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Default Extension="png" ContentType="image/png"/>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Default Extension="jpg" ContentType="image/jpg"/>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 Id="rId229" Type="http://schemas.openxmlformats.org/officeDocument/2006/relationships/slide" Target="slides/slide224.xml"/><Relationship Id="rId230" Type="http://schemas.openxmlformats.org/officeDocument/2006/relationships/slide" Target="slides/slide225.xml"/><Relationship Id="rId231" Type="http://schemas.openxmlformats.org/officeDocument/2006/relationships/slide" Target="slides/slide226.xml"/><Relationship Id="rId232" Type="http://schemas.openxmlformats.org/officeDocument/2006/relationships/slide" Target="slides/slide227.xml"/><Relationship Id="rId233" Type="http://schemas.openxmlformats.org/officeDocument/2006/relationships/slide" Target="slides/slide228.xml"/><Relationship Id="rId234" Type="http://schemas.openxmlformats.org/officeDocument/2006/relationships/slide" Target="slides/slide229.xml"/><Relationship Id="rId235" Type="http://schemas.openxmlformats.org/officeDocument/2006/relationships/slide" Target="slides/slide2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12700">
              <a:lnSpc>
                <a:spcPts val="1275"/>
              </a:lnSpc>
              <a:tabLst>
                <a:tab pos="5269865" algn="l"/>
              </a:tabLst>
            </a:pPr>
            <a:r>
              <a:rPr dirty="0" u="heavy"/>
              <a:t> 	</a:t>
            </a:r>
            <a:r>
              <a:rPr dirty="0"/>
              <a:t>  </a:t>
            </a:r>
            <a:fld id="{81D60167-4931-47E6-BA6A-407CBD079E47}" type="slidenum">
              <a:rPr dirty="0"/>
              <a:t>#</a:t>
            </a:fld>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12700">
              <a:lnSpc>
                <a:spcPts val="1275"/>
              </a:lnSpc>
              <a:tabLst>
                <a:tab pos="5269865" algn="l"/>
              </a:tabLst>
            </a:pPr>
            <a:r>
              <a:rPr dirty="0" u="heavy"/>
              <a:t> 	</a:t>
            </a:r>
            <a:r>
              <a:rPr dirty="0"/>
              <a:t>  </a:t>
            </a:r>
            <a:fld id="{81D60167-4931-47E6-BA6A-407CBD079E47}" type="slidenum">
              <a:rPr dirty="0"/>
              <a:t>#</a:t>
            </a:fld>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12700">
              <a:lnSpc>
                <a:spcPts val="1275"/>
              </a:lnSpc>
              <a:tabLst>
                <a:tab pos="5269865" algn="l"/>
              </a:tabLst>
            </a:pPr>
            <a:r>
              <a:rPr dirty="0" u="heavy"/>
              <a:t> 	</a:t>
            </a:r>
            <a:r>
              <a:rPr dirty="0"/>
              <a:t>  </a:t>
            </a:r>
            <a:fld id="{81D60167-4931-47E6-BA6A-407CBD079E47}" type="slidenum">
              <a:rPr dirty="0"/>
              <a:t>#</a:t>
            </a:fld>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12700">
              <a:lnSpc>
                <a:spcPts val="1275"/>
              </a:lnSpc>
              <a:tabLst>
                <a:tab pos="5269865" algn="l"/>
              </a:tabLst>
            </a:pPr>
            <a:r>
              <a:rPr dirty="0" u="heavy"/>
              <a:t> 	</a:t>
            </a:r>
            <a:r>
              <a:rPr dirty="0"/>
              <a:t>  </a:t>
            </a:r>
            <a:fld id="{81D60167-4931-47E6-BA6A-407CBD079E47}" type="slidenum">
              <a:rPr dirty="0"/>
              <a:t>#</a:t>
            </a:fld>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12700">
              <a:lnSpc>
                <a:spcPts val="1275"/>
              </a:lnSpc>
              <a:tabLst>
                <a:tab pos="5269865" algn="l"/>
              </a:tabLst>
            </a:pPr>
            <a:r>
              <a:rPr dirty="0" u="heavy"/>
              <a:t> 	</a:t>
            </a:r>
            <a:r>
              <a:rPr dirty="0"/>
              <a:t>  </a:t>
            </a:r>
            <a:fld id="{81D60167-4931-47E6-BA6A-407CBD079E47}" type="slidenum">
              <a:rPr dirty="0"/>
              <a:t>#</a:t>
            </a:fld>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1130300" y="9201708"/>
            <a:ext cx="5524500" cy="40385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275"/>
              </a:lnSpc>
              <a:tabLst>
                <a:tab pos="5269865" algn="l"/>
              </a:tabLst>
            </a:pPr>
            <a:r>
              <a:rPr dirty="0" u="heavy"/>
              <a:t> 	</a:t>
            </a:r>
            <a:r>
              <a:rPr dirty="0"/>
              <a:t>  </a:t>
            </a:r>
            <a:fld id="{81D60167-4931-47E6-BA6A-407CBD079E47}" type="slidenum">
              <a:rPr dirty="0"/>
              <a:t>#</a:t>
            </a:fld>
          </a:p>
          <a:p>
            <a:pPr marL="1498600">
              <a:lnSpc>
                <a:spcPts val="1410"/>
              </a:lnSpc>
            </a:pPr>
            <a:r>
              <a:rPr dirty="0"/>
              <a:t>© Copyright </a:t>
            </a:r>
            <a:r>
              <a:rPr dirty="0" spc="-5"/>
              <a:t>Virtual University </a:t>
            </a:r>
            <a:r>
              <a:rPr dirty="0"/>
              <a:t>of</a:t>
            </a:r>
            <a:r>
              <a:rPr dirty="0" spc="-80"/>
              <a:t> </a:t>
            </a:r>
            <a:r>
              <a:rPr dirty="0" spc="-5"/>
              <a:t>Pakistan</a:t>
            </a: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 Id="rId27" Type="http://schemas.openxmlformats.org/officeDocument/2006/relationships/image" Target="../media/image26.png"/><Relationship Id="rId28" Type="http://schemas.openxmlformats.org/officeDocument/2006/relationships/image" Target="../media/image27.png"/><Relationship Id="rId29" Type="http://schemas.openxmlformats.org/officeDocument/2006/relationships/image" Target="../media/image28.png"/><Relationship Id="rId30" Type="http://schemas.openxmlformats.org/officeDocument/2006/relationships/image" Target="../media/image29.png"/><Relationship Id="rId31" Type="http://schemas.openxmlformats.org/officeDocument/2006/relationships/image" Target="../media/image30.png"/><Relationship Id="rId32" Type="http://schemas.openxmlformats.org/officeDocument/2006/relationships/image" Target="../media/image31.png"/><Relationship Id="rId33" Type="http://schemas.openxmlformats.org/officeDocument/2006/relationships/image" Target="../media/image32.png"/><Relationship Id="rId34" Type="http://schemas.openxmlformats.org/officeDocument/2006/relationships/image" Target="../media/image33.png"/><Relationship Id="rId35" Type="http://schemas.openxmlformats.org/officeDocument/2006/relationships/image" Target="../media/image34.png"/><Relationship Id="rId36" Type="http://schemas.openxmlformats.org/officeDocument/2006/relationships/image" Target="../media/image35.png"/><Relationship Id="rId37" Type="http://schemas.openxmlformats.org/officeDocument/2006/relationships/image" Target="../media/image36.png"/><Relationship Id="rId38" Type="http://schemas.openxmlformats.org/officeDocument/2006/relationships/image" Target="../media/image37.png"/><Relationship Id="rId39" Type="http://schemas.openxmlformats.org/officeDocument/2006/relationships/image" Target="../media/image38.png"/><Relationship Id="rId40" Type="http://schemas.openxmlformats.org/officeDocument/2006/relationships/image" Target="../media/image39.png"/><Relationship Id="rId41" Type="http://schemas.openxmlformats.org/officeDocument/2006/relationships/image" Target="../media/image40.png"/><Relationship Id="rId42" Type="http://schemas.openxmlformats.org/officeDocument/2006/relationships/image" Target="../media/image41.png"/><Relationship Id="rId43" Type="http://schemas.openxmlformats.org/officeDocument/2006/relationships/image" Target="../media/image42.png"/><Relationship Id="rId44" Type="http://schemas.openxmlformats.org/officeDocument/2006/relationships/image" Target="../media/image43.png"/><Relationship Id="rId45" Type="http://schemas.openxmlformats.org/officeDocument/2006/relationships/image" Target="../media/image44.png"/><Relationship Id="rId46" Type="http://schemas.openxmlformats.org/officeDocument/2006/relationships/image" Target="../media/image45.png"/><Relationship Id="rId47" Type="http://schemas.openxmlformats.org/officeDocument/2006/relationships/image" Target="../media/image46.png"/><Relationship Id="rId48" Type="http://schemas.openxmlformats.org/officeDocument/2006/relationships/image" Target="../media/image47.png"/><Relationship Id="rId49" Type="http://schemas.openxmlformats.org/officeDocument/2006/relationships/image" Target="../media/image48.png"/><Relationship Id="rId50" Type="http://schemas.openxmlformats.org/officeDocument/2006/relationships/image" Target="../media/image49.png"/><Relationship Id="rId51" Type="http://schemas.openxmlformats.org/officeDocument/2006/relationships/image" Target="../media/image50.png"/><Relationship Id="rId52" Type="http://schemas.openxmlformats.org/officeDocument/2006/relationships/image" Target="../media/image51.png"/><Relationship Id="rId53" Type="http://schemas.openxmlformats.org/officeDocument/2006/relationships/image" Target="../media/image52.png"/><Relationship Id="rId54" Type="http://schemas.openxmlformats.org/officeDocument/2006/relationships/image" Target="../media/image53.png"/><Relationship Id="rId55" Type="http://schemas.openxmlformats.org/officeDocument/2006/relationships/image" Target="../media/image54.png"/><Relationship Id="rId56" Type="http://schemas.openxmlformats.org/officeDocument/2006/relationships/image" Target="../media/image55.png"/><Relationship Id="rId57" Type="http://schemas.openxmlformats.org/officeDocument/2006/relationships/image" Target="../media/image56.png"/><Relationship Id="rId58" Type="http://schemas.openxmlformats.org/officeDocument/2006/relationships/image" Target="../media/image57.png"/><Relationship Id="rId59" Type="http://schemas.openxmlformats.org/officeDocument/2006/relationships/image" Target="../media/image58.png"/><Relationship Id="rId60" Type="http://schemas.openxmlformats.org/officeDocument/2006/relationships/image" Target="../media/image59.png"/><Relationship Id="rId61" Type="http://schemas.openxmlformats.org/officeDocument/2006/relationships/image" Target="../media/image60.png"/><Relationship Id="rId62" Type="http://schemas.openxmlformats.org/officeDocument/2006/relationships/image" Target="../media/image61.png"/><Relationship Id="rId63" Type="http://schemas.openxmlformats.org/officeDocument/2006/relationships/image" Target="../media/image62.png"/><Relationship Id="rId64" Type="http://schemas.openxmlformats.org/officeDocument/2006/relationships/image" Target="../media/image63.png"/><Relationship Id="rId65" Type="http://schemas.openxmlformats.org/officeDocument/2006/relationships/image" Target="../media/image64.png"/><Relationship Id="rId66" Type="http://schemas.openxmlformats.org/officeDocument/2006/relationships/image" Target="../media/image6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7.png"/><Relationship Id="rId3" Type="http://schemas.openxmlformats.org/officeDocument/2006/relationships/image" Target="../media/image128.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9.png"/><Relationship Id="rId3" Type="http://schemas.openxmlformats.org/officeDocument/2006/relationships/image" Target="../media/image13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5.png"/><Relationship Id="rId3" Type="http://schemas.openxmlformats.org/officeDocument/2006/relationships/image" Target="../media/image136.png"/><Relationship Id="rId4" Type="http://schemas.openxmlformats.org/officeDocument/2006/relationships/image" Target="../media/image137.png"/><Relationship Id="rId5" Type="http://schemas.openxmlformats.org/officeDocument/2006/relationships/image" Target="../media/image138.png"/><Relationship Id="rId6" Type="http://schemas.openxmlformats.org/officeDocument/2006/relationships/image" Target="../media/image139.png"/><Relationship Id="rId7" Type="http://schemas.openxmlformats.org/officeDocument/2006/relationships/image" Target="../media/image140.png"/><Relationship Id="rId8" Type="http://schemas.openxmlformats.org/officeDocument/2006/relationships/image" Target="../media/image141.png"/><Relationship Id="rId9" Type="http://schemas.openxmlformats.org/officeDocument/2006/relationships/image" Target="../media/image142.png"/><Relationship Id="rId10" Type="http://schemas.openxmlformats.org/officeDocument/2006/relationships/image" Target="../media/image143.png"/><Relationship Id="rId11" Type="http://schemas.openxmlformats.org/officeDocument/2006/relationships/image" Target="../media/image144.png"/><Relationship Id="rId12" Type="http://schemas.openxmlformats.org/officeDocument/2006/relationships/image" Target="../media/image145.png"/><Relationship Id="rId13" Type="http://schemas.openxmlformats.org/officeDocument/2006/relationships/image" Target="../media/image146.png"/><Relationship Id="rId14" Type="http://schemas.openxmlformats.org/officeDocument/2006/relationships/image" Target="../media/image147.png"/><Relationship Id="rId15" Type="http://schemas.openxmlformats.org/officeDocument/2006/relationships/image" Target="../media/image148.png"/><Relationship Id="rId16" Type="http://schemas.openxmlformats.org/officeDocument/2006/relationships/image" Target="../media/image149.png"/><Relationship Id="rId17" Type="http://schemas.openxmlformats.org/officeDocument/2006/relationships/image" Target="../media/image150.png"/><Relationship Id="rId18" Type="http://schemas.openxmlformats.org/officeDocument/2006/relationships/image" Target="../media/image151.png"/><Relationship Id="rId19" Type="http://schemas.openxmlformats.org/officeDocument/2006/relationships/image" Target="../media/image152.png"/><Relationship Id="rId20" Type="http://schemas.openxmlformats.org/officeDocument/2006/relationships/image" Target="../media/image153.png"/><Relationship Id="rId21" Type="http://schemas.openxmlformats.org/officeDocument/2006/relationships/image" Target="../media/image154.png"/><Relationship Id="rId22" Type="http://schemas.openxmlformats.org/officeDocument/2006/relationships/image" Target="../media/image155.png"/><Relationship Id="rId23" Type="http://schemas.openxmlformats.org/officeDocument/2006/relationships/image" Target="../media/image156.png"/><Relationship Id="rId24" Type="http://schemas.openxmlformats.org/officeDocument/2006/relationships/image" Target="../media/image157.png"/><Relationship Id="rId25" Type="http://schemas.openxmlformats.org/officeDocument/2006/relationships/image" Target="../media/image158.png"/><Relationship Id="rId26" Type="http://schemas.openxmlformats.org/officeDocument/2006/relationships/image" Target="../media/image159.png"/><Relationship Id="rId27" Type="http://schemas.openxmlformats.org/officeDocument/2006/relationships/image" Target="../media/image160.png"/><Relationship Id="rId28" Type="http://schemas.openxmlformats.org/officeDocument/2006/relationships/image" Target="../media/image161.png"/><Relationship Id="rId29" Type="http://schemas.openxmlformats.org/officeDocument/2006/relationships/image" Target="../media/image162.png"/><Relationship Id="rId30" Type="http://schemas.openxmlformats.org/officeDocument/2006/relationships/image" Target="../media/image163.png"/><Relationship Id="rId31" Type="http://schemas.openxmlformats.org/officeDocument/2006/relationships/image" Target="../media/image164.png"/><Relationship Id="rId32" Type="http://schemas.openxmlformats.org/officeDocument/2006/relationships/image" Target="../media/image165.png"/><Relationship Id="rId33" Type="http://schemas.openxmlformats.org/officeDocument/2006/relationships/image" Target="../media/image166.png"/><Relationship Id="rId34" Type="http://schemas.openxmlformats.org/officeDocument/2006/relationships/image" Target="../media/image167.png"/><Relationship Id="rId35" Type="http://schemas.openxmlformats.org/officeDocument/2006/relationships/image" Target="../media/image168.png"/><Relationship Id="rId36" Type="http://schemas.openxmlformats.org/officeDocument/2006/relationships/image" Target="../media/image169.png"/><Relationship Id="rId37" Type="http://schemas.openxmlformats.org/officeDocument/2006/relationships/image" Target="../media/image170.png"/><Relationship Id="rId38" Type="http://schemas.openxmlformats.org/officeDocument/2006/relationships/image" Target="../media/image171.png"/><Relationship Id="rId39" Type="http://schemas.openxmlformats.org/officeDocument/2006/relationships/image" Target="../media/image172.png"/><Relationship Id="rId40" Type="http://schemas.openxmlformats.org/officeDocument/2006/relationships/image" Target="../media/image173.png"/><Relationship Id="rId41" Type="http://schemas.openxmlformats.org/officeDocument/2006/relationships/image" Target="../media/image174.png"/><Relationship Id="rId42" Type="http://schemas.openxmlformats.org/officeDocument/2006/relationships/image" Target="../media/image175.png"/><Relationship Id="rId43" Type="http://schemas.openxmlformats.org/officeDocument/2006/relationships/image" Target="../media/image176.png"/><Relationship Id="rId44" Type="http://schemas.openxmlformats.org/officeDocument/2006/relationships/image" Target="../media/image177.png"/><Relationship Id="rId45" Type="http://schemas.openxmlformats.org/officeDocument/2006/relationships/image" Target="../media/image178.png"/><Relationship Id="rId46" Type="http://schemas.openxmlformats.org/officeDocument/2006/relationships/image" Target="../media/image179.png"/><Relationship Id="rId47" Type="http://schemas.openxmlformats.org/officeDocument/2006/relationships/image" Target="../media/image180.png"/><Relationship Id="rId48" Type="http://schemas.openxmlformats.org/officeDocument/2006/relationships/image" Target="../media/image181.png"/><Relationship Id="rId49" Type="http://schemas.openxmlformats.org/officeDocument/2006/relationships/image" Target="../media/image182.png"/><Relationship Id="rId50" Type="http://schemas.openxmlformats.org/officeDocument/2006/relationships/image" Target="../media/image183.png"/><Relationship Id="rId51" Type="http://schemas.openxmlformats.org/officeDocument/2006/relationships/image" Target="../media/image184.png"/><Relationship Id="rId52" Type="http://schemas.openxmlformats.org/officeDocument/2006/relationships/image" Target="../media/image185.png"/><Relationship Id="rId53" Type="http://schemas.openxmlformats.org/officeDocument/2006/relationships/image" Target="../media/image186.png"/><Relationship Id="rId54" Type="http://schemas.openxmlformats.org/officeDocument/2006/relationships/image" Target="../media/image187.png"/><Relationship Id="rId55" Type="http://schemas.openxmlformats.org/officeDocument/2006/relationships/image" Target="../media/image188.png"/><Relationship Id="rId56" Type="http://schemas.openxmlformats.org/officeDocument/2006/relationships/image" Target="../media/image189.png"/><Relationship Id="rId57" Type="http://schemas.openxmlformats.org/officeDocument/2006/relationships/image" Target="../media/image190.png"/><Relationship Id="rId58" Type="http://schemas.openxmlformats.org/officeDocument/2006/relationships/image" Target="../media/image191.png"/><Relationship Id="rId59" Type="http://schemas.openxmlformats.org/officeDocument/2006/relationships/image" Target="../media/image192.png"/><Relationship Id="rId60" Type="http://schemas.openxmlformats.org/officeDocument/2006/relationships/image" Target="../media/image193.png"/><Relationship Id="rId61" Type="http://schemas.openxmlformats.org/officeDocument/2006/relationships/image" Target="../media/image194.png"/><Relationship Id="rId62" Type="http://schemas.openxmlformats.org/officeDocument/2006/relationships/image" Target="../media/image195.png"/><Relationship Id="rId63" Type="http://schemas.openxmlformats.org/officeDocument/2006/relationships/image" Target="../media/image196.png"/><Relationship Id="rId64" Type="http://schemas.openxmlformats.org/officeDocument/2006/relationships/image" Target="../media/image197.png"/><Relationship Id="rId65" Type="http://schemas.openxmlformats.org/officeDocument/2006/relationships/image" Target="../media/image198.png"/><Relationship Id="rId66" Type="http://schemas.openxmlformats.org/officeDocument/2006/relationships/image" Target="../media/image199.png"/><Relationship Id="rId67" Type="http://schemas.openxmlformats.org/officeDocument/2006/relationships/image" Target="../media/image200.png"/><Relationship Id="rId68" Type="http://schemas.openxmlformats.org/officeDocument/2006/relationships/image" Target="../media/image201.png"/><Relationship Id="rId69" Type="http://schemas.openxmlformats.org/officeDocument/2006/relationships/image" Target="../media/image202.png"/><Relationship Id="rId70" Type="http://schemas.openxmlformats.org/officeDocument/2006/relationships/image" Target="../media/image203.png"/><Relationship Id="rId71" Type="http://schemas.openxmlformats.org/officeDocument/2006/relationships/image" Target="../media/image204.png"/><Relationship Id="rId72" Type="http://schemas.openxmlformats.org/officeDocument/2006/relationships/image" Target="../media/image205.png"/><Relationship Id="rId73" Type="http://schemas.openxmlformats.org/officeDocument/2006/relationships/image" Target="../media/image206.png"/><Relationship Id="rId74" Type="http://schemas.openxmlformats.org/officeDocument/2006/relationships/image" Target="../media/image207.png"/><Relationship Id="rId75" Type="http://schemas.openxmlformats.org/officeDocument/2006/relationships/image" Target="../media/image208.png"/><Relationship Id="rId76" Type="http://schemas.openxmlformats.org/officeDocument/2006/relationships/image" Target="../media/image209.png"/><Relationship Id="rId77" Type="http://schemas.openxmlformats.org/officeDocument/2006/relationships/image" Target="../media/image210.png"/><Relationship Id="rId78" Type="http://schemas.openxmlformats.org/officeDocument/2006/relationships/image" Target="../media/image211.png"/><Relationship Id="rId79" Type="http://schemas.openxmlformats.org/officeDocument/2006/relationships/image" Target="../media/image212.png"/><Relationship Id="rId80" Type="http://schemas.openxmlformats.org/officeDocument/2006/relationships/image" Target="../media/image213.png"/><Relationship Id="rId81" Type="http://schemas.openxmlformats.org/officeDocument/2006/relationships/image" Target="../media/image214.png"/><Relationship Id="rId82" Type="http://schemas.openxmlformats.org/officeDocument/2006/relationships/image" Target="../media/image215.png"/><Relationship Id="rId83" Type="http://schemas.openxmlformats.org/officeDocument/2006/relationships/image" Target="../media/image216.png"/><Relationship Id="rId84" Type="http://schemas.openxmlformats.org/officeDocument/2006/relationships/image" Target="../media/image217.png"/><Relationship Id="rId85" Type="http://schemas.openxmlformats.org/officeDocument/2006/relationships/image" Target="../media/image218.png"/><Relationship Id="rId86" Type="http://schemas.openxmlformats.org/officeDocument/2006/relationships/image" Target="../media/image219.png"/><Relationship Id="rId87" Type="http://schemas.openxmlformats.org/officeDocument/2006/relationships/image" Target="../media/image220.png"/><Relationship Id="rId88" Type="http://schemas.openxmlformats.org/officeDocument/2006/relationships/image" Target="../media/image221.png"/><Relationship Id="rId89" Type="http://schemas.openxmlformats.org/officeDocument/2006/relationships/image" Target="../media/image222.png"/><Relationship Id="rId90" Type="http://schemas.openxmlformats.org/officeDocument/2006/relationships/image" Target="../media/image223.png"/><Relationship Id="rId91" Type="http://schemas.openxmlformats.org/officeDocument/2006/relationships/image" Target="../media/image224.png"/><Relationship Id="rId92" Type="http://schemas.openxmlformats.org/officeDocument/2006/relationships/image" Target="../media/image225.png"/><Relationship Id="rId93" Type="http://schemas.openxmlformats.org/officeDocument/2006/relationships/image" Target="../media/image226.png"/><Relationship Id="rId94" Type="http://schemas.openxmlformats.org/officeDocument/2006/relationships/image" Target="../media/image227.png"/><Relationship Id="rId95" Type="http://schemas.openxmlformats.org/officeDocument/2006/relationships/image" Target="../media/image228.png"/><Relationship Id="rId96" Type="http://schemas.openxmlformats.org/officeDocument/2006/relationships/image" Target="../media/image229.png"/><Relationship Id="rId97" Type="http://schemas.openxmlformats.org/officeDocument/2006/relationships/image" Target="../media/image230.png"/><Relationship Id="rId98" Type="http://schemas.openxmlformats.org/officeDocument/2006/relationships/image" Target="../media/image231.png"/><Relationship Id="rId99" Type="http://schemas.openxmlformats.org/officeDocument/2006/relationships/image" Target="../media/image232.png"/><Relationship Id="rId100" Type="http://schemas.openxmlformats.org/officeDocument/2006/relationships/image" Target="../media/image233.png"/><Relationship Id="rId101" Type="http://schemas.openxmlformats.org/officeDocument/2006/relationships/image" Target="../media/image234.png"/><Relationship Id="rId102" Type="http://schemas.openxmlformats.org/officeDocument/2006/relationships/image" Target="../media/image235.png"/><Relationship Id="rId103" Type="http://schemas.openxmlformats.org/officeDocument/2006/relationships/image" Target="../media/image236.png"/><Relationship Id="rId104" Type="http://schemas.openxmlformats.org/officeDocument/2006/relationships/image" Target="../media/image237.png"/><Relationship Id="rId105" Type="http://schemas.openxmlformats.org/officeDocument/2006/relationships/image" Target="../media/image238.png"/><Relationship Id="rId106" Type="http://schemas.openxmlformats.org/officeDocument/2006/relationships/image" Target="../media/image239.png"/><Relationship Id="rId107" Type="http://schemas.openxmlformats.org/officeDocument/2006/relationships/image" Target="../media/image240.png"/><Relationship Id="rId108" Type="http://schemas.openxmlformats.org/officeDocument/2006/relationships/image" Target="../media/image241.png"/><Relationship Id="rId109" Type="http://schemas.openxmlformats.org/officeDocument/2006/relationships/image" Target="../media/image242.png"/><Relationship Id="rId110" Type="http://schemas.openxmlformats.org/officeDocument/2006/relationships/image" Target="../media/image243.png"/><Relationship Id="rId111" Type="http://schemas.openxmlformats.org/officeDocument/2006/relationships/image" Target="../media/image244.png"/><Relationship Id="rId112" Type="http://schemas.openxmlformats.org/officeDocument/2006/relationships/image" Target="../media/image245.png"/><Relationship Id="rId113" Type="http://schemas.openxmlformats.org/officeDocument/2006/relationships/image" Target="../media/image246.png"/><Relationship Id="rId114" Type="http://schemas.openxmlformats.org/officeDocument/2006/relationships/image" Target="../media/image247.png"/><Relationship Id="rId115" Type="http://schemas.openxmlformats.org/officeDocument/2006/relationships/image" Target="../media/image248.png"/><Relationship Id="rId116" Type="http://schemas.openxmlformats.org/officeDocument/2006/relationships/image" Target="../media/image249.png"/><Relationship Id="rId117" Type="http://schemas.openxmlformats.org/officeDocument/2006/relationships/image" Target="../media/image250.png"/><Relationship Id="rId118" Type="http://schemas.openxmlformats.org/officeDocument/2006/relationships/image" Target="../media/image251.png"/><Relationship Id="rId119" Type="http://schemas.openxmlformats.org/officeDocument/2006/relationships/image" Target="../media/image252.png"/><Relationship Id="rId120" Type="http://schemas.openxmlformats.org/officeDocument/2006/relationships/image" Target="../media/image253.png"/><Relationship Id="rId121" Type="http://schemas.openxmlformats.org/officeDocument/2006/relationships/image" Target="../media/image254.png"/><Relationship Id="rId122" Type="http://schemas.openxmlformats.org/officeDocument/2006/relationships/image" Target="../media/image255.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6.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7.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6.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7.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8.png"/><Relationship Id="rId3" Type="http://schemas.openxmlformats.org/officeDocument/2006/relationships/image" Target="../media/image259.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0.png"/><Relationship Id="rId3" Type="http://schemas.openxmlformats.org/officeDocument/2006/relationships/image" Target="../media/image26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2.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3.png"/><Relationship Id="rId3" Type="http://schemas.openxmlformats.org/officeDocument/2006/relationships/image" Target="../media/image264.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5.png"/><Relationship Id="rId3" Type="http://schemas.openxmlformats.org/officeDocument/2006/relationships/image" Target="../media/image266.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7.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8.png"/><Relationship Id="rId3" Type="http://schemas.openxmlformats.org/officeDocument/2006/relationships/image" Target="../media/image26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8.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9.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0.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5.png"/><Relationship Id="rId3" Type="http://schemas.openxmlformats.org/officeDocument/2006/relationships/image" Target="../media/image7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2.jpg"/><Relationship Id="rId3" Type="http://schemas.openxmlformats.org/officeDocument/2006/relationships/image" Target="../media/image8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4.jpg"/><Relationship Id="rId3" Type="http://schemas.openxmlformats.org/officeDocument/2006/relationships/image" Target="../media/image8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6.jpg"/><Relationship Id="rId3" Type="http://schemas.openxmlformats.org/officeDocument/2006/relationships/image" Target="../media/image8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 Id="rId9" Type="http://schemas.openxmlformats.org/officeDocument/2006/relationships/image" Target="../media/image98.png"/><Relationship Id="rId10" Type="http://schemas.openxmlformats.org/officeDocument/2006/relationships/image" Target="../media/image99.png"/><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03.png"/><Relationship Id="rId15" Type="http://schemas.openxmlformats.org/officeDocument/2006/relationships/image" Target="../media/image104.png"/><Relationship Id="rId16" Type="http://schemas.openxmlformats.org/officeDocument/2006/relationships/image" Target="../media/image105.png"/><Relationship Id="rId17" Type="http://schemas.openxmlformats.org/officeDocument/2006/relationships/image" Target="../media/image106.png"/><Relationship Id="rId18" Type="http://schemas.openxmlformats.org/officeDocument/2006/relationships/image" Target="../media/image107.png"/><Relationship Id="rId19" Type="http://schemas.openxmlformats.org/officeDocument/2006/relationships/image" Target="../media/image108.png"/><Relationship Id="rId20" Type="http://schemas.openxmlformats.org/officeDocument/2006/relationships/image" Target="../media/image109.png"/><Relationship Id="rId21" Type="http://schemas.openxmlformats.org/officeDocument/2006/relationships/image" Target="../media/image110.png"/><Relationship Id="rId22" Type="http://schemas.openxmlformats.org/officeDocument/2006/relationships/image" Target="../media/image111.png"/><Relationship Id="rId23" Type="http://schemas.openxmlformats.org/officeDocument/2006/relationships/image" Target="../media/image112.png"/><Relationship Id="rId24" Type="http://schemas.openxmlformats.org/officeDocument/2006/relationships/image" Target="../media/image113.png"/><Relationship Id="rId25" Type="http://schemas.openxmlformats.org/officeDocument/2006/relationships/image" Target="../media/image114.png"/><Relationship Id="rId26" Type="http://schemas.openxmlformats.org/officeDocument/2006/relationships/image" Target="../media/image115.png"/><Relationship Id="rId27" Type="http://schemas.openxmlformats.org/officeDocument/2006/relationships/image" Target="../media/image116.png"/><Relationship Id="rId28" Type="http://schemas.openxmlformats.org/officeDocument/2006/relationships/image" Target="../media/image117.png"/><Relationship Id="rId29" Type="http://schemas.openxmlformats.org/officeDocument/2006/relationships/image" Target="../media/image118.png"/><Relationship Id="rId30" Type="http://schemas.openxmlformats.org/officeDocument/2006/relationships/image" Target="../media/image119.png"/><Relationship Id="rId31" Type="http://schemas.openxmlformats.org/officeDocument/2006/relationships/image" Target="../media/image120.png"/><Relationship Id="rId32" Type="http://schemas.openxmlformats.org/officeDocument/2006/relationships/image" Target="../media/image121.png"/><Relationship Id="rId33" Type="http://schemas.openxmlformats.org/officeDocument/2006/relationships/image" Target="../media/image122.png"/><Relationship Id="rId34" Type="http://schemas.openxmlformats.org/officeDocument/2006/relationships/image" Target="../media/image123.png"/><Relationship Id="rId35" Type="http://schemas.openxmlformats.org/officeDocument/2006/relationships/image" Target="../media/image12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5390" y="445007"/>
            <a:ext cx="202057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CS504-Software Engineering </a:t>
            </a:r>
            <a:r>
              <a:rPr dirty="0" sz="1200">
                <a:latin typeface="Times New Roman"/>
                <a:cs typeface="Times New Roman"/>
              </a:rPr>
              <a:t>–</a:t>
            </a:r>
            <a:r>
              <a:rPr dirty="0" sz="1200" spc="-145">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220200" y="445007"/>
            <a:ext cx="245745" cy="194945"/>
          </a:xfrm>
          <a:prstGeom prst="rect">
            <a:avLst/>
          </a:prstGeom>
        </p:spPr>
        <p:txBody>
          <a:bodyPr wrap="square" lIns="0" tIns="0" rIns="0" bIns="0" rtlCol="0" vert="horz">
            <a:spAutoFit/>
          </a:bodyPr>
          <a:lstStyle/>
          <a:p>
            <a:pPr marL="12700">
              <a:lnSpc>
                <a:spcPct val="100000"/>
              </a:lnSpc>
            </a:pPr>
            <a:r>
              <a:rPr dirty="0" sz="1200" spc="-10">
                <a:latin typeface="Times New Roman"/>
                <a:cs typeface="Times New Roman"/>
              </a:rPr>
              <a:t>VU</a:t>
            </a:r>
            <a:endParaRPr sz="1200">
              <a:latin typeface="Times New Roman"/>
              <a:cs typeface="Times New Roman"/>
            </a:endParaRPr>
          </a:p>
        </p:txBody>
      </p:sp>
      <p:sp>
        <p:nvSpPr>
          <p:cNvPr id="4" name="object 4"/>
          <p:cNvSpPr/>
          <p:nvPr/>
        </p:nvSpPr>
        <p:spPr>
          <a:xfrm>
            <a:off x="810005" y="617981"/>
            <a:ext cx="5644515" cy="0"/>
          </a:xfrm>
          <a:custGeom>
            <a:avLst/>
            <a:gdLst/>
            <a:ahLst/>
            <a:cxnLst/>
            <a:rect l="l" t="t" r="r" b="b"/>
            <a:pathLst>
              <a:path w="5644515" h="0">
                <a:moveTo>
                  <a:pt x="0" y="0"/>
                </a:moveTo>
                <a:lnTo>
                  <a:pt x="5644134" y="0"/>
                </a:lnTo>
              </a:path>
            </a:pathLst>
          </a:custGeom>
          <a:ln w="7620">
            <a:solidFill>
              <a:srgbClr val="000000"/>
            </a:solidFill>
          </a:ln>
        </p:spPr>
        <p:txBody>
          <a:bodyPr wrap="square" lIns="0" tIns="0" rIns="0" bIns="0" rtlCol="0"/>
          <a:lstStyle/>
          <a:p/>
        </p:txBody>
      </p:sp>
      <p:sp>
        <p:nvSpPr>
          <p:cNvPr id="5" name="object 5"/>
          <p:cNvSpPr/>
          <p:nvPr/>
        </p:nvSpPr>
        <p:spPr>
          <a:xfrm>
            <a:off x="822960" y="9512045"/>
            <a:ext cx="5638800" cy="0"/>
          </a:xfrm>
          <a:custGeom>
            <a:avLst/>
            <a:gdLst/>
            <a:ahLst/>
            <a:cxnLst/>
            <a:rect l="l" t="t" r="r" b="b"/>
            <a:pathLst>
              <a:path w="5638800" h="0">
                <a:moveTo>
                  <a:pt x="0" y="0"/>
                </a:moveTo>
                <a:lnTo>
                  <a:pt x="5638800" y="0"/>
                </a:lnTo>
              </a:path>
            </a:pathLst>
          </a:custGeom>
          <a:ln w="16764">
            <a:solidFill>
              <a:srgbClr val="000000"/>
            </a:solidFill>
          </a:ln>
        </p:spPr>
        <p:txBody>
          <a:bodyPr wrap="square" lIns="0" tIns="0" rIns="0" bIns="0" rtlCol="0"/>
          <a:lstStyle/>
          <a:p/>
        </p:txBody>
      </p:sp>
      <p:sp>
        <p:nvSpPr>
          <p:cNvPr id="6" name="object 6"/>
          <p:cNvSpPr txBox="1"/>
          <p:nvPr/>
        </p:nvSpPr>
        <p:spPr>
          <a:xfrm>
            <a:off x="1571332" y="2894724"/>
            <a:ext cx="4523740" cy="1762125"/>
          </a:xfrm>
          <a:prstGeom prst="rect">
            <a:avLst/>
          </a:prstGeom>
        </p:spPr>
        <p:txBody>
          <a:bodyPr wrap="square" lIns="0" tIns="0" rIns="0" bIns="0" rtlCol="0" vert="horz">
            <a:spAutoFit/>
          </a:bodyPr>
          <a:lstStyle/>
          <a:p>
            <a:pPr algn="ctr">
              <a:lnSpc>
                <a:spcPct val="100000"/>
              </a:lnSpc>
            </a:pPr>
            <a:r>
              <a:rPr dirty="0" sz="2600" spc="-5" b="1">
                <a:latin typeface="Arial Black"/>
                <a:cs typeface="Arial Black"/>
              </a:rPr>
              <a:t>Software Engineering –</a:t>
            </a:r>
            <a:r>
              <a:rPr dirty="0" sz="2600" spc="-25" b="1">
                <a:latin typeface="Arial Black"/>
                <a:cs typeface="Arial Black"/>
              </a:rPr>
              <a:t> </a:t>
            </a:r>
            <a:r>
              <a:rPr dirty="0" sz="2600" spc="-5" b="1">
                <a:latin typeface="Arial Black"/>
                <a:cs typeface="Arial Black"/>
              </a:rPr>
              <a:t>1</a:t>
            </a:r>
            <a:endParaRPr sz="2600">
              <a:latin typeface="Arial Black"/>
              <a:cs typeface="Arial Black"/>
            </a:endParaRPr>
          </a:p>
          <a:p>
            <a:pPr>
              <a:lnSpc>
                <a:spcPct val="100000"/>
              </a:lnSpc>
              <a:spcBef>
                <a:spcPts val="20"/>
              </a:spcBef>
            </a:pPr>
            <a:endParaRPr sz="2050">
              <a:latin typeface="Times New Roman"/>
              <a:cs typeface="Times New Roman"/>
            </a:endParaRPr>
          </a:p>
          <a:p>
            <a:pPr algn="ctr">
              <a:lnSpc>
                <a:spcPct val="100000"/>
              </a:lnSpc>
            </a:pPr>
            <a:r>
              <a:rPr dirty="0" sz="2600" spc="-5" b="1">
                <a:latin typeface="Arial Black"/>
                <a:cs typeface="Arial Black"/>
              </a:rPr>
              <a:t>(CS504)</a:t>
            </a:r>
            <a:endParaRPr sz="2600">
              <a:latin typeface="Arial Black"/>
              <a:cs typeface="Arial Black"/>
            </a:endParaRPr>
          </a:p>
          <a:p>
            <a:pPr>
              <a:lnSpc>
                <a:spcPct val="100000"/>
              </a:lnSpc>
              <a:spcBef>
                <a:spcPts val="45"/>
              </a:spcBef>
            </a:pPr>
            <a:endParaRPr sz="2000">
              <a:latin typeface="Times New Roman"/>
              <a:cs typeface="Times New Roman"/>
            </a:endParaRPr>
          </a:p>
          <a:p>
            <a:pPr algn="ctr" marL="1270">
              <a:lnSpc>
                <a:spcPct val="100000"/>
              </a:lnSpc>
              <a:spcBef>
                <a:spcPts val="5"/>
              </a:spcBef>
            </a:pPr>
            <a:r>
              <a:rPr dirty="0" sz="2300" spc="-5" b="1">
                <a:latin typeface="Arial Black"/>
                <a:cs typeface="Arial Black"/>
              </a:rPr>
              <a:t>Lecture</a:t>
            </a:r>
            <a:r>
              <a:rPr dirty="0" sz="2300" spc="-50" b="1">
                <a:latin typeface="Arial Black"/>
                <a:cs typeface="Arial Black"/>
              </a:rPr>
              <a:t> </a:t>
            </a:r>
            <a:r>
              <a:rPr dirty="0" sz="2300" spc="-5" b="1">
                <a:latin typeface="Arial Black"/>
                <a:cs typeface="Arial Black"/>
              </a:rPr>
              <a:t>Notes</a:t>
            </a:r>
            <a:endParaRPr sz="2300">
              <a:latin typeface="Arial Black"/>
              <a:cs typeface="Arial Black"/>
            </a:endParaRPr>
          </a:p>
        </p:txBody>
      </p:sp>
      <p:sp>
        <p:nvSpPr>
          <p:cNvPr id="7" name="object 7"/>
          <p:cNvSpPr txBox="1"/>
          <p:nvPr/>
        </p:nvSpPr>
        <p:spPr>
          <a:xfrm>
            <a:off x="2711450" y="6777240"/>
            <a:ext cx="2245995" cy="645160"/>
          </a:xfrm>
          <a:prstGeom prst="rect">
            <a:avLst/>
          </a:prstGeom>
        </p:spPr>
        <p:txBody>
          <a:bodyPr wrap="square" lIns="0" tIns="0" rIns="0" bIns="0" rtlCol="0" vert="horz">
            <a:spAutoFit/>
          </a:bodyPr>
          <a:lstStyle/>
          <a:p>
            <a:pPr algn="ctr">
              <a:lnSpc>
                <a:spcPct val="100000"/>
              </a:lnSpc>
            </a:pPr>
            <a:r>
              <a:rPr dirty="0" sz="1800" spc="-5">
                <a:latin typeface="Arial"/>
                <a:cs typeface="Arial"/>
              </a:rPr>
              <a:t>Delivered</a:t>
            </a:r>
            <a:r>
              <a:rPr dirty="0" sz="1800" spc="-55">
                <a:latin typeface="Arial"/>
                <a:cs typeface="Arial"/>
              </a:rPr>
              <a:t> </a:t>
            </a:r>
            <a:r>
              <a:rPr dirty="0" sz="1800" spc="-5">
                <a:latin typeface="Arial"/>
                <a:cs typeface="Arial"/>
              </a:rPr>
              <a:t>by</a:t>
            </a:r>
            <a:endParaRPr sz="1800">
              <a:latin typeface="Arial"/>
              <a:cs typeface="Arial"/>
            </a:endParaRPr>
          </a:p>
          <a:p>
            <a:pPr algn="ctr">
              <a:lnSpc>
                <a:spcPct val="100000"/>
              </a:lnSpc>
              <a:spcBef>
                <a:spcPts val="200"/>
              </a:spcBef>
            </a:pPr>
            <a:r>
              <a:rPr dirty="0" sz="2200" spc="-5" b="1">
                <a:latin typeface="Arial"/>
                <a:cs typeface="Arial"/>
              </a:rPr>
              <a:t>Dr. Fakhar</a:t>
            </a:r>
            <a:r>
              <a:rPr dirty="0" sz="2200" spc="-70" b="1">
                <a:latin typeface="Arial"/>
                <a:cs typeface="Arial"/>
              </a:rPr>
              <a:t> </a:t>
            </a:r>
            <a:r>
              <a:rPr dirty="0" sz="2200" spc="-5" b="1">
                <a:latin typeface="Arial"/>
                <a:cs typeface="Arial"/>
              </a:rPr>
              <a:t>Lodhi</a:t>
            </a:r>
            <a:endParaRPr sz="2200">
              <a:latin typeface="Arial"/>
              <a:cs typeface="Arial"/>
            </a:endParaRPr>
          </a:p>
        </p:txBody>
      </p:sp>
      <p:sp>
        <p:nvSpPr>
          <p:cNvPr id="8" name="object 8"/>
          <p:cNvSpPr/>
          <p:nvPr/>
        </p:nvSpPr>
        <p:spPr>
          <a:xfrm>
            <a:off x="6080759" y="9525151"/>
            <a:ext cx="381000" cy="0"/>
          </a:xfrm>
          <a:custGeom>
            <a:avLst/>
            <a:gdLst/>
            <a:ahLst/>
            <a:cxnLst/>
            <a:rect l="l" t="t" r="r" b="b"/>
            <a:pathLst>
              <a:path w="381000" h="0">
                <a:moveTo>
                  <a:pt x="0" y="0"/>
                </a:moveTo>
                <a:lnTo>
                  <a:pt x="381000" y="0"/>
                </a:lnTo>
              </a:path>
            </a:pathLst>
          </a:custGeom>
          <a:ln w="6096">
            <a:solidFill>
              <a:srgbClr val="000000"/>
            </a:solidFill>
          </a:ln>
        </p:spPr>
        <p:txBody>
          <a:bodyPr wrap="square" lIns="0" tIns="0" rIns="0" bIns="0" rtlCol="0"/>
          <a:lstStyle/>
          <a:p/>
        </p:txBody>
      </p:sp>
      <p:sp>
        <p:nvSpPr>
          <p:cNvPr id="9" name="object 9"/>
          <p:cNvSpPr txBox="1"/>
          <p:nvPr/>
        </p:nvSpPr>
        <p:spPr>
          <a:xfrm>
            <a:off x="2296160" y="9534446"/>
            <a:ext cx="2651760" cy="177800"/>
          </a:xfrm>
          <a:prstGeom prst="rect">
            <a:avLst/>
          </a:prstGeom>
        </p:spPr>
        <p:txBody>
          <a:bodyPr wrap="square" lIns="0" tIns="0" rIns="0" bIns="0" rtlCol="0" vert="horz">
            <a:spAutoFit/>
          </a:bodyPr>
          <a:lstStyle/>
          <a:p>
            <a:pPr marL="12700">
              <a:lnSpc>
                <a:spcPts val="1305"/>
              </a:lnSpc>
            </a:pPr>
            <a:r>
              <a:rPr dirty="0" sz="1200">
                <a:latin typeface="Times New Roman"/>
                <a:cs typeface="Times New Roman"/>
              </a:rPr>
              <a:t>©</a:t>
            </a:r>
            <a:r>
              <a:rPr dirty="0" sz="1200" spc="-40">
                <a:latin typeface="Times New Roman"/>
                <a:cs typeface="Times New Roman"/>
              </a:rPr>
              <a:t> </a:t>
            </a:r>
            <a:r>
              <a:rPr dirty="0" sz="1200">
                <a:latin typeface="Times New Roman"/>
                <a:cs typeface="Times New Roman"/>
              </a:rPr>
              <a:t>Copyright</a:t>
            </a:r>
            <a:r>
              <a:rPr dirty="0" sz="1200" spc="-70">
                <a:latin typeface="Times New Roman"/>
                <a:cs typeface="Times New Roman"/>
              </a:rPr>
              <a:t> </a:t>
            </a:r>
            <a:r>
              <a:rPr dirty="0" sz="1200">
                <a:latin typeface="Times New Roman"/>
                <a:cs typeface="Times New Roman"/>
              </a:rPr>
              <a:t>Virtual</a:t>
            </a:r>
            <a:r>
              <a:rPr dirty="0" sz="1200" spc="-60">
                <a:latin typeface="Times New Roman"/>
                <a:cs typeface="Times New Roman"/>
              </a:rPr>
              <a:t> </a:t>
            </a:r>
            <a:r>
              <a:rPr dirty="0" sz="1200">
                <a:latin typeface="Times New Roman"/>
                <a:cs typeface="Times New Roman"/>
              </a:rPr>
              <a:t>University</a:t>
            </a:r>
            <a:r>
              <a:rPr dirty="0" sz="1200" spc="-70">
                <a:latin typeface="Times New Roman"/>
                <a:cs typeface="Times New Roman"/>
              </a:rPr>
              <a:t> </a:t>
            </a:r>
            <a:r>
              <a:rPr dirty="0" sz="1200">
                <a:latin typeface="Times New Roman"/>
                <a:cs typeface="Times New Roman"/>
              </a:rPr>
              <a:t>of</a:t>
            </a:r>
            <a:r>
              <a:rPr dirty="0" sz="1200" spc="-25">
                <a:latin typeface="Times New Roman"/>
                <a:cs typeface="Times New Roman"/>
              </a:rPr>
              <a:t> </a:t>
            </a:r>
            <a:r>
              <a:rPr dirty="0" sz="1200">
                <a:latin typeface="Times New Roman"/>
                <a:cs typeface="Times New Roman"/>
              </a:rPr>
              <a:t>Pakistan</a:t>
            </a:r>
            <a:endParaRPr sz="12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86611"/>
            <a:ext cx="5513705" cy="8049895"/>
          </a:xfrm>
          <a:prstGeom prst="rect">
            <a:avLst/>
          </a:prstGeom>
        </p:spPr>
        <p:txBody>
          <a:bodyPr wrap="square" lIns="0" tIns="0" rIns="0" bIns="0" rtlCol="0" vert="horz">
            <a:spAutoFit/>
          </a:bodyPr>
          <a:lstStyle/>
          <a:p>
            <a:pPr marL="12700" marR="10160">
              <a:lnSpc>
                <a:spcPts val="1380"/>
              </a:lnSpc>
            </a:pPr>
            <a:r>
              <a:rPr dirty="0" sz="1200">
                <a:latin typeface="Times New Roman"/>
                <a:cs typeface="Times New Roman"/>
              </a:rPr>
              <a:t>The major challenges for a </a:t>
            </a:r>
            <a:r>
              <a:rPr dirty="0" sz="1200" spc="-5">
                <a:latin typeface="Times New Roman"/>
                <a:cs typeface="Times New Roman"/>
              </a:rPr>
              <a:t>software </a:t>
            </a:r>
            <a:r>
              <a:rPr dirty="0" sz="1200">
                <a:latin typeface="Times New Roman"/>
                <a:cs typeface="Times New Roman"/>
              </a:rPr>
              <a:t>engineer is that he has to build </a:t>
            </a:r>
            <a:r>
              <a:rPr dirty="0" sz="1200" spc="-5">
                <a:latin typeface="Times New Roman"/>
                <a:cs typeface="Times New Roman"/>
              </a:rPr>
              <a:t>software within  </a:t>
            </a:r>
            <a:r>
              <a:rPr dirty="0" sz="1200">
                <a:latin typeface="Times New Roman"/>
                <a:cs typeface="Times New Roman"/>
              </a:rPr>
              <a:t>limited time and budget in a cost-effective </a:t>
            </a:r>
            <a:r>
              <a:rPr dirty="0" sz="1200" spc="-5">
                <a:latin typeface="Times New Roman"/>
                <a:cs typeface="Times New Roman"/>
              </a:rPr>
              <a:t>way </a:t>
            </a:r>
            <a:r>
              <a:rPr dirty="0" sz="1200">
                <a:latin typeface="Times New Roman"/>
                <a:cs typeface="Times New Roman"/>
              </a:rPr>
              <a:t>and </a:t>
            </a:r>
            <a:r>
              <a:rPr dirty="0" sz="1200" spc="-5">
                <a:latin typeface="Times New Roman"/>
                <a:cs typeface="Times New Roman"/>
              </a:rPr>
              <a:t>with </a:t>
            </a:r>
            <a:r>
              <a:rPr dirty="0" sz="1200">
                <a:latin typeface="Times New Roman"/>
                <a:cs typeface="Times New Roman"/>
              </a:rPr>
              <a:t>good</a:t>
            </a:r>
            <a:r>
              <a:rPr dirty="0" sz="1200" spc="-110">
                <a:latin typeface="Times New Roman"/>
                <a:cs typeface="Times New Roman"/>
              </a:rPr>
              <a:t> </a:t>
            </a:r>
            <a:r>
              <a:rPr dirty="0" sz="1200">
                <a:latin typeface="Times New Roman"/>
                <a:cs typeface="Times New Roman"/>
              </a:rPr>
              <a:t>quality</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Therefore </a:t>
            </a:r>
            <a:r>
              <a:rPr dirty="0" sz="1200" spc="-5">
                <a:latin typeface="Times New Roman"/>
                <a:cs typeface="Times New Roman"/>
              </a:rPr>
              <a:t>well-engineered software </a:t>
            </a:r>
            <a:r>
              <a:rPr dirty="0" sz="1200">
                <a:latin typeface="Times New Roman"/>
                <a:cs typeface="Times New Roman"/>
              </a:rPr>
              <a:t>has the following</a:t>
            </a:r>
            <a:r>
              <a:rPr dirty="0" sz="1200" spc="-85">
                <a:latin typeface="Times New Roman"/>
                <a:cs typeface="Times New Roman"/>
              </a:rPr>
              <a:t> </a:t>
            </a:r>
            <a:r>
              <a:rPr dirty="0" sz="1200">
                <a:latin typeface="Times New Roman"/>
                <a:cs typeface="Times New Roman"/>
              </a:rPr>
              <a:t>characteristics.</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241300" indent="-228600">
              <a:lnSpc>
                <a:spcPct val="100000"/>
              </a:lnSpc>
              <a:buFont typeface="Symbol"/>
              <a:buChar char=""/>
              <a:tabLst>
                <a:tab pos="241300" algn="l"/>
              </a:tabLst>
            </a:pPr>
            <a:r>
              <a:rPr dirty="0" sz="1200" spc="-5">
                <a:latin typeface="Times New Roman"/>
                <a:cs typeface="Times New Roman"/>
              </a:rPr>
              <a:t>Provides </a:t>
            </a:r>
            <a:r>
              <a:rPr dirty="0" sz="1200">
                <a:latin typeface="Times New Roman"/>
                <a:cs typeface="Times New Roman"/>
              </a:rPr>
              <a:t>the required</a:t>
            </a:r>
            <a:r>
              <a:rPr dirty="0" sz="1200" spc="-95">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spc="-5">
                <a:latin typeface="Times New Roman"/>
                <a:cs typeface="Times New Roman"/>
              </a:rPr>
              <a:t>Maintainable</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Reliable</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a:latin typeface="Times New Roman"/>
                <a:cs typeface="Times New Roman"/>
              </a:rPr>
              <a:t>Efficient</a:t>
            </a:r>
            <a:endParaRPr sz="1200">
              <a:latin typeface="Times New Roman"/>
              <a:cs typeface="Times New Roman"/>
            </a:endParaRPr>
          </a:p>
          <a:p>
            <a:pPr algn="just" marL="241300" indent="-228600">
              <a:lnSpc>
                <a:spcPct val="100000"/>
              </a:lnSpc>
              <a:spcBef>
                <a:spcPts val="35"/>
              </a:spcBef>
              <a:buFont typeface="Symbol"/>
              <a:buChar char=""/>
              <a:tabLst>
                <a:tab pos="241300" algn="l"/>
              </a:tabLst>
            </a:pPr>
            <a:r>
              <a:rPr dirty="0" sz="1200" spc="-5">
                <a:latin typeface="Times New Roman"/>
                <a:cs typeface="Times New Roman"/>
              </a:rPr>
              <a:t>User-friendly</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Cost-effective</a:t>
            </a:r>
            <a:endParaRPr sz="1200">
              <a:latin typeface="Times New Roman"/>
              <a:cs typeface="Times New Roman"/>
            </a:endParaRPr>
          </a:p>
          <a:p>
            <a:pPr>
              <a:lnSpc>
                <a:spcPct val="100000"/>
              </a:lnSpc>
              <a:spcBef>
                <a:spcPts val="20"/>
              </a:spcBef>
              <a:buFont typeface="Symbol"/>
              <a:buChar char=""/>
            </a:pPr>
            <a:endParaRPr sz="1200">
              <a:latin typeface="Times New Roman"/>
              <a:cs typeface="Times New Roman"/>
            </a:endParaRPr>
          </a:p>
          <a:p>
            <a:pPr marL="12700" marR="9525">
              <a:lnSpc>
                <a:spcPts val="1380"/>
              </a:lnSpc>
              <a:spcBef>
                <a:spcPts val="5"/>
              </a:spcBef>
            </a:pPr>
            <a:r>
              <a:rPr dirty="0" sz="1200">
                <a:latin typeface="Times New Roman"/>
                <a:cs typeface="Times New Roman"/>
              </a:rPr>
              <a:t>But most of the times </a:t>
            </a:r>
            <a:r>
              <a:rPr dirty="0" sz="1200" spc="-5">
                <a:latin typeface="Times New Roman"/>
                <a:cs typeface="Times New Roman"/>
              </a:rPr>
              <a:t>software </a:t>
            </a:r>
            <a:r>
              <a:rPr dirty="0" sz="1200">
                <a:latin typeface="Times New Roman"/>
                <a:cs typeface="Times New Roman"/>
              </a:rPr>
              <a:t>engineers ends up in conflict among all these goals. It is  also a big challenge for a </a:t>
            </a:r>
            <a:r>
              <a:rPr dirty="0" sz="1200" spc="-5">
                <a:latin typeface="Times New Roman"/>
                <a:cs typeface="Times New Roman"/>
              </a:rPr>
              <a:t>software </a:t>
            </a:r>
            <a:r>
              <a:rPr dirty="0" sz="1200">
                <a:latin typeface="Times New Roman"/>
                <a:cs typeface="Times New Roman"/>
              </a:rPr>
              <a:t>engineer to resolve all these</a:t>
            </a:r>
            <a:r>
              <a:rPr dirty="0" sz="1200" spc="-120">
                <a:latin typeface="Times New Roman"/>
                <a:cs typeface="Times New Roman"/>
              </a:rPr>
              <a:t> </a:t>
            </a:r>
            <a:r>
              <a:rPr dirty="0" sz="1200">
                <a:latin typeface="Times New Roman"/>
                <a:cs typeface="Times New Roman"/>
              </a:rPr>
              <a:t>conflicts.</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635"/>
              </a:lnSpc>
            </a:pPr>
            <a:r>
              <a:rPr dirty="0" sz="1400" b="1">
                <a:latin typeface="Times New Roman"/>
                <a:cs typeface="Times New Roman"/>
              </a:rPr>
              <a:t>The Balancing</a:t>
            </a:r>
            <a:r>
              <a:rPr dirty="0" sz="1400" spc="-70" b="1">
                <a:latin typeface="Times New Roman"/>
                <a:cs typeface="Times New Roman"/>
              </a:rPr>
              <a:t> </a:t>
            </a:r>
            <a:r>
              <a:rPr dirty="0" sz="1400" spc="-5" b="1">
                <a:latin typeface="Times New Roman"/>
                <a:cs typeface="Times New Roman"/>
              </a:rPr>
              <a:t>Act!</a:t>
            </a:r>
            <a:endParaRPr sz="1400">
              <a:latin typeface="Times New Roman"/>
              <a:cs typeface="Times New Roman"/>
            </a:endParaRPr>
          </a:p>
          <a:p>
            <a:pPr algn="just" marL="12700" marR="5080">
              <a:lnSpc>
                <a:spcPts val="1380"/>
              </a:lnSpc>
              <a:spcBef>
                <a:spcPts val="50"/>
              </a:spcBef>
            </a:pPr>
            <a:r>
              <a:rPr dirty="0" sz="1200" spc="-5">
                <a:latin typeface="Times New Roman"/>
                <a:cs typeface="Times New Roman"/>
              </a:rPr>
              <a:t>Software </a:t>
            </a:r>
            <a:r>
              <a:rPr dirty="0" sz="1200">
                <a:latin typeface="Times New Roman"/>
                <a:cs typeface="Times New Roman"/>
              </a:rPr>
              <a:t>Engineering is actually the balancing act. </a:t>
            </a:r>
            <a:r>
              <a:rPr dirty="0" sz="1200" spc="-5">
                <a:latin typeface="Times New Roman"/>
                <a:cs typeface="Times New Roman"/>
              </a:rPr>
              <a:t>You </a:t>
            </a:r>
            <a:r>
              <a:rPr dirty="0" sz="1200">
                <a:latin typeface="Times New Roman"/>
                <a:cs typeface="Times New Roman"/>
              </a:rPr>
              <a:t>have to balance </a:t>
            </a:r>
            <a:r>
              <a:rPr dirty="0" sz="1200" spc="5">
                <a:latin typeface="Times New Roman"/>
                <a:cs typeface="Times New Roman"/>
              </a:rPr>
              <a:t>many </a:t>
            </a:r>
            <a:r>
              <a:rPr dirty="0" sz="1200">
                <a:latin typeface="Times New Roman"/>
                <a:cs typeface="Times New Roman"/>
              </a:rPr>
              <a:t>things like  cost, user friendliness, Efficiency, Reliability etc. </a:t>
            </a:r>
            <a:r>
              <a:rPr dirty="0" sz="1200" spc="-5">
                <a:latin typeface="Times New Roman"/>
                <a:cs typeface="Times New Roman"/>
              </a:rPr>
              <a:t>You </a:t>
            </a:r>
            <a:r>
              <a:rPr dirty="0" sz="1200">
                <a:latin typeface="Times New Roman"/>
                <a:cs typeface="Times New Roman"/>
              </a:rPr>
              <a:t>have to analyze </a:t>
            </a:r>
            <a:r>
              <a:rPr dirty="0" sz="1200" spc="-5">
                <a:latin typeface="Times New Roman"/>
                <a:cs typeface="Times New Roman"/>
              </a:rPr>
              <a:t>which </a:t>
            </a:r>
            <a:r>
              <a:rPr dirty="0" sz="1200">
                <a:latin typeface="Times New Roman"/>
                <a:cs typeface="Times New Roman"/>
              </a:rPr>
              <a:t>one is the  more important feature for your </a:t>
            </a:r>
            <a:r>
              <a:rPr dirty="0" sz="1200" spc="-5">
                <a:latin typeface="Times New Roman"/>
                <a:cs typeface="Times New Roman"/>
              </a:rPr>
              <a:t>software </a:t>
            </a:r>
            <a:r>
              <a:rPr dirty="0" sz="1200">
                <a:latin typeface="Times New Roman"/>
                <a:cs typeface="Times New Roman"/>
              </a:rPr>
              <a:t>is it reliability, efficiency, user friendliness or  </a:t>
            </a:r>
            <a:r>
              <a:rPr dirty="0" sz="1200" spc="-5">
                <a:latin typeface="Times New Roman"/>
                <a:cs typeface="Times New Roman"/>
              </a:rPr>
              <a:t>something </a:t>
            </a:r>
            <a:r>
              <a:rPr dirty="0" sz="1200">
                <a:latin typeface="Times New Roman"/>
                <a:cs typeface="Times New Roman"/>
              </a:rPr>
              <a:t>else. There is always a trade-off among all these requirements of </a:t>
            </a:r>
            <a:r>
              <a:rPr dirty="0" sz="1200" spc="-5">
                <a:latin typeface="Times New Roman"/>
                <a:cs typeface="Times New Roman"/>
              </a:rPr>
              <a:t>software. </a:t>
            </a:r>
            <a:r>
              <a:rPr dirty="0" sz="1200">
                <a:latin typeface="Times New Roman"/>
                <a:cs typeface="Times New Roman"/>
              </a:rPr>
              <a:t>It  may be the case that if you try to make it more user-friendly then the efficiency </a:t>
            </a:r>
            <a:r>
              <a:rPr dirty="0" sz="1200" spc="10">
                <a:latin typeface="Times New Roman"/>
                <a:cs typeface="Times New Roman"/>
              </a:rPr>
              <a:t>may  </a:t>
            </a:r>
            <a:r>
              <a:rPr dirty="0" sz="1200" spc="-5">
                <a:latin typeface="Times New Roman"/>
                <a:cs typeface="Times New Roman"/>
              </a:rPr>
              <a:t>suffer. And </a:t>
            </a:r>
            <a:r>
              <a:rPr dirty="0" sz="1200">
                <a:latin typeface="Times New Roman"/>
                <a:cs typeface="Times New Roman"/>
              </a:rPr>
              <a:t>if you try to make it more cost-effective then reliability may </a:t>
            </a:r>
            <a:r>
              <a:rPr dirty="0" sz="1200" spc="-5">
                <a:latin typeface="Times New Roman"/>
                <a:cs typeface="Times New Roman"/>
              </a:rPr>
              <a:t>suffer. </a:t>
            </a:r>
            <a:r>
              <a:rPr dirty="0" sz="1200">
                <a:latin typeface="Times New Roman"/>
                <a:cs typeface="Times New Roman"/>
              </a:rPr>
              <a:t>Therefore  there is always a trade-off between these characteristics of</a:t>
            </a:r>
            <a:r>
              <a:rPr dirty="0" sz="1200" spc="-130">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nSpc>
                <a:spcPct val="100000"/>
              </a:lnSpc>
            </a:pPr>
            <a:endParaRPr sz="1200">
              <a:latin typeface="Times New Roman"/>
              <a:cs typeface="Times New Roman"/>
            </a:endParaRPr>
          </a:p>
          <a:p>
            <a:pPr marL="12700" marR="6985">
              <a:lnSpc>
                <a:spcPts val="1380"/>
              </a:lnSpc>
            </a:pPr>
            <a:r>
              <a:rPr dirty="0" sz="1200">
                <a:latin typeface="Times New Roman"/>
                <a:cs typeface="Times New Roman"/>
              </a:rPr>
              <a:t>These requirements may be conflicting. </a:t>
            </a:r>
            <a:r>
              <a:rPr dirty="0" sz="1200" spc="-5">
                <a:latin typeface="Times New Roman"/>
                <a:cs typeface="Times New Roman"/>
              </a:rPr>
              <a:t>For </a:t>
            </a:r>
            <a:r>
              <a:rPr dirty="0" sz="1200">
                <a:latin typeface="Times New Roman"/>
                <a:cs typeface="Times New Roman"/>
              </a:rPr>
              <a:t>example, there may be tension among the  following:</a:t>
            </a:r>
            <a:endParaRPr sz="1200">
              <a:latin typeface="Times New Roman"/>
              <a:cs typeface="Times New Roman"/>
            </a:endParaRPr>
          </a:p>
          <a:p>
            <a:pPr>
              <a:lnSpc>
                <a:spcPct val="100000"/>
              </a:lnSpc>
            </a:pPr>
            <a:endParaRPr sz="1200">
              <a:latin typeface="Times New Roman"/>
              <a:cs typeface="Times New Roman"/>
            </a:endParaRPr>
          </a:p>
          <a:p>
            <a:pPr algn="just" marL="241300" indent="-228600">
              <a:lnSpc>
                <a:spcPct val="100000"/>
              </a:lnSpc>
              <a:buFont typeface="Symbol"/>
              <a:buChar char=""/>
              <a:tabLst>
                <a:tab pos="241300" algn="l"/>
              </a:tabLst>
            </a:pPr>
            <a:r>
              <a:rPr dirty="0" sz="1200">
                <a:latin typeface="Times New Roman"/>
                <a:cs typeface="Times New Roman"/>
              </a:rPr>
              <a:t>Cost vs.</a:t>
            </a:r>
            <a:r>
              <a:rPr dirty="0" sz="1200" spc="-105">
                <a:latin typeface="Times New Roman"/>
                <a:cs typeface="Times New Roman"/>
              </a:rPr>
              <a:t> </a:t>
            </a:r>
            <a:r>
              <a:rPr dirty="0" sz="1200">
                <a:latin typeface="Times New Roman"/>
                <a:cs typeface="Times New Roman"/>
              </a:rPr>
              <a:t>Efficiency</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a:latin typeface="Times New Roman"/>
                <a:cs typeface="Times New Roman"/>
              </a:rPr>
              <a:t>Cost vs.</a:t>
            </a:r>
            <a:r>
              <a:rPr dirty="0" sz="1200" spc="-80">
                <a:latin typeface="Times New Roman"/>
                <a:cs typeface="Times New Roman"/>
              </a:rPr>
              <a:t> </a:t>
            </a:r>
            <a:r>
              <a:rPr dirty="0" sz="1200">
                <a:latin typeface="Times New Roman"/>
                <a:cs typeface="Times New Roman"/>
              </a:rPr>
              <a:t>Reliability</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Efficiency vs.</a:t>
            </a:r>
            <a:r>
              <a:rPr dirty="0" sz="1200" spc="-110">
                <a:latin typeface="Times New Roman"/>
                <a:cs typeface="Times New Roman"/>
              </a:rPr>
              <a:t> </a:t>
            </a:r>
            <a:r>
              <a:rPr dirty="0" sz="1200" spc="-5">
                <a:latin typeface="Times New Roman"/>
                <a:cs typeface="Times New Roman"/>
              </a:rPr>
              <a:t>User-interface</a:t>
            </a:r>
            <a:endParaRPr sz="1200">
              <a:latin typeface="Times New Roman"/>
              <a:cs typeface="Times New Roman"/>
            </a:endParaRPr>
          </a:p>
          <a:p>
            <a:pPr>
              <a:lnSpc>
                <a:spcPct val="100000"/>
              </a:lnSpc>
              <a:spcBef>
                <a:spcPts val="20"/>
              </a:spcBef>
            </a:pPr>
            <a:endParaRPr sz="1200">
              <a:latin typeface="Times New Roman"/>
              <a:cs typeface="Times New Roman"/>
            </a:endParaRPr>
          </a:p>
          <a:p>
            <a:pPr marL="12700" marR="8255">
              <a:lnSpc>
                <a:spcPts val="1380"/>
              </a:lnSpc>
              <a:spcBef>
                <a:spcPts val="5"/>
              </a:spcBef>
            </a:pP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engineer is required to analyze these conflicting entities and tries to </a:t>
            </a:r>
            <a:r>
              <a:rPr dirty="0" sz="1200" spc="-5">
                <a:latin typeface="Times New Roman"/>
                <a:cs typeface="Times New Roman"/>
              </a:rPr>
              <a:t>strike </a:t>
            </a:r>
            <a:r>
              <a:rPr dirty="0" sz="1200">
                <a:latin typeface="Times New Roman"/>
                <a:cs typeface="Times New Roman"/>
              </a:rPr>
              <a:t>a  balance.</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639"/>
              </a:lnSpc>
            </a:pPr>
            <a:r>
              <a:rPr dirty="0" sz="1400" spc="-5" b="1">
                <a:latin typeface="Times New Roman"/>
                <a:cs typeface="Times New Roman"/>
              </a:rPr>
              <a:t>Challenge </a:t>
            </a:r>
            <a:r>
              <a:rPr dirty="0" sz="1400" b="1">
                <a:latin typeface="Times New Roman"/>
                <a:cs typeface="Times New Roman"/>
              </a:rPr>
              <a:t>is to </a:t>
            </a:r>
            <a:r>
              <a:rPr dirty="0" sz="1400" spc="-5" b="1">
                <a:latin typeface="Times New Roman"/>
                <a:cs typeface="Times New Roman"/>
              </a:rPr>
              <a:t>balance </a:t>
            </a:r>
            <a:r>
              <a:rPr dirty="0" sz="1400" b="1">
                <a:latin typeface="Times New Roman"/>
                <a:cs typeface="Times New Roman"/>
              </a:rPr>
              <a:t>these</a:t>
            </a:r>
            <a:r>
              <a:rPr dirty="0" sz="1400" spc="-10" b="1">
                <a:latin typeface="Times New Roman"/>
                <a:cs typeface="Times New Roman"/>
              </a:rPr>
              <a:t> </a:t>
            </a:r>
            <a:r>
              <a:rPr dirty="0" sz="1400" spc="-5" b="1">
                <a:latin typeface="Times New Roman"/>
                <a:cs typeface="Times New Roman"/>
              </a:rPr>
              <a:t>requirements.</a:t>
            </a:r>
            <a:endParaRPr sz="1400">
              <a:latin typeface="Times New Roman"/>
              <a:cs typeface="Times New Roman"/>
            </a:endParaRPr>
          </a:p>
          <a:p>
            <a:pPr algn="just" marL="12700" marR="6350">
              <a:lnSpc>
                <a:spcPts val="1380"/>
              </a:lnSpc>
              <a:spcBef>
                <a:spcPts val="55"/>
              </a:spcBef>
            </a:pPr>
            <a:r>
              <a:rPr dirty="0" sz="1200" spc="-5">
                <a:latin typeface="Times New Roman"/>
                <a:cs typeface="Times New Roman"/>
              </a:rPr>
              <a:t>Software </a:t>
            </a:r>
            <a:r>
              <a:rPr dirty="0" sz="1200">
                <a:latin typeface="Times New Roman"/>
                <a:cs typeface="Times New Roman"/>
              </a:rPr>
              <a:t>Engineers always confront </a:t>
            </a:r>
            <a:r>
              <a:rPr dirty="0" sz="1200" spc="-5">
                <a:latin typeface="Times New Roman"/>
                <a:cs typeface="Times New Roman"/>
              </a:rPr>
              <a:t>with </a:t>
            </a:r>
            <a:r>
              <a:rPr dirty="0" sz="1200">
                <a:latin typeface="Times New Roman"/>
                <a:cs typeface="Times New Roman"/>
              </a:rPr>
              <a:t>the challenge to make a good balance of all  these tings depending on the requirements of the particular </a:t>
            </a:r>
            <a:r>
              <a:rPr dirty="0" sz="1200" spc="-5">
                <a:latin typeface="Times New Roman"/>
                <a:cs typeface="Times New Roman"/>
              </a:rPr>
              <a:t>software system </a:t>
            </a:r>
            <a:r>
              <a:rPr dirty="0" sz="1200">
                <a:latin typeface="Times New Roman"/>
                <a:cs typeface="Times New Roman"/>
              </a:rPr>
              <a:t>at hand. </a:t>
            </a:r>
            <a:r>
              <a:rPr dirty="0" sz="1200" spc="-5">
                <a:latin typeface="Times New Roman"/>
                <a:cs typeface="Times New Roman"/>
              </a:rPr>
              <a:t>He  should </a:t>
            </a:r>
            <a:r>
              <a:rPr dirty="0" sz="1200">
                <a:latin typeface="Times New Roman"/>
                <a:cs typeface="Times New Roman"/>
              </a:rPr>
              <a:t>analyze how much </a:t>
            </a:r>
            <a:r>
              <a:rPr dirty="0" sz="1200" spc="-5">
                <a:latin typeface="Times New Roman"/>
                <a:cs typeface="Times New Roman"/>
              </a:rPr>
              <a:t>weight should </a:t>
            </a:r>
            <a:r>
              <a:rPr dirty="0" sz="1200">
                <a:latin typeface="Times New Roman"/>
                <a:cs typeface="Times New Roman"/>
              </a:rPr>
              <a:t>all these things get </a:t>
            </a:r>
            <a:r>
              <a:rPr dirty="0" sz="1200" spc="-5">
                <a:latin typeface="Times New Roman"/>
                <a:cs typeface="Times New Roman"/>
              </a:rPr>
              <a:t>such </a:t>
            </a:r>
            <a:r>
              <a:rPr dirty="0" sz="1200">
                <a:latin typeface="Times New Roman"/>
                <a:cs typeface="Times New Roman"/>
              </a:rPr>
              <a:t>that it </a:t>
            </a:r>
            <a:r>
              <a:rPr dirty="0" sz="1200" spc="-5">
                <a:latin typeface="Times New Roman"/>
                <a:cs typeface="Times New Roman"/>
              </a:rPr>
              <a:t>will </a:t>
            </a:r>
            <a:r>
              <a:rPr dirty="0" sz="1200">
                <a:latin typeface="Times New Roman"/>
                <a:cs typeface="Times New Roman"/>
              </a:rPr>
              <a:t>have  acceptable quality, acceptable performance and </a:t>
            </a:r>
            <a:r>
              <a:rPr dirty="0" sz="1200" spc="-5">
                <a:latin typeface="Times New Roman"/>
                <a:cs typeface="Times New Roman"/>
              </a:rPr>
              <a:t>will </a:t>
            </a:r>
            <a:r>
              <a:rPr dirty="0" sz="1200">
                <a:latin typeface="Times New Roman"/>
                <a:cs typeface="Times New Roman"/>
              </a:rPr>
              <a:t>have acceptable</a:t>
            </a:r>
            <a:r>
              <a:rPr dirty="0" sz="1200" spc="-110">
                <a:latin typeface="Times New Roman"/>
                <a:cs typeface="Times New Roman"/>
              </a:rPr>
              <a:t> </a:t>
            </a:r>
            <a:r>
              <a:rPr dirty="0" sz="1200">
                <a:latin typeface="Times New Roman"/>
                <a:cs typeface="Times New Roman"/>
              </a:rPr>
              <a:t>user-interface.</a:t>
            </a:r>
            <a:endParaRPr sz="1200">
              <a:latin typeface="Times New Roman"/>
              <a:cs typeface="Times New Roman"/>
            </a:endParaRPr>
          </a:p>
          <a:p>
            <a:pPr>
              <a:lnSpc>
                <a:spcPct val="100000"/>
              </a:lnSpc>
              <a:spcBef>
                <a:spcPts val="25"/>
              </a:spcBef>
            </a:pPr>
            <a:endParaRPr sz="1150">
              <a:latin typeface="Times New Roman"/>
              <a:cs typeface="Times New Roman"/>
            </a:endParaRPr>
          </a:p>
          <a:p>
            <a:pPr algn="just" marL="12700" marR="5715">
              <a:lnSpc>
                <a:spcPct val="95600"/>
              </a:lnSpc>
            </a:pPr>
            <a:r>
              <a:rPr dirty="0" sz="1200">
                <a:latin typeface="Times New Roman"/>
                <a:cs typeface="Times New Roman"/>
              </a:rPr>
              <a:t>In </a:t>
            </a:r>
            <a:r>
              <a:rPr dirty="0" sz="1200" spc="-5">
                <a:latin typeface="Times New Roman"/>
                <a:cs typeface="Times New Roman"/>
              </a:rPr>
              <a:t>some software </a:t>
            </a:r>
            <a:r>
              <a:rPr dirty="0" sz="1200">
                <a:latin typeface="Times New Roman"/>
                <a:cs typeface="Times New Roman"/>
              </a:rPr>
              <a:t>the efficiency is more important and desirable. </a:t>
            </a:r>
            <a:r>
              <a:rPr dirty="0" sz="1200" spc="-5">
                <a:latin typeface="Times New Roman"/>
                <a:cs typeface="Times New Roman"/>
              </a:rPr>
              <a:t>For </a:t>
            </a:r>
            <a:r>
              <a:rPr dirty="0" sz="1200">
                <a:latin typeface="Times New Roman"/>
                <a:cs typeface="Times New Roman"/>
              </a:rPr>
              <a:t>example if </a:t>
            </a:r>
            <a:r>
              <a:rPr dirty="0" sz="1200" spc="-5">
                <a:latin typeface="Times New Roman"/>
                <a:cs typeface="Times New Roman"/>
              </a:rPr>
              <a:t>we </a:t>
            </a:r>
            <a:r>
              <a:rPr dirty="0" sz="1200">
                <a:latin typeface="Times New Roman"/>
                <a:cs typeface="Times New Roman"/>
              </a:rPr>
              <a:t>talk  about a cruise missile or a nuclear reactor controller that are droved by the </a:t>
            </a:r>
            <a:r>
              <a:rPr dirty="0" sz="1200" spc="-5">
                <a:latin typeface="Times New Roman"/>
                <a:cs typeface="Times New Roman"/>
              </a:rPr>
              <a:t>software  systems </a:t>
            </a:r>
            <a:r>
              <a:rPr dirty="0" sz="1200">
                <a:latin typeface="Times New Roman"/>
                <a:cs typeface="Times New Roman"/>
              </a:rPr>
              <a:t>then performance and reliability is far </a:t>
            </a:r>
            <a:r>
              <a:rPr dirty="0" sz="1200" spc="5">
                <a:latin typeface="Times New Roman"/>
                <a:cs typeface="Times New Roman"/>
              </a:rPr>
              <a:t>more </a:t>
            </a:r>
            <a:r>
              <a:rPr dirty="0" sz="1200">
                <a:latin typeface="Times New Roman"/>
                <a:cs typeface="Times New Roman"/>
              </a:rPr>
              <a:t>important than the cost-effectiveness  and user-friendliness. In these cases if your </a:t>
            </a:r>
            <a:r>
              <a:rPr dirty="0" sz="1200" spc="-5">
                <a:latin typeface="Times New Roman"/>
                <a:cs typeface="Times New Roman"/>
              </a:rPr>
              <a:t>software </a:t>
            </a:r>
            <a:r>
              <a:rPr dirty="0" sz="1200">
                <a:latin typeface="Times New Roman"/>
                <a:cs typeface="Times New Roman"/>
              </a:rPr>
              <a:t>does not react </a:t>
            </a:r>
            <a:r>
              <a:rPr dirty="0" sz="1200" spc="-5">
                <a:latin typeface="Times New Roman"/>
                <a:cs typeface="Times New Roman"/>
              </a:rPr>
              <a:t>within </a:t>
            </a:r>
            <a:r>
              <a:rPr dirty="0" sz="1200">
                <a:latin typeface="Times New Roman"/>
                <a:cs typeface="Times New Roman"/>
              </a:rPr>
              <a:t>a certain  amount of time then it may result in the disaster like Chernobyl</a:t>
            </a:r>
            <a:r>
              <a:rPr dirty="0" sz="1200" spc="-135">
                <a:latin typeface="Times New Roman"/>
                <a:cs typeface="Times New Roman"/>
              </a:rPr>
              <a:t> </a:t>
            </a:r>
            <a:r>
              <a:rPr dirty="0" sz="1200">
                <a:latin typeface="Times New Roman"/>
                <a:cs typeface="Times New Roman"/>
              </a:rPr>
              <a:t>accident.</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1800" cy="8258175"/>
          </a:xfrm>
          <a:prstGeom prst="rect">
            <a:avLst/>
          </a:prstGeom>
        </p:spPr>
        <p:txBody>
          <a:bodyPr wrap="square" lIns="0" tIns="0" rIns="0" bIns="0" rtlCol="0" vert="horz">
            <a:spAutoFit/>
          </a:bodyPr>
          <a:lstStyle/>
          <a:p>
            <a:pPr marL="241300" indent="-228600">
              <a:lnSpc>
                <a:spcPts val="1410"/>
              </a:lnSpc>
              <a:buAutoNum type="arabicPeriod" startAt="6"/>
              <a:tabLst>
                <a:tab pos="241300" algn="l"/>
              </a:tabLst>
            </a:pPr>
            <a:r>
              <a:rPr dirty="0" sz="1200">
                <a:latin typeface="Times New Roman"/>
                <a:cs typeface="Times New Roman"/>
              </a:rPr>
              <a:t>What calculations can it</a:t>
            </a:r>
            <a:r>
              <a:rPr dirty="0" sz="1200" spc="-114">
                <a:latin typeface="Times New Roman"/>
                <a:cs typeface="Times New Roman"/>
              </a:rPr>
              <a:t> </a:t>
            </a:r>
            <a:r>
              <a:rPr dirty="0" sz="1200">
                <a:latin typeface="Times New Roman"/>
                <a:cs typeface="Times New Roman"/>
              </a:rPr>
              <a:t>do?</a:t>
            </a:r>
            <a:endParaRPr sz="1200">
              <a:latin typeface="Times New Roman"/>
              <a:cs typeface="Times New Roman"/>
            </a:endParaRPr>
          </a:p>
          <a:p>
            <a:pPr marL="241300" indent="-228600">
              <a:lnSpc>
                <a:spcPts val="1380"/>
              </a:lnSpc>
              <a:buAutoNum type="arabicPeriod" startAt="6"/>
              <a:tabLst>
                <a:tab pos="241300" algn="l"/>
              </a:tabLst>
            </a:pPr>
            <a:r>
              <a:rPr dirty="0" sz="1200">
                <a:latin typeface="Times New Roman"/>
                <a:cs typeface="Times New Roman"/>
              </a:rPr>
              <a:t>What ongoing monitoring could it</a:t>
            </a:r>
            <a:r>
              <a:rPr dirty="0" sz="1200" spc="-114">
                <a:latin typeface="Times New Roman"/>
                <a:cs typeface="Times New Roman"/>
              </a:rPr>
              <a:t> </a:t>
            </a:r>
            <a:r>
              <a:rPr dirty="0" sz="1200">
                <a:latin typeface="Times New Roman"/>
                <a:cs typeface="Times New Roman"/>
              </a:rPr>
              <a:t>do?</a:t>
            </a:r>
            <a:endParaRPr sz="1200">
              <a:latin typeface="Times New Roman"/>
              <a:cs typeface="Times New Roman"/>
            </a:endParaRPr>
          </a:p>
          <a:p>
            <a:pPr marL="241300" indent="-228600">
              <a:lnSpc>
                <a:spcPts val="1380"/>
              </a:lnSpc>
              <a:buAutoNum type="arabicPeriod" startAt="6"/>
              <a:tabLst>
                <a:tab pos="241300" algn="l"/>
              </a:tabLst>
            </a:pPr>
            <a:r>
              <a:rPr dirty="0" sz="1200">
                <a:latin typeface="Times New Roman"/>
                <a:cs typeface="Times New Roman"/>
              </a:rPr>
              <a:t>What calculations across a collection could it make (letting each </a:t>
            </a:r>
            <a:r>
              <a:rPr dirty="0" sz="1200" spc="-5">
                <a:latin typeface="Times New Roman"/>
                <a:cs typeface="Times New Roman"/>
              </a:rPr>
              <a:t>worker </a:t>
            </a:r>
            <a:r>
              <a:rPr dirty="0" sz="1200">
                <a:latin typeface="Times New Roman"/>
                <a:cs typeface="Times New Roman"/>
              </a:rPr>
              <a:t>do its</a:t>
            </a:r>
            <a:r>
              <a:rPr dirty="0" sz="1200" spc="-130">
                <a:latin typeface="Times New Roman"/>
                <a:cs typeface="Times New Roman"/>
              </a:rPr>
              <a:t> </a:t>
            </a:r>
            <a:r>
              <a:rPr dirty="0" sz="1200">
                <a:latin typeface="Times New Roman"/>
                <a:cs typeface="Times New Roman"/>
              </a:rPr>
              <a:t>part)?</a:t>
            </a:r>
            <a:endParaRPr sz="1200">
              <a:latin typeface="Times New Roman"/>
              <a:cs typeface="Times New Roman"/>
            </a:endParaRPr>
          </a:p>
          <a:p>
            <a:pPr marL="241300" indent="-228600">
              <a:lnSpc>
                <a:spcPts val="1410"/>
              </a:lnSpc>
              <a:buAutoNum type="arabicPeriod" startAt="6"/>
              <a:tabLst>
                <a:tab pos="241300" algn="l"/>
              </a:tabLst>
            </a:pPr>
            <a:r>
              <a:rPr dirty="0" sz="1200">
                <a:latin typeface="Times New Roman"/>
                <a:cs typeface="Times New Roman"/>
              </a:rPr>
              <a:t>What </a:t>
            </a:r>
            <a:r>
              <a:rPr dirty="0" sz="1200" spc="-5">
                <a:latin typeface="Times New Roman"/>
                <a:cs typeface="Times New Roman"/>
              </a:rPr>
              <a:t>selections </a:t>
            </a:r>
            <a:r>
              <a:rPr dirty="0" sz="1200">
                <a:latin typeface="Times New Roman"/>
                <a:cs typeface="Times New Roman"/>
              </a:rPr>
              <a:t>across a collection could it make (letting each </a:t>
            </a:r>
            <a:r>
              <a:rPr dirty="0" sz="1200" spc="-5">
                <a:latin typeface="Times New Roman"/>
                <a:cs typeface="Times New Roman"/>
              </a:rPr>
              <a:t>worker </a:t>
            </a:r>
            <a:r>
              <a:rPr dirty="0" sz="1200">
                <a:latin typeface="Times New Roman"/>
                <a:cs typeface="Times New Roman"/>
              </a:rPr>
              <a:t>do its</a:t>
            </a:r>
            <a:r>
              <a:rPr dirty="0" sz="1200" spc="-114">
                <a:latin typeface="Times New Roman"/>
                <a:cs typeface="Times New Roman"/>
              </a:rPr>
              <a:t> </a:t>
            </a:r>
            <a:r>
              <a:rPr dirty="0" sz="1200">
                <a:latin typeface="Times New Roman"/>
                <a:cs typeface="Times New Roman"/>
              </a:rPr>
              <a:t>part)?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5080">
              <a:lnSpc>
                <a:spcPts val="1380"/>
              </a:lnSpc>
            </a:pPr>
            <a:r>
              <a:rPr dirty="0" sz="1200">
                <a:latin typeface="Times New Roman"/>
                <a:cs typeface="Times New Roman"/>
              </a:rPr>
              <a:t>While establishing </a:t>
            </a:r>
            <a:r>
              <a:rPr dirty="0" sz="1200" spc="-5">
                <a:latin typeface="Times New Roman"/>
                <a:cs typeface="Times New Roman"/>
              </a:rPr>
              <a:t>services </a:t>
            </a:r>
            <a:r>
              <a:rPr dirty="0" sz="1200">
                <a:latin typeface="Times New Roman"/>
                <a:cs typeface="Times New Roman"/>
              </a:rPr>
              <a:t>of certain </a:t>
            </a:r>
            <a:r>
              <a:rPr dirty="0" sz="1200" spc="-5">
                <a:latin typeface="Times New Roman"/>
                <a:cs typeface="Times New Roman"/>
              </a:rPr>
              <a:t>specific </a:t>
            </a:r>
            <a:r>
              <a:rPr dirty="0" sz="1200">
                <a:latin typeface="Times New Roman"/>
                <a:cs typeface="Times New Roman"/>
              </a:rPr>
              <a:t>types of objects, the following </a:t>
            </a:r>
            <a:r>
              <a:rPr dirty="0" sz="1200" spc="-5">
                <a:latin typeface="Times New Roman"/>
                <a:cs typeface="Times New Roman"/>
              </a:rPr>
              <a:t>should </a:t>
            </a:r>
            <a:r>
              <a:rPr dirty="0" sz="1200">
                <a:latin typeface="Times New Roman"/>
                <a:cs typeface="Times New Roman"/>
              </a:rPr>
              <a:t>be  considered:</a:t>
            </a:r>
            <a:endParaRPr sz="1200">
              <a:latin typeface="Times New Roman"/>
              <a:cs typeface="Times New Roman"/>
            </a:endParaRPr>
          </a:p>
          <a:p>
            <a:pPr>
              <a:lnSpc>
                <a:spcPct val="100000"/>
              </a:lnSpc>
            </a:pPr>
            <a:endParaRPr sz="1200">
              <a:latin typeface="Times New Roman"/>
              <a:cs typeface="Times New Roman"/>
            </a:endParaRPr>
          </a:p>
          <a:p>
            <a:pPr marL="241300" marR="5080" indent="-228600">
              <a:lnSpc>
                <a:spcPts val="1380"/>
              </a:lnSpc>
              <a:buAutoNum type="arabicPeriod"/>
              <a:tabLst>
                <a:tab pos="241300" algn="l"/>
              </a:tabLst>
            </a:pPr>
            <a:r>
              <a:rPr dirty="0" sz="1200" spc="-5">
                <a:latin typeface="Times New Roman"/>
                <a:cs typeface="Times New Roman"/>
              </a:rPr>
              <a:t>For </a:t>
            </a:r>
            <a:r>
              <a:rPr dirty="0" sz="1200">
                <a:latin typeface="Times New Roman"/>
                <a:cs typeface="Times New Roman"/>
              </a:rPr>
              <a:t>an actor, consider: calculate for me, rate me, is &lt;value&gt;, rank participants,  calculate over</a:t>
            </a:r>
            <a:r>
              <a:rPr dirty="0" sz="1200" spc="-105">
                <a:latin typeface="Times New Roman"/>
                <a:cs typeface="Times New Roman"/>
              </a:rPr>
              <a:t> </a:t>
            </a:r>
            <a:r>
              <a:rPr dirty="0" sz="1200">
                <a:latin typeface="Times New Roman"/>
                <a:cs typeface="Times New Roman"/>
              </a:rPr>
              <a:t>participants.</a:t>
            </a:r>
            <a:endParaRPr sz="1200">
              <a:latin typeface="Times New Roman"/>
              <a:cs typeface="Times New Roman"/>
            </a:endParaRPr>
          </a:p>
          <a:p>
            <a:pPr marL="241300" marR="5715" indent="-228600">
              <a:lnSpc>
                <a:spcPts val="1380"/>
              </a:lnSpc>
              <a:buAutoNum type="arabicPeriod"/>
              <a:tabLst>
                <a:tab pos="241300" algn="l"/>
              </a:tabLst>
            </a:pPr>
            <a:r>
              <a:rPr dirty="0" sz="1200" spc="-5">
                <a:latin typeface="Times New Roman"/>
                <a:cs typeface="Times New Roman"/>
              </a:rPr>
              <a:t>For </a:t>
            </a:r>
            <a:r>
              <a:rPr dirty="0" sz="1200">
                <a:latin typeface="Times New Roman"/>
                <a:cs typeface="Times New Roman"/>
              </a:rPr>
              <a:t>a participant, consider: calculate for me, rate me, is &lt;value&gt;, rank transactions,  calculate over</a:t>
            </a:r>
            <a:r>
              <a:rPr dirty="0" sz="1200" spc="-105">
                <a:latin typeface="Times New Roman"/>
                <a:cs typeface="Times New Roman"/>
              </a:rPr>
              <a:t> </a:t>
            </a:r>
            <a:r>
              <a:rPr dirty="0" sz="1200">
                <a:latin typeface="Times New Roman"/>
                <a:cs typeface="Times New Roman"/>
              </a:rPr>
              <a:t>transactions.</a:t>
            </a:r>
            <a:endParaRPr sz="1200">
              <a:latin typeface="Times New Roman"/>
              <a:cs typeface="Times New Roman"/>
            </a:endParaRPr>
          </a:p>
          <a:p>
            <a:pPr marL="241300" marR="5715" indent="-228600">
              <a:lnSpc>
                <a:spcPts val="1380"/>
              </a:lnSpc>
              <a:buAutoNum type="arabicPeriod"/>
              <a:tabLst>
                <a:tab pos="241300" algn="l"/>
              </a:tabLst>
            </a:pPr>
            <a:r>
              <a:rPr dirty="0" sz="1200" spc="-5">
                <a:latin typeface="Times New Roman"/>
                <a:cs typeface="Times New Roman"/>
              </a:rPr>
              <a:t>For </a:t>
            </a:r>
            <a:r>
              <a:rPr dirty="0" sz="1200">
                <a:latin typeface="Times New Roman"/>
                <a:cs typeface="Times New Roman"/>
              </a:rPr>
              <a:t>a place, consider: calculate for me, rate me, is &lt;value&gt;, rank transactions,  calculate over contents, calculate over container line</a:t>
            </a:r>
            <a:r>
              <a:rPr dirty="0" sz="1200" spc="-125">
                <a:latin typeface="Times New Roman"/>
                <a:cs typeface="Times New Roman"/>
              </a:rPr>
              <a:t> </a:t>
            </a:r>
            <a:r>
              <a:rPr dirty="0" sz="1200">
                <a:latin typeface="Times New Roman"/>
                <a:cs typeface="Times New Roman"/>
              </a:rPr>
              <a:t>items.</a:t>
            </a:r>
            <a:endParaRPr sz="1200">
              <a:latin typeface="Times New Roman"/>
              <a:cs typeface="Times New Roman"/>
            </a:endParaRPr>
          </a:p>
          <a:p>
            <a:pPr algn="just" marL="241300" marR="5715" indent="-228600">
              <a:lnSpc>
                <a:spcPts val="1380"/>
              </a:lnSpc>
              <a:buAutoNum type="arabicPeriod"/>
              <a:tabLst>
                <a:tab pos="241300" algn="l"/>
              </a:tabLst>
            </a:pPr>
            <a:r>
              <a:rPr dirty="0" sz="1200" spc="-5">
                <a:latin typeface="Times New Roman"/>
                <a:cs typeface="Times New Roman"/>
              </a:rPr>
              <a:t>For </a:t>
            </a:r>
            <a:r>
              <a:rPr dirty="0" sz="1200">
                <a:latin typeface="Times New Roman"/>
                <a:cs typeface="Times New Roman"/>
              </a:rPr>
              <a:t>a Transaction, consider: calculate for me, rate me, is &lt;value&gt;, how many, how  much, rank transaction line items, rank </a:t>
            </a:r>
            <a:r>
              <a:rPr dirty="0" sz="1200" spc="-5">
                <a:latin typeface="Times New Roman"/>
                <a:cs typeface="Times New Roman"/>
              </a:rPr>
              <a:t>subsequent </a:t>
            </a:r>
            <a:r>
              <a:rPr dirty="0" sz="1200">
                <a:latin typeface="Times New Roman"/>
                <a:cs typeface="Times New Roman"/>
              </a:rPr>
              <a:t>transactions, calculate over  transaction line items, calculate over </a:t>
            </a:r>
            <a:r>
              <a:rPr dirty="0" sz="1200" spc="-5">
                <a:latin typeface="Times New Roman"/>
                <a:cs typeface="Times New Roman"/>
              </a:rPr>
              <a:t>subsequent</a:t>
            </a:r>
            <a:r>
              <a:rPr dirty="0" sz="1200" spc="-114">
                <a:latin typeface="Times New Roman"/>
                <a:cs typeface="Times New Roman"/>
              </a:rPr>
              <a:t> </a:t>
            </a:r>
            <a:r>
              <a:rPr dirty="0" sz="1200">
                <a:latin typeface="Times New Roman"/>
                <a:cs typeface="Times New Roman"/>
              </a:rPr>
              <a:t>transactions.</a:t>
            </a:r>
            <a:endParaRPr sz="1200">
              <a:latin typeface="Times New Roman"/>
              <a:cs typeface="Times New Roman"/>
            </a:endParaRPr>
          </a:p>
          <a:p>
            <a:pPr marL="241300" indent="-228600">
              <a:lnSpc>
                <a:spcPts val="1315"/>
              </a:lnSpc>
              <a:buAutoNum type="arabicPeriod"/>
              <a:tabLst>
                <a:tab pos="241300" algn="l"/>
              </a:tabLst>
            </a:pPr>
            <a:r>
              <a:rPr dirty="0" sz="1200" spc="-5">
                <a:latin typeface="Times New Roman"/>
                <a:cs typeface="Times New Roman"/>
              </a:rPr>
              <a:t>For </a:t>
            </a:r>
            <a:r>
              <a:rPr dirty="0" sz="1200">
                <a:latin typeface="Times New Roman"/>
                <a:cs typeface="Times New Roman"/>
              </a:rPr>
              <a:t>a line item, consider: calculate for me, rate</a:t>
            </a:r>
            <a:r>
              <a:rPr dirty="0" sz="1200" spc="-114">
                <a:latin typeface="Times New Roman"/>
                <a:cs typeface="Times New Roman"/>
              </a:rPr>
              <a:t> </a:t>
            </a:r>
            <a:r>
              <a:rPr dirty="0" sz="1200">
                <a:latin typeface="Times New Roman"/>
                <a:cs typeface="Times New Roman"/>
              </a:rPr>
              <a:t>me.</a:t>
            </a:r>
            <a:endParaRPr sz="1200">
              <a:latin typeface="Times New Roman"/>
              <a:cs typeface="Times New Roman"/>
            </a:endParaRPr>
          </a:p>
          <a:p>
            <a:pPr marL="241300" marR="5080" indent="-228600">
              <a:lnSpc>
                <a:spcPts val="1380"/>
              </a:lnSpc>
              <a:spcBef>
                <a:spcPts val="65"/>
              </a:spcBef>
              <a:buAutoNum type="arabicPeriod"/>
              <a:tabLst>
                <a:tab pos="241300" algn="l"/>
              </a:tabLst>
            </a:pPr>
            <a:r>
              <a:rPr dirty="0" sz="1200" spc="-5">
                <a:latin typeface="Times New Roman"/>
                <a:cs typeface="Times New Roman"/>
              </a:rPr>
              <a:t>For </a:t>
            </a:r>
            <a:r>
              <a:rPr dirty="0" sz="1200">
                <a:latin typeface="Times New Roman"/>
                <a:cs typeface="Times New Roman"/>
              </a:rPr>
              <a:t>an item, consider: calculate for me, rate me, is &lt;value&gt;, how many, how much,  rank, calculate over </a:t>
            </a:r>
            <a:r>
              <a:rPr dirty="0" sz="1200" spc="-5">
                <a:latin typeface="Times New Roman"/>
                <a:cs typeface="Times New Roman"/>
              </a:rPr>
              <a:t>specific</a:t>
            </a:r>
            <a:r>
              <a:rPr dirty="0" sz="1200" spc="-100">
                <a:latin typeface="Times New Roman"/>
                <a:cs typeface="Times New Roman"/>
              </a:rPr>
              <a:t> </a:t>
            </a:r>
            <a:r>
              <a:rPr dirty="0" sz="1200">
                <a:latin typeface="Times New Roman"/>
                <a:cs typeface="Times New Roman"/>
              </a:rPr>
              <a:t>items.</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a:lnSpc>
                <a:spcPct val="100000"/>
              </a:lnSpc>
              <a:spcBef>
                <a:spcPts val="15"/>
              </a:spcBef>
              <a:buFont typeface="Times New Roman"/>
              <a:buAutoNum type="arabicPeriod"/>
            </a:pPr>
            <a:endParaRPr sz="1350">
              <a:latin typeface="Times New Roman"/>
              <a:cs typeface="Times New Roman"/>
            </a:endParaRPr>
          </a:p>
          <a:p>
            <a:pPr marL="180403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18</a:t>
            </a:r>
            <a:endParaRPr sz="1900">
              <a:latin typeface="Times New Roman"/>
              <a:cs typeface="Times New Roman"/>
            </a:endParaRPr>
          </a:p>
          <a:p>
            <a:pPr marL="12700" marR="5080">
              <a:lnSpc>
                <a:spcPts val="2060"/>
              </a:lnSpc>
              <a:spcBef>
                <a:spcPts val="1360"/>
              </a:spcBef>
            </a:pPr>
            <a:r>
              <a:rPr dirty="0" sz="1800" i="1">
                <a:latin typeface="Times New Roman"/>
                <a:cs typeface="Times New Roman"/>
              </a:rPr>
              <a:t>CASE STUDY: Connie’s Convenience Store - A point of  </a:t>
            </a:r>
            <a:r>
              <a:rPr dirty="0" sz="1800" i="1">
                <a:latin typeface="Times New Roman"/>
                <a:cs typeface="Times New Roman"/>
              </a:rPr>
              <a:t>Sale</a:t>
            </a:r>
            <a:r>
              <a:rPr dirty="0" sz="1800" spc="-100" i="1">
                <a:latin typeface="Times New Roman"/>
                <a:cs typeface="Times New Roman"/>
              </a:rPr>
              <a:t> </a:t>
            </a:r>
            <a:r>
              <a:rPr dirty="0" sz="1800" i="1">
                <a:latin typeface="Times New Roman"/>
                <a:cs typeface="Times New Roman"/>
              </a:rPr>
              <a:t>System</a:t>
            </a:r>
            <a:endParaRPr sz="1800">
              <a:latin typeface="Times New Roman"/>
              <a:cs typeface="Times New Roman"/>
            </a:endParaRPr>
          </a:p>
          <a:p>
            <a:pPr marL="12700">
              <a:lnSpc>
                <a:spcPct val="100000"/>
              </a:lnSpc>
              <a:spcBef>
                <a:spcPts val="1080"/>
              </a:spcBef>
            </a:pPr>
            <a:r>
              <a:rPr dirty="0" sz="1600" spc="-5">
                <a:latin typeface="Times New Roman"/>
                <a:cs typeface="Times New Roman"/>
              </a:rPr>
              <a:t>The</a:t>
            </a:r>
            <a:r>
              <a:rPr dirty="0" sz="1600" spc="-80">
                <a:latin typeface="Times New Roman"/>
                <a:cs typeface="Times New Roman"/>
              </a:rPr>
              <a:t> </a:t>
            </a:r>
            <a:r>
              <a:rPr dirty="0" sz="1600" spc="-10">
                <a:latin typeface="Times New Roman"/>
                <a:cs typeface="Times New Roman"/>
              </a:rPr>
              <a:t>System</a:t>
            </a:r>
            <a:endParaRPr sz="1600">
              <a:latin typeface="Times New Roman"/>
              <a:cs typeface="Times New Roman"/>
            </a:endParaRPr>
          </a:p>
          <a:p>
            <a:pPr marL="12700">
              <a:lnSpc>
                <a:spcPct val="100000"/>
              </a:lnSpc>
              <a:spcBef>
                <a:spcPts val="1135"/>
              </a:spcBef>
            </a:pPr>
            <a:r>
              <a:rPr dirty="0" sz="1400">
                <a:latin typeface="Times New Roman"/>
                <a:cs typeface="Times New Roman"/>
              </a:rPr>
              <a:t>Identify the purpose of the</a:t>
            </a:r>
            <a:r>
              <a:rPr dirty="0" sz="1400" spc="-85">
                <a:latin typeface="Times New Roman"/>
                <a:cs typeface="Times New Roman"/>
              </a:rPr>
              <a:t> </a:t>
            </a:r>
            <a:r>
              <a:rPr dirty="0" sz="1400" spc="-5">
                <a:latin typeface="Times New Roman"/>
                <a:cs typeface="Times New Roman"/>
              </a:rPr>
              <a:t>system</a:t>
            </a:r>
            <a:endParaRPr sz="1400">
              <a:latin typeface="Times New Roman"/>
              <a:cs typeface="Times New Roman"/>
            </a:endParaRPr>
          </a:p>
          <a:p>
            <a:pPr lvl="1" marL="698500" marR="5715" indent="-228600">
              <a:lnSpc>
                <a:spcPts val="1370"/>
              </a:lnSpc>
              <a:spcBef>
                <a:spcPts val="434"/>
              </a:spcBef>
              <a:buFont typeface="Symbol"/>
              <a:buChar char=""/>
              <a:tabLst>
                <a:tab pos="697865" algn="l"/>
                <a:tab pos="698500" algn="l"/>
              </a:tabLst>
            </a:pPr>
            <a:r>
              <a:rPr dirty="0" sz="1200">
                <a:latin typeface="Times New Roman"/>
                <a:cs typeface="Times New Roman"/>
              </a:rPr>
              <a:t>develop an overall purpose </a:t>
            </a:r>
            <a:r>
              <a:rPr dirty="0" sz="1200" spc="-5">
                <a:latin typeface="Times New Roman"/>
                <a:cs typeface="Times New Roman"/>
              </a:rPr>
              <a:t>statement </a:t>
            </a:r>
            <a:r>
              <a:rPr dirty="0" sz="1200">
                <a:latin typeface="Times New Roman"/>
                <a:cs typeface="Times New Roman"/>
              </a:rPr>
              <a:t>in 25 </a:t>
            </a:r>
            <a:r>
              <a:rPr dirty="0" sz="1200" spc="-5">
                <a:latin typeface="Times New Roman"/>
                <a:cs typeface="Times New Roman"/>
              </a:rPr>
              <a:t>words </a:t>
            </a:r>
            <a:r>
              <a:rPr dirty="0" sz="1200">
                <a:latin typeface="Times New Roman"/>
                <a:cs typeface="Times New Roman"/>
              </a:rPr>
              <a:t>or less. Why this </a:t>
            </a:r>
            <a:r>
              <a:rPr dirty="0" sz="1200" spc="-5">
                <a:latin typeface="Times New Roman"/>
                <a:cs typeface="Times New Roman"/>
              </a:rPr>
              <a:t>system?  </a:t>
            </a:r>
            <a:r>
              <a:rPr dirty="0" sz="1200">
                <a:latin typeface="Times New Roman"/>
                <a:cs typeface="Times New Roman"/>
              </a:rPr>
              <a:t>Why</a:t>
            </a:r>
            <a:r>
              <a:rPr dirty="0" sz="1200" spc="-105">
                <a:latin typeface="Times New Roman"/>
                <a:cs typeface="Times New Roman"/>
              </a:rPr>
              <a:t> </a:t>
            </a:r>
            <a:r>
              <a:rPr dirty="0" sz="1200">
                <a:latin typeface="Times New Roman"/>
                <a:cs typeface="Times New Roman"/>
              </a:rPr>
              <a:t>now?</a:t>
            </a:r>
            <a:endParaRPr sz="1200">
              <a:latin typeface="Times New Roman"/>
              <a:cs typeface="Times New Roman"/>
            </a:endParaRPr>
          </a:p>
          <a:p>
            <a:pPr lvl="1" marL="698500" indent="-228600">
              <a:lnSpc>
                <a:spcPct val="100000"/>
              </a:lnSpc>
              <a:buFont typeface="Symbol"/>
              <a:buChar char=""/>
              <a:tabLst>
                <a:tab pos="697865" algn="l"/>
                <a:tab pos="698500" algn="l"/>
              </a:tabLst>
            </a:pPr>
            <a:r>
              <a:rPr dirty="0" sz="1200" spc="-5">
                <a:latin typeface="Times New Roman"/>
                <a:cs typeface="Times New Roman"/>
              </a:rPr>
              <a:t>Keep </a:t>
            </a:r>
            <a:r>
              <a:rPr dirty="0" sz="1200">
                <a:latin typeface="Times New Roman"/>
                <a:cs typeface="Times New Roman"/>
              </a:rPr>
              <a:t>the overall goal, the critical </a:t>
            </a:r>
            <a:r>
              <a:rPr dirty="0" sz="1200" spc="-5">
                <a:latin typeface="Times New Roman"/>
                <a:cs typeface="Times New Roman"/>
              </a:rPr>
              <a:t>success </a:t>
            </a:r>
            <a:r>
              <a:rPr dirty="0" sz="1200">
                <a:latin typeface="Times New Roman"/>
                <a:cs typeface="Times New Roman"/>
              </a:rPr>
              <a:t>factor, always before</a:t>
            </a:r>
            <a:r>
              <a:rPr dirty="0" sz="1200" spc="-100">
                <a:latin typeface="Times New Roman"/>
                <a:cs typeface="Times New Roman"/>
              </a:rPr>
              <a:t> </a:t>
            </a:r>
            <a:r>
              <a:rPr dirty="0" sz="1200">
                <a:latin typeface="Times New Roman"/>
                <a:cs typeface="Times New Roman"/>
              </a:rPr>
              <a:t>you.</a:t>
            </a:r>
            <a:endParaRPr sz="1200">
              <a:latin typeface="Times New Roman"/>
              <a:cs typeface="Times New Roman"/>
            </a:endParaRPr>
          </a:p>
          <a:p>
            <a:pPr lvl="1" marL="698500" indent="-228600">
              <a:lnSpc>
                <a:spcPct val="100000"/>
              </a:lnSpc>
              <a:spcBef>
                <a:spcPts val="35"/>
              </a:spcBef>
              <a:buFont typeface="Symbol"/>
              <a:buChar char=""/>
              <a:tabLst>
                <a:tab pos="697865" algn="l"/>
                <a:tab pos="698500" algn="l"/>
              </a:tabLst>
            </a:pPr>
            <a:r>
              <a:rPr dirty="0" sz="1200">
                <a:latin typeface="Times New Roman"/>
                <a:cs typeface="Times New Roman"/>
              </a:rPr>
              <a:t>“To </a:t>
            </a:r>
            <a:r>
              <a:rPr dirty="0" sz="1200" spc="-5">
                <a:latin typeface="Times New Roman"/>
                <a:cs typeface="Times New Roman"/>
              </a:rPr>
              <a:t>support, </a:t>
            </a:r>
            <a:r>
              <a:rPr dirty="0" sz="1200">
                <a:latin typeface="Times New Roman"/>
                <a:cs typeface="Times New Roman"/>
              </a:rPr>
              <a:t>to help, to facilitate,</a:t>
            </a:r>
            <a:r>
              <a:rPr dirty="0" sz="1200" spc="-105">
                <a:latin typeface="Times New Roman"/>
                <a:cs typeface="Times New Roman"/>
              </a:rPr>
              <a:t> </a:t>
            </a:r>
            <a:r>
              <a:rPr dirty="0" sz="1200">
                <a:latin typeface="Times New Roman"/>
                <a:cs typeface="Times New Roman"/>
              </a:rPr>
              <a:t>...”</a:t>
            </a:r>
            <a:endParaRPr sz="1200">
              <a:latin typeface="Times New Roman"/>
              <a:cs typeface="Times New Roman"/>
            </a:endParaRPr>
          </a:p>
          <a:p>
            <a:pPr lvl="1">
              <a:lnSpc>
                <a:spcPct val="100000"/>
              </a:lnSpc>
              <a:spcBef>
                <a:spcPts val="35"/>
              </a:spcBef>
              <a:buFont typeface="Symbol"/>
              <a:buChar char=""/>
            </a:pPr>
            <a:endParaRPr sz="950">
              <a:latin typeface="Times New Roman"/>
              <a:cs typeface="Times New Roman"/>
            </a:endParaRPr>
          </a:p>
          <a:p>
            <a:pPr marL="12700">
              <a:lnSpc>
                <a:spcPct val="100000"/>
              </a:lnSpc>
            </a:pPr>
            <a:r>
              <a:rPr dirty="0" sz="1200" i="1">
                <a:latin typeface="Times New Roman"/>
                <a:cs typeface="Times New Roman"/>
              </a:rPr>
              <a:t>Connie’s Wish</a:t>
            </a:r>
            <a:r>
              <a:rPr dirty="0" sz="1200" spc="-100" i="1">
                <a:latin typeface="Times New Roman"/>
                <a:cs typeface="Times New Roman"/>
              </a:rPr>
              <a:t> </a:t>
            </a:r>
            <a:r>
              <a:rPr dirty="0" sz="1200" spc="-5" i="1">
                <a:latin typeface="Times New Roman"/>
                <a:cs typeface="Times New Roman"/>
              </a:rPr>
              <a:t>List</a:t>
            </a:r>
            <a:endParaRPr sz="1200">
              <a:latin typeface="Times New Roman"/>
              <a:cs typeface="Times New Roman"/>
            </a:endParaRPr>
          </a:p>
          <a:p>
            <a:pPr lvl="1" marL="698500" indent="-228600">
              <a:lnSpc>
                <a:spcPct val="100000"/>
              </a:lnSpc>
              <a:spcBef>
                <a:spcPts val="335"/>
              </a:spcBef>
              <a:buFont typeface="Symbol"/>
              <a:buChar char=""/>
              <a:tabLst>
                <a:tab pos="697865" algn="l"/>
                <a:tab pos="698500" algn="l"/>
              </a:tabLst>
            </a:pPr>
            <a:r>
              <a:rPr dirty="0" sz="1200" spc="-5">
                <a:latin typeface="Times New Roman"/>
                <a:cs typeface="Times New Roman"/>
              </a:rPr>
              <a:t>scan </a:t>
            </a:r>
            <a:r>
              <a:rPr dirty="0" sz="1200">
                <a:latin typeface="Times New Roman"/>
                <a:cs typeface="Times New Roman"/>
              </a:rPr>
              <a:t>items and automatically price</a:t>
            </a:r>
            <a:r>
              <a:rPr dirty="0" sz="1200" spc="-105">
                <a:latin typeface="Times New Roman"/>
                <a:cs typeface="Times New Roman"/>
              </a:rPr>
              <a:t> </a:t>
            </a:r>
            <a:r>
              <a:rPr dirty="0" sz="1200">
                <a:latin typeface="Times New Roman"/>
                <a:cs typeface="Times New Roman"/>
              </a:rPr>
              <a:t>them</a:t>
            </a:r>
            <a:endParaRPr sz="1200">
              <a:latin typeface="Times New Roman"/>
              <a:cs typeface="Times New Roman"/>
            </a:endParaRPr>
          </a:p>
          <a:p>
            <a:pPr lvl="1" marL="698500" indent="-228600">
              <a:lnSpc>
                <a:spcPct val="100000"/>
              </a:lnSpc>
              <a:spcBef>
                <a:spcPts val="20"/>
              </a:spcBef>
              <a:buFont typeface="Symbol"/>
              <a:buChar char=""/>
              <a:tabLst>
                <a:tab pos="697865" algn="l"/>
                <a:tab pos="698500" algn="l"/>
              </a:tabLst>
            </a:pPr>
            <a:r>
              <a:rPr dirty="0" sz="1200">
                <a:latin typeface="Times New Roman"/>
                <a:cs typeface="Times New Roman"/>
              </a:rPr>
              <a:t>know </a:t>
            </a:r>
            <a:r>
              <a:rPr dirty="0" sz="1200" spc="-5">
                <a:latin typeface="Times New Roman"/>
                <a:cs typeface="Times New Roman"/>
              </a:rPr>
              <a:t>whether </a:t>
            </a:r>
            <a:r>
              <a:rPr dirty="0" sz="1200">
                <a:latin typeface="Times New Roman"/>
                <a:cs typeface="Times New Roman"/>
              </a:rPr>
              <a:t>an item is on</a:t>
            </a:r>
            <a:r>
              <a:rPr dirty="0" sz="1200" spc="-110">
                <a:latin typeface="Times New Roman"/>
                <a:cs typeface="Times New Roman"/>
              </a:rPr>
              <a:t> </a:t>
            </a:r>
            <a:r>
              <a:rPr dirty="0" sz="1200" spc="-5">
                <a:latin typeface="Times New Roman"/>
                <a:cs typeface="Times New Roman"/>
              </a:rPr>
              <a:t>sale</a:t>
            </a:r>
            <a:endParaRPr sz="1200">
              <a:latin typeface="Times New Roman"/>
              <a:cs typeface="Times New Roman"/>
            </a:endParaRPr>
          </a:p>
          <a:p>
            <a:pPr lvl="1" marL="698500" indent="-228600">
              <a:lnSpc>
                <a:spcPct val="100000"/>
              </a:lnSpc>
              <a:spcBef>
                <a:spcPts val="20"/>
              </a:spcBef>
              <a:buFont typeface="Symbol"/>
              <a:buChar char=""/>
              <a:tabLst>
                <a:tab pos="697865" algn="l"/>
                <a:tab pos="698500" algn="l"/>
              </a:tabLst>
            </a:pPr>
            <a:r>
              <a:rPr dirty="0" sz="1200">
                <a:latin typeface="Times New Roman"/>
                <a:cs typeface="Times New Roman"/>
              </a:rPr>
              <a:t>automatically total the </a:t>
            </a:r>
            <a:r>
              <a:rPr dirty="0" sz="1200" spc="-5">
                <a:latin typeface="Times New Roman"/>
                <a:cs typeface="Times New Roman"/>
              </a:rPr>
              <a:t>sale </a:t>
            </a:r>
            <a:r>
              <a:rPr dirty="0" sz="1200">
                <a:latin typeface="Times New Roman"/>
                <a:cs typeface="Times New Roman"/>
              </a:rPr>
              <a:t>and calculate</a:t>
            </a:r>
            <a:r>
              <a:rPr dirty="0" sz="1200" spc="-114">
                <a:latin typeface="Times New Roman"/>
                <a:cs typeface="Times New Roman"/>
              </a:rPr>
              <a:t> </a:t>
            </a:r>
            <a:r>
              <a:rPr dirty="0" sz="1200">
                <a:latin typeface="Times New Roman"/>
                <a:cs typeface="Times New Roman"/>
              </a:rPr>
              <a:t>tax</a:t>
            </a:r>
            <a:endParaRPr sz="1200">
              <a:latin typeface="Times New Roman"/>
              <a:cs typeface="Times New Roman"/>
            </a:endParaRPr>
          </a:p>
          <a:p>
            <a:pPr lvl="1" marL="698500" indent="-228600">
              <a:lnSpc>
                <a:spcPct val="100000"/>
              </a:lnSpc>
              <a:spcBef>
                <a:spcPts val="20"/>
              </a:spcBef>
              <a:buFont typeface="Symbol"/>
              <a:buChar char=""/>
              <a:tabLst>
                <a:tab pos="697865" algn="l"/>
                <a:tab pos="698500" algn="l"/>
              </a:tabLst>
            </a:pPr>
            <a:r>
              <a:rPr dirty="0" sz="1200">
                <a:latin typeface="Times New Roman"/>
                <a:cs typeface="Times New Roman"/>
              </a:rPr>
              <a:t>handle purcahses and</a:t>
            </a:r>
            <a:r>
              <a:rPr dirty="0" sz="1200" spc="-105">
                <a:latin typeface="Times New Roman"/>
                <a:cs typeface="Times New Roman"/>
              </a:rPr>
              <a:t> </a:t>
            </a:r>
            <a:r>
              <a:rPr dirty="0" sz="1200">
                <a:latin typeface="Times New Roman"/>
                <a:cs typeface="Times New Roman"/>
              </a:rPr>
              <a:t>returns</a:t>
            </a:r>
            <a:endParaRPr sz="1200">
              <a:latin typeface="Times New Roman"/>
              <a:cs typeface="Times New Roman"/>
            </a:endParaRPr>
          </a:p>
          <a:p>
            <a:pPr lvl="1" marL="698500" indent="-228600">
              <a:lnSpc>
                <a:spcPct val="100000"/>
              </a:lnSpc>
              <a:spcBef>
                <a:spcPts val="20"/>
              </a:spcBef>
              <a:buFont typeface="Symbol"/>
              <a:buChar char=""/>
              <a:tabLst>
                <a:tab pos="697865" algn="l"/>
                <a:tab pos="698500" algn="l"/>
              </a:tabLst>
            </a:pPr>
            <a:r>
              <a:rPr dirty="0" sz="1200">
                <a:latin typeface="Times New Roman"/>
                <a:cs typeface="Times New Roman"/>
              </a:rPr>
              <a:t>handle payments </a:t>
            </a:r>
            <a:r>
              <a:rPr dirty="0" sz="1200" spc="-5">
                <a:latin typeface="Times New Roman"/>
                <a:cs typeface="Times New Roman"/>
              </a:rPr>
              <a:t>with </a:t>
            </a:r>
            <a:r>
              <a:rPr dirty="0" sz="1200">
                <a:latin typeface="Times New Roman"/>
                <a:cs typeface="Times New Roman"/>
              </a:rPr>
              <a:t>cash, check, or</a:t>
            </a:r>
            <a:r>
              <a:rPr dirty="0" sz="1200" spc="-100">
                <a:latin typeface="Times New Roman"/>
                <a:cs typeface="Times New Roman"/>
              </a:rPr>
              <a:t> </a:t>
            </a:r>
            <a:r>
              <a:rPr dirty="0" sz="1200">
                <a:latin typeface="Times New Roman"/>
                <a:cs typeface="Times New Roman"/>
              </a:rPr>
              <a:t>charge</a:t>
            </a:r>
            <a:endParaRPr sz="1200">
              <a:latin typeface="Times New Roman"/>
              <a:cs typeface="Times New Roman"/>
            </a:endParaRPr>
          </a:p>
          <a:p>
            <a:pPr lvl="1" marL="698500" indent="-228600">
              <a:lnSpc>
                <a:spcPct val="100000"/>
              </a:lnSpc>
              <a:spcBef>
                <a:spcPts val="35"/>
              </a:spcBef>
              <a:buFont typeface="Symbol"/>
              <a:buChar char=""/>
              <a:tabLst>
                <a:tab pos="697865" algn="l"/>
                <a:tab pos="698500" algn="l"/>
              </a:tabLst>
            </a:pPr>
            <a:r>
              <a:rPr dirty="0" sz="1200">
                <a:latin typeface="Times New Roman"/>
                <a:cs typeface="Times New Roman"/>
              </a:rPr>
              <a:t>authorize checks and</a:t>
            </a:r>
            <a:r>
              <a:rPr dirty="0" sz="1200" spc="-114">
                <a:latin typeface="Times New Roman"/>
                <a:cs typeface="Times New Roman"/>
              </a:rPr>
              <a:t> </a:t>
            </a:r>
            <a:r>
              <a:rPr dirty="0" sz="1200">
                <a:latin typeface="Times New Roman"/>
                <a:cs typeface="Times New Roman"/>
              </a:rPr>
              <a:t>cards</a:t>
            </a:r>
            <a:endParaRPr sz="1200">
              <a:latin typeface="Times New Roman"/>
              <a:cs typeface="Times New Roman"/>
            </a:endParaRPr>
          </a:p>
          <a:p>
            <a:pPr lvl="1" marL="698500" indent="-228600">
              <a:lnSpc>
                <a:spcPct val="100000"/>
              </a:lnSpc>
              <a:spcBef>
                <a:spcPts val="25"/>
              </a:spcBef>
              <a:buFont typeface="Symbol"/>
              <a:buChar char=""/>
              <a:tabLst>
                <a:tab pos="697865" algn="l"/>
                <a:tab pos="698500" algn="l"/>
              </a:tabLst>
            </a:pPr>
            <a:r>
              <a:rPr dirty="0" sz="1200">
                <a:latin typeface="Times New Roman"/>
                <a:cs typeface="Times New Roman"/>
              </a:rPr>
              <a:t>calculate change </a:t>
            </a:r>
            <a:r>
              <a:rPr dirty="0" sz="1200" spc="-5">
                <a:latin typeface="Times New Roman"/>
                <a:cs typeface="Times New Roman"/>
              </a:rPr>
              <a:t>when working with </a:t>
            </a:r>
            <a:r>
              <a:rPr dirty="0" sz="1200">
                <a:latin typeface="Times New Roman"/>
                <a:cs typeface="Times New Roman"/>
              </a:rPr>
              <a:t>cash or</a:t>
            </a:r>
            <a:r>
              <a:rPr dirty="0" sz="1200" spc="-85">
                <a:latin typeface="Times New Roman"/>
                <a:cs typeface="Times New Roman"/>
              </a:rPr>
              <a:t> </a:t>
            </a:r>
            <a:r>
              <a:rPr dirty="0" sz="1200">
                <a:latin typeface="Times New Roman"/>
                <a:cs typeface="Times New Roman"/>
              </a:rPr>
              <a:t>checks</a:t>
            </a:r>
            <a:endParaRPr sz="1200">
              <a:latin typeface="Times New Roman"/>
              <a:cs typeface="Times New Roman"/>
            </a:endParaRPr>
          </a:p>
          <a:p>
            <a:pPr lvl="1" marL="698500" indent="-228600">
              <a:lnSpc>
                <a:spcPct val="100000"/>
              </a:lnSpc>
              <a:spcBef>
                <a:spcPts val="20"/>
              </a:spcBef>
              <a:buFont typeface="Symbol"/>
              <a:buChar char=""/>
              <a:tabLst>
                <a:tab pos="697865" algn="l"/>
                <a:tab pos="698500" algn="l"/>
              </a:tabLst>
            </a:pPr>
            <a:r>
              <a:rPr dirty="0" sz="1200">
                <a:latin typeface="Times New Roman"/>
                <a:cs typeface="Times New Roman"/>
              </a:rPr>
              <a:t>record all of the information about a customer</a:t>
            </a:r>
            <a:r>
              <a:rPr dirty="0" sz="1200" spc="-125">
                <a:latin typeface="Times New Roman"/>
                <a:cs typeface="Times New Roman"/>
              </a:rPr>
              <a:t> </a:t>
            </a:r>
            <a:r>
              <a:rPr dirty="0" sz="1200">
                <a:latin typeface="Times New Roman"/>
                <a:cs typeface="Times New Roman"/>
              </a:rPr>
              <a:t>transaction</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5511800" cy="7501890"/>
          </a:xfrm>
          <a:prstGeom prst="rect">
            <a:avLst/>
          </a:prstGeom>
        </p:spPr>
        <p:txBody>
          <a:bodyPr wrap="square" lIns="0" tIns="0" rIns="0" bIns="0" rtlCol="0" vert="horz">
            <a:spAutoFit/>
          </a:bodyPr>
          <a:lstStyle/>
          <a:p>
            <a:pPr marL="698500" marR="6985" indent="-228600">
              <a:lnSpc>
                <a:spcPts val="1370"/>
              </a:lnSpc>
              <a:buFont typeface="Symbol"/>
              <a:buChar char=""/>
              <a:tabLst>
                <a:tab pos="697865" algn="l"/>
                <a:tab pos="698500" algn="l"/>
              </a:tabLst>
            </a:pPr>
            <a:r>
              <a:rPr dirty="0" sz="1200">
                <a:latin typeface="Times New Roman"/>
                <a:cs typeface="Times New Roman"/>
              </a:rPr>
              <a:t>balance the cash in the drawer </a:t>
            </a:r>
            <a:r>
              <a:rPr dirty="0" sz="1200" spc="-5">
                <a:latin typeface="Times New Roman"/>
                <a:cs typeface="Times New Roman"/>
              </a:rPr>
              <a:t>with </a:t>
            </a:r>
            <a:r>
              <a:rPr dirty="0" sz="1200">
                <a:latin typeface="Times New Roman"/>
                <a:cs typeface="Times New Roman"/>
              </a:rPr>
              <a:t>the amount recorded by the point-of-sale  </a:t>
            </a:r>
            <a:r>
              <a:rPr dirty="0" sz="1200" spc="-5">
                <a:latin typeface="Times New Roman"/>
                <a:cs typeface="Times New Roman"/>
              </a:rPr>
              <a:t>system.</a:t>
            </a:r>
            <a:endParaRPr sz="1200">
              <a:latin typeface="Times New Roman"/>
              <a:cs typeface="Times New Roman"/>
            </a:endParaRPr>
          </a:p>
          <a:p>
            <a:pPr>
              <a:lnSpc>
                <a:spcPct val="100000"/>
              </a:lnSpc>
              <a:spcBef>
                <a:spcPts val="10"/>
              </a:spcBef>
              <a:buFont typeface="Symbol"/>
              <a:buChar char=""/>
            </a:pPr>
            <a:endParaRPr sz="950">
              <a:latin typeface="Times New Roman"/>
              <a:cs typeface="Times New Roman"/>
            </a:endParaRPr>
          </a:p>
          <a:p>
            <a:pPr marL="12700">
              <a:lnSpc>
                <a:spcPct val="100000"/>
              </a:lnSpc>
            </a:pPr>
            <a:r>
              <a:rPr dirty="0" sz="1200" i="1">
                <a:latin typeface="Times New Roman"/>
                <a:cs typeface="Times New Roman"/>
              </a:rPr>
              <a:t>Why</a:t>
            </a:r>
            <a:r>
              <a:rPr dirty="0" sz="1200" spc="-100" i="1">
                <a:latin typeface="Times New Roman"/>
                <a:cs typeface="Times New Roman"/>
              </a:rPr>
              <a:t> </a:t>
            </a:r>
            <a:r>
              <a:rPr dirty="0" sz="1200" i="1">
                <a:latin typeface="Times New Roman"/>
                <a:cs typeface="Times New Roman"/>
              </a:rPr>
              <a:t>?</a:t>
            </a:r>
            <a:endParaRPr sz="1200">
              <a:latin typeface="Times New Roman"/>
              <a:cs typeface="Times New Roman"/>
            </a:endParaRPr>
          </a:p>
          <a:p>
            <a:pPr marL="698500" indent="-228600">
              <a:lnSpc>
                <a:spcPct val="100000"/>
              </a:lnSpc>
              <a:spcBef>
                <a:spcPts val="335"/>
              </a:spcBef>
              <a:buFont typeface="Symbol"/>
              <a:buChar char=""/>
              <a:tabLst>
                <a:tab pos="697865" algn="l"/>
                <a:tab pos="698500" algn="l"/>
              </a:tabLst>
            </a:pPr>
            <a:r>
              <a:rPr dirty="0" sz="1200" spc="-5">
                <a:latin typeface="Times New Roman"/>
                <a:cs typeface="Times New Roman"/>
              </a:rPr>
              <a:t>speed </a:t>
            </a:r>
            <a:r>
              <a:rPr dirty="0" sz="1200">
                <a:latin typeface="Times New Roman"/>
                <a:cs typeface="Times New Roman"/>
              </a:rPr>
              <a:t>up checkout</a:t>
            </a:r>
            <a:r>
              <a:rPr dirty="0" sz="1200" spc="-95">
                <a:latin typeface="Times New Roman"/>
                <a:cs typeface="Times New Roman"/>
              </a:rPr>
              <a:t> </a:t>
            </a:r>
            <a:r>
              <a:rPr dirty="0" sz="1200">
                <a:latin typeface="Times New Roman"/>
                <a:cs typeface="Times New Roman"/>
              </a:rPr>
              <a:t>time</a:t>
            </a:r>
            <a:endParaRPr sz="1200">
              <a:latin typeface="Times New Roman"/>
              <a:cs typeface="Times New Roman"/>
            </a:endParaRPr>
          </a:p>
          <a:p>
            <a:pPr marL="698500" indent="-228600">
              <a:lnSpc>
                <a:spcPct val="100000"/>
              </a:lnSpc>
              <a:spcBef>
                <a:spcPts val="25"/>
              </a:spcBef>
              <a:buFont typeface="Symbol"/>
              <a:buChar char=""/>
              <a:tabLst>
                <a:tab pos="697865" algn="l"/>
                <a:tab pos="698500" algn="l"/>
              </a:tabLst>
            </a:pPr>
            <a:r>
              <a:rPr dirty="0" sz="1200">
                <a:latin typeface="Times New Roman"/>
                <a:cs typeface="Times New Roman"/>
              </a:rPr>
              <a:t>reduce the number of pricing</a:t>
            </a:r>
            <a:r>
              <a:rPr dirty="0" sz="1200" spc="-105">
                <a:latin typeface="Times New Roman"/>
                <a:cs typeface="Times New Roman"/>
              </a:rPr>
              <a:t> </a:t>
            </a:r>
            <a:r>
              <a:rPr dirty="0" sz="1200">
                <a:latin typeface="Times New Roman"/>
                <a:cs typeface="Times New Roman"/>
              </a:rPr>
              <a:t>errors</a:t>
            </a:r>
            <a:endParaRPr sz="1200">
              <a:latin typeface="Times New Roman"/>
              <a:cs typeface="Times New Roman"/>
            </a:endParaRPr>
          </a:p>
          <a:p>
            <a:pPr marL="698500" marR="7620" indent="-228600">
              <a:lnSpc>
                <a:spcPts val="1380"/>
              </a:lnSpc>
              <a:spcBef>
                <a:spcPts val="120"/>
              </a:spcBef>
              <a:buFont typeface="Symbol"/>
              <a:buChar char=""/>
              <a:tabLst>
                <a:tab pos="697865" algn="l"/>
                <a:tab pos="698500" algn="l"/>
              </a:tabLst>
            </a:pPr>
            <a:r>
              <a:rPr dirty="0" sz="1200">
                <a:latin typeface="Times New Roman"/>
                <a:cs typeface="Times New Roman"/>
              </a:rPr>
              <a:t>reduce the labour required to ticket the item </a:t>
            </a:r>
            <a:r>
              <a:rPr dirty="0" sz="1200" spc="-5">
                <a:latin typeface="Times New Roman"/>
                <a:cs typeface="Times New Roman"/>
              </a:rPr>
              <a:t>with </a:t>
            </a:r>
            <a:r>
              <a:rPr dirty="0" sz="1200">
                <a:latin typeface="Times New Roman"/>
                <a:cs typeface="Times New Roman"/>
              </a:rPr>
              <a:t>a price, originally and </a:t>
            </a:r>
            <a:r>
              <a:rPr dirty="0" sz="1200" spc="-5">
                <a:latin typeface="Times New Roman"/>
                <a:cs typeface="Times New Roman"/>
              </a:rPr>
              <a:t>when  </a:t>
            </a:r>
            <a:r>
              <a:rPr dirty="0" sz="1200">
                <a:latin typeface="Times New Roman"/>
                <a:cs typeface="Times New Roman"/>
              </a:rPr>
              <a:t>prices</a:t>
            </a:r>
            <a:r>
              <a:rPr dirty="0" sz="1200" spc="-100">
                <a:latin typeface="Times New Roman"/>
                <a:cs typeface="Times New Roman"/>
              </a:rPr>
              <a:t> </a:t>
            </a:r>
            <a:r>
              <a:rPr dirty="0" sz="1200">
                <a:latin typeface="Times New Roman"/>
                <a:cs typeface="Times New Roman"/>
              </a:rPr>
              <a:t>change.</a:t>
            </a:r>
            <a:endParaRPr sz="1200">
              <a:latin typeface="Times New Roman"/>
              <a:cs typeface="Times New Roman"/>
            </a:endParaRPr>
          </a:p>
          <a:p>
            <a:pPr>
              <a:lnSpc>
                <a:spcPct val="100000"/>
              </a:lnSpc>
              <a:spcBef>
                <a:spcPts val="10"/>
              </a:spcBef>
              <a:buFont typeface="Symbol"/>
              <a:buChar char=""/>
            </a:pPr>
            <a:endParaRPr sz="950">
              <a:latin typeface="Times New Roman"/>
              <a:cs typeface="Times New Roman"/>
            </a:endParaRPr>
          </a:p>
          <a:p>
            <a:pPr marL="12700">
              <a:lnSpc>
                <a:spcPct val="100000"/>
              </a:lnSpc>
            </a:pPr>
            <a:r>
              <a:rPr dirty="0" sz="1200" i="1">
                <a:latin typeface="Times New Roman"/>
                <a:cs typeface="Times New Roman"/>
              </a:rPr>
              <a:t>Summary</a:t>
            </a:r>
            <a:endParaRPr sz="1200">
              <a:latin typeface="Times New Roman"/>
              <a:cs typeface="Times New Roman"/>
            </a:endParaRPr>
          </a:p>
          <a:p>
            <a:pPr marL="469900" marR="5080">
              <a:lnSpc>
                <a:spcPts val="1380"/>
              </a:lnSpc>
              <a:spcBef>
                <a:spcPts val="335"/>
              </a:spcBef>
            </a:pPr>
            <a:r>
              <a:rPr dirty="0" sz="1200" i="1">
                <a:latin typeface="Times New Roman"/>
                <a:cs typeface="Times New Roman"/>
              </a:rPr>
              <a:t>to help each cashier work </a:t>
            </a:r>
            <a:r>
              <a:rPr dirty="0" sz="1200" spc="-5" i="1">
                <a:latin typeface="Times New Roman"/>
                <a:cs typeface="Times New Roman"/>
              </a:rPr>
              <a:t>more </a:t>
            </a:r>
            <a:r>
              <a:rPr dirty="0" sz="1200" i="1">
                <a:latin typeface="Times New Roman"/>
                <a:cs typeface="Times New Roman"/>
              </a:rPr>
              <a:t>effectively during checkout, to keep good </a:t>
            </a:r>
            <a:r>
              <a:rPr dirty="0" sz="1200" spc="-5" i="1">
                <a:latin typeface="Times New Roman"/>
                <a:cs typeface="Times New Roman"/>
              </a:rPr>
              <a:t>records  </a:t>
            </a:r>
            <a:r>
              <a:rPr dirty="0" sz="1200" i="1">
                <a:latin typeface="Times New Roman"/>
                <a:cs typeface="Times New Roman"/>
              </a:rPr>
              <a:t>of each </a:t>
            </a:r>
            <a:r>
              <a:rPr dirty="0" sz="1200" spc="-5" i="1">
                <a:latin typeface="Times New Roman"/>
                <a:cs typeface="Times New Roman"/>
              </a:rPr>
              <a:t>sale, </a:t>
            </a:r>
            <a:r>
              <a:rPr dirty="0" sz="1200" i="1">
                <a:latin typeface="Times New Roman"/>
                <a:cs typeface="Times New Roman"/>
              </a:rPr>
              <a:t>and to </a:t>
            </a:r>
            <a:r>
              <a:rPr dirty="0" sz="1200" spc="-5" i="1">
                <a:latin typeface="Times New Roman"/>
                <a:cs typeface="Times New Roman"/>
              </a:rPr>
              <a:t>store more </a:t>
            </a:r>
            <a:r>
              <a:rPr dirty="0" sz="1200" i="1">
                <a:latin typeface="Times New Roman"/>
                <a:cs typeface="Times New Roman"/>
              </a:rPr>
              <a:t>efficient </a:t>
            </a:r>
            <a:r>
              <a:rPr dirty="0" sz="1200" spc="-5" i="1">
                <a:latin typeface="Times New Roman"/>
                <a:cs typeface="Times New Roman"/>
              </a:rPr>
              <a:t>store</a:t>
            </a:r>
            <a:r>
              <a:rPr dirty="0" sz="1200" spc="-80" i="1">
                <a:latin typeface="Times New Roman"/>
                <a:cs typeface="Times New Roman"/>
              </a:rPr>
              <a:t> </a:t>
            </a:r>
            <a:r>
              <a:rPr dirty="0" sz="1200" i="1">
                <a:latin typeface="Times New Roman"/>
                <a:cs typeface="Times New Roman"/>
              </a:rPr>
              <a:t>operations.</a:t>
            </a:r>
            <a:endParaRPr sz="1200">
              <a:latin typeface="Times New Roman"/>
              <a:cs typeface="Times New Roman"/>
            </a:endParaRPr>
          </a:p>
          <a:p>
            <a:pPr>
              <a:lnSpc>
                <a:spcPct val="100000"/>
              </a:lnSpc>
            </a:pPr>
            <a:endParaRPr sz="950">
              <a:latin typeface="Times New Roman"/>
              <a:cs typeface="Times New Roman"/>
            </a:endParaRPr>
          </a:p>
          <a:p>
            <a:pPr marL="12700">
              <a:lnSpc>
                <a:spcPct val="100000"/>
              </a:lnSpc>
            </a:pPr>
            <a:r>
              <a:rPr dirty="0" sz="1400">
                <a:latin typeface="Times New Roman"/>
                <a:cs typeface="Times New Roman"/>
              </a:rPr>
              <a:t>Identify </a:t>
            </a:r>
            <a:r>
              <a:rPr dirty="0" sz="1400" spc="-10">
                <a:latin typeface="Times New Roman"/>
                <a:cs typeface="Times New Roman"/>
              </a:rPr>
              <a:t>system</a:t>
            </a:r>
            <a:r>
              <a:rPr dirty="0" sz="1400" spc="-60">
                <a:latin typeface="Times New Roman"/>
                <a:cs typeface="Times New Roman"/>
              </a:rPr>
              <a:t> </a:t>
            </a:r>
            <a:r>
              <a:rPr dirty="0" sz="1400">
                <a:latin typeface="Times New Roman"/>
                <a:cs typeface="Times New Roman"/>
              </a:rPr>
              <a:t>features</a:t>
            </a:r>
            <a:endParaRPr sz="1400">
              <a:latin typeface="Times New Roman"/>
              <a:cs typeface="Times New Roman"/>
            </a:endParaRPr>
          </a:p>
          <a:p>
            <a:pPr marL="469900">
              <a:lnSpc>
                <a:spcPts val="1410"/>
              </a:lnSpc>
              <a:spcBef>
                <a:spcPts val="235"/>
              </a:spcBef>
            </a:pPr>
            <a:r>
              <a:rPr dirty="0" sz="1200">
                <a:latin typeface="Times New Roman"/>
                <a:cs typeface="Times New Roman"/>
              </a:rPr>
              <a:t>Be certain to include features that cover the</a:t>
            </a:r>
            <a:r>
              <a:rPr dirty="0" sz="1200" spc="-130">
                <a:latin typeface="Times New Roman"/>
                <a:cs typeface="Times New Roman"/>
              </a:rPr>
              <a:t> </a:t>
            </a:r>
            <a:r>
              <a:rPr dirty="0" sz="1200">
                <a:latin typeface="Times New Roman"/>
                <a:cs typeface="Times New Roman"/>
              </a:rPr>
              <a:t>following</a:t>
            </a:r>
            <a:endParaRPr sz="1200">
              <a:latin typeface="Times New Roman"/>
              <a:cs typeface="Times New Roman"/>
            </a:endParaRPr>
          </a:p>
          <a:p>
            <a:pPr lvl="1" marL="927100" indent="-228600">
              <a:lnSpc>
                <a:spcPts val="1380"/>
              </a:lnSpc>
              <a:buAutoNum type="arabicPeriod"/>
              <a:tabLst>
                <a:tab pos="927100" algn="l"/>
              </a:tabLst>
            </a:pPr>
            <a:r>
              <a:rPr dirty="0" sz="1200">
                <a:latin typeface="Times New Roman"/>
                <a:cs typeface="Times New Roman"/>
              </a:rPr>
              <a:t>log important</a:t>
            </a:r>
            <a:r>
              <a:rPr dirty="0" sz="1200" spc="-110">
                <a:latin typeface="Times New Roman"/>
                <a:cs typeface="Times New Roman"/>
              </a:rPr>
              <a:t> </a:t>
            </a:r>
            <a:r>
              <a:rPr dirty="0" sz="1200">
                <a:latin typeface="Times New Roman"/>
                <a:cs typeface="Times New Roman"/>
              </a:rPr>
              <a:t>information</a:t>
            </a:r>
            <a:endParaRPr sz="1200">
              <a:latin typeface="Times New Roman"/>
              <a:cs typeface="Times New Roman"/>
            </a:endParaRPr>
          </a:p>
          <a:p>
            <a:pPr lvl="1" marL="927100" indent="-228600">
              <a:lnSpc>
                <a:spcPts val="1380"/>
              </a:lnSpc>
              <a:buAutoNum type="arabicPeriod"/>
              <a:tabLst>
                <a:tab pos="927100" algn="l"/>
              </a:tabLst>
            </a:pPr>
            <a:r>
              <a:rPr dirty="0" sz="1200">
                <a:latin typeface="Times New Roman"/>
                <a:cs typeface="Times New Roman"/>
              </a:rPr>
              <a:t>conduct</a:t>
            </a:r>
            <a:r>
              <a:rPr dirty="0" sz="1200" spc="-105">
                <a:latin typeface="Times New Roman"/>
                <a:cs typeface="Times New Roman"/>
              </a:rPr>
              <a:t> </a:t>
            </a:r>
            <a:r>
              <a:rPr dirty="0" sz="1200">
                <a:latin typeface="Times New Roman"/>
                <a:cs typeface="Times New Roman"/>
              </a:rPr>
              <a:t>business</a:t>
            </a:r>
            <a:endParaRPr sz="1200">
              <a:latin typeface="Times New Roman"/>
              <a:cs typeface="Times New Roman"/>
            </a:endParaRPr>
          </a:p>
          <a:p>
            <a:pPr lvl="1" marL="927100" indent="-228600">
              <a:lnSpc>
                <a:spcPts val="1380"/>
              </a:lnSpc>
              <a:buAutoNum type="arabicPeriod"/>
              <a:tabLst>
                <a:tab pos="927100" algn="l"/>
              </a:tabLst>
            </a:pPr>
            <a:r>
              <a:rPr dirty="0" sz="1200">
                <a:latin typeface="Times New Roman"/>
                <a:cs typeface="Times New Roman"/>
              </a:rPr>
              <a:t>analyze business</a:t>
            </a:r>
            <a:r>
              <a:rPr dirty="0" sz="1200" spc="-110">
                <a:latin typeface="Times New Roman"/>
                <a:cs typeface="Times New Roman"/>
              </a:rPr>
              <a:t> </a:t>
            </a:r>
            <a:r>
              <a:rPr dirty="0" sz="1200">
                <a:latin typeface="Times New Roman"/>
                <a:cs typeface="Times New Roman"/>
              </a:rPr>
              <a:t>results</a:t>
            </a:r>
            <a:endParaRPr sz="1200">
              <a:latin typeface="Times New Roman"/>
              <a:cs typeface="Times New Roman"/>
            </a:endParaRPr>
          </a:p>
          <a:p>
            <a:pPr lvl="1" marL="927100" indent="-228600">
              <a:lnSpc>
                <a:spcPts val="1410"/>
              </a:lnSpc>
              <a:buAutoNum type="arabicPeriod"/>
              <a:tabLst>
                <a:tab pos="927100" algn="l"/>
              </a:tabLst>
            </a:pPr>
            <a:r>
              <a:rPr dirty="0" sz="1200">
                <a:latin typeface="Times New Roman"/>
                <a:cs typeface="Times New Roman"/>
              </a:rPr>
              <a:t>interact </a:t>
            </a:r>
            <a:r>
              <a:rPr dirty="0" sz="1200" spc="-5">
                <a:latin typeface="Times New Roman"/>
                <a:cs typeface="Times New Roman"/>
              </a:rPr>
              <a:t>with </a:t>
            </a:r>
            <a:r>
              <a:rPr dirty="0" sz="1200">
                <a:latin typeface="Times New Roman"/>
                <a:cs typeface="Times New Roman"/>
              </a:rPr>
              <a:t>other</a:t>
            </a:r>
            <a:r>
              <a:rPr dirty="0" sz="1200" spc="-95">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lvl="1">
              <a:lnSpc>
                <a:spcPct val="100000"/>
              </a:lnSpc>
              <a:spcBef>
                <a:spcPts val="45"/>
              </a:spcBef>
              <a:buFont typeface="Times New Roman"/>
              <a:buAutoNum type="arabicPeriod"/>
            </a:pPr>
            <a:endParaRPr sz="950">
              <a:latin typeface="Times New Roman"/>
              <a:cs typeface="Times New Roman"/>
            </a:endParaRPr>
          </a:p>
          <a:p>
            <a:pPr marL="12700">
              <a:lnSpc>
                <a:spcPct val="100000"/>
              </a:lnSpc>
            </a:pPr>
            <a:r>
              <a:rPr dirty="0" sz="1200" i="1">
                <a:latin typeface="Times New Roman"/>
                <a:cs typeface="Times New Roman"/>
              </a:rPr>
              <a:t>Identify features for logging important</a:t>
            </a:r>
            <a:r>
              <a:rPr dirty="0" sz="1200" spc="-120" i="1">
                <a:latin typeface="Times New Roman"/>
                <a:cs typeface="Times New Roman"/>
              </a:rPr>
              <a:t> </a:t>
            </a:r>
            <a:r>
              <a:rPr dirty="0" sz="1200" i="1">
                <a:latin typeface="Times New Roman"/>
                <a:cs typeface="Times New Roman"/>
              </a:rPr>
              <a:t>information</a:t>
            </a:r>
            <a:endParaRPr sz="1200">
              <a:latin typeface="Times New Roman"/>
              <a:cs typeface="Times New Roman"/>
            </a:endParaRPr>
          </a:p>
          <a:p>
            <a:pPr marL="698500" indent="-228600">
              <a:lnSpc>
                <a:spcPct val="100000"/>
              </a:lnSpc>
              <a:spcBef>
                <a:spcPts val="335"/>
              </a:spcBef>
              <a:buFont typeface="Symbol"/>
              <a:buChar char=""/>
              <a:tabLst>
                <a:tab pos="697865" algn="l"/>
                <a:tab pos="698500" algn="l"/>
              </a:tabLst>
            </a:pPr>
            <a:r>
              <a:rPr dirty="0" sz="1200">
                <a:latin typeface="Times New Roman"/>
                <a:cs typeface="Times New Roman"/>
              </a:rPr>
              <a:t>to maintain prices based upon</a:t>
            </a:r>
            <a:r>
              <a:rPr dirty="0" sz="1200" spc="-110">
                <a:latin typeface="Times New Roman"/>
                <a:cs typeface="Times New Roman"/>
              </a:rPr>
              <a:t> </a:t>
            </a:r>
            <a:r>
              <a:rPr dirty="0" sz="1200" spc="-5">
                <a:latin typeface="Times New Roman"/>
                <a:cs typeface="Times New Roman"/>
              </a:rPr>
              <a:t>UPC</a:t>
            </a:r>
            <a:endParaRPr sz="1200">
              <a:latin typeface="Times New Roman"/>
              <a:cs typeface="Times New Roman"/>
            </a:endParaRPr>
          </a:p>
          <a:p>
            <a:pPr marL="698500" indent="-228600">
              <a:lnSpc>
                <a:spcPct val="100000"/>
              </a:lnSpc>
              <a:spcBef>
                <a:spcPts val="25"/>
              </a:spcBef>
              <a:buFont typeface="Symbol"/>
              <a:buChar char=""/>
              <a:tabLst>
                <a:tab pos="697865" algn="l"/>
                <a:tab pos="698500" algn="l"/>
              </a:tabLst>
            </a:pPr>
            <a:r>
              <a:rPr dirty="0" sz="1200">
                <a:latin typeface="Times New Roman"/>
                <a:cs typeface="Times New Roman"/>
              </a:rPr>
              <a:t>to maintain tax categories (categories, rates, and effective</a:t>
            </a:r>
            <a:r>
              <a:rPr dirty="0" sz="1200" spc="-130">
                <a:latin typeface="Times New Roman"/>
                <a:cs typeface="Times New Roman"/>
              </a:rPr>
              <a:t> </a:t>
            </a:r>
            <a:r>
              <a:rPr dirty="0" sz="1200">
                <a:latin typeface="Times New Roman"/>
                <a:cs typeface="Times New Roman"/>
              </a:rPr>
              <a:t>dates)</a:t>
            </a:r>
            <a:endParaRPr sz="1200">
              <a:latin typeface="Times New Roman"/>
              <a:cs typeface="Times New Roman"/>
            </a:endParaRPr>
          </a:p>
          <a:p>
            <a:pPr marL="698500" indent="-228600">
              <a:lnSpc>
                <a:spcPct val="100000"/>
              </a:lnSpc>
              <a:spcBef>
                <a:spcPts val="20"/>
              </a:spcBef>
              <a:buFont typeface="Symbol"/>
              <a:buChar char=""/>
              <a:tabLst>
                <a:tab pos="697865" algn="l"/>
                <a:tab pos="698500" algn="l"/>
              </a:tabLst>
            </a:pPr>
            <a:r>
              <a:rPr dirty="0" sz="1200">
                <a:latin typeface="Times New Roman"/>
                <a:cs typeface="Times New Roman"/>
              </a:rPr>
              <a:t>to maintain the authorized</a:t>
            </a:r>
            <a:r>
              <a:rPr dirty="0" sz="1200" spc="-120">
                <a:latin typeface="Times New Roman"/>
                <a:cs typeface="Times New Roman"/>
              </a:rPr>
              <a:t> </a:t>
            </a:r>
            <a:r>
              <a:rPr dirty="0" sz="1200">
                <a:latin typeface="Times New Roman"/>
                <a:cs typeface="Times New Roman"/>
              </a:rPr>
              <a:t>cashiers</a:t>
            </a:r>
            <a:endParaRPr sz="1200">
              <a:latin typeface="Times New Roman"/>
              <a:cs typeface="Times New Roman"/>
            </a:endParaRPr>
          </a:p>
          <a:p>
            <a:pPr marL="698500" indent="-228600">
              <a:lnSpc>
                <a:spcPct val="100000"/>
              </a:lnSpc>
              <a:spcBef>
                <a:spcPts val="25"/>
              </a:spcBef>
              <a:buFont typeface="Symbol"/>
              <a:buChar char=""/>
              <a:tabLst>
                <a:tab pos="697865" algn="l"/>
                <a:tab pos="698500" algn="l"/>
              </a:tabLst>
            </a:pPr>
            <a:r>
              <a:rPr dirty="0" sz="1200">
                <a:latin typeface="Times New Roman"/>
                <a:cs typeface="Times New Roman"/>
              </a:rPr>
              <a:t>to maintain </a:t>
            </a:r>
            <a:r>
              <a:rPr dirty="0" sz="1200" spc="-5">
                <a:latin typeface="Times New Roman"/>
                <a:cs typeface="Times New Roman"/>
              </a:rPr>
              <a:t>what </a:t>
            </a:r>
            <a:r>
              <a:rPr dirty="0" sz="1200">
                <a:latin typeface="Times New Roman"/>
                <a:cs typeface="Times New Roman"/>
              </a:rPr>
              <a:t>items </a:t>
            </a:r>
            <a:r>
              <a:rPr dirty="0" sz="1200" spc="-5">
                <a:latin typeface="Times New Roman"/>
                <a:cs typeface="Times New Roman"/>
              </a:rPr>
              <a:t>we sell </a:t>
            </a:r>
            <a:r>
              <a:rPr dirty="0" sz="1200">
                <a:latin typeface="Times New Roman"/>
                <a:cs typeface="Times New Roman"/>
              </a:rPr>
              <a:t>in a</a:t>
            </a:r>
            <a:r>
              <a:rPr dirty="0" sz="1200" spc="-90">
                <a:latin typeface="Times New Roman"/>
                <a:cs typeface="Times New Roman"/>
              </a:rPr>
              <a:t> </a:t>
            </a:r>
            <a:r>
              <a:rPr dirty="0" sz="1200" spc="-5">
                <a:latin typeface="Times New Roman"/>
                <a:cs typeface="Times New Roman"/>
              </a:rPr>
              <a:t>store</a:t>
            </a:r>
            <a:endParaRPr sz="1200">
              <a:latin typeface="Times New Roman"/>
              <a:cs typeface="Times New Roman"/>
            </a:endParaRPr>
          </a:p>
          <a:p>
            <a:pPr marL="698500" indent="-228600">
              <a:lnSpc>
                <a:spcPct val="100000"/>
              </a:lnSpc>
              <a:spcBef>
                <a:spcPts val="20"/>
              </a:spcBef>
              <a:buFont typeface="Symbol"/>
              <a:buChar char=""/>
              <a:tabLst>
                <a:tab pos="697865" algn="l"/>
                <a:tab pos="698500" algn="l"/>
              </a:tabLst>
            </a:pPr>
            <a:r>
              <a:rPr dirty="0" sz="1200">
                <a:latin typeface="Times New Roman"/>
                <a:cs typeface="Times New Roman"/>
              </a:rPr>
              <a:t>to log the results of each </a:t>
            </a:r>
            <a:r>
              <a:rPr dirty="0" sz="1200" spc="-5">
                <a:latin typeface="Times New Roman"/>
                <a:cs typeface="Times New Roman"/>
              </a:rPr>
              <a:t>sale </a:t>
            </a:r>
            <a:r>
              <a:rPr dirty="0" sz="1200">
                <a:latin typeface="Times New Roman"/>
                <a:cs typeface="Times New Roman"/>
              </a:rPr>
              <a:t>in a</a:t>
            </a:r>
            <a:r>
              <a:rPr dirty="0" sz="1200" spc="-114">
                <a:latin typeface="Times New Roman"/>
                <a:cs typeface="Times New Roman"/>
              </a:rPr>
              <a:t> </a:t>
            </a:r>
            <a:r>
              <a:rPr dirty="0" sz="1200" spc="-5">
                <a:latin typeface="Times New Roman"/>
                <a:cs typeface="Times New Roman"/>
              </a:rPr>
              <a:t>store</a:t>
            </a:r>
            <a:endParaRPr sz="1200">
              <a:latin typeface="Times New Roman"/>
              <a:cs typeface="Times New Roman"/>
            </a:endParaRPr>
          </a:p>
          <a:p>
            <a:pPr>
              <a:lnSpc>
                <a:spcPct val="100000"/>
              </a:lnSpc>
              <a:spcBef>
                <a:spcPts val="45"/>
              </a:spcBef>
              <a:buFont typeface="Symbol"/>
              <a:buChar char=""/>
            </a:pPr>
            <a:endParaRPr sz="950">
              <a:latin typeface="Times New Roman"/>
              <a:cs typeface="Times New Roman"/>
            </a:endParaRPr>
          </a:p>
          <a:p>
            <a:pPr marL="12700">
              <a:lnSpc>
                <a:spcPct val="100000"/>
              </a:lnSpc>
            </a:pPr>
            <a:r>
              <a:rPr dirty="0" sz="1200" i="1">
                <a:latin typeface="Times New Roman"/>
                <a:cs typeface="Times New Roman"/>
              </a:rPr>
              <a:t>Identify features for conducting</a:t>
            </a:r>
            <a:r>
              <a:rPr dirty="0" sz="1200" spc="-114" i="1">
                <a:latin typeface="Times New Roman"/>
                <a:cs typeface="Times New Roman"/>
              </a:rPr>
              <a:t> </a:t>
            </a:r>
            <a:r>
              <a:rPr dirty="0" sz="1200" i="1">
                <a:latin typeface="Times New Roman"/>
                <a:cs typeface="Times New Roman"/>
              </a:rPr>
              <a:t>business</a:t>
            </a:r>
            <a:endParaRPr sz="1200">
              <a:latin typeface="Times New Roman"/>
              <a:cs typeface="Times New Roman"/>
            </a:endParaRPr>
          </a:p>
          <a:p>
            <a:pPr marL="698500" indent="-228600">
              <a:lnSpc>
                <a:spcPct val="100000"/>
              </a:lnSpc>
              <a:spcBef>
                <a:spcPts val="335"/>
              </a:spcBef>
              <a:buFont typeface="Symbol"/>
              <a:buChar char=""/>
              <a:tabLst>
                <a:tab pos="697865" algn="l"/>
                <a:tab pos="698500" algn="l"/>
              </a:tabLst>
            </a:pPr>
            <a:r>
              <a:rPr dirty="0" sz="1200">
                <a:latin typeface="Times New Roman"/>
                <a:cs typeface="Times New Roman"/>
              </a:rPr>
              <a:t>to price each item, based upon its</a:t>
            </a:r>
            <a:r>
              <a:rPr dirty="0" sz="1200" spc="-120">
                <a:latin typeface="Times New Roman"/>
                <a:cs typeface="Times New Roman"/>
              </a:rPr>
              <a:t> </a:t>
            </a:r>
            <a:r>
              <a:rPr dirty="0" sz="1200" spc="-5">
                <a:latin typeface="Times New Roman"/>
                <a:cs typeface="Times New Roman"/>
              </a:rPr>
              <a:t>UPC</a:t>
            </a:r>
            <a:endParaRPr sz="1200">
              <a:latin typeface="Times New Roman"/>
              <a:cs typeface="Times New Roman"/>
            </a:endParaRPr>
          </a:p>
          <a:p>
            <a:pPr marL="698500" indent="-228600">
              <a:lnSpc>
                <a:spcPct val="100000"/>
              </a:lnSpc>
              <a:spcBef>
                <a:spcPts val="25"/>
              </a:spcBef>
              <a:buFont typeface="Symbol"/>
              <a:buChar char=""/>
              <a:tabLst>
                <a:tab pos="697865" algn="l"/>
                <a:tab pos="698500" algn="l"/>
              </a:tabLst>
            </a:pPr>
            <a:r>
              <a:rPr dirty="0" sz="1200">
                <a:latin typeface="Times New Roman"/>
                <a:cs typeface="Times New Roman"/>
              </a:rPr>
              <a:t>to </a:t>
            </a:r>
            <a:r>
              <a:rPr dirty="0" sz="1200" spc="-5">
                <a:latin typeface="Times New Roman"/>
                <a:cs typeface="Times New Roman"/>
              </a:rPr>
              <a:t>subtotal, </a:t>
            </a:r>
            <a:r>
              <a:rPr dirty="0" sz="1200">
                <a:latin typeface="Times New Roman"/>
                <a:cs typeface="Times New Roman"/>
              </a:rPr>
              <a:t>calculate tax, and</a:t>
            </a:r>
            <a:r>
              <a:rPr dirty="0" sz="1200" spc="-110">
                <a:latin typeface="Times New Roman"/>
                <a:cs typeface="Times New Roman"/>
              </a:rPr>
              <a:t> </a:t>
            </a:r>
            <a:r>
              <a:rPr dirty="0" sz="1200">
                <a:latin typeface="Times New Roman"/>
                <a:cs typeface="Times New Roman"/>
              </a:rPr>
              <a:t>total</a:t>
            </a:r>
            <a:endParaRPr sz="1200">
              <a:latin typeface="Times New Roman"/>
              <a:cs typeface="Times New Roman"/>
            </a:endParaRPr>
          </a:p>
          <a:p>
            <a:pPr marL="698500" indent="-228600">
              <a:lnSpc>
                <a:spcPct val="100000"/>
              </a:lnSpc>
              <a:spcBef>
                <a:spcPts val="20"/>
              </a:spcBef>
              <a:buFont typeface="Symbol"/>
              <a:buChar char=""/>
              <a:tabLst>
                <a:tab pos="697865" algn="l"/>
                <a:tab pos="698500" algn="l"/>
              </a:tabLst>
            </a:pPr>
            <a:r>
              <a:rPr dirty="0" sz="1200">
                <a:latin typeface="Times New Roman"/>
                <a:cs typeface="Times New Roman"/>
              </a:rPr>
              <a:t>to accept payment by cash, check, or</a:t>
            </a:r>
            <a:r>
              <a:rPr dirty="0" sz="1200" spc="-120">
                <a:latin typeface="Times New Roman"/>
                <a:cs typeface="Times New Roman"/>
              </a:rPr>
              <a:t> </a:t>
            </a:r>
            <a:r>
              <a:rPr dirty="0" sz="1200">
                <a:latin typeface="Times New Roman"/>
                <a:cs typeface="Times New Roman"/>
              </a:rPr>
              <a:t>charge</a:t>
            </a:r>
            <a:endParaRPr sz="1200">
              <a:latin typeface="Times New Roman"/>
              <a:cs typeface="Times New Roman"/>
            </a:endParaRPr>
          </a:p>
          <a:p>
            <a:pPr>
              <a:lnSpc>
                <a:spcPct val="100000"/>
              </a:lnSpc>
              <a:spcBef>
                <a:spcPts val="35"/>
              </a:spcBef>
              <a:buFont typeface="Symbol"/>
              <a:buChar char=""/>
            </a:pPr>
            <a:endParaRPr sz="950">
              <a:latin typeface="Times New Roman"/>
              <a:cs typeface="Times New Roman"/>
            </a:endParaRPr>
          </a:p>
          <a:p>
            <a:pPr marL="12700">
              <a:lnSpc>
                <a:spcPct val="100000"/>
              </a:lnSpc>
            </a:pPr>
            <a:r>
              <a:rPr dirty="0" sz="1200" i="1">
                <a:latin typeface="Times New Roman"/>
                <a:cs typeface="Times New Roman"/>
              </a:rPr>
              <a:t>Identify features for analyzing business</a:t>
            </a:r>
            <a:r>
              <a:rPr dirty="0" sz="1200" spc="-114" i="1">
                <a:latin typeface="Times New Roman"/>
                <a:cs typeface="Times New Roman"/>
              </a:rPr>
              <a:t> </a:t>
            </a:r>
            <a:r>
              <a:rPr dirty="0" sz="1200" spc="-5" i="1">
                <a:latin typeface="Times New Roman"/>
                <a:cs typeface="Times New Roman"/>
              </a:rPr>
              <a:t>results</a:t>
            </a:r>
            <a:endParaRPr sz="1200">
              <a:latin typeface="Times New Roman"/>
              <a:cs typeface="Times New Roman"/>
            </a:endParaRPr>
          </a:p>
          <a:p>
            <a:pPr marL="698500" indent="-228600">
              <a:lnSpc>
                <a:spcPct val="100000"/>
              </a:lnSpc>
              <a:spcBef>
                <a:spcPts val="335"/>
              </a:spcBef>
              <a:buFont typeface="Symbol"/>
              <a:buChar char=""/>
              <a:tabLst>
                <a:tab pos="697865" algn="l"/>
                <a:tab pos="698500" algn="l"/>
              </a:tabLst>
            </a:pPr>
            <a:r>
              <a:rPr dirty="0" sz="1200">
                <a:latin typeface="Times New Roman"/>
                <a:cs typeface="Times New Roman"/>
              </a:rPr>
              <a:t>to count how many of each item</a:t>
            </a:r>
            <a:r>
              <a:rPr dirty="0" sz="1200" spc="-130">
                <a:latin typeface="Times New Roman"/>
                <a:cs typeface="Times New Roman"/>
              </a:rPr>
              <a:t> </a:t>
            </a:r>
            <a:r>
              <a:rPr dirty="0" sz="1200" spc="-5">
                <a:latin typeface="Times New Roman"/>
                <a:cs typeface="Times New Roman"/>
              </a:rPr>
              <a:t>sold</a:t>
            </a:r>
            <a:endParaRPr sz="1200">
              <a:latin typeface="Times New Roman"/>
              <a:cs typeface="Times New Roman"/>
            </a:endParaRPr>
          </a:p>
          <a:p>
            <a:pPr marL="698500" indent="-228600">
              <a:lnSpc>
                <a:spcPct val="100000"/>
              </a:lnSpc>
              <a:spcBef>
                <a:spcPts val="20"/>
              </a:spcBef>
              <a:buFont typeface="Symbol"/>
              <a:buChar char=""/>
              <a:tabLst>
                <a:tab pos="697865" algn="l"/>
                <a:tab pos="698500" algn="l"/>
              </a:tabLst>
            </a:pPr>
            <a:r>
              <a:rPr dirty="0" sz="1200">
                <a:latin typeface="Times New Roman"/>
                <a:cs typeface="Times New Roman"/>
              </a:rPr>
              <a:t>to count how much </a:t>
            </a:r>
            <a:r>
              <a:rPr dirty="0" sz="1200" spc="-5">
                <a:latin typeface="Times New Roman"/>
                <a:cs typeface="Times New Roman"/>
              </a:rPr>
              <a:t>we </a:t>
            </a:r>
            <a:r>
              <a:rPr dirty="0" sz="1200">
                <a:latin typeface="Times New Roman"/>
                <a:cs typeface="Times New Roman"/>
              </a:rPr>
              <a:t>received in cash, check, or credit card</a:t>
            </a:r>
            <a:r>
              <a:rPr dirty="0" sz="1200" spc="-135">
                <a:latin typeface="Times New Roman"/>
                <a:cs typeface="Times New Roman"/>
              </a:rPr>
              <a:t> </a:t>
            </a:r>
            <a:r>
              <a:rPr dirty="0" sz="1200" spc="-5">
                <a:latin typeface="Times New Roman"/>
                <a:cs typeface="Times New Roman"/>
              </a:rPr>
              <a:t>sales</a:t>
            </a:r>
            <a:endParaRPr sz="1200">
              <a:latin typeface="Times New Roman"/>
              <a:cs typeface="Times New Roman"/>
            </a:endParaRPr>
          </a:p>
          <a:p>
            <a:pPr marL="698500" indent="-228600">
              <a:lnSpc>
                <a:spcPct val="100000"/>
              </a:lnSpc>
              <a:spcBef>
                <a:spcPts val="20"/>
              </a:spcBef>
              <a:buFont typeface="Symbol"/>
              <a:buChar char=""/>
              <a:tabLst>
                <a:tab pos="697865" algn="l"/>
                <a:tab pos="698500" algn="l"/>
              </a:tabLst>
            </a:pPr>
            <a:r>
              <a:rPr dirty="0" sz="1200">
                <a:latin typeface="Times New Roman"/>
                <a:cs typeface="Times New Roman"/>
              </a:rPr>
              <a:t>to assess how each cashier is</a:t>
            </a:r>
            <a:r>
              <a:rPr dirty="0" sz="1200" spc="-130">
                <a:latin typeface="Times New Roman"/>
                <a:cs typeface="Times New Roman"/>
              </a:rPr>
              <a:t> </a:t>
            </a:r>
            <a:r>
              <a:rPr dirty="0" sz="1200">
                <a:latin typeface="Times New Roman"/>
                <a:cs typeface="Times New Roman"/>
              </a:rPr>
              <a:t>performing</a:t>
            </a:r>
            <a:endParaRPr sz="1200">
              <a:latin typeface="Times New Roman"/>
              <a:cs typeface="Times New Roman"/>
            </a:endParaRPr>
          </a:p>
          <a:p>
            <a:pPr marL="698500" indent="-228600">
              <a:lnSpc>
                <a:spcPct val="100000"/>
              </a:lnSpc>
              <a:spcBef>
                <a:spcPts val="35"/>
              </a:spcBef>
              <a:buFont typeface="Symbol"/>
              <a:buChar char=""/>
              <a:tabLst>
                <a:tab pos="697865" algn="l"/>
                <a:tab pos="698500" algn="l"/>
              </a:tabLst>
            </a:pPr>
            <a:r>
              <a:rPr dirty="0" sz="1200">
                <a:latin typeface="Times New Roman"/>
                <a:cs typeface="Times New Roman"/>
              </a:rPr>
              <a:t>to assess how each </a:t>
            </a:r>
            <a:r>
              <a:rPr dirty="0" sz="1200" spc="-5">
                <a:latin typeface="Times New Roman"/>
                <a:cs typeface="Times New Roman"/>
              </a:rPr>
              <a:t>store </a:t>
            </a:r>
            <a:r>
              <a:rPr dirty="0" sz="1200">
                <a:latin typeface="Times New Roman"/>
                <a:cs typeface="Times New Roman"/>
              </a:rPr>
              <a:t>is</a:t>
            </a:r>
            <a:r>
              <a:rPr dirty="0" sz="1200" spc="-114">
                <a:latin typeface="Times New Roman"/>
                <a:cs typeface="Times New Roman"/>
              </a:rPr>
              <a:t> </a:t>
            </a:r>
            <a:r>
              <a:rPr dirty="0" sz="1200">
                <a:latin typeface="Times New Roman"/>
                <a:cs typeface="Times New Roman"/>
              </a:rPr>
              <a:t>performing</a:t>
            </a:r>
            <a:endParaRPr sz="1200">
              <a:latin typeface="Times New Roman"/>
              <a:cs typeface="Times New Roman"/>
            </a:endParaRPr>
          </a:p>
          <a:p>
            <a:pPr>
              <a:lnSpc>
                <a:spcPct val="100000"/>
              </a:lnSpc>
              <a:spcBef>
                <a:spcPts val="35"/>
              </a:spcBef>
              <a:buFont typeface="Symbol"/>
              <a:buChar char=""/>
            </a:pPr>
            <a:endParaRPr sz="950">
              <a:latin typeface="Times New Roman"/>
              <a:cs typeface="Times New Roman"/>
            </a:endParaRPr>
          </a:p>
          <a:p>
            <a:pPr marL="12700">
              <a:lnSpc>
                <a:spcPct val="100000"/>
              </a:lnSpc>
            </a:pPr>
            <a:r>
              <a:rPr dirty="0" sz="1200" i="1">
                <a:latin typeface="Times New Roman"/>
                <a:cs typeface="Times New Roman"/>
              </a:rPr>
              <a:t>Identify features for working with interacting</a:t>
            </a:r>
            <a:r>
              <a:rPr dirty="0" sz="1200" spc="-114" i="1">
                <a:latin typeface="Times New Roman"/>
                <a:cs typeface="Times New Roman"/>
              </a:rPr>
              <a:t> </a:t>
            </a:r>
            <a:r>
              <a:rPr dirty="0" sz="1200" spc="-5" i="1">
                <a:latin typeface="Times New Roman"/>
                <a:cs typeface="Times New Roman"/>
              </a:rPr>
              <a:t>systems</a:t>
            </a:r>
            <a:endParaRPr sz="1200">
              <a:latin typeface="Times New Roman"/>
              <a:cs typeface="Times New Roman"/>
            </a:endParaRPr>
          </a:p>
          <a:p>
            <a:pPr marL="698500" marR="5080" indent="-228600">
              <a:lnSpc>
                <a:spcPts val="1370"/>
              </a:lnSpc>
              <a:spcBef>
                <a:spcPts val="440"/>
              </a:spcBef>
              <a:buFont typeface="Symbol"/>
              <a:buChar char=""/>
              <a:tabLst>
                <a:tab pos="697865" algn="l"/>
                <a:tab pos="698500" algn="l"/>
              </a:tabLst>
            </a:pPr>
            <a:r>
              <a:rPr dirty="0" sz="1200">
                <a:latin typeface="Times New Roman"/>
                <a:cs typeface="Times New Roman"/>
              </a:rPr>
              <a:t>to obtain authorization from one or more credit (or check) authorization  </a:t>
            </a:r>
            <a:r>
              <a:rPr dirty="0" sz="1200" spc="-5">
                <a:latin typeface="Times New Roman"/>
                <a:cs typeface="Times New Roman"/>
              </a:rPr>
              <a:t>system</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5604"/>
            <a:ext cx="5509260" cy="8211820"/>
          </a:xfrm>
          <a:prstGeom prst="rect">
            <a:avLst/>
          </a:prstGeom>
        </p:spPr>
        <p:txBody>
          <a:bodyPr wrap="square" lIns="0" tIns="0" rIns="0" bIns="0" rtlCol="0" vert="horz">
            <a:spAutoFit/>
          </a:bodyPr>
          <a:lstStyle/>
          <a:p>
            <a:pPr marL="12700">
              <a:lnSpc>
                <a:spcPct val="100000"/>
              </a:lnSpc>
            </a:pPr>
            <a:r>
              <a:rPr dirty="0" sz="1600" spc="-10">
                <a:latin typeface="Times New Roman"/>
                <a:cs typeface="Times New Roman"/>
              </a:rPr>
              <a:t>SELECTING</a:t>
            </a:r>
            <a:r>
              <a:rPr dirty="0" sz="1600" spc="-55">
                <a:latin typeface="Times New Roman"/>
                <a:cs typeface="Times New Roman"/>
              </a:rPr>
              <a:t> </a:t>
            </a:r>
            <a:r>
              <a:rPr dirty="0" sz="1600" spc="-10">
                <a:latin typeface="Times New Roman"/>
                <a:cs typeface="Times New Roman"/>
              </a:rPr>
              <a:t>OBJECTS</a:t>
            </a:r>
            <a:endParaRPr sz="1600">
              <a:latin typeface="Times New Roman"/>
              <a:cs typeface="Times New Roman"/>
            </a:endParaRPr>
          </a:p>
          <a:p>
            <a:pPr marL="12700">
              <a:lnSpc>
                <a:spcPct val="100000"/>
              </a:lnSpc>
              <a:spcBef>
                <a:spcPts val="1160"/>
              </a:spcBef>
            </a:pPr>
            <a:r>
              <a:rPr dirty="0" sz="1400" spc="-5" b="1">
                <a:latin typeface="Times New Roman"/>
                <a:cs typeface="Times New Roman"/>
              </a:rPr>
              <a:t>Select</a:t>
            </a:r>
            <a:r>
              <a:rPr dirty="0" sz="1400" spc="-75" b="1">
                <a:latin typeface="Times New Roman"/>
                <a:cs typeface="Times New Roman"/>
              </a:rPr>
              <a:t> </a:t>
            </a:r>
            <a:r>
              <a:rPr dirty="0" sz="1400" spc="-5" b="1">
                <a:latin typeface="Times New Roman"/>
                <a:cs typeface="Times New Roman"/>
              </a:rPr>
              <a:t>Actors</a:t>
            </a:r>
            <a:endParaRPr sz="1400">
              <a:latin typeface="Times New Roman"/>
              <a:cs typeface="Times New Roman"/>
            </a:endParaRPr>
          </a:p>
          <a:p>
            <a:pPr marL="12700">
              <a:lnSpc>
                <a:spcPct val="100000"/>
              </a:lnSpc>
              <a:spcBef>
                <a:spcPts val="210"/>
              </a:spcBef>
            </a:pPr>
            <a:r>
              <a:rPr dirty="0" sz="1200">
                <a:latin typeface="Times New Roman"/>
                <a:cs typeface="Times New Roman"/>
              </a:rPr>
              <a:t>the actor</a:t>
            </a:r>
            <a:r>
              <a:rPr dirty="0" sz="1200" spc="-110">
                <a:latin typeface="Times New Roman"/>
                <a:cs typeface="Times New Roman"/>
              </a:rPr>
              <a:t> </a:t>
            </a:r>
            <a:r>
              <a:rPr dirty="0" sz="1200">
                <a:latin typeface="Times New Roman"/>
                <a:cs typeface="Times New Roman"/>
              </a:rPr>
              <a:t>is:</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person</a:t>
            </a:r>
            <a:endParaRPr sz="1200">
              <a:latin typeface="Times New Roman"/>
              <a:cs typeface="Times New Roman"/>
            </a:endParaRPr>
          </a:p>
          <a:p>
            <a:pPr>
              <a:lnSpc>
                <a:spcPct val="100000"/>
              </a:lnSpc>
              <a:spcBef>
                <a:spcPts val="5"/>
              </a:spcBef>
              <a:buFont typeface="Symbol"/>
              <a:buChar char=""/>
            </a:pPr>
            <a:endParaRPr sz="1000">
              <a:latin typeface="Times New Roman"/>
              <a:cs typeface="Times New Roman"/>
            </a:endParaRPr>
          </a:p>
          <a:p>
            <a:pPr marL="12700">
              <a:lnSpc>
                <a:spcPct val="100000"/>
              </a:lnSpc>
            </a:pPr>
            <a:r>
              <a:rPr dirty="0" sz="1400" spc="-5" b="1">
                <a:latin typeface="Times New Roman"/>
                <a:cs typeface="Times New Roman"/>
              </a:rPr>
              <a:t>Select</a:t>
            </a:r>
            <a:r>
              <a:rPr dirty="0" sz="1400" spc="-65" b="1">
                <a:latin typeface="Times New Roman"/>
                <a:cs typeface="Times New Roman"/>
              </a:rPr>
              <a:t> </a:t>
            </a:r>
            <a:r>
              <a:rPr dirty="0" sz="1400" b="1">
                <a:latin typeface="Times New Roman"/>
                <a:cs typeface="Times New Roman"/>
              </a:rPr>
              <a:t>Participants</a:t>
            </a:r>
            <a:endParaRPr sz="1400">
              <a:latin typeface="Times New Roman"/>
              <a:cs typeface="Times New Roman"/>
            </a:endParaRPr>
          </a:p>
          <a:p>
            <a:pPr marL="12700">
              <a:lnSpc>
                <a:spcPct val="100000"/>
              </a:lnSpc>
              <a:spcBef>
                <a:spcPts val="210"/>
              </a:spcBef>
            </a:pPr>
            <a:r>
              <a:rPr dirty="0" sz="1200">
                <a:latin typeface="Times New Roman"/>
                <a:cs typeface="Times New Roman"/>
              </a:rPr>
              <a:t>the </a:t>
            </a:r>
            <a:r>
              <a:rPr dirty="0" sz="1200" spc="-5">
                <a:latin typeface="Times New Roman"/>
                <a:cs typeface="Times New Roman"/>
              </a:rPr>
              <a:t>Participants</a:t>
            </a:r>
            <a:r>
              <a:rPr dirty="0" sz="1200" spc="-95">
                <a:latin typeface="Times New Roman"/>
                <a:cs typeface="Times New Roman"/>
              </a:rPr>
              <a:t> </a:t>
            </a:r>
            <a:r>
              <a:rPr dirty="0" sz="1200">
                <a:latin typeface="Times New Roman"/>
                <a:cs typeface="Times New Roman"/>
              </a:rPr>
              <a:t>are:</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cashier</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a:latin typeface="Times New Roman"/>
                <a:cs typeface="Times New Roman"/>
              </a:rPr>
              <a:t>head</a:t>
            </a:r>
            <a:r>
              <a:rPr dirty="0" sz="1200" spc="-100">
                <a:latin typeface="Times New Roman"/>
                <a:cs typeface="Times New Roman"/>
              </a:rPr>
              <a:t> </a:t>
            </a:r>
            <a:r>
              <a:rPr dirty="0" sz="1200">
                <a:latin typeface="Times New Roman"/>
                <a:cs typeface="Times New Roman"/>
              </a:rPr>
              <a:t>cashier</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customer</a:t>
            </a:r>
            <a:endParaRPr sz="1200">
              <a:latin typeface="Times New Roman"/>
              <a:cs typeface="Times New Roman"/>
            </a:endParaRPr>
          </a:p>
          <a:p>
            <a:pPr>
              <a:lnSpc>
                <a:spcPct val="100000"/>
              </a:lnSpc>
              <a:spcBef>
                <a:spcPts val="40"/>
              </a:spcBef>
              <a:buFont typeface="Symbol"/>
              <a:buChar char=""/>
            </a:pPr>
            <a:endParaRPr sz="1100">
              <a:latin typeface="Times New Roman"/>
              <a:cs typeface="Times New Roman"/>
            </a:endParaRPr>
          </a:p>
          <a:p>
            <a:pPr marL="12700">
              <a:lnSpc>
                <a:spcPts val="1410"/>
              </a:lnSpc>
            </a:pPr>
            <a:r>
              <a:rPr dirty="0" sz="1200">
                <a:latin typeface="Times New Roman"/>
                <a:cs typeface="Times New Roman"/>
              </a:rPr>
              <a:t>Cashier and </a:t>
            </a:r>
            <a:r>
              <a:rPr dirty="0" sz="1200" spc="-5">
                <a:latin typeface="Times New Roman"/>
                <a:cs typeface="Times New Roman"/>
              </a:rPr>
              <a:t>Head</a:t>
            </a:r>
            <a:r>
              <a:rPr dirty="0" sz="1200" spc="-100">
                <a:latin typeface="Times New Roman"/>
                <a:cs typeface="Times New Roman"/>
              </a:rPr>
              <a:t> </a:t>
            </a:r>
            <a:r>
              <a:rPr dirty="0" sz="1200">
                <a:latin typeface="Times New Roman"/>
                <a:cs typeface="Times New Roman"/>
              </a:rPr>
              <a:t>Cashier</a:t>
            </a:r>
            <a:endParaRPr sz="1200">
              <a:latin typeface="Times New Roman"/>
              <a:cs typeface="Times New Roman"/>
            </a:endParaRPr>
          </a:p>
          <a:p>
            <a:pPr marL="469900" marR="5080">
              <a:lnSpc>
                <a:spcPts val="1380"/>
              </a:lnSpc>
              <a:spcBef>
                <a:spcPts val="65"/>
              </a:spcBef>
            </a:pPr>
            <a:r>
              <a:rPr dirty="0" sz="1200">
                <a:latin typeface="Times New Roman"/>
                <a:cs typeface="Times New Roman"/>
              </a:rPr>
              <a:t>Is there a difference between head cashier and cashier in terms of their behavior  and knowledge?. If no then </a:t>
            </a:r>
            <a:r>
              <a:rPr dirty="0" sz="1200" spc="-5">
                <a:latin typeface="Times New Roman"/>
                <a:cs typeface="Times New Roman"/>
              </a:rPr>
              <a:t>we </a:t>
            </a:r>
            <a:r>
              <a:rPr dirty="0" sz="1200">
                <a:latin typeface="Times New Roman"/>
                <a:cs typeface="Times New Roman"/>
              </a:rPr>
              <a:t>don not need a </a:t>
            </a:r>
            <a:r>
              <a:rPr dirty="0" sz="1200" spc="-5">
                <a:latin typeface="Times New Roman"/>
                <a:cs typeface="Times New Roman"/>
              </a:rPr>
              <a:t>separate </a:t>
            </a:r>
            <a:r>
              <a:rPr dirty="0" sz="1200">
                <a:latin typeface="Times New Roman"/>
                <a:cs typeface="Times New Roman"/>
              </a:rPr>
              <a:t>class for head</a:t>
            </a:r>
            <a:r>
              <a:rPr dirty="0" sz="1200" spc="-95">
                <a:latin typeface="Times New Roman"/>
                <a:cs typeface="Times New Roman"/>
              </a:rPr>
              <a:t> </a:t>
            </a:r>
            <a:r>
              <a:rPr dirty="0" sz="1200">
                <a:latin typeface="Times New Roman"/>
                <a:cs typeface="Times New Roman"/>
              </a:rPr>
              <a:t>cashier.</a:t>
            </a:r>
            <a:endParaRPr sz="1200">
              <a:latin typeface="Times New Roman"/>
              <a:cs typeface="Times New Roman"/>
            </a:endParaRPr>
          </a:p>
          <a:p>
            <a:pPr marL="12700">
              <a:lnSpc>
                <a:spcPts val="1315"/>
              </a:lnSpc>
            </a:pPr>
            <a:r>
              <a:rPr dirty="0" sz="1200">
                <a:latin typeface="Times New Roman"/>
                <a:cs typeface="Times New Roman"/>
              </a:rPr>
              <a:t>Customer</a:t>
            </a:r>
            <a:endParaRPr sz="1200">
              <a:latin typeface="Times New Roman"/>
              <a:cs typeface="Times New Roman"/>
            </a:endParaRPr>
          </a:p>
          <a:p>
            <a:pPr marL="469900" marR="5715">
              <a:lnSpc>
                <a:spcPts val="1380"/>
              </a:lnSpc>
              <a:spcBef>
                <a:spcPts val="65"/>
              </a:spcBef>
            </a:pPr>
            <a:r>
              <a:rPr dirty="0" sz="1200">
                <a:latin typeface="Times New Roman"/>
                <a:cs typeface="Times New Roman"/>
              </a:rPr>
              <a:t>customer. </a:t>
            </a:r>
            <a:r>
              <a:rPr dirty="0" sz="1200" spc="-5">
                <a:latin typeface="Times New Roman"/>
                <a:cs typeface="Times New Roman"/>
              </a:rPr>
              <a:t>You </a:t>
            </a:r>
            <a:r>
              <a:rPr dirty="0" sz="1200">
                <a:latin typeface="Times New Roman"/>
                <a:cs typeface="Times New Roman"/>
              </a:rPr>
              <a:t>must have a </a:t>
            </a:r>
            <a:r>
              <a:rPr dirty="0" sz="1200" spc="-5">
                <a:latin typeface="Times New Roman"/>
                <a:cs typeface="Times New Roman"/>
              </a:rPr>
              <a:t>way </a:t>
            </a:r>
            <a:r>
              <a:rPr dirty="0" sz="1200">
                <a:latin typeface="Times New Roman"/>
                <a:cs typeface="Times New Roman"/>
              </a:rPr>
              <a:t>to know about customer objects; otherwise it  </a:t>
            </a:r>
            <a:r>
              <a:rPr dirty="0" sz="1200" spc="-5">
                <a:latin typeface="Times New Roman"/>
                <a:cs typeface="Times New Roman"/>
              </a:rPr>
              <a:t>should </a:t>
            </a:r>
            <a:r>
              <a:rPr dirty="0" sz="1200">
                <a:latin typeface="Times New Roman"/>
                <a:cs typeface="Times New Roman"/>
              </a:rPr>
              <a:t>not be put in the domain</a:t>
            </a:r>
            <a:r>
              <a:rPr dirty="0" sz="1200" spc="-100">
                <a:latin typeface="Times New Roman"/>
                <a:cs typeface="Times New Roman"/>
              </a:rPr>
              <a:t> </a:t>
            </a:r>
            <a:r>
              <a:rPr dirty="0" sz="1200">
                <a:latin typeface="Times New Roman"/>
                <a:cs typeface="Times New Roman"/>
              </a:rPr>
              <a:t>model.</a:t>
            </a:r>
            <a:endParaRPr sz="1200">
              <a:latin typeface="Times New Roman"/>
              <a:cs typeface="Times New Roman"/>
            </a:endParaRPr>
          </a:p>
          <a:p>
            <a:pPr>
              <a:lnSpc>
                <a:spcPct val="100000"/>
              </a:lnSpc>
            </a:pPr>
            <a:endParaRPr sz="950">
              <a:latin typeface="Times New Roman"/>
              <a:cs typeface="Times New Roman"/>
            </a:endParaRPr>
          </a:p>
          <a:p>
            <a:pPr marL="12700">
              <a:lnSpc>
                <a:spcPct val="100000"/>
              </a:lnSpc>
            </a:pPr>
            <a:r>
              <a:rPr dirty="0" sz="1400" spc="-5">
                <a:latin typeface="Times New Roman"/>
                <a:cs typeface="Times New Roman"/>
              </a:rPr>
              <a:t>Select</a:t>
            </a:r>
            <a:r>
              <a:rPr dirty="0" sz="1400" spc="-80">
                <a:latin typeface="Times New Roman"/>
                <a:cs typeface="Times New Roman"/>
              </a:rPr>
              <a:t> </a:t>
            </a:r>
            <a:r>
              <a:rPr dirty="0" sz="1400" spc="-5">
                <a:latin typeface="Times New Roman"/>
                <a:cs typeface="Times New Roman"/>
              </a:rPr>
              <a:t>Places</a:t>
            </a:r>
            <a:endParaRPr sz="1400">
              <a:latin typeface="Times New Roman"/>
              <a:cs typeface="Times New Roman"/>
            </a:endParaRPr>
          </a:p>
          <a:p>
            <a:pPr marL="12700">
              <a:lnSpc>
                <a:spcPct val="100000"/>
              </a:lnSpc>
              <a:spcBef>
                <a:spcPts val="235"/>
              </a:spcBef>
            </a:pPr>
            <a:r>
              <a:rPr dirty="0" sz="1200">
                <a:latin typeface="Times New Roman"/>
                <a:cs typeface="Times New Roman"/>
              </a:rPr>
              <a:t>The places</a:t>
            </a:r>
            <a:r>
              <a:rPr dirty="0" sz="1200" spc="-105">
                <a:latin typeface="Times New Roman"/>
                <a:cs typeface="Times New Roman"/>
              </a:rPr>
              <a:t> </a:t>
            </a:r>
            <a:r>
              <a:rPr dirty="0" sz="1200">
                <a:latin typeface="Times New Roman"/>
                <a:cs typeface="Times New Roman"/>
              </a:rPr>
              <a:t>are:</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store</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shelf</a:t>
            </a:r>
            <a:endParaRPr sz="1200">
              <a:latin typeface="Times New Roman"/>
              <a:cs typeface="Times New Roman"/>
            </a:endParaRPr>
          </a:p>
          <a:p>
            <a:pPr>
              <a:lnSpc>
                <a:spcPct val="100000"/>
              </a:lnSpc>
              <a:spcBef>
                <a:spcPts val="40"/>
              </a:spcBef>
              <a:buFont typeface="Symbol"/>
              <a:buChar char=""/>
            </a:pPr>
            <a:endParaRPr sz="1100">
              <a:latin typeface="Times New Roman"/>
              <a:cs typeface="Times New Roman"/>
            </a:endParaRPr>
          </a:p>
          <a:p>
            <a:pPr marL="12700">
              <a:lnSpc>
                <a:spcPts val="1410"/>
              </a:lnSpc>
            </a:pPr>
            <a:r>
              <a:rPr dirty="0" sz="1200" spc="-5">
                <a:latin typeface="Times New Roman"/>
                <a:cs typeface="Times New Roman"/>
              </a:rPr>
              <a:t>Shelf</a:t>
            </a:r>
            <a:endParaRPr sz="1200">
              <a:latin typeface="Times New Roman"/>
              <a:cs typeface="Times New Roman"/>
            </a:endParaRPr>
          </a:p>
          <a:p>
            <a:pPr marL="469900">
              <a:lnSpc>
                <a:spcPts val="1410"/>
              </a:lnSpc>
            </a:pP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does not keep track of the</a:t>
            </a:r>
            <a:r>
              <a:rPr dirty="0" sz="1200" spc="-105">
                <a:latin typeface="Times New Roman"/>
                <a:cs typeface="Times New Roman"/>
              </a:rPr>
              <a:t> </a:t>
            </a:r>
            <a:r>
              <a:rPr dirty="0" sz="1200" spc="-5">
                <a:latin typeface="Times New Roman"/>
                <a:cs typeface="Times New Roman"/>
              </a:rPr>
              <a:t>shelves.</a:t>
            </a:r>
            <a:endParaRPr sz="1200">
              <a:latin typeface="Times New Roman"/>
              <a:cs typeface="Times New Roman"/>
            </a:endParaRPr>
          </a:p>
          <a:p>
            <a:pPr>
              <a:lnSpc>
                <a:spcPct val="100000"/>
              </a:lnSpc>
              <a:spcBef>
                <a:spcPts val="35"/>
              </a:spcBef>
            </a:pPr>
            <a:endParaRPr sz="950">
              <a:latin typeface="Times New Roman"/>
              <a:cs typeface="Times New Roman"/>
            </a:endParaRPr>
          </a:p>
          <a:p>
            <a:pPr marL="12700">
              <a:lnSpc>
                <a:spcPct val="100000"/>
              </a:lnSpc>
              <a:spcBef>
                <a:spcPts val="5"/>
              </a:spcBef>
            </a:pPr>
            <a:r>
              <a:rPr dirty="0" sz="1400" spc="-5">
                <a:latin typeface="Times New Roman"/>
                <a:cs typeface="Times New Roman"/>
              </a:rPr>
              <a:t>Select</a:t>
            </a:r>
            <a:r>
              <a:rPr dirty="0" sz="1400" spc="-45">
                <a:latin typeface="Times New Roman"/>
                <a:cs typeface="Times New Roman"/>
              </a:rPr>
              <a:t> </a:t>
            </a:r>
            <a:r>
              <a:rPr dirty="0" sz="1400" spc="-5">
                <a:latin typeface="Times New Roman"/>
                <a:cs typeface="Times New Roman"/>
              </a:rPr>
              <a:t>Transactions</a:t>
            </a:r>
            <a:endParaRPr sz="1400">
              <a:latin typeface="Times New Roman"/>
              <a:cs typeface="Times New Roman"/>
            </a:endParaRPr>
          </a:p>
          <a:p>
            <a:pPr marL="12700">
              <a:lnSpc>
                <a:spcPct val="100000"/>
              </a:lnSpc>
              <a:spcBef>
                <a:spcPts val="235"/>
              </a:spcBef>
            </a:pPr>
            <a:r>
              <a:rPr dirty="0" sz="1200" spc="-5">
                <a:latin typeface="Times New Roman"/>
                <a:cs typeface="Times New Roman"/>
              </a:rPr>
              <a:t>Significant </a:t>
            </a:r>
            <a:r>
              <a:rPr dirty="0" sz="1200">
                <a:latin typeface="Times New Roman"/>
                <a:cs typeface="Times New Roman"/>
              </a:rPr>
              <a:t>Transactions</a:t>
            </a:r>
            <a:r>
              <a:rPr dirty="0" sz="1200" spc="-95">
                <a:latin typeface="Times New Roman"/>
                <a:cs typeface="Times New Roman"/>
              </a:rPr>
              <a:t> </a:t>
            </a:r>
            <a:r>
              <a:rPr dirty="0" sz="1200">
                <a:latin typeface="Times New Roman"/>
                <a:cs typeface="Times New Roman"/>
              </a:rPr>
              <a:t>are:</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sale</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every </a:t>
            </a:r>
            <a:r>
              <a:rPr dirty="0" sz="1200" spc="-5">
                <a:latin typeface="Times New Roman"/>
                <a:cs typeface="Times New Roman"/>
              </a:rPr>
              <a:t>sale </a:t>
            </a:r>
            <a:r>
              <a:rPr dirty="0" sz="1200">
                <a:latin typeface="Times New Roman"/>
                <a:cs typeface="Times New Roman"/>
              </a:rPr>
              <a:t>is a collection of </a:t>
            </a:r>
            <a:r>
              <a:rPr dirty="0" sz="1200" spc="-5">
                <a:latin typeface="Times New Roman"/>
                <a:cs typeface="Times New Roman"/>
              </a:rPr>
              <a:t>sale </a:t>
            </a:r>
            <a:r>
              <a:rPr dirty="0" sz="1200">
                <a:latin typeface="Times New Roman"/>
                <a:cs typeface="Times New Roman"/>
              </a:rPr>
              <a:t>line</a:t>
            </a:r>
            <a:r>
              <a:rPr dirty="0" sz="1200" spc="-100">
                <a:latin typeface="Times New Roman"/>
                <a:cs typeface="Times New Roman"/>
              </a:rPr>
              <a:t> </a:t>
            </a:r>
            <a:r>
              <a:rPr dirty="0" sz="1200">
                <a:latin typeface="Times New Roman"/>
                <a:cs typeface="Times New Roman"/>
              </a:rPr>
              <a:t>items</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a:latin typeface="Times New Roman"/>
                <a:cs typeface="Times New Roman"/>
              </a:rPr>
              <a:t>return</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payment</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session</a:t>
            </a:r>
            <a:endParaRPr sz="1200">
              <a:latin typeface="Times New Roman"/>
              <a:cs typeface="Times New Roman"/>
            </a:endParaRPr>
          </a:p>
          <a:p>
            <a:pPr>
              <a:lnSpc>
                <a:spcPct val="100000"/>
              </a:lnSpc>
              <a:spcBef>
                <a:spcPts val="35"/>
              </a:spcBef>
              <a:buFont typeface="Symbol"/>
              <a:buChar char=""/>
            </a:pPr>
            <a:endParaRPr sz="950">
              <a:latin typeface="Times New Roman"/>
              <a:cs typeface="Times New Roman"/>
            </a:endParaRPr>
          </a:p>
          <a:p>
            <a:pPr marL="12700">
              <a:lnSpc>
                <a:spcPct val="100000"/>
              </a:lnSpc>
              <a:spcBef>
                <a:spcPts val="5"/>
              </a:spcBef>
            </a:pPr>
            <a:r>
              <a:rPr dirty="0" sz="1400" spc="-5">
                <a:latin typeface="Times New Roman"/>
                <a:cs typeface="Times New Roman"/>
              </a:rPr>
              <a:t>Select </a:t>
            </a:r>
            <a:r>
              <a:rPr dirty="0" sz="1400">
                <a:latin typeface="Times New Roman"/>
                <a:cs typeface="Times New Roman"/>
              </a:rPr>
              <a:t>Container</a:t>
            </a:r>
            <a:r>
              <a:rPr dirty="0" sz="1400" spc="-35">
                <a:latin typeface="Times New Roman"/>
                <a:cs typeface="Times New Roman"/>
              </a:rPr>
              <a:t> </a:t>
            </a:r>
            <a:r>
              <a:rPr dirty="0" sz="1400" spc="-10">
                <a:latin typeface="Times New Roman"/>
                <a:cs typeface="Times New Roman"/>
              </a:rPr>
              <a:t>Classes</a:t>
            </a:r>
            <a:endParaRPr sz="1400">
              <a:latin typeface="Times New Roman"/>
              <a:cs typeface="Times New Roman"/>
            </a:endParaRPr>
          </a:p>
          <a:p>
            <a:pPr marL="469900" marR="3236595">
              <a:lnSpc>
                <a:spcPts val="1380"/>
              </a:lnSpc>
              <a:spcBef>
                <a:spcPts val="330"/>
              </a:spcBef>
            </a:pPr>
            <a:r>
              <a:rPr dirty="0" sz="1200">
                <a:latin typeface="Times New Roman"/>
                <a:cs typeface="Times New Roman"/>
              </a:rPr>
              <a:t>The </a:t>
            </a:r>
            <a:r>
              <a:rPr dirty="0" sz="1200" spc="-5">
                <a:latin typeface="Times New Roman"/>
                <a:cs typeface="Times New Roman"/>
              </a:rPr>
              <a:t>store </a:t>
            </a:r>
            <a:r>
              <a:rPr dirty="0" sz="1200">
                <a:latin typeface="Times New Roman"/>
                <a:cs typeface="Times New Roman"/>
              </a:rPr>
              <a:t>is a container</a:t>
            </a:r>
            <a:r>
              <a:rPr dirty="0" sz="1200" spc="-105">
                <a:latin typeface="Times New Roman"/>
                <a:cs typeface="Times New Roman"/>
              </a:rPr>
              <a:t> </a:t>
            </a:r>
            <a:r>
              <a:rPr dirty="0" sz="1200">
                <a:latin typeface="Times New Roman"/>
                <a:cs typeface="Times New Roman"/>
              </a:rPr>
              <a:t>class.  a </a:t>
            </a:r>
            <a:r>
              <a:rPr dirty="0" sz="1200" spc="-5">
                <a:latin typeface="Times New Roman"/>
                <a:cs typeface="Times New Roman"/>
              </a:rPr>
              <a:t>store</a:t>
            </a:r>
            <a:r>
              <a:rPr dirty="0" sz="1200" spc="-95">
                <a:latin typeface="Times New Roman"/>
                <a:cs typeface="Times New Roman"/>
              </a:rPr>
              <a:t> </a:t>
            </a:r>
            <a:r>
              <a:rPr dirty="0" sz="1200">
                <a:latin typeface="Times New Roman"/>
                <a:cs typeface="Times New Roman"/>
              </a:rPr>
              <a:t>contains</a:t>
            </a:r>
            <a:endParaRPr sz="1200">
              <a:latin typeface="Times New Roman"/>
              <a:cs typeface="Times New Roman"/>
            </a:endParaRPr>
          </a:p>
          <a:p>
            <a:pPr lvl="1" marL="1193800" indent="-266700">
              <a:lnSpc>
                <a:spcPct val="100000"/>
              </a:lnSpc>
              <a:buFont typeface="Symbol"/>
              <a:buChar char=""/>
              <a:tabLst>
                <a:tab pos="1193165" algn="l"/>
                <a:tab pos="1193800" algn="l"/>
              </a:tabLst>
            </a:pPr>
            <a:r>
              <a:rPr dirty="0" sz="1200">
                <a:latin typeface="Times New Roman"/>
                <a:cs typeface="Times New Roman"/>
              </a:rPr>
              <a:t>cashiers</a:t>
            </a:r>
            <a:endParaRPr sz="1200">
              <a:latin typeface="Times New Roman"/>
              <a:cs typeface="Times New Roman"/>
            </a:endParaRPr>
          </a:p>
          <a:p>
            <a:pPr lvl="1" marL="1193800" indent="-266700">
              <a:lnSpc>
                <a:spcPct val="100000"/>
              </a:lnSpc>
              <a:spcBef>
                <a:spcPts val="20"/>
              </a:spcBef>
              <a:buFont typeface="Symbol"/>
              <a:buChar char=""/>
              <a:tabLst>
                <a:tab pos="1193165" algn="l"/>
                <a:tab pos="1193800" algn="l"/>
              </a:tabLst>
            </a:pPr>
            <a:r>
              <a:rPr dirty="0" sz="1200">
                <a:latin typeface="Times New Roman"/>
                <a:cs typeface="Times New Roman"/>
              </a:rPr>
              <a:t>registers</a:t>
            </a:r>
            <a:endParaRPr sz="1200">
              <a:latin typeface="Times New Roman"/>
              <a:cs typeface="Times New Roman"/>
            </a:endParaRPr>
          </a:p>
          <a:p>
            <a:pPr lvl="1" marL="1193800" indent="-266700">
              <a:lnSpc>
                <a:spcPct val="100000"/>
              </a:lnSpc>
              <a:spcBef>
                <a:spcPts val="20"/>
              </a:spcBef>
              <a:buFont typeface="Symbol"/>
              <a:buChar char=""/>
              <a:tabLst>
                <a:tab pos="1193165" algn="l"/>
                <a:tab pos="1193800" algn="l"/>
              </a:tabLst>
            </a:pPr>
            <a:r>
              <a:rPr dirty="0" sz="1200">
                <a:latin typeface="Times New Roman"/>
                <a:cs typeface="Times New Roman"/>
              </a:rPr>
              <a:t>items</a:t>
            </a:r>
            <a:endParaRPr sz="1200">
              <a:latin typeface="Times New Roman"/>
              <a:cs typeface="Times New Roman"/>
            </a:endParaRPr>
          </a:p>
          <a:p>
            <a:pPr>
              <a:lnSpc>
                <a:spcPct val="100000"/>
              </a:lnSpc>
              <a:spcBef>
                <a:spcPts val="25"/>
              </a:spcBef>
            </a:pPr>
            <a:endParaRPr sz="950">
              <a:latin typeface="Times New Roman"/>
              <a:cs typeface="Times New Roman"/>
            </a:endParaRPr>
          </a:p>
          <a:p>
            <a:pPr marL="12700">
              <a:lnSpc>
                <a:spcPct val="100000"/>
              </a:lnSpc>
            </a:pPr>
            <a:r>
              <a:rPr dirty="0" sz="1400" spc="-5">
                <a:latin typeface="Times New Roman"/>
                <a:cs typeface="Times New Roman"/>
              </a:rPr>
              <a:t>Select </a:t>
            </a:r>
            <a:r>
              <a:rPr dirty="0" sz="1400">
                <a:latin typeface="Times New Roman"/>
                <a:cs typeface="Times New Roman"/>
              </a:rPr>
              <a:t>Tangible</a:t>
            </a:r>
            <a:r>
              <a:rPr dirty="0" sz="1400" spc="-70">
                <a:latin typeface="Times New Roman"/>
                <a:cs typeface="Times New Roman"/>
              </a:rPr>
              <a:t> </a:t>
            </a:r>
            <a:r>
              <a:rPr dirty="0" sz="1400" spc="-5">
                <a:latin typeface="Times New Roman"/>
                <a:cs typeface="Times New Roman"/>
              </a:rPr>
              <a:t>Things</a:t>
            </a:r>
            <a:endParaRPr sz="1400">
              <a:latin typeface="Times New Roman"/>
              <a:cs typeface="Times New Roman"/>
            </a:endParaRPr>
          </a:p>
          <a:p>
            <a:pPr marL="12700">
              <a:lnSpc>
                <a:spcPct val="100000"/>
              </a:lnSpc>
              <a:spcBef>
                <a:spcPts val="235"/>
              </a:spcBef>
            </a:pPr>
            <a:r>
              <a:rPr dirty="0" sz="1200">
                <a:latin typeface="Times New Roman"/>
                <a:cs typeface="Times New Roman"/>
              </a:rPr>
              <a:t>Tangible things in</a:t>
            </a:r>
            <a:r>
              <a:rPr dirty="0" sz="1200" spc="-114">
                <a:latin typeface="Times New Roman"/>
                <a:cs typeface="Times New Roman"/>
              </a:rPr>
              <a:t> </a:t>
            </a:r>
            <a:r>
              <a:rPr dirty="0" sz="1200" spc="-5">
                <a:latin typeface="Times New Roman"/>
                <a:cs typeface="Times New Roman"/>
              </a:rPr>
              <a:t>store: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2"/>
            <a:ext cx="5066665" cy="1278890"/>
          </a:xfrm>
          <a:prstGeom prst="rect">
            <a:avLst/>
          </a:prstGeom>
        </p:spPr>
        <p:txBody>
          <a:bodyPr wrap="square" lIns="0" tIns="0" rIns="0" bIns="0" rtlCol="0" vert="horz">
            <a:spAutoFit/>
          </a:bodyPr>
          <a:lstStyle/>
          <a:p>
            <a:pPr marL="469900" indent="-228600">
              <a:lnSpc>
                <a:spcPct val="100000"/>
              </a:lnSpc>
              <a:buFont typeface="Symbol"/>
              <a:buChar char=""/>
              <a:tabLst>
                <a:tab pos="469265" algn="l"/>
                <a:tab pos="469900" algn="l"/>
              </a:tabLst>
            </a:pPr>
            <a:r>
              <a:rPr dirty="0" sz="1200">
                <a:latin typeface="Times New Roman"/>
                <a:cs typeface="Times New Roman"/>
              </a:rPr>
              <a:t>item</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a:latin typeface="Times New Roman"/>
                <a:cs typeface="Times New Roman"/>
              </a:rPr>
              <a:t>register</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cash</a:t>
            </a:r>
            <a:r>
              <a:rPr dirty="0" sz="1200" spc="-105">
                <a:latin typeface="Times New Roman"/>
                <a:cs typeface="Times New Roman"/>
              </a:rPr>
              <a:t> </a:t>
            </a:r>
            <a:r>
              <a:rPr dirty="0" sz="1200">
                <a:latin typeface="Times New Roman"/>
                <a:cs typeface="Times New Roman"/>
              </a:rPr>
              <a:t>drawer</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Tax Category (Descriptive</a:t>
            </a:r>
            <a:r>
              <a:rPr dirty="0" sz="1200" spc="-105">
                <a:latin typeface="Times New Roman"/>
                <a:cs typeface="Times New Roman"/>
              </a:rPr>
              <a:t> </a:t>
            </a:r>
            <a:r>
              <a:rPr dirty="0" sz="1200">
                <a:latin typeface="Times New Roman"/>
                <a:cs typeface="Times New Roman"/>
              </a:rPr>
              <a:t>things)</a:t>
            </a:r>
            <a:endParaRPr sz="1200">
              <a:latin typeface="Times New Roman"/>
              <a:cs typeface="Times New Roman"/>
            </a:endParaRPr>
          </a:p>
          <a:p>
            <a:pPr>
              <a:lnSpc>
                <a:spcPct val="100000"/>
              </a:lnSpc>
              <a:spcBef>
                <a:spcPts val="40"/>
              </a:spcBef>
            </a:pPr>
            <a:endParaRPr sz="1100">
              <a:latin typeface="Times New Roman"/>
              <a:cs typeface="Times New Roman"/>
            </a:endParaRPr>
          </a:p>
          <a:p>
            <a:pPr marL="12700">
              <a:lnSpc>
                <a:spcPts val="1410"/>
              </a:lnSpc>
            </a:pPr>
            <a:r>
              <a:rPr dirty="0" sz="1200" spc="-5">
                <a:latin typeface="Times New Roman"/>
                <a:cs typeface="Times New Roman"/>
              </a:rPr>
              <a:t>Session</a:t>
            </a:r>
            <a:endParaRPr sz="1200">
              <a:latin typeface="Times New Roman"/>
              <a:cs typeface="Times New Roman"/>
            </a:endParaRPr>
          </a:p>
          <a:p>
            <a:pPr marL="469900">
              <a:lnSpc>
                <a:spcPts val="1410"/>
              </a:lnSpc>
            </a:pPr>
            <a:r>
              <a:rPr dirty="0" sz="1200">
                <a:latin typeface="Times New Roman"/>
                <a:cs typeface="Times New Roman"/>
              </a:rPr>
              <a:t>Is it important? It is important in order to evaluate a cashier’s</a:t>
            </a:r>
            <a:r>
              <a:rPr dirty="0" sz="1200" spc="-140">
                <a:latin typeface="Times New Roman"/>
                <a:cs typeface="Times New Roman"/>
              </a:rPr>
              <a:t> </a:t>
            </a:r>
            <a:r>
              <a:rPr dirty="0" sz="1200">
                <a:latin typeface="Times New Roman"/>
                <a:cs typeface="Times New Roman"/>
              </a:rPr>
              <a:t>performance.</a:t>
            </a:r>
            <a:endParaRPr sz="1200">
              <a:latin typeface="Times New Roman"/>
              <a:cs typeface="Times New Roman"/>
            </a:endParaRPr>
          </a:p>
        </p:txBody>
      </p:sp>
      <p:sp>
        <p:nvSpPr>
          <p:cNvPr id="7" name="object 7"/>
          <p:cNvSpPr txBox="1"/>
          <p:nvPr/>
        </p:nvSpPr>
        <p:spPr>
          <a:xfrm>
            <a:off x="1130300" y="9252508"/>
            <a:ext cx="5511800" cy="353060"/>
          </a:xfrm>
          <a:prstGeom prst="rect">
            <a:avLst/>
          </a:prstGeom>
        </p:spPr>
        <p:txBody>
          <a:bodyPr wrap="square" lIns="0" tIns="0" rIns="0" bIns="0" rtlCol="0" vert="horz">
            <a:spAutoFit/>
          </a:bodyPr>
          <a:lstStyle/>
          <a:p>
            <a:pPr marL="12700">
              <a:lnSpc>
                <a:spcPts val="1275"/>
              </a:lnSpc>
              <a:tabLst>
                <a:tab pos="5269865" algn="l"/>
              </a:tabLst>
            </a:pPr>
            <a:r>
              <a:rPr dirty="0" sz="1200" u="heavy">
                <a:latin typeface="Times New Roman"/>
                <a:cs typeface="Times New Roman"/>
              </a:rPr>
              <a:t> 	</a:t>
            </a:r>
            <a:r>
              <a:rPr dirty="0" sz="1200">
                <a:latin typeface="Times New Roman"/>
                <a:cs typeface="Times New Roman"/>
              </a:rPr>
              <a:t>100</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6" name="object 6"/>
          <p:cNvSpPr txBox="1"/>
          <p:nvPr/>
        </p:nvSpPr>
        <p:spPr>
          <a:xfrm>
            <a:off x="1092200" y="4455655"/>
            <a:ext cx="5511800" cy="4624705"/>
          </a:xfrm>
          <a:prstGeom prst="rect">
            <a:avLst/>
          </a:prstGeom>
        </p:spPr>
        <p:txBody>
          <a:bodyPr wrap="square" lIns="0" tIns="0" rIns="0" bIns="0" rtlCol="0" vert="horz">
            <a:spAutoFit/>
          </a:bodyPr>
          <a:lstStyle/>
          <a:p>
            <a:pPr marL="182689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19</a:t>
            </a:r>
            <a:endParaRPr sz="1900">
              <a:latin typeface="Times New Roman"/>
              <a:cs typeface="Times New Roman"/>
            </a:endParaRPr>
          </a:p>
          <a:p>
            <a:pPr marL="12700">
              <a:lnSpc>
                <a:spcPct val="100000"/>
              </a:lnSpc>
              <a:spcBef>
                <a:spcPts val="780"/>
              </a:spcBef>
            </a:pPr>
            <a:r>
              <a:rPr dirty="0" sz="1600" spc="-5">
                <a:latin typeface="Times New Roman"/>
                <a:cs typeface="Times New Roman"/>
              </a:rPr>
              <a:t>Identify</a:t>
            </a:r>
            <a:r>
              <a:rPr dirty="0" sz="1600" spc="-40">
                <a:latin typeface="Times New Roman"/>
                <a:cs typeface="Times New Roman"/>
              </a:rPr>
              <a:t> </a:t>
            </a:r>
            <a:r>
              <a:rPr dirty="0" sz="1600" spc="-10">
                <a:latin typeface="Times New Roman"/>
                <a:cs typeface="Times New Roman"/>
              </a:rPr>
              <a:t>Structures</a:t>
            </a:r>
            <a:endParaRPr sz="1600">
              <a:latin typeface="Times New Roman"/>
              <a:cs typeface="Times New Roman"/>
            </a:endParaRPr>
          </a:p>
          <a:p>
            <a:pPr marL="12700">
              <a:lnSpc>
                <a:spcPct val="100000"/>
              </a:lnSpc>
              <a:spcBef>
                <a:spcPts val="1170"/>
              </a:spcBef>
            </a:pPr>
            <a:r>
              <a:rPr dirty="0" sz="1400" spc="-5" b="1">
                <a:latin typeface="Times New Roman"/>
                <a:cs typeface="Times New Roman"/>
              </a:rPr>
              <a:t>Identify </a:t>
            </a:r>
            <a:r>
              <a:rPr dirty="0" sz="1400" b="1">
                <a:latin typeface="Times New Roman"/>
                <a:cs typeface="Times New Roman"/>
              </a:rPr>
              <a:t>Gen-Spec</a:t>
            </a:r>
            <a:r>
              <a:rPr dirty="0" sz="1400" spc="-40" b="1">
                <a:latin typeface="Times New Roman"/>
                <a:cs typeface="Times New Roman"/>
              </a:rPr>
              <a:t> </a:t>
            </a:r>
            <a:r>
              <a:rPr dirty="0" sz="1400" spc="-5" b="1">
                <a:latin typeface="Times New Roman"/>
                <a:cs typeface="Times New Roman"/>
              </a:rPr>
              <a:t>Structures</a:t>
            </a:r>
            <a:endParaRPr sz="1400">
              <a:latin typeface="Times New Roman"/>
              <a:cs typeface="Times New Roman"/>
            </a:endParaRPr>
          </a:p>
          <a:p>
            <a:pPr marL="12700">
              <a:lnSpc>
                <a:spcPts val="1410"/>
              </a:lnSpc>
              <a:spcBef>
                <a:spcPts val="210"/>
              </a:spcBef>
            </a:pPr>
            <a:r>
              <a:rPr dirty="0" sz="1200" spc="-5">
                <a:latin typeface="Times New Roman"/>
                <a:cs typeface="Times New Roman"/>
              </a:rPr>
              <a:t>Kinds </a:t>
            </a:r>
            <a:r>
              <a:rPr dirty="0" sz="1200">
                <a:latin typeface="Times New Roman"/>
                <a:cs typeface="Times New Roman"/>
              </a:rPr>
              <a:t>of</a:t>
            </a:r>
            <a:r>
              <a:rPr dirty="0" sz="1200" spc="-90">
                <a:latin typeface="Times New Roman"/>
                <a:cs typeface="Times New Roman"/>
              </a:rPr>
              <a:t> </a:t>
            </a:r>
            <a:r>
              <a:rPr dirty="0" sz="1200" spc="-5">
                <a:latin typeface="Times New Roman"/>
                <a:cs typeface="Times New Roman"/>
              </a:rPr>
              <a:t>stores:</a:t>
            </a:r>
            <a:endParaRPr sz="1200">
              <a:latin typeface="Times New Roman"/>
              <a:cs typeface="Times New Roman"/>
            </a:endParaRPr>
          </a:p>
          <a:p>
            <a:pPr algn="just" marL="469900" marR="5080">
              <a:lnSpc>
                <a:spcPts val="1380"/>
              </a:lnSpc>
              <a:spcBef>
                <a:spcPts val="65"/>
              </a:spcBef>
            </a:pPr>
            <a:r>
              <a:rPr dirty="0" sz="1200">
                <a:latin typeface="Times New Roman"/>
                <a:cs typeface="Times New Roman"/>
              </a:rPr>
              <a:t>A </a:t>
            </a:r>
            <a:r>
              <a:rPr dirty="0" sz="1200" spc="-5">
                <a:latin typeface="Times New Roman"/>
                <a:cs typeface="Times New Roman"/>
              </a:rPr>
              <a:t>store </a:t>
            </a:r>
            <a:r>
              <a:rPr dirty="0" sz="1200">
                <a:latin typeface="Times New Roman"/>
                <a:cs typeface="Times New Roman"/>
              </a:rPr>
              <a:t>is a kind of </a:t>
            </a:r>
            <a:r>
              <a:rPr dirty="0" sz="1200" spc="-5">
                <a:latin typeface="Times New Roman"/>
                <a:cs typeface="Times New Roman"/>
              </a:rPr>
              <a:t>sales </a:t>
            </a:r>
            <a:r>
              <a:rPr dirty="0" sz="1200">
                <a:latin typeface="Times New Roman"/>
                <a:cs typeface="Times New Roman"/>
              </a:rPr>
              <a:t>outlet. </a:t>
            </a:r>
            <a:r>
              <a:rPr dirty="0" sz="1200" spc="-5">
                <a:latin typeface="Times New Roman"/>
                <a:cs typeface="Times New Roman"/>
              </a:rPr>
              <a:t>Perhaps </a:t>
            </a:r>
            <a:r>
              <a:rPr dirty="0" sz="1200">
                <a:latin typeface="Times New Roman"/>
                <a:cs typeface="Times New Roman"/>
              </a:rPr>
              <a:t>over time, Connie </a:t>
            </a:r>
            <a:r>
              <a:rPr dirty="0" sz="1200" spc="-5">
                <a:latin typeface="Times New Roman"/>
                <a:cs typeface="Times New Roman"/>
              </a:rPr>
              <a:t>will </a:t>
            </a:r>
            <a:r>
              <a:rPr dirty="0" sz="1200">
                <a:latin typeface="Times New Roman"/>
                <a:cs typeface="Times New Roman"/>
              </a:rPr>
              <a:t>expand to other  kinds of </a:t>
            </a:r>
            <a:r>
              <a:rPr dirty="0" sz="1200" spc="-5">
                <a:latin typeface="Times New Roman"/>
                <a:cs typeface="Times New Roman"/>
              </a:rPr>
              <a:t>sales </a:t>
            </a:r>
            <a:r>
              <a:rPr dirty="0" sz="1200">
                <a:latin typeface="Times New Roman"/>
                <a:cs typeface="Times New Roman"/>
              </a:rPr>
              <a:t>outlets. </a:t>
            </a:r>
            <a:r>
              <a:rPr dirty="0" sz="1200" spc="-5">
                <a:latin typeface="Times New Roman"/>
                <a:cs typeface="Times New Roman"/>
              </a:rPr>
              <a:t>Stores </a:t>
            </a:r>
            <a:r>
              <a:rPr dirty="0" sz="1200">
                <a:latin typeface="Times New Roman"/>
                <a:cs typeface="Times New Roman"/>
              </a:rPr>
              <a:t>might be </a:t>
            </a:r>
            <a:r>
              <a:rPr dirty="0" sz="1200" spc="-5">
                <a:latin typeface="Times New Roman"/>
                <a:cs typeface="Times New Roman"/>
              </a:rPr>
              <a:t>specialized </a:t>
            </a:r>
            <a:r>
              <a:rPr dirty="0" sz="1200" spc="5">
                <a:latin typeface="Times New Roman"/>
                <a:cs typeface="Times New Roman"/>
              </a:rPr>
              <a:t>into </a:t>
            </a:r>
            <a:r>
              <a:rPr dirty="0" sz="1200">
                <a:latin typeface="Times New Roman"/>
                <a:cs typeface="Times New Roman"/>
              </a:rPr>
              <a:t>kinds of </a:t>
            </a:r>
            <a:r>
              <a:rPr dirty="0" sz="1200" spc="-5">
                <a:latin typeface="Times New Roman"/>
                <a:cs typeface="Times New Roman"/>
              </a:rPr>
              <a:t>stores. For </a:t>
            </a:r>
            <a:r>
              <a:rPr dirty="0" sz="1200">
                <a:latin typeface="Times New Roman"/>
                <a:cs typeface="Times New Roman"/>
              </a:rPr>
              <a:t>now on  leave </a:t>
            </a:r>
            <a:r>
              <a:rPr dirty="0" sz="1200" spc="-5">
                <a:latin typeface="Times New Roman"/>
                <a:cs typeface="Times New Roman"/>
              </a:rPr>
              <a:t>store </a:t>
            </a:r>
            <a:r>
              <a:rPr dirty="0" sz="1200">
                <a:latin typeface="Times New Roman"/>
                <a:cs typeface="Times New Roman"/>
              </a:rPr>
              <a:t>as it</a:t>
            </a:r>
            <a:r>
              <a:rPr dirty="0" sz="1200" spc="-100">
                <a:latin typeface="Times New Roman"/>
                <a:cs typeface="Times New Roman"/>
              </a:rPr>
              <a:t> </a:t>
            </a:r>
            <a:r>
              <a:rPr dirty="0" sz="1200">
                <a:latin typeface="Times New Roman"/>
                <a:cs typeface="Times New Roman"/>
              </a:rPr>
              <a:t>is.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12700">
              <a:lnSpc>
                <a:spcPts val="1410"/>
              </a:lnSpc>
              <a:spcBef>
                <a:spcPts val="5"/>
              </a:spcBef>
            </a:pPr>
            <a:r>
              <a:rPr dirty="0" sz="1200" spc="-5">
                <a:latin typeface="Times New Roman"/>
                <a:cs typeface="Times New Roman"/>
              </a:rPr>
              <a:t>Kinds </a:t>
            </a:r>
            <a:r>
              <a:rPr dirty="0" sz="1200">
                <a:latin typeface="Times New Roman"/>
                <a:cs typeface="Times New Roman"/>
              </a:rPr>
              <a:t>of</a:t>
            </a:r>
            <a:r>
              <a:rPr dirty="0" sz="1200" spc="-90">
                <a:latin typeface="Times New Roman"/>
                <a:cs typeface="Times New Roman"/>
              </a:rPr>
              <a:t> </a:t>
            </a:r>
            <a:r>
              <a:rPr dirty="0" sz="1200" spc="-5">
                <a:latin typeface="Times New Roman"/>
                <a:cs typeface="Times New Roman"/>
              </a:rPr>
              <a:t>sales:</a:t>
            </a:r>
            <a:endParaRPr sz="1200">
              <a:latin typeface="Times New Roman"/>
              <a:cs typeface="Times New Roman"/>
            </a:endParaRPr>
          </a:p>
          <a:p>
            <a:pPr algn="just" marL="469900">
              <a:lnSpc>
                <a:spcPts val="1380"/>
              </a:lnSpc>
              <a:buChar char="-"/>
              <a:tabLst>
                <a:tab pos="558800" algn="l"/>
              </a:tabLst>
            </a:pPr>
            <a:r>
              <a:rPr dirty="0" sz="1200" spc="-5">
                <a:latin typeface="Times New Roman"/>
                <a:cs typeface="Times New Roman"/>
              </a:rPr>
              <a:t>sales,</a:t>
            </a:r>
            <a:r>
              <a:rPr dirty="0" sz="1200" spc="-95">
                <a:latin typeface="Times New Roman"/>
                <a:cs typeface="Times New Roman"/>
              </a:rPr>
              <a:t> </a:t>
            </a:r>
            <a:r>
              <a:rPr dirty="0" sz="1200">
                <a:latin typeface="Times New Roman"/>
                <a:cs typeface="Times New Roman"/>
              </a:rPr>
              <a:t>returns</a:t>
            </a:r>
            <a:endParaRPr sz="1200">
              <a:latin typeface="Times New Roman"/>
              <a:cs typeface="Times New Roman"/>
            </a:endParaRPr>
          </a:p>
          <a:p>
            <a:pPr marL="469900" marR="7620">
              <a:lnSpc>
                <a:spcPts val="1380"/>
              </a:lnSpc>
              <a:spcBef>
                <a:spcPts val="65"/>
              </a:spcBef>
              <a:buChar char="-"/>
              <a:tabLst>
                <a:tab pos="591820" algn="l"/>
              </a:tabLst>
            </a:pPr>
            <a:r>
              <a:rPr dirty="0" sz="1200">
                <a:latin typeface="Times New Roman"/>
                <a:cs typeface="Times New Roman"/>
              </a:rPr>
              <a:t>only different is that the amount is positive or negative. Is there any other  difference?</a:t>
            </a:r>
            <a:endParaRPr sz="1200">
              <a:latin typeface="Times New Roman"/>
              <a:cs typeface="Times New Roman"/>
            </a:endParaRPr>
          </a:p>
          <a:p>
            <a:pPr>
              <a:lnSpc>
                <a:spcPct val="100000"/>
              </a:lnSpc>
              <a:spcBef>
                <a:spcPts val="15"/>
              </a:spcBef>
              <a:buFont typeface="Times New Roman"/>
              <a:buChar char="-"/>
            </a:pPr>
            <a:endParaRPr sz="1100">
              <a:latin typeface="Times New Roman"/>
              <a:cs typeface="Times New Roman"/>
            </a:endParaRPr>
          </a:p>
          <a:p>
            <a:pPr marL="12700">
              <a:lnSpc>
                <a:spcPts val="1410"/>
              </a:lnSpc>
              <a:spcBef>
                <a:spcPts val="5"/>
              </a:spcBef>
            </a:pPr>
            <a:r>
              <a:rPr dirty="0" sz="1200" spc="-5">
                <a:latin typeface="Times New Roman"/>
                <a:cs typeface="Times New Roman"/>
              </a:rPr>
              <a:t>Prices:</a:t>
            </a:r>
            <a:endParaRPr sz="1200">
              <a:latin typeface="Times New Roman"/>
              <a:cs typeface="Times New Roman"/>
            </a:endParaRPr>
          </a:p>
          <a:p>
            <a:pPr algn="just" marL="558165" indent="-88265">
              <a:lnSpc>
                <a:spcPts val="1410"/>
              </a:lnSpc>
              <a:buChar char="-"/>
              <a:tabLst>
                <a:tab pos="558800" algn="l"/>
              </a:tabLst>
            </a:pPr>
            <a:r>
              <a:rPr dirty="0" sz="1200">
                <a:latin typeface="Times New Roman"/>
                <a:cs typeface="Times New Roman"/>
              </a:rPr>
              <a:t>regular price, and promotional (sales)</a:t>
            </a:r>
            <a:r>
              <a:rPr dirty="0" sz="1200" spc="-105">
                <a:latin typeface="Times New Roman"/>
                <a:cs typeface="Times New Roman"/>
              </a:rPr>
              <a:t> </a:t>
            </a:r>
            <a:r>
              <a:rPr dirty="0" sz="1200">
                <a:latin typeface="Times New Roman"/>
                <a:cs typeface="Times New Roman"/>
              </a:rPr>
              <a:t>price</a:t>
            </a:r>
            <a:endParaRPr sz="1200">
              <a:latin typeface="Times New Roman"/>
              <a:cs typeface="Times New Roman"/>
            </a:endParaRPr>
          </a:p>
          <a:p>
            <a:pPr>
              <a:lnSpc>
                <a:spcPct val="100000"/>
              </a:lnSpc>
              <a:spcBef>
                <a:spcPts val="55"/>
              </a:spcBef>
              <a:buFont typeface="Times New Roman"/>
              <a:buChar char="-"/>
            </a:pPr>
            <a:endParaRPr sz="1100">
              <a:latin typeface="Times New Roman"/>
              <a:cs typeface="Times New Roman"/>
            </a:endParaRPr>
          </a:p>
          <a:p>
            <a:pPr marL="12700">
              <a:lnSpc>
                <a:spcPts val="1410"/>
              </a:lnSpc>
            </a:pPr>
            <a:r>
              <a:rPr dirty="0" sz="1200" spc="-5">
                <a:latin typeface="Times New Roman"/>
                <a:cs typeface="Times New Roman"/>
              </a:rPr>
              <a:t>Payment:</a:t>
            </a:r>
            <a:endParaRPr sz="1200">
              <a:latin typeface="Times New Roman"/>
              <a:cs typeface="Times New Roman"/>
            </a:endParaRPr>
          </a:p>
          <a:p>
            <a:pPr algn="just" marL="558165" indent="-88265">
              <a:lnSpc>
                <a:spcPts val="1410"/>
              </a:lnSpc>
              <a:buChar char="-"/>
              <a:tabLst>
                <a:tab pos="558800" algn="l"/>
              </a:tabLst>
            </a:pPr>
            <a:r>
              <a:rPr dirty="0" sz="1200">
                <a:latin typeface="Times New Roman"/>
                <a:cs typeface="Times New Roman"/>
              </a:rPr>
              <a:t>cash, check, and charge are kind of</a:t>
            </a:r>
            <a:r>
              <a:rPr dirty="0" sz="1200" spc="-125">
                <a:latin typeface="Times New Roman"/>
                <a:cs typeface="Times New Roman"/>
              </a:rPr>
              <a:t> </a:t>
            </a:r>
            <a:r>
              <a:rPr dirty="0" sz="1200">
                <a:latin typeface="Times New Roman"/>
                <a:cs typeface="Times New Roman"/>
              </a:rPr>
              <a:t>payments</a:t>
            </a:r>
            <a:endParaRPr sz="1200">
              <a:latin typeface="Times New Roman"/>
              <a:cs typeface="Times New Roman"/>
            </a:endParaRPr>
          </a:p>
          <a:p>
            <a:pPr>
              <a:lnSpc>
                <a:spcPct val="100000"/>
              </a:lnSpc>
              <a:spcBef>
                <a:spcPts val="35"/>
              </a:spcBef>
            </a:pPr>
            <a:endParaRPr sz="950">
              <a:latin typeface="Times New Roman"/>
              <a:cs typeface="Times New Roman"/>
            </a:endParaRPr>
          </a:p>
          <a:p>
            <a:pPr marL="12700">
              <a:lnSpc>
                <a:spcPct val="100000"/>
              </a:lnSpc>
              <a:spcBef>
                <a:spcPts val="5"/>
              </a:spcBef>
            </a:pPr>
            <a:r>
              <a:rPr dirty="0" sz="1400">
                <a:latin typeface="Times New Roman"/>
                <a:cs typeface="Times New Roman"/>
              </a:rPr>
              <a:t>Identify Whole-Part</a:t>
            </a:r>
            <a:r>
              <a:rPr dirty="0" sz="1400" spc="-95">
                <a:latin typeface="Times New Roman"/>
                <a:cs typeface="Times New Roman"/>
              </a:rPr>
              <a:t> </a:t>
            </a:r>
            <a:r>
              <a:rPr dirty="0" sz="1400" spc="-5">
                <a:latin typeface="Times New Roman"/>
                <a:cs typeface="Times New Roman"/>
              </a:rPr>
              <a:t>Structures</a:t>
            </a:r>
            <a:endParaRPr sz="1400">
              <a:latin typeface="Times New Roman"/>
              <a:cs typeface="Times New Roman"/>
            </a:endParaRPr>
          </a:p>
          <a:p>
            <a:pPr marL="241300" indent="-228600">
              <a:lnSpc>
                <a:spcPct val="100000"/>
              </a:lnSpc>
              <a:spcBef>
                <a:spcPts val="330"/>
              </a:spcBef>
              <a:buFont typeface="Symbol"/>
              <a:buChar char=""/>
              <a:tabLst>
                <a:tab pos="240665" algn="l"/>
                <a:tab pos="241300" algn="l"/>
              </a:tabLst>
            </a:pPr>
            <a:r>
              <a:rPr dirty="0" sz="1200">
                <a:latin typeface="Times New Roman"/>
                <a:cs typeface="Times New Roman"/>
              </a:rPr>
              <a:t>A </a:t>
            </a:r>
            <a:r>
              <a:rPr dirty="0" sz="1200" spc="-5">
                <a:latin typeface="Times New Roman"/>
                <a:cs typeface="Times New Roman"/>
              </a:rPr>
              <a:t>store </a:t>
            </a:r>
            <a:r>
              <a:rPr dirty="0" sz="1200">
                <a:latin typeface="Times New Roman"/>
                <a:cs typeface="Times New Roman"/>
              </a:rPr>
              <a:t>as a </a:t>
            </a:r>
            <a:r>
              <a:rPr dirty="0" sz="1200" spc="-5">
                <a:latin typeface="Times New Roman"/>
                <a:cs typeface="Times New Roman"/>
              </a:rPr>
              <a:t>whole </a:t>
            </a:r>
            <a:r>
              <a:rPr dirty="0" sz="1200">
                <a:latin typeface="Times New Roman"/>
                <a:cs typeface="Times New Roman"/>
              </a:rPr>
              <a:t>is made up of cashiers, registers, and</a:t>
            </a:r>
            <a:r>
              <a:rPr dirty="0" sz="1200" spc="-110">
                <a:latin typeface="Times New Roman"/>
                <a:cs typeface="Times New Roman"/>
              </a:rPr>
              <a:t> </a:t>
            </a:r>
            <a:r>
              <a:rPr dirty="0" sz="1200">
                <a:latin typeface="Times New Roman"/>
                <a:cs typeface="Times New Roman"/>
              </a:rPr>
              <a:t>items.</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a:latin typeface="Times New Roman"/>
                <a:cs typeface="Times New Roman"/>
              </a:rPr>
              <a:t>A register contains a cash</a:t>
            </a:r>
            <a:r>
              <a:rPr dirty="0" sz="1200" spc="-114">
                <a:latin typeface="Times New Roman"/>
                <a:cs typeface="Times New Roman"/>
              </a:rPr>
              <a:t> </a:t>
            </a:r>
            <a:r>
              <a:rPr dirty="0" sz="1200">
                <a:latin typeface="Times New Roman"/>
                <a:cs typeface="Times New Roman"/>
              </a:rPr>
              <a:t>drawer.</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a:latin typeface="Times New Roman"/>
                <a:cs typeface="Times New Roman"/>
              </a:rPr>
              <a:t>A </a:t>
            </a:r>
            <a:r>
              <a:rPr dirty="0" sz="1200" spc="-5">
                <a:latin typeface="Times New Roman"/>
                <a:cs typeface="Times New Roman"/>
              </a:rPr>
              <a:t>sale </a:t>
            </a:r>
            <a:r>
              <a:rPr dirty="0" sz="1200">
                <a:latin typeface="Times New Roman"/>
                <a:cs typeface="Times New Roman"/>
              </a:rPr>
              <a:t>is constituted of </a:t>
            </a:r>
            <a:r>
              <a:rPr dirty="0" sz="1200" spc="-5">
                <a:latin typeface="Times New Roman"/>
                <a:cs typeface="Times New Roman"/>
              </a:rPr>
              <a:t>sale </a:t>
            </a:r>
            <a:r>
              <a:rPr dirty="0" sz="1200">
                <a:latin typeface="Times New Roman"/>
                <a:cs typeface="Times New Roman"/>
              </a:rPr>
              <a:t>line</a:t>
            </a:r>
            <a:r>
              <a:rPr dirty="0" sz="1200" spc="-100">
                <a:latin typeface="Times New Roman"/>
                <a:cs typeface="Times New Roman"/>
              </a:rPr>
              <a:t> </a:t>
            </a:r>
            <a:r>
              <a:rPr dirty="0" sz="1200">
                <a:latin typeface="Times New Roman"/>
                <a:cs typeface="Times New Roman"/>
              </a:rPr>
              <a:t>items.</a:t>
            </a:r>
            <a:endParaRPr sz="120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5155691" y="1223772"/>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6" name="object 6"/>
          <p:cNvSpPr txBox="1"/>
          <p:nvPr/>
        </p:nvSpPr>
        <p:spPr>
          <a:xfrm>
            <a:off x="5488940" y="1382776"/>
            <a:ext cx="26162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Price</a:t>
            </a:r>
            <a:endParaRPr sz="800">
              <a:latin typeface="Arial"/>
              <a:cs typeface="Arial"/>
            </a:endParaRPr>
          </a:p>
        </p:txBody>
      </p:sp>
      <p:sp>
        <p:nvSpPr>
          <p:cNvPr id="7" name="object 7"/>
          <p:cNvSpPr/>
          <p:nvPr/>
        </p:nvSpPr>
        <p:spPr>
          <a:xfrm>
            <a:off x="5155691" y="2709672"/>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8" name="object 8"/>
          <p:cNvSpPr txBox="1"/>
          <p:nvPr/>
        </p:nvSpPr>
        <p:spPr>
          <a:xfrm>
            <a:off x="5217667" y="2868676"/>
            <a:ext cx="845185"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Promotional</a:t>
            </a:r>
            <a:r>
              <a:rPr dirty="0" sz="800" spc="-50">
                <a:latin typeface="Arial"/>
                <a:cs typeface="Arial"/>
              </a:rPr>
              <a:t> </a:t>
            </a:r>
            <a:r>
              <a:rPr dirty="0" sz="800" spc="5">
                <a:latin typeface="Arial"/>
                <a:cs typeface="Arial"/>
              </a:rPr>
              <a:t>Price</a:t>
            </a:r>
            <a:endParaRPr sz="800">
              <a:latin typeface="Arial"/>
              <a:cs typeface="Arial"/>
            </a:endParaRPr>
          </a:p>
        </p:txBody>
      </p:sp>
      <p:sp>
        <p:nvSpPr>
          <p:cNvPr id="9" name="object 9"/>
          <p:cNvSpPr/>
          <p:nvPr/>
        </p:nvSpPr>
        <p:spPr>
          <a:xfrm>
            <a:off x="2641092" y="1223772"/>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0" name="object 10"/>
          <p:cNvSpPr txBox="1"/>
          <p:nvPr/>
        </p:nvSpPr>
        <p:spPr>
          <a:xfrm>
            <a:off x="2898139" y="1382776"/>
            <a:ext cx="43434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Payment</a:t>
            </a:r>
            <a:endParaRPr sz="800">
              <a:latin typeface="Arial"/>
              <a:cs typeface="Arial"/>
            </a:endParaRPr>
          </a:p>
        </p:txBody>
      </p:sp>
      <p:sp>
        <p:nvSpPr>
          <p:cNvPr id="11" name="object 11"/>
          <p:cNvSpPr/>
          <p:nvPr/>
        </p:nvSpPr>
        <p:spPr>
          <a:xfrm>
            <a:off x="2641092" y="2709672"/>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2" name="object 12"/>
          <p:cNvSpPr txBox="1"/>
          <p:nvPr/>
        </p:nvSpPr>
        <p:spPr>
          <a:xfrm>
            <a:off x="2928620" y="2868676"/>
            <a:ext cx="365125" cy="133985"/>
          </a:xfrm>
          <a:prstGeom prst="rect">
            <a:avLst/>
          </a:prstGeom>
        </p:spPr>
        <p:txBody>
          <a:bodyPr wrap="square" lIns="0" tIns="0" rIns="0" bIns="0" rtlCol="0" vert="horz">
            <a:spAutoFit/>
          </a:bodyPr>
          <a:lstStyle/>
          <a:p>
            <a:pPr marL="12700">
              <a:lnSpc>
                <a:spcPct val="100000"/>
              </a:lnSpc>
            </a:pPr>
            <a:r>
              <a:rPr dirty="0" sz="800">
                <a:latin typeface="Arial"/>
                <a:cs typeface="Arial"/>
              </a:rPr>
              <a:t>Charge</a:t>
            </a:r>
            <a:endParaRPr sz="800">
              <a:latin typeface="Arial"/>
              <a:cs typeface="Arial"/>
            </a:endParaRPr>
          </a:p>
        </p:txBody>
      </p:sp>
      <p:sp>
        <p:nvSpPr>
          <p:cNvPr id="13" name="object 13"/>
          <p:cNvSpPr/>
          <p:nvPr/>
        </p:nvSpPr>
        <p:spPr>
          <a:xfrm>
            <a:off x="1385316" y="2709672"/>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4" name="object 14"/>
          <p:cNvSpPr txBox="1"/>
          <p:nvPr/>
        </p:nvSpPr>
        <p:spPr>
          <a:xfrm>
            <a:off x="1660651" y="2868676"/>
            <a:ext cx="388620" cy="133985"/>
          </a:xfrm>
          <a:prstGeom prst="rect">
            <a:avLst/>
          </a:prstGeom>
        </p:spPr>
        <p:txBody>
          <a:bodyPr wrap="square" lIns="0" tIns="0" rIns="0" bIns="0" rtlCol="0" vert="horz">
            <a:spAutoFit/>
          </a:bodyPr>
          <a:lstStyle/>
          <a:p>
            <a:pPr marL="12700">
              <a:lnSpc>
                <a:spcPct val="100000"/>
              </a:lnSpc>
            </a:pPr>
            <a:r>
              <a:rPr dirty="0" sz="800">
                <a:latin typeface="Arial"/>
                <a:cs typeface="Arial"/>
              </a:rPr>
              <a:t>Cheque</a:t>
            </a:r>
            <a:endParaRPr sz="800">
              <a:latin typeface="Arial"/>
              <a:cs typeface="Arial"/>
            </a:endParaRPr>
          </a:p>
        </p:txBody>
      </p:sp>
      <p:sp>
        <p:nvSpPr>
          <p:cNvPr id="15" name="object 15"/>
          <p:cNvSpPr/>
          <p:nvPr/>
        </p:nvSpPr>
        <p:spPr>
          <a:xfrm>
            <a:off x="3899915" y="2709672"/>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6" name="object 16"/>
          <p:cNvSpPr txBox="1"/>
          <p:nvPr/>
        </p:nvSpPr>
        <p:spPr>
          <a:xfrm>
            <a:off x="4025900" y="2868676"/>
            <a:ext cx="70485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Cash</a:t>
            </a:r>
            <a:r>
              <a:rPr dirty="0" sz="800" spc="-75">
                <a:latin typeface="Arial"/>
                <a:cs typeface="Arial"/>
              </a:rPr>
              <a:t> </a:t>
            </a:r>
            <a:r>
              <a:rPr dirty="0" sz="800" spc="5">
                <a:latin typeface="Arial"/>
                <a:cs typeface="Arial"/>
              </a:rPr>
              <a:t>Payment</a:t>
            </a:r>
            <a:endParaRPr sz="800">
              <a:latin typeface="Arial"/>
              <a:cs typeface="Arial"/>
            </a:endParaRPr>
          </a:p>
        </p:txBody>
      </p:sp>
      <p:sp>
        <p:nvSpPr>
          <p:cNvPr id="17" name="object 17"/>
          <p:cNvSpPr/>
          <p:nvPr/>
        </p:nvSpPr>
        <p:spPr>
          <a:xfrm>
            <a:off x="1839467" y="1757172"/>
            <a:ext cx="1169035" cy="957580"/>
          </a:xfrm>
          <a:custGeom>
            <a:avLst/>
            <a:gdLst/>
            <a:ahLst/>
            <a:cxnLst/>
            <a:rect l="l" t="t" r="r" b="b"/>
            <a:pathLst>
              <a:path w="1169035" h="957580">
                <a:moveTo>
                  <a:pt x="1167384" y="0"/>
                </a:moveTo>
                <a:lnTo>
                  <a:pt x="1162812" y="0"/>
                </a:lnTo>
                <a:lnTo>
                  <a:pt x="1524" y="949451"/>
                </a:lnTo>
                <a:lnTo>
                  <a:pt x="0" y="950976"/>
                </a:lnTo>
                <a:lnTo>
                  <a:pt x="0" y="955547"/>
                </a:lnTo>
                <a:lnTo>
                  <a:pt x="1524" y="957071"/>
                </a:lnTo>
                <a:lnTo>
                  <a:pt x="6096" y="957071"/>
                </a:lnTo>
                <a:lnTo>
                  <a:pt x="1167384" y="7619"/>
                </a:lnTo>
                <a:lnTo>
                  <a:pt x="1168908" y="6095"/>
                </a:lnTo>
                <a:lnTo>
                  <a:pt x="1168908" y="1523"/>
                </a:lnTo>
                <a:lnTo>
                  <a:pt x="1167384" y="0"/>
                </a:lnTo>
                <a:close/>
              </a:path>
            </a:pathLst>
          </a:custGeom>
          <a:solidFill>
            <a:srgbClr val="000000"/>
          </a:solidFill>
        </p:spPr>
        <p:txBody>
          <a:bodyPr wrap="square" lIns="0" tIns="0" rIns="0" bIns="0" rtlCol="0"/>
          <a:lstStyle/>
          <a:p/>
        </p:txBody>
      </p:sp>
      <p:sp>
        <p:nvSpPr>
          <p:cNvPr id="18" name="object 18"/>
          <p:cNvSpPr/>
          <p:nvPr/>
        </p:nvSpPr>
        <p:spPr>
          <a:xfrm>
            <a:off x="2973323" y="1677923"/>
            <a:ext cx="129539" cy="120650"/>
          </a:xfrm>
          <a:custGeom>
            <a:avLst/>
            <a:gdLst/>
            <a:ahLst/>
            <a:cxnLst/>
            <a:rect l="l" t="t" r="r" b="b"/>
            <a:pathLst>
              <a:path w="129539" h="120650">
                <a:moveTo>
                  <a:pt x="55125" y="108975"/>
                </a:moveTo>
                <a:lnTo>
                  <a:pt x="51816" y="114300"/>
                </a:lnTo>
                <a:lnTo>
                  <a:pt x="51816" y="118872"/>
                </a:lnTo>
                <a:lnTo>
                  <a:pt x="53340" y="120396"/>
                </a:lnTo>
                <a:lnTo>
                  <a:pt x="57912" y="120396"/>
                </a:lnTo>
                <a:lnTo>
                  <a:pt x="59436" y="118872"/>
                </a:lnTo>
                <a:lnTo>
                  <a:pt x="59436" y="114300"/>
                </a:lnTo>
                <a:lnTo>
                  <a:pt x="55125" y="108975"/>
                </a:lnTo>
                <a:close/>
              </a:path>
              <a:path w="129539" h="120650">
                <a:moveTo>
                  <a:pt x="128016" y="0"/>
                </a:moveTo>
                <a:lnTo>
                  <a:pt x="124968" y="0"/>
                </a:lnTo>
                <a:lnTo>
                  <a:pt x="3048" y="48768"/>
                </a:lnTo>
                <a:lnTo>
                  <a:pt x="1524" y="48768"/>
                </a:lnTo>
                <a:lnTo>
                  <a:pt x="0" y="50292"/>
                </a:lnTo>
                <a:lnTo>
                  <a:pt x="0" y="54864"/>
                </a:lnTo>
                <a:lnTo>
                  <a:pt x="51816" y="118872"/>
                </a:lnTo>
                <a:lnTo>
                  <a:pt x="51816" y="114300"/>
                </a:lnTo>
                <a:lnTo>
                  <a:pt x="55125" y="108975"/>
                </a:lnTo>
                <a:lnTo>
                  <a:pt x="13788" y="57911"/>
                </a:lnTo>
                <a:lnTo>
                  <a:pt x="4572" y="57911"/>
                </a:lnTo>
                <a:lnTo>
                  <a:pt x="4572" y="53340"/>
                </a:lnTo>
                <a:lnTo>
                  <a:pt x="7620" y="50292"/>
                </a:lnTo>
                <a:lnTo>
                  <a:pt x="23622" y="50292"/>
                </a:lnTo>
                <a:lnTo>
                  <a:pt x="114102" y="14099"/>
                </a:lnTo>
                <a:lnTo>
                  <a:pt x="121920" y="1523"/>
                </a:lnTo>
                <a:lnTo>
                  <a:pt x="129540" y="1523"/>
                </a:lnTo>
                <a:lnTo>
                  <a:pt x="128016" y="0"/>
                </a:lnTo>
                <a:close/>
              </a:path>
              <a:path w="129539" h="120650">
                <a:moveTo>
                  <a:pt x="129540" y="1523"/>
                </a:moveTo>
                <a:lnTo>
                  <a:pt x="121920" y="1523"/>
                </a:lnTo>
                <a:lnTo>
                  <a:pt x="126492" y="4571"/>
                </a:lnTo>
                <a:lnTo>
                  <a:pt x="126492" y="9144"/>
                </a:lnTo>
                <a:lnTo>
                  <a:pt x="114102" y="14099"/>
                </a:lnTo>
                <a:lnTo>
                  <a:pt x="55125" y="108975"/>
                </a:lnTo>
                <a:lnTo>
                  <a:pt x="59436" y="114300"/>
                </a:lnTo>
                <a:lnTo>
                  <a:pt x="59436" y="118872"/>
                </a:lnTo>
                <a:lnTo>
                  <a:pt x="129540" y="6096"/>
                </a:lnTo>
                <a:lnTo>
                  <a:pt x="129540" y="1523"/>
                </a:lnTo>
                <a:close/>
              </a:path>
              <a:path w="129539" h="120650">
                <a:moveTo>
                  <a:pt x="7620" y="50292"/>
                </a:moveTo>
                <a:lnTo>
                  <a:pt x="4572" y="53340"/>
                </a:lnTo>
                <a:lnTo>
                  <a:pt x="4572" y="57911"/>
                </a:lnTo>
                <a:lnTo>
                  <a:pt x="11534" y="55127"/>
                </a:lnTo>
                <a:lnTo>
                  <a:pt x="7620" y="50292"/>
                </a:lnTo>
                <a:close/>
              </a:path>
              <a:path w="129539" h="120650">
                <a:moveTo>
                  <a:pt x="11534" y="55127"/>
                </a:moveTo>
                <a:lnTo>
                  <a:pt x="4572" y="57911"/>
                </a:lnTo>
                <a:lnTo>
                  <a:pt x="13788" y="57911"/>
                </a:lnTo>
                <a:lnTo>
                  <a:pt x="11534" y="55127"/>
                </a:lnTo>
                <a:close/>
              </a:path>
              <a:path w="129539" h="120650">
                <a:moveTo>
                  <a:pt x="23622" y="50292"/>
                </a:moveTo>
                <a:lnTo>
                  <a:pt x="7620" y="50292"/>
                </a:lnTo>
                <a:lnTo>
                  <a:pt x="11534" y="55127"/>
                </a:lnTo>
                <a:lnTo>
                  <a:pt x="23622" y="50292"/>
                </a:lnTo>
                <a:close/>
              </a:path>
              <a:path w="129539" h="120650">
                <a:moveTo>
                  <a:pt x="121920" y="1523"/>
                </a:moveTo>
                <a:lnTo>
                  <a:pt x="114102" y="14099"/>
                </a:lnTo>
                <a:lnTo>
                  <a:pt x="126492" y="9144"/>
                </a:lnTo>
                <a:lnTo>
                  <a:pt x="126492" y="4571"/>
                </a:lnTo>
                <a:lnTo>
                  <a:pt x="121920" y="1523"/>
                </a:lnTo>
                <a:close/>
              </a:path>
            </a:pathLst>
          </a:custGeom>
          <a:solidFill>
            <a:srgbClr val="000000"/>
          </a:solidFill>
        </p:spPr>
        <p:txBody>
          <a:bodyPr wrap="square" lIns="0" tIns="0" rIns="0" bIns="0" rtlCol="0"/>
          <a:lstStyle/>
          <a:p/>
        </p:txBody>
      </p:sp>
      <p:sp>
        <p:nvSpPr>
          <p:cNvPr id="19" name="object 19"/>
          <p:cNvSpPr/>
          <p:nvPr/>
        </p:nvSpPr>
        <p:spPr>
          <a:xfrm>
            <a:off x="3192779" y="1757172"/>
            <a:ext cx="1169035" cy="957580"/>
          </a:xfrm>
          <a:custGeom>
            <a:avLst/>
            <a:gdLst/>
            <a:ahLst/>
            <a:cxnLst/>
            <a:rect l="l" t="t" r="r" b="b"/>
            <a:pathLst>
              <a:path w="1169035" h="957580">
                <a:moveTo>
                  <a:pt x="6096" y="0"/>
                </a:moveTo>
                <a:lnTo>
                  <a:pt x="1524" y="0"/>
                </a:lnTo>
                <a:lnTo>
                  <a:pt x="0" y="1524"/>
                </a:lnTo>
                <a:lnTo>
                  <a:pt x="0" y="6096"/>
                </a:lnTo>
                <a:lnTo>
                  <a:pt x="1524" y="7620"/>
                </a:lnTo>
                <a:lnTo>
                  <a:pt x="1162812" y="957072"/>
                </a:lnTo>
                <a:lnTo>
                  <a:pt x="1167384" y="957072"/>
                </a:lnTo>
                <a:lnTo>
                  <a:pt x="1168908" y="955548"/>
                </a:lnTo>
                <a:lnTo>
                  <a:pt x="1168908" y="950976"/>
                </a:lnTo>
                <a:lnTo>
                  <a:pt x="1167384" y="949452"/>
                </a:lnTo>
                <a:lnTo>
                  <a:pt x="6096" y="0"/>
                </a:lnTo>
                <a:close/>
              </a:path>
            </a:pathLst>
          </a:custGeom>
          <a:solidFill>
            <a:srgbClr val="000000"/>
          </a:solidFill>
        </p:spPr>
        <p:txBody>
          <a:bodyPr wrap="square" lIns="0" tIns="0" rIns="0" bIns="0" rtlCol="0"/>
          <a:lstStyle/>
          <a:p/>
        </p:txBody>
      </p:sp>
      <p:sp>
        <p:nvSpPr>
          <p:cNvPr id="20" name="object 20"/>
          <p:cNvSpPr/>
          <p:nvPr/>
        </p:nvSpPr>
        <p:spPr>
          <a:xfrm>
            <a:off x="3095244" y="1677923"/>
            <a:ext cx="129539" cy="120650"/>
          </a:xfrm>
          <a:custGeom>
            <a:avLst/>
            <a:gdLst/>
            <a:ahLst/>
            <a:cxnLst/>
            <a:rect l="l" t="t" r="r" b="b"/>
            <a:pathLst>
              <a:path w="129539" h="120650">
                <a:moveTo>
                  <a:pt x="4572" y="0"/>
                </a:moveTo>
                <a:lnTo>
                  <a:pt x="1524" y="0"/>
                </a:lnTo>
                <a:lnTo>
                  <a:pt x="0" y="1523"/>
                </a:lnTo>
                <a:lnTo>
                  <a:pt x="0" y="6095"/>
                </a:lnTo>
                <a:lnTo>
                  <a:pt x="70104" y="118871"/>
                </a:lnTo>
                <a:lnTo>
                  <a:pt x="71628" y="120395"/>
                </a:lnTo>
                <a:lnTo>
                  <a:pt x="76200" y="120395"/>
                </a:lnTo>
                <a:lnTo>
                  <a:pt x="77724" y="118871"/>
                </a:lnTo>
                <a:lnTo>
                  <a:pt x="78957" y="117347"/>
                </a:lnTo>
                <a:lnTo>
                  <a:pt x="74676" y="117347"/>
                </a:lnTo>
                <a:lnTo>
                  <a:pt x="70104" y="114299"/>
                </a:lnTo>
                <a:lnTo>
                  <a:pt x="74414" y="108975"/>
                </a:lnTo>
                <a:lnTo>
                  <a:pt x="15437" y="14099"/>
                </a:lnTo>
                <a:lnTo>
                  <a:pt x="3048" y="9143"/>
                </a:lnTo>
                <a:lnTo>
                  <a:pt x="4572" y="4571"/>
                </a:lnTo>
                <a:lnTo>
                  <a:pt x="7620" y="1523"/>
                </a:lnTo>
                <a:lnTo>
                  <a:pt x="8382" y="1523"/>
                </a:lnTo>
                <a:lnTo>
                  <a:pt x="4572" y="0"/>
                </a:lnTo>
                <a:close/>
              </a:path>
              <a:path w="129539" h="120650">
                <a:moveTo>
                  <a:pt x="74414" y="108975"/>
                </a:moveTo>
                <a:lnTo>
                  <a:pt x="70104" y="114299"/>
                </a:lnTo>
                <a:lnTo>
                  <a:pt x="74676" y="117347"/>
                </a:lnTo>
                <a:lnTo>
                  <a:pt x="77724" y="114299"/>
                </a:lnTo>
                <a:lnTo>
                  <a:pt x="74414" y="108975"/>
                </a:lnTo>
                <a:close/>
              </a:path>
              <a:path w="129539" h="120650">
                <a:moveTo>
                  <a:pt x="118005" y="55127"/>
                </a:moveTo>
                <a:lnTo>
                  <a:pt x="74414" y="108975"/>
                </a:lnTo>
                <a:lnTo>
                  <a:pt x="77724" y="114299"/>
                </a:lnTo>
                <a:lnTo>
                  <a:pt x="74676" y="117347"/>
                </a:lnTo>
                <a:lnTo>
                  <a:pt x="78957" y="117347"/>
                </a:lnTo>
                <a:lnTo>
                  <a:pt x="127072" y="57911"/>
                </a:lnTo>
                <a:lnTo>
                  <a:pt x="124968" y="57911"/>
                </a:lnTo>
                <a:lnTo>
                  <a:pt x="118005" y="55127"/>
                </a:lnTo>
                <a:close/>
              </a:path>
              <a:path w="129539" h="120650">
                <a:moveTo>
                  <a:pt x="128016" y="48767"/>
                </a:moveTo>
                <a:lnTo>
                  <a:pt x="123444" y="48767"/>
                </a:lnTo>
                <a:lnTo>
                  <a:pt x="121920" y="50291"/>
                </a:lnTo>
                <a:lnTo>
                  <a:pt x="118005" y="55127"/>
                </a:lnTo>
                <a:lnTo>
                  <a:pt x="124968" y="57911"/>
                </a:lnTo>
                <a:lnTo>
                  <a:pt x="126492" y="56387"/>
                </a:lnTo>
                <a:lnTo>
                  <a:pt x="128016" y="56387"/>
                </a:lnTo>
                <a:lnTo>
                  <a:pt x="129540" y="54863"/>
                </a:lnTo>
                <a:lnTo>
                  <a:pt x="129540" y="50291"/>
                </a:lnTo>
                <a:lnTo>
                  <a:pt x="128016" y="48767"/>
                </a:lnTo>
                <a:close/>
              </a:path>
              <a:path w="129539" h="120650">
                <a:moveTo>
                  <a:pt x="129540" y="54863"/>
                </a:moveTo>
                <a:lnTo>
                  <a:pt x="128016" y="56387"/>
                </a:lnTo>
                <a:lnTo>
                  <a:pt x="126492" y="56387"/>
                </a:lnTo>
                <a:lnTo>
                  <a:pt x="124968" y="57911"/>
                </a:lnTo>
                <a:lnTo>
                  <a:pt x="127072" y="57911"/>
                </a:lnTo>
                <a:lnTo>
                  <a:pt x="129540" y="54863"/>
                </a:lnTo>
                <a:close/>
              </a:path>
              <a:path w="129539" h="120650">
                <a:moveTo>
                  <a:pt x="8382" y="1523"/>
                </a:moveTo>
                <a:lnTo>
                  <a:pt x="7620" y="1523"/>
                </a:lnTo>
                <a:lnTo>
                  <a:pt x="15437" y="14099"/>
                </a:lnTo>
                <a:lnTo>
                  <a:pt x="118005" y="55127"/>
                </a:lnTo>
                <a:lnTo>
                  <a:pt x="121920" y="50291"/>
                </a:lnTo>
                <a:lnTo>
                  <a:pt x="123444" y="48767"/>
                </a:lnTo>
                <a:lnTo>
                  <a:pt x="126492" y="48767"/>
                </a:lnTo>
                <a:lnTo>
                  <a:pt x="8382" y="1523"/>
                </a:lnTo>
                <a:close/>
              </a:path>
              <a:path w="129539" h="120650">
                <a:moveTo>
                  <a:pt x="7620" y="1523"/>
                </a:moveTo>
                <a:lnTo>
                  <a:pt x="4572" y="4571"/>
                </a:lnTo>
                <a:lnTo>
                  <a:pt x="3048" y="9143"/>
                </a:lnTo>
                <a:lnTo>
                  <a:pt x="15437" y="14099"/>
                </a:lnTo>
                <a:lnTo>
                  <a:pt x="7620" y="1523"/>
                </a:lnTo>
                <a:close/>
              </a:path>
            </a:pathLst>
          </a:custGeom>
          <a:solidFill>
            <a:srgbClr val="000000"/>
          </a:solidFill>
        </p:spPr>
        <p:txBody>
          <a:bodyPr wrap="square" lIns="0" tIns="0" rIns="0" bIns="0" rtlCol="0"/>
          <a:lstStyle/>
          <a:p/>
        </p:txBody>
      </p:sp>
      <p:sp>
        <p:nvSpPr>
          <p:cNvPr id="21" name="object 21"/>
          <p:cNvSpPr/>
          <p:nvPr/>
        </p:nvSpPr>
        <p:spPr>
          <a:xfrm>
            <a:off x="5614415" y="1802892"/>
            <a:ext cx="0" cy="911860"/>
          </a:xfrm>
          <a:custGeom>
            <a:avLst/>
            <a:gdLst/>
            <a:ahLst/>
            <a:cxnLst/>
            <a:rect l="l" t="t" r="r" b="b"/>
            <a:pathLst>
              <a:path w="0" h="911860">
                <a:moveTo>
                  <a:pt x="0" y="0"/>
                </a:moveTo>
                <a:lnTo>
                  <a:pt x="0" y="911351"/>
                </a:lnTo>
              </a:path>
            </a:pathLst>
          </a:custGeom>
          <a:ln w="9144">
            <a:solidFill>
              <a:srgbClr val="000000"/>
            </a:solidFill>
          </a:ln>
        </p:spPr>
        <p:txBody>
          <a:bodyPr wrap="square" lIns="0" tIns="0" rIns="0" bIns="0" rtlCol="0"/>
          <a:lstStyle/>
          <a:p/>
        </p:txBody>
      </p:sp>
      <p:sp>
        <p:nvSpPr>
          <p:cNvPr id="22" name="object 22"/>
          <p:cNvSpPr/>
          <p:nvPr/>
        </p:nvSpPr>
        <p:spPr>
          <a:xfrm>
            <a:off x="5570220" y="1677923"/>
            <a:ext cx="91440" cy="134620"/>
          </a:xfrm>
          <a:custGeom>
            <a:avLst/>
            <a:gdLst/>
            <a:ahLst/>
            <a:cxnLst/>
            <a:rect l="l" t="t" r="r" b="b"/>
            <a:pathLst>
              <a:path w="91439" h="134619">
                <a:moveTo>
                  <a:pt x="45720" y="0"/>
                </a:moveTo>
                <a:lnTo>
                  <a:pt x="41148" y="0"/>
                </a:lnTo>
                <a:lnTo>
                  <a:pt x="39624" y="1524"/>
                </a:lnTo>
                <a:lnTo>
                  <a:pt x="39624" y="3048"/>
                </a:lnTo>
                <a:lnTo>
                  <a:pt x="0" y="128016"/>
                </a:lnTo>
                <a:lnTo>
                  <a:pt x="0" y="131064"/>
                </a:lnTo>
                <a:lnTo>
                  <a:pt x="3048" y="134112"/>
                </a:lnTo>
                <a:lnTo>
                  <a:pt x="85344" y="134112"/>
                </a:lnTo>
                <a:lnTo>
                  <a:pt x="86868" y="132588"/>
                </a:lnTo>
                <a:lnTo>
                  <a:pt x="83820" y="132588"/>
                </a:lnTo>
                <a:lnTo>
                  <a:pt x="82296" y="131064"/>
                </a:lnTo>
                <a:lnTo>
                  <a:pt x="82296" y="129540"/>
                </a:lnTo>
                <a:lnTo>
                  <a:pt x="4572" y="129540"/>
                </a:lnTo>
                <a:lnTo>
                  <a:pt x="4572" y="124968"/>
                </a:lnTo>
                <a:lnTo>
                  <a:pt x="10593" y="124968"/>
                </a:lnTo>
                <a:lnTo>
                  <a:pt x="44365" y="18457"/>
                </a:lnTo>
                <a:lnTo>
                  <a:pt x="39624" y="4572"/>
                </a:lnTo>
                <a:lnTo>
                  <a:pt x="49288" y="4572"/>
                </a:lnTo>
                <a:lnTo>
                  <a:pt x="48768" y="3048"/>
                </a:lnTo>
                <a:lnTo>
                  <a:pt x="45720" y="0"/>
                </a:lnTo>
                <a:close/>
              </a:path>
              <a:path w="91439" h="134619">
                <a:moveTo>
                  <a:pt x="49288" y="4572"/>
                </a:moveTo>
                <a:lnTo>
                  <a:pt x="48768" y="4572"/>
                </a:lnTo>
                <a:lnTo>
                  <a:pt x="44365" y="18457"/>
                </a:lnTo>
                <a:lnTo>
                  <a:pt x="82296" y="129540"/>
                </a:lnTo>
                <a:lnTo>
                  <a:pt x="82296" y="131064"/>
                </a:lnTo>
                <a:lnTo>
                  <a:pt x="83820" y="132588"/>
                </a:lnTo>
                <a:lnTo>
                  <a:pt x="88392" y="132588"/>
                </a:lnTo>
                <a:lnTo>
                  <a:pt x="89916" y="131064"/>
                </a:lnTo>
                <a:lnTo>
                  <a:pt x="89916" y="126492"/>
                </a:lnTo>
                <a:lnTo>
                  <a:pt x="88392" y="124968"/>
                </a:lnTo>
                <a:lnTo>
                  <a:pt x="90399" y="124968"/>
                </a:lnTo>
                <a:lnTo>
                  <a:pt x="49288" y="4572"/>
                </a:lnTo>
                <a:close/>
              </a:path>
              <a:path w="91439" h="134619">
                <a:moveTo>
                  <a:pt x="10593" y="124968"/>
                </a:moveTo>
                <a:lnTo>
                  <a:pt x="4572" y="124968"/>
                </a:lnTo>
                <a:lnTo>
                  <a:pt x="4572" y="129540"/>
                </a:lnTo>
                <a:lnTo>
                  <a:pt x="9144" y="129540"/>
                </a:lnTo>
                <a:lnTo>
                  <a:pt x="10593" y="124968"/>
                </a:lnTo>
                <a:close/>
              </a:path>
              <a:path w="91439" h="134619">
                <a:moveTo>
                  <a:pt x="80734" y="124968"/>
                </a:moveTo>
                <a:lnTo>
                  <a:pt x="10593" y="124968"/>
                </a:lnTo>
                <a:lnTo>
                  <a:pt x="9144" y="129540"/>
                </a:lnTo>
                <a:lnTo>
                  <a:pt x="82296" y="129540"/>
                </a:lnTo>
                <a:lnTo>
                  <a:pt x="80734" y="124968"/>
                </a:lnTo>
                <a:close/>
              </a:path>
              <a:path w="91439" h="134619">
                <a:moveTo>
                  <a:pt x="90399" y="124968"/>
                </a:moveTo>
                <a:lnTo>
                  <a:pt x="88392" y="124968"/>
                </a:lnTo>
                <a:lnTo>
                  <a:pt x="89916" y="126492"/>
                </a:lnTo>
                <a:lnTo>
                  <a:pt x="89916" y="129540"/>
                </a:lnTo>
                <a:lnTo>
                  <a:pt x="91440" y="128016"/>
                </a:lnTo>
                <a:lnTo>
                  <a:pt x="90399" y="124968"/>
                </a:lnTo>
                <a:close/>
              </a:path>
              <a:path w="91439" h="134619">
                <a:moveTo>
                  <a:pt x="48768" y="4572"/>
                </a:moveTo>
                <a:lnTo>
                  <a:pt x="39624" y="4572"/>
                </a:lnTo>
                <a:lnTo>
                  <a:pt x="44365" y="18457"/>
                </a:lnTo>
                <a:lnTo>
                  <a:pt x="48768" y="4572"/>
                </a:lnTo>
                <a:close/>
              </a:path>
            </a:pathLst>
          </a:custGeom>
          <a:solidFill>
            <a:srgbClr val="000000"/>
          </a:solidFill>
        </p:spPr>
        <p:txBody>
          <a:bodyPr wrap="square" lIns="0" tIns="0" rIns="0" bIns="0" rtlCol="0"/>
          <a:lstStyle/>
          <a:p/>
        </p:txBody>
      </p:sp>
      <p:sp>
        <p:nvSpPr>
          <p:cNvPr id="23" name="object 23"/>
          <p:cNvSpPr/>
          <p:nvPr/>
        </p:nvSpPr>
        <p:spPr>
          <a:xfrm>
            <a:off x="3099816" y="1802892"/>
            <a:ext cx="0" cy="911860"/>
          </a:xfrm>
          <a:custGeom>
            <a:avLst/>
            <a:gdLst/>
            <a:ahLst/>
            <a:cxnLst/>
            <a:rect l="l" t="t" r="r" b="b"/>
            <a:pathLst>
              <a:path w="0" h="911860">
                <a:moveTo>
                  <a:pt x="0" y="0"/>
                </a:moveTo>
                <a:lnTo>
                  <a:pt x="0" y="911351"/>
                </a:lnTo>
              </a:path>
            </a:pathLst>
          </a:custGeom>
          <a:ln w="9143">
            <a:solidFill>
              <a:srgbClr val="000000"/>
            </a:solidFill>
          </a:ln>
        </p:spPr>
        <p:txBody>
          <a:bodyPr wrap="square" lIns="0" tIns="0" rIns="0" bIns="0" rtlCol="0"/>
          <a:lstStyle/>
          <a:p/>
        </p:txBody>
      </p:sp>
      <p:sp>
        <p:nvSpPr>
          <p:cNvPr id="24" name="object 24"/>
          <p:cNvSpPr/>
          <p:nvPr/>
        </p:nvSpPr>
        <p:spPr>
          <a:xfrm>
            <a:off x="3055620" y="1677923"/>
            <a:ext cx="91440" cy="134620"/>
          </a:xfrm>
          <a:custGeom>
            <a:avLst/>
            <a:gdLst/>
            <a:ahLst/>
            <a:cxnLst/>
            <a:rect l="l" t="t" r="r" b="b"/>
            <a:pathLst>
              <a:path w="91439" h="134619">
                <a:moveTo>
                  <a:pt x="45719" y="0"/>
                </a:moveTo>
                <a:lnTo>
                  <a:pt x="41147" y="0"/>
                </a:lnTo>
                <a:lnTo>
                  <a:pt x="39623" y="1524"/>
                </a:lnTo>
                <a:lnTo>
                  <a:pt x="39623" y="3048"/>
                </a:lnTo>
                <a:lnTo>
                  <a:pt x="0" y="128016"/>
                </a:lnTo>
                <a:lnTo>
                  <a:pt x="0" y="131064"/>
                </a:lnTo>
                <a:lnTo>
                  <a:pt x="3047" y="134112"/>
                </a:lnTo>
                <a:lnTo>
                  <a:pt x="85343" y="134112"/>
                </a:lnTo>
                <a:lnTo>
                  <a:pt x="86867" y="132588"/>
                </a:lnTo>
                <a:lnTo>
                  <a:pt x="83819" y="132588"/>
                </a:lnTo>
                <a:lnTo>
                  <a:pt x="82295" y="131064"/>
                </a:lnTo>
                <a:lnTo>
                  <a:pt x="82295" y="129540"/>
                </a:lnTo>
                <a:lnTo>
                  <a:pt x="4571" y="129540"/>
                </a:lnTo>
                <a:lnTo>
                  <a:pt x="4571" y="124968"/>
                </a:lnTo>
                <a:lnTo>
                  <a:pt x="10593" y="124968"/>
                </a:lnTo>
                <a:lnTo>
                  <a:pt x="44365" y="18457"/>
                </a:lnTo>
                <a:lnTo>
                  <a:pt x="39623" y="4572"/>
                </a:lnTo>
                <a:lnTo>
                  <a:pt x="49288" y="4572"/>
                </a:lnTo>
                <a:lnTo>
                  <a:pt x="48767" y="3048"/>
                </a:lnTo>
                <a:lnTo>
                  <a:pt x="45719" y="0"/>
                </a:lnTo>
                <a:close/>
              </a:path>
              <a:path w="91439" h="134619">
                <a:moveTo>
                  <a:pt x="49288" y="4572"/>
                </a:moveTo>
                <a:lnTo>
                  <a:pt x="48767" y="4572"/>
                </a:lnTo>
                <a:lnTo>
                  <a:pt x="44365" y="18457"/>
                </a:lnTo>
                <a:lnTo>
                  <a:pt x="82295" y="129540"/>
                </a:lnTo>
                <a:lnTo>
                  <a:pt x="82295" y="131064"/>
                </a:lnTo>
                <a:lnTo>
                  <a:pt x="83819" y="132588"/>
                </a:lnTo>
                <a:lnTo>
                  <a:pt x="88391" y="132588"/>
                </a:lnTo>
                <a:lnTo>
                  <a:pt x="89915" y="131064"/>
                </a:lnTo>
                <a:lnTo>
                  <a:pt x="89915" y="126492"/>
                </a:lnTo>
                <a:lnTo>
                  <a:pt x="88391" y="124968"/>
                </a:lnTo>
                <a:lnTo>
                  <a:pt x="90399" y="124968"/>
                </a:lnTo>
                <a:lnTo>
                  <a:pt x="49288" y="4572"/>
                </a:lnTo>
                <a:close/>
              </a:path>
              <a:path w="91439" h="134619">
                <a:moveTo>
                  <a:pt x="10593" y="124968"/>
                </a:moveTo>
                <a:lnTo>
                  <a:pt x="4571" y="124968"/>
                </a:lnTo>
                <a:lnTo>
                  <a:pt x="4571" y="129540"/>
                </a:lnTo>
                <a:lnTo>
                  <a:pt x="9143" y="129540"/>
                </a:lnTo>
                <a:lnTo>
                  <a:pt x="10593" y="124968"/>
                </a:lnTo>
                <a:close/>
              </a:path>
              <a:path w="91439" h="134619">
                <a:moveTo>
                  <a:pt x="80734" y="124968"/>
                </a:moveTo>
                <a:lnTo>
                  <a:pt x="10593" y="124968"/>
                </a:lnTo>
                <a:lnTo>
                  <a:pt x="9143" y="129540"/>
                </a:lnTo>
                <a:lnTo>
                  <a:pt x="82295" y="129540"/>
                </a:lnTo>
                <a:lnTo>
                  <a:pt x="80734" y="124968"/>
                </a:lnTo>
                <a:close/>
              </a:path>
              <a:path w="91439" h="134619">
                <a:moveTo>
                  <a:pt x="90399" y="124968"/>
                </a:moveTo>
                <a:lnTo>
                  <a:pt x="88391" y="124968"/>
                </a:lnTo>
                <a:lnTo>
                  <a:pt x="89915" y="126492"/>
                </a:lnTo>
                <a:lnTo>
                  <a:pt x="89915" y="129540"/>
                </a:lnTo>
                <a:lnTo>
                  <a:pt x="91439" y="128016"/>
                </a:lnTo>
                <a:lnTo>
                  <a:pt x="90399" y="124968"/>
                </a:lnTo>
                <a:close/>
              </a:path>
              <a:path w="91439" h="134619">
                <a:moveTo>
                  <a:pt x="48767" y="4572"/>
                </a:moveTo>
                <a:lnTo>
                  <a:pt x="39623" y="4572"/>
                </a:lnTo>
                <a:lnTo>
                  <a:pt x="44365" y="18457"/>
                </a:lnTo>
                <a:lnTo>
                  <a:pt x="48767" y="4572"/>
                </a:lnTo>
                <a:close/>
              </a:path>
            </a:pathLst>
          </a:custGeom>
          <a:solidFill>
            <a:srgbClr val="000000"/>
          </a:solidFill>
        </p:spPr>
        <p:txBody>
          <a:bodyPr wrap="square" lIns="0" tIns="0" rIns="0" bIns="0" rtlCol="0"/>
          <a:lstStyle/>
          <a:p/>
        </p:txBody>
      </p:sp>
      <p:sp>
        <p:nvSpPr>
          <p:cNvPr id="25" name="object 25"/>
          <p:cNvSpPr txBox="1"/>
          <p:nvPr/>
        </p:nvSpPr>
        <p:spPr>
          <a:xfrm>
            <a:off x="1130300" y="3800855"/>
            <a:ext cx="107886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Object</a:t>
            </a:r>
            <a:r>
              <a:rPr dirty="0" sz="1200" spc="-95">
                <a:latin typeface="Times New Roman"/>
                <a:cs typeface="Times New Roman"/>
              </a:rPr>
              <a:t> </a:t>
            </a:r>
            <a:r>
              <a:rPr dirty="0" sz="1200" spc="-5">
                <a:latin typeface="Times New Roman"/>
                <a:cs typeface="Times New Roman"/>
              </a:rPr>
              <a:t>Hierarchy</a:t>
            </a:r>
            <a:endParaRPr sz="1200">
              <a:latin typeface="Times New Roman"/>
              <a:cs typeface="Times New Roman"/>
            </a:endParaRPr>
          </a:p>
        </p:txBody>
      </p:sp>
      <p:sp>
        <p:nvSpPr>
          <p:cNvPr id="26" name="object 26"/>
          <p:cNvSpPr/>
          <p:nvPr/>
        </p:nvSpPr>
        <p:spPr>
          <a:xfrm>
            <a:off x="4588764" y="4358640"/>
            <a:ext cx="919480" cy="462280"/>
          </a:xfrm>
          <a:custGeom>
            <a:avLst/>
            <a:gdLst/>
            <a:ahLst/>
            <a:cxnLst/>
            <a:rect l="l" t="t" r="r" b="b"/>
            <a:pathLst>
              <a:path w="919479" h="462279">
                <a:moveTo>
                  <a:pt x="917448" y="0"/>
                </a:moveTo>
                <a:lnTo>
                  <a:pt x="1524" y="0"/>
                </a:lnTo>
                <a:lnTo>
                  <a:pt x="0" y="1524"/>
                </a:lnTo>
                <a:lnTo>
                  <a:pt x="0" y="460248"/>
                </a:lnTo>
                <a:lnTo>
                  <a:pt x="1524" y="461772"/>
                </a:lnTo>
                <a:lnTo>
                  <a:pt x="917448" y="461772"/>
                </a:lnTo>
                <a:lnTo>
                  <a:pt x="918972" y="460248"/>
                </a:lnTo>
                <a:lnTo>
                  <a:pt x="3048" y="460248"/>
                </a:lnTo>
                <a:lnTo>
                  <a:pt x="3048" y="457200"/>
                </a:lnTo>
                <a:lnTo>
                  <a:pt x="4571" y="457200"/>
                </a:lnTo>
                <a:lnTo>
                  <a:pt x="4571" y="4572"/>
                </a:lnTo>
                <a:lnTo>
                  <a:pt x="3048" y="4572"/>
                </a:lnTo>
                <a:lnTo>
                  <a:pt x="3048" y="3048"/>
                </a:lnTo>
                <a:lnTo>
                  <a:pt x="918972" y="3048"/>
                </a:lnTo>
                <a:lnTo>
                  <a:pt x="918972" y="1524"/>
                </a:lnTo>
                <a:lnTo>
                  <a:pt x="917448" y="0"/>
                </a:lnTo>
                <a:close/>
              </a:path>
              <a:path w="919479" h="462279">
                <a:moveTo>
                  <a:pt x="4571" y="457200"/>
                </a:moveTo>
                <a:lnTo>
                  <a:pt x="3048" y="457200"/>
                </a:lnTo>
                <a:lnTo>
                  <a:pt x="3048" y="460248"/>
                </a:lnTo>
                <a:lnTo>
                  <a:pt x="4571" y="460248"/>
                </a:lnTo>
                <a:lnTo>
                  <a:pt x="4571" y="457200"/>
                </a:lnTo>
                <a:close/>
              </a:path>
              <a:path w="919479" h="462279">
                <a:moveTo>
                  <a:pt x="914400" y="457200"/>
                </a:moveTo>
                <a:lnTo>
                  <a:pt x="4571" y="457200"/>
                </a:lnTo>
                <a:lnTo>
                  <a:pt x="4571" y="460248"/>
                </a:lnTo>
                <a:lnTo>
                  <a:pt x="914400" y="460248"/>
                </a:lnTo>
                <a:lnTo>
                  <a:pt x="914400" y="457200"/>
                </a:lnTo>
                <a:close/>
              </a:path>
              <a:path w="919479" h="462279">
                <a:moveTo>
                  <a:pt x="917448" y="3048"/>
                </a:moveTo>
                <a:lnTo>
                  <a:pt x="914400" y="3048"/>
                </a:lnTo>
                <a:lnTo>
                  <a:pt x="914400" y="460248"/>
                </a:lnTo>
                <a:lnTo>
                  <a:pt x="917448" y="460248"/>
                </a:lnTo>
                <a:lnTo>
                  <a:pt x="917448" y="457200"/>
                </a:lnTo>
                <a:lnTo>
                  <a:pt x="918972" y="457200"/>
                </a:lnTo>
                <a:lnTo>
                  <a:pt x="918972" y="4572"/>
                </a:lnTo>
                <a:lnTo>
                  <a:pt x="917448" y="4572"/>
                </a:lnTo>
                <a:lnTo>
                  <a:pt x="917448" y="3048"/>
                </a:lnTo>
                <a:close/>
              </a:path>
              <a:path w="919479" h="462279">
                <a:moveTo>
                  <a:pt x="918972" y="457200"/>
                </a:moveTo>
                <a:lnTo>
                  <a:pt x="917448" y="457200"/>
                </a:lnTo>
                <a:lnTo>
                  <a:pt x="917448" y="460248"/>
                </a:lnTo>
                <a:lnTo>
                  <a:pt x="918972" y="460248"/>
                </a:lnTo>
                <a:lnTo>
                  <a:pt x="918972" y="457200"/>
                </a:lnTo>
                <a:close/>
              </a:path>
              <a:path w="919479" h="462279">
                <a:moveTo>
                  <a:pt x="4571" y="3048"/>
                </a:moveTo>
                <a:lnTo>
                  <a:pt x="3048" y="3048"/>
                </a:lnTo>
                <a:lnTo>
                  <a:pt x="3048" y="4572"/>
                </a:lnTo>
                <a:lnTo>
                  <a:pt x="4571" y="4572"/>
                </a:lnTo>
                <a:lnTo>
                  <a:pt x="4571" y="3048"/>
                </a:lnTo>
                <a:close/>
              </a:path>
              <a:path w="919479" h="462279">
                <a:moveTo>
                  <a:pt x="914400" y="3048"/>
                </a:moveTo>
                <a:lnTo>
                  <a:pt x="4571" y="3048"/>
                </a:lnTo>
                <a:lnTo>
                  <a:pt x="4571" y="4572"/>
                </a:lnTo>
                <a:lnTo>
                  <a:pt x="914400" y="4572"/>
                </a:lnTo>
                <a:lnTo>
                  <a:pt x="914400" y="3048"/>
                </a:lnTo>
                <a:close/>
              </a:path>
              <a:path w="919479" h="462279">
                <a:moveTo>
                  <a:pt x="918972" y="3048"/>
                </a:moveTo>
                <a:lnTo>
                  <a:pt x="917448" y="3048"/>
                </a:lnTo>
                <a:lnTo>
                  <a:pt x="917448" y="4572"/>
                </a:lnTo>
                <a:lnTo>
                  <a:pt x="918972" y="4572"/>
                </a:lnTo>
                <a:lnTo>
                  <a:pt x="918972" y="3048"/>
                </a:lnTo>
                <a:close/>
              </a:path>
            </a:pathLst>
          </a:custGeom>
          <a:solidFill>
            <a:srgbClr val="000000"/>
          </a:solidFill>
        </p:spPr>
        <p:txBody>
          <a:bodyPr wrap="square" lIns="0" tIns="0" rIns="0" bIns="0" rtlCol="0"/>
          <a:lstStyle/>
          <a:p/>
        </p:txBody>
      </p:sp>
      <p:sp>
        <p:nvSpPr>
          <p:cNvPr id="27" name="object 27"/>
          <p:cNvSpPr txBox="1"/>
          <p:nvPr/>
        </p:nvSpPr>
        <p:spPr>
          <a:xfrm>
            <a:off x="4934203" y="4519167"/>
            <a:ext cx="233045"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Sale</a:t>
            </a:r>
            <a:endParaRPr sz="800">
              <a:latin typeface="Arial"/>
              <a:cs typeface="Arial"/>
            </a:endParaRPr>
          </a:p>
        </p:txBody>
      </p:sp>
      <p:sp>
        <p:nvSpPr>
          <p:cNvPr id="28" name="object 28"/>
          <p:cNvSpPr/>
          <p:nvPr/>
        </p:nvSpPr>
        <p:spPr>
          <a:xfrm>
            <a:off x="4582667" y="5279135"/>
            <a:ext cx="919480" cy="462280"/>
          </a:xfrm>
          <a:custGeom>
            <a:avLst/>
            <a:gdLst/>
            <a:ahLst/>
            <a:cxnLst/>
            <a:rect l="l" t="t" r="r" b="b"/>
            <a:pathLst>
              <a:path w="919479" h="462279">
                <a:moveTo>
                  <a:pt x="917448" y="0"/>
                </a:moveTo>
                <a:lnTo>
                  <a:pt x="1524" y="0"/>
                </a:lnTo>
                <a:lnTo>
                  <a:pt x="0" y="1524"/>
                </a:lnTo>
                <a:lnTo>
                  <a:pt x="0" y="460248"/>
                </a:lnTo>
                <a:lnTo>
                  <a:pt x="1524" y="461772"/>
                </a:lnTo>
                <a:lnTo>
                  <a:pt x="917448" y="461772"/>
                </a:lnTo>
                <a:lnTo>
                  <a:pt x="918972" y="460248"/>
                </a:lnTo>
                <a:lnTo>
                  <a:pt x="3048" y="460248"/>
                </a:lnTo>
                <a:lnTo>
                  <a:pt x="3048" y="457200"/>
                </a:lnTo>
                <a:lnTo>
                  <a:pt x="4571" y="457200"/>
                </a:lnTo>
                <a:lnTo>
                  <a:pt x="4571" y="4572"/>
                </a:lnTo>
                <a:lnTo>
                  <a:pt x="3048" y="4572"/>
                </a:lnTo>
                <a:lnTo>
                  <a:pt x="3048" y="3048"/>
                </a:lnTo>
                <a:lnTo>
                  <a:pt x="918972" y="3048"/>
                </a:lnTo>
                <a:lnTo>
                  <a:pt x="918972" y="1524"/>
                </a:lnTo>
                <a:lnTo>
                  <a:pt x="917448" y="0"/>
                </a:lnTo>
                <a:close/>
              </a:path>
              <a:path w="919479" h="462279">
                <a:moveTo>
                  <a:pt x="4571" y="457200"/>
                </a:moveTo>
                <a:lnTo>
                  <a:pt x="3048" y="457200"/>
                </a:lnTo>
                <a:lnTo>
                  <a:pt x="3048" y="460248"/>
                </a:lnTo>
                <a:lnTo>
                  <a:pt x="4571" y="460248"/>
                </a:lnTo>
                <a:lnTo>
                  <a:pt x="4571" y="457200"/>
                </a:lnTo>
                <a:close/>
              </a:path>
              <a:path w="919479" h="462279">
                <a:moveTo>
                  <a:pt x="914400" y="457200"/>
                </a:moveTo>
                <a:lnTo>
                  <a:pt x="4571" y="457200"/>
                </a:lnTo>
                <a:lnTo>
                  <a:pt x="4571" y="460248"/>
                </a:lnTo>
                <a:lnTo>
                  <a:pt x="914400" y="460248"/>
                </a:lnTo>
                <a:lnTo>
                  <a:pt x="914400" y="457200"/>
                </a:lnTo>
                <a:close/>
              </a:path>
              <a:path w="919479" h="462279">
                <a:moveTo>
                  <a:pt x="917448" y="3048"/>
                </a:moveTo>
                <a:lnTo>
                  <a:pt x="914400" y="3048"/>
                </a:lnTo>
                <a:lnTo>
                  <a:pt x="914400" y="460248"/>
                </a:lnTo>
                <a:lnTo>
                  <a:pt x="917448" y="460248"/>
                </a:lnTo>
                <a:lnTo>
                  <a:pt x="917448" y="457200"/>
                </a:lnTo>
                <a:lnTo>
                  <a:pt x="918972" y="457200"/>
                </a:lnTo>
                <a:lnTo>
                  <a:pt x="918972" y="4572"/>
                </a:lnTo>
                <a:lnTo>
                  <a:pt x="917448" y="4572"/>
                </a:lnTo>
                <a:lnTo>
                  <a:pt x="917448" y="3048"/>
                </a:lnTo>
                <a:close/>
              </a:path>
              <a:path w="919479" h="462279">
                <a:moveTo>
                  <a:pt x="918972" y="457200"/>
                </a:moveTo>
                <a:lnTo>
                  <a:pt x="917448" y="457200"/>
                </a:lnTo>
                <a:lnTo>
                  <a:pt x="917448" y="460248"/>
                </a:lnTo>
                <a:lnTo>
                  <a:pt x="918972" y="460248"/>
                </a:lnTo>
                <a:lnTo>
                  <a:pt x="918972" y="457200"/>
                </a:lnTo>
                <a:close/>
              </a:path>
              <a:path w="919479" h="462279">
                <a:moveTo>
                  <a:pt x="4571" y="3048"/>
                </a:moveTo>
                <a:lnTo>
                  <a:pt x="3048" y="3048"/>
                </a:lnTo>
                <a:lnTo>
                  <a:pt x="3048" y="4572"/>
                </a:lnTo>
                <a:lnTo>
                  <a:pt x="4571" y="4572"/>
                </a:lnTo>
                <a:lnTo>
                  <a:pt x="4571" y="3048"/>
                </a:lnTo>
                <a:close/>
              </a:path>
              <a:path w="919479" h="462279">
                <a:moveTo>
                  <a:pt x="914400" y="3048"/>
                </a:moveTo>
                <a:lnTo>
                  <a:pt x="4571" y="3048"/>
                </a:lnTo>
                <a:lnTo>
                  <a:pt x="4571" y="4572"/>
                </a:lnTo>
                <a:lnTo>
                  <a:pt x="914400" y="4572"/>
                </a:lnTo>
                <a:lnTo>
                  <a:pt x="914400" y="3048"/>
                </a:lnTo>
                <a:close/>
              </a:path>
              <a:path w="919479" h="462279">
                <a:moveTo>
                  <a:pt x="918972" y="3048"/>
                </a:moveTo>
                <a:lnTo>
                  <a:pt x="917448" y="3048"/>
                </a:lnTo>
                <a:lnTo>
                  <a:pt x="917448" y="4572"/>
                </a:lnTo>
                <a:lnTo>
                  <a:pt x="918972" y="4572"/>
                </a:lnTo>
                <a:lnTo>
                  <a:pt x="918972" y="3048"/>
                </a:lnTo>
                <a:close/>
              </a:path>
            </a:pathLst>
          </a:custGeom>
          <a:solidFill>
            <a:srgbClr val="000000"/>
          </a:solidFill>
        </p:spPr>
        <p:txBody>
          <a:bodyPr wrap="square" lIns="0" tIns="0" rIns="0" bIns="0" rtlCol="0"/>
          <a:lstStyle/>
          <a:p/>
        </p:txBody>
      </p:sp>
      <p:sp>
        <p:nvSpPr>
          <p:cNvPr id="29" name="object 29"/>
          <p:cNvSpPr txBox="1"/>
          <p:nvPr/>
        </p:nvSpPr>
        <p:spPr>
          <a:xfrm>
            <a:off x="4678171" y="5439664"/>
            <a:ext cx="734060" cy="133985"/>
          </a:xfrm>
          <a:prstGeom prst="rect">
            <a:avLst/>
          </a:prstGeom>
        </p:spPr>
        <p:txBody>
          <a:bodyPr wrap="square" lIns="0" tIns="0" rIns="0" bIns="0" rtlCol="0" vert="horz">
            <a:spAutoFit/>
          </a:bodyPr>
          <a:lstStyle/>
          <a:p>
            <a:pPr marL="12700">
              <a:lnSpc>
                <a:spcPct val="100000"/>
              </a:lnSpc>
            </a:pPr>
            <a:r>
              <a:rPr dirty="0" sz="800">
                <a:latin typeface="Arial"/>
                <a:cs typeface="Arial"/>
              </a:rPr>
              <a:t>Sales </a:t>
            </a:r>
            <a:r>
              <a:rPr dirty="0" sz="800" spc="-5">
                <a:latin typeface="Arial"/>
                <a:cs typeface="Arial"/>
              </a:rPr>
              <a:t>Line</a:t>
            </a:r>
            <a:r>
              <a:rPr dirty="0" sz="800" spc="-60">
                <a:latin typeface="Arial"/>
                <a:cs typeface="Arial"/>
              </a:rPr>
              <a:t> </a:t>
            </a:r>
            <a:r>
              <a:rPr dirty="0" sz="800" spc="5">
                <a:latin typeface="Arial"/>
                <a:cs typeface="Arial"/>
              </a:rPr>
              <a:t>Item</a:t>
            </a:r>
            <a:endParaRPr sz="800">
              <a:latin typeface="Arial"/>
              <a:cs typeface="Arial"/>
            </a:endParaRPr>
          </a:p>
        </p:txBody>
      </p:sp>
      <p:sp>
        <p:nvSpPr>
          <p:cNvPr id="30" name="object 30"/>
          <p:cNvSpPr/>
          <p:nvPr/>
        </p:nvSpPr>
        <p:spPr>
          <a:xfrm>
            <a:off x="2302764" y="4358640"/>
            <a:ext cx="919480" cy="462280"/>
          </a:xfrm>
          <a:custGeom>
            <a:avLst/>
            <a:gdLst/>
            <a:ahLst/>
            <a:cxnLst/>
            <a:rect l="l" t="t" r="r" b="b"/>
            <a:pathLst>
              <a:path w="919480" h="462279">
                <a:moveTo>
                  <a:pt x="917448" y="0"/>
                </a:moveTo>
                <a:lnTo>
                  <a:pt x="1524" y="0"/>
                </a:lnTo>
                <a:lnTo>
                  <a:pt x="0" y="1524"/>
                </a:lnTo>
                <a:lnTo>
                  <a:pt x="0" y="460248"/>
                </a:lnTo>
                <a:lnTo>
                  <a:pt x="1524" y="461772"/>
                </a:lnTo>
                <a:lnTo>
                  <a:pt x="917448" y="461772"/>
                </a:lnTo>
                <a:lnTo>
                  <a:pt x="918972" y="460248"/>
                </a:lnTo>
                <a:lnTo>
                  <a:pt x="3048" y="460248"/>
                </a:lnTo>
                <a:lnTo>
                  <a:pt x="3048" y="457200"/>
                </a:lnTo>
                <a:lnTo>
                  <a:pt x="4571" y="457200"/>
                </a:lnTo>
                <a:lnTo>
                  <a:pt x="4571" y="4572"/>
                </a:lnTo>
                <a:lnTo>
                  <a:pt x="3048" y="4572"/>
                </a:lnTo>
                <a:lnTo>
                  <a:pt x="3048" y="3048"/>
                </a:lnTo>
                <a:lnTo>
                  <a:pt x="918972" y="3048"/>
                </a:lnTo>
                <a:lnTo>
                  <a:pt x="918972" y="1524"/>
                </a:lnTo>
                <a:lnTo>
                  <a:pt x="917448" y="0"/>
                </a:lnTo>
                <a:close/>
              </a:path>
              <a:path w="919480" h="462279">
                <a:moveTo>
                  <a:pt x="4571" y="457200"/>
                </a:moveTo>
                <a:lnTo>
                  <a:pt x="3048" y="457200"/>
                </a:lnTo>
                <a:lnTo>
                  <a:pt x="3048" y="460248"/>
                </a:lnTo>
                <a:lnTo>
                  <a:pt x="4571" y="460248"/>
                </a:lnTo>
                <a:lnTo>
                  <a:pt x="4571" y="457200"/>
                </a:lnTo>
                <a:close/>
              </a:path>
              <a:path w="919480" h="462279">
                <a:moveTo>
                  <a:pt x="914400" y="457200"/>
                </a:moveTo>
                <a:lnTo>
                  <a:pt x="4571" y="457200"/>
                </a:lnTo>
                <a:lnTo>
                  <a:pt x="4571" y="460248"/>
                </a:lnTo>
                <a:lnTo>
                  <a:pt x="914400" y="460248"/>
                </a:lnTo>
                <a:lnTo>
                  <a:pt x="914400" y="457200"/>
                </a:lnTo>
                <a:close/>
              </a:path>
              <a:path w="919480" h="462279">
                <a:moveTo>
                  <a:pt x="917448" y="3048"/>
                </a:moveTo>
                <a:lnTo>
                  <a:pt x="914400" y="3048"/>
                </a:lnTo>
                <a:lnTo>
                  <a:pt x="914400" y="460248"/>
                </a:lnTo>
                <a:lnTo>
                  <a:pt x="917448" y="460248"/>
                </a:lnTo>
                <a:lnTo>
                  <a:pt x="917448" y="457200"/>
                </a:lnTo>
                <a:lnTo>
                  <a:pt x="918972" y="457200"/>
                </a:lnTo>
                <a:lnTo>
                  <a:pt x="918972" y="4572"/>
                </a:lnTo>
                <a:lnTo>
                  <a:pt x="917448" y="4572"/>
                </a:lnTo>
                <a:lnTo>
                  <a:pt x="917448" y="3048"/>
                </a:lnTo>
                <a:close/>
              </a:path>
              <a:path w="919480" h="462279">
                <a:moveTo>
                  <a:pt x="918972" y="457200"/>
                </a:moveTo>
                <a:lnTo>
                  <a:pt x="917448" y="457200"/>
                </a:lnTo>
                <a:lnTo>
                  <a:pt x="917448" y="460248"/>
                </a:lnTo>
                <a:lnTo>
                  <a:pt x="918972" y="460248"/>
                </a:lnTo>
                <a:lnTo>
                  <a:pt x="918972" y="457200"/>
                </a:lnTo>
                <a:close/>
              </a:path>
              <a:path w="919480" h="462279">
                <a:moveTo>
                  <a:pt x="4571" y="3048"/>
                </a:moveTo>
                <a:lnTo>
                  <a:pt x="3048" y="3048"/>
                </a:lnTo>
                <a:lnTo>
                  <a:pt x="3048" y="4572"/>
                </a:lnTo>
                <a:lnTo>
                  <a:pt x="4571" y="4572"/>
                </a:lnTo>
                <a:lnTo>
                  <a:pt x="4571" y="3048"/>
                </a:lnTo>
                <a:close/>
              </a:path>
              <a:path w="919480" h="462279">
                <a:moveTo>
                  <a:pt x="914400" y="3048"/>
                </a:moveTo>
                <a:lnTo>
                  <a:pt x="4571" y="3048"/>
                </a:lnTo>
                <a:lnTo>
                  <a:pt x="4571" y="4572"/>
                </a:lnTo>
                <a:lnTo>
                  <a:pt x="914400" y="4572"/>
                </a:lnTo>
                <a:lnTo>
                  <a:pt x="914400" y="3048"/>
                </a:lnTo>
                <a:close/>
              </a:path>
              <a:path w="919480" h="462279">
                <a:moveTo>
                  <a:pt x="918972" y="3048"/>
                </a:moveTo>
                <a:lnTo>
                  <a:pt x="917448" y="3048"/>
                </a:lnTo>
                <a:lnTo>
                  <a:pt x="917448" y="4572"/>
                </a:lnTo>
                <a:lnTo>
                  <a:pt x="918972" y="4572"/>
                </a:lnTo>
                <a:lnTo>
                  <a:pt x="918972" y="3048"/>
                </a:lnTo>
                <a:close/>
              </a:path>
            </a:pathLst>
          </a:custGeom>
          <a:solidFill>
            <a:srgbClr val="000000"/>
          </a:solidFill>
        </p:spPr>
        <p:txBody>
          <a:bodyPr wrap="square" lIns="0" tIns="0" rIns="0" bIns="0" rtlCol="0"/>
          <a:lstStyle/>
          <a:p/>
        </p:txBody>
      </p:sp>
      <p:sp>
        <p:nvSpPr>
          <p:cNvPr id="31" name="object 31"/>
          <p:cNvSpPr txBox="1"/>
          <p:nvPr/>
        </p:nvSpPr>
        <p:spPr>
          <a:xfrm>
            <a:off x="2631439" y="4519167"/>
            <a:ext cx="267335"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Stote</a:t>
            </a:r>
            <a:endParaRPr sz="800">
              <a:latin typeface="Arial"/>
              <a:cs typeface="Arial"/>
            </a:endParaRPr>
          </a:p>
        </p:txBody>
      </p:sp>
      <p:sp>
        <p:nvSpPr>
          <p:cNvPr id="32" name="object 32"/>
          <p:cNvSpPr/>
          <p:nvPr/>
        </p:nvSpPr>
        <p:spPr>
          <a:xfrm>
            <a:off x="1267967" y="5279135"/>
            <a:ext cx="919480" cy="462280"/>
          </a:xfrm>
          <a:custGeom>
            <a:avLst/>
            <a:gdLst/>
            <a:ahLst/>
            <a:cxnLst/>
            <a:rect l="l" t="t" r="r" b="b"/>
            <a:pathLst>
              <a:path w="919480" h="462279">
                <a:moveTo>
                  <a:pt x="917448" y="0"/>
                </a:moveTo>
                <a:lnTo>
                  <a:pt x="1524" y="0"/>
                </a:lnTo>
                <a:lnTo>
                  <a:pt x="0" y="1524"/>
                </a:lnTo>
                <a:lnTo>
                  <a:pt x="0" y="460248"/>
                </a:lnTo>
                <a:lnTo>
                  <a:pt x="1524" y="461772"/>
                </a:lnTo>
                <a:lnTo>
                  <a:pt x="917448" y="461772"/>
                </a:lnTo>
                <a:lnTo>
                  <a:pt x="918972" y="460248"/>
                </a:lnTo>
                <a:lnTo>
                  <a:pt x="3048" y="460248"/>
                </a:lnTo>
                <a:lnTo>
                  <a:pt x="3048" y="457200"/>
                </a:lnTo>
                <a:lnTo>
                  <a:pt x="4571" y="457200"/>
                </a:lnTo>
                <a:lnTo>
                  <a:pt x="4571" y="4572"/>
                </a:lnTo>
                <a:lnTo>
                  <a:pt x="3048" y="4572"/>
                </a:lnTo>
                <a:lnTo>
                  <a:pt x="3048" y="3048"/>
                </a:lnTo>
                <a:lnTo>
                  <a:pt x="918972" y="3048"/>
                </a:lnTo>
                <a:lnTo>
                  <a:pt x="918972" y="1524"/>
                </a:lnTo>
                <a:lnTo>
                  <a:pt x="917448" y="0"/>
                </a:lnTo>
                <a:close/>
              </a:path>
              <a:path w="919480" h="462279">
                <a:moveTo>
                  <a:pt x="4571" y="457200"/>
                </a:moveTo>
                <a:lnTo>
                  <a:pt x="3048" y="457200"/>
                </a:lnTo>
                <a:lnTo>
                  <a:pt x="3048" y="460248"/>
                </a:lnTo>
                <a:lnTo>
                  <a:pt x="4571" y="460248"/>
                </a:lnTo>
                <a:lnTo>
                  <a:pt x="4571" y="457200"/>
                </a:lnTo>
                <a:close/>
              </a:path>
              <a:path w="919480" h="462279">
                <a:moveTo>
                  <a:pt x="914400" y="457200"/>
                </a:moveTo>
                <a:lnTo>
                  <a:pt x="4571" y="457200"/>
                </a:lnTo>
                <a:lnTo>
                  <a:pt x="4571" y="460248"/>
                </a:lnTo>
                <a:lnTo>
                  <a:pt x="914400" y="460248"/>
                </a:lnTo>
                <a:lnTo>
                  <a:pt x="914400" y="457200"/>
                </a:lnTo>
                <a:close/>
              </a:path>
              <a:path w="919480" h="462279">
                <a:moveTo>
                  <a:pt x="917448" y="3048"/>
                </a:moveTo>
                <a:lnTo>
                  <a:pt x="914400" y="3048"/>
                </a:lnTo>
                <a:lnTo>
                  <a:pt x="914400" y="460248"/>
                </a:lnTo>
                <a:lnTo>
                  <a:pt x="917448" y="460248"/>
                </a:lnTo>
                <a:lnTo>
                  <a:pt x="917448" y="457200"/>
                </a:lnTo>
                <a:lnTo>
                  <a:pt x="918972" y="457200"/>
                </a:lnTo>
                <a:lnTo>
                  <a:pt x="918972" y="4572"/>
                </a:lnTo>
                <a:lnTo>
                  <a:pt x="917448" y="4572"/>
                </a:lnTo>
                <a:lnTo>
                  <a:pt x="917448" y="3048"/>
                </a:lnTo>
                <a:close/>
              </a:path>
              <a:path w="919480" h="462279">
                <a:moveTo>
                  <a:pt x="918972" y="457200"/>
                </a:moveTo>
                <a:lnTo>
                  <a:pt x="917448" y="457200"/>
                </a:lnTo>
                <a:lnTo>
                  <a:pt x="917448" y="460248"/>
                </a:lnTo>
                <a:lnTo>
                  <a:pt x="918972" y="460248"/>
                </a:lnTo>
                <a:lnTo>
                  <a:pt x="918972" y="457200"/>
                </a:lnTo>
                <a:close/>
              </a:path>
              <a:path w="919480" h="462279">
                <a:moveTo>
                  <a:pt x="4571" y="3048"/>
                </a:moveTo>
                <a:lnTo>
                  <a:pt x="3048" y="3048"/>
                </a:lnTo>
                <a:lnTo>
                  <a:pt x="3048" y="4572"/>
                </a:lnTo>
                <a:lnTo>
                  <a:pt x="4571" y="4572"/>
                </a:lnTo>
                <a:lnTo>
                  <a:pt x="4571" y="3048"/>
                </a:lnTo>
                <a:close/>
              </a:path>
              <a:path w="919480" h="462279">
                <a:moveTo>
                  <a:pt x="914400" y="3048"/>
                </a:moveTo>
                <a:lnTo>
                  <a:pt x="4571" y="3048"/>
                </a:lnTo>
                <a:lnTo>
                  <a:pt x="4571" y="4572"/>
                </a:lnTo>
                <a:lnTo>
                  <a:pt x="914400" y="4572"/>
                </a:lnTo>
                <a:lnTo>
                  <a:pt x="914400" y="3048"/>
                </a:lnTo>
                <a:close/>
              </a:path>
              <a:path w="919480" h="462279">
                <a:moveTo>
                  <a:pt x="918972" y="3048"/>
                </a:moveTo>
                <a:lnTo>
                  <a:pt x="917448" y="3048"/>
                </a:lnTo>
                <a:lnTo>
                  <a:pt x="917448" y="4572"/>
                </a:lnTo>
                <a:lnTo>
                  <a:pt x="918972" y="4572"/>
                </a:lnTo>
                <a:lnTo>
                  <a:pt x="918972" y="3048"/>
                </a:lnTo>
                <a:close/>
              </a:path>
            </a:pathLst>
          </a:custGeom>
          <a:solidFill>
            <a:srgbClr val="000000"/>
          </a:solidFill>
        </p:spPr>
        <p:txBody>
          <a:bodyPr wrap="square" lIns="0" tIns="0" rIns="0" bIns="0" rtlCol="0"/>
          <a:lstStyle/>
          <a:p/>
        </p:txBody>
      </p:sp>
      <p:sp>
        <p:nvSpPr>
          <p:cNvPr id="33" name="object 33"/>
          <p:cNvSpPr txBox="1"/>
          <p:nvPr/>
        </p:nvSpPr>
        <p:spPr>
          <a:xfrm>
            <a:off x="1526539" y="5439664"/>
            <a:ext cx="40640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Register</a:t>
            </a:r>
            <a:endParaRPr sz="800">
              <a:latin typeface="Arial"/>
              <a:cs typeface="Arial"/>
            </a:endParaRPr>
          </a:p>
        </p:txBody>
      </p:sp>
      <p:sp>
        <p:nvSpPr>
          <p:cNvPr id="34" name="object 34"/>
          <p:cNvSpPr/>
          <p:nvPr/>
        </p:nvSpPr>
        <p:spPr>
          <a:xfrm>
            <a:off x="1267967" y="6193535"/>
            <a:ext cx="919480" cy="462280"/>
          </a:xfrm>
          <a:custGeom>
            <a:avLst/>
            <a:gdLst/>
            <a:ahLst/>
            <a:cxnLst/>
            <a:rect l="l" t="t" r="r" b="b"/>
            <a:pathLst>
              <a:path w="919480" h="462279">
                <a:moveTo>
                  <a:pt x="917448" y="0"/>
                </a:moveTo>
                <a:lnTo>
                  <a:pt x="1524" y="0"/>
                </a:lnTo>
                <a:lnTo>
                  <a:pt x="0" y="1524"/>
                </a:lnTo>
                <a:lnTo>
                  <a:pt x="0" y="460248"/>
                </a:lnTo>
                <a:lnTo>
                  <a:pt x="1524" y="461772"/>
                </a:lnTo>
                <a:lnTo>
                  <a:pt x="917448" y="461772"/>
                </a:lnTo>
                <a:lnTo>
                  <a:pt x="918972" y="460248"/>
                </a:lnTo>
                <a:lnTo>
                  <a:pt x="3048" y="460248"/>
                </a:lnTo>
                <a:lnTo>
                  <a:pt x="3048" y="457200"/>
                </a:lnTo>
                <a:lnTo>
                  <a:pt x="4571" y="457200"/>
                </a:lnTo>
                <a:lnTo>
                  <a:pt x="4571" y="4572"/>
                </a:lnTo>
                <a:lnTo>
                  <a:pt x="3048" y="4572"/>
                </a:lnTo>
                <a:lnTo>
                  <a:pt x="3048" y="3048"/>
                </a:lnTo>
                <a:lnTo>
                  <a:pt x="918972" y="3048"/>
                </a:lnTo>
                <a:lnTo>
                  <a:pt x="918972" y="1524"/>
                </a:lnTo>
                <a:lnTo>
                  <a:pt x="917448" y="0"/>
                </a:lnTo>
                <a:close/>
              </a:path>
              <a:path w="919480" h="462279">
                <a:moveTo>
                  <a:pt x="4571" y="457200"/>
                </a:moveTo>
                <a:lnTo>
                  <a:pt x="3048" y="457200"/>
                </a:lnTo>
                <a:lnTo>
                  <a:pt x="3048" y="460248"/>
                </a:lnTo>
                <a:lnTo>
                  <a:pt x="4571" y="460248"/>
                </a:lnTo>
                <a:lnTo>
                  <a:pt x="4571" y="457200"/>
                </a:lnTo>
                <a:close/>
              </a:path>
              <a:path w="919480" h="462279">
                <a:moveTo>
                  <a:pt x="914400" y="457200"/>
                </a:moveTo>
                <a:lnTo>
                  <a:pt x="4571" y="457200"/>
                </a:lnTo>
                <a:lnTo>
                  <a:pt x="4571" y="460248"/>
                </a:lnTo>
                <a:lnTo>
                  <a:pt x="914400" y="460248"/>
                </a:lnTo>
                <a:lnTo>
                  <a:pt x="914400" y="457200"/>
                </a:lnTo>
                <a:close/>
              </a:path>
              <a:path w="919480" h="462279">
                <a:moveTo>
                  <a:pt x="917448" y="3048"/>
                </a:moveTo>
                <a:lnTo>
                  <a:pt x="914400" y="3048"/>
                </a:lnTo>
                <a:lnTo>
                  <a:pt x="914400" y="460248"/>
                </a:lnTo>
                <a:lnTo>
                  <a:pt x="917448" y="460248"/>
                </a:lnTo>
                <a:lnTo>
                  <a:pt x="917448" y="457200"/>
                </a:lnTo>
                <a:lnTo>
                  <a:pt x="918972" y="457200"/>
                </a:lnTo>
                <a:lnTo>
                  <a:pt x="918972" y="4572"/>
                </a:lnTo>
                <a:lnTo>
                  <a:pt x="917448" y="4572"/>
                </a:lnTo>
                <a:lnTo>
                  <a:pt x="917448" y="3048"/>
                </a:lnTo>
                <a:close/>
              </a:path>
              <a:path w="919480" h="462279">
                <a:moveTo>
                  <a:pt x="918972" y="457200"/>
                </a:moveTo>
                <a:lnTo>
                  <a:pt x="917448" y="457200"/>
                </a:lnTo>
                <a:lnTo>
                  <a:pt x="917448" y="460248"/>
                </a:lnTo>
                <a:lnTo>
                  <a:pt x="918972" y="460248"/>
                </a:lnTo>
                <a:lnTo>
                  <a:pt x="918972" y="457200"/>
                </a:lnTo>
                <a:close/>
              </a:path>
              <a:path w="919480" h="462279">
                <a:moveTo>
                  <a:pt x="4571" y="3048"/>
                </a:moveTo>
                <a:lnTo>
                  <a:pt x="3048" y="3048"/>
                </a:lnTo>
                <a:lnTo>
                  <a:pt x="3048" y="4572"/>
                </a:lnTo>
                <a:lnTo>
                  <a:pt x="4571" y="4572"/>
                </a:lnTo>
                <a:lnTo>
                  <a:pt x="4571" y="3048"/>
                </a:lnTo>
                <a:close/>
              </a:path>
              <a:path w="919480" h="462279">
                <a:moveTo>
                  <a:pt x="914400" y="3048"/>
                </a:moveTo>
                <a:lnTo>
                  <a:pt x="4571" y="3048"/>
                </a:lnTo>
                <a:lnTo>
                  <a:pt x="4571" y="4572"/>
                </a:lnTo>
                <a:lnTo>
                  <a:pt x="914400" y="4572"/>
                </a:lnTo>
                <a:lnTo>
                  <a:pt x="914400" y="3048"/>
                </a:lnTo>
                <a:close/>
              </a:path>
              <a:path w="919480" h="462279">
                <a:moveTo>
                  <a:pt x="918972" y="3048"/>
                </a:moveTo>
                <a:lnTo>
                  <a:pt x="917448" y="3048"/>
                </a:lnTo>
                <a:lnTo>
                  <a:pt x="917448" y="4572"/>
                </a:lnTo>
                <a:lnTo>
                  <a:pt x="918972" y="4572"/>
                </a:lnTo>
                <a:lnTo>
                  <a:pt x="918972" y="3048"/>
                </a:lnTo>
                <a:close/>
              </a:path>
            </a:pathLst>
          </a:custGeom>
          <a:solidFill>
            <a:srgbClr val="000000"/>
          </a:solidFill>
        </p:spPr>
        <p:txBody>
          <a:bodyPr wrap="square" lIns="0" tIns="0" rIns="0" bIns="0" rtlCol="0"/>
          <a:lstStyle/>
          <a:p/>
        </p:txBody>
      </p:sp>
      <p:sp>
        <p:nvSpPr>
          <p:cNvPr id="35" name="object 35"/>
          <p:cNvSpPr txBox="1"/>
          <p:nvPr/>
        </p:nvSpPr>
        <p:spPr>
          <a:xfrm>
            <a:off x="1419860" y="6354064"/>
            <a:ext cx="619125" cy="133985"/>
          </a:xfrm>
          <a:prstGeom prst="rect">
            <a:avLst/>
          </a:prstGeom>
        </p:spPr>
        <p:txBody>
          <a:bodyPr wrap="square" lIns="0" tIns="0" rIns="0" bIns="0" rtlCol="0" vert="horz">
            <a:spAutoFit/>
          </a:bodyPr>
          <a:lstStyle/>
          <a:p>
            <a:pPr marL="12700">
              <a:lnSpc>
                <a:spcPct val="100000"/>
              </a:lnSpc>
            </a:pPr>
            <a:r>
              <a:rPr dirty="0" sz="800">
                <a:latin typeface="Arial"/>
                <a:cs typeface="Arial"/>
              </a:rPr>
              <a:t>Cash</a:t>
            </a:r>
            <a:r>
              <a:rPr dirty="0" sz="800" spc="-95">
                <a:latin typeface="Arial"/>
                <a:cs typeface="Arial"/>
              </a:rPr>
              <a:t> </a:t>
            </a:r>
            <a:r>
              <a:rPr dirty="0" sz="800" spc="-5">
                <a:latin typeface="Arial"/>
                <a:cs typeface="Arial"/>
              </a:rPr>
              <a:t>Drawer</a:t>
            </a:r>
            <a:endParaRPr sz="800">
              <a:latin typeface="Arial"/>
              <a:cs typeface="Arial"/>
            </a:endParaRPr>
          </a:p>
        </p:txBody>
      </p:sp>
      <p:sp>
        <p:nvSpPr>
          <p:cNvPr id="36" name="object 36"/>
          <p:cNvSpPr/>
          <p:nvPr/>
        </p:nvSpPr>
        <p:spPr>
          <a:xfrm>
            <a:off x="3325367" y="5279135"/>
            <a:ext cx="919480" cy="462280"/>
          </a:xfrm>
          <a:custGeom>
            <a:avLst/>
            <a:gdLst/>
            <a:ahLst/>
            <a:cxnLst/>
            <a:rect l="l" t="t" r="r" b="b"/>
            <a:pathLst>
              <a:path w="919479" h="462279">
                <a:moveTo>
                  <a:pt x="917448" y="0"/>
                </a:moveTo>
                <a:lnTo>
                  <a:pt x="1524" y="0"/>
                </a:lnTo>
                <a:lnTo>
                  <a:pt x="0" y="1524"/>
                </a:lnTo>
                <a:lnTo>
                  <a:pt x="0" y="460248"/>
                </a:lnTo>
                <a:lnTo>
                  <a:pt x="1524" y="461772"/>
                </a:lnTo>
                <a:lnTo>
                  <a:pt x="917448" y="461772"/>
                </a:lnTo>
                <a:lnTo>
                  <a:pt x="918972" y="460248"/>
                </a:lnTo>
                <a:lnTo>
                  <a:pt x="3048" y="460248"/>
                </a:lnTo>
                <a:lnTo>
                  <a:pt x="3048" y="457200"/>
                </a:lnTo>
                <a:lnTo>
                  <a:pt x="4571" y="457200"/>
                </a:lnTo>
                <a:lnTo>
                  <a:pt x="4571" y="4572"/>
                </a:lnTo>
                <a:lnTo>
                  <a:pt x="3048" y="4572"/>
                </a:lnTo>
                <a:lnTo>
                  <a:pt x="3048" y="3048"/>
                </a:lnTo>
                <a:lnTo>
                  <a:pt x="918972" y="3048"/>
                </a:lnTo>
                <a:lnTo>
                  <a:pt x="918972" y="1524"/>
                </a:lnTo>
                <a:lnTo>
                  <a:pt x="917448" y="0"/>
                </a:lnTo>
                <a:close/>
              </a:path>
              <a:path w="919479" h="462279">
                <a:moveTo>
                  <a:pt x="4571" y="457200"/>
                </a:moveTo>
                <a:lnTo>
                  <a:pt x="3048" y="457200"/>
                </a:lnTo>
                <a:lnTo>
                  <a:pt x="3048" y="460248"/>
                </a:lnTo>
                <a:lnTo>
                  <a:pt x="4571" y="460248"/>
                </a:lnTo>
                <a:lnTo>
                  <a:pt x="4571" y="457200"/>
                </a:lnTo>
                <a:close/>
              </a:path>
              <a:path w="919479" h="462279">
                <a:moveTo>
                  <a:pt x="914400" y="457200"/>
                </a:moveTo>
                <a:lnTo>
                  <a:pt x="4571" y="457200"/>
                </a:lnTo>
                <a:lnTo>
                  <a:pt x="4571" y="460248"/>
                </a:lnTo>
                <a:lnTo>
                  <a:pt x="914400" y="460248"/>
                </a:lnTo>
                <a:lnTo>
                  <a:pt x="914400" y="457200"/>
                </a:lnTo>
                <a:close/>
              </a:path>
              <a:path w="919479" h="462279">
                <a:moveTo>
                  <a:pt x="917448" y="3048"/>
                </a:moveTo>
                <a:lnTo>
                  <a:pt x="914400" y="3048"/>
                </a:lnTo>
                <a:lnTo>
                  <a:pt x="914400" y="460248"/>
                </a:lnTo>
                <a:lnTo>
                  <a:pt x="917448" y="460248"/>
                </a:lnTo>
                <a:lnTo>
                  <a:pt x="917448" y="457200"/>
                </a:lnTo>
                <a:lnTo>
                  <a:pt x="918972" y="457200"/>
                </a:lnTo>
                <a:lnTo>
                  <a:pt x="918972" y="4572"/>
                </a:lnTo>
                <a:lnTo>
                  <a:pt x="917448" y="4572"/>
                </a:lnTo>
                <a:lnTo>
                  <a:pt x="917448" y="3048"/>
                </a:lnTo>
                <a:close/>
              </a:path>
              <a:path w="919479" h="462279">
                <a:moveTo>
                  <a:pt x="918972" y="457200"/>
                </a:moveTo>
                <a:lnTo>
                  <a:pt x="917448" y="457200"/>
                </a:lnTo>
                <a:lnTo>
                  <a:pt x="917448" y="460248"/>
                </a:lnTo>
                <a:lnTo>
                  <a:pt x="918972" y="460248"/>
                </a:lnTo>
                <a:lnTo>
                  <a:pt x="918972" y="457200"/>
                </a:lnTo>
                <a:close/>
              </a:path>
              <a:path w="919479" h="462279">
                <a:moveTo>
                  <a:pt x="4571" y="3048"/>
                </a:moveTo>
                <a:lnTo>
                  <a:pt x="3048" y="3048"/>
                </a:lnTo>
                <a:lnTo>
                  <a:pt x="3048" y="4572"/>
                </a:lnTo>
                <a:lnTo>
                  <a:pt x="4571" y="4572"/>
                </a:lnTo>
                <a:lnTo>
                  <a:pt x="4571" y="3048"/>
                </a:lnTo>
                <a:close/>
              </a:path>
              <a:path w="919479" h="462279">
                <a:moveTo>
                  <a:pt x="914400" y="3048"/>
                </a:moveTo>
                <a:lnTo>
                  <a:pt x="4571" y="3048"/>
                </a:lnTo>
                <a:lnTo>
                  <a:pt x="4571" y="4572"/>
                </a:lnTo>
                <a:lnTo>
                  <a:pt x="914400" y="4572"/>
                </a:lnTo>
                <a:lnTo>
                  <a:pt x="914400" y="3048"/>
                </a:lnTo>
                <a:close/>
              </a:path>
              <a:path w="919479" h="462279">
                <a:moveTo>
                  <a:pt x="918972" y="3048"/>
                </a:moveTo>
                <a:lnTo>
                  <a:pt x="917448" y="3048"/>
                </a:lnTo>
                <a:lnTo>
                  <a:pt x="917448" y="4572"/>
                </a:lnTo>
                <a:lnTo>
                  <a:pt x="918972" y="4572"/>
                </a:lnTo>
                <a:lnTo>
                  <a:pt x="918972" y="3048"/>
                </a:lnTo>
                <a:close/>
              </a:path>
            </a:pathLst>
          </a:custGeom>
          <a:solidFill>
            <a:srgbClr val="000000"/>
          </a:solidFill>
        </p:spPr>
        <p:txBody>
          <a:bodyPr wrap="square" lIns="0" tIns="0" rIns="0" bIns="0" rtlCol="0"/>
          <a:lstStyle/>
          <a:p/>
        </p:txBody>
      </p:sp>
      <p:sp>
        <p:nvSpPr>
          <p:cNvPr id="37" name="object 37"/>
          <p:cNvSpPr txBox="1"/>
          <p:nvPr/>
        </p:nvSpPr>
        <p:spPr>
          <a:xfrm>
            <a:off x="3673855" y="5439664"/>
            <a:ext cx="227329"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Item</a:t>
            </a:r>
            <a:endParaRPr sz="800">
              <a:latin typeface="Arial"/>
              <a:cs typeface="Arial"/>
            </a:endParaRPr>
          </a:p>
        </p:txBody>
      </p:sp>
      <p:sp>
        <p:nvSpPr>
          <p:cNvPr id="38" name="object 38"/>
          <p:cNvSpPr/>
          <p:nvPr/>
        </p:nvSpPr>
        <p:spPr>
          <a:xfrm>
            <a:off x="2296667" y="5279135"/>
            <a:ext cx="919480" cy="462280"/>
          </a:xfrm>
          <a:custGeom>
            <a:avLst/>
            <a:gdLst/>
            <a:ahLst/>
            <a:cxnLst/>
            <a:rect l="l" t="t" r="r" b="b"/>
            <a:pathLst>
              <a:path w="919480" h="462279">
                <a:moveTo>
                  <a:pt x="917448" y="0"/>
                </a:moveTo>
                <a:lnTo>
                  <a:pt x="1524" y="0"/>
                </a:lnTo>
                <a:lnTo>
                  <a:pt x="0" y="1524"/>
                </a:lnTo>
                <a:lnTo>
                  <a:pt x="0" y="460248"/>
                </a:lnTo>
                <a:lnTo>
                  <a:pt x="1524" y="461772"/>
                </a:lnTo>
                <a:lnTo>
                  <a:pt x="917448" y="461772"/>
                </a:lnTo>
                <a:lnTo>
                  <a:pt x="918972" y="460248"/>
                </a:lnTo>
                <a:lnTo>
                  <a:pt x="3048" y="460248"/>
                </a:lnTo>
                <a:lnTo>
                  <a:pt x="3048" y="457200"/>
                </a:lnTo>
                <a:lnTo>
                  <a:pt x="4571" y="457200"/>
                </a:lnTo>
                <a:lnTo>
                  <a:pt x="4571" y="4572"/>
                </a:lnTo>
                <a:lnTo>
                  <a:pt x="3048" y="4572"/>
                </a:lnTo>
                <a:lnTo>
                  <a:pt x="3048" y="3048"/>
                </a:lnTo>
                <a:lnTo>
                  <a:pt x="918972" y="3048"/>
                </a:lnTo>
                <a:lnTo>
                  <a:pt x="918972" y="1524"/>
                </a:lnTo>
                <a:lnTo>
                  <a:pt x="917448" y="0"/>
                </a:lnTo>
                <a:close/>
              </a:path>
              <a:path w="919480" h="462279">
                <a:moveTo>
                  <a:pt x="4571" y="457200"/>
                </a:moveTo>
                <a:lnTo>
                  <a:pt x="3048" y="457200"/>
                </a:lnTo>
                <a:lnTo>
                  <a:pt x="3048" y="460248"/>
                </a:lnTo>
                <a:lnTo>
                  <a:pt x="4571" y="460248"/>
                </a:lnTo>
                <a:lnTo>
                  <a:pt x="4571" y="457200"/>
                </a:lnTo>
                <a:close/>
              </a:path>
              <a:path w="919480" h="462279">
                <a:moveTo>
                  <a:pt x="914400" y="457200"/>
                </a:moveTo>
                <a:lnTo>
                  <a:pt x="4571" y="457200"/>
                </a:lnTo>
                <a:lnTo>
                  <a:pt x="4571" y="460248"/>
                </a:lnTo>
                <a:lnTo>
                  <a:pt x="914400" y="460248"/>
                </a:lnTo>
                <a:lnTo>
                  <a:pt x="914400" y="457200"/>
                </a:lnTo>
                <a:close/>
              </a:path>
              <a:path w="919480" h="462279">
                <a:moveTo>
                  <a:pt x="917448" y="3048"/>
                </a:moveTo>
                <a:lnTo>
                  <a:pt x="914400" y="3048"/>
                </a:lnTo>
                <a:lnTo>
                  <a:pt x="914400" y="460248"/>
                </a:lnTo>
                <a:lnTo>
                  <a:pt x="917448" y="460248"/>
                </a:lnTo>
                <a:lnTo>
                  <a:pt x="917448" y="457200"/>
                </a:lnTo>
                <a:lnTo>
                  <a:pt x="918972" y="457200"/>
                </a:lnTo>
                <a:lnTo>
                  <a:pt x="918972" y="4572"/>
                </a:lnTo>
                <a:lnTo>
                  <a:pt x="917448" y="4572"/>
                </a:lnTo>
                <a:lnTo>
                  <a:pt x="917448" y="3048"/>
                </a:lnTo>
                <a:close/>
              </a:path>
              <a:path w="919480" h="462279">
                <a:moveTo>
                  <a:pt x="918972" y="457200"/>
                </a:moveTo>
                <a:lnTo>
                  <a:pt x="917448" y="457200"/>
                </a:lnTo>
                <a:lnTo>
                  <a:pt x="917448" y="460248"/>
                </a:lnTo>
                <a:lnTo>
                  <a:pt x="918972" y="460248"/>
                </a:lnTo>
                <a:lnTo>
                  <a:pt x="918972" y="457200"/>
                </a:lnTo>
                <a:close/>
              </a:path>
              <a:path w="919480" h="462279">
                <a:moveTo>
                  <a:pt x="4571" y="3048"/>
                </a:moveTo>
                <a:lnTo>
                  <a:pt x="3048" y="3048"/>
                </a:lnTo>
                <a:lnTo>
                  <a:pt x="3048" y="4572"/>
                </a:lnTo>
                <a:lnTo>
                  <a:pt x="4571" y="4572"/>
                </a:lnTo>
                <a:lnTo>
                  <a:pt x="4571" y="3048"/>
                </a:lnTo>
                <a:close/>
              </a:path>
              <a:path w="919480" h="462279">
                <a:moveTo>
                  <a:pt x="914400" y="3048"/>
                </a:moveTo>
                <a:lnTo>
                  <a:pt x="4571" y="3048"/>
                </a:lnTo>
                <a:lnTo>
                  <a:pt x="4571" y="4572"/>
                </a:lnTo>
                <a:lnTo>
                  <a:pt x="914400" y="4572"/>
                </a:lnTo>
                <a:lnTo>
                  <a:pt x="914400" y="3048"/>
                </a:lnTo>
                <a:close/>
              </a:path>
              <a:path w="919480" h="462279">
                <a:moveTo>
                  <a:pt x="918972" y="3048"/>
                </a:moveTo>
                <a:lnTo>
                  <a:pt x="917448" y="3048"/>
                </a:lnTo>
                <a:lnTo>
                  <a:pt x="917448" y="4572"/>
                </a:lnTo>
                <a:lnTo>
                  <a:pt x="918972" y="4572"/>
                </a:lnTo>
                <a:lnTo>
                  <a:pt x="918972" y="3048"/>
                </a:lnTo>
                <a:close/>
              </a:path>
            </a:pathLst>
          </a:custGeom>
          <a:solidFill>
            <a:srgbClr val="000000"/>
          </a:solidFill>
        </p:spPr>
        <p:txBody>
          <a:bodyPr wrap="square" lIns="0" tIns="0" rIns="0" bIns="0" rtlCol="0"/>
          <a:lstStyle/>
          <a:p/>
        </p:txBody>
      </p:sp>
      <p:sp>
        <p:nvSpPr>
          <p:cNvPr id="39" name="object 39"/>
          <p:cNvSpPr txBox="1"/>
          <p:nvPr/>
        </p:nvSpPr>
        <p:spPr>
          <a:xfrm>
            <a:off x="2568955" y="5439664"/>
            <a:ext cx="37719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C</a:t>
            </a:r>
            <a:r>
              <a:rPr dirty="0" sz="800" spc="-20">
                <a:latin typeface="Arial"/>
                <a:cs typeface="Arial"/>
              </a:rPr>
              <a:t>a</a:t>
            </a:r>
            <a:r>
              <a:rPr dirty="0" sz="800" spc="5">
                <a:latin typeface="Arial"/>
                <a:cs typeface="Arial"/>
              </a:rPr>
              <a:t>shi</a:t>
            </a:r>
            <a:r>
              <a:rPr dirty="0" sz="800" spc="-15">
                <a:latin typeface="Arial"/>
                <a:cs typeface="Arial"/>
              </a:rPr>
              <a:t>e</a:t>
            </a:r>
            <a:r>
              <a:rPr dirty="0" sz="800" spc="5">
                <a:latin typeface="Arial"/>
                <a:cs typeface="Arial"/>
              </a:rPr>
              <a:t>r</a:t>
            </a:r>
            <a:endParaRPr sz="800">
              <a:latin typeface="Arial"/>
              <a:cs typeface="Arial"/>
            </a:endParaRPr>
          </a:p>
        </p:txBody>
      </p:sp>
      <p:sp>
        <p:nvSpPr>
          <p:cNvPr id="40" name="object 40"/>
          <p:cNvSpPr/>
          <p:nvPr/>
        </p:nvSpPr>
        <p:spPr>
          <a:xfrm>
            <a:off x="5039867" y="4928615"/>
            <a:ext cx="10795" cy="355600"/>
          </a:xfrm>
          <a:custGeom>
            <a:avLst/>
            <a:gdLst/>
            <a:ahLst/>
            <a:cxnLst/>
            <a:rect l="l" t="t" r="r" b="b"/>
            <a:pathLst>
              <a:path w="10795" h="355600">
                <a:moveTo>
                  <a:pt x="6096" y="13715"/>
                </a:moveTo>
                <a:lnTo>
                  <a:pt x="1524" y="13715"/>
                </a:lnTo>
                <a:lnTo>
                  <a:pt x="0" y="15239"/>
                </a:lnTo>
                <a:lnTo>
                  <a:pt x="0" y="353567"/>
                </a:lnTo>
                <a:lnTo>
                  <a:pt x="1524" y="355091"/>
                </a:lnTo>
                <a:lnTo>
                  <a:pt x="3048" y="355091"/>
                </a:lnTo>
                <a:lnTo>
                  <a:pt x="4572" y="353567"/>
                </a:lnTo>
                <a:lnTo>
                  <a:pt x="4572" y="18287"/>
                </a:lnTo>
                <a:lnTo>
                  <a:pt x="1524" y="18287"/>
                </a:lnTo>
                <a:lnTo>
                  <a:pt x="4572" y="15239"/>
                </a:lnTo>
                <a:lnTo>
                  <a:pt x="6096" y="15239"/>
                </a:lnTo>
                <a:lnTo>
                  <a:pt x="6096" y="13715"/>
                </a:lnTo>
                <a:close/>
              </a:path>
              <a:path w="10795" h="355600">
                <a:moveTo>
                  <a:pt x="4572" y="15239"/>
                </a:moveTo>
                <a:lnTo>
                  <a:pt x="1524" y="18287"/>
                </a:lnTo>
                <a:lnTo>
                  <a:pt x="4572" y="18287"/>
                </a:lnTo>
                <a:lnTo>
                  <a:pt x="4572" y="15239"/>
                </a:lnTo>
                <a:close/>
              </a:path>
              <a:path w="10795" h="355600">
                <a:moveTo>
                  <a:pt x="6096" y="15239"/>
                </a:moveTo>
                <a:lnTo>
                  <a:pt x="4572" y="15239"/>
                </a:lnTo>
                <a:lnTo>
                  <a:pt x="4572" y="18287"/>
                </a:lnTo>
                <a:lnTo>
                  <a:pt x="9144" y="18287"/>
                </a:lnTo>
                <a:lnTo>
                  <a:pt x="10668" y="16763"/>
                </a:lnTo>
                <a:lnTo>
                  <a:pt x="6096" y="16763"/>
                </a:lnTo>
                <a:lnTo>
                  <a:pt x="6096" y="15239"/>
                </a:lnTo>
                <a:close/>
              </a:path>
              <a:path w="10795" h="355600">
                <a:moveTo>
                  <a:pt x="9144" y="0"/>
                </a:moveTo>
                <a:lnTo>
                  <a:pt x="7620" y="0"/>
                </a:lnTo>
                <a:lnTo>
                  <a:pt x="6096" y="1523"/>
                </a:lnTo>
                <a:lnTo>
                  <a:pt x="6096" y="16763"/>
                </a:lnTo>
                <a:lnTo>
                  <a:pt x="9144" y="16763"/>
                </a:lnTo>
                <a:lnTo>
                  <a:pt x="9144" y="13715"/>
                </a:lnTo>
                <a:lnTo>
                  <a:pt x="10668" y="13715"/>
                </a:lnTo>
                <a:lnTo>
                  <a:pt x="10668" y="1523"/>
                </a:lnTo>
                <a:lnTo>
                  <a:pt x="9144" y="0"/>
                </a:lnTo>
                <a:close/>
              </a:path>
              <a:path w="10795" h="355600">
                <a:moveTo>
                  <a:pt x="10668" y="13715"/>
                </a:moveTo>
                <a:lnTo>
                  <a:pt x="9144" y="13715"/>
                </a:lnTo>
                <a:lnTo>
                  <a:pt x="9144" y="16763"/>
                </a:lnTo>
                <a:lnTo>
                  <a:pt x="10668" y="16763"/>
                </a:lnTo>
                <a:lnTo>
                  <a:pt x="10668" y="13715"/>
                </a:lnTo>
                <a:close/>
              </a:path>
            </a:pathLst>
          </a:custGeom>
          <a:solidFill>
            <a:srgbClr val="000000"/>
          </a:solidFill>
        </p:spPr>
        <p:txBody>
          <a:bodyPr wrap="square" lIns="0" tIns="0" rIns="0" bIns="0" rtlCol="0"/>
          <a:lstStyle/>
          <a:p/>
        </p:txBody>
      </p:sp>
      <p:sp>
        <p:nvSpPr>
          <p:cNvPr id="41" name="object 41"/>
          <p:cNvSpPr/>
          <p:nvPr/>
        </p:nvSpPr>
        <p:spPr>
          <a:xfrm>
            <a:off x="5017008" y="4815840"/>
            <a:ext cx="64135" cy="121920"/>
          </a:xfrm>
          <a:custGeom>
            <a:avLst/>
            <a:gdLst/>
            <a:ahLst/>
            <a:cxnLst/>
            <a:rect l="l" t="t" r="r" b="b"/>
            <a:pathLst>
              <a:path w="64135" h="121920">
                <a:moveTo>
                  <a:pt x="31300" y="114417"/>
                </a:moveTo>
                <a:lnTo>
                  <a:pt x="28955" y="118872"/>
                </a:lnTo>
                <a:lnTo>
                  <a:pt x="28955" y="120396"/>
                </a:lnTo>
                <a:lnTo>
                  <a:pt x="30479" y="121920"/>
                </a:lnTo>
                <a:lnTo>
                  <a:pt x="32003" y="121920"/>
                </a:lnTo>
                <a:lnTo>
                  <a:pt x="33527" y="120396"/>
                </a:lnTo>
                <a:lnTo>
                  <a:pt x="33527" y="118872"/>
                </a:lnTo>
                <a:lnTo>
                  <a:pt x="31300" y="114417"/>
                </a:lnTo>
                <a:close/>
              </a:path>
              <a:path w="64135" h="121920">
                <a:moveTo>
                  <a:pt x="32003" y="0"/>
                </a:moveTo>
                <a:lnTo>
                  <a:pt x="30479" y="0"/>
                </a:lnTo>
                <a:lnTo>
                  <a:pt x="28955" y="1524"/>
                </a:lnTo>
                <a:lnTo>
                  <a:pt x="0" y="60960"/>
                </a:lnTo>
                <a:lnTo>
                  <a:pt x="0" y="62484"/>
                </a:lnTo>
                <a:lnTo>
                  <a:pt x="28955" y="120396"/>
                </a:lnTo>
                <a:lnTo>
                  <a:pt x="28955" y="118872"/>
                </a:lnTo>
                <a:lnTo>
                  <a:pt x="31300" y="114417"/>
                </a:lnTo>
                <a:lnTo>
                  <a:pt x="5333" y="62484"/>
                </a:lnTo>
                <a:lnTo>
                  <a:pt x="3047" y="62484"/>
                </a:lnTo>
                <a:lnTo>
                  <a:pt x="4571" y="60960"/>
                </a:lnTo>
                <a:lnTo>
                  <a:pt x="5314" y="60960"/>
                </a:lnTo>
                <a:lnTo>
                  <a:pt x="31300" y="7620"/>
                </a:lnTo>
                <a:lnTo>
                  <a:pt x="28955" y="3048"/>
                </a:lnTo>
                <a:lnTo>
                  <a:pt x="34309" y="3048"/>
                </a:lnTo>
                <a:lnTo>
                  <a:pt x="33527" y="1524"/>
                </a:lnTo>
                <a:lnTo>
                  <a:pt x="32003" y="0"/>
                </a:lnTo>
                <a:close/>
              </a:path>
              <a:path w="64135" h="121920">
                <a:moveTo>
                  <a:pt x="59040" y="61712"/>
                </a:moveTo>
                <a:lnTo>
                  <a:pt x="31300" y="114417"/>
                </a:lnTo>
                <a:lnTo>
                  <a:pt x="33527" y="118872"/>
                </a:lnTo>
                <a:lnTo>
                  <a:pt x="33527" y="120396"/>
                </a:lnTo>
                <a:lnTo>
                  <a:pt x="64007" y="62484"/>
                </a:lnTo>
                <a:lnTo>
                  <a:pt x="59435" y="62484"/>
                </a:lnTo>
                <a:lnTo>
                  <a:pt x="59040" y="61712"/>
                </a:lnTo>
                <a:close/>
              </a:path>
              <a:path w="64135" h="121920">
                <a:moveTo>
                  <a:pt x="4571" y="60960"/>
                </a:moveTo>
                <a:lnTo>
                  <a:pt x="3047" y="62484"/>
                </a:lnTo>
                <a:lnTo>
                  <a:pt x="4571" y="62484"/>
                </a:lnTo>
                <a:lnTo>
                  <a:pt x="4948" y="61712"/>
                </a:lnTo>
                <a:lnTo>
                  <a:pt x="4571" y="60960"/>
                </a:lnTo>
                <a:close/>
              </a:path>
              <a:path w="64135" h="121920">
                <a:moveTo>
                  <a:pt x="4948" y="61712"/>
                </a:moveTo>
                <a:lnTo>
                  <a:pt x="4571" y="62484"/>
                </a:lnTo>
                <a:lnTo>
                  <a:pt x="5333" y="62484"/>
                </a:lnTo>
                <a:lnTo>
                  <a:pt x="4948" y="61712"/>
                </a:lnTo>
                <a:close/>
              </a:path>
              <a:path w="64135" h="121920">
                <a:moveTo>
                  <a:pt x="59435" y="60960"/>
                </a:moveTo>
                <a:lnTo>
                  <a:pt x="59040" y="61712"/>
                </a:lnTo>
                <a:lnTo>
                  <a:pt x="59435" y="62484"/>
                </a:lnTo>
                <a:lnTo>
                  <a:pt x="62483" y="62484"/>
                </a:lnTo>
                <a:lnTo>
                  <a:pt x="59435" y="60960"/>
                </a:lnTo>
                <a:close/>
              </a:path>
              <a:path w="64135" h="121920">
                <a:moveTo>
                  <a:pt x="64007" y="60960"/>
                </a:moveTo>
                <a:lnTo>
                  <a:pt x="59435" y="60960"/>
                </a:lnTo>
                <a:lnTo>
                  <a:pt x="62483" y="62484"/>
                </a:lnTo>
                <a:lnTo>
                  <a:pt x="64007" y="62484"/>
                </a:lnTo>
                <a:lnTo>
                  <a:pt x="64007" y="60960"/>
                </a:lnTo>
                <a:close/>
              </a:path>
              <a:path w="64135" h="121920">
                <a:moveTo>
                  <a:pt x="5314" y="60960"/>
                </a:moveTo>
                <a:lnTo>
                  <a:pt x="4571" y="60960"/>
                </a:lnTo>
                <a:lnTo>
                  <a:pt x="4948" y="61712"/>
                </a:lnTo>
                <a:lnTo>
                  <a:pt x="5314" y="60960"/>
                </a:lnTo>
                <a:close/>
              </a:path>
              <a:path w="64135" h="121920">
                <a:moveTo>
                  <a:pt x="34309" y="3048"/>
                </a:moveTo>
                <a:lnTo>
                  <a:pt x="33527" y="3048"/>
                </a:lnTo>
                <a:lnTo>
                  <a:pt x="31300" y="7620"/>
                </a:lnTo>
                <a:lnTo>
                  <a:pt x="59040" y="61712"/>
                </a:lnTo>
                <a:lnTo>
                  <a:pt x="59435" y="60960"/>
                </a:lnTo>
                <a:lnTo>
                  <a:pt x="64007" y="60960"/>
                </a:lnTo>
                <a:lnTo>
                  <a:pt x="34309" y="3048"/>
                </a:lnTo>
                <a:close/>
              </a:path>
              <a:path w="64135" h="121920">
                <a:moveTo>
                  <a:pt x="33527" y="3048"/>
                </a:moveTo>
                <a:lnTo>
                  <a:pt x="28955" y="3048"/>
                </a:lnTo>
                <a:lnTo>
                  <a:pt x="31300" y="7620"/>
                </a:lnTo>
                <a:lnTo>
                  <a:pt x="33527" y="3048"/>
                </a:lnTo>
                <a:close/>
              </a:path>
            </a:pathLst>
          </a:custGeom>
          <a:solidFill>
            <a:srgbClr val="000000"/>
          </a:solidFill>
        </p:spPr>
        <p:txBody>
          <a:bodyPr wrap="square" lIns="0" tIns="0" rIns="0" bIns="0" rtlCol="0"/>
          <a:lstStyle/>
          <a:p/>
        </p:txBody>
      </p:sp>
      <p:sp>
        <p:nvSpPr>
          <p:cNvPr id="42" name="object 42"/>
          <p:cNvSpPr/>
          <p:nvPr/>
        </p:nvSpPr>
        <p:spPr>
          <a:xfrm>
            <a:off x="1725167" y="4928615"/>
            <a:ext cx="810895" cy="355600"/>
          </a:xfrm>
          <a:custGeom>
            <a:avLst/>
            <a:gdLst/>
            <a:ahLst/>
            <a:cxnLst/>
            <a:rect l="l" t="t" r="r" b="b"/>
            <a:pathLst>
              <a:path w="810894" h="355600">
                <a:moveTo>
                  <a:pt x="806196" y="13715"/>
                </a:moveTo>
                <a:lnTo>
                  <a:pt x="1524" y="13715"/>
                </a:lnTo>
                <a:lnTo>
                  <a:pt x="0" y="15239"/>
                </a:lnTo>
                <a:lnTo>
                  <a:pt x="0" y="353567"/>
                </a:lnTo>
                <a:lnTo>
                  <a:pt x="1524" y="355091"/>
                </a:lnTo>
                <a:lnTo>
                  <a:pt x="3048" y="355091"/>
                </a:lnTo>
                <a:lnTo>
                  <a:pt x="4572" y="353567"/>
                </a:lnTo>
                <a:lnTo>
                  <a:pt x="4572" y="18287"/>
                </a:lnTo>
                <a:lnTo>
                  <a:pt x="1524" y="18287"/>
                </a:lnTo>
                <a:lnTo>
                  <a:pt x="4572" y="15239"/>
                </a:lnTo>
                <a:lnTo>
                  <a:pt x="806196" y="15239"/>
                </a:lnTo>
                <a:lnTo>
                  <a:pt x="806196" y="13715"/>
                </a:lnTo>
                <a:close/>
              </a:path>
              <a:path w="810894" h="355600">
                <a:moveTo>
                  <a:pt x="4572" y="15239"/>
                </a:moveTo>
                <a:lnTo>
                  <a:pt x="1524" y="18287"/>
                </a:lnTo>
                <a:lnTo>
                  <a:pt x="4572" y="18287"/>
                </a:lnTo>
                <a:lnTo>
                  <a:pt x="4572" y="15239"/>
                </a:lnTo>
                <a:close/>
              </a:path>
              <a:path w="810894" h="355600">
                <a:moveTo>
                  <a:pt x="806196" y="15239"/>
                </a:moveTo>
                <a:lnTo>
                  <a:pt x="4572" y="15239"/>
                </a:lnTo>
                <a:lnTo>
                  <a:pt x="4572" y="18287"/>
                </a:lnTo>
                <a:lnTo>
                  <a:pt x="809244" y="18287"/>
                </a:lnTo>
                <a:lnTo>
                  <a:pt x="810768" y="16763"/>
                </a:lnTo>
                <a:lnTo>
                  <a:pt x="806196" y="16763"/>
                </a:lnTo>
                <a:lnTo>
                  <a:pt x="806196" y="15239"/>
                </a:lnTo>
                <a:close/>
              </a:path>
              <a:path w="810894" h="355600">
                <a:moveTo>
                  <a:pt x="809244" y="0"/>
                </a:moveTo>
                <a:lnTo>
                  <a:pt x="807720" y="0"/>
                </a:lnTo>
                <a:lnTo>
                  <a:pt x="806196" y="1523"/>
                </a:lnTo>
                <a:lnTo>
                  <a:pt x="806196" y="16763"/>
                </a:lnTo>
                <a:lnTo>
                  <a:pt x="809244" y="16763"/>
                </a:lnTo>
                <a:lnTo>
                  <a:pt x="809244" y="13715"/>
                </a:lnTo>
                <a:lnTo>
                  <a:pt x="810768" y="13715"/>
                </a:lnTo>
                <a:lnTo>
                  <a:pt x="810768" y="1523"/>
                </a:lnTo>
                <a:lnTo>
                  <a:pt x="809244" y="0"/>
                </a:lnTo>
                <a:close/>
              </a:path>
              <a:path w="810894" h="355600">
                <a:moveTo>
                  <a:pt x="810768" y="13715"/>
                </a:moveTo>
                <a:lnTo>
                  <a:pt x="809244" y="13715"/>
                </a:lnTo>
                <a:lnTo>
                  <a:pt x="809244" y="16763"/>
                </a:lnTo>
                <a:lnTo>
                  <a:pt x="810768" y="16763"/>
                </a:lnTo>
                <a:lnTo>
                  <a:pt x="810768" y="13715"/>
                </a:lnTo>
                <a:close/>
              </a:path>
            </a:pathLst>
          </a:custGeom>
          <a:solidFill>
            <a:srgbClr val="000000"/>
          </a:solidFill>
        </p:spPr>
        <p:txBody>
          <a:bodyPr wrap="square" lIns="0" tIns="0" rIns="0" bIns="0" rtlCol="0"/>
          <a:lstStyle/>
          <a:p/>
        </p:txBody>
      </p:sp>
      <p:sp>
        <p:nvSpPr>
          <p:cNvPr id="43" name="object 43"/>
          <p:cNvSpPr/>
          <p:nvPr/>
        </p:nvSpPr>
        <p:spPr>
          <a:xfrm>
            <a:off x="2502407" y="4815840"/>
            <a:ext cx="64135" cy="121920"/>
          </a:xfrm>
          <a:custGeom>
            <a:avLst/>
            <a:gdLst/>
            <a:ahLst/>
            <a:cxnLst/>
            <a:rect l="l" t="t" r="r" b="b"/>
            <a:pathLst>
              <a:path w="64135" h="121920">
                <a:moveTo>
                  <a:pt x="31300" y="114417"/>
                </a:moveTo>
                <a:lnTo>
                  <a:pt x="28956" y="118872"/>
                </a:lnTo>
                <a:lnTo>
                  <a:pt x="28956" y="120396"/>
                </a:lnTo>
                <a:lnTo>
                  <a:pt x="30480" y="121920"/>
                </a:lnTo>
                <a:lnTo>
                  <a:pt x="32004" y="121920"/>
                </a:lnTo>
                <a:lnTo>
                  <a:pt x="33528" y="120396"/>
                </a:lnTo>
                <a:lnTo>
                  <a:pt x="33528" y="118872"/>
                </a:lnTo>
                <a:lnTo>
                  <a:pt x="31300" y="114417"/>
                </a:lnTo>
                <a:close/>
              </a:path>
              <a:path w="64135" h="121920">
                <a:moveTo>
                  <a:pt x="32004" y="0"/>
                </a:moveTo>
                <a:lnTo>
                  <a:pt x="30480" y="0"/>
                </a:lnTo>
                <a:lnTo>
                  <a:pt x="28956" y="1524"/>
                </a:lnTo>
                <a:lnTo>
                  <a:pt x="0" y="60960"/>
                </a:lnTo>
                <a:lnTo>
                  <a:pt x="0" y="62484"/>
                </a:lnTo>
                <a:lnTo>
                  <a:pt x="28956" y="120396"/>
                </a:lnTo>
                <a:lnTo>
                  <a:pt x="28956" y="118872"/>
                </a:lnTo>
                <a:lnTo>
                  <a:pt x="31300" y="114417"/>
                </a:lnTo>
                <a:lnTo>
                  <a:pt x="5334" y="62484"/>
                </a:lnTo>
                <a:lnTo>
                  <a:pt x="3048" y="62484"/>
                </a:lnTo>
                <a:lnTo>
                  <a:pt x="4572" y="60960"/>
                </a:lnTo>
                <a:lnTo>
                  <a:pt x="5314" y="60960"/>
                </a:lnTo>
                <a:lnTo>
                  <a:pt x="31300" y="7620"/>
                </a:lnTo>
                <a:lnTo>
                  <a:pt x="28956" y="3048"/>
                </a:lnTo>
                <a:lnTo>
                  <a:pt x="34309" y="3048"/>
                </a:lnTo>
                <a:lnTo>
                  <a:pt x="33528" y="1524"/>
                </a:lnTo>
                <a:lnTo>
                  <a:pt x="32004" y="0"/>
                </a:lnTo>
                <a:close/>
              </a:path>
              <a:path w="64135" h="121920">
                <a:moveTo>
                  <a:pt x="59040" y="61712"/>
                </a:moveTo>
                <a:lnTo>
                  <a:pt x="31300" y="114417"/>
                </a:lnTo>
                <a:lnTo>
                  <a:pt x="33528" y="118872"/>
                </a:lnTo>
                <a:lnTo>
                  <a:pt x="33528" y="120396"/>
                </a:lnTo>
                <a:lnTo>
                  <a:pt x="64008" y="62484"/>
                </a:lnTo>
                <a:lnTo>
                  <a:pt x="59436" y="62484"/>
                </a:lnTo>
                <a:lnTo>
                  <a:pt x="59040" y="61712"/>
                </a:lnTo>
                <a:close/>
              </a:path>
              <a:path w="64135" h="121920">
                <a:moveTo>
                  <a:pt x="4572" y="60960"/>
                </a:moveTo>
                <a:lnTo>
                  <a:pt x="3048" y="62484"/>
                </a:lnTo>
                <a:lnTo>
                  <a:pt x="4572" y="62484"/>
                </a:lnTo>
                <a:lnTo>
                  <a:pt x="4948" y="61712"/>
                </a:lnTo>
                <a:lnTo>
                  <a:pt x="4572" y="60960"/>
                </a:lnTo>
                <a:close/>
              </a:path>
              <a:path w="64135" h="121920">
                <a:moveTo>
                  <a:pt x="4948" y="61712"/>
                </a:moveTo>
                <a:lnTo>
                  <a:pt x="4572" y="62484"/>
                </a:lnTo>
                <a:lnTo>
                  <a:pt x="5334" y="62484"/>
                </a:lnTo>
                <a:lnTo>
                  <a:pt x="4948" y="61712"/>
                </a:lnTo>
                <a:close/>
              </a:path>
              <a:path w="64135" h="121920">
                <a:moveTo>
                  <a:pt x="59436" y="60960"/>
                </a:moveTo>
                <a:lnTo>
                  <a:pt x="59040" y="61712"/>
                </a:lnTo>
                <a:lnTo>
                  <a:pt x="59436" y="62484"/>
                </a:lnTo>
                <a:lnTo>
                  <a:pt x="62484" y="62484"/>
                </a:lnTo>
                <a:lnTo>
                  <a:pt x="59436" y="60960"/>
                </a:lnTo>
                <a:close/>
              </a:path>
              <a:path w="64135" h="121920">
                <a:moveTo>
                  <a:pt x="64008" y="60960"/>
                </a:moveTo>
                <a:lnTo>
                  <a:pt x="59436" y="60960"/>
                </a:lnTo>
                <a:lnTo>
                  <a:pt x="62484" y="62484"/>
                </a:lnTo>
                <a:lnTo>
                  <a:pt x="64008" y="62484"/>
                </a:lnTo>
                <a:lnTo>
                  <a:pt x="64008" y="60960"/>
                </a:lnTo>
                <a:close/>
              </a:path>
              <a:path w="64135" h="121920">
                <a:moveTo>
                  <a:pt x="5314" y="60960"/>
                </a:moveTo>
                <a:lnTo>
                  <a:pt x="4572" y="60960"/>
                </a:lnTo>
                <a:lnTo>
                  <a:pt x="4948" y="61712"/>
                </a:lnTo>
                <a:lnTo>
                  <a:pt x="5314" y="60960"/>
                </a:lnTo>
                <a:close/>
              </a:path>
              <a:path w="64135" h="121920">
                <a:moveTo>
                  <a:pt x="34309" y="3048"/>
                </a:moveTo>
                <a:lnTo>
                  <a:pt x="33528" y="3048"/>
                </a:lnTo>
                <a:lnTo>
                  <a:pt x="31300" y="7620"/>
                </a:lnTo>
                <a:lnTo>
                  <a:pt x="59040" y="61712"/>
                </a:lnTo>
                <a:lnTo>
                  <a:pt x="59436" y="60960"/>
                </a:lnTo>
                <a:lnTo>
                  <a:pt x="64008" y="60960"/>
                </a:lnTo>
                <a:lnTo>
                  <a:pt x="34309" y="3048"/>
                </a:lnTo>
                <a:close/>
              </a:path>
              <a:path w="64135" h="121920">
                <a:moveTo>
                  <a:pt x="33528" y="3048"/>
                </a:moveTo>
                <a:lnTo>
                  <a:pt x="28956" y="3048"/>
                </a:lnTo>
                <a:lnTo>
                  <a:pt x="31300" y="7620"/>
                </a:lnTo>
                <a:lnTo>
                  <a:pt x="33528" y="3048"/>
                </a:lnTo>
                <a:close/>
              </a:path>
            </a:pathLst>
          </a:custGeom>
          <a:solidFill>
            <a:srgbClr val="000000"/>
          </a:solidFill>
        </p:spPr>
        <p:txBody>
          <a:bodyPr wrap="square" lIns="0" tIns="0" rIns="0" bIns="0" rtlCol="0"/>
          <a:lstStyle/>
          <a:p/>
        </p:txBody>
      </p:sp>
      <p:sp>
        <p:nvSpPr>
          <p:cNvPr id="44" name="object 44"/>
          <p:cNvSpPr/>
          <p:nvPr/>
        </p:nvSpPr>
        <p:spPr>
          <a:xfrm>
            <a:off x="2753867" y="4928615"/>
            <a:ext cx="10795" cy="355600"/>
          </a:xfrm>
          <a:custGeom>
            <a:avLst/>
            <a:gdLst/>
            <a:ahLst/>
            <a:cxnLst/>
            <a:rect l="l" t="t" r="r" b="b"/>
            <a:pathLst>
              <a:path w="10794" h="355600">
                <a:moveTo>
                  <a:pt x="6096" y="13715"/>
                </a:moveTo>
                <a:lnTo>
                  <a:pt x="1524" y="13715"/>
                </a:lnTo>
                <a:lnTo>
                  <a:pt x="0" y="15239"/>
                </a:lnTo>
                <a:lnTo>
                  <a:pt x="0" y="353567"/>
                </a:lnTo>
                <a:lnTo>
                  <a:pt x="1524" y="355091"/>
                </a:lnTo>
                <a:lnTo>
                  <a:pt x="3048" y="355091"/>
                </a:lnTo>
                <a:lnTo>
                  <a:pt x="4572" y="353567"/>
                </a:lnTo>
                <a:lnTo>
                  <a:pt x="4572" y="18287"/>
                </a:lnTo>
                <a:lnTo>
                  <a:pt x="1524" y="18287"/>
                </a:lnTo>
                <a:lnTo>
                  <a:pt x="4572" y="15239"/>
                </a:lnTo>
                <a:lnTo>
                  <a:pt x="6096" y="15239"/>
                </a:lnTo>
                <a:lnTo>
                  <a:pt x="6096" y="13715"/>
                </a:lnTo>
                <a:close/>
              </a:path>
              <a:path w="10794" h="355600">
                <a:moveTo>
                  <a:pt x="4572" y="15239"/>
                </a:moveTo>
                <a:lnTo>
                  <a:pt x="1524" y="18287"/>
                </a:lnTo>
                <a:lnTo>
                  <a:pt x="4572" y="18287"/>
                </a:lnTo>
                <a:lnTo>
                  <a:pt x="4572" y="15239"/>
                </a:lnTo>
                <a:close/>
              </a:path>
              <a:path w="10794" h="355600">
                <a:moveTo>
                  <a:pt x="6096" y="15239"/>
                </a:moveTo>
                <a:lnTo>
                  <a:pt x="4572" y="15239"/>
                </a:lnTo>
                <a:lnTo>
                  <a:pt x="4572" y="18287"/>
                </a:lnTo>
                <a:lnTo>
                  <a:pt x="9144" y="18287"/>
                </a:lnTo>
                <a:lnTo>
                  <a:pt x="10668" y="16763"/>
                </a:lnTo>
                <a:lnTo>
                  <a:pt x="6096" y="16763"/>
                </a:lnTo>
                <a:lnTo>
                  <a:pt x="6096" y="15239"/>
                </a:lnTo>
                <a:close/>
              </a:path>
              <a:path w="10794" h="355600">
                <a:moveTo>
                  <a:pt x="9144" y="0"/>
                </a:moveTo>
                <a:lnTo>
                  <a:pt x="7620" y="0"/>
                </a:lnTo>
                <a:lnTo>
                  <a:pt x="6096" y="1523"/>
                </a:lnTo>
                <a:lnTo>
                  <a:pt x="6096" y="16763"/>
                </a:lnTo>
                <a:lnTo>
                  <a:pt x="9144" y="16763"/>
                </a:lnTo>
                <a:lnTo>
                  <a:pt x="9144" y="13715"/>
                </a:lnTo>
                <a:lnTo>
                  <a:pt x="10668" y="13715"/>
                </a:lnTo>
                <a:lnTo>
                  <a:pt x="10668" y="1523"/>
                </a:lnTo>
                <a:lnTo>
                  <a:pt x="9144" y="0"/>
                </a:lnTo>
                <a:close/>
              </a:path>
              <a:path w="10794" h="355600">
                <a:moveTo>
                  <a:pt x="10668" y="13715"/>
                </a:moveTo>
                <a:lnTo>
                  <a:pt x="9144" y="13715"/>
                </a:lnTo>
                <a:lnTo>
                  <a:pt x="9144" y="16763"/>
                </a:lnTo>
                <a:lnTo>
                  <a:pt x="10668" y="16763"/>
                </a:lnTo>
                <a:lnTo>
                  <a:pt x="10668" y="13715"/>
                </a:lnTo>
                <a:close/>
              </a:path>
            </a:pathLst>
          </a:custGeom>
          <a:solidFill>
            <a:srgbClr val="000000"/>
          </a:solidFill>
        </p:spPr>
        <p:txBody>
          <a:bodyPr wrap="square" lIns="0" tIns="0" rIns="0" bIns="0" rtlCol="0"/>
          <a:lstStyle/>
          <a:p/>
        </p:txBody>
      </p:sp>
      <p:sp>
        <p:nvSpPr>
          <p:cNvPr id="45" name="object 45"/>
          <p:cNvSpPr/>
          <p:nvPr/>
        </p:nvSpPr>
        <p:spPr>
          <a:xfrm>
            <a:off x="2731007" y="4815840"/>
            <a:ext cx="64135" cy="121920"/>
          </a:xfrm>
          <a:custGeom>
            <a:avLst/>
            <a:gdLst/>
            <a:ahLst/>
            <a:cxnLst/>
            <a:rect l="l" t="t" r="r" b="b"/>
            <a:pathLst>
              <a:path w="64135" h="121920">
                <a:moveTo>
                  <a:pt x="31300" y="114417"/>
                </a:moveTo>
                <a:lnTo>
                  <a:pt x="28956" y="118872"/>
                </a:lnTo>
                <a:lnTo>
                  <a:pt x="28956" y="120396"/>
                </a:lnTo>
                <a:lnTo>
                  <a:pt x="30480" y="121920"/>
                </a:lnTo>
                <a:lnTo>
                  <a:pt x="32004" y="121920"/>
                </a:lnTo>
                <a:lnTo>
                  <a:pt x="33528" y="120396"/>
                </a:lnTo>
                <a:lnTo>
                  <a:pt x="33528" y="118872"/>
                </a:lnTo>
                <a:lnTo>
                  <a:pt x="31300" y="114417"/>
                </a:lnTo>
                <a:close/>
              </a:path>
              <a:path w="64135" h="121920">
                <a:moveTo>
                  <a:pt x="32004" y="0"/>
                </a:moveTo>
                <a:lnTo>
                  <a:pt x="30480" y="0"/>
                </a:lnTo>
                <a:lnTo>
                  <a:pt x="28956" y="1524"/>
                </a:lnTo>
                <a:lnTo>
                  <a:pt x="0" y="60960"/>
                </a:lnTo>
                <a:lnTo>
                  <a:pt x="0" y="62484"/>
                </a:lnTo>
                <a:lnTo>
                  <a:pt x="28956" y="120396"/>
                </a:lnTo>
                <a:lnTo>
                  <a:pt x="28956" y="118872"/>
                </a:lnTo>
                <a:lnTo>
                  <a:pt x="31300" y="114417"/>
                </a:lnTo>
                <a:lnTo>
                  <a:pt x="5334" y="62484"/>
                </a:lnTo>
                <a:lnTo>
                  <a:pt x="3048" y="62484"/>
                </a:lnTo>
                <a:lnTo>
                  <a:pt x="4572" y="60960"/>
                </a:lnTo>
                <a:lnTo>
                  <a:pt x="5314" y="60960"/>
                </a:lnTo>
                <a:lnTo>
                  <a:pt x="31300" y="7620"/>
                </a:lnTo>
                <a:lnTo>
                  <a:pt x="28956" y="3048"/>
                </a:lnTo>
                <a:lnTo>
                  <a:pt x="34309" y="3048"/>
                </a:lnTo>
                <a:lnTo>
                  <a:pt x="33528" y="1524"/>
                </a:lnTo>
                <a:lnTo>
                  <a:pt x="32004" y="0"/>
                </a:lnTo>
                <a:close/>
              </a:path>
              <a:path w="64135" h="121920">
                <a:moveTo>
                  <a:pt x="59040" y="61712"/>
                </a:moveTo>
                <a:lnTo>
                  <a:pt x="31300" y="114417"/>
                </a:lnTo>
                <a:lnTo>
                  <a:pt x="33528" y="118872"/>
                </a:lnTo>
                <a:lnTo>
                  <a:pt x="33528" y="120396"/>
                </a:lnTo>
                <a:lnTo>
                  <a:pt x="64008" y="62484"/>
                </a:lnTo>
                <a:lnTo>
                  <a:pt x="59436" y="62484"/>
                </a:lnTo>
                <a:lnTo>
                  <a:pt x="59040" y="61712"/>
                </a:lnTo>
                <a:close/>
              </a:path>
              <a:path w="64135" h="121920">
                <a:moveTo>
                  <a:pt x="4572" y="60960"/>
                </a:moveTo>
                <a:lnTo>
                  <a:pt x="3048" y="62484"/>
                </a:lnTo>
                <a:lnTo>
                  <a:pt x="4572" y="62484"/>
                </a:lnTo>
                <a:lnTo>
                  <a:pt x="4948" y="61712"/>
                </a:lnTo>
                <a:lnTo>
                  <a:pt x="4572" y="60960"/>
                </a:lnTo>
                <a:close/>
              </a:path>
              <a:path w="64135" h="121920">
                <a:moveTo>
                  <a:pt x="4948" y="61712"/>
                </a:moveTo>
                <a:lnTo>
                  <a:pt x="4572" y="62484"/>
                </a:lnTo>
                <a:lnTo>
                  <a:pt x="5334" y="62484"/>
                </a:lnTo>
                <a:lnTo>
                  <a:pt x="4948" y="61712"/>
                </a:lnTo>
                <a:close/>
              </a:path>
              <a:path w="64135" h="121920">
                <a:moveTo>
                  <a:pt x="59436" y="60960"/>
                </a:moveTo>
                <a:lnTo>
                  <a:pt x="59040" y="61712"/>
                </a:lnTo>
                <a:lnTo>
                  <a:pt x="59436" y="62484"/>
                </a:lnTo>
                <a:lnTo>
                  <a:pt x="62484" y="62484"/>
                </a:lnTo>
                <a:lnTo>
                  <a:pt x="59436" y="60960"/>
                </a:lnTo>
                <a:close/>
              </a:path>
              <a:path w="64135" h="121920">
                <a:moveTo>
                  <a:pt x="64008" y="60960"/>
                </a:moveTo>
                <a:lnTo>
                  <a:pt x="59436" y="60960"/>
                </a:lnTo>
                <a:lnTo>
                  <a:pt x="62484" y="62484"/>
                </a:lnTo>
                <a:lnTo>
                  <a:pt x="64008" y="62484"/>
                </a:lnTo>
                <a:lnTo>
                  <a:pt x="64008" y="60960"/>
                </a:lnTo>
                <a:close/>
              </a:path>
              <a:path w="64135" h="121920">
                <a:moveTo>
                  <a:pt x="5314" y="60960"/>
                </a:moveTo>
                <a:lnTo>
                  <a:pt x="4572" y="60960"/>
                </a:lnTo>
                <a:lnTo>
                  <a:pt x="4948" y="61712"/>
                </a:lnTo>
                <a:lnTo>
                  <a:pt x="5314" y="60960"/>
                </a:lnTo>
                <a:close/>
              </a:path>
              <a:path w="64135" h="121920">
                <a:moveTo>
                  <a:pt x="34309" y="3048"/>
                </a:moveTo>
                <a:lnTo>
                  <a:pt x="33528" y="3048"/>
                </a:lnTo>
                <a:lnTo>
                  <a:pt x="31300" y="7620"/>
                </a:lnTo>
                <a:lnTo>
                  <a:pt x="59040" y="61712"/>
                </a:lnTo>
                <a:lnTo>
                  <a:pt x="59436" y="60960"/>
                </a:lnTo>
                <a:lnTo>
                  <a:pt x="64008" y="60960"/>
                </a:lnTo>
                <a:lnTo>
                  <a:pt x="34309" y="3048"/>
                </a:lnTo>
                <a:close/>
              </a:path>
              <a:path w="64135" h="121920">
                <a:moveTo>
                  <a:pt x="33528" y="3048"/>
                </a:moveTo>
                <a:lnTo>
                  <a:pt x="28956" y="3048"/>
                </a:lnTo>
                <a:lnTo>
                  <a:pt x="31300" y="7620"/>
                </a:lnTo>
                <a:lnTo>
                  <a:pt x="33528" y="3048"/>
                </a:lnTo>
                <a:close/>
              </a:path>
            </a:pathLst>
          </a:custGeom>
          <a:solidFill>
            <a:srgbClr val="000000"/>
          </a:solidFill>
        </p:spPr>
        <p:txBody>
          <a:bodyPr wrap="square" lIns="0" tIns="0" rIns="0" bIns="0" rtlCol="0"/>
          <a:lstStyle/>
          <a:p/>
        </p:txBody>
      </p:sp>
      <p:sp>
        <p:nvSpPr>
          <p:cNvPr id="46" name="object 46"/>
          <p:cNvSpPr/>
          <p:nvPr/>
        </p:nvSpPr>
        <p:spPr>
          <a:xfrm>
            <a:off x="2988564" y="4928615"/>
            <a:ext cx="798830" cy="355600"/>
          </a:xfrm>
          <a:custGeom>
            <a:avLst/>
            <a:gdLst/>
            <a:ahLst/>
            <a:cxnLst/>
            <a:rect l="l" t="t" r="r" b="b"/>
            <a:pathLst>
              <a:path w="798829" h="355600">
                <a:moveTo>
                  <a:pt x="797052" y="16763"/>
                </a:moveTo>
                <a:lnTo>
                  <a:pt x="794004" y="16763"/>
                </a:lnTo>
                <a:lnTo>
                  <a:pt x="794004" y="353567"/>
                </a:lnTo>
                <a:lnTo>
                  <a:pt x="795528" y="355091"/>
                </a:lnTo>
                <a:lnTo>
                  <a:pt x="797052" y="355091"/>
                </a:lnTo>
                <a:lnTo>
                  <a:pt x="798576" y="353567"/>
                </a:lnTo>
                <a:lnTo>
                  <a:pt x="798576" y="18287"/>
                </a:lnTo>
                <a:lnTo>
                  <a:pt x="797052" y="18287"/>
                </a:lnTo>
                <a:lnTo>
                  <a:pt x="797052" y="16763"/>
                </a:lnTo>
                <a:close/>
              </a:path>
              <a:path w="798829" h="355600">
                <a:moveTo>
                  <a:pt x="3048" y="0"/>
                </a:moveTo>
                <a:lnTo>
                  <a:pt x="1524" y="0"/>
                </a:lnTo>
                <a:lnTo>
                  <a:pt x="0" y="1523"/>
                </a:lnTo>
                <a:lnTo>
                  <a:pt x="0" y="16763"/>
                </a:lnTo>
                <a:lnTo>
                  <a:pt x="1524" y="18287"/>
                </a:lnTo>
                <a:lnTo>
                  <a:pt x="794004" y="18287"/>
                </a:lnTo>
                <a:lnTo>
                  <a:pt x="794004" y="16763"/>
                </a:lnTo>
                <a:lnTo>
                  <a:pt x="3048" y="16763"/>
                </a:lnTo>
                <a:lnTo>
                  <a:pt x="1524" y="13715"/>
                </a:lnTo>
                <a:lnTo>
                  <a:pt x="4572" y="13715"/>
                </a:lnTo>
                <a:lnTo>
                  <a:pt x="4572" y="1523"/>
                </a:lnTo>
                <a:lnTo>
                  <a:pt x="3048" y="0"/>
                </a:lnTo>
                <a:close/>
              </a:path>
              <a:path w="798829" h="355600">
                <a:moveTo>
                  <a:pt x="797052" y="13715"/>
                </a:moveTo>
                <a:lnTo>
                  <a:pt x="4572" y="13715"/>
                </a:lnTo>
                <a:lnTo>
                  <a:pt x="4572" y="15239"/>
                </a:lnTo>
                <a:lnTo>
                  <a:pt x="3048" y="16763"/>
                </a:lnTo>
                <a:lnTo>
                  <a:pt x="797052" y="16763"/>
                </a:lnTo>
                <a:lnTo>
                  <a:pt x="797052" y="18287"/>
                </a:lnTo>
                <a:lnTo>
                  <a:pt x="798576" y="18287"/>
                </a:lnTo>
                <a:lnTo>
                  <a:pt x="798576" y="15239"/>
                </a:lnTo>
                <a:lnTo>
                  <a:pt x="797052" y="13715"/>
                </a:lnTo>
                <a:close/>
              </a:path>
              <a:path w="798829" h="355600">
                <a:moveTo>
                  <a:pt x="4572" y="13715"/>
                </a:moveTo>
                <a:lnTo>
                  <a:pt x="1524" y="13715"/>
                </a:lnTo>
                <a:lnTo>
                  <a:pt x="3048" y="16763"/>
                </a:lnTo>
                <a:lnTo>
                  <a:pt x="4572" y="15239"/>
                </a:lnTo>
                <a:lnTo>
                  <a:pt x="4572" y="13715"/>
                </a:lnTo>
                <a:close/>
              </a:path>
            </a:pathLst>
          </a:custGeom>
          <a:solidFill>
            <a:srgbClr val="000000"/>
          </a:solidFill>
        </p:spPr>
        <p:txBody>
          <a:bodyPr wrap="square" lIns="0" tIns="0" rIns="0" bIns="0" rtlCol="0"/>
          <a:lstStyle/>
          <a:p/>
        </p:txBody>
      </p:sp>
      <p:sp>
        <p:nvSpPr>
          <p:cNvPr id="47" name="object 47"/>
          <p:cNvSpPr/>
          <p:nvPr/>
        </p:nvSpPr>
        <p:spPr>
          <a:xfrm>
            <a:off x="2959607" y="4815840"/>
            <a:ext cx="64135" cy="121920"/>
          </a:xfrm>
          <a:custGeom>
            <a:avLst/>
            <a:gdLst/>
            <a:ahLst/>
            <a:cxnLst/>
            <a:rect l="l" t="t" r="r" b="b"/>
            <a:pathLst>
              <a:path w="64135" h="121920">
                <a:moveTo>
                  <a:pt x="31300" y="114417"/>
                </a:moveTo>
                <a:lnTo>
                  <a:pt x="28956" y="118872"/>
                </a:lnTo>
                <a:lnTo>
                  <a:pt x="28956" y="120396"/>
                </a:lnTo>
                <a:lnTo>
                  <a:pt x="30480" y="121920"/>
                </a:lnTo>
                <a:lnTo>
                  <a:pt x="32004" y="121920"/>
                </a:lnTo>
                <a:lnTo>
                  <a:pt x="33528" y="120396"/>
                </a:lnTo>
                <a:lnTo>
                  <a:pt x="33528" y="118872"/>
                </a:lnTo>
                <a:lnTo>
                  <a:pt x="31300" y="114417"/>
                </a:lnTo>
                <a:close/>
              </a:path>
              <a:path w="64135" h="121920">
                <a:moveTo>
                  <a:pt x="32004" y="0"/>
                </a:moveTo>
                <a:lnTo>
                  <a:pt x="30480" y="0"/>
                </a:lnTo>
                <a:lnTo>
                  <a:pt x="28956" y="1524"/>
                </a:lnTo>
                <a:lnTo>
                  <a:pt x="0" y="60960"/>
                </a:lnTo>
                <a:lnTo>
                  <a:pt x="0" y="62484"/>
                </a:lnTo>
                <a:lnTo>
                  <a:pt x="28956" y="120396"/>
                </a:lnTo>
                <a:lnTo>
                  <a:pt x="28956" y="118872"/>
                </a:lnTo>
                <a:lnTo>
                  <a:pt x="31300" y="114417"/>
                </a:lnTo>
                <a:lnTo>
                  <a:pt x="5334" y="62484"/>
                </a:lnTo>
                <a:lnTo>
                  <a:pt x="3048" y="62484"/>
                </a:lnTo>
                <a:lnTo>
                  <a:pt x="4572" y="60960"/>
                </a:lnTo>
                <a:lnTo>
                  <a:pt x="5314" y="60960"/>
                </a:lnTo>
                <a:lnTo>
                  <a:pt x="31300" y="7620"/>
                </a:lnTo>
                <a:lnTo>
                  <a:pt x="28956" y="3048"/>
                </a:lnTo>
                <a:lnTo>
                  <a:pt x="34309" y="3048"/>
                </a:lnTo>
                <a:lnTo>
                  <a:pt x="33528" y="1524"/>
                </a:lnTo>
                <a:lnTo>
                  <a:pt x="32004" y="0"/>
                </a:lnTo>
                <a:close/>
              </a:path>
              <a:path w="64135" h="121920">
                <a:moveTo>
                  <a:pt x="59040" y="61712"/>
                </a:moveTo>
                <a:lnTo>
                  <a:pt x="31300" y="114417"/>
                </a:lnTo>
                <a:lnTo>
                  <a:pt x="33528" y="118872"/>
                </a:lnTo>
                <a:lnTo>
                  <a:pt x="33528" y="120396"/>
                </a:lnTo>
                <a:lnTo>
                  <a:pt x="64008" y="62484"/>
                </a:lnTo>
                <a:lnTo>
                  <a:pt x="59436" y="62484"/>
                </a:lnTo>
                <a:lnTo>
                  <a:pt x="59040" y="61712"/>
                </a:lnTo>
                <a:close/>
              </a:path>
              <a:path w="64135" h="121920">
                <a:moveTo>
                  <a:pt x="4572" y="60960"/>
                </a:moveTo>
                <a:lnTo>
                  <a:pt x="3048" y="62484"/>
                </a:lnTo>
                <a:lnTo>
                  <a:pt x="4572" y="62484"/>
                </a:lnTo>
                <a:lnTo>
                  <a:pt x="4948" y="61712"/>
                </a:lnTo>
                <a:lnTo>
                  <a:pt x="4572" y="60960"/>
                </a:lnTo>
                <a:close/>
              </a:path>
              <a:path w="64135" h="121920">
                <a:moveTo>
                  <a:pt x="4948" y="61712"/>
                </a:moveTo>
                <a:lnTo>
                  <a:pt x="4572" y="62484"/>
                </a:lnTo>
                <a:lnTo>
                  <a:pt x="5334" y="62484"/>
                </a:lnTo>
                <a:lnTo>
                  <a:pt x="4948" y="61712"/>
                </a:lnTo>
                <a:close/>
              </a:path>
              <a:path w="64135" h="121920">
                <a:moveTo>
                  <a:pt x="59436" y="60960"/>
                </a:moveTo>
                <a:lnTo>
                  <a:pt x="59040" y="61712"/>
                </a:lnTo>
                <a:lnTo>
                  <a:pt x="59436" y="62484"/>
                </a:lnTo>
                <a:lnTo>
                  <a:pt x="62484" y="62484"/>
                </a:lnTo>
                <a:lnTo>
                  <a:pt x="59436" y="60960"/>
                </a:lnTo>
                <a:close/>
              </a:path>
              <a:path w="64135" h="121920">
                <a:moveTo>
                  <a:pt x="64008" y="60960"/>
                </a:moveTo>
                <a:lnTo>
                  <a:pt x="59436" y="60960"/>
                </a:lnTo>
                <a:lnTo>
                  <a:pt x="62484" y="62484"/>
                </a:lnTo>
                <a:lnTo>
                  <a:pt x="64008" y="62484"/>
                </a:lnTo>
                <a:lnTo>
                  <a:pt x="64008" y="60960"/>
                </a:lnTo>
                <a:close/>
              </a:path>
              <a:path w="64135" h="121920">
                <a:moveTo>
                  <a:pt x="5314" y="60960"/>
                </a:moveTo>
                <a:lnTo>
                  <a:pt x="4572" y="60960"/>
                </a:lnTo>
                <a:lnTo>
                  <a:pt x="4948" y="61712"/>
                </a:lnTo>
                <a:lnTo>
                  <a:pt x="5314" y="60960"/>
                </a:lnTo>
                <a:close/>
              </a:path>
              <a:path w="64135" h="121920">
                <a:moveTo>
                  <a:pt x="34309" y="3048"/>
                </a:moveTo>
                <a:lnTo>
                  <a:pt x="33528" y="3048"/>
                </a:lnTo>
                <a:lnTo>
                  <a:pt x="31300" y="7620"/>
                </a:lnTo>
                <a:lnTo>
                  <a:pt x="59040" y="61712"/>
                </a:lnTo>
                <a:lnTo>
                  <a:pt x="59436" y="60960"/>
                </a:lnTo>
                <a:lnTo>
                  <a:pt x="64008" y="60960"/>
                </a:lnTo>
                <a:lnTo>
                  <a:pt x="34309" y="3048"/>
                </a:lnTo>
                <a:close/>
              </a:path>
              <a:path w="64135" h="121920">
                <a:moveTo>
                  <a:pt x="33528" y="3048"/>
                </a:moveTo>
                <a:lnTo>
                  <a:pt x="28956" y="3048"/>
                </a:lnTo>
                <a:lnTo>
                  <a:pt x="31300" y="7620"/>
                </a:lnTo>
                <a:lnTo>
                  <a:pt x="33528" y="3048"/>
                </a:lnTo>
                <a:close/>
              </a:path>
            </a:pathLst>
          </a:custGeom>
          <a:solidFill>
            <a:srgbClr val="000000"/>
          </a:solidFill>
        </p:spPr>
        <p:txBody>
          <a:bodyPr wrap="square" lIns="0" tIns="0" rIns="0" bIns="0" rtlCol="0"/>
          <a:lstStyle/>
          <a:p/>
        </p:txBody>
      </p:sp>
      <p:sp>
        <p:nvSpPr>
          <p:cNvPr id="48" name="object 48"/>
          <p:cNvSpPr/>
          <p:nvPr/>
        </p:nvSpPr>
        <p:spPr>
          <a:xfrm>
            <a:off x="1727454" y="5849111"/>
            <a:ext cx="0" cy="349250"/>
          </a:xfrm>
          <a:custGeom>
            <a:avLst/>
            <a:gdLst/>
            <a:ahLst/>
            <a:cxnLst/>
            <a:rect l="l" t="t" r="r" b="b"/>
            <a:pathLst>
              <a:path w="0" h="349250">
                <a:moveTo>
                  <a:pt x="0" y="0"/>
                </a:moveTo>
                <a:lnTo>
                  <a:pt x="0" y="348996"/>
                </a:lnTo>
              </a:path>
            </a:pathLst>
          </a:custGeom>
          <a:ln w="4572">
            <a:solidFill>
              <a:srgbClr val="000000"/>
            </a:solidFill>
          </a:ln>
        </p:spPr>
        <p:txBody>
          <a:bodyPr wrap="square" lIns="0" tIns="0" rIns="0" bIns="0" rtlCol="0"/>
          <a:lstStyle/>
          <a:p/>
        </p:txBody>
      </p:sp>
      <p:sp>
        <p:nvSpPr>
          <p:cNvPr id="49" name="object 49"/>
          <p:cNvSpPr/>
          <p:nvPr/>
        </p:nvSpPr>
        <p:spPr>
          <a:xfrm>
            <a:off x="1696211" y="5736335"/>
            <a:ext cx="64135" cy="121920"/>
          </a:xfrm>
          <a:custGeom>
            <a:avLst/>
            <a:gdLst/>
            <a:ahLst/>
            <a:cxnLst/>
            <a:rect l="l" t="t" r="r" b="b"/>
            <a:pathLst>
              <a:path w="64135" h="121920">
                <a:moveTo>
                  <a:pt x="31300" y="114417"/>
                </a:moveTo>
                <a:lnTo>
                  <a:pt x="28956" y="118872"/>
                </a:lnTo>
                <a:lnTo>
                  <a:pt x="28956" y="120396"/>
                </a:lnTo>
                <a:lnTo>
                  <a:pt x="30480" y="121920"/>
                </a:lnTo>
                <a:lnTo>
                  <a:pt x="32004" y="121920"/>
                </a:lnTo>
                <a:lnTo>
                  <a:pt x="33528" y="120396"/>
                </a:lnTo>
                <a:lnTo>
                  <a:pt x="33528" y="118872"/>
                </a:lnTo>
                <a:lnTo>
                  <a:pt x="31300" y="114417"/>
                </a:lnTo>
                <a:close/>
              </a:path>
              <a:path w="64135" h="121920">
                <a:moveTo>
                  <a:pt x="32004" y="0"/>
                </a:moveTo>
                <a:lnTo>
                  <a:pt x="30480" y="0"/>
                </a:lnTo>
                <a:lnTo>
                  <a:pt x="28956" y="1524"/>
                </a:lnTo>
                <a:lnTo>
                  <a:pt x="0" y="60960"/>
                </a:lnTo>
                <a:lnTo>
                  <a:pt x="0" y="62484"/>
                </a:lnTo>
                <a:lnTo>
                  <a:pt x="28956" y="120396"/>
                </a:lnTo>
                <a:lnTo>
                  <a:pt x="28956" y="118872"/>
                </a:lnTo>
                <a:lnTo>
                  <a:pt x="31300" y="114417"/>
                </a:lnTo>
                <a:lnTo>
                  <a:pt x="5334" y="62484"/>
                </a:lnTo>
                <a:lnTo>
                  <a:pt x="3048" y="62484"/>
                </a:lnTo>
                <a:lnTo>
                  <a:pt x="4572" y="60960"/>
                </a:lnTo>
                <a:lnTo>
                  <a:pt x="5314" y="60960"/>
                </a:lnTo>
                <a:lnTo>
                  <a:pt x="31300" y="7620"/>
                </a:lnTo>
                <a:lnTo>
                  <a:pt x="28956" y="3048"/>
                </a:lnTo>
                <a:lnTo>
                  <a:pt x="34309" y="3048"/>
                </a:lnTo>
                <a:lnTo>
                  <a:pt x="33528" y="1524"/>
                </a:lnTo>
                <a:lnTo>
                  <a:pt x="32004" y="0"/>
                </a:lnTo>
                <a:close/>
              </a:path>
              <a:path w="64135" h="121920">
                <a:moveTo>
                  <a:pt x="59040" y="61712"/>
                </a:moveTo>
                <a:lnTo>
                  <a:pt x="31300" y="114417"/>
                </a:lnTo>
                <a:lnTo>
                  <a:pt x="33528" y="118872"/>
                </a:lnTo>
                <a:lnTo>
                  <a:pt x="33528" y="120396"/>
                </a:lnTo>
                <a:lnTo>
                  <a:pt x="64008" y="62484"/>
                </a:lnTo>
                <a:lnTo>
                  <a:pt x="59436" y="62484"/>
                </a:lnTo>
                <a:lnTo>
                  <a:pt x="59040" y="61712"/>
                </a:lnTo>
                <a:close/>
              </a:path>
              <a:path w="64135" h="121920">
                <a:moveTo>
                  <a:pt x="4572" y="60960"/>
                </a:moveTo>
                <a:lnTo>
                  <a:pt x="3048" y="62484"/>
                </a:lnTo>
                <a:lnTo>
                  <a:pt x="4572" y="62484"/>
                </a:lnTo>
                <a:lnTo>
                  <a:pt x="4948" y="61712"/>
                </a:lnTo>
                <a:lnTo>
                  <a:pt x="4572" y="60960"/>
                </a:lnTo>
                <a:close/>
              </a:path>
              <a:path w="64135" h="121920">
                <a:moveTo>
                  <a:pt x="4948" y="61712"/>
                </a:moveTo>
                <a:lnTo>
                  <a:pt x="4572" y="62484"/>
                </a:lnTo>
                <a:lnTo>
                  <a:pt x="5334" y="62484"/>
                </a:lnTo>
                <a:lnTo>
                  <a:pt x="4948" y="61712"/>
                </a:lnTo>
                <a:close/>
              </a:path>
              <a:path w="64135" h="121920">
                <a:moveTo>
                  <a:pt x="59436" y="60960"/>
                </a:moveTo>
                <a:lnTo>
                  <a:pt x="59040" y="61712"/>
                </a:lnTo>
                <a:lnTo>
                  <a:pt x="59436" y="62484"/>
                </a:lnTo>
                <a:lnTo>
                  <a:pt x="62484" y="62484"/>
                </a:lnTo>
                <a:lnTo>
                  <a:pt x="59436" y="60960"/>
                </a:lnTo>
                <a:close/>
              </a:path>
              <a:path w="64135" h="121920">
                <a:moveTo>
                  <a:pt x="64008" y="60960"/>
                </a:moveTo>
                <a:lnTo>
                  <a:pt x="59436" y="60960"/>
                </a:lnTo>
                <a:lnTo>
                  <a:pt x="62484" y="62484"/>
                </a:lnTo>
                <a:lnTo>
                  <a:pt x="64008" y="62484"/>
                </a:lnTo>
                <a:lnTo>
                  <a:pt x="64008" y="60960"/>
                </a:lnTo>
                <a:close/>
              </a:path>
              <a:path w="64135" h="121920">
                <a:moveTo>
                  <a:pt x="5314" y="60960"/>
                </a:moveTo>
                <a:lnTo>
                  <a:pt x="4572" y="60960"/>
                </a:lnTo>
                <a:lnTo>
                  <a:pt x="4948" y="61712"/>
                </a:lnTo>
                <a:lnTo>
                  <a:pt x="5314" y="60960"/>
                </a:lnTo>
                <a:close/>
              </a:path>
              <a:path w="64135" h="121920">
                <a:moveTo>
                  <a:pt x="34309" y="3048"/>
                </a:moveTo>
                <a:lnTo>
                  <a:pt x="33528" y="3048"/>
                </a:lnTo>
                <a:lnTo>
                  <a:pt x="31300" y="7620"/>
                </a:lnTo>
                <a:lnTo>
                  <a:pt x="59040" y="61712"/>
                </a:lnTo>
                <a:lnTo>
                  <a:pt x="59436" y="60960"/>
                </a:lnTo>
                <a:lnTo>
                  <a:pt x="64008" y="60960"/>
                </a:lnTo>
                <a:lnTo>
                  <a:pt x="34309" y="3048"/>
                </a:lnTo>
                <a:close/>
              </a:path>
              <a:path w="64135" h="121920">
                <a:moveTo>
                  <a:pt x="33528" y="3048"/>
                </a:moveTo>
                <a:lnTo>
                  <a:pt x="28956" y="3048"/>
                </a:lnTo>
                <a:lnTo>
                  <a:pt x="31300" y="7620"/>
                </a:lnTo>
                <a:lnTo>
                  <a:pt x="33528" y="3048"/>
                </a:lnTo>
                <a:close/>
              </a:path>
            </a:pathLst>
          </a:custGeom>
          <a:solidFill>
            <a:srgbClr val="000000"/>
          </a:solidFill>
        </p:spPr>
        <p:txBody>
          <a:bodyPr wrap="square" lIns="0" tIns="0" rIns="0" bIns="0" rtlCol="0"/>
          <a:lstStyle/>
          <a:p/>
        </p:txBody>
      </p:sp>
      <p:sp>
        <p:nvSpPr>
          <p:cNvPr id="50" name="object 50"/>
          <p:cNvSpPr txBox="1"/>
          <p:nvPr/>
        </p:nvSpPr>
        <p:spPr>
          <a:xfrm>
            <a:off x="1130300" y="7057643"/>
            <a:ext cx="3246755" cy="206057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Whole-Part</a:t>
            </a:r>
            <a:r>
              <a:rPr dirty="0" sz="1200" spc="-105">
                <a:latin typeface="Times New Roman"/>
                <a:cs typeface="Times New Roman"/>
              </a:rPr>
              <a:t> </a:t>
            </a:r>
            <a:r>
              <a:rPr dirty="0" sz="1200" spc="-5">
                <a:latin typeface="Times New Roman"/>
                <a:cs typeface="Times New Roman"/>
              </a:rPr>
              <a:t>Structures</a:t>
            </a:r>
            <a:endParaRPr sz="1200">
              <a:latin typeface="Times New Roman"/>
              <a:cs typeface="Times New Roman"/>
            </a:endParaRPr>
          </a:p>
          <a:p>
            <a:pPr>
              <a:lnSpc>
                <a:spcPct val="100000"/>
              </a:lnSpc>
              <a:spcBef>
                <a:spcPts val="15"/>
              </a:spcBef>
            </a:pPr>
            <a:endParaRPr sz="950">
              <a:latin typeface="Times New Roman"/>
              <a:cs typeface="Times New Roman"/>
            </a:endParaRPr>
          </a:p>
          <a:p>
            <a:pPr marL="12700">
              <a:lnSpc>
                <a:spcPct val="100000"/>
              </a:lnSpc>
              <a:spcBef>
                <a:spcPts val="5"/>
              </a:spcBef>
            </a:pPr>
            <a:r>
              <a:rPr dirty="0" sz="1600" spc="-5">
                <a:latin typeface="Times New Roman"/>
                <a:cs typeface="Times New Roman"/>
              </a:rPr>
              <a:t>Establishing</a:t>
            </a:r>
            <a:r>
              <a:rPr dirty="0" sz="1600" spc="-30">
                <a:latin typeface="Times New Roman"/>
                <a:cs typeface="Times New Roman"/>
              </a:rPr>
              <a:t> </a:t>
            </a:r>
            <a:r>
              <a:rPr dirty="0" sz="1600" spc="-5">
                <a:latin typeface="Times New Roman"/>
                <a:cs typeface="Times New Roman"/>
              </a:rPr>
              <a:t>Responsibilities</a:t>
            </a:r>
            <a:endParaRPr sz="1600">
              <a:latin typeface="Times New Roman"/>
              <a:cs typeface="Times New Roman"/>
            </a:endParaRPr>
          </a:p>
          <a:p>
            <a:pPr marL="12700">
              <a:lnSpc>
                <a:spcPct val="100000"/>
              </a:lnSpc>
              <a:spcBef>
                <a:spcPts val="1160"/>
              </a:spcBef>
            </a:pPr>
            <a:r>
              <a:rPr dirty="0" sz="1400" b="1">
                <a:latin typeface="Times New Roman"/>
                <a:cs typeface="Times New Roman"/>
              </a:rPr>
              <a:t>Who I Know - </a:t>
            </a:r>
            <a:r>
              <a:rPr dirty="0" sz="1400" spc="-5" b="1">
                <a:latin typeface="Times New Roman"/>
                <a:cs typeface="Times New Roman"/>
              </a:rPr>
              <a:t>Rules </a:t>
            </a:r>
            <a:r>
              <a:rPr dirty="0" sz="1400" b="1">
                <a:latin typeface="Times New Roman"/>
                <a:cs typeface="Times New Roman"/>
              </a:rPr>
              <a:t>of</a:t>
            </a:r>
            <a:r>
              <a:rPr dirty="0" sz="1400" spc="-80" b="1">
                <a:latin typeface="Times New Roman"/>
                <a:cs typeface="Times New Roman"/>
              </a:rPr>
              <a:t> </a:t>
            </a:r>
            <a:r>
              <a:rPr dirty="0" sz="1400" b="1">
                <a:latin typeface="Times New Roman"/>
                <a:cs typeface="Times New Roman"/>
              </a:rPr>
              <a:t>Thumb</a:t>
            </a:r>
            <a:endParaRPr sz="1400">
              <a:latin typeface="Times New Roman"/>
              <a:cs typeface="Times New Roman"/>
            </a:endParaRPr>
          </a:p>
          <a:p>
            <a:pPr marL="469900" marR="767080" indent="-457200">
              <a:lnSpc>
                <a:spcPts val="1370"/>
              </a:lnSpc>
              <a:spcBef>
                <a:spcPts val="409"/>
              </a:spcBef>
              <a:buFont typeface="Symbol"/>
              <a:buChar char=""/>
              <a:tabLst>
                <a:tab pos="240665" algn="l"/>
                <a:tab pos="241300" algn="l"/>
              </a:tabLst>
            </a:pPr>
            <a:r>
              <a:rPr dirty="0" sz="1200">
                <a:latin typeface="Times New Roman"/>
                <a:cs typeface="Times New Roman"/>
              </a:rPr>
              <a:t>an actor knows about its</a:t>
            </a:r>
            <a:r>
              <a:rPr dirty="0" sz="1200" spc="-125">
                <a:latin typeface="Times New Roman"/>
                <a:cs typeface="Times New Roman"/>
              </a:rPr>
              <a:t> </a:t>
            </a:r>
            <a:r>
              <a:rPr dirty="0" sz="1200">
                <a:latin typeface="Times New Roman"/>
                <a:cs typeface="Times New Roman"/>
              </a:rPr>
              <a:t>participants  person knows about</a:t>
            </a:r>
            <a:r>
              <a:rPr dirty="0" sz="1200" spc="-110">
                <a:latin typeface="Times New Roman"/>
                <a:cs typeface="Times New Roman"/>
              </a:rPr>
              <a:t> </a:t>
            </a:r>
            <a:r>
              <a:rPr dirty="0" sz="1200">
                <a:latin typeface="Times New Roman"/>
                <a:cs typeface="Times New Roman"/>
              </a:rPr>
              <a:t>cashier</a:t>
            </a:r>
            <a:endParaRPr sz="1200">
              <a:latin typeface="Times New Roman"/>
              <a:cs typeface="Times New Roman"/>
            </a:endParaRPr>
          </a:p>
          <a:p>
            <a:pPr marL="241300" indent="-228600">
              <a:lnSpc>
                <a:spcPts val="1410"/>
              </a:lnSpc>
              <a:buFont typeface="Symbol"/>
              <a:buChar char=""/>
              <a:tabLst>
                <a:tab pos="240665" algn="l"/>
                <a:tab pos="241300" algn="l"/>
              </a:tabLst>
            </a:pPr>
            <a:r>
              <a:rPr dirty="0" sz="1200">
                <a:latin typeface="Times New Roman"/>
                <a:cs typeface="Times New Roman"/>
              </a:rPr>
              <a:t>a transaction knows about its</a:t>
            </a:r>
            <a:r>
              <a:rPr dirty="0" sz="1200" spc="-120">
                <a:latin typeface="Times New Roman"/>
                <a:cs typeface="Times New Roman"/>
              </a:rPr>
              <a:t> </a:t>
            </a:r>
            <a:r>
              <a:rPr dirty="0" sz="1200">
                <a:latin typeface="Times New Roman"/>
                <a:cs typeface="Times New Roman"/>
              </a:rPr>
              <a:t>participants</a:t>
            </a:r>
            <a:endParaRPr sz="1200">
              <a:latin typeface="Times New Roman"/>
              <a:cs typeface="Times New Roman"/>
            </a:endParaRPr>
          </a:p>
          <a:p>
            <a:pPr marL="469900">
              <a:lnSpc>
                <a:spcPts val="1410"/>
              </a:lnSpc>
            </a:pPr>
            <a:r>
              <a:rPr dirty="0" sz="1200">
                <a:latin typeface="Times New Roman"/>
                <a:cs typeface="Times New Roman"/>
              </a:rPr>
              <a:t>a </a:t>
            </a:r>
            <a:r>
              <a:rPr dirty="0" sz="1200" spc="-5">
                <a:latin typeface="Times New Roman"/>
                <a:cs typeface="Times New Roman"/>
              </a:rPr>
              <a:t>session </a:t>
            </a:r>
            <a:r>
              <a:rPr dirty="0" sz="1200">
                <a:latin typeface="Times New Roman"/>
                <a:cs typeface="Times New Roman"/>
              </a:rPr>
              <a:t>knows about its register and</a:t>
            </a:r>
            <a:r>
              <a:rPr dirty="0" sz="1200" spc="-110">
                <a:latin typeface="Times New Roman"/>
                <a:cs typeface="Times New Roman"/>
              </a:rPr>
              <a:t> </a:t>
            </a:r>
            <a:r>
              <a:rPr dirty="0" sz="1200">
                <a:latin typeface="Times New Roman"/>
                <a:cs typeface="Times New Roman"/>
              </a:rPr>
              <a:t>cashier</a:t>
            </a:r>
            <a:endParaRPr sz="1200">
              <a:latin typeface="Times New Roman"/>
              <a:cs typeface="Times New Roman"/>
            </a:endParaRPr>
          </a:p>
          <a:p>
            <a:pPr marL="469900" marR="110489" indent="-457200">
              <a:lnSpc>
                <a:spcPts val="1370"/>
              </a:lnSpc>
              <a:spcBef>
                <a:spcPts val="140"/>
              </a:spcBef>
              <a:buFont typeface="Symbol"/>
              <a:buChar char=""/>
              <a:tabLst>
                <a:tab pos="240665" algn="l"/>
                <a:tab pos="241300" algn="l"/>
              </a:tabLst>
            </a:pPr>
            <a:r>
              <a:rPr dirty="0" sz="1200">
                <a:latin typeface="Times New Roman"/>
                <a:cs typeface="Times New Roman"/>
              </a:rPr>
              <a:t>A transaction contains its transaction line</a:t>
            </a:r>
            <a:r>
              <a:rPr dirty="0" sz="1200" spc="-130">
                <a:latin typeface="Times New Roman"/>
                <a:cs typeface="Times New Roman"/>
              </a:rPr>
              <a:t> </a:t>
            </a:r>
            <a:r>
              <a:rPr dirty="0" sz="1200">
                <a:latin typeface="Times New Roman"/>
                <a:cs typeface="Times New Roman"/>
              </a:rPr>
              <a:t>items  </a:t>
            </a:r>
            <a:r>
              <a:rPr dirty="0" sz="1200" spc="-5">
                <a:latin typeface="Times New Roman"/>
                <a:cs typeface="Times New Roman"/>
              </a:rPr>
              <a:t>sale </a:t>
            </a:r>
            <a:r>
              <a:rPr dirty="0" sz="1200">
                <a:latin typeface="Times New Roman"/>
                <a:cs typeface="Times New Roman"/>
              </a:rPr>
              <a:t>contains its </a:t>
            </a:r>
            <a:r>
              <a:rPr dirty="0" sz="1200" spc="-5">
                <a:latin typeface="Times New Roman"/>
                <a:cs typeface="Times New Roman"/>
              </a:rPr>
              <a:t>sales </a:t>
            </a:r>
            <a:r>
              <a:rPr dirty="0" sz="1200">
                <a:latin typeface="Times New Roman"/>
                <a:cs typeface="Times New Roman"/>
              </a:rPr>
              <a:t>line</a:t>
            </a:r>
            <a:r>
              <a:rPr dirty="0" sz="1200" spc="-95">
                <a:latin typeface="Times New Roman"/>
                <a:cs typeface="Times New Roman"/>
              </a:rPr>
              <a:t> </a:t>
            </a:r>
            <a:r>
              <a:rPr dirty="0" sz="1200">
                <a:latin typeface="Times New Roman"/>
                <a:cs typeface="Times New Roman"/>
              </a:rPr>
              <a:t>items</a:t>
            </a:r>
            <a:endParaRPr sz="1200">
              <a:latin typeface="Times New Roman"/>
              <a:cs typeface="Times New Roman"/>
            </a:endParaRPr>
          </a:p>
        </p:txBody>
      </p:sp>
      <p:sp>
        <p:nvSpPr>
          <p:cNvPr id="51" name="object 51"/>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3665854" cy="1616075"/>
          </a:xfrm>
          <a:prstGeom prst="rect">
            <a:avLst/>
          </a:prstGeom>
        </p:spPr>
        <p:txBody>
          <a:bodyPr wrap="square" lIns="0" tIns="0" rIns="0" bIns="0" rtlCol="0" vert="horz">
            <a:spAutoFit/>
          </a:bodyPr>
          <a:lstStyle/>
          <a:p>
            <a:pPr marL="469900" marR="965200" indent="-457200">
              <a:lnSpc>
                <a:spcPts val="1370"/>
              </a:lnSpc>
              <a:buFont typeface="Symbol"/>
              <a:buChar char=""/>
              <a:tabLst>
                <a:tab pos="240665" algn="l"/>
                <a:tab pos="241300" algn="l"/>
              </a:tabLst>
            </a:pPr>
            <a:r>
              <a:rPr dirty="0" sz="1200">
                <a:latin typeface="Times New Roman"/>
                <a:cs typeface="Times New Roman"/>
              </a:rPr>
              <a:t>A transaction knows its </a:t>
            </a:r>
            <a:r>
              <a:rPr dirty="0" sz="1200" spc="-5">
                <a:latin typeface="Times New Roman"/>
                <a:cs typeface="Times New Roman"/>
              </a:rPr>
              <a:t>sub</a:t>
            </a:r>
            <a:r>
              <a:rPr dirty="0" sz="1200" spc="-114">
                <a:latin typeface="Times New Roman"/>
                <a:cs typeface="Times New Roman"/>
              </a:rPr>
              <a:t> </a:t>
            </a:r>
            <a:r>
              <a:rPr dirty="0" sz="1200">
                <a:latin typeface="Times New Roman"/>
                <a:cs typeface="Times New Roman"/>
              </a:rPr>
              <a:t>transactions  </a:t>
            </a:r>
            <a:r>
              <a:rPr dirty="0" sz="1200" spc="-5">
                <a:latin typeface="Times New Roman"/>
                <a:cs typeface="Times New Roman"/>
              </a:rPr>
              <a:t>session </a:t>
            </a:r>
            <a:r>
              <a:rPr dirty="0" sz="1200">
                <a:latin typeface="Times New Roman"/>
                <a:cs typeface="Times New Roman"/>
              </a:rPr>
              <a:t>knows about its</a:t>
            </a:r>
            <a:r>
              <a:rPr dirty="0" sz="1200" spc="-105">
                <a:latin typeface="Times New Roman"/>
                <a:cs typeface="Times New Roman"/>
              </a:rPr>
              <a:t> </a:t>
            </a:r>
            <a:r>
              <a:rPr dirty="0" sz="1200" spc="-5">
                <a:latin typeface="Times New Roman"/>
                <a:cs typeface="Times New Roman"/>
              </a:rPr>
              <a:t>sales</a:t>
            </a:r>
            <a:endParaRPr sz="1200">
              <a:latin typeface="Times New Roman"/>
              <a:cs typeface="Times New Roman"/>
            </a:endParaRPr>
          </a:p>
          <a:p>
            <a:pPr marL="469900">
              <a:lnSpc>
                <a:spcPts val="1345"/>
              </a:lnSpc>
            </a:pPr>
            <a:r>
              <a:rPr dirty="0" sz="1200" spc="-5">
                <a:latin typeface="Times New Roman"/>
                <a:cs typeface="Times New Roman"/>
              </a:rPr>
              <a:t>sale </a:t>
            </a:r>
            <a:r>
              <a:rPr dirty="0" sz="1200">
                <a:latin typeface="Times New Roman"/>
                <a:cs typeface="Times New Roman"/>
              </a:rPr>
              <a:t>knows about its</a:t>
            </a:r>
            <a:r>
              <a:rPr dirty="0" sz="1200" spc="-105">
                <a:latin typeface="Times New Roman"/>
                <a:cs typeface="Times New Roman"/>
              </a:rPr>
              <a:t> </a:t>
            </a:r>
            <a:r>
              <a:rPr dirty="0" sz="1200">
                <a:latin typeface="Times New Roman"/>
                <a:cs typeface="Times New Roman"/>
              </a:rPr>
              <a:t>payments</a:t>
            </a:r>
            <a:endParaRPr sz="1200">
              <a:latin typeface="Times New Roman"/>
              <a:cs typeface="Times New Roman"/>
            </a:endParaRPr>
          </a:p>
          <a:p>
            <a:pPr marL="469900" marR="1185545" indent="-457200">
              <a:lnSpc>
                <a:spcPts val="1370"/>
              </a:lnSpc>
              <a:spcBef>
                <a:spcPts val="140"/>
              </a:spcBef>
              <a:buFont typeface="Symbol"/>
              <a:buChar char=""/>
              <a:tabLst>
                <a:tab pos="240665" algn="l"/>
                <a:tab pos="241300" algn="l"/>
              </a:tabLst>
            </a:pPr>
            <a:r>
              <a:rPr dirty="0" sz="1200">
                <a:latin typeface="Times New Roman"/>
                <a:cs typeface="Times New Roman"/>
              </a:rPr>
              <a:t>A place knows about its</a:t>
            </a:r>
            <a:r>
              <a:rPr dirty="0" sz="1200" spc="-120">
                <a:latin typeface="Times New Roman"/>
                <a:cs typeface="Times New Roman"/>
              </a:rPr>
              <a:t> </a:t>
            </a:r>
            <a:r>
              <a:rPr dirty="0" sz="1200">
                <a:latin typeface="Times New Roman"/>
                <a:cs typeface="Times New Roman"/>
              </a:rPr>
              <a:t>transactions  </a:t>
            </a:r>
            <a:r>
              <a:rPr dirty="0" sz="1200" spc="-5">
                <a:latin typeface="Times New Roman"/>
                <a:cs typeface="Times New Roman"/>
              </a:rPr>
              <a:t>store </a:t>
            </a:r>
            <a:r>
              <a:rPr dirty="0" sz="1200">
                <a:latin typeface="Times New Roman"/>
                <a:cs typeface="Times New Roman"/>
              </a:rPr>
              <a:t>knows about its</a:t>
            </a:r>
            <a:r>
              <a:rPr dirty="0" sz="1200" spc="-105">
                <a:latin typeface="Times New Roman"/>
                <a:cs typeface="Times New Roman"/>
              </a:rPr>
              <a:t> </a:t>
            </a:r>
            <a:r>
              <a:rPr dirty="0" sz="1200" spc="-5">
                <a:latin typeface="Times New Roman"/>
                <a:cs typeface="Times New Roman"/>
              </a:rPr>
              <a:t>sessions</a:t>
            </a:r>
            <a:endParaRPr sz="1200">
              <a:latin typeface="Times New Roman"/>
              <a:cs typeface="Times New Roman"/>
            </a:endParaRPr>
          </a:p>
          <a:p>
            <a:pPr marL="469900" marR="775335" indent="-457200">
              <a:lnSpc>
                <a:spcPts val="1370"/>
              </a:lnSpc>
              <a:spcBef>
                <a:spcPts val="105"/>
              </a:spcBef>
              <a:buFont typeface="Symbol"/>
              <a:buChar char=""/>
              <a:tabLst>
                <a:tab pos="240665" algn="l"/>
                <a:tab pos="241300" algn="l"/>
              </a:tabLst>
            </a:pPr>
            <a:r>
              <a:rPr dirty="0" sz="1200">
                <a:latin typeface="Times New Roman"/>
                <a:cs typeface="Times New Roman"/>
              </a:rPr>
              <a:t>A place knows about its descriptive</a:t>
            </a:r>
            <a:r>
              <a:rPr dirty="0" sz="1200" spc="-120">
                <a:latin typeface="Times New Roman"/>
                <a:cs typeface="Times New Roman"/>
              </a:rPr>
              <a:t> </a:t>
            </a:r>
            <a:r>
              <a:rPr dirty="0" sz="1200">
                <a:latin typeface="Times New Roman"/>
                <a:cs typeface="Times New Roman"/>
              </a:rPr>
              <a:t>objects  </a:t>
            </a:r>
            <a:r>
              <a:rPr dirty="0" sz="1200" spc="-5">
                <a:latin typeface="Times New Roman"/>
                <a:cs typeface="Times New Roman"/>
              </a:rPr>
              <a:t>store </a:t>
            </a:r>
            <a:r>
              <a:rPr dirty="0" sz="1200">
                <a:latin typeface="Times New Roman"/>
                <a:cs typeface="Times New Roman"/>
              </a:rPr>
              <a:t>knows about its tax</a:t>
            </a:r>
            <a:r>
              <a:rPr dirty="0" sz="1200" spc="-110">
                <a:latin typeface="Times New Roman"/>
                <a:cs typeface="Times New Roman"/>
              </a:rPr>
              <a:t> </a:t>
            </a:r>
            <a:r>
              <a:rPr dirty="0" sz="1200">
                <a:latin typeface="Times New Roman"/>
                <a:cs typeface="Times New Roman"/>
              </a:rPr>
              <a:t>categories</a:t>
            </a:r>
            <a:endParaRPr sz="1200">
              <a:latin typeface="Times New Roman"/>
              <a:cs typeface="Times New Roman"/>
            </a:endParaRPr>
          </a:p>
          <a:p>
            <a:pPr marL="241300" indent="-228600">
              <a:lnSpc>
                <a:spcPts val="1410"/>
              </a:lnSpc>
              <a:buFont typeface="Symbol"/>
              <a:buChar char=""/>
              <a:tabLst>
                <a:tab pos="240665" algn="l"/>
                <a:tab pos="241300" algn="l"/>
              </a:tabLst>
            </a:pPr>
            <a:r>
              <a:rPr dirty="0" sz="1200">
                <a:latin typeface="Times New Roman"/>
                <a:cs typeface="Times New Roman"/>
              </a:rPr>
              <a:t>A container knows about its</a:t>
            </a:r>
            <a:r>
              <a:rPr dirty="0" sz="1200" spc="-125">
                <a:latin typeface="Times New Roman"/>
                <a:cs typeface="Times New Roman"/>
              </a:rPr>
              <a:t> </a:t>
            </a:r>
            <a:r>
              <a:rPr dirty="0" sz="1200">
                <a:latin typeface="Times New Roman"/>
                <a:cs typeface="Times New Roman"/>
              </a:rPr>
              <a:t>contents</a:t>
            </a:r>
            <a:endParaRPr sz="1200">
              <a:latin typeface="Times New Roman"/>
              <a:cs typeface="Times New Roman"/>
            </a:endParaRPr>
          </a:p>
          <a:p>
            <a:pPr marL="469900">
              <a:lnSpc>
                <a:spcPts val="1410"/>
              </a:lnSpc>
            </a:pPr>
            <a:r>
              <a:rPr dirty="0" sz="1200">
                <a:latin typeface="Times New Roman"/>
                <a:cs typeface="Times New Roman"/>
              </a:rPr>
              <a:t>a </a:t>
            </a:r>
            <a:r>
              <a:rPr dirty="0" sz="1200" spc="-5">
                <a:latin typeface="Times New Roman"/>
                <a:cs typeface="Times New Roman"/>
              </a:rPr>
              <a:t>store </a:t>
            </a:r>
            <a:r>
              <a:rPr dirty="0" sz="1200">
                <a:latin typeface="Times New Roman"/>
                <a:cs typeface="Times New Roman"/>
              </a:rPr>
              <a:t>knows about its cashiers, items, and</a:t>
            </a:r>
            <a:r>
              <a:rPr dirty="0" sz="1200" spc="-120">
                <a:latin typeface="Times New Roman"/>
                <a:cs typeface="Times New Roman"/>
              </a:rPr>
              <a:t> </a:t>
            </a:r>
            <a:r>
              <a:rPr dirty="0" sz="1200">
                <a:latin typeface="Times New Roman"/>
                <a:cs typeface="Times New Roman"/>
              </a:rPr>
              <a:t>registers</a:t>
            </a:r>
            <a:endParaRPr sz="1200">
              <a:latin typeface="Times New Roman"/>
              <a:cs typeface="Times New Roman"/>
            </a:endParaRPr>
          </a:p>
        </p:txBody>
      </p:sp>
      <p:sp>
        <p:nvSpPr>
          <p:cNvPr id="6" name="object 6"/>
          <p:cNvSpPr/>
          <p:nvPr/>
        </p:nvSpPr>
        <p:spPr>
          <a:xfrm>
            <a:off x="4239767" y="2916935"/>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7" name="object 7"/>
          <p:cNvSpPr txBox="1"/>
          <p:nvPr/>
        </p:nvSpPr>
        <p:spPr>
          <a:xfrm>
            <a:off x="4396232" y="3075940"/>
            <a:ext cx="647065"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Tax</a:t>
            </a:r>
            <a:r>
              <a:rPr dirty="0" sz="800" spc="-70">
                <a:latin typeface="Arial"/>
                <a:cs typeface="Arial"/>
              </a:rPr>
              <a:t> </a:t>
            </a:r>
            <a:r>
              <a:rPr dirty="0" sz="800">
                <a:latin typeface="Arial"/>
                <a:cs typeface="Arial"/>
              </a:rPr>
              <a:t>Category</a:t>
            </a:r>
            <a:endParaRPr sz="800">
              <a:latin typeface="Arial"/>
              <a:cs typeface="Arial"/>
            </a:endParaRPr>
          </a:p>
        </p:txBody>
      </p:sp>
      <p:sp>
        <p:nvSpPr>
          <p:cNvPr id="8" name="object 8"/>
          <p:cNvSpPr/>
          <p:nvPr/>
        </p:nvSpPr>
        <p:spPr>
          <a:xfrm>
            <a:off x="4239767" y="3718559"/>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9" name="object 9"/>
          <p:cNvSpPr txBox="1"/>
          <p:nvPr/>
        </p:nvSpPr>
        <p:spPr>
          <a:xfrm>
            <a:off x="4502911" y="3877564"/>
            <a:ext cx="411480" cy="133985"/>
          </a:xfrm>
          <a:prstGeom prst="rect">
            <a:avLst/>
          </a:prstGeom>
        </p:spPr>
        <p:txBody>
          <a:bodyPr wrap="square" lIns="0" tIns="0" rIns="0" bIns="0" rtlCol="0" vert="horz">
            <a:spAutoFit/>
          </a:bodyPr>
          <a:lstStyle/>
          <a:p>
            <a:pPr marL="12700">
              <a:lnSpc>
                <a:spcPct val="100000"/>
              </a:lnSpc>
            </a:pPr>
            <a:r>
              <a:rPr dirty="0" sz="800">
                <a:latin typeface="Arial"/>
                <a:cs typeface="Arial"/>
              </a:rPr>
              <a:t>Register</a:t>
            </a:r>
            <a:endParaRPr sz="800">
              <a:latin typeface="Arial"/>
              <a:cs typeface="Arial"/>
            </a:endParaRPr>
          </a:p>
        </p:txBody>
      </p:sp>
      <p:sp>
        <p:nvSpPr>
          <p:cNvPr id="10" name="object 10"/>
          <p:cNvSpPr/>
          <p:nvPr/>
        </p:nvSpPr>
        <p:spPr>
          <a:xfrm>
            <a:off x="2985516" y="2916935"/>
            <a:ext cx="916305" cy="460375"/>
          </a:xfrm>
          <a:custGeom>
            <a:avLst/>
            <a:gdLst/>
            <a:ahLst/>
            <a:cxnLst/>
            <a:rect l="l" t="t" r="r" b="b"/>
            <a:pathLst>
              <a:path w="916304" h="460375">
                <a:moveTo>
                  <a:pt x="914400" y="0"/>
                </a:moveTo>
                <a:lnTo>
                  <a:pt x="0" y="0"/>
                </a:lnTo>
                <a:lnTo>
                  <a:pt x="0" y="460248"/>
                </a:lnTo>
                <a:lnTo>
                  <a:pt x="912876" y="460248"/>
                </a:lnTo>
                <a:lnTo>
                  <a:pt x="914400" y="458724"/>
                </a:lnTo>
                <a:lnTo>
                  <a:pt x="1523" y="458724"/>
                </a:lnTo>
                <a:lnTo>
                  <a:pt x="1523" y="457200"/>
                </a:lnTo>
                <a:lnTo>
                  <a:pt x="3047" y="457200"/>
                </a:lnTo>
                <a:lnTo>
                  <a:pt x="3047" y="3048"/>
                </a:lnTo>
                <a:lnTo>
                  <a:pt x="1523" y="3048"/>
                </a:lnTo>
                <a:lnTo>
                  <a:pt x="1523" y="1524"/>
                </a:lnTo>
                <a:lnTo>
                  <a:pt x="915923" y="1524"/>
                </a:lnTo>
                <a:lnTo>
                  <a:pt x="914400" y="0"/>
                </a:lnTo>
                <a:close/>
              </a:path>
              <a:path w="916304" h="460375">
                <a:moveTo>
                  <a:pt x="3047" y="457200"/>
                </a:moveTo>
                <a:lnTo>
                  <a:pt x="1523" y="457200"/>
                </a:lnTo>
                <a:lnTo>
                  <a:pt x="1523" y="458724"/>
                </a:lnTo>
                <a:lnTo>
                  <a:pt x="3047" y="458724"/>
                </a:lnTo>
                <a:lnTo>
                  <a:pt x="3047" y="457200"/>
                </a:lnTo>
                <a:close/>
              </a:path>
              <a:path w="916304" h="460375">
                <a:moveTo>
                  <a:pt x="912876" y="457200"/>
                </a:moveTo>
                <a:lnTo>
                  <a:pt x="3047" y="457200"/>
                </a:lnTo>
                <a:lnTo>
                  <a:pt x="3047" y="458724"/>
                </a:lnTo>
                <a:lnTo>
                  <a:pt x="912876" y="458724"/>
                </a:lnTo>
                <a:lnTo>
                  <a:pt x="912876" y="457200"/>
                </a:lnTo>
                <a:close/>
              </a:path>
              <a:path w="916304" h="460375">
                <a:moveTo>
                  <a:pt x="914400" y="1524"/>
                </a:moveTo>
                <a:lnTo>
                  <a:pt x="912876" y="1524"/>
                </a:lnTo>
                <a:lnTo>
                  <a:pt x="912876" y="458724"/>
                </a:lnTo>
                <a:lnTo>
                  <a:pt x="914400" y="458724"/>
                </a:lnTo>
                <a:lnTo>
                  <a:pt x="914400" y="457200"/>
                </a:lnTo>
                <a:lnTo>
                  <a:pt x="915923" y="457200"/>
                </a:lnTo>
                <a:lnTo>
                  <a:pt x="915923" y="3048"/>
                </a:lnTo>
                <a:lnTo>
                  <a:pt x="914400" y="3048"/>
                </a:lnTo>
                <a:lnTo>
                  <a:pt x="914400" y="1524"/>
                </a:lnTo>
                <a:close/>
              </a:path>
              <a:path w="916304" h="460375">
                <a:moveTo>
                  <a:pt x="915923" y="457200"/>
                </a:moveTo>
                <a:lnTo>
                  <a:pt x="914400" y="457200"/>
                </a:lnTo>
                <a:lnTo>
                  <a:pt x="914400" y="458724"/>
                </a:lnTo>
                <a:lnTo>
                  <a:pt x="915923" y="458724"/>
                </a:lnTo>
                <a:lnTo>
                  <a:pt x="915923" y="457200"/>
                </a:lnTo>
                <a:close/>
              </a:path>
              <a:path w="916304" h="460375">
                <a:moveTo>
                  <a:pt x="3047" y="1524"/>
                </a:moveTo>
                <a:lnTo>
                  <a:pt x="1523" y="1524"/>
                </a:lnTo>
                <a:lnTo>
                  <a:pt x="1523" y="3048"/>
                </a:lnTo>
                <a:lnTo>
                  <a:pt x="3047" y="3048"/>
                </a:lnTo>
                <a:lnTo>
                  <a:pt x="3047" y="1524"/>
                </a:lnTo>
                <a:close/>
              </a:path>
              <a:path w="916304" h="460375">
                <a:moveTo>
                  <a:pt x="912876" y="1524"/>
                </a:moveTo>
                <a:lnTo>
                  <a:pt x="3047" y="1524"/>
                </a:lnTo>
                <a:lnTo>
                  <a:pt x="3047" y="3048"/>
                </a:lnTo>
                <a:lnTo>
                  <a:pt x="912876" y="3048"/>
                </a:lnTo>
                <a:lnTo>
                  <a:pt x="912876" y="1524"/>
                </a:lnTo>
                <a:close/>
              </a:path>
              <a:path w="916304" h="460375">
                <a:moveTo>
                  <a:pt x="915923" y="1524"/>
                </a:moveTo>
                <a:lnTo>
                  <a:pt x="914400" y="1524"/>
                </a:lnTo>
                <a:lnTo>
                  <a:pt x="914400" y="3048"/>
                </a:lnTo>
                <a:lnTo>
                  <a:pt x="915923" y="3048"/>
                </a:lnTo>
                <a:lnTo>
                  <a:pt x="915923" y="1524"/>
                </a:lnTo>
                <a:close/>
              </a:path>
            </a:pathLst>
          </a:custGeom>
          <a:solidFill>
            <a:srgbClr val="000000"/>
          </a:solidFill>
        </p:spPr>
        <p:txBody>
          <a:bodyPr wrap="square" lIns="0" tIns="0" rIns="0" bIns="0" rtlCol="0"/>
          <a:lstStyle/>
          <a:p/>
        </p:txBody>
      </p:sp>
      <p:sp>
        <p:nvSpPr>
          <p:cNvPr id="11" name="object 11"/>
          <p:cNvSpPr txBox="1"/>
          <p:nvPr/>
        </p:nvSpPr>
        <p:spPr>
          <a:xfrm>
            <a:off x="3315715" y="3075940"/>
            <a:ext cx="27305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Store</a:t>
            </a:r>
            <a:endParaRPr sz="800">
              <a:latin typeface="Arial"/>
              <a:cs typeface="Arial"/>
            </a:endParaRPr>
          </a:p>
        </p:txBody>
      </p:sp>
      <p:sp>
        <p:nvSpPr>
          <p:cNvPr id="12" name="object 12"/>
          <p:cNvSpPr/>
          <p:nvPr/>
        </p:nvSpPr>
        <p:spPr>
          <a:xfrm>
            <a:off x="2985516" y="4517135"/>
            <a:ext cx="916305" cy="460375"/>
          </a:xfrm>
          <a:custGeom>
            <a:avLst/>
            <a:gdLst/>
            <a:ahLst/>
            <a:cxnLst/>
            <a:rect l="l" t="t" r="r" b="b"/>
            <a:pathLst>
              <a:path w="916304" h="460375">
                <a:moveTo>
                  <a:pt x="914400" y="0"/>
                </a:moveTo>
                <a:lnTo>
                  <a:pt x="0" y="0"/>
                </a:lnTo>
                <a:lnTo>
                  <a:pt x="0" y="460248"/>
                </a:lnTo>
                <a:lnTo>
                  <a:pt x="912876" y="460248"/>
                </a:lnTo>
                <a:lnTo>
                  <a:pt x="914400" y="458724"/>
                </a:lnTo>
                <a:lnTo>
                  <a:pt x="1523" y="458724"/>
                </a:lnTo>
                <a:lnTo>
                  <a:pt x="1523" y="457200"/>
                </a:lnTo>
                <a:lnTo>
                  <a:pt x="3047" y="457200"/>
                </a:lnTo>
                <a:lnTo>
                  <a:pt x="3047" y="3048"/>
                </a:lnTo>
                <a:lnTo>
                  <a:pt x="1523" y="3048"/>
                </a:lnTo>
                <a:lnTo>
                  <a:pt x="1523" y="1524"/>
                </a:lnTo>
                <a:lnTo>
                  <a:pt x="915923" y="1524"/>
                </a:lnTo>
                <a:lnTo>
                  <a:pt x="914400" y="0"/>
                </a:lnTo>
                <a:close/>
              </a:path>
              <a:path w="916304" h="460375">
                <a:moveTo>
                  <a:pt x="3047" y="457200"/>
                </a:moveTo>
                <a:lnTo>
                  <a:pt x="1523" y="457200"/>
                </a:lnTo>
                <a:lnTo>
                  <a:pt x="1523" y="458724"/>
                </a:lnTo>
                <a:lnTo>
                  <a:pt x="3047" y="458724"/>
                </a:lnTo>
                <a:lnTo>
                  <a:pt x="3047" y="457200"/>
                </a:lnTo>
                <a:close/>
              </a:path>
              <a:path w="916304" h="460375">
                <a:moveTo>
                  <a:pt x="912876" y="457200"/>
                </a:moveTo>
                <a:lnTo>
                  <a:pt x="3047" y="457200"/>
                </a:lnTo>
                <a:lnTo>
                  <a:pt x="3047" y="458724"/>
                </a:lnTo>
                <a:lnTo>
                  <a:pt x="912876" y="458724"/>
                </a:lnTo>
                <a:lnTo>
                  <a:pt x="912876" y="457200"/>
                </a:lnTo>
                <a:close/>
              </a:path>
              <a:path w="916304" h="460375">
                <a:moveTo>
                  <a:pt x="914400" y="1524"/>
                </a:moveTo>
                <a:lnTo>
                  <a:pt x="912876" y="1524"/>
                </a:lnTo>
                <a:lnTo>
                  <a:pt x="912876" y="458724"/>
                </a:lnTo>
                <a:lnTo>
                  <a:pt x="914400" y="458724"/>
                </a:lnTo>
                <a:lnTo>
                  <a:pt x="914400" y="457200"/>
                </a:lnTo>
                <a:lnTo>
                  <a:pt x="915923" y="457200"/>
                </a:lnTo>
                <a:lnTo>
                  <a:pt x="915923" y="3048"/>
                </a:lnTo>
                <a:lnTo>
                  <a:pt x="914400" y="3048"/>
                </a:lnTo>
                <a:lnTo>
                  <a:pt x="914400" y="1524"/>
                </a:lnTo>
                <a:close/>
              </a:path>
              <a:path w="916304" h="460375">
                <a:moveTo>
                  <a:pt x="915923" y="457200"/>
                </a:moveTo>
                <a:lnTo>
                  <a:pt x="914400" y="457200"/>
                </a:lnTo>
                <a:lnTo>
                  <a:pt x="914400" y="458724"/>
                </a:lnTo>
                <a:lnTo>
                  <a:pt x="915923" y="458724"/>
                </a:lnTo>
                <a:lnTo>
                  <a:pt x="915923" y="457200"/>
                </a:lnTo>
                <a:close/>
              </a:path>
              <a:path w="916304" h="460375">
                <a:moveTo>
                  <a:pt x="3047" y="1524"/>
                </a:moveTo>
                <a:lnTo>
                  <a:pt x="1523" y="1524"/>
                </a:lnTo>
                <a:lnTo>
                  <a:pt x="1523" y="3048"/>
                </a:lnTo>
                <a:lnTo>
                  <a:pt x="3047" y="3048"/>
                </a:lnTo>
                <a:lnTo>
                  <a:pt x="3047" y="1524"/>
                </a:lnTo>
                <a:close/>
              </a:path>
              <a:path w="916304" h="460375">
                <a:moveTo>
                  <a:pt x="912876" y="1524"/>
                </a:moveTo>
                <a:lnTo>
                  <a:pt x="3047" y="1524"/>
                </a:lnTo>
                <a:lnTo>
                  <a:pt x="3047" y="3048"/>
                </a:lnTo>
                <a:lnTo>
                  <a:pt x="912876" y="3048"/>
                </a:lnTo>
                <a:lnTo>
                  <a:pt x="912876" y="1524"/>
                </a:lnTo>
                <a:close/>
              </a:path>
              <a:path w="916304" h="460375">
                <a:moveTo>
                  <a:pt x="915923" y="1524"/>
                </a:moveTo>
                <a:lnTo>
                  <a:pt x="914400" y="1524"/>
                </a:lnTo>
                <a:lnTo>
                  <a:pt x="914400" y="3048"/>
                </a:lnTo>
                <a:lnTo>
                  <a:pt x="915923" y="3048"/>
                </a:lnTo>
                <a:lnTo>
                  <a:pt x="915923" y="1524"/>
                </a:lnTo>
                <a:close/>
              </a:path>
            </a:pathLst>
          </a:custGeom>
          <a:solidFill>
            <a:srgbClr val="000000"/>
          </a:solidFill>
        </p:spPr>
        <p:txBody>
          <a:bodyPr wrap="square" lIns="0" tIns="0" rIns="0" bIns="0" rtlCol="0"/>
          <a:lstStyle/>
          <a:p/>
        </p:txBody>
      </p:sp>
      <p:sp>
        <p:nvSpPr>
          <p:cNvPr id="13" name="object 13"/>
          <p:cNvSpPr txBox="1"/>
          <p:nvPr/>
        </p:nvSpPr>
        <p:spPr>
          <a:xfrm>
            <a:off x="3309620" y="4676140"/>
            <a:ext cx="28448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Sales</a:t>
            </a:r>
            <a:endParaRPr sz="800">
              <a:latin typeface="Arial"/>
              <a:cs typeface="Arial"/>
            </a:endParaRPr>
          </a:p>
        </p:txBody>
      </p:sp>
      <p:sp>
        <p:nvSpPr>
          <p:cNvPr id="14" name="object 14"/>
          <p:cNvSpPr/>
          <p:nvPr/>
        </p:nvSpPr>
        <p:spPr>
          <a:xfrm>
            <a:off x="1726692" y="4517135"/>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5" name="object 15"/>
          <p:cNvSpPr txBox="1"/>
          <p:nvPr/>
        </p:nvSpPr>
        <p:spPr>
          <a:xfrm>
            <a:off x="1983739" y="4676140"/>
            <a:ext cx="43434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Payment</a:t>
            </a:r>
            <a:endParaRPr sz="800">
              <a:latin typeface="Arial"/>
              <a:cs typeface="Arial"/>
            </a:endParaRPr>
          </a:p>
        </p:txBody>
      </p:sp>
      <p:sp>
        <p:nvSpPr>
          <p:cNvPr id="16" name="object 16"/>
          <p:cNvSpPr/>
          <p:nvPr/>
        </p:nvSpPr>
        <p:spPr>
          <a:xfrm>
            <a:off x="2985516" y="3718559"/>
            <a:ext cx="916305" cy="460375"/>
          </a:xfrm>
          <a:custGeom>
            <a:avLst/>
            <a:gdLst/>
            <a:ahLst/>
            <a:cxnLst/>
            <a:rect l="l" t="t" r="r" b="b"/>
            <a:pathLst>
              <a:path w="916304" h="460375">
                <a:moveTo>
                  <a:pt x="914400" y="0"/>
                </a:moveTo>
                <a:lnTo>
                  <a:pt x="0" y="0"/>
                </a:lnTo>
                <a:lnTo>
                  <a:pt x="0" y="460248"/>
                </a:lnTo>
                <a:lnTo>
                  <a:pt x="912876" y="460248"/>
                </a:lnTo>
                <a:lnTo>
                  <a:pt x="914400" y="458724"/>
                </a:lnTo>
                <a:lnTo>
                  <a:pt x="1523" y="458724"/>
                </a:lnTo>
                <a:lnTo>
                  <a:pt x="1523" y="457200"/>
                </a:lnTo>
                <a:lnTo>
                  <a:pt x="3047" y="457200"/>
                </a:lnTo>
                <a:lnTo>
                  <a:pt x="3047" y="3048"/>
                </a:lnTo>
                <a:lnTo>
                  <a:pt x="1523" y="3048"/>
                </a:lnTo>
                <a:lnTo>
                  <a:pt x="1523" y="1524"/>
                </a:lnTo>
                <a:lnTo>
                  <a:pt x="915923" y="1524"/>
                </a:lnTo>
                <a:lnTo>
                  <a:pt x="914400" y="0"/>
                </a:lnTo>
                <a:close/>
              </a:path>
              <a:path w="916304" h="460375">
                <a:moveTo>
                  <a:pt x="3047" y="457200"/>
                </a:moveTo>
                <a:lnTo>
                  <a:pt x="1523" y="457200"/>
                </a:lnTo>
                <a:lnTo>
                  <a:pt x="1523" y="458724"/>
                </a:lnTo>
                <a:lnTo>
                  <a:pt x="3047" y="458724"/>
                </a:lnTo>
                <a:lnTo>
                  <a:pt x="3047" y="457200"/>
                </a:lnTo>
                <a:close/>
              </a:path>
              <a:path w="916304" h="460375">
                <a:moveTo>
                  <a:pt x="912876" y="457200"/>
                </a:moveTo>
                <a:lnTo>
                  <a:pt x="3047" y="457200"/>
                </a:lnTo>
                <a:lnTo>
                  <a:pt x="3047" y="458724"/>
                </a:lnTo>
                <a:lnTo>
                  <a:pt x="912876" y="458724"/>
                </a:lnTo>
                <a:lnTo>
                  <a:pt x="912876" y="457200"/>
                </a:lnTo>
                <a:close/>
              </a:path>
              <a:path w="916304" h="460375">
                <a:moveTo>
                  <a:pt x="914400" y="1524"/>
                </a:moveTo>
                <a:lnTo>
                  <a:pt x="912876" y="1524"/>
                </a:lnTo>
                <a:lnTo>
                  <a:pt x="912876" y="458724"/>
                </a:lnTo>
                <a:lnTo>
                  <a:pt x="914400" y="458724"/>
                </a:lnTo>
                <a:lnTo>
                  <a:pt x="914400" y="457200"/>
                </a:lnTo>
                <a:lnTo>
                  <a:pt x="915923" y="457200"/>
                </a:lnTo>
                <a:lnTo>
                  <a:pt x="915923" y="3048"/>
                </a:lnTo>
                <a:lnTo>
                  <a:pt x="914400" y="3048"/>
                </a:lnTo>
                <a:lnTo>
                  <a:pt x="914400" y="1524"/>
                </a:lnTo>
                <a:close/>
              </a:path>
              <a:path w="916304" h="460375">
                <a:moveTo>
                  <a:pt x="915923" y="457200"/>
                </a:moveTo>
                <a:lnTo>
                  <a:pt x="914400" y="457200"/>
                </a:lnTo>
                <a:lnTo>
                  <a:pt x="914400" y="458724"/>
                </a:lnTo>
                <a:lnTo>
                  <a:pt x="915923" y="458724"/>
                </a:lnTo>
                <a:lnTo>
                  <a:pt x="915923" y="457200"/>
                </a:lnTo>
                <a:close/>
              </a:path>
              <a:path w="916304" h="460375">
                <a:moveTo>
                  <a:pt x="3047" y="1524"/>
                </a:moveTo>
                <a:lnTo>
                  <a:pt x="1523" y="1524"/>
                </a:lnTo>
                <a:lnTo>
                  <a:pt x="1523" y="3048"/>
                </a:lnTo>
                <a:lnTo>
                  <a:pt x="3047" y="3048"/>
                </a:lnTo>
                <a:lnTo>
                  <a:pt x="3047" y="1524"/>
                </a:lnTo>
                <a:close/>
              </a:path>
              <a:path w="916304" h="460375">
                <a:moveTo>
                  <a:pt x="912876" y="1524"/>
                </a:moveTo>
                <a:lnTo>
                  <a:pt x="3047" y="1524"/>
                </a:lnTo>
                <a:lnTo>
                  <a:pt x="3047" y="3048"/>
                </a:lnTo>
                <a:lnTo>
                  <a:pt x="912876" y="3048"/>
                </a:lnTo>
                <a:lnTo>
                  <a:pt x="912876" y="1524"/>
                </a:lnTo>
                <a:close/>
              </a:path>
              <a:path w="916304" h="460375">
                <a:moveTo>
                  <a:pt x="915923" y="1524"/>
                </a:moveTo>
                <a:lnTo>
                  <a:pt x="914400" y="1524"/>
                </a:lnTo>
                <a:lnTo>
                  <a:pt x="914400" y="3048"/>
                </a:lnTo>
                <a:lnTo>
                  <a:pt x="915923" y="3048"/>
                </a:lnTo>
                <a:lnTo>
                  <a:pt x="915923" y="1524"/>
                </a:lnTo>
                <a:close/>
              </a:path>
            </a:pathLst>
          </a:custGeom>
          <a:solidFill>
            <a:srgbClr val="000000"/>
          </a:solidFill>
        </p:spPr>
        <p:txBody>
          <a:bodyPr wrap="square" lIns="0" tIns="0" rIns="0" bIns="0" rtlCol="0"/>
          <a:lstStyle/>
          <a:p/>
        </p:txBody>
      </p:sp>
      <p:sp>
        <p:nvSpPr>
          <p:cNvPr id="17" name="object 17"/>
          <p:cNvSpPr txBox="1"/>
          <p:nvPr/>
        </p:nvSpPr>
        <p:spPr>
          <a:xfrm>
            <a:off x="3254755" y="3877564"/>
            <a:ext cx="394335"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Session</a:t>
            </a:r>
            <a:endParaRPr sz="800">
              <a:latin typeface="Arial"/>
              <a:cs typeface="Arial"/>
            </a:endParaRPr>
          </a:p>
        </p:txBody>
      </p:sp>
      <p:sp>
        <p:nvSpPr>
          <p:cNvPr id="18" name="object 18"/>
          <p:cNvSpPr/>
          <p:nvPr/>
        </p:nvSpPr>
        <p:spPr>
          <a:xfrm>
            <a:off x="1726692" y="3718559"/>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9" name="object 19"/>
          <p:cNvSpPr txBox="1"/>
          <p:nvPr/>
        </p:nvSpPr>
        <p:spPr>
          <a:xfrm>
            <a:off x="2005076" y="3877564"/>
            <a:ext cx="382270" cy="133985"/>
          </a:xfrm>
          <a:prstGeom prst="rect">
            <a:avLst/>
          </a:prstGeom>
        </p:spPr>
        <p:txBody>
          <a:bodyPr wrap="square" lIns="0" tIns="0" rIns="0" bIns="0" rtlCol="0" vert="horz">
            <a:spAutoFit/>
          </a:bodyPr>
          <a:lstStyle/>
          <a:p>
            <a:pPr marL="12700">
              <a:lnSpc>
                <a:spcPct val="100000"/>
              </a:lnSpc>
            </a:pPr>
            <a:r>
              <a:rPr dirty="0" sz="800">
                <a:latin typeface="Arial"/>
                <a:cs typeface="Arial"/>
              </a:rPr>
              <a:t>Cashier</a:t>
            </a:r>
            <a:endParaRPr sz="800">
              <a:latin typeface="Arial"/>
              <a:cs typeface="Arial"/>
            </a:endParaRPr>
          </a:p>
        </p:txBody>
      </p:sp>
      <p:sp>
        <p:nvSpPr>
          <p:cNvPr id="20" name="object 20"/>
          <p:cNvSpPr/>
          <p:nvPr/>
        </p:nvSpPr>
        <p:spPr>
          <a:xfrm>
            <a:off x="1726692" y="2916935"/>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21" name="object 21"/>
          <p:cNvSpPr txBox="1"/>
          <p:nvPr/>
        </p:nvSpPr>
        <p:spPr>
          <a:xfrm>
            <a:off x="2017267" y="3075940"/>
            <a:ext cx="353695"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Person</a:t>
            </a:r>
            <a:endParaRPr sz="800">
              <a:latin typeface="Arial"/>
              <a:cs typeface="Arial"/>
            </a:endParaRPr>
          </a:p>
        </p:txBody>
      </p:sp>
      <p:sp>
        <p:nvSpPr>
          <p:cNvPr id="22" name="object 22"/>
          <p:cNvSpPr/>
          <p:nvPr/>
        </p:nvSpPr>
        <p:spPr>
          <a:xfrm>
            <a:off x="3898391" y="3147060"/>
            <a:ext cx="342900" cy="0"/>
          </a:xfrm>
          <a:custGeom>
            <a:avLst/>
            <a:gdLst/>
            <a:ahLst/>
            <a:cxnLst/>
            <a:rect l="l" t="t" r="r" b="b"/>
            <a:pathLst>
              <a:path w="342900" h="0">
                <a:moveTo>
                  <a:pt x="0" y="0"/>
                </a:moveTo>
                <a:lnTo>
                  <a:pt x="342900" y="0"/>
                </a:lnTo>
              </a:path>
            </a:pathLst>
          </a:custGeom>
          <a:ln w="3175">
            <a:solidFill>
              <a:srgbClr val="000000"/>
            </a:solidFill>
          </a:ln>
        </p:spPr>
        <p:txBody>
          <a:bodyPr wrap="square" lIns="0" tIns="0" rIns="0" bIns="0" rtlCol="0"/>
          <a:lstStyle/>
          <a:p/>
        </p:txBody>
      </p:sp>
      <p:sp>
        <p:nvSpPr>
          <p:cNvPr id="23" name="object 23"/>
          <p:cNvSpPr/>
          <p:nvPr/>
        </p:nvSpPr>
        <p:spPr>
          <a:xfrm>
            <a:off x="3444240" y="3374135"/>
            <a:ext cx="0" cy="346075"/>
          </a:xfrm>
          <a:custGeom>
            <a:avLst/>
            <a:gdLst/>
            <a:ahLst/>
            <a:cxnLst/>
            <a:rect l="l" t="t" r="r" b="b"/>
            <a:pathLst>
              <a:path w="0" h="346075">
                <a:moveTo>
                  <a:pt x="0" y="0"/>
                </a:moveTo>
                <a:lnTo>
                  <a:pt x="0" y="345947"/>
                </a:lnTo>
              </a:path>
            </a:pathLst>
          </a:custGeom>
          <a:ln w="3175">
            <a:solidFill>
              <a:srgbClr val="000000"/>
            </a:solidFill>
          </a:ln>
        </p:spPr>
        <p:txBody>
          <a:bodyPr wrap="square" lIns="0" tIns="0" rIns="0" bIns="0" rtlCol="0"/>
          <a:lstStyle/>
          <a:p/>
        </p:txBody>
      </p:sp>
      <p:sp>
        <p:nvSpPr>
          <p:cNvPr id="24" name="object 24"/>
          <p:cNvSpPr/>
          <p:nvPr/>
        </p:nvSpPr>
        <p:spPr>
          <a:xfrm>
            <a:off x="3898391" y="3948684"/>
            <a:ext cx="342900" cy="0"/>
          </a:xfrm>
          <a:custGeom>
            <a:avLst/>
            <a:gdLst/>
            <a:ahLst/>
            <a:cxnLst/>
            <a:rect l="l" t="t" r="r" b="b"/>
            <a:pathLst>
              <a:path w="342900" h="0">
                <a:moveTo>
                  <a:pt x="0" y="0"/>
                </a:moveTo>
                <a:lnTo>
                  <a:pt x="342900" y="0"/>
                </a:lnTo>
              </a:path>
            </a:pathLst>
          </a:custGeom>
          <a:ln w="3175">
            <a:solidFill>
              <a:srgbClr val="000000"/>
            </a:solidFill>
          </a:ln>
        </p:spPr>
        <p:txBody>
          <a:bodyPr wrap="square" lIns="0" tIns="0" rIns="0" bIns="0" rtlCol="0"/>
          <a:lstStyle/>
          <a:p/>
        </p:txBody>
      </p:sp>
      <p:sp>
        <p:nvSpPr>
          <p:cNvPr id="25" name="object 25"/>
          <p:cNvSpPr/>
          <p:nvPr/>
        </p:nvSpPr>
        <p:spPr>
          <a:xfrm>
            <a:off x="3444240" y="4175759"/>
            <a:ext cx="0" cy="342900"/>
          </a:xfrm>
          <a:custGeom>
            <a:avLst/>
            <a:gdLst/>
            <a:ahLst/>
            <a:cxnLst/>
            <a:rect l="l" t="t" r="r" b="b"/>
            <a:pathLst>
              <a:path w="0" h="342900">
                <a:moveTo>
                  <a:pt x="0" y="0"/>
                </a:moveTo>
                <a:lnTo>
                  <a:pt x="0" y="342900"/>
                </a:lnTo>
              </a:path>
            </a:pathLst>
          </a:custGeom>
          <a:ln w="3175">
            <a:solidFill>
              <a:srgbClr val="000000"/>
            </a:solidFill>
          </a:ln>
        </p:spPr>
        <p:txBody>
          <a:bodyPr wrap="square" lIns="0" tIns="0" rIns="0" bIns="0" rtlCol="0"/>
          <a:lstStyle/>
          <a:p/>
        </p:txBody>
      </p:sp>
      <p:sp>
        <p:nvSpPr>
          <p:cNvPr id="26" name="object 26"/>
          <p:cNvSpPr/>
          <p:nvPr/>
        </p:nvSpPr>
        <p:spPr>
          <a:xfrm>
            <a:off x="2641092" y="4747259"/>
            <a:ext cx="346075" cy="0"/>
          </a:xfrm>
          <a:custGeom>
            <a:avLst/>
            <a:gdLst/>
            <a:ahLst/>
            <a:cxnLst/>
            <a:rect l="l" t="t" r="r" b="b"/>
            <a:pathLst>
              <a:path w="346075" h="0">
                <a:moveTo>
                  <a:pt x="0" y="0"/>
                </a:moveTo>
                <a:lnTo>
                  <a:pt x="345948" y="0"/>
                </a:lnTo>
              </a:path>
            </a:pathLst>
          </a:custGeom>
          <a:ln w="3175">
            <a:solidFill>
              <a:srgbClr val="000000"/>
            </a:solidFill>
          </a:ln>
        </p:spPr>
        <p:txBody>
          <a:bodyPr wrap="square" lIns="0" tIns="0" rIns="0" bIns="0" rtlCol="0"/>
          <a:lstStyle/>
          <a:p/>
        </p:txBody>
      </p:sp>
      <p:sp>
        <p:nvSpPr>
          <p:cNvPr id="27" name="object 27"/>
          <p:cNvSpPr/>
          <p:nvPr/>
        </p:nvSpPr>
        <p:spPr>
          <a:xfrm>
            <a:off x="2641092" y="3948684"/>
            <a:ext cx="346075" cy="0"/>
          </a:xfrm>
          <a:custGeom>
            <a:avLst/>
            <a:gdLst/>
            <a:ahLst/>
            <a:cxnLst/>
            <a:rect l="l" t="t" r="r" b="b"/>
            <a:pathLst>
              <a:path w="346075" h="0">
                <a:moveTo>
                  <a:pt x="0" y="0"/>
                </a:moveTo>
                <a:lnTo>
                  <a:pt x="345948" y="0"/>
                </a:lnTo>
              </a:path>
            </a:pathLst>
          </a:custGeom>
          <a:ln w="3175">
            <a:solidFill>
              <a:srgbClr val="000000"/>
            </a:solidFill>
          </a:ln>
        </p:spPr>
        <p:txBody>
          <a:bodyPr wrap="square" lIns="0" tIns="0" rIns="0" bIns="0" rtlCol="0"/>
          <a:lstStyle/>
          <a:p/>
        </p:txBody>
      </p:sp>
      <p:sp>
        <p:nvSpPr>
          <p:cNvPr id="28" name="object 28"/>
          <p:cNvSpPr/>
          <p:nvPr/>
        </p:nvSpPr>
        <p:spPr>
          <a:xfrm>
            <a:off x="2185416" y="3374135"/>
            <a:ext cx="0" cy="346075"/>
          </a:xfrm>
          <a:custGeom>
            <a:avLst/>
            <a:gdLst/>
            <a:ahLst/>
            <a:cxnLst/>
            <a:rect l="l" t="t" r="r" b="b"/>
            <a:pathLst>
              <a:path w="0" h="346075">
                <a:moveTo>
                  <a:pt x="0" y="0"/>
                </a:moveTo>
                <a:lnTo>
                  <a:pt x="0" y="345947"/>
                </a:lnTo>
              </a:path>
            </a:pathLst>
          </a:custGeom>
          <a:ln w="3175">
            <a:solidFill>
              <a:srgbClr val="000000"/>
            </a:solidFill>
          </a:ln>
        </p:spPr>
        <p:txBody>
          <a:bodyPr wrap="square" lIns="0" tIns="0" rIns="0" bIns="0" rtlCol="0"/>
          <a:lstStyle/>
          <a:p/>
        </p:txBody>
      </p:sp>
      <p:sp>
        <p:nvSpPr>
          <p:cNvPr id="29" name="object 29"/>
          <p:cNvSpPr txBox="1"/>
          <p:nvPr/>
        </p:nvSpPr>
        <p:spPr>
          <a:xfrm>
            <a:off x="1130300" y="5492496"/>
            <a:ext cx="5511165" cy="1320165"/>
          </a:xfrm>
          <a:prstGeom prst="rect">
            <a:avLst/>
          </a:prstGeom>
        </p:spPr>
        <p:txBody>
          <a:bodyPr wrap="square" lIns="0" tIns="0" rIns="0" bIns="0" rtlCol="0" vert="horz">
            <a:spAutoFit/>
          </a:bodyPr>
          <a:lstStyle/>
          <a:p>
            <a:pPr marL="469900">
              <a:lnSpc>
                <a:spcPct val="100000"/>
              </a:lnSpc>
            </a:pPr>
            <a:r>
              <a:rPr dirty="0" sz="1200" spc="-5">
                <a:latin typeface="Times New Roman"/>
                <a:cs typeface="Times New Roman"/>
              </a:rPr>
              <a:t>Association</a:t>
            </a:r>
            <a:r>
              <a:rPr dirty="0" sz="1200" spc="-95">
                <a:latin typeface="Times New Roman"/>
                <a:cs typeface="Times New Roman"/>
              </a:rPr>
              <a:t> </a:t>
            </a:r>
            <a:r>
              <a:rPr dirty="0" sz="1200">
                <a:latin typeface="Times New Roman"/>
                <a:cs typeface="Times New Roman"/>
              </a:rPr>
              <a:t>Relationships</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5"/>
              </a:spcBef>
            </a:pPr>
            <a:endParaRPr sz="1050">
              <a:latin typeface="Times New Roman"/>
              <a:cs typeface="Times New Roman"/>
            </a:endParaRPr>
          </a:p>
          <a:p>
            <a:pPr marL="12700" marR="5080">
              <a:lnSpc>
                <a:spcPts val="1610"/>
              </a:lnSpc>
            </a:pPr>
            <a:r>
              <a:rPr dirty="0" sz="1400" spc="-5">
                <a:latin typeface="Times New Roman"/>
                <a:cs typeface="Times New Roman"/>
              </a:rPr>
              <a:t>Define Attributes, </a:t>
            </a:r>
            <a:r>
              <a:rPr dirty="0" sz="1400">
                <a:latin typeface="Times New Roman"/>
                <a:cs typeface="Times New Roman"/>
              </a:rPr>
              <a:t>Services, and Links - What I </a:t>
            </a:r>
            <a:r>
              <a:rPr dirty="0" sz="1400" spc="5">
                <a:latin typeface="Times New Roman"/>
                <a:cs typeface="Times New Roman"/>
              </a:rPr>
              <a:t>know, </a:t>
            </a:r>
            <a:r>
              <a:rPr dirty="0" sz="1400">
                <a:latin typeface="Times New Roman"/>
                <a:cs typeface="Times New Roman"/>
              </a:rPr>
              <a:t>What I do, and Who I  know?</a:t>
            </a:r>
            <a:endParaRPr sz="1400">
              <a:latin typeface="Times New Roman"/>
              <a:cs typeface="Times New Roman"/>
            </a:endParaRPr>
          </a:p>
          <a:p>
            <a:pPr marL="12700">
              <a:lnSpc>
                <a:spcPts val="1410"/>
              </a:lnSpc>
              <a:spcBef>
                <a:spcPts val="195"/>
              </a:spcBef>
            </a:pPr>
            <a:r>
              <a:rPr dirty="0" sz="1200" spc="-5">
                <a:latin typeface="Times New Roman"/>
                <a:cs typeface="Times New Roman"/>
              </a:rPr>
              <a:t>Actors:</a:t>
            </a:r>
            <a:endParaRPr sz="1200">
              <a:latin typeface="Times New Roman"/>
              <a:cs typeface="Times New Roman"/>
            </a:endParaRPr>
          </a:p>
          <a:p>
            <a:pPr marL="469900">
              <a:lnSpc>
                <a:spcPts val="1410"/>
              </a:lnSpc>
            </a:pPr>
            <a:r>
              <a:rPr dirty="0" sz="1200">
                <a:latin typeface="Times New Roman"/>
                <a:cs typeface="Times New Roman"/>
              </a:rPr>
              <a:t>person</a:t>
            </a:r>
            <a:endParaRPr sz="1200">
              <a:latin typeface="Times New Roman"/>
              <a:cs typeface="Times New Roman"/>
            </a:endParaRPr>
          </a:p>
        </p:txBody>
      </p:sp>
      <p:sp>
        <p:nvSpPr>
          <p:cNvPr id="38" name="object 38"/>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102</a:t>
            </a:r>
          </a:p>
          <a:p>
            <a:pPr marL="1498600">
              <a:lnSpc>
                <a:spcPts val="1410"/>
              </a:lnSpc>
            </a:pPr>
            <a:r>
              <a:rPr dirty="0"/>
              <a:t>© Copyright </a:t>
            </a:r>
            <a:r>
              <a:rPr dirty="0" spc="-5"/>
              <a:t>Virtual University </a:t>
            </a:r>
            <a:r>
              <a:rPr dirty="0"/>
              <a:t>of</a:t>
            </a:r>
            <a:r>
              <a:rPr dirty="0" spc="-80"/>
              <a:t> </a:t>
            </a:r>
            <a:r>
              <a:rPr dirty="0" spc="-5"/>
              <a:t>Pakistan</a:t>
            </a:r>
          </a:p>
        </p:txBody>
      </p:sp>
      <p:sp>
        <p:nvSpPr>
          <p:cNvPr id="30" name="object 30"/>
          <p:cNvSpPr txBox="1"/>
          <p:nvPr/>
        </p:nvSpPr>
        <p:spPr>
          <a:xfrm>
            <a:off x="2044700" y="6804659"/>
            <a:ext cx="677545"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Attributes:  Services:</a:t>
            </a:r>
            <a:endParaRPr sz="1200">
              <a:latin typeface="Times New Roman"/>
              <a:cs typeface="Times New Roman"/>
            </a:endParaRPr>
          </a:p>
        </p:txBody>
      </p:sp>
      <p:sp>
        <p:nvSpPr>
          <p:cNvPr id="31" name="object 31"/>
          <p:cNvSpPr txBox="1"/>
          <p:nvPr/>
        </p:nvSpPr>
        <p:spPr>
          <a:xfrm>
            <a:off x="2959100" y="6792467"/>
            <a:ext cx="1337945"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name, address,</a:t>
            </a:r>
            <a:r>
              <a:rPr dirty="0" sz="1200" spc="-105">
                <a:latin typeface="Times New Roman"/>
                <a:cs typeface="Times New Roman"/>
              </a:rPr>
              <a:t> </a:t>
            </a:r>
            <a:r>
              <a:rPr dirty="0" sz="1200">
                <a:latin typeface="Times New Roman"/>
                <a:cs typeface="Times New Roman"/>
              </a:rPr>
              <a:t>phone</a:t>
            </a:r>
            <a:endParaRPr sz="1200">
              <a:latin typeface="Times New Roman"/>
              <a:cs typeface="Times New Roman"/>
            </a:endParaRPr>
          </a:p>
          <a:p>
            <a:pPr marL="37465">
              <a:lnSpc>
                <a:spcPts val="1410"/>
              </a:lnSpc>
            </a:pPr>
            <a:r>
              <a:rPr dirty="0" sz="1200">
                <a:latin typeface="Times New Roman"/>
                <a:cs typeface="Times New Roman"/>
              </a:rPr>
              <a:t>eating,</a:t>
            </a:r>
            <a:r>
              <a:rPr dirty="0" sz="1200" spc="-100">
                <a:latin typeface="Times New Roman"/>
                <a:cs typeface="Times New Roman"/>
              </a:rPr>
              <a:t> </a:t>
            </a:r>
            <a:r>
              <a:rPr dirty="0" sz="1200">
                <a:latin typeface="Times New Roman"/>
                <a:cs typeface="Times New Roman"/>
              </a:rPr>
              <a:t>walking</a:t>
            </a:r>
            <a:endParaRPr sz="1200">
              <a:latin typeface="Times New Roman"/>
              <a:cs typeface="Times New Roman"/>
            </a:endParaRPr>
          </a:p>
        </p:txBody>
      </p:sp>
      <p:sp>
        <p:nvSpPr>
          <p:cNvPr id="32" name="object 32"/>
          <p:cNvSpPr txBox="1"/>
          <p:nvPr/>
        </p:nvSpPr>
        <p:spPr>
          <a:xfrm>
            <a:off x="1130300" y="7318247"/>
            <a:ext cx="914400" cy="370205"/>
          </a:xfrm>
          <a:prstGeom prst="rect">
            <a:avLst/>
          </a:prstGeom>
        </p:spPr>
        <p:txBody>
          <a:bodyPr wrap="square" lIns="0" tIns="0" rIns="0" bIns="0" rtlCol="0" vert="horz">
            <a:spAutoFit/>
          </a:bodyPr>
          <a:lstStyle/>
          <a:p>
            <a:pPr marL="12700">
              <a:lnSpc>
                <a:spcPts val="1410"/>
              </a:lnSpc>
            </a:pPr>
            <a:r>
              <a:rPr dirty="0" sz="1200" spc="-5">
                <a:latin typeface="Times New Roman"/>
                <a:cs typeface="Times New Roman"/>
              </a:rPr>
              <a:t>Participants:</a:t>
            </a:r>
            <a:endParaRPr sz="1200">
              <a:latin typeface="Times New Roman"/>
              <a:cs typeface="Times New Roman"/>
            </a:endParaRPr>
          </a:p>
          <a:p>
            <a:pPr marL="469900">
              <a:lnSpc>
                <a:spcPts val="1410"/>
              </a:lnSpc>
            </a:pPr>
            <a:r>
              <a:rPr dirty="0" sz="1200">
                <a:latin typeface="Times New Roman"/>
                <a:cs typeface="Times New Roman"/>
              </a:rPr>
              <a:t>cashier</a:t>
            </a:r>
            <a:endParaRPr sz="1200">
              <a:latin typeface="Times New Roman"/>
              <a:cs typeface="Times New Roman"/>
            </a:endParaRPr>
          </a:p>
        </p:txBody>
      </p:sp>
      <p:sp>
        <p:nvSpPr>
          <p:cNvPr id="33" name="object 33"/>
          <p:cNvSpPr txBox="1"/>
          <p:nvPr/>
        </p:nvSpPr>
        <p:spPr>
          <a:xfrm>
            <a:off x="2044700" y="7680959"/>
            <a:ext cx="677545"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Attributes:  Services:</a:t>
            </a:r>
            <a:endParaRPr sz="1200">
              <a:latin typeface="Times New Roman"/>
              <a:cs typeface="Times New Roman"/>
            </a:endParaRPr>
          </a:p>
        </p:txBody>
      </p:sp>
      <p:sp>
        <p:nvSpPr>
          <p:cNvPr id="34" name="object 34"/>
          <p:cNvSpPr txBox="1"/>
          <p:nvPr/>
        </p:nvSpPr>
        <p:spPr>
          <a:xfrm>
            <a:off x="2959100" y="7680959"/>
            <a:ext cx="3343910"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number, password, authorization level, current</a:t>
            </a:r>
            <a:r>
              <a:rPr dirty="0" sz="1200" spc="-120">
                <a:latin typeface="Times New Roman"/>
                <a:cs typeface="Times New Roman"/>
              </a:rPr>
              <a:t> </a:t>
            </a:r>
            <a:r>
              <a:rPr dirty="0" sz="1200" spc="-5">
                <a:latin typeface="Times New Roman"/>
                <a:cs typeface="Times New Roman"/>
              </a:rPr>
              <a:t>session  </a:t>
            </a:r>
            <a:r>
              <a:rPr dirty="0" sz="1200">
                <a:latin typeface="Times New Roman"/>
                <a:cs typeface="Times New Roman"/>
              </a:rPr>
              <a:t>isAuthorized, assess</a:t>
            </a:r>
            <a:r>
              <a:rPr dirty="0" sz="1200" spc="-110">
                <a:latin typeface="Times New Roman"/>
                <a:cs typeface="Times New Roman"/>
              </a:rPr>
              <a:t> </a:t>
            </a:r>
            <a:r>
              <a:rPr dirty="0" sz="1200" spc="-5">
                <a:latin typeface="Times New Roman"/>
                <a:cs typeface="Times New Roman"/>
              </a:rPr>
              <a:t>Performance</a:t>
            </a:r>
            <a:endParaRPr sz="1200">
              <a:latin typeface="Times New Roman"/>
              <a:cs typeface="Times New Roman"/>
            </a:endParaRPr>
          </a:p>
        </p:txBody>
      </p:sp>
      <p:sp>
        <p:nvSpPr>
          <p:cNvPr id="35" name="object 35"/>
          <p:cNvSpPr txBox="1"/>
          <p:nvPr/>
        </p:nvSpPr>
        <p:spPr>
          <a:xfrm>
            <a:off x="1130300" y="8194547"/>
            <a:ext cx="779145" cy="370205"/>
          </a:xfrm>
          <a:prstGeom prst="rect">
            <a:avLst/>
          </a:prstGeom>
        </p:spPr>
        <p:txBody>
          <a:bodyPr wrap="square" lIns="0" tIns="0" rIns="0" bIns="0" rtlCol="0" vert="horz">
            <a:spAutoFit/>
          </a:bodyPr>
          <a:lstStyle/>
          <a:p>
            <a:pPr marL="12700">
              <a:lnSpc>
                <a:spcPts val="1410"/>
              </a:lnSpc>
            </a:pPr>
            <a:r>
              <a:rPr dirty="0" sz="1200" spc="-5">
                <a:latin typeface="Times New Roman"/>
                <a:cs typeface="Times New Roman"/>
              </a:rPr>
              <a:t>Places:</a:t>
            </a:r>
            <a:endParaRPr sz="1200">
              <a:latin typeface="Times New Roman"/>
              <a:cs typeface="Times New Roman"/>
            </a:endParaRPr>
          </a:p>
          <a:p>
            <a:pPr marL="469900">
              <a:lnSpc>
                <a:spcPts val="1410"/>
              </a:lnSpc>
            </a:pPr>
            <a:r>
              <a:rPr dirty="0" sz="1200" spc="-5">
                <a:latin typeface="Times New Roman"/>
                <a:cs typeface="Times New Roman"/>
              </a:rPr>
              <a:t>store</a:t>
            </a:r>
            <a:endParaRPr sz="1200">
              <a:latin typeface="Times New Roman"/>
              <a:cs typeface="Times New Roman"/>
            </a:endParaRPr>
          </a:p>
        </p:txBody>
      </p:sp>
      <p:sp>
        <p:nvSpPr>
          <p:cNvPr id="36" name="object 36"/>
          <p:cNvSpPr txBox="1"/>
          <p:nvPr/>
        </p:nvSpPr>
        <p:spPr>
          <a:xfrm>
            <a:off x="2044700" y="8557259"/>
            <a:ext cx="677545"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Attributes:  Services:</a:t>
            </a:r>
            <a:endParaRPr sz="1200">
              <a:latin typeface="Times New Roman"/>
              <a:cs typeface="Times New Roman"/>
            </a:endParaRPr>
          </a:p>
        </p:txBody>
      </p:sp>
      <p:sp>
        <p:nvSpPr>
          <p:cNvPr id="37" name="object 37"/>
          <p:cNvSpPr txBox="1"/>
          <p:nvPr/>
        </p:nvSpPr>
        <p:spPr>
          <a:xfrm>
            <a:off x="2959100" y="8545067"/>
            <a:ext cx="2560955"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name</a:t>
            </a:r>
            <a:endParaRPr sz="1200">
              <a:latin typeface="Times New Roman"/>
              <a:cs typeface="Times New Roman"/>
            </a:endParaRPr>
          </a:p>
          <a:p>
            <a:pPr marL="12700">
              <a:lnSpc>
                <a:spcPts val="1410"/>
              </a:lnSpc>
            </a:pPr>
            <a:r>
              <a:rPr dirty="0" sz="1200">
                <a:latin typeface="Times New Roman"/>
                <a:cs typeface="Times New Roman"/>
              </a:rPr>
              <a:t>get item for </a:t>
            </a:r>
            <a:r>
              <a:rPr dirty="0" sz="1200" spc="-5">
                <a:latin typeface="Times New Roman"/>
                <a:cs typeface="Times New Roman"/>
              </a:rPr>
              <a:t>UPC,  </a:t>
            </a:r>
            <a:r>
              <a:rPr dirty="0" sz="1200">
                <a:latin typeface="Times New Roman"/>
                <a:cs typeface="Times New Roman"/>
              </a:rPr>
              <a:t>get cashier for</a:t>
            </a:r>
            <a:r>
              <a:rPr dirty="0" sz="1200" spc="-95">
                <a:latin typeface="Times New Roman"/>
                <a:cs typeface="Times New Roman"/>
              </a:rPr>
              <a:t> </a:t>
            </a:r>
            <a:r>
              <a:rPr dirty="0" sz="1200">
                <a:latin typeface="Times New Roman"/>
                <a:cs typeface="Times New Roman"/>
              </a:rPr>
              <a:t>number</a:t>
            </a:r>
            <a:endParaRPr sz="120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1591945" cy="54546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Tangible</a:t>
            </a:r>
            <a:r>
              <a:rPr dirty="0" sz="1200" spc="-105">
                <a:latin typeface="Times New Roman"/>
                <a:cs typeface="Times New Roman"/>
              </a:rPr>
              <a:t> </a:t>
            </a:r>
            <a:r>
              <a:rPr dirty="0" sz="1200">
                <a:latin typeface="Times New Roman"/>
                <a:cs typeface="Times New Roman"/>
              </a:rPr>
              <a:t>things:</a:t>
            </a:r>
            <a:endParaRPr sz="1200">
              <a:latin typeface="Times New Roman"/>
              <a:cs typeface="Times New Roman"/>
            </a:endParaRPr>
          </a:p>
          <a:p>
            <a:pPr marL="469900">
              <a:lnSpc>
                <a:spcPts val="1380"/>
              </a:lnSpc>
            </a:pPr>
            <a:r>
              <a:rPr dirty="0" sz="1200">
                <a:latin typeface="Times New Roman"/>
                <a:cs typeface="Times New Roman"/>
              </a:rPr>
              <a:t>item</a:t>
            </a:r>
            <a:endParaRPr sz="1200">
              <a:latin typeface="Times New Roman"/>
              <a:cs typeface="Times New Roman"/>
            </a:endParaRPr>
          </a:p>
          <a:p>
            <a:pPr marL="927100">
              <a:lnSpc>
                <a:spcPts val="1410"/>
              </a:lnSpc>
            </a:pPr>
            <a:r>
              <a:rPr dirty="0" sz="1200" spc="-5">
                <a:latin typeface="Times New Roman"/>
                <a:cs typeface="Times New Roman"/>
              </a:rPr>
              <a:t>Attributes:</a:t>
            </a:r>
            <a:endParaRPr sz="1200">
              <a:latin typeface="Times New Roman"/>
              <a:cs typeface="Times New Roman"/>
            </a:endParaRPr>
          </a:p>
        </p:txBody>
      </p:sp>
      <p:sp>
        <p:nvSpPr>
          <p:cNvPr id="28" name="object 28"/>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103</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2044700" y="1775459"/>
            <a:ext cx="58420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Services:</a:t>
            </a:r>
            <a:endParaRPr sz="1200">
              <a:latin typeface="Times New Roman"/>
              <a:cs typeface="Times New Roman"/>
            </a:endParaRPr>
          </a:p>
        </p:txBody>
      </p:sp>
      <p:sp>
        <p:nvSpPr>
          <p:cNvPr id="7" name="object 7"/>
          <p:cNvSpPr txBox="1"/>
          <p:nvPr/>
        </p:nvSpPr>
        <p:spPr>
          <a:xfrm>
            <a:off x="2959100" y="1249680"/>
            <a:ext cx="3415665" cy="720725"/>
          </a:xfrm>
          <a:prstGeom prst="rect">
            <a:avLst/>
          </a:prstGeom>
        </p:spPr>
        <p:txBody>
          <a:bodyPr wrap="square" lIns="0" tIns="0" rIns="0" bIns="0" rtlCol="0" vert="horz">
            <a:spAutoFit/>
          </a:bodyPr>
          <a:lstStyle/>
          <a:p>
            <a:pPr marL="12700">
              <a:lnSpc>
                <a:spcPts val="1420"/>
              </a:lnSpc>
            </a:pPr>
            <a:r>
              <a:rPr dirty="0" sz="1200">
                <a:latin typeface="Times New Roman"/>
                <a:cs typeface="Times New Roman"/>
              </a:rPr>
              <a:t>number, description, </a:t>
            </a:r>
            <a:r>
              <a:rPr dirty="0" sz="1200" spc="-5">
                <a:latin typeface="Times New Roman"/>
                <a:cs typeface="Times New Roman"/>
              </a:rPr>
              <a:t>UPCs, </a:t>
            </a:r>
            <a:r>
              <a:rPr dirty="0" sz="1200">
                <a:latin typeface="Times New Roman"/>
                <a:cs typeface="Times New Roman"/>
              </a:rPr>
              <a:t>prices,</a:t>
            </a:r>
            <a:r>
              <a:rPr dirty="0" sz="1200" spc="-90">
                <a:latin typeface="Times New Roman"/>
                <a:cs typeface="Times New Roman"/>
              </a:rPr>
              <a:t> </a:t>
            </a:r>
            <a:r>
              <a:rPr dirty="0" sz="1200">
                <a:latin typeface="Times New Roman"/>
                <a:cs typeface="Times New Roman"/>
              </a:rPr>
              <a:t>taxable</a:t>
            </a:r>
            <a:endParaRPr sz="1200">
              <a:latin typeface="Times New Roman"/>
              <a:cs typeface="Times New Roman"/>
            </a:endParaRPr>
          </a:p>
          <a:p>
            <a:pPr marL="12700" marR="5080">
              <a:lnSpc>
                <a:spcPts val="1380"/>
              </a:lnSpc>
              <a:spcBef>
                <a:spcPts val="75"/>
              </a:spcBef>
            </a:pPr>
            <a:r>
              <a:rPr dirty="0" sz="1200" b="1">
                <a:latin typeface="Times New Roman"/>
                <a:cs typeface="Times New Roman"/>
              </a:rPr>
              <a:t>attributes </a:t>
            </a:r>
            <a:r>
              <a:rPr dirty="0" sz="1200" spc="-5" b="1">
                <a:latin typeface="Times New Roman"/>
                <a:cs typeface="Times New Roman"/>
              </a:rPr>
              <a:t>with </a:t>
            </a:r>
            <a:r>
              <a:rPr dirty="0" sz="1200" b="1">
                <a:latin typeface="Times New Roman"/>
                <a:cs typeface="Times New Roman"/>
              </a:rPr>
              <a:t>repeating </a:t>
            </a:r>
            <a:r>
              <a:rPr dirty="0" sz="1200" spc="-5" b="1">
                <a:latin typeface="Times New Roman"/>
                <a:cs typeface="Times New Roman"/>
              </a:rPr>
              <a:t>names </a:t>
            </a:r>
            <a:r>
              <a:rPr dirty="0" sz="1200" b="1">
                <a:latin typeface="Times New Roman"/>
                <a:cs typeface="Times New Roman"/>
              </a:rPr>
              <a:t>- create </a:t>
            </a:r>
            <a:r>
              <a:rPr dirty="0" sz="1200" spc="-5" b="1">
                <a:latin typeface="Times New Roman"/>
                <a:cs typeface="Times New Roman"/>
              </a:rPr>
              <a:t>new</a:t>
            </a:r>
            <a:r>
              <a:rPr dirty="0" sz="1200" spc="-85" b="1">
                <a:latin typeface="Times New Roman"/>
                <a:cs typeface="Times New Roman"/>
              </a:rPr>
              <a:t> </a:t>
            </a:r>
            <a:r>
              <a:rPr dirty="0" sz="1200" b="1">
                <a:latin typeface="Times New Roman"/>
                <a:cs typeface="Times New Roman"/>
              </a:rPr>
              <a:t>objects  </a:t>
            </a:r>
            <a:r>
              <a:rPr dirty="0" sz="1200" spc="-5" b="1">
                <a:latin typeface="Times New Roman"/>
                <a:cs typeface="Times New Roman"/>
              </a:rPr>
              <a:t>UPC, </a:t>
            </a:r>
            <a:r>
              <a:rPr dirty="0" sz="1200" b="1">
                <a:latin typeface="Times New Roman"/>
                <a:cs typeface="Times New Roman"/>
              </a:rPr>
              <a:t>Price (specialization - </a:t>
            </a:r>
            <a:r>
              <a:rPr dirty="0" sz="1200" spc="-5" b="1">
                <a:latin typeface="Times New Roman"/>
                <a:cs typeface="Times New Roman"/>
              </a:rPr>
              <a:t>promotional</a:t>
            </a:r>
            <a:r>
              <a:rPr dirty="0" sz="1200" spc="-90" b="1">
                <a:latin typeface="Times New Roman"/>
                <a:cs typeface="Times New Roman"/>
              </a:rPr>
              <a:t> </a:t>
            </a:r>
            <a:r>
              <a:rPr dirty="0" sz="1200" spc="-5" b="1">
                <a:latin typeface="Times New Roman"/>
                <a:cs typeface="Times New Roman"/>
              </a:rPr>
              <a:t>price)</a:t>
            </a:r>
            <a:endParaRPr sz="1200">
              <a:latin typeface="Times New Roman"/>
              <a:cs typeface="Times New Roman"/>
            </a:endParaRPr>
          </a:p>
          <a:p>
            <a:pPr marL="12700">
              <a:lnSpc>
                <a:spcPts val="1320"/>
              </a:lnSpc>
            </a:pPr>
            <a:r>
              <a:rPr dirty="0" sz="1200">
                <a:latin typeface="Times New Roman"/>
                <a:cs typeface="Times New Roman"/>
              </a:rPr>
              <a:t>get price for a date, how much for</a:t>
            </a:r>
            <a:r>
              <a:rPr dirty="0" sz="1200" spc="-110">
                <a:latin typeface="Times New Roman"/>
                <a:cs typeface="Times New Roman"/>
              </a:rPr>
              <a:t> </a:t>
            </a:r>
            <a:r>
              <a:rPr dirty="0" sz="1200">
                <a:latin typeface="Times New Roman"/>
                <a:cs typeface="Times New Roman"/>
              </a:rPr>
              <a:t>quantity</a:t>
            </a:r>
            <a:endParaRPr sz="1200">
              <a:latin typeface="Times New Roman"/>
              <a:cs typeface="Times New Roman"/>
            </a:endParaRPr>
          </a:p>
        </p:txBody>
      </p:sp>
      <p:sp>
        <p:nvSpPr>
          <p:cNvPr id="8" name="object 8"/>
          <p:cNvSpPr txBox="1"/>
          <p:nvPr/>
        </p:nvSpPr>
        <p:spPr>
          <a:xfrm>
            <a:off x="1587500" y="1950719"/>
            <a:ext cx="3797300" cy="545465"/>
          </a:xfrm>
          <a:prstGeom prst="rect">
            <a:avLst/>
          </a:prstGeom>
        </p:spPr>
        <p:txBody>
          <a:bodyPr wrap="square" lIns="0" tIns="0" rIns="0" bIns="0" rtlCol="0" vert="horz">
            <a:spAutoFit/>
          </a:bodyPr>
          <a:lstStyle/>
          <a:p>
            <a:pPr marL="469900">
              <a:lnSpc>
                <a:spcPct val="100000"/>
              </a:lnSpc>
            </a:pPr>
            <a:r>
              <a:rPr dirty="0" sz="1200">
                <a:latin typeface="Times New Roman"/>
                <a:cs typeface="Times New Roman"/>
              </a:rPr>
              <a:t>Who I </a:t>
            </a:r>
            <a:r>
              <a:rPr dirty="0" sz="1200" spc="-5">
                <a:latin typeface="Times New Roman"/>
                <a:cs typeface="Times New Roman"/>
              </a:rPr>
              <a:t>Know? UPC, Price, </a:t>
            </a:r>
            <a:r>
              <a:rPr dirty="0" sz="1200">
                <a:latin typeface="Times New Roman"/>
                <a:cs typeface="Times New Roman"/>
              </a:rPr>
              <a:t>tax category, </a:t>
            </a:r>
            <a:r>
              <a:rPr dirty="0" sz="1200" spc="-5">
                <a:latin typeface="Times New Roman"/>
                <a:cs typeface="Times New Roman"/>
              </a:rPr>
              <a:t>sale </a:t>
            </a:r>
            <a:r>
              <a:rPr dirty="0" sz="1200">
                <a:latin typeface="Times New Roman"/>
                <a:cs typeface="Times New Roman"/>
              </a:rPr>
              <a:t>line</a:t>
            </a:r>
            <a:r>
              <a:rPr dirty="0" sz="1200" spc="20">
                <a:latin typeface="Times New Roman"/>
                <a:cs typeface="Times New Roman"/>
              </a:rPr>
              <a:t> </a:t>
            </a:r>
            <a:r>
              <a:rPr dirty="0" sz="1200">
                <a:latin typeface="Times New Roman"/>
                <a:cs typeface="Times New Roman"/>
              </a:rPr>
              <a:t>item</a:t>
            </a:r>
            <a:endParaRPr sz="1200">
              <a:latin typeface="Times New Roman"/>
              <a:cs typeface="Times New Roman"/>
            </a:endParaRPr>
          </a:p>
          <a:p>
            <a:pPr>
              <a:lnSpc>
                <a:spcPct val="100000"/>
              </a:lnSpc>
              <a:spcBef>
                <a:spcPts val="55"/>
              </a:spcBef>
            </a:pPr>
            <a:endParaRPr sz="1100">
              <a:latin typeface="Times New Roman"/>
              <a:cs typeface="Times New Roman"/>
            </a:endParaRPr>
          </a:p>
          <a:p>
            <a:pPr marL="12700">
              <a:lnSpc>
                <a:spcPct val="100000"/>
              </a:lnSpc>
            </a:pPr>
            <a:r>
              <a:rPr dirty="0" sz="1200">
                <a:latin typeface="Times New Roman"/>
                <a:cs typeface="Times New Roman"/>
              </a:rPr>
              <a:t>register</a:t>
            </a:r>
            <a:endParaRPr sz="1200">
              <a:latin typeface="Times New Roman"/>
              <a:cs typeface="Times New Roman"/>
            </a:endParaRPr>
          </a:p>
        </p:txBody>
      </p:sp>
      <p:sp>
        <p:nvSpPr>
          <p:cNvPr id="9" name="object 9"/>
          <p:cNvSpPr txBox="1"/>
          <p:nvPr/>
        </p:nvSpPr>
        <p:spPr>
          <a:xfrm>
            <a:off x="2044700" y="2488692"/>
            <a:ext cx="677545"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Attributes:  Services:</a:t>
            </a:r>
            <a:endParaRPr sz="1200">
              <a:latin typeface="Times New Roman"/>
              <a:cs typeface="Times New Roman"/>
            </a:endParaRPr>
          </a:p>
        </p:txBody>
      </p:sp>
      <p:sp>
        <p:nvSpPr>
          <p:cNvPr id="10" name="object 10"/>
          <p:cNvSpPr txBox="1"/>
          <p:nvPr/>
        </p:nvSpPr>
        <p:spPr>
          <a:xfrm>
            <a:off x="2959100" y="2476500"/>
            <a:ext cx="3005455"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number</a:t>
            </a:r>
            <a:endParaRPr sz="1200">
              <a:latin typeface="Times New Roman"/>
              <a:cs typeface="Times New Roman"/>
            </a:endParaRPr>
          </a:p>
          <a:p>
            <a:pPr marL="12700">
              <a:lnSpc>
                <a:spcPts val="1410"/>
              </a:lnSpc>
            </a:pPr>
            <a:r>
              <a:rPr dirty="0" sz="1200">
                <a:latin typeface="Times New Roman"/>
                <a:cs typeface="Times New Roman"/>
              </a:rPr>
              <a:t>how much over interval, how many over</a:t>
            </a:r>
            <a:r>
              <a:rPr dirty="0" sz="1200" spc="-125">
                <a:latin typeface="Times New Roman"/>
                <a:cs typeface="Times New Roman"/>
              </a:rPr>
              <a:t> </a:t>
            </a:r>
            <a:r>
              <a:rPr dirty="0" sz="1200">
                <a:latin typeface="Times New Roman"/>
                <a:cs typeface="Times New Roman"/>
              </a:rPr>
              <a:t>interval</a:t>
            </a:r>
            <a:endParaRPr sz="1200">
              <a:latin typeface="Times New Roman"/>
              <a:cs typeface="Times New Roman"/>
            </a:endParaRPr>
          </a:p>
        </p:txBody>
      </p:sp>
      <p:sp>
        <p:nvSpPr>
          <p:cNvPr id="11" name="object 11"/>
          <p:cNvSpPr txBox="1"/>
          <p:nvPr/>
        </p:nvSpPr>
        <p:spPr>
          <a:xfrm>
            <a:off x="2044700" y="2827019"/>
            <a:ext cx="359727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Who I know?  </a:t>
            </a:r>
            <a:r>
              <a:rPr dirty="0" sz="1200" spc="-5">
                <a:latin typeface="Times New Roman"/>
                <a:cs typeface="Times New Roman"/>
              </a:rPr>
              <a:t>store, session, </a:t>
            </a:r>
            <a:r>
              <a:rPr dirty="0" sz="1200">
                <a:latin typeface="Times New Roman"/>
                <a:cs typeface="Times New Roman"/>
              </a:rPr>
              <a:t>cash drawer (part of</a:t>
            </a:r>
            <a:r>
              <a:rPr dirty="0" sz="1200" spc="-25">
                <a:latin typeface="Times New Roman"/>
                <a:cs typeface="Times New Roman"/>
              </a:rPr>
              <a:t> </a:t>
            </a:r>
            <a:r>
              <a:rPr dirty="0" sz="1200">
                <a:latin typeface="Times New Roman"/>
                <a:cs typeface="Times New Roman"/>
              </a:rPr>
              <a:t>register)</a:t>
            </a:r>
            <a:endParaRPr sz="1200">
              <a:latin typeface="Times New Roman"/>
              <a:cs typeface="Times New Roman"/>
            </a:endParaRPr>
          </a:p>
        </p:txBody>
      </p:sp>
      <p:sp>
        <p:nvSpPr>
          <p:cNvPr id="12" name="object 12"/>
          <p:cNvSpPr txBox="1"/>
          <p:nvPr/>
        </p:nvSpPr>
        <p:spPr>
          <a:xfrm>
            <a:off x="1587500" y="3177540"/>
            <a:ext cx="1134745" cy="54546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cash</a:t>
            </a:r>
            <a:r>
              <a:rPr dirty="0" sz="1200" spc="-105">
                <a:latin typeface="Times New Roman"/>
                <a:cs typeface="Times New Roman"/>
              </a:rPr>
              <a:t> </a:t>
            </a:r>
            <a:r>
              <a:rPr dirty="0" sz="1200">
                <a:latin typeface="Times New Roman"/>
                <a:cs typeface="Times New Roman"/>
              </a:rPr>
              <a:t>drawer</a:t>
            </a:r>
            <a:endParaRPr sz="1200">
              <a:latin typeface="Times New Roman"/>
              <a:cs typeface="Times New Roman"/>
            </a:endParaRPr>
          </a:p>
          <a:p>
            <a:pPr marL="469900" marR="5080">
              <a:lnSpc>
                <a:spcPts val="1380"/>
              </a:lnSpc>
              <a:spcBef>
                <a:spcPts val="65"/>
              </a:spcBef>
            </a:pPr>
            <a:r>
              <a:rPr dirty="0" sz="1200" spc="-5">
                <a:latin typeface="Times New Roman"/>
                <a:cs typeface="Times New Roman"/>
              </a:rPr>
              <a:t>Attributes:  Services:</a:t>
            </a:r>
            <a:endParaRPr sz="1200">
              <a:latin typeface="Times New Roman"/>
              <a:cs typeface="Times New Roman"/>
            </a:endParaRPr>
          </a:p>
        </p:txBody>
      </p:sp>
      <p:sp>
        <p:nvSpPr>
          <p:cNvPr id="13" name="object 13"/>
          <p:cNvSpPr txBox="1"/>
          <p:nvPr/>
        </p:nvSpPr>
        <p:spPr>
          <a:xfrm>
            <a:off x="2959100" y="3364991"/>
            <a:ext cx="2962910"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balance, position (open, close), operational</a:t>
            </a:r>
            <a:r>
              <a:rPr dirty="0" sz="1200" spc="-105">
                <a:latin typeface="Times New Roman"/>
                <a:cs typeface="Times New Roman"/>
              </a:rPr>
              <a:t> </a:t>
            </a:r>
            <a:r>
              <a:rPr dirty="0" sz="1200" spc="-5">
                <a:latin typeface="Times New Roman"/>
                <a:cs typeface="Times New Roman"/>
              </a:rPr>
              <a:t>state  </a:t>
            </a:r>
            <a:r>
              <a:rPr dirty="0" sz="1200">
                <a:latin typeface="Times New Roman"/>
                <a:cs typeface="Times New Roman"/>
              </a:rPr>
              <a:t>open</a:t>
            </a:r>
            <a:endParaRPr sz="1200">
              <a:latin typeface="Times New Roman"/>
              <a:cs typeface="Times New Roman"/>
            </a:endParaRPr>
          </a:p>
        </p:txBody>
      </p:sp>
      <p:sp>
        <p:nvSpPr>
          <p:cNvPr id="14" name="object 14"/>
          <p:cNvSpPr txBox="1"/>
          <p:nvPr/>
        </p:nvSpPr>
        <p:spPr>
          <a:xfrm>
            <a:off x="2044700" y="3703320"/>
            <a:ext cx="139700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Who I know?</a:t>
            </a:r>
            <a:r>
              <a:rPr dirty="0" sz="1200" spc="260">
                <a:latin typeface="Times New Roman"/>
                <a:cs typeface="Times New Roman"/>
              </a:rPr>
              <a:t> </a:t>
            </a:r>
            <a:r>
              <a:rPr dirty="0" sz="1200">
                <a:latin typeface="Times New Roman"/>
                <a:cs typeface="Times New Roman"/>
              </a:rPr>
              <a:t>register</a:t>
            </a:r>
            <a:endParaRPr sz="1200">
              <a:latin typeface="Times New Roman"/>
              <a:cs typeface="Times New Roman"/>
            </a:endParaRPr>
          </a:p>
        </p:txBody>
      </p:sp>
      <p:sp>
        <p:nvSpPr>
          <p:cNvPr id="15" name="object 15"/>
          <p:cNvSpPr txBox="1"/>
          <p:nvPr/>
        </p:nvSpPr>
        <p:spPr>
          <a:xfrm>
            <a:off x="1587500" y="4053840"/>
            <a:ext cx="1134745" cy="54546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Tax</a:t>
            </a:r>
            <a:r>
              <a:rPr dirty="0" sz="1200" spc="-105">
                <a:latin typeface="Times New Roman"/>
                <a:cs typeface="Times New Roman"/>
              </a:rPr>
              <a:t> </a:t>
            </a:r>
            <a:r>
              <a:rPr dirty="0" sz="1200">
                <a:latin typeface="Times New Roman"/>
                <a:cs typeface="Times New Roman"/>
              </a:rPr>
              <a:t>Category</a:t>
            </a:r>
            <a:endParaRPr sz="1200">
              <a:latin typeface="Times New Roman"/>
              <a:cs typeface="Times New Roman"/>
            </a:endParaRPr>
          </a:p>
          <a:p>
            <a:pPr marL="469900" marR="5080">
              <a:lnSpc>
                <a:spcPts val="1380"/>
              </a:lnSpc>
              <a:spcBef>
                <a:spcPts val="65"/>
              </a:spcBef>
            </a:pPr>
            <a:r>
              <a:rPr dirty="0" sz="1200" spc="-5">
                <a:latin typeface="Times New Roman"/>
                <a:cs typeface="Times New Roman"/>
              </a:rPr>
              <a:t>Attributes:  Services:</a:t>
            </a:r>
            <a:endParaRPr sz="1200">
              <a:latin typeface="Times New Roman"/>
              <a:cs typeface="Times New Roman"/>
            </a:endParaRPr>
          </a:p>
        </p:txBody>
      </p:sp>
      <p:sp>
        <p:nvSpPr>
          <p:cNvPr id="16" name="object 16"/>
          <p:cNvSpPr txBox="1"/>
          <p:nvPr/>
        </p:nvSpPr>
        <p:spPr>
          <a:xfrm>
            <a:off x="2959100" y="4229100"/>
            <a:ext cx="3013710"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category, rate, effective</a:t>
            </a:r>
            <a:r>
              <a:rPr dirty="0" sz="1200" spc="-110">
                <a:latin typeface="Times New Roman"/>
                <a:cs typeface="Times New Roman"/>
              </a:rPr>
              <a:t> </a:t>
            </a:r>
            <a:r>
              <a:rPr dirty="0" sz="1200">
                <a:latin typeface="Times New Roman"/>
                <a:cs typeface="Times New Roman"/>
              </a:rPr>
              <a:t>date</a:t>
            </a:r>
            <a:endParaRPr sz="1200">
              <a:latin typeface="Times New Roman"/>
              <a:cs typeface="Times New Roman"/>
            </a:endParaRPr>
          </a:p>
          <a:p>
            <a:pPr marL="12700">
              <a:lnSpc>
                <a:spcPts val="1410"/>
              </a:lnSpc>
            </a:pPr>
            <a:r>
              <a:rPr dirty="0" sz="1200">
                <a:latin typeface="Times New Roman"/>
                <a:cs typeface="Times New Roman"/>
              </a:rPr>
              <a:t>just the basic </a:t>
            </a:r>
            <a:r>
              <a:rPr dirty="0" sz="1200" spc="-5">
                <a:latin typeface="Times New Roman"/>
                <a:cs typeface="Times New Roman"/>
              </a:rPr>
              <a:t>services </a:t>
            </a:r>
            <a:r>
              <a:rPr dirty="0" sz="1200">
                <a:latin typeface="Times New Roman"/>
                <a:cs typeface="Times New Roman"/>
              </a:rPr>
              <a:t>- get, add, </a:t>
            </a:r>
            <a:r>
              <a:rPr dirty="0" sz="1200" spc="-5">
                <a:latin typeface="Times New Roman"/>
                <a:cs typeface="Times New Roman"/>
              </a:rPr>
              <a:t>set </a:t>
            </a:r>
            <a:r>
              <a:rPr dirty="0" sz="1200">
                <a:latin typeface="Times New Roman"/>
                <a:cs typeface="Times New Roman"/>
              </a:rPr>
              <a:t>- don’t</a:t>
            </a:r>
            <a:r>
              <a:rPr dirty="0" sz="1200" spc="-95">
                <a:latin typeface="Times New Roman"/>
                <a:cs typeface="Times New Roman"/>
              </a:rPr>
              <a:t> </a:t>
            </a:r>
            <a:r>
              <a:rPr dirty="0" sz="1200" spc="-5">
                <a:latin typeface="Times New Roman"/>
                <a:cs typeface="Times New Roman"/>
              </a:rPr>
              <a:t>show</a:t>
            </a:r>
            <a:endParaRPr sz="1200">
              <a:latin typeface="Times New Roman"/>
              <a:cs typeface="Times New Roman"/>
            </a:endParaRPr>
          </a:p>
        </p:txBody>
      </p:sp>
      <p:sp>
        <p:nvSpPr>
          <p:cNvPr id="17" name="object 17"/>
          <p:cNvSpPr txBox="1"/>
          <p:nvPr/>
        </p:nvSpPr>
        <p:spPr>
          <a:xfrm>
            <a:off x="1130300" y="4579620"/>
            <a:ext cx="2252345" cy="720725"/>
          </a:xfrm>
          <a:prstGeom prst="rect">
            <a:avLst/>
          </a:prstGeom>
        </p:spPr>
        <p:txBody>
          <a:bodyPr wrap="square" lIns="0" tIns="0" rIns="0" bIns="0" rtlCol="0" vert="horz">
            <a:spAutoFit/>
          </a:bodyPr>
          <a:lstStyle/>
          <a:p>
            <a:pPr marL="927100">
              <a:lnSpc>
                <a:spcPct val="100000"/>
              </a:lnSpc>
            </a:pPr>
            <a:r>
              <a:rPr dirty="0" sz="1200">
                <a:latin typeface="Times New Roman"/>
                <a:cs typeface="Times New Roman"/>
              </a:rPr>
              <a:t>Who I know?</a:t>
            </a:r>
            <a:r>
              <a:rPr dirty="0" sz="1200" spc="260">
                <a:latin typeface="Times New Roman"/>
                <a:cs typeface="Times New Roman"/>
              </a:rPr>
              <a:t> </a:t>
            </a:r>
            <a:r>
              <a:rPr dirty="0" sz="1200">
                <a:latin typeface="Times New Roman"/>
                <a:cs typeface="Times New Roman"/>
              </a:rPr>
              <a:t>items?</a:t>
            </a:r>
            <a:endParaRPr sz="1200">
              <a:latin typeface="Times New Roman"/>
              <a:cs typeface="Times New Roman"/>
            </a:endParaRPr>
          </a:p>
          <a:p>
            <a:pPr>
              <a:lnSpc>
                <a:spcPct val="100000"/>
              </a:lnSpc>
              <a:spcBef>
                <a:spcPts val="55"/>
              </a:spcBef>
            </a:pPr>
            <a:endParaRPr sz="1100">
              <a:latin typeface="Times New Roman"/>
              <a:cs typeface="Times New Roman"/>
            </a:endParaRPr>
          </a:p>
          <a:p>
            <a:pPr marL="12700">
              <a:lnSpc>
                <a:spcPts val="1410"/>
              </a:lnSpc>
            </a:pPr>
            <a:r>
              <a:rPr dirty="0" sz="1200">
                <a:latin typeface="Times New Roman"/>
                <a:cs typeface="Times New Roman"/>
              </a:rPr>
              <a:t>Transactions:</a:t>
            </a:r>
            <a:endParaRPr sz="1200">
              <a:latin typeface="Times New Roman"/>
              <a:cs typeface="Times New Roman"/>
            </a:endParaRPr>
          </a:p>
          <a:p>
            <a:pPr marL="469900">
              <a:lnSpc>
                <a:spcPts val="1410"/>
              </a:lnSpc>
            </a:pPr>
            <a:r>
              <a:rPr dirty="0" sz="1200" spc="-5">
                <a:latin typeface="Times New Roman"/>
                <a:cs typeface="Times New Roman"/>
              </a:rPr>
              <a:t>sale</a:t>
            </a:r>
            <a:endParaRPr sz="1200">
              <a:latin typeface="Times New Roman"/>
              <a:cs typeface="Times New Roman"/>
            </a:endParaRPr>
          </a:p>
        </p:txBody>
      </p:sp>
      <p:sp>
        <p:nvSpPr>
          <p:cNvPr id="18" name="object 18"/>
          <p:cNvSpPr txBox="1"/>
          <p:nvPr/>
        </p:nvSpPr>
        <p:spPr>
          <a:xfrm>
            <a:off x="2959100" y="5280659"/>
            <a:ext cx="2997835"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date and</a:t>
            </a:r>
            <a:r>
              <a:rPr dirty="0" sz="1200" spc="-105">
                <a:latin typeface="Times New Roman"/>
                <a:cs typeface="Times New Roman"/>
              </a:rPr>
              <a:t> </a:t>
            </a:r>
            <a:r>
              <a:rPr dirty="0" sz="1200">
                <a:latin typeface="Times New Roman"/>
                <a:cs typeface="Times New Roman"/>
              </a:rPr>
              <a:t>time</a:t>
            </a:r>
            <a:endParaRPr sz="1200">
              <a:latin typeface="Times New Roman"/>
              <a:cs typeface="Times New Roman"/>
            </a:endParaRPr>
          </a:p>
          <a:p>
            <a:pPr marL="12700">
              <a:lnSpc>
                <a:spcPts val="1410"/>
              </a:lnSpc>
              <a:tabLst>
                <a:tab pos="681355" algn="l"/>
                <a:tab pos="1333500" algn="l"/>
                <a:tab pos="2004060" algn="l"/>
                <a:tab pos="2442845" algn="l"/>
              </a:tabLst>
            </a:pPr>
            <a:r>
              <a:rPr dirty="0" sz="1200">
                <a:latin typeface="Times New Roman"/>
                <a:cs typeface="Times New Roman"/>
              </a:rPr>
              <a:t>calculate	</a:t>
            </a:r>
            <a:r>
              <a:rPr dirty="0" sz="1200" spc="-5">
                <a:latin typeface="Times New Roman"/>
                <a:cs typeface="Times New Roman"/>
              </a:rPr>
              <a:t>subtotal</a:t>
            </a:r>
            <a:r>
              <a:rPr dirty="0" sz="1200">
                <a:latin typeface="Times New Roman"/>
                <a:cs typeface="Times New Roman"/>
              </a:rPr>
              <a:t>,	calculate	total,	calculate</a:t>
            </a:r>
            <a:endParaRPr sz="1200">
              <a:latin typeface="Times New Roman"/>
              <a:cs typeface="Times New Roman"/>
            </a:endParaRPr>
          </a:p>
        </p:txBody>
      </p:sp>
      <p:sp>
        <p:nvSpPr>
          <p:cNvPr id="19" name="object 19"/>
          <p:cNvSpPr txBox="1"/>
          <p:nvPr/>
        </p:nvSpPr>
        <p:spPr>
          <a:xfrm>
            <a:off x="6061506" y="5455920"/>
            <a:ext cx="58039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discount,</a:t>
            </a:r>
            <a:endParaRPr sz="1200">
              <a:latin typeface="Times New Roman"/>
              <a:cs typeface="Times New Roman"/>
            </a:endParaRPr>
          </a:p>
        </p:txBody>
      </p:sp>
      <p:sp>
        <p:nvSpPr>
          <p:cNvPr id="20" name="object 20"/>
          <p:cNvSpPr txBox="1"/>
          <p:nvPr/>
        </p:nvSpPr>
        <p:spPr>
          <a:xfrm>
            <a:off x="2044700" y="5292851"/>
            <a:ext cx="677545" cy="53340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Attributes:  Services:  </a:t>
            </a:r>
            <a:r>
              <a:rPr dirty="0" sz="1200">
                <a:latin typeface="Times New Roman"/>
                <a:cs typeface="Times New Roman"/>
              </a:rPr>
              <a:t>calculate</a:t>
            </a:r>
            <a:endParaRPr sz="1200">
              <a:latin typeface="Times New Roman"/>
              <a:cs typeface="Times New Roman"/>
            </a:endParaRPr>
          </a:p>
        </p:txBody>
      </p:sp>
      <p:sp>
        <p:nvSpPr>
          <p:cNvPr id="21" name="object 21"/>
          <p:cNvSpPr txBox="1"/>
          <p:nvPr/>
        </p:nvSpPr>
        <p:spPr>
          <a:xfrm>
            <a:off x="2044700" y="5806440"/>
            <a:ext cx="2345690" cy="370205"/>
          </a:xfrm>
          <a:prstGeom prst="rect">
            <a:avLst/>
          </a:prstGeom>
        </p:spPr>
        <p:txBody>
          <a:bodyPr wrap="square" lIns="0" tIns="0" rIns="0" bIns="0" rtlCol="0" vert="horz">
            <a:spAutoFit/>
          </a:bodyPr>
          <a:lstStyle/>
          <a:p>
            <a:pPr marL="927100">
              <a:lnSpc>
                <a:spcPts val="1410"/>
              </a:lnSpc>
            </a:pPr>
            <a:r>
              <a:rPr dirty="0" sz="1200">
                <a:latin typeface="Times New Roman"/>
                <a:cs typeface="Times New Roman"/>
              </a:rPr>
              <a:t>tax,</a:t>
            </a:r>
            <a:r>
              <a:rPr dirty="0" sz="1200" spc="-105">
                <a:latin typeface="Times New Roman"/>
                <a:cs typeface="Times New Roman"/>
              </a:rPr>
              <a:t> </a:t>
            </a:r>
            <a:r>
              <a:rPr dirty="0" sz="1200">
                <a:latin typeface="Times New Roman"/>
                <a:cs typeface="Times New Roman"/>
              </a:rPr>
              <a:t>commit</a:t>
            </a:r>
            <a:endParaRPr sz="1200">
              <a:latin typeface="Times New Roman"/>
              <a:cs typeface="Times New Roman"/>
            </a:endParaRPr>
          </a:p>
          <a:p>
            <a:pPr marL="12700">
              <a:lnSpc>
                <a:spcPts val="1410"/>
              </a:lnSpc>
            </a:pPr>
            <a:r>
              <a:rPr dirty="0" sz="1200">
                <a:latin typeface="Times New Roman"/>
                <a:cs typeface="Times New Roman"/>
              </a:rPr>
              <a:t>Who I </a:t>
            </a:r>
            <a:r>
              <a:rPr dirty="0" sz="1200" spc="-5">
                <a:latin typeface="Times New Roman"/>
                <a:cs typeface="Times New Roman"/>
              </a:rPr>
              <a:t>Know? session, </a:t>
            </a:r>
            <a:r>
              <a:rPr dirty="0" sz="1200">
                <a:latin typeface="Times New Roman"/>
                <a:cs typeface="Times New Roman"/>
              </a:rPr>
              <a:t>payment,</a:t>
            </a:r>
            <a:r>
              <a:rPr dirty="0" sz="1200" spc="15">
                <a:latin typeface="Times New Roman"/>
                <a:cs typeface="Times New Roman"/>
              </a:rPr>
              <a:t> </a:t>
            </a:r>
            <a:r>
              <a:rPr dirty="0" sz="1200" spc="-5">
                <a:latin typeface="Times New Roman"/>
                <a:cs typeface="Times New Roman"/>
              </a:rPr>
              <a:t>SLIs</a:t>
            </a:r>
            <a:endParaRPr sz="1200">
              <a:latin typeface="Times New Roman"/>
              <a:cs typeface="Times New Roman"/>
            </a:endParaRPr>
          </a:p>
        </p:txBody>
      </p:sp>
      <p:sp>
        <p:nvSpPr>
          <p:cNvPr id="22" name="object 22"/>
          <p:cNvSpPr txBox="1"/>
          <p:nvPr/>
        </p:nvSpPr>
        <p:spPr>
          <a:xfrm>
            <a:off x="2959100" y="6507480"/>
            <a:ext cx="3681729"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date and  time ?,  quantity, tax  </a:t>
            </a:r>
            <a:r>
              <a:rPr dirty="0" sz="1200" spc="-5">
                <a:latin typeface="Times New Roman"/>
                <a:cs typeface="Times New Roman"/>
              </a:rPr>
              <a:t>status  </a:t>
            </a:r>
            <a:r>
              <a:rPr dirty="0" sz="1200">
                <a:latin typeface="Times New Roman"/>
                <a:cs typeface="Times New Roman"/>
              </a:rPr>
              <a:t>( regular,  resale,</a:t>
            </a:r>
            <a:r>
              <a:rPr dirty="0" sz="1200" spc="-5">
                <a:latin typeface="Times New Roman"/>
                <a:cs typeface="Times New Roman"/>
              </a:rPr>
              <a:t> </a:t>
            </a:r>
            <a:r>
              <a:rPr dirty="0" sz="1200">
                <a:latin typeface="Times New Roman"/>
                <a:cs typeface="Times New Roman"/>
              </a:rPr>
              <a:t>tax-</a:t>
            </a:r>
            <a:endParaRPr sz="1200">
              <a:latin typeface="Times New Roman"/>
              <a:cs typeface="Times New Roman"/>
            </a:endParaRPr>
          </a:p>
        </p:txBody>
      </p:sp>
      <p:sp>
        <p:nvSpPr>
          <p:cNvPr id="23" name="object 23"/>
          <p:cNvSpPr txBox="1"/>
          <p:nvPr/>
        </p:nvSpPr>
        <p:spPr>
          <a:xfrm>
            <a:off x="1587500" y="6332220"/>
            <a:ext cx="1134745" cy="720725"/>
          </a:xfrm>
          <a:prstGeom prst="rect">
            <a:avLst/>
          </a:prstGeom>
        </p:spPr>
        <p:txBody>
          <a:bodyPr wrap="square" lIns="0" tIns="0" rIns="0" bIns="0" rtlCol="0" vert="horz">
            <a:spAutoFit/>
          </a:bodyPr>
          <a:lstStyle/>
          <a:p>
            <a:pPr marL="12700">
              <a:lnSpc>
                <a:spcPts val="1410"/>
              </a:lnSpc>
            </a:pPr>
            <a:r>
              <a:rPr dirty="0" sz="1200" spc="-5">
                <a:latin typeface="Times New Roman"/>
                <a:cs typeface="Times New Roman"/>
              </a:rPr>
              <a:t>sale </a:t>
            </a:r>
            <a:r>
              <a:rPr dirty="0" sz="1200">
                <a:latin typeface="Times New Roman"/>
                <a:cs typeface="Times New Roman"/>
              </a:rPr>
              <a:t>line</a:t>
            </a:r>
            <a:r>
              <a:rPr dirty="0" sz="1200" spc="-95">
                <a:latin typeface="Times New Roman"/>
                <a:cs typeface="Times New Roman"/>
              </a:rPr>
              <a:t> </a:t>
            </a:r>
            <a:r>
              <a:rPr dirty="0" sz="1200">
                <a:latin typeface="Times New Roman"/>
                <a:cs typeface="Times New Roman"/>
              </a:rPr>
              <a:t>item</a:t>
            </a:r>
            <a:endParaRPr sz="1200">
              <a:latin typeface="Times New Roman"/>
              <a:cs typeface="Times New Roman"/>
            </a:endParaRPr>
          </a:p>
          <a:p>
            <a:pPr marL="469900" marR="5080">
              <a:lnSpc>
                <a:spcPts val="1380"/>
              </a:lnSpc>
              <a:spcBef>
                <a:spcPts val="65"/>
              </a:spcBef>
            </a:pPr>
            <a:r>
              <a:rPr dirty="0" sz="1200" spc="-5">
                <a:latin typeface="Times New Roman"/>
                <a:cs typeface="Times New Roman"/>
              </a:rPr>
              <a:t>Attributes:  </a:t>
            </a:r>
            <a:r>
              <a:rPr dirty="0" sz="1200">
                <a:latin typeface="Times New Roman"/>
                <a:cs typeface="Times New Roman"/>
              </a:rPr>
              <a:t>exempt)  </a:t>
            </a:r>
            <a:r>
              <a:rPr dirty="0" sz="1200" spc="-5">
                <a:latin typeface="Times New Roman"/>
                <a:cs typeface="Times New Roman"/>
              </a:rPr>
              <a:t>Services:</a:t>
            </a:r>
            <a:endParaRPr sz="1200">
              <a:latin typeface="Times New Roman"/>
              <a:cs typeface="Times New Roman"/>
            </a:endParaRPr>
          </a:p>
        </p:txBody>
      </p:sp>
      <p:sp>
        <p:nvSpPr>
          <p:cNvPr id="24" name="object 24"/>
          <p:cNvSpPr txBox="1"/>
          <p:nvPr/>
        </p:nvSpPr>
        <p:spPr>
          <a:xfrm>
            <a:off x="2959100" y="6858000"/>
            <a:ext cx="112649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calculate </a:t>
            </a:r>
            <a:r>
              <a:rPr dirty="0" sz="1200" spc="-5">
                <a:latin typeface="Times New Roman"/>
                <a:cs typeface="Times New Roman"/>
              </a:rPr>
              <a:t>sub</a:t>
            </a:r>
            <a:r>
              <a:rPr dirty="0" sz="1200" spc="-100">
                <a:latin typeface="Times New Roman"/>
                <a:cs typeface="Times New Roman"/>
              </a:rPr>
              <a:t> </a:t>
            </a:r>
            <a:r>
              <a:rPr dirty="0" sz="1200">
                <a:latin typeface="Times New Roman"/>
                <a:cs typeface="Times New Roman"/>
              </a:rPr>
              <a:t>total</a:t>
            </a:r>
            <a:endParaRPr sz="1200">
              <a:latin typeface="Times New Roman"/>
              <a:cs typeface="Times New Roman"/>
            </a:endParaRPr>
          </a:p>
        </p:txBody>
      </p:sp>
      <p:sp>
        <p:nvSpPr>
          <p:cNvPr id="25" name="object 25"/>
          <p:cNvSpPr txBox="1"/>
          <p:nvPr/>
        </p:nvSpPr>
        <p:spPr>
          <a:xfrm>
            <a:off x="1587500" y="7033259"/>
            <a:ext cx="3564890" cy="1772285"/>
          </a:xfrm>
          <a:prstGeom prst="rect">
            <a:avLst/>
          </a:prstGeom>
        </p:spPr>
        <p:txBody>
          <a:bodyPr wrap="square" lIns="0" tIns="0" rIns="0" bIns="0" rtlCol="0" vert="horz">
            <a:spAutoFit/>
          </a:bodyPr>
          <a:lstStyle/>
          <a:p>
            <a:pPr marL="469900">
              <a:lnSpc>
                <a:spcPct val="100000"/>
              </a:lnSpc>
            </a:pPr>
            <a:r>
              <a:rPr dirty="0" sz="1200">
                <a:latin typeface="Times New Roman"/>
                <a:cs typeface="Times New Roman"/>
              </a:rPr>
              <a:t>Who I </a:t>
            </a:r>
            <a:r>
              <a:rPr dirty="0" sz="1200" spc="-5">
                <a:latin typeface="Times New Roman"/>
                <a:cs typeface="Times New Roman"/>
              </a:rPr>
              <a:t>Know? </a:t>
            </a:r>
            <a:r>
              <a:rPr dirty="0" sz="1200">
                <a:latin typeface="Times New Roman"/>
                <a:cs typeface="Times New Roman"/>
              </a:rPr>
              <a:t>item, </a:t>
            </a:r>
            <a:r>
              <a:rPr dirty="0" sz="1200" spc="-5">
                <a:latin typeface="Times New Roman"/>
                <a:cs typeface="Times New Roman"/>
              </a:rPr>
              <a:t>sale</a:t>
            </a:r>
            <a:endParaRPr sz="1200">
              <a:latin typeface="Times New Roman"/>
              <a:cs typeface="Times New Roman"/>
            </a:endParaRPr>
          </a:p>
          <a:p>
            <a:pPr>
              <a:lnSpc>
                <a:spcPct val="100000"/>
              </a:lnSpc>
              <a:spcBef>
                <a:spcPts val="35"/>
              </a:spcBef>
            </a:pPr>
            <a:endParaRPr sz="1200">
              <a:latin typeface="Times New Roman"/>
              <a:cs typeface="Times New Roman"/>
            </a:endParaRPr>
          </a:p>
          <a:p>
            <a:pPr marL="469900" marR="386080" indent="-457200">
              <a:lnSpc>
                <a:spcPts val="1380"/>
              </a:lnSpc>
              <a:tabLst>
                <a:tab pos="926465" algn="l"/>
              </a:tabLst>
            </a:pPr>
            <a:r>
              <a:rPr dirty="0" sz="1200" spc="-5">
                <a:latin typeface="Times New Roman"/>
                <a:cs typeface="Times New Roman"/>
              </a:rPr>
              <a:t>sale </a:t>
            </a:r>
            <a:r>
              <a:rPr dirty="0" sz="1200">
                <a:latin typeface="Times New Roman"/>
                <a:cs typeface="Times New Roman"/>
              </a:rPr>
              <a:t>line item - how do you handle returns and</a:t>
            </a:r>
            <a:r>
              <a:rPr dirty="0" sz="1200" spc="-110">
                <a:latin typeface="Times New Roman"/>
                <a:cs typeface="Times New Roman"/>
              </a:rPr>
              <a:t> </a:t>
            </a:r>
            <a:r>
              <a:rPr dirty="0" sz="1200" spc="-5">
                <a:latin typeface="Times New Roman"/>
                <a:cs typeface="Times New Roman"/>
              </a:rPr>
              <a:t>sales  sale	</a:t>
            </a:r>
            <a:r>
              <a:rPr dirty="0" sz="1200">
                <a:latin typeface="Times New Roman"/>
                <a:cs typeface="Times New Roman"/>
              </a:rPr>
              <a:t>- you have</a:t>
            </a:r>
            <a:r>
              <a:rPr dirty="0" sz="1200" spc="-100">
                <a:latin typeface="Times New Roman"/>
                <a:cs typeface="Times New Roman"/>
              </a:rPr>
              <a:t> </a:t>
            </a:r>
            <a:r>
              <a:rPr dirty="0" sz="1200">
                <a:latin typeface="Times New Roman"/>
                <a:cs typeface="Times New Roman"/>
              </a:rPr>
              <a:t>control</a:t>
            </a:r>
            <a:endParaRPr sz="1200">
              <a:latin typeface="Times New Roman"/>
              <a:cs typeface="Times New Roman"/>
            </a:endParaRPr>
          </a:p>
          <a:p>
            <a:pPr marL="469900">
              <a:lnSpc>
                <a:spcPts val="1315"/>
              </a:lnSpc>
            </a:pPr>
            <a:r>
              <a:rPr dirty="0" sz="1200">
                <a:latin typeface="Times New Roman"/>
                <a:cs typeface="Times New Roman"/>
              </a:rPr>
              <a:t>return  - more</a:t>
            </a:r>
            <a:r>
              <a:rPr dirty="0" sz="1200" spc="25">
                <a:latin typeface="Times New Roman"/>
                <a:cs typeface="Times New Roman"/>
              </a:rPr>
              <a:t> </a:t>
            </a:r>
            <a:r>
              <a:rPr dirty="0" sz="1200">
                <a:latin typeface="Times New Roman"/>
                <a:cs typeface="Times New Roman"/>
              </a:rPr>
              <a:t>difficult</a:t>
            </a:r>
            <a:endParaRPr sz="1200">
              <a:latin typeface="Times New Roman"/>
              <a:cs typeface="Times New Roman"/>
            </a:endParaRPr>
          </a:p>
          <a:p>
            <a:pPr marL="1015365" indent="-88265">
              <a:lnSpc>
                <a:spcPts val="1380"/>
              </a:lnSpc>
              <a:buChar char="-"/>
              <a:tabLst>
                <a:tab pos="1016000" algn="l"/>
              </a:tabLst>
            </a:pPr>
            <a:r>
              <a:rPr dirty="0" sz="1200">
                <a:latin typeface="Times New Roman"/>
                <a:cs typeface="Times New Roman"/>
              </a:rPr>
              <a:t>return to a different</a:t>
            </a:r>
            <a:r>
              <a:rPr dirty="0" sz="1200" spc="-105">
                <a:latin typeface="Times New Roman"/>
                <a:cs typeface="Times New Roman"/>
              </a:rPr>
              <a:t> </a:t>
            </a:r>
            <a:r>
              <a:rPr dirty="0" sz="1200" spc="-5">
                <a:latin typeface="Times New Roman"/>
                <a:cs typeface="Times New Roman"/>
              </a:rPr>
              <a:t>store</a:t>
            </a:r>
            <a:endParaRPr sz="1200">
              <a:latin typeface="Times New Roman"/>
              <a:cs typeface="Times New Roman"/>
            </a:endParaRPr>
          </a:p>
          <a:p>
            <a:pPr marL="1015365" indent="-88265">
              <a:lnSpc>
                <a:spcPts val="1380"/>
              </a:lnSpc>
              <a:buChar char="-"/>
              <a:tabLst>
                <a:tab pos="1016000" algn="l"/>
              </a:tabLst>
            </a:pPr>
            <a:r>
              <a:rPr dirty="0" sz="1200">
                <a:latin typeface="Times New Roman"/>
                <a:cs typeface="Times New Roman"/>
              </a:rPr>
              <a:t>purchased for a different</a:t>
            </a:r>
            <a:r>
              <a:rPr dirty="0" sz="1200" spc="-100">
                <a:latin typeface="Times New Roman"/>
                <a:cs typeface="Times New Roman"/>
              </a:rPr>
              <a:t> </a:t>
            </a:r>
            <a:r>
              <a:rPr dirty="0" sz="1200">
                <a:latin typeface="Times New Roman"/>
                <a:cs typeface="Times New Roman"/>
              </a:rPr>
              <a:t>price</a:t>
            </a:r>
            <a:endParaRPr sz="1200">
              <a:latin typeface="Times New Roman"/>
              <a:cs typeface="Times New Roman"/>
            </a:endParaRPr>
          </a:p>
          <a:p>
            <a:pPr marL="1015365" indent="-88265">
              <a:lnSpc>
                <a:spcPts val="1410"/>
              </a:lnSpc>
              <a:buChar char="-"/>
              <a:tabLst>
                <a:tab pos="1016000" algn="l"/>
              </a:tabLst>
            </a:pPr>
            <a:r>
              <a:rPr dirty="0" sz="1200">
                <a:latin typeface="Times New Roman"/>
                <a:cs typeface="Times New Roman"/>
              </a:rPr>
              <a:t>returns an item no longer in the</a:t>
            </a:r>
            <a:r>
              <a:rPr dirty="0" sz="1200" spc="-125">
                <a:latin typeface="Times New Roman"/>
                <a:cs typeface="Times New Roman"/>
              </a:rPr>
              <a:t> </a:t>
            </a:r>
            <a:r>
              <a:rPr dirty="0" sz="1200">
                <a:latin typeface="Times New Roman"/>
                <a:cs typeface="Times New Roman"/>
              </a:rPr>
              <a:t>inventory</a:t>
            </a:r>
            <a:endParaRPr sz="1200">
              <a:latin typeface="Times New Roman"/>
              <a:cs typeface="Times New Roman"/>
            </a:endParaRPr>
          </a:p>
          <a:p>
            <a:pPr>
              <a:lnSpc>
                <a:spcPct val="100000"/>
              </a:lnSpc>
              <a:spcBef>
                <a:spcPts val="55"/>
              </a:spcBef>
            </a:pPr>
            <a:endParaRPr sz="1100">
              <a:latin typeface="Times New Roman"/>
              <a:cs typeface="Times New Roman"/>
            </a:endParaRPr>
          </a:p>
          <a:p>
            <a:pPr marL="12700">
              <a:lnSpc>
                <a:spcPct val="100000"/>
              </a:lnSpc>
            </a:pPr>
            <a:r>
              <a:rPr dirty="0" sz="1200">
                <a:latin typeface="Times New Roman"/>
                <a:cs typeface="Times New Roman"/>
              </a:rPr>
              <a:t>return</a:t>
            </a:r>
            <a:endParaRPr sz="1200">
              <a:latin typeface="Times New Roman"/>
              <a:cs typeface="Times New Roman"/>
            </a:endParaRPr>
          </a:p>
        </p:txBody>
      </p:sp>
      <p:sp>
        <p:nvSpPr>
          <p:cNvPr id="26" name="object 26"/>
          <p:cNvSpPr txBox="1"/>
          <p:nvPr/>
        </p:nvSpPr>
        <p:spPr>
          <a:xfrm>
            <a:off x="2044700" y="8785859"/>
            <a:ext cx="6775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Attributes:</a:t>
            </a:r>
            <a:endParaRPr sz="1200">
              <a:latin typeface="Times New Roman"/>
              <a:cs typeface="Times New Roman"/>
            </a:endParaRPr>
          </a:p>
        </p:txBody>
      </p:sp>
      <p:sp>
        <p:nvSpPr>
          <p:cNvPr id="27" name="object 27"/>
          <p:cNvSpPr txBox="1"/>
          <p:nvPr/>
        </p:nvSpPr>
        <p:spPr>
          <a:xfrm>
            <a:off x="2959100" y="8785859"/>
            <a:ext cx="279336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return price, reason code, </a:t>
            </a:r>
            <a:r>
              <a:rPr dirty="0" sz="1200" spc="-5">
                <a:latin typeface="Times New Roman"/>
                <a:cs typeface="Times New Roman"/>
              </a:rPr>
              <a:t>sale </a:t>
            </a:r>
            <a:r>
              <a:rPr dirty="0" sz="1200">
                <a:latin typeface="Times New Roman"/>
                <a:cs typeface="Times New Roman"/>
              </a:rPr>
              <a:t>date, </a:t>
            </a:r>
            <a:r>
              <a:rPr dirty="0" sz="1200" spc="-5">
                <a:latin typeface="Times New Roman"/>
                <a:cs typeface="Times New Roman"/>
              </a:rPr>
              <a:t>sale</a:t>
            </a:r>
            <a:r>
              <a:rPr dirty="0" sz="1200" spc="-90">
                <a:latin typeface="Times New Roman"/>
                <a:cs typeface="Times New Roman"/>
              </a:rPr>
              <a:t> </a:t>
            </a:r>
            <a:r>
              <a:rPr dirty="0" sz="1200">
                <a:latin typeface="Times New Roman"/>
                <a:cs typeface="Times New Roman"/>
              </a:rPr>
              <a:t>price</a:t>
            </a:r>
            <a:endParaRPr sz="120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587500" y="911351"/>
            <a:ext cx="5050155" cy="3512820"/>
          </a:xfrm>
          <a:prstGeom prst="rect">
            <a:avLst/>
          </a:prstGeom>
        </p:spPr>
        <p:txBody>
          <a:bodyPr wrap="square" lIns="0" tIns="0" rIns="0" bIns="0" rtlCol="0" vert="horz">
            <a:spAutoFit/>
          </a:bodyPr>
          <a:lstStyle/>
          <a:p>
            <a:pPr marL="469900" marR="3708400">
              <a:lnSpc>
                <a:spcPts val="1380"/>
              </a:lnSpc>
            </a:pPr>
            <a:r>
              <a:rPr dirty="0" sz="1200" spc="-5">
                <a:latin typeface="Times New Roman"/>
                <a:cs typeface="Times New Roman"/>
              </a:rPr>
              <a:t>Services:  </a:t>
            </a:r>
            <a:r>
              <a:rPr dirty="0" sz="1200">
                <a:latin typeface="Times New Roman"/>
                <a:cs typeface="Times New Roman"/>
              </a:rPr>
              <a:t>Who I</a:t>
            </a:r>
            <a:r>
              <a:rPr dirty="0" sz="1200" spc="-105">
                <a:latin typeface="Times New Roman"/>
                <a:cs typeface="Times New Roman"/>
              </a:rPr>
              <a:t> </a:t>
            </a:r>
            <a:r>
              <a:rPr dirty="0" sz="1200" spc="-5">
                <a:latin typeface="Times New Roman"/>
                <a:cs typeface="Times New Roman"/>
              </a:rPr>
              <a:t>Know?</a:t>
            </a:r>
            <a:endParaRPr sz="1200">
              <a:latin typeface="Times New Roman"/>
              <a:cs typeface="Times New Roman"/>
            </a:endParaRPr>
          </a:p>
          <a:p>
            <a:pPr marL="12700" marR="1266825" indent="457200">
              <a:lnSpc>
                <a:spcPts val="2760"/>
              </a:lnSpc>
              <a:spcBef>
                <a:spcPts val="275"/>
              </a:spcBef>
            </a:pPr>
            <a:r>
              <a:rPr dirty="0" sz="1200">
                <a:latin typeface="Times New Roman"/>
                <a:cs typeface="Times New Roman"/>
              </a:rPr>
              <a:t>is it a case for gen-spec, </a:t>
            </a:r>
            <a:r>
              <a:rPr dirty="0" sz="1200" spc="-5">
                <a:latin typeface="Times New Roman"/>
                <a:cs typeface="Times New Roman"/>
              </a:rPr>
              <a:t>what’s same, what’s </a:t>
            </a:r>
            <a:r>
              <a:rPr dirty="0" sz="1200">
                <a:latin typeface="Times New Roman"/>
                <a:cs typeface="Times New Roman"/>
              </a:rPr>
              <a:t>different  payment - </a:t>
            </a:r>
            <a:r>
              <a:rPr dirty="0" sz="1200" spc="-5">
                <a:latin typeface="Times New Roman"/>
                <a:cs typeface="Times New Roman"/>
              </a:rPr>
              <a:t>we </a:t>
            </a:r>
            <a:r>
              <a:rPr dirty="0" sz="1200">
                <a:latin typeface="Times New Roman"/>
                <a:cs typeface="Times New Roman"/>
              </a:rPr>
              <a:t>have types of</a:t>
            </a:r>
            <a:r>
              <a:rPr dirty="0" sz="1200" spc="-95">
                <a:latin typeface="Times New Roman"/>
                <a:cs typeface="Times New Roman"/>
              </a:rPr>
              <a:t> </a:t>
            </a:r>
            <a:r>
              <a:rPr dirty="0" sz="1200">
                <a:latin typeface="Times New Roman"/>
                <a:cs typeface="Times New Roman"/>
              </a:rPr>
              <a:t>payments</a:t>
            </a:r>
            <a:endParaRPr sz="1200">
              <a:latin typeface="Times New Roman"/>
              <a:cs typeface="Times New Roman"/>
            </a:endParaRPr>
          </a:p>
          <a:p>
            <a:pPr marL="469900">
              <a:lnSpc>
                <a:spcPts val="1040"/>
              </a:lnSpc>
            </a:pPr>
            <a:r>
              <a:rPr dirty="0" sz="1200" spc="-5">
                <a:latin typeface="Times New Roman"/>
                <a:cs typeface="Times New Roman"/>
              </a:rPr>
              <a:t>Attributes:</a:t>
            </a:r>
            <a:endParaRPr sz="1200">
              <a:latin typeface="Times New Roman"/>
              <a:cs typeface="Times New Roman"/>
            </a:endParaRPr>
          </a:p>
          <a:p>
            <a:pPr marL="1384300" marR="1989455" indent="-457200">
              <a:lnSpc>
                <a:spcPts val="1380"/>
              </a:lnSpc>
              <a:spcBef>
                <a:spcPts val="65"/>
              </a:spcBef>
            </a:pPr>
            <a:r>
              <a:rPr dirty="0" sz="1200">
                <a:latin typeface="Times New Roman"/>
                <a:cs typeface="Times New Roman"/>
              </a:rPr>
              <a:t>each payment knows about its  amount paid, cash</a:t>
            </a:r>
            <a:r>
              <a:rPr dirty="0" sz="1200" spc="-110">
                <a:latin typeface="Times New Roman"/>
                <a:cs typeface="Times New Roman"/>
              </a:rPr>
              <a:t> </a:t>
            </a:r>
            <a:r>
              <a:rPr dirty="0" sz="1200">
                <a:latin typeface="Times New Roman"/>
                <a:cs typeface="Times New Roman"/>
              </a:rPr>
              <a:t>tendered</a:t>
            </a:r>
            <a:endParaRPr sz="1200">
              <a:latin typeface="Times New Roman"/>
              <a:cs typeface="Times New Roman"/>
            </a:endParaRPr>
          </a:p>
          <a:p>
            <a:pPr marL="927100">
              <a:lnSpc>
                <a:spcPts val="1315"/>
              </a:lnSpc>
            </a:pPr>
            <a:r>
              <a:rPr dirty="0" sz="1200">
                <a:latin typeface="Times New Roman"/>
                <a:cs typeface="Times New Roman"/>
              </a:rPr>
              <a:t>a check object knows</a:t>
            </a:r>
            <a:r>
              <a:rPr dirty="0" sz="1200" spc="-110">
                <a:latin typeface="Times New Roman"/>
                <a:cs typeface="Times New Roman"/>
              </a:rPr>
              <a:t> </a:t>
            </a:r>
            <a:r>
              <a:rPr dirty="0" sz="1200">
                <a:latin typeface="Times New Roman"/>
                <a:cs typeface="Times New Roman"/>
              </a:rPr>
              <a:t>its</a:t>
            </a:r>
            <a:endParaRPr sz="1200">
              <a:latin typeface="Times New Roman"/>
              <a:cs typeface="Times New Roman"/>
            </a:endParaRPr>
          </a:p>
          <a:p>
            <a:pPr marL="927100" marR="5080" indent="457200">
              <a:lnSpc>
                <a:spcPts val="1380"/>
              </a:lnSpc>
              <a:spcBef>
                <a:spcPts val="65"/>
              </a:spcBef>
            </a:pPr>
            <a:r>
              <a:rPr dirty="0" sz="1200">
                <a:latin typeface="Times New Roman"/>
                <a:cs typeface="Times New Roman"/>
              </a:rPr>
              <a:t>bank, account number, amount tendered, authorization</a:t>
            </a:r>
            <a:r>
              <a:rPr dirty="0" sz="1200" spc="-120">
                <a:latin typeface="Times New Roman"/>
                <a:cs typeface="Times New Roman"/>
              </a:rPr>
              <a:t> </a:t>
            </a:r>
            <a:r>
              <a:rPr dirty="0" sz="1200">
                <a:latin typeface="Times New Roman"/>
                <a:cs typeface="Times New Roman"/>
              </a:rPr>
              <a:t>code  a credit object knows about</a:t>
            </a:r>
            <a:r>
              <a:rPr dirty="0" sz="1200" spc="-114">
                <a:latin typeface="Times New Roman"/>
                <a:cs typeface="Times New Roman"/>
              </a:rPr>
              <a:t> </a:t>
            </a:r>
            <a:r>
              <a:rPr dirty="0" sz="1200">
                <a:latin typeface="Times New Roman"/>
                <a:cs typeface="Times New Roman"/>
              </a:rPr>
              <a:t>its</a:t>
            </a:r>
            <a:endParaRPr sz="1200">
              <a:latin typeface="Times New Roman"/>
              <a:cs typeface="Times New Roman"/>
            </a:endParaRPr>
          </a:p>
          <a:p>
            <a:pPr marL="927100" marR="59690" indent="457200">
              <a:lnSpc>
                <a:spcPts val="1380"/>
              </a:lnSpc>
            </a:pPr>
            <a:r>
              <a:rPr dirty="0" sz="1200">
                <a:latin typeface="Times New Roman"/>
                <a:cs typeface="Times New Roman"/>
              </a:rPr>
              <a:t>card type, card number, expiration date, authorization</a:t>
            </a:r>
            <a:r>
              <a:rPr dirty="0" sz="1200" spc="-125">
                <a:latin typeface="Times New Roman"/>
                <a:cs typeface="Times New Roman"/>
              </a:rPr>
              <a:t> </a:t>
            </a:r>
            <a:r>
              <a:rPr dirty="0" sz="1200">
                <a:latin typeface="Times New Roman"/>
                <a:cs typeface="Times New Roman"/>
              </a:rPr>
              <a:t>code  common attributes among check and credit - use gen-spec  hierarchy</a:t>
            </a:r>
            <a:r>
              <a:rPr dirty="0" sz="1200" spc="-100">
                <a:latin typeface="Times New Roman"/>
                <a:cs typeface="Times New Roman"/>
              </a:rPr>
              <a:t> </a:t>
            </a:r>
            <a:r>
              <a:rPr dirty="0" sz="1200">
                <a:latin typeface="Times New Roman"/>
                <a:cs typeface="Times New Roman"/>
              </a:rPr>
              <a:t>becomes:</a:t>
            </a:r>
            <a:endParaRPr sz="1200">
              <a:latin typeface="Times New Roman"/>
              <a:cs typeface="Times New Roman"/>
            </a:endParaRPr>
          </a:p>
          <a:p>
            <a:pPr marL="1384300">
              <a:lnSpc>
                <a:spcPts val="1315"/>
              </a:lnSpc>
            </a:pPr>
            <a:r>
              <a:rPr dirty="0" sz="1200">
                <a:latin typeface="Times New Roman"/>
                <a:cs typeface="Times New Roman"/>
              </a:rPr>
              <a:t>payment</a:t>
            </a:r>
            <a:endParaRPr sz="1200">
              <a:latin typeface="Times New Roman"/>
              <a:cs typeface="Times New Roman"/>
            </a:endParaRPr>
          </a:p>
          <a:p>
            <a:pPr marL="1841500" marR="1993900">
              <a:lnSpc>
                <a:spcPts val="1380"/>
              </a:lnSpc>
              <a:spcBef>
                <a:spcPts val="65"/>
              </a:spcBef>
            </a:pPr>
            <a:r>
              <a:rPr dirty="0" sz="1200">
                <a:latin typeface="Times New Roman"/>
                <a:cs typeface="Times New Roman"/>
              </a:rPr>
              <a:t>cash payment  authorized</a:t>
            </a:r>
            <a:r>
              <a:rPr dirty="0" sz="1200" spc="-105">
                <a:latin typeface="Times New Roman"/>
                <a:cs typeface="Times New Roman"/>
              </a:rPr>
              <a:t> </a:t>
            </a:r>
            <a:r>
              <a:rPr dirty="0" sz="1200">
                <a:latin typeface="Times New Roman"/>
                <a:cs typeface="Times New Roman"/>
              </a:rPr>
              <a:t>payment</a:t>
            </a:r>
            <a:endParaRPr sz="1200">
              <a:latin typeface="Times New Roman"/>
              <a:cs typeface="Times New Roman"/>
            </a:endParaRPr>
          </a:p>
          <a:p>
            <a:pPr marL="2298700" marR="2387600">
              <a:lnSpc>
                <a:spcPts val="1380"/>
              </a:lnSpc>
            </a:pPr>
            <a:r>
              <a:rPr dirty="0" sz="1200">
                <a:latin typeface="Times New Roman"/>
                <a:cs typeface="Times New Roman"/>
              </a:rPr>
              <a:t>check  card</a:t>
            </a:r>
            <a:endParaRPr sz="1200">
              <a:latin typeface="Times New Roman"/>
              <a:cs typeface="Times New Roman"/>
            </a:endParaRPr>
          </a:p>
        </p:txBody>
      </p:sp>
      <p:sp>
        <p:nvSpPr>
          <p:cNvPr id="6" name="object 6"/>
          <p:cNvSpPr txBox="1"/>
          <p:nvPr/>
        </p:nvSpPr>
        <p:spPr>
          <a:xfrm>
            <a:off x="2044700" y="4930140"/>
            <a:ext cx="1176655" cy="370205"/>
          </a:xfrm>
          <a:prstGeom prst="rect">
            <a:avLst/>
          </a:prstGeom>
        </p:spPr>
        <p:txBody>
          <a:bodyPr wrap="square" lIns="0" tIns="0" rIns="0" bIns="0" rtlCol="0" vert="horz">
            <a:spAutoFit/>
          </a:bodyPr>
          <a:lstStyle/>
          <a:p>
            <a:pPr marL="12700">
              <a:lnSpc>
                <a:spcPts val="1410"/>
              </a:lnSpc>
            </a:pPr>
            <a:r>
              <a:rPr dirty="0" sz="1200" spc="-5">
                <a:latin typeface="Times New Roman"/>
                <a:cs typeface="Times New Roman"/>
              </a:rPr>
              <a:t>Services:</a:t>
            </a:r>
            <a:endParaRPr sz="1200">
              <a:latin typeface="Times New Roman"/>
              <a:cs typeface="Times New Roman"/>
            </a:endParaRPr>
          </a:p>
          <a:p>
            <a:pPr marL="12700">
              <a:lnSpc>
                <a:spcPts val="1410"/>
              </a:lnSpc>
              <a:tabLst>
                <a:tab pos="926465" algn="l"/>
              </a:tabLst>
            </a:pPr>
            <a:r>
              <a:rPr dirty="0" sz="1200" spc="-5">
                <a:latin typeface="Times New Roman"/>
                <a:cs typeface="Times New Roman"/>
              </a:rPr>
              <a:t>wh</a:t>
            </a:r>
            <a:r>
              <a:rPr dirty="0" sz="1200">
                <a:latin typeface="Times New Roman"/>
                <a:cs typeface="Times New Roman"/>
              </a:rPr>
              <a:t>o I know:	</a:t>
            </a:r>
            <a:r>
              <a:rPr dirty="0" sz="1200" spc="-5">
                <a:latin typeface="Times New Roman"/>
                <a:cs typeface="Times New Roman"/>
              </a:rPr>
              <a:t>sale</a:t>
            </a:r>
            <a:endParaRPr sz="1200">
              <a:latin typeface="Times New Roman"/>
              <a:cs typeface="Times New Roman"/>
            </a:endParaRPr>
          </a:p>
        </p:txBody>
      </p:sp>
      <p:sp>
        <p:nvSpPr>
          <p:cNvPr id="7" name="object 7"/>
          <p:cNvSpPr/>
          <p:nvPr/>
        </p:nvSpPr>
        <p:spPr>
          <a:xfrm>
            <a:off x="2798826" y="5736082"/>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8" name="object 8"/>
          <p:cNvSpPr txBox="1"/>
          <p:nvPr/>
        </p:nvSpPr>
        <p:spPr>
          <a:xfrm>
            <a:off x="3055873" y="5895085"/>
            <a:ext cx="43434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Payment</a:t>
            </a:r>
            <a:endParaRPr sz="800">
              <a:latin typeface="Arial"/>
              <a:cs typeface="Arial"/>
            </a:endParaRPr>
          </a:p>
        </p:txBody>
      </p:sp>
      <p:sp>
        <p:nvSpPr>
          <p:cNvPr id="9" name="object 9"/>
          <p:cNvSpPr/>
          <p:nvPr/>
        </p:nvSpPr>
        <p:spPr>
          <a:xfrm>
            <a:off x="2798826" y="7791957"/>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0" name="object 10"/>
          <p:cNvSpPr txBox="1"/>
          <p:nvPr/>
        </p:nvSpPr>
        <p:spPr>
          <a:xfrm>
            <a:off x="3086354" y="7950961"/>
            <a:ext cx="365125" cy="133985"/>
          </a:xfrm>
          <a:prstGeom prst="rect">
            <a:avLst/>
          </a:prstGeom>
        </p:spPr>
        <p:txBody>
          <a:bodyPr wrap="square" lIns="0" tIns="0" rIns="0" bIns="0" rtlCol="0" vert="horz">
            <a:spAutoFit/>
          </a:bodyPr>
          <a:lstStyle/>
          <a:p>
            <a:pPr marL="12700">
              <a:lnSpc>
                <a:spcPct val="100000"/>
              </a:lnSpc>
            </a:pPr>
            <a:r>
              <a:rPr dirty="0" sz="800">
                <a:latin typeface="Arial"/>
                <a:cs typeface="Arial"/>
              </a:rPr>
              <a:t>Charge</a:t>
            </a:r>
            <a:endParaRPr sz="800">
              <a:latin typeface="Arial"/>
              <a:cs typeface="Arial"/>
            </a:endParaRPr>
          </a:p>
        </p:txBody>
      </p:sp>
      <p:sp>
        <p:nvSpPr>
          <p:cNvPr id="11" name="object 11"/>
          <p:cNvSpPr/>
          <p:nvPr/>
        </p:nvSpPr>
        <p:spPr>
          <a:xfrm>
            <a:off x="1655826" y="7791957"/>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2" name="object 12"/>
          <p:cNvSpPr txBox="1"/>
          <p:nvPr/>
        </p:nvSpPr>
        <p:spPr>
          <a:xfrm>
            <a:off x="1934210" y="7950961"/>
            <a:ext cx="387985" cy="133985"/>
          </a:xfrm>
          <a:prstGeom prst="rect">
            <a:avLst/>
          </a:prstGeom>
        </p:spPr>
        <p:txBody>
          <a:bodyPr wrap="square" lIns="0" tIns="0" rIns="0" bIns="0" rtlCol="0" vert="horz">
            <a:spAutoFit/>
          </a:bodyPr>
          <a:lstStyle/>
          <a:p>
            <a:pPr marL="12700">
              <a:lnSpc>
                <a:spcPct val="100000"/>
              </a:lnSpc>
            </a:pPr>
            <a:r>
              <a:rPr dirty="0" sz="800">
                <a:latin typeface="Arial"/>
                <a:cs typeface="Arial"/>
              </a:rPr>
              <a:t>Cheque</a:t>
            </a:r>
            <a:endParaRPr sz="800">
              <a:latin typeface="Arial"/>
              <a:cs typeface="Arial"/>
            </a:endParaRPr>
          </a:p>
        </p:txBody>
      </p:sp>
      <p:sp>
        <p:nvSpPr>
          <p:cNvPr id="13" name="object 13"/>
          <p:cNvSpPr/>
          <p:nvPr/>
        </p:nvSpPr>
        <p:spPr>
          <a:xfrm>
            <a:off x="3371850" y="6763257"/>
            <a:ext cx="916305" cy="459105"/>
          </a:xfrm>
          <a:custGeom>
            <a:avLst/>
            <a:gdLst/>
            <a:ahLst/>
            <a:cxnLst/>
            <a:rect l="l" t="t" r="r" b="b"/>
            <a:pathLst>
              <a:path w="916304" h="459104">
                <a:moveTo>
                  <a:pt x="914400" y="0"/>
                </a:moveTo>
                <a:lnTo>
                  <a:pt x="0" y="0"/>
                </a:lnTo>
                <a:lnTo>
                  <a:pt x="0" y="458724"/>
                </a:lnTo>
                <a:lnTo>
                  <a:pt x="912876" y="458724"/>
                </a:lnTo>
                <a:lnTo>
                  <a:pt x="914400" y="457200"/>
                </a:lnTo>
                <a:lnTo>
                  <a:pt x="1523" y="457200"/>
                </a:lnTo>
                <a:lnTo>
                  <a:pt x="1523" y="455676"/>
                </a:lnTo>
                <a:lnTo>
                  <a:pt x="3047" y="455676"/>
                </a:lnTo>
                <a:lnTo>
                  <a:pt x="3047" y="3048"/>
                </a:lnTo>
                <a:lnTo>
                  <a:pt x="1523" y="3048"/>
                </a:lnTo>
                <a:lnTo>
                  <a:pt x="1523" y="1524"/>
                </a:lnTo>
                <a:lnTo>
                  <a:pt x="915923" y="1524"/>
                </a:lnTo>
                <a:lnTo>
                  <a:pt x="914400" y="0"/>
                </a:lnTo>
                <a:close/>
              </a:path>
              <a:path w="916304" h="459104">
                <a:moveTo>
                  <a:pt x="3047" y="455676"/>
                </a:moveTo>
                <a:lnTo>
                  <a:pt x="1523" y="455676"/>
                </a:lnTo>
                <a:lnTo>
                  <a:pt x="1523" y="457200"/>
                </a:lnTo>
                <a:lnTo>
                  <a:pt x="3047" y="457200"/>
                </a:lnTo>
                <a:lnTo>
                  <a:pt x="3047" y="455676"/>
                </a:lnTo>
                <a:close/>
              </a:path>
              <a:path w="916304" h="459104">
                <a:moveTo>
                  <a:pt x="912876" y="455676"/>
                </a:moveTo>
                <a:lnTo>
                  <a:pt x="3047" y="455676"/>
                </a:lnTo>
                <a:lnTo>
                  <a:pt x="3047" y="457200"/>
                </a:lnTo>
                <a:lnTo>
                  <a:pt x="912876" y="457200"/>
                </a:lnTo>
                <a:lnTo>
                  <a:pt x="912876" y="455676"/>
                </a:lnTo>
                <a:close/>
              </a:path>
              <a:path w="916304" h="459104">
                <a:moveTo>
                  <a:pt x="914400" y="1524"/>
                </a:moveTo>
                <a:lnTo>
                  <a:pt x="912876" y="1524"/>
                </a:lnTo>
                <a:lnTo>
                  <a:pt x="912876" y="457200"/>
                </a:lnTo>
                <a:lnTo>
                  <a:pt x="914400" y="457200"/>
                </a:lnTo>
                <a:lnTo>
                  <a:pt x="914400" y="455676"/>
                </a:lnTo>
                <a:lnTo>
                  <a:pt x="915923" y="455676"/>
                </a:lnTo>
                <a:lnTo>
                  <a:pt x="915923" y="3048"/>
                </a:lnTo>
                <a:lnTo>
                  <a:pt x="914400" y="3048"/>
                </a:lnTo>
                <a:lnTo>
                  <a:pt x="914400" y="1524"/>
                </a:lnTo>
                <a:close/>
              </a:path>
              <a:path w="916304" h="459104">
                <a:moveTo>
                  <a:pt x="915923" y="455676"/>
                </a:moveTo>
                <a:lnTo>
                  <a:pt x="914400" y="455676"/>
                </a:lnTo>
                <a:lnTo>
                  <a:pt x="914400" y="457200"/>
                </a:lnTo>
                <a:lnTo>
                  <a:pt x="915923" y="457200"/>
                </a:lnTo>
                <a:lnTo>
                  <a:pt x="915923" y="455676"/>
                </a:lnTo>
                <a:close/>
              </a:path>
              <a:path w="916304" h="459104">
                <a:moveTo>
                  <a:pt x="3047" y="1524"/>
                </a:moveTo>
                <a:lnTo>
                  <a:pt x="1523" y="1524"/>
                </a:lnTo>
                <a:lnTo>
                  <a:pt x="1523" y="3048"/>
                </a:lnTo>
                <a:lnTo>
                  <a:pt x="3047" y="3048"/>
                </a:lnTo>
                <a:lnTo>
                  <a:pt x="3047" y="1524"/>
                </a:lnTo>
                <a:close/>
              </a:path>
              <a:path w="916304" h="459104">
                <a:moveTo>
                  <a:pt x="912876" y="1524"/>
                </a:moveTo>
                <a:lnTo>
                  <a:pt x="3047" y="1524"/>
                </a:lnTo>
                <a:lnTo>
                  <a:pt x="3047" y="3048"/>
                </a:lnTo>
                <a:lnTo>
                  <a:pt x="912876" y="3048"/>
                </a:lnTo>
                <a:lnTo>
                  <a:pt x="912876" y="1524"/>
                </a:lnTo>
                <a:close/>
              </a:path>
              <a:path w="916304" h="459104">
                <a:moveTo>
                  <a:pt x="915923" y="1524"/>
                </a:moveTo>
                <a:lnTo>
                  <a:pt x="914400" y="1524"/>
                </a:lnTo>
                <a:lnTo>
                  <a:pt x="914400" y="3048"/>
                </a:lnTo>
                <a:lnTo>
                  <a:pt x="915923" y="3048"/>
                </a:lnTo>
                <a:lnTo>
                  <a:pt x="915923" y="1524"/>
                </a:lnTo>
                <a:close/>
              </a:path>
            </a:pathLst>
          </a:custGeom>
          <a:solidFill>
            <a:srgbClr val="000000"/>
          </a:solidFill>
        </p:spPr>
        <p:txBody>
          <a:bodyPr wrap="square" lIns="0" tIns="0" rIns="0" bIns="0" rtlCol="0"/>
          <a:lstStyle/>
          <a:p/>
        </p:txBody>
      </p:sp>
      <p:sp>
        <p:nvSpPr>
          <p:cNvPr id="14" name="object 14"/>
          <p:cNvSpPr txBox="1"/>
          <p:nvPr/>
        </p:nvSpPr>
        <p:spPr>
          <a:xfrm>
            <a:off x="3497834" y="6922261"/>
            <a:ext cx="70485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Cash</a:t>
            </a:r>
            <a:r>
              <a:rPr dirty="0" sz="800" spc="-75">
                <a:latin typeface="Arial"/>
                <a:cs typeface="Arial"/>
              </a:rPr>
              <a:t> </a:t>
            </a:r>
            <a:r>
              <a:rPr dirty="0" sz="800" spc="5">
                <a:latin typeface="Arial"/>
                <a:cs typeface="Arial"/>
              </a:rPr>
              <a:t>Payment</a:t>
            </a:r>
            <a:endParaRPr sz="800">
              <a:latin typeface="Arial"/>
              <a:cs typeface="Arial"/>
            </a:endParaRPr>
          </a:p>
        </p:txBody>
      </p:sp>
      <p:sp>
        <p:nvSpPr>
          <p:cNvPr id="15" name="object 15"/>
          <p:cNvSpPr/>
          <p:nvPr/>
        </p:nvSpPr>
        <p:spPr>
          <a:xfrm>
            <a:off x="2228850" y="6763257"/>
            <a:ext cx="917575" cy="459105"/>
          </a:xfrm>
          <a:custGeom>
            <a:avLst/>
            <a:gdLst/>
            <a:ahLst/>
            <a:cxnLst/>
            <a:rect l="l" t="t" r="r" b="b"/>
            <a:pathLst>
              <a:path w="917575" h="459104">
                <a:moveTo>
                  <a:pt x="915924" y="0"/>
                </a:moveTo>
                <a:lnTo>
                  <a:pt x="0" y="0"/>
                </a:lnTo>
                <a:lnTo>
                  <a:pt x="0" y="458724"/>
                </a:lnTo>
                <a:lnTo>
                  <a:pt x="914400" y="458724"/>
                </a:lnTo>
                <a:lnTo>
                  <a:pt x="915924" y="457200"/>
                </a:lnTo>
                <a:lnTo>
                  <a:pt x="1524" y="457200"/>
                </a:lnTo>
                <a:lnTo>
                  <a:pt x="1524" y="455676"/>
                </a:lnTo>
                <a:lnTo>
                  <a:pt x="3047" y="455676"/>
                </a:lnTo>
                <a:lnTo>
                  <a:pt x="3047" y="3048"/>
                </a:lnTo>
                <a:lnTo>
                  <a:pt x="1524" y="3048"/>
                </a:lnTo>
                <a:lnTo>
                  <a:pt x="1524" y="1524"/>
                </a:lnTo>
                <a:lnTo>
                  <a:pt x="917447" y="1524"/>
                </a:lnTo>
                <a:lnTo>
                  <a:pt x="915924" y="0"/>
                </a:lnTo>
                <a:close/>
              </a:path>
              <a:path w="917575" h="459104">
                <a:moveTo>
                  <a:pt x="3047" y="455676"/>
                </a:moveTo>
                <a:lnTo>
                  <a:pt x="1524" y="455676"/>
                </a:lnTo>
                <a:lnTo>
                  <a:pt x="1524" y="457200"/>
                </a:lnTo>
                <a:lnTo>
                  <a:pt x="3047" y="457200"/>
                </a:lnTo>
                <a:lnTo>
                  <a:pt x="3047" y="455676"/>
                </a:lnTo>
                <a:close/>
              </a:path>
              <a:path w="917575" h="459104">
                <a:moveTo>
                  <a:pt x="914400" y="455676"/>
                </a:moveTo>
                <a:lnTo>
                  <a:pt x="3047" y="455676"/>
                </a:lnTo>
                <a:lnTo>
                  <a:pt x="3047" y="457200"/>
                </a:lnTo>
                <a:lnTo>
                  <a:pt x="914400" y="457200"/>
                </a:lnTo>
                <a:lnTo>
                  <a:pt x="914400" y="455676"/>
                </a:lnTo>
                <a:close/>
              </a:path>
              <a:path w="917575" h="459104">
                <a:moveTo>
                  <a:pt x="915924" y="1524"/>
                </a:moveTo>
                <a:lnTo>
                  <a:pt x="914400" y="1524"/>
                </a:lnTo>
                <a:lnTo>
                  <a:pt x="914400" y="457200"/>
                </a:lnTo>
                <a:lnTo>
                  <a:pt x="915924" y="457200"/>
                </a:lnTo>
                <a:lnTo>
                  <a:pt x="915924" y="455676"/>
                </a:lnTo>
                <a:lnTo>
                  <a:pt x="917447" y="455676"/>
                </a:lnTo>
                <a:lnTo>
                  <a:pt x="917447" y="3048"/>
                </a:lnTo>
                <a:lnTo>
                  <a:pt x="915924" y="3048"/>
                </a:lnTo>
                <a:lnTo>
                  <a:pt x="915924" y="1524"/>
                </a:lnTo>
                <a:close/>
              </a:path>
              <a:path w="917575" h="459104">
                <a:moveTo>
                  <a:pt x="917447" y="455676"/>
                </a:moveTo>
                <a:lnTo>
                  <a:pt x="915924" y="455676"/>
                </a:lnTo>
                <a:lnTo>
                  <a:pt x="915924" y="457200"/>
                </a:lnTo>
                <a:lnTo>
                  <a:pt x="917447" y="457200"/>
                </a:lnTo>
                <a:lnTo>
                  <a:pt x="917447" y="455676"/>
                </a:lnTo>
                <a:close/>
              </a:path>
              <a:path w="917575" h="459104">
                <a:moveTo>
                  <a:pt x="3047" y="1524"/>
                </a:moveTo>
                <a:lnTo>
                  <a:pt x="1524" y="1524"/>
                </a:lnTo>
                <a:lnTo>
                  <a:pt x="1524" y="3048"/>
                </a:lnTo>
                <a:lnTo>
                  <a:pt x="3047" y="3048"/>
                </a:lnTo>
                <a:lnTo>
                  <a:pt x="3047" y="1524"/>
                </a:lnTo>
                <a:close/>
              </a:path>
              <a:path w="917575" h="459104">
                <a:moveTo>
                  <a:pt x="914400" y="1524"/>
                </a:moveTo>
                <a:lnTo>
                  <a:pt x="3047" y="1524"/>
                </a:lnTo>
                <a:lnTo>
                  <a:pt x="3047" y="3048"/>
                </a:lnTo>
                <a:lnTo>
                  <a:pt x="914400" y="3048"/>
                </a:lnTo>
                <a:lnTo>
                  <a:pt x="914400" y="1524"/>
                </a:lnTo>
                <a:close/>
              </a:path>
              <a:path w="917575" h="459104">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6" name="object 16"/>
          <p:cNvSpPr txBox="1"/>
          <p:nvPr/>
        </p:nvSpPr>
        <p:spPr>
          <a:xfrm>
            <a:off x="2443226" y="6866381"/>
            <a:ext cx="520700" cy="248920"/>
          </a:xfrm>
          <a:prstGeom prst="rect">
            <a:avLst/>
          </a:prstGeom>
        </p:spPr>
        <p:txBody>
          <a:bodyPr wrap="square" lIns="0" tIns="0" rIns="0" bIns="0" rtlCol="0" vert="horz">
            <a:spAutoFit/>
          </a:bodyPr>
          <a:lstStyle/>
          <a:p>
            <a:pPr marL="55244" marR="5080" indent="-43180">
              <a:lnSpc>
                <a:spcPts val="950"/>
              </a:lnSpc>
            </a:pPr>
            <a:r>
              <a:rPr dirty="0" sz="800" spc="5">
                <a:latin typeface="Arial"/>
                <a:cs typeface="Arial"/>
              </a:rPr>
              <a:t>Authorized  </a:t>
            </a:r>
            <a:r>
              <a:rPr dirty="0" sz="800" spc="5">
                <a:latin typeface="Arial"/>
                <a:cs typeface="Arial"/>
              </a:rPr>
              <a:t>Payment</a:t>
            </a:r>
            <a:endParaRPr sz="800">
              <a:latin typeface="Arial"/>
              <a:cs typeface="Arial"/>
            </a:endParaRPr>
          </a:p>
        </p:txBody>
      </p:sp>
      <p:sp>
        <p:nvSpPr>
          <p:cNvPr id="17" name="object 17"/>
          <p:cNvSpPr/>
          <p:nvPr/>
        </p:nvSpPr>
        <p:spPr>
          <a:xfrm>
            <a:off x="4717541" y="5711697"/>
            <a:ext cx="917575" cy="460375"/>
          </a:xfrm>
          <a:custGeom>
            <a:avLst/>
            <a:gdLst/>
            <a:ahLst/>
            <a:cxnLst/>
            <a:rect l="l" t="t" r="r" b="b"/>
            <a:pathLst>
              <a:path w="917575" h="460375">
                <a:moveTo>
                  <a:pt x="915924" y="0"/>
                </a:moveTo>
                <a:lnTo>
                  <a:pt x="0" y="0"/>
                </a:lnTo>
                <a:lnTo>
                  <a:pt x="0" y="460248"/>
                </a:lnTo>
                <a:lnTo>
                  <a:pt x="914400" y="460248"/>
                </a:lnTo>
                <a:lnTo>
                  <a:pt x="915924" y="458724"/>
                </a:lnTo>
                <a:lnTo>
                  <a:pt x="1524" y="458724"/>
                </a:lnTo>
                <a:lnTo>
                  <a:pt x="1524" y="457200"/>
                </a:lnTo>
                <a:lnTo>
                  <a:pt x="3047" y="457200"/>
                </a:lnTo>
                <a:lnTo>
                  <a:pt x="3047" y="3048"/>
                </a:lnTo>
                <a:lnTo>
                  <a:pt x="1524" y="3048"/>
                </a:lnTo>
                <a:lnTo>
                  <a:pt x="1524" y="1524"/>
                </a:lnTo>
                <a:lnTo>
                  <a:pt x="917447" y="1524"/>
                </a:lnTo>
                <a:lnTo>
                  <a:pt x="915924" y="0"/>
                </a:lnTo>
                <a:close/>
              </a:path>
              <a:path w="917575" h="460375">
                <a:moveTo>
                  <a:pt x="3047" y="457200"/>
                </a:moveTo>
                <a:lnTo>
                  <a:pt x="1524" y="457200"/>
                </a:lnTo>
                <a:lnTo>
                  <a:pt x="1524" y="458724"/>
                </a:lnTo>
                <a:lnTo>
                  <a:pt x="3047" y="458724"/>
                </a:lnTo>
                <a:lnTo>
                  <a:pt x="3047" y="457200"/>
                </a:lnTo>
                <a:close/>
              </a:path>
              <a:path w="917575" h="460375">
                <a:moveTo>
                  <a:pt x="914400" y="457200"/>
                </a:moveTo>
                <a:lnTo>
                  <a:pt x="3047" y="457200"/>
                </a:lnTo>
                <a:lnTo>
                  <a:pt x="3047" y="458724"/>
                </a:lnTo>
                <a:lnTo>
                  <a:pt x="914400" y="458724"/>
                </a:lnTo>
                <a:lnTo>
                  <a:pt x="914400" y="457200"/>
                </a:lnTo>
                <a:close/>
              </a:path>
              <a:path w="917575" h="460375">
                <a:moveTo>
                  <a:pt x="915924" y="1524"/>
                </a:moveTo>
                <a:lnTo>
                  <a:pt x="914400" y="1524"/>
                </a:lnTo>
                <a:lnTo>
                  <a:pt x="914400" y="458724"/>
                </a:lnTo>
                <a:lnTo>
                  <a:pt x="915924" y="458724"/>
                </a:lnTo>
                <a:lnTo>
                  <a:pt x="915924" y="457200"/>
                </a:lnTo>
                <a:lnTo>
                  <a:pt x="917447" y="457200"/>
                </a:lnTo>
                <a:lnTo>
                  <a:pt x="917447" y="3048"/>
                </a:lnTo>
                <a:lnTo>
                  <a:pt x="915924" y="3048"/>
                </a:lnTo>
                <a:lnTo>
                  <a:pt x="915924" y="1524"/>
                </a:lnTo>
                <a:close/>
              </a:path>
              <a:path w="917575" h="460375">
                <a:moveTo>
                  <a:pt x="917447" y="457200"/>
                </a:moveTo>
                <a:lnTo>
                  <a:pt x="915924" y="457200"/>
                </a:lnTo>
                <a:lnTo>
                  <a:pt x="915924" y="458724"/>
                </a:lnTo>
                <a:lnTo>
                  <a:pt x="917447" y="458724"/>
                </a:lnTo>
                <a:lnTo>
                  <a:pt x="917447" y="457200"/>
                </a:lnTo>
                <a:close/>
              </a:path>
              <a:path w="917575" h="460375">
                <a:moveTo>
                  <a:pt x="3047" y="1524"/>
                </a:moveTo>
                <a:lnTo>
                  <a:pt x="1524" y="1524"/>
                </a:lnTo>
                <a:lnTo>
                  <a:pt x="1524" y="3048"/>
                </a:lnTo>
                <a:lnTo>
                  <a:pt x="3047" y="3048"/>
                </a:lnTo>
                <a:lnTo>
                  <a:pt x="3047" y="1524"/>
                </a:lnTo>
                <a:close/>
              </a:path>
              <a:path w="917575" h="460375">
                <a:moveTo>
                  <a:pt x="914400" y="1524"/>
                </a:moveTo>
                <a:lnTo>
                  <a:pt x="3047" y="1524"/>
                </a:lnTo>
                <a:lnTo>
                  <a:pt x="3047" y="3048"/>
                </a:lnTo>
                <a:lnTo>
                  <a:pt x="914400" y="3048"/>
                </a:lnTo>
                <a:lnTo>
                  <a:pt x="914400" y="1524"/>
                </a:lnTo>
                <a:close/>
              </a:path>
              <a:path w="917575" h="460375">
                <a:moveTo>
                  <a:pt x="917447" y="1524"/>
                </a:moveTo>
                <a:lnTo>
                  <a:pt x="915924" y="1524"/>
                </a:lnTo>
                <a:lnTo>
                  <a:pt x="915924" y="3048"/>
                </a:lnTo>
                <a:lnTo>
                  <a:pt x="917447" y="3048"/>
                </a:lnTo>
                <a:lnTo>
                  <a:pt x="917447" y="1524"/>
                </a:lnTo>
                <a:close/>
              </a:path>
            </a:pathLst>
          </a:custGeom>
          <a:solidFill>
            <a:srgbClr val="000000"/>
          </a:solidFill>
        </p:spPr>
        <p:txBody>
          <a:bodyPr wrap="square" lIns="0" tIns="0" rIns="0" bIns="0" rtlCol="0"/>
          <a:lstStyle/>
          <a:p/>
        </p:txBody>
      </p:sp>
      <p:sp>
        <p:nvSpPr>
          <p:cNvPr id="18" name="object 18"/>
          <p:cNvSpPr txBox="1"/>
          <p:nvPr/>
        </p:nvSpPr>
        <p:spPr>
          <a:xfrm>
            <a:off x="4828285" y="5870702"/>
            <a:ext cx="73914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Sales </a:t>
            </a:r>
            <a:r>
              <a:rPr dirty="0" sz="800">
                <a:latin typeface="Arial"/>
                <a:cs typeface="Arial"/>
              </a:rPr>
              <a:t>Line</a:t>
            </a:r>
            <a:r>
              <a:rPr dirty="0" sz="800" spc="-70">
                <a:latin typeface="Arial"/>
                <a:cs typeface="Arial"/>
              </a:rPr>
              <a:t> </a:t>
            </a:r>
            <a:r>
              <a:rPr dirty="0" sz="800" spc="5">
                <a:latin typeface="Arial"/>
                <a:cs typeface="Arial"/>
              </a:rPr>
              <a:t>Item</a:t>
            </a:r>
            <a:endParaRPr sz="800">
              <a:latin typeface="Arial"/>
              <a:cs typeface="Arial"/>
            </a:endParaRPr>
          </a:p>
        </p:txBody>
      </p:sp>
      <p:sp>
        <p:nvSpPr>
          <p:cNvPr id="19" name="object 19"/>
          <p:cNvSpPr/>
          <p:nvPr/>
        </p:nvSpPr>
        <p:spPr>
          <a:xfrm>
            <a:off x="4717541" y="6741921"/>
            <a:ext cx="917575" cy="459105"/>
          </a:xfrm>
          <a:custGeom>
            <a:avLst/>
            <a:gdLst/>
            <a:ahLst/>
            <a:cxnLst/>
            <a:rect l="l" t="t" r="r" b="b"/>
            <a:pathLst>
              <a:path w="917575" h="459104">
                <a:moveTo>
                  <a:pt x="915924" y="0"/>
                </a:moveTo>
                <a:lnTo>
                  <a:pt x="0" y="0"/>
                </a:lnTo>
                <a:lnTo>
                  <a:pt x="0" y="458723"/>
                </a:lnTo>
                <a:lnTo>
                  <a:pt x="914400" y="458723"/>
                </a:lnTo>
                <a:lnTo>
                  <a:pt x="915924" y="457199"/>
                </a:lnTo>
                <a:lnTo>
                  <a:pt x="1524" y="457199"/>
                </a:lnTo>
                <a:lnTo>
                  <a:pt x="1524" y="455675"/>
                </a:lnTo>
                <a:lnTo>
                  <a:pt x="3047" y="455675"/>
                </a:lnTo>
                <a:lnTo>
                  <a:pt x="3047" y="3047"/>
                </a:lnTo>
                <a:lnTo>
                  <a:pt x="1524" y="3047"/>
                </a:lnTo>
                <a:lnTo>
                  <a:pt x="1524" y="1523"/>
                </a:lnTo>
                <a:lnTo>
                  <a:pt x="917447" y="1523"/>
                </a:lnTo>
                <a:lnTo>
                  <a:pt x="915924" y="0"/>
                </a:lnTo>
                <a:close/>
              </a:path>
              <a:path w="917575" h="459104">
                <a:moveTo>
                  <a:pt x="3047" y="455675"/>
                </a:moveTo>
                <a:lnTo>
                  <a:pt x="1524" y="455675"/>
                </a:lnTo>
                <a:lnTo>
                  <a:pt x="1524" y="457199"/>
                </a:lnTo>
                <a:lnTo>
                  <a:pt x="3047" y="457199"/>
                </a:lnTo>
                <a:lnTo>
                  <a:pt x="3047" y="455675"/>
                </a:lnTo>
                <a:close/>
              </a:path>
              <a:path w="917575" h="459104">
                <a:moveTo>
                  <a:pt x="914400" y="455675"/>
                </a:moveTo>
                <a:lnTo>
                  <a:pt x="3047" y="455675"/>
                </a:lnTo>
                <a:lnTo>
                  <a:pt x="3047" y="457199"/>
                </a:lnTo>
                <a:lnTo>
                  <a:pt x="914400" y="457199"/>
                </a:lnTo>
                <a:lnTo>
                  <a:pt x="914400" y="455675"/>
                </a:lnTo>
                <a:close/>
              </a:path>
              <a:path w="917575" h="459104">
                <a:moveTo>
                  <a:pt x="915924" y="1523"/>
                </a:moveTo>
                <a:lnTo>
                  <a:pt x="914400" y="1523"/>
                </a:lnTo>
                <a:lnTo>
                  <a:pt x="914400" y="457199"/>
                </a:lnTo>
                <a:lnTo>
                  <a:pt x="915924" y="457199"/>
                </a:lnTo>
                <a:lnTo>
                  <a:pt x="915924" y="455675"/>
                </a:lnTo>
                <a:lnTo>
                  <a:pt x="917447" y="455675"/>
                </a:lnTo>
                <a:lnTo>
                  <a:pt x="917447" y="3047"/>
                </a:lnTo>
                <a:lnTo>
                  <a:pt x="915924" y="3047"/>
                </a:lnTo>
                <a:lnTo>
                  <a:pt x="915924" y="1523"/>
                </a:lnTo>
                <a:close/>
              </a:path>
              <a:path w="917575" h="459104">
                <a:moveTo>
                  <a:pt x="917447" y="455675"/>
                </a:moveTo>
                <a:lnTo>
                  <a:pt x="915924" y="455675"/>
                </a:lnTo>
                <a:lnTo>
                  <a:pt x="915924" y="457199"/>
                </a:lnTo>
                <a:lnTo>
                  <a:pt x="917447" y="457199"/>
                </a:lnTo>
                <a:lnTo>
                  <a:pt x="917447" y="455675"/>
                </a:lnTo>
                <a:close/>
              </a:path>
              <a:path w="917575" h="459104">
                <a:moveTo>
                  <a:pt x="3047" y="1523"/>
                </a:moveTo>
                <a:lnTo>
                  <a:pt x="1524" y="1523"/>
                </a:lnTo>
                <a:lnTo>
                  <a:pt x="1524" y="3047"/>
                </a:lnTo>
                <a:lnTo>
                  <a:pt x="3047" y="3047"/>
                </a:lnTo>
                <a:lnTo>
                  <a:pt x="3047" y="1523"/>
                </a:lnTo>
                <a:close/>
              </a:path>
              <a:path w="917575" h="459104">
                <a:moveTo>
                  <a:pt x="914400" y="1523"/>
                </a:moveTo>
                <a:lnTo>
                  <a:pt x="3047" y="1523"/>
                </a:lnTo>
                <a:lnTo>
                  <a:pt x="3047" y="3047"/>
                </a:lnTo>
                <a:lnTo>
                  <a:pt x="914400" y="3047"/>
                </a:lnTo>
                <a:lnTo>
                  <a:pt x="914400" y="1523"/>
                </a:lnTo>
                <a:close/>
              </a:path>
              <a:path w="917575" h="459104">
                <a:moveTo>
                  <a:pt x="917447" y="1523"/>
                </a:moveTo>
                <a:lnTo>
                  <a:pt x="915924" y="1523"/>
                </a:lnTo>
                <a:lnTo>
                  <a:pt x="915924" y="3047"/>
                </a:lnTo>
                <a:lnTo>
                  <a:pt x="917447" y="3047"/>
                </a:lnTo>
                <a:lnTo>
                  <a:pt x="917447" y="1523"/>
                </a:lnTo>
                <a:close/>
              </a:path>
            </a:pathLst>
          </a:custGeom>
          <a:solidFill>
            <a:srgbClr val="000000"/>
          </a:solidFill>
        </p:spPr>
        <p:txBody>
          <a:bodyPr wrap="square" lIns="0" tIns="0" rIns="0" bIns="0" rtlCol="0"/>
          <a:lstStyle/>
          <a:p/>
        </p:txBody>
      </p:sp>
      <p:sp>
        <p:nvSpPr>
          <p:cNvPr id="20" name="object 20"/>
          <p:cNvSpPr txBox="1"/>
          <p:nvPr/>
        </p:nvSpPr>
        <p:spPr>
          <a:xfrm>
            <a:off x="4800853" y="6900926"/>
            <a:ext cx="793115" cy="133985"/>
          </a:xfrm>
          <a:prstGeom prst="rect">
            <a:avLst/>
          </a:prstGeom>
        </p:spPr>
        <p:txBody>
          <a:bodyPr wrap="square" lIns="0" tIns="0" rIns="0" bIns="0" rtlCol="0" vert="horz">
            <a:spAutoFit/>
          </a:bodyPr>
          <a:lstStyle/>
          <a:p>
            <a:pPr marL="12700">
              <a:lnSpc>
                <a:spcPct val="100000"/>
              </a:lnSpc>
            </a:pPr>
            <a:r>
              <a:rPr dirty="0" sz="800">
                <a:latin typeface="Arial"/>
                <a:cs typeface="Arial"/>
              </a:rPr>
              <a:t>Return </a:t>
            </a:r>
            <a:r>
              <a:rPr dirty="0" sz="800" spc="5">
                <a:latin typeface="Arial"/>
                <a:cs typeface="Arial"/>
              </a:rPr>
              <a:t>Line</a:t>
            </a:r>
            <a:r>
              <a:rPr dirty="0" sz="800" spc="-55">
                <a:latin typeface="Arial"/>
                <a:cs typeface="Arial"/>
              </a:rPr>
              <a:t> </a:t>
            </a:r>
            <a:r>
              <a:rPr dirty="0" sz="800" spc="5">
                <a:latin typeface="Arial"/>
                <a:cs typeface="Arial"/>
              </a:rPr>
              <a:t>Item</a:t>
            </a:r>
            <a:endParaRPr sz="800">
              <a:latin typeface="Arial"/>
              <a:cs typeface="Arial"/>
            </a:endParaRPr>
          </a:p>
        </p:txBody>
      </p:sp>
      <p:sp>
        <p:nvSpPr>
          <p:cNvPr id="21" name="object 21"/>
          <p:cNvSpPr/>
          <p:nvPr/>
        </p:nvSpPr>
        <p:spPr>
          <a:xfrm>
            <a:off x="2109977" y="7304278"/>
            <a:ext cx="492759" cy="492759"/>
          </a:xfrm>
          <a:custGeom>
            <a:avLst/>
            <a:gdLst/>
            <a:ahLst/>
            <a:cxnLst/>
            <a:rect l="l" t="t" r="r" b="b"/>
            <a:pathLst>
              <a:path w="492760" h="492759">
                <a:moveTo>
                  <a:pt x="490728" y="0"/>
                </a:moveTo>
                <a:lnTo>
                  <a:pt x="486156" y="0"/>
                </a:lnTo>
                <a:lnTo>
                  <a:pt x="0" y="486156"/>
                </a:lnTo>
                <a:lnTo>
                  <a:pt x="0" y="490728"/>
                </a:lnTo>
                <a:lnTo>
                  <a:pt x="1524" y="492252"/>
                </a:lnTo>
                <a:lnTo>
                  <a:pt x="6096" y="492252"/>
                </a:lnTo>
                <a:lnTo>
                  <a:pt x="492252" y="6096"/>
                </a:lnTo>
                <a:lnTo>
                  <a:pt x="492252" y="1524"/>
                </a:lnTo>
                <a:lnTo>
                  <a:pt x="490728" y="0"/>
                </a:lnTo>
                <a:close/>
              </a:path>
            </a:pathLst>
          </a:custGeom>
          <a:solidFill>
            <a:srgbClr val="000000"/>
          </a:solidFill>
        </p:spPr>
        <p:txBody>
          <a:bodyPr wrap="square" lIns="0" tIns="0" rIns="0" bIns="0" rtlCol="0"/>
          <a:lstStyle/>
          <a:p/>
        </p:txBody>
      </p:sp>
      <p:sp>
        <p:nvSpPr>
          <p:cNvPr id="22" name="object 22"/>
          <p:cNvSpPr/>
          <p:nvPr/>
        </p:nvSpPr>
        <p:spPr>
          <a:xfrm>
            <a:off x="2567177" y="7215885"/>
            <a:ext cx="123825" cy="123825"/>
          </a:xfrm>
          <a:custGeom>
            <a:avLst/>
            <a:gdLst/>
            <a:ahLst/>
            <a:cxnLst/>
            <a:rect l="l" t="t" r="r" b="b"/>
            <a:pathLst>
              <a:path w="123825" h="123825">
                <a:moveTo>
                  <a:pt x="60452" y="112268"/>
                </a:moveTo>
                <a:lnTo>
                  <a:pt x="57912" y="117348"/>
                </a:lnTo>
                <a:lnTo>
                  <a:pt x="57912" y="121920"/>
                </a:lnTo>
                <a:lnTo>
                  <a:pt x="59436" y="123444"/>
                </a:lnTo>
                <a:lnTo>
                  <a:pt x="64008" y="123444"/>
                </a:lnTo>
                <a:lnTo>
                  <a:pt x="65532" y="121920"/>
                </a:lnTo>
                <a:lnTo>
                  <a:pt x="65532" y="117348"/>
                </a:lnTo>
                <a:lnTo>
                  <a:pt x="60452" y="112268"/>
                </a:lnTo>
                <a:close/>
              </a:path>
              <a:path w="123825" h="123825">
                <a:moveTo>
                  <a:pt x="121920" y="0"/>
                </a:moveTo>
                <a:lnTo>
                  <a:pt x="117348" y="0"/>
                </a:lnTo>
                <a:lnTo>
                  <a:pt x="1524" y="57912"/>
                </a:lnTo>
                <a:lnTo>
                  <a:pt x="0" y="59436"/>
                </a:lnTo>
                <a:lnTo>
                  <a:pt x="0" y="64008"/>
                </a:lnTo>
                <a:lnTo>
                  <a:pt x="57912" y="121920"/>
                </a:lnTo>
                <a:lnTo>
                  <a:pt x="57912" y="117348"/>
                </a:lnTo>
                <a:lnTo>
                  <a:pt x="60452" y="112268"/>
                </a:lnTo>
                <a:lnTo>
                  <a:pt x="13716" y="65532"/>
                </a:lnTo>
                <a:lnTo>
                  <a:pt x="6096" y="65532"/>
                </a:lnTo>
                <a:lnTo>
                  <a:pt x="4572" y="62484"/>
                </a:lnTo>
                <a:lnTo>
                  <a:pt x="7620" y="59436"/>
                </a:lnTo>
                <a:lnTo>
                  <a:pt x="18288" y="59436"/>
                </a:lnTo>
                <a:lnTo>
                  <a:pt x="109728" y="13716"/>
                </a:lnTo>
                <a:lnTo>
                  <a:pt x="115824" y="1524"/>
                </a:lnTo>
                <a:lnTo>
                  <a:pt x="123444" y="1524"/>
                </a:lnTo>
                <a:lnTo>
                  <a:pt x="121920" y="0"/>
                </a:lnTo>
                <a:close/>
              </a:path>
              <a:path w="123825" h="123825">
                <a:moveTo>
                  <a:pt x="123444" y="1524"/>
                </a:moveTo>
                <a:lnTo>
                  <a:pt x="115824" y="1524"/>
                </a:lnTo>
                <a:lnTo>
                  <a:pt x="120396" y="4572"/>
                </a:lnTo>
                <a:lnTo>
                  <a:pt x="121920" y="7620"/>
                </a:lnTo>
                <a:lnTo>
                  <a:pt x="109728" y="13716"/>
                </a:lnTo>
                <a:lnTo>
                  <a:pt x="60452" y="112268"/>
                </a:lnTo>
                <a:lnTo>
                  <a:pt x="65532" y="117348"/>
                </a:lnTo>
                <a:lnTo>
                  <a:pt x="65532" y="121920"/>
                </a:lnTo>
                <a:lnTo>
                  <a:pt x="123444" y="6096"/>
                </a:lnTo>
                <a:lnTo>
                  <a:pt x="123444" y="1524"/>
                </a:lnTo>
                <a:close/>
              </a:path>
              <a:path w="123825" h="123825">
                <a:moveTo>
                  <a:pt x="7620" y="59436"/>
                </a:moveTo>
                <a:lnTo>
                  <a:pt x="4572" y="62484"/>
                </a:lnTo>
                <a:lnTo>
                  <a:pt x="6096" y="65532"/>
                </a:lnTo>
                <a:lnTo>
                  <a:pt x="11176" y="62992"/>
                </a:lnTo>
                <a:lnTo>
                  <a:pt x="7620" y="59436"/>
                </a:lnTo>
                <a:close/>
              </a:path>
              <a:path w="123825" h="123825">
                <a:moveTo>
                  <a:pt x="11176" y="62992"/>
                </a:moveTo>
                <a:lnTo>
                  <a:pt x="6096" y="65532"/>
                </a:lnTo>
                <a:lnTo>
                  <a:pt x="13716" y="65532"/>
                </a:lnTo>
                <a:lnTo>
                  <a:pt x="11176" y="62992"/>
                </a:lnTo>
                <a:close/>
              </a:path>
              <a:path w="123825" h="123825">
                <a:moveTo>
                  <a:pt x="18288" y="59436"/>
                </a:moveTo>
                <a:lnTo>
                  <a:pt x="7620" y="59436"/>
                </a:lnTo>
                <a:lnTo>
                  <a:pt x="11176" y="62992"/>
                </a:lnTo>
                <a:lnTo>
                  <a:pt x="18288" y="59436"/>
                </a:lnTo>
                <a:close/>
              </a:path>
              <a:path w="123825" h="123825">
                <a:moveTo>
                  <a:pt x="115824" y="1524"/>
                </a:moveTo>
                <a:lnTo>
                  <a:pt x="109728" y="13716"/>
                </a:lnTo>
                <a:lnTo>
                  <a:pt x="121920" y="7620"/>
                </a:lnTo>
                <a:lnTo>
                  <a:pt x="120396" y="4572"/>
                </a:lnTo>
                <a:lnTo>
                  <a:pt x="115824" y="1524"/>
                </a:lnTo>
                <a:close/>
              </a:path>
            </a:pathLst>
          </a:custGeom>
          <a:solidFill>
            <a:srgbClr val="000000"/>
          </a:solidFill>
        </p:spPr>
        <p:txBody>
          <a:bodyPr wrap="square" lIns="0" tIns="0" rIns="0" bIns="0" rtlCol="0"/>
          <a:lstStyle/>
          <a:p/>
        </p:txBody>
      </p:sp>
      <p:sp>
        <p:nvSpPr>
          <p:cNvPr id="23" name="object 23"/>
          <p:cNvSpPr/>
          <p:nvPr/>
        </p:nvSpPr>
        <p:spPr>
          <a:xfrm>
            <a:off x="2771394" y="7304278"/>
            <a:ext cx="489584" cy="492759"/>
          </a:xfrm>
          <a:custGeom>
            <a:avLst/>
            <a:gdLst/>
            <a:ahLst/>
            <a:cxnLst/>
            <a:rect l="l" t="t" r="r" b="b"/>
            <a:pathLst>
              <a:path w="489585" h="492759">
                <a:moveTo>
                  <a:pt x="6096" y="0"/>
                </a:moveTo>
                <a:lnTo>
                  <a:pt x="1524" y="0"/>
                </a:lnTo>
                <a:lnTo>
                  <a:pt x="0" y="1524"/>
                </a:lnTo>
                <a:lnTo>
                  <a:pt x="0" y="6096"/>
                </a:lnTo>
                <a:lnTo>
                  <a:pt x="483108" y="492252"/>
                </a:lnTo>
                <a:lnTo>
                  <a:pt x="487680" y="492252"/>
                </a:lnTo>
                <a:lnTo>
                  <a:pt x="489204" y="490728"/>
                </a:lnTo>
                <a:lnTo>
                  <a:pt x="489204" y="486156"/>
                </a:lnTo>
                <a:lnTo>
                  <a:pt x="6096" y="0"/>
                </a:lnTo>
                <a:close/>
              </a:path>
            </a:pathLst>
          </a:custGeom>
          <a:solidFill>
            <a:srgbClr val="000000"/>
          </a:solidFill>
        </p:spPr>
        <p:txBody>
          <a:bodyPr wrap="square" lIns="0" tIns="0" rIns="0" bIns="0" rtlCol="0"/>
          <a:lstStyle/>
          <a:p/>
        </p:txBody>
      </p:sp>
      <p:sp>
        <p:nvSpPr>
          <p:cNvPr id="24" name="object 24"/>
          <p:cNvSpPr/>
          <p:nvPr/>
        </p:nvSpPr>
        <p:spPr>
          <a:xfrm>
            <a:off x="2683001" y="7215885"/>
            <a:ext cx="123825" cy="123825"/>
          </a:xfrm>
          <a:custGeom>
            <a:avLst/>
            <a:gdLst/>
            <a:ahLst/>
            <a:cxnLst/>
            <a:rect l="l" t="t" r="r" b="b"/>
            <a:pathLst>
              <a:path w="123825" h="123825">
                <a:moveTo>
                  <a:pt x="4572" y="0"/>
                </a:moveTo>
                <a:lnTo>
                  <a:pt x="1524" y="0"/>
                </a:lnTo>
                <a:lnTo>
                  <a:pt x="0" y="1523"/>
                </a:lnTo>
                <a:lnTo>
                  <a:pt x="0" y="4571"/>
                </a:lnTo>
                <a:lnTo>
                  <a:pt x="57912" y="120395"/>
                </a:lnTo>
                <a:lnTo>
                  <a:pt x="57912" y="121919"/>
                </a:lnTo>
                <a:lnTo>
                  <a:pt x="59436" y="123443"/>
                </a:lnTo>
                <a:lnTo>
                  <a:pt x="64008" y="123443"/>
                </a:lnTo>
                <a:lnTo>
                  <a:pt x="67056" y="120395"/>
                </a:lnTo>
                <a:lnTo>
                  <a:pt x="62484" y="120395"/>
                </a:lnTo>
                <a:lnTo>
                  <a:pt x="59436" y="115823"/>
                </a:lnTo>
                <a:lnTo>
                  <a:pt x="63500" y="111759"/>
                </a:lnTo>
                <a:lnTo>
                  <a:pt x="15240" y="15239"/>
                </a:lnTo>
                <a:lnTo>
                  <a:pt x="3048" y="9143"/>
                </a:lnTo>
                <a:lnTo>
                  <a:pt x="4572" y="4571"/>
                </a:lnTo>
                <a:lnTo>
                  <a:pt x="9144" y="3047"/>
                </a:lnTo>
                <a:lnTo>
                  <a:pt x="10668" y="3047"/>
                </a:lnTo>
                <a:lnTo>
                  <a:pt x="4572" y="0"/>
                </a:lnTo>
                <a:close/>
              </a:path>
              <a:path w="123825" h="123825">
                <a:moveTo>
                  <a:pt x="63500" y="111759"/>
                </a:moveTo>
                <a:lnTo>
                  <a:pt x="59436" y="115823"/>
                </a:lnTo>
                <a:lnTo>
                  <a:pt x="62484" y="120395"/>
                </a:lnTo>
                <a:lnTo>
                  <a:pt x="67056" y="118871"/>
                </a:lnTo>
                <a:lnTo>
                  <a:pt x="63500" y="111759"/>
                </a:lnTo>
                <a:close/>
              </a:path>
              <a:path w="123825" h="123825">
                <a:moveTo>
                  <a:pt x="111760" y="63499"/>
                </a:moveTo>
                <a:lnTo>
                  <a:pt x="63500" y="111759"/>
                </a:lnTo>
                <a:lnTo>
                  <a:pt x="67056" y="118871"/>
                </a:lnTo>
                <a:lnTo>
                  <a:pt x="62484" y="120395"/>
                </a:lnTo>
                <a:lnTo>
                  <a:pt x="67056" y="120395"/>
                </a:lnTo>
                <a:lnTo>
                  <a:pt x="120396" y="67055"/>
                </a:lnTo>
                <a:lnTo>
                  <a:pt x="118872" y="67055"/>
                </a:lnTo>
                <a:lnTo>
                  <a:pt x="111760" y="63499"/>
                </a:lnTo>
                <a:close/>
              </a:path>
              <a:path w="123825" h="123825">
                <a:moveTo>
                  <a:pt x="121920" y="57911"/>
                </a:moveTo>
                <a:lnTo>
                  <a:pt x="117348" y="57911"/>
                </a:lnTo>
                <a:lnTo>
                  <a:pt x="111760" y="63499"/>
                </a:lnTo>
                <a:lnTo>
                  <a:pt x="118872" y="67055"/>
                </a:lnTo>
                <a:lnTo>
                  <a:pt x="120396" y="65531"/>
                </a:lnTo>
                <a:lnTo>
                  <a:pt x="121920" y="65531"/>
                </a:lnTo>
                <a:lnTo>
                  <a:pt x="123444" y="64007"/>
                </a:lnTo>
                <a:lnTo>
                  <a:pt x="123444" y="59435"/>
                </a:lnTo>
                <a:lnTo>
                  <a:pt x="121920" y="57911"/>
                </a:lnTo>
                <a:close/>
              </a:path>
              <a:path w="123825" h="123825">
                <a:moveTo>
                  <a:pt x="121920" y="65531"/>
                </a:moveTo>
                <a:lnTo>
                  <a:pt x="120396" y="65531"/>
                </a:lnTo>
                <a:lnTo>
                  <a:pt x="118872" y="67055"/>
                </a:lnTo>
                <a:lnTo>
                  <a:pt x="120396" y="67055"/>
                </a:lnTo>
                <a:lnTo>
                  <a:pt x="121920" y="65531"/>
                </a:lnTo>
                <a:close/>
              </a:path>
              <a:path w="123825" h="123825">
                <a:moveTo>
                  <a:pt x="10668" y="3047"/>
                </a:moveTo>
                <a:lnTo>
                  <a:pt x="9144" y="3047"/>
                </a:lnTo>
                <a:lnTo>
                  <a:pt x="15240" y="15239"/>
                </a:lnTo>
                <a:lnTo>
                  <a:pt x="111760" y="63499"/>
                </a:lnTo>
                <a:lnTo>
                  <a:pt x="117348" y="57911"/>
                </a:lnTo>
                <a:lnTo>
                  <a:pt x="120396" y="57911"/>
                </a:lnTo>
                <a:lnTo>
                  <a:pt x="10668" y="3047"/>
                </a:lnTo>
                <a:close/>
              </a:path>
              <a:path w="123825" h="123825">
                <a:moveTo>
                  <a:pt x="9144" y="3047"/>
                </a:moveTo>
                <a:lnTo>
                  <a:pt x="4572" y="4571"/>
                </a:lnTo>
                <a:lnTo>
                  <a:pt x="3048" y="9143"/>
                </a:lnTo>
                <a:lnTo>
                  <a:pt x="15240" y="15239"/>
                </a:lnTo>
                <a:lnTo>
                  <a:pt x="9144" y="3047"/>
                </a:lnTo>
                <a:close/>
              </a:path>
            </a:pathLst>
          </a:custGeom>
          <a:solidFill>
            <a:srgbClr val="000000"/>
          </a:solidFill>
        </p:spPr>
        <p:txBody>
          <a:bodyPr wrap="square" lIns="0" tIns="0" rIns="0" bIns="0" rtlCol="0"/>
          <a:lstStyle/>
          <a:p/>
        </p:txBody>
      </p:sp>
      <p:sp>
        <p:nvSpPr>
          <p:cNvPr id="25" name="object 25"/>
          <p:cNvSpPr/>
          <p:nvPr/>
        </p:nvSpPr>
        <p:spPr>
          <a:xfrm>
            <a:off x="2683001" y="6275578"/>
            <a:ext cx="492759" cy="492759"/>
          </a:xfrm>
          <a:custGeom>
            <a:avLst/>
            <a:gdLst/>
            <a:ahLst/>
            <a:cxnLst/>
            <a:rect l="l" t="t" r="r" b="b"/>
            <a:pathLst>
              <a:path w="492760" h="492759">
                <a:moveTo>
                  <a:pt x="490728" y="0"/>
                </a:moveTo>
                <a:lnTo>
                  <a:pt x="486156" y="0"/>
                </a:lnTo>
                <a:lnTo>
                  <a:pt x="0" y="486156"/>
                </a:lnTo>
                <a:lnTo>
                  <a:pt x="0" y="490728"/>
                </a:lnTo>
                <a:lnTo>
                  <a:pt x="1524" y="492252"/>
                </a:lnTo>
                <a:lnTo>
                  <a:pt x="6096" y="492252"/>
                </a:lnTo>
                <a:lnTo>
                  <a:pt x="492252" y="6096"/>
                </a:lnTo>
                <a:lnTo>
                  <a:pt x="492252" y="1524"/>
                </a:lnTo>
                <a:lnTo>
                  <a:pt x="490728" y="0"/>
                </a:lnTo>
                <a:close/>
              </a:path>
            </a:pathLst>
          </a:custGeom>
          <a:solidFill>
            <a:srgbClr val="000000"/>
          </a:solidFill>
        </p:spPr>
        <p:txBody>
          <a:bodyPr wrap="square" lIns="0" tIns="0" rIns="0" bIns="0" rtlCol="0"/>
          <a:lstStyle/>
          <a:p/>
        </p:txBody>
      </p:sp>
      <p:sp>
        <p:nvSpPr>
          <p:cNvPr id="26" name="object 26"/>
          <p:cNvSpPr/>
          <p:nvPr/>
        </p:nvSpPr>
        <p:spPr>
          <a:xfrm>
            <a:off x="3137154" y="6190234"/>
            <a:ext cx="123825" cy="123825"/>
          </a:xfrm>
          <a:custGeom>
            <a:avLst/>
            <a:gdLst/>
            <a:ahLst/>
            <a:cxnLst/>
            <a:rect l="l" t="t" r="r" b="b"/>
            <a:pathLst>
              <a:path w="123825" h="123825">
                <a:moveTo>
                  <a:pt x="60452" y="112268"/>
                </a:moveTo>
                <a:lnTo>
                  <a:pt x="57912" y="117348"/>
                </a:lnTo>
                <a:lnTo>
                  <a:pt x="57912" y="121920"/>
                </a:lnTo>
                <a:lnTo>
                  <a:pt x="59436" y="123444"/>
                </a:lnTo>
                <a:lnTo>
                  <a:pt x="64008" y="123444"/>
                </a:lnTo>
                <a:lnTo>
                  <a:pt x="65532" y="121920"/>
                </a:lnTo>
                <a:lnTo>
                  <a:pt x="65532" y="117348"/>
                </a:lnTo>
                <a:lnTo>
                  <a:pt x="60452" y="112268"/>
                </a:lnTo>
                <a:close/>
              </a:path>
              <a:path w="123825" h="123825">
                <a:moveTo>
                  <a:pt x="121920" y="0"/>
                </a:moveTo>
                <a:lnTo>
                  <a:pt x="117348" y="0"/>
                </a:lnTo>
                <a:lnTo>
                  <a:pt x="1524" y="57912"/>
                </a:lnTo>
                <a:lnTo>
                  <a:pt x="0" y="59436"/>
                </a:lnTo>
                <a:lnTo>
                  <a:pt x="0" y="64008"/>
                </a:lnTo>
                <a:lnTo>
                  <a:pt x="57912" y="121920"/>
                </a:lnTo>
                <a:lnTo>
                  <a:pt x="57912" y="117348"/>
                </a:lnTo>
                <a:lnTo>
                  <a:pt x="60452" y="112268"/>
                </a:lnTo>
                <a:lnTo>
                  <a:pt x="13716" y="65532"/>
                </a:lnTo>
                <a:lnTo>
                  <a:pt x="6096" y="65532"/>
                </a:lnTo>
                <a:lnTo>
                  <a:pt x="4572" y="62484"/>
                </a:lnTo>
                <a:lnTo>
                  <a:pt x="7620" y="59436"/>
                </a:lnTo>
                <a:lnTo>
                  <a:pt x="18288" y="59436"/>
                </a:lnTo>
                <a:lnTo>
                  <a:pt x="109728" y="13716"/>
                </a:lnTo>
                <a:lnTo>
                  <a:pt x="115824" y="1524"/>
                </a:lnTo>
                <a:lnTo>
                  <a:pt x="123444" y="1524"/>
                </a:lnTo>
                <a:lnTo>
                  <a:pt x="121920" y="0"/>
                </a:lnTo>
                <a:close/>
              </a:path>
              <a:path w="123825" h="123825">
                <a:moveTo>
                  <a:pt x="123444" y="1524"/>
                </a:moveTo>
                <a:lnTo>
                  <a:pt x="115824" y="1524"/>
                </a:lnTo>
                <a:lnTo>
                  <a:pt x="120396" y="4572"/>
                </a:lnTo>
                <a:lnTo>
                  <a:pt x="121920" y="7620"/>
                </a:lnTo>
                <a:lnTo>
                  <a:pt x="109728" y="13716"/>
                </a:lnTo>
                <a:lnTo>
                  <a:pt x="60452" y="112268"/>
                </a:lnTo>
                <a:lnTo>
                  <a:pt x="65532" y="117348"/>
                </a:lnTo>
                <a:lnTo>
                  <a:pt x="65532" y="121920"/>
                </a:lnTo>
                <a:lnTo>
                  <a:pt x="123444" y="6096"/>
                </a:lnTo>
                <a:lnTo>
                  <a:pt x="123444" y="1524"/>
                </a:lnTo>
                <a:close/>
              </a:path>
              <a:path w="123825" h="123825">
                <a:moveTo>
                  <a:pt x="7620" y="59436"/>
                </a:moveTo>
                <a:lnTo>
                  <a:pt x="4572" y="62484"/>
                </a:lnTo>
                <a:lnTo>
                  <a:pt x="6096" y="65532"/>
                </a:lnTo>
                <a:lnTo>
                  <a:pt x="11176" y="62992"/>
                </a:lnTo>
                <a:lnTo>
                  <a:pt x="7620" y="59436"/>
                </a:lnTo>
                <a:close/>
              </a:path>
              <a:path w="123825" h="123825">
                <a:moveTo>
                  <a:pt x="11176" y="62992"/>
                </a:moveTo>
                <a:lnTo>
                  <a:pt x="6096" y="65532"/>
                </a:lnTo>
                <a:lnTo>
                  <a:pt x="13716" y="65532"/>
                </a:lnTo>
                <a:lnTo>
                  <a:pt x="11176" y="62992"/>
                </a:lnTo>
                <a:close/>
              </a:path>
              <a:path w="123825" h="123825">
                <a:moveTo>
                  <a:pt x="18288" y="59436"/>
                </a:moveTo>
                <a:lnTo>
                  <a:pt x="7620" y="59436"/>
                </a:lnTo>
                <a:lnTo>
                  <a:pt x="11176" y="62992"/>
                </a:lnTo>
                <a:lnTo>
                  <a:pt x="18288" y="59436"/>
                </a:lnTo>
                <a:close/>
              </a:path>
              <a:path w="123825" h="123825">
                <a:moveTo>
                  <a:pt x="115824" y="1524"/>
                </a:moveTo>
                <a:lnTo>
                  <a:pt x="109728" y="13716"/>
                </a:lnTo>
                <a:lnTo>
                  <a:pt x="121920" y="7620"/>
                </a:lnTo>
                <a:lnTo>
                  <a:pt x="120396" y="4572"/>
                </a:lnTo>
                <a:lnTo>
                  <a:pt x="115824" y="1524"/>
                </a:lnTo>
                <a:close/>
              </a:path>
            </a:pathLst>
          </a:custGeom>
          <a:solidFill>
            <a:srgbClr val="000000"/>
          </a:solidFill>
        </p:spPr>
        <p:txBody>
          <a:bodyPr wrap="square" lIns="0" tIns="0" rIns="0" bIns="0" rtlCol="0"/>
          <a:lstStyle/>
          <a:p/>
        </p:txBody>
      </p:sp>
      <p:sp>
        <p:nvSpPr>
          <p:cNvPr id="27" name="object 27"/>
          <p:cNvSpPr/>
          <p:nvPr/>
        </p:nvSpPr>
        <p:spPr>
          <a:xfrm>
            <a:off x="3341370" y="6275578"/>
            <a:ext cx="492759" cy="492759"/>
          </a:xfrm>
          <a:custGeom>
            <a:avLst/>
            <a:gdLst/>
            <a:ahLst/>
            <a:cxnLst/>
            <a:rect l="l" t="t" r="r" b="b"/>
            <a:pathLst>
              <a:path w="492760" h="492759">
                <a:moveTo>
                  <a:pt x="6095" y="0"/>
                </a:moveTo>
                <a:lnTo>
                  <a:pt x="1523" y="0"/>
                </a:lnTo>
                <a:lnTo>
                  <a:pt x="0" y="1523"/>
                </a:lnTo>
                <a:lnTo>
                  <a:pt x="0" y="6095"/>
                </a:lnTo>
                <a:lnTo>
                  <a:pt x="486155" y="492251"/>
                </a:lnTo>
                <a:lnTo>
                  <a:pt x="490727" y="492251"/>
                </a:lnTo>
                <a:lnTo>
                  <a:pt x="492251" y="490727"/>
                </a:lnTo>
                <a:lnTo>
                  <a:pt x="492251" y="486155"/>
                </a:lnTo>
                <a:lnTo>
                  <a:pt x="6095" y="0"/>
                </a:lnTo>
                <a:close/>
              </a:path>
            </a:pathLst>
          </a:custGeom>
          <a:solidFill>
            <a:srgbClr val="000000"/>
          </a:solidFill>
        </p:spPr>
        <p:txBody>
          <a:bodyPr wrap="square" lIns="0" tIns="0" rIns="0" bIns="0" rtlCol="0"/>
          <a:lstStyle/>
          <a:p/>
        </p:txBody>
      </p:sp>
      <p:sp>
        <p:nvSpPr>
          <p:cNvPr id="28" name="object 28"/>
          <p:cNvSpPr/>
          <p:nvPr/>
        </p:nvSpPr>
        <p:spPr>
          <a:xfrm>
            <a:off x="3252978" y="6190234"/>
            <a:ext cx="127000" cy="123825"/>
          </a:xfrm>
          <a:custGeom>
            <a:avLst/>
            <a:gdLst/>
            <a:ahLst/>
            <a:cxnLst/>
            <a:rect l="l" t="t" r="r" b="b"/>
            <a:pathLst>
              <a:path w="127000" h="123825">
                <a:moveTo>
                  <a:pt x="4572" y="0"/>
                </a:moveTo>
                <a:lnTo>
                  <a:pt x="1524" y="0"/>
                </a:lnTo>
                <a:lnTo>
                  <a:pt x="0" y="1523"/>
                </a:lnTo>
                <a:lnTo>
                  <a:pt x="0" y="6095"/>
                </a:lnTo>
                <a:lnTo>
                  <a:pt x="60960" y="121919"/>
                </a:lnTo>
                <a:lnTo>
                  <a:pt x="62484" y="123443"/>
                </a:lnTo>
                <a:lnTo>
                  <a:pt x="67056" y="123443"/>
                </a:lnTo>
                <a:lnTo>
                  <a:pt x="70104" y="120395"/>
                </a:lnTo>
                <a:lnTo>
                  <a:pt x="65532" y="120395"/>
                </a:lnTo>
                <a:lnTo>
                  <a:pt x="62484" y="115823"/>
                </a:lnTo>
                <a:lnTo>
                  <a:pt x="65952" y="112355"/>
                </a:lnTo>
                <a:lnTo>
                  <a:pt x="14590" y="14767"/>
                </a:lnTo>
                <a:lnTo>
                  <a:pt x="3048" y="9143"/>
                </a:lnTo>
                <a:lnTo>
                  <a:pt x="4572" y="4571"/>
                </a:lnTo>
                <a:lnTo>
                  <a:pt x="7620" y="1523"/>
                </a:lnTo>
                <a:lnTo>
                  <a:pt x="4572" y="0"/>
                </a:lnTo>
                <a:close/>
              </a:path>
              <a:path w="127000" h="123825">
                <a:moveTo>
                  <a:pt x="65952" y="112355"/>
                </a:moveTo>
                <a:lnTo>
                  <a:pt x="62484" y="115823"/>
                </a:lnTo>
                <a:lnTo>
                  <a:pt x="65532" y="120395"/>
                </a:lnTo>
                <a:lnTo>
                  <a:pt x="68580" y="117347"/>
                </a:lnTo>
                <a:lnTo>
                  <a:pt x="65952" y="112355"/>
                </a:lnTo>
                <a:close/>
              </a:path>
              <a:path w="127000" h="123825">
                <a:moveTo>
                  <a:pt x="114746" y="63561"/>
                </a:moveTo>
                <a:lnTo>
                  <a:pt x="65952" y="112355"/>
                </a:lnTo>
                <a:lnTo>
                  <a:pt x="68580" y="117347"/>
                </a:lnTo>
                <a:lnTo>
                  <a:pt x="65532" y="120395"/>
                </a:lnTo>
                <a:lnTo>
                  <a:pt x="70104" y="120395"/>
                </a:lnTo>
                <a:lnTo>
                  <a:pt x="123444" y="67055"/>
                </a:lnTo>
                <a:lnTo>
                  <a:pt x="121920" y="67055"/>
                </a:lnTo>
                <a:lnTo>
                  <a:pt x="114746" y="63561"/>
                </a:lnTo>
                <a:close/>
              </a:path>
              <a:path w="127000" h="123825">
                <a:moveTo>
                  <a:pt x="124968" y="57911"/>
                </a:moveTo>
                <a:lnTo>
                  <a:pt x="120396" y="57911"/>
                </a:lnTo>
                <a:lnTo>
                  <a:pt x="114746" y="63561"/>
                </a:lnTo>
                <a:lnTo>
                  <a:pt x="121920" y="67055"/>
                </a:lnTo>
                <a:lnTo>
                  <a:pt x="123444" y="65531"/>
                </a:lnTo>
                <a:lnTo>
                  <a:pt x="124968" y="65531"/>
                </a:lnTo>
                <a:lnTo>
                  <a:pt x="126492" y="64007"/>
                </a:lnTo>
                <a:lnTo>
                  <a:pt x="126492" y="59435"/>
                </a:lnTo>
                <a:lnTo>
                  <a:pt x="124968" y="57911"/>
                </a:lnTo>
                <a:close/>
              </a:path>
              <a:path w="127000" h="123825">
                <a:moveTo>
                  <a:pt x="124968" y="65531"/>
                </a:moveTo>
                <a:lnTo>
                  <a:pt x="123444" y="65531"/>
                </a:lnTo>
                <a:lnTo>
                  <a:pt x="121920" y="67055"/>
                </a:lnTo>
                <a:lnTo>
                  <a:pt x="123444" y="67055"/>
                </a:lnTo>
                <a:lnTo>
                  <a:pt x="124968" y="65531"/>
                </a:lnTo>
                <a:close/>
              </a:path>
              <a:path w="127000" h="123825">
                <a:moveTo>
                  <a:pt x="7700" y="1523"/>
                </a:moveTo>
                <a:lnTo>
                  <a:pt x="14590" y="14767"/>
                </a:lnTo>
                <a:lnTo>
                  <a:pt x="114746" y="63561"/>
                </a:lnTo>
                <a:lnTo>
                  <a:pt x="120396" y="57911"/>
                </a:lnTo>
                <a:lnTo>
                  <a:pt x="123444" y="57911"/>
                </a:lnTo>
                <a:lnTo>
                  <a:pt x="7700" y="1523"/>
                </a:lnTo>
                <a:close/>
              </a:path>
              <a:path w="127000" h="123825">
                <a:moveTo>
                  <a:pt x="7620" y="1523"/>
                </a:moveTo>
                <a:lnTo>
                  <a:pt x="4572" y="4571"/>
                </a:lnTo>
                <a:lnTo>
                  <a:pt x="3048" y="9143"/>
                </a:lnTo>
                <a:lnTo>
                  <a:pt x="14590" y="14767"/>
                </a:lnTo>
                <a:lnTo>
                  <a:pt x="7620" y="1523"/>
                </a:lnTo>
                <a:close/>
              </a:path>
            </a:pathLst>
          </a:custGeom>
          <a:solidFill>
            <a:srgbClr val="000000"/>
          </a:solidFill>
        </p:spPr>
        <p:txBody>
          <a:bodyPr wrap="square" lIns="0" tIns="0" rIns="0" bIns="0" rtlCol="0"/>
          <a:lstStyle/>
          <a:p/>
        </p:txBody>
      </p:sp>
      <p:sp>
        <p:nvSpPr>
          <p:cNvPr id="29" name="object 29"/>
          <p:cNvSpPr/>
          <p:nvPr/>
        </p:nvSpPr>
        <p:spPr>
          <a:xfrm>
            <a:off x="5176265" y="6290817"/>
            <a:ext cx="0" cy="455930"/>
          </a:xfrm>
          <a:custGeom>
            <a:avLst/>
            <a:gdLst/>
            <a:ahLst/>
            <a:cxnLst/>
            <a:rect l="l" t="t" r="r" b="b"/>
            <a:pathLst>
              <a:path w="0" h="455929">
                <a:moveTo>
                  <a:pt x="0" y="0"/>
                </a:moveTo>
                <a:lnTo>
                  <a:pt x="0" y="455675"/>
                </a:lnTo>
              </a:path>
            </a:pathLst>
          </a:custGeom>
          <a:ln w="9144">
            <a:solidFill>
              <a:srgbClr val="000000"/>
            </a:solidFill>
          </a:ln>
        </p:spPr>
        <p:txBody>
          <a:bodyPr wrap="square" lIns="0" tIns="0" rIns="0" bIns="0" rtlCol="0"/>
          <a:lstStyle/>
          <a:p/>
        </p:txBody>
      </p:sp>
      <p:sp>
        <p:nvSpPr>
          <p:cNvPr id="30" name="object 30"/>
          <p:cNvSpPr/>
          <p:nvPr/>
        </p:nvSpPr>
        <p:spPr>
          <a:xfrm>
            <a:off x="5129021" y="6165850"/>
            <a:ext cx="91440" cy="134620"/>
          </a:xfrm>
          <a:custGeom>
            <a:avLst/>
            <a:gdLst/>
            <a:ahLst/>
            <a:cxnLst/>
            <a:rect l="l" t="t" r="r" b="b"/>
            <a:pathLst>
              <a:path w="91439" h="134620">
                <a:moveTo>
                  <a:pt x="48768" y="0"/>
                </a:moveTo>
                <a:lnTo>
                  <a:pt x="44196" y="0"/>
                </a:lnTo>
                <a:lnTo>
                  <a:pt x="42672" y="1523"/>
                </a:lnTo>
                <a:lnTo>
                  <a:pt x="42672" y="3047"/>
                </a:lnTo>
                <a:lnTo>
                  <a:pt x="0" y="128015"/>
                </a:lnTo>
                <a:lnTo>
                  <a:pt x="0" y="131063"/>
                </a:lnTo>
                <a:lnTo>
                  <a:pt x="3048" y="134111"/>
                </a:lnTo>
                <a:lnTo>
                  <a:pt x="85344" y="134111"/>
                </a:lnTo>
                <a:lnTo>
                  <a:pt x="86868" y="132587"/>
                </a:lnTo>
                <a:lnTo>
                  <a:pt x="83820" y="132587"/>
                </a:lnTo>
                <a:lnTo>
                  <a:pt x="82296" y="131063"/>
                </a:lnTo>
                <a:lnTo>
                  <a:pt x="82296" y="129539"/>
                </a:lnTo>
                <a:lnTo>
                  <a:pt x="4572" y="129539"/>
                </a:lnTo>
                <a:lnTo>
                  <a:pt x="4572" y="124967"/>
                </a:lnTo>
                <a:lnTo>
                  <a:pt x="10705" y="124967"/>
                </a:lnTo>
                <a:lnTo>
                  <a:pt x="47074" y="18457"/>
                </a:lnTo>
                <a:lnTo>
                  <a:pt x="42672" y="4571"/>
                </a:lnTo>
                <a:lnTo>
                  <a:pt x="52299" y="4571"/>
                </a:lnTo>
                <a:lnTo>
                  <a:pt x="51816" y="3047"/>
                </a:lnTo>
                <a:lnTo>
                  <a:pt x="48768" y="0"/>
                </a:lnTo>
                <a:close/>
              </a:path>
              <a:path w="91439" h="134620">
                <a:moveTo>
                  <a:pt x="52299" y="4571"/>
                </a:moveTo>
                <a:lnTo>
                  <a:pt x="51816" y="4571"/>
                </a:lnTo>
                <a:lnTo>
                  <a:pt x="47074" y="18457"/>
                </a:lnTo>
                <a:lnTo>
                  <a:pt x="82296" y="129539"/>
                </a:lnTo>
                <a:lnTo>
                  <a:pt x="82296" y="131063"/>
                </a:lnTo>
                <a:lnTo>
                  <a:pt x="83820" y="132587"/>
                </a:lnTo>
                <a:lnTo>
                  <a:pt x="88392" y="132587"/>
                </a:lnTo>
                <a:lnTo>
                  <a:pt x="89916" y="131063"/>
                </a:lnTo>
                <a:lnTo>
                  <a:pt x="89916" y="126491"/>
                </a:lnTo>
                <a:lnTo>
                  <a:pt x="88392" y="124967"/>
                </a:lnTo>
                <a:lnTo>
                  <a:pt x="90473" y="124967"/>
                </a:lnTo>
                <a:lnTo>
                  <a:pt x="52299" y="4571"/>
                </a:lnTo>
                <a:close/>
              </a:path>
              <a:path w="91439" h="134620">
                <a:moveTo>
                  <a:pt x="10705" y="124967"/>
                </a:moveTo>
                <a:lnTo>
                  <a:pt x="4572" y="124967"/>
                </a:lnTo>
                <a:lnTo>
                  <a:pt x="4572" y="129539"/>
                </a:lnTo>
                <a:lnTo>
                  <a:pt x="9144" y="129539"/>
                </a:lnTo>
                <a:lnTo>
                  <a:pt x="10705" y="124967"/>
                </a:lnTo>
                <a:close/>
              </a:path>
              <a:path w="91439" h="134620">
                <a:moveTo>
                  <a:pt x="80846" y="124967"/>
                </a:moveTo>
                <a:lnTo>
                  <a:pt x="10705" y="124967"/>
                </a:lnTo>
                <a:lnTo>
                  <a:pt x="9144" y="129539"/>
                </a:lnTo>
                <a:lnTo>
                  <a:pt x="82296" y="129539"/>
                </a:lnTo>
                <a:lnTo>
                  <a:pt x="80846" y="124967"/>
                </a:lnTo>
                <a:close/>
              </a:path>
              <a:path w="91439" h="134620">
                <a:moveTo>
                  <a:pt x="90473" y="124967"/>
                </a:moveTo>
                <a:lnTo>
                  <a:pt x="88392" y="124967"/>
                </a:lnTo>
                <a:lnTo>
                  <a:pt x="89916" y="126491"/>
                </a:lnTo>
                <a:lnTo>
                  <a:pt x="89916" y="129539"/>
                </a:lnTo>
                <a:lnTo>
                  <a:pt x="91440" y="128015"/>
                </a:lnTo>
                <a:lnTo>
                  <a:pt x="90473" y="124967"/>
                </a:lnTo>
                <a:close/>
              </a:path>
              <a:path w="91439" h="134620">
                <a:moveTo>
                  <a:pt x="51816" y="4571"/>
                </a:moveTo>
                <a:lnTo>
                  <a:pt x="42672" y="4571"/>
                </a:lnTo>
                <a:lnTo>
                  <a:pt x="47074" y="18457"/>
                </a:lnTo>
                <a:lnTo>
                  <a:pt x="51816" y="4571"/>
                </a:lnTo>
                <a:close/>
              </a:path>
            </a:pathLst>
          </a:custGeom>
          <a:solidFill>
            <a:srgbClr val="000000"/>
          </a:solidFill>
        </p:spPr>
        <p:txBody>
          <a:bodyPr wrap="square" lIns="0" tIns="0" rIns="0" bIns="0" rtlCol="0"/>
          <a:lstStyle/>
          <a:p/>
        </p:txBody>
      </p:sp>
      <p:sp>
        <p:nvSpPr>
          <p:cNvPr id="31" name="object 31"/>
          <p:cNvSpPr txBox="1"/>
          <p:nvPr/>
        </p:nvSpPr>
        <p:spPr>
          <a:xfrm>
            <a:off x="1587500" y="8523732"/>
            <a:ext cx="46609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session</a:t>
            </a:r>
            <a:endParaRPr sz="1200">
              <a:latin typeface="Times New Roman"/>
              <a:cs typeface="Times New Roman"/>
            </a:endParaRPr>
          </a:p>
        </p:txBody>
      </p:sp>
      <p:sp>
        <p:nvSpPr>
          <p:cNvPr id="34" name="object 34"/>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104</a:t>
            </a:r>
          </a:p>
          <a:p>
            <a:pPr marL="1498600">
              <a:lnSpc>
                <a:spcPts val="1410"/>
              </a:lnSpc>
            </a:pPr>
            <a:r>
              <a:rPr dirty="0"/>
              <a:t>© Copyright </a:t>
            </a:r>
            <a:r>
              <a:rPr dirty="0" spc="-5"/>
              <a:t>Virtual University </a:t>
            </a:r>
            <a:r>
              <a:rPr dirty="0"/>
              <a:t>of</a:t>
            </a:r>
            <a:r>
              <a:rPr dirty="0" spc="-80"/>
              <a:t> </a:t>
            </a:r>
            <a:r>
              <a:rPr dirty="0" spc="-5"/>
              <a:t>Pakistan</a:t>
            </a:r>
          </a:p>
        </p:txBody>
      </p:sp>
      <p:sp>
        <p:nvSpPr>
          <p:cNvPr id="32" name="object 32"/>
          <p:cNvSpPr txBox="1"/>
          <p:nvPr/>
        </p:nvSpPr>
        <p:spPr>
          <a:xfrm>
            <a:off x="2044700" y="8711183"/>
            <a:ext cx="677545"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Attributes:  Services:</a:t>
            </a:r>
            <a:endParaRPr sz="1200">
              <a:latin typeface="Times New Roman"/>
              <a:cs typeface="Times New Roman"/>
            </a:endParaRPr>
          </a:p>
        </p:txBody>
      </p:sp>
      <p:sp>
        <p:nvSpPr>
          <p:cNvPr id="33" name="object 33"/>
          <p:cNvSpPr txBox="1"/>
          <p:nvPr/>
        </p:nvSpPr>
        <p:spPr>
          <a:xfrm>
            <a:off x="2959100" y="8698992"/>
            <a:ext cx="3568065" cy="370205"/>
          </a:xfrm>
          <a:prstGeom prst="rect">
            <a:avLst/>
          </a:prstGeom>
        </p:spPr>
        <p:txBody>
          <a:bodyPr wrap="square" lIns="0" tIns="0" rIns="0" bIns="0" rtlCol="0" vert="horz">
            <a:spAutoFit/>
          </a:bodyPr>
          <a:lstStyle/>
          <a:p>
            <a:pPr marL="12700">
              <a:lnSpc>
                <a:spcPts val="1410"/>
              </a:lnSpc>
            </a:pPr>
            <a:r>
              <a:rPr dirty="0" sz="1200" spc="-5">
                <a:latin typeface="Times New Roman"/>
                <a:cs typeface="Times New Roman"/>
              </a:rPr>
              <a:t>start </a:t>
            </a:r>
            <a:r>
              <a:rPr dirty="0" sz="1200">
                <a:latin typeface="Times New Roman"/>
                <a:cs typeface="Times New Roman"/>
              </a:rPr>
              <a:t>date, end date, </a:t>
            </a:r>
            <a:r>
              <a:rPr dirty="0" sz="1200" spc="-5">
                <a:latin typeface="Times New Roman"/>
                <a:cs typeface="Times New Roman"/>
              </a:rPr>
              <a:t>start </a:t>
            </a:r>
            <a:r>
              <a:rPr dirty="0" sz="1200">
                <a:latin typeface="Times New Roman"/>
                <a:cs typeface="Times New Roman"/>
              </a:rPr>
              <a:t>time, end</a:t>
            </a:r>
            <a:r>
              <a:rPr dirty="0" sz="1200" spc="-95">
                <a:latin typeface="Times New Roman"/>
                <a:cs typeface="Times New Roman"/>
              </a:rPr>
              <a:t> </a:t>
            </a:r>
            <a:r>
              <a:rPr dirty="0" sz="1200">
                <a:latin typeface="Times New Roman"/>
                <a:cs typeface="Times New Roman"/>
              </a:rPr>
              <a:t>time</a:t>
            </a:r>
            <a:endParaRPr sz="1200">
              <a:latin typeface="Times New Roman"/>
              <a:cs typeface="Times New Roman"/>
            </a:endParaRPr>
          </a:p>
          <a:p>
            <a:pPr marL="12700">
              <a:lnSpc>
                <a:spcPts val="1410"/>
              </a:lnSpc>
            </a:pPr>
            <a:r>
              <a:rPr dirty="0" sz="1200">
                <a:latin typeface="Times New Roman"/>
                <a:cs typeface="Times New Roman"/>
              </a:rPr>
              <a:t>how much money collected over interval, how many</a:t>
            </a:r>
            <a:r>
              <a:rPr dirty="0" sz="1200" spc="-135">
                <a:latin typeface="Times New Roman"/>
                <a:cs typeface="Times New Roman"/>
              </a:rPr>
              <a:t> </a:t>
            </a:r>
            <a:r>
              <a:rPr dirty="0" sz="1200" spc="-5">
                <a:latin typeface="Times New Roman"/>
                <a:cs typeface="Times New Roman"/>
              </a:rPr>
              <a:t>sales</a:t>
            </a:r>
            <a:endParaRPr sz="120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2044700" y="899159"/>
            <a:ext cx="26498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Who I know?  register, cashier, </a:t>
            </a:r>
            <a:r>
              <a:rPr dirty="0" sz="1200" spc="-5">
                <a:latin typeface="Times New Roman"/>
                <a:cs typeface="Times New Roman"/>
              </a:rPr>
              <a:t>store,</a:t>
            </a:r>
            <a:r>
              <a:rPr dirty="0" sz="1200" spc="-40">
                <a:latin typeface="Times New Roman"/>
                <a:cs typeface="Times New Roman"/>
              </a:rPr>
              <a:t> </a:t>
            </a:r>
            <a:r>
              <a:rPr dirty="0" sz="1200" spc="-5">
                <a:latin typeface="Times New Roman"/>
                <a:cs typeface="Times New Roman"/>
              </a:rPr>
              <a:t>sales</a:t>
            </a:r>
            <a:endParaRPr sz="1200">
              <a:latin typeface="Times New Roman"/>
              <a:cs typeface="Times New Roman"/>
            </a:endParaRPr>
          </a:p>
        </p:txBody>
      </p:sp>
      <p:sp>
        <p:nvSpPr>
          <p:cNvPr id="6" name="object 6"/>
          <p:cNvSpPr/>
          <p:nvPr/>
        </p:nvSpPr>
        <p:spPr>
          <a:xfrm>
            <a:off x="1269491" y="1367027"/>
            <a:ext cx="5718048" cy="5097780"/>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5754115" y="4241038"/>
            <a:ext cx="434340" cy="111760"/>
          </a:xfrm>
          <a:prstGeom prst="rect">
            <a:avLst/>
          </a:prstGeom>
        </p:spPr>
        <p:txBody>
          <a:bodyPr wrap="square" lIns="0" tIns="0" rIns="0" bIns="0" rtlCol="0" vert="horz">
            <a:spAutoFit/>
          </a:bodyPr>
          <a:lstStyle/>
          <a:p>
            <a:pPr marL="12700">
              <a:lnSpc>
                <a:spcPct val="100000"/>
              </a:lnSpc>
            </a:pPr>
            <a:r>
              <a:rPr dirty="0" sz="650" spc="90">
                <a:latin typeface="Arial"/>
                <a:cs typeface="Arial"/>
              </a:rPr>
              <a:t>Payment</a:t>
            </a:r>
            <a:endParaRPr sz="650">
              <a:latin typeface="Arial"/>
              <a:cs typeface="Arial"/>
            </a:endParaRPr>
          </a:p>
        </p:txBody>
      </p:sp>
      <p:sp>
        <p:nvSpPr>
          <p:cNvPr id="27" name="object 27"/>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105</a:t>
            </a:r>
          </a:p>
          <a:p>
            <a:pPr marL="1498600">
              <a:lnSpc>
                <a:spcPts val="1410"/>
              </a:lnSpc>
            </a:pPr>
            <a:r>
              <a:rPr dirty="0"/>
              <a:t>© Copyright </a:t>
            </a:r>
            <a:r>
              <a:rPr dirty="0" spc="-5"/>
              <a:t>Virtual University </a:t>
            </a:r>
            <a:r>
              <a:rPr dirty="0"/>
              <a:t>of</a:t>
            </a:r>
            <a:r>
              <a:rPr dirty="0" spc="-80"/>
              <a:t> </a:t>
            </a:r>
            <a:r>
              <a:rPr dirty="0" spc="-5"/>
              <a:t>Pakistan</a:t>
            </a:r>
          </a:p>
        </p:txBody>
      </p:sp>
      <p:sp>
        <p:nvSpPr>
          <p:cNvPr id="8" name="object 8"/>
          <p:cNvSpPr txBox="1"/>
          <p:nvPr/>
        </p:nvSpPr>
        <p:spPr>
          <a:xfrm>
            <a:off x="5900420" y="6211570"/>
            <a:ext cx="365125" cy="111760"/>
          </a:xfrm>
          <a:prstGeom prst="rect">
            <a:avLst/>
          </a:prstGeom>
        </p:spPr>
        <p:txBody>
          <a:bodyPr wrap="square" lIns="0" tIns="0" rIns="0" bIns="0" rtlCol="0" vert="horz">
            <a:spAutoFit/>
          </a:bodyPr>
          <a:lstStyle/>
          <a:p>
            <a:pPr marL="12700">
              <a:lnSpc>
                <a:spcPct val="100000"/>
              </a:lnSpc>
            </a:pPr>
            <a:r>
              <a:rPr dirty="0" sz="650" spc="85">
                <a:latin typeface="Arial"/>
                <a:cs typeface="Arial"/>
              </a:rPr>
              <a:t>Charge</a:t>
            </a:r>
            <a:endParaRPr sz="650">
              <a:latin typeface="Arial"/>
              <a:cs typeface="Arial"/>
            </a:endParaRPr>
          </a:p>
        </p:txBody>
      </p:sp>
      <p:sp>
        <p:nvSpPr>
          <p:cNvPr id="9" name="object 9"/>
          <p:cNvSpPr txBox="1"/>
          <p:nvPr/>
        </p:nvSpPr>
        <p:spPr>
          <a:xfrm>
            <a:off x="4516628" y="6211570"/>
            <a:ext cx="388620" cy="111760"/>
          </a:xfrm>
          <a:prstGeom prst="rect">
            <a:avLst/>
          </a:prstGeom>
        </p:spPr>
        <p:txBody>
          <a:bodyPr wrap="square" lIns="0" tIns="0" rIns="0" bIns="0" rtlCol="0" vert="horz">
            <a:spAutoFit/>
          </a:bodyPr>
          <a:lstStyle/>
          <a:p>
            <a:pPr marL="12700">
              <a:lnSpc>
                <a:spcPct val="100000"/>
              </a:lnSpc>
            </a:pPr>
            <a:r>
              <a:rPr dirty="0" sz="650" spc="90">
                <a:latin typeface="Arial"/>
                <a:cs typeface="Arial"/>
              </a:rPr>
              <a:t>Cheque</a:t>
            </a:r>
            <a:endParaRPr sz="650">
              <a:latin typeface="Arial"/>
              <a:cs typeface="Arial"/>
            </a:endParaRPr>
          </a:p>
        </p:txBody>
      </p:sp>
      <p:sp>
        <p:nvSpPr>
          <p:cNvPr id="10" name="object 10"/>
          <p:cNvSpPr txBox="1"/>
          <p:nvPr/>
        </p:nvSpPr>
        <p:spPr>
          <a:xfrm>
            <a:off x="6196076" y="5236209"/>
            <a:ext cx="704850" cy="111760"/>
          </a:xfrm>
          <a:prstGeom prst="rect">
            <a:avLst/>
          </a:prstGeom>
        </p:spPr>
        <p:txBody>
          <a:bodyPr wrap="square" lIns="0" tIns="0" rIns="0" bIns="0" rtlCol="0" vert="horz">
            <a:spAutoFit/>
          </a:bodyPr>
          <a:lstStyle/>
          <a:p>
            <a:pPr marL="12700">
              <a:lnSpc>
                <a:spcPct val="100000"/>
              </a:lnSpc>
            </a:pPr>
            <a:r>
              <a:rPr dirty="0" sz="650" spc="90">
                <a:latin typeface="Arial"/>
                <a:cs typeface="Arial"/>
              </a:rPr>
              <a:t>Cash</a:t>
            </a:r>
            <a:r>
              <a:rPr dirty="0" sz="650" spc="-20">
                <a:latin typeface="Arial"/>
                <a:cs typeface="Arial"/>
              </a:rPr>
              <a:t> </a:t>
            </a:r>
            <a:r>
              <a:rPr dirty="0" sz="650" spc="90">
                <a:latin typeface="Arial"/>
                <a:cs typeface="Arial"/>
              </a:rPr>
              <a:t>Payment</a:t>
            </a:r>
            <a:endParaRPr sz="650">
              <a:latin typeface="Arial"/>
              <a:cs typeface="Arial"/>
            </a:endParaRPr>
          </a:p>
        </p:txBody>
      </p:sp>
      <p:sp>
        <p:nvSpPr>
          <p:cNvPr id="11" name="object 11"/>
          <p:cNvSpPr txBox="1"/>
          <p:nvPr/>
        </p:nvSpPr>
        <p:spPr>
          <a:xfrm>
            <a:off x="5141467" y="5179837"/>
            <a:ext cx="520700" cy="220345"/>
          </a:xfrm>
          <a:prstGeom prst="rect">
            <a:avLst/>
          </a:prstGeom>
        </p:spPr>
        <p:txBody>
          <a:bodyPr wrap="square" lIns="0" tIns="0" rIns="0" bIns="0" rtlCol="0" vert="horz">
            <a:spAutoFit/>
          </a:bodyPr>
          <a:lstStyle/>
          <a:p>
            <a:pPr marL="55244" marR="5080" indent="-43180">
              <a:lnSpc>
                <a:spcPct val="104600"/>
              </a:lnSpc>
            </a:pPr>
            <a:r>
              <a:rPr dirty="0" sz="650" spc="70">
                <a:latin typeface="Arial"/>
                <a:cs typeface="Arial"/>
              </a:rPr>
              <a:t>Authorized  </a:t>
            </a:r>
            <a:r>
              <a:rPr dirty="0" sz="650" spc="90">
                <a:latin typeface="Arial"/>
                <a:cs typeface="Arial"/>
              </a:rPr>
              <a:t>Payment</a:t>
            </a:r>
            <a:endParaRPr sz="650">
              <a:latin typeface="Arial"/>
              <a:cs typeface="Arial"/>
            </a:endParaRPr>
          </a:p>
        </p:txBody>
      </p:sp>
      <p:sp>
        <p:nvSpPr>
          <p:cNvPr id="12" name="object 12"/>
          <p:cNvSpPr txBox="1"/>
          <p:nvPr/>
        </p:nvSpPr>
        <p:spPr>
          <a:xfrm>
            <a:off x="2181860" y="4241038"/>
            <a:ext cx="739775" cy="111760"/>
          </a:xfrm>
          <a:prstGeom prst="rect">
            <a:avLst/>
          </a:prstGeom>
        </p:spPr>
        <p:txBody>
          <a:bodyPr wrap="square" lIns="0" tIns="0" rIns="0" bIns="0" rtlCol="0" vert="horz">
            <a:spAutoFit/>
          </a:bodyPr>
          <a:lstStyle/>
          <a:p>
            <a:pPr marL="12700">
              <a:lnSpc>
                <a:spcPct val="100000"/>
              </a:lnSpc>
            </a:pPr>
            <a:r>
              <a:rPr dirty="0" sz="650" spc="80">
                <a:latin typeface="Arial"/>
                <a:cs typeface="Arial"/>
              </a:rPr>
              <a:t>Sales </a:t>
            </a:r>
            <a:r>
              <a:rPr dirty="0" sz="650" spc="70">
                <a:latin typeface="Arial"/>
                <a:cs typeface="Arial"/>
              </a:rPr>
              <a:t>Line</a:t>
            </a:r>
            <a:r>
              <a:rPr dirty="0" sz="650" spc="-55">
                <a:latin typeface="Arial"/>
                <a:cs typeface="Arial"/>
              </a:rPr>
              <a:t> </a:t>
            </a:r>
            <a:r>
              <a:rPr dirty="0" sz="650" spc="80">
                <a:latin typeface="Arial"/>
                <a:cs typeface="Arial"/>
              </a:rPr>
              <a:t>Item</a:t>
            </a:r>
            <a:endParaRPr sz="650">
              <a:latin typeface="Arial"/>
              <a:cs typeface="Arial"/>
            </a:endParaRPr>
          </a:p>
        </p:txBody>
      </p:sp>
      <p:sp>
        <p:nvSpPr>
          <p:cNvPr id="13" name="object 13"/>
          <p:cNvSpPr txBox="1"/>
          <p:nvPr/>
        </p:nvSpPr>
        <p:spPr>
          <a:xfrm>
            <a:off x="2154427" y="5236209"/>
            <a:ext cx="791845" cy="111760"/>
          </a:xfrm>
          <a:prstGeom prst="rect">
            <a:avLst/>
          </a:prstGeom>
        </p:spPr>
        <p:txBody>
          <a:bodyPr wrap="square" lIns="0" tIns="0" rIns="0" bIns="0" rtlCol="0" vert="horz">
            <a:spAutoFit/>
          </a:bodyPr>
          <a:lstStyle/>
          <a:p>
            <a:pPr marL="12700">
              <a:lnSpc>
                <a:spcPct val="100000"/>
              </a:lnSpc>
            </a:pPr>
            <a:r>
              <a:rPr dirty="0" sz="650" spc="75">
                <a:latin typeface="Arial"/>
                <a:cs typeface="Arial"/>
              </a:rPr>
              <a:t>Return </a:t>
            </a:r>
            <a:r>
              <a:rPr dirty="0" sz="650" spc="70">
                <a:latin typeface="Arial"/>
                <a:cs typeface="Arial"/>
              </a:rPr>
              <a:t>Line</a:t>
            </a:r>
            <a:r>
              <a:rPr dirty="0" sz="650" spc="-45">
                <a:latin typeface="Arial"/>
                <a:cs typeface="Arial"/>
              </a:rPr>
              <a:t> </a:t>
            </a:r>
            <a:r>
              <a:rPr dirty="0" sz="650" spc="80">
                <a:latin typeface="Arial"/>
                <a:cs typeface="Arial"/>
              </a:rPr>
              <a:t>Item</a:t>
            </a:r>
            <a:endParaRPr sz="650">
              <a:latin typeface="Arial"/>
              <a:cs typeface="Arial"/>
            </a:endParaRPr>
          </a:p>
        </p:txBody>
      </p:sp>
      <p:sp>
        <p:nvSpPr>
          <p:cNvPr id="14" name="object 14"/>
          <p:cNvSpPr txBox="1"/>
          <p:nvPr/>
        </p:nvSpPr>
        <p:spPr>
          <a:xfrm>
            <a:off x="4626355" y="2874009"/>
            <a:ext cx="394335" cy="111760"/>
          </a:xfrm>
          <a:prstGeom prst="rect">
            <a:avLst/>
          </a:prstGeom>
        </p:spPr>
        <p:txBody>
          <a:bodyPr wrap="square" lIns="0" tIns="0" rIns="0" bIns="0" rtlCol="0" vert="horz">
            <a:spAutoFit/>
          </a:bodyPr>
          <a:lstStyle/>
          <a:p>
            <a:pPr marL="12700">
              <a:lnSpc>
                <a:spcPct val="100000"/>
              </a:lnSpc>
            </a:pPr>
            <a:r>
              <a:rPr dirty="0" sz="650" spc="80">
                <a:latin typeface="Arial"/>
                <a:cs typeface="Arial"/>
              </a:rPr>
              <a:t>Session</a:t>
            </a:r>
            <a:endParaRPr sz="650">
              <a:latin typeface="Arial"/>
              <a:cs typeface="Arial"/>
            </a:endParaRPr>
          </a:p>
        </p:txBody>
      </p:sp>
      <p:sp>
        <p:nvSpPr>
          <p:cNvPr id="15" name="object 15"/>
          <p:cNvSpPr txBox="1"/>
          <p:nvPr/>
        </p:nvSpPr>
        <p:spPr>
          <a:xfrm>
            <a:off x="4687315" y="2093721"/>
            <a:ext cx="273050" cy="111760"/>
          </a:xfrm>
          <a:prstGeom prst="rect">
            <a:avLst/>
          </a:prstGeom>
        </p:spPr>
        <p:txBody>
          <a:bodyPr wrap="square" lIns="0" tIns="0" rIns="0" bIns="0" rtlCol="0" vert="horz">
            <a:spAutoFit/>
          </a:bodyPr>
          <a:lstStyle/>
          <a:p>
            <a:pPr marL="12700">
              <a:lnSpc>
                <a:spcPct val="100000"/>
              </a:lnSpc>
            </a:pPr>
            <a:r>
              <a:rPr dirty="0" sz="650" spc="75">
                <a:latin typeface="Arial"/>
                <a:cs typeface="Arial"/>
              </a:rPr>
              <a:t>Store</a:t>
            </a:r>
            <a:endParaRPr sz="650">
              <a:latin typeface="Arial"/>
              <a:cs typeface="Arial"/>
            </a:endParaRPr>
          </a:p>
        </p:txBody>
      </p:sp>
      <p:sp>
        <p:nvSpPr>
          <p:cNvPr id="16" name="object 16"/>
          <p:cNvSpPr txBox="1"/>
          <p:nvPr/>
        </p:nvSpPr>
        <p:spPr>
          <a:xfrm>
            <a:off x="5991859" y="2874009"/>
            <a:ext cx="411480" cy="111760"/>
          </a:xfrm>
          <a:prstGeom prst="rect">
            <a:avLst/>
          </a:prstGeom>
        </p:spPr>
        <p:txBody>
          <a:bodyPr wrap="square" lIns="0" tIns="0" rIns="0" bIns="0" rtlCol="0" vert="horz">
            <a:spAutoFit/>
          </a:bodyPr>
          <a:lstStyle/>
          <a:p>
            <a:pPr marL="12700">
              <a:lnSpc>
                <a:spcPct val="100000"/>
              </a:lnSpc>
            </a:pPr>
            <a:r>
              <a:rPr dirty="0" sz="650" spc="70">
                <a:latin typeface="Arial"/>
                <a:cs typeface="Arial"/>
              </a:rPr>
              <a:t>Register</a:t>
            </a:r>
            <a:endParaRPr sz="650">
              <a:latin typeface="Arial"/>
              <a:cs typeface="Arial"/>
            </a:endParaRPr>
          </a:p>
        </p:txBody>
      </p:sp>
      <p:sp>
        <p:nvSpPr>
          <p:cNvPr id="17" name="object 17"/>
          <p:cNvSpPr txBox="1"/>
          <p:nvPr/>
        </p:nvSpPr>
        <p:spPr>
          <a:xfrm>
            <a:off x="3260852" y="2874009"/>
            <a:ext cx="382270" cy="111760"/>
          </a:xfrm>
          <a:prstGeom prst="rect">
            <a:avLst/>
          </a:prstGeom>
        </p:spPr>
        <p:txBody>
          <a:bodyPr wrap="square" lIns="0" tIns="0" rIns="0" bIns="0" rtlCol="0" vert="horz">
            <a:spAutoFit/>
          </a:bodyPr>
          <a:lstStyle/>
          <a:p>
            <a:pPr marL="12700">
              <a:lnSpc>
                <a:spcPct val="100000"/>
              </a:lnSpc>
            </a:pPr>
            <a:r>
              <a:rPr dirty="0" sz="650" spc="75">
                <a:latin typeface="Arial"/>
                <a:cs typeface="Arial"/>
              </a:rPr>
              <a:t>Cashier</a:t>
            </a:r>
            <a:endParaRPr sz="650">
              <a:latin typeface="Arial"/>
              <a:cs typeface="Arial"/>
            </a:endParaRPr>
          </a:p>
        </p:txBody>
      </p:sp>
      <p:sp>
        <p:nvSpPr>
          <p:cNvPr id="18" name="object 18"/>
          <p:cNvSpPr txBox="1"/>
          <p:nvPr/>
        </p:nvSpPr>
        <p:spPr>
          <a:xfrm>
            <a:off x="4705603" y="3655821"/>
            <a:ext cx="233045" cy="111760"/>
          </a:xfrm>
          <a:prstGeom prst="rect">
            <a:avLst/>
          </a:prstGeom>
        </p:spPr>
        <p:txBody>
          <a:bodyPr wrap="square" lIns="0" tIns="0" rIns="0" bIns="0" rtlCol="0" vert="horz">
            <a:spAutoFit/>
          </a:bodyPr>
          <a:lstStyle/>
          <a:p>
            <a:pPr marL="12700">
              <a:lnSpc>
                <a:spcPct val="100000"/>
              </a:lnSpc>
            </a:pPr>
            <a:r>
              <a:rPr dirty="0" sz="650" spc="80">
                <a:latin typeface="Arial"/>
                <a:cs typeface="Arial"/>
              </a:rPr>
              <a:t>Sale</a:t>
            </a:r>
            <a:endParaRPr sz="650">
              <a:latin typeface="Arial"/>
              <a:cs typeface="Arial"/>
            </a:endParaRPr>
          </a:p>
        </p:txBody>
      </p:sp>
      <p:sp>
        <p:nvSpPr>
          <p:cNvPr id="19" name="object 19"/>
          <p:cNvSpPr txBox="1"/>
          <p:nvPr/>
        </p:nvSpPr>
        <p:spPr>
          <a:xfrm>
            <a:off x="3276091" y="3674109"/>
            <a:ext cx="353695" cy="111760"/>
          </a:xfrm>
          <a:prstGeom prst="rect">
            <a:avLst/>
          </a:prstGeom>
        </p:spPr>
        <p:txBody>
          <a:bodyPr wrap="square" lIns="0" tIns="0" rIns="0" bIns="0" rtlCol="0" vert="horz">
            <a:spAutoFit/>
          </a:bodyPr>
          <a:lstStyle/>
          <a:p>
            <a:pPr marL="12700">
              <a:lnSpc>
                <a:spcPct val="100000"/>
              </a:lnSpc>
            </a:pPr>
            <a:r>
              <a:rPr dirty="0" sz="650" spc="85">
                <a:latin typeface="Arial"/>
                <a:cs typeface="Arial"/>
              </a:rPr>
              <a:t>Person</a:t>
            </a:r>
            <a:endParaRPr sz="650">
              <a:latin typeface="Arial"/>
              <a:cs typeface="Arial"/>
            </a:endParaRPr>
          </a:p>
        </p:txBody>
      </p:sp>
      <p:sp>
        <p:nvSpPr>
          <p:cNvPr id="20" name="object 20"/>
          <p:cNvSpPr txBox="1"/>
          <p:nvPr/>
        </p:nvSpPr>
        <p:spPr>
          <a:xfrm>
            <a:off x="3337052" y="2093721"/>
            <a:ext cx="227329" cy="111760"/>
          </a:xfrm>
          <a:prstGeom prst="rect">
            <a:avLst/>
          </a:prstGeom>
        </p:spPr>
        <p:txBody>
          <a:bodyPr wrap="square" lIns="0" tIns="0" rIns="0" bIns="0" rtlCol="0" vert="horz">
            <a:spAutoFit/>
          </a:bodyPr>
          <a:lstStyle/>
          <a:p>
            <a:pPr marL="12700">
              <a:lnSpc>
                <a:spcPct val="100000"/>
              </a:lnSpc>
            </a:pPr>
            <a:r>
              <a:rPr dirty="0" sz="650" spc="80">
                <a:latin typeface="Arial"/>
                <a:cs typeface="Arial"/>
              </a:rPr>
              <a:t>Item</a:t>
            </a:r>
            <a:endParaRPr sz="650">
              <a:latin typeface="Arial"/>
              <a:cs typeface="Arial"/>
            </a:endParaRPr>
          </a:p>
        </p:txBody>
      </p:sp>
      <p:sp>
        <p:nvSpPr>
          <p:cNvPr id="21" name="object 21"/>
          <p:cNvSpPr txBox="1"/>
          <p:nvPr/>
        </p:nvSpPr>
        <p:spPr>
          <a:xfrm>
            <a:off x="3141979" y="1508506"/>
            <a:ext cx="647700" cy="111760"/>
          </a:xfrm>
          <a:prstGeom prst="rect">
            <a:avLst/>
          </a:prstGeom>
        </p:spPr>
        <p:txBody>
          <a:bodyPr wrap="square" lIns="0" tIns="0" rIns="0" bIns="0" rtlCol="0" vert="horz">
            <a:spAutoFit/>
          </a:bodyPr>
          <a:lstStyle/>
          <a:p>
            <a:pPr marL="12700">
              <a:lnSpc>
                <a:spcPct val="100000"/>
              </a:lnSpc>
            </a:pPr>
            <a:r>
              <a:rPr dirty="0" sz="650" spc="90">
                <a:latin typeface="Arial"/>
                <a:cs typeface="Arial"/>
              </a:rPr>
              <a:t>Tax</a:t>
            </a:r>
            <a:r>
              <a:rPr dirty="0" sz="650" spc="-20">
                <a:latin typeface="Arial"/>
                <a:cs typeface="Arial"/>
              </a:rPr>
              <a:t> </a:t>
            </a:r>
            <a:r>
              <a:rPr dirty="0" sz="650" spc="75">
                <a:latin typeface="Arial"/>
                <a:cs typeface="Arial"/>
              </a:rPr>
              <a:t>Category</a:t>
            </a:r>
            <a:endParaRPr sz="650">
              <a:latin typeface="Arial"/>
              <a:cs typeface="Arial"/>
            </a:endParaRPr>
          </a:p>
        </p:txBody>
      </p:sp>
      <p:sp>
        <p:nvSpPr>
          <p:cNvPr id="22" name="object 22"/>
          <p:cNvSpPr txBox="1"/>
          <p:nvPr/>
        </p:nvSpPr>
        <p:spPr>
          <a:xfrm>
            <a:off x="5888228" y="2093721"/>
            <a:ext cx="629920" cy="111760"/>
          </a:xfrm>
          <a:prstGeom prst="rect">
            <a:avLst/>
          </a:prstGeom>
        </p:spPr>
        <p:txBody>
          <a:bodyPr wrap="square" lIns="0" tIns="0" rIns="0" bIns="0" rtlCol="0" vert="horz">
            <a:spAutoFit/>
          </a:bodyPr>
          <a:lstStyle/>
          <a:p>
            <a:pPr marL="12700">
              <a:lnSpc>
                <a:spcPct val="100000"/>
              </a:lnSpc>
            </a:pPr>
            <a:r>
              <a:rPr dirty="0" sz="650" spc="90">
                <a:latin typeface="Arial"/>
                <a:cs typeface="Arial"/>
              </a:rPr>
              <a:t>Cash</a:t>
            </a:r>
            <a:r>
              <a:rPr dirty="0" sz="650" spc="-20">
                <a:latin typeface="Arial"/>
                <a:cs typeface="Arial"/>
              </a:rPr>
              <a:t> </a:t>
            </a:r>
            <a:r>
              <a:rPr dirty="0" sz="650" spc="80">
                <a:latin typeface="Arial"/>
                <a:cs typeface="Arial"/>
              </a:rPr>
              <a:t>Drawer</a:t>
            </a:r>
            <a:endParaRPr sz="650">
              <a:latin typeface="Arial"/>
              <a:cs typeface="Arial"/>
            </a:endParaRPr>
          </a:p>
        </p:txBody>
      </p:sp>
      <p:sp>
        <p:nvSpPr>
          <p:cNvPr id="23" name="object 23"/>
          <p:cNvSpPr txBox="1"/>
          <p:nvPr/>
        </p:nvSpPr>
        <p:spPr>
          <a:xfrm>
            <a:off x="2154427" y="1508506"/>
            <a:ext cx="295910" cy="111760"/>
          </a:xfrm>
          <a:prstGeom prst="rect">
            <a:avLst/>
          </a:prstGeom>
        </p:spPr>
        <p:txBody>
          <a:bodyPr wrap="square" lIns="0" tIns="0" rIns="0" bIns="0" rtlCol="0" vert="horz">
            <a:spAutoFit/>
          </a:bodyPr>
          <a:lstStyle/>
          <a:p>
            <a:pPr marL="12700">
              <a:lnSpc>
                <a:spcPct val="100000"/>
              </a:lnSpc>
            </a:pPr>
            <a:r>
              <a:rPr dirty="0" sz="650" spc="100">
                <a:latin typeface="Arial"/>
                <a:cs typeface="Arial"/>
              </a:rPr>
              <a:t>UPCs</a:t>
            </a:r>
            <a:endParaRPr sz="650">
              <a:latin typeface="Arial"/>
              <a:cs typeface="Arial"/>
            </a:endParaRPr>
          </a:p>
        </p:txBody>
      </p:sp>
      <p:sp>
        <p:nvSpPr>
          <p:cNvPr id="24" name="object 24"/>
          <p:cNvSpPr txBox="1"/>
          <p:nvPr/>
        </p:nvSpPr>
        <p:spPr>
          <a:xfrm>
            <a:off x="1602739" y="2093721"/>
            <a:ext cx="261620" cy="111760"/>
          </a:xfrm>
          <a:prstGeom prst="rect">
            <a:avLst/>
          </a:prstGeom>
        </p:spPr>
        <p:txBody>
          <a:bodyPr wrap="square" lIns="0" tIns="0" rIns="0" bIns="0" rtlCol="0" vert="horz">
            <a:spAutoFit/>
          </a:bodyPr>
          <a:lstStyle/>
          <a:p>
            <a:pPr marL="12700">
              <a:lnSpc>
                <a:spcPct val="100000"/>
              </a:lnSpc>
            </a:pPr>
            <a:r>
              <a:rPr dirty="0" sz="650" spc="75">
                <a:latin typeface="Arial"/>
                <a:cs typeface="Arial"/>
              </a:rPr>
              <a:t>Price</a:t>
            </a:r>
            <a:endParaRPr sz="650">
              <a:latin typeface="Arial"/>
              <a:cs typeface="Arial"/>
            </a:endParaRPr>
          </a:p>
        </p:txBody>
      </p:sp>
      <p:sp>
        <p:nvSpPr>
          <p:cNvPr id="25" name="object 25"/>
          <p:cNvSpPr txBox="1"/>
          <p:nvPr/>
        </p:nvSpPr>
        <p:spPr>
          <a:xfrm>
            <a:off x="1331467" y="3361690"/>
            <a:ext cx="840740" cy="111760"/>
          </a:xfrm>
          <a:prstGeom prst="rect">
            <a:avLst/>
          </a:prstGeom>
        </p:spPr>
        <p:txBody>
          <a:bodyPr wrap="square" lIns="0" tIns="0" rIns="0" bIns="0" rtlCol="0" vert="horz">
            <a:spAutoFit/>
          </a:bodyPr>
          <a:lstStyle/>
          <a:p>
            <a:pPr marL="12700">
              <a:lnSpc>
                <a:spcPct val="100000"/>
              </a:lnSpc>
            </a:pPr>
            <a:r>
              <a:rPr dirty="0" sz="650" spc="80">
                <a:latin typeface="Arial"/>
                <a:cs typeface="Arial"/>
              </a:rPr>
              <a:t>Promotional</a:t>
            </a:r>
            <a:r>
              <a:rPr dirty="0" sz="650" spc="-35">
                <a:latin typeface="Arial"/>
                <a:cs typeface="Arial"/>
              </a:rPr>
              <a:t> </a:t>
            </a:r>
            <a:r>
              <a:rPr dirty="0" sz="650" spc="65">
                <a:latin typeface="Arial"/>
                <a:cs typeface="Arial"/>
              </a:rPr>
              <a:t>Price</a:t>
            </a:r>
            <a:endParaRPr sz="650">
              <a:latin typeface="Arial"/>
              <a:cs typeface="Arial"/>
            </a:endParaRPr>
          </a:p>
        </p:txBody>
      </p:sp>
      <p:sp>
        <p:nvSpPr>
          <p:cNvPr id="26" name="object 26"/>
          <p:cNvSpPr txBox="1"/>
          <p:nvPr/>
        </p:nvSpPr>
        <p:spPr>
          <a:xfrm>
            <a:off x="1130300" y="7027164"/>
            <a:ext cx="3437254"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Object Model Diagram </a:t>
            </a:r>
            <a:r>
              <a:rPr dirty="0" sz="1200">
                <a:latin typeface="Times New Roman"/>
                <a:cs typeface="Times New Roman"/>
              </a:rPr>
              <a:t>for Connie’s Convenience</a:t>
            </a:r>
            <a:r>
              <a:rPr dirty="0" sz="1200" spc="-70">
                <a:latin typeface="Times New Roman"/>
                <a:cs typeface="Times New Roman"/>
              </a:rPr>
              <a:t> </a:t>
            </a:r>
            <a:r>
              <a:rPr dirty="0" sz="1200" spc="-5">
                <a:latin typeface="Times New Roman"/>
                <a:cs typeface="Times New Roman"/>
              </a:rPr>
              <a:t>Store</a:t>
            </a:r>
            <a:endParaRPr sz="120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648335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gn="ctr" marR="219075">
              <a:lnSpc>
                <a:spcPct val="100000"/>
              </a:lnSpc>
              <a:spcBef>
                <a:spcPts val="1025"/>
              </a:spcBef>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20</a:t>
            </a:r>
            <a:endParaRPr sz="1900">
              <a:latin typeface="Times New Roman"/>
              <a:cs typeface="Times New Roman"/>
            </a:endParaRPr>
          </a:p>
          <a:p>
            <a:pPr algn="just" marL="12700" marR="5715">
              <a:lnSpc>
                <a:spcPts val="2080"/>
              </a:lnSpc>
              <a:spcBef>
                <a:spcPts val="1120"/>
              </a:spcBef>
            </a:pPr>
            <a:r>
              <a:rPr dirty="0" sz="1800" i="1">
                <a:latin typeface="Times New Roman"/>
                <a:cs typeface="Times New Roman"/>
              </a:rPr>
              <a:t>Interaction </a:t>
            </a:r>
            <a:r>
              <a:rPr dirty="0" sz="1800" spc="-5" i="1">
                <a:latin typeface="Times New Roman"/>
                <a:cs typeface="Times New Roman"/>
              </a:rPr>
              <a:t>Diagrams </a:t>
            </a:r>
            <a:r>
              <a:rPr dirty="0" sz="1800" i="1">
                <a:latin typeface="Times New Roman"/>
                <a:cs typeface="Times New Roman"/>
              </a:rPr>
              <a:t>– depicting the dynamic behaviour of  </a:t>
            </a:r>
            <a:r>
              <a:rPr dirty="0" sz="1800" i="1">
                <a:latin typeface="Times New Roman"/>
                <a:cs typeface="Times New Roman"/>
              </a:rPr>
              <a:t>the</a:t>
            </a:r>
            <a:r>
              <a:rPr dirty="0" sz="1800" spc="-105" i="1">
                <a:latin typeface="Times New Roman"/>
                <a:cs typeface="Times New Roman"/>
              </a:rPr>
              <a:t> </a:t>
            </a:r>
            <a:r>
              <a:rPr dirty="0" sz="1800" spc="-5" i="1">
                <a:latin typeface="Times New Roman"/>
                <a:cs typeface="Times New Roman"/>
              </a:rPr>
              <a:t>system</a:t>
            </a:r>
            <a:endParaRPr sz="1800">
              <a:latin typeface="Times New Roman"/>
              <a:cs typeface="Times New Roman"/>
            </a:endParaRPr>
          </a:p>
          <a:p>
            <a:pPr>
              <a:lnSpc>
                <a:spcPct val="100000"/>
              </a:lnSpc>
              <a:spcBef>
                <a:spcPts val="5"/>
              </a:spcBef>
            </a:pPr>
            <a:endParaRPr sz="1450">
              <a:latin typeface="Times New Roman"/>
              <a:cs typeface="Times New Roman"/>
            </a:endParaRPr>
          </a:p>
          <a:p>
            <a:pPr algn="just" marL="12700" marR="5715">
              <a:lnSpc>
                <a:spcPts val="1380"/>
              </a:lnSpc>
            </a:pPr>
            <a:r>
              <a:rPr dirty="0" sz="1200">
                <a:latin typeface="Times New Roman"/>
                <a:cs typeface="Times New Roman"/>
              </a:rPr>
              <a:t>A </a:t>
            </a:r>
            <a:r>
              <a:rPr dirty="0" sz="1200" spc="-5">
                <a:latin typeface="Times New Roman"/>
                <a:cs typeface="Times New Roman"/>
              </a:rPr>
              <a:t>series </a:t>
            </a:r>
            <a:r>
              <a:rPr dirty="0" sz="1200">
                <a:latin typeface="Times New Roman"/>
                <a:cs typeface="Times New Roman"/>
              </a:rPr>
              <a:t>of diagrams can be used to describe the </a:t>
            </a:r>
            <a:r>
              <a:rPr dirty="0" sz="1200" i="1">
                <a:latin typeface="Times New Roman"/>
                <a:cs typeface="Times New Roman"/>
              </a:rPr>
              <a:t>dynamic behavior </a:t>
            </a:r>
            <a:r>
              <a:rPr dirty="0" sz="1200">
                <a:latin typeface="Times New Roman"/>
                <a:cs typeface="Times New Roman"/>
              </a:rPr>
              <a:t>of an object-oriented  </a:t>
            </a:r>
            <a:r>
              <a:rPr dirty="0" sz="1200" spc="-5">
                <a:latin typeface="Times New Roman"/>
                <a:cs typeface="Times New Roman"/>
              </a:rPr>
              <a:t>system. </a:t>
            </a:r>
            <a:r>
              <a:rPr dirty="0" sz="1200">
                <a:latin typeface="Times New Roman"/>
                <a:cs typeface="Times New Roman"/>
              </a:rPr>
              <a:t>This is done in terms of a </a:t>
            </a:r>
            <a:r>
              <a:rPr dirty="0" sz="1200" spc="-5">
                <a:latin typeface="Times New Roman"/>
                <a:cs typeface="Times New Roman"/>
              </a:rPr>
              <a:t>set </a:t>
            </a:r>
            <a:r>
              <a:rPr dirty="0" sz="1200">
                <a:latin typeface="Times New Roman"/>
                <a:cs typeface="Times New Roman"/>
              </a:rPr>
              <a:t>of messages exchanged among a </a:t>
            </a:r>
            <a:r>
              <a:rPr dirty="0" sz="1200" spc="-5">
                <a:latin typeface="Times New Roman"/>
                <a:cs typeface="Times New Roman"/>
              </a:rPr>
              <a:t>set </a:t>
            </a:r>
            <a:r>
              <a:rPr dirty="0" sz="1200">
                <a:latin typeface="Times New Roman"/>
                <a:cs typeface="Times New Roman"/>
              </a:rPr>
              <a:t>of objects  </a:t>
            </a:r>
            <a:r>
              <a:rPr dirty="0" sz="1200" spc="-5">
                <a:latin typeface="Times New Roman"/>
                <a:cs typeface="Times New Roman"/>
              </a:rPr>
              <a:t>within </a:t>
            </a:r>
            <a:r>
              <a:rPr dirty="0" sz="1200">
                <a:latin typeface="Times New Roman"/>
                <a:cs typeface="Times New Roman"/>
              </a:rPr>
              <a:t>a context to accomplish a purpose. This is often used to model the </a:t>
            </a:r>
            <a:r>
              <a:rPr dirty="0" sz="1200" spc="-5">
                <a:latin typeface="Times New Roman"/>
                <a:cs typeface="Times New Roman"/>
              </a:rPr>
              <a:t>way </a:t>
            </a:r>
            <a:r>
              <a:rPr dirty="0" sz="1200">
                <a:latin typeface="Times New Roman"/>
                <a:cs typeface="Times New Roman"/>
              </a:rPr>
              <a:t>a use case  is realized through a </a:t>
            </a:r>
            <a:r>
              <a:rPr dirty="0" sz="1200" spc="-5">
                <a:latin typeface="Times New Roman"/>
                <a:cs typeface="Times New Roman"/>
              </a:rPr>
              <a:t>sequence </a:t>
            </a:r>
            <a:r>
              <a:rPr dirty="0" sz="1200">
                <a:latin typeface="Times New Roman"/>
                <a:cs typeface="Times New Roman"/>
              </a:rPr>
              <a:t>of messages between</a:t>
            </a:r>
            <a:r>
              <a:rPr dirty="0" sz="1200" spc="-105">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 purpose of Interaction diagrams is</a:t>
            </a:r>
            <a:r>
              <a:rPr dirty="0" sz="1200" spc="-110">
                <a:latin typeface="Times New Roman"/>
                <a:cs typeface="Times New Roman"/>
              </a:rPr>
              <a:t> </a:t>
            </a:r>
            <a:r>
              <a:rPr dirty="0" sz="1200">
                <a:latin typeface="Times New Roman"/>
                <a:cs typeface="Times New Roman"/>
              </a:rPr>
              <a:t>to:</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Model </a:t>
            </a:r>
            <a:r>
              <a:rPr dirty="0" sz="1200">
                <a:latin typeface="Times New Roman"/>
                <a:cs typeface="Times New Roman"/>
              </a:rPr>
              <a:t>interactions between</a:t>
            </a:r>
            <a:r>
              <a:rPr dirty="0" sz="1200" spc="-95">
                <a:latin typeface="Times New Roman"/>
                <a:cs typeface="Times New Roman"/>
              </a:rPr>
              <a:t> </a:t>
            </a:r>
            <a:r>
              <a:rPr dirty="0" sz="1200">
                <a:latin typeface="Times New Roman"/>
                <a:cs typeface="Times New Roman"/>
              </a:rPr>
              <a:t>objects</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Assist </a:t>
            </a:r>
            <a:r>
              <a:rPr dirty="0" sz="1200">
                <a:latin typeface="Times New Roman"/>
                <a:cs typeface="Times New Roman"/>
              </a:rPr>
              <a:t>in understanding how a </a:t>
            </a:r>
            <a:r>
              <a:rPr dirty="0" sz="1200" spc="-5">
                <a:latin typeface="Times New Roman"/>
                <a:cs typeface="Times New Roman"/>
              </a:rPr>
              <a:t>system </a:t>
            </a:r>
            <a:r>
              <a:rPr dirty="0" sz="1200">
                <a:latin typeface="Times New Roman"/>
                <a:cs typeface="Times New Roman"/>
              </a:rPr>
              <a:t>(a use case) actually</a:t>
            </a:r>
            <a:r>
              <a:rPr dirty="0" sz="1200" spc="-100">
                <a:latin typeface="Times New Roman"/>
                <a:cs typeface="Times New Roman"/>
              </a:rPr>
              <a:t> </a:t>
            </a:r>
            <a:r>
              <a:rPr dirty="0" sz="1200" spc="-5">
                <a:latin typeface="Times New Roman"/>
                <a:cs typeface="Times New Roman"/>
              </a:rPr>
              <a:t>works</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Verify </a:t>
            </a:r>
            <a:r>
              <a:rPr dirty="0" sz="1200">
                <a:latin typeface="Times New Roman"/>
                <a:cs typeface="Times New Roman"/>
              </a:rPr>
              <a:t>that a use case description can be </a:t>
            </a:r>
            <a:r>
              <a:rPr dirty="0" sz="1200" spc="-5">
                <a:latin typeface="Times New Roman"/>
                <a:cs typeface="Times New Roman"/>
              </a:rPr>
              <a:t>supported </a:t>
            </a:r>
            <a:r>
              <a:rPr dirty="0" sz="1200">
                <a:latin typeface="Times New Roman"/>
                <a:cs typeface="Times New Roman"/>
              </a:rPr>
              <a:t>by the existing</a:t>
            </a:r>
            <a:r>
              <a:rPr dirty="0" sz="1200" spc="-105">
                <a:latin typeface="Times New Roman"/>
                <a:cs typeface="Times New Roman"/>
              </a:rPr>
              <a:t> </a:t>
            </a:r>
            <a:r>
              <a:rPr dirty="0" sz="1200">
                <a:latin typeface="Times New Roman"/>
                <a:cs typeface="Times New Roman"/>
              </a:rPr>
              <a:t>classes</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Identify responsibilities/operations and assign them to</a:t>
            </a:r>
            <a:r>
              <a:rPr dirty="0" sz="1200" spc="-120">
                <a:latin typeface="Times New Roman"/>
                <a:cs typeface="Times New Roman"/>
              </a:rPr>
              <a:t> </a:t>
            </a:r>
            <a:r>
              <a:rPr dirty="0" sz="1200">
                <a:latin typeface="Times New Roman"/>
                <a:cs typeface="Times New Roman"/>
              </a:rPr>
              <a:t>classes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5080">
              <a:lnSpc>
                <a:spcPts val="1380"/>
              </a:lnSpc>
              <a:spcBef>
                <a:spcPts val="5"/>
              </a:spcBef>
            </a:pPr>
            <a:r>
              <a:rPr dirty="0" sz="1200" spc="-5">
                <a:latin typeface="Times New Roman"/>
                <a:cs typeface="Times New Roman"/>
              </a:rPr>
              <a:t>UML </a:t>
            </a:r>
            <a:r>
              <a:rPr dirty="0" sz="1200">
                <a:latin typeface="Times New Roman"/>
                <a:cs typeface="Times New Roman"/>
              </a:rPr>
              <a:t>provides two different mechanisms to document the dynamic behaviour of the  </a:t>
            </a:r>
            <a:r>
              <a:rPr dirty="0" sz="1200" spc="-5">
                <a:latin typeface="Times New Roman"/>
                <a:cs typeface="Times New Roman"/>
              </a:rPr>
              <a:t>system. </a:t>
            </a:r>
            <a:r>
              <a:rPr dirty="0" sz="1200">
                <a:latin typeface="Times New Roman"/>
                <a:cs typeface="Times New Roman"/>
              </a:rPr>
              <a:t>These are </a:t>
            </a:r>
            <a:r>
              <a:rPr dirty="0" sz="1200" spc="-5">
                <a:latin typeface="Times New Roman"/>
                <a:cs typeface="Times New Roman"/>
              </a:rPr>
              <a:t>sequence </a:t>
            </a:r>
            <a:r>
              <a:rPr dirty="0" sz="1200">
                <a:latin typeface="Times New Roman"/>
                <a:cs typeface="Times New Roman"/>
              </a:rPr>
              <a:t>diagrams </a:t>
            </a:r>
            <a:r>
              <a:rPr dirty="0" sz="1200" spc="-5">
                <a:latin typeface="Times New Roman"/>
                <a:cs typeface="Times New Roman"/>
              </a:rPr>
              <a:t>which </a:t>
            </a:r>
            <a:r>
              <a:rPr dirty="0" sz="1200">
                <a:latin typeface="Times New Roman"/>
                <a:cs typeface="Times New Roman"/>
              </a:rPr>
              <a:t>provide a time-based view and  </a:t>
            </a:r>
            <a:r>
              <a:rPr dirty="0" sz="1200" i="1">
                <a:latin typeface="Times New Roman"/>
                <a:cs typeface="Times New Roman"/>
              </a:rPr>
              <a:t>Collaboration </a:t>
            </a:r>
            <a:r>
              <a:rPr dirty="0" sz="1200" spc="-5" i="1">
                <a:latin typeface="Times New Roman"/>
                <a:cs typeface="Times New Roman"/>
              </a:rPr>
              <a:t>Diagrams </a:t>
            </a:r>
            <a:r>
              <a:rPr dirty="0" sz="1200" spc="-5">
                <a:latin typeface="Times New Roman"/>
                <a:cs typeface="Times New Roman"/>
              </a:rPr>
              <a:t>which </a:t>
            </a:r>
            <a:r>
              <a:rPr dirty="0" sz="1200">
                <a:latin typeface="Times New Roman"/>
                <a:cs typeface="Times New Roman"/>
              </a:rPr>
              <a:t>provide an organization-based view of the </a:t>
            </a:r>
            <a:r>
              <a:rPr dirty="0" sz="1200" spc="-5">
                <a:latin typeface="Times New Roman"/>
                <a:cs typeface="Times New Roman"/>
              </a:rPr>
              <a:t>system’s  </a:t>
            </a:r>
            <a:r>
              <a:rPr dirty="0" sz="1200">
                <a:latin typeface="Times New Roman"/>
                <a:cs typeface="Times New Roman"/>
              </a:rPr>
              <a:t>dynamics.</a:t>
            </a:r>
            <a:endParaRPr sz="1200">
              <a:latin typeface="Times New Roman"/>
              <a:cs typeface="Times New Roman"/>
            </a:endParaRPr>
          </a:p>
          <a:p>
            <a:pPr>
              <a:lnSpc>
                <a:spcPct val="100000"/>
              </a:lnSpc>
              <a:spcBef>
                <a:spcPts val="15"/>
              </a:spcBef>
            </a:pPr>
            <a:endParaRPr sz="1250">
              <a:latin typeface="Times New Roman"/>
              <a:cs typeface="Times New Roman"/>
            </a:endParaRPr>
          </a:p>
          <a:p>
            <a:pPr algn="just" marL="12700">
              <a:lnSpc>
                <a:spcPct val="100000"/>
              </a:lnSpc>
            </a:pPr>
            <a:r>
              <a:rPr dirty="0" sz="1600" spc="-5">
                <a:latin typeface="Times New Roman"/>
                <a:cs typeface="Times New Roman"/>
              </a:rPr>
              <a:t>The </a:t>
            </a:r>
            <a:r>
              <a:rPr dirty="0" sz="1600" spc="-10">
                <a:latin typeface="Times New Roman"/>
                <a:cs typeface="Times New Roman"/>
              </a:rPr>
              <a:t>Sequence</a:t>
            </a:r>
            <a:r>
              <a:rPr dirty="0" sz="1600" spc="-30">
                <a:latin typeface="Times New Roman"/>
                <a:cs typeface="Times New Roman"/>
              </a:rPr>
              <a:t> </a:t>
            </a:r>
            <a:r>
              <a:rPr dirty="0" sz="1600" spc="-5">
                <a:latin typeface="Times New Roman"/>
                <a:cs typeface="Times New Roman"/>
              </a:rPr>
              <a:t>Diagram</a:t>
            </a:r>
            <a:endParaRPr sz="1600">
              <a:latin typeface="Times New Roman"/>
              <a:cs typeface="Times New Roman"/>
            </a:endParaRPr>
          </a:p>
          <a:p>
            <a:pPr algn="just" marL="12700" marR="5080">
              <a:lnSpc>
                <a:spcPts val="1380"/>
              </a:lnSpc>
              <a:spcBef>
                <a:spcPts val="340"/>
              </a:spcBef>
            </a:pPr>
            <a:r>
              <a:rPr dirty="0" sz="1200">
                <a:latin typeface="Times New Roman"/>
                <a:cs typeface="Times New Roman"/>
              </a:rPr>
              <a:t>Let us first look at </a:t>
            </a:r>
            <a:r>
              <a:rPr dirty="0" sz="1200" spc="-5">
                <a:latin typeface="Times New Roman"/>
                <a:cs typeface="Times New Roman"/>
              </a:rPr>
              <a:t>Sequence Diagrams. </a:t>
            </a:r>
            <a:r>
              <a:rPr dirty="0" sz="1200">
                <a:latin typeface="Times New Roman"/>
                <a:cs typeface="Times New Roman"/>
              </a:rPr>
              <a:t>These diagrams illustrate how objects interacts  </a:t>
            </a:r>
            <a:r>
              <a:rPr dirty="0" sz="1200" spc="-5">
                <a:latin typeface="Times New Roman"/>
                <a:cs typeface="Times New Roman"/>
              </a:rPr>
              <a:t>with </a:t>
            </a:r>
            <a:r>
              <a:rPr dirty="0" sz="1200">
                <a:latin typeface="Times New Roman"/>
                <a:cs typeface="Times New Roman"/>
              </a:rPr>
              <a:t>each other and emphasize time ordering of messages by </a:t>
            </a:r>
            <a:r>
              <a:rPr dirty="0" sz="1200" spc="-5">
                <a:latin typeface="Times New Roman"/>
                <a:cs typeface="Times New Roman"/>
              </a:rPr>
              <a:t>showing </a:t>
            </a:r>
            <a:r>
              <a:rPr dirty="0" sz="1200">
                <a:latin typeface="Times New Roman"/>
                <a:cs typeface="Times New Roman"/>
              </a:rPr>
              <a:t>object interactions  arranged in time </a:t>
            </a:r>
            <a:r>
              <a:rPr dirty="0" sz="1200" spc="-5">
                <a:latin typeface="Times New Roman"/>
                <a:cs typeface="Times New Roman"/>
              </a:rPr>
              <a:t>sequence. </a:t>
            </a:r>
            <a:r>
              <a:rPr dirty="0" sz="1200">
                <a:latin typeface="Times New Roman"/>
                <a:cs typeface="Times New Roman"/>
              </a:rPr>
              <a:t>These can be used to model </a:t>
            </a:r>
            <a:r>
              <a:rPr dirty="0" sz="1200" spc="-5">
                <a:latin typeface="Times New Roman"/>
                <a:cs typeface="Times New Roman"/>
              </a:rPr>
              <a:t>simple sequential </a:t>
            </a:r>
            <a:r>
              <a:rPr dirty="0" sz="1200">
                <a:latin typeface="Times New Roman"/>
                <a:cs typeface="Times New Roman"/>
              </a:rPr>
              <a:t>flow,  branching, iteration, recursion and concurrency. The focus of </a:t>
            </a:r>
            <a:r>
              <a:rPr dirty="0" sz="1200" spc="-5">
                <a:latin typeface="Times New Roman"/>
                <a:cs typeface="Times New Roman"/>
              </a:rPr>
              <a:t>sequence </a:t>
            </a:r>
            <a:r>
              <a:rPr dirty="0" sz="1200">
                <a:latin typeface="Times New Roman"/>
                <a:cs typeface="Times New Roman"/>
              </a:rPr>
              <a:t>diagrams is on  objects (and classes) and message exchanges among them to carry out the </a:t>
            </a:r>
            <a:r>
              <a:rPr dirty="0" sz="1200" spc="-5">
                <a:latin typeface="Times New Roman"/>
                <a:cs typeface="Times New Roman"/>
              </a:rPr>
              <a:t>scenarios  </a:t>
            </a:r>
            <a:r>
              <a:rPr dirty="0" sz="1200">
                <a:latin typeface="Times New Roman"/>
                <a:cs typeface="Times New Roman"/>
              </a:rPr>
              <a:t>functionality. The objects are organized in a horizontal line and the events in a vertical  time</a:t>
            </a:r>
            <a:r>
              <a:rPr dirty="0" sz="1200" spc="-105">
                <a:latin typeface="Times New Roman"/>
                <a:cs typeface="Times New Roman"/>
              </a:rPr>
              <a:t> </a:t>
            </a:r>
            <a:r>
              <a:rPr dirty="0" sz="1200">
                <a:latin typeface="Times New Roman"/>
                <a:cs typeface="Times New Roman"/>
              </a:rPr>
              <a:t>line.</a:t>
            </a:r>
            <a:endParaRPr sz="1200">
              <a:latin typeface="Times New Roman"/>
              <a:cs typeface="Times New Roman"/>
            </a:endParaRPr>
          </a:p>
          <a:p>
            <a:pPr>
              <a:lnSpc>
                <a:spcPct val="100000"/>
              </a:lnSpc>
              <a:spcBef>
                <a:spcPts val="35"/>
              </a:spcBef>
            </a:pPr>
            <a:endParaRPr sz="1250">
              <a:latin typeface="Times New Roman"/>
              <a:cs typeface="Times New Roman"/>
            </a:endParaRPr>
          </a:p>
          <a:p>
            <a:pPr algn="just" marL="12700">
              <a:lnSpc>
                <a:spcPct val="100000"/>
              </a:lnSpc>
              <a:spcBef>
                <a:spcPts val="5"/>
              </a:spcBef>
            </a:pPr>
            <a:r>
              <a:rPr dirty="0" sz="1400">
                <a:latin typeface="Times New Roman"/>
                <a:cs typeface="Times New Roman"/>
              </a:rPr>
              <a:t>The</a:t>
            </a:r>
            <a:r>
              <a:rPr dirty="0" sz="1400" spc="-80">
                <a:latin typeface="Times New Roman"/>
                <a:cs typeface="Times New Roman"/>
              </a:rPr>
              <a:t> </a:t>
            </a:r>
            <a:r>
              <a:rPr dirty="0" sz="1400" spc="-5">
                <a:latin typeface="Times New Roman"/>
                <a:cs typeface="Times New Roman"/>
              </a:rPr>
              <a:t>Notation</a:t>
            </a:r>
            <a:endParaRPr sz="1400">
              <a:latin typeface="Times New Roman"/>
              <a:cs typeface="Times New Roman"/>
            </a:endParaRPr>
          </a:p>
          <a:p>
            <a:pPr algn="just" marL="12700">
              <a:lnSpc>
                <a:spcPct val="100000"/>
              </a:lnSpc>
              <a:spcBef>
                <a:spcPts val="235"/>
              </a:spcBef>
            </a:pPr>
            <a:r>
              <a:rPr dirty="0" sz="1200" spc="-5">
                <a:latin typeface="Times New Roman"/>
                <a:cs typeface="Times New Roman"/>
              </a:rPr>
              <a:t>Following </a:t>
            </a:r>
            <a:r>
              <a:rPr dirty="0" sz="1200">
                <a:latin typeface="Times New Roman"/>
                <a:cs typeface="Times New Roman"/>
              </a:rPr>
              <a:t>diagram illustrates the notation used for drawing </a:t>
            </a:r>
            <a:r>
              <a:rPr dirty="0" sz="1200" spc="-5">
                <a:latin typeface="Times New Roman"/>
                <a:cs typeface="Times New Roman"/>
              </a:rPr>
              <a:t>sequence</a:t>
            </a:r>
            <a:r>
              <a:rPr dirty="0" sz="1200" spc="-95">
                <a:latin typeface="Times New Roman"/>
                <a:cs typeface="Times New Roman"/>
              </a:rPr>
              <a:t> </a:t>
            </a:r>
            <a:r>
              <a:rPr dirty="0" sz="1200">
                <a:latin typeface="Times New Roman"/>
                <a:cs typeface="Times New Roman"/>
              </a:rPr>
              <a:t>diagrams.</a:t>
            </a:r>
            <a:endParaRPr sz="1200">
              <a:latin typeface="Times New Roman"/>
              <a:cs typeface="Times New Roman"/>
            </a:endParaRPr>
          </a:p>
        </p:txBody>
      </p:sp>
      <p:sp>
        <p:nvSpPr>
          <p:cNvPr id="4" name="object 4"/>
          <p:cNvSpPr/>
          <p:nvPr/>
        </p:nvSpPr>
        <p:spPr>
          <a:xfrm>
            <a:off x="2009139" y="7198868"/>
            <a:ext cx="1490980" cy="459105"/>
          </a:xfrm>
          <a:custGeom>
            <a:avLst/>
            <a:gdLst/>
            <a:ahLst/>
            <a:cxnLst/>
            <a:rect l="l" t="t" r="r" b="b"/>
            <a:pathLst>
              <a:path w="1490979" h="459104">
                <a:moveTo>
                  <a:pt x="0" y="0"/>
                </a:moveTo>
                <a:lnTo>
                  <a:pt x="1490472" y="0"/>
                </a:lnTo>
                <a:lnTo>
                  <a:pt x="1490472" y="458723"/>
                </a:lnTo>
                <a:lnTo>
                  <a:pt x="0" y="458723"/>
                </a:lnTo>
                <a:lnTo>
                  <a:pt x="0" y="0"/>
                </a:lnTo>
                <a:close/>
              </a:path>
            </a:pathLst>
          </a:custGeom>
          <a:solidFill>
            <a:srgbClr val="FFE36E"/>
          </a:solidFill>
        </p:spPr>
        <p:txBody>
          <a:bodyPr wrap="square" lIns="0" tIns="0" rIns="0" bIns="0" rtlCol="0"/>
          <a:lstStyle/>
          <a:p/>
        </p:txBody>
      </p:sp>
      <p:sp>
        <p:nvSpPr>
          <p:cNvPr id="5" name="object 5"/>
          <p:cNvSpPr/>
          <p:nvPr/>
        </p:nvSpPr>
        <p:spPr>
          <a:xfrm>
            <a:off x="2004567" y="7194295"/>
            <a:ext cx="1498600" cy="466725"/>
          </a:xfrm>
          <a:custGeom>
            <a:avLst/>
            <a:gdLst/>
            <a:ahLst/>
            <a:cxnLst/>
            <a:rect l="l" t="t" r="r" b="b"/>
            <a:pathLst>
              <a:path w="1498600" h="466725">
                <a:moveTo>
                  <a:pt x="1495044" y="0"/>
                </a:moveTo>
                <a:lnTo>
                  <a:pt x="3048" y="0"/>
                </a:lnTo>
                <a:lnTo>
                  <a:pt x="0" y="3047"/>
                </a:lnTo>
                <a:lnTo>
                  <a:pt x="0" y="463295"/>
                </a:lnTo>
                <a:lnTo>
                  <a:pt x="3048" y="466343"/>
                </a:lnTo>
                <a:lnTo>
                  <a:pt x="1495044" y="466343"/>
                </a:lnTo>
                <a:lnTo>
                  <a:pt x="1498092" y="463295"/>
                </a:lnTo>
                <a:lnTo>
                  <a:pt x="4572" y="463295"/>
                </a:lnTo>
                <a:lnTo>
                  <a:pt x="4572" y="458723"/>
                </a:lnTo>
                <a:lnTo>
                  <a:pt x="7620" y="458723"/>
                </a:lnTo>
                <a:lnTo>
                  <a:pt x="7620" y="7619"/>
                </a:lnTo>
                <a:lnTo>
                  <a:pt x="4572" y="7619"/>
                </a:lnTo>
                <a:lnTo>
                  <a:pt x="4572" y="4571"/>
                </a:lnTo>
                <a:lnTo>
                  <a:pt x="1498092" y="4571"/>
                </a:lnTo>
                <a:lnTo>
                  <a:pt x="1498092" y="3047"/>
                </a:lnTo>
                <a:lnTo>
                  <a:pt x="1495044" y="0"/>
                </a:lnTo>
                <a:close/>
              </a:path>
              <a:path w="1498600" h="466725">
                <a:moveTo>
                  <a:pt x="7620" y="458723"/>
                </a:moveTo>
                <a:lnTo>
                  <a:pt x="4572" y="458723"/>
                </a:lnTo>
                <a:lnTo>
                  <a:pt x="4572" y="463295"/>
                </a:lnTo>
                <a:lnTo>
                  <a:pt x="7620" y="463295"/>
                </a:lnTo>
                <a:lnTo>
                  <a:pt x="7620" y="458723"/>
                </a:lnTo>
                <a:close/>
              </a:path>
              <a:path w="1498600" h="466725">
                <a:moveTo>
                  <a:pt x="1490472" y="458723"/>
                </a:moveTo>
                <a:lnTo>
                  <a:pt x="7620" y="458723"/>
                </a:lnTo>
                <a:lnTo>
                  <a:pt x="7620" y="463295"/>
                </a:lnTo>
                <a:lnTo>
                  <a:pt x="1490472" y="463295"/>
                </a:lnTo>
                <a:lnTo>
                  <a:pt x="1490472" y="458723"/>
                </a:lnTo>
                <a:close/>
              </a:path>
              <a:path w="1498600" h="466725">
                <a:moveTo>
                  <a:pt x="1495044" y="4571"/>
                </a:moveTo>
                <a:lnTo>
                  <a:pt x="1490472" y="4571"/>
                </a:lnTo>
                <a:lnTo>
                  <a:pt x="1490472" y="463295"/>
                </a:lnTo>
                <a:lnTo>
                  <a:pt x="1495044" y="463295"/>
                </a:lnTo>
                <a:lnTo>
                  <a:pt x="1495044" y="458723"/>
                </a:lnTo>
                <a:lnTo>
                  <a:pt x="1498092" y="458723"/>
                </a:lnTo>
                <a:lnTo>
                  <a:pt x="1498092" y="7619"/>
                </a:lnTo>
                <a:lnTo>
                  <a:pt x="1495044" y="7619"/>
                </a:lnTo>
                <a:lnTo>
                  <a:pt x="1495044" y="4571"/>
                </a:lnTo>
                <a:close/>
              </a:path>
              <a:path w="1498600" h="466725">
                <a:moveTo>
                  <a:pt x="1498092" y="458723"/>
                </a:moveTo>
                <a:lnTo>
                  <a:pt x="1495044" y="458723"/>
                </a:lnTo>
                <a:lnTo>
                  <a:pt x="1495044" y="463295"/>
                </a:lnTo>
                <a:lnTo>
                  <a:pt x="1498092" y="463295"/>
                </a:lnTo>
                <a:lnTo>
                  <a:pt x="1498092" y="458723"/>
                </a:lnTo>
                <a:close/>
              </a:path>
              <a:path w="1498600" h="466725">
                <a:moveTo>
                  <a:pt x="7620" y="4571"/>
                </a:moveTo>
                <a:lnTo>
                  <a:pt x="4572" y="4571"/>
                </a:lnTo>
                <a:lnTo>
                  <a:pt x="4572" y="7619"/>
                </a:lnTo>
                <a:lnTo>
                  <a:pt x="7620" y="7619"/>
                </a:lnTo>
                <a:lnTo>
                  <a:pt x="7620" y="4571"/>
                </a:lnTo>
                <a:close/>
              </a:path>
              <a:path w="1498600" h="466725">
                <a:moveTo>
                  <a:pt x="1490472" y="4571"/>
                </a:moveTo>
                <a:lnTo>
                  <a:pt x="7620" y="4571"/>
                </a:lnTo>
                <a:lnTo>
                  <a:pt x="7620" y="7619"/>
                </a:lnTo>
                <a:lnTo>
                  <a:pt x="1490472" y="7619"/>
                </a:lnTo>
                <a:lnTo>
                  <a:pt x="1490472" y="4571"/>
                </a:lnTo>
                <a:close/>
              </a:path>
              <a:path w="1498600" h="466725">
                <a:moveTo>
                  <a:pt x="1498092" y="4571"/>
                </a:moveTo>
                <a:lnTo>
                  <a:pt x="1495044" y="4571"/>
                </a:lnTo>
                <a:lnTo>
                  <a:pt x="1495044" y="7619"/>
                </a:lnTo>
                <a:lnTo>
                  <a:pt x="1498092" y="7619"/>
                </a:lnTo>
                <a:lnTo>
                  <a:pt x="1498092" y="4571"/>
                </a:lnTo>
                <a:close/>
              </a:path>
            </a:pathLst>
          </a:custGeom>
          <a:solidFill>
            <a:srgbClr val="009999"/>
          </a:solidFill>
        </p:spPr>
        <p:txBody>
          <a:bodyPr wrap="square" lIns="0" tIns="0" rIns="0" bIns="0" rtlCol="0"/>
          <a:lstStyle/>
          <a:p/>
        </p:txBody>
      </p:sp>
      <p:sp>
        <p:nvSpPr>
          <p:cNvPr id="6" name="object 6"/>
          <p:cNvSpPr/>
          <p:nvPr/>
        </p:nvSpPr>
        <p:spPr>
          <a:xfrm>
            <a:off x="2377948" y="7410704"/>
            <a:ext cx="751840" cy="0"/>
          </a:xfrm>
          <a:custGeom>
            <a:avLst/>
            <a:gdLst/>
            <a:ahLst/>
            <a:cxnLst/>
            <a:rect l="l" t="t" r="r" b="b"/>
            <a:pathLst>
              <a:path w="751839" h="0">
                <a:moveTo>
                  <a:pt x="0" y="0"/>
                </a:moveTo>
                <a:lnTo>
                  <a:pt x="751332" y="0"/>
                </a:lnTo>
              </a:path>
            </a:pathLst>
          </a:custGeom>
          <a:ln w="6095">
            <a:solidFill>
              <a:srgbClr val="009999"/>
            </a:solidFill>
          </a:ln>
        </p:spPr>
        <p:txBody>
          <a:bodyPr wrap="square" lIns="0" tIns="0" rIns="0" bIns="0" rtlCol="0"/>
          <a:lstStyle/>
          <a:p/>
        </p:txBody>
      </p:sp>
      <p:sp>
        <p:nvSpPr>
          <p:cNvPr id="7" name="object 7"/>
          <p:cNvSpPr txBox="1"/>
          <p:nvPr/>
        </p:nvSpPr>
        <p:spPr>
          <a:xfrm>
            <a:off x="2009139" y="7198868"/>
            <a:ext cx="1490980" cy="459105"/>
          </a:xfrm>
          <a:prstGeom prst="rect">
            <a:avLst/>
          </a:prstGeom>
        </p:spPr>
        <p:txBody>
          <a:bodyPr wrap="square" lIns="0" tIns="13970" rIns="0" bIns="0" rtlCol="0" vert="horz">
            <a:spAutoFit/>
          </a:bodyPr>
          <a:lstStyle/>
          <a:p>
            <a:pPr marL="187325" marR="180975" indent="180975">
              <a:lnSpc>
                <a:spcPct val="101499"/>
              </a:lnSpc>
              <a:spcBef>
                <a:spcPts val="110"/>
              </a:spcBef>
            </a:pPr>
            <a:r>
              <a:rPr dirty="0" sz="1350" spc="5">
                <a:solidFill>
                  <a:srgbClr val="009999"/>
                </a:solidFill>
                <a:latin typeface="Times New Roman"/>
                <a:cs typeface="Times New Roman"/>
              </a:rPr>
              <a:t>: </a:t>
            </a:r>
            <a:r>
              <a:rPr dirty="0" sz="1350">
                <a:solidFill>
                  <a:srgbClr val="009999"/>
                </a:solidFill>
                <a:latin typeface="Times New Roman"/>
                <a:cs typeface="Times New Roman"/>
              </a:rPr>
              <a:t>Professor  </a:t>
            </a:r>
            <a:r>
              <a:rPr dirty="0" sz="1350" spc="10">
                <a:solidFill>
                  <a:srgbClr val="009999"/>
                </a:solidFill>
                <a:latin typeface="Times New Roman"/>
                <a:cs typeface="Times New Roman"/>
              </a:rPr>
              <a:t>CourseManager</a:t>
            </a:r>
            <a:endParaRPr sz="1350">
              <a:latin typeface="Times New Roman"/>
              <a:cs typeface="Times New Roman"/>
            </a:endParaRPr>
          </a:p>
        </p:txBody>
      </p:sp>
      <p:sp>
        <p:nvSpPr>
          <p:cNvPr id="8" name="object 8"/>
          <p:cNvSpPr/>
          <p:nvPr/>
        </p:nvSpPr>
        <p:spPr>
          <a:xfrm>
            <a:off x="2196592" y="7618730"/>
            <a:ext cx="1114425" cy="0"/>
          </a:xfrm>
          <a:custGeom>
            <a:avLst/>
            <a:gdLst/>
            <a:ahLst/>
            <a:cxnLst/>
            <a:rect l="l" t="t" r="r" b="b"/>
            <a:pathLst>
              <a:path w="1114425" h="0">
                <a:moveTo>
                  <a:pt x="0" y="0"/>
                </a:moveTo>
                <a:lnTo>
                  <a:pt x="1114044" y="0"/>
                </a:lnTo>
              </a:path>
            </a:pathLst>
          </a:custGeom>
          <a:ln w="7619">
            <a:solidFill>
              <a:srgbClr val="009999"/>
            </a:solidFill>
          </a:ln>
        </p:spPr>
        <p:txBody>
          <a:bodyPr wrap="square" lIns="0" tIns="0" rIns="0" bIns="0" rtlCol="0"/>
          <a:lstStyle/>
          <a:p/>
        </p:txBody>
      </p:sp>
      <p:sp>
        <p:nvSpPr>
          <p:cNvPr id="9" name="object 9"/>
          <p:cNvSpPr/>
          <p:nvPr/>
        </p:nvSpPr>
        <p:spPr>
          <a:xfrm>
            <a:off x="4371340" y="7198868"/>
            <a:ext cx="1496695" cy="459105"/>
          </a:xfrm>
          <a:custGeom>
            <a:avLst/>
            <a:gdLst/>
            <a:ahLst/>
            <a:cxnLst/>
            <a:rect l="l" t="t" r="r" b="b"/>
            <a:pathLst>
              <a:path w="1496695" h="459104">
                <a:moveTo>
                  <a:pt x="0" y="0"/>
                </a:moveTo>
                <a:lnTo>
                  <a:pt x="1496567" y="0"/>
                </a:lnTo>
                <a:lnTo>
                  <a:pt x="1496567" y="458723"/>
                </a:lnTo>
                <a:lnTo>
                  <a:pt x="0" y="458723"/>
                </a:lnTo>
                <a:lnTo>
                  <a:pt x="0" y="0"/>
                </a:lnTo>
                <a:close/>
              </a:path>
            </a:pathLst>
          </a:custGeom>
          <a:solidFill>
            <a:srgbClr val="FFE36E"/>
          </a:solidFill>
        </p:spPr>
        <p:txBody>
          <a:bodyPr wrap="square" lIns="0" tIns="0" rIns="0" bIns="0" rtlCol="0"/>
          <a:lstStyle/>
          <a:p/>
        </p:txBody>
      </p:sp>
      <p:sp>
        <p:nvSpPr>
          <p:cNvPr id="10" name="object 10"/>
          <p:cNvSpPr/>
          <p:nvPr/>
        </p:nvSpPr>
        <p:spPr>
          <a:xfrm>
            <a:off x="4366767" y="7194295"/>
            <a:ext cx="1504315" cy="466725"/>
          </a:xfrm>
          <a:custGeom>
            <a:avLst/>
            <a:gdLst/>
            <a:ahLst/>
            <a:cxnLst/>
            <a:rect l="l" t="t" r="r" b="b"/>
            <a:pathLst>
              <a:path w="1504314" h="466725">
                <a:moveTo>
                  <a:pt x="1501140" y="0"/>
                </a:moveTo>
                <a:lnTo>
                  <a:pt x="3048" y="0"/>
                </a:lnTo>
                <a:lnTo>
                  <a:pt x="0" y="3047"/>
                </a:lnTo>
                <a:lnTo>
                  <a:pt x="0" y="463295"/>
                </a:lnTo>
                <a:lnTo>
                  <a:pt x="3048" y="466343"/>
                </a:lnTo>
                <a:lnTo>
                  <a:pt x="1501140" y="466343"/>
                </a:lnTo>
                <a:lnTo>
                  <a:pt x="1504188" y="463295"/>
                </a:lnTo>
                <a:lnTo>
                  <a:pt x="4572" y="463295"/>
                </a:lnTo>
                <a:lnTo>
                  <a:pt x="4572" y="458723"/>
                </a:lnTo>
                <a:lnTo>
                  <a:pt x="7620" y="458723"/>
                </a:lnTo>
                <a:lnTo>
                  <a:pt x="7620" y="7619"/>
                </a:lnTo>
                <a:lnTo>
                  <a:pt x="4572" y="7619"/>
                </a:lnTo>
                <a:lnTo>
                  <a:pt x="4572" y="4571"/>
                </a:lnTo>
                <a:lnTo>
                  <a:pt x="1504188" y="4571"/>
                </a:lnTo>
                <a:lnTo>
                  <a:pt x="1504188" y="3047"/>
                </a:lnTo>
                <a:lnTo>
                  <a:pt x="1501140" y="0"/>
                </a:lnTo>
                <a:close/>
              </a:path>
              <a:path w="1504314" h="466725">
                <a:moveTo>
                  <a:pt x="7620" y="458723"/>
                </a:moveTo>
                <a:lnTo>
                  <a:pt x="4572" y="458723"/>
                </a:lnTo>
                <a:lnTo>
                  <a:pt x="4572" y="463295"/>
                </a:lnTo>
                <a:lnTo>
                  <a:pt x="7620" y="463295"/>
                </a:lnTo>
                <a:lnTo>
                  <a:pt x="7620" y="458723"/>
                </a:lnTo>
                <a:close/>
              </a:path>
              <a:path w="1504314" h="466725">
                <a:moveTo>
                  <a:pt x="1496568" y="458723"/>
                </a:moveTo>
                <a:lnTo>
                  <a:pt x="7620" y="458723"/>
                </a:lnTo>
                <a:lnTo>
                  <a:pt x="7620" y="463295"/>
                </a:lnTo>
                <a:lnTo>
                  <a:pt x="1496568" y="463295"/>
                </a:lnTo>
                <a:lnTo>
                  <a:pt x="1496568" y="458723"/>
                </a:lnTo>
                <a:close/>
              </a:path>
              <a:path w="1504314" h="466725">
                <a:moveTo>
                  <a:pt x="1501140" y="4571"/>
                </a:moveTo>
                <a:lnTo>
                  <a:pt x="1496568" y="4571"/>
                </a:lnTo>
                <a:lnTo>
                  <a:pt x="1496568" y="463295"/>
                </a:lnTo>
                <a:lnTo>
                  <a:pt x="1501140" y="463295"/>
                </a:lnTo>
                <a:lnTo>
                  <a:pt x="1501140" y="458723"/>
                </a:lnTo>
                <a:lnTo>
                  <a:pt x="1504188" y="458723"/>
                </a:lnTo>
                <a:lnTo>
                  <a:pt x="1504188" y="7619"/>
                </a:lnTo>
                <a:lnTo>
                  <a:pt x="1501140" y="7619"/>
                </a:lnTo>
                <a:lnTo>
                  <a:pt x="1501140" y="4571"/>
                </a:lnTo>
                <a:close/>
              </a:path>
              <a:path w="1504314" h="466725">
                <a:moveTo>
                  <a:pt x="1504188" y="458723"/>
                </a:moveTo>
                <a:lnTo>
                  <a:pt x="1501140" y="458723"/>
                </a:lnTo>
                <a:lnTo>
                  <a:pt x="1501140" y="463295"/>
                </a:lnTo>
                <a:lnTo>
                  <a:pt x="1504188" y="463295"/>
                </a:lnTo>
                <a:lnTo>
                  <a:pt x="1504188" y="458723"/>
                </a:lnTo>
                <a:close/>
              </a:path>
              <a:path w="1504314" h="466725">
                <a:moveTo>
                  <a:pt x="7620" y="4571"/>
                </a:moveTo>
                <a:lnTo>
                  <a:pt x="4572" y="4571"/>
                </a:lnTo>
                <a:lnTo>
                  <a:pt x="4572" y="7619"/>
                </a:lnTo>
                <a:lnTo>
                  <a:pt x="7620" y="7619"/>
                </a:lnTo>
                <a:lnTo>
                  <a:pt x="7620" y="4571"/>
                </a:lnTo>
                <a:close/>
              </a:path>
              <a:path w="1504314" h="466725">
                <a:moveTo>
                  <a:pt x="1496568" y="4571"/>
                </a:moveTo>
                <a:lnTo>
                  <a:pt x="7620" y="4571"/>
                </a:lnTo>
                <a:lnTo>
                  <a:pt x="7620" y="7619"/>
                </a:lnTo>
                <a:lnTo>
                  <a:pt x="1496568" y="7619"/>
                </a:lnTo>
                <a:lnTo>
                  <a:pt x="1496568" y="4571"/>
                </a:lnTo>
                <a:close/>
              </a:path>
              <a:path w="1504314" h="466725">
                <a:moveTo>
                  <a:pt x="1504188" y="4571"/>
                </a:moveTo>
                <a:lnTo>
                  <a:pt x="1501140" y="4571"/>
                </a:lnTo>
                <a:lnTo>
                  <a:pt x="1501140" y="7619"/>
                </a:lnTo>
                <a:lnTo>
                  <a:pt x="1504188" y="7619"/>
                </a:lnTo>
                <a:lnTo>
                  <a:pt x="1504188" y="4571"/>
                </a:lnTo>
                <a:close/>
              </a:path>
            </a:pathLst>
          </a:custGeom>
          <a:solidFill>
            <a:srgbClr val="009999"/>
          </a:solidFill>
        </p:spPr>
        <p:txBody>
          <a:bodyPr wrap="square" lIns="0" tIns="0" rIns="0" bIns="0" rtlCol="0"/>
          <a:lstStyle/>
          <a:p/>
        </p:txBody>
      </p:sp>
      <p:sp>
        <p:nvSpPr>
          <p:cNvPr id="11" name="object 11"/>
          <p:cNvSpPr txBox="1"/>
          <p:nvPr/>
        </p:nvSpPr>
        <p:spPr>
          <a:xfrm>
            <a:off x="4436376" y="7216559"/>
            <a:ext cx="1368425" cy="218440"/>
          </a:xfrm>
          <a:prstGeom prst="rect">
            <a:avLst/>
          </a:prstGeom>
        </p:spPr>
        <p:txBody>
          <a:bodyPr wrap="square" lIns="0" tIns="0" rIns="0" bIns="0" rtlCol="0" vert="horz">
            <a:spAutoFit/>
          </a:bodyPr>
          <a:lstStyle/>
          <a:p>
            <a:pPr marL="12700">
              <a:lnSpc>
                <a:spcPct val="100000"/>
              </a:lnSpc>
            </a:pPr>
            <a:r>
              <a:rPr dirty="0" sz="1350" spc="5">
                <a:solidFill>
                  <a:srgbClr val="009999"/>
                </a:solidFill>
                <a:latin typeface="Times New Roman"/>
                <a:cs typeface="Times New Roman"/>
              </a:rPr>
              <a:t>Math </a:t>
            </a:r>
            <a:r>
              <a:rPr dirty="0" sz="1350" spc="10">
                <a:solidFill>
                  <a:srgbClr val="009999"/>
                </a:solidFill>
                <a:latin typeface="Times New Roman"/>
                <a:cs typeface="Times New Roman"/>
              </a:rPr>
              <a:t>101 </a:t>
            </a:r>
            <a:r>
              <a:rPr dirty="0" sz="1350" spc="5">
                <a:solidFill>
                  <a:srgbClr val="009999"/>
                </a:solidFill>
                <a:latin typeface="Times New Roman"/>
                <a:cs typeface="Times New Roman"/>
              </a:rPr>
              <a:t>-</a:t>
            </a:r>
            <a:r>
              <a:rPr dirty="0" sz="1350" spc="-75">
                <a:solidFill>
                  <a:srgbClr val="009999"/>
                </a:solidFill>
                <a:latin typeface="Times New Roman"/>
                <a:cs typeface="Times New Roman"/>
              </a:rPr>
              <a:t> </a:t>
            </a:r>
            <a:r>
              <a:rPr dirty="0" sz="1350" spc="5">
                <a:solidFill>
                  <a:srgbClr val="009999"/>
                </a:solidFill>
                <a:latin typeface="Times New Roman"/>
                <a:cs typeface="Times New Roman"/>
              </a:rPr>
              <a:t>Section</a:t>
            </a:r>
            <a:endParaRPr sz="1350">
              <a:latin typeface="Times New Roman"/>
              <a:cs typeface="Times New Roman"/>
            </a:endParaRPr>
          </a:p>
        </p:txBody>
      </p:sp>
      <p:sp>
        <p:nvSpPr>
          <p:cNvPr id="12" name="object 12"/>
          <p:cNvSpPr/>
          <p:nvPr/>
        </p:nvSpPr>
        <p:spPr>
          <a:xfrm>
            <a:off x="4449064" y="7410704"/>
            <a:ext cx="1341120" cy="0"/>
          </a:xfrm>
          <a:custGeom>
            <a:avLst/>
            <a:gdLst/>
            <a:ahLst/>
            <a:cxnLst/>
            <a:rect l="l" t="t" r="r" b="b"/>
            <a:pathLst>
              <a:path w="1341120" h="0">
                <a:moveTo>
                  <a:pt x="0" y="0"/>
                </a:moveTo>
                <a:lnTo>
                  <a:pt x="1341119" y="0"/>
                </a:lnTo>
              </a:path>
            </a:pathLst>
          </a:custGeom>
          <a:ln w="6095">
            <a:solidFill>
              <a:srgbClr val="009999"/>
            </a:solidFill>
          </a:ln>
        </p:spPr>
        <p:txBody>
          <a:bodyPr wrap="square" lIns="0" tIns="0" rIns="0" bIns="0" rtlCol="0"/>
          <a:lstStyle/>
          <a:p/>
        </p:txBody>
      </p:sp>
      <p:sp>
        <p:nvSpPr>
          <p:cNvPr id="13" name="object 13"/>
          <p:cNvSpPr txBox="1"/>
          <p:nvPr/>
        </p:nvSpPr>
        <p:spPr>
          <a:xfrm>
            <a:off x="4448568" y="7425169"/>
            <a:ext cx="1343025" cy="218440"/>
          </a:xfrm>
          <a:prstGeom prst="rect">
            <a:avLst/>
          </a:prstGeom>
        </p:spPr>
        <p:txBody>
          <a:bodyPr wrap="square" lIns="0" tIns="0" rIns="0" bIns="0" rtlCol="0" vert="horz">
            <a:spAutoFit/>
          </a:bodyPr>
          <a:lstStyle/>
          <a:p>
            <a:pPr marL="12700">
              <a:lnSpc>
                <a:spcPct val="100000"/>
              </a:lnSpc>
            </a:pPr>
            <a:r>
              <a:rPr dirty="0" sz="1350" spc="10">
                <a:solidFill>
                  <a:srgbClr val="009999"/>
                </a:solidFill>
                <a:latin typeface="Times New Roman"/>
                <a:cs typeface="Times New Roman"/>
              </a:rPr>
              <a:t>1 </a:t>
            </a:r>
            <a:r>
              <a:rPr dirty="0" sz="1350" spc="5">
                <a:solidFill>
                  <a:srgbClr val="009999"/>
                </a:solidFill>
                <a:latin typeface="Times New Roman"/>
                <a:cs typeface="Times New Roman"/>
              </a:rPr>
              <a:t>:</a:t>
            </a:r>
            <a:r>
              <a:rPr dirty="0" sz="1350" spc="-90">
                <a:solidFill>
                  <a:srgbClr val="009999"/>
                </a:solidFill>
                <a:latin typeface="Times New Roman"/>
                <a:cs typeface="Times New Roman"/>
              </a:rPr>
              <a:t> </a:t>
            </a:r>
            <a:r>
              <a:rPr dirty="0" sz="1350" spc="10">
                <a:solidFill>
                  <a:srgbClr val="009999"/>
                </a:solidFill>
                <a:latin typeface="Times New Roman"/>
                <a:cs typeface="Times New Roman"/>
              </a:rPr>
              <a:t>CourseOffering</a:t>
            </a:r>
            <a:endParaRPr sz="1350">
              <a:latin typeface="Times New Roman"/>
              <a:cs typeface="Times New Roman"/>
            </a:endParaRPr>
          </a:p>
        </p:txBody>
      </p:sp>
      <p:sp>
        <p:nvSpPr>
          <p:cNvPr id="14" name="object 14"/>
          <p:cNvSpPr/>
          <p:nvPr/>
        </p:nvSpPr>
        <p:spPr>
          <a:xfrm>
            <a:off x="4461255" y="7618730"/>
            <a:ext cx="1316990" cy="0"/>
          </a:xfrm>
          <a:custGeom>
            <a:avLst/>
            <a:gdLst/>
            <a:ahLst/>
            <a:cxnLst/>
            <a:rect l="l" t="t" r="r" b="b"/>
            <a:pathLst>
              <a:path w="1316989" h="0">
                <a:moveTo>
                  <a:pt x="0" y="0"/>
                </a:moveTo>
                <a:lnTo>
                  <a:pt x="1316736" y="0"/>
                </a:lnTo>
              </a:path>
            </a:pathLst>
          </a:custGeom>
          <a:ln w="7619">
            <a:solidFill>
              <a:srgbClr val="009999"/>
            </a:solidFill>
          </a:ln>
        </p:spPr>
        <p:txBody>
          <a:bodyPr wrap="square" lIns="0" tIns="0" rIns="0" bIns="0" rtlCol="0"/>
          <a:lstStyle/>
          <a:p/>
        </p:txBody>
      </p:sp>
      <p:sp>
        <p:nvSpPr>
          <p:cNvPr id="15" name="object 15"/>
          <p:cNvSpPr/>
          <p:nvPr/>
        </p:nvSpPr>
        <p:spPr>
          <a:xfrm>
            <a:off x="2698750" y="7649971"/>
            <a:ext cx="0" cy="58419"/>
          </a:xfrm>
          <a:custGeom>
            <a:avLst/>
            <a:gdLst/>
            <a:ahLst/>
            <a:cxnLst/>
            <a:rect l="l" t="t" r="r" b="b"/>
            <a:pathLst>
              <a:path w="0" h="58420">
                <a:moveTo>
                  <a:pt x="0" y="0"/>
                </a:moveTo>
                <a:lnTo>
                  <a:pt x="0" y="57912"/>
                </a:lnTo>
              </a:path>
            </a:pathLst>
          </a:custGeom>
          <a:ln w="13716">
            <a:solidFill>
              <a:srgbClr val="009999"/>
            </a:solidFill>
          </a:ln>
        </p:spPr>
        <p:txBody>
          <a:bodyPr wrap="square" lIns="0" tIns="0" rIns="0" bIns="0" rtlCol="0"/>
          <a:lstStyle/>
          <a:p/>
        </p:txBody>
      </p:sp>
      <p:sp>
        <p:nvSpPr>
          <p:cNvPr id="16" name="object 16"/>
          <p:cNvSpPr/>
          <p:nvPr/>
        </p:nvSpPr>
        <p:spPr>
          <a:xfrm>
            <a:off x="2698750" y="7752080"/>
            <a:ext cx="0" cy="58419"/>
          </a:xfrm>
          <a:custGeom>
            <a:avLst/>
            <a:gdLst/>
            <a:ahLst/>
            <a:cxnLst/>
            <a:rect l="l" t="t" r="r" b="b"/>
            <a:pathLst>
              <a:path w="0" h="58420">
                <a:moveTo>
                  <a:pt x="0" y="0"/>
                </a:moveTo>
                <a:lnTo>
                  <a:pt x="0" y="57912"/>
                </a:lnTo>
              </a:path>
            </a:pathLst>
          </a:custGeom>
          <a:ln w="13716">
            <a:solidFill>
              <a:srgbClr val="009999"/>
            </a:solidFill>
          </a:ln>
        </p:spPr>
        <p:txBody>
          <a:bodyPr wrap="square" lIns="0" tIns="0" rIns="0" bIns="0" rtlCol="0"/>
          <a:lstStyle/>
          <a:p/>
        </p:txBody>
      </p:sp>
      <p:sp>
        <p:nvSpPr>
          <p:cNvPr id="17" name="object 17"/>
          <p:cNvSpPr/>
          <p:nvPr/>
        </p:nvSpPr>
        <p:spPr>
          <a:xfrm>
            <a:off x="2698750" y="7854188"/>
            <a:ext cx="0" cy="58419"/>
          </a:xfrm>
          <a:custGeom>
            <a:avLst/>
            <a:gdLst/>
            <a:ahLst/>
            <a:cxnLst/>
            <a:rect l="l" t="t" r="r" b="b"/>
            <a:pathLst>
              <a:path w="0" h="58420">
                <a:moveTo>
                  <a:pt x="0" y="0"/>
                </a:moveTo>
                <a:lnTo>
                  <a:pt x="0" y="57911"/>
                </a:lnTo>
              </a:path>
            </a:pathLst>
          </a:custGeom>
          <a:ln w="13716">
            <a:solidFill>
              <a:srgbClr val="009999"/>
            </a:solidFill>
          </a:ln>
        </p:spPr>
        <p:txBody>
          <a:bodyPr wrap="square" lIns="0" tIns="0" rIns="0" bIns="0" rtlCol="0"/>
          <a:lstStyle/>
          <a:p/>
        </p:txBody>
      </p:sp>
      <p:sp>
        <p:nvSpPr>
          <p:cNvPr id="18" name="object 18"/>
          <p:cNvSpPr/>
          <p:nvPr/>
        </p:nvSpPr>
        <p:spPr>
          <a:xfrm>
            <a:off x="2698750" y="7954771"/>
            <a:ext cx="0" cy="59690"/>
          </a:xfrm>
          <a:custGeom>
            <a:avLst/>
            <a:gdLst/>
            <a:ahLst/>
            <a:cxnLst/>
            <a:rect l="l" t="t" r="r" b="b"/>
            <a:pathLst>
              <a:path w="0" h="59690">
                <a:moveTo>
                  <a:pt x="0" y="0"/>
                </a:moveTo>
                <a:lnTo>
                  <a:pt x="0" y="59436"/>
                </a:lnTo>
              </a:path>
            </a:pathLst>
          </a:custGeom>
          <a:ln w="13716">
            <a:solidFill>
              <a:srgbClr val="009999"/>
            </a:solidFill>
          </a:ln>
        </p:spPr>
        <p:txBody>
          <a:bodyPr wrap="square" lIns="0" tIns="0" rIns="0" bIns="0" rtlCol="0"/>
          <a:lstStyle/>
          <a:p/>
        </p:txBody>
      </p:sp>
      <p:sp>
        <p:nvSpPr>
          <p:cNvPr id="19" name="object 19"/>
          <p:cNvSpPr/>
          <p:nvPr/>
        </p:nvSpPr>
        <p:spPr>
          <a:xfrm>
            <a:off x="2698750" y="8056880"/>
            <a:ext cx="0" cy="59690"/>
          </a:xfrm>
          <a:custGeom>
            <a:avLst/>
            <a:gdLst/>
            <a:ahLst/>
            <a:cxnLst/>
            <a:rect l="l" t="t" r="r" b="b"/>
            <a:pathLst>
              <a:path w="0" h="59690">
                <a:moveTo>
                  <a:pt x="0" y="0"/>
                </a:moveTo>
                <a:lnTo>
                  <a:pt x="0" y="59436"/>
                </a:lnTo>
              </a:path>
            </a:pathLst>
          </a:custGeom>
          <a:ln w="13716">
            <a:solidFill>
              <a:srgbClr val="009999"/>
            </a:solidFill>
          </a:ln>
        </p:spPr>
        <p:txBody>
          <a:bodyPr wrap="square" lIns="0" tIns="0" rIns="0" bIns="0" rtlCol="0"/>
          <a:lstStyle/>
          <a:p/>
        </p:txBody>
      </p:sp>
      <p:sp>
        <p:nvSpPr>
          <p:cNvPr id="20" name="object 20"/>
          <p:cNvSpPr/>
          <p:nvPr/>
        </p:nvSpPr>
        <p:spPr>
          <a:xfrm>
            <a:off x="2698750" y="8158988"/>
            <a:ext cx="0" cy="58419"/>
          </a:xfrm>
          <a:custGeom>
            <a:avLst/>
            <a:gdLst/>
            <a:ahLst/>
            <a:cxnLst/>
            <a:rect l="l" t="t" r="r" b="b"/>
            <a:pathLst>
              <a:path w="0" h="58420">
                <a:moveTo>
                  <a:pt x="0" y="0"/>
                </a:moveTo>
                <a:lnTo>
                  <a:pt x="0" y="57911"/>
                </a:lnTo>
              </a:path>
            </a:pathLst>
          </a:custGeom>
          <a:ln w="13716">
            <a:solidFill>
              <a:srgbClr val="009999"/>
            </a:solidFill>
          </a:ln>
        </p:spPr>
        <p:txBody>
          <a:bodyPr wrap="square" lIns="0" tIns="0" rIns="0" bIns="0" rtlCol="0"/>
          <a:lstStyle/>
          <a:p/>
        </p:txBody>
      </p:sp>
      <p:sp>
        <p:nvSpPr>
          <p:cNvPr id="21" name="object 21"/>
          <p:cNvSpPr/>
          <p:nvPr/>
        </p:nvSpPr>
        <p:spPr>
          <a:xfrm>
            <a:off x="2698750" y="8261095"/>
            <a:ext cx="0" cy="58419"/>
          </a:xfrm>
          <a:custGeom>
            <a:avLst/>
            <a:gdLst/>
            <a:ahLst/>
            <a:cxnLst/>
            <a:rect l="l" t="t" r="r" b="b"/>
            <a:pathLst>
              <a:path w="0" h="58420">
                <a:moveTo>
                  <a:pt x="0" y="0"/>
                </a:moveTo>
                <a:lnTo>
                  <a:pt x="0" y="57912"/>
                </a:lnTo>
              </a:path>
            </a:pathLst>
          </a:custGeom>
          <a:ln w="13716">
            <a:solidFill>
              <a:srgbClr val="009999"/>
            </a:solidFill>
          </a:ln>
        </p:spPr>
        <p:txBody>
          <a:bodyPr wrap="square" lIns="0" tIns="0" rIns="0" bIns="0" rtlCol="0"/>
          <a:lstStyle/>
          <a:p/>
        </p:txBody>
      </p:sp>
      <p:sp>
        <p:nvSpPr>
          <p:cNvPr id="22" name="object 22"/>
          <p:cNvSpPr/>
          <p:nvPr/>
        </p:nvSpPr>
        <p:spPr>
          <a:xfrm>
            <a:off x="2698750" y="8363204"/>
            <a:ext cx="0" cy="58419"/>
          </a:xfrm>
          <a:custGeom>
            <a:avLst/>
            <a:gdLst/>
            <a:ahLst/>
            <a:cxnLst/>
            <a:rect l="l" t="t" r="r" b="b"/>
            <a:pathLst>
              <a:path w="0" h="58420">
                <a:moveTo>
                  <a:pt x="0" y="0"/>
                </a:moveTo>
                <a:lnTo>
                  <a:pt x="0" y="57912"/>
                </a:lnTo>
              </a:path>
            </a:pathLst>
          </a:custGeom>
          <a:ln w="13716">
            <a:solidFill>
              <a:srgbClr val="009999"/>
            </a:solidFill>
          </a:ln>
        </p:spPr>
        <p:txBody>
          <a:bodyPr wrap="square" lIns="0" tIns="0" rIns="0" bIns="0" rtlCol="0"/>
          <a:lstStyle/>
          <a:p/>
        </p:txBody>
      </p:sp>
      <p:sp>
        <p:nvSpPr>
          <p:cNvPr id="23" name="object 23"/>
          <p:cNvSpPr/>
          <p:nvPr/>
        </p:nvSpPr>
        <p:spPr>
          <a:xfrm>
            <a:off x="2698750" y="8465311"/>
            <a:ext cx="0" cy="56515"/>
          </a:xfrm>
          <a:custGeom>
            <a:avLst/>
            <a:gdLst/>
            <a:ahLst/>
            <a:cxnLst/>
            <a:rect l="l" t="t" r="r" b="b"/>
            <a:pathLst>
              <a:path w="0" h="56515">
                <a:moveTo>
                  <a:pt x="0" y="0"/>
                </a:moveTo>
                <a:lnTo>
                  <a:pt x="0" y="56387"/>
                </a:lnTo>
              </a:path>
            </a:pathLst>
          </a:custGeom>
          <a:ln w="13716">
            <a:solidFill>
              <a:srgbClr val="009999"/>
            </a:solidFill>
          </a:ln>
        </p:spPr>
        <p:txBody>
          <a:bodyPr wrap="square" lIns="0" tIns="0" rIns="0" bIns="0" rtlCol="0"/>
          <a:lstStyle/>
          <a:p/>
        </p:txBody>
      </p:sp>
      <p:sp>
        <p:nvSpPr>
          <p:cNvPr id="24" name="object 24"/>
          <p:cNvSpPr/>
          <p:nvPr/>
        </p:nvSpPr>
        <p:spPr>
          <a:xfrm>
            <a:off x="2698750" y="8565895"/>
            <a:ext cx="0" cy="58419"/>
          </a:xfrm>
          <a:custGeom>
            <a:avLst/>
            <a:gdLst/>
            <a:ahLst/>
            <a:cxnLst/>
            <a:rect l="l" t="t" r="r" b="b"/>
            <a:pathLst>
              <a:path w="0" h="58420">
                <a:moveTo>
                  <a:pt x="0" y="0"/>
                </a:moveTo>
                <a:lnTo>
                  <a:pt x="0" y="57912"/>
                </a:lnTo>
              </a:path>
            </a:pathLst>
          </a:custGeom>
          <a:ln w="13716">
            <a:solidFill>
              <a:srgbClr val="009999"/>
            </a:solidFill>
          </a:ln>
        </p:spPr>
        <p:txBody>
          <a:bodyPr wrap="square" lIns="0" tIns="0" rIns="0" bIns="0" rtlCol="0"/>
          <a:lstStyle/>
          <a:p/>
        </p:txBody>
      </p:sp>
      <p:sp>
        <p:nvSpPr>
          <p:cNvPr id="25" name="object 25"/>
          <p:cNvSpPr/>
          <p:nvPr/>
        </p:nvSpPr>
        <p:spPr>
          <a:xfrm>
            <a:off x="2691892" y="8678671"/>
            <a:ext cx="13970" cy="0"/>
          </a:xfrm>
          <a:custGeom>
            <a:avLst/>
            <a:gdLst/>
            <a:ahLst/>
            <a:cxnLst/>
            <a:rect l="l" t="t" r="r" b="b"/>
            <a:pathLst>
              <a:path w="13969" h="0">
                <a:moveTo>
                  <a:pt x="0" y="0"/>
                </a:moveTo>
                <a:lnTo>
                  <a:pt x="13716" y="0"/>
                </a:lnTo>
              </a:path>
            </a:pathLst>
          </a:custGeom>
          <a:ln w="21336">
            <a:solidFill>
              <a:srgbClr val="009999"/>
            </a:solidFill>
          </a:ln>
        </p:spPr>
        <p:txBody>
          <a:bodyPr wrap="square" lIns="0" tIns="0" rIns="0" bIns="0" rtlCol="0"/>
          <a:lstStyle/>
          <a:p/>
        </p:txBody>
      </p:sp>
      <p:sp>
        <p:nvSpPr>
          <p:cNvPr id="26" name="object 26"/>
          <p:cNvSpPr/>
          <p:nvPr/>
        </p:nvSpPr>
        <p:spPr>
          <a:xfrm>
            <a:off x="5177535" y="7657592"/>
            <a:ext cx="0" cy="58419"/>
          </a:xfrm>
          <a:custGeom>
            <a:avLst/>
            <a:gdLst/>
            <a:ahLst/>
            <a:cxnLst/>
            <a:rect l="l" t="t" r="r" b="b"/>
            <a:pathLst>
              <a:path w="0" h="58420">
                <a:moveTo>
                  <a:pt x="0" y="0"/>
                </a:moveTo>
                <a:lnTo>
                  <a:pt x="0" y="57911"/>
                </a:lnTo>
              </a:path>
            </a:pathLst>
          </a:custGeom>
          <a:ln w="15239">
            <a:solidFill>
              <a:srgbClr val="009999"/>
            </a:solidFill>
          </a:ln>
        </p:spPr>
        <p:txBody>
          <a:bodyPr wrap="square" lIns="0" tIns="0" rIns="0" bIns="0" rtlCol="0"/>
          <a:lstStyle/>
          <a:p/>
        </p:txBody>
      </p:sp>
      <p:sp>
        <p:nvSpPr>
          <p:cNvPr id="27" name="object 27"/>
          <p:cNvSpPr/>
          <p:nvPr/>
        </p:nvSpPr>
        <p:spPr>
          <a:xfrm>
            <a:off x="5177535" y="7759700"/>
            <a:ext cx="0" cy="58419"/>
          </a:xfrm>
          <a:custGeom>
            <a:avLst/>
            <a:gdLst/>
            <a:ahLst/>
            <a:cxnLst/>
            <a:rect l="l" t="t" r="r" b="b"/>
            <a:pathLst>
              <a:path w="0" h="58420">
                <a:moveTo>
                  <a:pt x="0" y="0"/>
                </a:moveTo>
                <a:lnTo>
                  <a:pt x="0" y="57912"/>
                </a:lnTo>
              </a:path>
            </a:pathLst>
          </a:custGeom>
          <a:ln w="15239">
            <a:solidFill>
              <a:srgbClr val="009999"/>
            </a:solidFill>
          </a:ln>
        </p:spPr>
        <p:txBody>
          <a:bodyPr wrap="square" lIns="0" tIns="0" rIns="0" bIns="0" rtlCol="0"/>
          <a:lstStyle/>
          <a:p/>
        </p:txBody>
      </p:sp>
      <p:sp>
        <p:nvSpPr>
          <p:cNvPr id="28" name="object 28"/>
          <p:cNvSpPr/>
          <p:nvPr/>
        </p:nvSpPr>
        <p:spPr>
          <a:xfrm>
            <a:off x="5177535" y="7861807"/>
            <a:ext cx="0" cy="58419"/>
          </a:xfrm>
          <a:custGeom>
            <a:avLst/>
            <a:gdLst/>
            <a:ahLst/>
            <a:cxnLst/>
            <a:rect l="l" t="t" r="r" b="b"/>
            <a:pathLst>
              <a:path w="0" h="58420">
                <a:moveTo>
                  <a:pt x="0" y="0"/>
                </a:moveTo>
                <a:lnTo>
                  <a:pt x="0" y="57912"/>
                </a:lnTo>
              </a:path>
            </a:pathLst>
          </a:custGeom>
          <a:ln w="15239">
            <a:solidFill>
              <a:srgbClr val="009999"/>
            </a:solidFill>
          </a:ln>
        </p:spPr>
        <p:txBody>
          <a:bodyPr wrap="square" lIns="0" tIns="0" rIns="0" bIns="0" rtlCol="0"/>
          <a:lstStyle/>
          <a:p/>
        </p:txBody>
      </p:sp>
      <p:sp>
        <p:nvSpPr>
          <p:cNvPr id="29" name="object 29"/>
          <p:cNvSpPr/>
          <p:nvPr/>
        </p:nvSpPr>
        <p:spPr>
          <a:xfrm>
            <a:off x="5177535" y="7963916"/>
            <a:ext cx="0" cy="56515"/>
          </a:xfrm>
          <a:custGeom>
            <a:avLst/>
            <a:gdLst/>
            <a:ahLst/>
            <a:cxnLst/>
            <a:rect l="l" t="t" r="r" b="b"/>
            <a:pathLst>
              <a:path w="0" h="56515">
                <a:moveTo>
                  <a:pt x="0" y="0"/>
                </a:moveTo>
                <a:lnTo>
                  <a:pt x="0" y="56387"/>
                </a:lnTo>
              </a:path>
            </a:pathLst>
          </a:custGeom>
          <a:ln w="15239">
            <a:solidFill>
              <a:srgbClr val="009999"/>
            </a:solidFill>
          </a:ln>
        </p:spPr>
        <p:txBody>
          <a:bodyPr wrap="square" lIns="0" tIns="0" rIns="0" bIns="0" rtlCol="0"/>
          <a:lstStyle/>
          <a:p/>
        </p:txBody>
      </p:sp>
      <p:sp>
        <p:nvSpPr>
          <p:cNvPr id="30" name="object 30"/>
          <p:cNvSpPr/>
          <p:nvPr/>
        </p:nvSpPr>
        <p:spPr>
          <a:xfrm>
            <a:off x="5177535" y="8064500"/>
            <a:ext cx="0" cy="58419"/>
          </a:xfrm>
          <a:custGeom>
            <a:avLst/>
            <a:gdLst/>
            <a:ahLst/>
            <a:cxnLst/>
            <a:rect l="l" t="t" r="r" b="b"/>
            <a:pathLst>
              <a:path w="0" h="58420">
                <a:moveTo>
                  <a:pt x="0" y="0"/>
                </a:moveTo>
                <a:lnTo>
                  <a:pt x="0" y="57912"/>
                </a:lnTo>
              </a:path>
            </a:pathLst>
          </a:custGeom>
          <a:ln w="15239">
            <a:solidFill>
              <a:srgbClr val="009999"/>
            </a:solidFill>
          </a:ln>
        </p:spPr>
        <p:txBody>
          <a:bodyPr wrap="square" lIns="0" tIns="0" rIns="0" bIns="0" rtlCol="0"/>
          <a:lstStyle/>
          <a:p/>
        </p:txBody>
      </p:sp>
      <p:sp>
        <p:nvSpPr>
          <p:cNvPr id="31" name="object 31"/>
          <p:cNvSpPr/>
          <p:nvPr/>
        </p:nvSpPr>
        <p:spPr>
          <a:xfrm>
            <a:off x="5177535" y="8166607"/>
            <a:ext cx="0" cy="58419"/>
          </a:xfrm>
          <a:custGeom>
            <a:avLst/>
            <a:gdLst/>
            <a:ahLst/>
            <a:cxnLst/>
            <a:rect l="l" t="t" r="r" b="b"/>
            <a:pathLst>
              <a:path w="0" h="58420">
                <a:moveTo>
                  <a:pt x="0" y="0"/>
                </a:moveTo>
                <a:lnTo>
                  <a:pt x="0" y="57912"/>
                </a:lnTo>
              </a:path>
            </a:pathLst>
          </a:custGeom>
          <a:ln w="15239">
            <a:solidFill>
              <a:srgbClr val="009999"/>
            </a:solidFill>
          </a:ln>
        </p:spPr>
        <p:txBody>
          <a:bodyPr wrap="square" lIns="0" tIns="0" rIns="0" bIns="0" rtlCol="0"/>
          <a:lstStyle/>
          <a:p/>
        </p:txBody>
      </p:sp>
      <p:sp>
        <p:nvSpPr>
          <p:cNvPr id="32" name="object 32"/>
          <p:cNvSpPr/>
          <p:nvPr/>
        </p:nvSpPr>
        <p:spPr>
          <a:xfrm>
            <a:off x="5177535" y="8268716"/>
            <a:ext cx="0" cy="58419"/>
          </a:xfrm>
          <a:custGeom>
            <a:avLst/>
            <a:gdLst/>
            <a:ahLst/>
            <a:cxnLst/>
            <a:rect l="l" t="t" r="r" b="b"/>
            <a:pathLst>
              <a:path w="0" h="58420">
                <a:moveTo>
                  <a:pt x="0" y="0"/>
                </a:moveTo>
                <a:lnTo>
                  <a:pt x="0" y="57911"/>
                </a:lnTo>
              </a:path>
            </a:pathLst>
          </a:custGeom>
          <a:ln w="15239">
            <a:solidFill>
              <a:srgbClr val="009999"/>
            </a:solidFill>
          </a:ln>
        </p:spPr>
        <p:txBody>
          <a:bodyPr wrap="square" lIns="0" tIns="0" rIns="0" bIns="0" rtlCol="0"/>
          <a:lstStyle/>
          <a:p/>
        </p:txBody>
      </p:sp>
      <p:sp>
        <p:nvSpPr>
          <p:cNvPr id="33" name="object 33"/>
          <p:cNvSpPr/>
          <p:nvPr/>
        </p:nvSpPr>
        <p:spPr>
          <a:xfrm>
            <a:off x="5177535" y="8369300"/>
            <a:ext cx="0" cy="59690"/>
          </a:xfrm>
          <a:custGeom>
            <a:avLst/>
            <a:gdLst/>
            <a:ahLst/>
            <a:cxnLst/>
            <a:rect l="l" t="t" r="r" b="b"/>
            <a:pathLst>
              <a:path w="0" h="59690">
                <a:moveTo>
                  <a:pt x="0" y="0"/>
                </a:moveTo>
                <a:lnTo>
                  <a:pt x="0" y="59436"/>
                </a:lnTo>
              </a:path>
            </a:pathLst>
          </a:custGeom>
          <a:ln w="15239">
            <a:solidFill>
              <a:srgbClr val="009999"/>
            </a:solidFill>
          </a:ln>
        </p:spPr>
        <p:txBody>
          <a:bodyPr wrap="square" lIns="0" tIns="0" rIns="0" bIns="0" rtlCol="0"/>
          <a:lstStyle/>
          <a:p/>
        </p:txBody>
      </p:sp>
      <p:sp>
        <p:nvSpPr>
          <p:cNvPr id="34" name="object 34"/>
          <p:cNvSpPr/>
          <p:nvPr/>
        </p:nvSpPr>
        <p:spPr>
          <a:xfrm>
            <a:off x="5177535" y="8471407"/>
            <a:ext cx="0" cy="58419"/>
          </a:xfrm>
          <a:custGeom>
            <a:avLst/>
            <a:gdLst/>
            <a:ahLst/>
            <a:cxnLst/>
            <a:rect l="l" t="t" r="r" b="b"/>
            <a:pathLst>
              <a:path w="0" h="58420">
                <a:moveTo>
                  <a:pt x="0" y="0"/>
                </a:moveTo>
                <a:lnTo>
                  <a:pt x="0" y="57912"/>
                </a:lnTo>
              </a:path>
            </a:pathLst>
          </a:custGeom>
          <a:ln w="15239">
            <a:solidFill>
              <a:srgbClr val="009999"/>
            </a:solidFill>
          </a:ln>
        </p:spPr>
        <p:txBody>
          <a:bodyPr wrap="square" lIns="0" tIns="0" rIns="0" bIns="0" rtlCol="0"/>
          <a:lstStyle/>
          <a:p/>
        </p:txBody>
      </p:sp>
      <p:sp>
        <p:nvSpPr>
          <p:cNvPr id="35" name="object 35"/>
          <p:cNvSpPr/>
          <p:nvPr/>
        </p:nvSpPr>
        <p:spPr>
          <a:xfrm>
            <a:off x="5177535" y="8573516"/>
            <a:ext cx="0" cy="58419"/>
          </a:xfrm>
          <a:custGeom>
            <a:avLst/>
            <a:gdLst/>
            <a:ahLst/>
            <a:cxnLst/>
            <a:rect l="l" t="t" r="r" b="b"/>
            <a:pathLst>
              <a:path w="0" h="58420">
                <a:moveTo>
                  <a:pt x="0" y="0"/>
                </a:moveTo>
                <a:lnTo>
                  <a:pt x="0" y="57911"/>
                </a:lnTo>
              </a:path>
            </a:pathLst>
          </a:custGeom>
          <a:ln w="15239">
            <a:solidFill>
              <a:srgbClr val="009999"/>
            </a:solidFill>
          </a:ln>
        </p:spPr>
        <p:txBody>
          <a:bodyPr wrap="square" lIns="0" tIns="0" rIns="0" bIns="0" rtlCol="0"/>
          <a:lstStyle/>
          <a:p/>
        </p:txBody>
      </p:sp>
      <p:sp>
        <p:nvSpPr>
          <p:cNvPr id="36" name="object 36"/>
          <p:cNvSpPr/>
          <p:nvPr/>
        </p:nvSpPr>
        <p:spPr>
          <a:xfrm>
            <a:off x="2693416" y="8151368"/>
            <a:ext cx="2476500" cy="43180"/>
          </a:xfrm>
          <a:custGeom>
            <a:avLst/>
            <a:gdLst/>
            <a:ahLst/>
            <a:cxnLst/>
            <a:rect l="l" t="t" r="r" b="b"/>
            <a:pathLst>
              <a:path w="2476500" h="43179">
                <a:moveTo>
                  <a:pt x="2433828" y="0"/>
                </a:moveTo>
                <a:lnTo>
                  <a:pt x="2433828" y="42672"/>
                </a:lnTo>
                <a:lnTo>
                  <a:pt x="2461260" y="28956"/>
                </a:lnTo>
                <a:lnTo>
                  <a:pt x="2441448" y="28956"/>
                </a:lnTo>
                <a:lnTo>
                  <a:pt x="2441448" y="13716"/>
                </a:lnTo>
                <a:lnTo>
                  <a:pt x="2461260" y="13716"/>
                </a:lnTo>
                <a:lnTo>
                  <a:pt x="2433828" y="0"/>
                </a:lnTo>
                <a:close/>
              </a:path>
              <a:path w="2476500" h="43179">
                <a:moveTo>
                  <a:pt x="2433828" y="13716"/>
                </a:moveTo>
                <a:lnTo>
                  <a:pt x="0" y="13716"/>
                </a:lnTo>
                <a:lnTo>
                  <a:pt x="0" y="28956"/>
                </a:lnTo>
                <a:lnTo>
                  <a:pt x="2433828" y="28956"/>
                </a:lnTo>
                <a:lnTo>
                  <a:pt x="2433828" y="13716"/>
                </a:lnTo>
                <a:close/>
              </a:path>
              <a:path w="2476500" h="43179">
                <a:moveTo>
                  <a:pt x="2461260" y="13716"/>
                </a:moveTo>
                <a:lnTo>
                  <a:pt x="2441448" y="13716"/>
                </a:lnTo>
                <a:lnTo>
                  <a:pt x="2441448" y="28956"/>
                </a:lnTo>
                <a:lnTo>
                  <a:pt x="2461260" y="28956"/>
                </a:lnTo>
                <a:lnTo>
                  <a:pt x="2476500" y="21336"/>
                </a:lnTo>
                <a:lnTo>
                  <a:pt x="2461260" y="13716"/>
                </a:lnTo>
                <a:close/>
              </a:path>
            </a:pathLst>
          </a:custGeom>
          <a:solidFill>
            <a:srgbClr val="009999"/>
          </a:solidFill>
        </p:spPr>
        <p:txBody>
          <a:bodyPr wrap="square" lIns="0" tIns="0" rIns="0" bIns="0" rtlCol="0"/>
          <a:lstStyle/>
          <a:p/>
        </p:txBody>
      </p:sp>
      <p:sp>
        <p:nvSpPr>
          <p:cNvPr id="37" name="object 37"/>
          <p:cNvSpPr/>
          <p:nvPr/>
        </p:nvSpPr>
        <p:spPr>
          <a:xfrm>
            <a:off x="2693416" y="8165083"/>
            <a:ext cx="2441575" cy="15240"/>
          </a:xfrm>
          <a:custGeom>
            <a:avLst/>
            <a:gdLst/>
            <a:ahLst/>
            <a:cxnLst/>
            <a:rect l="l" t="t" r="r" b="b"/>
            <a:pathLst>
              <a:path w="2441575" h="15240">
                <a:moveTo>
                  <a:pt x="0" y="0"/>
                </a:moveTo>
                <a:lnTo>
                  <a:pt x="2441448" y="0"/>
                </a:lnTo>
                <a:lnTo>
                  <a:pt x="2441448" y="15240"/>
                </a:lnTo>
                <a:lnTo>
                  <a:pt x="0" y="15240"/>
                </a:lnTo>
                <a:lnTo>
                  <a:pt x="0" y="0"/>
                </a:lnTo>
                <a:close/>
              </a:path>
            </a:pathLst>
          </a:custGeom>
          <a:ln w="3175">
            <a:solidFill>
              <a:srgbClr val="009999"/>
            </a:solidFill>
          </a:ln>
        </p:spPr>
        <p:txBody>
          <a:bodyPr wrap="square" lIns="0" tIns="0" rIns="0" bIns="0" rtlCol="0"/>
          <a:lstStyle/>
          <a:p/>
        </p:txBody>
      </p:sp>
      <p:sp>
        <p:nvSpPr>
          <p:cNvPr id="38" name="object 38"/>
          <p:cNvSpPr/>
          <p:nvPr/>
        </p:nvSpPr>
        <p:spPr>
          <a:xfrm>
            <a:off x="5127244" y="8151368"/>
            <a:ext cx="43180" cy="43180"/>
          </a:xfrm>
          <a:custGeom>
            <a:avLst/>
            <a:gdLst/>
            <a:ahLst/>
            <a:cxnLst/>
            <a:rect l="l" t="t" r="r" b="b"/>
            <a:pathLst>
              <a:path w="43179" h="43179">
                <a:moveTo>
                  <a:pt x="0" y="0"/>
                </a:moveTo>
                <a:lnTo>
                  <a:pt x="42671" y="21336"/>
                </a:lnTo>
                <a:lnTo>
                  <a:pt x="0" y="42672"/>
                </a:lnTo>
                <a:lnTo>
                  <a:pt x="0" y="0"/>
                </a:lnTo>
                <a:close/>
              </a:path>
            </a:pathLst>
          </a:custGeom>
          <a:ln w="3175">
            <a:solidFill>
              <a:srgbClr val="009999"/>
            </a:solidFill>
          </a:ln>
        </p:spPr>
        <p:txBody>
          <a:bodyPr wrap="square" lIns="0" tIns="0" rIns="0" bIns="0" rtlCol="0"/>
          <a:lstStyle/>
          <a:p/>
        </p:txBody>
      </p:sp>
      <p:sp>
        <p:nvSpPr>
          <p:cNvPr id="39" name="object 39"/>
          <p:cNvSpPr txBox="1"/>
          <p:nvPr/>
        </p:nvSpPr>
        <p:spPr>
          <a:xfrm>
            <a:off x="3014484" y="7928102"/>
            <a:ext cx="1837055" cy="218440"/>
          </a:xfrm>
          <a:prstGeom prst="rect">
            <a:avLst/>
          </a:prstGeom>
        </p:spPr>
        <p:txBody>
          <a:bodyPr wrap="square" lIns="0" tIns="0" rIns="0" bIns="0" rtlCol="0" vert="horz">
            <a:spAutoFit/>
          </a:bodyPr>
          <a:lstStyle/>
          <a:p>
            <a:pPr marL="12700">
              <a:lnSpc>
                <a:spcPct val="100000"/>
              </a:lnSpc>
            </a:pPr>
            <a:r>
              <a:rPr dirty="0" sz="1350" spc="10">
                <a:solidFill>
                  <a:srgbClr val="009999"/>
                </a:solidFill>
                <a:latin typeface="Times New Roman"/>
                <a:cs typeface="Times New Roman"/>
              </a:rPr>
              <a:t>Add </a:t>
            </a:r>
            <a:r>
              <a:rPr dirty="0" sz="1350" spc="5">
                <a:solidFill>
                  <a:srgbClr val="009999"/>
                </a:solidFill>
                <a:latin typeface="Times New Roman"/>
                <a:cs typeface="Times New Roman"/>
              </a:rPr>
              <a:t>professor</a:t>
            </a:r>
            <a:r>
              <a:rPr dirty="0" sz="1350" spc="-10">
                <a:solidFill>
                  <a:srgbClr val="009999"/>
                </a:solidFill>
                <a:latin typeface="Times New Roman"/>
                <a:cs typeface="Times New Roman"/>
              </a:rPr>
              <a:t> </a:t>
            </a:r>
            <a:r>
              <a:rPr dirty="0" sz="1350" spc="5">
                <a:solidFill>
                  <a:srgbClr val="009999"/>
                </a:solidFill>
                <a:latin typeface="Times New Roman"/>
                <a:cs typeface="Times New Roman"/>
              </a:rPr>
              <a:t>(Professor)</a:t>
            </a:r>
            <a:endParaRPr sz="1350">
              <a:latin typeface="Times New Roman"/>
              <a:cs typeface="Times New Roman"/>
            </a:endParaRPr>
          </a:p>
        </p:txBody>
      </p:sp>
      <p:sp>
        <p:nvSpPr>
          <p:cNvPr id="40" name="object 40"/>
          <p:cNvSpPr txBox="1"/>
          <p:nvPr/>
        </p:nvSpPr>
        <p:spPr>
          <a:xfrm>
            <a:off x="1575803" y="8748081"/>
            <a:ext cx="558165" cy="218440"/>
          </a:xfrm>
          <a:prstGeom prst="rect">
            <a:avLst/>
          </a:prstGeom>
        </p:spPr>
        <p:txBody>
          <a:bodyPr wrap="square" lIns="0" tIns="0" rIns="0" bIns="0" rtlCol="0" vert="horz">
            <a:spAutoFit/>
          </a:bodyPr>
          <a:lstStyle/>
          <a:p>
            <a:pPr marL="12700">
              <a:lnSpc>
                <a:spcPct val="100000"/>
              </a:lnSpc>
            </a:pPr>
            <a:r>
              <a:rPr dirty="0" sz="1350" i="1">
                <a:latin typeface="Times New Roman"/>
                <a:cs typeface="Times New Roman"/>
              </a:rPr>
              <a:t>Lifeline</a:t>
            </a:r>
            <a:endParaRPr sz="1350">
              <a:latin typeface="Times New Roman"/>
              <a:cs typeface="Times New Roman"/>
            </a:endParaRPr>
          </a:p>
        </p:txBody>
      </p:sp>
      <p:sp>
        <p:nvSpPr>
          <p:cNvPr id="41" name="object 41"/>
          <p:cNvSpPr/>
          <p:nvPr/>
        </p:nvSpPr>
        <p:spPr>
          <a:xfrm>
            <a:off x="1949704" y="8375395"/>
            <a:ext cx="721360" cy="398145"/>
          </a:xfrm>
          <a:custGeom>
            <a:avLst/>
            <a:gdLst/>
            <a:ahLst/>
            <a:cxnLst/>
            <a:rect l="l" t="t" r="r" b="b"/>
            <a:pathLst>
              <a:path w="721360" h="398145">
                <a:moveTo>
                  <a:pt x="680425" y="14430"/>
                </a:moveTo>
                <a:lnTo>
                  <a:pt x="0" y="385571"/>
                </a:lnTo>
                <a:lnTo>
                  <a:pt x="6096" y="397763"/>
                </a:lnTo>
                <a:lnTo>
                  <a:pt x="686857" y="27241"/>
                </a:lnTo>
                <a:lnTo>
                  <a:pt x="694124" y="14845"/>
                </a:lnTo>
                <a:lnTo>
                  <a:pt x="680425" y="14430"/>
                </a:lnTo>
                <a:close/>
              </a:path>
              <a:path w="721360" h="398145">
                <a:moveTo>
                  <a:pt x="685800" y="56387"/>
                </a:moveTo>
                <a:lnTo>
                  <a:pt x="678180" y="56387"/>
                </a:lnTo>
                <a:lnTo>
                  <a:pt x="679704" y="57911"/>
                </a:lnTo>
                <a:lnTo>
                  <a:pt x="685800" y="57911"/>
                </a:lnTo>
                <a:lnTo>
                  <a:pt x="685800" y="56387"/>
                </a:lnTo>
                <a:close/>
              </a:path>
              <a:path w="721360" h="398145">
                <a:moveTo>
                  <a:pt x="656844" y="0"/>
                </a:moveTo>
                <a:lnTo>
                  <a:pt x="653796" y="0"/>
                </a:lnTo>
                <a:lnTo>
                  <a:pt x="652272" y="1523"/>
                </a:lnTo>
                <a:lnTo>
                  <a:pt x="704088" y="1523"/>
                </a:lnTo>
                <a:lnTo>
                  <a:pt x="711708" y="13715"/>
                </a:lnTo>
                <a:lnTo>
                  <a:pt x="686857" y="27241"/>
                </a:lnTo>
                <a:lnTo>
                  <a:pt x="675132" y="47243"/>
                </a:lnTo>
                <a:lnTo>
                  <a:pt x="675132" y="54863"/>
                </a:lnTo>
                <a:lnTo>
                  <a:pt x="676656" y="56387"/>
                </a:lnTo>
                <a:lnTo>
                  <a:pt x="687324" y="56387"/>
                </a:lnTo>
                <a:lnTo>
                  <a:pt x="687324" y="54863"/>
                </a:lnTo>
                <a:lnTo>
                  <a:pt x="720852" y="1523"/>
                </a:lnTo>
                <a:lnTo>
                  <a:pt x="656844" y="0"/>
                </a:lnTo>
                <a:close/>
              </a:path>
              <a:path w="721360" h="398145">
                <a:moveTo>
                  <a:pt x="694124" y="14845"/>
                </a:moveTo>
                <a:lnTo>
                  <a:pt x="686857" y="27241"/>
                </a:lnTo>
                <a:lnTo>
                  <a:pt x="708907" y="15239"/>
                </a:lnTo>
                <a:lnTo>
                  <a:pt x="707136" y="15239"/>
                </a:lnTo>
                <a:lnTo>
                  <a:pt x="694124" y="14845"/>
                </a:lnTo>
                <a:close/>
              </a:path>
              <a:path w="721360" h="398145">
                <a:moveTo>
                  <a:pt x="701094" y="3156"/>
                </a:moveTo>
                <a:lnTo>
                  <a:pt x="700920" y="3251"/>
                </a:lnTo>
                <a:lnTo>
                  <a:pt x="694124" y="14845"/>
                </a:lnTo>
                <a:lnTo>
                  <a:pt x="707136" y="15239"/>
                </a:lnTo>
                <a:lnTo>
                  <a:pt x="701094" y="3156"/>
                </a:lnTo>
                <a:close/>
              </a:path>
              <a:path w="721360" h="398145">
                <a:moveTo>
                  <a:pt x="704088" y="1523"/>
                </a:moveTo>
                <a:lnTo>
                  <a:pt x="701094" y="3156"/>
                </a:lnTo>
                <a:lnTo>
                  <a:pt x="707136" y="15239"/>
                </a:lnTo>
                <a:lnTo>
                  <a:pt x="708907" y="15239"/>
                </a:lnTo>
                <a:lnTo>
                  <a:pt x="711708" y="13715"/>
                </a:lnTo>
                <a:lnTo>
                  <a:pt x="704088" y="1523"/>
                </a:lnTo>
                <a:close/>
              </a:path>
              <a:path w="721360" h="398145">
                <a:moveTo>
                  <a:pt x="700920" y="3251"/>
                </a:moveTo>
                <a:lnTo>
                  <a:pt x="680425" y="14430"/>
                </a:lnTo>
                <a:lnTo>
                  <a:pt x="694124" y="14845"/>
                </a:lnTo>
                <a:lnTo>
                  <a:pt x="700920" y="3251"/>
                </a:lnTo>
                <a:close/>
              </a:path>
              <a:path w="721360" h="398145">
                <a:moveTo>
                  <a:pt x="704088" y="1523"/>
                </a:moveTo>
                <a:lnTo>
                  <a:pt x="650748" y="1523"/>
                </a:lnTo>
                <a:lnTo>
                  <a:pt x="650748" y="9143"/>
                </a:lnTo>
                <a:lnTo>
                  <a:pt x="652272" y="12191"/>
                </a:lnTo>
                <a:lnTo>
                  <a:pt x="655320" y="12191"/>
                </a:lnTo>
                <a:lnTo>
                  <a:pt x="655320" y="13715"/>
                </a:lnTo>
                <a:lnTo>
                  <a:pt x="656844" y="13715"/>
                </a:lnTo>
                <a:lnTo>
                  <a:pt x="680425" y="14430"/>
                </a:lnTo>
                <a:lnTo>
                  <a:pt x="700920" y="3251"/>
                </a:lnTo>
                <a:lnTo>
                  <a:pt x="701040" y="3047"/>
                </a:lnTo>
                <a:lnTo>
                  <a:pt x="701294" y="3047"/>
                </a:lnTo>
                <a:lnTo>
                  <a:pt x="704088" y="1523"/>
                </a:lnTo>
                <a:close/>
              </a:path>
              <a:path w="721360" h="398145">
                <a:moveTo>
                  <a:pt x="701294" y="3047"/>
                </a:moveTo>
                <a:lnTo>
                  <a:pt x="701040" y="3047"/>
                </a:lnTo>
                <a:lnTo>
                  <a:pt x="701294" y="3047"/>
                </a:lnTo>
                <a:close/>
              </a:path>
            </a:pathLst>
          </a:custGeom>
          <a:solidFill>
            <a:srgbClr val="000000"/>
          </a:solidFill>
        </p:spPr>
        <p:txBody>
          <a:bodyPr wrap="square" lIns="0" tIns="0" rIns="0" bIns="0" rtlCol="0"/>
          <a:lstStyle/>
          <a:p/>
        </p:txBody>
      </p:sp>
      <p:sp>
        <p:nvSpPr>
          <p:cNvPr id="42" name="object 42"/>
          <p:cNvSpPr/>
          <p:nvPr/>
        </p:nvSpPr>
        <p:spPr>
          <a:xfrm>
            <a:off x="1949704" y="8376919"/>
            <a:ext cx="711835" cy="396240"/>
          </a:xfrm>
          <a:custGeom>
            <a:avLst/>
            <a:gdLst/>
            <a:ahLst/>
            <a:cxnLst/>
            <a:rect l="l" t="t" r="r" b="b"/>
            <a:pathLst>
              <a:path w="711835" h="396240">
                <a:moveTo>
                  <a:pt x="0" y="384047"/>
                </a:moveTo>
                <a:lnTo>
                  <a:pt x="704088" y="0"/>
                </a:lnTo>
                <a:lnTo>
                  <a:pt x="711708" y="12191"/>
                </a:lnTo>
                <a:lnTo>
                  <a:pt x="6096" y="396239"/>
                </a:lnTo>
                <a:lnTo>
                  <a:pt x="0" y="384047"/>
                </a:lnTo>
                <a:close/>
              </a:path>
            </a:pathLst>
          </a:custGeom>
          <a:ln w="3175">
            <a:solidFill>
              <a:srgbClr val="000000"/>
            </a:solidFill>
          </a:ln>
        </p:spPr>
        <p:txBody>
          <a:bodyPr wrap="square" lIns="0" tIns="0" rIns="0" bIns="0" rtlCol="0"/>
          <a:lstStyle/>
          <a:p/>
        </p:txBody>
      </p:sp>
      <p:sp>
        <p:nvSpPr>
          <p:cNvPr id="43" name="object 43"/>
          <p:cNvSpPr/>
          <p:nvPr/>
        </p:nvSpPr>
        <p:spPr>
          <a:xfrm>
            <a:off x="2600451" y="8375395"/>
            <a:ext cx="70485" cy="58419"/>
          </a:xfrm>
          <a:custGeom>
            <a:avLst/>
            <a:gdLst/>
            <a:ahLst/>
            <a:cxnLst/>
            <a:rect l="l" t="t" r="r" b="b"/>
            <a:pathLst>
              <a:path w="70485" h="58420">
                <a:moveTo>
                  <a:pt x="6095" y="0"/>
                </a:moveTo>
                <a:lnTo>
                  <a:pt x="70103" y="1523"/>
                </a:lnTo>
                <a:lnTo>
                  <a:pt x="36575" y="54863"/>
                </a:lnTo>
                <a:lnTo>
                  <a:pt x="36575" y="56387"/>
                </a:lnTo>
                <a:lnTo>
                  <a:pt x="35051" y="56387"/>
                </a:lnTo>
                <a:lnTo>
                  <a:pt x="35051" y="57911"/>
                </a:lnTo>
                <a:lnTo>
                  <a:pt x="32003" y="57911"/>
                </a:lnTo>
                <a:lnTo>
                  <a:pt x="30479" y="57911"/>
                </a:lnTo>
                <a:lnTo>
                  <a:pt x="28955" y="57911"/>
                </a:lnTo>
                <a:lnTo>
                  <a:pt x="27431" y="56387"/>
                </a:lnTo>
                <a:lnTo>
                  <a:pt x="25907" y="56387"/>
                </a:lnTo>
                <a:lnTo>
                  <a:pt x="24383" y="54863"/>
                </a:lnTo>
                <a:lnTo>
                  <a:pt x="24383" y="54863"/>
                </a:lnTo>
                <a:lnTo>
                  <a:pt x="24383" y="47243"/>
                </a:lnTo>
                <a:lnTo>
                  <a:pt x="50291" y="3047"/>
                </a:lnTo>
                <a:lnTo>
                  <a:pt x="56387" y="15239"/>
                </a:lnTo>
                <a:lnTo>
                  <a:pt x="6095" y="13715"/>
                </a:lnTo>
                <a:lnTo>
                  <a:pt x="4571" y="13715"/>
                </a:lnTo>
                <a:lnTo>
                  <a:pt x="4571" y="12191"/>
                </a:lnTo>
                <a:lnTo>
                  <a:pt x="1523" y="12191"/>
                </a:lnTo>
                <a:lnTo>
                  <a:pt x="0" y="9143"/>
                </a:lnTo>
                <a:lnTo>
                  <a:pt x="0" y="7619"/>
                </a:lnTo>
                <a:lnTo>
                  <a:pt x="0" y="6095"/>
                </a:lnTo>
                <a:lnTo>
                  <a:pt x="0" y="4571"/>
                </a:lnTo>
                <a:lnTo>
                  <a:pt x="0" y="3047"/>
                </a:lnTo>
                <a:lnTo>
                  <a:pt x="0" y="1523"/>
                </a:lnTo>
                <a:lnTo>
                  <a:pt x="1523" y="1523"/>
                </a:lnTo>
                <a:lnTo>
                  <a:pt x="3047" y="0"/>
                </a:lnTo>
                <a:lnTo>
                  <a:pt x="4571" y="0"/>
                </a:lnTo>
                <a:lnTo>
                  <a:pt x="6095" y="0"/>
                </a:lnTo>
                <a:close/>
              </a:path>
            </a:pathLst>
          </a:custGeom>
          <a:ln w="3175">
            <a:solidFill>
              <a:srgbClr val="000000"/>
            </a:solidFill>
          </a:ln>
        </p:spPr>
        <p:txBody>
          <a:bodyPr wrap="square" lIns="0" tIns="0" rIns="0" bIns="0" rtlCol="0"/>
          <a:lstStyle/>
          <a:p/>
        </p:txBody>
      </p:sp>
      <p:sp>
        <p:nvSpPr>
          <p:cNvPr id="44" name="object 44"/>
          <p:cNvSpPr txBox="1"/>
          <p:nvPr/>
        </p:nvSpPr>
        <p:spPr>
          <a:xfrm>
            <a:off x="3058655" y="8792209"/>
            <a:ext cx="636270" cy="218440"/>
          </a:xfrm>
          <a:prstGeom prst="rect">
            <a:avLst/>
          </a:prstGeom>
        </p:spPr>
        <p:txBody>
          <a:bodyPr wrap="square" lIns="0" tIns="0" rIns="0" bIns="0" rtlCol="0" vert="horz">
            <a:spAutoFit/>
          </a:bodyPr>
          <a:lstStyle/>
          <a:p>
            <a:pPr marL="12700">
              <a:lnSpc>
                <a:spcPct val="100000"/>
              </a:lnSpc>
            </a:pPr>
            <a:r>
              <a:rPr dirty="0" sz="1350" spc="10" i="1">
                <a:latin typeface="Times New Roman"/>
                <a:cs typeface="Times New Roman"/>
              </a:rPr>
              <a:t>Message</a:t>
            </a:r>
            <a:endParaRPr sz="1350">
              <a:latin typeface="Times New Roman"/>
              <a:cs typeface="Times New Roman"/>
            </a:endParaRPr>
          </a:p>
        </p:txBody>
      </p:sp>
      <p:sp>
        <p:nvSpPr>
          <p:cNvPr id="45" name="object 45"/>
          <p:cNvSpPr/>
          <p:nvPr/>
        </p:nvSpPr>
        <p:spPr>
          <a:xfrm>
            <a:off x="3429508" y="8201659"/>
            <a:ext cx="548640" cy="614680"/>
          </a:xfrm>
          <a:custGeom>
            <a:avLst/>
            <a:gdLst/>
            <a:ahLst/>
            <a:cxnLst/>
            <a:rect l="l" t="t" r="r" b="b"/>
            <a:pathLst>
              <a:path w="548639" h="614679">
                <a:moveTo>
                  <a:pt x="529540" y="21991"/>
                </a:moveTo>
                <a:lnTo>
                  <a:pt x="515028" y="26672"/>
                </a:lnTo>
                <a:lnTo>
                  <a:pt x="0" y="603504"/>
                </a:lnTo>
                <a:lnTo>
                  <a:pt x="10668" y="614172"/>
                </a:lnTo>
                <a:lnTo>
                  <a:pt x="526642" y="37926"/>
                </a:lnTo>
                <a:lnTo>
                  <a:pt x="529540" y="21991"/>
                </a:lnTo>
                <a:close/>
              </a:path>
              <a:path w="548639" h="614679">
                <a:moveTo>
                  <a:pt x="545199" y="17202"/>
                </a:moveTo>
                <a:lnTo>
                  <a:pt x="526642" y="37926"/>
                </a:lnTo>
                <a:lnTo>
                  <a:pt x="522731" y="59436"/>
                </a:lnTo>
                <a:lnTo>
                  <a:pt x="522731" y="64008"/>
                </a:lnTo>
                <a:lnTo>
                  <a:pt x="524256" y="65532"/>
                </a:lnTo>
                <a:lnTo>
                  <a:pt x="524256" y="67056"/>
                </a:lnTo>
                <a:lnTo>
                  <a:pt x="533400" y="67056"/>
                </a:lnTo>
                <a:lnTo>
                  <a:pt x="534924" y="65532"/>
                </a:lnTo>
                <a:lnTo>
                  <a:pt x="534924" y="64008"/>
                </a:lnTo>
                <a:lnTo>
                  <a:pt x="536448" y="64008"/>
                </a:lnTo>
                <a:lnTo>
                  <a:pt x="536448" y="60960"/>
                </a:lnTo>
                <a:lnTo>
                  <a:pt x="545199" y="17202"/>
                </a:lnTo>
                <a:close/>
              </a:path>
              <a:path w="548639" h="614679">
                <a:moveTo>
                  <a:pt x="536883" y="9144"/>
                </a:moveTo>
                <a:lnTo>
                  <a:pt x="531876" y="9144"/>
                </a:lnTo>
                <a:lnTo>
                  <a:pt x="541020" y="18288"/>
                </a:lnTo>
                <a:lnTo>
                  <a:pt x="529540" y="21991"/>
                </a:lnTo>
                <a:lnTo>
                  <a:pt x="526642" y="37926"/>
                </a:lnTo>
                <a:lnTo>
                  <a:pt x="545199" y="17202"/>
                </a:lnTo>
                <a:lnTo>
                  <a:pt x="545332" y="16537"/>
                </a:lnTo>
                <a:lnTo>
                  <a:pt x="536883" y="9144"/>
                </a:lnTo>
                <a:close/>
              </a:path>
              <a:path w="548639" h="614679">
                <a:moveTo>
                  <a:pt x="548640" y="0"/>
                </a:moveTo>
                <a:lnTo>
                  <a:pt x="489204" y="19812"/>
                </a:lnTo>
                <a:lnTo>
                  <a:pt x="487680" y="19812"/>
                </a:lnTo>
                <a:lnTo>
                  <a:pt x="486156" y="21336"/>
                </a:lnTo>
                <a:lnTo>
                  <a:pt x="486156" y="22860"/>
                </a:lnTo>
                <a:lnTo>
                  <a:pt x="484631" y="22860"/>
                </a:lnTo>
                <a:lnTo>
                  <a:pt x="484631" y="30480"/>
                </a:lnTo>
                <a:lnTo>
                  <a:pt x="486156" y="30480"/>
                </a:lnTo>
                <a:lnTo>
                  <a:pt x="486156" y="33528"/>
                </a:lnTo>
                <a:lnTo>
                  <a:pt x="493776" y="33528"/>
                </a:lnTo>
                <a:lnTo>
                  <a:pt x="515028" y="26672"/>
                </a:lnTo>
                <a:lnTo>
                  <a:pt x="533400" y="6096"/>
                </a:lnTo>
                <a:lnTo>
                  <a:pt x="547420" y="6096"/>
                </a:lnTo>
                <a:lnTo>
                  <a:pt x="548640" y="0"/>
                </a:lnTo>
                <a:close/>
              </a:path>
              <a:path w="548639" h="614679">
                <a:moveTo>
                  <a:pt x="533400" y="6096"/>
                </a:moveTo>
                <a:lnTo>
                  <a:pt x="515028" y="26672"/>
                </a:lnTo>
                <a:lnTo>
                  <a:pt x="529540" y="21991"/>
                </a:lnTo>
                <a:lnTo>
                  <a:pt x="531876" y="9144"/>
                </a:lnTo>
                <a:lnTo>
                  <a:pt x="536883" y="9144"/>
                </a:lnTo>
                <a:lnTo>
                  <a:pt x="533400" y="6096"/>
                </a:lnTo>
                <a:close/>
              </a:path>
              <a:path w="548639" h="614679">
                <a:moveTo>
                  <a:pt x="531876" y="9144"/>
                </a:moveTo>
                <a:lnTo>
                  <a:pt x="529540" y="21991"/>
                </a:lnTo>
                <a:lnTo>
                  <a:pt x="541020" y="18288"/>
                </a:lnTo>
                <a:lnTo>
                  <a:pt x="531876" y="9144"/>
                </a:lnTo>
                <a:close/>
              </a:path>
              <a:path w="548639" h="614679">
                <a:moveTo>
                  <a:pt x="545332" y="16537"/>
                </a:moveTo>
                <a:lnTo>
                  <a:pt x="545199" y="17202"/>
                </a:lnTo>
                <a:lnTo>
                  <a:pt x="545592" y="16764"/>
                </a:lnTo>
                <a:lnTo>
                  <a:pt x="545332" y="16537"/>
                </a:lnTo>
                <a:close/>
              </a:path>
              <a:path w="548639" h="614679">
                <a:moveTo>
                  <a:pt x="547420" y="6096"/>
                </a:moveTo>
                <a:lnTo>
                  <a:pt x="533400" y="6096"/>
                </a:lnTo>
                <a:lnTo>
                  <a:pt x="545332" y="16537"/>
                </a:lnTo>
                <a:lnTo>
                  <a:pt x="547420" y="6096"/>
                </a:lnTo>
                <a:close/>
              </a:path>
            </a:pathLst>
          </a:custGeom>
          <a:solidFill>
            <a:srgbClr val="000000"/>
          </a:solidFill>
        </p:spPr>
        <p:txBody>
          <a:bodyPr wrap="square" lIns="0" tIns="0" rIns="0" bIns="0" rtlCol="0"/>
          <a:lstStyle/>
          <a:p/>
        </p:txBody>
      </p:sp>
      <p:sp>
        <p:nvSpPr>
          <p:cNvPr id="46" name="object 46"/>
          <p:cNvSpPr/>
          <p:nvPr/>
        </p:nvSpPr>
        <p:spPr>
          <a:xfrm>
            <a:off x="3429508" y="8207756"/>
            <a:ext cx="546100" cy="608330"/>
          </a:xfrm>
          <a:custGeom>
            <a:avLst/>
            <a:gdLst/>
            <a:ahLst/>
            <a:cxnLst/>
            <a:rect l="l" t="t" r="r" b="b"/>
            <a:pathLst>
              <a:path w="546100" h="608329">
                <a:moveTo>
                  <a:pt x="0" y="597408"/>
                </a:moveTo>
                <a:lnTo>
                  <a:pt x="533400" y="0"/>
                </a:lnTo>
                <a:lnTo>
                  <a:pt x="545592" y="10668"/>
                </a:lnTo>
                <a:lnTo>
                  <a:pt x="10668" y="608076"/>
                </a:lnTo>
                <a:lnTo>
                  <a:pt x="0" y="597408"/>
                </a:lnTo>
                <a:close/>
              </a:path>
            </a:pathLst>
          </a:custGeom>
          <a:ln w="3175">
            <a:solidFill>
              <a:srgbClr val="000000"/>
            </a:solidFill>
          </a:ln>
        </p:spPr>
        <p:txBody>
          <a:bodyPr wrap="square" lIns="0" tIns="0" rIns="0" bIns="0" rtlCol="0"/>
          <a:lstStyle/>
          <a:p/>
        </p:txBody>
      </p:sp>
      <p:sp>
        <p:nvSpPr>
          <p:cNvPr id="47" name="object 47"/>
          <p:cNvSpPr/>
          <p:nvPr/>
        </p:nvSpPr>
        <p:spPr>
          <a:xfrm>
            <a:off x="3914140" y="8201659"/>
            <a:ext cx="64135" cy="67310"/>
          </a:xfrm>
          <a:custGeom>
            <a:avLst/>
            <a:gdLst/>
            <a:ahLst/>
            <a:cxnLst/>
            <a:rect l="l" t="t" r="r" b="b"/>
            <a:pathLst>
              <a:path w="64135" h="67309">
                <a:moveTo>
                  <a:pt x="4571" y="19812"/>
                </a:moveTo>
                <a:lnTo>
                  <a:pt x="64007" y="0"/>
                </a:lnTo>
                <a:lnTo>
                  <a:pt x="51815" y="60960"/>
                </a:lnTo>
                <a:lnTo>
                  <a:pt x="51815" y="64008"/>
                </a:lnTo>
                <a:lnTo>
                  <a:pt x="50291" y="64008"/>
                </a:lnTo>
                <a:lnTo>
                  <a:pt x="50291" y="65532"/>
                </a:lnTo>
                <a:lnTo>
                  <a:pt x="48767" y="67056"/>
                </a:lnTo>
                <a:lnTo>
                  <a:pt x="39623" y="67056"/>
                </a:lnTo>
                <a:lnTo>
                  <a:pt x="39623" y="65532"/>
                </a:lnTo>
                <a:lnTo>
                  <a:pt x="38099" y="64008"/>
                </a:lnTo>
                <a:lnTo>
                  <a:pt x="38099" y="60960"/>
                </a:lnTo>
                <a:lnTo>
                  <a:pt x="38099" y="59436"/>
                </a:lnTo>
                <a:lnTo>
                  <a:pt x="47243" y="9144"/>
                </a:lnTo>
                <a:lnTo>
                  <a:pt x="56387" y="18288"/>
                </a:lnTo>
                <a:lnTo>
                  <a:pt x="9143" y="33528"/>
                </a:lnTo>
                <a:lnTo>
                  <a:pt x="7619" y="33528"/>
                </a:lnTo>
                <a:lnTo>
                  <a:pt x="6095" y="33528"/>
                </a:lnTo>
                <a:lnTo>
                  <a:pt x="4571" y="33528"/>
                </a:lnTo>
                <a:lnTo>
                  <a:pt x="3047" y="33528"/>
                </a:lnTo>
                <a:lnTo>
                  <a:pt x="1523" y="33528"/>
                </a:lnTo>
                <a:lnTo>
                  <a:pt x="1523" y="30480"/>
                </a:lnTo>
                <a:lnTo>
                  <a:pt x="0" y="30480"/>
                </a:lnTo>
                <a:lnTo>
                  <a:pt x="0" y="28956"/>
                </a:lnTo>
                <a:lnTo>
                  <a:pt x="0" y="27432"/>
                </a:lnTo>
                <a:lnTo>
                  <a:pt x="0" y="25908"/>
                </a:lnTo>
                <a:lnTo>
                  <a:pt x="0" y="24384"/>
                </a:lnTo>
                <a:lnTo>
                  <a:pt x="0" y="22860"/>
                </a:lnTo>
                <a:lnTo>
                  <a:pt x="1523" y="22860"/>
                </a:lnTo>
                <a:lnTo>
                  <a:pt x="1523" y="21336"/>
                </a:lnTo>
                <a:lnTo>
                  <a:pt x="3047" y="19812"/>
                </a:lnTo>
                <a:lnTo>
                  <a:pt x="4571" y="19812"/>
                </a:lnTo>
                <a:close/>
              </a:path>
            </a:pathLst>
          </a:custGeom>
          <a:ln w="3175">
            <a:solidFill>
              <a:srgbClr val="000000"/>
            </a:solidFill>
          </a:ln>
        </p:spPr>
        <p:txBody>
          <a:bodyPr wrap="square" lIns="0" tIns="0" rIns="0" bIns="0" rtlCol="0"/>
          <a:lstStyle/>
          <a:p/>
        </p:txBody>
      </p:sp>
      <p:sp>
        <p:nvSpPr>
          <p:cNvPr id="48" name="object 48"/>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86611"/>
            <a:ext cx="5513070" cy="3745865"/>
          </a:xfrm>
          <a:prstGeom prst="rect">
            <a:avLst/>
          </a:prstGeom>
        </p:spPr>
        <p:txBody>
          <a:bodyPr wrap="square" lIns="0" tIns="0" rIns="0" bIns="0" rtlCol="0" vert="horz">
            <a:spAutoFit/>
          </a:bodyPr>
          <a:lstStyle/>
          <a:p>
            <a:pPr algn="just" marL="12700" marR="5715">
              <a:lnSpc>
                <a:spcPts val="1380"/>
              </a:lnSpc>
            </a:pPr>
            <a:r>
              <a:rPr dirty="0" sz="1200">
                <a:latin typeface="Times New Roman"/>
                <a:cs typeface="Times New Roman"/>
              </a:rPr>
              <a:t>Therefore </a:t>
            </a:r>
            <a:r>
              <a:rPr dirty="0" sz="1200" spc="-5">
                <a:latin typeface="Times New Roman"/>
                <a:cs typeface="Times New Roman"/>
              </a:rPr>
              <a:t>software </a:t>
            </a:r>
            <a:r>
              <a:rPr dirty="0" sz="1200">
                <a:latin typeface="Times New Roman"/>
                <a:cs typeface="Times New Roman"/>
              </a:rPr>
              <a:t>development is a process of balancing among different characteristics  of </a:t>
            </a:r>
            <a:r>
              <a:rPr dirty="0" sz="1200" spc="-5">
                <a:latin typeface="Times New Roman"/>
                <a:cs typeface="Times New Roman"/>
              </a:rPr>
              <a:t>software </a:t>
            </a:r>
            <a:r>
              <a:rPr dirty="0" sz="1200">
                <a:latin typeface="Times New Roman"/>
                <a:cs typeface="Times New Roman"/>
              </a:rPr>
              <a:t>described in the previous </a:t>
            </a:r>
            <a:r>
              <a:rPr dirty="0" sz="1200" spc="-5">
                <a:latin typeface="Times New Roman"/>
                <a:cs typeface="Times New Roman"/>
              </a:rPr>
              <a:t>section. And </a:t>
            </a:r>
            <a:r>
              <a:rPr dirty="0" sz="1200">
                <a:latin typeface="Times New Roman"/>
                <a:cs typeface="Times New Roman"/>
              </a:rPr>
              <a:t>it is an art to come up </a:t>
            </a:r>
            <a:r>
              <a:rPr dirty="0" sz="1200" spc="-5">
                <a:latin typeface="Times New Roman"/>
                <a:cs typeface="Times New Roman"/>
              </a:rPr>
              <a:t>with such </a:t>
            </a:r>
            <a:r>
              <a:rPr dirty="0" sz="1200">
                <a:latin typeface="Times New Roman"/>
                <a:cs typeface="Times New Roman"/>
              </a:rPr>
              <a:t>a  good balance and that art can be learned from</a:t>
            </a:r>
            <a:r>
              <a:rPr dirty="0" sz="1200" spc="-125">
                <a:latin typeface="Times New Roman"/>
                <a:cs typeface="Times New Roman"/>
              </a:rPr>
              <a:t> </a:t>
            </a:r>
            <a:r>
              <a:rPr dirty="0" sz="1200">
                <a:latin typeface="Times New Roman"/>
                <a:cs typeface="Times New Roman"/>
              </a:rPr>
              <a:t>experience.</a:t>
            </a:r>
            <a:endParaRPr sz="1200">
              <a:latin typeface="Times New Roman"/>
              <a:cs typeface="Times New Roman"/>
            </a:endParaRPr>
          </a:p>
          <a:p>
            <a:pPr>
              <a:lnSpc>
                <a:spcPct val="100000"/>
              </a:lnSpc>
              <a:spcBef>
                <a:spcPts val="30"/>
              </a:spcBef>
            </a:pPr>
            <a:endParaRPr sz="1300">
              <a:latin typeface="Times New Roman"/>
              <a:cs typeface="Times New Roman"/>
            </a:endParaRPr>
          </a:p>
          <a:p>
            <a:pPr algn="just" marL="12700">
              <a:lnSpc>
                <a:spcPts val="1635"/>
              </a:lnSpc>
            </a:pPr>
            <a:r>
              <a:rPr dirty="0" sz="1400" b="1">
                <a:latin typeface="Times New Roman"/>
                <a:cs typeface="Times New Roman"/>
              </a:rPr>
              <a:t>Law of </a:t>
            </a:r>
            <a:r>
              <a:rPr dirty="0" sz="1400" spc="-5" b="1">
                <a:latin typeface="Times New Roman"/>
                <a:cs typeface="Times New Roman"/>
              </a:rPr>
              <a:t>diminishing</a:t>
            </a:r>
            <a:r>
              <a:rPr dirty="0" sz="1400" spc="-85" b="1">
                <a:latin typeface="Times New Roman"/>
                <a:cs typeface="Times New Roman"/>
              </a:rPr>
              <a:t> </a:t>
            </a:r>
            <a:r>
              <a:rPr dirty="0" sz="1400" b="1">
                <a:latin typeface="Times New Roman"/>
                <a:cs typeface="Times New Roman"/>
              </a:rPr>
              <a:t>returns</a:t>
            </a:r>
            <a:endParaRPr sz="1400">
              <a:latin typeface="Times New Roman"/>
              <a:cs typeface="Times New Roman"/>
            </a:endParaRPr>
          </a:p>
          <a:p>
            <a:pPr algn="just" marL="12700" marR="6985">
              <a:lnSpc>
                <a:spcPts val="1380"/>
              </a:lnSpc>
              <a:spcBef>
                <a:spcPts val="50"/>
              </a:spcBef>
            </a:pPr>
            <a:r>
              <a:rPr dirty="0" sz="1200">
                <a:latin typeface="Times New Roman"/>
                <a:cs typeface="Times New Roman"/>
              </a:rPr>
              <a:t>In order to understand this concept lets take a look at an example. </a:t>
            </a:r>
            <a:r>
              <a:rPr dirty="0" sz="1200" spc="-5">
                <a:latin typeface="Times New Roman"/>
                <a:cs typeface="Times New Roman"/>
              </a:rPr>
              <a:t>Most </a:t>
            </a:r>
            <a:r>
              <a:rPr dirty="0" sz="1200">
                <a:latin typeface="Times New Roman"/>
                <a:cs typeface="Times New Roman"/>
              </a:rPr>
              <a:t>of </a:t>
            </a:r>
            <a:r>
              <a:rPr dirty="0" sz="1200" spc="-15">
                <a:latin typeface="Times New Roman"/>
                <a:cs typeface="Times New Roman"/>
              </a:rPr>
              <a:t>you </a:t>
            </a:r>
            <a:r>
              <a:rPr dirty="0" sz="1200">
                <a:latin typeface="Times New Roman"/>
                <a:cs typeface="Times New Roman"/>
              </a:rPr>
              <a:t>have  noticed that if </a:t>
            </a:r>
            <a:r>
              <a:rPr dirty="0" sz="1200" spc="-15">
                <a:latin typeface="Times New Roman"/>
                <a:cs typeface="Times New Roman"/>
              </a:rPr>
              <a:t>you </a:t>
            </a:r>
            <a:r>
              <a:rPr dirty="0" sz="1200">
                <a:latin typeface="Times New Roman"/>
                <a:cs typeface="Times New Roman"/>
              </a:rPr>
              <a:t>dissolve </a:t>
            </a:r>
            <a:r>
              <a:rPr dirty="0" sz="1200" spc="-5">
                <a:latin typeface="Times New Roman"/>
                <a:cs typeface="Times New Roman"/>
              </a:rPr>
              <a:t>sugar </a:t>
            </a:r>
            <a:r>
              <a:rPr dirty="0" sz="1200">
                <a:latin typeface="Times New Roman"/>
                <a:cs typeface="Times New Roman"/>
              </a:rPr>
              <a:t>in a glass of </a:t>
            </a:r>
            <a:r>
              <a:rPr dirty="0" sz="1200" spc="-5">
                <a:latin typeface="Times New Roman"/>
                <a:cs typeface="Times New Roman"/>
              </a:rPr>
              <a:t>water </a:t>
            </a:r>
            <a:r>
              <a:rPr dirty="0" sz="1200">
                <a:latin typeface="Times New Roman"/>
                <a:cs typeface="Times New Roman"/>
              </a:rPr>
              <a:t>then the </a:t>
            </a:r>
            <a:r>
              <a:rPr dirty="0" sz="1200" spc="-5">
                <a:latin typeface="Times New Roman"/>
                <a:cs typeface="Times New Roman"/>
              </a:rPr>
              <a:t>sweetness </a:t>
            </a:r>
            <a:r>
              <a:rPr dirty="0" sz="1200">
                <a:latin typeface="Times New Roman"/>
                <a:cs typeface="Times New Roman"/>
              </a:rPr>
              <a:t>of </a:t>
            </a:r>
            <a:r>
              <a:rPr dirty="0" sz="1200" spc="-5">
                <a:latin typeface="Times New Roman"/>
                <a:cs typeface="Times New Roman"/>
              </a:rPr>
              <a:t>water will  </a:t>
            </a:r>
            <a:r>
              <a:rPr dirty="0" sz="1200">
                <a:latin typeface="Times New Roman"/>
                <a:cs typeface="Times New Roman"/>
              </a:rPr>
              <a:t>increase gradually. But at a certain level of </a:t>
            </a:r>
            <a:r>
              <a:rPr dirty="0" sz="1200" spc="-5">
                <a:latin typeface="Times New Roman"/>
                <a:cs typeface="Times New Roman"/>
              </a:rPr>
              <a:t>saturation </a:t>
            </a:r>
            <a:r>
              <a:rPr dirty="0" sz="1200">
                <a:latin typeface="Times New Roman"/>
                <a:cs typeface="Times New Roman"/>
              </a:rPr>
              <a:t>no more </a:t>
            </a:r>
            <a:r>
              <a:rPr dirty="0" sz="1200" spc="-5">
                <a:latin typeface="Times New Roman"/>
                <a:cs typeface="Times New Roman"/>
              </a:rPr>
              <a:t>sugar will </a:t>
            </a:r>
            <a:r>
              <a:rPr dirty="0" sz="1200">
                <a:latin typeface="Times New Roman"/>
                <a:cs typeface="Times New Roman"/>
              </a:rPr>
              <a:t>dissolved into  </a:t>
            </a:r>
            <a:r>
              <a:rPr dirty="0" sz="1200" spc="-5">
                <a:latin typeface="Times New Roman"/>
                <a:cs typeface="Times New Roman"/>
              </a:rPr>
              <a:t>water. </a:t>
            </a:r>
            <a:r>
              <a:rPr dirty="0" sz="1200">
                <a:latin typeface="Times New Roman"/>
                <a:cs typeface="Times New Roman"/>
              </a:rPr>
              <a:t>Therefore at that point of </a:t>
            </a:r>
            <a:r>
              <a:rPr dirty="0" sz="1200" spc="-5">
                <a:latin typeface="Times New Roman"/>
                <a:cs typeface="Times New Roman"/>
              </a:rPr>
              <a:t>saturation </a:t>
            </a:r>
            <a:r>
              <a:rPr dirty="0" sz="1200">
                <a:latin typeface="Times New Roman"/>
                <a:cs typeface="Times New Roman"/>
              </a:rPr>
              <a:t>the </a:t>
            </a:r>
            <a:r>
              <a:rPr dirty="0" sz="1200" spc="-5">
                <a:latin typeface="Times New Roman"/>
                <a:cs typeface="Times New Roman"/>
              </a:rPr>
              <a:t>sweetness </a:t>
            </a:r>
            <a:r>
              <a:rPr dirty="0" sz="1200">
                <a:latin typeface="Times New Roman"/>
                <a:cs typeface="Times New Roman"/>
              </a:rPr>
              <a:t>of </a:t>
            </a:r>
            <a:r>
              <a:rPr dirty="0" sz="1200" spc="-5">
                <a:latin typeface="Times New Roman"/>
                <a:cs typeface="Times New Roman"/>
              </a:rPr>
              <a:t>water will </a:t>
            </a:r>
            <a:r>
              <a:rPr dirty="0" sz="1200">
                <a:latin typeface="Times New Roman"/>
                <a:cs typeface="Times New Roman"/>
              </a:rPr>
              <a:t>not increase even  if you add more </a:t>
            </a:r>
            <a:r>
              <a:rPr dirty="0" sz="1200" spc="-5">
                <a:latin typeface="Times New Roman"/>
                <a:cs typeface="Times New Roman"/>
              </a:rPr>
              <a:t>sugar </a:t>
            </a:r>
            <a:r>
              <a:rPr dirty="0" sz="1200">
                <a:latin typeface="Times New Roman"/>
                <a:cs typeface="Times New Roman"/>
              </a:rPr>
              <a:t>into</a:t>
            </a:r>
            <a:r>
              <a:rPr dirty="0" sz="1200" spc="-110">
                <a:latin typeface="Times New Roman"/>
                <a:cs typeface="Times New Roman"/>
              </a:rPr>
              <a:t> </a:t>
            </a:r>
            <a:r>
              <a:rPr dirty="0" sz="1200">
                <a:latin typeface="Times New Roman"/>
                <a:cs typeface="Times New Roman"/>
              </a:rPr>
              <a:t>it.</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The law of diminishing act describes the </a:t>
            </a:r>
            <a:r>
              <a:rPr dirty="0" sz="1200" spc="-5">
                <a:latin typeface="Times New Roman"/>
                <a:cs typeface="Times New Roman"/>
              </a:rPr>
              <a:t>same </a:t>
            </a:r>
            <a:r>
              <a:rPr dirty="0" sz="1200">
                <a:latin typeface="Times New Roman"/>
                <a:cs typeface="Times New Roman"/>
              </a:rPr>
              <a:t>phenomenon. </a:t>
            </a:r>
            <a:r>
              <a:rPr dirty="0" sz="1200" spc="-5">
                <a:latin typeface="Times New Roman"/>
                <a:cs typeface="Times New Roman"/>
              </a:rPr>
              <a:t>Similar </a:t>
            </a:r>
            <a:r>
              <a:rPr dirty="0" sz="1200">
                <a:latin typeface="Times New Roman"/>
                <a:cs typeface="Times New Roman"/>
              </a:rPr>
              <a:t>is the case </a:t>
            </a:r>
            <a:r>
              <a:rPr dirty="0" sz="1200" spc="-5">
                <a:latin typeface="Times New Roman"/>
                <a:cs typeface="Times New Roman"/>
              </a:rPr>
              <a:t>with  software </a:t>
            </a:r>
            <a:r>
              <a:rPr dirty="0" sz="1200">
                <a:latin typeface="Times New Roman"/>
                <a:cs typeface="Times New Roman"/>
              </a:rPr>
              <a:t>engineering. Whenever you perform any task like improving the efficiency of  the </a:t>
            </a:r>
            <a:r>
              <a:rPr dirty="0" sz="1200" spc="-5">
                <a:latin typeface="Times New Roman"/>
                <a:cs typeface="Times New Roman"/>
              </a:rPr>
              <a:t>system, </a:t>
            </a:r>
            <a:r>
              <a:rPr dirty="0" sz="1200">
                <a:latin typeface="Times New Roman"/>
                <a:cs typeface="Times New Roman"/>
              </a:rPr>
              <a:t>try to improve its quality or user friendliness then all these things involve an  element of cost. If the quality of your </a:t>
            </a:r>
            <a:r>
              <a:rPr dirty="0" sz="1200" spc="-5">
                <a:latin typeface="Times New Roman"/>
                <a:cs typeface="Times New Roman"/>
              </a:rPr>
              <a:t>system </a:t>
            </a:r>
            <a:r>
              <a:rPr dirty="0" sz="1200">
                <a:latin typeface="Times New Roman"/>
                <a:cs typeface="Times New Roman"/>
              </a:rPr>
              <a:t>is not acceptable then </a:t>
            </a:r>
            <a:r>
              <a:rPr dirty="0" sz="1200" spc="-5">
                <a:latin typeface="Times New Roman"/>
                <a:cs typeface="Times New Roman"/>
              </a:rPr>
              <a:t>with </a:t>
            </a:r>
            <a:r>
              <a:rPr dirty="0" sz="1200">
                <a:latin typeface="Times New Roman"/>
                <a:cs typeface="Times New Roman"/>
              </a:rPr>
              <a:t>the investment  of little money it could be improved to a higher degree. But after reaching at a certain  level of quality the return on investment on the </a:t>
            </a:r>
            <a:r>
              <a:rPr dirty="0" sz="1200" spc="-5">
                <a:latin typeface="Times New Roman"/>
                <a:cs typeface="Times New Roman"/>
              </a:rPr>
              <a:t>system’s </a:t>
            </a:r>
            <a:r>
              <a:rPr dirty="0" sz="1200">
                <a:latin typeface="Times New Roman"/>
                <a:cs typeface="Times New Roman"/>
              </a:rPr>
              <a:t>quality </a:t>
            </a:r>
            <a:r>
              <a:rPr dirty="0" sz="1200" spc="-5">
                <a:latin typeface="Times New Roman"/>
                <a:cs typeface="Times New Roman"/>
              </a:rPr>
              <a:t>will </a:t>
            </a:r>
            <a:r>
              <a:rPr dirty="0" sz="1200">
                <a:latin typeface="Times New Roman"/>
                <a:cs typeface="Times New Roman"/>
              </a:rPr>
              <a:t>become reduced.  </a:t>
            </a:r>
            <a:r>
              <a:rPr dirty="0" sz="1200" spc="-5">
                <a:latin typeface="Times New Roman"/>
                <a:cs typeface="Times New Roman"/>
              </a:rPr>
              <a:t>Meaning </a:t>
            </a:r>
            <a:r>
              <a:rPr dirty="0" sz="1200">
                <a:latin typeface="Times New Roman"/>
                <a:cs typeface="Times New Roman"/>
              </a:rPr>
              <a:t>that the return on investment on quality of </a:t>
            </a:r>
            <a:r>
              <a:rPr dirty="0" sz="1200" spc="-5">
                <a:latin typeface="Times New Roman"/>
                <a:cs typeface="Times New Roman"/>
              </a:rPr>
              <a:t>software will </a:t>
            </a:r>
            <a:r>
              <a:rPr dirty="0" sz="1200">
                <a:latin typeface="Times New Roman"/>
                <a:cs typeface="Times New Roman"/>
              </a:rPr>
              <a:t>be less than the effort  or money </a:t>
            </a:r>
            <a:r>
              <a:rPr dirty="0" sz="1200" spc="-5">
                <a:latin typeface="Times New Roman"/>
                <a:cs typeface="Times New Roman"/>
              </a:rPr>
              <a:t>we </a:t>
            </a:r>
            <a:r>
              <a:rPr dirty="0" sz="1200">
                <a:latin typeface="Times New Roman"/>
                <a:cs typeface="Times New Roman"/>
              </a:rPr>
              <a:t>invest. Therefore, in most of the cases, after reaching at a reasonable level  of quality </a:t>
            </a:r>
            <a:r>
              <a:rPr dirty="0" sz="1200" spc="-5">
                <a:latin typeface="Times New Roman"/>
                <a:cs typeface="Times New Roman"/>
              </a:rPr>
              <a:t>we </a:t>
            </a:r>
            <a:r>
              <a:rPr dirty="0" sz="1200">
                <a:latin typeface="Times New Roman"/>
                <a:cs typeface="Times New Roman"/>
              </a:rPr>
              <a:t>do not </a:t>
            </a:r>
            <a:r>
              <a:rPr dirty="0" sz="1200" spc="5">
                <a:latin typeface="Times New Roman"/>
                <a:cs typeface="Times New Roman"/>
              </a:rPr>
              <a:t>try </a:t>
            </a:r>
            <a:r>
              <a:rPr dirty="0" sz="1200" spc="15">
                <a:latin typeface="Times New Roman"/>
                <a:cs typeface="Times New Roman"/>
              </a:rPr>
              <a:t>to </a:t>
            </a:r>
            <a:r>
              <a:rPr dirty="0" sz="1200">
                <a:latin typeface="Times New Roman"/>
                <a:cs typeface="Times New Roman"/>
              </a:rPr>
              <a:t>improve the quality of </a:t>
            </a:r>
            <a:r>
              <a:rPr dirty="0" sz="1200" spc="-5">
                <a:latin typeface="Times New Roman"/>
                <a:cs typeface="Times New Roman"/>
              </a:rPr>
              <a:t>software </a:t>
            </a:r>
            <a:r>
              <a:rPr dirty="0" sz="1200" spc="10">
                <a:latin typeface="Times New Roman"/>
                <a:cs typeface="Times New Roman"/>
              </a:rPr>
              <a:t>any </a:t>
            </a:r>
            <a:r>
              <a:rPr dirty="0" sz="1200">
                <a:latin typeface="Times New Roman"/>
                <a:cs typeface="Times New Roman"/>
              </a:rPr>
              <a:t>further. This phenomenon  is </a:t>
            </a:r>
            <a:r>
              <a:rPr dirty="0" sz="1200" spc="-5">
                <a:latin typeface="Times New Roman"/>
                <a:cs typeface="Times New Roman"/>
              </a:rPr>
              <a:t>shown </a:t>
            </a:r>
            <a:r>
              <a:rPr dirty="0" sz="1200">
                <a:latin typeface="Times New Roman"/>
                <a:cs typeface="Times New Roman"/>
              </a:rPr>
              <a:t>in the figure</a:t>
            </a:r>
            <a:r>
              <a:rPr dirty="0" sz="1200" spc="-105">
                <a:latin typeface="Times New Roman"/>
                <a:cs typeface="Times New Roman"/>
              </a:rPr>
              <a:t> </a:t>
            </a:r>
            <a:r>
              <a:rPr dirty="0" sz="1200">
                <a:latin typeface="Times New Roman"/>
                <a:cs typeface="Times New Roman"/>
              </a:rPr>
              <a:t>below.</a:t>
            </a:r>
            <a:endParaRPr sz="1200">
              <a:latin typeface="Times New Roman"/>
              <a:cs typeface="Times New Roman"/>
            </a:endParaRPr>
          </a:p>
        </p:txBody>
      </p:sp>
      <p:sp>
        <p:nvSpPr>
          <p:cNvPr id="6" name="object 6"/>
          <p:cNvSpPr/>
          <p:nvPr/>
        </p:nvSpPr>
        <p:spPr>
          <a:xfrm>
            <a:off x="1408175" y="5186171"/>
            <a:ext cx="2839212" cy="1523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408175" y="6749795"/>
            <a:ext cx="2839212" cy="15239"/>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408175" y="5186171"/>
            <a:ext cx="15240" cy="1574291"/>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1409700" y="5187696"/>
            <a:ext cx="2834640" cy="1569720"/>
          </a:xfrm>
          <a:custGeom>
            <a:avLst/>
            <a:gdLst/>
            <a:ahLst/>
            <a:cxnLst/>
            <a:rect l="l" t="t" r="r" b="b"/>
            <a:pathLst>
              <a:path w="2834640" h="1569720">
                <a:moveTo>
                  <a:pt x="0" y="3048"/>
                </a:moveTo>
                <a:lnTo>
                  <a:pt x="0" y="1568196"/>
                </a:lnTo>
                <a:lnTo>
                  <a:pt x="1523" y="1569720"/>
                </a:lnTo>
                <a:lnTo>
                  <a:pt x="2833116" y="1569720"/>
                </a:lnTo>
                <a:lnTo>
                  <a:pt x="2834640" y="1568196"/>
                </a:lnTo>
                <a:lnTo>
                  <a:pt x="3047" y="1568196"/>
                </a:lnTo>
                <a:lnTo>
                  <a:pt x="1523" y="1565148"/>
                </a:lnTo>
                <a:lnTo>
                  <a:pt x="4571" y="1565148"/>
                </a:lnTo>
                <a:lnTo>
                  <a:pt x="4571" y="4571"/>
                </a:lnTo>
                <a:lnTo>
                  <a:pt x="1523" y="4572"/>
                </a:lnTo>
                <a:lnTo>
                  <a:pt x="0" y="3048"/>
                </a:lnTo>
                <a:close/>
              </a:path>
              <a:path w="2834640" h="1569720">
                <a:moveTo>
                  <a:pt x="4571" y="1565148"/>
                </a:moveTo>
                <a:lnTo>
                  <a:pt x="1523" y="1565148"/>
                </a:lnTo>
                <a:lnTo>
                  <a:pt x="3047" y="1568196"/>
                </a:lnTo>
                <a:lnTo>
                  <a:pt x="4571" y="1566672"/>
                </a:lnTo>
                <a:lnTo>
                  <a:pt x="4571" y="1565148"/>
                </a:lnTo>
                <a:close/>
              </a:path>
              <a:path w="2834640" h="1569720">
                <a:moveTo>
                  <a:pt x="2830067" y="1565148"/>
                </a:moveTo>
                <a:lnTo>
                  <a:pt x="4571" y="1565148"/>
                </a:lnTo>
                <a:lnTo>
                  <a:pt x="4571" y="1566672"/>
                </a:lnTo>
                <a:lnTo>
                  <a:pt x="3047" y="1568196"/>
                </a:lnTo>
                <a:lnTo>
                  <a:pt x="2833116" y="1568196"/>
                </a:lnTo>
                <a:lnTo>
                  <a:pt x="2830067" y="1566672"/>
                </a:lnTo>
                <a:lnTo>
                  <a:pt x="2830067" y="1565148"/>
                </a:lnTo>
                <a:close/>
              </a:path>
              <a:path w="2834640" h="1569720">
                <a:moveTo>
                  <a:pt x="2830067" y="1524"/>
                </a:moveTo>
                <a:lnTo>
                  <a:pt x="2830067" y="1566672"/>
                </a:lnTo>
                <a:lnTo>
                  <a:pt x="2833116" y="1568196"/>
                </a:lnTo>
                <a:lnTo>
                  <a:pt x="2831591" y="1565148"/>
                </a:lnTo>
                <a:lnTo>
                  <a:pt x="2834640" y="1565148"/>
                </a:lnTo>
                <a:lnTo>
                  <a:pt x="2834640" y="4571"/>
                </a:lnTo>
                <a:lnTo>
                  <a:pt x="2831591" y="4572"/>
                </a:lnTo>
                <a:lnTo>
                  <a:pt x="2833116" y="3048"/>
                </a:lnTo>
                <a:lnTo>
                  <a:pt x="2830067" y="1524"/>
                </a:lnTo>
                <a:close/>
              </a:path>
              <a:path w="2834640" h="1569720">
                <a:moveTo>
                  <a:pt x="2834640" y="1565148"/>
                </a:moveTo>
                <a:lnTo>
                  <a:pt x="2831591" y="1565148"/>
                </a:lnTo>
                <a:lnTo>
                  <a:pt x="2833116" y="1568196"/>
                </a:lnTo>
                <a:lnTo>
                  <a:pt x="2834640" y="1568196"/>
                </a:lnTo>
                <a:lnTo>
                  <a:pt x="2834640" y="1565148"/>
                </a:lnTo>
                <a:close/>
              </a:path>
              <a:path w="2834640" h="1569720">
                <a:moveTo>
                  <a:pt x="3047" y="0"/>
                </a:moveTo>
                <a:lnTo>
                  <a:pt x="1523" y="0"/>
                </a:lnTo>
                <a:lnTo>
                  <a:pt x="0" y="1524"/>
                </a:lnTo>
                <a:lnTo>
                  <a:pt x="0" y="3048"/>
                </a:lnTo>
                <a:lnTo>
                  <a:pt x="1523" y="4572"/>
                </a:lnTo>
                <a:lnTo>
                  <a:pt x="4571" y="4571"/>
                </a:lnTo>
                <a:lnTo>
                  <a:pt x="4571" y="1524"/>
                </a:lnTo>
                <a:lnTo>
                  <a:pt x="3047" y="0"/>
                </a:lnTo>
                <a:close/>
              </a:path>
              <a:path w="2834640" h="1569720">
                <a:moveTo>
                  <a:pt x="2833116" y="0"/>
                </a:moveTo>
                <a:lnTo>
                  <a:pt x="3047" y="0"/>
                </a:lnTo>
                <a:lnTo>
                  <a:pt x="4571" y="1524"/>
                </a:lnTo>
                <a:lnTo>
                  <a:pt x="4571" y="4571"/>
                </a:lnTo>
                <a:lnTo>
                  <a:pt x="2830067" y="4572"/>
                </a:lnTo>
                <a:lnTo>
                  <a:pt x="2830067" y="1524"/>
                </a:lnTo>
                <a:lnTo>
                  <a:pt x="2834640" y="1524"/>
                </a:lnTo>
                <a:lnTo>
                  <a:pt x="2833116" y="0"/>
                </a:lnTo>
                <a:close/>
              </a:path>
              <a:path w="2834640" h="1569720">
                <a:moveTo>
                  <a:pt x="2834640" y="1524"/>
                </a:moveTo>
                <a:lnTo>
                  <a:pt x="2830067" y="1524"/>
                </a:lnTo>
                <a:lnTo>
                  <a:pt x="2833116" y="3048"/>
                </a:lnTo>
                <a:lnTo>
                  <a:pt x="2831591" y="4572"/>
                </a:lnTo>
                <a:lnTo>
                  <a:pt x="2834640" y="4571"/>
                </a:lnTo>
                <a:lnTo>
                  <a:pt x="2834640" y="1524"/>
                </a:lnTo>
                <a:close/>
              </a:path>
            </a:pathLst>
          </a:custGeom>
          <a:solidFill>
            <a:srgbClr val="808080"/>
          </a:solidFill>
        </p:spPr>
        <p:txBody>
          <a:bodyPr wrap="square" lIns="0" tIns="0" rIns="0" bIns="0" rtlCol="0"/>
          <a:lstStyle/>
          <a:p/>
        </p:txBody>
      </p:sp>
      <p:sp>
        <p:nvSpPr>
          <p:cNvPr id="10" name="object 10"/>
          <p:cNvSpPr/>
          <p:nvPr/>
        </p:nvSpPr>
        <p:spPr>
          <a:xfrm>
            <a:off x="1539239" y="6755130"/>
            <a:ext cx="262255" cy="0"/>
          </a:xfrm>
          <a:custGeom>
            <a:avLst/>
            <a:gdLst/>
            <a:ahLst/>
            <a:cxnLst/>
            <a:rect l="l" t="t" r="r" b="b"/>
            <a:pathLst>
              <a:path w="262255" h="0">
                <a:moveTo>
                  <a:pt x="0" y="0"/>
                </a:moveTo>
                <a:lnTo>
                  <a:pt x="262128" y="0"/>
                </a:lnTo>
              </a:path>
            </a:pathLst>
          </a:custGeom>
          <a:ln w="4572">
            <a:solidFill>
              <a:srgbClr val="000080"/>
            </a:solidFill>
          </a:ln>
        </p:spPr>
        <p:txBody>
          <a:bodyPr wrap="square" lIns="0" tIns="0" rIns="0" bIns="0" rtlCol="0"/>
          <a:lstStyle/>
          <a:p/>
        </p:txBody>
      </p:sp>
      <p:sp>
        <p:nvSpPr>
          <p:cNvPr id="11" name="object 11"/>
          <p:cNvSpPr/>
          <p:nvPr/>
        </p:nvSpPr>
        <p:spPr>
          <a:xfrm>
            <a:off x="1796795" y="6752081"/>
            <a:ext cx="262255" cy="0"/>
          </a:xfrm>
          <a:custGeom>
            <a:avLst/>
            <a:gdLst/>
            <a:ahLst/>
            <a:cxnLst/>
            <a:rect l="l" t="t" r="r" b="b"/>
            <a:pathLst>
              <a:path w="262255" h="0">
                <a:moveTo>
                  <a:pt x="0" y="0"/>
                </a:moveTo>
                <a:lnTo>
                  <a:pt x="262128" y="0"/>
                </a:lnTo>
              </a:path>
            </a:pathLst>
          </a:custGeom>
          <a:ln w="10668">
            <a:solidFill>
              <a:srgbClr val="000080"/>
            </a:solidFill>
          </a:ln>
        </p:spPr>
        <p:txBody>
          <a:bodyPr wrap="square" lIns="0" tIns="0" rIns="0" bIns="0" rtlCol="0"/>
          <a:lstStyle/>
          <a:p/>
        </p:txBody>
      </p:sp>
      <p:sp>
        <p:nvSpPr>
          <p:cNvPr id="12" name="object 12"/>
          <p:cNvSpPr/>
          <p:nvPr/>
        </p:nvSpPr>
        <p:spPr>
          <a:xfrm>
            <a:off x="2054351" y="6749033"/>
            <a:ext cx="262255" cy="0"/>
          </a:xfrm>
          <a:custGeom>
            <a:avLst/>
            <a:gdLst/>
            <a:ahLst/>
            <a:cxnLst/>
            <a:rect l="l" t="t" r="r" b="b"/>
            <a:pathLst>
              <a:path w="262255" h="0">
                <a:moveTo>
                  <a:pt x="0" y="0"/>
                </a:moveTo>
                <a:lnTo>
                  <a:pt x="262128" y="0"/>
                </a:lnTo>
              </a:path>
            </a:pathLst>
          </a:custGeom>
          <a:ln w="4572">
            <a:solidFill>
              <a:srgbClr val="000080"/>
            </a:solidFill>
          </a:ln>
        </p:spPr>
        <p:txBody>
          <a:bodyPr wrap="square" lIns="0" tIns="0" rIns="0" bIns="0" rtlCol="0"/>
          <a:lstStyle/>
          <a:p/>
        </p:txBody>
      </p:sp>
      <p:sp>
        <p:nvSpPr>
          <p:cNvPr id="13" name="object 13"/>
          <p:cNvSpPr/>
          <p:nvPr/>
        </p:nvSpPr>
        <p:spPr>
          <a:xfrm>
            <a:off x="2311907" y="6749033"/>
            <a:ext cx="262255" cy="0"/>
          </a:xfrm>
          <a:custGeom>
            <a:avLst/>
            <a:gdLst/>
            <a:ahLst/>
            <a:cxnLst/>
            <a:rect l="l" t="t" r="r" b="b"/>
            <a:pathLst>
              <a:path w="262255" h="0">
                <a:moveTo>
                  <a:pt x="0" y="0"/>
                </a:moveTo>
                <a:lnTo>
                  <a:pt x="262128" y="0"/>
                </a:lnTo>
              </a:path>
            </a:pathLst>
          </a:custGeom>
          <a:ln w="4572">
            <a:solidFill>
              <a:srgbClr val="000080"/>
            </a:solidFill>
          </a:ln>
        </p:spPr>
        <p:txBody>
          <a:bodyPr wrap="square" lIns="0" tIns="0" rIns="0" bIns="0" rtlCol="0"/>
          <a:lstStyle/>
          <a:p/>
        </p:txBody>
      </p:sp>
      <p:sp>
        <p:nvSpPr>
          <p:cNvPr id="14" name="object 14"/>
          <p:cNvSpPr/>
          <p:nvPr/>
        </p:nvSpPr>
        <p:spPr>
          <a:xfrm>
            <a:off x="2569464" y="6749033"/>
            <a:ext cx="264160" cy="0"/>
          </a:xfrm>
          <a:custGeom>
            <a:avLst/>
            <a:gdLst/>
            <a:ahLst/>
            <a:cxnLst/>
            <a:rect l="l" t="t" r="r" b="b"/>
            <a:pathLst>
              <a:path w="264160" h="0">
                <a:moveTo>
                  <a:pt x="0" y="0"/>
                </a:moveTo>
                <a:lnTo>
                  <a:pt x="263652" y="0"/>
                </a:lnTo>
              </a:path>
            </a:pathLst>
          </a:custGeom>
          <a:ln w="4572">
            <a:solidFill>
              <a:srgbClr val="000080"/>
            </a:solidFill>
          </a:ln>
        </p:spPr>
        <p:txBody>
          <a:bodyPr wrap="square" lIns="0" tIns="0" rIns="0" bIns="0" rtlCol="0"/>
          <a:lstStyle/>
          <a:p/>
        </p:txBody>
      </p:sp>
      <p:sp>
        <p:nvSpPr>
          <p:cNvPr id="15" name="object 15"/>
          <p:cNvSpPr/>
          <p:nvPr/>
        </p:nvSpPr>
        <p:spPr>
          <a:xfrm>
            <a:off x="2828544" y="6746747"/>
            <a:ext cx="256540" cy="0"/>
          </a:xfrm>
          <a:custGeom>
            <a:avLst/>
            <a:gdLst/>
            <a:ahLst/>
            <a:cxnLst/>
            <a:rect l="l" t="t" r="r" b="b"/>
            <a:pathLst>
              <a:path w="256539" h="0">
                <a:moveTo>
                  <a:pt x="0" y="0"/>
                </a:moveTo>
                <a:lnTo>
                  <a:pt x="256031" y="0"/>
                </a:lnTo>
              </a:path>
            </a:pathLst>
          </a:custGeom>
          <a:ln w="9144">
            <a:solidFill>
              <a:srgbClr val="000080"/>
            </a:solidFill>
          </a:ln>
        </p:spPr>
        <p:txBody>
          <a:bodyPr wrap="square" lIns="0" tIns="0" rIns="0" bIns="0" rtlCol="0"/>
          <a:lstStyle/>
          <a:p/>
        </p:txBody>
      </p:sp>
      <p:sp>
        <p:nvSpPr>
          <p:cNvPr id="16" name="object 16"/>
          <p:cNvSpPr/>
          <p:nvPr/>
        </p:nvSpPr>
        <p:spPr>
          <a:xfrm>
            <a:off x="3080004" y="6744461"/>
            <a:ext cx="262255" cy="0"/>
          </a:xfrm>
          <a:custGeom>
            <a:avLst/>
            <a:gdLst/>
            <a:ahLst/>
            <a:cxnLst/>
            <a:rect l="l" t="t" r="r" b="b"/>
            <a:pathLst>
              <a:path w="262254" h="0">
                <a:moveTo>
                  <a:pt x="0" y="0"/>
                </a:moveTo>
                <a:lnTo>
                  <a:pt x="262127" y="0"/>
                </a:lnTo>
              </a:path>
            </a:pathLst>
          </a:custGeom>
          <a:ln w="4572">
            <a:solidFill>
              <a:srgbClr val="000080"/>
            </a:solidFill>
          </a:ln>
        </p:spPr>
        <p:txBody>
          <a:bodyPr wrap="square" lIns="0" tIns="0" rIns="0" bIns="0" rtlCol="0"/>
          <a:lstStyle/>
          <a:p/>
        </p:txBody>
      </p:sp>
      <p:sp>
        <p:nvSpPr>
          <p:cNvPr id="17" name="object 17"/>
          <p:cNvSpPr/>
          <p:nvPr/>
        </p:nvSpPr>
        <p:spPr>
          <a:xfrm>
            <a:off x="3337559" y="6744461"/>
            <a:ext cx="262255" cy="0"/>
          </a:xfrm>
          <a:custGeom>
            <a:avLst/>
            <a:gdLst/>
            <a:ahLst/>
            <a:cxnLst/>
            <a:rect l="l" t="t" r="r" b="b"/>
            <a:pathLst>
              <a:path w="262254" h="0">
                <a:moveTo>
                  <a:pt x="0" y="0"/>
                </a:moveTo>
                <a:lnTo>
                  <a:pt x="262127" y="0"/>
                </a:lnTo>
              </a:path>
            </a:pathLst>
          </a:custGeom>
          <a:ln w="4572">
            <a:solidFill>
              <a:srgbClr val="000080"/>
            </a:solidFill>
          </a:ln>
        </p:spPr>
        <p:txBody>
          <a:bodyPr wrap="square" lIns="0" tIns="0" rIns="0" bIns="0" rtlCol="0"/>
          <a:lstStyle/>
          <a:p/>
        </p:txBody>
      </p:sp>
      <p:sp>
        <p:nvSpPr>
          <p:cNvPr id="18" name="object 18"/>
          <p:cNvSpPr/>
          <p:nvPr/>
        </p:nvSpPr>
        <p:spPr>
          <a:xfrm>
            <a:off x="3595115" y="6744461"/>
            <a:ext cx="262255" cy="0"/>
          </a:xfrm>
          <a:custGeom>
            <a:avLst/>
            <a:gdLst/>
            <a:ahLst/>
            <a:cxnLst/>
            <a:rect l="l" t="t" r="r" b="b"/>
            <a:pathLst>
              <a:path w="262254" h="0">
                <a:moveTo>
                  <a:pt x="0" y="0"/>
                </a:moveTo>
                <a:lnTo>
                  <a:pt x="262127" y="0"/>
                </a:lnTo>
              </a:path>
            </a:pathLst>
          </a:custGeom>
          <a:ln w="4572">
            <a:solidFill>
              <a:srgbClr val="000080"/>
            </a:solidFill>
          </a:ln>
        </p:spPr>
        <p:txBody>
          <a:bodyPr wrap="square" lIns="0" tIns="0" rIns="0" bIns="0" rtlCol="0"/>
          <a:lstStyle/>
          <a:p/>
        </p:txBody>
      </p:sp>
      <p:sp>
        <p:nvSpPr>
          <p:cNvPr id="19" name="object 19"/>
          <p:cNvSpPr/>
          <p:nvPr/>
        </p:nvSpPr>
        <p:spPr>
          <a:xfrm>
            <a:off x="3852671" y="6742176"/>
            <a:ext cx="262255" cy="0"/>
          </a:xfrm>
          <a:custGeom>
            <a:avLst/>
            <a:gdLst/>
            <a:ahLst/>
            <a:cxnLst/>
            <a:rect l="l" t="t" r="r" b="b"/>
            <a:pathLst>
              <a:path w="262254" h="0">
                <a:moveTo>
                  <a:pt x="0" y="0"/>
                </a:moveTo>
                <a:lnTo>
                  <a:pt x="262127" y="0"/>
                </a:lnTo>
              </a:path>
            </a:pathLst>
          </a:custGeom>
          <a:ln w="9144">
            <a:solidFill>
              <a:srgbClr val="000080"/>
            </a:solidFill>
          </a:ln>
        </p:spPr>
        <p:txBody>
          <a:bodyPr wrap="square" lIns="0" tIns="0" rIns="0" bIns="0" rtlCol="0"/>
          <a:lstStyle/>
          <a:p/>
        </p:txBody>
      </p:sp>
      <p:sp>
        <p:nvSpPr>
          <p:cNvPr id="20" name="object 20"/>
          <p:cNvSpPr/>
          <p:nvPr/>
        </p:nvSpPr>
        <p:spPr>
          <a:xfrm>
            <a:off x="1531619" y="6745223"/>
            <a:ext cx="274319" cy="19812"/>
          </a:xfrm>
          <a:prstGeom prst="rect">
            <a:avLst/>
          </a:prstGeom>
          <a:blipFill>
            <a:blip r:embed="rId5" cstate="print"/>
            <a:stretch>
              <a:fillRect/>
            </a:stretch>
          </a:blipFill>
        </p:spPr>
        <p:txBody>
          <a:bodyPr wrap="square" lIns="0" tIns="0" rIns="0" bIns="0" rtlCol="0"/>
          <a:lstStyle/>
          <a:p/>
        </p:txBody>
      </p:sp>
      <p:sp>
        <p:nvSpPr>
          <p:cNvPr id="21" name="object 21"/>
          <p:cNvSpPr/>
          <p:nvPr/>
        </p:nvSpPr>
        <p:spPr>
          <a:xfrm>
            <a:off x="1795272" y="6745223"/>
            <a:ext cx="268224" cy="15239"/>
          </a:xfrm>
          <a:prstGeom prst="rect">
            <a:avLst/>
          </a:prstGeom>
          <a:blipFill>
            <a:blip r:embed="rId6" cstate="print"/>
            <a:stretch>
              <a:fillRect/>
            </a:stretch>
          </a:blipFill>
        </p:spPr>
        <p:txBody>
          <a:bodyPr wrap="square" lIns="0" tIns="0" rIns="0" bIns="0" rtlCol="0"/>
          <a:lstStyle/>
          <a:p/>
        </p:txBody>
      </p:sp>
      <p:sp>
        <p:nvSpPr>
          <p:cNvPr id="22" name="object 22"/>
          <p:cNvSpPr/>
          <p:nvPr/>
        </p:nvSpPr>
        <p:spPr>
          <a:xfrm>
            <a:off x="2048255" y="6740652"/>
            <a:ext cx="272795" cy="19812"/>
          </a:xfrm>
          <a:prstGeom prst="rect">
            <a:avLst/>
          </a:prstGeom>
          <a:blipFill>
            <a:blip r:embed="rId7" cstate="print"/>
            <a:stretch>
              <a:fillRect/>
            </a:stretch>
          </a:blipFill>
        </p:spPr>
        <p:txBody>
          <a:bodyPr wrap="square" lIns="0" tIns="0" rIns="0" bIns="0" rtlCol="0"/>
          <a:lstStyle/>
          <a:p/>
        </p:txBody>
      </p:sp>
      <p:sp>
        <p:nvSpPr>
          <p:cNvPr id="23" name="object 23"/>
          <p:cNvSpPr/>
          <p:nvPr/>
        </p:nvSpPr>
        <p:spPr>
          <a:xfrm>
            <a:off x="2305811" y="6729983"/>
            <a:ext cx="272795" cy="25907"/>
          </a:xfrm>
          <a:prstGeom prst="rect">
            <a:avLst/>
          </a:prstGeom>
          <a:blipFill>
            <a:blip r:embed="rId8" cstate="print"/>
            <a:stretch>
              <a:fillRect/>
            </a:stretch>
          </a:blipFill>
        </p:spPr>
        <p:txBody>
          <a:bodyPr wrap="square" lIns="0" tIns="0" rIns="0" bIns="0" rtlCol="0"/>
          <a:lstStyle/>
          <a:p/>
        </p:txBody>
      </p:sp>
      <p:sp>
        <p:nvSpPr>
          <p:cNvPr id="24" name="object 24"/>
          <p:cNvSpPr/>
          <p:nvPr/>
        </p:nvSpPr>
        <p:spPr>
          <a:xfrm>
            <a:off x="2563367" y="6719316"/>
            <a:ext cx="143256" cy="25907"/>
          </a:xfrm>
          <a:prstGeom prst="rect">
            <a:avLst/>
          </a:prstGeom>
          <a:blipFill>
            <a:blip r:embed="rId9" cstate="print"/>
            <a:stretch>
              <a:fillRect/>
            </a:stretch>
          </a:blipFill>
        </p:spPr>
        <p:txBody>
          <a:bodyPr wrap="square" lIns="0" tIns="0" rIns="0" bIns="0" rtlCol="0"/>
          <a:lstStyle/>
          <a:p/>
        </p:txBody>
      </p:sp>
      <p:sp>
        <p:nvSpPr>
          <p:cNvPr id="25" name="object 25"/>
          <p:cNvSpPr/>
          <p:nvPr/>
        </p:nvSpPr>
        <p:spPr>
          <a:xfrm>
            <a:off x="2691383" y="6708647"/>
            <a:ext cx="144780" cy="25907"/>
          </a:xfrm>
          <a:prstGeom prst="rect">
            <a:avLst/>
          </a:prstGeom>
          <a:blipFill>
            <a:blip r:embed="rId10" cstate="print"/>
            <a:stretch>
              <a:fillRect/>
            </a:stretch>
          </a:blipFill>
        </p:spPr>
        <p:txBody>
          <a:bodyPr wrap="square" lIns="0" tIns="0" rIns="0" bIns="0" rtlCol="0"/>
          <a:lstStyle/>
          <a:p/>
        </p:txBody>
      </p:sp>
      <p:sp>
        <p:nvSpPr>
          <p:cNvPr id="26" name="object 26"/>
          <p:cNvSpPr/>
          <p:nvPr/>
        </p:nvSpPr>
        <p:spPr>
          <a:xfrm>
            <a:off x="2820923" y="6693407"/>
            <a:ext cx="138683" cy="30479"/>
          </a:xfrm>
          <a:prstGeom prst="rect">
            <a:avLst/>
          </a:prstGeom>
          <a:blipFill>
            <a:blip r:embed="rId11" cstate="print"/>
            <a:stretch>
              <a:fillRect/>
            </a:stretch>
          </a:blipFill>
        </p:spPr>
        <p:txBody>
          <a:bodyPr wrap="square" lIns="0" tIns="0" rIns="0" bIns="0" rtlCol="0"/>
          <a:lstStyle/>
          <a:p/>
        </p:txBody>
      </p:sp>
      <p:sp>
        <p:nvSpPr>
          <p:cNvPr id="27" name="object 27"/>
          <p:cNvSpPr/>
          <p:nvPr/>
        </p:nvSpPr>
        <p:spPr>
          <a:xfrm>
            <a:off x="2944367" y="6667500"/>
            <a:ext cx="144780" cy="41148"/>
          </a:xfrm>
          <a:prstGeom prst="rect">
            <a:avLst/>
          </a:prstGeom>
          <a:blipFill>
            <a:blip r:embed="rId12" cstate="print"/>
            <a:stretch>
              <a:fillRect/>
            </a:stretch>
          </a:blipFill>
        </p:spPr>
        <p:txBody>
          <a:bodyPr wrap="square" lIns="0" tIns="0" rIns="0" bIns="0" rtlCol="0"/>
          <a:lstStyle/>
          <a:p/>
        </p:txBody>
      </p:sp>
      <p:sp>
        <p:nvSpPr>
          <p:cNvPr id="28" name="object 28"/>
          <p:cNvSpPr/>
          <p:nvPr/>
        </p:nvSpPr>
        <p:spPr>
          <a:xfrm>
            <a:off x="3072383" y="6652259"/>
            <a:ext cx="77724" cy="30479"/>
          </a:xfrm>
          <a:prstGeom prst="rect">
            <a:avLst/>
          </a:prstGeom>
          <a:blipFill>
            <a:blip r:embed="rId13" cstate="print"/>
            <a:stretch>
              <a:fillRect/>
            </a:stretch>
          </a:blipFill>
        </p:spPr>
        <p:txBody>
          <a:bodyPr wrap="square" lIns="0" tIns="0" rIns="0" bIns="0" rtlCol="0"/>
          <a:lstStyle/>
          <a:p/>
        </p:txBody>
      </p:sp>
      <p:sp>
        <p:nvSpPr>
          <p:cNvPr id="29" name="object 29"/>
          <p:cNvSpPr/>
          <p:nvPr/>
        </p:nvSpPr>
        <p:spPr>
          <a:xfrm>
            <a:off x="3134867" y="6637019"/>
            <a:ext cx="82295" cy="30479"/>
          </a:xfrm>
          <a:prstGeom prst="rect">
            <a:avLst/>
          </a:prstGeom>
          <a:blipFill>
            <a:blip r:embed="rId14" cstate="print"/>
            <a:stretch>
              <a:fillRect/>
            </a:stretch>
          </a:blipFill>
        </p:spPr>
        <p:txBody>
          <a:bodyPr wrap="square" lIns="0" tIns="0" rIns="0" bIns="0" rtlCol="0"/>
          <a:lstStyle/>
          <a:p/>
        </p:txBody>
      </p:sp>
      <p:sp>
        <p:nvSpPr>
          <p:cNvPr id="30" name="object 30"/>
          <p:cNvSpPr/>
          <p:nvPr/>
        </p:nvSpPr>
        <p:spPr>
          <a:xfrm>
            <a:off x="3201923" y="6611111"/>
            <a:ext cx="77724" cy="41148"/>
          </a:xfrm>
          <a:prstGeom prst="rect">
            <a:avLst/>
          </a:prstGeom>
          <a:blipFill>
            <a:blip r:embed="rId15" cstate="print"/>
            <a:stretch>
              <a:fillRect/>
            </a:stretch>
          </a:blipFill>
        </p:spPr>
        <p:txBody>
          <a:bodyPr wrap="square" lIns="0" tIns="0" rIns="0" bIns="0" rtlCol="0"/>
          <a:lstStyle/>
          <a:p/>
        </p:txBody>
      </p:sp>
      <p:sp>
        <p:nvSpPr>
          <p:cNvPr id="31" name="object 31"/>
          <p:cNvSpPr/>
          <p:nvPr/>
        </p:nvSpPr>
        <p:spPr>
          <a:xfrm>
            <a:off x="3264408" y="6585204"/>
            <a:ext cx="82296" cy="41148"/>
          </a:xfrm>
          <a:prstGeom prst="rect">
            <a:avLst/>
          </a:prstGeom>
          <a:blipFill>
            <a:blip r:embed="rId16" cstate="print"/>
            <a:stretch>
              <a:fillRect/>
            </a:stretch>
          </a:blipFill>
        </p:spPr>
        <p:txBody>
          <a:bodyPr wrap="square" lIns="0" tIns="0" rIns="0" bIns="0" rtlCol="0"/>
          <a:lstStyle/>
          <a:p/>
        </p:txBody>
      </p:sp>
      <p:sp>
        <p:nvSpPr>
          <p:cNvPr id="32" name="object 32"/>
          <p:cNvSpPr/>
          <p:nvPr/>
        </p:nvSpPr>
        <p:spPr>
          <a:xfrm>
            <a:off x="3329940" y="6554723"/>
            <a:ext cx="77724" cy="47243"/>
          </a:xfrm>
          <a:prstGeom prst="rect">
            <a:avLst/>
          </a:prstGeom>
          <a:blipFill>
            <a:blip r:embed="rId17" cstate="print"/>
            <a:stretch>
              <a:fillRect/>
            </a:stretch>
          </a:blipFill>
        </p:spPr>
        <p:txBody>
          <a:bodyPr wrap="square" lIns="0" tIns="0" rIns="0" bIns="0" rtlCol="0"/>
          <a:lstStyle/>
          <a:p/>
        </p:txBody>
      </p:sp>
      <p:sp>
        <p:nvSpPr>
          <p:cNvPr id="33" name="object 33"/>
          <p:cNvSpPr/>
          <p:nvPr/>
        </p:nvSpPr>
        <p:spPr>
          <a:xfrm>
            <a:off x="3387852" y="6518147"/>
            <a:ext cx="91439" cy="51815"/>
          </a:xfrm>
          <a:prstGeom prst="rect">
            <a:avLst/>
          </a:prstGeom>
          <a:blipFill>
            <a:blip r:embed="rId18" cstate="print"/>
            <a:stretch>
              <a:fillRect/>
            </a:stretch>
          </a:blipFill>
        </p:spPr>
        <p:txBody>
          <a:bodyPr wrap="square" lIns="0" tIns="0" rIns="0" bIns="0" rtlCol="0"/>
          <a:lstStyle/>
          <a:p/>
        </p:txBody>
      </p:sp>
      <p:sp>
        <p:nvSpPr>
          <p:cNvPr id="34" name="object 34"/>
          <p:cNvSpPr/>
          <p:nvPr/>
        </p:nvSpPr>
        <p:spPr>
          <a:xfrm>
            <a:off x="3454908" y="6466332"/>
            <a:ext cx="92963" cy="67056"/>
          </a:xfrm>
          <a:prstGeom prst="rect">
            <a:avLst/>
          </a:prstGeom>
          <a:blipFill>
            <a:blip r:embed="rId19" cstate="print"/>
            <a:stretch>
              <a:fillRect/>
            </a:stretch>
          </a:blipFill>
        </p:spPr>
        <p:txBody>
          <a:bodyPr wrap="square" lIns="0" tIns="0" rIns="0" bIns="0" rtlCol="0"/>
          <a:lstStyle/>
          <a:p/>
        </p:txBody>
      </p:sp>
      <p:sp>
        <p:nvSpPr>
          <p:cNvPr id="35" name="object 35"/>
          <p:cNvSpPr/>
          <p:nvPr/>
        </p:nvSpPr>
        <p:spPr>
          <a:xfrm>
            <a:off x="3521964" y="6411467"/>
            <a:ext cx="86867" cy="76200"/>
          </a:xfrm>
          <a:prstGeom prst="rect">
            <a:avLst/>
          </a:prstGeom>
          <a:blipFill>
            <a:blip r:embed="rId20" cstate="print"/>
            <a:stretch>
              <a:fillRect/>
            </a:stretch>
          </a:blipFill>
        </p:spPr>
        <p:txBody>
          <a:bodyPr wrap="square" lIns="0" tIns="0" rIns="0" bIns="0" rtlCol="0"/>
          <a:lstStyle/>
          <a:p/>
        </p:txBody>
      </p:sp>
      <p:sp>
        <p:nvSpPr>
          <p:cNvPr id="36" name="object 36"/>
          <p:cNvSpPr/>
          <p:nvPr/>
        </p:nvSpPr>
        <p:spPr>
          <a:xfrm>
            <a:off x="3587496" y="6342888"/>
            <a:ext cx="82296" cy="88392"/>
          </a:xfrm>
          <a:prstGeom prst="rect">
            <a:avLst/>
          </a:prstGeom>
          <a:blipFill>
            <a:blip r:embed="rId21" cstate="print"/>
            <a:stretch>
              <a:fillRect/>
            </a:stretch>
          </a:blipFill>
        </p:spPr>
        <p:txBody>
          <a:bodyPr wrap="square" lIns="0" tIns="0" rIns="0" bIns="0" rtlCol="0"/>
          <a:lstStyle/>
          <a:p/>
        </p:txBody>
      </p:sp>
      <p:sp>
        <p:nvSpPr>
          <p:cNvPr id="37" name="object 37"/>
          <p:cNvSpPr/>
          <p:nvPr/>
        </p:nvSpPr>
        <p:spPr>
          <a:xfrm>
            <a:off x="3649979" y="6266688"/>
            <a:ext cx="88391" cy="102108"/>
          </a:xfrm>
          <a:prstGeom prst="rect">
            <a:avLst/>
          </a:prstGeom>
          <a:blipFill>
            <a:blip r:embed="rId22" cstate="print"/>
            <a:stretch>
              <a:fillRect/>
            </a:stretch>
          </a:blipFill>
        </p:spPr>
        <p:txBody>
          <a:bodyPr wrap="square" lIns="0" tIns="0" rIns="0" bIns="0" rtlCol="0"/>
          <a:lstStyle/>
          <a:p/>
        </p:txBody>
      </p:sp>
      <p:sp>
        <p:nvSpPr>
          <p:cNvPr id="38" name="object 38"/>
          <p:cNvSpPr/>
          <p:nvPr/>
        </p:nvSpPr>
        <p:spPr>
          <a:xfrm>
            <a:off x="3721608" y="6225540"/>
            <a:ext cx="47244" cy="67056"/>
          </a:xfrm>
          <a:prstGeom prst="rect">
            <a:avLst/>
          </a:prstGeom>
          <a:blipFill>
            <a:blip r:embed="rId23" cstate="print"/>
            <a:stretch>
              <a:fillRect/>
            </a:stretch>
          </a:blipFill>
        </p:spPr>
        <p:txBody>
          <a:bodyPr wrap="square" lIns="0" tIns="0" rIns="0" bIns="0" rtlCol="0"/>
          <a:lstStyle/>
          <a:p/>
        </p:txBody>
      </p:sp>
      <p:sp>
        <p:nvSpPr>
          <p:cNvPr id="39" name="object 39"/>
          <p:cNvSpPr/>
          <p:nvPr/>
        </p:nvSpPr>
        <p:spPr>
          <a:xfrm>
            <a:off x="3747515" y="6179820"/>
            <a:ext cx="57912" cy="71628"/>
          </a:xfrm>
          <a:prstGeom prst="rect">
            <a:avLst/>
          </a:prstGeom>
          <a:blipFill>
            <a:blip r:embed="rId24" cstate="print"/>
            <a:stretch>
              <a:fillRect/>
            </a:stretch>
          </a:blipFill>
        </p:spPr>
        <p:txBody>
          <a:bodyPr wrap="square" lIns="0" tIns="0" rIns="0" bIns="0" rtlCol="0"/>
          <a:lstStyle/>
          <a:p/>
        </p:txBody>
      </p:sp>
      <p:sp>
        <p:nvSpPr>
          <p:cNvPr id="40" name="object 40"/>
          <p:cNvSpPr/>
          <p:nvPr/>
        </p:nvSpPr>
        <p:spPr>
          <a:xfrm>
            <a:off x="3790188" y="6128003"/>
            <a:ext cx="45720" cy="76200"/>
          </a:xfrm>
          <a:prstGeom prst="rect">
            <a:avLst/>
          </a:prstGeom>
          <a:blipFill>
            <a:blip r:embed="rId25" cstate="print"/>
            <a:stretch>
              <a:fillRect/>
            </a:stretch>
          </a:blipFill>
        </p:spPr>
        <p:txBody>
          <a:bodyPr wrap="square" lIns="0" tIns="0" rIns="0" bIns="0" rtlCol="0"/>
          <a:lstStyle/>
          <a:p/>
        </p:txBody>
      </p:sp>
      <p:sp>
        <p:nvSpPr>
          <p:cNvPr id="41" name="object 41"/>
          <p:cNvSpPr/>
          <p:nvPr/>
        </p:nvSpPr>
        <p:spPr>
          <a:xfrm>
            <a:off x="3820667" y="6071615"/>
            <a:ext cx="45720" cy="80772"/>
          </a:xfrm>
          <a:prstGeom prst="rect">
            <a:avLst/>
          </a:prstGeom>
          <a:blipFill>
            <a:blip r:embed="rId26" cstate="print"/>
            <a:stretch>
              <a:fillRect/>
            </a:stretch>
          </a:blipFill>
        </p:spPr>
        <p:txBody>
          <a:bodyPr wrap="square" lIns="0" tIns="0" rIns="0" bIns="0" rtlCol="0"/>
          <a:lstStyle/>
          <a:p/>
        </p:txBody>
      </p:sp>
      <p:sp>
        <p:nvSpPr>
          <p:cNvPr id="42" name="object 42"/>
          <p:cNvSpPr/>
          <p:nvPr/>
        </p:nvSpPr>
        <p:spPr>
          <a:xfrm>
            <a:off x="3851147" y="6004559"/>
            <a:ext cx="45720" cy="92963"/>
          </a:xfrm>
          <a:prstGeom prst="rect">
            <a:avLst/>
          </a:prstGeom>
          <a:blipFill>
            <a:blip r:embed="rId27" cstate="print"/>
            <a:stretch>
              <a:fillRect/>
            </a:stretch>
          </a:blipFill>
        </p:spPr>
        <p:txBody>
          <a:bodyPr wrap="square" lIns="0" tIns="0" rIns="0" bIns="0" rtlCol="0"/>
          <a:lstStyle/>
          <a:p/>
        </p:txBody>
      </p:sp>
      <p:sp>
        <p:nvSpPr>
          <p:cNvPr id="43" name="object 43"/>
          <p:cNvSpPr/>
          <p:nvPr/>
        </p:nvSpPr>
        <p:spPr>
          <a:xfrm>
            <a:off x="3881628" y="5926835"/>
            <a:ext cx="47244" cy="103632"/>
          </a:xfrm>
          <a:prstGeom prst="rect">
            <a:avLst/>
          </a:prstGeom>
          <a:blipFill>
            <a:blip r:embed="rId28" cstate="print"/>
            <a:stretch>
              <a:fillRect/>
            </a:stretch>
          </a:blipFill>
        </p:spPr>
        <p:txBody>
          <a:bodyPr wrap="square" lIns="0" tIns="0" rIns="0" bIns="0" rtlCol="0"/>
          <a:lstStyle/>
          <a:p/>
        </p:txBody>
      </p:sp>
      <p:sp>
        <p:nvSpPr>
          <p:cNvPr id="44" name="object 44"/>
          <p:cNvSpPr/>
          <p:nvPr/>
        </p:nvSpPr>
        <p:spPr>
          <a:xfrm>
            <a:off x="3913632" y="5844540"/>
            <a:ext cx="51815" cy="108204"/>
          </a:xfrm>
          <a:prstGeom prst="rect">
            <a:avLst/>
          </a:prstGeom>
          <a:blipFill>
            <a:blip r:embed="rId29" cstate="print"/>
            <a:stretch>
              <a:fillRect/>
            </a:stretch>
          </a:blipFill>
        </p:spPr>
        <p:txBody>
          <a:bodyPr wrap="square" lIns="0" tIns="0" rIns="0" bIns="0" rtlCol="0"/>
          <a:lstStyle/>
          <a:p/>
        </p:txBody>
      </p:sp>
      <p:sp>
        <p:nvSpPr>
          <p:cNvPr id="45" name="object 45"/>
          <p:cNvSpPr/>
          <p:nvPr/>
        </p:nvSpPr>
        <p:spPr>
          <a:xfrm>
            <a:off x="3948684" y="5762244"/>
            <a:ext cx="47244" cy="108204"/>
          </a:xfrm>
          <a:prstGeom prst="rect">
            <a:avLst/>
          </a:prstGeom>
          <a:blipFill>
            <a:blip r:embed="rId30" cstate="print"/>
            <a:stretch>
              <a:fillRect/>
            </a:stretch>
          </a:blipFill>
        </p:spPr>
        <p:txBody>
          <a:bodyPr wrap="square" lIns="0" tIns="0" rIns="0" bIns="0" rtlCol="0"/>
          <a:lstStyle/>
          <a:p/>
        </p:txBody>
      </p:sp>
      <p:sp>
        <p:nvSpPr>
          <p:cNvPr id="46" name="object 46"/>
          <p:cNvSpPr/>
          <p:nvPr/>
        </p:nvSpPr>
        <p:spPr>
          <a:xfrm>
            <a:off x="3980688" y="5582411"/>
            <a:ext cx="76200" cy="205739"/>
          </a:xfrm>
          <a:prstGeom prst="rect">
            <a:avLst/>
          </a:prstGeom>
          <a:blipFill>
            <a:blip r:embed="rId31" cstate="print"/>
            <a:stretch>
              <a:fillRect/>
            </a:stretch>
          </a:blipFill>
        </p:spPr>
        <p:txBody>
          <a:bodyPr wrap="square" lIns="0" tIns="0" rIns="0" bIns="0" rtlCol="0"/>
          <a:lstStyle/>
          <a:p/>
        </p:txBody>
      </p:sp>
      <p:sp>
        <p:nvSpPr>
          <p:cNvPr id="47" name="object 47"/>
          <p:cNvSpPr/>
          <p:nvPr/>
        </p:nvSpPr>
        <p:spPr>
          <a:xfrm>
            <a:off x="4041647" y="5494020"/>
            <a:ext cx="51815" cy="114300"/>
          </a:xfrm>
          <a:prstGeom prst="rect">
            <a:avLst/>
          </a:prstGeom>
          <a:blipFill>
            <a:blip r:embed="rId32" cstate="print"/>
            <a:stretch>
              <a:fillRect/>
            </a:stretch>
          </a:blipFill>
        </p:spPr>
        <p:txBody>
          <a:bodyPr wrap="square" lIns="0" tIns="0" rIns="0" bIns="0" rtlCol="0"/>
          <a:lstStyle/>
          <a:p/>
        </p:txBody>
      </p:sp>
      <p:sp>
        <p:nvSpPr>
          <p:cNvPr id="48" name="object 48"/>
          <p:cNvSpPr/>
          <p:nvPr/>
        </p:nvSpPr>
        <p:spPr>
          <a:xfrm>
            <a:off x="4078223" y="5407152"/>
            <a:ext cx="45720" cy="112775"/>
          </a:xfrm>
          <a:prstGeom prst="rect">
            <a:avLst/>
          </a:prstGeom>
          <a:blipFill>
            <a:blip r:embed="rId33" cstate="print"/>
            <a:stretch>
              <a:fillRect/>
            </a:stretch>
          </a:blipFill>
        </p:spPr>
        <p:txBody>
          <a:bodyPr wrap="square" lIns="0" tIns="0" rIns="0" bIns="0" rtlCol="0"/>
          <a:lstStyle/>
          <a:p/>
        </p:txBody>
      </p:sp>
      <p:sp>
        <p:nvSpPr>
          <p:cNvPr id="49" name="object 49"/>
          <p:cNvSpPr/>
          <p:nvPr/>
        </p:nvSpPr>
        <p:spPr>
          <a:xfrm>
            <a:off x="1408175" y="5186171"/>
            <a:ext cx="2839212" cy="15239"/>
          </a:xfrm>
          <a:prstGeom prst="rect">
            <a:avLst/>
          </a:prstGeom>
          <a:blipFill>
            <a:blip r:embed="rId34" cstate="print"/>
            <a:stretch>
              <a:fillRect/>
            </a:stretch>
          </a:blipFill>
        </p:spPr>
        <p:txBody>
          <a:bodyPr wrap="square" lIns="0" tIns="0" rIns="0" bIns="0" rtlCol="0"/>
          <a:lstStyle/>
          <a:p/>
        </p:txBody>
      </p:sp>
      <p:sp>
        <p:nvSpPr>
          <p:cNvPr id="50" name="object 50"/>
          <p:cNvSpPr/>
          <p:nvPr/>
        </p:nvSpPr>
        <p:spPr>
          <a:xfrm>
            <a:off x="1408175" y="5186171"/>
            <a:ext cx="15240" cy="1574291"/>
          </a:xfrm>
          <a:prstGeom prst="rect">
            <a:avLst/>
          </a:prstGeom>
          <a:blipFill>
            <a:blip r:embed="rId35" cstate="print"/>
            <a:stretch>
              <a:fillRect/>
            </a:stretch>
          </a:blipFill>
        </p:spPr>
        <p:txBody>
          <a:bodyPr wrap="square" lIns="0" tIns="0" rIns="0" bIns="0" rtlCol="0"/>
          <a:lstStyle/>
          <a:p/>
        </p:txBody>
      </p:sp>
      <p:sp>
        <p:nvSpPr>
          <p:cNvPr id="51" name="object 51"/>
          <p:cNvSpPr txBox="1"/>
          <p:nvPr/>
        </p:nvSpPr>
        <p:spPr>
          <a:xfrm>
            <a:off x="2019300" y="6861047"/>
            <a:ext cx="751840" cy="236220"/>
          </a:xfrm>
          <a:prstGeom prst="rect">
            <a:avLst/>
          </a:prstGeom>
        </p:spPr>
        <p:txBody>
          <a:bodyPr wrap="square" lIns="0" tIns="28575" rIns="0" bIns="0" rtlCol="0" vert="horz">
            <a:spAutoFit/>
          </a:bodyPr>
          <a:lstStyle/>
          <a:p>
            <a:pPr marL="100330">
              <a:lnSpc>
                <a:spcPct val="100000"/>
              </a:lnSpc>
              <a:spcBef>
                <a:spcPts val="225"/>
              </a:spcBef>
            </a:pPr>
            <a:r>
              <a:rPr dirty="0" sz="1250" spc="-5" b="1">
                <a:latin typeface="Tahoma"/>
                <a:cs typeface="Tahoma"/>
              </a:rPr>
              <a:t>benefit</a:t>
            </a:r>
            <a:endParaRPr sz="1250">
              <a:latin typeface="Tahoma"/>
              <a:cs typeface="Tahoma"/>
            </a:endParaRPr>
          </a:p>
        </p:txBody>
      </p:sp>
      <p:sp>
        <p:nvSpPr>
          <p:cNvPr id="52" name="object 52"/>
          <p:cNvSpPr txBox="1"/>
          <p:nvPr/>
        </p:nvSpPr>
        <p:spPr>
          <a:xfrm>
            <a:off x="1150619" y="6070091"/>
            <a:ext cx="236220" cy="513715"/>
          </a:xfrm>
          <a:prstGeom prst="rect">
            <a:avLst/>
          </a:prstGeom>
        </p:spPr>
        <p:txBody>
          <a:bodyPr wrap="square" lIns="0" tIns="17780" rIns="0" bIns="0" rtlCol="0" vert="horz">
            <a:spAutoFit/>
          </a:bodyPr>
          <a:lstStyle/>
          <a:p>
            <a:pPr marL="46990">
              <a:lnSpc>
                <a:spcPts val="1070"/>
              </a:lnSpc>
              <a:spcBef>
                <a:spcPts val="140"/>
              </a:spcBef>
            </a:pPr>
            <a:r>
              <a:rPr dirty="0" sz="1250" spc="-5" b="1">
                <a:latin typeface="Tahoma"/>
                <a:cs typeface="Tahoma"/>
              </a:rPr>
              <a:t>t</a:t>
            </a:r>
            <a:endParaRPr sz="1250">
              <a:latin typeface="Tahoma"/>
              <a:cs typeface="Tahoma"/>
            </a:endParaRPr>
          </a:p>
          <a:p>
            <a:pPr marL="46990">
              <a:lnSpc>
                <a:spcPts val="710"/>
              </a:lnSpc>
            </a:pPr>
            <a:r>
              <a:rPr dirty="0" sz="1250" spc="-5" b="1">
                <a:latin typeface="Tahoma"/>
                <a:cs typeface="Tahoma"/>
              </a:rPr>
              <a:t>s</a:t>
            </a:r>
            <a:endParaRPr sz="1250">
              <a:latin typeface="Tahoma"/>
              <a:cs typeface="Tahoma"/>
            </a:endParaRPr>
          </a:p>
          <a:p>
            <a:pPr marL="46990" marR="22860">
              <a:lnSpc>
                <a:spcPct val="43200"/>
              </a:lnSpc>
              <a:spcBef>
                <a:spcPts val="490"/>
              </a:spcBef>
            </a:pPr>
            <a:r>
              <a:rPr dirty="0" sz="1250" spc="-5" b="1">
                <a:latin typeface="Tahoma"/>
                <a:cs typeface="Tahoma"/>
              </a:rPr>
              <a:t>o  c</a:t>
            </a:r>
            <a:endParaRPr sz="1250">
              <a:latin typeface="Tahoma"/>
              <a:cs typeface="Tahoma"/>
            </a:endParaRPr>
          </a:p>
        </p:txBody>
      </p:sp>
      <p:sp>
        <p:nvSpPr>
          <p:cNvPr id="53" name="object 53"/>
          <p:cNvSpPr/>
          <p:nvPr/>
        </p:nvSpPr>
        <p:spPr>
          <a:xfrm>
            <a:off x="1412747" y="5190744"/>
            <a:ext cx="2830195" cy="1565275"/>
          </a:xfrm>
          <a:custGeom>
            <a:avLst/>
            <a:gdLst/>
            <a:ahLst/>
            <a:cxnLst/>
            <a:rect l="l" t="t" r="r" b="b"/>
            <a:pathLst>
              <a:path w="2830195" h="1565275">
                <a:moveTo>
                  <a:pt x="0" y="0"/>
                </a:moveTo>
                <a:lnTo>
                  <a:pt x="2830067" y="0"/>
                </a:lnTo>
                <a:lnTo>
                  <a:pt x="2830067" y="1565148"/>
                </a:lnTo>
                <a:lnTo>
                  <a:pt x="0" y="1565148"/>
                </a:lnTo>
                <a:lnTo>
                  <a:pt x="0" y="0"/>
                </a:lnTo>
                <a:close/>
              </a:path>
            </a:pathLst>
          </a:custGeom>
          <a:solidFill>
            <a:srgbClr val="FFFFFF"/>
          </a:solidFill>
        </p:spPr>
        <p:txBody>
          <a:bodyPr wrap="square" lIns="0" tIns="0" rIns="0" bIns="0" rtlCol="0"/>
          <a:lstStyle/>
          <a:p/>
        </p:txBody>
      </p:sp>
      <p:sp>
        <p:nvSpPr>
          <p:cNvPr id="54" name="object 54"/>
          <p:cNvSpPr/>
          <p:nvPr/>
        </p:nvSpPr>
        <p:spPr>
          <a:xfrm>
            <a:off x="1408175" y="5186171"/>
            <a:ext cx="15240" cy="1574291"/>
          </a:xfrm>
          <a:prstGeom prst="rect">
            <a:avLst/>
          </a:prstGeom>
          <a:blipFill>
            <a:blip r:embed="rId36" cstate="print"/>
            <a:stretch>
              <a:fillRect/>
            </a:stretch>
          </a:blipFill>
        </p:spPr>
        <p:txBody>
          <a:bodyPr wrap="square" lIns="0" tIns="0" rIns="0" bIns="0" rtlCol="0"/>
          <a:lstStyle/>
          <a:p/>
        </p:txBody>
      </p:sp>
      <p:sp>
        <p:nvSpPr>
          <p:cNvPr id="55" name="object 55"/>
          <p:cNvSpPr/>
          <p:nvPr/>
        </p:nvSpPr>
        <p:spPr>
          <a:xfrm>
            <a:off x="1514347" y="5190744"/>
            <a:ext cx="2830195" cy="1565275"/>
          </a:xfrm>
          <a:custGeom>
            <a:avLst/>
            <a:gdLst/>
            <a:ahLst/>
            <a:cxnLst/>
            <a:rect l="l" t="t" r="r" b="b"/>
            <a:pathLst>
              <a:path w="2830195" h="1565275">
                <a:moveTo>
                  <a:pt x="0" y="0"/>
                </a:moveTo>
                <a:lnTo>
                  <a:pt x="2830068" y="0"/>
                </a:lnTo>
                <a:lnTo>
                  <a:pt x="2830068" y="1565148"/>
                </a:lnTo>
                <a:lnTo>
                  <a:pt x="0" y="1565148"/>
                </a:lnTo>
                <a:lnTo>
                  <a:pt x="0" y="0"/>
                </a:lnTo>
                <a:close/>
              </a:path>
            </a:pathLst>
          </a:custGeom>
          <a:ln w="3175">
            <a:solidFill>
              <a:srgbClr val="FFFFFF"/>
            </a:solidFill>
          </a:ln>
        </p:spPr>
        <p:txBody>
          <a:bodyPr wrap="square" lIns="0" tIns="0" rIns="0" bIns="0" rtlCol="0"/>
          <a:lstStyle/>
          <a:p/>
        </p:txBody>
      </p:sp>
      <p:sp>
        <p:nvSpPr>
          <p:cNvPr id="56" name="object 56"/>
          <p:cNvSpPr/>
          <p:nvPr/>
        </p:nvSpPr>
        <p:spPr>
          <a:xfrm>
            <a:off x="1409700" y="5187696"/>
            <a:ext cx="2834640" cy="1569720"/>
          </a:xfrm>
          <a:custGeom>
            <a:avLst/>
            <a:gdLst/>
            <a:ahLst/>
            <a:cxnLst/>
            <a:rect l="l" t="t" r="r" b="b"/>
            <a:pathLst>
              <a:path w="2834640" h="1569720">
                <a:moveTo>
                  <a:pt x="0" y="3048"/>
                </a:moveTo>
                <a:lnTo>
                  <a:pt x="0" y="1568196"/>
                </a:lnTo>
                <a:lnTo>
                  <a:pt x="1523" y="1569720"/>
                </a:lnTo>
                <a:lnTo>
                  <a:pt x="2833116" y="1569720"/>
                </a:lnTo>
                <a:lnTo>
                  <a:pt x="2834640" y="1568196"/>
                </a:lnTo>
                <a:lnTo>
                  <a:pt x="3047" y="1568196"/>
                </a:lnTo>
                <a:lnTo>
                  <a:pt x="1523" y="1565148"/>
                </a:lnTo>
                <a:lnTo>
                  <a:pt x="4571" y="1565148"/>
                </a:lnTo>
                <a:lnTo>
                  <a:pt x="4571" y="4571"/>
                </a:lnTo>
                <a:lnTo>
                  <a:pt x="1523" y="4572"/>
                </a:lnTo>
                <a:lnTo>
                  <a:pt x="0" y="3048"/>
                </a:lnTo>
                <a:close/>
              </a:path>
              <a:path w="2834640" h="1569720">
                <a:moveTo>
                  <a:pt x="4571" y="1565148"/>
                </a:moveTo>
                <a:lnTo>
                  <a:pt x="1523" y="1565148"/>
                </a:lnTo>
                <a:lnTo>
                  <a:pt x="3047" y="1568196"/>
                </a:lnTo>
                <a:lnTo>
                  <a:pt x="4571" y="1566672"/>
                </a:lnTo>
                <a:lnTo>
                  <a:pt x="4571" y="1565148"/>
                </a:lnTo>
                <a:close/>
              </a:path>
              <a:path w="2834640" h="1569720">
                <a:moveTo>
                  <a:pt x="2830067" y="1565148"/>
                </a:moveTo>
                <a:lnTo>
                  <a:pt x="4571" y="1565148"/>
                </a:lnTo>
                <a:lnTo>
                  <a:pt x="4571" y="1566672"/>
                </a:lnTo>
                <a:lnTo>
                  <a:pt x="3047" y="1568196"/>
                </a:lnTo>
                <a:lnTo>
                  <a:pt x="2833116" y="1568196"/>
                </a:lnTo>
                <a:lnTo>
                  <a:pt x="2830067" y="1566672"/>
                </a:lnTo>
                <a:lnTo>
                  <a:pt x="2830067" y="1565148"/>
                </a:lnTo>
                <a:close/>
              </a:path>
              <a:path w="2834640" h="1569720">
                <a:moveTo>
                  <a:pt x="2830067" y="1524"/>
                </a:moveTo>
                <a:lnTo>
                  <a:pt x="2830067" y="1566672"/>
                </a:lnTo>
                <a:lnTo>
                  <a:pt x="2833116" y="1568196"/>
                </a:lnTo>
                <a:lnTo>
                  <a:pt x="2831591" y="1565148"/>
                </a:lnTo>
                <a:lnTo>
                  <a:pt x="2834640" y="1565148"/>
                </a:lnTo>
                <a:lnTo>
                  <a:pt x="2834640" y="4571"/>
                </a:lnTo>
                <a:lnTo>
                  <a:pt x="2831591" y="4572"/>
                </a:lnTo>
                <a:lnTo>
                  <a:pt x="2833116" y="3048"/>
                </a:lnTo>
                <a:lnTo>
                  <a:pt x="2830067" y="1524"/>
                </a:lnTo>
                <a:close/>
              </a:path>
              <a:path w="2834640" h="1569720">
                <a:moveTo>
                  <a:pt x="2834640" y="1565148"/>
                </a:moveTo>
                <a:lnTo>
                  <a:pt x="2831591" y="1565148"/>
                </a:lnTo>
                <a:lnTo>
                  <a:pt x="2833116" y="1568196"/>
                </a:lnTo>
                <a:lnTo>
                  <a:pt x="2834640" y="1568196"/>
                </a:lnTo>
                <a:lnTo>
                  <a:pt x="2834640" y="1565148"/>
                </a:lnTo>
                <a:close/>
              </a:path>
              <a:path w="2834640" h="1569720">
                <a:moveTo>
                  <a:pt x="3047" y="0"/>
                </a:moveTo>
                <a:lnTo>
                  <a:pt x="1523" y="0"/>
                </a:lnTo>
                <a:lnTo>
                  <a:pt x="0" y="1524"/>
                </a:lnTo>
                <a:lnTo>
                  <a:pt x="0" y="3048"/>
                </a:lnTo>
                <a:lnTo>
                  <a:pt x="1523" y="4572"/>
                </a:lnTo>
                <a:lnTo>
                  <a:pt x="4571" y="4571"/>
                </a:lnTo>
                <a:lnTo>
                  <a:pt x="4571" y="1524"/>
                </a:lnTo>
                <a:lnTo>
                  <a:pt x="3047" y="0"/>
                </a:lnTo>
                <a:close/>
              </a:path>
              <a:path w="2834640" h="1569720">
                <a:moveTo>
                  <a:pt x="2833116" y="0"/>
                </a:moveTo>
                <a:lnTo>
                  <a:pt x="3047" y="0"/>
                </a:lnTo>
                <a:lnTo>
                  <a:pt x="4571" y="1524"/>
                </a:lnTo>
                <a:lnTo>
                  <a:pt x="4571" y="4571"/>
                </a:lnTo>
                <a:lnTo>
                  <a:pt x="2830067" y="4572"/>
                </a:lnTo>
                <a:lnTo>
                  <a:pt x="2830067" y="1524"/>
                </a:lnTo>
                <a:lnTo>
                  <a:pt x="2834640" y="1524"/>
                </a:lnTo>
                <a:lnTo>
                  <a:pt x="2833116" y="0"/>
                </a:lnTo>
                <a:close/>
              </a:path>
              <a:path w="2834640" h="1569720">
                <a:moveTo>
                  <a:pt x="2834640" y="1524"/>
                </a:moveTo>
                <a:lnTo>
                  <a:pt x="2830067" y="1524"/>
                </a:lnTo>
                <a:lnTo>
                  <a:pt x="2833116" y="3048"/>
                </a:lnTo>
                <a:lnTo>
                  <a:pt x="2831591" y="4572"/>
                </a:lnTo>
                <a:lnTo>
                  <a:pt x="2834640" y="4571"/>
                </a:lnTo>
                <a:lnTo>
                  <a:pt x="2834640" y="1524"/>
                </a:lnTo>
                <a:close/>
              </a:path>
            </a:pathLst>
          </a:custGeom>
          <a:solidFill>
            <a:srgbClr val="808080"/>
          </a:solidFill>
        </p:spPr>
        <p:txBody>
          <a:bodyPr wrap="square" lIns="0" tIns="0" rIns="0" bIns="0" rtlCol="0"/>
          <a:lstStyle/>
          <a:p/>
        </p:txBody>
      </p:sp>
      <p:sp>
        <p:nvSpPr>
          <p:cNvPr id="57" name="object 57"/>
          <p:cNvSpPr/>
          <p:nvPr/>
        </p:nvSpPr>
        <p:spPr>
          <a:xfrm>
            <a:off x="1539239" y="6755130"/>
            <a:ext cx="262255" cy="0"/>
          </a:xfrm>
          <a:custGeom>
            <a:avLst/>
            <a:gdLst/>
            <a:ahLst/>
            <a:cxnLst/>
            <a:rect l="l" t="t" r="r" b="b"/>
            <a:pathLst>
              <a:path w="262255" h="0">
                <a:moveTo>
                  <a:pt x="0" y="0"/>
                </a:moveTo>
                <a:lnTo>
                  <a:pt x="262128" y="0"/>
                </a:lnTo>
              </a:path>
            </a:pathLst>
          </a:custGeom>
          <a:ln w="4572">
            <a:solidFill>
              <a:srgbClr val="000080"/>
            </a:solidFill>
          </a:ln>
        </p:spPr>
        <p:txBody>
          <a:bodyPr wrap="square" lIns="0" tIns="0" rIns="0" bIns="0" rtlCol="0"/>
          <a:lstStyle/>
          <a:p/>
        </p:txBody>
      </p:sp>
      <p:sp>
        <p:nvSpPr>
          <p:cNvPr id="58" name="object 58"/>
          <p:cNvSpPr/>
          <p:nvPr/>
        </p:nvSpPr>
        <p:spPr>
          <a:xfrm>
            <a:off x="1796795" y="6752081"/>
            <a:ext cx="262255" cy="0"/>
          </a:xfrm>
          <a:custGeom>
            <a:avLst/>
            <a:gdLst/>
            <a:ahLst/>
            <a:cxnLst/>
            <a:rect l="l" t="t" r="r" b="b"/>
            <a:pathLst>
              <a:path w="262255" h="0">
                <a:moveTo>
                  <a:pt x="0" y="0"/>
                </a:moveTo>
                <a:lnTo>
                  <a:pt x="262128" y="0"/>
                </a:lnTo>
              </a:path>
            </a:pathLst>
          </a:custGeom>
          <a:ln w="10668">
            <a:solidFill>
              <a:srgbClr val="000080"/>
            </a:solidFill>
          </a:ln>
        </p:spPr>
        <p:txBody>
          <a:bodyPr wrap="square" lIns="0" tIns="0" rIns="0" bIns="0" rtlCol="0"/>
          <a:lstStyle/>
          <a:p/>
        </p:txBody>
      </p:sp>
      <p:sp>
        <p:nvSpPr>
          <p:cNvPr id="59" name="object 59"/>
          <p:cNvSpPr/>
          <p:nvPr/>
        </p:nvSpPr>
        <p:spPr>
          <a:xfrm>
            <a:off x="2054351" y="6749033"/>
            <a:ext cx="262255" cy="0"/>
          </a:xfrm>
          <a:custGeom>
            <a:avLst/>
            <a:gdLst/>
            <a:ahLst/>
            <a:cxnLst/>
            <a:rect l="l" t="t" r="r" b="b"/>
            <a:pathLst>
              <a:path w="262255" h="0">
                <a:moveTo>
                  <a:pt x="0" y="0"/>
                </a:moveTo>
                <a:lnTo>
                  <a:pt x="262128" y="0"/>
                </a:lnTo>
              </a:path>
            </a:pathLst>
          </a:custGeom>
          <a:ln w="4572">
            <a:solidFill>
              <a:srgbClr val="000080"/>
            </a:solidFill>
          </a:ln>
        </p:spPr>
        <p:txBody>
          <a:bodyPr wrap="square" lIns="0" tIns="0" rIns="0" bIns="0" rtlCol="0"/>
          <a:lstStyle/>
          <a:p/>
        </p:txBody>
      </p:sp>
      <p:sp>
        <p:nvSpPr>
          <p:cNvPr id="60" name="object 60"/>
          <p:cNvSpPr/>
          <p:nvPr/>
        </p:nvSpPr>
        <p:spPr>
          <a:xfrm>
            <a:off x="2311907" y="6749033"/>
            <a:ext cx="262255" cy="0"/>
          </a:xfrm>
          <a:custGeom>
            <a:avLst/>
            <a:gdLst/>
            <a:ahLst/>
            <a:cxnLst/>
            <a:rect l="l" t="t" r="r" b="b"/>
            <a:pathLst>
              <a:path w="262255" h="0">
                <a:moveTo>
                  <a:pt x="0" y="0"/>
                </a:moveTo>
                <a:lnTo>
                  <a:pt x="262128" y="0"/>
                </a:lnTo>
              </a:path>
            </a:pathLst>
          </a:custGeom>
          <a:ln w="4572">
            <a:solidFill>
              <a:srgbClr val="000080"/>
            </a:solidFill>
          </a:ln>
        </p:spPr>
        <p:txBody>
          <a:bodyPr wrap="square" lIns="0" tIns="0" rIns="0" bIns="0" rtlCol="0"/>
          <a:lstStyle/>
          <a:p/>
        </p:txBody>
      </p:sp>
      <p:sp>
        <p:nvSpPr>
          <p:cNvPr id="61" name="object 61"/>
          <p:cNvSpPr/>
          <p:nvPr/>
        </p:nvSpPr>
        <p:spPr>
          <a:xfrm>
            <a:off x="2569464" y="6749033"/>
            <a:ext cx="264160" cy="0"/>
          </a:xfrm>
          <a:custGeom>
            <a:avLst/>
            <a:gdLst/>
            <a:ahLst/>
            <a:cxnLst/>
            <a:rect l="l" t="t" r="r" b="b"/>
            <a:pathLst>
              <a:path w="264160" h="0">
                <a:moveTo>
                  <a:pt x="0" y="0"/>
                </a:moveTo>
                <a:lnTo>
                  <a:pt x="263652" y="0"/>
                </a:lnTo>
              </a:path>
            </a:pathLst>
          </a:custGeom>
          <a:ln w="4572">
            <a:solidFill>
              <a:srgbClr val="000080"/>
            </a:solidFill>
          </a:ln>
        </p:spPr>
        <p:txBody>
          <a:bodyPr wrap="square" lIns="0" tIns="0" rIns="0" bIns="0" rtlCol="0"/>
          <a:lstStyle/>
          <a:p/>
        </p:txBody>
      </p:sp>
      <p:sp>
        <p:nvSpPr>
          <p:cNvPr id="62" name="object 62"/>
          <p:cNvSpPr/>
          <p:nvPr/>
        </p:nvSpPr>
        <p:spPr>
          <a:xfrm>
            <a:off x="2828544" y="6746747"/>
            <a:ext cx="256540" cy="0"/>
          </a:xfrm>
          <a:custGeom>
            <a:avLst/>
            <a:gdLst/>
            <a:ahLst/>
            <a:cxnLst/>
            <a:rect l="l" t="t" r="r" b="b"/>
            <a:pathLst>
              <a:path w="256539" h="0">
                <a:moveTo>
                  <a:pt x="0" y="0"/>
                </a:moveTo>
                <a:lnTo>
                  <a:pt x="256031" y="0"/>
                </a:lnTo>
              </a:path>
            </a:pathLst>
          </a:custGeom>
          <a:ln w="9144">
            <a:solidFill>
              <a:srgbClr val="000080"/>
            </a:solidFill>
          </a:ln>
        </p:spPr>
        <p:txBody>
          <a:bodyPr wrap="square" lIns="0" tIns="0" rIns="0" bIns="0" rtlCol="0"/>
          <a:lstStyle/>
          <a:p/>
        </p:txBody>
      </p:sp>
      <p:sp>
        <p:nvSpPr>
          <p:cNvPr id="63" name="object 63"/>
          <p:cNvSpPr/>
          <p:nvPr/>
        </p:nvSpPr>
        <p:spPr>
          <a:xfrm>
            <a:off x="3080004" y="6744461"/>
            <a:ext cx="262255" cy="0"/>
          </a:xfrm>
          <a:custGeom>
            <a:avLst/>
            <a:gdLst/>
            <a:ahLst/>
            <a:cxnLst/>
            <a:rect l="l" t="t" r="r" b="b"/>
            <a:pathLst>
              <a:path w="262254" h="0">
                <a:moveTo>
                  <a:pt x="0" y="0"/>
                </a:moveTo>
                <a:lnTo>
                  <a:pt x="262127" y="0"/>
                </a:lnTo>
              </a:path>
            </a:pathLst>
          </a:custGeom>
          <a:ln w="4572">
            <a:solidFill>
              <a:srgbClr val="000080"/>
            </a:solidFill>
          </a:ln>
        </p:spPr>
        <p:txBody>
          <a:bodyPr wrap="square" lIns="0" tIns="0" rIns="0" bIns="0" rtlCol="0"/>
          <a:lstStyle/>
          <a:p/>
        </p:txBody>
      </p:sp>
      <p:sp>
        <p:nvSpPr>
          <p:cNvPr id="64" name="object 64"/>
          <p:cNvSpPr/>
          <p:nvPr/>
        </p:nvSpPr>
        <p:spPr>
          <a:xfrm>
            <a:off x="3337559" y="6744461"/>
            <a:ext cx="262255" cy="0"/>
          </a:xfrm>
          <a:custGeom>
            <a:avLst/>
            <a:gdLst/>
            <a:ahLst/>
            <a:cxnLst/>
            <a:rect l="l" t="t" r="r" b="b"/>
            <a:pathLst>
              <a:path w="262254" h="0">
                <a:moveTo>
                  <a:pt x="0" y="0"/>
                </a:moveTo>
                <a:lnTo>
                  <a:pt x="262127" y="0"/>
                </a:lnTo>
              </a:path>
            </a:pathLst>
          </a:custGeom>
          <a:ln w="4572">
            <a:solidFill>
              <a:srgbClr val="000080"/>
            </a:solidFill>
          </a:ln>
        </p:spPr>
        <p:txBody>
          <a:bodyPr wrap="square" lIns="0" tIns="0" rIns="0" bIns="0" rtlCol="0"/>
          <a:lstStyle/>
          <a:p/>
        </p:txBody>
      </p:sp>
      <p:sp>
        <p:nvSpPr>
          <p:cNvPr id="65" name="object 65"/>
          <p:cNvSpPr/>
          <p:nvPr/>
        </p:nvSpPr>
        <p:spPr>
          <a:xfrm>
            <a:off x="1531619" y="6745223"/>
            <a:ext cx="274319" cy="19812"/>
          </a:xfrm>
          <a:prstGeom prst="rect">
            <a:avLst/>
          </a:prstGeom>
          <a:blipFill>
            <a:blip r:embed="rId37" cstate="print"/>
            <a:stretch>
              <a:fillRect/>
            </a:stretch>
          </a:blipFill>
        </p:spPr>
        <p:txBody>
          <a:bodyPr wrap="square" lIns="0" tIns="0" rIns="0" bIns="0" rtlCol="0"/>
          <a:lstStyle/>
          <a:p/>
        </p:txBody>
      </p:sp>
      <p:sp>
        <p:nvSpPr>
          <p:cNvPr id="66" name="object 66"/>
          <p:cNvSpPr/>
          <p:nvPr/>
        </p:nvSpPr>
        <p:spPr>
          <a:xfrm>
            <a:off x="1795272" y="6745223"/>
            <a:ext cx="268224" cy="15239"/>
          </a:xfrm>
          <a:prstGeom prst="rect">
            <a:avLst/>
          </a:prstGeom>
          <a:blipFill>
            <a:blip r:embed="rId38" cstate="print"/>
            <a:stretch>
              <a:fillRect/>
            </a:stretch>
          </a:blipFill>
        </p:spPr>
        <p:txBody>
          <a:bodyPr wrap="square" lIns="0" tIns="0" rIns="0" bIns="0" rtlCol="0"/>
          <a:lstStyle/>
          <a:p/>
        </p:txBody>
      </p:sp>
      <p:sp>
        <p:nvSpPr>
          <p:cNvPr id="67" name="object 67"/>
          <p:cNvSpPr/>
          <p:nvPr/>
        </p:nvSpPr>
        <p:spPr>
          <a:xfrm>
            <a:off x="2048255" y="6740652"/>
            <a:ext cx="272795" cy="19812"/>
          </a:xfrm>
          <a:prstGeom prst="rect">
            <a:avLst/>
          </a:prstGeom>
          <a:blipFill>
            <a:blip r:embed="rId39" cstate="print"/>
            <a:stretch>
              <a:fillRect/>
            </a:stretch>
          </a:blipFill>
        </p:spPr>
        <p:txBody>
          <a:bodyPr wrap="square" lIns="0" tIns="0" rIns="0" bIns="0" rtlCol="0"/>
          <a:lstStyle/>
          <a:p/>
        </p:txBody>
      </p:sp>
      <p:sp>
        <p:nvSpPr>
          <p:cNvPr id="68" name="object 68"/>
          <p:cNvSpPr/>
          <p:nvPr/>
        </p:nvSpPr>
        <p:spPr>
          <a:xfrm>
            <a:off x="2305811" y="6729983"/>
            <a:ext cx="272795" cy="25907"/>
          </a:xfrm>
          <a:prstGeom prst="rect">
            <a:avLst/>
          </a:prstGeom>
          <a:blipFill>
            <a:blip r:embed="rId40" cstate="print"/>
            <a:stretch>
              <a:fillRect/>
            </a:stretch>
          </a:blipFill>
        </p:spPr>
        <p:txBody>
          <a:bodyPr wrap="square" lIns="0" tIns="0" rIns="0" bIns="0" rtlCol="0"/>
          <a:lstStyle/>
          <a:p/>
        </p:txBody>
      </p:sp>
      <p:sp>
        <p:nvSpPr>
          <p:cNvPr id="69" name="object 69"/>
          <p:cNvSpPr/>
          <p:nvPr/>
        </p:nvSpPr>
        <p:spPr>
          <a:xfrm>
            <a:off x="2563367" y="6719316"/>
            <a:ext cx="143256" cy="25907"/>
          </a:xfrm>
          <a:prstGeom prst="rect">
            <a:avLst/>
          </a:prstGeom>
          <a:blipFill>
            <a:blip r:embed="rId41" cstate="print"/>
            <a:stretch>
              <a:fillRect/>
            </a:stretch>
          </a:blipFill>
        </p:spPr>
        <p:txBody>
          <a:bodyPr wrap="square" lIns="0" tIns="0" rIns="0" bIns="0" rtlCol="0"/>
          <a:lstStyle/>
          <a:p/>
        </p:txBody>
      </p:sp>
      <p:sp>
        <p:nvSpPr>
          <p:cNvPr id="70" name="object 70"/>
          <p:cNvSpPr/>
          <p:nvPr/>
        </p:nvSpPr>
        <p:spPr>
          <a:xfrm>
            <a:off x="2691383" y="6708647"/>
            <a:ext cx="144780" cy="25907"/>
          </a:xfrm>
          <a:prstGeom prst="rect">
            <a:avLst/>
          </a:prstGeom>
          <a:blipFill>
            <a:blip r:embed="rId42" cstate="print"/>
            <a:stretch>
              <a:fillRect/>
            </a:stretch>
          </a:blipFill>
        </p:spPr>
        <p:txBody>
          <a:bodyPr wrap="square" lIns="0" tIns="0" rIns="0" bIns="0" rtlCol="0"/>
          <a:lstStyle/>
          <a:p/>
        </p:txBody>
      </p:sp>
      <p:sp>
        <p:nvSpPr>
          <p:cNvPr id="71" name="object 71"/>
          <p:cNvSpPr/>
          <p:nvPr/>
        </p:nvSpPr>
        <p:spPr>
          <a:xfrm>
            <a:off x="2820923" y="6693407"/>
            <a:ext cx="138683" cy="30479"/>
          </a:xfrm>
          <a:prstGeom prst="rect">
            <a:avLst/>
          </a:prstGeom>
          <a:blipFill>
            <a:blip r:embed="rId43" cstate="print"/>
            <a:stretch>
              <a:fillRect/>
            </a:stretch>
          </a:blipFill>
        </p:spPr>
        <p:txBody>
          <a:bodyPr wrap="square" lIns="0" tIns="0" rIns="0" bIns="0" rtlCol="0"/>
          <a:lstStyle/>
          <a:p/>
        </p:txBody>
      </p:sp>
      <p:sp>
        <p:nvSpPr>
          <p:cNvPr id="72" name="object 72"/>
          <p:cNvSpPr/>
          <p:nvPr/>
        </p:nvSpPr>
        <p:spPr>
          <a:xfrm>
            <a:off x="2944367" y="6667500"/>
            <a:ext cx="144780" cy="41148"/>
          </a:xfrm>
          <a:prstGeom prst="rect">
            <a:avLst/>
          </a:prstGeom>
          <a:blipFill>
            <a:blip r:embed="rId44" cstate="print"/>
            <a:stretch>
              <a:fillRect/>
            </a:stretch>
          </a:blipFill>
        </p:spPr>
        <p:txBody>
          <a:bodyPr wrap="square" lIns="0" tIns="0" rIns="0" bIns="0" rtlCol="0"/>
          <a:lstStyle/>
          <a:p/>
        </p:txBody>
      </p:sp>
      <p:sp>
        <p:nvSpPr>
          <p:cNvPr id="73" name="object 73"/>
          <p:cNvSpPr/>
          <p:nvPr/>
        </p:nvSpPr>
        <p:spPr>
          <a:xfrm>
            <a:off x="3072383" y="6652259"/>
            <a:ext cx="77724" cy="30479"/>
          </a:xfrm>
          <a:prstGeom prst="rect">
            <a:avLst/>
          </a:prstGeom>
          <a:blipFill>
            <a:blip r:embed="rId45" cstate="print"/>
            <a:stretch>
              <a:fillRect/>
            </a:stretch>
          </a:blipFill>
        </p:spPr>
        <p:txBody>
          <a:bodyPr wrap="square" lIns="0" tIns="0" rIns="0" bIns="0" rtlCol="0"/>
          <a:lstStyle/>
          <a:p/>
        </p:txBody>
      </p:sp>
      <p:sp>
        <p:nvSpPr>
          <p:cNvPr id="74" name="object 74"/>
          <p:cNvSpPr/>
          <p:nvPr/>
        </p:nvSpPr>
        <p:spPr>
          <a:xfrm>
            <a:off x="3134867" y="6637019"/>
            <a:ext cx="82295" cy="30479"/>
          </a:xfrm>
          <a:prstGeom prst="rect">
            <a:avLst/>
          </a:prstGeom>
          <a:blipFill>
            <a:blip r:embed="rId46" cstate="print"/>
            <a:stretch>
              <a:fillRect/>
            </a:stretch>
          </a:blipFill>
        </p:spPr>
        <p:txBody>
          <a:bodyPr wrap="square" lIns="0" tIns="0" rIns="0" bIns="0" rtlCol="0"/>
          <a:lstStyle/>
          <a:p/>
        </p:txBody>
      </p:sp>
      <p:sp>
        <p:nvSpPr>
          <p:cNvPr id="75" name="object 75"/>
          <p:cNvSpPr/>
          <p:nvPr/>
        </p:nvSpPr>
        <p:spPr>
          <a:xfrm>
            <a:off x="3201923" y="6611111"/>
            <a:ext cx="77724" cy="41148"/>
          </a:xfrm>
          <a:prstGeom prst="rect">
            <a:avLst/>
          </a:prstGeom>
          <a:blipFill>
            <a:blip r:embed="rId47" cstate="print"/>
            <a:stretch>
              <a:fillRect/>
            </a:stretch>
          </a:blipFill>
        </p:spPr>
        <p:txBody>
          <a:bodyPr wrap="square" lIns="0" tIns="0" rIns="0" bIns="0" rtlCol="0"/>
          <a:lstStyle/>
          <a:p/>
        </p:txBody>
      </p:sp>
      <p:sp>
        <p:nvSpPr>
          <p:cNvPr id="76" name="object 76"/>
          <p:cNvSpPr/>
          <p:nvPr/>
        </p:nvSpPr>
        <p:spPr>
          <a:xfrm>
            <a:off x="3264408" y="6585204"/>
            <a:ext cx="82296" cy="41148"/>
          </a:xfrm>
          <a:prstGeom prst="rect">
            <a:avLst/>
          </a:prstGeom>
          <a:blipFill>
            <a:blip r:embed="rId48" cstate="print"/>
            <a:stretch>
              <a:fillRect/>
            </a:stretch>
          </a:blipFill>
        </p:spPr>
        <p:txBody>
          <a:bodyPr wrap="square" lIns="0" tIns="0" rIns="0" bIns="0" rtlCol="0"/>
          <a:lstStyle/>
          <a:p/>
        </p:txBody>
      </p:sp>
      <p:sp>
        <p:nvSpPr>
          <p:cNvPr id="77" name="object 77"/>
          <p:cNvSpPr/>
          <p:nvPr/>
        </p:nvSpPr>
        <p:spPr>
          <a:xfrm>
            <a:off x="3329940" y="6554723"/>
            <a:ext cx="77724" cy="47243"/>
          </a:xfrm>
          <a:prstGeom prst="rect">
            <a:avLst/>
          </a:prstGeom>
          <a:blipFill>
            <a:blip r:embed="rId49" cstate="print"/>
            <a:stretch>
              <a:fillRect/>
            </a:stretch>
          </a:blipFill>
        </p:spPr>
        <p:txBody>
          <a:bodyPr wrap="square" lIns="0" tIns="0" rIns="0" bIns="0" rtlCol="0"/>
          <a:lstStyle/>
          <a:p/>
        </p:txBody>
      </p:sp>
      <p:sp>
        <p:nvSpPr>
          <p:cNvPr id="78" name="object 78"/>
          <p:cNvSpPr/>
          <p:nvPr/>
        </p:nvSpPr>
        <p:spPr>
          <a:xfrm>
            <a:off x="3387852" y="6518147"/>
            <a:ext cx="91439" cy="51815"/>
          </a:xfrm>
          <a:prstGeom prst="rect">
            <a:avLst/>
          </a:prstGeom>
          <a:blipFill>
            <a:blip r:embed="rId50" cstate="print"/>
            <a:stretch>
              <a:fillRect/>
            </a:stretch>
          </a:blipFill>
        </p:spPr>
        <p:txBody>
          <a:bodyPr wrap="square" lIns="0" tIns="0" rIns="0" bIns="0" rtlCol="0"/>
          <a:lstStyle/>
          <a:p/>
        </p:txBody>
      </p:sp>
      <p:sp>
        <p:nvSpPr>
          <p:cNvPr id="79" name="object 79"/>
          <p:cNvSpPr/>
          <p:nvPr/>
        </p:nvSpPr>
        <p:spPr>
          <a:xfrm>
            <a:off x="3454908" y="6466332"/>
            <a:ext cx="92963" cy="67056"/>
          </a:xfrm>
          <a:prstGeom prst="rect">
            <a:avLst/>
          </a:prstGeom>
          <a:blipFill>
            <a:blip r:embed="rId51" cstate="print"/>
            <a:stretch>
              <a:fillRect/>
            </a:stretch>
          </a:blipFill>
        </p:spPr>
        <p:txBody>
          <a:bodyPr wrap="square" lIns="0" tIns="0" rIns="0" bIns="0" rtlCol="0"/>
          <a:lstStyle/>
          <a:p/>
        </p:txBody>
      </p:sp>
      <p:sp>
        <p:nvSpPr>
          <p:cNvPr id="80" name="object 80"/>
          <p:cNvSpPr/>
          <p:nvPr/>
        </p:nvSpPr>
        <p:spPr>
          <a:xfrm>
            <a:off x="3521964" y="6411467"/>
            <a:ext cx="86867" cy="76200"/>
          </a:xfrm>
          <a:prstGeom prst="rect">
            <a:avLst/>
          </a:prstGeom>
          <a:blipFill>
            <a:blip r:embed="rId52" cstate="print"/>
            <a:stretch>
              <a:fillRect/>
            </a:stretch>
          </a:blipFill>
        </p:spPr>
        <p:txBody>
          <a:bodyPr wrap="square" lIns="0" tIns="0" rIns="0" bIns="0" rtlCol="0"/>
          <a:lstStyle/>
          <a:p/>
        </p:txBody>
      </p:sp>
      <p:sp>
        <p:nvSpPr>
          <p:cNvPr id="81" name="object 81"/>
          <p:cNvSpPr/>
          <p:nvPr/>
        </p:nvSpPr>
        <p:spPr>
          <a:xfrm>
            <a:off x="3587496" y="6342888"/>
            <a:ext cx="82296" cy="88392"/>
          </a:xfrm>
          <a:prstGeom prst="rect">
            <a:avLst/>
          </a:prstGeom>
          <a:blipFill>
            <a:blip r:embed="rId53" cstate="print"/>
            <a:stretch>
              <a:fillRect/>
            </a:stretch>
          </a:blipFill>
        </p:spPr>
        <p:txBody>
          <a:bodyPr wrap="square" lIns="0" tIns="0" rIns="0" bIns="0" rtlCol="0"/>
          <a:lstStyle/>
          <a:p/>
        </p:txBody>
      </p:sp>
      <p:sp>
        <p:nvSpPr>
          <p:cNvPr id="82" name="object 82"/>
          <p:cNvSpPr/>
          <p:nvPr/>
        </p:nvSpPr>
        <p:spPr>
          <a:xfrm>
            <a:off x="3649979" y="6266688"/>
            <a:ext cx="88391" cy="102108"/>
          </a:xfrm>
          <a:prstGeom prst="rect">
            <a:avLst/>
          </a:prstGeom>
          <a:blipFill>
            <a:blip r:embed="rId54" cstate="print"/>
            <a:stretch>
              <a:fillRect/>
            </a:stretch>
          </a:blipFill>
        </p:spPr>
        <p:txBody>
          <a:bodyPr wrap="square" lIns="0" tIns="0" rIns="0" bIns="0" rtlCol="0"/>
          <a:lstStyle/>
          <a:p/>
        </p:txBody>
      </p:sp>
      <p:sp>
        <p:nvSpPr>
          <p:cNvPr id="83" name="object 83"/>
          <p:cNvSpPr/>
          <p:nvPr/>
        </p:nvSpPr>
        <p:spPr>
          <a:xfrm>
            <a:off x="3721608" y="6225540"/>
            <a:ext cx="47244" cy="67056"/>
          </a:xfrm>
          <a:prstGeom prst="rect">
            <a:avLst/>
          </a:prstGeom>
          <a:blipFill>
            <a:blip r:embed="rId55" cstate="print"/>
            <a:stretch>
              <a:fillRect/>
            </a:stretch>
          </a:blipFill>
        </p:spPr>
        <p:txBody>
          <a:bodyPr wrap="square" lIns="0" tIns="0" rIns="0" bIns="0" rtlCol="0"/>
          <a:lstStyle/>
          <a:p/>
        </p:txBody>
      </p:sp>
      <p:sp>
        <p:nvSpPr>
          <p:cNvPr id="84" name="object 84"/>
          <p:cNvSpPr/>
          <p:nvPr/>
        </p:nvSpPr>
        <p:spPr>
          <a:xfrm>
            <a:off x="3747515" y="6179820"/>
            <a:ext cx="57912" cy="71628"/>
          </a:xfrm>
          <a:prstGeom prst="rect">
            <a:avLst/>
          </a:prstGeom>
          <a:blipFill>
            <a:blip r:embed="rId56" cstate="print"/>
            <a:stretch>
              <a:fillRect/>
            </a:stretch>
          </a:blipFill>
        </p:spPr>
        <p:txBody>
          <a:bodyPr wrap="square" lIns="0" tIns="0" rIns="0" bIns="0" rtlCol="0"/>
          <a:lstStyle/>
          <a:p/>
        </p:txBody>
      </p:sp>
      <p:sp>
        <p:nvSpPr>
          <p:cNvPr id="85" name="object 85"/>
          <p:cNvSpPr/>
          <p:nvPr/>
        </p:nvSpPr>
        <p:spPr>
          <a:xfrm>
            <a:off x="3790188" y="6128003"/>
            <a:ext cx="45720" cy="76200"/>
          </a:xfrm>
          <a:prstGeom prst="rect">
            <a:avLst/>
          </a:prstGeom>
          <a:blipFill>
            <a:blip r:embed="rId57" cstate="print"/>
            <a:stretch>
              <a:fillRect/>
            </a:stretch>
          </a:blipFill>
        </p:spPr>
        <p:txBody>
          <a:bodyPr wrap="square" lIns="0" tIns="0" rIns="0" bIns="0" rtlCol="0"/>
          <a:lstStyle/>
          <a:p/>
        </p:txBody>
      </p:sp>
      <p:sp>
        <p:nvSpPr>
          <p:cNvPr id="86" name="object 86"/>
          <p:cNvSpPr/>
          <p:nvPr/>
        </p:nvSpPr>
        <p:spPr>
          <a:xfrm>
            <a:off x="3820667" y="6071615"/>
            <a:ext cx="45720" cy="80772"/>
          </a:xfrm>
          <a:prstGeom prst="rect">
            <a:avLst/>
          </a:prstGeom>
          <a:blipFill>
            <a:blip r:embed="rId58" cstate="print"/>
            <a:stretch>
              <a:fillRect/>
            </a:stretch>
          </a:blipFill>
        </p:spPr>
        <p:txBody>
          <a:bodyPr wrap="square" lIns="0" tIns="0" rIns="0" bIns="0" rtlCol="0"/>
          <a:lstStyle/>
          <a:p/>
        </p:txBody>
      </p:sp>
      <p:sp>
        <p:nvSpPr>
          <p:cNvPr id="87" name="object 87"/>
          <p:cNvSpPr/>
          <p:nvPr/>
        </p:nvSpPr>
        <p:spPr>
          <a:xfrm>
            <a:off x="3851147" y="6004559"/>
            <a:ext cx="45720" cy="92963"/>
          </a:xfrm>
          <a:prstGeom prst="rect">
            <a:avLst/>
          </a:prstGeom>
          <a:blipFill>
            <a:blip r:embed="rId59" cstate="print"/>
            <a:stretch>
              <a:fillRect/>
            </a:stretch>
          </a:blipFill>
        </p:spPr>
        <p:txBody>
          <a:bodyPr wrap="square" lIns="0" tIns="0" rIns="0" bIns="0" rtlCol="0"/>
          <a:lstStyle/>
          <a:p/>
        </p:txBody>
      </p:sp>
      <p:sp>
        <p:nvSpPr>
          <p:cNvPr id="88" name="object 88"/>
          <p:cNvSpPr/>
          <p:nvPr/>
        </p:nvSpPr>
        <p:spPr>
          <a:xfrm>
            <a:off x="3881628" y="5926835"/>
            <a:ext cx="47244" cy="103632"/>
          </a:xfrm>
          <a:prstGeom prst="rect">
            <a:avLst/>
          </a:prstGeom>
          <a:blipFill>
            <a:blip r:embed="rId60" cstate="print"/>
            <a:stretch>
              <a:fillRect/>
            </a:stretch>
          </a:blipFill>
        </p:spPr>
        <p:txBody>
          <a:bodyPr wrap="square" lIns="0" tIns="0" rIns="0" bIns="0" rtlCol="0"/>
          <a:lstStyle/>
          <a:p/>
        </p:txBody>
      </p:sp>
      <p:sp>
        <p:nvSpPr>
          <p:cNvPr id="89" name="object 89"/>
          <p:cNvSpPr/>
          <p:nvPr/>
        </p:nvSpPr>
        <p:spPr>
          <a:xfrm>
            <a:off x="3913632" y="5844540"/>
            <a:ext cx="51815" cy="108204"/>
          </a:xfrm>
          <a:prstGeom prst="rect">
            <a:avLst/>
          </a:prstGeom>
          <a:blipFill>
            <a:blip r:embed="rId61" cstate="print"/>
            <a:stretch>
              <a:fillRect/>
            </a:stretch>
          </a:blipFill>
        </p:spPr>
        <p:txBody>
          <a:bodyPr wrap="square" lIns="0" tIns="0" rIns="0" bIns="0" rtlCol="0"/>
          <a:lstStyle/>
          <a:p/>
        </p:txBody>
      </p:sp>
      <p:sp>
        <p:nvSpPr>
          <p:cNvPr id="90" name="object 90"/>
          <p:cNvSpPr/>
          <p:nvPr/>
        </p:nvSpPr>
        <p:spPr>
          <a:xfrm>
            <a:off x="3948684" y="5762244"/>
            <a:ext cx="47244" cy="108204"/>
          </a:xfrm>
          <a:prstGeom prst="rect">
            <a:avLst/>
          </a:prstGeom>
          <a:blipFill>
            <a:blip r:embed="rId62" cstate="print"/>
            <a:stretch>
              <a:fillRect/>
            </a:stretch>
          </a:blipFill>
        </p:spPr>
        <p:txBody>
          <a:bodyPr wrap="square" lIns="0" tIns="0" rIns="0" bIns="0" rtlCol="0"/>
          <a:lstStyle/>
          <a:p/>
        </p:txBody>
      </p:sp>
      <p:sp>
        <p:nvSpPr>
          <p:cNvPr id="91" name="object 91"/>
          <p:cNvSpPr/>
          <p:nvPr/>
        </p:nvSpPr>
        <p:spPr>
          <a:xfrm>
            <a:off x="3980688" y="5582411"/>
            <a:ext cx="76200" cy="205739"/>
          </a:xfrm>
          <a:prstGeom prst="rect">
            <a:avLst/>
          </a:prstGeom>
          <a:blipFill>
            <a:blip r:embed="rId63" cstate="print"/>
            <a:stretch>
              <a:fillRect/>
            </a:stretch>
          </a:blipFill>
        </p:spPr>
        <p:txBody>
          <a:bodyPr wrap="square" lIns="0" tIns="0" rIns="0" bIns="0" rtlCol="0"/>
          <a:lstStyle/>
          <a:p/>
        </p:txBody>
      </p:sp>
      <p:sp>
        <p:nvSpPr>
          <p:cNvPr id="92" name="object 92"/>
          <p:cNvSpPr/>
          <p:nvPr/>
        </p:nvSpPr>
        <p:spPr>
          <a:xfrm>
            <a:off x="4041647" y="5494020"/>
            <a:ext cx="51815" cy="114300"/>
          </a:xfrm>
          <a:prstGeom prst="rect">
            <a:avLst/>
          </a:prstGeom>
          <a:blipFill>
            <a:blip r:embed="rId64" cstate="print"/>
            <a:stretch>
              <a:fillRect/>
            </a:stretch>
          </a:blipFill>
        </p:spPr>
        <p:txBody>
          <a:bodyPr wrap="square" lIns="0" tIns="0" rIns="0" bIns="0" rtlCol="0"/>
          <a:lstStyle/>
          <a:p/>
        </p:txBody>
      </p:sp>
      <p:sp>
        <p:nvSpPr>
          <p:cNvPr id="93" name="object 93"/>
          <p:cNvSpPr/>
          <p:nvPr/>
        </p:nvSpPr>
        <p:spPr>
          <a:xfrm>
            <a:off x="4078223" y="5407152"/>
            <a:ext cx="45720" cy="112775"/>
          </a:xfrm>
          <a:prstGeom prst="rect">
            <a:avLst/>
          </a:prstGeom>
          <a:blipFill>
            <a:blip r:embed="rId65" cstate="print"/>
            <a:stretch>
              <a:fillRect/>
            </a:stretch>
          </a:blipFill>
        </p:spPr>
        <p:txBody>
          <a:bodyPr wrap="square" lIns="0" tIns="0" rIns="0" bIns="0" rtlCol="0"/>
          <a:lstStyle/>
          <a:p/>
        </p:txBody>
      </p:sp>
      <p:sp>
        <p:nvSpPr>
          <p:cNvPr id="94" name="object 94"/>
          <p:cNvSpPr/>
          <p:nvPr/>
        </p:nvSpPr>
        <p:spPr>
          <a:xfrm>
            <a:off x="1408175" y="5186171"/>
            <a:ext cx="15240" cy="1574291"/>
          </a:xfrm>
          <a:prstGeom prst="rect">
            <a:avLst/>
          </a:prstGeom>
          <a:blipFill>
            <a:blip r:embed="rId66" cstate="print"/>
            <a:stretch>
              <a:fillRect/>
            </a:stretch>
          </a:blipFill>
        </p:spPr>
        <p:txBody>
          <a:bodyPr wrap="square" lIns="0" tIns="0" rIns="0" bIns="0" rtlCol="0"/>
          <a:lstStyle/>
          <a:p/>
        </p:txBody>
      </p:sp>
      <p:sp>
        <p:nvSpPr>
          <p:cNvPr id="95" name="object 95"/>
          <p:cNvSpPr/>
          <p:nvPr/>
        </p:nvSpPr>
        <p:spPr>
          <a:xfrm>
            <a:off x="2836164" y="6978395"/>
            <a:ext cx="719455" cy="0"/>
          </a:xfrm>
          <a:custGeom>
            <a:avLst/>
            <a:gdLst/>
            <a:ahLst/>
            <a:cxnLst/>
            <a:rect l="l" t="t" r="r" b="b"/>
            <a:pathLst>
              <a:path w="719454" h="0">
                <a:moveTo>
                  <a:pt x="0" y="0"/>
                </a:moveTo>
                <a:lnTo>
                  <a:pt x="719328" y="0"/>
                </a:lnTo>
              </a:path>
            </a:pathLst>
          </a:custGeom>
          <a:ln w="30480">
            <a:solidFill>
              <a:srgbClr val="000000"/>
            </a:solidFill>
          </a:ln>
        </p:spPr>
        <p:txBody>
          <a:bodyPr wrap="square" lIns="0" tIns="0" rIns="0" bIns="0" rtlCol="0"/>
          <a:lstStyle/>
          <a:p/>
        </p:txBody>
      </p:sp>
      <p:sp>
        <p:nvSpPr>
          <p:cNvPr id="96" name="object 96"/>
          <p:cNvSpPr/>
          <p:nvPr/>
        </p:nvSpPr>
        <p:spPr>
          <a:xfrm>
            <a:off x="3532632" y="6925056"/>
            <a:ext cx="108585" cy="113030"/>
          </a:xfrm>
          <a:custGeom>
            <a:avLst/>
            <a:gdLst/>
            <a:ahLst/>
            <a:cxnLst/>
            <a:rect l="l" t="t" r="r" b="b"/>
            <a:pathLst>
              <a:path w="108585" h="113029">
                <a:moveTo>
                  <a:pt x="0" y="0"/>
                </a:moveTo>
                <a:lnTo>
                  <a:pt x="0" y="112776"/>
                </a:lnTo>
                <a:lnTo>
                  <a:pt x="108204" y="53340"/>
                </a:lnTo>
                <a:lnTo>
                  <a:pt x="0" y="0"/>
                </a:lnTo>
                <a:close/>
              </a:path>
            </a:pathLst>
          </a:custGeom>
          <a:solidFill>
            <a:srgbClr val="FFFFFF"/>
          </a:solidFill>
        </p:spPr>
        <p:txBody>
          <a:bodyPr wrap="square" lIns="0" tIns="0" rIns="0" bIns="0" rtlCol="0"/>
          <a:lstStyle/>
          <a:p/>
        </p:txBody>
      </p:sp>
      <p:sp>
        <p:nvSpPr>
          <p:cNvPr id="97" name="object 97"/>
          <p:cNvSpPr/>
          <p:nvPr/>
        </p:nvSpPr>
        <p:spPr>
          <a:xfrm>
            <a:off x="3532632" y="6925056"/>
            <a:ext cx="108585" cy="113030"/>
          </a:xfrm>
          <a:custGeom>
            <a:avLst/>
            <a:gdLst/>
            <a:ahLst/>
            <a:cxnLst/>
            <a:rect l="l" t="t" r="r" b="b"/>
            <a:pathLst>
              <a:path w="108585" h="113029">
                <a:moveTo>
                  <a:pt x="0" y="112776"/>
                </a:moveTo>
                <a:lnTo>
                  <a:pt x="108204" y="53340"/>
                </a:lnTo>
                <a:lnTo>
                  <a:pt x="0" y="0"/>
                </a:lnTo>
                <a:lnTo>
                  <a:pt x="0" y="112776"/>
                </a:lnTo>
                <a:close/>
              </a:path>
            </a:pathLst>
          </a:custGeom>
          <a:ln w="3175">
            <a:solidFill>
              <a:srgbClr val="000000"/>
            </a:solidFill>
          </a:ln>
        </p:spPr>
        <p:txBody>
          <a:bodyPr wrap="square" lIns="0" tIns="0" rIns="0" bIns="0" rtlCol="0"/>
          <a:lstStyle/>
          <a:p/>
        </p:txBody>
      </p:sp>
      <p:sp>
        <p:nvSpPr>
          <p:cNvPr id="98" name="object 98"/>
          <p:cNvSpPr/>
          <p:nvPr/>
        </p:nvSpPr>
        <p:spPr>
          <a:xfrm>
            <a:off x="2019300" y="6861047"/>
            <a:ext cx="751840" cy="236220"/>
          </a:xfrm>
          <a:custGeom>
            <a:avLst/>
            <a:gdLst/>
            <a:ahLst/>
            <a:cxnLst/>
            <a:rect l="l" t="t" r="r" b="b"/>
            <a:pathLst>
              <a:path w="751839" h="236220">
                <a:moveTo>
                  <a:pt x="0" y="0"/>
                </a:moveTo>
                <a:lnTo>
                  <a:pt x="751332" y="0"/>
                </a:lnTo>
                <a:lnTo>
                  <a:pt x="751332" y="236219"/>
                </a:lnTo>
                <a:lnTo>
                  <a:pt x="0" y="236219"/>
                </a:lnTo>
                <a:lnTo>
                  <a:pt x="0" y="0"/>
                </a:lnTo>
                <a:close/>
              </a:path>
            </a:pathLst>
          </a:custGeom>
          <a:solidFill>
            <a:srgbClr val="FFFFFF"/>
          </a:solidFill>
        </p:spPr>
        <p:txBody>
          <a:bodyPr wrap="square" lIns="0" tIns="0" rIns="0" bIns="0" rtlCol="0"/>
          <a:lstStyle/>
          <a:p/>
        </p:txBody>
      </p:sp>
      <p:sp>
        <p:nvSpPr>
          <p:cNvPr id="99" name="object 99"/>
          <p:cNvSpPr txBox="1"/>
          <p:nvPr/>
        </p:nvSpPr>
        <p:spPr>
          <a:xfrm>
            <a:off x="2019300" y="6861047"/>
            <a:ext cx="751840" cy="236220"/>
          </a:xfrm>
          <a:prstGeom prst="rect">
            <a:avLst/>
          </a:prstGeom>
          <a:ln w="3175">
            <a:solidFill>
              <a:srgbClr val="000000"/>
            </a:solidFill>
          </a:ln>
        </p:spPr>
        <p:txBody>
          <a:bodyPr wrap="square" lIns="0" tIns="27939" rIns="0" bIns="0" rtlCol="0" vert="horz">
            <a:spAutoFit/>
          </a:bodyPr>
          <a:lstStyle/>
          <a:p>
            <a:pPr marL="99695">
              <a:lnSpc>
                <a:spcPct val="100000"/>
              </a:lnSpc>
              <a:spcBef>
                <a:spcPts val="219"/>
              </a:spcBef>
            </a:pPr>
            <a:r>
              <a:rPr dirty="0" sz="1250" spc="-5" b="1">
                <a:latin typeface="Tahoma"/>
                <a:cs typeface="Tahoma"/>
              </a:rPr>
              <a:t>benefit</a:t>
            </a:r>
            <a:endParaRPr sz="1250">
              <a:latin typeface="Tahoma"/>
              <a:cs typeface="Tahoma"/>
            </a:endParaRPr>
          </a:p>
        </p:txBody>
      </p:sp>
      <p:sp>
        <p:nvSpPr>
          <p:cNvPr id="100" name="object 100"/>
          <p:cNvSpPr/>
          <p:nvPr/>
        </p:nvSpPr>
        <p:spPr>
          <a:xfrm>
            <a:off x="1267967" y="5283708"/>
            <a:ext cx="0" cy="721360"/>
          </a:xfrm>
          <a:custGeom>
            <a:avLst/>
            <a:gdLst/>
            <a:ahLst/>
            <a:cxnLst/>
            <a:rect l="l" t="t" r="r" b="b"/>
            <a:pathLst>
              <a:path w="0" h="721360">
                <a:moveTo>
                  <a:pt x="0" y="0"/>
                </a:moveTo>
                <a:lnTo>
                  <a:pt x="0" y="720851"/>
                </a:lnTo>
              </a:path>
            </a:pathLst>
          </a:custGeom>
          <a:ln w="30480">
            <a:solidFill>
              <a:srgbClr val="000000"/>
            </a:solidFill>
          </a:ln>
        </p:spPr>
        <p:txBody>
          <a:bodyPr wrap="square" lIns="0" tIns="0" rIns="0" bIns="0" rtlCol="0"/>
          <a:lstStyle/>
          <a:p/>
        </p:txBody>
      </p:sp>
      <p:sp>
        <p:nvSpPr>
          <p:cNvPr id="101" name="object 101"/>
          <p:cNvSpPr/>
          <p:nvPr/>
        </p:nvSpPr>
        <p:spPr>
          <a:xfrm>
            <a:off x="1214627" y="5199888"/>
            <a:ext cx="114300" cy="114300"/>
          </a:xfrm>
          <a:custGeom>
            <a:avLst/>
            <a:gdLst/>
            <a:ahLst/>
            <a:cxnLst/>
            <a:rect l="l" t="t" r="r" b="b"/>
            <a:pathLst>
              <a:path w="114300" h="114300">
                <a:moveTo>
                  <a:pt x="53340" y="0"/>
                </a:moveTo>
                <a:lnTo>
                  <a:pt x="0" y="114300"/>
                </a:lnTo>
                <a:lnTo>
                  <a:pt x="114300" y="114300"/>
                </a:lnTo>
                <a:lnTo>
                  <a:pt x="53340" y="0"/>
                </a:lnTo>
                <a:close/>
              </a:path>
            </a:pathLst>
          </a:custGeom>
          <a:solidFill>
            <a:srgbClr val="FFFFFF"/>
          </a:solidFill>
        </p:spPr>
        <p:txBody>
          <a:bodyPr wrap="square" lIns="0" tIns="0" rIns="0" bIns="0" rtlCol="0"/>
          <a:lstStyle/>
          <a:p/>
        </p:txBody>
      </p:sp>
      <p:sp>
        <p:nvSpPr>
          <p:cNvPr id="102" name="object 102"/>
          <p:cNvSpPr/>
          <p:nvPr/>
        </p:nvSpPr>
        <p:spPr>
          <a:xfrm>
            <a:off x="1214627" y="5199888"/>
            <a:ext cx="114300" cy="114300"/>
          </a:xfrm>
          <a:custGeom>
            <a:avLst/>
            <a:gdLst/>
            <a:ahLst/>
            <a:cxnLst/>
            <a:rect l="l" t="t" r="r" b="b"/>
            <a:pathLst>
              <a:path w="114300" h="114300">
                <a:moveTo>
                  <a:pt x="114300" y="114300"/>
                </a:moveTo>
                <a:lnTo>
                  <a:pt x="53340" y="0"/>
                </a:lnTo>
                <a:lnTo>
                  <a:pt x="0" y="114300"/>
                </a:lnTo>
                <a:lnTo>
                  <a:pt x="114300" y="114300"/>
                </a:lnTo>
                <a:close/>
              </a:path>
            </a:pathLst>
          </a:custGeom>
          <a:ln w="3175">
            <a:solidFill>
              <a:srgbClr val="000000"/>
            </a:solidFill>
          </a:ln>
        </p:spPr>
        <p:txBody>
          <a:bodyPr wrap="square" lIns="0" tIns="0" rIns="0" bIns="0" rtlCol="0"/>
          <a:lstStyle/>
          <a:p/>
        </p:txBody>
      </p:sp>
      <p:sp>
        <p:nvSpPr>
          <p:cNvPr id="103" name="object 103"/>
          <p:cNvSpPr/>
          <p:nvPr/>
        </p:nvSpPr>
        <p:spPr>
          <a:xfrm>
            <a:off x="1150619" y="6070091"/>
            <a:ext cx="236220" cy="513715"/>
          </a:xfrm>
          <a:custGeom>
            <a:avLst/>
            <a:gdLst/>
            <a:ahLst/>
            <a:cxnLst/>
            <a:rect l="l" t="t" r="r" b="b"/>
            <a:pathLst>
              <a:path w="236219" h="513715">
                <a:moveTo>
                  <a:pt x="0" y="0"/>
                </a:moveTo>
                <a:lnTo>
                  <a:pt x="236219" y="0"/>
                </a:lnTo>
                <a:lnTo>
                  <a:pt x="236219" y="513588"/>
                </a:lnTo>
                <a:lnTo>
                  <a:pt x="0" y="513588"/>
                </a:lnTo>
                <a:lnTo>
                  <a:pt x="0" y="0"/>
                </a:lnTo>
                <a:close/>
              </a:path>
            </a:pathLst>
          </a:custGeom>
          <a:solidFill>
            <a:srgbClr val="FFFFFF"/>
          </a:solidFill>
        </p:spPr>
        <p:txBody>
          <a:bodyPr wrap="square" lIns="0" tIns="0" rIns="0" bIns="0" rtlCol="0"/>
          <a:lstStyle/>
          <a:p/>
        </p:txBody>
      </p:sp>
      <p:sp>
        <p:nvSpPr>
          <p:cNvPr id="104" name="object 104"/>
          <p:cNvSpPr/>
          <p:nvPr/>
        </p:nvSpPr>
        <p:spPr>
          <a:xfrm>
            <a:off x="1150619" y="6070091"/>
            <a:ext cx="238125" cy="513715"/>
          </a:xfrm>
          <a:custGeom>
            <a:avLst/>
            <a:gdLst/>
            <a:ahLst/>
            <a:cxnLst/>
            <a:rect l="l" t="t" r="r" b="b"/>
            <a:pathLst>
              <a:path w="238125" h="513715">
                <a:moveTo>
                  <a:pt x="237744" y="0"/>
                </a:moveTo>
                <a:lnTo>
                  <a:pt x="0" y="0"/>
                </a:lnTo>
                <a:lnTo>
                  <a:pt x="0" y="513588"/>
                </a:lnTo>
                <a:lnTo>
                  <a:pt x="237744" y="513588"/>
                </a:lnTo>
                <a:lnTo>
                  <a:pt x="237744" y="0"/>
                </a:lnTo>
                <a:close/>
              </a:path>
            </a:pathLst>
          </a:custGeom>
          <a:ln w="3175">
            <a:solidFill>
              <a:srgbClr val="000000"/>
            </a:solidFill>
          </a:ln>
        </p:spPr>
        <p:txBody>
          <a:bodyPr wrap="square" lIns="0" tIns="0" rIns="0" bIns="0" rtlCol="0"/>
          <a:lstStyle/>
          <a:p/>
        </p:txBody>
      </p:sp>
      <p:sp>
        <p:nvSpPr>
          <p:cNvPr id="105" name="object 105"/>
          <p:cNvSpPr txBox="1"/>
          <p:nvPr/>
        </p:nvSpPr>
        <p:spPr>
          <a:xfrm>
            <a:off x="1184930" y="6168496"/>
            <a:ext cx="184150" cy="353695"/>
          </a:xfrm>
          <a:prstGeom prst="rect">
            <a:avLst/>
          </a:prstGeom>
        </p:spPr>
        <p:txBody>
          <a:bodyPr wrap="square" lIns="0" tIns="0" rIns="0" bIns="0" rtlCol="0" vert="vert270">
            <a:spAutoFit/>
          </a:bodyPr>
          <a:lstStyle/>
          <a:p>
            <a:pPr marL="12700">
              <a:lnSpc>
                <a:spcPts val="1385"/>
              </a:lnSpc>
            </a:pPr>
            <a:r>
              <a:rPr dirty="0" sz="1250" spc="-15" b="1">
                <a:latin typeface="Tahoma"/>
                <a:cs typeface="Tahoma"/>
              </a:rPr>
              <a:t>c</a:t>
            </a:r>
            <a:r>
              <a:rPr dirty="0" sz="1250" spc="5" b="1">
                <a:latin typeface="Tahoma"/>
                <a:cs typeface="Tahoma"/>
              </a:rPr>
              <a:t>o</a:t>
            </a:r>
            <a:r>
              <a:rPr dirty="0" sz="1250" spc="-10" b="1">
                <a:latin typeface="Tahoma"/>
                <a:cs typeface="Tahoma"/>
              </a:rPr>
              <a:t>s</a:t>
            </a:r>
            <a:r>
              <a:rPr dirty="0" sz="1250" b="1">
                <a:latin typeface="Tahoma"/>
                <a:cs typeface="Tahoma"/>
              </a:rPr>
              <a:t>t</a:t>
            </a:r>
            <a:endParaRPr sz="1250">
              <a:latin typeface="Tahoma"/>
              <a:cs typeface="Tahoma"/>
            </a:endParaRPr>
          </a:p>
        </p:txBody>
      </p:sp>
      <p:sp>
        <p:nvSpPr>
          <p:cNvPr id="107" name="object 10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a:t>
            </a:r>
          </a:p>
          <a:p>
            <a:pPr marL="1498600">
              <a:lnSpc>
                <a:spcPts val="1410"/>
              </a:lnSpc>
            </a:pPr>
            <a:r>
              <a:rPr dirty="0"/>
              <a:t>© Copyright </a:t>
            </a:r>
            <a:r>
              <a:rPr dirty="0" spc="-5"/>
              <a:t>Virtual University </a:t>
            </a:r>
            <a:r>
              <a:rPr dirty="0"/>
              <a:t>of</a:t>
            </a:r>
            <a:r>
              <a:rPr dirty="0" spc="-80"/>
              <a:t> </a:t>
            </a:r>
            <a:r>
              <a:rPr dirty="0" spc="-5"/>
              <a:t>Pakistan</a:t>
            </a:r>
          </a:p>
        </p:txBody>
      </p:sp>
      <p:sp>
        <p:nvSpPr>
          <p:cNvPr id="106" name="object 106"/>
          <p:cNvSpPr txBox="1"/>
          <p:nvPr/>
        </p:nvSpPr>
        <p:spPr>
          <a:xfrm>
            <a:off x="1130274" y="7295883"/>
            <a:ext cx="5511165" cy="1624330"/>
          </a:xfrm>
          <a:prstGeom prst="rect">
            <a:avLst/>
          </a:prstGeom>
        </p:spPr>
        <p:txBody>
          <a:bodyPr wrap="square" lIns="0" tIns="0" rIns="0" bIns="0" rtlCol="0" vert="horz">
            <a:spAutoFit/>
          </a:bodyPr>
          <a:lstStyle/>
          <a:p>
            <a:pPr algn="just" marL="12700">
              <a:lnSpc>
                <a:spcPts val="1635"/>
              </a:lnSpc>
            </a:pPr>
            <a:r>
              <a:rPr dirty="0" sz="1400" spc="-5" b="1">
                <a:latin typeface="Times New Roman"/>
                <a:cs typeface="Times New Roman"/>
              </a:rPr>
              <a:t>Software</a:t>
            </a:r>
            <a:r>
              <a:rPr dirty="0" sz="1400" spc="-50" b="1">
                <a:latin typeface="Times New Roman"/>
                <a:cs typeface="Times New Roman"/>
              </a:rPr>
              <a:t> </a:t>
            </a:r>
            <a:r>
              <a:rPr dirty="0" sz="1400" spc="-5" b="1">
                <a:latin typeface="Times New Roman"/>
                <a:cs typeface="Times New Roman"/>
              </a:rPr>
              <a:t>Background</a:t>
            </a:r>
            <a:endParaRPr sz="1400">
              <a:latin typeface="Times New Roman"/>
              <a:cs typeface="Times New Roman"/>
            </a:endParaRPr>
          </a:p>
          <a:p>
            <a:pPr algn="just" marL="12700" marR="5080">
              <a:lnSpc>
                <a:spcPts val="1380"/>
              </a:lnSpc>
              <a:spcBef>
                <a:spcPts val="50"/>
              </a:spcBef>
            </a:pPr>
            <a:r>
              <a:rPr dirty="0" sz="1200">
                <a:latin typeface="Times New Roman"/>
                <a:cs typeface="Times New Roman"/>
              </a:rPr>
              <a:t>Caper </a:t>
            </a:r>
            <a:r>
              <a:rPr dirty="0" sz="1200" spc="5">
                <a:latin typeface="Times New Roman"/>
                <a:cs typeface="Times New Roman"/>
              </a:rPr>
              <a:t>Jones </a:t>
            </a:r>
            <a:r>
              <a:rPr dirty="0" sz="1200">
                <a:latin typeface="Times New Roman"/>
                <a:cs typeface="Times New Roman"/>
              </a:rPr>
              <a:t>a renounced practitioner and researcher in the filed of Software Engineering,  had made immense research in </a:t>
            </a:r>
            <a:r>
              <a:rPr dirty="0" sz="1200" spc="-5">
                <a:latin typeface="Times New Roman"/>
                <a:cs typeface="Times New Roman"/>
              </a:rPr>
              <a:t>software </a:t>
            </a:r>
            <a:r>
              <a:rPr dirty="0" sz="1200">
                <a:latin typeface="Times New Roman"/>
                <a:cs typeface="Times New Roman"/>
              </a:rPr>
              <a:t>team productivity, </a:t>
            </a:r>
            <a:r>
              <a:rPr dirty="0" sz="1200" spc="-5">
                <a:latin typeface="Times New Roman"/>
                <a:cs typeface="Times New Roman"/>
              </a:rPr>
              <a:t>software </a:t>
            </a:r>
            <a:r>
              <a:rPr dirty="0" sz="1200">
                <a:latin typeface="Times New Roman"/>
                <a:cs typeface="Times New Roman"/>
              </a:rPr>
              <a:t>quality, </a:t>
            </a:r>
            <a:r>
              <a:rPr dirty="0" sz="1200" spc="-5">
                <a:latin typeface="Times New Roman"/>
                <a:cs typeface="Times New Roman"/>
              </a:rPr>
              <a:t>software  </a:t>
            </a:r>
            <a:r>
              <a:rPr dirty="0" sz="1200">
                <a:latin typeface="Times New Roman"/>
                <a:cs typeface="Times New Roman"/>
              </a:rPr>
              <a:t>cost factors and other fields relate to </a:t>
            </a:r>
            <a:r>
              <a:rPr dirty="0" sz="1200" spc="-5">
                <a:latin typeface="Times New Roman"/>
                <a:cs typeface="Times New Roman"/>
              </a:rPr>
              <a:t>software </a:t>
            </a:r>
            <a:r>
              <a:rPr dirty="0" sz="1200">
                <a:latin typeface="Times New Roman"/>
                <a:cs typeface="Times New Roman"/>
              </a:rPr>
              <a:t>engineering. </a:t>
            </a:r>
            <a:r>
              <a:rPr dirty="0" sz="1200" spc="-5">
                <a:latin typeface="Times New Roman"/>
                <a:cs typeface="Times New Roman"/>
              </a:rPr>
              <a:t>He </a:t>
            </a:r>
            <a:r>
              <a:rPr dirty="0" sz="1200">
                <a:latin typeface="Times New Roman"/>
                <a:cs typeface="Times New Roman"/>
              </a:rPr>
              <a:t>made a company named  </a:t>
            </a:r>
            <a:r>
              <a:rPr dirty="0" sz="1200" spc="-5">
                <a:latin typeface="Times New Roman"/>
                <a:cs typeface="Times New Roman"/>
              </a:rPr>
              <a:t>Software Productivity </a:t>
            </a:r>
            <a:r>
              <a:rPr dirty="0" sz="1200">
                <a:latin typeface="Times New Roman"/>
                <a:cs typeface="Times New Roman"/>
              </a:rPr>
              <a:t>Research in </a:t>
            </a:r>
            <a:r>
              <a:rPr dirty="0" sz="1200" spc="-5">
                <a:latin typeface="Times New Roman"/>
                <a:cs typeface="Times New Roman"/>
              </a:rPr>
              <a:t>which </a:t>
            </a:r>
            <a:r>
              <a:rPr dirty="0" sz="1200">
                <a:latin typeface="Times New Roman"/>
                <a:cs typeface="Times New Roman"/>
              </a:rPr>
              <a:t>they analyzed </a:t>
            </a:r>
            <a:r>
              <a:rPr dirty="0" sz="1200" spc="5">
                <a:latin typeface="Times New Roman"/>
                <a:cs typeface="Times New Roman"/>
              </a:rPr>
              <a:t>many </a:t>
            </a:r>
            <a:r>
              <a:rPr dirty="0" sz="1200">
                <a:latin typeface="Times New Roman"/>
                <a:cs typeface="Times New Roman"/>
              </a:rPr>
              <a:t>projects and published the  results in the form of books. Let’s look at the </a:t>
            </a:r>
            <a:r>
              <a:rPr dirty="0" sz="1200" spc="-5">
                <a:latin typeface="Times New Roman"/>
                <a:cs typeface="Times New Roman"/>
              </a:rPr>
              <a:t>summary </a:t>
            </a:r>
            <a:r>
              <a:rPr dirty="0" sz="1200">
                <a:latin typeface="Times New Roman"/>
                <a:cs typeface="Times New Roman"/>
              </a:rPr>
              <a:t>of these</a:t>
            </a:r>
            <a:r>
              <a:rPr dirty="0" sz="1200" spc="-125">
                <a:latin typeface="Times New Roman"/>
                <a:cs typeface="Times New Roman"/>
              </a:rPr>
              <a:t> </a:t>
            </a:r>
            <a:r>
              <a:rPr dirty="0" sz="1200">
                <a:latin typeface="Times New Roman"/>
                <a:cs typeface="Times New Roman"/>
              </a:rPr>
              <a:t>results.</a:t>
            </a:r>
            <a:endParaRPr sz="1200">
              <a:latin typeface="Times New Roman"/>
              <a:cs typeface="Times New Roman"/>
            </a:endParaRPr>
          </a:p>
          <a:p>
            <a:pPr>
              <a:lnSpc>
                <a:spcPct val="100000"/>
              </a:lnSpc>
            </a:pPr>
            <a:endParaRPr sz="1200">
              <a:latin typeface="Times New Roman"/>
              <a:cs typeface="Times New Roman"/>
            </a:endParaRPr>
          </a:p>
          <a:p>
            <a:pPr marL="12700" marR="123189" indent="1905">
              <a:lnSpc>
                <a:spcPts val="1380"/>
              </a:lnSpc>
            </a:pPr>
            <a:r>
              <a:rPr dirty="0" sz="1200" spc="-434">
                <a:latin typeface="Times New Roman"/>
                <a:cs typeface="Times New Roman"/>
              </a:rPr>
              <a:t>H</a:t>
            </a:r>
            <a:r>
              <a:rPr dirty="0" baseline="-4629" sz="1800" spc="-652">
                <a:latin typeface="Times New Roman"/>
                <a:cs typeface="Times New Roman"/>
              </a:rPr>
              <a:t>e</a:t>
            </a:r>
            <a:r>
              <a:rPr dirty="0" baseline="-4629" sz="1800" spc="22">
                <a:latin typeface="Times New Roman"/>
                <a:cs typeface="Times New Roman"/>
              </a:rPr>
              <a:t> </a:t>
            </a:r>
            <a:r>
              <a:rPr dirty="0" sz="1200" spc="-220">
                <a:latin typeface="Times New Roman"/>
                <a:cs typeface="Times New Roman"/>
              </a:rPr>
              <a:t>e</a:t>
            </a:r>
            <a:r>
              <a:rPr dirty="0" baseline="-4629" sz="1800" spc="-330">
                <a:latin typeface="Times New Roman"/>
                <a:cs typeface="Times New Roman"/>
              </a:rPr>
              <a:t>re</a:t>
            </a:r>
            <a:r>
              <a:rPr dirty="0" sz="1200" spc="-220">
                <a:latin typeface="Times New Roman"/>
                <a:cs typeface="Times New Roman"/>
              </a:rPr>
              <a:t>d</a:t>
            </a:r>
            <a:r>
              <a:rPr dirty="0" baseline="-4629" sz="1800" spc="-330">
                <a:latin typeface="Times New Roman"/>
                <a:cs typeface="Times New Roman"/>
              </a:rPr>
              <a:t>la</a:t>
            </a:r>
            <a:r>
              <a:rPr dirty="0" sz="1200" spc="-220">
                <a:latin typeface="Times New Roman"/>
                <a:cs typeface="Times New Roman"/>
              </a:rPr>
              <a:t>i</a:t>
            </a:r>
            <a:r>
              <a:rPr dirty="0" baseline="-4629" sz="1800" spc="-330">
                <a:latin typeface="Times New Roman"/>
                <a:cs typeface="Times New Roman"/>
              </a:rPr>
              <a:t>t</a:t>
            </a:r>
            <a:r>
              <a:rPr dirty="0" sz="1200" spc="-220">
                <a:latin typeface="Times New Roman"/>
                <a:cs typeface="Times New Roman"/>
              </a:rPr>
              <a:t>v</a:t>
            </a:r>
            <a:r>
              <a:rPr dirty="0" baseline="-4629" sz="1800" spc="-330">
                <a:latin typeface="Times New Roman"/>
                <a:cs typeface="Times New Roman"/>
              </a:rPr>
              <a:t>e</a:t>
            </a:r>
            <a:r>
              <a:rPr dirty="0" sz="1200" spc="-220">
                <a:latin typeface="Times New Roman"/>
                <a:cs typeface="Times New Roman"/>
              </a:rPr>
              <a:t>i</a:t>
            </a:r>
            <a:r>
              <a:rPr dirty="0" baseline="-4629" sz="1800" spc="-330">
                <a:latin typeface="Times New Roman"/>
                <a:cs typeface="Times New Roman"/>
              </a:rPr>
              <a:t>d</a:t>
            </a:r>
            <a:r>
              <a:rPr dirty="0" sz="1200" spc="-220">
                <a:latin typeface="Times New Roman"/>
                <a:cs typeface="Times New Roman"/>
              </a:rPr>
              <a:t>de</a:t>
            </a:r>
            <a:r>
              <a:rPr dirty="0" baseline="-4629" sz="1800" spc="-330">
                <a:latin typeface="Times New Roman"/>
                <a:cs typeface="Times New Roman"/>
              </a:rPr>
              <a:t>a</a:t>
            </a:r>
            <a:r>
              <a:rPr dirty="0" sz="1200" spc="-220">
                <a:latin typeface="Times New Roman"/>
                <a:cs typeface="Times New Roman"/>
              </a:rPr>
              <a:t>d</a:t>
            </a:r>
            <a:r>
              <a:rPr dirty="0" baseline="-4629" sz="1800" spc="-330">
                <a:latin typeface="Times New Roman"/>
                <a:cs typeface="Times New Roman"/>
              </a:rPr>
              <a:t>ct</a:t>
            </a:r>
            <a:r>
              <a:rPr dirty="0" sz="1200" spc="-220">
                <a:latin typeface="Times New Roman"/>
                <a:cs typeface="Times New Roman"/>
              </a:rPr>
              <a:t>s</a:t>
            </a:r>
            <a:r>
              <a:rPr dirty="0" baseline="-4629" sz="1800" spc="-330">
                <a:latin typeface="Times New Roman"/>
                <a:cs typeface="Times New Roman"/>
              </a:rPr>
              <a:t>i</a:t>
            </a:r>
            <a:r>
              <a:rPr dirty="0" sz="1200" spc="-220">
                <a:latin typeface="Times New Roman"/>
                <a:cs typeface="Times New Roman"/>
              </a:rPr>
              <a:t>o</a:t>
            </a:r>
            <a:r>
              <a:rPr dirty="0" baseline="-4629" sz="1800" spc="-330">
                <a:latin typeface="Times New Roman"/>
                <a:cs typeface="Times New Roman"/>
              </a:rPr>
              <a:t>v</a:t>
            </a:r>
            <a:r>
              <a:rPr dirty="0" sz="1200" spc="-220">
                <a:latin typeface="Times New Roman"/>
                <a:cs typeface="Times New Roman"/>
              </a:rPr>
              <a:t>f</a:t>
            </a:r>
            <a:r>
              <a:rPr dirty="0" baseline="-4629" sz="1800" spc="-330">
                <a:latin typeface="Times New Roman"/>
                <a:cs typeface="Times New Roman"/>
              </a:rPr>
              <a:t>it</a:t>
            </a:r>
            <a:r>
              <a:rPr dirty="0" sz="1200" spc="-220">
                <a:latin typeface="Times New Roman"/>
                <a:cs typeface="Times New Roman"/>
              </a:rPr>
              <a:t>t</a:t>
            </a:r>
            <a:r>
              <a:rPr dirty="0" baseline="-4629" sz="1800" spc="-330">
                <a:latin typeface="Times New Roman"/>
                <a:cs typeface="Times New Roman"/>
              </a:rPr>
              <a:t>i</a:t>
            </a:r>
            <a:r>
              <a:rPr dirty="0" sz="1200" spc="-220">
                <a:latin typeface="Times New Roman"/>
                <a:cs typeface="Times New Roman"/>
              </a:rPr>
              <a:t>w</a:t>
            </a:r>
            <a:r>
              <a:rPr dirty="0" baseline="-4629" sz="1800" spc="-330">
                <a:latin typeface="Times New Roman"/>
                <a:cs typeface="Times New Roman"/>
              </a:rPr>
              <a:t>es</a:t>
            </a:r>
            <a:r>
              <a:rPr dirty="0" sz="1200" spc="-220">
                <a:latin typeface="Times New Roman"/>
                <a:cs typeface="Times New Roman"/>
              </a:rPr>
              <a:t>ar</a:t>
            </a:r>
            <a:r>
              <a:rPr dirty="0" baseline="-4629" sz="1800" spc="-330">
                <a:latin typeface="Times New Roman"/>
                <a:cs typeface="Times New Roman"/>
              </a:rPr>
              <a:t>i</a:t>
            </a:r>
            <a:r>
              <a:rPr dirty="0" sz="1200" spc="-220">
                <a:latin typeface="Times New Roman"/>
                <a:cs typeface="Times New Roman"/>
              </a:rPr>
              <a:t>e</a:t>
            </a:r>
            <a:r>
              <a:rPr dirty="0" baseline="-4629" sz="1800" spc="-330">
                <a:latin typeface="Times New Roman"/>
                <a:cs typeface="Times New Roman"/>
              </a:rPr>
              <a:t>nt</a:t>
            </a:r>
            <a:r>
              <a:rPr dirty="0" sz="1200" spc="-220">
                <a:latin typeface="Times New Roman"/>
                <a:cs typeface="Times New Roman"/>
              </a:rPr>
              <a:t>r</a:t>
            </a:r>
            <a:r>
              <a:rPr dirty="0" baseline="-4629" sz="1800" spc="-330">
                <a:latin typeface="Times New Roman"/>
                <a:cs typeface="Times New Roman"/>
              </a:rPr>
              <a:t>o</a:t>
            </a:r>
            <a:r>
              <a:rPr dirty="0" sz="1200" spc="-220">
                <a:latin typeface="Times New Roman"/>
                <a:cs typeface="Times New Roman"/>
              </a:rPr>
              <a:t>el</a:t>
            </a:r>
            <a:r>
              <a:rPr dirty="0" baseline="-4629" sz="1800" spc="-330">
                <a:latin typeface="Times New Roman"/>
                <a:cs typeface="Times New Roman"/>
              </a:rPr>
              <a:t>a</a:t>
            </a:r>
            <a:r>
              <a:rPr dirty="0" sz="1200" spc="-220">
                <a:latin typeface="Times New Roman"/>
                <a:cs typeface="Times New Roman"/>
              </a:rPr>
              <a:t>a</a:t>
            </a:r>
            <a:r>
              <a:rPr dirty="0" baseline="-4629" sz="1800" spc="-330">
                <a:latin typeface="Times New Roman"/>
                <a:cs typeface="Times New Roman"/>
              </a:rPr>
              <a:t>b</a:t>
            </a:r>
            <a:r>
              <a:rPr dirty="0" sz="1200" spc="-220">
                <a:latin typeface="Times New Roman"/>
                <a:cs typeface="Times New Roman"/>
              </a:rPr>
              <a:t>te</a:t>
            </a:r>
            <a:r>
              <a:rPr dirty="0" baseline="-4629" sz="1800" spc="-330">
                <a:latin typeface="Times New Roman"/>
                <a:cs typeface="Times New Roman"/>
              </a:rPr>
              <a:t>o</a:t>
            </a:r>
            <a:r>
              <a:rPr dirty="0" sz="1200" spc="-220">
                <a:latin typeface="Times New Roman"/>
                <a:cs typeface="Times New Roman"/>
              </a:rPr>
              <a:t>d</a:t>
            </a:r>
            <a:r>
              <a:rPr dirty="0" baseline="-4629" sz="1800" spc="-330">
                <a:latin typeface="Times New Roman"/>
                <a:cs typeface="Times New Roman"/>
              </a:rPr>
              <a:t>ut</a:t>
            </a:r>
            <a:r>
              <a:rPr dirty="0" sz="1200" spc="-220">
                <a:latin typeface="Times New Roman"/>
                <a:cs typeface="Times New Roman"/>
              </a:rPr>
              <a:t>a</a:t>
            </a:r>
            <a:r>
              <a:rPr dirty="0" baseline="-4629" sz="1800" spc="-330">
                <a:latin typeface="Times New Roman"/>
                <a:cs typeface="Times New Roman"/>
              </a:rPr>
              <a:t>t</a:t>
            </a:r>
            <a:r>
              <a:rPr dirty="0" sz="1200" spc="-220">
                <a:latin typeface="Times New Roman"/>
                <a:cs typeface="Times New Roman"/>
              </a:rPr>
              <a:t>c</a:t>
            </a:r>
            <a:r>
              <a:rPr dirty="0" baseline="-4629" sz="1800" spc="-330">
                <a:latin typeface="Times New Roman"/>
                <a:cs typeface="Times New Roman"/>
              </a:rPr>
              <a:t>w</a:t>
            </a:r>
            <a:r>
              <a:rPr dirty="0" sz="1200" spc="-220">
                <a:latin typeface="Times New Roman"/>
                <a:cs typeface="Times New Roman"/>
              </a:rPr>
              <a:t>ti</a:t>
            </a:r>
            <a:r>
              <a:rPr dirty="0" baseline="-4629" sz="1800" spc="-330">
                <a:latin typeface="Times New Roman"/>
                <a:cs typeface="Times New Roman"/>
              </a:rPr>
              <a:t>e</a:t>
            </a:r>
            <a:r>
              <a:rPr dirty="0" sz="1200" spc="-220">
                <a:latin typeface="Times New Roman"/>
                <a:cs typeface="Times New Roman"/>
              </a:rPr>
              <a:t>v</a:t>
            </a:r>
            <a:r>
              <a:rPr dirty="0" baseline="-4629" sz="1800" spc="-330">
                <a:latin typeface="Times New Roman"/>
                <a:cs typeface="Times New Roman"/>
              </a:rPr>
              <a:t>n</a:t>
            </a:r>
            <a:r>
              <a:rPr dirty="0" sz="1200" spc="-220">
                <a:latin typeface="Times New Roman"/>
                <a:cs typeface="Times New Roman"/>
              </a:rPr>
              <a:t>it</a:t>
            </a:r>
            <a:r>
              <a:rPr dirty="0" baseline="-4629" sz="1800" spc="-330">
                <a:latin typeface="Times New Roman"/>
                <a:cs typeface="Times New Roman"/>
              </a:rPr>
              <a:t>t</a:t>
            </a:r>
            <a:r>
              <a:rPr dirty="0" sz="1200" spc="-220">
                <a:latin typeface="Times New Roman"/>
                <a:cs typeface="Times New Roman"/>
              </a:rPr>
              <a:t>i</a:t>
            </a:r>
            <a:r>
              <a:rPr dirty="0" baseline="-4629" sz="1800" spc="-330">
                <a:latin typeface="Times New Roman"/>
                <a:cs typeface="Times New Roman"/>
              </a:rPr>
              <a:t>y</a:t>
            </a:r>
            <a:r>
              <a:rPr dirty="0" sz="1200" spc="-220">
                <a:latin typeface="Times New Roman"/>
                <a:cs typeface="Times New Roman"/>
              </a:rPr>
              <a:t>e</a:t>
            </a:r>
            <a:r>
              <a:rPr dirty="0" baseline="-4629" sz="1800" spc="-330">
                <a:latin typeface="Times New Roman"/>
                <a:cs typeface="Times New Roman"/>
              </a:rPr>
              <a:t>-</a:t>
            </a:r>
            <a:r>
              <a:rPr dirty="0" sz="1200" spc="-220">
                <a:latin typeface="Times New Roman"/>
                <a:cs typeface="Times New Roman"/>
              </a:rPr>
              <a:t>s</a:t>
            </a:r>
            <a:r>
              <a:rPr dirty="0" baseline="-4629" sz="1800" spc="-330">
                <a:latin typeface="Times New Roman"/>
                <a:cs typeface="Times New Roman"/>
              </a:rPr>
              <a:t>fi</a:t>
            </a:r>
            <a:r>
              <a:rPr dirty="0" sz="1200" spc="-220">
                <a:latin typeface="Times New Roman"/>
                <a:cs typeface="Times New Roman"/>
              </a:rPr>
              <a:t>i</a:t>
            </a:r>
            <a:r>
              <a:rPr dirty="0" baseline="-4629" sz="1800" spc="-330">
                <a:latin typeface="Times New Roman"/>
                <a:cs typeface="Times New Roman"/>
              </a:rPr>
              <a:t>v</a:t>
            </a:r>
            <a:r>
              <a:rPr dirty="0" sz="1200" spc="-220">
                <a:latin typeface="Times New Roman"/>
                <a:cs typeface="Times New Roman"/>
              </a:rPr>
              <a:t>n</a:t>
            </a:r>
            <a:r>
              <a:rPr dirty="0" baseline="-4629" sz="1800" spc="-330">
                <a:latin typeface="Times New Roman"/>
                <a:cs typeface="Times New Roman"/>
              </a:rPr>
              <a:t>e</a:t>
            </a:r>
            <a:r>
              <a:rPr dirty="0" sz="1200" spc="-220">
                <a:latin typeface="Times New Roman"/>
                <a:cs typeface="Times New Roman"/>
              </a:rPr>
              <a:t>to</a:t>
            </a:r>
            <a:r>
              <a:rPr dirty="0" baseline="-4629" sz="1800" spc="-330">
                <a:latin typeface="Times New Roman"/>
                <a:cs typeface="Times New Roman"/>
              </a:rPr>
              <a:t>d</a:t>
            </a:r>
            <a:r>
              <a:rPr dirty="0" sz="1200" spc="-220">
                <a:latin typeface="Times New Roman"/>
                <a:cs typeface="Times New Roman"/>
              </a:rPr>
              <a:t>a</a:t>
            </a:r>
            <a:r>
              <a:rPr dirty="0" baseline="-4629" sz="1800" spc="-330">
                <a:latin typeface="Times New Roman"/>
                <a:cs typeface="Times New Roman"/>
              </a:rPr>
              <a:t>if</a:t>
            </a:r>
            <a:r>
              <a:rPr dirty="0" sz="1200" spc="-220">
                <a:latin typeface="Times New Roman"/>
                <a:cs typeface="Times New Roman"/>
              </a:rPr>
              <a:t>b</a:t>
            </a:r>
            <a:r>
              <a:rPr dirty="0" baseline="-4629" sz="1800" spc="-330">
                <a:latin typeface="Times New Roman"/>
                <a:cs typeface="Times New Roman"/>
              </a:rPr>
              <a:t>f</a:t>
            </a:r>
            <a:r>
              <a:rPr dirty="0" sz="1200" spc="-220">
                <a:latin typeface="Times New Roman"/>
                <a:cs typeface="Times New Roman"/>
              </a:rPr>
              <a:t>o</a:t>
            </a:r>
            <a:r>
              <a:rPr dirty="0" baseline="-4629" sz="1800" spc="-330">
                <a:latin typeface="Times New Roman"/>
                <a:cs typeface="Times New Roman"/>
              </a:rPr>
              <a:t>er</a:t>
            </a:r>
            <a:r>
              <a:rPr dirty="0" sz="1200" spc="-220">
                <a:latin typeface="Times New Roman"/>
                <a:cs typeface="Times New Roman"/>
              </a:rPr>
              <a:t>u</a:t>
            </a:r>
            <a:r>
              <a:rPr dirty="0" baseline="-4629" sz="1800" spc="-330">
                <a:latin typeface="Times New Roman"/>
                <a:cs typeface="Times New Roman"/>
              </a:rPr>
              <a:t>e</a:t>
            </a:r>
            <a:r>
              <a:rPr dirty="0" sz="1200" spc="-220">
                <a:latin typeface="Times New Roman"/>
                <a:cs typeface="Times New Roman"/>
              </a:rPr>
              <a:t>t</a:t>
            </a:r>
            <a:r>
              <a:rPr dirty="0" baseline="-4629" sz="1800" spc="-330">
                <a:latin typeface="Times New Roman"/>
                <a:cs typeface="Times New Roman"/>
              </a:rPr>
              <a:t>n</a:t>
            </a:r>
            <a:r>
              <a:rPr dirty="0" sz="1200" spc="-220">
                <a:latin typeface="Times New Roman"/>
                <a:cs typeface="Times New Roman"/>
              </a:rPr>
              <a:t>t</a:t>
            </a:r>
            <a:r>
              <a:rPr dirty="0" baseline="-4629" sz="1800" spc="-330">
                <a:latin typeface="Times New Roman"/>
                <a:cs typeface="Times New Roman"/>
              </a:rPr>
              <a:t>t</a:t>
            </a:r>
            <a:r>
              <a:rPr dirty="0" sz="1200" spc="-220">
                <a:latin typeface="Times New Roman"/>
                <a:cs typeface="Times New Roman"/>
              </a:rPr>
              <a:t>w</a:t>
            </a:r>
            <a:r>
              <a:rPr dirty="0" baseline="-4629" sz="1800" spc="-330">
                <a:latin typeface="Times New Roman"/>
                <a:cs typeface="Times New Roman"/>
              </a:rPr>
              <a:t>c</a:t>
            </a:r>
            <a:r>
              <a:rPr dirty="0" sz="1200" spc="-220">
                <a:latin typeface="Times New Roman"/>
                <a:cs typeface="Times New Roman"/>
              </a:rPr>
              <a:t>e</a:t>
            </a:r>
            <a:r>
              <a:rPr dirty="0" baseline="-4629" sz="1800" spc="-330">
                <a:latin typeface="Times New Roman"/>
                <a:cs typeface="Times New Roman"/>
              </a:rPr>
              <a:t>a</a:t>
            </a:r>
            <a:r>
              <a:rPr dirty="0" sz="1200" spc="-220">
                <a:latin typeface="Times New Roman"/>
                <a:cs typeface="Times New Roman"/>
              </a:rPr>
              <a:t>n</a:t>
            </a:r>
            <a:r>
              <a:rPr dirty="0" baseline="-4629" sz="1800" spc="-330">
                <a:latin typeface="Times New Roman"/>
                <a:cs typeface="Times New Roman"/>
              </a:rPr>
              <a:t>te</a:t>
            </a:r>
            <a:r>
              <a:rPr dirty="0" sz="1200" spc="-220">
                <a:latin typeface="Times New Roman"/>
                <a:cs typeface="Times New Roman"/>
              </a:rPr>
              <a:t>ty</a:t>
            </a:r>
            <a:r>
              <a:rPr dirty="0" baseline="-4629" sz="1800" spc="-330">
                <a:latin typeface="Times New Roman"/>
                <a:cs typeface="Times New Roman"/>
              </a:rPr>
              <a:t>g</a:t>
            </a:r>
            <a:r>
              <a:rPr dirty="0" sz="1200" spc="-220">
                <a:latin typeface="Times New Roman"/>
                <a:cs typeface="Times New Roman"/>
              </a:rPr>
              <a:t>-</a:t>
            </a:r>
            <a:r>
              <a:rPr dirty="0" baseline="-4629" sz="1800" spc="-330">
                <a:latin typeface="Times New Roman"/>
                <a:cs typeface="Times New Roman"/>
              </a:rPr>
              <a:t>o</a:t>
            </a:r>
            <a:r>
              <a:rPr dirty="0" sz="1200" spc="-220">
                <a:latin typeface="Times New Roman"/>
                <a:cs typeface="Times New Roman"/>
              </a:rPr>
              <a:t>f</a:t>
            </a:r>
            <a:r>
              <a:rPr dirty="0" baseline="-4629" sz="1800" spc="-330">
                <a:latin typeface="Times New Roman"/>
                <a:cs typeface="Times New Roman"/>
              </a:rPr>
              <a:t>r</a:t>
            </a:r>
            <a:r>
              <a:rPr dirty="0" sz="1200" spc="-220">
                <a:latin typeface="Times New Roman"/>
                <a:cs typeface="Times New Roman"/>
              </a:rPr>
              <a:t>i</a:t>
            </a:r>
            <a:r>
              <a:rPr dirty="0" baseline="-4629" sz="1800" spc="-330">
                <a:latin typeface="Times New Roman"/>
                <a:cs typeface="Times New Roman"/>
              </a:rPr>
              <a:t>i</a:t>
            </a:r>
            <a:r>
              <a:rPr dirty="0" sz="1200" spc="-220">
                <a:latin typeface="Times New Roman"/>
                <a:cs typeface="Times New Roman"/>
              </a:rPr>
              <a:t>v</a:t>
            </a:r>
            <a:r>
              <a:rPr dirty="0" baseline="-4629" sz="1800" spc="-330">
                <a:latin typeface="Times New Roman"/>
                <a:cs typeface="Times New Roman"/>
              </a:rPr>
              <a:t>e</a:t>
            </a:r>
            <a:r>
              <a:rPr dirty="0" sz="1200" spc="-220">
                <a:latin typeface="Times New Roman"/>
                <a:cs typeface="Times New Roman"/>
              </a:rPr>
              <a:t>e</a:t>
            </a:r>
            <a:r>
              <a:rPr dirty="0" baseline="-4629" sz="1800" spc="-330">
                <a:latin typeface="Times New Roman"/>
                <a:cs typeface="Times New Roman"/>
              </a:rPr>
              <a:t>s.</a:t>
            </a:r>
            <a:r>
              <a:rPr dirty="0" sz="1200" spc="-220">
                <a:latin typeface="Times New Roman"/>
                <a:cs typeface="Times New Roman"/>
              </a:rPr>
              <a:t>d</a:t>
            </a:r>
            <a:r>
              <a:rPr dirty="0" baseline="-4629" sz="1800" spc="-330">
                <a:latin typeface="Times New Roman"/>
                <a:cs typeface="Times New Roman"/>
              </a:rPr>
              <a:t>l</a:t>
            </a:r>
            <a:r>
              <a:rPr dirty="0" sz="1200" spc="-220">
                <a:latin typeface="Times New Roman"/>
                <a:cs typeface="Times New Roman"/>
              </a:rPr>
              <a:t>i</a:t>
            </a:r>
            <a:r>
              <a:rPr dirty="0" baseline="-4629" sz="1800" spc="-330">
                <a:latin typeface="Times New Roman"/>
                <a:cs typeface="Times New Roman"/>
              </a:rPr>
              <a:t>i</a:t>
            </a:r>
            <a:r>
              <a:rPr dirty="0" sz="1200" spc="-220">
                <a:latin typeface="Times New Roman"/>
                <a:cs typeface="Times New Roman"/>
              </a:rPr>
              <a:t>f</a:t>
            </a:r>
            <a:r>
              <a:rPr dirty="0" baseline="-4629" sz="1800" spc="-330">
                <a:latin typeface="Times New Roman"/>
                <a:cs typeface="Times New Roman"/>
              </a:rPr>
              <a:t>s</a:t>
            </a:r>
            <a:r>
              <a:rPr dirty="0" sz="1200" spc="-220">
                <a:latin typeface="Times New Roman"/>
                <a:cs typeface="Times New Roman"/>
              </a:rPr>
              <a:t>f</a:t>
            </a:r>
            <a:r>
              <a:rPr dirty="0" baseline="-4629" sz="1800" spc="-330">
                <a:latin typeface="Times New Roman"/>
                <a:cs typeface="Times New Roman"/>
              </a:rPr>
              <a:t>t</a:t>
            </a:r>
            <a:r>
              <a:rPr dirty="0" sz="1200" spc="-220">
                <a:latin typeface="Times New Roman"/>
                <a:cs typeface="Times New Roman"/>
              </a:rPr>
              <a:t>e</a:t>
            </a:r>
            <a:r>
              <a:rPr dirty="0" baseline="-4629" sz="1800" spc="-330">
                <a:latin typeface="Times New Roman"/>
                <a:cs typeface="Times New Roman"/>
              </a:rPr>
              <a:t>e</a:t>
            </a:r>
            <a:r>
              <a:rPr dirty="0" sz="1200" spc="-220">
                <a:latin typeface="Times New Roman"/>
                <a:cs typeface="Times New Roman"/>
              </a:rPr>
              <a:t>r</a:t>
            </a:r>
            <a:r>
              <a:rPr dirty="0" baseline="-4629" sz="1800" spc="-330">
                <a:latin typeface="Times New Roman"/>
                <a:cs typeface="Times New Roman"/>
              </a:rPr>
              <a:t>d</a:t>
            </a:r>
            <a:r>
              <a:rPr dirty="0" sz="1200" spc="-220">
                <a:latin typeface="Times New Roman"/>
                <a:cs typeface="Times New Roman"/>
              </a:rPr>
              <a:t>en</a:t>
            </a:r>
            <a:r>
              <a:rPr dirty="0" baseline="-4629" sz="1800" spc="-330">
                <a:latin typeface="Times New Roman"/>
                <a:cs typeface="Times New Roman"/>
              </a:rPr>
              <a:t>in</a:t>
            </a:r>
            <a:r>
              <a:rPr dirty="0" sz="1200" spc="-220">
                <a:latin typeface="Times New Roman"/>
                <a:cs typeface="Times New Roman"/>
              </a:rPr>
              <a:t>t </a:t>
            </a:r>
            <a:r>
              <a:rPr dirty="0" sz="1200">
                <a:latin typeface="Times New Roman"/>
                <a:cs typeface="Times New Roman"/>
              </a:rPr>
              <a:t>categories  </a:t>
            </a:r>
            <a:r>
              <a:rPr dirty="0" sz="1200" spc="-240">
                <a:latin typeface="Times New Roman"/>
                <a:cs typeface="Times New Roman"/>
              </a:rPr>
              <a:t>tThheeytabhlaevebealnoawly.     </a:t>
            </a:r>
            <a:r>
              <a:rPr dirty="0" sz="1200" spc="-254">
                <a:latin typeface="Times New Roman"/>
                <a:cs typeface="Times New Roman"/>
              </a:rPr>
              <a:t>zTehdeyarohuavned        </a:t>
            </a:r>
            <a:r>
              <a:rPr dirty="0" sz="1200" spc="-240">
                <a:latin typeface="Times New Roman"/>
                <a:cs typeface="Times New Roman"/>
              </a:rPr>
              <a:t>a1n0a0l0y0zesdofatrwoaurnedp1r0o0je0c0tsstooftwcoamree   </a:t>
            </a:r>
            <a:r>
              <a:rPr dirty="0" sz="1200" spc="-220">
                <a:latin typeface="Times New Roman"/>
                <a:cs typeface="Times New Roman"/>
              </a:rPr>
              <a:t>purpojewcittsh  </a:t>
            </a:r>
            <a:r>
              <a:rPr dirty="0" sz="1200">
                <a:latin typeface="Times New Roman"/>
                <a:cs typeface="Times New Roman"/>
              </a:rPr>
              <a:t>to  come  up</a:t>
            </a:r>
            <a:r>
              <a:rPr dirty="0" sz="1200" spc="-80">
                <a:latin typeface="Times New Roman"/>
                <a:cs typeface="Times New Roman"/>
              </a:rPr>
              <a:t> </a:t>
            </a:r>
            <a:r>
              <a:rPr dirty="0" sz="1200" spc="-5">
                <a:latin typeface="Times New Roman"/>
                <a:cs typeface="Times New Roman"/>
              </a:rPr>
              <a:t>wi</a:t>
            </a:r>
            <a:endParaRPr sz="120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6169151"/>
            <a:ext cx="5512435" cy="2844165"/>
          </a:xfrm>
          <a:prstGeom prst="rect">
            <a:avLst/>
          </a:prstGeom>
        </p:spPr>
        <p:txBody>
          <a:bodyPr wrap="square" lIns="0" tIns="0" rIns="0" bIns="0" rtlCol="0" vert="horz">
            <a:spAutoFit/>
          </a:bodyPr>
          <a:lstStyle/>
          <a:p>
            <a:pPr algn="just" marL="12700" marR="5715">
              <a:lnSpc>
                <a:spcPts val="1380"/>
              </a:lnSpc>
            </a:pPr>
            <a:r>
              <a:rPr dirty="0" sz="1200" spc="-5">
                <a:latin typeface="Times New Roman"/>
                <a:cs typeface="Times New Roman"/>
              </a:rPr>
              <a:t>As shown </a:t>
            </a:r>
            <a:r>
              <a:rPr dirty="0" sz="1200">
                <a:latin typeface="Times New Roman"/>
                <a:cs typeface="Times New Roman"/>
              </a:rPr>
              <a:t>above, </a:t>
            </a:r>
            <a:r>
              <a:rPr dirty="0" sz="1200" spc="10">
                <a:latin typeface="Times New Roman"/>
                <a:cs typeface="Times New Roman"/>
              </a:rPr>
              <a:t>in </a:t>
            </a:r>
            <a:r>
              <a:rPr dirty="0" sz="1200">
                <a:latin typeface="Times New Roman"/>
                <a:cs typeface="Times New Roman"/>
              </a:rPr>
              <a:t>a sequence diagram, objects </a:t>
            </a:r>
            <a:r>
              <a:rPr dirty="0" sz="1200" spc="5">
                <a:latin typeface="Times New Roman"/>
                <a:cs typeface="Times New Roman"/>
              </a:rPr>
              <a:t>(and </a:t>
            </a:r>
            <a:r>
              <a:rPr dirty="0" sz="1200">
                <a:latin typeface="Times New Roman"/>
                <a:cs typeface="Times New Roman"/>
              </a:rPr>
              <a:t>classes) are arranged on the </a:t>
            </a:r>
            <a:r>
              <a:rPr dirty="0" sz="1200" spc="-5">
                <a:latin typeface="Times New Roman"/>
                <a:cs typeface="Times New Roman"/>
              </a:rPr>
              <a:t>X-Axis  </a:t>
            </a:r>
            <a:r>
              <a:rPr dirty="0" sz="1200">
                <a:latin typeface="Times New Roman"/>
                <a:cs typeface="Times New Roman"/>
              </a:rPr>
              <a:t>(horizontally) </a:t>
            </a:r>
            <a:r>
              <a:rPr dirty="0" sz="1200" spc="-5">
                <a:latin typeface="Times New Roman"/>
                <a:cs typeface="Times New Roman"/>
              </a:rPr>
              <a:t>while </a:t>
            </a:r>
            <a:r>
              <a:rPr dirty="0" sz="1200">
                <a:latin typeface="Times New Roman"/>
                <a:cs typeface="Times New Roman"/>
              </a:rPr>
              <a:t>time is </a:t>
            </a:r>
            <a:r>
              <a:rPr dirty="0" sz="1200" spc="-5">
                <a:latin typeface="Times New Roman"/>
                <a:cs typeface="Times New Roman"/>
              </a:rPr>
              <a:t>shown </a:t>
            </a:r>
            <a:r>
              <a:rPr dirty="0" sz="1200">
                <a:latin typeface="Times New Roman"/>
                <a:cs typeface="Times New Roman"/>
              </a:rPr>
              <a:t>on the </a:t>
            </a:r>
            <a:r>
              <a:rPr dirty="0" sz="1200" spc="-5">
                <a:latin typeface="Times New Roman"/>
                <a:cs typeface="Times New Roman"/>
              </a:rPr>
              <a:t>Y-Axis </a:t>
            </a:r>
            <a:r>
              <a:rPr dirty="0" sz="1200">
                <a:latin typeface="Times New Roman"/>
                <a:cs typeface="Times New Roman"/>
              </a:rPr>
              <a:t>(vertically). The boxes on the life-line  are called activation boxes and </a:t>
            </a:r>
            <a:r>
              <a:rPr dirty="0" sz="1200" spc="-5">
                <a:latin typeface="Times New Roman"/>
                <a:cs typeface="Times New Roman"/>
              </a:rPr>
              <a:t>show </a:t>
            </a:r>
            <a:r>
              <a:rPr dirty="0" sz="1200">
                <a:latin typeface="Times New Roman"/>
                <a:cs typeface="Times New Roman"/>
              </a:rPr>
              <a:t>for how long a particular message </a:t>
            </a:r>
            <a:r>
              <a:rPr dirty="0" sz="1200" spc="-5">
                <a:latin typeface="Times New Roman"/>
                <a:cs typeface="Times New Roman"/>
              </a:rPr>
              <a:t>will </a:t>
            </a:r>
            <a:r>
              <a:rPr dirty="0" sz="1200">
                <a:latin typeface="Times New Roman"/>
                <a:cs typeface="Times New Roman"/>
              </a:rPr>
              <a:t>be active,  from its </a:t>
            </a:r>
            <a:r>
              <a:rPr dirty="0" sz="1200" spc="-5">
                <a:latin typeface="Times New Roman"/>
                <a:cs typeface="Times New Roman"/>
              </a:rPr>
              <a:t>start </a:t>
            </a:r>
            <a:r>
              <a:rPr dirty="0" sz="1200">
                <a:latin typeface="Times New Roman"/>
                <a:cs typeface="Times New Roman"/>
              </a:rPr>
              <a:t>to finish. We can also </a:t>
            </a:r>
            <a:r>
              <a:rPr dirty="0" sz="1200" spc="-5">
                <a:latin typeface="Times New Roman"/>
                <a:cs typeface="Times New Roman"/>
              </a:rPr>
              <a:t>show </a:t>
            </a:r>
            <a:r>
              <a:rPr dirty="0" sz="1200" spc="10">
                <a:latin typeface="Times New Roman"/>
                <a:cs typeface="Times New Roman"/>
              </a:rPr>
              <a:t>if </a:t>
            </a:r>
            <a:r>
              <a:rPr dirty="0" sz="1200">
                <a:latin typeface="Times New Roman"/>
                <a:cs typeface="Times New Roman"/>
              </a:rPr>
              <a:t>a particular condition needs to occur before a  message is invoked </a:t>
            </a:r>
            <a:r>
              <a:rPr dirty="0" sz="1200" spc="-5">
                <a:latin typeface="Times New Roman"/>
                <a:cs typeface="Times New Roman"/>
              </a:rPr>
              <a:t>simply </a:t>
            </a:r>
            <a:r>
              <a:rPr dirty="0" sz="1200">
                <a:latin typeface="Times New Roman"/>
                <a:cs typeface="Times New Roman"/>
              </a:rPr>
              <a:t>by putting the condition in a box before the message. </a:t>
            </a:r>
            <a:r>
              <a:rPr dirty="0" sz="1200" spc="-5">
                <a:latin typeface="Times New Roman"/>
                <a:cs typeface="Times New Roman"/>
              </a:rPr>
              <a:t>For  </a:t>
            </a:r>
            <a:r>
              <a:rPr dirty="0" sz="1200">
                <a:latin typeface="Times New Roman"/>
                <a:cs typeface="Times New Roman"/>
              </a:rPr>
              <a:t>example, object </a:t>
            </a:r>
            <a:r>
              <a:rPr dirty="0" sz="1200" spc="-5" i="1">
                <a:latin typeface="Times New Roman"/>
                <a:cs typeface="Times New Roman"/>
              </a:rPr>
              <a:t>member:LibraryMember </a:t>
            </a:r>
            <a:r>
              <a:rPr dirty="0" sz="1200" spc="-5">
                <a:latin typeface="Times New Roman"/>
                <a:cs typeface="Times New Roman"/>
              </a:rPr>
              <a:t>sends </a:t>
            </a:r>
            <a:r>
              <a:rPr dirty="0" sz="1200">
                <a:latin typeface="Times New Roman"/>
                <a:cs typeface="Times New Roman"/>
              </a:rPr>
              <a:t>a message to object </a:t>
            </a:r>
            <a:r>
              <a:rPr dirty="0" sz="1200" i="1">
                <a:latin typeface="Times New Roman"/>
                <a:cs typeface="Times New Roman"/>
              </a:rPr>
              <a:t>book:book </a:t>
            </a:r>
            <a:r>
              <a:rPr dirty="0" sz="1200">
                <a:latin typeface="Times New Roman"/>
                <a:cs typeface="Times New Roman"/>
              </a:rPr>
              <a:t>if the  value of </a:t>
            </a:r>
            <a:r>
              <a:rPr dirty="0" sz="1200" i="1">
                <a:latin typeface="Times New Roman"/>
                <a:cs typeface="Times New Roman"/>
              </a:rPr>
              <a:t>ok </a:t>
            </a:r>
            <a:r>
              <a:rPr dirty="0" sz="1200">
                <a:latin typeface="Times New Roman"/>
                <a:cs typeface="Times New Roman"/>
              </a:rPr>
              <a:t>is</a:t>
            </a:r>
            <a:r>
              <a:rPr dirty="0" sz="1200" spc="-125">
                <a:latin typeface="Times New Roman"/>
                <a:cs typeface="Times New Roman"/>
              </a:rPr>
              <a:t> </a:t>
            </a:r>
            <a:r>
              <a:rPr dirty="0" sz="1200">
                <a:latin typeface="Times New Roman"/>
                <a:cs typeface="Times New Roman"/>
              </a:rPr>
              <a:t>true.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 </a:t>
            </a:r>
            <a:r>
              <a:rPr dirty="0" sz="1200" spc="-5">
                <a:latin typeface="Times New Roman"/>
                <a:cs typeface="Times New Roman"/>
              </a:rPr>
              <a:t>syntax </a:t>
            </a:r>
            <a:r>
              <a:rPr dirty="0" sz="1200">
                <a:latin typeface="Times New Roman"/>
                <a:cs typeface="Times New Roman"/>
              </a:rPr>
              <a:t>used for naming objects in a </a:t>
            </a:r>
            <a:r>
              <a:rPr dirty="0" sz="1200" spc="-5">
                <a:latin typeface="Times New Roman"/>
                <a:cs typeface="Times New Roman"/>
              </a:rPr>
              <a:t>sequence </a:t>
            </a:r>
            <a:r>
              <a:rPr dirty="0" sz="1200">
                <a:latin typeface="Times New Roman"/>
                <a:cs typeface="Times New Roman"/>
              </a:rPr>
              <a:t>diagram is as</a:t>
            </a:r>
            <a:r>
              <a:rPr dirty="0" sz="1200" spc="-100">
                <a:latin typeface="Times New Roman"/>
                <a:cs typeface="Times New Roman"/>
              </a:rPr>
              <a:t> </a:t>
            </a:r>
            <a:r>
              <a:rPr dirty="0" sz="1200">
                <a:latin typeface="Times New Roman"/>
                <a:cs typeface="Times New Roman"/>
              </a:rPr>
              <a:t>follows:</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syntax:</a:t>
            </a:r>
            <a:r>
              <a:rPr dirty="0" sz="1200" spc="-95">
                <a:latin typeface="Times New Roman"/>
                <a:cs typeface="Times New Roman"/>
              </a:rPr>
              <a:t> </a:t>
            </a:r>
            <a:r>
              <a:rPr dirty="0" sz="1200">
                <a:latin typeface="Times New Roman"/>
                <a:cs typeface="Times New Roman"/>
              </a:rPr>
              <a:t>[instanceName][:className]</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Name </a:t>
            </a:r>
            <a:r>
              <a:rPr dirty="0" sz="1200">
                <a:latin typeface="Times New Roman"/>
                <a:cs typeface="Times New Roman"/>
              </a:rPr>
              <a:t>classes consistently </a:t>
            </a:r>
            <a:r>
              <a:rPr dirty="0" sz="1200" spc="-5">
                <a:latin typeface="Times New Roman"/>
                <a:cs typeface="Times New Roman"/>
              </a:rPr>
              <a:t>with </a:t>
            </a:r>
            <a:r>
              <a:rPr dirty="0" sz="1200">
                <a:latin typeface="Times New Roman"/>
                <a:cs typeface="Times New Roman"/>
              </a:rPr>
              <a:t>your class diagram (same</a:t>
            </a:r>
            <a:r>
              <a:rPr dirty="0" sz="1200" spc="-114">
                <a:latin typeface="Times New Roman"/>
                <a:cs typeface="Times New Roman"/>
              </a:rPr>
              <a:t> </a:t>
            </a:r>
            <a:r>
              <a:rPr dirty="0" sz="1200">
                <a:latin typeface="Times New Roman"/>
                <a:cs typeface="Times New Roman"/>
              </a:rPr>
              <a:t>classes).</a:t>
            </a:r>
            <a:endParaRPr sz="1200">
              <a:latin typeface="Times New Roman"/>
              <a:cs typeface="Times New Roman"/>
            </a:endParaRPr>
          </a:p>
          <a:p>
            <a:pPr marL="469900" marR="6350" indent="-228600">
              <a:lnSpc>
                <a:spcPts val="1370"/>
              </a:lnSpc>
              <a:spcBef>
                <a:spcPts val="125"/>
              </a:spcBef>
              <a:buFont typeface="Symbol"/>
              <a:buChar char=""/>
              <a:tabLst>
                <a:tab pos="469265" algn="l"/>
                <a:tab pos="469900" algn="l"/>
              </a:tabLst>
            </a:pPr>
            <a:r>
              <a:rPr dirty="0" sz="1200">
                <a:latin typeface="Times New Roman"/>
                <a:cs typeface="Times New Roman"/>
              </a:rPr>
              <a:t>Include instance names </a:t>
            </a:r>
            <a:r>
              <a:rPr dirty="0" sz="1200" spc="-5">
                <a:latin typeface="Times New Roman"/>
                <a:cs typeface="Times New Roman"/>
              </a:rPr>
              <a:t>when </a:t>
            </a:r>
            <a:r>
              <a:rPr dirty="0" sz="1200">
                <a:latin typeface="Times New Roman"/>
                <a:cs typeface="Times New Roman"/>
              </a:rPr>
              <a:t>objects are referred to in messages or </a:t>
            </a:r>
            <a:r>
              <a:rPr dirty="0" sz="1200" spc="-5">
                <a:latin typeface="Times New Roman"/>
                <a:cs typeface="Times New Roman"/>
              </a:rPr>
              <a:t>when several  </a:t>
            </a:r>
            <a:r>
              <a:rPr dirty="0" sz="1200">
                <a:latin typeface="Times New Roman"/>
                <a:cs typeface="Times New Roman"/>
              </a:rPr>
              <a:t>objects of the </a:t>
            </a:r>
            <a:r>
              <a:rPr dirty="0" sz="1200" spc="-5">
                <a:latin typeface="Times New Roman"/>
                <a:cs typeface="Times New Roman"/>
              </a:rPr>
              <a:t>same </a:t>
            </a:r>
            <a:r>
              <a:rPr dirty="0" sz="1200">
                <a:latin typeface="Times New Roman"/>
                <a:cs typeface="Times New Roman"/>
              </a:rPr>
              <a:t>type exist in the</a:t>
            </a:r>
            <a:r>
              <a:rPr dirty="0" sz="1200" spc="-114">
                <a:latin typeface="Times New Roman"/>
                <a:cs typeface="Times New Roman"/>
              </a:rPr>
              <a:t> </a:t>
            </a:r>
            <a:r>
              <a:rPr dirty="0" sz="1200">
                <a:latin typeface="Times New Roman"/>
                <a:cs typeface="Times New Roman"/>
              </a:rPr>
              <a:t>diagram.</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An </a:t>
            </a:r>
            <a:r>
              <a:rPr dirty="0" sz="1200">
                <a:latin typeface="Times New Roman"/>
                <a:cs typeface="Times New Roman"/>
              </a:rPr>
              <a:t>interaction between two objects is performed as a message </a:t>
            </a:r>
            <a:r>
              <a:rPr dirty="0" sz="1200" spc="-5">
                <a:latin typeface="Times New Roman"/>
                <a:cs typeface="Times New Roman"/>
              </a:rPr>
              <a:t>sent </a:t>
            </a:r>
            <a:r>
              <a:rPr dirty="0" sz="1200">
                <a:latin typeface="Times New Roman"/>
                <a:cs typeface="Times New Roman"/>
              </a:rPr>
              <a:t>from one object to  another.</a:t>
            </a:r>
            <a:r>
              <a:rPr dirty="0" sz="1200" spc="120">
                <a:latin typeface="Times New Roman"/>
                <a:cs typeface="Times New Roman"/>
              </a:rPr>
              <a:t> </a:t>
            </a:r>
            <a:r>
              <a:rPr dirty="0" sz="1200">
                <a:latin typeface="Times New Roman"/>
                <a:cs typeface="Times New Roman"/>
              </a:rPr>
              <a:t>It</a:t>
            </a:r>
            <a:r>
              <a:rPr dirty="0" sz="1200" spc="105">
                <a:latin typeface="Times New Roman"/>
                <a:cs typeface="Times New Roman"/>
              </a:rPr>
              <a:t> </a:t>
            </a:r>
            <a:r>
              <a:rPr dirty="0" sz="1200">
                <a:latin typeface="Times New Roman"/>
                <a:cs typeface="Times New Roman"/>
              </a:rPr>
              <a:t>is</a:t>
            </a:r>
            <a:r>
              <a:rPr dirty="0" sz="1200" spc="125">
                <a:latin typeface="Times New Roman"/>
                <a:cs typeface="Times New Roman"/>
              </a:rPr>
              <a:t> </a:t>
            </a:r>
            <a:r>
              <a:rPr dirty="0" sz="1200">
                <a:latin typeface="Times New Roman"/>
                <a:cs typeface="Times New Roman"/>
              </a:rPr>
              <a:t>most</a:t>
            </a:r>
            <a:r>
              <a:rPr dirty="0" sz="1200" spc="125">
                <a:latin typeface="Times New Roman"/>
                <a:cs typeface="Times New Roman"/>
              </a:rPr>
              <a:t> </a:t>
            </a:r>
            <a:r>
              <a:rPr dirty="0" sz="1200">
                <a:latin typeface="Times New Roman"/>
                <a:cs typeface="Times New Roman"/>
              </a:rPr>
              <a:t>often</a:t>
            </a:r>
            <a:r>
              <a:rPr dirty="0" sz="1200" spc="100">
                <a:latin typeface="Times New Roman"/>
                <a:cs typeface="Times New Roman"/>
              </a:rPr>
              <a:t> </a:t>
            </a:r>
            <a:r>
              <a:rPr dirty="0" sz="1200">
                <a:latin typeface="Times New Roman"/>
                <a:cs typeface="Times New Roman"/>
              </a:rPr>
              <a:t>implemented</a:t>
            </a:r>
            <a:r>
              <a:rPr dirty="0" sz="1200" spc="114">
                <a:latin typeface="Times New Roman"/>
                <a:cs typeface="Times New Roman"/>
              </a:rPr>
              <a:t> </a:t>
            </a:r>
            <a:r>
              <a:rPr dirty="0" sz="1200">
                <a:latin typeface="Times New Roman"/>
                <a:cs typeface="Times New Roman"/>
              </a:rPr>
              <a:t>by</a:t>
            </a:r>
            <a:r>
              <a:rPr dirty="0" sz="1200" spc="95">
                <a:latin typeface="Times New Roman"/>
                <a:cs typeface="Times New Roman"/>
              </a:rPr>
              <a:t> </a:t>
            </a:r>
            <a:r>
              <a:rPr dirty="0" sz="1200">
                <a:latin typeface="Times New Roman"/>
                <a:cs typeface="Times New Roman"/>
              </a:rPr>
              <a:t>a</a:t>
            </a:r>
            <a:r>
              <a:rPr dirty="0" sz="1200" spc="114">
                <a:latin typeface="Times New Roman"/>
                <a:cs typeface="Times New Roman"/>
              </a:rPr>
              <a:t> </a:t>
            </a:r>
            <a:r>
              <a:rPr dirty="0" sz="1200" spc="-5">
                <a:latin typeface="Times New Roman"/>
                <a:cs typeface="Times New Roman"/>
              </a:rPr>
              <a:t>simple</a:t>
            </a:r>
            <a:r>
              <a:rPr dirty="0" sz="1200" spc="140">
                <a:latin typeface="Times New Roman"/>
                <a:cs typeface="Times New Roman"/>
              </a:rPr>
              <a:t> </a:t>
            </a:r>
            <a:r>
              <a:rPr dirty="0" sz="1200">
                <a:latin typeface="Times New Roman"/>
                <a:cs typeface="Times New Roman"/>
              </a:rPr>
              <a:t>operation</a:t>
            </a:r>
            <a:r>
              <a:rPr dirty="0" sz="1200" spc="110">
                <a:latin typeface="Times New Roman"/>
                <a:cs typeface="Times New Roman"/>
              </a:rPr>
              <a:t> </a:t>
            </a:r>
            <a:r>
              <a:rPr dirty="0" sz="1200">
                <a:latin typeface="Times New Roman"/>
                <a:cs typeface="Times New Roman"/>
              </a:rPr>
              <a:t>call.</a:t>
            </a:r>
            <a:r>
              <a:rPr dirty="0" sz="1200" spc="125">
                <a:latin typeface="Times New Roman"/>
                <a:cs typeface="Times New Roman"/>
              </a:rPr>
              <a:t> </a:t>
            </a:r>
            <a:r>
              <a:rPr dirty="0" sz="1200" spc="-15">
                <a:latin typeface="Times New Roman"/>
                <a:cs typeface="Times New Roman"/>
              </a:rPr>
              <a:t>It</a:t>
            </a:r>
            <a:r>
              <a:rPr dirty="0" sz="1200" spc="120">
                <a:latin typeface="Times New Roman"/>
                <a:cs typeface="Times New Roman"/>
              </a:rPr>
              <a:t> </a:t>
            </a:r>
            <a:r>
              <a:rPr dirty="0" sz="1200">
                <a:latin typeface="Times New Roman"/>
                <a:cs typeface="Times New Roman"/>
              </a:rPr>
              <a:t>can</a:t>
            </a:r>
            <a:r>
              <a:rPr dirty="0" sz="1200" spc="120">
                <a:latin typeface="Times New Roman"/>
                <a:cs typeface="Times New Roman"/>
              </a:rPr>
              <a:t> </a:t>
            </a:r>
            <a:r>
              <a:rPr dirty="0" sz="1200">
                <a:latin typeface="Times New Roman"/>
                <a:cs typeface="Times New Roman"/>
              </a:rPr>
              <a:t>however</a:t>
            </a:r>
            <a:r>
              <a:rPr dirty="0" sz="1200" spc="105">
                <a:latin typeface="Times New Roman"/>
                <a:cs typeface="Times New Roman"/>
              </a:rPr>
              <a:t> </a:t>
            </a:r>
            <a:r>
              <a:rPr dirty="0" sz="1200">
                <a:latin typeface="Times New Roman"/>
                <a:cs typeface="Times New Roman"/>
              </a:rPr>
              <a:t>be</a:t>
            </a:r>
            <a:r>
              <a:rPr dirty="0" sz="1200" spc="114">
                <a:latin typeface="Times New Roman"/>
                <a:cs typeface="Times New Roman"/>
              </a:rPr>
              <a:t> </a:t>
            </a:r>
            <a:r>
              <a:rPr dirty="0" sz="1200">
                <a:latin typeface="Times New Roman"/>
                <a:cs typeface="Times New Roman"/>
              </a:rPr>
              <a:t>an</a:t>
            </a:r>
            <a:endParaRPr sz="1200">
              <a:latin typeface="Times New Roman"/>
              <a:cs typeface="Times New Roman"/>
            </a:endParaRPr>
          </a:p>
        </p:txBody>
      </p:sp>
      <p:sp>
        <p:nvSpPr>
          <p:cNvPr id="6" name="object 6"/>
          <p:cNvSpPr/>
          <p:nvPr/>
        </p:nvSpPr>
        <p:spPr>
          <a:xfrm>
            <a:off x="1673351" y="3340608"/>
            <a:ext cx="4259580" cy="239953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2175764" y="3430724"/>
            <a:ext cx="961390" cy="365760"/>
          </a:xfrm>
          <a:prstGeom prst="rect">
            <a:avLst/>
          </a:prstGeom>
        </p:spPr>
        <p:txBody>
          <a:bodyPr wrap="square" lIns="0" tIns="0" rIns="0" bIns="0" rtlCol="0" vert="horz">
            <a:spAutoFit/>
          </a:bodyPr>
          <a:lstStyle/>
          <a:p>
            <a:pPr marL="12700" marR="5080" indent="207010">
              <a:lnSpc>
                <a:spcPct val="100899"/>
              </a:lnSpc>
            </a:pPr>
            <a:r>
              <a:rPr dirty="0" sz="1150">
                <a:latin typeface="Times New Roman"/>
                <a:cs typeface="Times New Roman"/>
              </a:rPr>
              <a:t>member:  </a:t>
            </a:r>
            <a:r>
              <a:rPr dirty="0" sz="1150">
                <a:latin typeface="Times New Roman"/>
                <a:cs typeface="Times New Roman"/>
              </a:rPr>
              <a:t>LibraryMember</a:t>
            </a:r>
            <a:endParaRPr sz="1150">
              <a:latin typeface="Times New Roman"/>
              <a:cs typeface="Times New Roman"/>
            </a:endParaRPr>
          </a:p>
        </p:txBody>
      </p:sp>
      <p:sp>
        <p:nvSpPr>
          <p:cNvPr id="8" name="object 8"/>
          <p:cNvSpPr txBox="1"/>
          <p:nvPr/>
        </p:nvSpPr>
        <p:spPr>
          <a:xfrm>
            <a:off x="3833876" y="3520694"/>
            <a:ext cx="676910" cy="187960"/>
          </a:xfrm>
          <a:prstGeom prst="rect">
            <a:avLst/>
          </a:prstGeom>
        </p:spPr>
        <p:txBody>
          <a:bodyPr wrap="square" lIns="0" tIns="0" rIns="0" bIns="0" rtlCol="0" vert="horz">
            <a:spAutoFit/>
          </a:bodyPr>
          <a:lstStyle/>
          <a:p>
            <a:pPr marL="12700">
              <a:lnSpc>
                <a:spcPct val="100000"/>
              </a:lnSpc>
            </a:pPr>
            <a:r>
              <a:rPr dirty="0" sz="1150">
                <a:latin typeface="Times New Roman"/>
                <a:cs typeface="Times New Roman"/>
              </a:rPr>
              <a:t>book:Book</a:t>
            </a:r>
            <a:endParaRPr sz="1150">
              <a:latin typeface="Times New Roman"/>
              <a:cs typeface="Times New Roman"/>
            </a:endParaRPr>
          </a:p>
        </p:txBody>
      </p:sp>
      <p:sp>
        <p:nvSpPr>
          <p:cNvPr id="9" name="object 9"/>
          <p:cNvSpPr txBox="1"/>
          <p:nvPr/>
        </p:nvSpPr>
        <p:spPr>
          <a:xfrm>
            <a:off x="5347195" y="3430724"/>
            <a:ext cx="384175" cy="365760"/>
          </a:xfrm>
          <a:prstGeom prst="rect">
            <a:avLst/>
          </a:prstGeom>
        </p:spPr>
        <p:txBody>
          <a:bodyPr wrap="square" lIns="0" tIns="0" rIns="0" bIns="0" rtlCol="0" vert="horz">
            <a:spAutoFit/>
          </a:bodyPr>
          <a:lstStyle/>
          <a:p>
            <a:pPr marL="32384" marR="5080" indent="-20320">
              <a:lnSpc>
                <a:spcPct val="100899"/>
              </a:lnSpc>
            </a:pPr>
            <a:r>
              <a:rPr dirty="0" sz="1150">
                <a:latin typeface="Times New Roman"/>
                <a:cs typeface="Times New Roman"/>
              </a:rPr>
              <a:t>:Book  </a:t>
            </a:r>
            <a:r>
              <a:rPr dirty="0" sz="1150">
                <a:latin typeface="Times New Roman"/>
                <a:cs typeface="Times New Roman"/>
              </a:rPr>
              <a:t>Copy</a:t>
            </a:r>
            <a:endParaRPr sz="1150">
              <a:latin typeface="Times New Roman"/>
              <a:cs typeface="Times New Roman"/>
            </a:endParaRPr>
          </a:p>
        </p:txBody>
      </p:sp>
      <p:sp>
        <p:nvSpPr>
          <p:cNvPr id="10" name="object 10"/>
          <p:cNvSpPr txBox="1"/>
          <p:nvPr/>
        </p:nvSpPr>
        <p:spPr>
          <a:xfrm>
            <a:off x="1677416" y="4052570"/>
            <a:ext cx="839469" cy="187960"/>
          </a:xfrm>
          <a:prstGeom prst="rect">
            <a:avLst/>
          </a:prstGeom>
        </p:spPr>
        <p:txBody>
          <a:bodyPr wrap="square" lIns="0" tIns="0" rIns="0" bIns="0" rtlCol="0" vert="horz">
            <a:spAutoFit/>
          </a:bodyPr>
          <a:lstStyle/>
          <a:p>
            <a:pPr marL="12700">
              <a:lnSpc>
                <a:spcPct val="100000"/>
              </a:lnSpc>
            </a:pPr>
            <a:r>
              <a:rPr dirty="0" sz="1150">
                <a:latin typeface="Times New Roman"/>
                <a:cs typeface="Times New Roman"/>
              </a:rPr>
              <a:t>borrow(book)</a:t>
            </a:r>
            <a:endParaRPr sz="1150">
              <a:latin typeface="Times New Roman"/>
              <a:cs typeface="Times New Roman"/>
            </a:endParaRPr>
          </a:p>
        </p:txBody>
      </p:sp>
      <p:sp>
        <p:nvSpPr>
          <p:cNvPr id="11" name="object 11"/>
          <p:cNvSpPr txBox="1"/>
          <p:nvPr/>
        </p:nvSpPr>
        <p:spPr>
          <a:xfrm>
            <a:off x="2751835" y="4247641"/>
            <a:ext cx="1125855" cy="187960"/>
          </a:xfrm>
          <a:prstGeom prst="rect">
            <a:avLst/>
          </a:prstGeom>
        </p:spPr>
        <p:txBody>
          <a:bodyPr wrap="square" lIns="0" tIns="0" rIns="0" bIns="0" rtlCol="0" vert="horz">
            <a:spAutoFit/>
          </a:bodyPr>
          <a:lstStyle/>
          <a:p>
            <a:pPr marL="12700">
              <a:lnSpc>
                <a:spcPct val="100000"/>
              </a:lnSpc>
            </a:pPr>
            <a:r>
              <a:rPr dirty="0" sz="1150">
                <a:latin typeface="Times New Roman"/>
                <a:cs typeface="Times New Roman"/>
              </a:rPr>
              <a:t>ok =</a:t>
            </a:r>
            <a:r>
              <a:rPr dirty="0" sz="1150" spc="-80">
                <a:latin typeface="Times New Roman"/>
                <a:cs typeface="Times New Roman"/>
              </a:rPr>
              <a:t> </a:t>
            </a:r>
            <a:r>
              <a:rPr dirty="0" sz="1150">
                <a:latin typeface="Times New Roman"/>
                <a:cs typeface="Times New Roman"/>
              </a:rPr>
              <a:t>mayBorrow()</a:t>
            </a:r>
            <a:endParaRPr sz="1150">
              <a:latin typeface="Times New Roman"/>
              <a:cs typeface="Times New Roman"/>
            </a:endParaRPr>
          </a:p>
        </p:txBody>
      </p:sp>
      <p:sp>
        <p:nvSpPr>
          <p:cNvPr id="12" name="object 12"/>
          <p:cNvSpPr txBox="1"/>
          <p:nvPr/>
        </p:nvSpPr>
        <p:spPr>
          <a:xfrm>
            <a:off x="2751835" y="4883150"/>
            <a:ext cx="1306830" cy="187960"/>
          </a:xfrm>
          <a:prstGeom prst="rect">
            <a:avLst/>
          </a:prstGeom>
        </p:spPr>
        <p:txBody>
          <a:bodyPr wrap="square" lIns="0" tIns="0" rIns="0" bIns="0" rtlCol="0" vert="horz">
            <a:spAutoFit/>
          </a:bodyPr>
          <a:lstStyle/>
          <a:p>
            <a:pPr marL="12700">
              <a:lnSpc>
                <a:spcPct val="100000"/>
              </a:lnSpc>
            </a:pPr>
            <a:r>
              <a:rPr dirty="0" sz="1150">
                <a:latin typeface="Times New Roman"/>
                <a:cs typeface="Times New Roman"/>
              </a:rPr>
              <a:t>[ok]</a:t>
            </a:r>
            <a:r>
              <a:rPr dirty="0" sz="1150" spc="-75">
                <a:latin typeface="Times New Roman"/>
                <a:cs typeface="Times New Roman"/>
              </a:rPr>
              <a:t> </a:t>
            </a:r>
            <a:r>
              <a:rPr dirty="0" sz="1150">
                <a:latin typeface="Times New Roman"/>
                <a:cs typeface="Times New Roman"/>
              </a:rPr>
              <a:t>borrow(member)</a:t>
            </a:r>
            <a:endParaRPr sz="1150">
              <a:latin typeface="Times New Roman"/>
              <a:cs typeface="Times New Roman"/>
            </a:endParaRPr>
          </a:p>
        </p:txBody>
      </p:sp>
      <p:sp>
        <p:nvSpPr>
          <p:cNvPr id="13" name="object 13"/>
          <p:cNvSpPr txBox="1"/>
          <p:nvPr/>
        </p:nvSpPr>
        <p:spPr>
          <a:xfrm>
            <a:off x="4265167" y="4980685"/>
            <a:ext cx="1131570" cy="187960"/>
          </a:xfrm>
          <a:prstGeom prst="rect">
            <a:avLst/>
          </a:prstGeom>
        </p:spPr>
        <p:txBody>
          <a:bodyPr wrap="square" lIns="0" tIns="0" rIns="0" bIns="0" rtlCol="0" vert="horz">
            <a:spAutoFit/>
          </a:bodyPr>
          <a:lstStyle/>
          <a:p>
            <a:pPr marL="12700">
              <a:lnSpc>
                <a:spcPct val="100000"/>
              </a:lnSpc>
            </a:pPr>
            <a:r>
              <a:rPr dirty="0" sz="1150" spc="-5">
                <a:latin typeface="Times New Roman"/>
                <a:cs typeface="Times New Roman"/>
              </a:rPr>
              <a:t>setTaken(member)</a:t>
            </a:r>
            <a:endParaRPr sz="1150">
              <a:latin typeface="Times New Roman"/>
              <a:cs typeface="Times New Roman"/>
            </a:endParaRPr>
          </a:p>
        </p:txBody>
      </p:sp>
      <p:sp>
        <p:nvSpPr>
          <p:cNvPr id="14" name="object 14"/>
          <p:cNvSpPr/>
          <p:nvPr/>
        </p:nvSpPr>
        <p:spPr>
          <a:xfrm>
            <a:off x="1484375" y="3156204"/>
            <a:ext cx="4445635" cy="82550"/>
          </a:xfrm>
          <a:custGeom>
            <a:avLst/>
            <a:gdLst/>
            <a:ahLst/>
            <a:cxnLst/>
            <a:rect l="l" t="t" r="r" b="b"/>
            <a:pathLst>
              <a:path w="4445635" h="82550">
                <a:moveTo>
                  <a:pt x="4396740" y="0"/>
                </a:moveTo>
                <a:lnTo>
                  <a:pt x="4396740" y="82295"/>
                </a:lnTo>
                <a:lnTo>
                  <a:pt x="4436476" y="48767"/>
                </a:lnTo>
                <a:lnTo>
                  <a:pt x="4404360" y="48767"/>
                </a:lnTo>
                <a:lnTo>
                  <a:pt x="4404360" y="33527"/>
                </a:lnTo>
                <a:lnTo>
                  <a:pt x="4436476" y="33527"/>
                </a:lnTo>
                <a:lnTo>
                  <a:pt x="4396740" y="0"/>
                </a:lnTo>
                <a:close/>
              </a:path>
              <a:path w="4445635" h="82550">
                <a:moveTo>
                  <a:pt x="4396740" y="33527"/>
                </a:moveTo>
                <a:lnTo>
                  <a:pt x="0" y="33527"/>
                </a:lnTo>
                <a:lnTo>
                  <a:pt x="0" y="48767"/>
                </a:lnTo>
                <a:lnTo>
                  <a:pt x="4396740" y="48767"/>
                </a:lnTo>
                <a:lnTo>
                  <a:pt x="4396740" y="33527"/>
                </a:lnTo>
                <a:close/>
              </a:path>
              <a:path w="4445635" h="82550">
                <a:moveTo>
                  <a:pt x="4436476" y="33527"/>
                </a:moveTo>
                <a:lnTo>
                  <a:pt x="4404360" y="33527"/>
                </a:lnTo>
                <a:lnTo>
                  <a:pt x="4404360" y="48767"/>
                </a:lnTo>
                <a:lnTo>
                  <a:pt x="4436476" y="48767"/>
                </a:lnTo>
                <a:lnTo>
                  <a:pt x="4445508" y="41147"/>
                </a:lnTo>
                <a:lnTo>
                  <a:pt x="4436476" y="33527"/>
                </a:lnTo>
                <a:close/>
              </a:path>
            </a:pathLst>
          </a:custGeom>
          <a:solidFill>
            <a:srgbClr val="FF3300"/>
          </a:solidFill>
        </p:spPr>
        <p:txBody>
          <a:bodyPr wrap="square" lIns="0" tIns="0" rIns="0" bIns="0" rtlCol="0"/>
          <a:lstStyle/>
          <a:p/>
        </p:txBody>
      </p:sp>
      <p:sp>
        <p:nvSpPr>
          <p:cNvPr id="15" name="object 15"/>
          <p:cNvSpPr/>
          <p:nvPr/>
        </p:nvSpPr>
        <p:spPr>
          <a:xfrm>
            <a:off x="1484375" y="3189732"/>
            <a:ext cx="4404360" cy="15240"/>
          </a:xfrm>
          <a:custGeom>
            <a:avLst/>
            <a:gdLst/>
            <a:ahLst/>
            <a:cxnLst/>
            <a:rect l="l" t="t" r="r" b="b"/>
            <a:pathLst>
              <a:path w="4404360" h="15239">
                <a:moveTo>
                  <a:pt x="0" y="0"/>
                </a:moveTo>
                <a:lnTo>
                  <a:pt x="4404360" y="0"/>
                </a:lnTo>
                <a:lnTo>
                  <a:pt x="4404360" y="15240"/>
                </a:lnTo>
                <a:lnTo>
                  <a:pt x="0" y="15240"/>
                </a:lnTo>
                <a:lnTo>
                  <a:pt x="0" y="0"/>
                </a:lnTo>
                <a:close/>
              </a:path>
            </a:pathLst>
          </a:custGeom>
          <a:ln w="3175">
            <a:solidFill>
              <a:srgbClr val="FF3300"/>
            </a:solidFill>
          </a:ln>
        </p:spPr>
        <p:txBody>
          <a:bodyPr wrap="square" lIns="0" tIns="0" rIns="0" bIns="0" rtlCol="0"/>
          <a:lstStyle/>
          <a:p/>
        </p:txBody>
      </p:sp>
      <p:sp>
        <p:nvSpPr>
          <p:cNvPr id="16" name="object 16"/>
          <p:cNvSpPr/>
          <p:nvPr/>
        </p:nvSpPr>
        <p:spPr>
          <a:xfrm>
            <a:off x="5881115" y="3156204"/>
            <a:ext cx="48895" cy="82550"/>
          </a:xfrm>
          <a:custGeom>
            <a:avLst/>
            <a:gdLst/>
            <a:ahLst/>
            <a:cxnLst/>
            <a:rect l="l" t="t" r="r" b="b"/>
            <a:pathLst>
              <a:path w="48895" h="82550">
                <a:moveTo>
                  <a:pt x="0" y="0"/>
                </a:moveTo>
                <a:lnTo>
                  <a:pt x="48768" y="41147"/>
                </a:lnTo>
                <a:lnTo>
                  <a:pt x="0" y="82295"/>
                </a:lnTo>
                <a:lnTo>
                  <a:pt x="0" y="0"/>
                </a:lnTo>
                <a:close/>
              </a:path>
            </a:pathLst>
          </a:custGeom>
          <a:ln w="3175">
            <a:solidFill>
              <a:srgbClr val="FF3300"/>
            </a:solidFill>
          </a:ln>
        </p:spPr>
        <p:txBody>
          <a:bodyPr wrap="square" lIns="0" tIns="0" rIns="0" bIns="0" rtlCol="0"/>
          <a:lstStyle/>
          <a:p/>
        </p:txBody>
      </p:sp>
      <p:sp>
        <p:nvSpPr>
          <p:cNvPr id="17" name="object 17"/>
          <p:cNvSpPr/>
          <p:nvPr/>
        </p:nvSpPr>
        <p:spPr>
          <a:xfrm>
            <a:off x="1443227" y="3197351"/>
            <a:ext cx="82550" cy="2441575"/>
          </a:xfrm>
          <a:custGeom>
            <a:avLst/>
            <a:gdLst/>
            <a:ahLst/>
            <a:cxnLst/>
            <a:rect l="l" t="t" r="r" b="b"/>
            <a:pathLst>
              <a:path w="82550" h="2441575">
                <a:moveTo>
                  <a:pt x="33528" y="2392680"/>
                </a:moveTo>
                <a:lnTo>
                  <a:pt x="0" y="2392680"/>
                </a:lnTo>
                <a:lnTo>
                  <a:pt x="41148" y="2441448"/>
                </a:lnTo>
                <a:lnTo>
                  <a:pt x="75866" y="2400300"/>
                </a:lnTo>
                <a:lnTo>
                  <a:pt x="33528" y="2400300"/>
                </a:lnTo>
                <a:lnTo>
                  <a:pt x="33528" y="2392680"/>
                </a:lnTo>
                <a:close/>
              </a:path>
              <a:path w="82550" h="2441575">
                <a:moveTo>
                  <a:pt x="48768" y="0"/>
                </a:moveTo>
                <a:lnTo>
                  <a:pt x="33528" y="0"/>
                </a:lnTo>
                <a:lnTo>
                  <a:pt x="33528" y="2400300"/>
                </a:lnTo>
                <a:lnTo>
                  <a:pt x="48768" y="2400300"/>
                </a:lnTo>
                <a:lnTo>
                  <a:pt x="48768" y="0"/>
                </a:lnTo>
                <a:close/>
              </a:path>
              <a:path w="82550" h="2441575">
                <a:moveTo>
                  <a:pt x="82296" y="2392680"/>
                </a:moveTo>
                <a:lnTo>
                  <a:pt x="48768" y="2392680"/>
                </a:lnTo>
                <a:lnTo>
                  <a:pt x="48768" y="2400300"/>
                </a:lnTo>
                <a:lnTo>
                  <a:pt x="75866" y="2400300"/>
                </a:lnTo>
                <a:lnTo>
                  <a:pt x="82296" y="2392680"/>
                </a:lnTo>
                <a:close/>
              </a:path>
            </a:pathLst>
          </a:custGeom>
          <a:solidFill>
            <a:srgbClr val="FF3300"/>
          </a:solidFill>
        </p:spPr>
        <p:txBody>
          <a:bodyPr wrap="square" lIns="0" tIns="0" rIns="0" bIns="0" rtlCol="0"/>
          <a:lstStyle/>
          <a:p/>
        </p:txBody>
      </p:sp>
      <p:sp>
        <p:nvSpPr>
          <p:cNvPr id="18" name="object 18"/>
          <p:cNvSpPr/>
          <p:nvPr/>
        </p:nvSpPr>
        <p:spPr>
          <a:xfrm>
            <a:off x="1476755" y="3197351"/>
            <a:ext cx="15240" cy="2400300"/>
          </a:xfrm>
          <a:custGeom>
            <a:avLst/>
            <a:gdLst/>
            <a:ahLst/>
            <a:cxnLst/>
            <a:rect l="l" t="t" r="r" b="b"/>
            <a:pathLst>
              <a:path w="15240" h="2400300">
                <a:moveTo>
                  <a:pt x="15240" y="0"/>
                </a:moveTo>
                <a:lnTo>
                  <a:pt x="15240" y="2400300"/>
                </a:lnTo>
                <a:lnTo>
                  <a:pt x="0" y="2400300"/>
                </a:lnTo>
                <a:lnTo>
                  <a:pt x="0" y="0"/>
                </a:lnTo>
                <a:lnTo>
                  <a:pt x="15240" y="0"/>
                </a:lnTo>
                <a:close/>
              </a:path>
            </a:pathLst>
          </a:custGeom>
          <a:ln w="3175">
            <a:solidFill>
              <a:srgbClr val="FF3300"/>
            </a:solidFill>
          </a:ln>
        </p:spPr>
        <p:txBody>
          <a:bodyPr wrap="square" lIns="0" tIns="0" rIns="0" bIns="0" rtlCol="0"/>
          <a:lstStyle/>
          <a:p/>
        </p:txBody>
      </p:sp>
      <p:sp>
        <p:nvSpPr>
          <p:cNvPr id="19" name="object 19"/>
          <p:cNvSpPr/>
          <p:nvPr/>
        </p:nvSpPr>
        <p:spPr>
          <a:xfrm>
            <a:off x="1443227" y="5590032"/>
            <a:ext cx="82550" cy="48895"/>
          </a:xfrm>
          <a:custGeom>
            <a:avLst/>
            <a:gdLst/>
            <a:ahLst/>
            <a:cxnLst/>
            <a:rect l="l" t="t" r="r" b="b"/>
            <a:pathLst>
              <a:path w="82550" h="48895">
                <a:moveTo>
                  <a:pt x="82296" y="0"/>
                </a:moveTo>
                <a:lnTo>
                  <a:pt x="41148" y="48768"/>
                </a:lnTo>
                <a:lnTo>
                  <a:pt x="0" y="0"/>
                </a:lnTo>
                <a:lnTo>
                  <a:pt x="82296" y="0"/>
                </a:lnTo>
                <a:close/>
              </a:path>
            </a:pathLst>
          </a:custGeom>
          <a:ln w="3175">
            <a:solidFill>
              <a:srgbClr val="FF3300"/>
            </a:solidFill>
          </a:ln>
        </p:spPr>
        <p:txBody>
          <a:bodyPr wrap="square" lIns="0" tIns="0" rIns="0" bIns="0" rtlCol="0"/>
          <a:lstStyle/>
          <a:p/>
        </p:txBody>
      </p:sp>
      <p:sp>
        <p:nvSpPr>
          <p:cNvPr id="20" name="object 20"/>
          <p:cNvSpPr txBox="1"/>
          <p:nvPr/>
        </p:nvSpPr>
        <p:spPr>
          <a:xfrm>
            <a:off x="1130300" y="1787651"/>
            <a:ext cx="5511800" cy="1386205"/>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The boxes denote objects (or classes), the </a:t>
            </a:r>
            <a:r>
              <a:rPr dirty="0" sz="1200" spc="-5">
                <a:latin typeface="Times New Roman"/>
                <a:cs typeface="Times New Roman"/>
              </a:rPr>
              <a:t>solid </a:t>
            </a:r>
            <a:r>
              <a:rPr dirty="0" sz="1200">
                <a:latin typeface="Times New Roman"/>
                <a:cs typeface="Times New Roman"/>
              </a:rPr>
              <a:t>lines depict messages being </a:t>
            </a:r>
            <a:r>
              <a:rPr dirty="0" sz="1200" spc="5">
                <a:latin typeface="Times New Roman"/>
                <a:cs typeface="Times New Roman"/>
              </a:rPr>
              <a:t>sent </a:t>
            </a:r>
            <a:r>
              <a:rPr dirty="0" sz="1200">
                <a:latin typeface="Times New Roman"/>
                <a:cs typeface="Times New Roman"/>
              </a:rPr>
              <a:t>from one  object to the other in the direction of the arrow, and the dotted lines are called life-lines</a:t>
            </a:r>
            <a:r>
              <a:rPr dirty="0" sz="1200" spc="-160">
                <a:latin typeface="Times New Roman"/>
                <a:cs typeface="Times New Roman"/>
              </a:rPr>
              <a:t> </a:t>
            </a:r>
            <a:r>
              <a:rPr dirty="0" sz="1200">
                <a:latin typeface="Times New Roman"/>
                <a:cs typeface="Times New Roman"/>
              </a:rPr>
              <a:t>of  objects. The life line represents the object’s life during interaction. We </a:t>
            </a:r>
            <a:r>
              <a:rPr dirty="0" sz="1200" spc="-5">
                <a:latin typeface="Times New Roman"/>
                <a:cs typeface="Times New Roman"/>
              </a:rPr>
              <a:t>will </a:t>
            </a:r>
            <a:r>
              <a:rPr dirty="0" sz="1200">
                <a:latin typeface="Times New Roman"/>
                <a:cs typeface="Times New Roman"/>
              </a:rPr>
              <a:t>discuss this in  more detail</a:t>
            </a:r>
            <a:r>
              <a:rPr dirty="0" sz="1200" spc="-105">
                <a:latin typeface="Times New Roman"/>
                <a:cs typeface="Times New Roman"/>
              </a:rPr>
              <a:t> </a:t>
            </a:r>
            <a:r>
              <a:rPr dirty="0" sz="1200">
                <a:latin typeface="Times New Roman"/>
                <a:cs typeface="Times New Roman"/>
              </a:rPr>
              <a:t>later.</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These concepts are further elaborated </a:t>
            </a:r>
            <a:r>
              <a:rPr dirty="0" sz="1200" spc="-5">
                <a:latin typeface="Times New Roman"/>
                <a:cs typeface="Times New Roman"/>
              </a:rPr>
              <a:t>with </a:t>
            </a:r>
            <a:r>
              <a:rPr dirty="0" sz="1200">
                <a:latin typeface="Times New Roman"/>
                <a:cs typeface="Times New Roman"/>
              </a:rPr>
              <a:t>the help of the following </a:t>
            </a:r>
            <a:r>
              <a:rPr dirty="0" sz="1200" spc="-5">
                <a:latin typeface="Times New Roman"/>
                <a:cs typeface="Times New Roman"/>
              </a:rPr>
              <a:t>sequence</a:t>
            </a:r>
            <a:r>
              <a:rPr dirty="0" sz="1200" spc="-114">
                <a:latin typeface="Times New Roman"/>
                <a:cs typeface="Times New Roman"/>
              </a:rPr>
              <a:t> </a:t>
            </a:r>
            <a:r>
              <a:rPr dirty="0" sz="1200">
                <a:latin typeface="Times New Roman"/>
                <a:cs typeface="Times New Roman"/>
              </a:rPr>
              <a:t>diagram.</a:t>
            </a:r>
            <a:endParaRPr sz="1200">
              <a:latin typeface="Times New Roman"/>
              <a:cs typeface="Times New Roman"/>
            </a:endParaRPr>
          </a:p>
          <a:p>
            <a:pPr marL="1780539">
              <a:lnSpc>
                <a:spcPct val="100000"/>
              </a:lnSpc>
              <a:spcBef>
                <a:spcPts val="765"/>
              </a:spcBef>
            </a:pPr>
            <a:r>
              <a:rPr dirty="0" sz="1500" spc="10">
                <a:latin typeface="Times New Roman"/>
                <a:cs typeface="Times New Roman"/>
              </a:rPr>
              <a:t>X-Axis</a:t>
            </a:r>
            <a:r>
              <a:rPr dirty="0" sz="1500" spc="-20">
                <a:latin typeface="Times New Roman"/>
                <a:cs typeface="Times New Roman"/>
              </a:rPr>
              <a:t> </a:t>
            </a:r>
            <a:r>
              <a:rPr dirty="0" sz="1500" spc="10">
                <a:latin typeface="Times New Roman"/>
                <a:cs typeface="Times New Roman"/>
              </a:rPr>
              <a:t>(objects)</a:t>
            </a:r>
            <a:endParaRPr sz="1500">
              <a:latin typeface="Times New Roman"/>
              <a:cs typeface="Times New Roman"/>
            </a:endParaRPr>
          </a:p>
        </p:txBody>
      </p:sp>
      <p:sp>
        <p:nvSpPr>
          <p:cNvPr id="21" name="object 21"/>
          <p:cNvSpPr txBox="1"/>
          <p:nvPr/>
        </p:nvSpPr>
        <p:spPr>
          <a:xfrm>
            <a:off x="1197295" y="4289552"/>
            <a:ext cx="220979" cy="1127125"/>
          </a:xfrm>
          <a:prstGeom prst="rect">
            <a:avLst/>
          </a:prstGeom>
        </p:spPr>
        <p:txBody>
          <a:bodyPr wrap="square" lIns="0" tIns="0" rIns="0" bIns="0" rtlCol="0" vert="vert">
            <a:spAutoFit/>
          </a:bodyPr>
          <a:lstStyle/>
          <a:p>
            <a:pPr marL="12700">
              <a:lnSpc>
                <a:spcPts val="1639"/>
              </a:lnSpc>
            </a:pPr>
            <a:r>
              <a:rPr dirty="0" sz="1500" spc="-10">
                <a:latin typeface="Times New Roman"/>
                <a:cs typeface="Times New Roman"/>
              </a:rPr>
              <a:t>Y</a:t>
            </a:r>
            <a:r>
              <a:rPr dirty="0" sz="1500">
                <a:latin typeface="Times New Roman"/>
                <a:cs typeface="Times New Roman"/>
              </a:rPr>
              <a:t>-</a:t>
            </a:r>
            <a:r>
              <a:rPr dirty="0" sz="1500" spc="-10">
                <a:latin typeface="Times New Roman"/>
                <a:cs typeface="Times New Roman"/>
              </a:rPr>
              <a:t>A</a:t>
            </a:r>
            <a:r>
              <a:rPr dirty="0" sz="1500" spc="10">
                <a:latin typeface="Times New Roman"/>
                <a:cs typeface="Times New Roman"/>
              </a:rPr>
              <a:t>x</a:t>
            </a:r>
            <a:r>
              <a:rPr dirty="0" sz="1500" spc="-10">
                <a:latin typeface="Times New Roman"/>
                <a:cs typeface="Times New Roman"/>
              </a:rPr>
              <a:t>i</a:t>
            </a:r>
            <a:r>
              <a:rPr dirty="0" sz="1500">
                <a:latin typeface="Times New Roman"/>
                <a:cs typeface="Times New Roman"/>
              </a:rPr>
              <a:t>s</a:t>
            </a:r>
            <a:r>
              <a:rPr dirty="0" sz="1500" spc="10">
                <a:latin typeface="Times New Roman"/>
                <a:cs typeface="Times New Roman"/>
              </a:rPr>
              <a:t> </a:t>
            </a:r>
            <a:r>
              <a:rPr dirty="0" sz="1500">
                <a:latin typeface="Times New Roman"/>
                <a:cs typeface="Times New Roman"/>
              </a:rPr>
              <a:t>(ti</a:t>
            </a:r>
            <a:r>
              <a:rPr dirty="0" sz="1500" spc="-10">
                <a:latin typeface="Times New Roman"/>
                <a:cs typeface="Times New Roman"/>
              </a:rPr>
              <a:t>m</a:t>
            </a:r>
            <a:r>
              <a:rPr dirty="0" sz="1500">
                <a:latin typeface="Times New Roman"/>
                <a:cs typeface="Times New Roman"/>
              </a:rPr>
              <a:t>e)</a:t>
            </a:r>
            <a:endParaRPr sz="1500">
              <a:latin typeface="Times New Roman"/>
              <a:cs typeface="Times New Roman"/>
            </a:endParaRPr>
          </a:p>
        </p:txBody>
      </p:sp>
      <p:sp>
        <p:nvSpPr>
          <p:cNvPr id="22" name="object 22"/>
          <p:cNvSpPr/>
          <p:nvPr/>
        </p:nvSpPr>
        <p:spPr>
          <a:xfrm>
            <a:off x="5881115" y="3736847"/>
            <a:ext cx="731520" cy="681355"/>
          </a:xfrm>
          <a:custGeom>
            <a:avLst/>
            <a:gdLst/>
            <a:ahLst/>
            <a:cxnLst/>
            <a:rect l="l" t="t" r="r" b="b"/>
            <a:pathLst>
              <a:path w="731520" h="681354">
                <a:moveTo>
                  <a:pt x="731520" y="242315"/>
                </a:moveTo>
                <a:lnTo>
                  <a:pt x="0" y="242315"/>
                </a:lnTo>
                <a:lnTo>
                  <a:pt x="0" y="681227"/>
                </a:lnTo>
                <a:lnTo>
                  <a:pt x="731520" y="681227"/>
                </a:lnTo>
                <a:lnTo>
                  <a:pt x="731520" y="242315"/>
                </a:lnTo>
                <a:close/>
              </a:path>
              <a:path w="731520" h="681354">
                <a:moveTo>
                  <a:pt x="73152" y="0"/>
                </a:moveTo>
                <a:lnTo>
                  <a:pt x="121920" y="242315"/>
                </a:lnTo>
                <a:lnTo>
                  <a:pt x="304800" y="242315"/>
                </a:lnTo>
                <a:lnTo>
                  <a:pt x="73152" y="0"/>
                </a:lnTo>
                <a:close/>
              </a:path>
            </a:pathLst>
          </a:custGeom>
          <a:solidFill>
            <a:srgbClr val="FFFF99"/>
          </a:solidFill>
        </p:spPr>
        <p:txBody>
          <a:bodyPr wrap="square" lIns="0" tIns="0" rIns="0" bIns="0" rtlCol="0"/>
          <a:lstStyle/>
          <a:p/>
        </p:txBody>
      </p:sp>
      <p:sp>
        <p:nvSpPr>
          <p:cNvPr id="23" name="object 23"/>
          <p:cNvSpPr/>
          <p:nvPr/>
        </p:nvSpPr>
        <p:spPr>
          <a:xfrm>
            <a:off x="5878067" y="3733800"/>
            <a:ext cx="737870" cy="687705"/>
          </a:xfrm>
          <a:custGeom>
            <a:avLst/>
            <a:gdLst/>
            <a:ahLst/>
            <a:cxnLst/>
            <a:rect l="l" t="t" r="r" b="b"/>
            <a:pathLst>
              <a:path w="737870" h="687704">
                <a:moveTo>
                  <a:pt x="121306" y="242315"/>
                </a:moveTo>
                <a:lnTo>
                  <a:pt x="0" y="242315"/>
                </a:lnTo>
                <a:lnTo>
                  <a:pt x="0" y="685799"/>
                </a:lnTo>
                <a:lnTo>
                  <a:pt x="1524" y="687323"/>
                </a:lnTo>
                <a:lnTo>
                  <a:pt x="733044" y="687323"/>
                </a:lnTo>
                <a:lnTo>
                  <a:pt x="734568" y="685799"/>
                </a:lnTo>
                <a:lnTo>
                  <a:pt x="736092" y="685799"/>
                </a:lnTo>
                <a:lnTo>
                  <a:pt x="736092" y="684275"/>
                </a:lnTo>
                <a:lnTo>
                  <a:pt x="3048" y="684275"/>
                </a:lnTo>
                <a:lnTo>
                  <a:pt x="3048" y="681227"/>
                </a:lnTo>
                <a:lnTo>
                  <a:pt x="6096" y="681227"/>
                </a:lnTo>
                <a:lnTo>
                  <a:pt x="6096" y="248411"/>
                </a:lnTo>
                <a:lnTo>
                  <a:pt x="3048" y="248411"/>
                </a:lnTo>
                <a:lnTo>
                  <a:pt x="3048" y="245363"/>
                </a:lnTo>
                <a:lnTo>
                  <a:pt x="121920" y="245363"/>
                </a:lnTo>
                <a:lnTo>
                  <a:pt x="121306" y="242315"/>
                </a:lnTo>
                <a:close/>
              </a:path>
              <a:path w="737870" h="687704">
                <a:moveTo>
                  <a:pt x="6096" y="681227"/>
                </a:moveTo>
                <a:lnTo>
                  <a:pt x="3048" y="681227"/>
                </a:lnTo>
                <a:lnTo>
                  <a:pt x="3048" y="684275"/>
                </a:lnTo>
                <a:lnTo>
                  <a:pt x="6096" y="684275"/>
                </a:lnTo>
                <a:lnTo>
                  <a:pt x="6096" y="681227"/>
                </a:lnTo>
                <a:close/>
              </a:path>
              <a:path w="737870" h="687704">
                <a:moveTo>
                  <a:pt x="731520" y="681227"/>
                </a:moveTo>
                <a:lnTo>
                  <a:pt x="6096" y="681227"/>
                </a:lnTo>
                <a:lnTo>
                  <a:pt x="6096" y="684275"/>
                </a:lnTo>
                <a:lnTo>
                  <a:pt x="731520" y="684275"/>
                </a:lnTo>
                <a:lnTo>
                  <a:pt x="731520" y="681227"/>
                </a:lnTo>
                <a:close/>
              </a:path>
              <a:path w="737870" h="687704">
                <a:moveTo>
                  <a:pt x="734568" y="245363"/>
                </a:moveTo>
                <a:lnTo>
                  <a:pt x="731520" y="245363"/>
                </a:lnTo>
                <a:lnTo>
                  <a:pt x="731520" y="684275"/>
                </a:lnTo>
                <a:lnTo>
                  <a:pt x="734568" y="684275"/>
                </a:lnTo>
                <a:lnTo>
                  <a:pt x="734568" y="681227"/>
                </a:lnTo>
                <a:lnTo>
                  <a:pt x="737616" y="681227"/>
                </a:lnTo>
                <a:lnTo>
                  <a:pt x="737616" y="248411"/>
                </a:lnTo>
                <a:lnTo>
                  <a:pt x="734568" y="248411"/>
                </a:lnTo>
                <a:lnTo>
                  <a:pt x="734568" y="245363"/>
                </a:lnTo>
                <a:close/>
              </a:path>
              <a:path w="737870" h="687704">
                <a:moveTo>
                  <a:pt x="737616" y="681227"/>
                </a:moveTo>
                <a:lnTo>
                  <a:pt x="734568" y="681227"/>
                </a:lnTo>
                <a:lnTo>
                  <a:pt x="734568" y="684275"/>
                </a:lnTo>
                <a:lnTo>
                  <a:pt x="736092" y="684275"/>
                </a:lnTo>
                <a:lnTo>
                  <a:pt x="737616" y="682751"/>
                </a:lnTo>
                <a:lnTo>
                  <a:pt x="737616" y="681227"/>
                </a:lnTo>
                <a:close/>
              </a:path>
              <a:path w="737870" h="687704">
                <a:moveTo>
                  <a:pt x="6096" y="245363"/>
                </a:moveTo>
                <a:lnTo>
                  <a:pt x="3048" y="245363"/>
                </a:lnTo>
                <a:lnTo>
                  <a:pt x="3048" y="248411"/>
                </a:lnTo>
                <a:lnTo>
                  <a:pt x="6096" y="248411"/>
                </a:lnTo>
                <a:lnTo>
                  <a:pt x="6096" y="245363"/>
                </a:lnTo>
                <a:close/>
              </a:path>
              <a:path w="737870" h="687704">
                <a:moveTo>
                  <a:pt x="127709" y="242315"/>
                </a:moveTo>
                <a:lnTo>
                  <a:pt x="123444" y="242315"/>
                </a:lnTo>
                <a:lnTo>
                  <a:pt x="124968" y="245363"/>
                </a:lnTo>
                <a:lnTo>
                  <a:pt x="6096" y="245363"/>
                </a:lnTo>
                <a:lnTo>
                  <a:pt x="6096" y="248411"/>
                </a:lnTo>
                <a:lnTo>
                  <a:pt x="124968" y="248411"/>
                </a:lnTo>
                <a:lnTo>
                  <a:pt x="126492" y="246887"/>
                </a:lnTo>
                <a:lnTo>
                  <a:pt x="126492" y="243839"/>
                </a:lnTo>
                <a:lnTo>
                  <a:pt x="128016" y="243839"/>
                </a:lnTo>
                <a:lnTo>
                  <a:pt x="127709" y="242315"/>
                </a:lnTo>
                <a:close/>
              </a:path>
              <a:path w="737870" h="687704">
                <a:moveTo>
                  <a:pt x="79265" y="1612"/>
                </a:moveTo>
                <a:lnTo>
                  <a:pt x="81650" y="13461"/>
                </a:lnTo>
                <a:lnTo>
                  <a:pt x="304800" y="246887"/>
                </a:lnTo>
                <a:lnTo>
                  <a:pt x="306324" y="246887"/>
                </a:lnTo>
                <a:lnTo>
                  <a:pt x="307848" y="248411"/>
                </a:lnTo>
                <a:lnTo>
                  <a:pt x="731520" y="248411"/>
                </a:lnTo>
                <a:lnTo>
                  <a:pt x="731520" y="245363"/>
                </a:lnTo>
                <a:lnTo>
                  <a:pt x="307848" y="245363"/>
                </a:lnTo>
                <a:lnTo>
                  <a:pt x="306324" y="242315"/>
                </a:lnTo>
                <a:lnTo>
                  <a:pt x="309372" y="242315"/>
                </a:lnTo>
                <a:lnTo>
                  <a:pt x="79265" y="1612"/>
                </a:lnTo>
                <a:close/>
              </a:path>
              <a:path w="737870" h="687704">
                <a:moveTo>
                  <a:pt x="736092" y="242315"/>
                </a:moveTo>
                <a:lnTo>
                  <a:pt x="309372" y="242315"/>
                </a:lnTo>
                <a:lnTo>
                  <a:pt x="307848" y="245363"/>
                </a:lnTo>
                <a:lnTo>
                  <a:pt x="734568" y="245363"/>
                </a:lnTo>
                <a:lnTo>
                  <a:pt x="734568" y="248411"/>
                </a:lnTo>
                <a:lnTo>
                  <a:pt x="737616" y="248411"/>
                </a:lnTo>
                <a:lnTo>
                  <a:pt x="737616" y="243839"/>
                </a:lnTo>
                <a:lnTo>
                  <a:pt x="736092" y="242315"/>
                </a:lnTo>
                <a:close/>
              </a:path>
              <a:path w="737870" h="687704">
                <a:moveTo>
                  <a:pt x="73540" y="4978"/>
                </a:moveTo>
                <a:lnTo>
                  <a:pt x="121920" y="245363"/>
                </a:lnTo>
                <a:lnTo>
                  <a:pt x="124968" y="245363"/>
                </a:lnTo>
                <a:lnTo>
                  <a:pt x="123444" y="242315"/>
                </a:lnTo>
                <a:lnTo>
                  <a:pt x="127709" y="242315"/>
                </a:lnTo>
                <a:lnTo>
                  <a:pt x="81650" y="13461"/>
                </a:lnTo>
                <a:lnTo>
                  <a:pt x="73540" y="4978"/>
                </a:lnTo>
                <a:close/>
              </a:path>
              <a:path w="737870" h="687704">
                <a:moveTo>
                  <a:pt x="309372" y="242315"/>
                </a:moveTo>
                <a:lnTo>
                  <a:pt x="306324" y="242315"/>
                </a:lnTo>
                <a:lnTo>
                  <a:pt x="307848" y="245363"/>
                </a:lnTo>
                <a:lnTo>
                  <a:pt x="309372" y="242315"/>
                </a:lnTo>
                <a:close/>
              </a:path>
              <a:path w="737870" h="687704">
                <a:moveTo>
                  <a:pt x="79202" y="1546"/>
                </a:moveTo>
                <a:lnTo>
                  <a:pt x="73430" y="4432"/>
                </a:lnTo>
                <a:lnTo>
                  <a:pt x="73540" y="4978"/>
                </a:lnTo>
                <a:lnTo>
                  <a:pt x="81650" y="13461"/>
                </a:lnTo>
                <a:lnTo>
                  <a:pt x="79265" y="1612"/>
                </a:lnTo>
                <a:close/>
              </a:path>
              <a:path w="737870" h="687704">
                <a:moveTo>
                  <a:pt x="73430" y="4432"/>
                </a:moveTo>
                <a:lnTo>
                  <a:pt x="73152" y="4571"/>
                </a:lnTo>
                <a:lnTo>
                  <a:pt x="73540" y="4978"/>
                </a:lnTo>
                <a:lnTo>
                  <a:pt x="73430" y="4432"/>
                </a:lnTo>
                <a:close/>
              </a:path>
              <a:path w="737870" h="687704">
                <a:moveTo>
                  <a:pt x="77724" y="0"/>
                </a:moveTo>
                <a:lnTo>
                  <a:pt x="73152" y="0"/>
                </a:lnTo>
                <a:lnTo>
                  <a:pt x="73152" y="3047"/>
                </a:lnTo>
                <a:lnTo>
                  <a:pt x="73430" y="4432"/>
                </a:lnTo>
                <a:lnTo>
                  <a:pt x="79202" y="1546"/>
                </a:lnTo>
                <a:lnTo>
                  <a:pt x="77724" y="0"/>
                </a:lnTo>
                <a:close/>
              </a:path>
            </a:pathLst>
          </a:custGeom>
          <a:solidFill>
            <a:srgbClr val="000000"/>
          </a:solidFill>
        </p:spPr>
        <p:txBody>
          <a:bodyPr wrap="square" lIns="0" tIns="0" rIns="0" bIns="0" rtlCol="0"/>
          <a:lstStyle/>
          <a:p/>
        </p:txBody>
      </p:sp>
      <p:sp>
        <p:nvSpPr>
          <p:cNvPr id="24" name="object 24"/>
          <p:cNvSpPr txBox="1"/>
          <p:nvPr/>
        </p:nvSpPr>
        <p:spPr>
          <a:xfrm>
            <a:off x="5973571" y="4009656"/>
            <a:ext cx="546100" cy="241935"/>
          </a:xfrm>
          <a:prstGeom prst="rect">
            <a:avLst/>
          </a:prstGeom>
        </p:spPr>
        <p:txBody>
          <a:bodyPr wrap="square" lIns="0" tIns="0" rIns="0" bIns="0" rtlCol="0" vert="horz">
            <a:spAutoFit/>
          </a:bodyPr>
          <a:lstStyle/>
          <a:p>
            <a:pPr marL="12700">
              <a:lnSpc>
                <a:spcPct val="100000"/>
              </a:lnSpc>
            </a:pPr>
            <a:r>
              <a:rPr dirty="0" sz="1500" spc="10">
                <a:latin typeface="Times New Roman"/>
                <a:cs typeface="Times New Roman"/>
              </a:rPr>
              <a:t>Object</a:t>
            </a:r>
            <a:endParaRPr sz="1500">
              <a:latin typeface="Times New Roman"/>
              <a:cs typeface="Times New Roman"/>
            </a:endParaRPr>
          </a:p>
        </p:txBody>
      </p:sp>
      <p:sp>
        <p:nvSpPr>
          <p:cNvPr id="25" name="object 25"/>
          <p:cNvSpPr/>
          <p:nvPr/>
        </p:nvSpPr>
        <p:spPr>
          <a:xfrm>
            <a:off x="4195571" y="4076700"/>
            <a:ext cx="904240" cy="536575"/>
          </a:xfrm>
          <a:custGeom>
            <a:avLst/>
            <a:gdLst/>
            <a:ahLst/>
            <a:cxnLst/>
            <a:rect l="l" t="t" r="r" b="b"/>
            <a:pathLst>
              <a:path w="904239" h="536575">
                <a:moveTo>
                  <a:pt x="903732" y="0"/>
                </a:moveTo>
                <a:lnTo>
                  <a:pt x="170687" y="0"/>
                </a:lnTo>
                <a:lnTo>
                  <a:pt x="170687" y="88392"/>
                </a:lnTo>
                <a:lnTo>
                  <a:pt x="0" y="132588"/>
                </a:lnTo>
                <a:lnTo>
                  <a:pt x="170687" y="224028"/>
                </a:lnTo>
                <a:lnTo>
                  <a:pt x="170687" y="536448"/>
                </a:lnTo>
                <a:lnTo>
                  <a:pt x="903732" y="536448"/>
                </a:lnTo>
                <a:lnTo>
                  <a:pt x="903732" y="0"/>
                </a:lnTo>
                <a:close/>
              </a:path>
            </a:pathLst>
          </a:custGeom>
          <a:solidFill>
            <a:srgbClr val="FFFF99"/>
          </a:solidFill>
        </p:spPr>
        <p:txBody>
          <a:bodyPr wrap="square" lIns="0" tIns="0" rIns="0" bIns="0" rtlCol="0"/>
          <a:lstStyle/>
          <a:p/>
        </p:txBody>
      </p:sp>
      <p:sp>
        <p:nvSpPr>
          <p:cNvPr id="26" name="object 26"/>
          <p:cNvSpPr/>
          <p:nvPr/>
        </p:nvSpPr>
        <p:spPr>
          <a:xfrm>
            <a:off x="4192523" y="4073652"/>
            <a:ext cx="909955" cy="542925"/>
          </a:xfrm>
          <a:custGeom>
            <a:avLst/>
            <a:gdLst/>
            <a:ahLst/>
            <a:cxnLst/>
            <a:rect l="l" t="t" r="r" b="b"/>
            <a:pathLst>
              <a:path w="909954" h="542925">
                <a:moveTo>
                  <a:pt x="175259" y="225551"/>
                </a:moveTo>
                <a:lnTo>
                  <a:pt x="170687" y="225551"/>
                </a:lnTo>
                <a:lnTo>
                  <a:pt x="173735" y="227075"/>
                </a:lnTo>
                <a:lnTo>
                  <a:pt x="170687" y="228599"/>
                </a:lnTo>
                <a:lnTo>
                  <a:pt x="170687" y="541019"/>
                </a:lnTo>
                <a:lnTo>
                  <a:pt x="172211" y="542543"/>
                </a:lnTo>
                <a:lnTo>
                  <a:pt x="905256" y="542543"/>
                </a:lnTo>
                <a:lnTo>
                  <a:pt x="906780" y="541019"/>
                </a:lnTo>
                <a:lnTo>
                  <a:pt x="908304" y="541019"/>
                </a:lnTo>
                <a:lnTo>
                  <a:pt x="908304" y="539495"/>
                </a:lnTo>
                <a:lnTo>
                  <a:pt x="173735" y="539495"/>
                </a:lnTo>
                <a:lnTo>
                  <a:pt x="173735" y="536447"/>
                </a:lnTo>
                <a:lnTo>
                  <a:pt x="176783" y="536447"/>
                </a:lnTo>
                <a:lnTo>
                  <a:pt x="176783" y="227075"/>
                </a:lnTo>
                <a:lnTo>
                  <a:pt x="175259" y="225551"/>
                </a:lnTo>
                <a:close/>
              </a:path>
              <a:path w="909954" h="542925">
                <a:moveTo>
                  <a:pt x="176783" y="536447"/>
                </a:moveTo>
                <a:lnTo>
                  <a:pt x="173735" y="536447"/>
                </a:lnTo>
                <a:lnTo>
                  <a:pt x="173735" y="539495"/>
                </a:lnTo>
                <a:lnTo>
                  <a:pt x="176783" y="539495"/>
                </a:lnTo>
                <a:lnTo>
                  <a:pt x="176783" y="536447"/>
                </a:lnTo>
                <a:close/>
              </a:path>
              <a:path w="909954" h="542925">
                <a:moveTo>
                  <a:pt x="903732" y="536447"/>
                </a:moveTo>
                <a:lnTo>
                  <a:pt x="176783" y="536447"/>
                </a:lnTo>
                <a:lnTo>
                  <a:pt x="176783" y="539495"/>
                </a:lnTo>
                <a:lnTo>
                  <a:pt x="903732" y="539495"/>
                </a:lnTo>
                <a:lnTo>
                  <a:pt x="903732" y="536447"/>
                </a:lnTo>
                <a:close/>
              </a:path>
              <a:path w="909954" h="542925">
                <a:moveTo>
                  <a:pt x="906780" y="3047"/>
                </a:moveTo>
                <a:lnTo>
                  <a:pt x="903732" y="3047"/>
                </a:lnTo>
                <a:lnTo>
                  <a:pt x="903732" y="539495"/>
                </a:lnTo>
                <a:lnTo>
                  <a:pt x="906780" y="539495"/>
                </a:lnTo>
                <a:lnTo>
                  <a:pt x="906780" y="536447"/>
                </a:lnTo>
                <a:lnTo>
                  <a:pt x="909828" y="536447"/>
                </a:lnTo>
                <a:lnTo>
                  <a:pt x="909828" y="6095"/>
                </a:lnTo>
                <a:lnTo>
                  <a:pt x="906780" y="6095"/>
                </a:lnTo>
                <a:lnTo>
                  <a:pt x="906780" y="3047"/>
                </a:lnTo>
                <a:close/>
              </a:path>
              <a:path w="909954" h="542925">
                <a:moveTo>
                  <a:pt x="909828" y="536447"/>
                </a:moveTo>
                <a:lnTo>
                  <a:pt x="906780" y="536447"/>
                </a:lnTo>
                <a:lnTo>
                  <a:pt x="906780" y="539495"/>
                </a:lnTo>
                <a:lnTo>
                  <a:pt x="908304" y="539495"/>
                </a:lnTo>
                <a:lnTo>
                  <a:pt x="909828" y="537971"/>
                </a:lnTo>
                <a:lnTo>
                  <a:pt x="909828" y="536447"/>
                </a:lnTo>
                <a:close/>
              </a:path>
              <a:path w="909954" h="542925">
                <a:moveTo>
                  <a:pt x="4571" y="132587"/>
                </a:moveTo>
                <a:lnTo>
                  <a:pt x="0" y="132587"/>
                </a:lnTo>
                <a:lnTo>
                  <a:pt x="0" y="137159"/>
                </a:lnTo>
                <a:lnTo>
                  <a:pt x="170687" y="228599"/>
                </a:lnTo>
                <a:lnTo>
                  <a:pt x="170687" y="225551"/>
                </a:lnTo>
                <a:lnTo>
                  <a:pt x="175259" y="225551"/>
                </a:lnTo>
                <a:lnTo>
                  <a:pt x="175259" y="224027"/>
                </a:lnTo>
                <a:lnTo>
                  <a:pt x="15951" y="138683"/>
                </a:lnTo>
                <a:lnTo>
                  <a:pt x="3047" y="138683"/>
                </a:lnTo>
                <a:lnTo>
                  <a:pt x="3047" y="135635"/>
                </a:lnTo>
                <a:lnTo>
                  <a:pt x="4571" y="132587"/>
                </a:lnTo>
                <a:close/>
              </a:path>
              <a:path w="909954" h="542925">
                <a:moveTo>
                  <a:pt x="170687" y="225551"/>
                </a:moveTo>
                <a:lnTo>
                  <a:pt x="170687" y="228599"/>
                </a:lnTo>
                <a:lnTo>
                  <a:pt x="173735" y="227075"/>
                </a:lnTo>
                <a:lnTo>
                  <a:pt x="170687" y="225551"/>
                </a:lnTo>
                <a:close/>
              </a:path>
              <a:path w="909954" h="542925">
                <a:moveTo>
                  <a:pt x="4571" y="132587"/>
                </a:moveTo>
                <a:lnTo>
                  <a:pt x="3047" y="135635"/>
                </a:lnTo>
                <a:lnTo>
                  <a:pt x="3047" y="138683"/>
                </a:lnTo>
                <a:lnTo>
                  <a:pt x="11746" y="136431"/>
                </a:lnTo>
                <a:lnTo>
                  <a:pt x="4571" y="132587"/>
                </a:lnTo>
                <a:close/>
              </a:path>
              <a:path w="909954" h="542925">
                <a:moveTo>
                  <a:pt x="11746" y="136431"/>
                </a:moveTo>
                <a:lnTo>
                  <a:pt x="3047" y="138683"/>
                </a:lnTo>
                <a:lnTo>
                  <a:pt x="15951" y="138683"/>
                </a:lnTo>
                <a:lnTo>
                  <a:pt x="11746" y="136431"/>
                </a:lnTo>
                <a:close/>
              </a:path>
              <a:path w="909954" h="542925">
                <a:moveTo>
                  <a:pt x="170687" y="88786"/>
                </a:moveTo>
                <a:lnTo>
                  <a:pt x="1523" y="132587"/>
                </a:lnTo>
                <a:lnTo>
                  <a:pt x="4571" y="132587"/>
                </a:lnTo>
                <a:lnTo>
                  <a:pt x="11746" y="136431"/>
                </a:lnTo>
                <a:lnTo>
                  <a:pt x="173735" y="94487"/>
                </a:lnTo>
                <a:lnTo>
                  <a:pt x="176783" y="91439"/>
                </a:lnTo>
                <a:lnTo>
                  <a:pt x="173735" y="91439"/>
                </a:lnTo>
                <a:lnTo>
                  <a:pt x="170687" y="89915"/>
                </a:lnTo>
                <a:lnTo>
                  <a:pt x="170687" y="88786"/>
                </a:lnTo>
                <a:close/>
              </a:path>
              <a:path w="909954" h="542925">
                <a:moveTo>
                  <a:pt x="172211" y="88391"/>
                </a:moveTo>
                <a:lnTo>
                  <a:pt x="170687" y="88786"/>
                </a:lnTo>
                <a:lnTo>
                  <a:pt x="170687" y="89915"/>
                </a:lnTo>
                <a:lnTo>
                  <a:pt x="173735" y="91439"/>
                </a:lnTo>
                <a:lnTo>
                  <a:pt x="172211" y="88391"/>
                </a:lnTo>
                <a:close/>
              </a:path>
              <a:path w="909954" h="542925">
                <a:moveTo>
                  <a:pt x="176783" y="88391"/>
                </a:moveTo>
                <a:lnTo>
                  <a:pt x="172211" y="88391"/>
                </a:lnTo>
                <a:lnTo>
                  <a:pt x="173735" y="91439"/>
                </a:lnTo>
                <a:lnTo>
                  <a:pt x="176783" y="91439"/>
                </a:lnTo>
                <a:lnTo>
                  <a:pt x="176783" y="88391"/>
                </a:lnTo>
                <a:close/>
              </a:path>
              <a:path w="909954" h="542925">
                <a:moveTo>
                  <a:pt x="908304" y="0"/>
                </a:moveTo>
                <a:lnTo>
                  <a:pt x="170687" y="0"/>
                </a:lnTo>
                <a:lnTo>
                  <a:pt x="170687" y="88786"/>
                </a:lnTo>
                <a:lnTo>
                  <a:pt x="172211" y="88391"/>
                </a:lnTo>
                <a:lnTo>
                  <a:pt x="176783" y="88391"/>
                </a:lnTo>
                <a:lnTo>
                  <a:pt x="176783" y="6095"/>
                </a:lnTo>
                <a:lnTo>
                  <a:pt x="173735" y="6095"/>
                </a:lnTo>
                <a:lnTo>
                  <a:pt x="173735" y="3047"/>
                </a:lnTo>
                <a:lnTo>
                  <a:pt x="909828" y="3047"/>
                </a:lnTo>
                <a:lnTo>
                  <a:pt x="909828" y="1523"/>
                </a:lnTo>
                <a:lnTo>
                  <a:pt x="908304" y="0"/>
                </a:lnTo>
                <a:close/>
              </a:path>
              <a:path w="909954" h="542925">
                <a:moveTo>
                  <a:pt x="176783" y="3047"/>
                </a:moveTo>
                <a:lnTo>
                  <a:pt x="173735" y="3047"/>
                </a:lnTo>
                <a:lnTo>
                  <a:pt x="173735" y="6095"/>
                </a:lnTo>
                <a:lnTo>
                  <a:pt x="176783" y="6095"/>
                </a:lnTo>
                <a:lnTo>
                  <a:pt x="176783" y="3047"/>
                </a:lnTo>
                <a:close/>
              </a:path>
              <a:path w="909954" h="542925">
                <a:moveTo>
                  <a:pt x="903732" y="3047"/>
                </a:moveTo>
                <a:lnTo>
                  <a:pt x="176783" y="3047"/>
                </a:lnTo>
                <a:lnTo>
                  <a:pt x="176783" y="6095"/>
                </a:lnTo>
                <a:lnTo>
                  <a:pt x="903732" y="6095"/>
                </a:lnTo>
                <a:lnTo>
                  <a:pt x="903732" y="3047"/>
                </a:lnTo>
                <a:close/>
              </a:path>
              <a:path w="909954" h="542925">
                <a:moveTo>
                  <a:pt x="909828" y="3047"/>
                </a:moveTo>
                <a:lnTo>
                  <a:pt x="906780" y="3047"/>
                </a:lnTo>
                <a:lnTo>
                  <a:pt x="906780" y="6095"/>
                </a:lnTo>
                <a:lnTo>
                  <a:pt x="909828" y="6095"/>
                </a:lnTo>
                <a:lnTo>
                  <a:pt x="909828" y="3047"/>
                </a:lnTo>
                <a:close/>
              </a:path>
            </a:pathLst>
          </a:custGeom>
          <a:solidFill>
            <a:srgbClr val="000000"/>
          </a:solidFill>
        </p:spPr>
        <p:txBody>
          <a:bodyPr wrap="square" lIns="0" tIns="0" rIns="0" bIns="0" rtlCol="0"/>
          <a:lstStyle/>
          <a:p/>
        </p:txBody>
      </p:sp>
      <p:sp>
        <p:nvSpPr>
          <p:cNvPr id="27" name="object 27"/>
          <p:cNvSpPr txBox="1"/>
          <p:nvPr/>
        </p:nvSpPr>
        <p:spPr>
          <a:xfrm>
            <a:off x="4540986" y="4101236"/>
            <a:ext cx="383540" cy="481965"/>
          </a:xfrm>
          <a:prstGeom prst="rect">
            <a:avLst/>
          </a:prstGeom>
        </p:spPr>
        <p:txBody>
          <a:bodyPr wrap="square" lIns="0" tIns="0" rIns="0" bIns="0" rtlCol="0" vert="horz">
            <a:spAutoFit/>
          </a:bodyPr>
          <a:lstStyle/>
          <a:p>
            <a:pPr marL="12700" marR="5080" indent="16510">
              <a:lnSpc>
                <a:spcPct val="102600"/>
              </a:lnSpc>
            </a:pPr>
            <a:r>
              <a:rPr dirty="0" sz="1500" spc="15">
                <a:latin typeface="Times New Roman"/>
                <a:cs typeface="Times New Roman"/>
              </a:rPr>
              <a:t>Life  Line</a:t>
            </a:r>
            <a:endParaRPr sz="1500">
              <a:latin typeface="Times New Roman"/>
              <a:cs typeface="Times New Roman"/>
            </a:endParaRPr>
          </a:p>
        </p:txBody>
      </p:sp>
      <p:sp>
        <p:nvSpPr>
          <p:cNvPr id="28" name="object 28"/>
          <p:cNvSpPr/>
          <p:nvPr/>
        </p:nvSpPr>
        <p:spPr>
          <a:xfrm>
            <a:off x="1630679" y="4245864"/>
            <a:ext cx="830580" cy="563880"/>
          </a:xfrm>
          <a:custGeom>
            <a:avLst/>
            <a:gdLst/>
            <a:ahLst/>
            <a:cxnLst/>
            <a:rect l="l" t="t" r="r" b="b"/>
            <a:pathLst>
              <a:path w="830580" h="563879">
                <a:moveTo>
                  <a:pt x="830580" y="172212"/>
                </a:moveTo>
                <a:lnTo>
                  <a:pt x="0" y="172212"/>
                </a:lnTo>
                <a:lnTo>
                  <a:pt x="0" y="563880"/>
                </a:lnTo>
                <a:lnTo>
                  <a:pt x="830580" y="563880"/>
                </a:lnTo>
                <a:lnTo>
                  <a:pt x="830580" y="172212"/>
                </a:lnTo>
                <a:close/>
              </a:path>
              <a:path w="830580" h="563879">
                <a:moveTo>
                  <a:pt x="711708" y="0"/>
                </a:moveTo>
                <a:lnTo>
                  <a:pt x="484631" y="172212"/>
                </a:lnTo>
                <a:lnTo>
                  <a:pt x="691896" y="172212"/>
                </a:lnTo>
                <a:lnTo>
                  <a:pt x="711708" y="0"/>
                </a:lnTo>
                <a:close/>
              </a:path>
            </a:pathLst>
          </a:custGeom>
          <a:solidFill>
            <a:srgbClr val="FFFF99"/>
          </a:solidFill>
        </p:spPr>
        <p:txBody>
          <a:bodyPr wrap="square" lIns="0" tIns="0" rIns="0" bIns="0" rtlCol="0"/>
          <a:lstStyle/>
          <a:p/>
        </p:txBody>
      </p:sp>
      <p:sp>
        <p:nvSpPr>
          <p:cNvPr id="29" name="object 29"/>
          <p:cNvSpPr/>
          <p:nvPr/>
        </p:nvSpPr>
        <p:spPr>
          <a:xfrm>
            <a:off x="1627632" y="4242815"/>
            <a:ext cx="836930" cy="570230"/>
          </a:xfrm>
          <a:custGeom>
            <a:avLst/>
            <a:gdLst/>
            <a:ahLst/>
            <a:cxnLst/>
            <a:rect l="l" t="t" r="r" b="b"/>
            <a:pathLst>
              <a:path w="836930" h="570229">
                <a:moveTo>
                  <a:pt x="484631" y="172211"/>
                </a:moveTo>
                <a:lnTo>
                  <a:pt x="0" y="172211"/>
                </a:lnTo>
                <a:lnTo>
                  <a:pt x="0" y="568451"/>
                </a:lnTo>
                <a:lnTo>
                  <a:pt x="1524" y="569975"/>
                </a:lnTo>
                <a:lnTo>
                  <a:pt x="832104" y="569975"/>
                </a:lnTo>
                <a:lnTo>
                  <a:pt x="833628" y="568451"/>
                </a:lnTo>
                <a:lnTo>
                  <a:pt x="835152" y="568451"/>
                </a:lnTo>
                <a:lnTo>
                  <a:pt x="835152" y="566927"/>
                </a:lnTo>
                <a:lnTo>
                  <a:pt x="3048" y="566927"/>
                </a:lnTo>
                <a:lnTo>
                  <a:pt x="3048" y="563879"/>
                </a:lnTo>
                <a:lnTo>
                  <a:pt x="6096" y="563879"/>
                </a:lnTo>
                <a:lnTo>
                  <a:pt x="6096" y="178307"/>
                </a:lnTo>
                <a:lnTo>
                  <a:pt x="3048" y="178307"/>
                </a:lnTo>
                <a:lnTo>
                  <a:pt x="3048" y="175259"/>
                </a:lnTo>
                <a:lnTo>
                  <a:pt x="487680" y="175259"/>
                </a:lnTo>
                <a:lnTo>
                  <a:pt x="484631" y="172211"/>
                </a:lnTo>
                <a:close/>
              </a:path>
              <a:path w="836930" h="570229">
                <a:moveTo>
                  <a:pt x="6096" y="563879"/>
                </a:moveTo>
                <a:lnTo>
                  <a:pt x="3048" y="563879"/>
                </a:lnTo>
                <a:lnTo>
                  <a:pt x="3048" y="566927"/>
                </a:lnTo>
                <a:lnTo>
                  <a:pt x="6096" y="566927"/>
                </a:lnTo>
                <a:lnTo>
                  <a:pt x="6096" y="563879"/>
                </a:lnTo>
                <a:close/>
              </a:path>
              <a:path w="836930" h="570229">
                <a:moveTo>
                  <a:pt x="830580" y="563879"/>
                </a:moveTo>
                <a:lnTo>
                  <a:pt x="6096" y="563879"/>
                </a:lnTo>
                <a:lnTo>
                  <a:pt x="6096" y="566927"/>
                </a:lnTo>
                <a:lnTo>
                  <a:pt x="830580" y="566927"/>
                </a:lnTo>
                <a:lnTo>
                  <a:pt x="830580" y="563879"/>
                </a:lnTo>
                <a:close/>
              </a:path>
              <a:path w="836930" h="570229">
                <a:moveTo>
                  <a:pt x="833628" y="175259"/>
                </a:moveTo>
                <a:lnTo>
                  <a:pt x="830580" y="175259"/>
                </a:lnTo>
                <a:lnTo>
                  <a:pt x="830580" y="566927"/>
                </a:lnTo>
                <a:lnTo>
                  <a:pt x="833628" y="566927"/>
                </a:lnTo>
                <a:lnTo>
                  <a:pt x="833628" y="563879"/>
                </a:lnTo>
                <a:lnTo>
                  <a:pt x="836676" y="563879"/>
                </a:lnTo>
                <a:lnTo>
                  <a:pt x="836676" y="178307"/>
                </a:lnTo>
                <a:lnTo>
                  <a:pt x="833628" y="178307"/>
                </a:lnTo>
                <a:lnTo>
                  <a:pt x="833628" y="175259"/>
                </a:lnTo>
                <a:close/>
              </a:path>
              <a:path w="836930" h="570229">
                <a:moveTo>
                  <a:pt x="836676" y="563879"/>
                </a:moveTo>
                <a:lnTo>
                  <a:pt x="833628" y="563879"/>
                </a:lnTo>
                <a:lnTo>
                  <a:pt x="833628" y="566927"/>
                </a:lnTo>
                <a:lnTo>
                  <a:pt x="835152" y="566927"/>
                </a:lnTo>
                <a:lnTo>
                  <a:pt x="836676" y="565403"/>
                </a:lnTo>
                <a:lnTo>
                  <a:pt x="836676" y="563879"/>
                </a:lnTo>
                <a:close/>
              </a:path>
              <a:path w="836930" h="570229">
                <a:moveTo>
                  <a:pt x="6096" y="175259"/>
                </a:moveTo>
                <a:lnTo>
                  <a:pt x="3048" y="175259"/>
                </a:lnTo>
                <a:lnTo>
                  <a:pt x="3048" y="178307"/>
                </a:lnTo>
                <a:lnTo>
                  <a:pt x="6096" y="178307"/>
                </a:lnTo>
                <a:lnTo>
                  <a:pt x="6096" y="175259"/>
                </a:lnTo>
                <a:close/>
              </a:path>
              <a:path w="836930" h="570229">
                <a:moveTo>
                  <a:pt x="495232" y="172211"/>
                </a:moveTo>
                <a:lnTo>
                  <a:pt x="486156" y="172211"/>
                </a:lnTo>
                <a:lnTo>
                  <a:pt x="487680" y="175259"/>
                </a:lnTo>
                <a:lnTo>
                  <a:pt x="6096" y="175259"/>
                </a:lnTo>
                <a:lnTo>
                  <a:pt x="6096" y="178307"/>
                </a:lnTo>
                <a:lnTo>
                  <a:pt x="487680" y="178307"/>
                </a:lnTo>
                <a:lnTo>
                  <a:pt x="489204" y="176783"/>
                </a:lnTo>
                <a:lnTo>
                  <a:pt x="495232" y="172211"/>
                </a:lnTo>
                <a:close/>
              </a:path>
              <a:path w="836930" h="570229">
                <a:moveTo>
                  <a:pt x="716280" y="1523"/>
                </a:moveTo>
                <a:lnTo>
                  <a:pt x="711708" y="1523"/>
                </a:lnTo>
                <a:lnTo>
                  <a:pt x="714756" y="3047"/>
                </a:lnTo>
                <a:lnTo>
                  <a:pt x="716280" y="4571"/>
                </a:lnTo>
                <a:lnTo>
                  <a:pt x="710886" y="8662"/>
                </a:lnTo>
                <a:lnTo>
                  <a:pt x="691896" y="173735"/>
                </a:lnTo>
                <a:lnTo>
                  <a:pt x="691896" y="176783"/>
                </a:lnTo>
                <a:lnTo>
                  <a:pt x="693420" y="176783"/>
                </a:lnTo>
                <a:lnTo>
                  <a:pt x="694944" y="178307"/>
                </a:lnTo>
                <a:lnTo>
                  <a:pt x="830580" y="178307"/>
                </a:lnTo>
                <a:lnTo>
                  <a:pt x="830580" y="175259"/>
                </a:lnTo>
                <a:lnTo>
                  <a:pt x="694944" y="175259"/>
                </a:lnTo>
                <a:lnTo>
                  <a:pt x="693420" y="172211"/>
                </a:lnTo>
                <a:lnTo>
                  <a:pt x="698342" y="172211"/>
                </a:lnTo>
                <a:lnTo>
                  <a:pt x="717804" y="3047"/>
                </a:lnTo>
                <a:lnTo>
                  <a:pt x="716280" y="1523"/>
                </a:lnTo>
                <a:close/>
              </a:path>
              <a:path w="836930" h="570229">
                <a:moveTo>
                  <a:pt x="835152" y="172211"/>
                </a:moveTo>
                <a:lnTo>
                  <a:pt x="698342" y="172211"/>
                </a:lnTo>
                <a:lnTo>
                  <a:pt x="697992" y="175259"/>
                </a:lnTo>
                <a:lnTo>
                  <a:pt x="833628" y="175259"/>
                </a:lnTo>
                <a:lnTo>
                  <a:pt x="833628" y="178307"/>
                </a:lnTo>
                <a:lnTo>
                  <a:pt x="836676" y="178307"/>
                </a:lnTo>
                <a:lnTo>
                  <a:pt x="836676" y="173735"/>
                </a:lnTo>
                <a:lnTo>
                  <a:pt x="835152" y="172211"/>
                </a:lnTo>
                <a:close/>
              </a:path>
              <a:path w="836930" h="570229">
                <a:moveTo>
                  <a:pt x="716280" y="0"/>
                </a:moveTo>
                <a:lnTo>
                  <a:pt x="711708" y="0"/>
                </a:lnTo>
                <a:lnTo>
                  <a:pt x="484631" y="172211"/>
                </a:lnTo>
                <a:lnTo>
                  <a:pt x="487680" y="175259"/>
                </a:lnTo>
                <a:lnTo>
                  <a:pt x="486156" y="172211"/>
                </a:lnTo>
                <a:lnTo>
                  <a:pt x="495232" y="172211"/>
                </a:lnTo>
                <a:lnTo>
                  <a:pt x="710886" y="8662"/>
                </a:lnTo>
                <a:lnTo>
                  <a:pt x="711708" y="1523"/>
                </a:lnTo>
                <a:lnTo>
                  <a:pt x="716280" y="1523"/>
                </a:lnTo>
                <a:lnTo>
                  <a:pt x="716280" y="0"/>
                </a:lnTo>
                <a:close/>
              </a:path>
              <a:path w="836930" h="570229">
                <a:moveTo>
                  <a:pt x="698342" y="172211"/>
                </a:moveTo>
                <a:lnTo>
                  <a:pt x="693420" y="172211"/>
                </a:lnTo>
                <a:lnTo>
                  <a:pt x="694944" y="175259"/>
                </a:lnTo>
                <a:lnTo>
                  <a:pt x="697992" y="175259"/>
                </a:lnTo>
                <a:lnTo>
                  <a:pt x="698342" y="172211"/>
                </a:lnTo>
                <a:close/>
              </a:path>
              <a:path w="836930" h="570229">
                <a:moveTo>
                  <a:pt x="711708" y="1523"/>
                </a:moveTo>
                <a:lnTo>
                  <a:pt x="710886" y="8662"/>
                </a:lnTo>
                <a:lnTo>
                  <a:pt x="716280" y="4571"/>
                </a:lnTo>
                <a:lnTo>
                  <a:pt x="714756" y="3047"/>
                </a:lnTo>
                <a:lnTo>
                  <a:pt x="711708" y="1523"/>
                </a:lnTo>
                <a:close/>
              </a:path>
            </a:pathLst>
          </a:custGeom>
          <a:solidFill>
            <a:srgbClr val="000000"/>
          </a:solidFill>
        </p:spPr>
        <p:txBody>
          <a:bodyPr wrap="square" lIns="0" tIns="0" rIns="0" bIns="0" rtlCol="0"/>
          <a:lstStyle/>
          <a:p/>
        </p:txBody>
      </p:sp>
      <p:sp>
        <p:nvSpPr>
          <p:cNvPr id="30" name="object 30"/>
          <p:cNvSpPr txBox="1"/>
          <p:nvPr/>
        </p:nvSpPr>
        <p:spPr>
          <a:xfrm>
            <a:off x="1703323" y="4448555"/>
            <a:ext cx="687705" cy="241935"/>
          </a:xfrm>
          <a:prstGeom prst="rect">
            <a:avLst/>
          </a:prstGeom>
        </p:spPr>
        <p:txBody>
          <a:bodyPr wrap="square" lIns="0" tIns="0" rIns="0" bIns="0" rtlCol="0" vert="horz">
            <a:spAutoFit/>
          </a:bodyPr>
          <a:lstStyle/>
          <a:p>
            <a:pPr marL="12700">
              <a:lnSpc>
                <a:spcPct val="100000"/>
              </a:lnSpc>
            </a:pPr>
            <a:r>
              <a:rPr dirty="0" sz="1500" spc="15">
                <a:latin typeface="Times New Roman"/>
                <a:cs typeface="Times New Roman"/>
              </a:rPr>
              <a:t>message</a:t>
            </a:r>
            <a:endParaRPr sz="1500">
              <a:latin typeface="Times New Roman"/>
              <a:cs typeface="Times New Roman"/>
            </a:endParaRPr>
          </a:p>
        </p:txBody>
      </p:sp>
      <p:sp>
        <p:nvSpPr>
          <p:cNvPr id="31" name="object 31"/>
          <p:cNvSpPr/>
          <p:nvPr/>
        </p:nvSpPr>
        <p:spPr>
          <a:xfrm>
            <a:off x="5611367" y="4710684"/>
            <a:ext cx="1001394" cy="551815"/>
          </a:xfrm>
          <a:custGeom>
            <a:avLst/>
            <a:gdLst/>
            <a:ahLst/>
            <a:cxnLst/>
            <a:rect l="l" t="t" r="r" b="b"/>
            <a:pathLst>
              <a:path w="1001395" h="551814">
                <a:moveTo>
                  <a:pt x="431292" y="489204"/>
                </a:moveTo>
                <a:lnTo>
                  <a:pt x="187452" y="489204"/>
                </a:lnTo>
                <a:lnTo>
                  <a:pt x="0" y="551688"/>
                </a:lnTo>
                <a:lnTo>
                  <a:pt x="431292" y="489204"/>
                </a:lnTo>
                <a:close/>
              </a:path>
              <a:path w="1001395" h="551814">
                <a:moveTo>
                  <a:pt x="1001268" y="0"/>
                </a:moveTo>
                <a:lnTo>
                  <a:pt x="24384" y="0"/>
                </a:lnTo>
                <a:lnTo>
                  <a:pt x="24384" y="489204"/>
                </a:lnTo>
                <a:lnTo>
                  <a:pt x="1001268" y="489204"/>
                </a:lnTo>
                <a:lnTo>
                  <a:pt x="1001268" y="0"/>
                </a:lnTo>
                <a:close/>
              </a:path>
            </a:pathLst>
          </a:custGeom>
          <a:solidFill>
            <a:srgbClr val="FFFF99"/>
          </a:solidFill>
        </p:spPr>
        <p:txBody>
          <a:bodyPr wrap="square" lIns="0" tIns="0" rIns="0" bIns="0" rtlCol="0"/>
          <a:lstStyle/>
          <a:p/>
        </p:txBody>
      </p:sp>
      <p:sp>
        <p:nvSpPr>
          <p:cNvPr id="32" name="object 32"/>
          <p:cNvSpPr/>
          <p:nvPr/>
        </p:nvSpPr>
        <p:spPr>
          <a:xfrm>
            <a:off x="5608320" y="4707635"/>
            <a:ext cx="1007744" cy="558165"/>
          </a:xfrm>
          <a:custGeom>
            <a:avLst/>
            <a:gdLst/>
            <a:ahLst/>
            <a:cxnLst/>
            <a:rect l="l" t="t" r="r" b="b"/>
            <a:pathLst>
              <a:path w="1007745" h="558164">
                <a:moveTo>
                  <a:pt x="1524" y="551688"/>
                </a:moveTo>
                <a:lnTo>
                  <a:pt x="0" y="551688"/>
                </a:lnTo>
                <a:lnTo>
                  <a:pt x="0" y="556260"/>
                </a:lnTo>
                <a:lnTo>
                  <a:pt x="1524" y="556260"/>
                </a:lnTo>
                <a:lnTo>
                  <a:pt x="3048" y="557784"/>
                </a:lnTo>
                <a:lnTo>
                  <a:pt x="3048" y="554736"/>
                </a:lnTo>
                <a:lnTo>
                  <a:pt x="1524" y="551688"/>
                </a:lnTo>
                <a:close/>
              </a:path>
              <a:path w="1007745" h="558164">
                <a:moveTo>
                  <a:pt x="36566" y="546611"/>
                </a:moveTo>
                <a:lnTo>
                  <a:pt x="1524" y="551688"/>
                </a:lnTo>
                <a:lnTo>
                  <a:pt x="3048" y="554736"/>
                </a:lnTo>
                <a:lnTo>
                  <a:pt x="3048" y="557784"/>
                </a:lnTo>
                <a:lnTo>
                  <a:pt x="36566" y="546611"/>
                </a:lnTo>
                <a:close/>
              </a:path>
              <a:path w="1007745" h="558164">
                <a:moveTo>
                  <a:pt x="1001268" y="489204"/>
                </a:moveTo>
                <a:lnTo>
                  <a:pt x="432816" y="489204"/>
                </a:lnTo>
                <a:lnTo>
                  <a:pt x="36566" y="546611"/>
                </a:lnTo>
                <a:lnTo>
                  <a:pt x="3048" y="557784"/>
                </a:lnTo>
                <a:lnTo>
                  <a:pt x="434340" y="495300"/>
                </a:lnTo>
                <a:lnTo>
                  <a:pt x="432816" y="495300"/>
                </a:lnTo>
                <a:lnTo>
                  <a:pt x="434340" y="492252"/>
                </a:lnTo>
                <a:lnTo>
                  <a:pt x="1001268" y="492252"/>
                </a:lnTo>
                <a:lnTo>
                  <a:pt x="1001268" y="489204"/>
                </a:lnTo>
                <a:close/>
              </a:path>
              <a:path w="1007745" h="558164">
                <a:moveTo>
                  <a:pt x="188976" y="489204"/>
                </a:moveTo>
                <a:lnTo>
                  <a:pt x="1524" y="551688"/>
                </a:lnTo>
                <a:lnTo>
                  <a:pt x="36566" y="546611"/>
                </a:lnTo>
                <a:lnTo>
                  <a:pt x="190500" y="495300"/>
                </a:lnTo>
                <a:lnTo>
                  <a:pt x="188976" y="495300"/>
                </a:lnTo>
                <a:lnTo>
                  <a:pt x="190500" y="492252"/>
                </a:lnTo>
                <a:lnTo>
                  <a:pt x="188976" y="489204"/>
                </a:lnTo>
                <a:close/>
              </a:path>
              <a:path w="1007745" h="558164">
                <a:moveTo>
                  <a:pt x="1005840" y="0"/>
                </a:moveTo>
                <a:lnTo>
                  <a:pt x="24384" y="0"/>
                </a:lnTo>
                <a:lnTo>
                  <a:pt x="24384" y="493776"/>
                </a:lnTo>
                <a:lnTo>
                  <a:pt x="25908" y="495300"/>
                </a:lnTo>
                <a:lnTo>
                  <a:pt x="170688" y="495300"/>
                </a:lnTo>
                <a:lnTo>
                  <a:pt x="179832" y="492252"/>
                </a:lnTo>
                <a:lnTo>
                  <a:pt x="27432" y="492252"/>
                </a:lnTo>
                <a:lnTo>
                  <a:pt x="27432" y="489204"/>
                </a:lnTo>
                <a:lnTo>
                  <a:pt x="30480" y="489204"/>
                </a:lnTo>
                <a:lnTo>
                  <a:pt x="30480" y="6096"/>
                </a:lnTo>
                <a:lnTo>
                  <a:pt x="27432" y="6096"/>
                </a:lnTo>
                <a:lnTo>
                  <a:pt x="27432" y="3048"/>
                </a:lnTo>
                <a:lnTo>
                  <a:pt x="1007364" y="3048"/>
                </a:lnTo>
                <a:lnTo>
                  <a:pt x="1007364" y="1524"/>
                </a:lnTo>
                <a:lnTo>
                  <a:pt x="1005840" y="0"/>
                </a:lnTo>
                <a:close/>
              </a:path>
              <a:path w="1007745" h="558164">
                <a:moveTo>
                  <a:pt x="192024" y="489204"/>
                </a:moveTo>
                <a:lnTo>
                  <a:pt x="188976" y="489204"/>
                </a:lnTo>
                <a:lnTo>
                  <a:pt x="190500" y="492252"/>
                </a:lnTo>
                <a:lnTo>
                  <a:pt x="188976" y="495300"/>
                </a:lnTo>
                <a:lnTo>
                  <a:pt x="190500" y="495300"/>
                </a:lnTo>
                <a:lnTo>
                  <a:pt x="192024" y="493776"/>
                </a:lnTo>
                <a:lnTo>
                  <a:pt x="192024" y="489204"/>
                </a:lnTo>
                <a:close/>
              </a:path>
              <a:path w="1007745" h="558164">
                <a:moveTo>
                  <a:pt x="434340" y="492252"/>
                </a:moveTo>
                <a:lnTo>
                  <a:pt x="432816" y="495300"/>
                </a:lnTo>
                <a:lnTo>
                  <a:pt x="434340" y="495300"/>
                </a:lnTo>
                <a:lnTo>
                  <a:pt x="434340" y="492252"/>
                </a:lnTo>
                <a:close/>
              </a:path>
              <a:path w="1007745" h="558164">
                <a:moveTo>
                  <a:pt x="1007364" y="489204"/>
                </a:moveTo>
                <a:lnTo>
                  <a:pt x="1004316" y="489204"/>
                </a:lnTo>
                <a:lnTo>
                  <a:pt x="1004316" y="492252"/>
                </a:lnTo>
                <a:lnTo>
                  <a:pt x="434340" y="492252"/>
                </a:lnTo>
                <a:lnTo>
                  <a:pt x="434340" y="495300"/>
                </a:lnTo>
                <a:lnTo>
                  <a:pt x="1002792" y="495300"/>
                </a:lnTo>
                <a:lnTo>
                  <a:pt x="1004316" y="493776"/>
                </a:lnTo>
                <a:lnTo>
                  <a:pt x="1005840" y="493776"/>
                </a:lnTo>
                <a:lnTo>
                  <a:pt x="1005840" y="492252"/>
                </a:lnTo>
                <a:lnTo>
                  <a:pt x="1007364" y="490728"/>
                </a:lnTo>
                <a:lnTo>
                  <a:pt x="1007364" y="489204"/>
                </a:lnTo>
                <a:close/>
              </a:path>
              <a:path w="1007745" h="558164">
                <a:moveTo>
                  <a:pt x="30480" y="489204"/>
                </a:moveTo>
                <a:lnTo>
                  <a:pt x="27432" y="489204"/>
                </a:lnTo>
                <a:lnTo>
                  <a:pt x="27432" y="492252"/>
                </a:lnTo>
                <a:lnTo>
                  <a:pt x="30480" y="492252"/>
                </a:lnTo>
                <a:lnTo>
                  <a:pt x="30480" y="489204"/>
                </a:lnTo>
                <a:close/>
              </a:path>
              <a:path w="1007745" h="558164">
                <a:moveTo>
                  <a:pt x="188976" y="489204"/>
                </a:moveTo>
                <a:lnTo>
                  <a:pt x="30480" y="489204"/>
                </a:lnTo>
                <a:lnTo>
                  <a:pt x="30480" y="492252"/>
                </a:lnTo>
                <a:lnTo>
                  <a:pt x="179832" y="492252"/>
                </a:lnTo>
                <a:lnTo>
                  <a:pt x="188976" y="489204"/>
                </a:lnTo>
                <a:close/>
              </a:path>
              <a:path w="1007745" h="558164">
                <a:moveTo>
                  <a:pt x="1004316" y="3048"/>
                </a:moveTo>
                <a:lnTo>
                  <a:pt x="1001268" y="3048"/>
                </a:lnTo>
                <a:lnTo>
                  <a:pt x="1001268" y="492252"/>
                </a:lnTo>
                <a:lnTo>
                  <a:pt x="1004316" y="492252"/>
                </a:lnTo>
                <a:lnTo>
                  <a:pt x="1004316" y="489204"/>
                </a:lnTo>
                <a:lnTo>
                  <a:pt x="1007364" y="489204"/>
                </a:lnTo>
                <a:lnTo>
                  <a:pt x="1007364" y="6096"/>
                </a:lnTo>
                <a:lnTo>
                  <a:pt x="1004316" y="6096"/>
                </a:lnTo>
                <a:lnTo>
                  <a:pt x="1004316" y="3048"/>
                </a:lnTo>
                <a:close/>
              </a:path>
              <a:path w="1007745" h="558164">
                <a:moveTo>
                  <a:pt x="30480" y="3048"/>
                </a:moveTo>
                <a:lnTo>
                  <a:pt x="27432" y="3048"/>
                </a:lnTo>
                <a:lnTo>
                  <a:pt x="27432" y="6096"/>
                </a:lnTo>
                <a:lnTo>
                  <a:pt x="30480" y="6096"/>
                </a:lnTo>
                <a:lnTo>
                  <a:pt x="30480" y="3048"/>
                </a:lnTo>
                <a:close/>
              </a:path>
              <a:path w="1007745" h="558164">
                <a:moveTo>
                  <a:pt x="1001268" y="3048"/>
                </a:moveTo>
                <a:lnTo>
                  <a:pt x="30480" y="3048"/>
                </a:lnTo>
                <a:lnTo>
                  <a:pt x="30480" y="6096"/>
                </a:lnTo>
                <a:lnTo>
                  <a:pt x="1001268" y="6096"/>
                </a:lnTo>
                <a:lnTo>
                  <a:pt x="1001268" y="3048"/>
                </a:lnTo>
                <a:close/>
              </a:path>
              <a:path w="1007745" h="558164">
                <a:moveTo>
                  <a:pt x="1007364" y="3048"/>
                </a:moveTo>
                <a:lnTo>
                  <a:pt x="1004316" y="3048"/>
                </a:lnTo>
                <a:lnTo>
                  <a:pt x="1004316" y="6096"/>
                </a:lnTo>
                <a:lnTo>
                  <a:pt x="1007364" y="6096"/>
                </a:lnTo>
                <a:lnTo>
                  <a:pt x="1007364" y="3048"/>
                </a:lnTo>
                <a:close/>
              </a:path>
            </a:pathLst>
          </a:custGeom>
          <a:solidFill>
            <a:srgbClr val="000000"/>
          </a:solidFill>
        </p:spPr>
        <p:txBody>
          <a:bodyPr wrap="square" lIns="0" tIns="0" rIns="0" bIns="0" rtlCol="0"/>
          <a:lstStyle/>
          <a:p/>
        </p:txBody>
      </p:sp>
      <p:sp>
        <p:nvSpPr>
          <p:cNvPr id="33" name="object 33"/>
          <p:cNvSpPr txBox="1"/>
          <p:nvPr/>
        </p:nvSpPr>
        <p:spPr>
          <a:xfrm>
            <a:off x="5699264" y="4735220"/>
            <a:ext cx="849630" cy="481965"/>
          </a:xfrm>
          <a:prstGeom prst="rect">
            <a:avLst/>
          </a:prstGeom>
        </p:spPr>
        <p:txBody>
          <a:bodyPr wrap="square" lIns="0" tIns="0" rIns="0" bIns="0" rtlCol="0" vert="horz">
            <a:spAutoFit/>
          </a:bodyPr>
          <a:lstStyle/>
          <a:p>
            <a:pPr marL="278765" marR="5080" indent="-266700">
              <a:lnSpc>
                <a:spcPct val="102600"/>
              </a:lnSpc>
            </a:pPr>
            <a:r>
              <a:rPr dirty="0" sz="1500" spc="10">
                <a:latin typeface="Times New Roman"/>
                <a:cs typeface="Times New Roman"/>
              </a:rPr>
              <a:t>Activation  </a:t>
            </a:r>
            <a:r>
              <a:rPr dirty="0" sz="1500" spc="15">
                <a:latin typeface="Times New Roman"/>
                <a:cs typeface="Times New Roman"/>
              </a:rPr>
              <a:t>box</a:t>
            </a:r>
            <a:endParaRPr sz="1500">
              <a:latin typeface="Times New Roman"/>
              <a:cs typeface="Times New Roman"/>
            </a:endParaRPr>
          </a:p>
        </p:txBody>
      </p:sp>
      <p:sp>
        <p:nvSpPr>
          <p:cNvPr id="34" name="object 34"/>
          <p:cNvSpPr/>
          <p:nvPr/>
        </p:nvSpPr>
        <p:spPr>
          <a:xfrm>
            <a:off x="2852927" y="5103876"/>
            <a:ext cx="928369" cy="584200"/>
          </a:xfrm>
          <a:custGeom>
            <a:avLst/>
            <a:gdLst/>
            <a:ahLst/>
            <a:cxnLst/>
            <a:rect l="l" t="t" r="r" b="b"/>
            <a:pathLst>
              <a:path w="928370" h="584200">
                <a:moveTo>
                  <a:pt x="928116" y="193548"/>
                </a:moveTo>
                <a:lnTo>
                  <a:pt x="0" y="193548"/>
                </a:lnTo>
                <a:lnTo>
                  <a:pt x="0" y="583692"/>
                </a:lnTo>
                <a:lnTo>
                  <a:pt x="928116" y="583692"/>
                </a:lnTo>
                <a:lnTo>
                  <a:pt x="928116" y="193548"/>
                </a:lnTo>
                <a:close/>
              </a:path>
              <a:path w="928370" h="584200">
                <a:moveTo>
                  <a:pt x="73152" y="0"/>
                </a:moveTo>
                <a:lnTo>
                  <a:pt x="153924" y="193548"/>
                </a:lnTo>
                <a:lnTo>
                  <a:pt x="385572" y="193548"/>
                </a:lnTo>
                <a:lnTo>
                  <a:pt x="73152" y="0"/>
                </a:lnTo>
                <a:close/>
              </a:path>
            </a:pathLst>
          </a:custGeom>
          <a:solidFill>
            <a:srgbClr val="FFFF99"/>
          </a:solidFill>
        </p:spPr>
        <p:txBody>
          <a:bodyPr wrap="square" lIns="0" tIns="0" rIns="0" bIns="0" rtlCol="0"/>
          <a:lstStyle/>
          <a:p/>
        </p:txBody>
      </p:sp>
      <p:sp>
        <p:nvSpPr>
          <p:cNvPr id="35" name="object 35"/>
          <p:cNvSpPr/>
          <p:nvPr/>
        </p:nvSpPr>
        <p:spPr>
          <a:xfrm>
            <a:off x="2849879" y="5100828"/>
            <a:ext cx="934719" cy="589915"/>
          </a:xfrm>
          <a:custGeom>
            <a:avLst/>
            <a:gdLst/>
            <a:ahLst/>
            <a:cxnLst/>
            <a:rect l="l" t="t" r="r" b="b"/>
            <a:pathLst>
              <a:path w="934720" h="589914">
                <a:moveTo>
                  <a:pt x="152652" y="193547"/>
                </a:moveTo>
                <a:lnTo>
                  <a:pt x="0" y="193547"/>
                </a:lnTo>
                <a:lnTo>
                  <a:pt x="0" y="588263"/>
                </a:lnTo>
                <a:lnTo>
                  <a:pt x="1524" y="589787"/>
                </a:lnTo>
                <a:lnTo>
                  <a:pt x="929640" y="589787"/>
                </a:lnTo>
                <a:lnTo>
                  <a:pt x="931163" y="588263"/>
                </a:lnTo>
                <a:lnTo>
                  <a:pt x="932688" y="588263"/>
                </a:lnTo>
                <a:lnTo>
                  <a:pt x="932688" y="586739"/>
                </a:lnTo>
                <a:lnTo>
                  <a:pt x="3048" y="586739"/>
                </a:lnTo>
                <a:lnTo>
                  <a:pt x="3048" y="583691"/>
                </a:lnTo>
                <a:lnTo>
                  <a:pt x="6096" y="583691"/>
                </a:lnTo>
                <a:lnTo>
                  <a:pt x="6096" y="199643"/>
                </a:lnTo>
                <a:lnTo>
                  <a:pt x="3048" y="199643"/>
                </a:lnTo>
                <a:lnTo>
                  <a:pt x="3048" y="196595"/>
                </a:lnTo>
                <a:lnTo>
                  <a:pt x="153924" y="196595"/>
                </a:lnTo>
                <a:lnTo>
                  <a:pt x="152652" y="193547"/>
                </a:lnTo>
                <a:close/>
              </a:path>
              <a:path w="934720" h="589914">
                <a:moveTo>
                  <a:pt x="6096" y="583691"/>
                </a:moveTo>
                <a:lnTo>
                  <a:pt x="3048" y="583691"/>
                </a:lnTo>
                <a:lnTo>
                  <a:pt x="3048" y="586739"/>
                </a:lnTo>
                <a:lnTo>
                  <a:pt x="6096" y="586739"/>
                </a:lnTo>
                <a:lnTo>
                  <a:pt x="6096" y="583691"/>
                </a:lnTo>
                <a:close/>
              </a:path>
              <a:path w="934720" h="589914">
                <a:moveTo>
                  <a:pt x="928116" y="583691"/>
                </a:moveTo>
                <a:lnTo>
                  <a:pt x="6096" y="583691"/>
                </a:lnTo>
                <a:lnTo>
                  <a:pt x="6096" y="586739"/>
                </a:lnTo>
                <a:lnTo>
                  <a:pt x="928116" y="586739"/>
                </a:lnTo>
                <a:lnTo>
                  <a:pt x="928116" y="583691"/>
                </a:lnTo>
                <a:close/>
              </a:path>
              <a:path w="934720" h="589914">
                <a:moveTo>
                  <a:pt x="931163" y="196595"/>
                </a:moveTo>
                <a:lnTo>
                  <a:pt x="928116" y="196595"/>
                </a:lnTo>
                <a:lnTo>
                  <a:pt x="928116" y="586739"/>
                </a:lnTo>
                <a:lnTo>
                  <a:pt x="931163" y="586739"/>
                </a:lnTo>
                <a:lnTo>
                  <a:pt x="931163" y="583691"/>
                </a:lnTo>
                <a:lnTo>
                  <a:pt x="934212" y="583691"/>
                </a:lnTo>
                <a:lnTo>
                  <a:pt x="934212" y="199643"/>
                </a:lnTo>
                <a:lnTo>
                  <a:pt x="931163" y="199643"/>
                </a:lnTo>
                <a:lnTo>
                  <a:pt x="931163" y="196595"/>
                </a:lnTo>
                <a:close/>
              </a:path>
              <a:path w="934720" h="589914">
                <a:moveTo>
                  <a:pt x="934212" y="583691"/>
                </a:moveTo>
                <a:lnTo>
                  <a:pt x="931163" y="583691"/>
                </a:lnTo>
                <a:lnTo>
                  <a:pt x="931163" y="586739"/>
                </a:lnTo>
                <a:lnTo>
                  <a:pt x="932688" y="586739"/>
                </a:lnTo>
                <a:lnTo>
                  <a:pt x="934212" y="585215"/>
                </a:lnTo>
                <a:lnTo>
                  <a:pt x="934212" y="583691"/>
                </a:lnTo>
                <a:close/>
              </a:path>
              <a:path w="934720" h="589914">
                <a:moveTo>
                  <a:pt x="6096" y="196595"/>
                </a:moveTo>
                <a:lnTo>
                  <a:pt x="3048" y="196595"/>
                </a:lnTo>
                <a:lnTo>
                  <a:pt x="3048" y="199643"/>
                </a:lnTo>
                <a:lnTo>
                  <a:pt x="6096" y="199643"/>
                </a:lnTo>
                <a:lnTo>
                  <a:pt x="6096" y="196595"/>
                </a:lnTo>
                <a:close/>
              </a:path>
              <a:path w="934720" h="589914">
                <a:moveTo>
                  <a:pt x="159383" y="193547"/>
                </a:moveTo>
                <a:lnTo>
                  <a:pt x="155448" y="193547"/>
                </a:lnTo>
                <a:lnTo>
                  <a:pt x="156972" y="196595"/>
                </a:lnTo>
                <a:lnTo>
                  <a:pt x="6096" y="196595"/>
                </a:lnTo>
                <a:lnTo>
                  <a:pt x="6096" y="199643"/>
                </a:lnTo>
                <a:lnTo>
                  <a:pt x="156972" y="199643"/>
                </a:lnTo>
                <a:lnTo>
                  <a:pt x="158496" y="198119"/>
                </a:lnTo>
                <a:lnTo>
                  <a:pt x="158496" y="195071"/>
                </a:lnTo>
                <a:lnTo>
                  <a:pt x="160020" y="195071"/>
                </a:lnTo>
                <a:lnTo>
                  <a:pt x="159383" y="193547"/>
                </a:lnTo>
                <a:close/>
              </a:path>
              <a:path w="934720" h="589914">
                <a:moveTo>
                  <a:pt x="80183" y="1523"/>
                </a:moveTo>
                <a:lnTo>
                  <a:pt x="79248" y="1523"/>
                </a:lnTo>
                <a:lnTo>
                  <a:pt x="83089" y="10728"/>
                </a:lnTo>
                <a:lnTo>
                  <a:pt x="385572" y="198119"/>
                </a:lnTo>
                <a:lnTo>
                  <a:pt x="387096" y="198119"/>
                </a:lnTo>
                <a:lnTo>
                  <a:pt x="388620" y="199643"/>
                </a:lnTo>
                <a:lnTo>
                  <a:pt x="928116" y="199643"/>
                </a:lnTo>
                <a:lnTo>
                  <a:pt x="928116" y="196595"/>
                </a:lnTo>
                <a:lnTo>
                  <a:pt x="388620" y="196595"/>
                </a:lnTo>
                <a:lnTo>
                  <a:pt x="387096" y="193547"/>
                </a:lnTo>
                <a:lnTo>
                  <a:pt x="390144" y="193547"/>
                </a:lnTo>
                <a:lnTo>
                  <a:pt x="80183" y="1523"/>
                </a:lnTo>
                <a:close/>
              </a:path>
              <a:path w="934720" h="589914">
                <a:moveTo>
                  <a:pt x="932688" y="193547"/>
                </a:moveTo>
                <a:lnTo>
                  <a:pt x="390144" y="193547"/>
                </a:lnTo>
                <a:lnTo>
                  <a:pt x="388620" y="196595"/>
                </a:lnTo>
                <a:lnTo>
                  <a:pt x="931163" y="196595"/>
                </a:lnTo>
                <a:lnTo>
                  <a:pt x="931163" y="199643"/>
                </a:lnTo>
                <a:lnTo>
                  <a:pt x="934212" y="199643"/>
                </a:lnTo>
                <a:lnTo>
                  <a:pt x="934212" y="195071"/>
                </a:lnTo>
                <a:lnTo>
                  <a:pt x="932688" y="193547"/>
                </a:lnTo>
                <a:close/>
              </a:path>
              <a:path w="934720" h="589914">
                <a:moveTo>
                  <a:pt x="74009" y="5103"/>
                </a:moveTo>
                <a:lnTo>
                  <a:pt x="153924" y="196595"/>
                </a:lnTo>
                <a:lnTo>
                  <a:pt x="156972" y="196595"/>
                </a:lnTo>
                <a:lnTo>
                  <a:pt x="155448" y="193547"/>
                </a:lnTo>
                <a:lnTo>
                  <a:pt x="159383" y="193547"/>
                </a:lnTo>
                <a:lnTo>
                  <a:pt x="83089" y="10728"/>
                </a:lnTo>
                <a:lnTo>
                  <a:pt x="74009" y="5103"/>
                </a:lnTo>
                <a:close/>
              </a:path>
              <a:path w="934720" h="589914">
                <a:moveTo>
                  <a:pt x="390144" y="193547"/>
                </a:moveTo>
                <a:lnTo>
                  <a:pt x="387096" y="193547"/>
                </a:lnTo>
                <a:lnTo>
                  <a:pt x="388620" y="196595"/>
                </a:lnTo>
                <a:lnTo>
                  <a:pt x="390144" y="193547"/>
                </a:lnTo>
                <a:close/>
              </a:path>
              <a:path w="934720" h="589914">
                <a:moveTo>
                  <a:pt x="79248" y="1523"/>
                </a:moveTo>
                <a:lnTo>
                  <a:pt x="73678" y="4308"/>
                </a:lnTo>
                <a:lnTo>
                  <a:pt x="74009" y="5103"/>
                </a:lnTo>
                <a:lnTo>
                  <a:pt x="83089" y="10728"/>
                </a:lnTo>
                <a:lnTo>
                  <a:pt x="79248" y="1523"/>
                </a:lnTo>
                <a:close/>
              </a:path>
              <a:path w="934720" h="589914">
                <a:moveTo>
                  <a:pt x="73678" y="4308"/>
                </a:moveTo>
                <a:lnTo>
                  <a:pt x="73152" y="4571"/>
                </a:lnTo>
                <a:lnTo>
                  <a:pt x="74009" y="5103"/>
                </a:lnTo>
                <a:lnTo>
                  <a:pt x="73678" y="4308"/>
                </a:lnTo>
                <a:close/>
              </a:path>
              <a:path w="934720" h="589914">
                <a:moveTo>
                  <a:pt x="77724" y="0"/>
                </a:moveTo>
                <a:lnTo>
                  <a:pt x="73152" y="0"/>
                </a:lnTo>
                <a:lnTo>
                  <a:pt x="73152" y="3047"/>
                </a:lnTo>
                <a:lnTo>
                  <a:pt x="73678" y="4308"/>
                </a:lnTo>
                <a:lnTo>
                  <a:pt x="79248" y="1523"/>
                </a:lnTo>
                <a:lnTo>
                  <a:pt x="80183" y="1523"/>
                </a:lnTo>
                <a:lnTo>
                  <a:pt x="77724" y="0"/>
                </a:lnTo>
                <a:close/>
              </a:path>
            </a:pathLst>
          </a:custGeom>
          <a:solidFill>
            <a:srgbClr val="000000"/>
          </a:solidFill>
        </p:spPr>
        <p:txBody>
          <a:bodyPr wrap="square" lIns="0" tIns="0" rIns="0" bIns="0" rtlCol="0"/>
          <a:lstStyle/>
          <a:p/>
        </p:txBody>
      </p:sp>
      <p:sp>
        <p:nvSpPr>
          <p:cNvPr id="36" name="object 36"/>
          <p:cNvSpPr txBox="1"/>
          <p:nvPr/>
        </p:nvSpPr>
        <p:spPr>
          <a:xfrm>
            <a:off x="2934716" y="5327916"/>
            <a:ext cx="763905" cy="241935"/>
          </a:xfrm>
          <a:prstGeom prst="rect">
            <a:avLst/>
          </a:prstGeom>
        </p:spPr>
        <p:txBody>
          <a:bodyPr wrap="square" lIns="0" tIns="0" rIns="0" bIns="0" rtlCol="0" vert="horz">
            <a:spAutoFit/>
          </a:bodyPr>
          <a:lstStyle/>
          <a:p>
            <a:pPr marL="12700">
              <a:lnSpc>
                <a:spcPct val="100000"/>
              </a:lnSpc>
            </a:pPr>
            <a:r>
              <a:rPr dirty="0" sz="1500" spc="15">
                <a:latin typeface="Times New Roman"/>
                <a:cs typeface="Times New Roman"/>
              </a:rPr>
              <a:t>condition</a:t>
            </a:r>
            <a:endParaRPr sz="1500">
              <a:latin typeface="Times New Roman"/>
              <a:cs typeface="Times New Roman"/>
            </a:endParaRPr>
          </a:p>
        </p:txBody>
      </p:sp>
      <p:sp>
        <p:nvSpPr>
          <p:cNvPr id="37" name="object 37"/>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414909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spcBef>
                <a:spcPts val="875"/>
              </a:spcBef>
            </a:pPr>
            <a:r>
              <a:rPr dirty="0" sz="1200">
                <a:latin typeface="Times New Roman"/>
                <a:cs typeface="Times New Roman"/>
              </a:rPr>
              <a:t>actual message </a:t>
            </a:r>
            <a:r>
              <a:rPr dirty="0" sz="1200" spc="-5">
                <a:latin typeface="Times New Roman"/>
                <a:cs typeface="Times New Roman"/>
              </a:rPr>
              <a:t>sent </a:t>
            </a:r>
            <a:r>
              <a:rPr dirty="0" sz="1200">
                <a:latin typeface="Times New Roman"/>
                <a:cs typeface="Times New Roman"/>
              </a:rPr>
              <a:t>through </a:t>
            </a:r>
            <a:r>
              <a:rPr dirty="0" sz="1200" spc="-5">
                <a:latin typeface="Times New Roman"/>
                <a:cs typeface="Times New Roman"/>
              </a:rPr>
              <a:t>some </a:t>
            </a:r>
            <a:r>
              <a:rPr dirty="0" sz="1200">
                <a:latin typeface="Times New Roman"/>
                <a:cs typeface="Times New Roman"/>
              </a:rPr>
              <a:t>communication mechanism, either </a:t>
            </a:r>
            <a:r>
              <a:rPr dirty="0" sz="1200" spc="5">
                <a:latin typeface="Times New Roman"/>
                <a:cs typeface="Times New Roman"/>
              </a:rPr>
              <a:t>over </a:t>
            </a:r>
            <a:r>
              <a:rPr dirty="0" sz="1200">
                <a:latin typeface="Times New Roman"/>
                <a:cs typeface="Times New Roman"/>
              </a:rPr>
              <a:t>the network or  internally on a</a:t>
            </a:r>
            <a:r>
              <a:rPr dirty="0" sz="1200" spc="-105">
                <a:latin typeface="Times New Roman"/>
                <a:cs typeface="Times New Roman"/>
              </a:rPr>
              <a:t> </a:t>
            </a:r>
            <a:r>
              <a:rPr dirty="0" sz="1200">
                <a:latin typeface="Times New Roman"/>
                <a:cs typeface="Times New Roman"/>
              </a:rPr>
              <a:t>computer.</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If object obj</a:t>
            </a:r>
            <a:r>
              <a:rPr dirty="0" baseline="-10416" sz="1200">
                <a:latin typeface="Times New Roman"/>
                <a:cs typeface="Times New Roman"/>
              </a:rPr>
              <a:t>1 </a:t>
            </a:r>
            <a:r>
              <a:rPr dirty="0" sz="1200" spc="-5">
                <a:latin typeface="Times New Roman"/>
                <a:cs typeface="Times New Roman"/>
              </a:rPr>
              <a:t>sends </a:t>
            </a:r>
            <a:r>
              <a:rPr dirty="0" sz="1200">
                <a:latin typeface="Times New Roman"/>
                <a:cs typeface="Times New Roman"/>
              </a:rPr>
              <a:t>a message to another object obj</a:t>
            </a:r>
            <a:r>
              <a:rPr dirty="0" baseline="-10416" sz="1200">
                <a:latin typeface="Times New Roman"/>
                <a:cs typeface="Times New Roman"/>
              </a:rPr>
              <a:t>2 </a:t>
            </a:r>
            <a:r>
              <a:rPr dirty="0" sz="1200">
                <a:latin typeface="Times New Roman"/>
                <a:cs typeface="Times New Roman"/>
              </a:rPr>
              <a:t>an association must exist between  those two objects. There has to be </a:t>
            </a:r>
            <a:r>
              <a:rPr dirty="0" sz="1200" spc="-5">
                <a:latin typeface="Times New Roman"/>
                <a:cs typeface="Times New Roman"/>
              </a:rPr>
              <a:t>some </a:t>
            </a:r>
            <a:r>
              <a:rPr dirty="0" sz="1200">
                <a:latin typeface="Times New Roman"/>
                <a:cs typeface="Times New Roman"/>
              </a:rPr>
              <a:t>kind of </a:t>
            </a:r>
            <a:r>
              <a:rPr dirty="0" sz="1200" spc="-5">
                <a:latin typeface="Times New Roman"/>
                <a:cs typeface="Times New Roman"/>
              </a:rPr>
              <a:t>structural </a:t>
            </a:r>
            <a:r>
              <a:rPr dirty="0" sz="1200">
                <a:latin typeface="Times New Roman"/>
                <a:cs typeface="Times New Roman"/>
              </a:rPr>
              <a:t>dependency. </a:t>
            </a:r>
            <a:r>
              <a:rPr dirty="0" sz="1200" spc="-15">
                <a:latin typeface="Times New Roman"/>
                <a:cs typeface="Times New Roman"/>
              </a:rPr>
              <a:t>It </a:t>
            </a:r>
            <a:r>
              <a:rPr dirty="0" sz="1200">
                <a:latin typeface="Times New Roman"/>
                <a:cs typeface="Times New Roman"/>
              </a:rPr>
              <a:t>can either be  that obj</a:t>
            </a:r>
            <a:r>
              <a:rPr dirty="0" baseline="-10416" sz="1200">
                <a:latin typeface="Times New Roman"/>
                <a:cs typeface="Times New Roman"/>
              </a:rPr>
              <a:t>2 </a:t>
            </a:r>
            <a:r>
              <a:rPr dirty="0" sz="1200">
                <a:latin typeface="Times New Roman"/>
                <a:cs typeface="Times New Roman"/>
              </a:rPr>
              <a:t>is in the global </a:t>
            </a:r>
            <a:r>
              <a:rPr dirty="0" sz="1200" spc="-5">
                <a:latin typeface="Times New Roman"/>
                <a:cs typeface="Times New Roman"/>
              </a:rPr>
              <a:t>scope </a:t>
            </a:r>
            <a:r>
              <a:rPr dirty="0" sz="1200">
                <a:latin typeface="Times New Roman"/>
                <a:cs typeface="Times New Roman"/>
              </a:rPr>
              <a:t>of obj</a:t>
            </a:r>
            <a:r>
              <a:rPr dirty="0" baseline="-10416" sz="1200">
                <a:latin typeface="Times New Roman"/>
                <a:cs typeface="Times New Roman"/>
              </a:rPr>
              <a:t>1</a:t>
            </a:r>
            <a:r>
              <a:rPr dirty="0" sz="1200">
                <a:latin typeface="Times New Roman"/>
                <a:cs typeface="Times New Roman"/>
              </a:rPr>
              <a:t>, or obj</a:t>
            </a:r>
            <a:r>
              <a:rPr dirty="0" baseline="-10416" sz="1200">
                <a:latin typeface="Times New Roman"/>
                <a:cs typeface="Times New Roman"/>
              </a:rPr>
              <a:t>2 </a:t>
            </a:r>
            <a:r>
              <a:rPr dirty="0" sz="1200">
                <a:latin typeface="Times New Roman"/>
                <a:cs typeface="Times New Roman"/>
              </a:rPr>
              <a:t>is in the local </a:t>
            </a:r>
            <a:r>
              <a:rPr dirty="0" sz="1200" spc="-5">
                <a:latin typeface="Times New Roman"/>
                <a:cs typeface="Times New Roman"/>
              </a:rPr>
              <a:t>scope </a:t>
            </a:r>
            <a:r>
              <a:rPr dirty="0" sz="1200">
                <a:latin typeface="Times New Roman"/>
                <a:cs typeface="Times New Roman"/>
              </a:rPr>
              <a:t>of obj</a:t>
            </a:r>
            <a:r>
              <a:rPr dirty="0" baseline="-10416" sz="1200">
                <a:latin typeface="Times New Roman"/>
                <a:cs typeface="Times New Roman"/>
              </a:rPr>
              <a:t>1 </a:t>
            </a:r>
            <a:r>
              <a:rPr dirty="0" sz="1200">
                <a:latin typeface="Times New Roman"/>
                <a:cs typeface="Times New Roman"/>
              </a:rPr>
              <a:t>(method  argument), or </a:t>
            </a:r>
            <a:r>
              <a:rPr dirty="0" sz="1200" spc="-5">
                <a:latin typeface="Times New Roman"/>
                <a:cs typeface="Times New Roman"/>
              </a:rPr>
              <a:t>obj</a:t>
            </a:r>
            <a:r>
              <a:rPr dirty="0" baseline="-10416" sz="1200" spc="-7">
                <a:latin typeface="Times New Roman"/>
                <a:cs typeface="Times New Roman"/>
              </a:rPr>
              <a:t>1 </a:t>
            </a:r>
            <a:r>
              <a:rPr dirty="0" sz="1200">
                <a:latin typeface="Times New Roman"/>
                <a:cs typeface="Times New Roman"/>
              </a:rPr>
              <a:t>and obj</a:t>
            </a:r>
            <a:r>
              <a:rPr dirty="0" baseline="-10416" sz="1200">
                <a:latin typeface="Times New Roman"/>
                <a:cs typeface="Times New Roman"/>
              </a:rPr>
              <a:t>2 </a:t>
            </a:r>
            <a:r>
              <a:rPr dirty="0" sz="1200">
                <a:latin typeface="Times New Roman"/>
                <a:cs typeface="Times New Roman"/>
              </a:rPr>
              <a:t>are the </a:t>
            </a:r>
            <a:r>
              <a:rPr dirty="0" sz="1200" spc="-5">
                <a:latin typeface="Times New Roman"/>
                <a:cs typeface="Times New Roman"/>
              </a:rPr>
              <a:t>same</a:t>
            </a:r>
            <a:r>
              <a:rPr dirty="0" sz="1200" spc="-85">
                <a:latin typeface="Times New Roman"/>
                <a:cs typeface="Times New Roman"/>
              </a:rPr>
              <a:t> </a:t>
            </a:r>
            <a:r>
              <a:rPr dirty="0" sz="1200" spc="-5">
                <a:latin typeface="Times New Roman"/>
                <a:cs typeface="Times New Roman"/>
              </a:rPr>
              <a:t>object.</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A message is represented by an arrow between the life lines of two objects. </a:t>
            </a:r>
            <a:r>
              <a:rPr dirty="0" sz="1200" spc="-5">
                <a:latin typeface="Times New Roman"/>
                <a:cs typeface="Times New Roman"/>
              </a:rPr>
              <a:t>Self </a:t>
            </a:r>
            <a:r>
              <a:rPr dirty="0" sz="1200">
                <a:latin typeface="Times New Roman"/>
                <a:cs typeface="Times New Roman"/>
              </a:rPr>
              <a:t>calls are  also allowed. These are the messages that an object </a:t>
            </a:r>
            <a:r>
              <a:rPr dirty="0" sz="1200" spc="-5">
                <a:latin typeface="Times New Roman"/>
                <a:cs typeface="Times New Roman"/>
              </a:rPr>
              <a:t>sends </a:t>
            </a:r>
            <a:r>
              <a:rPr dirty="0" sz="1200">
                <a:latin typeface="Times New Roman"/>
                <a:cs typeface="Times New Roman"/>
              </a:rPr>
              <a:t>to itself. This notation allows  </a:t>
            </a:r>
            <a:r>
              <a:rPr dirty="0" sz="1200" spc="-5">
                <a:latin typeface="Times New Roman"/>
                <a:cs typeface="Times New Roman"/>
              </a:rPr>
              <a:t>self </a:t>
            </a:r>
            <a:r>
              <a:rPr dirty="0" sz="1200">
                <a:latin typeface="Times New Roman"/>
                <a:cs typeface="Times New Roman"/>
              </a:rPr>
              <a:t>calls. </a:t>
            </a:r>
            <a:r>
              <a:rPr dirty="0" sz="1200" spc="-15">
                <a:latin typeface="Times New Roman"/>
                <a:cs typeface="Times New Roman"/>
              </a:rPr>
              <a:t>In </a:t>
            </a:r>
            <a:r>
              <a:rPr dirty="0" sz="1200">
                <a:latin typeface="Times New Roman"/>
                <a:cs typeface="Times New Roman"/>
              </a:rPr>
              <a:t>the above example, object </a:t>
            </a:r>
            <a:r>
              <a:rPr dirty="0" sz="1200" spc="-5" i="1">
                <a:latin typeface="Times New Roman"/>
                <a:cs typeface="Times New Roman"/>
              </a:rPr>
              <a:t>member:LibraryMember </a:t>
            </a:r>
            <a:r>
              <a:rPr dirty="0" sz="1200" spc="-5">
                <a:latin typeface="Times New Roman"/>
                <a:cs typeface="Times New Roman"/>
              </a:rPr>
              <a:t>sends </a:t>
            </a:r>
            <a:r>
              <a:rPr dirty="0" sz="1200">
                <a:latin typeface="Times New Roman"/>
                <a:cs typeface="Times New Roman"/>
              </a:rPr>
              <a:t>itself the  </a:t>
            </a:r>
            <a:r>
              <a:rPr dirty="0" sz="1200" spc="-5" i="1">
                <a:latin typeface="Times New Roman"/>
                <a:cs typeface="Times New Roman"/>
              </a:rPr>
              <a:t>mayBorrow </a:t>
            </a:r>
            <a:r>
              <a:rPr dirty="0" sz="1200" spc="-5">
                <a:latin typeface="Times New Roman"/>
                <a:cs typeface="Times New Roman"/>
              </a:rPr>
              <a:t>message</a:t>
            </a:r>
            <a:r>
              <a:rPr dirty="0" sz="1200" spc="-5" i="1">
                <a:latin typeface="Times New Roman"/>
                <a:cs typeface="Times New Roman"/>
              </a:rPr>
              <a:t>. </a:t>
            </a:r>
            <a:r>
              <a:rPr dirty="0" sz="1200">
                <a:latin typeface="Times New Roman"/>
                <a:cs typeface="Times New Roman"/>
              </a:rPr>
              <a:t>A message is labeled at minimum </a:t>
            </a:r>
            <a:r>
              <a:rPr dirty="0" sz="1200" spc="-5">
                <a:latin typeface="Times New Roman"/>
                <a:cs typeface="Times New Roman"/>
              </a:rPr>
              <a:t>with </a:t>
            </a:r>
            <a:r>
              <a:rPr dirty="0" sz="1200">
                <a:latin typeface="Times New Roman"/>
                <a:cs typeface="Times New Roman"/>
              </a:rPr>
              <a:t>the message</a:t>
            </a:r>
            <a:r>
              <a:rPr dirty="0" sz="1200" spc="-90">
                <a:latin typeface="Times New Roman"/>
                <a:cs typeface="Times New Roman"/>
              </a:rPr>
              <a:t> </a:t>
            </a:r>
            <a:r>
              <a:rPr dirty="0" sz="1200">
                <a:latin typeface="Times New Roman"/>
                <a:cs typeface="Times New Roman"/>
              </a:rPr>
              <a:t>name.</a:t>
            </a:r>
            <a:endParaRPr sz="1200">
              <a:latin typeface="Times New Roman"/>
              <a:cs typeface="Times New Roman"/>
            </a:endParaRPr>
          </a:p>
          <a:p>
            <a:pPr algn="just" marL="12700" marR="5080">
              <a:lnSpc>
                <a:spcPts val="1380"/>
              </a:lnSpc>
            </a:pPr>
            <a:r>
              <a:rPr dirty="0" sz="1200" spc="-5">
                <a:latin typeface="Times New Roman"/>
                <a:cs typeface="Times New Roman"/>
              </a:rPr>
              <a:t>Arguments </a:t>
            </a:r>
            <a:r>
              <a:rPr dirty="0" sz="1200">
                <a:latin typeface="Times New Roman"/>
                <a:cs typeface="Times New Roman"/>
              </a:rPr>
              <a:t>and control information (conditions, iteration) may also be included. </a:t>
            </a:r>
            <a:r>
              <a:rPr dirty="0" sz="1200" spc="-15">
                <a:latin typeface="Times New Roman"/>
                <a:cs typeface="Times New Roman"/>
              </a:rPr>
              <a:t>It </a:t>
            </a:r>
            <a:r>
              <a:rPr dirty="0" sz="1200">
                <a:latin typeface="Times New Roman"/>
                <a:cs typeface="Times New Roman"/>
              </a:rPr>
              <a:t>is  preferred to use a brief textual description </a:t>
            </a:r>
            <a:r>
              <a:rPr dirty="0" sz="1200" spc="-5">
                <a:latin typeface="Times New Roman"/>
                <a:cs typeface="Times New Roman"/>
              </a:rPr>
              <a:t>whenever </a:t>
            </a:r>
            <a:r>
              <a:rPr dirty="0" sz="1200">
                <a:latin typeface="Times New Roman"/>
                <a:cs typeface="Times New Roman"/>
              </a:rPr>
              <a:t>an </a:t>
            </a:r>
            <a:r>
              <a:rPr dirty="0" sz="1200" i="1">
                <a:latin typeface="Times New Roman"/>
                <a:cs typeface="Times New Roman"/>
              </a:rPr>
              <a:t>actor </a:t>
            </a:r>
            <a:r>
              <a:rPr dirty="0" sz="1200">
                <a:latin typeface="Times New Roman"/>
                <a:cs typeface="Times New Roman"/>
              </a:rPr>
              <a:t>is the </a:t>
            </a:r>
            <a:r>
              <a:rPr dirty="0" sz="1200" spc="-5">
                <a:latin typeface="Times New Roman"/>
                <a:cs typeface="Times New Roman"/>
              </a:rPr>
              <a:t>source </a:t>
            </a:r>
            <a:r>
              <a:rPr dirty="0" sz="1200">
                <a:latin typeface="Times New Roman"/>
                <a:cs typeface="Times New Roman"/>
              </a:rPr>
              <a:t>or the target of  a</a:t>
            </a:r>
            <a:r>
              <a:rPr dirty="0" sz="1200" spc="-100">
                <a:latin typeface="Times New Roman"/>
                <a:cs typeface="Times New Roman"/>
              </a:rPr>
              <a:t> </a:t>
            </a:r>
            <a:r>
              <a:rPr dirty="0" sz="1200">
                <a:latin typeface="Times New Roman"/>
                <a:cs typeface="Times New Roman"/>
              </a:rPr>
              <a:t>message.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The  time  required  by  the  receiver  object  to  process  the  message  is  denoted  by </a:t>
            </a:r>
            <a:r>
              <a:rPr dirty="0" sz="1200" spc="190">
                <a:latin typeface="Times New Roman"/>
                <a:cs typeface="Times New Roman"/>
              </a:rPr>
              <a:t> </a:t>
            </a:r>
            <a:r>
              <a:rPr dirty="0" sz="1200">
                <a:latin typeface="Times New Roman"/>
                <a:cs typeface="Times New Roman"/>
              </a:rPr>
              <a:t>an</a:t>
            </a:r>
            <a:endParaRPr sz="1200">
              <a:latin typeface="Times New Roman"/>
              <a:cs typeface="Times New Roman"/>
            </a:endParaRPr>
          </a:p>
          <a:p>
            <a:pPr algn="just" marL="12700">
              <a:lnSpc>
                <a:spcPts val="1410"/>
              </a:lnSpc>
            </a:pPr>
            <a:r>
              <a:rPr dirty="0" sz="1200" i="1">
                <a:latin typeface="Times New Roman"/>
                <a:cs typeface="Times New Roman"/>
              </a:rPr>
              <a:t>activation-box.</a:t>
            </a:r>
            <a:endParaRPr sz="1200">
              <a:latin typeface="Times New Roman"/>
              <a:cs typeface="Times New Roman"/>
            </a:endParaRPr>
          </a:p>
          <a:p>
            <a:pPr>
              <a:lnSpc>
                <a:spcPct val="100000"/>
              </a:lnSpc>
              <a:spcBef>
                <a:spcPts val="15"/>
              </a:spcBef>
            </a:pPr>
            <a:endParaRPr sz="1550">
              <a:latin typeface="Times New Roman"/>
              <a:cs typeface="Times New Roman"/>
            </a:endParaRPr>
          </a:p>
          <a:p>
            <a:pPr algn="ctr" marR="13144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21</a:t>
            </a:r>
            <a:endParaRPr sz="1900">
              <a:latin typeface="Times New Roman"/>
              <a:cs typeface="Times New Roman"/>
            </a:endParaRPr>
          </a:p>
        </p:txBody>
      </p:sp>
      <p:sp>
        <p:nvSpPr>
          <p:cNvPr id="4" name="object 4"/>
          <p:cNvSpPr txBox="1"/>
          <p:nvPr/>
        </p:nvSpPr>
        <p:spPr>
          <a:xfrm>
            <a:off x="1123950" y="4809997"/>
            <a:ext cx="1417320" cy="262255"/>
          </a:xfrm>
          <a:prstGeom prst="rect">
            <a:avLst/>
          </a:prstGeom>
          <a:solidFill>
            <a:srgbClr val="00FFFF"/>
          </a:solidFill>
        </p:spPr>
        <p:txBody>
          <a:bodyPr wrap="square" lIns="0" tIns="0" rIns="0" bIns="0" rtlCol="0" vert="horz">
            <a:spAutoFit/>
          </a:bodyPr>
          <a:lstStyle/>
          <a:p>
            <a:pPr>
              <a:lnSpc>
                <a:spcPts val="1989"/>
              </a:lnSpc>
            </a:pPr>
            <a:r>
              <a:rPr dirty="0" sz="1800" spc="-5">
                <a:solidFill>
                  <a:srgbClr val="FF0000"/>
                </a:solidFill>
                <a:latin typeface="Times New Roman"/>
                <a:cs typeface="Times New Roman"/>
              </a:rPr>
              <a:t>Message</a:t>
            </a:r>
            <a:r>
              <a:rPr dirty="0" sz="1800" spc="-95">
                <a:solidFill>
                  <a:srgbClr val="FF0000"/>
                </a:solidFill>
                <a:latin typeface="Times New Roman"/>
                <a:cs typeface="Times New Roman"/>
              </a:rPr>
              <a:t> </a:t>
            </a:r>
            <a:r>
              <a:rPr dirty="0" sz="1800">
                <a:solidFill>
                  <a:srgbClr val="FF0000"/>
                </a:solidFill>
                <a:latin typeface="Times New Roman"/>
                <a:cs typeface="Times New Roman"/>
              </a:rPr>
              <a:t>Types</a:t>
            </a:r>
            <a:endParaRPr sz="1800">
              <a:latin typeface="Times New Roman"/>
              <a:cs typeface="Times New Roman"/>
            </a:endParaRPr>
          </a:p>
        </p:txBody>
      </p:sp>
      <p:sp>
        <p:nvSpPr>
          <p:cNvPr id="5" name="object 5"/>
          <p:cNvSpPr txBox="1"/>
          <p:nvPr/>
        </p:nvSpPr>
        <p:spPr>
          <a:xfrm>
            <a:off x="1111250" y="5107177"/>
            <a:ext cx="5512435" cy="533400"/>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Sequence </a:t>
            </a:r>
            <a:r>
              <a:rPr dirty="0" sz="1200">
                <a:latin typeface="Times New Roman"/>
                <a:cs typeface="Times New Roman"/>
              </a:rPr>
              <a:t>diagrams can depict many different </a:t>
            </a:r>
            <a:r>
              <a:rPr dirty="0" sz="1200" spc="5">
                <a:latin typeface="Times New Roman"/>
                <a:cs typeface="Times New Roman"/>
              </a:rPr>
              <a:t>types </a:t>
            </a:r>
            <a:r>
              <a:rPr dirty="0" sz="1200">
                <a:latin typeface="Times New Roman"/>
                <a:cs typeface="Times New Roman"/>
              </a:rPr>
              <a:t>of messages. These are: </a:t>
            </a:r>
            <a:r>
              <a:rPr dirty="0" sz="1200" spc="-5">
                <a:latin typeface="Times New Roman"/>
                <a:cs typeface="Times New Roman"/>
              </a:rPr>
              <a:t>synchronous  </a:t>
            </a:r>
            <a:r>
              <a:rPr dirty="0" sz="1200">
                <a:latin typeface="Times New Roman"/>
                <a:cs typeface="Times New Roman"/>
              </a:rPr>
              <a:t>or </a:t>
            </a:r>
            <a:r>
              <a:rPr dirty="0" sz="1200" spc="-5">
                <a:latin typeface="Times New Roman"/>
                <a:cs typeface="Times New Roman"/>
              </a:rPr>
              <a:t>simple, </a:t>
            </a:r>
            <a:r>
              <a:rPr dirty="0" sz="1200">
                <a:latin typeface="Times New Roman"/>
                <a:cs typeface="Times New Roman"/>
              </a:rPr>
              <a:t>asynchronous, create, and destroy. The following diagram </a:t>
            </a:r>
            <a:r>
              <a:rPr dirty="0" sz="1200" spc="-5">
                <a:latin typeface="Times New Roman"/>
                <a:cs typeface="Times New Roman"/>
              </a:rPr>
              <a:t>shows </a:t>
            </a:r>
            <a:r>
              <a:rPr dirty="0" sz="1200">
                <a:latin typeface="Times New Roman"/>
                <a:cs typeface="Times New Roman"/>
              </a:rPr>
              <a:t>the notation  and types of arrows used for these different message</a:t>
            </a:r>
            <a:r>
              <a:rPr dirty="0" sz="1200" spc="-125">
                <a:latin typeface="Times New Roman"/>
                <a:cs typeface="Times New Roman"/>
              </a:rPr>
              <a:t> </a:t>
            </a:r>
            <a:r>
              <a:rPr dirty="0" sz="1200">
                <a:latin typeface="Times New Roman"/>
                <a:cs typeface="Times New Roman"/>
              </a:rPr>
              <a:t>types.</a:t>
            </a:r>
            <a:endParaRPr sz="1200">
              <a:latin typeface="Times New Roman"/>
              <a:cs typeface="Times New Roman"/>
            </a:endParaRPr>
          </a:p>
        </p:txBody>
      </p:sp>
      <p:sp>
        <p:nvSpPr>
          <p:cNvPr id="6" name="object 6"/>
          <p:cNvSpPr txBox="1"/>
          <p:nvPr/>
        </p:nvSpPr>
        <p:spPr>
          <a:xfrm>
            <a:off x="2417330" y="5855296"/>
            <a:ext cx="1454785" cy="1305560"/>
          </a:xfrm>
          <a:prstGeom prst="rect">
            <a:avLst/>
          </a:prstGeom>
        </p:spPr>
        <p:txBody>
          <a:bodyPr wrap="square" lIns="0" tIns="0" rIns="0" bIns="0" rtlCol="0" vert="horz">
            <a:spAutoFit/>
          </a:bodyPr>
          <a:lstStyle/>
          <a:p>
            <a:pPr marL="12700" marR="5080">
              <a:lnSpc>
                <a:spcPct val="121300"/>
              </a:lnSpc>
            </a:pPr>
            <a:r>
              <a:rPr dirty="0" sz="1750" spc="10">
                <a:latin typeface="Arial"/>
                <a:cs typeface="Arial"/>
              </a:rPr>
              <a:t>Synchronous  </a:t>
            </a:r>
            <a:r>
              <a:rPr dirty="0" sz="1750" spc="10">
                <a:latin typeface="Arial"/>
                <a:cs typeface="Arial"/>
              </a:rPr>
              <a:t>Asynchronous  </a:t>
            </a:r>
            <a:r>
              <a:rPr dirty="0" sz="1750" spc="5">
                <a:latin typeface="Arial"/>
                <a:cs typeface="Arial"/>
              </a:rPr>
              <a:t>Create  Destroy</a:t>
            </a:r>
            <a:endParaRPr sz="1750">
              <a:latin typeface="Arial"/>
              <a:cs typeface="Arial"/>
            </a:endParaRPr>
          </a:p>
        </p:txBody>
      </p:sp>
      <p:sp>
        <p:nvSpPr>
          <p:cNvPr id="7" name="object 7"/>
          <p:cNvSpPr/>
          <p:nvPr/>
        </p:nvSpPr>
        <p:spPr>
          <a:xfrm>
            <a:off x="4237482" y="6001765"/>
            <a:ext cx="1140460" cy="79375"/>
          </a:xfrm>
          <a:custGeom>
            <a:avLst/>
            <a:gdLst/>
            <a:ahLst/>
            <a:cxnLst/>
            <a:rect l="l" t="t" r="r" b="b"/>
            <a:pathLst>
              <a:path w="1140460" h="79375">
                <a:moveTo>
                  <a:pt x="1092708" y="0"/>
                </a:moveTo>
                <a:lnTo>
                  <a:pt x="1092708" y="79247"/>
                </a:lnTo>
                <a:lnTo>
                  <a:pt x="1130866" y="47243"/>
                </a:lnTo>
                <a:lnTo>
                  <a:pt x="1100328" y="47243"/>
                </a:lnTo>
                <a:lnTo>
                  <a:pt x="1100328" y="30479"/>
                </a:lnTo>
                <a:lnTo>
                  <a:pt x="1129049" y="30479"/>
                </a:lnTo>
                <a:lnTo>
                  <a:pt x="1092708" y="0"/>
                </a:lnTo>
                <a:close/>
              </a:path>
              <a:path w="1140460" h="79375">
                <a:moveTo>
                  <a:pt x="1092708" y="30479"/>
                </a:moveTo>
                <a:lnTo>
                  <a:pt x="0" y="30479"/>
                </a:lnTo>
                <a:lnTo>
                  <a:pt x="0" y="47243"/>
                </a:lnTo>
                <a:lnTo>
                  <a:pt x="1092708" y="47243"/>
                </a:lnTo>
                <a:lnTo>
                  <a:pt x="1092708" y="30479"/>
                </a:lnTo>
                <a:close/>
              </a:path>
              <a:path w="1140460" h="79375">
                <a:moveTo>
                  <a:pt x="1129049" y="30479"/>
                </a:moveTo>
                <a:lnTo>
                  <a:pt x="1100328" y="30479"/>
                </a:lnTo>
                <a:lnTo>
                  <a:pt x="1100328" y="47243"/>
                </a:lnTo>
                <a:lnTo>
                  <a:pt x="1130866" y="47243"/>
                </a:lnTo>
                <a:lnTo>
                  <a:pt x="1139952" y="39623"/>
                </a:lnTo>
                <a:lnTo>
                  <a:pt x="1129049" y="30479"/>
                </a:lnTo>
                <a:close/>
              </a:path>
            </a:pathLst>
          </a:custGeom>
          <a:solidFill>
            <a:srgbClr val="000000"/>
          </a:solidFill>
        </p:spPr>
        <p:txBody>
          <a:bodyPr wrap="square" lIns="0" tIns="0" rIns="0" bIns="0" rtlCol="0"/>
          <a:lstStyle/>
          <a:p/>
        </p:txBody>
      </p:sp>
      <p:sp>
        <p:nvSpPr>
          <p:cNvPr id="8" name="object 8"/>
          <p:cNvSpPr/>
          <p:nvPr/>
        </p:nvSpPr>
        <p:spPr>
          <a:xfrm>
            <a:off x="4237482" y="6032246"/>
            <a:ext cx="1100455" cy="17145"/>
          </a:xfrm>
          <a:custGeom>
            <a:avLst/>
            <a:gdLst/>
            <a:ahLst/>
            <a:cxnLst/>
            <a:rect l="l" t="t" r="r" b="b"/>
            <a:pathLst>
              <a:path w="1100454" h="17145">
                <a:moveTo>
                  <a:pt x="0" y="0"/>
                </a:moveTo>
                <a:lnTo>
                  <a:pt x="1100328" y="0"/>
                </a:lnTo>
                <a:lnTo>
                  <a:pt x="1100328" y="16764"/>
                </a:lnTo>
                <a:lnTo>
                  <a:pt x="0" y="16764"/>
                </a:lnTo>
                <a:lnTo>
                  <a:pt x="0" y="0"/>
                </a:lnTo>
                <a:close/>
              </a:path>
            </a:pathLst>
          </a:custGeom>
          <a:ln w="3175">
            <a:solidFill>
              <a:srgbClr val="000000"/>
            </a:solidFill>
          </a:ln>
        </p:spPr>
        <p:txBody>
          <a:bodyPr wrap="square" lIns="0" tIns="0" rIns="0" bIns="0" rtlCol="0"/>
          <a:lstStyle/>
          <a:p/>
        </p:txBody>
      </p:sp>
      <p:sp>
        <p:nvSpPr>
          <p:cNvPr id="9" name="object 9"/>
          <p:cNvSpPr/>
          <p:nvPr/>
        </p:nvSpPr>
        <p:spPr>
          <a:xfrm>
            <a:off x="5330190" y="6001765"/>
            <a:ext cx="47625" cy="79375"/>
          </a:xfrm>
          <a:custGeom>
            <a:avLst/>
            <a:gdLst/>
            <a:ahLst/>
            <a:cxnLst/>
            <a:rect l="l" t="t" r="r" b="b"/>
            <a:pathLst>
              <a:path w="47625" h="79375">
                <a:moveTo>
                  <a:pt x="0" y="0"/>
                </a:moveTo>
                <a:lnTo>
                  <a:pt x="47243" y="39623"/>
                </a:lnTo>
                <a:lnTo>
                  <a:pt x="0" y="79247"/>
                </a:lnTo>
                <a:lnTo>
                  <a:pt x="0" y="0"/>
                </a:lnTo>
                <a:close/>
              </a:path>
            </a:pathLst>
          </a:custGeom>
          <a:ln w="3175">
            <a:solidFill>
              <a:srgbClr val="000000"/>
            </a:solidFill>
          </a:ln>
        </p:spPr>
        <p:txBody>
          <a:bodyPr wrap="square" lIns="0" tIns="0" rIns="0" bIns="0" rtlCol="0"/>
          <a:lstStyle/>
          <a:p/>
        </p:txBody>
      </p:sp>
      <p:sp>
        <p:nvSpPr>
          <p:cNvPr id="10" name="object 10"/>
          <p:cNvSpPr/>
          <p:nvPr/>
        </p:nvSpPr>
        <p:spPr>
          <a:xfrm>
            <a:off x="4228338" y="6378955"/>
            <a:ext cx="1156970" cy="0"/>
          </a:xfrm>
          <a:custGeom>
            <a:avLst/>
            <a:gdLst/>
            <a:ahLst/>
            <a:cxnLst/>
            <a:rect l="l" t="t" r="r" b="b"/>
            <a:pathLst>
              <a:path w="1156970" h="0">
                <a:moveTo>
                  <a:pt x="0" y="0"/>
                </a:moveTo>
                <a:lnTo>
                  <a:pt x="1156716" y="0"/>
                </a:lnTo>
              </a:path>
            </a:pathLst>
          </a:custGeom>
          <a:ln w="16763">
            <a:solidFill>
              <a:srgbClr val="000000"/>
            </a:solidFill>
          </a:ln>
        </p:spPr>
        <p:txBody>
          <a:bodyPr wrap="square" lIns="0" tIns="0" rIns="0" bIns="0" rtlCol="0"/>
          <a:lstStyle/>
          <a:p/>
        </p:txBody>
      </p:sp>
      <p:sp>
        <p:nvSpPr>
          <p:cNvPr id="11" name="object 11"/>
          <p:cNvSpPr/>
          <p:nvPr/>
        </p:nvSpPr>
        <p:spPr>
          <a:xfrm>
            <a:off x="5241797" y="6285229"/>
            <a:ext cx="143510" cy="102235"/>
          </a:xfrm>
          <a:custGeom>
            <a:avLst/>
            <a:gdLst/>
            <a:ahLst/>
            <a:cxnLst/>
            <a:rect l="l" t="t" r="r" b="b"/>
            <a:pathLst>
              <a:path w="143510" h="102235">
                <a:moveTo>
                  <a:pt x="9143" y="0"/>
                </a:moveTo>
                <a:lnTo>
                  <a:pt x="3047" y="3048"/>
                </a:lnTo>
                <a:lnTo>
                  <a:pt x="0" y="9144"/>
                </a:lnTo>
                <a:lnTo>
                  <a:pt x="3047" y="13716"/>
                </a:lnTo>
                <a:lnTo>
                  <a:pt x="129539" y="99060"/>
                </a:lnTo>
                <a:lnTo>
                  <a:pt x="135635" y="102108"/>
                </a:lnTo>
                <a:lnTo>
                  <a:pt x="140207" y="99060"/>
                </a:lnTo>
                <a:lnTo>
                  <a:pt x="143255" y="94488"/>
                </a:lnTo>
                <a:lnTo>
                  <a:pt x="141731" y="88392"/>
                </a:lnTo>
                <a:lnTo>
                  <a:pt x="15239" y="3048"/>
                </a:lnTo>
                <a:lnTo>
                  <a:pt x="9143" y="0"/>
                </a:lnTo>
                <a:close/>
              </a:path>
            </a:pathLst>
          </a:custGeom>
          <a:solidFill>
            <a:srgbClr val="000000"/>
          </a:solidFill>
        </p:spPr>
        <p:txBody>
          <a:bodyPr wrap="square" lIns="0" tIns="0" rIns="0" bIns="0" rtlCol="0"/>
          <a:lstStyle/>
          <a:p/>
        </p:txBody>
      </p:sp>
      <p:sp>
        <p:nvSpPr>
          <p:cNvPr id="12" name="object 12"/>
          <p:cNvSpPr/>
          <p:nvPr/>
        </p:nvSpPr>
        <p:spPr>
          <a:xfrm>
            <a:off x="4228338" y="6378955"/>
            <a:ext cx="1156970" cy="0"/>
          </a:xfrm>
          <a:custGeom>
            <a:avLst/>
            <a:gdLst/>
            <a:ahLst/>
            <a:cxnLst/>
            <a:rect l="l" t="t" r="r" b="b"/>
            <a:pathLst>
              <a:path w="1156970" h="0">
                <a:moveTo>
                  <a:pt x="0" y="0"/>
                </a:moveTo>
                <a:lnTo>
                  <a:pt x="1156716" y="0"/>
                </a:lnTo>
              </a:path>
            </a:pathLst>
          </a:custGeom>
          <a:ln w="16763">
            <a:solidFill>
              <a:srgbClr val="000000"/>
            </a:solidFill>
          </a:ln>
        </p:spPr>
        <p:txBody>
          <a:bodyPr wrap="square" lIns="0" tIns="0" rIns="0" bIns="0" rtlCol="0"/>
          <a:lstStyle/>
          <a:p/>
        </p:txBody>
      </p:sp>
      <p:sp>
        <p:nvSpPr>
          <p:cNvPr id="13" name="object 13"/>
          <p:cNvSpPr/>
          <p:nvPr/>
        </p:nvSpPr>
        <p:spPr>
          <a:xfrm>
            <a:off x="5241797" y="6285229"/>
            <a:ext cx="143510" cy="102235"/>
          </a:xfrm>
          <a:custGeom>
            <a:avLst/>
            <a:gdLst/>
            <a:ahLst/>
            <a:cxnLst/>
            <a:rect l="l" t="t" r="r" b="b"/>
            <a:pathLst>
              <a:path w="143510" h="102235">
                <a:moveTo>
                  <a:pt x="9143" y="0"/>
                </a:moveTo>
                <a:lnTo>
                  <a:pt x="3047" y="3048"/>
                </a:lnTo>
                <a:lnTo>
                  <a:pt x="0" y="9144"/>
                </a:lnTo>
                <a:lnTo>
                  <a:pt x="3047" y="13716"/>
                </a:lnTo>
                <a:lnTo>
                  <a:pt x="129539" y="99060"/>
                </a:lnTo>
                <a:lnTo>
                  <a:pt x="135635" y="102108"/>
                </a:lnTo>
                <a:lnTo>
                  <a:pt x="140207" y="99060"/>
                </a:lnTo>
                <a:lnTo>
                  <a:pt x="143255" y="94488"/>
                </a:lnTo>
                <a:lnTo>
                  <a:pt x="141731" y="88392"/>
                </a:lnTo>
                <a:lnTo>
                  <a:pt x="15239" y="3048"/>
                </a:lnTo>
                <a:lnTo>
                  <a:pt x="9143" y="0"/>
                </a:lnTo>
                <a:close/>
              </a:path>
            </a:pathLst>
          </a:custGeom>
          <a:solidFill>
            <a:srgbClr val="000000"/>
          </a:solidFill>
        </p:spPr>
        <p:txBody>
          <a:bodyPr wrap="square" lIns="0" tIns="0" rIns="0" bIns="0" rtlCol="0"/>
          <a:lstStyle/>
          <a:p/>
        </p:txBody>
      </p:sp>
      <p:sp>
        <p:nvSpPr>
          <p:cNvPr id="14" name="object 14"/>
          <p:cNvSpPr/>
          <p:nvPr/>
        </p:nvSpPr>
        <p:spPr>
          <a:xfrm>
            <a:off x="4237482" y="6678421"/>
            <a:ext cx="1140460" cy="79375"/>
          </a:xfrm>
          <a:custGeom>
            <a:avLst/>
            <a:gdLst/>
            <a:ahLst/>
            <a:cxnLst/>
            <a:rect l="l" t="t" r="r" b="b"/>
            <a:pathLst>
              <a:path w="1140460" h="79375">
                <a:moveTo>
                  <a:pt x="1092708" y="0"/>
                </a:moveTo>
                <a:lnTo>
                  <a:pt x="1092708" y="79247"/>
                </a:lnTo>
                <a:lnTo>
                  <a:pt x="1130866" y="47243"/>
                </a:lnTo>
                <a:lnTo>
                  <a:pt x="1100328" y="47243"/>
                </a:lnTo>
                <a:lnTo>
                  <a:pt x="1100328" y="32003"/>
                </a:lnTo>
                <a:lnTo>
                  <a:pt x="1130866" y="32003"/>
                </a:lnTo>
                <a:lnTo>
                  <a:pt x="1092708" y="0"/>
                </a:lnTo>
                <a:close/>
              </a:path>
              <a:path w="1140460" h="79375">
                <a:moveTo>
                  <a:pt x="1092708" y="32003"/>
                </a:moveTo>
                <a:lnTo>
                  <a:pt x="0" y="32003"/>
                </a:lnTo>
                <a:lnTo>
                  <a:pt x="0" y="47243"/>
                </a:lnTo>
                <a:lnTo>
                  <a:pt x="1092708" y="47243"/>
                </a:lnTo>
                <a:lnTo>
                  <a:pt x="1092708" y="32003"/>
                </a:lnTo>
                <a:close/>
              </a:path>
              <a:path w="1140460" h="79375">
                <a:moveTo>
                  <a:pt x="1130866" y="32003"/>
                </a:moveTo>
                <a:lnTo>
                  <a:pt x="1100328" y="32003"/>
                </a:lnTo>
                <a:lnTo>
                  <a:pt x="1100328" y="47243"/>
                </a:lnTo>
                <a:lnTo>
                  <a:pt x="1130866" y="47243"/>
                </a:lnTo>
                <a:lnTo>
                  <a:pt x="1139952" y="39623"/>
                </a:lnTo>
                <a:lnTo>
                  <a:pt x="1130866" y="32003"/>
                </a:lnTo>
                <a:close/>
              </a:path>
            </a:pathLst>
          </a:custGeom>
          <a:solidFill>
            <a:srgbClr val="000000"/>
          </a:solidFill>
        </p:spPr>
        <p:txBody>
          <a:bodyPr wrap="square" lIns="0" tIns="0" rIns="0" bIns="0" rtlCol="0"/>
          <a:lstStyle/>
          <a:p/>
        </p:txBody>
      </p:sp>
      <p:sp>
        <p:nvSpPr>
          <p:cNvPr id="15" name="object 15"/>
          <p:cNvSpPr/>
          <p:nvPr/>
        </p:nvSpPr>
        <p:spPr>
          <a:xfrm>
            <a:off x="4237482" y="6710426"/>
            <a:ext cx="1100455" cy="15240"/>
          </a:xfrm>
          <a:custGeom>
            <a:avLst/>
            <a:gdLst/>
            <a:ahLst/>
            <a:cxnLst/>
            <a:rect l="l" t="t" r="r" b="b"/>
            <a:pathLst>
              <a:path w="1100454" h="15240">
                <a:moveTo>
                  <a:pt x="0" y="0"/>
                </a:moveTo>
                <a:lnTo>
                  <a:pt x="1100328" y="0"/>
                </a:lnTo>
                <a:lnTo>
                  <a:pt x="1100328" y="15240"/>
                </a:lnTo>
                <a:lnTo>
                  <a:pt x="0" y="15240"/>
                </a:lnTo>
                <a:lnTo>
                  <a:pt x="0" y="0"/>
                </a:lnTo>
                <a:close/>
              </a:path>
            </a:pathLst>
          </a:custGeom>
          <a:ln w="3175">
            <a:solidFill>
              <a:srgbClr val="000000"/>
            </a:solidFill>
          </a:ln>
        </p:spPr>
        <p:txBody>
          <a:bodyPr wrap="square" lIns="0" tIns="0" rIns="0" bIns="0" rtlCol="0"/>
          <a:lstStyle/>
          <a:p/>
        </p:txBody>
      </p:sp>
      <p:sp>
        <p:nvSpPr>
          <p:cNvPr id="16" name="object 16"/>
          <p:cNvSpPr/>
          <p:nvPr/>
        </p:nvSpPr>
        <p:spPr>
          <a:xfrm>
            <a:off x="5330190" y="6678421"/>
            <a:ext cx="47625" cy="79375"/>
          </a:xfrm>
          <a:custGeom>
            <a:avLst/>
            <a:gdLst/>
            <a:ahLst/>
            <a:cxnLst/>
            <a:rect l="l" t="t" r="r" b="b"/>
            <a:pathLst>
              <a:path w="47625" h="79375">
                <a:moveTo>
                  <a:pt x="0" y="0"/>
                </a:moveTo>
                <a:lnTo>
                  <a:pt x="47243" y="39623"/>
                </a:lnTo>
                <a:lnTo>
                  <a:pt x="0" y="79247"/>
                </a:lnTo>
                <a:lnTo>
                  <a:pt x="0" y="0"/>
                </a:lnTo>
                <a:close/>
              </a:path>
            </a:pathLst>
          </a:custGeom>
          <a:ln w="3175">
            <a:solidFill>
              <a:srgbClr val="000000"/>
            </a:solidFill>
          </a:ln>
        </p:spPr>
        <p:txBody>
          <a:bodyPr wrap="square" lIns="0" tIns="0" rIns="0" bIns="0" rtlCol="0"/>
          <a:lstStyle/>
          <a:p/>
        </p:txBody>
      </p:sp>
      <p:sp>
        <p:nvSpPr>
          <p:cNvPr id="17" name="object 17"/>
          <p:cNvSpPr/>
          <p:nvPr/>
        </p:nvSpPr>
        <p:spPr>
          <a:xfrm>
            <a:off x="4237482" y="6678421"/>
            <a:ext cx="1140460" cy="79375"/>
          </a:xfrm>
          <a:custGeom>
            <a:avLst/>
            <a:gdLst/>
            <a:ahLst/>
            <a:cxnLst/>
            <a:rect l="l" t="t" r="r" b="b"/>
            <a:pathLst>
              <a:path w="1140460" h="79375">
                <a:moveTo>
                  <a:pt x="1092708" y="0"/>
                </a:moveTo>
                <a:lnTo>
                  <a:pt x="1092708" y="79247"/>
                </a:lnTo>
                <a:lnTo>
                  <a:pt x="1130866" y="47243"/>
                </a:lnTo>
                <a:lnTo>
                  <a:pt x="1100328" y="47243"/>
                </a:lnTo>
                <a:lnTo>
                  <a:pt x="1100328" y="32003"/>
                </a:lnTo>
                <a:lnTo>
                  <a:pt x="1130866" y="32003"/>
                </a:lnTo>
                <a:lnTo>
                  <a:pt x="1092708" y="0"/>
                </a:lnTo>
                <a:close/>
              </a:path>
              <a:path w="1140460" h="79375">
                <a:moveTo>
                  <a:pt x="1092708" y="32003"/>
                </a:moveTo>
                <a:lnTo>
                  <a:pt x="0" y="32003"/>
                </a:lnTo>
                <a:lnTo>
                  <a:pt x="0" y="47243"/>
                </a:lnTo>
                <a:lnTo>
                  <a:pt x="1092708" y="47243"/>
                </a:lnTo>
                <a:lnTo>
                  <a:pt x="1092708" y="32003"/>
                </a:lnTo>
                <a:close/>
              </a:path>
              <a:path w="1140460" h="79375">
                <a:moveTo>
                  <a:pt x="1130866" y="32003"/>
                </a:moveTo>
                <a:lnTo>
                  <a:pt x="1100328" y="32003"/>
                </a:lnTo>
                <a:lnTo>
                  <a:pt x="1100328" y="47243"/>
                </a:lnTo>
                <a:lnTo>
                  <a:pt x="1130866" y="47243"/>
                </a:lnTo>
                <a:lnTo>
                  <a:pt x="1139952" y="39623"/>
                </a:lnTo>
                <a:lnTo>
                  <a:pt x="1130866" y="32003"/>
                </a:lnTo>
                <a:close/>
              </a:path>
            </a:pathLst>
          </a:custGeom>
          <a:solidFill>
            <a:srgbClr val="000000"/>
          </a:solidFill>
        </p:spPr>
        <p:txBody>
          <a:bodyPr wrap="square" lIns="0" tIns="0" rIns="0" bIns="0" rtlCol="0"/>
          <a:lstStyle/>
          <a:p/>
        </p:txBody>
      </p:sp>
      <p:sp>
        <p:nvSpPr>
          <p:cNvPr id="18" name="object 18"/>
          <p:cNvSpPr/>
          <p:nvPr/>
        </p:nvSpPr>
        <p:spPr>
          <a:xfrm>
            <a:off x="4237482" y="6710426"/>
            <a:ext cx="1100455" cy="15240"/>
          </a:xfrm>
          <a:custGeom>
            <a:avLst/>
            <a:gdLst/>
            <a:ahLst/>
            <a:cxnLst/>
            <a:rect l="l" t="t" r="r" b="b"/>
            <a:pathLst>
              <a:path w="1100454" h="15240">
                <a:moveTo>
                  <a:pt x="0" y="0"/>
                </a:moveTo>
                <a:lnTo>
                  <a:pt x="1100328" y="0"/>
                </a:lnTo>
                <a:lnTo>
                  <a:pt x="1100328" y="15240"/>
                </a:lnTo>
                <a:lnTo>
                  <a:pt x="0" y="15240"/>
                </a:lnTo>
                <a:lnTo>
                  <a:pt x="0" y="0"/>
                </a:lnTo>
                <a:close/>
              </a:path>
            </a:pathLst>
          </a:custGeom>
          <a:ln w="3175">
            <a:solidFill>
              <a:srgbClr val="000000"/>
            </a:solidFill>
          </a:ln>
        </p:spPr>
        <p:txBody>
          <a:bodyPr wrap="square" lIns="0" tIns="0" rIns="0" bIns="0" rtlCol="0"/>
          <a:lstStyle/>
          <a:p/>
        </p:txBody>
      </p:sp>
      <p:sp>
        <p:nvSpPr>
          <p:cNvPr id="19" name="object 19"/>
          <p:cNvSpPr/>
          <p:nvPr/>
        </p:nvSpPr>
        <p:spPr>
          <a:xfrm>
            <a:off x="5330190" y="6678421"/>
            <a:ext cx="47625" cy="79375"/>
          </a:xfrm>
          <a:custGeom>
            <a:avLst/>
            <a:gdLst/>
            <a:ahLst/>
            <a:cxnLst/>
            <a:rect l="l" t="t" r="r" b="b"/>
            <a:pathLst>
              <a:path w="47625" h="79375">
                <a:moveTo>
                  <a:pt x="0" y="0"/>
                </a:moveTo>
                <a:lnTo>
                  <a:pt x="47243" y="39623"/>
                </a:lnTo>
                <a:lnTo>
                  <a:pt x="0" y="79247"/>
                </a:lnTo>
                <a:lnTo>
                  <a:pt x="0" y="0"/>
                </a:lnTo>
                <a:close/>
              </a:path>
            </a:pathLst>
          </a:custGeom>
          <a:ln w="3175">
            <a:solidFill>
              <a:srgbClr val="000000"/>
            </a:solidFill>
          </a:ln>
        </p:spPr>
        <p:txBody>
          <a:bodyPr wrap="square" lIns="0" tIns="0" rIns="0" bIns="0" rtlCol="0"/>
          <a:lstStyle/>
          <a:p/>
        </p:txBody>
      </p:sp>
      <p:sp>
        <p:nvSpPr>
          <p:cNvPr id="20" name="object 20"/>
          <p:cNvSpPr txBox="1"/>
          <p:nvPr/>
        </p:nvSpPr>
        <p:spPr>
          <a:xfrm>
            <a:off x="4360417" y="6515861"/>
            <a:ext cx="872490" cy="189865"/>
          </a:xfrm>
          <a:prstGeom prst="rect">
            <a:avLst/>
          </a:prstGeom>
        </p:spPr>
        <p:txBody>
          <a:bodyPr wrap="square" lIns="0" tIns="0" rIns="0" bIns="0" rtlCol="0" vert="horz">
            <a:spAutoFit/>
          </a:bodyPr>
          <a:lstStyle/>
          <a:p>
            <a:pPr marL="12700">
              <a:lnSpc>
                <a:spcPct val="100000"/>
              </a:lnSpc>
            </a:pPr>
            <a:r>
              <a:rPr dirty="0" sz="1100" b="1">
                <a:latin typeface="Courier New"/>
                <a:cs typeface="Courier New"/>
              </a:rPr>
              <a:t>&lt;&lt;create&gt;&gt;</a:t>
            </a:r>
            <a:endParaRPr sz="1100">
              <a:latin typeface="Courier New"/>
              <a:cs typeface="Courier New"/>
            </a:endParaRPr>
          </a:p>
        </p:txBody>
      </p:sp>
      <p:sp>
        <p:nvSpPr>
          <p:cNvPr id="21" name="object 21"/>
          <p:cNvSpPr/>
          <p:nvPr/>
        </p:nvSpPr>
        <p:spPr>
          <a:xfrm>
            <a:off x="4237482" y="7016750"/>
            <a:ext cx="1140460" cy="79375"/>
          </a:xfrm>
          <a:custGeom>
            <a:avLst/>
            <a:gdLst/>
            <a:ahLst/>
            <a:cxnLst/>
            <a:rect l="l" t="t" r="r" b="b"/>
            <a:pathLst>
              <a:path w="1140460" h="79375">
                <a:moveTo>
                  <a:pt x="1092708" y="0"/>
                </a:moveTo>
                <a:lnTo>
                  <a:pt x="1092708" y="79248"/>
                </a:lnTo>
                <a:lnTo>
                  <a:pt x="1130866" y="47244"/>
                </a:lnTo>
                <a:lnTo>
                  <a:pt x="1100328" y="47244"/>
                </a:lnTo>
                <a:lnTo>
                  <a:pt x="1100328" y="30480"/>
                </a:lnTo>
                <a:lnTo>
                  <a:pt x="1129049" y="30480"/>
                </a:lnTo>
                <a:lnTo>
                  <a:pt x="1092708" y="0"/>
                </a:lnTo>
                <a:close/>
              </a:path>
              <a:path w="1140460" h="79375">
                <a:moveTo>
                  <a:pt x="1092708" y="30480"/>
                </a:moveTo>
                <a:lnTo>
                  <a:pt x="0" y="30480"/>
                </a:lnTo>
                <a:lnTo>
                  <a:pt x="0" y="47244"/>
                </a:lnTo>
                <a:lnTo>
                  <a:pt x="1092708" y="47244"/>
                </a:lnTo>
                <a:lnTo>
                  <a:pt x="1092708" y="30480"/>
                </a:lnTo>
                <a:close/>
              </a:path>
              <a:path w="1140460" h="79375">
                <a:moveTo>
                  <a:pt x="1129049" y="30480"/>
                </a:moveTo>
                <a:lnTo>
                  <a:pt x="1100328" y="30480"/>
                </a:lnTo>
                <a:lnTo>
                  <a:pt x="1100328" y="47244"/>
                </a:lnTo>
                <a:lnTo>
                  <a:pt x="1130866" y="47244"/>
                </a:lnTo>
                <a:lnTo>
                  <a:pt x="1139952" y="39624"/>
                </a:lnTo>
                <a:lnTo>
                  <a:pt x="1129049" y="30480"/>
                </a:lnTo>
                <a:close/>
              </a:path>
            </a:pathLst>
          </a:custGeom>
          <a:solidFill>
            <a:srgbClr val="000000"/>
          </a:solidFill>
        </p:spPr>
        <p:txBody>
          <a:bodyPr wrap="square" lIns="0" tIns="0" rIns="0" bIns="0" rtlCol="0"/>
          <a:lstStyle/>
          <a:p/>
        </p:txBody>
      </p:sp>
      <p:sp>
        <p:nvSpPr>
          <p:cNvPr id="22" name="object 22"/>
          <p:cNvSpPr/>
          <p:nvPr/>
        </p:nvSpPr>
        <p:spPr>
          <a:xfrm>
            <a:off x="4237482" y="7047230"/>
            <a:ext cx="1100455" cy="17145"/>
          </a:xfrm>
          <a:custGeom>
            <a:avLst/>
            <a:gdLst/>
            <a:ahLst/>
            <a:cxnLst/>
            <a:rect l="l" t="t" r="r" b="b"/>
            <a:pathLst>
              <a:path w="1100454" h="17145">
                <a:moveTo>
                  <a:pt x="0" y="0"/>
                </a:moveTo>
                <a:lnTo>
                  <a:pt x="1100328" y="0"/>
                </a:lnTo>
                <a:lnTo>
                  <a:pt x="1100328" y="16764"/>
                </a:lnTo>
                <a:lnTo>
                  <a:pt x="0" y="16764"/>
                </a:lnTo>
                <a:lnTo>
                  <a:pt x="0" y="0"/>
                </a:lnTo>
                <a:close/>
              </a:path>
            </a:pathLst>
          </a:custGeom>
          <a:ln w="3175">
            <a:solidFill>
              <a:srgbClr val="000000"/>
            </a:solidFill>
          </a:ln>
        </p:spPr>
        <p:txBody>
          <a:bodyPr wrap="square" lIns="0" tIns="0" rIns="0" bIns="0" rtlCol="0"/>
          <a:lstStyle/>
          <a:p/>
        </p:txBody>
      </p:sp>
      <p:sp>
        <p:nvSpPr>
          <p:cNvPr id="23" name="object 23"/>
          <p:cNvSpPr/>
          <p:nvPr/>
        </p:nvSpPr>
        <p:spPr>
          <a:xfrm>
            <a:off x="5330190" y="7016750"/>
            <a:ext cx="47625" cy="79375"/>
          </a:xfrm>
          <a:custGeom>
            <a:avLst/>
            <a:gdLst/>
            <a:ahLst/>
            <a:cxnLst/>
            <a:rect l="l" t="t" r="r" b="b"/>
            <a:pathLst>
              <a:path w="47625" h="79375">
                <a:moveTo>
                  <a:pt x="0" y="0"/>
                </a:moveTo>
                <a:lnTo>
                  <a:pt x="47243" y="39624"/>
                </a:lnTo>
                <a:lnTo>
                  <a:pt x="0" y="79248"/>
                </a:lnTo>
                <a:lnTo>
                  <a:pt x="0" y="0"/>
                </a:lnTo>
                <a:close/>
              </a:path>
            </a:pathLst>
          </a:custGeom>
          <a:ln w="3175">
            <a:solidFill>
              <a:srgbClr val="000000"/>
            </a:solidFill>
          </a:ln>
        </p:spPr>
        <p:txBody>
          <a:bodyPr wrap="square" lIns="0" tIns="0" rIns="0" bIns="0" rtlCol="0"/>
          <a:lstStyle/>
          <a:p/>
        </p:txBody>
      </p:sp>
      <p:sp>
        <p:nvSpPr>
          <p:cNvPr id="24" name="object 24"/>
          <p:cNvSpPr/>
          <p:nvPr/>
        </p:nvSpPr>
        <p:spPr>
          <a:xfrm>
            <a:off x="4237482" y="7016750"/>
            <a:ext cx="1140460" cy="79375"/>
          </a:xfrm>
          <a:custGeom>
            <a:avLst/>
            <a:gdLst/>
            <a:ahLst/>
            <a:cxnLst/>
            <a:rect l="l" t="t" r="r" b="b"/>
            <a:pathLst>
              <a:path w="1140460" h="79375">
                <a:moveTo>
                  <a:pt x="1092708" y="0"/>
                </a:moveTo>
                <a:lnTo>
                  <a:pt x="1092708" y="79248"/>
                </a:lnTo>
                <a:lnTo>
                  <a:pt x="1130866" y="47244"/>
                </a:lnTo>
                <a:lnTo>
                  <a:pt x="1100328" y="47244"/>
                </a:lnTo>
                <a:lnTo>
                  <a:pt x="1100328" y="30480"/>
                </a:lnTo>
                <a:lnTo>
                  <a:pt x="1129049" y="30480"/>
                </a:lnTo>
                <a:lnTo>
                  <a:pt x="1092708" y="0"/>
                </a:lnTo>
                <a:close/>
              </a:path>
              <a:path w="1140460" h="79375">
                <a:moveTo>
                  <a:pt x="1092708" y="30480"/>
                </a:moveTo>
                <a:lnTo>
                  <a:pt x="0" y="30480"/>
                </a:lnTo>
                <a:lnTo>
                  <a:pt x="0" y="47244"/>
                </a:lnTo>
                <a:lnTo>
                  <a:pt x="1092708" y="47244"/>
                </a:lnTo>
                <a:lnTo>
                  <a:pt x="1092708" y="30480"/>
                </a:lnTo>
                <a:close/>
              </a:path>
              <a:path w="1140460" h="79375">
                <a:moveTo>
                  <a:pt x="1129049" y="30480"/>
                </a:moveTo>
                <a:lnTo>
                  <a:pt x="1100328" y="30480"/>
                </a:lnTo>
                <a:lnTo>
                  <a:pt x="1100328" y="47244"/>
                </a:lnTo>
                <a:lnTo>
                  <a:pt x="1130866" y="47244"/>
                </a:lnTo>
                <a:lnTo>
                  <a:pt x="1139952" y="39624"/>
                </a:lnTo>
                <a:lnTo>
                  <a:pt x="1129049" y="30480"/>
                </a:lnTo>
                <a:close/>
              </a:path>
            </a:pathLst>
          </a:custGeom>
          <a:solidFill>
            <a:srgbClr val="000000"/>
          </a:solidFill>
        </p:spPr>
        <p:txBody>
          <a:bodyPr wrap="square" lIns="0" tIns="0" rIns="0" bIns="0" rtlCol="0"/>
          <a:lstStyle/>
          <a:p/>
        </p:txBody>
      </p:sp>
      <p:sp>
        <p:nvSpPr>
          <p:cNvPr id="25" name="object 25"/>
          <p:cNvSpPr/>
          <p:nvPr/>
        </p:nvSpPr>
        <p:spPr>
          <a:xfrm>
            <a:off x="4237482" y="7047230"/>
            <a:ext cx="1100455" cy="17145"/>
          </a:xfrm>
          <a:custGeom>
            <a:avLst/>
            <a:gdLst/>
            <a:ahLst/>
            <a:cxnLst/>
            <a:rect l="l" t="t" r="r" b="b"/>
            <a:pathLst>
              <a:path w="1100454" h="17145">
                <a:moveTo>
                  <a:pt x="0" y="0"/>
                </a:moveTo>
                <a:lnTo>
                  <a:pt x="1100328" y="0"/>
                </a:lnTo>
                <a:lnTo>
                  <a:pt x="1100328" y="16764"/>
                </a:lnTo>
                <a:lnTo>
                  <a:pt x="0" y="16764"/>
                </a:lnTo>
                <a:lnTo>
                  <a:pt x="0" y="0"/>
                </a:lnTo>
                <a:close/>
              </a:path>
            </a:pathLst>
          </a:custGeom>
          <a:ln w="3175">
            <a:solidFill>
              <a:srgbClr val="000000"/>
            </a:solidFill>
          </a:ln>
        </p:spPr>
        <p:txBody>
          <a:bodyPr wrap="square" lIns="0" tIns="0" rIns="0" bIns="0" rtlCol="0"/>
          <a:lstStyle/>
          <a:p/>
        </p:txBody>
      </p:sp>
      <p:sp>
        <p:nvSpPr>
          <p:cNvPr id="26" name="object 26"/>
          <p:cNvSpPr/>
          <p:nvPr/>
        </p:nvSpPr>
        <p:spPr>
          <a:xfrm>
            <a:off x="5330190" y="7016750"/>
            <a:ext cx="47625" cy="79375"/>
          </a:xfrm>
          <a:custGeom>
            <a:avLst/>
            <a:gdLst/>
            <a:ahLst/>
            <a:cxnLst/>
            <a:rect l="l" t="t" r="r" b="b"/>
            <a:pathLst>
              <a:path w="47625" h="79375">
                <a:moveTo>
                  <a:pt x="0" y="0"/>
                </a:moveTo>
                <a:lnTo>
                  <a:pt x="47243" y="39624"/>
                </a:lnTo>
                <a:lnTo>
                  <a:pt x="0" y="79248"/>
                </a:lnTo>
                <a:lnTo>
                  <a:pt x="0" y="0"/>
                </a:lnTo>
                <a:close/>
              </a:path>
            </a:pathLst>
          </a:custGeom>
          <a:ln w="3175">
            <a:solidFill>
              <a:srgbClr val="000000"/>
            </a:solidFill>
          </a:ln>
        </p:spPr>
        <p:txBody>
          <a:bodyPr wrap="square" lIns="0" tIns="0" rIns="0" bIns="0" rtlCol="0"/>
          <a:lstStyle/>
          <a:p/>
        </p:txBody>
      </p:sp>
      <p:sp>
        <p:nvSpPr>
          <p:cNvPr id="27" name="object 27"/>
          <p:cNvSpPr txBox="1"/>
          <p:nvPr/>
        </p:nvSpPr>
        <p:spPr>
          <a:xfrm>
            <a:off x="4360417" y="6852678"/>
            <a:ext cx="956944" cy="189865"/>
          </a:xfrm>
          <a:prstGeom prst="rect">
            <a:avLst/>
          </a:prstGeom>
        </p:spPr>
        <p:txBody>
          <a:bodyPr wrap="square" lIns="0" tIns="0" rIns="0" bIns="0" rtlCol="0" vert="horz">
            <a:spAutoFit/>
          </a:bodyPr>
          <a:lstStyle/>
          <a:p>
            <a:pPr marL="12700">
              <a:lnSpc>
                <a:spcPct val="100000"/>
              </a:lnSpc>
            </a:pPr>
            <a:r>
              <a:rPr dirty="0" sz="1100" b="1">
                <a:latin typeface="Courier New"/>
                <a:cs typeface="Courier New"/>
              </a:rPr>
              <a:t>&lt;&lt;destroy&gt;&gt;</a:t>
            </a:r>
            <a:endParaRPr sz="1100">
              <a:latin typeface="Courier New"/>
              <a:cs typeface="Courier New"/>
            </a:endParaRPr>
          </a:p>
        </p:txBody>
      </p:sp>
      <p:sp>
        <p:nvSpPr>
          <p:cNvPr id="28" name="object 28"/>
          <p:cNvSpPr/>
          <p:nvPr/>
        </p:nvSpPr>
        <p:spPr>
          <a:xfrm>
            <a:off x="2038350" y="5911850"/>
            <a:ext cx="3763010" cy="1363980"/>
          </a:xfrm>
          <a:custGeom>
            <a:avLst/>
            <a:gdLst/>
            <a:ahLst/>
            <a:cxnLst/>
            <a:rect l="l" t="t" r="r" b="b"/>
            <a:pathLst>
              <a:path w="3763010" h="1363979">
                <a:moveTo>
                  <a:pt x="3761232" y="0"/>
                </a:moveTo>
                <a:lnTo>
                  <a:pt x="1524" y="0"/>
                </a:lnTo>
                <a:lnTo>
                  <a:pt x="0" y="1523"/>
                </a:lnTo>
                <a:lnTo>
                  <a:pt x="0" y="1362456"/>
                </a:lnTo>
                <a:lnTo>
                  <a:pt x="1524" y="1363980"/>
                </a:lnTo>
                <a:lnTo>
                  <a:pt x="3761232" y="1363980"/>
                </a:lnTo>
                <a:lnTo>
                  <a:pt x="3762755" y="1362456"/>
                </a:lnTo>
                <a:lnTo>
                  <a:pt x="3048" y="1362456"/>
                </a:lnTo>
                <a:lnTo>
                  <a:pt x="3048" y="1359408"/>
                </a:lnTo>
                <a:lnTo>
                  <a:pt x="4572" y="1359408"/>
                </a:lnTo>
                <a:lnTo>
                  <a:pt x="4572" y="4571"/>
                </a:lnTo>
                <a:lnTo>
                  <a:pt x="3048" y="4571"/>
                </a:lnTo>
                <a:lnTo>
                  <a:pt x="3048" y="3047"/>
                </a:lnTo>
                <a:lnTo>
                  <a:pt x="3762755" y="3047"/>
                </a:lnTo>
                <a:lnTo>
                  <a:pt x="3762755" y="1523"/>
                </a:lnTo>
                <a:lnTo>
                  <a:pt x="3761232" y="0"/>
                </a:lnTo>
                <a:close/>
              </a:path>
              <a:path w="3763010" h="1363979">
                <a:moveTo>
                  <a:pt x="4572" y="1359408"/>
                </a:moveTo>
                <a:lnTo>
                  <a:pt x="3048" y="1359408"/>
                </a:lnTo>
                <a:lnTo>
                  <a:pt x="3048" y="1362456"/>
                </a:lnTo>
                <a:lnTo>
                  <a:pt x="4572" y="1362456"/>
                </a:lnTo>
                <a:lnTo>
                  <a:pt x="4572" y="1359408"/>
                </a:lnTo>
                <a:close/>
              </a:path>
              <a:path w="3763010" h="1363979">
                <a:moveTo>
                  <a:pt x="3758184" y="1359408"/>
                </a:moveTo>
                <a:lnTo>
                  <a:pt x="4572" y="1359408"/>
                </a:lnTo>
                <a:lnTo>
                  <a:pt x="4572" y="1362456"/>
                </a:lnTo>
                <a:lnTo>
                  <a:pt x="3758184" y="1362456"/>
                </a:lnTo>
                <a:lnTo>
                  <a:pt x="3758184" y="1359408"/>
                </a:lnTo>
                <a:close/>
              </a:path>
              <a:path w="3763010" h="1363979">
                <a:moveTo>
                  <a:pt x="3761232" y="3047"/>
                </a:moveTo>
                <a:lnTo>
                  <a:pt x="3758184" y="3047"/>
                </a:lnTo>
                <a:lnTo>
                  <a:pt x="3758184" y="1362456"/>
                </a:lnTo>
                <a:lnTo>
                  <a:pt x="3761232" y="1362456"/>
                </a:lnTo>
                <a:lnTo>
                  <a:pt x="3761232" y="1359408"/>
                </a:lnTo>
                <a:lnTo>
                  <a:pt x="3762755" y="1359408"/>
                </a:lnTo>
                <a:lnTo>
                  <a:pt x="3762755" y="4572"/>
                </a:lnTo>
                <a:lnTo>
                  <a:pt x="3761232" y="4571"/>
                </a:lnTo>
                <a:lnTo>
                  <a:pt x="3761232" y="3047"/>
                </a:lnTo>
                <a:close/>
              </a:path>
              <a:path w="3763010" h="1363979">
                <a:moveTo>
                  <a:pt x="3762755" y="1359408"/>
                </a:moveTo>
                <a:lnTo>
                  <a:pt x="3761232" y="1359408"/>
                </a:lnTo>
                <a:lnTo>
                  <a:pt x="3761232" y="1362456"/>
                </a:lnTo>
                <a:lnTo>
                  <a:pt x="3762755" y="1362456"/>
                </a:lnTo>
                <a:lnTo>
                  <a:pt x="3762755" y="1359408"/>
                </a:lnTo>
                <a:close/>
              </a:path>
              <a:path w="3763010" h="1363979">
                <a:moveTo>
                  <a:pt x="4572" y="3047"/>
                </a:moveTo>
                <a:lnTo>
                  <a:pt x="3048" y="3047"/>
                </a:lnTo>
                <a:lnTo>
                  <a:pt x="3048" y="4571"/>
                </a:lnTo>
                <a:lnTo>
                  <a:pt x="4572" y="4571"/>
                </a:lnTo>
                <a:lnTo>
                  <a:pt x="4572" y="3047"/>
                </a:lnTo>
                <a:close/>
              </a:path>
              <a:path w="3763010" h="1363979">
                <a:moveTo>
                  <a:pt x="3758184" y="3047"/>
                </a:moveTo>
                <a:lnTo>
                  <a:pt x="4572" y="3047"/>
                </a:lnTo>
                <a:lnTo>
                  <a:pt x="4572" y="4571"/>
                </a:lnTo>
                <a:lnTo>
                  <a:pt x="3758184" y="4571"/>
                </a:lnTo>
                <a:lnTo>
                  <a:pt x="3758184" y="3047"/>
                </a:lnTo>
                <a:close/>
              </a:path>
              <a:path w="3763010" h="1363979">
                <a:moveTo>
                  <a:pt x="3762755" y="3047"/>
                </a:moveTo>
                <a:lnTo>
                  <a:pt x="3761232" y="3047"/>
                </a:lnTo>
                <a:lnTo>
                  <a:pt x="3761232" y="4571"/>
                </a:lnTo>
                <a:lnTo>
                  <a:pt x="3762755" y="4572"/>
                </a:lnTo>
                <a:lnTo>
                  <a:pt x="3762755" y="3047"/>
                </a:lnTo>
                <a:close/>
              </a:path>
            </a:pathLst>
          </a:custGeom>
          <a:solidFill>
            <a:srgbClr val="333399"/>
          </a:solidFill>
        </p:spPr>
        <p:txBody>
          <a:bodyPr wrap="square" lIns="0" tIns="0" rIns="0" bIns="0" rtlCol="0"/>
          <a:lstStyle/>
          <a:p/>
        </p:txBody>
      </p:sp>
      <p:sp>
        <p:nvSpPr>
          <p:cNvPr id="29" name="object 29"/>
          <p:cNvSpPr txBox="1"/>
          <p:nvPr/>
        </p:nvSpPr>
        <p:spPr>
          <a:xfrm>
            <a:off x="1104849" y="7525816"/>
            <a:ext cx="5518150" cy="1638300"/>
          </a:xfrm>
          <a:prstGeom prst="rect">
            <a:avLst/>
          </a:prstGeom>
        </p:spPr>
        <p:txBody>
          <a:bodyPr wrap="square" lIns="0" tIns="0" rIns="0" bIns="0" rtlCol="0" vert="horz">
            <a:spAutoFit/>
          </a:bodyPr>
          <a:lstStyle/>
          <a:p>
            <a:pPr algn="just" marL="19050">
              <a:lnSpc>
                <a:spcPct val="100000"/>
              </a:lnSpc>
            </a:pPr>
            <a:r>
              <a:rPr dirty="0" sz="1200" i="1">
                <a:latin typeface="Times New Roman"/>
                <a:cs typeface="Times New Roman"/>
              </a:rPr>
              <a:t>Synchronous</a:t>
            </a:r>
            <a:r>
              <a:rPr dirty="0" sz="1200" spc="-100" i="1">
                <a:latin typeface="Times New Roman"/>
                <a:cs typeface="Times New Roman"/>
              </a:rPr>
              <a:t> </a:t>
            </a:r>
            <a:r>
              <a:rPr dirty="0" sz="1200" i="1">
                <a:latin typeface="Times New Roman"/>
                <a:cs typeface="Times New Roman"/>
              </a:rPr>
              <a:t>Messages</a:t>
            </a:r>
            <a:endParaRPr sz="1200">
              <a:latin typeface="Times New Roman"/>
              <a:cs typeface="Times New Roman"/>
            </a:endParaRPr>
          </a:p>
          <a:p>
            <a:pPr>
              <a:lnSpc>
                <a:spcPct val="100000"/>
              </a:lnSpc>
              <a:spcBef>
                <a:spcPts val="5"/>
              </a:spcBef>
            </a:pPr>
            <a:endParaRPr sz="1450">
              <a:latin typeface="Times New Roman"/>
              <a:cs typeface="Times New Roman"/>
            </a:endParaRPr>
          </a:p>
          <a:p>
            <a:pPr algn="just" marL="12700" marR="5080" indent="6350">
              <a:lnSpc>
                <a:spcPct val="96100"/>
              </a:lnSpc>
            </a:pPr>
            <a:r>
              <a:rPr dirty="0" sz="1200" spc="-5">
                <a:latin typeface="Times New Roman"/>
                <a:cs typeface="Times New Roman"/>
              </a:rPr>
              <a:t>Synchronous </a:t>
            </a:r>
            <a:r>
              <a:rPr dirty="0" sz="1200">
                <a:latin typeface="Times New Roman"/>
                <a:cs typeface="Times New Roman"/>
              </a:rPr>
              <a:t>messages are “call events” and are denoted by the full arrow. They  represent nested flow of control </a:t>
            </a:r>
            <a:r>
              <a:rPr dirty="0" sz="1200" spc="-5">
                <a:latin typeface="Times New Roman"/>
                <a:cs typeface="Times New Roman"/>
              </a:rPr>
              <a:t>which </a:t>
            </a:r>
            <a:r>
              <a:rPr dirty="0" sz="1200">
                <a:latin typeface="Times New Roman"/>
                <a:cs typeface="Times New Roman"/>
              </a:rPr>
              <a:t>is typically implemented as an operation call. In  case of a </a:t>
            </a:r>
            <a:r>
              <a:rPr dirty="0" sz="1200" spc="-5">
                <a:latin typeface="Times New Roman"/>
                <a:cs typeface="Times New Roman"/>
              </a:rPr>
              <a:t>synchronous </a:t>
            </a:r>
            <a:r>
              <a:rPr dirty="0" sz="1200">
                <a:latin typeface="Times New Roman"/>
                <a:cs typeface="Times New Roman"/>
              </a:rPr>
              <a:t>message, the caller </a:t>
            </a:r>
            <a:r>
              <a:rPr dirty="0" sz="1200" spc="-5">
                <a:latin typeface="Times New Roman"/>
                <a:cs typeface="Times New Roman"/>
              </a:rPr>
              <a:t>waits </a:t>
            </a:r>
            <a:r>
              <a:rPr dirty="0" sz="1200">
                <a:latin typeface="Times New Roman"/>
                <a:cs typeface="Times New Roman"/>
              </a:rPr>
              <a:t>for the called routine to complete its  operation before moving forward. That is, the routine that handles the message is  completed before the caller resumes execution. Return values can also be optionally  indicated using a dashed arrow </a:t>
            </a:r>
            <a:r>
              <a:rPr dirty="0" sz="1200" spc="-5">
                <a:latin typeface="Times New Roman"/>
                <a:cs typeface="Times New Roman"/>
              </a:rPr>
              <a:t>with </a:t>
            </a:r>
            <a:r>
              <a:rPr dirty="0" sz="1200">
                <a:latin typeface="Times New Roman"/>
                <a:cs typeface="Times New Roman"/>
              </a:rPr>
              <a:t>a label indicating the return value. This concept is  illustrated </a:t>
            </a:r>
            <a:r>
              <a:rPr dirty="0" sz="1200" spc="-5">
                <a:latin typeface="Times New Roman"/>
                <a:cs typeface="Times New Roman"/>
              </a:rPr>
              <a:t>with </a:t>
            </a:r>
            <a:r>
              <a:rPr dirty="0" sz="1200">
                <a:latin typeface="Times New Roman"/>
                <a:cs typeface="Times New Roman"/>
              </a:rPr>
              <a:t>the help of the following</a:t>
            </a:r>
            <a:r>
              <a:rPr dirty="0" sz="1200" spc="-105">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30" name="object 30"/>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295400" y="7140724"/>
            <a:ext cx="4953000" cy="2279650"/>
          </a:xfrm>
          <a:prstGeom prst="rect">
            <a:avLst/>
          </a:prstGeom>
        </p:spPr>
        <p:txBody>
          <a:bodyPr wrap="square" lIns="0" tIns="0" rIns="0" bIns="0" rtlCol="0" vert="horz">
            <a:spAutoFit/>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0"/>
              </a:spcBef>
            </a:pPr>
            <a:endParaRPr sz="1100">
              <a:latin typeface="Times New Roman"/>
              <a:cs typeface="Times New Roman"/>
            </a:endParaRPr>
          </a:p>
          <a:p>
            <a:pPr>
              <a:lnSpc>
                <a:spcPct val="100000"/>
              </a:lnSpc>
            </a:pPr>
            <a:r>
              <a:rPr dirty="0" sz="1200">
                <a:latin typeface="Times New Roman"/>
                <a:cs typeface="Times New Roman"/>
              </a:rPr>
              <a:t>_________________________________________________________________</a:t>
            </a:r>
            <a:endParaRPr sz="1200">
              <a:latin typeface="Times New Roman"/>
              <a:cs typeface="Times New Roman"/>
            </a:endParaRPr>
          </a:p>
        </p:txBody>
      </p:sp>
      <p:sp>
        <p:nvSpPr>
          <p:cNvPr id="6" name="object 6"/>
          <p:cNvSpPr txBox="1"/>
          <p:nvPr/>
        </p:nvSpPr>
        <p:spPr>
          <a:xfrm>
            <a:off x="1130249" y="2232711"/>
            <a:ext cx="5513070" cy="4847590"/>
          </a:xfrm>
          <a:prstGeom prst="rect">
            <a:avLst/>
          </a:prstGeom>
        </p:spPr>
        <p:txBody>
          <a:bodyPr wrap="square" lIns="0" tIns="0" rIns="0" bIns="0" rtlCol="0" vert="horz">
            <a:spAutoFit/>
          </a:bodyPr>
          <a:lstStyle/>
          <a:p>
            <a:pPr algn="just" marL="12700">
              <a:lnSpc>
                <a:spcPct val="100000"/>
              </a:lnSpc>
            </a:pPr>
            <a:r>
              <a:rPr dirty="0" sz="1200">
                <a:latin typeface="Times New Roman"/>
                <a:cs typeface="Times New Roman"/>
              </a:rPr>
              <a:t>While modeling </a:t>
            </a:r>
            <a:r>
              <a:rPr dirty="0" sz="1200" spc="-5">
                <a:latin typeface="Times New Roman"/>
                <a:cs typeface="Times New Roman"/>
              </a:rPr>
              <a:t>synchronous </a:t>
            </a:r>
            <a:r>
              <a:rPr dirty="0" sz="1200">
                <a:latin typeface="Times New Roman"/>
                <a:cs typeface="Times New Roman"/>
              </a:rPr>
              <a:t>messages, the following guidelines </a:t>
            </a:r>
            <a:r>
              <a:rPr dirty="0" sz="1200" spc="-5">
                <a:latin typeface="Times New Roman"/>
                <a:cs typeface="Times New Roman"/>
              </a:rPr>
              <a:t>should </a:t>
            </a:r>
            <a:r>
              <a:rPr dirty="0" sz="1200">
                <a:latin typeface="Times New Roman"/>
                <a:cs typeface="Times New Roman"/>
              </a:rPr>
              <a:t>be</a:t>
            </a:r>
            <a:r>
              <a:rPr dirty="0" sz="1200" spc="-100">
                <a:latin typeface="Times New Roman"/>
                <a:cs typeface="Times New Roman"/>
              </a:rPr>
              <a:t> </a:t>
            </a:r>
            <a:r>
              <a:rPr dirty="0" sz="1200">
                <a:latin typeface="Times New Roman"/>
                <a:cs typeface="Times New Roman"/>
              </a:rPr>
              <a:t>followed:</a:t>
            </a:r>
            <a:endParaRPr sz="1200">
              <a:latin typeface="Times New Roman"/>
              <a:cs typeface="Times New Roman"/>
            </a:endParaRPr>
          </a:p>
          <a:p>
            <a:pPr>
              <a:lnSpc>
                <a:spcPct val="100000"/>
              </a:lnSpc>
              <a:spcBef>
                <a:spcPts val="25"/>
              </a:spcBef>
            </a:pPr>
            <a:endParaRPr sz="1300">
              <a:latin typeface="Times New Roman"/>
              <a:cs typeface="Times New Roman"/>
            </a:endParaRPr>
          </a:p>
          <a:p>
            <a:pPr marL="469900" marR="7620" indent="-228600">
              <a:lnSpc>
                <a:spcPts val="1370"/>
              </a:lnSpc>
              <a:buFont typeface="Symbol"/>
              <a:buChar char=""/>
              <a:tabLst>
                <a:tab pos="469265" algn="l"/>
                <a:tab pos="469900" algn="l"/>
              </a:tabLst>
            </a:pPr>
            <a:r>
              <a:rPr dirty="0" sz="1200" spc="-5">
                <a:latin typeface="Times New Roman"/>
                <a:cs typeface="Times New Roman"/>
              </a:rPr>
              <a:t>Don’t </a:t>
            </a:r>
            <a:r>
              <a:rPr dirty="0" sz="1200">
                <a:latin typeface="Times New Roman"/>
                <a:cs typeface="Times New Roman"/>
              </a:rPr>
              <a:t>model a return value </a:t>
            </a:r>
            <a:r>
              <a:rPr dirty="0" sz="1200" spc="-5">
                <a:latin typeface="Times New Roman"/>
                <a:cs typeface="Times New Roman"/>
              </a:rPr>
              <a:t>when </a:t>
            </a:r>
            <a:r>
              <a:rPr dirty="0" sz="1200">
                <a:latin typeface="Times New Roman"/>
                <a:cs typeface="Times New Roman"/>
              </a:rPr>
              <a:t>it is obvious </a:t>
            </a:r>
            <a:r>
              <a:rPr dirty="0" sz="1200" spc="-5">
                <a:latin typeface="Times New Roman"/>
                <a:cs typeface="Times New Roman"/>
              </a:rPr>
              <a:t>what </a:t>
            </a:r>
            <a:r>
              <a:rPr dirty="0" sz="1200">
                <a:latin typeface="Times New Roman"/>
                <a:cs typeface="Times New Roman"/>
              </a:rPr>
              <a:t>is being returned, e.g.  getTotal()</a:t>
            </a:r>
            <a:endParaRPr sz="1200">
              <a:latin typeface="Times New Roman"/>
              <a:cs typeface="Times New Roman"/>
            </a:endParaRPr>
          </a:p>
          <a:p>
            <a:pPr marL="469900" marR="8255" indent="-228600">
              <a:lnSpc>
                <a:spcPts val="1370"/>
              </a:lnSpc>
              <a:spcBef>
                <a:spcPts val="105"/>
              </a:spcBef>
              <a:buFont typeface="Symbol"/>
              <a:buChar char=""/>
              <a:tabLst>
                <a:tab pos="469265" algn="l"/>
                <a:tab pos="469900" algn="l"/>
              </a:tabLst>
            </a:pPr>
            <a:r>
              <a:rPr dirty="0" sz="1200" spc="-5">
                <a:latin typeface="Times New Roman"/>
                <a:cs typeface="Times New Roman"/>
              </a:rPr>
              <a:t>Model </a:t>
            </a:r>
            <a:r>
              <a:rPr dirty="0" sz="1200">
                <a:latin typeface="Times New Roman"/>
                <a:cs typeface="Times New Roman"/>
              </a:rPr>
              <a:t>a return value </a:t>
            </a:r>
            <a:r>
              <a:rPr dirty="0" sz="1200" spc="5">
                <a:latin typeface="Times New Roman"/>
                <a:cs typeface="Times New Roman"/>
              </a:rPr>
              <a:t>only </a:t>
            </a:r>
            <a:r>
              <a:rPr dirty="0" sz="1200" spc="-5">
                <a:latin typeface="Times New Roman"/>
                <a:cs typeface="Times New Roman"/>
              </a:rPr>
              <a:t>when </a:t>
            </a:r>
            <a:r>
              <a:rPr dirty="0" sz="1200">
                <a:latin typeface="Times New Roman"/>
                <a:cs typeface="Times New Roman"/>
              </a:rPr>
              <a:t>you need to refer to it elsewhere, e.g. as a  parameter passed in another</a:t>
            </a:r>
            <a:r>
              <a:rPr dirty="0" sz="1200" spc="-110">
                <a:latin typeface="Times New Roman"/>
                <a:cs typeface="Times New Roman"/>
              </a:rPr>
              <a:t> </a:t>
            </a:r>
            <a:r>
              <a:rPr dirty="0" sz="1200">
                <a:latin typeface="Times New Roman"/>
                <a:cs typeface="Times New Roman"/>
              </a:rPr>
              <a:t>message.</a:t>
            </a:r>
            <a:endParaRPr sz="1200">
              <a:latin typeface="Times New Roman"/>
              <a:cs typeface="Times New Roman"/>
            </a:endParaRPr>
          </a:p>
          <a:p>
            <a:pPr marL="927100" marR="1035050" indent="-685800">
              <a:lnSpc>
                <a:spcPts val="1370"/>
              </a:lnSpc>
              <a:spcBef>
                <a:spcPts val="105"/>
              </a:spcBef>
              <a:buFont typeface="Symbol"/>
              <a:buChar char=""/>
              <a:tabLst>
                <a:tab pos="469900" algn="l"/>
                <a:tab pos="470534" algn="l"/>
              </a:tabLst>
            </a:pPr>
            <a:r>
              <a:rPr dirty="0" sz="1200" spc="-5">
                <a:latin typeface="Times New Roman"/>
                <a:cs typeface="Times New Roman"/>
              </a:rPr>
              <a:t>Prefer </a:t>
            </a:r>
            <a:r>
              <a:rPr dirty="0" sz="1200">
                <a:latin typeface="Times New Roman"/>
                <a:cs typeface="Times New Roman"/>
              </a:rPr>
              <a:t>modeling return values as part of a method invocation,</a:t>
            </a:r>
            <a:r>
              <a:rPr dirty="0" sz="1200" spc="-110">
                <a:latin typeface="Times New Roman"/>
                <a:cs typeface="Times New Roman"/>
              </a:rPr>
              <a:t> </a:t>
            </a:r>
            <a:r>
              <a:rPr dirty="0" sz="1200">
                <a:latin typeface="Times New Roman"/>
                <a:cs typeface="Times New Roman"/>
              </a:rPr>
              <a:t>e.g.  ok =</a:t>
            </a:r>
            <a:r>
              <a:rPr dirty="0" sz="1200" spc="-100">
                <a:latin typeface="Times New Roman"/>
                <a:cs typeface="Times New Roman"/>
              </a:rPr>
              <a:t> </a:t>
            </a:r>
            <a:r>
              <a:rPr dirty="0" sz="1200">
                <a:latin typeface="Times New Roman"/>
                <a:cs typeface="Times New Roman"/>
              </a:rPr>
              <a:t>isValid()</a:t>
            </a:r>
            <a:endParaRPr sz="1200">
              <a:latin typeface="Times New Roman"/>
              <a:cs typeface="Times New Roman"/>
            </a:endParaRPr>
          </a:p>
          <a:p>
            <a:pPr>
              <a:lnSpc>
                <a:spcPct val="100000"/>
              </a:lnSpc>
              <a:buFont typeface="Symbol"/>
              <a:buChar char=""/>
            </a:pPr>
            <a:endParaRPr sz="1200">
              <a:latin typeface="Times New Roman"/>
              <a:cs typeface="Times New Roman"/>
            </a:endParaRPr>
          </a:p>
          <a:p>
            <a:pPr>
              <a:lnSpc>
                <a:spcPct val="100000"/>
              </a:lnSpc>
              <a:spcBef>
                <a:spcPts val="10"/>
              </a:spcBef>
              <a:buFont typeface="Symbol"/>
              <a:buChar char=""/>
            </a:pPr>
            <a:endParaRPr sz="950">
              <a:latin typeface="Times New Roman"/>
              <a:cs typeface="Times New Roman"/>
            </a:endParaRPr>
          </a:p>
          <a:p>
            <a:pPr algn="just" marL="12700">
              <a:lnSpc>
                <a:spcPct val="100000"/>
              </a:lnSpc>
            </a:pPr>
            <a:r>
              <a:rPr dirty="0" sz="1200" i="1">
                <a:latin typeface="Times New Roman"/>
                <a:cs typeface="Times New Roman"/>
              </a:rPr>
              <a:t>Asynchronous</a:t>
            </a:r>
            <a:r>
              <a:rPr dirty="0" sz="1200" spc="-105" i="1">
                <a:latin typeface="Times New Roman"/>
                <a:cs typeface="Times New Roman"/>
              </a:rPr>
              <a:t> </a:t>
            </a:r>
            <a:r>
              <a:rPr dirty="0" sz="1200" spc="-5" i="1">
                <a:latin typeface="Times New Roman"/>
                <a:cs typeface="Times New Roman"/>
              </a:rPr>
              <a:t>messages</a:t>
            </a:r>
            <a:endParaRPr sz="1200">
              <a:latin typeface="Times New Roman"/>
              <a:cs typeface="Times New Roman"/>
            </a:endParaRPr>
          </a:p>
          <a:p>
            <a:pPr algn="just" marL="12700" marR="5080">
              <a:lnSpc>
                <a:spcPts val="1380"/>
              </a:lnSpc>
              <a:spcBef>
                <a:spcPts val="335"/>
              </a:spcBef>
            </a:pPr>
            <a:r>
              <a:rPr dirty="0" sz="1200" spc="-5">
                <a:latin typeface="Times New Roman"/>
                <a:cs typeface="Times New Roman"/>
              </a:rPr>
              <a:t>Asynchronous </a:t>
            </a:r>
            <a:r>
              <a:rPr dirty="0" sz="1200">
                <a:latin typeface="Times New Roman"/>
                <a:cs typeface="Times New Roman"/>
              </a:rPr>
              <a:t>messages are “signals,” denoted by a half arrow. They do not block the  caller. That is, the caller does not </a:t>
            </a:r>
            <a:r>
              <a:rPr dirty="0" sz="1200" spc="-5">
                <a:latin typeface="Times New Roman"/>
                <a:cs typeface="Times New Roman"/>
              </a:rPr>
              <a:t>wait </a:t>
            </a:r>
            <a:r>
              <a:rPr dirty="0" sz="1200">
                <a:latin typeface="Times New Roman"/>
                <a:cs typeface="Times New Roman"/>
              </a:rPr>
              <a:t>for the called routine to finish its operation for  continuing its own </a:t>
            </a:r>
            <a:r>
              <a:rPr dirty="0" sz="1200" spc="-5">
                <a:latin typeface="Times New Roman"/>
                <a:cs typeface="Times New Roman"/>
              </a:rPr>
              <a:t>sequence </a:t>
            </a:r>
            <a:r>
              <a:rPr dirty="0" sz="1200">
                <a:latin typeface="Times New Roman"/>
                <a:cs typeface="Times New Roman"/>
              </a:rPr>
              <a:t>of activities. This occurs in multi-threaded or multi-  processing applications </a:t>
            </a:r>
            <a:r>
              <a:rPr dirty="0" sz="1200" spc="-5">
                <a:latin typeface="Times New Roman"/>
                <a:cs typeface="Times New Roman"/>
              </a:rPr>
              <a:t>where </a:t>
            </a:r>
            <a:r>
              <a:rPr dirty="0" sz="1200">
                <a:latin typeface="Times New Roman"/>
                <a:cs typeface="Times New Roman"/>
              </a:rPr>
              <a:t>different execution threads may pass information to one  another by </a:t>
            </a:r>
            <a:r>
              <a:rPr dirty="0" sz="1200" spc="-5">
                <a:latin typeface="Times New Roman"/>
                <a:cs typeface="Times New Roman"/>
              </a:rPr>
              <a:t>sending </a:t>
            </a:r>
            <a:r>
              <a:rPr dirty="0" sz="1200">
                <a:latin typeface="Times New Roman"/>
                <a:cs typeface="Times New Roman"/>
              </a:rPr>
              <a:t>asynchronous messages to each other. </a:t>
            </a:r>
            <a:r>
              <a:rPr dirty="0" sz="1200" spc="-5">
                <a:latin typeface="Times New Roman"/>
                <a:cs typeface="Times New Roman"/>
              </a:rPr>
              <a:t>Asynchronous </a:t>
            </a:r>
            <a:r>
              <a:rPr dirty="0" sz="1200">
                <a:latin typeface="Times New Roman"/>
                <a:cs typeface="Times New Roman"/>
              </a:rPr>
              <a:t>messages  typically perform the following</a:t>
            </a:r>
            <a:r>
              <a:rPr dirty="0" sz="1200" spc="-110">
                <a:latin typeface="Times New Roman"/>
                <a:cs typeface="Times New Roman"/>
              </a:rPr>
              <a:t> </a:t>
            </a:r>
            <a:r>
              <a:rPr dirty="0" sz="1200">
                <a:latin typeface="Times New Roman"/>
                <a:cs typeface="Times New Roman"/>
              </a:rPr>
              <a:t>actions:</a:t>
            </a:r>
            <a:endParaRPr sz="1200">
              <a:latin typeface="Times New Roman"/>
              <a:cs typeface="Times New Roman"/>
            </a:endParaRPr>
          </a:p>
          <a:p>
            <a:pPr marL="469900" indent="-228600">
              <a:lnSpc>
                <a:spcPct val="100000"/>
              </a:lnSpc>
              <a:buFont typeface="Symbol"/>
              <a:buChar char=""/>
              <a:tabLst>
                <a:tab pos="469900" algn="l"/>
                <a:tab pos="470534" algn="l"/>
              </a:tabLst>
            </a:pPr>
            <a:r>
              <a:rPr dirty="0" sz="1200">
                <a:latin typeface="Times New Roman"/>
                <a:cs typeface="Times New Roman"/>
              </a:rPr>
              <a:t>Create a new</a:t>
            </a:r>
            <a:r>
              <a:rPr dirty="0" sz="1200" spc="-100">
                <a:latin typeface="Times New Roman"/>
                <a:cs typeface="Times New Roman"/>
              </a:rPr>
              <a:t> </a:t>
            </a:r>
            <a:r>
              <a:rPr dirty="0" sz="1200">
                <a:latin typeface="Times New Roman"/>
                <a:cs typeface="Times New Roman"/>
              </a:rPr>
              <a:t>thread</a:t>
            </a:r>
            <a:endParaRPr sz="1200">
              <a:latin typeface="Times New Roman"/>
              <a:cs typeface="Times New Roman"/>
            </a:endParaRPr>
          </a:p>
          <a:p>
            <a:pPr marL="469900" indent="-228600">
              <a:lnSpc>
                <a:spcPct val="100000"/>
              </a:lnSpc>
              <a:spcBef>
                <a:spcPts val="25"/>
              </a:spcBef>
              <a:buFont typeface="Symbol"/>
              <a:buChar char=""/>
              <a:tabLst>
                <a:tab pos="469900" algn="l"/>
                <a:tab pos="470534" algn="l"/>
              </a:tabLst>
            </a:pPr>
            <a:r>
              <a:rPr dirty="0" sz="1200">
                <a:latin typeface="Times New Roman"/>
                <a:cs typeface="Times New Roman"/>
              </a:rPr>
              <a:t>Create a new</a:t>
            </a:r>
            <a:r>
              <a:rPr dirty="0" sz="1200" spc="-100">
                <a:latin typeface="Times New Roman"/>
                <a:cs typeface="Times New Roman"/>
              </a:rPr>
              <a:t> </a:t>
            </a:r>
            <a:r>
              <a:rPr dirty="0" sz="1200">
                <a:latin typeface="Times New Roman"/>
                <a:cs typeface="Times New Roman"/>
              </a:rPr>
              <a:t>object</a:t>
            </a:r>
            <a:endParaRPr sz="1200">
              <a:latin typeface="Times New Roman"/>
              <a:cs typeface="Times New Roman"/>
            </a:endParaRPr>
          </a:p>
          <a:p>
            <a:pPr marL="469900" indent="-228600">
              <a:lnSpc>
                <a:spcPct val="100000"/>
              </a:lnSpc>
              <a:spcBef>
                <a:spcPts val="35"/>
              </a:spcBef>
              <a:buFont typeface="Symbol"/>
              <a:buChar char=""/>
              <a:tabLst>
                <a:tab pos="469900" algn="l"/>
                <a:tab pos="470534" algn="l"/>
              </a:tabLst>
            </a:pPr>
            <a:r>
              <a:rPr dirty="0" sz="1200">
                <a:latin typeface="Times New Roman"/>
                <a:cs typeface="Times New Roman"/>
              </a:rPr>
              <a:t>Communicate </a:t>
            </a:r>
            <a:r>
              <a:rPr dirty="0" sz="1200" spc="-5">
                <a:latin typeface="Times New Roman"/>
                <a:cs typeface="Times New Roman"/>
              </a:rPr>
              <a:t>with </a:t>
            </a:r>
            <a:r>
              <a:rPr dirty="0" sz="1200">
                <a:latin typeface="Times New Roman"/>
                <a:cs typeface="Times New Roman"/>
              </a:rPr>
              <a:t>a thread that is already</a:t>
            </a:r>
            <a:r>
              <a:rPr dirty="0" sz="1200" spc="-110">
                <a:latin typeface="Times New Roman"/>
                <a:cs typeface="Times New Roman"/>
              </a:rPr>
              <a:t> </a:t>
            </a:r>
            <a:r>
              <a:rPr dirty="0" sz="1200">
                <a:latin typeface="Times New Roman"/>
                <a:cs typeface="Times New Roman"/>
              </a:rPr>
              <a:t>running</a:t>
            </a:r>
            <a:endParaRPr sz="1200">
              <a:latin typeface="Times New Roman"/>
              <a:cs typeface="Times New Roman"/>
            </a:endParaRPr>
          </a:p>
          <a:p>
            <a:pPr>
              <a:lnSpc>
                <a:spcPct val="100000"/>
              </a:lnSpc>
              <a:spcBef>
                <a:spcPts val="35"/>
              </a:spcBef>
            </a:pPr>
            <a:endParaRPr sz="950">
              <a:latin typeface="Times New Roman"/>
              <a:cs typeface="Times New Roman"/>
            </a:endParaRPr>
          </a:p>
          <a:p>
            <a:pPr algn="just" marL="12700">
              <a:lnSpc>
                <a:spcPct val="100000"/>
              </a:lnSpc>
            </a:pPr>
            <a:r>
              <a:rPr dirty="0" sz="1200" spc="-5" i="1">
                <a:latin typeface="Times New Roman"/>
                <a:cs typeface="Times New Roman"/>
              </a:rPr>
              <a:t>Object </a:t>
            </a:r>
            <a:r>
              <a:rPr dirty="0" sz="1200" i="1">
                <a:latin typeface="Times New Roman"/>
                <a:cs typeface="Times New Roman"/>
              </a:rPr>
              <a:t>Creation and</a:t>
            </a:r>
            <a:r>
              <a:rPr dirty="0" sz="1200" spc="-90" i="1">
                <a:latin typeface="Times New Roman"/>
                <a:cs typeface="Times New Roman"/>
              </a:rPr>
              <a:t> </a:t>
            </a:r>
            <a:r>
              <a:rPr dirty="0" sz="1200" spc="-5" i="1">
                <a:latin typeface="Times New Roman"/>
                <a:cs typeface="Times New Roman"/>
              </a:rPr>
              <a:t>Destruction</a:t>
            </a:r>
            <a:endParaRPr sz="1200">
              <a:latin typeface="Times New Roman"/>
              <a:cs typeface="Times New Roman"/>
            </a:endParaRPr>
          </a:p>
          <a:p>
            <a:pPr algn="just" marL="12700" marR="5715">
              <a:lnSpc>
                <a:spcPts val="1380"/>
              </a:lnSpc>
              <a:spcBef>
                <a:spcPts val="335"/>
              </a:spcBef>
            </a:pPr>
            <a:r>
              <a:rPr dirty="0" sz="1200" spc="-5">
                <a:latin typeface="Times New Roman"/>
                <a:cs typeface="Times New Roman"/>
              </a:rPr>
              <a:t>An </a:t>
            </a:r>
            <a:r>
              <a:rPr dirty="0" sz="1200">
                <a:latin typeface="Times New Roman"/>
                <a:cs typeface="Times New Roman"/>
              </a:rPr>
              <a:t>object may create another object via a &lt;&lt;create&gt;&gt; message. </a:t>
            </a:r>
            <a:r>
              <a:rPr dirty="0" sz="1200" spc="-5">
                <a:latin typeface="Times New Roman"/>
                <a:cs typeface="Times New Roman"/>
              </a:rPr>
              <a:t>Similarly </a:t>
            </a:r>
            <a:r>
              <a:rPr dirty="0" sz="1200">
                <a:latin typeface="Times New Roman"/>
                <a:cs typeface="Times New Roman"/>
              </a:rPr>
              <a:t>an object may  destroy another object via a &lt;&lt;destroy&gt;&gt; message. </a:t>
            </a:r>
            <a:r>
              <a:rPr dirty="0" sz="1200" spc="-5">
                <a:latin typeface="Times New Roman"/>
                <a:cs typeface="Times New Roman"/>
              </a:rPr>
              <a:t>An </a:t>
            </a:r>
            <a:r>
              <a:rPr dirty="0" sz="1200">
                <a:latin typeface="Times New Roman"/>
                <a:cs typeface="Times New Roman"/>
              </a:rPr>
              <a:t>object </a:t>
            </a:r>
            <a:r>
              <a:rPr dirty="0" sz="1200" spc="5">
                <a:latin typeface="Times New Roman"/>
                <a:cs typeface="Times New Roman"/>
              </a:rPr>
              <a:t>may </a:t>
            </a:r>
            <a:r>
              <a:rPr dirty="0" sz="1200" spc="-10">
                <a:latin typeface="Times New Roman"/>
                <a:cs typeface="Times New Roman"/>
              </a:rPr>
              <a:t>also </a:t>
            </a:r>
            <a:r>
              <a:rPr dirty="0" sz="1200">
                <a:latin typeface="Times New Roman"/>
                <a:cs typeface="Times New Roman"/>
              </a:rPr>
              <a:t>destroy itself.</a:t>
            </a:r>
            <a:r>
              <a:rPr dirty="0" sz="1200" spc="-90">
                <a:latin typeface="Times New Roman"/>
                <a:cs typeface="Times New Roman"/>
              </a:rPr>
              <a:t> </a:t>
            </a:r>
            <a:r>
              <a:rPr dirty="0" sz="1200" spc="-5">
                <a:latin typeface="Times New Roman"/>
                <a:cs typeface="Times New Roman"/>
              </a:rPr>
              <a:t>One  should </a:t>
            </a:r>
            <a:r>
              <a:rPr dirty="0" sz="1200">
                <a:latin typeface="Times New Roman"/>
                <a:cs typeface="Times New Roman"/>
              </a:rPr>
              <a:t>avoid modeling object destruction unless memory management is critical. The  following diagrams </a:t>
            </a:r>
            <a:r>
              <a:rPr dirty="0" sz="1200" spc="-5">
                <a:latin typeface="Times New Roman"/>
                <a:cs typeface="Times New Roman"/>
              </a:rPr>
              <a:t>show </a:t>
            </a:r>
            <a:r>
              <a:rPr dirty="0" sz="1200">
                <a:latin typeface="Times New Roman"/>
                <a:cs typeface="Times New Roman"/>
              </a:rPr>
              <a:t>object creation and destruction. It is important to note the  impact of these activities on respective life</a:t>
            </a:r>
            <a:r>
              <a:rPr dirty="0" sz="1200" spc="-120">
                <a:latin typeface="Times New Roman"/>
                <a:cs typeface="Times New Roman"/>
              </a:rPr>
              <a:t> </a:t>
            </a:r>
            <a:r>
              <a:rPr dirty="0" sz="1200">
                <a:latin typeface="Times New Roman"/>
                <a:cs typeface="Times New Roman"/>
              </a:rPr>
              <a:t>lines.</a:t>
            </a:r>
            <a:endParaRPr sz="1200">
              <a:latin typeface="Times New Roman"/>
              <a:cs typeface="Times New Roman"/>
            </a:endParaRPr>
          </a:p>
        </p:txBody>
      </p:sp>
      <p:sp>
        <p:nvSpPr>
          <p:cNvPr id="7" name="object 7"/>
          <p:cNvSpPr/>
          <p:nvPr/>
        </p:nvSpPr>
        <p:spPr>
          <a:xfrm>
            <a:off x="2796539" y="875283"/>
            <a:ext cx="2339340" cy="1183385"/>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2971292" y="967740"/>
            <a:ext cx="152400" cy="164465"/>
          </a:xfrm>
          <a:prstGeom prst="rect">
            <a:avLst/>
          </a:prstGeom>
        </p:spPr>
        <p:txBody>
          <a:bodyPr wrap="square" lIns="0" tIns="0" rIns="0" bIns="0" rtlCol="0" vert="horz">
            <a:spAutoFit/>
          </a:bodyPr>
          <a:lstStyle/>
          <a:p>
            <a:pPr marL="12700">
              <a:lnSpc>
                <a:spcPct val="100000"/>
              </a:lnSpc>
            </a:pPr>
            <a:r>
              <a:rPr dirty="0" sz="1000" spc="-5">
                <a:latin typeface="Times New Roman"/>
                <a:cs typeface="Times New Roman"/>
              </a:rPr>
              <a:t>:A</a:t>
            </a:r>
            <a:endParaRPr sz="1000">
              <a:latin typeface="Times New Roman"/>
              <a:cs typeface="Times New Roman"/>
            </a:endParaRPr>
          </a:p>
        </p:txBody>
      </p:sp>
      <p:sp>
        <p:nvSpPr>
          <p:cNvPr id="9" name="object 9"/>
          <p:cNvSpPr txBox="1"/>
          <p:nvPr/>
        </p:nvSpPr>
        <p:spPr>
          <a:xfrm>
            <a:off x="4301744" y="967740"/>
            <a:ext cx="145415" cy="164465"/>
          </a:xfrm>
          <a:prstGeom prst="rect">
            <a:avLst/>
          </a:prstGeom>
        </p:spPr>
        <p:txBody>
          <a:bodyPr wrap="square" lIns="0" tIns="0" rIns="0" bIns="0" rtlCol="0" vert="horz">
            <a:spAutoFit/>
          </a:bodyPr>
          <a:lstStyle/>
          <a:p>
            <a:pPr marL="12700">
              <a:lnSpc>
                <a:spcPct val="100000"/>
              </a:lnSpc>
            </a:pPr>
            <a:r>
              <a:rPr dirty="0" sz="1000" spc="-5">
                <a:latin typeface="Times New Roman"/>
                <a:cs typeface="Times New Roman"/>
              </a:rPr>
              <a:t>:B</a:t>
            </a:r>
            <a:endParaRPr sz="1000">
              <a:latin typeface="Times New Roman"/>
              <a:cs typeface="Times New Roman"/>
            </a:endParaRPr>
          </a:p>
        </p:txBody>
      </p:sp>
      <p:sp>
        <p:nvSpPr>
          <p:cNvPr id="10" name="object 10"/>
          <p:cNvSpPr txBox="1"/>
          <p:nvPr/>
        </p:nvSpPr>
        <p:spPr>
          <a:xfrm>
            <a:off x="3117595" y="1303528"/>
            <a:ext cx="1181735" cy="157480"/>
          </a:xfrm>
          <a:prstGeom prst="rect">
            <a:avLst/>
          </a:prstGeom>
        </p:spPr>
        <p:txBody>
          <a:bodyPr wrap="square" lIns="0" tIns="0" rIns="0" bIns="0" rtlCol="0" vert="horz">
            <a:spAutoFit/>
          </a:bodyPr>
          <a:lstStyle/>
          <a:p>
            <a:pPr marL="12700">
              <a:lnSpc>
                <a:spcPct val="100000"/>
              </a:lnSpc>
            </a:pPr>
            <a:r>
              <a:rPr dirty="0" sz="900" spc="-5">
                <a:latin typeface="Courier New"/>
                <a:cs typeface="Courier New"/>
              </a:rPr>
              <a:t>doYouUn</a:t>
            </a:r>
            <a:r>
              <a:rPr dirty="0" sz="900" spc="-30">
                <a:latin typeface="Courier New"/>
                <a:cs typeface="Courier New"/>
              </a:rPr>
              <a:t>d</a:t>
            </a:r>
            <a:r>
              <a:rPr dirty="0" sz="900" spc="-5">
                <a:latin typeface="Courier New"/>
                <a:cs typeface="Courier New"/>
              </a:rPr>
              <a:t>erstan</a:t>
            </a:r>
            <a:r>
              <a:rPr dirty="0" sz="900" spc="-30">
                <a:latin typeface="Courier New"/>
                <a:cs typeface="Courier New"/>
              </a:rPr>
              <a:t>d</a:t>
            </a:r>
            <a:r>
              <a:rPr dirty="0" sz="900" spc="-5">
                <a:latin typeface="Courier New"/>
                <a:cs typeface="Courier New"/>
              </a:rPr>
              <a:t>()</a:t>
            </a:r>
            <a:endParaRPr sz="900">
              <a:latin typeface="Courier New"/>
              <a:cs typeface="Courier New"/>
            </a:endParaRPr>
          </a:p>
        </p:txBody>
      </p:sp>
      <p:sp>
        <p:nvSpPr>
          <p:cNvPr id="11" name="object 11"/>
          <p:cNvSpPr/>
          <p:nvPr/>
        </p:nvSpPr>
        <p:spPr>
          <a:xfrm>
            <a:off x="2525267" y="1654810"/>
            <a:ext cx="238125" cy="0"/>
          </a:xfrm>
          <a:custGeom>
            <a:avLst/>
            <a:gdLst/>
            <a:ahLst/>
            <a:cxnLst/>
            <a:rect l="l" t="t" r="r" b="b"/>
            <a:pathLst>
              <a:path w="238125" h="0">
                <a:moveTo>
                  <a:pt x="0" y="0"/>
                </a:moveTo>
                <a:lnTo>
                  <a:pt x="237744" y="0"/>
                </a:lnTo>
              </a:path>
            </a:pathLst>
          </a:custGeom>
          <a:ln w="4572">
            <a:solidFill>
              <a:srgbClr val="000000"/>
            </a:solidFill>
          </a:ln>
        </p:spPr>
        <p:txBody>
          <a:bodyPr wrap="square" lIns="0" tIns="0" rIns="0" bIns="0" rtlCol="0"/>
          <a:lstStyle/>
          <a:p/>
        </p:txBody>
      </p:sp>
      <p:sp>
        <p:nvSpPr>
          <p:cNvPr id="12" name="object 12"/>
          <p:cNvSpPr/>
          <p:nvPr/>
        </p:nvSpPr>
        <p:spPr>
          <a:xfrm>
            <a:off x="1943100" y="1596136"/>
            <a:ext cx="548640" cy="307975"/>
          </a:xfrm>
          <a:custGeom>
            <a:avLst/>
            <a:gdLst/>
            <a:ahLst/>
            <a:cxnLst/>
            <a:rect l="l" t="t" r="r" b="b"/>
            <a:pathLst>
              <a:path w="548639" h="307975">
                <a:moveTo>
                  <a:pt x="547116" y="0"/>
                </a:moveTo>
                <a:lnTo>
                  <a:pt x="1524" y="0"/>
                </a:lnTo>
                <a:lnTo>
                  <a:pt x="0" y="1524"/>
                </a:lnTo>
                <a:lnTo>
                  <a:pt x="0" y="306324"/>
                </a:lnTo>
                <a:lnTo>
                  <a:pt x="1524" y="307848"/>
                </a:lnTo>
                <a:lnTo>
                  <a:pt x="547116" y="307848"/>
                </a:lnTo>
                <a:lnTo>
                  <a:pt x="548640" y="306324"/>
                </a:lnTo>
                <a:lnTo>
                  <a:pt x="3048" y="306324"/>
                </a:lnTo>
                <a:lnTo>
                  <a:pt x="1524" y="303276"/>
                </a:lnTo>
                <a:lnTo>
                  <a:pt x="4572" y="303276"/>
                </a:lnTo>
                <a:lnTo>
                  <a:pt x="4572" y="4572"/>
                </a:lnTo>
                <a:lnTo>
                  <a:pt x="1524" y="4572"/>
                </a:lnTo>
                <a:lnTo>
                  <a:pt x="4572" y="1524"/>
                </a:lnTo>
                <a:lnTo>
                  <a:pt x="548640" y="1524"/>
                </a:lnTo>
                <a:lnTo>
                  <a:pt x="547116" y="0"/>
                </a:lnTo>
                <a:close/>
              </a:path>
              <a:path w="548639" h="307975">
                <a:moveTo>
                  <a:pt x="4572" y="303276"/>
                </a:moveTo>
                <a:lnTo>
                  <a:pt x="1524" y="303276"/>
                </a:lnTo>
                <a:lnTo>
                  <a:pt x="3048" y="306324"/>
                </a:lnTo>
                <a:lnTo>
                  <a:pt x="4572" y="304800"/>
                </a:lnTo>
                <a:lnTo>
                  <a:pt x="4572" y="303276"/>
                </a:lnTo>
                <a:close/>
              </a:path>
              <a:path w="548639" h="307975">
                <a:moveTo>
                  <a:pt x="544068" y="303276"/>
                </a:moveTo>
                <a:lnTo>
                  <a:pt x="4572" y="303276"/>
                </a:lnTo>
                <a:lnTo>
                  <a:pt x="4572" y="304800"/>
                </a:lnTo>
                <a:lnTo>
                  <a:pt x="3048" y="306324"/>
                </a:lnTo>
                <a:lnTo>
                  <a:pt x="547116" y="306324"/>
                </a:lnTo>
                <a:lnTo>
                  <a:pt x="544068" y="304800"/>
                </a:lnTo>
                <a:lnTo>
                  <a:pt x="544068" y="303276"/>
                </a:lnTo>
                <a:close/>
              </a:path>
              <a:path w="548639" h="307975">
                <a:moveTo>
                  <a:pt x="544068" y="1524"/>
                </a:moveTo>
                <a:lnTo>
                  <a:pt x="544068" y="304800"/>
                </a:lnTo>
                <a:lnTo>
                  <a:pt x="547116" y="306324"/>
                </a:lnTo>
                <a:lnTo>
                  <a:pt x="545592" y="303276"/>
                </a:lnTo>
                <a:lnTo>
                  <a:pt x="548640" y="303276"/>
                </a:lnTo>
                <a:lnTo>
                  <a:pt x="548640" y="4572"/>
                </a:lnTo>
                <a:lnTo>
                  <a:pt x="545592" y="4572"/>
                </a:lnTo>
                <a:lnTo>
                  <a:pt x="547116" y="3048"/>
                </a:lnTo>
                <a:lnTo>
                  <a:pt x="544068" y="1524"/>
                </a:lnTo>
                <a:close/>
              </a:path>
              <a:path w="548639" h="307975">
                <a:moveTo>
                  <a:pt x="548640" y="303276"/>
                </a:moveTo>
                <a:lnTo>
                  <a:pt x="545592" y="303276"/>
                </a:lnTo>
                <a:lnTo>
                  <a:pt x="547116" y="306324"/>
                </a:lnTo>
                <a:lnTo>
                  <a:pt x="548640" y="306324"/>
                </a:lnTo>
                <a:lnTo>
                  <a:pt x="548640" y="303276"/>
                </a:lnTo>
                <a:close/>
              </a:path>
              <a:path w="548639" h="307975">
                <a:moveTo>
                  <a:pt x="4572" y="1524"/>
                </a:moveTo>
                <a:lnTo>
                  <a:pt x="1524" y="4572"/>
                </a:lnTo>
                <a:lnTo>
                  <a:pt x="4572" y="4572"/>
                </a:lnTo>
                <a:lnTo>
                  <a:pt x="4572" y="1524"/>
                </a:lnTo>
                <a:close/>
              </a:path>
              <a:path w="548639" h="307975">
                <a:moveTo>
                  <a:pt x="544068" y="1524"/>
                </a:moveTo>
                <a:lnTo>
                  <a:pt x="4572" y="1524"/>
                </a:lnTo>
                <a:lnTo>
                  <a:pt x="4572" y="4572"/>
                </a:lnTo>
                <a:lnTo>
                  <a:pt x="544068" y="4572"/>
                </a:lnTo>
                <a:lnTo>
                  <a:pt x="544068" y="1524"/>
                </a:lnTo>
                <a:close/>
              </a:path>
              <a:path w="548639" h="307975">
                <a:moveTo>
                  <a:pt x="548640" y="1524"/>
                </a:moveTo>
                <a:lnTo>
                  <a:pt x="544068" y="1524"/>
                </a:lnTo>
                <a:lnTo>
                  <a:pt x="547116" y="3048"/>
                </a:lnTo>
                <a:lnTo>
                  <a:pt x="545592" y="4572"/>
                </a:lnTo>
                <a:lnTo>
                  <a:pt x="548640" y="4572"/>
                </a:lnTo>
                <a:lnTo>
                  <a:pt x="548640" y="1524"/>
                </a:lnTo>
                <a:close/>
              </a:path>
            </a:pathLst>
          </a:custGeom>
          <a:solidFill>
            <a:srgbClr val="000000"/>
          </a:solidFill>
        </p:spPr>
        <p:txBody>
          <a:bodyPr wrap="square" lIns="0" tIns="0" rIns="0" bIns="0" rtlCol="0"/>
          <a:lstStyle/>
          <a:p/>
        </p:txBody>
      </p:sp>
      <p:sp>
        <p:nvSpPr>
          <p:cNvPr id="13" name="object 13"/>
          <p:cNvSpPr txBox="1"/>
          <p:nvPr/>
        </p:nvSpPr>
        <p:spPr>
          <a:xfrm>
            <a:off x="1946148" y="1599183"/>
            <a:ext cx="544195" cy="303530"/>
          </a:xfrm>
          <a:prstGeom prst="rect">
            <a:avLst/>
          </a:prstGeom>
          <a:solidFill>
            <a:srgbClr val="FFFF99"/>
          </a:solidFill>
        </p:spPr>
        <p:txBody>
          <a:bodyPr wrap="square" lIns="0" tIns="635" rIns="0" bIns="0" rtlCol="0" vert="horz">
            <a:spAutoFit/>
          </a:bodyPr>
          <a:lstStyle/>
          <a:p>
            <a:pPr marL="60325" marR="52705" indent="55880">
              <a:lnSpc>
                <a:spcPts val="1190"/>
              </a:lnSpc>
              <a:spcBef>
                <a:spcPts val="5"/>
              </a:spcBef>
            </a:pPr>
            <a:r>
              <a:rPr dirty="0" sz="1000" spc="-5">
                <a:latin typeface="Times New Roman"/>
                <a:cs typeface="Times New Roman"/>
              </a:rPr>
              <a:t>Caller  </a:t>
            </a:r>
            <a:r>
              <a:rPr dirty="0" sz="1000" spc="-5">
                <a:latin typeface="Times New Roman"/>
                <a:cs typeface="Times New Roman"/>
              </a:rPr>
              <a:t>Blocked</a:t>
            </a:r>
            <a:endParaRPr sz="1000">
              <a:latin typeface="Times New Roman"/>
              <a:cs typeface="Times New Roman"/>
            </a:endParaRPr>
          </a:p>
        </p:txBody>
      </p:sp>
      <p:sp>
        <p:nvSpPr>
          <p:cNvPr id="14" name="object 14"/>
          <p:cNvSpPr txBox="1"/>
          <p:nvPr/>
        </p:nvSpPr>
        <p:spPr>
          <a:xfrm>
            <a:off x="4568431" y="1517904"/>
            <a:ext cx="525780" cy="316865"/>
          </a:xfrm>
          <a:prstGeom prst="rect">
            <a:avLst/>
          </a:prstGeom>
        </p:spPr>
        <p:txBody>
          <a:bodyPr wrap="square" lIns="0" tIns="0" rIns="0" bIns="0" rtlCol="0" vert="horz">
            <a:spAutoFit/>
          </a:bodyPr>
          <a:lstStyle/>
          <a:p>
            <a:pPr marL="12700" marR="5080" indent="99060">
              <a:lnSpc>
                <a:spcPct val="100000"/>
              </a:lnSpc>
            </a:pPr>
            <a:r>
              <a:rPr dirty="0" sz="1000" spc="-5">
                <a:latin typeface="Times New Roman"/>
                <a:cs typeface="Times New Roman"/>
              </a:rPr>
              <a:t>return  </a:t>
            </a:r>
            <a:r>
              <a:rPr dirty="0" sz="1000" spc="-5">
                <a:latin typeface="Times New Roman"/>
                <a:cs typeface="Times New Roman"/>
              </a:rPr>
              <a:t>(optional)</a:t>
            </a:r>
            <a:endParaRPr sz="1000">
              <a:latin typeface="Times New Roman"/>
              <a:cs typeface="Times New Roman"/>
            </a:endParaRPr>
          </a:p>
        </p:txBody>
      </p:sp>
      <p:sp>
        <p:nvSpPr>
          <p:cNvPr id="15" name="object 15"/>
          <p:cNvSpPr txBox="1"/>
          <p:nvPr/>
        </p:nvSpPr>
        <p:spPr>
          <a:xfrm>
            <a:off x="3535171" y="1722628"/>
            <a:ext cx="230504" cy="157480"/>
          </a:xfrm>
          <a:prstGeom prst="rect">
            <a:avLst/>
          </a:prstGeom>
        </p:spPr>
        <p:txBody>
          <a:bodyPr wrap="square" lIns="0" tIns="0" rIns="0" bIns="0" rtlCol="0" vert="horz">
            <a:spAutoFit/>
          </a:bodyPr>
          <a:lstStyle/>
          <a:p>
            <a:pPr marL="12700">
              <a:lnSpc>
                <a:spcPct val="100000"/>
              </a:lnSpc>
            </a:pPr>
            <a:r>
              <a:rPr dirty="0" sz="900" spc="-5">
                <a:latin typeface="Courier New"/>
                <a:cs typeface="Courier New"/>
              </a:rPr>
              <a:t>yes</a:t>
            </a:r>
            <a:endParaRPr sz="900">
              <a:latin typeface="Courier New"/>
              <a:cs typeface="Courier New"/>
            </a:endParaRPr>
          </a:p>
        </p:txBody>
      </p:sp>
      <p:sp>
        <p:nvSpPr>
          <p:cNvPr id="16" name="object 16"/>
          <p:cNvSpPr/>
          <p:nvPr/>
        </p:nvSpPr>
        <p:spPr>
          <a:xfrm>
            <a:off x="1344955" y="7140724"/>
            <a:ext cx="4891989" cy="2279357"/>
          </a:xfrm>
          <a:prstGeom prst="rect">
            <a:avLst/>
          </a:prstGeom>
          <a:blipFill>
            <a:blip r:embed="rId3" cstate="print"/>
            <a:stretch>
              <a:fillRect/>
            </a:stretch>
          </a:blipFill>
        </p:spPr>
        <p:txBody>
          <a:bodyPr wrap="square" lIns="0" tIns="0" rIns="0" bIns="0" rtlCol="0"/>
          <a:lstStyle/>
          <a:p/>
        </p:txBody>
      </p:sp>
      <p:sp>
        <p:nvSpPr>
          <p:cNvPr id="17" name="object 17"/>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109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3679444"/>
            <a:ext cx="5512435" cy="1315085"/>
          </a:xfrm>
          <a:prstGeom prst="rect">
            <a:avLst/>
          </a:prstGeom>
        </p:spPr>
        <p:txBody>
          <a:bodyPr wrap="square" lIns="0" tIns="0" rIns="0" bIns="0" rtlCol="0" vert="horz">
            <a:spAutoFit/>
          </a:bodyPr>
          <a:lstStyle/>
          <a:p>
            <a:pPr algn="just" marL="12700">
              <a:lnSpc>
                <a:spcPct val="100000"/>
              </a:lnSpc>
            </a:pPr>
            <a:r>
              <a:rPr dirty="0" sz="1400" spc="-5">
                <a:latin typeface="Times New Roman"/>
                <a:cs typeface="Times New Roman"/>
              </a:rPr>
              <a:t>Sequence diagrams </a:t>
            </a:r>
            <a:r>
              <a:rPr dirty="0" sz="1400">
                <a:latin typeface="Times New Roman"/>
                <a:cs typeface="Times New Roman"/>
              </a:rPr>
              <a:t>and logical</a:t>
            </a:r>
            <a:r>
              <a:rPr dirty="0" sz="1400" spc="-25">
                <a:latin typeface="Times New Roman"/>
                <a:cs typeface="Times New Roman"/>
              </a:rPr>
              <a:t> </a:t>
            </a:r>
            <a:r>
              <a:rPr dirty="0" sz="1400">
                <a:latin typeface="Times New Roman"/>
                <a:cs typeface="Times New Roman"/>
              </a:rPr>
              <a:t>complexity</a:t>
            </a:r>
            <a:endParaRPr sz="1400">
              <a:latin typeface="Times New Roman"/>
              <a:cs typeface="Times New Roman"/>
            </a:endParaRPr>
          </a:p>
          <a:p>
            <a:pPr algn="just" marL="12700" marR="5080">
              <a:lnSpc>
                <a:spcPts val="1380"/>
              </a:lnSpc>
              <a:spcBef>
                <a:spcPts val="330"/>
              </a:spcBef>
            </a:pPr>
            <a:r>
              <a:rPr dirty="0" sz="1200">
                <a:latin typeface="Times New Roman"/>
                <a:cs typeface="Times New Roman"/>
              </a:rPr>
              <a:t>It is important to judiciously use the </a:t>
            </a:r>
            <a:r>
              <a:rPr dirty="0" sz="1200" spc="-5">
                <a:latin typeface="Times New Roman"/>
                <a:cs typeface="Times New Roman"/>
              </a:rPr>
              <a:t>sequence </a:t>
            </a:r>
            <a:r>
              <a:rPr dirty="0" sz="1200">
                <a:latin typeface="Times New Roman"/>
                <a:cs typeface="Times New Roman"/>
              </a:rPr>
              <a:t>diagrams </a:t>
            </a:r>
            <a:r>
              <a:rPr dirty="0" sz="1200" spc="-5">
                <a:latin typeface="Times New Roman"/>
                <a:cs typeface="Times New Roman"/>
              </a:rPr>
              <a:t>where </a:t>
            </a:r>
            <a:r>
              <a:rPr dirty="0" sz="1200">
                <a:latin typeface="Times New Roman"/>
                <a:cs typeface="Times New Roman"/>
              </a:rPr>
              <a:t>they actually add value.  The golden principle is to keep it </a:t>
            </a:r>
            <a:r>
              <a:rPr dirty="0" sz="1200" spc="-5">
                <a:latin typeface="Times New Roman"/>
                <a:cs typeface="Times New Roman"/>
              </a:rPr>
              <a:t>small </a:t>
            </a:r>
            <a:r>
              <a:rPr dirty="0" sz="1200">
                <a:latin typeface="Times New Roman"/>
                <a:cs typeface="Times New Roman"/>
              </a:rPr>
              <a:t>and </a:t>
            </a:r>
            <a:r>
              <a:rPr dirty="0" sz="1200" spc="-5">
                <a:latin typeface="Times New Roman"/>
                <a:cs typeface="Times New Roman"/>
              </a:rPr>
              <a:t>simple. </a:t>
            </a:r>
            <a:r>
              <a:rPr dirty="0" sz="1200">
                <a:latin typeface="Times New Roman"/>
                <a:cs typeface="Times New Roman"/>
              </a:rPr>
              <a:t>It is important to understand that the  diagrams are meant to make things clear. Therefore, in order to keep them </a:t>
            </a:r>
            <a:r>
              <a:rPr dirty="0" sz="1200" spc="-5">
                <a:latin typeface="Times New Roman"/>
                <a:cs typeface="Times New Roman"/>
              </a:rPr>
              <a:t>simple, special  </a:t>
            </a:r>
            <a:r>
              <a:rPr dirty="0" sz="1200">
                <a:latin typeface="Times New Roman"/>
                <a:cs typeface="Times New Roman"/>
              </a:rPr>
              <a:t>attentions </a:t>
            </a:r>
            <a:r>
              <a:rPr dirty="0" sz="1200" spc="-5">
                <a:latin typeface="Times New Roman"/>
                <a:cs typeface="Times New Roman"/>
              </a:rPr>
              <a:t>should </a:t>
            </a:r>
            <a:r>
              <a:rPr dirty="0" sz="1200">
                <a:latin typeface="Times New Roman"/>
                <a:cs typeface="Times New Roman"/>
              </a:rPr>
              <a:t>be paid to the conditional logic. If it is </a:t>
            </a:r>
            <a:r>
              <a:rPr dirty="0" sz="1200" spc="-5">
                <a:latin typeface="Times New Roman"/>
                <a:cs typeface="Times New Roman"/>
              </a:rPr>
              <a:t>simple </a:t>
            </a:r>
            <a:r>
              <a:rPr dirty="0" sz="1200">
                <a:latin typeface="Times New Roman"/>
                <a:cs typeface="Times New Roman"/>
              </a:rPr>
              <a:t>then there is no harm in  adding it to the diagram. </a:t>
            </a:r>
            <a:r>
              <a:rPr dirty="0" sz="1200" spc="-5">
                <a:latin typeface="Times New Roman"/>
                <a:cs typeface="Times New Roman"/>
              </a:rPr>
              <a:t>On </a:t>
            </a:r>
            <a:r>
              <a:rPr dirty="0" sz="1200">
                <a:latin typeface="Times New Roman"/>
                <a:cs typeface="Times New Roman"/>
              </a:rPr>
              <a:t>the other hand if the logic is complex then </a:t>
            </a:r>
            <a:r>
              <a:rPr dirty="0" sz="1200" spc="-5">
                <a:latin typeface="Times New Roman"/>
                <a:cs typeface="Times New Roman"/>
              </a:rPr>
              <a:t>we should </a:t>
            </a:r>
            <a:r>
              <a:rPr dirty="0" sz="1200">
                <a:latin typeface="Times New Roman"/>
                <a:cs typeface="Times New Roman"/>
              </a:rPr>
              <a:t>draw  </a:t>
            </a:r>
            <a:r>
              <a:rPr dirty="0" sz="1200" spc="-5">
                <a:latin typeface="Times New Roman"/>
                <a:cs typeface="Times New Roman"/>
              </a:rPr>
              <a:t>separate </a:t>
            </a:r>
            <a:r>
              <a:rPr dirty="0" sz="1200">
                <a:latin typeface="Times New Roman"/>
                <a:cs typeface="Times New Roman"/>
              </a:rPr>
              <a:t>diagrams like flow</a:t>
            </a:r>
            <a:r>
              <a:rPr dirty="0" sz="1200" spc="-95">
                <a:latin typeface="Times New Roman"/>
                <a:cs typeface="Times New Roman"/>
              </a:rPr>
              <a:t> </a:t>
            </a:r>
            <a:r>
              <a:rPr dirty="0" sz="1200">
                <a:latin typeface="Times New Roman"/>
                <a:cs typeface="Times New Roman"/>
              </a:rPr>
              <a:t>charts.</a:t>
            </a:r>
            <a:endParaRPr sz="1200">
              <a:latin typeface="Times New Roman"/>
              <a:cs typeface="Times New Roman"/>
            </a:endParaRPr>
          </a:p>
        </p:txBody>
      </p:sp>
      <p:sp>
        <p:nvSpPr>
          <p:cNvPr id="6" name="object 6"/>
          <p:cNvSpPr/>
          <p:nvPr/>
        </p:nvSpPr>
        <p:spPr>
          <a:xfrm>
            <a:off x="2667000" y="1315554"/>
            <a:ext cx="2049780" cy="1412875"/>
          </a:xfrm>
          <a:custGeom>
            <a:avLst/>
            <a:gdLst/>
            <a:ahLst/>
            <a:cxnLst/>
            <a:rect l="l" t="t" r="r" b="b"/>
            <a:pathLst>
              <a:path w="2049779" h="1412875">
                <a:moveTo>
                  <a:pt x="2048256" y="0"/>
                </a:moveTo>
                <a:lnTo>
                  <a:pt x="0" y="0"/>
                </a:lnTo>
                <a:lnTo>
                  <a:pt x="0" y="1411223"/>
                </a:lnTo>
                <a:lnTo>
                  <a:pt x="1524" y="1412748"/>
                </a:lnTo>
                <a:lnTo>
                  <a:pt x="2045208" y="1412748"/>
                </a:lnTo>
                <a:lnTo>
                  <a:pt x="2046732" y="1411223"/>
                </a:lnTo>
                <a:lnTo>
                  <a:pt x="2048256" y="1411223"/>
                </a:lnTo>
                <a:lnTo>
                  <a:pt x="2048256" y="1409700"/>
                </a:lnTo>
                <a:lnTo>
                  <a:pt x="3048" y="1409700"/>
                </a:lnTo>
                <a:lnTo>
                  <a:pt x="3048" y="1406652"/>
                </a:lnTo>
                <a:lnTo>
                  <a:pt x="6096" y="1406652"/>
                </a:lnTo>
                <a:lnTo>
                  <a:pt x="6096" y="6095"/>
                </a:lnTo>
                <a:lnTo>
                  <a:pt x="3048" y="6095"/>
                </a:lnTo>
                <a:lnTo>
                  <a:pt x="3048" y="3047"/>
                </a:lnTo>
                <a:lnTo>
                  <a:pt x="2049780" y="3047"/>
                </a:lnTo>
                <a:lnTo>
                  <a:pt x="2049780" y="1523"/>
                </a:lnTo>
                <a:lnTo>
                  <a:pt x="2048256" y="0"/>
                </a:lnTo>
                <a:close/>
              </a:path>
              <a:path w="2049779" h="1412875">
                <a:moveTo>
                  <a:pt x="6096" y="1406652"/>
                </a:moveTo>
                <a:lnTo>
                  <a:pt x="3048" y="1406652"/>
                </a:lnTo>
                <a:lnTo>
                  <a:pt x="3048" y="1409700"/>
                </a:lnTo>
                <a:lnTo>
                  <a:pt x="6096" y="1409700"/>
                </a:lnTo>
                <a:lnTo>
                  <a:pt x="6096" y="1406652"/>
                </a:lnTo>
                <a:close/>
              </a:path>
              <a:path w="2049779" h="1412875">
                <a:moveTo>
                  <a:pt x="2043683" y="1406652"/>
                </a:moveTo>
                <a:lnTo>
                  <a:pt x="6096" y="1406652"/>
                </a:lnTo>
                <a:lnTo>
                  <a:pt x="6096" y="1409700"/>
                </a:lnTo>
                <a:lnTo>
                  <a:pt x="2043683" y="1409700"/>
                </a:lnTo>
                <a:lnTo>
                  <a:pt x="2043683" y="1406652"/>
                </a:lnTo>
                <a:close/>
              </a:path>
              <a:path w="2049779" h="1412875">
                <a:moveTo>
                  <a:pt x="2046732" y="3047"/>
                </a:moveTo>
                <a:lnTo>
                  <a:pt x="2043683" y="3047"/>
                </a:lnTo>
                <a:lnTo>
                  <a:pt x="2043683" y="1409700"/>
                </a:lnTo>
                <a:lnTo>
                  <a:pt x="2046732" y="1409700"/>
                </a:lnTo>
                <a:lnTo>
                  <a:pt x="2046732" y="1406652"/>
                </a:lnTo>
                <a:lnTo>
                  <a:pt x="2049780" y="1406652"/>
                </a:lnTo>
                <a:lnTo>
                  <a:pt x="2049780" y="6095"/>
                </a:lnTo>
                <a:lnTo>
                  <a:pt x="2046732" y="6095"/>
                </a:lnTo>
                <a:lnTo>
                  <a:pt x="2046732" y="3047"/>
                </a:lnTo>
                <a:close/>
              </a:path>
              <a:path w="2049779" h="1412875">
                <a:moveTo>
                  <a:pt x="2049780" y="1406652"/>
                </a:moveTo>
                <a:lnTo>
                  <a:pt x="2046732" y="1406652"/>
                </a:lnTo>
                <a:lnTo>
                  <a:pt x="2046732" y="1409700"/>
                </a:lnTo>
                <a:lnTo>
                  <a:pt x="2048256" y="1409700"/>
                </a:lnTo>
                <a:lnTo>
                  <a:pt x="2049780" y="1408176"/>
                </a:lnTo>
                <a:lnTo>
                  <a:pt x="2049780" y="1406652"/>
                </a:lnTo>
                <a:close/>
              </a:path>
              <a:path w="2049779" h="1412875">
                <a:moveTo>
                  <a:pt x="6096" y="3047"/>
                </a:moveTo>
                <a:lnTo>
                  <a:pt x="3048" y="3047"/>
                </a:lnTo>
                <a:lnTo>
                  <a:pt x="3048" y="6095"/>
                </a:lnTo>
                <a:lnTo>
                  <a:pt x="6096" y="6095"/>
                </a:lnTo>
                <a:lnTo>
                  <a:pt x="6096" y="3047"/>
                </a:lnTo>
                <a:close/>
              </a:path>
              <a:path w="2049779" h="1412875">
                <a:moveTo>
                  <a:pt x="2043683" y="3047"/>
                </a:moveTo>
                <a:lnTo>
                  <a:pt x="6096" y="3047"/>
                </a:lnTo>
                <a:lnTo>
                  <a:pt x="6096" y="6095"/>
                </a:lnTo>
                <a:lnTo>
                  <a:pt x="2043683" y="6095"/>
                </a:lnTo>
                <a:lnTo>
                  <a:pt x="2043683" y="3047"/>
                </a:lnTo>
                <a:close/>
              </a:path>
              <a:path w="2049779" h="1412875">
                <a:moveTo>
                  <a:pt x="2049780" y="3047"/>
                </a:moveTo>
                <a:lnTo>
                  <a:pt x="2046732" y="3047"/>
                </a:lnTo>
                <a:lnTo>
                  <a:pt x="2046732" y="6095"/>
                </a:lnTo>
                <a:lnTo>
                  <a:pt x="2049780" y="6095"/>
                </a:lnTo>
                <a:lnTo>
                  <a:pt x="2049780" y="3047"/>
                </a:lnTo>
                <a:close/>
              </a:path>
            </a:pathLst>
          </a:custGeom>
          <a:solidFill>
            <a:srgbClr val="333399"/>
          </a:solidFill>
        </p:spPr>
        <p:txBody>
          <a:bodyPr wrap="square" lIns="0" tIns="0" rIns="0" bIns="0" rtlCol="0"/>
          <a:lstStyle/>
          <a:p/>
        </p:txBody>
      </p:sp>
      <p:sp>
        <p:nvSpPr>
          <p:cNvPr id="7" name="object 7"/>
          <p:cNvSpPr/>
          <p:nvPr/>
        </p:nvSpPr>
        <p:spPr>
          <a:xfrm>
            <a:off x="2871216" y="1460334"/>
            <a:ext cx="1549908" cy="1105661"/>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2667000" y="1315554"/>
            <a:ext cx="2049780" cy="1412875"/>
          </a:xfrm>
          <a:custGeom>
            <a:avLst/>
            <a:gdLst/>
            <a:ahLst/>
            <a:cxnLst/>
            <a:rect l="l" t="t" r="r" b="b"/>
            <a:pathLst>
              <a:path w="2049779" h="1412875">
                <a:moveTo>
                  <a:pt x="2048256" y="0"/>
                </a:moveTo>
                <a:lnTo>
                  <a:pt x="0" y="0"/>
                </a:lnTo>
                <a:lnTo>
                  <a:pt x="0" y="1411223"/>
                </a:lnTo>
                <a:lnTo>
                  <a:pt x="1524" y="1412748"/>
                </a:lnTo>
                <a:lnTo>
                  <a:pt x="2045208" y="1412748"/>
                </a:lnTo>
                <a:lnTo>
                  <a:pt x="2046732" y="1411223"/>
                </a:lnTo>
                <a:lnTo>
                  <a:pt x="2048256" y="1411223"/>
                </a:lnTo>
                <a:lnTo>
                  <a:pt x="2048256" y="1409700"/>
                </a:lnTo>
                <a:lnTo>
                  <a:pt x="3048" y="1409700"/>
                </a:lnTo>
                <a:lnTo>
                  <a:pt x="3048" y="1406652"/>
                </a:lnTo>
                <a:lnTo>
                  <a:pt x="6096" y="1406652"/>
                </a:lnTo>
                <a:lnTo>
                  <a:pt x="6096" y="6095"/>
                </a:lnTo>
                <a:lnTo>
                  <a:pt x="3048" y="6095"/>
                </a:lnTo>
                <a:lnTo>
                  <a:pt x="3048" y="3047"/>
                </a:lnTo>
                <a:lnTo>
                  <a:pt x="2049780" y="3047"/>
                </a:lnTo>
                <a:lnTo>
                  <a:pt x="2049780" y="1523"/>
                </a:lnTo>
                <a:lnTo>
                  <a:pt x="2048256" y="0"/>
                </a:lnTo>
                <a:close/>
              </a:path>
              <a:path w="2049779" h="1412875">
                <a:moveTo>
                  <a:pt x="6096" y="1406652"/>
                </a:moveTo>
                <a:lnTo>
                  <a:pt x="3048" y="1406652"/>
                </a:lnTo>
                <a:lnTo>
                  <a:pt x="3048" y="1409700"/>
                </a:lnTo>
                <a:lnTo>
                  <a:pt x="6096" y="1409700"/>
                </a:lnTo>
                <a:lnTo>
                  <a:pt x="6096" y="1406652"/>
                </a:lnTo>
                <a:close/>
              </a:path>
              <a:path w="2049779" h="1412875">
                <a:moveTo>
                  <a:pt x="2043683" y="1406652"/>
                </a:moveTo>
                <a:lnTo>
                  <a:pt x="6096" y="1406652"/>
                </a:lnTo>
                <a:lnTo>
                  <a:pt x="6096" y="1409700"/>
                </a:lnTo>
                <a:lnTo>
                  <a:pt x="2043683" y="1409700"/>
                </a:lnTo>
                <a:lnTo>
                  <a:pt x="2043683" y="1406652"/>
                </a:lnTo>
                <a:close/>
              </a:path>
              <a:path w="2049779" h="1412875">
                <a:moveTo>
                  <a:pt x="2046732" y="3047"/>
                </a:moveTo>
                <a:lnTo>
                  <a:pt x="2043683" y="3047"/>
                </a:lnTo>
                <a:lnTo>
                  <a:pt x="2043683" y="1409700"/>
                </a:lnTo>
                <a:lnTo>
                  <a:pt x="2046732" y="1409700"/>
                </a:lnTo>
                <a:lnTo>
                  <a:pt x="2046732" y="1406652"/>
                </a:lnTo>
                <a:lnTo>
                  <a:pt x="2049780" y="1406652"/>
                </a:lnTo>
                <a:lnTo>
                  <a:pt x="2049780" y="6095"/>
                </a:lnTo>
                <a:lnTo>
                  <a:pt x="2046732" y="6095"/>
                </a:lnTo>
                <a:lnTo>
                  <a:pt x="2046732" y="3047"/>
                </a:lnTo>
                <a:close/>
              </a:path>
              <a:path w="2049779" h="1412875">
                <a:moveTo>
                  <a:pt x="2049780" y="1406652"/>
                </a:moveTo>
                <a:lnTo>
                  <a:pt x="2046732" y="1406652"/>
                </a:lnTo>
                <a:lnTo>
                  <a:pt x="2046732" y="1409700"/>
                </a:lnTo>
                <a:lnTo>
                  <a:pt x="2048256" y="1409700"/>
                </a:lnTo>
                <a:lnTo>
                  <a:pt x="2049780" y="1408176"/>
                </a:lnTo>
                <a:lnTo>
                  <a:pt x="2049780" y="1406652"/>
                </a:lnTo>
                <a:close/>
              </a:path>
              <a:path w="2049779" h="1412875">
                <a:moveTo>
                  <a:pt x="6096" y="3047"/>
                </a:moveTo>
                <a:lnTo>
                  <a:pt x="3048" y="3047"/>
                </a:lnTo>
                <a:lnTo>
                  <a:pt x="3048" y="6095"/>
                </a:lnTo>
                <a:lnTo>
                  <a:pt x="6096" y="6095"/>
                </a:lnTo>
                <a:lnTo>
                  <a:pt x="6096" y="3047"/>
                </a:lnTo>
                <a:close/>
              </a:path>
              <a:path w="2049779" h="1412875">
                <a:moveTo>
                  <a:pt x="2043683" y="3047"/>
                </a:moveTo>
                <a:lnTo>
                  <a:pt x="6096" y="3047"/>
                </a:lnTo>
                <a:lnTo>
                  <a:pt x="6096" y="6095"/>
                </a:lnTo>
                <a:lnTo>
                  <a:pt x="2043683" y="6095"/>
                </a:lnTo>
                <a:lnTo>
                  <a:pt x="2043683" y="3047"/>
                </a:lnTo>
                <a:close/>
              </a:path>
              <a:path w="2049779" h="1412875">
                <a:moveTo>
                  <a:pt x="2049780" y="3047"/>
                </a:moveTo>
                <a:lnTo>
                  <a:pt x="2046732" y="3047"/>
                </a:lnTo>
                <a:lnTo>
                  <a:pt x="2046732" y="6095"/>
                </a:lnTo>
                <a:lnTo>
                  <a:pt x="2049780" y="6095"/>
                </a:lnTo>
                <a:lnTo>
                  <a:pt x="2049780" y="3047"/>
                </a:lnTo>
                <a:close/>
              </a:path>
            </a:pathLst>
          </a:custGeom>
          <a:solidFill>
            <a:srgbClr val="333399"/>
          </a:solidFill>
        </p:spPr>
        <p:txBody>
          <a:bodyPr wrap="square" lIns="0" tIns="0" rIns="0" bIns="0" rtlCol="0"/>
          <a:lstStyle/>
          <a:p/>
        </p:txBody>
      </p:sp>
      <p:sp>
        <p:nvSpPr>
          <p:cNvPr id="9" name="object 9"/>
          <p:cNvSpPr/>
          <p:nvPr/>
        </p:nvSpPr>
        <p:spPr>
          <a:xfrm>
            <a:off x="2871216" y="1460334"/>
            <a:ext cx="1549908" cy="1105661"/>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3020060" y="1495907"/>
            <a:ext cx="207645" cy="226060"/>
          </a:xfrm>
          <a:prstGeom prst="rect">
            <a:avLst/>
          </a:prstGeom>
        </p:spPr>
        <p:txBody>
          <a:bodyPr wrap="square" lIns="0" tIns="0" rIns="0" bIns="0" rtlCol="0" vert="horz">
            <a:spAutoFit/>
          </a:bodyPr>
          <a:lstStyle/>
          <a:p>
            <a:pPr marL="12700">
              <a:lnSpc>
                <a:spcPct val="100000"/>
              </a:lnSpc>
            </a:pPr>
            <a:r>
              <a:rPr dirty="0" sz="1400" spc="10">
                <a:latin typeface="Times New Roman"/>
                <a:cs typeface="Times New Roman"/>
              </a:rPr>
              <a:t>:A</a:t>
            </a:r>
            <a:endParaRPr sz="1400">
              <a:latin typeface="Times New Roman"/>
              <a:cs typeface="Times New Roman"/>
            </a:endParaRPr>
          </a:p>
        </p:txBody>
      </p:sp>
      <p:sp>
        <p:nvSpPr>
          <p:cNvPr id="13" name="object 13"/>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110</a:t>
            </a:r>
          </a:p>
          <a:p>
            <a:pPr marL="1498600">
              <a:lnSpc>
                <a:spcPts val="1410"/>
              </a:lnSpc>
            </a:pPr>
            <a:r>
              <a:rPr dirty="0"/>
              <a:t>© Copyright </a:t>
            </a:r>
            <a:r>
              <a:rPr dirty="0" spc="-5"/>
              <a:t>Virtual University </a:t>
            </a:r>
            <a:r>
              <a:rPr dirty="0"/>
              <a:t>of</a:t>
            </a:r>
            <a:r>
              <a:rPr dirty="0" spc="-80"/>
              <a:t> </a:t>
            </a:r>
            <a:r>
              <a:rPr dirty="0" spc="-5"/>
              <a:t>Pakistan</a:t>
            </a:r>
          </a:p>
        </p:txBody>
      </p:sp>
      <p:sp>
        <p:nvSpPr>
          <p:cNvPr id="11" name="object 11"/>
          <p:cNvSpPr txBox="1"/>
          <p:nvPr/>
        </p:nvSpPr>
        <p:spPr>
          <a:xfrm>
            <a:off x="4070096" y="1495907"/>
            <a:ext cx="197485" cy="226060"/>
          </a:xfrm>
          <a:prstGeom prst="rect">
            <a:avLst/>
          </a:prstGeom>
        </p:spPr>
        <p:txBody>
          <a:bodyPr wrap="square" lIns="0" tIns="0" rIns="0" bIns="0" rtlCol="0" vert="horz">
            <a:spAutoFit/>
          </a:bodyPr>
          <a:lstStyle/>
          <a:p>
            <a:pPr marL="12700">
              <a:lnSpc>
                <a:spcPct val="100000"/>
              </a:lnSpc>
            </a:pPr>
            <a:r>
              <a:rPr dirty="0" sz="1400" spc="10">
                <a:latin typeface="Times New Roman"/>
                <a:cs typeface="Times New Roman"/>
              </a:rPr>
              <a:t>:B</a:t>
            </a:r>
            <a:endParaRPr sz="1400">
              <a:latin typeface="Times New Roman"/>
              <a:cs typeface="Times New Roman"/>
            </a:endParaRPr>
          </a:p>
        </p:txBody>
      </p:sp>
      <p:sp>
        <p:nvSpPr>
          <p:cNvPr id="12" name="object 12"/>
          <p:cNvSpPr txBox="1"/>
          <p:nvPr/>
        </p:nvSpPr>
        <p:spPr>
          <a:xfrm>
            <a:off x="3210560" y="1831428"/>
            <a:ext cx="921385" cy="182245"/>
          </a:xfrm>
          <a:prstGeom prst="rect">
            <a:avLst/>
          </a:prstGeom>
        </p:spPr>
        <p:txBody>
          <a:bodyPr wrap="square" lIns="0" tIns="0" rIns="0" bIns="0" rtlCol="0" vert="horz">
            <a:spAutoFit/>
          </a:bodyPr>
          <a:lstStyle/>
          <a:p>
            <a:pPr marL="12700">
              <a:lnSpc>
                <a:spcPct val="100000"/>
              </a:lnSpc>
            </a:pPr>
            <a:r>
              <a:rPr dirty="0" sz="1050" spc="5">
                <a:latin typeface="Courier New"/>
                <a:cs typeface="Courier New"/>
              </a:rPr>
              <a:t>&lt;&lt;destroy&gt;&gt;</a:t>
            </a:r>
            <a:endParaRPr sz="1050">
              <a:latin typeface="Courier New"/>
              <a:cs typeface="Courier New"/>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482076"/>
            <a:ext cx="3863340" cy="255904"/>
          </a:xfrm>
          <a:prstGeom prst="rect">
            <a:avLst/>
          </a:prstGeom>
        </p:spPr>
        <p:txBody>
          <a:bodyPr wrap="square" lIns="0" tIns="0" rIns="0" bIns="0" rtlCol="0" vert="horz">
            <a:spAutoFit/>
          </a:bodyPr>
          <a:lstStyle/>
          <a:p>
            <a:pPr marL="12700">
              <a:lnSpc>
                <a:spcPct val="100000"/>
              </a:lnSpc>
            </a:pPr>
            <a:r>
              <a:rPr dirty="0" sz="1600" spc="-5">
                <a:latin typeface="Times New Roman"/>
                <a:cs typeface="Times New Roman"/>
              </a:rPr>
              <a:t>Comparing sequence &amp; collaboration</a:t>
            </a:r>
            <a:r>
              <a:rPr dirty="0" sz="1600" spc="30">
                <a:latin typeface="Times New Roman"/>
                <a:cs typeface="Times New Roman"/>
              </a:rPr>
              <a:t> </a:t>
            </a:r>
            <a:r>
              <a:rPr dirty="0" sz="1600">
                <a:latin typeface="Times New Roman"/>
                <a:cs typeface="Times New Roman"/>
              </a:rPr>
              <a:t>diagrams</a:t>
            </a:r>
            <a:endParaRPr sz="1600">
              <a:latin typeface="Times New Roman"/>
              <a:cs typeface="Times New Roman"/>
            </a:endParaRPr>
          </a:p>
        </p:txBody>
      </p:sp>
      <p:sp>
        <p:nvSpPr>
          <p:cNvPr id="6" name="object 6"/>
          <p:cNvSpPr/>
          <p:nvPr/>
        </p:nvSpPr>
        <p:spPr>
          <a:xfrm>
            <a:off x="2174748" y="4008120"/>
            <a:ext cx="1754505" cy="205740"/>
          </a:xfrm>
          <a:custGeom>
            <a:avLst/>
            <a:gdLst/>
            <a:ahLst/>
            <a:cxnLst/>
            <a:rect l="l" t="t" r="r" b="b"/>
            <a:pathLst>
              <a:path w="1754504" h="205739">
                <a:moveTo>
                  <a:pt x="0" y="0"/>
                </a:moveTo>
                <a:lnTo>
                  <a:pt x="1754124" y="0"/>
                </a:lnTo>
                <a:lnTo>
                  <a:pt x="1754124" y="205739"/>
                </a:lnTo>
                <a:lnTo>
                  <a:pt x="0" y="205739"/>
                </a:lnTo>
                <a:lnTo>
                  <a:pt x="0" y="0"/>
                </a:lnTo>
                <a:close/>
              </a:path>
            </a:pathLst>
          </a:custGeom>
          <a:solidFill>
            <a:srgbClr val="FFE36E"/>
          </a:solidFill>
        </p:spPr>
        <p:txBody>
          <a:bodyPr wrap="square" lIns="0" tIns="0" rIns="0" bIns="0" rtlCol="0"/>
          <a:lstStyle/>
          <a:p/>
        </p:txBody>
      </p:sp>
      <p:sp>
        <p:nvSpPr>
          <p:cNvPr id="7" name="object 7"/>
          <p:cNvSpPr/>
          <p:nvPr/>
        </p:nvSpPr>
        <p:spPr>
          <a:xfrm>
            <a:off x="2171700" y="4005071"/>
            <a:ext cx="1760220" cy="212090"/>
          </a:xfrm>
          <a:custGeom>
            <a:avLst/>
            <a:gdLst/>
            <a:ahLst/>
            <a:cxnLst/>
            <a:rect l="l" t="t" r="r" b="b"/>
            <a:pathLst>
              <a:path w="1760220" h="212089">
                <a:moveTo>
                  <a:pt x="1758695" y="0"/>
                </a:moveTo>
                <a:lnTo>
                  <a:pt x="0" y="0"/>
                </a:lnTo>
                <a:lnTo>
                  <a:pt x="0" y="210311"/>
                </a:lnTo>
                <a:lnTo>
                  <a:pt x="1524" y="211835"/>
                </a:lnTo>
                <a:lnTo>
                  <a:pt x="1755648" y="211835"/>
                </a:lnTo>
                <a:lnTo>
                  <a:pt x="1757172" y="210311"/>
                </a:lnTo>
                <a:lnTo>
                  <a:pt x="1758695" y="210311"/>
                </a:lnTo>
                <a:lnTo>
                  <a:pt x="1758695" y="208787"/>
                </a:lnTo>
                <a:lnTo>
                  <a:pt x="3048" y="208787"/>
                </a:lnTo>
                <a:lnTo>
                  <a:pt x="3048" y="205739"/>
                </a:lnTo>
                <a:lnTo>
                  <a:pt x="6096" y="205739"/>
                </a:lnTo>
                <a:lnTo>
                  <a:pt x="6096" y="6095"/>
                </a:lnTo>
                <a:lnTo>
                  <a:pt x="3048" y="6095"/>
                </a:lnTo>
                <a:lnTo>
                  <a:pt x="3048" y="3047"/>
                </a:lnTo>
                <a:lnTo>
                  <a:pt x="1760220" y="3047"/>
                </a:lnTo>
                <a:lnTo>
                  <a:pt x="1760220" y="1523"/>
                </a:lnTo>
                <a:lnTo>
                  <a:pt x="1758695" y="0"/>
                </a:lnTo>
                <a:close/>
              </a:path>
              <a:path w="1760220" h="212089">
                <a:moveTo>
                  <a:pt x="6096" y="205739"/>
                </a:moveTo>
                <a:lnTo>
                  <a:pt x="3048" y="205739"/>
                </a:lnTo>
                <a:lnTo>
                  <a:pt x="3048" y="208787"/>
                </a:lnTo>
                <a:lnTo>
                  <a:pt x="6096" y="208787"/>
                </a:lnTo>
                <a:lnTo>
                  <a:pt x="6096" y="205739"/>
                </a:lnTo>
                <a:close/>
              </a:path>
              <a:path w="1760220" h="212089">
                <a:moveTo>
                  <a:pt x="1754124" y="205739"/>
                </a:moveTo>
                <a:lnTo>
                  <a:pt x="6096" y="205739"/>
                </a:lnTo>
                <a:lnTo>
                  <a:pt x="6096" y="208787"/>
                </a:lnTo>
                <a:lnTo>
                  <a:pt x="1754124" y="208787"/>
                </a:lnTo>
                <a:lnTo>
                  <a:pt x="1754124" y="205739"/>
                </a:lnTo>
                <a:close/>
              </a:path>
              <a:path w="1760220" h="212089">
                <a:moveTo>
                  <a:pt x="1757172" y="3047"/>
                </a:moveTo>
                <a:lnTo>
                  <a:pt x="1754124" y="3047"/>
                </a:lnTo>
                <a:lnTo>
                  <a:pt x="1754124" y="208787"/>
                </a:lnTo>
                <a:lnTo>
                  <a:pt x="1757172" y="208787"/>
                </a:lnTo>
                <a:lnTo>
                  <a:pt x="1757172" y="205739"/>
                </a:lnTo>
                <a:lnTo>
                  <a:pt x="1760220" y="205739"/>
                </a:lnTo>
                <a:lnTo>
                  <a:pt x="1760220" y="6095"/>
                </a:lnTo>
                <a:lnTo>
                  <a:pt x="1757172" y="6095"/>
                </a:lnTo>
                <a:lnTo>
                  <a:pt x="1757172" y="3047"/>
                </a:lnTo>
                <a:close/>
              </a:path>
              <a:path w="1760220" h="212089">
                <a:moveTo>
                  <a:pt x="1760220" y="205739"/>
                </a:moveTo>
                <a:lnTo>
                  <a:pt x="1757172" y="205739"/>
                </a:lnTo>
                <a:lnTo>
                  <a:pt x="1757172" y="208787"/>
                </a:lnTo>
                <a:lnTo>
                  <a:pt x="1758695" y="208787"/>
                </a:lnTo>
                <a:lnTo>
                  <a:pt x="1760220" y="207263"/>
                </a:lnTo>
                <a:lnTo>
                  <a:pt x="1760220" y="205739"/>
                </a:lnTo>
                <a:close/>
              </a:path>
              <a:path w="1760220" h="212089">
                <a:moveTo>
                  <a:pt x="6096" y="3047"/>
                </a:moveTo>
                <a:lnTo>
                  <a:pt x="3048" y="3047"/>
                </a:lnTo>
                <a:lnTo>
                  <a:pt x="3048" y="6095"/>
                </a:lnTo>
                <a:lnTo>
                  <a:pt x="6096" y="6095"/>
                </a:lnTo>
                <a:lnTo>
                  <a:pt x="6096" y="3047"/>
                </a:lnTo>
                <a:close/>
              </a:path>
              <a:path w="1760220" h="212089">
                <a:moveTo>
                  <a:pt x="1754124" y="3047"/>
                </a:moveTo>
                <a:lnTo>
                  <a:pt x="6096" y="3047"/>
                </a:lnTo>
                <a:lnTo>
                  <a:pt x="6096" y="6095"/>
                </a:lnTo>
                <a:lnTo>
                  <a:pt x="1754124" y="6095"/>
                </a:lnTo>
                <a:lnTo>
                  <a:pt x="1754124" y="3047"/>
                </a:lnTo>
                <a:close/>
              </a:path>
              <a:path w="1760220" h="212089">
                <a:moveTo>
                  <a:pt x="1760220" y="3047"/>
                </a:moveTo>
                <a:lnTo>
                  <a:pt x="1757172" y="3047"/>
                </a:lnTo>
                <a:lnTo>
                  <a:pt x="1757172" y="6095"/>
                </a:lnTo>
                <a:lnTo>
                  <a:pt x="1760220" y="6095"/>
                </a:lnTo>
                <a:lnTo>
                  <a:pt x="1760220" y="3047"/>
                </a:lnTo>
                <a:close/>
              </a:path>
            </a:pathLst>
          </a:custGeom>
          <a:solidFill>
            <a:srgbClr val="009999"/>
          </a:solidFill>
        </p:spPr>
        <p:txBody>
          <a:bodyPr wrap="square" lIns="0" tIns="0" rIns="0" bIns="0" rtlCol="0"/>
          <a:lstStyle/>
          <a:p/>
        </p:txBody>
      </p:sp>
      <p:sp>
        <p:nvSpPr>
          <p:cNvPr id="8" name="object 8"/>
          <p:cNvSpPr/>
          <p:nvPr/>
        </p:nvSpPr>
        <p:spPr>
          <a:xfrm>
            <a:off x="2336292" y="4176521"/>
            <a:ext cx="1430020" cy="0"/>
          </a:xfrm>
          <a:custGeom>
            <a:avLst/>
            <a:gdLst/>
            <a:ahLst/>
            <a:cxnLst/>
            <a:rect l="l" t="t" r="r" b="b"/>
            <a:pathLst>
              <a:path w="1430020" h="0">
                <a:moveTo>
                  <a:pt x="0" y="0"/>
                </a:moveTo>
                <a:lnTo>
                  <a:pt x="1429511" y="0"/>
                </a:lnTo>
              </a:path>
            </a:pathLst>
          </a:custGeom>
          <a:ln w="4572">
            <a:solidFill>
              <a:srgbClr val="009999"/>
            </a:solidFill>
          </a:ln>
        </p:spPr>
        <p:txBody>
          <a:bodyPr wrap="square" lIns="0" tIns="0" rIns="0" bIns="0" rtlCol="0"/>
          <a:lstStyle/>
          <a:p/>
        </p:txBody>
      </p:sp>
      <p:sp>
        <p:nvSpPr>
          <p:cNvPr id="9" name="object 9"/>
          <p:cNvSpPr/>
          <p:nvPr/>
        </p:nvSpPr>
        <p:spPr>
          <a:xfrm>
            <a:off x="3121151" y="5216652"/>
            <a:ext cx="2173605" cy="205740"/>
          </a:xfrm>
          <a:custGeom>
            <a:avLst/>
            <a:gdLst/>
            <a:ahLst/>
            <a:cxnLst/>
            <a:rect l="l" t="t" r="r" b="b"/>
            <a:pathLst>
              <a:path w="2173604" h="205739">
                <a:moveTo>
                  <a:pt x="0" y="0"/>
                </a:moveTo>
                <a:lnTo>
                  <a:pt x="2173224" y="0"/>
                </a:lnTo>
                <a:lnTo>
                  <a:pt x="2173224" y="205739"/>
                </a:lnTo>
                <a:lnTo>
                  <a:pt x="0" y="205739"/>
                </a:lnTo>
                <a:lnTo>
                  <a:pt x="0" y="0"/>
                </a:lnTo>
                <a:close/>
              </a:path>
            </a:pathLst>
          </a:custGeom>
          <a:solidFill>
            <a:srgbClr val="FFE36E"/>
          </a:solidFill>
        </p:spPr>
        <p:txBody>
          <a:bodyPr wrap="square" lIns="0" tIns="0" rIns="0" bIns="0" rtlCol="0"/>
          <a:lstStyle/>
          <a:p/>
        </p:txBody>
      </p:sp>
      <p:sp>
        <p:nvSpPr>
          <p:cNvPr id="10" name="object 10"/>
          <p:cNvSpPr/>
          <p:nvPr/>
        </p:nvSpPr>
        <p:spPr>
          <a:xfrm>
            <a:off x="3118104" y="5213603"/>
            <a:ext cx="2179320" cy="212090"/>
          </a:xfrm>
          <a:custGeom>
            <a:avLst/>
            <a:gdLst/>
            <a:ahLst/>
            <a:cxnLst/>
            <a:rect l="l" t="t" r="r" b="b"/>
            <a:pathLst>
              <a:path w="2179320" h="212089">
                <a:moveTo>
                  <a:pt x="2177796" y="0"/>
                </a:moveTo>
                <a:lnTo>
                  <a:pt x="0" y="0"/>
                </a:lnTo>
                <a:lnTo>
                  <a:pt x="0" y="210311"/>
                </a:lnTo>
                <a:lnTo>
                  <a:pt x="1524" y="211835"/>
                </a:lnTo>
                <a:lnTo>
                  <a:pt x="2174748" y="211835"/>
                </a:lnTo>
                <a:lnTo>
                  <a:pt x="2176272" y="210311"/>
                </a:lnTo>
                <a:lnTo>
                  <a:pt x="2177796" y="210311"/>
                </a:lnTo>
                <a:lnTo>
                  <a:pt x="2177796" y="208787"/>
                </a:lnTo>
                <a:lnTo>
                  <a:pt x="3048" y="208787"/>
                </a:lnTo>
                <a:lnTo>
                  <a:pt x="3048" y="205739"/>
                </a:lnTo>
                <a:lnTo>
                  <a:pt x="6096" y="205739"/>
                </a:lnTo>
                <a:lnTo>
                  <a:pt x="6096" y="6095"/>
                </a:lnTo>
                <a:lnTo>
                  <a:pt x="3048" y="6095"/>
                </a:lnTo>
                <a:lnTo>
                  <a:pt x="3048" y="3047"/>
                </a:lnTo>
                <a:lnTo>
                  <a:pt x="2179320" y="3047"/>
                </a:lnTo>
                <a:lnTo>
                  <a:pt x="2179320" y="1523"/>
                </a:lnTo>
                <a:lnTo>
                  <a:pt x="2177796" y="0"/>
                </a:lnTo>
                <a:close/>
              </a:path>
              <a:path w="2179320" h="212089">
                <a:moveTo>
                  <a:pt x="6096" y="205739"/>
                </a:moveTo>
                <a:lnTo>
                  <a:pt x="3048" y="205739"/>
                </a:lnTo>
                <a:lnTo>
                  <a:pt x="3048" y="208787"/>
                </a:lnTo>
                <a:lnTo>
                  <a:pt x="6096" y="208787"/>
                </a:lnTo>
                <a:lnTo>
                  <a:pt x="6096" y="205739"/>
                </a:lnTo>
                <a:close/>
              </a:path>
              <a:path w="2179320" h="212089">
                <a:moveTo>
                  <a:pt x="2173224" y="205739"/>
                </a:moveTo>
                <a:lnTo>
                  <a:pt x="6096" y="205739"/>
                </a:lnTo>
                <a:lnTo>
                  <a:pt x="6096" y="208787"/>
                </a:lnTo>
                <a:lnTo>
                  <a:pt x="2173224" y="208787"/>
                </a:lnTo>
                <a:lnTo>
                  <a:pt x="2173224" y="205739"/>
                </a:lnTo>
                <a:close/>
              </a:path>
              <a:path w="2179320" h="212089">
                <a:moveTo>
                  <a:pt x="2176272" y="3047"/>
                </a:moveTo>
                <a:lnTo>
                  <a:pt x="2173224" y="3047"/>
                </a:lnTo>
                <a:lnTo>
                  <a:pt x="2173224" y="208787"/>
                </a:lnTo>
                <a:lnTo>
                  <a:pt x="2176272" y="208787"/>
                </a:lnTo>
                <a:lnTo>
                  <a:pt x="2176272" y="205739"/>
                </a:lnTo>
                <a:lnTo>
                  <a:pt x="2179320" y="205739"/>
                </a:lnTo>
                <a:lnTo>
                  <a:pt x="2179320" y="6095"/>
                </a:lnTo>
                <a:lnTo>
                  <a:pt x="2176272" y="6095"/>
                </a:lnTo>
                <a:lnTo>
                  <a:pt x="2176272" y="3047"/>
                </a:lnTo>
                <a:close/>
              </a:path>
              <a:path w="2179320" h="212089">
                <a:moveTo>
                  <a:pt x="2179320" y="205739"/>
                </a:moveTo>
                <a:lnTo>
                  <a:pt x="2176272" y="205739"/>
                </a:lnTo>
                <a:lnTo>
                  <a:pt x="2176272" y="208787"/>
                </a:lnTo>
                <a:lnTo>
                  <a:pt x="2177796" y="208787"/>
                </a:lnTo>
                <a:lnTo>
                  <a:pt x="2179320" y="207263"/>
                </a:lnTo>
                <a:lnTo>
                  <a:pt x="2179320" y="205739"/>
                </a:lnTo>
                <a:close/>
              </a:path>
              <a:path w="2179320" h="212089">
                <a:moveTo>
                  <a:pt x="6096" y="3047"/>
                </a:moveTo>
                <a:lnTo>
                  <a:pt x="3048" y="3047"/>
                </a:lnTo>
                <a:lnTo>
                  <a:pt x="3048" y="6095"/>
                </a:lnTo>
                <a:lnTo>
                  <a:pt x="6096" y="6095"/>
                </a:lnTo>
                <a:lnTo>
                  <a:pt x="6096" y="3047"/>
                </a:lnTo>
                <a:close/>
              </a:path>
              <a:path w="2179320" h="212089">
                <a:moveTo>
                  <a:pt x="2173224" y="3047"/>
                </a:moveTo>
                <a:lnTo>
                  <a:pt x="6096" y="3047"/>
                </a:lnTo>
                <a:lnTo>
                  <a:pt x="6096" y="6095"/>
                </a:lnTo>
                <a:lnTo>
                  <a:pt x="2173224" y="6095"/>
                </a:lnTo>
                <a:lnTo>
                  <a:pt x="2173224" y="3047"/>
                </a:lnTo>
                <a:close/>
              </a:path>
              <a:path w="2179320" h="212089">
                <a:moveTo>
                  <a:pt x="2179320" y="3047"/>
                </a:moveTo>
                <a:lnTo>
                  <a:pt x="2176272" y="3047"/>
                </a:lnTo>
                <a:lnTo>
                  <a:pt x="2176272" y="6095"/>
                </a:lnTo>
                <a:lnTo>
                  <a:pt x="2179320" y="6095"/>
                </a:lnTo>
                <a:lnTo>
                  <a:pt x="2179320" y="3047"/>
                </a:lnTo>
                <a:close/>
              </a:path>
            </a:pathLst>
          </a:custGeom>
          <a:solidFill>
            <a:srgbClr val="009999"/>
          </a:solidFill>
        </p:spPr>
        <p:txBody>
          <a:bodyPr wrap="square" lIns="0" tIns="0" rIns="0" bIns="0" rtlCol="0"/>
          <a:lstStyle/>
          <a:p/>
        </p:txBody>
      </p:sp>
      <p:sp>
        <p:nvSpPr>
          <p:cNvPr id="11" name="object 11"/>
          <p:cNvSpPr txBox="1"/>
          <p:nvPr/>
        </p:nvSpPr>
        <p:spPr>
          <a:xfrm>
            <a:off x="3121151" y="5234178"/>
            <a:ext cx="2173605" cy="168910"/>
          </a:xfrm>
          <a:prstGeom prst="rect">
            <a:avLst/>
          </a:prstGeom>
        </p:spPr>
        <p:txBody>
          <a:bodyPr wrap="square" lIns="0" tIns="0" rIns="0" bIns="0" rtlCol="0" vert="horz">
            <a:spAutoFit/>
          </a:bodyPr>
          <a:lstStyle/>
          <a:p>
            <a:pPr marL="51435">
              <a:lnSpc>
                <a:spcPct val="100000"/>
              </a:lnSpc>
            </a:pPr>
            <a:r>
              <a:rPr dirty="0" sz="1050" spc="-5">
                <a:solidFill>
                  <a:srgbClr val="009999"/>
                </a:solidFill>
                <a:latin typeface="Times New Roman"/>
                <a:cs typeface="Times New Roman"/>
              </a:rPr>
              <a:t>Math </a:t>
            </a:r>
            <a:r>
              <a:rPr dirty="0" sz="1050">
                <a:solidFill>
                  <a:srgbClr val="009999"/>
                </a:solidFill>
                <a:latin typeface="Times New Roman"/>
                <a:cs typeface="Times New Roman"/>
              </a:rPr>
              <a:t>101 - </a:t>
            </a:r>
            <a:r>
              <a:rPr dirty="0" sz="1050" spc="-5">
                <a:solidFill>
                  <a:srgbClr val="009999"/>
                </a:solidFill>
                <a:latin typeface="Times New Roman"/>
                <a:cs typeface="Times New Roman"/>
              </a:rPr>
              <a:t>Section </a:t>
            </a:r>
            <a:r>
              <a:rPr dirty="0" sz="1050">
                <a:solidFill>
                  <a:srgbClr val="009999"/>
                </a:solidFill>
                <a:latin typeface="Times New Roman"/>
                <a:cs typeface="Times New Roman"/>
              </a:rPr>
              <a:t>1 :</a:t>
            </a:r>
            <a:r>
              <a:rPr dirty="0" sz="1050" spc="-40">
                <a:solidFill>
                  <a:srgbClr val="009999"/>
                </a:solidFill>
                <a:latin typeface="Times New Roman"/>
                <a:cs typeface="Times New Roman"/>
              </a:rPr>
              <a:t> </a:t>
            </a:r>
            <a:r>
              <a:rPr dirty="0" sz="1050">
                <a:solidFill>
                  <a:srgbClr val="009999"/>
                </a:solidFill>
                <a:latin typeface="Times New Roman"/>
                <a:cs typeface="Times New Roman"/>
              </a:rPr>
              <a:t>CourseOffering</a:t>
            </a:r>
            <a:endParaRPr sz="1050">
              <a:latin typeface="Times New Roman"/>
              <a:cs typeface="Times New Roman"/>
            </a:endParaRPr>
          </a:p>
        </p:txBody>
      </p:sp>
      <p:sp>
        <p:nvSpPr>
          <p:cNvPr id="12" name="object 12"/>
          <p:cNvSpPr/>
          <p:nvPr/>
        </p:nvSpPr>
        <p:spPr>
          <a:xfrm>
            <a:off x="3172967" y="5385053"/>
            <a:ext cx="2070100" cy="0"/>
          </a:xfrm>
          <a:custGeom>
            <a:avLst/>
            <a:gdLst/>
            <a:ahLst/>
            <a:cxnLst/>
            <a:rect l="l" t="t" r="r" b="b"/>
            <a:pathLst>
              <a:path w="2070100" h="0">
                <a:moveTo>
                  <a:pt x="0" y="0"/>
                </a:moveTo>
                <a:lnTo>
                  <a:pt x="2069592" y="0"/>
                </a:lnTo>
              </a:path>
            </a:pathLst>
          </a:custGeom>
          <a:ln w="4572">
            <a:solidFill>
              <a:srgbClr val="009999"/>
            </a:solidFill>
          </a:ln>
        </p:spPr>
        <p:txBody>
          <a:bodyPr wrap="square" lIns="0" tIns="0" rIns="0" bIns="0" rtlCol="0"/>
          <a:lstStyle/>
          <a:p/>
        </p:txBody>
      </p:sp>
      <p:sp>
        <p:nvSpPr>
          <p:cNvPr id="13" name="object 13"/>
          <p:cNvSpPr/>
          <p:nvPr/>
        </p:nvSpPr>
        <p:spPr>
          <a:xfrm>
            <a:off x="3032760" y="4213859"/>
            <a:ext cx="789940" cy="1001394"/>
          </a:xfrm>
          <a:custGeom>
            <a:avLst/>
            <a:gdLst/>
            <a:ahLst/>
            <a:cxnLst/>
            <a:rect l="l" t="t" r="r" b="b"/>
            <a:pathLst>
              <a:path w="789939" h="1001395">
                <a:moveTo>
                  <a:pt x="6095" y="0"/>
                </a:moveTo>
                <a:lnTo>
                  <a:pt x="1523" y="1524"/>
                </a:lnTo>
                <a:lnTo>
                  <a:pt x="0" y="6096"/>
                </a:lnTo>
                <a:lnTo>
                  <a:pt x="1523" y="9144"/>
                </a:lnTo>
                <a:lnTo>
                  <a:pt x="780288" y="999744"/>
                </a:lnTo>
                <a:lnTo>
                  <a:pt x="784860" y="1001268"/>
                </a:lnTo>
                <a:lnTo>
                  <a:pt x="787908" y="999744"/>
                </a:lnTo>
                <a:lnTo>
                  <a:pt x="789432" y="996696"/>
                </a:lnTo>
                <a:lnTo>
                  <a:pt x="787908" y="992124"/>
                </a:lnTo>
                <a:lnTo>
                  <a:pt x="9143" y="1524"/>
                </a:lnTo>
                <a:lnTo>
                  <a:pt x="6095" y="0"/>
                </a:lnTo>
                <a:close/>
              </a:path>
            </a:pathLst>
          </a:custGeom>
          <a:solidFill>
            <a:srgbClr val="009999"/>
          </a:solidFill>
        </p:spPr>
        <p:txBody>
          <a:bodyPr wrap="square" lIns="0" tIns="0" rIns="0" bIns="0" rtlCol="0"/>
          <a:lstStyle/>
          <a:p/>
        </p:txBody>
      </p:sp>
      <p:sp>
        <p:nvSpPr>
          <p:cNvPr id="14" name="object 14"/>
          <p:cNvSpPr/>
          <p:nvPr/>
        </p:nvSpPr>
        <p:spPr>
          <a:xfrm>
            <a:off x="3508247" y="4544567"/>
            <a:ext cx="242570" cy="304800"/>
          </a:xfrm>
          <a:custGeom>
            <a:avLst/>
            <a:gdLst/>
            <a:ahLst/>
            <a:cxnLst/>
            <a:rect l="l" t="t" r="r" b="b"/>
            <a:pathLst>
              <a:path w="242570" h="304800">
                <a:moveTo>
                  <a:pt x="195072" y="271272"/>
                </a:moveTo>
                <a:lnTo>
                  <a:pt x="242316" y="304800"/>
                </a:lnTo>
                <a:lnTo>
                  <a:pt x="233426" y="281940"/>
                </a:lnTo>
                <a:lnTo>
                  <a:pt x="217932" y="281940"/>
                </a:lnTo>
                <a:lnTo>
                  <a:pt x="212540" y="275153"/>
                </a:lnTo>
                <a:lnTo>
                  <a:pt x="195072" y="271272"/>
                </a:lnTo>
                <a:close/>
              </a:path>
              <a:path w="242570" h="304800">
                <a:moveTo>
                  <a:pt x="212540" y="275153"/>
                </a:moveTo>
                <a:lnTo>
                  <a:pt x="217932" y="281940"/>
                </a:lnTo>
                <a:lnTo>
                  <a:pt x="223418" y="277368"/>
                </a:lnTo>
                <a:lnTo>
                  <a:pt x="222504" y="277368"/>
                </a:lnTo>
                <a:lnTo>
                  <a:pt x="212540" y="275153"/>
                </a:lnTo>
                <a:close/>
              </a:path>
              <a:path w="242570" h="304800">
                <a:moveTo>
                  <a:pt x="220980" y="249936"/>
                </a:moveTo>
                <a:lnTo>
                  <a:pt x="221978" y="267903"/>
                </a:lnTo>
                <a:lnTo>
                  <a:pt x="227076" y="274320"/>
                </a:lnTo>
                <a:lnTo>
                  <a:pt x="217932" y="281940"/>
                </a:lnTo>
                <a:lnTo>
                  <a:pt x="233426" y="281940"/>
                </a:lnTo>
                <a:lnTo>
                  <a:pt x="220980" y="249936"/>
                </a:lnTo>
                <a:close/>
              </a:path>
              <a:path w="242570" h="304800">
                <a:moveTo>
                  <a:pt x="9144" y="0"/>
                </a:moveTo>
                <a:lnTo>
                  <a:pt x="0" y="7620"/>
                </a:lnTo>
                <a:lnTo>
                  <a:pt x="212540" y="275153"/>
                </a:lnTo>
                <a:lnTo>
                  <a:pt x="222504" y="277368"/>
                </a:lnTo>
                <a:lnTo>
                  <a:pt x="221978" y="267903"/>
                </a:lnTo>
                <a:lnTo>
                  <a:pt x="9144" y="0"/>
                </a:lnTo>
                <a:close/>
              </a:path>
              <a:path w="242570" h="304800">
                <a:moveTo>
                  <a:pt x="221978" y="267903"/>
                </a:moveTo>
                <a:lnTo>
                  <a:pt x="222504" y="277368"/>
                </a:lnTo>
                <a:lnTo>
                  <a:pt x="223418" y="277368"/>
                </a:lnTo>
                <a:lnTo>
                  <a:pt x="227076" y="274320"/>
                </a:lnTo>
                <a:lnTo>
                  <a:pt x="221978" y="267903"/>
                </a:lnTo>
                <a:close/>
              </a:path>
            </a:pathLst>
          </a:custGeom>
          <a:solidFill>
            <a:srgbClr val="009999"/>
          </a:solidFill>
        </p:spPr>
        <p:txBody>
          <a:bodyPr wrap="square" lIns="0" tIns="0" rIns="0" bIns="0" rtlCol="0"/>
          <a:lstStyle/>
          <a:p/>
        </p:txBody>
      </p:sp>
      <p:sp>
        <p:nvSpPr>
          <p:cNvPr id="15" name="object 15"/>
          <p:cNvSpPr/>
          <p:nvPr/>
        </p:nvSpPr>
        <p:spPr>
          <a:xfrm>
            <a:off x="3508247" y="4544567"/>
            <a:ext cx="227329" cy="281940"/>
          </a:xfrm>
          <a:custGeom>
            <a:avLst/>
            <a:gdLst/>
            <a:ahLst/>
            <a:cxnLst/>
            <a:rect l="l" t="t" r="r" b="b"/>
            <a:pathLst>
              <a:path w="227329" h="281939">
                <a:moveTo>
                  <a:pt x="9144" y="0"/>
                </a:moveTo>
                <a:lnTo>
                  <a:pt x="227076" y="274320"/>
                </a:lnTo>
                <a:lnTo>
                  <a:pt x="217932" y="281940"/>
                </a:lnTo>
                <a:lnTo>
                  <a:pt x="0" y="7620"/>
                </a:lnTo>
                <a:lnTo>
                  <a:pt x="9144" y="0"/>
                </a:lnTo>
                <a:close/>
              </a:path>
            </a:pathLst>
          </a:custGeom>
          <a:ln w="3175">
            <a:solidFill>
              <a:srgbClr val="009999"/>
            </a:solidFill>
          </a:ln>
        </p:spPr>
        <p:txBody>
          <a:bodyPr wrap="square" lIns="0" tIns="0" rIns="0" bIns="0" rtlCol="0"/>
          <a:lstStyle/>
          <a:p/>
        </p:txBody>
      </p:sp>
      <p:sp>
        <p:nvSpPr>
          <p:cNvPr id="16" name="object 16"/>
          <p:cNvSpPr/>
          <p:nvPr/>
        </p:nvSpPr>
        <p:spPr>
          <a:xfrm>
            <a:off x="3703320" y="4794503"/>
            <a:ext cx="47625" cy="55244"/>
          </a:xfrm>
          <a:custGeom>
            <a:avLst/>
            <a:gdLst/>
            <a:ahLst/>
            <a:cxnLst/>
            <a:rect l="l" t="t" r="r" b="b"/>
            <a:pathLst>
              <a:path w="47625" h="55245">
                <a:moveTo>
                  <a:pt x="27432" y="27431"/>
                </a:moveTo>
                <a:lnTo>
                  <a:pt x="25908" y="0"/>
                </a:lnTo>
                <a:lnTo>
                  <a:pt x="47244" y="54863"/>
                </a:lnTo>
                <a:lnTo>
                  <a:pt x="0" y="21335"/>
                </a:lnTo>
                <a:lnTo>
                  <a:pt x="27432" y="27431"/>
                </a:lnTo>
                <a:close/>
              </a:path>
            </a:pathLst>
          </a:custGeom>
          <a:ln w="3175">
            <a:solidFill>
              <a:srgbClr val="009999"/>
            </a:solidFill>
          </a:ln>
        </p:spPr>
        <p:txBody>
          <a:bodyPr wrap="square" lIns="0" tIns="0" rIns="0" bIns="0" rtlCol="0"/>
          <a:lstStyle/>
          <a:p/>
        </p:txBody>
      </p:sp>
      <p:sp>
        <p:nvSpPr>
          <p:cNvPr id="17" name="object 17"/>
          <p:cNvSpPr txBox="1"/>
          <p:nvPr/>
        </p:nvSpPr>
        <p:spPr>
          <a:xfrm>
            <a:off x="1130300" y="1223250"/>
            <a:ext cx="5513070" cy="3425825"/>
          </a:xfrm>
          <a:prstGeom prst="rect">
            <a:avLst/>
          </a:prstGeom>
        </p:spPr>
        <p:txBody>
          <a:bodyPr wrap="square" lIns="0" tIns="0" rIns="0" bIns="0" rtlCol="0" vert="horz">
            <a:spAutoFit/>
          </a:bodyPr>
          <a:lstStyle/>
          <a:p>
            <a:pPr algn="just" marL="12700">
              <a:lnSpc>
                <a:spcPct val="100000"/>
              </a:lnSpc>
            </a:pPr>
            <a:r>
              <a:rPr dirty="0" sz="1600" spc="-5">
                <a:latin typeface="Times New Roman"/>
                <a:cs typeface="Times New Roman"/>
              </a:rPr>
              <a:t>Collaboration</a:t>
            </a:r>
            <a:r>
              <a:rPr dirty="0" sz="1600" spc="-45">
                <a:latin typeface="Times New Roman"/>
                <a:cs typeface="Times New Roman"/>
              </a:rPr>
              <a:t> </a:t>
            </a:r>
            <a:r>
              <a:rPr dirty="0" sz="1600">
                <a:latin typeface="Times New Roman"/>
                <a:cs typeface="Times New Roman"/>
              </a:rPr>
              <a:t>diagrams</a:t>
            </a:r>
            <a:endParaRPr sz="1600">
              <a:latin typeface="Times New Roman"/>
              <a:cs typeface="Times New Roman"/>
            </a:endParaRPr>
          </a:p>
          <a:p>
            <a:pPr algn="just" marL="12700" marR="6350">
              <a:lnSpc>
                <a:spcPts val="1380"/>
              </a:lnSpc>
              <a:spcBef>
                <a:spcPts val="340"/>
              </a:spcBef>
            </a:pPr>
            <a:r>
              <a:rPr dirty="0" sz="1200">
                <a:latin typeface="Times New Roman"/>
                <a:cs typeface="Times New Roman"/>
              </a:rPr>
              <a:t>Collaboration diagrams can also be used to depict the dynamic behaviour of a system.  They </a:t>
            </a:r>
            <a:r>
              <a:rPr dirty="0" sz="1200" spc="-5">
                <a:latin typeface="Times New Roman"/>
                <a:cs typeface="Times New Roman"/>
              </a:rPr>
              <a:t>show </a:t>
            </a:r>
            <a:r>
              <a:rPr dirty="0" sz="1200">
                <a:latin typeface="Times New Roman"/>
                <a:cs typeface="Times New Roman"/>
              </a:rPr>
              <a:t>how objects interact </a:t>
            </a:r>
            <a:r>
              <a:rPr dirty="0" sz="1200" spc="-5">
                <a:latin typeface="Times New Roman"/>
                <a:cs typeface="Times New Roman"/>
              </a:rPr>
              <a:t>with </a:t>
            </a:r>
            <a:r>
              <a:rPr dirty="0" sz="1200">
                <a:latin typeface="Times New Roman"/>
                <a:cs typeface="Times New Roman"/>
              </a:rPr>
              <a:t>respect to organizational units (boundaries!).  </a:t>
            </a:r>
            <a:r>
              <a:rPr dirty="0" sz="1200" spc="-5">
                <a:latin typeface="Times New Roman"/>
                <a:cs typeface="Times New Roman"/>
              </a:rPr>
              <a:t>Since </a:t>
            </a:r>
            <a:r>
              <a:rPr dirty="0" sz="1200">
                <a:latin typeface="Times New Roman"/>
                <a:cs typeface="Times New Roman"/>
              </a:rPr>
              <a:t>a boundary </a:t>
            </a:r>
            <a:r>
              <a:rPr dirty="0" sz="1200" spc="-5">
                <a:latin typeface="Times New Roman"/>
                <a:cs typeface="Times New Roman"/>
              </a:rPr>
              <a:t>shapes </a:t>
            </a:r>
            <a:r>
              <a:rPr dirty="0" sz="1200">
                <a:latin typeface="Times New Roman"/>
                <a:cs typeface="Times New Roman"/>
              </a:rPr>
              <a:t>communication between </a:t>
            </a:r>
            <a:r>
              <a:rPr dirty="0" sz="1200" spc="-5">
                <a:latin typeface="Times New Roman"/>
                <a:cs typeface="Times New Roman"/>
              </a:rPr>
              <a:t>system </a:t>
            </a:r>
            <a:r>
              <a:rPr dirty="0" sz="1200">
                <a:latin typeface="Times New Roman"/>
                <a:cs typeface="Times New Roman"/>
              </a:rPr>
              <a:t>and outside </a:t>
            </a:r>
            <a:r>
              <a:rPr dirty="0" sz="1200" spc="-5">
                <a:latin typeface="Times New Roman"/>
                <a:cs typeface="Times New Roman"/>
              </a:rPr>
              <a:t>world </a:t>
            </a:r>
            <a:r>
              <a:rPr dirty="0" sz="1200">
                <a:latin typeface="Times New Roman"/>
                <a:cs typeface="Times New Roman"/>
              </a:rPr>
              <a:t>e.g. user  interface or other </a:t>
            </a:r>
            <a:r>
              <a:rPr dirty="0" sz="1200" spc="-5">
                <a:latin typeface="Times New Roman"/>
                <a:cs typeface="Times New Roman"/>
              </a:rPr>
              <a:t>system, </a:t>
            </a:r>
            <a:r>
              <a:rPr dirty="0" sz="1200">
                <a:latin typeface="Times New Roman"/>
                <a:cs typeface="Times New Roman"/>
              </a:rPr>
              <a:t>collaboration diagrams can be used to </a:t>
            </a:r>
            <a:r>
              <a:rPr dirty="0" sz="1200" spc="-5">
                <a:latin typeface="Times New Roman"/>
                <a:cs typeface="Times New Roman"/>
              </a:rPr>
              <a:t>show </a:t>
            </a:r>
            <a:r>
              <a:rPr dirty="0" sz="1200">
                <a:latin typeface="Times New Roman"/>
                <a:cs typeface="Times New Roman"/>
              </a:rPr>
              <a:t>this aspect of the  </a:t>
            </a:r>
            <a:r>
              <a:rPr dirty="0" sz="1200" spc="-5">
                <a:latin typeface="Times New Roman"/>
                <a:cs typeface="Times New Roman"/>
              </a:rPr>
              <a:t>system. </a:t>
            </a:r>
            <a:r>
              <a:rPr dirty="0" sz="1200">
                <a:latin typeface="Times New Roman"/>
                <a:cs typeface="Times New Roman"/>
              </a:rPr>
              <a:t>The </a:t>
            </a:r>
            <a:r>
              <a:rPr dirty="0" sz="1200" spc="-5">
                <a:latin typeface="Times New Roman"/>
                <a:cs typeface="Times New Roman"/>
              </a:rPr>
              <a:t>sequence </a:t>
            </a:r>
            <a:r>
              <a:rPr dirty="0" sz="1200">
                <a:latin typeface="Times New Roman"/>
                <a:cs typeface="Times New Roman"/>
              </a:rPr>
              <a:t>of messages determined by numbering </a:t>
            </a:r>
            <a:r>
              <a:rPr dirty="0" sz="1200" spc="-5">
                <a:latin typeface="Times New Roman"/>
                <a:cs typeface="Times New Roman"/>
              </a:rPr>
              <a:t>such </a:t>
            </a:r>
            <a:r>
              <a:rPr dirty="0" sz="1200">
                <a:latin typeface="Times New Roman"/>
                <a:cs typeface="Times New Roman"/>
              </a:rPr>
              <a:t>as 1, 2, 3, 4, … This  </a:t>
            </a:r>
            <a:r>
              <a:rPr dirty="0" sz="1200" spc="-5">
                <a:latin typeface="Times New Roman"/>
                <a:cs typeface="Times New Roman"/>
              </a:rPr>
              <a:t>shows which </a:t>
            </a:r>
            <a:r>
              <a:rPr dirty="0" sz="1200">
                <a:latin typeface="Times New Roman"/>
                <a:cs typeface="Times New Roman"/>
              </a:rPr>
              <a:t>operation calls </a:t>
            </a:r>
            <a:r>
              <a:rPr dirty="0" sz="1200" spc="-5">
                <a:latin typeface="Times New Roman"/>
                <a:cs typeface="Times New Roman"/>
              </a:rPr>
              <a:t>which </a:t>
            </a:r>
            <a:r>
              <a:rPr dirty="0" sz="1200">
                <a:latin typeface="Times New Roman"/>
                <a:cs typeface="Times New Roman"/>
              </a:rPr>
              <a:t>other</a:t>
            </a:r>
            <a:r>
              <a:rPr dirty="0" sz="1200" spc="-75">
                <a:latin typeface="Times New Roman"/>
                <a:cs typeface="Times New Roman"/>
              </a:rPr>
              <a:t> </a:t>
            </a:r>
            <a:r>
              <a:rPr dirty="0" sz="1200">
                <a:latin typeface="Times New Roman"/>
                <a:cs typeface="Times New Roman"/>
              </a:rPr>
              <a:t>operation.</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Collaboration diagrams have basically two </a:t>
            </a:r>
            <a:r>
              <a:rPr dirty="0" sz="1200" spc="5">
                <a:latin typeface="Times New Roman"/>
                <a:cs typeface="Times New Roman"/>
              </a:rPr>
              <a:t>types </a:t>
            </a:r>
            <a:r>
              <a:rPr dirty="0" sz="1200">
                <a:latin typeface="Times New Roman"/>
                <a:cs typeface="Times New Roman"/>
              </a:rPr>
              <a:t>of components: objects and messages.  </a:t>
            </a:r>
            <a:r>
              <a:rPr dirty="0" sz="1200" spc="-5">
                <a:latin typeface="Times New Roman"/>
                <a:cs typeface="Times New Roman"/>
              </a:rPr>
              <a:t>Objects </a:t>
            </a:r>
            <a:r>
              <a:rPr dirty="0" sz="1200">
                <a:latin typeface="Times New Roman"/>
                <a:cs typeface="Times New Roman"/>
              </a:rPr>
              <a:t>exchange messages among each-other. Collaboration diagrams can also </a:t>
            </a:r>
            <a:r>
              <a:rPr dirty="0" sz="1200" spc="-5">
                <a:latin typeface="Times New Roman"/>
                <a:cs typeface="Times New Roman"/>
              </a:rPr>
              <a:t>show  synchronous, </a:t>
            </a:r>
            <a:r>
              <a:rPr dirty="0" sz="1200">
                <a:latin typeface="Times New Roman"/>
                <a:cs typeface="Times New Roman"/>
              </a:rPr>
              <a:t>asynchronous, create, and destroy message using the </a:t>
            </a:r>
            <a:r>
              <a:rPr dirty="0" sz="1200" spc="-5">
                <a:latin typeface="Times New Roman"/>
                <a:cs typeface="Times New Roman"/>
              </a:rPr>
              <a:t>same </a:t>
            </a:r>
            <a:r>
              <a:rPr dirty="0" sz="1200">
                <a:latin typeface="Times New Roman"/>
                <a:cs typeface="Times New Roman"/>
              </a:rPr>
              <a:t>notation as used  in </a:t>
            </a:r>
            <a:r>
              <a:rPr dirty="0" sz="1200" spc="-5">
                <a:latin typeface="Times New Roman"/>
                <a:cs typeface="Times New Roman"/>
              </a:rPr>
              <a:t>sequence </a:t>
            </a:r>
            <a:r>
              <a:rPr dirty="0" sz="1200">
                <a:latin typeface="Times New Roman"/>
                <a:cs typeface="Times New Roman"/>
              </a:rPr>
              <a:t>diagrams. </a:t>
            </a:r>
            <a:r>
              <a:rPr dirty="0" sz="1200" spc="-5">
                <a:latin typeface="Times New Roman"/>
                <a:cs typeface="Times New Roman"/>
              </a:rPr>
              <a:t>Messages </a:t>
            </a:r>
            <a:r>
              <a:rPr dirty="0" sz="1200">
                <a:latin typeface="Times New Roman"/>
                <a:cs typeface="Times New Roman"/>
              </a:rPr>
              <a:t>are numbered and can have</a:t>
            </a:r>
            <a:r>
              <a:rPr dirty="0" sz="1200" spc="-100">
                <a:latin typeface="Times New Roman"/>
                <a:cs typeface="Times New Roman"/>
              </a:rPr>
              <a:t> </a:t>
            </a:r>
            <a:r>
              <a:rPr dirty="0" sz="1200">
                <a:latin typeface="Times New Roman"/>
                <a:cs typeface="Times New Roman"/>
              </a:rPr>
              <a:t>loops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 following diagrams illustrate the use of collaboration</a:t>
            </a:r>
            <a:r>
              <a:rPr dirty="0" sz="1200" spc="-120">
                <a:latin typeface="Times New Roman"/>
                <a:cs typeface="Times New Roman"/>
              </a:rPr>
              <a:t> </a:t>
            </a:r>
            <a:r>
              <a:rPr dirty="0" sz="1200">
                <a:latin typeface="Times New Roman"/>
                <a:cs typeface="Times New Roman"/>
              </a:rPr>
              <a:t>diagrams.</a:t>
            </a:r>
            <a:endParaRPr sz="1200">
              <a:latin typeface="Times New Roman"/>
              <a:cs typeface="Times New Roman"/>
            </a:endParaRPr>
          </a:p>
          <a:p>
            <a:pPr>
              <a:lnSpc>
                <a:spcPct val="100000"/>
              </a:lnSpc>
            </a:pPr>
            <a:endParaRPr sz="1650">
              <a:latin typeface="Times New Roman"/>
              <a:cs typeface="Times New Roman"/>
            </a:endParaRPr>
          </a:p>
          <a:p>
            <a:pPr marL="1205865">
              <a:lnSpc>
                <a:spcPct val="100000"/>
              </a:lnSpc>
              <a:spcBef>
                <a:spcPts val="5"/>
              </a:spcBef>
            </a:pPr>
            <a:r>
              <a:rPr dirty="0" sz="1050">
                <a:solidFill>
                  <a:srgbClr val="009999"/>
                </a:solidFill>
                <a:latin typeface="Times New Roman"/>
                <a:cs typeface="Times New Roman"/>
              </a:rPr>
              <a:t>:</a:t>
            </a:r>
            <a:r>
              <a:rPr dirty="0" sz="1050" spc="-70">
                <a:solidFill>
                  <a:srgbClr val="009999"/>
                </a:solidFill>
                <a:latin typeface="Times New Roman"/>
                <a:cs typeface="Times New Roman"/>
              </a:rPr>
              <a:t> </a:t>
            </a:r>
            <a:r>
              <a:rPr dirty="0" sz="1050" spc="-5">
                <a:solidFill>
                  <a:srgbClr val="009999"/>
                </a:solidFill>
                <a:latin typeface="Times New Roman"/>
                <a:cs typeface="Times New Roman"/>
              </a:rPr>
              <a:t>ProfessorCourseManager</a:t>
            </a:r>
            <a:endParaRPr sz="1050">
              <a:latin typeface="Times New Roman"/>
              <a:cs typeface="Times New Roman"/>
            </a:endParaRPr>
          </a:p>
          <a:p>
            <a:pPr>
              <a:lnSpc>
                <a:spcPct val="100000"/>
              </a:lnSpc>
            </a:pPr>
            <a:endParaRPr sz="1000">
              <a:latin typeface="Times New Roman"/>
              <a:cs typeface="Times New Roman"/>
            </a:endParaRPr>
          </a:p>
          <a:p>
            <a:pPr>
              <a:lnSpc>
                <a:spcPct val="100000"/>
              </a:lnSpc>
              <a:spcBef>
                <a:spcPts val="45"/>
              </a:spcBef>
            </a:pPr>
            <a:endParaRPr sz="950">
              <a:latin typeface="Times New Roman"/>
              <a:cs typeface="Times New Roman"/>
            </a:endParaRPr>
          </a:p>
          <a:p>
            <a:pPr marL="2747645">
              <a:lnSpc>
                <a:spcPct val="100000"/>
              </a:lnSpc>
              <a:spcBef>
                <a:spcPts val="5"/>
              </a:spcBef>
            </a:pPr>
            <a:r>
              <a:rPr dirty="0" sz="1050">
                <a:solidFill>
                  <a:srgbClr val="009999"/>
                </a:solidFill>
                <a:latin typeface="Times New Roman"/>
                <a:cs typeface="Times New Roman"/>
              </a:rPr>
              <a:t>1 : </a:t>
            </a:r>
            <a:r>
              <a:rPr dirty="0" sz="1050" spc="-5">
                <a:solidFill>
                  <a:srgbClr val="009999"/>
                </a:solidFill>
                <a:latin typeface="Times New Roman"/>
                <a:cs typeface="Times New Roman"/>
              </a:rPr>
              <a:t>Add </a:t>
            </a:r>
            <a:r>
              <a:rPr dirty="0" sz="1050">
                <a:solidFill>
                  <a:srgbClr val="009999"/>
                </a:solidFill>
                <a:latin typeface="Times New Roman"/>
                <a:cs typeface="Times New Roman"/>
              </a:rPr>
              <a:t>professor</a:t>
            </a:r>
            <a:r>
              <a:rPr dirty="0" sz="1050" spc="-60">
                <a:solidFill>
                  <a:srgbClr val="009999"/>
                </a:solidFill>
                <a:latin typeface="Times New Roman"/>
                <a:cs typeface="Times New Roman"/>
              </a:rPr>
              <a:t> </a:t>
            </a:r>
            <a:r>
              <a:rPr dirty="0" sz="1050">
                <a:solidFill>
                  <a:srgbClr val="009999"/>
                </a:solidFill>
                <a:latin typeface="Times New Roman"/>
                <a:cs typeface="Times New Roman"/>
              </a:rPr>
              <a:t>(Professor)</a:t>
            </a:r>
            <a:endParaRPr sz="1050">
              <a:latin typeface="Times New Roman"/>
              <a:cs typeface="Times New Roman"/>
            </a:endParaRPr>
          </a:p>
        </p:txBody>
      </p:sp>
      <p:sp>
        <p:nvSpPr>
          <p:cNvPr id="18" name="object 18"/>
          <p:cNvSpPr/>
          <p:nvPr/>
        </p:nvSpPr>
        <p:spPr>
          <a:xfrm>
            <a:off x="1831848" y="6371844"/>
            <a:ext cx="230123" cy="428243"/>
          </a:xfrm>
          <a:prstGeom prst="rect">
            <a:avLst/>
          </a:prstGeom>
          <a:blipFill>
            <a:blip r:embed="rId2" cstate="print"/>
            <a:stretch>
              <a:fillRect/>
            </a:stretch>
          </a:blipFill>
        </p:spPr>
        <p:txBody>
          <a:bodyPr wrap="square" lIns="0" tIns="0" rIns="0" bIns="0" rtlCol="0"/>
          <a:lstStyle/>
          <a:p/>
        </p:txBody>
      </p:sp>
      <p:sp>
        <p:nvSpPr>
          <p:cNvPr id="19" name="object 19"/>
          <p:cNvSpPr txBox="1"/>
          <p:nvPr/>
        </p:nvSpPr>
        <p:spPr>
          <a:xfrm>
            <a:off x="1633220" y="6839966"/>
            <a:ext cx="650240" cy="187960"/>
          </a:xfrm>
          <a:prstGeom prst="rect">
            <a:avLst/>
          </a:prstGeom>
        </p:spPr>
        <p:txBody>
          <a:bodyPr wrap="square" lIns="0" tIns="0" rIns="0" bIns="0" rtlCol="0" vert="horz">
            <a:spAutoFit/>
          </a:bodyPr>
          <a:lstStyle/>
          <a:p>
            <a:pPr marL="12700">
              <a:lnSpc>
                <a:spcPct val="100000"/>
              </a:lnSpc>
            </a:pPr>
            <a:r>
              <a:rPr dirty="0" sz="1150" spc="5" u="sng">
                <a:solidFill>
                  <a:srgbClr val="009999"/>
                </a:solidFill>
                <a:latin typeface="Times New Roman"/>
                <a:cs typeface="Times New Roman"/>
              </a:rPr>
              <a:t>:</a:t>
            </a:r>
            <a:r>
              <a:rPr dirty="0" sz="1150" spc="-60" u="sng">
                <a:solidFill>
                  <a:srgbClr val="009999"/>
                </a:solidFill>
                <a:latin typeface="Times New Roman"/>
                <a:cs typeface="Times New Roman"/>
              </a:rPr>
              <a:t> </a:t>
            </a:r>
            <a:r>
              <a:rPr dirty="0" sz="1150" spc="5" u="sng">
                <a:solidFill>
                  <a:srgbClr val="009999"/>
                </a:solidFill>
                <a:latin typeface="Times New Roman"/>
                <a:cs typeface="Times New Roman"/>
              </a:rPr>
              <a:t>Registrar</a:t>
            </a:r>
            <a:endParaRPr sz="1150">
              <a:latin typeface="Times New Roman"/>
              <a:cs typeface="Times New Roman"/>
            </a:endParaRPr>
          </a:p>
        </p:txBody>
      </p:sp>
      <p:sp>
        <p:nvSpPr>
          <p:cNvPr id="20" name="object 20"/>
          <p:cNvSpPr/>
          <p:nvPr/>
        </p:nvSpPr>
        <p:spPr>
          <a:xfrm>
            <a:off x="3750564" y="6099047"/>
            <a:ext cx="1824355" cy="360045"/>
          </a:xfrm>
          <a:custGeom>
            <a:avLst/>
            <a:gdLst/>
            <a:ahLst/>
            <a:cxnLst/>
            <a:rect l="l" t="t" r="r" b="b"/>
            <a:pathLst>
              <a:path w="1824354" h="360045">
                <a:moveTo>
                  <a:pt x="0" y="0"/>
                </a:moveTo>
                <a:lnTo>
                  <a:pt x="1824227" y="0"/>
                </a:lnTo>
                <a:lnTo>
                  <a:pt x="1824227" y="359663"/>
                </a:lnTo>
                <a:lnTo>
                  <a:pt x="0" y="359663"/>
                </a:lnTo>
                <a:lnTo>
                  <a:pt x="0" y="0"/>
                </a:lnTo>
                <a:close/>
              </a:path>
            </a:pathLst>
          </a:custGeom>
          <a:solidFill>
            <a:srgbClr val="FFE36E"/>
          </a:solidFill>
        </p:spPr>
        <p:txBody>
          <a:bodyPr wrap="square" lIns="0" tIns="0" rIns="0" bIns="0" rtlCol="0"/>
          <a:lstStyle/>
          <a:p/>
        </p:txBody>
      </p:sp>
      <p:sp>
        <p:nvSpPr>
          <p:cNvPr id="21" name="object 21"/>
          <p:cNvSpPr/>
          <p:nvPr/>
        </p:nvSpPr>
        <p:spPr>
          <a:xfrm>
            <a:off x="3747515" y="6096000"/>
            <a:ext cx="1830705" cy="365760"/>
          </a:xfrm>
          <a:custGeom>
            <a:avLst/>
            <a:gdLst/>
            <a:ahLst/>
            <a:cxnLst/>
            <a:rect l="l" t="t" r="r" b="b"/>
            <a:pathLst>
              <a:path w="1830704" h="365760">
                <a:moveTo>
                  <a:pt x="1828800" y="0"/>
                </a:moveTo>
                <a:lnTo>
                  <a:pt x="0" y="0"/>
                </a:lnTo>
                <a:lnTo>
                  <a:pt x="0" y="364235"/>
                </a:lnTo>
                <a:lnTo>
                  <a:pt x="1524" y="365759"/>
                </a:lnTo>
                <a:lnTo>
                  <a:pt x="1825752" y="365759"/>
                </a:lnTo>
                <a:lnTo>
                  <a:pt x="1827276" y="364235"/>
                </a:lnTo>
                <a:lnTo>
                  <a:pt x="1828800" y="364235"/>
                </a:lnTo>
                <a:lnTo>
                  <a:pt x="1828800" y="362712"/>
                </a:lnTo>
                <a:lnTo>
                  <a:pt x="3048" y="362712"/>
                </a:lnTo>
                <a:lnTo>
                  <a:pt x="3048" y="359663"/>
                </a:lnTo>
                <a:lnTo>
                  <a:pt x="6096" y="359663"/>
                </a:lnTo>
                <a:lnTo>
                  <a:pt x="6096" y="6095"/>
                </a:lnTo>
                <a:lnTo>
                  <a:pt x="3048" y="6095"/>
                </a:lnTo>
                <a:lnTo>
                  <a:pt x="3048" y="3047"/>
                </a:lnTo>
                <a:lnTo>
                  <a:pt x="1830324" y="3047"/>
                </a:lnTo>
                <a:lnTo>
                  <a:pt x="1830324" y="1523"/>
                </a:lnTo>
                <a:lnTo>
                  <a:pt x="1828800" y="0"/>
                </a:lnTo>
                <a:close/>
              </a:path>
              <a:path w="1830704" h="365760">
                <a:moveTo>
                  <a:pt x="6096" y="359663"/>
                </a:moveTo>
                <a:lnTo>
                  <a:pt x="3048" y="359663"/>
                </a:lnTo>
                <a:lnTo>
                  <a:pt x="3048" y="362712"/>
                </a:lnTo>
                <a:lnTo>
                  <a:pt x="6096" y="362712"/>
                </a:lnTo>
                <a:lnTo>
                  <a:pt x="6096" y="359663"/>
                </a:lnTo>
                <a:close/>
              </a:path>
              <a:path w="1830704" h="365760">
                <a:moveTo>
                  <a:pt x="1824227" y="359663"/>
                </a:moveTo>
                <a:lnTo>
                  <a:pt x="6096" y="359663"/>
                </a:lnTo>
                <a:lnTo>
                  <a:pt x="6096" y="362712"/>
                </a:lnTo>
                <a:lnTo>
                  <a:pt x="1824227" y="362712"/>
                </a:lnTo>
                <a:lnTo>
                  <a:pt x="1824227" y="359663"/>
                </a:lnTo>
                <a:close/>
              </a:path>
              <a:path w="1830704" h="365760">
                <a:moveTo>
                  <a:pt x="1827276" y="3047"/>
                </a:moveTo>
                <a:lnTo>
                  <a:pt x="1824227" y="3047"/>
                </a:lnTo>
                <a:lnTo>
                  <a:pt x="1824227" y="362712"/>
                </a:lnTo>
                <a:lnTo>
                  <a:pt x="1827276" y="362712"/>
                </a:lnTo>
                <a:lnTo>
                  <a:pt x="1827276" y="359663"/>
                </a:lnTo>
                <a:lnTo>
                  <a:pt x="1830324" y="359663"/>
                </a:lnTo>
                <a:lnTo>
                  <a:pt x="1830324" y="6095"/>
                </a:lnTo>
                <a:lnTo>
                  <a:pt x="1827276" y="6095"/>
                </a:lnTo>
                <a:lnTo>
                  <a:pt x="1827276" y="3047"/>
                </a:lnTo>
                <a:close/>
              </a:path>
              <a:path w="1830704" h="365760">
                <a:moveTo>
                  <a:pt x="1830324" y="359663"/>
                </a:moveTo>
                <a:lnTo>
                  <a:pt x="1827276" y="359663"/>
                </a:lnTo>
                <a:lnTo>
                  <a:pt x="1827276" y="362712"/>
                </a:lnTo>
                <a:lnTo>
                  <a:pt x="1828800" y="362712"/>
                </a:lnTo>
                <a:lnTo>
                  <a:pt x="1830324" y="361188"/>
                </a:lnTo>
                <a:lnTo>
                  <a:pt x="1830324" y="359663"/>
                </a:lnTo>
                <a:close/>
              </a:path>
              <a:path w="1830704" h="365760">
                <a:moveTo>
                  <a:pt x="6096" y="3047"/>
                </a:moveTo>
                <a:lnTo>
                  <a:pt x="3048" y="3047"/>
                </a:lnTo>
                <a:lnTo>
                  <a:pt x="3048" y="6095"/>
                </a:lnTo>
                <a:lnTo>
                  <a:pt x="6096" y="6095"/>
                </a:lnTo>
                <a:lnTo>
                  <a:pt x="6096" y="3047"/>
                </a:lnTo>
                <a:close/>
              </a:path>
              <a:path w="1830704" h="365760">
                <a:moveTo>
                  <a:pt x="1824227" y="3047"/>
                </a:moveTo>
                <a:lnTo>
                  <a:pt x="6096" y="3047"/>
                </a:lnTo>
                <a:lnTo>
                  <a:pt x="6096" y="6095"/>
                </a:lnTo>
                <a:lnTo>
                  <a:pt x="1824227" y="6095"/>
                </a:lnTo>
                <a:lnTo>
                  <a:pt x="1824227" y="3047"/>
                </a:lnTo>
                <a:close/>
              </a:path>
              <a:path w="1830704" h="365760">
                <a:moveTo>
                  <a:pt x="1830324" y="3047"/>
                </a:moveTo>
                <a:lnTo>
                  <a:pt x="1827276" y="3047"/>
                </a:lnTo>
                <a:lnTo>
                  <a:pt x="1827276" y="6095"/>
                </a:lnTo>
                <a:lnTo>
                  <a:pt x="1830324" y="6095"/>
                </a:lnTo>
                <a:lnTo>
                  <a:pt x="1830324" y="3047"/>
                </a:lnTo>
                <a:close/>
              </a:path>
            </a:pathLst>
          </a:custGeom>
          <a:solidFill>
            <a:srgbClr val="009999"/>
          </a:solidFill>
        </p:spPr>
        <p:txBody>
          <a:bodyPr wrap="square" lIns="0" tIns="0" rIns="0" bIns="0" rtlCol="0"/>
          <a:lstStyle/>
          <a:p/>
        </p:txBody>
      </p:sp>
      <p:sp>
        <p:nvSpPr>
          <p:cNvPr id="22" name="object 22"/>
          <p:cNvSpPr txBox="1"/>
          <p:nvPr/>
        </p:nvSpPr>
        <p:spPr>
          <a:xfrm>
            <a:off x="3861308" y="6097778"/>
            <a:ext cx="1600835" cy="187960"/>
          </a:xfrm>
          <a:prstGeom prst="rect">
            <a:avLst/>
          </a:prstGeom>
        </p:spPr>
        <p:txBody>
          <a:bodyPr wrap="square" lIns="0" tIns="0" rIns="0" bIns="0" rtlCol="0" vert="horz">
            <a:spAutoFit/>
          </a:bodyPr>
          <a:lstStyle/>
          <a:p>
            <a:pPr marL="12700">
              <a:lnSpc>
                <a:spcPct val="100000"/>
              </a:lnSpc>
            </a:pPr>
            <a:r>
              <a:rPr dirty="0" sz="1150" spc="5">
                <a:solidFill>
                  <a:srgbClr val="009999"/>
                </a:solidFill>
                <a:latin typeface="Times New Roman"/>
                <a:cs typeface="Times New Roman"/>
              </a:rPr>
              <a:t>course </a:t>
            </a:r>
            <a:r>
              <a:rPr dirty="0" sz="1150" spc="10">
                <a:solidFill>
                  <a:srgbClr val="009999"/>
                </a:solidFill>
                <a:latin typeface="Times New Roman"/>
                <a:cs typeface="Times New Roman"/>
              </a:rPr>
              <a:t>form </a:t>
            </a:r>
            <a:r>
              <a:rPr dirty="0" sz="1150" spc="5">
                <a:solidFill>
                  <a:srgbClr val="009999"/>
                </a:solidFill>
                <a:latin typeface="Times New Roman"/>
                <a:cs typeface="Times New Roman"/>
              </a:rPr>
              <a:t>:</a:t>
            </a:r>
            <a:r>
              <a:rPr dirty="0" sz="1150" spc="-65">
                <a:solidFill>
                  <a:srgbClr val="009999"/>
                </a:solidFill>
                <a:latin typeface="Times New Roman"/>
                <a:cs typeface="Times New Roman"/>
              </a:rPr>
              <a:t> </a:t>
            </a:r>
            <a:r>
              <a:rPr dirty="0" sz="1150" spc="10">
                <a:solidFill>
                  <a:srgbClr val="009999"/>
                </a:solidFill>
                <a:latin typeface="Times New Roman"/>
                <a:cs typeface="Times New Roman"/>
              </a:rPr>
              <a:t>CourseForm</a:t>
            </a:r>
            <a:endParaRPr sz="1150">
              <a:latin typeface="Times New Roman"/>
              <a:cs typeface="Times New Roman"/>
            </a:endParaRPr>
          </a:p>
        </p:txBody>
      </p:sp>
      <p:sp>
        <p:nvSpPr>
          <p:cNvPr id="23" name="object 23"/>
          <p:cNvSpPr/>
          <p:nvPr/>
        </p:nvSpPr>
        <p:spPr>
          <a:xfrm>
            <a:off x="3874008" y="6263640"/>
            <a:ext cx="1574800" cy="0"/>
          </a:xfrm>
          <a:custGeom>
            <a:avLst/>
            <a:gdLst/>
            <a:ahLst/>
            <a:cxnLst/>
            <a:rect l="l" t="t" r="r" b="b"/>
            <a:pathLst>
              <a:path w="1574800" h="0">
                <a:moveTo>
                  <a:pt x="0" y="0"/>
                </a:moveTo>
                <a:lnTo>
                  <a:pt x="1574291" y="0"/>
                </a:lnTo>
              </a:path>
            </a:pathLst>
          </a:custGeom>
          <a:ln w="6096">
            <a:solidFill>
              <a:srgbClr val="009999"/>
            </a:solidFill>
          </a:ln>
        </p:spPr>
        <p:txBody>
          <a:bodyPr wrap="square" lIns="0" tIns="0" rIns="0" bIns="0" rtlCol="0"/>
          <a:lstStyle/>
          <a:p/>
        </p:txBody>
      </p:sp>
      <p:sp>
        <p:nvSpPr>
          <p:cNvPr id="24" name="object 24"/>
          <p:cNvSpPr/>
          <p:nvPr/>
        </p:nvSpPr>
        <p:spPr>
          <a:xfrm>
            <a:off x="3619500" y="7543800"/>
            <a:ext cx="2085339" cy="365760"/>
          </a:xfrm>
          <a:custGeom>
            <a:avLst/>
            <a:gdLst/>
            <a:ahLst/>
            <a:cxnLst/>
            <a:rect l="l" t="t" r="r" b="b"/>
            <a:pathLst>
              <a:path w="2085339" h="365759">
                <a:moveTo>
                  <a:pt x="0" y="0"/>
                </a:moveTo>
                <a:lnTo>
                  <a:pt x="2084831" y="0"/>
                </a:lnTo>
                <a:lnTo>
                  <a:pt x="2084831" y="365760"/>
                </a:lnTo>
                <a:lnTo>
                  <a:pt x="0" y="365760"/>
                </a:lnTo>
                <a:lnTo>
                  <a:pt x="0" y="0"/>
                </a:lnTo>
                <a:close/>
              </a:path>
            </a:pathLst>
          </a:custGeom>
          <a:solidFill>
            <a:srgbClr val="FFE36E"/>
          </a:solidFill>
        </p:spPr>
        <p:txBody>
          <a:bodyPr wrap="square" lIns="0" tIns="0" rIns="0" bIns="0" rtlCol="0"/>
          <a:lstStyle/>
          <a:p/>
        </p:txBody>
      </p:sp>
      <p:sp>
        <p:nvSpPr>
          <p:cNvPr id="25" name="object 25"/>
          <p:cNvSpPr/>
          <p:nvPr/>
        </p:nvSpPr>
        <p:spPr>
          <a:xfrm>
            <a:off x="3616452" y="7540752"/>
            <a:ext cx="2091055" cy="373380"/>
          </a:xfrm>
          <a:custGeom>
            <a:avLst/>
            <a:gdLst/>
            <a:ahLst/>
            <a:cxnLst/>
            <a:rect l="l" t="t" r="r" b="b"/>
            <a:pathLst>
              <a:path w="2091054" h="373379">
                <a:moveTo>
                  <a:pt x="2089404" y="0"/>
                </a:moveTo>
                <a:lnTo>
                  <a:pt x="0" y="0"/>
                </a:lnTo>
                <a:lnTo>
                  <a:pt x="0" y="371856"/>
                </a:lnTo>
                <a:lnTo>
                  <a:pt x="1524" y="373380"/>
                </a:lnTo>
                <a:lnTo>
                  <a:pt x="2086356" y="373380"/>
                </a:lnTo>
                <a:lnTo>
                  <a:pt x="2087880" y="371856"/>
                </a:lnTo>
                <a:lnTo>
                  <a:pt x="2089404" y="371856"/>
                </a:lnTo>
                <a:lnTo>
                  <a:pt x="2089404" y="370332"/>
                </a:lnTo>
                <a:lnTo>
                  <a:pt x="3048" y="370332"/>
                </a:lnTo>
                <a:lnTo>
                  <a:pt x="3048" y="367284"/>
                </a:lnTo>
                <a:lnTo>
                  <a:pt x="6096" y="367284"/>
                </a:lnTo>
                <a:lnTo>
                  <a:pt x="6096" y="6096"/>
                </a:lnTo>
                <a:lnTo>
                  <a:pt x="3048" y="6096"/>
                </a:lnTo>
                <a:lnTo>
                  <a:pt x="3048" y="3048"/>
                </a:lnTo>
                <a:lnTo>
                  <a:pt x="2090927" y="3048"/>
                </a:lnTo>
                <a:lnTo>
                  <a:pt x="2090927" y="1524"/>
                </a:lnTo>
                <a:lnTo>
                  <a:pt x="2089404" y="0"/>
                </a:lnTo>
                <a:close/>
              </a:path>
              <a:path w="2091054" h="373379">
                <a:moveTo>
                  <a:pt x="6096" y="367284"/>
                </a:moveTo>
                <a:lnTo>
                  <a:pt x="3048" y="367284"/>
                </a:lnTo>
                <a:lnTo>
                  <a:pt x="3048" y="370332"/>
                </a:lnTo>
                <a:lnTo>
                  <a:pt x="6096" y="370332"/>
                </a:lnTo>
                <a:lnTo>
                  <a:pt x="6096" y="367284"/>
                </a:lnTo>
                <a:close/>
              </a:path>
              <a:path w="2091054" h="373379">
                <a:moveTo>
                  <a:pt x="2084832" y="367284"/>
                </a:moveTo>
                <a:lnTo>
                  <a:pt x="6096" y="367284"/>
                </a:lnTo>
                <a:lnTo>
                  <a:pt x="6096" y="370332"/>
                </a:lnTo>
                <a:lnTo>
                  <a:pt x="2084832" y="370332"/>
                </a:lnTo>
                <a:lnTo>
                  <a:pt x="2084832" y="367284"/>
                </a:lnTo>
                <a:close/>
              </a:path>
              <a:path w="2091054" h="373379">
                <a:moveTo>
                  <a:pt x="2087880" y="3048"/>
                </a:moveTo>
                <a:lnTo>
                  <a:pt x="2084832" y="3048"/>
                </a:lnTo>
                <a:lnTo>
                  <a:pt x="2084832" y="370332"/>
                </a:lnTo>
                <a:lnTo>
                  <a:pt x="2087880" y="370332"/>
                </a:lnTo>
                <a:lnTo>
                  <a:pt x="2087880" y="367284"/>
                </a:lnTo>
                <a:lnTo>
                  <a:pt x="2090927" y="367284"/>
                </a:lnTo>
                <a:lnTo>
                  <a:pt x="2090927" y="6096"/>
                </a:lnTo>
                <a:lnTo>
                  <a:pt x="2087880" y="6096"/>
                </a:lnTo>
                <a:lnTo>
                  <a:pt x="2087880" y="3048"/>
                </a:lnTo>
                <a:close/>
              </a:path>
              <a:path w="2091054" h="373379">
                <a:moveTo>
                  <a:pt x="2090927" y="367284"/>
                </a:moveTo>
                <a:lnTo>
                  <a:pt x="2087880" y="367284"/>
                </a:lnTo>
                <a:lnTo>
                  <a:pt x="2087880" y="370332"/>
                </a:lnTo>
                <a:lnTo>
                  <a:pt x="2089404" y="370332"/>
                </a:lnTo>
                <a:lnTo>
                  <a:pt x="2090927" y="368808"/>
                </a:lnTo>
                <a:lnTo>
                  <a:pt x="2090927" y="367284"/>
                </a:lnTo>
                <a:close/>
              </a:path>
              <a:path w="2091054" h="373379">
                <a:moveTo>
                  <a:pt x="6096" y="3048"/>
                </a:moveTo>
                <a:lnTo>
                  <a:pt x="3048" y="3048"/>
                </a:lnTo>
                <a:lnTo>
                  <a:pt x="3048" y="6096"/>
                </a:lnTo>
                <a:lnTo>
                  <a:pt x="6096" y="6096"/>
                </a:lnTo>
                <a:lnTo>
                  <a:pt x="6096" y="3048"/>
                </a:lnTo>
                <a:close/>
              </a:path>
              <a:path w="2091054" h="373379">
                <a:moveTo>
                  <a:pt x="2084832" y="3048"/>
                </a:moveTo>
                <a:lnTo>
                  <a:pt x="6096" y="3048"/>
                </a:lnTo>
                <a:lnTo>
                  <a:pt x="6096" y="6096"/>
                </a:lnTo>
                <a:lnTo>
                  <a:pt x="2084832" y="6096"/>
                </a:lnTo>
                <a:lnTo>
                  <a:pt x="2084832" y="3048"/>
                </a:lnTo>
                <a:close/>
              </a:path>
              <a:path w="2091054" h="373379">
                <a:moveTo>
                  <a:pt x="2090927" y="3048"/>
                </a:moveTo>
                <a:lnTo>
                  <a:pt x="2087880" y="3048"/>
                </a:lnTo>
                <a:lnTo>
                  <a:pt x="2087880" y="6096"/>
                </a:lnTo>
                <a:lnTo>
                  <a:pt x="2090927" y="6096"/>
                </a:lnTo>
                <a:lnTo>
                  <a:pt x="2090927" y="3048"/>
                </a:lnTo>
                <a:close/>
              </a:path>
            </a:pathLst>
          </a:custGeom>
          <a:solidFill>
            <a:srgbClr val="009999"/>
          </a:solidFill>
        </p:spPr>
        <p:txBody>
          <a:bodyPr wrap="square" lIns="0" tIns="0" rIns="0" bIns="0" rtlCol="0"/>
          <a:lstStyle/>
          <a:p/>
        </p:txBody>
      </p:sp>
      <p:sp>
        <p:nvSpPr>
          <p:cNvPr id="26" name="object 26"/>
          <p:cNvSpPr txBox="1"/>
          <p:nvPr/>
        </p:nvSpPr>
        <p:spPr>
          <a:xfrm>
            <a:off x="3629659" y="7547102"/>
            <a:ext cx="2066289" cy="187960"/>
          </a:xfrm>
          <a:prstGeom prst="rect">
            <a:avLst/>
          </a:prstGeom>
        </p:spPr>
        <p:txBody>
          <a:bodyPr wrap="square" lIns="0" tIns="0" rIns="0" bIns="0" rtlCol="0" vert="horz">
            <a:spAutoFit/>
          </a:bodyPr>
          <a:lstStyle/>
          <a:p>
            <a:pPr marL="12700">
              <a:lnSpc>
                <a:spcPct val="100000"/>
              </a:lnSpc>
            </a:pPr>
            <a:r>
              <a:rPr dirty="0" sz="1150" spc="10">
                <a:solidFill>
                  <a:srgbClr val="009999"/>
                </a:solidFill>
                <a:latin typeface="Times New Roman"/>
                <a:cs typeface="Times New Roman"/>
              </a:rPr>
              <a:t>theManager </a:t>
            </a:r>
            <a:r>
              <a:rPr dirty="0" sz="1150" spc="5">
                <a:solidFill>
                  <a:srgbClr val="009999"/>
                </a:solidFill>
                <a:latin typeface="Times New Roman"/>
                <a:cs typeface="Times New Roman"/>
              </a:rPr>
              <a:t>:</a:t>
            </a:r>
            <a:r>
              <a:rPr dirty="0" sz="1150" spc="-100">
                <a:solidFill>
                  <a:srgbClr val="009999"/>
                </a:solidFill>
                <a:latin typeface="Times New Roman"/>
                <a:cs typeface="Times New Roman"/>
              </a:rPr>
              <a:t> </a:t>
            </a:r>
            <a:r>
              <a:rPr dirty="0" sz="1150" spc="10">
                <a:solidFill>
                  <a:srgbClr val="009999"/>
                </a:solidFill>
                <a:latin typeface="Times New Roman"/>
                <a:cs typeface="Times New Roman"/>
              </a:rPr>
              <a:t>CurriculumManager</a:t>
            </a:r>
            <a:endParaRPr sz="1150">
              <a:latin typeface="Times New Roman"/>
              <a:cs typeface="Times New Roman"/>
            </a:endParaRPr>
          </a:p>
        </p:txBody>
      </p:sp>
      <p:sp>
        <p:nvSpPr>
          <p:cNvPr id="27" name="object 27"/>
          <p:cNvSpPr/>
          <p:nvPr/>
        </p:nvSpPr>
        <p:spPr>
          <a:xfrm>
            <a:off x="3642359" y="7712964"/>
            <a:ext cx="2039620" cy="0"/>
          </a:xfrm>
          <a:custGeom>
            <a:avLst/>
            <a:gdLst/>
            <a:ahLst/>
            <a:cxnLst/>
            <a:rect l="l" t="t" r="r" b="b"/>
            <a:pathLst>
              <a:path w="2039620" h="0">
                <a:moveTo>
                  <a:pt x="0" y="0"/>
                </a:moveTo>
                <a:lnTo>
                  <a:pt x="2039112" y="0"/>
                </a:lnTo>
              </a:path>
            </a:pathLst>
          </a:custGeom>
          <a:ln w="6095">
            <a:solidFill>
              <a:srgbClr val="009999"/>
            </a:solidFill>
          </a:ln>
        </p:spPr>
        <p:txBody>
          <a:bodyPr wrap="square" lIns="0" tIns="0" rIns="0" bIns="0" rtlCol="0"/>
          <a:lstStyle/>
          <a:p/>
        </p:txBody>
      </p:sp>
      <p:sp>
        <p:nvSpPr>
          <p:cNvPr id="28" name="object 28"/>
          <p:cNvSpPr/>
          <p:nvPr/>
        </p:nvSpPr>
        <p:spPr>
          <a:xfrm>
            <a:off x="1601724" y="7543800"/>
            <a:ext cx="1106805" cy="372110"/>
          </a:xfrm>
          <a:custGeom>
            <a:avLst/>
            <a:gdLst/>
            <a:ahLst/>
            <a:cxnLst/>
            <a:rect l="l" t="t" r="r" b="b"/>
            <a:pathLst>
              <a:path w="1106805" h="372109">
                <a:moveTo>
                  <a:pt x="0" y="0"/>
                </a:moveTo>
                <a:lnTo>
                  <a:pt x="1106424" y="0"/>
                </a:lnTo>
                <a:lnTo>
                  <a:pt x="1106424" y="371856"/>
                </a:lnTo>
                <a:lnTo>
                  <a:pt x="0" y="371856"/>
                </a:lnTo>
                <a:lnTo>
                  <a:pt x="0" y="0"/>
                </a:lnTo>
                <a:close/>
              </a:path>
            </a:pathLst>
          </a:custGeom>
          <a:solidFill>
            <a:srgbClr val="FFE36E"/>
          </a:solidFill>
        </p:spPr>
        <p:txBody>
          <a:bodyPr wrap="square" lIns="0" tIns="0" rIns="0" bIns="0" rtlCol="0"/>
          <a:lstStyle/>
          <a:p/>
        </p:txBody>
      </p:sp>
      <p:sp>
        <p:nvSpPr>
          <p:cNvPr id="29" name="object 29"/>
          <p:cNvSpPr/>
          <p:nvPr/>
        </p:nvSpPr>
        <p:spPr>
          <a:xfrm>
            <a:off x="1598675" y="7540752"/>
            <a:ext cx="1112520" cy="378460"/>
          </a:xfrm>
          <a:custGeom>
            <a:avLst/>
            <a:gdLst/>
            <a:ahLst/>
            <a:cxnLst/>
            <a:rect l="l" t="t" r="r" b="b"/>
            <a:pathLst>
              <a:path w="1112520" h="378459">
                <a:moveTo>
                  <a:pt x="1110996" y="0"/>
                </a:moveTo>
                <a:lnTo>
                  <a:pt x="0" y="0"/>
                </a:lnTo>
                <a:lnTo>
                  <a:pt x="0" y="376428"/>
                </a:lnTo>
                <a:lnTo>
                  <a:pt x="1524" y="377952"/>
                </a:lnTo>
                <a:lnTo>
                  <a:pt x="1107948" y="377952"/>
                </a:lnTo>
                <a:lnTo>
                  <a:pt x="1109472" y="376428"/>
                </a:lnTo>
                <a:lnTo>
                  <a:pt x="1110996" y="376428"/>
                </a:lnTo>
                <a:lnTo>
                  <a:pt x="1110996" y="374904"/>
                </a:lnTo>
                <a:lnTo>
                  <a:pt x="3048" y="374904"/>
                </a:lnTo>
                <a:lnTo>
                  <a:pt x="3048" y="371856"/>
                </a:lnTo>
                <a:lnTo>
                  <a:pt x="6096" y="371856"/>
                </a:lnTo>
                <a:lnTo>
                  <a:pt x="6096" y="6096"/>
                </a:lnTo>
                <a:lnTo>
                  <a:pt x="3048" y="6096"/>
                </a:lnTo>
                <a:lnTo>
                  <a:pt x="3048" y="3048"/>
                </a:lnTo>
                <a:lnTo>
                  <a:pt x="1112520" y="3048"/>
                </a:lnTo>
                <a:lnTo>
                  <a:pt x="1112520" y="1524"/>
                </a:lnTo>
                <a:lnTo>
                  <a:pt x="1110996" y="0"/>
                </a:lnTo>
                <a:close/>
              </a:path>
              <a:path w="1112520" h="378459">
                <a:moveTo>
                  <a:pt x="6096" y="371856"/>
                </a:moveTo>
                <a:lnTo>
                  <a:pt x="3048" y="371856"/>
                </a:lnTo>
                <a:lnTo>
                  <a:pt x="3048" y="374904"/>
                </a:lnTo>
                <a:lnTo>
                  <a:pt x="6096" y="374904"/>
                </a:lnTo>
                <a:lnTo>
                  <a:pt x="6096" y="371856"/>
                </a:lnTo>
                <a:close/>
              </a:path>
              <a:path w="1112520" h="378459">
                <a:moveTo>
                  <a:pt x="1106424" y="371856"/>
                </a:moveTo>
                <a:lnTo>
                  <a:pt x="6096" y="371856"/>
                </a:lnTo>
                <a:lnTo>
                  <a:pt x="6096" y="374904"/>
                </a:lnTo>
                <a:lnTo>
                  <a:pt x="1106424" y="374904"/>
                </a:lnTo>
                <a:lnTo>
                  <a:pt x="1106424" y="371856"/>
                </a:lnTo>
                <a:close/>
              </a:path>
              <a:path w="1112520" h="378459">
                <a:moveTo>
                  <a:pt x="1109472" y="3048"/>
                </a:moveTo>
                <a:lnTo>
                  <a:pt x="1106424" y="3048"/>
                </a:lnTo>
                <a:lnTo>
                  <a:pt x="1106424" y="374904"/>
                </a:lnTo>
                <a:lnTo>
                  <a:pt x="1109472" y="374904"/>
                </a:lnTo>
                <a:lnTo>
                  <a:pt x="1109472" y="371856"/>
                </a:lnTo>
                <a:lnTo>
                  <a:pt x="1112520" y="371856"/>
                </a:lnTo>
                <a:lnTo>
                  <a:pt x="1112520" y="6096"/>
                </a:lnTo>
                <a:lnTo>
                  <a:pt x="1109472" y="6096"/>
                </a:lnTo>
                <a:lnTo>
                  <a:pt x="1109472" y="3048"/>
                </a:lnTo>
                <a:close/>
              </a:path>
              <a:path w="1112520" h="378459">
                <a:moveTo>
                  <a:pt x="1112520" y="371856"/>
                </a:moveTo>
                <a:lnTo>
                  <a:pt x="1109472" y="371856"/>
                </a:lnTo>
                <a:lnTo>
                  <a:pt x="1109472" y="374904"/>
                </a:lnTo>
                <a:lnTo>
                  <a:pt x="1110996" y="374904"/>
                </a:lnTo>
                <a:lnTo>
                  <a:pt x="1112520" y="373380"/>
                </a:lnTo>
                <a:lnTo>
                  <a:pt x="1112520" y="371856"/>
                </a:lnTo>
                <a:close/>
              </a:path>
              <a:path w="1112520" h="378459">
                <a:moveTo>
                  <a:pt x="6096" y="3048"/>
                </a:moveTo>
                <a:lnTo>
                  <a:pt x="3048" y="3048"/>
                </a:lnTo>
                <a:lnTo>
                  <a:pt x="3048" y="6096"/>
                </a:lnTo>
                <a:lnTo>
                  <a:pt x="6096" y="6096"/>
                </a:lnTo>
                <a:lnTo>
                  <a:pt x="6096" y="3048"/>
                </a:lnTo>
                <a:close/>
              </a:path>
              <a:path w="1112520" h="378459">
                <a:moveTo>
                  <a:pt x="1106424" y="3048"/>
                </a:moveTo>
                <a:lnTo>
                  <a:pt x="6096" y="3048"/>
                </a:lnTo>
                <a:lnTo>
                  <a:pt x="6096" y="6096"/>
                </a:lnTo>
                <a:lnTo>
                  <a:pt x="1106424" y="6096"/>
                </a:lnTo>
                <a:lnTo>
                  <a:pt x="1106424" y="3048"/>
                </a:lnTo>
                <a:close/>
              </a:path>
              <a:path w="1112520" h="378459">
                <a:moveTo>
                  <a:pt x="1112520" y="3048"/>
                </a:moveTo>
                <a:lnTo>
                  <a:pt x="1109472" y="3048"/>
                </a:lnTo>
                <a:lnTo>
                  <a:pt x="1109472" y="6096"/>
                </a:lnTo>
                <a:lnTo>
                  <a:pt x="1112520" y="6096"/>
                </a:lnTo>
                <a:lnTo>
                  <a:pt x="1112520" y="3048"/>
                </a:lnTo>
                <a:close/>
              </a:path>
            </a:pathLst>
          </a:custGeom>
          <a:solidFill>
            <a:srgbClr val="009999"/>
          </a:solidFill>
        </p:spPr>
        <p:txBody>
          <a:bodyPr wrap="square" lIns="0" tIns="0" rIns="0" bIns="0" rtlCol="0"/>
          <a:lstStyle/>
          <a:p/>
        </p:txBody>
      </p:sp>
      <p:sp>
        <p:nvSpPr>
          <p:cNvPr id="30" name="object 30"/>
          <p:cNvSpPr txBox="1"/>
          <p:nvPr/>
        </p:nvSpPr>
        <p:spPr>
          <a:xfrm>
            <a:off x="1630172" y="7550137"/>
            <a:ext cx="1050290" cy="187960"/>
          </a:xfrm>
          <a:prstGeom prst="rect">
            <a:avLst/>
          </a:prstGeom>
        </p:spPr>
        <p:txBody>
          <a:bodyPr wrap="square" lIns="0" tIns="0" rIns="0" bIns="0" rtlCol="0" vert="horz">
            <a:spAutoFit/>
          </a:bodyPr>
          <a:lstStyle/>
          <a:p>
            <a:pPr marL="12700">
              <a:lnSpc>
                <a:spcPct val="100000"/>
              </a:lnSpc>
            </a:pPr>
            <a:r>
              <a:rPr dirty="0" sz="1150" spc="10">
                <a:solidFill>
                  <a:srgbClr val="009999"/>
                </a:solidFill>
                <a:latin typeface="Times New Roman"/>
                <a:cs typeface="Times New Roman"/>
              </a:rPr>
              <a:t>aCourse </a:t>
            </a:r>
            <a:r>
              <a:rPr dirty="0" sz="1150" spc="5">
                <a:solidFill>
                  <a:srgbClr val="009999"/>
                </a:solidFill>
                <a:latin typeface="Times New Roman"/>
                <a:cs typeface="Times New Roman"/>
              </a:rPr>
              <a:t>:</a:t>
            </a:r>
            <a:r>
              <a:rPr dirty="0" sz="1150" spc="-105">
                <a:solidFill>
                  <a:srgbClr val="009999"/>
                </a:solidFill>
                <a:latin typeface="Times New Roman"/>
                <a:cs typeface="Times New Roman"/>
              </a:rPr>
              <a:t> </a:t>
            </a:r>
            <a:r>
              <a:rPr dirty="0" sz="1150" spc="10">
                <a:solidFill>
                  <a:srgbClr val="009999"/>
                </a:solidFill>
                <a:latin typeface="Times New Roman"/>
                <a:cs typeface="Times New Roman"/>
              </a:rPr>
              <a:t>Course</a:t>
            </a:r>
            <a:endParaRPr sz="1150">
              <a:latin typeface="Times New Roman"/>
              <a:cs typeface="Times New Roman"/>
            </a:endParaRPr>
          </a:p>
        </p:txBody>
      </p:sp>
      <p:sp>
        <p:nvSpPr>
          <p:cNvPr id="31" name="object 31"/>
          <p:cNvSpPr/>
          <p:nvPr/>
        </p:nvSpPr>
        <p:spPr>
          <a:xfrm>
            <a:off x="1642872" y="7715250"/>
            <a:ext cx="1024255" cy="0"/>
          </a:xfrm>
          <a:custGeom>
            <a:avLst/>
            <a:gdLst/>
            <a:ahLst/>
            <a:cxnLst/>
            <a:rect l="l" t="t" r="r" b="b"/>
            <a:pathLst>
              <a:path w="1024255" h="0">
                <a:moveTo>
                  <a:pt x="0" y="0"/>
                </a:moveTo>
                <a:lnTo>
                  <a:pt x="1024127" y="0"/>
                </a:lnTo>
              </a:path>
            </a:pathLst>
          </a:custGeom>
          <a:ln w="4572">
            <a:solidFill>
              <a:srgbClr val="009999"/>
            </a:solidFill>
          </a:ln>
        </p:spPr>
        <p:txBody>
          <a:bodyPr wrap="square" lIns="0" tIns="0" rIns="0" bIns="0" rtlCol="0"/>
          <a:lstStyle/>
          <a:p/>
        </p:txBody>
      </p:sp>
      <p:sp>
        <p:nvSpPr>
          <p:cNvPr id="32" name="object 32"/>
          <p:cNvSpPr/>
          <p:nvPr/>
        </p:nvSpPr>
        <p:spPr>
          <a:xfrm>
            <a:off x="2688335" y="7687056"/>
            <a:ext cx="937260" cy="0"/>
          </a:xfrm>
          <a:custGeom>
            <a:avLst/>
            <a:gdLst/>
            <a:ahLst/>
            <a:cxnLst/>
            <a:rect l="l" t="t" r="r" b="b"/>
            <a:pathLst>
              <a:path w="937260" h="0">
                <a:moveTo>
                  <a:pt x="0" y="0"/>
                </a:moveTo>
                <a:lnTo>
                  <a:pt x="937260" y="0"/>
                </a:lnTo>
              </a:path>
            </a:pathLst>
          </a:custGeom>
          <a:ln w="12192">
            <a:solidFill>
              <a:srgbClr val="009999"/>
            </a:solidFill>
          </a:ln>
        </p:spPr>
        <p:txBody>
          <a:bodyPr wrap="square" lIns="0" tIns="0" rIns="0" bIns="0" rtlCol="0"/>
          <a:lstStyle/>
          <a:p/>
        </p:txBody>
      </p:sp>
      <p:sp>
        <p:nvSpPr>
          <p:cNvPr id="33" name="object 33"/>
          <p:cNvSpPr/>
          <p:nvPr/>
        </p:nvSpPr>
        <p:spPr>
          <a:xfrm>
            <a:off x="2942844" y="7804404"/>
            <a:ext cx="398145" cy="38100"/>
          </a:xfrm>
          <a:custGeom>
            <a:avLst/>
            <a:gdLst/>
            <a:ahLst/>
            <a:cxnLst/>
            <a:rect l="l" t="t" r="r" b="b"/>
            <a:pathLst>
              <a:path w="398145" h="38100">
                <a:moveTo>
                  <a:pt x="62483" y="0"/>
                </a:moveTo>
                <a:lnTo>
                  <a:pt x="0" y="18288"/>
                </a:lnTo>
                <a:lnTo>
                  <a:pt x="62483" y="38100"/>
                </a:lnTo>
                <a:lnTo>
                  <a:pt x="47478" y="25908"/>
                </a:lnTo>
                <a:lnTo>
                  <a:pt x="38099" y="25908"/>
                </a:lnTo>
                <a:lnTo>
                  <a:pt x="38099" y="12192"/>
                </a:lnTo>
                <a:lnTo>
                  <a:pt x="46227" y="12192"/>
                </a:lnTo>
                <a:lnTo>
                  <a:pt x="62483" y="0"/>
                </a:lnTo>
                <a:close/>
              </a:path>
              <a:path w="398145" h="38100">
                <a:moveTo>
                  <a:pt x="38099" y="18288"/>
                </a:moveTo>
                <a:lnTo>
                  <a:pt x="38099" y="25908"/>
                </a:lnTo>
                <a:lnTo>
                  <a:pt x="47478" y="25908"/>
                </a:lnTo>
                <a:lnTo>
                  <a:pt x="38099" y="18288"/>
                </a:lnTo>
                <a:close/>
              </a:path>
              <a:path w="398145" h="38100">
                <a:moveTo>
                  <a:pt x="397763" y="12192"/>
                </a:moveTo>
                <a:lnTo>
                  <a:pt x="46227" y="12192"/>
                </a:lnTo>
                <a:lnTo>
                  <a:pt x="38099" y="18288"/>
                </a:lnTo>
                <a:lnTo>
                  <a:pt x="47478" y="25908"/>
                </a:lnTo>
                <a:lnTo>
                  <a:pt x="397763" y="25908"/>
                </a:lnTo>
                <a:lnTo>
                  <a:pt x="397763" y="12192"/>
                </a:lnTo>
                <a:close/>
              </a:path>
              <a:path w="398145" h="38100">
                <a:moveTo>
                  <a:pt x="46227" y="12192"/>
                </a:moveTo>
                <a:lnTo>
                  <a:pt x="38099" y="12192"/>
                </a:lnTo>
                <a:lnTo>
                  <a:pt x="38099" y="18288"/>
                </a:lnTo>
                <a:lnTo>
                  <a:pt x="46227" y="12192"/>
                </a:lnTo>
                <a:close/>
              </a:path>
            </a:pathLst>
          </a:custGeom>
          <a:solidFill>
            <a:srgbClr val="009999"/>
          </a:solidFill>
        </p:spPr>
        <p:txBody>
          <a:bodyPr wrap="square" lIns="0" tIns="0" rIns="0" bIns="0" rtlCol="0"/>
          <a:lstStyle/>
          <a:p/>
        </p:txBody>
      </p:sp>
      <p:sp>
        <p:nvSpPr>
          <p:cNvPr id="34" name="object 34"/>
          <p:cNvSpPr/>
          <p:nvPr/>
        </p:nvSpPr>
        <p:spPr>
          <a:xfrm>
            <a:off x="2980182" y="7823454"/>
            <a:ext cx="361315" cy="0"/>
          </a:xfrm>
          <a:custGeom>
            <a:avLst/>
            <a:gdLst/>
            <a:ahLst/>
            <a:cxnLst/>
            <a:rect l="l" t="t" r="r" b="b"/>
            <a:pathLst>
              <a:path w="361314" h="0">
                <a:moveTo>
                  <a:pt x="0" y="0"/>
                </a:moveTo>
                <a:lnTo>
                  <a:pt x="361188" y="0"/>
                </a:lnTo>
              </a:path>
            </a:pathLst>
          </a:custGeom>
          <a:ln w="15240">
            <a:solidFill>
              <a:srgbClr val="009999"/>
            </a:solidFill>
          </a:ln>
        </p:spPr>
        <p:txBody>
          <a:bodyPr wrap="square" lIns="0" tIns="0" rIns="0" bIns="0" rtlCol="0"/>
          <a:lstStyle/>
          <a:p/>
        </p:txBody>
      </p:sp>
      <p:sp>
        <p:nvSpPr>
          <p:cNvPr id="35" name="object 35"/>
          <p:cNvSpPr/>
          <p:nvPr/>
        </p:nvSpPr>
        <p:spPr>
          <a:xfrm>
            <a:off x="2942844" y="7804404"/>
            <a:ext cx="62865" cy="38100"/>
          </a:xfrm>
          <a:custGeom>
            <a:avLst/>
            <a:gdLst/>
            <a:ahLst/>
            <a:cxnLst/>
            <a:rect l="l" t="t" r="r" b="b"/>
            <a:pathLst>
              <a:path w="62864" h="38100">
                <a:moveTo>
                  <a:pt x="38099" y="18288"/>
                </a:moveTo>
                <a:lnTo>
                  <a:pt x="62483" y="38100"/>
                </a:lnTo>
                <a:lnTo>
                  <a:pt x="0" y="18288"/>
                </a:lnTo>
                <a:lnTo>
                  <a:pt x="62483" y="0"/>
                </a:lnTo>
                <a:lnTo>
                  <a:pt x="38099" y="18288"/>
                </a:lnTo>
                <a:close/>
              </a:path>
            </a:pathLst>
          </a:custGeom>
          <a:ln w="3175">
            <a:solidFill>
              <a:srgbClr val="009999"/>
            </a:solidFill>
          </a:ln>
        </p:spPr>
        <p:txBody>
          <a:bodyPr wrap="square" lIns="0" tIns="0" rIns="0" bIns="0" rtlCol="0"/>
          <a:lstStyle/>
          <a:p/>
        </p:txBody>
      </p:sp>
      <p:sp>
        <p:nvSpPr>
          <p:cNvPr id="36" name="object 36"/>
          <p:cNvSpPr txBox="1"/>
          <p:nvPr/>
        </p:nvSpPr>
        <p:spPr>
          <a:xfrm>
            <a:off x="2806700" y="7857490"/>
            <a:ext cx="758825" cy="158115"/>
          </a:xfrm>
          <a:prstGeom prst="rect">
            <a:avLst/>
          </a:prstGeom>
        </p:spPr>
        <p:txBody>
          <a:bodyPr wrap="square" lIns="0" tIns="0" rIns="0" bIns="0" rtlCol="0" vert="horz">
            <a:spAutoFit/>
          </a:bodyPr>
          <a:lstStyle/>
          <a:p>
            <a:pPr marL="12700">
              <a:lnSpc>
                <a:spcPct val="100000"/>
              </a:lnSpc>
            </a:pPr>
            <a:r>
              <a:rPr dirty="0" sz="950" spc="10">
                <a:solidFill>
                  <a:srgbClr val="009999"/>
                </a:solidFill>
                <a:latin typeface="Times New Roman"/>
                <a:cs typeface="Times New Roman"/>
              </a:rPr>
              <a:t>4 </a:t>
            </a:r>
            <a:r>
              <a:rPr dirty="0" sz="950" spc="5">
                <a:solidFill>
                  <a:srgbClr val="009999"/>
                </a:solidFill>
                <a:latin typeface="Times New Roman"/>
                <a:cs typeface="Times New Roman"/>
              </a:rPr>
              <a:t>:</a:t>
            </a:r>
            <a:r>
              <a:rPr dirty="0" sz="950" spc="-85">
                <a:solidFill>
                  <a:srgbClr val="009999"/>
                </a:solidFill>
                <a:latin typeface="Times New Roman"/>
                <a:cs typeface="Times New Roman"/>
              </a:rPr>
              <a:t> </a:t>
            </a:r>
            <a:r>
              <a:rPr dirty="0" sz="950" spc="10">
                <a:solidFill>
                  <a:srgbClr val="009999"/>
                </a:solidFill>
                <a:latin typeface="Times New Roman"/>
                <a:cs typeface="Times New Roman"/>
              </a:rPr>
              <a:t>&lt;&lt;create&gt;&gt;</a:t>
            </a:r>
            <a:endParaRPr sz="950">
              <a:latin typeface="Times New Roman"/>
              <a:cs typeface="Times New Roman"/>
            </a:endParaRPr>
          </a:p>
        </p:txBody>
      </p:sp>
      <p:sp>
        <p:nvSpPr>
          <p:cNvPr id="37" name="object 37"/>
          <p:cNvSpPr/>
          <p:nvPr/>
        </p:nvSpPr>
        <p:spPr>
          <a:xfrm>
            <a:off x="4655820" y="6451091"/>
            <a:ext cx="0" cy="1099185"/>
          </a:xfrm>
          <a:custGeom>
            <a:avLst/>
            <a:gdLst/>
            <a:ahLst/>
            <a:cxnLst/>
            <a:rect l="l" t="t" r="r" b="b"/>
            <a:pathLst>
              <a:path w="0" h="1099184">
                <a:moveTo>
                  <a:pt x="0" y="0"/>
                </a:moveTo>
                <a:lnTo>
                  <a:pt x="0" y="1098804"/>
                </a:lnTo>
              </a:path>
            </a:pathLst>
          </a:custGeom>
          <a:ln w="12191">
            <a:solidFill>
              <a:srgbClr val="009999"/>
            </a:solidFill>
          </a:ln>
        </p:spPr>
        <p:txBody>
          <a:bodyPr wrap="square" lIns="0" tIns="0" rIns="0" bIns="0" rtlCol="0"/>
          <a:lstStyle/>
          <a:p/>
        </p:txBody>
      </p:sp>
      <p:sp>
        <p:nvSpPr>
          <p:cNvPr id="38" name="object 38"/>
          <p:cNvSpPr/>
          <p:nvPr/>
        </p:nvSpPr>
        <p:spPr>
          <a:xfrm>
            <a:off x="4760976" y="6787895"/>
            <a:ext cx="38100" cy="396240"/>
          </a:xfrm>
          <a:custGeom>
            <a:avLst/>
            <a:gdLst/>
            <a:ahLst/>
            <a:cxnLst/>
            <a:rect l="l" t="t" r="r" b="b"/>
            <a:pathLst>
              <a:path w="38100" h="396240">
                <a:moveTo>
                  <a:pt x="0" y="333756"/>
                </a:moveTo>
                <a:lnTo>
                  <a:pt x="18288" y="396240"/>
                </a:lnTo>
                <a:lnTo>
                  <a:pt x="30368" y="358140"/>
                </a:lnTo>
                <a:lnTo>
                  <a:pt x="12192" y="358140"/>
                </a:lnTo>
                <a:lnTo>
                  <a:pt x="12192" y="350012"/>
                </a:lnTo>
                <a:lnTo>
                  <a:pt x="0" y="333756"/>
                </a:lnTo>
                <a:close/>
              </a:path>
              <a:path w="38100" h="396240">
                <a:moveTo>
                  <a:pt x="12192" y="350012"/>
                </a:moveTo>
                <a:lnTo>
                  <a:pt x="12192" y="358140"/>
                </a:lnTo>
                <a:lnTo>
                  <a:pt x="18288" y="358140"/>
                </a:lnTo>
                <a:lnTo>
                  <a:pt x="12192" y="350012"/>
                </a:lnTo>
                <a:close/>
              </a:path>
              <a:path w="38100" h="396240">
                <a:moveTo>
                  <a:pt x="24384" y="0"/>
                </a:moveTo>
                <a:lnTo>
                  <a:pt x="12192" y="0"/>
                </a:lnTo>
                <a:lnTo>
                  <a:pt x="12192" y="350012"/>
                </a:lnTo>
                <a:lnTo>
                  <a:pt x="18288" y="358140"/>
                </a:lnTo>
                <a:lnTo>
                  <a:pt x="24384" y="350637"/>
                </a:lnTo>
                <a:lnTo>
                  <a:pt x="24384" y="0"/>
                </a:lnTo>
                <a:close/>
              </a:path>
              <a:path w="38100" h="396240">
                <a:moveTo>
                  <a:pt x="24384" y="350637"/>
                </a:moveTo>
                <a:lnTo>
                  <a:pt x="18288" y="358140"/>
                </a:lnTo>
                <a:lnTo>
                  <a:pt x="24384" y="358140"/>
                </a:lnTo>
                <a:lnTo>
                  <a:pt x="24384" y="350637"/>
                </a:lnTo>
                <a:close/>
              </a:path>
              <a:path w="38100" h="396240">
                <a:moveTo>
                  <a:pt x="38100" y="333756"/>
                </a:moveTo>
                <a:lnTo>
                  <a:pt x="24384" y="350637"/>
                </a:lnTo>
                <a:lnTo>
                  <a:pt x="24384" y="358140"/>
                </a:lnTo>
                <a:lnTo>
                  <a:pt x="30368" y="358140"/>
                </a:lnTo>
                <a:lnTo>
                  <a:pt x="38100" y="333756"/>
                </a:lnTo>
                <a:close/>
              </a:path>
            </a:pathLst>
          </a:custGeom>
          <a:solidFill>
            <a:srgbClr val="009999"/>
          </a:solidFill>
        </p:spPr>
        <p:txBody>
          <a:bodyPr wrap="square" lIns="0" tIns="0" rIns="0" bIns="0" rtlCol="0"/>
          <a:lstStyle/>
          <a:p/>
        </p:txBody>
      </p:sp>
      <p:sp>
        <p:nvSpPr>
          <p:cNvPr id="39" name="object 39"/>
          <p:cNvSpPr/>
          <p:nvPr/>
        </p:nvSpPr>
        <p:spPr>
          <a:xfrm>
            <a:off x="4779264" y="6787133"/>
            <a:ext cx="0" cy="360045"/>
          </a:xfrm>
          <a:custGeom>
            <a:avLst/>
            <a:gdLst/>
            <a:ahLst/>
            <a:cxnLst/>
            <a:rect l="l" t="t" r="r" b="b"/>
            <a:pathLst>
              <a:path w="0" h="360045">
                <a:moveTo>
                  <a:pt x="0" y="0"/>
                </a:moveTo>
                <a:lnTo>
                  <a:pt x="0" y="359663"/>
                </a:lnTo>
              </a:path>
            </a:pathLst>
          </a:custGeom>
          <a:ln w="13715">
            <a:solidFill>
              <a:srgbClr val="009999"/>
            </a:solidFill>
          </a:ln>
        </p:spPr>
        <p:txBody>
          <a:bodyPr wrap="square" lIns="0" tIns="0" rIns="0" bIns="0" rtlCol="0"/>
          <a:lstStyle/>
          <a:p/>
        </p:txBody>
      </p:sp>
      <p:sp>
        <p:nvSpPr>
          <p:cNvPr id="40" name="object 40"/>
          <p:cNvSpPr/>
          <p:nvPr/>
        </p:nvSpPr>
        <p:spPr>
          <a:xfrm>
            <a:off x="4760976" y="7121652"/>
            <a:ext cx="38100" cy="62865"/>
          </a:xfrm>
          <a:custGeom>
            <a:avLst/>
            <a:gdLst/>
            <a:ahLst/>
            <a:cxnLst/>
            <a:rect l="l" t="t" r="r" b="b"/>
            <a:pathLst>
              <a:path w="38100" h="62865">
                <a:moveTo>
                  <a:pt x="18288" y="24384"/>
                </a:moveTo>
                <a:lnTo>
                  <a:pt x="38100" y="0"/>
                </a:lnTo>
                <a:lnTo>
                  <a:pt x="18288" y="62484"/>
                </a:lnTo>
                <a:lnTo>
                  <a:pt x="0" y="0"/>
                </a:lnTo>
                <a:lnTo>
                  <a:pt x="18288" y="24384"/>
                </a:lnTo>
                <a:close/>
              </a:path>
            </a:pathLst>
          </a:custGeom>
          <a:ln w="3175">
            <a:solidFill>
              <a:srgbClr val="009999"/>
            </a:solidFill>
          </a:ln>
        </p:spPr>
        <p:txBody>
          <a:bodyPr wrap="square" lIns="0" tIns="0" rIns="0" bIns="0" rtlCol="0"/>
          <a:lstStyle/>
          <a:p/>
        </p:txBody>
      </p:sp>
      <p:sp>
        <p:nvSpPr>
          <p:cNvPr id="41" name="object 41"/>
          <p:cNvSpPr txBox="1"/>
          <p:nvPr/>
        </p:nvSpPr>
        <p:spPr>
          <a:xfrm>
            <a:off x="4879340" y="6901942"/>
            <a:ext cx="719455" cy="158115"/>
          </a:xfrm>
          <a:prstGeom prst="rect">
            <a:avLst/>
          </a:prstGeom>
        </p:spPr>
        <p:txBody>
          <a:bodyPr wrap="square" lIns="0" tIns="0" rIns="0" bIns="0" rtlCol="0" vert="horz">
            <a:spAutoFit/>
          </a:bodyPr>
          <a:lstStyle/>
          <a:p>
            <a:pPr marL="12700">
              <a:lnSpc>
                <a:spcPct val="100000"/>
              </a:lnSpc>
            </a:pPr>
            <a:r>
              <a:rPr dirty="0" sz="950" spc="10">
                <a:solidFill>
                  <a:srgbClr val="009999"/>
                </a:solidFill>
                <a:latin typeface="Times New Roman"/>
                <a:cs typeface="Times New Roman"/>
              </a:rPr>
              <a:t>3 </a:t>
            </a:r>
            <a:r>
              <a:rPr dirty="0" sz="950" spc="5">
                <a:solidFill>
                  <a:srgbClr val="009999"/>
                </a:solidFill>
                <a:latin typeface="Times New Roman"/>
                <a:cs typeface="Times New Roman"/>
              </a:rPr>
              <a:t>: </a:t>
            </a:r>
            <a:r>
              <a:rPr dirty="0" sz="950" spc="10">
                <a:solidFill>
                  <a:srgbClr val="009999"/>
                </a:solidFill>
                <a:latin typeface="Times New Roman"/>
                <a:cs typeface="Times New Roman"/>
              </a:rPr>
              <a:t>add</a:t>
            </a:r>
            <a:r>
              <a:rPr dirty="0" sz="950" spc="-70">
                <a:solidFill>
                  <a:srgbClr val="009999"/>
                </a:solidFill>
                <a:latin typeface="Times New Roman"/>
                <a:cs typeface="Times New Roman"/>
              </a:rPr>
              <a:t> </a:t>
            </a:r>
            <a:r>
              <a:rPr dirty="0" sz="950" spc="10">
                <a:solidFill>
                  <a:srgbClr val="009999"/>
                </a:solidFill>
                <a:latin typeface="Times New Roman"/>
                <a:cs typeface="Times New Roman"/>
              </a:rPr>
              <a:t>course</a:t>
            </a:r>
            <a:endParaRPr sz="950">
              <a:latin typeface="Times New Roman"/>
              <a:cs typeface="Times New Roman"/>
            </a:endParaRPr>
          </a:p>
        </p:txBody>
      </p:sp>
      <p:sp>
        <p:nvSpPr>
          <p:cNvPr id="42" name="object 42"/>
          <p:cNvSpPr/>
          <p:nvPr/>
        </p:nvSpPr>
        <p:spPr>
          <a:xfrm>
            <a:off x="2161032" y="6260591"/>
            <a:ext cx="1595755" cy="291465"/>
          </a:xfrm>
          <a:custGeom>
            <a:avLst/>
            <a:gdLst/>
            <a:ahLst/>
            <a:cxnLst/>
            <a:rect l="l" t="t" r="r" b="b"/>
            <a:pathLst>
              <a:path w="1595754" h="291465">
                <a:moveTo>
                  <a:pt x="1589532" y="0"/>
                </a:moveTo>
                <a:lnTo>
                  <a:pt x="7619" y="278891"/>
                </a:lnTo>
                <a:lnTo>
                  <a:pt x="3047" y="280415"/>
                </a:lnTo>
                <a:lnTo>
                  <a:pt x="0" y="284987"/>
                </a:lnTo>
                <a:lnTo>
                  <a:pt x="3047" y="288035"/>
                </a:lnTo>
                <a:lnTo>
                  <a:pt x="7619" y="291083"/>
                </a:lnTo>
                <a:lnTo>
                  <a:pt x="1589532" y="12191"/>
                </a:lnTo>
                <a:lnTo>
                  <a:pt x="1595628" y="6095"/>
                </a:lnTo>
                <a:lnTo>
                  <a:pt x="1592580" y="1523"/>
                </a:lnTo>
                <a:lnTo>
                  <a:pt x="1589532" y="0"/>
                </a:lnTo>
                <a:close/>
              </a:path>
            </a:pathLst>
          </a:custGeom>
          <a:solidFill>
            <a:srgbClr val="009999"/>
          </a:solidFill>
        </p:spPr>
        <p:txBody>
          <a:bodyPr wrap="square" lIns="0" tIns="0" rIns="0" bIns="0" rtlCol="0"/>
          <a:lstStyle/>
          <a:p/>
        </p:txBody>
      </p:sp>
      <p:sp>
        <p:nvSpPr>
          <p:cNvPr id="43" name="object 43"/>
          <p:cNvSpPr txBox="1"/>
          <p:nvPr/>
        </p:nvSpPr>
        <p:spPr>
          <a:xfrm>
            <a:off x="2274823" y="6079065"/>
            <a:ext cx="906780" cy="311785"/>
          </a:xfrm>
          <a:prstGeom prst="rect">
            <a:avLst/>
          </a:prstGeom>
        </p:spPr>
        <p:txBody>
          <a:bodyPr wrap="square" lIns="0" tIns="0" rIns="0" bIns="0" rtlCol="0" vert="horz">
            <a:spAutoFit/>
          </a:bodyPr>
          <a:lstStyle/>
          <a:p>
            <a:pPr marL="187960" marR="5080" indent="-175895">
              <a:lnSpc>
                <a:spcPct val="103099"/>
              </a:lnSpc>
            </a:pPr>
            <a:r>
              <a:rPr dirty="0" sz="950" spc="10">
                <a:solidFill>
                  <a:srgbClr val="009999"/>
                </a:solidFill>
                <a:latin typeface="Times New Roman"/>
                <a:cs typeface="Times New Roman"/>
              </a:rPr>
              <a:t>1 </a:t>
            </a:r>
            <a:r>
              <a:rPr dirty="0" sz="950" spc="5">
                <a:solidFill>
                  <a:srgbClr val="009999"/>
                </a:solidFill>
                <a:latin typeface="Times New Roman"/>
                <a:cs typeface="Times New Roman"/>
              </a:rPr>
              <a:t>: set course</a:t>
            </a:r>
            <a:r>
              <a:rPr dirty="0" sz="950" spc="-60">
                <a:solidFill>
                  <a:srgbClr val="009999"/>
                </a:solidFill>
                <a:latin typeface="Times New Roman"/>
                <a:cs typeface="Times New Roman"/>
              </a:rPr>
              <a:t> </a:t>
            </a:r>
            <a:r>
              <a:rPr dirty="0" sz="950" spc="10">
                <a:solidFill>
                  <a:srgbClr val="009999"/>
                </a:solidFill>
                <a:latin typeface="Times New Roman"/>
                <a:cs typeface="Times New Roman"/>
              </a:rPr>
              <a:t>info  2 </a:t>
            </a:r>
            <a:r>
              <a:rPr dirty="0" sz="950" spc="5">
                <a:solidFill>
                  <a:srgbClr val="009999"/>
                </a:solidFill>
                <a:latin typeface="Times New Roman"/>
                <a:cs typeface="Times New Roman"/>
              </a:rPr>
              <a:t>:</a:t>
            </a:r>
            <a:r>
              <a:rPr dirty="0" sz="950" spc="-80">
                <a:solidFill>
                  <a:srgbClr val="009999"/>
                </a:solidFill>
                <a:latin typeface="Times New Roman"/>
                <a:cs typeface="Times New Roman"/>
              </a:rPr>
              <a:t> </a:t>
            </a:r>
            <a:r>
              <a:rPr dirty="0" sz="950" spc="10">
                <a:solidFill>
                  <a:srgbClr val="009999"/>
                </a:solidFill>
                <a:latin typeface="Times New Roman"/>
                <a:cs typeface="Times New Roman"/>
              </a:rPr>
              <a:t>process</a:t>
            </a:r>
            <a:endParaRPr sz="950">
              <a:latin typeface="Times New Roman"/>
              <a:cs typeface="Times New Roman"/>
            </a:endParaRPr>
          </a:p>
        </p:txBody>
      </p:sp>
      <p:sp>
        <p:nvSpPr>
          <p:cNvPr id="44" name="object 44"/>
          <p:cNvSpPr/>
          <p:nvPr/>
        </p:nvSpPr>
        <p:spPr>
          <a:xfrm>
            <a:off x="2595372" y="6470903"/>
            <a:ext cx="428625" cy="93345"/>
          </a:xfrm>
          <a:custGeom>
            <a:avLst/>
            <a:gdLst/>
            <a:ahLst/>
            <a:cxnLst/>
            <a:rect l="l" t="t" r="r" b="b"/>
            <a:pathLst>
              <a:path w="428625" h="93345">
                <a:moveTo>
                  <a:pt x="382385" y="9074"/>
                </a:moveTo>
                <a:lnTo>
                  <a:pt x="0" y="80772"/>
                </a:lnTo>
                <a:lnTo>
                  <a:pt x="1524" y="92964"/>
                </a:lnTo>
                <a:lnTo>
                  <a:pt x="384455" y="21443"/>
                </a:lnTo>
                <a:lnTo>
                  <a:pt x="391668" y="13716"/>
                </a:lnTo>
                <a:lnTo>
                  <a:pt x="382385" y="9074"/>
                </a:lnTo>
                <a:close/>
              </a:path>
              <a:path w="428625" h="93345">
                <a:moveTo>
                  <a:pt x="428244" y="7620"/>
                </a:moveTo>
                <a:lnTo>
                  <a:pt x="390144" y="7620"/>
                </a:lnTo>
                <a:lnTo>
                  <a:pt x="393192" y="19812"/>
                </a:lnTo>
                <a:lnTo>
                  <a:pt x="384455" y="21443"/>
                </a:lnTo>
                <a:lnTo>
                  <a:pt x="370332" y="36576"/>
                </a:lnTo>
                <a:lnTo>
                  <a:pt x="428244" y="7620"/>
                </a:lnTo>
                <a:close/>
              </a:path>
              <a:path w="428625" h="93345">
                <a:moveTo>
                  <a:pt x="391668" y="13716"/>
                </a:moveTo>
                <a:lnTo>
                  <a:pt x="384455" y="21443"/>
                </a:lnTo>
                <a:lnTo>
                  <a:pt x="393192" y="19812"/>
                </a:lnTo>
                <a:lnTo>
                  <a:pt x="391668" y="13716"/>
                </a:lnTo>
                <a:close/>
              </a:path>
              <a:path w="428625" h="93345">
                <a:moveTo>
                  <a:pt x="390144" y="7620"/>
                </a:moveTo>
                <a:lnTo>
                  <a:pt x="382385" y="9074"/>
                </a:lnTo>
                <a:lnTo>
                  <a:pt x="391668" y="13716"/>
                </a:lnTo>
                <a:lnTo>
                  <a:pt x="390144" y="7620"/>
                </a:lnTo>
                <a:close/>
              </a:path>
              <a:path w="428625" h="93345">
                <a:moveTo>
                  <a:pt x="364236" y="0"/>
                </a:moveTo>
                <a:lnTo>
                  <a:pt x="382385" y="9074"/>
                </a:lnTo>
                <a:lnTo>
                  <a:pt x="390144" y="7620"/>
                </a:lnTo>
                <a:lnTo>
                  <a:pt x="428244" y="7620"/>
                </a:lnTo>
                <a:lnTo>
                  <a:pt x="364236" y="0"/>
                </a:lnTo>
                <a:close/>
              </a:path>
            </a:pathLst>
          </a:custGeom>
          <a:solidFill>
            <a:srgbClr val="009999"/>
          </a:solidFill>
        </p:spPr>
        <p:txBody>
          <a:bodyPr wrap="square" lIns="0" tIns="0" rIns="0" bIns="0" rtlCol="0"/>
          <a:lstStyle/>
          <a:p/>
        </p:txBody>
      </p:sp>
      <p:sp>
        <p:nvSpPr>
          <p:cNvPr id="45" name="object 45"/>
          <p:cNvSpPr/>
          <p:nvPr/>
        </p:nvSpPr>
        <p:spPr>
          <a:xfrm>
            <a:off x="2595372" y="6478523"/>
            <a:ext cx="393700" cy="85725"/>
          </a:xfrm>
          <a:custGeom>
            <a:avLst/>
            <a:gdLst/>
            <a:ahLst/>
            <a:cxnLst/>
            <a:rect l="l" t="t" r="r" b="b"/>
            <a:pathLst>
              <a:path w="393700" h="85725">
                <a:moveTo>
                  <a:pt x="0" y="73151"/>
                </a:moveTo>
                <a:lnTo>
                  <a:pt x="390144" y="0"/>
                </a:lnTo>
                <a:lnTo>
                  <a:pt x="393192" y="12191"/>
                </a:lnTo>
                <a:lnTo>
                  <a:pt x="1524" y="85343"/>
                </a:lnTo>
                <a:lnTo>
                  <a:pt x="0" y="73151"/>
                </a:lnTo>
                <a:close/>
              </a:path>
            </a:pathLst>
          </a:custGeom>
          <a:ln w="3175">
            <a:solidFill>
              <a:srgbClr val="009999"/>
            </a:solidFill>
          </a:ln>
        </p:spPr>
        <p:txBody>
          <a:bodyPr wrap="square" lIns="0" tIns="0" rIns="0" bIns="0" rtlCol="0"/>
          <a:lstStyle/>
          <a:p/>
        </p:txBody>
      </p:sp>
      <p:sp>
        <p:nvSpPr>
          <p:cNvPr id="46" name="object 46"/>
          <p:cNvSpPr/>
          <p:nvPr/>
        </p:nvSpPr>
        <p:spPr>
          <a:xfrm>
            <a:off x="2959607" y="6470903"/>
            <a:ext cx="64135" cy="36830"/>
          </a:xfrm>
          <a:custGeom>
            <a:avLst/>
            <a:gdLst/>
            <a:ahLst/>
            <a:cxnLst/>
            <a:rect l="l" t="t" r="r" b="b"/>
            <a:pathLst>
              <a:path w="64135" h="36829">
                <a:moveTo>
                  <a:pt x="27431" y="13716"/>
                </a:moveTo>
                <a:lnTo>
                  <a:pt x="0" y="0"/>
                </a:lnTo>
                <a:lnTo>
                  <a:pt x="64007" y="7620"/>
                </a:lnTo>
                <a:lnTo>
                  <a:pt x="6095" y="36576"/>
                </a:lnTo>
                <a:lnTo>
                  <a:pt x="27431" y="13716"/>
                </a:lnTo>
                <a:close/>
              </a:path>
            </a:pathLst>
          </a:custGeom>
          <a:ln w="3175">
            <a:solidFill>
              <a:srgbClr val="009999"/>
            </a:solidFill>
          </a:ln>
        </p:spPr>
        <p:txBody>
          <a:bodyPr wrap="square" lIns="0" tIns="0" rIns="0" bIns="0" rtlCol="0"/>
          <a:lstStyle/>
          <a:p/>
        </p:txBody>
      </p:sp>
      <p:sp>
        <p:nvSpPr>
          <p:cNvPr id="47" name="object 47"/>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164782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ct val="95600"/>
              </a:lnSpc>
              <a:spcBef>
                <a:spcPts val="840"/>
              </a:spcBef>
            </a:pPr>
            <a:r>
              <a:rPr dirty="0" sz="1200" spc="-5">
                <a:latin typeface="Times New Roman"/>
                <a:cs typeface="Times New Roman"/>
              </a:rPr>
              <a:t>Sequence </a:t>
            </a:r>
            <a:r>
              <a:rPr dirty="0" sz="1200">
                <a:latin typeface="Times New Roman"/>
                <a:cs typeface="Times New Roman"/>
              </a:rPr>
              <a:t>diagrams are best to </a:t>
            </a:r>
            <a:r>
              <a:rPr dirty="0" sz="1200" spc="-5">
                <a:latin typeface="Times New Roman"/>
                <a:cs typeface="Times New Roman"/>
              </a:rPr>
              <a:t>see </a:t>
            </a:r>
            <a:r>
              <a:rPr dirty="0" sz="1200">
                <a:latin typeface="Times New Roman"/>
                <a:cs typeface="Times New Roman"/>
              </a:rPr>
              <a:t>the flow of time. </a:t>
            </a:r>
            <a:r>
              <a:rPr dirty="0" sz="1200" spc="-5">
                <a:latin typeface="Times New Roman"/>
                <a:cs typeface="Times New Roman"/>
              </a:rPr>
              <a:t>On </a:t>
            </a:r>
            <a:r>
              <a:rPr dirty="0" sz="1200">
                <a:latin typeface="Times New Roman"/>
                <a:cs typeface="Times New Roman"/>
              </a:rPr>
              <a:t>the other hand, </a:t>
            </a:r>
            <a:r>
              <a:rPr dirty="0" sz="1200" spc="-5">
                <a:latin typeface="Times New Roman"/>
                <a:cs typeface="Times New Roman"/>
              </a:rPr>
              <a:t>static </a:t>
            </a:r>
            <a:r>
              <a:rPr dirty="0" sz="1200">
                <a:latin typeface="Times New Roman"/>
                <a:cs typeface="Times New Roman"/>
              </a:rPr>
              <a:t>object  connections are best represented by collaboration diagrams. </a:t>
            </a:r>
            <a:r>
              <a:rPr dirty="0" sz="1200" spc="-5">
                <a:latin typeface="Times New Roman"/>
                <a:cs typeface="Times New Roman"/>
              </a:rPr>
              <a:t>Sequence </a:t>
            </a:r>
            <a:r>
              <a:rPr dirty="0" sz="1200">
                <a:latin typeface="Times New Roman"/>
                <a:cs typeface="Times New Roman"/>
              </a:rPr>
              <a:t>of messages is  more difficult to understand in collaboration diagrams than in the case of </a:t>
            </a:r>
            <a:r>
              <a:rPr dirty="0" sz="1200" spc="-5">
                <a:latin typeface="Times New Roman"/>
                <a:cs typeface="Times New Roman"/>
              </a:rPr>
              <a:t>sequence  </a:t>
            </a:r>
            <a:r>
              <a:rPr dirty="0" sz="1200">
                <a:latin typeface="Times New Roman"/>
                <a:cs typeface="Times New Roman"/>
              </a:rPr>
              <a:t>diagrams. </a:t>
            </a:r>
            <a:r>
              <a:rPr dirty="0" sz="1200" spc="-5">
                <a:latin typeface="Times New Roman"/>
                <a:cs typeface="Times New Roman"/>
              </a:rPr>
              <a:t>On </a:t>
            </a:r>
            <a:r>
              <a:rPr dirty="0" sz="1200">
                <a:latin typeface="Times New Roman"/>
                <a:cs typeface="Times New Roman"/>
              </a:rPr>
              <a:t>the other hand, object organization </a:t>
            </a:r>
            <a:r>
              <a:rPr dirty="0" sz="1200" spc="-5">
                <a:latin typeface="Times New Roman"/>
                <a:cs typeface="Times New Roman"/>
              </a:rPr>
              <a:t>with </a:t>
            </a:r>
            <a:r>
              <a:rPr dirty="0" sz="1200">
                <a:latin typeface="Times New Roman"/>
                <a:cs typeface="Times New Roman"/>
              </a:rPr>
              <a:t>control flow is best </a:t>
            </a:r>
            <a:r>
              <a:rPr dirty="0" sz="1200" spc="-5">
                <a:latin typeface="Times New Roman"/>
                <a:cs typeface="Times New Roman"/>
              </a:rPr>
              <a:t>seen </a:t>
            </a:r>
            <a:r>
              <a:rPr dirty="0" sz="1200">
                <a:latin typeface="Times New Roman"/>
                <a:cs typeface="Times New Roman"/>
              </a:rPr>
              <a:t>through  collaboration diagrams. It may be noted that complex control is difficult to express  anyway but collaboration diagrams can become very complex very</a:t>
            </a:r>
            <a:r>
              <a:rPr dirty="0" sz="1200" spc="-95">
                <a:latin typeface="Times New Roman"/>
                <a:cs typeface="Times New Roman"/>
              </a:rPr>
              <a:t> </a:t>
            </a:r>
            <a:r>
              <a:rPr dirty="0" sz="1200" spc="-5">
                <a:latin typeface="Times New Roman"/>
                <a:cs typeface="Times New Roman"/>
              </a:rPr>
              <a:t>quickly</a:t>
            </a:r>
            <a:r>
              <a:rPr dirty="0" sz="2000" spc="-5" b="1">
                <a:solidFill>
                  <a:srgbClr val="FF0000"/>
                </a:solidFill>
                <a:latin typeface="Times New Roman"/>
                <a:cs typeface="Times New Roman"/>
              </a:rPr>
              <a:t>.</a:t>
            </a:r>
            <a:endParaRPr sz="2000">
              <a:latin typeface="Times New Roman"/>
              <a:cs typeface="Times New Roman"/>
            </a:endParaRPr>
          </a:p>
        </p:txBody>
      </p:sp>
      <p:sp>
        <p:nvSpPr>
          <p:cNvPr id="4" name="object 4"/>
          <p:cNvSpPr txBox="1"/>
          <p:nvPr/>
        </p:nvSpPr>
        <p:spPr>
          <a:xfrm>
            <a:off x="1130300" y="3105924"/>
            <a:ext cx="4863465" cy="286385"/>
          </a:xfrm>
          <a:prstGeom prst="rect">
            <a:avLst/>
          </a:prstGeom>
        </p:spPr>
        <p:txBody>
          <a:bodyPr wrap="square" lIns="0" tIns="0" rIns="0" bIns="0" rtlCol="0" vert="horz">
            <a:spAutoFit/>
          </a:bodyPr>
          <a:lstStyle/>
          <a:p>
            <a:pPr marL="12700">
              <a:lnSpc>
                <a:spcPct val="100000"/>
              </a:lnSpc>
            </a:pPr>
            <a:r>
              <a:rPr dirty="0" sz="1800">
                <a:latin typeface="Times New Roman"/>
                <a:cs typeface="Times New Roman"/>
              </a:rPr>
              <a:t>Evaluating the </a:t>
            </a:r>
            <a:r>
              <a:rPr dirty="0" sz="1800" spc="-5">
                <a:latin typeface="Times New Roman"/>
                <a:cs typeface="Times New Roman"/>
              </a:rPr>
              <a:t>Quality </a:t>
            </a:r>
            <a:r>
              <a:rPr dirty="0" sz="1800">
                <a:latin typeface="Times New Roman"/>
                <a:cs typeface="Times New Roman"/>
              </a:rPr>
              <a:t>of an </a:t>
            </a:r>
            <a:r>
              <a:rPr dirty="0" sz="1800" spc="-5">
                <a:latin typeface="Times New Roman"/>
                <a:cs typeface="Times New Roman"/>
              </a:rPr>
              <a:t>Object-Oriented</a:t>
            </a:r>
            <a:r>
              <a:rPr dirty="0" sz="1800" spc="-90">
                <a:latin typeface="Times New Roman"/>
                <a:cs typeface="Times New Roman"/>
              </a:rPr>
              <a:t> </a:t>
            </a:r>
            <a:r>
              <a:rPr dirty="0" sz="1800" spc="-5">
                <a:latin typeface="Times New Roman"/>
                <a:cs typeface="Times New Roman"/>
              </a:rPr>
              <a:t>Design</a:t>
            </a:r>
            <a:endParaRPr sz="1800">
              <a:latin typeface="Times New Roman"/>
              <a:cs typeface="Times New Roman"/>
            </a:endParaRPr>
          </a:p>
        </p:txBody>
      </p:sp>
      <p:sp>
        <p:nvSpPr>
          <p:cNvPr id="5" name="object 5"/>
          <p:cNvSpPr txBox="1"/>
          <p:nvPr/>
        </p:nvSpPr>
        <p:spPr>
          <a:xfrm>
            <a:off x="1130300" y="3599688"/>
            <a:ext cx="5511165" cy="2286000"/>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Judging </a:t>
            </a:r>
            <a:r>
              <a:rPr dirty="0" sz="1200">
                <a:latin typeface="Times New Roman"/>
                <a:cs typeface="Times New Roman"/>
              </a:rPr>
              <a:t>the quality of a design is difficult. We can however look at certain object-  oriented design attributes to estimate its quality. </a:t>
            </a:r>
            <a:r>
              <a:rPr dirty="0" sz="1200" spc="10">
                <a:latin typeface="Times New Roman"/>
                <a:cs typeface="Times New Roman"/>
              </a:rPr>
              <a:t>The </a:t>
            </a:r>
            <a:r>
              <a:rPr dirty="0" sz="1200">
                <a:latin typeface="Times New Roman"/>
                <a:cs typeface="Times New Roman"/>
              </a:rPr>
              <a:t>idea is to analyze the basic principle  of encapsulation and delegation to judge </a:t>
            </a:r>
            <a:r>
              <a:rPr dirty="0" sz="1200" spc="-5">
                <a:latin typeface="Times New Roman"/>
                <a:cs typeface="Times New Roman"/>
              </a:rPr>
              <a:t>whether </a:t>
            </a:r>
            <a:r>
              <a:rPr dirty="0" sz="1200">
                <a:latin typeface="Times New Roman"/>
                <a:cs typeface="Times New Roman"/>
              </a:rPr>
              <a:t>the control is centralized or distributed,  hence judging the coupling and cohesion in a design. This </a:t>
            </a:r>
            <a:r>
              <a:rPr dirty="0" sz="1200" spc="-5">
                <a:latin typeface="Times New Roman"/>
                <a:cs typeface="Times New Roman"/>
              </a:rPr>
              <a:t>will </a:t>
            </a:r>
            <a:r>
              <a:rPr dirty="0" sz="1200">
                <a:latin typeface="Times New Roman"/>
                <a:cs typeface="Times New Roman"/>
              </a:rPr>
              <a:t>tell us how maintainable a  design</a:t>
            </a:r>
            <a:r>
              <a:rPr dirty="0" sz="1200" spc="-100">
                <a:latin typeface="Times New Roman"/>
                <a:cs typeface="Times New Roman"/>
              </a:rPr>
              <a:t> </a:t>
            </a:r>
            <a:r>
              <a:rPr dirty="0" sz="1200">
                <a:latin typeface="Times New Roman"/>
                <a:cs typeface="Times New Roman"/>
              </a:rPr>
              <a:t>is.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You </a:t>
            </a:r>
            <a:r>
              <a:rPr dirty="0" sz="1200" spc="10">
                <a:latin typeface="Times New Roman"/>
                <a:cs typeface="Times New Roman"/>
              </a:rPr>
              <a:t>may </a:t>
            </a:r>
            <a:r>
              <a:rPr dirty="0" sz="1200">
                <a:latin typeface="Times New Roman"/>
                <a:cs typeface="Times New Roman"/>
              </a:rPr>
              <a:t>also recall our earlier discussion of coupling and cohesion. It can be </a:t>
            </a:r>
            <a:r>
              <a:rPr dirty="0" sz="1200" spc="5">
                <a:latin typeface="Times New Roman"/>
                <a:cs typeface="Times New Roman"/>
              </a:rPr>
              <a:t>easy </a:t>
            </a:r>
            <a:r>
              <a:rPr dirty="0" sz="1200">
                <a:latin typeface="Times New Roman"/>
                <a:cs typeface="Times New Roman"/>
              </a:rPr>
              <a:t>to </a:t>
            </a:r>
            <a:r>
              <a:rPr dirty="0" sz="1200" spc="-5">
                <a:latin typeface="Times New Roman"/>
                <a:cs typeface="Times New Roman"/>
              </a:rPr>
              <a:t>see  </a:t>
            </a:r>
            <a:r>
              <a:rPr dirty="0" sz="1200">
                <a:latin typeface="Times New Roman"/>
                <a:cs typeface="Times New Roman"/>
              </a:rPr>
              <a:t>that </a:t>
            </a:r>
            <a:r>
              <a:rPr dirty="0" sz="1200" spc="-5">
                <a:latin typeface="Times New Roman"/>
                <a:cs typeface="Times New Roman"/>
              </a:rPr>
              <a:t>OO </a:t>
            </a:r>
            <a:r>
              <a:rPr dirty="0" sz="1200">
                <a:latin typeface="Times New Roman"/>
                <a:cs typeface="Times New Roman"/>
              </a:rPr>
              <a:t>design yield more cohesive and loosely coupled</a:t>
            </a:r>
            <a:r>
              <a:rPr dirty="0" sz="1200" spc="-120">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The issue of centralized versus distributed control can be illustrated </a:t>
            </a:r>
            <a:r>
              <a:rPr dirty="0" sz="1200" spc="-5">
                <a:latin typeface="Times New Roman"/>
                <a:cs typeface="Times New Roman"/>
              </a:rPr>
              <a:t>with </a:t>
            </a:r>
            <a:r>
              <a:rPr dirty="0" sz="1200">
                <a:latin typeface="Times New Roman"/>
                <a:cs typeface="Times New Roman"/>
              </a:rPr>
              <a:t>the help of the  following</a:t>
            </a:r>
            <a:r>
              <a:rPr dirty="0" sz="1200" spc="-100">
                <a:latin typeface="Times New Roman"/>
                <a:cs typeface="Times New Roman"/>
              </a:rPr>
              <a:t> </a:t>
            </a:r>
            <a:r>
              <a:rPr dirty="0" sz="1200">
                <a:latin typeface="Times New Roman"/>
                <a:cs typeface="Times New Roman"/>
              </a:rPr>
              <a:t>example.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Consider a heat regulatory </a:t>
            </a:r>
            <a:r>
              <a:rPr dirty="0" sz="1200" spc="-5">
                <a:latin typeface="Times New Roman"/>
                <a:cs typeface="Times New Roman"/>
              </a:rPr>
              <a:t>system </a:t>
            </a:r>
            <a:r>
              <a:rPr dirty="0" sz="1200">
                <a:latin typeface="Times New Roman"/>
                <a:cs typeface="Times New Roman"/>
              </a:rPr>
              <a:t>for a room as </a:t>
            </a:r>
            <a:r>
              <a:rPr dirty="0" sz="1200" spc="-5">
                <a:latin typeface="Times New Roman"/>
                <a:cs typeface="Times New Roman"/>
              </a:rPr>
              <a:t>shown</a:t>
            </a:r>
            <a:r>
              <a:rPr dirty="0" sz="1200" spc="-90">
                <a:latin typeface="Times New Roman"/>
                <a:cs typeface="Times New Roman"/>
              </a:rPr>
              <a:t> </a:t>
            </a:r>
            <a:r>
              <a:rPr dirty="0" sz="1200">
                <a:latin typeface="Times New Roman"/>
                <a:cs typeface="Times New Roman"/>
              </a:rPr>
              <a:t>below.</a:t>
            </a:r>
            <a:endParaRPr sz="1200">
              <a:latin typeface="Times New Roman"/>
              <a:cs typeface="Times New Roman"/>
            </a:endParaRPr>
          </a:p>
        </p:txBody>
      </p:sp>
      <p:sp>
        <p:nvSpPr>
          <p:cNvPr id="6" name="object 6"/>
          <p:cNvSpPr txBox="1"/>
          <p:nvPr/>
        </p:nvSpPr>
        <p:spPr>
          <a:xfrm>
            <a:off x="1130300" y="7981188"/>
            <a:ext cx="5513705" cy="70866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In this case, the room is not encapsulated as one entity and three different objects namely  </a:t>
            </a:r>
            <a:r>
              <a:rPr dirty="0" sz="1200" spc="-5" i="1">
                <a:latin typeface="Times New Roman"/>
                <a:cs typeface="Times New Roman"/>
              </a:rPr>
              <a:t>Desired Temp, </a:t>
            </a:r>
            <a:r>
              <a:rPr dirty="0" sz="1200" i="1">
                <a:latin typeface="Times New Roman"/>
                <a:cs typeface="Times New Roman"/>
              </a:rPr>
              <a:t>Actual </a:t>
            </a:r>
            <a:r>
              <a:rPr dirty="0" sz="1200" spc="-5" i="1">
                <a:latin typeface="Times New Roman"/>
                <a:cs typeface="Times New Roman"/>
              </a:rPr>
              <a:t>Temp, </a:t>
            </a:r>
            <a:r>
              <a:rPr dirty="0" sz="1200">
                <a:latin typeface="Times New Roman"/>
                <a:cs typeface="Times New Roman"/>
              </a:rPr>
              <a:t>and </a:t>
            </a:r>
            <a:r>
              <a:rPr dirty="0" sz="1200" spc="-5" i="1">
                <a:latin typeface="Times New Roman"/>
                <a:cs typeface="Times New Roman"/>
              </a:rPr>
              <a:t>Occupancy </a:t>
            </a:r>
            <a:r>
              <a:rPr dirty="0" sz="1200">
                <a:latin typeface="Times New Roman"/>
                <a:cs typeface="Times New Roman"/>
              </a:rPr>
              <a:t>maintain necessary information about a  room. </a:t>
            </a:r>
            <a:r>
              <a:rPr dirty="0" sz="1200" spc="-15">
                <a:latin typeface="Times New Roman"/>
                <a:cs typeface="Times New Roman"/>
              </a:rPr>
              <a:t>In </a:t>
            </a:r>
            <a:r>
              <a:rPr dirty="0" sz="1200">
                <a:latin typeface="Times New Roman"/>
                <a:cs typeface="Times New Roman"/>
              </a:rPr>
              <a:t>this case the </a:t>
            </a:r>
            <a:r>
              <a:rPr dirty="0" sz="1200" spc="-5">
                <a:latin typeface="Times New Roman"/>
                <a:cs typeface="Times New Roman"/>
              </a:rPr>
              <a:t>Heat Flow </a:t>
            </a:r>
            <a:r>
              <a:rPr dirty="0" sz="1200">
                <a:latin typeface="Times New Roman"/>
                <a:cs typeface="Times New Roman"/>
              </a:rPr>
              <a:t>Regulator has to communicate </a:t>
            </a:r>
            <a:r>
              <a:rPr dirty="0" sz="1200" spc="-5">
                <a:latin typeface="Times New Roman"/>
                <a:cs typeface="Times New Roman"/>
              </a:rPr>
              <a:t>with </a:t>
            </a:r>
            <a:r>
              <a:rPr dirty="0" sz="1200">
                <a:latin typeface="Times New Roman"/>
                <a:cs typeface="Times New Roman"/>
              </a:rPr>
              <a:t>three different  objects.</a:t>
            </a:r>
            <a:endParaRPr sz="1200">
              <a:latin typeface="Times New Roman"/>
              <a:cs typeface="Times New Roman"/>
            </a:endParaRPr>
          </a:p>
        </p:txBody>
      </p:sp>
      <p:sp>
        <p:nvSpPr>
          <p:cNvPr id="7" name="object 7"/>
          <p:cNvSpPr/>
          <p:nvPr/>
        </p:nvSpPr>
        <p:spPr>
          <a:xfrm>
            <a:off x="4986528" y="6688835"/>
            <a:ext cx="833755" cy="373380"/>
          </a:xfrm>
          <a:custGeom>
            <a:avLst/>
            <a:gdLst/>
            <a:ahLst/>
            <a:cxnLst/>
            <a:rect l="l" t="t" r="r" b="b"/>
            <a:pathLst>
              <a:path w="833754" h="373379">
                <a:moveTo>
                  <a:pt x="832104" y="0"/>
                </a:moveTo>
                <a:lnTo>
                  <a:pt x="0" y="0"/>
                </a:lnTo>
                <a:lnTo>
                  <a:pt x="0" y="371855"/>
                </a:lnTo>
                <a:lnTo>
                  <a:pt x="1524" y="373379"/>
                </a:lnTo>
                <a:lnTo>
                  <a:pt x="829056" y="373379"/>
                </a:lnTo>
                <a:lnTo>
                  <a:pt x="830580" y="371855"/>
                </a:lnTo>
                <a:lnTo>
                  <a:pt x="832104" y="371855"/>
                </a:lnTo>
                <a:lnTo>
                  <a:pt x="832104" y="370331"/>
                </a:lnTo>
                <a:lnTo>
                  <a:pt x="3048" y="370331"/>
                </a:lnTo>
                <a:lnTo>
                  <a:pt x="3048" y="367283"/>
                </a:lnTo>
                <a:lnTo>
                  <a:pt x="6096" y="367283"/>
                </a:lnTo>
                <a:lnTo>
                  <a:pt x="6096" y="6095"/>
                </a:lnTo>
                <a:lnTo>
                  <a:pt x="3048" y="6095"/>
                </a:lnTo>
                <a:lnTo>
                  <a:pt x="3048" y="3047"/>
                </a:lnTo>
                <a:lnTo>
                  <a:pt x="833628" y="3047"/>
                </a:lnTo>
                <a:lnTo>
                  <a:pt x="833628" y="1523"/>
                </a:lnTo>
                <a:lnTo>
                  <a:pt x="832104" y="0"/>
                </a:lnTo>
                <a:close/>
              </a:path>
              <a:path w="833754" h="373379">
                <a:moveTo>
                  <a:pt x="6096" y="367283"/>
                </a:moveTo>
                <a:lnTo>
                  <a:pt x="3048" y="367283"/>
                </a:lnTo>
                <a:lnTo>
                  <a:pt x="3048" y="370331"/>
                </a:lnTo>
                <a:lnTo>
                  <a:pt x="6096" y="370331"/>
                </a:lnTo>
                <a:lnTo>
                  <a:pt x="6096" y="367283"/>
                </a:lnTo>
                <a:close/>
              </a:path>
              <a:path w="833754" h="373379">
                <a:moveTo>
                  <a:pt x="827532" y="367283"/>
                </a:moveTo>
                <a:lnTo>
                  <a:pt x="6096" y="367283"/>
                </a:lnTo>
                <a:lnTo>
                  <a:pt x="6096" y="370331"/>
                </a:lnTo>
                <a:lnTo>
                  <a:pt x="827532" y="370331"/>
                </a:lnTo>
                <a:lnTo>
                  <a:pt x="827532" y="367283"/>
                </a:lnTo>
                <a:close/>
              </a:path>
              <a:path w="833754" h="373379">
                <a:moveTo>
                  <a:pt x="830580" y="3047"/>
                </a:moveTo>
                <a:lnTo>
                  <a:pt x="827532" y="3047"/>
                </a:lnTo>
                <a:lnTo>
                  <a:pt x="827532" y="370331"/>
                </a:lnTo>
                <a:lnTo>
                  <a:pt x="830580" y="370331"/>
                </a:lnTo>
                <a:lnTo>
                  <a:pt x="830580" y="367283"/>
                </a:lnTo>
                <a:lnTo>
                  <a:pt x="833628" y="367283"/>
                </a:lnTo>
                <a:lnTo>
                  <a:pt x="833628" y="6095"/>
                </a:lnTo>
                <a:lnTo>
                  <a:pt x="830580" y="6095"/>
                </a:lnTo>
                <a:lnTo>
                  <a:pt x="830580" y="3047"/>
                </a:lnTo>
                <a:close/>
              </a:path>
              <a:path w="833754" h="373379">
                <a:moveTo>
                  <a:pt x="833628" y="367283"/>
                </a:moveTo>
                <a:lnTo>
                  <a:pt x="830580" y="367283"/>
                </a:lnTo>
                <a:lnTo>
                  <a:pt x="830580" y="370331"/>
                </a:lnTo>
                <a:lnTo>
                  <a:pt x="832104" y="370331"/>
                </a:lnTo>
                <a:lnTo>
                  <a:pt x="833628" y="368807"/>
                </a:lnTo>
                <a:lnTo>
                  <a:pt x="833628" y="367283"/>
                </a:lnTo>
                <a:close/>
              </a:path>
              <a:path w="833754" h="373379">
                <a:moveTo>
                  <a:pt x="6096" y="3047"/>
                </a:moveTo>
                <a:lnTo>
                  <a:pt x="3048" y="3047"/>
                </a:lnTo>
                <a:lnTo>
                  <a:pt x="3048" y="6095"/>
                </a:lnTo>
                <a:lnTo>
                  <a:pt x="6096" y="6095"/>
                </a:lnTo>
                <a:lnTo>
                  <a:pt x="6096" y="3047"/>
                </a:lnTo>
                <a:close/>
              </a:path>
              <a:path w="833754" h="373379">
                <a:moveTo>
                  <a:pt x="827532" y="3047"/>
                </a:moveTo>
                <a:lnTo>
                  <a:pt x="6096" y="3047"/>
                </a:lnTo>
                <a:lnTo>
                  <a:pt x="6096" y="6095"/>
                </a:lnTo>
                <a:lnTo>
                  <a:pt x="827532" y="6095"/>
                </a:lnTo>
                <a:lnTo>
                  <a:pt x="827532" y="3047"/>
                </a:lnTo>
                <a:close/>
              </a:path>
              <a:path w="833754" h="373379">
                <a:moveTo>
                  <a:pt x="833628" y="3047"/>
                </a:moveTo>
                <a:lnTo>
                  <a:pt x="830580" y="3047"/>
                </a:lnTo>
                <a:lnTo>
                  <a:pt x="830580" y="6095"/>
                </a:lnTo>
                <a:lnTo>
                  <a:pt x="833628" y="6095"/>
                </a:lnTo>
                <a:lnTo>
                  <a:pt x="833628" y="3047"/>
                </a:lnTo>
                <a:close/>
              </a:path>
            </a:pathLst>
          </a:custGeom>
          <a:solidFill>
            <a:srgbClr val="000000"/>
          </a:solidFill>
        </p:spPr>
        <p:txBody>
          <a:bodyPr wrap="square" lIns="0" tIns="0" rIns="0" bIns="0" rtlCol="0"/>
          <a:lstStyle/>
          <a:p/>
        </p:txBody>
      </p:sp>
      <p:sp>
        <p:nvSpPr>
          <p:cNvPr id="8" name="object 8"/>
          <p:cNvSpPr txBox="1"/>
          <p:nvPr/>
        </p:nvSpPr>
        <p:spPr>
          <a:xfrm>
            <a:off x="4988052" y="6691883"/>
            <a:ext cx="829310" cy="367665"/>
          </a:xfrm>
          <a:prstGeom prst="rect">
            <a:avLst/>
          </a:prstGeom>
          <a:solidFill>
            <a:srgbClr val="BADFE2"/>
          </a:solidFill>
        </p:spPr>
        <p:txBody>
          <a:bodyPr wrap="square" lIns="0" tIns="100965" rIns="0" bIns="0" rtlCol="0" vert="horz">
            <a:spAutoFit/>
          </a:bodyPr>
          <a:lstStyle/>
          <a:p>
            <a:pPr marL="146050">
              <a:lnSpc>
                <a:spcPct val="100000"/>
              </a:lnSpc>
              <a:spcBef>
                <a:spcPts val="795"/>
              </a:spcBef>
            </a:pPr>
            <a:r>
              <a:rPr dirty="0" sz="1050" spc="20" b="1">
                <a:latin typeface="Arial"/>
                <a:cs typeface="Arial"/>
              </a:rPr>
              <a:t>Furnace</a:t>
            </a:r>
            <a:endParaRPr sz="1050">
              <a:latin typeface="Arial"/>
              <a:cs typeface="Arial"/>
            </a:endParaRPr>
          </a:p>
        </p:txBody>
      </p:sp>
      <p:sp>
        <p:nvSpPr>
          <p:cNvPr id="9" name="object 9"/>
          <p:cNvSpPr/>
          <p:nvPr/>
        </p:nvSpPr>
        <p:spPr>
          <a:xfrm>
            <a:off x="3835908" y="6688835"/>
            <a:ext cx="833755" cy="373380"/>
          </a:xfrm>
          <a:custGeom>
            <a:avLst/>
            <a:gdLst/>
            <a:ahLst/>
            <a:cxnLst/>
            <a:rect l="l" t="t" r="r" b="b"/>
            <a:pathLst>
              <a:path w="833754" h="373379">
                <a:moveTo>
                  <a:pt x="832104" y="0"/>
                </a:moveTo>
                <a:lnTo>
                  <a:pt x="0" y="0"/>
                </a:lnTo>
                <a:lnTo>
                  <a:pt x="0" y="371855"/>
                </a:lnTo>
                <a:lnTo>
                  <a:pt x="1524" y="373379"/>
                </a:lnTo>
                <a:lnTo>
                  <a:pt x="829056" y="373379"/>
                </a:lnTo>
                <a:lnTo>
                  <a:pt x="830580" y="371855"/>
                </a:lnTo>
                <a:lnTo>
                  <a:pt x="832104" y="371855"/>
                </a:lnTo>
                <a:lnTo>
                  <a:pt x="832104" y="370331"/>
                </a:lnTo>
                <a:lnTo>
                  <a:pt x="3048" y="370331"/>
                </a:lnTo>
                <a:lnTo>
                  <a:pt x="3048" y="367283"/>
                </a:lnTo>
                <a:lnTo>
                  <a:pt x="6096" y="367283"/>
                </a:lnTo>
                <a:lnTo>
                  <a:pt x="6096" y="6095"/>
                </a:lnTo>
                <a:lnTo>
                  <a:pt x="3048" y="6095"/>
                </a:lnTo>
                <a:lnTo>
                  <a:pt x="3048" y="3047"/>
                </a:lnTo>
                <a:lnTo>
                  <a:pt x="833628" y="3047"/>
                </a:lnTo>
                <a:lnTo>
                  <a:pt x="833628" y="1523"/>
                </a:lnTo>
                <a:lnTo>
                  <a:pt x="832104" y="0"/>
                </a:lnTo>
                <a:close/>
              </a:path>
              <a:path w="833754" h="373379">
                <a:moveTo>
                  <a:pt x="6096" y="367283"/>
                </a:moveTo>
                <a:lnTo>
                  <a:pt x="3048" y="367283"/>
                </a:lnTo>
                <a:lnTo>
                  <a:pt x="3048" y="370331"/>
                </a:lnTo>
                <a:lnTo>
                  <a:pt x="6096" y="370331"/>
                </a:lnTo>
                <a:lnTo>
                  <a:pt x="6096" y="367283"/>
                </a:lnTo>
                <a:close/>
              </a:path>
              <a:path w="833754" h="373379">
                <a:moveTo>
                  <a:pt x="827532" y="367283"/>
                </a:moveTo>
                <a:lnTo>
                  <a:pt x="6096" y="367283"/>
                </a:lnTo>
                <a:lnTo>
                  <a:pt x="6096" y="370331"/>
                </a:lnTo>
                <a:lnTo>
                  <a:pt x="827532" y="370331"/>
                </a:lnTo>
                <a:lnTo>
                  <a:pt x="827532" y="367283"/>
                </a:lnTo>
                <a:close/>
              </a:path>
              <a:path w="833754" h="373379">
                <a:moveTo>
                  <a:pt x="830580" y="3047"/>
                </a:moveTo>
                <a:lnTo>
                  <a:pt x="827532" y="3047"/>
                </a:lnTo>
                <a:lnTo>
                  <a:pt x="827532" y="370331"/>
                </a:lnTo>
                <a:lnTo>
                  <a:pt x="830580" y="370331"/>
                </a:lnTo>
                <a:lnTo>
                  <a:pt x="830580" y="367283"/>
                </a:lnTo>
                <a:lnTo>
                  <a:pt x="833628" y="367283"/>
                </a:lnTo>
                <a:lnTo>
                  <a:pt x="833628" y="6095"/>
                </a:lnTo>
                <a:lnTo>
                  <a:pt x="830580" y="6095"/>
                </a:lnTo>
                <a:lnTo>
                  <a:pt x="830580" y="3047"/>
                </a:lnTo>
                <a:close/>
              </a:path>
              <a:path w="833754" h="373379">
                <a:moveTo>
                  <a:pt x="833628" y="367283"/>
                </a:moveTo>
                <a:lnTo>
                  <a:pt x="830580" y="367283"/>
                </a:lnTo>
                <a:lnTo>
                  <a:pt x="830580" y="370331"/>
                </a:lnTo>
                <a:lnTo>
                  <a:pt x="832104" y="370331"/>
                </a:lnTo>
                <a:lnTo>
                  <a:pt x="833628" y="368807"/>
                </a:lnTo>
                <a:lnTo>
                  <a:pt x="833628" y="367283"/>
                </a:lnTo>
                <a:close/>
              </a:path>
              <a:path w="833754" h="373379">
                <a:moveTo>
                  <a:pt x="6096" y="3047"/>
                </a:moveTo>
                <a:lnTo>
                  <a:pt x="3048" y="3047"/>
                </a:lnTo>
                <a:lnTo>
                  <a:pt x="3048" y="6095"/>
                </a:lnTo>
                <a:lnTo>
                  <a:pt x="6096" y="6095"/>
                </a:lnTo>
                <a:lnTo>
                  <a:pt x="6096" y="3047"/>
                </a:lnTo>
                <a:close/>
              </a:path>
              <a:path w="833754" h="373379">
                <a:moveTo>
                  <a:pt x="827532" y="3047"/>
                </a:moveTo>
                <a:lnTo>
                  <a:pt x="6096" y="3047"/>
                </a:lnTo>
                <a:lnTo>
                  <a:pt x="6096" y="6095"/>
                </a:lnTo>
                <a:lnTo>
                  <a:pt x="827532" y="6095"/>
                </a:lnTo>
                <a:lnTo>
                  <a:pt x="827532" y="3047"/>
                </a:lnTo>
                <a:close/>
              </a:path>
              <a:path w="833754" h="373379">
                <a:moveTo>
                  <a:pt x="833628" y="3047"/>
                </a:moveTo>
                <a:lnTo>
                  <a:pt x="830580" y="3047"/>
                </a:lnTo>
                <a:lnTo>
                  <a:pt x="830580" y="6095"/>
                </a:lnTo>
                <a:lnTo>
                  <a:pt x="833628" y="6095"/>
                </a:lnTo>
                <a:lnTo>
                  <a:pt x="833628" y="3047"/>
                </a:lnTo>
                <a:close/>
              </a:path>
            </a:pathLst>
          </a:custGeom>
          <a:solidFill>
            <a:srgbClr val="000000"/>
          </a:solidFill>
        </p:spPr>
        <p:txBody>
          <a:bodyPr wrap="square" lIns="0" tIns="0" rIns="0" bIns="0" rtlCol="0"/>
          <a:lstStyle/>
          <a:p/>
        </p:txBody>
      </p:sp>
      <p:sp>
        <p:nvSpPr>
          <p:cNvPr id="10" name="object 10"/>
          <p:cNvSpPr txBox="1"/>
          <p:nvPr/>
        </p:nvSpPr>
        <p:spPr>
          <a:xfrm>
            <a:off x="3838955" y="6691883"/>
            <a:ext cx="828040" cy="367665"/>
          </a:xfrm>
          <a:prstGeom prst="rect">
            <a:avLst/>
          </a:prstGeom>
          <a:solidFill>
            <a:srgbClr val="BADFE2"/>
          </a:solidFill>
        </p:spPr>
        <p:txBody>
          <a:bodyPr wrap="square" lIns="0" tIns="14605" rIns="0" bIns="0" rtlCol="0" vert="horz">
            <a:spAutoFit/>
          </a:bodyPr>
          <a:lstStyle/>
          <a:p>
            <a:pPr marL="91440" marR="84455" indent="-23495">
              <a:lnSpc>
                <a:spcPct val="102800"/>
              </a:lnSpc>
              <a:spcBef>
                <a:spcPts val="115"/>
              </a:spcBef>
            </a:pPr>
            <a:r>
              <a:rPr dirty="0" sz="1050" spc="15" b="1">
                <a:latin typeface="Arial"/>
                <a:cs typeface="Arial"/>
              </a:rPr>
              <a:t>Heat </a:t>
            </a:r>
            <a:r>
              <a:rPr dirty="0" sz="1050" spc="20" b="1">
                <a:latin typeface="Arial"/>
                <a:cs typeface="Arial"/>
              </a:rPr>
              <a:t>Flow  </a:t>
            </a:r>
            <a:r>
              <a:rPr dirty="0" sz="1050" spc="10" b="1">
                <a:latin typeface="Arial"/>
                <a:cs typeface="Arial"/>
              </a:rPr>
              <a:t>Regulator</a:t>
            </a:r>
            <a:endParaRPr sz="1050">
              <a:latin typeface="Arial"/>
              <a:cs typeface="Arial"/>
            </a:endParaRPr>
          </a:p>
        </p:txBody>
      </p:sp>
      <p:sp>
        <p:nvSpPr>
          <p:cNvPr id="11" name="object 11"/>
          <p:cNvSpPr/>
          <p:nvPr/>
        </p:nvSpPr>
        <p:spPr>
          <a:xfrm>
            <a:off x="1766316" y="6182867"/>
            <a:ext cx="833755" cy="373380"/>
          </a:xfrm>
          <a:custGeom>
            <a:avLst/>
            <a:gdLst/>
            <a:ahLst/>
            <a:cxnLst/>
            <a:rect l="l" t="t" r="r" b="b"/>
            <a:pathLst>
              <a:path w="833755" h="373379">
                <a:moveTo>
                  <a:pt x="832104" y="0"/>
                </a:moveTo>
                <a:lnTo>
                  <a:pt x="0" y="0"/>
                </a:lnTo>
                <a:lnTo>
                  <a:pt x="0" y="371856"/>
                </a:lnTo>
                <a:lnTo>
                  <a:pt x="1524" y="373380"/>
                </a:lnTo>
                <a:lnTo>
                  <a:pt x="829056" y="373380"/>
                </a:lnTo>
                <a:lnTo>
                  <a:pt x="830580" y="371856"/>
                </a:lnTo>
                <a:lnTo>
                  <a:pt x="832104" y="371856"/>
                </a:lnTo>
                <a:lnTo>
                  <a:pt x="832104" y="370332"/>
                </a:lnTo>
                <a:lnTo>
                  <a:pt x="3048" y="370332"/>
                </a:lnTo>
                <a:lnTo>
                  <a:pt x="3048" y="367284"/>
                </a:lnTo>
                <a:lnTo>
                  <a:pt x="6096" y="367284"/>
                </a:lnTo>
                <a:lnTo>
                  <a:pt x="6096" y="6096"/>
                </a:lnTo>
                <a:lnTo>
                  <a:pt x="3048" y="6096"/>
                </a:lnTo>
                <a:lnTo>
                  <a:pt x="3048" y="3048"/>
                </a:lnTo>
                <a:lnTo>
                  <a:pt x="833628" y="3048"/>
                </a:lnTo>
                <a:lnTo>
                  <a:pt x="833628" y="1524"/>
                </a:lnTo>
                <a:lnTo>
                  <a:pt x="832104" y="0"/>
                </a:lnTo>
                <a:close/>
              </a:path>
              <a:path w="833755" h="373379">
                <a:moveTo>
                  <a:pt x="6096" y="367284"/>
                </a:moveTo>
                <a:lnTo>
                  <a:pt x="3048" y="367284"/>
                </a:lnTo>
                <a:lnTo>
                  <a:pt x="3048" y="370332"/>
                </a:lnTo>
                <a:lnTo>
                  <a:pt x="6096" y="370332"/>
                </a:lnTo>
                <a:lnTo>
                  <a:pt x="6096" y="367284"/>
                </a:lnTo>
                <a:close/>
              </a:path>
              <a:path w="833755" h="373379">
                <a:moveTo>
                  <a:pt x="827532" y="367284"/>
                </a:moveTo>
                <a:lnTo>
                  <a:pt x="6096" y="367284"/>
                </a:lnTo>
                <a:lnTo>
                  <a:pt x="6096" y="370332"/>
                </a:lnTo>
                <a:lnTo>
                  <a:pt x="827532" y="370332"/>
                </a:lnTo>
                <a:lnTo>
                  <a:pt x="827532" y="367284"/>
                </a:lnTo>
                <a:close/>
              </a:path>
              <a:path w="833755" h="373379">
                <a:moveTo>
                  <a:pt x="830580" y="3048"/>
                </a:moveTo>
                <a:lnTo>
                  <a:pt x="827532" y="3048"/>
                </a:lnTo>
                <a:lnTo>
                  <a:pt x="827532" y="370332"/>
                </a:lnTo>
                <a:lnTo>
                  <a:pt x="830580" y="370332"/>
                </a:lnTo>
                <a:lnTo>
                  <a:pt x="830580" y="367284"/>
                </a:lnTo>
                <a:lnTo>
                  <a:pt x="833628" y="367284"/>
                </a:lnTo>
                <a:lnTo>
                  <a:pt x="833628" y="6096"/>
                </a:lnTo>
                <a:lnTo>
                  <a:pt x="830580" y="6096"/>
                </a:lnTo>
                <a:lnTo>
                  <a:pt x="830580" y="3048"/>
                </a:lnTo>
                <a:close/>
              </a:path>
              <a:path w="833755" h="373379">
                <a:moveTo>
                  <a:pt x="833628" y="367284"/>
                </a:moveTo>
                <a:lnTo>
                  <a:pt x="830580" y="367284"/>
                </a:lnTo>
                <a:lnTo>
                  <a:pt x="830580" y="370332"/>
                </a:lnTo>
                <a:lnTo>
                  <a:pt x="832104" y="370332"/>
                </a:lnTo>
                <a:lnTo>
                  <a:pt x="833628" y="368808"/>
                </a:lnTo>
                <a:lnTo>
                  <a:pt x="833628" y="367284"/>
                </a:lnTo>
                <a:close/>
              </a:path>
              <a:path w="833755" h="373379">
                <a:moveTo>
                  <a:pt x="6096" y="3048"/>
                </a:moveTo>
                <a:lnTo>
                  <a:pt x="3048" y="3048"/>
                </a:lnTo>
                <a:lnTo>
                  <a:pt x="3048" y="6096"/>
                </a:lnTo>
                <a:lnTo>
                  <a:pt x="6096" y="6096"/>
                </a:lnTo>
                <a:lnTo>
                  <a:pt x="6096" y="3048"/>
                </a:lnTo>
                <a:close/>
              </a:path>
              <a:path w="833755" h="373379">
                <a:moveTo>
                  <a:pt x="827532" y="3048"/>
                </a:moveTo>
                <a:lnTo>
                  <a:pt x="6096" y="3048"/>
                </a:lnTo>
                <a:lnTo>
                  <a:pt x="6096" y="6096"/>
                </a:lnTo>
                <a:lnTo>
                  <a:pt x="827532" y="6096"/>
                </a:lnTo>
                <a:lnTo>
                  <a:pt x="827532" y="3048"/>
                </a:lnTo>
                <a:close/>
              </a:path>
              <a:path w="833755" h="373379">
                <a:moveTo>
                  <a:pt x="833628" y="3048"/>
                </a:moveTo>
                <a:lnTo>
                  <a:pt x="830580" y="3048"/>
                </a:lnTo>
                <a:lnTo>
                  <a:pt x="830580" y="6096"/>
                </a:lnTo>
                <a:lnTo>
                  <a:pt x="833628" y="6096"/>
                </a:lnTo>
                <a:lnTo>
                  <a:pt x="833628" y="3048"/>
                </a:lnTo>
                <a:close/>
              </a:path>
            </a:pathLst>
          </a:custGeom>
          <a:solidFill>
            <a:srgbClr val="000000"/>
          </a:solidFill>
        </p:spPr>
        <p:txBody>
          <a:bodyPr wrap="square" lIns="0" tIns="0" rIns="0" bIns="0" rtlCol="0"/>
          <a:lstStyle/>
          <a:p/>
        </p:txBody>
      </p:sp>
      <p:sp>
        <p:nvSpPr>
          <p:cNvPr id="12" name="object 12"/>
          <p:cNvSpPr txBox="1"/>
          <p:nvPr/>
        </p:nvSpPr>
        <p:spPr>
          <a:xfrm>
            <a:off x="1769364" y="6185915"/>
            <a:ext cx="828040" cy="367665"/>
          </a:xfrm>
          <a:prstGeom prst="rect">
            <a:avLst/>
          </a:prstGeom>
          <a:solidFill>
            <a:srgbClr val="BADFE2"/>
          </a:solidFill>
        </p:spPr>
        <p:txBody>
          <a:bodyPr wrap="square" lIns="0" tIns="12700" rIns="0" bIns="0" rtlCol="0" vert="horz">
            <a:spAutoFit/>
          </a:bodyPr>
          <a:lstStyle/>
          <a:p>
            <a:pPr marL="229870" marR="153670" indent="-70485">
              <a:lnSpc>
                <a:spcPct val="103800"/>
              </a:lnSpc>
              <a:spcBef>
                <a:spcPts val="100"/>
              </a:spcBef>
            </a:pPr>
            <a:r>
              <a:rPr dirty="0" sz="1050" spc="10" b="1">
                <a:latin typeface="Arial"/>
                <a:cs typeface="Arial"/>
              </a:rPr>
              <a:t>Desired  </a:t>
            </a:r>
            <a:r>
              <a:rPr dirty="0" sz="1050" spc="20" b="1">
                <a:latin typeface="Arial"/>
                <a:cs typeface="Arial"/>
              </a:rPr>
              <a:t>Temp</a:t>
            </a:r>
            <a:endParaRPr sz="1050">
              <a:latin typeface="Arial"/>
              <a:cs typeface="Arial"/>
            </a:endParaRPr>
          </a:p>
        </p:txBody>
      </p:sp>
      <p:sp>
        <p:nvSpPr>
          <p:cNvPr id="13" name="object 13"/>
          <p:cNvSpPr/>
          <p:nvPr/>
        </p:nvSpPr>
        <p:spPr>
          <a:xfrm>
            <a:off x="1766316" y="6688835"/>
            <a:ext cx="833755" cy="373380"/>
          </a:xfrm>
          <a:custGeom>
            <a:avLst/>
            <a:gdLst/>
            <a:ahLst/>
            <a:cxnLst/>
            <a:rect l="l" t="t" r="r" b="b"/>
            <a:pathLst>
              <a:path w="833755" h="373379">
                <a:moveTo>
                  <a:pt x="832104" y="0"/>
                </a:moveTo>
                <a:lnTo>
                  <a:pt x="0" y="0"/>
                </a:lnTo>
                <a:lnTo>
                  <a:pt x="0" y="371855"/>
                </a:lnTo>
                <a:lnTo>
                  <a:pt x="1524" y="373379"/>
                </a:lnTo>
                <a:lnTo>
                  <a:pt x="829056" y="373379"/>
                </a:lnTo>
                <a:lnTo>
                  <a:pt x="830580" y="371855"/>
                </a:lnTo>
                <a:lnTo>
                  <a:pt x="832104" y="371855"/>
                </a:lnTo>
                <a:lnTo>
                  <a:pt x="832104" y="370331"/>
                </a:lnTo>
                <a:lnTo>
                  <a:pt x="3048" y="370331"/>
                </a:lnTo>
                <a:lnTo>
                  <a:pt x="3048" y="367283"/>
                </a:lnTo>
                <a:lnTo>
                  <a:pt x="6096" y="367283"/>
                </a:lnTo>
                <a:lnTo>
                  <a:pt x="6096" y="6095"/>
                </a:lnTo>
                <a:lnTo>
                  <a:pt x="3048" y="6095"/>
                </a:lnTo>
                <a:lnTo>
                  <a:pt x="3048" y="3047"/>
                </a:lnTo>
                <a:lnTo>
                  <a:pt x="833628" y="3047"/>
                </a:lnTo>
                <a:lnTo>
                  <a:pt x="833628" y="1523"/>
                </a:lnTo>
                <a:lnTo>
                  <a:pt x="832104" y="0"/>
                </a:lnTo>
                <a:close/>
              </a:path>
              <a:path w="833755" h="373379">
                <a:moveTo>
                  <a:pt x="6096" y="367283"/>
                </a:moveTo>
                <a:lnTo>
                  <a:pt x="3048" y="367283"/>
                </a:lnTo>
                <a:lnTo>
                  <a:pt x="3048" y="370331"/>
                </a:lnTo>
                <a:lnTo>
                  <a:pt x="6096" y="370331"/>
                </a:lnTo>
                <a:lnTo>
                  <a:pt x="6096" y="367283"/>
                </a:lnTo>
                <a:close/>
              </a:path>
              <a:path w="833755" h="373379">
                <a:moveTo>
                  <a:pt x="827532" y="367283"/>
                </a:moveTo>
                <a:lnTo>
                  <a:pt x="6096" y="367283"/>
                </a:lnTo>
                <a:lnTo>
                  <a:pt x="6096" y="370331"/>
                </a:lnTo>
                <a:lnTo>
                  <a:pt x="827532" y="370331"/>
                </a:lnTo>
                <a:lnTo>
                  <a:pt x="827532" y="367283"/>
                </a:lnTo>
                <a:close/>
              </a:path>
              <a:path w="833755" h="373379">
                <a:moveTo>
                  <a:pt x="830580" y="3047"/>
                </a:moveTo>
                <a:lnTo>
                  <a:pt x="827532" y="3047"/>
                </a:lnTo>
                <a:lnTo>
                  <a:pt x="827532" y="370331"/>
                </a:lnTo>
                <a:lnTo>
                  <a:pt x="830580" y="370331"/>
                </a:lnTo>
                <a:lnTo>
                  <a:pt x="830580" y="367283"/>
                </a:lnTo>
                <a:lnTo>
                  <a:pt x="833628" y="367283"/>
                </a:lnTo>
                <a:lnTo>
                  <a:pt x="833628" y="6095"/>
                </a:lnTo>
                <a:lnTo>
                  <a:pt x="830580" y="6095"/>
                </a:lnTo>
                <a:lnTo>
                  <a:pt x="830580" y="3047"/>
                </a:lnTo>
                <a:close/>
              </a:path>
              <a:path w="833755" h="373379">
                <a:moveTo>
                  <a:pt x="833628" y="367283"/>
                </a:moveTo>
                <a:lnTo>
                  <a:pt x="830580" y="367283"/>
                </a:lnTo>
                <a:lnTo>
                  <a:pt x="830580" y="370331"/>
                </a:lnTo>
                <a:lnTo>
                  <a:pt x="832104" y="370331"/>
                </a:lnTo>
                <a:lnTo>
                  <a:pt x="833628" y="368807"/>
                </a:lnTo>
                <a:lnTo>
                  <a:pt x="833628" y="367283"/>
                </a:lnTo>
                <a:close/>
              </a:path>
              <a:path w="833755" h="373379">
                <a:moveTo>
                  <a:pt x="6096" y="3047"/>
                </a:moveTo>
                <a:lnTo>
                  <a:pt x="3048" y="3047"/>
                </a:lnTo>
                <a:lnTo>
                  <a:pt x="3048" y="6095"/>
                </a:lnTo>
                <a:lnTo>
                  <a:pt x="6096" y="6095"/>
                </a:lnTo>
                <a:lnTo>
                  <a:pt x="6096" y="3047"/>
                </a:lnTo>
                <a:close/>
              </a:path>
              <a:path w="833755" h="373379">
                <a:moveTo>
                  <a:pt x="827532" y="3047"/>
                </a:moveTo>
                <a:lnTo>
                  <a:pt x="6096" y="3047"/>
                </a:lnTo>
                <a:lnTo>
                  <a:pt x="6096" y="6095"/>
                </a:lnTo>
                <a:lnTo>
                  <a:pt x="827532" y="6095"/>
                </a:lnTo>
                <a:lnTo>
                  <a:pt x="827532" y="3047"/>
                </a:lnTo>
                <a:close/>
              </a:path>
              <a:path w="833755" h="373379">
                <a:moveTo>
                  <a:pt x="833628" y="3047"/>
                </a:moveTo>
                <a:lnTo>
                  <a:pt x="830580" y="3047"/>
                </a:lnTo>
                <a:lnTo>
                  <a:pt x="830580" y="6095"/>
                </a:lnTo>
                <a:lnTo>
                  <a:pt x="833628" y="6095"/>
                </a:lnTo>
                <a:lnTo>
                  <a:pt x="833628" y="3047"/>
                </a:lnTo>
                <a:close/>
              </a:path>
            </a:pathLst>
          </a:custGeom>
          <a:solidFill>
            <a:srgbClr val="000000"/>
          </a:solidFill>
        </p:spPr>
        <p:txBody>
          <a:bodyPr wrap="square" lIns="0" tIns="0" rIns="0" bIns="0" rtlCol="0"/>
          <a:lstStyle/>
          <a:p/>
        </p:txBody>
      </p:sp>
      <p:sp>
        <p:nvSpPr>
          <p:cNvPr id="14" name="object 14"/>
          <p:cNvSpPr txBox="1"/>
          <p:nvPr/>
        </p:nvSpPr>
        <p:spPr>
          <a:xfrm>
            <a:off x="1769364" y="6691883"/>
            <a:ext cx="828040" cy="367665"/>
          </a:xfrm>
          <a:prstGeom prst="rect">
            <a:avLst/>
          </a:prstGeom>
          <a:solidFill>
            <a:srgbClr val="BADFE2"/>
          </a:solidFill>
        </p:spPr>
        <p:txBody>
          <a:bodyPr wrap="square" lIns="0" tIns="14605" rIns="0" bIns="0" rtlCol="0" vert="horz">
            <a:spAutoFit/>
          </a:bodyPr>
          <a:lstStyle/>
          <a:p>
            <a:pPr marL="229870" marR="195580" indent="-27940">
              <a:lnSpc>
                <a:spcPct val="102800"/>
              </a:lnSpc>
              <a:spcBef>
                <a:spcPts val="115"/>
              </a:spcBef>
            </a:pPr>
            <a:r>
              <a:rPr dirty="0" sz="1050" spc="10" b="1">
                <a:latin typeface="Arial"/>
                <a:cs typeface="Arial"/>
              </a:rPr>
              <a:t>Actual  </a:t>
            </a:r>
            <a:r>
              <a:rPr dirty="0" sz="1050" spc="20" b="1">
                <a:latin typeface="Arial"/>
                <a:cs typeface="Arial"/>
              </a:rPr>
              <a:t>Temp</a:t>
            </a:r>
            <a:endParaRPr sz="1050">
              <a:latin typeface="Arial"/>
              <a:cs typeface="Arial"/>
            </a:endParaRPr>
          </a:p>
        </p:txBody>
      </p:sp>
      <p:sp>
        <p:nvSpPr>
          <p:cNvPr id="15" name="object 15"/>
          <p:cNvSpPr/>
          <p:nvPr/>
        </p:nvSpPr>
        <p:spPr>
          <a:xfrm>
            <a:off x="1766316" y="7193280"/>
            <a:ext cx="833755" cy="375285"/>
          </a:xfrm>
          <a:custGeom>
            <a:avLst/>
            <a:gdLst/>
            <a:ahLst/>
            <a:cxnLst/>
            <a:rect l="l" t="t" r="r" b="b"/>
            <a:pathLst>
              <a:path w="833755" h="375284">
                <a:moveTo>
                  <a:pt x="832104" y="0"/>
                </a:moveTo>
                <a:lnTo>
                  <a:pt x="0" y="0"/>
                </a:lnTo>
                <a:lnTo>
                  <a:pt x="0" y="373380"/>
                </a:lnTo>
                <a:lnTo>
                  <a:pt x="1524" y="374904"/>
                </a:lnTo>
                <a:lnTo>
                  <a:pt x="829056" y="374904"/>
                </a:lnTo>
                <a:lnTo>
                  <a:pt x="830580" y="373380"/>
                </a:lnTo>
                <a:lnTo>
                  <a:pt x="832104" y="373380"/>
                </a:lnTo>
                <a:lnTo>
                  <a:pt x="832104" y="371856"/>
                </a:lnTo>
                <a:lnTo>
                  <a:pt x="3048" y="371856"/>
                </a:lnTo>
                <a:lnTo>
                  <a:pt x="3048" y="368808"/>
                </a:lnTo>
                <a:lnTo>
                  <a:pt x="6096" y="368808"/>
                </a:lnTo>
                <a:lnTo>
                  <a:pt x="6096" y="6096"/>
                </a:lnTo>
                <a:lnTo>
                  <a:pt x="3048" y="6096"/>
                </a:lnTo>
                <a:lnTo>
                  <a:pt x="3048" y="3048"/>
                </a:lnTo>
                <a:lnTo>
                  <a:pt x="833628" y="3048"/>
                </a:lnTo>
                <a:lnTo>
                  <a:pt x="833628" y="1524"/>
                </a:lnTo>
                <a:lnTo>
                  <a:pt x="832104" y="0"/>
                </a:lnTo>
                <a:close/>
              </a:path>
              <a:path w="833755" h="375284">
                <a:moveTo>
                  <a:pt x="6096" y="368808"/>
                </a:moveTo>
                <a:lnTo>
                  <a:pt x="3048" y="368808"/>
                </a:lnTo>
                <a:lnTo>
                  <a:pt x="3048" y="371856"/>
                </a:lnTo>
                <a:lnTo>
                  <a:pt x="6096" y="371856"/>
                </a:lnTo>
                <a:lnTo>
                  <a:pt x="6096" y="368808"/>
                </a:lnTo>
                <a:close/>
              </a:path>
              <a:path w="833755" h="375284">
                <a:moveTo>
                  <a:pt x="827532" y="368808"/>
                </a:moveTo>
                <a:lnTo>
                  <a:pt x="6096" y="368808"/>
                </a:lnTo>
                <a:lnTo>
                  <a:pt x="6096" y="371856"/>
                </a:lnTo>
                <a:lnTo>
                  <a:pt x="827532" y="371856"/>
                </a:lnTo>
                <a:lnTo>
                  <a:pt x="827532" y="368808"/>
                </a:lnTo>
                <a:close/>
              </a:path>
              <a:path w="833755" h="375284">
                <a:moveTo>
                  <a:pt x="830580" y="3048"/>
                </a:moveTo>
                <a:lnTo>
                  <a:pt x="827532" y="3048"/>
                </a:lnTo>
                <a:lnTo>
                  <a:pt x="827532" y="371856"/>
                </a:lnTo>
                <a:lnTo>
                  <a:pt x="830580" y="371856"/>
                </a:lnTo>
                <a:lnTo>
                  <a:pt x="830580" y="368808"/>
                </a:lnTo>
                <a:lnTo>
                  <a:pt x="833628" y="368808"/>
                </a:lnTo>
                <a:lnTo>
                  <a:pt x="833628" y="6096"/>
                </a:lnTo>
                <a:lnTo>
                  <a:pt x="830580" y="6096"/>
                </a:lnTo>
                <a:lnTo>
                  <a:pt x="830580" y="3048"/>
                </a:lnTo>
                <a:close/>
              </a:path>
              <a:path w="833755" h="375284">
                <a:moveTo>
                  <a:pt x="833628" y="368808"/>
                </a:moveTo>
                <a:lnTo>
                  <a:pt x="830580" y="368808"/>
                </a:lnTo>
                <a:lnTo>
                  <a:pt x="830580" y="371856"/>
                </a:lnTo>
                <a:lnTo>
                  <a:pt x="832104" y="371856"/>
                </a:lnTo>
                <a:lnTo>
                  <a:pt x="833628" y="370332"/>
                </a:lnTo>
                <a:lnTo>
                  <a:pt x="833628" y="368808"/>
                </a:lnTo>
                <a:close/>
              </a:path>
              <a:path w="833755" h="375284">
                <a:moveTo>
                  <a:pt x="6096" y="3048"/>
                </a:moveTo>
                <a:lnTo>
                  <a:pt x="3048" y="3048"/>
                </a:lnTo>
                <a:lnTo>
                  <a:pt x="3048" y="6096"/>
                </a:lnTo>
                <a:lnTo>
                  <a:pt x="6096" y="6096"/>
                </a:lnTo>
                <a:lnTo>
                  <a:pt x="6096" y="3048"/>
                </a:lnTo>
                <a:close/>
              </a:path>
              <a:path w="833755" h="375284">
                <a:moveTo>
                  <a:pt x="827532" y="3048"/>
                </a:moveTo>
                <a:lnTo>
                  <a:pt x="6096" y="3048"/>
                </a:lnTo>
                <a:lnTo>
                  <a:pt x="6096" y="6096"/>
                </a:lnTo>
                <a:lnTo>
                  <a:pt x="827532" y="6096"/>
                </a:lnTo>
                <a:lnTo>
                  <a:pt x="827532" y="3048"/>
                </a:lnTo>
                <a:close/>
              </a:path>
              <a:path w="833755" h="375284">
                <a:moveTo>
                  <a:pt x="833628" y="3048"/>
                </a:moveTo>
                <a:lnTo>
                  <a:pt x="830580" y="3048"/>
                </a:lnTo>
                <a:lnTo>
                  <a:pt x="830580" y="6096"/>
                </a:lnTo>
                <a:lnTo>
                  <a:pt x="833628" y="6096"/>
                </a:lnTo>
                <a:lnTo>
                  <a:pt x="833628" y="3048"/>
                </a:lnTo>
                <a:close/>
              </a:path>
            </a:pathLst>
          </a:custGeom>
          <a:solidFill>
            <a:srgbClr val="000000"/>
          </a:solidFill>
        </p:spPr>
        <p:txBody>
          <a:bodyPr wrap="square" lIns="0" tIns="0" rIns="0" bIns="0" rtlCol="0"/>
          <a:lstStyle/>
          <a:p/>
        </p:txBody>
      </p:sp>
      <p:sp>
        <p:nvSpPr>
          <p:cNvPr id="16" name="object 16"/>
          <p:cNvSpPr txBox="1"/>
          <p:nvPr/>
        </p:nvSpPr>
        <p:spPr>
          <a:xfrm>
            <a:off x="1769364" y="7196328"/>
            <a:ext cx="828040" cy="368935"/>
          </a:xfrm>
          <a:prstGeom prst="rect">
            <a:avLst/>
          </a:prstGeom>
          <a:solidFill>
            <a:srgbClr val="BADFE2"/>
          </a:solidFill>
        </p:spPr>
        <p:txBody>
          <a:bodyPr wrap="square" lIns="0" tIns="102870" rIns="0" bIns="0" rtlCol="0" vert="horz">
            <a:spAutoFit/>
          </a:bodyPr>
          <a:lstStyle/>
          <a:p>
            <a:pPr marL="42545">
              <a:lnSpc>
                <a:spcPct val="100000"/>
              </a:lnSpc>
              <a:spcBef>
                <a:spcPts val="810"/>
              </a:spcBef>
            </a:pPr>
            <a:r>
              <a:rPr dirty="0" sz="1050" spc="20" b="1">
                <a:latin typeface="Arial"/>
                <a:cs typeface="Arial"/>
              </a:rPr>
              <a:t>Occupancy</a:t>
            </a:r>
            <a:endParaRPr sz="1050">
              <a:latin typeface="Arial"/>
              <a:cs typeface="Arial"/>
            </a:endParaRPr>
          </a:p>
        </p:txBody>
      </p:sp>
      <p:sp>
        <p:nvSpPr>
          <p:cNvPr id="17" name="object 17"/>
          <p:cNvSpPr/>
          <p:nvPr/>
        </p:nvSpPr>
        <p:spPr>
          <a:xfrm>
            <a:off x="4660391" y="6835140"/>
            <a:ext cx="335280" cy="79375"/>
          </a:xfrm>
          <a:custGeom>
            <a:avLst/>
            <a:gdLst/>
            <a:ahLst/>
            <a:cxnLst/>
            <a:rect l="l" t="t" r="r" b="b"/>
            <a:pathLst>
              <a:path w="335279" h="79375">
                <a:moveTo>
                  <a:pt x="105156" y="1523"/>
                </a:moveTo>
                <a:lnTo>
                  <a:pt x="97536" y="1523"/>
                </a:lnTo>
                <a:lnTo>
                  <a:pt x="22860" y="30694"/>
                </a:lnTo>
                <a:lnTo>
                  <a:pt x="22860" y="48553"/>
                </a:lnTo>
                <a:lnTo>
                  <a:pt x="97536" y="77723"/>
                </a:lnTo>
                <a:lnTo>
                  <a:pt x="99060" y="79247"/>
                </a:lnTo>
                <a:lnTo>
                  <a:pt x="103632" y="79247"/>
                </a:lnTo>
                <a:lnTo>
                  <a:pt x="105156" y="77723"/>
                </a:lnTo>
                <a:lnTo>
                  <a:pt x="105156" y="76199"/>
                </a:lnTo>
                <a:lnTo>
                  <a:pt x="106680" y="76199"/>
                </a:lnTo>
                <a:lnTo>
                  <a:pt x="109728" y="73151"/>
                </a:lnTo>
                <a:lnTo>
                  <a:pt x="109728" y="67055"/>
                </a:lnTo>
                <a:lnTo>
                  <a:pt x="108204" y="67055"/>
                </a:lnTo>
                <a:lnTo>
                  <a:pt x="108204" y="65531"/>
                </a:lnTo>
                <a:lnTo>
                  <a:pt x="105156" y="62483"/>
                </a:lnTo>
                <a:lnTo>
                  <a:pt x="103632" y="62483"/>
                </a:lnTo>
                <a:lnTo>
                  <a:pt x="65532" y="47243"/>
                </a:lnTo>
                <a:lnTo>
                  <a:pt x="27432" y="47243"/>
                </a:lnTo>
                <a:lnTo>
                  <a:pt x="27432" y="32003"/>
                </a:lnTo>
                <a:lnTo>
                  <a:pt x="67537" y="32003"/>
                </a:lnTo>
                <a:lnTo>
                  <a:pt x="103632" y="18287"/>
                </a:lnTo>
                <a:lnTo>
                  <a:pt x="105156" y="16763"/>
                </a:lnTo>
                <a:lnTo>
                  <a:pt x="106680" y="16763"/>
                </a:lnTo>
                <a:lnTo>
                  <a:pt x="108204" y="13715"/>
                </a:lnTo>
                <a:lnTo>
                  <a:pt x="109728" y="12191"/>
                </a:lnTo>
                <a:lnTo>
                  <a:pt x="109728" y="7619"/>
                </a:lnTo>
                <a:lnTo>
                  <a:pt x="108204" y="4571"/>
                </a:lnTo>
                <a:lnTo>
                  <a:pt x="106680" y="3047"/>
                </a:lnTo>
                <a:lnTo>
                  <a:pt x="105156" y="3047"/>
                </a:lnTo>
                <a:lnTo>
                  <a:pt x="105156" y="1523"/>
                </a:lnTo>
                <a:close/>
              </a:path>
              <a:path w="335279" h="79375">
                <a:moveTo>
                  <a:pt x="287918" y="39819"/>
                </a:moveTo>
                <a:lnTo>
                  <a:pt x="230124" y="62483"/>
                </a:lnTo>
                <a:lnTo>
                  <a:pt x="228600" y="62483"/>
                </a:lnTo>
                <a:lnTo>
                  <a:pt x="227076" y="64007"/>
                </a:lnTo>
                <a:lnTo>
                  <a:pt x="227076" y="65531"/>
                </a:lnTo>
                <a:lnTo>
                  <a:pt x="225552" y="67055"/>
                </a:lnTo>
                <a:lnTo>
                  <a:pt x="224028" y="67055"/>
                </a:lnTo>
                <a:lnTo>
                  <a:pt x="224028" y="71627"/>
                </a:lnTo>
                <a:lnTo>
                  <a:pt x="227076" y="74675"/>
                </a:lnTo>
                <a:lnTo>
                  <a:pt x="227076" y="76199"/>
                </a:lnTo>
                <a:lnTo>
                  <a:pt x="228600" y="76199"/>
                </a:lnTo>
                <a:lnTo>
                  <a:pt x="231648" y="79247"/>
                </a:lnTo>
                <a:lnTo>
                  <a:pt x="234696" y="79247"/>
                </a:lnTo>
                <a:lnTo>
                  <a:pt x="236220" y="77723"/>
                </a:lnTo>
                <a:lnTo>
                  <a:pt x="311505" y="48767"/>
                </a:lnTo>
                <a:lnTo>
                  <a:pt x="310896" y="48767"/>
                </a:lnTo>
                <a:lnTo>
                  <a:pt x="310896" y="47243"/>
                </a:lnTo>
                <a:lnTo>
                  <a:pt x="307848" y="47243"/>
                </a:lnTo>
                <a:lnTo>
                  <a:pt x="287918" y="39819"/>
                </a:lnTo>
                <a:close/>
              </a:path>
              <a:path w="335279" h="79375">
                <a:moveTo>
                  <a:pt x="22860" y="48553"/>
                </a:moveTo>
                <a:lnTo>
                  <a:pt x="22860" y="48767"/>
                </a:lnTo>
                <a:lnTo>
                  <a:pt x="23408" y="48767"/>
                </a:lnTo>
                <a:lnTo>
                  <a:pt x="22860" y="48553"/>
                </a:lnTo>
                <a:close/>
              </a:path>
              <a:path w="335279" h="79375">
                <a:moveTo>
                  <a:pt x="262849" y="30479"/>
                </a:moveTo>
                <a:lnTo>
                  <a:pt x="71547" y="30479"/>
                </a:lnTo>
                <a:lnTo>
                  <a:pt x="46970" y="39819"/>
                </a:lnTo>
                <a:lnTo>
                  <a:pt x="69342" y="48767"/>
                </a:lnTo>
                <a:lnTo>
                  <a:pt x="265099" y="48767"/>
                </a:lnTo>
                <a:lnTo>
                  <a:pt x="287918" y="39819"/>
                </a:lnTo>
                <a:lnTo>
                  <a:pt x="262849" y="30479"/>
                </a:lnTo>
                <a:close/>
              </a:path>
              <a:path w="335279" h="79375">
                <a:moveTo>
                  <a:pt x="311505" y="30479"/>
                </a:moveTo>
                <a:lnTo>
                  <a:pt x="310896" y="30479"/>
                </a:lnTo>
                <a:lnTo>
                  <a:pt x="310896" y="48767"/>
                </a:lnTo>
                <a:lnTo>
                  <a:pt x="311505" y="48767"/>
                </a:lnTo>
                <a:lnTo>
                  <a:pt x="335280" y="39623"/>
                </a:lnTo>
                <a:lnTo>
                  <a:pt x="311505" y="30479"/>
                </a:lnTo>
                <a:close/>
              </a:path>
              <a:path w="335279" h="79375">
                <a:moveTo>
                  <a:pt x="22860" y="30694"/>
                </a:moveTo>
                <a:lnTo>
                  <a:pt x="0" y="39623"/>
                </a:lnTo>
                <a:lnTo>
                  <a:pt x="22860" y="48553"/>
                </a:lnTo>
                <a:lnTo>
                  <a:pt x="22860" y="30694"/>
                </a:lnTo>
                <a:close/>
              </a:path>
              <a:path w="335279" h="79375">
                <a:moveTo>
                  <a:pt x="27432" y="32003"/>
                </a:moveTo>
                <a:lnTo>
                  <a:pt x="27432" y="47243"/>
                </a:lnTo>
                <a:lnTo>
                  <a:pt x="46970" y="39819"/>
                </a:lnTo>
                <a:lnTo>
                  <a:pt x="27432" y="32003"/>
                </a:lnTo>
                <a:close/>
              </a:path>
              <a:path w="335279" h="79375">
                <a:moveTo>
                  <a:pt x="46970" y="39819"/>
                </a:moveTo>
                <a:lnTo>
                  <a:pt x="27432" y="47243"/>
                </a:lnTo>
                <a:lnTo>
                  <a:pt x="65532" y="47243"/>
                </a:lnTo>
                <a:lnTo>
                  <a:pt x="46970" y="39819"/>
                </a:lnTo>
                <a:close/>
              </a:path>
              <a:path w="335279" h="79375">
                <a:moveTo>
                  <a:pt x="307848" y="32003"/>
                </a:moveTo>
                <a:lnTo>
                  <a:pt x="287918" y="39819"/>
                </a:lnTo>
                <a:lnTo>
                  <a:pt x="307848" y="47243"/>
                </a:lnTo>
                <a:lnTo>
                  <a:pt x="307848" y="32003"/>
                </a:lnTo>
                <a:close/>
              </a:path>
              <a:path w="335279" h="79375">
                <a:moveTo>
                  <a:pt x="310896" y="32003"/>
                </a:moveTo>
                <a:lnTo>
                  <a:pt x="307848" y="32003"/>
                </a:lnTo>
                <a:lnTo>
                  <a:pt x="307848" y="47243"/>
                </a:lnTo>
                <a:lnTo>
                  <a:pt x="310896" y="47243"/>
                </a:lnTo>
                <a:lnTo>
                  <a:pt x="310896" y="32003"/>
                </a:lnTo>
                <a:close/>
              </a:path>
              <a:path w="335279" h="79375">
                <a:moveTo>
                  <a:pt x="67537" y="32003"/>
                </a:moveTo>
                <a:lnTo>
                  <a:pt x="27432" y="32003"/>
                </a:lnTo>
                <a:lnTo>
                  <a:pt x="46970" y="39819"/>
                </a:lnTo>
                <a:lnTo>
                  <a:pt x="67537" y="32003"/>
                </a:lnTo>
                <a:close/>
              </a:path>
              <a:path w="335279" h="79375">
                <a:moveTo>
                  <a:pt x="236220" y="1523"/>
                </a:moveTo>
                <a:lnTo>
                  <a:pt x="230124" y="1523"/>
                </a:lnTo>
                <a:lnTo>
                  <a:pt x="228600" y="3047"/>
                </a:lnTo>
                <a:lnTo>
                  <a:pt x="227076" y="3047"/>
                </a:lnTo>
                <a:lnTo>
                  <a:pt x="227076" y="4571"/>
                </a:lnTo>
                <a:lnTo>
                  <a:pt x="225552" y="7619"/>
                </a:lnTo>
                <a:lnTo>
                  <a:pt x="224028" y="7619"/>
                </a:lnTo>
                <a:lnTo>
                  <a:pt x="224028" y="12191"/>
                </a:lnTo>
                <a:lnTo>
                  <a:pt x="225552" y="13715"/>
                </a:lnTo>
                <a:lnTo>
                  <a:pt x="227076" y="13715"/>
                </a:lnTo>
                <a:lnTo>
                  <a:pt x="227076" y="16763"/>
                </a:lnTo>
                <a:lnTo>
                  <a:pt x="228600" y="16763"/>
                </a:lnTo>
                <a:lnTo>
                  <a:pt x="230124" y="18287"/>
                </a:lnTo>
                <a:lnTo>
                  <a:pt x="287918" y="39819"/>
                </a:lnTo>
                <a:lnTo>
                  <a:pt x="307848" y="32003"/>
                </a:lnTo>
                <a:lnTo>
                  <a:pt x="310896" y="32003"/>
                </a:lnTo>
                <a:lnTo>
                  <a:pt x="310896" y="30479"/>
                </a:lnTo>
                <a:lnTo>
                  <a:pt x="311505" y="30479"/>
                </a:lnTo>
                <a:lnTo>
                  <a:pt x="236220" y="1523"/>
                </a:lnTo>
                <a:close/>
              </a:path>
              <a:path w="335279" h="79375">
                <a:moveTo>
                  <a:pt x="23408" y="30479"/>
                </a:moveTo>
                <a:lnTo>
                  <a:pt x="22860" y="30479"/>
                </a:lnTo>
                <a:lnTo>
                  <a:pt x="22860" y="30694"/>
                </a:lnTo>
                <a:lnTo>
                  <a:pt x="23408" y="30479"/>
                </a:lnTo>
                <a:close/>
              </a:path>
              <a:path w="335279" h="79375">
                <a:moveTo>
                  <a:pt x="100584" y="0"/>
                </a:moveTo>
                <a:lnTo>
                  <a:pt x="99060" y="1523"/>
                </a:lnTo>
                <a:lnTo>
                  <a:pt x="103632" y="1523"/>
                </a:lnTo>
                <a:lnTo>
                  <a:pt x="100584" y="0"/>
                </a:lnTo>
                <a:close/>
              </a:path>
              <a:path w="335279" h="79375">
                <a:moveTo>
                  <a:pt x="233172" y="0"/>
                </a:moveTo>
                <a:lnTo>
                  <a:pt x="231648" y="1523"/>
                </a:lnTo>
                <a:lnTo>
                  <a:pt x="234696" y="1523"/>
                </a:lnTo>
                <a:lnTo>
                  <a:pt x="233172" y="0"/>
                </a:lnTo>
                <a:close/>
              </a:path>
            </a:pathLst>
          </a:custGeom>
          <a:solidFill>
            <a:srgbClr val="000000"/>
          </a:solidFill>
        </p:spPr>
        <p:txBody>
          <a:bodyPr wrap="square" lIns="0" tIns="0" rIns="0" bIns="0" rtlCol="0"/>
          <a:lstStyle/>
          <a:p/>
        </p:txBody>
      </p:sp>
      <p:sp>
        <p:nvSpPr>
          <p:cNvPr id="18" name="object 18"/>
          <p:cNvSpPr/>
          <p:nvPr/>
        </p:nvSpPr>
        <p:spPr>
          <a:xfrm>
            <a:off x="4683252" y="6865619"/>
            <a:ext cx="288290" cy="18415"/>
          </a:xfrm>
          <a:custGeom>
            <a:avLst/>
            <a:gdLst/>
            <a:ahLst/>
            <a:cxnLst/>
            <a:rect l="l" t="t" r="r" b="b"/>
            <a:pathLst>
              <a:path w="288289" h="18415">
                <a:moveTo>
                  <a:pt x="288036" y="18287"/>
                </a:moveTo>
                <a:lnTo>
                  <a:pt x="0" y="18287"/>
                </a:lnTo>
                <a:lnTo>
                  <a:pt x="0" y="0"/>
                </a:lnTo>
                <a:lnTo>
                  <a:pt x="288036" y="0"/>
                </a:lnTo>
                <a:lnTo>
                  <a:pt x="288036" y="18287"/>
                </a:lnTo>
                <a:close/>
              </a:path>
            </a:pathLst>
          </a:custGeom>
          <a:ln w="3175">
            <a:solidFill>
              <a:srgbClr val="000000"/>
            </a:solidFill>
          </a:ln>
        </p:spPr>
        <p:txBody>
          <a:bodyPr wrap="square" lIns="0" tIns="0" rIns="0" bIns="0" rtlCol="0"/>
          <a:lstStyle/>
          <a:p/>
        </p:txBody>
      </p:sp>
      <p:sp>
        <p:nvSpPr>
          <p:cNvPr id="19" name="object 19"/>
          <p:cNvSpPr/>
          <p:nvPr/>
        </p:nvSpPr>
        <p:spPr>
          <a:xfrm>
            <a:off x="4884420" y="6835140"/>
            <a:ext cx="111760" cy="79375"/>
          </a:xfrm>
          <a:custGeom>
            <a:avLst/>
            <a:gdLst/>
            <a:ahLst/>
            <a:cxnLst/>
            <a:rect l="l" t="t" r="r" b="b"/>
            <a:pathLst>
              <a:path w="111760" h="79375">
                <a:moveTo>
                  <a:pt x="12191" y="1523"/>
                </a:moveTo>
                <a:lnTo>
                  <a:pt x="111251" y="39623"/>
                </a:lnTo>
                <a:lnTo>
                  <a:pt x="12191" y="77723"/>
                </a:lnTo>
                <a:lnTo>
                  <a:pt x="10667" y="79247"/>
                </a:lnTo>
                <a:lnTo>
                  <a:pt x="9143" y="79247"/>
                </a:lnTo>
                <a:lnTo>
                  <a:pt x="7619" y="79247"/>
                </a:lnTo>
                <a:lnTo>
                  <a:pt x="6095" y="77723"/>
                </a:lnTo>
                <a:lnTo>
                  <a:pt x="4571" y="76199"/>
                </a:lnTo>
                <a:lnTo>
                  <a:pt x="3047" y="76199"/>
                </a:lnTo>
                <a:lnTo>
                  <a:pt x="3047" y="74675"/>
                </a:lnTo>
                <a:lnTo>
                  <a:pt x="1523" y="73151"/>
                </a:lnTo>
                <a:lnTo>
                  <a:pt x="0" y="71627"/>
                </a:lnTo>
                <a:lnTo>
                  <a:pt x="0" y="70103"/>
                </a:lnTo>
                <a:lnTo>
                  <a:pt x="0" y="67055"/>
                </a:lnTo>
                <a:lnTo>
                  <a:pt x="1523" y="67055"/>
                </a:lnTo>
                <a:lnTo>
                  <a:pt x="3047" y="65531"/>
                </a:lnTo>
                <a:lnTo>
                  <a:pt x="3047" y="64007"/>
                </a:lnTo>
                <a:lnTo>
                  <a:pt x="4571" y="62483"/>
                </a:lnTo>
                <a:lnTo>
                  <a:pt x="6095" y="62483"/>
                </a:lnTo>
                <a:lnTo>
                  <a:pt x="83819" y="32003"/>
                </a:lnTo>
                <a:lnTo>
                  <a:pt x="83819" y="47243"/>
                </a:lnTo>
                <a:lnTo>
                  <a:pt x="6095" y="18287"/>
                </a:lnTo>
                <a:lnTo>
                  <a:pt x="4571" y="16763"/>
                </a:lnTo>
                <a:lnTo>
                  <a:pt x="3047" y="16763"/>
                </a:lnTo>
                <a:lnTo>
                  <a:pt x="3047" y="13715"/>
                </a:lnTo>
                <a:lnTo>
                  <a:pt x="1523" y="13715"/>
                </a:lnTo>
                <a:lnTo>
                  <a:pt x="0" y="12191"/>
                </a:lnTo>
                <a:lnTo>
                  <a:pt x="0" y="9143"/>
                </a:lnTo>
                <a:lnTo>
                  <a:pt x="0" y="7619"/>
                </a:lnTo>
                <a:lnTo>
                  <a:pt x="1523" y="7619"/>
                </a:lnTo>
                <a:lnTo>
                  <a:pt x="3047" y="4571"/>
                </a:lnTo>
                <a:lnTo>
                  <a:pt x="3047" y="3047"/>
                </a:lnTo>
                <a:lnTo>
                  <a:pt x="4571" y="3047"/>
                </a:lnTo>
                <a:lnTo>
                  <a:pt x="6095" y="1523"/>
                </a:lnTo>
                <a:lnTo>
                  <a:pt x="7619" y="1523"/>
                </a:lnTo>
                <a:lnTo>
                  <a:pt x="9143" y="0"/>
                </a:lnTo>
                <a:lnTo>
                  <a:pt x="10667" y="1523"/>
                </a:lnTo>
                <a:lnTo>
                  <a:pt x="12191" y="1523"/>
                </a:lnTo>
                <a:close/>
              </a:path>
            </a:pathLst>
          </a:custGeom>
          <a:ln w="3175">
            <a:solidFill>
              <a:srgbClr val="000000"/>
            </a:solidFill>
          </a:ln>
        </p:spPr>
        <p:txBody>
          <a:bodyPr wrap="square" lIns="0" tIns="0" rIns="0" bIns="0" rtlCol="0"/>
          <a:lstStyle/>
          <a:p/>
        </p:txBody>
      </p:sp>
      <p:sp>
        <p:nvSpPr>
          <p:cNvPr id="20" name="object 20"/>
          <p:cNvSpPr/>
          <p:nvPr/>
        </p:nvSpPr>
        <p:spPr>
          <a:xfrm>
            <a:off x="4660391" y="6835140"/>
            <a:ext cx="109855" cy="79375"/>
          </a:xfrm>
          <a:custGeom>
            <a:avLst/>
            <a:gdLst/>
            <a:ahLst/>
            <a:cxnLst/>
            <a:rect l="l" t="t" r="r" b="b"/>
            <a:pathLst>
              <a:path w="109854" h="79375">
                <a:moveTo>
                  <a:pt x="97536" y="77723"/>
                </a:moveTo>
                <a:lnTo>
                  <a:pt x="0" y="39623"/>
                </a:lnTo>
                <a:lnTo>
                  <a:pt x="97536" y="1523"/>
                </a:lnTo>
                <a:lnTo>
                  <a:pt x="99060" y="1523"/>
                </a:lnTo>
                <a:lnTo>
                  <a:pt x="100584" y="0"/>
                </a:lnTo>
                <a:lnTo>
                  <a:pt x="103632" y="1523"/>
                </a:lnTo>
                <a:lnTo>
                  <a:pt x="105156" y="1523"/>
                </a:lnTo>
                <a:lnTo>
                  <a:pt x="105156" y="3047"/>
                </a:lnTo>
                <a:lnTo>
                  <a:pt x="106680" y="3047"/>
                </a:lnTo>
                <a:lnTo>
                  <a:pt x="108204" y="4571"/>
                </a:lnTo>
                <a:lnTo>
                  <a:pt x="109728" y="7619"/>
                </a:lnTo>
                <a:lnTo>
                  <a:pt x="109728" y="9143"/>
                </a:lnTo>
                <a:lnTo>
                  <a:pt x="109728" y="12191"/>
                </a:lnTo>
                <a:lnTo>
                  <a:pt x="108204" y="13715"/>
                </a:lnTo>
                <a:lnTo>
                  <a:pt x="106680" y="16763"/>
                </a:lnTo>
                <a:lnTo>
                  <a:pt x="105156" y="16763"/>
                </a:lnTo>
                <a:lnTo>
                  <a:pt x="103632" y="18287"/>
                </a:lnTo>
                <a:lnTo>
                  <a:pt x="27432" y="47243"/>
                </a:lnTo>
                <a:lnTo>
                  <a:pt x="27432" y="32003"/>
                </a:lnTo>
                <a:lnTo>
                  <a:pt x="103632" y="62483"/>
                </a:lnTo>
                <a:lnTo>
                  <a:pt x="105156" y="62483"/>
                </a:lnTo>
                <a:lnTo>
                  <a:pt x="106680" y="64007"/>
                </a:lnTo>
                <a:lnTo>
                  <a:pt x="108204" y="65531"/>
                </a:lnTo>
                <a:lnTo>
                  <a:pt x="108204" y="67055"/>
                </a:lnTo>
                <a:lnTo>
                  <a:pt x="109728" y="67055"/>
                </a:lnTo>
                <a:lnTo>
                  <a:pt x="109728" y="70103"/>
                </a:lnTo>
                <a:lnTo>
                  <a:pt x="109728" y="71627"/>
                </a:lnTo>
                <a:lnTo>
                  <a:pt x="109728" y="73151"/>
                </a:lnTo>
                <a:lnTo>
                  <a:pt x="108204" y="74675"/>
                </a:lnTo>
                <a:lnTo>
                  <a:pt x="106680" y="76199"/>
                </a:lnTo>
                <a:lnTo>
                  <a:pt x="105156" y="76199"/>
                </a:lnTo>
                <a:lnTo>
                  <a:pt x="105156" y="77723"/>
                </a:lnTo>
                <a:lnTo>
                  <a:pt x="103632" y="79247"/>
                </a:lnTo>
                <a:lnTo>
                  <a:pt x="100584" y="79247"/>
                </a:lnTo>
                <a:lnTo>
                  <a:pt x="99060" y="79247"/>
                </a:lnTo>
                <a:lnTo>
                  <a:pt x="97536" y="77723"/>
                </a:lnTo>
                <a:close/>
              </a:path>
            </a:pathLst>
          </a:custGeom>
          <a:ln w="3175">
            <a:solidFill>
              <a:srgbClr val="000000"/>
            </a:solidFill>
          </a:ln>
        </p:spPr>
        <p:txBody>
          <a:bodyPr wrap="square" lIns="0" tIns="0" rIns="0" bIns="0" rtlCol="0"/>
          <a:lstStyle/>
          <a:p/>
        </p:txBody>
      </p:sp>
      <p:sp>
        <p:nvSpPr>
          <p:cNvPr id="21" name="object 21"/>
          <p:cNvSpPr/>
          <p:nvPr/>
        </p:nvSpPr>
        <p:spPr>
          <a:xfrm>
            <a:off x="2596895" y="6348984"/>
            <a:ext cx="1245235" cy="441959"/>
          </a:xfrm>
          <a:custGeom>
            <a:avLst/>
            <a:gdLst/>
            <a:ahLst/>
            <a:cxnLst/>
            <a:rect l="l" t="t" r="r" b="b"/>
            <a:pathLst>
              <a:path w="1245235" h="441959">
                <a:moveTo>
                  <a:pt x="50164" y="28900"/>
                </a:moveTo>
                <a:lnTo>
                  <a:pt x="33942" y="32030"/>
                </a:lnTo>
                <a:lnTo>
                  <a:pt x="44653" y="43840"/>
                </a:lnTo>
                <a:lnTo>
                  <a:pt x="1239012" y="441960"/>
                </a:lnTo>
                <a:lnTo>
                  <a:pt x="1245108" y="426720"/>
                </a:lnTo>
                <a:lnTo>
                  <a:pt x="50164" y="28900"/>
                </a:lnTo>
                <a:close/>
              </a:path>
              <a:path w="1245235" h="441959">
                <a:moveTo>
                  <a:pt x="103631" y="0"/>
                </a:moveTo>
                <a:lnTo>
                  <a:pt x="102108" y="1524"/>
                </a:lnTo>
                <a:lnTo>
                  <a:pt x="0" y="19812"/>
                </a:lnTo>
                <a:lnTo>
                  <a:pt x="70103" y="97536"/>
                </a:lnTo>
                <a:lnTo>
                  <a:pt x="71628" y="97536"/>
                </a:lnTo>
                <a:lnTo>
                  <a:pt x="73152" y="99060"/>
                </a:lnTo>
                <a:lnTo>
                  <a:pt x="80772" y="99060"/>
                </a:lnTo>
                <a:lnTo>
                  <a:pt x="82296" y="97536"/>
                </a:lnTo>
                <a:lnTo>
                  <a:pt x="82296" y="96012"/>
                </a:lnTo>
                <a:lnTo>
                  <a:pt x="85343" y="92964"/>
                </a:lnTo>
                <a:lnTo>
                  <a:pt x="85343" y="89916"/>
                </a:lnTo>
                <a:lnTo>
                  <a:pt x="83820" y="88392"/>
                </a:lnTo>
                <a:lnTo>
                  <a:pt x="83820" y="86868"/>
                </a:lnTo>
                <a:lnTo>
                  <a:pt x="82296" y="85344"/>
                </a:lnTo>
                <a:lnTo>
                  <a:pt x="44653" y="43840"/>
                </a:lnTo>
                <a:lnTo>
                  <a:pt x="13715" y="33528"/>
                </a:lnTo>
                <a:lnTo>
                  <a:pt x="18287" y="18288"/>
                </a:lnTo>
                <a:lnTo>
                  <a:pt x="105156" y="18288"/>
                </a:lnTo>
                <a:lnTo>
                  <a:pt x="106680" y="16764"/>
                </a:lnTo>
                <a:lnTo>
                  <a:pt x="108203" y="16764"/>
                </a:lnTo>
                <a:lnTo>
                  <a:pt x="111252" y="13716"/>
                </a:lnTo>
                <a:lnTo>
                  <a:pt x="111252" y="10668"/>
                </a:lnTo>
                <a:lnTo>
                  <a:pt x="112775" y="9144"/>
                </a:lnTo>
                <a:lnTo>
                  <a:pt x="111252" y="7620"/>
                </a:lnTo>
                <a:lnTo>
                  <a:pt x="111252" y="4572"/>
                </a:lnTo>
                <a:lnTo>
                  <a:pt x="108203" y="1524"/>
                </a:lnTo>
                <a:lnTo>
                  <a:pt x="105156" y="1524"/>
                </a:lnTo>
                <a:lnTo>
                  <a:pt x="103631" y="0"/>
                </a:lnTo>
                <a:close/>
              </a:path>
              <a:path w="1245235" h="441959">
                <a:moveTo>
                  <a:pt x="33942" y="32030"/>
                </a:moveTo>
                <a:lnTo>
                  <a:pt x="18287" y="35052"/>
                </a:lnTo>
                <a:lnTo>
                  <a:pt x="44653" y="43840"/>
                </a:lnTo>
                <a:lnTo>
                  <a:pt x="33942" y="32030"/>
                </a:lnTo>
                <a:close/>
              </a:path>
              <a:path w="1245235" h="441959">
                <a:moveTo>
                  <a:pt x="18287" y="18288"/>
                </a:moveTo>
                <a:lnTo>
                  <a:pt x="13715" y="33528"/>
                </a:lnTo>
                <a:lnTo>
                  <a:pt x="18287" y="35052"/>
                </a:lnTo>
                <a:lnTo>
                  <a:pt x="22859" y="19812"/>
                </a:lnTo>
                <a:lnTo>
                  <a:pt x="18287" y="18288"/>
                </a:lnTo>
                <a:close/>
              </a:path>
              <a:path w="1245235" h="441959">
                <a:moveTo>
                  <a:pt x="22859" y="19812"/>
                </a:moveTo>
                <a:lnTo>
                  <a:pt x="18287" y="35052"/>
                </a:lnTo>
                <a:lnTo>
                  <a:pt x="33942" y="32030"/>
                </a:lnTo>
                <a:lnTo>
                  <a:pt x="22859" y="19812"/>
                </a:lnTo>
                <a:close/>
              </a:path>
              <a:path w="1245235" h="441959">
                <a:moveTo>
                  <a:pt x="22865" y="19812"/>
                </a:moveTo>
                <a:lnTo>
                  <a:pt x="33942" y="32030"/>
                </a:lnTo>
                <a:lnTo>
                  <a:pt x="50164" y="28900"/>
                </a:lnTo>
                <a:lnTo>
                  <a:pt x="22865" y="19812"/>
                </a:lnTo>
                <a:close/>
              </a:path>
              <a:path w="1245235" h="441959">
                <a:moveTo>
                  <a:pt x="105156" y="18288"/>
                </a:moveTo>
                <a:lnTo>
                  <a:pt x="18287" y="18288"/>
                </a:lnTo>
                <a:lnTo>
                  <a:pt x="50164" y="28900"/>
                </a:lnTo>
                <a:lnTo>
                  <a:pt x="105156" y="18288"/>
                </a:lnTo>
                <a:close/>
              </a:path>
            </a:pathLst>
          </a:custGeom>
          <a:solidFill>
            <a:srgbClr val="000000"/>
          </a:solidFill>
        </p:spPr>
        <p:txBody>
          <a:bodyPr wrap="square" lIns="0" tIns="0" rIns="0" bIns="0" rtlCol="0"/>
          <a:lstStyle/>
          <a:p/>
        </p:txBody>
      </p:sp>
      <p:sp>
        <p:nvSpPr>
          <p:cNvPr id="22" name="object 22"/>
          <p:cNvSpPr/>
          <p:nvPr/>
        </p:nvSpPr>
        <p:spPr>
          <a:xfrm>
            <a:off x="2610611" y="6367271"/>
            <a:ext cx="1231900" cy="424180"/>
          </a:xfrm>
          <a:custGeom>
            <a:avLst/>
            <a:gdLst/>
            <a:ahLst/>
            <a:cxnLst/>
            <a:rect l="l" t="t" r="r" b="b"/>
            <a:pathLst>
              <a:path w="1231900" h="424179">
                <a:moveTo>
                  <a:pt x="1225296" y="423672"/>
                </a:moveTo>
                <a:lnTo>
                  <a:pt x="0" y="15240"/>
                </a:lnTo>
                <a:lnTo>
                  <a:pt x="4572" y="0"/>
                </a:lnTo>
                <a:lnTo>
                  <a:pt x="1231392" y="408432"/>
                </a:lnTo>
                <a:lnTo>
                  <a:pt x="1225296" y="423672"/>
                </a:lnTo>
                <a:close/>
              </a:path>
            </a:pathLst>
          </a:custGeom>
          <a:ln w="3175">
            <a:solidFill>
              <a:srgbClr val="000000"/>
            </a:solidFill>
          </a:ln>
        </p:spPr>
        <p:txBody>
          <a:bodyPr wrap="square" lIns="0" tIns="0" rIns="0" bIns="0" rtlCol="0"/>
          <a:lstStyle/>
          <a:p/>
        </p:txBody>
      </p:sp>
      <p:sp>
        <p:nvSpPr>
          <p:cNvPr id="23" name="object 23"/>
          <p:cNvSpPr/>
          <p:nvPr/>
        </p:nvSpPr>
        <p:spPr>
          <a:xfrm>
            <a:off x="2596895" y="6348984"/>
            <a:ext cx="113030" cy="99060"/>
          </a:xfrm>
          <a:custGeom>
            <a:avLst/>
            <a:gdLst/>
            <a:ahLst/>
            <a:cxnLst/>
            <a:rect l="l" t="t" r="r" b="b"/>
            <a:pathLst>
              <a:path w="113030" h="99060">
                <a:moveTo>
                  <a:pt x="70103" y="97536"/>
                </a:moveTo>
                <a:lnTo>
                  <a:pt x="0" y="19812"/>
                </a:lnTo>
                <a:lnTo>
                  <a:pt x="102108" y="1524"/>
                </a:lnTo>
                <a:lnTo>
                  <a:pt x="103631" y="0"/>
                </a:lnTo>
                <a:lnTo>
                  <a:pt x="105156" y="1524"/>
                </a:lnTo>
                <a:lnTo>
                  <a:pt x="106680" y="1524"/>
                </a:lnTo>
                <a:lnTo>
                  <a:pt x="108203" y="1524"/>
                </a:lnTo>
                <a:lnTo>
                  <a:pt x="109728" y="3048"/>
                </a:lnTo>
                <a:lnTo>
                  <a:pt x="111252" y="4572"/>
                </a:lnTo>
                <a:lnTo>
                  <a:pt x="111252" y="6096"/>
                </a:lnTo>
                <a:lnTo>
                  <a:pt x="111252" y="7620"/>
                </a:lnTo>
                <a:lnTo>
                  <a:pt x="112775" y="9144"/>
                </a:lnTo>
                <a:lnTo>
                  <a:pt x="111252" y="10668"/>
                </a:lnTo>
                <a:lnTo>
                  <a:pt x="111252" y="12192"/>
                </a:lnTo>
                <a:lnTo>
                  <a:pt x="111252" y="13716"/>
                </a:lnTo>
                <a:lnTo>
                  <a:pt x="109728" y="15240"/>
                </a:lnTo>
                <a:lnTo>
                  <a:pt x="108203" y="16764"/>
                </a:lnTo>
                <a:lnTo>
                  <a:pt x="106680" y="16764"/>
                </a:lnTo>
                <a:lnTo>
                  <a:pt x="105156" y="18288"/>
                </a:lnTo>
                <a:lnTo>
                  <a:pt x="18287" y="35052"/>
                </a:lnTo>
                <a:lnTo>
                  <a:pt x="22859" y="19812"/>
                </a:lnTo>
                <a:lnTo>
                  <a:pt x="82296" y="85344"/>
                </a:lnTo>
                <a:lnTo>
                  <a:pt x="83820" y="86868"/>
                </a:lnTo>
                <a:lnTo>
                  <a:pt x="83820" y="88392"/>
                </a:lnTo>
                <a:lnTo>
                  <a:pt x="85343" y="89916"/>
                </a:lnTo>
                <a:lnTo>
                  <a:pt x="85343" y="91440"/>
                </a:lnTo>
                <a:lnTo>
                  <a:pt x="85343" y="92964"/>
                </a:lnTo>
                <a:lnTo>
                  <a:pt x="83820" y="94488"/>
                </a:lnTo>
                <a:lnTo>
                  <a:pt x="82296" y="96012"/>
                </a:lnTo>
                <a:lnTo>
                  <a:pt x="82296" y="97536"/>
                </a:lnTo>
                <a:lnTo>
                  <a:pt x="80772" y="99060"/>
                </a:lnTo>
                <a:lnTo>
                  <a:pt x="79248" y="99060"/>
                </a:lnTo>
                <a:lnTo>
                  <a:pt x="77724" y="99060"/>
                </a:lnTo>
                <a:lnTo>
                  <a:pt x="76200" y="99060"/>
                </a:lnTo>
                <a:lnTo>
                  <a:pt x="73152" y="99060"/>
                </a:lnTo>
                <a:lnTo>
                  <a:pt x="71628" y="97536"/>
                </a:lnTo>
                <a:lnTo>
                  <a:pt x="70103" y="97536"/>
                </a:lnTo>
                <a:close/>
              </a:path>
            </a:pathLst>
          </a:custGeom>
          <a:ln w="3175">
            <a:solidFill>
              <a:srgbClr val="000000"/>
            </a:solidFill>
          </a:ln>
        </p:spPr>
        <p:txBody>
          <a:bodyPr wrap="square" lIns="0" tIns="0" rIns="0" bIns="0" rtlCol="0"/>
          <a:lstStyle/>
          <a:p/>
        </p:txBody>
      </p:sp>
      <p:sp>
        <p:nvSpPr>
          <p:cNvPr id="24" name="object 24"/>
          <p:cNvSpPr/>
          <p:nvPr/>
        </p:nvSpPr>
        <p:spPr>
          <a:xfrm>
            <a:off x="2596895" y="6822947"/>
            <a:ext cx="1242060" cy="104139"/>
          </a:xfrm>
          <a:custGeom>
            <a:avLst/>
            <a:gdLst/>
            <a:ahLst/>
            <a:cxnLst/>
            <a:rect l="l" t="t" r="r" b="b"/>
            <a:pathLst>
              <a:path w="1242060" h="104140">
                <a:moveTo>
                  <a:pt x="96012" y="102107"/>
                </a:moveTo>
                <a:lnTo>
                  <a:pt x="91440" y="102107"/>
                </a:lnTo>
                <a:lnTo>
                  <a:pt x="94488" y="103631"/>
                </a:lnTo>
                <a:lnTo>
                  <a:pt x="96012" y="102107"/>
                </a:lnTo>
                <a:close/>
              </a:path>
              <a:path w="1242060" h="104140">
                <a:moveTo>
                  <a:pt x="99060" y="1523"/>
                </a:moveTo>
                <a:lnTo>
                  <a:pt x="89916" y="1523"/>
                </a:lnTo>
                <a:lnTo>
                  <a:pt x="0" y="51815"/>
                </a:lnTo>
                <a:lnTo>
                  <a:pt x="89916" y="102107"/>
                </a:lnTo>
                <a:lnTo>
                  <a:pt x="99060" y="102107"/>
                </a:lnTo>
                <a:lnTo>
                  <a:pt x="102108" y="100583"/>
                </a:lnTo>
                <a:lnTo>
                  <a:pt x="102108" y="99059"/>
                </a:lnTo>
                <a:lnTo>
                  <a:pt x="103632" y="97535"/>
                </a:lnTo>
                <a:lnTo>
                  <a:pt x="103632" y="92963"/>
                </a:lnTo>
                <a:lnTo>
                  <a:pt x="102108" y="91439"/>
                </a:lnTo>
                <a:lnTo>
                  <a:pt x="102108" y="89915"/>
                </a:lnTo>
                <a:lnTo>
                  <a:pt x="99060" y="86867"/>
                </a:lnTo>
                <a:lnTo>
                  <a:pt x="51870" y="60959"/>
                </a:lnTo>
                <a:lnTo>
                  <a:pt x="16764" y="60959"/>
                </a:lnTo>
                <a:lnTo>
                  <a:pt x="16764" y="42671"/>
                </a:lnTo>
                <a:lnTo>
                  <a:pt x="51870" y="42671"/>
                </a:lnTo>
                <a:lnTo>
                  <a:pt x="99060" y="16763"/>
                </a:lnTo>
                <a:lnTo>
                  <a:pt x="102108" y="13715"/>
                </a:lnTo>
                <a:lnTo>
                  <a:pt x="102108" y="12191"/>
                </a:lnTo>
                <a:lnTo>
                  <a:pt x="103632" y="10667"/>
                </a:lnTo>
                <a:lnTo>
                  <a:pt x="103632" y="6095"/>
                </a:lnTo>
                <a:lnTo>
                  <a:pt x="102108" y="4571"/>
                </a:lnTo>
                <a:lnTo>
                  <a:pt x="102108" y="3047"/>
                </a:lnTo>
                <a:lnTo>
                  <a:pt x="99060" y="1523"/>
                </a:lnTo>
                <a:close/>
              </a:path>
              <a:path w="1242060" h="104140">
                <a:moveTo>
                  <a:pt x="51870" y="42671"/>
                </a:moveTo>
                <a:lnTo>
                  <a:pt x="16764" y="42671"/>
                </a:lnTo>
                <a:lnTo>
                  <a:pt x="16764" y="60959"/>
                </a:lnTo>
                <a:lnTo>
                  <a:pt x="51870" y="60959"/>
                </a:lnTo>
                <a:lnTo>
                  <a:pt x="49094" y="59435"/>
                </a:lnTo>
                <a:lnTo>
                  <a:pt x="21336" y="59435"/>
                </a:lnTo>
                <a:lnTo>
                  <a:pt x="21336" y="44195"/>
                </a:lnTo>
                <a:lnTo>
                  <a:pt x="49094" y="44195"/>
                </a:lnTo>
                <a:lnTo>
                  <a:pt x="51870" y="42671"/>
                </a:lnTo>
                <a:close/>
              </a:path>
              <a:path w="1242060" h="104140">
                <a:moveTo>
                  <a:pt x="1242060" y="42671"/>
                </a:moveTo>
                <a:lnTo>
                  <a:pt x="51870" y="42671"/>
                </a:lnTo>
                <a:lnTo>
                  <a:pt x="35215" y="51815"/>
                </a:lnTo>
                <a:lnTo>
                  <a:pt x="51870" y="60959"/>
                </a:lnTo>
                <a:lnTo>
                  <a:pt x="1242060" y="60959"/>
                </a:lnTo>
                <a:lnTo>
                  <a:pt x="1242060" y="42671"/>
                </a:lnTo>
                <a:close/>
              </a:path>
              <a:path w="1242060" h="104140">
                <a:moveTo>
                  <a:pt x="21336" y="44195"/>
                </a:moveTo>
                <a:lnTo>
                  <a:pt x="21336" y="59435"/>
                </a:lnTo>
                <a:lnTo>
                  <a:pt x="35215" y="51815"/>
                </a:lnTo>
                <a:lnTo>
                  <a:pt x="21336" y="44195"/>
                </a:lnTo>
                <a:close/>
              </a:path>
              <a:path w="1242060" h="104140">
                <a:moveTo>
                  <a:pt x="35215" y="51815"/>
                </a:moveTo>
                <a:lnTo>
                  <a:pt x="21336" y="59435"/>
                </a:lnTo>
                <a:lnTo>
                  <a:pt x="49094" y="59435"/>
                </a:lnTo>
                <a:lnTo>
                  <a:pt x="35215" y="51815"/>
                </a:lnTo>
                <a:close/>
              </a:path>
              <a:path w="1242060" h="104140">
                <a:moveTo>
                  <a:pt x="49094" y="44195"/>
                </a:moveTo>
                <a:lnTo>
                  <a:pt x="21336" y="44195"/>
                </a:lnTo>
                <a:lnTo>
                  <a:pt x="35215" y="51815"/>
                </a:lnTo>
                <a:lnTo>
                  <a:pt x="49094" y="44195"/>
                </a:lnTo>
                <a:close/>
              </a:path>
              <a:path w="1242060" h="104140">
                <a:moveTo>
                  <a:pt x="94488" y="0"/>
                </a:moveTo>
                <a:lnTo>
                  <a:pt x="91440" y="1523"/>
                </a:lnTo>
                <a:lnTo>
                  <a:pt x="96012" y="1523"/>
                </a:lnTo>
                <a:lnTo>
                  <a:pt x="94488" y="0"/>
                </a:lnTo>
                <a:close/>
              </a:path>
            </a:pathLst>
          </a:custGeom>
          <a:solidFill>
            <a:srgbClr val="000000"/>
          </a:solidFill>
        </p:spPr>
        <p:txBody>
          <a:bodyPr wrap="square" lIns="0" tIns="0" rIns="0" bIns="0" rtlCol="0"/>
          <a:lstStyle/>
          <a:p/>
        </p:txBody>
      </p:sp>
      <p:sp>
        <p:nvSpPr>
          <p:cNvPr id="25" name="object 25"/>
          <p:cNvSpPr/>
          <p:nvPr/>
        </p:nvSpPr>
        <p:spPr>
          <a:xfrm>
            <a:off x="2613660" y="6865619"/>
            <a:ext cx="1225550" cy="18415"/>
          </a:xfrm>
          <a:custGeom>
            <a:avLst/>
            <a:gdLst/>
            <a:ahLst/>
            <a:cxnLst/>
            <a:rect l="l" t="t" r="r" b="b"/>
            <a:pathLst>
              <a:path w="1225550" h="18415">
                <a:moveTo>
                  <a:pt x="1225296" y="18287"/>
                </a:moveTo>
                <a:lnTo>
                  <a:pt x="0" y="18287"/>
                </a:lnTo>
                <a:lnTo>
                  <a:pt x="0" y="0"/>
                </a:lnTo>
                <a:lnTo>
                  <a:pt x="1225296" y="0"/>
                </a:lnTo>
                <a:lnTo>
                  <a:pt x="1225296" y="18287"/>
                </a:lnTo>
                <a:close/>
              </a:path>
            </a:pathLst>
          </a:custGeom>
          <a:ln w="3175">
            <a:solidFill>
              <a:srgbClr val="000000"/>
            </a:solidFill>
          </a:ln>
        </p:spPr>
        <p:txBody>
          <a:bodyPr wrap="square" lIns="0" tIns="0" rIns="0" bIns="0" rtlCol="0"/>
          <a:lstStyle/>
          <a:p/>
        </p:txBody>
      </p:sp>
      <p:sp>
        <p:nvSpPr>
          <p:cNvPr id="26" name="object 26"/>
          <p:cNvSpPr/>
          <p:nvPr/>
        </p:nvSpPr>
        <p:spPr>
          <a:xfrm>
            <a:off x="2596895" y="6822947"/>
            <a:ext cx="104139" cy="104139"/>
          </a:xfrm>
          <a:custGeom>
            <a:avLst/>
            <a:gdLst/>
            <a:ahLst/>
            <a:cxnLst/>
            <a:rect l="l" t="t" r="r" b="b"/>
            <a:pathLst>
              <a:path w="104139" h="104140">
                <a:moveTo>
                  <a:pt x="89916" y="102107"/>
                </a:moveTo>
                <a:lnTo>
                  <a:pt x="0" y="51815"/>
                </a:lnTo>
                <a:lnTo>
                  <a:pt x="89916" y="1523"/>
                </a:lnTo>
                <a:lnTo>
                  <a:pt x="91440" y="1523"/>
                </a:lnTo>
                <a:lnTo>
                  <a:pt x="94488" y="0"/>
                </a:lnTo>
                <a:lnTo>
                  <a:pt x="96012" y="1523"/>
                </a:lnTo>
                <a:lnTo>
                  <a:pt x="99060" y="1523"/>
                </a:lnTo>
                <a:lnTo>
                  <a:pt x="102108" y="3047"/>
                </a:lnTo>
                <a:lnTo>
                  <a:pt x="102108" y="4571"/>
                </a:lnTo>
                <a:lnTo>
                  <a:pt x="103632" y="6095"/>
                </a:lnTo>
                <a:lnTo>
                  <a:pt x="103632" y="7619"/>
                </a:lnTo>
                <a:lnTo>
                  <a:pt x="103632" y="9143"/>
                </a:lnTo>
                <a:lnTo>
                  <a:pt x="103632" y="10667"/>
                </a:lnTo>
                <a:lnTo>
                  <a:pt x="102108" y="12191"/>
                </a:lnTo>
                <a:lnTo>
                  <a:pt x="102108" y="13715"/>
                </a:lnTo>
                <a:lnTo>
                  <a:pt x="100584" y="15239"/>
                </a:lnTo>
                <a:lnTo>
                  <a:pt x="99060" y="16763"/>
                </a:lnTo>
                <a:lnTo>
                  <a:pt x="21336" y="59435"/>
                </a:lnTo>
                <a:lnTo>
                  <a:pt x="21336" y="44195"/>
                </a:lnTo>
                <a:lnTo>
                  <a:pt x="99060" y="86867"/>
                </a:lnTo>
                <a:lnTo>
                  <a:pt x="100584" y="88391"/>
                </a:lnTo>
                <a:lnTo>
                  <a:pt x="102108" y="89915"/>
                </a:lnTo>
                <a:lnTo>
                  <a:pt x="102108" y="91439"/>
                </a:lnTo>
                <a:lnTo>
                  <a:pt x="103632" y="92963"/>
                </a:lnTo>
                <a:lnTo>
                  <a:pt x="103632" y="94487"/>
                </a:lnTo>
                <a:lnTo>
                  <a:pt x="103632" y="96011"/>
                </a:lnTo>
                <a:lnTo>
                  <a:pt x="103632" y="97535"/>
                </a:lnTo>
                <a:lnTo>
                  <a:pt x="102108" y="99059"/>
                </a:lnTo>
                <a:lnTo>
                  <a:pt x="102108" y="100583"/>
                </a:lnTo>
                <a:lnTo>
                  <a:pt x="99060" y="102107"/>
                </a:lnTo>
                <a:lnTo>
                  <a:pt x="96012" y="102107"/>
                </a:lnTo>
                <a:lnTo>
                  <a:pt x="94488" y="103631"/>
                </a:lnTo>
                <a:lnTo>
                  <a:pt x="91440" y="102107"/>
                </a:lnTo>
                <a:lnTo>
                  <a:pt x="89916" y="102107"/>
                </a:lnTo>
                <a:close/>
              </a:path>
            </a:pathLst>
          </a:custGeom>
          <a:ln w="3175">
            <a:solidFill>
              <a:srgbClr val="000000"/>
            </a:solidFill>
          </a:ln>
        </p:spPr>
        <p:txBody>
          <a:bodyPr wrap="square" lIns="0" tIns="0" rIns="0" bIns="0" rtlCol="0"/>
          <a:lstStyle/>
          <a:p/>
        </p:txBody>
      </p:sp>
      <p:sp>
        <p:nvSpPr>
          <p:cNvPr id="27" name="object 27"/>
          <p:cNvSpPr/>
          <p:nvPr/>
        </p:nvSpPr>
        <p:spPr>
          <a:xfrm>
            <a:off x="2596895" y="7004304"/>
            <a:ext cx="1243965" cy="399415"/>
          </a:xfrm>
          <a:custGeom>
            <a:avLst/>
            <a:gdLst/>
            <a:ahLst/>
            <a:cxnLst/>
            <a:rect l="l" t="t" r="r" b="b"/>
            <a:pathLst>
              <a:path w="1243964" h="399415">
                <a:moveTo>
                  <a:pt x="80772" y="298704"/>
                </a:moveTo>
                <a:lnTo>
                  <a:pt x="76200" y="298704"/>
                </a:lnTo>
                <a:lnTo>
                  <a:pt x="73152" y="301752"/>
                </a:lnTo>
                <a:lnTo>
                  <a:pt x="71628" y="301752"/>
                </a:lnTo>
                <a:lnTo>
                  <a:pt x="0" y="376428"/>
                </a:lnTo>
                <a:lnTo>
                  <a:pt x="102108" y="399288"/>
                </a:lnTo>
                <a:lnTo>
                  <a:pt x="106680" y="399288"/>
                </a:lnTo>
                <a:lnTo>
                  <a:pt x="108204" y="397764"/>
                </a:lnTo>
                <a:lnTo>
                  <a:pt x="108204" y="396240"/>
                </a:lnTo>
                <a:lnTo>
                  <a:pt x="109728" y="396240"/>
                </a:lnTo>
                <a:lnTo>
                  <a:pt x="111252" y="394716"/>
                </a:lnTo>
                <a:lnTo>
                  <a:pt x="111252" y="385572"/>
                </a:lnTo>
                <a:lnTo>
                  <a:pt x="109728" y="385572"/>
                </a:lnTo>
                <a:lnTo>
                  <a:pt x="106680" y="382524"/>
                </a:lnTo>
                <a:lnTo>
                  <a:pt x="105156" y="382524"/>
                </a:lnTo>
                <a:lnTo>
                  <a:pt x="91791" y="379476"/>
                </a:lnTo>
                <a:lnTo>
                  <a:pt x="18288" y="379476"/>
                </a:lnTo>
                <a:lnTo>
                  <a:pt x="13716" y="362712"/>
                </a:lnTo>
                <a:lnTo>
                  <a:pt x="47499" y="352711"/>
                </a:lnTo>
                <a:lnTo>
                  <a:pt x="85344" y="313944"/>
                </a:lnTo>
                <a:lnTo>
                  <a:pt x="85344" y="312420"/>
                </a:lnTo>
                <a:lnTo>
                  <a:pt x="86868" y="310896"/>
                </a:lnTo>
                <a:lnTo>
                  <a:pt x="86868" y="304800"/>
                </a:lnTo>
                <a:lnTo>
                  <a:pt x="85344" y="303276"/>
                </a:lnTo>
                <a:lnTo>
                  <a:pt x="85344" y="301752"/>
                </a:lnTo>
                <a:lnTo>
                  <a:pt x="82296" y="300228"/>
                </a:lnTo>
                <a:lnTo>
                  <a:pt x="80772" y="298704"/>
                </a:lnTo>
                <a:close/>
              </a:path>
              <a:path w="1243964" h="399415">
                <a:moveTo>
                  <a:pt x="47499" y="352711"/>
                </a:moveTo>
                <a:lnTo>
                  <a:pt x="13716" y="362712"/>
                </a:lnTo>
                <a:lnTo>
                  <a:pt x="18288" y="379476"/>
                </a:lnTo>
                <a:lnTo>
                  <a:pt x="23436" y="377952"/>
                </a:lnTo>
                <a:lnTo>
                  <a:pt x="22860" y="377952"/>
                </a:lnTo>
                <a:lnTo>
                  <a:pt x="18288" y="362712"/>
                </a:lnTo>
                <a:lnTo>
                  <a:pt x="37737" y="362712"/>
                </a:lnTo>
                <a:lnTo>
                  <a:pt x="47499" y="352711"/>
                </a:lnTo>
                <a:close/>
              </a:path>
              <a:path w="1243964" h="399415">
                <a:moveTo>
                  <a:pt x="50274" y="370007"/>
                </a:moveTo>
                <a:lnTo>
                  <a:pt x="18288" y="379476"/>
                </a:lnTo>
                <a:lnTo>
                  <a:pt x="91791" y="379476"/>
                </a:lnTo>
                <a:lnTo>
                  <a:pt x="50274" y="370007"/>
                </a:lnTo>
                <a:close/>
              </a:path>
              <a:path w="1243964" h="399415">
                <a:moveTo>
                  <a:pt x="18288" y="362712"/>
                </a:moveTo>
                <a:lnTo>
                  <a:pt x="22860" y="377952"/>
                </a:lnTo>
                <a:lnTo>
                  <a:pt x="34195" y="366340"/>
                </a:lnTo>
                <a:lnTo>
                  <a:pt x="18288" y="362712"/>
                </a:lnTo>
                <a:close/>
              </a:path>
              <a:path w="1243964" h="399415">
                <a:moveTo>
                  <a:pt x="34195" y="366340"/>
                </a:moveTo>
                <a:lnTo>
                  <a:pt x="22860" y="377952"/>
                </a:lnTo>
                <a:lnTo>
                  <a:pt x="23436" y="377952"/>
                </a:lnTo>
                <a:lnTo>
                  <a:pt x="50274" y="370007"/>
                </a:lnTo>
                <a:lnTo>
                  <a:pt x="34195" y="366340"/>
                </a:lnTo>
                <a:close/>
              </a:path>
              <a:path w="1243964" h="399415">
                <a:moveTo>
                  <a:pt x="1239012" y="0"/>
                </a:moveTo>
                <a:lnTo>
                  <a:pt x="47499" y="352711"/>
                </a:lnTo>
                <a:lnTo>
                  <a:pt x="34195" y="366340"/>
                </a:lnTo>
                <a:lnTo>
                  <a:pt x="50274" y="370007"/>
                </a:lnTo>
                <a:lnTo>
                  <a:pt x="1243584" y="16764"/>
                </a:lnTo>
                <a:lnTo>
                  <a:pt x="1239012" y="0"/>
                </a:lnTo>
                <a:close/>
              </a:path>
              <a:path w="1243964" h="399415">
                <a:moveTo>
                  <a:pt x="37737" y="362712"/>
                </a:moveTo>
                <a:lnTo>
                  <a:pt x="18288" y="362712"/>
                </a:lnTo>
                <a:lnTo>
                  <a:pt x="34195" y="366340"/>
                </a:lnTo>
                <a:lnTo>
                  <a:pt x="37737" y="362712"/>
                </a:lnTo>
                <a:close/>
              </a:path>
            </a:pathLst>
          </a:custGeom>
          <a:solidFill>
            <a:srgbClr val="000000"/>
          </a:solidFill>
        </p:spPr>
        <p:txBody>
          <a:bodyPr wrap="square" lIns="0" tIns="0" rIns="0" bIns="0" rtlCol="0"/>
          <a:lstStyle/>
          <a:p/>
        </p:txBody>
      </p:sp>
      <p:sp>
        <p:nvSpPr>
          <p:cNvPr id="28" name="object 28"/>
          <p:cNvSpPr/>
          <p:nvPr/>
        </p:nvSpPr>
        <p:spPr>
          <a:xfrm>
            <a:off x="2610611" y="7004304"/>
            <a:ext cx="1229995" cy="379730"/>
          </a:xfrm>
          <a:custGeom>
            <a:avLst/>
            <a:gdLst/>
            <a:ahLst/>
            <a:cxnLst/>
            <a:rect l="l" t="t" r="r" b="b"/>
            <a:pathLst>
              <a:path w="1229995" h="379729">
                <a:moveTo>
                  <a:pt x="1229868" y="16764"/>
                </a:moveTo>
                <a:lnTo>
                  <a:pt x="4571" y="379476"/>
                </a:lnTo>
                <a:lnTo>
                  <a:pt x="0" y="362712"/>
                </a:lnTo>
                <a:lnTo>
                  <a:pt x="1225296" y="0"/>
                </a:lnTo>
                <a:lnTo>
                  <a:pt x="1229868" y="16764"/>
                </a:lnTo>
                <a:close/>
              </a:path>
            </a:pathLst>
          </a:custGeom>
          <a:ln w="3175">
            <a:solidFill>
              <a:srgbClr val="000000"/>
            </a:solidFill>
          </a:ln>
        </p:spPr>
        <p:txBody>
          <a:bodyPr wrap="square" lIns="0" tIns="0" rIns="0" bIns="0" rtlCol="0"/>
          <a:lstStyle/>
          <a:p/>
        </p:txBody>
      </p:sp>
      <p:sp>
        <p:nvSpPr>
          <p:cNvPr id="29" name="object 29"/>
          <p:cNvSpPr/>
          <p:nvPr/>
        </p:nvSpPr>
        <p:spPr>
          <a:xfrm>
            <a:off x="2596895" y="7303007"/>
            <a:ext cx="111760" cy="100965"/>
          </a:xfrm>
          <a:custGeom>
            <a:avLst/>
            <a:gdLst/>
            <a:ahLst/>
            <a:cxnLst/>
            <a:rect l="l" t="t" r="r" b="b"/>
            <a:pathLst>
              <a:path w="111760" h="100965">
                <a:moveTo>
                  <a:pt x="102108" y="100584"/>
                </a:moveTo>
                <a:lnTo>
                  <a:pt x="0" y="77724"/>
                </a:lnTo>
                <a:lnTo>
                  <a:pt x="71628" y="3048"/>
                </a:lnTo>
                <a:lnTo>
                  <a:pt x="73152" y="3048"/>
                </a:lnTo>
                <a:lnTo>
                  <a:pt x="74676" y="1524"/>
                </a:lnTo>
                <a:lnTo>
                  <a:pt x="76200" y="0"/>
                </a:lnTo>
                <a:lnTo>
                  <a:pt x="77724" y="0"/>
                </a:lnTo>
                <a:lnTo>
                  <a:pt x="80772" y="0"/>
                </a:lnTo>
                <a:lnTo>
                  <a:pt x="82296" y="1524"/>
                </a:lnTo>
                <a:lnTo>
                  <a:pt x="85344" y="3048"/>
                </a:lnTo>
                <a:lnTo>
                  <a:pt x="85344" y="4572"/>
                </a:lnTo>
                <a:lnTo>
                  <a:pt x="86868" y="6096"/>
                </a:lnTo>
                <a:lnTo>
                  <a:pt x="86868" y="7620"/>
                </a:lnTo>
                <a:lnTo>
                  <a:pt x="86868" y="9144"/>
                </a:lnTo>
                <a:lnTo>
                  <a:pt x="86868" y="10668"/>
                </a:lnTo>
                <a:lnTo>
                  <a:pt x="86868" y="12192"/>
                </a:lnTo>
                <a:lnTo>
                  <a:pt x="85344" y="13716"/>
                </a:lnTo>
                <a:lnTo>
                  <a:pt x="85344" y="15240"/>
                </a:lnTo>
                <a:lnTo>
                  <a:pt x="22860" y="79248"/>
                </a:lnTo>
                <a:lnTo>
                  <a:pt x="18288" y="64008"/>
                </a:lnTo>
                <a:lnTo>
                  <a:pt x="105156" y="83820"/>
                </a:lnTo>
                <a:lnTo>
                  <a:pt x="106680" y="83820"/>
                </a:lnTo>
                <a:lnTo>
                  <a:pt x="108204" y="85344"/>
                </a:lnTo>
                <a:lnTo>
                  <a:pt x="109728" y="86868"/>
                </a:lnTo>
                <a:lnTo>
                  <a:pt x="111252" y="86868"/>
                </a:lnTo>
                <a:lnTo>
                  <a:pt x="111252" y="88392"/>
                </a:lnTo>
                <a:lnTo>
                  <a:pt x="111252" y="91440"/>
                </a:lnTo>
                <a:lnTo>
                  <a:pt x="111252" y="92964"/>
                </a:lnTo>
                <a:lnTo>
                  <a:pt x="111252" y="96012"/>
                </a:lnTo>
                <a:lnTo>
                  <a:pt x="109728" y="97536"/>
                </a:lnTo>
                <a:lnTo>
                  <a:pt x="108204" y="97536"/>
                </a:lnTo>
                <a:lnTo>
                  <a:pt x="108204" y="99060"/>
                </a:lnTo>
                <a:lnTo>
                  <a:pt x="106680" y="100584"/>
                </a:lnTo>
                <a:lnTo>
                  <a:pt x="103632" y="100584"/>
                </a:lnTo>
                <a:lnTo>
                  <a:pt x="102108" y="100584"/>
                </a:lnTo>
                <a:close/>
              </a:path>
            </a:pathLst>
          </a:custGeom>
          <a:ln w="3175">
            <a:solidFill>
              <a:srgbClr val="000000"/>
            </a:solidFill>
          </a:ln>
        </p:spPr>
        <p:txBody>
          <a:bodyPr wrap="square" lIns="0" tIns="0" rIns="0" bIns="0" rtlCol="0"/>
          <a:lstStyle/>
          <a:p/>
        </p:txBody>
      </p:sp>
      <p:sp>
        <p:nvSpPr>
          <p:cNvPr id="30" name="object 30"/>
          <p:cNvSpPr txBox="1"/>
          <p:nvPr/>
        </p:nvSpPr>
        <p:spPr>
          <a:xfrm rot="1080000">
            <a:off x="2826845" y="6427658"/>
            <a:ext cx="909753" cy="137795"/>
          </a:xfrm>
          <a:prstGeom prst="rect">
            <a:avLst/>
          </a:prstGeom>
        </p:spPr>
        <p:txBody>
          <a:bodyPr wrap="square" lIns="0" tIns="0" rIns="0" bIns="0" rtlCol="0" vert="horz">
            <a:spAutoFit/>
          </a:bodyPr>
          <a:lstStyle/>
          <a:p>
            <a:pPr>
              <a:lnSpc>
                <a:spcPts val="1085"/>
              </a:lnSpc>
            </a:pPr>
            <a:r>
              <a:rPr dirty="0" baseline="2645" sz="1575" spc="7">
                <a:latin typeface="Arial"/>
                <a:cs typeface="Arial"/>
              </a:rPr>
              <a:t>desired</a:t>
            </a:r>
            <a:r>
              <a:rPr dirty="0" sz="1050" spc="5">
                <a:latin typeface="Arial"/>
                <a:cs typeface="Arial"/>
              </a:rPr>
              <a:t>Temp()</a:t>
            </a:r>
            <a:endParaRPr sz="1050">
              <a:latin typeface="Arial"/>
              <a:cs typeface="Arial"/>
            </a:endParaRPr>
          </a:p>
        </p:txBody>
      </p:sp>
      <p:sp>
        <p:nvSpPr>
          <p:cNvPr id="33" name="object 33"/>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112</a:t>
            </a:r>
          </a:p>
          <a:p>
            <a:pPr marL="1498600">
              <a:lnSpc>
                <a:spcPts val="1410"/>
              </a:lnSpc>
            </a:pPr>
            <a:r>
              <a:rPr dirty="0"/>
              <a:t>© Copyright </a:t>
            </a:r>
            <a:r>
              <a:rPr dirty="0" spc="-5"/>
              <a:t>Virtual University </a:t>
            </a:r>
            <a:r>
              <a:rPr dirty="0"/>
              <a:t>of</a:t>
            </a:r>
            <a:r>
              <a:rPr dirty="0" spc="-80"/>
              <a:t> </a:t>
            </a:r>
            <a:r>
              <a:rPr dirty="0" spc="-5"/>
              <a:t>Pakistan</a:t>
            </a:r>
          </a:p>
        </p:txBody>
      </p:sp>
      <p:sp>
        <p:nvSpPr>
          <p:cNvPr id="31" name="object 31"/>
          <p:cNvSpPr txBox="1"/>
          <p:nvPr/>
        </p:nvSpPr>
        <p:spPr>
          <a:xfrm rot="20700000">
            <a:off x="2787685" y="7201629"/>
            <a:ext cx="1029162" cy="137795"/>
          </a:xfrm>
          <a:prstGeom prst="rect">
            <a:avLst/>
          </a:prstGeom>
        </p:spPr>
        <p:txBody>
          <a:bodyPr wrap="square" lIns="0" tIns="0" rIns="0" bIns="0" rtlCol="0" vert="horz">
            <a:spAutoFit/>
          </a:bodyPr>
          <a:lstStyle/>
          <a:p>
            <a:pPr>
              <a:lnSpc>
                <a:spcPts val="1085"/>
              </a:lnSpc>
            </a:pPr>
            <a:r>
              <a:rPr dirty="0" sz="1050">
                <a:latin typeface="Arial"/>
                <a:cs typeface="Arial"/>
              </a:rPr>
              <a:t>anyo</a:t>
            </a:r>
            <a:r>
              <a:rPr dirty="0" baseline="2645" sz="1575">
                <a:latin typeface="Arial"/>
                <a:cs typeface="Arial"/>
              </a:rPr>
              <a:t>nePres</a:t>
            </a:r>
            <a:r>
              <a:rPr dirty="0" baseline="5291" sz="1575">
                <a:latin typeface="Arial"/>
                <a:cs typeface="Arial"/>
              </a:rPr>
              <a:t>ent()</a:t>
            </a:r>
            <a:endParaRPr baseline="5291" sz="1575">
              <a:latin typeface="Arial"/>
              <a:cs typeface="Arial"/>
            </a:endParaRPr>
          </a:p>
        </p:txBody>
      </p:sp>
      <p:sp>
        <p:nvSpPr>
          <p:cNvPr id="32" name="object 32"/>
          <p:cNvSpPr txBox="1"/>
          <p:nvPr/>
        </p:nvSpPr>
        <p:spPr>
          <a:xfrm>
            <a:off x="2823464" y="6701790"/>
            <a:ext cx="837565" cy="172720"/>
          </a:xfrm>
          <a:prstGeom prst="rect">
            <a:avLst/>
          </a:prstGeom>
        </p:spPr>
        <p:txBody>
          <a:bodyPr wrap="square" lIns="0" tIns="0" rIns="0" bIns="0" rtlCol="0" vert="horz">
            <a:spAutoFit/>
          </a:bodyPr>
          <a:lstStyle/>
          <a:p>
            <a:pPr marL="12700">
              <a:lnSpc>
                <a:spcPct val="100000"/>
              </a:lnSpc>
            </a:pPr>
            <a:r>
              <a:rPr dirty="0" sz="1050" spc="10">
                <a:latin typeface="Arial"/>
                <a:cs typeface="Arial"/>
              </a:rPr>
              <a:t>actualTemp()</a:t>
            </a:r>
            <a:endParaRPr sz="1050">
              <a:latin typeface="Arial"/>
              <a:cs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7045452"/>
            <a:ext cx="5512435" cy="176022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By doing that </a:t>
            </a:r>
            <a:r>
              <a:rPr dirty="0" sz="1200" spc="-5">
                <a:latin typeface="Times New Roman"/>
                <a:cs typeface="Times New Roman"/>
              </a:rPr>
              <a:t>we </a:t>
            </a:r>
            <a:r>
              <a:rPr dirty="0" sz="1200">
                <a:latin typeface="Times New Roman"/>
                <a:cs typeface="Times New Roman"/>
              </a:rPr>
              <a:t>reduce coupling even further because now </a:t>
            </a:r>
            <a:r>
              <a:rPr dirty="0" sz="1200" spc="-5">
                <a:latin typeface="Times New Roman"/>
                <a:cs typeface="Times New Roman"/>
              </a:rPr>
              <a:t>we </a:t>
            </a:r>
            <a:r>
              <a:rPr dirty="0" sz="1200">
                <a:latin typeface="Times New Roman"/>
                <a:cs typeface="Times New Roman"/>
              </a:rPr>
              <a:t>have made Room more  cohesive by putting the function </a:t>
            </a:r>
            <a:r>
              <a:rPr dirty="0" sz="1200" spc="-5">
                <a:latin typeface="Times New Roman"/>
                <a:cs typeface="Times New Roman"/>
              </a:rPr>
              <a:t>with </a:t>
            </a:r>
            <a:r>
              <a:rPr dirty="0" sz="1200">
                <a:latin typeface="Times New Roman"/>
                <a:cs typeface="Times New Roman"/>
              </a:rPr>
              <a:t>the related data and have thus reduced the number  and types of messages being </a:t>
            </a:r>
            <a:r>
              <a:rPr dirty="0" sz="1200" spc="-5">
                <a:latin typeface="Times New Roman"/>
                <a:cs typeface="Times New Roman"/>
              </a:rPr>
              <a:t>sent </a:t>
            </a:r>
            <a:r>
              <a:rPr dirty="0" sz="1200">
                <a:latin typeface="Times New Roman"/>
                <a:cs typeface="Times New Roman"/>
              </a:rPr>
              <a:t>from the regulator to the</a:t>
            </a:r>
            <a:r>
              <a:rPr dirty="0" sz="1200" spc="-120">
                <a:latin typeface="Times New Roman"/>
                <a:cs typeface="Times New Roman"/>
              </a:rPr>
              <a:t> </a:t>
            </a:r>
            <a:r>
              <a:rPr dirty="0" sz="1200">
                <a:latin typeface="Times New Roman"/>
                <a:cs typeface="Times New Roman"/>
              </a:rPr>
              <a:t>room.</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That is, </a:t>
            </a:r>
            <a:r>
              <a:rPr dirty="0" sz="1200" spc="-5">
                <a:latin typeface="Times New Roman"/>
                <a:cs typeface="Times New Roman"/>
              </a:rPr>
              <a:t>we </a:t>
            </a:r>
            <a:r>
              <a:rPr dirty="0" sz="1200">
                <a:latin typeface="Times New Roman"/>
                <a:cs typeface="Times New Roman"/>
              </a:rPr>
              <a:t>can reduce the coupling of a system by minimizing the number of messages  in the protocol of a class. The problem </a:t>
            </a:r>
            <a:r>
              <a:rPr dirty="0" sz="1200" spc="-5">
                <a:latin typeface="Times New Roman"/>
                <a:cs typeface="Times New Roman"/>
              </a:rPr>
              <a:t>with </a:t>
            </a:r>
            <a:r>
              <a:rPr dirty="0" sz="1200">
                <a:latin typeface="Times New Roman"/>
                <a:cs typeface="Times New Roman"/>
              </a:rPr>
              <a:t>large public interfaces is that you can never  find </a:t>
            </a:r>
            <a:r>
              <a:rPr dirty="0" sz="1200" spc="-5">
                <a:latin typeface="Times New Roman"/>
                <a:cs typeface="Times New Roman"/>
              </a:rPr>
              <a:t>what </a:t>
            </a:r>
            <a:r>
              <a:rPr dirty="0" sz="1200">
                <a:latin typeface="Times New Roman"/>
                <a:cs typeface="Times New Roman"/>
              </a:rPr>
              <a:t>you are looking for…smaller public interfaces make a class easier to  understand and modify. This can be further elaborated </a:t>
            </a:r>
            <a:r>
              <a:rPr dirty="0" sz="1200" spc="-5">
                <a:latin typeface="Times New Roman"/>
                <a:cs typeface="Times New Roman"/>
              </a:rPr>
              <a:t>with </a:t>
            </a:r>
            <a:r>
              <a:rPr dirty="0" sz="1200">
                <a:latin typeface="Times New Roman"/>
                <a:cs typeface="Times New Roman"/>
              </a:rPr>
              <a:t>the help of the following  example. </a:t>
            </a:r>
            <a:r>
              <a:rPr dirty="0" sz="1200" spc="-5">
                <a:latin typeface="Times New Roman"/>
                <a:cs typeface="Times New Roman"/>
              </a:rPr>
              <a:t>Suppose we </a:t>
            </a:r>
            <a:r>
              <a:rPr dirty="0" sz="1200">
                <a:latin typeface="Times New Roman"/>
                <a:cs typeface="Times New Roman"/>
              </a:rPr>
              <a:t>have two functions defined for </a:t>
            </a:r>
            <a:r>
              <a:rPr dirty="0" sz="1200" spc="-5">
                <a:latin typeface="Times New Roman"/>
                <a:cs typeface="Times New Roman"/>
              </a:rPr>
              <a:t>setting </a:t>
            </a:r>
            <a:r>
              <a:rPr dirty="0" sz="1200">
                <a:latin typeface="Times New Roman"/>
                <a:cs typeface="Times New Roman"/>
              </a:rPr>
              <a:t>the desired temperature in  the</a:t>
            </a:r>
            <a:r>
              <a:rPr dirty="0" sz="1200" spc="-105">
                <a:latin typeface="Times New Roman"/>
                <a:cs typeface="Times New Roman"/>
              </a:rPr>
              <a:t> </a:t>
            </a:r>
            <a:r>
              <a:rPr dirty="0" sz="1200">
                <a:latin typeface="Times New Roman"/>
                <a:cs typeface="Times New Roman"/>
              </a:rPr>
              <a:t>room:</a:t>
            </a:r>
            <a:endParaRPr sz="1200">
              <a:latin typeface="Times New Roman"/>
              <a:cs typeface="Times New Roman"/>
            </a:endParaRPr>
          </a:p>
        </p:txBody>
      </p:sp>
      <p:sp>
        <p:nvSpPr>
          <p:cNvPr id="4" name="object 4"/>
          <p:cNvSpPr/>
          <p:nvPr/>
        </p:nvSpPr>
        <p:spPr>
          <a:xfrm>
            <a:off x="1767839" y="1584960"/>
            <a:ext cx="978535" cy="1542415"/>
          </a:xfrm>
          <a:custGeom>
            <a:avLst/>
            <a:gdLst/>
            <a:ahLst/>
            <a:cxnLst/>
            <a:rect l="l" t="t" r="r" b="b"/>
            <a:pathLst>
              <a:path w="978535" h="1542414">
                <a:moveTo>
                  <a:pt x="0" y="0"/>
                </a:moveTo>
                <a:lnTo>
                  <a:pt x="978408" y="0"/>
                </a:lnTo>
                <a:lnTo>
                  <a:pt x="978408" y="1542288"/>
                </a:lnTo>
                <a:lnTo>
                  <a:pt x="0" y="1542288"/>
                </a:lnTo>
                <a:lnTo>
                  <a:pt x="0" y="0"/>
                </a:lnTo>
                <a:close/>
              </a:path>
            </a:pathLst>
          </a:custGeom>
          <a:solidFill>
            <a:srgbClr val="333399"/>
          </a:solidFill>
        </p:spPr>
        <p:txBody>
          <a:bodyPr wrap="square" lIns="0" tIns="0" rIns="0" bIns="0" rtlCol="0"/>
          <a:lstStyle/>
          <a:p/>
        </p:txBody>
      </p:sp>
      <p:sp>
        <p:nvSpPr>
          <p:cNvPr id="5" name="object 5"/>
          <p:cNvSpPr/>
          <p:nvPr/>
        </p:nvSpPr>
        <p:spPr>
          <a:xfrm>
            <a:off x="1764792" y="1581911"/>
            <a:ext cx="982980" cy="1546860"/>
          </a:xfrm>
          <a:custGeom>
            <a:avLst/>
            <a:gdLst/>
            <a:ahLst/>
            <a:cxnLst/>
            <a:rect l="l" t="t" r="r" b="b"/>
            <a:pathLst>
              <a:path w="982980" h="1546860">
                <a:moveTo>
                  <a:pt x="981456" y="0"/>
                </a:moveTo>
                <a:lnTo>
                  <a:pt x="1524" y="0"/>
                </a:lnTo>
                <a:lnTo>
                  <a:pt x="0" y="1524"/>
                </a:lnTo>
                <a:lnTo>
                  <a:pt x="0" y="1545336"/>
                </a:lnTo>
                <a:lnTo>
                  <a:pt x="1524" y="1546860"/>
                </a:lnTo>
                <a:lnTo>
                  <a:pt x="981456" y="1546860"/>
                </a:lnTo>
                <a:lnTo>
                  <a:pt x="982980" y="1545336"/>
                </a:lnTo>
                <a:lnTo>
                  <a:pt x="3048" y="1545336"/>
                </a:lnTo>
                <a:lnTo>
                  <a:pt x="3048" y="1542288"/>
                </a:lnTo>
                <a:lnTo>
                  <a:pt x="4572" y="1542288"/>
                </a:lnTo>
                <a:lnTo>
                  <a:pt x="4572" y="4572"/>
                </a:lnTo>
                <a:lnTo>
                  <a:pt x="3048" y="4572"/>
                </a:lnTo>
                <a:lnTo>
                  <a:pt x="3048" y="3048"/>
                </a:lnTo>
                <a:lnTo>
                  <a:pt x="982980" y="3048"/>
                </a:lnTo>
                <a:lnTo>
                  <a:pt x="982980" y="1524"/>
                </a:lnTo>
                <a:lnTo>
                  <a:pt x="981456" y="0"/>
                </a:lnTo>
                <a:close/>
              </a:path>
              <a:path w="982980" h="1546860">
                <a:moveTo>
                  <a:pt x="4572" y="1542288"/>
                </a:moveTo>
                <a:lnTo>
                  <a:pt x="3048" y="1542288"/>
                </a:lnTo>
                <a:lnTo>
                  <a:pt x="3048" y="1545336"/>
                </a:lnTo>
                <a:lnTo>
                  <a:pt x="4572" y="1545336"/>
                </a:lnTo>
                <a:lnTo>
                  <a:pt x="4572" y="1542288"/>
                </a:lnTo>
                <a:close/>
              </a:path>
              <a:path w="982980" h="1546860">
                <a:moveTo>
                  <a:pt x="978408" y="1542288"/>
                </a:moveTo>
                <a:lnTo>
                  <a:pt x="4572" y="1542288"/>
                </a:lnTo>
                <a:lnTo>
                  <a:pt x="4572" y="1545336"/>
                </a:lnTo>
                <a:lnTo>
                  <a:pt x="978408" y="1545336"/>
                </a:lnTo>
                <a:lnTo>
                  <a:pt x="978408" y="1542288"/>
                </a:lnTo>
                <a:close/>
              </a:path>
              <a:path w="982980" h="1546860">
                <a:moveTo>
                  <a:pt x="981456" y="3048"/>
                </a:moveTo>
                <a:lnTo>
                  <a:pt x="978408" y="3048"/>
                </a:lnTo>
                <a:lnTo>
                  <a:pt x="978408" y="1545336"/>
                </a:lnTo>
                <a:lnTo>
                  <a:pt x="981456" y="1545336"/>
                </a:lnTo>
                <a:lnTo>
                  <a:pt x="981456" y="1542288"/>
                </a:lnTo>
                <a:lnTo>
                  <a:pt x="982980" y="1542288"/>
                </a:lnTo>
                <a:lnTo>
                  <a:pt x="982980" y="4572"/>
                </a:lnTo>
                <a:lnTo>
                  <a:pt x="981456" y="4572"/>
                </a:lnTo>
                <a:lnTo>
                  <a:pt x="981456" y="3048"/>
                </a:lnTo>
                <a:close/>
              </a:path>
              <a:path w="982980" h="1546860">
                <a:moveTo>
                  <a:pt x="982980" y="1542288"/>
                </a:moveTo>
                <a:lnTo>
                  <a:pt x="981456" y="1542288"/>
                </a:lnTo>
                <a:lnTo>
                  <a:pt x="981456" y="1545336"/>
                </a:lnTo>
                <a:lnTo>
                  <a:pt x="982980" y="1545336"/>
                </a:lnTo>
                <a:lnTo>
                  <a:pt x="982980" y="1542288"/>
                </a:lnTo>
                <a:close/>
              </a:path>
              <a:path w="982980" h="1546860">
                <a:moveTo>
                  <a:pt x="4572" y="3048"/>
                </a:moveTo>
                <a:lnTo>
                  <a:pt x="3048" y="3048"/>
                </a:lnTo>
                <a:lnTo>
                  <a:pt x="3048" y="4572"/>
                </a:lnTo>
                <a:lnTo>
                  <a:pt x="4572" y="4572"/>
                </a:lnTo>
                <a:lnTo>
                  <a:pt x="4572" y="3048"/>
                </a:lnTo>
                <a:close/>
              </a:path>
              <a:path w="982980" h="1546860">
                <a:moveTo>
                  <a:pt x="978408" y="3048"/>
                </a:moveTo>
                <a:lnTo>
                  <a:pt x="4572" y="3048"/>
                </a:lnTo>
                <a:lnTo>
                  <a:pt x="4572" y="4572"/>
                </a:lnTo>
                <a:lnTo>
                  <a:pt x="978408" y="4572"/>
                </a:lnTo>
                <a:lnTo>
                  <a:pt x="978408" y="3048"/>
                </a:lnTo>
                <a:close/>
              </a:path>
              <a:path w="982980" h="1546860">
                <a:moveTo>
                  <a:pt x="982980" y="3048"/>
                </a:moveTo>
                <a:lnTo>
                  <a:pt x="981456" y="3048"/>
                </a:lnTo>
                <a:lnTo>
                  <a:pt x="981456" y="4572"/>
                </a:lnTo>
                <a:lnTo>
                  <a:pt x="982980" y="4572"/>
                </a:lnTo>
                <a:lnTo>
                  <a:pt x="982980" y="3048"/>
                </a:lnTo>
                <a:close/>
              </a:path>
            </a:pathLst>
          </a:custGeom>
          <a:solidFill>
            <a:srgbClr val="000000"/>
          </a:solidFill>
        </p:spPr>
        <p:txBody>
          <a:bodyPr wrap="square" lIns="0" tIns="0" rIns="0" bIns="0" rtlCol="0"/>
          <a:lstStyle/>
          <a:p/>
        </p:txBody>
      </p:sp>
      <p:sp>
        <p:nvSpPr>
          <p:cNvPr id="6" name="object 6"/>
          <p:cNvSpPr/>
          <p:nvPr/>
        </p:nvSpPr>
        <p:spPr>
          <a:xfrm>
            <a:off x="1915667" y="1845564"/>
            <a:ext cx="681355" cy="306705"/>
          </a:xfrm>
          <a:custGeom>
            <a:avLst/>
            <a:gdLst/>
            <a:ahLst/>
            <a:cxnLst/>
            <a:rect l="l" t="t" r="r" b="b"/>
            <a:pathLst>
              <a:path w="681355" h="306705">
                <a:moveTo>
                  <a:pt x="679704" y="0"/>
                </a:moveTo>
                <a:lnTo>
                  <a:pt x="1524" y="0"/>
                </a:lnTo>
                <a:lnTo>
                  <a:pt x="0" y="1523"/>
                </a:lnTo>
                <a:lnTo>
                  <a:pt x="0" y="304799"/>
                </a:lnTo>
                <a:lnTo>
                  <a:pt x="1524" y="306323"/>
                </a:lnTo>
                <a:lnTo>
                  <a:pt x="679704" y="306323"/>
                </a:lnTo>
                <a:lnTo>
                  <a:pt x="681228" y="304799"/>
                </a:lnTo>
                <a:lnTo>
                  <a:pt x="3048" y="304799"/>
                </a:lnTo>
                <a:lnTo>
                  <a:pt x="3048" y="301751"/>
                </a:lnTo>
                <a:lnTo>
                  <a:pt x="4572" y="301752"/>
                </a:lnTo>
                <a:lnTo>
                  <a:pt x="4572" y="4571"/>
                </a:lnTo>
                <a:lnTo>
                  <a:pt x="3048" y="4571"/>
                </a:lnTo>
                <a:lnTo>
                  <a:pt x="3048" y="3047"/>
                </a:lnTo>
                <a:lnTo>
                  <a:pt x="681228" y="3047"/>
                </a:lnTo>
                <a:lnTo>
                  <a:pt x="681228" y="1523"/>
                </a:lnTo>
                <a:lnTo>
                  <a:pt x="679704" y="0"/>
                </a:lnTo>
                <a:close/>
              </a:path>
              <a:path w="681355" h="306705">
                <a:moveTo>
                  <a:pt x="4572" y="301752"/>
                </a:moveTo>
                <a:lnTo>
                  <a:pt x="3048" y="301751"/>
                </a:lnTo>
                <a:lnTo>
                  <a:pt x="3048" y="304799"/>
                </a:lnTo>
                <a:lnTo>
                  <a:pt x="4572" y="304799"/>
                </a:lnTo>
                <a:lnTo>
                  <a:pt x="4572" y="301752"/>
                </a:lnTo>
                <a:close/>
              </a:path>
              <a:path w="681355" h="306705">
                <a:moveTo>
                  <a:pt x="676656" y="301752"/>
                </a:moveTo>
                <a:lnTo>
                  <a:pt x="4572" y="301752"/>
                </a:lnTo>
                <a:lnTo>
                  <a:pt x="4572" y="304799"/>
                </a:lnTo>
                <a:lnTo>
                  <a:pt x="676656" y="304799"/>
                </a:lnTo>
                <a:lnTo>
                  <a:pt x="676656" y="301752"/>
                </a:lnTo>
                <a:close/>
              </a:path>
              <a:path w="681355" h="306705">
                <a:moveTo>
                  <a:pt x="679704" y="3047"/>
                </a:moveTo>
                <a:lnTo>
                  <a:pt x="676656" y="3047"/>
                </a:lnTo>
                <a:lnTo>
                  <a:pt x="676656" y="304799"/>
                </a:lnTo>
                <a:lnTo>
                  <a:pt x="679704" y="304799"/>
                </a:lnTo>
                <a:lnTo>
                  <a:pt x="679704" y="301751"/>
                </a:lnTo>
                <a:lnTo>
                  <a:pt x="681228" y="301752"/>
                </a:lnTo>
                <a:lnTo>
                  <a:pt x="681228" y="4571"/>
                </a:lnTo>
                <a:lnTo>
                  <a:pt x="679704" y="4571"/>
                </a:lnTo>
                <a:lnTo>
                  <a:pt x="679704" y="3047"/>
                </a:lnTo>
                <a:close/>
              </a:path>
              <a:path w="681355" h="306705">
                <a:moveTo>
                  <a:pt x="681228" y="301752"/>
                </a:moveTo>
                <a:lnTo>
                  <a:pt x="679704" y="301751"/>
                </a:lnTo>
                <a:lnTo>
                  <a:pt x="679704" y="304799"/>
                </a:lnTo>
                <a:lnTo>
                  <a:pt x="681228" y="304799"/>
                </a:lnTo>
                <a:lnTo>
                  <a:pt x="681228" y="301752"/>
                </a:lnTo>
                <a:close/>
              </a:path>
              <a:path w="681355" h="306705">
                <a:moveTo>
                  <a:pt x="4572" y="3047"/>
                </a:moveTo>
                <a:lnTo>
                  <a:pt x="3048" y="3047"/>
                </a:lnTo>
                <a:lnTo>
                  <a:pt x="3048" y="4571"/>
                </a:lnTo>
                <a:lnTo>
                  <a:pt x="4572" y="4571"/>
                </a:lnTo>
                <a:lnTo>
                  <a:pt x="4572" y="3047"/>
                </a:lnTo>
                <a:close/>
              </a:path>
              <a:path w="681355" h="306705">
                <a:moveTo>
                  <a:pt x="676656" y="3047"/>
                </a:moveTo>
                <a:lnTo>
                  <a:pt x="4572" y="3047"/>
                </a:lnTo>
                <a:lnTo>
                  <a:pt x="4572" y="4571"/>
                </a:lnTo>
                <a:lnTo>
                  <a:pt x="676656" y="4571"/>
                </a:lnTo>
                <a:lnTo>
                  <a:pt x="676656" y="3047"/>
                </a:lnTo>
                <a:close/>
              </a:path>
              <a:path w="681355" h="306705">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p:txBody>
      </p:sp>
      <p:sp>
        <p:nvSpPr>
          <p:cNvPr id="7" name="object 7"/>
          <p:cNvSpPr txBox="1"/>
          <p:nvPr/>
        </p:nvSpPr>
        <p:spPr>
          <a:xfrm>
            <a:off x="1918716" y="1848611"/>
            <a:ext cx="676910" cy="302260"/>
          </a:xfrm>
          <a:prstGeom prst="rect">
            <a:avLst/>
          </a:prstGeom>
          <a:solidFill>
            <a:srgbClr val="BADFE2"/>
          </a:solidFill>
        </p:spPr>
        <p:txBody>
          <a:bodyPr wrap="square" lIns="0" tIns="10795" rIns="0" bIns="0" rtlCol="0" vert="horz">
            <a:spAutoFit/>
          </a:bodyPr>
          <a:lstStyle/>
          <a:p>
            <a:pPr marL="187325" marR="123825" indent="-56515">
              <a:lnSpc>
                <a:spcPct val="104700"/>
              </a:lnSpc>
              <a:spcBef>
                <a:spcPts val="85"/>
              </a:spcBef>
            </a:pPr>
            <a:r>
              <a:rPr dirty="0" sz="850" spc="10" b="1">
                <a:latin typeface="Arial"/>
                <a:cs typeface="Arial"/>
              </a:rPr>
              <a:t>Desired  </a:t>
            </a:r>
            <a:r>
              <a:rPr dirty="0" sz="850" spc="25" b="1">
                <a:latin typeface="Arial"/>
                <a:cs typeface="Arial"/>
              </a:rPr>
              <a:t>Temp</a:t>
            </a:r>
            <a:endParaRPr sz="850">
              <a:latin typeface="Arial"/>
              <a:cs typeface="Arial"/>
            </a:endParaRPr>
          </a:p>
        </p:txBody>
      </p:sp>
      <p:sp>
        <p:nvSpPr>
          <p:cNvPr id="8" name="object 8"/>
          <p:cNvSpPr/>
          <p:nvPr/>
        </p:nvSpPr>
        <p:spPr>
          <a:xfrm>
            <a:off x="1915667" y="2260092"/>
            <a:ext cx="681355" cy="304800"/>
          </a:xfrm>
          <a:custGeom>
            <a:avLst/>
            <a:gdLst/>
            <a:ahLst/>
            <a:cxnLst/>
            <a:rect l="l" t="t" r="r" b="b"/>
            <a:pathLst>
              <a:path w="681355"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5" h="304800">
                <a:moveTo>
                  <a:pt x="4572" y="300227"/>
                </a:moveTo>
                <a:lnTo>
                  <a:pt x="3048" y="300227"/>
                </a:lnTo>
                <a:lnTo>
                  <a:pt x="3048" y="303275"/>
                </a:lnTo>
                <a:lnTo>
                  <a:pt x="4572" y="303275"/>
                </a:lnTo>
                <a:lnTo>
                  <a:pt x="4572" y="300227"/>
                </a:lnTo>
                <a:close/>
              </a:path>
              <a:path w="681355" h="304800">
                <a:moveTo>
                  <a:pt x="676656" y="300227"/>
                </a:moveTo>
                <a:lnTo>
                  <a:pt x="4572" y="300227"/>
                </a:lnTo>
                <a:lnTo>
                  <a:pt x="4572" y="303275"/>
                </a:lnTo>
                <a:lnTo>
                  <a:pt x="676656" y="303275"/>
                </a:lnTo>
                <a:lnTo>
                  <a:pt x="676656" y="300227"/>
                </a:lnTo>
                <a:close/>
              </a:path>
              <a:path w="681355"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5" h="304800">
                <a:moveTo>
                  <a:pt x="681228" y="300227"/>
                </a:moveTo>
                <a:lnTo>
                  <a:pt x="679704" y="300227"/>
                </a:lnTo>
                <a:lnTo>
                  <a:pt x="679704" y="303275"/>
                </a:lnTo>
                <a:lnTo>
                  <a:pt x="681228" y="303275"/>
                </a:lnTo>
                <a:lnTo>
                  <a:pt x="681228" y="300227"/>
                </a:lnTo>
                <a:close/>
              </a:path>
              <a:path w="681355" h="304800">
                <a:moveTo>
                  <a:pt x="4572" y="3047"/>
                </a:moveTo>
                <a:lnTo>
                  <a:pt x="3048" y="3047"/>
                </a:lnTo>
                <a:lnTo>
                  <a:pt x="3048" y="4571"/>
                </a:lnTo>
                <a:lnTo>
                  <a:pt x="4572" y="4571"/>
                </a:lnTo>
                <a:lnTo>
                  <a:pt x="4572" y="3047"/>
                </a:lnTo>
                <a:close/>
              </a:path>
              <a:path w="681355" h="304800">
                <a:moveTo>
                  <a:pt x="676656" y="3047"/>
                </a:moveTo>
                <a:lnTo>
                  <a:pt x="4572" y="3047"/>
                </a:lnTo>
                <a:lnTo>
                  <a:pt x="4572" y="4571"/>
                </a:lnTo>
                <a:lnTo>
                  <a:pt x="676656" y="4571"/>
                </a:lnTo>
                <a:lnTo>
                  <a:pt x="676656" y="3047"/>
                </a:lnTo>
                <a:close/>
              </a:path>
              <a:path w="681355"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p:txBody>
      </p:sp>
      <p:sp>
        <p:nvSpPr>
          <p:cNvPr id="9" name="object 9"/>
          <p:cNvSpPr txBox="1"/>
          <p:nvPr/>
        </p:nvSpPr>
        <p:spPr>
          <a:xfrm>
            <a:off x="1918716" y="2263139"/>
            <a:ext cx="676910" cy="300355"/>
          </a:xfrm>
          <a:prstGeom prst="rect">
            <a:avLst/>
          </a:prstGeom>
          <a:solidFill>
            <a:srgbClr val="BADFE2"/>
          </a:solidFill>
        </p:spPr>
        <p:txBody>
          <a:bodyPr wrap="square" lIns="0" tIns="12065" rIns="0" bIns="0" rtlCol="0" vert="horz">
            <a:spAutoFit/>
          </a:bodyPr>
          <a:lstStyle/>
          <a:p>
            <a:pPr marL="187325" marR="158115" indent="-21590">
              <a:lnSpc>
                <a:spcPct val="103499"/>
              </a:lnSpc>
              <a:spcBef>
                <a:spcPts val="95"/>
              </a:spcBef>
            </a:pPr>
            <a:r>
              <a:rPr dirty="0" sz="850" spc="10" b="1">
                <a:latin typeface="Arial"/>
                <a:cs typeface="Arial"/>
              </a:rPr>
              <a:t>Actual  </a:t>
            </a:r>
            <a:r>
              <a:rPr dirty="0" sz="850" spc="25" b="1">
                <a:latin typeface="Arial"/>
                <a:cs typeface="Arial"/>
              </a:rPr>
              <a:t>Temp</a:t>
            </a:r>
            <a:endParaRPr sz="850">
              <a:latin typeface="Arial"/>
              <a:cs typeface="Arial"/>
            </a:endParaRPr>
          </a:p>
        </p:txBody>
      </p:sp>
      <p:sp>
        <p:nvSpPr>
          <p:cNvPr id="10" name="object 10"/>
          <p:cNvSpPr/>
          <p:nvPr/>
        </p:nvSpPr>
        <p:spPr>
          <a:xfrm>
            <a:off x="1915667" y="2673095"/>
            <a:ext cx="681355" cy="304800"/>
          </a:xfrm>
          <a:custGeom>
            <a:avLst/>
            <a:gdLst/>
            <a:ahLst/>
            <a:cxnLst/>
            <a:rect l="l" t="t" r="r" b="b"/>
            <a:pathLst>
              <a:path w="681355"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5" h="304800">
                <a:moveTo>
                  <a:pt x="4572" y="300227"/>
                </a:moveTo>
                <a:lnTo>
                  <a:pt x="3048" y="300227"/>
                </a:lnTo>
                <a:lnTo>
                  <a:pt x="3048" y="303275"/>
                </a:lnTo>
                <a:lnTo>
                  <a:pt x="4572" y="303275"/>
                </a:lnTo>
                <a:lnTo>
                  <a:pt x="4572" y="300227"/>
                </a:lnTo>
                <a:close/>
              </a:path>
              <a:path w="681355" h="304800">
                <a:moveTo>
                  <a:pt x="676656" y="300227"/>
                </a:moveTo>
                <a:lnTo>
                  <a:pt x="4572" y="300227"/>
                </a:lnTo>
                <a:lnTo>
                  <a:pt x="4572" y="303275"/>
                </a:lnTo>
                <a:lnTo>
                  <a:pt x="676656" y="303275"/>
                </a:lnTo>
                <a:lnTo>
                  <a:pt x="676656" y="300227"/>
                </a:lnTo>
                <a:close/>
              </a:path>
              <a:path w="681355"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5" h="304800">
                <a:moveTo>
                  <a:pt x="681228" y="300227"/>
                </a:moveTo>
                <a:lnTo>
                  <a:pt x="679704" y="300227"/>
                </a:lnTo>
                <a:lnTo>
                  <a:pt x="679704" y="303275"/>
                </a:lnTo>
                <a:lnTo>
                  <a:pt x="681228" y="303275"/>
                </a:lnTo>
                <a:lnTo>
                  <a:pt x="681228" y="300227"/>
                </a:lnTo>
                <a:close/>
              </a:path>
              <a:path w="681355" h="304800">
                <a:moveTo>
                  <a:pt x="4572" y="3047"/>
                </a:moveTo>
                <a:lnTo>
                  <a:pt x="3048" y="3047"/>
                </a:lnTo>
                <a:lnTo>
                  <a:pt x="3048" y="4571"/>
                </a:lnTo>
                <a:lnTo>
                  <a:pt x="4572" y="4571"/>
                </a:lnTo>
                <a:lnTo>
                  <a:pt x="4572" y="3047"/>
                </a:lnTo>
                <a:close/>
              </a:path>
              <a:path w="681355" h="304800">
                <a:moveTo>
                  <a:pt x="676656" y="3047"/>
                </a:moveTo>
                <a:lnTo>
                  <a:pt x="4572" y="3047"/>
                </a:lnTo>
                <a:lnTo>
                  <a:pt x="4572" y="4571"/>
                </a:lnTo>
                <a:lnTo>
                  <a:pt x="676656" y="4571"/>
                </a:lnTo>
                <a:lnTo>
                  <a:pt x="676656" y="3047"/>
                </a:lnTo>
                <a:close/>
              </a:path>
              <a:path w="681355"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p:txBody>
      </p:sp>
      <p:sp>
        <p:nvSpPr>
          <p:cNvPr id="11" name="object 11"/>
          <p:cNvSpPr txBox="1"/>
          <p:nvPr/>
        </p:nvSpPr>
        <p:spPr>
          <a:xfrm>
            <a:off x="1918716" y="2676144"/>
            <a:ext cx="676910" cy="300355"/>
          </a:xfrm>
          <a:prstGeom prst="rect">
            <a:avLst/>
          </a:prstGeom>
          <a:solidFill>
            <a:srgbClr val="BADFE2"/>
          </a:solidFill>
        </p:spPr>
        <p:txBody>
          <a:bodyPr wrap="square" lIns="0" tIns="83820" rIns="0" bIns="0" rtlCol="0" vert="horz">
            <a:spAutoFit/>
          </a:bodyPr>
          <a:lstStyle/>
          <a:p>
            <a:pPr marL="34925">
              <a:lnSpc>
                <a:spcPct val="100000"/>
              </a:lnSpc>
              <a:spcBef>
                <a:spcPts val="660"/>
              </a:spcBef>
            </a:pPr>
            <a:r>
              <a:rPr dirty="0" sz="850" spc="20" b="1">
                <a:latin typeface="Arial"/>
                <a:cs typeface="Arial"/>
              </a:rPr>
              <a:t>Occupancy</a:t>
            </a:r>
            <a:endParaRPr sz="850">
              <a:latin typeface="Arial"/>
              <a:cs typeface="Arial"/>
            </a:endParaRPr>
          </a:p>
        </p:txBody>
      </p:sp>
      <p:sp>
        <p:nvSpPr>
          <p:cNvPr id="12" name="object 12"/>
          <p:cNvSpPr/>
          <p:nvPr/>
        </p:nvSpPr>
        <p:spPr>
          <a:xfrm>
            <a:off x="2740151" y="2380488"/>
            <a:ext cx="1057910" cy="64135"/>
          </a:xfrm>
          <a:custGeom>
            <a:avLst/>
            <a:gdLst/>
            <a:ahLst/>
            <a:cxnLst/>
            <a:rect l="l" t="t" r="r" b="b"/>
            <a:pathLst>
              <a:path w="1057910" h="64135">
                <a:moveTo>
                  <a:pt x="19812" y="24527"/>
                </a:moveTo>
                <a:lnTo>
                  <a:pt x="0" y="32004"/>
                </a:lnTo>
                <a:lnTo>
                  <a:pt x="80772" y="64008"/>
                </a:lnTo>
                <a:lnTo>
                  <a:pt x="85343" y="64008"/>
                </a:lnTo>
                <a:lnTo>
                  <a:pt x="86868" y="62484"/>
                </a:lnTo>
                <a:lnTo>
                  <a:pt x="88392" y="62484"/>
                </a:lnTo>
                <a:lnTo>
                  <a:pt x="89915" y="60960"/>
                </a:lnTo>
                <a:lnTo>
                  <a:pt x="89915" y="54864"/>
                </a:lnTo>
                <a:lnTo>
                  <a:pt x="88392" y="53340"/>
                </a:lnTo>
                <a:lnTo>
                  <a:pt x="88392" y="51816"/>
                </a:lnTo>
                <a:lnTo>
                  <a:pt x="86868" y="51816"/>
                </a:lnTo>
                <a:lnTo>
                  <a:pt x="85343" y="50292"/>
                </a:lnTo>
                <a:lnTo>
                  <a:pt x="58007" y="39624"/>
                </a:lnTo>
                <a:lnTo>
                  <a:pt x="19812" y="39624"/>
                </a:lnTo>
                <a:lnTo>
                  <a:pt x="19812" y="24527"/>
                </a:lnTo>
                <a:close/>
              </a:path>
              <a:path w="1057910" h="64135">
                <a:moveTo>
                  <a:pt x="86868" y="1524"/>
                </a:moveTo>
                <a:lnTo>
                  <a:pt x="80772" y="1524"/>
                </a:lnTo>
                <a:lnTo>
                  <a:pt x="19812" y="24527"/>
                </a:lnTo>
                <a:lnTo>
                  <a:pt x="19812" y="39624"/>
                </a:lnTo>
                <a:lnTo>
                  <a:pt x="58007" y="39624"/>
                </a:lnTo>
                <a:lnTo>
                  <a:pt x="54101" y="38100"/>
                </a:lnTo>
                <a:lnTo>
                  <a:pt x="22859" y="38100"/>
                </a:lnTo>
                <a:lnTo>
                  <a:pt x="22859" y="25908"/>
                </a:lnTo>
                <a:lnTo>
                  <a:pt x="54101" y="25908"/>
                </a:lnTo>
                <a:lnTo>
                  <a:pt x="85343" y="13716"/>
                </a:lnTo>
                <a:lnTo>
                  <a:pt x="86868" y="13716"/>
                </a:lnTo>
                <a:lnTo>
                  <a:pt x="88392" y="12192"/>
                </a:lnTo>
                <a:lnTo>
                  <a:pt x="88392" y="10668"/>
                </a:lnTo>
                <a:lnTo>
                  <a:pt x="89915" y="10668"/>
                </a:lnTo>
                <a:lnTo>
                  <a:pt x="89915" y="4572"/>
                </a:lnTo>
                <a:lnTo>
                  <a:pt x="86868" y="1524"/>
                </a:lnTo>
                <a:close/>
              </a:path>
              <a:path w="1057910" h="64135">
                <a:moveTo>
                  <a:pt x="1057656" y="24384"/>
                </a:moveTo>
                <a:lnTo>
                  <a:pt x="58007" y="24384"/>
                </a:lnTo>
                <a:lnTo>
                  <a:pt x="38481" y="32004"/>
                </a:lnTo>
                <a:lnTo>
                  <a:pt x="58007" y="39624"/>
                </a:lnTo>
                <a:lnTo>
                  <a:pt x="1057656" y="39624"/>
                </a:lnTo>
                <a:lnTo>
                  <a:pt x="1057656" y="24384"/>
                </a:lnTo>
                <a:close/>
              </a:path>
              <a:path w="1057910" h="64135">
                <a:moveTo>
                  <a:pt x="22859" y="25908"/>
                </a:moveTo>
                <a:lnTo>
                  <a:pt x="22859" y="38100"/>
                </a:lnTo>
                <a:lnTo>
                  <a:pt x="38481" y="32004"/>
                </a:lnTo>
                <a:lnTo>
                  <a:pt x="22859" y="25908"/>
                </a:lnTo>
                <a:close/>
              </a:path>
              <a:path w="1057910" h="64135">
                <a:moveTo>
                  <a:pt x="38481" y="32004"/>
                </a:moveTo>
                <a:lnTo>
                  <a:pt x="22859" y="38100"/>
                </a:lnTo>
                <a:lnTo>
                  <a:pt x="54101" y="38100"/>
                </a:lnTo>
                <a:lnTo>
                  <a:pt x="38481" y="32004"/>
                </a:lnTo>
                <a:close/>
              </a:path>
              <a:path w="1057910" h="64135">
                <a:moveTo>
                  <a:pt x="54101" y="25908"/>
                </a:moveTo>
                <a:lnTo>
                  <a:pt x="22859" y="25908"/>
                </a:lnTo>
                <a:lnTo>
                  <a:pt x="38481" y="32004"/>
                </a:lnTo>
                <a:lnTo>
                  <a:pt x="54101" y="25908"/>
                </a:lnTo>
                <a:close/>
              </a:path>
              <a:path w="1057910" h="64135">
                <a:moveTo>
                  <a:pt x="20193" y="24384"/>
                </a:moveTo>
                <a:lnTo>
                  <a:pt x="19812" y="24384"/>
                </a:lnTo>
                <a:lnTo>
                  <a:pt x="19812" y="24527"/>
                </a:lnTo>
                <a:lnTo>
                  <a:pt x="20193" y="24384"/>
                </a:lnTo>
                <a:close/>
              </a:path>
              <a:path w="1057910" h="64135">
                <a:moveTo>
                  <a:pt x="83819" y="0"/>
                </a:moveTo>
                <a:lnTo>
                  <a:pt x="82296" y="1524"/>
                </a:lnTo>
                <a:lnTo>
                  <a:pt x="85343" y="1524"/>
                </a:lnTo>
                <a:lnTo>
                  <a:pt x="83819" y="0"/>
                </a:lnTo>
                <a:close/>
              </a:path>
            </a:pathLst>
          </a:custGeom>
          <a:solidFill>
            <a:srgbClr val="000000"/>
          </a:solidFill>
        </p:spPr>
        <p:txBody>
          <a:bodyPr wrap="square" lIns="0" tIns="0" rIns="0" bIns="0" rtlCol="0"/>
          <a:lstStyle/>
          <a:p/>
        </p:txBody>
      </p:sp>
      <p:sp>
        <p:nvSpPr>
          <p:cNvPr id="13" name="object 13"/>
          <p:cNvSpPr/>
          <p:nvPr/>
        </p:nvSpPr>
        <p:spPr>
          <a:xfrm>
            <a:off x="2759964" y="2404872"/>
            <a:ext cx="1038225" cy="15240"/>
          </a:xfrm>
          <a:custGeom>
            <a:avLst/>
            <a:gdLst/>
            <a:ahLst/>
            <a:cxnLst/>
            <a:rect l="l" t="t" r="r" b="b"/>
            <a:pathLst>
              <a:path w="1038225" h="15239">
                <a:moveTo>
                  <a:pt x="1037844" y="15240"/>
                </a:moveTo>
                <a:lnTo>
                  <a:pt x="0" y="15240"/>
                </a:lnTo>
                <a:lnTo>
                  <a:pt x="0" y="0"/>
                </a:lnTo>
                <a:lnTo>
                  <a:pt x="1037844" y="0"/>
                </a:lnTo>
                <a:lnTo>
                  <a:pt x="1037844" y="15240"/>
                </a:lnTo>
                <a:close/>
              </a:path>
            </a:pathLst>
          </a:custGeom>
          <a:ln w="3175">
            <a:solidFill>
              <a:srgbClr val="000000"/>
            </a:solidFill>
          </a:ln>
        </p:spPr>
        <p:txBody>
          <a:bodyPr wrap="square" lIns="0" tIns="0" rIns="0" bIns="0" rtlCol="0"/>
          <a:lstStyle/>
          <a:p/>
        </p:txBody>
      </p:sp>
      <p:sp>
        <p:nvSpPr>
          <p:cNvPr id="14" name="object 14"/>
          <p:cNvSpPr/>
          <p:nvPr/>
        </p:nvSpPr>
        <p:spPr>
          <a:xfrm>
            <a:off x="2740151" y="2380488"/>
            <a:ext cx="90170" cy="64135"/>
          </a:xfrm>
          <a:custGeom>
            <a:avLst/>
            <a:gdLst/>
            <a:ahLst/>
            <a:cxnLst/>
            <a:rect l="l" t="t" r="r" b="b"/>
            <a:pathLst>
              <a:path w="90169" h="64135">
                <a:moveTo>
                  <a:pt x="80772" y="64008"/>
                </a:moveTo>
                <a:lnTo>
                  <a:pt x="0" y="32004"/>
                </a:lnTo>
                <a:lnTo>
                  <a:pt x="80772" y="1524"/>
                </a:lnTo>
                <a:lnTo>
                  <a:pt x="82296" y="1524"/>
                </a:lnTo>
                <a:lnTo>
                  <a:pt x="83819" y="0"/>
                </a:lnTo>
                <a:lnTo>
                  <a:pt x="85343" y="1524"/>
                </a:lnTo>
                <a:lnTo>
                  <a:pt x="86868" y="1524"/>
                </a:lnTo>
                <a:lnTo>
                  <a:pt x="88392" y="3048"/>
                </a:lnTo>
                <a:lnTo>
                  <a:pt x="89915" y="4572"/>
                </a:lnTo>
                <a:lnTo>
                  <a:pt x="89915" y="6096"/>
                </a:lnTo>
                <a:lnTo>
                  <a:pt x="89915" y="7620"/>
                </a:lnTo>
                <a:lnTo>
                  <a:pt x="89915" y="9144"/>
                </a:lnTo>
                <a:lnTo>
                  <a:pt x="89915" y="10668"/>
                </a:lnTo>
                <a:lnTo>
                  <a:pt x="88392" y="10668"/>
                </a:lnTo>
                <a:lnTo>
                  <a:pt x="88392" y="12192"/>
                </a:lnTo>
                <a:lnTo>
                  <a:pt x="86868" y="13716"/>
                </a:lnTo>
                <a:lnTo>
                  <a:pt x="85343" y="13716"/>
                </a:lnTo>
                <a:lnTo>
                  <a:pt x="22859" y="38100"/>
                </a:lnTo>
                <a:lnTo>
                  <a:pt x="22859" y="25908"/>
                </a:lnTo>
                <a:lnTo>
                  <a:pt x="85343" y="50292"/>
                </a:lnTo>
                <a:lnTo>
                  <a:pt x="86868" y="51816"/>
                </a:lnTo>
                <a:lnTo>
                  <a:pt x="88392" y="51816"/>
                </a:lnTo>
                <a:lnTo>
                  <a:pt x="88392" y="53340"/>
                </a:lnTo>
                <a:lnTo>
                  <a:pt x="89915" y="54864"/>
                </a:lnTo>
                <a:lnTo>
                  <a:pt x="89915" y="56388"/>
                </a:lnTo>
                <a:lnTo>
                  <a:pt x="89915" y="57912"/>
                </a:lnTo>
                <a:lnTo>
                  <a:pt x="89915" y="59436"/>
                </a:lnTo>
                <a:lnTo>
                  <a:pt x="89915" y="60960"/>
                </a:lnTo>
                <a:lnTo>
                  <a:pt x="88392" y="62484"/>
                </a:lnTo>
                <a:lnTo>
                  <a:pt x="86868" y="62484"/>
                </a:lnTo>
                <a:lnTo>
                  <a:pt x="85343" y="64008"/>
                </a:lnTo>
                <a:lnTo>
                  <a:pt x="83819" y="64008"/>
                </a:lnTo>
                <a:lnTo>
                  <a:pt x="82296" y="64008"/>
                </a:lnTo>
                <a:lnTo>
                  <a:pt x="80772" y="64008"/>
                </a:lnTo>
                <a:close/>
              </a:path>
            </a:pathLst>
          </a:custGeom>
          <a:ln w="3175">
            <a:solidFill>
              <a:srgbClr val="000000"/>
            </a:solidFill>
          </a:ln>
        </p:spPr>
        <p:txBody>
          <a:bodyPr wrap="square" lIns="0" tIns="0" rIns="0" bIns="0" rtlCol="0"/>
          <a:lstStyle/>
          <a:p/>
        </p:txBody>
      </p:sp>
      <p:sp>
        <p:nvSpPr>
          <p:cNvPr id="15" name="object 15"/>
          <p:cNvSpPr txBox="1"/>
          <p:nvPr/>
        </p:nvSpPr>
        <p:spPr>
          <a:xfrm>
            <a:off x="1130300" y="441959"/>
            <a:ext cx="5510530" cy="132461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If </a:t>
            </a:r>
            <a:r>
              <a:rPr dirty="0" sz="1200" spc="-5">
                <a:latin typeface="Times New Roman"/>
                <a:cs typeface="Times New Roman"/>
              </a:rPr>
              <a:t>we </a:t>
            </a:r>
            <a:r>
              <a:rPr dirty="0" sz="1200">
                <a:latin typeface="Times New Roman"/>
                <a:cs typeface="Times New Roman"/>
              </a:rPr>
              <a:t>encapsulate the three objects into one Room object as </a:t>
            </a:r>
            <a:r>
              <a:rPr dirty="0" sz="1200" spc="-5">
                <a:latin typeface="Times New Roman"/>
                <a:cs typeface="Times New Roman"/>
              </a:rPr>
              <a:t>shown </a:t>
            </a:r>
            <a:r>
              <a:rPr dirty="0" sz="1200">
                <a:latin typeface="Times New Roman"/>
                <a:cs typeface="Times New Roman"/>
              </a:rPr>
              <a:t>below, then the </a:t>
            </a:r>
            <a:r>
              <a:rPr dirty="0" sz="1200" spc="-5">
                <a:latin typeface="Times New Roman"/>
                <a:cs typeface="Times New Roman"/>
              </a:rPr>
              <a:t>Heat  Flow </a:t>
            </a:r>
            <a:r>
              <a:rPr dirty="0" sz="1200">
                <a:latin typeface="Times New Roman"/>
                <a:cs typeface="Times New Roman"/>
              </a:rPr>
              <a:t>Regulator </a:t>
            </a:r>
            <a:r>
              <a:rPr dirty="0" sz="1200" spc="-5">
                <a:latin typeface="Times New Roman"/>
                <a:cs typeface="Times New Roman"/>
              </a:rPr>
              <a:t>will </a:t>
            </a:r>
            <a:r>
              <a:rPr dirty="0" sz="1200">
                <a:latin typeface="Times New Roman"/>
                <a:cs typeface="Times New Roman"/>
              </a:rPr>
              <a:t>need to communicate </a:t>
            </a:r>
            <a:r>
              <a:rPr dirty="0" sz="1200" spc="-5">
                <a:latin typeface="Times New Roman"/>
                <a:cs typeface="Times New Roman"/>
              </a:rPr>
              <a:t>with </a:t>
            </a:r>
            <a:r>
              <a:rPr dirty="0" sz="1200">
                <a:latin typeface="Times New Roman"/>
                <a:cs typeface="Times New Roman"/>
              </a:rPr>
              <a:t>one object, hence the overall coupling of  the </a:t>
            </a:r>
            <a:r>
              <a:rPr dirty="0" sz="1200" spc="-5">
                <a:latin typeface="Times New Roman"/>
                <a:cs typeface="Times New Roman"/>
              </a:rPr>
              <a:t>system will </a:t>
            </a:r>
            <a:r>
              <a:rPr dirty="0" sz="1200">
                <a:latin typeface="Times New Roman"/>
                <a:cs typeface="Times New Roman"/>
              </a:rPr>
              <a:t>be</a:t>
            </a:r>
            <a:r>
              <a:rPr dirty="0" sz="1200" spc="-85">
                <a:latin typeface="Times New Roman"/>
                <a:cs typeface="Times New Roman"/>
              </a:rPr>
              <a:t> </a:t>
            </a:r>
            <a:r>
              <a:rPr dirty="0" sz="1200">
                <a:latin typeface="Times New Roman"/>
                <a:cs typeface="Times New Roman"/>
              </a:rPr>
              <a:t>reduced.</a:t>
            </a:r>
            <a:endParaRPr sz="1200">
              <a:latin typeface="Times New Roman"/>
              <a:cs typeface="Times New Roman"/>
            </a:endParaRPr>
          </a:p>
          <a:p>
            <a:pPr>
              <a:lnSpc>
                <a:spcPct val="100000"/>
              </a:lnSpc>
              <a:spcBef>
                <a:spcPts val="30"/>
              </a:spcBef>
            </a:pPr>
            <a:endParaRPr sz="1150">
              <a:latin typeface="Times New Roman"/>
              <a:cs typeface="Times New Roman"/>
            </a:endParaRPr>
          </a:p>
          <a:p>
            <a:pPr marL="946785">
              <a:lnSpc>
                <a:spcPct val="100000"/>
              </a:lnSpc>
            </a:pPr>
            <a:r>
              <a:rPr dirty="0" sz="950" spc="20" b="1">
                <a:solidFill>
                  <a:srgbClr val="FFFFFF"/>
                </a:solidFill>
                <a:latin typeface="Arial"/>
                <a:cs typeface="Arial"/>
              </a:rPr>
              <a:t>Room</a:t>
            </a:r>
            <a:endParaRPr sz="950">
              <a:latin typeface="Arial"/>
              <a:cs typeface="Arial"/>
            </a:endParaRPr>
          </a:p>
        </p:txBody>
      </p:sp>
      <p:sp>
        <p:nvSpPr>
          <p:cNvPr id="16" name="object 16"/>
          <p:cNvSpPr/>
          <p:nvPr/>
        </p:nvSpPr>
        <p:spPr>
          <a:xfrm>
            <a:off x="4735067" y="2260092"/>
            <a:ext cx="681355" cy="304800"/>
          </a:xfrm>
          <a:custGeom>
            <a:avLst/>
            <a:gdLst/>
            <a:ahLst/>
            <a:cxnLst/>
            <a:rect l="l" t="t" r="r" b="b"/>
            <a:pathLst>
              <a:path w="681354"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4" h="304800">
                <a:moveTo>
                  <a:pt x="4572" y="300227"/>
                </a:moveTo>
                <a:lnTo>
                  <a:pt x="3048" y="300227"/>
                </a:lnTo>
                <a:lnTo>
                  <a:pt x="3048" y="303275"/>
                </a:lnTo>
                <a:lnTo>
                  <a:pt x="4572" y="303275"/>
                </a:lnTo>
                <a:lnTo>
                  <a:pt x="4572" y="300227"/>
                </a:lnTo>
                <a:close/>
              </a:path>
              <a:path w="681354" h="304800">
                <a:moveTo>
                  <a:pt x="676656" y="300227"/>
                </a:moveTo>
                <a:lnTo>
                  <a:pt x="4572" y="300227"/>
                </a:lnTo>
                <a:lnTo>
                  <a:pt x="4572" y="303275"/>
                </a:lnTo>
                <a:lnTo>
                  <a:pt x="676656" y="303275"/>
                </a:lnTo>
                <a:lnTo>
                  <a:pt x="676656" y="300227"/>
                </a:lnTo>
                <a:close/>
              </a:path>
              <a:path w="681354"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4" h="304800">
                <a:moveTo>
                  <a:pt x="681228" y="300227"/>
                </a:moveTo>
                <a:lnTo>
                  <a:pt x="679704" y="300227"/>
                </a:lnTo>
                <a:lnTo>
                  <a:pt x="679704" y="303275"/>
                </a:lnTo>
                <a:lnTo>
                  <a:pt x="681228" y="303275"/>
                </a:lnTo>
                <a:lnTo>
                  <a:pt x="681228" y="300227"/>
                </a:lnTo>
                <a:close/>
              </a:path>
              <a:path w="681354" h="304800">
                <a:moveTo>
                  <a:pt x="4572" y="3047"/>
                </a:moveTo>
                <a:lnTo>
                  <a:pt x="3048" y="3047"/>
                </a:lnTo>
                <a:lnTo>
                  <a:pt x="3048" y="4571"/>
                </a:lnTo>
                <a:lnTo>
                  <a:pt x="4572" y="4571"/>
                </a:lnTo>
                <a:lnTo>
                  <a:pt x="4572" y="3047"/>
                </a:lnTo>
                <a:close/>
              </a:path>
              <a:path w="681354" h="304800">
                <a:moveTo>
                  <a:pt x="676656" y="3047"/>
                </a:moveTo>
                <a:lnTo>
                  <a:pt x="4572" y="3047"/>
                </a:lnTo>
                <a:lnTo>
                  <a:pt x="4572" y="4571"/>
                </a:lnTo>
                <a:lnTo>
                  <a:pt x="676656" y="4571"/>
                </a:lnTo>
                <a:lnTo>
                  <a:pt x="676656" y="3047"/>
                </a:lnTo>
                <a:close/>
              </a:path>
              <a:path w="681354"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p:txBody>
      </p:sp>
      <p:sp>
        <p:nvSpPr>
          <p:cNvPr id="17" name="object 17"/>
          <p:cNvSpPr txBox="1"/>
          <p:nvPr/>
        </p:nvSpPr>
        <p:spPr>
          <a:xfrm>
            <a:off x="4738115" y="2263139"/>
            <a:ext cx="676910" cy="300355"/>
          </a:xfrm>
          <a:prstGeom prst="rect">
            <a:avLst/>
          </a:prstGeom>
          <a:solidFill>
            <a:srgbClr val="BADFE2"/>
          </a:solidFill>
        </p:spPr>
        <p:txBody>
          <a:bodyPr wrap="square" lIns="0" tIns="83820" rIns="0" bIns="0" rtlCol="0" vert="horz">
            <a:spAutoFit/>
          </a:bodyPr>
          <a:lstStyle/>
          <a:p>
            <a:pPr marL="118745">
              <a:lnSpc>
                <a:spcPct val="100000"/>
              </a:lnSpc>
              <a:spcBef>
                <a:spcPts val="660"/>
              </a:spcBef>
            </a:pPr>
            <a:r>
              <a:rPr dirty="0" sz="850" spc="20" b="1">
                <a:latin typeface="Arial"/>
                <a:cs typeface="Arial"/>
              </a:rPr>
              <a:t>Furnace</a:t>
            </a:r>
            <a:endParaRPr sz="850">
              <a:latin typeface="Arial"/>
              <a:cs typeface="Arial"/>
            </a:endParaRPr>
          </a:p>
        </p:txBody>
      </p:sp>
      <p:sp>
        <p:nvSpPr>
          <p:cNvPr id="18" name="object 18"/>
          <p:cNvSpPr/>
          <p:nvPr/>
        </p:nvSpPr>
        <p:spPr>
          <a:xfrm>
            <a:off x="3794759" y="2260092"/>
            <a:ext cx="681355" cy="304800"/>
          </a:xfrm>
          <a:custGeom>
            <a:avLst/>
            <a:gdLst/>
            <a:ahLst/>
            <a:cxnLst/>
            <a:rect l="l" t="t" r="r" b="b"/>
            <a:pathLst>
              <a:path w="681354"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4" h="304800">
                <a:moveTo>
                  <a:pt x="4572" y="300227"/>
                </a:moveTo>
                <a:lnTo>
                  <a:pt x="3048" y="300227"/>
                </a:lnTo>
                <a:lnTo>
                  <a:pt x="3048" y="303275"/>
                </a:lnTo>
                <a:lnTo>
                  <a:pt x="4572" y="303275"/>
                </a:lnTo>
                <a:lnTo>
                  <a:pt x="4572" y="300227"/>
                </a:lnTo>
                <a:close/>
              </a:path>
              <a:path w="681354" h="304800">
                <a:moveTo>
                  <a:pt x="676656" y="300227"/>
                </a:moveTo>
                <a:lnTo>
                  <a:pt x="4572" y="300227"/>
                </a:lnTo>
                <a:lnTo>
                  <a:pt x="4572" y="303275"/>
                </a:lnTo>
                <a:lnTo>
                  <a:pt x="676656" y="303275"/>
                </a:lnTo>
                <a:lnTo>
                  <a:pt x="676656" y="300227"/>
                </a:lnTo>
                <a:close/>
              </a:path>
              <a:path w="681354"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4" h="304800">
                <a:moveTo>
                  <a:pt x="681228" y="300227"/>
                </a:moveTo>
                <a:lnTo>
                  <a:pt x="679704" y="300227"/>
                </a:lnTo>
                <a:lnTo>
                  <a:pt x="679704" y="303275"/>
                </a:lnTo>
                <a:lnTo>
                  <a:pt x="681228" y="303275"/>
                </a:lnTo>
                <a:lnTo>
                  <a:pt x="681228" y="300227"/>
                </a:lnTo>
                <a:close/>
              </a:path>
              <a:path w="681354" h="304800">
                <a:moveTo>
                  <a:pt x="4572" y="3047"/>
                </a:moveTo>
                <a:lnTo>
                  <a:pt x="3048" y="3047"/>
                </a:lnTo>
                <a:lnTo>
                  <a:pt x="3048" y="4571"/>
                </a:lnTo>
                <a:lnTo>
                  <a:pt x="4572" y="4571"/>
                </a:lnTo>
                <a:lnTo>
                  <a:pt x="4572" y="3047"/>
                </a:lnTo>
                <a:close/>
              </a:path>
              <a:path w="681354" h="304800">
                <a:moveTo>
                  <a:pt x="676656" y="3047"/>
                </a:moveTo>
                <a:lnTo>
                  <a:pt x="4572" y="3047"/>
                </a:lnTo>
                <a:lnTo>
                  <a:pt x="4572" y="4571"/>
                </a:lnTo>
                <a:lnTo>
                  <a:pt x="676656" y="4571"/>
                </a:lnTo>
                <a:lnTo>
                  <a:pt x="676656" y="3047"/>
                </a:lnTo>
                <a:close/>
              </a:path>
              <a:path w="681354"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p:txBody>
      </p:sp>
      <p:sp>
        <p:nvSpPr>
          <p:cNvPr id="19" name="object 19"/>
          <p:cNvSpPr txBox="1"/>
          <p:nvPr/>
        </p:nvSpPr>
        <p:spPr>
          <a:xfrm>
            <a:off x="3797808" y="2263139"/>
            <a:ext cx="676910" cy="300355"/>
          </a:xfrm>
          <a:prstGeom prst="rect">
            <a:avLst/>
          </a:prstGeom>
          <a:solidFill>
            <a:srgbClr val="BADFE2"/>
          </a:solidFill>
        </p:spPr>
        <p:txBody>
          <a:bodyPr wrap="square" lIns="0" tIns="12065" rIns="0" bIns="0" rtlCol="0" vert="horz">
            <a:spAutoFit/>
          </a:bodyPr>
          <a:lstStyle/>
          <a:p>
            <a:pPr marL="76200" marR="66675" indent="-20320">
              <a:lnSpc>
                <a:spcPct val="103499"/>
              </a:lnSpc>
              <a:spcBef>
                <a:spcPts val="95"/>
              </a:spcBef>
            </a:pPr>
            <a:r>
              <a:rPr dirty="0" sz="850" spc="15" b="1">
                <a:latin typeface="Arial"/>
                <a:cs typeface="Arial"/>
              </a:rPr>
              <a:t>Heat </a:t>
            </a:r>
            <a:r>
              <a:rPr dirty="0" sz="850" spc="20" b="1">
                <a:latin typeface="Arial"/>
                <a:cs typeface="Arial"/>
              </a:rPr>
              <a:t>Flow  </a:t>
            </a:r>
            <a:r>
              <a:rPr dirty="0" sz="850" spc="10" b="1">
                <a:latin typeface="Arial"/>
                <a:cs typeface="Arial"/>
              </a:rPr>
              <a:t>Regulator</a:t>
            </a:r>
            <a:endParaRPr sz="850">
              <a:latin typeface="Arial"/>
              <a:cs typeface="Arial"/>
            </a:endParaRPr>
          </a:p>
        </p:txBody>
      </p:sp>
      <p:sp>
        <p:nvSpPr>
          <p:cNvPr id="20" name="object 20"/>
          <p:cNvSpPr/>
          <p:nvPr/>
        </p:nvSpPr>
        <p:spPr>
          <a:xfrm>
            <a:off x="4469891" y="2380488"/>
            <a:ext cx="274320" cy="64135"/>
          </a:xfrm>
          <a:custGeom>
            <a:avLst/>
            <a:gdLst/>
            <a:ahLst/>
            <a:cxnLst/>
            <a:rect l="l" t="t" r="r" b="b"/>
            <a:pathLst>
              <a:path w="274320" h="64135">
                <a:moveTo>
                  <a:pt x="86868" y="1524"/>
                </a:moveTo>
                <a:lnTo>
                  <a:pt x="79248" y="1524"/>
                </a:lnTo>
                <a:lnTo>
                  <a:pt x="18288" y="24970"/>
                </a:lnTo>
                <a:lnTo>
                  <a:pt x="18288" y="39389"/>
                </a:lnTo>
                <a:lnTo>
                  <a:pt x="79248" y="64008"/>
                </a:lnTo>
                <a:lnTo>
                  <a:pt x="85344" y="64008"/>
                </a:lnTo>
                <a:lnTo>
                  <a:pt x="89916" y="59436"/>
                </a:lnTo>
                <a:lnTo>
                  <a:pt x="89916" y="54864"/>
                </a:lnTo>
                <a:lnTo>
                  <a:pt x="88392" y="54864"/>
                </a:lnTo>
                <a:lnTo>
                  <a:pt x="88392" y="53340"/>
                </a:lnTo>
                <a:lnTo>
                  <a:pt x="85344" y="50292"/>
                </a:lnTo>
                <a:lnTo>
                  <a:pt x="53340" y="38100"/>
                </a:lnTo>
                <a:lnTo>
                  <a:pt x="21336" y="38100"/>
                </a:lnTo>
                <a:lnTo>
                  <a:pt x="21336" y="25908"/>
                </a:lnTo>
                <a:lnTo>
                  <a:pt x="53340" y="25908"/>
                </a:lnTo>
                <a:lnTo>
                  <a:pt x="85344" y="13716"/>
                </a:lnTo>
                <a:lnTo>
                  <a:pt x="86868" y="13716"/>
                </a:lnTo>
                <a:lnTo>
                  <a:pt x="86868" y="12192"/>
                </a:lnTo>
                <a:lnTo>
                  <a:pt x="89916" y="9144"/>
                </a:lnTo>
                <a:lnTo>
                  <a:pt x="89916" y="6096"/>
                </a:lnTo>
                <a:lnTo>
                  <a:pt x="86868" y="3048"/>
                </a:lnTo>
                <a:lnTo>
                  <a:pt x="86868" y="1524"/>
                </a:lnTo>
                <a:close/>
              </a:path>
              <a:path w="274320" h="64135">
                <a:moveTo>
                  <a:pt x="235458" y="32004"/>
                </a:moveTo>
                <a:lnTo>
                  <a:pt x="187452" y="50292"/>
                </a:lnTo>
                <a:lnTo>
                  <a:pt x="184404" y="53340"/>
                </a:lnTo>
                <a:lnTo>
                  <a:pt x="184404" y="54864"/>
                </a:lnTo>
                <a:lnTo>
                  <a:pt x="182880" y="54864"/>
                </a:lnTo>
                <a:lnTo>
                  <a:pt x="182880" y="57912"/>
                </a:lnTo>
                <a:lnTo>
                  <a:pt x="184404" y="59436"/>
                </a:lnTo>
                <a:lnTo>
                  <a:pt x="184404" y="60960"/>
                </a:lnTo>
                <a:lnTo>
                  <a:pt x="187452" y="64008"/>
                </a:lnTo>
                <a:lnTo>
                  <a:pt x="193548" y="64008"/>
                </a:lnTo>
                <a:lnTo>
                  <a:pt x="255088" y="39624"/>
                </a:lnTo>
                <a:lnTo>
                  <a:pt x="254508" y="39624"/>
                </a:lnTo>
                <a:lnTo>
                  <a:pt x="254508" y="38100"/>
                </a:lnTo>
                <a:lnTo>
                  <a:pt x="251460" y="38100"/>
                </a:lnTo>
                <a:lnTo>
                  <a:pt x="235458" y="32004"/>
                </a:lnTo>
                <a:close/>
              </a:path>
              <a:path w="274320" h="64135">
                <a:moveTo>
                  <a:pt x="18288" y="39389"/>
                </a:moveTo>
                <a:lnTo>
                  <a:pt x="18288" y="39624"/>
                </a:lnTo>
                <a:lnTo>
                  <a:pt x="18868" y="39624"/>
                </a:lnTo>
                <a:lnTo>
                  <a:pt x="18288" y="39389"/>
                </a:lnTo>
                <a:close/>
              </a:path>
              <a:path w="274320" h="64135">
                <a:moveTo>
                  <a:pt x="215455" y="24384"/>
                </a:moveTo>
                <a:lnTo>
                  <a:pt x="57340" y="24384"/>
                </a:lnTo>
                <a:lnTo>
                  <a:pt x="37338" y="32004"/>
                </a:lnTo>
                <a:lnTo>
                  <a:pt x="57340" y="39624"/>
                </a:lnTo>
                <a:lnTo>
                  <a:pt x="215455" y="39624"/>
                </a:lnTo>
                <a:lnTo>
                  <a:pt x="235458" y="32004"/>
                </a:lnTo>
                <a:lnTo>
                  <a:pt x="215455" y="24384"/>
                </a:lnTo>
                <a:close/>
              </a:path>
              <a:path w="274320" h="64135">
                <a:moveTo>
                  <a:pt x="254508" y="24527"/>
                </a:moveTo>
                <a:lnTo>
                  <a:pt x="254508" y="39624"/>
                </a:lnTo>
                <a:lnTo>
                  <a:pt x="255088" y="39624"/>
                </a:lnTo>
                <a:lnTo>
                  <a:pt x="274320" y="32004"/>
                </a:lnTo>
                <a:lnTo>
                  <a:pt x="254508" y="24527"/>
                </a:lnTo>
                <a:close/>
              </a:path>
              <a:path w="274320" h="64135">
                <a:moveTo>
                  <a:pt x="18288" y="24970"/>
                </a:moveTo>
                <a:lnTo>
                  <a:pt x="0" y="32004"/>
                </a:lnTo>
                <a:lnTo>
                  <a:pt x="18288" y="39389"/>
                </a:lnTo>
                <a:lnTo>
                  <a:pt x="18288" y="24970"/>
                </a:lnTo>
                <a:close/>
              </a:path>
              <a:path w="274320" h="64135">
                <a:moveTo>
                  <a:pt x="21336" y="25908"/>
                </a:moveTo>
                <a:lnTo>
                  <a:pt x="21336" y="38100"/>
                </a:lnTo>
                <a:lnTo>
                  <a:pt x="37338" y="32004"/>
                </a:lnTo>
                <a:lnTo>
                  <a:pt x="21336" y="25908"/>
                </a:lnTo>
                <a:close/>
              </a:path>
              <a:path w="274320" h="64135">
                <a:moveTo>
                  <a:pt x="37338" y="32004"/>
                </a:moveTo>
                <a:lnTo>
                  <a:pt x="21336" y="38100"/>
                </a:lnTo>
                <a:lnTo>
                  <a:pt x="53340" y="38100"/>
                </a:lnTo>
                <a:lnTo>
                  <a:pt x="37338" y="32004"/>
                </a:lnTo>
                <a:close/>
              </a:path>
              <a:path w="274320" h="64135">
                <a:moveTo>
                  <a:pt x="251460" y="25908"/>
                </a:moveTo>
                <a:lnTo>
                  <a:pt x="235458" y="32004"/>
                </a:lnTo>
                <a:lnTo>
                  <a:pt x="251460" y="38100"/>
                </a:lnTo>
                <a:lnTo>
                  <a:pt x="251460" y="25908"/>
                </a:lnTo>
                <a:close/>
              </a:path>
              <a:path w="274320" h="64135">
                <a:moveTo>
                  <a:pt x="254508" y="25908"/>
                </a:moveTo>
                <a:lnTo>
                  <a:pt x="251460" y="25908"/>
                </a:lnTo>
                <a:lnTo>
                  <a:pt x="251460" y="38100"/>
                </a:lnTo>
                <a:lnTo>
                  <a:pt x="254508" y="38100"/>
                </a:lnTo>
                <a:lnTo>
                  <a:pt x="254508" y="25908"/>
                </a:lnTo>
                <a:close/>
              </a:path>
              <a:path w="274320" h="64135">
                <a:moveTo>
                  <a:pt x="53340" y="25908"/>
                </a:moveTo>
                <a:lnTo>
                  <a:pt x="21336" y="25908"/>
                </a:lnTo>
                <a:lnTo>
                  <a:pt x="37338" y="32004"/>
                </a:lnTo>
                <a:lnTo>
                  <a:pt x="53340" y="25908"/>
                </a:lnTo>
                <a:close/>
              </a:path>
              <a:path w="274320" h="64135">
                <a:moveTo>
                  <a:pt x="193548" y="1524"/>
                </a:moveTo>
                <a:lnTo>
                  <a:pt x="185928" y="1524"/>
                </a:lnTo>
                <a:lnTo>
                  <a:pt x="185928" y="3048"/>
                </a:lnTo>
                <a:lnTo>
                  <a:pt x="184404" y="4572"/>
                </a:lnTo>
                <a:lnTo>
                  <a:pt x="184404" y="6096"/>
                </a:lnTo>
                <a:lnTo>
                  <a:pt x="182880" y="6096"/>
                </a:lnTo>
                <a:lnTo>
                  <a:pt x="182880" y="9144"/>
                </a:lnTo>
                <a:lnTo>
                  <a:pt x="185928" y="12192"/>
                </a:lnTo>
                <a:lnTo>
                  <a:pt x="185928" y="13716"/>
                </a:lnTo>
                <a:lnTo>
                  <a:pt x="187452" y="13716"/>
                </a:lnTo>
                <a:lnTo>
                  <a:pt x="235458" y="32004"/>
                </a:lnTo>
                <a:lnTo>
                  <a:pt x="251460" y="25908"/>
                </a:lnTo>
                <a:lnTo>
                  <a:pt x="254508" y="25908"/>
                </a:lnTo>
                <a:lnTo>
                  <a:pt x="254508" y="24527"/>
                </a:lnTo>
                <a:lnTo>
                  <a:pt x="193548" y="1524"/>
                </a:lnTo>
                <a:close/>
              </a:path>
              <a:path w="274320" h="64135">
                <a:moveTo>
                  <a:pt x="19812" y="24384"/>
                </a:moveTo>
                <a:lnTo>
                  <a:pt x="18288" y="24384"/>
                </a:lnTo>
                <a:lnTo>
                  <a:pt x="18288" y="24970"/>
                </a:lnTo>
                <a:lnTo>
                  <a:pt x="19812" y="24384"/>
                </a:lnTo>
                <a:close/>
              </a:path>
              <a:path w="274320" h="64135">
                <a:moveTo>
                  <a:pt x="254508" y="24384"/>
                </a:moveTo>
                <a:lnTo>
                  <a:pt x="254127" y="24384"/>
                </a:lnTo>
                <a:lnTo>
                  <a:pt x="254508" y="24527"/>
                </a:lnTo>
                <a:lnTo>
                  <a:pt x="254508" y="24384"/>
                </a:lnTo>
                <a:close/>
              </a:path>
              <a:path w="274320" h="64135">
                <a:moveTo>
                  <a:pt x="82296" y="0"/>
                </a:moveTo>
                <a:lnTo>
                  <a:pt x="80772" y="1524"/>
                </a:lnTo>
                <a:lnTo>
                  <a:pt x="83820" y="1524"/>
                </a:lnTo>
                <a:lnTo>
                  <a:pt x="82296" y="0"/>
                </a:lnTo>
                <a:close/>
              </a:path>
              <a:path w="274320" h="64135">
                <a:moveTo>
                  <a:pt x="190500" y="0"/>
                </a:moveTo>
                <a:lnTo>
                  <a:pt x="188976" y="1524"/>
                </a:lnTo>
                <a:lnTo>
                  <a:pt x="192024" y="1524"/>
                </a:lnTo>
                <a:lnTo>
                  <a:pt x="190500" y="0"/>
                </a:lnTo>
                <a:close/>
              </a:path>
            </a:pathLst>
          </a:custGeom>
          <a:solidFill>
            <a:srgbClr val="000000"/>
          </a:solidFill>
        </p:spPr>
        <p:txBody>
          <a:bodyPr wrap="square" lIns="0" tIns="0" rIns="0" bIns="0" rtlCol="0"/>
          <a:lstStyle/>
          <a:p/>
        </p:txBody>
      </p:sp>
      <p:sp>
        <p:nvSpPr>
          <p:cNvPr id="21" name="object 21"/>
          <p:cNvSpPr/>
          <p:nvPr/>
        </p:nvSpPr>
        <p:spPr>
          <a:xfrm>
            <a:off x="4488179" y="2404872"/>
            <a:ext cx="236220" cy="15240"/>
          </a:xfrm>
          <a:custGeom>
            <a:avLst/>
            <a:gdLst/>
            <a:ahLst/>
            <a:cxnLst/>
            <a:rect l="l" t="t" r="r" b="b"/>
            <a:pathLst>
              <a:path w="236220" h="15239">
                <a:moveTo>
                  <a:pt x="236220" y="15240"/>
                </a:moveTo>
                <a:lnTo>
                  <a:pt x="0" y="15240"/>
                </a:lnTo>
                <a:lnTo>
                  <a:pt x="0" y="0"/>
                </a:lnTo>
                <a:lnTo>
                  <a:pt x="236220" y="0"/>
                </a:lnTo>
                <a:lnTo>
                  <a:pt x="236220" y="15240"/>
                </a:lnTo>
                <a:close/>
              </a:path>
            </a:pathLst>
          </a:custGeom>
          <a:ln w="3175">
            <a:solidFill>
              <a:srgbClr val="000000"/>
            </a:solidFill>
          </a:ln>
        </p:spPr>
        <p:txBody>
          <a:bodyPr wrap="square" lIns="0" tIns="0" rIns="0" bIns="0" rtlCol="0"/>
          <a:lstStyle/>
          <a:p/>
        </p:txBody>
      </p:sp>
      <p:sp>
        <p:nvSpPr>
          <p:cNvPr id="22" name="object 22"/>
          <p:cNvSpPr/>
          <p:nvPr/>
        </p:nvSpPr>
        <p:spPr>
          <a:xfrm>
            <a:off x="4652771" y="2380488"/>
            <a:ext cx="91440" cy="64135"/>
          </a:xfrm>
          <a:custGeom>
            <a:avLst/>
            <a:gdLst/>
            <a:ahLst/>
            <a:cxnLst/>
            <a:rect l="l" t="t" r="r" b="b"/>
            <a:pathLst>
              <a:path w="91439" h="64135">
                <a:moveTo>
                  <a:pt x="10667" y="1524"/>
                </a:moveTo>
                <a:lnTo>
                  <a:pt x="91439" y="32004"/>
                </a:lnTo>
                <a:lnTo>
                  <a:pt x="10667" y="64008"/>
                </a:lnTo>
                <a:lnTo>
                  <a:pt x="9143" y="64008"/>
                </a:lnTo>
                <a:lnTo>
                  <a:pt x="7619" y="64008"/>
                </a:lnTo>
                <a:lnTo>
                  <a:pt x="6095" y="64008"/>
                </a:lnTo>
                <a:lnTo>
                  <a:pt x="4571" y="64008"/>
                </a:lnTo>
                <a:lnTo>
                  <a:pt x="3047" y="62484"/>
                </a:lnTo>
                <a:lnTo>
                  <a:pt x="1523" y="60960"/>
                </a:lnTo>
                <a:lnTo>
                  <a:pt x="1523" y="59436"/>
                </a:lnTo>
                <a:lnTo>
                  <a:pt x="0" y="57912"/>
                </a:lnTo>
                <a:lnTo>
                  <a:pt x="0" y="56388"/>
                </a:lnTo>
                <a:lnTo>
                  <a:pt x="0" y="54864"/>
                </a:lnTo>
                <a:lnTo>
                  <a:pt x="1523" y="54864"/>
                </a:lnTo>
                <a:lnTo>
                  <a:pt x="1523" y="53340"/>
                </a:lnTo>
                <a:lnTo>
                  <a:pt x="3047" y="51816"/>
                </a:lnTo>
                <a:lnTo>
                  <a:pt x="4571" y="50292"/>
                </a:lnTo>
                <a:lnTo>
                  <a:pt x="68579" y="25908"/>
                </a:lnTo>
                <a:lnTo>
                  <a:pt x="68579" y="38100"/>
                </a:lnTo>
                <a:lnTo>
                  <a:pt x="4571" y="13716"/>
                </a:lnTo>
                <a:lnTo>
                  <a:pt x="3047" y="13716"/>
                </a:lnTo>
                <a:lnTo>
                  <a:pt x="3047" y="12192"/>
                </a:lnTo>
                <a:lnTo>
                  <a:pt x="1523" y="10668"/>
                </a:lnTo>
                <a:lnTo>
                  <a:pt x="0" y="9144"/>
                </a:lnTo>
                <a:lnTo>
                  <a:pt x="0" y="7620"/>
                </a:lnTo>
                <a:lnTo>
                  <a:pt x="0" y="6096"/>
                </a:lnTo>
                <a:lnTo>
                  <a:pt x="1523" y="6096"/>
                </a:lnTo>
                <a:lnTo>
                  <a:pt x="1523" y="4572"/>
                </a:lnTo>
                <a:lnTo>
                  <a:pt x="3047" y="3048"/>
                </a:lnTo>
                <a:lnTo>
                  <a:pt x="3047" y="1524"/>
                </a:lnTo>
                <a:lnTo>
                  <a:pt x="4571" y="1524"/>
                </a:lnTo>
                <a:lnTo>
                  <a:pt x="6095" y="1524"/>
                </a:lnTo>
                <a:lnTo>
                  <a:pt x="7619" y="0"/>
                </a:lnTo>
                <a:lnTo>
                  <a:pt x="9143" y="1524"/>
                </a:lnTo>
                <a:lnTo>
                  <a:pt x="10667" y="1524"/>
                </a:lnTo>
                <a:close/>
              </a:path>
            </a:pathLst>
          </a:custGeom>
          <a:ln w="3175">
            <a:solidFill>
              <a:srgbClr val="000000"/>
            </a:solidFill>
          </a:ln>
        </p:spPr>
        <p:txBody>
          <a:bodyPr wrap="square" lIns="0" tIns="0" rIns="0" bIns="0" rtlCol="0"/>
          <a:lstStyle/>
          <a:p/>
        </p:txBody>
      </p:sp>
      <p:sp>
        <p:nvSpPr>
          <p:cNvPr id="23" name="object 23"/>
          <p:cNvSpPr/>
          <p:nvPr/>
        </p:nvSpPr>
        <p:spPr>
          <a:xfrm>
            <a:off x="4469891" y="2380488"/>
            <a:ext cx="90170" cy="64135"/>
          </a:xfrm>
          <a:custGeom>
            <a:avLst/>
            <a:gdLst/>
            <a:ahLst/>
            <a:cxnLst/>
            <a:rect l="l" t="t" r="r" b="b"/>
            <a:pathLst>
              <a:path w="90170" h="64135">
                <a:moveTo>
                  <a:pt x="79248" y="64008"/>
                </a:moveTo>
                <a:lnTo>
                  <a:pt x="0" y="32004"/>
                </a:lnTo>
                <a:lnTo>
                  <a:pt x="79248" y="1524"/>
                </a:lnTo>
                <a:lnTo>
                  <a:pt x="80772" y="1524"/>
                </a:lnTo>
                <a:lnTo>
                  <a:pt x="82296" y="0"/>
                </a:lnTo>
                <a:lnTo>
                  <a:pt x="83820" y="1524"/>
                </a:lnTo>
                <a:lnTo>
                  <a:pt x="85344" y="1524"/>
                </a:lnTo>
                <a:lnTo>
                  <a:pt x="86868" y="1524"/>
                </a:lnTo>
                <a:lnTo>
                  <a:pt x="86868" y="3048"/>
                </a:lnTo>
                <a:lnTo>
                  <a:pt x="88392" y="4572"/>
                </a:lnTo>
                <a:lnTo>
                  <a:pt x="89916" y="6096"/>
                </a:lnTo>
                <a:lnTo>
                  <a:pt x="89916" y="7620"/>
                </a:lnTo>
                <a:lnTo>
                  <a:pt x="89916" y="9144"/>
                </a:lnTo>
                <a:lnTo>
                  <a:pt x="88392" y="10668"/>
                </a:lnTo>
                <a:lnTo>
                  <a:pt x="86868" y="12192"/>
                </a:lnTo>
                <a:lnTo>
                  <a:pt x="86868" y="13716"/>
                </a:lnTo>
                <a:lnTo>
                  <a:pt x="85344" y="13716"/>
                </a:lnTo>
                <a:lnTo>
                  <a:pt x="21336" y="38100"/>
                </a:lnTo>
                <a:lnTo>
                  <a:pt x="21336" y="25908"/>
                </a:lnTo>
                <a:lnTo>
                  <a:pt x="85344" y="50292"/>
                </a:lnTo>
                <a:lnTo>
                  <a:pt x="86868" y="51816"/>
                </a:lnTo>
                <a:lnTo>
                  <a:pt x="88392" y="53340"/>
                </a:lnTo>
                <a:lnTo>
                  <a:pt x="88392" y="54864"/>
                </a:lnTo>
                <a:lnTo>
                  <a:pt x="89916" y="54864"/>
                </a:lnTo>
                <a:lnTo>
                  <a:pt x="89916" y="56388"/>
                </a:lnTo>
                <a:lnTo>
                  <a:pt x="89916" y="57912"/>
                </a:lnTo>
                <a:lnTo>
                  <a:pt x="89916" y="59436"/>
                </a:lnTo>
                <a:lnTo>
                  <a:pt x="88392" y="60960"/>
                </a:lnTo>
                <a:lnTo>
                  <a:pt x="86868" y="62484"/>
                </a:lnTo>
                <a:lnTo>
                  <a:pt x="85344" y="64008"/>
                </a:lnTo>
                <a:lnTo>
                  <a:pt x="83820" y="64008"/>
                </a:lnTo>
                <a:lnTo>
                  <a:pt x="82296" y="64008"/>
                </a:lnTo>
                <a:lnTo>
                  <a:pt x="80772" y="64008"/>
                </a:lnTo>
                <a:lnTo>
                  <a:pt x="79248" y="64008"/>
                </a:lnTo>
                <a:close/>
              </a:path>
            </a:pathLst>
          </a:custGeom>
          <a:ln w="3175">
            <a:solidFill>
              <a:srgbClr val="000000"/>
            </a:solidFill>
          </a:ln>
        </p:spPr>
        <p:txBody>
          <a:bodyPr wrap="square" lIns="0" tIns="0" rIns="0" bIns="0" rtlCol="0"/>
          <a:lstStyle/>
          <a:p/>
        </p:txBody>
      </p:sp>
      <p:sp>
        <p:nvSpPr>
          <p:cNvPr id="24" name="object 24"/>
          <p:cNvSpPr txBox="1"/>
          <p:nvPr/>
        </p:nvSpPr>
        <p:spPr>
          <a:xfrm>
            <a:off x="2890520" y="1950935"/>
            <a:ext cx="758825" cy="418465"/>
          </a:xfrm>
          <a:prstGeom prst="rect">
            <a:avLst/>
          </a:prstGeom>
        </p:spPr>
        <p:txBody>
          <a:bodyPr wrap="square" lIns="0" tIns="0" rIns="0" bIns="0" rtlCol="0" vert="horz">
            <a:spAutoFit/>
          </a:bodyPr>
          <a:lstStyle/>
          <a:p>
            <a:pPr marL="12700" marR="5080">
              <a:lnSpc>
                <a:spcPct val="156500"/>
              </a:lnSpc>
            </a:pPr>
            <a:r>
              <a:rPr dirty="0" sz="850" spc="10">
                <a:latin typeface="Arial"/>
                <a:cs typeface="Arial"/>
              </a:rPr>
              <a:t>desiredTemp()  actualTemp()</a:t>
            </a:r>
            <a:endParaRPr sz="850">
              <a:latin typeface="Arial"/>
              <a:cs typeface="Arial"/>
            </a:endParaRPr>
          </a:p>
        </p:txBody>
      </p:sp>
      <p:sp>
        <p:nvSpPr>
          <p:cNvPr id="25" name="object 25"/>
          <p:cNvSpPr txBox="1"/>
          <p:nvPr/>
        </p:nvSpPr>
        <p:spPr>
          <a:xfrm>
            <a:off x="2890520" y="2431084"/>
            <a:ext cx="859155" cy="142240"/>
          </a:xfrm>
          <a:prstGeom prst="rect">
            <a:avLst/>
          </a:prstGeom>
        </p:spPr>
        <p:txBody>
          <a:bodyPr wrap="square" lIns="0" tIns="0" rIns="0" bIns="0" rtlCol="0" vert="horz">
            <a:spAutoFit/>
          </a:bodyPr>
          <a:lstStyle/>
          <a:p>
            <a:pPr marL="12700">
              <a:lnSpc>
                <a:spcPct val="100000"/>
              </a:lnSpc>
            </a:pPr>
            <a:r>
              <a:rPr dirty="0" sz="850" spc="10">
                <a:latin typeface="Arial"/>
                <a:cs typeface="Arial"/>
              </a:rPr>
              <a:t>anyonePresent()</a:t>
            </a:r>
            <a:endParaRPr sz="850">
              <a:latin typeface="Arial"/>
              <a:cs typeface="Arial"/>
            </a:endParaRPr>
          </a:p>
        </p:txBody>
      </p:sp>
      <p:sp>
        <p:nvSpPr>
          <p:cNvPr id="26" name="object 26"/>
          <p:cNvSpPr/>
          <p:nvPr/>
        </p:nvSpPr>
        <p:spPr>
          <a:xfrm>
            <a:off x="1769364" y="4698491"/>
            <a:ext cx="1143000" cy="1803400"/>
          </a:xfrm>
          <a:custGeom>
            <a:avLst/>
            <a:gdLst/>
            <a:ahLst/>
            <a:cxnLst/>
            <a:rect l="l" t="t" r="r" b="b"/>
            <a:pathLst>
              <a:path w="1143000" h="1803400">
                <a:moveTo>
                  <a:pt x="0" y="0"/>
                </a:moveTo>
                <a:lnTo>
                  <a:pt x="1143000" y="0"/>
                </a:lnTo>
                <a:lnTo>
                  <a:pt x="1143000" y="1802891"/>
                </a:lnTo>
                <a:lnTo>
                  <a:pt x="0" y="1802891"/>
                </a:lnTo>
                <a:lnTo>
                  <a:pt x="0" y="0"/>
                </a:lnTo>
                <a:close/>
              </a:path>
            </a:pathLst>
          </a:custGeom>
          <a:solidFill>
            <a:srgbClr val="333399"/>
          </a:solidFill>
        </p:spPr>
        <p:txBody>
          <a:bodyPr wrap="square" lIns="0" tIns="0" rIns="0" bIns="0" rtlCol="0"/>
          <a:lstStyle/>
          <a:p/>
        </p:txBody>
      </p:sp>
      <p:sp>
        <p:nvSpPr>
          <p:cNvPr id="27" name="object 27"/>
          <p:cNvSpPr/>
          <p:nvPr/>
        </p:nvSpPr>
        <p:spPr>
          <a:xfrm>
            <a:off x="1766316" y="4695444"/>
            <a:ext cx="1148080" cy="1807845"/>
          </a:xfrm>
          <a:custGeom>
            <a:avLst/>
            <a:gdLst/>
            <a:ahLst/>
            <a:cxnLst/>
            <a:rect l="l" t="t" r="r" b="b"/>
            <a:pathLst>
              <a:path w="1148080" h="1807845">
                <a:moveTo>
                  <a:pt x="1146048" y="0"/>
                </a:moveTo>
                <a:lnTo>
                  <a:pt x="1524" y="0"/>
                </a:lnTo>
                <a:lnTo>
                  <a:pt x="0" y="1523"/>
                </a:lnTo>
                <a:lnTo>
                  <a:pt x="0" y="1805939"/>
                </a:lnTo>
                <a:lnTo>
                  <a:pt x="1524" y="1807464"/>
                </a:lnTo>
                <a:lnTo>
                  <a:pt x="1146048" y="1807464"/>
                </a:lnTo>
                <a:lnTo>
                  <a:pt x="1147572" y="1805939"/>
                </a:lnTo>
                <a:lnTo>
                  <a:pt x="3048" y="1805939"/>
                </a:lnTo>
                <a:lnTo>
                  <a:pt x="3048" y="1802891"/>
                </a:lnTo>
                <a:lnTo>
                  <a:pt x="4572" y="1802891"/>
                </a:lnTo>
                <a:lnTo>
                  <a:pt x="4572" y="4571"/>
                </a:lnTo>
                <a:lnTo>
                  <a:pt x="3048" y="4571"/>
                </a:lnTo>
                <a:lnTo>
                  <a:pt x="3048" y="3047"/>
                </a:lnTo>
                <a:lnTo>
                  <a:pt x="1147572" y="3047"/>
                </a:lnTo>
                <a:lnTo>
                  <a:pt x="1147572" y="1523"/>
                </a:lnTo>
                <a:lnTo>
                  <a:pt x="1146048" y="0"/>
                </a:lnTo>
                <a:close/>
              </a:path>
              <a:path w="1148080" h="1807845">
                <a:moveTo>
                  <a:pt x="4572" y="1802891"/>
                </a:moveTo>
                <a:lnTo>
                  <a:pt x="3048" y="1802891"/>
                </a:lnTo>
                <a:lnTo>
                  <a:pt x="3048" y="1805939"/>
                </a:lnTo>
                <a:lnTo>
                  <a:pt x="4572" y="1805939"/>
                </a:lnTo>
                <a:lnTo>
                  <a:pt x="4572" y="1802891"/>
                </a:lnTo>
                <a:close/>
              </a:path>
              <a:path w="1148080" h="1807845">
                <a:moveTo>
                  <a:pt x="1143000" y="1802891"/>
                </a:moveTo>
                <a:lnTo>
                  <a:pt x="4572" y="1802891"/>
                </a:lnTo>
                <a:lnTo>
                  <a:pt x="4572" y="1805939"/>
                </a:lnTo>
                <a:lnTo>
                  <a:pt x="1143000" y="1805939"/>
                </a:lnTo>
                <a:lnTo>
                  <a:pt x="1143000" y="1802891"/>
                </a:lnTo>
                <a:close/>
              </a:path>
              <a:path w="1148080" h="1807845">
                <a:moveTo>
                  <a:pt x="1146048" y="3047"/>
                </a:moveTo>
                <a:lnTo>
                  <a:pt x="1143000" y="3047"/>
                </a:lnTo>
                <a:lnTo>
                  <a:pt x="1143000" y="1805939"/>
                </a:lnTo>
                <a:lnTo>
                  <a:pt x="1146048" y="1805939"/>
                </a:lnTo>
                <a:lnTo>
                  <a:pt x="1146048" y="1802891"/>
                </a:lnTo>
                <a:lnTo>
                  <a:pt x="1147572" y="1802891"/>
                </a:lnTo>
                <a:lnTo>
                  <a:pt x="1147572" y="4571"/>
                </a:lnTo>
                <a:lnTo>
                  <a:pt x="1146048" y="4571"/>
                </a:lnTo>
                <a:lnTo>
                  <a:pt x="1146048" y="3047"/>
                </a:lnTo>
                <a:close/>
              </a:path>
              <a:path w="1148080" h="1807845">
                <a:moveTo>
                  <a:pt x="1147572" y="1802891"/>
                </a:moveTo>
                <a:lnTo>
                  <a:pt x="1146048" y="1802891"/>
                </a:lnTo>
                <a:lnTo>
                  <a:pt x="1146048" y="1805939"/>
                </a:lnTo>
                <a:lnTo>
                  <a:pt x="1147572" y="1805939"/>
                </a:lnTo>
                <a:lnTo>
                  <a:pt x="1147572" y="1802891"/>
                </a:lnTo>
                <a:close/>
              </a:path>
              <a:path w="1148080" h="1807845">
                <a:moveTo>
                  <a:pt x="4572" y="3047"/>
                </a:moveTo>
                <a:lnTo>
                  <a:pt x="3048" y="3047"/>
                </a:lnTo>
                <a:lnTo>
                  <a:pt x="3048" y="4571"/>
                </a:lnTo>
                <a:lnTo>
                  <a:pt x="4572" y="4571"/>
                </a:lnTo>
                <a:lnTo>
                  <a:pt x="4572" y="3047"/>
                </a:lnTo>
                <a:close/>
              </a:path>
              <a:path w="1148080" h="1807845">
                <a:moveTo>
                  <a:pt x="1143000" y="3047"/>
                </a:moveTo>
                <a:lnTo>
                  <a:pt x="4572" y="3047"/>
                </a:lnTo>
                <a:lnTo>
                  <a:pt x="4572" y="4571"/>
                </a:lnTo>
                <a:lnTo>
                  <a:pt x="1143000" y="4571"/>
                </a:lnTo>
                <a:lnTo>
                  <a:pt x="1143000" y="3047"/>
                </a:lnTo>
                <a:close/>
              </a:path>
              <a:path w="1148080" h="1807845">
                <a:moveTo>
                  <a:pt x="1147572" y="3047"/>
                </a:moveTo>
                <a:lnTo>
                  <a:pt x="1146048" y="3047"/>
                </a:lnTo>
                <a:lnTo>
                  <a:pt x="1146048" y="4571"/>
                </a:lnTo>
                <a:lnTo>
                  <a:pt x="1147572" y="4571"/>
                </a:lnTo>
                <a:lnTo>
                  <a:pt x="1147572" y="3047"/>
                </a:lnTo>
                <a:close/>
              </a:path>
            </a:pathLst>
          </a:custGeom>
          <a:solidFill>
            <a:srgbClr val="000000"/>
          </a:solidFill>
        </p:spPr>
        <p:txBody>
          <a:bodyPr wrap="square" lIns="0" tIns="0" rIns="0" bIns="0" rtlCol="0"/>
          <a:lstStyle/>
          <a:p/>
        </p:txBody>
      </p:sp>
      <p:sp>
        <p:nvSpPr>
          <p:cNvPr id="28" name="object 28"/>
          <p:cNvSpPr/>
          <p:nvPr/>
        </p:nvSpPr>
        <p:spPr>
          <a:xfrm>
            <a:off x="1941576" y="5003291"/>
            <a:ext cx="797560" cy="356870"/>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p:txBody>
      </p:sp>
      <p:sp>
        <p:nvSpPr>
          <p:cNvPr id="29" name="object 29"/>
          <p:cNvSpPr txBox="1"/>
          <p:nvPr/>
        </p:nvSpPr>
        <p:spPr>
          <a:xfrm>
            <a:off x="1944623" y="5006340"/>
            <a:ext cx="792480" cy="352425"/>
          </a:xfrm>
          <a:prstGeom prst="rect">
            <a:avLst/>
          </a:prstGeom>
          <a:solidFill>
            <a:srgbClr val="BADFE2"/>
          </a:solidFill>
        </p:spPr>
        <p:txBody>
          <a:bodyPr wrap="square" lIns="0" tIns="13335" rIns="0" bIns="0" rtlCol="0" vert="horz">
            <a:spAutoFit/>
          </a:bodyPr>
          <a:lstStyle/>
          <a:p>
            <a:pPr marL="220345" marR="146685" indent="-67310">
              <a:lnSpc>
                <a:spcPct val="103899"/>
              </a:lnSpc>
              <a:spcBef>
                <a:spcPts val="105"/>
              </a:spcBef>
            </a:pPr>
            <a:r>
              <a:rPr dirty="0" sz="1000" spc="10" b="1">
                <a:latin typeface="Arial"/>
                <a:cs typeface="Arial"/>
              </a:rPr>
              <a:t>Desired  </a:t>
            </a:r>
            <a:r>
              <a:rPr dirty="0" sz="1000" spc="25" b="1">
                <a:latin typeface="Arial"/>
                <a:cs typeface="Arial"/>
              </a:rPr>
              <a:t>Temp</a:t>
            </a:r>
            <a:endParaRPr sz="1000">
              <a:latin typeface="Arial"/>
              <a:cs typeface="Arial"/>
            </a:endParaRPr>
          </a:p>
        </p:txBody>
      </p:sp>
      <p:sp>
        <p:nvSpPr>
          <p:cNvPr id="30" name="object 30"/>
          <p:cNvSpPr/>
          <p:nvPr/>
        </p:nvSpPr>
        <p:spPr>
          <a:xfrm>
            <a:off x="1941576" y="5486400"/>
            <a:ext cx="797560" cy="356870"/>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p:txBody>
      </p:sp>
      <p:sp>
        <p:nvSpPr>
          <p:cNvPr id="31" name="object 31"/>
          <p:cNvSpPr txBox="1"/>
          <p:nvPr/>
        </p:nvSpPr>
        <p:spPr>
          <a:xfrm>
            <a:off x="1944623" y="5489447"/>
            <a:ext cx="792480" cy="352425"/>
          </a:xfrm>
          <a:prstGeom prst="rect">
            <a:avLst/>
          </a:prstGeom>
          <a:solidFill>
            <a:srgbClr val="BADFE2"/>
          </a:solidFill>
        </p:spPr>
        <p:txBody>
          <a:bodyPr wrap="square" lIns="0" tIns="13335" rIns="0" bIns="0" rtlCol="0" vert="horz">
            <a:spAutoFit/>
          </a:bodyPr>
          <a:lstStyle/>
          <a:p>
            <a:pPr marL="220345" marR="186690" indent="-26034">
              <a:lnSpc>
                <a:spcPct val="103899"/>
              </a:lnSpc>
              <a:spcBef>
                <a:spcPts val="105"/>
              </a:spcBef>
            </a:pPr>
            <a:r>
              <a:rPr dirty="0" sz="1000" spc="10" b="1">
                <a:latin typeface="Arial"/>
                <a:cs typeface="Arial"/>
              </a:rPr>
              <a:t>Actual  </a:t>
            </a:r>
            <a:r>
              <a:rPr dirty="0" sz="1000" spc="25" b="1">
                <a:latin typeface="Arial"/>
                <a:cs typeface="Arial"/>
              </a:rPr>
              <a:t>Temp</a:t>
            </a:r>
            <a:endParaRPr sz="1000">
              <a:latin typeface="Arial"/>
              <a:cs typeface="Arial"/>
            </a:endParaRPr>
          </a:p>
        </p:txBody>
      </p:sp>
      <p:sp>
        <p:nvSpPr>
          <p:cNvPr id="32" name="object 32"/>
          <p:cNvSpPr/>
          <p:nvPr/>
        </p:nvSpPr>
        <p:spPr>
          <a:xfrm>
            <a:off x="1941576" y="5971032"/>
            <a:ext cx="797560" cy="356870"/>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p:txBody>
      </p:sp>
      <p:sp>
        <p:nvSpPr>
          <p:cNvPr id="33" name="object 33"/>
          <p:cNvSpPr txBox="1"/>
          <p:nvPr/>
        </p:nvSpPr>
        <p:spPr>
          <a:xfrm>
            <a:off x="1944623" y="5974079"/>
            <a:ext cx="792480" cy="352425"/>
          </a:xfrm>
          <a:prstGeom prst="rect">
            <a:avLst/>
          </a:prstGeom>
          <a:solidFill>
            <a:srgbClr val="BADFE2"/>
          </a:solidFill>
        </p:spPr>
        <p:txBody>
          <a:bodyPr wrap="square" lIns="0" tIns="98425" rIns="0" bIns="0" rtlCol="0" vert="horz">
            <a:spAutoFit/>
          </a:bodyPr>
          <a:lstStyle/>
          <a:p>
            <a:pPr marL="40640">
              <a:lnSpc>
                <a:spcPct val="100000"/>
              </a:lnSpc>
              <a:spcBef>
                <a:spcPts val="775"/>
              </a:spcBef>
            </a:pPr>
            <a:r>
              <a:rPr dirty="0" sz="1000" spc="20" b="1">
                <a:latin typeface="Arial"/>
                <a:cs typeface="Arial"/>
              </a:rPr>
              <a:t>Occupancy</a:t>
            </a:r>
            <a:endParaRPr sz="1000">
              <a:latin typeface="Arial"/>
              <a:cs typeface="Arial"/>
            </a:endParaRPr>
          </a:p>
        </p:txBody>
      </p:sp>
      <p:sp>
        <p:nvSpPr>
          <p:cNvPr id="34" name="object 34"/>
          <p:cNvSpPr/>
          <p:nvPr/>
        </p:nvSpPr>
        <p:spPr>
          <a:xfrm>
            <a:off x="2906267" y="5628132"/>
            <a:ext cx="1237615" cy="74930"/>
          </a:xfrm>
          <a:custGeom>
            <a:avLst/>
            <a:gdLst/>
            <a:ahLst/>
            <a:cxnLst/>
            <a:rect l="l" t="t" r="r" b="b"/>
            <a:pathLst>
              <a:path w="1237614" h="74929">
                <a:moveTo>
                  <a:pt x="99059" y="0"/>
                </a:moveTo>
                <a:lnTo>
                  <a:pt x="92963" y="0"/>
                </a:lnTo>
                <a:lnTo>
                  <a:pt x="0" y="38100"/>
                </a:lnTo>
                <a:lnTo>
                  <a:pt x="92963" y="73152"/>
                </a:lnTo>
                <a:lnTo>
                  <a:pt x="94487" y="74676"/>
                </a:lnTo>
                <a:lnTo>
                  <a:pt x="99059" y="74676"/>
                </a:lnTo>
                <a:lnTo>
                  <a:pt x="99059" y="73152"/>
                </a:lnTo>
                <a:lnTo>
                  <a:pt x="100584" y="73152"/>
                </a:lnTo>
                <a:lnTo>
                  <a:pt x="103631" y="70104"/>
                </a:lnTo>
                <a:lnTo>
                  <a:pt x="105156" y="67056"/>
                </a:lnTo>
                <a:lnTo>
                  <a:pt x="105156" y="64008"/>
                </a:lnTo>
                <a:lnTo>
                  <a:pt x="103631" y="62484"/>
                </a:lnTo>
                <a:lnTo>
                  <a:pt x="103631" y="60960"/>
                </a:lnTo>
                <a:lnTo>
                  <a:pt x="102107" y="60960"/>
                </a:lnTo>
                <a:lnTo>
                  <a:pt x="100584" y="59436"/>
                </a:lnTo>
                <a:lnTo>
                  <a:pt x="99059" y="59436"/>
                </a:lnTo>
                <a:lnTo>
                  <a:pt x="64409" y="45720"/>
                </a:lnTo>
                <a:lnTo>
                  <a:pt x="22859" y="45720"/>
                </a:lnTo>
                <a:lnTo>
                  <a:pt x="22859" y="28956"/>
                </a:lnTo>
                <a:lnTo>
                  <a:pt x="66547" y="28956"/>
                </a:lnTo>
                <a:lnTo>
                  <a:pt x="99059" y="16764"/>
                </a:lnTo>
                <a:lnTo>
                  <a:pt x="100584" y="15240"/>
                </a:lnTo>
                <a:lnTo>
                  <a:pt x="102107" y="15240"/>
                </a:lnTo>
                <a:lnTo>
                  <a:pt x="103631" y="13716"/>
                </a:lnTo>
                <a:lnTo>
                  <a:pt x="103631" y="12192"/>
                </a:lnTo>
                <a:lnTo>
                  <a:pt x="105156" y="10668"/>
                </a:lnTo>
                <a:lnTo>
                  <a:pt x="105156" y="7620"/>
                </a:lnTo>
                <a:lnTo>
                  <a:pt x="103631" y="4572"/>
                </a:lnTo>
                <a:lnTo>
                  <a:pt x="99059" y="0"/>
                </a:lnTo>
                <a:close/>
              </a:path>
              <a:path w="1237614" h="74929">
                <a:moveTo>
                  <a:pt x="66547" y="28956"/>
                </a:moveTo>
                <a:lnTo>
                  <a:pt x="22859" y="28956"/>
                </a:lnTo>
                <a:lnTo>
                  <a:pt x="22859" y="45720"/>
                </a:lnTo>
                <a:lnTo>
                  <a:pt x="64409" y="45720"/>
                </a:lnTo>
                <a:lnTo>
                  <a:pt x="60558" y="44196"/>
                </a:lnTo>
                <a:lnTo>
                  <a:pt x="25907" y="44196"/>
                </a:lnTo>
                <a:lnTo>
                  <a:pt x="25907" y="30480"/>
                </a:lnTo>
                <a:lnTo>
                  <a:pt x="62484" y="30480"/>
                </a:lnTo>
                <a:lnTo>
                  <a:pt x="66547" y="28956"/>
                </a:lnTo>
                <a:close/>
              </a:path>
              <a:path w="1237614" h="74929">
                <a:moveTo>
                  <a:pt x="1237488" y="28956"/>
                </a:moveTo>
                <a:lnTo>
                  <a:pt x="66547" y="28956"/>
                </a:lnTo>
                <a:lnTo>
                  <a:pt x="43701" y="37523"/>
                </a:lnTo>
                <a:lnTo>
                  <a:pt x="64409" y="45720"/>
                </a:lnTo>
                <a:lnTo>
                  <a:pt x="1237488" y="45720"/>
                </a:lnTo>
                <a:lnTo>
                  <a:pt x="1237488" y="28956"/>
                </a:lnTo>
                <a:close/>
              </a:path>
              <a:path w="1237614" h="74929">
                <a:moveTo>
                  <a:pt x="25907" y="30480"/>
                </a:moveTo>
                <a:lnTo>
                  <a:pt x="25907" y="44196"/>
                </a:lnTo>
                <a:lnTo>
                  <a:pt x="43701" y="37523"/>
                </a:lnTo>
                <a:lnTo>
                  <a:pt x="25907" y="30480"/>
                </a:lnTo>
                <a:close/>
              </a:path>
              <a:path w="1237614" h="74929">
                <a:moveTo>
                  <a:pt x="43701" y="37523"/>
                </a:moveTo>
                <a:lnTo>
                  <a:pt x="25907" y="44196"/>
                </a:lnTo>
                <a:lnTo>
                  <a:pt x="60558" y="44196"/>
                </a:lnTo>
                <a:lnTo>
                  <a:pt x="43701" y="37523"/>
                </a:lnTo>
                <a:close/>
              </a:path>
              <a:path w="1237614" h="74929">
                <a:moveTo>
                  <a:pt x="62484" y="30480"/>
                </a:moveTo>
                <a:lnTo>
                  <a:pt x="25907" y="30480"/>
                </a:lnTo>
                <a:lnTo>
                  <a:pt x="43701" y="37523"/>
                </a:lnTo>
                <a:lnTo>
                  <a:pt x="62484" y="30480"/>
                </a:lnTo>
                <a:close/>
              </a:path>
            </a:pathLst>
          </a:custGeom>
          <a:solidFill>
            <a:srgbClr val="000000"/>
          </a:solidFill>
        </p:spPr>
        <p:txBody>
          <a:bodyPr wrap="square" lIns="0" tIns="0" rIns="0" bIns="0" rtlCol="0"/>
          <a:lstStyle/>
          <a:p/>
        </p:txBody>
      </p:sp>
      <p:sp>
        <p:nvSpPr>
          <p:cNvPr id="35" name="object 35"/>
          <p:cNvSpPr/>
          <p:nvPr/>
        </p:nvSpPr>
        <p:spPr>
          <a:xfrm>
            <a:off x="2929127" y="5657088"/>
            <a:ext cx="1214755" cy="17145"/>
          </a:xfrm>
          <a:custGeom>
            <a:avLst/>
            <a:gdLst/>
            <a:ahLst/>
            <a:cxnLst/>
            <a:rect l="l" t="t" r="r" b="b"/>
            <a:pathLst>
              <a:path w="1214754" h="17145">
                <a:moveTo>
                  <a:pt x="1214627" y="16763"/>
                </a:moveTo>
                <a:lnTo>
                  <a:pt x="0" y="16763"/>
                </a:lnTo>
                <a:lnTo>
                  <a:pt x="0" y="0"/>
                </a:lnTo>
                <a:lnTo>
                  <a:pt x="1214627" y="0"/>
                </a:lnTo>
                <a:lnTo>
                  <a:pt x="1214627" y="16763"/>
                </a:lnTo>
                <a:close/>
              </a:path>
            </a:pathLst>
          </a:custGeom>
          <a:ln w="3175">
            <a:solidFill>
              <a:srgbClr val="000000"/>
            </a:solidFill>
          </a:ln>
        </p:spPr>
        <p:txBody>
          <a:bodyPr wrap="square" lIns="0" tIns="0" rIns="0" bIns="0" rtlCol="0"/>
          <a:lstStyle/>
          <a:p/>
        </p:txBody>
      </p:sp>
      <p:sp>
        <p:nvSpPr>
          <p:cNvPr id="36" name="object 36"/>
          <p:cNvSpPr/>
          <p:nvPr/>
        </p:nvSpPr>
        <p:spPr>
          <a:xfrm>
            <a:off x="2906267" y="5628132"/>
            <a:ext cx="105410" cy="74930"/>
          </a:xfrm>
          <a:custGeom>
            <a:avLst/>
            <a:gdLst/>
            <a:ahLst/>
            <a:cxnLst/>
            <a:rect l="l" t="t" r="r" b="b"/>
            <a:pathLst>
              <a:path w="105410" h="74929">
                <a:moveTo>
                  <a:pt x="92963" y="73152"/>
                </a:moveTo>
                <a:lnTo>
                  <a:pt x="0" y="38100"/>
                </a:lnTo>
                <a:lnTo>
                  <a:pt x="92963" y="0"/>
                </a:lnTo>
                <a:lnTo>
                  <a:pt x="94487" y="0"/>
                </a:lnTo>
                <a:lnTo>
                  <a:pt x="97535" y="0"/>
                </a:lnTo>
                <a:lnTo>
                  <a:pt x="99059" y="0"/>
                </a:lnTo>
                <a:lnTo>
                  <a:pt x="100584" y="1524"/>
                </a:lnTo>
                <a:lnTo>
                  <a:pt x="102107" y="3048"/>
                </a:lnTo>
                <a:lnTo>
                  <a:pt x="103631" y="4572"/>
                </a:lnTo>
                <a:lnTo>
                  <a:pt x="105156" y="7620"/>
                </a:lnTo>
                <a:lnTo>
                  <a:pt x="105156" y="9144"/>
                </a:lnTo>
                <a:lnTo>
                  <a:pt x="105156" y="10668"/>
                </a:lnTo>
                <a:lnTo>
                  <a:pt x="103631" y="12192"/>
                </a:lnTo>
                <a:lnTo>
                  <a:pt x="103631" y="13716"/>
                </a:lnTo>
                <a:lnTo>
                  <a:pt x="102107" y="15240"/>
                </a:lnTo>
                <a:lnTo>
                  <a:pt x="100584" y="15240"/>
                </a:lnTo>
                <a:lnTo>
                  <a:pt x="99059" y="16764"/>
                </a:lnTo>
                <a:lnTo>
                  <a:pt x="25907" y="44196"/>
                </a:lnTo>
                <a:lnTo>
                  <a:pt x="25907" y="30480"/>
                </a:lnTo>
                <a:lnTo>
                  <a:pt x="99059" y="59436"/>
                </a:lnTo>
                <a:lnTo>
                  <a:pt x="100584" y="59436"/>
                </a:lnTo>
                <a:lnTo>
                  <a:pt x="102107" y="60960"/>
                </a:lnTo>
                <a:lnTo>
                  <a:pt x="103631" y="60960"/>
                </a:lnTo>
                <a:lnTo>
                  <a:pt x="103631" y="62484"/>
                </a:lnTo>
                <a:lnTo>
                  <a:pt x="105156" y="64008"/>
                </a:lnTo>
                <a:lnTo>
                  <a:pt x="105156" y="65532"/>
                </a:lnTo>
                <a:lnTo>
                  <a:pt x="105156" y="67056"/>
                </a:lnTo>
                <a:lnTo>
                  <a:pt x="103631" y="70104"/>
                </a:lnTo>
                <a:lnTo>
                  <a:pt x="102107" y="71628"/>
                </a:lnTo>
                <a:lnTo>
                  <a:pt x="100584" y="73152"/>
                </a:lnTo>
                <a:lnTo>
                  <a:pt x="99059" y="73152"/>
                </a:lnTo>
                <a:lnTo>
                  <a:pt x="99059" y="74676"/>
                </a:lnTo>
                <a:lnTo>
                  <a:pt x="97535" y="74676"/>
                </a:lnTo>
                <a:lnTo>
                  <a:pt x="94487" y="74676"/>
                </a:lnTo>
                <a:lnTo>
                  <a:pt x="92963" y="73152"/>
                </a:lnTo>
                <a:close/>
              </a:path>
            </a:pathLst>
          </a:custGeom>
          <a:ln w="3175">
            <a:solidFill>
              <a:srgbClr val="000000"/>
            </a:solidFill>
          </a:ln>
        </p:spPr>
        <p:txBody>
          <a:bodyPr wrap="square" lIns="0" tIns="0" rIns="0" bIns="0" rtlCol="0"/>
          <a:lstStyle/>
          <a:p/>
        </p:txBody>
      </p:sp>
      <p:sp>
        <p:nvSpPr>
          <p:cNvPr id="37" name="object 37"/>
          <p:cNvSpPr txBox="1"/>
          <p:nvPr/>
        </p:nvSpPr>
        <p:spPr>
          <a:xfrm>
            <a:off x="1130300" y="3540251"/>
            <a:ext cx="5513070" cy="1368425"/>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This happened because in the </a:t>
            </a:r>
            <a:r>
              <a:rPr dirty="0" sz="1200" spc="5">
                <a:latin typeface="Times New Roman"/>
                <a:cs typeface="Times New Roman"/>
              </a:rPr>
              <a:t>first </a:t>
            </a:r>
            <a:r>
              <a:rPr dirty="0" sz="1200">
                <a:latin typeface="Times New Roman"/>
                <a:cs typeface="Times New Roman"/>
              </a:rPr>
              <a:t>case intelligence is distributed </a:t>
            </a:r>
            <a:r>
              <a:rPr dirty="0" sz="1200" spc="-5">
                <a:latin typeface="Times New Roman"/>
                <a:cs typeface="Times New Roman"/>
              </a:rPr>
              <a:t>while </a:t>
            </a:r>
            <a:r>
              <a:rPr dirty="0" sz="1200">
                <a:latin typeface="Times New Roman"/>
                <a:cs typeface="Times New Roman"/>
              </a:rPr>
              <a:t>in the </a:t>
            </a:r>
            <a:r>
              <a:rPr dirty="0" sz="1200" spc="-5">
                <a:latin typeface="Times New Roman"/>
                <a:cs typeface="Times New Roman"/>
              </a:rPr>
              <a:t>second </a:t>
            </a:r>
            <a:r>
              <a:rPr dirty="0" sz="1200">
                <a:latin typeface="Times New Roman"/>
                <a:cs typeface="Times New Roman"/>
              </a:rPr>
              <a:t>case  it is encapsulated. </a:t>
            </a:r>
            <a:r>
              <a:rPr dirty="0" sz="1200" spc="-5">
                <a:latin typeface="Times New Roman"/>
                <a:cs typeface="Times New Roman"/>
              </a:rPr>
              <a:t>However, </a:t>
            </a:r>
            <a:r>
              <a:rPr dirty="0" sz="1200">
                <a:latin typeface="Times New Roman"/>
                <a:cs typeface="Times New Roman"/>
              </a:rPr>
              <a:t>the control is </a:t>
            </a:r>
            <a:r>
              <a:rPr dirty="0" sz="1200" spc="-5">
                <a:latin typeface="Times New Roman"/>
                <a:cs typeface="Times New Roman"/>
              </a:rPr>
              <a:t>still </a:t>
            </a:r>
            <a:r>
              <a:rPr dirty="0" sz="1200">
                <a:latin typeface="Times New Roman"/>
                <a:cs typeface="Times New Roman"/>
              </a:rPr>
              <a:t>centralized as the </a:t>
            </a:r>
            <a:r>
              <a:rPr dirty="0" sz="1200" spc="5">
                <a:latin typeface="Times New Roman"/>
                <a:cs typeface="Times New Roman"/>
              </a:rPr>
              <a:t>Heat </a:t>
            </a:r>
            <a:r>
              <a:rPr dirty="0" sz="1200" spc="-5">
                <a:latin typeface="Times New Roman"/>
                <a:cs typeface="Times New Roman"/>
              </a:rPr>
              <a:t>Flow </a:t>
            </a:r>
            <a:r>
              <a:rPr dirty="0" sz="1200">
                <a:latin typeface="Times New Roman"/>
                <a:cs typeface="Times New Roman"/>
              </a:rPr>
              <a:t>Regulator has  the control logic that first analyses the values from different queries and then makes a  decision about turning the furnace on of off. We can improve the </a:t>
            </a:r>
            <a:r>
              <a:rPr dirty="0" sz="1200" spc="-5">
                <a:latin typeface="Times New Roman"/>
                <a:cs typeface="Times New Roman"/>
              </a:rPr>
              <a:t>situation </a:t>
            </a:r>
            <a:r>
              <a:rPr dirty="0" sz="1200">
                <a:latin typeface="Times New Roman"/>
                <a:cs typeface="Times New Roman"/>
              </a:rPr>
              <a:t>even further  by delegating this responsibility to the Room object as </a:t>
            </a:r>
            <a:r>
              <a:rPr dirty="0" sz="1200" spc="-5">
                <a:latin typeface="Times New Roman"/>
                <a:cs typeface="Times New Roman"/>
              </a:rPr>
              <a:t>shown</a:t>
            </a:r>
            <a:r>
              <a:rPr dirty="0" sz="1200" spc="-13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pPr>
            <a:endParaRPr sz="1200">
              <a:latin typeface="Times New Roman"/>
              <a:cs typeface="Times New Roman"/>
            </a:endParaRPr>
          </a:p>
          <a:p>
            <a:pPr marL="998219">
              <a:lnSpc>
                <a:spcPct val="100000"/>
              </a:lnSpc>
              <a:spcBef>
                <a:spcPts val="1019"/>
              </a:spcBef>
            </a:pPr>
            <a:r>
              <a:rPr dirty="0" sz="1150" spc="-5" b="1">
                <a:solidFill>
                  <a:srgbClr val="FFFFFF"/>
                </a:solidFill>
                <a:latin typeface="Arial"/>
                <a:cs typeface="Arial"/>
              </a:rPr>
              <a:t>Room</a:t>
            </a:r>
            <a:endParaRPr sz="1150">
              <a:latin typeface="Arial"/>
              <a:cs typeface="Arial"/>
            </a:endParaRPr>
          </a:p>
        </p:txBody>
      </p:sp>
      <p:sp>
        <p:nvSpPr>
          <p:cNvPr id="38" name="object 38"/>
          <p:cNvSpPr/>
          <p:nvPr/>
        </p:nvSpPr>
        <p:spPr>
          <a:xfrm>
            <a:off x="5241035" y="5486400"/>
            <a:ext cx="795655" cy="356870"/>
          </a:xfrm>
          <a:custGeom>
            <a:avLst/>
            <a:gdLst/>
            <a:ahLst/>
            <a:cxnLst/>
            <a:rect l="l" t="t" r="r" b="b"/>
            <a:pathLst>
              <a:path w="795654" h="356870">
                <a:moveTo>
                  <a:pt x="794004" y="0"/>
                </a:moveTo>
                <a:lnTo>
                  <a:pt x="1524" y="0"/>
                </a:lnTo>
                <a:lnTo>
                  <a:pt x="0" y="1523"/>
                </a:lnTo>
                <a:lnTo>
                  <a:pt x="0" y="355091"/>
                </a:lnTo>
                <a:lnTo>
                  <a:pt x="1524" y="356615"/>
                </a:lnTo>
                <a:lnTo>
                  <a:pt x="794004" y="356615"/>
                </a:lnTo>
                <a:lnTo>
                  <a:pt x="795528" y="355091"/>
                </a:lnTo>
                <a:lnTo>
                  <a:pt x="3048" y="355091"/>
                </a:lnTo>
                <a:lnTo>
                  <a:pt x="3048" y="352043"/>
                </a:lnTo>
                <a:lnTo>
                  <a:pt x="4572" y="352043"/>
                </a:lnTo>
                <a:lnTo>
                  <a:pt x="4572" y="4571"/>
                </a:lnTo>
                <a:lnTo>
                  <a:pt x="3048" y="4571"/>
                </a:lnTo>
                <a:lnTo>
                  <a:pt x="3048" y="3047"/>
                </a:lnTo>
                <a:lnTo>
                  <a:pt x="795528" y="3047"/>
                </a:lnTo>
                <a:lnTo>
                  <a:pt x="795528" y="1523"/>
                </a:lnTo>
                <a:lnTo>
                  <a:pt x="794004" y="0"/>
                </a:lnTo>
                <a:close/>
              </a:path>
              <a:path w="795654" h="356870">
                <a:moveTo>
                  <a:pt x="4572" y="352043"/>
                </a:moveTo>
                <a:lnTo>
                  <a:pt x="3048" y="352043"/>
                </a:lnTo>
                <a:lnTo>
                  <a:pt x="3048" y="355091"/>
                </a:lnTo>
                <a:lnTo>
                  <a:pt x="4572" y="355091"/>
                </a:lnTo>
                <a:lnTo>
                  <a:pt x="4572" y="352043"/>
                </a:lnTo>
                <a:close/>
              </a:path>
              <a:path w="795654" h="356870">
                <a:moveTo>
                  <a:pt x="790956" y="352043"/>
                </a:moveTo>
                <a:lnTo>
                  <a:pt x="4572" y="352043"/>
                </a:lnTo>
                <a:lnTo>
                  <a:pt x="4572" y="355091"/>
                </a:lnTo>
                <a:lnTo>
                  <a:pt x="790956" y="355091"/>
                </a:lnTo>
                <a:lnTo>
                  <a:pt x="790956" y="352043"/>
                </a:lnTo>
                <a:close/>
              </a:path>
              <a:path w="795654" h="356870">
                <a:moveTo>
                  <a:pt x="794004" y="3047"/>
                </a:moveTo>
                <a:lnTo>
                  <a:pt x="790956" y="3047"/>
                </a:lnTo>
                <a:lnTo>
                  <a:pt x="790956" y="355091"/>
                </a:lnTo>
                <a:lnTo>
                  <a:pt x="794004" y="355091"/>
                </a:lnTo>
                <a:lnTo>
                  <a:pt x="794004" y="352043"/>
                </a:lnTo>
                <a:lnTo>
                  <a:pt x="795528" y="352043"/>
                </a:lnTo>
                <a:lnTo>
                  <a:pt x="795528" y="4571"/>
                </a:lnTo>
                <a:lnTo>
                  <a:pt x="794004" y="4571"/>
                </a:lnTo>
                <a:lnTo>
                  <a:pt x="794004" y="3047"/>
                </a:lnTo>
                <a:close/>
              </a:path>
              <a:path w="795654" h="356870">
                <a:moveTo>
                  <a:pt x="795528" y="352043"/>
                </a:moveTo>
                <a:lnTo>
                  <a:pt x="794004" y="352043"/>
                </a:lnTo>
                <a:lnTo>
                  <a:pt x="794004" y="355091"/>
                </a:lnTo>
                <a:lnTo>
                  <a:pt x="795528" y="355091"/>
                </a:lnTo>
                <a:lnTo>
                  <a:pt x="795528" y="352043"/>
                </a:lnTo>
                <a:close/>
              </a:path>
              <a:path w="795654" h="356870">
                <a:moveTo>
                  <a:pt x="4572" y="3047"/>
                </a:moveTo>
                <a:lnTo>
                  <a:pt x="3048" y="3047"/>
                </a:lnTo>
                <a:lnTo>
                  <a:pt x="3048" y="4571"/>
                </a:lnTo>
                <a:lnTo>
                  <a:pt x="4572" y="4571"/>
                </a:lnTo>
                <a:lnTo>
                  <a:pt x="4572" y="3047"/>
                </a:lnTo>
                <a:close/>
              </a:path>
              <a:path w="795654" h="356870">
                <a:moveTo>
                  <a:pt x="790956" y="3047"/>
                </a:moveTo>
                <a:lnTo>
                  <a:pt x="4572" y="3047"/>
                </a:lnTo>
                <a:lnTo>
                  <a:pt x="4572" y="4571"/>
                </a:lnTo>
                <a:lnTo>
                  <a:pt x="790956" y="4571"/>
                </a:lnTo>
                <a:lnTo>
                  <a:pt x="790956" y="3047"/>
                </a:lnTo>
                <a:close/>
              </a:path>
              <a:path w="795654" h="356870">
                <a:moveTo>
                  <a:pt x="795528" y="3047"/>
                </a:moveTo>
                <a:lnTo>
                  <a:pt x="794004" y="3047"/>
                </a:lnTo>
                <a:lnTo>
                  <a:pt x="794004" y="4571"/>
                </a:lnTo>
                <a:lnTo>
                  <a:pt x="795528" y="4571"/>
                </a:lnTo>
                <a:lnTo>
                  <a:pt x="795528" y="3047"/>
                </a:lnTo>
                <a:close/>
              </a:path>
            </a:pathLst>
          </a:custGeom>
          <a:solidFill>
            <a:srgbClr val="000000"/>
          </a:solidFill>
        </p:spPr>
        <p:txBody>
          <a:bodyPr wrap="square" lIns="0" tIns="0" rIns="0" bIns="0" rtlCol="0"/>
          <a:lstStyle/>
          <a:p/>
        </p:txBody>
      </p:sp>
      <p:sp>
        <p:nvSpPr>
          <p:cNvPr id="39" name="object 39"/>
          <p:cNvSpPr txBox="1"/>
          <p:nvPr/>
        </p:nvSpPr>
        <p:spPr>
          <a:xfrm>
            <a:off x="5244084" y="5489447"/>
            <a:ext cx="791210" cy="352425"/>
          </a:xfrm>
          <a:prstGeom prst="rect">
            <a:avLst/>
          </a:prstGeom>
          <a:solidFill>
            <a:srgbClr val="BADFE2"/>
          </a:solidFill>
        </p:spPr>
        <p:txBody>
          <a:bodyPr wrap="square" lIns="0" tIns="98425" rIns="0" bIns="0" rtlCol="0" vert="horz">
            <a:spAutoFit/>
          </a:bodyPr>
          <a:lstStyle/>
          <a:p>
            <a:pPr marL="138430">
              <a:lnSpc>
                <a:spcPct val="100000"/>
              </a:lnSpc>
              <a:spcBef>
                <a:spcPts val="775"/>
              </a:spcBef>
            </a:pPr>
            <a:r>
              <a:rPr dirty="0" sz="1000" spc="20" b="1">
                <a:latin typeface="Arial"/>
                <a:cs typeface="Arial"/>
              </a:rPr>
              <a:t>Furnace</a:t>
            </a:r>
            <a:endParaRPr sz="1000">
              <a:latin typeface="Arial"/>
              <a:cs typeface="Arial"/>
            </a:endParaRPr>
          </a:p>
        </p:txBody>
      </p:sp>
      <p:sp>
        <p:nvSpPr>
          <p:cNvPr id="40" name="object 40"/>
          <p:cNvSpPr/>
          <p:nvPr/>
        </p:nvSpPr>
        <p:spPr>
          <a:xfrm>
            <a:off x="4140708" y="5486400"/>
            <a:ext cx="797560" cy="356870"/>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p:txBody>
      </p:sp>
      <p:sp>
        <p:nvSpPr>
          <p:cNvPr id="41" name="object 41"/>
          <p:cNvSpPr txBox="1"/>
          <p:nvPr/>
        </p:nvSpPr>
        <p:spPr>
          <a:xfrm>
            <a:off x="4143755" y="5489447"/>
            <a:ext cx="792480" cy="352425"/>
          </a:xfrm>
          <a:prstGeom prst="rect">
            <a:avLst/>
          </a:prstGeom>
          <a:solidFill>
            <a:srgbClr val="BADFE2"/>
          </a:solidFill>
        </p:spPr>
        <p:txBody>
          <a:bodyPr wrap="square" lIns="0" tIns="13335" rIns="0" bIns="0" rtlCol="0" vert="horz">
            <a:spAutoFit/>
          </a:bodyPr>
          <a:lstStyle/>
          <a:p>
            <a:pPr marL="88265" marR="80645" indent="-22860">
              <a:lnSpc>
                <a:spcPct val="103899"/>
              </a:lnSpc>
              <a:spcBef>
                <a:spcPts val="105"/>
              </a:spcBef>
            </a:pPr>
            <a:r>
              <a:rPr dirty="0" sz="1000" spc="15" b="1">
                <a:latin typeface="Arial"/>
                <a:cs typeface="Arial"/>
              </a:rPr>
              <a:t>Heat </a:t>
            </a:r>
            <a:r>
              <a:rPr dirty="0" sz="1000" spc="20" b="1">
                <a:latin typeface="Arial"/>
                <a:cs typeface="Arial"/>
              </a:rPr>
              <a:t>Flow  </a:t>
            </a:r>
            <a:r>
              <a:rPr dirty="0" sz="1000" spc="15" b="1">
                <a:latin typeface="Arial"/>
                <a:cs typeface="Arial"/>
              </a:rPr>
              <a:t>Regulator</a:t>
            </a:r>
            <a:endParaRPr sz="1000">
              <a:latin typeface="Arial"/>
              <a:cs typeface="Arial"/>
            </a:endParaRPr>
          </a:p>
        </p:txBody>
      </p:sp>
      <p:sp>
        <p:nvSpPr>
          <p:cNvPr id="42" name="object 42"/>
          <p:cNvSpPr/>
          <p:nvPr/>
        </p:nvSpPr>
        <p:spPr>
          <a:xfrm>
            <a:off x="4930140" y="5628132"/>
            <a:ext cx="320040" cy="74930"/>
          </a:xfrm>
          <a:custGeom>
            <a:avLst/>
            <a:gdLst/>
            <a:ahLst/>
            <a:cxnLst/>
            <a:rect l="l" t="t" r="r" b="b"/>
            <a:pathLst>
              <a:path w="320039" h="74929">
                <a:moveTo>
                  <a:pt x="21335" y="29355"/>
                </a:moveTo>
                <a:lnTo>
                  <a:pt x="0" y="38100"/>
                </a:lnTo>
                <a:lnTo>
                  <a:pt x="92963" y="73152"/>
                </a:lnTo>
                <a:lnTo>
                  <a:pt x="94487" y="74676"/>
                </a:lnTo>
                <a:lnTo>
                  <a:pt x="97535" y="74676"/>
                </a:lnTo>
                <a:lnTo>
                  <a:pt x="99059" y="73152"/>
                </a:lnTo>
                <a:lnTo>
                  <a:pt x="100583" y="73152"/>
                </a:lnTo>
                <a:lnTo>
                  <a:pt x="102107" y="71628"/>
                </a:lnTo>
                <a:lnTo>
                  <a:pt x="103631" y="71628"/>
                </a:lnTo>
                <a:lnTo>
                  <a:pt x="103631" y="62484"/>
                </a:lnTo>
                <a:lnTo>
                  <a:pt x="100583" y="59436"/>
                </a:lnTo>
                <a:lnTo>
                  <a:pt x="99059" y="59436"/>
                </a:lnTo>
                <a:lnTo>
                  <a:pt x="63687" y="45720"/>
                </a:lnTo>
                <a:lnTo>
                  <a:pt x="21335" y="45720"/>
                </a:lnTo>
                <a:lnTo>
                  <a:pt x="21335" y="29355"/>
                </a:lnTo>
                <a:close/>
              </a:path>
              <a:path w="320039" h="74929">
                <a:moveTo>
                  <a:pt x="275967" y="37523"/>
                </a:moveTo>
                <a:lnTo>
                  <a:pt x="219455" y="59436"/>
                </a:lnTo>
                <a:lnTo>
                  <a:pt x="217931" y="59436"/>
                </a:lnTo>
                <a:lnTo>
                  <a:pt x="213359" y="64008"/>
                </a:lnTo>
                <a:lnTo>
                  <a:pt x="213359" y="67056"/>
                </a:lnTo>
                <a:lnTo>
                  <a:pt x="214883" y="70104"/>
                </a:lnTo>
                <a:lnTo>
                  <a:pt x="217931" y="73152"/>
                </a:lnTo>
                <a:lnTo>
                  <a:pt x="219455" y="73152"/>
                </a:lnTo>
                <a:lnTo>
                  <a:pt x="219455" y="74676"/>
                </a:lnTo>
                <a:lnTo>
                  <a:pt x="224027" y="74676"/>
                </a:lnTo>
                <a:lnTo>
                  <a:pt x="225551" y="73152"/>
                </a:lnTo>
                <a:lnTo>
                  <a:pt x="299499" y="45720"/>
                </a:lnTo>
                <a:lnTo>
                  <a:pt x="297179" y="45720"/>
                </a:lnTo>
                <a:lnTo>
                  <a:pt x="297179" y="44196"/>
                </a:lnTo>
                <a:lnTo>
                  <a:pt x="294131" y="44196"/>
                </a:lnTo>
                <a:lnTo>
                  <a:pt x="275967" y="37523"/>
                </a:lnTo>
                <a:close/>
              </a:path>
              <a:path w="320039" h="74929">
                <a:moveTo>
                  <a:pt x="99059" y="0"/>
                </a:moveTo>
                <a:lnTo>
                  <a:pt x="92963" y="0"/>
                </a:lnTo>
                <a:lnTo>
                  <a:pt x="21335" y="29355"/>
                </a:lnTo>
                <a:lnTo>
                  <a:pt x="21335" y="45720"/>
                </a:lnTo>
                <a:lnTo>
                  <a:pt x="63687" y="45720"/>
                </a:lnTo>
                <a:lnTo>
                  <a:pt x="59756" y="44196"/>
                </a:lnTo>
                <a:lnTo>
                  <a:pt x="24383" y="44196"/>
                </a:lnTo>
                <a:lnTo>
                  <a:pt x="24383" y="30480"/>
                </a:lnTo>
                <a:lnTo>
                  <a:pt x="61721" y="30480"/>
                </a:lnTo>
                <a:lnTo>
                  <a:pt x="99059" y="16764"/>
                </a:lnTo>
                <a:lnTo>
                  <a:pt x="100583" y="15240"/>
                </a:lnTo>
                <a:lnTo>
                  <a:pt x="102107" y="15240"/>
                </a:lnTo>
                <a:lnTo>
                  <a:pt x="102107" y="13716"/>
                </a:lnTo>
                <a:lnTo>
                  <a:pt x="103631" y="12192"/>
                </a:lnTo>
                <a:lnTo>
                  <a:pt x="103631" y="4572"/>
                </a:lnTo>
                <a:lnTo>
                  <a:pt x="99059" y="0"/>
                </a:lnTo>
                <a:close/>
              </a:path>
              <a:path w="320039" h="74929">
                <a:moveTo>
                  <a:pt x="252645" y="28956"/>
                </a:moveTo>
                <a:lnTo>
                  <a:pt x="65870" y="28956"/>
                </a:lnTo>
                <a:lnTo>
                  <a:pt x="42548" y="37523"/>
                </a:lnTo>
                <a:lnTo>
                  <a:pt x="63687" y="45720"/>
                </a:lnTo>
                <a:lnTo>
                  <a:pt x="254828" y="45720"/>
                </a:lnTo>
                <a:lnTo>
                  <a:pt x="275967" y="37523"/>
                </a:lnTo>
                <a:lnTo>
                  <a:pt x="252645" y="28956"/>
                </a:lnTo>
                <a:close/>
              </a:path>
              <a:path w="320039" h="74929">
                <a:moveTo>
                  <a:pt x="297362" y="28956"/>
                </a:moveTo>
                <a:lnTo>
                  <a:pt x="297179" y="28956"/>
                </a:lnTo>
                <a:lnTo>
                  <a:pt x="297179" y="45720"/>
                </a:lnTo>
                <a:lnTo>
                  <a:pt x="299499" y="45720"/>
                </a:lnTo>
                <a:lnTo>
                  <a:pt x="320039" y="38100"/>
                </a:lnTo>
                <a:lnTo>
                  <a:pt x="297362" y="28956"/>
                </a:lnTo>
                <a:close/>
              </a:path>
              <a:path w="320039" h="74929">
                <a:moveTo>
                  <a:pt x="24383" y="30480"/>
                </a:moveTo>
                <a:lnTo>
                  <a:pt x="24383" y="44196"/>
                </a:lnTo>
                <a:lnTo>
                  <a:pt x="42548" y="37523"/>
                </a:lnTo>
                <a:lnTo>
                  <a:pt x="24383" y="30480"/>
                </a:lnTo>
                <a:close/>
              </a:path>
              <a:path w="320039" h="74929">
                <a:moveTo>
                  <a:pt x="42548" y="37523"/>
                </a:moveTo>
                <a:lnTo>
                  <a:pt x="24383" y="44196"/>
                </a:lnTo>
                <a:lnTo>
                  <a:pt x="59756" y="44196"/>
                </a:lnTo>
                <a:lnTo>
                  <a:pt x="42548" y="37523"/>
                </a:lnTo>
                <a:close/>
              </a:path>
              <a:path w="320039" h="74929">
                <a:moveTo>
                  <a:pt x="294131" y="30480"/>
                </a:moveTo>
                <a:lnTo>
                  <a:pt x="275967" y="37523"/>
                </a:lnTo>
                <a:lnTo>
                  <a:pt x="294131" y="44196"/>
                </a:lnTo>
                <a:lnTo>
                  <a:pt x="294131" y="30480"/>
                </a:lnTo>
                <a:close/>
              </a:path>
              <a:path w="320039" h="74929">
                <a:moveTo>
                  <a:pt x="297179" y="30480"/>
                </a:moveTo>
                <a:lnTo>
                  <a:pt x="294131" y="30480"/>
                </a:lnTo>
                <a:lnTo>
                  <a:pt x="294131" y="44196"/>
                </a:lnTo>
                <a:lnTo>
                  <a:pt x="297179" y="44196"/>
                </a:lnTo>
                <a:lnTo>
                  <a:pt x="297179" y="30480"/>
                </a:lnTo>
                <a:close/>
              </a:path>
              <a:path w="320039" h="74929">
                <a:moveTo>
                  <a:pt x="61721" y="30480"/>
                </a:moveTo>
                <a:lnTo>
                  <a:pt x="24383" y="30480"/>
                </a:lnTo>
                <a:lnTo>
                  <a:pt x="42548" y="37523"/>
                </a:lnTo>
                <a:lnTo>
                  <a:pt x="61721" y="30480"/>
                </a:lnTo>
                <a:close/>
              </a:path>
              <a:path w="320039" h="74929">
                <a:moveTo>
                  <a:pt x="225551" y="0"/>
                </a:moveTo>
                <a:lnTo>
                  <a:pt x="219455" y="0"/>
                </a:lnTo>
                <a:lnTo>
                  <a:pt x="216407" y="3048"/>
                </a:lnTo>
                <a:lnTo>
                  <a:pt x="216407" y="4572"/>
                </a:lnTo>
                <a:lnTo>
                  <a:pt x="213359" y="7620"/>
                </a:lnTo>
                <a:lnTo>
                  <a:pt x="213359" y="10668"/>
                </a:lnTo>
                <a:lnTo>
                  <a:pt x="216407" y="13716"/>
                </a:lnTo>
                <a:lnTo>
                  <a:pt x="216407" y="15240"/>
                </a:lnTo>
                <a:lnTo>
                  <a:pt x="217931" y="15240"/>
                </a:lnTo>
                <a:lnTo>
                  <a:pt x="219455" y="16764"/>
                </a:lnTo>
                <a:lnTo>
                  <a:pt x="275967" y="37523"/>
                </a:lnTo>
                <a:lnTo>
                  <a:pt x="294131" y="30480"/>
                </a:lnTo>
                <a:lnTo>
                  <a:pt x="297179" y="30480"/>
                </a:lnTo>
                <a:lnTo>
                  <a:pt x="297179" y="28956"/>
                </a:lnTo>
                <a:lnTo>
                  <a:pt x="297362" y="28956"/>
                </a:lnTo>
                <a:lnTo>
                  <a:pt x="225551" y="0"/>
                </a:lnTo>
                <a:close/>
              </a:path>
              <a:path w="320039" h="74929">
                <a:moveTo>
                  <a:pt x="22311" y="28956"/>
                </a:moveTo>
                <a:lnTo>
                  <a:pt x="21335" y="28956"/>
                </a:lnTo>
                <a:lnTo>
                  <a:pt x="21335" y="29355"/>
                </a:lnTo>
                <a:lnTo>
                  <a:pt x="22311" y="28956"/>
                </a:lnTo>
                <a:close/>
              </a:path>
            </a:pathLst>
          </a:custGeom>
          <a:solidFill>
            <a:srgbClr val="000000"/>
          </a:solidFill>
        </p:spPr>
        <p:txBody>
          <a:bodyPr wrap="square" lIns="0" tIns="0" rIns="0" bIns="0" rtlCol="0"/>
          <a:lstStyle/>
          <a:p/>
        </p:txBody>
      </p:sp>
      <p:sp>
        <p:nvSpPr>
          <p:cNvPr id="43" name="object 43"/>
          <p:cNvSpPr/>
          <p:nvPr/>
        </p:nvSpPr>
        <p:spPr>
          <a:xfrm>
            <a:off x="4951476" y="5657088"/>
            <a:ext cx="276225" cy="17145"/>
          </a:xfrm>
          <a:custGeom>
            <a:avLst/>
            <a:gdLst/>
            <a:ahLst/>
            <a:cxnLst/>
            <a:rect l="l" t="t" r="r" b="b"/>
            <a:pathLst>
              <a:path w="276225" h="17145">
                <a:moveTo>
                  <a:pt x="275844" y="16763"/>
                </a:moveTo>
                <a:lnTo>
                  <a:pt x="0" y="16763"/>
                </a:lnTo>
                <a:lnTo>
                  <a:pt x="0" y="0"/>
                </a:lnTo>
                <a:lnTo>
                  <a:pt x="275844" y="0"/>
                </a:lnTo>
                <a:lnTo>
                  <a:pt x="275844" y="16763"/>
                </a:lnTo>
                <a:close/>
              </a:path>
            </a:pathLst>
          </a:custGeom>
          <a:ln w="3175">
            <a:solidFill>
              <a:srgbClr val="000000"/>
            </a:solidFill>
          </a:ln>
        </p:spPr>
        <p:txBody>
          <a:bodyPr wrap="square" lIns="0" tIns="0" rIns="0" bIns="0" rtlCol="0"/>
          <a:lstStyle/>
          <a:p/>
        </p:txBody>
      </p:sp>
      <p:sp>
        <p:nvSpPr>
          <p:cNvPr id="44" name="object 44"/>
          <p:cNvSpPr/>
          <p:nvPr/>
        </p:nvSpPr>
        <p:spPr>
          <a:xfrm>
            <a:off x="5143500" y="5628132"/>
            <a:ext cx="106680" cy="74930"/>
          </a:xfrm>
          <a:custGeom>
            <a:avLst/>
            <a:gdLst/>
            <a:ahLst/>
            <a:cxnLst/>
            <a:rect l="l" t="t" r="r" b="b"/>
            <a:pathLst>
              <a:path w="106679" h="74929">
                <a:moveTo>
                  <a:pt x="12192" y="0"/>
                </a:moveTo>
                <a:lnTo>
                  <a:pt x="106680" y="38100"/>
                </a:lnTo>
                <a:lnTo>
                  <a:pt x="12192" y="73152"/>
                </a:lnTo>
                <a:lnTo>
                  <a:pt x="10668" y="74676"/>
                </a:lnTo>
                <a:lnTo>
                  <a:pt x="9144" y="74676"/>
                </a:lnTo>
                <a:lnTo>
                  <a:pt x="6096" y="74676"/>
                </a:lnTo>
                <a:lnTo>
                  <a:pt x="6096" y="73152"/>
                </a:lnTo>
                <a:lnTo>
                  <a:pt x="4572" y="73152"/>
                </a:lnTo>
                <a:lnTo>
                  <a:pt x="3048" y="71628"/>
                </a:lnTo>
                <a:lnTo>
                  <a:pt x="1524" y="70104"/>
                </a:lnTo>
                <a:lnTo>
                  <a:pt x="0" y="67056"/>
                </a:lnTo>
                <a:lnTo>
                  <a:pt x="0" y="65532"/>
                </a:lnTo>
                <a:lnTo>
                  <a:pt x="0" y="64008"/>
                </a:lnTo>
                <a:lnTo>
                  <a:pt x="1524" y="62484"/>
                </a:lnTo>
                <a:lnTo>
                  <a:pt x="3048" y="60960"/>
                </a:lnTo>
                <a:lnTo>
                  <a:pt x="4572" y="59436"/>
                </a:lnTo>
                <a:lnTo>
                  <a:pt x="6096" y="59436"/>
                </a:lnTo>
                <a:lnTo>
                  <a:pt x="80772" y="30480"/>
                </a:lnTo>
                <a:lnTo>
                  <a:pt x="80772" y="44196"/>
                </a:lnTo>
                <a:lnTo>
                  <a:pt x="6096" y="16764"/>
                </a:lnTo>
                <a:lnTo>
                  <a:pt x="4572" y="15240"/>
                </a:lnTo>
                <a:lnTo>
                  <a:pt x="3048" y="15240"/>
                </a:lnTo>
                <a:lnTo>
                  <a:pt x="3048" y="13716"/>
                </a:lnTo>
                <a:lnTo>
                  <a:pt x="1524" y="12192"/>
                </a:lnTo>
                <a:lnTo>
                  <a:pt x="0" y="10668"/>
                </a:lnTo>
                <a:lnTo>
                  <a:pt x="0" y="9144"/>
                </a:lnTo>
                <a:lnTo>
                  <a:pt x="0" y="7620"/>
                </a:lnTo>
                <a:lnTo>
                  <a:pt x="1524" y="6096"/>
                </a:lnTo>
                <a:lnTo>
                  <a:pt x="3048" y="4572"/>
                </a:lnTo>
                <a:lnTo>
                  <a:pt x="3048" y="3048"/>
                </a:lnTo>
                <a:lnTo>
                  <a:pt x="4572" y="1524"/>
                </a:lnTo>
                <a:lnTo>
                  <a:pt x="6096" y="0"/>
                </a:lnTo>
                <a:lnTo>
                  <a:pt x="9144" y="0"/>
                </a:lnTo>
                <a:lnTo>
                  <a:pt x="10668" y="0"/>
                </a:lnTo>
                <a:lnTo>
                  <a:pt x="12192" y="0"/>
                </a:lnTo>
                <a:close/>
              </a:path>
            </a:pathLst>
          </a:custGeom>
          <a:ln w="3175">
            <a:solidFill>
              <a:srgbClr val="000000"/>
            </a:solidFill>
          </a:ln>
        </p:spPr>
        <p:txBody>
          <a:bodyPr wrap="square" lIns="0" tIns="0" rIns="0" bIns="0" rtlCol="0"/>
          <a:lstStyle/>
          <a:p/>
        </p:txBody>
      </p:sp>
      <p:sp>
        <p:nvSpPr>
          <p:cNvPr id="45" name="object 45"/>
          <p:cNvSpPr/>
          <p:nvPr/>
        </p:nvSpPr>
        <p:spPr>
          <a:xfrm>
            <a:off x="4930140" y="5628132"/>
            <a:ext cx="104139" cy="74930"/>
          </a:xfrm>
          <a:custGeom>
            <a:avLst/>
            <a:gdLst/>
            <a:ahLst/>
            <a:cxnLst/>
            <a:rect l="l" t="t" r="r" b="b"/>
            <a:pathLst>
              <a:path w="104139" h="74929">
                <a:moveTo>
                  <a:pt x="92963" y="73152"/>
                </a:moveTo>
                <a:lnTo>
                  <a:pt x="0" y="38100"/>
                </a:lnTo>
                <a:lnTo>
                  <a:pt x="92963" y="0"/>
                </a:lnTo>
                <a:lnTo>
                  <a:pt x="94487" y="0"/>
                </a:lnTo>
                <a:lnTo>
                  <a:pt x="96011" y="0"/>
                </a:lnTo>
                <a:lnTo>
                  <a:pt x="97535" y="0"/>
                </a:lnTo>
                <a:lnTo>
                  <a:pt x="99059" y="0"/>
                </a:lnTo>
                <a:lnTo>
                  <a:pt x="100583" y="1524"/>
                </a:lnTo>
                <a:lnTo>
                  <a:pt x="102107" y="3048"/>
                </a:lnTo>
                <a:lnTo>
                  <a:pt x="103631" y="4572"/>
                </a:lnTo>
                <a:lnTo>
                  <a:pt x="103631" y="6096"/>
                </a:lnTo>
                <a:lnTo>
                  <a:pt x="103631" y="7620"/>
                </a:lnTo>
                <a:lnTo>
                  <a:pt x="103631" y="9144"/>
                </a:lnTo>
                <a:lnTo>
                  <a:pt x="103631" y="10668"/>
                </a:lnTo>
                <a:lnTo>
                  <a:pt x="103631" y="12192"/>
                </a:lnTo>
                <a:lnTo>
                  <a:pt x="102107" y="13716"/>
                </a:lnTo>
                <a:lnTo>
                  <a:pt x="102107" y="15240"/>
                </a:lnTo>
                <a:lnTo>
                  <a:pt x="100583" y="15240"/>
                </a:lnTo>
                <a:lnTo>
                  <a:pt x="99059" y="16764"/>
                </a:lnTo>
                <a:lnTo>
                  <a:pt x="24383" y="44196"/>
                </a:lnTo>
                <a:lnTo>
                  <a:pt x="24383" y="30480"/>
                </a:lnTo>
                <a:lnTo>
                  <a:pt x="99059" y="59436"/>
                </a:lnTo>
                <a:lnTo>
                  <a:pt x="100583" y="59436"/>
                </a:lnTo>
                <a:lnTo>
                  <a:pt x="102107" y="60960"/>
                </a:lnTo>
                <a:lnTo>
                  <a:pt x="103631" y="62484"/>
                </a:lnTo>
                <a:lnTo>
                  <a:pt x="103631" y="64008"/>
                </a:lnTo>
                <a:lnTo>
                  <a:pt x="103631" y="65532"/>
                </a:lnTo>
                <a:lnTo>
                  <a:pt x="103631" y="67056"/>
                </a:lnTo>
                <a:lnTo>
                  <a:pt x="103631" y="70104"/>
                </a:lnTo>
                <a:lnTo>
                  <a:pt x="103631" y="71628"/>
                </a:lnTo>
                <a:lnTo>
                  <a:pt x="102107" y="71628"/>
                </a:lnTo>
                <a:lnTo>
                  <a:pt x="100583" y="73152"/>
                </a:lnTo>
                <a:lnTo>
                  <a:pt x="99059" y="73152"/>
                </a:lnTo>
                <a:lnTo>
                  <a:pt x="97535" y="74676"/>
                </a:lnTo>
                <a:lnTo>
                  <a:pt x="96011" y="74676"/>
                </a:lnTo>
                <a:lnTo>
                  <a:pt x="94487" y="74676"/>
                </a:lnTo>
                <a:lnTo>
                  <a:pt x="92963" y="73152"/>
                </a:lnTo>
                <a:close/>
              </a:path>
            </a:pathLst>
          </a:custGeom>
          <a:ln w="3175">
            <a:solidFill>
              <a:srgbClr val="000000"/>
            </a:solidFill>
          </a:ln>
        </p:spPr>
        <p:txBody>
          <a:bodyPr wrap="square" lIns="0" tIns="0" rIns="0" bIns="0" rtlCol="0"/>
          <a:lstStyle/>
          <a:p/>
        </p:txBody>
      </p:sp>
      <p:sp>
        <p:nvSpPr>
          <p:cNvPr id="46" name="object 46"/>
          <p:cNvSpPr txBox="1"/>
          <p:nvPr/>
        </p:nvSpPr>
        <p:spPr>
          <a:xfrm>
            <a:off x="3039872" y="5482844"/>
            <a:ext cx="1088390" cy="165100"/>
          </a:xfrm>
          <a:prstGeom prst="rect">
            <a:avLst/>
          </a:prstGeom>
        </p:spPr>
        <p:txBody>
          <a:bodyPr wrap="square" lIns="0" tIns="0" rIns="0" bIns="0" rtlCol="0" vert="horz">
            <a:spAutoFit/>
          </a:bodyPr>
          <a:lstStyle/>
          <a:p>
            <a:pPr marL="12700">
              <a:lnSpc>
                <a:spcPct val="100000"/>
              </a:lnSpc>
            </a:pPr>
            <a:r>
              <a:rPr dirty="0" sz="1000" spc="15">
                <a:latin typeface="Arial"/>
                <a:cs typeface="Arial"/>
              </a:rPr>
              <a:t>doYouNeedHeat()</a:t>
            </a:r>
            <a:endParaRPr sz="1000">
              <a:latin typeface="Arial"/>
              <a:cs typeface="Arial"/>
            </a:endParaRPr>
          </a:p>
        </p:txBody>
      </p:sp>
      <p:sp>
        <p:nvSpPr>
          <p:cNvPr id="47" name="object 47"/>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2"/>
            <a:ext cx="5511800" cy="1792605"/>
          </a:xfrm>
          <a:prstGeom prst="rect">
            <a:avLst/>
          </a:prstGeom>
        </p:spPr>
        <p:txBody>
          <a:bodyPr wrap="square" lIns="0" tIns="0" rIns="0" bIns="0" rtlCol="0" vert="horz">
            <a:spAutoFit/>
          </a:bodyPr>
          <a:lstStyle/>
          <a:p>
            <a:pPr marL="469900" indent="-228600">
              <a:lnSpc>
                <a:spcPct val="100000"/>
              </a:lnSpc>
              <a:buFont typeface="Symbol"/>
              <a:buChar char=""/>
              <a:tabLst>
                <a:tab pos="469265" algn="l"/>
                <a:tab pos="469900" algn="l"/>
              </a:tabLst>
            </a:pPr>
            <a:r>
              <a:rPr dirty="0" sz="1200" spc="-5">
                <a:latin typeface="Times New Roman"/>
                <a:cs typeface="Times New Roman"/>
              </a:rPr>
              <a:t>SetMinimumValue(int</a:t>
            </a:r>
            <a:r>
              <a:rPr dirty="0" sz="1200" spc="-90">
                <a:latin typeface="Times New Roman"/>
                <a:cs typeface="Times New Roman"/>
              </a:rPr>
              <a:t> </a:t>
            </a:r>
            <a:r>
              <a:rPr dirty="0" sz="1200">
                <a:latin typeface="Times New Roman"/>
                <a:cs typeface="Times New Roman"/>
              </a:rPr>
              <a:t>aValue)</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SetMaximimumValue(int</a:t>
            </a:r>
            <a:r>
              <a:rPr dirty="0" sz="1200" spc="-90">
                <a:latin typeface="Times New Roman"/>
                <a:cs typeface="Times New Roman"/>
              </a:rPr>
              <a:t> </a:t>
            </a:r>
            <a:r>
              <a:rPr dirty="0" sz="1200">
                <a:latin typeface="Times New Roman"/>
                <a:cs typeface="Times New Roman"/>
              </a:rPr>
              <a:t>aValue)</a:t>
            </a:r>
            <a:endParaRPr sz="1200">
              <a:latin typeface="Times New Roman"/>
              <a:cs typeface="Times New Roman"/>
            </a:endParaRPr>
          </a:p>
          <a:p>
            <a:pPr>
              <a:lnSpc>
                <a:spcPct val="100000"/>
              </a:lnSpc>
              <a:spcBef>
                <a:spcPts val="20"/>
              </a:spcBef>
              <a:buFont typeface="Symbol"/>
              <a:buChar char=""/>
            </a:pPr>
            <a:endParaRPr sz="1200">
              <a:latin typeface="Times New Roman"/>
              <a:cs typeface="Times New Roman"/>
            </a:endParaRPr>
          </a:p>
          <a:p>
            <a:pPr marL="12700" marR="5080">
              <a:lnSpc>
                <a:spcPts val="1380"/>
              </a:lnSpc>
              <a:spcBef>
                <a:spcPts val="5"/>
              </a:spcBef>
            </a:pPr>
            <a:r>
              <a:rPr dirty="0" sz="1200">
                <a:latin typeface="Times New Roman"/>
                <a:cs typeface="Times New Roman"/>
              </a:rPr>
              <a:t>We can reduce the total number of messages in the protocol of </a:t>
            </a:r>
            <a:r>
              <a:rPr dirty="0" sz="1200" spc="5">
                <a:latin typeface="Times New Roman"/>
                <a:cs typeface="Times New Roman"/>
              </a:rPr>
              <a:t>this </a:t>
            </a:r>
            <a:r>
              <a:rPr dirty="0" sz="1200">
                <a:latin typeface="Times New Roman"/>
                <a:cs typeface="Times New Roman"/>
              </a:rPr>
              <a:t>class by consolidation  these as </a:t>
            </a:r>
            <a:r>
              <a:rPr dirty="0" sz="1200" spc="-5">
                <a:latin typeface="Times New Roman"/>
                <a:cs typeface="Times New Roman"/>
              </a:rPr>
              <a:t>shown </a:t>
            </a:r>
            <a:r>
              <a:rPr dirty="0" sz="1200">
                <a:latin typeface="Times New Roman"/>
                <a:cs typeface="Times New Roman"/>
              </a:rPr>
              <a:t>below, hence reducing the overall complexity of the</a:t>
            </a:r>
            <a:r>
              <a:rPr dirty="0" sz="1200" spc="-120">
                <a:latin typeface="Times New Roman"/>
                <a:cs typeface="Times New Roman"/>
              </a:rPr>
              <a:t> </a:t>
            </a:r>
            <a:r>
              <a:rPr dirty="0" sz="1200">
                <a:latin typeface="Times New Roman"/>
                <a:cs typeface="Times New Roman"/>
              </a:rPr>
              <a:t>protocol.</a:t>
            </a:r>
            <a:endParaRPr sz="1200">
              <a:latin typeface="Times New Roman"/>
              <a:cs typeface="Times New Roman"/>
            </a:endParaRPr>
          </a:p>
          <a:p>
            <a:pPr>
              <a:lnSpc>
                <a:spcPct val="100000"/>
              </a:lnSpc>
            </a:pP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SetLimits(int </a:t>
            </a:r>
            <a:r>
              <a:rPr dirty="0" sz="1200">
                <a:latin typeface="Times New Roman"/>
                <a:cs typeface="Times New Roman"/>
              </a:rPr>
              <a:t>minValue, int</a:t>
            </a:r>
            <a:r>
              <a:rPr dirty="0" sz="1200" spc="-95">
                <a:latin typeface="Times New Roman"/>
                <a:cs typeface="Times New Roman"/>
              </a:rPr>
              <a:t> </a:t>
            </a:r>
            <a:r>
              <a:rPr dirty="0" sz="1200">
                <a:latin typeface="Times New Roman"/>
                <a:cs typeface="Times New Roman"/>
              </a:rPr>
              <a:t>maxValue)</a:t>
            </a:r>
            <a:endParaRPr sz="1200">
              <a:latin typeface="Times New Roman"/>
              <a:cs typeface="Times New Roman"/>
            </a:endParaRPr>
          </a:p>
          <a:p>
            <a:pPr>
              <a:lnSpc>
                <a:spcPct val="100000"/>
              </a:lnSpc>
              <a:spcBef>
                <a:spcPts val="20"/>
              </a:spcBef>
            </a:pPr>
            <a:endParaRPr sz="1200">
              <a:latin typeface="Times New Roman"/>
              <a:cs typeface="Times New Roman"/>
            </a:endParaRPr>
          </a:p>
          <a:p>
            <a:pPr marL="12700" marR="5080">
              <a:lnSpc>
                <a:spcPts val="1380"/>
              </a:lnSpc>
              <a:spcBef>
                <a:spcPts val="5"/>
              </a:spcBef>
            </a:pPr>
            <a:r>
              <a:rPr dirty="0" sz="1200">
                <a:latin typeface="Times New Roman"/>
                <a:cs typeface="Times New Roman"/>
              </a:rPr>
              <a:t>It is however important to use these kinds of heuristics judiciously and care must be</a:t>
            </a:r>
            <a:r>
              <a:rPr dirty="0" sz="1200" spc="-125">
                <a:latin typeface="Times New Roman"/>
                <a:cs typeface="Times New Roman"/>
              </a:rPr>
              <a:t> </a:t>
            </a:r>
            <a:r>
              <a:rPr dirty="0" sz="1200">
                <a:latin typeface="Times New Roman"/>
                <a:cs typeface="Times New Roman"/>
              </a:rPr>
              <a:t>taken  </a:t>
            </a:r>
            <a:r>
              <a:rPr dirty="0" sz="1200" spc="-5">
                <a:latin typeface="Times New Roman"/>
                <a:cs typeface="Times New Roman"/>
              </a:rPr>
              <a:t>so </a:t>
            </a:r>
            <a:r>
              <a:rPr dirty="0" sz="1200">
                <a:latin typeface="Times New Roman"/>
                <a:cs typeface="Times New Roman"/>
              </a:rPr>
              <a:t>that the </a:t>
            </a:r>
            <a:r>
              <a:rPr dirty="0" sz="1200" spc="-5">
                <a:latin typeface="Times New Roman"/>
                <a:cs typeface="Times New Roman"/>
              </a:rPr>
              <a:t>scope </a:t>
            </a:r>
            <a:r>
              <a:rPr dirty="0" sz="1200">
                <a:latin typeface="Times New Roman"/>
                <a:cs typeface="Times New Roman"/>
              </a:rPr>
              <a:t>of the function does not go beyond providing one </a:t>
            </a:r>
            <a:r>
              <a:rPr dirty="0" sz="1200" spc="-5">
                <a:latin typeface="Times New Roman"/>
                <a:cs typeface="Times New Roman"/>
              </a:rPr>
              <a:t>single</a:t>
            </a:r>
            <a:r>
              <a:rPr dirty="0" sz="1200" spc="-90">
                <a:latin typeface="Times New Roman"/>
                <a:cs typeface="Times New Roman"/>
              </a:rPr>
              <a:t> </a:t>
            </a:r>
            <a:r>
              <a:rPr dirty="0" sz="1200">
                <a:latin typeface="Times New Roman"/>
                <a:cs typeface="Times New Roman"/>
              </a:rPr>
              <a:t>operation.</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3628897" y="7629652"/>
            <a:ext cx="52069" cy="0"/>
          </a:xfrm>
          <a:custGeom>
            <a:avLst/>
            <a:gdLst/>
            <a:ahLst/>
            <a:cxnLst/>
            <a:rect l="l" t="t" r="r" b="b"/>
            <a:pathLst>
              <a:path w="52070" h="0">
                <a:moveTo>
                  <a:pt x="0" y="0"/>
                </a:moveTo>
                <a:lnTo>
                  <a:pt x="51815" y="0"/>
                </a:lnTo>
              </a:path>
            </a:pathLst>
          </a:custGeom>
          <a:ln w="4572">
            <a:solidFill>
              <a:srgbClr val="000000"/>
            </a:solidFill>
          </a:ln>
        </p:spPr>
        <p:txBody>
          <a:bodyPr wrap="square" lIns="0" tIns="0" rIns="0" bIns="0" rtlCol="0"/>
          <a:lstStyle/>
          <a:p/>
        </p:txBody>
      </p:sp>
      <p:sp>
        <p:nvSpPr>
          <p:cNvPr id="6" name="object 6"/>
          <p:cNvSpPr txBox="1"/>
          <p:nvPr/>
        </p:nvSpPr>
        <p:spPr>
          <a:xfrm>
            <a:off x="1060448" y="917702"/>
            <a:ext cx="5513705" cy="7340600"/>
          </a:xfrm>
          <a:prstGeom prst="rect">
            <a:avLst/>
          </a:prstGeom>
        </p:spPr>
        <p:txBody>
          <a:bodyPr wrap="square" lIns="0" tIns="0" rIns="0" bIns="0" rtlCol="0" vert="horz">
            <a:spAutoFit/>
          </a:bodyPr>
          <a:lstStyle/>
          <a:p>
            <a:pPr algn="ctr" marR="19367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22</a:t>
            </a:r>
            <a:endParaRPr sz="1900">
              <a:latin typeface="Times New Roman"/>
              <a:cs typeface="Times New Roman"/>
            </a:endParaRPr>
          </a:p>
          <a:p>
            <a:pPr>
              <a:lnSpc>
                <a:spcPct val="100000"/>
              </a:lnSpc>
              <a:spcBef>
                <a:spcPts val="40"/>
              </a:spcBef>
            </a:pPr>
            <a:endParaRPr sz="2500">
              <a:latin typeface="Times New Roman"/>
              <a:cs typeface="Times New Roman"/>
            </a:endParaRPr>
          </a:p>
          <a:p>
            <a:pPr algn="ctr" marL="19685">
              <a:lnSpc>
                <a:spcPct val="100000"/>
              </a:lnSpc>
            </a:pPr>
            <a:r>
              <a:rPr dirty="0" sz="1600" spc="-10">
                <a:latin typeface="Tahoma"/>
                <a:cs typeface="Tahoma"/>
              </a:rPr>
              <a:t>Software </a:t>
            </a:r>
            <a:r>
              <a:rPr dirty="0" sz="1600" spc="-5">
                <a:latin typeface="Tahoma"/>
                <a:cs typeface="Tahoma"/>
              </a:rPr>
              <a:t>and System</a:t>
            </a:r>
            <a:r>
              <a:rPr dirty="0" sz="1600" spc="15">
                <a:latin typeface="Tahoma"/>
                <a:cs typeface="Tahoma"/>
              </a:rPr>
              <a:t> </a:t>
            </a:r>
            <a:r>
              <a:rPr dirty="0" sz="1600" spc="-5">
                <a:latin typeface="Tahoma"/>
                <a:cs typeface="Tahoma"/>
              </a:rPr>
              <a:t>Architecture</a:t>
            </a:r>
            <a:endParaRPr sz="1600">
              <a:latin typeface="Tahoma"/>
              <a:cs typeface="Tahoma"/>
            </a:endParaRPr>
          </a:p>
          <a:p>
            <a:pPr>
              <a:lnSpc>
                <a:spcPct val="100000"/>
              </a:lnSpc>
            </a:pPr>
            <a:endParaRPr sz="1600">
              <a:latin typeface="Times New Roman"/>
              <a:cs typeface="Times New Roman"/>
            </a:endParaRPr>
          </a:p>
          <a:p>
            <a:pPr>
              <a:lnSpc>
                <a:spcPct val="100000"/>
              </a:lnSpc>
              <a:spcBef>
                <a:spcPts val="30"/>
              </a:spcBef>
            </a:pPr>
            <a:endParaRPr sz="1250">
              <a:latin typeface="Times New Roman"/>
              <a:cs typeface="Times New Roman"/>
            </a:endParaRPr>
          </a:p>
          <a:p>
            <a:pPr algn="just" marL="12700">
              <a:lnSpc>
                <a:spcPct val="100000"/>
              </a:lnSpc>
              <a:spcBef>
                <a:spcPts val="5"/>
              </a:spcBef>
            </a:pPr>
            <a:r>
              <a:rPr dirty="0" sz="1400">
                <a:latin typeface="Tahoma"/>
                <a:cs typeface="Tahoma"/>
              </a:rPr>
              <a:t>Introduction</a:t>
            </a:r>
            <a:endParaRPr sz="1400">
              <a:latin typeface="Tahoma"/>
              <a:cs typeface="Tahoma"/>
            </a:endParaRPr>
          </a:p>
          <a:p>
            <a:pPr>
              <a:lnSpc>
                <a:spcPct val="100000"/>
              </a:lnSpc>
              <a:spcBef>
                <a:spcPts val="45"/>
              </a:spcBef>
            </a:pPr>
            <a:endParaRPr sz="1150">
              <a:latin typeface="Times New Roman"/>
              <a:cs typeface="Times New Roman"/>
            </a:endParaRPr>
          </a:p>
          <a:p>
            <a:pPr algn="just" marL="12700" marR="6985">
              <a:lnSpc>
                <a:spcPct val="95600"/>
              </a:lnSpc>
            </a:pPr>
            <a:r>
              <a:rPr dirty="0" sz="1200">
                <a:latin typeface="Times New Roman"/>
                <a:cs typeface="Times New Roman"/>
              </a:rPr>
              <a:t>When building a house, the architect, the general contractor, the electrician, the plumber,  the interior designer, and the landscaper all have different views of the </a:t>
            </a:r>
            <a:r>
              <a:rPr dirty="0" sz="1200" spc="-5">
                <a:latin typeface="Times New Roman"/>
                <a:cs typeface="Times New Roman"/>
              </a:rPr>
              <a:t>structure.  Although </a:t>
            </a:r>
            <a:r>
              <a:rPr dirty="0" sz="1200">
                <a:latin typeface="Times New Roman"/>
                <a:cs typeface="Times New Roman"/>
              </a:rPr>
              <a:t>these views are pictured differently, all are inherently related: together, they  describe the building’s architecture. The </a:t>
            </a:r>
            <a:r>
              <a:rPr dirty="0" sz="1200" spc="-5">
                <a:latin typeface="Times New Roman"/>
                <a:cs typeface="Times New Roman"/>
              </a:rPr>
              <a:t>same </a:t>
            </a:r>
            <a:r>
              <a:rPr dirty="0" sz="1200">
                <a:latin typeface="Times New Roman"/>
                <a:cs typeface="Times New Roman"/>
              </a:rPr>
              <a:t>is true </a:t>
            </a:r>
            <a:r>
              <a:rPr dirty="0" sz="1200" spc="-5">
                <a:latin typeface="Times New Roman"/>
                <a:cs typeface="Times New Roman"/>
              </a:rPr>
              <a:t>with software </a:t>
            </a:r>
            <a:r>
              <a:rPr dirty="0" sz="1200">
                <a:latin typeface="Times New Roman"/>
                <a:cs typeface="Times New Roman"/>
              </a:rPr>
              <a:t>architecture.  </a:t>
            </a:r>
            <a:r>
              <a:rPr dirty="0" sz="1200" spc="-5">
                <a:latin typeface="Times New Roman"/>
                <a:cs typeface="Times New Roman"/>
              </a:rPr>
              <a:t>Architectural </a:t>
            </a:r>
            <a:r>
              <a:rPr dirty="0" sz="1200">
                <a:latin typeface="Times New Roman"/>
                <a:cs typeface="Times New Roman"/>
              </a:rPr>
              <a:t>design basically establishes the overall </a:t>
            </a:r>
            <a:r>
              <a:rPr dirty="0" sz="1200" spc="-5">
                <a:latin typeface="Times New Roman"/>
                <a:cs typeface="Times New Roman"/>
              </a:rPr>
              <a:t>structure </a:t>
            </a:r>
            <a:r>
              <a:rPr dirty="0" sz="1200">
                <a:latin typeface="Times New Roman"/>
                <a:cs typeface="Times New Roman"/>
              </a:rPr>
              <a:t>of a </a:t>
            </a:r>
            <a:r>
              <a:rPr dirty="0" sz="1200" spc="-5">
                <a:latin typeface="Times New Roman"/>
                <a:cs typeface="Times New Roman"/>
              </a:rPr>
              <a:t>software</a:t>
            </a:r>
            <a:r>
              <a:rPr dirty="0" sz="1200" spc="-8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pPr>
            <a:endParaRPr sz="1250">
              <a:latin typeface="Times New Roman"/>
              <a:cs typeface="Times New Roman"/>
            </a:endParaRPr>
          </a:p>
          <a:p>
            <a:pPr algn="just" marL="12700" marR="6350">
              <a:lnSpc>
                <a:spcPts val="1380"/>
              </a:lnSpc>
            </a:pPr>
            <a:r>
              <a:rPr dirty="0" sz="1200">
                <a:latin typeface="Times New Roman"/>
                <a:cs typeface="Times New Roman"/>
              </a:rPr>
              <a:t>The design process for identifying the </a:t>
            </a:r>
            <a:r>
              <a:rPr dirty="0" sz="1200" spc="-5">
                <a:latin typeface="Times New Roman"/>
                <a:cs typeface="Times New Roman"/>
              </a:rPr>
              <a:t>sub-systems </a:t>
            </a:r>
            <a:r>
              <a:rPr dirty="0" sz="1200">
                <a:latin typeface="Times New Roman"/>
                <a:cs typeface="Times New Roman"/>
              </a:rPr>
              <a:t>making up a </a:t>
            </a:r>
            <a:r>
              <a:rPr dirty="0" sz="1200" spc="-5">
                <a:latin typeface="Times New Roman"/>
                <a:cs typeface="Times New Roman"/>
              </a:rPr>
              <a:t>system </a:t>
            </a:r>
            <a:r>
              <a:rPr dirty="0" sz="1200">
                <a:latin typeface="Times New Roman"/>
                <a:cs typeface="Times New Roman"/>
              </a:rPr>
              <a:t>and the  framework for sub-system control and communication is </a:t>
            </a:r>
            <a:r>
              <a:rPr dirty="0" sz="1200" i="1">
                <a:latin typeface="Times New Roman"/>
                <a:cs typeface="Times New Roman"/>
              </a:rPr>
              <a:t>architectural design. </a:t>
            </a:r>
            <a:r>
              <a:rPr dirty="0" sz="1200">
                <a:latin typeface="Times New Roman"/>
                <a:cs typeface="Times New Roman"/>
              </a:rPr>
              <a:t>The output  of this design process is a description of the </a:t>
            </a:r>
            <a:r>
              <a:rPr dirty="0" sz="1200" spc="-5" i="1">
                <a:latin typeface="Times New Roman"/>
                <a:cs typeface="Times New Roman"/>
              </a:rPr>
              <a:t>software</a:t>
            </a:r>
            <a:r>
              <a:rPr dirty="0" sz="1200" spc="-114" i="1">
                <a:latin typeface="Times New Roman"/>
                <a:cs typeface="Times New Roman"/>
              </a:rPr>
              <a:t> </a:t>
            </a:r>
            <a:r>
              <a:rPr dirty="0" sz="1200" i="1">
                <a:latin typeface="Times New Roman"/>
                <a:cs typeface="Times New Roman"/>
              </a:rPr>
              <a:t>architecture.</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The study of software architecture is in large part a study </a:t>
            </a:r>
            <a:r>
              <a:rPr dirty="0" sz="1200" spc="15">
                <a:latin typeface="Times New Roman"/>
                <a:cs typeface="Times New Roman"/>
              </a:rPr>
              <a:t>of </a:t>
            </a:r>
            <a:r>
              <a:rPr dirty="0" sz="1200" spc="-5">
                <a:latin typeface="Times New Roman"/>
                <a:cs typeface="Times New Roman"/>
              </a:rPr>
              <a:t>software structure </a:t>
            </a:r>
            <a:r>
              <a:rPr dirty="0" sz="1200">
                <a:latin typeface="Times New Roman"/>
                <a:cs typeface="Times New Roman"/>
              </a:rPr>
              <a:t>that began  in 1968 </a:t>
            </a:r>
            <a:r>
              <a:rPr dirty="0" sz="1200" spc="-5">
                <a:latin typeface="Times New Roman"/>
                <a:cs typeface="Times New Roman"/>
              </a:rPr>
              <a:t>when </a:t>
            </a:r>
            <a:r>
              <a:rPr dirty="0" sz="1200" spc="5">
                <a:latin typeface="Times New Roman"/>
                <a:cs typeface="Times New Roman"/>
              </a:rPr>
              <a:t>Edsger </a:t>
            </a:r>
            <a:r>
              <a:rPr dirty="0" sz="1200">
                <a:latin typeface="Times New Roman"/>
                <a:cs typeface="Times New Roman"/>
              </a:rPr>
              <a:t>Dijkstra pointed out that </a:t>
            </a:r>
            <a:r>
              <a:rPr dirty="0" sz="1200" spc="10">
                <a:latin typeface="Times New Roman"/>
                <a:cs typeface="Times New Roman"/>
              </a:rPr>
              <a:t>it </a:t>
            </a:r>
            <a:r>
              <a:rPr dirty="0" sz="1200">
                <a:latin typeface="Times New Roman"/>
                <a:cs typeface="Times New Roman"/>
              </a:rPr>
              <a:t>pays to be concerned with how software  is partitioned and </a:t>
            </a:r>
            <a:r>
              <a:rPr dirty="0" sz="1200" spc="-5">
                <a:latin typeface="Times New Roman"/>
                <a:cs typeface="Times New Roman"/>
              </a:rPr>
              <a:t>structured, </a:t>
            </a:r>
            <a:r>
              <a:rPr dirty="0" sz="1200">
                <a:latin typeface="Times New Roman"/>
                <a:cs typeface="Times New Roman"/>
              </a:rPr>
              <a:t>as opposed to simply programming </a:t>
            </a:r>
            <a:r>
              <a:rPr dirty="0" sz="1200" spc="-5">
                <a:latin typeface="Times New Roman"/>
                <a:cs typeface="Times New Roman"/>
              </a:rPr>
              <a:t>so </a:t>
            </a:r>
            <a:r>
              <a:rPr dirty="0" sz="1200">
                <a:latin typeface="Times New Roman"/>
                <a:cs typeface="Times New Roman"/>
              </a:rPr>
              <a:t>as to produce a  correct result. </a:t>
            </a:r>
            <a:r>
              <a:rPr dirty="0" sz="1200" spc="-5">
                <a:latin typeface="Times New Roman"/>
                <a:cs typeface="Times New Roman"/>
              </a:rPr>
              <a:t>Dijkstra was writing </a:t>
            </a:r>
            <a:r>
              <a:rPr dirty="0" sz="1200">
                <a:latin typeface="Times New Roman"/>
                <a:cs typeface="Times New Roman"/>
              </a:rPr>
              <a:t>about an operating system, and first put forth the  notion of a </a:t>
            </a:r>
            <a:r>
              <a:rPr dirty="0" sz="1200" spc="-5">
                <a:latin typeface="Times New Roman"/>
                <a:cs typeface="Times New Roman"/>
              </a:rPr>
              <a:t>layered structure, </a:t>
            </a:r>
            <a:r>
              <a:rPr dirty="0" sz="1200">
                <a:latin typeface="Times New Roman"/>
                <a:cs typeface="Times New Roman"/>
              </a:rPr>
              <a:t>in </a:t>
            </a:r>
            <a:r>
              <a:rPr dirty="0" sz="1200" spc="-5">
                <a:latin typeface="Times New Roman"/>
                <a:cs typeface="Times New Roman"/>
              </a:rPr>
              <a:t>which </a:t>
            </a:r>
            <a:r>
              <a:rPr dirty="0" sz="1200">
                <a:latin typeface="Times New Roman"/>
                <a:cs typeface="Times New Roman"/>
              </a:rPr>
              <a:t>programs </a:t>
            </a:r>
            <a:r>
              <a:rPr dirty="0" sz="1200" spc="-5">
                <a:latin typeface="Times New Roman"/>
                <a:cs typeface="Times New Roman"/>
              </a:rPr>
              <a:t>were </a:t>
            </a:r>
            <a:r>
              <a:rPr dirty="0" sz="1200">
                <a:latin typeface="Times New Roman"/>
                <a:cs typeface="Times New Roman"/>
              </a:rPr>
              <a:t>grouped into layers, and programs  in one layer could only communicate </a:t>
            </a:r>
            <a:r>
              <a:rPr dirty="0" sz="1200" spc="-5">
                <a:latin typeface="Times New Roman"/>
                <a:cs typeface="Times New Roman"/>
              </a:rPr>
              <a:t>with </a:t>
            </a:r>
            <a:r>
              <a:rPr dirty="0" sz="1200">
                <a:latin typeface="Times New Roman"/>
                <a:cs typeface="Times New Roman"/>
              </a:rPr>
              <a:t>programs in adjoining layers. </a:t>
            </a:r>
            <a:r>
              <a:rPr dirty="0" sz="1200" spc="-5">
                <a:latin typeface="Times New Roman"/>
                <a:cs typeface="Times New Roman"/>
              </a:rPr>
              <a:t>Dijkstra </a:t>
            </a:r>
            <a:r>
              <a:rPr dirty="0" sz="1200">
                <a:latin typeface="Times New Roman"/>
                <a:cs typeface="Times New Roman"/>
              </a:rPr>
              <a:t>pointed  out the elegant conceptual integrity exhibited by </a:t>
            </a:r>
            <a:r>
              <a:rPr dirty="0" sz="1200" spc="-5">
                <a:latin typeface="Times New Roman"/>
                <a:cs typeface="Times New Roman"/>
              </a:rPr>
              <a:t>such </a:t>
            </a:r>
            <a:r>
              <a:rPr dirty="0" sz="1200">
                <a:latin typeface="Times New Roman"/>
                <a:cs typeface="Times New Roman"/>
              </a:rPr>
              <a:t>an organization, </a:t>
            </a:r>
            <a:r>
              <a:rPr dirty="0" sz="1200" spc="-5">
                <a:latin typeface="Times New Roman"/>
                <a:cs typeface="Times New Roman"/>
              </a:rPr>
              <a:t>with </a:t>
            </a:r>
            <a:r>
              <a:rPr dirty="0" sz="1200">
                <a:latin typeface="Times New Roman"/>
                <a:cs typeface="Times New Roman"/>
              </a:rPr>
              <a:t>the resulting  gains in development and maintenance</a:t>
            </a:r>
            <a:r>
              <a:rPr dirty="0" sz="1200" spc="-114">
                <a:latin typeface="Times New Roman"/>
                <a:cs typeface="Times New Roman"/>
              </a:rPr>
              <a:t> </a:t>
            </a:r>
            <a:r>
              <a:rPr dirty="0" sz="1200">
                <a:latin typeface="Times New Roman"/>
                <a:cs typeface="Times New Roman"/>
              </a:rPr>
              <a:t>ease.</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5715">
              <a:lnSpc>
                <a:spcPts val="1380"/>
              </a:lnSpc>
              <a:spcBef>
                <a:spcPts val="5"/>
              </a:spcBef>
            </a:pPr>
            <a:r>
              <a:rPr dirty="0" sz="1200" spc="-5">
                <a:latin typeface="Times New Roman"/>
                <a:cs typeface="Times New Roman"/>
              </a:rPr>
              <a:t>David Parnas </a:t>
            </a:r>
            <a:r>
              <a:rPr dirty="0" sz="1200">
                <a:latin typeface="Times New Roman"/>
                <a:cs typeface="Times New Roman"/>
              </a:rPr>
              <a:t>pressed this line of observation </a:t>
            </a:r>
            <a:r>
              <a:rPr dirty="0" sz="1200" spc="-5">
                <a:latin typeface="Times New Roman"/>
                <a:cs typeface="Times New Roman"/>
              </a:rPr>
              <a:t>with </a:t>
            </a:r>
            <a:r>
              <a:rPr dirty="0" sz="1200">
                <a:latin typeface="Times New Roman"/>
                <a:cs typeface="Times New Roman"/>
              </a:rPr>
              <a:t>his contributions concerning  information-hiding modules, </a:t>
            </a:r>
            <a:r>
              <a:rPr dirty="0" sz="1200" spc="-5">
                <a:latin typeface="Times New Roman"/>
                <a:cs typeface="Times New Roman"/>
              </a:rPr>
              <a:t>software structures, </a:t>
            </a:r>
            <a:r>
              <a:rPr dirty="0" sz="1200">
                <a:latin typeface="Times New Roman"/>
                <a:cs typeface="Times New Roman"/>
              </a:rPr>
              <a:t>and program</a:t>
            </a:r>
            <a:r>
              <a:rPr dirty="0" sz="1200" spc="-100">
                <a:latin typeface="Times New Roman"/>
                <a:cs typeface="Times New Roman"/>
              </a:rPr>
              <a:t> </a:t>
            </a:r>
            <a:r>
              <a:rPr dirty="0" sz="1200">
                <a:latin typeface="Times New Roman"/>
                <a:cs typeface="Times New Roman"/>
              </a:rPr>
              <a:t>families.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a:latin typeface="Times New Roman"/>
                <a:cs typeface="Times New Roman"/>
              </a:rPr>
              <a:t>A program family is a </a:t>
            </a:r>
            <a:r>
              <a:rPr dirty="0" sz="1200" spc="-5">
                <a:latin typeface="Times New Roman"/>
                <a:cs typeface="Times New Roman"/>
              </a:rPr>
              <a:t>set </a:t>
            </a:r>
            <a:r>
              <a:rPr dirty="0" sz="1200">
                <a:latin typeface="Times New Roman"/>
                <a:cs typeface="Times New Roman"/>
              </a:rPr>
              <a:t>of programs (not all of </a:t>
            </a:r>
            <a:r>
              <a:rPr dirty="0" sz="1200" spc="-5">
                <a:latin typeface="Times New Roman"/>
                <a:cs typeface="Times New Roman"/>
              </a:rPr>
              <a:t>which </a:t>
            </a:r>
            <a:r>
              <a:rPr dirty="0" sz="1200">
                <a:latin typeface="Times New Roman"/>
                <a:cs typeface="Times New Roman"/>
              </a:rPr>
              <a:t>necessarily have been or </a:t>
            </a:r>
            <a:r>
              <a:rPr dirty="0" sz="1200" spc="-5">
                <a:latin typeface="Times New Roman"/>
                <a:cs typeface="Times New Roman"/>
              </a:rPr>
              <a:t>will  </a:t>
            </a:r>
            <a:r>
              <a:rPr dirty="0" sz="1200">
                <a:latin typeface="Times New Roman"/>
                <a:cs typeface="Times New Roman"/>
              </a:rPr>
              <a:t>ever be constructed) for </a:t>
            </a:r>
            <a:r>
              <a:rPr dirty="0" sz="1200" spc="-5">
                <a:latin typeface="Times New Roman"/>
                <a:cs typeface="Times New Roman"/>
              </a:rPr>
              <a:t>which </a:t>
            </a:r>
            <a:r>
              <a:rPr dirty="0" sz="1200">
                <a:latin typeface="Times New Roman"/>
                <a:cs typeface="Times New Roman"/>
              </a:rPr>
              <a:t>it is profitable or useful to consider as a group. This  avoids ambiguous concepts </a:t>
            </a:r>
            <a:r>
              <a:rPr dirty="0" sz="1200" spc="-5">
                <a:latin typeface="Times New Roman"/>
                <a:cs typeface="Times New Roman"/>
              </a:rPr>
              <a:t>such </a:t>
            </a:r>
            <a:r>
              <a:rPr dirty="0" sz="1200">
                <a:latin typeface="Times New Roman"/>
                <a:cs typeface="Times New Roman"/>
              </a:rPr>
              <a:t>as </a:t>
            </a:r>
            <a:r>
              <a:rPr dirty="0" sz="1200" spc="-5">
                <a:latin typeface="Times New Roman"/>
                <a:cs typeface="Times New Roman"/>
              </a:rPr>
              <a:t>"similar </a:t>
            </a:r>
            <a:r>
              <a:rPr dirty="0" sz="1200">
                <a:latin typeface="Times New Roman"/>
                <a:cs typeface="Times New Roman"/>
              </a:rPr>
              <a:t>functionality" that </a:t>
            </a:r>
            <a:r>
              <a:rPr dirty="0" sz="1200" spc="-5">
                <a:latin typeface="Times New Roman"/>
                <a:cs typeface="Times New Roman"/>
              </a:rPr>
              <a:t>sometimes </a:t>
            </a:r>
            <a:r>
              <a:rPr dirty="0" sz="1200">
                <a:latin typeface="Times New Roman"/>
                <a:cs typeface="Times New Roman"/>
              </a:rPr>
              <a:t>arise </a:t>
            </a:r>
            <a:r>
              <a:rPr dirty="0" sz="1200" spc="-5">
                <a:latin typeface="Times New Roman"/>
                <a:cs typeface="Times New Roman"/>
              </a:rPr>
              <a:t>when  </a:t>
            </a:r>
            <a:r>
              <a:rPr dirty="0" sz="1200">
                <a:latin typeface="Times New Roman"/>
                <a:cs typeface="Times New Roman"/>
              </a:rPr>
              <a:t>describing domains. </a:t>
            </a:r>
            <a:r>
              <a:rPr dirty="0" sz="1200" spc="-5">
                <a:latin typeface="Times New Roman"/>
                <a:cs typeface="Times New Roman"/>
              </a:rPr>
              <a:t>For </a:t>
            </a:r>
            <a:r>
              <a:rPr dirty="0" sz="1200">
                <a:latin typeface="Times New Roman"/>
                <a:cs typeface="Times New Roman"/>
              </a:rPr>
              <a:t>example, </a:t>
            </a:r>
            <a:r>
              <a:rPr dirty="0" sz="1200" spc="-5">
                <a:latin typeface="Times New Roman"/>
                <a:cs typeface="Times New Roman"/>
              </a:rPr>
              <a:t>software </a:t>
            </a:r>
            <a:r>
              <a:rPr dirty="0" sz="1200">
                <a:latin typeface="Times New Roman"/>
                <a:cs typeface="Times New Roman"/>
              </a:rPr>
              <a:t>engineering environments and video games  are not usually considered to be in the </a:t>
            </a:r>
            <a:r>
              <a:rPr dirty="0" sz="1200" spc="-5">
                <a:latin typeface="Times New Roman"/>
                <a:cs typeface="Times New Roman"/>
              </a:rPr>
              <a:t>same </a:t>
            </a:r>
            <a:r>
              <a:rPr dirty="0" sz="1200">
                <a:latin typeface="Times New Roman"/>
                <a:cs typeface="Times New Roman"/>
              </a:rPr>
              <a:t>domain, although they might be considered  members of </a:t>
            </a:r>
            <a:r>
              <a:rPr dirty="0" sz="1200" spc="5">
                <a:latin typeface="Times New Roman"/>
                <a:cs typeface="Times New Roman"/>
              </a:rPr>
              <a:t>the </a:t>
            </a:r>
            <a:r>
              <a:rPr dirty="0" sz="1200" spc="-5">
                <a:latin typeface="Times New Roman"/>
                <a:cs typeface="Times New Roman"/>
              </a:rPr>
              <a:t>same </a:t>
            </a:r>
            <a:r>
              <a:rPr dirty="0" sz="1200">
                <a:latin typeface="Times New Roman"/>
                <a:cs typeface="Times New Roman"/>
              </a:rPr>
              <a:t>program family in a discussion about tools that help </a:t>
            </a:r>
            <a:r>
              <a:rPr dirty="0" sz="1200" spc="5">
                <a:latin typeface="Times New Roman"/>
                <a:cs typeface="Times New Roman"/>
              </a:rPr>
              <a:t>build </a:t>
            </a:r>
            <a:r>
              <a:rPr dirty="0" sz="1200">
                <a:latin typeface="Times New Roman"/>
                <a:cs typeface="Times New Roman"/>
              </a:rPr>
              <a:t>graphical  user interfaces, </a:t>
            </a:r>
            <a:r>
              <a:rPr dirty="0" sz="1200" spc="-5">
                <a:latin typeface="Times New Roman"/>
                <a:cs typeface="Times New Roman"/>
              </a:rPr>
              <a:t>which </a:t>
            </a:r>
            <a:r>
              <a:rPr dirty="0" sz="1200">
                <a:latin typeface="Times New Roman"/>
                <a:cs typeface="Times New Roman"/>
              </a:rPr>
              <a:t>both happen to</a:t>
            </a:r>
            <a:r>
              <a:rPr dirty="0" sz="1200" spc="-85">
                <a:latin typeface="Times New Roman"/>
                <a:cs typeface="Times New Roman"/>
              </a:rPr>
              <a:t> </a:t>
            </a:r>
            <a:r>
              <a:rPr dirty="0" sz="1200" spc="-5">
                <a:latin typeface="Times New Roman"/>
                <a:cs typeface="Times New Roman"/>
              </a:rPr>
              <a:t>use.</a:t>
            </a:r>
            <a:r>
              <a:rPr dirty="0" baseline="38194" sz="1200" spc="-7">
                <a:latin typeface="Times New Roman"/>
                <a:cs typeface="Times New Roman"/>
              </a:rPr>
              <a:t>1</a:t>
            </a:r>
            <a:endParaRPr baseline="38194"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985" indent="-635">
              <a:lnSpc>
                <a:spcPts val="1380"/>
              </a:lnSpc>
              <a:spcBef>
                <a:spcPts val="5"/>
              </a:spcBef>
            </a:pPr>
            <a:r>
              <a:rPr dirty="0" sz="1200" spc="-5">
                <a:latin typeface="Times New Roman"/>
                <a:cs typeface="Times New Roman"/>
              </a:rPr>
              <a:t>Parnas </a:t>
            </a:r>
            <a:r>
              <a:rPr dirty="0" sz="1200">
                <a:latin typeface="Times New Roman"/>
                <a:cs typeface="Times New Roman"/>
              </a:rPr>
              <a:t>argued that </a:t>
            </a:r>
            <a:r>
              <a:rPr dirty="0" sz="1200" spc="5">
                <a:latin typeface="Times New Roman"/>
                <a:cs typeface="Times New Roman"/>
              </a:rPr>
              <a:t>early </a:t>
            </a:r>
            <a:r>
              <a:rPr dirty="0" sz="1200">
                <a:latin typeface="Times New Roman"/>
                <a:cs typeface="Times New Roman"/>
              </a:rPr>
              <a:t>design decisions </a:t>
            </a:r>
            <a:r>
              <a:rPr dirty="0" sz="1200" spc="-5">
                <a:latin typeface="Times New Roman"/>
                <a:cs typeface="Times New Roman"/>
              </a:rPr>
              <a:t>should </a:t>
            </a:r>
            <a:r>
              <a:rPr dirty="0" sz="1200">
                <a:latin typeface="Times New Roman"/>
                <a:cs typeface="Times New Roman"/>
              </a:rPr>
              <a:t>be ones that </a:t>
            </a:r>
            <a:r>
              <a:rPr dirty="0" sz="1200" spc="-5">
                <a:latin typeface="Times New Roman"/>
                <a:cs typeface="Times New Roman"/>
              </a:rPr>
              <a:t>will </a:t>
            </a:r>
            <a:r>
              <a:rPr dirty="0" sz="1200">
                <a:latin typeface="Times New Roman"/>
                <a:cs typeface="Times New Roman"/>
              </a:rPr>
              <a:t>most likely remain  constant  across  members  of  the  program  family  that  one  may  reasonably  expect</a:t>
            </a:r>
            <a:r>
              <a:rPr dirty="0" sz="1200" spc="235">
                <a:latin typeface="Times New Roman"/>
                <a:cs typeface="Times New Roman"/>
              </a:rPr>
              <a:t> </a:t>
            </a:r>
            <a:r>
              <a:rPr dirty="0" sz="1200">
                <a:latin typeface="Times New Roman"/>
                <a:cs typeface="Times New Roman"/>
              </a:rPr>
              <a:t>to</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848169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spcBef>
                <a:spcPts val="875"/>
              </a:spcBef>
            </a:pPr>
            <a:r>
              <a:rPr dirty="0" sz="1200">
                <a:latin typeface="Times New Roman"/>
                <a:cs typeface="Times New Roman"/>
              </a:rPr>
              <a:t>produce. In the context of this discussion, an early design decision is the adoption of a  particular architecture. Late design decisions </a:t>
            </a:r>
            <a:r>
              <a:rPr dirty="0" sz="1200" spc="-5">
                <a:latin typeface="Times New Roman"/>
                <a:cs typeface="Times New Roman"/>
              </a:rPr>
              <a:t>should </a:t>
            </a:r>
            <a:r>
              <a:rPr dirty="0" sz="1200">
                <a:latin typeface="Times New Roman"/>
                <a:cs typeface="Times New Roman"/>
              </a:rPr>
              <a:t>represent </a:t>
            </a:r>
            <a:r>
              <a:rPr dirty="0" sz="1200" spc="-5">
                <a:latin typeface="Times New Roman"/>
                <a:cs typeface="Times New Roman"/>
              </a:rPr>
              <a:t>trivially-changeable  </a:t>
            </a:r>
            <a:r>
              <a:rPr dirty="0" sz="1200">
                <a:latin typeface="Times New Roman"/>
                <a:cs typeface="Times New Roman"/>
              </a:rPr>
              <a:t>decisions, </a:t>
            </a:r>
            <a:r>
              <a:rPr dirty="0" sz="1200" spc="-5">
                <a:latin typeface="Times New Roman"/>
                <a:cs typeface="Times New Roman"/>
              </a:rPr>
              <a:t>such </a:t>
            </a:r>
            <a:r>
              <a:rPr dirty="0" sz="1200">
                <a:latin typeface="Times New Roman"/>
                <a:cs typeface="Times New Roman"/>
              </a:rPr>
              <a:t>as the values of compile-time or even load-time</a:t>
            </a:r>
            <a:r>
              <a:rPr dirty="0" sz="1200" spc="-114">
                <a:latin typeface="Times New Roman"/>
                <a:cs typeface="Times New Roman"/>
              </a:rPr>
              <a:t> </a:t>
            </a:r>
            <a:r>
              <a:rPr dirty="0" sz="1200">
                <a:latin typeface="Times New Roman"/>
                <a:cs typeface="Times New Roman"/>
              </a:rPr>
              <a:t>constants.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5080">
              <a:lnSpc>
                <a:spcPts val="1380"/>
              </a:lnSpc>
              <a:spcBef>
                <a:spcPts val="5"/>
              </a:spcBef>
            </a:pPr>
            <a:r>
              <a:rPr dirty="0" sz="1200" spc="-5">
                <a:latin typeface="Times New Roman"/>
                <a:cs typeface="Times New Roman"/>
              </a:rPr>
              <a:t>All </a:t>
            </a:r>
            <a:r>
              <a:rPr dirty="0" sz="1200">
                <a:latin typeface="Times New Roman"/>
                <a:cs typeface="Times New Roman"/>
              </a:rPr>
              <a:t>of the </a:t>
            </a:r>
            <a:r>
              <a:rPr dirty="0" sz="1200" spc="-5">
                <a:latin typeface="Times New Roman"/>
                <a:cs typeface="Times New Roman"/>
              </a:rPr>
              <a:t>work </a:t>
            </a:r>
            <a:r>
              <a:rPr dirty="0" sz="1200">
                <a:latin typeface="Times New Roman"/>
                <a:cs typeface="Times New Roman"/>
              </a:rPr>
              <a:t>in the field of </a:t>
            </a:r>
            <a:r>
              <a:rPr dirty="0" sz="1200" spc="-5">
                <a:latin typeface="Times New Roman"/>
                <a:cs typeface="Times New Roman"/>
              </a:rPr>
              <a:t>software </a:t>
            </a:r>
            <a:r>
              <a:rPr dirty="0" sz="1200">
                <a:latin typeface="Times New Roman"/>
                <a:cs typeface="Times New Roman"/>
              </a:rPr>
              <a:t>architecture may be </a:t>
            </a:r>
            <a:r>
              <a:rPr dirty="0" sz="1200" spc="-5">
                <a:latin typeface="Times New Roman"/>
                <a:cs typeface="Times New Roman"/>
              </a:rPr>
              <a:t>seen </a:t>
            </a:r>
            <a:r>
              <a:rPr dirty="0" sz="1200">
                <a:latin typeface="Times New Roman"/>
                <a:cs typeface="Times New Roman"/>
              </a:rPr>
              <a:t>as evolving towards a  paradigm of </a:t>
            </a:r>
            <a:r>
              <a:rPr dirty="0" sz="1200" spc="-5">
                <a:latin typeface="Times New Roman"/>
                <a:cs typeface="Times New Roman"/>
              </a:rPr>
              <a:t>software </a:t>
            </a:r>
            <a:r>
              <a:rPr dirty="0" sz="1200">
                <a:latin typeface="Times New Roman"/>
                <a:cs typeface="Times New Roman"/>
              </a:rPr>
              <a:t>development based on principles of architecture, and for exactly the  </a:t>
            </a:r>
            <a:r>
              <a:rPr dirty="0" sz="1200" spc="-5">
                <a:latin typeface="Times New Roman"/>
                <a:cs typeface="Times New Roman"/>
              </a:rPr>
              <a:t>same </a:t>
            </a:r>
            <a:r>
              <a:rPr dirty="0" sz="1200">
                <a:latin typeface="Times New Roman"/>
                <a:cs typeface="Times New Roman"/>
              </a:rPr>
              <a:t>reasons given by </a:t>
            </a:r>
            <a:r>
              <a:rPr dirty="0" sz="1200" spc="-5">
                <a:latin typeface="Times New Roman"/>
                <a:cs typeface="Times New Roman"/>
              </a:rPr>
              <a:t>Dijkstra </a:t>
            </a:r>
            <a:r>
              <a:rPr dirty="0" sz="1200">
                <a:latin typeface="Times New Roman"/>
                <a:cs typeface="Times New Roman"/>
              </a:rPr>
              <a:t>and </a:t>
            </a:r>
            <a:r>
              <a:rPr dirty="0" sz="1200" spc="-5">
                <a:latin typeface="Times New Roman"/>
                <a:cs typeface="Times New Roman"/>
              </a:rPr>
              <a:t>Parnas: Structure </a:t>
            </a:r>
            <a:r>
              <a:rPr dirty="0" sz="1200">
                <a:latin typeface="Times New Roman"/>
                <a:cs typeface="Times New Roman"/>
              </a:rPr>
              <a:t>is important, and getting the  </a:t>
            </a:r>
            <a:r>
              <a:rPr dirty="0" sz="1200" spc="-5">
                <a:latin typeface="Times New Roman"/>
                <a:cs typeface="Times New Roman"/>
              </a:rPr>
              <a:t>structure </a:t>
            </a:r>
            <a:r>
              <a:rPr dirty="0" sz="1200">
                <a:latin typeface="Times New Roman"/>
                <a:cs typeface="Times New Roman"/>
              </a:rPr>
              <a:t>right carries</a:t>
            </a:r>
            <a:r>
              <a:rPr dirty="0" sz="1200" spc="-95">
                <a:latin typeface="Times New Roman"/>
                <a:cs typeface="Times New Roman"/>
              </a:rPr>
              <a:t> </a:t>
            </a:r>
            <a:r>
              <a:rPr dirty="0" sz="1200">
                <a:latin typeface="Times New Roman"/>
                <a:cs typeface="Times New Roman"/>
              </a:rPr>
              <a:t>benefits.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10160">
              <a:lnSpc>
                <a:spcPts val="1380"/>
              </a:lnSpc>
            </a:pPr>
            <a:r>
              <a:rPr dirty="0" sz="1200">
                <a:latin typeface="Times New Roman"/>
                <a:cs typeface="Times New Roman"/>
              </a:rPr>
              <a:t>Before talking about the </a:t>
            </a:r>
            <a:r>
              <a:rPr dirty="0" sz="1200" spc="-5">
                <a:latin typeface="Times New Roman"/>
                <a:cs typeface="Times New Roman"/>
              </a:rPr>
              <a:t>software </a:t>
            </a:r>
            <a:r>
              <a:rPr dirty="0" sz="1200">
                <a:latin typeface="Times New Roman"/>
                <a:cs typeface="Times New Roman"/>
              </a:rPr>
              <a:t>architecture in detail, let us first look at a few of its  definitions.</a:t>
            </a:r>
            <a:endParaRPr sz="1200">
              <a:latin typeface="Times New Roman"/>
              <a:cs typeface="Times New Roman"/>
            </a:endParaRPr>
          </a:p>
          <a:p>
            <a:pPr>
              <a:lnSpc>
                <a:spcPct val="100000"/>
              </a:lnSpc>
              <a:spcBef>
                <a:spcPts val="5"/>
              </a:spcBef>
            </a:pPr>
            <a:endParaRPr sz="1150">
              <a:latin typeface="Times New Roman"/>
              <a:cs typeface="Times New Roman"/>
            </a:endParaRPr>
          </a:p>
          <a:p>
            <a:pPr algn="just" marL="12700">
              <a:lnSpc>
                <a:spcPct val="100000"/>
              </a:lnSpc>
              <a:spcBef>
                <a:spcPts val="5"/>
              </a:spcBef>
            </a:pPr>
            <a:r>
              <a:rPr dirty="0" sz="1200" spc="-5" b="1">
                <a:latin typeface="Arial"/>
                <a:cs typeface="Arial"/>
              </a:rPr>
              <a:t>8.2 </a:t>
            </a:r>
            <a:r>
              <a:rPr dirty="0" sz="1200" b="1">
                <a:latin typeface="Arial"/>
                <a:cs typeface="Arial"/>
              </a:rPr>
              <a:t>What is Software</a:t>
            </a:r>
            <a:r>
              <a:rPr dirty="0" sz="1200" spc="-80" b="1">
                <a:latin typeface="Arial"/>
                <a:cs typeface="Arial"/>
              </a:rPr>
              <a:t> </a:t>
            </a:r>
            <a:r>
              <a:rPr dirty="0" sz="1200" spc="-5" b="1">
                <a:latin typeface="Arial"/>
                <a:cs typeface="Arial"/>
              </a:rPr>
              <a:t>Architecture?</a:t>
            </a:r>
            <a:endParaRPr sz="1200">
              <a:latin typeface="Arial"/>
              <a:cs typeface="Arial"/>
            </a:endParaRPr>
          </a:p>
          <a:p>
            <a:pPr>
              <a:lnSpc>
                <a:spcPct val="100000"/>
              </a:lnSpc>
              <a:spcBef>
                <a:spcPts val="35"/>
              </a:spcBef>
            </a:pPr>
            <a:endParaRPr sz="1200">
              <a:latin typeface="Times New Roman"/>
              <a:cs typeface="Times New Roman"/>
            </a:endParaRPr>
          </a:p>
          <a:p>
            <a:pPr algn="just" marL="12700" marR="6985">
              <a:lnSpc>
                <a:spcPts val="1380"/>
              </a:lnSpc>
            </a:pPr>
            <a:r>
              <a:rPr dirty="0" sz="1200">
                <a:latin typeface="Times New Roman"/>
                <a:cs typeface="Times New Roman"/>
              </a:rPr>
              <a:t>What do </a:t>
            </a:r>
            <a:r>
              <a:rPr dirty="0" sz="1200" spc="-5">
                <a:latin typeface="Times New Roman"/>
                <a:cs typeface="Times New Roman"/>
              </a:rPr>
              <a:t>we </a:t>
            </a:r>
            <a:r>
              <a:rPr dirty="0" sz="1200">
                <a:latin typeface="Times New Roman"/>
                <a:cs typeface="Times New Roman"/>
              </a:rPr>
              <a:t>mean by </a:t>
            </a:r>
            <a:r>
              <a:rPr dirty="0" sz="1200" spc="-5">
                <a:latin typeface="Times New Roman"/>
                <a:cs typeface="Times New Roman"/>
              </a:rPr>
              <a:t>software </a:t>
            </a:r>
            <a:r>
              <a:rPr dirty="0" sz="1200">
                <a:latin typeface="Times New Roman"/>
                <a:cs typeface="Times New Roman"/>
              </a:rPr>
              <a:t>architecture? </a:t>
            </a:r>
            <a:r>
              <a:rPr dirty="0" sz="1200" spc="-5">
                <a:latin typeface="Times New Roman"/>
                <a:cs typeface="Times New Roman"/>
              </a:rPr>
              <a:t>Unfortunately, </a:t>
            </a:r>
            <a:r>
              <a:rPr dirty="0" sz="1200">
                <a:latin typeface="Times New Roman"/>
                <a:cs typeface="Times New Roman"/>
              </a:rPr>
              <a:t>there is yet no </a:t>
            </a:r>
            <a:r>
              <a:rPr dirty="0" sz="1200" spc="-5">
                <a:latin typeface="Times New Roman"/>
                <a:cs typeface="Times New Roman"/>
              </a:rPr>
              <a:t>single  </a:t>
            </a:r>
            <a:r>
              <a:rPr dirty="0" sz="1200">
                <a:latin typeface="Times New Roman"/>
                <a:cs typeface="Times New Roman"/>
              </a:rPr>
              <a:t>universally accepted definition. </a:t>
            </a:r>
            <a:r>
              <a:rPr dirty="0" sz="1200" spc="-5">
                <a:latin typeface="Times New Roman"/>
                <a:cs typeface="Times New Roman"/>
              </a:rPr>
              <a:t>Nor </a:t>
            </a:r>
            <a:r>
              <a:rPr dirty="0" sz="1200">
                <a:latin typeface="Times New Roman"/>
                <a:cs typeface="Times New Roman"/>
              </a:rPr>
              <a:t>is there a shortage </a:t>
            </a:r>
            <a:r>
              <a:rPr dirty="0" sz="1200" spc="15">
                <a:latin typeface="Times New Roman"/>
                <a:cs typeface="Times New Roman"/>
              </a:rPr>
              <a:t>of </a:t>
            </a:r>
            <a:r>
              <a:rPr dirty="0" sz="1200">
                <a:latin typeface="Times New Roman"/>
                <a:cs typeface="Times New Roman"/>
              </a:rPr>
              <a:t>proposed definition candidates.  The term is interpreted and defined in many different </a:t>
            </a:r>
            <a:r>
              <a:rPr dirty="0" sz="1200" spc="-5">
                <a:latin typeface="Times New Roman"/>
                <a:cs typeface="Times New Roman"/>
              </a:rPr>
              <a:t>ways. At </a:t>
            </a:r>
            <a:r>
              <a:rPr dirty="0" sz="1200">
                <a:latin typeface="Times New Roman"/>
                <a:cs typeface="Times New Roman"/>
              </a:rPr>
              <a:t>the essence of all the  discussion about </a:t>
            </a:r>
            <a:r>
              <a:rPr dirty="0" sz="1200" spc="-5">
                <a:latin typeface="Times New Roman"/>
                <a:cs typeface="Times New Roman"/>
              </a:rPr>
              <a:t>software </a:t>
            </a:r>
            <a:r>
              <a:rPr dirty="0" sz="1200">
                <a:latin typeface="Times New Roman"/>
                <a:cs typeface="Times New Roman"/>
              </a:rPr>
              <a:t>architecture, however, is a focus on reasoning about the  </a:t>
            </a:r>
            <a:r>
              <a:rPr dirty="0" sz="1200" spc="-5" i="1">
                <a:latin typeface="Times New Roman"/>
                <a:cs typeface="Times New Roman"/>
              </a:rPr>
              <a:t>structural </a:t>
            </a:r>
            <a:r>
              <a:rPr dirty="0" sz="1200">
                <a:latin typeface="Times New Roman"/>
                <a:cs typeface="Times New Roman"/>
              </a:rPr>
              <a:t>issues of a </a:t>
            </a:r>
            <a:r>
              <a:rPr dirty="0" sz="1200" spc="-5">
                <a:latin typeface="Times New Roman"/>
                <a:cs typeface="Times New Roman"/>
              </a:rPr>
              <a:t>system. And </a:t>
            </a:r>
            <a:r>
              <a:rPr dirty="0" sz="1200">
                <a:latin typeface="Times New Roman"/>
                <a:cs typeface="Times New Roman"/>
              </a:rPr>
              <a:t>although architecture is </a:t>
            </a:r>
            <a:r>
              <a:rPr dirty="0" sz="1200" spc="-5">
                <a:latin typeface="Times New Roman"/>
                <a:cs typeface="Times New Roman"/>
              </a:rPr>
              <a:t>sometimes </a:t>
            </a:r>
            <a:r>
              <a:rPr dirty="0" sz="1200">
                <a:latin typeface="Times New Roman"/>
                <a:cs typeface="Times New Roman"/>
              </a:rPr>
              <a:t>used to mean a  certain architectural </a:t>
            </a:r>
            <a:r>
              <a:rPr dirty="0" sz="1200" spc="-5">
                <a:latin typeface="Times New Roman"/>
                <a:cs typeface="Times New Roman"/>
              </a:rPr>
              <a:t>style, such </a:t>
            </a:r>
            <a:r>
              <a:rPr dirty="0" sz="1200">
                <a:latin typeface="Times New Roman"/>
                <a:cs typeface="Times New Roman"/>
              </a:rPr>
              <a:t>as client-server, and </a:t>
            </a:r>
            <a:r>
              <a:rPr dirty="0" sz="1200" spc="-5">
                <a:latin typeface="Times New Roman"/>
                <a:cs typeface="Times New Roman"/>
              </a:rPr>
              <a:t>sometimes </a:t>
            </a:r>
            <a:r>
              <a:rPr dirty="0" sz="1200">
                <a:latin typeface="Times New Roman"/>
                <a:cs typeface="Times New Roman"/>
              </a:rPr>
              <a:t>used to refer to a field of  </a:t>
            </a:r>
            <a:r>
              <a:rPr dirty="0" sz="1200" spc="-5">
                <a:latin typeface="Times New Roman"/>
                <a:cs typeface="Times New Roman"/>
              </a:rPr>
              <a:t>study, </a:t>
            </a:r>
            <a:r>
              <a:rPr dirty="0" sz="1200">
                <a:latin typeface="Times New Roman"/>
                <a:cs typeface="Times New Roman"/>
              </a:rPr>
              <a:t>it is most often used to describe </a:t>
            </a:r>
            <a:r>
              <a:rPr dirty="0" sz="1200" spc="-5">
                <a:latin typeface="Times New Roman"/>
                <a:cs typeface="Times New Roman"/>
              </a:rPr>
              <a:t>structural </a:t>
            </a:r>
            <a:r>
              <a:rPr dirty="0" sz="1200">
                <a:latin typeface="Times New Roman"/>
                <a:cs typeface="Times New Roman"/>
              </a:rPr>
              <a:t>aspects of a particular</a:t>
            </a:r>
            <a:r>
              <a:rPr dirty="0" sz="1200" spc="-10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6985">
              <a:lnSpc>
                <a:spcPts val="1380"/>
              </a:lnSpc>
            </a:pPr>
            <a:r>
              <a:rPr dirty="0" sz="1200">
                <a:latin typeface="Times New Roman"/>
                <a:cs typeface="Times New Roman"/>
              </a:rPr>
              <a:t>Before looking at the definitions for the </a:t>
            </a:r>
            <a:r>
              <a:rPr dirty="0" sz="1200" spc="-5">
                <a:latin typeface="Times New Roman"/>
                <a:cs typeface="Times New Roman"/>
              </a:rPr>
              <a:t>software </a:t>
            </a:r>
            <a:r>
              <a:rPr dirty="0" sz="1200">
                <a:latin typeface="Times New Roman"/>
                <a:cs typeface="Times New Roman"/>
              </a:rPr>
              <a:t>architecture, it is important to  understand how a </a:t>
            </a:r>
            <a:r>
              <a:rPr dirty="0" sz="1200" spc="-5">
                <a:latin typeface="Times New Roman"/>
                <a:cs typeface="Times New Roman"/>
              </a:rPr>
              <a:t>software system </a:t>
            </a:r>
            <a:r>
              <a:rPr dirty="0" sz="1200">
                <a:latin typeface="Times New Roman"/>
                <a:cs typeface="Times New Roman"/>
              </a:rPr>
              <a:t>is defined. </a:t>
            </a:r>
            <a:r>
              <a:rPr dirty="0" sz="1200" spc="-15">
                <a:latin typeface="Times New Roman"/>
                <a:cs typeface="Times New Roman"/>
              </a:rPr>
              <a:t>It </a:t>
            </a:r>
            <a:r>
              <a:rPr dirty="0" sz="1200">
                <a:latin typeface="Times New Roman"/>
                <a:cs typeface="Times New Roman"/>
              </a:rPr>
              <a:t>is important because many definitions of  </a:t>
            </a:r>
            <a:r>
              <a:rPr dirty="0" sz="1200" spc="-5">
                <a:latin typeface="Times New Roman"/>
                <a:cs typeface="Times New Roman"/>
              </a:rPr>
              <a:t>software </a:t>
            </a:r>
            <a:r>
              <a:rPr dirty="0" sz="1200">
                <a:latin typeface="Times New Roman"/>
                <a:cs typeface="Times New Roman"/>
              </a:rPr>
              <a:t>architecture make a reference to </a:t>
            </a:r>
            <a:r>
              <a:rPr dirty="0" sz="1200" spc="-5">
                <a:latin typeface="Times New Roman"/>
                <a:cs typeface="Times New Roman"/>
              </a:rPr>
              <a:t>software</a:t>
            </a:r>
            <a:r>
              <a:rPr dirty="0" sz="1200" spc="-85">
                <a:latin typeface="Times New Roman"/>
                <a:cs typeface="Times New Roman"/>
              </a:rPr>
              <a:t> </a:t>
            </a:r>
            <a:r>
              <a:rPr dirty="0" sz="1200" spc="-10">
                <a:latin typeface="Times New Roman"/>
                <a:cs typeface="Times New Roman"/>
              </a:rPr>
              <a:t>systems.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350">
              <a:lnSpc>
                <a:spcPts val="1380"/>
              </a:lnSpc>
              <a:spcBef>
                <a:spcPts val="5"/>
              </a:spcBef>
            </a:pPr>
            <a:r>
              <a:rPr dirty="0" sz="1200" spc="-5">
                <a:latin typeface="Times New Roman"/>
                <a:cs typeface="Times New Roman"/>
              </a:rPr>
              <a:t>According </a:t>
            </a:r>
            <a:r>
              <a:rPr dirty="0" sz="1200">
                <a:latin typeface="Times New Roman"/>
                <a:cs typeface="Times New Roman"/>
              </a:rPr>
              <a:t>to </a:t>
            </a:r>
            <a:r>
              <a:rPr dirty="0" sz="1200" spc="-5">
                <a:latin typeface="Times New Roman"/>
                <a:cs typeface="Times New Roman"/>
              </a:rPr>
              <a:t>UML </a:t>
            </a:r>
            <a:r>
              <a:rPr dirty="0" sz="1200">
                <a:latin typeface="Times New Roman"/>
                <a:cs typeface="Times New Roman"/>
              </a:rPr>
              <a:t>1.3, a </a:t>
            </a:r>
            <a:r>
              <a:rPr dirty="0" sz="1200" spc="-5">
                <a:latin typeface="Times New Roman"/>
                <a:cs typeface="Times New Roman"/>
              </a:rPr>
              <a:t>system </a:t>
            </a:r>
            <a:r>
              <a:rPr dirty="0" sz="1200">
                <a:latin typeface="Times New Roman"/>
                <a:cs typeface="Times New Roman"/>
              </a:rPr>
              <a:t>is a collection of connected units that are organized to  accomplish a </a:t>
            </a:r>
            <a:r>
              <a:rPr dirty="0" sz="1200" spc="-5">
                <a:latin typeface="Times New Roman"/>
                <a:cs typeface="Times New Roman"/>
              </a:rPr>
              <a:t>specific </a:t>
            </a:r>
            <a:r>
              <a:rPr dirty="0" sz="1200">
                <a:latin typeface="Times New Roman"/>
                <a:cs typeface="Times New Roman"/>
              </a:rPr>
              <a:t>purpose. A </a:t>
            </a:r>
            <a:r>
              <a:rPr dirty="0" sz="1200" spc="-5">
                <a:latin typeface="Times New Roman"/>
                <a:cs typeface="Times New Roman"/>
              </a:rPr>
              <a:t>system </a:t>
            </a:r>
            <a:r>
              <a:rPr dirty="0" sz="1200">
                <a:latin typeface="Times New Roman"/>
                <a:cs typeface="Times New Roman"/>
              </a:rPr>
              <a:t>can be described by one or more models,  possibly from different viewpoints. IEEE </a:t>
            </a:r>
            <a:r>
              <a:rPr dirty="0" sz="1200" spc="-5">
                <a:latin typeface="Times New Roman"/>
                <a:cs typeface="Times New Roman"/>
              </a:rPr>
              <a:t>Std. </a:t>
            </a:r>
            <a:r>
              <a:rPr dirty="0" sz="1200">
                <a:latin typeface="Times New Roman"/>
                <a:cs typeface="Times New Roman"/>
              </a:rPr>
              <a:t>610.12-1990 defines a </a:t>
            </a:r>
            <a:r>
              <a:rPr dirty="0" sz="1200" spc="-5">
                <a:latin typeface="Times New Roman"/>
                <a:cs typeface="Times New Roman"/>
              </a:rPr>
              <a:t>system </a:t>
            </a:r>
            <a:r>
              <a:rPr dirty="0" sz="1200">
                <a:latin typeface="Times New Roman"/>
                <a:cs typeface="Times New Roman"/>
              </a:rPr>
              <a:t>as a  collection of components organized to accomplish a </a:t>
            </a:r>
            <a:r>
              <a:rPr dirty="0" sz="1200" spc="-5">
                <a:latin typeface="Times New Roman"/>
                <a:cs typeface="Times New Roman"/>
              </a:rPr>
              <a:t>specific </a:t>
            </a:r>
            <a:r>
              <a:rPr dirty="0" sz="1200">
                <a:latin typeface="Times New Roman"/>
                <a:cs typeface="Times New Roman"/>
              </a:rPr>
              <a:t>function or </a:t>
            </a:r>
            <a:r>
              <a:rPr dirty="0" sz="1200" spc="-5">
                <a:latin typeface="Times New Roman"/>
                <a:cs typeface="Times New Roman"/>
              </a:rPr>
              <a:t>set </a:t>
            </a:r>
            <a:r>
              <a:rPr dirty="0" sz="1200">
                <a:latin typeface="Times New Roman"/>
                <a:cs typeface="Times New Roman"/>
              </a:rPr>
              <a:t>of functions.  That is, a </a:t>
            </a:r>
            <a:r>
              <a:rPr dirty="0" sz="1200" spc="-5">
                <a:latin typeface="Times New Roman"/>
                <a:cs typeface="Times New Roman"/>
              </a:rPr>
              <a:t>system </a:t>
            </a:r>
            <a:r>
              <a:rPr dirty="0" sz="1200">
                <a:latin typeface="Times New Roman"/>
                <a:cs typeface="Times New Roman"/>
              </a:rPr>
              <a:t>is defined as an organized </a:t>
            </a:r>
            <a:r>
              <a:rPr dirty="0" sz="1200" spc="-5">
                <a:latin typeface="Times New Roman"/>
                <a:cs typeface="Times New Roman"/>
              </a:rPr>
              <a:t>set </a:t>
            </a:r>
            <a:r>
              <a:rPr dirty="0" sz="1200">
                <a:latin typeface="Times New Roman"/>
                <a:cs typeface="Times New Roman"/>
              </a:rPr>
              <a:t>of connected components to accomplish  the </a:t>
            </a:r>
            <a:r>
              <a:rPr dirty="0" sz="1200" spc="-5">
                <a:latin typeface="Times New Roman"/>
                <a:cs typeface="Times New Roman"/>
              </a:rPr>
              <a:t>specified</a:t>
            </a:r>
            <a:r>
              <a:rPr dirty="0" sz="1200" spc="-100">
                <a:latin typeface="Times New Roman"/>
                <a:cs typeface="Times New Roman"/>
              </a:rPr>
              <a:t> </a:t>
            </a:r>
            <a:r>
              <a:rPr dirty="0" sz="1200">
                <a:latin typeface="Times New Roman"/>
                <a:cs typeface="Times New Roman"/>
              </a:rPr>
              <a:t>tasks.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a:latin typeface="Times New Roman"/>
                <a:cs typeface="Times New Roman"/>
              </a:rPr>
              <a:t>Let us now look at </a:t>
            </a:r>
            <a:r>
              <a:rPr dirty="0" sz="1200" spc="-5">
                <a:latin typeface="Times New Roman"/>
                <a:cs typeface="Times New Roman"/>
              </a:rPr>
              <a:t>some </a:t>
            </a:r>
            <a:r>
              <a:rPr dirty="0" sz="1200">
                <a:latin typeface="Times New Roman"/>
                <a:cs typeface="Times New Roman"/>
              </a:rPr>
              <a:t>of the </a:t>
            </a:r>
            <a:r>
              <a:rPr dirty="0" sz="1200" spc="-5">
                <a:latin typeface="Times New Roman"/>
                <a:cs typeface="Times New Roman"/>
              </a:rPr>
              <a:t>software </a:t>
            </a:r>
            <a:r>
              <a:rPr dirty="0" sz="1200">
                <a:latin typeface="Times New Roman"/>
                <a:cs typeface="Times New Roman"/>
              </a:rPr>
              <a:t>architecture definitions from </a:t>
            </a:r>
            <a:r>
              <a:rPr dirty="0" sz="1200" spc="-5">
                <a:latin typeface="Times New Roman"/>
                <a:cs typeface="Times New Roman"/>
              </a:rPr>
              <a:t>some </a:t>
            </a:r>
            <a:r>
              <a:rPr dirty="0" sz="1200">
                <a:latin typeface="Times New Roman"/>
                <a:cs typeface="Times New Roman"/>
              </a:rPr>
              <a:t>of the most  influential </a:t>
            </a:r>
            <a:r>
              <a:rPr dirty="0" sz="1200" spc="-5">
                <a:latin typeface="Times New Roman"/>
                <a:cs typeface="Times New Roman"/>
              </a:rPr>
              <a:t>writers </a:t>
            </a:r>
            <a:r>
              <a:rPr dirty="0" sz="1200">
                <a:latin typeface="Times New Roman"/>
                <a:cs typeface="Times New Roman"/>
              </a:rPr>
              <a:t>and groups in the</a:t>
            </a:r>
            <a:r>
              <a:rPr dirty="0" sz="1200" spc="-114">
                <a:latin typeface="Times New Roman"/>
                <a:cs typeface="Times New Roman"/>
              </a:rPr>
              <a:t> </a:t>
            </a:r>
            <a:r>
              <a:rPr dirty="0" sz="1200">
                <a:latin typeface="Times New Roman"/>
                <a:cs typeface="Times New Roman"/>
              </a:rPr>
              <a:t>field.</a:t>
            </a:r>
            <a:endParaRPr sz="1200">
              <a:latin typeface="Times New Roman"/>
              <a:cs typeface="Times New Roman"/>
            </a:endParaRPr>
          </a:p>
          <a:p>
            <a:pPr marL="12700" marR="3483610">
              <a:lnSpc>
                <a:spcPts val="2560"/>
              </a:lnSpc>
              <a:spcBef>
                <a:spcPts val="290"/>
              </a:spcBef>
            </a:pPr>
            <a:r>
              <a:rPr dirty="0" sz="1000" spc="-5" b="1">
                <a:latin typeface="Arial"/>
                <a:cs typeface="Arial"/>
              </a:rPr>
              <a:t>Software </a:t>
            </a:r>
            <a:r>
              <a:rPr dirty="0" sz="1000" spc="-10" b="1">
                <a:latin typeface="Arial"/>
                <a:cs typeface="Arial"/>
              </a:rPr>
              <a:t>Architecture </a:t>
            </a:r>
            <a:r>
              <a:rPr dirty="0" sz="1000" spc="-5" b="1">
                <a:latin typeface="Arial"/>
                <a:cs typeface="Arial"/>
              </a:rPr>
              <a:t>Definitions  </a:t>
            </a:r>
            <a:r>
              <a:rPr dirty="0" sz="1000" b="1">
                <a:latin typeface="Arial"/>
                <a:cs typeface="Arial"/>
              </a:rPr>
              <a:t>UML</a:t>
            </a:r>
            <a:r>
              <a:rPr dirty="0" sz="1000" spc="-90" b="1">
                <a:latin typeface="Arial"/>
                <a:cs typeface="Arial"/>
              </a:rPr>
              <a:t> </a:t>
            </a:r>
            <a:r>
              <a:rPr dirty="0" sz="1000" spc="-10" b="1">
                <a:latin typeface="Arial"/>
                <a:cs typeface="Arial"/>
              </a:rPr>
              <a:t>1.3:</a:t>
            </a:r>
            <a:endParaRPr sz="1000">
              <a:latin typeface="Arial"/>
              <a:cs typeface="Arial"/>
            </a:endParaRPr>
          </a:p>
          <a:p>
            <a:pPr>
              <a:lnSpc>
                <a:spcPct val="100000"/>
              </a:lnSpc>
            </a:pPr>
            <a:endParaRPr sz="950">
              <a:latin typeface="Times New Roman"/>
              <a:cs typeface="Times New Roman"/>
            </a:endParaRPr>
          </a:p>
          <a:p>
            <a:pPr algn="just" marL="469900" marR="7620">
              <a:lnSpc>
                <a:spcPts val="1380"/>
              </a:lnSpc>
            </a:pPr>
            <a:r>
              <a:rPr dirty="0" sz="1200" spc="-5">
                <a:latin typeface="Times New Roman"/>
                <a:cs typeface="Times New Roman"/>
              </a:rPr>
              <a:t>Architecture </a:t>
            </a:r>
            <a:r>
              <a:rPr dirty="0" sz="1200">
                <a:latin typeface="Times New Roman"/>
                <a:cs typeface="Times New Roman"/>
              </a:rPr>
              <a:t>is the organizational </a:t>
            </a:r>
            <a:r>
              <a:rPr dirty="0" sz="1200" spc="-5">
                <a:latin typeface="Times New Roman"/>
                <a:cs typeface="Times New Roman"/>
              </a:rPr>
              <a:t>structure </a:t>
            </a:r>
            <a:r>
              <a:rPr dirty="0" sz="1200">
                <a:latin typeface="Times New Roman"/>
                <a:cs typeface="Times New Roman"/>
              </a:rPr>
              <a:t>of a </a:t>
            </a:r>
            <a:r>
              <a:rPr dirty="0" sz="1200" spc="-5">
                <a:latin typeface="Times New Roman"/>
                <a:cs typeface="Times New Roman"/>
              </a:rPr>
              <a:t>system. An </a:t>
            </a:r>
            <a:r>
              <a:rPr dirty="0" sz="1200">
                <a:latin typeface="Times New Roman"/>
                <a:cs typeface="Times New Roman"/>
              </a:rPr>
              <a:t>architecture can be  recursively decomposed into parts that interact through interfaces, relationships  that connect parts, and constraints for assembling parts. </a:t>
            </a:r>
            <a:r>
              <a:rPr dirty="0" sz="1200" spc="-5">
                <a:latin typeface="Times New Roman"/>
                <a:cs typeface="Times New Roman"/>
              </a:rPr>
              <a:t>Parts </a:t>
            </a:r>
            <a:r>
              <a:rPr dirty="0" sz="1200">
                <a:latin typeface="Times New Roman"/>
                <a:cs typeface="Times New Roman"/>
              </a:rPr>
              <a:t>that interact through  interfaces include classes, components and</a:t>
            </a:r>
            <a:r>
              <a:rPr dirty="0" sz="1200" spc="-125">
                <a:latin typeface="Times New Roman"/>
                <a:cs typeface="Times New Roman"/>
              </a:rPr>
              <a:t> </a:t>
            </a:r>
            <a:r>
              <a:rPr dirty="0" sz="1200" spc="-5">
                <a:latin typeface="Times New Roman"/>
                <a:cs typeface="Times New Roman"/>
              </a:rPr>
              <a:t>subsystems.</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marL="12700">
              <a:lnSpc>
                <a:spcPct val="100000"/>
              </a:lnSpc>
            </a:pPr>
            <a:r>
              <a:rPr dirty="0" sz="1000" spc="-10" b="1">
                <a:latin typeface="Arial"/>
                <a:cs typeface="Arial"/>
              </a:rPr>
              <a:t>Bass, </a:t>
            </a:r>
            <a:r>
              <a:rPr dirty="0" sz="1000" spc="-5" b="1">
                <a:latin typeface="Arial"/>
                <a:cs typeface="Arial"/>
              </a:rPr>
              <a:t>Clements, </a:t>
            </a:r>
            <a:r>
              <a:rPr dirty="0" sz="1000" spc="-10" b="1">
                <a:latin typeface="Arial"/>
                <a:cs typeface="Arial"/>
              </a:rPr>
              <a:t>and </a:t>
            </a:r>
            <a:r>
              <a:rPr dirty="0" sz="1000" spc="-5" b="1">
                <a:latin typeface="Arial"/>
                <a:cs typeface="Arial"/>
              </a:rPr>
              <a:t>Kazman. </a:t>
            </a:r>
            <a:r>
              <a:rPr dirty="0" sz="1000" spc="-5" b="1" u="heavy">
                <a:latin typeface="Arial"/>
                <a:cs typeface="Arial"/>
              </a:rPr>
              <a:t>Software Architecture in </a:t>
            </a:r>
            <a:r>
              <a:rPr dirty="0" sz="1000" b="1" u="heavy">
                <a:latin typeface="Arial"/>
                <a:cs typeface="Arial"/>
              </a:rPr>
              <a:t>Practice</a:t>
            </a:r>
            <a:r>
              <a:rPr dirty="0" sz="1000" b="1">
                <a:latin typeface="Arial"/>
                <a:cs typeface="Arial"/>
              </a:rPr>
              <a:t>, </a:t>
            </a:r>
            <a:r>
              <a:rPr dirty="0" sz="1000" spc="-5" b="1">
                <a:latin typeface="Arial"/>
                <a:cs typeface="Arial"/>
              </a:rPr>
              <a:t>Addison-Wesley</a:t>
            </a:r>
            <a:r>
              <a:rPr dirty="0" sz="1000" spc="90" b="1">
                <a:latin typeface="Arial"/>
                <a:cs typeface="Arial"/>
              </a:rPr>
              <a:t> </a:t>
            </a:r>
            <a:r>
              <a:rPr dirty="0" sz="1000" spc="-10" b="1">
                <a:latin typeface="Arial"/>
                <a:cs typeface="Arial"/>
              </a:rPr>
              <a:t>1997:</a:t>
            </a:r>
            <a:endParaRPr sz="1000">
              <a:latin typeface="Arial"/>
              <a:cs typeface="Arial"/>
            </a:endParaRPr>
          </a:p>
        </p:txBody>
      </p:sp>
      <p:sp>
        <p:nvSpPr>
          <p:cNvPr id="4" name="object 4"/>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863663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marR="8255">
              <a:lnSpc>
                <a:spcPts val="1380"/>
              </a:lnSpc>
              <a:spcBef>
                <a:spcPts val="875"/>
              </a:spcBef>
            </a:pPr>
            <a:r>
              <a:rPr dirty="0" sz="1200" spc="-5">
                <a:latin typeface="Times New Roman"/>
                <a:cs typeface="Times New Roman"/>
              </a:rPr>
              <a:t>such </a:t>
            </a:r>
            <a:r>
              <a:rPr dirty="0" sz="1200">
                <a:latin typeface="Times New Roman"/>
                <a:cs typeface="Times New Roman"/>
              </a:rPr>
              <a:t>a categorization. But here to cut down the discussion </a:t>
            </a:r>
            <a:r>
              <a:rPr dirty="0" sz="1200" spc="-5">
                <a:latin typeface="Times New Roman"/>
                <a:cs typeface="Times New Roman"/>
              </a:rPr>
              <a:t>we will </a:t>
            </a:r>
            <a:r>
              <a:rPr dirty="0" sz="1200">
                <a:latin typeface="Times New Roman"/>
                <a:cs typeface="Times New Roman"/>
              </a:rPr>
              <a:t>only describe nine of  them that are listed</a:t>
            </a:r>
            <a:r>
              <a:rPr dirty="0" sz="1200" spc="-12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pPr>
            <a:endParaRPr sz="1200">
              <a:latin typeface="Times New Roman"/>
              <a:cs typeface="Times New Roman"/>
            </a:endParaRPr>
          </a:p>
          <a:p>
            <a:pPr algn="just" marL="241300" indent="-228600">
              <a:lnSpc>
                <a:spcPct val="100000"/>
              </a:lnSpc>
              <a:buFont typeface="Symbol"/>
              <a:buChar char=""/>
              <a:tabLst>
                <a:tab pos="241300" algn="l"/>
              </a:tabLst>
            </a:pPr>
            <a:r>
              <a:rPr dirty="0" sz="1200" spc="-5">
                <a:latin typeface="Times New Roman"/>
                <a:cs typeface="Times New Roman"/>
              </a:rPr>
              <a:t>Project</a:t>
            </a:r>
            <a:r>
              <a:rPr dirty="0" sz="1200" spc="-95">
                <a:latin typeface="Times New Roman"/>
                <a:cs typeface="Times New Roman"/>
              </a:rPr>
              <a:t> </a:t>
            </a:r>
            <a:r>
              <a:rPr dirty="0" sz="1200" spc="-5">
                <a:latin typeface="Times New Roman"/>
                <a:cs typeface="Times New Roman"/>
              </a:rPr>
              <a:t>Management</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Requirement</a:t>
            </a:r>
            <a:r>
              <a:rPr dirty="0" sz="1200" spc="-100">
                <a:latin typeface="Times New Roman"/>
                <a:cs typeface="Times New Roman"/>
              </a:rPr>
              <a:t> </a:t>
            </a:r>
            <a:r>
              <a:rPr dirty="0" sz="1200">
                <a:latin typeface="Times New Roman"/>
                <a:cs typeface="Times New Roman"/>
              </a:rPr>
              <a:t>Engineering</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spc="-5">
                <a:latin typeface="Times New Roman"/>
                <a:cs typeface="Times New Roman"/>
              </a:rPr>
              <a:t>Design</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Coding</a:t>
            </a:r>
            <a:endParaRPr sz="1200">
              <a:latin typeface="Times New Roman"/>
              <a:cs typeface="Times New Roman"/>
            </a:endParaRPr>
          </a:p>
          <a:p>
            <a:pPr algn="just" marL="241300" indent="-228600">
              <a:lnSpc>
                <a:spcPct val="100000"/>
              </a:lnSpc>
              <a:spcBef>
                <a:spcPts val="35"/>
              </a:spcBef>
              <a:buFont typeface="Symbol"/>
              <a:buChar char=""/>
              <a:tabLst>
                <a:tab pos="241300" algn="l"/>
              </a:tabLst>
            </a:pPr>
            <a:r>
              <a:rPr dirty="0" sz="1200">
                <a:latin typeface="Times New Roman"/>
                <a:cs typeface="Times New Roman"/>
              </a:rPr>
              <a:t>Testing</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spc="-5">
                <a:latin typeface="Times New Roman"/>
                <a:cs typeface="Times New Roman"/>
              </a:rPr>
              <a:t>Software Quality</a:t>
            </a:r>
            <a:r>
              <a:rPr dirty="0" sz="1200" spc="-85">
                <a:latin typeface="Times New Roman"/>
                <a:cs typeface="Times New Roman"/>
              </a:rPr>
              <a:t> </a:t>
            </a:r>
            <a:r>
              <a:rPr dirty="0" sz="1200" spc="-5">
                <a:latin typeface="Times New Roman"/>
                <a:cs typeface="Times New Roman"/>
              </a:rPr>
              <a:t>Assurance</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spc="-5">
                <a:latin typeface="Times New Roman"/>
                <a:cs typeface="Times New Roman"/>
              </a:rPr>
              <a:t>Software </a:t>
            </a:r>
            <a:r>
              <a:rPr dirty="0" sz="1200">
                <a:latin typeface="Times New Roman"/>
                <a:cs typeface="Times New Roman"/>
              </a:rPr>
              <a:t>Configuration</a:t>
            </a:r>
            <a:r>
              <a:rPr dirty="0" sz="1200" spc="-90">
                <a:latin typeface="Times New Roman"/>
                <a:cs typeface="Times New Roman"/>
              </a:rPr>
              <a:t> </a:t>
            </a:r>
            <a:r>
              <a:rPr dirty="0" sz="1200" spc="-5">
                <a:latin typeface="Times New Roman"/>
                <a:cs typeface="Times New Roman"/>
              </a:rPr>
              <a:t>Management</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spc="-5">
                <a:latin typeface="Times New Roman"/>
                <a:cs typeface="Times New Roman"/>
              </a:rPr>
              <a:t>Software </a:t>
            </a:r>
            <a:r>
              <a:rPr dirty="0" sz="1200">
                <a:latin typeface="Times New Roman"/>
                <a:cs typeface="Times New Roman"/>
              </a:rPr>
              <a:t>Integration</a:t>
            </a:r>
            <a:r>
              <a:rPr dirty="0" sz="1200" spc="-90">
                <a:latin typeface="Times New Roman"/>
                <a:cs typeface="Times New Roman"/>
              </a:rPr>
              <a:t> </a:t>
            </a:r>
            <a:r>
              <a:rPr dirty="0" sz="1200">
                <a:latin typeface="Times New Roman"/>
                <a:cs typeface="Times New Roman"/>
              </a:rPr>
              <a:t>and</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Rest of the</a:t>
            </a:r>
            <a:r>
              <a:rPr dirty="0" sz="1200" spc="-105">
                <a:latin typeface="Times New Roman"/>
                <a:cs typeface="Times New Roman"/>
              </a:rPr>
              <a:t> </a:t>
            </a:r>
            <a:r>
              <a:rPr dirty="0" sz="1200">
                <a:latin typeface="Times New Roman"/>
                <a:cs typeface="Times New Roman"/>
              </a:rPr>
              <a:t>activities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350">
              <a:lnSpc>
                <a:spcPts val="1380"/>
              </a:lnSpc>
              <a:spcBef>
                <a:spcPts val="5"/>
              </a:spcBef>
            </a:pPr>
            <a:r>
              <a:rPr dirty="0" sz="1200" spc="-5">
                <a:latin typeface="Times New Roman"/>
                <a:cs typeface="Times New Roman"/>
              </a:rPr>
              <a:t>One </a:t>
            </a:r>
            <a:r>
              <a:rPr dirty="0" sz="1200">
                <a:latin typeface="Times New Roman"/>
                <a:cs typeface="Times New Roman"/>
              </a:rPr>
              <a:t>thing to note here is that </a:t>
            </a:r>
            <a:r>
              <a:rPr dirty="0" sz="1200" spc="-15">
                <a:latin typeface="Times New Roman"/>
                <a:cs typeface="Times New Roman"/>
              </a:rPr>
              <a:t>you </a:t>
            </a:r>
            <a:r>
              <a:rPr dirty="0" sz="1200">
                <a:latin typeface="Times New Roman"/>
                <a:cs typeface="Times New Roman"/>
              </a:rPr>
              <a:t>cannot </a:t>
            </a:r>
            <a:r>
              <a:rPr dirty="0" sz="1200" spc="-5">
                <a:latin typeface="Times New Roman"/>
                <a:cs typeface="Times New Roman"/>
              </a:rPr>
              <a:t>say </a:t>
            </a:r>
            <a:r>
              <a:rPr dirty="0" sz="1200">
                <a:latin typeface="Times New Roman"/>
                <a:cs typeface="Times New Roman"/>
              </a:rPr>
              <a:t>that anyone of these activities is dominant  among others in terms of effort putted into it. </a:t>
            </a:r>
            <a:r>
              <a:rPr dirty="0" sz="1200" spc="-5">
                <a:latin typeface="Times New Roman"/>
                <a:cs typeface="Times New Roman"/>
              </a:rPr>
              <a:t>Here </a:t>
            </a:r>
            <a:r>
              <a:rPr dirty="0" sz="1200" spc="5">
                <a:latin typeface="Times New Roman"/>
                <a:cs typeface="Times New Roman"/>
              </a:rPr>
              <a:t>the </a:t>
            </a:r>
            <a:r>
              <a:rPr dirty="0" sz="1200">
                <a:latin typeface="Times New Roman"/>
                <a:cs typeface="Times New Roman"/>
              </a:rPr>
              <a:t>point </a:t>
            </a:r>
            <a:r>
              <a:rPr dirty="0" sz="1200" spc="5">
                <a:latin typeface="Times New Roman"/>
                <a:cs typeface="Times New Roman"/>
              </a:rPr>
              <a:t>that </a:t>
            </a:r>
            <a:r>
              <a:rPr dirty="0" sz="1200" spc="-5">
                <a:latin typeface="Times New Roman"/>
                <a:cs typeface="Times New Roman"/>
              </a:rPr>
              <a:t>we want </a:t>
            </a:r>
            <a:r>
              <a:rPr dirty="0" sz="1200">
                <a:latin typeface="Times New Roman"/>
                <a:cs typeface="Times New Roman"/>
              </a:rPr>
              <a:t>to emphasize is  that, though coding is </a:t>
            </a:r>
            <a:r>
              <a:rPr dirty="0" sz="1200" spc="5">
                <a:latin typeface="Times New Roman"/>
                <a:cs typeface="Times New Roman"/>
              </a:rPr>
              <a:t>very </a:t>
            </a:r>
            <a:r>
              <a:rPr dirty="0" sz="1200">
                <a:latin typeface="Times New Roman"/>
                <a:cs typeface="Times New Roman"/>
              </a:rPr>
              <a:t>important but it is not more than 13-14% of the </a:t>
            </a:r>
            <a:r>
              <a:rPr dirty="0" sz="1200" spc="-5">
                <a:latin typeface="Times New Roman"/>
                <a:cs typeface="Times New Roman"/>
              </a:rPr>
              <a:t>whole </a:t>
            </a:r>
            <a:r>
              <a:rPr dirty="0" sz="1200">
                <a:latin typeface="Times New Roman"/>
                <a:cs typeface="Times New Roman"/>
              </a:rPr>
              <a:t>effort  of </a:t>
            </a:r>
            <a:r>
              <a:rPr dirty="0" sz="1200" spc="-5">
                <a:latin typeface="Times New Roman"/>
                <a:cs typeface="Times New Roman"/>
              </a:rPr>
              <a:t>software</a:t>
            </a:r>
            <a:r>
              <a:rPr dirty="0" sz="1200" spc="-95">
                <a:latin typeface="Times New Roman"/>
                <a:cs typeface="Times New Roman"/>
              </a:rPr>
              <a:t> </a:t>
            </a:r>
            <a:r>
              <a:rPr dirty="0" sz="1200">
                <a:latin typeface="Times New Roman"/>
                <a:cs typeface="Times New Roman"/>
              </a:rPr>
              <a:t>development.</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a:latin typeface="Times New Roman"/>
                <a:cs typeface="Times New Roman"/>
              </a:rPr>
              <a:t>Fred </a:t>
            </a:r>
            <a:r>
              <a:rPr dirty="0" sz="1200">
                <a:latin typeface="Times New Roman"/>
                <a:cs typeface="Times New Roman"/>
              </a:rPr>
              <a:t>Brook is a renowned </a:t>
            </a:r>
            <a:r>
              <a:rPr dirty="0" sz="1200" spc="-5">
                <a:latin typeface="Times New Roman"/>
                <a:cs typeface="Times New Roman"/>
              </a:rPr>
              <a:t>software </a:t>
            </a:r>
            <a:r>
              <a:rPr dirty="0" sz="1200">
                <a:latin typeface="Times New Roman"/>
                <a:cs typeface="Times New Roman"/>
              </a:rPr>
              <a:t>engineer; he </a:t>
            </a:r>
            <a:r>
              <a:rPr dirty="0" sz="1200" spc="-5">
                <a:latin typeface="Times New Roman"/>
                <a:cs typeface="Times New Roman"/>
              </a:rPr>
              <a:t>wrote </a:t>
            </a:r>
            <a:r>
              <a:rPr dirty="0" sz="1200">
                <a:latin typeface="Times New Roman"/>
                <a:cs typeface="Times New Roman"/>
              </a:rPr>
              <a:t>a great book related to </a:t>
            </a:r>
            <a:r>
              <a:rPr dirty="0" sz="1200" spc="-5">
                <a:latin typeface="Times New Roman"/>
                <a:cs typeface="Times New Roman"/>
              </a:rPr>
              <a:t>software  </a:t>
            </a:r>
            <a:r>
              <a:rPr dirty="0" sz="1200">
                <a:latin typeface="Times New Roman"/>
                <a:cs typeface="Times New Roman"/>
              </a:rPr>
              <a:t>engineering named “A </a:t>
            </a:r>
            <a:r>
              <a:rPr dirty="0" sz="1200" spc="-5">
                <a:latin typeface="Times New Roman"/>
                <a:cs typeface="Times New Roman"/>
              </a:rPr>
              <a:t>Mythical Man Month”. He </a:t>
            </a:r>
            <a:r>
              <a:rPr dirty="0" sz="1200">
                <a:latin typeface="Times New Roman"/>
                <a:cs typeface="Times New Roman"/>
              </a:rPr>
              <a:t>combined all his articles in this book.  </a:t>
            </a:r>
            <a:r>
              <a:rPr dirty="0" sz="1200" spc="-5">
                <a:latin typeface="Times New Roman"/>
                <a:cs typeface="Times New Roman"/>
              </a:rPr>
              <a:t>Here we will </a:t>
            </a:r>
            <a:r>
              <a:rPr dirty="0" sz="1200">
                <a:latin typeface="Times New Roman"/>
                <a:cs typeface="Times New Roman"/>
              </a:rPr>
              <a:t>discuss one of his articles named “No </a:t>
            </a:r>
            <a:r>
              <a:rPr dirty="0" sz="1200" spc="-5">
                <a:latin typeface="Times New Roman"/>
                <a:cs typeface="Times New Roman"/>
              </a:rPr>
              <a:t>Silver </a:t>
            </a:r>
            <a:r>
              <a:rPr dirty="0" sz="1200">
                <a:latin typeface="Times New Roman"/>
                <a:cs typeface="Times New Roman"/>
              </a:rPr>
              <a:t>Bullet” </a:t>
            </a:r>
            <a:r>
              <a:rPr dirty="0" sz="1200" spc="-5">
                <a:latin typeface="Times New Roman"/>
                <a:cs typeface="Times New Roman"/>
              </a:rPr>
              <a:t>which </a:t>
            </a:r>
            <a:r>
              <a:rPr dirty="0" sz="1200">
                <a:latin typeface="Times New Roman"/>
                <a:cs typeface="Times New Roman"/>
              </a:rPr>
              <a:t>he included in  the</a:t>
            </a:r>
            <a:r>
              <a:rPr dirty="0" sz="1200" spc="-105">
                <a:latin typeface="Times New Roman"/>
                <a:cs typeface="Times New Roman"/>
              </a:rPr>
              <a:t> </a:t>
            </a:r>
            <a:r>
              <a:rPr dirty="0" sz="1200">
                <a:latin typeface="Times New Roman"/>
                <a:cs typeface="Times New Roman"/>
              </a:rPr>
              <a:t>book.</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spc="-5" b="1">
                <a:latin typeface="Times New Roman"/>
                <a:cs typeface="Times New Roman"/>
              </a:rPr>
              <a:t>An </a:t>
            </a:r>
            <a:r>
              <a:rPr dirty="0" sz="1200" b="1">
                <a:latin typeface="Times New Roman"/>
                <a:cs typeface="Times New Roman"/>
              </a:rPr>
              <a:t>excerpt from </a:t>
            </a:r>
            <a:r>
              <a:rPr dirty="0" sz="1200">
                <a:latin typeface="Times New Roman"/>
                <a:cs typeface="Times New Roman"/>
              </a:rPr>
              <a:t>“No </a:t>
            </a:r>
            <a:r>
              <a:rPr dirty="0" sz="1200" spc="-5">
                <a:latin typeface="Times New Roman"/>
                <a:cs typeface="Times New Roman"/>
              </a:rPr>
              <a:t>Silver </a:t>
            </a:r>
            <a:r>
              <a:rPr dirty="0" sz="1200">
                <a:latin typeface="Times New Roman"/>
                <a:cs typeface="Times New Roman"/>
              </a:rPr>
              <a:t>Bullet” – </a:t>
            </a:r>
            <a:r>
              <a:rPr dirty="0" sz="1200" spc="-5">
                <a:latin typeface="Times New Roman"/>
                <a:cs typeface="Times New Roman"/>
              </a:rPr>
              <a:t>Fred</a:t>
            </a:r>
            <a:r>
              <a:rPr dirty="0" sz="1200" spc="-105">
                <a:latin typeface="Times New Roman"/>
                <a:cs typeface="Times New Roman"/>
              </a:rPr>
              <a:t> </a:t>
            </a:r>
            <a:r>
              <a:rPr dirty="0" sz="1200">
                <a:latin typeface="Times New Roman"/>
                <a:cs typeface="Times New Roman"/>
              </a:rPr>
              <a:t>Brooks</a:t>
            </a:r>
            <a:endParaRPr sz="1200">
              <a:latin typeface="Times New Roman"/>
              <a:cs typeface="Times New Roman"/>
            </a:endParaRPr>
          </a:p>
          <a:p>
            <a:pPr algn="just" marL="469900" marR="5080">
              <a:lnSpc>
                <a:spcPts val="1380"/>
              </a:lnSpc>
              <a:spcBef>
                <a:spcPts val="65"/>
              </a:spcBef>
            </a:pPr>
            <a:r>
              <a:rPr dirty="0" sz="1200" spc="-5" i="1">
                <a:latin typeface="Times New Roman"/>
                <a:cs typeface="Times New Roman"/>
              </a:rPr>
              <a:t>Of </a:t>
            </a:r>
            <a:r>
              <a:rPr dirty="0" sz="1200" i="1">
                <a:latin typeface="Times New Roman"/>
                <a:cs typeface="Times New Roman"/>
              </a:rPr>
              <a:t>all the </a:t>
            </a:r>
            <a:r>
              <a:rPr dirty="0" sz="1200" spc="-5" i="1">
                <a:latin typeface="Times New Roman"/>
                <a:cs typeface="Times New Roman"/>
              </a:rPr>
              <a:t>monsters </a:t>
            </a:r>
            <a:r>
              <a:rPr dirty="0" sz="1200" i="1">
                <a:latin typeface="Times New Roman"/>
                <a:cs typeface="Times New Roman"/>
              </a:rPr>
              <a:t>that fill the nightmares of our folklore, none terrify </a:t>
            </a:r>
            <a:r>
              <a:rPr dirty="0" sz="1200" spc="-5" i="1">
                <a:latin typeface="Times New Roman"/>
                <a:cs typeface="Times New Roman"/>
              </a:rPr>
              <a:t>more </a:t>
            </a:r>
            <a:r>
              <a:rPr dirty="0" sz="1200" i="1">
                <a:latin typeface="Times New Roman"/>
                <a:cs typeface="Times New Roman"/>
              </a:rPr>
              <a:t>than  </a:t>
            </a:r>
            <a:r>
              <a:rPr dirty="0" sz="1200" i="1">
                <a:latin typeface="Times New Roman"/>
                <a:cs typeface="Times New Roman"/>
              </a:rPr>
              <a:t>werewolves, because they transform unexpectedly from the familiar into horrors.  For these we </a:t>
            </a:r>
            <a:r>
              <a:rPr dirty="0" sz="1200" spc="-5" i="1">
                <a:latin typeface="Times New Roman"/>
                <a:cs typeface="Times New Roman"/>
              </a:rPr>
              <a:t>seek </a:t>
            </a:r>
            <a:r>
              <a:rPr dirty="0" sz="1200" i="1">
                <a:latin typeface="Times New Roman"/>
                <a:cs typeface="Times New Roman"/>
              </a:rPr>
              <a:t>bullets of </a:t>
            </a:r>
            <a:r>
              <a:rPr dirty="0" sz="1200" spc="-5" i="1">
                <a:latin typeface="Times New Roman"/>
                <a:cs typeface="Times New Roman"/>
              </a:rPr>
              <a:t>silver </a:t>
            </a:r>
            <a:r>
              <a:rPr dirty="0" sz="1200" i="1">
                <a:latin typeface="Times New Roman"/>
                <a:cs typeface="Times New Roman"/>
              </a:rPr>
              <a:t>that can </a:t>
            </a:r>
            <a:r>
              <a:rPr dirty="0" sz="1200" spc="-5" i="1">
                <a:latin typeface="Times New Roman"/>
                <a:cs typeface="Times New Roman"/>
              </a:rPr>
              <a:t>magically </a:t>
            </a:r>
            <a:r>
              <a:rPr dirty="0" sz="1200" i="1">
                <a:latin typeface="Times New Roman"/>
                <a:cs typeface="Times New Roman"/>
              </a:rPr>
              <a:t>lay them to </a:t>
            </a:r>
            <a:r>
              <a:rPr dirty="0" sz="1200" spc="-5" i="1">
                <a:latin typeface="Times New Roman"/>
                <a:cs typeface="Times New Roman"/>
              </a:rPr>
              <a:t>rest. The  </a:t>
            </a:r>
            <a:r>
              <a:rPr dirty="0" sz="1200" i="1">
                <a:latin typeface="Times New Roman"/>
                <a:cs typeface="Times New Roman"/>
              </a:rPr>
              <a:t>familiar </a:t>
            </a:r>
            <a:r>
              <a:rPr dirty="0" sz="1200" spc="-5" i="1">
                <a:latin typeface="Times New Roman"/>
                <a:cs typeface="Times New Roman"/>
              </a:rPr>
              <a:t>software </a:t>
            </a:r>
            <a:r>
              <a:rPr dirty="0" sz="1200" i="1">
                <a:latin typeface="Times New Roman"/>
                <a:cs typeface="Times New Roman"/>
              </a:rPr>
              <a:t>project has </a:t>
            </a:r>
            <a:r>
              <a:rPr dirty="0" sz="1200" spc="-5" i="1">
                <a:latin typeface="Times New Roman"/>
                <a:cs typeface="Times New Roman"/>
              </a:rPr>
              <a:t>something </a:t>
            </a:r>
            <a:r>
              <a:rPr dirty="0" sz="1200" i="1">
                <a:latin typeface="Times New Roman"/>
                <a:cs typeface="Times New Roman"/>
              </a:rPr>
              <a:t>of this character (at least as </a:t>
            </a:r>
            <a:r>
              <a:rPr dirty="0" sz="1200" spc="-5" i="1">
                <a:latin typeface="Times New Roman"/>
                <a:cs typeface="Times New Roman"/>
              </a:rPr>
              <a:t>seen </a:t>
            </a:r>
            <a:r>
              <a:rPr dirty="0" sz="1200" i="1">
                <a:latin typeface="Times New Roman"/>
                <a:cs typeface="Times New Roman"/>
              </a:rPr>
              <a:t>by the  non-technical </a:t>
            </a:r>
            <a:r>
              <a:rPr dirty="0" sz="1200" spc="-5" i="1">
                <a:latin typeface="Times New Roman"/>
                <a:cs typeface="Times New Roman"/>
              </a:rPr>
              <a:t>manager), </a:t>
            </a:r>
            <a:r>
              <a:rPr dirty="0" sz="1200" i="1">
                <a:latin typeface="Times New Roman"/>
                <a:cs typeface="Times New Roman"/>
              </a:rPr>
              <a:t>usually innocent and </a:t>
            </a:r>
            <a:r>
              <a:rPr dirty="0" sz="1200" spc="-5" i="1">
                <a:latin typeface="Times New Roman"/>
                <a:cs typeface="Times New Roman"/>
              </a:rPr>
              <a:t>straight </a:t>
            </a:r>
            <a:r>
              <a:rPr dirty="0" sz="1200" i="1">
                <a:latin typeface="Times New Roman"/>
                <a:cs typeface="Times New Roman"/>
              </a:rPr>
              <a:t>forward, but capable of  becoming a </a:t>
            </a:r>
            <a:r>
              <a:rPr dirty="0" sz="1200" spc="-5" i="1">
                <a:latin typeface="Times New Roman"/>
                <a:cs typeface="Times New Roman"/>
              </a:rPr>
              <a:t>monster </a:t>
            </a:r>
            <a:r>
              <a:rPr dirty="0" sz="1200" i="1">
                <a:latin typeface="Times New Roman"/>
                <a:cs typeface="Times New Roman"/>
              </a:rPr>
              <a:t>of </a:t>
            </a:r>
            <a:r>
              <a:rPr dirty="0" sz="1200" spc="-5" i="1">
                <a:latin typeface="Times New Roman"/>
                <a:cs typeface="Times New Roman"/>
              </a:rPr>
              <a:t>missed schedules, </a:t>
            </a:r>
            <a:r>
              <a:rPr dirty="0" sz="1200" i="1">
                <a:latin typeface="Times New Roman"/>
                <a:cs typeface="Times New Roman"/>
              </a:rPr>
              <a:t>blown budgets, and flawed projects. So  we hear desperate cries for a silver bullet, </a:t>
            </a:r>
            <a:r>
              <a:rPr dirty="0" sz="1200" spc="-5" i="1">
                <a:latin typeface="Times New Roman"/>
                <a:cs typeface="Times New Roman"/>
              </a:rPr>
              <a:t>something </a:t>
            </a:r>
            <a:r>
              <a:rPr dirty="0" sz="1200" i="1">
                <a:latin typeface="Times New Roman"/>
                <a:cs typeface="Times New Roman"/>
              </a:rPr>
              <a:t>to </a:t>
            </a:r>
            <a:r>
              <a:rPr dirty="0" sz="1200" spc="-5" i="1">
                <a:latin typeface="Times New Roman"/>
                <a:cs typeface="Times New Roman"/>
              </a:rPr>
              <a:t>make software </a:t>
            </a:r>
            <a:r>
              <a:rPr dirty="0" sz="1200" i="1">
                <a:latin typeface="Times New Roman"/>
                <a:cs typeface="Times New Roman"/>
              </a:rPr>
              <a:t>costs drop  as </a:t>
            </a:r>
            <a:r>
              <a:rPr dirty="0" sz="1200" spc="-5" i="1">
                <a:latin typeface="Times New Roman"/>
                <a:cs typeface="Times New Roman"/>
              </a:rPr>
              <a:t>rapidly </a:t>
            </a:r>
            <a:r>
              <a:rPr dirty="0" sz="1200" i="1">
                <a:latin typeface="Times New Roman"/>
                <a:cs typeface="Times New Roman"/>
              </a:rPr>
              <a:t>as computer hardware costs do. Skepticism is not pessimism, however.  Although we </a:t>
            </a:r>
            <a:r>
              <a:rPr dirty="0" sz="1200" spc="-5" i="1">
                <a:latin typeface="Times New Roman"/>
                <a:cs typeface="Times New Roman"/>
              </a:rPr>
              <a:t>see </a:t>
            </a:r>
            <a:r>
              <a:rPr dirty="0" sz="1200" i="1">
                <a:latin typeface="Times New Roman"/>
                <a:cs typeface="Times New Roman"/>
              </a:rPr>
              <a:t>no </a:t>
            </a:r>
            <a:r>
              <a:rPr dirty="0" sz="1200" spc="-5" i="1">
                <a:latin typeface="Times New Roman"/>
                <a:cs typeface="Times New Roman"/>
              </a:rPr>
              <a:t>startling </a:t>
            </a:r>
            <a:r>
              <a:rPr dirty="0" sz="1200" i="1">
                <a:latin typeface="Times New Roman"/>
                <a:cs typeface="Times New Roman"/>
              </a:rPr>
              <a:t>breakthroughs, and indeed, </a:t>
            </a:r>
            <a:r>
              <a:rPr dirty="0" sz="1200" spc="-5" i="1">
                <a:latin typeface="Times New Roman"/>
                <a:cs typeface="Times New Roman"/>
              </a:rPr>
              <a:t>such </a:t>
            </a:r>
            <a:r>
              <a:rPr dirty="0" sz="1200" i="1">
                <a:latin typeface="Times New Roman"/>
                <a:cs typeface="Times New Roman"/>
              </a:rPr>
              <a:t>to be inconsistent  with the nature of the </a:t>
            </a:r>
            <a:r>
              <a:rPr dirty="0" sz="1200" spc="-5" i="1">
                <a:latin typeface="Times New Roman"/>
                <a:cs typeface="Times New Roman"/>
              </a:rPr>
              <a:t>software, many </a:t>
            </a:r>
            <a:r>
              <a:rPr dirty="0" sz="1200" i="1">
                <a:latin typeface="Times New Roman"/>
                <a:cs typeface="Times New Roman"/>
              </a:rPr>
              <a:t>encouraging innovations are under way. A  disciplined, consistent effort to develop, propagate and exploit them </a:t>
            </a:r>
            <a:r>
              <a:rPr dirty="0" sz="1200" spc="-5" i="1">
                <a:latin typeface="Times New Roman"/>
                <a:cs typeface="Times New Roman"/>
              </a:rPr>
              <a:t>should  </a:t>
            </a:r>
            <a:r>
              <a:rPr dirty="0" sz="1200" i="1">
                <a:latin typeface="Times New Roman"/>
                <a:cs typeface="Times New Roman"/>
              </a:rPr>
              <a:t>indeed yield an order of </a:t>
            </a:r>
            <a:r>
              <a:rPr dirty="0" sz="1200" spc="-5" i="1">
                <a:latin typeface="Times New Roman"/>
                <a:cs typeface="Times New Roman"/>
              </a:rPr>
              <a:t>magnitude </a:t>
            </a:r>
            <a:r>
              <a:rPr dirty="0" sz="1200" i="1">
                <a:latin typeface="Times New Roman"/>
                <a:cs typeface="Times New Roman"/>
              </a:rPr>
              <a:t>improvement. </a:t>
            </a:r>
            <a:r>
              <a:rPr dirty="0" sz="1200" spc="-5" i="1">
                <a:latin typeface="Times New Roman"/>
                <a:cs typeface="Times New Roman"/>
              </a:rPr>
              <a:t>There </a:t>
            </a:r>
            <a:r>
              <a:rPr dirty="0" sz="1200" i="1">
                <a:latin typeface="Times New Roman"/>
                <a:cs typeface="Times New Roman"/>
              </a:rPr>
              <a:t>is no </a:t>
            </a:r>
            <a:r>
              <a:rPr dirty="0" sz="1200" spc="-5" i="1">
                <a:latin typeface="Times New Roman"/>
                <a:cs typeface="Times New Roman"/>
              </a:rPr>
              <a:t>royal road, </a:t>
            </a:r>
            <a:r>
              <a:rPr dirty="0" sz="1200" i="1">
                <a:latin typeface="Times New Roman"/>
                <a:cs typeface="Times New Roman"/>
              </a:rPr>
              <a:t>but  there is a </a:t>
            </a:r>
            <a:r>
              <a:rPr dirty="0" sz="1200" spc="-5" i="1">
                <a:latin typeface="Times New Roman"/>
                <a:cs typeface="Times New Roman"/>
              </a:rPr>
              <a:t>road. The </a:t>
            </a:r>
            <a:r>
              <a:rPr dirty="0" sz="1200" i="1">
                <a:latin typeface="Times New Roman"/>
                <a:cs typeface="Times New Roman"/>
              </a:rPr>
              <a:t>first </a:t>
            </a:r>
            <a:r>
              <a:rPr dirty="0" sz="1200" spc="-5" i="1">
                <a:latin typeface="Times New Roman"/>
                <a:cs typeface="Times New Roman"/>
              </a:rPr>
              <a:t>step </a:t>
            </a:r>
            <a:r>
              <a:rPr dirty="0" sz="1200" i="1">
                <a:latin typeface="Times New Roman"/>
                <a:cs typeface="Times New Roman"/>
              </a:rPr>
              <a:t>towards the </a:t>
            </a:r>
            <a:r>
              <a:rPr dirty="0" sz="1200" spc="-5" i="1">
                <a:latin typeface="Times New Roman"/>
                <a:cs typeface="Times New Roman"/>
              </a:rPr>
              <a:t>management </a:t>
            </a:r>
            <a:r>
              <a:rPr dirty="0" sz="1200" i="1">
                <a:latin typeface="Times New Roman"/>
                <a:cs typeface="Times New Roman"/>
              </a:rPr>
              <a:t>of disease was  </a:t>
            </a:r>
            <a:r>
              <a:rPr dirty="0" sz="1200" spc="-5" i="1">
                <a:latin typeface="Times New Roman"/>
                <a:cs typeface="Times New Roman"/>
              </a:rPr>
              <a:t>replacement </a:t>
            </a:r>
            <a:r>
              <a:rPr dirty="0" sz="1200" i="1">
                <a:latin typeface="Times New Roman"/>
                <a:cs typeface="Times New Roman"/>
              </a:rPr>
              <a:t>of demon theories and humors theories by the germ theory. </a:t>
            </a:r>
            <a:r>
              <a:rPr dirty="0" sz="1200" spc="-5" i="1">
                <a:latin typeface="Times New Roman"/>
                <a:cs typeface="Times New Roman"/>
              </a:rPr>
              <a:t>The </a:t>
            </a:r>
            <a:r>
              <a:rPr dirty="0" sz="1200" i="1">
                <a:latin typeface="Times New Roman"/>
                <a:cs typeface="Times New Roman"/>
              </a:rPr>
              <a:t>very  first </a:t>
            </a:r>
            <a:r>
              <a:rPr dirty="0" sz="1200" spc="-5" i="1">
                <a:latin typeface="Times New Roman"/>
                <a:cs typeface="Times New Roman"/>
              </a:rPr>
              <a:t>step, </a:t>
            </a:r>
            <a:r>
              <a:rPr dirty="0" sz="1200" i="1">
                <a:latin typeface="Times New Roman"/>
                <a:cs typeface="Times New Roman"/>
              </a:rPr>
              <a:t>the beginning of hope, in itself dashed all hopes of </a:t>
            </a:r>
            <a:r>
              <a:rPr dirty="0" sz="1200" spc="-5" i="1">
                <a:latin typeface="Times New Roman"/>
                <a:cs typeface="Times New Roman"/>
              </a:rPr>
              <a:t>magical solutions. </a:t>
            </a:r>
            <a:r>
              <a:rPr dirty="0" sz="1200" i="1">
                <a:latin typeface="Times New Roman"/>
                <a:cs typeface="Times New Roman"/>
              </a:rPr>
              <a:t>It  told workers that progress would be </a:t>
            </a:r>
            <a:r>
              <a:rPr dirty="0" sz="1200" spc="-5" i="1">
                <a:latin typeface="Times New Roman"/>
                <a:cs typeface="Times New Roman"/>
              </a:rPr>
              <a:t>made stepwise, </a:t>
            </a:r>
            <a:r>
              <a:rPr dirty="0" sz="1200" i="1">
                <a:latin typeface="Times New Roman"/>
                <a:cs typeface="Times New Roman"/>
              </a:rPr>
              <a:t>at great effort, and that a  persistent, unremitting care would have to be paid to a discipline of cleanliness.  So it is with </a:t>
            </a:r>
            <a:r>
              <a:rPr dirty="0" sz="1200" spc="-5" i="1">
                <a:latin typeface="Times New Roman"/>
                <a:cs typeface="Times New Roman"/>
              </a:rPr>
              <a:t>software </a:t>
            </a:r>
            <a:r>
              <a:rPr dirty="0" sz="1200" i="1">
                <a:latin typeface="Times New Roman"/>
                <a:cs typeface="Times New Roman"/>
              </a:rPr>
              <a:t>engineering</a:t>
            </a:r>
            <a:r>
              <a:rPr dirty="0" sz="1200" spc="-100" i="1">
                <a:latin typeface="Times New Roman"/>
                <a:cs typeface="Times New Roman"/>
              </a:rPr>
              <a:t> </a:t>
            </a:r>
            <a:r>
              <a:rPr dirty="0" sz="1200" i="1">
                <a:latin typeface="Times New Roman"/>
                <a:cs typeface="Times New Roman"/>
              </a:rPr>
              <a:t>today.</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spc="-5">
                <a:latin typeface="Times New Roman"/>
                <a:cs typeface="Times New Roman"/>
              </a:rPr>
              <a:t>So, </a:t>
            </a:r>
            <a:r>
              <a:rPr dirty="0" sz="1200">
                <a:latin typeface="Times New Roman"/>
                <a:cs typeface="Times New Roman"/>
              </a:rPr>
              <a:t>according to </a:t>
            </a:r>
            <a:r>
              <a:rPr dirty="0" sz="1200" spc="-5">
                <a:latin typeface="Times New Roman"/>
                <a:cs typeface="Times New Roman"/>
              </a:rPr>
              <a:t>Fred </a:t>
            </a:r>
            <a:r>
              <a:rPr dirty="0" sz="1200">
                <a:latin typeface="Times New Roman"/>
                <a:cs typeface="Times New Roman"/>
              </a:rPr>
              <a:t>Brook, in the eye of an unsophisticated manager </a:t>
            </a:r>
            <a:r>
              <a:rPr dirty="0" sz="1200" spc="-5">
                <a:latin typeface="Times New Roman"/>
                <a:cs typeface="Times New Roman"/>
              </a:rPr>
              <a:t>software </a:t>
            </a:r>
            <a:r>
              <a:rPr dirty="0" sz="1200">
                <a:latin typeface="Times New Roman"/>
                <a:cs typeface="Times New Roman"/>
              </a:rPr>
              <a:t>is like a  giant. </a:t>
            </a:r>
            <a:r>
              <a:rPr dirty="0" sz="1200" spc="-5">
                <a:latin typeface="Times New Roman"/>
                <a:cs typeface="Times New Roman"/>
              </a:rPr>
              <a:t>Sometimes </a:t>
            </a:r>
            <a:r>
              <a:rPr dirty="0" sz="1200">
                <a:latin typeface="Times New Roman"/>
                <a:cs typeface="Times New Roman"/>
              </a:rPr>
              <a:t>it reveals as an unscheduled </a:t>
            </a:r>
            <a:r>
              <a:rPr dirty="0" sz="1200" spc="5">
                <a:latin typeface="Times New Roman"/>
                <a:cs typeface="Times New Roman"/>
              </a:rPr>
              <a:t>delay </a:t>
            </a:r>
            <a:r>
              <a:rPr dirty="0" sz="1200">
                <a:latin typeface="Times New Roman"/>
                <a:cs typeface="Times New Roman"/>
              </a:rPr>
              <a:t>and </a:t>
            </a:r>
            <a:r>
              <a:rPr dirty="0" sz="1200" spc="-5">
                <a:latin typeface="Times New Roman"/>
                <a:cs typeface="Times New Roman"/>
              </a:rPr>
              <a:t>sometimes </a:t>
            </a:r>
            <a:r>
              <a:rPr dirty="0" sz="1200">
                <a:latin typeface="Times New Roman"/>
                <a:cs typeface="Times New Roman"/>
              </a:rPr>
              <a:t>it </a:t>
            </a:r>
            <a:r>
              <a:rPr dirty="0" sz="1200" spc="-5">
                <a:latin typeface="Times New Roman"/>
                <a:cs typeface="Times New Roman"/>
              </a:rPr>
              <a:t>shows </a:t>
            </a:r>
            <a:r>
              <a:rPr dirty="0" sz="1200">
                <a:latin typeface="Times New Roman"/>
                <a:cs typeface="Times New Roman"/>
              </a:rPr>
              <a:t>up in the  form</a:t>
            </a:r>
            <a:r>
              <a:rPr dirty="0" sz="1200" spc="185">
                <a:latin typeface="Times New Roman"/>
                <a:cs typeface="Times New Roman"/>
              </a:rPr>
              <a:t> </a:t>
            </a:r>
            <a:r>
              <a:rPr dirty="0" sz="1200">
                <a:latin typeface="Times New Roman"/>
                <a:cs typeface="Times New Roman"/>
              </a:rPr>
              <a:t>of</a:t>
            </a:r>
            <a:r>
              <a:rPr dirty="0" sz="1200" spc="190">
                <a:latin typeface="Times New Roman"/>
                <a:cs typeface="Times New Roman"/>
              </a:rPr>
              <a:t> </a:t>
            </a:r>
            <a:r>
              <a:rPr dirty="0" sz="1200">
                <a:latin typeface="Times New Roman"/>
                <a:cs typeface="Times New Roman"/>
              </a:rPr>
              <a:t>cost</a:t>
            </a:r>
            <a:r>
              <a:rPr dirty="0" sz="1200" spc="190">
                <a:latin typeface="Times New Roman"/>
                <a:cs typeface="Times New Roman"/>
              </a:rPr>
              <a:t> </a:t>
            </a:r>
            <a:r>
              <a:rPr dirty="0" sz="1200">
                <a:latin typeface="Times New Roman"/>
                <a:cs typeface="Times New Roman"/>
              </a:rPr>
              <a:t>overrun.</a:t>
            </a:r>
            <a:r>
              <a:rPr dirty="0" sz="1200" spc="190">
                <a:latin typeface="Times New Roman"/>
                <a:cs typeface="Times New Roman"/>
              </a:rPr>
              <a:t> </a:t>
            </a:r>
            <a:r>
              <a:rPr dirty="0" sz="1200">
                <a:latin typeface="Times New Roman"/>
                <a:cs typeface="Times New Roman"/>
              </a:rPr>
              <a:t>To</a:t>
            </a:r>
            <a:r>
              <a:rPr dirty="0" sz="1200" spc="200">
                <a:latin typeface="Times New Roman"/>
                <a:cs typeface="Times New Roman"/>
              </a:rPr>
              <a:t> </a:t>
            </a:r>
            <a:r>
              <a:rPr dirty="0" sz="1200">
                <a:latin typeface="Times New Roman"/>
                <a:cs typeface="Times New Roman"/>
              </a:rPr>
              <a:t>kill</a:t>
            </a:r>
            <a:r>
              <a:rPr dirty="0" sz="1200" spc="200">
                <a:latin typeface="Times New Roman"/>
                <a:cs typeface="Times New Roman"/>
              </a:rPr>
              <a:t> </a:t>
            </a:r>
            <a:r>
              <a:rPr dirty="0" sz="1200">
                <a:latin typeface="Times New Roman"/>
                <a:cs typeface="Times New Roman"/>
              </a:rPr>
              <a:t>this</a:t>
            </a:r>
            <a:r>
              <a:rPr dirty="0" sz="1200" spc="195">
                <a:latin typeface="Times New Roman"/>
                <a:cs typeface="Times New Roman"/>
              </a:rPr>
              <a:t> </a:t>
            </a:r>
            <a:r>
              <a:rPr dirty="0" sz="1200">
                <a:latin typeface="Times New Roman"/>
                <a:cs typeface="Times New Roman"/>
              </a:rPr>
              <a:t>giant</a:t>
            </a:r>
            <a:r>
              <a:rPr dirty="0" sz="1200" spc="180">
                <a:latin typeface="Times New Roman"/>
                <a:cs typeface="Times New Roman"/>
              </a:rPr>
              <a:t> </a:t>
            </a:r>
            <a:r>
              <a:rPr dirty="0" sz="1200">
                <a:latin typeface="Times New Roman"/>
                <a:cs typeface="Times New Roman"/>
              </a:rPr>
              <a:t>the</a:t>
            </a:r>
            <a:r>
              <a:rPr dirty="0" sz="1200" spc="190">
                <a:latin typeface="Times New Roman"/>
                <a:cs typeface="Times New Roman"/>
              </a:rPr>
              <a:t> </a:t>
            </a:r>
            <a:r>
              <a:rPr dirty="0" sz="1200">
                <a:latin typeface="Times New Roman"/>
                <a:cs typeface="Times New Roman"/>
              </a:rPr>
              <a:t>managers</a:t>
            </a:r>
            <a:r>
              <a:rPr dirty="0" sz="1200" spc="185">
                <a:latin typeface="Times New Roman"/>
                <a:cs typeface="Times New Roman"/>
              </a:rPr>
              <a:t> </a:t>
            </a:r>
            <a:r>
              <a:rPr dirty="0" sz="1200">
                <a:latin typeface="Times New Roman"/>
                <a:cs typeface="Times New Roman"/>
              </a:rPr>
              <a:t>look</a:t>
            </a:r>
            <a:r>
              <a:rPr dirty="0" sz="1200" spc="190">
                <a:latin typeface="Times New Roman"/>
                <a:cs typeface="Times New Roman"/>
              </a:rPr>
              <a:t> </a:t>
            </a:r>
            <a:r>
              <a:rPr dirty="0" sz="1200">
                <a:latin typeface="Times New Roman"/>
                <a:cs typeface="Times New Roman"/>
              </a:rPr>
              <a:t>for</a:t>
            </a:r>
            <a:r>
              <a:rPr dirty="0" sz="1200" spc="195">
                <a:latin typeface="Times New Roman"/>
                <a:cs typeface="Times New Roman"/>
              </a:rPr>
              <a:t> </a:t>
            </a:r>
            <a:r>
              <a:rPr dirty="0" sz="1200">
                <a:latin typeface="Times New Roman"/>
                <a:cs typeface="Times New Roman"/>
              </a:rPr>
              <a:t>magical</a:t>
            </a:r>
            <a:r>
              <a:rPr dirty="0" sz="1200" spc="195">
                <a:latin typeface="Times New Roman"/>
                <a:cs typeface="Times New Roman"/>
              </a:rPr>
              <a:t> </a:t>
            </a:r>
            <a:r>
              <a:rPr dirty="0" sz="1200" spc="-5">
                <a:latin typeface="Times New Roman"/>
                <a:cs typeface="Times New Roman"/>
              </a:rPr>
              <a:t>solutions.</a:t>
            </a:r>
            <a:r>
              <a:rPr dirty="0" sz="1200" spc="204">
                <a:latin typeface="Times New Roman"/>
                <a:cs typeface="Times New Roman"/>
              </a:rPr>
              <a:t> </a:t>
            </a:r>
            <a:r>
              <a:rPr dirty="0" sz="1200">
                <a:latin typeface="Times New Roman"/>
                <a:cs typeface="Times New Roman"/>
              </a:rPr>
              <a:t>But</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1"/>
            <a:ext cx="5514340" cy="8004175"/>
          </a:xfrm>
          <a:prstGeom prst="rect">
            <a:avLst/>
          </a:prstGeom>
        </p:spPr>
        <p:txBody>
          <a:bodyPr wrap="square" lIns="0" tIns="0" rIns="0" bIns="0" rtlCol="0" vert="horz">
            <a:spAutoFit/>
          </a:bodyPr>
          <a:lstStyle/>
          <a:p>
            <a:pPr algn="just" marL="469900" marR="8255">
              <a:lnSpc>
                <a:spcPts val="1380"/>
              </a:lnSpc>
            </a:pPr>
            <a:r>
              <a:rPr dirty="0" sz="1200" spc="-5">
                <a:latin typeface="Times New Roman"/>
                <a:cs typeface="Times New Roman"/>
              </a:rPr>
              <a:t>'The software </a:t>
            </a:r>
            <a:r>
              <a:rPr dirty="0" sz="1200">
                <a:latin typeface="Times New Roman"/>
                <a:cs typeface="Times New Roman"/>
              </a:rPr>
              <a:t>architecture of a program or computing system is the </a:t>
            </a:r>
            <a:r>
              <a:rPr dirty="0" sz="1200" spc="-5">
                <a:latin typeface="Times New Roman"/>
                <a:cs typeface="Times New Roman"/>
              </a:rPr>
              <a:t>structure </a:t>
            </a:r>
            <a:r>
              <a:rPr dirty="0" sz="1200">
                <a:latin typeface="Times New Roman"/>
                <a:cs typeface="Times New Roman"/>
              </a:rPr>
              <a:t>or  </a:t>
            </a:r>
            <a:r>
              <a:rPr dirty="0" sz="1200" spc="-5">
                <a:latin typeface="Times New Roman"/>
                <a:cs typeface="Times New Roman"/>
              </a:rPr>
              <a:t>structures </a:t>
            </a:r>
            <a:r>
              <a:rPr dirty="0" sz="1200">
                <a:latin typeface="Times New Roman"/>
                <a:cs typeface="Times New Roman"/>
              </a:rPr>
              <a:t>of the </a:t>
            </a:r>
            <a:r>
              <a:rPr dirty="0" sz="1200" spc="-5">
                <a:latin typeface="Times New Roman"/>
                <a:cs typeface="Times New Roman"/>
              </a:rPr>
              <a:t>system, which </a:t>
            </a:r>
            <a:r>
              <a:rPr dirty="0" sz="1200">
                <a:latin typeface="Times New Roman"/>
                <a:cs typeface="Times New Roman"/>
              </a:rPr>
              <a:t>comprise </a:t>
            </a:r>
            <a:r>
              <a:rPr dirty="0" sz="1200" spc="-5">
                <a:latin typeface="Times New Roman"/>
                <a:cs typeface="Times New Roman"/>
              </a:rPr>
              <a:t>software </a:t>
            </a:r>
            <a:r>
              <a:rPr dirty="0" sz="1200">
                <a:latin typeface="Times New Roman"/>
                <a:cs typeface="Times New Roman"/>
              </a:rPr>
              <a:t>components, the externally  visible properties of those components, and the relationships among</a:t>
            </a:r>
            <a:r>
              <a:rPr dirty="0" sz="1200" spc="-125">
                <a:latin typeface="Times New Roman"/>
                <a:cs typeface="Times New Roman"/>
              </a:rPr>
              <a:t> </a:t>
            </a:r>
            <a:r>
              <a:rPr dirty="0" sz="1200">
                <a:latin typeface="Times New Roman"/>
                <a:cs typeface="Times New Roman"/>
              </a:rPr>
              <a:t>them.</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469900" marR="6985">
              <a:lnSpc>
                <a:spcPts val="1380"/>
              </a:lnSpc>
              <a:spcBef>
                <a:spcPts val="5"/>
              </a:spcBef>
            </a:pPr>
            <a:r>
              <a:rPr dirty="0" sz="1200">
                <a:latin typeface="Times New Roman"/>
                <a:cs typeface="Times New Roman"/>
              </a:rPr>
              <a:t>By </a:t>
            </a:r>
            <a:r>
              <a:rPr dirty="0" sz="1200" spc="-5">
                <a:latin typeface="Times New Roman"/>
                <a:cs typeface="Times New Roman"/>
              </a:rPr>
              <a:t>"externally </a:t>
            </a:r>
            <a:r>
              <a:rPr dirty="0" sz="1200">
                <a:latin typeface="Times New Roman"/>
                <a:cs typeface="Times New Roman"/>
              </a:rPr>
              <a:t>visible" properties, </a:t>
            </a:r>
            <a:r>
              <a:rPr dirty="0" sz="1200" spc="-5">
                <a:latin typeface="Times New Roman"/>
                <a:cs typeface="Times New Roman"/>
              </a:rPr>
              <a:t>we </a:t>
            </a:r>
            <a:r>
              <a:rPr dirty="0" sz="1200">
                <a:latin typeface="Times New Roman"/>
                <a:cs typeface="Times New Roman"/>
              </a:rPr>
              <a:t>are referring to those assumptions other  components can make </a:t>
            </a:r>
            <a:r>
              <a:rPr dirty="0" sz="1200" spc="10">
                <a:latin typeface="Times New Roman"/>
                <a:cs typeface="Times New Roman"/>
              </a:rPr>
              <a:t>of </a:t>
            </a:r>
            <a:r>
              <a:rPr dirty="0" sz="1200">
                <a:latin typeface="Times New Roman"/>
                <a:cs typeface="Times New Roman"/>
              </a:rPr>
              <a:t>a component, </a:t>
            </a:r>
            <a:r>
              <a:rPr dirty="0" sz="1200" spc="-5">
                <a:latin typeface="Times New Roman"/>
                <a:cs typeface="Times New Roman"/>
              </a:rPr>
              <a:t>such </a:t>
            </a:r>
            <a:r>
              <a:rPr dirty="0" sz="1200">
                <a:latin typeface="Times New Roman"/>
                <a:cs typeface="Times New Roman"/>
              </a:rPr>
              <a:t>as its provided </a:t>
            </a:r>
            <a:r>
              <a:rPr dirty="0" sz="1200" spc="-5">
                <a:latin typeface="Times New Roman"/>
                <a:cs typeface="Times New Roman"/>
              </a:rPr>
              <a:t>services, </a:t>
            </a:r>
            <a:r>
              <a:rPr dirty="0" sz="1200">
                <a:latin typeface="Times New Roman"/>
                <a:cs typeface="Times New Roman"/>
              </a:rPr>
              <a:t>performance  characteristics, fault handling, </a:t>
            </a:r>
            <a:r>
              <a:rPr dirty="0" sz="1200" spc="-5">
                <a:latin typeface="Times New Roman"/>
                <a:cs typeface="Times New Roman"/>
              </a:rPr>
              <a:t>shared </a:t>
            </a:r>
            <a:r>
              <a:rPr dirty="0" sz="1200">
                <a:latin typeface="Times New Roman"/>
                <a:cs typeface="Times New Roman"/>
              </a:rPr>
              <a:t>resource usage, and </a:t>
            </a:r>
            <a:r>
              <a:rPr dirty="0" sz="1200" spc="-5">
                <a:latin typeface="Times New Roman"/>
                <a:cs typeface="Times New Roman"/>
              </a:rPr>
              <a:t>so </a:t>
            </a:r>
            <a:r>
              <a:rPr dirty="0" sz="1200">
                <a:latin typeface="Times New Roman"/>
                <a:cs typeface="Times New Roman"/>
              </a:rPr>
              <a:t>on. The intent of </a:t>
            </a:r>
            <a:r>
              <a:rPr dirty="0" sz="1200" spc="5">
                <a:latin typeface="Times New Roman"/>
                <a:cs typeface="Times New Roman"/>
              </a:rPr>
              <a:t>this  </a:t>
            </a:r>
            <a:r>
              <a:rPr dirty="0" sz="1200">
                <a:latin typeface="Times New Roman"/>
                <a:cs typeface="Times New Roman"/>
              </a:rPr>
              <a:t>definition is that a </a:t>
            </a:r>
            <a:r>
              <a:rPr dirty="0" sz="1200" spc="-5">
                <a:latin typeface="Times New Roman"/>
                <a:cs typeface="Times New Roman"/>
              </a:rPr>
              <a:t>software </a:t>
            </a:r>
            <a:r>
              <a:rPr dirty="0" sz="1200">
                <a:latin typeface="Times New Roman"/>
                <a:cs typeface="Times New Roman"/>
              </a:rPr>
              <a:t>architecture must abstract away </a:t>
            </a:r>
            <a:r>
              <a:rPr dirty="0" sz="1200" spc="-5">
                <a:latin typeface="Times New Roman"/>
                <a:cs typeface="Times New Roman"/>
              </a:rPr>
              <a:t>some </a:t>
            </a:r>
            <a:r>
              <a:rPr dirty="0" sz="1200">
                <a:latin typeface="Times New Roman"/>
                <a:cs typeface="Times New Roman"/>
              </a:rPr>
              <a:t>information  from the </a:t>
            </a:r>
            <a:r>
              <a:rPr dirty="0" sz="1200" spc="-5">
                <a:latin typeface="Times New Roman"/>
                <a:cs typeface="Times New Roman"/>
              </a:rPr>
              <a:t>system </a:t>
            </a:r>
            <a:r>
              <a:rPr dirty="0" sz="1200">
                <a:latin typeface="Times New Roman"/>
                <a:cs typeface="Times New Roman"/>
              </a:rPr>
              <a:t>(otherwise there is no point looking at the architecture, </a:t>
            </a:r>
            <a:r>
              <a:rPr dirty="0" sz="1200" spc="-5">
                <a:latin typeface="Times New Roman"/>
                <a:cs typeface="Times New Roman"/>
              </a:rPr>
              <a:t>we </a:t>
            </a:r>
            <a:r>
              <a:rPr dirty="0" sz="1200">
                <a:latin typeface="Times New Roman"/>
                <a:cs typeface="Times New Roman"/>
              </a:rPr>
              <a:t>are  </a:t>
            </a:r>
            <a:r>
              <a:rPr dirty="0" sz="1200" spc="-5">
                <a:latin typeface="Times New Roman"/>
                <a:cs typeface="Times New Roman"/>
              </a:rPr>
              <a:t>simply </a:t>
            </a:r>
            <a:r>
              <a:rPr dirty="0" sz="1200">
                <a:latin typeface="Times New Roman"/>
                <a:cs typeface="Times New Roman"/>
              </a:rPr>
              <a:t>viewing the entire </a:t>
            </a:r>
            <a:r>
              <a:rPr dirty="0" sz="1200" spc="-5">
                <a:latin typeface="Times New Roman"/>
                <a:cs typeface="Times New Roman"/>
              </a:rPr>
              <a:t>system) </a:t>
            </a:r>
            <a:r>
              <a:rPr dirty="0" sz="1200">
                <a:latin typeface="Times New Roman"/>
                <a:cs typeface="Times New Roman"/>
              </a:rPr>
              <a:t>and </a:t>
            </a:r>
            <a:r>
              <a:rPr dirty="0" sz="1200" spc="-10">
                <a:latin typeface="Times New Roman"/>
                <a:cs typeface="Times New Roman"/>
              </a:rPr>
              <a:t>yet </a:t>
            </a:r>
            <a:r>
              <a:rPr dirty="0" sz="1200">
                <a:latin typeface="Times New Roman"/>
                <a:cs typeface="Times New Roman"/>
              </a:rPr>
              <a:t>provide enough information to be a  basis for analysis, decision making, and hence risk</a:t>
            </a:r>
            <a:r>
              <a:rPr dirty="0" sz="1200" spc="-114">
                <a:latin typeface="Times New Roman"/>
                <a:cs typeface="Times New Roman"/>
              </a:rPr>
              <a:t> </a:t>
            </a:r>
            <a:r>
              <a:rPr dirty="0" sz="1200">
                <a:latin typeface="Times New Roman"/>
                <a:cs typeface="Times New Roman"/>
              </a:rPr>
              <a:t>reduction."</a:t>
            </a:r>
            <a:endParaRPr sz="1200">
              <a:latin typeface="Times New Roman"/>
              <a:cs typeface="Times New Roman"/>
            </a:endParaRPr>
          </a:p>
          <a:p>
            <a:pPr>
              <a:lnSpc>
                <a:spcPct val="100000"/>
              </a:lnSpc>
              <a:spcBef>
                <a:spcPts val="25"/>
              </a:spcBef>
            </a:pPr>
            <a:endParaRPr sz="1200">
              <a:latin typeface="Times New Roman"/>
              <a:cs typeface="Times New Roman"/>
            </a:endParaRPr>
          </a:p>
          <a:p>
            <a:pPr algn="just" marL="12700" marR="7620">
              <a:lnSpc>
                <a:spcPts val="1150"/>
              </a:lnSpc>
            </a:pPr>
            <a:r>
              <a:rPr dirty="0" sz="1000" spc="-5" b="1">
                <a:latin typeface="Arial"/>
                <a:cs typeface="Arial"/>
              </a:rPr>
              <a:t>Garlan </a:t>
            </a:r>
            <a:r>
              <a:rPr dirty="0" sz="1000" spc="-10" b="1">
                <a:latin typeface="Arial"/>
                <a:cs typeface="Arial"/>
              </a:rPr>
              <a:t>and </a:t>
            </a:r>
            <a:r>
              <a:rPr dirty="0" sz="1000" spc="-5" b="1">
                <a:latin typeface="Arial"/>
                <a:cs typeface="Arial"/>
              </a:rPr>
              <a:t>Perry, guest </a:t>
            </a:r>
            <a:r>
              <a:rPr dirty="0" sz="1000" spc="-10" b="1">
                <a:latin typeface="Arial"/>
                <a:cs typeface="Arial"/>
              </a:rPr>
              <a:t>editorial </a:t>
            </a:r>
            <a:r>
              <a:rPr dirty="0" sz="1000" spc="-5" b="1">
                <a:latin typeface="Arial"/>
                <a:cs typeface="Arial"/>
              </a:rPr>
              <a:t>to the </a:t>
            </a:r>
            <a:r>
              <a:rPr dirty="0" sz="1000" spc="-5" b="1" i="1">
                <a:latin typeface="Arial"/>
                <a:cs typeface="Arial"/>
              </a:rPr>
              <a:t>IEEE Transactions on Software Engineering</a:t>
            </a:r>
            <a:r>
              <a:rPr dirty="0" sz="1000" spc="-5" b="1">
                <a:latin typeface="Arial"/>
                <a:cs typeface="Arial"/>
              </a:rPr>
              <a:t>, </a:t>
            </a:r>
            <a:r>
              <a:rPr dirty="0" sz="1000" spc="-10" b="1">
                <a:latin typeface="Arial"/>
                <a:cs typeface="Arial"/>
              </a:rPr>
              <a:t>April  1995:</a:t>
            </a:r>
            <a:endParaRPr sz="1000">
              <a:latin typeface="Arial"/>
              <a:cs typeface="Arial"/>
            </a:endParaRPr>
          </a:p>
          <a:p>
            <a:pPr>
              <a:lnSpc>
                <a:spcPct val="100000"/>
              </a:lnSpc>
              <a:spcBef>
                <a:spcPts val="5"/>
              </a:spcBef>
            </a:pPr>
            <a:endParaRPr sz="1200">
              <a:latin typeface="Times New Roman"/>
              <a:cs typeface="Times New Roman"/>
            </a:endParaRPr>
          </a:p>
          <a:p>
            <a:pPr algn="just" marL="469900" marR="5080">
              <a:lnSpc>
                <a:spcPts val="1380"/>
              </a:lnSpc>
              <a:spcBef>
                <a:spcPts val="5"/>
              </a:spcBef>
            </a:pPr>
            <a:r>
              <a:rPr dirty="0" sz="1200" spc="-5">
                <a:latin typeface="Times New Roman"/>
                <a:cs typeface="Times New Roman"/>
              </a:rPr>
              <a:t>Software </a:t>
            </a:r>
            <a:r>
              <a:rPr dirty="0" sz="1200">
                <a:latin typeface="Times New Roman"/>
                <a:cs typeface="Times New Roman"/>
              </a:rPr>
              <a:t>architecture is </a:t>
            </a:r>
            <a:r>
              <a:rPr dirty="0" sz="1200" spc="-5">
                <a:latin typeface="Times New Roman"/>
                <a:cs typeface="Times New Roman"/>
              </a:rPr>
              <a:t>"the structure </a:t>
            </a:r>
            <a:r>
              <a:rPr dirty="0" sz="1200">
                <a:latin typeface="Times New Roman"/>
                <a:cs typeface="Times New Roman"/>
              </a:rPr>
              <a:t>of the components of a program/system,  their interrelationships, and principles and guidelines governing their design and  evolution over</a:t>
            </a:r>
            <a:r>
              <a:rPr dirty="0" sz="1200" spc="-105">
                <a:latin typeface="Times New Roman"/>
                <a:cs typeface="Times New Roman"/>
              </a:rPr>
              <a:t> </a:t>
            </a:r>
            <a:r>
              <a:rPr dirty="0" sz="1200">
                <a:latin typeface="Times New Roman"/>
                <a:cs typeface="Times New Roman"/>
              </a:rPr>
              <a:t>time."</a:t>
            </a:r>
            <a:endParaRPr sz="1200">
              <a:latin typeface="Times New Roman"/>
              <a:cs typeface="Times New Roman"/>
            </a:endParaRPr>
          </a:p>
          <a:p>
            <a:pPr>
              <a:lnSpc>
                <a:spcPct val="100000"/>
              </a:lnSpc>
              <a:spcBef>
                <a:spcPts val="5"/>
              </a:spcBef>
            </a:pPr>
            <a:endParaRPr sz="1150">
              <a:latin typeface="Times New Roman"/>
              <a:cs typeface="Times New Roman"/>
            </a:endParaRPr>
          </a:p>
          <a:p>
            <a:pPr algn="just" marL="12700">
              <a:lnSpc>
                <a:spcPct val="100000"/>
              </a:lnSpc>
            </a:pPr>
            <a:r>
              <a:rPr dirty="0" sz="1000" spc="-5" b="1">
                <a:latin typeface="Arial"/>
                <a:cs typeface="Arial"/>
              </a:rPr>
              <a:t>IEEE</a:t>
            </a:r>
            <a:r>
              <a:rPr dirty="0" sz="1000" spc="-75" b="1">
                <a:latin typeface="Arial"/>
                <a:cs typeface="Arial"/>
              </a:rPr>
              <a:t> </a:t>
            </a:r>
            <a:r>
              <a:rPr dirty="0" sz="1000" spc="-5" b="1">
                <a:latin typeface="Arial"/>
                <a:cs typeface="Arial"/>
              </a:rPr>
              <a:t>Glossary</a:t>
            </a:r>
            <a:endParaRPr sz="1000">
              <a:latin typeface="Arial"/>
              <a:cs typeface="Arial"/>
            </a:endParaRPr>
          </a:p>
          <a:p>
            <a:pPr>
              <a:lnSpc>
                <a:spcPct val="100000"/>
              </a:lnSpc>
              <a:spcBef>
                <a:spcPts val="40"/>
              </a:spcBef>
            </a:pPr>
            <a:endParaRPr sz="1200">
              <a:latin typeface="Times New Roman"/>
              <a:cs typeface="Times New Roman"/>
            </a:endParaRPr>
          </a:p>
          <a:p>
            <a:pPr algn="just" marL="469900" marR="6985">
              <a:lnSpc>
                <a:spcPts val="1380"/>
              </a:lnSpc>
            </a:pPr>
            <a:r>
              <a:rPr dirty="0" sz="1200" spc="-5">
                <a:latin typeface="Times New Roman"/>
                <a:cs typeface="Times New Roman"/>
              </a:rPr>
              <a:t>Architectural </a:t>
            </a:r>
            <a:r>
              <a:rPr dirty="0" sz="1200">
                <a:latin typeface="Times New Roman"/>
                <a:cs typeface="Times New Roman"/>
              </a:rPr>
              <a:t>design: The process of defining a collection of hardware and  </a:t>
            </a:r>
            <a:r>
              <a:rPr dirty="0" sz="1200" spc="-5">
                <a:latin typeface="Times New Roman"/>
                <a:cs typeface="Times New Roman"/>
              </a:rPr>
              <a:t>software </a:t>
            </a:r>
            <a:r>
              <a:rPr dirty="0" sz="1200">
                <a:latin typeface="Times New Roman"/>
                <a:cs typeface="Times New Roman"/>
              </a:rPr>
              <a:t>components and their interfaces to establish the framework for the  development of a computer</a:t>
            </a:r>
            <a:r>
              <a:rPr dirty="0" sz="1200" spc="-10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spc="-5" b="1">
                <a:latin typeface="Times New Roman"/>
                <a:cs typeface="Times New Roman"/>
              </a:rPr>
              <a:t>Shaw </a:t>
            </a:r>
            <a:r>
              <a:rPr dirty="0" sz="1200" b="1">
                <a:latin typeface="Times New Roman"/>
                <a:cs typeface="Times New Roman"/>
              </a:rPr>
              <a:t>and</a:t>
            </a:r>
            <a:r>
              <a:rPr dirty="0" sz="1200" spc="-95" b="1">
                <a:latin typeface="Times New Roman"/>
                <a:cs typeface="Times New Roman"/>
              </a:rPr>
              <a:t> </a:t>
            </a:r>
            <a:r>
              <a:rPr dirty="0" sz="1200" b="1">
                <a:latin typeface="Times New Roman"/>
                <a:cs typeface="Times New Roman"/>
              </a:rPr>
              <a:t>Garlan</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469900" marR="6350">
              <a:lnSpc>
                <a:spcPts val="1380"/>
              </a:lnSpc>
            </a:pPr>
            <a:r>
              <a:rPr dirty="0" sz="1200">
                <a:latin typeface="Times New Roman"/>
                <a:cs typeface="Times New Roman"/>
              </a:rPr>
              <a:t>The architecture of a </a:t>
            </a:r>
            <a:r>
              <a:rPr dirty="0" sz="1200" spc="-5">
                <a:latin typeface="Times New Roman"/>
                <a:cs typeface="Times New Roman"/>
              </a:rPr>
              <a:t>system </a:t>
            </a:r>
            <a:r>
              <a:rPr dirty="0" sz="1200">
                <a:latin typeface="Times New Roman"/>
                <a:cs typeface="Times New Roman"/>
              </a:rPr>
              <a:t>defines that system in terms of computational  components and interactions among those components. Components are </a:t>
            </a:r>
            <a:r>
              <a:rPr dirty="0" sz="1200" spc="-5">
                <a:latin typeface="Times New Roman"/>
                <a:cs typeface="Times New Roman"/>
              </a:rPr>
              <a:t>such  </a:t>
            </a:r>
            <a:r>
              <a:rPr dirty="0" sz="1200">
                <a:latin typeface="Times New Roman"/>
                <a:cs typeface="Times New Roman"/>
              </a:rPr>
              <a:t>things as clients and </a:t>
            </a:r>
            <a:r>
              <a:rPr dirty="0" sz="1200" spc="-5">
                <a:latin typeface="Times New Roman"/>
                <a:cs typeface="Times New Roman"/>
              </a:rPr>
              <a:t>servers, </a:t>
            </a:r>
            <a:r>
              <a:rPr dirty="0" sz="1200">
                <a:latin typeface="Times New Roman"/>
                <a:cs typeface="Times New Roman"/>
              </a:rPr>
              <a:t>databases, filters, </a:t>
            </a:r>
            <a:r>
              <a:rPr dirty="0" sz="1200" spc="10">
                <a:latin typeface="Times New Roman"/>
                <a:cs typeface="Times New Roman"/>
              </a:rPr>
              <a:t>and </a:t>
            </a:r>
            <a:r>
              <a:rPr dirty="0" sz="1200">
                <a:latin typeface="Times New Roman"/>
                <a:cs typeface="Times New Roman"/>
              </a:rPr>
              <a:t>layers in a hierarchical </a:t>
            </a:r>
            <a:r>
              <a:rPr dirty="0" sz="1200" spc="-5">
                <a:latin typeface="Times New Roman"/>
                <a:cs typeface="Times New Roman"/>
              </a:rPr>
              <a:t>system.  </a:t>
            </a:r>
            <a:r>
              <a:rPr dirty="0" sz="1200">
                <a:latin typeface="Times New Roman"/>
                <a:cs typeface="Times New Roman"/>
              </a:rPr>
              <a:t>Interactions among components at this level of design can be </a:t>
            </a:r>
            <a:r>
              <a:rPr dirty="0" sz="1200" spc="-5">
                <a:latin typeface="Times New Roman"/>
                <a:cs typeface="Times New Roman"/>
              </a:rPr>
              <a:t>simple </a:t>
            </a:r>
            <a:r>
              <a:rPr dirty="0" sz="1200">
                <a:latin typeface="Times New Roman"/>
                <a:cs typeface="Times New Roman"/>
              </a:rPr>
              <a:t>and familiar,  </a:t>
            </a:r>
            <a:r>
              <a:rPr dirty="0" sz="1200" spc="-5">
                <a:latin typeface="Times New Roman"/>
                <a:cs typeface="Times New Roman"/>
              </a:rPr>
              <a:t>such </a:t>
            </a:r>
            <a:r>
              <a:rPr dirty="0" sz="1200">
                <a:latin typeface="Times New Roman"/>
                <a:cs typeface="Times New Roman"/>
              </a:rPr>
              <a:t>as procedure call and </a:t>
            </a:r>
            <a:r>
              <a:rPr dirty="0" sz="1200" spc="-5">
                <a:latin typeface="Times New Roman"/>
                <a:cs typeface="Times New Roman"/>
              </a:rPr>
              <a:t>shared </a:t>
            </a:r>
            <a:r>
              <a:rPr dirty="0" sz="1200">
                <a:latin typeface="Times New Roman"/>
                <a:cs typeface="Times New Roman"/>
              </a:rPr>
              <a:t>variable access. But they can also be complex  and </a:t>
            </a:r>
            <a:r>
              <a:rPr dirty="0" sz="1200" spc="-5">
                <a:latin typeface="Times New Roman"/>
                <a:cs typeface="Times New Roman"/>
              </a:rPr>
              <a:t>semantically </a:t>
            </a:r>
            <a:r>
              <a:rPr dirty="0" sz="1200">
                <a:latin typeface="Times New Roman"/>
                <a:cs typeface="Times New Roman"/>
              </a:rPr>
              <a:t>rich, </a:t>
            </a:r>
            <a:r>
              <a:rPr dirty="0" sz="1200" spc="-5">
                <a:latin typeface="Times New Roman"/>
                <a:cs typeface="Times New Roman"/>
              </a:rPr>
              <a:t>such </a:t>
            </a:r>
            <a:r>
              <a:rPr dirty="0" sz="1200">
                <a:latin typeface="Times New Roman"/>
                <a:cs typeface="Times New Roman"/>
              </a:rPr>
              <a:t>as client-server protocols, database accessing  protocols, asynchronous event multicast, and piped</a:t>
            </a:r>
            <a:r>
              <a:rPr dirty="0" sz="1200" spc="-120">
                <a:latin typeface="Times New Roman"/>
                <a:cs typeface="Times New Roman"/>
              </a:rPr>
              <a:t> </a:t>
            </a:r>
            <a:r>
              <a:rPr dirty="0" sz="1200" spc="-5">
                <a:latin typeface="Times New Roman"/>
                <a:cs typeface="Times New Roman"/>
              </a:rPr>
              <a:t>streams.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350">
              <a:lnSpc>
                <a:spcPts val="1380"/>
              </a:lnSpc>
              <a:spcBef>
                <a:spcPts val="5"/>
              </a:spcBef>
            </a:pPr>
            <a:r>
              <a:rPr dirty="0" sz="1200">
                <a:latin typeface="Times New Roman"/>
                <a:cs typeface="Times New Roman"/>
              </a:rPr>
              <a:t>Each of these definitions of </a:t>
            </a:r>
            <a:r>
              <a:rPr dirty="0" sz="1200" spc="-5">
                <a:latin typeface="Times New Roman"/>
                <a:cs typeface="Times New Roman"/>
              </a:rPr>
              <a:t>software </a:t>
            </a:r>
            <a:r>
              <a:rPr dirty="0" sz="1200">
                <a:latin typeface="Times New Roman"/>
                <a:cs typeface="Times New Roman"/>
              </a:rPr>
              <a:t>architecture, though </a:t>
            </a:r>
            <a:r>
              <a:rPr dirty="0" sz="1200" spc="-5">
                <a:latin typeface="Times New Roman"/>
                <a:cs typeface="Times New Roman"/>
              </a:rPr>
              <a:t>seemingly </a:t>
            </a:r>
            <a:r>
              <a:rPr dirty="0" sz="1200">
                <a:latin typeface="Times New Roman"/>
                <a:cs typeface="Times New Roman"/>
              </a:rPr>
              <a:t>different,  emphasizes certain </a:t>
            </a:r>
            <a:r>
              <a:rPr dirty="0" sz="1200" spc="-5">
                <a:latin typeface="Times New Roman"/>
                <a:cs typeface="Times New Roman"/>
              </a:rPr>
              <a:t>structural </a:t>
            </a:r>
            <a:r>
              <a:rPr dirty="0" sz="1200">
                <a:latin typeface="Times New Roman"/>
                <a:cs typeface="Times New Roman"/>
              </a:rPr>
              <a:t>issues and corresponding </a:t>
            </a:r>
            <a:r>
              <a:rPr dirty="0" sz="1200" spc="5">
                <a:latin typeface="Times New Roman"/>
                <a:cs typeface="Times New Roman"/>
              </a:rPr>
              <a:t>ways </a:t>
            </a:r>
            <a:r>
              <a:rPr dirty="0" sz="1200">
                <a:latin typeface="Times New Roman"/>
                <a:cs typeface="Times New Roman"/>
              </a:rPr>
              <a:t>to describe them. It is  important to understand that although they are apparently different, they do not conflict  </a:t>
            </a:r>
            <a:r>
              <a:rPr dirty="0" sz="1200" spc="-5">
                <a:latin typeface="Times New Roman"/>
                <a:cs typeface="Times New Roman"/>
              </a:rPr>
              <a:t>with </a:t>
            </a:r>
            <a:r>
              <a:rPr dirty="0" sz="1200">
                <a:latin typeface="Times New Roman"/>
                <a:cs typeface="Times New Roman"/>
              </a:rPr>
              <a:t>one</a:t>
            </a:r>
            <a:r>
              <a:rPr dirty="0" sz="1200" spc="-90">
                <a:latin typeface="Times New Roman"/>
                <a:cs typeface="Times New Roman"/>
              </a:rPr>
              <a:t> </a:t>
            </a:r>
            <a:r>
              <a:rPr dirty="0" sz="1200">
                <a:latin typeface="Times New Roman"/>
                <a:cs typeface="Times New Roman"/>
              </a:rPr>
              <a:t>another.</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6350">
              <a:lnSpc>
                <a:spcPts val="1380"/>
              </a:lnSpc>
            </a:pPr>
            <a:r>
              <a:rPr dirty="0" sz="1200" spc="-5">
                <a:latin typeface="Times New Roman"/>
                <a:cs typeface="Times New Roman"/>
              </a:rPr>
              <a:t>One </a:t>
            </a:r>
            <a:r>
              <a:rPr dirty="0" sz="1200">
                <a:latin typeface="Times New Roman"/>
                <a:cs typeface="Times New Roman"/>
              </a:rPr>
              <a:t>can thus conclude </a:t>
            </a:r>
            <a:r>
              <a:rPr dirty="0" sz="1200" spc="5">
                <a:latin typeface="Times New Roman"/>
                <a:cs typeface="Times New Roman"/>
              </a:rPr>
              <a:t>from </a:t>
            </a:r>
            <a:r>
              <a:rPr dirty="0" sz="1200">
                <a:latin typeface="Times New Roman"/>
                <a:cs typeface="Times New Roman"/>
              </a:rPr>
              <a:t>these definitions that an architectural </a:t>
            </a:r>
            <a:r>
              <a:rPr dirty="0" sz="1200" spc="5">
                <a:latin typeface="Times New Roman"/>
                <a:cs typeface="Times New Roman"/>
              </a:rPr>
              <a:t>design </a:t>
            </a:r>
            <a:r>
              <a:rPr dirty="0" sz="1200">
                <a:latin typeface="Times New Roman"/>
                <a:cs typeface="Times New Roman"/>
              </a:rPr>
              <a:t>is an </a:t>
            </a:r>
            <a:r>
              <a:rPr dirty="0" sz="1200" spc="5">
                <a:latin typeface="Times New Roman"/>
                <a:cs typeface="Times New Roman"/>
              </a:rPr>
              <a:t>early </a:t>
            </a:r>
            <a:r>
              <a:rPr dirty="0" sz="1200" spc="-5">
                <a:latin typeface="Times New Roman"/>
                <a:cs typeface="Times New Roman"/>
              </a:rPr>
              <a:t>stage  </a:t>
            </a:r>
            <a:r>
              <a:rPr dirty="0" sz="1200">
                <a:latin typeface="Times New Roman"/>
                <a:cs typeface="Times New Roman"/>
              </a:rPr>
              <a:t>of the </a:t>
            </a:r>
            <a:r>
              <a:rPr dirty="0" sz="1200" spc="-5">
                <a:latin typeface="Times New Roman"/>
                <a:cs typeface="Times New Roman"/>
              </a:rPr>
              <a:t>system </a:t>
            </a:r>
            <a:r>
              <a:rPr dirty="0" sz="1200">
                <a:latin typeface="Times New Roman"/>
                <a:cs typeface="Times New Roman"/>
              </a:rPr>
              <a:t>design process. </a:t>
            </a:r>
            <a:r>
              <a:rPr dirty="0" sz="1200" spc="-15">
                <a:latin typeface="Times New Roman"/>
                <a:cs typeface="Times New Roman"/>
              </a:rPr>
              <a:t>It </a:t>
            </a:r>
            <a:r>
              <a:rPr dirty="0" sz="1200">
                <a:latin typeface="Times New Roman"/>
                <a:cs typeface="Times New Roman"/>
              </a:rPr>
              <a:t>represents the link between </a:t>
            </a:r>
            <a:r>
              <a:rPr dirty="0" sz="1200" spc="-5">
                <a:latin typeface="Times New Roman"/>
                <a:cs typeface="Times New Roman"/>
              </a:rPr>
              <a:t>specification </a:t>
            </a:r>
            <a:r>
              <a:rPr dirty="0" sz="1200">
                <a:latin typeface="Times New Roman"/>
                <a:cs typeface="Times New Roman"/>
              </a:rPr>
              <a:t>and design  processes. It provides an overall abstract view of </a:t>
            </a:r>
            <a:r>
              <a:rPr dirty="0" sz="1200" spc="10">
                <a:latin typeface="Times New Roman"/>
                <a:cs typeface="Times New Roman"/>
              </a:rPr>
              <a:t>the </a:t>
            </a:r>
            <a:r>
              <a:rPr dirty="0" sz="1200">
                <a:latin typeface="Times New Roman"/>
                <a:cs typeface="Times New Roman"/>
              </a:rPr>
              <a:t>solution of a problem by identifying  the critical issues and explicitly documenting the design choices made under the </a:t>
            </a:r>
            <a:r>
              <a:rPr dirty="0" sz="1200" spc="-5">
                <a:latin typeface="Times New Roman"/>
                <a:cs typeface="Times New Roman"/>
              </a:rPr>
              <a:t>specified  </a:t>
            </a:r>
            <a:r>
              <a:rPr dirty="0" sz="1200">
                <a:latin typeface="Times New Roman"/>
                <a:cs typeface="Times New Roman"/>
              </a:rPr>
              <a:t>constraints as its primary goal is to define the non-functional requirements of a </a:t>
            </a:r>
            <a:r>
              <a:rPr dirty="0" sz="1200" spc="-5">
                <a:latin typeface="Times New Roman"/>
                <a:cs typeface="Times New Roman"/>
              </a:rPr>
              <a:t>system  </a:t>
            </a:r>
            <a:r>
              <a:rPr dirty="0" sz="1200">
                <a:latin typeface="Times New Roman"/>
                <a:cs typeface="Times New Roman"/>
              </a:rPr>
              <a:t>and</a:t>
            </a:r>
            <a:r>
              <a:rPr dirty="0" sz="1200" spc="175">
                <a:latin typeface="Times New Roman"/>
                <a:cs typeface="Times New Roman"/>
              </a:rPr>
              <a:t> </a:t>
            </a:r>
            <a:r>
              <a:rPr dirty="0" sz="1200">
                <a:latin typeface="Times New Roman"/>
                <a:cs typeface="Times New Roman"/>
              </a:rPr>
              <a:t>define</a:t>
            </a:r>
            <a:r>
              <a:rPr dirty="0" sz="1200" spc="180">
                <a:latin typeface="Times New Roman"/>
                <a:cs typeface="Times New Roman"/>
              </a:rPr>
              <a:t> </a:t>
            </a:r>
            <a:r>
              <a:rPr dirty="0" sz="1200">
                <a:latin typeface="Times New Roman"/>
                <a:cs typeface="Times New Roman"/>
              </a:rPr>
              <a:t>the</a:t>
            </a:r>
            <a:r>
              <a:rPr dirty="0" sz="1200" spc="190">
                <a:latin typeface="Times New Roman"/>
                <a:cs typeface="Times New Roman"/>
              </a:rPr>
              <a:t> </a:t>
            </a:r>
            <a:r>
              <a:rPr dirty="0" sz="1200">
                <a:latin typeface="Times New Roman"/>
                <a:cs typeface="Times New Roman"/>
              </a:rPr>
              <a:t>environment.</a:t>
            </a:r>
            <a:r>
              <a:rPr dirty="0" sz="1200" spc="195">
                <a:latin typeface="Times New Roman"/>
                <a:cs typeface="Times New Roman"/>
              </a:rPr>
              <a:t> </a:t>
            </a:r>
            <a:r>
              <a:rPr dirty="0" sz="1200" spc="-15">
                <a:latin typeface="Times New Roman"/>
                <a:cs typeface="Times New Roman"/>
              </a:rPr>
              <a:t>It</a:t>
            </a:r>
            <a:r>
              <a:rPr dirty="0" sz="1200" spc="195">
                <a:latin typeface="Times New Roman"/>
                <a:cs typeface="Times New Roman"/>
              </a:rPr>
              <a:t> </a:t>
            </a:r>
            <a:r>
              <a:rPr dirty="0" sz="1200">
                <a:latin typeface="Times New Roman"/>
                <a:cs typeface="Times New Roman"/>
              </a:rPr>
              <a:t>is</a:t>
            </a:r>
            <a:r>
              <a:rPr dirty="0" sz="1200" spc="185">
                <a:latin typeface="Times New Roman"/>
                <a:cs typeface="Times New Roman"/>
              </a:rPr>
              <a:t> </a:t>
            </a:r>
            <a:r>
              <a:rPr dirty="0" sz="1200">
                <a:latin typeface="Times New Roman"/>
                <a:cs typeface="Times New Roman"/>
              </a:rPr>
              <a:t>often</a:t>
            </a:r>
            <a:r>
              <a:rPr dirty="0" sz="1200" spc="185">
                <a:latin typeface="Times New Roman"/>
                <a:cs typeface="Times New Roman"/>
              </a:rPr>
              <a:t> </a:t>
            </a:r>
            <a:r>
              <a:rPr dirty="0" sz="1200">
                <a:latin typeface="Times New Roman"/>
                <a:cs typeface="Times New Roman"/>
              </a:rPr>
              <a:t>carried</a:t>
            </a:r>
            <a:r>
              <a:rPr dirty="0" sz="1200" spc="180">
                <a:latin typeface="Times New Roman"/>
                <a:cs typeface="Times New Roman"/>
              </a:rPr>
              <a:t> </a:t>
            </a:r>
            <a:r>
              <a:rPr dirty="0" sz="1200">
                <a:latin typeface="Times New Roman"/>
                <a:cs typeface="Times New Roman"/>
              </a:rPr>
              <a:t>out</a:t>
            </a:r>
            <a:r>
              <a:rPr dirty="0" sz="1200" spc="180">
                <a:latin typeface="Times New Roman"/>
                <a:cs typeface="Times New Roman"/>
              </a:rPr>
              <a:t> </a:t>
            </a:r>
            <a:r>
              <a:rPr dirty="0" sz="1200">
                <a:latin typeface="Times New Roman"/>
                <a:cs typeface="Times New Roman"/>
              </a:rPr>
              <a:t>in</a:t>
            </a:r>
            <a:r>
              <a:rPr dirty="0" sz="1200" spc="180">
                <a:latin typeface="Times New Roman"/>
                <a:cs typeface="Times New Roman"/>
              </a:rPr>
              <a:t> </a:t>
            </a:r>
            <a:r>
              <a:rPr dirty="0" sz="1200">
                <a:latin typeface="Times New Roman"/>
                <a:cs typeface="Times New Roman"/>
              </a:rPr>
              <a:t>parallel</a:t>
            </a:r>
            <a:r>
              <a:rPr dirty="0" sz="1200" spc="180">
                <a:latin typeface="Times New Roman"/>
                <a:cs typeface="Times New Roman"/>
              </a:rPr>
              <a:t> </a:t>
            </a:r>
            <a:r>
              <a:rPr dirty="0" sz="1200" spc="-5">
                <a:latin typeface="Times New Roman"/>
                <a:cs typeface="Times New Roman"/>
              </a:rPr>
              <a:t>with</a:t>
            </a:r>
            <a:r>
              <a:rPr dirty="0" sz="1200" spc="180">
                <a:latin typeface="Times New Roman"/>
                <a:cs typeface="Times New Roman"/>
              </a:rPr>
              <a:t> </a:t>
            </a:r>
            <a:r>
              <a:rPr dirty="0" sz="1200" spc="-5">
                <a:latin typeface="Times New Roman"/>
                <a:cs typeface="Times New Roman"/>
              </a:rPr>
              <a:t>some</a:t>
            </a:r>
            <a:r>
              <a:rPr dirty="0" sz="1200" spc="190">
                <a:latin typeface="Times New Roman"/>
                <a:cs typeface="Times New Roman"/>
              </a:rPr>
              <a:t> </a:t>
            </a:r>
            <a:r>
              <a:rPr dirty="0" sz="1200" spc="-5">
                <a:latin typeface="Times New Roman"/>
                <a:cs typeface="Times New Roman"/>
              </a:rPr>
              <a:t>specification</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340" cy="8555990"/>
          </a:xfrm>
          <a:prstGeom prst="rect">
            <a:avLst/>
          </a:prstGeom>
        </p:spPr>
        <p:txBody>
          <a:bodyPr wrap="square" lIns="0" tIns="0" rIns="0" bIns="0" rtlCol="0" vert="horz">
            <a:spAutoFit/>
          </a:bodyPr>
          <a:lstStyle/>
          <a:p>
            <a:pPr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marR="6985">
              <a:lnSpc>
                <a:spcPts val="1380"/>
              </a:lnSpc>
              <a:spcBef>
                <a:spcPts val="875"/>
              </a:spcBef>
            </a:pPr>
            <a:r>
              <a:rPr dirty="0" sz="1200">
                <a:latin typeface="Times New Roman"/>
                <a:cs typeface="Times New Roman"/>
              </a:rPr>
              <a:t>activities and </a:t>
            </a:r>
            <a:r>
              <a:rPr dirty="0" sz="1200" spc="-15">
                <a:latin typeface="Times New Roman"/>
                <a:cs typeface="Times New Roman"/>
              </a:rPr>
              <a:t>It </a:t>
            </a:r>
            <a:r>
              <a:rPr dirty="0" sz="1200">
                <a:latin typeface="Times New Roman"/>
                <a:cs typeface="Times New Roman"/>
              </a:rPr>
              <a:t>includes the high-level design of modular components, their relationships  and organization, and provides a foundation that one can build on to </a:t>
            </a:r>
            <a:r>
              <a:rPr dirty="0" sz="1200" spc="-5">
                <a:latin typeface="Times New Roman"/>
                <a:cs typeface="Times New Roman"/>
              </a:rPr>
              <a:t>solve </a:t>
            </a:r>
            <a:r>
              <a:rPr dirty="0" sz="1200">
                <a:latin typeface="Times New Roman"/>
                <a:cs typeface="Times New Roman"/>
              </a:rPr>
              <a:t>a</a:t>
            </a:r>
            <a:r>
              <a:rPr dirty="0" sz="1200" spc="-114">
                <a:latin typeface="Times New Roman"/>
                <a:cs typeface="Times New Roman"/>
              </a:rPr>
              <a:t> </a:t>
            </a:r>
            <a:r>
              <a:rPr dirty="0" sz="1200">
                <a:latin typeface="Times New Roman"/>
                <a:cs typeface="Times New Roman"/>
              </a:rPr>
              <a:t>problem.</a:t>
            </a:r>
            <a:endParaRPr sz="1200">
              <a:latin typeface="Times New Roman"/>
              <a:cs typeface="Times New Roman"/>
            </a:endParaRPr>
          </a:p>
          <a:p>
            <a:pPr>
              <a:lnSpc>
                <a:spcPct val="100000"/>
              </a:lnSpc>
              <a:spcBef>
                <a:spcPts val="5"/>
              </a:spcBef>
            </a:pPr>
            <a:endParaRPr sz="1150">
              <a:latin typeface="Times New Roman"/>
              <a:cs typeface="Times New Roman"/>
            </a:endParaRPr>
          </a:p>
          <a:p>
            <a:pPr lvl="1" marL="266700" indent="-254000">
              <a:lnSpc>
                <a:spcPct val="100000"/>
              </a:lnSpc>
              <a:spcBef>
                <a:spcPts val="5"/>
              </a:spcBef>
              <a:buAutoNum type="arabicPeriod" startAt="3"/>
              <a:tabLst>
                <a:tab pos="267335" algn="l"/>
              </a:tabLst>
            </a:pPr>
            <a:r>
              <a:rPr dirty="0" sz="1200" b="1">
                <a:latin typeface="Arial"/>
                <a:cs typeface="Arial"/>
              </a:rPr>
              <a:t>Why is </a:t>
            </a:r>
            <a:r>
              <a:rPr dirty="0" sz="1200" spc="-5" b="1">
                <a:latin typeface="Arial"/>
                <a:cs typeface="Arial"/>
              </a:rPr>
              <a:t>architecture</a:t>
            </a:r>
            <a:r>
              <a:rPr dirty="0" sz="1200" spc="-105" b="1">
                <a:latin typeface="Arial"/>
                <a:cs typeface="Arial"/>
              </a:rPr>
              <a:t> </a:t>
            </a:r>
            <a:r>
              <a:rPr dirty="0" sz="1200" b="1">
                <a:latin typeface="Arial"/>
                <a:cs typeface="Arial"/>
              </a:rPr>
              <a:t>important?</a:t>
            </a:r>
            <a:endParaRPr sz="1200">
              <a:latin typeface="Arial"/>
              <a:cs typeface="Arial"/>
            </a:endParaRPr>
          </a:p>
          <a:p>
            <a:pPr lvl="1">
              <a:lnSpc>
                <a:spcPct val="100000"/>
              </a:lnSpc>
              <a:spcBef>
                <a:spcPts val="40"/>
              </a:spcBef>
              <a:buFont typeface="Arial"/>
              <a:buAutoNum type="arabicPeriod" startAt="3"/>
            </a:pPr>
            <a:endParaRPr sz="1100">
              <a:latin typeface="Times New Roman"/>
              <a:cs typeface="Times New Roman"/>
            </a:endParaRPr>
          </a:p>
          <a:p>
            <a:pPr marL="12700">
              <a:lnSpc>
                <a:spcPct val="100000"/>
              </a:lnSpc>
            </a:pPr>
            <a:r>
              <a:rPr dirty="0" sz="1200">
                <a:latin typeface="Times New Roman"/>
                <a:cs typeface="Times New Roman"/>
              </a:rPr>
              <a:t>Barry Boehm</a:t>
            </a:r>
            <a:r>
              <a:rPr dirty="0" sz="1200" spc="-100">
                <a:latin typeface="Times New Roman"/>
                <a:cs typeface="Times New Roman"/>
              </a:rPr>
              <a:t> </a:t>
            </a:r>
            <a:r>
              <a:rPr dirty="0" sz="1200" spc="-5">
                <a:latin typeface="Times New Roman"/>
                <a:cs typeface="Times New Roman"/>
              </a:rPr>
              <a:t>says:</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469900" marR="6985">
              <a:lnSpc>
                <a:spcPts val="1380"/>
              </a:lnSpc>
              <a:tabLst>
                <a:tab pos="4995545" algn="l"/>
              </a:tabLst>
            </a:pPr>
            <a:r>
              <a:rPr dirty="0" sz="1200" i="1">
                <a:latin typeface="Times New Roman"/>
                <a:cs typeface="Times New Roman"/>
              </a:rPr>
              <a:t>If a project has not achieved a </a:t>
            </a:r>
            <a:r>
              <a:rPr dirty="0" sz="1200" spc="-5" i="1">
                <a:latin typeface="Times New Roman"/>
                <a:cs typeface="Times New Roman"/>
              </a:rPr>
              <a:t>system </a:t>
            </a:r>
            <a:r>
              <a:rPr dirty="0" sz="1200" i="1">
                <a:latin typeface="Times New Roman"/>
                <a:cs typeface="Times New Roman"/>
              </a:rPr>
              <a:t>architecture, including its </a:t>
            </a:r>
            <a:r>
              <a:rPr dirty="0" sz="1200" spc="-5" i="1">
                <a:latin typeface="Times New Roman"/>
                <a:cs typeface="Times New Roman"/>
              </a:rPr>
              <a:t>rationale, </a:t>
            </a:r>
            <a:r>
              <a:rPr dirty="0" sz="1200" i="1">
                <a:latin typeface="Times New Roman"/>
                <a:cs typeface="Times New Roman"/>
              </a:rPr>
              <a:t>the  </a:t>
            </a:r>
            <a:r>
              <a:rPr dirty="0" sz="1200" i="1">
                <a:latin typeface="Times New Roman"/>
                <a:cs typeface="Times New Roman"/>
              </a:rPr>
              <a:t>project </a:t>
            </a:r>
            <a:r>
              <a:rPr dirty="0" sz="1200" spc="-5" i="1">
                <a:latin typeface="Times New Roman"/>
                <a:cs typeface="Times New Roman"/>
              </a:rPr>
              <a:t>should </a:t>
            </a:r>
            <a:r>
              <a:rPr dirty="0" sz="1200" i="1">
                <a:latin typeface="Times New Roman"/>
                <a:cs typeface="Times New Roman"/>
              </a:rPr>
              <a:t>not proceed to full-scale </a:t>
            </a:r>
            <a:r>
              <a:rPr dirty="0" sz="1200" spc="-5" i="1">
                <a:latin typeface="Times New Roman"/>
                <a:cs typeface="Times New Roman"/>
              </a:rPr>
              <a:t>system </a:t>
            </a:r>
            <a:r>
              <a:rPr dirty="0" sz="1200" i="1">
                <a:latin typeface="Times New Roman"/>
                <a:cs typeface="Times New Roman"/>
              </a:rPr>
              <a:t>development. Specifying the  architecture as a deliverable enables its use throughout the development and  </a:t>
            </a:r>
            <a:r>
              <a:rPr dirty="0" sz="1200" spc="-5" i="1">
                <a:latin typeface="Times New Roman"/>
                <a:cs typeface="Times New Roman"/>
              </a:rPr>
              <a:t>maintenanc</a:t>
            </a:r>
            <a:r>
              <a:rPr dirty="0" sz="1200" i="1">
                <a:latin typeface="Times New Roman"/>
                <a:cs typeface="Times New Roman"/>
              </a:rPr>
              <a:t>e	process.</a:t>
            </a:r>
            <a:endParaRPr sz="1200">
              <a:latin typeface="Times New Roman"/>
              <a:cs typeface="Times New Roman"/>
            </a:endParaRPr>
          </a:p>
          <a:p>
            <a:pPr>
              <a:lnSpc>
                <a:spcPct val="100000"/>
              </a:lnSpc>
            </a:pPr>
            <a:endParaRPr sz="1200">
              <a:latin typeface="Times New Roman"/>
              <a:cs typeface="Times New Roman"/>
            </a:endParaRPr>
          </a:p>
          <a:p>
            <a:pPr marL="12700" marR="8890">
              <a:lnSpc>
                <a:spcPts val="1380"/>
              </a:lnSpc>
            </a:pPr>
            <a:r>
              <a:rPr dirty="0" sz="1200">
                <a:latin typeface="Times New Roman"/>
                <a:cs typeface="Times New Roman"/>
              </a:rPr>
              <a:t>Why is architecture important and </a:t>
            </a:r>
            <a:r>
              <a:rPr dirty="0" sz="1200" spc="-5">
                <a:latin typeface="Times New Roman"/>
                <a:cs typeface="Times New Roman"/>
              </a:rPr>
              <a:t>why </a:t>
            </a:r>
            <a:r>
              <a:rPr dirty="0" sz="1200">
                <a:latin typeface="Times New Roman"/>
                <a:cs typeface="Times New Roman"/>
              </a:rPr>
              <a:t>is it </a:t>
            </a:r>
            <a:r>
              <a:rPr dirty="0" sz="1200" spc="-5">
                <a:latin typeface="Times New Roman"/>
                <a:cs typeface="Times New Roman"/>
              </a:rPr>
              <a:t>worthwhile </a:t>
            </a:r>
            <a:r>
              <a:rPr dirty="0" sz="1200">
                <a:latin typeface="Times New Roman"/>
                <a:cs typeface="Times New Roman"/>
              </a:rPr>
              <a:t>to invest in the development of a  architecture? </a:t>
            </a:r>
            <a:r>
              <a:rPr dirty="0" sz="1200" spc="-5">
                <a:latin typeface="Times New Roman"/>
                <a:cs typeface="Times New Roman"/>
              </a:rPr>
              <a:t>Fundamentally, </a:t>
            </a:r>
            <a:r>
              <a:rPr dirty="0" sz="1200">
                <a:latin typeface="Times New Roman"/>
                <a:cs typeface="Times New Roman"/>
              </a:rPr>
              <a:t>there are three</a:t>
            </a:r>
            <a:r>
              <a:rPr dirty="0" sz="1200" spc="-105">
                <a:latin typeface="Times New Roman"/>
                <a:cs typeface="Times New Roman"/>
              </a:rPr>
              <a:t> </a:t>
            </a:r>
            <a:r>
              <a:rPr dirty="0" sz="1200">
                <a:latin typeface="Times New Roman"/>
                <a:cs typeface="Times New Roman"/>
              </a:rPr>
              <a:t>reasons: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lvl="2" marL="469900" marR="8255" indent="-228600">
              <a:lnSpc>
                <a:spcPts val="1380"/>
              </a:lnSpc>
              <a:spcBef>
                <a:spcPts val="5"/>
              </a:spcBef>
              <a:buSzPct val="120000"/>
              <a:buFont typeface="Times New Roman"/>
              <a:buAutoNum type="arabicPeriod"/>
              <a:tabLst>
                <a:tab pos="469900" algn="l"/>
              </a:tabLst>
            </a:pPr>
            <a:r>
              <a:rPr dirty="0" sz="1000" b="1">
                <a:latin typeface="Arial"/>
                <a:cs typeface="Arial"/>
              </a:rPr>
              <a:t>Mutual </a:t>
            </a:r>
            <a:r>
              <a:rPr dirty="0" sz="1000" spc="-10" b="1">
                <a:latin typeface="Arial"/>
                <a:cs typeface="Arial"/>
              </a:rPr>
              <a:t>communication. </a:t>
            </a:r>
            <a:r>
              <a:rPr dirty="0" sz="1200" spc="-5">
                <a:latin typeface="Times New Roman"/>
                <a:cs typeface="Times New Roman"/>
              </a:rPr>
              <a:t>Software </a:t>
            </a:r>
            <a:r>
              <a:rPr dirty="0" sz="1200">
                <a:latin typeface="Times New Roman"/>
                <a:cs typeface="Times New Roman"/>
              </a:rPr>
              <a:t>architecture represents a common high-level  abstraction of the </a:t>
            </a:r>
            <a:r>
              <a:rPr dirty="0" sz="1200" spc="5">
                <a:latin typeface="Times New Roman"/>
                <a:cs typeface="Times New Roman"/>
              </a:rPr>
              <a:t>system </a:t>
            </a:r>
            <a:r>
              <a:rPr dirty="0" sz="1200">
                <a:latin typeface="Times New Roman"/>
                <a:cs typeface="Times New Roman"/>
              </a:rPr>
              <a:t>that most, if not all, </a:t>
            </a:r>
            <a:r>
              <a:rPr dirty="0" sz="1200" spc="15">
                <a:latin typeface="Times New Roman"/>
                <a:cs typeface="Times New Roman"/>
              </a:rPr>
              <a:t>of </a:t>
            </a:r>
            <a:r>
              <a:rPr dirty="0" sz="1200" spc="10">
                <a:latin typeface="Times New Roman"/>
                <a:cs typeface="Times New Roman"/>
              </a:rPr>
              <a:t>the </a:t>
            </a:r>
            <a:r>
              <a:rPr dirty="0" sz="1200" spc="5">
                <a:latin typeface="Times New Roman"/>
                <a:cs typeface="Times New Roman"/>
              </a:rPr>
              <a:t>system's </a:t>
            </a:r>
            <a:r>
              <a:rPr dirty="0" sz="1200" spc="-5">
                <a:latin typeface="Times New Roman"/>
                <a:cs typeface="Times New Roman"/>
              </a:rPr>
              <a:t>stakeholders </a:t>
            </a:r>
            <a:r>
              <a:rPr dirty="0" sz="1200">
                <a:latin typeface="Times New Roman"/>
                <a:cs typeface="Times New Roman"/>
              </a:rPr>
              <a:t>can use  as a basis for creating mutual understanding, forming consensus, and  communicating </a:t>
            </a:r>
            <a:r>
              <a:rPr dirty="0" sz="1200" spc="-5">
                <a:latin typeface="Times New Roman"/>
                <a:cs typeface="Times New Roman"/>
              </a:rPr>
              <a:t>with </a:t>
            </a:r>
            <a:r>
              <a:rPr dirty="0" sz="1200">
                <a:latin typeface="Times New Roman"/>
                <a:cs typeface="Times New Roman"/>
              </a:rPr>
              <a:t>each</a:t>
            </a:r>
            <a:r>
              <a:rPr dirty="0" sz="1200" spc="-100">
                <a:latin typeface="Times New Roman"/>
                <a:cs typeface="Times New Roman"/>
              </a:rPr>
              <a:t> </a:t>
            </a:r>
            <a:r>
              <a:rPr dirty="0" sz="1200">
                <a:latin typeface="Times New Roman"/>
                <a:cs typeface="Times New Roman"/>
              </a:rPr>
              <a:t>other.</a:t>
            </a:r>
            <a:endParaRPr sz="1200">
              <a:latin typeface="Times New Roman"/>
              <a:cs typeface="Times New Roman"/>
            </a:endParaRPr>
          </a:p>
          <a:p>
            <a:pPr lvl="2">
              <a:lnSpc>
                <a:spcPct val="100000"/>
              </a:lnSpc>
              <a:spcBef>
                <a:spcPts val="45"/>
              </a:spcBef>
              <a:buFont typeface="Times New Roman"/>
              <a:buAutoNum type="arabicPeriod"/>
            </a:pPr>
            <a:endParaRPr sz="1150">
              <a:latin typeface="Times New Roman"/>
              <a:cs typeface="Times New Roman"/>
            </a:endParaRPr>
          </a:p>
          <a:p>
            <a:pPr algn="just" marL="469900" marR="5715">
              <a:lnSpc>
                <a:spcPct val="95700"/>
              </a:lnSpc>
            </a:pPr>
            <a:r>
              <a:rPr dirty="0" sz="1200">
                <a:latin typeface="Times New Roman"/>
                <a:cs typeface="Times New Roman"/>
              </a:rPr>
              <a:t>Each </a:t>
            </a:r>
            <a:r>
              <a:rPr dirty="0" sz="1200" spc="-5">
                <a:latin typeface="Times New Roman"/>
                <a:cs typeface="Times New Roman"/>
              </a:rPr>
              <a:t>stakeholder </a:t>
            </a:r>
            <a:r>
              <a:rPr dirty="0" sz="1200">
                <a:latin typeface="Times New Roman"/>
                <a:cs typeface="Times New Roman"/>
              </a:rPr>
              <a:t>of a </a:t>
            </a:r>
            <a:r>
              <a:rPr dirty="0" sz="1200" spc="-5">
                <a:latin typeface="Times New Roman"/>
                <a:cs typeface="Times New Roman"/>
              </a:rPr>
              <a:t>software </a:t>
            </a:r>
            <a:r>
              <a:rPr dirty="0" sz="1200">
                <a:latin typeface="Times New Roman"/>
                <a:cs typeface="Times New Roman"/>
              </a:rPr>
              <a:t>system (customer, user, project manager, coder,  tester, and </a:t>
            </a:r>
            <a:r>
              <a:rPr dirty="0" sz="1200" spc="-5">
                <a:latin typeface="Times New Roman"/>
                <a:cs typeface="Times New Roman"/>
              </a:rPr>
              <a:t>so </a:t>
            </a:r>
            <a:r>
              <a:rPr dirty="0" sz="1200">
                <a:latin typeface="Times New Roman"/>
                <a:cs typeface="Times New Roman"/>
              </a:rPr>
              <a:t>on) is concerned with different characteristics of the </a:t>
            </a:r>
            <a:r>
              <a:rPr dirty="0" sz="1200" spc="-5">
                <a:latin typeface="Times New Roman"/>
                <a:cs typeface="Times New Roman"/>
              </a:rPr>
              <a:t>system </a:t>
            </a:r>
            <a:r>
              <a:rPr dirty="0" sz="1200">
                <a:latin typeface="Times New Roman"/>
                <a:cs typeface="Times New Roman"/>
              </a:rPr>
              <a:t>that are  affected by its architecture. </a:t>
            </a:r>
            <a:r>
              <a:rPr dirty="0" sz="1200" spc="-5">
                <a:latin typeface="Times New Roman"/>
                <a:cs typeface="Times New Roman"/>
              </a:rPr>
              <a:t>Architecture </a:t>
            </a:r>
            <a:r>
              <a:rPr dirty="0" sz="1200">
                <a:latin typeface="Times New Roman"/>
                <a:cs typeface="Times New Roman"/>
              </a:rPr>
              <a:t>provides a common language in </a:t>
            </a:r>
            <a:r>
              <a:rPr dirty="0" sz="1200" spc="-5">
                <a:latin typeface="Times New Roman"/>
                <a:cs typeface="Times New Roman"/>
              </a:rPr>
              <a:t>which  </a:t>
            </a:r>
            <a:r>
              <a:rPr dirty="0" sz="1200">
                <a:latin typeface="Times New Roman"/>
                <a:cs typeface="Times New Roman"/>
              </a:rPr>
              <a:t>different concerns can be expressed, negotiated, and resolved at a level that is  intellectually manageable, even for large, complex </a:t>
            </a:r>
            <a:r>
              <a:rPr dirty="0" sz="1200" spc="-5">
                <a:latin typeface="Times New Roman"/>
                <a:cs typeface="Times New Roman"/>
              </a:rPr>
              <a:t>systems. </a:t>
            </a:r>
            <a:r>
              <a:rPr dirty="0" sz="1200">
                <a:latin typeface="Times New Roman"/>
                <a:cs typeface="Times New Roman"/>
              </a:rPr>
              <a:t>Without </a:t>
            </a:r>
            <a:r>
              <a:rPr dirty="0" sz="1200" spc="-5">
                <a:latin typeface="Times New Roman"/>
                <a:cs typeface="Times New Roman"/>
              </a:rPr>
              <a:t>such  </a:t>
            </a:r>
            <a:r>
              <a:rPr dirty="0" sz="1200">
                <a:latin typeface="Times New Roman"/>
                <a:cs typeface="Times New Roman"/>
              </a:rPr>
              <a:t>language, it is difficult to understand large systems </a:t>
            </a:r>
            <a:r>
              <a:rPr dirty="0" sz="1200" spc="-5">
                <a:latin typeface="Times New Roman"/>
                <a:cs typeface="Times New Roman"/>
              </a:rPr>
              <a:t>sufficiently </a:t>
            </a:r>
            <a:r>
              <a:rPr dirty="0" sz="1200">
                <a:latin typeface="Times New Roman"/>
                <a:cs typeface="Times New Roman"/>
              </a:rPr>
              <a:t>to make the early  decisions that influence both quality and</a:t>
            </a:r>
            <a:r>
              <a:rPr dirty="0" sz="1200" spc="-114">
                <a:latin typeface="Times New Roman"/>
                <a:cs typeface="Times New Roman"/>
              </a:rPr>
              <a:t> </a:t>
            </a:r>
            <a:r>
              <a:rPr dirty="0" sz="1200">
                <a:latin typeface="Times New Roman"/>
                <a:cs typeface="Times New Roman"/>
              </a:rPr>
              <a:t>usefulness.</a:t>
            </a:r>
            <a:endParaRPr sz="1200">
              <a:latin typeface="Times New Roman"/>
              <a:cs typeface="Times New Roman"/>
            </a:endParaRPr>
          </a:p>
          <a:p>
            <a:pPr>
              <a:lnSpc>
                <a:spcPct val="100000"/>
              </a:lnSpc>
            </a:pPr>
            <a:endParaRPr sz="1250">
              <a:latin typeface="Times New Roman"/>
              <a:cs typeface="Times New Roman"/>
            </a:endParaRPr>
          </a:p>
          <a:p>
            <a:pPr algn="just" lvl="2" marL="469900" marR="6350" indent="-228600">
              <a:lnSpc>
                <a:spcPts val="1380"/>
              </a:lnSpc>
              <a:buSzPct val="120000"/>
              <a:buFont typeface="Times New Roman"/>
              <a:buAutoNum type="arabicPeriod" startAt="2"/>
              <a:tabLst>
                <a:tab pos="469900" algn="l"/>
              </a:tabLst>
            </a:pPr>
            <a:r>
              <a:rPr dirty="0" sz="1000" spc="-5" b="1">
                <a:latin typeface="Arial"/>
                <a:cs typeface="Arial"/>
              </a:rPr>
              <a:t>Early design decisions. </a:t>
            </a:r>
            <a:r>
              <a:rPr dirty="0" sz="1200" spc="-5">
                <a:latin typeface="Times New Roman"/>
                <a:cs typeface="Times New Roman"/>
              </a:rPr>
              <a:t>Software </a:t>
            </a:r>
            <a:r>
              <a:rPr dirty="0" sz="1200">
                <a:latin typeface="Times New Roman"/>
                <a:cs typeface="Times New Roman"/>
              </a:rPr>
              <a:t>architecture represents the embodiment of the  earliest </a:t>
            </a:r>
            <a:r>
              <a:rPr dirty="0" sz="1200" spc="-5">
                <a:latin typeface="Times New Roman"/>
                <a:cs typeface="Times New Roman"/>
              </a:rPr>
              <a:t>set </a:t>
            </a:r>
            <a:r>
              <a:rPr dirty="0" sz="1200">
                <a:latin typeface="Times New Roman"/>
                <a:cs typeface="Times New Roman"/>
              </a:rPr>
              <a:t>of design decisions about a </a:t>
            </a:r>
            <a:r>
              <a:rPr dirty="0" sz="1200" spc="-5">
                <a:latin typeface="Times New Roman"/>
                <a:cs typeface="Times New Roman"/>
              </a:rPr>
              <a:t>system, </a:t>
            </a:r>
            <a:r>
              <a:rPr dirty="0" sz="1200">
                <a:latin typeface="Times New Roman"/>
                <a:cs typeface="Times New Roman"/>
              </a:rPr>
              <a:t>and these </a:t>
            </a:r>
            <a:r>
              <a:rPr dirty="0" sz="1200" spc="5">
                <a:latin typeface="Times New Roman"/>
                <a:cs typeface="Times New Roman"/>
              </a:rPr>
              <a:t>early </a:t>
            </a:r>
            <a:r>
              <a:rPr dirty="0" sz="1200">
                <a:latin typeface="Times New Roman"/>
                <a:cs typeface="Times New Roman"/>
              </a:rPr>
              <a:t>bindings carry  </a:t>
            </a:r>
            <a:r>
              <a:rPr dirty="0" sz="1200" spc="-5">
                <a:latin typeface="Times New Roman"/>
                <a:cs typeface="Times New Roman"/>
              </a:rPr>
              <a:t>weight </a:t>
            </a:r>
            <a:r>
              <a:rPr dirty="0" sz="1200">
                <a:latin typeface="Times New Roman"/>
                <a:cs typeface="Times New Roman"/>
              </a:rPr>
              <a:t>far out of proportion to their individual gravity </a:t>
            </a:r>
            <a:r>
              <a:rPr dirty="0" sz="1200" spc="-5">
                <a:latin typeface="Times New Roman"/>
                <a:cs typeface="Times New Roman"/>
              </a:rPr>
              <a:t>with </a:t>
            </a:r>
            <a:r>
              <a:rPr dirty="0" sz="1200">
                <a:latin typeface="Times New Roman"/>
                <a:cs typeface="Times New Roman"/>
              </a:rPr>
              <a:t>respect to the system's  remaining development, its </a:t>
            </a:r>
            <a:r>
              <a:rPr dirty="0" sz="1200" spc="-5">
                <a:latin typeface="Times New Roman"/>
                <a:cs typeface="Times New Roman"/>
              </a:rPr>
              <a:t>service </a:t>
            </a:r>
            <a:r>
              <a:rPr dirty="0" sz="1200">
                <a:latin typeface="Times New Roman"/>
                <a:cs typeface="Times New Roman"/>
              </a:rPr>
              <a:t>in </a:t>
            </a:r>
            <a:r>
              <a:rPr dirty="0" sz="1200" spc="-5">
                <a:latin typeface="Times New Roman"/>
                <a:cs typeface="Times New Roman"/>
              </a:rPr>
              <a:t>deployment, </a:t>
            </a:r>
            <a:r>
              <a:rPr dirty="0" sz="1200">
                <a:latin typeface="Times New Roman"/>
                <a:cs typeface="Times New Roman"/>
              </a:rPr>
              <a:t>and its maintenance life. </a:t>
            </a:r>
            <a:r>
              <a:rPr dirty="0" sz="1200" spc="-15">
                <a:latin typeface="Times New Roman"/>
                <a:cs typeface="Times New Roman"/>
              </a:rPr>
              <a:t>It </a:t>
            </a:r>
            <a:r>
              <a:rPr dirty="0" sz="1200">
                <a:latin typeface="Times New Roman"/>
                <a:cs typeface="Times New Roman"/>
              </a:rPr>
              <a:t>is  also the earliest point at </a:t>
            </a:r>
            <a:r>
              <a:rPr dirty="0" sz="1200" spc="-5">
                <a:latin typeface="Times New Roman"/>
                <a:cs typeface="Times New Roman"/>
              </a:rPr>
              <a:t>which </a:t>
            </a: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to be built can be</a:t>
            </a:r>
            <a:r>
              <a:rPr dirty="0" sz="1200" spc="-110">
                <a:latin typeface="Times New Roman"/>
                <a:cs typeface="Times New Roman"/>
              </a:rPr>
              <a:t> </a:t>
            </a:r>
            <a:r>
              <a:rPr dirty="0" sz="1200">
                <a:latin typeface="Times New Roman"/>
                <a:cs typeface="Times New Roman"/>
              </a:rPr>
              <a:t>analyzed.</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469900" marR="6350">
              <a:lnSpc>
                <a:spcPts val="1380"/>
              </a:lnSpc>
              <a:spcBef>
                <a:spcPts val="5"/>
              </a:spcBef>
            </a:pPr>
            <a:r>
              <a:rPr dirty="0" sz="1200" spc="-5">
                <a:latin typeface="Times New Roman"/>
                <a:cs typeface="Times New Roman"/>
              </a:rPr>
              <a:t>An </a:t>
            </a:r>
            <a:r>
              <a:rPr dirty="0" sz="1200">
                <a:latin typeface="Times New Roman"/>
                <a:cs typeface="Times New Roman"/>
              </a:rPr>
              <a:t>implementation exhibits an architecture if it conforms to the </a:t>
            </a:r>
            <a:r>
              <a:rPr dirty="0" sz="1200" spc="-5">
                <a:latin typeface="Times New Roman"/>
                <a:cs typeface="Times New Roman"/>
              </a:rPr>
              <a:t>structural </a:t>
            </a:r>
            <a:r>
              <a:rPr dirty="0" sz="1200">
                <a:latin typeface="Times New Roman"/>
                <a:cs typeface="Times New Roman"/>
              </a:rPr>
              <a:t>design  decisions described by </a:t>
            </a:r>
            <a:r>
              <a:rPr dirty="0" sz="1200" spc="5">
                <a:latin typeface="Times New Roman"/>
                <a:cs typeface="Times New Roman"/>
              </a:rPr>
              <a:t>the </a:t>
            </a:r>
            <a:r>
              <a:rPr dirty="0" sz="1200">
                <a:latin typeface="Times New Roman"/>
                <a:cs typeface="Times New Roman"/>
              </a:rPr>
              <a:t>architecture. </a:t>
            </a:r>
            <a:r>
              <a:rPr dirty="0" sz="1200" spc="5">
                <a:latin typeface="Times New Roman"/>
                <a:cs typeface="Times New Roman"/>
              </a:rPr>
              <a:t>This </a:t>
            </a:r>
            <a:r>
              <a:rPr dirty="0" sz="1200">
                <a:latin typeface="Times New Roman"/>
                <a:cs typeface="Times New Roman"/>
              </a:rPr>
              <a:t>means that </a:t>
            </a:r>
            <a:r>
              <a:rPr dirty="0" sz="1200" spc="5">
                <a:latin typeface="Times New Roman"/>
                <a:cs typeface="Times New Roman"/>
              </a:rPr>
              <a:t>the </a:t>
            </a:r>
            <a:r>
              <a:rPr dirty="0" sz="1200">
                <a:latin typeface="Times New Roman"/>
                <a:cs typeface="Times New Roman"/>
              </a:rPr>
              <a:t>implementation must  be divided into the prescribed components, the components must interact </a:t>
            </a:r>
            <a:r>
              <a:rPr dirty="0" sz="1200" spc="-5">
                <a:latin typeface="Times New Roman"/>
                <a:cs typeface="Times New Roman"/>
              </a:rPr>
              <a:t>with  </a:t>
            </a:r>
            <a:r>
              <a:rPr dirty="0" sz="1200">
                <a:latin typeface="Times New Roman"/>
                <a:cs typeface="Times New Roman"/>
              </a:rPr>
              <a:t>each other in the prescribed fashion, and each component must fulfill its  responsibility to the other components dictated by the</a:t>
            </a:r>
            <a:r>
              <a:rPr dirty="0" sz="1200" spc="-120">
                <a:latin typeface="Times New Roman"/>
                <a:cs typeface="Times New Roman"/>
              </a:rPr>
              <a:t> </a:t>
            </a:r>
            <a:r>
              <a:rPr dirty="0" sz="1200">
                <a:latin typeface="Times New Roman"/>
                <a:cs typeface="Times New Roman"/>
              </a:rPr>
              <a:t>architecture.</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469900" marR="5080">
              <a:lnSpc>
                <a:spcPts val="1380"/>
              </a:lnSpc>
            </a:pPr>
            <a:r>
              <a:rPr dirty="0" sz="1200">
                <a:latin typeface="Times New Roman"/>
                <a:cs typeface="Times New Roman"/>
              </a:rPr>
              <a:t>Resource allocation decisions also constrain implementation. These decisions  may be invisible to implementers </a:t>
            </a:r>
            <a:r>
              <a:rPr dirty="0" sz="1200" spc="-5">
                <a:latin typeface="Times New Roman"/>
                <a:cs typeface="Times New Roman"/>
              </a:rPr>
              <a:t>working </a:t>
            </a:r>
            <a:r>
              <a:rPr dirty="0" sz="1200">
                <a:latin typeface="Times New Roman"/>
                <a:cs typeface="Times New Roman"/>
              </a:rPr>
              <a:t>on individual components. The  constraints permit a </a:t>
            </a:r>
            <a:r>
              <a:rPr dirty="0" sz="1200" spc="-5">
                <a:latin typeface="Times New Roman"/>
                <a:cs typeface="Times New Roman"/>
              </a:rPr>
              <a:t>separation </a:t>
            </a:r>
            <a:r>
              <a:rPr dirty="0" sz="1200">
                <a:latin typeface="Times New Roman"/>
                <a:cs typeface="Times New Roman"/>
              </a:rPr>
              <a:t>of concerns that allows management decisions that  make best use of personnel and computational capacity. Component builders must  be fluent in the </a:t>
            </a:r>
            <a:r>
              <a:rPr dirty="0" sz="1200" spc="-5">
                <a:latin typeface="Times New Roman"/>
                <a:cs typeface="Times New Roman"/>
              </a:rPr>
              <a:t>specification </a:t>
            </a:r>
            <a:r>
              <a:rPr dirty="0" sz="1200">
                <a:latin typeface="Times New Roman"/>
                <a:cs typeface="Times New Roman"/>
              </a:rPr>
              <a:t>of their individual components but not in  architectural  trade-offs.   Conversely,  the  architects  need  not  be  experts  in</a:t>
            </a:r>
            <a:r>
              <a:rPr dirty="0" sz="1200" spc="160">
                <a:latin typeface="Times New Roman"/>
                <a:cs typeface="Times New Roman"/>
              </a:rPr>
              <a:t> </a:t>
            </a:r>
            <a:r>
              <a:rPr dirty="0" sz="1200">
                <a:latin typeface="Times New Roman"/>
                <a:cs typeface="Times New Roman"/>
              </a:rPr>
              <a:t>all</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358900" y="911351"/>
            <a:ext cx="5284470" cy="8084820"/>
          </a:xfrm>
          <a:prstGeom prst="rect">
            <a:avLst/>
          </a:prstGeom>
        </p:spPr>
        <p:txBody>
          <a:bodyPr wrap="square" lIns="0" tIns="0" rIns="0" bIns="0" rtlCol="0" vert="horz">
            <a:spAutoFit/>
          </a:bodyPr>
          <a:lstStyle/>
          <a:p>
            <a:pPr algn="just" marL="241300" marR="6985">
              <a:lnSpc>
                <a:spcPts val="1380"/>
              </a:lnSpc>
            </a:pPr>
            <a:r>
              <a:rPr dirty="0" sz="1200">
                <a:latin typeface="Times New Roman"/>
                <a:cs typeface="Times New Roman"/>
              </a:rPr>
              <a:t>aspects of algorithm design or the intricacies of the programming language, but  they are the ones responsible for architectural</a:t>
            </a:r>
            <a:r>
              <a:rPr dirty="0" sz="1200" spc="-120">
                <a:latin typeface="Times New Roman"/>
                <a:cs typeface="Times New Roman"/>
              </a:rPr>
              <a:t> </a:t>
            </a:r>
            <a:r>
              <a:rPr dirty="0" sz="1200">
                <a:latin typeface="Times New Roman"/>
                <a:cs typeface="Times New Roman"/>
              </a:rPr>
              <a:t>trade-offs.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241300" marR="5080">
              <a:lnSpc>
                <a:spcPts val="1380"/>
              </a:lnSpc>
              <a:spcBef>
                <a:spcPts val="5"/>
              </a:spcBef>
            </a:pPr>
            <a:r>
              <a:rPr dirty="0" sz="1200" spc="-5">
                <a:latin typeface="Times New Roman"/>
                <a:cs typeface="Times New Roman"/>
              </a:rPr>
              <a:t>Not </a:t>
            </a:r>
            <a:r>
              <a:rPr dirty="0" sz="1200">
                <a:latin typeface="Times New Roman"/>
                <a:cs typeface="Times New Roman"/>
              </a:rPr>
              <a:t>only does architecture prescribe the </a:t>
            </a:r>
            <a:r>
              <a:rPr dirty="0" sz="1200" spc="-5">
                <a:latin typeface="Times New Roman"/>
                <a:cs typeface="Times New Roman"/>
              </a:rPr>
              <a:t>structure </a:t>
            </a:r>
            <a:r>
              <a:rPr dirty="0" sz="1200">
                <a:latin typeface="Times New Roman"/>
                <a:cs typeface="Times New Roman"/>
              </a:rPr>
              <a:t>of the </a:t>
            </a:r>
            <a:r>
              <a:rPr dirty="0" sz="1200" spc="-5">
                <a:latin typeface="Times New Roman"/>
                <a:cs typeface="Times New Roman"/>
              </a:rPr>
              <a:t>system </a:t>
            </a:r>
            <a:r>
              <a:rPr dirty="0" sz="1200">
                <a:latin typeface="Times New Roman"/>
                <a:cs typeface="Times New Roman"/>
              </a:rPr>
              <a:t>being developed,  but it also engraves that </a:t>
            </a:r>
            <a:r>
              <a:rPr dirty="0" sz="1200" spc="-5">
                <a:latin typeface="Times New Roman"/>
                <a:cs typeface="Times New Roman"/>
              </a:rPr>
              <a:t>structure </a:t>
            </a:r>
            <a:r>
              <a:rPr dirty="0" sz="1200">
                <a:latin typeface="Times New Roman"/>
                <a:cs typeface="Times New Roman"/>
              </a:rPr>
              <a:t>on </a:t>
            </a:r>
            <a:r>
              <a:rPr dirty="0" sz="1200" spc="5">
                <a:latin typeface="Times New Roman"/>
                <a:cs typeface="Times New Roman"/>
              </a:rPr>
              <a:t>the </a:t>
            </a:r>
            <a:r>
              <a:rPr dirty="0" sz="1200" spc="-5">
                <a:latin typeface="Times New Roman"/>
                <a:cs typeface="Times New Roman"/>
              </a:rPr>
              <a:t>structure </a:t>
            </a:r>
            <a:r>
              <a:rPr dirty="0" sz="1200">
                <a:latin typeface="Times New Roman"/>
                <a:cs typeface="Times New Roman"/>
              </a:rPr>
              <a:t>of the development project. The  normal method of dividing up the labor in a large </a:t>
            </a:r>
            <a:r>
              <a:rPr dirty="0" sz="1200" spc="-5">
                <a:latin typeface="Times New Roman"/>
                <a:cs typeface="Times New Roman"/>
              </a:rPr>
              <a:t>system </a:t>
            </a:r>
            <a:r>
              <a:rPr dirty="0" sz="1200">
                <a:latin typeface="Times New Roman"/>
                <a:cs typeface="Times New Roman"/>
              </a:rPr>
              <a:t>is to assign different  portions of the </a:t>
            </a:r>
            <a:r>
              <a:rPr dirty="0" sz="1200" spc="-5">
                <a:latin typeface="Times New Roman"/>
                <a:cs typeface="Times New Roman"/>
              </a:rPr>
              <a:t>system </a:t>
            </a:r>
            <a:r>
              <a:rPr dirty="0" sz="1200">
                <a:latin typeface="Times New Roman"/>
                <a:cs typeface="Times New Roman"/>
              </a:rPr>
              <a:t>to different groups to construct. This is called the </a:t>
            </a:r>
            <a:r>
              <a:rPr dirty="0" sz="1200" spc="-5">
                <a:latin typeface="Times New Roman"/>
                <a:cs typeface="Times New Roman"/>
              </a:rPr>
              <a:t>work  </a:t>
            </a:r>
            <a:r>
              <a:rPr dirty="0" sz="1200">
                <a:latin typeface="Times New Roman"/>
                <a:cs typeface="Times New Roman"/>
              </a:rPr>
              <a:t>breakdown </a:t>
            </a:r>
            <a:r>
              <a:rPr dirty="0" sz="1200" spc="-5">
                <a:latin typeface="Times New Roman"/>
                <a:cs typeface="Times New Roman"/>
              </a:rPr>
              <a:t>structure </a:t>
            </a:r>
            <a:r>
              <a:rPr dirty="0" sz="1200">
                <a:latin typeface="Times New Roman"/>
                <a:cs typeface="Times New Roman"/>
              </a:rPr>
              <a:t>of a </a:t>
            </a:r>
            <a:r>
              <a:rPr dirty="0" sz="1200" spc="-5">
                <a:latin typeface="Times New Roman"/>
                <a:cs typeface="Times New Roman"/>
              </a:rPr>
              <a:t>system. </a:t>
            </a:r>
            <a:r>
              <a:rPr dirty="0" sz="1200">
                <a:latin typeface="Times New Roman"/>
                <a:cs typeface="Times New Roman"/>
              </a:rPr>
              <a:t>Because the </a:t>
            </a:r>
            <a:r>
              <a:rPr dirty="0" sz="1200" spc="-5">
                <a:latin typeface="Times New Roman"/>
                <a:cs typeface="Times New Roman"/>
              </a:rPr>
              <a:t>system </a:t>
            </a:r>
            <a:r>
              <a:rPr dirty="0" sz="1200">
                <a:latin typeface="Times New Roman"/>
                <a:cs typeface="Times New Roman"/>
              </a:rPr>
              <a:t>architecture includes the  highest level decomposition of the </a:t>
            </a:r>
            <a:r>
              <a:rPr dirty="0" sz="1200" spc="-5">
                <a:latin typeface="Times New Roman"/>
                <a:cs typeface="Times New Roman"/>
              </a:rPr>
              <a:t>system, </a:t>
            </a:r>
            <a:r>
              <a:rPr dirty="0" sz="1200">
                <a:latin typeface="Times New Roman"/>
                <a:cs typeface="Times New Roman"/>
              </a:rPr>
              <a:t>it is typically used as the basis for the  </a:t>
            </a:r>
            <a:r>
              <a:rPr dirty="0" sz="1200" spc="-5">
                <a:latin typeface="Times New Roman"/>
                <a:cs typeface="Times New Roman"/>
              </a:rPr>
              <a:t>work </a:t>
            </a:r>
            <a:r>
              <a:rPr dirty="0" sz="1200">
                <a:latin typeface="Times New Roman"/>
                <a:cs typeface="Times New Roman"/>
              </a:rPr>
              <a:t>breakdown </a:t>
            </a:r>
            <a:r>
              <a:rPr dirty="0" sz="1200" spc="-5">
                <a:latin typeface="Times New Roman"/>
                <a:cs typeface="Times New Roman"/>
              </a:rPr>
              <a:t>structure. Specifically, </a:t>
            </a:r>
            <a:r>
              <a:rPr dirty="0" sz="1200">
                <a:latin typeface="Times New Roman"/>
                <a:cs typeface="Times New Roman"/>
              </a:rPr>
              <a:t>the module </a:t>
            </a:r>
            <a:r>
              <a:rPr dirty="0" sz="1200" spc="-5">
                <a:latin typeface="Times New Roman"/>
                <a:cs typeface="Times New Roman"/>
              </a:rPr>
              <a:t>structure </a:t>
            </a:r>
            <a:r>
              <a:rPr dirty="0" sz="1200">
                <a:latin typeface="Times New Roman"/>
                <a:cs typeface="Times New Roman"/>
              </a:rPr>
              <a:t>is most often the  basis for </a:t>
            </a:r>
            <a:r>
              <a:rPr dirty="0" sz="1200" spc="-5">
                <a:latin typeface="Times New Roman"/>
                <a:cs typeface="Times New Roman"/>
              </a:rPr>
              <a:t>work </a:t>
            </a:r>
            <a:r>
              <a:rPr dirty="0" sz="1200">
                <a:latin typeface="Times New Roman"/>
                <a:cs typeface="Times New Roman"/>
              </a:rPr>
              <a:t>assignments. The </a:t>
            </a:r>
            <a:r>
              <a:rPr dirty="0" sz="1200" spc="-5">
                <a:latin typeface="Times New Roman"/>
                <a:cs typeface="Times New Roman"/>
              </a:rPr>
              <a:t>work </a:t>
            </a:r>
            <a:r>
              <a:rPr dirty="0" sz="1200">
                <a:latin typeface="Times New Roman"/>
                <a:cs typeface="Times New Roman"/>
              </a:rPr>
              <a:t>breakdown </a:t>
            </a:r>
            <a:r>
              <a:rPr dirty="0" sz="1200" spc="-5">
                <a:latin typeface="Times New Roman"/>
                <a:cs typeface="Times New Roman"/>
              </a:rPr>
              <a:t>structure, </a:t>
            </a:r>
            <a:r>
              <a:rPr dirty="0" sz="1200">
                <a:latin typeface="Times New Roman"/>
                <a:cs typeface="Times New Roman"/>
              </a:rPr>
              <a:t>in turn, dictates units  of planning, </a:t>
            </a:r>
            <a:r>
              <a:rPr dirty="0" sz="1200" spc="-5">
                <a:latin typeface="Times New Roman"/>
                <a:cs typeface="Times New Roman"/>
              </a:rPr>
              <a:t>scheduling, </a:t>
            </a:r>
            <a:r>
              <a:rPr dirty="0" sz="1200">
                <a:latin typeface="Times New Roman"/>
                <a:cs typeface="Times New Roman"/>
              </a:rPr>
              <a:t>and budget, as </a:t>
            </a:r>
            <a:r>
              <a:rPr dirty="0" sz="1200" spc="-5">
                <a:latin typeface="Times New Roman"/>
                <a:cs typeface="Times New Roman"/>
              </a:rPr>
              <a:t>well </a:t>
            </a:r>
            <a:r>
              <a:rPr dirty="0" sz="1200">
                <a:latin typeface="Times New Roman"/>
                <a:cs typeface="Times New Roman"/>
              </a:rPr>
              <a:t>as inter-team communications  channels, configuration control and file system organization, integration and test  plans and procedures. Teams communicate </a:t>
            </a:r>
            <a:r>
              <a:rPr dirty="0" sz="1200" spc="-5">
                <a:latin typeface="Times New Roman"/>
                <a:cs typeface="Times New Roman"/>
              </a:rPr>
              <a:t>with </a:t>
            </a:r>
            <a:r>
              <a:rPr dirty="0" sz="1200">
                <a:latin typeface="Times New Roman"/>
                <a:cs typeface="Times New Roman"/>
              </a:rPr>
              <a:t>each other in terms of the  interface </a:t>
            </a:r>
            <a:r>
              <a:rPr dirty="0" sz="1200" spc="-5">
                <a:latin typeface="Times New Roman"/>
                <a:cs typeface="Times New Roman"/>
              </a:rPr>
              <a:t>specifications </a:t>
            </a:r>
            <a:r>
              <a:rPr dirty="0" sz="1200">
                <a:latin typeface="Times New Roman"/>
                <a:cs typeface="Times New Roman"/>
              </a:rPr>
              <a:t>to the major components. The maintenance activity, </a:t>
            </a:r>
            <a:r>
              <a:rPr dirty="0" sz="1200" spc="-5">
                <a:latin typeface="Times New Roman"/>
                <a:cs typeface="Times New Roman"/>
              </a:rPr>
              <a:t>when  </a:t>
            </a:r>
            <a:r>
              <a:rPr dirty="0" sz="1200">
                <a:latin typeface="Times New Roman"/>
                <a:cs typeface="Times New Roman"/>
              </a:rPr>
              <a:t>launched, </a:t>
            </a:r>
            <a:r>
              <a:rPr dirty="0" sz="1200" spc="-5">
                <a:latin typeface="Times New Roman"/>
                <a:cs typeface="Times New Roman"/>
              </a:rPr>
              <a:t>will </a:t>
            </a:r>
            <a:r>
              <a:rPr dirty="0" sz="1200">
                <a:latin typeface="Times New Roman"/>
                <a:cs typeface="Times New Roman"/>
              </a:rPr>
              <a:t>also reflect the </a:t>
            </a:r>
            <a:r>
              <a:rPr dirty="0" sz="1200" spc="-5">
                <a:latin typeface="Times New Roman"/>
                <a:cs typeface="Times New Roman"/>
              </a:rPr>
              <a:t>software structure, with </a:t>
            </a:r>
            <a:r>
              <a:rPr dirty="0" sz="1200">
                <a:latin typeface="Times New Roman"/>
                <a:cs typeface="Times New Roman"/>
              </a:rPr>
              <a:t>teams formed to maintain  </a:t>
            </a:r>
            <a:r>
              <a:rPr dirty="0" sz="1200" spc="-5">
                <a:latin typeface="Times New Roman"/>
                <a:cs typeface="Times New Roman"/>
              </a:rPr>
              <a:t>specific structural</a:t>
            </a:r>
            <a:r>
              <a:rPr dirty="0" sz="1200" spc="-85">
                <a:latin typeface="Times New Roman"/>
                <a:cs typeface="Times New Roman"/>
              </a:rPr>
              <a:t> </a:t>
            </a:r>
            <a:r>
              <a:rPr dirty="0" sz="1200">
                <a:latin typeface="Times New Roman"/>
                <a:cs typeface="Times New Roman"/>
              </a:rPr>
              <a:t>components.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241300" marR="5715">
              <a:lnSpc>
                <a:spcPts val="1380"/>
              </a:lnSpc>
            </a:pPr>
            <a:r>
              <a:rPr dirty="0" sz="1200">
                <a:latin typeface="Times New Roman"/>
                <a:cs typeface="Times New Roman"/>
              </a:rPr>
              <a:t>A </a:t>
            </a:r>
            <a:r>
              <a:rPr dirty="0" sz="1200" spc="-5">
                <a:latin typeface="Times New Roman"/>
                <a:cs typeface="Times New Roman"/>
              </a:rPr>
              <a:t>side </a:t>
            </a:r>
            <a:r>
              <a:rPr dirty="0" sz="1200">
                <a:latin typeface="Times New Roman"/>
                <a:cs typeface="Times New Roman"/>
              </a:rPr>
              <a:t>effect of establishing the </a:t>
            </a:r>
            <a:r>
              <a:rPr dirty="0" sz="1200" spc="-5">
                <a:latin typeface="Times New Roman"/>
                <a:cs typeface="Times New Roman"/>
              </a:rPr>
              <a:t>work </a:t>
            </a:r>
            <a:r>
              <a:rPr dirty="0" sz="1200">
                <a:latin typeface="Times New Roman"/>
                <a:cs typeface="Times New Roman"/>
              </a:rPr>
              <a:t>breakdown </a:t>
            </a:r>
            <a:r>
              <a:rPr dirty="0" sz="1200" spc="-5">
                <a:latin typeface="Times New Roman"/>
                <a:cs typeface="Times New Roman"/>
              </a:rPr>
              <a:t>structure </a:t>
            </a:r>
            <a:r>
              <a:rPr dirty="0" sz="1200">
                <a:latin typeface="Times New Roman"/>
                <a:cs typeface="Times New Roman"/>
              </a:rPr>
              <a:t>is to effectively freeze  the </a:t>
            </a:r>
            <a:r>
              <a:rPr dirty="0" sz="1200" spc="-5">
                <a:latin typeface="Times New Roman"/>
                <a:cs typeface="Times New Roman"/>
              </a:rPr>
              <a:t>software </a:t>
            </a:r>
            <a:r>
              <a:rPr dirty="0" sz="1200">
                <a:latin typeface="Times New Roman"/>
                <a:cs typeface="Times New Roman"/>
              </a:rPr>
              <a:t>architecture, at least at the level reflected in the </a:t>
            </a:r>
            <a:r>
              <a:rPr dirty="0" sz="1200" spc="-5">
                <a:latin typeface="Times New Roman"/>
                <a:cs typeface="Times New Roman"/>
              </a:rPr>
              <a:t>work </a:t>
            </a:r>
            <a:r>
              <a:rPr dirty="0" sz="1200">
                <a:latin typeface="Times New Roman"/>
                <a:cs typeface="Times New Roman"/>
              </a:rPr>
              <a:t>breakdown. A  group that is responsible for one of the </a:t>
            </a:r>
            <a:r>
              <a:rPr dirty="0" sz="1200" spc="-5">
                <a:latin typeface="Times New Roman"/>
                <a:cs typeface="Times New Roman"/>
              </a:rPr>
              <a:t>subsystems will </a:t>
            </a:r>
            <a:r>
              <a:rPr dirty="0" sz="1200">
                <a:latin typeface="Times New Roman"/>
                <a:cs typeface="Times New Roman"/>
              </a:rPr>
              <a:t>resist having its  responsibilities distributed across other groups. If these responsibilities have been  formalized in a contractual relationship, changing responsibilities could become  expensive. Tracking progress on a collection of tasks that is being distributed  </a:t>
            </a:r>
            <a:r>
              <a:rPr dirty="0" sz="1200" spc="-5">
                <a:latin typeface="Times New Roman"/>
                <a:cs typeface="Times New Roman"/>
              </a:rPr>
              <a:t>would </a:t>
            </a:r>
            <a:r>
              <a:rPr dirty="0" sz="1200">
                <a:latin typeface="Times New Roman"/>
                <a:cs typeface="Times New Roman"/>
              </a:rPr>
              <a:t>also become much more</a:t>
            </a:r>
            <a:r>
              <a:rPr dirty="0" sz="1200" spc="-105">
                <a:latin typeface="Times New Roman"/>
                <a:cs typeface="Times New Roman"/>
              </a:rPr>
              <a:t> </a:t>
            </a:r>
            <a:r>
              <a:rPr dirty="0" sz="1200">
                <a:latin typeface="Times New Roman"/>
                <a:cs typeface="Times New Roman"/>
              </a:rPr>
              <a:t>difficult.</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241300" marR="5715">
              <a:lnSpc>
                <a:spcPts val="1380"/>
              </a:lnSpc>
              <a:spcBef>
                <a:spcPts val="5"/>
              </a:spcBef>
            </a:pPr>
            <a:r>
              <a:rPr dirty="0" sz="1200">
                <a:latin typeface="Times New Roman"/>
                <a:cs typeface="Times New Roman"/>
              </a:rPr>
              <a:t>Thus, once the architecture’s module </a:t>
            </a:r>
            <a:r>
              <a:rPr dirty="0" sz="1200" spc="-5">
                <a:latin typeface="Times New Roman"/>
                <a:cs typeface="Times New Roman"/>
              </a:rPr>
              <a:t>structure </a:t>
            </a:r>
            <a:r>
              <a:rPr dirty="0" sz="1200">
                <a:latin typeface="Times New Roman"/>
                <a:cs typeface="Times New Roman"/>
              </a:rPr>
              <a:t>has been agreed on, it becomes  almost impossible for </a:t>
            </a:r>
            <a:r>
              <a:rPr dirty="0" sz="1200" spc="-5">
                <a:latin typeface="Times New Roman"/>
                <a:cs typeface="Times New Roman"/>
              </a:rPr>
              <a:t>managerial </a:t>
            </a:r>
            <a:r>
              <a:rPr dirty="0" sz="1200">
                <a:latin typeface="Times New Roman"/>
                <a:cs typeface="Times New Roman"/>
              </a:rPr>
              <a:t>and business reasons to modify it. This is one  argument (among many) for carrying out extensive analysis before freezing the  </a:t>
            </a:r>
            <a:r>
              <a:rPr dirty="0" sz="1200" spc="-5">
                <a:latin typeface="Times New Roman"/>
                <a:cs typeface="Times New Roman"/>
              </a:rPr>
              <a:t>software </a:t>
            </a:r>
            <a:r>
              <a:rPr dirty="0" sz="1200">
                <a:latin typeface="Times New Roman"/>
                <a:cs typeface="Times New Roman"/>
              </a:rPr>
              <a:t>architecture for a large</a:t>
            </a:r>
            <a:r>
              <a:rPr dirty="0" sz="1200" spc="-10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241300" marR="6350">
              <a:lnSpc>
                <a:spcPts val="1380"/>
              </a:lnSpc>
            </a:pPr>
            <a:r>
              <a:rPr dirty="0" sz="1200">
                <a:latin typeface="Times New Roman"/>
                <a:cs typeface="Times New Roman"/>
              </a:rPr>
              <a:t>Is it possible to tell that the appropriate architectural decisions have been made  (i.e., if the </a:t>
            </a:r>
            <a:r>
              <a:rPr dirty="0" sz="1200" spc="5">
                <a:latin typeface="Times New Roman"/>
                <a:cs typeface="Times New Roman"/>
              </a:rPr>
              <a:t>system </a:t>
            </a:r>
            <a:r>
              <a:rPr dirty="0" sz="1200" spc="-5">
                <a:latin typeface="Times New Roman"/>
                <a:cs typeface="Times New Roman"/>
              </a:rPr>
              <a:t>will </a:t>
            </a:r>
            <a:r>
              <a:rPr dirty="0" sz="1200">
                <a:latin typeface="Times New Roman"/>
                <a:cs typeface="Times New Roman"/>
              </a:rPr>
              <a:t>exhibit its required quality attributes) </a:t>
            </a:r>
            <a:r>
              <a:rPr dirty="0" sz="1200" spc="-5">
                <a:latin typeface="Times New Roman"/>
                <a:cs typeface="Times New Roman"/>
              </a:rPr>
              <a:t>without waiting </a:t>
            </a:r>
            <a:r>
              <a:rPr dirty="0" sz="1200">
                <a:latin typeface="Times New Roman"/>
                <a:cs typeface="Times New Roman"/>
              </a:rPr>
              <a:t>until  the </a:t>
            </a:r>
            <a:r>
              <a:rPr dirty="0" sz="1200" spc="-5">
                <a:latin typeface="Times New Roman"/>
                <a:cs typeface="Times New Roman"/>
              </a:rPr>
              <a:t>system </a:t>
            </a:r>
            <a:r>
              <a:rPr dirty="0" sz="1200">
                <a:latin typeface="Times New Roman"/>
                <a:cs typeface="Times New Roman"/>
              </a:rPr>
              <a:t>is developed and deployed? If the answer </a:t>
            </a:r>
            <a:r>
              <a:rPr dirty="0" sz="1200" spc="-5">
                <a:latin typeface="Times New Roman"/>
                <a:cs typeface="Times New Roman"/>
              </a:rPr>
              <a:t>were </a:t>
            </a:r>
            <a:r>
              <a:rPr dirty="0" sz="1200">
                <a:latin typeface="Times New Roman"/>
                <a:cs typeface="Times New Roman"/>
              </a:rPr>
              <a:t>“no,” choosing an  architecture </a:t>
            </a:r>
            <a:r>
              <a:rPr dirty="0" sz="1200" spc="-5">
                <a:latin typeface="Times New Roman"/>
                <a:cs typeface="Times New Roman"/>
              </a:rPr>
              <a:t>would </a:t>
            </a:r>
            <a:r>
              <a:rPr dirty="0" sz="1200">
                <a:latin typeface="Times New Roman"/>
                <a:cs typeface="Times New Roman"/>
              </a:rPr>
              <a:t>be a hopeless task: random architecture </a:t>
            </a:r>
            <a:r>
              <a:rPr dirty="0" sz="1200" spc="-5">
                <a:latin typeface="Times New Roman"/>
                <a:cs typeface="Times New Roman"/>
              </a:rPr>
              <a:t>selection would  </a:t>
            </a:r>
            <a:r>
              <a:rPr dirty="0" sz="1200">
                <a:latin typeface="Times New Roman"/>
                <a:cs typeface="Times New Roman"/>
              </a:rPr>
              <a:t>perform as </a:t>
            </a:r>
            <a:r>
              <a:rPr dirty="0" sz="1200" spc="-5">
                <a:latin typeface="Times New Roman"/>
                <a:cs typeface="Times New Roman"/>
              </a:rPr>
              <a:t>well </a:t>
            </a:r>
            <a:r>
              <a:rPr dirty="0" sz="1200">
                <a:latin typeface="Times New Roman"/>
                <a:cs typeface="Times New Roman"/>
              </a:rPr>
              <a:t>as any other method. </a:t>
            </a:r>
            <a:r>
              <a:rPr dirty="0" sz="1200" spc="-10">
                <a:latin typeface="Times New Roman"/>
                <a:cs typeface="Times New Roman"/>
              </a:rPr>
              <a:t>Fortunately, </a:t>
            </a:r>
            <a:r>
              <a:rPr dirty="0" sz="1200">
                <a:latin typeface="Times New Roman"/>
                <a:cs typeface="Times New Roman"/>
              </a:rPr>
              <a:t>it is possible to make quality  predictions about a </a:t>
            </a:r>
            <a:r>
              <a:rPr dirty="0" sz="1200" spc="-5">
                <a:latin typeface="Times New Roman"/>
                <a:cs typeface="Times New Roman"/>
              </a:rPr>
              <a:t>system </a:t>
            </a:r>
            <a:r>
              <a:rPr dirty="0" sz="1200">
                <a:latin typeface="Times New Roman"/>
                <a:cs typeface="Times New Roman"/>
              </a:rPr>
              <a:t>based </a:t>
            </a:r>
            <a:r>
              <a:rPr dirty="0" sz="1200" spc="-5">
                <a:latin typeface="Times New Roman"/>
                <a:cs typeface="Times New Roman"/>
              </a:rPr>
              <a:t>solely </a:t>
            </a:r>
            <a:r>
              <a:rPr dirty="0" sz="1200">
                <a:latin typeface="Times New Roman"/>
                <a:cs typeface="Times New Roman"/>
              </a:rPr>
              <a:t>on an evaluation of its</a:t>
            </a:r>
            <a:r>
              <a:rPr dirty="0" sz="1200" spc="-100">
                <a:latin typeface="Times New Roman"/>
                <a:cs typeface="Times New Roman"/>
              </a:rPr>
              <a:t> </a:t>
            </a:r>
            <a:r>
              <a:rPr dirty="0" sz="1200">
                <a:latin typeface="Times New Roman"/>
                <a:cs typeface="Times New Roman"/>
              </a:rPr>
              <a:t>architecture.</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241300" marR="5080" indent="-228600">
              <a:lnSpc>
                <a:spcPts val="1380"/>
              </a:lnSpc>
              <a:spcBef>
                <a:spcPts val="5"/>
              </a:spcBef>
            </a:pPr>
            <a:r>
              <a:rPr dirty="0" sz="1200">
                <a:latin typeface="Times New Roman"/>
                <a:cs typeface="Times New Roman"/>
              </a:rPr>
              <a:t>3. </a:t>
            </a:r>
            <a:r>
              <a:rPr dirty="0" sz="1000" spc="-10" b="1">
                <a:latin typeface="Arial"/>
                <a:cs typeface="Arial"/>
              </a:rPr>
              <a:t>Reusable abstraction </a:t>
            </a:r>
            <a:r>
              <a:rPr dirty="0" sz="1000" spc="-5" b="1">
                <a:latin typeface="Arial"/>
                <a:cs typeface="Arial"/>
              </a:rPr>
              <a:t>of a </a:t>
            </a:r>
            <a:r>
              <a:rPr dirty="0" sz="1000" spc="-10" b="1">
                <a:latin typeface="Arial"/>
                <a:cs typeface="Arial"/>
              </a:rPr>
              <a:t>system. </a:t>
            </a:r>
            <a:r>
              <a:rPr dirty="0" sz="1200" spc="-5">
                <a:latin typeface="Times New Roman"/>
                <a:cs typeface="Times New Roman"/>
              </a:rPr>
              <a:t>Software </a:t>
            </a:r>
            <a:r>
              <a:rPr dirty="0" sz="1200">
                <a:latin typeface="Times New Roman"/>
                <a:cs typeface="Times New Roman"/>
              </a:rPr>
              <a:t>architecture embodies a relatively  </a:t>
            </a:r>
            <a:r>
              <a:rPr dirty="0" sz="1200" spc="-5">
                <a:latin typeface="Times New Roman"/>
                <a:cs typeface="Times New Roman"/>
              </a:rPr>
              <a:t>small, </a:t>
            </a:r>
            <a:r>
              <a:rPr dirty="0" sz="1200">
                <a:latin typeface="Times New Roman"/>
                <a:cs typeface="Times New Roman"/>
              </a:rPr>
              <a:t>intellectually graspable model for how the </a:t>
            </a:r>
            <a:r>
              <a:rPr dirty="0" sz="1200" spc="-5">
                <a:latin typeface="Times New Roman"/>
                <a:cs typeface="Times New Roman"/>
              </a:rPr>
              <a:t>system </a:t>
            </a:r>
            <a:r>
              <a:rPr dirty="0" sz="1200">
                <a:latin typeface="Times New Roman"/>
                <a:cs typeface="Times New Roman"/>
              </a:rPr>
              <a:t>is </a:t>
            </a:r>
            <a:r>
              <a:rPr dirty="0" sz="1200" spc="-5">
                <a:latin typeface="Times New Roman"/>
                <a:cs typeface="Times New Roman"/>
              </a:rPr>
              <a:t>structured </a:t>
            </a:r>
            <a:r>
              <a:rPr dirty="0" sz="1200">
                <a:latin typeface="Times New Roman"/>
                <a:cs typeface="Times New Roman"/>
              </a:rPr>
              <a:t>and how its  components </a:t>
            </a:r>
            <a:r>
              <a:rPr dirty="0" sz="1200" spc="-5">
                <a:latin typeface="Times New Roman"/>
                <a:cs typeface="Times New Roman"/>
              </a:rPr>
              <a:t>work </a:t>
            </a:r>
            <a:r>
              <a:rPr dirty="0" sz="1200">
                <a:latin typeface="Times New Roman"/>
                <a:cs typeface="Times New Roman"/>
              </a:rPr>
              <a:t>together; this model is transferable across </a:t>
            </a:r>
            <a:r>
              <a:rPr dirty="0" sz="1200" spc="-5">
                <a:latin typeface="Times New Roman"/>
                <a:cs typeface="Times New Roman"/>
              </a:rPr>
              <a:t>systems; </a:t>
            </a:r>
            <a:r>
              <a:rPr dirty="0" sz="1200">
                <a:latin typeface="Times New Roman"/>
                <a:cs typeface="Times New Roman"/>
              </a:rPr>
              <a:t>in  particular, it can be applied to other </a:t>
            </a:r>
            <a:r>
              <a:rPr dirty="0" sz="1200" spc="-5">
                <a:latin typeface="Times New Roman"/>
                <a:cs typeface="Times New Roman"/>
              </a:rPr>
              <a:t>systems </a:t>
            </a:r>
            <a:r>
              <a:rPr dirty="0" sz="1200">
                <a:latin typeface="Times New Roman"/>
                <a:cs typeface="Times New Roman"/>
              </a:rPr>
              <a:t>exhibiting </a:t>
            </a:r>
            <a:r>
              <a:rPr dirty="0" sz="1200" spc="-5">
                <a:latin typeface="Times New Roman"/>
                <a:cs typeface="Times New Roman"/>
              </a:rPr>
              <a:t>similar </a:t>
            </a:r>
            <a:r>
              <a:rPr dirty="0" sz="1200">
                <a:latin typeface="Times New Roman"/>
                <a:cs typeface="Times New Roman"/>
              </a:rPr>
              <a:t>requirements, and  can promote large </a:t>
            </a:r>
            <a:r>
              <a:rPr dirty="0" sz="1200" spc="-5">
                <a:latin typeface="Times New Roman"/>
                <a:cs typeface="Times New Roman"/>
              </a:rPr>
              <a:t>scale</a:t>
            </a:r>
            <a:r>
              <a:rPr dirty="0" sz="1200" spc="-105">
                <a:latin typeface="Times New Roman"/>
                <a:cs typeface="Times New Roman"/>
              </a:rPr>
              <a:t> </a:t>
            </a:r>
            <a:r>
              <a:rPr dirty="0" sz="1200">
                <a:latin typeface="Times New Roman"/>
                <a:cs typeface="Times New Roman"/>
              </a:rPr>
              <a:t>reuse.</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241300" marR="5715">
              <a:lnSpc>
                <a:spcPts val="1380"/>
              </a:lnSpc>
              <a:spcBef>
                <a:spcPts val="5"/>
              </a:spcBef>
            </a:pPr>
            <a:r>
              <a:rPr dirty="0" sz="1200">
                <a:latin typeface="Times New Roman"/>
                <a:cs typeface="Times New Roman"/>
              </a:rPr>
              <a:t>In an architecture-based development of a product line, the architecture is in fact  the </a:t>
            </a:r>
            <a:r>
              <a:rPr dirty="0" sz="1200" spc="-5">
                <a:latin typeface="Times New Roman"/>
                <a:cs typeface="Times New Roman"/>
              </a:rPr>
              <a:t>sum </a:t>
            </a:r>
            <a:r>
              <a:rPr dirty="0" sz="1200">
                <a:latin typeface="Times New Roman"/>
                <a:cs typeface="Times New Roman"/>
              </a:rPr>
              <a:t>of the early design decisions.     </a:t>
            </a:r>
            <a:r>
              <a:rPr dirty="0" sz="1200" spc="195">
                <a:latin typeface="Times New Roman"/>
                <a:cs typeface="Times New Roman"/>
              </a:rPr>
              <a:t> </a:t>
            </a:r>
            <a:r>
              <a:rPr dirty="0" sz="1200" spc="-5">
                <a:latin typeface="Times New Roman"/>
                <a:cs typeface="Times New Roman"/>
              </a:rPr>
              <a:t>System </a:t>
            </a:r>
            <a:r>
              <a:rPr dirty="0" sz="1200">
                <a:latin typeface="Times New Roman"/>
                <a:cs typeface="Times New Roman"/>
              </a:rPr>
              <a:t>architects choose an architecture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119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1"/>
            <a:ext cx="5513705" cy="7853045"/>
          </a:xfrm>
          <a:prstGeom prst="rect">
            <a:avLst/>
          </a:prstGeom>
        </p:spPr>
        <p:txBody>
          <a:bodyPr wrap="square" lIns="0" tIns="0" rIns="0" bIns="0" rtlCol="0" vert="horz">
            <a:spAutoFit/>
          </a:bodyPr>
          <a:lstStyle/>
          <a:p>
            <a:pPr algn="just" marL="469900" marR="6350">
              <a:lnSpc>
                <a:spcPts val="1380"/>
              </a:lnSpc>
            </a:pPr>
            <a:r>
              <a:rPr dirty="0" sz="1200">
                <a:latin typeface="Times New Roman"/>
                <a:cs typeface="Times New Roman"/>
              </a:rPr>
              <a:t>(or a family of closely related architectures) that </a:t>
            </a:r>
            <a:r>
              <a:rPr dirty="0" sz="1200" spc="-5">
                <a:latin typeface="Times New Roman"/>
                <a:cs typeface="Times New Roman"/>
              </a:rPr>
              <a:t>will serve </a:t>
            </a:r>
            <a:r>
              <a:rPr dirty="0" sz="1200">
                <a:latin typeface="Times New Roman"/>
                <a:cs typeface="Times New Roman"/>
              </a:rPr>
              <a:t>all envisioned  members of the product line by making design decisions that apply across the  family early and </a:t>
            </a:r>
            <a:r>
              <a:rPr dirty="0" sz="1200" spc="15">
                <a:latin typeface="Times New Roman"/>
                <a:cs typeface="Times New Roman"/>
              </a:rPr>
              <a:t>by </a:t>
            </a:r>
            <a:r>
              <a:rPr dirty="0" sz="1200">
                <a:latin typeface="Times New Roman"/>
                <a:cs typeface="Times New Roman"/>
              </a:rPr>
              <a:t>making other decisions that apply </a:t>
            </a:r>
            <a:r>
              <a:rPr dirty="0" sz="1200" spc="5">
                <a:latin typeface="Times New Roman"/>
                <a:cs typeface="Times New Roman"/>
              </a:rPr>
              <a:t>only </a:t>
            </a:r>
            <a:r>
              <a:rPr dirty="0" sz="1200">
                <a:latin typeface="Times New Roman"/>
                <a:cs typeface="Times New Roman"/>
              </a:rPr>
              <a:t>to individual members  late. The architecture defines </a:t>
            </a:r>
            <a:r>
              <a:rPr dirty="0" sz="1200" spc="-5">
                <a:latin typeface="Times New Roman"/>
                <a:cs typeface="Times New Roman"/>
              </a:rPr>
              <a:t>what </a:t>
            </a:r>
            <a:r>
              <a:rPr dirty="0" sz="1200">
                <a:latin typeface="Times New Roman"/>
                <a:cs typeface="Times New Roman"/>
              </a:rPr>
              <a:t>is fixed for all members of the family and  </a:t>
            </a:r>
            <a:r>
              <a:rPr dirty="0" sz="1200" spc="-5">
                <a:latin typeface="Times New Roman"/>
                <a:cs typeface="Times New Roman"/>
              </a:rPr>
              <a:t>what </a:t>
            </a:r>
            <a:r>
              <a:rPr dirty="0" sz="1200">
                <a:latin typeface="Times New Roman"/>
                <a:cs typeface="Times New Roman"/>
              </a:rPr>
              <a:t>is</a:t>
            </a:r>
            <a:r>
              <a:rPr dirty="0" sz="1200" spc="-95">
                <a:latin typeface="Times New Roman"/>
                <a:cs typeface="Times New Roman"/>
              </a:rPr>
              <a:t> </a:t>
            </a:r>
            <a:r>
              <a:rPr dirty="0" sz="1200">
                <a:latin typeface="Times New Roman"/>
                <a:cs typeface="Times New Roman"/>
              </a:rPr>
              <a:t>variable.</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469900" marR="5080">
              <a:lnSpc>
                <a:spcPts val="1380"/>
              </a:lnSpc>
              <a:spcBef>
                <a:spcPts val="5"/>
              </a:spcBef>
            </a:pPr>
            <a:r>
              <a:rPr dirty="0" sz="1200">
                <a:latin typeface="Times New Roman"/>
                <a:cs typeface="Times New Roman"/>
              </a:rPr>
              <a:t>A family-wide design </a:t>
            </a:r>
            <a:r>
              <a:rPr dirty="0" sz="1200" spc="-5">
                <a:latin typeface="Times New Roman"/>
                <a:cs typeface="Times New Roman"/>
              </a:rPr>
              <a:t>solution </a:t>
            </a:r>
            <a:r>
              <a:rPr dirty="0" sz="1200">
                <a:latin typeface="Times New Roman"/>
                <a:cs typeface="Times New Roman"/>
              </a:rPr>
              <a:t>may not be optimal for all </a:t>
            </a:r>
            <a:r>
              <a:rPr dirty="0" sz="1200" spc="-5">
                <a:latin typeface="Times New Roman"/>
                <a:cs typeface="Times New Roman"/>
              </a:rPr>
              <a:t>systems </a:t>
            </a:r>
            <a:r>
              <a:rPr dirty="0" sz="1200">
                <a:latin typeface="Times New Roman"/>
                <a:cs typeface="Times New Roman"/>
              </a:rPr>
              <a:t>derived from it,  but the quality gained and labor </a:t>
            </a:r>
            <a:r>
              <a:rPr dirty="0" sz="1200" spc="-5">
                <a:latin typeface="Times New Roman"/>
                <a:cs typeface="Times New Roman"/>
              </a:rPr>
              <a:t>savings </a:t>
            </a:r>
            <a:r>
              <a:rPr dirty="0" sz="1200">
                <a:latin typeface="Times New Roman"/>
                <a:cs typeface="Times New Roman"/>
              </a:rPr>
              <a:t>realized through architectural-level reuse  may compensate for the loss of optimality in particular areas. </a:t>
            </a:r>
            <a:r>
              <a:rPr dirty="0" sz="1200" spc="-5">
                <a:latin typeface="Times New Roman"/>
                <a:cs typeface="Times New Roman"/>
              </a:rPr>
              <a:t>On </a:t>
            </a:r>
            <a:r>
              <a:rPr dirty="0" sz="1200">
                <a:latin typeface="Times New Roman"/>
                <a:cs typeface="Times New Roman"/>
              </a:rPr>
              <a:t>the other hand,  reusing a family-wide design reduces the risk that a derived system might have an  inappropriate architecture. </a:t>
            </a:r>
            <a:r>
              <a:rPr dirty="0" sz="1200" spc="-5">
                <a:latin typeface="Times New Roman"/>
                <a:cs typeface="Times New Roman"/>
              </a:rPr>
              <a:t>Using </a:t>
            </a:r>
            <a:r>
              <a:rPr dirty="0" sz="1200">
                <a:latin typeface="Times New Roman"/>
                <a:cs typeface="Times New Roman"/>
              </a:rPr>
              <a:t>a </a:t>
            </a:r>
            <a:r>
              <a:rPr dirty="0" sz="1200" spc="-5">
                <a:latin typeface="Times New Roman"/>
                <a:cs typeface="Times New Roman"/>
              </a:rPr>
              <a:t>standard </a:t>
            </a:r>
            <a:r>
              <a:rPr dirty="0" sz="1200">
                <a:latin typeface="Times New Roman"/>
                <a:cs typeface="Times New Roman"/>
              </a:rPr>
              <a:t>design reduces both risk and  development costs, at the risk of</a:t>
            </a:r>
            <a:r>
              <a:rPr dirty="0" sz="1200" spc="-110">
                <a:latin typeface="Times New Roman"/>
                <a:cs typeface="Times New Roman"/>
              </a:rPr>
              <a:t> </a:t>
            </a:r>
            <a:r>
              <a:rPr dirty="0" sz="1200">
                <a:latin typeface="Times New Roman"/>
                <a:cs typeface="Times New Roman"/>
              </a:rPr>
              <a:t>non-optimality.</a:t>
            </a:r>
            <a:endParaRPr sz="1200">
              <a:latin typeface="Times New Roman"/>
              <a:cs typeface="Times New Roman"/>
            </a:endParaRPr>
          </a:p>
          <a:p>
            <a:pPr>
              <a:lnSpc>
                <a:spcPct val="100000"/>
              </a:lnSpc>
              <a:spcBef>
                <a:spcPts val="5"/>
              </a:spcBef>
            </a:pPr>
            <a:endParaRPr sz="1150">
              <a:latin typeface="Times New Roman"/>
              <a:cs typeface="Times New Roman"/>
            </a:endParaRPr>
          </a:p>
          <a:p>
            <a:pPr algn="just" lvl="1" marL="223520" indent="-210820">
              <a:lnSpc>
                <a:spcPct val="100000"/>
              </a:lnSpc>
              <a:buAutoNum type="arabicPeriod" startAt="4"/>
              <a:tabLst>
                <a:tab pos="224154" algn="l"/>
              </a:tabLst>
            </a:pPr>
            <a:r>
              <a:rPr dirty="0" sz="1000" spc="-5" b="1">
                <a:latin typeface="Arial"/>
                <a:cs typeface="Arial"/>
              </a:rPr>
              <a:t>Architectural</a:t>
            </a:r>
            <a:r>
              <a:rPr dirty="0" sz="1000" spc="-65" b="1">
                <a:latin typeface="Arial"/>
                <a:cs typeface="Arial"/>
              </a:rPr>
              <a:t> </a:t>
            </a:r>
            <a:r>
              <a:rPr dirty="0" sz="1000" spc="-10" b="1">
                <a:latin typeface="Arial"/>
                <a:cs typeface="Arial"/>
              </a:rPr>
              <a:t>Attributes</a:t>
            </a:r>
            <a:endParaRPr sz="1000">
              <a:latin typeface="Arial"/>
              <a:cs typeface="Arial"/>
            </a:endParaRPr>
          </a:p>
          <a:p>
            <a:pPr lvl="1">
              <a:lnSpc>
                <a:spcPct val="100000"/>
              </a:lnSpc>
              <a:spcBef>
                <a:spcPts val="40"/>
              </a:spcBef>
              <a:buFont typeface="Arial"/>
              <a:buAutoNum type="arabicPeriod" startAt="4"/>
            </a:pPr>
            <a:endParaRPr sz="1200">
              <a:latin typeface="Times New Roman"/>
              <a:cs typeface="Times New Roman"/>
            </a:endParaRPr>
          </a:p>
          <a:p>
            <a:pPr algn="just" marL="12700" marR="6350">
              <a:lnSpc>
                <a:spcPts val="1380"/>
              </a:lnSpc>
            </a:pPr>
            <a:r>
              <a:rPr dirty="0" sz="1200" spc="-5">
                <a:latin typeface="Times New Roman"/>
                <a:cs typeface="Times New Roman"/>
              </a:rPr>
              <a:t>Software </a:t>
            </a:r>
            <a:r>
              <a:rPr dirty="0" sz="1200">
                <a:latin typeface="Times New Roman"/>
                <a:cs typeface="Times New Roman"/>
              </a:rPr>
              <a:t>architecture must address the non-functional as </a:t>
            </a:r>
            <a:r>
              <a:rPr dirty="0" sz="1200" spc="-5">
                <a:latin typeface="Times New Roman"/>
                <a:cs typeface="Times New Roman"/>
              </a:rPr>
              <a:t>well </a:t>
            </a:r>
            <a:r>
              <a:rPr dirty="0" sz="1200">
                <a:latin typeface="Times New Roman"/>
                <a:cs typeface="Times New Roman"/>
              </a:rPr>
              <a:t>as the functional  requirements of the </a:t>
            </a:r>
            <a:r>
              <a:rPr dirty="0" sz="1200" spc="-5">
                <a:latin typeface="Times New Roman"/>
                <a:cs typeface="Times New Roman"/>
              </a:rPr>
              <a:t>software system. </a:t>
            </a:r>
            <a:r>
              <a:rPr dirty="0" sz="1200">
                <a:latin typeface="Times New Roman"/>
                <a:cs typeface="Times New Roman"/>
              </a:rPr>
              <a:t>This includes performance, </a:t>
            </a:r>
            <a:r>
              <a:rPr dirty="0" sz="1200" spc="-5">
                <a:latin typeface="Times New Roman"/>
                <a:cs typeface="Times New Roman"/>
              </a:rPr>
              <a:t>security, safety,  </a:t>
            </a:r>
            <a:r>
              <a:rPr dirty="0" sz="1200">
                <a:latin typeface="Times New Roman"/>
                <a:cs typeface="Times New Roman"/>
              </a:rPr>
              <a:t>availability, and maintainability. </a:t>
            </a:r>
            <a:r>
              <a:rPr dirty="0" sz="1200" spc="-5">
                <a:latin typeface="Times New Roman"/>
                <a:cs typeface="Times New Roman"/>
              </a:rPr>
              <a:t>Following </a:t>
            </a:r>
            <a:r>
              <a:rPr dirty="0" sz="1200">
                <a:latin typeface="Times New Roman"/>
                <a:cs typeface="Times New Roman"/>
              </a:rPr>
              <a:t>are </a:t>
            </a:r>
            <a:r>
              <a:rPr dirty="0" sz="1200" spc="-5">
                <a:latin typeface="Times New Roman"/>
                <a:cs typeface="Times New Roman"/>
              </a:rPr>
              <a:t>some </a:t>
            </a:r>
            <a:r>
              <a:rPr dirty="0" sz="1200">
                <a:latin typeface="Times New Roman"/>
                <a:cs typeface="Times New Roman"/>
              </a:rPr>
              <a:t>of the architectural design  guidelines that can help in addressing these</a:t>
            </a:r>
            <a:r>
              <a:rPr dirty="0" sz="1200" spc="-125">
                <a:latin typeface="Times New Roman"/>
                <a:cs typeface="Times New Roman"/>
              </a:rPr>
              <a:t> </a:t>
            </a:r>
            <a:r>
              <a:rPr dirty="0" sz="1200">
                <a:latin typeface="Times New Roman"/>
                <a:cs typeface="Times New Roman"/>
              </a:rPr>
              <a:t>challenges.</a:t>
            </a:r>
            <a:endParaRPr sz="1200">
              <a:latin typeface="Times New Roman"/>
              <a:cs typeface="Times New Roman"/>
            </a:endParaRPr>
          </a:p>
          <a:p>
            <a:pPr>
              <a:lnSpc>
                <a:spcPct val="100000"/>
              </a:lnSpc>
              <a:spcBef>
                <a:spcPts val="30"/>
              </a:spcBef>
            </a:pPr>
            <a:endParaRPr sz="1100">
              <a:latin typeface="Times New Roman"/>
              <a:cs typeface="Times New Roman"/>
            </a:endParaRPr>
          </a:p>
          <a:p>
            <a:pPr lvl="2" marL="469900" indent="-228600">
              <a:lnSpc>
                <a:spcPts val="1410"/>
              </a:lnSpc>
              <a:buFont typeface="Wingdings"/>
              <a:buChar char=""/>
              <a:tabLst>
                <a:tab pos="469900" algn="l"/>
              </a:tabLst>
            </a:pPr>
            <a:r>
              <a:rPr dirty="0" sz="1200" spc="-5">
                <a:latin typeface="Times New Roman"/>
                <a:cs typeface="Times New Roman"/>
              </a:rPr>
              <a:t>Performance</a:t>
            </a:r>
            <a:endParaRPr sz="1200">
              <a:latin typeface="Times New Roman"/>
              <a:cs typeface="Times New Roman"/>
            </a:endParaRPr>
          </a:p>
          <a:p>
            <a:pPr algn="just" lvl="3" marL="927100" marR="5080" indent="-228600">
              <a:lnSpc>
                <a:spcPts val="1380"/>
              </a:lnSpc>
              <a:spcBef>
                <a:spcPts val="65"/>
              </a:spcBef>
              <a:buChar char="–"/>
              <a:tabLst>
                <a:tab pos="927100" algn="l"/>
              </a:tabLst>
            </a:pPr>
            <a:r>
              <a:rPr dirty="0" sz="1200" spc="-5">
                <a:latin typeface="Times New Roman"/>
                <a:cs typeface="Times New Roman"/>
              </a:rPr>
              <a:t>Performance </a:t>
            </a:r>
            <a:r>
              <a:rPr dirty="0" sz="1200">
                <a:latin typeface="Times New Roman"/>
                <a:cs typeface="Times New Roman"/>
              </a:rPr>
              <a:t>can be enhanced by localising operations to minimise </a:t>
            </a:r>
            <a:r>
              <a:rPr dirty="0" sz="1200" spc="-5">
                <a:latin typeface="Times New Roman"/>
                <a:cs typeface="Times New Roman"/>
              </a:rPr>
              <a:t>sub-  system </a:t>
            </a:r>
            <a:r>
              <a:rPr dirty="0" sz="1200">
                <a:latin typeface="Times New Roman"/>
                <a:cs typeface="Times New Roman"/>
              </a:rPr>
              <a:t>communication. That is, try to have </a:t>
            </a:r>
            <a:r>
              <a:rPr dirty="0" sz="1200" spc="-5">
                <a:latin typeface="Times New Roman"/>
                <a:cs typeface="Times New Roman"/>
              </a:rPr>
              <a:t>self-contained </a:t>
            </a:r>
            <a:r>
              <a:rPr dirty="0" sz="1200">
                <a:latin typeface="Times New Roman"/>
                <a:cs typeface="Times New Roman"/>
              </a:rPr>
              <a:t>modules as  much as possible </a:t>
            </a:r>
            <a:r>
              <a:rPr dirty="0" sz="1200" spc="-5">
                <a:latin typeface="Times New Roman"/>
                <a:cs typeface="Times New Roman"/>
              </a:rPr>
              <a:t>so </a:t>
            </a:r>
            <a:r>
              <a:rPr dirty="0" sz="1200">
                <a:latin typeface="Times New Roman"/>
                <a:cs typeface="Times New Roman"/>
              </a:rPr>
              <a:t>that inter-module communication is</a:t>
            </a:r>
            <a:r>
              <a:rPr dirty="0" sz="1200" spc="-120">
                <a:latin typeface="Times New Roman"/>
                <a:cs typeface="Times New Roman"/>
              </a:rPr>
              <a:t> </a:t>
            </a:r>
            <a:r>
              <a:rPr dirty="0" sz="1200">
                <a:latin typeface="Times New Roman"/>
                <a:cs typeface="Times New Roman"/>
              </a:rPr>
              <a:t>minimized.</a:t>
            </a:r>
            <a:endParaRPr sz="1200">
              <a:latin typeface="Times New Roman"/>
              <a:cs typeface="Times New Roman"/>
            </a:endParaRPr>
          </a:p>
          <a:p>
            <a:pPr lvl="2" marL="469900" indent="-228600">
              <a:lnSpc>
                <a:spcPts val="1315"/>
              </a:lnSpc>
              <a:buFont typeface="Wingdings"/>
              <a:buChar char=""/>
              <a:tabLst>
                <a:tab pos="469900" algn="l"/>
              </a:tabLst>
            </a:pPr>
            <a:r>
              <a:rPr dirty="0" sz="1200" spc="-5">
                <a:latin typeface="Times New Roman"/>
                <a:cs typeface="Times New Roman"/>
              </a:rPr>
              <a:t>Security</a:t>
            </a:r>
            <a:endParaRPr sz="1200">
              <a:latin typeface="Times New Roman"/>
              <a:cs typeface="Times New Roman"/>
            </a:endParaRPr>
          </a:p>
          <a:p>
            <a:pPr algn="just" lvl="3" marL="927100" marR="5715" indent="-228600">
              <a:lnSpc>
                <a:spcPts val="1380"/>
              </a:lnSpc>
              <a:spcBef>
                <a:spcPts val="65"/>
              </a:spcBef>
              <a:buChar char="–"/>
              <a:tabLst>
                <a:tab pos="927100" algn="l"/>
              </a:tabLst>
            </a:pPr>
            <a:r>
              <a:rPr dirty="0" sz="1200" spc="-5">
                <a:latin typeface="Times New Roman"/>
                <a:cs typeface="Times New Roman"/>
              </a:rPr>
              <a:t>Security </a:t>
            </a:r>
            <a:r>
              <a:rPr dirty="0" sz="1200">
                <a:latin typeface="Times New Roman"/>
                <a:cs typeface="Times New Roman"/>
              </a:rPr>
              <a:t>can be improved by using a layered architecture </a:t>
            </a:r>
            <a:r>
              <a:rPr dirty="0" sz="1200" spc="-5">
                <a:latin typeface="Times New Roman"/>
                <a:cs typeface="Times New Roman"/>
              </a:rPr>
              <a:t>with </a:t>
            </a:r>
            <a:r>
              <a:rPr dirty="0" sz="1200">
                <a:latin typeface="Times New Roman"/>
                <a:cs typeface="Times New Roman"/>
              </a:rPr>
              <a:t>critical  assets put in inner</a:t>
            </a:r>
            <a:r>
              <a:rPr dirty="0" sz="1200" spc="-114">
                <a:latin typeface="Times New Roman"/>
                <a:cs typeface="Times New Roman"/>
              </a:rPr>
              <a:t> </a:t>
            </a:r>
            <a:r>
              <a:rPr dirty="0" sz="1200">
                <a:latin typeface="Times New Roman"/>
                <a:cs typeface="Times New Roman"/>
              </a:rPr>
              <a:t>layers.</a:t>
            </a:r>
            <a:endParaRPr sz="1200">
              <a:latin typeface="Times New Roman"/>
              <a:cs typeface="Times New Roman"/>
            </a:endParaRPr>
          </a:p>
          <a:p>
            <a:pPr lvl="2" marL="469900" indent="-228600">
              <a:lnSpc>
                <a:spcPts val="1315"/>
              </a:lnSpc>
              <a:buFont typeface="Wingdings"/>
              <a:buChar char=""/>
              <a:tabLst>
                <a:tab pos="469900" algn="l"/>
              </a:tabLst>
            </a:pPr>
            <a:r>
              <a:rPr dirty="0" sz="1200" spc="-5">
                <a:latin typeface="Times New Roman"/>
                <a:cs typeface="Times New Roman"/>
              </a:rPr>
              <a:t>Safety</a:t>
            </a:r>
            <a:endParaRPr sz="1200">
              <a:latin typeface="Times New Roman"/>
              <a:cs typeface="Times New Roman"/>
            </a:endParaRPr>
          </a:p>
          <a:p>
            <a:pPr lvl="3" marL="927100" indent="-228600">
              <a:lnSpc>
                <a:spcPts val="1380"/>
              </a:lnSpc>
              <a:buChar char="–"/>
              <a:tabLst>
                <a:tab pos="926465" algn="l"/>
                <a:tab pos="927100" algn="l"/>
              </a:tabLst>
            </a:pPr>
            <a:r>
              <a:rPr dirty="0" sz="1200" spc="-5">
                <a:latin typeface="Times New Roman"/>
                <a:cs typeface="Times New Roman"/>
              </a:rPr>
              <a:t>Safety-critical </a:t>
            </a:r>
            <a:r>
              <a:rPr dirty="0" sz="1200">
                <a:latin typeface="Times New Roman"/>
                <a:cs typeface="Times New Roman"/>
              </a:rPr>
              <a:t>components </a:t>
            </a:r>
            <a:r>
              <a:rPr dirty="0" sz="1200" spc="-5">
                <a:latin typeface="Times New Roman"/>
                <a:cs typeface="Times New Roman"/>
              </a:rPr>
              <a:t>should </a:t>
            </a:r>
            <a:r>
              <a:rPr dirty="0" sz="1200">
                <a:latin typeface="Times New Roman"/>
                <a:cs typeface="Times New Roman"/>
              </a:rPr>
              <a:t>be</a:t>
            </a:r>
            <a:r>
              <a:rPr dirty="0" sz="1200" spc="-80">
                <a:latin typeface="Times New Roman"/>
                <a:cs typeface="Times New Roman"/>
              </a:rPr>
              <a:t> </a:t>
            </a:r>
            <a:r>
              <a:rPr dirty="0" sz="1200">
                <a:latin typeface="Times New Roman"/>
                <a:cs typeface="Times New Roman"/>
              </a:rPr>
              <a:t>isolated</a:t>
            </a:r>
            <a:endParaRPr sz="1200">
              <a:latin typeface="Times New Roman"/>
              <a:cs typeface="Times New Roman"/>
            </a:endParaRPr>
          </a:p>
          <a:p>
            <a:pPr lvl="2" marL="469900" indent="-228600">
              <a:lnSpc>
                <a:spcPts val="1380"/>
              </a:lnSpc>
              <a:buFont typeface="Wingdings"/>
              <a:buChar char=""/>
              <a:tabLst>
                <a:tab pos="469900" algn="l"/>
              </a:tabLst>
            </a:pPr>
            <a:r>
              <a:rPr dirty="0" sz="1200" spc="-5">
                <a:latin typeface="Times New Roman"/>
                <a:cs typeface="Times New Roman"/>
              </a:rPr>
              <a:t>Availability</a:t>
            </a:r>
            <a:endParaRPr sz="1200">
              <a:latin typeface="Times New Roman"/>
              <a:cs typeface="Times New Roman"/>
            </a:endParaRPr>
          </a:p>
          <a:p>
            <a:pPr algn="just" lvl="3" marL="927100" marR="6350" indent="-228600">
              <a:lnSpc>
                <a:spcPts val="1380"/>
              </a:lnSpc>
              <a:spcBef>
                <a:spcPts val="65"/>
              </a:spcBef>
              <a:buChar char="–"/>
              <a:tabLst>
                <a:tab pos="927100" algn="l"/>
              </a:tabLst>
            </a:pPr>
            <a:r>
              <a:rPr dirty="0" sz="1200" spc="-5">
                <a:latin typeface="Times New Roman"/>
                <a:cs typeface="Times New Roman"/>
              </a:rPr>
              <a:t>Availability </a:t>
            </a:r>
            <a:r>
              <a:rPr dirty="0" sz="1200">
                <a:latin typeface="Times New Roman"/>
                <a:cs typeface="Times New Roman"/>
              </a:rPr>
              <a:t>can be ensured by building redundancy in the </a:t>
            </a:r>
            <a:r>
              <a:rPr dirty="0" sz="1200" spc="-5">
                <a:latin typeface="Times New Roman"/>
                <a:cs typeface="Times New Roman"/>
              </a:rPr>
              <a:t>system </a:t>
            </a:r>
            <a:r>
              <a:rPr dirty="0" sz="1200">
                <a:latin typeface="Times New Roman"/>
                <a:cs typeface="Times New Roman"/>
              </a:rPr>
              <a:t>and  having redundant components in the</a:t>
            </a:r>
            <a:r>
              <a:rPr dirty="0" sz="1200" spc="-114">
                <a:latin typeface="Times New Roman"/>
                <a:cs typeface="Times New Roman"/>
              </a:rPr>
              <a:t> </a:t>
            </a:r>
            <a:r>
              <a:rPr dirty="0" sz="1200">
                <a:latin typeface="Times New Roman"/>
                <a:cs typeface="Times New Roman"/>
              </a:rPr>
              <a:t>architecture.</a:t>
            </a:r>
            <a:endParaRPr sz="1200">
              <a:latin typeface="Times New Roman"/>
              <a:cs typeface="Times New Roman"/>
            </a:endParaRPr>
          </a:p>
          <a:p>
            <a:pPr lvl="2" marL="469900" indent="-228600">
              <a:lnSpc>
                <a:spcPts val="1315"/>
              </a:lnSpc>
              <a:buFont typeface="Wingdings"/>
              <a:buChar char=""/>
              <a:tabLst>
                <a:tab pos="469900" algn="l"/>
              </a:tabLst>
            </a:pPr>
            <a:r>
              <a:rPr dirty="0" sz="1200" spc="-5">
                <a:latin typeface="Times New Roman"/>
                <a:cs typeface="Times New Roman"/>
              </a:rPr>
              <a:t>Maintainability</a:t>
            </a:r>
            <a:endParaRPr sz="1200">
              <a:latin typeface="Times New Roman"/>
              <a:cs typeface="Times New Roman"/>
            </a:endParaRPr>
          </a:p>
          <a:p>
            <a:pPr algn="just" lvl="3" marL="927100" marR="5715" indent="-228600">
              <a:lnSpc>
                <a:spcPts val="1380"/>
              </a:lnSpc>
              <a:spcBef>
                <a:spcPts val="65"/>
              </a:spcBef>
              <a:buChar char="–"/>
              <a:tabLst>
                <a:tab pos="927100" algn="l"/>
              </a:tabLst>
            </a:pPr>
            <a:r>
              <a:rPr dirty="0" sz="1200" spc="-5">
                <a:latin typeface="Times New Roman"/>
                <a:cs typeface="Times New Roman"/>
              </a:rPr>
              <a:t>Maintainability </a:t>
            </a:r>
            <a:r>
              <a:rPr dirty="0" sz="1200">
                <a:latin typeface="Times New Roman"/>
                <a:cs typeface="Times New Roman"/>
              </a:rPr>
              <a:t>is directly related </a:t>
            </a:r>
            <a:r>
              <a:rPr dirty="0" sz="1200" spc="-5">
                <a:latin typeface="Times New Roman"/>
                <a:cs typeface="Times New Roman"/>
              </a:rPr>
              <a:t>with simplicity. </a:t>
            </a:r>
            <a:r>
              <a:rPr dirty="0" sz="1200">
                <a:latin typeface="Times New Roman"/>
                <a:cs typeface="Times New Roman"/>
              </a:rPr>
              <a:t>Therefore,  maintainability can be increased by using fine-grain, </a:t>
            </a:r>
            <a:r>
              <a:rPr dirty="0" sz="1200" spc="-5">
                <a:latin typeface="Times New Roman"/>
                <a:cs typeface="Times New Roman"/>
              </a:rPr>
              <a:t>self-contained  </a:t>
            </a:r>
            <a:r>
              <a:rPr dirty="0" sz="1200">
                <a:latin typeface="Times New Roman"/>
                <a:cs typeface="Times New Roman"/>
              </a:rPr>
              <a:t>components.</a:t>
            </a:r>
            <a:endParaRPr sz="1200">
              <a:latin typeface="Times New Roman"/>
              <a:cs typeface="Times New Roman"/>
            </a:endParaRPr>
          </a:p>
          <a:p>
            <a:pPr lvl="3">
              <a:lnSpc>
                <a:spcPct val="100000"/>
              </a:lnSpc>
              <a:spcBef>
                <a:spcPts val="15"/>
              </a:spcBef>
              <a:buFont typeface="Times New Roman"/>
              <a:buChar char="–"/>
            </a:pPr>
            <a:endParaRPr sz="1150">
              <a:latin typeface="Times New Roman"/>
              <a:cs typeface="Times New Roman"/>
            </a:endParaRPr>
          </a:p>
          <a:p>
            <a:pPr algn="just" lvl="1" marL="223520" indent="-210820">
              <a:lnSpc>
                <a:spcPct val="100000"/>
              </a:lnSpc>
              <a:buAutoNum type="arabicPeriod" startAt="5"/>
              <a:tabLst>
                <a:tab pos="224154" algn="l"/>
              </a:tabLst>
            </a:pPr>
            <a:r>
              <a:rPr dirty="0" sz="1000" spc="-5" b="1">
                <a:latin typeface="Arial"/>
                <a:cs typeface="Arial"/>
              </a:rPr>
              <a:t>Architectural design</a:t>
            </a:r>
            <a:r>
              <a:rPr dirty="0" sz="1000" spc="-65" b="1">
                <a:latin typeface="Arial"/>
                <a:cs typeface="Arial"/>
              </a:rPr>
              <a:t> </a:t>
            </a:r>
            <a:r>
              <a:rPr dirty="0" sz="1000" spc="-5" b="1">
                <a:latin typeface="Arial"/>
                <a:cs typeface="Arial"/>
              </a:rPr>
              <a:t>process</a:t>
            </a:r>
            <a:endParaRPr sz="1000">
              <a:latin typeface="Arial"/>
              <a:cs typeface="Arial"/>
            </a:endParaRPr>
          </a:p>
          <a:p>
            <a:pPr lvl="1">
              <a:lnSpc>
                <a:spcPct val="100000"/>
              </a:lnSpc>
              <a:spcBef>
                <a:spcPts val="25"/>
              </a:spcBef>
              <a:buFont typeface="Arial"/>
              <a:buAutoNum type="arabicPeriod" startAt="5"/>
            </a:pPr>
            <a:endParaRPr sz="1200">
              <a:latin typeface="Times New Roman"/>
              <a:cs typeface="Times New Roman"/>
            </a:endParaRPr>
          </a:p>
          <a:p>
            <a:pPr algn="just" marL="12700" marR="6350">
              <a:lnSpc>
                <a:spcPts val="1380"/>
              </a:lnSpc>
            </a:pPr>
            <a:r>
              <a:rPr dirty="0" sz="1200" spc="-5">
                <a:latin typeface="Times New Roman"/>
                <a:cs typeface="Times New Roman"/>
              </a:rPr>
              <a:t>Just </a:t>
            </a:r>
            <a:r>
              <a:rPr dirty="0" sz="1200">
                <a:latin typeface="Times New Roman"/>
                <a:cs typeface="Times New Roman"/>
              </a:rPr>
              <a:t>like any other design activity, design of </a:t>
            </a:r>
            <a:r>
              <a:rPr dirty="0" sz="1200" spc="-5">
                <a:latin typeface="Times New Roman"/>
                <a:cs typeface="Times New Roman"/>
              </a:rPr>
              <a:t>software </a:t>
            </a:r>
            <a:r>
              <a:rPr dirty="0" sz="1200">
                <a:latin typeface="Times New Roman"/>
                <a:cs typeface="Times New Roman"/>
              </a:rPr>
              <a:t>architecture is a creative and  iterative process. This involves performing a number of activities, not necessarily in any  particular order or </a:t>
            </a:r>
            <a:r>
              <a:rPr dirty="0" sz="1200" spc="-5">
                <a:latin typeface="Times New Roman"/>
                <a:cs typeface="Times New Roman"/>
              </a:rPr>
              <a:t>sequence. </a:t>
            </a:r>
            <a:r>
              <a:rPr dirty="0" sz="1200">
                <a:latin typeface="Times New Roman"/>
                <a:cs typeface="Times New Roman"/>
              </a:rPr>
              <a:t>These include </a:t>
            </a:r>
            <a:r>
              <a:rPr dirty="0" sz="1200" spc="-5">
                <a:latin typeface="Times New Roman"/>
                <a:cs typeface="Times New Roman"/>
              </a:rPr>
              <a:t>system structuring, </a:t>
            </a:r>
            <a:r>
              <a:rPr dirty="0" sz="1200">
                <a:latin typeface="Times New Roman"/>
                <a:cs typeface="Times New Roman"/>
              </a:rPr>
              <a:t>control modeling, and  modular decomposition. These are elaborated in the following</a:t>
            </a:r>
            <a:r>
              <a:rPr dirty="0" sz="1200" spc="-130">
                <a:latin typeface="Times New Roman"/>
                <a:cs typeface="Times New Roman"/>
              </a:rPr>
              <a:t> </a:t>
            </a:r>
            <a:r>
              <a:rPr dirty="0" sz="1200">
                <a:latin typeface="Times New Roman"/>
                <a:cs typeface="Times New Roman"/>
              </a:rPr>
              <a:t>paragraphs.</a:t>
            </a:r>
            <a:endParaRPr sz="1200">
              <a:latin typeface="Times New Roman"/>
              <a:cs typeface="Times New Roman"/>
            </a:endParaRPr>
          </a:p>
          <a:p>
            <a:pPr>
              <a:lnSpc>
                <a:spcPct val="100000"/>
              </a:lnSpc>
              <a:spcBef>
                <a:spcPts val="40"/>
              </a:spcBef>
            </a:pPr>
            <a:endParaRPr sz="1100">
              <a:latin typeface="Times New Roman"/>
              <a:cs typeface="Times New Roman"/>
            </a:endParaRPr>
          </a:p>
          <a:p>
            <a:pPr lvl="2" marL="469900" indent="-228600">
              <a:lnSpc>
                <a:spcPct val="100000"/>
              </a:lnSpc>
              <a:buFont typeface="Wingdings"/>
              <a:buChar char=""/>
              <a:tabLst>
                <a:tab pos="469900" algn="l"/>
              </a:tabLst>
            </a:pPr>
            <a:r>
              <a:rPr dirty="0" sz="1200" spc="-5">
                <a:latin typeface="Times New Roman"/>
                <a:cs typeface="Times New Roman"/>
              </a:rPr>
              <a:t>System</a:t>
            </a:r>
            <a:r>
              <a:rPr dirty="0" sz="1200" spc="-95">
                <a:latin typeface="Times New Roman"/>
                <a:cs typeface="Times New Roman"/>
              </a:rPr>
              <a:t> </a:t>
            </a:r>
            <a:r>
              <a:rPr dirty="0" sz="1200" spc="-5">
                <a:latin typeface="Times New Roman"/>
                <a:cs typeface="Times New Roman"/>
              </a:rPr>
              <a:t>structuring</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120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1"/>
            <a:ext cx="5513070" cy="3875404"/>
          </a:xfrm>
          <a:prstGeom prst="rect">
            <a:avLst/>
          </a:prstGeom>
        </p:spPr>
        <p:txBody>
          <a:bodyPr wrap="square" lIns="0" tIns="0" rIns="0" bIns="0" rtlCol="0" vert="horz">
            <a:spAutoFit/>
          </a:bodyPr>
          <a:lstStyle/>
          <a:p>
            <a:pPr algn="just" marL="698500" marR="5080">
              <a:lnSpc>
                <a:spcPts val="1380"/>
              </a:lnSpc>
            </a:pPr>
            <a:r>
              <a:rPr dirty="0" sz="1200" spc="-5">
                <a:latin typeface="Times New Roman"/>
                <a:cs typeface="Times New Roman"/>
              </a:rPr>
              <a:t>System structuring </a:t>
            </a:r>
            <a:r>
              <a:rPr dirty="0" sz="1200">
                <a:latin typeface="Times New Roman"/>
                <a:cs typeface="Times New Roman"/>
              </a:rPr>
              <a:t>is concerned </a:t>
            </a:r>
            <a:r>
              <a:rPr dirty="0" sz="1200" spc="-5">
                <a:latin typeface="Times New Roman"/>
                <a:cs typeface="Times New Roman"/>
              </a:rPr>
              <a:t>with </a:t>
            </a:r>
            <a:r>
              <a:rPr dirty="0" sz="1200">
                <a:latin typeface="Times New Roman"/>
                <a:cs typeface="Times New Roman"/>
              </a:rPr>
              <a:t>decomposing the system into interacting  </a:t>
            </a:r>
            <a:r>
              <a:rPr dirty="0" sz="1200" spc="-5">
                <a:latin typeface="Times New Roman"/>
                <a:cs typeface="Times New Roman"/>
              </a:rPr>
              <a:t>sub-systems. </a:t>
            </a: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is decomposed into </a:t>
            </a:r>
            <a:r>
              <a:rPr dirty="0" sz="1200" spc="-5">
                <a:latin typeface="Times New Roman"/>
                <a:cs typeface="Times New Roman"/>
              </a:rPr>
              <a:t>several </a:t>
            </a:r>
            <a:r>
              <a:rPr dirty="0" sz="1200">
                <a:latin typeface="Times New Roman"/>
                <a:cs typeface="Times New Roman"/>
              </a:rPr>
              <a:t>principal </a:t>
            </a:r>
            <a:r>
              <a:rPr dirty="0" sz="1200" spc="-5">
                <a:latin typeface="Times New Roman"/>
                <a:cs typeface="Times New Roman"/>
              </a:rPr>
              <a:t>sub-systems  </a:t>
            </a:r>
            <a:r>
              <a:rPr dirty="0" sz="1200">
                <a:latin typeface="Times New Roman"/>
                <a:cs typeface="Times New Roman"/>
              </a:rPr>
              <a:t>and communications between these </a:t>
            </a:r>
            <a:r>
              <a:rPr dirty="0" sz="1200" spc="-5">
                <a:latin typeface="Times New Roman"/>
                <a:cs typeface="Times New Roman"/>
              </a:rPr>
              <a:t>sub-systems </a:t>
            </a:r>
            <a:r>
              <a:rPr dirty="0" sz="1200">
                <a:latin typeface="Times New Roman"/>
                <a:cs typeface="Times New Roman"/>
              </a:rPr>
              <a:t>are identified. The  architectural design is normally expressed as a block diagram presenting an  overview of the </a:t>
            </a:r>
            <a:r>
              <a:rPr dirty="0" sz="1200" spc="-5">
                <a:latin typeface="Times New Roman"/>
                <a:cs typeface="Times New Roman"/>
              </a:rPr>
              <a:t>system structure. More specific </a:t>
            </a:r>
            <a:r>
              <a:rPr dirty="0" sz="1200">
                <a:latin typeface="Times New Roman"/>
                <a:cs typeface="Times New Roman"/>
              </a:rPr>
              <a:t>models </a:t>
            </a:r>
            <a:r>
              <a:rPr dirty="0" sz="1200" spc="-5">
                <a:latin typeface="Times New Roman"/>
                <a:cs typeface="Times New Roman"/>
              </a:rPr>
              <a:t>showing </a:t>
            </a:r>
            <a:r>
              <a:rPr dirty="0" sz="1200">
                <a:latin typeface="Times New Roman"/>
                <a:cs typeface="Times New Roman"/>
              </a:rPr>
              <a:t>how </a:t>
            </a:r>
            <a:r>
              <a:rPr dirty="0" sz="1200" spc="-5">
                <a:latin typeface="Times New Roman"/>
                <a:cs typeface="Times New Roman"/>
              </a:rPr>
              <a:t>sub-  systems share </a:t>
            </a:r>
            <a:r>
              <a:rPr dirty="0" sz="1200">
                <a:latin typeface="Times New Roman"/>
                <a:cs typeface="Times New Roman"/>
              </a:rPr>
              <a:t>data, are distributed and interface </a:t>
            </a:r>
            <a:r>
              <a:rPr dirty="0" sz="1200" spc="-5">
                <a:latin typeface="Times New Roman"/>
                <a:cs typeface="Times New Roman"/>
              </a:rPr>
              <a:t>with </a:t>
            </a:r>
            <a:r>
              <a:rPr dirty="0" sz="1200">
                <a:latin typeface="Times New Roman"/>
                <a:cs typeface="Times New Roman"/>
              </a:rPr>
              <a:t>each other may also be  developed. A </a:t>
            </a:r>
            <a:r>
              <a:rPr dirty="0" sz="1200" spc="-5">
                <a:latin typeface="Times New Roman"/>
                <a:cs typeface="Times New Roman"/>
              </a:rPr>
              <a:t>sub-system </a:t>
            </a:r>
            <a:r>
              <a:rPr dirty="0" sz="1200">
                <a:latin typeface="Times New Roman"/>
                <a:cs typeface="Times New Roman"/>
              </a:rPr>
              <a:t>is a </a:t>
            </a:r>
            <a:r>
              <a:rPr dirty="0" sz="1200" spc="-5">
                <a:latin typeface="Times New Roman"/>
                <a:cs typeface="Times New Roman"/>
              </a:rPr>
              <a:t>system </a:t>
            </a:r>
            <a:r>
              <a:rPr dirty="0" sz="1200">
                <a:latin typeface="Times New Roman"/>
                <a:cs typeface="Times New Roman"/>
              </a:rPr>
              <a:t>in its own right </a:t>
            </a:r>
            <a:r>
              <a:rPr dirty="0" sz="1200" spc="-5">
                <a:latin typeface="Times New Roman"/>
                <a:cs typeface="Times New Roman"/>
              </a:rPr>
              <a:t>whose </a:t>
            </a:r>
            <a:r>
              <a:rPr dirty="0" sz="1200">
                <a:latin typeface="Times New Roman"/>
                <a:cs typeface="Times New Roman"/>
              </a:rPr>
              <a:t>operation is  independent of the </a:t>
            </a:r>
            <a:r>
              <a:rPr dirty="0" sz="1200" spc="-5">
                <a:latin typeface="Times New Roman"/>
                <a:cs typeface="Times New Roman"/>
              </a:rPr>
              <a:t>services </a:t>
            </a:r>
            <a:r>
              <a:rPr dirty="0" sz="1200">
                <a:latin typeface="Times New Roman"/>
                <a:cs typeface="Times New Roman"/>
              </a:rPr>
              <a:t>provided by other </a:t>
            </a:r>
            <a:r>
              <a:rPr dirty="0" sz="1200" spc="-5">
                <a:latin typeface="Times New Roman"/>
                <a:cs typeface="Times New Roman"/>
              </a:rPr>
              <a:t>sub-systems. </a:t>
            </a:r>
            <a:r>
              <a:rPr dirty="0" sz="1200">
                <a:latin typeface="Times New Roman"/>
                <a:cs typeface="Times New Roman"/>
              </a:rPr>
              <a:t>A module is a  </a:t>
            </a:r>
            <a:r>
              <a:rPr dirty="0" sz="1200" spc="-5">
                <a:latin typeface="Times New Roman"/>
                <a:cs typeface="Times New Roman"/>
              </a:rPr>
              <a:t>system </a:t>
            </a:r>
            <a:r>
              <a:rPr dirty="0" sz="1200">
                <a:latin typeface="Times New Roman"/>
                <a:cs typeface="Times New Roman"/>
              </a:rPr>
              <a:t>component that provides </a:t>
            </a:r>
            <a:r>
              <a:rPr dirty="0" sz="1200" spc="-5">
                <a:latin typeface="Times New Roman"/>
                <a:cs typeface="Times New Roman"/>
              </a:rPr>
              <a:t>services </a:t>
            </a:r>
            <a:r>
              <a:rPr dirty="0" sz="1200">
                <a:latin typeface="Times New Roman"/>
                <a:cs typeface="Times New Roman"/>
              </a:rPr>
              <a:t>to other components but </a:t>
            </a:r>
            <a:r>
              <a:rPr dirty="0" sz="1200" spc="-5">
                <a:latin typeface="Times New Roman"/>
                <a:cs typeface="Times New Roman"/>
              </a:rPr>
              <a:t>would </a:t>
            </a:r>
            <a:r>
              <a:rPr dirty="0" sz="1200">
                <a:latin typeface="Times New Roman"/>
                <a:cs typeface="Times New Roman"/>
              </a:rPr>
              <a:t>not  normally be considered as a </a:t>
            </a:r>
            <a:r>
              <a:rPr dirty="0" sz="1200" spc="-5">
                <a:latin typeface="Times New Roman"/>
                <a:cs typeface="Times New Roman"/>
              </a:rPr>
              <a:t>separate</a:t>
            </a:r>
            <a:r>
              <a:rPr dirty="0" sz="1200" spc="-10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40"/>
              </a:spcBef>
            </a:pPr>
            <a:endParaRPr sz="1100">
              <a:latin typeface="Times New Roman"/>
              <a:cs typeface="Times New Roman"/>
            </a:endParaRPr>
          </a:p>
          <a:p>
            <a:pPr marL="469900" indent="-228600">
              <a:lnSpc>
                <a:spcPct val="100000"/>
              </a:lnSpc>
              <a:buFont typeface="Wingdings"/>
              <a:buChar char=""/>
              <a:tabLst>
                <a:tab pos="469900" algn="l"/>
              </a:tabLst>
            </a:pPr>
            <a:r>
              <a:rPr dirty="0" sz="1200">
                <a:latin typeface="Times New Roman"/>
                <a:cs typeface="Times New Roman"/>
              </a:rPr>
              <a:t>Control</a:t>
            </a:r>
            <a:r>
              <a:rPr dirty="0" sz="1200" spc="-100">
                <a:latin typeface="Times New Roman"/>
                <a:cs typeface="Times New Roman"/>
              </a:rPr>
              <a:t> </a:t>
            </a:r>
            <a:r>
              <a:rPr dirty="0" sz="1200">
                <a:latin typeface="Times New Roman"/>
                <a:cs typeface="Times New Roman"/>
              </a:rPr>
              <a:t>modelling</a:t>
            </a:r>
            <a:endParaRPr sz="1200">
              <a:latin typeface="Times New Roman"/>
              <a:cs typeface="Times New Roman"/>
            </a:endParaRPr>
          </a:p>
          <a:p>
            <a:pPr>
              <a:lnSpc>
                <a:spcPct val="100000"/>
              </a:lnSpc>
              <a:spcBef>
                <a:spcPts val="45"/>
              </a:spcBef>
              <a:buFont typeface="Wingdings"/>
              <a:buChar char=""/>
            </a:pPr>
            <a:endParaRPr sz="1200">
              <a:latin typeface="Times New Roman"/>
              <a:cs typeface="Times New Roman"/>
            </a:endParaRPr>
          </a:p>
          <a:p>
            <a:pPr algn="just" marL="698500" marR="7620">
              <a:lnSpc>
                <a:spcPts val="1380"/>
              </a:lnSpc>
            </a:pPr>
            <a:r>
              <a:rPr dirty="0" sz="1200">
                <a:latin typeface="Times New Roman"/>
                <a:cs typeface="Times New Roman"/>
              </a:rPr>
              <a:t>Control modelling establishes a model of the control relationships between</a:t>
            </a:r>
            <a:r>
              <a:rPr dirty="0" sz="1200" spc="-70">
                <a:latin typeface="Times New Roman"/>
                <a:cs typeface="Times New Roman"/>
              </a:rPr>
              <a:t> </a:t>
            </a:r>
            <a:r>
              <a:rPr dirty="0" sz="1200">
                <a:latin typeface="Times New Roman"/>
                <a:cs typeface="Times New Roman"/>
              </a:rPr>
              <a:t>the  different parts of the</a:t>
            </a:r>
            <a:r>
              <a:rPr dirty="0" sz="1200" spc="-10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40"/>
              </a:spcBef>
            </a:pPr>
            <a:endParaRPr sz="1100">
              <a:latin typeface="Times New Roman"/>
              <a:cs typeface="Times New Roman"/>
            </a:endParaRPr>
          </a:p>
          <a:p>
            <a:pPr marL="469900" indent="-228600">
              <a:lnSpc>
                <a:spcPct val="100000"/>
              </a:lnSpc>
              <a:buFont typeface="Wingdings"/>
              <a:buChar char=""/>
              <a:tabLst>
                <a:tab pos="469900" algn="l"/>
              </a:tabLst>
            </a:pPr>
            <a:r>
              <a:rPr dirty="0" sz="1200" spc="-5">
                <a:latin typeface="Times New Roman"/>
                <a:cs typeface="Times New Roman"/>
              </a:rPr>
              <a:t>Modular</a:t>
            </a:r>
            <a:r>
              <a:rPr dirty="0" sz="1200" spc="-95">
                <a:latin typeface="Times New Roman"/>
                <a:cs typeface="Times New Roman"/>
              </a:rPr>
              <a:t> </a:t>
            </a:r>
            <a:r>
              <a:rPr dirty="0" sz="1200">
                <a:latin typeface="Times New Roman"/>
                <a:cs typeface="Times New Roman"/>
              </a:rPr>
              <a:t>decomposition</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698500">
              <a:lnSpc>
                <a:spcPct val="100000"/>
              </a:lnSpc>
            </a:pPr>
            <a:r>
              <a:rPr dirty="0" sz="1200" spc="-5">
                <a:latin typeface="Times New Roman"/>
                <a:cs typeface="Times New Roman"/>
              </a:rPr>
              <a:t>During </a:t>
            </a:r>
            <a:r>
              <a:rPr dirty="0" sz="1200">
                <a:latin typeface="Times New Roman"/>
                <a:cs typeface="Times New Roman"/>
              </a:rPr>
              <a:t>this activity, the identified </a:t>
            </a:r>
            <a:r>
              <a:rPr dirty="0" sz="1200" spc="-5">
                <a:latin typeface="Times New Roman"/>
                <a:cs typeface="Times New Roman"/>
              </a:rPr>
              <a:t>sub-systems </a:t>
            </a:r>
            <a:r>
              <a:rPr dirty="0" sz="1200">
                <a:latin typeface="Times New Roman"/>
                <a:cs typeface="Times New Roman"/>
              </a:rPr>
              <a:t>are decomposed into</a:t>
            </a:r>
            <a:r>
              <a:rPr dirty="0" sz="1200" spc="-110">
                <a:latin typeface="Times New Roman"/>
                <a:cs typeface="Times New Roman"/>
              </a:rPr>
              <a:t> </a:t>
            </a:r>
            <a:r>
              <a:rPr dirty="0" sz="1200">
                <a:latin typeface="Times New Roman"/>
                <a:cs typeface="Times New Roman"/>
              </a:rPr>
              <a:t>modules.</a:t>
            </a:r>
            <a:endParaRPr sz="1200">
              <a:latin typeface="Times New Roman"/>
              <a:cs typeface="Times New Roman"/>
            </a:endParaRPr>
          </a:p>
          <a:p>
            <a:pPr>
              <a:lnSpc>
                <a:spcPct val="100000"/>
              </a:lnSpc>
              <a:spcBef>
                <a:spcPts val="45"/>
              </a:spcBef>
            </a:pPr>
            <a:endParaRPr sz="1200">
              <a:latin typeface="Times New Roman"/>
              <a:cs typeface="Times New Roman"/>
            </a:endParaRPr>
          </a:p>
          <a:p>
            <a:pPr marL="12700" marR="5080">
              <a:lnSpc>
                <a:spcPts val="1380"/>
              </a:lnSpc>
            </a:pPr>
            <a:r>
              <a:rPr dirty="0" sz="1200">
                <a:latin typeface="Times New Roman"/>
                <a:cs typeface="Times New Roman"/>
              </a:rPr>
              <a:t>This design process is further elaborated in the following </a:t>
            </a:r>
            <a:r>
              <a:rPr dirty="0" sz="1200" spc="-5">
                <a:latin typeface="Times New Roman"/>
                <a:cs typeface="Times New Roman"/>
              </a:rPr>
              <a:t>section where </a:t>
            </a:r>
            <a:r>
              <a:rPr dirty="0" sz="1200">
                <a:latin typeface="Times New Roman"/>
                <a:cs typeface="Times New Roman"/>
              </a:rPr>
              <a:t>architectural  views are</a:t>
            </a:r>
            <a:r>
              <a:rPr dirty="0" sz="1200" spc="-105">
                <a:latin typeface="Times New Roman"/>
                <a:cs typeface="Times New Roman"/>
              </a:rPr>
              <a:t> </a:t>
            </a:r>
            <a:r>
              <a:rPr dirty="0" sz="1200">
                <a:latin typeface="Times New Roman"/>
                <a:cs typeface="Times New Roman"/>
              </a:rPr>
              <a:t>discussed.</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33655" rIns="0" bIns="0" rtlCol="0" vert="horz">
            <a:spAutoFit/>
          </a:bodyPr>
          <a:lstStyle/>
          <a:p>
            <a:pPr marL="12700">
              <a:lnSpc>
                <a:spcPts val="1410"/>
              </a:lnSpc>
              <a:spcBef>
                <a:spcPts val="265"/>
              </a:spcBef>
              <a:tabLst>
                <a:tab pos="5269865" algn="l"/>
              </a:tabLst>
            </a:pPr>
            <a:r>
              <a:rPr dirty="0" u="heavy"/>
              <a:t> 	</a:t>
            </a:r>
            <a:r>
              <a:rPr dirty="0"/>
              <a:t>121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644398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marL="1674495">
              <a:lnSpc>
                <a:spcPct val="100000"/>
              </a:lnSpc>
              <a:spcBef>
                <a:spcPts val="975"/>
              </a:spcBef>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23</a:t>
            </a:r>
            <a:endParaRPr sz="1900">
              <a:latin typeface="Times New Roman"/>
              <a:cs typeface="Times New Roman"/>
            </a:endParaRPr>
          </a:p>
          <a:p>
            <a:pPr algn="just" marL="12700">
              <a:lnSpc>
                <a:spcPct val="100000"/>
              </a:lnSpc>
              <a:spcBef>
                <a:spcPts val="755"/>
              </a:spcBef>
            </a:pPr>
            <a:r>
              <a:rPr dirty="0" sz="1000" spc="-10" b="1">
                <a:latin typeface="Arial"/>
                <a:cs typeface="Arial"/>
              </a:rPr>
              <a:t>8.6 </a:t>
            </a:r>
            <a:r>
              <a:rPr dirty="0" sz="1800" spc="-5" b="1">
                <a:latin typeface="Times New Roman"/>
                <a:cs typeface="Times New Roman"/>
              </a:rPr>
              <a:t>Architectural</a:t>
            </a:r>
            <a:r>
              <a:rPr dirty="0" sz="1800" spc="-195" b="1">
                <a:latin typeface="Times New Roman"/>
                <a:cs typeface="Times New Roman"/>
              </a:rPr>
              <a:t> </a:t>
            </a:r>
            <a:r>
              <a:rPr dirty="0" sz="1800" spc="-5" b="1">
                <a:latin typeface="Times New Roman"/>
                <a:cs typeface="Times New Roman"/>
              </a:rPr>
              <a:t>Views</a:t>
            </a:r>
            <a:endParaRPr sz="1800">
              <a:latin typeface="Times New Roman"/>
              <a:cs typeface="Times New Roman"/>
            </a:endParaRPr>
          </a:p>
          <a:p>
            <a:pPr algn="just" marL="12700" marR="7620">
              <a:lnSpc>
                <a:spcPts val="1380"/>
              </a:lnSpc>
              <a:spcBef>
                <a:spcPts val="750"/>
              </a:spcBef>
            </a:pPr>
            <a:r>
              <a:rPr dirty="0" sz="1200" spc="-5">
                <a:latin typeface="Times New Roman"/>
                <a:cs typeface="Times New Roman"/>
              </a:rPr>
              <a:t>Software </a:t>
            </a:r>
            <a:r>
              <a:rPr dirty="0" sz="1200">
                <a:latin typeface="Times New Roman"/>
                <a:cs typeface="Times New Roman"/>
              </a:rPr>
              <a:t>architecture defines the high level </a:t>
            </a:r>
            <a:r>
              <a:rPr dirty="0" sz="1200" spc="-5">
                <a:latin typeface="Times New Roman"/>
                <a:cs typeface="Times New Roman"/>
              </a:rPr>
              <a:t>structure </a:t>
            </a:r>
            <a:r>
              <a:rPr dirty="0" sz="1200">
                <a:latin typeface="Times New Roman"/>
                <a:cs typeface="Times New Roman"/>
              </a:rPr>
              <a:t>of the software by putting together a  number of architectural elements in an organized fashion. These elements are chosen to  </a:t>
            </a:r>
            <a:r>
              <a:rPr dirty="0" sz="1200" spc="-5">
                <a:latin typeface="Times New Roman"/>
                <a:cs typeface="Times New Roman"/>
              </a:rPr>
              <a:t>satisfy </a:t>
            </a:r>
            <a:r>
              <a:rPr dirty="0" sz="1200">
                <a:latin typeface="Times New Roman"/>
                <a:cs typeface="Times New Roman"/>
              </a:rPr>
              <a:t>the functional as </a:t>
            </a:r>
            <a:r>
              <a:rPr dirty="0" sz="1200" spc="-5">
                <a:latin typeface="Times New Roman"/>
                <a:cs typeface="Times New Roman"/>
              </a:rPr>
              <a:t>well </a:t>
            </a:r>
            <a:r>
              <a:rPr dirty="0" sz="1200">
                <a:latin typeface="Times New Roman"/>
                <a:cs typeface="Times New Roman"/>
              </a:rPr>
              <a:t>as non-functional requirements of the system. </a:t>
            </a:r>
            <a:r>
              <a:rPr dirty="0" sz="1200" spc="-5">
                <a:latin typeface="Times New Roman"/>
                <a:cs typeface="Times New Roman"/>
              </a:rPr>
              <a:t>Perry </a:t>
            </a:r>
            <a:r>
              <a:rPr dirty="0" sz="1200">
                <a:latin typeface="Times New Roman"/>
                <a:cs typeface="Times New Roman"/>
              </a:rPr>
              <a:t>and  Wolfe proposed the following formula for </a:t>
            </a:r>
            <a:r>
              <a:rPr dirty="0" sz="1200" spc="-5">
                <a:latin typeface="Times New Roman"/>
                <a:cs typeface="Times New Roman"/>
              </a:rPr>
              <a:t>software</a:t>
            </a:r>
            <a:r>
              <a:rPr dirty="0" sz="1200" spc="-105">
                <a:latin typeface="Times New Roman"/>
                <a:cs typeface="Times New Roman"/>
              </a:rPr>
              <a:t> </a:t>
            </a:r>
            <a:r>
              <a:rPr dirty="0" sz="1200">
                <a:latin typeface="Times New Roman"/>
                <a:cs typeface="Times New Roman"/>
              </a:rPr>
              <a:t>architecture:</a:t>
            </a:r>
            <a:endParaRPr sz="1200">
              <a:latin typeface="Times New Roman"/>
              <a:cs typeface="Times New Roman"/>
            </a:endParaRPr>
          </a:p>
          <a:p>
            <a:pPr algn="just" marL="12700">
              <a:lnSpc>
                <a:spcPct val="100000"/>
              </a:lnSpc>
              <a:spcBef>
                <a:spcPts val="1015"/>
              </a:spcBef>
            </a:pPr>
            <a:r>
              <a:rPr dirty="0" sz="1200" spc="-5">
                <a:latin typeface="Times New Roman"/>
                <a:cs typeface="Times New Roman"/>
              </a:rPr>
              <a:t>Software </a:t>
            </a:r>
            <a:r>
              <a:rPr dirty="0" sz="1200">
                <a:latin typeface="Times New Roman"/>
                <a:cs typeface="Times New Roman"/>
              </a:rPr>
              <a:t>architecture = {Elements, </a:t>
            </a:r>
            <a:r>
              <a:rPr dirty="0" sz="1200" spc="-5">
                <a:latin typeface="Times New Roman"/>
                <a:cs typeface="Times New Roman"/>
              </a:rPr>
              <a:t>Forms,</a:t>
            </a:r>
            <a:r>
              <a:rPr dirty="0" sz="1200" spc="-90">
                <a:latin typeface="Times New Roman"/>
                <a:cs typeface="Times New Roman"/>
              </a:rPr>
              <a:t> </a:t>
            </a:r>
            <a:r>
              <a:rPr dirty="0" sz="1200">
                <a:latin typeface="Times New Roman"/>
                <a:cs typeface="Times New Roman"/>
              </a:rPr>
              <a:t>Rationale}</a:t>
            </a:r>
            <a:endParaRPr sz="1200">
              <a:latin typeface="Times New Roman"/>
              <a:cs typeface="Times New Roman"/>
            </a:endParaRPr>
          </a:p>
          <a:p>
            <a:pPr>
              <a:lnSpc>
                <a:spcPct val="100000"/>
              </a:lnSpc>
              <a:spcBef>
                <a:spcPts val="55"/>
              </a:spcBef>
            </a:pPr>
            <a:endParaRPr sz="950">
              <a:latin typeface="Times New Roman"/>
              <a:cs typeface="Times New Roman"/>
            </a:endParaRPr>
          </a:p>
          <a:p>
            <a:pPr algn="just" marL="12700" marR="5080">
              <a:lnSpc>
                <a:spcPts val="1380"/>
              </a:lnSpc>
            </a:pPr>
            <a:r>
              <a:rPr dirty="0" sz="1200">
                <a:latin typeface="Times New Roman"/>
                <a:cs typeface="Times New Roman"/>
              </a:rPr>
              <a:t>That is, a </a:t>
            </a:r>
            <a:r>
              <a:rPr dirty="0" sz="1200" spc="-5">
                <a:latin typeface="Times New Roman"/>
                <a:cs typeface="Times New Roman"/>
              </a:rPr>
              <a:t>software </a:t>
            </a:r>
            <a:r>
              <a:rPr dirty="0" sz="1200">
                <a:latin typeface="Times New Roman"/>
                <a:cs typeface="Times New Roman"/>
              </a:rPr>
              <a:t>architecture is a </a:t>
            </a:r>
            <a:r>
              <a:rPr dirty="0" sz="1200" spc="-5">
                <a:latin typeface="Times New Roman"/>
                <a:cs typeface="Times New Roman"/>
              </a:rPr>
              <a:t>set </a:t>
            </a:r>
            <a:r>
              <a:rPr dirty="0" sz="1200">
                <a:latin typeface="Times New Roman"/>
                <a:cs typeface="Times New Roman"/>
              </a:rPr>
              <a:t>of elements </a:t>
            </a:r>
            <a:r>
              <a:rPr dirty="0" sz="1200" spc="-5">
                <a:latin typeface="Times New Roman"/>
                <a:cs typeface="Times New Roman"/>
              </a:rPr>
              <a:t>which </a:t>
            </a:r>
            <a:r>
              <a:rPr dirty="0" sz="1200">
                <a:latin typeface="Times New Roman"/>
                <a:cs typeface="Times New Roman"/>
              </a:rPr>
              <a:t>have a certain form. These  elements are further divided into three categories. These are: data elements, processing  elements, and connecting elements. The data elements contain the information that is  used and transformed in the </a:t>
            </a:r>
            <a:r>
              <a:rPr dirty="0" sz="1200" spc="-5">
                <a:latin typeface="Times New Roman"/>
                <a:cs typeface="Times New Roman"/>
              </a:rPr>
              <a:t>system; </a:t>
            </a:r>
            <a:r>
              <a:rPr dirty="0" sz="1200">
                <a:latin typeface="Times New Roman"/>
                <a:cs typeface="Times New Roman"/>
              </a:rPr>
              <a:t>the processing elements process the data elements  and </a:t>
            </a:r>
            <a:r>
              <a:rPr dirty="0" sz="1200" spc="-5">
                <a:latin typeface="Times New Roman"/>
                <a:cs typeface="Times New Roman"/>
              </a:rPr>
              <a:t>specify </a:t>
            </a:r>
            <a:r>
              <a:rPr dirty="0" sz="1200">
                <a:latin typeface="Times New Roman"/>
                <a:cs typeface="Times New Roman"/>
              </a:rPr>
              <a:t>the transformation functions, and connecting elements connect different  pieces of architecture together. These can themselves be data or processing</a:t>
            </a:r>
            <a:r>
              <a:rPr dirty="0" sz="1200" spc="-125">
                <a:latin typeface="Times New Roman"/>
                <a:cs typeface="Times New Roman"/>
              </a:rPr>
              <a:t> </a:t>
            </a:r>
            <a:r>
              <a:rPr dirty="0" sz="1200">
                <a:latin typeface="Times New Roman"/>
                <a:cs typeface="Times New Roman"/>
              </a:rPr>
              <a:t>elements.</a:t>
            </a:r>
            <a:endParaRPr sz="1200">
              <a:latin typeface="Times New Roman"/>
              <a:cs typeface="Times New Roman"/>
            </a:endParaRPr>
          </a:p>
          <a:p>
            <a:pPr algn="just" marL="12700">
              <a:lnSpc>
                <a:spcPct val="100000"/>
              </a:lnSpc>
              <a:spcBef>
                <a:spcPts val="1015"/>
              </a:spcBef>
            </a:pPr>
            <a:r>
              <a:rPr dirty="0" sz="1200">
                <a:latin typeface="Times New Roman"/>
                <a:cs typeface="Times New Roman"/>
              </a:rPr>
              <a:t>This formula </a:t>
            </a:r>
            <a:r>
              <a:rPr dirty="0" sz="1200" spc="-5">
                <a:latin typeface="Times New Roman"/>
                <a:cs typeface="Times New Roman"/>
              </a:rPr>
              <a:t>was </a:t>
            </a:r>
            <a:r>
              <a:rPr dirty="0" sz="1200">
                <a:latin typeface="Times New Roman"/>
                <a:cs typeface="Times New Roman"/>
              </a:rPr>
              <a:t>modified by Boehm as</a:t>
            </a:r>
            <a:r>
              <a:rPr dirty="0" sz="1200" spc="-105">
                <a:latin typeface="Times New Roman"/>
                <a:cs typeface="Times New Roman"/>
              </a:rPr>
              <a:t> </a:t>
            </a:r>
            <a:r>
              <a:rPr dirty="0" sz="1200">
                <a:latin typeface="Times New Roman"/>
                <a:cs typeface="Times New Roman"/>
              </a:rPr>
              <a:t>follows:</a:t>
            </a:r>
            <a:endParaRPr sz="1200">
              <a:latin typeface="Times New Roman"/>
              <a:cs typeface="Times New Roman"/>
            </a:endParaRPr>
          </a:p>
          <a:p>
            <a:pPr algn="just" marL="12700">
              <a:lnSpc>
                <a:spcPct val="100000"/>
              </a:lnSpc>
              <a:spcBef>
                <a:spcPts val="919"/>
              </a:spcBef>
            </a:pPr>
            <a:r>
              <a:rPr dirty="0" sz="1200" spc="-5">
                <a:latin typeface="Times New Roman"/>
                <a:cs typeface="Times New Roman"/>
              </a:rPr>
              <a:t>Software </a:t>
            </a:r>
            <a:r>
              <a:rPr dirty="0" sz="1200">
                <a:latin typeface="Times New Roman"/>
                <a:cs typeface="Times New Roman"/>
              </a:rPr>
              <a:t>architecture = {Elements, </a:t>
            </a:r>
            <a:r>
              <a:rPr dirty="0" sz="1200" spc="-5">
                <a:latin typeface="Times New Roman"/>
                <a:cs typeface="Times New Roman"/>
              </a:rPr>
              <a:t>Forms,</a:t>
            </a:r>
            <a:r>
              <a:rPr dirty="0" sz="1200" spc="-90">
                <a:latin typeface="Times New Roman"/>
                <a:cs typeface="Times New Roman"/>
              </a:rPr>
              <a:t> </a:t>
            </a:r>
            <a:r>
              <a:rPr dirty="0" sz="1200">
                <a:latin typeface="Times New Roman"/>
                <a:cs typeface="Times New Roman"/>
              </a:rPr>
              <a:t>Rationale/Constraints}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marR="5080">
              <a:lnSpc>
                <a:spcPts val="1380"/>
              </a:lnSpc>
            </a:pPr>
            <a:r>
              <a:rPr dirty="0" sz="1200" spc="-5">
                <a:latin typeface="Times New Roman"/>
                <a:cs typeface="Times New Roman"/>
              </a:rPr>
              <a:t>Krutchen </a:t>
            </a:r>
            <a:r>
              <a:rPr dirty="0" sz="1200">
                <a:latin typeface="Times New Roman"/>
                <a:cs typeface="Times New Roman"/>
              </a:rPr>
              <a:t>proposed that the </a:t>
            </a:r>
            <a:r>
              <a:rPr dirty="0" sz="1200" spc="-5">
                <a:latin typeface="Times New Roman"/>
                <a:cs typeface="Times New Roman"/>
              </a:rPr>
              <a:t>software </a:t>
            </a:r>
            <a:r>
              <a:rPr dirty="0" sz="1200">
                <a:latin typeface="Times New Roman"/>
                <a:cs typeface="Times New Roman"/>
              </a:rPr>
              <a:t>architecture model </a:t>
            </a:r>
            <a:r>
              <a:rPr dirty="0" sz="1200" spc="-5">
                <a:latin typeface="Times New Roman"/>
                <a:cs typeface="Times New Roman"/>
              </a:rPr>
              <a:t>should </a:t>
            </a:r>
            <a:r>
              <a:rPr dirty="0" sz="1200">
                <a:latin typeface="Times New Roman"/>
                <a:cs typeface="Times New Roman"/>
              </a:rPr>
              <a:t>be composed of multiple  views as a </a:t>
            </a:r>
            <a:r>
              <a:rPr dirty="0" sz="1200" spc="-5">
                <a:latin typeface="Times New Roman"/>
                <a:cs typeface="Times New Roman"/>
              </a:rPr>
              <a:t>software </a:t>
            </a:r>
            <a:r>
              <a:rPr dirty="0" sz="1200">
                <a:latin typeface="Times New Roman"/>
                <a:cs typeface="Times New Roman"/>
              </a:rPr>
              <a:t>architecture deals </a:t>
            </a:r>
            <a:r>
              <a:rPr dirty="0" sz="1200" spc="-5">
                <a:latin typeface="Times New Roman"/>
                <a:cs typeface="Times New Roman"/>
              </a:rPr>
              <a:t>with </a:t>
            </a:r>
            <a:r>
              <a:rPr dirty="0" sz="1200">
                <a:latin typeface="Times New Roman"/>
                <a:cs typeface="Times New Roman"/>
              </a:rPr>
              <a:t>abstraction, </a:t>
            </a:r>
            <a:r>
              <a:rPr dirty="0" sz="1200" spc="-5">
                <a:latin typeface="Times New Roman"/>
                <a:cs typeface="Times New Roman"/>
              </a:rPr>
              <a:t>with </a:t>
            </a:r>
            <a:r>
              <a:rPr dirty="0" sz="1200">
                <a:latin typeface="Times New Roman"/>
                <a:cs typeface="Times New Roman"/>
              </a:rPr>
              <a:t>decomposition and  composition, </a:t>
            </a:r>
            <a:r>
              <a:rPr dirty="0" sz="1200" spc="-5">
                <a:latin typeface="Times New Roman"/>
                <a:cs typeface="Times New Roman"/>
              </a:rPr>
              <a:t>with style </a:t>
            </a:r>
            <a:r>
              <a:rPr dirty="0" sz="1200">
                <a:latin typeface="Times New Roman"/>
                <a:cs typeface="Times New Roman"/>
              </a:rPr>
              <a:t>and esthetics as </a:t>
            </a:r>
            <a:r>
              <a:rPr dirty="0" sz="1200" spc="-5">
                <a:latin typeface="Times New Roman"/>
                <a:cs typeface="Times New Roman"/>
              </a:rPr>
              <a:t>well </a:t>
            </a:r>
            <a:r>
              <a:rPr dirty="0" sz="1200">
                <a:latin typeface="Times New Roman"/>
                <a:cs typeface="Times New Roman"/>
              </a:rPr>
              <a:t>as requirements from different </a:t>
            </a:r>
            <a:r>
              <a:rPr dirty="0" sz="1200" spc="-5">
                <a:latin typeface="Times New Roman"/>
                <a:cs typeface="Times New Roman"/>
              </a:rPr>
              <a:t>stake </a:t>
            </a:r>
            <a:r>
              <a:rPr dirty="0" sz="1200">
                <a:latin typeface="Times New Roman"/>
                <a:cs typeface="Times New Roman"/>
              </a:rPr>
              <a:t>holders.  </a:t>
            </a:r>
            <a:r>
              <a:rPr dirty="0" sz="1200" spc="-5">
                <a:latin typeface="Times New Roman"/>
                <a:cs typeface="Times New Roman"/>
              </a:rPr>
              <a:t>His </a:t>
            </a:r>
            <a:r>
              <a:rPr dirty="0" sz="1200">
                <a:latin typeface="Times New Roman"/>
                <a:cs typeface="Times New Roman"/>
              </a:rPr>
              <a:t>architectural model is known as </a:t>
            </a:r>
            <a:r>
              <a:rPr dirty="0" sz="1200" spc="-5">
                <a:latin typeface="Times New Roman"/>
                <a:cs typeface="Times New Roman"/>
              </a:rPr>
              <a:t>Krutchen’s </a:t>
            </a:r>
            <a:r>
              <a:rPr dirty="0" sz="1200">
                <a:latin typeface="Times New Roman"/>
                <a:cs typeface="Times New Roman"/>
              </a:rPr>
              <a:t>4+1 architectural view model. </a:t>
            </a:r>
            <a:r>
              <a:rPr dirty="0" sz="1200" spc="-5">
                <a:latin typeface="Times New Roman"/>
                <a:cs typeface="Times New Roman"/>
              </a:rPr>
              <a:t>As  </a:t>
            </a:r>
            <a:r>
              <a:rPr dirty="0" sz="1200">
                <a:latin typeface="Times New Roman"/>
                <a:cs typeface="Times New Roman"/>
              </a:rPr>
              <a:t>evident, this model proposes the development of 5 main views namely the logical view,  the process view, the physical view, the development view, and the use case view. The  logical view is the object model of the design, </a:t>
            </a:r>
            <a:r>
              <a:rPr dirty="0" sz="1200" spc="5">
                <a:latin typeface="Times New Roman"/>
                <a:cs typeface="Times New Roman"/>
              </a:rPr>
              <a:t>the </a:t>
            </a:r>
            <a:r>
              <a:rPr dirty="0" sz="1200" i="1">
                <a:latin typeface="Times New Roman"/>
                <a:cs typeface="Times New Roman"/>
              </a:rPr>
              <a:t>process </a:t>
            </a:r>
            <a:r>
              <a:rPr dirty="0" sz="1200">
                <a:latin typeface="Times New Roman"/>
                <a:cs typeface="Times New Roman"/>
              </a:rPr>
              <a:t>view captures </a:t>
            </a:r>
            <a:r>
              <a:rPr dirty="0" sz="1200" spc="10">
                <a:latin typeface="Times New Roman"/>
                <a:cs typeface="Times New Roman"/>
              </a:rPr>
              <a:t>the </a:t>
            </a:r>
            <a:r>
              <a:rPr dirty="0" sz="1200">
                <a:latin typeface="Times New Roman"/>
                <a:cs typeface="Times New Roman"/>
              </a:rPr>
              <a:t>concurrency  and </a:t>
            </a:r>
            <a:r>
              <a:rPr dirty="0" sz="1200" spc="-5">
                <a:latin typeface="Times New Roman"/>
                <a:cs typeface="Times New Roman"/>
              </a:rPr>
              <a:t>synchronization </a:t>
            </a:r>
            <a:r>
              <a:rPr dirty="0" sz="1200">
                <a:latin typeface="Times New Roman"/>
                <a:cs typeface="Times New Roman"/>
              </a:rPr>
              <a:t>aspects of the design, the </a:t>
            </a:r>
            <a:r>
              <a:rPr dirty="0" sz="1200" i="1">
                <a:latin typeface="Times New Roman"/>
                <a:cs typeface="Times New Roman"/>
              </a:rPr>
              <a:t>physical </a:t>
            </a:r>
            <a:r>
              <a:rPr dirty="0" sz="1200">
                <a:latin typeface="Times New Roman"/>
                <a:cs typeface="Times New Roman"/>
              </a:rPr>
              <a:t>view documents the mapping(s)  of the </a:t>
            </a:r>
            <a:r>
              <a:rPr dirty="0" sz="1200" spc="-5">
                <a:latin typeface="Times New Roman"/>
                <a:cs typeface="Times New Roman"/>
              </a:rPr>
              <a:t>software </a:t>
            </a:r>
            <a:r>
              <a:rPr dirty="0" sz="1200">
                <a:latin typeface="Times New Roman"/>
                <a:cs typeface="Times New Roman"/>
              </a:rPr>
              <a:t>onto the hardware and reflects its distributed aspect, the </a:t>
            </a:r>
            <a:r>
              <a:rPr dirty="0" sz="1200" i="1">
                <a:latin typeface="Times New Roman"/>
                <a:cs typeface="Times New Roman"/>
              </a:rPr>
              <a:t>development  </a:t>
            </a:r>
            <a:r>
              <a:rPr dirty="0" sz="1200">
                <a:latin typeface="Times New Roman"/>
                <a:cs typeface="Times New Roman"/>
              </a:rPr>
              <a:t>view describes the </a:t>
            </a:r>
            <a:r>
              <a:rPr dirty="0" sz="1200" spc="-5">
                <a:latin typeface="Times New Roman"/>
                <a:cs typeface="Times New Roman"/>
              </a:rPr>
              <a:t>static </a:t>
            </a:r>
            <a:r>
              <a:rPr dirty="0" sz="1200">
                <a:latin typeface="Times New Roman"/>
                <a:cs typeface="Times New Roman"/>
              </a:rPr>
              <a:t>organization of the </a:t>
            </a:r>
            <a:r>
              <a:rPr dirty="0" sz="1200" spc="-5">
                <a:latin typeface="Times New Roman"/>
                <a:cs typeface="Times New Roman"/>
              </a:rPr>
              <a:t>software </a:t>
            </a:r>
            <a:r>
              <a:rPr dirty="0" sz="1200">
                <a:latin typeface="Times New Roman"/>
                <a:cs typeface="Times New Roman"/>
              </a:rPr>
              <a:t>in its development environment,  and the use case view </a:t>
            </a:r>
            <a:r>
              <a:rPr dirty="0" sz="1200" spc="5">
                <a:latin typeface="Times New Roman"/>
                <a:cs typeface="Times New Roman"/>
              </a:rPr>
              <a:t>uses </a:t>
            </a:r>
            <a:r>
              <a:rPr dirty="0" sz="1200" spc="-5">
                <a:latin typeface="Times New Roman"/>
                <a:cs typeface="Times New Roman"/>
              </a:rPr>
              <a:t>selected </a:t>
            </a:r>
            <a:r>
              <a:rPr dirty="0" sz="1200">
                <a:latin typeface="Times New Roman"/>
                <a:cs typeface="Times New Roman"/>
              </a:rPr>
              <a:t>use </a:t>
            </a:r>
            <a:r>
              <a:rPr dirty="0" sz="1200" spc="5">
                <a:latin typeface="Times New Roman"/>
                <a:cs typeface="Times New Roman"/>
              </a:rPr>
              <a:t>cases </a:t>
            </a:r>
            <a:r>
              <a:rPr dirty="0" sz="1200">
                <a:latin typeface="Times New Roman"/>
                <a:cs typeface="Times New Roman"/>
              </a:rPr>
              <a:t>or </a:t>
            </a:r>
            <a:r>
              <a:rPr dirty="0" sz="1200" spc="-5">
                <a:latin typeface="Times New Roman"/>
                <a:cs typeface="Times New Roman"/>
              </a:rPr>
              <a:t>scenarios </a:t>
            </a:r>
            <a:r>
              <a:rPr dirty="0" sz="1200">
                <a:latin typeface="Times New Roman"/>
                <a:cs typeface="Times New Roman"/>
              </a:rPr>
              <a:t>to validate that the architecture  </a:t>
            </a:r>
            <a:r>
              <a:rPr dirty="0" sz="1200" spc="-5">
                <a:latin typeface="Times New Roman"/>
                <a:cs typeface="Times New Roman"/>
              </a:rPr>
              <a:t>supports </a:t>
            </a:r>
            <a:r>
              <a:rPr dirty="0" sz="1200">
                <a:latin typeface="Times New Roman"/>
                <a:cs typeface="Times New Roman"/>
              </a:rPr>
              <a:t>the required</a:t>
            </a:r>
            <a:r>
              <a:rPr dirty="0" sz="1200" spc="-95">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algn="just" marL="12700">
              <a:lnSpc>
                <a:spcPct val="100000"/>
              </a:lnSpc>
              <a:spcBef>
                <a:spcPts val="775"/>
              </a:spcBef>
            </a:pPr>
            <a:r>
              <a:rPr dirty="0" sz="1200">
                <a:latin typeface="Times New Roman"/>
                <a:cs typeface="Times New Roman"/>
              </a:rPr>
              <a:t>This model is </a:t>
            </a:r>
            <a:r>
              <a:rPr dirty="0" sz="1200" spc="-5">
                <a:latin typeface="Times New Roman"/>
                <a:cs typeface="Times New Roman"/>
              </a:rPr>
              <a:t>shown </a:t>
            </a:r>
            <a:r>
              <a:rPr dirty="0" sz="1200">
                <a:latin typeface="Times New Roman"/>
                <a:cs typeface="Times New Roman"/>
              </a:rPr>
              <a:t>in the following</a:t>
            </a:r>
            <a:r>
              <a:rPr dirty="0" sz="1200" spc="-114">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4" name="object 4"/>
          <p:cNvSpPr/>
          <p:nvPr/>
        </p:nvSpPr>
        <p:spPr>
          <a:xfrm>
            <a:off x="1943100" y="7024966"/>
            <a:ext cx="1957070" cy="1123315"/>
          </a:xfrm>
          <a:custGeom>
            <a:avLst/>
            <a:gdLst/>
            <a:ahLst/>
            <a:cxnLst/>
            <a:rect l="l" t="t" r="r" b="b"/>
            <a:pathLst>
              <a:path w="1957070" h="1123315">
                <a:moveTo>
                  <a:pt x="1955292" y="0"/>
                </a:moveTo>
                <a:lnTo>
                  <a:pt x="0" y="0"/>
                </a:lnTo>
                <a:lnTo>
                  <a:pt x="0" y="1121664"/>
                </a:lnTo>
                <a:lnTo>
                  <a:pt x="1524" y="1123188"/>
                </a:lnTo>
                <a:lnTo>
                  <a:pt x="1952244" y="1123188"/>
                </a:lnTo>
                <a:lnTo>
                  <a:pt x="1953768" y="1121664"/>
                </a:lnTo>
                <a:lnTo>
                  <a:pt x="1955292" y="1121664"/>
                </a:lnTo>
                <a:lnTo>
                  <a:pt x="1955292" y="1120140"/>
                </a:lnTo>
                <a:lnTo>
                  <a:pt x="3048" y="1120140"/>
                </a:lnTo>
                <a:lnTo>
                  <a:pt x="3048" y="1117092"/>
                </a:lnTo>
                <a:lnTo>
                  <a:pt x="6096" y="1117092"/>
                </a:lnTo>
                <a:lnTo>
                  <a:pt x="6096" y="6096"/>
                </a:lnTo>
                <a:lnTo>
                  <a:pt x="3048" y="6096"/>
                </a:lnTo>
                <a:lnTo>
                  <a:pt x="3048" y="3048"/>
                </a:lnTo>
                <a:lnTo>
                  <a:pt x="1956816" y="3048"/>
                </a:lnTo>
                <a:lnTo>
                  <a:pt x="1956816" y="1524"/>
                </a:lnTo>
                <a:lnTo>
                  <a:pt x="1955292" y="0"/>
                </a:lnTo>
                <a:close/>
              </a:path>
              <a:path w="1957070" h="1123315">
                <a:moveTo>
                  <a:pt x="6096" y="1117092"/>
                </a:moveTo>
                <a:lnTo>
                  <a:pt x="3048" y="1117092"/>
                </a:lnTo>
                <a:lnTo>
                  <a:pt x="3048" y="1120140"/>
                </a:lnTo>
                <a:lnTo>
                  <a:pt x="6096" y="1120140"/>
                </a:lnTo>
                <a:lnTo>
                  <a:pt x="6096" y="1117092"/>
                </a:lnTo>
                <a:close/>
              </a:path>
              <a:path w="1957070" h="1123315">
                <a:moveTo>
                  <a:pt x="1950720" y="1117092"/>
                </a:moveTo>
                <a:lnTo>
                  <a:pt x="6096" y="1117092"/>
                </a:lnTo>
                <a:lnTo>
                  <a:pt x="6096" y="1120140"/>
                </a:lnTo>
                <a:lnTo>
                  <a:pt x="1950720" y="1120140"/>
                </a:lnTo>
                <a:lnTo>
                  <a:pt x="1950720" y="1117092"/>
                </a:lnTo>
                <a:close/>
              </a:path>
              <a:path w="1957070" h="1123315">
                <a:moveTo>
                  <a:pt x="1953768" y="3048"/>
                </a:moveTo>
                <a:lnTo>
                  <a:pt x="1950720" y="3048"/>
                </a:lnTo>
                <a:lnTo>
                  <a:pt x="1950720" y="1120140"/>
                </a:lnTo>
                <a:lnTo>
                  <a:pt x="1953768" y="1120140"/>
                </a:lnTo>
                <a:lnTo>
                  <a:pt x="1953768" y="1117092"/>
                </a:lnTo>
                <a:lnTo>
                  <a:pt x="1956816" y="1117092"/>
                </a:lnTo>
                <a:lnTo>
                  <a:pt x="1956816" y="6096"/>
                </a:lnTo>
                <a:lnTo>
                  <a:pt x="1953768" y="6096"/>
                </a:lnTo>
                <a:lnTo>
                  <a:pt x="1953768" y="3048"/>
                </a:lnTo>
                <a:close/>
              </a:path>
              <a:path w="1957070" h="1123315">
                <a:moveTo>
                  <a:pt x="1956816" y="1117092"/>
                </a:moveTo>
                <a:lnTo>
                  <a:pt x="1953768" y="1117092"/>
                </a:lnTo>
                <a:lnTo>
                  <a:pt x="1953768" y="1120140"/>
                </a:lnTo>
                <a:lnTo>
                  <a:pt x="1955292" y="1120140"/>
                </a:lnTo>
                <a:lnTo>
                  <a:pt x="1956816" y="1118616"/>
                </a:lnTo>
                <a:lnTo>
                  <a:pt x="1956816" y="1117092"/>
                </a:lnTo>
                <a:close/>
              </a:path>
              <a:path w="1957070" h="1123315">
                <a:moveTo>
                  <a:pt x="6096" y="3048"/>
                </a:moveTo>
                <a:lnTo>
                  <a:pt x="3048" y="3048"/>
                </a:lnTo>
                <a:lnTo>
                  <a:pt x="3048" y="6096"/>
                </a:lnTo>
                <a:lnTo>
                  <a:pt x="6096" y="6096"/>
                </a:lnTo>
                <a:lnTo>
                  <a:pt x="6096" y="3048"/>
                </a:lnTo>
                <a:close/>
              </a:path>
              <a:path w="1957070" h="1123315">
                <a:moveTo>
                  <a:pt x="1950720" y="3048"/>
                </a:moveTo>
                <a:lnTo>
                  <a:pt x="6096" y="3048"/>
                </a:lnTo>
                <a:lnTo>
                  <a:pt x="6096" y="6096"/>
                </a:lnTo>
                <a:lnTo>
                  <a:pt x="1950720" y="6096"/>
                </a:lnTo>
                <a:lnTo>
                  <a:pt x="1950720" y="3048"/>
                </a:lnTo>
                <a:close/>
              </a:path>
              <a:path w="1957070" h="1123315">
                <a:moveTo>
                  <a:pt x="1956816" y="3048"/>
                </a:moveTo>
                <a:lnTo>
                  <a:pt x="1953768" y="3048"/>
                </a:lnTo>
                <a:lnTo>
                  <a:pt x="1953768" y="6096"/>
                </a:lnTo>
                <a:lnTo>
                  <a:pt x="1956816" y="6096"/>
                </a:lnTo>
                <a:lnTo>
                  <a:pt x="1956816" y="3048"/>
                </a:lnTo>
                <a:close/>
              </a:path>
            </a:pathLst>
          </a:custGeom>
          <a:solidFill>
            <a:srgbClr val="5E5E5E"/>
          </a:solidFill>
        </p:spPr>
        <p:txBody>
          <a:bodyPr wrap="square" lIns="0" tIns="0" rIns="0" bIns="0" rtlCol="0"/>
          <a:lstStyle/>
          <a:p/>
        </p:txBody>
      </p:sp>
      <p:sp>
        <p:nvSpPr>
          <p:cNvPr id="5" name="object 5"/>
          <p:cNvSpPr txBox="1"/>
          <p:nvPr/>
        </p:nvSpPr>
        <p:spPr>
          <a:xfrm>
            <a:off x="2735579" y="7360246"/>
            <a:ext cx="879475" cy="218440"/>
          </a:xfrm>
          <a:prstGeom prst="rect">
            <a:avLst/>
          </a:prstGeom>
          <a:solidFill>
            <a:srgbClr val="FFFFFF"/>
          </a:solidFill>
        </p:spPr>
        <p:txBody>
          <a:bodyPr wrap="square" lIns="0" tIns="21590" rIns="0" bIns="0" rtlCol="0" vert="horz">
            <a:spAutoFit/>
          </a:bodyPr>
          <a:lstStyle/>
          <a:p>
            <a:pPr marL="50165">
              <a:lnSpc>
                <a:spcPct val="100000"/>
              </a:lnSpc>
              <a:spcBef>
                <a:spcPts val="170"/>
              </a:spcBef>
            </a:pPr>
            <a:r>
              <a:rPr dirty="0" sz="1100" spc="-10">
                <a:latin typeface="Arial Narrow"/>
                <a:cs typeface="Arial Narrow"/>
              </a:rPr>
              <a:t>Logical</a:t>
            </a:r>
            <a:r>
              <a:rPr dirty="0" sz="1100" spc="-80">
                <a:latin typeface="Arial Narrow"/>
                <a:cs typeface="Arial Narrow"/>
              </a:rPr>
              <a:t> </a:t>
            </a:r>
            <a:r>
              <a:rPr dirty="0" sz="1100" spc="-5">
                <a:latin typeface="Arial Narrow"/>
                <a:cs typeface="Arial Narrow"/>
              </a:rPr>
              <a:t>View</a:t>
            </a:r>
            <a:endParaRPr sz="1100">
              <a:latin typeface="Arial Narrow"/>
              <a:cs typeface="Arial Narrow"/>
            </a:endParaRPr>
          </a:p>
        </p:txBody>
      </p:sp>
      <p:sp>
        <p:nvSpPr>
          <p:cNvPr id="6" name="object 6"/>
          <p:cNvSpPr txBox="1"/>
          <p:nvPr/>
        </p:nvSpPr>
        <p:spPr>
          <a:xfrm>
            <a:off x="2138172" y="7817446"/>
            <a:ext cx="477520" cy="172720"/>
          </a:xfrm>
          <a:prstGeom prst="rect">
            <a:avLst/>
          </a:prstGeom>
        </p:spPr>
        <p:txBody>
          <a:bodyPr wrap="square" lIns="0" tIns="27940" rIns="0" bIns="0" rtlCol="0" vert="horz">
            <a:spAutoFit/>
          </a:bodyPr>
          <a:lstStyle/>
          <a:p>
            <a:pPr marL="54610">
              <a:lnSpc>
                <a:spcPct val="100000"/>
              </a:lnSpc>
              <a:spcBef>
                <a:spcPts val="220"/>
              </a:spcBef>
            </a:pPr>
            <a:r>
              <a:rPr dirty="0" sz="750" spc="5" b="1">
                <a:latin typeface="Arial Narrow"/>
                <a:cs typeface="Arial Narrow"/>
              </a:rPr>
              <a:t>End-user</a:t>
            </a:r>
            <a:endParaRPr sz="750">
              <a:latin typeface="Arial Narrow"/>
              <a:cs typeface="Arial Narrow"/>
            </a:endParaRPr>
          </a:p>
        </p:txBody>
      </p:sp>
      <p:sp>
        <p:nvSpPr>
          <p:cNvPr id="7" name="object 7"/>
          <p:cNvSpPr txBox="1"/>
          <p:nvPr/>
        </p:nvSpPr>
        <p:spPr>
          <a:xfrm>
            <a:off x="2138172" y="7937842"/>
            <a:ext cx="556260" cy="172720"/>
          </a:xfrm>
          <a:prstGeom prst="rect">
            <a:avLst/>
          </a:prstGeom>
        </p:spPr>
        <p:txBody>
          <a:bodyPr wrap="square" lIns="0" tIns="26669" rIns="0" bIns="0" rtlCol="0" vert="horz">
            <a:spAutoFit/>
          </a:bodyPr>
          <a:lstStyle/>
          <a:p>
            <a:pPr marL="54610">
              <a:lnSpc>
                <a:spcPct val="100000"/>
              </a:lnSpc>
              <a:spcBef>
                <a:spcPts val="209"/>
              </a:spcBef>
            </a:pPr>
            <a:r>
              <a:rPr dirty="0" sz="750" spc="5" i="1">
                <a:latin typeface="Arial Narrow"/>
                <a:cs typeface="Arial Narrow"/>
              </a:rPr>
              <a:t>Functionality</a:t>
            </a:r>
            <a:endParaRPr sz="750">
              <a:latin typeface="Arial Narrow"/>
              <a:cs typeface="Arial Narrow"/>
            </a:endParaRPr>
          </a:p>
        </p:txBody>
      </p:sp>
      <p:sp>
        <p:nvSpPr>
          <p:cNvPr id="8" name="object 8"/>
          <p:cNvSpPr/>
          <p:nvPr/>
        </p:nvSpPr>
        <p:spPr>
          <a:xfrm>
            <a:off x="2138172" y="7817446"/>
            <a:ext cx="477520" cy="120650"/>
          </a:xfrm>
          <a:custGeom>
            <a:avLst/>
            <a:gdLst/>
            <a:ahLst/>
            <a:cxnLst/>
            <a:rect l="l" t="t" r="r" b="b"/>
            <a:pathLst>
              <a:path w="477519" h="120650">
                <a:moveTo>
                  <a:pt x="0" y="120395"/>
                </a:moveTo>
                <a:lnTo>
                  <a:pt x="477012" y="120395"/>
                </a:lnTo>
                <a:lnTo>
                  <a:pt x="477012" y="0"/>
                </a:lnTo>
                <a:lnTo>
                  <a:pt x="0" y="0"/>
                </a:lnTo>
                <a:lnTo>
                  <a:pt x="0" y="120395"/>
                </a:lnTo>
                <a:close/>
              </a:path>
            </a:pathLst>
          </a:custGeom>
          <a:solidFill>
            <a:srgbClr val="FFFFFF"/>
          </a:solidFill>
        </p:spPr>
        <p:txBody>
          <a:bodyPr wrap="square" lIns="0" tIns="0" rIns="0" bIns="0" rtlCol="0"/>
          <a:lstStyle/>
          <a:p/>
        </p:txBody>
      </p:sp>
      <p:sp>
        <p:nvSpPr>
          <p:cNvPr id="9" name="object 9"/>
          <p:cNvSpPr txBox="1"/>
          <p:nvPr/>
        </p:nvSpPr>
        <p:spPr>
          <a:xfrm>
            <a:off x="2180335" y="7845640"/>
            <a:ext cx="371475" cy="126364"/>
          </a:xfrm>
          <a:prstGeom prst="rect">
            <a:avLst/>
          </a:prstGeom>
        </p:spPr>
        <p:txBody>
          <a:bodyPr wrap="square" lIns="0" tIns="0" rIns="0" bIns="0" rtlCol="0" vert="horz">
            <a:spAutoFit/>
          </a:bodyPr>
          <a:lstStyle/>
          <a:p>
            <a:pPr marL="12700">
              <a:lnSpc>
                <a:spcPct val="100000"/>
              </a:lnSpc>
            </a:pPr>
            <a:r>
              <a:rPr dirty="0" sz="750" spc="5" b="1">
                <a:latin typeface="Arial Narrow"/>
                <a:cs typeface="Arial Narrow"/>
              </a:rPr>
              <a:t>End-user</a:t>
            </a:r>
            <a:endParaRPr sz="750">
              <a:latin typeface="Arial Narrow"/>
              <a:cs typeface="Arial Narrow"/>
            </a:endParaRPr>
          </a:p>
        </p:txBody>
      </p:sp>
      <p:sp>
        <p:nvSpPr>
          <p:cNvPr id="10" name="object 10"/>
          <p:cNvSpPr/>
          <p:nvPr/>
        </p:nvSpPr>
        <p:spPr>
          <a:xfrm>
            <a:off x="2138172" y="7937842"/>
            <a:ext cx="556260" cy="172720"/>
          </a:xfrm>
          <a:custGeom>
            <a:avLst/>
            <a:gdLst/>
            <a:ahLst/>
            <a:cxnLst/>
            <a:rect l="l" t="t" r="r" b="b"/>
            <a:pathLst>
              <a:path w="556260" h="172720">
                <a:moveTo>
                  <a:pt x="0" y="0"/>
                </a:moveTo>
                <a:lnTo>
                  <a:pt x="556260" y="0"/>
                </a:lnTo>
                <a:lnTo>
                  <a:pt x="556260" y="172211"/>
                </a:lnTo>
                <a:lnTo>
                  <a:pt x="0" y="172211"/>
                </a:lnTo>
                <a:lnTo>
                  <a:pt x="0" y="0"/>
                </a:lnTo>
                <a:close/>
              </a:path>
            </a:pathLst>
          </a:custGeom>
          <a:solidFill>
            <a:srgbClr val="FFFFFF"/>
          </a:solidFill>
        </p:spPr>
        <p:txBody>
          <a:bodyPr wrap="square" lIns="0" tIns="0" rIns="0" bIns="0" rtlCol="0"/>
          <a:lstStyle/>
          <a:p/>
        </p:txBody>
      </p:sp>
      <p:sp>
        <p:nvSpPr>
          <p:cNvPr id="11" name="object 11"/>
          <p:cNvSpPr txBox="1"/>
          <p:nvPr/>
        </p:nvSpPr>
        <p:spPr>
          <a:xfrm>
            <a:off x="2180335" y="7964513"/>
            <a:ext cx="473709" cy="126364"/>
          </a:xfrm>
          <a:prstGeom prst="rect">
            <a:avLst/>
          </a:prstGeom>
        </p:spPr>
        <p:txBody>
          <a:bodyPr wrap="square" lIns="0" tIns="0" rIns="0" bIns="0" rtlCol="0" vert="horz">
            <a:spAutoFit/>
          </a:bodyPr>
          <a:lstStyle/>
          <a:p>
            <a:pPr marL="12700">
              <a:lnSpc>
                <a:spcPct val="100000"/>
              </a:lnSpc>
            </a:pPr>
            <a:r>
              <a:rPr dirty="0" sz="750" spc="5" i="1">
                <a:latin typeface="Arial Narrow"/>
                <a:cs typeface="Arial Narrow"/>
              </a:rPr>
              <a:t>Functionality</a:t>
            </a:r>
            <a:endParaRPr sz="750">
              <a:latin typeface="Arial Narrow"/>
              <a:cs typeface="Arial Narrow"/>
            </a:endParaRPr>
          </a:p>
        </p:txBody>
      </p:sp>
      <p:sp>
        <p:nvSpPr>
          <p:cNvPr id="12" name="object 12"/>
          <p:cNvSpPr/>
          <p:nvPr/>
        </p:nvSpPr>
        <p:spPr>
          <a:xfrm>
            <a:off x="3939540" y="7024966"/>
            <a:ext cx="1993900" cy="1123315"/>
          </a:xfrm>
          <a:custGeom>
            <a:avLst/>
            <a:gdLst/>
            <a:ahLst/>
            <a:cxnLst/>
            <a:rect l="l" t="t" r="r" b="b"/>
            <a:pathLst>
              <a:path w="1993900" h="1123315">
                <a:moveTo>
                  <a:pt x="1991868" y="0"/>
                </a:moveTo>
                <a:lnTo>
                  <a:pt x="0" y="0"/>
                </a:lnTo>
                <a:lnTo>
                  <a:pt x="0" y="1121664"/>
                </a:lnTo>
                <a:lnTo>
                  <a:pt x="1524" y="1123188"/>
                </a:lnTo>
                <a:lnTo>
                  <a:pt x="1988820" y="1123188"/>
                </a:lnTo>
                <a:lnTo>
                  <a:pt x="1990344" y="1121664"/>
                </a:lnTo>
                <a:lnTo>
                  <a:pt x="1991868" y="1121664"/>
                </a:lnTo>
                <a:lnTo>
                  <a:pt x="1991868" y="1120140"/>
                </a:lnTo>
                <a:lnTo>
                  <a:pt x="3048" y="1120140"/>
                </a:lnTo>
                <a:lnTo>
                  <a:pt x="3048" y="1117092"/>
                </a:lnTo>
                <a:lnTo>
                  <a:pt x="6096" y="1117092"/>
                </a:lnTo>
                <a:lnTo>
                  <a:pt x="6096" y="6096"/>
                </a:lnTo>
                <a:lnTo>
                  <a:pt x="3048" y="6096"/>
                </a:lnTo>
                <a:lnTo>
                  <a:pt x="3048" y="3048"/>
                </a:lnTo>
                <a:lnTo>
                  <a:pt x="1993392" y="3048"/>
                </a:lnTo>
                <a:lnTo>
                  <a:pt x="1993392" y="1524"/>
                </a:lnTo>
                <a:lnTo>
                  <a:pt x="1991868" y="0"/>
                </a:lnTo>
                <a:close/>
              </a:path>
              <a:path w="1993900" h="1123315">
                <a:moveTo>
                  <a:pt x="6096" y="1117092"/>
                </a:moveTo>
                <a:lnTo>
                  <a:pt x="3048" y="1117092"/>
                </a:lnTo>
                <a:lnTo>
                  <a:pt x="3048" y="1120140"/>
                </a:lnTo>
                <a:lnTo>
                  <a:pt x="6096" y="1120140"/>
                </a:lnTo>
                <a:lnTo>
                  <a:pt x="6096" y="1117092"/>
                </a:lnTo>
                <a:close/>
              </a:path>
              <a:path w="1993900" h="1123315">
                <a:moveTo>
                  <a:pt x="1987295" y="1117092"/>
                </a:moveTo>
                <a:lnTo>
                  <a:pt x="6096" y="1117092"/>
                </a:lnTo>
                <a:lnTo>
                  <a:pt x="6096" y="1120140"/>
                </a:lnTo>
                <a:lnTo>
                  <a:pt x="1987295" y="1120140"/>
                </a:lnTo>
                <a:lnTo>
                  <a:pt x="1987295" y="1117092"/>
                </a:lnTo>
                <a:close/>
              </a:path>
              <a:path w="1993900" h="1123315">
                <a:moveTo>
                  <a:pt x="1990344" y="3048"/>
                </a:moveTo>
                <a:lnTo>
                  <a:pt x="1987295" y="3048"/>
                </a:lnTo>
                <a:lnTo>
                  <a:pt x="1987295" y="1120140"/>
                </a:lnTo>
                <a:lnTo>
                  <a:pt x="1990344" y="1120140"/>
                </a:lnTo>
                <a:lnTo>
                  <a:pt x="1990344" y="1117092"/>
                </a:lnTo>
                <a:lnTo>
                  <a:pt x="1993392" y="1117092"/>
                </a:lnTo>
                <a:lnTo>
                  <a:pt x="1993392" y="6096"/>
                </a:lnTo>
                <a:lnTo>
                  <a:pt x="1990344" y="6096"/>
                </a:lnTo>
                <a:lnTo>
                  <a:pt x="1990344" y="3048"/>
                </a:lnTo>
                <a:close/>
              </a:path>
              <a:path w="1993900" h="1123315">
                <a:moveTo>
                  <a:pt x="1993392" y="1117092"/>
                </a:moveTo>
                <a:lnTo>
                  <a:pt x="1990344" y="1117092"/>
                </a:lnTo>
                <a:lnTo>
                  <a:pt x="1990344" y="1120140"/>
                </a:lnTo>
                <a:lnTo>
                  <a:pt x="1991868" y="1120140"/>
                </a:lnTo>
                <a:lnTo>
                  <a:pt x="1993392" y="1118616"/>
                </a:lnTo>
                <a:lnTo>
                  <a:pt x="1993392" y="1117092"/>
                </a:lnTo>
                <a:close/>
              </a:path>
              <a:path w="1993900" h="1123315">
                <a:moveTo>
                  <a:pt x="6096" y="3048"/>
                </a:moveTo>
                <a:lnTo>
                  <a:pt x="3048" y="3048"/>
                </a:lnTo>
                <a:lnTo>
                  <a:pt x="3048" y="6096"/>
                </a:lnTo>
                <a:lnTo>
                  <a:pt x="6096" y="6096"/>
                </a:lnTo>
                <a:lnTo>
                  <a:pt x="6096" y="3048"/>
                </a:lnTo>
                <a:close/>
              </a:path>
              <a:path w="1993900" h="1123315">
                <a:moveTo>
                  <a:pt x="1987295" y="3048"/>
                </a:moveTo>
                <a:lnTo>
                  <a:pt x="6096" y="3048"/>
                </a:lnTo>
                <a:lnTo>
                  <a:pt x="6096" y="6096"/>
                </a:lnTo>
                <a:lnTo>
                  <a:pt x="1987295" y="6096"/>
                </a:lnTo>
                <a:lnTo>
                  <a:pt x="1987295" y="3048"/>
                </a:lnTo>
                <a:close/>
              </a:path>
              <a:path w="1993900" h="1123315">
                <a:moveTo>
                  <a:pt x="1993392" y="3048"/>
                </a:moveTo>
                <a:lnTo>
                  <a:pt x="1990344" y="3048"/>
                </a:lnTo>
                <a:lnTo>
                  <a:pt x="1990344" y="6096"/>
                </a:lnTo>
                <a:lnTo>
                  <a:pt x="1993392" y="6096"/>
                </a:lnTo>
                <a:lnTo>
                  <a:pt x="1993392" y="3048"/>
                </a:lnTo>
                <a:close/>
              </a:path>
            </a:pathLst>
          </a:custGeom>
          <a:solidFill>
            <a:srgbClr val="5E5E5E"/>
          </a:solidFill>
        </p:spPr>
        <p:txBody>
          <a:bodyPr wrap="square" lIns="0" tIns="0" rIns="0" bIns="0" rtlCol="0"/>
          <a:lstStyle/>
          <a:p/>
        </p:txBody>
      </p:sp>
      <p:sp>
        <p:nvSpPr>
          <p:cNvPr id="13" name="object 13"/>
          <p:cNvSpPr txBox="1"/>
          <p:nvPr/>
        </p:nvSpPr>
        <p:spPr>
          <a:xfrm>
            <a:off x="4108703" y="7360246"/>
            <a:ext cx="1377950" cy="218440"/>
          </a:xfrm>
          <a:prstGeom prst="rect">
            <a:avLst/>
          </a:prstGeom>
          <a:solidFill>
            <a:srgbClr val="FFFFFF"/>
          </a:solidFill>
        </p:spPr>
        <p:txBody>
          <a:bodyPr wrap="square" lIns="0" tIns="21590" rIns="0" bIns="0" rtlCol="0" vert="horz">
            <a:spAutoFit/>
          </a:bodyPr>
          <a:lstStyle/>
          <a:p>
            <a:pPr marL="50165">
              <a:lnSpc>
                <a:spcPct val="100000"/>
              </a:lnSpc>
              <a:spcBef>
                <a:spcPts val="170"/>
              </a:spcBef>
            </a:pPr>
            <a:r>
              <a:rPr dirty="0" sz="1100" spc="-5">
                <a:latin typeface="Arial Narrow"/>
                <a:cs typeface="Arial Narrow"/>
              </a:rPr>
              <a:t>Implementation</a:t>
            </a:r>
            <a:r>
              <a:rPr dirty="0" sz="1100" spc="-95">
                <a:latin typeface="Arial Narrow"/>
                <a:cs typeface="Arial Narrow"/>
              </a:rPr>
              <a:t> </a:t>
            </a:r>
            <a:r>
              <a:rPr dirty="0" sz="1100" spc="-5">
                <a:latin typeface="Arial Narrow"/>
                <a:cs typeface="Arial Narrow"/>
              </a:rPr>
              <a:t>View</a:t>
            </a:r>
            <a:endParaRPr sz="1100">
              <a:latin typeface="Arial Narrow"/>
              <a:cs typeface="Arial Narrow"/>
            </a:endParaRPr>
          </a:p>
        </p:txBody>
      </p:sp>
      <p:sp>
        <p:nvSpPr>
          <p:cNvPr id="14" name="object 14"/>
          <p:cNvSpPr txBox="1"/>
          <p:nvPr/>
        </p:nvSpPr>
        <p:spPr>
          <a:xfrm>
            <a:off x="4898135" y="7817446"/>
            <a:ext cx="939165" cy="306705"/>
          </a:xfrm>
          <a:prstGeom prst="rect">
            <a:avLst/>
          </a:prstGeom>
          <a:solidFill>
            <a:srgbClr val="FFFFFF"/>
          </a:solidFill>
        </p:spPr>
        <p:txBody>
          <a:bodyPr wrap="square" lIns="0" tIns="27940" rIns="0" bIns="0" rtlCol="0" vert="horz">
            <a:spAutoFit/>
          </a:bodyPr>
          <a:lstStyle/>
          <a:p>
            <a:pPr marL="340995">
              <a:lnSpc>
                <a:spcPct val="100000"/>
              </a:lnSpc>
              <a:spcBef>
                <a:spcPts val="220"/>
              </a:spcBef>
            </a:pPr>
            <a:r>
              <a:rPr dirty="0" sz="750" spc="5" b="1">
                <a:latin typeface="Arial Narrow"/>
                <a:cs typeface="Arial Narrow"/>
              </a:rPr>
              <a:t>Programmers</a:t>
            </a:r>
            <a:endParaRPr sz="750">
              <a:latin typeface="Arial Narrow"/>
              <a:cs typeface="Arial Narrow"/>
            </a:endParaRPr>
          </a:p>
          <a:p>
            <a:pPr marL="55880">
              <a:lnSpc>
                <a:spcPct val="100000"/>
              </a:lnSpc>
              <a:spcBef>
                <a:spcPts val="120"/>
              </a:spcBef>
            </a:pPr>
            <a:r>
              <a:rPr dirty="0" sz="750" spc="5" i="1">
                <a:latin typeface="Arial Narrow"/>
                <a:cs typeface="Arial Narrow"/>
              </a:rPr>
              <a:t>Software</a:t>
            </a:r>
            <a:r>
              <a:rPr dirty="0" sz="750" spc="-65" i="1">
                <a:latin typeface="Arial Narrow"/>
                <a:cs typeface="Arial Narrow"/>
              </a:rPr>
              <a:t> </a:t>
            </a:r>
            <a:r>
              <a:rPr dirty="0" sz="750" spc="5" i="1">
                <a:latin typeface="Arial Narrow"/>
                <a:cs typeface="Arial Narrow"/>
              </a:rPr>
              <a:t>management</a:t>
            </a:r>
            <a:endParaRPr sz="750">
              <a:latin typeface="Arial Narrow"/>
              <a:cs typeface="Arial Narrow"/>
            </a:endParaRPr>
          </a:p>
        </p:txBody>
      </p:sp>
      <p:sp>
        <p:nvSpPr>
          <p:cNvPr id="15" name="object 15"/>
          <p:cNvSpPr/>
          <p:nvPr/>
        </p:nvSpPr>
        <p:spPr>
          <a:xfrm>
            <a:off x="1943100" y="8175583"/>
            <a:ext cx="1957070" cy="1051560"/>
          </a:xfrm>
          <a:custGeom>
            <a:avLst/>
            <a:gdLst/>
            <a:ahLst/>
            <a:cxnLst/>
            <a:rect l="l" t="t" r="r" b="b"/>
            <a:pathLst>
              <a:path w="1957070" h="1051559">
                <a:moveTo>
                  <a:pt x="1955292" y="0"/>
                </a:moveTo>
                <a:lnTo>
                  <a:pt x="0" y="0"/>
                </a:lnTo>
                <a:lnTo>
                  <a:pt x="0" y="1051563"/>
                </a:lnTo>
                <a:lnTo>
                  <a:pt x="6096" y="1051563"/>
                </a:lnTo>
                <a:lnTo>
                  <a:pt x="6096" y="6095"/>
                </a:lnTo>
                <a:lnTo>
                  <a:pt x="3048" y="6095"/>
                </a:lnTo>
                <a:lnTo>
                  <a:pt x="3048" y="3047"/>
                </a:lnTo>
                <a:lnTo>
                  <a:pt x="1956816" y="3047"/>
                </a:lnTo>
                <a:lnTo>
                  <a:pt x="1956816" y="1523"/>
                </a:lnTo>
                <a:lnTo>
                  <a:pt x="1955292" y="0"/>
                </a:lnTo>
                <a:close/>
              </a:path>
              <a:path w="1957070" h="1051559">
                <a:moveTo>
                  <a:pt x="1953768" y="3047"/>
                </a:moveTo>
                <a:lnTo>
                  <a:pt x="1950720" y="3047"/>
                </a:lnTo>
                <a:lnTo>
                  <a:pt x="1950720" y="1051563"/>
                </a:lnTo>
                <a:lnTo>
                  <a:pt x="1956816" y="1051563"/>
                </a:lnTo>
                <a:lnTo>
                  <a:pt x="1956816" y="6095"/>
                </a:lnTo>
                <a:lnTo>
                  <a:pt x="1953768" y="6095"/>
                </a:lnTo>
                <a:lnTo>
                  <a:pt x="1953768" y="3047"/>
                </a:lnTo>
                <a:close/>
              </a:path>
              <a:path w="1957070" h="1051559">
                <a:moveTo>
                  <a:pt x="6096" y="3047"/>
                </a:moveTo>
                <a:lnTo>
                  <a:pt x="3048" y="3047"/>
                </a:lnTo>
                <a:lnTo>
                  <a:pt x="3048" y="6095"/>
                </a:lnTo>
                <a:lnTo>
                  <a:pt x="6096" y="6095"/>
                </a:lnTo>
                <a:lnTo>
                  <a:pt x="6096" y="3047"/>
                </a:lnTo>
                <a:close/>
              </a:path>
              <a:path w="1957070" h="1051559">
                <a:moveTo>
                  <a:pt x="1950720" y="3047"/>
                </a:moveTo>
                <a:lnTo>
                  <a:pt x="6096" y="3047"/>
                </a:lnTo>
                <a:lnTo>
                  <a:pt x="6096" y="6095"/>
                </a:lnTo>
                <a:lnTo>
                  <a:pt x="1950720" y="6095"/>
                </a:lnTo>
                <a:lnTo>
                  <a:pt x="1950720" y="3047"/>
                </a:lnTo>
                <a:close/>
              </a:path>
              <a:path w="1957070" h="1051559">
                <a:moveTo>
                  <a:pt x="1956816" y="3047"/>
                </a:moveTo>
                <a:lnTo>
                  <a:pt x="1953768" y="3047"/>
                </a:lnTo>
                <a:lnTo>
                  <a:pt x="1953768" y="6095"/>
                </a:lnTo>
                <a:lnTo>
                  <a:pt x="1956816" y="6095"/>
                </a:lnTo>
                <a:lnTo>
                  <a:pt x="1956816" y="3047"/>
                </a:lnTo>
                <a:close/>
              </a:path>
            </a:pathLst>
          </a:custGeom>
          <a:solidFill>
            <a:srgbClr val="5E5E5E"/>
          </a:solidFill>
        </p:spPr>
        <p:txBody>
          <a:bodyPr wrap="square" lIns="0" tIns="0" rIns="0" bIns="0" rtlCol="0"/>
          <a:lstStyle/>
          <a:p/>
        </p:txBody>
      </p:sp>
      <p:sp>
        <p:nvSpPr>
          <p:cNvPr id="16" name="object 16"/>
          <p:cNvSpPr/>
          <p:nvPr/>
        </p:nvSpPr>
        <p:spPr>
          <a:xfrm>
            <a:off x="2735579" y="8524582"/>
            <a:ext cx="931544" cy="216535"/>
          </a:xfrm>
          <a:custGeom>
            <a:avLst/>
            <a:gdLst/>
            <a:ahLst/>
            <a:cxnLst/>
            <a:rect l="l" t="t" r="r" b="b"/>
            <a:pathLst>
              <a:path w="931545" h="216534">
                <a:moveTo>
                  <a:pt x="0" y="0"/>
                </a:moveTo>
                <a:lnTo>
                  <a:pt x="931164" y="0"/>
                </a:lnTo>
                <a:lnTo>
                  <a:pt x="931164" y="216408"/>
                </a:lnTo>
                <a:lnTo>
                  <a:pt x="0" y="216408"/>
                </a:lnTo>
                <a:lnTo>
                  <a:pt x="0" y="0"/>
                </a:lnTo>
                <a:close/>
              </a:path>
            </a:pathLst>
          </a:custGeom>
          <a:solidFill>
            <a:srgbClr val="FFFFFF"/>
          </a:solidFill>
        </p:spPr>
        <p:txBody>
          <a:bodyPr wrap="square" lIns="0" tIns="0" rIns="0" bIns="0" rtlCol="0"/>
          <a:lstStyle/>
          <a:p/>
        </p:txBody>
      </p:sp>
      <p:sp>
        <p:nvSpPr>
          <p:cNvPr id="17" name="object 17"/>
          <p:cNvSpPr txBox="1"/>
          <p:nvPr/>
        </p:nvSpPr>
        <p:spPr>
          <a:xfrm>
            <a:off x="2773159" y="8544903"/>
            <a:ext cx="715010" cy="178435"/>
          </a:xfrm>
          <a:prstGeom prst="rect">
            <a:avLst/>
          </a:prstGeom>
        </p:spPr>
        <p:txBody>
          <a:bodyPr wrap="square" lIns="0" tIns="0" rIns="0" bIns="0" rtlCol="0" vert="horz">
            <a:spAutoFit/>
          </a:bodyPr>
          <a:lstStyle/>
          <a:p>
            <a:pPr marL="12700">
              <a:lnSpc>
                <a:spcPct val="100000"/>
              </a:lnSpc>
            </a:pPr>
            <a:r>
              <a:rPr dirty="0" sz="1100" spc="-5">
                <a:latin typeface="Arial Narrow"/>
                <a:cs typeface="Arial Narrow"/>
              </a:rPr>
              <a:t>Process</a:t>
            </a:r>
            <a:r>
              <a:rPr dirty="0" sz="1100" spc="-90">
                <a:latin typeface="Arial Narrow"/>
                <a:cs typeface="Arial Narrow"/>
              </a:rPr>
              <a:t> </a:t>
            </a:r>
            <a:r>
              <a:rPr dirty="0" sz="1100" spc="-5">
                <a:latin typeface="Arial Narrow"/>
                <a:cs typeface="Arial Narrow"/>
              </a:rPr>
              <a:t>View</a:t>
            </a:r>
            <a:endParaRPr sz="1100">
              <a:latin typeface="Arial Narrow"/>
              <a:cs typeface="Arial Narrow"/>
            </a:endParaRPr>
          </a:p>
        </p:txBody>
      </p:sp>
      <p:sp>
        <p:nvSpPr>
          <p:cNvPr id="18" name="object 18"/>
          <p:cNvSpPr txBox="1"/>
          <p:nvPr/>
        </p:nvSpPr>
        <p:spPr>
          <a:xfrm>
            <a:off x="2084832" y="8856815"/>
            <a:ext cx="567055" cy="373380"/>
          </a:xfrm>
          <a:prstGeom prst="rect">
            <a:avLst/>
          </a:prstGeom>
        </p:spPr>
        <p:txBody>
          <a:bodyPr wrap="square" lIns="0" tIns="24130" rIns="0" bIns="0" rtlCol="0" vert="horz">
            <a:spAutoFit/>
          </a:bodyPr>
          <a:lstStyle/>
          <a:p>
            <a:pPr marL="54610" marR="47625">
              <a:lnSpc>
                <a:spcPct val="102000"/>
              </a:lnSpc>
              <a:spcBef>
                <a:spcPts val="190"/>
              </a:spcBef>
            </a:pPr>
            <a:r>
              <a:rPr dirty="0" sz="750" spc="5" i="1">
                <a:latin typeface="Arial Narrow"/>
                <a:cs typeface="Arial Narrow"/>
              </a:rPr>
              <a:t>Performance </a:t>
            </a:r>
            <a:r>
              <a:rPr dirty="0" sz="750" i="1">
                <a:latin typeface="Arial Narrow"/>
                <a:cs typeface="Arial Narrow"/>
              </a:rPr>
              <a:t> </a:t>
            </a:r>
            <a:r>
              <a:rPr dirty="0" sz="750" spc="5" i="1">
                <a:latin typeface="Arial Narrow"/>
                <a:cs typeface="Arial Narrow"/>
              </a:rPr>
              <a:t>Scalability  Throughput</a:t>
            </a:r>
            <a:endParaRPr sz="750">
              <a:latin typeface="Arial Narrow"/>
              <a:cs typeface="Arial Narrow"/>
            </a:endParaRPr>
          </a:p>
        </p:txBody>
      </p:sp>
      <p:sp>
        <p:nvSpPr>
          <p:cNvPr id="19" name="object 19"/>
          <p:cNvSpPr txBox="1"/>
          <p:nvPr/>
        </p:nvSpPr>
        <p:spPr>
          <a:xfrm>
            <a:off x="2084832" y="8731846"/>
            <a:ext cx="832485" cy="172720"/>
          </a:xfrm>
          <a:prstGeom prst="rect">
            <a:avLst/>
          </a:prstGeom>
        </p:spPr>
        <p:txBody>
          <a:bodyPr wrap="square" lIns="0" tIns="27940" rIns="0" bIns="0" rtlCol="0" vert="horz">
            <a:spAutoFit/>
          </a:bodyPr>
          <a:lstStyle/>
          <a:p>
            <a:pPr marL="54610">
              <a:lnSpc>
                <a:spcPct val="100000"/>
              </a:lnSpc>
              <a:spcBef>
                <a:spcPts val="220"/>
              </a:spcBef>
            </a:pPr>
            <a:r>
              <a:rPr dirty="0" sz="750" spc="5" b="1">
                <a:latin typeface="Arial Narrow"/>
                <a:cs typeface="Arial Narrow"/>
              </a:rPr>
              <a:t>System</a:t>
            </a:r>
            <a:r>
              <a:rPr dirty="0" sz="750" spc="-75" b="1">
                <a:latin typeface="Arial Narrow"/>
                <a:cs typeface="Arial Narrow"/>
              </a:rPr>
              <a:t> </a:t>
            </a:r>
            <a:r>
              <a:rPr dirty="0" sz="750" spc="5" b="1">
                <a:latin typeface="Arial Narrow"/>
                <a:cs typeface="Arial Narrow"/>
              </a:rPr>
              <a:t>integrators</a:t>
            </a:r>
            <a:endParaRPr sz="750">
              <a:latin typeface="Arial Narrow"/>
              <a:cs typeface="Arial Narrow"/>
            </a:endParaRPr>
          </a:p>
        </p:txBody>
      </p:sp>
      <p:sp>
        <p:nvSpPr>
          <p:cNvPr id="20" name="object 20"/>
          <p:cNvSpPr/>
          <p:nvPr/>
        </p:nvSpPr>
        <p:spPr>
          <a:xfrm>
            <a:off x="2084832" y="8904058"/>
            <a:ext cx="567055" cy="323215"/>
          </a:xfrm>
          <a:custGeom>
            <a:avLst/>
            <a:gdLst/>
            <a:ahLst/>
            <a:cxnLst/>
            <a:rect l="l" t="t" r="r" b="b"/>
            <a:pathLst>
              <a:path w="567055" h="323215">
                <a:moveTo>
                  <a:pt x="0" y="323088"/>
                </a:moveTo>
                <a:lnTo>
                  <a:pt x="566928" y="323088"/>
                </a:lnTo>
                <a:lnTo>
                  <a:pt x="566928" y="0"/>
                </a:lnTo>
                <a:lnTo>
                  <a:pt x="0" y="0"/>
                </a:lnTo>
                <a:lnTo>
                  <a:pt x="0" y="323088"/>
                </a:lnTo>
                <a:close/>
              </a:path>
            </a:pathLst>
          </a:custGeom>
          <a:solidFill>
            <a:srgbClr val="FFFFFF"/>
          </a:solidFill>
        </p:spPr>
        <p:txBody>
          <a:bodyPr wrap="square" lIns="0" tIns="0" rIns="0" bIns="0" rtlCol="0"/>
          <a:lstStyle/>
          <a:p/>
        </p:txBody>
      </p:sp>
      <p:sp>
        <p:nvSpPr>
          <p:cNvPr id="21" name="object 21"/>
          <p:cNvSpPr txBox="1"/>
          <p:nvPr/>
        </p:nvSpPr>
        <p:spPr>
          <a:xfrm>
            <a:off x="2126995" y="8883481"/>
            <a:ext cx="482600" cy="126364"/>
          </a:xfrm>
          <a:prstGeom prst="rect">
            <a:avLst/>
          </a:prstGeom>
        </p:spPr>
        <p:txBody>
          <a:bodyPr wrap="square" lIns="0" tIns="0" rIns="0" bIns="0" rtlCol="0" vert="horz">
            <a:spAutoFit/>
          </a:bodyPr>
          <a:lstStyle/>
          <a:p>
            <a:pPr marL="12700">
              <a:lnSpc>
                <a:spcPct val="100000"/>
              </a:lnSpc>
            </a:pPr>
            <a:r>
              <a:rPr dirty="0" sz="750" spc="5" i="1">
                <a:latin typeface="Arial Narrow"/>
                <a:cs typeface="Arial Narrow"/>
              </a:rPr>
              <a:t>Performance</a:t>
            </a:r>
            <a:endParaRPr sz="750">
              <a:latin typeface="Arial Narrow"/>
              <a:cs typeface="Arial Narrow"/>
            </a:endParaRPr>
          </a:p>
        </p:txBody>
      </p:sp>
      <p:sp>
        <p:nvSpPr>
          <p:cNvPr id="22" name="object 22"/>
          <p:cNvSpPr txBox="1"/>
          <p:nvPr/>
        </p:nvSpPr>
        <p:spPr>
          <a:xfrm>
            <a:off x="2126995" y="8996202"/>
            <a:ext cx="433705" cy="246379"/>
          </a:xfrm>
          <a:prstGeom prst="rect">
            <a:avLst/>
          </a:prstGeom>
        </p:spPr>
        <p:txBody>
          <a:bodyPr wrap="square" lIns="0" tIns="0" rIns="0" bIns="0" rtlCol="0" vert="horz">
            <a:spAutoFit/>
          </a:bodyPr>
          <a:lstStyle/>
          <a:p>
            <a:pPr marL="12700" marR="5080">
              <a:lnSpc>
                <a:spcPct val="102699"/>
              </a:lnSpc>
            </a:pPr>
            <a:r>
              <a:rPr dirty="0" sz="750" spc="5" i="1">
                <a:latin typeface="Arial Narrow"/>
                <a:cs typeface="Arial Narrow"/>
              </a:rPr>
              <a:t>Scalability  </a:t>
            </a:r>
            <a:r>
              <a:rPr dirty="0" sz="750" spc="5" i="1">
                <a:latin typeface="Arial Narrow"/>
                <a:cs typeface="Arial Narrow"/>
              </a:rPr>
              <a:t>Throughput</a:t>
            </a:r>
            <a:endParaRPr sz="750">
              <a:latin typeface="Arial Narrow"/>
              <a:cs typeface="Arial Narrow"/>
            </a:endParaRPr>
          </a:p>
        </p:txBody>
      </p:sp>
      <p:sp>
        <p:nvSpPr>
          <p:cNvPr id="23" name="object 23"/>
          <p:cNvSpPr/>
          <p:nvPr/>
        </p:nvSpPr>
        <p:spPr>
          <a:xfrm>
            <a:off x="2084832" y="8731846"/>
            <a:ext cx="832485" cy="172720"/>
          </a:xfrm>
          <a:custGeom>
            <a:avLst/>
            <a:gdLst/>
            <a:ahLst/>
            <a:cxnLst/>
            <a:rect l="l" t="t" r="r" b="b"/>
            <a:pathLst>
              <a:path w="832485" h="172720">
                <a:moveTo>
                  <a:pt x="0" y="0"/>
                </a:moveTo>
                <a:lnTo>
                  <a:pt x="832104" y="0"/>
                </a:lnTo>
                <a:lnTo>
                  <a:pt x="832104" y="172211"/>
                </a:lnTo>
                <a:lnTo>
                  <a:pt x="0" y="172211"/>
                </a:lnTo>
                <a:lnTo>
                  <a:pt x="0" y="0"/>
                </a:lnTo>
                <a:close/>
              </a:path>
            </a:pathLst>
          </a:custGeom>
          <a:solidFill>
            <a:srgbClr val="FFFFFF"/>
          </a:solidFill>
        </p:spPr>
        <p:txBody>
          <a:bodyPr wrap="square" lIns="0" tIns="0" rIns="0" bIns="0" rtlCol="0"/>
          <a:lstStyle/>
          <a:p/>
        </p:txBody>
      </p:sp>
      <p:sp>
        <p:nvSpPr>
          <p:cNvPr id="24" name="object 24"/>
          <p:cNvSpPr txBox="1"/>
          <p:nvPr/>
        </p:nvSpPr>
        <p:spPr>
          <a:xfrm>
            <a:off x="2126995" y="8760031"/>
            <a:ext cx="748030" cy="126364"/>
          </a:xfrm>
          <a:prstGeom prst="rect">
            <a:avLst/>
          </a:prstGeom>
        </p:spPr>
        <p:txBody>
          <a:bodyPr wrap="square" lIns="0" tIns="0" rIns="0" bIns="0" rtlCol="0" vert="horz">
            <a:spAutoFit/>
          </a:bodyPr>
          <a:lstStyle/>
          <a:p>
            <a:pPr marL="12700">
              <a:lnSpc>
                <a:spcPct val="100000"/>
              </a:lnSpc>
            </a:pPr>
            <a:r>
              <a:rPr dirty="0" sz="750" spc="5" b="1">
                <a:latin typeface="Arial Narrow"/>
                <a:cs typeface="Arial Narrow"/>
              </a:rPr>
              <a:t>System</a:t>
            </a:r>
            <a:r>
              <a:rPr dirty="0" sz="750" spc="-75" b="1">
                <a:latin typeface="Arial Narrow"/>
                <a:cs typeface="Arial Narrow"/>
              </a:rPr>
              <a:t> </a:t>
            </a:r>
            <a:r>
              <a:rPr dirty="0" sz="750" spc="5" b="1">
                <a:latin typeface="Arial Narrow"/>
                <a:cs typeface="Arial Narrow"/>
              </a:rPr>
              <a:t>integrators</a:t>
            </a:r>
            <a:endParaRPr sz="750">
              <a:latin typeface="Arial Narrow"/>
              <a:cs typeface="Arial Narrow"/>
            </a:endParaRPr>
          </a:p>
        </p:txBody>
      </p:sp>
      <p:sp>
        <p:nvSpPr>
          <p:cNvPr id="25" name="object 25"/>
          <p:cNvSpPr/>
          <p:nvPr/>
        </p:nvSpPr>
        <p:spPr>
          <a:xfrm>
            <a:off x="3941064" y="8175583"/>
            <a:ext cx="1993900" cy="1051560"/>
          </a:xfrm>
          <a:custGeom>
            <a:avLst/>
            <a:gdLst/>
            <a:ahLst/>
            <a:cxnLst/>
            <a:rect l="l" t="t" r="r" b="b"/>
            <a:pathLst>
              <a:path w="1993900" h="1051559">
                <a:moveTo>
                  <a:pt x="1991868" y="0"/>
                </a:moveTo>
                <a:lnTo>
                  <a:pt x="0" y="0"/>
                </a:lnTo>
                <a:lnTo>
                  <a:pt x="0" y="1051563"/>
                </a:lnTo>
                <a:lnTo>
                  <a:pt x="6096" y="1051563"/>
                </a:lnTo>
                <a:lnTo>
                  <a:pt x="6096" y="6095"/>
                </a:lnTo>
                <a:lnTo>
                  <a:pt x="3048" y="6095"/>
                </a:lnTo>
                <a:lnTo>
                  <a:pt x="3048" y="3047"/>
                </a:lnTo>
                <a:lnTo>
                  <a:pt x="1993392" y="3047"/>
                </a:lnTo>
                <a:lnTo>
                  <a:pt x="1993392" y="1523"/>
                </a:lnTo>
                <a:lnTo>
                  <a:pt x="1991868" y="0"/>
                </a:lnTo>
                <a:close/>
              </a:path>
              <a:path w="1993900" h="1051559">
                <a:moveTo>
                  <a:pt x="1990344" y="3047"/>
                </a:moveTo>
                <a:lnTo>
                  <a:pt x="1987295" y="3047"/>
                </a:lnTo>
                <a:lnTo>
                  <a:pt x="1987295" y="1051563"/>
                </a:lnTo>
                <a:lnTo>
                  <a:pt x="1993392" y="1051563"/>
                </a:lnTo>
                <a:lnTo>
                  <a:pt x="1993392" y="6095"/>
                </a:lnTo>
                <a:lnTo>
                  <a:pt x="1990344" y="6095"/>
                </a:lnTo>
                <a:lnTo>
                  <a:pt x="1990344" y="3047"/>
                </a:lnTo>
                <a:close/>
              </a:path>
              <a:path w="1993900" h="1051559">
                <a:moveTo>
                  <a:pt x="6096" y="3047"/>
                </a:moveTo>
                <a:lnTo>
                  <a:pt x="3048" y="3047"/>
                </a:lnTo>
                <a:lnTo>
                  <a:pt x="3048" y="6095"/>
                </a:lnTo>
                <a:lnTo>
                  <a:pt x="6096" y="6095"/>
                </a:lnTo>
                <a:lnTo>
                  <a:pt x="6096" y="3047"/>
                </a:lnTo>
                <a:close/>
              </a:path>
              <a:path w="1993900" h="1051559">
                <a:moveTo>
                  <a:pt x="1987295" y="3047"/>
                </a:moveTo>
                <a:lnTo>
                  <a:pt x="6096" y="3047"/>
                </a:lnTo>
                <a:lnTo>
                  <a:pt x="6096" y="6095"/>
                </a:lnTo>
                <a:lnTo>
                  <a:pt x="1987295" y="6095"/>
                </a:lnTo>
                <a:lnTo>
                  <a:pt x="1987295" y="3047"/>
                </a:lnTo>
                <a:close/>
              </a:path>
              <a:path w="1993900" h="1051559">
                <a:moveTo>
                  <a:pt x="1993392" y="3047"/>
                </a:moveTo>
                <a:lnTo>
                  <a:pt x="1990344" y="3047"/>
                </a:lnTo>
                <a:lnTo>
                  <a:pt x="1990344" y="6095"/>
                </a:lnTo>
                <a:lnTo>
                  <a:pt x="1993392" y="6095"/>
                </a:lnTo>
                <a:lnTo>
                  <a:pt x="1993392" y="3047"/>
                </a:lnTo>
                <a:close/>
              </a:path>
            </a:pathLst>
          </a:custGeom>
          <a:solidFill>
            <a:srgbClr val="5E5E5E"/>
          </a:solidFill>
        </p:spPr>
        <p:txBody>
          <a:bodyPr wrap="square" lIns="0" tIns="0" rIns="0" bIns="0" rtlCol="0"/>
          <a:lstStyle/>
          <a:p/>
        </p:txBody>
      </p:sp>
      <p:sp>
        <p:nvSpPr>
          <p:cNvPr id="26" name="object 26"/>
          <p:cNvSpPr/>
          <p:nvPr/>
        </p:nvSpPr>
        <p:spPr>
          <a:xfrm>
            <a:off x="4102608" y="8524582"/>
            <a:ext cx="1264920" cy="216535"/>
          </a:xfrm>
          <a:custGeom>
            <a:avLst/>
            <a:gdLst/>
            <a:ahLst/>
            <a:cxnLst/>
            <a:rect l="l" t="t" r="r" b="b"/>
            <a:pathLst>
              <a:path w="1264920" h="216534">
                <a:moveTo>
                  <a:pt x="0" y="0"/>
                </a:moveTo>
                <a:lnTo>
                  <a:pt x="1264919" y="0"/>
                </a:lnTo>
                <a:lnTo>
                  <a:pt x="1264919" y="216408"/>
                </a:lnTo>
                <a:lnTo>
                  <a:pt x="0" y="216408"/>
                </a:lnTo>
                <a:lnTo>
                  <a:pt x="0" y="0"/>
                </a:lnTo>
                <a:close/>
              </a:path>
            </a:pathLst>
          </a:custGeom>
          <a:solidFill>
            <a:srgbClr val="FFFFFF"/>
          </a:solidFill>
        </p:spPr>
        <p:txBody>
          <a:bodyPr wrap="square" lIns="0" tIns="0" rIns="0" bIns="0" rtlCol="0"/>
          <a:lstStyle/>
          <a:p/>
        </p:txBody>
      </p:sp>
      <p:sp>
        <p:nvSpPr>
          <p:cNvPr id="27" name="object 27"/>
          <p:cNvSpPr txBox="1"/>
          <p:nvPr/>
        </p:nvSpPr>
        <p:spPr>
          <a:xfrm>
            <a:off x="4140200" y="8544903"/>
            <a:ext cx="911225" cy="178435"/>
          </a:xfrm>
          <a:prstGeom prst="rect">
            <a:avLst/>
          </a:prstGeom>
        </p:spPr>
        <p:txBody>
          <a:bodyPr wrap="square" lIns="0" tIns="0" rIns="0" bIns="0" rtlCol="0" vert="horz">
            <a:spAutoFit/>
          </a:bodyPr>
          <a:lstStyle/>
          <a:p>
            <a:pPr marL="12700">
              <a:lnSpc>
                <a:spcPct val="100000"/>
              </a:lnSpc>
            </a:pPr>
            <a:r>
              <a:rPr dirty="0" sz="1100" spc="-5">
                <a:latin typeface="Arial Narrow"/>
                <a:cs typeface="Arial Narrow"/>
              </a:rPr>
              <a:t>Deployment</a:t>
            </a:r>
            <a:r>
              <a:rPr dirty="0" sz="1100" spc="-90">
                <a:latin typeface="Arial Narrow"/>
                <a:cs typeface="Arial Narrow"/>
              </a:rPr>
              <a:t> </a:t>
            </a:r>
            <a:r>
              <a:rPr dirty="0" sz="1100" spc="-5">
                <a:latin typeface="Arial Narrow"/>
                <a:cs typeface="Arial Narrow"/>
              </a:rPr>
              <a:t>View</a:t>
            </a:r>
            <a:endParaRPr sz="1100">
              <a:latin typeface="Arial Narrow"/>
              <a:cs typeface="Arial Narrow"/>
            </a:endParaRPr>
          </a:p>
        </p:txBody>
      </p:sp>
      <p:sp>
        <p:nvSpPr>
          <p:cNvPr id="28" name="object 28"/>
          <p:cNvSpPr/>
          <p:nvPr/>
        </p:nvSpPr>
        <p:spPr>
          <a:xfrm>
            <a:off x="4357115" y="8856815"/>
            <a:ext cx="1400810" cy="370840"/>
          </a:xfrm>
          <a:custGeom>
            <a:avLst/>
            <a:gdLst/>
            <a:ahLst/>
            <a:cxnLst/>
            <a:rect l="l" t="t" r="r" b="b"/>
            <a:pathLst>
              <a:path w="1400810" h="370840">
                <a:moveTo>
                  <a:pt x="0" y="0"/>
                </a:moveTo>
                <a:lnTo>
                  <a:pt x="1400556" y="0"/>
                </a:lnTo>
                <a:lnTo>
                  <a:pt x="1400556" y="370332"/>
                </a:lnTo>
                <a:lnTo>
                  <a:pt x="0" y="370332"/>
                </a:lnTo>
                <a:lnTo>
                  <a:pt x="0" y="0"/>
                </a:lnTo>
                <a:close/>
              </a:path>
            </a:pathLst>
          </a:custGeom>
          <a:solidFill>
            <a:srgbClr val="FFFFFF"/>
          </a:solidFill>
        </p:spPr>
        <p:txBody>
          <a:bodyPr wrap="square" lIns="0" tIns="0" rIns="0" bIns="0" rtlCol="0"/>
          <a:lstStyle/>
          <a:p/>
        </p:txBody>
      </p:sp>
      <p:sp>
        <p:nvSpPr>
          <p:cNvPr id="29" name="object 29"/>
          <p:cNvSpPr txBox="1"/>
          <p:nvPr/>
        </p:nvSpPr>
        <p:spPr>
          <a:xfrm>
            <a:off x="5101844" y="8885008"/>
            <a:ext cx="615315" cy="126364"/>
          </a:xfrm>
          <a:prstGeom prst="rect">
            <a:avLst/>
          </a:prstGeom>
        </p:spPr>
        <p:txBody>
          <a:bodyPr wrap="square" lIns="0" tIns="0" rIns="0" bIns="0" rtlCol="0" vert="horz">
            <a:spAutoFit/>
          </a:bodyPr>
          <a:lstStyle/>
          <a:p>
            <a:pPr marL="12700">
              <a:lnSpc>
                <a:spcPct val="100000"/>
              </a:lnSpc>
            </a:pPr>
            <a:r>
              <a:rPr dirty="0" sz="750" spc="5" i="1">
                <a:latin typeface="Arial Narrow"/>
                <a:cs typeface="Arial Narrow"/>
              </a:rPr>
              <a:t>System</a:t>
            </a:r>
            <a:r>
              <a:rPr dirty="0" sz="750" spc="-80" i="1">
                <a:latin typeface="Arial Narrow"/>
                <a:cs typeface="Arial Narrow"/>
              </a:rPr>
              <a:t> </a:t>
            </a:r>
            <a:r>
              <a:rPr dirty="0" sz="750" spc="5" i="1">
                <a:latin typeface="Arial Narrow"/>
                <a:cs typeface="Arial Narrow"/>
              </a:rPr>
              <a:t>topology</a:t>
            </a:r>
            <a:endParaRPr sz="750">
              <a:latin typeface="Arial Narrow"/>
              <a:cs typeface="Arial Narrow"/>
            </a:endParaRPr>
          </a:p>
        </p:txBody>
      </p:sp>
      <p:sp>
        <p:nvSpPr>
          <p:cNvPr id="30" name="object 30"/>
          <p:cNvSpPr txBox="1"/>
          <p:nvPr/>
        </p:nvSpPr>
        <p:spPr>
          <a:xfrm>
            <a:off x="4984483" y="8996173"/>
            <a:ext cx="734060" cy="246379"/>
          </a:xfrm>
          <a:prstGeom prst="rect">
            <a:avLst/>
          </a:prstGeom>
        </p:spPr>
        <p:txBody>
          <a:bodyPr wrap="square" lIns="0" tIns="0" rIns="0" bIns="0" rtlCol="0" vert="horz">
            <a:spAutoFit/>
          </a:bodyPr>
          <a:lstStyle/>
          <a:p>
            <a:pPr marL="166370" marR="5080" indent="-154305">
              <a:lnSpc>
                <a:spcPct val="102699"/>
              </a:lnSpc>
            </a:pPr>
            <a:r>
              <a:rPr dirty="0" sz="750" i="1">
                <a:latin typeface="Arial Narrow"/>
                <a:cs typeface="Arial Narrow"/>
              </a:rPr>
              <a:t>Delivery,</a:t>
            </a:r>
            <a:r>
              <a:rPr dirty="0" sz="750" spc="-60" i="1">
                <a:latin typeface="Arial Narrow"/>
                <a:cs typeface="Arial Narrow"/>
              </a:rPr>
              <a:t> </a:t>
            </a:r>
            <a:r>
              <a:rPr dirty="0" sz="750" spc="5" i="1">
                <a:latin typeface="Arial Narrow"/>
                <a:cs typeface="Arial Narrow"/>
              </a:rPr>
              <a:t>installation  </a:t>
            </a:r>
            <a:r>
              <a:rPr dirty="0" sz="750" spc="5" i="1">
                <a:latin typeface="Arial Narrow"/>
                <a:cs typeface="Arial Narrow"/>
              </a:rPr>
              <a:t>Communication</a:t>
            </a:r>
            <a:endParaRPr sz="750">
              <a:latin typeface="Arial Narrow"/>
              <a:cs typeface="Arial Narrow"/>
            </a:endParaRPr>
          </a:p>
        </p:txBody>
      </p:sp>
      <p:sp>
        <p:nvSpPr>
          <p:cNvPr id="31" name="object 31"/>
          <p:cNvSpPr/>
          <p:nvPr/>
        </p:nvSpPr>
        <p:spPr>
          <a:xfrm>
            <a:off x="4885944" y="8731846"/>
            <a:ext cx="868680" cy="172720"/>
          </a:xfrm>
          <a:custGeom>
            <a:avLst/>
            <a:gdLst/>
            <a:ahLst/>
            <a:cxnLst/>
            <a:rect l="l" t="t" r="r" b="b"/>
            <a:pathLst>
              <a:path w="868679" h="172720">
                <a:moveTo>
                  <a:pt x="0" y="0"/>
                </a:moveTo>
                <a:lnTo>
                  <a:pt x="868679" y="0"/>
                </a:lnTo>
                <a:lnTo>
                  <a:pt x="868679" y="172211"/>
                </a:lnTo>
                <a:lnTo>
                  <a:pt x="0" y="172211"/>
                </a:lnTo>
                <a:lnTo>
                  <a:pt x="0" y="0"/>
                </a:lnTo>
                <a:close/>
              </a:path>
            </a:pathLst>
          </a:custGeom>
          <a:solidFill>
            <a:srgbClr val="FFFFFF"/>
          </a:solidFill>
        </p:spPr>
        <p:txBody>
          <a:bodyPr wrap="square" lIns="0" tIns="0" rIns="0" bIns="0" rtlCol="0"/>
          <a:lstStyle/>
          <a:p/>
        </p:txBody>
      </p:sp>
      <p:sp>
        <p:nvSpPr>
          <p:cNvPr id="32" name="object 32"/>
          <p:cNvSpPr txBox="1"/>
          <p:nvPr/>
        </p:nvSpPr>
        <p:spPr>
          <a:xfrm>
            <a:off x="4929632" y="8760031"/>
            <a:ext cx="783590" cy="126364"/>
          </a:xfrm>
          <a:prstGeom prst="rect">
            <a:avLst/>
          </a:prstGeom>
        </p:spPr>
        <p:txBody>
          <a:bodyPr wrap="square" lIns="0" tIns="0" rIns="0" bIns="0" rtlCol="0" vert="horz">
            <a:spAutoFit/>
          </a:bodyPr>
          <a:lstStyle/>
          <a:p>
            <a:pPr marL="12700">
              <a:lnSpc>
                <a:spcPct val="100000"/>
              </a:lnSpc>
            </a:pPr>
            <a:r>
              <a:rPr dirty="0" sz="750" spc="5" b="1">
                <a:latin typeface="Arial Narrow"/>
                <a:cs typeface="Arial Narrow"/>
              </a:rPr>
              <a:t>System</a:t>
            </a:r>
            <a:r>
              <a:rPr dirty="0" sz="750" spc="-70" b="1">
                <a:latin typeface="Arial Narrow"/>
                <a:cs typeface="Arial Narrow"/>
              </a:rPr>
              <a:t> </a:t>
            </a:r>
            <a:r>
              <a:rPr dirty="0" sz="750" spc="5" b="1">
                <a:latin typeface="Arial Narrow"/>
                <a:cs typeface="Arial Narrow"/>
              </a:rPr>
              <a:t>engineering</a:t>
            </a:r>
            <a:endParaRPr sz="750">
              <a:latin typeface="Arial Narrow"/>
              <a:cs typeface="Arial Narrow"/>
            </a:endParaRPr>
          </a:p>
        </p:txBody>
      </p:sp>
      <p:sp>
        <p:nvSpPr>
          <p:cNvPr id="33" name="object 33"/>
          <p:cNvSpPr/>
          <p:nvPr/>
        </p:nvSpPr>
        <p:spPr>
          <a:xfrm>
            <a:off x="3145535" y="7707718"/>
            <a:ext cx="1545590" cy="826135"/>
          </a:xfrm>
          <a:custGeom>
            <a:avLst/>
            <a:gdLst/>
            <a:ahLst/>
            <a:cxnLst/>
            <a:rect l="l" t="t" r="r" b="b"/>
            <a:pathLst>
              <a:path w="1545589" h="826134">
                <a:moveTo>
                  <a:pt x="812292" y="0"/>
                </a:moveTo>
                <a:lnTo>
                  <a:pt x="733044" y="0"/>
                </a:lnTo>
                <a:lnTo>
                  <a:pt x="693420" y="1523"/>
                </a:lnTo>
                <a:lnTo>
                  <a:pt x="617220" y="7619"/>
                </a:lnTo>
                <a:lnTo>
                  <a:pt x="579120" y="13715"/>
                </a:lnTo>
                <a:lnTo>
                  <a:pt x="542544" y="18287"/>
                </a:lnTo>
                <a:lnTo>
                  <a:pt x="470916" y="32003"/>
                </a:lnTo>
                <a:lnTo>
                  <a:pt x="403860" y="50291"/>
                </a:lnTo>
                <a:lnTo>
                  <a:pt x="341376" y="70103"/>
                </a:lnTo>
                <a:lnTo>
                  <a:pt x="309372" y="82295"/>
                </a:lnTo>
                <a:lnTo>
                  <a:pt x="280416" y="92963"/>
                </a:lnTo>
                <a:lnTo>
                  <a:pt x="225552" y="120395"/>
                </a:lnTo>
                <a:lnTo>
                  <a:pt x="176784" y="150875"/>
                </a:lnTo>
                <a:lnTo>
                  <a:pt x="132588" y="181355"/>
                </a:lnTo>
                <a:lnTo>
                  <a:pt x="92964" y="216407"/>
                </a:lnTo>
                <a:lnTo>
                  <a:pt x="60960" y="251459"/>
                </a:lnTo>
                <a:lnTo>
                  <a:pt x="35052" y="289559"/>
                </a:lnTo>
                <a:lnTo>
                  <a:pt x="15240" y="329183"/>
                </a:lnTo>
                <a:lnTo>
                  <a:pt x="4572" y="370331"/>
                </a:lnTo>
                <a:lnTo>
                  <a:pt x="0" y="413003"/>
                </a:lnTo>
                <a:lnTo>
                  <a:pt x="1524" y="434339"/>
                </a:lnTo>
                <a:lnTo>
                  <a:pt x="9144" y="475487"/>
                </a:lnTo>
                <a:lnTo>
                  <a:pt x="24384" y="516635"/>
                </a:lnTo>
                <a:lnTo>
                  <a:pt x="47244" y="554735"/>
                </a:lnTo>
                <a:lnTo>
                  <a:pt x="76200" y="591311"/>
                </a:lnTo>
                <a:lnTo>
                  <a:pt x="112776" y="626363"/>
                </a:lnTo>
                <a:lnTo>
                  <a:pt x="132588" y="644651"/>
                </a:lnTo>
                <a:lnTo>
                  <a:pt x="176784" y="675131"/>
                </a:lnTo>
                <a:lnTo>
                  <a:pt x="252984" y="719327"/>
                </a:lnTo>
                <a:lnTo>
                  <a:pt x="309372" y="743711"/>
                </a:lnTo>
                <a:lnTo>
                  <a:pt x="371856" y="766571"/>
                </a:lnTo>
                <a:lnTo>
                  <a:pt x="470916" y="794003"/>
                </a:lnTo>
                <a:lnTo>
                  <a:pt x="542544" y="806195"/>
                </a:lnTo>
                <a:lnTo>
                  <a:pt x="617220" y="818387"/>
                </a:lnTo>
                <a:lnTo>
                  <a:pt x="653796" y="821435"/>
                </a:lnTo>
                <a:lnTo>
                  <a:pt x="772668" y="826007"/>
                </a:lnTo>
                <a:lnTo>
                  <a:pt x="890016" y="821435"/>
                </a:lnTo>
                <a:lnTo>
                  <a:pt x="928116" y="818387"/>
                </a:lnTo>
                <a:lnTo>
                  <a:pt x="1001268" y="806195"/>
                </a:lnTo>
                <a:lnTo>
                  <a:pt x="1037844" y="801623"/>
                </a:lnTo>
                <a:lnTo>
                  <a:pt x="1107948" y="784859"/>
                </a:lnTo>
                <a:lnTo>
                  <a:pt x="1171956" y="766571"/>
                </a:lnTo>
                <a:lnTo>
                  <a:pt x="1234440" y="743711"/>
                </a:lnTo>
                <a:lnTo>
                  <a:pt x="1290828" y="719327"/>
                </a:lnTo>
                <a:lnTo>
                  <a:pt x="1318260" y="704087"/>
                </a:lnTo>
                <a:lnTo>
                  <a:pt x="1344168" y="690371"/>
                </a:lnTo>
                <a:lnTo>
                  <a:pt x="1391412" y="659891"/>
                </a:lnTo>
                <a:lnTo>
                  <a:pt x="1450848" y="609599"/>
                </a:lnTo>
                <a:lnTo>
                  <a:pt x="1484376" y="573023"/>
                </a:lnTo>
                <a:lnTo>
                  <a:pt x="1510284" y="536447"/>
                </a:lnTo>
                <a:lnTo>
                  <a:pt x="1528572" y="495299"/>
                </a:lnTo>
                <a:lnTo>
                  <a:pt x="1540764" y="455675"/>
                </a:lnTo>
                <a:lnTo>
                  <a:pt x="1545336" y="413003"/>
                </a:lnTo>
                <a:lnTo>
                  <a:pt x="1543812" y="391667"/>
                </a:lnTo>
                <a:lnTo>
                  <a:pt x="1536192" y="348995"/>
                </a:lnTo>
                <a:lnTo>
                  <a:pt x="1510284" y="289559"/>
                </a:lnTo>
                <a:lnTo>
                  <a:pt x="1484376" y="251459"/>
                </a:lnTo>
                <a:lnTo>
                  <a:pt x="1450848" y="216407"/>
                </a:lnTo>
                <a:lnTo>
                  <a:pt x="1432560" y="198119"/>
                </a:lnTo>
                <a:lnTo>
                  <a:pt x="1391412" y="166115"/>
                </a:lnTo>
                <a:lnTo>
                  <a:pt x="1344168" y="135635"/>
                </a:lnTo>
                <a:lnTo>
                  <a:pt x="1263396" y="92963"/>
                </a:lnTo>
                <a:lnTo>
                  <a:pt x="1234440" y="82295"/>
                </a:lnTo>
                <a:lnTo>
                  <a:pt x="1203960" y="70103"/>
                </a:lnTo>
                <a:lnTo>
                  <a:pt x="1141476" y="50291"/>
                </a:lnTo>
                <a:lnTo>
                  <a:pt x="1072896" y="32003"/>
                </a:lnTo>
                <a:lnTo>
                  <a:pt x="1001268" y="18287"/>
                </a:lnTo>
                <a:lnTo>
                  <a:pt x="964692" y="13715"/>
                </a:lnTo>
                <a:lnTo>
                  <a:pt x="928116" y="7619"/>
                </a:lnTo>
                <a:lnTo>
                  <a:pt x="851916" y="1523"/>
                </a:lnTo>
                <a:lnTo>
                  <a:pt x="812292" y="0"/>
                </a:lnTo>
                <a:close/>
              </a:path>
            </a:pathLst>
          </a:custGeom>
          <a:solidFill>
            <a:srgbClr val="808080"/>
          </a:solidFill>
        </p:spPr>
        <p:txBody>
          <a:bodyPr wrap="square" lIns="0" tIns="0" rIns="0" bIns="0" rtlCol="0"/>
          <a:lstStyle/>
          <a:p/>
        </p:txBody>
      </p:sp>
      <p:sp>
        <p:nvSpPr>
          <p:cNvPr id="34" name="object 34"/>
          <p:cNvSpPr/>
          <p:nvPr/>
        </p:nvSpPr>
        <p:spPr>
          <a:xfrm>
            <a:off x="3142488" y="7704925"/>
            <a:ext cx="1551940" cy="831850"/>
          </a:xfrm>
          <a:custGeom>
            <a:avLst/>
            <a:gdLst/>
            <a:ahLst/>
            <a:cxnLst/>
            <a:rect l="l" t="t" r="r" b="b"/>
            <a:pathLst>
              <a:path w="1551939" h="831850">
                <a:moveTo>
                  <a:pt x="772667" y="0"/>
                </a:moveTo>
                <a:lnTo>
                  <a:pt x="734567" y="0"/>
                </a:lnTo>
                <a:lnTo>
                  <a:pt x="694943" y="1269"/>
                </a:lnTo>
                <a:lnTo>
                  <a:pt x="655319" y="5079"/>
                </a:lnTo>
                <a:lnTo>
                  <a:pt x="618743" y="7619"/>
                </a:lnTo>
                <a:lnTo>
                  <a:pt x="580643" y="13969"/>
                </a:lnTo>
                <a:lnTo>
                  <a:pt x="509015" y="24129"/>
                </a:lnTo>
                <a:lnTo>
                  <a:pt x="472439" y="31749"/>
                </a:lnTo>
                <a:lnTo>
                  <a:pt x="373379" y="59689"/>
                </a:lnTo>
                <a:lnTo>
                  <a:pt x="342899" y="69849"/>
                </a:lnTo>
                <a:lnTo>
                  <a:pt x="310895" y="82549"/>
                </a:lnTo>
                <a:lnTo>
                  <a:pt x="281939" y="92709"/>
                </a:lnTo>
                <a:lnTo>
                  <a:pt x="280415" y="92709"/>
                </a:lnTo>
                <a:lnTo>
                  <a:pt x="225551" y="120649"/>
                </a:lnTo>
                <a:lnTo>
                  <a:pt x="176783" y="151129"/>
                </a:lnTo>
                <a:lnTo>
                  <a:pt x="132587" y="181609"/>
                </a:lnTo>
                <a:lnTo>
                  <a:pt x="92963" y="217169"/>
                </a:lnTo>
                <a:lnTo>
                  <a:pt x="60959" y="251459"/>
                </a:lnTo>
                <a:lnTo>
                  <a:pt x="47243" y="271779"/>
                </a:lnTo>
                <a:lnTo>
                  <a:pt x="35051" y="289559"/>
                </a:lnTo>
                <a:lnTo>
                  <a:pt x="24383" y="309879"/>
                </a:lnTo>
                <a:lnTo>
                  <a:pt x="24383" y="311149"/>
                </a:lnTo>
                <a:lnTo>
                  <a:pt x="15239" y="331469"/>
                </a:lnTo>
                <a:lnTo>
                  <a:pt x="9143" y="350519"/>
                </a:lnTo>
                <a:lnTo>
                  <a:pt x="4571" y="372109"/>
                </a:lnTo>
                <a:lnTo>
                  <a:pt x="1523" y="393699"/>
                </a:lnTo>
                <a:lnTo>
                  <a:pt x="0" y="415289"/>
                </a:lnTo>
                <a:lnTo>
                  <a:pt x="0" y="416559"/>
                </a:lnTo>
                <a:lnTo>
                  <a:pt x="4571" y="458469"/>
                </a:lnTo>
                <a:lnTo>
                  <a:pt x="15239" y="499109"/>
                </a:lnTo>
                <a:lnTo>
                  <a:pt x="24383" y="519429"/>
                </a:lnTo>
                <a:lnTo>
                  <a:pt x="24383" y="521969"/>
                </a:lnTo>
                <a:lnTo>
                  <a:pt x="47243" y="560069"/>
                </a:lnTo>
                <a:lnTo>
                  <a:pt x="76199" y="595629"/>
                </a:lnTo>
                <a:lnTo>
                  <a:pt x="112775" y="631189"/>
                </a:lnTo>
                <a:lnTo>
                  <a:pt x="132587" y="648969"/>
                </a:lnTo>
                <a:lnTo>
                  <a:pt x="176783" y="679449"/>
                </a:lnTo>
                <a:lnTo>
                  <a:pt x="225551" y="708659"/>
                </a:lnTo>
                <a:lnTo>
                  <a:pt x="252983" y="723899"/>
                </a:lnTo>
                <a:lnTo>
                  <a:pt x="254507" y="725169"/>
                </a:lnTo>
                <a:lnTo>
                  <a:pt x="281939" y="737869"/>
                </a:lnTo>
                <a:lnTo>
                  <a:pt x="310895" y="750569"/>
                </a:lnTo>
                <a:lnTo>
                  <a:pt x="342899" y="761999"/>
                </a:lnTo>
                <a:lnTo>
                  <a:pt x="373379" y="773429"/>
                </a:lnTo>
                <a:lnTo>
                  <a:pt x="405383" y="782319"/>
                </a:lnTo>
                <a:lnTo>
                  <a:pt x="472439" y="800099"/>
                </a:lnTo>
                <a:lnTo>
                  <a:pt x="509015" y="807719"/>
                </a:lnTo>
                <a:lnTo>
                  <a:pt x="544067" y="812799"/>
                </a:lnTo>
                <a:lnTo>
                  <a:pt x="580643" y="819149"/>
                </a:lnTo>
                <a:lnTo>
                  <a:pt x="618743" y="824229"/>
                </a:lnTo>
                <a:lnTo>
                  <a:pt x="655319" y="828039"/>
                </a:lnTo>
                <a:lnTo>
                  <a:pt x="774191" y="831849"/>
                </a:lnTo>
                <a:lnTo>
                  <a:pt x="775715" y="831849"/>
                </a:lnTo>
                <a:lnTo>
                  <a:pt x="854963" y="829309"/>
                </a:lnTo>
                <a:lnTo>
                  <a:pt x="775715" y="829309"/>
                </a:lnTo>
                <a:lnTo>
                  <a:pt x="774191" y="826769"/>
                </a:lnTo>
                <a:lnTo>
                  <a:pt x="774909" y="826735"/>
                </a:lnTo>
                <a:lnTo>
                  <a:pt x="656843" y="821689"/>
                </a:lnTo>
                <a:lnTo>
                  <a:pt x="620267" y="819149"/>
                </a:lnTo>
                <a:lnTo>
                  <a:pt x="545591" y="806449"/>
                </a:lnTo>
                <a:lnTo>
                  <a:pt x="510539" y="801369"/>
                </a:lnTo>
                <a:lnTo>
                  <a:pt x="473963" y="793749"/>
                </a:lnTo>
                <a:lnTo>
                  <a:pt x="406907" y="775969"/>
                </a:lnTo>
                <a:lnTo>
                  <a:pt x="374903" y="767079"/>
                </a:lnTo>
                <a:lnTo>
                  <a:pt x="344423" y="755649"/>
                </a:lnTo>
                <a:lnTo>
                  <a:pt x="312419" y="744219"/>
                </a:lnTo>
                <a:lnTo>
                  <a:pt x="283463" y="731519"/>
                </a:lnTo>
                <a:lnTo>
                  <a:pt x="262127" y="722629"/>
                </a:lnTo>
                <a:lnTo>
                  <a:pt x="256031" y="722629"/>
                </a:lnTo>
                <a:lnTo>
                  <a:pt x="256031" y="720089"/>
                </a:lnTo>
                <a:lnTo>
                  <a:pt x="257555" y="720089"/>
                </a:lnTo>
                <a:lnTo>
                  <a:pt x="230123" y="704849"/>
                </a:lnTo>
                <a:lnTo>
                  <a:pt x="205739" y="690879"/>
                </a:lnTo>
                <a:lnTo>
                  <a:pt x="181355" y="675639"/>
                </a:lnTo>
                <a:lnTo>
                  <a:pt x="158495" y="660399"/>
                </a:lnTo>
                <a:lnTo>
                  <a:pt x="137159" y="645159"/>
                </a:lnTo>
                <a:lnTo>
                  <a:pt x="117347" y="626109"/>
                </a:lnTo>
                <a:lnTo>
                  <a:pt x="97535" y="609599"/>
                </a:lnTo>
                <a:lnTo>
                  <a:pt x="65531" y="572769"/>
                </a:lnTo>
                <a:lnTo>
                  <a:pt x="39623" y="537209"/>
                </a:lnTo>
                <a:lnTo>
                  <a:pt x="30289" y="519429"/>
                </a:lnTo>
                <a:lnTo>
                  <a:pt x="27431" y="519429"/>
                </a:lnTo>
                <a:lnTo>
                  <a:pt x="28955" y="516889"/>
                </a:lnTo>
                <a:lnTo>
                  <a:pt x="29942" y="516889"/>
                </a:lnTo>
                <a:lnTo>
                  <a:pt x="21335" y="496569"/>
                </a:lnTo>
                <a:lnTo>
                  <a:pt x="15239" y="477519"/>
                </a:lnTo>
                <a:lnTo>
                  <a:pt x="10667" y="457199"/>
                </a:lnTo>
                <a:lnTo>
                  <a:pt x="7619" y="435609"/>
                </a:lnTo>
                <a:lnTo>
                  <a:pt x="6191" y="416559"/>
                </a:lnTo>
                <a:lnTo>
                  <a:pt x="3047" y="416559"/>
                </a:lnTo>
                <a:lnTo>
                  <a:pt x="6095" y="415289"/>
                </a:lnTo>
                <a:lnTo>
                  <a:pt x="7619" y="394969"/>
                </a:lnTo>
                <a:lnTo>
                  <a:pt x="10667" y="373379"/>
                </a:lnTo>
                <a:lnTo>
                  <a:pt x="15239" y="351789"/>
                </a:lnTo>
                <a:lnTo>
                  <a:pt x="21335" y="332739"/>
                </a:lnTo>
                <a:lnTo>
                  <a:pt x="29908" y="313689"/>
                </a:lnTo>
                <a:lnTo>
                  <a:pt x="28955" y="313689"/>
                </a:lnTo>
                <a:lnTo>
                  <a:pt x="27431" y="312419"/>
                </a:lnTo>
                <a:lnTo>
                  <a:pt x="29667" y="312419"/>
                </a:lnTo>
                <a:lnTo>
                  <a:pt x="39623" y="294639"/>
                </a:lnTo>
                <a:lnTo>
                  <a:pt x="65531" y="256539"/>
                </a:lnTo>
                <a:lnTo>
                  <a:pt x="97535" y="220979"/>
                </a:lnTo>
                <a:lnTo>
                  <a:pt x="137159" y="186689"/>
                </a:lnTo>
                <a:lnTo>
                  <a:pt x="181355" y="156209"/>
                </a:lnTo>
                <a:lnTo>
                  <a:pt x="230123" y="125729"/>
                </a:lnTo>
                <a:lnTo>
                  <a:pt x="283463" y="98566"/>
                </a:lnTo>
                <a:lnTo>
                  <a:pt x="283463" y="96519"/>
                </a:lnTo>
                <a:lnTo>
                  <a:pt x="290702" y="96519"/>
                </a:lnTo>
                <a:lnTo>
                  <a:pt x="312419" y="88899"/>
                </a:lnTo>
                <a:lnTo>
                  <a:pt x="344423" y="76199"/>
                </a:lnTo>
                <a:lnTo>
                  <a:pt x="374903" y="66039"/>
                </a:lnTo>
                <a:lnTo>
                  <a:pt x="473963" y="38099"/>
                </a:lnTo>
                <a:lnTo>
                  <a:pt x="510539" y="30479"/>
                </a:lnTo>
                <a:lnTo>
                  <a:pt x="545591" y="24129"/>
                </a:lnTo>
                <a:lnTo>
                  <a:pt x="582167" y="20319"/>
                </a:lnTo>
                <a:lnTo>
                  <a:pt x="620267" y="13969"/>
                </a:lnTo>
                <a:lnTo>
                  <a:pt x="656843" y="11429"/>
                </a:lnTo>
                <a:lnTo>
                  <a:pt x="696467" y="7619"/>
                </a:lnTo>
                <a:lnTo>
                  <a:pt x="736091" y="6349"/>
                </a:lnTo>
                <a:lnTo>
                  <a:pt x="775715" y="6349"/>
                </a:lnTo>
                <a:lnTo>
                  <a:pt x="774191" y="5079"/>
                </a:lnTo>
                <a:lnTo>
                  <a:pt x="772667" y="5079"/>
                </a:lnTo>
                <a:lnTo>
                  <a:pt x="772667" y="0"/>
                </a:lnTo>
                <a:close/>
              </a:path>
              <a:path w="1551939" h="831850">
                <a:moveTo>
                  <a:pt x="774909" y="826735"/>
                </a:moveTo>
                <a:lnTo>
                  <a:pt x="774191" y="826769"/>
                </a:lnTo>
                <a:lnTo>
                  <a:pt x="775715" y="829309"/>
                </a:lnTo>
                <a:lnTo>
                  <a:pt x="775715" y="826769"/>
                </a:lnTo>
                <a:lnTo>
                  <a:pt x="774909" y="826735"/>
                </a:lnTo>
                <a:close/>
              </a:path>
              <a:path w="1551939" h="831850">
                <a:moveTo>
                  <a:pt x="1291335" y="720513"/>
                </a:moveTo>
                <a:lnTo>
                  <a:pt x="1264920" y="731519"/>
                </a:lnTo>
                <a:lnTo>
                  <a:pt x="1235964" y="744219"/>
                </a:lnTo>
                <a:lnTo>
                  <a:pt x="1205483" y="755649"/>
                </a:lnTo>
                <a:lnTo>
                  <a:pt x="1142999" y="775969"/>
                </a:lnTo>
                <a:lnTo>
                  <a:pt x="1074419" y="793749"/>
                </a:lnTo>
                <a:lnTo>
                  <a:pt x="1002791" y="806449"/>
                </a:lnTo>
                <a:lnTo>
                  <a:pt x="929639" y="819149"/>
                </a:lnTo>
                <a:lnTo>
                  <a:pt x="891539" y="821689"/>
                </a:lnTo>
                <a:lnTo>
                  <a:pt x="853439" y="822959"/>
                </a:lnTo>
                <a:lnTo>
                  <a:pt x="774909" y="826735"/>
                </a:lnTo>
                <a:lnTo>
                  <a:pt x="775715" y="826769"/>
                </a:lnTo>
                <a:lnTo>
                  <a:pt x="775715" y="829309"/>
                </a:lnTo>
                <a:lnTo>
                  <a:pt x="854963" y="829309"/>
                </a:lnTo>
                <a:lnTo>
                  <a:pt x="893063" y="828039"/>
                </a:lnTo>
                <a:lnTo>
                  <a:pt x="931163" y="824229"/>
                </a:lnTo>
                <a:lnTo>
                  <a:pt x="1004315" y="812799"/>
                </a:lnTo>
                <a:lnTo>
                  <a:pt x="1040891" y="807719"/>
                </a:lnTo>
                <a:lnTo>
                  <a:pt x="1110995" y="791209"/>
                </a:lnTo>
                <a:lnTo>
                  <a:pt x="1175003" y="773429"/>
                </a:lnTo>
                <a:lnTo>
                  <a:pt x="1237487" y="750569"/>
                </a:lnTo>
                <a:lnTo>
                  <a:pt x="1293875" y="725169"/>
                </a:lnTo>
                <a:lnTo>
                  <a:pt x="1295399" y="723899"/>
                </a:lnTo>
                <a:lnTo>
                  <a:pt x="1297685" y="722629"/>
                </a:lnTo>
                <a:lnTo>
                  <a:pt x="1293875" y="722629"/>
                </a:lnTo>
                <a:lnTo>
                  <a:pt x="1291335" y="720513"/>
                </a:lnTo>
                <a:close/>
              </a:path>
              <a:path w="1551939" h="831850">
                <a:moveTo>
                  <a:pt x="256031" y="720089"/>
                </a:moveTo>
                <a:lnTo>
                  <a:pt x="256031" y="722629"/>
                </a:lnTo>
                <a:lnTo>
                  <a:pt x="257251" y="720597"/>
                </a:lnTo>
                <a:lnTo>
                  <a:pt x="256031" y="720089"/>
                </a:lnTo>
                <a:close/>
              </a:path>
              <a:path w="1551939" h="831850">
                <a:moveTo>
                  <a:pt x="257251" y="720597"/>
                </a:moveTo>
                <a:lnTo>
                  <a:pt x="256031" y="722629"/>
                </a:lnTo>
                <a:lnTo>
                  <a:pt x="262127" y="722629"/>
                </a:lnTo>
                <a:lnTo>
                  <a:pt x="257251" y="720597"/>
                </a:lnTo>
                <a:close/>
              </a:path>
              <a:path w="1551939" h="831850">
                <a:moveTo>
                  <a:pt x="1292352" y="720089"/>
                </a:moveTo>
                <a:lnTo>
                  <a:pt x="1291335" y="720513"/>
                </a:lnTo>
                <a:lnTo>
                  <a:pt x="1293875" y="722629"/>
                </a:lnTo>
                <a:lnTo>
                  <a:pt x="1292352" y="720089"/>
                </a:lnTo>
                <a:close/>
              </a:path>
              <a:path w="1551939" h="831850">
                <a:moveTo>
                  <a:pt x="1302257" y="720089"/>
                </a:moveTo>
                <a:lnTo>
                  <a:pt x="1292352" y="720089"/>
                </a:lnTo>
                <a:lnTo>
                  <a:pt x="1293875" y="722629"/>
                </a:lnTo>
                <a:lnTo>
                  <a:pt x="1297685" y="722629"/>
                </a:lnTo>
                <a:lnTo>
                  <a:pt x="1302257" y="720089"/>
                </a:lnTo>
                <a:close/>
              </a:path>
              <a:path w="1551939" h="831850">
                <a:moveTo>
                  <a:pt x="257555" y="720089"/>
                </a:moveTo>
                <a:lnTo>
                  <a:pt x="256031" y="720089"/>
                </a:lnTo>
                <a:lnTo>
                  <a:pt x="257251" y="720597"/>
                </a:lnTo>
                <a:lnTo>
                  <a:pt x="257555" y="720089"/>
                </a:lnTo>
                <a:close/>
              </a:path>
              <a:path w="1551939" h="831850">
                <a:moveTo>
                  <a:pt x="1510283" y="537209"/>
                </a:moveTo>
                <a:lnTo>
                  <a:pt x="1484375" y="572769"/>
                </a:lnTo>
                <a:lnTo>
                  <a:pt x="1450847" y="609599"/>
                </a:lnTo>
                <a:lnTo>
                  <a:pt x="1432559" y="626109"/>
                </a:lnTo>
                <a:lnTo>
                  <a:pt x="1412747" y="645159"/>
                </a:lnTo>
                <a:lnTo>
                  <a:pt x="1391411" y="660399"/>
                </a:lnTo>
                <a:lnTo>
                  <a:pt x="1368552" y="675639"/>
                </a:lnTo>
                <a:lnTo>
                  <a:pt x="1344167" y="690879"/>
                </a:lnTo>
                <a:lnTo>
                  <a:pt x="1318259" y="704849"/>
                </a:lnTo>
                <a:lnTo>
                  <a:pt x="1290827" y="720089"/>
                </a:lnTo>
                <a:lnTo>
                  <a:pt x="1291335" y="720513"/>
                </a:lnTo>
                <a:lnTo>
                  <a:pt x="1292352" y="720089"/>
                </a:lnTo>
                <a:lnTo>
                  <a:pt x="1302257" y="720089"/>
                </a:lnTo>
                <a:lnTo>
                  <a:pt x="1322831" y="708659"/>
                </a:lnTo>
                <a:lnTo>
                  <a:pt x="1348739" y="694689"/>
                </a:lnTo>
                <a:lnTo>
                  <a:pt x="1373123" y="679449"/>
                </a:lnTo>
                <a:lnTo>
                  <a:pt x="1417320" y="648969"/>
                </a:lnTo>
                <a:lnTo>
                  <a:pt x="1455420" y="614679"/>
                </a:lnTo>
                <a:lnTo>
                  <a:pt x="1488947" y="577849"/>
                </a:lnTo>
                <a:lnTo>
                  <a:pt x="1514855" y="541019"/>
                </a:lnTo>
                <a:lnTo>
                  <a:pt x="1516379" y="539749"/>
                </a:lnTo>
                <a:lnTo>
                  <a:pt x="1513331" y="539749"/>
                </a:lnTo>
                <a:lnTo>
                  <a:pt x="1510283" y="538479"/>
                </a:lnTo>
                <a:lnTo>
                  <a:pt x="1510699" y="537556"/>
                </a:lnTo>
                <a:lnTo>
                  <a:pt x="1510283" y="537209"/>
                </a:lnTo>
                <a:close/>
              </a:path>
              <a:path w="1551939" h="831850">
                <a:moveTo>
                  <a:pt x="1510699" y="537556"/>
                </a:moveTo>
                <a:lnTo>
                  <a:pt x="1510283" y="538479"/>
                </a:lnTo>
                <a:lnTo>
                  <a:pt x="1513331" y="539749"/>
                </a:lnTo>
                <a:lnTo>
                  <a:pt x="1510699" y="537556"/>
                </a:lnTo>
                <a:close/>
              </a:path>
              <a:path w="1551939" h="831850">
                <a:moveTo>
                  <a:pt x="1551431" y="415289"/>
                </a:moveTo>
                <a:lnTo>
                  <a:pt x="1545335" y="415289"/>
                </a:lnTo>
                <a:lnTo>
                  <a:pt x="1548383" y="416559"/>
                </a:lnTo>
                <a:lnTo>
                  <a:pt x="1545240" y="416559"/>
                </a:lnTo>
                <a:lnTo>
                  <a:pt x="1540764" y="457199"/>
                </a:lnTo>
                <a:lnTo>
                  <a:pt x="1528571" y="496569"/>
                </a:lnTo>
                <a:lnTo>
                  <a:pt x="1510699" y="537556"/>
                </a:lnTo>
                <a:lnTo>
                  <a:pt x="1513331" y="539749"/>
                </a:lnTo>
                <a:lnTo>
                  <a:pt x="1516379" y="539749"/>
                </a:lnTo>
                <a:lnTo>
                  <a:pt x="1534667" y="499109"/>
                </a:lnTo>
                <a:lnTo>
                  <a:pt x="1542287" y="478789"/>
                </a:lnTo>
                <a:lnTo>
                  <a:pt x="1546859" y="458469"/>
                </a:lnTo>
                <a:lnTo>
                  <a:pt x="1549908" y="438149"/>
                </a:lnTo>
                <a:lnTo>
                  <a:pt x="1551431" y="416559"/>
                </a:lnTo>
                <a:lnTo>
                  <a:pt x="1551431" y="415289"/>
                </a:lnTo>
                <a:close/>
              </a:path>
              <a:path w="1551939" h="831850">
                <a:moveTo>
                  <a:pt x="28955" y="516889"/>
                </a:moveTo>
                <a:lnTo>
                  <a:pt x="27431" y="519429"/>
                </a:lnTo>
                <a:lnTo>
                  <a:pt x="29776" y="518453"/>
                </a:lnTo>
                <a:lnTo>
                  <a:pt x="28955" y="516889"/>
                </a:lnTo>
                <a:close/>
              </a:path>
              <a:path w="1551939" h="831850">
                <a:moveTo>
                  <a:pt x="29776" y="518453"/>
                </a:moveTo>
                <a:lnTo>
                  <a:pt x="27431" y="519429"/>
                </a:lnTo>
                <a:lnTo>
                  <a:pt x="30289" y="519429"/>
                </a:lnTo>
                <a:lnTo>
                  <a:pt x="29776" y="518453"/>
                </a:lnTo>
                <a:close/>
              </a:path>
              <a:path w="1551939" h="831850">
                <a:moveTo>
                  <a:pt x="29942" y="516889"/>
                </a:moveTo>
                <a:lnTo>
                  <a:pt x="28955" y="516889"/>
                </a:lnTo>
                <a:lnTo>
                  <a:pt x="29776" y="518453"/>
                </a:lnTo>
                <a:lnTo>
                  <a:pt x="30479" y="518159"/>
                </a:lnTo>
                <a:lnTo>
                  <a:pt x="29942" y="516889"/>
                </a:lnTo>
                <a:close/>
              </a:path>
              <a:path w="1551939" h="831850">
                <a:moveTo>
                  <a:pt x="6095" y="415289"/>
                </a:moveTo>
                <a:lnTo>
                  <a:pt x="3047" y="416559"/>
                </a:lnTo>
                <a:lnTo>
                  <a:pt x="6095" y="416559"/>
                </a:lnTo>
                <a:lnTo>
                  <a:pt x="6095" y="415289"/>
                </a:lnTo>
                <a:close/>
              </a:path>
              <a:path w="1551939" h="831850">
                <a:moveTo>
                  <a:pt x="6142" y="415905"/>
                </a:moveTo>
                <a:lnTo>
                  <a:pt x="6095" y="416559"/>
                </a:lnTo>
                <a:lnTo>
                  <a:pt x="6142" y="415905"/>
                </a:lnTo>
                <a:close/>
              </a:path>
              <a:path w="1551939" h="831850">
                <a:moveTo>
                  <a:pt x="1545289" y="415905"/>
                </a:moveTo>
                <a:lnTo>
                  <a:pt x="1545240" y="416559"/>
                </a:lnTo>
                <a:lnTo>
                  <a:pt x="1545289" y="415905"/>
                </a:lnTo>
                <a:close/>
              </a:path>
              <a:path w="1551939" h="831850">
                <a:moveTo>
                  <a:pt x="1545335" y="415289"/>
                </a:moveTo>
                <a:lnTo>
                  <a:pt x="1545335" y="416559"/>
                </a:lnTo>
                <a:lnTo>
                  <a:pt x="1548383" y="416559"/>
                </a:lnTo>
                <a:lnTo>
                  <a:pt x="1545335" y="415289"/>
                </a:lnTo>
                <a:close/>
              </a:path>
              <a:path w="1551939" h="831850">
                <a:moveTo>
                  <a:pt x="6185" y="415289"/>
                </a:moveTo>
                <a:lnTo>
                  <a:pt x="6142" y="415905"/>
                </a:lnTo>
                <a:lnTo>
                  <a:pt x="6185" y="415289"/>
                </a:lnTo>
                <a:close/>
              </a:path>
              <a:path w="1551939" h="831850">
                <a:moveTo>
                  <a:pt x="1517522" y="293369"/>
                </a:moveTo>
                <a:lnTo>
                  <a:pt x="1513331" y="293369"/>
                </a:lnTo>
                <a:lnTo>
                  <a:pt x="1510778" y="294434"/>
                </a:lnTo>
                <a:lnTo>
                  <a:pt x="1528571" y="332739"/>
                </a:lnTo>
                <a:lnTo>
                  <a:pt x="1536191" y="351789"/>
                </a:lnTo>
                <a:lnTo>
                  <a:pt x="1540764" y="373379"/>
                </a:lnTo>
                <a:lnTo>
                  <a:pt x="1543811" y="394969"/>
                </a:lnTo>
                <a:lnTo>
                  <a:pt x="1545289" y="415905"/>
                </a:lnTo>
                <a:lnTo>
                  <a:pt x="1545335" y="415289"/>
                </a:lnTo>
                <a:lnTo>
                  <a:pt x="1551431" y="415289"/>
                </a:lnTo>
                <a:lnTo>
                  <a:pt x="1549908" y="393699"/>
                </a:lnTo>
                <a:lnTo>
                  <a:pt x="1546859" y="372109"/>
                </a:lnTo>
                <a:lnTo>
                  <a:pt x="1542287" y="350519"/>
                </a:lnTo>
                <a:lnTo>
                  <a:pt x="1534667" y="331469"/>
                </a:lnTo>
                <a:lnTo>
                  <a:pt x="1517522" y="293369"/>
                </a:lnTo>
                <a:close/>
              </a:path>
              <a:path w="1551939" h="831850">
                <a:moveTo>
                  <a:pt x="29667" y="312419"/>
                </a:moveTo>
                <a:lnTo>
                  <a:pt x="27431" y="312419"/>
                </a:lnTo>
                <a:lnTo>
                  <a:pt x="28955" y="313689"/>
                </a:lnTo>
                <a:lnTo>
                  <a:pt x="29667" y="312419"/>
                </a:lnTo>
                <a:close/>
              </a:path>
              <a:path w="1551939" h="831850">
                <a:moveTo>
                  <a:pt x="30479" y="312419"/>
                </a:moveTo>
                <a:lnTo>
                  <a:pt x="29667" y="312419"/>
                </a:lnTo>
                <a:lnTo>
                  <a:pt x="28955" y="313689"/>
                </a:lnTo>
                <a:lnTo>
                  <a:pt x="29908" y="313689"/>
                </a:lnTo>
                <a:lnTo>
                  <a:pt x="30479" y="312419"/>
                </a:lnTo>
                <a:close/>
              </a:path>
              <a:path w="1551939" h="831850">
                <a:moveTo>
                  <a:pt x="1327149" y="123189"/>
                </a:moveTo>
                <a:lnTo>
                  <a:pt x="1321308" y="123189"/>
                </a:lnTo>
                <a:lnTo>
                  <a:pt x="1319904" y="126697"/>
                </a:lnTo>
                <a:lnTo>
                  <a:pt x="1344167" y="140969"/>
                </a:lnTo>
                <a:lnTo>
                  <a:pt x="1368552" y="156209"/>
                </a:lnTo>
                <a:lnTo>
                  <a:pt x="1391411" y="171449"/>
                </a:lnTo>
                <a:lnTo>
                  <a:pt x="1412747" y="186689"/>
                </a:lnTo>
                <a:lnTo>
                  <a:pt x="1432559" y="203199"/>
                </a:lnTo>
                <a:lnTo>
                  <a:pt x="1450847" y="220979"/>
                </a:lnTo>
                <a:lnTo>
                  <a:pt x="1469135" y="237489"/>
                </a:lnTo>
                <a:lnTo>
                  <a:pt x="1484375" y="256539"/>
                </a:lnTo>
                <a:lnTo>
                  <a:pt x="1498091" y="275589"/>
                </a:lnTo>
                <a:lnTo>
                  <a:pt x="1510283" y="294639"/>
                </a:lnTo>
                <a:lnTo>
                  <a:pt x="1510778" y="294434"/>
                </a:lnTo>
                <a:lnTo>
                  <a:pt x="1510283" y="293369"/>
                </a:lnTo>
                <a:lnTo>
                  <a:pt x="1517522" y="293369"/>
                </a:lnTo>
                <a:lnTo>
                  <a:pt x="1516379" y="290829"/>
                </a:lnTo>
                <a:lnTo>
                  <a:pt x="1514855" y="289559"/>
                </a:lnTo>
                <a:lnTo>
                  <a:pt x="1502664" y="271779"/>
                </a:lnTo>
                <a:lnTo>
                  <a:pt x="1488947" y="251459"/>
                </a:lnTo>
                <a:lnTo>
                  <a:pt x="1473708" y="233679"/>
                </a:lnTo>
                <a:lnTo>
                  <a:pt x="1455420" y="217169"/>
                </a:lnTo>
                <a:lnTo>
                  <a:pt x="1437131" y="198119"/>
                </a:lnTo>
                <a:lnTo>
                  <a:pt x="1417320" y="181609"/>
                </a:lnTo>
                <a:lnTo>
                  <a:pt x="1395983" y="166369"/>
                </a:lnTo>
                <a:lnTo>
                  <a:pt x="1373123" y="151129"/>
                </a:lnTo>
                <a:lnTo>
                  <a:pt x="1348739" y="135889"/>
                </a:lnTo>
                <a:lnTo>
                  <a:pt x="1327149" y="123189"/>
                </a:lnTo>
                <a:close/>
              </a:path>
              <a:path w="1551939" h="831850">
                <a:moveTo>
                  <a:pt x="1513331" y="293369"/>
                </a:moveTo>
                <a:lnTo>
                  <a:pt x="1510283" y="293369"/>
                </a:lnTo>
                <a:lnTo>
                  <a:pt x="1510778" y="294434"/>
                </a:lnTo>
                <a:lnTo>
                  <a:pt x="1513331" y="293369"/>
                </a:lnTo>
                <a:close/>
              </a:path>
              <a:path w="1551939" h="831850">
                <a:moveTo>
                  <a:pt x="815339" y="3809"/>
                </a:moveTo>
                <a:lnTo>
                  <a:pt x="813815" y="6349"/>
                </a:lnTo>
                <a:lnTo>
                  <a:pt x="853439" y="7619"/>
                </a:lnTo>
                <a:lnTo>
                  <a:pt x="929639" y="13969"/>
                </a:lnTo>
                <a:lnTo>
                  <a:pt x="966215" y="20319"/>
                </a:lnTo>
                <a:lnTo>
                  <a:pt x="1002791" y="24129"/>
                </a:lnTo>
                <a:lnTo>
                  <a:pt x="1039367" y="30479"/>
                </a:lnTo>
                <a:lnTo>
                  <a:pt x="1074419" y="38099"/>
                </a:lnTo>
                <a:lnTo>
                  <a:pt x="1109471" y="46989"/>
                </a:lnTo>
                <a:lnTo>
                  <a:pt x="1142999" y="57149"/>
                </a:lnTo>
                <a:lnTo>
                  <a:pt x="1173479" y="66039"/>
                </a:lnTo>
                <a:lnTo>
                  <a:pt x="1205483" y="76199"/>
                </a:lnTo>
                <a:lnTo>
                  <a:pt x="1235964" y="88899"/>
                </a:lnTo>
                <a:lnTo>
                  <a:pt x="1264920" y="99059"/>
                </a:lnTo>
                <a:lnTo>
                  <a:pt x="1319783" y="126999"/>
                </a:lnTo>
                <a:lnTo>
                  <a:pt x="1319904" y="126697"/>
                </a:lnTo>
                <a:lnTo>
                  <a:pt x="1318259" y="125729"/>
                </a:lnTo>
                <a:lnTo>
                  <a:pt x="1321308" y="123189"/>
                </a:lnTo>
                <a:lnTo>
                  <a:pt x="1327149" y="123189"/>
                </a:lnTo>
                <a:lnTo>
                  <a:pt x="1322831" y="120649"/>
                </a:lnTo>
                <a:lnTo>
                  <a:pt x="1321308" y="120649"/>
                </a:lnTo>
                <a:lnTo>
                  <a:pt x="1266443" y="92709"/>
                </a:lnTo>
                <a:lnTo>
                  <a:pt x="1237487" y="82549"/>
                </a:lnTo>
                <a:lnTo>
                  <a:pt x="1207008" y="69849"/>
                </a:lnTo>
                <a:lnTo>
                  <a:pt x="1175003" y="59689"/>
                </a:lnTo>
                <a:lnTo>
                  <a:pt x="1144523" y="50799"/>
                </a:lnTo>
                <a:lnTo>
                  <a:pt x="1110995" y="41909"/>
                </a:lnTo>
                <a:lnTo>
                  <a:pt x="1075943" y="31749"/>
                </a:lnTo>
                <a:lnTo>
                  <a:pt x="1040891" y="24129"/>
                </a:lnTo>
                <a:lnTo>
                  <a:pt x="967739" y="13969"/>
                </a:lnTo>
                <a:lnTo>
                  <a:pt x="931163" y="7619"/>
                </a:lnTo>
                <a:lnTo>
                  <a:pt x="915924" y="6349"/>
                </a:lnTo>
                <a:lnTo>
                  <a:pt x="815339" y="6349"/>
                </a:lnTo>
                <a:lnTo>
                  <a:pt x="815339" y="3809"/>
                </a:lnTo>
                <a:close/>
              </a:path>
              <a:path w="1551939" h="831850">
                <a:moveTo>
                  <a:pt x="1321308" y="123189"/>
                </a:moveTo>
                <a:lnTo>
                  <a:pt x="1318259" y="125729"/>
                </a:lnTo>
                <a:lnTo>
                  <a:pt x="1319904" y="126697"/>
                </a:lnTo>
                <a:lnTo>
                  <a:pt x="1321308" y="123189"/>
                </a:lnTo>
                <a:close/>
              </a:path>
              <a:path w="1551939" h="831850">
                <a:moveTo>
                  <a:pt x="290702" y="96519"/>
                </a:moveTo>
                <a:lnTo>
                  <a:pt x="283463" y="96519"/>
                </a:lnTo>
                <a:lnTo>
                  <a:pt x="284987" y="97789"/>
                </a:lnTo>
                <a:lnTo>
                  <a:pt x="283463" y="98566"/>
                </a:lnTo>
                <a:lnTo>
                  <a:pt x="283463" y="99059"/>
                </a:lnTo>
                <a:lnTo>
                  <a:pt x="290702" y="96519"/>
                </a:lnTo>
                <a:close/>
              </a:path>
              <a:path w="1551939" h="831850">
                <a:moveTo>
                  <a:pt x="283463" y="96519"/>
                </a:moveTo>
                <a:lnTo>
                  <a:pt x="283463" y="98566"/>
                </a:lnTo>
                <a:lnTo>
                  <a:pt x="284987" y="97789"/>
                </a:lnTo>
                <a:lnTo>
                  <a:pt x="283463" y="96519"/>
                </a:lnTo>
                <a:close/>
              </a:path>
              <a:path w="1551939" h="831850">
                <a:moveTo>
                  <a:pt x="777239" y="0"/>
                </a:moveTo>
                <a:lnTo>
                  <a:pt x="772667" y="0"/>
                </a:lnTo>
                <a:lnTo>
                  <a:pt x="772667" y="5079"/>
                </a:lnTo>
                <a:lnTo>
                  <a:pt x="774191" y="5079"/>
                </a:lnTo>
                <a:lnTo>
                  <a:pt x="775715" y="6349"/>
                </a:lnTo>
                <a:lnTo>
                  <a:pt x="777239" y="5079"/>
                </a:lnTo>
                <a:lnTo>
                  <a:pt x="777239" y="0"/>
                </a:lnTo>
                <a:close/>
              </a:path>
              <a:path w="1551939" h="831850">
                <a:moveTo>
                  <a:pt x="815339" y="0"/>
                </a:moveTo>
                <a:lnTo>
                  <a:pt x="777239" y="0"/>
                </a:lnTo>
                <a:lnTo>
                  <a:pt x="777239" y="5079"/>
                </a:lnTo>
                <a:lnTo>
                  <a:pt x="775715" y="6349"/>
                </a:lnTo>
                <a:lnTo>
                  <a:pt x="813815" y="6349"/>
                </a:lnTo>
                <a:lnTo>
                  <a:pt x="815339" y="3809"/>
                </a:lnTo>
                <a:lnTo>
                  <a:pt x="885444" y="3809"/>
                </a:lnTo>
                <a:lnTo>
                  <a:pt x="854963" y="1269"/>
                </a:lnTo>
                <a:lnTo>
                  <a:pt x="815339" y="0"/>
                </a:lnTo>
                <a:close/>
              </a:path>
              <a:path w="1551939" h="831850">
                <a:moveTo>
                  <a:pt x="885444" y="3809"/>
                </a:moveTo>
                <a:lnTo>
                  <a:pt x="815339" y="3809"/>
                </a:lnTo>
                <a:lnTo>
                  <a:pt x="815339" y="6349"/>
                </a:lnTo>
                <a:lnTo>
                  <a:pt x="915924" y="6349"/>
                </a:lnTo>
                <a:lnTo>
                  <a:pt x="885444" y="3809"/>
                </a:lnTo>
                <a:close/>
              </a:path>
            </a:pathLst>
          </a:custGeom>
          <a:solidFill>
            <a:srgbClr val="5E5E5E"/>
          </a:solidFill>
        </p:spPr>
        <p:txBody>
          <a:bodyPr wrap="square" lIns="0" tIns="0" rIns="0" bIns="0" rtlCol="0"/>
          <a:lstStyle/>
          <a:p/>
        </p:txBody>
      </p:sp>
      <p:sp>
        <p:nvSpPr>
          <p:cNvPr id="35" name="object 35"/>
          <p:cNvSpPr txBox="1"/>
          <p:nvPr/>
        </p:nvSpPr>
        <p:spPr>
          <a:xfrm>
            <a:off x="3480295" y="8032825"/>
            <a:ext cx="829310" cy="178435"/>
          </a:xfrm>
          <a:prstGeom prst="rect">
            <a:avLst/>
          </a:prstGeom>
        </p:spPr>
        <p:txBody>
          <a:bodyPr wrap="square" lIns="0" tIns="0" rIns="0" bIns="0" rtlCol="0" vert="horz">
            <a:spAutoFit/>
          </a:bodyPr>
          <a:lstStyle/>
          <a:p>
            <a:pPr marL="12700">
              <a:lnSpc>
                <a:spcPct val="100000"/>
              </a:lnSpc>
            </a:pPr>
            <a:r>
              <a:rPr dirty="0" sz="1100" spc="-5" b="1">
                <a:solidFill>
                  <a:srgbClr val="FFFFFF"/>
                </a:solidFill>
                <a:latin typeface="Arial Narrow"/>
                <a:cs typeface="Arial Narrow"/>
              </a:rPr>
              <a:t>Use Case</a:t>
            </a:r>
            <a:r>
              <a:rPr dirty="0" sz="1100" spc="-90" b="1">
                <a:solidFill>
                  <a:srgbClr val="FFFFFF"/>
                </a:solidFill>
                <a:latin typeface="Arial Narrow"/>
                <a:cs typeface="Arial Narrow"/>
              </a:rPr>
              <a:t> </a:t>
            </a:r>
            <a:r>
              <a:rPr dirty="0" sz="1100" spc="-5" b="1">
                <a:solidFill>
                  <a:srgbClr val="FFFFFF"/>
                </a:solidFill>
                <a:latin typeface="Arial Narrow"/>
                <a:cs typeface="Arial Narrow"/>
              </a:rPr>
              <a:t>View</a:t>
            </a:r>
            <a:endParaRPr sz="1100">
              <a:latin typeface="Arial Narrow"/>
              <a:cs typeface="Arial Narrow"/>
            </a:endParaRPr>
          </a:p>
        </p:txBody>
      </p:sp>
      <p:sp>
        <p:nvSpPr>
          <p:cNvPr id="36" name="object 36"/>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122</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104899"/>
            <a:ext cx="5510530"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This model has been slightly modified by Clements et. al. and is </a:t>
            </a:r>
            <a:r>
              <a:rPr dirty="0" sz="1200" spc="-5">
                <a:latin typeface="Times New Roman"/>
                <a:cs typeface="Times New Roman"/>
              </a:rPr>
              <a:t>shown </a:t>
            </a:r>
            <a:r>
              <a:rPr dirty="0" sz="1200">
                <a:latin typeface="Times New Roman"/>
                <a:cs typeface="Times New Roman"/>
              </a:rPr>
              <a:t>in the following  diagram.</a:t>
            </a:r>
            <a:endParaRPr sz="1200">
              <a:latin typeface="Times New Roman"/>
              <a:cs typeface="Times New Roman"/>
            </a:endParaRPr>
          </a:p>
        </p:txBody>
      </p:sp>
      <p:sp>
        <p:nvSpPr>
          <p:cNvPr id="6" name="object 6"/>
          <p:cNvSpPr txBox="1"/>
          <p:nvPr/>
        </p:nvSpPr>
        <p:spPr>
          <a:xfrm>
            <a:off x="1130300" y="4684776"/>
            <a:ext cx="5513705" cy="4232275"/>
          </a:xfrm>
          <a:prstGeom prst="rect">
            <a:avLst/>
          </a:prstGeom>
        </p:spPr>
        <p:txBody>
          <a:bodyPr wrap="square" lIns="0" tIns="0" rIns="0" bIns="0" rtlCol="0" vert="horz">
            <a:spAutoFit/>
          </a:bodyPr>
          <a:lstStyle/>
          <a:p>
            <a:pPr algn="just" marL="12700">
              <a:lnSpc>
                <a:spcPct val="100000"/>
              </a:lnSpc>
            </a:pPr>
            <a:r>
              <a:rPr dirty="0" sz="1200" spc="-5">
                <a:latin typeface="Arial"/>
                <a:cs typeface="Arial"/>
              </a:rPr>
              <a:t>Clement’s </a:t>
            </a:r>
            <a:r>
              <a:rPr dirty="0" sz="1200">
                <a:latin typeface="Arial"/>
                <a:cs typeface="Arial"/>
              </a:rPr>
              <a:t>modified version </a:t>
            </a:r>
            <a:r>
              <a:rPr dirty="0" sz="1200" spc="-5">
                <a:latin typeface="Arial"/>
                <a:cs typeface="Arial"/>
              </a:rPr>
              <a:t>of </a:t>
            </a:r>
            <a:r>
              <a:rPr dirty="0" sz="1200">
                <a:latin typeface="Arial"/>
                <a:cs typeface="Arial"/>
              </a:rPr>
              <a:t>Krutchen’s </a:t>
            </a:r>
            <a:r>
              <a:rPr dirty="0" sz="1200" spc="-5">
                <a:latin typeface="Arial"/>
                <a:cs typeface="Arial"/>
              </a:rPr>
              <a:t>4+1 </a:t>
            </a:r>
            <a:r>
              <a:rPr dirty="0" sz="1200">
                <a:latin typeface="Arial"/>
                <a:cs typeface="Arial"/>
              </a:rPr>
              <a:t>Architectural View</a:t>
            </a:r>
            <a:r>
              <a:rPr dirty="0" sz="1200" spc="-95">
                <a:latin typeface="Arial"/>
                <a:cs typeface="Arial"/>
              </a:rPr>
              <a:t> </a:t>
            </a:r>
            <a:r>
              <a:rPr dirty="0" sz="1200">
                <a:latin typeface="Arial"/>
                <a:cs typeface="Arial"/>
              </a:rPr>
              <a:t>Model</a:t>
            </a:r>
            <a:endParaRPr sz="1200">
              <a:latin typeface="Arial"/>
              <a:cs typeface="Arial"/>
            </a:endParaRPr>
          </a:p>
          <a:p>
            <a:pPr>
              <a:lnSpc>
                <a:spcPct val="100000"/>
              </a:lnSpc>
              <a:spcBef>
                <a:spcPts val="20"/>
              </a:spcBef>
            </a:pPr>
            <a:endParaRPr sz="1200">
              <a:latin typeface="Times New Roman"/>
              <a:cs typeface="Times New Roman"/>
            </a:endParaRPr>
          </a:p>
          <a:p>
            <a:pPr algn="just" marL="12700" marR="6985">
              <a:lnSpc>
                <a:spcPts val="1380"/>
              </a:lnSpc>
              <a:spcBef>
                <a:spcPts val="5"/>
              </a:spcBef>
            </a:pPr>
            <a:r>
              <a:rPr dirty="0" sz="1200">
                <a:latin typeface="Times New Roman"/>
                <a:cs typeface="Times New Roman"/>
              </a:rPr>
              <a:t>In this model, the architecture is again prepared and analyzed from 5 different  perspectives. The 4 main views are </a:t>
            </a:r>
            <a:r>
              <a:rPr dirty="0" sz="1200" spc="-5">
                <a:latin typeface="Times New Roman"/>
                <a:cs typeface="Times New Roman"/>
              </a:rPr>
              <a:t>Functional View, </a:t>
            </a:r>
            <a:r>
              <a:rPr dirty="0" sz="1200">
                <a:latin typeface="Times New Roman"/>
                <a:cs typeface="Times New Roman"/>
              </a:rPr>
              <a:t>the Concurrency </a:t>
            </a:r>
            <a:r>
              <a:rPr dirty="0" sz="1200" spc="-5">
                <a:latin typeface="Times New Roman"/>
                <a:cs typeface="Times New Roman"/>
              </a:rPr>
              <a:t>View, </a:t>
            </a:r>
            <a:r>
              <a:rPr dirty="0" sz="1200">
                <a:latin typeface="Times New Roman"/>
                <a:cs typeface="Times New Roman"/>
              </a:rPr>
              <a:t>the Physical  </a:t>
            </a:r>
            <a:r>
              <a:rPr dirty="0" sz="1200" spc="-5">
                <a:latin typeface="Times New Roman"/>
                <a:cs typeface="Times New Roman"/>
              </a:rPr>
              <a:t>View, </a:t>
            </a:r>
            <a:r>
              <a:rPr dirty="0" sz="1200">
                <a:latin typeface="Times New Roman"/>
                <a:cs typeface="Times New Roman"/>
              </a:rPr>
              <a:t>and the </a:t>
            </a:r>
            <a:r>
              <a:rPr dirty="0" sz="1200" spc="-5">
                <a:latin typeface="Times New Roman"/>
                <a:cs typeface="Times New Roman"/>
              </a:rPr>
              <a:t>Development View. </a:t>
            </a:r>
            <a:r>
              <a:rPr dirty="0" sz="1200">
                <a:latin typeface="Times New Roman"/>
                <a:cs typeface="Times New Roman"/>
              </a:rPr>
              <a:t>Code view is not present in the </a:t>
            </a:r>
            <a:r>
              <a:rPr dirty="0" sz="1200" spc="-5">
                <a:latin typeface="Times New Roman"/>
                <a:cs typeface="Times New Roman"/>
              </a:rPr>
              <a:t>original Krutchen  </a:t>
            </a:r>
            <a:r>
              <a:rPr dirty="0" sz="1200">
                <a:latin typeface="Times New Roman"/>
                <a:cs typeface="Times New Roman"/>
              </a:rPr>
              <a:t>model and is basically an extension of the development</a:t>
            </a:r>
            <a:r>
              <a:rPr dirty="0" sz="1200" spc="-130">
                <a:latin typeface="Times New Roman"/>
                <a:cs typeface="Times New Roman"/>
              </a:rPr>
              <a:t> </a:t>
            </a:r>
            <a:r>
              <a:rPr dirty="0" sz="1200">
                <a:latin typeface="Times New Roman"/>
                <a:cs typeface="Times New Roman"/>
              </a:rPr>
              <a:t>view.</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5715">
              <a:lnSpc>
                <a:spcPts val="1380"/>
              </a:lnSpc>
              <a:spcBef>
                <a:spcPts val="5"/>
              </a:spcBef>
            </a:pPr>
            <a:r>
              <a:rPr dirty="0" sz="1200">
                <a:latin typeface="Times New Roman"/>
                <a:cs typeface="Times New Roman"/>
              </a:rPr>
              <a:t>The </a:t>
            </a:r>
            <a:r>
              <a:rPr dirty="0" sz="1200" spc="-5">
                <a:latin typeface="Times New Roman"/>
                <a:cs typeface="Times New Roman"/>
              </a:rPr>
              <a:t>Functional View </a:t>
            </a:r>
            <a:r>
              <a:rPr dirty="0" sz="1200">
                <a:latin typeface="Times New Roman"/>
                <a:cs typeface="Times New Roman"/>
              </a:rPr>
              <a:t>comprises of various different functions provided by the </a:t>
            </a:r>
            <a:r>
              <a:rPr dirty="0" sz="1200" spc="-5">
                <a:latin typeface="Times New Roman"/>
                <a:cs typeface="Times New Roman"/>
              </a:rPr>
              <a:t>system,  </a:t>
            </a:r>
            <a:r>
              <a:rPr dirty="0" sz="1200">
                <a:latin typeface="Times New Roman"/>
                <a:cs typeface="Times New Roman"/>
              </a:rPr>
              <a:t>key </a:t>
            </a:r>
            <a:r>
              <a:rPr dirty="0" sz="1200" spc="-5">
                <a:latin typeface="Times New Roman"/>
                <a:cs typeface="Times New Roman"/>
              </a:rPr>
              <a:t>system </a:t>
            </a:r>
            <a:r>
              <a:rPr dirty="0" sz="1200">
                <a:latin typeface="Times New Roman"/>
                <a:cs typeface="Times New Roman"/>
              </a:rPr>
              <a:t>abstraction, and the domain elements. It connects different dependencies and  data flows into a </a:t>
            </a:r>
            <a:r>
              <a:rPr dirty="0" sz="1200" spc="-5">
                <a:latin typeface="Times New Roman"/>
                <a:cs typeface="Times New Roman"/>
              </a:rPr>
              <a:t>single </a:t>
            </a:r>
            <a:r>
              <a:rPr dirty="0" sz="1200">
                <a:latin typeface="Times New Roman"/>
                <a:cs typeface="Times New Roman"/>
              </a:rPr>
              <a:t>view. This view can be used by the domain engineers, product-  line engineers, as </a:t>
            </a:r>
            <a:r>
              <a:rPr dirty="0" sz="1200" spc="5">
                <a:latin typeface="Times New Roman"/>
                <a:cs typeface="Times New Roman"/>
              </a:rPr>
              <a:t>well </a:t>
            </a:r>
            <a:r>
              <a:rPr dirty="0" sz="1200">
                <a:latin typeface="Times New Roman"/>
                <a:cs typeface="Times New Roman"/>
              </a:rPr>
              <a:t>as the end users of the system. It can be used for understanding the  functionality provided by the </a:t>
            </a:r>
            <a:r>
              <a:rPr dirty="0" sz="1200" spc="-5">
                <a:latin typeface="Times New Roman"/>
                <a:cs typeface="Times New Roman"/>
              </a:rPr>
              <a:t>system, </a:t>
            </a:r>
            <a:r>
              <a:rPr dirty="0" sz="1200">
                <a:latin typeface="Times New Roman"/>
                <a:cs typeface="Times New Roman"/>
              </a:rPr>
              <a:t>modifiability of the </a:t>
            </a:r>
            <a:r>
              <a:rPr dirty="0" sz="1200" spc="-5">
                <a:latin typeface="Times New Roman"/>
                <a:cs typeface="Times New Roman"/>
              </a:rPr>
              <a:t>system, </a:t>
            </a:r>
            <a:r>
              <a:rPr dirty="0" sz="1200">
                <a:latin typeface="Times New Roman"/>
                <a:cs typeface="Times New Roman"/>
              </a:rPr>
              <a:t>reusability, tool  </a:t>
            </a:r>
            <a:r>
              <a:rPr dirty="0" sz="1200" spc="-5">
                <a:latin typeface="Times New Roman"/>
                <a:cs typeface="Times New Roman"/>
              </a:rPr>
              <a:t>support, </a:t>
            </a:r>
            <a:r>
              <a:rPr dirty="0" sz="1200">
                <a:latin typeface="Times New Roman"/>
                <a:cs typeface="Times New Roman"/>
              </a:rPr>
              <a:t>and allocation of</a:t>
            </a:r>
            <a:r>
              <a:rPr dirty="0" sz="1200" spc="-100">
                <a:latin typeface="Times New Roman"/>
                <a:cs typeface="Times New Roman"/>
              </a:rPr>
              <a:t> </a:t>
            </a:r>
            <a:r>
              <a:rPr dirty="0" sz="1200" spc="-5">
                <a:latin typeface="Times New Roman"/>
                <a:cs typeface="Times New Roman"/>
              </a:rPr>
              <a:t>work.</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6350">
              <a:lnSpc>
                <a:spcPts val="1380"/>
              </a:lnSpc>
            </a:pPr>
            <a:r>
              <a:rPr dirty="0" sz="1200">
                <a:latin typeface="Times New Roman"/>
                <a:cs typeface="Times New Roman"/>
              </a:rPr>
              <a:t>The </a:t>
            </a:r>
            <a:r>
              <a:rPr dirty="0" sz="1200" spc="-5">
                <a:latin typeface="Times New Roman"/>
                <a:cs typeface="Times New Roman"/>
              </a:rPr>
              <a:t>Development View </a:t>
            </a:r>
            <a:r>
              <a:rPr dirty="0" sz="1200">
                <a:latin typeface="Times New Roman"/>
                <a:cs typeface="Times New Roman"/>
              </a:rPr>
              <a:t>documents the different files and directories in the </a:t>
            </a:r>
            <a:r>
              <a:rPr dirty="0" sz="1200" spc="-5">
                <a:latin typeface="Times New Roman"/>
                <a:cs typeface="Times New Roman"/>
              </a:rPr>
              <a:t>system </a:t>
            </a:r>
            <a:r>
              <a:rPr dirty="0" sz="1200">
                <a:latin typeface="Times New Roman"/>
                <a:cs typeface="Times New Roman"/>
              </a:rPr>
              <a:t>and  users of this view include the development and the </a:t>
            </a:r>
            <a:r>
              <a:rPr dirty="0" sz="1200" spc="-5">
                <a:latin typeface="Times New Roman"/>
                <a:cs typeface="Times New Roman"/>
              </a:rPr>
              <a:t>configuration </a:t>
            </a:r>
            <a:r>
              <a:rPr dirty="0" sz="1200">
                <a:latin typeface="Times New Roman"/>
                <a:cs typeface="Times New Roman"/>
              </a:rPr>
              <a:t>management </a:t>
            </a:r>
            <a:r>
              <a:rPr dirty="0" sz="1200" spc="-5">
                <a:latin typeface="Times New Roman"/>
                <a:cs typeface="Times New Roman"/>
              </a:rPr>
              <a:t>staff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the project managers. The major uses of this view include </a:t>
            </a:r>
            <a:r>
              <a:rPr dirty="0" sz="1200" spc="-5">
                <a:latin typeface="Times New Roman"/>
                <a:cs typeface="Times New Roman"/>
              </a:rPr>
              <a:t>maintenance, </a:t>
            </a:r>
            <a:r>
              <a:rPr dirty="0" sz="1200">
                <a:latin typeface="Times New Roman"/>
                <a:cs typeface="Times New Roman"/>
              </a:rPr>
              <a:t>testing,  configuration management, and version</a:t>
            </a:r>
            <a:r>
              <a:rPr dirty="0" sz="1200" spc="-114">
                <a:latin typeface="Times New Roman"/>
                <a:cs typeface="Times New Roman"/>
              </a:rPr>
              <a:t> </a:t>
            </a:r>
            <a:r>
              <a:rPr dirty="0" sz="1200">
                <a:latin typeface="Times New Roman"/>
                <a:cs typeface="Times New Roman"/>
              </a:rPr>
              <a:t>control.</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5080">
              <a:lnSpc>
                <a:spcPts val="1380"/>
              </a:lnSpc>
              <a:spcBef>
                <a:spcPts val="5"/>
              </a:spcBef>
            </a:pPr>
            <a:r>
              <a:rPr dirty="0" sz="1200">
                <a:latin typeface="Times New Roman"/>
                <a:cs typeface="Times New Roman"/>
              </a:rPr>
              <a:t>The components of the Code </a:t>
            </a:r>
            <a:r>
              <a:rPr dirty="0" sz="1200" spc="-5">
                <a:latin typeface="Times New Roman"/>
                <a:cs typeface="Times New Roman"/>
              </a:rPr>
              <a:t>View </a:t>
            </a:r>
            <a:r>
              <a:rPr dirty="0" sz="1200">
                <a:latin typeface="Times New Roman"/>
                <a:cs typeface="Times New Roman"/>
              </a:rPr>
              <a:t>include classes, objects, procedures, functions,  </a:t>
            </a:r>
            <a:r>
              <a:rPr dirty="0" sz="1200" spc="-5">
                <a:latin typeface="Times New Roman"/>
                <a:cs typeface="Times New Roman"/>
              </a:rPr>
              <a:t>subsystems, </a:t>
            </a:r>
            <a:r>
              <a:rPr dirty="0" sz="1200">
                <a:latin typeface="Times New Roman"/>
                <a:cs typeface="Times New Roman"/>
              </a:rPr>
              <a:t>layers, and modules. </a:t>
            </a:r>
            <a:r>
              <a:rPr dirty="0" sz="1200" spc="-15">
                <a:latin typeface="Times New Roman"/>
                <a:cs typeface="Times New Roman"/>
              </a:rPr>
              <a:t>It </a:t>
            </a:r>
            <a:r>
              <a:rPr dirty="0" sz="1200">
                <a:latin typeface="Times New Roman"/>
                <a:cs typeface="Times New Roman"/>
              </a:rPr>
              <a:t>documents the calling as </a:t>
            </a:r>
            <a:r>
              <a:rPr dirty="0" sz="1200" spc="-5">
                <a:latin typeface="Times New Roman"/>
                <a:cs typeface="Times New Roman"/>
              </a:rPr>
              <a:t>well </a:t>
            </a:r>
            <a:r>
              <a:rPr dirty="0" sz="1200">
                <a:latin typeface="Times New Roman"/>
                <a:cs typeface="Times New Roman"/>
              </a:rPr>
              <a:t>as the containing  hierarchy of different components of the </a:t>
            </a:r>
            <a:r>
              <a:rPr dirty="0" sz="1200" spc="-5">
                <a:latin typeface="Times New Roman"/>
                <a:cs typeface="Times New Roman"/>
              </a:rPr>
              <a:t>system. </a:t>
            </a:r>
            <a:r>
              <a:rPr dirty="0" sz="1200" spc="-10">
                <a:latin typeface="Times New Roman"/>
                <a:cs typeface="Times New Roman"/>
              </a:rPr>
              <a:t>Its </a:t>
            </a:r>
            <a:r>
              <a:rPr dirty="0" sz="1200">
                <a:latin typeface="Times New Roman"/>
                <a:cs typeface="Times New Roman"/>
              </a:rPr>
              <a:t>primary users are the programmers  and designers of the </a:t>
            </a:r>
            <a:r>
              <a:rPr dirty="0" sz="1200" spc="-5">
                <a:latin typeface="Times New Roman"/>
                <a:cs typeface="Times New Roman"/>
              </a:rPr>
              <a:t>system. </a:t>
            </a:r>
            <a:r>
              <a:rPr dirty="0" sz="1200">
                <a:latin typeface="Times New Roman"/>
                <a:cs typeface="Times New Roman"/>
              </a:rPr>
              <a:t>The primary intent of developing this view is to use it for  maintenance and</a:t>
            </a:r>
            <a:r>
              <a:rPr dirty="0" sz="1200" spc="-110">
                <a:latin typeface="Times New Roman"/>
                <a:cs typeface="Times New Roman"/>
              </a:rPr>
              <a:t> </a:t>
            </a:r>
            <a:r>
              <a:rPr dirty="0" sz="1200">
                <a:latin typeface="Times New Roman"/>
                <a:cs typeface="Times New Roman"/>
              </a:rPr>
              <a:t>portability.</a:t>
            </a:r>
            <a:endParaRPr sz="1200">
              <a:latin typeface="Times New Roman"/>
              <a:cs typeface="Times New Roman"/>
            </a:endParaRPr>
          </a:p>
        </p:txBody>
      </p:sp>
      <p:sp>
        <p:nvSpPr>
          <p:cNvPr id="7" name="object 7"/>
          <p:cNvSpPr/>
          <p:nvPr/>
        </p:nvSpPr>
        <p:spPr>
          <a:xfrm>
            <a:off x="1828800" y="2138679"/>
            <a:ext cx="3648456" cy="1869948"/>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2134616" y="2331719"/>
            <a:ext cx="863600" cy="209550"/>
          </a:xfrm>
          <a:prstGeom prst="rect">
            <a:avLst/>
          </a:prstGeom>
        </p:spPr>
        <p:txBody>
          <a:bodyPr wrap="square" lIns="0" tIns="0" rIns="0" bIns="0" rtlCol="0" vert="horz">
            <a:spAutoFit/>
          </a:bodyPr>
          <a:lstStyle/>
          <a:p>
            <a:pPr marL="12700">
              <a:lnSpc>
                <a:spcPct val="100000"/>
              </a:lnSpc>
            </a:pPr>
            <a:r>
              <a:rPr dirty="0" sz="1300" b="1">
                <a:latin typeface="Arial"/>
                <a:cs typeface="Arial"/>
              </a:rPr>
              <a:t>Functional</a:t>
            </a:r>
            <a:endParaRPr sz="1300">
              <a:latin typeface="Arial"/>
              <a:cs typeface="Arial"/>
            </a:endParaRPr>
          </a:p>
        </p:txBody>
      </p:sp>
      <p:sp>
        <p:nvSpPr>
          <p:cNvPr id="14" name="object 14"/>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123</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9" name="object 9"/>
          <p:cNvSpPr txBox="1"/>
          <p:nvPr/>
        </p:nvSpPr>
        <p:spPr>
          <a:xfrm>
            <a:off x="2041664" y="3450335"/>
            <a:ext cx="1047115" cy="209550"/>
          </a:xfrm>
          <a:prstGeom prst="rect">
            <a:avLst/>
          </a:prstGeom>
        </p:spPr>
        <p:txBody>
          <a:bodyPr wrap="square" lIns="0" tIns="0" rIns="0" bIns="0" rtlCol="0" vert="horz">
            <a:spAutoFit/>
          </a:bodyPr>
          <a:lstStyle/>
          <a:p>
            <a:pPr marL="12700">
              <a:lnSpc>
                <a:spcPct val="100000"/>
              </a:lnSpc>
            </a:pPr>
            <a:r>
              <a:rPr dirty="0" sz="1300" spc="-5" b="1">
                <a:latin typeface="Arial"/>
                <a:cs typeface="Arial"/>
              </a:rPr>
              <a:t>Concurrency</a:t>
            </a:r>
            <a:endParaRPr sz="1300">
              <a:latin typeface="Arial"/>
              <a:cs typeface="Arial"/>
            </a:endParaRPr>
          </a:p>
        </p:txBody>
      </p:sp>
      <p:sp>
        <p:nvSpPr>
          <p:cNvPr id="10" name="object 10"/>
          <p:cNvSpPr txBox="1"/>
          <p:nvPr/>
        </p:nvSpPr>
        <p:spPr>
          <a:xfrm>
            <a:off x="4364228" y="3450335"/>
            <a:ext cx="697865" cy="209550"/>
          </a:xfrm>
          <a:prstGeom prst="rect">
            <a:avLst/>
          </a:prstGeom>
        </p:spPr>
        <p:txBody>
          <a:bodyPr wrap="square" lIns="0" tIns="0" rIns="0" bIns="0" rtlCol="0" vert="horz">
            <a:spAutoFit/>
          </a:bodyPr>
          <a:lstStyle/>
          <a:p>
            <a:pPr marL="12700">
              <a:lnSpc>
                <a:spcPct val="100000"/>
              </a:lnSpc>
            </a:pPr>
            <a:r>
              <a:rPr dirty="0" sz="1300" b="1">
                <a:latin typeface="Arial"/>
                <a:cs typeface="Arial"/>
              </a:rPr>
              <a:t>Physical</a:t>
            </a:r>
            <a:endParaRPr sz="1300">
              <a:latin typeface="Arial"/>
              <a:cs typeface="Arial"/>
            </a:endParaRPr>
          </a:p>
        </p:txBody>
      </p:sp>
      <p:sp>
        <p:nvSpPr>
          <p:cNvPr id="11" name="object 11"/>
          <p:cNvSpPr txBox="1"/>
          <p:nvPr/>
        </p:nvSpPr>
        <p:spPr>
          <a:xfrm>
            <a:off x="3224276" y="2962656"/>
            <a:ext cx="817244" cy="209550"/>
          </a:xfrm>
          <a:prstGeom prst="rect">
            <a:avLst/>
          </a:prstGeom>
        </p:spPr>
        <p:txBody>
          <a:bodyPr wrap="square" lIns="0" tIns="0" rIns="0" bIns="0" rtlCol="0" vert="horz">
            <a:spAutoFit/>
          </a:bodyPr>
          <a:lstStyle/>
          <a:p>
            <a:pPr marL="12700">
              <a:lnSpc>
                <a:spcPct val="100000"/>
              </a:lnSpc>
            </a:pPr>
            <a:r>
              <a:rPr dirty="0" sz="1300" b="1">
                <a:latin typeface="Arial"/>
                <a:cs typeface="Arial"/>
              </a:rPr>
              <a:t>Scenarios</a:t>
            </a:r>
            <a:endParaRPr sz="1300">
              <a:latin typeface="Arial"/>
              <a:cs typeface="Arial"/>
            </a:endParaRPr>
          </a:p>
        </p:txBody>
      </p:sp>
      <p:sp>
        <p:nvSpPr>
          <p:cNvPr id="12" name="object 12"/>
          <p:cNvSpPr txBox="1"/>
          <p:nvPr/>
        </p:nvSpPr>
        <p:spPr>
          <a:xfrm>
            <a:off x="5043932" y="2427478"/>
            <a:ext cx="371475" cy="172720"/>
          </a:xfrm>
          <a:prstGeom prst="rect">
            <a:avLst/>
          </a:prstGeom>
        </p:spPr>
        <p:txBody>
          <a:bodyPr wrap="square" lIns="0" tIns="0" rIns="0" bIns="0" rtlCol="0" vert="horz">
            <a:spAutoFit/>
          </a:bodyPr>
          <a:lstStyle/>
          <a:p>
            <a:pPr marL="12700">
              <a:lnSpc>
                <a:spcPct val="100000"/>
              </a:lnSpc>
            </a:pPr>
            <a:r>
              <a:rPr dirty="0" sz="1050" spc="15" b="1">
                <a:latin typeface="Arial"/>
                <a:cs typeface="Arial"/>
              </a:rPr>
              <a:t>Code</a:t>
            </a:r>
            <a:endParaRPr sz="1050">
              <a:latin typeface="Arial"/>
              <a:cs typeface="Arial"/>
            </a:endParaRPr>
          </a:p>
        </p:txBody>
      </p:sp>
      <p:sp>
        <p:nvSpPr>
          <p:cNvPr id="13" name="object 13"/>
          <p:cNvSpPr txBox="1"/>
          <p:nvPr/>
        </p:nvSpPr>
        <p:spPr>
          <a:xfrm>
            <a:off x="3993896" y="2311907"/>
            <a:ext cx="725170" cy="365125"/>
          </a:xfrm>
          <a:prstGeom prst="rect">
            <a:avLst/>
          </a:prstGeom>
        </p:spPr>
        <p:txBody>
          <a:bodyPr wrap="square" lIns="0" tIns="0" rIns="0" bIns="0" rtlCol="0" vert="horz">
            <a:spAutoFit/>
          </a:bodyPr>
          <a:lstStyle/>
          <a:p>
            <a:pPr marL="165100" marR="5080" indent="-152400">
              <a:lnSpc>
                <a:spcPts val="1400"/>
              </a:lnSpc>
            </a:pPr>
            <a:r>
              <a:rPr dirty="0" sz="1300" spc="-5" b="1">
                <a:latin typeface="Arial"/>
                <a:cs typeface="Arial"/>
              </a:rPr>
              <a:t>Develop-  </a:t>
            </a:r>
            <a:r>
              <a:rPr dirty="0" sz="1300" spc="-5" b="1">
                <a:latin typeface="Arial"/>
                <a:cs typeface="Arial"/>
              </a:rPr>
              <a:t>ment</a:t>
            </a:r>
            <a:endParaRPr sz="1300">
              <a:latin typeface="Arial"/>
              <a:cs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469074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Concurrency </a:t>
            </a:r>
            <a:r>
              <a:rPr dirty="0" sz="1200" spc="-5">
                <a:latin typeface="Times New Roman"/>
                <a:cs typeface="Times New Roman"/>
              </a:rPr>
              <a:t>View </a:t>
            </a:r>
            <a:r>
              <a:rPr dirty="0" sz="1200">
                <a:latin typeface="Times New Roman"/>
                <a:cs typeface="Times New Roman"/>
              </a:rPr>
              <a:t>intends to document </a:t>
            </a:r>
            <a:r>
              <a:rPr dirty="0" sz="1200" spc="-5">
                <a:latin typeface="Times New Roman"/>
                <a:cs typeface="Times New Roman"/>
              </a:rPr>
              <a:t>different </a:t>
            </a:r>
            <a:r>
              <a:rPr dirty="0" sz="1200">
                <a:latin typeface="Times New Roman"/>
                <a:cs typeface="Times New Roman"/>
              </a:rPr>
              <a:t>parallel processes and threads in the  </a:t>
            </a:r>
            <a:r>
              <a:rPr dirty="0" sz="1200" spc="-5">
                <a:latin typeface="Times New Roman"/>
                <a:cs typeface="Times New Roman"/>
              </a:rPr>
              <a:t>system. </a:t>
            </a:r>
            <a:r>
              <a:rPr dirty="0" sz="1200">
                <a:latin typeface="Times New Roman"/>
                <a:cs typeface="Times New Roman"/>
              </a:rPr>
              <a:t>Its main focus is on event </a:t>
            </a:r>
            <a:r>
              <a:rPr dirty="0" sz="1200" spc="-5">
                <a:latin typeface="Times New Roman"/>
                <a:cs typeface="Times New Roman"/>
              </a:rPr>
              <a:t>synchronization </a:t>
            </a:r>
            <a:r>
              <a:rPr dirty="0" sz="1200">
                <a:latin typeface="Times New Roman"/>
                <a:cs typeface="Times New Roman"/>
              </a:rPr>
              <a:t>and parallel data flows. </a:t>
            </a:r>
            <a:r>
              <a:rPr dirty="0" sz="1200" spc="-15">
                <a:latin typeface="Times New Roman"/>
                <a:cs typeface="Times New Roman"/>
              </a:rPr>
              <a:t>It </a:t>
            </a:r>
            <a:r>
              <a:rPr dirty="0" sz="1200">
                <a:latin typeface="Times New Roman"/>
                <a:cs typeface="Times New Roman"/>
              </a:rPr>
              <a:t>is used  primarily by integrators, performance engineers, and testers. The main purpose of  building this view is to identify </a:t>
            </a:r>
            <a:r>
              <a:rPr dirty="0" sz="1200" spc="5">
                <a:latin typeface="Times New Roman"/>
                <a:cs typeface="Times New Roman"/>
              </a:rPr>
              <a:t>ways </a:t>
            </a:r>
            <a:r>
              <a:rPr dirty="0" sz="1200">
                <a:latin typeface="Times New Roman"/>
                <a:cs typeface="Times New Roman"/>
              </a:rPr>
              <a:t>and means to improve performance by highlighting  possible opportunities for</a:t>
            </a:r>
            <a:r>
              <a:rPr dirty="0" sz="1200" spc="-100">
                <a:latin typeface="Times New Roman"/>
                <a:cs typeface="Times New Roman"/>
              </a:rPr>
              <a:t> </a:t>
            </a:r>
            <a:r>
              <a:rPr dirty="0" sz="1200">
                <a:latin typeface="Times New Roman"/>
                <a:cs typeface="Times New Roman"/>
              </a:rPr>
              <a:t>parallelism.</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350">
              <a:lnSpc>
                <a:spcPts val="1380"/>
              </a:lnSpc>
              <a:spcBef>
                <a:spcPts val="5"/>
              </a:spcBef>
            </a:pPr>
            <a:r>
              <a:rPr dirty="0" sz="1200">
                <a:latin typeface="Times New Roman"/>
                <a:cs typeface="Times New Roman"/>
              </a:rPr>
              <a:t>The </a:t>
            </a:r>
            <a:r>
              <a:rPr dirty="0" sz="1200" spc="-5">
                <a:latin typeface="Times New Roman"/>
                <a:cs typeface="Times New Roman"/>
              </a:rPr>
              <a:t>Physical View </a:t>
            </a:r>
            <a:r>
              <a:rPr dirty="0" sz="1200">
                <a:latin typeface="Times New Roman"/>
                <a:cs typeface="Times New Roman"/>
              </a:rPr>
              <a:t>depicts the physical organization of this </a:t>
            </a:r>
            <a:r>
              <a:rPr dirty="0" sz="1200" spc="-5">
                <a:latin typeface="Times New Roman"/>
                <a:cs typeface="Times New Roman"/>
              </a:rPr>
              <a:t>system </a:t>
            </a:r>
            <a:r>
              <a:rPr dirty="0" sz="1200">
                <a:latin typeface="Times New Roman"/>
                <a:cs typeface="Times New Roman"/>
              </a:rPr>
              <a:t>and how this </a:t>
            </a:r>
            <a:r>
              <a:rPr dirty="0" sz="1200" spc="-5">
                <a:latin typeface="Times New Roman"/>
                <a:cs typeface="Times New Roman"/>
              </a:rPr>
              <a:t>system  will </a:t>
            </a:r>
            <a:r>
              <a:rPr dirty="0" sz="1200">
                <a:latin typeface="Times New Roman"/>
                <a:cs typeface="Times New Roman"/>
              </a:rPr>
              <a:t>be physically deployed. This includes different processors, </a:t>
            </a:r>
            <a:r>
              <a:rPr dirty="0" sz="1200" spc="-5">
                <a:latin typeface="Times New Roman"/>
                <a:cs typeface="Times New Roman"/>
              </a:rPr>
              <a:t>sensors, </a:t>
            </a:r>
            <a:r>
              <a:rPr dirty="0" sz="1200">
                <a:latin typeface="Times New Roman"/>
                <a:cs typeface="Times New Roman"/>
              </a:rPr>
              <a:t>and </a:t>
            </a:r>
            <a:r>
              <a:rPr dirty="0" sz="1200" spc="-5">
                <a:latin typeface="Times New Roman"/>
                <a:cs typeface="Times New Roman"/>
              </a:rPr>
              <a:t>storage  </a:t>
            </a:r>
            <a:r>
              <a:rPr dirty="0" sz="1200">
                <a:latin typeface="Times New Roman"/>
                <a:cs typeface="Times New Roman"/>
              </a:rPr>
              <a:t>devices used by the </a:t>
            </a:r>
            <a:r>
              <a:rPr dirty="0" sz="1200" spc="-5">
                <a:latin typeface="Times New Roman"/>
                <a:cs typeface="Times New Roman"/>
              </a:rPr>
              <a:t>system. </a:t>
            </a:r>
            <a:r>
              <a:rPr dirty="0" sz="1200">
                <a:latin typeface="Times New Roman"/>
                <a:cs typeface="Times New Roman"/>
              </a:rPr>
              <a:t>This view connects various network elements and  communication devices. The primary users of this </a:t>
            </a:r>
            <a:r>
              <a:rPr dirty="0" sz="1200" spc="-5">
                <a:latin typeface="Times New Roman"/>
                <a:cs typeface="Times New Roman"/>
              </a:rPr>
              <a:t>system </a:t>
            </a:r>
            <a:r>
              <a:rPr dirty="0" sz="1200">
                <a:latin typeface="Times New Roman"/>
                <a:cs typeface="Times New Roman"/>
              </a:rPr>
              <a:t>include hardware and </a:t>
            </a:r>
            <a:r>
              <a:rPr dirty="0" sz="1200" spc="-5">
                <a:latin typeface="Times New Roman"/>
                <a:cs typeface="Times New Roman"/>
              </a:rPr>
              <a:t>system  </a:t>
            </a:r>
            <a:r>
              <a:rPr dirty="0" sz="1200">
                <a:latin typeface="Times New Roman"/>
                <a:cs typeface="Times New Roman"/>
              </a:rPr>
              <a:t>engineers. The view is developed </a:t>
            </a:r>
            <a:r>
              <a:rPr dirty="0" sz="1200" spc="-5">
                <a:latin typeface="Times New Roman"/>
                <a:cs typeface="Times New Roman"/>
              </a:rPr>
              <a:t>with </a:t>
            </a:r>
            <a:r>
              <a:rPr dirty="0" sz="1200">
                <a:latin typeface="Times New Roman"/>
                <a:cs typeface="Times New Roman"/>
              </a:rPr>
              <a:t>an intention to document and analyze </a:t>
            </a:r>
            <a:r>
              <a:rPr dirty="0" sz="1200" spc="-5">
                <a:latin typeface="Times New Roman"/>
                <a:cs typeface="Times New Roman"/>
              </a:rPr>
              <a:t>system  </a:t>
            </a:r>
            <a:r>
              <a:rPr dirty="0" sz="1200">
                <a:latin typeface="Times New Roman"/>
                <a:cs typeface="Times New Roman"/>
              </a:rPr>
              <a:t>delivery and installation mechanism. The view is also used in understanding and  analyzing issues pertaining to </a:t>
            </a:r>
            <a:r>
              <a:rPr dirty="0" sz="1200" spc="-5">
                <a:latin typeface="Times New Roman"/>
                <a:cs typeface="Times New Roman"/>
              </a:rPr>
              <a:t>system </a:t>
            </a:r>
            <a:r>
              <a:rPr dirty="0" sz="1200">
                <a:latin typeface="Times New Roman"/>
                <a:cs typeface="Times New Roman"/>
              </a:rPr>
              <a:t>performance, availability, </a:t>
            </a:r>
            <a:r>
              <a:rPr dirty="0" sz="1200" spc="-5">
                <a:latin typeface="Times New Roman"/>
                <a:cs typeface="Times New Roman"/>
              </a:rPr>
              <a:t>scalability, </a:t>
            </a:r>
            <a:r>
              <a:rPr dirty="0" sz="1200">
                <a:latin typeface="Times New Roman"/>
                <a:cs typeface="Times New Roman"/>
              </a:rPr>
              <a:t>and</a:t>
            </a:r>
            <a:r>
              <a:rPr dirty="0" sz="1200" spc="-70">
                <a:latin typeface="Times New Roman"/>
                <a:cs typeface="Times New Roman"/>
              </a:rPr>
              <a:t> </a:t>
            </a:r>
            <a:r>
              <a:rPr dirty="0" sz="1200" spc="-5">
                <a:latin typeface="Times New Roman"/>
                <a:cs typeface="Times New Roman"/>
              </a:rPr>
              <a:t>security.</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spc="-5">
                <a:latin typeface="Times New Roman"/>
                <a:cs typeface="Times New Roman"/>
              </a:rPr>
              <a:t>Finally, </a:t>
            </a:r>
            <a:r>
              <a:rPr dirty="0" sz="1200">
                <a:latin typeface="Times New Roman"/>
                <a:cs typeface="Times New Roman"/>
              </a:rPr>
              <a:t>there are </a:t>
            </a:r>
            <a:r>
              <a:rPr dirty="0" sz="1200" spc="-5">
                <a:latin typeface="Times New Roman"/>
                <a:cs typeface="Times New Roman"/>
              </a:rPr>
              <a:t>Scenarios. Scenarios </a:t>
            </a:r>
            <a:r>
              <a:rPr dirty="0" sz="1200">
                <a:latin typeface="Times New Roman"/>
                <a:cs typeface="Times New Roman"/>
              </a:rPr>
              <a:t>are basically use cases </a:t>
            </a:r>
            <a:r>
              <a:rPr dirty="0" sz="1200" spc="-5">
                <a:latin typeface="Times New Roman"/>
                <a:cs typeface="Times New Roman"/>
              </a:rPr>
              <a:t>which </a:t>
            </a:r>
            <a:r>
              <a:rPr dirty="0" sz="1200">
                <a:latin typeface="Times New Roman"/>
                <a:cs typeface="Times New Roman"/>
              </a:rPr>
              <a:t>describe the  </a:t>
            </a:r>
            <a:r>
              <a:rPr dirty="0" sz="1200" spc="-5">
                <a:latin typeface="Times New Roman"/>
                <a:cs typeface="Times New Roman"/>
              </a:rPr>
              <a:t>sequences </a:t>
            </a:r>
            <a:r>
              <a:rPr dirty="0" sz="1200">
                <a:latin typeface="Times New Roman"/>
                <a:cs typeface="Times New Roman"/>
              </a:rPr>
              <a:t>of responsibilities and change cases </a:t>
            </a:r>
            <a:r>
              <a:rPr dirty="0" sz="1200" spc="5">
                <a:latin typeface="Times New Roman"/>
                <a:cs typeface="Times New Roman"/>
              </a:rPr>
              <a:t>which </a:t>
            </a:r>
            <a:r>
              <a:rPr dirty="0" sz="1200">
                <a:latin typeface="Times New Roman"/>
                <a:cs typeface="Times New Roman"/>
              </a:rPr>
              <a:t>are changes to the </a:t>
            </a:r>
            <a:r>
              <a:rPr dirty="0" sz="1200" spc="-5">
                <a:latin typeface="Times New Roman"/>
                <a:cs typeface="Times New Roman"/>
              </a:rPr>
              <a:t>system. As stated  </a:t>
            </a:r>
            <a:r>
              <a:rPr dirty="0" sz="1200">
                <a:latin typeface="Times New Roman"/>
                <a:cs typeface="Times New Roman"/>
              </a:rPr>
              <a:t>earlier, the first objective of developing a </a:t>
            </a:r>
            <a:r>
              <a:rPr dirty="0" sz="1200" spc="-5">
                <a:latin typeface="Times New Roman"/>
                <a:cs typeface="Times New Roman"/>
              </a:rPr>
              <a:t>system </a:t>
            </a:r>
            <a:r>
              <a:rPr dirty="0" sz="1200">
                <a:latin typeface="Times New Roman"/>
                <a:cs typeface="Times New Roman"/>
              </a:rPr>
              <a:t>is to fulfill the functional requirements  </a:t>
            </a:r>
            <a:r>
              <a:rPr dirty="0" sz="1200" spc="-5">
                <a:latin typeface="Times New Roman"/>
                <a:cs typeface="Times New Roman"/>
              </a:rPr>
              <a:t>setout </a:t>
            </a:r>
            <a:r>
              <a:rPr dirty="0" sz="1200">
                <a:latin typeface="Times New Roman"/>
                <a:cs typeface="Times New Roman"/>
              </a:rPr>
              <a:t>for the </a:t>
            </a:r>
            <a:r>
              <a:rPr dirty="0" sz="1200" spc="-5">
                <a:latin typeface="Times New Roman"/>
                <a:cs typeface="Times New Roman"/>
              </a:rPr>
              <a:t>system. </a:t>
            </a:r>
            <a:r>
              <a:rPr dirty="0" sz="1200">
                <a:latin typeface="Times New Roman"/>
                <a:cs typeface="Times New Roman"/>
              </a:rPr>
              <a:t>These functional requirements are </a:t>
            </a:r>
            <a:r>
              <a:rPr dirty="0" sz="1200" spc="-5">
                <a:latin typeface="Times New Roman"/>
                <a:cs typeface="Times New Roman"/>
              </a:rPr>
              <a:t>written </a:t>
            </a:r>
            <a:r>
              <a:rPr dirty="0" sz="1200">
                <a:latin typeface="Times New Roman"/>
                <a:cs typeface="Times New Roman"/>
              </a:rPr>
              <a:t>in the form of use cases.  Therefore, </a:t>
            </a:r>
            <a:r>
              <a:rPr dirty="0" sz="1200" spc="-5">
                <a:latin typeface="Times New Roman"/>
                <a:cs typeface="Times New Roman"/>
              </a:rPr>
              <a:t>scenarios </a:t>
            </a:r>
            <a:r>
              <a:rPr dirty="0" sz="1200">
                <a:latin typeface="Times New Roman"/>
                <a:cs typeface="Times New Roman"/>
              </a:rPr>
              <a:t>are used to understand and validate the </a:t>
            </a:r>
            <a:r>
              <a:rPr dirty="0" sz="1200" spc="-5">
                <a:latin typeface="Times New Roman"/>
                <a:cs typeface="Times New Roman"/>
              </a:rPr>
              <a:t>system. </a:t>
            </a:r>
            <a:r>
              <a:rPr dirty="0" sz="1200">
                <a:latin typeface="Times New Roman"/>
                <a:cs typeface="Times New Roman"/>
              </a:rPr>
              <a:t>Their </a:t>
            </a:r>
            <a:r>
              <a:rPr dirty="0" sz="1200" spc="-5">
                <a:latin typeface="Times New Roman"/>
                <a:cs typeface="Times New Roman"/>
              </a:rPr>
              <a:t>secondary  </a:t>
            </a:r>
            <a:r>
              <a:rPr dirty="0" sz="1200">
                <a:latin typeface="Times New Roman"/>
                <a:cs typeface="Times New Roman"/>
              </a:rPr>
              <a:t>purpose is to communicate the design to the other users of the </a:t>
            </a:r>
            <a:r>
              <a:rPr dirty="0" sz="1200" spc="-5">
                <a:latin typeface="Times New Roman"/>
                <a:cs typeface="Times New Roman"/>
              </a:rPr>
              <a:t>system. Scenarios </a:t>
            </a:r>
            <a:r>
              <a:rPr dirty="0" sz="1200">
                <a:latin typeface="Times New Roman"/>
                <a:cs typeface="Times New Roman"/>
              </a:rPr>
              <a:t>tie all  the view together into an integrated system. They are also used to understand the  dynamic behavior of the </a:t>
            </a:r>
            <a:r>
              <a:rPr dirty="0" sz="1200" spc="-5">
                <a:latin typeface="Times New Roman"/>
                <a:cs typeface="Times New Roman"/>
              </a:rPr>
              <a:t>system </a:t>
            </a:r>
            <a:r>
              <a:rPr dirty="0" sz="1200">
                <a:latin typeface="Times New Roman"/>
                <a:cs typeface="Times New Roman"/>
              </a:rPr>
              <a:t>and understand the limits of</a:t>
            </a:r>
            <a:r>
              <a:rPr dirty="0" sz="1200" spc="-110">
                <a:latin typeface="Times New Roman"/>
                <a:cs typeface="Times New Roman"/>
              </a:rPr>
              <a:t> </a:t>
            </a:r>
            <a:r>
              <a:rPr dirty="0" sz="1200">
                <a:latin typeface="Times New Roman"/>
                <a:cs typeface="Times New Roman"/>
              </a:rPr>
              <a:t>design.</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a:latin typeface="Times New Roman"/>
                <a:cs typeface="Times New Roman"/>
              </a:rPr>
              <a:t>This is </a:t>
            </a:r>
            <a:r>
              <a:rPr dirty="0" sz="1200" spc="-5">
                <a:latin typeface="Times New Roman"/>
                <a:cs typeface="Times New Roman"/>
              </a:rPr>
              <a:t>summarized </a:t>
            </a:r>
            <a:r>
              <a:rPr dirty="0" sz="1200">
                <a:latin typeface="Times New Roman"/>
                <a:cs typeface="Times New Roman"/>
              </a:rPr>
              <a:t>in the following</a:t>
            </a:r>
            <a:r>
              <a:rPr dirty="0" sz="1200" spc="-110">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5" name="object 5"/>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124</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graphicFrame>
        <p:nvGraphicFramePr>
          <p:cNvPr id="4" name="object 4"/>
          <p:cNvGraphicFramePr>
            <a:graphicFrameLocks noGrp="1"/>
          </p:cNvGraphicFramePr>
          <p:nvPr/>
        </p:nvGraphicFramePr>
        <p:xfrm>
          <a:off x="1139952" y="5305044"/>
          <a:ext cx="5495925" cy="3724910"/>
        </p:xfrm>
        <a:graphic>
          <a:graphicData uri="http://schemas.openxmlformats.org/drawingml/2006/table">
            <a:tbl>
              <a:tblPr firstRow="1" bandRow="1">
                <a:tableStyleId>{2D5ABB26-0587-4C30-8999-92F81FD0307C}</a:tableStyleId>
              </a:tblPr>
              <a:tblGrid>
                <a:gridCol w="1028700"/>
                <a:gridCol w="1371600"/>
                <a:gridCol w="1371600"/>
                <a:gridCol w="1714500"/>
              </a:tblGrid>
              <a:tr h="182879">
                <a:tc>
                  <a:txBody>
                    <a:bodyPr/>
                    <a:lstStyle/>
                    <a:p>
                      <a:pPr marL="65405">
                        <a:lnSpc>
                          <a:spcPts val="1345"/>
                        </a:lnSpc>
                      </a:pPr>
                      <a:r>
                        <a:rPr dirty="0" sz="1200" spc="-5" b="1">
                          <a:latin typeface="Times New Roman"/>
                          <a:cs typeface="Times New Roman"/>
                        </a:rPr>
                        <a:t>View</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dirty="0" sz="1200" spc="-5" b="1">
                          <a:latin typeface="Times New Roman"/>
                          <a:cs typeface="Times New Roman"/>
                        </a:rPr>
                        <a:t>Components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dirty="0" sz="1200" spc="-5" b="1">
                          <a:latin typeface="Times New Roman"/>
                          <a:cs typeface="Times New Roman"/>
                        </a:rPr>
                        <a:t>Users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dirty="0" sz="1200" spc="-5" b="1">
                          <a:latin typeface="Times New Roman"/>
                          <a:cs typeface="Times New Roman"/>
                        </a:rPr>
                        <a:t>Rationale</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707136">
                <a:tc>
                  <a:txBody>
                    <a:bodyPr/>
                    <a:lstStyle/>
                    <a:p>
                      <a:pPr marL="65405" marR="245745">
                        <a:lnSpc>
                          <a:spcPts val="1380"/>
                        </a:lnSpc>
                      </a:pPr>
                      <a:r>
                        <a:rPr dirty="0" sz="1200" b="1">
                          <a:latin typeface="Times New Roman"/>
                          <a:cs typeface="Times New Roman"/>
                        </a:rPr>
                        <a:t>Functional  </a:t>
                      </a:r>
                      <a:r>
                        <a:rPr dirty="0" sz="1200" spc="-5" b="1">
                          <a:latin typeface="Times New Roman"/>
                          <a:cs typeface="Times New Roman"/>
                        </a:rPr>
                        <a:t>View</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1078865" algn="l"/>
                        </a:tabLst>
                      </a:pPr>
                      <a:r>
                        <a:rPr dirty="0" sz="1200">
                          <a:latin typeface="Times New Roman"/>
                          <a:cs typeface="Times New Roman"/>
                        </a:rPr>
                        <a:t>functions,	key</a:t>
                      </a:r>
                      <a:endParaRPr sz="1200">
                        <a:latin typeface="Times New Roman"/>
                        <a:cs typeface="Times New Roman"/>
                      </a:endParaRPr>
                    </a:p>
                    <a:p>
                      <a:pPr marL="65405" marR="57785">
                        <a:lnSpc>
                          <a:spcPts val="1380"/>
                        </a:lnSpc>
                        <a:spcBef>
                          <a:spcPts val="65"/>
                        </a:spcBef>
                      </a:pPr>
                      <a:r>
                        <a:rPr dirty="0" sz="1200" spc="-5">
                          <a:latin typeface="Times New Roman"/>
                          <a:cs typeface="Times New Roman"/>
                        </a:rPr>
                        <a:t>system</a:t>
                      </a:r>
                      <a:r>
                        <a:rPr dirty="0" sz="1200" spc="-35">
                          <a:latin typeface="Times New Roman"/>
                          <a:cs typeface="Times New Roman"/>
                        </a:rPr>
                        <a:t> </a:t>
                      </a:r>
                      <a:r>
                        <a:rPr dirty="0" sz="1200">
                          <a:latin typeface="Times New Roman"/>
                          <a:cs typeface="Times New Roman"/>
                        </a:rPr>
                        <a:t>abstractions,  domain</a:t>
                      </a:r>
                      <a:r>
                        <a:rPr dirty="0" sz="1200" spc="-100">
                          <a:latin typeface="Times New Roman"/>
                          <a:cs typeface="Times New Roman"/>
                        </a:rPr>
                        <a:t> </a:t>
                      </a:r>
                      <a:r>
                        <a:rPr dirty="0" sz="1200">
                          <a:latin typeface="Times New Roman"/>
                          <a:cs typeface="Times New Roman"/>
                        </a:rPr>
                        <a:t>elements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677545" algn="l"/>
                        </a:tabLst>
                      </a:pPr>
                      <a:r>
                        <a:rPr dirty="0" sz="1200">
                          <a:latin typeface="Times New Roman"/>
                          <a:cs typeface="Times New Roman"/>
                        </a:rPr>
                        <a:t>domain	engineers,</a:t>
                      </a:r>
                      <a:endParaRPr sz="1200">
                        <a:latin typeface="Times New Roman"/>
                        <a:cs typeface="Times New Roman"/>
                      </a:endParaRPr>
                    </a:p>
                    <a:p>
                      <a:pPr marL="65405" marR="68580">
                        <a:lnSpc>
                          <a:spcPts val="1380"/>
                        </a:lnSpc>
                        <a:spcBef>
                          <a:spcPts val="65"/>
                        </a:spcBef>
                      </a:pPr>
                      <a:r>
                        <a:rPr dirty="0" sz="1200">
                          <a:latin typeface="Times New Roman"/>
                          <a:cs typeface="Times New Roman"/>
                        </a:rPr>
                        <a:t>product-line  designers, end</a:t>
                      </a:r>
                      <a:r>
                        <a:rPr dirty="0" sz="1200" spc="-105">
                          <a:latin typeface="Times New Roman"/>
                          <a:cs typeface="Times New Roman"/>
                        </a:rPr>
                        <a:t> </a:t>
                      </a:r>
                      <a:r>
                        <a:rPr dirty="0" sz="1200">
                          <a:latin typeface="Times New Roman"/>
                          <a:cs typeface="Times New Roman"/>
                        </a:rPr>
                        <a:t>users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gn="just" marL="65405">
                        <a:lnSpc>
                          <a:spcPts val="1290"/>
                        </a:lnSpc>
                      </a:pPr>
                      <a:r>
                        <a:rPr dirty="0" sz="1200">
                          <a:latin typeface="Times New Roman"/>
                          <a:cs typeface="Times New Roman"/>
                        </a:rPr>
                        <a:t>functionality,</a:t>
                      </a:r>
                      <a:endParaRPr sz="1200">
                        <a:latin typeface="Times New Roman"/>
                        <a:cs typeface="Times New Roman"/>
                      </a:endParaRPr>
                    </a:p>
                    <a:p>
                      <a:pPr algn="just" marL="65405" marR="57785">
                        <a:lnSpc>
                          <a:spcPts val="1380"/>
                        </a:lnSpc>
                        <a:spcBef>
                          <a:spcPts val="65"/>
                        </a:spcBef>
                      </a:pPr>
                      <a:r>
                        <a:rPr dirty="0" sz="1200">
                          <a:latin typeface="Times New Roman"/>
                          <a:cs typeface="Times New Roman"/>
                        </a:rPr>
                        <a:t>modifiability, product  lines/reusability, tool  </a:t>
                      </a:r>
                      <a:r>
                        <a:rPr dirty="0" sz="1200" spc="-5">
                          <a:latin typeface="Times New Roman"/>
                          <a:cs typeface="Times New Roman"/>
                        </a:rPr>
                        <a:t>support, work</a:t>
                      </a:r>
                      <a:r>
                        <a:rPr dirty="0" sz="1200" spc="-85">
                          <a:latin typeface="Times New Roman"/>
                          <a:cs typeface="Times New Roman"/>
                        </a:rPr>
                        <a:t> </a:t>
                      </a:r>
                      <a:r>
                        <a:rPr dirty="0" sz="1200">
                          <a:latin typeface="Times New Roman"/>
                          <a:cs typeface="Times New Roman"/>
                        </a:rPr>
                        <a:t>allocation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882395">
                <a:tc>
                  <a:txBody>
                    <a:bodyPr/>
                    <a:lstStyle/>
                    <a:p>
                      <a:pPr marL="65405">
                        <a:lnSpc>
                          <a:spcPts val="1345"/>
                        </a:lnSpc>
                      </a:pPr>
                      <a:r>
                        <a:rPr dirty="0" sz="1200" spc="-5" b="1">
                          <a:latin typeface="Times New Roman"/>
                          <a:cs typeface="Times New Roman"/>
                        </a:rPr>
                        <a:t>Code</a:t>
                      </a:r>
                      <a:r>
                        <a:rPr dirty="0" sz="1200" spc="204" b="1">
                          <a:latin typeface="Times New Roman"/>
                          <a:cs typeface="Times New Roman"/>
                        </a:rPr>
                        <a:t> </a:t>
                      </a:r>
                      <a:r>
                        <a:rPr dirty="0" sz="1200" spc="-5" b="1">
                          <a:latin typeface="Times New Roman"/>
                          <a:cs typeface="Times New Roman"/>
                        </a:rPr>
                        <a:t>View</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828675" algn="l"/>
                        </a:tabLst>
                      </a:pPr>
                      <a:r>
                        <a:rPr dirty="0" sz="1200">
                          <a:latin typeface="Times New Roman"/>
                          <a:cs typeface="Times New Roman"/>
                        </a:rPr>
                        <a:t>classes,	objects,</a:t>
                      </a:r>
                      <a:endParaRPr sz="1200">
                        <a:latin typeface="Times New Roman"/>
                        <a:cs typeface="Times New Roman"/>
                      </a:endParaRPr>
                    </a:p>
                    <a:p>
                      <a:pPr marL="65405" marR="57785">
                        <a:lnSpc>
                          <a:spcPts val="1380"/>
                        </a:lnSpc>
                        <a:spcBef>
                          <a:spcPts val="65"/>
                        </a:spcBef>
                      </a:pPr>
                      <a:r>
                        <a:rPr dirty="0" sz="1200">
                          <a:latin typeface="Times New Roman"/>
                          <a:cs typeface="Times New Roman"/>
                        </a:rPr>
                        <a:t>procedures,  functions,  </a:t>
                      </a:r>
                      <a:r>
                        <a:rPr dirty="0" sz="1200" spc="-5">
                          <a:latin typeface="Times New Roman"/>
                          <a:cs typeface="Times New Roman"/>
                        </a:rPr>
                        <a:t>subsystems, </a:t>
                      </a:r>
                      <a:r>
                        <a:rPr dirty="0" sz="1200">
                          <a:latin typeface="Times New Roman"/>
                          <a:cs typeface="Times New Roman"/>
                        </a:rPr>
                        <a:t>layers,  modules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programmers,</a:t>
                      </a:r>
                      <a:endParaRPr sz="1200">
                        <a:latin typeface="Times New Roman"/>
                        <a:cs typeface="Times New Roman"/>
                      </a:endParaRPr>
                    </a:p>
                    <a:p>
                      <a:pPr marL="65405">
                        <a:lnSpc>
                          <a:spcPts val="1410"/>
                        </a:lnSpc>
                      </a:pPr>
                      <a:r>
                        <a:rPr dirty="0" sz="1200">
                          <a:latin typeface="Times New Roman"/>
                          <a:cs typeface="Times New Roman"/>
                        </a:rPr>
                        <a:t>designers,</a:t>
                      </a:r>
                      <a:r>
                        <a:rPr dirty="0" sz="1200" spc="-100">
                          <a:latin typeface="Times New Roman"/>
                          <a:cs typeface="Times New Roman"/>
                        </a:rPr>
                        <a:t> </a:t>
                      </a:r>
                      <a:r>
                        <a:rPr dirty="0" sz="1200">
                          <a:latin typeface="Times New Roman"/>
                          <a:cs typeface="Times New Roman"/>
                        </a:rPr>
                        <a:t>reusers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modifiability/maintainabi</a:t>
                      </a:r>
                      <a:endParaRPr sz="1200">
                        <a:latin typeface="Times New Roman"/>
                        <a:cs typeface="Times New Roman"/>
                      </a:endParaRPr>
                    </a:p>
                    <a:p>
                      <a:pPr marL="65405" marR="56515">
                        <a:lnSpc>
                          <a:spcPts val="1380"/>
                        </a:lnSpc>
                        <a:spcBef>
                          <a:spcPts val="65"/>
                        </a:spcBef>
                        <a:tabLst>
                          <a:tab pos="967105" algn="l"/>
                        </a:tabLst>
                      </a:pPr>
                      <a:r>
                        <a:rPr dirty="0" sz="1200">
                          <a:latin typeface="Times New Roman"/>
                          <a:cs typeface="Times New Roman"/>
                        </a:rPr>
                        <a:t>lity,	portabili</a:t>
                      </a:r>
                      <a:r>
                        <a:rPr dirty="0" sz="1200" spc="25">
                          <a:latin typeface="Times New Roman"/>
                          <a:cs typeface="Times New Roman"/>
                        </a:rPr>
                        <a:t>t</a:t>
                      </a:r>
                      <a:r>
                        <a:rPr dirty="0" sz="1200">
                          <a:latin typeface="Times New Roman"/>
                          <a:cs typeface="Times New Roman"/>
                        </a:rPr>
                        <a:t>y,  </a:t>
                      </a:r>
                      <a:r>
                        <a:rPr dirty="0" sz="1200" spc="-5">
                          <a:latin typeface="Times New Roman"/>
                          <a:cs typeface="Times New Roman"/>
                        </a:rPr>
                        <a:t>subsetability</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707136">
                <a:tc>
                  <a:txBody>
                    <a:bodyPr/>
                    <a:lstStyle/>
                    <a:p>
                      <a:pPr marL="65405" marR="94615">
                        <a:lnSpc>
                          <a:spcPts val="1380"/>
                        </a:lnSpc>
                      </a:pPr>
                      <a:r>
                        <a:rPr dirty="0" sz="1200" spc="-5" b="1">
                          <a:latin typeface="Times New Roman"/>
                          <a:cs typeface="Times New Roman"/>
                        </a:rPr>
                        <a:t>Development  View</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files,</a:t>
                      </a:r>
                      <a:r>
                        <a:rPr dirty="0" sz="1200" spc="-100">
                          <a:latin typeface="Times New Roman"/>
                          <a:cs typeface="Times New Roman"/>
                        </a:rPr>
                        <a:t> </a:t>
                      </a:r>
                      <a:r>
                        <a:rPr dirty="0" sz="1200">
                          <a:latin typeface="Times New Roman"/>
                          <a:cs typeface="Times New Roman"/>
                        </a:rPr>
                        <a:t>directories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gn="just" marL="65405">
                        <a:lnSpc>
                          <a:spcPts val="1290"/>
                        </a:lnSpc>
                      </a:pPr>
                      <a:r>
                        <a:rPr dirty="0" sz="1200">
                          <a:latin typeface="Times New Roman"/>
                          <a:cs typeface="Times New Roman"/>
                        </a:rPr>
                        <a:t>managers,</a:t>
                      </a:r>
                      <a:endParaRPr sz="1200">
                        <a:latin typeface="Times New Roman"/>
                        <a:cs typeface="Times New Roman"/>
                      </a:endParaRPr>
                    </a:p>
                    <a:p>
                      <a:pPr algn="just" marL="65405" marR="441325">
                        <a:lnSpc>
                          <a:spcPts val="1380"/>
                        </a:lnSpc>
                        <a:spcBef>
                          <a:spcPts val="65"/>
                        </a:spcBef>
                      </a:pPr>
                      <a:r>
                        <a:rPr dirty="0" sz="1200">
                          <a:latin typeface="Times New Roman"/>
                          <a:cs typeface="Times New Roman"/>
                        </a:rPr>
                        <a:t>programmers,  configuration  managers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managers, </a:t>
                      </a:r>
                      <a:r>
                        <a:rPr dirty="0" sz="1200" spc="105">
                          <a:latin typeface="Times New Roman"/>
                          <a:cs typeface="Times New Roman"/>
                        </a:rPr>
                        <a:t> </a:t>
                      </a:r>
                      <a:r>
                        <a:rPr dirty="0" sz="1200">
                          <a:latin typeface="Times New Roman"/>
                          <a:cs typeface="Times New Roman"/>
                        </a:rPr>
                        <a:t>programmers,</a:t>
                      </a:r>
                      <a:endParaRPr sz="1200">
                        <a:latin typeface="Times New Roman"/>
                        <a:cs typeface="Times New Roman"/>
                      </a:endParaRPr>
                    </a:p>
                    <a:p>
                      <a:pPr marL="65405">
                        <a:lnSpc>
                          <a:spcPts val="1410"/>
                        </a:lnSpc>
                      </a:pPr>
                      <a:r>
                        <a:rPr dirty="0" sz="1200">
                          <a:latin typeface="Times New Roman"/>
                          <a:cs typeface="Times New Roman"/>
                        </a:rPr>
                        <a:t>configuration</a:t>
                      </a:r>
                      <a:r>
                        <a:rPr dirty="0" sz="1200" spc="-105">
                          <a:latin typeface="Times New Roman"/>
                          <a:cs typeface="Times New Roman"/>
                        </a:rPr>
                        <a:t> </a:t>
                      </a:r>
                      <a:r>
                        <a:rPr dirty="0" sz="1200">
                          <a:latin typeface="Times New Roman"/>
                          <a:cs typeface="Times New Roman"/>
                        </a:rPr>
                        <a:t>managers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707136">
                <a:tc>
                  <a:txBody>
                    <a:bodyPr/>
                    <a:lstStyle/>
                    <a:p>
                      <a:pPr marL="65405" marR="407034">
                        <a:lnSpc>
                          <a:spcPts val="1380"/>
                        </a:lnSpc>
                      </a:pPr>
                      <a:r>
                        <a:rPr dirty="0" sz="1200" b="1">
                          <a:latin typeface="Times New Roman"/>
                          <a:cs typeface="Times New Roman"/>
                        </a:rPr>
                        <a:t>Physical  </a:t>
                      </a:r>
                      <a:r>
                        <a:rPr dirty="0" sz="1200" spc="-5" b="1">
                          <a:latin typeface="Times New Roman"/>
                          <a:cs typeface="Times New Roman"/>
                        </a:rPr>
                        <a:t>View</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813435" algn="l"/>
                        </a:tabLst>
                      </a:pPr>
                      <a:r>
                        <a:rPr dirty="0" sz="1200">
                          <a:latin typeface="Times New Roman"/>
                          <a:cs typeface="Times New Roman"/>
                        </a:rPr>
                        <a:t>CPUs,	</a:t>
                      </a:r>
                      <a:r>
                        <a:rPr dirty="0" sz="1200" spc="-5">
                          <a:latin typeface="Times New Roman"/>
                          <a:cs typeface="Times New Roman"/>
                        </a:rPr>
                        <a:t>sensors,</a:t>
                      </a:r>
                      <a:endParaRPr sz="1200">
                        <a:latin typeface="Times New Roman"/>
                        <a:cs typeface="Times New Roman"/>
                      </a:endParaRPr>
                    </a:p>
                    <a:p>
                      <a:pPr marL="65405">
                        <a:lnSpc>
                          <a:spcPts val="1410"/>
                        </a:lnSpc>
                      </a:pPr>
                      <a:r>
                        <a:rPr dirty="0" sz="1200" spc="-5">
                          <a:latin typeface="Times New Roman"/>
                          <a:cs typeface="Times New Roman"/>
                        </a:rPr>
                        <a:t>storage</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hardware</a:t>
                      </a:r>
                      <a:r>
                        <a:rPr dirty="0" sz="1200" spc="-55">
                          <a:latin typeface="Times New Roman"/>
                          <a:cs typeface="Times New Roman"/>
                        </a:rPr>
                        <a:t> </a:t>
                      </a:r>
                      <a:r>
                        <a:rPr dirty="0" sz="1200">
                          <a:latin typeface="Times New Roman"/>
                          <a:cs typeface="Times New Roman"/>
                        </a:rPr>
                        <a:t>engineers,</a:t>
                      </a:r>
                      <a:endParaRPr sz="1200">
                        <a:latin typeface="Times New Roman"/>
                        <a:cs typeface="Times New Roman"/>
                      </a:endParaRPr>
                    </a:p>
                    <a:p>
                      <a:pPr marL="65405">
                        <a:lnSpc>
                          <a:spcPts val="1410"/>
                        </a:lnSpc>
                      </a:pPr>
                      <a:r>
                        <a:rPr dirty="0" sz="1200" spc="-5">
                          <a:latin typeface="Times New Roman"/>
                          <a:cs typeface="Times New Roman"/>
                        </a:rPr>
                        <a:t>system</a:t>
                      </a:r>
                      <a:r>
                        <a:rPr dirty="0" sz="1200" spc="-95">
                          <a:latin typeface="Times New Roman"/>
                          <a:cs typeface="Times New Roman"/>
                        </a:rPr>
                        <a:t> </a:t>
                      </a:r>
                      <a:r>
                        <a:rPr dirty="0" sz="1200">
                          <a:latin typeface="Times New Roman"/>
                          <a:cs typeface="Times New Roman"/>
                        </a:rPr>
                        <a:t>engineers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gn="just" marL="65405">
                        <a:lnSpc>
                          <a:spcPts val="1290"/>
                        </a:lnSpc>
                      </a:pPr>
                      <a:r>
                        <a:rPr dirty="0" sz="1200" spc="-5">
                          <a:latin typeface="Times New Roman"/>
                          <a:cs typeface="Times New Roman"/>
                        </a:rPr>
                        <a:t>system      </a:t>
                      </a:r>
                      <a:r>
                        <a:rPr dirty="0" sz="1200">
                          <a:latin typeface="Times New Roman"/>
                          <a:cs typeface="Times New Roman"/>
                        </a:rPr>
                        <a:t>delivery    </a:t>
                      </a:r>
                      <a:r>
                        <a:rPr dirty="0" sz="1200" spc="45">
                          <a:latin typeface="Times New Roman"/>
                          <a:cs typeface="Times New Roman"/>
                        </a:rPr>
                        <a:t> </a:t>
                      </a:r>
                      <a:r>
                        <a:rPr dirty="0" sz="1200">
                          <a:latin typeface="Times New Roman"/>
                          <a:cs typeface="Times New Roman"/>
                        </a:rPr>
                        <a:t>and</a:t>
                      </a:r>
                      <a:endParaRPr sz="1200">
                        <a:latin typeface="Times New Roman"/>
                        <a:cs typeface="Times New Roman"/>
                      </a:endParaRPr>
                    </a:p>
                    <a:p>
                      <a:pPr algn="just" marL="65405" marR="57150">
                        <a:lnSpc>
                          <a:spcPts val="1380"/>
                        </a:lnSpc>
                        <a:spcBef>
                          <a:spcPts val="65"/>
                        </a:spcBef>
                      </a:pPr>
                      <a:r>
                        <a:rPr dirty="0" sz="1200">
                          <a:latin typeface="Times New Roman"/>
                          <a:cs typeface="Times New Roman"/>
                        </a:rPr>
                        <a:t>installation, performance,  availability, </a:t>
                      </a:r>
                      <a:r>
                        <a:rPr dirty="0" sz="1200" spc="-5">
                          <a:latin typeface="Times New Roman"/>
                          <a:cs typeface="Times New Roman"/>
                        </a:rPr>
                        <a:t>scalability,  security</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531876">
                <a:tc>
                  <a:txBody>
                    <a:bodyPr/>
                    <a:lstStyle/>
                    <a:p>
                      <a:pPr marL="65405" marR="94615">
                        <a:lnSpc>
                          <a:spcPts val="1380"/>
                        </a:lnSpc>
                      </a:pPr>
                      <a:r>
                        <a:rPr dirty="0" sz="1200" spc="-5" b="1">
                          <a:latin typeface="Times New Roman"/>
                          <a:cs typeface="Times New Roman"/>
                        </a:rPr>
                        <a:t>Concurrency  View</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processes,</a:t>
                      </a:r>
                      <a:r>
                        <a:rPr dirty="0" sz="1200" spc="-100">
                          <a:latin typeface="Times New Roman"/>
                          <a:cs typeface="Times New Roman"/>
                        </a:rPr>
                        <a:t> </a:t>
                      </a:r>
                      <a:r>
                        <a:rPr dirty="0" sz="1200">
                          <a:latin typeface="Times New Roman"/>
                          <a:cs typeface="Times New Roman"/>
                        </a:rPr>
                        <a:t>threads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performance</a:t>
                      </a:r>
                      <a:endParaRPr sz="1200">
                        <a:latin typeface="Times New Roman"/>
                        <a:cs typeface="Times New Roman"/>
                      </a:endParaRPr>
                    </a:p>
                    <a:p>
                      <a:pPr marL="65405" marR="174625">
                        <a:lnSpc>
                          <a:spcPts val="1380"/>
                        </a:lnSpc>
                        <a:spcBef>
                          <a:spcPts val="65"/>
                        </a:spcBef>
                      </a:pPr>
                      <a:r>
                        <a:rPr dirty="0" sz="1200">
                          <a:latin typeface="Times New Roman"/>
                          <a:cs typeface="Times New Roman"/>
                        </a:rPr>
                        <a:t>engineers,  integrators,</a:t>
                      </a:r>
                      <a:r>
                        <a:rPr dirty="0" sz="1200" spc="-105">
                          <a:latin typeface="Times New Roman"/>
                          <a:cs typeface="Times New Roman"/>
                        </a:rPr>
                        <a:t> </a:t>
                      </a:r>
                      <a:r>
                        <a:rPr dirty="0" sz="1200">
                          <a:latin typeface="Times New Roman"/>
                          <a:cs typeface="Times New Roman"/>
                        </a:rPr>
                        <a:t>testers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performance,</a:t>
                      </a:r>
                      <a:r>
                        <a:rPr dirty="0" sz="1200" spc="-100">
                          <a:latin typeface="Times New Roman"/>
                          <a:cs typeface="Times New Roman"/>
                        </a:rPr>
                        <a:t> </a:t>
                      </a:r>
                      <a:r>
                        <a:rPr dirty="0" sz="1200">
                          <a:latin typeface="Times New Roman"/>
                          <a:cs typeface="Times New Roman"/>
                        </a:rPr>
                        <a:t>availability</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227835"/>
            <a:ext cx="5513070" cy="7658734"/>
          </a:xfrm>
          <a:prstGeom prst="rect">
            <a:avLst/>
          </a:prstGeom>
        </p:spPr>
        <p:txBody>
          <a:bodyPr wrap="square" lIns="0" tIns="0" rIns="0" bIns="0" rtlCol="0" vert="horz">
            <a:spAutoFit/>
          </a:bodyPr>
          <a:lstStyle/>
          <a:p>
            <a:pPr algn="just" marL="12700">
              <a:lnSpc>
                <a:spcPct val="100000"/>
              </a:lnSpc>
            </a:pPr>
            <a:r>
              <a:rPr dirty="0" sz="1000" spc="-5" b="1">
                <a:latin typeface="Arial"/>
                <a:cs typeface="Arial"/>
              </a:rPr>
              <a:t>What </a:t>
            </a:r>
            <a:r>
              <a:rPr dirty="0" sz="1000" spc="-15" b="1">
                <a:latin typeface="Arial"/>
                <a:cs typeface="Arial"/>
              </a:rPr>
              <a:t>Are </a:t>
            </a:r>
            <a:r>
              <a:rPr dirty="0" sz="1000" b="1">
                <a:latin typeface="Arial"/>
                <a:cs typeface="Arial"/>
              </a:rPr>
              <a:t>Views </a:t>
            </a:r>
            <a:r>
              <a:rPr dirty="0" sz="1000" spc="-10" b="1">
                <a:latin typeface="Arial"/>
                <a:cs typeface="Arial"/>
              </a:rPr>
              <a:t>Used</a:t>
            </a:r>
            <a:r>
              <a:rPr dirty="0" sz="1000" spc="-20" b="1">
                <a:latin typeface="Arial"/>
                <a:cs typeface="Arial"/>
              </a:rPr>
              <a:t> </a:t>
            </a:r>
            <a:r>
              <a:rPr dirty="0" sz="1000" b="1">
                <a:latin typeface="Arial"/>
                <a:cs typeface="Arial"/>
              </a:rPr>
              <a:t>For?</a:t>
            </a:r>
            <a:endParaRPr sz="1000">
              <a:latin typeface="Arial"/>
              <a:cs typeface="Arial"/>
            </a:endParaRPr>
          </a:p>
          <a:p>
            <a:pPr>
              <a:lnSpc>
                <a:spcPct val="100000"/>
              </a:lnSpc>
              <a:spcBef>
                <a:spcPts val="25"/>
              </a:spcBef>
            </a:pPr>
            <a:endParaRPr sz="1200">
              <a:latin typeface="Times New Roman"/>
              <a:cs typeface="Times New Roman"/>
            </a:endParaRPr>
          </a:p>
          <a:p>
            <a:pPr algn="just" marL="12700" marR="5715">
              <a:lnSpc>
                <a:spcPts val="1380"/>
              </a:lnSpc>
            </a:pPr>
            <a:r>
              <a:rPr dirty="0" sz="1200" spc="-5">
                <a:latin typeface="Times New Roman"/>
                <a:cs typeface="Times New Roman"/>
              </a:rPr>
              <a:t>Views </a:t>
            </a:r>
            <a:r>
              <a:rPr dirty="0" sz="1200">
                <a:latin typeface="Times New Roman"/>
                <a:cs typeface="Times New Roman"/>
              </a:rPr>
              <a:t>are an engineering tool to help achieve desired </a:t>
            </a:r>
            <a:r>
              <a:rPr dirty="0" sz="1200" spc="-5">
                <a:latin typeface="Times New Roman"/>
                <a:cs typeface="Times New Roman"/>
              </a:rPr>
              <a:t>system </a:t>
            </a:r>
            <a:r>
              <a:rPr dirty="0" sz="1200">
                <a:latin typeface="Times New Roman"/>
                <a:cs typeface="Times New Roman"/>
              </a:rPr>
              <a:t>qualities. Each view  provides an engineering handle on certain quality attributes. In </a:t>
            </a:r>
            <a:r>
              <a:rPr dirty="0" sz="1200" spc="-5">
                <a:latin typeface="Times New Roman"/>
                <a:cs typeface="Times New Roman"/>
              </a:rPr>
              <a:t>some systems, </a:t>
            </a:r>
            <a:r>
              <a:rPr dirty="0" sz="1200">
                <a:latin typeface="Times New Roman"/>
                <a:cs typeface="Times New Roman"/>
              </a:rPr>
              <a:t>distinct  views collapse into one (e.g., the concurrency and physical views may be the </a:t>
            </a:r>
            <a:r>
              <a:rPr dirty="0" sz="1200" spc="-5">
                <a:latin typeface="Times New Roman"/>
                <a:cs typeface="Times New Roman"/>
              </a:rPr>
              <a:t>same </a:t>
            </a:r>
            <a:r>
              <a:rPr dirty="0" sz="1200">
                <a:latin typeface="Times New Roman"/>
                <a:cs typeface="Times New Roman"/>
              </a:rPr>
              <a:t>for  </a:t>
            </a:r>
            <a:r>
              <a:rPr dirty="0" sz="1200" spc="-5">
                <a:latin typeface="Times New Roman"/>
                <a:cs typeface="Times New Roman"/>
              </a:rPr>
              <a:t>small systems.). Views </a:t>
            </a:r>
            <a:r>
              <a:rPr dirty="0" sz="1200">
                <a:latin typeface="Times New Roman"/>
                <a:cs typeface="Times New Roman"/>
              </a:rPr>
              <a:t>are also used as documentation vehicle for current development  and future development. </a:t>
            </a:r>
            <a:r>
              <a:rPr dirty="0" sz="1200" spc="-5">
                <a:latin typeface="Times New Roman"/>
                <a:cs typeface="Times New Roman"/>
              </a:rPr>
              <a:t>Users </a:t>
            </a:r>
            <a:r>
              <a:rPr dirty="0" sz="1200">
                <a:latin typeface="Times New Roman"/>
                <a:cs typeface="Times New Roman"/>
              </a:rPr>
              <a:t>of views include both managers and customers. </a:t>
            </a:r>
            <a:r>
              <a:rPr dirty="0" sz="1200" spc="-5">
                <a:latin typeface="Times New Roman"/>
                <a:cs typeface="Times New Roman"/>
              </a:rPr>
              <a:t>For </a:t>
            </a:r>
            <a:r>
              <a:rPr dirty="0" sz="1200">
                <a:latin typeface="Times New Roman"/>
                <a:cs typeface="Times New Roman"/>
              </a:rPr>
              <a:t>these  reasons views must be </a:t>
            </a:r>
            <a:r>
              <a:rPr dirty="0" sz="1200" i="1">
                <a:latin typeface="Times New Roman"/>
                <a:cs typeface="Times New Roman"/>
              </a:rPr>
              <a:t>annotated </a:t>
            </a:r>
            <a:r>
              <a:rPr dirty="0" sz="1200">
                <a:latin typeface="Times New Roman"/>
                <a:cs typeface="Times New Roman"/>
              </a:rPr>
              <a:t>to </a:t>
            </a:r>
            <a:r>
              <a:rPr dirty="0" sz="1200" spc="-5">
                <a:latin typeface="Times New Roman"/>
                <a:cs typeface="Times New Roman"/>
              </a:rPr>
              <a:t>support </a:t>
            </a:r>
            <a:r>
              <a:rPr dirty="0" sz="1200" spc="-10">
                <a:latin typeface="Times New Roman"/>
                <a:cs typeface="Times New Roman"/>
              </a:rPr>
              <a:t>analysis. </a:t>
            </a:r>
            <a:r>
              <a:rPr dirty="0" sz="1200">
                <a:latin typeface="Times New Roman"/>
                <a:cs typeface="Times New Roman"/>
              </a:rPr>
              <a:t>This annotation can be achieved  </a:t>
            </a:r>
            <a:r>
              <a:rPr dirty="0" sz="1200" spc="-5">
                <a:latin typeface="Times New Roman"/>
                <a:cs typeface="Times New Roman"/>
              </a:rPr>
              <a:t>with </a:t>
            </a:r>
            <a:r>
              <a:rPr dirty="0" sz="1200">
                <a:latin typeface="Times New Roman"/>
                <a:cs typeface="Times New Roman"/>
              </a:rPr>
              <a:t>the help of </a:t>
            </a:r>
            <a:r>
              <a:rPr dirty="0" sz="1200" spc="-5">
                <a:latin typeface="Times New Roman"/>
                <a:cs typeface="Times New Roman"/>
              </a:rPr>
              <a:t>scenarios </a:t>
            </a:r>
            <a:r>
              <a:rPr dirty="0" sz="1200">
                <a:latin typeface="Times New Roman"/>
                <a:cs typeface="Times New Roman"/>
              </a:rPr>
              <a:t>and design</a:t>
            </a:r>
            <a:r>
              <a:rPr dirty="0" sz="1200" spc="-90">
                <a:latin typeface="Times New Roman"/>
                <a:cs typeface="Times New Roman"/>
              </a:rPr>
              <a:t> </a:t>
            </a:r>
            <a:r>
              <a:rPr dirty="0" sz="1200" spc="-5" i="1">
                <a:latin typeface="Times New Roman"/>
                <a:cs typeface="Times New Roman"/>
              </a:rPr>
              <a:t>rationale</a:t>
            </a:r>
            <a:r>
              <a:rPr dirty="0" sz="1200" spc="-5">
                <a:latin typeface="Times New Roman"/>
                <a:cs typeface="Times New Roman"/>
              </a:rPr>
              <a:t>.</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985">
              <a:lnSpc>
                <a:spcPts val="1380"/>
              </a:lnSpc>
              <a:spcBef>
                <a:spcPts val="5"/>
              </a:spcBef>
            </a:pPr>
            <a:r>
              <a:rPr dirty="0" sz="1200" spc="-5">
                <a:latin typeface="Times New Roman"/>
                <a:cs typeface="Times New Roman"/>
              </a:rPr>
              <a:t>Structures </a:t>
            </a:r>
            <a:r>
              <a:rPr dirty="0" sz="1200">
                <a:latin typeface="Times New Roman"/>
                <a:cs typeface="Times New Roman"/>
              </a:rPr>
              <a:t>can also be used to document how the current </a:t>
            </a:r>
            <a:r>
              <a:rPr dirty="0" sz="1200" spc="-5">
                <a:latin typeface="Times New Roman"/>
                <a:cs typeface="Times New Roman"/>
              </a:rPr>
              <a:t>system was </a:t>
            </a:r>
            <a:r>
              <a:rPr dirty="0" sz="1200">
                <a:latin typeface="Times New Roman"/>
                <a:cs typeface="Times New Roman"/>
              </a:rPr>
              <a:t>developed and how  future development </a:t>
            </a:r>
            <a:r>
              <a:rPr dirty="0" sz="1200" spc="-5">
                <a:latin typeface="Times New Roman"/>
                <a:cs typeface="Times New Roman"/>
              </a:rPr>
              <a:t>should </a:t>
            </a:r>
            <a:r>
              <a:rPr dirty="0" sz="1200">
                <a:latin typeface="Times New Roman"/>
                <a:cs typeface="Times New Roman"/>
              </a:rPr>
              <a:t>occur. This information is needed by managers and  customers.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spc="-5">
                <a:latin typeface="Times New Roman"/>
                <a:cs typeface="Times New Roman"/>
              </a:rPr>
              <a:t>Although </a:t>
            </a:r>
            <a:r>
              <a:rPr dirty="0" sz="1200">
                <a:latin typeface="Times New Roman"/>
                <a:cs typeface="Times New Roman"/>
              </a:rPr>
              <a:t>one often thinks about a </a:t>
            </a:r>
            <a:r>
              <a:rPr dirty="0" sz="1200" spc="-5">
                <a:latin typeface="Times New Roman"/>
                <a:cs typeface="Times New Roman"/>
              </a:rPr>
              <a:t>system’s structure </a:t>
            </a:r>
            <a:r>
              <a:rPr dirty="0" sz="1200">
                <a:latin typeface="Times New Roman"/>
                <a:cs typeface="Times New Roman"/>
              </a:rPr>
              <a:t>in terms of functionality, there are  other </a:t>
            </a:r>
            <a:r>
              <a:rPr dirty="0" sz="1200" spc="-5">
                <a:latin typeface="Times New Roman"/>
                <a:cs typeface="Times New Roman"/>
              </a:rPr>
              <a:t>system </a:t>
            </a:r>
            <a:r>
              <a:rPr dirty="0" sz="1200">
                <a:latin typeface="Times New Roman"/>
                <a:cs typeface="Times New Roman"/>
              </a:rPr>
              <a:t>properties in addition to functionality (such as physical distribution, process  communication, and </a:t>
            </a:r>
            <a:r>
              <a:rPr dirty="0" sz="1200" spc="-5">
                <a:latin typeface="Times New Roman"/>
                <a:cs typeface="Times New Roman"/>
              </a:rPr>
              <a:t>synchronization) </a:t>
            </a:r>
            <a:r>
              <a:rPr dirty="0" sz="1200">
                <a:latin typeface="Times New Roman"/>
                <a:cs typeface="Times New Roman"/>
              </a:rPr>
              <a:t>that must be reasoned about at an architectural  level. Each </a:t>
            </a:r>
            <a:r>
              <a:rPr dirty="0" sz="1200" spc="-5">
                <a:latin typeface="Times New Roman"/>
                <a:cs typeface="Times New Roman"/>
              </a:rPr>
              <a:t>structure </a:t>
            </a:r>
            <a:r>
              <a:rPr dirty="0" sz="1200">
                <a:latin typeface="Times New Roman"/>
                <a:cs typeface="Times New Roman"/>
              </a:rPr>
              <a:t>provides a method for reasoning about </a:t>
            </a:r>
            <a:r>
              <a:rPr dirty="0" sz="1200" spc="-5">
                <a:latin typeface="Times New Roman"/>
                <a:cs typeface="Times New Roman"/>
              </a:rPr>
              <a:t>some </a:t>
            </a:r>
            <a:r>
              <a:rPr dirty="0" sz="1200">
                <a:latin typeface="Times New Roman"/>
                <a:cs typeface="Times New Roman"/>
              </a:rPr>
              <a:t>of the relevant quality  attributes. The uses </a:t>
            </a:r>
            <a:r>
              <a:rPr dirty="0" sz="1200" spc="-5">
                <a:latin typeface="Times New Roman"/>
                <a:cs typeface="Times New Roman"/>
              </a:rPr>
              <a:t>structure, </a:t>
            </a:r>
            <a:r>
              <a:rPr dirty="0" sz="1200">
                <a:latin typeface="Times New Roman"/>
                <a:cs typeface="Times New Roman"/>
              </a:rPr>
              <a:t>for instance, must be </a:t>
            </a:r>
            <a:r>
              <a:rPr dirty="0" sz="1200" u="sng">
                <a:latin typeface="Times New Roman"/>
                <a:cs typeface="Times New Roman"/>
              </a:rPr>
              <a:t>engineered </a:t>
            </a:r>
            <a:r>
              <a:rPr dirty="0" sz="1200">
                <a:latin typeface="Times New Roman"/>
                <a:cs typeface="Times New Roman"/>
              </a:rPr>
              <a:t>(not merely recorded) to  build a </a:t>
            </a:r>
            <a:r>
              <a:rPr dirty="0" sz="1200" spc="5">
                <a:latin typeface="Times New Roman"/>
                <a:cs typeface="Times New Roman"/>
              </a:rPr>
              <a:t>system </a:t>
            </a:r>
            <a:r>
              <a:rPr dirty="0" sz="1200">
                <a:latin typeface="Times New Roman"/>
                <a:cs typeface="Times New Roman"/>
              </a:rPr>
              <a:t>that can easily be extended or contracted. </a:t>
            </a:r>
            <a:r>
              <a:rPr dirty="0" sz="1200" spc="5">
                <a:latin typeface="Times New Roman"/>
                <a:cs typeface="Times New Roman"/>
              </a:rPr>
              <a:t>The </a:t>
            </a:r>
            <a:r>
              <a:rPr dirty="0" sz="1200">
                <a:latin typeface="Times New Roman"/>
                <a:cs typeface="Times New Roman"/>
              </a:rPr>
              <a:t>calls </a:t>
            </a:r>
            <a:r>
              <a:rPr dirty="0" sz="1200" spc="-5">
                <a:latin typeface="Times New Roman"/>
                <a:cs typeface="Times New Roman"/>
              </a:rPr>
              <a:t>structure </a:t>
            </a:r>
            <a:r>
              <a:rPr dirty="0" sz="1200">
                <a:latin typeface="Times New Roman"/>
                <a:cs typeface="Times New Roman"/>
              </a:rPr>
              <a:t>is </a:t>
            </a:r>
            <a:r>
              <a:rPr dirty="0" sz="1200" u="sng">
                <a:latin typeface="Times New Roman"/>
                <a:cs typeface="Times New Roman"/>
              </a:rPr>
              <a:t>engineered  </a:t>
            </a:r>
            <a:r>
              <a:rPr dirty="0" sz="1200">
                <a:latin typeface="Times New Roman"/>
                <a:cs typeface="Times New Roman"/>
              </a:rPr>
              <a:t>to reduce bottlenecks. The module </a:t>
            </a:r>
            <a:r>
              <a:rPr dirty="0" sz="1200" spc="-5">
                <a:latin typeface="Times New Roman"/>
                <a:cs typeface="Times New Roman"/>
              </a:rPr>
              <a:t>structure </a:t>
            </a:r>
            <a:r>
              <a:rPr dirty="0" sz="1200">
                <a:latin typeface="Times New Roman"/>
                <a:cs typeface="Times New Roman"/>
              </a:rPr>
              <a:t>is </a:t>
            </a:r>
            <a:r>
              <a:rPr dirty="0" sz="1200" u="sng">
                <a:latin typeface="Times New Roman"/>
                <a:cs typeface="Times New Roman"/>
              </a:rPr>
              <a:t>engineered </a:t>
            </a:r>
            <a:r>
              <a:rPr dirty="0" sz="1200">
                <a:latin typeface="Times New Roman"/>
                <a:cs typeface="Times New Roman"/>
              </a:rPr>
              <a:t>to produce modifiable systems,  and </a:t>
            </a:r>
            <a:r>
              <a:rPr dirty="0" sz="1200" spc="-5">
                <a:latin typeface="Times New Roman"/>
                <a:cs typeface="Times New Roman"/>
              </a:rPr>
              <a:t>so </a:t>
            </a:r>
            <a:r>
              <a:rPr dirty="0" sz="1200">
                <a:latin typeface="Times New Roman"/>
                <a:cs typeface="Times New Roman"/>
              </a:rPr>
              <a:t>on. Each </a:t>
            </a:r>
            <a:r>
              <a:rPr dirty="0" sz="1200" spc="-5">
                <a:latin typeface="Times New Roman"/>
                <a:cs typeface="Times New Roman"/>
              </a:rPr>
              <a:t>structure </a:t>
            </a:r>
            <a:r>
              <a:rPr dirty="0" sz="1200">
                <a:latin typeface="Times New Roman"/>
                <a:cs typeface="Times New Roman"/>
              </a:rPr>
              <a:t>provides a different view into the system and a different  leverage point for design to achieve desired qualities in the</a:t>
            </a:r>
            <a:r>
              <a:rPr dirty="0" sz="1200" spc="-12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marL="12700">
              <a:lnSpc>
                <a:spcPct val="100000"/>
              </a:lnSpc>
            </a:pPr>
            <a:r>
              <a:rPr dirty="0" sz="1000" spc="-10" b="1">
                <a:latin typeface="Arial"/>
                <a:cs typeface="Arial"/>
              </a:rPr>
              <a:t>Hierarchical</a:t>
            </a:r>
            <a:r>
              <a:rPr dirty="0" sz="1000" spc="-40" b="1">
                <a:latin typeface="Arial"/>
                <a:cs typeface="Arial"/>
              </a:rPr>
              <a:t> </a:t>
            </a:r>
            <a:r>
              <a:rPr dirty="0" sz="1000" b="1">
                <a:latin typeface="Arial"/>
                <a:cs typeface="Arial"/>
              </a:rPr>
              <a:t>Views</a:t>
            </a:r>
            <a:endParaRPr sz="1000">
              <a:latin typeface="Arial"/>
              <a:cs typeface="Arial"/>
            </a:endParaRPr>
          </a:p>
          <a:p>
            <a:pPr>
              <a:lnSpc>
                <a:spcPct val="100000"/>
              </a:lnSpc>
              <a:spcBef>
                <a:spcPts val="25"/>
              </a:spcBef>
            </a:pPr>
            <a:endParaRPr sz="1200">
              <a:latin typeface="Times New Roman"/>
              <a:cs typeface="Times New Roman"/>
            </a:endParaRPr>
          </a:p>
          <a:p>
            <a:pPr algn="just" marL="12700" marR="5715">
              <a:lnSpc>
                <a:spcPts val="1380"/>
              </a:lnSpc>
            </a:pPr>
            <a:r>
              <a:rPr dirty="0" sz="1200">
                <a:latin typeface="Times New Roman"/>
                <a:cs typeface="Times New Roman"/>
              </a:rPr>
              <a:t>Every view is potentially hierarchical, e.g. </a:t>
            </a:r>
            <a:r>
              <a:rPr dirty="0" sz="1200" i="1">
                <a:latin typeface="Times New Roman"/>
                <a:cs typeface="Times New Roman"/>
              </a:rPr>
              <a:t>functional view could contain </a:t>
            </a:r>
            <a:r>
              <a:rPr dirty="0" sz="1200" spc="-5">
                <a:latin typeface="Times New Roman"/>
                <a:cs typeface="Times New Roman"/>
              </a:rPr>
              <a:t>sub-functions.  Similarly </a:t>
            </a:r>
            <a:r>
              <a:rPr dirty="0" sz="1200" i="1">
                <a:latin typeface="Times New Roman"/>
                <a:cs typeface="Times New Roman"/>
              </a:rPr>
              <a:t>development view </a:t>
            </a:r>
            <a:r>
              <a:rPr dirty="0" sz="1200">
                <a:latin typeface="Times New Roman"/>
                <a:cs typeface="Times New Roman"/>
              </a:rPr>
              <a:t>contains directories </a:t>
            </a:r>
            <a:r>
              <a:rPr dirty="0" sz="1200" spc="-5">
                <a:latin typeface="Times New Roman"/>
                <a:cs typeface="Times New Roman"/>
              </a:rPr>
              <a:t>which </a:t>
            </a:r>
            <a:r>
              <a:rPr dirty="0" sz="1200">
                <a:latin typeface="Times New Roman"/>
                <a:cs typeface="Times New Roman"/>
              </a:rPr>
              <a:t>contain files. C</a:t>
            </a:r>
            <a:r>
              <a:rPr dirty="0" sz="1200" i="1">
                <a:latin typeface="Times New Roman"/>
                <a:cs typeface="Times New Roman"/>
              </a:rPr>
              <a:t>ode view </a:t>
            </a:r>
            <a:r>
              <a:rPr dirty="0" sz="1200" spc="-5">
                <a:latin typeface="Times New Roman"/>
                <a:cs typeface="Times New Roman"/>
              </a:rPr>
              <a:t>would  </a:t>
            </a:r>
            <a:r>
              <a:rPr dirty="0" sz="1200">
                <a:latin typeface="Times New Roman"/>
                <a:cs typeface="Times New Roman"/>
              </a:rPr>
              <a:t>have modules and </a:t>
            </a:r>
            <a:r>
              <a:rPr dirty="0" sz="1200" spc="-5">
                <a:latin typeface="Times New Roman"/>
                <a:cs typeface="Times New Roman"/>
              </a:rPr>
              <a:t>systems </a:t>
            </a:r>
            <a:r>
              <a:rPr dirty="0" sz="1200">
                <a:latin typeface="Times New Roman"/>
                <a:cs typeface="Times New Roman"/>
              </a:rPr>
              <a:t>that contain </a:t>
            </a:r>
            <a:r>
              <a:rPr dirty="0" sz="1200" spc="-5">
                <a:latin typeface="Times New Roman"/>
                <a:cs typeface="Times New Roman"/>
              </a:rPr>
              <a:t>sub-modules </a:t>
            </a:r>
            <a:r>
              <a:rPr dirty="0" sz="1200">
                <a:latin typeface="Times New Roman"/>
                <a:cs typeface="Times New Roman"/>
              </a:rPr>
              <a:t>and </a:t>
            </a:r>
            <a:r>
              <a:rPr dirty="0" sz="1200" spc="-5">
                <a:latin typeface="Times New Roman"/>
                <a:cs typeface="Times New Roman"/>
              </a:rPr>
              <a:t>sub-systems </a:t>
            </a:r>
            <a:r>
              <a:rPr dirty="0" sz="1200">
                <a:latin typeface="Times New Roman"/>
                <a:cs typeface="Times New Roman"/>
              </a:rPr>
              <a:t>respectively.  C</a:t>
            </a:r>
            <a:r>
              <a:rPr dirty="0" sz="1200" i="1">
                <a:latin typeface="Times New Roman"/>
                <a:cs typeface="Times New Roman"/>
              </a:rPr>
              <a:t>oncurrency view </a:t>
            </a:r>
            <a:r>
              <a:rPr dirty="0" sz="1200">
                <a:latin typeface="Times New Roman"/>
                <a:cs typeface="Times New Roman"/>
              </a:rPr>
              <a:t>contains processes that are further </a:t>
            </a:r>
            <a:r>
              <a:rPr dirty="0" sz="1200" spc="-5">
                <a:latin typeface="Times New Roman"/>
                <a:cs typeface="Times New Roman"/>
              </a:rPr>
              <a:t>subdivided </a:t>
            </a:r>
            <a:r>
              <a:rPr dirty="0" sz="1200">
                <a:latin typeface="Times New Roman"/>
                <a:cs typeface="Times New Roman"/>
              </a:rPr>
              <a:t>into threads. </a:t>
            </a:r>
            <a:r>
              <a:rPr dirty="0" sz="1200" spc="-5">
                <a:latin typeface="Times New Roman"/>
                <a:cs typeface="Times New Roman"/>
              </a:rPr>
              <a:t>Finally,  </a:t>
            </a:r>
            <a:r>
              <a:rPr dirty="0" sz="1200" i="1">
                <a:latin typeface="Times New Roman"/>
                <a:cs typeface="Times New Roman"/>
              </a:rPr>
              <a:t>physical view </a:t>
            </a:r>
            <a:r>
              <a:rPr dirty="0" sz="1200">
                <a:latin typeface="Times New Roman"/>
                <a:cs typeface="Times New Roman"/>
              </a:rPr>
              <a:t>clusters contain computers </a:t>
            </a:r>
            <a:r>
              <a:rPr dirty="0" sz="1200" spc="-5">
                <a:latin typeface="Times New Roman"/>
                <a:cs typeface="Times New Roman"/>
              </a:rPr>
              <a:t>which </a:t>
            </a:r>
            <a:r>
              <a:rPr dirty="0" sz="1200">
                <a:latin typeface="Times New Roman"/>
                <a:cs typeface="Times New Roman"/>
              </a:rPr>
              <a:t>contain</a:t>
            </a:r>
            <a:r>
              <a:rPr dirty="0" sz="1200" spc="-120">
                <a:latin typeface="Times New Roman"/>
                <a:cs typeface="Times New Roman"/>
              </a:rPr>
              <a:t> </a:t>
            </a:r>
            <a:r>
              <a:rPr dirty="0" sz="1200">
                <a:latin typeface="Times New Roman"/>
                <a:cs typeface="Times New Roman"/>
              </a:rPr>
              <a:t>processors.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5080">
              <a:lnSpc>
                <a:spcPts val="1380"/>
              </a:lnSpc>
              <a:spcBef>
                <a:spcPts val="5"/>
              </a:spcBef>
            </a:pPr>
            <a:r>
              <a:rPr dirty="0" sz="1200" spc="-5">
                <a:latin typeface="Times New Roman"/>
                <a:cs typeface="Times New Roman"/>
              </a:rPr>
              <a:t>Architectural </a:t>
            </a:r>
            <a:r>
              <a:rPr dirty="0" sz="1200">
                <a:latin typeface="Times New Roman"/>
                <a:cs typeface="Times New Roman"/>
              </a:rPr>
              <a:t>views are related to each other in complicated </a:t>
            </a:r>
            <a:r>
              <a:rPr dirty="0" sz="1200" spc="-5">
                <a:latin typeface="Times New Roman"/>
                <a:cs typeface="Times New Roman"/>
              </a:rPr>
              <a:t>ways. One </a:t>
            </a:r>
            <a:r>
              <a:rPr dirty="0" sz="1200">
                <a:latin typeface="Times New Roman"/>
                <a:cs typeface="Times New Roman"/>
              </a:rPr>
              <a:t>has to choose the  views that are useful to </a:t>
            </a:r>
            <a:r>
              <a:rPr dirty="0" sz="1200" spc="5">
                <a:latin typeface="Times New Roman"/>
                <a:cs typeface="Times New Roman"/>
              </a:rPr>
              <a:t>the system </a:t>
            </a:r>
            <a:r>
              <a:rPr dirty="0" sz="1200">
                <a:latin typeface="Times New Roman"/>
                <a:cs typeface="Times New Roman"/>
              </a:rPr>
              <a:t>being built and to the achievement of qualities that </a:t>
            </a:r>
            <a:r>
              <a:rPr dirty="0" sz="1200" spc="5">
                <a:latin typeface="Times New Roman"/>
                <a:cs typeface="Times New Roman"/>
              </a:rPr>
              <a:t>are  </a:t>
            </a:r>
            <a:r>
              <a:rPr dirty="0" sz="1200">
                <a:latin typeface="Times New Roman"/>
                <a:cs typeface="Times New Roman"/>
              </a:rPr>
              <a:t>important for that particular application. The architectural views </a:t>
            </a:r>
            <a:r>
              <a:rPr dirty="0" sz="1200" spc="-5">
                <a:latin typeface="Times New Roman"/>
                <a:cs typeface="Times New Roman"/>
              </a:rPr>
              <a:t>should </a:t>
            </a:r>
            <a:r>
              <a:rPr dirty="0" sz="1200">
                <a:latin typeface="Times New Roman"/>
                <a:cs typeface="Times New Roman"/>
              </a:rPr>
              <a:t>be hierarchical  (where needed) and </a:t>
            </a:r>
            <a:r>
              <a:rPr dirty="0" sz="1200" spc="-5">
                <a:latin typeface="Times New Roman"/>
                <a:cs typeface="Times New Roman"/>
              </a:rPr>
              <a:t>should </a:t>
            </a:r>
            <a:r>
              <a:rPr dirty="0" sz="1200">
                <a:latin typeface="Times New Roman"/>
                <a:cs typeface="Times New Roman"/>
              </a:rPr>
              <a:t>contain enough annotated information to </a:t>
            </a:r>
            <a:r>
              <a:rPr dirty="0" sz="1200" spc="-5">
                <a:latin typeface="Times New Roman"/>
                <a:cs typeface="Times New Roman"/>
              </a:rPr>
              <a:t>support </a:t>
            </a:r>
            <a:r>
              <a:rPr dirty="0" sz="1200">
                <a:latin typeface="Times New Roman"/>
                <a:cs typeface="Times New Roman"/>
              </a:rPr>
              <a:t>desired  analyses.</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marL="12700">
              <a:lnSpc>
                <a:spcPct val="100000"/>
              </a:lnSpc>
            </a:pPr>
            <a:r>
              <a:rPr dirty="0" sz="1000" spc="-10" b="1">
                <a:latin typeface="Arial"/>
                <a:cs typeface="Arial"/>
              </a:rPr>
              <a:t>Architectural styles</a:t>
            </a:r>
            <a:endParaRPr sz="1000">
              <a:latin typeface="Arial"/>
              <a:cs typeface="Arial"/>
            </a:endParaRPr>
          </a:p>
          <a:p>
            <a:pPr>
              <a:lnSpc>
                <a:spcPct val="100000"/>
              </a:lnSpc>
              <a:spcBef>
                <a:spcPts val="25"/>
              </a:spcBef>
            </a:pPr>
            <a:endParaRPr sz="1200">
              <a:latin typeface="Times New Roman"/>
              <a:cs typeface="Times New Roman"/>
            </a:endParaRPr>
          </a:p>
          <a:p>
            <a:pPr algn="just" marL="12700" marR="5080">
              <a:lnSpc>
                <a:spcPts val="1380"/>
              </a:lnSpc>
            </a:pPr>
            <a:r>
              <a:rPr dirty="0" sz="1200">
                <a:latin typeface="Times New Roman"/>
                <a:cs typeface="Times New Roman"/>
              </a:rPr>
              <a:t>The architectural model of a </a:t>
            </a:r>
            <a:r>
              <a:rPr dirty="0" sz="1200" spc="-5">
                <a:latin typeface="Times New Roman"/>
                <a:cs typeface="Times New Roman"/>
              </a:rPr>
              <a:t>system </a:t>
            </a:r>
            <a:r>
              <a:rPr dirty="0" sz="1200">
                <a:latin typeface="Times New Roman"/>
                <a:cs typeface="Times New Roman"/>
              </a:rPr>
              <a:t>may conform to a generic architectural model or  </a:t>
            </a:r>
            <a:r>
              <a:rPr dirty="0" sz="1200" spc="-5">
                <a:latin typeface="Times New Roman"/>
                <a:cs typeface="Times New Roman"/>
              </a:rPr>
              <a:t>style. An </a:t>
            </a:r>
            <a:r>
              <a:rPr dirty="0" sz="1200">
                <a:latin typeface="Times New Roman"/>
                <a:cs typeface="Times New Roman"/>
              </a:rPr>
              <a:t>awareness of these </a:t>
            </a:r>
            <a:r>
              <a:rPr dirty="0" sz="1200" spc="-5">
                <a:latin typeface="Times New Roman"/>
                <a:cs typeface="Times New Roman"/>
              </a:rPr>
              <a:t>styles </a:t>
            </a:r>
            <a:r>
              <a:rPr dirty="0" sz="1200">
                <a:latin typeface="Times New Roman"/>
                <a:cs typeface="Times New Roman"/>
              </a:rPr>
              <a:t>can </a:t>
            </a:r>
            <a:r>
              <a:rPr dirty="0" sz="1200" spc="-5">
                <a:latin typeface="Times New Roman"/>
                <a:cs typeface="Times New Roman"/>
              </a:rPr>
              <a:t>simplify </a:t>
            </a:r>
            <a:r>
              <a:rPr dirty="0" sz="1200">
                <a:latin typeface="Times New Roman"/>
                <a:cs typeface="Times New Roman"/>
              </a:rPr>
              <a:t>the problem of defining </a:t>
            </a:r>
            <a:r>
              <a:rPr dirty="0" sz="1200" spc="-5">
                <a:latin typeface="Times New Roman"/>
                <a:cs typeface="Times New Roman"/>
              </a:rPr>
              <a:t>system  </a:t>
            </a:r>
            <a:r>
              <a:rPr dirty="0" sz="1200">
                <a:latin typeface="Times New Roman"/>
                <a:cs typeface="Times New Roman"/>
              </a:rPr>
              <a:t>architectures. </a:t>
            </a:r>
            <a:r>
              <a:rPr dirty="0" sz="1200" spc="-5">
                <a:latin typeface="Times New Roman"/>
                <a:cs typeface="Times New Roman"/>
              </a:rPr>
              <a:t>However, </a:t>
            </a:r>
            <a:r>
              <a:rPr dirty="0" sz="1200">
                <a:latin typeface="Times New Roman"/>
                <a:cs typeface="Times New Roman"/>
              </a:rPr>
              <a:t>most large </a:t>
            </a:r>
            <a:r>
              <a:rPr dirty="0" sz="1200" spc="-5">
                <a:latin typeface="Times New Roman"/>
                <a:cs typeface="Times New Roman"/>
              </a:rPr>
              <a:t>systems </a:t>
            </a:r>
            <a:r>
              <a:rPr dirty="0" sz="1200">
                <a:latin typeface="Times New Roman"/>
                <a:cs typeface="Times New Roman"/>
              </a:rPr>
              <a:t>are heterogeneous and do not follow a </a:t>
            </a:r>
            <a:r>
              <a:rPr dirty="0" sz="1200" spc="-5">
                <a:latin typeface="Times New Roman"/>
                <a:cs typeface="Times New Roman"/>
              </a:rPr>
              <a:t>single  </a:t>
            </a:r>
            <a:r>
              <a:rPr dirty="0" sz="1200">
                <a:latin typeface="Times New Roman"/>
                <a:cs typeface="Times New Roman"/>
              </a:rPr>
              <a:t>architectural</a:t>
            </a:r>
            <a:r>
              <a:rPr dirty="0" sz="1200" spc="-105">
                <a:latin typeface="Times New Roman"/>
                <a:cs typeface="Times New Roman"/>
              </a:rPr>
              <a:t> </a:t>
            </a:r>
            <a:r>
              <a:rPr dirty="0" sz="1200" spc="-5">
                <a:latin typeface="Times New Roman"/>
                <a:cs typeface="Times New Roman"/>
              </a:rPr>
              <a:t>style.</a:t>
            </a:r>
            <a:endParaRPr sz="1200">
              <a:latin typeface="Times New Roman"/>
              <a:cs typeface="Times New Roman"/>
            </a:endParaRPr>
          </a:p>
        </p:txBody>
      </p:sp>
      <p:sp>
        <p:nvSpPr>
          <p:cNvPr id="6" name="object 6"/>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125</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2435" cy="232346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Each </a:t>
            </a:r>
            <a:r>
              <a:rPr dirty="0" sz="1200" spc="-5">
                <a:latin typeface="Times New Roman"/>
                <a:cs typeface="Times New Roman"/>
              </a:rPr>
              <a:t>style </a:t>
            </a:r>
            <a:r>
              <a:rPr dirty="0" sz="1200">
                <a:latin typeface="Times New Roman"/>
                <a:cs typeface="Times New Roman"/>
              </a:rPr>
              <a:t>describes a </a:t>
            </a:r>
            <a:r>
              <a:rPr dirty="0" sz="1200" spc="-5">
                <a:latin typeface="Times New Roman"/>
                <a:cs typeface="Times New Roman"/>
              </a:rPr>
              <a:t>system </a:t>
            </a:r>
            <a:r>
              <a:rPr dirty="0" sz="1200">
                <a:latin typeface="Times New Roman"/>
                <a:cs typeface="Times New Roman"/>
              </a:rPr>
              <a:t>category that</a:t>
            </a:r>
            <a:r>
              <a:rPr dirty="0" sz="1200" spc="-95">
                <a:latin typeface="Times New Roman"/>
                <a:cs typeface="Times New Roman"/>
              </a:rPr>
              <a:t> </a:t>
            </a:r>
            <a:r>
              <a:rPr dirty="0" sz="1200">
                <a:latin typeface="Times New Roman"/>
                <a:cs typeface="Times New Roman"/>
              </a:rPr>
              <a:t>encompasses:</a:t>
            </a:r>
            <a:endParaRPr sz="1200">
              <a:latin typeface="Times New Roman"/>
              <a:cs typeface="Times New Roman"/>
            </a:endParaRPr>
          </a:p>
          <a:p>
            <a:pPr>
              <a:lnSpc>
                <a:spcPct val="100000"/>
              </a:lnSpc>
            </a:pPr>
            <a:endParaRPr sz="1250">
              <a:latin typeface="Times New Roman"/>
              <a:cs typeface="Times New Roman"/>
            </a:endParaRPr>
          </a:p>
          <a:p>
            <a:pPr marL="241300" marR="6985" indent="-228600">
              <a:lnSpc>
                <a:spcPts val="1380"/>
              </a:lnSpc>
              <a:buAutoNum type="arabicParenBoth"/>
              <a:tabLst>
                <a:tab pos="241300" algn="l"/>
              </a:tabLst>
            </a:pPr>
            <a:r>
              <a:rPr dirty="0" sz="1200">
                <a:latin typeface="Times New Roman"/>
                <a:cs typeface="Times New Roman"/>
              </a:rPr>
              <a:t>a </a:t>
            </a:r>
            <a:r>
              <a:rPr dirty="0" sz="1200" spc="-5">
                <a:latin typeface="Times New Roman"/>
                <a:cs typeface="Times New Roman"/>
              </a:rPr>
              <a:t>set </a:t>
            </a:r>
            <a:r>
              <a:rPr dirty="0" sz="1200" spc="15">
                <a:latin typeface="Times New Roman"/>
                <a:cs typeface="Times New Roman"/>
              </a:rPr>
              <a:t>of </a:t>
            </a:r>
            <a:r>
              <a:rPr dirty="0" sz="1200">
                <a:latin typeface="Times New Roman"/>
                <a:cs typeface="Times New Roman"/>
              </a:rPr>
              <a:t>components (e.g., a database, computational modules) that perform a function  required by a</a:t>
            </a:r>
            <a:r>
              <a:rPr dirty="0" sz="1200" spc="-10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241300" marR="5080" indent="-228600">
              <a:lnSpc>
                <a:spcPts val="1380"/>
              </a:lnSpc>
              <a:buAutoNum type="arabicParenBoth"/>
              <a:tabLst>
                <a:tab pos="241300" algn="l"/>
              </a:tabLst>
            </a:pPr>
            <a:r>
              <a:rPr dirty="0" sz="1200">
                <a:latin typeface="Times New Roman"/>
                <a:cs typeface="Times New Roman"/>
              </a:rPr>
              <a:t>a </a:t>
            </a:r>
            <a:r>
              <a:rPr dirty="0" sz="1200" spc="-5">
                <a:latin typeface="Times New Roman"/>
                <a:cs typeface="Times New Roman"/>
              </a:rPr>
              <a:t>set </a:t>
            </a:r>
            <a:r>
              <a:rPr dirty="0" sz="1200">
                <a:latin typeface="Times New Roman"/>
                <a:cs typeface="Times New Roman"/>
              </a:rPr>
              <a:t>of connectors that enable “communication, coordination and cooperation”  among</a:t>
            </a:r>
            <a:r>
              <a:rPr dirty="0" sz="1200" spc="-105">
                <a:latin typeface="Times New Roman"/>
                <a:cs typeface="Times New Roman"/>
              </a:rPr>
              <a:t> </a:t>
            </a:r>
            <a:r>
              <a:rPr dirty="0" sz="1200">
                <a:latin typeface="Times New Roman"/>
                <a:cs typeface="Times New Roman"/>
              </a:rPr>
              <a:t>components,</a:t>
            </a:r>
            <a:endParaRPr sz="1200">
              <a:latin typeface="Times New Roman"/>
              <a:cs typeface="Times New Roman"/>
            </a:endParaRPr>
          </a:p>
          <a:p>
            <a:pPr marL="241300" indent="-228600">
              <a:lnSpc>
                <a:spcPts val="1345"/>
              </a:lnSpc>
              <a:buAutoNum type="arabicParenBoth"/>
              <a:tabLst>
                <a:tab pos="241300" algn="l"/>
              </a:tabLst>
            </a:pPr>
            <a:r>
              <a:rPr dirty="0" sz="1200">
                <a:latin typeface="Times New Roman"/>
                <a:cs typeface="Times New Roman"/>
              </a:rPr>
              <a:t>constraints that define how components can be integrated to form the </a:t>
            </a:r>
            <a:r>
              <a:rPr dirty="0" sz="1200" spc="-5">
                <a:latin typeface="Times New Roman"/>
                <a:cs typeface="Times New Roman"/>
              </a:rPr>
              <a:t>system,</a:t>
            </a:r>
            <a:r>
              <a:rPr dirty="0" sz="1200" spc="-130">
                <a:latin typeface="Times New Roman"/>
                <a:cs typeface="Times New Roman"/>
              </a:rPr>
              <a:t> </a:t>
            </a:r>
            <a:r>
              <a:rPr dirty="0" sz="1200">
                <a:latin typeface="Times New Roman"/>
                <a:cs typeface="Times New Roman"/>
              </a:rPr>
              <a:t>and</a:t>
            </a:r>
            <a:endParaRPr sz="1200">
              <a:latin typeface="Times New Roman"/>
              <a:cs typeface="Times New Roman"/>
            </a:endParaRPr>
          </a:p>
          <a:p>
            <a:pPr marL="12700" marR="6350">
              <a:lnSpc>
                <a:spcPts val="1970"/>
              </a:lnSpc>
              <a:spcBef>
                <a:spcPts val="955"/>
              </a:spcBef>
            </a:pPr>
            <a:r>
              <a:rPr dirty="0" sz="1200" spc="-5">
                <a:latin typeface="Times New Roman"/>
                <a:cs typeface="Times New Roman"/>
              </a:rPr>
              <a:t>semantic </a:t>
            </a:r>
            <a:r>
              <a:rPr dirty="0" sz="1200">
                <a:latin typeface="Times New Roman"/>
                <a:cs typeface="Times New Roman"/>
              </a:rPr>
              <a:t>models that enable a designer to understand the overall properties of a </a:t>
            </a:r>
            <a:r>
              <a:rPr dirty="0" sz="1200" spc="-5">
                <a:latin typeface="Times New Roman"/>
                <a:cs typeface="Times New Roman"/>
              </a:rPr>
              <a:t>system  </a:t>
            </a:r>
            <a:r>
              <a:rPr dirty="0" sz="1200">
                <a:latin typeface="Times New Roman"/>
                <a:cs typeface="Times New Roman"/>
              </a:rPr>
              <a:t>by analyzing the known properties of its constituent</a:t>
            </a:r>
            <a:r>
              <a:rPr dirty="0" sz="1200" spc="-100">
                <a:latin typeface="Times New Roman"/>
                <a:cs typeface="Times New Roman"/>
              </a:rPr>
              <a:t> </a:t>
            </a:r>
            <a:r>
              <a:rPr dirty="0" sz="1200" spc="-5">
                <a:latin typeface="Times New Roman"/>
                <a:cs typeface="Times New Roman"/>
              </a:rPr>
              <a:t>parts</a:t>
            </a:r>
            <a:r>
              <a:rPr dirty="0" sz="1800" spc="-5" b="1">
                <a:latin typeface="Times New Roman"/>
                <a:cs typeface="Times New Roman"/>
              </a:rPr>
              <a:t>.</a:t>
            </a:r>
            <a:endParaRPr sz="1800">
              <a:latin typeface="Times New Roman"/>
              <a:cs typeface="Times New Roman"/>
            </a:endParaRPr>
          </a:p>
          <a:p>
            <a:pPr marL="131445">
              <a:lnSpc>
                <a:spcPct val="100000"/>
              </a:lnSpc>
              <a:spcBef>
                <a:spcPts val="1280"/>
              </a:spcBef>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24</a:t>
            </a:r>
            <a:endParaRPr sz="1900">
              <a:latin typeface="Times New Roman"/>
              <a:cs typeface="Times New Roman"/>
            </a:endParaRPr>
          </a:p>
        </p:txBody>
      </p:sp>
      <p:sp>
        <p:nvSpPr>
          <p:cNvPr id="7" name="object 7"/>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126</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6" name="object 6"/>
          <p:cNvSpPr txBox="1"/>
          <p:nvPr/>
        </p:nvSpPr>
        <p:spPr>
          <a:xfrm>
            <a:off x="1130300" y="3788168"/>
            <a:ext cx="5511800" cy="4946015"/>
          </a:xfrm>
          <a:prstGeom prst="rect">
            <a:avLst/>
          </a:prstGeom>
        </p:spPr>
        <p:txBody>
          <a:bodyPr wrap="square" lIns="0" tIns="0" rIns="0" bIns="0" rtlCol="0" vert="horz">
            <a:spAutoFit/>
          </a:bodyPr>
          <a:lstStyle/>
          <a:p>
            <a:pPr algn="just" lvl="1" marL="316230" indent="-303530">
              <a:lnSpc>
                <a:spcPct val="100000"/>
              </a:lnSpc>
              <a:buAutoNum type="arabicPeriod" startAt="7"/>
              <a:tabLst>
                <a:tab pos="316865" algn="l"/>
              </a:tabLst>
            </a:pPr>
            <a:r>
              <a:rPr dirty="0" sz="1600" spc="-10" b="1">
                <a:latin typeface="Times New Roman"/>
                <a:cs typeface="Times New Roman"/>
              </a:rPr>
              <a:t>Architectural</a:t>
            </a:r>
            <a:r>
              <a:rPr dirty="0" sz="1600" spc="-30" b="1">
                <a:latin typeface="Times New Roman"/>
                <a:cs typeface="Times New Roman"/>
              </a:rPr>
              <a:t> </a:t>
            </a:r>
            <a:r>
              <a:rPr dirty="0" sz="1600" spc="-5" b="1">
                <a:latin typeface="Times New Roman"/>
                <a:cs typeface="Times New Roman"/>
              </a:rPr>
              <a:t>models</a:t>
            </a:r>
            <a:endParaRPr sz="1600">
              <a:latin typeface="Times New Roman"/>
              <a:cs typeface="Times New Roman"/>
            </a:endParaRPr>
          </a:p>
          <a:p>
            <a:pPr algn="just" marL="12700" marR="5715">
              <a:lnSpc>
                <a:spcPts val="1380"/>
              </a:lnSpc>
              <a:spcBef>
                <a:spcPts val="1420"/>
              </a:spcBef>
            </a:pPr>
            <a:r>
              <a:rPr dirty="0" sz="1200">
                <a:latin typeface="Times New Roman"/>
                <a:cs typeface="Times New Roman"/>
              </a:rPr>
              <a:t>Like analysis models, many different kinds of architectural models are developed during  the architectural design process. </a:t>
            </a:r>
            <a:r>
              <a:rPr dirty="0" sz="1200" spc="-5">
                <a:latin typeface="Times New Roman"/>
                <a:cs typeface="Times New Roman"/>
              </a:rPr>
              <a:t>Static structural </a:t>
            </a:r>
            <a:r>
              <a:rPr dirty="0" sz="1200">
                <a:latin typeface="Times New Roman"/>
                <a:cs typeface="Times New Roman"/>
              </a:rPr>
              <a:t>model </a:t>
            </a:r>
            <a:r>
              <a:rPr dirty="0" sz="1200" spc="-5">
                <a:latin typeface="Times New Roman"/>
                <a:cs typeface="Times New Roman"/>
              </a:rPr>
              <a:t>shows </a:t>
            </a:r>
            <a:r>
              <a:rPr dirty="0" sz="1200">
                <a:latin typeface="Times New Roman"/>
                <a:cs typeface="Times New Roman"/>
              </a:rPr>
              <a:t>the major </a:t>
            </a:r>
            <a:r>
              <a:rPr dirty="0" sz="1200" spc="-5">
                <a:latin typeface="Times New Roman"/>
                <a:cs typeface="Times New Roman"/>
              </a:rPr>
              <a:t>system  </a:t>
            </a:r>
            <a:r>
              <a:rPr dirty="0" sz="1200">
                <a:latin typeface="Times New Roman"/>
                <a:cs typeface="Times New Roman"/>
              </a:rPr>
              <a:t>components </a:t>
            </a:r>
            <a:r>
              <a:rPr dirty="0" sz="1200" spc="-5">
                <a:latin typeface="Times New Roman"/>
                <a:cs typeface="Times New Roman"/>
              </a:rPr>
              <a:t>while </a:t>
            </a:r>
            <a:r>
              <a:rPr dirty="0" sz="1200">
                <a:latin typeface="Times New Roman"/>
                <a:cs typeface="Times New Roman"/>
              </a:rPr>
              <a:t>a dynamic process model </a:t>
            </a:r>
            <a:r>
              <a:rPr dirty="0" sz="1200" spc="-5">
                <a:latin typeface="Times New Roman"/>
                <a:cs typeface="Times New Roman"/>
              </a:rPr>
              <a:t>shows </a:t>
            </a:r>
            <a:r>
              <a:rPr dirty="0" sz="1200">
                <a:latin typeface="Times New Roman"/>
                <a:cs typeface="Times New Roman"/>
              </a:rPr>
              <a:t>the process </a:t>
            </a:r>
            <a:r>
              <a:rPr dirty="0" sz="1200" spc="-5">
                <a:latin typeface="Times New Roman"/>
                <a:cs typeface="Times New Roman"/>
              </a:rPr>
              <a:t>structure </a:t>
            </a:r>
            <a:r>
              <a:rPr dirty="0" sz="1200">
                <a:latin typeface="Times New Roman"/>
                <a:cs typeface="Times New Roman"/>
              </a:rPr>
              <a:t>of the </a:t>
            </a:r>
            <a:r>
              <a:rPr dirty="0" sz="1200" spc="-5">
                <a:latin typeface="Times New Roman"/>
                <a:cs typeface="Times New Roman"/>
              </a:rPr>
              <a:t>system.  </a:t>
            </a:r>
            <a:r>
              <a:rPr dirty="0" sz="1200">
                <a:latin typeface="Times New Roman"/>
                <a:cs typeface="Times New Roman"/>
              </a:rPr>
              <a:t>Interface models are developed to define </a:t>
            </a:r>
            <a:r>
              <a:rPr dirty="0" sz="1200" spc="-5">
                <a:latin typeface="Times New Roman"/>
                <a:cs typeface="Times New Roman"/>
              </a:rPr>
              <a:t>sub-system</a:t>
            </a:r>
            <a:r>
              <a:rPr dirty="0" sz="1200" spc="-110">
                <a:latin typeface="Times New Roman"/>
                <a:cs typeface="Times New Roman"/>
              </a:rPr>
              <a:t> </a:t>
            </a:r>
            <a:r>
              <a:rPr dirty="0" sz="1200">
                <a:latin typeface="Times New Roman"/>
                <a:cs typeface="Times New Roman"/>
              </a:rPr>
              <a:t>interfaces.</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lvl="1" marL="223520" indent="-210820">
              <a:lnSpc>
                <a:spcPct val="100000"/>
              </a:lnSpc>
              <a:buAutoNum type="arabicPeriod" startAt="8"/>
              <a:tabLst>
                <a:tab pos="224154" algn="l"/>
              </a:tabLst>
            </a:pPr>
            <a:r>
              <a:rPr dirty="0" sz="1000" spc="-5" b="1">
                <a:latin typeface="Arial"/>
                <a:cs typeface="Arial"/>
              </a:rPr>
              <a:t>Architectural</a:t>
            </a:r>
            <a:r>
              <a:rPr dirty="0" sz="1000" spc="-80" b="1">
                <a:latin typeface="Arial"/>
                <a:cs typeface="Arial"/>
              </a:rPr>
              <a:t> </a:t>
            </a:r>
            <a:r>
              <a:rPr dirty="0" sz="1000" spc="-5" b="1">
                <a:latin typeface="Arial"/>
                <a:cs typeface="Arial"/>
              </a:rPr>
              <a:t>Styles</a:t>
            </a:r>
            <a:endParaRPr sz="1000">
              <a:latin typeface="Arial"/>
              <a:cs typeface="Arial"/>
            </a:endParaRPr>
          </a:p>
          <a:p>
            <a:pPr>
              <a:lnSpc>
                <a:spcPct val="100000"/>
              </a:lnSpc>
              <a:spcBef>
                <a:spcPts val="25"/>
              </a:spcBef>
            </a:pPr>
            <a:endParaRPr sz="1200">
              <a:latin typeface="Times New Roman"/>
              <a:cs typeface="Times New Roman"/>
            </a:endParaRPr>
          </a:p>
          <a:p>
            <a:pPr algn="just" marL="12700" marR="5715">
              <a:lnSpc>
                <a:spcPts val="1380"/>
              </a:lnSpc>
            </a:pPr>
            <a:r>
              <a:rPr dirty="0" sz="1200" spc="-5">
                <a:latin typeface="Times New Roman"/>
                <a:cs typeface="Times New Roman"/>
              </a:rPr>
              <a:t>Architectural </a:t>
            </a:r>
            <a:r>
              <a:rPr dirty="0" sz="1200">
                <a:latin typeface="Times New Roman"/>
                <a:cs typeface="Times New Roman"/>
              </a:rPr>
              <a:t>design may be based upon a certain pattern of model. These different  patterns are also </a:t>
            </a:r>
            <a:r>
              <a:rPr dirty="0" sz="1200" spc="5">
                <a:latin typeface="Times New Roman"/>
                <a:cs typeface="Times New Roman"/>
              </a:rPr>
              <a:t>called </a:t>
            </a:r>
            <a:r>
              <a:rPr dirty="0" sz="1200">
                <a:latin typeface="Times New Roman"/>
                <a:cs typeface="Times New Roman"/>
              </a:rPr>
              <a:t>architectural </a:t>
            </a:r>
            <a:r>
              <a:rPr dirty="0" sz="1200" spc="-5">
                <a:latin typeface="Times New Roman"/>
                <a:cs typeface="Times New Roman"/>
              </a:rPr>
              <a:t>styles. </a:t>
            </a:r>
            <a:r>
              <a:rPr dirty="0" sz="1200">
                <a:latin typeface="Times New Roman"/>
                <a:cs typeface="Times New Roman"/>
              </a:rPr>
              <a:t>These </a:t>
            </a:r>
            <a:r>
              <a:rPr dirty="0" sz="1200" spc="-5">
                <a:latin typeface="Times New Roman"/>
                <a:cs typeface="Times New Roman"/>
              </a:rPr>
              <a:t>styles </a:t>
            </a:r>
            <a:r>
              <a:rPr dirty="0" sz="1200">
                <a:latin typeface="Times New Roman"/>
                <a:cs typeface="Times New Roman"/>
              </a:rPr>
              <a:t>have different characteristics and  attributes and can be useful to </a:t>
            </a:r>
            <a:r>
              <a:rPr dirty="0" sz="1200" spc="-5">
                <a:latin typeface="Times New Roman"/>
                <a:cs typeface="Times New Roman"/>
              </a:rPr>
              <a:t>solve </a:t>
            </a:r>
            <a:r>
              <a:rPr dirty="0" sz="1200">
                <a:latin typeface="Times New Roman"/>
                <a:cs typeface="Times New Roman"/>
              </a:rPr>
              <a:t>problems related to a particular </a:t>
            </a:r>
            <a:r>
              <a:rPr dirty="0" sz="1200" spc="-5">
                <a:latin typeface="Times New Roman"/>
                <a:cs typeface="Times New Roman"/>
              </a:rPr>
              <a:t>situation </a:t>
            </a:r>
            <a:r>
              <a:rPr dirty="0" sz="1200">
                <a:latin typeface="Times New Roman"/>
                <a:cs typeface="Times New Roman"/>
              </a:rPr>
              <a:t>of  requirement. </a:t>
            </a:r>
            <a:r>
              <a:rPr dirty="0" sz="1200" spc="-5">
                <a:latin typeface="Times New Roman"/>
                <a:cs typeface="Times New Roman"/>
              </a:rPr>
              <a:t>Among </a:t>
            </a:r>
            <a:r>
              <a:rPr dirty="0" sz="1200">
                <a:latin typeface="Times New Roman"/>
                <a:cs typeface="Times New Roman"/>
              </a:rPr>
              <a:t>the many </a:t>
            </a:r>
            <a:r>
              <a:rPr dirty="0" sz="1200" spc="-5">
                <a:latin typeface="Times New Roman"/>
                <a:cs typeface="Times New Roman"/>
              </a:rPr>
              <a:t>styles, </a:t>
            </a:r>
            <a:r>
              <a:rPr dirty="0" sz="1200">
                <a:latin typeface="Times New Roman"/>
                <a:cs typeface="Times New Roman"/>
              </a:rPr>
              <a:t>the most commonly practiced are the</a:t>
            </a:r>
            <a:r>
              <a:rPr dirty="0" sz="1200" spc="-114">
                <a:latin typeface="Times New Roman"/>
                <a:cs typeface="Times New Roman"/>
              </a:rPr>
              <a:t> </a:t>
            </a:r>
            <a:r>
              <a:rPr dirty="0" sz="1200">
                <a:latin typeface="Times New Roman"/>
                <a:cs typeface="Times New Roman"/>
              </a:rPr>
              <a:t>following:</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241300" indent="-228600">
              <a:lnSpc>
                <a:spcPts val="1410"/>
              </a:lnSpc>
              <a:buFont typeface="Wingdings"/>
              <a:buChar char=""/>
              <a:tabLst>
                <a:tab pos="241300" algn="l"/>
              </a:tabLst>
            </a:pPr>
            <a:r>
              <a:rPr dirty="0" sz="1200" spc="-5">
                <a:latin typeface="Times New Roman"/>
                <a:cs typeface="Times New Roman"/>
              </a:rPr>
              <a:t>Data-centered</a:t>
            </a:r>
            <a:r>
              <a:rPr dirty="0" sz="1200" spc="-90">
                <a:latin typeface="Times New Roman"/>
                <a:cs typeface="Times New Roman"/>
              </a:rPr>
              <a:t> </a:t>
            </a:r>
            <a:r>
              <a:rPr dirty="0" sz="1200">
                <a:latin typeface="Times New Roman"/>
                <a:cs typeface="Times New Roman"/>
              </a:rPr>
              <a:t>architectures</a:t>
            </a:r>
            <a:endParaRPr sz="1200">
              <a:latin typeface="Times New Roman"/>
              <a:cs typeface="Times New Roman"/>
            </a:endParaRPr>
          </a:p>
          <a:p>
            <a:pPr algn="just" marL="241300" indent="-228600">
              <a:lnSpc>
                <a:spcPts val="1380"/>
              </a:lnSpc>
              <a:buFont typeface="Wingdings"/>
              <a:buChar char=""/>
              <a:tabLst>
                <a:tab pos="241300" algn="l"/>
              </a:tabLst>
            </a:pPr>
            <a:r>
              <a:rPr dirty="0" sz="1200">
                <a:latin typeface="Times New Roman"/>
                <a:cs typeface="Times New Roman"/>
              </a:rPr>
              <a:t>Client </a:t>
            </a:r>
            <a:r>
              <a:rPr dirty="0" sz="1200" spc="-5">
                <a:latin typeface="Times New Roman"/>
                <a:cs typeface="Times New Roman"/>
              </a:rPr>
              <a:t>Server Architecture </a:t>
            </a:r>
            <a:r>
              <a:rPr dirty="0" sz="1200">
                <a:latin typeface="Times New Roman"/>
                <a:cs typeface="Times New Roman"/>
              </a:rPr>
              <a:t>and its</a:t>
            </a:r>
            <a:r>
              <a:rPr dirty="0" sz="1200" spc="-85">
                <a:latin typeface="Times New Roman"/>
                <a:cs typeface="Times New Roman"/>
              </a:rPr>
              <a:t> </a:t>
            </a:r>
            <a:r>
              <a:rPr dirty="0" sz="1200">
                <a:latin typeface="Times New Roman"/>
                <a:cs typeface="Times New Roman"/>
              </a:rPr>
              <a:t>variations</a:t>
            </a:r>
            <a:endParaRPr sz="1200">
              <a:latin typeface="Times New Roman"/>
              <a:cs typeface="Times New Roman"/>
            </a:endParaRPr>
          </a:p>
          <a:p>
            <a:pPr algn="just" marL="241300" indent="-228600">
              <a:lnSpc>
                <a:spcPts val="1380"/>
              </a:lnSpc>
              <a:buFont typeface="Wingdings"/>
              <a:buChar char=""/>
              <a:tabLst>
                <a:tab pos="241300" algn="l"/>
              </a:tabLst>
            </a:pPr>
            <a:r>
              <a:rPr dirty="0" sz="1200">
                <a:latin typeface="Times New Roman"/>
                <a:cs typeface="Times New Roman"/>
              </a:rPr>
              <a:t>Layered</a:t>
            </a:r>
            <a:r>
              <a:rPr dirty="0" sz="1200" spc="-105">
                <a:latin typeface="Times New Roman"/>
                <a:cs typeface="Times New Roman"/>
              </a:rPr>
              <a:t> </a:t>
            </a:r>
            <a:r>
              <a:rPr dirty="0" sz="1200">
                <a:latin typeface="Times New Roman"/>
                <a:cs typeface="Times New Roman"/>
              </a:rPr>
              <a:t>architectures</a:t>
            </a:r>
            <a:endParaRPr sz="1200">
              <a:latin typeface="Times New Roman"/>
              <a:cs typeface="Times New Roman"/>
            </a:endParaRPr>
          </a:p>
          <a:p>
            <a:pPr algn="just" marL="241300" indent="-228600">
              <a:lnSpc>
                <a:spcPts val="1410"/>
              </a:lnSpc>
              <a:buFont typeface="Wingdings"/>
              <a:buChar char=""/>
              <a:tabLst>
                <a:tab pos="241300" algn="l"/>
              </a:tabLst>
            </a:pPr>
            <a:r>
              <a:rPr dirty="0" sz="1200">
                <a:latin typeface="Times New Roman"/>
                <a:cs typeface="Times New Roman"/>
              </a:rPr>
              <a:t>Reference</a:t>
            </a:r>
            <a:r>
              <a:rPr dirty="0" sz="1200" spc="-100">
                <a:latin typeface="Times New Roman"/>
                <a:cs typeface="Times New Roman"/>
              </a:rPr>
              <a:t> </a:t>
            </a:r>
            <a:r>
              <a:rPr dirty="0" sz="1200" spc="-5">
                <a:latin typeface="Times New Roman"/>
                <a:cs typeface="Times New Roman"/>
              </a:rPr>
              <a:t>Architecture</a:t>
            </a:r>
            <a:endParaRPr sz="1200">
              <a:latin typeface="Times New Roman"/>
              <a:cs typeface="Times New Roman"/>
            </a:endParaRPr>
          </a:p>
          <a:p>
            <a:pPr>
              <a:lnSpc>
                <a:spcPct val="100000"/>
              </a:lnSpc>
              <a:spcBef>
                <a:spcPts val="50"/>
              </a:spcBef>
            </a:pPr>
            <a:endParaRPr sz="1150">
              <a:latin typeface="Times New Roman"/>
              <a:cs typeface="Times New Roman"/>
            </a:endParaRPr>
          </a:p>
          <a:p>
            <a:pPr algn="just" marL="12700">
              <a:lnSpc>
                <a:spcPct val="100000"/>
              </a:lnSpc>
              <a:spcBef>
                <a:spcPts val="5"/>
              </a:spcBef>
            </a:pPr>
            <a:r>
              <a:rPr dirty="0" sz="1000" spc="-10" b="1">
                <a:latin typeface="Arial"/>
                <a:cs typeface="Arial"/>
              </a:rPr>
              <a:t>Data-Centered </a:t>
            </a:r>
            <a:r>
              <a:rPr dirty="0" sz="1000" spc="5" b="1">
                <a:latin typeface="Arial"/>
                <a:cs typeface="Arial"/>
              </a:rPr>
              <a:t>or </a:t>
            </a:r>
            <a:r>
              <a:rPr dirty="0" sz="1000" spc="-5" b="1">
                <a:latin typeface="Arial"/>
                <a:cs typeface="Arial"/>
              </a:rPr>
              <a:t>the repository</a:t>
            </a:r>
            <a:r>
              <a:rPr dirty="0" sz="1000" spc="5" b="1">
                <a:latin typeface="Arial"/>
                <a:cs typeface="Arial"/>
              </a:rPr>
              <a:t> </a:t>
            </a:r>
            <a:r>
              <a:rPr dirty="0" sz="1000" spc="-10" b="1">
                <a:latin typeface="Arial"/>
                <a:cs typeface="Arial"/>
              </a:rPr>
              <a:t>model</a:t>
            </a:r>
            <a:endParaRPr sz="1000">
              <a:latin typeface="Arial"/>
              <a:cs typeface="Arial"/>
            </a:endParaRPr>
          </a:p>
          <a:p>
            <a:pPr>
              <a:lnSpc>
                <a:spcPct val="100000"/>
              </a:lnSpc>
              <a:spcBef>
                <a:spcPts val="25"/>
              </a:spcBef>
            </a:pPr>
            <a:endParaRPr sz="1200">
              <a:latin typeface="Times New Roman"/>
              <a:cs typeface="Times New Roman"/>
            </a:endParaRPr>
          </a:p>
          <a:p>
            <a:pPr marL="12700" marR="5715">
              <a:lnSpc>
                <a:spcPts val="1380"/>
              </a:lnSpc>
            </a:pPr>
            <a:r>
              <a:rPr dirty="0" sz="1200">
                <a:latin typeface="Times New Roman"/>
                <a:cs typeface="Times New Roman"/>
              </a:rPr>
              <a:t>In any </a:t>
            </a:r>
            <a:r>
              <a:rPr dirty="0" sz="1200" spc="-5">
                <a:latin typeface="Times New Roman"/>
                <a:cs typeface="Times New Roman"/>
              </a:rPr>
              <a:t>system, sub-systems </a:t>
            </a:r>
            <a:r>
              <a:rPr dirty="0" sz="1200">
                <a:latin typeface="Times New Roman"/>
                <a:cs typeface="Times New Roman"/>
              </a:rPr>
              <a:t>need to exchange information and data. This may be done in  two</a:t>
            </a:r>
            <a:r>
              <a:rPr dirty="0" sz="1200" spc="-105">
                <a:latin typeface="Times New Roman"/>
                <a:cs typeface="Times New Roman"/>
              </a:rPr>
              <a:t> </a:t>
            </a:r>
            <a:r>
              <a:rPr dirty="0" sz="1200" spc="-5">
                <a:latin typeface="Times New Roman"/>
                <a:cs typeface="Times New Roman"/>
              </a:rPr>
              <a:t>ways:</a:t>
            </a:r>
            <a:endParaRPr sz="1200">
              <a:latin typeface="Times New Roman"/>
              <a:cs typeface="Times New Roman"/>
            </a:endParaRPr>
          </a:p>
          <a:p>
            <a:pPr>
              <a:lnSpc>
                <a:spcPct val="100000"/>
              </a:lnSpc>
              <a:spcBef>
                <a:spcPts val="20"/>
              </a:spcBef>
            </a:pPr>
            <a:endParaRPr sz="1200">
              <a:latin typeface="Times New Roman"/>
              <a:cs typeface="Times New Roman"/>
            </a:endParaRPr>
          </a:p>
          <a:p>
            <a:pPr marL="241300" marR="5080" indent="-228600">
              <a:lnSpc>
                <a:spcPts val="1380"/>
              </a:lnSpc>
              <a:spcBef>
                <a:spcPts val="5"/>
              </a:spcBef>
              <a:buAutoNum type="arabicPeriod"/>
              <a:tabLst>
                <a:tab pos="241300" algn="l"/>
              </a:tabLst>
            </a:pPr>
            <a:r>
              <a:rPr dirty="0" sz="1200" spc="-5">
                <a:latin typeface="Times New Roman"/>
                <a:cs typeface="Times New Roman"/>
              </a:rPr>
              <a:t>Shared </a:t>
            </a:r>
            <a:r>
              <a:rPr dirty="0" sz="1200">
                <a:latin typeface="Times New Roman"/>
                <a:cs typeface="Times New Roman"/>
              </a:rPr>
              <a:t>data is held in a central database or repository and may be accessed </a:t>
            </a:r>
            <a:r>
              <a:rPr dirty="0" sz="1200" spc="10">
                <a:latin typeface="Times New Roman"/>
                <a:cs typeface="Times New Roman"/>
              </a:rPr>
              <a:t>by </a:t>
            </a:r>
            <a:r>
              <a:rPr dirty="0" sz="1200">
                <a:latin typeface="Times New Roman"/>
                <a:cs typeface="Times New Roman"/>
              </a:rPr>
              <a:t>all </a:t>
            </a:r>
            <a:r>
              <a:rPr dirty="0" sz="1200" spc="-5">
                <a:latin typeface="Times New Roman"/>
                <a:cs typeface="Times New Roman"/>
              </a:rPr>
              <a:t>sub-  systems</a:t>
            </a:r>
            <a:endParaRPr sz="1200">
              <a:latin typeface="Times New Roman"/>
              <a:cs typeface="Times New Roman"/>
            </a:endParaRPr>
          </a:p>
          <a:p>
            <a:pPr marL="241300" marR="6985" indent="-228600">
              <a:lnSpc>
                <a:spcPts val="1380"/>
              </a:lnSpc>
              <a:buAutoNum type="arabicPeriod"/>
              <a:tabLst>
                <a:tab pos="241300" algn="l"/>
              </a:tabLst>
            </a:pPr>
            <a:r>
              <a:rPr dirty="0" sz="1200">
                <a:latin typeface="Times New Roman"/>
                <a:cs typeface="Times New Roman"/>
              </a:rPr>
              <a:t>Each </a:t>
            </a:r>
            <a:r>
              <a:rPr dirty="0" sz="1200" spc="-5">
                <a:latin typeface="Times New Roman"/>
                <a:cs typeface="Times New Roman"/>
              </a:rPr>
              <a:t>sub-system </a:t>
            </a:r>
            <a:r>
              <a:rPr dirty="0" sz="1200">
                <a:latin typeface="Times New Roman"/>
                <a:cs typeface="Times New Roman"/>
              </a:rPr>
              <a:t>maintains its own database and passes data explicitly to other </a:t>
            </a:r>
            <a:r>
              <a:rPr dirty="0" sz="1200" spc="-5">
                <a:latin typeface="Times New Roman"/>
                <a:cs typeface="Times New Roman"/>
              </a:rPr>
              <a:t>sub-  systems</a:t>
            </a:r>
            <a:endParaRPr sz="12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374904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spcBef>
                <a:spcPts val="875"/>
              </a:spcBef>
            </a:pPr>
            <a:r>
              <a:rPr dirty="0" sz="1200">
                <a:latin typeface="Times New Roman"/>
                <a:cs typeface="Times New Roman"/>
              </a:rPr>
              <a:t>unfortunately magic is not a reality. We do not have any </a:t>
            </a:r>
            <a:r>
              <a:rPr dirty="0" sz="1200" spc="5">
                <a:latin typeface="Times New Roman"/>
                <a:cs typeface="Times New Roman"/>
              </a:rPr>
              <a:t>magic </a:t>
            </a:r>
            <a:r>
              <a:rPr dirty="0" sz="1200">
                <a:latin typeface="Times New Roman"/>
                <a:cs typeface="Times New Roman"/>
              </a:rPr>
              <a:t>to defeat this giant. There  is </a:t>
            </a:r>
            <a:r>
              <a:rPr dirty="0" sz="1200" spc="5">
                <a:latin typeface="Times New Roman"/>
                <a:cs typeface="Times New Roman"/>
              </a:rPr>
              <a:t>only </a:t>
            </a:r>
            <a:r>
              <a:rPr dirty="0" sz="1200">
                <a:latin typeface="Times New Roman"/>
                <a:cs typeface="Times New Roman"/>
              </a:rPr>
              <a:t>one solution and that is to follow a disciplined approach to build </a:t>
            </a:r>
            <a:r>
              <a:rPr dirty="0" sz="1200" spc="-5">
                <a:latin typeface="Times New Roman"/>
                <a:cs typeface="Times New Roman"/>
              </a:rPr>
              <a:t>software. </a:t>
            </a:r>
            <a:r>
              <a:rPr dirty="0" sz="1200">
                <a:latin typeface="Times New Roman"/>
                <a:cs typeface="Times New Roman"/>
              </a:rPr>
              <a:t>We can  defeat the giant named </a:t>
            </a:r>
            <a:r>
              <a:rPr dirty="0" sz="1200" spc="-5">
                <a:latin typeface="Times New Roman"/>
                <a:cs typeface="Times New Roman"/>
              </a:rPr>
              <a:t>software </a:t>
            </a:r>
            <a:r>
              <a:rPr dirty="0" sz="1200">
                <a:latin typeface="Times New Roman"/>
                <a:cs typeface="Times New Roman"/>
              </a:rPr>
              <a:t>by using disciplined and engineered approach towards  </a:t>
            </a:r>
            <a:r>
              <a:rPr dirty="0" sz="1200" spc="-5">
                <a:latin typeface="Times New Roman"/>
                <a:cs typeface="Times New Roman"/>
              </a:rPr>
              <a:t>software</a:t>
            </a:r>
            <a:r>
              <a:rPr dirty="0" sz="1200" spc="-95">
                <a:latin typeface="Times New Roman"/>
                <a:cs typeface="Times New Roman"/>
              </a:rPr>
              <a:t> </a:t>
            </a:r>
            <a:r>
              <a:rPr dirty="0" sz="1200">
                <a:latin typeface="Times New Roman"/>
                <a:cs typeface="Times New Roman"/>
              </a:rPr>
              <a:t>development.</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pPr>
            <a:r>
              <a:rPr dirty="0" sz="1200">
                <a:latin typeface="Times New Roman"/>
                <a:cs typeface="Times New Roman"/>
              </a:rPr>
              <a:t>Therefore, </a:t>
            </a:r>
            <a:r>
              <a:rPr dirty="0" sz="1200" i="1">
                <a:latin typeface="Times New Roman"/>
                <a:cs typeface="Times New Roman"/>
              </a:rPr>
              <a:t>Software Engineering is nothing but a disciplined and </a:t>
            </a:r>
            <a:r>
              <a:rPr dirty="0" sz="1200" spc="-5" i="1">
                <a:latin typeface="Times New Roman"/>
                <a:cs typeface="Times New Roman"/>
              </a:rPr>
              <a:t>systematic </a:t>
            </a:r>
            <a:r>
              <a:rPr dirty="0" sz="1200" i="1">
                <a:latin typeface="Times New Roman"/>
                <a:cs typeface="Times New Roman"/>
              </a:rPr>
              <a:t>approach to  </a:t>
            </a:r>
            <a:r>
              <a:rPr dirty="0" sz="1200" spc="-5" i="1">
                <a:latin typeface="Times New Roman"/>
                <a:cs typeface="Times New Roman"/>
              </a:rPr>
              <a:t>software</a:t>
            </a:r>
            <a:r>
              <a:rPr dirty="0" sz="1200" spc="-45" i="1">
                <a:latin typeface="Times New Roman"/>
                <a:cs typeface="Times New Roman"/>
              </a:rPr>
              <a:t> </a:t>
            </a:r>
            <a:r>
              <a:rPr dirty="0" sz="1200" spc="-5" i="1">
                <a:latin typeface="Times New Roman"/>
                <a:cs typeface="Times New Roman"/>
              </a:rPr>
              <a:t>development</a:t>
            </a:r>
            <a:r>
              <a:rPr dirty="0" sz="1200" spc="-5">
                <a:latin typeface="Times New Roman"/>
                <a:cs typeface="Times New Roman"/>
              </a:rPr>
              <a:t>.</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635"/>
              </a:lnSpc>
            </a:pPr>
            <a:r>
              <a:rPr dirty="0" sz="1400" b="1">
                <a:latin typeface="Times New Roman"/>
                <a:cs typeface="Times New Roman"/>
              </a:rPr>
              <a:t>1.6</a:t>
            </a:r>
            <a:r>
              <a:rPr dirty="0" sz="1400" spc="-90" b="1">
                <a:latin typeface="Times New Roman"/>
                <a:cs typeface="Times New Roman"/>
              </a:rPr>
              <a:t> </a:t>
            </a:r>
            <a:r>
              <a:rPr dirty="0" sz="1400" spc="-5" b="1">
                <a:latin typeface="Times New Roman"/>
                <a:cs typeface="Times New Roman"/>
              </a:rPr>
              <a:t>Summary</a:t>
            </a:r>
            <a:endParaRPr sz="1400">
              <a:latin typeface="Times New Roman"/>
              <a:cs typeface="Times New Roman"/>
            </a:endParaRPr>
          </a:p>
          <a:p>
            <a:pPr algn="just" marL="12700">
              <a:lnSpc>
                <a:spcPts val="1395"/>
              </a:lnSpc>
            </a:pPr>
            <a:r>
              <a:rPr dirty="0" sz="1200">
                <a:latin typeface="Times New Roman"/>
                <a:cs typeface="Times New Roman"/>
              </a:rPr>
              <a:t>Today </a:t>
            </a:r>
            <a:r>
              <a:rPr dirty="0" sz="1200" spc="-5">
                <a:latin typeface="Times New Roman"/>
                <a:cs typeface="Times New Roman"/>
              </a:rPr>
              <a:t>we </a:t>
            </a:r>
            <a:r>
              <a:rPr dirty="0" sz="1200">
                <a:latin typeface="Times New Roman"/>
                <a:cs typeface="Times New Roman"/>
              </a:rPr>
              <a:t>have discussed the following things related to </a:t>
            </a:r>
            <a:r>
              <a:rPr dirty="0" sz="1200" spc="-5">
                <a:latin typeface="Times New Roman"/>
                <a:cs typeface="Times New Roman"/>
              </a:rPr>
              <a:t>software</a:t>
            </a:r>
            <a:r>
              <a:rPr dirty="0" sz="1200" spc="-75">
                <a:latin typeface="Times New Roman"/>
                <a:cs typeface="Times New Roman"/>
              </a:rPr>
              <a:t> </a:t>
            </a:r>
            <a:r>
              <a:rPr dirty="0" sz="1200" spc="-5">
                <a:latin typeface="Times New Roman"/>
                <a:cs typeface="Times New Roman"/>
              </a:rPr>
              <a:t>engineering.</a:t>
            </a:r>
            <a:endParaRPr sz="1200">
              <a:latin typeface="Times New Roman"/>
              <a:cs typeface="Times New Roman"/>
            </a:endParaRPr>
          </a:p>
          <a:p>
            <a:pPr algn="just" marL="241300" indent="-228600">
              <a:lnSpc>
                <a:spcPct val="100000"/>
              </a:lnSpc>
              <a:spcBef>
                <a:spcPts val="35"/>
              </a:spcBef>
              <a:buFont typeface="Symbol"/>
              <a:buChar char=""/>
              <a:tabLst>
                <a:tab pos="241300" algn="l"/>
              </a:tabLst>
            </a:pPr>
            <a:r>
              <a:rPr dirty="0" sz="1200">
                <a:latin typeface="Times New Roman"/>
                <a:cs typeface="Times New Roman"/>
              </a:rPr>
              <a:t>What is </a:t>
            </a:r>
            <a:r>
              <a:rPr dirty="0" sz="1200" spc="-5">
                <a:latin typeface="Times New Roman"/>
                <a:cs typeface="Times New Roman"/>
              </a:rPr>
              <a:t>software</a:t>
            </a:r>
            <a:r>
              <a:rPr dirty="0" sz="1200" spc="-105">
                <a:latin typeface="Times New Roman"/>
                <a:cs typeface="Times New Roman"/>
              </a:rPr>
              <a:t> </a:t>
            </a:r>
            <a:r>
              <a:rPr dirty="0" sz="1200">
                <a:latin typeface="Times New Roman"/>
                <a:cs typeface="Times New Roman"/>
              </a:rPr>
              <a:t>engineering?</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Why is it</a:t>
            </a:r>
            <a:r>
              <a:rPr dirty="0" sz="1200" spc="-110">
                <a:latin typeface="Times New Roman"/>
                <a:cs typeface="Times New Roman"/>
              </a:rPr>
              <a:t> </a:t>
            </a:r>
            <a:r>
              <a:rPr dirty="0" sz="1200">
                <a:latin typeface="Times New Roman"/>
                <a:cs typeface="Times New Roman"/>
              </a:rPr>
              <a:t>important?</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What is </a:t>
            </a:r>
            <a:r>
              <a:rPr dirty="0" sz="1200" spc="-5">
                <a:latin typeface="Times New Roman"/>
                <a:cs typeface="Times New Roman"/>
              </a:rPr>
              <a:t>software</a:t>
            </a:r>
            <a:r>
              <a:rPr dirty="0" sz="1200" spc="-105">
                <a:latin typeface="Times New Roman"/>
                <a:cs typeface="Times New Roman"/>
              </a:rPr>
              <a:t> </a:t>
            </a:r>
            <a:r>
              <a:rPr dirty="0" sz="1200">
                <a:latin typeface="Times New Roman"/>
                <a:cs typeface="Times New Roman"/>
              </a:rPr>
              <a:t>crisis?</a:t>
            </a:r>
            <a:endParaRPr sz="1200">
              <a:latin typeface="Times New Roman"/>
              <a:cs typeface="Times New Roman"/>
            </a:endParaRPr>
          </a:p>
          <a:p>
            <a:pPr algn="just" marL="241300" indent="-228600">
              <a:lnSpc>
                <a:spcPct val="100000"/>
              </a:lnSpc>
              <a:spcBef>
                <a:spcPts val="35"/>
              </a:spcBef>
              <a:buFont typeface="Symbol"/>
              <a:buChar char=""/>
              <a:tabLst>
                <a:tab pos="241300" algn="l"/>
              </a:tabLst>
            </a:pPr>
            <a:r>
              <a:rPr dirty="0" sz="1200" spc="-5">
                <a:latin typeface="Times New Roman"/>
                <a:cs typeface="Times New Roman"/>
              </a:rPr>
              <a:t>How software </a:t>
            </a:r>
            <a:r>
              <a:rPr dirty="0" sz="1200">
                <a:latin typeface="Times New Roman"/>
                <a:cs typeface="Times New Roman"/>
              </a:rPr>
              <a:t>engineering derived from </a:t>
            </a:r>
            <a:r>
              <a:rPr dirty="0" sz="1200" spc="-5">
                <a:latin typeface="Times New Roman"/>
                <a:cs typeface="Times New Roman"/>
              </a:rPr>
              <a:t>software</a:t>
            </a:r>
            <a:r>
              <a:rPr dirty="0" sz="1200" spc="-80">
                <a:latin typeface="Times New Roman"/>
                <a:cs typeface="Times New Roman"/>
              </a:rPr>
              <a:t> </a:t>
            </a:r>
            <a:r>
              <a:rPr dirty="0" sz="1200">
                <a:latin typeface="Times New Roman"/>
                <a:cs typeface="Times New Roman"/>
              </a:rPr>
              <a:t>crisis.</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a:latin typeface="Times New Roman"/>
                <a:cs typeface="Times New Roman"/>
              </a:rPr>
              <a:t>What is the importance of engineering principles in developing</a:t>
            </a:r>
            <a:r>
              <a:rPr dirty="0" sz="1200" spc="-130">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a:latin typeface="Times New Roman"/>
                <a:cs typeface="Times New Roman"/>
              </a:rPr>
              <a:t>What is balancing act and how apply in </a:t>
            </a:r>
            <a:r>
              <a:rPr dirty="0" sz="1200" spc="-5">
                <a:latin typeface="Times New Roman"/>
                <a:cs typeface="Times New Roman"/>
              </a:rPr>
              <a:t>software</a:t>
            </a:r>
            <a:r>
              <a:rPr dirty="0" sz="1200" spc="-130">
                <a:latin typeface="Times New Roman"/>
                <a:cs typeface="Times New Roman"/>
              </a:rPr>
              <a:t> </a:t>
            </a:r>
            <a:r>
              <a:rPr dirty="0" sz="1200">
                <a:latin typeface="Times New Roman"/>
                <a:cs typeface="Times New Roman"/>
              </a:rPr>
              <a:t>engineering?</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What is law of diminishing</a:t>
            </a:r>
            <a:r>
              <a:rPr dirty="0" sz="1200" spc="-114">
                <a:latin typeface="Times New Roman"/>
                <a:cs typeface="Times New Roman"/>
              </a:rPr>
              <a:t> </a:t>
            </a:r>
            <a:r>
              <a:rPr dirty="0" sz="1200">
                <a:latin typeface="Times New Roman"/>
                <a:cs typeface="Times New Roman"/>
              </a:rPr>
              <a:t>returns?</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spc="-5">
                <a:latin typeface="Times New Roman"/>
                <a:cs typeface="Times New Roman"/>
              </a:rPr>
              <a:t>And what </a:t>
            </a:r>
            <a:r>
              <a:rPr dirty="0" sz="1200">
                <a:latin typeface="Times New Roman"/>
                <a:cs typeface="Times New Roman"/>
              </a:rPr>
              <a:t>are the major activities involved in the development of</a:t>
            </a:r>
            <a:r>
              <a:rPr dirty="0" sz="1200" spc="-114">
                <a:latin typeface="Times New Roman"/>
                <a:cs typeface="Times New Roman"/>
              </a:rPr>
              <a:t> </a:t>
            </a:r>
            <a:r>
              <a:rPr dirty="0" sz="1200" spc="-5">
                <a:latin typeface="Times New Roman"/>
                <a:cs typeface="Times New Roman"/>
              </a:rPr>
              <a:t>software.</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0530" cy="652145"/>
          </a:xfrm>
          <a:prstGeom prst="rect">
            <a:avLst/>
          </a:prstGeom>
        </p:spPr>
        <p:txBody>
          <a:bodyPr wrap="square" lIns="0" tIns="0" rIns="0" bIns="0" rtlCol="0" vert="horz">
            <a:spAutoFit/>
          </a:bodyPr>
          <a:lstStyle/>
          <a:p>
            <a:pPr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a:lnSpc>
                <a:spcPct val="100000"/>
              </a:lnSpc>
              <a:spcBef>
                <a:spcPts val="780"/>
              </a:spcBef>
            </a:pPr>
            <a:r>
              <a:rPr dirty="0" sz="1200">
                <a:latin typeface="Times New Roman"/>
                <a:cs typeface="Times New Roman"/>
              </a:rPr>
              <a:t>When large amounts of  data are to  be </a:t>
            </a:r>
            <a:r>
              <a:rPr dirty="0" sz="1200" spc="-5">
                <a:latin typeface="Times New Roman"/>
                <a:cs typeface="Times New Roman"/>
              </a:rPr>
              <a:t>shared,  </a:t>
            </a:r>
            <a:r>
              <a:rPr dirty="0" sz="1200">
                <a:latin typeface="Times New Roman"/>
                <a:cs typeface="Times New Roman"/>
              </a:rPr>
              <a:t>the  repository model  of  </a:t>
            </a:r>
            <a:r>
              <a:rPr dirty="0" sz="1200" spc="-5">
                <a:latin typeface="Times New Roman"/>
                <a:cs typeface="Times New Roman"/>
              </a:rPr>
              <a:t>sharing  </a:t>
            </a:r>
            <a:r>
              <a:rPr dirty="0" sz="1200">
                <a:latin typeface="Times New Roman"/>
                <a:cs typeface="Times New Roman"/>
              </a:rPr>
              <a:t>is</a:t>
            </a:r>
            <a:r>
              <a:rPr dirty="0" sz="1200" spc="185">
                <a:latin typeface="Times New Roman"/>
                <a:cs typeface="Times New Roman"/>
              </a:rPr>
              <a:t> </a:t>
            </a:r>
            <a:r>
              <a:rPr dirty="0" sz="1200">
                <a:latin typeface="Times New Roman"/>
                <a:cs typeface="Times New Roman"/>
              </a:rPr>
              <a:t>most</a:t>
            </a:r>
            <a:endParaRPr sz="1200">
              <a:latin typeface="Times New Roman"/>
              <a:cs typeface="Times New Roman"/>
            </a:endParaRPr>
          </a:p>
        </p:txBody>
      </p:sp>
      <p:sp>
        <p:nvSpPr>
          <p:cNvPr id="4" name="object 4"/>
          <p:cNvSpPr txBox="1"/>
          <p:nvPr/>
        </p:nvSpPr>
        <p:spPr>
          <a:xfrm>
            <a:off x="1130300" y="1074419"/>
            <a:ext cx="193040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commonly  used.  This  </a:t>
            </a:r>
            <a:r>
              <a:rPr dirty="0" sz="1200" spc="25">
                <a:latin typeface="Times New Roman"/>
                <a:cs typeface="Times New Roman"/>
              </a:rPr>
              <a:t> </a:t>
            </a:r>
            <a:r>
              <a:rPr dirty="0" sz="1200">
                <a:latin typeface="Times New Roman"/>
                <a:cs typeface="Times New Roman"/>
              </a:rPr>
              <a:t>model</a:t>
            </a:r>
            <a:endParaRPr sz="1200">
              <a:latin typeface="Times New Roman"/>
              <a:cs typeface="Times New Roman"/>
            </a:endParaRPr>
          </a:p>
        </p:txBody>
      </p:sp>
      <p:sp>
        <p:nvSpPr>
          <p:cNvPr id="5" name="object 5"/>
          <p:cNvSpPr txBox="1"/>
          <p:nvPr/>
        </p:nvSpPr>
        <p:spPr>
          <a:xfrm>
            <a:off x="4968646" y="1074419"/>
            <a:ext cx="167068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in  the  main-frame  </a:t>
            </a:r>
            <a:r>
              <a:rPr dirty="0" sz="1200" spc="10">
                <a:latin typeface="Times New Roman"/>
                <a:cs typeface="Times New Roman"/>
              </a:rPr>
              <a:t> </a:t>
            </a:r>
            <a:r>
              <a:rPr dirty="0" sz="1200">
                <a:latin typeface="Times New Roman"/>
                <a:cs typeface="Times New Roman"/>
              </a:rPr>
              <a:t>based</a:t>
            </a:r>
            <a:endParaRPr sz="1200">
              <a:latin typeface="Times New Roman"/>
              <a:cs typeface="Times New Roman"/>
            </a:endParaRPr>
          </a:p>
        </p:txBody>
      </p:sp>
      <p:sp>
        <p:nvSpPr>
          <p:cNvPr id="6" name="object 6"/>
          <p:cNvSpPr txBox="1"/>
          <p:nvPr/>
        </p:nvSpPr>
        <p:spPr>
          <a:xfrm>
            <a:off x="1130283" y="3436162"/>
            <a:ext cx="5512435" cy="5765165"/>
          </a:xfrm>
          <a:prstGeom prst="rect">
            <a:avLst/>
          </a:prstGeom>
        </p:spPr>
        <p:txBody>
          <a:bodyPr wrap="square" lIns="0" tIns="0" rIns="0" bIns="0" rtlCol="0" vert="horz">
            <a:spAutoFit/>
          </a:bodyPr>
          <a:lstStyle/>
          <a:p>
            <a:pPr algn="just" marL="12700">
              <a:lnSpc>
                <a:spcPct val="100000"/>
              </a:lnSpc>
            </a:pPr>
            <a:r>
              <a:rPr dirty="0" sz="1200">
                <a:latin typeface="Times New Roman"/>
                <a:cs typeface="Times New Roman"/>
              </a:rPr>
              <a:t>application. The model is </a:t>
            </a:r>
            <a:r>
              <a:rPr dirty="0" sz="1000" spc="-10">
                <a:latin typeface="Arial"/>
                <a:cs typeface="Arial"/>
              </a:rPr>
              <a:t>depicted </a:t>
            </a:r>
            <a:r>
              <a:rPr dirty="0" sz="1000" spc="-5">
                <a:latin typeface="Arial"/>
                <a:cs typeface="Arial"/>
              </a:rPr>
              <a:t>in the following</a:t>
            </a:r>
            <a:r>
              <a:rPr dirty="0" sz="1000" spc="-80">
                <a:latin typeface="Arial"/>
                <a:cs typeface="Arial"/>
              </a:rPr>
              <a:t> </a:t>
            </a:r>
            <a:r>
              <a:rPr dirty="0" sz="1000">
                <a:latin typeface="Arial"/>
                <a:cs typeface="Arial"/>
              </a:rPr>
              <a:t>diagram:</a:t>
            </a:r>
            <a:endParaRPr sz="1000">
              <a:latin typeface="Arial"/>
              <a:cs typeface="Arial"/>
            </a:endParaRPr>
          </a:p>
          <a:p>
            <a:pPr>
              <a:lnSpc>
                <a:spcPct val="100000"/>
              </a:lnSpc>
              <a:spcBef>
                <a:spcPts val="50"/>
              </a:spcBef>
            </a:pPr>
            <a:endParaRPr sz="1150">
              <a:latin typeface="Times New Roman"/>
              <a:cs typeface="Times New Roman"/>
            </a:endParaRPr>
          </a:p>
          <a:p>
            <a:pPr algn="just" marL="12700">
              <a:lnSpc>
                <a:spcPct val="100000"/>
              </a:lnSpc>
            </a:pPr>
            <a:r>
              <a:rPr dirty="0" sz="1000" spc="-10" b="1">
                <a:latin typeface="Arial"/>
                <a:cs typeface="Arial"/>
              </a:rPr>
              <a:t>Repository </a:t>
            </a:r>
            <a:r>
              <a:rPr dirty="0" sz="1000" b="1">
                <a:latin typeface="Arial"/>
                <a:cs typeface="Arial"/>
              </a:rPr>
              <a:t>model</a:t>
            </a:r>
            <a:r>
              <a:rPr dirty="0" sz="1000" spc="-55" b="1">
                <a:latin typeface="Arial"/>
                <a:cs typeface="Arial"/>
              </a:rPr>
              <a:t> </a:t>
            </a:r>
            <a:r>
              <a:rPr dirty="0" sz="1000" spc="-5" b="1">
                <a:latin typeface="Arial"/>
                <a:cs typeface="Arial"/>
              </a:rPr>
              <a:t>characteristics</a:t>
            </a:r>
            <a:endParaRPr sz="1000">
              <a:latin typeface="Arial"/>
              <a:cs typeface="Arial"/>
            </a:endParaRPr>
          </a:p>
          <a:p>
            <a:pPr>
              <a:lnSpc>
                <a:spcPct val="100000"/>
              </a:lnSpc>
              <a:spcBef>
                <a:spcPts val="45"/>
              </a:spcBef>
            </a:pPr>
            <a:endParaRPr sz="1100">
              <a:latin typeface="Times New Roman"/>
              <a:cs typeface="Times New Roman"/>
            </a:endParaRPr>
          </a:p>
          <a:p>
            <a:pPr marL="469900" indent="-228600">
              <a:lnSpc>
                <a:spcPct val="100000"/>
              </a:lnSpc>
              <a:buFont typeface="Wingdings"/>
              <a:buChar char=""/>
              <a:tabLst>
                <a:tab pos="470534" algn="l"/>
              </a:tabLst>
            </a:pPr>
            <a:r>
              <a:rPr dirty="0" sz="1200" spc="-5">
                <a:latin typeface="Times New Roman"/>
                <a:cs typeface="Times New Roman"/>
              </a:rPr>
              <a:t>Advantages</a:t>
            </a:r>
            <a:endParaRPr sz="1200">
              <a:latin typeface="Times New Roman"/>
              <a:cs typeface="Times New Roman"/>
            </a:endParaRPr>
          </a:p>
          <a:p>
            <a:pPr>
              <a:lnSpc>
                <a:spcPct val="100000"/>
              </a:lnSpc>
              <a:buFont typeface="Wingdings"/>
              <a:buChar char=""/>
            </a:pPr>
            <a:endParaRPr sz="1250">
              <a:latin typeface="Times New Roman"/>
              <a:cs typeface="Times New Roman"/>
            </a:endParaRPr>
          </a:p>
          <a:p>
            <a:pPr algn="just" marL="469900" marR="5715">
              <a:lnSpc>
                <a:spcPts val="1380"/>
              </a:lnSpc>
            </a:pPr>
            <a:r>
              <a:rPr dirty="0" sz="1200">
                <a:latin typeface="Times New Roman"/>
                <a:cs typeface="Times New Roman"/>
              </a:rPr>
              <a:t>Repository model is an efficient </a:t>
            </a:r>
            <a:r>
              <a:rPr dirty="0" sz="1200" spc="-5">
                <a:latin typeface="Times New Roman"/>
                <a:cs typeface="Times New Roman"/>
              </a:rPr>
              <a:t>way </a:t>
            </a:r>
            <a:r>
              <a:rPr dirty="0" sz="1200">
                <a:latin typeface="Times New Roman"/>
                <a:cs typeface="Times New Roman"/>
              </a:rPr>
              <a:t>to </a:t>
            </a:r>
            <a:r>
              <a:rPr dirty="0" sz="1200" spc="-5">
                <a:latin typeface="Times New Roman"/>
                <a:cs typeface="Times New Roman"/>
              </a:rPr>
              <a:t>share </a:t>
            </a:r>
            <a:r>
              <a:rPr dirty="0" sz="1200">
                <a:latin typeface="Times New Roman"/>
                <a:cs typeface="Times New Roman"/>
              </a:rPr>
              <a:t>large amounts of data. In this case  </a:t>
            </a:r>
            <a:r>
              <a:rPr dirty="0" sz="1200" spc="-5">
                <a:latin typeface="Times New Roman"/>
                <a:cs typeface="Times New Roman"/>
              </a:rPr>
              <a:t>sub-systems </a:t>
            </a:r>
            <a:r>
              <a:rPr dirty="0" sz="1200">
                <a:latin typeface="Times New Roman"/>
                <a:cs typeface="Times New Roman"/>
              </a:rPr>
              <a:t>need not be concerned </a:t>
            </a:r>
            <a:r>
              <a:rPr dirty="0" sz="1200" spc="-5">
                <a:latin typeface="Times New Roman"/>
                <a:cs typeface="Times New Roman"/>
              </a:rPr>
              <a:t>with </a:t>
            </a:r>
            <a:r>
              <a:rPr dirty="0" sz="1200">
                <a:latin typeface="Times New Roman"/>
                <a:cs typeface="Times New Roman"/>
              </a:rPr>
              <a:t>how data is produced Centralised  management e.g. backup, </a:t>
            </a:r>
            <a:r>
              <a:rPr dirty="0" sz="1200" spc="-5">
                <a:latin typeface="Times New Roman"/>
                <a:cs typeface="Times New Roman"/>
              </a:rPr>
              <a:t>security, </a:t>
            </a:r>
            <a:r>
              <a:rPr dirty="0" sz="1200">
                <a:latin typeface="Times New Roman"/>
                <a:cs typeface="Times New Roman"/>
              </a:rPr>
              <a:t>etc. This model also provides a global view of  the </a:t>
            </a:r>
            <a:r>
              <a:rPr dirty="0" sz="1200" spc="-5">
                <a:latin typeface="Times New Roman"/>
                <a:cs typeface="Times New Roman"/>
              </a:rPr>
              <a:t>system </a:t>
            </a:r>
            <a:r>
              <a:rPr dirty="0" sz="1200">
                <a:latin typeface="Times New Roman"/>
                <a:cs typeface="Times New Roman"/>
              </a:rPr>
              <a:t>and the </a:t>
            </a:r>
            <a:r>
              <a:rPr dirty="0" sz="1200" spc="-5">
                <a:latin typeface="Times New Roman"/>
                <a:cs typeface="Times New Roman"/>
              </a:rPr>
              <a:t>sharing </a:t>
            </a:r>
            <a:r>
              <a:rPr dirty="0" sz="1200">
                <a:latin typeface="Times New Roman"/>
                <a:cs typeface="Times New Roman"/>
              </a:rPr>
              <a:t>model is published as the repository</a:t>
            </a:r>
            <a:r>
              <a:rPr dirty="0" sz="1200" spc="-114">
                <a:latin typeface="Times New Roman"/>
                <a:cs typeface="Times New Roman"/>
              </a:rPr>
              <a:t> </a:t>
            </a:r>
            <a:r>
              <a:rPr dirty="0" sz="1200" spc="-5">
                <a:latin typeface="Times New Roman"/>
                <a:cs typeface="Times New Roman"/>
              </a:rPr>
              <a:t>schema.</a:t>
            </a:r>
            <a:endParaRPr sz="1200">
              <a:latin typeface="Times New Roman"/>
              <a:cs typeface="Times New Roman"/>
            </a:endParaRPr>
          </a:p>
          <a:p>
            <a:pPr>
              <a:lnSpc>
                <a:spcPct val="100000"/>
              </a:lnSpc>
              <a:spcBef>
                <a:spcPts val="40"/>
              </a:spcBef>
            </a:pPr>
            <a:endParaRPr sz="1100">
              <a:latin typeface="Times New Roman"/>
              <a:cs typeface="Times New Roman"/>
            </a:endParaRPr>
          </a:p>
          <a:p>
            <a:pPr marL="469900" indent="-228600">
              <a:lnSpc>
                <a:spcPct val="100000"/>
              </a:lnSpc>
              <a:buFont typeface="Wingdings"/>
              <a:buChar char=""/>
              <a:tabLst>
                <a:tab pos="470534" algn="l"/>
              </a:tabLst>
            </a:pPr>
            <a:r>
              <a:rPr dirty="0" sz="1200" spc="-5">
                <a:latin typeface="Times New Roman"/>
                <a:cs typeface="Times New Roman"/>
              </a:rPr>
              <a:t>Disadvantages</a:t>
            </a:r>
            <a:endParaRPr sz="1200">
              <a:latin typeface="Times New Roman"/>
              <a:cs typeface="Times New Roman"/>
            </a:endParaRPr>
          </a:p>
          <a:p>
            <a:pPr>
              <a:lnSpc>
                <a:spcPct val="100000"/>
              </a:lnSpc>
              <a:spcBef>
                <a:spcPts val="45"/>
              </a:spcBef>
            </a:pPr>
            <a:endParaRPr sz="1200">
              <a:latin typeface="Times New Roman"/>
              <a:cs typeface="Times New Roman"/>
            </a:endParaRPr>
          </a:p>
          <a:p>
            <a:pPr algn="just" marL="469900" marR="5080">
              <a:lnSpc>
                <a:spcPts val="1380"/>
              </a:lnSpc>
            </a:pPr>
            <a:r>
              <a:rPr dirty="0" sz="1200">
                <a:latin typeface="Times New Roman"/>
                <a:cs typeface="Times New Roman"/>
              </a:rPr>
              <a:t>Repository model </a:t>
            </a:r>
            <a:r>
              <a:rPr dirty="0" sz="1200" spc="-5">
                <a:latin typeface="Times New Roman"/>
                <a:cs typeface="Times New Roman"/>
              </a:rPr>
              <a:t>suffers </a:t>
            </a:r>
            <a:r>
              <a:rPr dirty="0" sz="1200">
                <a:latin typeface="Times New Roman"/>
                <a:cs typeface="Times New Roman"/>
              </a:rPr>
              <a:t>from a number of disadvantages. </a:t>
            </a:r>
            <a:r>
              <a:rPr dirty="0" sz="1200" spc="-5">
                <a:latin typeface="Times New Roman"/>
                <a:cs typeface="Times New Roman"/>
              </a:rPr>
              <a:t>First </a:t>
            </a:r>
            <a:r>
              <a:rPr dirty="0" sz="1200">
                <a:latin typeface="Times New Roman"/>
                <a:cs typeface="Times New Roman"/>
              </a:rPr>
              <a:t>of all, </a:t>
            </a:r>
            <a:r>
              <a:rPr dirty="0" sz="1200" spc="-5">
                <a:latin typeface="Times New Roman"/>
                <a:cs typeface="Times New Roman"/>
              </a:rPr>
              <a:t>sub-  systems </a:t>
            </a:r>
            <a:r>
              <a:rPr dirty="0" sz="1200">
                <a:latin typeface="Times New Roman"/>
                <a:cs typeface="Times New Roman"/>
              </a:rPr>
              <a:t>must agree on a repository data model. This inevitably leads to a  compromise. The major problem however is that data evolution is difficult and  expensive. There is also little </a:t>
            </a:r>
            <a:r>
              <a:rPr dirty="0" sz="1200" spc="-5">
                <a:latin typeface="Times New Roman"/>
                <a:cs typeface="Times New Roman"/>
              </a:rPr>
              <a:t>scope </a:t>
            </a:r>
            <a:r>
              <a:rPr dirty="0" sz="1200">
                <a:latin typeface="Times New Roman"/>
                <a:cs typeface="Times New Roman"/>
              </a:rPr>
              <a:t>for implementing </a:t>
            </a:r>
            <a:r>
              <a:rPr dirty="0" sz="1200" spc="-5">
                <a:latin typeface="Times New Roman"/>
                <a:cs typeface="Times New Roman"/>
              </a:rPr>
              <a:t>specific </a:t>
            </a:r>
            <a:r>
              <a:rPr dirty="0" sz="1200">
                <a:latin typeface="Times New Roman"/>
                <a:cs typeface="Times New Roman"/>
              </a:rPr>
              <a:t>management  policies. It is also difficult to distribute</a:t>
            </a:r>
            <a:r>
              <a:rPr dirty="0" sz="1200" spc="-114">
                <a:latin typeface="Times New Roman"/>
                <a:cs typeface="Times New Roman"/>
              </a:rPr>
              <a:t> </a:t>
            </a:r>
            <a:r>
              <a:rPr dirty="0" sz="1200">
                <a:latin typeface="Times New Roman"/>
                <a:cs typeface="Times New Roman"/>
              </a:rPr>
              <a:t>efficiently</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marL="12700">
              <a:lnSpc>
                <a:spcPct val="100000"/>
              </a:lnSpc>
            </a:pPr>
            <a:r>
              <a:rPr dirty="0" sz="1000" spc="-10" b="1">
                <a:latin typeface="Arial"/>
                <a:cs typeface="Arial"/>
              </a:rPr>
              <a:t>8.9 Client-server</a:t>
            </a:r>
            <a:r>
              <a:rPr dirty="0" sz="1000" b="1">
                <a:latin typeface="Arial"/>
                <a:cs typeface="Arial"/>
              </a:rPr>
              <a:t> </a:t>
            </a:r>
            <a:r>
              <a:rPr dirty="0" sz="1000" spc="-10" b="1">
                <a:latin typeface="Arial"/>
                <a:cs typeface="Arial"/>
              </a:rPr>
              <a:t>model</a:t>
            </a:r>
            <a:endParaRPr sz="1000">
              <a:latin typeface="Arial"/>
              <a:cs typeface="Arial"/>
            </a:endParaRPr>
          </a:p>
          <a:p>
            <a:pPr>
              <a:lnSpc>
                <a:spcPct val="100000"/>
              </a:lnSpc>
              <a:spcBef>
                <a:spcPts val="5"/>
              </a:spcBef>
            </a:pPr>
            <a:endParaRPr sz="1200">
              <a:latin typeface="Times New Roman"/>
              <a:cs typeface="Times New Roman"/>
            </a:endParaRPr>
          </a:p>
          <a:p>
            <a:pPr algn="just" marL="12700" marR="5080">
              <a:lnSpc>
                <a:spcPct val="95700"/>
              </a:lnSpc>
            </a:pPr>
            <a:r>
              <a:rPr dirty="0" sz="1200">
                <a:latin typeface="Times New Roman"/>
                <a:cs typeface="Times New Roman"/>
              </a:rPr>
              <a:t>Client </a:t>
            </a:r>
            <a:r>
              <a:rPr dirty="0" sz="1200" spc="-5">
                <a:latin typeface="Times New Roman"/>
                <a:cs typeface="Times New Roman"/>
              </a:rPr>
              <a:t>server </a:t>
            </a:r>
            <a:r>
              <a:rPr dirty="0" sz="1200">
                <a:latin typeface="Times New Roman"/>
                <a:cs typeface="Times New Roman"/>
              </a:rPr>
              <a:t>model tries to distribute data and processing. This is a </a:t>
            </a:r>
            <a:r>
              <a:rPr dirty="0" sz="1200" spc="-5">
                <a:latin typeface="Times New Roman"/>
                <a:cs typeface="Times New Roman"/>
              </a:rPr>
              <a:t>shift </a:t>
            </a:r>
            <a:r>
              <a:rPr dirty="0" sz="1200">
                <a:latin typeface="Times New Roman"/>
                <a:cs typeface="Times New Roman"/>
              </a:rPr>
              <a:t>from main-  frame based applications </a:t>
            </a:r>
            <a:r>
              <a:rPr dirty="0" sz="1200" spc="-5">
                <a:latin typeface="Times New Roman"/>
                <a:cs typeface="Times New Roman"/>
              </a:rPr>
              <a:t>where </a:t>
            </a:r>
            <a:r>
              <a:rPr dirty="0" sz="1200">
                <a:latin typeface="Times New Roman"/>
                <a:cs typeface="Times New Roman"/>
              </a:rPr>
              <a:t>both the data management and the processing of data  used to be typically carried out by the </a:t>
            </a:r>
            <a:r>
              <a:rPr dirty="0" sz="1200" spc="-5">
                <a:latin typeface="Times New Roman"/>
                <a:cs typeface="Times New Roman"/>
              </a:rPr>
              <a:t>same </a:t>
            </a:r>
            <a:r>
              <a:rPr dirty="0" sz="1200">
                <a:latin typeface="Times New Roman"/>
                <a:cs typeface="Times New Roman"/>
              </a:rPr>
              <a:t>main-frame computer. In those applications,  the user interface used to be a provided through a “dumb” terminal </a:t>
            </a:r>
            <a:r>
              <a:rPr dirty="0" sz="1200" spc="-5">
                <a:latin typeface="Times New Roman"/>
                <a:cs typeface="Times New Roman"/>
              </a:rPr>
              <a:t>which </a:t>
            </a:r>
            <a:r>
              <a:rPr dirty="0" sz="1200">
                <a:latin typeface="Times New Roman"/>
                <a:cs typeface="Times New Roman"/>
              </a:rPr>
              <a:t>did not have  much processing power. With the availability of the cheaper but power machines, it </a:t>
            </a:r>
            <a:r>
              <a:rPr dirty="0" sz="1200" spc="-5">
                <a:latin typeface="Times New Roman"/>
                <a:cs typeface="Times New Roman"/>
              </a:rPr>
              <a:t>was  </a:t>
            </a:r>
            <a:r>
              <a:rPr dirty="0" sz="1200">
                <a:latin typeface="Times New Roman"/>
                <a:cs typeface="Times New Roman"/>
              </a:rPr>
              <a:t>possible to </a:t>
            </a:r>
            <a:r>
              <a:rPr dirty="0" sz="1200" spc="-5">
                <a:latin typeface="Times New Roman"/>
                <a:cs typeface="Times New Roman"/>
              </a:rPr>
              <a:t>shift some </a:t>
            </a:r>
            <a:r>
              <a:rPr dirty="0" sz="1200">
                <a:latin typeface="Times New Roman"/>
                <a:cs typeface="Times New Roman"/>
              </a:rPr>
              <a:t>load from the back-end computer to other </a:t>
            </a:r>
            <a:r>
              <a:rPr dirty="0" sz="1200" spc="-5">
                <a:latin typeface="Times New Roman"/>
                <a:cs typeface="Times New Roman"/>
              </a:rPr>
              <a:t>smaller</a:t>
            </a:r>
            <a:r>
              <a:rPr dirty="0" sz="1200" spc="-100">
                <a:latin typeface="Times New Roman"/>
                <a:cs typeface="Times New Roman"/>
              </a:rPr>
              <a:t> </a:t>
            </a:r>
            <a:r>
              <a:rPr dirty="0" sz="1200">
                <a:latin typeface="Times New Roman"/>
                <a:cs typeface="Times New Roman"/>
              </a:rPr>
              <a:t>machines.</a:t>
            </a:r>
            <a:endParaRPr sz="1200">
              <a:latin typeface="Times New Roman"/>
              <a:cs typeface="Times New Roman"/>
            </a:endParaRPr>
          </a:p>
          <a:p>
            <a:pPr>
              <a:lnSpc>
                <a:spcPct val="100000"/>
              </a:lnSpc>
            </a:pPr>
            <a:endParaRPr sz="1250">
              <a:latin typeface="Times New Roman"/>
              <a:cs typeface="Times New Roman"/>
            </a:endParaRPr>
          </a:p>
          <a:p>
            <a:pPr algn="just" marL="12700" marR="5080">
              <a:lnSpc>
                <a:spcPts val="1380"/>
              </a:lnSpc>
            </a:pPr>
            <a:r>
              <a:rPr dirty="0" sz="1200">
                <a:latin typeface="Times New Roman"/>
                <a:cs typeface="Times New Roman"/>
              </a:rPr>
              <a:t>The client-server model is a distributed system model </a:t>
            </a:r>
            <a:r>
              <a:rPr dirty="0" sz="1200" spc="-5">
                <a:latin typeface="Times New Roman"/>
                <a:cs typeface="Times New Roman"/>
              </a:rPr>
              <a:t>which shows </a:t>
            </a:r>
            <a:r>
              <a:rPr dirty="0" sz="1200">
                <a:latin typeface="Times New Roman"/>
                <a:cs typeface="Times New Roman"/>
              </a:rPr>
              <a:t>how data and  processing is distributed across a range of components. In this model, the application is  modeled as a </a:t>
            </a:r>
            <a:r>
              <a:rPr dirty="0" sz="1200" spc="-5">
                <a:latin typeface="Times New Roman"/>
                <a:cs typeface="Times New Roman"/>
              </a:rPr>
              <a:t>set </a:t>
            </a:r>
            <a:r>
              <a:rPr dirty="0" sz="1200">
                <a:latin typeface="Times New Roman"/>
                <a:cs typeface="Times New Roman"/>
              </a:rPr>
              <a:t>of services that are provided </a:t>
            </a:r>
            <a:r>
              <a:rPr dirty="0" sz="1200" spc="10">
                <a:latin typeface="Times New Roman"/>
                <a:cs typeface="Times New Roman"/>
              </a:rPr>
              <a:t>by </a:t>
            </a:r>
            <a:r>
              <a:rPr dirty="0" sz="1200" spc="-5">
                <a:latin typeface="Times New Roman"/>
                <a:cs typeface="Times New Roman"/>
              </a:rPr>
              <a:t>servers </a:t>
            </a:r>
            <a:r>
              <a:rPr dirty="0" sz="1200">
                <a:latin typeface="Times New Roman"/>
                <a:cs typeface="Times New Roman"/>
              </a:rPr>
              <a:t>and a </a:t>
            </a:r>
            <a:r>
              <a:rPr dirty="0" sz="1200" spc="-5">
                <a:latin typeface="Times New Roman"/>
                <a:cs typeface="Times New Roman"/>
              </a:rPr>
              <a:t>set </a:t>
            </a:r>
            <a:r>
              <a:rPr dirty="0" sz="1200">
                <a:latin typeface="Times New Roman"/>
                <a:cs typeface="Times New Roman"/>
              </a:rPr>
              <a:t>of clients that use these  </a:t>
            </a:r>
            <a:r>
              <a:rPr dirty="0" sz="1200" spc="-5">
                <a:latin typeface="Times New Roman"/>
                <a:cs typeface="Times New Roman"/>
              </a:rPr>
              <a:t>services. </a:t>
            </a: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is organized as a </a:t>
            </a:r>
            <a:r>
              <a:rPr dirty="0" sz="1200" spc="-5">
                <a:latin typeface="Times New Roman"/>
                <a:cs typeface="Times New Roman"/>
              </a:rPr>
              <a:t>set </a:t>
            </a:r>
            <a:r>
              <a:rPr dirty="0" sz="1200">
                <a:latin typeface="Times New Roman"/>
                <a:cs typeface="Times New Roman"/>
              </a:rPr>
              <a:t>of </a:t>
            </a:r>
            <a:r>
              <a:rPr dirty="0" sz="1200" spc="-5">
                <a:latin typeface="Times New Roman"/>
                <a:cs typeface="Times New Roman"/>
              </a:rPr>
              <a:t>stand-alone servers which </a:t>
            </a:r>
            <a:r>
              <a:rPr dirty="0" sz="1200">
                <a:latin typeface="Times New Roman"/>
                <a:cs typeface="Times New Roman"/>
              </a:rPr>
              <a:t>provide </a:t>
            </a:r>
            <a:r>
              <a:rPr dirty="0" sz="1200" spc="-5">
                <a:latin typeface="Times New Roman"/>
                <a:cs typeface="Times New Roman"/>
              </a:rPr>
              <a:t>specific  services</a:t>
            </a:r>
            <a:r>
              <a:rPr dirty="0" sz="1200" spc="70">
                <a:latin typeface="Times New Roman"/>
                <a:cs typeface="Times New Roman"/>
              </a:rPr>
              <a:t> </a:t>
            </a:r>
            <a:r>
              <a:rPr dirty="0" sz="1200" spc="-5">
                <a:latin typeface="Times New Roman"/>
                <a:cs typeface="Times New Roman"/>
              </a:rPr>
              <a:t>such</a:t>
            </a:r>
            <a:r>
              <a:rPr dirty="0" sz="1200" spc="80">
                <a:latin typeface="Times New Roman"/>
                <a:cs typeface="Times New Roman"/>
              </a:rPr>
              <a:t> </a:t>
            </a:r>
            <a:r>
              <a:rPr dirty="0" sz="1200">
                <a:latin typeface="Times New Roman"/>
                <a:cs typeface="Times New Roman"/>
              </a:rPr>
              <a:t>as</a:t>
            </a:r>
            <a:r>
              <a:rPr dirty="0" sz="1200" spc="70">
                <a:latin typeface="Times New Roman"/>
                <a:cs typeface="Times New Roman"/>
              </a:rPr>
              <a:t> </a:t>
            </a:r>
            <a:r>
              <a:rPr dirty="0" sz="1200">
                <a:latin typeface="Times New Roman"/>
                <a:cs typeface="Times New Roman"/>
              </a:rPr>
              <a:t>printing,</a:t>
            </a:r>
            <a:r>
              <a:rPr dirty="0" sz="1200" spc="85">
                <a:latin typeface="Times New Roman"/>
                <a:cs typeface="Times New Roman"/>
              </a:rPr>
              <a:t> </a:t>
            </a:r>
            <a:r>
              <a:rPr dirty="0" sz="1200">
                <a:latin typeface="Times New Roman"/>
                <a:cs typeface="Times New Roman"/>
              </a:rPr>
              <a:t>data</a:t>
            </a:r>
            <a:r>
              <a:rPr dirty="0" sz="1200" spc="75">
                <a:latin typeface="Times New Roman"/>
                <a:cs typeface="Times New Roman"/>
              </a:rPr>
              <a:t> </a:t>
            </a:r>
            <a:r>
              <a:rPr dirty="0" sz="1200">
                <a:latin typeface="Times New Roman"/>
                <a:cs typeface="Times New Roman"/>
              </a:rPr>
              <a:t>management,</a:t>
            </a:r>
            <a:r>
              <a:rPr dirty="0" sz="1200" spc="70">
                <a:latin typeface="Times New Roman"/>
                <a:cs typeface="Times New Roman"/>
              </a:rPr>
              <a:t> </a:t>
            </a:r>
            <a:r>
              <a:rPr dirty="0" sz="1200">
                <a:latin typeface="Times New Roman"/>
                <a:cs typeface="Times New Roman"/>
              </a:rPr>
              <a:t>etc.</a:t>
            </a:r>
            <a:r>
              <a:rPr dirty="0" sz="1200" spc="90">
                <a:latin typeface="Times New Roman"/>
                <a:cs typeface="Times New Roman"/>
              </a:rPr>
              <a:t> </a:t>
            </a:r>
            <a:r>
              <a:rPr dirty="0" sz="1200">
                <a:latin typeface="Times New Roman"/>
                <a:cs typeface="Times New Roman"/>
              </a:rPr>
              <a:t>and</a:t>
            </a:r>
            <a:r>
              <a:rPr dirty="0" sz="1200" spc="65">
                <a:latin typeface="Times New Roman"/>
                <a:cs typeface="Times New Roman"/>
              </a:rPr>
              <a:t> </a:t>
            </a:r>
            <a:r>
              <a:rPr dirty="0" sz="1200">
                <a:latin typeface="Times New Roman"/>
                <a:cs typeface="Times New Roman"/>
              </a:rPr>
              <a:t>a</a:t>
            </a:r>
            <a:r>
              <a:rPr dirty="0" sz="1200" spc="80">
                <a:latin typeface="Times New Roman"/>
                <a:cs typeface="Times New Roman"/>
              </a:rPr>
              <a:t> </a:t>
            </a:r>
            <a:r>
              <a:rPr dirty="0" sz="1200" spc="-5">
                <a:latin typeface="Times New Roman"/>
                <a:cs typeface="Times New Roman"/>
              </a:rPr>
              <a:t>set</a:t>
            </a:r>
            <a:r>
              <a:rPr dirty="0" sz="1200" spc="70">
                <a:latin typeface="Times New Roman"/>
                <a:cs typeface="Times New Roman"/>
              </a:rPr>
              <a:t> </a:t>
            </a:r>
            <a:r>
              <a:rPr dirty="0" sz="1200">
                <a:latin typeface="Times New Roman"/>
                <a:cs typeface="Times New Roman"/>
              </a:rPr>
              <a:t>of</a:t>
            </a:r>
            <a:r>
              <a:rPr dirty="0" sz="1200" spc="90">
                <a:latin typeface="Times New Roman"/>
                <a:cs typeface="Times New Roman"/>
              </a:rPr>
              <a:t> </a:t>
            </a:r>
            <a:r>
              <a:rPr dirty="0" sz="1200">
                <a:latin typeface="Times New Roman"/>
                <a:cs typeface="Times New Roman"/>
              </a:rPr>
              <a:t>clients</a:t>
            </a:r>
            <a:r>
              <a:rPr dirty="0" sz="1200" spc="70">
                <a:latin typeface="Times New Roman"/>
                <a:cs typeface="Times New Roman"/>
              </a:rPr>
              <a:t> </a:t>
            </a:r>
            <a:r>
              <a:rPr dirty="0" sz="1200" spc="-5">
                <a:latin typeface="Times New Roman"/>
                <a:cs typeface="Times New Roman"/>
              </a:rPr>
              <a:t>which</a:t>
            </a:r>
            <a:r>
              <a:rPr dirty="0" sz="1200" spc="80">
                <a:latin typeface="Times New Roman"/>
                <a:cs typeface="Times New Roman"/>
              </a:rPr>
              <a:t> </a:t>
            </a:r>
            <a:r>
              <a:rPr dirty="0" sz="1200">
                <a:latin typeface="Times New Roman"/>
                <a:cs typeface="Times New Roman"/>
              </a:rPr>
              <a:t>call</a:t>
            </a:r>
            <a:r>
              <a:rPr dirty="0" sz="1200" spc="65">
                <a:latin typeface="Times New Roman"/>
                <a:cs typeface="Times New Roman"/>
              </a:rPr>
              <a:t> </a:t>
            </a:r>
            <a:r>
              <a:rPr dirty="0" sz="1200">
                <a:latin typeface="Times New Roman"/>
                <a:cs typeface="Times New Roman"/>
              </a:rPr>
              <a:t>on</a:t>
            </a:r>
            <a:r>
              <a:rPr dirty="0" sz="1200" spc="80">
                <a:latin typeface="Times New Roman"/>
                <a:cs typeface="Times New Roman"/>
              </a:rPr>
              <a:t> </a:t>
            </a:r>
            <a:r>
              <a:rPr dirty="0" sz="1200">
                <a:latin typeface="Times New Roman"/>
                <a:cs typeface="Times New Roman"/>
              </a:rPr>
              <a:t>these</a:t>
            </a:r>
            <a:endParaRPr sz="1200">
              <a:latin typeface="Times New Roman"/>
              <a:cs typeface="Times New Roman"/>
            </a:endParaRPr>
          </a:p>
        </p:txBody>
      </p:sp>
      <p:sp>
        <p:nvSpPr>
          <p:cNvPr id="7" name="object 7"/>
          <p:cNvSpPr/>
          <p:nvPr/>
        </p:nvSpPr>
        <p:spPr>
          <a:xfrm>
            <a:off x="2170176" y="1283208"/>
            <a:ext cx="3657600" cy="2065019"/>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3635755" y="2118182"/>
            <a:ext cx="721360" cy="305435"/>
          </a:xfrm>
          <a:prstGeom prst="rect">
            <a:avLst/>
          </a:prstGeom>
        </p:spPr>
        <p:txBody>
          <a:bodyPr wrap="square" lIns="0" tIns="0" rIns="0" bIns="0" rtlCol="0" vert="horz">
            <a:spAutoFit/>
          </a:bodyPr>
          <a:lstStyle/>
          <a:p>
            <a:pPr marL="71755" marR="5080" indent="-59690">
              <a:lnSpc>
                <a:spcPct val="101000"/>
              </a:lnSpc>
            </a:pPr>
            <a:r>
              <a:rPr dirty="0" sz="950" spc="10" b="1">
                <a:latin typeface="Times New Roman"/>
                <a:cs typeface="Times New Roman"/>
              </a:rPr>
              <a:t>Central</a:t>
            </a:r>
            <a:r>
              <a:rPr dirty="0" sz="950" spc="-65" b="1">
                <a:latin typeface="Times New Roman"/>
                <a:cs typeface="Times New Roman"/>
              </a:rPr>
              <a:t> </a:t>
            </a:r>
            <a:r>
              <a:rPr dirty="0" sz="950" spc="10" b="1">
                <a:latin typeface="Times New Roman"/>
                <a:cs typeface="Times New Roman"/>
              </a:rPr>
              <a:t>Data  </a:t>
            </a:r>
            <a:r>
              <a:rPr dirty="0" sz="950" spc="5" b="1">
                <a:latin typeface="Times New Roman"/>
                <a:cs typeface="Times New Roman"/>
              </a:rPr>
              <a:t>Repository</a:t>
            </a:r>
            <a:endParaRPr sz="950">
              <a:latin typeface="Times New Roman"/>
              <a:cs typeface="Times New Roman"/>
            </a:endParaRPr>
          </a:p>
        </p:txBody>
      </p:sp>
      <p:sp>
        <p:nvSpPr>
          <p:cNvPr id="15" name="object 15"/>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127</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9" name="object 9"/>
          <p:cNvSpPr txBox="1"/>
          <p:nvPr/>
        </p:nvSpPr>
        <p:spPr>
          <a:xfrm>
            <a:off x="3129483" y="1074419"/>
            <a:ext cx="610235" cy="605790"/>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has </a:t>
            </a:r>
            <a:r>
              <a:rPr dirty="0" sz="1200" spc="35">
                <a:latin typeface="Times New Roman"/>
                <a:cs typeface="Times New Roman"/>
              </a:rPr>
              <a:t> </a:t>
            </a:r>
            <a:r>
              <a:rPr dirty="0" sz="1200">
                <a:latin typeface="Times New Roman"/>
                <a:cs typeface="Times New Roman"/>
              </a:rPr>
              <a:t>been</a:t>
            </a:r>
            <a:endParaRPr sz="1200">
              <a:latin typeface="Times New Roman"/>
              <a:cs typeface="Times New Roman"/>
            </a:endParaRPr>
          </a:p>
          <a:p>
            <a:pPr marL="21590" marR="102235" indent="77470">
              <a:lnSpc>
                <a:spcPct val="100000"/>
              </a:lnSpc>
              <a:spcBef>
                <a:spcPts val="944"/>
              </a:spcBef>
            </a:pPr>
            <a:r>
              <a:rPr dirty="0" sz="950" spc="5" b="1">
                <a:latin typeface="Times New Roman"/>
                <a:cs typeface="Times New Roman"/>
              </a:rPr>
              <a:t>Client  </a:t>
            </a:r>
            <a:r>
              <a:rPr dirty="0" sz="950" spc="10" b="1">
                <a:latin typeface="Times New Roman"/>
                <a:cs typeface="Times New Roman"/>
              </a:rPr>
              <a:t>Software</a:t>
            </a:r>
            <a:endParaRPr sz="950">
              <a:latin typeface="Times New Roman"/>
              <a:cs typeface="Times New Roman"/>
            </a:endParaRPr>
          </a:p>
        </p:txBody>
      </p:sp>
      <p:sp>
        <p:nvSpPr>
          <p:cNvPr id="10" name="object 10"/>
          <p:cNvSpPr txBox="1"/>
          <p:nvPr/>
        </p:nvSpPr>
        <p:spPr>
          <a:xfrm>
            <a:off x="3807511" y="1074419"/>
            <a:ext cx="1092835" cy="605790"/>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extensively </a:t>
            </a:r>
            <a:r>
              <a:rPr dirty="0" sz="1200" spc="35">
                <a:latin typeface="Times New Roman"/>
                <a:cs typeface="Times New Roman"/>
              </a:rPr>
              <a:t> </a:t>
            </a:r>
            <a:r>
              <a:rPr dirty="0" sz="1200">
                <a:latin typeface="Times New Roman"/>
                <a:cs typeface="Times New Roman"/>
              </a:rPr>
              <a:t>used</a:t>
            </a:r>
            <a:endParaRPr sz="1200">
              <a:latin typeface="Times New Roman"/>
              <a:cs typeface="Times New Roman"/>
            </a:endParaRPr>
          </a:p>
          <a:p>
            <a:pPr marL="466725" marR="139700" indent="77470">
              <a:lnSpc>
                <a:spcPct val="100000"/>
              </a:lnSpc>
              <a:spcBef>
                <a:spcPts val="944"/>
              </a:spcBef>
            </a:pPr>
            <a:r>
              <a:rPr dirty="0" sz="950" spc="5" b="1">
                <a:latin typeface="Times New Roman"/>
                <a:cs typeface="Times New Roman"/>
              </a:rPr>
              <a:t>Client  </a:t>
            </a:r>
            <a:r>
              <a:rPr dirty="0" sz="950" spc="10" b="1">
                <a:latin typeface="Times New Roman"/>
                <a:cs typeface="Times New Roman"/>
              </a:rPr>
              <a:t>Software</a:t>
            </a:r>
            <a:endParaRPr sz="950">
              <a:latin typeface="Times New Roman"/>
              <a:cs typeface="Times New Roman"/>
            </a:endParaRPr>
          </a:p>
        </p:txBody>
      </p:sp>
      <p:sp>
        <p:nvSpPr>
          <p:cNvPr id="11" name="object 11"/>
          <p:cNvSpPr txBox="1"/>
          <p:nvPr/>
        </p:nvSpPr>
        <p:spPr>
          <a:xfrm>
            <a:off x="2390698" y="2125726"/>
            <a:ext cx="503555" cy="302895"/>
          </a:xfrm>
          <a:prstGeom prst="rect">
            <a:avLst/>
          </a:prstGeom>
        </p:spPr>
        <p:txBody>
          <a:bodyPr wrap="square" lIns="0" tIns="0" rIns="0" bIns="0" rtlCol="0" vert="horz">
            <a:spAutoFit/>
          </a:bodyPr>
          <a:lstStyle/>
          <a:p>
            <a:pPr marL="12700" marR="5080" indent="77470">
              <a:lnSpc>
                <a:spcPct val="100000"/>
              </a:lnSpc>
            </a:pPr>
            <a:r>
              <a:rPr dirty="0" sz="950" spc="5" b="1">
                <a:latin typeface="Times New Roman"/>
                <a:cs typeface="Times New Roman"/>
              </a:rPr>
              <a:t>Client  </a:t>
            </a:r>
            <a:r>
              <a:rPr dirty="0" sz="950" spc="10" b="1">
                <a:latin typeface="Times New Roman"/>
                <a:cs typeface="Times New Roman"/>
              </a:rPr>
              <a:t>Software</a:t>
            </a:r>
            <a:endParaRPr sz="950">
              <a:latin typeface="Times New Roman"/>
              <a:cs typeface="Times New Roman"/>
            </a:endParaRPr>
          </a:p>
        </p:txBody>
      </p:sp>
      <p:sp>
        <p:nvSpPr>
          <p:cNvPr id="12" name="object 12"/>
          <p:cNvSpPr txBox="1"/>
          <p:nvPr/>
        </p:nvSpPr>
        <p:spPr>
          <a:xfrm>
            <a:off x="5103418" y="2125726"/>
            <a:ext cx="503555" cy="302895"/>
          </a:xfrm>
          <a:prstGeom prst="rect">
            <a:avLst/>
          </a:prstGeom>
        </p:spPr>
        <p:txBody>
          <a:bodyPr wrap="square" lIns="0" tIns="0" rIns="0" bIns="0" rtlCol="0" vert="horz">
            <a:spAutoFit/>
          </a:bodyPr>
          <a:lstStyle/>
          <a:p>
            <a:pPr marL="12700" marR="5080" indent="77470">
              <a:lnSpc>
                <a:spcPct val="100000"/>
              </a:lnSpc>
            </a:pPr>
            <a:r>
              <a:rPr dirty="0" sz="950" spc="5" b="1">
                <a:latin typeface="Times New Roman"/>
                <a:cs typeface="Times New Roman"/>
              </a:rPr>
              <a:t>Client  </a:t>
            </a:r>
            <a:r>
              <a:rPr dirty="0" sz="950" spc="10" b="1">
                <a:latin typeface="Times New Roman"/>
                <a:cs typeface="Times New Roman"/>
              </a:rPr>
              <a:t>Software</a:t>
            </a:r>
            <a:endParaRPr sz="950">
              <a:latin typeface="Times New Roman"/>
              <a:cs typeface="Times New Roman"/>
            </a:endParaRPr>
          </a:p>
        </p:txBody>
      </p:sp>
      <p:sp>
        <p:nvSpPr>
          <p:cNvPr id="13" name="object 13"/>
          <p:cNvSpPr txBox="1"/>
          <p:nvPr/>
        </p:nvSpPr>
        <p:spPr>
          <a:xfrm>
            <a:off x="3138982" y="2976867"/>
            <a:ext cx="503555" cy="292735"/>
          </a:xfrm>
          <a:prstGeom prst="rect">
            <a:avLst/>
          </a:prstGeom>
        </p:spPr>
        <p:txBody>
          <a:bodyPr wrap="square" lIns="0" tIns="0" rIns="0" bIns="0" rtlCol="0" vert="horz">
            <a:spAutoFit/>
          </a:bodyPr>
          <a:lstStyle/>
          <a:p>
            <a:pPr marL="12700" marR="5080" indent="77470">
              <a:lnSpc>
                <a:spcPts val="1120"/>
              </a:lnSpc>
            </a:pPr>
            <a:r>
              <a:rPr dirty="0" sz="950" spc="5" b="1">
                <a:latin typeface="Times New Roman"/>
                <a:cs typeface="Times New Roman"/>
              </a:rPr>
              <a:t>Client  </a:t>
            </a:r>
            <a:r>
              <a:rPr dirty="0" sz="950" spc="10" b="1">
                <a:latin typeface="Times New Roman"/>
                <a:cs typeface="Times New Roman"/>
              </a:rPr>
              <a:t>Software</a:t>
            </a:r>
            <a:endParaRPr sz="950">
              <a:latin typeface="Times New Roman"/>
              <a:cs typeface="Times New Roman"/>
            </a:endParaRPr>
          </a:p>
        </p:txBody>
      </p:sp>
      <p:sp>
        <p:nvSpPr>
          <p:cNvPr id="14" name="object 14"/>
          <p:cNvSpPr txBox="1"/>
          <p:nvPr/>
        </p:nvSpPr>
        <p:spPr>
          <a:xfrm>
            <a:off x="4262170" y="2976867"/>
            <a:ext cx="503555" cy="292735"/>
          </a:xfrm>
          <a:prstGeom prst="rect">
            <a:avLst/>
          </a:prstGeom>
        </p:spPr>
        <p:txBody>
          <a:bodyPr wrap="square" lIns="0" tIns="0" rIns="0" bIns="0" rtlCol="0" vert="horz">
            <a:spAutoFit/>
          </a:bodyPr>
          <a:lstStyle/>
          <a:p>
            <a:pPr marL="12700" marR="5080" indent="77470">
              <a:lnSpc>
                <a:spcPts val="1120"/>
              </a:lnSpc>
            </a:pPr>
            <a:r>
              <a:rPr dirty="0" sz="950" spc="5" b="1">
                <a:latin typeface="Times New Roman"/>
                <a:cs typeface="Times New Roman"/>
              </a:rPr>
              <a:t>Client  </a:t>
            </a:r>
            <a:r>
              <a:rPr dirty="0" sz="950" spc="10" b="1">
                <a:latin typeface="Times New Roman"/>
                <a:cs typeface="Times New Roman"/>
              </a:rPr>
              <a:t>Software</a:t>
            </a:r>
            <a:endParaRPr sz="9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153162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spc="-5">
                <a:latin typeface="Times New Roman"/>
                <a:cs typeface="Times New Roman"/>
              </a:rPr>
              <a:t>services. </a:t>
            </a:r>
            <a:r>
              <a:rPr dirty="0" sz="1200">
                <a:latin typeface="Times New Roman"/>
                <a:cs typeface="Times New Roman"/>
              </a:rPr>
              <a:t>These clients and </a:t>
            </a:r>
            <a:r>
              <a:rPr dirty="0" sz="1200" spc="-5">
                <a:latin typeface="Times New Roman"/>
                <a:cs typeface="Times New Roman"/>
              </a:rPr>
              <a:t>servers </a:t>
            </a:r>
            <a:r>
              <a:rPr dirty="0" sz="1200">
                <a:latin typeface="Times New Roman"/>
                <a:cs typeface="Times New Roman"/>
              </a:rPr>
              <a:t>are connected through a network </a:t>
            </a:r>
            <a:r>
              <a:rPr dirty="0" sz="1200" spc="-5">
                <a:latin typeface="Times New Roman"/>
                <a:cs typeface="Times New Roman"/>
              </a:rPr>
              <a:t>which </a:t>
            </a:r>
            <a:r>
              <a:rPr dirty="0" sz="1200">
                <a:latin typeface="Times New Roman"/>
                <a:cs typeface="Times New Roman"/>
              </a:rPr>
              <a:t>allows clients  to access </a:t>
            </a:r>
            <a:r>
              <a:rPr dirty="0" sz="1200" spc="-5">
                <a:latin typeface="Times New Roman"/>
                <a:cs typeface="Times New Roman"/>
              </a:rPr>
              <a:t>servers. </a:t>
            </a:r>
            <a:r>
              <a:rPr dirty="0" sz="1200">
                <a:latin typeface="Times New Roman"/>
                <a:cs typeface="Times New Roman"/>
              </a:rPr>
              <a:t>Clients and </a:t>
            </a:r>
            <a:r>
              <a:rPr dirty="0" sz="1200" spc="-5">
                <a:latin typeface="Times New Roman"/>
                <a:cs typeface="Times New Roman"/>
              </a:rPr>
              <a:t>servers </a:t>
            </a:r>
            <a:r>
              <a:rPr dirty="0" sz="1200">
                <a:latin typeface="Times New Roman"/>
                <a:cs typeface="Times New Roman"/>
              </a:rPr>
              <a:t>are logical processes (not always physical  machines). Clients know the </a:t>
            </a:r>
            <a:r>
              <a:rPr dirty="0" sz="1200" spc="-5">
                <a:latin typeface="Times New Roman"/>
                <a:cs typeface="Times New Roman"/>
              </a:rPr>
              <a:t>servers </a:t>
            </a:r>
            <a:r>
              <a:rPr dirty="0" sz="1200">
                <a:latin typeface="Times New Roman"/>
                <a:cs typeface="Times New Roman"/>
              </a:rPr>
              <a:t>but the </a:t>
            </a:r>
            <a:r>
              <a:rPr dirty="0" sz="1200" spc="-5">
                <a:latin typeface="Times New Roman"/>
                <a:cs typeface="Times New Roman"/>
              </a:rPr>
              <a:t>servers </a:t>
            </a:r>
            <a:r>
              <a:rPr dirty="0" sz="1200">
                <a:latin typeface="Times New Roman"/>
                <a:cs typeface="Times New Roman"/>
              </a:rPr>
              <a:t>do not need to know all the clients  and the mapping of processes to processors is not always</a:t>
            </a:r>
            <a:r>
              <a:rPr dirty="0" sz="1200" spc="-135">
                <a:latin typeface="Times New Roman"/>
                <a:cs typeface="Times New Roman"/>
              </a:rPr>
              <a:t> </a:t>
            </a:r>
            <a:r>
              <a:rPr dirty="0" sz="1200">
                <a:latin typeface="Times New Roman"/>
                <a:cs typeface="Times New Roman"/>
              </a:rPr>
              <a:t>1:1.</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a:latin typeface="Times New Roman"/>
                <a:cs typeface="Times New Roman"/>
              </a:rPr>
              <a:t>The following diagram depicts a general client-server</a:t>
            </a:r>
            <a:r>
              <a:rPr dirty="0" sz="1200" spc="-110">
                <a:latin typeface="Times New Roman"/>
                <a:cs typeface="Times New Roman"/>
              </a:rPr>
              <a:t> </a:t>
            </a:r>
            <a:r>
              <a:rPr dirty="0" sz="1200">
                <a:latin typeface="Times New Roman"/>
                <a:cs typeface="Times New Roman"/>
              </a:rPr>
              <a:t>organization.</a:t>
            </a:r>
            <a:endParaRPr sz="1200">
              <a:latin typeface="Times New Roman"/>
              <a:cs typeface="Times New Roman"/>
            </a:endParaRPr>
          </a:p>
        </p:txBody>
      </p:sp>
      <p:sp>
        <p:nvSpPr>
          <p:cNvPr id="4" name="object 4"/>
          <p:cNvSpPr/>
          <p:nvPr/>
        </p:nvSpPr>
        <p:spPr>
          <a:xfrm>
            <a:off x="2395727" y="3291332"/>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5" name="object 5"/>
          <p:cNvSpPr/>
          <p:nvPr/>
        </p:nvSpPr>
        <p:spPr>
          <a:xfrm>
            <a:off x="2395727" y="328625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6" name="object 6"/>
          <p:cNvSpPr/>
          <p:nvPr/>
        </p:nvSpPr>
        <p:spPr>
          <a:xfrm>
            <a:off x="2400300" y="2950972"/>
            <a:ext cx="0" cy="332740"/>
          </a:xfrm>
          <a:custGeom>
            <a:avLst/>
            <a:gdLst/>
            <a:ahLst/>
            <a:cxnLst/>
            <a:rect l="l" t="t" r="r" b="b"/>
            <a:pathLst>
              <a:path w="0" h="332739">
                <a:moveTo>
                  <a:pt x="0" y="0"/>
                </a:moveTo>
                <a:lnTo>
                  <a:pt x="0" y="332740"/>
                </a:lnTo>
              </a:path>
            </a:pathLst>
          </a:custGeom>
          <a:ln w="9143">
            <a:solidFill>
              <a:srgbClr val="000000"/>
            </a:solidFill>
          </a:ln>
        </p:spPr>
        <p:txBody>
          <a:bodyPr wrap="square" lIns="0" tIns="0" rIns="0" bIns="0" rtlCol="0"/>
          <a:lstStyle/>
          <a:p/>
        </p:txBody>
      </p:sp>
      <p:sp>
        <p:nvSpPr>
          <p:cNvPr id="7" name="object 7"/>
          <p:cNvSpPr/>
          <p:nvPr/>
        </p:nvSpPr>
        <p:spPr>
          <a:xfrm>
            <a:off x="2395727" y="294843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8" name="object 8"/>
          <p:cNvSpPr/>
          <p:nvPr/>
        </p:nvSpPr>
        <p:spPr>
          <a:xfrm>
            <a:off x="2395727" y="2943351"/>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9" name="object 9"/>
          <p:cNvSpPr/>
          <p:nvPr/>
        </p:nvSpPr>
        <p:spPr>
          <a:xfrm>
            <a:off x="2400300" y="3286505"/>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0" name="object 10"/>
          <p:cNvSpPr/>
          <p:nvPr/>
        </p:nvSpPr>
        <p:spPr>
          <a:xfrm>
            <a:off x="2404872" y="3286505"/>
            <a:ext cx="448309" cy="0"/>
          </a:xfrm>
          <a:custGeom>
            <a:avLst/>
            <a:gdLst/>
            <a:ahLst/>
            <a:cxnLst/>
            <a:rect l="l" t="t" r="r" b="b"/>
            <a:pathLst>
              <a:path w="448310" h="0">
                <a:moveTo>
                  <a:pt x="0" y="0"/>
                </a:moveTo>
                <a:lnTo>
                  <a:pt x="448056" y="0"/>
                </a:lnTo>
              </a:path>
            </a:pathLst>
          </a:custGeom>
          <a:ln w="4572">
            <a:solidFill>
              <a:srgbClr val="000000"/>
            </a:solidFill>
          </a:ln>
        </p:spPr>
        <p:txBody>
          <a:bodyPr wrap="square" lIns="0" tIns="0" rIns="0" bIns="0" rtlCol="0"/>
          <a:lstStyle/>
          <a:p/>
        </p:txBody>
      </p:sp>
      <p:sp>
        <p:nvSpPr>
          <p:cNvPr id="11" name="object 11"/>
          <p:cNvSpPr/>
          <p:nvPr/>
        </p:nvSpPr>
        <p:spPr>
          <a:xfrm>
            <a:off x="2852927" y="328625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12" name="object 12"/>
          <p:cNvSpPr/>
          <p:nvPr/>
        </p:nvSpPr>
        <p:spPr>
          <a:xfrm>
            <a:off x="2857500" y="2950972"/>
            <a:ext cx="0" cy="332740"/>
          </a:xfrm>
          <a:custGeom>
            <a:avLst/>
            <a:gdLst/>
            <a:ahLst/>
            <a:cxnLst/>
            <a:rect l="l" t="t" r="r" b="b"/>
            <a:pathLst>
              <a:path w="0" h="332739">
                <a:moveTo>
                  <a:pt x="0" y="0"/>
                </a:moveTo>
                <a:lnTo>
                  <a:pt x="0" y="332740"/>
                </a:lnTo>
              </a:path>
            </a:pathLst>
          </a:custGeom>
          <a:ln w="9143">
            <a:solidFill>
              <a:srgbClr val="000000"/>
            </a:solidFill>
          </a:ln>
        </p:spPr>
        <p:txBody>
          <a:bodyPr wrap="square" lIns="0" tIns="0" rIns="0" bIns="0" rtlCol="0"/>
          <a:lstStyle/>
          <a:p/>
        </p:txBody>
      </p:sp>
      <p:sp>
        <p:nvSpPr>
          <p:cNvPr id="13" name="object 13"/>
          <p:cNvSpPr/>
          <p:nvPr/>
        </p:nvSpPr>
        <p:spPr>
          <a:xfrm>
            <a:off x="2852927" y="294843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14" name="object 14"/>
          <p:cNvSpPr/>
          <p:nvPr/>
        </p:nvSpPr>
        <p:spPr>
          <a:xfrm>
            <a:off x="2857500" y="3286505"/>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5" name="object 15"/>
          <p:cNvSpPr/>
          <p:nvPr/>
        </p:nvSpPr>
        <p:spPr>
          <a:xfrm>
            <a:off x="2400300" y="2948177"/>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6" name="object 16"/>
          <p:cNvSpPr/>
          <p:nvPr/>
        </p:nvSpPr>
        <p:spPr>
          <a:xfrm>
            <a:off x="2404872" y="2948177"/>
            <a:ext cx="448309" cy="0"/>
          </a:xfrm>
          <a:custGeom>
            <a:avLst/>
            <a:gdLst/>
            <a:ahLst/>
            <a:cxnLst/>
            <a:rect l="l" t="t" r="r" b="b"/>
            <a:pathLst>
              <a:path w="448310" h="0">
                <a:moveTo>
                  <a:pt x="0" y="0"/>
                </a:moveTo>
                <a:lnTo>
                  <a:pt x="448056" y="0"/>
                </a:lnTo>
              </a:path>
            </a:pathLst>
          </a:custGeom>
          <a:ln w="4572">
            <a:solidFill>
              <a:srgbClr val="000000"/>
            </a:solidFill>
          </a:ln>
        </p:spPr>
        <p:txBody>
          <a:bodyPr wrap="square" lIns="0" tIns="0" rIns="0" bIns="0" rtlCol="0"/>
          <a:lstStyle/>
          <a:p/>
        </p:txBody>
      </p:sp>
      <p:sp>
        <p:nvSpPr>
          <p:cNvPr id="17" name="object 17"/>
          <p:cNvSpPr/>
          <p:nvPr/>
        </p:nvSpPr>
        <p:spPr>
          <a:xfrm>
            <a:off x="2857500" y="2948177"/>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8" name="object 18"/>
          <p:cNvSpPr txBox="1"/>
          <p:nvPr/>
        </p:nvSpPr>
        <p:spPr>
          <a:xfrm>
            <a:off x="2483611" y="2987040"/>
            <a:ext cx="18669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S1</a:t>
            </a:r>
            <a:endParaRPr sz="1200">
              <a:latin typeface="Times New Roman"/>
              <a:cs typeface="Times New Roman"/>
            </a:endParaRPr>
          </a:p>
        </p:txBody>
      </p:sp>
      <p:sp>
        <p:nvSpPr>
          <p:cNvPr id="19" name="object 19"/>
          <p:cNvSpPr/>
          <p:nvPr/>
        </p:nvSpPr>
        <p:spPr>
          <a:xfrm>
            <a:off x="2395727" y="4091432"/>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20" name="object 20"/>
          <p:cNvSpPr/>
          <p:nvPr/>
        </p:nvSpPr>
        <p:spPr>
          <a:xfrm>
            <a:off x="2395727" y="408635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21" name="object 21"/>
          <p:cNvSpPr/>
          <p:nvPr/>
        </p:nvSpPr>
        <p:spPr>
          <a:xfrm>
            <a:off x="2400300" y="3751071"/>
            <a:ext cx="0" cy="332740"/>
          </a:xfrm>
          <a:custGeom>
            <a:avLst/>
            <a:gdLst/>
            <a:ahLst/>
            <a:cxnLst/>
            <a:rect l="l" t="t" r="r" b="b"/>
            <a:pathLst>
              <a:path w="0" h="332739">
                <a:moveTo>
                  <a:pt x="0" y="0"/>
                </a:moveTo>
                <a:lnTo>
                  <a:pt x="0" y="332740"/>
                </a:lnTo>
              </a:path>
            </a:pathLst>
          </a:custGeom>
          <a:ln w="9143">
            <a:solidFill>
              <a:srgbClr val="000000"/>
            </a:solidFill>
          </a:ln>
        </p:spPr>
        <p:txBody>
          <a:bodyPr wrap="square" lIns="0" tIns="0" rIns="0" bIns="0" rtlCol="0"/>
          <a:lstStyle/>
          <a:p/>
        </p:txBody>
      </p:sp>
      <p:sp>
        <p:nvSpPr>
          <p:cNvPr id="22" name="object 22"/>
          <p:cNvSpPr/>
          <p:nvPr/>
        </p:nvSpPr>
        <p:spPr>
          <a:xfrm>
            <a:off x="2395727" y="374853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23" name="object 23"/>
          <p:cNvSpPr/>
          <p:nvPr/>
        </p:nvSpPr>
        <p:spPr>
          <a:xfrm>
            <a:off x="2395727" y="3743452"/>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24" name="object 24"/>
          <p:cNvSpPr/>
          <p:nvPr/>
        </p:nvSpPr>
        <p:spPr>
          <a:xfrm>
            <a:off x="2400300" y="4086605"/>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25" name="object 25"/>
          <p:cNvSpPr/>
          <p:nvPr/>
        </p:nvSpPr>
        <p:spPr>
          <a:xfrm>
            <a:off x="2404872" y="4086605"/>
            <a:ext cx="448309" cy="0"/>
          </a:xfrm>
          <a:custGeom>
            <a:avLst/>
            <a:gdLst/>
            <a:ahLst/>
            <a:cxnLst/>
            <a:rect l="l" t="t" r="r" b="b"/>
            <a:pathLst>
              <a:path w="448310" h="0">
                <a:moveTo>
                  <a:pt x="0" y="0"/>
                </a:moveTo>
                <a:lnTo>
                  <a:pt x="448056" y="0"/>
                </a:lnTo>
              </a:path>
            </a:pathLst>
          </a:custGeom>
          <a:ln w="4572">
            <a:solidFill>
              <a:srgbClr val="000000"/>
            </a:solidFill>
          </a:ln>
        </p:spPr>
        <p:txBody>
          <a:bodyPr wrap="square" lIns="0" tIns="0" rIns="0" bIns="0" rtlCol="0"/>
          <a:lstStyle/>
          <a:p/>
        </p:txBody>
      </p:sp>
      <p:sp>
        <p:nvSpPr>
          <p:cNvPr id="26" name="object 26"/>
          <p:cNvSpPr/>
          <p:nvPr/>
        </p:nvSpPr>
        <p:spPr>
          <a:xfrm>
            <a:off x="2852927" y="408635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27" name="object 27"/>
          <p:cNvSpPr/>
          <p:nvPr/>
        </p:nvSpPr>
        <p:spPr>
          <a:xfrm>
            <a:off x="2857500" y="3751071"/>
            <a:ext cx="0" cy="332740"/>
          </a:xfrm>
          <a:custGeom>
            <a:avLst/>
            <a:gdLst/>
            <a:ahLst/>
            <a:cxnLst/>
            <a:rect l="l" t="t" r="r" b="b"/>
            <a:pathLst>
              <a:path w="0" h="332739">
                <a:moveTo>
                  <a:pt x="0" y="0"/>
                </a:moveTo>
                <a:lnTo>
                  <a:pt x="0" y="332740"/>
                </a:lnTo>
              </a:path>
            </a:pathLst>
          </a:custGeom>
          <a:ln w="9143">
            <a:solidFill>
              <a:srgbClr val="000000"/>
            </a:solidFill>
          </a:ln>
        </p:spPr>
        <p:txBody>
          <a:bodyPr wrap="square" lIns="0" tIns="0" rIns="0" bIns="0" rtlCol="0"/>
          <a:lstStyle/>
          <a:p/>
        </p:txBody>
      </p:sp>
      <p:sp>
        <p:nvSpPr>
          <p:cNvPr id="28" name="object 28"/>
          <p:cNvSpPr/>
          <p:nvPr/>
        </p:nvSpPr>
        <p:spPr>
          <a:xfrm>
            <a:off x="2852927" y="374853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29" name="object 29"/>
          <p:cNvSpPr/>
          <p:nvPr/>
        </p:nvSpPr>
        <p:spPr>
          <a:xfrm>
            <a:off x="2857500" y="4086605"/>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30" name="object 30"/>
          <p:cNvSpPr/>
          <p:nvPr/>
        </p:nvSpPr>
        <p:spPr>
          <a:xfrm>
            <a:off x="2400300" y="3748278"/>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31" name="object 31"/>
          <p:cNvSpPr/>
          <p:nvPr/>
        </p:nvSpPr>
        <p:spPr>
          <a:xfrm>
            <a:off x="2404872" y="3748278"/>
            <a:ext cx="448309" cy="0"/>
          </a:xfrm>
          <a:custGeom>
            <a:avLst/>
            <a:gdLst/>
            <a:ahLst/>
            <a:cxnLst/>
            <a:rect l="l" t="t" r="r" b="b"/>
            <a:pathLst>
              <a:path w="448310" h="0">
                <a:moveTo>
                  <a:pt x="0" y="0"/>
                </a:moveTo>
                <a:lnTo>
                  <a:pt x="448056" y="0"/>
                </a:lnTo>
              </a:path>
            </a:pathLst>
          </a:custGeom>
          <a:ln w="4572">
            <a:solidFill>
              <a:srgbClr val="000000"/>
            </a:solidFill>
          </a:ln>
        </p:spPr>
        <p:txBody>
          <a:bodyPr wrap="square" lIns="0" tIns="0" rIns="0" bIns="0" rtlCol="0"/>
          <a:lstStyle/>
          <a:p/>
        </p:txBody>
      </p:sp>
      <p:sp>
        <p:nvSpPr>
          <p:cNvPr id="32" name="object 32"/>
          <p:cNvSpPr/>
          <p:nvPr/>
        </p:nvSpPr>
        <p:spPr>
          <a:xfrm>
            <a:off x="2857500" y="3748278"/>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33" name="object 33"/>
          <p:cNvSpPr txBox="1"/>
          <p:nvPr/>
        </p:nvSpPr>
        <p:spPr>
          <a:xfrm>
            <a:off x="2483611" y="3787140"/>
            <a:ext cx="18669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S3</a:t>
            </a:r>
            <a:endParaRPr sz="1200">
              <a:latin typeface="Times New Roman"/>
              <a:cs typeface="Times New Roman"/>
            </a:endParaRPr>
          </a:p>
        </p:txBody>
      </p:sp>
      <p:sp>
        <p:nvSpPr>
          <p:cNvPr id="34" name="object 34"/>
          <p:cNvSpPr/>
          <p:nvPr/>
        </p:nvSpPr>
        <p:spPr>
          <a:xfrm>
            <a:off x="3538728" y="4091432"/>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35" name="object 35"/>
          <p:cNvSpPr/>
          <p:nvPr/>
        </p:nvSpPr>
        <p:spPr>
          <a:xfrm>
            <a:off x="3538728" y="408635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36" name="object 36"/>
          <p:cNvSpPr/>
          <p:nvPr/>
        </p:nvSpPr>
        <p:spPr>
          <a:xfrm>
            <a:off x="3543300" y="3751071"/>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37" name="object 37"/>
          <p:cNvSpPr/>
          <p:nvPr/>
        </p:nvSpPr>
        <p:spPr>
          <a:xfrm>
            <a:off x="3538728" y="374853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38" name="object 38"/>
          <p:cNvSpPr/>
          <p:nvPr/>
        </p:nvSpPr>
        <p:spPr>
          <a:xfrm>
            <a:off x="3538728" y="3743452"/>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39" name="object 39"/>
          <p:cNvSpPr/>
          <p:nvPr/>
        </p:nvSpPr>
        <p:spPr>
          <a:xfrm>
            <a:off x="3543300" y="40866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0" name="object 40"/>
          <p:cNvSpPr/>
          <p:nvPr/>
        </p:nvSpPr>
        <p:spPr>
          <a:xfrm>
            <a:off x="3547871" y="4086605"/>
            <a:ext cx="448309" cy="0"/>
          </a:xfrm>
          <a:custGeom>
            <a:avLst/>
            <a:gdLst/>
            <a:ahLst/>
            <a:cxnLst/>
            <a:rect l="l" t="t" r="r" b="b"/>
            <a:pathLst>
              <a:path w="448310" h="0">
                <a:moveTo>
                  <a:pt x="0" y="0"/>
                </a:moveTo>
                <a:lnTo>
                  <a:pt x="448055" y="0"/>
                </a:lnTo>
              </a:path>
            </a:pathLst>
          </a:custGeom>
          <a:ln w="4572">
            <a:solidFill>
              <a:srgbClr val="000000"/>
            </a:solidFill>
          </a:ln>
        </p:spPr>
        <p:txBody>
          <a:bodyPr wrap="square" lIns="0" tIns="0" rIns="0" bIns="0" rtlCol="0"/>
          <a:lstStyle/>
          <a:p/>
        </p:txBody>
      </p:sp>
      <p:sp>
        <p:nvSpPr>
          <p:cNvPr id="41" name="object 41"/>
          <p:cNvSpPr/>
          <p:nvPr/>
        </p:nvSpPr>
        <p:spPr>
          <a:xfrm>
            <a:off x="3995928" y="408635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42" name="object 42"/>
          <p:cNvSpPr/>
          <p:nvPr/>
        </p:nvSpPr>
        <p:spPr>
          <a:xfrm>
            <a:off x="4000500" y="3751071"/>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43" name="object 43"/>
          <p:cNvSpPr/>
          <p:nvPr/>
        </p:nvSpPr>
        <p:spPr>
          <a:xfrm>
            <a:off x="3995928" y="374853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44" name="object 44"/>
          <p:cNvSpPr/>
          <p:nvPr/>
        </p:nvSpPr>
        <p:spPr>
          <a:xfrm>
            <a:off x="4000500" y="40866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5" name="object 45"/>
          <p:cNvSpPr/>
          <p:nvPr/>
        </p:nvSpPr>
        <p:spPr>
          <a:xfrm>
            <a:off x="3543300" y="3748278"/>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6" name="object 46"/>
          <p:cNvSpPr/>
          <p:nvPr/>
        </p:nvSpPr>
        <p:spPr>
          <a:xfrm>
            <a:off x="3547871" y="3748278"/>
            <a:ext cx="448309" cy="0"/>
          </a:xfrm>
          <a:custGeom>
            <a:avLst/>
            <a:gdLst/>
            <a:ahLst/>
            <a:cxnLst/>
            <a:rect l="l" t="t" r="r" b="b"/>
            <a:pathLst>
              <a:path w="448310" h="0">
                <a:moveTo>
                  <a:pt x="0" y="0"/>
                </a:moveTo>
                <a:lnTo>
                  <a:pt x="448055" y="0"/>
                </a:lnTo>
              </a:path>
            </a:pathLst>
          </a:custGeom>
          <a:ln w="4572">
            <a:solidFill>
              <a:srgbClr val="000000"/>
            </a:solidFill>
          </a:ln>
        </p:spPr>
        <p:txBody>
          <a:bodyPr wrap="square" lIns="0" tIns="0" rIns="0" bIns="0" rtlCol="0"/>
          <a:lstStyle/>
          <a:p/>
        </p:txBody>
      </p:sp>
      <p:sp>
        <p:nvSpPr>
          <p:cNvPr id="47" name="object 47"/>
          <p:cNvSpPr/>
          <p:nvPr/>
        </p:nvSpPr>
        <p:spPr>
          <a:xfrm>
            <a:off x="4000500" y="3748278"/>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8" name="object 48"/>
          <p:cNvSpPr txBox="1"/>
          <p:nvPr/>
        </p:nvSpPr>
        <p:spPr>
          <a:xfrm>
            <a:off x="3626611" y="3787140"/>
            <a:ext cx="18669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S4</a:t>
            </a:r>
            <a:endParaRPr sz="1200">
              <a:latin typeface="Times New Roman"/>
              <a:cs typeface="Times New Roman"/>
            </a:endParaRPr>
          </a:p>
        </p:txBody>
      </p:sp>
      <p:sp>
        <p:nvSpPr>
          <p:cNvPr id="49" name="object 49"/>
          <p:cNvSpPr/>
          <p:nvPr/>
        </p:nvSpPr>
        <p:spPr>
          <a:xfrm>
            <a:off x="3538728" y="3291332"/>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50" name="object 50"/>
          <p:cNvSpPr/>
          <p:nvPr/>
        </p:nvSpPr>
        <p:spPr>
          <a:xfrm>
            <a:off x="3538728" y="328625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1" name="object 51"/>
          <p:cNvSpPr/>
          <p:nvPr/>
        </p:nvSpPr>
        <p:spPr>
          <a:xfrm>
            <a:off x="3543300" y="2950972"/>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52" name="object 52"/>
          <p:cNvSpPr/>
          <p:nvPr/>
        </p:nvSpPr>
        <p:spPr>
          <a:xfrm>
            <a:off x="3538728" y="294843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3" name="object 53"/>
          <p:cNvSpPr/>
          <p:nvPr/>
        </p:nvSpPr>
        <p:spPr>
          <a:xfrm>
            <a:off x="3538728" y="2943351"/>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54" name="object 54"/>
          <p:cNvSpPr/>
          <p:nvPr/>
        </p:nvSpPr>
        <p:spPr>
          <a:xfrm>
            <a:off x="3543300" y="32865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55" name="object 55"/>
          <p:cNvSpPr/>
          <p:nvPr/>
        </p:nvSpPr>
        <p:spPr>
          <a:xfrm>
            <a:off x="3547871" y="3286505"/>
            <a:ext cx="448309" cy="0"/>
          </a:xfrm>
          <a:custGeom>
            <a:avLst/>
            <a:gdLst/>
            <a:ahLst/>
            <a:cxnLst/>
            <a:rect l="l" t="t" r="r" b="b"/>
            <a:pathLst>
              <a:path w="448310" h="0">
                <a:moveTo>
                  <a:pt x="0" y="0"/>
                </a:moveTo>
                <a:lnTo>
                  <a:pt x="448055" y="0"/>
                </a:lnTo>
              </a:path>
            </a:pathLst>
          </a:custGeom>
          <a:ln w="4572">
            <a:solidFill>
              <a:srgbClr val="000000"/>
            </a:solidFill>
          </a:ln>
        </p:spPr>
        <p:txBody>
          <a:bodyPr wrap="square" lIns="0" tIns="0" rIns="0" bIns="0" rtlCol="0"/>
          <a:lstStyle/>
          <a:p/>
        </p:txBody>
      </p:sp>
      <p:sp>
        <p:nvSpPr>
          <p:cNvPr id="56" name="object 56"/>
          <p:cNvSpPr/>
          <p:nvPr/>
        </p:nvSpPr>
        <p:spPr>
          <a:xfrm>
            <a:off x="3995928" y="328625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7" name="object 57"/>
          <p:cNvSpPr/>
          <p:nvPr/>
        </p:nvSpPr>
        <p:spPr>
          <a:xfrm>
            <a:off x="4000500" y="2950972"/>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58" name="object 58"/>
          <p:cNvSpPr/>
          <p:nvPr/>
        </p:nvSpPr>
        <p:spPr>
          <a:xfrm>
            <a:off x="3995928" y="294843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9" name="object 59"/>
          <p:cNvSpPr/>
          <p:nvPr/>
        </p:nvSpPr>
        <p:spPr>
          <a:xfrm>
            <a:off x="4000500" y="32865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0" name="object 60"/>
          <p:cNvSpPr/>
          <p:nvPr/>
        </p:nvSpPr>
        <p:spPr>
          <a:xfrm>
            <a:off x="3543300" y="2948177"/>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1" name="object 61"/>
          <p:cNvSpPr/>
          <p:nvPr/>
        </p:nvSpPr>
        <p:spPr>
          <a:xfrm>
            <a:off x="3547871" y="2948177"/>
            <a:ext cx="448309" cy="0"/>
          </a:xfrm>
          <a:custGeom>
            <a:avLst/>
            <a:gdLst/>
            <a:ahLst/>
            <a:cxnLst/>
            <a:rect l="l" t="t" r="r" b="b"/>
            <a:pathLst>
              <a:path w="448310" h="0">
                <a:moveTo>
                  <a:pt x="0" y="0"/>
                </a:moveTo>
                <a:lnTo>
                  <a:pt x="448055" y="0"/>
                </a:lnTo>
              </a:path>
            </a:pathLst>
          </a:custGeom>
          <a:ln w="4572">
            <a:solidFill>
              <a:srgbClr val="000000"/>
            </a:solidFill>
          </a:ln>
        </p:spPr>
        <p:txBody>
          <a:bodyPr wrap="square" lIns="0" tIns="0" rIns="0" bIns="0" rtlCol="0"/>
          <a:lstStyle/>
          <a:p/>
        </p:txBody>
      </p:sp>
      <p:sp>
        <p:nvSpPr>
          <p:cNvPr id="62" name="object 62"/>
          <p:cNvSpPr/>
          <p:nvPr/>
        </p:nvSpPr>
        <p:spPr>
          <a:xfrm>
            <a:off x="4000500" y="2948177"/>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3" name="object 63"/>
          <p:cNvSpPr txBox="1"/>
          <p:nvPr/>
        </p:nvSpPr>
        <p:spPr>
          <a:xfrm>
            <a:off x="3626611" y="2987040"/>
            <a:ext cx="18669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S2</a:t>
            </a:r>
            <a:endParaRPr sz="1200">
              <a:latin typeface="Times New Roman"/>
              <a:cs typeface="Times New Roman"/>
            </a:endParaRPr>
          </a:p>
        </p:txBody>
      </p:sp>
      <p:sp>
        <p:nvSpPr>
          <p:cNvPr id="64" name="object 64"/>
          <p:cNvSpPr/>
          <p:nvPr/>
        </p:nvSpPr>
        <p:spPr>
          <a:xfrm>
            <a:off x="3771900" y="3284220"/>
            <a:ext cx="0" cy="464820"/>
          </a:xfrm>
          <a:custGeom>
            <a:avLst/>
            <a:gdLst/>
            <a:ahLst/>
            <a:cxnLst/>
            <a:rect l="l" t="t" r="r" b="b"/>
            <a:pathLst>
              <a:path w="0" h="464820">
                <a:moveTo>
                  <a:pt x="0" y="0"/>
                </a:moveTo>
                <a:lnTo>
                  <a:pt x="0" y="464820"/>
                </a:lnTo>
              </a:path>
            </a:pathLst>
          </a:custGeom>
          <a:ln w="9144">
            <a:solidFill>
              <a:srgbClr val="000000"/>
            </a:solidFill>
          </a:ln>
        </p:spPr>
        <p:txBody>
          <a:bodyPr wrap="square" lIns="0" tIns="0" rIns="0" bIns="0" rtlCol="0"/>
          <a:lstStyle/>
          <a:p/>
        </p:txBody>
      </p:sp>
      <p:sp>
        <p:nvSpPr>
          <p:cNvPr id="65" name="object 65"/>
          <p:cNvSpPr/>
          <p:nvPr/>
        </p:nvSpPr>
        <p:spPr>
          <a:xfrm>
            <a:off x="2628900" y="3284220"/>
            <a:ext cx="0" cy="464820"/>
          </a:xfrm>
          <a:custGeom>
            <a:avLst/>
            <a:gdLst/>
            <a:ahLst/>
            <a:cxnLst/>
            <a:rect l="l" t="t" r="r" b="b"/>
            <a:pathLst>
              <a:path w="0" h="464820">
                <a:moveTo>
                  <a:pt x="0" y="0"/>
                </a:moveTo>
                <a:lnTo>
                  <a:pt x="0" y="464820"/>
                </a:lnTo>
              </a:path>
            </a:pathLst>
          </a:custGeom>
          <a:ln w="9143">
            <a:solidFill>
              <a:srgbClr val="000000"/>
            </a:solidFill>
          </a:ln>
        </p:spPr>
        <p:txBody>
          <a:bodyPr wrap="square" lIns="0" tIns="0" rIns="0" bIns="0" rtlCol="0"/>
          <a:lstStyle/>
          <a:p/>
        </p:txBody>
      </p:sp>
      <p:sp>
        <p:nvSpPr>
          <p:cNvPr id="66" name="object 66"/>
          <p:cNvSpPr/>
          <p:nvPr/>
        </p:nvSpPr>
        <p:spPr>
          <a:xfrm>
            <a:off x="2852927" y="3936491"/>
            <a:ext cx="693420" cy="0"/>
          </a:xfrm>
          <a:custGeom>
            <a:avLst/>
            <a:gdLst/>
            <a:ahLst/>
            <a:cxnLst/>
            <a:rect l="l" t="t" r="r" b="b"/>
            <a:pathLst>
              <a:path w="693420" h="0">
                <a:moveTo>
                  <a:pt x="0" y="0"/>
                </a:moveTo>
                <a:lnTo>
                  <a:pt x="693420" y="0"/>
                </a:lnTo>
              </a:path>
            </a:pathLst>
          </a:custGeom>
          <a:ln w="9144">
            <a:solidFill>
              <a:srgbClr val="000000"/>
            </a:solidFill>
          </a:ln>
        </p:spPr>
        <p:txBody>
          <a:bodyPr wrap="square" lIns="0" tIns="0" rIns="0" bIns="0" rtlCol="0"/>
          <a:lstStyle/>
          <a:p/>
        </p:txBody>
      </p:sp>
      <p:sp>
        <p:nvSpPr>
          <p:cNvPr id="67" name="object 67"/>
          <p:cNvSpPr/>
          <p:nvPr/>
        </p:nvSpPr>
        <p:spPr>
          <a:xfrm>
            <a:off x="2852927" y="3118104"/>
            <a:ext cx="693420" cy="0"/>
          </a:xfrm>
          <a:custGeom>
            <a:avLst/>
            <a:gdLst/>
            <a:ahLst/>
            <a:cxnLst/>
            <a:rect l="l" t="t" r="r" b="b"/>
            <a:pathLst>
              <a:path w="693420" h="0">
                <a:moveTo>
                  <a:pt x="0" y="0"/>
                </a:moveTo>
                <a:lnTo>
                  <a:pt x="693420" y="0"/>
                </a:lnTo>
              </a:path>
            </a:pathLst>
          </a:custGeom>
          <a:ln w="9144">
            <a:solidFill>
              <a:srgbClr val="000000"/>
            </a:solidFill>
          </a:ln>
        </p:spPr>
        <p:txBody>
          <a:bodyPr wrap="square" lIns="0" tIns="0" rIns="0" bIns="0" rtlCol="0"/>
          <a:lstStyle/>
          <a:p/>
        </p:txBody>
      </p:sp>
      <p:sp>
        <p:nvSpPr>
          <p:cNvPr id="68" name="object 68"/>
          <p:cNvSpPr/>
          <p:nvPr/>
        </p:nvSpPr>
        <p:spPr>
          <a:xfrm>
            <a:off x="2852927" y="3284220"/>
            <a:ext cx="693420" cy="464820"/>
          </a:xfrm>
          <a:custGeom>
            <a:avLst/>
            <a:gdLst/>
            <a:ahLst/>
            <a:cxnLst/>
            <a:rect l="l" t="t" r="r" b="b"/>
            <a:pathLst>
              <a:path w="693420" h="464820">
                <a:moveTo>
                  <a:pt x="691895" y="0"/>
                </a:moveTo>
                <a:lnTo>
                  <a:pt x="687323" y="0"/>
                </a:lnTo>
                <a:lnTo>
                  <a:pt x="1523" y="457200"/>
                </a:lnTo>
                <a:lnTo>
                  <a:pt x="0" y="458724"/>
                </a:lnTo>
                <a:lnTo>
                  <a:pt x="0" y="463296"/>
                </a:lnTo>
                <a:lnTo>
                  <a:pt x="1523" y="464820"/>
                </a:lnTo>
                <a:lnTo>
                  <a:pt x="6095" y="464820"/>
                </a:lnTo>
                <a:lnTo>
                  <a:pt x="691895" y="7620"/>
                </a:lnTo>
                <a:lnTo>
                  <a:pt x="693419" y="6096"/>
                </a:lnTo>
                <a:lnTo>
                  <a:pt x="693419" y="1524"/>
                </a:lnTo>
                <a:lnTo>
                  <a:pt x="691895" y="0"/>
                </a:lnTo>
                <a:close/>
              </a:path>
            </a:pathLst>
          </a:custGeom>
          <a:solidFill>
            <a:srgbClr val="000000"/>
          </a:solidFill>
        </p:spPr>
        <p:txBody>
          <a:bodyPr wrap="square" lIns="0" tIns="0" rIns="0" bIns="0" rtlCol="0"/>
          <a:lstStyle/>
          <a:p/>
        </p:txBody>
      </p:sp>
      <p:sp>
        <p:nvSpPr>
          <p:cNvPr id="69" name="object 69"/>
          <p:cNvSpPr/>
          <p:nvPr/>
        </p:nvSpPr>
        <p:spPr>
          <a:xfrm>
            <a:off x="2395727" y="2369820"/>
            <a:ext cx="466725" cy="35242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70" name="object 70"/>
          <p:cNvSpPr txBox="1"/>
          <p:nvPr/>
        </p:nvSpPr>
        <p:spPr>
          <a:xfrm>
            <a:off x="2523235" y="2446019"/>
            <a:ext cx="2038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C1</a:t>
            </a:r>
            <a:endParaRPr sz="1200">
              <a:latin typeface="Times New Roman"/>
              <a:cs typeface="Times New Roman"/>
            </a:endParaRPr>
          </a:p>
        </p:txBody>
      </p:sp>
      <p:sp>
        <p:nvSpPr>
          <p:cNvPr id="71" name="object 71"/>
          <p:cNvSpPr/>
          <p:nvPr/>
        </p:nvSpPr>
        <p:spPr>
          <a:xfrm>
            <a:off x="3538728" y="2369820"/>
            <a:ext cx="466725" cy="35242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72" name="object 72"/>
          <p:cNvSpPr txBox="1"/>
          <p:nvPr/>
        </p:nvSpPr>
        <p:spPr>
          <a:xfrm>
            <a:off x="3666235" y="2446019"/>
            <a:ext cx="2038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C2</a:t>
            </a:r>
            <a:endParaRPr sz="1200">
              <a:latin typeface="Times New Roman"/>
              <a:cs typeface="Times New Roman"/>
            </a:endParaRPr>
          </a:p>
        </p:txBody>
      </p:sp>
      <p:sp>
        <p:nvSpPr>
          <p:cNvPr id="73" name="object 73"/>
          <p:cNvSpPr/>
          <p:nvPr/>
        </p:nvSpPr>
        <p:spPr>
          <a:xfrm>
            <a:off x="2395727" y="4427220"/>
            <a:ext cx="466725" cy="35242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74" name="object 74"/>
          <p:cNvSpPr txBox="1"/>
          <p:nvPr/>
        </p:nvSpPr>
        <p:spPr>
          <a:xfrm>
            <a:off x="2523235" y="4503420"/>
            <a:ext cx="2038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C6</a:t>
            </a:r>
            <a:endParaRPr sz="1200">
              <a:latin typeface="Times New Roman"/>
              <a:cs typeface="Times New Roman"/>
            </a:endParaRPr>
          </a:p>
        </p:txBody>
      </p:sp>
      <p:sp>
        <p:nvSpPr>
          <p:cNvPr id="75" name="object 75"/>
          <p:cNvSpPr/>
          <p:nvPr/>
        </p:nvSpPr>
        <p:spPr>
          <a:xfrm>
            <a:off x="3538728" y="4427220"/>
            <a:ext cx="466725" cy="35242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76" name="object 76"/>
          <p:cNvSpPr txBox="1"/>
          <p:nvPr/>
        </p:nvSpPr>
        <p:spPr>
          <a:xfrm>
            <a:off x="3666235" y="4503420"/>
            <a:ext cx="2038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C5</a:t>
            </a:r>
            <a:endParaRPr sz="1200">
              <a:latin typeface="Times New Roman"/>
              <a:cs typeface="Times New Roman"/>
            </a:endParaRPr>
          </a:p>
        </p:txBody>
      </p:sp>
      <p:sp>
        <p:nvSpPr>
          <p:cNvPr id="77" name="object 77"/>
          <p:cNvSpPr/>
          <p:nvPr/>
        </p:nvSpPr>
        <p:spPr>
          <a:xfrm>
            <a:off x="1595627" y="2941320"/>
            <a:ext cx="466725" cy="352425"/>
          </a:xfrm>
          <a:custGeom>
            <a:avLst/>
            <a:gdLst/>
            <a:ahLst/>
            <a:cxnLst/>
            <a:rect l="l" t="t" r="r" b="b"/>
            <a:pathLst>
              <a:path w="466725" h="352425">
                <a:moveTo>
                  <a:pt x="230124" y="0"/>
                </a:moveTo>
                <a:lnTo>
                  <a:pt x="208787" y="0"/>
                </a:lnTo>
                <a:lnTo>
                  <a:pt x="185928" y="3048"/>
                </a:lnTo>
                <a:lnTo>
                  <a:pt x="163068" y="7620"/>
                </a:lnTo>
                <a:lnTo>
                  <a:pt x="143256" y="12192"/>
                </a:lnTo>
                <a:lnTo>
                  <a:pt x="103632" y="28956"/>
                </a:lnTo>
                <a:lnTo>
                  <a:pt x="102107" y="28956"/>
                </a:lnTo>
                <a:lnTo>
                  <a:pt x="68579" y="50292"/>
                </a:lnTo>
                <a:lnTo>
                  <a:pt x="27432" y="91440"/>
                </a:lnTo>
                <a:lnTo>
                  <a:pt x="18287" y="106680"/>
                </a:lnTo>
                <a:lnTo>
                  <a:pt x="16764" y="108204"/>
                </a:lnTo>
                <a:lnTo>
                  <a:pt x="9143" y="124968"/>
                </a:lnTo>
                <a:lnTo>
                  <a:pt x="4571" y="140208"/>
                </a:lnTo>
                <a:lnTo>
                  <a:pt x="0" y="158496"/>
                </a:lnTo>
                <a:lnTo>
                  <a:pt x="0" y="195072"/>
                </a:lnTo>
                <a:lnTo>
                  <a:pt x="4571" y="211836"/>
                </a:lnTo>
                <a:lnTo>
                  <a:pt x="9143" y="227076"/>
                </a:lnTo>
                <a:lnTo>
                  <a:pt x="16764" y="243840"/>
                </a:lnTo>
                <a:lnTo>
                  <a:pt x="18287" y="245364"/>
                </a:lnTo>
                <a:lnTo>
                  <a:pt x="27432" y="259080"/>
                </a:lnTo>
                <a:lnTo>
                  <a:pt x="39623" y="274320"/>
                </a:lnTo>
                <a:lnTo>
                  <a:pt x="53339" y="288036"/>
                </a:lnTo>
                <a:lnTo>
                  <a:pt x="68579" y="300228"/>
                </a:lnTo>
                <a:lnTo>
                  <a:pt x="102107" y="321564"/>
                </a:lnTo>
                <a:lnTo>
                  <a:pt x="103632" y="321564"/>
                </a:lnTo>
                <a:lnTo>
                  <a:pt x="143256" y="338328"/>
                </a:lnTo>
                <a:lnTo>
                  <a:pt x="163068" y="344424"/>
                </a:lnTo>
                <a:lnTo>
                  <a:pt x="208787" y="350520"/>
                </a:lnTo>
                <a:lnTo>
                  <a:pt x="231647" y="352044"/>
                </a:lnTo>
                <a:lnTo>
                  <a:pt x="254508" y="350520"/>
                </a:lnTo>
                <a:lnTo>
                  <a:pt x="256032" y="350520"/>
                </a:lnTo>
                <a:lnTo>
                  <a:pt x="290321" y="345948"/>
                </a:lnTo>
                <a:lnTo>
                  <a:pt x="256032" y="345948"/>
                </a:lnTo>
                <a:lnTo>
                  <a:pt x="255015" y="342900"/>
                </a:lnTo>
                <a:lnTo>
                  <a:pt x="233172" y="342900"/>
                </a:lnTo>
                <a:lnTo>
                  <a:pt x="210311" y="341376"/>
                </a:lnTo>
                <a:lnTo>
                  <a:pt x="164592" y="335280"/>
                </a:lnTo>
                <a:lnTo>
                  <a:pt x="144779" y="329184"/>
                </a:lnTo>
                <a:lnTo>
                  <a:pt x="115962" y="316992"/>
                </a:lnTo>
                <a:lnTo>
                  <a:pt x="105155" y="316992"/>
                </a:lnTo>
                <a:lnTo>
                  <a:pt x="105155" y="312974"/>
                </a:lnTo>
                <a:lnTo>
                  <a:pt x="73152" y="292608"/>
                </a:lnTo>
                <a:lnTo>
                  <a:pt x="63626" y="284988"/>
                </a:lnTo>
                <a:lnTo>
                  <a:pt x="56387" y="284988"/>
                </a:lnTo>
                <a:lnTo>
                  <a:pt x="57911" y="280416"/>
                </a:lnTo>
                <a:lnTo>
                  <a:pt x="47243" y="269748"/>
                </a:lnTo>
                <a:lnTo>
                  <a:pt x="35052" y="254508"/>
                </a:lnTo>
                <a:lnTo>
                  <a:pt x="26923" y="242316"/>
                </a:lnTo>
                <a:lnTo>
                  <a:pt x="21335" y="242316"/>
                </a:lnTo>
                <a:lnTo>
                  <a:pt x="25306" y="240992"/>
                </a:lnTo>
                <a:lnTo>
                  <a:pt x="18287" y="225552"/>
                </a:lnTo>
                <a:lnTo>
                  <a:pt x="13715" y="210312"/>
                </a:lnTo>
                <a:lnTo>
                  <a:pt x="9559" y="195072"/>
                </a:lnTo>
                <a:lnTo>
                  <a:pt x="9143" y="195072"/>
                </a:lnTo>
                <a:lnTo>
                  <a:pt x="4571" y="193548"/>
                </a:lnTo>
                <a:lnTo>
                  <a:pt x="9143" y="193548"/>
                </a:lnTo>
                <a:lnTo>
                  <a:pt x="9143" y="160020"/>
                </a:lnTo>
                <a:lnTo>
                  <a:pt x="13715" y="141732"/>
                </a:lnTo>
                <a:lnTo>
                  <a:pt x="18287" y="126492"/>
                </a:lnTo>
                <a:lnTo>
                  <a:pt x="25306" y="111051"/>
                </a:lnTo>
                <a:lnTo>
                  <a:pt x="21335" y="109728"/>
                </a:lnTo>
                <a:lnTo>
                  <a:pt x="26822" y="109728"/>
                </a:lnTo>
                <a:lnTo>
                  <a:pt x="35052" y="96012"/>
                </a:lnTo>
                <a:lnTo>
                  <a:pt x="58081" y="70104"/>
                </a:lnTo>
                <a:lnTo>
                  <a:pt x="57911" y="70104"/>
                </a:lnTo>
                <a:lnTo>
                  <a:pt x="56387" y="67056"/>
                </a:lnTo>
                <a:lnTo>
                  <a:pt x="61721" y="67056"/>
                </a:lnTo>
                <a:lnTo>
                  <a:pt x="73152" y="57912"/>
                </a:lnTo>
                <a:lnTo>
                  <a:pt x="105155" y="37545"/>
                </a:lnTo>
                <a:lnTo>
                  <a:pt x="105155" y="33528"/>
                </a:lnTo>
                <a:lnTo>
                  <a:pt x="115962" y="33528"/>
                </a:lnTo>
                <a:lnTo>
                  <a:pt x="144779" y="21336"/>
                </a:lnTo>
                <a:lnTo>
                  <a:pt x="164592" y="16764"/>
                </a:lnTo>
                <a:lnTo>
                  <a:pt x="187452" y="12192"/>
                </a:lnTo>
                <a:lnTo>
                  <a:pt x="210311" y="9144"/>
                </a:lnTo>
                <a:lnTo>
                  <a:pt x="233172" y="9144"/>
                </a:lnTo>
                <a:lnTo>
                  <a:pt x="231647"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1" y="345948"/>
                </a:lnTo>
                <a:lnTo>
                  <a:pt x="301752" y="344424"/>
                </a:lnTo>
                <a:lnTo>
                  <a:pt x="311658" y="341376"/>
                </a:lnTo>
                <a:close/>
              </a:path>
              <a:path w="466725" h="352425">
                <a:moveTo>
                  <a:pt x="254541" y="341475"/>
                </a:moveTo>
                <a:lnTo>
                  <a:pt x="233172" y="342900"/>
                </a:lnTo>
                <a:lnTo>
                  <a:pt x="255015"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3" y="312974"/>
                </a:lnTo>
                <a:lnTo>
                  <a:pt x="359664" y="312420"/>
                </a:lnTo>
                <a:close/>
              </a:path>
              <a:path w="466725" h="352425">
                <a:moveTo>
                  <a:pt x="105155" y="312974"/>
                </a:moveTo>
                <a:lnTo>
                  <a:pt x="105155" y="316992"/>
                </a:lnTo>
                <a:lnTo>
                  <a:pt x="106679" y="313944"/>
                </a:lnTo>
                <a:lnTo>
                  <a:pt x="105155" y="312974"/>
                </a:lnTo>
                <a:close/>
              </a:path>
              <a:path w="466725" h="352425">
                <a:moveTo>
                  <a:pt x="105155" y="312420"/>
                </a:moveTo>
                <a:lnTo>
                  <a:pt x="105155" y="312974"/>
                </a:lnTo>
                <a:lnTo>
                  <a:pt x="106679" y="313944"/>
                </a:lnTo>
                <a:lnTo>
                  <a:pt x="105155" y="316992"/>
                </a:lnTo>
                <a:lnTo>
                  <a:pt x="115962" y="316992"/>
                </a:lnTo>
                <a:lnTo>
                  <a:pt x="105155" y="312420"/>
                </a:lnTo>
                <a:close/>
              </a:path>
              <a:path w="466725" h="352425">
                <a:moveTo>
                  <a:pt x="359664" y="312974"/>
                </a:moveTo>
                <a:lnTo>
                  <a:pt x="358140" y="313944"/>
                </a:lnTo>
                <a:lnTo>
                  <a:pt x="359664" y="316992"/>
                </a:lnTo>
                <a:lnTo>
                  <a:pt x="359664" y="312974"/>
                </a:lnTo>
                <a:close/>
              </a:path>
              <a:path w="466725" h="352425">
                <a:moveTo>
                  <a:pt x="417575" y="269748"/>
                </a:moveTo>
                <a:lnTo>
                  <a:pt x="406908" y="280416"/>
                </a:lnTo>
                <a:lnTo>
                  <a:pt x="391668" y="292608"/>
                </a:lnTo>
                <a:lnTo>
                  <a:pt x="359664" y="312974"/>
                </a:lnTo>
                <a:lnTo>
                  <a:pt x="359664" y="316992"/>
                </a:lnTo>
                <a:lnTo>
                  <a:pt x="369896" y="316992"/>
                </a:lnTo>
                <a:lnTo>
                  <a:pt x="396240" y="300228"/>
                </a:lnTo>
                <a:lnTo>
                  <a:pt x="411480" y="288036"/>
                </a:lnTo>
                <a:lnTo>
                  <a:pt x="425195" y="274320"/>
                </a:lnTo>
                <a:lnTo>
                  <a:pt x="427634" y="271272"/>
                </a:lnTo>
                <a:lnTo>
                  <a:pt x="422148" y="271272"/>
                </a:lnTo>
                <a:lnTo>
                  <a:pt x="417575" y="269748"/>
                </a:lnTo>
                <a:close/>
              </a:path>
              <a:path w="466725" h="352425">
                <a:moveTo>
                  <a:pt x="57911" y="280416"/>
                </a:moveTo>
                <a:lnTo>
                  <a:pt x="56387" y="284988"/>
                </a:lnTo>
                <a:lnTo>
                  <a:pt x="59436" y="281940"/>
                </a:lnTo>
                <a:lnTo>
                  <a:pt x="57911" y="280416"/>
                </a:lnTo>
                <a:close/>
              </a:path>
              <a:path w="466725" h="352425">
                <a:moveTo>
                  <a:pt x="57911" y="280416"/>
                </a:moveTo>
                <a:lnTo>
                  <a:pt x="59436" y="281940"/>
                </a:lnTo>
                <a:lnTo>
                  <a:pt x="56387" y="284988"/>
                </a:lnTo>
                <a:lnTo>
                  <a:pt x="63626" y="284988"/>
                </a:lnTo>
                <a:lnTo>
                  <a:pt x="57911" y="280416"/>
                </a:lnTo>
                <a:close/>
              </a:path>
              <a:path w="466725" h="352425">
                <a:moveTo>
                  <a:pt x="419100" y="268224"/>
                </a:moveTo>
                <a:lnTo>
                  <a:pt x="417575"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5" y="269748"/>
                </a:lnTo>
                <a:lnTo>
                  <a:pt x="419100" y="268224"/>
                </a:lnTo>
                <a:lnTo>
                  <a:pt x="430072" y="268224"/>
                </a:lnTo>
                <a:lnTo>
                  <a:pt x="437388" y="259080"/>
                </a:lnTo>
                <a:lnTo>
                  <a:pt x="446531" y="245364"/>
                </a:lnTo>
                <a:lnTo>
                  <a:pt x="448056" y="243840"/>
                </a:lnTo>
                <a:lnTo>
                  <a:pt x="448748" y="242316"/>
                </a:lnTo>
                <a:lnTo>
                  <a:pt x="438912" y="242316"/>
                </a:lnTo>
                <a:lnTo>
                  <a:pt x="439513" y="240992"/>
                </a:lnTo>
                <a:lnTo>
                  <a:pt x="438912" y="240792"/>
                </a:lnTo>
                <a:close/>
              </a:path>
              <a:path w="466725" h="352425">
                <a:moveTo>
                  <a:pt x="25306" y="240992"/>
                </a:moveTo>
                <a:lnTo>
                  <a:pt x="21335" y="242316"/>
                </a:lnTo>
                <a:lnTo>
                  <a:pt x="25907" y="242316"/>
                </a:lnTo>
                <a:lnTo>
                  <a:pt x="25306" y="240992"/>
                </a:lnTo>
                <a:close/>
              </a:path>
              <a:path w="466725" h="352425">
                <a:moveTo>
                  <a:pt x="25907" y="240792"/>
                </a:moveTo>
                <a:lnTo>
                  <a:pt x="25306" y="240992"/>
                </a:lnTo>
                <a:lnTo>
                  <a:pt x="25907" y="242316"/>
                </a:lnTo>
                <a:lnTo>
                  <a:pt x="26923" y="242316"/>
                </a:lnTo>
                <a:lnTo>
                  <a:pt x="25907" y="240792"/>
                </a:lnTo>
                <a:close/>
              </a:path>
              <a:path w="466725" h="352425">
                <a:moveTo>
                  <a:pt x="439513" y="240992"/>
                </a:moveTo>
                <a:lnTo>
                  <a:pt x="438912" y="242316"/>
                </a:lnTo>
                <a:lnTo>
                  <a:pt x="443484" y="242316"/>
                </a:lnTo>
                <a:lnTo>
                  <a:pt x="439513" y="240992"/>
                </a:lnTo>
                <a:close/>
              </a:path>
              <a:path w="466725" h="352425">
                <a:moveTo>
                  <a:pt x="455803" y="193548"/>
                </a:moveTo>
                <a:lnTo>
                  <a:pt x="455675" y="193548"/>
                </a:lnTo>
                <a:lnTo>
                  <a:pt x="451103" y="210312"/>
                </a:lnTo>
                <a:lnTo>
                  <a:pt x="446531" y="225552"/>
                </a:lnTo>
                <a:lnTo>
                  <a:pt x="439513" y="240992"/>
                </a:lnTo>
                <a:lnTo>
                  <a:pt x="443484" y="242316"/>
                </a:lnTo>
                <a:lnTo>
                  <a:pt x="448748" y="242316"/>
                </a:lnTo>
                <a:lnTo>
                  <a:pt x="455675" y="227076"/>
                </a:lnTo>
                <a:lnTo>
                  <a:pt x="460247" y="211836"/>
                </a:lnTo>
                <a:lnTo>
                  <a:pt x="464819" y="195072"/>
                </a:lnTo>
                <a:lnTo>
                  <a:pt x="455675" y="195072"/>
                </a:lnTo>
                <a:lnTo>
                  <a:pt x="455803" y="193548"/>
                </a:lnTo>
                <a:close/>
              </a:path>
              <a:path w="466725" h="352425">
                <a:moveTo>
                  <a:pt x="9143" y="193548"/>
                </a:moveTo>
                <a:lnTo>
                  <a:pt x="4571" y="193548"/>
                </a:lnTo>
                <a:lnTo>
                  <a:pt x="9143" y="195072"/>
                </a:lnTo>
                <a:lnTo>
                  <a:pt x="9143" y="193548"/>
                </a:lnTo>
                <a:close/>
              </a:path>
              <a:path w="466725" h="352425">
                <a:moveTo>
                  <a:pt x="9143" y="193548"/>
                </a:moveTo>
                <a:lnTo>
                  <a:pt x="9143" y="195072"/>
                </a:lnTo>
                <a:lnTo>
                  <a:pt x="9559" y="195072"/>
                </a:lnTo>
                <a:lnTo>
                  <a:pt x="9143" y="193548"/>
                </a:lnTo>
                <a:close/>
              </a:path>
              <a:path w="466725" h="352425">
                <a:moveTo>
                  <a:pt x="448748" y="109728"/>
                </a:moveTo>
                <a:lnTo>
                  <a:pt x="443484" y="109728"/>
                </a:lnTo>
                <a:lnTo>
                  <a:pt x="439513" y="111051"/>
                </a:lnTo>
                <a:lnTo>
                  <a:pt x="446531" y="126492"/>
                </a:lnTo>
                <a:lnTo>
                  <a:pt x="451103" y="141732"/>
                </a:lnTo>
                <a:lnTo>
                  <a:pt x="455675" y="160020"/>
                </a:lnTo>
                <a:lnTo>
                  <a:pt x="457200" y="176784"/>
                </a:lnTo>
                <a:lnTo>
                  <a:pt x="455675" y="195072"/>
                </a:lnTo>
                <a:lnTo>
                  <a:pt x="460247" y="193548"/>
                </a:lnTo>
                <a:lnTo>
                  <a:pt x="464819" y="193548"/>
                </a:lnTo>
                <a:lnTo>
                  <a:pt x="466344" y="175260"/>
                </a:lnTo>
                <a:lnTo>
                  <a:pt x="464819" y="158496"/>
                </a:lnTo>
                <a:lnTo>
                  <a:pt x="460247" y="140208"/>
                </a:lnTo>
                <a:lnTo>
                  <a:pt x="455675" y="124968"/>
                </a:lnTo>
                <a:lnTo>
                  <a:pt x="448748" y="109728"/>
                </a:lnTo>
                <a:close/>
              </a:path>
              <a:path w="466725" h="352425">
                <a:moveTo>
                  <a:pt x="464819" y="193548"/>
                </a:moveTo>
                <a:lnTo>
                  <a:pt x="460247" y="193548"/>
                </a:lnTo>
                <a:lnTo>
                  <a:pt x="455675" y="195072"/>
                </a:lnTo>
                <a:lnTo>
                  <a:pt x="464819" y="195072"/>
                </a:lnTo>
                <a:lnTo>
                  <a:pt x="464819" y="193548"/>
                </a:lnTo>
                <a:close/>
              </a:path>
              <a:path w="466725" h="352425">
                <a:moveTo>
                  <a:pt x="26822" y="109728"/>
                </a:moveTo>
                <a:lnTo>
                  <a:pt x="25907" y="109728"/>
                </a:lnTo>
                <a:lnTo>
                  <a:pt x="25306" y="111051"/>
                </a:lnTo>
                <a:lnTo>
                  <a:pt x="25907"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1" y="106680"/>
                </a:lnTo>
                <a:lnTo>
                  <a:pt x="437388" y="91440"/>
                </a:lnTo>
                <a:lnTo>
                  <a:pt x="418422" y="70104"/>
                </a:lnTo>
                <a:lnTo>
                  <a:pt x="406908" y="70104"/>
                </a:lnTo>
                <a:lnTo>
                  <a:pt x="406321" y="69635"/>
                </a:lnTo>
                <a:close/>
              </a:path>
              <a:path w="466725" h="352425">
                <a:moveTo>
                  <a:pt x="25907" y="109728"/>
                </a:moveTo>
                <a:lnTo>
                  <a:pt x="21335" y="109728"/>
                </a:lnTo>
                <a:lnTo>
                  <a:pt x="25306" y="111051"/>
                </a:lnTo>
                <a:lnTo>
                  <a:pt x="25907" y="109728"/>
                </a:lnTo>
                <a:close/>
              </a:path>
              <a:path w="466725" h="352425">
                <a:moveTo>
                  <a:pt x="443484" y="109728"/>
                </a:moveTo>
                <a:lnTo>
                  <a:pt x="438912" y="109728"/>
                </a:lnTo>
                <a:lnTo>
                  <a:pt x="439513" y="111051"/>
                </a:lnTo>
                <a:lnTo>
                  <a:pt x="443484" y="109728"/>
                </a:lnTo>
                <a:close/>
              </a:path>
              <a:path w="466725" h="352425">
                <a:moveTo>
                  <a:pt x="56387" y="67056"/>
                </a:moveTo>
                <a:lnTo>
                  <a:pt x="57911" y="70104"/>
                </a:lnTo>
                <a:lnTo>
                  <a:pt x="58498" y="69635"/>
                </a:lnTo>
                <a:lnTo>
                  <a:pt x="59436" y="68580"/>
                </a:lnTo>
                <a:lnTo>
                  <a:pt x="56387" y="67056"/>
                </a:lnTo>
                <a:close/>
              </a:path>
              <a:path w="466725" h="352425">
                <a:moveTo>
                  <a:pt x="58498" y="69635"/>
                </a:moveTo>
                <a:lnTo>
                  <a:pt x="57911" y="70104"/>
                </a:lnTo>
                <a:lnTo>
                  <a:pt x="58081" y="70104"/>
                </a:lnTo>
                <a:lnTo>
                  <a:pt x="58498" y="69635"/>
                </a:lnTo>
                <a:close/>
              </a:path>
              <a:path w="466725" h="352425">
                <a:moveTo>
                  <a:pt x="408431" y="67056"/>
                </a:moveTo>
                <a:lnTo>
                  <a:pt x="405384" y="68580"/>
                </a:lnTo>
                <a:lnTo>
                  <a:pt x="406321" y="69635"/>
                </a:lnTo>
                <a:lnTo>
                  <a:pt x="406908" y="70104"/>
                </a:lnTo>
                <a:lnTo>
                  <a:pt x="408431" y="67056"/>
                </a:lnTo>
                <a:close/>
              </a:path>
              <a:path w="466725" h="352425">
                <a:moveTo>
                  <a:pt x="415713" y="67056"/>
                </a:moveTo>
                <a:lnTo>
                  <a:pt x="408431" y="67056"/>
                </a:lnTo>
                <a:lnTo>
                  <a:pt x="406908" y="70104"/>
                </a:lnTo>
                <a:lnTo>
                  <a:pt x="418422" y="70104"/>
                </a:lnTo>
                <a:lnTo>
                  <a:pt x="415713" y="67056"/>
                </a:lnTo>
                <a:close/>
              </a:path>
              <a:path w="466725" h="352425">
                <a:moveTo>
                  <a:pt x="61721" y="67056"/>
                </a:moveTo>
                <a:lnTo>
                  <a:pt x="56387" y="67056"/>
                </a:lnTo>
                <a:lnTo>
                  <a:pt x="59436" y="68580"/>
                </a:lnTo>
                <a:lnTo>
                  <a:pt x="58498" y="69635"/>
                </a:lnTo>
                <a:lnTo>
                  <a:pt x="61721" y="67056"/>
                </a:lnTo>
                <a:close/>
              </a:path>
              <a:path w="466725" h="352425">
                <a:moveTo>
                  <a:pt x="369896" y="33528"/>
                </a:moveTo>
                <a:lnTo>
                  <a:pt x="359664" y="33528"/>
                </a:lnTo>
                <a:lnTo>
                  <a:pt x="359664" y="37545"/>
                </a:lnTo>
                <a:lnTo>
                  <a:pt x="391668" y="57912"/>
                </a:lnTo>
                <a:lnTo>
                  <a:pt x="406321" y="69635"/>
                </a:lnTo>
                <a:lnTo>
                  <a:pt x="405384" y="68580"/>
                </a:lnTo>
                <a:lnTo>
                  <a:pt x="408431" y="67056"/>
                </a:lnTo>
                <a:lnTo>
                  <a:pt x="415713" y="67056"/>
                </a:lnTo>
                <a:lnTo>
                  <a:pt x="413003" y="64008"/>
                </a:lnTo>
                <a:lnTo>
                  <a:pt x="411480" y="62484"/>
                </a:lnTo>
                <a:lnTo>
                  <a:pt x="396240" y="50292"/>
                </a:lnTo>
                <a:lnTo>
                  <a:pt x="369896" y="33528"/>
                </a:lnTo>
                <a:close/>
              </a:path>
              <a:path w="466725" h="352425">
                <a:moveTo>
                  <a:pt x="115962" y="33528"/>
                </a:moveTo>
                <a:lnTo>
                  <a:pt x="105155" y="33528"/>
                </a:lnTo>
                <a:lnTo>
                  <a:pt x="106679" y="36576"/>
                </a:lnTo>
                <a:lnTo>
                  <a:pt x="105155" y="37545"/>
                </a:lnTo>
                <a:lnTo>
                  <a:pt x="105155"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5" y="33528"/>
                </a:moveTo>
                <a:lnTo>
                  <a:pt x="105155" y="37545"/>
                </a:lnTo>
                <a:lnTo>
                  <a:pt x="106679" y="36576"/>
                </a:lnTo>
                <a:lnTo>
                  <a:pt x="105155"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7" y="7620"/>
                </a:lnTo>
                <a:lnTo>
                  <a:pt x="233172" y="9144"/>
                </a:lnTo>
                <a:lnTo>
                  <a:pt x="236219" y="6096"/>
                </a:lnTo>
                <a:lnTo>
                  <a:pt x="236219" y="1524"/>
                </a:lnTo>
                <a:lnTo>
                  <a:pt x="234696" y="0"/>
                </a:lnTo>
                <a:close/>
              </a:path>
              <a:path w="466725" h="352425">
                <a:moveTo>
                  <a:pt x="256032" y="0"/>
                </a:moveTo>
                <a:lnTo>
                  <a:pt x="234696" y="0"/>
                </a:lnTo>
                <a:lnTo>
                  <a:pt x="236219" y="1524"/>
                </a:lnTo>
                <a:lnTo>
                  <a:pt x="236219"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78" name="object 78"/>
          <p:cNvSpPr txBox="1"/>
          <p:nvPr/>
        </p:nvSpPr>
        <p:spPr>
          <a:xfrm>
            <a:off x="1723135" y="3017519"/>
            <a:ext cx="2038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C7</a:t>
            </a:r>
            <a:endParaRPr sz="1200">
              <a:latin typeface="Times New Roman"/>
              <a:cs typeface="Times New Roman"/>
            </a:endParaRPr>
          </a:p>
        </p:txBody>
      </p:sp>
      <p:sp>
        <p:nvSpPr>
          <p:cNvPr id="79" name="object 79"/>
          <p:cNvSpPr/>
          <p:nvPr/>
        </p:nvSpPr>
        <p:spPr>
          <a:xfrm>
            <a:off x="4453128" y="2941320"/>
            <a:ext cx="466725" cy="35242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80" name="object 80"/>
          <p:cNvSpPr txBox="1"/>
          <p:nvPr/>
        </p:nvSpPr>
        <p:spPr>
          <a:xfrm>
            <a:off x="4580635" y="3017519"/>
            <a:ext cx="2038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C3</a:t>
            </a:r>
            <a:endParaRPr sz="1200">
              <a:latin typeface="Times New Roman"/>
              <a:cs typeface="Times New Roman"/>
            </a:endParaRPr>
          </a:p>
        </p:txBody>
      </p:sp>
      <p:sp>
        <p:nvSpPr>
          <p:cNvPr id="81" name="object 81"/>
          <p:cNvSpPr/>
          <p:nvPr/>
        </p:nvSpPr>
        <p:spPr>
          <a:xfrm>
            <a:off x="4453128" y="3741420"/>
            <a:ext cx="466725" cy="35242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82" name="object 82"/>
          <p:cNvSpPr txBox="1"/>
          <p:nvPr/>
        </p:nvSpPr>
        <p:spPr>
          <a:xfrm>
            <a:off x="4580635" y="3817620"/>
            <a:ext cx="2038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C4</a:t>
            </a:r>
            <a:endParaRPr sz="1200">
              <a:latin typeface="Times New Roman"/>
              <a:cs typeface="Times New Roman"/>
            </a:endParaRPr>
          </a:p>
        </p:txBody>
      </p:sp>
      <p:sp>
        <p:nvSpPr>
          <p:cNvPr id="83" name="object 83"/>
          <p:cNvSpPr/>
          <p:nvPr/>
        </p:nvSpPr>
        <p:spPr>
          <a:xfrm>
            <a:off x="3995928" y="3860291"/>
            <a:ext cx="464820" cy="0"/>
          </a:xfrm>
          <a:custGeom>
            <a:avLst/>
            <a:gdLst/>
            <a:ahLst/>
            <a:cxnLst/>
            <a:rect l="l" t="t" r="r" b="b"/>
            <a:pathLst>
              <a:path w="464820" h="0">
                <a:moveTo>
                  <a:pt x="0" y="0"/>
                </a:moveTo>
                <a:lnTo>
                  <a:pt x="464820" y="0"/>
                </a:lnTo>
              </a:path>
            </a:pathLst>
          </a:custGeom>
          <a:ln w="9144">
            <a:solidFill>
              <a:srgbClr val="000000"/>
            </a:solidFill>
          </a:ln>
        </p:spPr>
        <p:txBody>
          <a:bodyPr wrap="square" lIns="0" tIns="0" rIns="0" bIns="0" rtlCol="0"/>
          <a:lstStyle/>
          <a:p/>
        </p:txBody>
      </p:sp>
      <p:sp>
        <p:nvSpPr>
          <p:cNvPr id="84" name="object 84"/>
          <p:cNvSpPr/>
          <p:nvPr/>
        </p:nvSpPr>
        <p:spPr>
          <a:xfrm>
            <a:off x="3771900" y="4084320"/>
            <a:ext cx="0" cy="350520"/>
          </a:xfrm>
          <a:custGeom>
            <a:avLst/>
            <a:gdLst/>
            <a:ahLst/>
            <a:cxnLst/>
            <a:rect l="l" t="t" r="r" b="b"/>
            <a:pathLst>
              <a:path w="0" h="350520">
                <a:moveTo>
                  <a:pt x="0" y="0"/>
                </a:moveTo>
                <a:lnTo>
                  <a:pt x="0" y="350520"/>
                </a:lnTo>
              </a:path>
            </a:pathLst>
          </a:custGeom>
          <a:ln w="9144">
            <a:solidFill>
              <a:srgbClr val="000000"/>
            </a:solidFill>
          </a:ln>
        </p:spPr>
        <p:txBody>
          <a:bodyPr wrap="square" lIns="0" tIns="0" rIns="0" bIns="0" rtlCol="0"/>
          <a:lstStyle/>
          <a:p/>
        </p:txBody>
      </p:sp>
      <p:sp>
        <p:nvSpPr>
          <p:cNvPr id="85" name="object 85"/>
          <p:cNvSpPr/>
          <p:nvPr/>
        </p:nvSpPr>
        <p:spPr>
          <a:xfrm>
            <a:off x="2628900" y="4084320"/>
            <a:ext cx="0" cy="350520"/>
          </a:xfrm>
          <a:custGeom>
            <a:avLst/>
            <a:gdLst/>
            <a:ahLst/>
            <a:cxnLst/>
            <a:rect l="l" t="t" r="r" b="b"/>
            <a:pathLst>
              <a:path w="0" h="350520">
                <a:moveTo>
                  <a:pt x="0" y="0"/>
                </a:moveTo>
                <a:lnTo>
                  <a:pt x="0" y="350520"/>
                </a:lnTo>
              </a:path>
            </a:pathLst>
          </a:custGeom>
          <a:ln w="9143">
            <a:solidFill>
              <a:srgbClr val="000000"/>
            </a:solidFill>
          </a:ln>
        </p:spPr>
        <p:txBody>
          <a:bodyPr wrap="square" lIns="0" tIns="0" rIns="0" bIns="0" rtlCol="0"/>
          <a:lstStyle/>
          <a:p/>
        </p:txBody>
      </p:sp>
      <p:sp>
        <p:nvSpPr>
          <p:cNvPr id="86" name="object 86"/>
          <p:cNvSpPr/>
          <p:nvPr/>
        </p:nvSpPr>
        <p:spPr>
          <a:xfrm>
            <a:off x="2052827" y="3060192"/>
            <a:ext cx="350520" cy="0"/>
          </a:xfrm>
          <a:custGeom>
            <a:avLst/>
            <a:gdLst/>
            <a:ahLst/>
            <a:cxnLst/>
            <a:rect l="l" t="t" r="r" b="b"/>
            <a:pathLst>
              <a:path w="350519" h="0">
                <a:moveTo>
                  <a:pt x="0" y="0"/>
                </a:moveTo>
                <a:lnTo>
                  <a:pt x="350520" y="0"/>
                </a:lnTo>
              </a:path>
            </a:pathLst>
          </a:custGeom>
          <a:ln w="9144">
            <a:solidFill>
              <a:srgbClr val="000000"/>
            </a:solidFill>
          </a:ln>
        </p:spPr>
        <p:txBody>
          <a:bodyPr wrap="square" lIns="0" tIns="0" rIns="0" bIns="0" rtlCol="0"/>
          <a:lstStyle/>
          <a:p/>
        </p:txBody>
      </p:sp>
      <p:sp>
        <p:nvSpPr>
          <p:cNvPr id="87" name="object 87"/>
          <p:cNvSpPr/>
          <p:nvPr/>
        </p:nvSpPr>
        <p:spPr>
          <a:xfrm>
            <a:off x="3995928" y="3060192"/>
            <a:ext cx="464820" cy="0"/>
          </a:xfrm>
          <a:custGeom>
            <a:avLst/>
            <a:gdLst/>
            <a:ahLst/>
            <a:cxnLst/>
            <a:rect l="l" t="t" r="r" b="b"/>
            <a:pathLst>
              <a:path w="464820" h="0">
                <a:moveTo>
                  <a:pt x="0" y="0"/>
                </a:moveTo>
                <a:lnTo>
                  <a:pt x="464820" y="0"/>
                </a:lnTo>
              </a:path>
            </a:pathLst>
          </a:custGeom>
          <a:ln w="9144">
            <a:solidFill>
              <a:srgbClr val="000000"/>
            </a:solidFill>
          </a:ln>
        </p:spPr>
        <p:txBody>
          <a:bodyPr wrap="square" lIns="0" tIns="0" rIns="0" bIns="0" rtlCol="0"/>
          <a:lstStyle/>
          <a:p/>
        </p:txBody>
      </p:sp>
      <p:sp>
        <p:nvSpPr>
          <p:cNvPr id="88" name="object 88"/>
          <p:cNvSpPr/>
          <p:nvPr/>
        </p:nvSpPr>
        <p:spPr>
          <a:xfrm>
            <a:off x="3771900" y="2712720"/>
            <a:ext cx="0" cy="236220"/>
          </a:xfrm>
          <a:custGeom>
            <a:avLst/>
            <a:gdLst/>
            <a:ahLst/>
            <a:cxnLst/>
            <a:rect l="l" t="t" r="r" b="b"/>
            <a:pathLst>
              <a:path w="0" h="236219">
                <a:moveTo>
                  <a:pt x="0" y="0"/>
                </a:moveTo>
                <a:lnTo>
                  <a:pt x="0" y="236220"/>
                </a:lnTo>
              </a:path>
            </a:pathLst>
          </a:custGeom>
          <a:ln w="9144">
            <a:solidFill>
              <a:srgbClr val="000000"/>
            </a:solidFill>
          </a:ln>
        </p:spPr>
        <p:txBody>
          <a:bodyPr wrap="square" lIns="0" tIns="0" rIns="0" bIns="0" rtlCol="0"/>
          <a:lstStyle/>
          <a:p/>
        </p:txBody>
      </p:sp>
      <p:sp>
        <p:nvSpPr>
          <p:cNvPr id="89" name="object 89"/>
          <p:cNvSpPr/>
          <p:nvPr/>
        </p:nvSpPr>
        <p:spPr>
          <a:xfrm>
            <a:off x="2852927" y="2598420"/>
            <a:ext cx="693420" cy="350520"/>
          </a:xfrm>
          <a:custGeom>
            <a:avLst/>
            <a:gdLst/>
            <a:ahLst/>
            <a:cxnLst/>
            <a:rect l="l" t="t" r="r" b="b"/>
            <a:pathLst>
              <a:path w="693420" h="350519">
                <a:moveTo>
                  <a:pt x="6095" y="0"/>
                </a:moveTo>
                <a:lnTo>
                  <a:pt x="1523" y="0"/>
                </a:lnTo>
                <a:lnTo>
                  <a:pt x="0" y="1524"/>
                </a:lnTo>
                <a:lnTo>
                  <a:pt x="0" y="6096"/>
                </a:lnTo>
                <a:lnTo>
                  <a:pt x="1523" y="7620"/>
                </a:lnTo>
                <a:lnTo>
                  <a:pt x="687323" y="350520"/>
                </a:lnTo>
                <a:lnTo>
                  <a:pt x="691895" y="350520"/>
                </a:lnTo>
                <a:lnTo>
                  <a:pt x="693419" y="348996"/>
                </a:lnTo>
                <a:lnTo>
                  <a:pt x="693419" y="344424"/>
                </a:lnTo>
                <a:lnTo>
                  <a:pt x="691895" y="342900"/>
                </a:lnTo>
                <a:lnTo>
                  <a:pt x="6095" y="0"/>
                </a:lnTo>
                <a:close/>
              </a:path>
            </a:pathLst>
          </a:custGeom>
          <a:solidFill>
            <a:srgbClr val="000000"/>
          </a:solidFill>
        </p:spPr>
        <p:txBody>
          <a:bodyPr wrap="square" lIns="0" tIns="0" rIns="0" bIns="0" rtlCol="0"/>
          <a:lstStyle/>
          <a:p/>
        </p:txBody>
      </p:sp>
      <p:sp>
        <p:nvSpPr>
          <p:cNvPr id="90" name="object 90"/>
          <p:cNvSpPr txBox="1"/>
          <p:nvPr/>
        </p:nvSpPr>
        <p:spPr>
          <a:xfrm>
            <a:off x="6136640" y="2519171"/>
            <a:ext cx="4235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Server</a:t>
            </a:r>
            <a:endParaRPr sz="1200">
              <a:latin typeface="Times New Roman"/>
              <a:cs typeface="Times New Roman"/>
            </a:endParaRPr>
          </a:p>
        </p:txBody>
      </p:sp>
      <p:sp>
        <p:nvSpPr>
          <p:cNvPr id="91" name="object 91"/>
          <p:cNvSpPr/>
          <p:nvPr/>
        </p:nvSpPr>
        <p:spPr>
          <a:xfrm>
            <a:off x="5596128" y="2719832"/>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92" name="object 92"/>
          <p:cNvSpPr/>
          <p:nvPr/>
        </p:nvSpPr>
        <p:spPr>
          <a:xfrm>
            <a:off x="5596128" y="271475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93" name="object 93"/>
          <p:cNvSpPr/>
          <p:nvPr/>
        </p:nvSpPr>
        <p:spPr>
          <a:xfrm>
            <a:off x="5600700" y="2379472"/>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94" name="object 94"/>
          <p:cNvSpPr/>
          <p:nvPr/>
        </p:nvSpPr>
        <p:spPr>
          <a:xfrm>
            <a:off x="5596128" y="237693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95" name="object 95"/>
          <p:cNvSpPr/>
          <p:nvPr/>
        </p:nvSpPr>
        <p:spPr>
          <a:xfrm>
            <a:off x="5596128" y="2371851"/>
            <a:ext cx="466725" cy="0"/>
          </a:xfrm>
          <a:custGeom>
            <a:avLst/>
            <a:gdLst/>
            <a:ahLst/>
            <a:cxnLst/>
            <a:rect l="l" t="t" r="r" b="b"/>
            <a:pathLst>
              <a:path w="466725" h="0">
                <a:moveTo>
                  <a:pt x="0" y="0"/>
                </a:moveTo>
                <a:lnTo>
                  <a:pt x="466344" y="0"/>
                </a:lnTo>
              </a:path>
            </a:pathLst>
          </a:custGeom>
          <a:ln w="5079">
            <a:solidFill>
              <a:srgbClr val="000000"/>
            </a:solidFill>
          </a:ln>
        </p:spPr>
        <p:txBody>
          <a:bodyPr wrap="square" lIns="0" tIns="0" rIns="0" bIns="0" rtlCol="0"/>
          <a:lstStyle/>
          <a:p/>
        </p:txBody>
      </p:sp>
      <p:sp>
        <p:nvSpPr>
          <p:cNvPr id="96" name="object 96"/>
          <p:cNvSpPr/>
          <p:nvPr/>
        </p:nvSpPr>
        <p:spPr>
          <a:xfrm>
            <a:off x="5600700" y="27150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97" name="object 97"/>
          <p:cNvSpPr/>
          <p:nvPr/>
        </p:nvSpPr>
        <p:spPr>
          <a:xfrm>
            <a:off x="5605271" y="2715005"/>
            <a:ext cx="448309" cy="0"/>
          </a:xfrm>
          <a:custGeom>
            <a:avLst/>
            <a:gdLst/>
            <a:ahLst/>
            <a:cxnLst/>
            <a:rect l="l" t="t" r="r" b="b"/>
            <a:pathLst>
              <a:path w="448310" h="0">
                <a:moveTo>
                  <a:pt x="0" y="0"/>
                </a:moveTo>
                <a:lnTo>
                  <a:pt x="448055" y="0"/>
                </a:lnTo>
              </a:path>
            </a:pathLst>
          </a:custGeom>
          <a:ln w="4572">
            <a:solidFill>
              <a:srgbClr val="000000"/>
            </a:solidFill>
          </a:ln>
        </p:spPr>
        <p:txBody>
          <a:bodyPr wrap="square" lIns="0" tIns="0" rIns="0" bIns="0" rtlCol="0"/>
          <a:lstStyle/>
          <a:p/>
        </p:txBody>
      </p:sp>
      <p:sp>
        <p:nvSpPr>
          <p:cNvPr id="98" name="object 98"/>
          <p:cNvSpPr/>
          <p:nvPr/>
        </p:nvSpPr>
        <p:spPr>
          <a:xfrm>
            <a:off x="6053328" y="271475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99" name="object 99"/>
          <p:cNvSpPr/>
          <p:nvPr/>
        </p:nvSpPr>
        <p:spPr>
          <a:xfrm>
            <a:off x="6057900" y="2379472"/>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100" name="object 100"/>
          <p:cNvSpPr/>
          <p:nvPr/>
        </p:nvSpPr>
        <p:spPr>
          <a:xfrm>
            <a:off x="6053328" y="237693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01" name="object 101"/>
          <p:cNvSpPr/>
          <p:nvPr/>
        </p:nvSpPr>
        <p:spPr>
          <a:xfrm>
            <a:off x="6057900" y="27150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02" name="object 102"/>
          <p:cNvSpPr/>
          <p:nvPr/>
        </p:nvSpPr>
        <p:spPr>
          <a:xfrm>
            <a:off x="5600700" y="2376677"/>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03" name="object 103"/>
          <p:cNvSpPr/>
          <p:nvPr/>
        </p:nvSpPr>
        <p:spPr>
          <a:xfrm>
            <a:off x="5605271" y="2376677"/>
            <a:ext cx="448309" cy="0"/>
          </a:xfrm>
          <a:custGeom>
            <a:avLst/>
            <a:gdLst/>
            <a:ahLst/>
            <a:cxnLst/>
            <a:rect l="l" t="t" r="r" b="b"/>
            <a:pathLst>
              <a:path w="448310" h="0">
                <a:moveTo>
                  <a:pt x="0" y="0"/>
                </a:moveTo>
                <a:lnTo>
                  <a:pt x="448055" y="0"/>
                </a:lnTo>
              </a:path>
            </a:pathLst>
          </a:custGeom>
          <a:ln w="4572">
            <a:solidFill>
              <a:srgbClr val="000000"/>
            </a:solidFill>
          </a:ln>
        </p:spPr>
        <p:txBody>
          <a:bodyPr wrap="square" lIns="0" tIns="0" rIns="0" bIns="0" rtlCol="0"/>
          <a:lstStyle/>
          <a:p/>
        </p:txBody>
      </p:sp>
      <p:sp>
        <p:nvSpPr>
          <p:cNvPr id="104" name="object 104"/>
          <p:cNvSpPr/>
          <p:nvPr/>
        </p:nvSpPr>
        <p:spPr>
          <a:xfrm>
            <a:off x="6057900" y="2376677"/>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05" name="object 105"/>
          <p:cNvSpPr txBox="1"/>
          <p:nvPr/>
        </p:nvSpPr>
        <p:spPr>
          <a:xfrm>
            <a:off x="6136640" y="2862071"/>
            <a:ext cx="39814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Client</a:t>
            </a:r>
            <a:endParaRPr sz="1200">
              <a:latin typeface="Times New Roman"/>
              <a:cs typeface="Times New Roman"/>
            </a:endParaRPr>
          </a:p>
        </p:txBody>
      </p:sp>
      <p:sp>
        <p:nvSpPr>
          <p:cNvPr id="106" name="object 106"/>
          <p:cNvSpPr/>
          <p:nvPr/>
        </p:nvSpPr>
        <p:spPr>
          <a:xfrm>
            <a:off x="5596128" y="2827020"/>
            <a:ext cx="466725" cy="35242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p:txBody>
      </p:sp>
      <p:sp>
        <p:nvSpPr>
          <p:cNvPr id="107" name="object 107"/>
          <p:cNvSpPr/>
          <p:nvPr/>
        </p:nvSpPr>
        <p:spPr>
          <a:xfrm>
            <a:off x="2628900" y="2712720"/>
            <a:ext cx="0" cy="236220"/>
          </a:xfrm>
          <a:custGeom>
            <a:avLst/>
            <a:gdLst/>
            <a:ahLst/>
            <a:cxnLst/>
            <a:rect l="l" t="t" r="r" b="b"/>
            <a:pathLst>
              <a:path w="0" h="236219">
                <a:moveTo>
                  <a:pt x="0" y="0"/>
                </a:moveTo>
                <a:lnTo>
                  <a:pt x="0" y="236220"/>
                </a:lnTo>
              </a:path>
            </a:pathLst>
          </a:custGeom>
          <a:ln w="9143">
            <a:solidFill>
              <a:srgbClr val="000000"/>
            </a:solidFill>
          </a:ln>
        </p:spPr>
        <p:txBody>
          <a:bodyPr wrap="square" lIns="0" tIns="0" rIns="0" bIns="0" rtlCol="0"/>
          <a:lstStyle/>
          <a:p/>
        </p:txBody>
      </p:sp>
      <p:sp>
        <p:nvSpPr>
          <p:cNvPr id="108" name="object 108"/>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128</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3223"/>
            <a:ext cx="5513070" cy="7826375"/>
          </a:xfrm>
          <a:prstGeom prst="rect">
            <a:avLst/>
          </a:prstGeom>
        </p:spPr>
        <p:txBody>
          <a:bodyPr wrap="square" lIns="0" tIns="0" rIns="0" bIns="0" rtlCol="0" vert="horz">
            <a:spAutoFit/>
          </a:bodyPr>
          <a:lstStyle/>
          <a:p>
            <a:pPr algn="just" lvl="1" marL="259079" indent="-246379">
              <a:lnSpc>
                <a:spcPct val="100000"/>
              </a:lnSpc>
              <a:buAutoNum type="arabicPeriod" startAt="10"/>
              <a:tabLst>
                <a:tab pos="259715" algn="l"/>
              </a:tabLst>
            </a:pPr>
            <a:r>
              <a:rPr dirty="0" sz="1000" spc="-5" b="1">
                <a:latin typeface="Arial"/>
                <a:cs typeface="Arial"/>
              </a:rPr>
              <a:t>Client/Server </a:t>
            </a:r>
            <a:r>
              <a:rPr dirty="0" sz="1000" b="1">
                <a:latin typeface="Arial"/>
                <a:cs typeface="Arial"/>
              </a:rPr>
              <a:t>Software</a:t>
            </a:r>
            <a:r>
              <a:rPr dirty="0" sz="1000" spc="-70" b="1">
                <a:latin typeface="Arial"/>
                <a:cs typeface="Arial"/>
              </a:rPr>
              <a:t> </a:t>
            </a:r>
            <a:r>
              <a:rPr dirty="0" sz="1000" spc="-10" b="1">
                <a:latin typeface="Arial"/>
                <a:cs typeface="Arial"/>
              </a:rPr>
              <a:t>Components</a:t>
            </a:r>
            <a:endParaRPr sz="1000">
              <a:latin typeface="Arial"/>
              <a:cs typeface="Arial"/>
            </a:endParaRPr>
          </a:p>
          <a:p>
            <a:pPr lvl="1">
              <a:lnSpc>
                <a:spcPct val="100000"/>
              </a:lnSpc>
              <a:spcBef>
                <a:spcPts val="5"/>
              </a:spcBef>
              <a:buFont typeface="Arial"/>
              <a:buAutoNum type="arabicPeriod" startAt="10"/>
            </a:pPr>
            <a:endParaRPr sz="1200">
              <a:latin typeface="Times New Roman"/>
              <a:cs typeface="Times New Roman"/>
            </a:endParaRPr>
          </a:p>
          <a:p>
            <a:pPr algn="just" marL="12700" marR="5080">
              <a:lnSpc>
                <a:spcPct val="95700"/>
              </a:lnSpc>
            </a:pPr>
            <a:r>
              <a:rPr dirty="0" sz="1200">
                <a:latin typeface="Times New Roman"/>
                <a:cs typeface="Times New Roman"/>
              </a:rPr>
              <a:t>A typical client-server architecture based </a:t>
            </a:r>
            <a:r>
              <a:rPr dirty="0" sz="1200" spc="-5">
                <a:latin typeface="Times New Roman"/>
                <a:cs typeface="Times New Roman"/>
              </a:rPr>
              <a:t>system </a:t>
            </a:r>
            <a:r>
              <a:rPr dirty="0" sz="1200">
                <a:latin typeface="Times New Roman"/>
                <a:cs typeface="Times New Roman"/>
              </a:rPr>
              <a:t>is composed of a number of different  components. These include user interaction/presentation </a:t>
            </a:r>
            <a:r>
              <a:rPr dirty="0" sz="1200" spc="-5">
                <a:latin typeface="Times New Roman"/>
                <a:cs typeface="Times New Roman"/>
              </a:rPr>
              <a:t>subsystem, </a:t>
            </a:r>
            <a:r>
              <a:rPr dirty="0" sz="1200">
                <a:latin typeface="Times New Roman"/>
                <a:cs typeface="Times New Roman"/>
              </a:rPr>
              <a:t>application  </a:t>
            </a:r>
            <a:r>
              <a:rPr dirty="0" sz="1200" spc="-5">
                <a:latin typeface="Times New Roman"/>
                <a:cs typeface="Times New Roman"/>
              </a:rPr>
              <a:t>subsystem, </a:t>
            </a:r>
            <a:r>
              <a:rPr dirty="0" sz="1200">
                <a:latin typeface="Times New Roman"/>
                <a:cs typeface="Times New Roman"/>
              </a:rPr>
              <a:t>database management subsystem, and middleware. The application </a:t>
            </a:r>
            <a:r>
              <a:rPr dirty="0" sz="1200" spc="-5">
                <a:latin typeface="Times New Roman"/>
                <a:cs typeface="Times New Roman"/>
              </a:rPr>
              <a:t>subsystem  </a:t>
            </a:r>
            <a:r>
              <a:rPr dirty="0" sz="1200">
                <a:latin typeface="Times New Roman"/>
                <a:cs typeface="Times New Roman"/>
              </a:rPr>
              <a:t>implements requirements defined by the application </a:t>
            </a:r>
            <a:r>
              <a:rPr dirty="0" sz="1200" spc="-5">
                <a:latin typeface="Times New Roman"/>
                <a:cs typeface="Times New Roman"/>
              </a:rPr>
              <a:t>within </a:t>
            </a:r>
            <a:r>
              <a:rPr dirty="0" sz="1200">
                <a:latin typeface="Times New Roman"/>
                <a:cs typeface="Times New Roman"/>
              </a:rPr>
              <a:t>the context of the operating  environment. In this case the application components may reside on either client or </a:t>
            </a:r>
            <a:r>
              <a:rPr dirty="0" sz="1200" spc="-5">
                <a:latin typeface="Times New Roman"/>
                <a:cs typeface="Times New Roman"/>
              </a:rPr>
              <a:t>server  side. Middleware </a:t>
            </a:r>
            <a:r>
              <a:rPr dirty="0" sz="1200">
                <a:latin typeface="Times New Roman"/>
                <a:cs typeface="Times New Roman"/>
              </a:rPr>
              <a:t>provides the mechanism and protocols to connect clients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servers.</a:t>
            </a:r>
            <a:endParaRPr sz="1200">
              <a:latin typeface="Times New Roman"/>
              <a:cs typeface="Times New Roman"/>
            </a:endParaRPr>
          </a:p>
          <a:p>
            <a:pPr>
              <a:lnSpc>
                <a:spcPct val="100000"/>
              </a:lnSpc>
              <a:spcBef>
                <a:spcPts val="50"/>
              </a:spcBef>
            </a:pPr>
            <a:endParaRPr sz="1150">
              <a:latin typeface="Times New Roman"/>
              <a:cs typeface="Times New Roman"/>
            </a:endParaRPr>
          </a:p>
          <a:p>
            <a:pPr algn="just" marL="12700">
              <a:lnSpc>
                <a:spcPct val="100000"/>
              </a:lnSpc>
            </a:pPr>
            <a:r>
              <a:rPr dirty="0" sz="1000" spc="-5" b="1">
                <a:latin typeface="Arial"/>
                <a:cs typeface="Arial"/>
              </a:rPr>
              <a:t>Representative Client/Server</a:t>
            </a:r>
            <a:r>
              <a:rPr dirty="0" sz="1000" spc="-70" b="1">
                <a:latin typeface="Arial"/>
                <a:cs typeface="Arial"/>
              </a:rPr>
              <a:t> </a:t>
            </a:r>
            <a:r>
              <a:rPr dirty="0" sz="1000" spc="-5" b="1">
                <a:latin typeface="Arial"/>
                <a:cs typeface="Arial"/>
              </a:rPr>
              <a:t>Systems</a:t>
            </a:r>
            <a:endParaRPr sz="1000">
              <a:latin typeface="Arial"/>
              <a:cs typeface="Arial"/>
            </a:endParaRPr>
          </a:p>
          <a:p>
            <a:pPr>
              <a:lnSpc>
                <a:spcPct val="100000"/>
              </a:lnSpc>
            </a:pPr>
            <a:endParaRPr sz="1150">
              <a:latin typeface="Times New Roman"/>
              <a:cs typeface="Times New Roman"/>
            </a:endParaRPr>
          </a:p>
          <a:p>
            <a:pPr algn="just" marL="12700">
              <a:lnSpc>
                <a:spcPts val="1410"/>
              </a:lnSpc>
            </a:pPr>
            <a:r>
              <a:rPr dirty="0" sz="1200" spc="-5">
                <a:latin typeface="Times New Roman"/>
                <a:cs typeface="Times New Roman"/>
              </a:rPr>
              <a:t>Following </a:t>
            </a:r>
            <a:r>
              <a:rPr dirty="0" sz="1200">
                <a:latin typeface="Times New Roman"/>
                <a:cs typeface="Times New Roman"/>
              </a:rPr>
              <a:t>are </a:t>
            </a:r>
            <a:r>
              <a:rPr dirty="0" sz="1200" spc="-5">
                <a:latin typeface="Times New Roman"/>
                <a:cs typeface="Times New Roman"/>
              </a:rPr>
              <a:t>some </a:t>
            </a:r>
            <a:r>
              <a:rPr dirty="0" sz="1200">
                <a:latin typeface="Times New Roman"/>
                <a:cs typeface="Times New Roman"/>
              </a:rPr>
              <a:t>of the representative </a:t>
            </a:r>
            <a:r>
              <a:rPr dirty="0" sz="1200" spc="-5">
                <a:latin typeface="Times New Roman"/>
                <a:cs typeface="Times New Roman"/>
              </a:rPr>
              <a:t>server </a:t>
            </a:r>
            <a:r>
              <a:rPr dirty="0" sz="1200">
                <a:latin typeface="Times New Roman"/>
                <a:cs typeface="Times New Roman"/>
              </a:rPr>
              <a:t>types in a client-server</a:t>
            </a:r>
            <a:r>
              <a:rPr dirty="0" sz="1200" spc="-120">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lvl="2" marL="469900" indent="-228600">
              <a:lnSpc>
                <a:spcPts val="1380"/>
              </a:lnSpc>
              <a:buFont typeface="Wingdings"/>
              <a:buChar char=""/>
              <a:tabLst>
                <a:tab pos="469900" algn="l"/>
              </a:tabLst>
            </a:pPr>
            <a:r>
              <a:rPr dirty="0" sz="1200" spc="-5">
                <a:latin typeface="Times New Roman"/>
                <a:cs typeface="Times New Roman"/>
              </a:rPr>
              <a:t>File</a:t>
            </a:r>
            <a:r>
              <a:rPr dirty="0" sz="1200" spc="-95">
                <a:latin typeface="Times New Roman"/>
                <a:cs typeface="Times New Roman"/>
              </a:rPr>
              <a:t> </a:t>
            </a:r>
            <a:r>
              <a:rPr dirty="0" sz="1200" spc="-5">
                <a:latin typeface="Times New Roman"/>
                <a:cs typeface="Times New Roman"/>
              </a:rPr>
              <a:t>servers</a:t>
            </a:r>
            <a:endParaRPr sz="1200">
              <a:latin typeface="Times New Roman"/>
              <a:cs typeface="Times New Roman"/>
            </a:endParaRPr>
          </a:p>
          <a:p>
            <a:pPr algn="just" marL="698500" marR="8255">
              <a:lnSpc>
                <a:spcPts val="1380"/>
              </a:lnSpc>
              <a:spcBef>
                <a:spcPts val="65"/>
              </a:spcBef>
            </a:pPr>
            <a:r>
              <a:rPr dirty="0" sz="1200">
                <a:latin typeface="Times New Roman"/>
                <a:cs typeface="Times New Roman"/>
              </a:rPr>
              <a:t>In this case, client requests </a:t>
            </a:r>
            <a:r>
              <a:rPr dirty="0" sz="1200" spc="-5">
                <a:latin typeface="Times New Roman"/>
                <a:cs typeface="Times New Roman"/>
              </a:rPr>
              <a:t>selected </a:t>
            </a:r>
            <a:r>
              <a:rPr dirty="0" sz="1200">
                <a:latin typeface="Times New Roman"/>
                <a:cs typeface="Times New Roman"/>
              </a:rPr>
              <a:t>records from a file and the </a:t>
            </a:r>
            <a:r>
              <a:rPr dirty="0" sz="1200" spc="-5">
                <a:latin typeface="Times New Roman"/>
                <a:cs typeface="Times New Roman"/>
              </a:rPr>
              <a:t>server  </a:t>
            </a:r>
            <a:r>
              <a:rPr dirty="0" sz="1200">
                <a:latin typeface="Times New Roman"/>
                <a:cs typeface="Times New Roman"/>
              </a:rPr>
              <a:t>transmits records to client over the</a:t>
            </a:r>
            <a:r>
              <a:rPr dirty="0" sz="1200" spc="-120">
                <a:latin typeface="Times New Roman"/>
                <a:cs typeface="Times New Roman"/>
              </a:rPr>
              <a:t> </a:t>
            </a:r>
            <a:r>
              <a:rPr dirty="0" sz="1200">
                <a:latin typeface="Times New Roman"/>
                <a:cs typeface="Times New Roman"/>
              </a:rPr>
              <a:t>network.</a:t>
            </a:r>
            <a:endParaRPr sz="1200">
              <a:latin typeface="Times New Roman"/>
              <a:cs typeface="Times New Roman"/>
            </a:endParaRPr>
          </a:p>
          <a:p>
            <a:pPr lvl="2" marL="469900" indent="-228600">
              <a:lnSpc>
                <a:spcPts val="1315"/>
              </a:lnSpc>
              <a:buFont typeface="Wingdings"/>
              <a:buChar char=""/>
              <a:tabLst>
                <a:tab pos="469900" algn="l"/>
              </a:tabLst>
            </a:pPr>
            <a:r>
              <a:rPr dirty="0" sz="1200" spc="-5">
                <a:latin typeface="Times New Roman"/>
                <a:cs typeface="Times New Roman"/>
              </a:rPr>
              <a:t>Database</a:t>
            </a:r>
            <a:r>
              <a:rPr dirty="0" sz="1200" spc="-95">
                <a:latin typeface="Times New Roman"/>
                <a:cs typeface="Times New Roman"/>
              </a:rPr>
              <a:t> </a:t>
            </a:r>
            <a:r>
              <a:rPr dirty="0" sz="1200" spc="-5">
                <a:latin typeface="Times New Roman"/>
                <a:cs typeface="Times New Roman"/>
              </a:rPr>
              <a:t>servers</a:t>
            </a:r>
            <a:endParaRPr sz="1200">
              <a:latin typeface="Times New Roman"/>
              <a:cs typeface="Times New Roman"/>
            </a:endParaRPr>
          </a:p>
          <a:p>
            <a:pPr algn="just" marL="698500" marR="6350">
              <a:lnSpc>
                <a:spcPts val="1380"/>
              </a:lnSpc>
              <a:spcBef>
                <a:spcPts val="65"/>
              </a:spcBef>
            </a:pPr>
            <a:r>
              <a:rPr dirty="0" sz="1200">
                <a:latin typeface="Times New Roman"/>
                <a:cs typeface="Times New Roman"/>
              </a:rPr>
              <a:t>In this case, client </a:t>
            </a:r>
            <a:r>
              <a:rPr dirty="0" sz="1200" spc="-5">
                <a:latin typeface="Times New Roman"/>
                <a:cs typeface="Times New Roman"/>
              </a:rPr>
              <a:t>sends </a:t>
            </a:r>
            <a:r>
              <a:rPr dirty="0" sz="1200">
                <a:latin typeface="Times New Roman"/>
                <a:cs typeface="Times New Roman"/>
              </a:rPr>
              <a:t>requests, </a:t>
            </a:r>
            <a:r>
              <a:rPr dirty="0" sz="1200" spc="-5">
                <a:latin typeface="Times New Roman"/>
                <a:cs typeface="Times New Roman"/>
              </a:rPr>
              <a:t>such </a:t>
            </a:r>
            <a:r>
              <a:rPr dirty="0" sz="1200">
                <a:latin typeface="Times New Roman"/>
                <a:cs typeface="Times New Roman"/>
              </a:rPr>
              <a:t>as </a:t>
            </a:r>
            <a:r>
              <a:rPr dirty="0" sz="1200" spc="-5">
                <a:latin typeface="Times New Roman"/>
                <a:cs typeface="Times New Roman"/>
              </a:rPr>
              <a:t>SQL </a:t>
            </a:r>
            <a:r>
              <a:rPr dirty="0" sz="1200">
                <a:latin typeface="Times New Roman"/>
                <a:cs typeface="Times New Roman"/>
              </a:rPr>
              <a:t>queries, to the database </a:t>
            </a:r>
            <a:r>
              <a:rPr dirty="0" sz="1200" spc="-5">
                <a:latin typeface="Times New Roman"/>
                <a:cs typeface="Times New Roman"/>
              </a:rPr>
              <a:t>server,  </a:t>
            </a:r>
            <a:r>
              <a:rPr dirty="0" sz="1200">
                <a:latin typeface="Times New Roman"/>
                <a:cs typeface="Times New Roman"/>
              </a:rPr>
              <a:t>the </a:t>
            </a:r>
            <a:r>
              <a:rPr dirty="0" sz="1200" spc="-5">
                <a:latin typeface="Times New Roman"/>
                <a:cs typeface="Times New Roman"/>
              </a:rPr>
              <a:t>server </a:t>
            </a:r>
            <a:r>
              <a:rPr dirty="0" sz="1200">
                <a:latin typeface="Times New Roman"/>
                <a:cs typeface="Times New Roman"/>
              </a:rPr>
              <a:t>processes the request and returns the results to the client over the  network.</a:t>
            </a:r>
            <a:endParaRPr sz="1200">
              <a:latin typeface="Times New Roman"/>
              <a:cs typeface="Times New Roman"/>
            </a:endParaRPr>
          </a:p>
          <a:p>
            <a:pPr lvl="2" marL="469900" indent="-228600">
              <a:lnSpc>
                <a:spcPts val="1315"/>
              </a:lnSpc>
              <a:buFont typeface="Wingdings"/>
              <a:buChar char=""/>
              <a:tabLst>
                <a:tab pos="469900" algn="l"/>
              </a:tabLst>
            </a:pPr>
            <a:r>
              <a:rPr dirty="0" sz="1200">
                <a:latin typeface="Times New Roman"/>
                <a:cs typeface="Times New Roman"/>
              </a:rPr>
              <a:t>Transaction</a:t>
            </a:r>
            <a:r>
              <a:rPr dirty="0" sz="1200" spc="-105">
                <a:latin typeface="Times New Roman"/>
                <a:cs typeface="Times New Roman"/>
              </a:rPr>
              <a:t> </a:t>
            </a:r>
            <a:r>
              <a:rPr dirty="0" sz="1200" spc="-5">
                <a:latin typeface="Times New Roman"/>
                <a:cs typeface="Times New Roman"/>
              </a:rPr>
              <a:t>servers</a:t>
            </a:r>
            <a:endParaRPr sz="1200">
              <a:latin typeface="Times New Roman"/>
              <a:cs typeface="Times New Roman"/>
            </a:endParaRPr>
          </a:p>
          <a:p>
            <a:pPr algn="just" marL="698500" marR="5080">
              <a:lnSpc>
                <a:spcPct val="95400"/>
              </a:lnSpc>
              <a:spcBef>
                <a:spcPts val="35"/>
              </a:spcBef>
            </a:pPr>
            <a:r>
              <a:rPr dirty="0" sz="1200">
                <a:latin typeface="Times New Roman"/>
                <a:cs typeface="Times New Roman"/>
              </a:rPr>
              <a:t>In this configuration, client </a:t>
            </a:r>
            <a:r>
              <a:rPr dirty="0" sz="1200" spc="-5">
                <a:latin typeface="Times New Roman"/>
                <a:cs typeface="Times New Roman"/>
              </a:rPr>
              <a:t>sends </a:t>
            </a:r>
            <a:r>
              <a:rPr dirty="0" sz="1200">
                <a:latin typeface="Times New Roman"/>
                <a:cs typeface="Times New Roman"/>
              </a:rPr>
              <a:t>requests that invokes remote procedures on  the </a:t>
            </a:r>
            <a:r>
              <a:rPr dirty="0" sz="1200" spc="-5">
                <a:latin typeface="Times New Roman"/>
                <a:cs typeface="Times New Roman"/>
              </a:rPr>
              <a:t>server side, server </a:t>
            </a:r>
            <a:r>
              <a:rPr dirty="0" sz="1200">
                <a:latin typeface="Times New Roman"/>
                <a:cs typeface="Times New Roman"/>
              </a:rPr>
              <a:t>executes procedures invoked and returns the results to  the</a:t>
            </a:r>
            <a:r>
              <a:rPr dirty="0" sz="1200" spc="-105">
                <a:latin typeface="Times New Roman"/>
                <a:cs typeface="Times New Roman"/>
              </a:rPr>
              <a:t> </a:t>
            </a:r>
            <a:r>
              <a:rPr dirty="0" sz="1200">
                <a:latin typeface="Times New Roman"/>
                <a:cs typeface="Times New Roman"/>
              </a:rPr>
              <a:t>client.</a:t>
            </a:r>
            <a:endParaRPr sz="1200">
              <a:latin typeface="Times New Roman"/>
              <a:cs typeface="Times New Roman"/>
            </a:endParaRPr>
          </a:p>
          <a:p>
            <a:pPr lvl="2" marL="469900" indent="-228600">
              <a:lnSpc>
                <a:spcPts val="1350"/>
              </a:lnSpc>
              <a:buFont typeface="Wingdings"/>
              <a:buChar char=""/>
              <a:tabLst>
                <a:tab pos="469900" algn="l"/>
              </a:tabLst>
            </a:pPr>
            <a:r>
              <a:rPr dirty="0" sz="1200" spc="-5">
                <a:latin typeface="Times New Roman"/>
                <a:cs typeface="Times New Roman"/>
              </a:rPr>
              <a:t>Groupware</a:t>
            </a:r>
            <a:r>
              <a:rPr dirty="0" sz="1200" spc="-95">
                <a:latin typeface="Times New Roman"/>
                <a:cs typeface="Times New Roman"/>
              </a:rPr>
              <a:t> </a:t>
            </a:r>
            <a:r>
              <a:rPr dirty="0" sz="1200" spc="-5">
                <a:latin typeface="Times New Roman"/>
                <a:cs typeface="Times New Roman"/>
              </a:rPr>
              <a:t>servers</a:t>
            </a:r>
            <a:endParaRPr sz="1200">
              <a:latin typeface="Times New Roman"/>
              <a:cs typeface="Times New Roman"/>
            </a:endParaRPr>
          </a:p>
          <a:p>
            <a:pPr algn="just" marL="698500" marR="5715">
              <a:lnSpc>
                <a:spcPts val="1380"/>
              </a:lnSpc>
              <a:spcBef>
                <a:spcPts val="65"/>
              </a:spcBef>
            </a:pPr>
            <a:r>
              <a:rPr dirty="0" sz="1200" spc="-5">
                <a:latin typeface="Times New Roman"/>
                <a:cs typeface="Times New Roman"/>
              </a:rPr>
              <a:t>Groupware servers </a:t>
            </a:r>
            <a:r>
              <a:rPr dirty="0" sz="1200">
                <a:latin typeface="Times New Roman"/>
                <a:cs typeface="Times New Roman"/>
              </a:rPr>
              <a:t>provide </a:t>
            </a:r>
            <a:r>
              <a:rPr dirty="0" sz="1200" spc="-5">
                <a:latin typeface="Times New Roman"/>
                <a:cs typeface="Times New Roman"/>
              </a:rPr>
              <a:t>set </a:t>
            </a:r>
            <a:r>
              <a:rPr dirty="0" sz="1200">
                <a:latin typeface="Times New Roman"/>
                <a:cs typeface="Times New Roman"/>
              </a:rPr>
              <a:t>of applications that enable communication  among clients using text, images, bulletin boards, video,</a:t>
            </a:r>
            <a:r>
              <a:rPr dirty="0" sz="1200" spc="-120">
                <a:latin typeface="Times New Roman"/>
                <a:cs typeface="Times New Roman"/>
              </a:rPr>
              <a:t> </a:t>
            </a:r>
            <a:r>
              <a:rPr dirty="0" sz="1200">
                <a:latin typeface="Times New Roman"/>
                <a:cs typeface="Times New Roman"/>
              </a:rPr>
              <a:t>etc.</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marL="12700">
              <a:lnSpc>
                <a:spcPct val="100000"/>
              </a:lnSpc>
            </a:pPr>
            <a:r>
              <a:rPr dirty="0" sz="1000" spc="-10" b="1">
                <a:latin typeface="Arial"/>
                <a:cs typeface="Arial"/>
              </a:rPr>
              <a:t>Client-server</a:t>
            </a:r>
            <a:r>
              <a:rPr dirty="0" sz="1000" spc="-55" b="1">
                <a:latin typeface="Arial"/>
                <a:cs typeface="Arial"/>
              </a:rPr>
              <a:t> </a:t>
            </a:r>
            <a:r>
              <a:rPr dirty="0" sz="1000" spc="-5" b="1">
                <a:latin typeface="Arial"/>
                <a:cs typeface="Arial"/>
              </a:rPr>
              <a:t>characteristics</a:t>
            </a:r>
            <a:endParaRPr sz="1000">
              <a:latin typeface="Arial"/>
              <a:cs typeface="Arial"/>
            </a:endParaRPr>
          </a:p>
          <a:p>
            <a:pPr>
              <a:lnSpc>
                <a:spcPct val="100000"/>
              </a:lnSpc>
            </a:pPr>
            <a:endParaRPr sz="1150">
              <a:latin typeface="Times New Roman"/>
              <a:cs typeface="Times New Roman"/>
            </a:endParaRPr>
          </a:p>
          <a:p>
            <a:pPr lvl="2" marL="469900" indent="-228600">
              <a:lnSpc>
                <a:spcPts val="1410"/>
              </a:lnSpc>
              <a:buFont typeface="Wingdings"/>
              <a:buChar char=""/>
              <a:tabLst>
                <a:tab pos="469900" algn="l"/>
              </a:tabLst>
            </a:pPr>
            <a:r>
              <a:rPr dirty="0" sz="1200" spc="-5">
                <a:latin typeface="Times New Roman"/>
                <a:cs typeface="Times New Roman"/>
              </a:rPr>
              <a:t>Advantages</a:t>
            </a:r>
            <a:endParaRPr sz="1200">
              <a:latin typeface="Times New Roman"/>
              <a:cs typeface="Times New Roman"/>
            </a:endParaRPr>
          </a:p>
          <a:p>
            <a:pPr algn="just" marL="698500" marR="5080">
              <a:lnSpc>
                <a:spcPts val="1380"/>
              </a:lnSpc>
              <a:spcBef>
                <a:spcPts val="65"/>
              </a:spcBef>
            </a:pPr>
            <a:r>
              <a:rPr dirty="0" sz="1200">
                <a:latin typeface="Times New Roman"/>
                <a:cs typeface="Times New Roman"/>
              </a:rPr>
              <a:t>The main advantage of the client-server architecture is that it makes effective  use of networked </a:t>
            </a:r>
            <a:r>
              <a:rPr dirty="0" sz="1200" spc="-5">
                <a:latin typeface="Times New Roman"/>
                <a:cs typeface="Times New Roman"/>
              </a:rPr>
              <a:t>systems. Instead </a:t>
            </a:r>
            <a:r>
              <a:rPr dirty="0" sz="1200">
                <a:latin typeface="Times New Roman"/>
                <a:cs typeface="Times New Roman"/>
              </a:rPr>
              <a:t>of building the </a:t>
            </a:r>
            <a:r>
              <a:rPr dirty="0" sz="1200" spc="-5">
                <a:latin typeface="Times New Roman"/>
                <a:cs typeface="Times New Roman"/>
              </a:rPr>
              <a:t>system with </a:t>
            </a:r>
            <a:r>
              <a:rPr dirty="0" sz="1200" spc="5">
                <a:latin typeface="Times New Roman"/>
                <a:cs typeface="Times New Roman"/>
              </a:rPr>
              <a:t>very </a:t>
            </a:r>
            <a:r>
              <a:rPr dirty="0" sz="1200">
                <a:latin typeface="Times New Roman"/>
                <a:cs typeface="Times New Roman"/>
              </a:rPr>
              <a:t>expensive  large computers and hardware devices, cheaper hardware may be used to gain  performance and </a:t>
            </a:r>
            <a:r>
              <a:rPr dirty="0" sz="1200" spc="-5">
                <a:latin typeface="Times New Roman"/>
                <a:cs typeface="Times New Roman"/>
              </a:rPr>
              <a:t>scalability. </a:t>
            </a:r>
            <a:r>
              <a:rPr dirty="0" sz="1200">
                <a:latin typeface="Times New Roman"/>
                <a:cs typeface="Times New Roman"/>
              </a:rPr>
              <a:t>In addition, adding new </a:t>
            </a:r>
            <a:r>
              <a:rPr dirty="0" sz="1200" spc="-5">
                <a:latin typeface="Times New Roman"/>
                <a:cs typeface="Times New Roman"/>
              </a:rPr>
              <a:t>servers </a:t>
            </a:r>
            <a:r>
              <a:rPr dirty="0" sz="1200">
                <a:latin typeface="Times New Roman"/>
                <a:cs typeface="Times New Roman"/>
              </a:rPr>
              <a:t>or upgrading  existing </a:t>
            </a:r>
            <a:r>
              <a:rPr dirty="0" sz="1200" spc="-5">
                <a:latin typeface="Times New Roman"/>
                <a:cs typeface="Times New Roman"/>
              </a:rPr>
              <a:t>servers </a:t>
            </a:r>
            <a:r>
              <a:rPr dirty="0" sz="1200">
                <a:latin typeface="Times New Roman"/>
                <a:cs typeface="Times New Roman"/>
              </a:rPr>
              <a:t>becomes easier. Finally, distribution of data is </a:t>
            </a:r>
            <a:r>
              <a:rPr dirty="0" sz="1200" spc="-5">
                <a:latin typeface="Times New Roman"/>
                <a:cs typeface="Times New Roman"/>
              </a:rPr>
              <a:t>straightforward  </a:t>
            </a:r>
            <a:r>
              <a:rPr dirty="0" sz="1200">
                <a:latin typeface="Times New Roman"/>
                <a:cs typeface="Times New Roman"/>
              </a:rPr>
              <a:t>in this</a:t>
            </a:r>
            <a:r>
              <a:rPr dirty="0" sz="1200" spc="-110">
                <a:latin typeface="Times New Roman"/>
                <a:cs typeface="Times New Roman"/>
              </a:rPr>
              <a:t> </a:t>
            </a:r>
            <a:r>
              <a:rPr dirty="0" sz="1200">
                <a:latin typeface="Times New Roman"/>
                <a:cs typeface="Times New Roman"/>
              </a:rPr>
              <a:t>case.</a:t>
            </a:r>
            <a:endParaRPr sz="1200">
              <a:latin typeface="Times New Roman"/>
              <a:cs typeface="Times New Roman"/>
            </a:endParaRPr>
          </a:p>
          <a:p>
            <a:pPr>
              <a:lnSpc>
                <a:spcPct val="100000"/>
              </a:lnSpc>
              <a:spcBef>
                <a:spcPts val="15"/>
              </a:spcBef>
            </a:pPr>
            <a:endParaRPr sz="1100">
              <a:latin typeface="Times New Roman"/>
              <a:cs typeface="Times New Roman"/>
            </a:endParaRPr>
          </a:p>
          <a:p>
            <a:pPr lvl="2" marL="469900" indent="-228600">
              <a:lnSpc>
                <a:spcPts val="1410"/>
              </a:lnSpc>
              <a:spcBef>
                <a:spcPts val="5"/>
              </a:spcBef>
              <a:buFont typeface="Wingdings"/>
              <a:buChar char=""/>
              <a:tabLst>
                <a:tab pos="469900" algn="l"/>
              </a:tabLst>
            </a:pPr>
            <a:r>
              <a:rPr dirty="0" sz="1200" spc="-5">
                <a:latin typeface="Times New Roman"/>
                <a:cs typeface="Times New Roman"/>
              </a:rPr>
              <a:t>Disadvantages</a:t>
            </a:r>
            <a:endParaRPr sz="1200">
              <a:latin typeface="Times New Roman"/>
              <a:cs typeface="Times New Roman"/>
            </a:endParaRPr>
          </a:p>
          <a:p>
            <a:pPr algn="just" marL="698500" marR="5080">
              <a:lnSpc>
                <a:spcPct val="95700"/>
              </a:lnSpc>
              <a:spcBef>
                <a:spcPts val="30"/>
              </a:spcBef>
            </a:pPr>
            <a:r>
              <a:rPr dirty="0" sz="1200">
                <a:latin typeface="Times New Roman"/>
                <a:cs typeface="Times New Roman"/>
              </a:rPr>
              <a:t>The main disadvantage of this model is that there is no </a:t>
            </a:r>
            <a:r>
              <a:rPr dirty="0" sz="1200" spc="-5">
                <a:latin typeface="Times New Roman"/>
                <a:cs typeface="Times New Roman"/>
              </a:rPr>
              <a:t>standard way </a:t>
            </a:r>
            <a:r>
              <a:rPr dirty="0" sz="1200">
                <a:latin typeface="Times New Roman"/>
                <a:cs typeface="Times New Roman"/>
              </a:rPr>
              <a:t>of  </a:t>
            </a:r>
            <a:r>
              <a:rPr dirty="0" sz="1200" spc="-5">
                <a:latin typeface="Times New Roman"/>
                <a:cs typeface="Times New Roman"/>
              </a:rPr>
              <a:t>sharing </a:t>
            </a:r>
            <a:r>
              <a:rPr dirty="0" sz="1200">
                <a:latin typeface="Times New Roman"/>
                <a:cs typeface="Times New Roman"/>
              </a:rPr>
              <a:t>data, </a:t>
            </a:r>
            <a:r>
              <a:rPr dirty="0" sz="1200" spc="-5">
                <a:latin typeface="Times New Roman"/>
                <a:cs typeface="Times New Roman"/>
              </a:rPr>
              <a:t>so sub-systems </a:t>
            </a:r>
            <a:r>
              <a:rPr dirty="0" sz="1200">
                <a:latin typeface="Times New Roman"/>
                <a:cs typeface="Times New Roman"/>
              </a:rPr>
              <a:t>may use different data organisation. </a:t>
            </a:r>
            <a:r>
              <a:rPr dirty="0" sz="1200" spc="-5">
                <a:latin typeface="Times New Roman"/>
                <a:cs typeface="Times New Roman"/>
              </a:rPr>
              <a:t>Hence </a:t>
            </a:r>
            <a:r>
              <a:rPr dirty="0" sz="1200">
                <a:latin typeface="Times New Roman"/>
                <a:cs typeface="Times New Roman"/>
              </a:rPr>
              <a:t>data  interchange may be inefficient. </a:t>
            </a:r>
            <a:r>
              <a:rPr dirty="0" sz="1200" spc="-5">
                <a:latin typeface="Times New Roman"/>
                <a:cs typeface="Times New Roman"/>
              </a:rPr>
              <a:t>From </a:t>
            </a:r>
            <a:r>
              <a:rPr dirty="0" sz="1200">
                <a:latin typeface="Times New Roman"/>
                <a:cs typeface="Times New Roman"/>
              </a:rPr>
              <a:t>a management point of view, each  </a:t>
            </a:r>
            <a:r>
              <a:rPr dirty="0" sz="1200" spc="-5">
                <a:latin typeface="Times New Roman"/>
                <a:cs typeface="Times New Roman"/>
              </a:rPr>
              <a:t>server </a:t>
            </a:r>
            <a:r>
              <a:rPr dirty="0" sz="1200">
                <a:latin typeface="Times New Roman"/>
                <a:cs typeface="Times New Roman"/>
              </a:rPr>
              <a:t>needs attention and hence there is redundant management in each  </a:t>
            </a:r>
            <a:r>
              <a:rPr dirty="0" sz="1200" spc="-5">
                <a:latin typeface="Times New Roman"/>
                <a:cs typeface="Times New Roman"/>
              </a:rPr>
              <a:t>server. Finally </a:t>
            </a:r>
            <a:r>
              <a:rPr dirty="0" sz="1200">
                <a:latin typeface="Times New Roman"/>
                <a:cs typeface="Times New Roman"/>
              </a:rPr>
              <a:t>there is no central register of names and </a:t>
            </a:r>
            <a:r>
              <a:rPr dirty="0" sz="1200" spc="-5">
                <a:latin typeface="Times New Roman"/>
                <a:cs typeface="Times New Roman"/>
              </a:rPr>
              <a:t>services </a:t>
            </a:r>
            <a:r>
              <a:rPr dirty="0" sz="1200">
                <a:latin typeface="Times New Roman"/>
                <a:cs typeface="Times New Roman"/>
              </a:rPr>
              <a:t>- it may be  hard to find out </a:t>
            </a:r>
            <a:r>
              <a:rPr dirty="0" sz="1200" spc="-5">
                <a:latin typeface="Times New Roman"/>
                <a:cs typeface="Times New Roman"/>
              </a:rPr>
              <a:t>what servers </a:t>
            </a:r>
            <a:r>
              <a:rPr dirty="0" sz="1200">
                <a:latin typeface="Times New Roman"/>
                <a:cs typeface="Times New Roman"/>
              </a:rPr>
              <a:t>and </a:t>
            </a:r>
            <a:r>
              <a:rPr dirty="0" sz="1200" spc="-5">
                <a:latin typeface="Times New Roman"/>
                <a:cs typeface="Times New Roman"/>
              </a:rPr>
              <a:t>services </a:t>
            </a:r>
            <a:r>
              <a:rPr dirty="0" sz="1200">
                <a:latin typeface="Times New Roman"/>
                <a:cs typeface="Times New Roman"/>
              </a:rPr>
              <a:t>are</a:t>
            </a:r>
            <a:r>
              <a:rPr dirty="0" sz="1200" spc="-85">
                <a:latin typeface="Times New Roman"/>
                <a:cs typeface="Times New Roman"/>
              </a:rPr>
              <a:t> </a:t>
            </a:r>
            <a:r>
              <a:rPr dirty="0" sz="1200">
                <a:latin typeface="Times New Roman"/>
                <a:cs typeface="Times New Roman"/>
              </a:rPr>
              <a:t>available.</a:t>
            </a:r>
            <a:endParaRPr sz="1200">
              <a:latin typeface="Times New Roman"/>
              <a:cs typeface="Times New Roman"/>
            </a:endParaRPr>
          </a:p>
        </p:txBody>
      </p:sp>
      <p:sp>
        <p:nvSpPr>
          <p:cNvPr id="6" name="object 6"/>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129</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81658"/>
            <a:ext cx="5514975" cy="8013700"/>
          </a:xfrm>
          <a:prstGeom prst="rect">
            <a:avLst/>
          </a:prstGeom>
        </p:spPr>
        <p:txBody>
          <a:bodyPr wrap="square" lIns="0" tIns="0" rIns="0" bIns="0" rtlCol="0" vert="horz">
            <a:spAutoFit/>
          </a:bodyPr>
          <a:lstStyle/>
          <a:p>
            <a:pPr marL="12700">
              <a:lnSpc>
                <a:spcPct val="100000"/>
              </a:lnSpc>
            </a:pPr>
            <a:r>
              <a:rPr dirty="0" sz="1000" spc="-10" b="1">
                <a:latin typeface="Arial"/>
                <a:cs typeface="Arial"/>
              </a:rPr>
              <a:t>8.11 </a:t>
            </a:r>
            <a:r>
              <a:rPr dirty="0" sz="1000" spc="-5" b="1">
                <a:latin typeface="Arial"/>
                <a:cs typeface="Arial"/>
              </a:rPr>
              <a:t>Representative Client/Server</a:t>
            </a:r>
            <a:r>
              <a:rPr dirty="0" sz="1000" spc="15" b="1">
                <a:latin typeface="Arial"/>
                <a:cs typeface="Arial"/>
              </a:rPr>
              <a:t> </a:t>
            </a:r>
            <a:r>
              <a:rPr dirty="0" sz="1000" spc="-5" b="1">
                <a:latin typeface="Arial"/>
                <a:cs typeface="Arial"/>
              </a:rPr>
              <a:t>Configurations</a:t>
            </a:r>
            <a:endParaRPr sz="1000">
              <a:latin typeface="Arial"/>
              <a:cs typeface="Arial"/>
            </a:endParaRPr>
          </a:p>
          <a:p>
            <a:pPr>
              <a:lnSpc>
                <a:spcPct val="100000"/>
              </a:lnSpc>
              <a:spcBef>
                <a:spcPts val="25"/>
              </a:spcBef>
            </a:pPr>
            <a:endParaRPr sz="1200">
              <a:latin typeface="Times New Roman"/>
              <a:cs typeface="Times New Roman"/>
            </a:endParaRPr>
          </a:p>
          <a:p>
            <a:pPr marL="12700" marR="8890">
              <a:lnSpc>
                <a:spcPts val="1380"/>
              </a:lnSpc>
            </a:pPr>
            <a:r>
              <a:rPr dirty="0" sz="1200">
                <a:latin typeface="Times New Roman"/>
                <a:cs typeface="Times New Roman"/>
              </a:rPr>
              <a:t>The client-server model can have many different configurations. In the following  </a:t>
            </a:r>
            <a:r>
              <a:rPr dirty="0" sz="1200" spc="-5">
                <a:latin typeface="Times New Roman"/>
                <a:cs typeface="Times New Roman"/>
              </a:rPr>
              <a:t>sections, we </a:t>
            </a:r>
            <a:r>
              <a:rPr dirty="0" sz="1200">
                <a:latin typeface="Times New Roman"/>
                <a:cs typeface="Times New Roman"/>
              </a:rPr>
              <a:t>look at </a:t>
            </a:r>
            <a:r>
              <a:rPr dirty="0" sz="1200" spc="-5">
                <a:latin typeface="Times New Roman"/>
                <a:cs typeface="Times New Roman"/>
              </a:rPr>
              <a:t>some </a:t>
            </a:r>
            <a:r>
              <a:rPr dirty="0" sz="1200">
                <a:latin typeface="Times New Roman"/>
                <a:cs typeface="Times New Roman"/>
              </a:rPr>
              <a:t>of these</a:t>
            </a:r>
            <a:r>
              <a:rPr dirty="0" sz="1200" spc="-80">
                <a:latin typeface="Times New Roman"/>
                <a:cs typeface="Times New Roman"/>
              </a:rPr>
              <a:t> </a:t>
            </a:r>
            <a:r>
              <a:rPr dirty="0" sz="1200">
                <a:latin typeface="Times New Roman"/>
                <a:cs typeface="Times New Roman"/>
              </a:rPr>
              <a:t>configurations.</a:t>
            </a:r>
            <a:endParaRPr sz="120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dirty="0" sz="1000" spc="-5" b="1">
                <a:latin typeface="Arial"/>
                <a:cs typeface="Arial"/>
              </a:rPr>
              <a:t>Thin </a:t>
            </a:r>
            <a:r>
              <a:rPr dirty="0" sz="1000" spc="-10" b="1">
                <a:latin typeface="Arial"/>
                <a:cs typeface="Arial"/>
              </a:rPr>
              <a:t>Client</a:t>
            </a:r>
            <a:r>
              <a:rPr dirty="0" sz="1000" spc="-30" b="1">
                <a:latin typeface="Arial"/>
                <a:cs typeface="Arial"/>
              </a:rPr>
              <a:t> </a:t>
            </a:r>
            <a:r>
              <a:rPr dirty="0" sz="1000" spc="-5" b="1">
                <a:latin typeface="Arial"/>
                <a:cs typeface="Arial"/>
              </a:rPr>
              <a:t>Model</a:t>
            </a:r>
            <a:endParaRPr sz="1000">
              <a:latin typeface="Arial"/>
              <a:cs typeface="Arial"/>
            </a:endParaRPr>
          </a:p>
          <a:p>
            <a:pPr>
              <a:lnSpc>
                <a:spcPct val="100000"/>
              </a:lnSpc>
              <a:spcBef>
                <a:spcPts val="25"/>
              </a:spcBef>
            </a:pPr>
            <a:endParaRPr sz="1200">
              <a:latin typeface="Times New Roman"/>
              <a:cs typeface="Times New Roman"/>
            </a:endParaRPr>
          </a:p>
          <a:p>
            <a:pPr algn="just" marL="241300" marR="7620">
              <a:lnSpc>
                <a:spcPts val="1380"/>
              </a:lnSpc>
            </a:pPr>
            <a:r>
              <a:rPr dirty="0" sz="1200">
                <a:latin typeface="Times New Roman"/>
                <a:cs typeface="Times New Roman"/>
              </a:rPr>
              <a:t>This model </a:t>
            </a:r>
            <a:r>
              <a:rPr dirty="0" sz="1200" spc="-5">
                <a:latin typeface="Times New Roman"/>
                <a:cs typeface="Times New Roman"/>
              </a:rPr>
              <a:t>was </a:t>
            </a:r>
            <a:r>
              <a:rPr dirty="0" sz="1200">
                <a:latin typeface="Times New Roman"/>
                <a:cs typeface="Times New Roman"/>
              </a:rPr>
              <a:t>initially used to migrate legacy systems to client </a:t>
            </a:r>
            <a:r>
              <a:rPr dirty="0" sz="1200" spc="-5">
                <a:latin typeface="Times New Roman"/>
                <a:cs typeface="Times New Roman"/>
              </a:rPr>
              <a:t>server </a:t>
            </a:r>
            <a:r>
              <a:rPr dirty="0" sz="1200">
                <a:latin typeface="Times New Roman"/>
                <a:cs typeface="Times New Roman"/>
              </a:rPr>
              <a:t>architectures.  In this case the </a:t>
            </a:r>
            <a:r>
              <a:rPr dirty="0" sz="1200" spc="5">
                <a:latin typeface="Times New Roman"/>
                <a:cs typeface="Times New Roman"/>
              </a:rPr>
              <a:t>legacy </a:t>
            </a:r>
            <a:r>
              <a:rPr dirty="0" sz="1200" spc="-5">
                <a:latin typeface="Times New Roman"/>
                <a:cs typeface="Times New Roman"/>
              </a:rPr>
              <a:t>system </a:t>
            </a:r>
            <a:r>
              <a:rPr dirty="0" sz="1200">
                <a:latin typeface="Times New Roman"/>
                <a:cs typeface="Times New Roman"/>
              </a:rPr>
              <a:t>may act as a </a:t>
            </a:r>
            <a:r>
              <a:rPr dirty="0" sz="1200" spc="-5">
                <a:latin typeface="Times New Roman"/>
                <a:cs typeface="Times New Roman"/>
              </a:rPr>
              <a:t>server </a:t>
            </a:r>
            <a:r>
              <a:rPr dirty="0" sz="1200">
                <a:latin typeface="Times New Roman"/>
                <a:cs typeface="Times New Roman"/>
              </a:rPr>
              <a:t>in its own right and the </a:t>
            </a:r>
            <a:r>
              <a:rPr dirty="0" sz="1200" spc="-5">
                <a:latin typeface="Times New Roman"/>
                <a:cs typeface="Times New Roman"/>
              </a:rPr>
              <a:t>GUI </a:t>
            </a:r>
            <a:r>
              <a:rPr dirty="0" sz="1200">
                <a:latin typeface="Times New Roman"/>
                <a:cs typeface="Times New Roman"/>
              </a:rPr>
              <a:t>may be  implemented on a client. </a:t>
            </a:r>
            <a:r>
              <a:rPr dirty="0" sz="1200" spc="-15">
                <a:latin typeface="Times New Roman"/>
                <a:cs typeface="Times New Roman"/>
              </a:rPr>
              <a:t>It </a:t>
            </a:r>
            <a:r>
              <a:rPr dirty="0" sz="1200">
                <a:latin typeface="Times New Roman"/>
                <a:cs typeface="Times New Roman"/>
              </a:rPr>
              <a:t>chief disadvantage is that it places a </a:t>
            </a:r>
            <a:r>
              <a:rPr dirty="0" sz="1200" spc="5">
                <a:latin typeface="Times New Roman"/>
                <a:cs typeface="Times New Roman"/>
              </a:rPr>
              <a:t>heavy </a:t>
            </a:r>
            <a:r>
              <a:rPr dirty="0" sz="1200">
                <a:latin typeface="Times New Roman"/>
                <a:cs typeface="Times New Roman"/>
              </a:rPr>
              <a:t>processing  load on both the </a:t>
            </a:r>
            <a:r>
              <a:rPr dirty="0" sz="1200" spc="-5">
                <a:latin typeface="Times New Roman"/>
                <a:cs typeface="Times New Roman"/>
              </a:rPr>
              <a:t>server </a:t>
            </a:r>
            <a:r>
              <a:rPr dirty="0" sz="1200">
                <a:latin typeface="Times New Roman"/>
                <a:cs typeface="Times New Roman"/>
              </a:rPr>
              <a:t>and the</a:t>
            </a:r>
            <a:r>
              <a:rPr dirty="0" sz="1200" spc="-110">
                <a:latin typeface="Times New Roman"/>
                <a:cs typeface="Times New Roman"/>
              </a:rPr>
              <a:t> </a:t>
            </a:r>
            <a:r>
              <a:rPr dirty="0" sz="1200">
                <a:latin typeface="Times New Roman"/>
                <a:cs typeface="Times New Roman"/>
              </a:rPr>
              <a:t>network.</a:t>
            </a:r>
            <a:endParaRPr sz="120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dirty="0" sz="1000" spc="-5" b="1">
                <a:latin typeface="Arial"/>
                <a:cs typeface="Arial"/>
              </a:rPr>
              <a:t>Fat </a:t>
            </a:r>
            <a:r>
              <a:rPr dirty="0" sz="1000" spc="-10" b="1">
                <a:latin typeface="Arial"/>
                <a:cs typeface="Arial"/>
              </a:rPr>
              <a:t>Client</a:t>
            </a:r>
            <a:r>
              <a:rPr dirty="0" sz="1000" spc="-50" b="1">
                <a:latin typeface="Arial"/>
                <a:cs typeface="Arial"/>
              </a:rPr>
              <a:t> </a:t>
            </a:r>
            <a:r>
              <a:rPr dirty="0" sz="1000" b="1">
                <a:latin typeface="Arial"/>
                <a:cs typeface="Arial"/>
              </a:rPr>
              <a:t>Model</a:t>
            </a:r>
            <a:endParaRPr sz="1000">
              <a:latin typeface="Arial"/>
              <a:cs typeface="Arial"/>
            </a:endParaRPr>
          </a:p>
          <a:p>
            <a:pPr>
              <a:lnSpc>
                <a:spcPct val="100000"/>
              </a:lnSpc>
              <a:spcBef>
                <a:spcPts val="50"/>
              </a:spcBef>
            </a:pPr>
            <a:endParaRPr sz="1150">
              <a:latin typeface="Times New Roman"/>
              <a:cs typeface="Times New Roman"/>
            </a:endParaRPr>
          </a:p>
          <a:p>
            <a:pPr algn="just" marL="241300" marR="6350">
              <a:lnSpc>
                <a:spcPct val="95600"/>
              </a:lnSpc>
            </a:pPr>
            <a:r>
              <a:rPr dirty="0" sz="1200">
                <a:latin typeface="Times New Roman"/>
                <a:cs typeface="Times New Roman"/>
              </a:rPr>
              <a:t>With advent of cheaper and more powerful hardware, people thought of using the  processing power of client </a:t>
            </a:r>
            <a:r>
              <a:rPr dirty="0" sz="1200" spc="-5">
                <a:latin typeface="Times New Roman"/>
                <a:cs typeface="Times New Roman"/>
              </a:rPr>
              <a:t>side </a:t>
            </a:r>
            <a:r>
              <a:rPr dirty="0" sz="1200">
                <a:latin typeface="Times New Roman"/>
                <a:cs typeface="Times New Roman"/>
              </a:rPr>
              <a:t>machines. </a:t>
            </a:r>
            <a:r>
              <a:rPr dirty="0" sz="1200" spc="-5">
                <a:latin typeface="Times New Roman"/>
                <a:cs typeface="Times New Roman"/>
              </a:rPr>
              <a:t>So </a:t>
            </a:r>
            <a:r>
              <a:rPr dirty="0" sz="1200">
                <a:latin typeface="Times New Roman"/>
                <a:cs typeface="Times New Roman"/>
              </a:rPr>
              <a:t>the fat client model came into being. In  this model, more processing is delegated to the client as the application processing is  locally extended. </a:t>
            </a:r>
            <a:r>
              <a:rPr dirty="0" sz="1200" spc="-15">
                <a:latin typeface="Times New Roman"/>
                <a:cs typeface="Times New Roman"/>
              </a:rPr>
              <a:t>It </a:t>
            </a:r>
            <a:r>
              <a:rPr dirty="0" sz="1200">
                <a:latin typeface="Times New Roman"/>
                <a:cs typeface="Times New Roman"/>
              </a:rPr>
              <a:t>is </a:t>
            </a:r>
            <a:r>
              <a:rPr dirty="0" sz="1200" spc="-5">
                <a:latin typeface="Times New Roman"/>
                <a:cs typeface="Times New Roman"/>
              </a:rPr>
              <a:t>suitable </a:t>
            </a:r>
            <a:r>
              <a:rPr dirty="0" sz="1200">
                <a:latin typeface="Times New Roman"/>
                <a:cs typeface="Times New Roman"/>
              </a:rPr>
              <a:t>for new client/server </a:t>
            </a:r>
            <a:r>
              <a:rPr dirty="0" sz="1200" spc="-5">
                <a:latin typeface="Times New Roman"/>
                <a:cs typeface="Times New Roman"/>
              </a:rPr>
              <a:t>systems when </a:t>
            </a:r>
            <a:r>
              <a:rPr dirty="0" sz="1200">
                <a:latin typeface="Times New Roman"/>
                <a:cs typeface="Times New Roman"/>
              </a:rPr>
              <a:t>the client </a:t>
            </a:r>
            <a:r>
              <a:rPr dirty="0" sz="1200" spc="-5">
                <a:latin typeface="Times New Roman"/>
                <a:cs typeface="Times New Roman"/>
              </a:rPr>
              <a:t>system  </a:t>
            </a:r>
            <a:r>
              <a:rPr dirty="0" sz="1200">
                <a:latin typeface="Times New Roman"/>
                <a:cs typeface="Times New Roman"/>
              </a:rPr>
              <a:t>capabilities are known in advance. It however is more complex than </a:t>
            </a:r>
            <a:r>
              <a:rPr dirty="0" sz="1200" spc="5">
                <a:latin typeface="Times New Roman"/>
                <a:cs typeface="Times New Roman"/>
              </a:rPr>
              <a:t>thin </a:t>
            </a:r>
            <a:r>
              <a:rPr dirty="0" sz="1200">
                <a:latin typeface="Times New Roman"/>
                <a:cs typeface="Times New Roman"/>
              </a:rPr>
              <a:t>client model  </a:t>
            </a:r>
            <a:r>
              <a:rPr dirty="0" sz="1200" spc="-5">
                <a:latin typeface="Times New Roman"/>
                <a:cs typeface="Times New Roman"/>
              </a:rPr>
              <a:t>with </a:t>
            </a:r>
            <a:r>
              <a:rPr dirty="0" sz="1200">
                <a:latin typeface="Times New Roman"/>
                <a:cs typeface="Times New Roman"/>
              </a:rPr>
              <a:t>respect to management issues. </a:t>
            </a:r>
            <a:r>
              <a:rPr dirty="0" sz="1200" spc="-5">
                <a:latin typeface="Times New Roman"/>
                <a:cs typeface="Times New Roman"/>
              </a:rPr>
              <a:t>Since </a:t>
            </a:r>
            <a:r>
              <a:rPr dirty="0" sz="1200">
                <a:latin typeface="Times New Roman"/>
                <a:cs typeface="Times New Roman"/>
              </a:rPr>
              <a:t>the client machine now also has a  </a:t>
            </a:r>
            <a:r>
              <a:rPr dirty="0" sz="1200" spc="-5">
                <a:latin typeface="Times New Roman"/>
                <a:cs typeface="Times New Roman"/>
              </a:rPr>
              <a:t>significant </a:t>
            </a:r>
            <a:r>
              <a:rPr dirty="0" sz="1200">
                <a:latin typeface="Times New Roman"/>
                <a:cs typeface="Times New Roman"/>
              </a:rPr>
              <a:t>part of the application resident on it, new versions of each application</a:t>
            </a:r>
            <a:r>
              <a:rPr dirty="0" sz="1200" spc="-114">
                <a:latin typeface="Times New Roman"/>
                <a:cs typeface="Times New Roman"/>
              </a:rPr>
              <a:t> </a:t>
            </a:r>
            <a:r>
              <a:rPr dirty="0" sz="1200">
                <a:latin typeface="Times New Roman"/>
                <a:cs typeface="Times New Roman"/>
              </a:rPr>
              <a:t>need  to be installed on every</a:t>
            </a:r>
            <a:r>
              <a:rPr dirty="0" sz="1200" spc="-114">
                <a:latin typeface="Times New Roman"/>
                <a:cs typeface="Times New Roman"/>
              </a:rPr>
              <a:t> </a:t>
            </a:r>
            <a:r>
              <a:rPr dirty="0" sz="1200">
                <a:latin typeface="Times New Roman"/>
                <a:cs typeface="Times New Roman"/>
              </a:rPr>
              <a:t>client</a:t>
            </a:r>
            <a:r>
              <a:rPr dirty="0" sz="2000" b="1">
                <a:latin typeface="Times New Roman"/>
                <a:cs typeface="Times New Roman"/>
              </a:rPr>
              <a:t>.</a:t>
            </a:r>
            <a:endParaRPr sz="2000">
              <a:latin typeface="Times New Roman"/>
              <a:cs typeface="Times New Roman"/>
            </a:endParaRPr>
          </a:p>
          <a:p>
            <a:pPr>
              <a:lnSpc>
                <a:spcPct val="100000"/>
              </a:lnSpc>
              <a:spcBef>
                <a:spcPts val="45"/>
              </a:spcBef>
            </a:pPr>
            <a:endParaRPr sz="2300">
              <a:latin typeface="Times New Roman"/>
              <a:cs typeface="Times New Roman"/>
            </a:endParaRPr>
          </a:p>
          <a:p>
            <a:pPr algn="ctr" marL="12700">
              <a:lnSpc>
                <a:spcPct val="100000"/>
              </a:lnSpc>
              <a:spcBef>
                <a:spcPts val="5"/>
              </a:spcBef>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25</a:t>
            </a:r>
            <a:endParaRPr sz="1900">
              <a:latin typeface="Times New Roman"/>
              <a:cs typeface="Times New Roman"/>
            </a:endParaRPr>
          </a:p>
          <a:p>
            <a:pPr>
              <a:lnSpc>
                <a:spcPct val="100000"/>
              </a:lnSpc>
            </a:pPr>
            <a:endParaRPr sz="1900">
              <a:latin typeface="Times New Roman"/>
              <a:cs typeface="Times New Roman"/>
            </a:endParaRPr>
          </a:p>
          <a:p>
            <a:pPr marL="12700">
              <a:lnSpc>
                <a:spcPct val="100000"/>
              </a:lnSpc>
              <a:spcBef>
                <a:spcPts val="1110"/>
              </a:spcBef>
            </a:pPr>
            <a:r>
              <a:rPr dirty="0" sz="1600" spc="-5" b="1">
                <a:latin typeface="Times New Roman"/>
                <a:cs typeface="Times New Roman"/>
              </a:rPr>
              <a:t>Zero</a:t>
            </a:r>
            <a:r>
              <a:rPr dirty="0" sz="1600" spc="-70" b="1">
                <a:latin typeface="Times New Roman"/>
                <a:cs typeface="Times New Roman"/>
              </a:rPr>
              <a:t> </a:t>
            </a:r>
            <a:r>
              <a:rPr dirty="0" sz="1600" spc="-10" b="1">
                <a:latin typeface="Times New Roman"/>
                <a:cs typeface="Times New Roman"/>
              </a:rPr>
              <a:t>Install</a:t>
            </a:r>
            <a:endParaRPr sz="1600">
              <a:latin typeface="Times New Roman"/>
              <a:cs typeface="Times New Roman"/>
            </a:endParaRPr>
          </a:p>
          <a:p>
            <a:pPr algn="just" marL="241300" marR="5080">
              <a:lnSpc>
                <a:spcPts val="1380"/>
              </a:lnSpc>
              <a:spcBef>
                <a:spcPts val="1420"/>
              </a:spcBef>
            </a:pPr>
            <a:r>
              <a:rPr dirty="0" sz="1200" spc="-5">
                <a:latin typeface="Times New Roman"/>
                <a:cs typeface="Times New Roman"/>
              </a:rPr>
              <a:t>As </a:t>
            </a:r>
            <a:r>
              <a:rPr dirty="0" sz="1200">
                <a:latin typeface="Times New Roman"/>
                <a:cs typeface="Times New Roman"/>
              </a:rPr>
              <a:t>discussed earlier, fat-client architecture posed major challenges in terms of  installation and maintenance of the client </a:t>
            </a:r>
            <a:r>
              <a:rPr dirty="0" sz="1200" spc="-5">
                <a:latin typeface="Times New Roman"/>
                <a:cs typeface="Times New Roman"/>
              </a:rPr>
              <a:t>side </a:t>
            </a:r>
            <a:r>
              <a:rPr dirty="0" sz="1200">
                <a:latin typeface="Times New Roman"/>
                <a:cs typeface="Times New Roman"/>
              </a:rPr>
              <a:t>of the application, especially </a:t>
            </a:r>
            <a:r>
              <a:rPr dirty="0" sz="1200" spc="-5">
                <a:latin typeface="Times New Roman"/>
                <a:cs typeface="Times New Roman"/>
              </a:rPr>
              <a:t>when  </a:t>
            </a:r>
            <a:r>
              <a:rPr dirty="0" sz="1200">
                <a:latin typeface="Times New Roman"/>
                <a:cs typeface="Times New Roman"/>
              </a:rPr>
              <a:t>there are large number of client machines. </a:t>
            </a:r>
            <a:r>
              <a:rPr dirty="0" sz="1200" spc="-5">
                <a:latin typeface="Times New Roman"/>
                <a:cs typeface="Times New Roman"/>
              </a:rPr>
              <a:t>So </a:t>
            </a:r>
            <a:r>
              <a:rPr dirty="0" sz="1200">
                <a:latin typeface="Times New Roman"/>
                <a:cs typeface="Times New Roman"/>
              </a:rPr>
              <a:t>the idea behind zero install architecture  is to develop a </a:t>
            </a:r>
            <a:r>
              <a:rPr dirty="0" sz="1200" spc="-5">
                <a:latin typeface="Times New Roman"/>
                <a:cs typeface="Times New Roman"/>
              </a:rPr>
              <a:t>system where </a:t>
            </a:r>
            <a:r>
              <a:rPr dirty="0" sz="1200">
                <a:latin typeface="Times New Roman"/>
                <a:cs typeface="Times New Roman"/>
              </a:rPr>
              <a:t>no installation on the client </a:t>
            </a:r>
            <a:r>
              <a:rPr dirty="0" sz="1200" spc="-5">
                <a:latin typeface="Times New Roman"/>
                <a:cs typeface="Times New Roman"/>
              </a:rPr>
              <a:t>side </a:t>
            </a:r>
            <a:r>
              <a:rPr dirty="0" sz="1200">
                <a:latin typeface="Times New Roman"/>
                <a:cs typeface="Times New Roman"/>
              </a:rPr>
              <a:t>is needed. This can </a:t>
            </a:r>
            <a:r>
              <a:rPr dirty="0" sz="1200" spc="5">
                <a:latin typeface="Times New Roman"/>
                <a:cs typeface="Times New Roman"/>
              </a:rPr>
              <a:t>only  </a:t>
            </a:r>
            <a:r>
              <a:rPr dirty="0" sz="1200">
                <a:latin typeface="Times New Roman"/>
                <a:cs typeface="Times New Roman"/>
              </a:rPr>
              <a:t>be done </a:t>
            </a:r>
            <a:r>
              <a:rPr dirty="0" sz="1200" spc="-5">
                <a:latin typeface="Times New Roman"/>
                <a:cs typeface="Times New Roman"/>
              </a:rPr>
              <a:t>when </a:t>
            </a:r>
            <a:r>
              <a:rPr dirty="0" sz="1200">
                <a:latin typeface="Times New Roman"/>
                <a:cs typeface="Times New Roman"/>
              </a:rPr>
              <a:t>there is no or little processing done at the client </a:t>
            </a:r>
            <a:r>
              <a:rPr dirty="0" sz="1200" spc="-5">
                <a:latin typeface="Times New Roman"/>
                <a:cs typeface="Times New Roman"/>
              </a:rPr>
              <a:t>side. </a:t>
            </a:r>
            <a:r>
              <a:rPr dirty="0" sz="1200">
                <a:latin typeface="Times New Roman"/>
                <a:cs typeface="Times New Roman"/>
              </a:rPr>
              <a:t>This is basically a  trade-off between using the computing power available at the client machine versus  maintenance overhead. This in essence takes us back to an architecture </a:t>
            </a:r>
            <a:r>
              <a:rPr dirty="0" sz="1200" spc="-5">
                <a:latin typeface="Times New Roman"/>
                <a:cs typeface="Times New Roman"/>
              </a:rPr>
              <a:t>which </a:t>
            </a:r>
            <a:r>
              <a:rPr dirty="0" sz="1200">
                <a:latin typeface="Times New Roman"/>
                <a:cs typeface="Times New Roman"/>
              </a:rPr>
              <a:t>is  </a:t>
            </a:r>
            <a:r>
              <a:rPr dirty="0" sz="1200" spc="-5">
                <a:latin typeface="Times New Roman"/>
                <a:cs typeface="Times New Roman"/>
              </a:rPr>
              <a:t>similar </a:t>
            </a:r>
            <a:r>
              <a:rPr dirty="0" sz="1200">
                <a:latin typeface="Times New Roman"/>
                <a:cs typeface="Times New Roman"/>
              </a:rPr>
              <a:t>to thin-client architecture. There is little difference though. In the classical  thin-client architecture, the entire processing is carried-out by a </a:t>
            </a:r>
            <a:r>
              <a:rPr dirty="0" sz="1200" spc="-5">
                <a:latin typeface="Times New Roman"/>
                <a:cs typeface="Times New Roman"/>
              </a:rPr>
              <a:t>single server, </a:t>
            </a:r>
            <a:r>
              <a:rPr dirty="0" sz="1200">
                <a:latin typeface="Times New Roman"/>
                <a:cs typeface="Times New Roman"/>
              </a:rPr>
              <a:t>in the  case of zero-install, the network environment is used to distribute </a:t>
            </a:r>
            <a:r>
              <a:rPr dirty="0" sz="1200" spc="-5">
                <a:latin typeface="Times New Roman"/>
                <a:cs typeface="Times New Roman"/>
              </a:rPr>
              <a:t>server side  </a:t>
            </a:r>
            <a:r>
              <a:rPr dirty="0" sz="1200">
                <a:latin typeface="Times New Roman"/>
                <a:cs typeface="Times New Roman"/>
              </a:rPr>
              <a:t>processing by adding a number of </a:t>
            </a:r>
            <a:r>
              <a:rPr dirty="0" sz="1200" spc="-5">
                <a:latin typeface="Times New Roman"/>
                <a:cs typeface="Times New Roman"/>
              </a:rPr>
              <a:t>servers which share </a:t>
            </a:r>
            <a:r>
              <a:rPr dirty="0" sz="1200">
                <a:latin typeface="Times New Roman"/>
                <a:cs typeface="Times New Roman"/>
              </a:rPr>
              <a:t>processing load. Web-based  application </a:t>
            </a:r>
            <a:r>
              <a:rPr dirty="0" sz="1200" spc="-5">
                <a:latin typeface="Times New Roman"/>
                <a:cs typeface="Times New Roman"/>
              </a:rPr>
              <a:t>where </a:t>
            </a:r>
            <a:r>
              <a:rPr dirty="0" sz="1200">
                <a:latin typeface="Times New Roman"/>
                <a:cs typeface="Times New Roman"/>
              </a:rPr>
              <a:t>the web-pages are put on a </a:t>
            </a:r>
            <a:r>
              <a:rPr dirty="0" sz="1200" spc="-5">
                <a:latin typeface="Times New Roman"/>
                <a:cs typeface="Times New Roman"/>
              </a:rPr>
              <a:t>web-server </a:t>
            </a:r>
            <a:r>
              <a:rPr dirty="0" sz="1200">
                <a:latin typeface="Times New Roman"/>
                <a:cs typeface="Times New Roman"/>
              </a:rPr>
              <a:t>is an example of </a:t>
            </a:r>
            <a:r>
              <a:rPr dirty="0" sz="1200" spc="5">
                <a:latin typeface="Times New Roman"/>
                <a:cs typeface="Times New Roman"/>
              </a:rPr>
              <a:t>this type </a:t>
            </a:r>
            <a:r>
              <a:rPr dirty="0" sz="1200">
                <a:latin typeface="Times New Roman"/>
                <a:cs typeface="Times New Roman"/>
              </a:rPr>
              <a:t>of  architecture. In this case, </a:t>
            </a:r>
            <a:r>
              <a:rPr dirty="0" sz="1200" spc="-5">
                <a:latin typeface="Times New Roman"/>
                <a:cs typeface="Times New Roman"/>
              </a:rPr>
              <a:t>whenever </a:t>
            </a:r>
            <a:r>
              <a:rPr dirty="0" sz="1200">
                <a:latin typeface="Times New Roman"/>
                <a:cs typeface="Times New Roman"/>
              </a:rPr>
              <a:t>there is a change, the </a:t>
            </a:r>
            <a:r>
              <a:rPr dirty="0" sz="1200" spc="-5">
                <a:latin typeface="Times New Roman"/>
                <a:cs typeface="Times New Roman"/>
              </a:rPr>
              <a:t>web </a:t>
            </a:r>
            <a:r>
              <a:rPr dirty="0" sz="1200">
                <a:latin typeface="Times New Roman"/>
                <a:cs typeface="Times New Roman"/>
              </a:rPr>
              <a:t>page is updated  accordingly. </a:t>
            </a:r>
            <a:r>
              <a:rPr dirty="0" sz="1200" spc="-5">
                <a:latin typeface="Times New Roman"/>
                <a:cs typeface="Times New Roman"/>
              </a:rPr>
              <a:t>Now when </a:t>
            </a:r>
            <a:r>
              <a:rPr dirty="0" sz="1200">
                <a:latin typeface="Times New Roman"/>
                <a:cs typeface="Times New Roman"/>
              </a:rPr>
              <a:t>the user logs in, he gets to use the modified version of the  application </a:t>
            </a:r>
            <a:r>
              <a:rPr dirty="0" sz="1200" spc="-5">
                <a:latin typeface="Times New Roman"/>
                <a:cs typeface="Times New Roman"/>
              </a:rPr>
              <a:t>without </a:t>
            </a:r>
            <a:r>
              <a:rPr dirty="0" sz="1200">
                <a:latin typeface="Times New Roman"/>
                <a:cs typeface="Times New Roman"/>
              </a:rPr>
              <a:t>any changes or updates at the client</a:t>
            </a:r>
            <a:r>
              <a:rPr dirty="0" sz="1200" spc="-114">
                <a:latin typeface="Times New Roman"/>
                <a:cs typeface="Times New Roman"/>
              </a:rPr>
              <a:t> </a:t>
            </a:r>
            <a:r>
              <a:rPr dirty="0" sz="1200" spc="-5">
                <a:latin typeface="Times New Roman"/>
                <a:cs typeface="Times New Roman"/>
              </a:rPr>
              <a:t>side.</a:t>
            </a:r>
            <a:endParaRPr sz="1200">
              <a:latin typeface="Times New Roman"/>
              <a:cs typeface="Times New Roman"/>
            </a:endParaRPr>
          </a:p>
        </p:txBody>
      </p:sp>
      <p:sp>
        <p:nvSpPr>
          <p:cNvPr id="6" name="object 6"/>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130</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3223"/>
            <a:ext cx="5512435" cy="2946400"/>
          </a:xfrm>
          <a:prstGeom prst="rect">
            <a:avLst/>
          </a:prstGeom>
        </p:spPr>
        <p:txBody>
          <a:bodyPr wrap="square" lIns="0" tIns="0" rIns="0" bIns="0" rtlCol="0" vert="horz">
            <a:spAutoFit/>
          </a:bodyPr>
          <a:lstStyle/>
          <a:p>
            <a:pPr marL="12700">
              <a:lnSpc>
                <a:spcPct val="100000"/>
              </a:lnSpc>
            </a:pPr>
            <a:r>
              <a:rPr dirty="0" sz="1000" spc="-10" b="1">
                <a:latin typeface="Arial"/>
                <a:cs typeface="Arial"/>
              </a:rPr>
              <a:t>N-Tier</a:t>
            </a:r>
            <a:r>
              <a:rPr dirty="0" sz="1000" spc="-75" b="1">
                <a:latin typeface="Arial"/>
                <a:cs typeface="Arial"/>
              </a:rPr>
              <a:t> </a:t>
            </a:r>
            <a:r>
              <a:rPr dirty="0" sz="1000" spc="-5" b="1">
                <a:latin typeface="Arial"/>
                <a:cs typeface="Arial"/>
              </a:rPr>
              <a:t>architecture</a:t>
            </a:r>
            <a:endParaRPr sz="1000">
              <a:latin typeface="Arial"/>
              <a:cs typeface="Arial"/>
            </a:endParaRPr>
          </a:p>
          <a:p>
            <a:pPr>
              <a:lnSpc>
                <a:spcPct val="100000"/>
              </a:lnSpc>
              <a:spcBef>
                <a:spcPts val="5"/>
              </a:spcBef>
            </a:pPr>
            <a:endParaRPr sz="1200">
              <a:latin typeface="Times New Roman"/>
              <a:cs typeface="Times New Roman"/>
            </a:endParaRPr>
          </a:p>
          <a:p>
            <a:pPr algn="just" marL="241300" marR="5080">
              <a:lnSpc>
                <a:spcPct val="95700"/>
              </a:lnSpc>
            </a:pPr>
            <a:r>
              <a:rPr dirty="0" sz="1200" spc="-5">
                <a:latin typeface="Times New Roman"/>
                <a:cs typeface="Times New Roman"/>
              </a:rPr>
              <a:t>N-tier </a:t>
            </a:r>
            <a:r>
              <a:rPr dirty="0" sz="1200">
                <a:latin typeface="Times New Roman"/>
                <a:cs typeface="Times New Roman"/>
              </a:rPr>
              <a:t>architecture </a:t>
            </a:r>
            <a:r>
              <a:rPr dirty="0" sz="1200" spc="-5">
                <a:latin typeface="Times New Roman"/>
                <a:cs typeface="Times New Roman"/>
              </a:rPr>
              <a:t>stems </a:t>
            </a:r>
            <a:r>
              <a:rPr dirty="0" sz="1200">
                <a:latin typeface="Times New Roman"/>
                <a:cs typeface="Times New Roman"/>
              </a:rPr>
              <a:t>from the </a:t>
            </a:r>
            <a:r>
              <a:rPr dirty="0" sz="1200" spc="-5">
                <a:latin typeface="Times New Roman"/>
                <a:cs typeface="Times New Roman"/>
              </a:rPr>
              <a:t>struggle </a:t>
            </a:r>
            <a:r>
              <a:rPr dirty="0" sz="1200">
                <a:latin typeface="Times New Roman"/>
                <a:cs typeface="Times New Roman"/>
              </a:rPr>
              <a:t>to find a middle ground between the fat-  client architecture and the thin-client architecture. In this case the idea is to enhance  </a:t>
            </a:r>
            <a:r>
              <a:rPr dirty="0" sz="1200" spc="-5">
                <a:latin typeface="Times New Roman"/>
                <a:cs typeface="Times New Roman"/>
              </a:rPr>
              <a:t>scalability </a:t>
            </a:r>
            <a:r>
              <a:rPr dirty="0" sz="1200">
                <a:latin typeface="Times New Roman"/>
                <a:cs typeface="Times New Roman"/>
              </a:rPr>
              <a:t>and performance by distributing both the data and the application using  multiple </a:t>
            </a:r>
            <a:r>
              <a:rPr dirty="0" sz="1200" spc="-5">
                <a:latin typeface="Times New Roman"/>
                <a:cs typeface="Times New Roman"/>
              </a:rPr>
              <a:t>server </a:t>
            </a:r>
            <a:r>
              <a:rPr dirty="0" sz="1200">
                <a:latin typeface="Times New Roman"/>
                <a:cs typeface="Times New Roman"/>
              </a:rPr>
              <a:t>machines. This could involve different </a:t>
            </a:r>
            <a:r>
              <a:rPr dirty="0" sz="1200" spc="-5">
                <a:latin typeface="Times New Roman"/>
                <a:cs typeface="Times New Roman"/>
              </a:rPr>
              <a:t>types </a:t>
            </a:r>
            <a:r>
              <a:rPr dirty="0" sz="1200">
                <a:latin typeface="Times New Roman"/>
                <a:cs typeface="Times New Roman"/>
              </a:rPr>
              <a:t>of </a:t>
            </a:r>
            <a:r>
              <a:rPr dirty="0" sz="1200" spc="-5">
                <a:latin typeface="Times New Roman"/>
                <a:cs typeface="Times New Roman"/>
              </a:rPr>
              <a:t>servers such </a:t>
            </a:r>
            <a:r>
              <a:rPr dirty="0" sz="1200">
                <a:latin typeface="Times New Roman"/>
                <a:cs typeface="Times New Roman"/>
              </a:rPr>
              <a:t>as  application </a:t>
            </a:r>
            <a:r>
              <a:rPr dirty="0" sz="1200" spc="-5">
                <a:latin typeface="Times New Roman"/>
                <a:cs typeface="Times New Roman"/>
              </a:rPr>
              <a:t>server, web server, </a:t>
            </a:r>
            <a:r>
              <a:rPr dirty="0" sz="1200">
                <a:latin typeface="Times New Roman"/>
                <a:cs typeface="Times New Roman"/>
              </a:rPr>
              <a:t>and </a:t>
            </a:r>
            <a:r>
              <a:rPr dirty="0" sz="1200" spc="-5">
                <a:latin typeface="Times New Roman"/>
                <a:cs typeface="Times New Roman"/>
              </a:rPr>
              <a:t>DB server. </a:t>
            </a:r>
            <a:r>
              <a:rPr dirty="0" sz="1200">
                <a:latin typeface="Times New Roman"/>
                <a:cs typeface="Times New Roman"/>
              </a:rPr>
              <a:t>Three-tier architecture </a:t>
            </a:r>
            <a:r>
              <a:rPr dirty="0" sz="1200" spc="-5">
                <a:latin typeface="Times New Roman"/>
                <a:cs typeface="Times New Roman"/>
              </a:rPr>
              <a:t>which </a:t>
            </a:r>
            <a:r>
              <a:rPr dirty="0" sz="1200">
                <a:latin typeface="Times New Roman"/>
                <a:cs typeface="Times New Roman"/>
              </a:rPr>
              <a:t>is  explained below is a </a:t>
            </a:r>
            <a:r>
              <a:rPr dirty="0" sz="1200" spc="-5">
                <a:latin typeface="Times New Roman"/>
                <a:cs typeface="Times New Roman"/>
              </a:rPr>
              <a:t>specialized </a:t>
            </a:r>
            <a:r>
              <a:rPr dirty="0" sz="1200">
                <a:latin typeface="Times New Roman"/>
                <a:cs typeface="Times New Roman"/>
              </a:rPr>
              <a:t>form of this</a:t>
            </a:r>
            <a:r>
              <a:rPr dirty="0" sz="1200" spc="-100">
                <a:latin typeface="Times New Roman"/>
                <a:cs typeface="Times New Roman"/>
              </a:rPr>
              <a:t> </a:t>
            </a:r>
            <a:r>
              <a:rPr dirty="0" sz="1200">
                <a:latin typeface="Times New Roman"/>
                <a:cs typeface="Times New Roman"/>
              </a:rPr>
              <a:t>architecture.</a:t>
            </a:r>
            <a:endParaRPr sz="1200">
              <a:latin typeface="Times New Roman"/>
              <a:cs typeface="Times New Roman"/>
            </a:endParaRPr>
          </a:p>
          <a:p>
            <a:pPr>
              <a:lnSpc>
                <a:spcPct val="100000"/>
              </a:lnSpc>
              <a:spcBef>
                <a:spcPts val="50"/>
              </a:spcBef>
            </a:pPr>
            <a:endParaRPr sz="1150">
              <a:latin typeface="Times New Roman"/>
              <a:cs typeface="Times New Roman"/>
            </a:endParaRPr>
          </a:p>
          <a:p>
            <a:pPr marL="12700">
              <a:lnSpc>
                <a:spcPct val="100000"/>
              </a:lnSpc>
            </a:pPr>
            <a:r>
              <a:rPr dirty="0" sz="1000" spc="-5" b="1">
                <a:latin typeface="Arial"/>
                <a:cs typeface="Arial"/>
              </a:rPr>
              <a:t>Three-tier</a:t>
            </a:r>
            <a:r>
              <a:rPr dirty="0" sz="1000" spc="-25" b="1">
                <a:latin typeface="Arial"/>
                <a:cs typeface="Arial"/>
              </a:rPr>
              <a:t> </a:t>
            </a:r>
            <a:r>
              <a:rPr dirty="0" sz="1000" spc="-10" b="1">
                <a:latin typeface="Arial"/>
                <a:cs typeface="Arial"/>
              </a:rPr>
              <a:t>Architecture</a:t>
            </a:r>
            <a:endParaRPr sz="1000">
              <a:latin typeface="Arial"/>
              <a:cs typeface="Arial"/>
            </a:endParaRPr>
          </a:p>
          <a:p>
            <a:pPr>
              <a:lnSpc>
                <a:spcPct val="100000"/>
              </a:lnSpc>
              <a:spcBef>
                <a:spcPts val="40"/>
              </a:spcBef>
            </a:pPr>
            <a:endParaRPr sz="1200">
              <a:latin typeface="Times New Roman"/>
              <a:cs typeface="Times New Roman"/>
            </a:endParaRPr>
          </a:p>
          <a:p>
            <a:pPr algn="just" marL="241300" marR="5080">
              <a:lnSpc>
                <a:spcPts val="1380"/>
              </a:lnSpc>
            </a:pPr>
            <a:r>
              <a:rPr dirty="0" sz="1200">
                <a:latin typeface="Times New Roman"/>
                <a:cs typeface="Times New Roman"/>
              </a:rPr>
              <a:t>In this architecture, each application architecture layers (presentation, application,  database) may run on </a:t>
            </a:r>
            <a:r>
              <a:rPr dirty="0" sz="1200" spc="-5">
                <a:latin typeface="Times New Roman"/>
                <a:cs typeface="Times New Roman"/>
              </a:rPr>
              <a:t>separate </a:t>
            </a:r>
            <a:r>
              <a:rPr dirty="0" sz="1200">
                <a:latin typeface="Times New Roman"/>
                <a:cs typeface="Times New Roman"/>
              </a:rPr>
              <a:t>processors. It therefore allows for better performance  than a thin-client approach. </a:t>
            </a:r>
            <a:r>
              <a:rPr dirty="0" sz="1200" spc="-15">
                <a:latin typeface="Times New Roman"/>
                <a:cs typeface="Times New Roman"/>
              </a:rPr>
              <a:t>It </a:t>
            </a:r>
            <a:r>
              <a:rPr dirty="0" sz="1200">
                <a:latin typeface="Times New Roman"/>
                <a:cs typeface="Times New Roman"/>
              </a:rPr>
              <a:t>is </a:t>
            </a:r>
            <a:r>
              <a:rPr dirty="0" sz="1200" spc="-5">
                <a:latin typeface="Times New Roman"/>
                <a:cs typeface="Times New Roman"/>
              </a:rPr>
              <a:t>simpler </a:t>
            </a:r>
            <a:r>
              <a:rPr dirty="0" sz="1200">
                <a:latin typeface="Times New Roman"/>
                <a:cs typeface="Times New Roman"/>
              </a:rPr>
              <a:t>to manage than fat client approach and  highly </a:t>
            </a:r>
            <a:r>
              <a:rPr dirty="0" sz="1200" spc="-5">
                <a:latin typeface="Times New Roman"/>
                <a:cs typeface="Times New Roman"/>
              </a:rPr>
              <a:t>scalable </a:t>
            </a:r>
            <a:r>
              <a:rPr dirty="0" sz="1200">
                <a:latin typeface="Times New Roman"/>
                <a:cs typeface="Times New Roman"/>
              </a:rPr>
              <a:t>(as demands increase add more</a:t>
            </a:r>
            <a:r>
              <a:rPr dirty="0" sz="1200" spc="-105">
                <a:latin typeface="Times New Roman"/>
                <a:cs typeface="Times New Roman"/>
              </a:rPr>
              <a:t> </a:t>
            </a:r>
            <a:r>
              <a:rPr dirty="0" sz="1200" spc="-5">
                <a:latin typeface="Times New Roman"/>
                <a:cs typeface="Times New Roman"/>
              </a:rPr>
              <a:t>servers).</a:t>
            </a:r>
            <a:endParaRPr sz="1200">
              <a:latin typeface="Times New Roman"/>
              <a:cs typeface="Times New Roman"/>
            </a:endParaRPr>
          </a:p>
          <a:p>
            <a:pPr>
              <a:lnSpc>
                <a:spcPct val="100000"/>
              </a:lnSpc>
              <a:spcBef>
                <a:spcPts val="30"/>
              </a:spcBef>
            </a:pPr>
            <a:endParaRPr sz="1100">
              <a:latin typeface="Times New Roman"/>
              <a:cs typeface="Times New Roman"/>
            </a:endParaRPr>
          </a:p>
          <a:p>
            <a:pPr algn="just" marL="241300">
              <a:lnSpc>
                <a:spcPct val="100000"/>
              </a:lnSpc>
            </a:pPr>
            <a:r>
              <a:rPr dirty="0" sz="1200">
                <a:latin typeface="Times New Roman"/>
                <a:cs typeface="Times New Roman"/>
              </a:rPr>
              <a:t>A typical 3-tier architecture is depicted in the following</a:t>
            </a:r>
            <a:r>
              <a:rPr dirty="0" sz="1200" spc="-110">
                <a:latin typeface="Times New Roman"/>
                <a:cs typeface="Times New Roman"/>
              </a:rPr>
              <a:t> </a:t>
            </a:r>
            <a:r>
              <a:rPr dirty="0" sz="1200" spc="-5">
                <a:latin typeface="Times New Roman"/>
                <a:cs typeface="Times New Roman"/>
              </a:rPr>
              <a:t>diagram</a:t>
            </a:r>
            <a:r>
              <a:rPr dirty="0" sz="1000" spc="-5">
                <a:latin typeface="Arial"/>
                <a:cs typeface="Arial"/>
              </a:rPr>
              <a:t>.</a:t>
            </a:r>
            <a:endParaRPr sz="1000">
              <a:latin typeface="Arial"/>
              <a:cs typeface="Arial"/>
            </a:endParaRPr>
          </a:p>
        </p:txBody>
      </p:sp>
      <p:sp>
        <p:nvSpPr>
          <p:cNvPr id="6" name="object 6"/>
          <p:cNvSpPr txBox="1"/>
          <p:nvPr/>
        </p:nvSpPr>
        <p:spPr>
          <a:xfrm>
            <a:off x="1130300" y="6934200"/>
            <a:ext cx="5510530" cy="708660"/>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N-tier </a:t>
            </a:r>
            <a:r>
              <a:rPr dirty="0" sz="1200">
                <a:latin typeface="Times New Roman"/>
                <a:cs typeface="Times New Roman"/>
              </a:rPr>
              <a:t>architecture generalizes the concepts of 3-tier architecture. In this case the </a:t>
            </a:r>
            <a:r>
              <a:rPr dirty="0" sz="1200" spc="-5">
                <a:latin typeface="Times New Roman"/>
                <a:cs typeface="Times New Roman"/>
              </a:rPr>
              <a:t>system  </a:t>
            </a:r>
            <a:r>
              <a:rPr dirty="0" sz="1200">
                <a:latin typeface="Times New Roman"/>
                <a:cs typeface="Times New Roman"/>
              </a:rPr>
              <a:t>architecture may have more than 3 layers. That is, in n-tier architecture, in order to  increase performance, </a:t>
            </a:r>
            <a:r>
              <a:rPr dirty="0" sz="1200" spc="-5">
                <a:latin typeface="Times New Roman"/>
                <a:cs typeface="Times New Roman"/>
              </a:rPr>
              <a:t>we </a:t>
            </a:r>
            <a:r>
              <a:rPr dirty="0" sz="1200">
                <a:latin typeface="Times New Roman"/>
                <a:cs typeface="Times New Roman"/>
              </a:rPr>
              <a:t>may distribute the application over different </a:t>
            </a:r>
            <a:r>
              <a:rPr dirty="0" sz="1200" spc="-5">
                <a:latin typeface="Times New Roman"/>
                <a:cs typeface="Times New Roman"/>
              </a:rPr>
              <a:t>servers </a:t>
            </a:r>
            <a:r>
              <a:rPr dirty="0" sz="1200">
                <a:latin typeface="Times New Roman"/>
                <a:cs typeface="Times New Roman"/>
              </a:rPr>
              <a:t>by putting  different </a:t>
            </a:r>
            <a:r>
              <a:rPr dirty="0" sz="1200" spc="-5">
                <a:latin typeface="Times New Roman"/>
                <a:cs typeface="Times New Roman"/>
              </a:rPr>
              <a:t>subsystems </a:t>
            </a:r>
            <a:r>
              <a:rPr dirty="0" sz="1200">
                <a:latin typeface="Times New Roman"/>
                <a:cs typeface="Times New Roman"/>
              </a:rPr>
              <a:t>on different</a:t>
            </a:r>
            <a:r>
              <a:rPr dirty="0" sz="1200" spc="-90">
                <a:latin typeface="Times New Roman"/>
                <a:cs typeface="Times New Roman"/>
              </a:rPr>
              <a:t> </a:t>
            </a:r>
            <a:r>
              <a:rPr dirty="0" sz="1200" spc="-5">
                <a:latin typeface="Times New Roman"/>
                <a:cs typeface="Times New Roman"/>
              </a:rPr>
              <a:t>servers.</a:t>
            </a:r>
            <a:endParaRPr sz="1200">
              <a:latin typeface="Times New Roman"/>
              <a:cs typeface="Times New Roman"/>
            </a:endParaRPr>
          </a:p>
        </p:txBody>
      </p:sp>
      <p:sp>
        <p:nvSpPr>
          <p:cNvPr id="7" name="object 7"/>
          <p:cNvSpPr/>
          <p:nvPr/>
        </p:nvSpPr>
        <p:spPr>
          <a:xfrm>
            <a:off x="3133344" y="4686300"/>
            <a:ext cx="1198245" cy="777240"/>
          </a:xfrm>
          <a:custGeom>
            <a:avLst/>
            <a:gdLst/>
            <a:ahLst/>
            <a:cxnLst/>
            <a:rect l="l" t="t" r="r" b="b"/>
            <a:pathLst>
              <a:path w="1198245" h="777239">
                <a:moveTo>
                  <a:pt x="0" y="0"/>
                </a:moveTo>
                <a:lnTo>
                  <a:pt x="1197863" y="0"/>
                </a:lnTo>
                <a:lnTo>
                  <a:pt x="1197863" y="777239"/>
                </a:lnTo>
                <a:lnTo>
                  <a:pt x="0" y="777239"/>
                </a:lnTo>
                <a:lnTo>
                  <a:pt x="0" y="0"/>
                </a:lnTo>
                <a:close/>
              </a:path>
            </a:pathLst>
          </a:custGeom>
          <a:solidFill>
            <a:srgbClr val="859B79"/>
          </a:solidFill>
        </p:spPr>
        <p:txBody>
          <a:bodyPr wrap="square" lIns="0" tIns="0" rIns="0" bIns="0" rtlCol="0"/>
          <a:lstStyle/>
          <a:p/>
        </p:txBody>
      </p:sp>
      <p:sp>
        <p:nvSpPr>
          <p:cNvPr id="8" name="object 8"/>
          <p:cNvSpPr/>
          <p:nvPr/>
        </p:nvSpPr>
        <p:spPr>
          <a:xfrm>
            <a:off x="5416296" y="4671059"/>
            <a:ext cx="1196340" cy="775970"/>
          </a:xfrm>
          <a:custGeom>
            <a:avLst/>
            <a:gdLst/>
            <a:ahLst/>
            <a:cxnLst/>
            <a:rect l="l" t="t" r="r" b="b"/>
            <a:pathLst>
              <a:path w="1196340" h="775970">
                <a:moveTo>
                  <a:pt x="0" y="0"/>
                </a:moveTo>
                <a:lnTo>
                  <a:pt x="1196340" y="0"/>
                </a:lnTo>
                <a:lnTo>
                  <a:pt x="1196340" y="775715"/>
                </a:lnTo>
                <a:lnTo>
                  <a:pt x="0" y="775715"/>
                </a:lnTo>
                <a:lnTo>
                  <a:pt x="0" y="0"/>
                </a:lnTo>
                <a:close/>
              </a:path>
            </a:pathLst>
          </a:custGeom>
          <a:solidFill>
            <a:srgbClr val="859B79"/>
          </a:solidFill>
        </p:spPr>
        <p:txBody>
          <a:bodyPr wrap="square" lIns="0" tIns="0" rIns="0" bIns="0" rtlCol="0"/>
          <a:lstStyle/>
          <a:p/>
        </p:txBody>
      </p:sp>
      <p:sp>
        <p:nvSpPr>
          <p:cNvPr id="9" name="object 9"/>
          <p:cNvSpPr/>
          <p:nvPr/>
        </p:nvSpPr>
        <p:spPr>
          <a:xfrm>
            <a:off x="5253228" y="4509515"/>
            <a:ext cx="1198245" cy="775970"/>
          </a:xfrm>
          <a:custGeom>
            <a:avLst/>
            <a:gdLst/>
            <a:ahLst/>
            <a:cxnLst/>
            <a:rect l="l" t="t" r="r" b="b"/>
            <a:pathLst>
              <a:path w="1198245" h="775970">
                <a:moveTo>
                  <a:pt x="1195412" y="0"/>
                </a:moveTo>
                <a:lnTo>
                  <a:pt x="0" y="0"/>
                </a:lnTo>
                <a:lnTo>
                  <a:pt x="0" y="772092"/>
                </a:lnTo>
                <a:lnTo>
                  <a:pt x="2281" y="775715"/>
                </a:lnTo>
                <a:lnTo>
                  <a:pt x="1192533" y="775715"/>
                </a:lnTo>
                <a:lnTo>
                  <a:pt x="1197864" y="767250"/>
                </a:lnTo>
                <a:lnTo>
                  <a:pt x="1197864" y="3893"/>
                </a:lnTo>
                <a:lnTo>
                  <a:pt x="1195412" y="0"/>
                </a:lnTo>
                <a:close/>
              </a:path>
            </a:pathLst>
          </a:custGeom>
          <a:solidFill>
            <a:srgbClr val="D2EEC5"/>
          </a:solidFill>
        </p:spPr>
        <p:txBody>
          <a:bodyPr wrap="square" lIns="0" tIns="0" rIns="0" bIns="0" rtlCol="0"/>
          <a:lstStyle/>
          <a:p/>
        </p:txBody>
      </p:sp>
      <p:sp>
        <p:nvSpPr>
          <p:cNvPr id="10" name="object 10"/>
          <p:cNvSpPr/>
          <p:nvPr/>
        </p:nvSpPr>
        <p:spPr>
          <a:xfrm>
            <a:off x="5253227" y="4509515"/>
            <a:ext cx="1198245" cy="775970"/>
          </a:xfrm>
          <a:custGeom>
            <a:avLst/>
            <a:gdLst/>
            <a:ahLst/>
            <a:cxnLst/>
            <a:rect l="l" t="t" r="r" b="b"/>
            <a:pathLst>
              <a:path w="1198245" h="775970">
                <a:moveTo>
                  <a:pt x="1155212" y="0"/>
                </a:moveTo>
                <a:lnTo>
                  <a:pt x="38165" y="0"/>
                </a:lnTo>
                <a:lnTo>
                  <a:pt x="18454" y="29688"/>
                </a:lnTo>
                <a:lnTo>
                  <a:pt x="0" y="61990"/>
                </a:lnTo>
                <a:lnTo>
                  <a:pt x="0" y="708125"/>
                </a:lnTo>
                <a:lnTo>
                  <a:pt x="18454" y="740354"/>
                </a:lnTo>
                <a:lnTo>
                  <a:pt x="41980" y="775715"/>
                </a:lnTo>
                <a:lnTo>
                  <a:pt x="1151401" y="775715"/>
                </a:lnTo>
                <a:lnTo>
                  <a:pt x="1174901" y="740354"/>
                </a:lnTo>
                <a:lnTo>
                  <a:pt x="1197548" y="700767"/>
                </a:lnTo>
                <a:lnTo>
                  <a:pt x="1197864" y="700118"/>
                </a:lnTo>
                <a:lnTo>
                  <a:pt x="1197864" y="70015"/>
                </a:lnTo>
                <a:lnTo>
                  <a:pt x="1197548" y="69365"/>
                </a:lnTo>
                <a:lnTo>
                  <a:pt x="1174901" y="29688"/>
                </a:lnTo>
                <a:lnTo>
                  <a:pt x="1155212" y="0"/>
                </a:lnTo>
                <a:close/>
              </a:path>
            </a:pathLst>
          </a:custGeom>
          <a:solidFill>
            <a:srgbClr val="D4EFC6"/>
          </a:solidFill>
        </p:spPr>
        <p:txBody>
          <a:bodyPr wrap="square" lIns="0" tIns="0" rIns="0" bIns="0" rtlCol="0"/>
          <a:lstStyle/>
          <a:p/>
        </p:txBody>
      </p:sp>
      <p:sp>
        <p:nvSpPr>
          <p:cNvPr id="11" name="object 11"/>
          <p:cNvSpPr/>
          <p:nvPr/>
        </p:nvSpPr>
        <p:spPr>
          <a:xfrm>
            <a:off x="5253228" y="4509515"/>
            <a:ext cx="1198245" cy="775970"/>
          </a:xfrm>
          <a:custGeom>
            <a:avLst/>
            <a:gdLst/>
            <a:ahLst/>
            <a:cxnLst/>
            <a:rect l="l" t="t" r="r" b="b"/>
            <a:pathLst>
              <a:path w="1198245" h="775970">
                <a:moveTo>
                  <a:pt x="1115679" y="0"/>
                </a:moveTo>
                <a:lnTo>
                  <a:pt x="79136" y="0"/>
                </a:lnTo>
                <a:lnTo>
                  <a:pt x="55399" y="33836"/>
                </a:lnTo>
                <a:lnTo>
                  <a:pt x="32009" y="72699"/>
                </a:lnTo>
                <a:lnTo>
                  <a:pt x="11330" y="113271"/>
                </a:lnTo>
                <a:lnTo>
                  <a:pt x="0" y="140045"/>
                </a:lnTo>
                <a:lnTo>
                  <a:pt x="0" y="631099"/>
                </a:lnTo>
                <a:lnTo>
                  <a:pt x="32009" y="698444"/>
                </a:lnTo>
                <a:lnTo>
                  <a:pt x="55399" y="737308"/>
                </a:lnTo>
                <a:lnTo>
                  <a:pt x="81376" y="774337"/>
                </a:lnTo>
                <a:lnTo>
                  <a:pt x="82494" y="775715"/>
                </a:lnTo>
                <a:lnTo>
                  <a:pt x="1112321" y="775715"/>
                </a:lnTo>
                <a:lnTo>
                  <a:pt x="1139416" y="737308"/>
                </a:lnTo>
                <a:lnTo>
                  <a:pt x="1162806" y="698444"/>
                </a:lnTo>
                <a:lnTo>
                  <a:pt x="1183485" y="657872"/>
                </a:lnTo>
                <a:lnTo>
                  <a:pt x="1197864" y="623896"/>
                </a:lnTo>
                <a:lnTo>
                  <a:pt x="1197864" y="147247"/>
                </a:lnTo>
                <a:lnTo>
                  <a:pt x="1183485" y="113271"/>
                </a:lnTo>
                <a:lnTo>
                  <a:pt x="1162806" y="72699"/>
                </a:lnTo>
                <a:lnTo>
                  <a:pt x="1139416" y="33836"/>
                </a:lnTo>
                <a:lnTo>
                  <a:pt x="1115679" y="0"/>
                </a:lnTo>
                <a:close/>
              </a:path>
            </a:pathLst>
          </a:custGeom>
          <a:solidFill>
            <a:srgbClr val="D6EFC9"/>
          </a:solidFill>
        </p:spPr>
        <p:txBody>
          <a:bodyPr wrap="square" lIns="0" tIns="0" rIns="0" bIns="0" rtlCol="0"/>
          <a:lstStyle/>
          <a:p/>
        </p:txBody>
      </p:sp>
      <p:sp>
        <p:nvSpPr>
          <p:cNvPr id="12" name="object 12"/>
          <p:cNvSpPr/>
          <p:nvPr/>
        </p:nvSpPr>
        <p:spPr>
          <a:xfrm>
            <a:off x="5253227" y="4509515"/>
            <a:ext cx="1198245" cy="775970"/>
          </a:xfrm>
          <a:custGeom>
            <a:avLst/>
            <a:gdLst/>
            <a:ahLst/>
            <a:cxnLst/>
            <a:rect l="l" t="t" r="r" b="b"/>
            <a:pathLst>
              <a:path w="1198245" h="775970">
                <a:moveTo>
                  <a:pt x="1074819" y="0"/>
                </a:moveTo>
                <a:lnTo>
                  <a:pt x="119996" y="0"/>
                </a:lnTo>
                <a:lnTo>
                  <a:pt x="118436" y="1803"/>
                </a:lnTo>
                <a:lnTo>
                  <a:pt x="91535" y="37911"/>
                </a:lnTo>
                <a:lnTo>
                  <a:pt x="67281" y="75974"/>
                </a:lnTo>
                <a:lnTo>
                  <a:pt x="45813" y="115855"/>
                </a:lnTo>
                <a:lnTo>
                  <a:pt x="27268" y="157415"/>
                </a:lnTo>
                <a:lnTo>
                  <a:pt x="11785" y="200517"/>
                </a:lnTo>
                <a:lnTo>
                  <a:pt x="0" y="243219"/>
                </a:lnTo>
                <a:lnTo>
                  <a:pt x="0" y="527924"/>
                </a:lnTo>
                <a:lnTo>
                  <a:pt x="11785" y="570626"/>
                </a:lnTo>
                <a:lnTo>
                  <a:pt x="27268" y="613728"/>
                </a:lnTo>
                <a:lnTo>
                  <a:pt x="45813" y="655288"/>
                </a:lnTo>
                <a:lnTo>
                  <a:pt x="67281" y="695169"/>
                </a:lnTo>
                <a:lnTo>
                  <a:pt x="91535" y="733232"/>
                </a:lnTo>
                <a:lnTo>
                  <a:pt x="118436" y="769340"/>
                </a:lnTo>
                <a:lnTo>
                  <a:pt x="123949" y="775715"/>
                </a:lnTo>
                <a:lnTo>
                  <a:pt x="1070866" y="775715"/>
                </a:lnTo>
                <a:lnTo>
                  <a:pt x="1103280" y="733232"/>
                </a:lnTo>
                <a:lnTo>
                  <a:pt x="1127534" y="695169"/>
                </a:lnTo>
                <a:lnTo>
                  <a:pt x="1149002" y="655288"/>
                </a:lnTo>
                <a:lnTo>
                  <a:pt x="1167547" y="613728"/>
                </a:lnTo>
                <a:lnTo>
                  <a:pt x="1183030" y="570626"/>
                </a:lnTo>
                <a:lnTo>
                  <a:pt x="1195313" y="526122"/>
                </a:lnTo>
                <a:lnTo>
                  <a:pt x="1197864" y="513072"/>
                </a:lnTo>
                <a:lnTo>
                  <a:pt x="1197864" y="258071"/>
                </a:lnTo>
                <a:lnTo>
                  <a:pt x="1183030" y="200517"/>
                </a:lnTo>
                <a:lnTo>
                  <a:pt x="1167547" y="157415"/>
                </a:lnTo>
                <a:lnTo>
                  <a:pt x="1149002" y="115855"/>
                </a:lnTo>
                <a:lnTo>
                  <a:pt x="1127534" y="75974"/>
                </a:lnTo>
                <a:lnTo>
                  <a:pt x="1103280" y="37911"/>
                </a:lnTo>
                <a:lnTo>
                  <a:pt x="1076379" y="1803"/>
                </a:lnTo>
                <a:lnTo>
                  <a:pt x="1074819" y="0"/>
                </a:lnTo>
                <a:close/>
              </a:path>
            </a:pathLst>
          </a:custGeom>
          <a:solidFill>
            <a:srgbClr val="D9F0CD"/>
          </a:solidFill>
        </p:spPr>
        <p:txBody>
          <a:bodyPr wrap="square" lIns="0" tIns="0" rIns="0" bIns="0" rtlCol="0"/>
          <a:lstStyle/>
          <a:p/>
        </p:txBody>
      </p:sp>
      <p:sp>
        <p:nvSpPr>
          <p:cNvPr id="13" name="object 13"/>
          <p:cNvSpPr/>
          <p:nvPr/>
        </p:nvSpPr>
        <p:spPr>
          <a:xfrm>
            <a:off x="5268468" y="4509515"/>
            <a:ext cx="1164590" cy="775970"/>
          </a:xfrm>
          <a:custGeom>
            <a:avLst/>
            <a:gdLst/>
            <a:ahLst/>
            <a:cxnLst/>
            <a:rect l="l" t="t" r="r" b="b"/>
            <a:pathLst>
              <a:path w="1164589" h="775970">
                <a:moveTo>
                  <a:pt x="1018016" y="0"/>
                </a:moveTo>
                <a:lnTo>
                  <a:pt x="146318" y="0"/>
                </a:lnTo>
                <a:lnTo>
                  <a:pt x="140124" y="6686"/>
                </a:lnTo>
                <a:lnTo>
                  <a:pt x="112312" y="41733"/>
                </a:lnTo>
                <a:lnTo>
                  <a:pt x="87211" y="78892"/>
                </a:lnTo>
                <a:lnTo>
                  <a:pt x="64972" y="118014"/>
                </a:lnTo>
                <a:lnTo>
                  <a:pt x="45743" y="158948"/>
                </a:lnTo>
                <a:lnTo>
                  <a:pt x="29675" y="201545"/>
                </a:lnTo>
                <a:lnTo>
                  <a:pt x="16916" y="245656"/>
                </a:lnTo>
                <a:lnTo>
                  <a:pt x="7618" y="291131"/>
                </a:lnTo>
                <a:lnTo>
                  <a:pt x="1929" y="337819"/>
                </a:lnTo>
                <a:lnTo>
                  <a:pt x="0" y="385572"/>
                </a:lnTo>
                <a:lnTo>
                  <a:pt x="1929" y="433324"/>
                </a:lnTo>
                <a:lnTo>
                  <a:pt x="7618" y="480012"/>
                </a:lnTo>
                <a:lnTo>
                  <a:pt x="16916" y="525487"/>
                </a:lnTo>
                <a:lnTo>
                  <a:pt x="29675" y="569598"/>
                </a:lnTo>
                <a:lnTo>
                  <a:pt x="45743" y="612195"/>
                </a:lnTo>
                <a:lnTo>
                  <a:pt x="64972" y="653130"/>
                </a:lnTo>
                <a:lnTo>
                  <a:pt x="87211" y="692251"/>
                </a:lnTo>
                <a:lnTo>
                  <a:pt x="112312" y="729410"/>
                </a:lnTo>
                <a:lnTo>
                  <a:pt x="140124" y="764457"/>
                </a:lnTo>
                <a:lnTo>
                  <a:pt x="150554" y="775715"/>
                </a:lnTo>
                <a:lnTo>
                  <a:pt x="1013781" y="775715"/>
                </a:lnTo>
                <a:lnTo>
                  <a:pt x="1052023" y="729410"/>
                </a:lnTo>
                <a:lnTo>
                  <a:pt x="1077123" y="692251"/>
                </a:lnTo>
                <a:lnTo>
                  <a:pt x="1099363" y="653130"/>
                </a:lnTo>
                <a:lnTo>
                  <a:pt x="1118591" y="612195"/>
                </a:lnTo>
                <a:lnTo>
                  <a:pt x="1134660" y="569598"/>
                </a:lnTo>
                <a:lnTo>
                  <a:pt x="1147418" y="525487"/>
                </a:lnTo>
                <a:lnTo>
                  <a:pt x="1156717" y="480012"/>
                </a:lnTo>
                <a:lnTo>
                  <a:pt x="1162406" y="433324"/>
                </a:lnTo>
                <a:lnTo>
                  <a:pt x="1164335" y="385568"/>
                </a:lnTo>
                <a:lnTo>
                  <a:pt x="1162406" y="337819"/>
                </a:lnTo>
                <a:lnTo>
                  <a:pt x="1156717" y="291131"/>
                </a:lnTo>
                <a:lnTo>
                  <a:pt x="1147418" y="245656"/>
                </a:lnTo>
                <a:lnTo>
                  <a:pt x="1134660" y="201545"/>
                </a:lnTo>
                <a:lnTo>
                  <a:pt x="1118591" y="158948"/>
                </a:lnTo>
                <a:lnTo>
                  <a:pt x="1099363" y="118014"/>
                </a:lnTo>
                <a:lnTo>
                  <a:pt x="1077123" y="78892"/>
                </a:lnTo>
                <a:lnTo>
                  <a:pt x="1052023" y="41733"/>
                </a:lnTo>
                <a:lnTo>
                  <a:pt x="1024211" y="6686"/>
                </a:lnTo>
                <a:lnTo>
                  <a:pt x="1018016" y="0"/>
                </a:lnTo>
                <a:close/>
              </a:path>
            </a:pathLst>
          </a:custGeom>
          <a:solidFill>
            <a:srgbClr val="DBF1D0"/>
          </a:solidFill>
        </p:spPr>
        <p:txBody>
          <a:bodyPr wrap="square" lIns="0" tIns="0" rIns="0" bIns="0" rtlCol="0"/>
          <a:lstStyle/>
          <a:p/>
        </p:txBody>
      </p:sp>
      <p:sp>
        <p:nvSpPr>
          <p:cNvPr id="14" name="object 14"/>
          <p:cNvSpPr/>
          <p:nvPr/>
        </p:nvSpPr>
        <p:spPr>
          <a:xfrm>
            <a:off x="5300471" y="4509515"/>
            <a:ext cx="1099185" cy="775970"/>
          </a:xfrm>
          <a:custGeom>
            <a:avLst/>
            <a:gdLst/>
            <a:ahLst/>
            <a:cxnLst/>
            <a:rect l="l" t="t" r="r" b="b"/>
            <a:pathLst>
              <a:path w="1099185" h="775970">
                <a:moveTo>
                  <a:pt x="940809" y="0"/>
                </a:moveTo>
                <a:lnTo>
                  <a:pt x="158745" y="0"/>
                </a:lnTo>
                <a:lnTo>
                  <a:pt x="145940" y="12804"/>
                </a:lnTo>
                <a:lnTo>
                  <a:pt x="117088" y="46696"/>
                </a:lnTo>
                <a:lnTo>
                  <a:pt x="91006" y="82859"/>
                </a:lnTo>
                <a:lnTo>
                  <a:pt x="67862" y="121126"/>
                </a:lnTo>
                <a:lnTo>
                  <a:pt x="47820" y="161330"/>
                </a:lnTo>
                <a:lnTo>
                  <a:pt x="31049" y="203304"/>
                </a:lnTo>
                <a:lnTo>
                  <a:pt x="17715" y="246882"/>
                </a:lnTo>
                <a:lnTo>
                  <a:pt x="7984" y="291897"/>
                </a:lnTo>
                <a:lnTo>
                  <a:pt x="2023" y="338182"/>
                </a:lnTo>
                <a:lnTo>
                  <a:pt x="0" y="385572"/>
                </a:lnTo>
                <a:lnTo>
                  <a:pt x="2023" y="432733"/>
                </a:lnTo>
                <a:lnTo>
                  <a:pt x="7984" y="478814"/>
                </a:lnTo>
                <a:lnTo>
                  <a:pt x="17715" y="523647"/>
                </a:lnTo>
                <a:lnTo>
                  <a:pt x="31049" y="567065"/>
                </a:lnTo>
                <a:lnTo>
                  <a:pt x="47820" y="608899"/>
                </a:lnTo>
                <a:lnTo>
                  <a:pt x="67862" y="648981"/>
                </a:lnTo>
                <a:lnTo>
                  <a:pt x="91006" y="687144"/>
                </a:lnTo>
                <a:lnTo>
                  <a:pt x="117088" y="723218"/>
                </a:lnTo>
                <a:lnTo>
                  <a:pt x="145940" y="757037"/>
                </a:lnTo>
                <a:lnTo>
                  <a:pt x="164654" y="775715"/>
                </a:lnTo>
                <a:lnTo>
                  <a:pt x="934922" y="775715"/>
                </a:lnTo>
                <a:lnTo>
                  <a:pt x="982298" y="723218"/>
                </a:lnTo>
                <a:lnTo>
                  <a:pt x="1008265" y="687144"/>
                </a:lnTo>
                <a:lnTo>
                  <a:pt x="1031301" y="648981"/>
                </a:lnTo>
                <a:lnTo>
                  <a:pt x="1051244" y="608899"/>
                </a:lnTo>
                <a:lnTo>
                  <a:pt x="1067928" y="567065"/>
                </a:lnTo>
                <a:lnTo>
                  <a:pt x="1081190" y="523647"/>
                </a:lnTo>
                <a:lnTo>
                  <a:pt x="1090866" y="478814"/>
                </a:lnTo>
                <a:lnTo>
                  <a:pt x="1096792" y="432733"/>
                </a:lnTo>
                <a:lnTo>
                  <a:pt x="1098803" y="385572"/>
                </a:lnTo>
                <a:lnTo>
                  <a:pt x="1096792" y="338182"/>
                </a:lnTo>
                <a:lnTo>
                  <a:pt x="1090866" y="291897"/>
                </a:lnTo>
                <a:lnTo>
                  <a:pt x="1081190" y="246882"/>
                </a:lnTo>
                <a:lnTo>
                  <a:pt x="1067928" y="203304"/>
                </a:lnTo>
                <a:lnTo>
                  <a:pt x="1051244" y="161330"/>
                </a:lnTo>
                <a:lnTo>
                  <a:pt x="1031301" y="121126"/>
                </a:lnTo>
                <a:lnTo>
                  <a:pt x="1008265" y="82859"/>
                </a:lnTo>
                <a:lnTo>
                  <a:pt x="982298" y="46696"/>
                </a:lnTo>
                <a:lnTo>
                  <a:pt x="953565" y="12804"/>
                </a:lnTo>
                <a:lnTo>
                  <a:pt x="940809" y="0"/>
                </a:lnTo>
                <a:close/>
              </a:path>
            </a:pathLst>
          </a:custGeom>
          <a:solidFill>
            <a:srgbClr val="DDF3D2"/>
          </a:solidFill>
        </p:spPr>
        <p:txBody>
          <a:bodyPr wrap="square" lIns="0" tIns="0" rIns="0" bIns="0" rtlCol="0"/>
          <a:lstStyle/>
          <a:p/>
        </p:txBody>
      </p:sp>
      <p:sp>
        <p:nvSpPr>
          <p:cNvPr id="15" name="object 15"/>
          <p:cNvSpPr/>
          <p:nvPr/>
        </p:nvSpPr>
        <p:spPr>
          <a:xfrm>
            <a:off x="5332476" y="4509515"/>
            <a:ext cx="1035050" cy="775970"/>
          </a:xfrm>
          <a:custGeom>
            <a:avLst/>
            <a:gdLst/>
            <a:ahLst/>
            <a:cxnLst/>
            <a:rect l="l" t="t" r="r" b="b"/>
            <a:pathLst>
              <a:path w="1035050" h="775970">
                <a:moveTo>
                  <a:pt x="861161" y="0"/>
                </a:moveTo>
                <a:lnTo>
                  <a:pt x="173872" y="0"/>
                </a:lnTo>
                <a:lnTo>
                  <a:pt x="151637" y="20383"/>
                </a:lnTo>
                <a:lnTo>
                  <a:pt x="121752" y="52850"/>
                </a:lnTo>
                <a:lnTo>
                  <a:pt x="94701" y="87773"/>
                </a:lnTo>
                <a:lnTo>
                  <a:pt x="70668" y="124968"/>
                </a:lnTo>
                <a:lnTo>
                  <a:pt x="49832" y="164251"/>
                </a:lnTo>
                <a:lnTo>
                  <a:pt x="32377" y="205438"/>
                </a:lnTo>
                <a:lnTo>
                  <a:pt x="18485" y="248348"/>
                </a:lnTo>
                <a:lnTo>
                  <a:pt x="8336" y="292796"/>
                </a:lnTo>
                <a:lnTo>
                  <a:pt x="2114" y="338598"/>
                </a:lnTo>
                <a:lnTo>
                  <a:pt x="0" y="385572"/>
                </a:lnTo>
                <a:lnTo>
                  <a:pt x="2114" y="432545"/>
                </a:lnTo>
                <a:lnTo>
                  <a:pt x="8336" y="478347"/>
                </a:lnTo>
                <a:lnTo>
                  <a:pt x="18485" y="522795"/>
                </a:lnTo>
                <a:lnTo>
                  <a:pt x="32377" y="565705"/>
                </a:lnTo>
                <a:lnTo>
                  <a:pt x="49832" y="606893"/>
                </a:lnTo>
                <a:lnTo>
                  <a:pt x="70668" y="646176"/>
                </a:lnTo>
                <a:lnTo>
                  <a:pt x="94701" y="683370"/>
                </a:lnTo>
                <a:lnTo>
                  <a:pt x="121752" y="718293"/>
                </a:lnTo>
                <a:lnTo>
                  <a:pt x="151637" y="750760"/>
                </a:lnTo>
                <a:lnTo>
                  <a:pt x="178860" y="775715"/>
                </a:lnTo>
                <a:lnTo>
                  <a:pt x="856184" y="775715"/>
                </a:lnTo>
                <a:lnTo>
                  <a:pt x="913176" y="718293"/>
                </a:lnTo>
                <a:lnTo>
                  <a:pt x="940182" y="683370"/>
                </a:lnTo>
                <a:lnTo>
                  <a:pt x="964183" y="646176"/>
                </a:lnTo>
                <a:lnTo>
                  <a:pt x="984995" y="606893"/>
                </a:lnTo>
                <a:lnTo>
                  <a:pt x="1002434" y="565705"/>
                </a:lnTo>
                <a:lnTo>
                  <a:pt x="1016317" y="522795"/>
                </a:lnTo>
                <a:lnTo>
                  <a:pt x="1026460" y="478347"/>
                </a:lnTo>
                <a:lnTo>
                  <a:pt x="1032681" y="432545"/>
                </a:lnTo>
                <a:lnTo>
                  <a:pt x="1034795" y="385567"/>
                </a:lnTo>
                <a:lnTo>
                  <a:pt x="1032681" y="338598"/>
                </a:lnTo>
                <a:lnTo>
                  <a:pt x="1026460" y="292796"/>
                </a:lnTo>
                <a:lnTo>
                  <a:pt x="1016317" y="248348"/>
                </a:lnTo>
                <a:lnTo>
                  <a:pt x="1002434" y="205438"/>
                </a:lnTo>
                <a:lnTo>
                  <a:pt x="984995" y="164251"/>
                </a:lnTo>
                <a:lnTo>
                  <a:pt x="964183" y="124968"/>
                </a:lnTo>
                <a:lnTo>
                  <a:pt x="940182" y="87773"/>
                </a:lnTo>
                <a:lnTo>
                  <a:pt x="913176" y="52850"/>
                </a:lnTo>
                <a:lnTo>
                  <a:pt x="883348" y="20383"/>
                </a:lnTo>
                <a:lnTo>
                  <a:pt x="861161" y="0"/>
                </a:lnTo>
                <a:close/>
              </a:path>
            </a:pathLst>
          </a:custGeom>
          <a:solidFill>
            <a:srgbClr val="DFF4D4"/>
          </a:solidFill>
        </p:spPr>
        <p:txBody>
          <a:bodyPr wrap="square" lIns="0" tIns="0" rIns="0" bIns="0" rtlCol="0"/>
          <a:lstStyle/>
          <a:p/>
        </p:txBody>
      </p:sp>
      <p:sp>
        <p:nvSpPr>
          <p:cNvPr id="16" name="object 16"/>
          <p:cNvSpPr/>
          <p:nvPr/>
        </p:nvSpPr>
        <p:spPr>
          <a:xfrm>
            <a:off x="5366004" y="4509515"/>
            <a:ext cx="969644" cy="775970"/>
          </a:xfrm>
          <a:custGeom>
            <a:avLst/>
            <a:gdLst/>
            <a:ahLst/>
            <a:cxnLst/>
            <a:rect l="l" t="t" r="r" b="b"/>
            <a:pathLst>
              <a:path w="969645" h="775970">
                <a:moveTo>
                  <a:pt x="778142" y="0"/>
                </a:moveTo>
                <a:lnTo>
                  <a:pt x="191772" y="0"/>
                </a:lnTo>
                <a:lnTo>
                  <a:pt x="158142" y="28096"/>
                </a:lnTo>
                <a:lnTo>
                  <a:pt x="127156" y="59083"/>
                </a:lnTo>
                <a:lnTo>
                  <a:pt x="99040" y="92735"/>
                </a:lnTo>
                <a:lnTo>
                  <a:pt x="74004" y="128845"/>
                </a:lnTo>
                <a:lnTo>
                  <a:pt x="52252" y="167208"/>
                </a:lnTo>
                <a:lnTo>
                  <a:pt x="33992" y="207616"/>
                </a:lnTo>
                <a:lnTo>
                  <a:pt x="19430" y="249863"/>
                </a:lnTo>
                <a:lnTo>
                  <a:pt x="8773" y="293743"/>
                </a:lnTo>
                <a:lnTo>
                  <a:pt x="2227" y="339047"/>
                </a:lnTo>
                <a:lnTo>
                  <a:pt x="0" y="385572"/>
                </a:lnTo>
                <a:lnTo>
                  <a:pt x="2227" y="432096"/>
                </a:lnTo>
                <a:lnTo>
                  <a:pt x="8773" y="477401"/>
                </a:lnTo>
                <a:lnTo>
                  <a:pt x="19430" y="521280"/>
                </a:lnTo>
                <a:lnTo>
                  <a:pt x="33992" y="563527"/>
                </a:lnTo>
                <a:lnTo>
                  <a:pt x="52252" y="603935"/>
                </a:lnTo>
                <a:lnTo>
                  <a:pt x="74004" y="642298"/>
                </a:lnTo>
                <a:lnTo>
                  <a:pt x="99040" y="678408"/>
                </a:lnTo>
                <a:lnTo>
                  <a:pt x="127156" y="712061"/>
                </a:lnTo>
                <a:lnTo>
                  <a:pt x="158142" y="743047"/>
                </a:lnTo>
                <a:lnTo>
                  <a:pt x="191794" y="771162"/>
                </a:lnTo>
                <a:lnTo>
                  <a:pt x="198361" y="775715"/>
                </a:lnTo>
                <a:lnTo>
                  <a:pt x="771557" y="775715"/>
                </a:lnTo>
                <a:lnTo>
                  <a:pt x="811723" y="743047"/>
                </a:lnTo>
                <a:lnTo>
                  <a:pt x="842643" y="712061"/>
                </a:lnTo>
                <a:lnTo>
                  <a:pt x="870678" y="678408"/>
                </a:lnTo>
                <a:lnTo>
                  <a:pt x="895627" y="642298"/>
                </a:lnTo>
                <a:lnTo>
                  <a:pt x="917290" y="603935"/>
                </a:lnTo>
                <a:lnTo>
                  <a:pt x="935464" y="563527"/>
                </a:lnTo>
                <a:lnTo>
                  <a:pt x="949950" y="521280"/>
                </a:lnTo>
                <a:lnTo>
                  <a:pt x="960546" y="477401"/>
                </a:lnTo>
                <a:lnTo>
                  <a:pt x="967050" y="432096"/>
                </a:lnTo>
                <a:lnTo>
                  <a:pt x="969263" y="385571"/>
                </a:lnTo>
                <a:lnTo>
                  <a:pt x="967050" y="339047"/>
                </a:lnTo>
                <a:lnTo>
                  <a:pt x="960546" y="293743"/>
                </a:lnTo>
                <a:lnTo>
                  <a:pt x="949950" y="249863"/>
                </a:lnTo>
                <a:lnTo>
                  <a:pt x="935464" y="207616"/>
                </a:lnTo>
                <a:lnTo>
                  <a:pt x="917290" y="167208"/>
                </a:lnTo>
                <a:lnTo>
                  <a:pt x="895627" y="128845"/>
                </a:lnTo>
                <a:lnTo>
                  <a:pt x="870678" y="92735"/>
                </a:lnTo>
                <a:lnTo>
                  <a:pt x="842643" y="59083"/>
                </a:lnTo>
                <a:lnTo>
                  <a:pt x="811723" y="28096"/>
                </a:lnTo>
                <a:lnTo>
                  <a:pt x="778142" y="0"/>
                </a:lnTo>
                <a:close/>
              </a:path>
            </a:pathLst>
          </a:custGeom>
          <a:solidFill>
            <a:srgbClr val="E1F4D7"/>
          </a:solidFill>
        </p:spPr>
        <p:txBody>
          <a:bodyPr wrap="square" lIns="0" tIns="0" rIns="0" bIns="0" rtlCol="0"/>
          <a:lstStyle/>
          <a:p/>
        </p:txBody>
      </p:sp>
      <p:sp>
        <p:nvSpPr>
          <p:cNvPr id="17" name="object 17"/>
          <p:cNvSpPr/>
          <p:nvPr/>
        </p:nvSpPr>
        <p:spPr>
          <a:xfrm>
            <a:off x="5398008" y="4509515"/>
            <a:ext cx="905510" cy="775970"/>
          </a:xfrm>
          <a:custGeom>
            <a:avLst/>
            <a:gdLst/>
            <a:ahLst/>
            <a:cxnLst/>
            <a:rect l="l" t="t" r="r" b="b"/>
            <a:pathLst>
              <a:path w="905510" h="775970">
                <a:moveTo>
                  <a:pt x="689048" y="0"/>
                </a:moveTo>
                <a:lnTo>
                  <a:pt x="216207" y="0"/>
                </a:lnTo>
                <a:lnTo>
                  <a:pt x="185330" y="20287"/>
                </a:lnTo>
                <a:lnTo>
                  <a:pt x="149381" y="49571"/>
                </a:lnTo>
                <a:lnTo>
                  <a:pt x="116627" y="82325"/>
                </a:lnTo>
                <a:lnTo>
                  <a:pt x="87343" y="118274"/>
                </a:lnTo>
                <a:lnTo>
                  <a:pt x="61806" y="157141"/>
                </a:lnTo>
                <a:lnTo>
                  <a:pt x="40293" y="198649"/>
                </a:lnTo>
                <a:lnTo>
                  <a:pt x="23079" y="242523"/>
                </a:lnTo>
                <a:lnTo>
                  <a:pt x="10441" y="288485"/>
                </a:lnTo>
                <a:lnTo>
                  <a:pt x="2656" y="336260"/>
                </a:lnTo>
                <a:lnTo>
                  <a:pt x="0" y="385572"/>
                </a:lnTo>
                <a:lnTo>
                  <a:pt x="2656" y="434883"/>
                </a:lnTo>
                <a:lnTo>
                  <a:pt x="10441" y="482658"/>
                </a:lnTo>
                <a:lnTo>
                  <a:pt x="23079" y="528620"/>
                </a:lnTo>
                <a:lnTo>
                  <a:pt x="40293" y="572494"/>
                </a:lnTo>
                <a:lnTo>
                  <a:pt x="61806" y="614002"/>
                </a:lnTo>
                <a:lnTo>
                  <a:pt x="87343" y="652869"/>
                </a:lnTo>
                <a:lnTo>
                  <a:pt x="116627" y="688818"/>
                </a:lnTo>
                <a:lnTo>
                  <a:pt x="149381" y="721572"/>
                </a:lnTo>
                <a:lnTo>
                  <a:pt x="185330" y="750856"/>
                </a:lnTo>
                <a:lnTo>
                  <a:pt x="223166" y="775715"/>
                </a:lnTo>
                <a:lnTo>
                  <a:pt x="682089" y="775715"/>
                </a:lnTo>
                <a:lnTo>
                  <a:pt x="719925" y="750856"/>
                </a:lnTo>
                <a:lnTo>
                  <a:pt x="755874" y="721572"/>
                </a:lnTo>
                <a:lnTo>
                  <a:pt x="788628" y="688818"/>
                </a:lnTo>
                <a:lnTo>
                  <a:pt x="817912" y="652869"/>
                </a:lnTo>
                <a:lnTo>
                  <a:pt x="843449" y="614002"/>
                </a:lnTo>
                <a:lnTo>
                  <a:pt x="864962" y="572494"/>
                </a:lnTo>
                <a:lnTo>
                  <a:pt x="882176" y="528620"/>
                </a:lnTo>
                <a:lnTo>
                  <a:pt x="894814" y="482658"/>
                </a:lnTo>
                <a:lnTo>
                  <a:pt x="902599" y="434883"/>
                </a:lnTo>
                <a:lnTo>
                  <a:pt x="905256" y="385572"/>
                </a:lnTo>
                <a:lnTo>
                  <a:pt x="902599" y="336260"/>
                </a:lnTo>
                <a:lnTo>
                  <a:pt x="894814" y="288485"/>
                </a:lnTo>
                <a:lnTo>
                  <a:pt x="882176" y="242523"/>
                </a:lnTo>
                <a:lnTo>
                  <a:pt x="864962" y="198649"/>
                </a:lnTo>
                <a:lnTo>
                  <a:pt x="843449" y="157141"/>
                </a:lnTo>
                <a:lnTo>
                  <a:pt x="817912" y="118274"/>
                </a:lnTo>
                <a:lnTo>
                  <a:pt x="788628" y="82325"/>
                </a:lnTo>
                <a:lnTo>
                  <a:pt x="755874" y="49571"/>
                </a:lnTo>
                <a:lnTo>
                  <a:pt x="719925" y="20287"/>
                </a:lnTo>
                <a:lnTo>
                  <a:pt x="689048" y="0"/>
                </a:lnTo>
                <a:close/>
              </a:path>
            </a:pathLst>
          </a:custGeom>
          <a:solidFill>
            <a:srgbClr val="E3F5DB"/>
          </a:solidFill>
        </p:spPr>
        <p:txBody>
          <a:bodyPr wrap="square" lIns="0" tIns="0" rIns="0" bIns="0" rtlCol="0"/>
          <a:lstStyle/>
          <a:p/>
        </p:txBody>
      </p:sp>
      <p:sp>
        <p:nvSpPr>
          <p:cNvPr id="18" name="object 18"/>
          <p:cNvSpPr/>
          <p:nvPr/>
        </p:nvSpPr>
        <p:spPr>
          <a:xfrm>
            <a:off x="5430012" y="4509515"/>
            <a:ext cx="840105" cy="775970"/>
          </a:xfrm>
          <a:custGeom>
            <a:avLst/>
            <a:gdLst/>
            <a:ahLst/>
            <a:cxnLst/>
            <a:rect l="l" t="t" r="r" b="b"/>
            <a:pathLst>
              <a:path w="840104" h="775970">
                <a:moveTo>
                  <a:pt x="586636" y="0"/>
                </a:moveTo>
                <a:lnTo>
                  <a:pt x="253720" y="0"/>
                </a:lnTo>
                <a:lnTo>
                  <a:pt x="235264" y="7815"/>
                </a:lnTo>
                <a:lnTo>
                  <a:pt x="194748" y="30595"/>
                </a:lnTo>
                <a:lnTo>
                  <a:pt x="157180" y="57561"/>
                </a:lnTo>
                <a:lnTo>
                  <a:pt x="122872" y="88392"/>
                </a:lnTo>
                <a:lnTo>
                  <a:pt x="92132" y="122768"/>
                </a:lnTo>
                <a:lnTo>
                  <a:pt x="65272" y="160371"/>
                </a:lnTo>
                <a:lnTo>
                  <a:pt x="42600" y="200879"/>
                </a:lnTo>
                <a:lnTo>
                  <a:pt x="24427" y="243973"/>
                </a:lnTo>
                <a:lnTo>
                  <a:pt x="11063" y="289333"/>
                </a:lnTo>
                <a:lnTo>
                  <a:pt x="2817" y="336639"/>
                </a:lnTo>
                <a:lnTo>
                  <a:pt x="0" y="385572"/>
                </a:lnTo>
                <a:lnTo>
                  <a:pt x="2817" y="434482"/>
                </a:lnTo>
                <a:lnTo>
                  <a:pt x="11063" y="481726"/>
                </a:lnTo>
                <a:lnTo>
                  <a:pt x="24427" y="526990"/>
                </a:lnTo>
                <a:lnTo>
                  <a:pt x="42600" y="569962"/>
                </a:lnTo>
                <a:lnTo>
                  <a:pt x="65272" y="610328"/>
                </a:lnTo>
                <a:lnTo>
                  <a:pt x="92132" y="647775"/>
                </a:lnTo>
                <a:lnTo>
                  <a:pt x="122872" y="681990"/>
                </a:lnTo>
                <a:lnTo>
                  <a:pt x="157180" y="712658"/>
                </a:lnTo>
                <a:lnTo>
                  <a:pt x="194748" y="739468"/>
                </a:lnTo>
                <a:lnTo>
                  <a:pt x="235264" y="762106"/>
                </a:lnTo>
                <a:lnTo>
                  <a:pt x="267619" y="775715"/>
                </a:lnTo>
                <a:lnTo>
                  <a:pt x="572797" y="775715"/>
                </a:lnTo>
                <a:lnTo>
                  <a:pt x="645380" y="739468"/>
                </a:lnTo>
                <a:lnTo>
                  <a:pt x="682827" y="712658"/>
                </a:lnTo>
                <a:lnTo>
                  <a:pt x="717041" y="681990"/>
                </a:lnTo>
                <a:lnTo>
                  <a:pt x="747710" y="647775"/>
                </a:lnTo>
                <a:lnTo>
                  <a:pt x="774520" y="610328"/>
                </a:lnTo>
                <a:lnTo>
                  <a:pt x="797158" y="569962"/>
                </a:lnTo>
                <a:lnTo>
                  <a:pt x="815310" y="526990"/>
                </a:lnTo>
                <a:lnTo>
                  <a:pt x="828664" y="481726"/>
                </a:lnTo>
                <a:lnTo>
                  <a:pt x="836906" y="434482"/>
                </a:lnTo>
                <a:lnTo>
                  <a:pt x="839723" y="385570"/>
                </a:lnTo>
                <a:lnTo>
                  <a:pt x="836906" y="336639"/>
                </a:lnTo>
                <a:lnTo>
                  <a:pt x="828664" y="289333"/>
                </a:lnTo>
                <a:lnTo>
                  <a:pt x="815310" y="243973"/>
                </a:lnTo>
                <a:lnTo>
                  <a:pt x="797158" y="200879"/>
                </a:lnTo>
                <a:lnTo>
                  <a:pt x="774520" y="160371"/>
                </a:lnTo>
                <a:lnTo>
                  <a:pt x="747710" y="122768"/>
                </a:lnTo>
                <a:lnTo>
                  <a:pt x="717041" y="88392"/>
                </a:lnTo>
                <a:lnTo>
                  <a:pt x="682827" y="57561"/>
                </a:lnTo>
                <a:lnTo>
                  <a:pt x="645380" y="30595"/>
                </a:lnTo>
                <a:lnTo>
                  <a:pt x="605014" y="7815"/>
                </a:lnTo>
                <a:lnTo>
                  <a:pt x="586636" y="0"/>
                </a:lnTo>
                <a:close/>
              </a:path>
            </a:pathLst>
          </a:custGeom>
          <a:solidFill>
            <a:srgbClr val="E6F6DE"/>
          </a:solidFill>
        </p:spPr>
        <p:txBody>
          <a:bodyPr wrap="square" lIns="0" tIns="0" rIns="0" bIns="0" rtlCol="0"/>
          <a:lstStyle/>
          <a:p/>
        </p:txBody>
      </p:sp>
      <p:sp>
        <p:nvSpPr>
          <p:cNvPr id="19" name="object 19"/>
          <p:cNvSpPr/>
          <p:nvPr/>
        </p:nvSpPr>
        <p:spPr>
          <a:xfrm>
            <a:off x="5462015" y="4507991"/>
            <a:ext cx="775970" cy="774700"/>
          </a:xfrm>
          <a:custGeom>
            <a:avLst/>
            <a:gdLst/>
            <a:ahLst/>
            <a:cxnLst/>
            <a:rect l="l" t="t" r="r" b="b"/>
            <a:pathLst>
              <a:path w="775970" h="774700">
                <a:moveTo>
                  <a:pt x="388619" y="0"/>
                </a:moveTo>
                <a:lnTo>
                  <a:pt x="339822" y="3023"/>
                </a:lnTo>
                <a:lnTo>
                  <a:pt x="292847" y="11847"/>
                </a:lnTo>
                <a:lnTo>
                  <a:pt x="248057" y="26108"/>
                </a:lnTo>
                <a:lnTo>
                  <a:pt x="205814" y="45438"/>
                </a:lnTo>
                <a:lnTo>
                  <a:pt x="166481" y="69471"/>
                </a:lnTo>
                <a:lnTo>
                  <a:pt x="130419" y="97841"/>
                </a:lnTo>
                <a:lnTo>
                  <a:pt x="97991" y="130181"/>
                </a:lnTo>
                <a:lnTo>
                  <a:pt x="69558" y="166126"/>
                </a:lnTo>
                <a:lnTo>
                  <a:pt x="45482" y="205309"/>
                </a:lnTo>
                <a:lnTo>
                  <a:pt x="26127" y="247363"/>
                </a:lnTo>
                <a:lnTo>
                  <a:pt x="11853" y="291924"/>
                </a:lnTo>
                <a:lnTo>
                  <a:pt x="3023" y="338623"/>
                </a:lnTo>
                <a:lnTo>
                  <a:pt x="0" y="387096"/>
                </a:lnTo>
                <a:lnTo>
                  <a:pt x="3023" y="435568"/>
                </a:lnTo>
                <a:lnTo>
                  <a:pt x="11853" y="482267"/>
                </a:lnTo>
                <a:lnTo>
                  <a:pt x="26127" y="526828"/>
                </a:lnTo>
                <a:lnTo>
                  <a:pt x="45482" y="568882"/>
                </a:lnTo>
                <a:lnTo>
                  <a:pt x="69558" y="608065"/>
                </a:lnTo>
                <a:lnTo>
                  <a:pt x="97991" y="644010"/>
                </a:lnTo>
                <a:lnTo>
                  <a:pt x="130419" y="676350"/>
                </a:lnTo>
                <a:lnTo>
                  <a:pt x="166481" y="704720"/>
                </a:lnTo>
                <a:lnTo>
                  <a:pt x="205814" y="728753"/>
                </a:lnTo>
                <a:lnTo>
                  <a:pt x="248057" y="748083"/>
                </a:lnTo>
                <a:lnTo>
                  <a:pt x="292847" y="762344"/>
                </a:lnTo>
                <a:lnTo>
                  <a:pt x="339822" y="771168"/>
                </a:lnTo>
                <a:lnTo>
                  <a:pt x="388619" y="774192"/>
                </a:lnTo>
                <a:lnTo>
                  <a:pt x="437092" y="771168"/>
                </a:lnTo>
                <a:lnTo>
                  <a:pt x="483791" y="762344"/>
                </a:lnTo>
                <a:lnTo>
                  <a:pt x="528352" y="748083"/>
                </a:lnTo>
                <a:lnTo>
                  <a:pt x="570406" y="728753"/>
                </a:lnTo>
                <a:lnTo>
                  <a:pt x="609589" y="704720"/>
                </a:lnTo>
                <a:lnTo>
                  <a:pt x="645534" y="676350"/>
                </a:lnTo>
                <a:lnTo>
                  <a:pt x="677874" y="644010"/>
                </a:lnTo>
                <a:lnTo>
                  <a:pt x="706244" y="608065"/>
                </a:lnTo>
                <a:lnTo>
                  <a:pt x="730277" y="568882"/>
                </a:lnTo>
                <a:lnTo>
                  <a:pt x="749607" y="526828"/>
                </a:lnTo>
                <a:lnTo>
                  <a:pt x="763868" y="482267"/>
                </a:lnTo>
                <a:lnTo>
                  <a:pt x="772692" y="435568"/>
                </a:lnTo>
                <a:lnTo>
                  <a:pt x="775715" y="387096"/>
                </a:lnTo>
                <a:lnTo>
                  <a:pt x="772692" y="338623"/>
                </a:lnTo>
                <a:lnTo>
                  <a:pt x="763868" y="291924"/>
                </a:lnTo>
                <a:lnTo>
                  <a:pt x="749607" y="247363"/>
                </a:lnTo>
                <a:lnTo>
                  <a:pt x="730277" y="205309"/>
                </a:lnTo>
                <a:lnTo>
                  <a:pt x="706244" y="166126"/>
                </a:lnTo>
                <a:lnTo>
                  <a:pt x="677874" y="130181"/>
                </a:lnTo>
                <a:lnTo>
                  <a:pt x="645534" y="97841"/>
                </a:lnTo>
                <a:lnTo>
                  <a:pt x="609589" y="69471"/>
                </a:lnTo>
                <a:lnTo>
                  <a:pt x="570406" y="45438"/>
                </a:lnTo>
                <a:lnTo>
                  <a:pt x="528352" y="26108"/>
                </a:lnTo>
                <a:lnTo>
                  <a:pt x="483791" y="11847"/>
                </a:lnTo>
                <a:lnTo>
                  <a:pt x="437092" y="3023"/>
                </a:lnTo>
                <a:lnTo>
                  <a:pt x="388619" y="0"/>
                </a:lnTo>
                <a:close/>
              </a:path>
            </a:pathLst>
          </a:custGeom>
          <a:solidFill>
            <a:srgbClr val="E8F7E0"/>
          </a:solidFill>
        </p:spPr>
        <p:txBody>
          <a:bodyPr wrap="square" lIns="0" tIns="0" rIns="0" bIns="0" rtlCol="0"/>
          <a:lstStyle/>
          <a:p/>
        </p:txBody>
      </p:sp>
      <p:sp>
        <p:nvSpPr>
          <p:cNvPr id="20" name="object 20"/>
          <p:cNvSpPr/>
          <p:nvPr/>
        </p:nvSpPr>
        <p:spPr>
          <a:xfrm>
            <a:off x="5495544" y="4539996"/>
            <a:ext cx="710565" cy="710565"/>
          </a:xfrm>
          <a:custGeom>
            <a:avLst/>
            <a:gdLst/>
            <a:ahLst/>
            <a:cxnLst/>
            <a:rect l="l" t="t" r="r" b="b"/>
            <a:pathLst>
              <a:path w="710564" h="710564">
                <a:moveTo>
                  <a:pt x="355092" y="0"/>
                </a:moveTo>
                <a:lnTo>
                  <a:pt x="306806" y="3261"/>
                </a:lnTo>
                <a:lnTo>
                  <a:pt x="260526" y="12756"/>
                </a:lnTo>
                <a:lnTo>
                  <a:pt x="216669" y="28051"/>
                </a:lnTo>
                <a:lnTo>
                  <a:pt x="175655" y="48711"/>
                </a:lnTo>
                <a:lnTo>
                  <a:pt x="137899" y="74303"/>
                </a:lnTo>
                <a:lnTo>
                  <a:pt x="103822" y="104393"/>
                </a:lnTo>
                <a:lnTo>
                  <a:pt x="73840" y="138548"/>
                </a:lnTo>
                <a:lnTo>
                  <a:pt x="48372" y="176332"/>
                </a:lnTo>
                <a:lnTo>
                  <a:pt x="27836" y="217312"/>
                </a:lnTo>
                <a:lnTo>
                  <a:pt x="12650" y="261055"/>
                </a:lnTo>
                <a:lnTo>
                  <a:pt x="3232" y="307126"/>
                </a:lnTo>
                <a:lnTo>
                  <a:pt x="0" y="355091"/>
                </a:lnTo>
                <a:lnTo>
                  <a:pt x="3232" y="403377"/>
                </a:lnTo>
                <a:lnTo>
                  <a:pt x="12650" y="449657"/>
                </a:lnTo>
                <a:lnTo>
                  <a:pt x="27836" y="493514"/>
                </a:lnTo>
                <a:lnTo>
                  <a:pt x="48372" y="534528"/>
                </a:lnTo>
                <a:lnTo>
                  <a:pt x="73840" y="572284"/>
                </a:lnTo>
                <a:lnTo>
                  <a:pt x="103822" y="606361"/>
                </a:lnTo>
                <a:lnTo>
                  <a:pt x="137899" y="636343"/>
                </a:lnTo>
                <a:lnTo>
                  <a:pt x="175655" y="661811"/>
                </a:lnTo>
                <a:lnTo>
                  <a:pt x="216669" y="682347"/>
                </a:lnTo>
                <a:lnTo>
                  <a:pt x="260526" y="697533"/>
                </a:lnTo>
                <a:lnTo>
                  <a:pt x="306806" y="706951"/>
                </a:lnTo>
                <a:lnTo>
                  <a:pt x="355092" y="710183"/>
                </a:lnTo>
                <a:lnTo>
                  <a:pt x="403377" y="706951"/>
                </a:lnTo>
                <a:lnTo>
                  <a:pt x="449657" y="697533"/>
                </a:lnTo>
                <a:lnTo>
                  <a:pt x="493514" y="682347"/>
                </a:lnTo>
                <a:lnTo>
                  <a:pt x="534528" y="661811"/>
                </a:lnTo>
                <a:lnTo>
                  <a:pt x="572284" y="636343"/>
                </a:lnTo>
                <a:lnTo>
                  <a:pt x="606361" y="606361"/>
                </a:lnTo>
                <a:lnTo>
                  <a:pt x="636343" y="572284"/>
                </a:lnTo>
                <a:lnTo>
                  <a:pt x="661811" y="534528"/>
                </a:lnTo>
                <a:lnTo>
                  <a:pt x="682347" y="493514"/>
                </a:lnTo>
                <a:lnTo>
                  <a:pt x="697533" y="449657"/>
                </a:lnTo>
                <a:lnTo>
                  <a:pt x="706951" y="403377"/>
                </a:lnTo>
                <a:lnTo>
                  <a:pt x="710184" y="355091"/>
                </a:lnTo>
                <a:lnTo>
                  <a:pt x="706951" y="307126"/>
                </a:lnTo>
                <a:lnTo>
                  <a:pt x="697533" y="261055"/>
                </a:lnTo>
                <a:lnTo>
                  <a:pt x="682347" y="217312"/>
                </a:lnTo>
                <a:lnTo>
                  <a:pt x="661811" y="176332"/>
                </a:lnTo>
                <a:lnTo>
                  <a:pt x="636343" y="138548"/>
                </a:lnTo>
                <a:lnTo>
                  <a:pt x="606361" y="104393"/>
                </a:lnTo>
                <a:lnTo>
                  <a:pt x="572284" y="74303"/>
                </a:lnTo>
                <a:lnTo>
                  <a:pt x="534528" y="48711"/>
                </a:lnTo>
                <a:lnTo>
                  <a:pt x="493514" y="28051"/>
                </a:lnTo>
                <a:lnTo>
                  <a:pt x="449657" y="12756"/>
                </a:lnTo>
                <a:lnTo>
                  <a:pt x="403377" y="3261"/>
                </a:lnTo>
                <a:lnTo>
                  <a:pt x="355092" y="0"/>
                </a:lnTo>
                <a:close/>
              </a:path>
            </a:pathLst>
          </a:custGeom>
          <a:solidFill>
            <a:srgbClr val="EAF8E2"/>
          </a:solidFill>
        </p:spPr>
        <p:txBody>
          <a:bodyPr wrap="square" lIns="0" tIns="0" rIns="0" bIns="0" rtlCol="0"/>
          <a:lstStyle/>
          <a:p/>
        </p:txBody>
      </p:sp>
      <p:sp>
        <p:nvSpPr>
          <p:cNvPr id="21" name="object 21"/>
          <p:cNvSpPr/>
          <p:nvPr/>
        </p:nvSpPr>
        <p:spPr>
          <a:xfrm>
            <a:off x="5527547" y="4572000"/>
            <a:ext cx="646430" cy="646430"/>
          </a:xfrm>
          <a:custGeom>
            <a:avLst/>
            <a:gdLst/>
            <a:ahLst/>
            <a:cxnLst/>
            <a:rect l="l" t="t" r="r" b="b"/>
            <a:pathLst>
              <a:path w="646429" h="646429">
                <a:moveTo>
                  <a:pt x="323087" y="0"/>
                </a:moveTo>
                <a:lnTo>
                  <a:pt x="275373" y="3506"/>
                </a:lnTo>
                <a:lnTo>
                  <a:pt x="229822" y="13689"/>
                </a:lnTo>
                <a:lnTo>
                  <a:pt x="186937" y="30049"/>
                </a:lnTo>
                <a:lnTo>
                  <a:pt x="147220" y="52083"/>
                </a:lnTo>
                <a:lnTo>
                  <a:pt x="111170" y="79291"/>
                </a:lnTo>
                <a:lnTo>
                  <a:pt x="79291" y="111170"/>
                </a:lnTo>
                <a:lnTo>
                  <a:pt x="52083" y="147220"/>
                </a:lnTo>
                <a:lnTo>
                  <a:pt x="30049" y="186937"/>
                </a:lnTo>
                <a:lnTo>
                  <a:pt x="13689" y="229822"/>
                </a:lnTo>
                <a:lnTo>
                  <a:pt x="3506" y="275373"/>
                </a:lnTo>
                <a:lnTo>
                  <a:pt x="0" y="323088"/>
                </a:lnTo>
                <a:lnTo>
                  <a:pt x="3506" y="370802"/>
                </a:lnTo>
                <a:lnTo>
                  <a:pt x="13689" y="416353"/>
                </a:lnTo>
                <a:lnTo>
                  <a:pt x="30049" y="459238"/>
                </a:lnTo>
                <a:lnTo>
                  <a:pt x="52083" y="498955"/>
                </a:lnTo>
                <a:lnTo>
                  <a:pt x="79291" y="535005"/>
                </a:lnTo>
                <a:lnTo>
                  <a:pt x="111170" y="566884"/>
                </a:lnTo>
                <a:lnTo>
                  <a:pt x="147220" y="594092"/>
                </a:lnTo>
                <a:lnTo>
                  <a:pt x="186937" y="616126"/>
                </a:lnTo>
                <a:lnTo>
                  <a:pt x="229822" y="632486"/>
                </a:lnTo>
                <a:lnTo>
                  <a:pt x="275373" y="642669"/>
                </a:lnTo>
                <a:lnTo>
                  <a:pt x="323087" y="646176"/>
                </a:lnTo>
                <a:lnTo>
                  <a:pt x="370802" y="642669"/>
                </a:lnTo>
                <a:lnTo>
                  <a:pt x="416353" y="632486"/>
                </a:lnTo>
                <a:lnTo>
                  <a:pt x="459238" y="616126"/>
                </a:lnTo>
                <a:lnTo>
                  <a:pt x="498955" y="594092"/>
                </a:lnTo>
                <a:lnTo>
                  <a:pt x="535005" y="566884"/>
                </a:lnTo>
                <a:lnTo>
                  <a:pt x="566884" y="535005"/>
                </a:lnTo>
                <a:lnTo>
                  <a:pt x="594092" y="498955"/>
                </a:lnTo>
                <a:lnTo>
                  <a:pt x="616126" y="459238"/>
                </a:lnTo>
                <a:lnTo>
                  <a:pt x="632486" y="416353"/>
                </a:lnTo>
                <a:lnTo>
                  <a:pt x="642669" y="370802"/>
                </a:lnTo>
                <a:lnTo>
                  <a:pt x="646176" y="323088"/>
                </a:lnTo>
                <a:lnTo>
                  <a:pt x="642669" y="275373"/>
                </a:lnTo>
                <a:lnTo>
                  <a:pt x="632486" y="229822"/>
                </a:lnTo>
                <a:lnTo>
                  <a:pt x="616126" y="186937"/>
                </a:lnTo>
                <a:lnTo>
                  <a:pt x="594092" y="147220"/>
                </a:lnTo>
                <a:lnTo>
                  <a:pt x="566884" y="111170"/>
                </a:lnTo>
                <a:lnTo>
                  <a:pt x="535005" y="79291"/>
                </a:lnTo>
                <a:lnTo>
                  <a:pt x="498955" y="52083"/>
                </a:lnTo>
                <a:lnTo>
                  <a:pt x="459238" y="30049"/>
                </a:lnTo>
                <a:lnTo>
                  <a:pt x="416353" y="13689"/>
                </a:lnTo>
                <a:lnTo>
                  <a:pt x="370802" y="3506"/>
                </a:lnTo>
                <a:lnTo>
                  <a:pt x="323087" y="0"/>
                </a:lnTo>
                <a:close/>
              </a:path>
            </a:pathLst>
          </a:custGeom>
          <a:solidFill>
            <a:srgbClr val="ECF8E6"/>
          </a:solidFill>
        </p:spPr>
        <p:txBody>
          <a:bodyPr wrap="square" lIns="0" tIns="0" rIns="0" bIns="0" rtlCol="0"/>
          <a:lstStyle/>
          <a:p/>
        </p:txBody>
      </p:sp>
      <p:sp>
        <p:nvSpPr>
          <p:cNvPr id="22" name="object 22"/>
          <p:cNvSpPr/>
          <p:nvPr/>
        </p:nvSpPr>
        <p:spPr>
          <a:xfrm>
            <a:off x="5559552" y="4604003"/>
            <a:ext cx="581025" cy="581025"/>
          </a:xfrm>
          <a:custGeom>
            <a:avLst/>
            <a:gdLst/>
            <a:ahLst/>
            <a:cxnLst/>
            <a:rect l="l" t="t" r="r" b="b"/>
            <a:pathLst>
              <a:path w="581025" h="581025">
                <a:moveTo>
                  <a:pt x="291084" y="0"/>
                </a:moveTo>
                <a:lnTo>
                  <a:pt x="243678" y="3788"/>
                </a:lnTo>
                <a:lnTo>
                  <a:pt x="198778" y="14764"/>
                </a:lnTo>
                <a:lnTo>
                  <a:pt x="156968" y="32342"/>
                </a:lnTo>
                <a:lnTo>
                  <a:pt x="118835" y="55936"/>
                </a:lnTo>
                <a:lnTo>
                  <a:pt x="84963" y="84963"/>
                </a:lnTo>
                <a:lnTo>
                  <a:pt x="55936" y="118835"/>
                </a:lnTo>
                <a:lnTo>
                  <a:pt x="32342" y="156968"/>
                </a:lnTo>
                <a:lnTo>
                  <a:pt x="14764" y="198778"/>
                </a:lnTo>
                <a:lnTo>
                  <a:pt x="3788" y="243678"/>
                </a:lnTo>
                <a:lnTo>
                  <a:pt x="0" y="291084"/>
                </a:lnTo>
                <a:lnTo>
                  <a:pt x="3788" y="338076"/>
                </a:lnTo>
                <a:lnTo>
                  <a:pt x="14764" y="382645"/>
                </a:lnTo>
                <a:lnTo>
                  <a:pt x="32342" y="424197"/>
                </a:lnTo>
                <a:lnTo>
                  <a:pt x="55936" y="462137"/>
                </a:lnTo>
                <a:lnTo>
                  <a:pt x="84963" y="495871"/>
                </a:lnTo>
                <a:lnTo>
                  <a:pt x="118835" y="524804"/>
                </a:lnTo>
                <a:lnTo>
                  <a:pt x="156968" y="548342"/>
                </a:lnTo>
                <a:lnTo>
                  <a:pt x="198778" y="565891"/>
                </a:lnTo>
                <a:lnTo>
                  <a:pt x="243678" y="576856"/>
                </a:lnTo>
                <a:lnTo>
                  <a:pt x="291084" y="580644"/>
                </a:lnTo>
                <a:lnTo>
                  <a:pt x="338076" y="576856"/>
                </a:lnTo>
                <a:lnTo>
                  <a:pt x="382645" y="565891"/>
                </a:lnTo>
                <a:lnTo>
                  <a:pt x="424197" y="548342"/>
                </a:lnTo>
                <a:lnTo>
                  <a:pt x="462137" y="524804"/>
                </a:lnTo>
                <a:lnTo>
                  <a:pt x="495871" y="495871"/>
                </a:lnTo>
                <a:lnTo>
                  <a:pt x="524804" y="462137"/>
                </a:lnTo>
                <a:lnTo>
                  <a:pt x="548342" y="424197"/>
                </a:lnTo>
                <a:lnTo>
                  <a:pt x="565891" y="382645"/>
                </a:lnTo>
                <a:lnTo>
                  <a:pt x="576856" y="338076"/>
                </a:lnTo>
                <a:lnTo>
                  <a:pt x="580644" y="291084"/>
                </a:lnTo>
                <a:lnTo>
                  <a:pt x="576856" y="243678"/>
                </a:lnTo>
                <a:lnTo>
                  <a:pt x="565891" y="198778"/>
                </a:lnTo>
                <a:lnTo>
                  <a:pt x="548342" y="156968"/>
                </a:lnTo>
                <a:lnTo>
                  <a:pt x="524804" y="118835"/>
                </a:lnTo>
                <a:lnTo>
                  <a:pt x="495871" y="84963"/>
                </a:lnTo>
                <a:lnTo>
                  <a:pt x="462137" y="55936"/>
                </a:lnTo>
                <a:lnTo>
                  <a:pt x="424197" y="32342"/>
                </a:lnTo>
                <a:lnTo>
                  <a:pt x="382645" y="14764"/>
                </a:lnTo>
                <a:lnTo>
                  <a:pt x="338076" y="3788"/>
                </a:lnTo>
                <a:lnTo>
                  <a:pt x="291084" y="0"/>
                </a:lnTo>
                <a:close/>
              </a:path>
            </a:pathLst>
          </a:custGeom>
          <a:solidFill>
            <a:srgbClr val="EDF9E9"/>
          </a:solidFill>
        </p:spPr>
        <p:txBody>
          <a:bodyPr wrap="square" lIns="0" tIns="0" rIns="0" bIns="0" rtlCol="0"/>
          <a:lstStyle/>
          <a:p/>
        </p:txBody>
      </p:sp>
      <p:sp>
        <p:nvSpPr>
          <p:cNvPr id="23" name="object 23"/>
          <p:cNvSpPr/>
          <p:nvPr/>
        </p:nvSpPr>
        <p:spPr>
          <a:xfrm>
            <a:off x="5591555" y="4636008"/>
            <a:ext cx="516890" cy="516890"/>
          </a:xfrm>
          <a:custGeom>
            <a:avLst/>
            <a:gdLst/>
            <a:ahLst/>
            <a:cxnLst/>
            <a:rect l="l" t="t" r="r" b="b"/>
            <a:pathLst>
              <a:path w="516889" h="516889">
                <a:moveTo>
                  <a:pt x="259080" y="0"/>
                </a:moveTo>
                <a:lnTo>
                  <a:pt x="212465" y="4168"/>
                </a:lnTo>
                <a:lnTo>
                  <a:pt x="168610" y="16189"/>
                </a:lnTo>
                <a:lnTo>
                  <a:pt x="128241" y="35334"/>
                </a:lnTo>
                <a:lnTo>
                  <a:pt x="92088" y="60876"/>
                </a:lnTo>
                <a:lnTo>
                  <a:pt x="60876" y="92088"/>
                </a:lnTo>
                <a:lnTo>
                  <a:pt x="35334" y="128241"/>
                </a:lnTo>
                <a:lnTo>
                  <a:pt x="16189" y="168610"/>
                </a:lnTo>
                <a:lnTo>
                  <a:pt x="4168" y="212465"/>
                </a:lnTo>
                <a:lnTo>
                  <a:pt x="0" y="259079"/>
                </a:lnTo>
                <a:lnTo>
                  <a:pt x="4168" y="305241"/>
                </a:lnTo>
                <a:lnTo>
                  <a:pt x="16189" y="348743"/>
                </a:lnTo>
                <a:lnTo>
                  <a:pt x="35334" y="388845"/>
                </a:lnTo>
                <a:lnTo>
                  <a:pt x="60876" y="424809"/>
                </a:lnTo>
                <a:lnTo>
                  <a:pt x="92088" y="455893"/>
                </a:lnTo>
                <a:lnTo>
                  <a:pt x="128241" y="481358"/>
                </a:lnTo>
                <a:lnTo>
                  <a:pt x="168610" y="500463"/>
                </a:lnTo>
                <a:lnTo>
                  <a:pt x="212465" y="512469"/>
                </a:lnTo>
                <a:lnTo>
                  <a:pt x="259080" y="516635"/>
                </a:lnTo>
                <a:lnTo>
                  <a:pt x="305241" y="512469"/>
                </a:lnTo>
                <a:lnTo>
                  <a:pt x="348743" y="500463"/>
                </a:lnTo>
                <a:lnTo>
                  <a:pt x="388845" y="481358"/>
                </a:lnTo>
                <a:lnTo>
                  <a:pt x="424809" y="455893"/>
                </a:lnTo>
                <a:lnTo>
                  <a:pt x="455893" y="424809"/>
                </a:lnTo>
                <a:lnTo>
                  <a:pt x="481358" y="388845"/>
                </a:lnTo>
                <a:lnTo>
                  <a:pt x="500463" y="348743"/>
                </a:lnTo>
                <a:lnTo>
                  <a:pt x="512469" y="305241"/>
                </a:lnTo>
                <a:lnTo>
                  <a:pt x="516636" y="259079"/>
                </a:lnTo>
                <a:lnTo>
                  <a:pt x="512469" y="212465"/>
                </a:lnTo>
                <a:lnTo>
                  <a:pt x="500463" y="168610"/>
                </a:lnTo>
                <a:lnTo>
                  <a:pt x="481358" y="128241"/>
                </a:lnTo>
                <a:lnTo>
                  <a:pt x="455893" y="92088"/>
                </a:lnTo>
                <a:lnTo>
                  <a:pt x="424809" y="60876"/>
                </a:lnTo>
                <a:lnTo>
                  <a:pt x="388845" y="35334"/>
                </a:lnTo>
                <a:lnTo>
                  <a:pt x="348743" y="16189"/>
                </a:lnTo>
                <a:lnTo>
                  <a:pt x="305241" y="4168"/>
                </a:lnTo>
                <a:lnTo>
                  <a:pt x="259080" y="0"/>
                </a:lnTo>
                <a:close/>
              </a:path>
            </a:pathLst>
          </a:custGeom>
          <a:solidFill>
            <a:srgbClr val="F0F9EC"/>
          </a:solidFill>
        </p:spPr>
        <p:txBody>
          <a:bodyPr wrap="square" lIns="0" tIns="0" rIns="0" bIns="0" rtlCol="0"/>
          <a:lstStyle/>
          <a:p/>
        </p:txBody>
      </p:sp>
      <p:sp>
        <p:nvSpPr>
          <p:cNvPr id="24" name="object 24"/>
          <p:cNvSpPr/>
          <p:nvPr/>
        </p:nvSpPr>
        <p:spPr>
          <a:xfrm>
            <a:off x="5625084" y="4669535"/>
            <a:ext cx="451484" cy="451484"/>
          </a:xfrm>
          <a:custGeom>
            <a:avLst/>
            <a:gdLst/>
            <a:ahLst/>
            <a:cxnLst/>
            <a:rect l="l" t="t" r="r" b="b"/>
            <a:pathLst>
              <a:path w="451485" h="451485">
                <a:moveTo>
                  <a:pt x="225551" y="0"/>
                </a:moveTo>
                <a:lnTo>
                  <a:pt x="179980" y="4566"/>
                </a:lnTo>
                <a:lnTo>
                  <a:pt x="137588" y="17668"/>
                </a:lnTo>
                <a:lnTo>
                  <a:pt x="99268" y="38415"/>
                </a:lnTo>
                <a:lnTo>
                  <a:pt x="65912" y="65912"/>
                </a:lnTo>
                <a:lnTo>
                  <a:pt x="38415" y="99268"/>
                </a:lnTo>
                <a:lnTo>
                  <a:pt x="17668" y="137588"/>
                </a:lnTo>
                <a:lnTo>
                  <a:pt x="4566" y="179980"/>
                </a:lnTo>
                <a:lnTo>
                  <a:pt x="0" y="225551"/>
                </a:lnTo>
                <a:lnTo>
                  <a:pt x="4566" y="271123"/>
                </a:lnTo>
                <a:lnTo>
                  <a:pt x="17668" y="313515"/>
                </a:lnTo>
                <a:lnTo>
                  <a:pt x="38415" y="351835"/>
                </a:lnTo>
                <a:lnTo>
                  <a:pt x="65912" y="385190"/>
                </a:lnTo>
                <a:lnTo>
                  <a:pt x="99268" y="412688"/>
                </a:lnTo>
                <a:lnTo>
                  <a:pt x="137588" y="433435"/>
                </a:lnTo>
                <a:lnTo>
                  <a:pt x="179980" y="446537"/>
                </a:lnTo>
                <a:lnTo>
                  <a:pt x="225551" y="451103"/>
                </a:lnTo>
                <a:lnTo>
                  <a:pt x="271123" y="446537"/>
                </a:lnTo>
                <a:lnTo>
                  <a:pt x="313515" y="433435"/>
                </a:lnTo>
                <a:lnTo>
                  <a:pt x="351835" y="412688"/>
                </a:lnTo>
                <a:lnTo>
                  <a:pt x="385190" y="385190"/>
                </a:lnTo>
                <a:lnTo>
                  <a:pt x="412688" y="351835"/>
                </a:lnTo>
                <a:lnTo>
                  <a:pt x="433435" y="313515"/>
                </a:lnTo>
                <a:lnTo>
                  <a:pt x="446537" y="271123"/>
                </a:lnTo>
                <a:lnTo>
                  <a:pt x="451103" y="225551"/>
                </a:lnTo>
                <a:lnTo>
                  <a:pt x="446537" y="179980"/>
                </a:lnTo>
                <a:lnTo>
                  <a:pt x="433435" y="137588"/>
                </a:lnTo>
                <a:lnTo>
                  <a:pt x="412688" y="99268"/>
                </a:lnTo>
                <a:lnTo>
                  <a:pt x="385190" y="65912"/>
                </a:lnTo>
                <a:lnTo>
                  <a:pt x="351835" y="38415"/>
                </a:lnTo>
                <a:lnTo>
                  <a:pt x="313515" y="17668"/>
                </a:lnTo>
                <a:lnTo>
                  <a:pt x="271123" y="4566"/>
                </a:lnTo>
                <a:lnTo>
                  <a:pt x="225551" y="0"/>
                </a:lnTo>
                <a:close/>
              </a:path>
            </a:pathLst>
          </a:custGeom>
          <a:solidFill>
            <a:srgbClr val="F3FAEE"/>
          </a:solidFill>
        </p:spPr>
        <p:txBody>
          <a:bodyPr wrap="square" lIns="0" tIns="0" rIns="0" bIns="0" rtlCol="0"/>
          <a:lstStyle/>
          <a:p/>
        </p:txBody>
      </p:sp>
      <p:sp>
        <p:nvSpPr>
          <p:cNvPr id="25" name="object 25"/>
          <p:cNvSpPr/>
          <p:nvPr/>
        </p:nvSpPr>
        <p:spPr>
          <a:xfrm>
            <a:off x="5657088" y="4701540"/>
            <a:ext cx="387350" cy="387350"/>
          </a:xfrm>
          <a:custGeom>
            <a:avLst/>
            <a:gdLst/>
            <a:ahLst/>
            <a:cxnLst/>
            <a:rect l="l" t="t" r="r" b="b"/>
            <a:pathLst>
              <a:path w="387350" h="387350">
                <a:moveTo>
                  <a:pt x="193548" y="0"/>
                </a:moveTo>
                <a:lnTo>
                  <a:pt x="149236" y="5122"/>
                </a:lnTo>
                <a:lnTo>
                  <a:pt x="108523" y="19709"/>
                </a:lnTo>
                <a:lnTo>
                  <a:pt x="72583" y="42587"/>
                </a:lnTo>
                <a:lnTo>
                  <a:pt x="42587" y="72583"/>
                </a:lnTo>
                <a:lnTo>
                  <a:pt x="19709" y="108523"/>
                </a:lnTo>
                <a:lnTo>
                  <a:pt x="5122" y="149236"/>
                </a:lnTo>
                <a:lnTo>
                  <a:pt x="0" y="193548"/>
                </a:lnTo>
                <a:lnTo>
                  <a:pt x="5122" y="237859"/>
                </a:lnTo>
                <a:lnTo>
                  <a:pt x="19709" y="278572"/>
                </a:lnTo>
                <a:lnTo>
                  <a:pt x="42587" y="314512"/>
                </a:lnTo>
                <a:lnTo>
                  <a:pt x="72583" y="344508"/>
                </a:lnTo>
                <a:lnTo>
                  <a:pt x="108523" y="367386"/>
                </a:lnTo>
                <a:lnTo>
                  <a:pt x="149236" y="381973"/>
                </a:lnTo>
                <a:lnTo>
                  <a:pt x="193548" y="387096"/>
                </a:lnTo>
                <a:lnTo>
                  <a:pt x="237859" y="381973"/>
                </a:lnTo>
                <a:lnTo>
                  <a:pt x="278572" y="367386"/>
                </a:lnTo>
                <a:lnTo>
                  <a:pt x="314512" y="344508"/>
                </a:lnTo>
                <a:lnTo>
                  <a:pt x="344508" y="314512"/>
                </a:lnTo>
                <a:lnTo>
                  <a:pt x="367386" y="278572"/>
                </a:lnTo>
                <a:lnTo>
                  <a:pt x="381973" y="237859"/>
                </a:lnTo>
                <a:lnTo>
                  <a:pt x="387096" y="193548"/>
                </a:lnTo>
                <a:lnTo>
                  <a:pt x="381973" y="149236"/>
                </a:lnTo>
                <a:lnTo>
                  <a:pt x="367386" y="108523"/>
                </a:lnTo>
                <a:lnTo>
                  <a:pt x="344508" y="72583"/>
                </a:lnTo>
                <a:lnTo>
                  <a:pt x="314512" y="42587"/>
                </a:lnTo>
                <a:lnTo>
                  <a:pt x="278572" y="19709"/>
                </a:lnTo>
                <a:lnTo>
                  <a:pt x="237859" y="5122"/>
                </a:lnTo>
                <a:lnTo>
                  <a:pt x="193548" y="0"/>
                </a:lnTo>
                <a:close/>
              </a:path>
            </a:pathLst>
          </a:custGeom>
          <a:solidFill>
            <a:srgbClr val="F5FBF0"/>
          </a:solidFill>
        </p:spPr>
        <p:txBody>
          <a:bodyPr wrap="square" lIns="0" tIns="0" rIns="0" bIns="0" rtlCol="0"/>
          <a:lstStyle/>
          <a:p/>
        </p:txBody>
      </p:sp>
      <p:sp>
        <p:nvSpPr>
          <p:cNvPr id="26" name="object 26"/>
          <p:cNvSpPr/>
          <p:nvPr/>
        </p:nvSpPr>
        <p:spPr>
          <a:xfrm>
            <a:off x="5689091" y="4733544"/>
            <a:ext cx="321945" cy="323215"/>
          </a:xfrm>
          <a:custGeom>
            <a:avLst/>
            <a:gdLst/>
            <a:ahLst/>
            <a:cxnLst/>
            <a:rect l="l" t="t" r="r" b="b"/>
            <a:pathLst>
              <a:path w="321945" h="323214">
                <a:moveTo>
                  <a:pt x="161543" y="0"/>
                </a:moveTo>
                <a:lnTo>
                  <a:pt x="118356" y="5827"/>
                </a:lnTo>
                <a:lnTo>
                  <a:pt x="79699" y="22239"/>
                </a:lnTo>
                <a:lnTo>
                  <a:pt x="47053" y="47625"/>
                </a:lnTo>
                <a:lnTo>
                  <a:pt x="21900" y="80376"/>
                </a:lnTo>
                <a:lnTo>
                  <a:pt x="5722" y="118886"/>
                </a:lnTo>
                <a:lnTo>
                  <a:pt x="0" y="161544"/>
                </a:lnTo>
                <a:lnTo>
                  <a:pt x="5722" y="204201"/>
                </a:lnTo>
                <a:lnTo>
                  <a:pt x="21900" y="242711"/>
                </a:lnTo>
                <a:lnTo>
                  <a:pt x="47053" y="275463"/>
                </a:lnTo>
                <a:lnTo>
                  <a:pt x="79699" y="300848"/>
                </a:lnTo>
                <a:lnTo>
                  <a:pt x="118356" y="317260"/>
                </a:lnTo>
                <a:lnTo>
                  <a:pt x="161543" y="323088"/>
                </a:lnTo>
                <a:lnTo>
                  <a:pt x="212128" y="314773"/>
                </a:lnTo>
                <a:lnTo>
                  <a:pt x="256056" y="291681"/>
                </a:lnTo>
                <a:lnTo>
                  <a:pt x="290693" y="256592"/>
                </a:lnTo>
                <a:lnTo>
                  <a:pt x="313407" y="212287"/>
                </a:lnTo>
                <a:lnTo>
                  <a:pt x="321563" y="161544"/>
                </a:lnTo>
                <a:lnTo>
                  <a:pt x="313407" y="110800"/>
                </a:lnTo>
                <a:lnTo>
                  <a:pt x="290693" y="66495"/>
                </a:lnTo>
                <a:lnTo>
                  <a:pt x="256056" y="31406"/>
                </a:lnTo>
                <a:lnTo>
                  <a:pt x="212128" y="8314"/>
                </a:lnTo>
                <a:lnTo>
                  <a:pt x="161543" y="0"/>
                </a:lnTo>
                <a:close/>
              </a:path>
            </a:pathLst>
          </a:custGeom>
          <a:solidFill>
            <a:srgbClr val="F7FBF4"/>
          </a:solidFill>
        </p:spPr>
        <p:txBody>
          <a:bodyPr wrap="square" lIns="0" tIns="0" rIns="0" bIns="0" rtlCol="0"/>
          <a:lstStyle/>
          <a:p/>
        </p:txBody>
      </p:sp>
      <p:sp>
        <p:nvSpPr>
          <p:cNvPr id="27" name="object 27"/>
          <p:cNvSpPr/>
          <p:nvPr/>
        </p:nvSpPr>
        <p:spPr>
          <a:xfrm>
            <a:off x="5721096" y="4765547"/>
            <a:ext cx="257810" cy="257810"/>
          </a:xfrm>
          <a:custGeom>
            <a:avLst/>
            <a:gdLst/>
            <a:ahLst/>
            <a:cxnLst/>
            <a:rect l="l" t="t" r="r" b="b"/>
            <a:pathLst>
              <a:path w="257810" h="257810">
                <a:moveTo>
                  <a:pt x="129539" y="0"/>
                </a:moveTo>
                <a:lnTo>
                  <a:pt x="79081" y="10167"/>
                </a:lnTo>
                <a:lnTo>
                  <a:pt x="37909" y="37909"/>
                </a:lnTo>
                <a:lnTo>
                  <a:pt x="10167" y="79081"/>
                </a:lnTo>
                <a:lnTo>
                  <a:pt x="0" y="129539"/>
                </a:lnTo>
                <a:lnTo>
                  <a:pt x="10167" y="179117"/>
                </a:lnTo>
                <a:lnTo>
                  <a:pt x="37909" y="219836"/>
                </a:lnTo>
                <a:lnTo>
                  <a:pt x="79081" y="247411"/>
                </a:lnTo>
                <a:lnTo>
                  <a:pt x="129539" y="257555"/>
                </a:lnTo>
                <a:lnTo>
                  <a:pt x="179117" y="247411"/>
                </a:lnTo>
                <a:lnTo>
                  <a:pt x="219836" y="219836"/>
                </a:lnTo>
                <a:lnTo>
                  <a:pt x="247411" y="179117"/>
                </a:lnTo>
                <a:lnTo>
                  <a:pt x="257555" y="129539"/>
                </a:lnTo>
                <a:lnTo>
                  <a:pt x="247411" y="79081"/>
                </a:lnTo>
                <a:lnTo>
                  <a:pt x="219836" y="37909"/>
                </a:lnTo>
                <a:lnTo>
                  <a:pt x="179117" y="10167"/>
                </a:lnTo>
                <a:lnTo>
                  <a:pt x="129539" y="0"/>
                </a:lnTo>
                <a:close/>
              </a:path>
            </a:pathLst>
          </a:custGeom>
          <a:solidFill>
            <a:srgbClr val="F9FCF7"/>
          </a:solidFill>
        </p:spPr>
        <p:txBody>
          <a:bodyPr wrap="square" lIns="0" tIns="0" rIns="0" bIns="0" rtlCol="0"/>
          <a:lstStyle/>
          <a:p/>
        </p:txBody>
      </p:sp>
      <p:sp>
        <p:nvSpPr>
          <p:cNvPr id="28" name="object 28"/>
          <p:cNvSpPr/>
          <p:nvPr/>
        </p:nvSpPr>
        <p:spPr>
          <a:xfrm>
            <a:off x="5754623" y="4799076"/>
            <a:ext cx="192405" cy="192405"/>
          </a:xfrm>
          <a:custGeom>
            <a:avLst/>
            <a:gdLst/>
            <a:ahLst/>
            <a:cxnLst/>
            <a:rect l="l" t="t" r="r" b="b"/>
            <a:pathLst>
              <a:path w="192404" h="192404">
                <a:moveTo>
                  <a:pt x="96012" y="0"/>
                </a:moveTo>
                <a:lnTo>
                  <a:pt x="58507" y="7500"/>
                </a:lnTo>
                <a:lnTo>
                  <a:pt x="28003" y="28003"/>
                </a:lnTo>
                <a:lnTo>
                  <a:pt x="7500" y="58507"/>
                </a:lnTo>
                <a:lnTo>
                  <a:pt x="0" y="96012"/>
                </a:lnTo>
                <a:lnTo>
                  <a:pt x="7500" y="133516"/>
                </a:lnTo>
                <a:lnTo>
                  <a:pt x="28003" y="164020"/>
                </a:lnTo>
                <a:lnTo>
                  <a:pt x="58507" y="184523"/>
                </a:lnTo>
                <a:lnTo>
                  <a:pt x="96012" y="192024"/>
                </a:lnTo>
                <a:lnTo>
                  <a:pt x="133516" y="184523"/>
                </a:lnTo>
                <a:lnTo>
                  <a:pt x="164020" y="164020"/>
                </a:lnTo>
                <a:lnTo>
                  <a:pt x="184523" y="133516"/>
                </a:lnTo>
                <a:lnTo>
                  <a:pt x="192024" y="96012"/>
                </a:lnTo>
                <a:lnTo>
                  <a:pt x="184523" y="58507"/>
                </a:lnTo>
                <a:lnTo>
                  <a:pt x="164020" y="28003"/>
                </a:lnTo>
                <a:lnTo>
                  <a:pt x="133516" y="7500"/>
                </a:lnTo>
                <a:lnTo>
                  <a:pt x="96012" y="0"/>
                </a:lnTo>
                <a:close/>
              </a:path>
            </a:pathLst>
          </a:custGeom>
          <a:solidFill>
            <a:srgbClr val="FAFDF9"/>
          </a:solidFill>
        </p:spPr>
        <p:txBody>
          <a:bodyPr wrap="square" lIns="0" tIns="0" rIns="0" bIns="0" rtlCol="0"/>
          <a:lstStyle/>
          <a:p/>
        </p:txBody>
      </p:sp>
      <p:sp>
        <p:nvSpPr>
          <p:cNvPr id="29" name="object 29"/>
          <p:cNvSpPr/>
          <p:nvPr/>
        </p:nvSpPr>
        <p:spPr>
          <a:xfrm>
            <a:off x="5786628" y="4831079"/>
            <a:ext cx="128270" cy="128270"/>
          </a:xfrm>
          <a:custGeom>
            <a:avLst/>
            <a:gdLst/>
            <a:ahLst/>
            <a:cxnLst/>
            <a:rect l="l" t="t" r="r" b="b"/>
            <a:pathLst>
              <a:path w="128270"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CFFFC"/>
          </a:solidFill>
        </p:spPr>
        <p:txBody>
          <a:bodyPr wrap="square" lIns="0" tIns="0" rIns="0" bIns="0" rtlCol="0"/>
          <a:lstStyle/>
          <a:p/>
        </p:txBody>
      </p:sp>
      <p:sp>
        <p:nvSpPr>
          <p:cNvPr id="30" name="object 30"/>
          <p:cNvSpPr/>
          <p:nvPr/>
        </p:nvSpPr>
        <p:spPr>
          <a:xfrm>
            <a:off x="5818632" y="4863084"/>
            <a:ext cx="64135" cy="64135"/>
          </a:xfrm>
          <a:custGeom>
            <a:avLst/>
            <a:gdLst/>
            <a:ahLst/>
            <a:cxnLst/>
            <a:rect l="l" t="t" r="r" b="b"/>
            <a:pathLst>
              <a:path w="64135" h="64135">
                <a:moveTo>
                  <a:pt x="32004" y="0"/>
                </a:moveTo>
                <a:lnTo>
                  <a:pt x="19931" y="2643"/>
                </a:lnTo>
                <a:lnTo>
                  <a:pt x="9715" y="9715"/>
                </a:lnTo>
                <a:lnTo>
                  <a:pt x="2643" y="19931"/>
                </a:lnTo>
                <a:lnTo>
                  <a:pt x="0" y="32003"/>
                </a:lnTo>
                <a:lnTo>
                  <a:pt x="2643" y="44076"/>
                </a:lnTo>
                <a:lnTo>
                  <a:pt x="9715" y="54292"/>
                </a:lnTo>
                <a:lnTo>
                  <a:pt x="19931" y="61364"/>
                </a:lnTo>
                <a:lnTo>
                  <a:pt x="32004" y="64007"/>
                </a:lnTo>
                <a:lnTo>
                  <a:pt x="44719" y="61364"/>
                </a:lnTo>
                <a:lnTo>
                  <a:pt x="54864" y="54292"/>
                </a:lnTo>
                <a:lnTo>
                  <a:pt x="61579" y="44076"/>
                </a:lnTo>
                <a:lnTo>
                  <a:pt x="64008" y="32003"/>
                </a:lnTo>
                <a:lnTo>
                  <a:pt x="61579" y="19931"/>
                </a:lnTo>
                <a:lnTo>
                  <a:pt x="54864" y="9715"/>
                </a:lnTo>
                <a:lnTo>
                  <a:pt x="44719" y="2643"/>
                </a:lnTo>
                <a:lnTo>
                  <a:pt x="32004" y="0"/>
                </a:lnTo>
                <a:close/>
              </a:path>
            </a:pathLst>
          </a:custGeom>
          <a:solidFill>
            <a:srgbClr val="FFFFFF"/>
          </a:solidFill>
        </p:spPr>
        <p:txBody>
          <a:bodyPr wrap="square" lIns="0" tIns="0" rIns="0" bIns="0" rtlCol="0"/>
          <a:lstStyle/>
          <a:p/>
        </p:txBody>
      </p:sp>
      <p:sp>
        <p:nvSpPr>
          <p:cNvPr id="31" name="object 31"/>
          <p:cNvSpPr/>
          <p:nvPr/>
        </p:nvSpPr>
        <p:spPr>
          <a:xfrm>
            <a:off x="5251703" y="5297296"/>
            <a:ext cx="1216660" cy="0"/>
          </a:xfrm>
          <a:custGeom>
            <a:avLst/>
            <a:gdLst/>
            <a:ahLst/>
            <a:cxnLst/>
            <a:rect l="l" t="t" r="r" b="b"/>
            <a:pathLst>
              <a:path w="1216660" h="0">
                <a:moveTo>
                  <a:pt x="0" y="0"/>
                </a:moveTo>
                <a:lnTo>
                  <a:pt x="1216152" y="0"/>
                </a:lnTo>
              </a:path>
            </a:pathLst>
          </a:custGeom>
          <a:ln w="8889">
            <a:solidFill>
              <a:srgbClr val="000000"/>
            </a:solidFill>
          </a:ln>
        </p:spPr>
        <p:txBody>
          <a:bodyPr wrap="square" lIns="0" tIns="0" rIns="0" bIns="0" rtlCol="0"/>
          <a:lstStyle/>
          <a:p/>
        </p:txBody>
      </p:sp>
      <p:sp>
        <p:nvSpPr>
          <p:cNvPr id="32" name="object 32"/>
          <p:cNvSpPr/>
          <p:nvPr/>
        </p:nvSpPr>
        <p:spPr>
          <a:xfrm>
            <a:off x="5251703" y="5289041"/>
            <a:ext cx="9525" cy="0"/>
          </a:xfrm>
          <a:custGeom>
            <a:avLst/>
            <a:gdLst/>
            <a:ahLst/>
            <a:cxnLst/>
            <a:rect l="l" t="t" r="r" b="b"/>
            <a:pathLst>
              <a:path w="9525" h="0">
                <a:moveTo>
                  <a:pt x="0" y="0"/>
                </a:moveTo>
                <a:lnTo>
                  <a:pt x="9144" y="0"/>
                </a:lnTo>
              </a:path>
            </a:pathLst>
          </a:custGeom>
          <a:ln w="7620">
            <a:solidFill>
              <a:srgbClr val="000000"/>
            </a:solidFill>
          </a:ln>
        </p:spPr>
        <p:txBody>
          <a:bodyPr wrap="square" lIns="0" tIns="0" rIns="0" bIns="0" rtlCol="0"/>
          <a:lstStyle/>
          <a:p/>
        </p:txBody>
      </p:sp>
      <p:sp>
        <p:nvSpPr>
          <p:cNvPr id="33" name="object 33"/>
          <p:cNvSpPr/>
          <p:nvPr/>
        </p:nvSpPr>
        <p:spPr>
          <a:xfrm>
            <a:off x="5260085" y="4524502"/>
            <a:ext cx="0" cy="760730"/>
          </a:xfrm>
          <a:custGeom>
            <a:avLst/>
            <a:gdLst/>
            <a:ahLst/>
            <a:cxnLst/>
            <a:rect l="l" t="t" r="r" b="b"/>
            <a:pathLst>
              <a:path w="0" h="760729">
                <a:moveTo>
                  <a:pt x="0" y="0"/>
                </a:moveTo>
                <a:lnTo>
                  <a:pt x="0" y="760729"/>
                </a:lnTo>
              </a:path>
            </a:pathLst>
          </a:custGeom>
          <a:ln w="16764">
            <a:solidFill>
              <a:srgbClr val="000000"/>
            </a:solidFill>
          </a:ln>
        </p:spPr>
        <p:txBody>
          <a:bodyPr wrap="square" lIns="0" tIns="0" rIns="0" bIns="0" rtlCol="0"/>
          <a:lstStyle/>
          <a:p/>
        </p:txBody>
      </p:sp>
      <p:sp>
        <p:nvSpPr>
          <p:cNvPr id="34" name="object 34"/>
          <p:cNvSpPr/>
          <p:nvPr/>
        </p:nvSpPr>
        <p:spPr>
          <a:xfrm>
            <a:off x="5251703" y="4520691"/>
            <a:ext cx="9525" cy="0"/>
          </a:xfrm>
          <a:custGeom>
            <a:avLst/>
            <a:gdLst/>
            <a:ahLst/>
            <a:cxnLst/>
            <a:rect l="l" t="t" r="r" b="b"/>
            <a:pathLst>
              <a:path w="9525" h="0">
                <a:moveTo>
                  <a:pt x="0" y="0"/>
                </a:moveTo>
                <a:lnTo>
                  <a:pt x="9144" y="0"/>
                </a:lnTo>
              </a:path>
            </a:pathLst>
          </a:custGeom>
          <a:ln w="7620">
            <a:solidFill>
              <a:srgbClr val="000000"/>
            </a:solidFill>
          </a:ln>
        </p:spPr>
        <p:txBody>
          <a:bodyPr wrap="square" lIns="0" tIns="0" rIns="0" bIns="0" rtlCol="0"/>
          <a:lstStyle/>
          <a:p/>
        </p:txBody>
      </p:sp>
      <p:sp>
        <p:nvSpPr>
          <p:cNvPr id="35" name="object 35"/>
          <p:cNvSpPr/>
          <p:nvPr/>
        </p:nvSpPr>
        <p:spPr>
          <a:xfrm>
            <a:off x="5251703" y="4512436"/>
            <a:ext cx="1216660" cy="0"/>
          </a:xfrm>
          <a:custGeom>
            <a:avLst/>
            <a:gdLst/>
            <a:ahLst/>
            <a:cxnLst/>
            <a:rect l="l" t="t" r="r" b="b"/>
            <a:pathLst>
              <a:path w="1216660" h="0">
                <a:moveTo>
                  <a:pt x="0" y="0"/>
                </a:moveTo>
                <a:lnTo>
                  <a:pt x="1216152" y="0"/>
                </a:lnTo>
              </a:path>
            </a:pathLst>
          </a:custGeom>
          <a:ln w="8889">
            <a:solidFill>
              <a:srgbClr val="000000"/>
            </a:solidFill>
          </a:ln>
        </p:spPr>
        <p:txBody>
          <a:bodyPr wrap="square" lIns="0" tIns="0" rIns="0" bIns="0" rtlCol="0"/>
          <a:lstStyle/>
          <a:p/>
        </p:txBody>
      </p:sp>
      <p:sp>
        <p:nvSpPr>
          <p:cNvPr id="36" name="object 36"/>
          <p:cNvSpPr/>
          <p:nvPr/>
        </p:nvSpPr>
        <p:spPr>
          <a:xfrm>
            <a:off x="5260847" y="5289041"/>
            <a:ext cx="7620" cy="0"/>
          </a:xfrm>
          <a:custGeom>
            <a:avLst/>
            <a:gdLst/>
            <a:ahLst/>
            <a:cxnLst/>
            <a:rect l="l" t="t" r="r" b="b"/>
            <a:pathLst>
              <a:path w="7620" h="0">
                <a:moveTo>
                  <a:pt x="0" y="0"/>
                </a:moveTo>
                <a:lnTo>
                  <a:pt x="7620" y="0"/>
                </a:lnTo>
              </a:path>
            </a:pathLst>
          </a:custGeom>
          <a:ln w="7620">
            <a:solidFill>
              <a:srgbClr val="000000"/>
            </a:solidFill>
          </a:ln>
        </p:spPr>
        <p:txBody>
          <a:bodyPr wrap="square" lIns="0" tIns="0" rIns="0" bIns="0" rtlCol="0"/>
          <a:lstStyle/>
          <a:p/>
        </p:txBody>
      </p:sp>
      <p:sp>
        <p:nvSpPr>
          <p:cNvPr id="37" name="object 37"/>
          <p:cNvSpPr/>
          <p:nvPr/>
        </p:nvSpPr>
        <p:spPr>
          <a:xfrm>
            <a:off x="5268467" y="5289041"/>
            <a:ext cx="1183005" cy="0"/>
          </a:xfrm>
          <a:custGeom>
            <a:avLst/>
            <a:gdLst/>
            <a:ahLst/>
            <a:cxnLst/>
            <a:rect l="l" t="t" r="r" b="b"/>
            <a:pathLst>
              <a:path w="1183004" h="0">
                <a:moveTo>
                  <a:pt x="0" y="0"/>
                </a:moveTo>
                <a:lnTo>
                  <a:pt x="1182624" y="0"/>
                </a:lnTo>
              </a:path>
            </a:pathLst>
          </a:custGeom>
          <a:ln w="7620">
            <a:solidFill>
              <a:srgbClr val="000000"/>
            </a:solidFill>
          </a:ln>
        </p:spPr>
        <p:txBody>
          <a:bodyPr wrap="square" lIns="0" tIns="0" rIns="0" bIns="0" rtlCol="0"/>
          <a:lstStyle/>
          <a:p/>
        </p:txBody>
      </p:sp>
      <p:sp>
        <p:nvSpPr>
          <p:cNvPr id="38" name="object 38"/>
          <p:cNvSpPr/>
          <p:nvPr/>
        </p:nvSpPr>
        <p:spPr>
          <a:xfrm>
            <a:off x="6451091" y="5289041"/>
            <a:ext cx="7620" cy="0"/>
          </a:xfrm>
          <a:custGeom>
            <a:avLst/>
            <a:gdLst/>
            <a:ahLst/>
            <a:cxnLst/>
            <a:rect l="l" t="t" r="r" b="b"/>
            <a:pathLst>
              <a:path w="7620" h="0">
                <a:moveTo>
                  <a:pt x="0" y="0"/>
                </a:moveTo>
                <a:lnTo>
                  <a:pt x="7619" y="0"/>
                </a:lnTo>
              </a:path>
            </a:pathLst>
          </a:custGeom>
          <a:ln w="7620">
            <a:solidFill>
              <a:srgbClr val="000000"/>
            </a:solidFill>
          </a:ln>
        </p:spPr>
        <p:txBody>
          <a:bodyPr wrap="square" lIns="0" tIns="0" rIns="0" bIns="0" rtlCol="0"/>
          <a:lstStyle/>
          <a:p/>
        </p:txBody>
      </p:sp>
      <p:sp>
        <p:nvSpPr>
          <p:cNvPr id="39" name="object 39"/>
          <p:cNvSpPr/>
          <p:nvPr/>
        </p:nvSpPr>
        <p:spPr>
          <a:xfrm>
            <a:off x="6459473" y="4524502"/>
            <a:ext cx="0" cy="760730"/>
          </a:xfrm>
          <a:custGeom>
            <a:avLst/>
            <a:gdLst/>
            <a:ahLst/>
            <a:cxnLst/>
            <a:rect l="l" t="t" r="r" b="b"/>
            <a:pathLst>
              <a:path w="0" h="760729">
                <a:moveTo>
                  <a:pt x="0" y="0"/>
                </a:moveTo>
                <a:lnTo>
                  <a:pt x="0" y="760729"/>
                </a:lnTo>
              </a:path>
            </a:pathLst>
          </a:custGeom>
          <a:ln w="16763">
            <a:solidFill>
              <a:srgbClr val="000000"/>
            </a:solidFill>
          </a:ln>
        </p:spPr>
        <p:txBody>
          <a:bodyPr wrap="square" lIns="0" tIns="0" rIns="0" bIns="0" rtlCol="0"/>
          <a:lstStyle/>
          <a:p/>
        </p:txBody>
      </p:sp>
      <p:sp>
        <p:nvSpPr>
          <p:cNvPr id="40" name="object 40"/>
          <p:cNvSpPr/>
          <p:nvPr/>
        </p:nvSpPr>
        <p:spPr>
          <a:xfrm>
            <a:off x="6451091" y="4520691"/>
            <a:ext cx="7620" cy="0"/>
          </a:xfrm>
          <a:custGeom>
            <a:avLst/>
            <a:gdLst/>
            <a:ahLst/>
            <a:cxnLst/>
            <a:rect l="l" t="t" r="r" b="b"/>
            <a:pathLst>
              <a:path w="7620" h="0">
                <a:moveTo>
                  <a:pt x="0" y="0"/>
                </a:moveTo>
                <a:lnTo>
                  <a:pt x="7619" y="0"/>
                </a:lnTo>
              </a:path>
            </a:pathLst>
          </a:custGeom>
          <a:ln w="7620">
            <a:solidFill>
              <a:srgbClr val="000000"/>
            </a:solidFill>
          </a:ln>
        </p:spPr>
        <p:txBody>
          <a:bodyPr wrap="square" lIns="0" tIns="0" rIns="0" bIns="0" rtlCol="0"/>
          <a:lstStyle/>
          <a:p/>
        </p:txBody>
      </p:sp>
      <p:sp>
        <p:nvSpPr>
          <p:cNvPr id="41" name="object 41"/>
          <p:cNvSpPr/>
          <p:nvPr/>
        </p:nvSpPr>
        <p:spPr>
          <a:xfrm>
            <a:off x="6458711" y="5289041"/>
            <a:ext cx="9525" cy="0"/>
          </a:xfrm>
          <a:custGeom>
            <a:avLst/>
            <a:gdLst/>
            <a:ahLst/>
            <a:cxnLst/>
            <a:rect l="l" t="t" r="r" b="b"/>
            <a:pathLst>
              <a:path w="9525" h="0">
                <a:moveTo>
                  <a:pt x="0" y="0"/>
                </a:moveTo>
                <a:lnTo>
                  <a:pt x="9144" y="0"/>
                </a:lnTo>
              </a:path>
            </a:pathLst>
          </a:custGeom>
          <a:ln w="7620">
            <a:solidFill>
              <a:srgbClr val="000000"/>
            </a:solidFill>
          </a:ln>
        </p:spPr>
        <p:txBody>
          <a:bodyPr wrap="square" lIns="0" tIns="0" rIns="0" bIns="0" rtlCol="0"/>
          <a:lstStyle/>
          <a:p/>
        </p:txBody>
      </p:sp>
      <p:sp>
        <p:nvSpPr>
          <p:cNvPr id="42" name="object 42"/>
          <p:cNvSpPr/>
          <p:nvPr/>
        </p:nvSpPr>
        <p:spPr>
          <a:xfrm>
            <a:off x="5260847" y="4520946"/>
            <a:ext cx="7620" cy="0"/>
          </a:xfrm>
          <a:custGeom>
            <a:avLst/>
            <a:gdLst/>
            <a:ahLst/>
            <a:cxnLst/>
            <a:rect l="l" t="t" r="r" b="b"/>
            <a:pathLst>
              <a:path w="7620" h="0">
                <a:moveTo>
                  <a:pt x="0" y="0"/>
                </a:moveTo>
                <a:lnTo>
                  <a:pt x="7620" y="0"/>
                </a:lnTo>
              </a:path>
            </a:pathLst>
          </a:custGeom>
          <a:ln w="7619">
            <a:solidFill>
              <a:srgbClr val="000000"/>
            </a:solidFill>
          </a:ln>
        </p:spPr>
        <p:txBody>
          <a:bodyPr wrap="square" lIns="0" tIns="0" rIns="0" bIns="0" rtlCol="0"/>
          <a:lstStyle/>
          <a:p/>
        </p:txBody>
      </p:sp>
      <p:sp>
        <p:nvSpPr>
          <p:cNvPr id="43" name="object 43"/>
          <p:cNvSpPr/>
          <p:nvPr/>
        </p:nvSpPr>
        <p:spPr>
          <a:xfrm>
            <a:off x="5268467" y="4520946"/>
            <a:ext cx="1183005" cy="0"/>
          </a:xfrm>
          <a:custGeom>
            <a:avLst/>
            <a:gdLst/>
            <a:ahLst/>
            <a:cxnLst/>
            <a:rect l="l" t="t" r="r" b="b"/>
            <a:pathLst>
              <a:path w="1183004" h="0">
                <a:moveTo>
                  <a:pt x="0" y="0"/>
                </a:moveTo>
                <a:lnTo>
                  <a:pt x="1182624" y="0"/>
                </a:lnTo>
              </a:path>
            </a:pathLst>
          </a:custGeom>
          <a:ln w="7619">
            <a:solidFill>
              <a:srgbClr val="000000"/>
            </a:solidFill>
          </a:ln>
        </p:spPr>
        <p:txBody>
          <a:bodyPr wrap="square" lIns="0" tIns="0" rIns="0" bIns="0" rtlCol="0"/>
          <a:lstStyle/>
          <a:p/>
        </p:txBody>
      </p:sp>
      <p:sp>
        <p:nvSpPr>
          <p:cNvPr id="44" name="object 44"/>
          <p:cNvSpPr/>
          <p:nvPr/>
        </p:nvSpPr>
        <p:spPr>
          <a:xfrm>
            <a:off x="6458711" y="4520946"/>
            <a:ext cx="9525" cy="0"/>
          </a:xfrm>
          <a:custGeom>
            <a:avLst/>
            <a:gdLst/>
            <a:ahLst/>
            <a:cxnLst/>
            <a:rect l="l" t="t" r="r" b="b"/>
            <a:pathLst>
              <a:path w="9525" h="0">
                <a:moveTo>
                  <a:pt x="0" y="0"/>
                </a:moveTo>
                <a:lnTo>
                  <a:pt x="9144" y="0"/>
                </a:lnTo>
              </a:path>
            </a:pathLst>
          </a:custGeom>
          <a:ln w="7619">
            <a:solidFill>
              <a:srgbClr val="000000"/>
            </a:solidFill>
          </a:ln>
        </p:spPr>
        <p:txBody>
          <a:bodyPr wrap="square" lIns="0" tIns="0" rIns="0" bIns="0" rtlCol="0"/>
          <a:lstStyle/>
          <a:p/>
        </p:txBody>
      </p:sp>
      <p:sp>
        <p:nvSpPr>
          <p:cNvPr id="45" name="object 45"/>
          <p:cNvSpPr/>
          <p:nvPr/>
        </p:nvSpPr>
        <p:spPr>
          <a:xfrm>
            <a:off x="2971800" y="4524755"/>
            <a:ext cx="1198245" cy="777240"/>
          </a:xfrm>
          <a:custGeom>
            <a:avLst/>
            <a:gdLst/>
            <a:ahLst/>
            <a:cxnLst/>
            <a:rect l="l" t="t" r="r" b="b"/>
            <a:pathLst>
              <a:path w="1198245" h="777239">
                <a:moveTo>
                  <a:pt x="1193002" y="0"/>
                </a:moveTo>
                <a:lnTo>
                  <a:pt x="362" y="0"/>
                </a:lnTo>
                <a:lnTo>
                  <a:pt x="0" y="576"/>
                </a:lnTo>
                <a:lnTo>
                  <a:pt x="0" y="772487"/>
                </a:lnTo>
                <a:lnTo>
                  <a:pt x="2998" y="777239"/>
                </a:lnTo>
                <a:lnTo>
                  <a:pt x="1190369" y="777239"/>
                </a:lnTo>
                <a:lnTo>
                  <a:pt x="1197864" y="765350"/>
                </a:lnTo>
                <a:lnTo>
                  <a:pt x="1197864" y="7728"/>
                </a:lnTo>
                <a:lnTo>
                  <a:pt x="1193002" y="0"/>
                </a:lnTo>
                <a:close/>
              </a:path>
            </a:pathLst>
          </a:custGeom>
          <a:solidFill>
            <a:srgbClr val="D2EEC5"/>
          </a:solidFill>
        </p:spPr>
        <p:txBody>
          <a:bodyPr wrap="square" lIns="0" tIns="0" rIns="0" bIns="0" rtlCol="0"/>
          <a:lstStyle/>
          <a:p/>
        </p:txBody>
      </p:sp>
      <p:sp>
        <p:nvSpPr>
          <p:cNvPr id="46" name="object 46"/>
          <p:cNvSpPr/>
          <p:nvPr/>
        </p:nvSpPr>
        <p:spPr>
          <a:xfrm>
            <a:off x="2971800" y="4524755"/>
            <a:ext cx="1198245" cy="777240"/>
          </a:xfrm>
          <a:custGeom>
            <a:avLst/>
            <a:gdLst/>
            <a:ahLst/>
            <a:cxnLst/>
            <a:rect l="l" t="t" r="r" b="b"/>
            <a:pathLst>
              <a:path w="1198245" h="777239">
                <a:moveTo>
                  <a:pt x="1154201" y="0"/>
                </a:moveTo>
                <a:lnTo>
                  <a:pt x="39176" y="0"/>
                </a:lnTo>
                <a:lnTo>
                  <a:pt x="18454" y="31212"/>
                </a:lnTo>
                <a:lnTo>
                  <a:pt x="0" y="63514"/>
                </a:lnTo>
                <a:lnTo>
                  <a:pt x="0" y="709650"/>
                </a:lnTo>
                <a:lnTo>
                  <a:pt x="18454" y="741878"/>
                </a:lnTo>
                <a:lnTo>
                  <a:pt x="41980" y="777239"/>
                </a:lnTo>
                <a:lnTo>
                  <a:pt x="1151401" y="777239"/>
                </a:lnTo>
                <a:lnTo>
                  <a:pt x="1174901" y="741878"/>
                </a:lnTo>
                <a:lnTo>
                  <a:pt x="1197548" y="702291"/>
                </a:lnTo>
                <a:lnTo>
                  <a:pt x="1197864" y="701642"/>
                </a:lnTo>
                <a:lnTo>
                  <a:pt x="1197864" y="71540"/>
                </a:lnTo>
                <a:lnTo>
                  <a:pt x="1197548" y="70889"/>
                </a:lnTo>
                <a:lnTo>
                  <a:pt x="1174901" y="31212"/>
                </a:lnTo>
                <a:lnTo>
                  <a:pt x="1154201" y="0"/>
                </a:lnTo>
                <a:close/>
              </a:path>
            </a:pathLst>
          </a:custGeom>
          <a:solidFill>
            <a:srgbClr val="D4EFC6"/>
          </a:solidFill>
        </p:spPr>
        <p:txBody>
          <a:bodyPr wrap="square" lIns="0" tIns="0" rIns="0" bIns="0" rtlCol="0"/>
          <a:lstStyle/>
          <a:p/>
        </p:txBody>
      </p:sp>
      <p:sp>
        <p:nvSpPr>
          <p:cNvPr id="47" name="object 47"/>
          <p:cNvSpPr/>
          <p:nvPr/>
        </p:nvSpPr>
        <p:spPr>
          <a:xfrm>
            <a:off x="2971799" y="4524755"/>
            <a:ext cx="1198245" cy="777240"/>
          </a:xfrm>
          <a:custGeom>
            <a:avLst/>
            <a:gdLst/>
            <a:ahLst/>
            <a:cxnLst/>
            <a:rect l="l" t="t" r="r" b="b"/>
            <a:pathLst>
              <a:path w="1198245" h="777239">
                <a:moveTo>
                  <a:pt x="1115454" y="0"/>
                </a:moveTo>
                <a:lnTo>
                  <a:pt x="77939" y="0"/>
                </a:lnTo>
                <a:lnTo>
                  <a:pt x="53949" y="34228"/>
                </a:lnTo>
                <a:lnTo>
                  <a:pt x="30534" y="73182"/>
                </a:lnTo>
                <a:lnTo>
                  <a:pt x="9838" y="113858"/>
                </a:lnTo>
                <a:lnTo>
                  <a:pt x="0" y="137151"/>
                </a:lnTo>
                <a:lnTo>
                  <a:pt x="0" y="636167"/>
                </a:lnTo>
                <a:lnTo>
                  <a:pt x="30534" y="699968"/>
                </a:lnTo>
                <a:lnTo>
                  <a:pt x="53949" y="738832"/>
                </a:lnTo>
                <a:lnTo>
                  <a:pt x="79957" y="775861"/>
                </a:lnTo>
                <a:lnTo>
                  <a:pt x="81076" y="777239"/>
                </a:lnTo>
                <a:lnTo>
                  <a:pt x="1112321" y="777239"/>
                </a:lnTo>
                <a:lnTo>
                  <a:pt x="1139416" y="738832"/>
                </a:lnTo>
                <a:lnTo>
                  <a:pt x="1162806" y="699968"/>
                </a:lnTo>
                <a:lnTo>
                  <a:pt x="1183485" y="659396"/>
                </a:lnTo>
                <a:lnTo>
                  <a:pt x="1197864" y="625421"/>
                </a:lnTo>
                <a:lnTo>
                  <a:pt x="1197864" y="147927"/>
                </a:lnTo>
                <a:lnTo>
                  <a:pt x="1183485" y="113858"/>
                </a:lnTo>
                <a:lnTo>
                  <a:pt x="1162806" y="73182"/>
                </a:lnTo>
                <a:lnTo>
                  <a:pt x="1139416" y="34228"/>
                </a:lnTo>
                <a:lnTo>
                  <a:pt x="1115454" y="0"/>
                </a:lnTo>
                <a:close/>
              </a:path>
            </a:pathLst>
          </a:custGeom>
          <a:solidFill>
            <a:srgbClr val="D6EFC9"/>
          </a:solidFill>
        </p:spPr>
        <p:txBody>
          <a:bodyPr wrap="square" lIns="0" tIns="0" rIns="0" bIns="0" rtlCol="0"/>
          <a:lstStyle/>
          <a:p/>
        </p:txBody>
      </p:sp>
      <p:sp>
        <p:nvSpPr>
          <p:cNvPr id="48" name="object 48"/>
          <p:cNvSpPr/>
          <p:nvPr/>
        </p:nvSpPr>
        <p:spPr>
          <a:xfrm>
            <a:off x="2971800" y="4524755"/>
            <a:ext cx="1198245" cy="777240"/>
          </a:xfrm>
          <a:custGeom>
            <a:avLst/>
            <a:gdLst/>
            <a:ahLst/>
            <a:cxnLst/>
            <a:rect l="l" t="t" r="r" b="b"/>
            <a:pathLst>
              <a:path w="1198245" h="777239">
                <a:moveTo>
                  <a:pt x="1072528" y="0"/>
                </a:moveTo>
                <a:lnTo>
                  <a:pt x="119239" y="0"/>
                </a:lnTo>
                <a:lnTo>
                  <a:pt x="116912" y="2688"/>
                </a:lnTo>
                <a:lnTo>
                  <a:pt x="90011" y="38767"/>
                </a:lnTo>
                <a:lnTo>
                  <a:pt x="65757" y="76821"/>
                </a:lnTo>
                <a:lnTo>
                  <a:pt x="44289" y="116712"/>
                </a:lnTo>
                <a:lnTo>
                  <a:pt x="25744" y="158307"/>
                </a:lnTo>
                <a:lnTo>
                  <a:pt x="10261" y="201470"/>
                </a:lnTo>
                <a:lnTo>
                  <a:pt x="0" y="238726"/>
                </a:lnTo>
                <a:lnTo>
                  <a:pt x="0" y="534876"/>
                </a:lnTo>
                <a:lnTo>
                  <a:pt x="10261" y="572006"/>
                </a:lnTo>
                <a:lnTo>
                  <a:pt x="25744" y="615034"/>
                </a:lnTo>
                <a:lnTo>
                  <a:pt x="44289" y="656510"/>
                </a:lnTo>
                <a:lnTo>
                  <a:pt x="65757" y="696298"/>
                </a:lnTo>
                <a:lnTo>
                  <a:pt x="90011" y="734262"/>
                </a:lnTo>
                <a:lnTo>
                  <a:pt x="116912" y="770264"/>
                </a:lnTo>
                <a:lnTo>
                  <a:pt x="122963" y="777239"/>
                </a:lnTo>
                <a:lnTo>
                  <a:pt x="1068804" y="777239"/>
                </a:lnTo>
                <a:lnTo>
                  <a:pt x="1101756" y="734262"/>
                </a:lnTo>
                <a:lnTo>
                  <a:pt x="1126010" y="696298"/>
                </a:lnTo>
                <a:lnTo>
                  <a:pt x="1147478" y="656510"/>
                </a:lnTo>
                <a:lnTo>
                  <a:pt x="1166023" y="615034"/>
                </a:lnTo>
                <a:lnTo>
                  <a:pt x="1181506" y="572006"/>
                </a:lnTo>
                <a:lnTo>
                  <a:pt x="1193789" y="527561"/>
                </a:lnTo>
                <a:lnTo>
                  <a:pt x="1197864" y="506734"/>
                </a:lnTo>
                <a:lnTo>
                  <a:pt x="1197864" y="266970"/>
                </a:lnTo>
                <a:lnTo>
                  <a:pt x="1181506" y="201470"/>
                </a:lnTo>
                <a:lnTo>
                  <a:pt x="1166023" y="158307"/>
                </a:lnTo>
                <a:lnTo>
                  <a:pt x="1147478" y="116712"/>
                </a:lnTo>
                <a:lnTo>
                  <a:pt x="1126010" y="76821"/>
                </a:lnTo>
                <a:lnTo>
                  <a:pt x="1101756" y="38767"/>
                </a:lnTo>
                <a:lnTo>
                  <a:pt x="1074855" y="2688"/>
                </a:lnTo>
                <a:lnTo>
                  <a:pt x="1072528" y="0"/>
                </a:lnTo>
                <a:close/>
              </a:path>
            </a:pathLst>
          </a:custGeom>
          <a:solidFill>
            <a:srgbClr val="D9F0CD"/>
          </a:solidFill>
        </p:spPr>
        <p:txBody>
          <a:bodyPr wrap="square" lIns="0" tIns="0" rIns="0" bIns="0" rtlCol="0"/>
          <a:lstStyle/>
          <a:p/>
        </p:txBody>
      </p:sp>
      <p:sp>
        <p:nvSpPr>
          <p:cNvPr id="49" name="object 49"/>
          <p:cNvSpPr/>
          <p:nvPr/>
        </p:nvSpPr>
        <p:spPr>
          <a:xfrm>
            <a:off x="2987039" y="4524755"/>
            <a:ext cx="1163320" cy="777240"/>
          </a:xfrm>
          <a:custGeom>
            <a:avLst/>
            <a:gdLst/>
            <a:ahLst/>
            <a:cxnLst/>
            <a:rect l="l" t="t" r="r" b="b"/>
            <a:pathLst>
              <a:path w="1163320" h="777239">
                <a:moveTo>
                  <a:pt x="1015232" y="0"/>
                </a:moveTo>
                <a:lnTo>
                  <a:pt x="147730" y="0"/>
                </a:lnTo>
                <a:lnTo>
                  <a:pt x="140124" y="8210"/>
                </a:lnTo>
                <a:lnTo>
                  <a:pt x="112312" y="43257"/>
                </a:lnTo>
                <a:lnTo>
                  <a:pt x="87212" y="80416"/>
                </a:lnTo>
                <a:lnTo>
                  <a:pt x="64972" y="119538"/>
                </a:lnTo>
                <a:lnTo>
                  <a:pt x="45743" y="160472"/>
                </a:lnTo>
                <a:lnTo>
                  <a:pt x="29675" y="203070"/>
                </a:lnTo>
                <a:lnTo>
                  <a:pt x="16916" y="247180"/>
                </a:lnTo>
                <a:lnTo>
                  <a:pt x="7618" y="292655"/>
                </a:lnTo>
                <a:lnTo>
                  <a:pt x="1929" y="339343"/>
                </a:lnTo>
                <a:lnTo>
                  <a:pt x="0" y="387096"/>
                </a:lnTo>
                <a:lnTo>
                  <a:pt x="1929" y="434631"/>
                </a:lnTo>
                <a:lnTo>
                  <a:pt x="7618" y="481123"/>
                </a:lnTo>
                <a:lnTo>
                  <a:pt x="16916" y="526423"/>
                </a:lnTo>
                <a:lnTo>
                  <a:pt x="29675" y="570378"/>
                </a:lnTo>
                <a:lnTo>
                  <a:pt x="45743" y="612838"/>
                </a:lnTo>
                <a:lnTo>
                  <a:pt x="64972" y="653652"/>
                </a:lnTo>
                <a:lnTo>
                  <a:pt x="87212" y="692670"/>
                </a:lnTo>
                <a:lnTo>
                  <a:pt x="112312" y="729740"/>
                </a:lnTo>
                <a:lnTo>
                  <a:pt x="140124" y="764711"/>
                </a:lnTo>
                <a:lnTo>
                  <a:pt x="151753" y="777239"/>
                </a:lnTo>
                <a:lnTo>
                  <a:pt x="1011216" y="777239"/>
                </a:lnTo>
                <a:lnTo>
                  <a:pt x="1050596" y="729740"/>
                </a:lnTo>
                <a:lnTo>
                  <a:pt x="1075665" y="692670"/>
                </a:lnTo>
                <a:lnTo>
                  <a:pt x="1097880" y="653652"/>
                </a:lnTo>
                <a:lnTo>
                  <a:pt x="1117092" y="612838"/>
                </a:lnTo>
                <a:lnTo>
                  <a:pt x="1133148" y="570378"/>
                </a:lnTo>
                <a:lnTo>
                  <a:pt x="1145900" y="526423"/>
                </a:lnTo>
                <a:lnTo>
                  <a:pt x="1155195" y="481123"/>
                </a:lnTo>
                <a:lnTo>
                  <a:pt x="1160882" y="434631"/>
                </a:lnTo>
                <a:lnTo>
                  <a:pt x="1162812" y="387096"/>
                </a:lnTo>
                <a:lnTo>
                  <a:pt x="1160882" y="339343"/>
                </a:lnTo>
                <a:lnTo>
                  <a:pt x="1155195" y="292655"/>
                </a:lnTo>
                <a:lnTo>
                  <a:pt x="1145900" y="247180"/>
                </a:lnTo>
                <a:lnTo>
                  <a:pt x="1133148" y="203070"/>
                </a:lnTo>
                <a:lnTo>
                  <a:pt x="1117092" y="160472"/>
                </a:lnTo>
                <a:lnTo>
                  <a:pt x="1097880" y="119538"/>
                </a:lnTo>
                <a:lnTo>
                  <a:pt x="1075665" y="80416"/>
                </a:lnTo>
                <a:lnTo>
                  <a:pt x="1050596" y="43257"/>
                </a:lnTo>
                <a:lnTo>
                  <a:pt x="1022826" y="8210"/>
                </a:lnTo>
                <a:lnTo>
                  <a:pt x="1015232" y="0"/>
                </a:lnTo>
                <a:close/>
              </a:path>
            </a:pathLst>
          </a:custGeom>
          <a:solidFill>
            <a:srgbClr val="DBF1D0"/>
          </a:solidFill>
        </p:spPr>
        <p:txBody>
          <a:bodyPr wrap="square" lIns="0" tIns="0" rIns="0" bIns="0" rtlCol="0"/>
          <a:lstStyle/>
          <a:p/>
        </p:txBody>
      </p:sp>
      <p:sp>
        <p:nvSpPr>
          <p:cNvPr id="50" name="object 50"/>
          <p:cNvSpPr/>
          <p:nvPr/>
        </p:nvSpPr>
        <p:spPr>
          <a:xfrm>
            <a:off x="3019044" y="4524755"/>
            <a:ext cx="1099185" cy="777240"/>
          </a:xfrm>
          <a:custGeom>
            <a:avLst/>
            <a:gdLst/>
            <a:ahLst/>
            <a:cxnLst/>
            <a:rect l="l" t="t" r="r" b="b"/>
            <a:pathLst>
              <a:path w="1099185" h="777239">
                <a:moveTo>
                  <a:pt x="939291" y="0"/>
                </a:moveTo>
                <a:lnTo>
                  <a:pt x="160268" y="0"/>
                </a:lnTo>
                <a:lnTo>
                  <a:pt x="145940" y="14328"/>
                </a:lnTo>
                <a:lnTo>
                  <a:pt x="117088" y="48221"/>
                </a:lnTo>
                <a:lnTo>
                  <a:pt x="91006" y="84384"/>
                </a:lnTo>
                <a:lnTo>
                  <a:pt x="67861" y="122650"/>
                </a:lnTo>
                <a:lnTo>
                  <a:pt x="47820" y="162854"/>
                </a:lnTo>
                <a:lnTo>
                  <a:pt x="31049" y="204828"/>
                </a:lnTo>
                <a:lnTo>
                  <a:pt x="17715" y="248406"/>
                </a:lnTo>
                <a:lnTo>
                  <a:pt x="7984" y="293421"/>
                </a:lnTo>
                <a:lnTo>
                  <a:pt x="2023" y="339706"/>
                </a:lnTo>
                <a:lnTo>
                  <a:pt x="0" y="387096"/>
                </a:lnTo>
                <a:lnTo>
                  <a:pt x="2023" y="434257"/>
                </a:lnTo>
                <a:lnTo>
                  <a:pt x="7984" y="480338"/>
                </a:lnTo>
                <a:lnTo>
                  <a:pt x="17715" y="525171"/>
                </a:lnTo>
                <a:lnTo>
                  <a:pt x="31049" y="568589"/>
                </a:lnTo>
                <a:lnTo>
                  <a:pt x="47820" y="610423"/>
                </a:lnTo>
                <a:lnTo>
                  <a:pt x="67861" y="650505"/>
                </a:lnTo>
                <a:lnTo>
                  <a:pt x="91006" y="688668"/>
                </a:lnTo>
                <a:lnTo>
                  <a:pt x="117088" y="724742"/>
                </a:lnTo>
                <a:lnTo>
                  <a:pt x="145940" y="758561"/>
                </a:lnTo>
                <a:lnTo>
                  <a:pt x="164654" y="777239"/>
                </a:lnTo>
                <a:lnTo>
                  <a:pt x="934922" y="777239"/>
                </a:lnTo>
                <a:lnTo>
                  <a:pt x="982298" y="724742"/>
                </a:lnTo>
                <a:lnTo>
                  <a:pt x="1008264" y="688668"/>
                </a:lnTo>
                <a:lnTo>
                  <a:pt x="1031301" y="650505"/>
                </a:lnTo>
                <a:lnTo>
                  <a:pt x="1051244" y="610423"/>
                </a:lnTo>
                <a:lnTo>
                  <a:pt x="1067928" y="568589"/>
                </a:lnTo>
                <a:lnTo>
                  <a:pt x="1081190" y="525171"/>
                </a:lnTo>
                <a:lnTo>
                  <a:pt x="1090866" y="480338"/>
                </a:lnTo>
                <a:lnTo>
                  <a:pt x="1096792" y="434257"/>
                </a:lnTo>
                <a:lnTo>
                  <a:pt x="1098803" y="387093"/>
                </a:lnTo>
                <a:lnTo>
                  <a:pt x="1096792" y="339706"/>
                </a:lnTo>
                <a:lnTo>
                  <a:pt x="1090866" y="293421"/>
                </a:lnTo>
                <a:lnTo>
                  <a:pt x="1081190" y="248406"/>
                </a:lnTo>
                <a:lnTo>
                  <a:pt x="1067928" y="204828"/>
                </a:lnTo>
                <a:lnTo>
                  <a:pt x="1051244" y="162854"/>
                </a:lnTo>
                <a:lnTo>
                  <a:pt x="1031301" y="122650"/>
                </a:lnTo>
                <a:lnTo>
                  <a:pt x="1008264" y="84384"/>
                </a:lnTo>
                <a:lnTo>
                  <a:pt x="982298" y="48221"/>
                </a:lnTo>
                <a:lnTo>
                  <a:pt x="953564" y="14328"/>
                </a:lnTo>
                <a:lnTo>
                  <a:pt x="939291" y="0"/>
                </a:lnTo>
                <a:close/>
              </a:path>
            </a:pathLst>
          </a:custGeom>
          <a:solidFill>
            <a:srgbClr val="DDF3D2"/>
          </a:solidFill>
        </p:spPr>
        <p:txBody>
          <a:bodyPr wrap="square" lIns="0" tIns="0" rIns="0" bIns="0" rtlCol="0"/>
          <a:lstStyle/>
          <a:p/>
        </p:txBody>
      </p:sp>
      <p:sp>
        <p:nvSpPr>
          <p:cNvPr id="51" name="object 51"/>
          <p:cNvSpPr/>
          <p:nvPr/>
        </p:nvSpPr>
        <p:spPr>
          <a:xfrm>
            <a:off x="3051048" y="4524755"/>
            <a:ext cx="1035050" cy="777240"/>
          </a:xfrm>
          <a:custGeom>
            <a:avLst/>
            <a:gdLst/>
            <a:ahLst/>
            <a:cxnLst/>
            <a:rect l="l" t="t" r="r" b="b"/>
            <a:pathLst>
              <a:path w="1035050" h="777239">
                <a:moveTo>
                  <a:pt x="860996" y="0"/>
                </a:moveTo>
                <a:lnTo>
                  <a:pt x="174038" y="0"/>
                </a:lnTo>
                <a:lnTo>
                  <a:pt x="151638" y="20574"/>
                </a:lnTo>
                <a:lnTo>
                  <a:pt x="121752" y="53112"/>
                </a:lnTo>
                <a:lnTo>
                  <a:pt x="94702" y="88121"/>
                </a:lnTo>
                <a:lnTo>
                  <a:pt x="70668" y="125419"/>
                </a:lnTo>
                <a:lnTo>
                  <a:pt x="49833" y="164825"/>
                </a:lnTo>
                <a:lnTo>
                  <a:pt x="32378" y="206156"/>
                </a:lnTo>
                <a:lnTo>
                  <a:pt x="18485" y="249230"/>
                </a:lnTo>
                <a:lnTo>
                  <a:pt x="8337" y="293866"/>
                </a:lnTo>
                <a:lnTo>
                  <a:pt x="2114" y="339882"/>
                </a:lnTo>
                <a:lnTo>
                  <a:pt x="0" y="387096"/>
                </a:lnTo>
                <a:lnTo>
                  <a:pt x="2114" y="434069"/>
                </a:lnTo>
                <a:lnTo>
                  <a:pt x="8337" y="479871"/>
                </a:lnTo>
                <a:lnTo>
                  <a:pt x="18485" y="524319"/>
                </a:lnTo>
                <a:lnTo>
                  <a:pt x="32378" y="567229"/>
                </a:lnTo>
                <a:lnTo>
                  <a:pt x="49833" y="608417"/>
                </a:lnTo>
                <a:lnTo>
                  <a:pt x="70668" y="647700"/>
                </a:lnTo>
                <a:lnTo>
                  <a:pt x="94702" y="684894"/>
                </a:lnTo>
                <a:lnTo>
                  <a:pt x="121752" y="719817"/>
                </a:lnTo>
                <a:lnTo>
                  <a:pt x="151638" y="752284"/>
                </a:lnTo>
                <a:lnTo>
                  <a:pt x="178860" y="777239"/>
                </a:lnTo>
                <a:lnTo>
                  <a:pt x="856185" y="777239"/>
                </a:lnTo>
                <a:lnTo>
                  <a:pt x="913177" y="719817"/>
                </a:lnTo>
                <a:lnTo>
                  <a:pt x="940183" y="684894"/>
                </a:lnTo>
                <a:lnTo>
                  <a:pt x="964184" y="647700"/>
                </a:lnTo>
                <a:lnTo>
                  <a:pt x="984995" y="608417"/>
                </a:lnTo>
                <a:lnTo>
                  <a:pt x="1002434" y="567229"/>
                </a:lnTo>
                <a:lnTo>
                  <a:pt x="1016317" y="524319"/>
                </a:lnTo>
                <a:lnTo>
                  <a:pt x="1026461" y="479871"/>
                </a:lnTo>
                <a:lnTo>
                  <a:pt x="1032681" y="434069"/>
                </a:lnTo>
                <a:lnTo>
                  <a:pt x="1034796" y="387096"/>
                </a:lnTo>
                <a:lnTo>
                  <a:pt x="1032681" y="339882"/>
                </a:lnTo>
                <a:lnTo>
                  <a:pt x="1026461" y="293866"/>
                </a:lnTo>
                <a:lnTo>
                  <a:pt x="1016317" y="249230"/>
                </a:lnTo>
                <a:lnTo>
                  <a:pt x="1002434" y="206156"/>
                </a:lnTo>
                <a:lnTo>
                  <a:pt x="984995" y="164825"/>
                </a:lnTo>
                <a:lnTo>
                  <a:pt x="964184" y="125419"/>
                </a:lnTo>
                <a:lnTo>
                  <a:pt x="940183" y="88121"/>
                </a:lnTo>
                <a:lnTo>
                  <a:pt x="913177" y="53112"/>
                </a:lnTo>
                <a:lnTo>
                  <a:pt x="883348" y="20574"/>
                </a:lnTo>
                <a:lnTo>
                  <a:pt x="860996" y="0"/>
                </a:lnTo>
                <a:close/>
              </a:path>
            </a:pathLst>
          </a:custGeom>
          <a:solidFill>
            <a:srgbClr val="DFF4D4"/>
          </a:solidFill>
        </p:spPr>
        <p:txBody>
          <a:bodyPr wrap="square" lIns="0" tIns="0" rIns="0" bIns="0" rtlCol="0"/>
          <a:lstStyle/>
          <a:p/>
        </p:txBody>
      </p:sp>
      <p:sp>
        <p:nvSpPr>
          <p:cNvPr id="52" name="object 52"/>
          <p:cNvSpPr/>
          <p:nvPr/>
        </p:nvSpPr>
        <p:spPr>
          <a:xfrm>
            <a:off x="3083051" y="4524843"/>
            <a:ext cx="970915" cy="777240"/>
          </a:xfrm>
          <a:custGeom>
            <a:avLst/>
            <a:gdLst/>
            <a:ahLst/>
            <a:cxnLst/>
            <a:rect l="l" t="t" r="r" b="b"/>
            <a:pathLst>
              <a:path w="970914" h="777239">
                <a:moveTo>
                  <a:pt x="778992" y="0"/>
                </a:moveTo>
                <a:lnTo>
                  <a:pt x="192105" y="0"/>
                </a:lnTo>
                <a:lnTo>
                  <a:pt x="158369" y="28167"/>
                </a:lnTo>
                <a:lnTo>
                  <a:pt x="127314" y="59221"/>
                </a:lnTo>
                <a:lnTo>
                  <a:pt x="99147" y="92957"/>
                </a:lnTo>
                <a:lnTo>
                  <a:pt x="74071" y="129171"/>
                </a:lnTo>
                <a:lnTo>
                  <a:pt x="52291" y="167657"/>
                </a:lnTo>
                <a:lnTo>
                  <a:pt x="34012" y="208210"/>
                </a:lnTo>
                <a:lnTo>
                  <a:pt x="19439" y="250627"/>
                </a:lnTo>
                <a:lnTo>
                  <a:pt x="8776" y="294702"/>
                </a:lnTo>
                <a:lnTo>
                  <a:pt x="2228" y="340231"/>
                </a:lnTo>
                <a:lnTo>
                  <a:pt x="0" y="387008"/>
                </a:lnTo>
                <a:lnTo>
                  <a:pt x="2228" y="433532"/>
                </a:lnTo>
                <a:lnTo>
                  <a:pt x="8776" y="478837"/>
                </a:lnTo>
                <a:lnTo>
                  <a:pt x="19439" y="522716"/>
                </a:lnTo>
                <a:lnTo>
                  <a:pt x="34012" y="564963"/>
                </a:lnTo>
                <a:lnTo>
                  <a:pt x="52291" y="605372"/>
                </a:lnTo>
                <a:lnTo>
                  <a:pt x="74071" y="643734"/>
                </a:lnTo>
                <a:lnTo>
                  <a:pt x="99147" y="679845"/>
                </a:lnTo>
                <a:lnTo>
                  <a:pt x="127314" y="713497"/>
                </a:lnTo>
                <a:lnTo>
                  <a:pt x="158369" y="744484"/>
                </a:lnTo>
                <a:lnTo>
                  <a:pt x="192105" y="772599"/>
                </a:lnTo>
                <a:lnTo>
                  <a:pt x="198690" y="777152"/>
                </a:lnTo>
                <a:lnTo>
                  <a:pt x="772426" y="777152"/>
                </a:lnTo>
                <a:lnTo>
                  <a:pt x="812645" y="744484"/>
                </a:lnTo>
                <a:lnTo>
                  <a:pt x="843631" y="713497"/>
                </a:lnTo>
                <a:lnTo>
                  <a:pt x="871746" y="679845"/>
                </a:lnTo>
                <a:lnTo>
                  <a:pt x="896783" y="643734"/>
                </a:lnTo>
                <a:lnTo>
                  <a:pt x="918535" y="605372"/>
                </a:lnTo>
                <a:lnTo>
                  <a:pt x="936795" y="564963"/>
                </a:lnTo>
                <a:lnTo>
                  <a:pt x="951357" y="522716"/>
                </a:lnTo>
                <a:lnTo>
                  <a:pt x="962014" y="478837"/>
                </a:lnTo>
                <a:lnTo>
                  <a:pt x="968560" y="433532"/>
                </a:lnTo>
                <a:lnTo>
                  <a:pt x="970788" y="387008"/>
                </a:lnTo>
                <a:lnTo>
                  <a:pt x="968560" y="340231"/>
                </a:lnTo>
                <a:lnTo>
                  <a:pt x="962014" y="294702"/>
                </a:lnTo>
                <a:lnTo>
                  <a:pt x="951357" y="250627"/>
                </a:lnTo>
                <a:lnTo>
                  <a:pt x="936795" y="208210"/>
                </a:lnTo>
                <a:lnTo>
                  <a:pt x="918535" y="167657"/>
                </a:lnTo>
                <a:lnTo>
                  <a:pt x="896783" y="129171"/>
                </a:lnTo>
                <a:lnTo>
                  <a:pt x="871746" y="92957"/>
                </a:lnTo>
                <a:lnTo>
                  <a:pt x="843631" y="59221"/>
                </a:lnTo>
                <a:lnTo>
                  <a:pt x="812645" y="28167"/>
                </a:lnTo>
                <a:lnTo>
                  <a:pt x="778992" y="0"/>
                </a:lnTo>
                <a:close/>
              </a:path>
            </a:pathLst>
          </a:custGeom>
          <a:solidFill>
            <a:srgbClr val="E1F4D7"/>
          </a:solidFill>
        </p:spPr>
        <p:txBody>
          <a:bodyPr wrap="square" lIns="0" tIns="0" rIns="0" bIns="0" rtlCol="0"/>
          <a:lstStyle/>
          <a:p/>
        </p:txBody>
      </p:sp>
      <p:sp>
        <p:nvSpPr>
          <p:cNvPr id="53" name="object 53"/>
          <p:cNvSpPr/>
          <p:nvPr/>
        </p:nvSpPr>
        <p:spPr>
          <a:xfrm>
            <a:off x="3116580" y="4524755"/>
            <a:ext cx="904240" cy="777240"/>
          </a:xfrm>
          <a:custGeom>
            <a:avLst/>
            <a:gdLst/>
            <a:ahLst/>
            <a:cxnLst/>
            <a:rect l="l" t="t" r="r" b="b"/>
            <a:pathLst>
              <a:path w="904239" h="777239">
                <a:moveTo>
                  <a:pt x="685638" y="0"/>
                </a:moveTo>
                <a:lnTo>
                  <a:pt x="218527" y="0"/>
                </a:lnTo>
                <a:lnTo>
                  <a:pt x="185330" y="21811"/>
                </a:lnTo>
                <a:lnTo>
                  <a:pt x="149381" y="51095"/>
                </a:lnTo>
                <a:lnTo>
                  <a:pt x="116627" y="83849"/>
                </a:lnTo>
                <a:lnTo>
                  <a:pt x="87343" y="119798"/>
                </a:lnTo>
                <a:lnTo>
                  <a:pt x="61806" y="158665"/>
                </a:lnTo>
                <a:lnTo>
                  <a:pt x="40293" y="200173"/>
                </a:lnTo>
                <a:lnTo>
                  <a:pt x="23079" y="244047"/>
                </a:lnTo>
                <a:lnTo>
                  <a:pt x="10441" y="290009"/>
                </a:lnTo>
                <a:lnTo>
                  <a:pt x="2656" y="337784"/>
                </a:lnTo>
                <a:lnTo>
                  <a:pt x="0" y="387096"/>
                </a:lnTo>
                <a:lnTo>
                  <a:pt x="2656" y="436122"/>
                </a:lnTo>
                <a:lnTo>
                  <a:pt x="10441" y="483650"/>
                </a:lnTo>
                <a:lnTo>
                  <a:pt x="23079" y="529401"/>
                </a:lnTo>
                <a:lnTo>
                  <a:pt x="40293" y="573095"/>
                </a:lnTo>
                <a:lnTo>
                  <a:pt x="61806" y="614454"/>
                </a:lnTo>
                <a:lnTo>
                  <a:pt x="87343" y="653198"/>
                </a:lnTo>
                <a:lnTo>
                  <a:pt x="116627" y="689049"/>
                </a:lnTo>
                <a:lnTo>
                  <a:pt x="149381" y="721727"/>
                </a:lnTo>
                <a:lnTo>
                  <a:pt x="185330" y="750954"/>
                </a:lnTo>
                <a:lnTo>
                  <a:pt x="224197" y="776449"/>
                </a:lnTo>
                <a:lnTo>
                  <a:pt x="225723" y="777239"/>
                </a:lnTo>
                <a:lnTo>
                  <a:pt x="678465" y="777239"/>
                </a:lnTo>
                <a:lnTo>
                  <a:pt x="718730" y="750954"/>
                </a:lnTo>
                <a:lnTo>
                  <a:pt x="754581" y="721727"/>
                </a:lnTo>
                <a:lnTo>
                  <a:pt x="787259" y="689049"/>
                </a:lnTo>
                <a:lnTo>
                  <a:pt x="816485" y="653198"/>
                </a:lnTo>
                <a:lnTo>
                  <a:pt x="841981" y="614454"/>
                </a:lnTo>
                <a:lnTo>
                  <a:pt x="863467" y="573095"/>
                </a:lnTo>
                <a:lnTo>
                  <a:pt x="880664" y="529401"/>
                </a:lnTo>
                <a:lnTo>
                  <a:pt x="893293" y="483650"/>
                </a:lnTo>
                <a:lnTo>
                  <a:pt x="901075" y="436122"/>
                </a:lnTo>
                <a:lnTo>
                  <a:pt x="903731" y="387095"/>
                </a:lnTo>
                <a:lnTo>
                  <a:pt x="901075" y="337784"/>
                </a:lnTo>
                <a:lnTo>
                  <a:pt x="893293" y="290009"/>
                </a:lnTo>
                <a:lnTo>
                  <a:pt x="880664" y="244047"/>
                </a:lnTo>
                <a:lnTo>
                  <a:pt x="863467" y="200173"/>
                </a:lnTo>
                <a:lnTo>
                  <a:pt x="841981" y="158665"/>
                </a:lnTo>
                <a:lnTo>
                  <a:pt x="816485" y="119798"/>
                </a:lnTo>
                <a:lnTo>
                  <a:pt x="787259" y="83849"/>
                </a:lnTo>
                <a:lnTo>
                  <a:pt x="754581" y="51095"/>
                </a:lnTo>
                <a:lnTo>
                  <a:pt x="718730" y="21811"/>
                </a:lnTo>
                <a:lnTo>
                  <a:pt x="685638" y="0"/>
                </a:lnTo>
                <a:close/>
              </a:path>
            </a:pathLst>
          </a:custGeom>
          <a:solidFill>
            <a:srgbClr val="E3F5DB"/>
          </a:solidFill>
        </p:spPr>
        <p:txBody>
          <a:bodyPr wrap="square" lIns="0" tIns="0" rIns="0" bIns="0" rtlCol="0"/>
          <a:lstStyle/>
          <a:p/>
        </p:txBody>
      </p:sp>
      <p:sp>
        <p:nvSpPr>
          <p:cNvPr id="54" name="object 54"/>
          <p:cNvSpPr/>
          <p:nvPr/>
        </p:nvSpPr>
        <p:spPr>
          <a:xfrm>
            <a:off x="3148583" y="4524755"/>
            <a:ext cx="840105" cy="777240"/>
          </a:xfrm>
          <a:custGeom>
            <a:avLst/>
            <a:gdLst/>
            <a:ahLst/>
            <a:cxnLst/>
            <a:rect l="l" t="t" r="r" b="b"/>
            <a:pathLst>
              <a:path w="840104" h="777239">
                <a:moveTo>
                  <a:pt x="583053" y="0"/>
                </a:moveTo>
                <a:lnTo>
                  <a:pt x="257320" y="0"/>
                </a:lnTo>
                <a:lnTo>
                  <a:pt x="235264" y="9339"/>
                </a:lnTo>
                <a:lnTo>
                  <a:pt x="194748" y="32119"/>
                </a:lnTo>
                <a:lnTo>
                  <a:pt x="157180" y="59085"/>
                </a:lnTo>
                <a:lnTo>
                  <a:pt x="122872" y="89916"/>
                </a:lnTo>
                <a:lnTo>
                  <a:pt x="92133" y="124292"/>
                </a:lnTo>
                <a:lnTo>
                  <a:pt x="65272" y="161895"/>
                </a:lnTo>
                <a:lnTo>
                  <a:pt x="42600" y="202403"/>
                </a:lnTo>
                <a:lnTo>
                  <a:pt x="24427" y="245497"/>
                </a:lnTo>
                <a:lnTo>
                  <a:pt x="11063" y="290857"/>
                </a:lnTo>
                <a:lnTo>
                  <a:pt x="2817" y="338163"/>
                </a:lnTo>
                <a:lnTo>
                  <a:pt x="0" y="387096"/>
                </a:lnTo>
                <a:lnTo>
                  <a:pt x="2817" y="436006"/>
                </a:lnTo>
                <a:lnTo>
                  <a:pt x="11063" y="483250"/>
                </a:lnTo>
                <a:lnTo>
                  <a:pt x="24427" y="528514"/>
                </a:lnTo>
                <a:lnTo>
                  <a:pt x="42600" y="571486"/>
                </a:lnTo>
                <a:lnTo>
                  <a:pt x="65272" y="611852"/>
                </a:lnTo>
                <a:lnTo>
                  <a:pt x="92133" y="649299"/>
                </a:lnTo>
                <a:lnTo>
                  <a:pt x="122872" y="683514"/>
                </a:lnTo>
                <a:lnTo>
                  <a:pt x="157180" y="714182"/>
                </a:lnTo>
                <a:lnTo>
                  <a:pt x="194748" y="740992"/>
                </a:lnTo>
                <a:lnTo>
                  <a:pt x="235264" y="763630"/>
                </a:lnTo>
                <a:lnTo>
                  <a:pt x="267619" y="777239"/>
                </a:lnTo>
                <a:lnTo>
                  <a:pt x="572797" y="777239"/>
                </a:lnTo>
                <a:lnTo>
                  <a:pt x="645380" y="740992"/>
                </a:lnTo>
                <a:lnTo>
                  <a:pt x="682827" y="714182"/>
                </a:lnTo>
                <a:lnTo>
                  <a:pt x="717042" y="683514"/>
                </a:lnTo>
                <a:lnTo>
                  <a:pt x="747710" y="649299"/>
                </a:lnTo>
                <a:lnTo>
                  <a:pt x="774520" y="611852"/>
                </a:lnTo>
                <a:lnTo>
                  <a:pt x="797158" y="571486"/>
                </a:lnTo>
                <a:lnTo>
                  <a:pt x="815311" y="528514"/>
                </a:lnTo>
                <a:lnTo>
                  <a:pt x="828665" y="483250"/>
                </a:lnTo>
                <a:lnTo>
                  <a:pt x="836907" y="436006"/>
                </a:lnTo>
                <a:lnTo>
                  <a:pt x="839724" y="387096"/>
                </a:lnTo>
                <a:lnTo>
                  <a:pt x="836907" y="338163"/>
                </a:lnTo>
                <a:lnTo>
                  <a:pt x="828665" y="290857"/>
                </a:lnTo>
                <a:lnTo>
                  <a:pt x="815311" y="245497"/>
                </a:lnTo>
                <a:lnTo>
                  <a:pt x="797158" y="202403"/>
                </a:lnTo>
                <a:lnTo>
                  <a:pt x="774520" y="161895"/>
                </a:lnTo>
                <a:lnTo>
                  <a:pt x="747710" y="124292"/>
                </a:lnTo>
                <a:lnTo>
                  <a:pt x="717042" y="89916"/>
                </a:lnTo>
                <a:lnTo>
                  <a:pt x="682827" y="59085"/>
                </a:lnTo>
                <a:lnTo>
                  <a:pt x="645380" y="32119"/>
                </a:lnTo>
                <a:lnTo>
                  <a:pt x="605014" y="9339"/>
                </a:lnTo>
                <a:lnTo>
                  <a:pt x="583053" y="0"/>
                </a:lnTo>
                <a:close/>
              </a:path>
            </a:pathLst>
          </a:custGeom>
          <a:solidFill>
            <a:srgbClr val="E6F6DE"/>
          </a:solidFill>
        </p:spPr>
        <p:txBody>
          <a:bodyPr wrap="square" lIns="0" tIns="0" rIns="0" bIns="0" rtlCol="0"/>
          <a:lstStyle/>
          <a:p/>
        </p:txBody>
      </p:sp>
      <p:sp>
        <p:nvSpPr>
          <p:cNvPr id="55" name="object 55"/>
          <p:cNvSpPr/>
          <p:nvPr/>
        </p:nvSpPr>
        <p:spPr>
          <a:xfrm>
            <a:off x="3180588" y="4523232"/>
            <a:ext cx="775970" cy="775970"/>
          </a:xfrm>
          <a:custGeom>
            <a:avLst/>
            <a:gdLst/>
            <a:ahLst/>
            <a:cxnLst/>
            <a:rect l="l" t="t" r="r" b="b"/>
            <a:pathLst>
              <a:path w="775970" h="775970">
                <a:moveTo>
                  <a:pt x="388619" y="0"/>
                </a:moveTo>
                <a:lnTo>
                  <a:pt x="339822" y="3023"/>
                </a:lnTo>
                <a:lnTo>
                  <a:pt x="292847" y="11853"/>
                </a:lnTo>
                <a:lnTo>
                  <a:pt x="248057" y="26127"/>
                </a:lnTo>
                <a:lnTo>
                  <a:pt x="205814" y="45482"/>
                </a:lnTo>
                <a:lnTo>
                  <a:pt x="166481" y="69558"/>
                </a:lnTo>
                <a:lnTo>
                  <a:pt x="130419" y="97991"/>
                </a:lnTo>
                <a:lnTo>
                  <a:pt x="97991" y="130419"/>
                </a:lnTo>
                <a:lnTo>
                  <a:pt x="69558" y="166481"/>
                </a:lnTo>
                <a:lnTo>
                  <a:pt x="45482" y="205814"/>
                </a:lnTo>
                <a:lnTo>
                  <a:pt x="26127" y="248057"/>
                </a:lnTo>
                <a:lnTo>
                  <a:pt x="11853" y="292847"/>
                </a:lnTo>
                <a:lnTo>
                  <a:pt x="3023" y="339822"/>
                </a:lnTo>
                <a:lnTo>
                  <a:pt x="0" y="388620"/>
                </a:lnTo>
                <a:lnTo>
                  <a:pt x="3023" y="437092"/>
                </a:lnTo>
                <a:lnTo>
                  <a:pt x="11853" y="483791"/>
                </a:lnTo>
                <a:lnTo>
                  <a:pt x="26127" y="528352"/>
                </a:lnTo>
                <a:lnTo>
                  <a:pt x="45482" y="570406"/>
                </a:lnTo>
                <a:lnTo>
                  <a:pt x="69558" y="609589"/>
                </a:lnTo>
                <a:lnTo>
                  <a:pt x="97991" y="645534"/>
                </a:lnTo>
                <a:lnTo>
                  <a:pt x="130419" y="677874"/>
                </a:lnTo>
                <a:lnTo>
                  <a:pt x="166481" y="706244"/>
                </a:lnTo>
                <a:lnTo>
                  <a:pt x="205814" y="730277"/>
                </a:lnTo>
                <a:lnTo>
                  <a:pt x="248057" y="749607"/>
                </a:lnTo>
                <a:lnTo>
                  <a:pt x="292847" y="763868"/>
                </a:lnTo>
                <a:lnTo>
                  <a:pt x="339822" y="772692"/>
                </a:lnTo>
                <a:lnTo>
                  <a:pt x="388619" y="775716"/>
                </a:lnTo>
                <a:lnTo>
                  <a:pt x="437092" y="772692"/>
                </a:lnTo>
                <a:lnTo>
                  <a:pt x="483791" y="763868"/>
                </a:lnTo>
                <a:lnTo>
                  <a:pt x="528352" y="749607"/>
                </a:lnTo>
                <a:lnTo>
                  <a:pt x="570406" y="730277"/>
                </a:lnTo>
                <a:lnTo>
                  <a:pt x="609589" y="706244"/>
                </a:lnTo>
                <a:lnTo>
                  <a:pt x="645534" y="677874"/>
                </a:lnTo>
                <a:lnTo>
                  <a:pt x="677874" y="645534"/>
                </a:lnTo>
                <a:lnTo>
                  <a:pt x="706244" y="609589"/>
                </a:lnTo>
                <a:lnTo>
                  <a:pt x="730277" y="570406"/>
                </a:lnTo>
                <a:lnTo>
                  <a:pt x="749607" y="528352"/>
                </a:lnTo>
                <a:lnTo>
                  <a:pt x="763868" y="483791"/>
                </a:lnTo>
                <a:lnTo>
                  <a:pt x="772692" y="437092"/>
                </a:lnTo>
                <a:lnTo>
                  <a:pt x="775715" y="388620"/>
                </a:lnTo>
                <a:lnTo>
                  <a:pt x="772692" y="339822"/>
                </a:lnTo>
                <a:lnTo>
                  <a:pt x="763868" y="292847"/>
                </a:lnTo>
                <a:lnTo>
                  <a:pt x="749607" y="248057"/>
                </a:lnTo>
                <a:lnTo>
                  <a:pt x="730277" y="205814"/>
                </a:lnTo>
                <a:lnTo>
                  <a:pt x="706244" y="166481"/>
                </a:lnTo>
                <a:lnTo>
                  <a:pt x="677874" y="130419"/>
                </a:lnTo>
                <a:lnTo>
                  <a:pt x="645534" y="97991"/>
                </a:lnTo>
                <a:lnTo>
                  <a:pt x="609589" y="69558"/>
                </a:lnTo>
                <a:lnTo>
                  <a:pt x="570406" y="45482"/>
                </a:lnTo>
                <a:lnTo>
                  <a:pt x="528352" y="26127"/>
                </a:lnTo>
                <a:lnTo>
                  <a:pt x="483791" y="11853"/>
                </a:lnTo>
                <a:lnTo>
                  <a:pt x="437092" y="3023"/>
                </a:lnTo>
                <a:lnTo>
                  <a:pt x="388619" y="0"/>
                </a:lnTo>
                <a:close/>
              </a:path>
            </a:pathLst>
          </a:custGeom>
          <a:solidFill>
            <a:srgbClr val="E8F7E0"/>
          </a:solidFill>
        </p:spPr>
        <p:txBody>
          <a:bodyPr wrap="square" lIns="0" tIns="0" rIns="0" bIns="0" rtlCol="0"/>
          <a:lstStyle/>
          <a:p/>
        </p:txBody>
      </p:sp>
      <p:sp>
        <p:nvSpPr>
          <p:cNvPr id="56" name="object 56"/>
          <p:cNvSpPr/>
          <p:nvPr/>
        </p:nvSpPr>
        <p:spPr>
          <a:xfrm>
            <a:off x="3212592" y="4555235"/>
            <a:ext cx="711835" cy="711835"/>
          </a:xfrm>
          <a:custGeom>
            <a:avLst/>
            <a:gdLst/>
            <a:ahLst/>
            <a:cxnLst/>
            <a:rect l="l" t="t" r="r" b="b"/>
            <a:pathLst>
              <a:path w="711835" h="711835">
                <a:moveTo>
                  <a:pt x="356615" y="0"/>
                </a:moveTo>
                <a:lnTo>
                  <a:pt x="308300" y="3262"/>
                </a:lnTo>
                <a:lnTo>
                  <a:pt x="261937" y="12763"/>
                </a:lnTo>
                <a:lnTo>
                  <a:pt x="217955" y="28074"/>
                </a:lnTo>
                <a:lnTo>
                  <a:pt x="176783" y="48767"/>
                </a:lnTo>
                <a:lnTo>
                  <a:pt x="138850" y="74414"/>
                </a:lnTo>
                <a:lnTo>
                  <a:pt x="104584" y="104584"/>
                </a:lnTo>
                <a:lnTo>
                  <a:pt x="74414" y="138850"/>
                </a:lnTo>
                <a:lnTo>
                  <a:pt x="48768" y="176783"/>
                </a:lnTo>
                <a:lnTo>
                  <a:pt x="28074" y="217955"/>
                </a:lnTo>
                <a:lnTo>
                  <a:pt x="12763" y="261937"/>
                </a:lnTo>
                <a:lnTo>
                  <a:pt x="3262" y="308300"/>
                </a:lnTo>
                <a:lnTo>
                  <a:pt x="0" y="356615"/>
                </a:lnTo>
                <a:lnTo>
                  <a:pt x="3262" y="404581"/>
                </a:lnTo>
                <a:lnTo>
                  <a:pt x="12763" y="450652"/>
                </a:lnTo>
                <a:lnTo>
                  <a:pt x="28074" y="494395"/>
                </a:lnTo>
                <a:lnTo>
                  <a:pt x="48767" y="535375"/>
                </a:lnTo>
                <a:lnTo>
                  <a:pt x="74414" y="573159"/>
                </a:lnTo>
                <a:lnTo>
                  <a:pt x="104584" y="607313"/>
                </a:lnTo>
                <a:lnTo>
                  <a:pt x="138850" y="637404"/>
                </a:lnTo>
                <a:lnTo>
                  <a:pt x="176783" y="662996"/>
                </a:lnTo>
                <a:lnTo>
                  <a:pt x="217955" y="683656"/>
                </a:lnTo>
                <a:lnTo>
                  <a:pt x="261937" y="698951"/>
                </a:lnTo>
                <a:lnTo>
                  <a:pt x="308300" y="708446"/>
                </a:lnTo>
                <a:lnTo>
                  <a:pt x="356615" y="711707"/>
                </a:lnTo>
                <a:lnTo>
                  <a:pt x="404581" y="708446"/>
                </a:lnTo>
                <a:lnTo>
                  <a:pt x="450652" y="698951"/>
                </a:lnTo>
                <a:lnTo>
                  <a:pt x="494395" y="683656"/>
                </a:lnTo>
                <a:lnTo>
                  <a:pt x="535375" y="662996"/>
                </a:lnTo>
                <a:lnTo>
                  <a:pt x="573159" y="637404"/>
                </a:lnTo>
                <a:lnTo>
                  <a:pt x="607313" y="607313"/>
                </a:lnTo>
                <a:lnTo>
                  <a:pt x="637404" y="573159"/>
                </a:lnTo>
                <a:lnTo>
                  <a:pt x="662996" y="535375"/>
                </a:lnTo>
                <a:lnTo>
                  <a:pt x="683656" y="494395"/>
                </a:lnTo>
                <a:lnTo>
                  <a:pt x="698951" y="450652"/>
                </a:lnTo>
                <a:lnTo>
                  <a:pt x="708446" y="404581"/>
                </a:lnTo>
                <a:lnTo>
                  <a:pt x="711707" y="356615"/>
                </a:lnTo>
                <a:lnTo>
                  <a:pt x="708446" y="308300"/>
                </a:lnTo>
                <a:lnTo>
                  <a:pt x="698951" y="261937"/>
                </a:lnTo>
                <a:lnTo>
                  <a:pt x="683656" y="217955"/>
                </a:lnTo>
                <a:lnTo>
                  <a:pt x="662996" y="176783"/>
                </a:lnTo>
                <a:lnTo>
                  <a:pt x="637404" y="138850"/>
                </a:lnTo>
                <a:lnTo>
                  <a:pt x="607313" y="104584"/>
                </a:lnTo>
                <a:lnTo>
                  <a:pt x="573159" y="74414"/>
                </a:lnTo>
                <a:lnTo>
                  <a:pt x="535375" y="48767"/>
                </a:lnTo>
                <a:lnTo>
                  <a:pt x="494395" y="28074"/>
                </a:lnTo>
                <a:lnTo>
                  <a:pt x="450652" y="12763"/>
                </a:lnTo>
                <a:lnTo>
                  <a:pt x="404581" y="3262"/>
                </a:lnTo>
                <a:lnTo>
                  <a:pt x="356615" y="0"/>
                </a:lnTo>
                <a:close/>
              </a:path>
            </a:pathLst>
          </a:custGeom>
          <a:solidFill>
            <a:srgbClr val="EAF8E2"/>
          </a:solidFill>
        </p:spPr>
        <p:txBody>
          <a:bodyPr wrap="square" lIns="0" tIns="0" rIns="0" bIns="0" rtlCol="0"/>
          <a:lstStyle/>
          <a:p/>
        </p:txBody>
      </p:sp>
      <p:sp>
        <p:nvSpPr>
          <p:cNvPr id="57" name="object 57"/>
          <p:cNvSpPr/>
          <p:nvPr/>
        </p:nvSpPr>
        <p:spPr>
          <a:xfrm>
            <a:off x="3246120" y="4588764"/>
            <a:ext cx="645160" cy="645160"/>
          </a:xfrm>
          <a:custGeom>
            <a:avLst/>
            <a:gdLst/>
            <a:ahLst/>
            <a:cxnLst/>
            <a:rect l="l" t="t" r="r" b="b"/>
            <a:pathLst>
              <a:path w="645160" h="645160">
                <a:moveTo>
                  <a:pt x="323087" y="0"/>
                </a:moveTo>
                <a:lnTo>
                  <a:pt x="275373" y="3506"/>
                </a:lnTo>
                <a:lnTo>
                  <a:pt x="229822" y="13689"/>
                </a:lnTo>
                <a:lnTo>
                  <a:pt x="186937" y="30049"/>
                </a:lnTo>
                <a:lnTo>
                  <a:pt x="147220" y="52083"/>
                </a:lnTo>
                <a:lnTo>
                  <a:pt x="111170" y="79291"/>
                </a:lnTo>
                <a:lnTo>
                  <a:pt x="79291" y="111170"/>
                </a:lnTo>
                <a:lnTo>
                  <a:pt x="52083" y="147220"/>
                </a:lnTo>
                <a:lnTo>
                  <a:pt x="30049" y="186937"/>
                </a:lnTo>
                <a:lnTo>
                  <a:pt x="13689" y="229822"/>
                </a:lnTo>
                <a:lnTo>
                  <a:pt x="3506" y="275373"/>
                </a:lnTo>
                <a:lnTo>
                  <a:pt x="0" y="323088"/>
                </a:lnTo>
                <a:lnTo>
                  <a:pt x="3506" y="370423"/>
                </a:lnTo>
                <a:lnTo>
                  <a:pt x="13689" y="415663"/>
                </a:lnTo>
                <a:lnTo>
                  <a:pt x="30049" y="458300"/>
                </a:lnTo>
                <a:lnTo>
                  <a:pt x="52083" y="497824"/>
                </a:lnTo>
                <a:lnTo>
                  <a:pt x="79291" y="533728"/>
                </a:lnTo>
                <a:lnTo>
                  <a:pt x="111170" y="565503"/>
                </a:lnTo>
                <a:lnTo>
                  <a:pt x="147220" y="592641"/>
                </a:lnTo>
                <a:lnTo>
                  <a:pt x="186937" y="614633"/>
                </a:lnTo>
                <a:lnTo>
                  <a:pt x="229822" y="630971"/>
                </a:lnTo>
                <a:lnTo>
                  <a:pt x="275373" y="641147"/>
                </a:lnTo>
                <a:lnTo>
                  <a:pt x="323087" y="644652"/>
                </a:lnTo>
                <a:lnTo>
                  <a:pt x="370423" y="641147"/>
                </a:lnTo>
                <a:lnTo>
                  <a:pt x="415663" y="630971"/>
                </a:lnTo>
                <a:lnTo>
                  <a:pt x="458300" y="614633"/>
                </a:lnTo>
                <a:lnTo>
                  <a:pt x="497824" y="592641"/>
                </a:lnTo>
                <a:lnTo>
                  <a:pt x="533728" y="565503"/>
                </a:lnTo>
                <a:lnTo>
                  <a:pt x="565503" y="533728"/>
                </a:lnTo>
                <a:lnTo>
                  <a:pt x="592641" y="497824"/>
                </a:lnTo>
                <a:lnTo>
                  <a:pt x="614633" y="458300"/>
                </a:lnTo>
                <a:lnTo>
                  <a:pt x="630971" y="415663"/>
                </a:lnTo>
                <a:lnTo>
                  <a:pt x="641147" y="370423"/>
                </a:lnTo>
                <a:lnTo>
                  <a:pt x="644651" y="323088"/>
                </a:lnTo>
                <a:lnTo>
                  <a:pt x="641147" y="275373"/>
                </a:lnTo>
                <a:lnTo>
                  <a:pt x="630971" y="229822"/>
                </a:lnTo>
                <a:lnTo>
                  <a:pt x="614633" y="186937"/>
                </a:lnTo>
                <a:lnTo>
                  <a:pt x="592641" y="147220"/>
                </a:lnTo>
                <a:lnTo>
                  <a:pt x="565503" y="111170"/>
                </a:lnTo>
                <a:lnTo>
                  <a:pt x="533728" y="79291"/>
                </a:lnTo>
                <a:lnTo>
                  <a:pt x="497824" y="52083"/>
                </a:lnTo>
                <a:lnTo>
                  <a:pt x="458300" y="30049"/>
                </a:lnTo>
                <a:lnTo>
                  <a:pt x="415663" y="13689"/>
                </a:lnTo>
                <a:lnTo>
                  <a:pt x="370423" y="3506"/>
                </a:lnTo>
                <a:lnTo>
                  <a:pt x="323087" y="0"/>
                </a:lnTo>
                <a:close/>
              </a:path>
            </a:pathLst>
          </a:custGeom>
          <a:solidFill>
            <a:srgbClr val="ECF8E6"/>
          </a:solidFill>
        </p:spPr>
        <p:txBody>
          <a:bodyPr wrap="square" lIns="0" tIns="0" rIns="0" bIns="0" rtlCol="0"/>
          <a:lstStyle/>
          <a:p/>
        </p:txBody>
      </p:sp>
      <p:sp>
        <p:nvSpPr>
          <p:cNvPr id="58" name="object 58"/>
          <p:cNvSpPr/>
          <p:nvPr/>
        </p:nvSpPr>
        <p:spPr>
          <a:xfrm>
            <a:off x="3278123" y="4620767"/>
            <a:ext cx="581025" cy="581025"/>
          </a:xfrm>
          <a:custGeom>
            <a:avLst/>
            <a:gdLst/>
            <a:ahLst/>
            <a:cxnLst/>
            <a:rect l="l" t="t" r="r" b="b"/>
            <a:pathLst>
              <a:path w="581025" h="581025">
                <a:moveTo>
                  <a:pt x="291083" y="0"/>
                </a:moveTo>
                <a:lnTo>
                  <a:pt x="243678" y="3788"/>
                </a:lnTo>
                <a:lnTo>
                  <a:pt x="198778" y="14764"/>
                </a:lnTo>
                <a:lnTo>
                  <a:pt x="156968" y="32342"/>
                </a:lnTo>
                <a:lnTo>
                  <a:pt x="118835" y="55936"/>
                </a:lnTo>
                <a:lnTo>
                  <a:pt x="84962" y="84963"/>
                </a:lnTo>
                <a:lnTo>
                  <a:pt x="55936" y="118835"/>
                </a:lnTo>
                <a:lnTo>
                  <a:pt x="32342" y="156968"/>
                </a:lnTo>
                <a:lnTo>
                  <a:pt x="14764" y="198778"/>
                </a:lnTo>
                <a:lnTo>
                  <a:pt x="3788" y="243678"/>
                </a:lnTo>
                <a:lnTo>
                  <a:pt x="0" y="291084"/>
                </a:lnTo>
                <a:lnTo>
                  <a:pt x="3788" y="338076"/>
                </a:lnTo>
                <a:lnTo>
                  <a:pt x="14764" y="382645"/>
                </a:lnTo>
                <a:lnTo>
                  <a:pt x="32342" y="424197"/>
                </a:lnTo>
                <a:lnTo>
                  <a:pt x="55936" y="462137"/>
                </a:lnTo>
                <a:lnTo>
                  <a:pt x="84962" y="495871"/>
                </a:lnTo>
                <a:lnTo>
                  <a:pt x="118835" y="524804"/>
                </a:lnTo>
                <a:lnTo>
                  <a:pt x="156968" y="548342"/>
                </a:lnTo>
                <a:lnTo>
                  <a:pt x="198778" y="565891"/>
                </a:lnTo>
                <a:lnTo>
                  <a:pt x="243678" y="576856"/>
                </a:lnTo>
                <a:lnTo>
                  <a:pt x="291083" y="580644"/>
                </a:lnTo>
                <a:lnTo>
                  <a:pt x="338076" y="576856"/>
                </a:lnTo>
                <a:lnTo>
                  <a:pt x="382645" y="565891"/>
                </a:lnTo>
                <a:lnTo>
                  <a:pt x="424197" y="548342"/>
                </a:lnTo>
                <a:lnTo>
                  <a:pt x="462137" y="524804"/>
                </a:lnTo>
                <a:lnTo>
                  <a:pt x="495871" y="495871"/>
                </a:lnTo>
                <a:lnTo>
                  <a:pt x="524804" y="462137"/>
                </a:lnTo>
                <a:lnTo>
                  <a:pt x="548342" y="424197"/>
                </a:lnTo>
                <a:lnTo>
                  <a:pt x="565891" y="382645"/>
                </a:lnTo>
                <a:lnTo>
                  <a:pt x="576856" y="338076"/>
                </a:lnTo>
                <a:lnTo>
                  <a:pt x="580643" y="291084"/>
                </a:lnTo>
                <a:lnTo>
                  <a:pt x="576856" y="243678"/>
                </a:lnTo>
                <a:lnTo>
                  <a:pt x="565891" y="198778"/>
                </a:lnTo>
                <a:lnTo>
                  <a:pt x="548342" y="156968"/>
                </a:lnTo>
                <a:lnTo>
                  <a:pt x="524804" y="118835"/>
                </a:lnTo>
                <a:lnTo>
                  <a:pt x="495871" y="84963"/>
                </a:lnTo>
                <a:lnTo>
                  <a:pt x="462137" y="55936"/>
                </a:lnTo>
                <a:lnTo>
                  <a:pt x="424197" y="32342"/>
                </a:lnTo>
                <a:lnTo>
                  <a:pt x="382645" y="14764"/>
                </a:lnTo>
                <a:lnTo>
                  <a:pt x="338076" y="3788"/>
                </a:lnTo>
                <a:lnTo>
                  <a:pt x="291083" y="0"/>
                </a:lnTo>
                <a:close/>
              </a:path>
            </a:pathLst>
          </a:custGeom>
          <a:solidFill>
            <a:srgbClr val="EDF9E9"/>
          </a:solidFill>
        </p:spPr>
        <p:txBody>
          <a:bodyPr wrap="square" lIns="0" tIns="0" rIns="0" bIns="0" rtlCol="0"/>
          <a:lstStyle/>
          <a:p/>
        </p:txBody>
      </p:sp>
      <p:sp>
        <p:nvSpPr>
          <p:cNvPr id="59" name="object 59"/>
          <p:cNvSpPr/>
          <p:nvPr/>
        </p:nvSpPr>
        <p:spPr>
          <a:xfrm>
            <a:off x="3310128" y="4652771"/>
            <a:ext cx="516890" cy="516890"/>
          </a:xfrm>
          <a:custGeom>
            <a:avLst/>
            <a:gdLst/>
            <a:ahLst/>
            <a:cxnLst/>
            <a:rect l="l" t="t" r="r" b="b"/>
            <a:pathLst>
              <a:path w="516889" h="516889">
                <a:moveTo>
                  <a:pt x="259080" y="0"/>
                </a:moveTo>
                <a:lnTo>
                  <a:pt x="212465" y="4168"/>
                </a:lnTo>
                <a:lnTo>
                  <a:pt x="168610" y="16189"/>
                </a:lnTo>
                <a:lnTo>
                  <a:pt x="128241" y="35334"/>
                </a:lnTo>
                <a:lnTo>
                  <a:pt x="92088" y="60876"/>
                </a:lnTo>
                <a:lnTo>
                  <a:pt x="60876" y="92088"/>
                </a:lnTo>
                <a:lnTo>
                  <a:pt x="35334" y="128241"/>
                </a:lnTo>
                <a:lnTo>
                  <a:pt x="16189" y="168610"/>
                </a:lnTo>
                <a:lnTo>
                  <a:pt x="4168" y="212465"/>
                </a:lnTo>
                <a:lnTo>
                  <a:pt x="0" y="259079"/>
                </a:lnTo>
                <a:lnTo>
                  <a:pt x="4168" y="305241"/>
                </a:lnTo>
                <a:lnTo>
                  <a:pt x="16189" y="348743"/>
                </a:lnTo>
                <a:lnTo>
                  <a:pt x="35334" y="388845"/>
                </a:lnTo>
                <a:lnTo>
                  <a:pt x="60876" y="424809"/>
                </a:lnTo>
                <a:lnTo>
                  <a:pt x="92088" y="455893"/>
                </a:lnTo>
                <a:lnTo>
                  <a:pt x="128241" y="481358"/>
                </a:lnTo>
                <a:lnTo>
                  <a:pt x="168610" y="500463"/>
                </a:lnTo>
                <a:lnTo>
                  <a:pt x="212465" y="512469"/>
                </a:lnTo>
                <a:lnTo>
                  <a:pt x="259080" y="516635"/>
                </a:lnTo>
                <a:lnTo>
                  <a:pt x="305241" y="512469"/>
                </a:lnTo>
                <a:lnTo>
                  <a:pt x="348743" y="500463"/>
                </a:lnTo>
                <a:lnTo>
                  <a:pt x="388845" y="481358"/>
                </a:lnTo>
                <a:lnTo>
                  <a:pt x="424809" y="455893"/>
                </a:lnTo>
                <a:lnTo>
                  <a:pt x="455893" y="424809"/>
                </a:lnTo>
                <a:lnTo>
                  <a:pt x="481358" y="388845"/>
                </a:lnTo>
                <a:lnTo>
                  <a:pt x="500463" y="348743"/>
                </a:lnTo>
                <a:lnTo>
                  <a:pt x="512469" y="305241"/>
                </a:lnTo>
                <a:lnTo>
                  <a:pt x="516636" y="259079"/>
                </a:lnTo>
                <a:lnTo>
                  <a:pt x="512469" y="212465"/>
                </a:lnTo>
                <a:lnTo>
                  <a:pt x="500463" y="168610"/>
                </a:lnTo>
                <a:lnTo>
                  <a:pt x="481358" y="128241"/>
                </a:lnTo>
                <a:lnTo>
                  <a:pt x="455893" y="92088"/>
                </a:lnTo>
                <a:lnTo>
                  <a:pt x="424809" y="60876"/>
                </a:lnTo>
                <a:lnTo>
                  <a:pt x="388845" y="35334"/>
                </a:lnTo>
                <a:lnTo>
                  <a:pt x="348743" y="16189"/>
                </a:lnTo>
                <a:lnTo>
                  <a:pt x="305241" y="4168"/>
                </a:lnTo>
                <a:lnTo>
                  <a:pt x="259080" y="0"/>
                </a:lnTo>
                <a:close/>
              </a:path>
            </a:pathLst>
          </a:custGeom>
          <a:solidFill>
            <a:srgbClr val="F0F9EC"/>
          </a:solidFill>
        </p:spPr>
        <p:txBody>
          <a:bodyPr wrap="square" lIns="0" tIns="0" rIns="0" bIns="0" rtlCol="0"/>
          <a:lstStyle/>
          <a:p/>
        </p:txBody>
      </p:sp>
      <p:sp>
        <p:nvSpPr>
          <p:cNvPr id="60" name="object 60"/>
          <p:cNvSpPr/>
          <p:nvPr/>
        </p:nvSpPr>
        <p:spPr>
          <a:xfrm>
            <a:off x="3342132" y="4684776"/>
            <a:ext cx="452755" cy="452755"/>
          </a:xfrm>
          <a:custGeom>
            <a:avLst/>
            <a:gdLst/>
            <a:ahLst/>
            <a:cxnLst/>
            <a:rect l="l" t="t" r="r" b="b"/>
            <a:pathLst>
              <a:path w="452754" h="452754">
                <a:moveTo>
                  <a:pt x="227075" y="0"/>
                </a:moveTo>
                <a:lnTo>
                  <a:pt x="181439" y="4631"/>
                </a:lnTo>
                <a:lnTo>
                  <a:pt x="138874" y="17906"/>
                </a:lnTo>
                <a:lnTo>
                  <a:pt x="100310" y="38897"/>
                </a:lnTo>
                <a:lnTo>
                  <a:pt x="66674" y="66674"/>
                </a:lnTo>
                <a:lnTo>
                  <a:pt x="38897" y="100310"/>
                </a:lnTo>
                <a:lnTo>
                  <a:pt x="17906" y="138874"/>
                </a:lnTo>
                <a:lnTo>
                  <a:pt x="4631" y="181439"/>
                </a:lnTo>
                <a:lnTo>
                  <a:pt x="0" y="227075"/>
                </a:lnTo>
                <a:lnTo>
                  <a:pt x="4631" y="272209"/>
                </a:lnTo>
                <a:lnTo>
                  <a:pt x="17906" y="314396"/>
                </a:lnTo>
                <a:lnTo>
                  <a:pt x="38897" y="352689"/>
                </a:lnTo>
                <a:lnTo>
                  <a:pt x="66674" y="386143"/>
                </a:lnTo>
                <a:lnTo>
                  <a:pt x="100310" y="413810"/>
                </a:lnTo>
                <a:lnTo>
                  <a:pt x="138874" y="434744"/>
                </a:lnTo>
                <a:lnTo>
                  <a:pt x="181439" y="447999"/>
                </a:lnTo>
                <a:lnTo>
                  <a:pt x="227075" y="452628"/>
                </a:lnTo>
                <a:lnTo>
                  <a:pt x="272209" y="447999"/>
                </a:lnTo>
                <a:lnTo>
                  <a:pt x="314396" y="434744"/>
                </a:lnTo>
                <a:lnTo>
                  <a:pt x="352689" y="413810"/>
                </a:lnTo>
                <a:lnTo>
                  <a:pt x="386143" y="386143"/>
                </a:lnTo>
                <a:lnTo>
                  <a:pt x="413810" y="352689"/>
                </a:lnTo>
                <a:lnTo>
                  <a:pt x="434744" y="314396"/>
                </a:lnTo>
                <a:lnTo>
                  <a:pt x="447999" y="272209"/>
                </a:lnTo>
                <a:lnTo>
                  <a:pt x="452627" y="227075"/>
                </a:lnTo>
                <a:lnTo>
                  <a:pt x="447999" y="181439"/>
                </a:lnTo>
                <a:lnTo>
                  <a:pt x="434744" y="138874"/>
                </a:lnTo>
                <a:lnTo>
                  <a:pt x="413810" y="100310"/>
                </a:lnTo>
                <a:lnTo>
                  <a:pt x="386143" y="66674"/>
                </a:lnTo>
                <a:lnTo>
                  <a:pt x="352689" y="38897"/>
                </a:lnTo>
                <a:lnTo>
                  <a:pt x="314396" y="17906"/>
                </a:lnTo>
                <a:lnTo>
                  <a:pt x="272209" y="4631"/>
                </a:lnTo>
                <a:lnTo>
                  <a:pt x="227075" y="0"/>
                </a:lnTo>
                <a:close/>
              </a:path>
            </a:pathLst>
          </a:custGeom>
          <a:solidFill>
            <a:srgbClr val="F3FAEE"/>
          </a:solidFill>
        </p:spPr>
        <p:txBody>
          <a:bodyPr wrap="square" lIns="0" tIns="0" rIns="0" bIns="0" rtlCol="0"/>
          <a:lstStyle/>
          <a:p/>
        </p:txBody>
      </p:sp>
      <p:sp>
        <p:nvSpPr>
          <p:cNvPr id="61" name="object 61"/>
          <p:cNvSpPr/>
          <p:nvPr/>
        </p:nvSpPr>
        <p:spPr>
          <a:xfrm>
            <a:off x="3375659" y="4718303"/>
            <a:ext cx="386080" cy="386080"/>
          </a:xfrm>
          <a:custGeom>
            <a:avLst/>
            <a:gdLst/>
            <a:ahLst/>
            <a:cxnLst/>
            <a:rect l="l" t="t" r="r" b="b"/>
            <a:pathLst>
              <a:path w="386079" h="386079">
                <a:moveTo>
                  <a:pt x="193548" y="0"/>
                </a:moveTo>
                <a:lnTo>
                  <a:pt x="149236" y="5122"/>
                </a:lnTo>
                <a:lnTo>
                  <a:pt x="108523" y="19709"/>
                </a:lnTo>
                <a:lnTo>
                  <a:pt x="72583" y="42587"/>
                </a:lnTo>
                <a:lnTo>
                  <a:pt x="42587" y="72583"/>
                </a:lnTo>
                <a:lnTo>
                  <a:pt x="19709" y="108523"/>
                </a:lnTo>
                <a:lnTo>
                  <a:pt x="5122" y="149236"/>
                </a:lnTo>
                <a:lnTo>
                  <a:pt x="0" y="193548"/>
                </a:lnTo>
                <a:lnTo>
                  <a:pt x="5122" y="237295"/>
                </a:lnTo>
                <a:lnTo>
                  <a:pt x="19709" y="277603"/>
                </a:lnTo>
                <a:lnTo>
                  <a:pt x="42587" y="313273"/>
                </a:lnTo>
                <a:lnTo>
                  <a:pt x="72583" y="343104"/>
                </a:lnTo>
                <a:lnTo>
                  <a:pt x="108523" y="365897"/>
                </a:lnTo>
                <a:lnTo>
                  <a:pt x="149236" y="380453"/>
                </a:lnTo>
                <a:lnTo>
                  <a:pt x="193548" y="385572"/>
                </a:lnTo>
                <a:lnTo>
                  <a:pt x="237295" y="380453"/>
                </a:lnTo>
                <a:lnTo>
                  <a:pt x="277603" y="365897"/>
                </a:lnTo>
                <a:lnTo>
                  <a:pt x="313273" y="343104"/>
                </a:lnTo>
                <a:lnTo>
                  <a:pt x="343104" y="313273"/>
                </a:lnTo>
                <a:lnTo>
                  <a:pt x="365897" y="277603"/>
                </a:lnTo>
                <a:lnTo>
                  <a:pt x="380453" y="237295"/>
                </a:lnTo>
                <a:lnTo>
                  <a:pt x="385572" y="193548"/>
                </a:lnTo>
                <a:lnTo>
                  <a:pt x="380453" y="149236"/>
                </a:lnTo>
                <a:lnTo>
                  <a:pt x="365897" y="108523"/>
                </a:lnTo>
                <a:lnTo>
                  <a:pt x="343104" y="72583"/>
                </a:lnTo>
                <a:lnTo>
                  <a:pt x="313273" y="42587"/>
                </a:lnTo>
                <a:lnTo>
                  <a:pt x="277603" y="19709"/>
                </a:lnTo>
                <a:lnTo>
                  <a:pt x="237295" y="5122"/>
                </a:lnTo>
                <a:lnTo>
                  <a:pt x="193548" y="0"/>
                </a:lnTo>
                <a:close/>
              </a:path>
            </a:pathLst>
          </a:custGeom>
          <a:solidFill>
            <a:srgbClr val="F5FBF0"/>
          </a:solidFill>
        </p:spPr>
        <p:txBody>
          <a:bodyPr wrap="square" lIns="0" tIns="0" rIns="0" bIns="0" rtlCol="0"/>
          <a:lstStyle/>
          <a:p/>
        </p:txBody>
      </p:sp>
      <p:sp>
        <p:nvSpPr>
          <p:cNvPr id="62" name="object 62"/>
          <p:cNvSpPr/>
          <p:nvPr/>
        </p:nvSpPr>
        <p:spPr>
          <a:xfrm>
            <a:off x="3407664" y="4750308"/>
            <a:ext cx="321945" cy="321945"/>
          </a:xfrm>
          <a:custGeom>
            <a:avLst/>
            <a:gdLst/>
            <a:ahLst/>
            <a:cxnLst/>
            <a:rect l="l" t="t" r="r" b="b"/>
            <a:pathLst>
              <a:path w="321945" h="321945">
                <a:moveTo>
                  <a:pt x="161543" y="0"/>
                </a:moveTo>
                <a:lnTo>
                  <a:pt x="118356" y="5722"/>
                </a:lnTo>
                <a:lnTo>
                  <a:pt x="79699" y="21900"/>
                </a:lnTo>
                <a:lnTo>
                  <a:pt x="47053" y="47053"/>
                </a:lnTo>
                <a:lnTo>
                  <a:pt x="21900" y="79699"/>
                </a:lnTo>
                <a:lnTo>
                  <a:pt x="5722" y="118356"/>
                </a:lnTo>
                <a:lnTo>
                  <a:pt x="0" y="161544"/>
                </a:lnTo>
                <a:lnTo>
                  <a:pt x="5722" y="204089"/>
                </a:lnTo>
                <a:lnTo>
                  <a:pt x="21900" y="242316"/>
                </a:lnTo>
                <a:lnTo>
                  <a:pt x="47053" y="274701"/>
                </a:lnTo>
                <a:lnTo>
                  <a:pt x="79699" y="299720"/>
                </a:lnTo>
                <a:lnTo>
                  <a:pt x="118356" y="315849"/>
                </a:lnTo>
                <a:lnTo>
                  <a:pt x="161543" y="321564"/>
                </a:lnTo>
                <a:lnTo>
                  <a:pt x="212128" y="313407"/>
                </a:lnTo>
                <a:lnTo>
                  <a:pt x="256056" y="290693"/>
                </a:lnTo>
                <a:lnTo>
                  <a:pt x="290693" y="256056"/>
                </a:lnTo>
                <a:lnTo>
                  <a:pt x="313407" y="212128"/>
                </a:lnTo>
                <a:lnTo>
                  <a:pt x="321563" y="161544"/>
                </a:lnTo>
                <a:lnTo>
                  <a:pt x="315848" y="118356"/>
                </a:lnTo>
                <a:lnTo>
                  <a:pt x="299719" y="79699"/>
                </a:lnTo>
                <a:lnTo>
                  <a:pt x="274700" y="47053"/>
                </a:lnTo>
                <a:lnTo>
                  <a:pt x="242315" y="21900"/>
                </a:lnTo>
                <a:lnTo>
                  <a:pt x="204088" y="5722"/>
                </a:lnTo>
                <a:lnTo>
                  <a:pt x="161543" y="0"/>
                </a:lnTo>
                <a:close/>
              </a:path>
            </a:pathLst>
          </a:custGeom>
          <a:solidFill>
            <a:srgbClr val="F7FBF4"/>
          </a:solidFill>
        </p:spPr>
        <p:txBody>
          <a:bodyPr wrap="square" lIns="0" tIns="0" rIns="0" bIns="0" rtlCol="0"/>
          <a:lstStyle/>
          <a:p/>
        </p:txBody>
      </p:sp>
      <p:sp>
        <p:nvSpPr>
          <p:cNvPr id="63" name="object 63"/>
          <p:cNvSpPr/>
          <p:nvPr/>
        </p:nvSpPr>
        <p:spPr>
          <a:xfrm>
            <a:off x="3439667" y="4782311"/>
            <a:ext cx="257810" cy="257810"/>
          </a:xfrm>
          <a:custGeom>
            <a:avLst/>
            <a:gdLst/>
            <a:ahLst/>
            <a:cxnLst/>
            <a:rect l="l" t="t" r="r" b="b"/>
            <a:pathLst>
              <a:path w="257810" h="257810">
                <a:moveTo>
                  <a:pt x="129539" y="0"/>
                </a:moveTo>
                <a:lnTo>
                  <a:pt x="79081" y="10167"/>
                </a:lnTo>
                <a:lnTo>
                  <a:pt x="37909" y="37909"/>
                </a:lnTo>
                <a:lnTo>
                  <a:pt x="10167" y="79081"/>
                </a:lnTo>
                <a:lnTo>
                  <a:pt x="0" y="129539"/>
                </a:lnTo>
                <a:lnTo>
                  <a:pt x="10167" y="179117"/>
                </a:lnTo>
                <a:lnTo>
                  <a:pt x="37909" y="219836"/>
                </a:lnTo>
                <a:lnTo>
                  <a:pt x="79081" y="247411"/>
                </a:lnTo>
                <a:lnTo>
                  <a:pt x="129539" y="257555"/>
                </a:lnTo>
                <a:lnTo>
                  <a:pt x="179117" y="247411"/>
                </a:lnTo>
                <a:lnTo>
                  <a:pt x="219836" y="219836"/>
                </a:lnTo>
                <a:lnTo>
                  <a:pt x="247411" y="179117"/>
                </a:lnTo>
                <a:lnTo>
                  <a:pt x="257555" y="129539"/>
                </a:lnTo>
                <a:lnTo>
                  <a:pt x="247411" y="79081"/>
                </a:lnTo>
                <a:lnTo>
                  <a:pt x="219836" y="37909"/>
                </a:lnTo>
                <a:lnTo>
                  <a:pt x="179117" y="10167"/>
                </a:lnTo>
                <a:lnTo>
                  <a:pt x="129539" y="0"/>
                </a:lnTo>
                <a:close/>
              </a:path>
            </a:pathLst>
          </a:custGeom>
          <a:solidFill>
            <a:srgbClr val="F9FCF7"/>
          </a:solidFill>
        </p:spPr>
        <p:txBody>
          <a:bodyPr wrap="square" lIns="0" tIns="0" rIns="0" bIns="0" rtlCol="0"/>
          <a:lstStyle/>
          <a:p/>
        </p:txBody>
      </p:sp>
      <p:sp>
        <p:nvSpPr>
          <p:cNvPr id="64" name="object 64"/>
          <p:cNvSpPr/>
          <p:nvPr/>
        </p:nvSpPr>
        <p:spPr>
          <a:xfrm>
            <a:off x="3471671" y="4814315"/>
            <a:ext cx="193675" cy="193675"/>
          </a:xfrm>
          <a:custGeom>
            <a:avLst/>
            <a:gdLst/>
            <a:ahLst/>
            <a:cxnLst/>
            <a:rect l="l" t="t" r="r" b="b"/>
            <a:pathLst>
              <a:path w="193675" h="193675">
                <a:moveTo>
                  <a:pt x="97536" y="0"/>
                </a:moveTo>
                <a:lnTo>
                  <a:pt x="59793" y="7739"/>
                </a:lnTo>
                <a:lnTo>
                  <a:pt x="28765" y="28765"/>
                </a:lnTo>
                <a:lnTo>
                  <a:pt x="7739" y="59793"/>
                </a:lnTo>
                <a:lnTo>
                  <a:pt x="0" y="97536"/>
                </a:lnTo>
                <a:lnTo>
                  <a:pt x="7739" y="134397"/>
                </a:lnTo>
                <a:lnTo>
                  <a:pt x="28765" y="164973"/>
                </a:lnTo>
                <a:lnTo>
                  <a:pt x="59793" y="185832"/>
                </a:lnTo>
                <a:lnTo>
                  <a:pt x="97536" y="193548"/>
                </a:lnTo>
                <a:lnTo>
                  <a:pt x="134397" y="185832"/>
                </a:lnTo>
                <a:lnTo>
                  <a:pt x="164973" y="164973"/>
                </a:lnTo>
                <a:lnTo>
                  <a:pt x="185832" y="134397"/>
                </a:lnTo>
                <a:lnTo>
                  <a:pt x="193548" y="97536"/>
                </a:lnTo>
                <a:lnTo>
                  <a:pt x="185832" y="59793"/>
                </a:lnTo>
                <a:lnTo>
                  <a:pt x="164973" y="28765"/>
                </a:lnTo>
                <a:lnTo>
                  <a:pt x="134397" y="7739"/>
                </a:lnTo>
                <a:lnTo>
                  <a:pt x="97536" y="0"/>
                </a:lnTo>
                <a:close/>
              </a:path>
            </a:pathLst>
          </a:custGeom>
          <a:solidFill>
            <a:srgbClr val="FAFDF9"/>
          </a:solidFill>
        </p:spPr>
        <p:txBody>
          <a:bodyPr wrap="square" lIns="0" tIns="0" rIns="0" bIns="0" rtlCol="0"/>
          <a:lstStyle/>
          <a:p/>
        </p:txBody>
      </p:sp>
      <p:sp>
        <p:nvSpPr>
          <p:cNvPr id="65" name="object 65"/>
          <p:cNvSpPr/>
          <p:nvPr/>
        </p:nvSpPr>
        <p:spPr>
          <a:xfrm>
            <a:off x="3503676" y="4847844"/>
            <a:ext cx="128270" cy="127000"/>
          </a:xfrm>
          <a:custGeom>
            <a:avLst/>
            <a:gdLst/>
            <a:ahLst/>
            <a:cxnLst/>
            <a:rect l="l" t="t" r="r" b="b"/>
            <a:pathLst>
              <a:path w="128270" h="127000">
                <a:moveTo>
                  <a:pt x="64007" y="0"/>
                </a:moveTo>
                <a:lnTo>
                  <a:pt x="39219" y="5072"/>
                </a:lnTo>
                <a:lnTo>
                  <a:pt x="18859" y="18859"/>
                </a:lnTo>
                <a:lnTo>
                  <a:pt x="5072" y="39219"/>
                </a:lnTo>
                <a:lnTo>
                  <a:pt x="0" y="64008"/>
                </a:lnTo>
                <a:lnTo>
                  <a:pt x="5072" y="87915"/>
                </a:lnTo>
                <a:lnTo>
                  <a:pt x="18859" y="107823"/>
                </a:lnTo>
                <a:lnTo>
                  <a:pt x="39219" y="121443"/>
                </a:lnTo>
                <a:lnTo>
                  <a:pt x="64007" y="126492"/>
                </a:lnTo>
                <a:lnTo>
                  <a:pt x="88796" y="121443"/>
                </a:lnTo>
                <a:lnTo>
                  <a:pt x="109156" y="107823"/>
                </a:lnTo>
                <a:lnTo>
                  <a:pt x="122943" y="87915"/>
                </a:lnTo>
                <a:lnTo>
                  <a:pt x="128015" y="64008"/>
                </a:lnTo>
                <a:lnTo>
                  <a:pt x="122943" y="39219"/>
                </a:lnTo>
                <a:lnTo>
                  <a:pt x="109156" y="18859"/>
                </a:lnTo>
                <a:lnTo>
                  <a:pt x="88796" y="5072"/>
                </a:lnTo>
                <a:lnTo>
                  <a:pt x="64007" y="0"/>
                </a:lnTo>
                <a:close/>
              </a:path>
            </a:pathLst>
          </a:custGeom>
          <a:solidFill>
            <a:srgbClr val="FCFFFC"/>
          </a:solidFill>
        </p:spPr>
        <p:txBody>
          <a:bodyPr wrap="square" lIns="0" tIns="0" rIns="0" bIns="0" rtlCol="0"/>
          <a:lstStyle/>
          <a:p/>
        </p:txBody>
      </p:sp>
      <p:sp>
        <p:nvSpPr>
          <p:cNvPr id="66" name="object 66"/>
          <p:cNvSpPr/>
          <p:nvPr/>
        </p:nvSpPr>
        <p:spPr>
          <a:xfrm>
            <a:off x="3537203" y="4879847"/>
            <a:ext cx="62865" cy="62865"/>
          </a:xfrm>
          <a:custGeom>
            <a:avLst/>
            <a:gdLst/>
            <a:ahLst/>
            <a:cxnLst/>
            <a:rect l="l" t="t" r="r" b="b"/>
            <a:pathLst>
              <a:path w="62864" h="62864">
                <a:moveTo>
                  <a:pt x="32004" y="0"/>
                </a:moveTo>
                <a:lnTo>
                  <a:pt x="19288" y="2428"/>
                </a:lnTo>
                <a:lnTo>
                  <a:pt x="9144" y="9143"/>
                </a:lnTo>
                <a:lnTo>
                  <a:pt x="2428" y="19288"/>
                </a:lnTo>
                <a:lnTo>
                  <a:pt x="0" y="32003"/>
                </a:lnTo>
                <a:lnTo>
                  <a:pt x="2428" y="43838"/>
                </a:lnTo>
                <a:lnTo>
                  <a:pt x="9144" y="53530"/>
                </a:lnTo>
                <a:lnTo>
                  <a:pt x="19288" y="60078"/>
                </a:lnTo>
                <a:lnTo>
                  <a:pt x="32004" y="62483"/>
                </a:lnTo>
                <a:lnTo>
                  <a:pt x="43838" y="60078"/>
                </a:lnTo>
                <a:lnTo>
                  <a:pt x="53530" y="53530"/>
                </a:lnTo>
                <a:lnTo>
                  <a:pt x="60078" y="43838"/>
                </a:lnTo>
                <a:lnTo>
                  <a:pt x="62484" y="32003"/>
                </a:lnTo>
                <a:lnTo>
                  <a:pt x="60078" y="19288"/>
                </a:lnTo>
                <a:lnTo>
                  <a:pt x="53530" y="9143"/>
                </a:lnTo>
                <a:lnTo>
                  <a:pt x="43838" y="2428"/>
                </a:lnTo>
                <a:lnTo>
                  <a:pt x="32004" y="0"/>
                </a:lnTo>
                <a:close/>
              </a:path>
            </a:pathLst>
          </a:custGeom>
          <a:solidFill>
            <a:srgbClr val="FFFFFF"/>
          </a:solidFill>
        </p:spPr>
        <p:txBody>
          <a:bodyPr wrap="square" lIns="0" tIns="0" rIns="0" bIns="0" rtlCol="0"/>
          <a:lstStyle/>
          <a:p/>
        </p:txBody>
      </p:sp>
      <p:sp>
        <p:nvSpPr>
          <p:cNvPr id="67" name="object 67"/>
          <p:cNvSpPr/>
          <p:nvPr/>
        </p:nvSpPr>
        <p:spPr>
          <a:xfrm>
            <a:off x="2970276" y="5312536"/>
            <a:ext cx="1214755" cy="0"/>
          </a:xfrm>
          <a:custGeom>
            <a:avLst/>
            <a:gdLst/>
            <a:ahLst/>
            <a:cxnLst/>
            <a:rect l="l" t="t" r="r" b="b"/>
            <a:pathLst>
              <a:path w="1214754" h="0">
                <a:moveTo>
                  <a:pt x="0" y="0"/>
                </a:moveTo>
                <a:lnTo>
                  <a:pt x="1214627" y="0"/>
                </a:lnTo>
              </a:path>
            </a:pathLst>
          </a:custGeom>
          <a:ln w="8889">
            <a:solidFill>
              <a:srgbClr val="000000"/>
            </a:solidFill>
          </a:ln>
        </p:spPr>
        <p:txBody>
          <a:bodyPr wrap="square" lIns="0" tIns="0" rIns="0" bIns="0" rtlCol="0"/>
          <a:lstStyle/>
          <a:p/>
        </p:txBody>
      </p:sp>
      <p:sp>
        <p:nvSpPr>
          <p:cNvPr id="68" name="object 68"/>
          <p:cNvSpPr/>
          <p:nvPr/>
        </p:nvSpPr>
        <p:spPr>
          <a:xfrm>
            <a:off x="2970276" y="5304282"/>
            <a:ext cx="9525" cy="0"/>
          </a:xfrm>
          <a:custGeom>
            <a:avLst/>
            <a:gdLst/>
            <a:ahLst/>
            <a:cxnLst/>
            <a:rect l="l" t="t" r="r" b="b"/>
            <a:pathLst>
              <a:path w="9525" h="0">
                <a:moveTo>
                  <a:pt x="0" y="0"/>
                </a:moveTo>
                <a:lnTo>
                  <a:pt x="9143" y="0"/>
                </a:lnTo>
              </a:path>
            </a:pathLst>
          </a:custGeom>
          <a:ln w="7620">
            <a:solidFill>
              <a:srgbClr val="000000"/>
            </a:solidFill>
          </a:ln>
        </p:spPr>
        <p:txBody>
          <a:bodyPr wrap="square" lIns="0" tIns="0" rIns="0" bIns="0" rtlCol="0"/>
          <a:lstStyle/>
          <a:p/>
        </p:txBody>
      </p:sp>
      <p:sp>
        <p:nvSpPr>
          <p:cNvPr id="69" name="object 69"/>
          <p:cNvSpPr/>
          <p:nvPr/>
        </p:nvSpPr>
        <p:spPr>
          <a:xfrm>
            <a:off x="2978657" y="4539741"/>
            <a:ext cx="0" cy="760730"/>
          </a:xfrm>
          <a:custGeom>
            <a:avLst/>
            <a:gdLst/>
            <a:ahLst/>
            <a:cxnLst/>
            <a:rect l="l" t="t" r="r" b="b"/>
            <a:pathLst>
              <a:path w="0" h="760729">
                <a:moveTo>
                  <a:pt x="0" y="0"/>
                </a:moveTo>
                <a:lnTo>
                  <a:pt x="0" y="760729"/>
                </a:lnTo>
              </a:path>
            </a:pathLst>
          </a:custGeom>
          <a:ln w="16763">
            <a:solidFill>
              <a:srgbClr val="000000"/>
            </a:solidFill>
          </a:ln>
        </p:spPr>
        <p:txBody>
          <a:bodyPr wrap="square" lIns="0" tIns="0" rIns="0" bIns="0" rtlCol="0"/>
          <a:lstStyle/>
          <a:p/>
        </p:txBody>
      </p:sp>
      <p:sp>
        <p:nvSpPr>
          <p:cNvPr id="70" name="object 70"/>
          <p:cNvSpPr/>
          <p:nvPr/>
        </p:nvSpPr>
        <p:spPr>
          <a:xfrm>
            <a:off x="2970276" y="4535932"/>
            <a:ext cx="9525" cy="0"/>
          </a:xfrm>
          <a:custGeom>
            <a:avLst/>
            <a:gdLst/>
            <a:ahLst/>
            <a:cxnLst/>
            <a:rect l="l" t="t" r="r" b="b"/>
            <a:pathLst>
              <a:path w="9525" h="0">
                <a:moveTo>
                  <a:pt x="0" y="0"/>
                </a:moveTo>
                <a:lnTo>
                  <a:pt x="9143" y="0"/>
                </a:lnTo>
              </a:path>
            </a:pathLst>
          </a:custGeom>
          <a:ln w="7620">
            <a:solidFill>
              <a:srgbClr val="000000"/>
            </a:solidFill>
          </a:ln>
        </p:spPr>
        <p:txBody>
          <a:bodyPr wrap="square" lIns="0" tIns="0" rIns="0" bIns="0" rtlCol="0"/>
          <a:lstStyle/>
          <a:p/>
        </p:txBody>
      </p:sp>
      <p:sp>
        <p:nvSpPr>
          <p:cNvPr id="71" name="object 71"/>
          <p:cNvSpPr/>
          <p:nvPr/>
        </p:nvSpPr>
        <p:spPr>
          <a:xfrm>
            <a:off x="2970276" y="4527677"/>
            <a:ext cx="1214755" cy="0"/>
          </a:xfrm>
          <a:custGeom>
            <a:avLst/>
            <a:gdLst/>
            <a:ahLst/>
            <a:cxnLst/>
            <a:rect l="l" t="t" r="r" b="b"/>
            <a:pathLst>
              <a:path w="1214754" h="0">
                <a:moveTo>
                  <a:pt x="0" y="0"/>
                </a:moveTo>
                <a:lnTo>
                  <a:pt x="1214627" y="0"/>
                </a:lnTo>
              </a:path>
            </a:pathLst>
          </a:custGeom>
          <a:ln w="8889">
            <a:solidFill>
              <a:srgbClr val="000000"/>
            </a:solidFill>
          </a:ln>
        </p:spPr>
        <p:txBody>
          <a:bodyPr wrap="square" lIns="0" tIns="0" rIns="0" bIns="0" rtlCol="0"/>
          <a:lstStyle/>
          <a:p/>
        </p:txBody>
      </p:sp>
      <p:sp>
        <p:nvSpPr>
          <p:cNvPr id="72" name="object 72"/>
          <p:cNvSpPr/>
          <p:nvPr/>
        </p:nvSpPr>
        <p:spPr>
          <a:xfrm>
            <a:off x="2979420" y="5304282"/>
            <a:ext cx="7620" cy="0"/>
          </a:xfrm>
          <a:custGeom>
            <a:avLst/>
            <a:gdLst/>
            <a:ahLst/>
            <a:cxnLst/>
            <a:rect l="l" t="t" r="r" b="b"/>
            <a:pathLst>
              <a:path w="7619" h="0">
                <a:moveTo>
                  <a:pt x="0" y="0"/>
                </a:moveTo>
                <a:lnTo>
                  <a:pt x="7619" y="0"/>
                </a:lnTo>
              </a:path>
            </a:pathLst>
          </a:custGeom>
          <a:ln w="7620">
            <a:solidFill>
              <a:srgbClr val="000000"/>
            </a:solidFill>
          </a:ln>
        </p:spPr>
        <p:txBody>
          <a:bodyPr wrap="square" lIns="0" tIns="0" rIns="0" bIns="0" rtlCol="0"/>
          <a:lstStyle/>
          <a:p/>
        </p:txBody>
      </p:sp>
      <p:sp>
        <p:nvSpPr>
          <p:cNvPr id="73" name="object 73"/>
          <p:cNvSpPr/>
          <p:nvPr/>
        </p:nvSpPr>
        <p:spPr>
          <a:xfrm>
            <a:off x="2987039" y="5304282"/>
            <a:ext cx="1181100" cy="0"/>
          </a:xfrm>
          <a:custGeom>
            <a:avLst/>
            <a:gdLst/>
            <a:ahLst/>
            <a:cxnLst/>
            <a:rect l="l" t="t" r="r" b="b"/>
            <a:pathLst>
              <a:path w="1181100" h="0">
                <a:moveTo>
                  <a:pt x="0" y="0"/>
                </a:moveTo>
                <a:lnTo>
                  <a:pt x="1181100" y="0"/>
                </a:lnTo>
              </a:path>
            </a:pathLst>
          </a:custGeom>
          <a:ln w="7620">
            <a:solidFill>
              <a:srgbClr val="000000"/>
            </a:solidFill>
          </a:ln>
        </p:spPr>
        <p:txBody>
          <a:bodyPr wrap="square" lIns="0" tIns="0" rIns="0" bIns="0" rtlCol="0"/>
          <a:lstStyle/>
          <a:p/>
        </p:txBody>
      </p:sp>
      <p:sp>
        <p:nvSpPr>
          <p:cNvPr id="74" name="object 74"/>
          <p:cNvSpPr/>
          <p:nvPr/>
        </p:nvSpPr>
        <p:spPr>
          <a:xfrm>
            <a:off x="4168140" y="5304282"/>
            <a:ext cx="7620" cy="0"/>
          </a:xfrm>
          <a:custGeom>
            <a:avLst/>
            <a:gdLst/>
            <a:ahLst/>
            <a:cxnLst/>
            <a:rect l="l" t="t" r="r" b="b"/>
            <a:pathLst>
              <a:path w="7620" h="0">
                <a:moveTo>
                  <a:pt x="0" y="0"/>
                </a:moveTo>
                <a:lnTo>
                  <a:pt x="7620" y="0"/>
                </a:lnTo>
              </a:path>
            </a:pathLst>
          </a:custGeom>
          <a:ln w="7620">
            <a:solidFill>
              <a:srgbClr val="000000"/>
            </a:solidFill>
          </a:ln>
        </p:spPr>
        <p:txBody>
          <a:bodyPr wrap="square" lIns="0" tIns="0" rIns="0" bIns="0" rtlCol="0"/>
          <a:lstStyle/>
          <a:p/>
        </p:txBody>
      </p:sp>
      <p:sp>
        <p:nvSpPr>
          <p:cNvPr id="75" name="object 75"/>
          <p:cNvSpPr/>
          <p:nvPr/>
        </p:nvSpPr>
        <p:spPr>
          <a:xfrm>
            <a:off x="4176521" y="4539741"/>
            <a:ext cx="0" cy="760730"/>
          </a:xfrm>
          <a:custGeom>
            <a:avLst/>
            <a:gdLst/>
            <a:ahLst/>
            <a:cxnLst/>
            <a:rect l="l" t="t" r="r" b="b"/>
            <a:pathLst>
              <a:path w="0" h="760729">
                <a:moveTo>
                  <a:pt x="0" y="0"/>
                </a:moveTo>
                <a:lnTo>
                  <a:pt x="0" y="760729"/>
                </a:lnTo>
              </a:path>
            </a:pathLst>
          </a:custGeom>
          <a:ln w="16763">
            <a:solidFill>
              <a:srgbClr val="000000"/>
            </a:solidFill>
          </a:ln>
        </p:spPr>
        <p:txBody>
          <a:bodyPr wrap="square" lIns="0" tIns="0" rIns="0" bIns="0" rtlCol="0"/>
          <a:lstStyle/>
          <a:p/>
        </p:txBody>
      </p:sp>
      <p:sp>
        <p:nvSpPr>
          <p:cNvPr id="76" name="object 76"/>
          <p:cNvSpPr/>
          <p:nvPr/>
        </p:nvSpPr>
        <p:spPr>
          <a:xfrm>
            <a:off x="4168140" y="4535932"/>
            <a:ext cx="7620" cy="0"/>
          </a:xfrm>
          <a:custGeom>
            <a:avLst/>
            <a:gdLst/>
            <a:ahLst/>
            <a:cxnLst/>
            <a:rect l="l" t="t" r="r" b="b"/>
            <a:pathLst>
              <a:path w="7620" h="0">
                <a:moveTo>
                  <a:pt x="0" y="0"/>
                </a:moveTo>
                <a:lnTo>
                  <a:pt x="7620" y="0"/>
                </a:lnTo>
              </a:path>
            </a:pathLst>
          </a:custGeom>
          <a:ln w="7620">
            <a:solidFill>
              <a:srgbClr val="000000"/>
            </a:solidFill>
          </a:ln>
        </p:spPr>
        <p:txBody>
          <a:bodyPr wrap="square" lIns="0" tIns="0" rIns="0" bIns="0" rtlCol="0"/>
          <a:lstStyle/>
          <a:p/>
        </p:txBody>
      </p:sp>
      <p:sp>
        <p:nvSpPr>
          <p:cNvPr id="77" name="object 77"/>
          <p:cNvSpPr/>
          <p:nvPr/>
        </p:nvSpPr>
        <p:spPr>
          <a:xfrm>
            <a:off x="4175759" y="5304282"/>
            <a:ext cx="9525" cy="0"/>
          </a:xfrm>
          <a:custGeom>
            <a:avLst/>
            <a:gdLst/>
            <a:ahLst/>
            <a:cxnLst/>
            <a:rect l="l" t="t" r="r" b="b"/>
            <a:pathLst>
              <a:path w="9525" h="0">
                <a:moveTo>
                  <a:pt x="0" y="0"/>
                </a:moveTo>
                <a:lnTo>
                  <a:pt x="9143" y="0"/>
                </a:lnTo>
              </a:path>
            </a:pathLst>
          </a:custGeom>
          <a:ln w="7620">
            <a:solidFill>
              <a:srgbClr val="000000"/>
            </a:solidFill>
          </a:ln>
        </p:spPr>
        <p:txBody>
          <a:bodyPr wrap="square" lIns="0" tIns="0" rIns="0" bIns="0" rtlCol="0"/>
          <a:lstStyle/>
          <a:p/>
        </p:txBody>
      </p:sp>
      <p:sp>
        <p:nvSpPr>
          <p:cNvPr id="78" name="object 78"/>
          <p:cNvSpPr/>
          <p:nvPr/>
        </p:nvSpPr>
        <p:spPr>
          <a:xfrm>
            <a:off x="2979420" y="4536185"/>
            <a:ext cx="7620" cy="0"/>
          </a:xfrm>
          <a:custGeom>
            <a:avLst/>
            <a:gdLst/>
            <a:ahLst/>
            <a:cxnLst/>
            <a:rect l="l" t="t" r="r" b="b"/>
            <a:pathLst>
              <a:path w="7619" h="0">
                <a:moveTo>
                  <a:pt x="0" y="0"/>
                </a:moveTo>
                <a:lnTo>
                  <a:pt x="7619" y="0"/>
                </a:lnTo>
              </a:path>
            </a:pathLst>
          </a:custGeom>
          <a:ln w="7619">
            <a:solidFill>
              <a:srgbClr val="000000"/>
            </a:solidFill>
          </a:ln>
        </p:spPr>
        <p:txBody>
          <a:bodyPr wrap="square" lIns="0" tIns="0" rIns="0" bIns="0" rtlCol="0"/>
          <a:lstStyle/>
          <a:p/>
        </p:txBody>
      </p:sp>
      <p:sp>
        <p:nvSpPr>
          <p:cNvPr id="79" name="object 79"/>
          <p:cNvSpPr/>
          <p:nvPr/>
        </p:nvSpPr>
        <p:spPr>
          <a:xfrm>
            <a:off x="2987039" y="4536185"/>
            <a:ext cx="1181100" cy="0"/>
          </a:xfrm>
          <a:custGeom>
            <a:avLst/>
            <a:gdLst/>
            <a:ahLst/>
            <a:cxnLst/>
            <a:rect l="l" t="t" r="r" b="b"/>
            <a:pathLst>
              <a:path w="1181100" h="0">
                <a:moveTo>
                  <a:pt x="0" y="0"/>
                </a:moveTo>
                <a:lnTo>
                  <a:pt x="1181100" y="0"/>
                </a:lnTo>
              </a:path>
            </a:pathLst>
          </a:custGeom>
          <a:ln w="7619">
            <a:solidFill>
              <a:srgbClr val="000000"/>
            </a:solidFill>
          </a:ln>
        </p:spPr>
        <p:txBody>
          <a:bodyPr wrap="square" lIns="0" tIns="0" rIns="0" bIns="0" rtlCol="0"/>
          <a:lstStyle/>
          <a:p/>
        </p:txBody>
      </p:sp>
      <p:sp>
        <p:nvSpPr>
          <p:cNvPr id="80" name="object 80"/>
          <p:cNvSpPr/>
          <p:nvPr/>
        </p:nvSpPr>
        <p:spPr>
          <a:xfrm>
            <a:off x="4175759" y="4536185"/>
            <a:ext cx="9525" cy="0"/>
          </a:xfrm>
          <a:custGeom>
            <a:avLst/>
            <a:gdLst/>
            <a:ahLst/>
            <a:cxnLst/>
            <a:rect l="l" t="t" r="r" b="b"/>
            <a:pathLst>
              <a:path w="9525" h="0">
                <a:moveTo>
                  <a:pt x="0" y="0"/>
                </a:moveTo>
                <a:lnTo>
                  <a:pt x="9143" y="0"/>
                </a:lnTo>
              </a:path>
            </a:pathLst>
          </a:custGeom>
          <a:ln w="7619">
            <a:solidFill>
              <a:srgbClr val="000000"/>
            </a:solidFill>
          </a:ln>
        </p:spPr>
        <p:txBody>
          <a:bodyPr wrap="square" lIns="0" tIns="0" rIns="0" bIns="0" rtlCol="0"/>
          <a:lstStyle/>
          <a:p/>
        </p:txBody>
      </p:sp>
      <p:sp>
        <p:nvSpPr>
          <p:cNvPr id="81" name="object 81"/>
          <p:cNvSpPr txBox="1"/>
          <p:nvPr/>
        </p:nvSpPr>
        <p:spPr>
          <a:xfrm>
            <a:off x="5386832" y="4508246"/>
            <a:ext cx="1028065" cy="187325"/>
          </a:xfrm>
          <a:prstGeom prst="rect">
            <a:avLst/>
          </a:prstGeom>
        </p:spPr>
        <p:txBody>
          <a:bodyPr wrap="square" lIns="0" tIns="0" rIns="0" bIns="0" rtlCol="0" vert="horz">
            <a:spAutoFit/>
          </a:bodyPr>
          <a:lstStyle/>
          <a:p>
            <a:pPr marL="12700">
              <a:lnSpc>
                <a:spcPct val="100000"/>
              </a:lnSpc>
            </a:pPr>
            <a:r>
              <a:rPr dirty="0" sz="1150" spc="-20" b="1">
                <a:latin typeface="Times New Roman"/>
                <a:cs typeface="Times New Roman"/>
              </a:rPr>
              <a:t>Datab</a:t>
            </a:r>
            <a:r>
              <a:rPr dirty="0" sz="1150" spc="-180" b="1">
                <a:latin typeface="Times New Roman"/>
                <a:cs typeface="Times New Roman"/>
              </a:rPr>
              <a:t> </a:t>
            </a:r>
            <a:r>
              <a:rPr dirty="0" sz="1150" spc="-5" b="1">
                <a:latin typeface="Times New Roman"/>
                <a:cs typeface="Times New Roman"/>
              </a:rPr>
              <a:t>ase</a:t>
            </a:r>
            <a:r>
              <a:rPr dirty="0" sz="1150" spc="-85" b="1">
                <a:latin typeface="Times New Roman"/>
                <a:cs typeface="Times New Roman"/>
              </a:rPr>
              <a:t> </a:t>
            </a:r>
            <a:r>
              <a:rPr dirty="0" sz="1150" spc="-5" b="1">
                <a:latin typeface="Times New Roman"/>
                <a:cs typeface="Times New Roman"/>
              </a:rPr>
              <a:t>server</a:t>
            </a:r>
            <a:endParaRPr sz="1150">
              <a:latin typeface="Times New Roman"/>
              <a:cs typeface="Times New Roman"/>
            </a:endParaRPr>
          </a:p>
        </p:txBody>
      </p:sp>
      <p:sp>
        <p:nvSpPr>
          <p:cNvPr id="82" name="object 82"/>
          <p:cNvSpPr/>
          <p:nvPr/>
        </p:nvSpPr>
        <p:spPr>
          <a:xfrm>
            <a:off x="5244084" y="4734305"/>
            <a:ext cx="1214755" cy="0"/>
          </a:xfrm>
          <a:custGeom>
            <a:avLst/>
            <a:gdLst/>
            <a:ahLst/>
            <a:cxnLst/>
            <a:rect l="l" t="t" r="r" b="b"/>
            <a:pathLst>
              <a:path w="1214754" h="0">
                <a:moveTo>
                  <a:pt x="0" y="0"/>
                </a:moveTo>
                <a:lnTo>
                  <a:pt x="1214628" y="0"/>
                </a:lnTo>
              </a:path>
            </a:pathLst>
          </a:custGeom>
          <a:ln w="16763">
            <a:solidFill>
              <a:srgbClr val="000000"/>
            </a:solidFill>
          </a:ln>
        </p:spPr>
        <p:txBody>
          <a:bodyPr wrap="square" lIns="0" tIns="0" rIns="0" bIns="0" rtlCol="0"/>
          <a:lstStyle/>
          <a:p/>
        </p:txBody>
      </p:sp>
      <p:sp>
        <p:nvSpPr>
          <p:cNvPr id="83" name="object 83"/>
          <p:cNvSpPr txBox="1"/>
          <p:nvPr/>
        </p:nvSpPr>
        <p:spPr>
          <a:xfrm>
            <a:off x="5726684" y="4797120"/>
            <a:ext cx="591820" cy="448945"/>
          </a:xfrm>
          <a:prstGeom prst="rect">
            <a:avLst/>
          </a:prstGeom>
        </p:spPr>
        <p:txBody>
          <a:bodyPr wrap="square" lIns="0" tIns="0" rIns="0" bIns="0" rtlCol="0" vert="horz">
            <a:spAutoFit/>
          </a:bodyPr>
          <a:lstStyle/>
          <a:p>
            <a:pPr marL="60960" indent="-48895">
              <a:lnSpc>
                <a:spcPts val="1030"/>
              </a:lnSpc>
            </a:pPr>
            <a:r>
              <a:rPr dirty="0" sz="1150" spc="-5">
                <a:latin typeface="Times New Roman"/>
                <a:cs typeface="Times New Roman"/>
              </a:rPr>
              <a:t>C</a:t>
            </a:r>
            <a:r>
              <a:rPr dirty="0" sz="1150" spc="55">
                <a:latin typeface="Times New Roman"/>
                <a:cs typeface="Times New Roman"/>
              </a:rPr>
              <a:t>u</a:t>
            </a:r>
            <a:r>
              <a:rPr dirty="0" sz="1150" spc="-70">
                <a:latin typeface="Times New Roman"/>
                <a:cs typeface="Times New Roman"/>
              </a:rPr>
              <a:t>s</a:t>
            </a:r>
            <a:r>
              <a:rPr dirty="0" sz="1150" spc="45">
                <a:latin typeface="Times New Roman"/>
                <a:cs typeface="Times New Roman"/>
              </a:rPr>
              <a:t>t</a:t>
            </a:r>
            <a:r>
              <a:rPr dirty="0" sz="1150" spc="-65">
                <a:latin typeface="Times New Roman"/>
                <a:cs typeface="Times New Roman"/>
              </a:rPr>
              <a:t>o</a:t>
            </a:r>
            <a:r>
              <a:rPr dirty="0" sz="1150" spc="-5">
                <a:latin typeface="Times New Roman"/>
                <a:cs typeface="Times New Roman"/>
              </a:rPr>
              <a:t>mer</a:t>
            </a:r>
            <a:endParaRPr sz="1150">
              <a:latin typeface="Times New Roman"/>
              <a:cs typeface="Times New Roman"/>
            </a:endParaRPr>
          </a:p>
          <a:p>
            <a:pPr marL="44450" marR="37465" indent="16510">
              <a:lnSpc>
                <a:spcPts val="1140"/>
              </a:lnSpc>
              <a:spcBef>
                <a:spcPts val="120"/>
              </a:spcBef>
            </a:pPr>
            <a:r>
              <a:rPr dirty="0" sz="1150" spc="-15">
                <a:latin typeface="Times New Roman"/>
                <a:cs typeface="Times New Roman"/>
              </a:rPr>
              <a:t>account  </a:t>
            </a:r>
            <a:r>
              <a:rPr dirty="0" sz="1150" spc="50">
                <a:latin typeface="Times New Roman"/>
                <a:cs typeface="Times New Roman"/>
              </a:rPr>
              <a:t>d</a:t>
            </a:r>
            <a:r>
              <a:rPr dirty="0" sz="1150" spc="-130">
                <a:latin typeface="Times New Roman"/>
                <a:cs typeface="Times New Roman"/>
              </a:rPr>
              <a:t>a</a:t>
            </a:r>
            <a:r>
              <a:rPr dirty="0" sz="1150" spc="50">
                <a:latin typeface="Times New Roman"/>
                <a:cs typeface="Times New Roman"/>
              </a:rPr>
              <a:t>t</a:t>
            </a:r>
            <a:r>
              <a:rPr dirty="0" sz="1150" spc="-5">
                <a:latin typeface="Times New Roman"/>
                <a:cs typeface="Times New Roman"/>
              </a:rPr>
              <a:t>a</a:t>
            </a:r>
            <a:r>
              <a:rPr dirty="0" sz="1150" spc="-70">
                <a:latin typeface="Times New Roman"/>
                <a:cs typeface="Times New Roman"/>
              </a:rPr>
              <a:t>b</a:t>
            </a:r>
            <a:r>
              <a:rPr dirty="0" sz="1150" spc="-5">
                <a:latin typeface="Times New Roman"/>
                <a:cs typeface="Times New Roman"/>
              </a:rPr>
              <a:t>a</a:t>
            </a:r>
            <a:r>
              <a:rPr dirty="0" sz="1150" spc="50">
                <a:latin typeface="Times New Roman"/>
                <a:cs typeface="Times New Roman"/>
              </a:rPr>
              <a:t>s</a:t>
            </a:r>
            <a:r>
              <a:rPr dirty="0" sz="1150" spc="-5">
                <a:latin typeface="Times New Roman"/>
                <a:cs typeface="Times New Roman"/>
              </a:rPr>
              <a:t>e</a:t>
            </a:r>
            <a:endParaRPr sz="1150">
              <a:latin typeface="Times New Roman"/>
              <a:cs typeface="Times New Roman"/>
            </a:endParaRPr>
          </a:p>
        </p:txBody>
      </p:sp>
      <p:sp>
        <p:nvSpPr>
          <p:cNvPr id="84" name="object 84"/>
          <p:cNvSpPr txBox="1"/>
          <p:nvPr/>
        </p:nvSpPr>
        <p:spPr>
          <a:xfrm>
            <a:off x="3218230" y="4524946"/>
            <a:ext cx="737235" cy="187325"/>
          </a:xfrm>
          <a:prstGeom prst="rect">
            <a:avLst/>
          </a:prstGeom>
        </p:spPr>
        <p:txBody>
          <a:bodyPr wrap="square" lIns="0" tIns="0" rIns="0" bIns="0" rtlCol="0" vert="horz">
            <a:spAutoFit/>
          </a:bodyPr>
          <a:lstStyle/>
          <a:p>
            <a:pPr marL="12700">
              <a:lnSpc>
                <a:spcPct val="100000"/>
              </a:lnSpc>
            </a:pPr>
            <a:r>
              <a:rPr dirty="0" sz="1150" spc="-5" b="1">
                <a:latin typeface="Times New Roman"/>
                <a:cs typeface="Times New Roman"/>
              </a:rPr>
              <a:t>Web</a:t>
            </a:r>
            <a:r>
              <a:rPr dirty="0" sz="1150" spc="-114" b="1">
                <a:latin typeface="Times New Roman"/>
                <a:cs typeface="Times New Roman"/>
              </a:rPr>
              <a:t> </a:t>
            </a:r>
            <a:r>
              <a:rPr dirty="0" sz="1150" spc="-5" b="1">
                <a:latin typeface="Times New Roman"/>
                <a:cs typeface="Times New Roman"/>
              </a:rPr>
              <a:t>server</a:t>
            </a:r>
            <a:endParaRPr sz="1150">
              <a:latin typeface="Times New Roman"/>
              <a:cs typeface="Times New Roman"/>
            </a:endParaRPr>
          </a:p>
        </p:txBody>
      </p:sp>
      <p:sp>
        <p:nvSpPr>
          <p:cNvPr id="85" name="object 85"/>
          <p:cNvSpPr/>
          <p:nvPr/>
        </p:nvSpPr>
        <p:spPr>
          <a:xfrm>
            <a:off x="2962655" y="4751070"/>
            <a:ext cx="1214755" cy="0"/>
          </a:xfrm>
          <a:custGeom>
            <a:avLst/>
            <a:gdLst/>
            <a:ahLst/>
            <a:cxnLst/>
            <a:rect l="l" t="t" r="r" b="b"/>
            <a:pathLst>
              <a:path w="1214754" h="0">
                <a:moveTo>
                  <a:pt x="0" y="0"/>
                </a:moveTo>
                <a:lnTo>
                  <a:pt x="1214628" y="0"/>
                </a:lnTo>
              </a:path>
            </a:pathLst>
          </a:custGeom>
          <a:ln w="16763">
            <a:solidFill>
              <a:srgbClr val="000000"/>
            </a:solidFill>
          </a:ln>
        </p:spPr>
        <p:txBody>
          <a:bodyPr wrap="square" lIns="0" tIns="0" rIns="0" bIns="0" rtlCol="0"/>
          <a:lstStyle/>
          <a:p/>
        </p:txBody>
      </p:sp>
      <p:sp>
        <p:nvSpPr>
          <p:cNvPr id="86" name="object 86"/>
          <p:cNvSpPr/>
          <p:nvPr/>
        </p:nvSpPr>
        <p:spPr>
          <a:xfrm>
            <a:off x="1351788" y="4733544"/>
            <a:ext cx="533400" cy="451484"/>
          </a:xfrm>
          <a:custGeom>
            <a:avLst/>
            <a:gdLst/>
            <a:ahLst/>
            <a:cxnLst/>
            <a:rect l="l" t="t" r="r" b="b"/>
            <a:pathLst>
              <a:path w="533400" h="451485">
                <a:moveTo>
                  <a:pt x="266700"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700" y="451103"/>
                </a:lnTo>
                <a:lnTo>
                  <a:pt x="320602" y="446537"/>
                </a:lnTo>
                <a:lnTo>
                  <a:pt x="370736" y="433435"/>
                </a:lnTo>
                <a:lnTo>
                  <a:pt x="416049" y="412688"/>
                </a:lnTo>
                <a:lnTo>
                  <a:pt x="455485" y="385190"/>
                </a:lnTo>
                <a:lnTo>
                  <a:pt x="487992" y="351835"/>
                </a:lnTo>
                <a:lnTo>
                  <a:pt x="512516" y="313515"/>
                </a:lnTo>
                <a:lnTo>
                  <a:pt x="528003" y="271123"/>
                </a:lnTo>
                <a:lnTo>
                  <a:pt x="533400" y="225551"/>
                </a:lnTo>
                <a:lnTo>
                  <a:pt x="528003" y="179980"/>
                </a:lnTo>
                <a:lnTo>
                  <a:pt x="512516" y="137588"/>
                </a:lnTo>
                <a:lnTo>
                  <a:pt x="487992" y="99268"/>
                </a:lnTo>
                <a:lnTo>
                  <a:pt x="455485" y="65912"/>
                </a:lnTo>
                <a:lnTo>
                  <a:pt x="416049" y="38415"/>
                </a:lnTo>
                <a:lnTo>
                  <a:pt x="370736" y="17668"/>
                </a:lnTo>
                <a:lnTo>
                  <a:pt x="320602" y="4566"/>
                </a:lnTo>
                <a:lnTo>
                  <a:pt x="266700" y="0"/>
                </a:lnTo>
                <a:close/>
              </a:path>
            </a:pathLst>
          </a:custGeom>
          <a:solidFill>
            <a:srgbClr val="6091FF"/>
          </a:solidFill>
        </p:spPr>
        <p:txBody>
          <a:bodyPr wrap="square" lIns="0" tIns="0" rIns="0" bIns="0" rtlCol="0"/>
          <a:lstStyle/>
          <a:p/>
        </p:txBody>
      </p:sp>
      <p:sp>
        <p:nvSpPr>
          <p:cNvPr id="87" name="object 87"/>
          <p:cNvSpPr/>
          <p:nvPr/>
        </p:nvSpPr>
        <p:spPr>
          <a:xfrm>
            <a:off x="1370075" y="5115305"/>
            <a:ext cx="226060" cy="0"/>
          </a:xfrm>
          <a:custGeom>
            <a:avLst/>
            <a:gdLst/>
            <a:ahLst/>
            <a:cxnLst/>
            <a:rect l="l" t="t" r="r" b="b"/>
            <a:pathLst>
              <a:path w="226059" h="0">
                <a:moveTo>
                  <a:pt x="0" y="0"/>
                </a:moveTo>
                <a:lnTo>
                  <a:pt x="225552" y="0"/>
                </a:lnTo>
              </a:path>
            </a:pathLst>
          </a:custGeom>
          <a:ln w="16763">
            <a:solidFill>
              <a:srgbClr val="CCDEFF"/>
            </a:solidFill>
          </a:ln>
        </p:spPr>
        <p:txBody>
          <a:bodyPr wrap="square" lIns="0" tIns="0" rIns="0" bIns="0" rtlCol="0"/>
          <a:lstStyle/>
          <a:p/>
        </p:txBody>
      </p:sp>
      <p:sp>
        <p:nvSpPr>
          <p:cNvPr id="88" name="object 88"/>
          <p:cNvSpPr/>
          <p:nvPr/>
        </p:nvSpPr>
        <p:spPr>
          <a:xfrm>
            <a:off x="1336547" y="5099303"/>
            <a:ext cx="292735" cy="0"/>
          </a:xfrm>
          <a:custGeom>
            <a:avLst/>
            <a:gdLst/>
            <a:ahLst/>
            <a:cxnLst/>
            <a:rect l="l" t="t" r="r" b="b"/>
            <a:pathLst>
              <a:path w="292735" h="0">
                <a:moveTo>
                  <a:pt x="0" y="0"/>
                </a:moveTo>
                <a:lnTo>
                  <a:pt x="292608" y="0"/>
                </a:lnTo>
              </a:path>
            </a:pathLst>
          </a:custGeom>
          <a:ln w="15239">
            <a:solidFill>
              <a:srgbClr val="CCDEFF"/>
            </a:solidFill>
          </a:ln>
        </p:spPr>
        <p:txBody>
          <a:bodyPr wrap="square" lIns="0" tIns="0" rIns="0" bIns="0" rtlCol="0"/>
          <a:lstStyle/>
          <a:p/>
        </p:txBody>
      </p:sp>
      <p:sp>
        <p:nvSpPr>
          <p:cNvPr id="89" name="object 89"/>
          <p:cNvSpPr/>
          <p:nvPr/>
        </p:nvSpPr>
        <p:spPr>
          <a:xfrm>
            <a:off x="1304543" y="5083302"/>
            <a:ext cx="356870" cy="0"/>
          </a:xfrm>
          <a:custGeom>
            <a:avLst/>
            <a:gdLst/>
            <a:ahLst/>
            <a:cxnLst/>
            <a:rect l="l" t="t" r="r" b="b"/>
            <a:pathLst>
              <a:path w="356869" h="0">
                <a:moveTo>
                  <a:pt x="0" y="0"/>
                </a:moveTo>
                <a:lnTo>
                  <a:pt x="356616" y="0"/>
                </a:lnTo>
              </a:path>
            </a:pathLst>
          </a:custGeom>
          <a:ln w="16763">
            <a:solidFill>
              <a:srgbClr val="CCDEFF"/>
            </a:solidFill>
          </a:ln>
        </p:spPr>
        <p:txBody>
          <a:bodyPr wrap="square" lIns="0" tIns="0" rIns="0" bIns="0" rtlCol="0"/>
          <a:lstStyle/>
          <a:p/>
        </p:txBody>
      </p:sp>
      <p:sp>
        <p:nvSpPr>
          <p:cNvPr id="90" name="object 90"/>
          <p:cNvSpPr/>
          <p:nvPr/>
        </p:nvSpPr>
        <p:spPr>
          <a:xfrm>
            <a:off x="1272539" y="5067808"/>
            <a:ext cx="421005" cy="0"/>
          </a:xfrm>
          <a:custGeom>
            <a:avLst/>
            <a:gdLst/>
            <a:ahLst/>
            <a:cxnLst/>
            <a:rect l="l" t="t" r="r" b="b"/>
            <a:pathLst>
              <a:path w="421005" h="0">
                <a:moveTo>
                  <a:pt x="0" y="0"/>
                </a:moveTo>
                <a:lnTo>
                  <a:pt x="420623" y="0"/>
                </a:lnTo>
              </a:path>
            </a:pathLst>
          </a:custGeom>
          <a:ln w="15239">
            <a:solidFill>
              <a:srgbClr val="CCDEFF"/>
            </a:solidFill>
          </a:ln>
        </p:spPr>
        <p:txBody>
          <a:bodyPr wrap="square" lIns="0" tIns="0" rIns="0" bIns="0" rtlCol="0"/>
          <a:lstStyle/>
          <a:p/>
        </p:txBody>
      </p:sp>
      <p:sp>
        <p:nvSpPr>
          <p:cNvPr id="91" name="object 91"/>
          <p:cNvSpPr/>
          <p:nvPr/>
        </p:nvSpPr>
        <p:spPr>
          <a:xfrm>
            <a:off x="1272539" y="5051297"/>
            <a:ext cx="437515" cy="0"/>
          </a:xfrm>
          <a:custGeom>
            <a:avLst/>
            <a:gdLst/>
            <a:ahLst/>
            <a:cxnLst/>
            <a:rect l="l" t="t" r="r" b="b"/>
            <a:pathLst>
              <a:path w="437514" h="0">
                <a:moveTo>
                  <a:pt x="0" y="0"/>
                </a:moveTo>
                <a:lnTo>
                  <a:pt x="437387" y="0"/>
                </a:lnTo>
              </a:path>
            </a:pathLst>
          </a:custGeom>
          <a:ln w="17780">
            <a:solidFill>
              <a:srgbClr val="CCDEFF"/>
            </a:solidFill>
          </a:ln>
        </p:spPr>
        <p:txBody>
          <a:bodyPr wrap="square" lIns="0" tIns="0" rIns="0" bIns="0" rtlCol="0"/>
          <a:lstStyle/>
          <a:p/>
        </p:txBody>
      </p:sp>
      <p:sp>
        <p:nvSpPr>
          <p:cNvPr id="92" name="object 92"/>
          <p:cNvSpPr/>
          <p:nvPr/>
        </p:nvSpPr>
        <p:spPr>
          <a:xfrm>
            <a:off x="1255775" y="5034153"/>
            <a:ext cx="469900" cy="0"/>
          </a:xfrm>
          <a:custGeom>
            <a:avLst/>
            <a:gdLst/>
            <a:ahLst/>
            <a:cxnLst/>
            <a:rect l="l" t="t" r="r" b="b"/>
            <a:pathLst>
              <a:path w="469900" h="0">
                <a:moveTo>
                  <a:pt x="0" y="0"/>
                </a:moveTo>
                <a:lnTo>
                  <a:pt x="469392" y="0"/>
                </a:lnTo>
              </a:path>
            </a:pathLst>
          </a:custGeom>
          <a:ln w="16510">
            <a:solidFill>
              <a:srgbClr val="CCDEFF"/>
            </a:solidFill>
          </a:ln>
        </p:spPr>
        <p:txBody>
          <a:bodyPr wrap="square" lIns="0" tIns="0" rIns="0" bIns="0" rtlCol="0"/>
          <a:lstStyle/>
          <a:p/>
        </p:txBody>
      </p:sp>
      <p:sp>
        <p:nvSpPr>
          <p:cNvPr id="93" name="object 93"/>
          <p:cNvSpPr/>
          <p:nvPr/>
        </p:nvSpPr>
        <p:spPr>
          <a:xfrm>
            <a:off x="1255775" y="5018278"/>
            <a:ext cx="486409" cy="0"/>
          </a:xfrm>
          <a:custGeom>
            <a:avLst/>
            <a:gdLst/>
            <a:ahLst/>
            <a:cxnLst/>
            <a:rect l="l" t="t" r="r" b="b"/>
            <a:pathLst>
              <a:path w="486410" h="0">
                <a:moveTo>
                  <a:pt x="0" y="0"/>
                </a:moveTo>
                <a:lnTo>
                  <a:pt x="486156" y="0"/>
                </a:lnTo>
              </a:path>
            </a:pathLst>
          </a:custGeom>
          <a:ln w="15239">
            <a:solidFill>
              <a:srgbClr val="CCDEFF"/>
            </a:solidFill>
          </a:ln>
        </p:spPr>
        <p:txBody>
          <a:bodyPr wrap="square" lIns="0" tIns="0" rIns="0" bIns="0" rtlCol="0"/>
          <a:lstStyle/>
          <a:p/>
        </p:txBody>
      </p:sp>
      <p:sp>
        <p:nvSpPr>
          <p:cNvPr id="94" name="object 94"/>
          <p:cNvSpPr/>
          <p:nvPr/>
        </p:nvSpPr>
        <p:spPr>
          <a:xfrm>
            <a:off x="1240535" y="5002403"/>
            <a:ext cx="518159" cy="0"/>
          </a:xfrm>
          <a:custGeom>
            <a:avLst/>
            <a:gdLst/>
            <a:ahLst/>
            <a:cxnLst/>
            <a:rect l="l" t="t" r="r" b="b"/>
            <a:pathLst>
              <a:path w="518160" h="0">
                <a:moveTo>
                  <a:pt x="0" y="0"/>
                </a:moveTo>
                <a:lnTo>
                  <a:pt x="518159" y="0"/>
                </a:lnTo>
              </a:path>
            </a:pathLst>
          </a:custGeom>
          <a:ln w="16510">
            <a:solidFill>
              <a:srgbClr val="CCDEFF"/>
            </a:solidFill>
          </a:ln>
        </p:spPr>
        <p:txBody>
          <a:bodyPr wrap="square" lIns="0" tIns="0" rIns="0" bIns="0" rtlCol="0"/>
          <a:lstStyle/>
          <a:p/>
        </p:txBody>
      </p:sp>
      <p:sp>
        <p:nvSpPr>
          <p:cNvPr id="95" name="object 95"/>
          <p:cNvSpPr/>
          <p:nvPr/>
        </p:nvSpPr>
        <p:spPr>
          <a:xfrm>
            <a:off x="1223771" y="4978272"/>
            <a:ext cx="535305" cy="0"/>
          </a:xfrm>
          <a:custGeom>
            <a:avLst/>
            <a:gdLst/>
            <a:ahLst/>
            <a:cxnLst/>
            <a:rect l="l" t="t" r="r" b="b"/>
            <a:pathLst>
              <a:path w="535305" h="0">
                <a:moveTo>
                  <a:pt x="0" y="0"/>
                </a:moveTo>
                <a:lnTo>
                  <a:pt x="534923" y="0"/>
                </a:lnTo>
              </a:path>
            </a:pathLst>
          </a:custGeom>
          <a:ln w="31750">
            <a:solidFill>
              <a:srgbClr val="CCDEFF"/>
            </a:solidFill>
          </a:ln>
        </p:spPr>
        <p:txBody>
          <a:bodyPr wrap="square" lIns="0" tIns="0" rIns="0" bIns="0" rtlCol="0"/>
          <a:lstStyle/>
          <a:p/>
        </p:txBody>
      </p:sp>
      <p:sp>
        <p:nvSpPr>
          <p:cNvPr id="96" name="object 96"/>
          <p:cNvSpPr/>
          <p:nvPr/>
        </p:nvSpPr>
        <p:spPr>
          <a:xfrm>
            <a:off x="1223771" y="4954142"/>
            <a:ext cx="550545" cy="0"/>
          </a:xfrm>
          <a:custGeom>
            <a:avLst/>
            <a:gdLst/>
            <a:ahLst/>
            <a:cxnLst/>
            <a:rect l="l" t="t" r="r" b="b"/>
            <a:pathLst>
              <a:path w="550544" h="0">
                <a:moveTo>
                  <a:pt x="0" y="0"/>
                </a:moveTo>
                <a:lnTo>
                  <a:pt x="550164" y="0"/>
                </a:lnTo>
              </a:path>
            </a:pathLst>
          </a:custGeom>
          <a:ln w="16509">
            <a:solidFill>
              <a:srgbClr val="CCDEFF"/>
            </a:solidFill>
          </a:ln>
        </p:spPr>
        <p:txBody>
          <a:bodyPr wrap="square" lIns="0" tIns="0" rIns="0" bIns="0" rtlCol="0"/>
          <a:lstStyle/>
          <a:p/>
        </p:txBody>
      </p:sp>
      <p:sp>
        <p:nvSpPr>
          <p:cNvPr id="97" name="object 97"/>
          <p:cNvSpPr/>
          <p:nvPr/>
        </p:nvSpPr>
        <p:spPr>
          <a:xfrm>
            <a:off x="1207007" y="4921122"/>
            <a:ext cx="567055" cy="0"/>
          </a:xfrm>
          <a:custGeom>
            <a:avLst/>
            <a:gdLst/>
            <a:ahLst/>
            <a:cxnLst/>
            <a:rect l="l" t="t" r="r" b="b"/>
            <a:pathLst>
              <a:path w="567055" h="0">
                <a:moveTo>
                  <a:pt x="0" y="0"/>
                </a:moveTo>
                <a:lnTo>
                  <a:pt x="566928" y="0"/>
                </a:lnTo>
              </a:path>
            </a:pathLst>
          </a:custGeom>
          <a:ln w="49530">
            <a:solidFill>
              <a:srgbClr val="CCDEFF"/>
            </a:solidFill>
          </a:ln>
        </p:spPr>
        <p:txBody>
          <a:bodyPr wrap="square" lIns="0" tIns="0" rIns="0" bIns="0" rtlCol="0"/>
          <a:lstStyle/>
          <a:p/>
        </p:txBody>
      </p:sp>
      <p:sp>
        <p:nvSpPr>
          <p:cNvPr id="98" name="object 98"/>
          <p:cNvSpPr/>
          <p:nvPr/>
        </p:nvSpPr>
        <p:spPr>
          <a:xfrm>
            <a:off x="1191767" y="4888738"/>
            <a:ext cx="582295" cy="0"/>
          </a:xfrm>
          <a:custGeom>
            <a:avLst/>
            <a:gdLst/>
            <a:ahLst/>
            <a:cxnLst/>
            <a:rect l="l" t="t" r="r" b="b"/>
            <a:pathLst>
              <a:path w="582294" h="0">
                <a:moveTo>
                  <a:pt x="0" y="0"/>
                </a:moveTo>
                <a:lnTo>
                  <a:pt x="582168" y="0"/>
                </a:lnTo>
              </a:path>
            </a:pathLst>
          </a:custGeom>
          <a:ln w="15239">
            <a:solidFill>
              <a:srgbClr val="CCDEFF"/>
            </a:solidFill>
          </a:ln>
        </p:spPr>
        <p:txBody>
          <a:bodyPr wrap="square" lIns="0" tIns="0" rIns="0" bIns="0" rtlCol="0"/>
          <a:lstStyle/>
          <a:p/>
        </p:txBody>
      </p:sp>
      <p:sp>
        <p:nvSpPr>
          <p:cNvPr id="99" name="object 99"/>
          <p:cNvSpPr/>
          <p:nvPr/>
        </p:nvSpPr>
        <p:spPr>
          <a:xfrm>
            <a:off x="1207007" y="4864608"/>
            <a:ext cx="567055" cy="0"/>
          </a:xfrm>
          <a:custGeom>
            <a:avLst/>
            <a:gdLst/>
            <a:ahLst/>
            <a:cxnLst/>
            <a:rect l="l" t="t" r="r" b="b"/>
            <a:pathLst>
              <a:path w="567055" h="0">
                <a:moveTo>
                  <a:pt x="0" y="0"/>
                </a:moveTo>
                <a:lnTo>
                  <a:pt x="566928" y="0"/>
                </a:lnTo>
              </a:path>
            </a:pathLst>
          </a:custGeom>
          <a:ln w="33020">
            <a:solidFill>
              <a:srgbClr val="CCDEFF"/>
            </a:solidFill>
          </a:ln>
        </p:spPr>
        <p:txBody>
          <a:bodyPr wrap="square" lIns="0" tIns="0" rIns="0" bIns="0" rtlCol="0"/>
          <a:lstStyle/>
          <a:p/>
        </p:txBody>
      </p:sp>
      <p:sp>
        <p:nvSpPr>
          <p:cNvPr id="100" name="object 100"/>
          <p:cNvSpPr/>
          <p:nvPr/>
        </p:nvSpPr>
        <p:spPr>
          <a:xfrm>
            <a:off x="1223771" y="4840478"/>
            <a:ext cx="550545" cy="0"/>
          </a:xfrm>
          <a:custGeom>
            <a:avLst/>
            <a:gdLst/>
            <a:ahLst/>
            <a:cxnLst/>
            <a:rect l="l" t="t" r="r" b="b"/>
            <a:pathLst>
              <a:path w="550544" h="0">
                <a:moveTo>
                  <a:pt x="0" y="0"/>
                </a:moveTo>
                <a:lnTo>
                  <a:pt x="550164" y="0"/>
                </a:lnTo>
              </a:path>
            </a:pathLst>
          </a:custGeom>
          <a:ln w="15239">
            <a:solidFill>
              <a:srgbClr val="CCDEFF"/>
            </a:solidFill>
          </a:ln>
        </p:spPr>
        <p:txBody>
          <a:bodyPr wrap="square" lIns="0" tIns="0" rIns="0" bIns="0" rtlCol="0"/>
          <a:lstStyle/>
          <a:p/>
        </p:txBody>
      </p:sp>
      <p:sp>
        <p:nvSpPr>
          <p:cNvPr id="101" name="object 101"/>
          <p:cNvSpPr/>
          <p:nvPr/>
        </p:nvSpPr>
        <p:spPr>
          <a:xfrm>
            <a:off x="1223771" y="4816983"/>
            <a:ext cx="535305" cy="0"/>
          </a:xfrm>
          <a:custGeom>
            <a:avLst/>
            <a:gdLst/>
            <a:ahLst/>
            <a:cxnLst/>
            <a:rect l="l" t="t" r="r" b="b"/>
            <a:pathLst>
              <a:path w="535305" h="0">
                <a:moveTo>
                  <a:pt x="0" y="0"/>
                </a:moveTo>
                <a:lnTo>
                  <a:pt x="534923" y="0"/>
                </a:lnTo>
              </a:path>
            </a:pathLst>
          </a:custGeom>
          <a:ln w="31750">
            <a:solidFill>
              <a:srgbClr val="CCDEFF"/>
            </a:solidFill>
          </a:ln>
        </p:spPr>
        <p:txBody>
          <a:bodyPr wrap="square" lIns="0" tIns="0" rIns="0" bIns="0" rtlCol="0"/>
          <a:lstStyle/>
          <a:p/>
        </p:txBody>
      </p:sp>
      <p:sp>
        <p:nvSpPr>
          <p:cNvPr id="102" name="object 102"/>
          <p:cNvSpPr/>
          <p:nvPr/>
        </p:nvSpPr>
        <p:spPr>
          <a:xfrm>
            <a:off x="1240535" y="4792217"/>
            <a:ext cx="518159" cy="0"/>
          </a:xfrm>
          <a:custGeom>
            <a:avLst/>
            <a:gdLst/>
            <a:ahLst/>
            <a:cxnLst/>
            <a:rect l="l" t="t" r="r" b="b"/>
            <a:pathLst>
              <a:path w="518160" h="0">
                <a:moveTo>
                  <a:pt x="0" y="0"/>
                </a:moveTo>
                <a:lnTo>
                  <a:pt x="518159" y="0"/>
                </a:lnTo>
              </a:path>
            </a:pathLst>
          </a:custGeom>
          <a:ln w="17779">
            <a:solidFill>
              <a:srgbClr val="CCDEFF"/>
            </a:solidFill>
          </a:ln>
        </p:spPr>
        <p:txBody>
          <a:bodyPr wrap="square" lIns="0" tIns="0" rIns="0" bIns="0" rtlCol="0"/>
          <a:lstStyle/>
          <a:p/>
        </p:txBody>
      </p:sp>
      <p:sp>
        <p:nvSpPr>
          <p:cNvPr id="103" name="object 103"/>
          <p:cNvSpPr/>
          <p:nvPr/>
        </p:nvSpPr>
        <p:spPr>
          <a:xfrm>
            <a:off x="1255775" y="4775072"/>
            <a:ext cx="486409" cy="0"/>
          </a:xfrm>
          <a:custGeom>
            <a:avLst/>
            <a:gdLst/>
            <a:ahLst/>
            <a:cxnLst/>
            <a:rect l="l" t="t" r="r" b="b"/>
            <a:pathLst>
              <a:path w="486410" h="0">
                <a:moveTo>
                  <a:pt x="0" y="0"/>
                </a:moveTo>
                <a:lnTo>
                  <a:pt x="486156" y="0"/>
                </a:lnTo>
              </a:path>
            </a:pathLst>
          </a:custGeom>
          <a:ln w="16510">
            <a:solidFill>
              <a:srgbClr val="CCDEFF"/>
            </a:solidFill>
          </a:ln>
        </p:spPr>
        <p:txBody>
          <a:bodyPr wrap="square" lIns="0" tIns="0" rIns="0" bIns="0" rtlCol="0"/>
          <a:lstStyle/>
          <a:p/>
        </p:txBody>
      </p:sp>
      <p:sp>
        <p:nvSpPr>
          <p:cNvPr id="104" name="object 104"/>
          <p:cNvSpPr/>
          <p:nvPr/>
        </p:nvSpPr>
        <p:spPr>
          <a:xfrm>
            <a:off x="1255775" y="4759197"/>
            <a:ext cx="469900" cy="0"/>
          </a:xfrm>
          <a:custGeom>
            <a:avLst/>
            <a:gdLst/>
            <a:ahLst/>
            <a:cxnLst/>
            <a:rect l="l" t="t" r="r" b="b"/>
            <a:pathLst>
              <a:path w="469900" h="0">
                <a:moveTo>
                  <a:pt x="0" y="0"/>
                </a:moveTo>
                <a:lnTo>
                  <a:pt x="469392" y="0"/>
                </a:lnTo>
              </a:path>
            </a:pathLst>
          </a:custGeom>
          <a:ln w="15239">
            <a:solidFill>
              <a:srgbClr val="CCDEFF"/>
            </a:solidFill>
          </a:ln>
        </p:spPr>
        <p:txBody>
          <a:bodyPr wrap="square" lIns="0" tIns="0" rIns="0" bIns="0" rtlCol="0"/>
          <a:lstStyle/>
          <a:p/>
        </p:txBody>
      </p:sp>
      <p:sp>
        <p:nvSpPr>
          <p:cNvPr id="105" name="object 105"/>
          <p:cNvSpPr/>
          <p:nvPr/>
        </p:nvSpPr>
        <p:spPr>
          <a:xfrm>
            <a:off x="1272539" y="4743322"/>
            <a:ext cx="437515" cy="0"/>
          </a:xfrm>
          <a:custGeom>
            <a:avLst/>
            <a:gdLst/>
            <a:ahLst/>
            <a:cxnLst/>
            <a:rect l="l" t="t" r="r" b="b"/>
            <a:pathLst>
              <a:path w="437514" h="0">
                <a:moveTo>
                  <a:pt x="0" y="0"/>
                </a:moveTo>
                <a:lnTo>
                  <a:pt x="437387" y="0"/>
                </a:lnTo>
              </a:path>
            </a:pathLst>
          </a:custGeom>
          <a:ln w="16510">
            <a:solidFill>
              <a:srgbClr val="CCDEFF"/>
            </a:solidFill>
          </a:ln>
        </p:spPr>
        <p:txBody>
          <a:bodyPr wrap="square" lIns="0" tIns="0" rIns="0" bIns="0" rtlCol="0"/>
          <a:lstStyle/>
          <a:p/>
        </p:txBody>
      </p:sp>
      <p:sp>
        <p:nvSpPr>
          <p:cNvPr id="106" name="object 106"/>
          <p:cNvSpPr/>
          <p:nvPr/>
        </p:nvSpPr>
        <p:spPr>
          <a:xfrm>
            <a:off x="1272539" y="4727447"/>
            <a:ext cx="421005" cy="0"/>
          </a:xfrm>
          <a:custGeom>
            <a:avLst/>
            <a:gdLst/>
            <a:ahLst/>
            <a:cxnLst/>
            <a:rect l="l" t="t" r="r" b="b"/>
            <a:pathLst>
              <a:path w="421005" h="0">
                <a:moveTo>
                  <a:pt x="0" y="0"/>
                </a:moveTo>
                <a:lnTo>
                  <a:pt x="420623" y="0"/>
                </a:lnTo>
              </a:path>
            </a:pathLst>
          </a:custGeom>
          <a:ln w="15239">
            <a:solidFill>
              <a:srgbClr val="CCDEFF"/>
            </a:solidFill>
          </a:ln>
        </p:spPr>
        <p:txBody>
          <a:bodyPr wrap="square" lIns="0" tIns="0" rIns="0" bIns="0" rtlCol="0"/>
          <a:lstStyle/>
          <a:p/>
        </p:txBody>
      </p:sp>
      <p:sp>
        <p:nvSpPr>
          <p:cNvPr id="107" name="object 107"/>
          <p:cNvSpPr/>
          <p:nvPr/>
        </p:nvSpPr>
        <p:spPr>
          <a:xfrm>
            <a:off x="1304543" y="4711446"/>
            <a:ext cx="356870" cy="0"/>
          </a:xfrm>
          <a:custGeom>
            <a:avLst/>
            <a:gdLst/>
            <a:ahLst/>
            <a:cxnLst/>
            <a:rect l="l" t="t" r="r" b="b"/>
            <a:pathLst>
              <a:path w="356869" h="0">
                <a:moveTo>
                  <a:pt x="0" y="0"/>
                </a:moveTo>
                <a:lnTo>
                  <a:pt x="356616" y="0"/>
                </a:lnTo>
              </a:path>
            </a:pathLst>
          </a:custGeom>
          <a:ln w="16763">
            <a:solidFill>
              <a:srgbClr val="CCDEFF"/>
            </a:solidFill>
          </a:ln>
        </p:spPr>
        <p:txBody>
          <a:bodyPr wrap="square" lIns="0" tIns="0" rIns="0" bIns="0" rtlCol="0"/>
          <a:lstStyle/>
          <a:p/>
        </p:txBody>
      </p:sp>
      <p:sp>
        <p:nvSpPr>
          <p:cNvPr id="108" name="object 108"/>
          <p:cNvSpPr/>
          <p:nvPr/>
        </p:nvSpPr>
        <p:spPr>
          <a:xfrm>
            <a:off x="1336547" y="4694682"/>
            <a:ext cx="292735" cy="0"/>
          </a:xfrm>
          <a:custGeom>
            <a:avLst/>
            <a:gdLst/>
            <a:ahLst/>
            <a:cxnLst/>
            <a:rect l="l" t="t" r="r" b="b"/>
            <a:pathLst>
              <a:path w="292735" h="0">
                <a:moveTo>
                  <a:pt x="0" y="0"/>
                </a:moveTo>
                <a:lnTo>
                  <a:pt x="292608" y="0"/>
                </a:lnTo>
              </a:path>
            </a:pathLst>
          </a:custGeom>
          <a:ln w="16763">
            <a:solidFill>
              <a:srgbClr val="CCDEFF"/>
            </a:solidFill>
          </a:ln>
        </p:spPr>
        <p:txBody>
          <a:bodyPr wrap="square" lIns="0" tIns="0" rIns="0" bIns="0" rtlCol="0"/>
          <a:lstStyle/>
          <a:p/>
        </p:txBody>
      </p:sp>
      <p:sp>
        <p:nvSpPr>
          <p:cNvPr id="109" name="object 109"/>
          <p:cNvSpPr/>
          <p:nvPr/>
        </p:nvSpPr>
        <p:spPr>
          <a:xfrm>
            <a:off x="1370075" y="4678679"/>
            <a:ext cx="226060" cy="0"/>
          </a:xfrm>
          <a:custGeom>
            <a:avLst/>
            <a:gdLst/>
            <a:ahLst/>
            <a:cxnLst/>
            <a:rect l="l" t="t" r="r" b="b"/>
            <a:pathLst>
              <a:path w="226059" h="0">
                <a:moveTo>
                  <a:pt x="0" y="0"/>
                </a:moveTo>
                <a:lnTo>
                  <a:pt x="225552" y="0"/>
                </a:lnTo>
              </a:path>
            </a:pathLst>
          </a:custGeom>
          <a:ln w="15239">
            <a:solidFill>
              <a:srgbClr val="CCDEFF"/>
            </a:solidFill>
          </a:ln>
        </p:spPr>
        <p:txBody>
          <a:bodyPr wrap="square" lIns="0" tIns="0" rIns="0" bIns="0" rtlCol="0"/>
          <a:lstStyle/>
          <a:p/>
        </p:txBody>
      </p:sp>
      <p:sp>
        <p:nvSpPr>
          <p:cNvPr id="110" name="object 110"/>
          <p:cNvSpPr/>
          <p:nvPr/>
        </p:nvSpPr>
        <p:spPr>
          <a:xfrm>
            <a:off x="1191767" y="4671060"/>
            <a:ext cx="579120" cy="452755"/>
          </a:xfrm>
          <a:custGeom>
            <a:avLst/>
            <a:gdLst/>
            <a:ahLst/>
            <a:cxnLst/>
            <a:rect l="l" t="t" r="r" b="b"/>
            <a:pathLst>
              <a:path w="579119" h="452754">
                <a:moveTo>
                  <a:pt x="403859" y="435863"/>
                </a:moveTo>
                <a:lnTo>
                  <a:pt x="178307" y="435863"/>
                </a:lnTo>
                <a:lnTo>
                  <a:pt x="178307" y="452627"/>
                </a:lnTo>
                <a:lnTo>
                  <a:pt x="403859" y="452627"/>
                </a:lnTo>
                <a:lnTo>
                  <a:pt x="403859" y="435863"/>
                </a:lnTo>
                <a:close/>
              </a:path>
              <a:path w="579119" h="452754">
                <a:moveTo>
                  <a:pt x="437388" y="420624"/>
                </a:moveTo>
                <a:lnTo>
                  <a:pt x="144779" y="420624"/>
                </a:lnTo>
                <a:lnTo>
                  <a:pt x="144779" y="435863"/>
                </a:lnTo>
                <a:lnTo>
                  <a:pt x="437388" y="435863"/>
                </a:lnTo>
                <a:lnTo>
                  <a:pt x="437388" y="420624"/>
                </a:lnTo>
                <a:close/>
              </a:path>
              <a:path w="579119" h="452754">
                <a:moveTo>
                  <a:pt x="469392" y="403860"/>
                </a:moveTo>
                <a:lnTo>
                  <a:pt x="112775" y="403860"/>
                </a:lnTo>
                <a:lnTo>
                  <a:pt x="112775" y="420624"/>
                </a:lnTo>
                <a:lnTo>
                  <a:pt x="469392" y="420624"/>
                </a:lnTo>
                <a:lnTo>
                  <a:pt x="469392" y="403860"/>
                </a:lnTo>
                <a:close/>
              </a:path>
              <a:path w="579119" h="452754">
                <a:moveTo>
                  <a:pt x="518159" y="371855"/>
                </a:moveTo>
                <a:lnTo>
                  <a:pt x="80772" y="371855"/>
                </a:lnTo>
                <a:lnTo>
                  <a:pt x="80772" y="403860"/>
                </a:lnTo>
                <a:lnTo>
                  <a:pt x="501395" y="403860"/>
                </a:lnTo>
                <a:lnTo>
                  <a:pt x="501395" y="388619"/>
                </a:lnTo>
                <a:lnTo>
                  <a:pt x="518159" y="388619"/>
                </a:lnTo>
                <a:lnTo>
                  <a:pt x="518159" y="371855"/>
                </a:lnTo>
                <a:close/>
              </a:path>
              <a:path w="579119" h="452754">
                <a:moveTo>
                  <a:pt x="558384" y="112775"/>
                </a:moveTo>
                <a:lnTo>
                  <a:pt x="48768" y="112775"/>
                </a:lnTo>
                <a:lnTo>
                  <a:pt x="48768" y="129539"/>
                </a:lnTo>
                <a:lnTo>
                  <a:pt x="32003" y="129539"/>
                </a:lnTo>
                <a:lnTo>
                  <a:pt x="32003" y="176784"/>
                </a:lnTo>
                <a:lnTo>
                  <a:pt x="15240" y="176784"/>
                </a:lnTo>
                <a:lnTo>
                  <a:pt x="15240" y="210312"/>
                </a:lnTo>
                <a:lnTo>
                  <a:pt x="0" y="210312"/>
                </a:lnTo>
                <a:lnTo>
                  <a:pt x="0" y="225551"/>
                </a:lnTo>
                <a:lnTo>
                  <a:pt x="15240" y="225551"/>
                </a:lnTo>
                <a:lnTo>
                  <a:pt x="15240" y="274319"/>
                </a:lnTo>
                <a:lnTo>
                  <a:pt x="32003" y="274319"/>
                </a:lnTo>
                <a:lnTo>
                  <a:pt x="32003" y="323088"/>
                </a:lnTo>
                <a:lnTo>
                  <a:pt x="48768" y="323088"/>
                </a:lnTo>
                <a:lnTo>
                  <a:pt x="48768" y="339851"/>
                </a:lnTo>
                <a:lnTo>
                  <a:pt x="64007" y="339851"/>
                </a:lnTo>
                <a:lnTo>
                  <a:pt x="64007" y="371855"/>
                </a:lnTo>
                <a:lnTo>
                  <a:pt x="530256" y="371855"/>
                </a:lnTo>
                <a:lnTo>
                  <a:pt x="533400" y="366921"/>
                </a:lnTo>
                <a:lnTo>
                  <a:pt x="533400" y="355091"/>
                </a:lnTo>
                <a:lnTo>
                  <a:pt x="540936" y="355091"/>
                </a:lnTo>
                <a:lnTo>
                  <a:pt x="546818" y="345859"/>
                </a:lnTo>
                <a:lnTo>
                  <a:pt x="564367" y="305421"/>
                </a:lnTo>
                <a:lnTo>
                  <a:pt x="566927" y="295300"/>
                </a:lnTo>
                <a:lnTo>
                  <a:pt x="566927" y="291084"/>
                </a:lnTo>
                <a:lnTo>
                  <a:pt x="567994" y="291084"/>
                </a:lnTo>
                <a:lnTo>
                  <a:pt x="575332" y="262076"/>
                </a:lnTo>
                <a:lnTo>
                  <a:pt x="579120" y="216407"/>
                </a:lnTo>
                <a:lnTo>
                  <a:pt x="575332" y="170326"/>
                </a:lnTo>
                <a:lnTo>
                  <a:pt x="573127" y="161543"/>
                </a:lnTo>
                <a:lnTo>
                  <a:pt x="566927" y="161543"/>
                </a:lnTo>
                <a:lnTo>
                  <a:pt x="566927" y="136848"/>
                </a:lnTo>
                <a:lnTo>
                  <a:pt x="564367" y="126650"/>
                </a:lnTo>
                <a:lnTo>
                  <a:pt x="558384" y="112775"/>
                </a:lnTo>
                <a:close/>
              </a:path>
              <a:path w="579119" h="452754">
                <a:moveTo>
                  <a:pt x="533400" y="80772"/>
                </a:moveTo>
                <a:lnTo>
                  <a:pt x="64007" y="80772"/>
                </a:lnTo>
                <a:lnTo>
                  <a:pt x="64007" y="112775"/>
                </a:lnTo>
                <a:lnTo>
                  <a:pt x="550163" y="112775"/>
                </a:lnTo>
                <a:lnTo>
                  <a:pt x="550163" y="96012"/>
                </a:lnTo>
                <a:lnTo>
                  <a:pt x="533400" y="96012"/>
                </a:lnTo>
                <a:lnTo>
                  <a:pt x="533400" y="80772"/>
                </a:lnTo>
                <a:close/>
              </a:path>
              <a:path w="579119" h="452754">
                <a:moveTo>
                  <a:pt x="501395" y="48767"/>
                </a:moveTo>
                <a:lnTo>
                  <a:pt x="80772" y="48767"/>
                </a:lnTo>
                <a:lnTo>
                  <a:pt x="80772" y="80772"/>
                </a:lnTo>
                <a:lnTo>
                  <a:pt x="518159" y="80772"/>
                </a:lnTo>
                <a:lnTo>
                  <a:pt x="518159" y="64007"/>
                </a:lnTo>
                <a:lnTo>
                  <a:pt x="501395" y="64007"/>
                </a:lnTo>
                <a:lnTo>
                  <a:pt x="501395" y="48767"/>
                </a:lnTo>
                <a:close/>
              </a:path>
              <a:path w="579119" h="452754">
                <a:moveTo>
                  <a:pt x="469392" y="32003"/>
                </a:moveTo>
                <a:lnTo>
                  <a:pt x="112775" y="32003"/>
                </a:lnTo>
                <a:lnTo>
                  <a:pt x="112775" y="48767"/>
                </a:lnTo>
                <a:lnTo>
                  <a:pt x="469392" y="48767"/>
                </a:lnTo>
                <a:lnTo>
                  <a:pt x="469392" y="32003"/>
                </a:lnTo>
                <a:close/>
              </a:path>
              <a:path w="579119" h="452754">
                <a:moveTo>
                  <a:pt x="437388" y="15239"/>
                </a:moveTo>
                <a:lnTo>
                  <a:pt x="144779" y="15239"/>
                </a:lnTo>
                <a:lnTo>
                  <a:pt x="144779" y="32003"/>
                </a:lnTo>
                <a:lnTo>
                  <a:pt x="437388" y="32003"/>
                </a:lnTo>
                <a:lnTo>
                  <a:pt x="437388" y="15239"/>
                </a:lnTo>
                <a:close/>
              </a:path>
              <a:path w="579119" h="452754">
                <a:moveTo>
                  <a:pt x="403859" y="0"/>
                </a:moveTo>
                <a:lnTo>
                  <a:pt x="178307" y="0"/>
                </a:lnTo>
                <a:lnTo>
                  <a:pt x="178307" y="15239"/>
                </a:lnTo>
                <a:lnTo>
                  <a:pt x="403859" y="15239"/>
                </a:lnTo>
                <a:lnTo>
                  <a:pt x="403859" y="0"/>
                </a:lnTo>
                <a:close/>
              </a:path>
            </a:pathLst>
          </a:custGeom>
          <a:solidFill>
            <a:srgbClr val="D2E1FF"/>
          </a:solidFill>
        </p:spPr>
        <p:txBody>
          <a:bodyPr wrap="square" lIns="0" tIns="0" rIns="0" bIns="0" rtlCol="0"/>
          <a:lstStyle/>
          <a:p/>
        </p:txBody>
      </p:sp>
      <p:sp>
        <p:nvSpPr>
          <p:cNvPr id="111" name="object 111"/>
          <p:cNvSpPr/>
          <p:nvPr/>
        </p:nvSpPr>
        <p:spPr>
          <a:xfrm>
            <a:off x="1222247" y="4671060"/>
            <a:ext cx="516890" cy="452755"/>
          </a:xfrm>
          <a:custGeom>
            <a:avLst/>
            <a:gdLst/>
            <a:ahLst/>
            <a:cxnLst/>
            <a:rect l="l" t="t" r="r" b="b"/>
            <a:pathLst>
              <a:path w="516889" h="452754">
                <a:moveTo>
                  <a:pt x="373380" y="435863"/>
                </a:moveTo>
                <a:lnTo>
                  <a:pt x="147828" y="435863"/>
                </a:lnTo>
                <a:lnTo>
                  <a:pt x="147828" y="441040"/>
                </a:lnTo>
                <a:lnTo>
                  <a:pt x="168610" y="450606"/>
                </a:lnTo>
                <a:lnTo>
                  <a:pt x="176199" y="452627"/>
                </a:lnTo>
                <a:lnTo>
                  <a:pt x="341214" y="452627"/>
                </a:lnTo>
                <a:lnTo>
                  <a:pt x="348743" y="450606"/>
                </a:lnTo>
                <a:lnTo>
                  <a:pt x="373380" y="439191"/>
                </a:lnTo>
                <a:lnTo>
                  <a:pt x="373380" y="435863"/>
                </a:lnTo>
                <a:close/>
              </a:path>
              <a:path w="516889" h="452754">
                <a:moveTo>
                  <a:pt x="450043" y="48767"/>
                </a:moveTo>
                <a:lnTo>
                  <a:pt x="66750" y="48767"/>
                </a:lnTo>
                <a:lnTo>
                  <a:pt x="60876" y="54475"/>
                </a:lnTo>
                <a:lnTo>
                  <a:pt x="50292" y="69021"/>
                </a:lnTo>
                <a:lnTo>
                  <a:pt x="50292" y="80772"/>
                </a:lnTo>
                <a:lnTo>
                  <a:pt x="41741" y="80772"/>
                </a:lnTo>
                <a:lnTo>
                  <a:pt x="35334" y="89577"/>
                </a:lnTo>
                <a:lnTo>
                  <a:pt x="33528" y="93272"/>
                </a:lnTo>
                <a:lnTo>
                  <a:pt x="33528" y="112775"/>
                </a:lnTo>
                <a:lnTo>
                  <a:pt x="23994" y="112775"/>
                </a:lnTo>
                <a:lnTo>
                  <a:pt x="18288" y="124449"/>
                </a:lnTo>
                <a:lnTo>
                  <a:pt x="18288" y="129539"/>
                </a:lnTo>
                <a:lnTo>
                  <a:pt x="15963" y="129539"/>
                </a:lnTo>
                <a:lnTo>
                  <a:pt x="4168" y="171258"/>
                </a:lnTo>
                <a:lnTo>
                  <a:pt x="0" y="216407"/>
                </a:lnTo>
                <a:lnTo>
                  <a:pt x="4168" y="261103"/>
                </a:lnTo>
                <a:lnTo>
                  <a:pt x="16189" y="303265"/>
                </a:lnTo>
                <a:lnTo>
                  <a:pt x="35334" y="342166"/>
                </a:lnTo>
                <a:lnTo>
                  <a:pt x="60876" y="377078"/>
                </a:lnTo>
                <a:lnTo>
                  <a:pt x="92088" y="407273"/>
                </a:lnTo>
                <a:lnTo>
                  <a:pt x="111587" y="420624"/>
                </a:lnTo>
                <a:lnTo>
                  <a:pt x="114300" y="420624"/>
                </a:lnTo>
                <a:lnTo>
                  <a:pt x="114300" y="422480"/>
                </a:lnTo>
                <a:lnTo>
                  <a:pt x="128241" y="432025"/>
                </a:lnTo>
                <a:lnTo>
                  <a:pt x="136580" y="435863"/>
                </a:lnTo>
                <a:lnTo>
                  <a:pt x="380561" y="435863"/>
                </a:lnTo>
                <a:lnTo>
                  <a:pt x="424809" y="407273"/>
                </a:lnTo>
                <a:lnTo>
                  <a:pt x="455893" y="377078"/>
                </a:lnTo>
                <a:lnTo>
                  <a:pt x="481358" y="342166"/>
                </a:lnTo>
                <a:lnTo>
                  <a:pt x="500463" y="303265"/>
                </a:lnTo>
                <a:lnTo>
                  <a:pt x="512469" y="261103"/>
                </a:lnTo>
                <a:lnTo>
                  <a:pt x="516636" y="216407"/>
                </a:lnTo>
                <a:lnTo>
                  <a:pt x="512469" y="171258"/>
                </a:lnTo>
                <a:lnTo>
                  <a:pt x="500463" y="128743"/>
                </a:lnTo>
                <a:lnTo>
                  <a:pt x="481358" y="89577"/>
                </a:lnTo>
                <a:lnTo>
                  <a:pt x="455893" y="54475"/>
                </a:lnTo>
                <a:lnTo>
                  <a:pt x="450043" y="48767"/>
                </a:lnTo>
                <a:close/>
              </a:path>
              <a:path w="516889" h="452754">
                <a:moveTo>
                  <a:pt x="432858" y="32003"/>
                </a:moveTo>
                <a:lnTo>
                  <a:pt x="84005" y="32003"/>
                </a:lnTo>
                <a:lnTo>
                  <a:pt x="82296" y="33665"/>
                </a:lnTo>
                <a:lnTo>
                  <a:pt x="82296" y="48767"/>
                </a:lnTo>
                <a:lnTo>
                  <a:pt x="438912" y="48767"/>
                </a:lnTo>
                <a:lnTo>
                  <a:pt x="438912" y="37909"/>
                </a:lnTo>
                <a:lnTo>
                  <a:pt x="432858" y="32003"/>
                </a:lnTo>
                <a:close/>
              </a:path>
              <a:path w="516889" h="452754">
                <a:moveTo>
                  <a:pt x="406908" y="15239"/>
                </a:moveTo>
                <a:lnTo>
                  <a:pt x="114300" y="15239"/>
                </a:lnTo>
                <a:lnTo>
                  <a:pt x="114300" y="32003"/>
                </a:lnTo>
                <a:lnTo>
                  <a:pt x="406908" y="32003"/>
                </a:lnTo>
                <a:lnTo>
                  <a:pt x="406908" y="15239"/>
                </a:lnTo>
                <a:close/>
              </a:path>
              <a:path w="516889" h="452754">
                <a:moveTo>
                  <a:pt x="373380" y="0"/>
                </a:moveTo>
                <a:lnTo>
                  <a:pt x="147828" y="0"/>
                </a:lnTo>
                <a:lnTo>
                  <a:pt x="147828" y="15239"/>
                </a:lnTo>
                <a:lnTo>
                  <a:pt x="373380" y="15239"/>
                </a:lnTo>
                <a:lnTo>
                  <a:pt x="373380" y="0"/>
                </a:lnTo>
                <a:close/>
              </a:path>
            </a:pathLst>
          </a:custGeom>
          <a:solidFill>
            <a:srgbClr val="D7E6FF"/>
          </a:solidFill>
        </p:spPr>
        <p:txBody>
          <a:bodyPr wrap="square" lIns="0" tIns="0" rIns="0" bIns="0" rtlCol="0"/>
          <a:lstStyle/>
          <a:p/>
        </p:txBody>
      </p:sp>
      <p:sp>
        <p:nvSpPr>
          <p:cNvPr id="112" name="object 112"/>
          <p:cNvSpPr/>
          <p:nvPr/>
        </p:nvSpPr>
        <p:spPr>
          <a:xfrm>
            <a:off x="1254252" y="4671060"/>
            <a:ext cx="452755" cy="433070"/>
          </a:xfrm>
          <a:custGeom>
            <a:avLst/>
            <a:gdLst/>
            <a:ahLst/>
            <a:cxnLst/>
            <a:rect l="l" t="t" r="r" b="b"/>
            <a:pathLst>
              <a:path w="452755" h="433070">
                <a:moveTo>
                  <a:pt x="242616" y="0"/>
                </a:moveTo>
                <a:lnTo>
                  <a:pt x="211362" y="0"/>
                </a:lnTo>
                <a:lnTo>
                  <a:pt x="181439" y="2902"/>
                </a:lnTo>
                <a:lnTo>
                  <a:pt x="138874" y="15597"/>
                </a:lnTo>
                <a:lnTo>
                  <a:pt x="100310" y="35685"/>
                </a:lnTo>
                <a:lnTo>
                  <a:pt x="66675" y="62293"/>
                </a:lnTo>
                <a:lnTo>
                  <a:pt x="38897" y="94544"/>
                </a:lnTo>
                <a:lnTo>
                  <a:pt x="17906" y="131564"/>
                </a:lnTo>
                <a:lnTo>
                  <a:pt x="4631" y="172476"/>
                </a:lnTo>
                <a:lnTo>
                  <a:pt x="0" y="216407"/>
                </a:lnTo>
                <a:lnTo>
                  <a:pt x="4631" y="259836"/>
                </a:lnTo>
                <a:lnTo>
                  <a:pt x="17907" y="300370"/>
                </a:lnTo>
                <a:lnTo>
                  <a:pt x="38897" y="337119"/>
                </a:lnTo>
                <a:lnTo>
                  <a:pt x="66675" y="369188"/>
                </a:lnTo>
                <a:lnTo>
                  <a:pt x="100310" y="395686"/>
                </a:lnTo>
                <a:lnTo>
                  <a:pt x="138874" y="415718"/>
                </a:lnTo>
                <a:lnTo>
                  <a:pt x="181439" y="428392"/>
                </a:lnTo>
                <a:lnTo>
                  <a:pt x="227076" y="432815"/>
                </a:lnTo>
                <a:lnTo>
                  <a:pt x="272209" y="428392"/>
                </a:lnTo>
                <a:lnTo>
                  <a:pt x="314396" y="415718"/>
                </a:lnTo>
                <a:lnTo>
                  <a:pt x="352689" y="395686"/>
                </a:lnTo>
                <a:lnTo>
                  <a:pt x="386143" y="369188"/>
                </a:lnTo>
                <a:lnTo>
                  <a:pt x="413810" y="337119"/>
                </a:lnTo>
                <a:lnTo>
                  <a:pt x="434744" y="300370"/>
                </a:lnTo>
                <a:lnTo>
                  <a:pt x="447999" y="259836"/>
                </a:lnTo>
                <a:lnTo>
                  <a:pt x="452628" y="216407"/>
                </a:lnTo>
                <a:lnTo>
                  <a:pt x="447999" y="172476"/>
                </a:lnTo>
                <a:lnTo>
                  <a:pt x="434744" y="131564"/>
                </a:lnTo>
                <a:lnTo>
                  <a:pt x="413810" y="94544"/>
                </a:lnTo>
                <a:lnTo>
                  <a:pt x="386143" y="62293"/>
                </a:lnTo>
                <a:lnTo>
                  <a:pt x="352689" y="35685"/>
                </a:lnTo>
                <a:lnTo>
                  <a:pt x="314396" y="15597"/>
                </a:lnTo>
                <a:lnTo>
                  <a:pt x="272209" y="2902"/>
                </a:lnTo>
                <a:lnTo>
                  <a:pt x="242616" y="0"/>
                </a:lnTo>
                <a:close/>
              </a:path>
            </a:pathLst>
          </a:custGeom>
          <a:solidFill>
            <a:srgbClr val="DDE9FF"/>
          </a:solidFill>
        </p:spPr>
        <p:txBody>
          <a:bodyPr wrap="square" lIns="0" tIns="0" rIns="0" bIns="0" rtlCol="0"/>
          <a:lstStyle/>
          <a:p/>
        </p:txBody>
      </p:sp>
      <p:sp>
        <p:nvSpPr>
          <p:cNvPr id="113" name="object 113"/>
          <p:cNvSpPr/>
          <p:nvPr/>
        </p:nvSpPr>
        <p:spPr>
          <a:xfrm>
            <a:off x="1287780" y="4701540"/>
            <a:ext cx="386080" cy="370840"/>
          </a:xfrm>
          <a:custGeom>
            <a:avLst/>
            <a:gdLst/>
            <a:ahLst/>
            <a:cxnLst/>
            <a:rect l="l" t="t" r="r" b="b"/>
            <a:pathLst>
              <a:path w="386080" h="370839">
                <a:moveTo>
                  <a:pt x="193548" y="0"/>
                </a:moveTo>
                <a:lnTo>
                  <a:pt x="142169" y="6681"/>
                </a:lnTo>
                <a:lnTo>
                  <a:pt x="95955" y="25512"/>
                </a:lnTo>
                <a:lnTo>
                  <a:pt x="56768" y="54673"/>
                </a:lnTo>
                <a:lnTo>
                  <a:pt x="26472" y="92343"/>
                </a:lnTo>
                <a:lnTo>
                  <a:pt x="6928" y="136701"/>
                </a:lnTo>
                <a:lnTo>
                  <a:pt x="0" y="185927"/>
                </a:lnTo>
                <a:lnTo>
                  <a:pt x="6928" y="234512"/>
                </a:lnTo>
                <a:lnTo>
                  <a:pt x="26472" y="278440"/>
                </a:lnTo>
                <a:lnTo>
                  <a:pt x="56768" y="315848"/>
                </a:lnTo>
                <a:lnTo>
                  <a:pt x="95955" y="344875"/>
                </a:lnTo>
                <a:lnTo>
                  <a:pt x="142169" y="363657"/>
                </a:lnTo>
                <a:lnTo>
                  <a:pt x="193548" y="370331"/>
                </a:lnTo>
                <a:lnTo>
                  <a:pt x="244284" y="363657"/>
                </a:lnTo>
                <a:lnTo>
                  <a:pt x="290068" y="344875"/>
                </a:lnTo>
                <a:lnTo>
                  <a:pt x="328993" y="315848"/>
                </a:lnTo>
                <a:lnTo>
                  <a:pt x="359155" y="278440"/>
                </a:lnTo>
                <a:lnTo>
                  <a:pt x="378650" y="234512"/>
                </a:lnTo>
                <a:lnTo>
                  <a:pt x="385572" y="185927"/>
                </a:lnTo>
                <a:lnTo>
                  <a:pt x="378650" y="136701"/>
                </a:lnTo>
                <a:lnTo>
                  <a:pt x="359156" y="92343"/>
                </a:lnTo>
                <a:lnTo>
                  <a:pt x="328993" y="54673"/>
                </a:lnTo>
                <a:lnTo>
                  <a:pt x="290068" y="25512"/>
                </a:lnTo>
                <a:lnTo>
                  <a:pt x="244284" y="6681"/>
                </a:lnTo>
                <a:lnTo>
                  <a:pt x="193548" y="0"/>
                </a:lnTo>
                <a:close/>
              </a:path>
            </a:pathLst>
          </a:custGeom>
          <a:solidFill>
            <a:srgbClr val="E2ECFF"/>
          </a:solidFill>
        </p:spPr>
        <p:txBody>
          <a:bodyPr wrap="square" lIns="0" tIns="0" rIns="0" bIns="0" rtlCol="0"/>
          <a:lstStyle/>
          <a:p/>
        </p:txBody>
      </p:sp>
      <p:sp>
        <p:nvSpPr>
          <p:cNvPr id="114" name="object 114"/>
          <p:cNvSpPr/>
          <p:nvPr/>
        </p:nvSpPr>
        <p:spPr>
          <a:xfrm>
            <a:off x="1319783" y="4718303"/>
            <a:ext cx="321945" cy="321945"/>
          </a:xfrm>
          <a:custGeom>
            <a:avLst/>
            <a:gdLst/>
            <a:ahLst/>
            <a:cxnLst/>
            <a:rect l="l" t="t" r="r" b="b"/>
            <a:pathLst>
              <a:path w="321944" h="321945">
                <a:moveTo>
                  <a:pt x="161543" y="0"/>
                </a:moveTo>
                <a:lnTo>
                  <a:pt x="118356" y="5722"/>
                </a:lnTo>
                <a:lnTo>
                  <a:pt x="79699" y="21900"/>
                </a:lnTo>
                <a:lnTo>
                  <a:pt x="47053" y="47053"/>
                </a:lnTo>
                <a:lnTo>
                  <a:pt x="21900" y="79699"/>
                </a:lnTo>
                <a:lnTo>
                  <a:pt x="5722" y="118356"/>
                </a:lnTo>
                <a:lnTo>
                  <a:pt x="0" y="161544"/>
                </a:lnTo>
                <a:lnTo>
                  <a:pt x="5722" y="204089"/>
                </a:lnTo>
                <a:lnTo>
                  <a:pt x="21900" y="242316"/>
                </a:lnTo>
                <a:lnTo>
                  <a:pt x="47053" y="274701"/>
                </a:lnTo>
                <a:lnTo>
                  <a:pt x="79699" y="299720"/>
                </a:lnTo>
                <a:lnTo>
                  <a:pt x="118356" y="315849"/>
                </a:lnTo>
                <a:lnTo>
                  <a:pt x="161543" y="321564"/>
                </a:lnTo>
                <a:lnTo>
                  <a:pt x="212128" y="313407"/>
                </a:lnTo>
                <a:lnTo>
                  <a:pt x="256056" y="290693"/>
                </a:lnTo>
                <a:lnTo>
                  <a:pt x="290693" y="256056"/>
                </a:lnTo>
                <a:lnTo>
                  <a:pt x="313407" y="212128"/>
                </a:lnTo>
                <a:lnTo>
                  <a:pt x="321563" y="161544"/>
                </a:lnTo>
                <a:lnTo>
                  <a:pt x="315848" y="118356"/>
                </a:lnTo>
                <a:lnTo>
                  <a:pt x="299719" y="79699"/>
                </a:lnTo>
                <a:lnTo>
                  <a:pt x="274700" y="47053"/>
                </a:lnTo>
                <a:lnTo>
                  <a:pt x="242315" y="21900"/>
                </a:lnTo>
                <a:lnTo>
                  <a:pt x="204088" y="5722"/>
                </a:lnTo>
                <a:lnTo>
                  <a:pt x="161543" y="0"/>
                </a:lnTo>
                <a:close/>
              </a:path>
            </a:pathLst>
          </a:custGeom>
          <a:solidFill>
            <a:srgbClr val="E9F0FF"/>
          </a:solidFill>
        </p:spPr>
        <p:txBody>
          <a:bodyPr wrap="square" lIns="0" tIns="0" rIns="0" bIns="0" rtlCol="0"/>
          <a:lstStyle/>
          <a:p/>
        </p:txBody>
      </p:sp>
      <p:sp>
        <p:nvSpPr>
          <p:cNvPr id="115" name="object 115"/>
          <p:cNvSpPr/>
          <p:nvPr/>
        </p:nvSpPr>
        <p:spPr>
          <a:xfrm>
            <a:off x="1351788" y="4750308"/>
            <a:ext cx="257810" cy="257810"/>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p:txBody>
      </p:sp>
      <p:sp>
        <p:nvSpPr>
          <p:cNvPr id="116" name="object 116"/>
          <p:cNvSpPr/>
          <p:nvPr/>
        </p:nvSpPr>
        <p:spPr>
          <a:xfrm>
            <a:off x="1383791" y="4782311"/>
            <a:ext cx="193675" cy="192405"/>
          </a:xfrm>
          <a:custGeom>
            <a:avLst/>
            <a:gdLst/>
            <a:ahLst/>
            <a:cxnLst/>
            <a:rect l="l" t="t" r="r" b="b"/>
            <a:pathLst>
              <a:path w="193675" h="192404">
                <a:moveTo>
                  <a:pt x="97535" y="0"/>
                </a:moveTo>
                <a:lnTo>
                  <a:pt x="59793" y="7500"/>
                </a:lnTo>
                <a:lnTo>
                  <a:pt x="28765" y="28003"/>
                </a:lnTo>
                <a:lnTo>
                  <a:pt x="7739" y="58507"/>
                </a:lnTo>
                <a:lnTo>
                  <a:pt x="0" y="96012"/>
                </a:lnTo>
                <a:lnTo>
                  <a:pt x="7739" y="133516"/>
                </a:lnTo>
                <a:lnTo>
                  <a:pt x="28765" y="164020"/>
                </a:lnTo>
                <a:lnTo>
                  <a:pt x="59793" y="184523"/>
                </a:lnTo>
                <a:lnTo>
                  <a:pt x="97535" y="192024"/>
                </a:lnTo>
                <a:lnTo>
                  <a:pt x="134397" y="184523"/>
                </a:lnTo>
                <a:lnTo>
                  <a:pt x="164972" y="164020"/>
                </a:lnTo>
                <a:lnTo>
                  <a:pt x="185832" y="133516"/>
                </a:lnTo>
                <a:lnTo>
                  <a:pt x="193547" y="96012"/>
                </a:lnTo>
                <a:lnTo>
                  <a:pt x="185832" y="58507"/>
                </a:lnTo>
                <a:lnTo>
                  <a:pt x="164972" y="28003"/>
                </a:lnTo>
                <a:lnTo>
                  <a:pt x="134397" y="7500"/>
                </a:lnTo>
                <a:lnTo>
                  <a:pt x="97535" y="0"/>
                </a:lnTo>
                <a:close/>
              </a:path>
            </a:pathLst>
          </a:custGeom>
          <a:solidFill>
            <a:srgbClr val="F4F8FF"/>
          </a:solidFill>
        </p:spPr>
        <p:txBody>
          <a:bodyPr wrap="square" lIns="0" tIns="0" rIns="0" bIns="0" rtlCol="0"/>
          <a:lstStyle/>
          <a:p/>
        </p:txBody>
      </p:sp>
      <p:sp>
        <p:nvSpPr>
          <p:cNvPr id="117" name="object 117"/>
          <p:cNvSpPr/>
          <p:nvPr/>
        </p:nvSpPr>
        <p:spPr>
          <a:xfrm>
            <a:off x="1417319" y="4814315"/>
            <a:ext cx="128270" cy="128270"/>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p:txBody>
      </p:sp>
      <p:sp>
        <p:nvSpPr>
          <p:cNvPr id="118" name="object 118"/>
          <p:cNvSpPr/>
          <p:nvPr/>
        </p:nvSpPr>
        <p:spPr>
          <a:xfrm>
            <a:off x="1449324" y="4847844"/>
            <a:ext cx="62865" cy="62865"/>
          </a:xfrm>
          <a:custGeom>
            <a:avLst/>
            <a:gdLst/>
            <a:ahLst/>
            <a:cxnLst/>
            <a:rect l="l" t="t" r="r" b="b"/>
            <a:pathLst>
              <a:path w="62865" h="62864">
                <a:moveTo>
                  <a:pt x="32004" y="0"/>
                </a:moveTo>
                <a:lnTo>
                  <a:pt x="19288" y="2428"/>
                </a:lnTo>
                <a:lnTo>
                  <a:pt x="9144" y="9143"/>
                </a:lnTo>
                <a:lnTo>
                  <a:pt x="2428" y="19288"/>
                </a:lnTo>
                <a:lnTo>
                  <a:pt x="0" y="32003"/>
                </a:lnTo>
                <a:lnTo>
                  <a:pt x="2428" y="43838"/>
                </a:lnTo>
                <a:lnTo>
                  <a:pt x="9144" y="53530"/>
                </a:lnTo>
                <a:lnTo>
                  <a:pt x="19288" y="60078"/>
                </a:lnTo>
                <a:lnTo>
                  <a:pt x="32004" y="62483"/>
                </a:lnTo>
                <a:lnTo>
                  <a:pt x="43838" y="60078"/>
                </a:lnTo>
                <a:lnTo>
                  <a:pt x="53530" y="53530"/>
                </a:lnTo>
                <a:lnTo>
                  <a:pt x="60078" y="43838"/>
                </a:lnTo>
                <a:lnTo>
                  <a:pt x="62484" y="32003"/>
                </a:lnTo>
                <a:lnTo>
                  <a:pt x="60078" y="19288"/>
                </a:lnTo>
                <a:lnTo>
                  <a:pt x="53530" y="9143"/>
                </a:lnTo>
                <a:lnTo>
                  <a:pt x="43838" y="2428"/>
                </a:lnTo>
                <a:lnTo>
                  <a:pt x="32004" y="0"/>
                </a:lnTo>
                <a:close/>
              </a:path>
            </a:pathLst>
          </a:custGeom>
          <a:solidFill>
            <a:srgbClr val="FFFFFF"/>
          </a:solidFill>
        </p:spPr>
        <p:txBody>
          <a:bodyPr wrap="square" lIns="0" tIns="0" rIns="0" bIns="0" rtlCol="0"/>
          <a:lstStyle/>
          <a:p/>
        </p:txBody>
      </p:sp>
      <p:sp>
        <p:nvSpPr>
          <p:cNvPr id="119" name="object 119"/>
          <p:cNvSpPr/>
          <p:nvPr/>
        </p:nvSpPr>
        <p:spPr>
          <a:xfrm>
            <a:off x="1190244" y="4652771"/>
            <a:ext cx="584200" cy="471170"/>
          </a:xfrm>
          <a:custGeom>
            <a:avLst/>
            <a:gdLst/>
            <a:ahLst/>
            <a:cxnLst/>
            <a:rect l="l" t="t" r="r" b="b"/>
            <a:pathLst>
              <a:path w="584200" h="471170">
                <a:moveTo>
                  <a:pt x="292608" y="0"/>
                </a:moveTo>
                <a:lnTo>
                  <a:pt x="234696" y="4572"/>
                </a:lnTo>
                <a:lnTo>
                  <a:pt x="181356" y="18288"/>
                </a:lnTo>
                <a:lnTo>
                  <a:pt x="150876" y="30480"/>
                </a:lnTo>
                <a:lnTo>
                  <a:pt x="128016" y="41148"/>
                </a:lnTo>
                <a:lnTo>
                  <a:pt x="85344" y="68580"/>
                </a:lnTo>
                <a:lnTo>
                  <a:pt x="51816" y="102108"/>
                </a:lnTo>
                <a:lnTo>
                  <a:pt x="24384" y="141732"/>
                </a:lnTo>
                <a:lnTo>
                  <a:pt x="13716" y="167640"/>
                </a:lnTo>
                <a:lnTo>
                  <a:pt x="6096" y="190500"/>
                </a:lnTo>
                <a:lnTo>
                  <a:pt x="1524" y="211836"/>
                </a:lnTo>
                <a:lnTo>
                  <a:pt x="0" y="236220"/>
                </a:lnTo>
                <a:lnTo>
                  <a:pt x="1524" y="259080"/>
                </a:lnTo>
                <a:lnTo>
                  <a:pt x="6096" y="280416"/>
                </a:lnTo>
                <a:lnTo>
                  <a:pt x="13716" y="303276"/>
                </a:lnTo>
                <a:lnTo>
                  <a:pt x="15240" y="309372"/>
                </a:lnTo>
                <a:lnTo>
                  <a:pt x="36576" y="348996"/>
                </a:lnTo>
                <a:lnTo>
                  <a:pt x="67056" y="385572"/>
                </a:lnTo>
                <a:lnTo>
                  <a:pt x="105156" y="416052"/>
                </a:lnTo>
                <a:lnTo>
                  <a:pt x="150876" y="440436"/>
                </a:lnTo>
                <a:lnTo>
                  <a:pt x="156972" y="443484"/>
                </a:lnTo>
                <a:lnTo>
                  <a:pt x="207264" y="460248"/>
                </a:lnTo>
                <a:lnTo>
                  <a:pt x="263652" y="469392"/>
                </a:lnTo>
                <a:lnTo>
                  <a:pt x="292608" y="470916"/>
                </a:lnTo>
                <a:lnTo>
                  <a:pt x="321564" y="469392"/>
                </a:lnTo>
                <a:lnTo>
                  <a:pt x="348996" y="466344"/>
                </a:lnTo>
                <a:lnTo>
                  <a:pt x="376428" y="460248"/>
                </a:lnTo>
                <a:lnTo>
                  <a:pt x="397154" y="454152"/>
                </a:lnTo>
                <a:lnTo>
                  <a:pt x="292608" y="454152"/>
                </a:lnTo>
                <a:lnTo>
                  <a:pt x="263652" y="452628"/>
                </a:lnTo>
                <a:lnTo>
                  <a:pt x="234696" y="449580"/>
                </a:lnTo>
                <a:lnTo>
                  <a:pt x="207264" y="443484"/>
                </a:lnTo>
                <a:lnTo>
                  <a:pt x="181356" y="435864"/>
                </a:lnTo>
                <a:lnTo>
                  <a:pt x="177292" y="434340"/>
                </a:lnTo>
                <a:lnTo>
                  <a:pt x="156972" y="434340"/>
                </a:lnTo>
                <a:lnTo>
                  <a:pt x="156972" y="426720"/>
                </a:lnTo>
                <a:lnTo>
                  <a:pt x="159802" y="426720"/>
                </a:lnTo>
                <a:lnTo>
                  <a:pt x="140208" y="417576"/>
                </a:lnTo>
                <a:lnTo>
                  <a:pt x="97536" y="390144"/>
                </a:lnTo>
                <a:lnTo>
                  <a:pt x="64008" y="356616"/>
                </a:lnTo>
                <a:lnTo>
                  <a:pt x="36576" y="316992"/>
                </a:lnTo>
                <a:lnTo>
                  <a:pt x="30245" y="303276"/>
                </a:lnTo>
                <a:lnTo>
                  <a:pt x="21336" y="303276"/>
                </a:lnTo>
                <a:lnTo>
                  <a:pt x="27432" y="297180"/>
                </a:lnTo>
                <a:lnTo>
                  <a:pt x="28448" y="297180"/>
                </a:lnTo>
                <a:lnTo>
                  <a:pt x="22860" y="280416"/>
                </a:lnTo>
                <a:lnTo>
                  <a:pt x="18288" y="259080"/>
                </a:lnTo>
                <a:lnTo>
                  <a:pt x="16764" y="236220"/>
                </a:lnTo>
                <a:lnTo>
                  <a:pt x="18288" y="211836"/>
                </a:lnTo>
                <a:lnTo>
                  <a:pt x="22860" y="190500"/>
                </a:lnTo>
                <a:lnTo>
                  <a:pt x="28448" y="173736"/>
                </a:lnTo>
                <a:lnTo>
                  <a:pt x="27432" y="173736"/>
                </a:lnTo>
                <a:lnTo>
                  <a:pt x="21336" y="167640"/>
                </a:lnTo>
                <a:lnTo>
                  <a:pt x="30245" y="167640"/>
                </a:lnTo>
                <a:lnTo>
                  <a:pt x="36576" y="153924"/>
                </a:lnTo>
                <a:lnTo>
                  <a:pt x="64008" y="114300"/>
                </a:lnTo>
                <a:lnTo>
                  <a:pt x="97536" y="80772"/>
                </a:lnTo>
                <a:lnTo>
                  <a:pt x="140208" y="53340"/>
                </a:lnTo>
                <a:lnTo>
                  <a:pt x="159802" y="44196"/>
                </a:lnTo>
                <a:lnTo>
                  <a:pt x="156972" y="44196"/>
                </a:lnTo>
                <a:lnTo>
                  <a:pt x="156972" y="36576"/>
                </a:lnTo>
                <a:lnTo>
                  <a:pt x="177292" y="36576"/>
                </a:lnTo>
                <a:lnTo>
                  <a:pt x="181356" y="35052"/>
                </a:lnTo>
                <a:lnTo>
                  <a:pt x="207264" y="27432"/>
                </a:lnTo>
                <a:lnTo>
                  <a:pt x="234696" y="21336"/>
                </a:lnTo>
                <a:lnTo>
                  <a:pt x="263652" y="18288"/>
                </a:lnTo>
                <a:lnTo>
                  <a:pt x="292608" y="16764"/>
                </a:lnTo>
                <a:lnTo>
                  <a:pt x="397154" y="16764"/>
                </a:lnTo>
                <a:lnTo>
                  <a:pt x="376428" y="10668"/>
                </a:lnTo>
                <a:lnTo>
                  <a:pt x="348996" y="4572"/>
                </a:lnTo>
                <a:lnTo>
                  <a:pt x="321564" y="1524"/>
                </a:lnTo>
                <a:lnTo>
                  <a:pt x="292608" y="0"/>
                </a:lnTo>
                <a:close/>
              </a:path>
              <a:path w="584200" h="471170">
                <a:moveTo>
                  <a:pt x="421178" y="428798"/>
                </a:moveTo>
                <a:lnTo>
                  <a:pt x="376428" y="443484"/>
                </a:lnTo>
                <a:lnTo>
                  <a:pt x="321564" y="452628"/>
                </a:lnTo>
                <a:lnTo>
                  <a:pt x="292608" y="454152"/>
                </a:lnTo>
                <a:lnTo>
                  <a:pt x="397154" y="454152"/>
                </a:lnTo>
                <a:lnTo>
                  <a:pt x="402336" y="452628"/>
                </a:lnTo>
                <a:lnTo>
                  <a:pt x="426720" y="443484"/>
                </a:lnTo>
                <a:lnTo>
                  <a:pt x="432816" y="440436"/>
                </a:lnTo>
                <a:lnTo>
                  <a:pt x="445878" y="434340"/>
                </a:lnTo>
                <a:lnTo>
                  <a:pt x="426720" y="434340"/>
                </a:lnTo>
                <a:lnTo>
                  <a:pt x="421178" y="428798"/>
                </a:lnTo>
                <a:close/>
              </a:path>
              <a:path w="584200" h="471170">
                <a:moveTo>
                  <a:pt x="156972" y="426720"/>
                </a:moveTo>
                <a:lnTo>
                  <a:pt x="156972" y="434340"/>
                </a:lnTo>
                <a:lnTo>
                  <a:pt x="162513" y="428798"/>
                </a:lnTo>
                <a:lnTo>
                  <a:pt x="156972" y="426720"/>
                </a:lnTo>
                <a:close/>
              </a:path>
              <a:path w="584200" h="471170">
                <a:moveTo>
                  <a:pt x="162513" y="428798"/>
                </a:moveTo>
                <a:lnTo>
                  <a:pt x="156972" y="434340"/>
                </a:lnTo>
                <a:lnTo>
                  <a:pt x="177292" y="434340"/>
                </a:lnTo>
                <a:lnTo>
                  <a:pt x="162513" y="428798"/>
                </a:lnTo>
                <a:close/>
              </a:path>
              <a:path w="584200" h="471170">
                <a:moveTo>
                  <a:pt x="426720" y="426720"/>
                </a:moveTo>
                <a:lnTo>
                  <a:pt x="421178" y="428798"/>
                </a:lnTo>
                <a:lnTo>
                  <a:pt x="426720" y="434340"/>
                </a:lnTo>
                <a:lnTo>
                  <a:pt x="426720" y="426720"/>
                </a:lnTo>
                <a:close/>
              </a:path>
              <a:path w="584200" h="471170">
                <a:moveTo>
                  <a:pt x="460756" y="426720"/>
                </a:moveTo>
                <a:lnTo>
                  <a:pt x="426720" y="426720"/>
                </a:lnTo>
                <a:lnTo>
                  <a:pt x="426720" y="434340"/>
                </a:lnTo>
                <a:lnTo>
                  <a:pt x="445878" y="434340"/>
                </a:lnTo>
                <a:lnTo>
                  <a:pt x="455676" y="429768"/>
                </a:lnTo>
                <a:lnTo>
                  <a:pt x="460756" y="426720"/>
                </a:lnTo>
                <a:close/>
              </a:path>
              <a:path w="584200" h="471170">
                <a:moveTo>
                  <a:pt x="159802" y="426720"/>
                </a:moveTo>
                <a:lnTo>
                  <a:pt x="156972" y="426720"/>
                </a:lnTo>
                <a:lnTo>
                  <a:pt x="162513" y="428798"/>
                </a:lnTo>
                <a:lnTo>
                  <a:pt x="163068" y="428244"/>
                </a:lnTo>
                <a:lnTo>
                  <a:pt x="159802" y="426720"/>
                </a:lnTo>
                <a:close/>
              </a:path>
              <a:path w="584200" h="471170">
                <a:moveTo>
                  <a:pt x="556260" y="297180"/>
                </a:moveTo>
                <a:lnTo>
                  <a:pt x="534924" y="336804"/>
                </a:lnTo>
                <a:lnTo>
                  <a:pt x="504444" y="373380"/>
                </a:lnTo>
                <a:lnTo>
                  <a:pt x="466344" y="403860"/>
                </a:lnTo>
                <a:lnTo>
                  <a:pt x="420624" y="428244"/>
                </a:lnTo>
                <a:lnTo>
                  <a:pt x="421178" y="428798"/>
                </a:lnTo>
                <a:lnTo>
                  <a:pt x="426720" y="426720"/>
                </a:lnTo>
                <a:lnTo>
                  <a:pt x="460756" y="426720"/>
                </a:lnTo>
                <a:lnTo>
                  <a:pt x="478536" y="416052"/>
                </a:lnTo>
                <a:lnTo>
                  <a:pt x="516636" y="385572"/>
                </a:lnTo>
                <a:lnTo>
                  <a:pt x="547116" y="348996"/>
                </a:lnTo>
                <a:lnTo>
                  <a:pt x="568452" y="309372"/>
                </a:lnTo>
                <a:lnTo>
                  <a:pt x="569976" y="303276"/>
                </a:lnTo>
                <a:lnTo>
                  <a:pt x="562356" y="303276"/>
                </a:lnTo>
                <a:lnTo>
                  <a:pt x="556260" y="297180"/>
                </a:lnTo>
                <a:close/>
              </a:path>
              <a:path w="584200" h="471170">
                <a:moveTo>
                  <a:pt x="27432" y="297180"/>
                </a:moveTo>
                <a:lnTo>
                  <a:pt x="21336" y="303276"/>
                </a:lnTo>
                <a:lnTo>
                  <a:pt x="30245" y="303276"/>
                </a:lnTo>
                <a:lnTo>
                  <a:pt x="27432" y="297180"/>
                </a:lnTo>
                <a:close/>
              </a:path>
              <a:path w="584200" h="471170">
                <a:moveTo>
                  <a:pt x="28448" y="297180"/>
                </a:moveTo>
                <a:lnTo>
                  <a:pt x="27432" y="297180"/>
                </a:lnTo>
                <a:lnTo>
                  <a:pt x="30245" y="303276"/>
                </a:lnTo>
                <a:lnTo>
                  <a:pt x="30480" y="303276"/>
                </a:lnTo>
                <a:lnTo>
                  <a:pt x="28448" y="297180"/>
                </a:lnTo>
                <a:close/>
              </a:path>
              <a:path w="584200" h="471170">
                <a:moveTo>
                  <a:pt x="553446" y="167640"/>
                </a:moveTo>
                <a:lnTo>
                  <a:pt x="553212" y="167640"/>
                </a:lnTo>
                <a:lnTo>
                  <a:pt x="560832" y="190500"/>
                </a:lnTo>
                <a:lnTo>
                  <a:pt x="565404" y="211836"/>
                </a:lnTo>
                <a:lnTo>
                  <a:pt x="566928" y="236220"/>
                </a:lnTo>
                <a:lnTo>
                  <a:pt x="565404" y="259080"/>
                </a:lnTo>
                <a:lnTo>
                  <a:pt x="560832" y="280416"/>
                </a:lnTo>
                <a:lnTo>
                  <a:pt x="553212" y="303276"/>
                </a:lnTo>
                <a:lnTo>
                  <a:pt x="553446" y="303276"/>
                </a:lnTo>
                <a:lnTo>
                  <a:pt x="556260" y="297180"/>
                </a:lnTo>
                <a:lnTo>
                  <a:pt x="572008" y="297180"/>
                </a:lnTo>
                <a:lnTo>
                  <a:pt x="577596" y="280416"/>
                </a:lnTo>
                <a:lnTo>
                  <a:pt x="582168" y="259080"/>
                </a:lnTo>
                <a:lnTo>
                  <a:pt x="583692" y="236220"/>
                </a:lnTo>
                <a:lnTo>
                  <a:pt x="582168" y="211836"/>
                </a:lnTo>
                <a:lnTo>
                  <a:pt x="577596" y="190500"/>
                </a:lnTo>
                <a:lnTo>
                  <a:pt x="572008" y="173736"/>
                </a:lnTo>
                <a:lnTo>
                  <a:pt x="556260" y="173736"/>
                </a:lnTo>
                <a:lnTo>
                  <a:pt x="553446" y="167640"/>
                </a:lnTo>
                <a:close/>
              </a:path>
              <a:path w="584200" h="471170">
                <a:moveTo>
                  <a:pt x="572008" y="297180"/>
                </a:moveTo>
                <a:lnTo>
                  <a:pt x="556260" y="297180"/>
                </a:lnTo>
                <a:lnTo>
                  <a:pt x="562356" y="303276"/>
                </a:lnTo>
                <a:lnTo>
                  <a:pt x="569976" y="303276"/>
                </a:lnTo>
                <a:lnTo>
                  <a:pt x="572008" y="297180"/>
                </a:lnTo>
                <a:close/>
              </a:path>
              <a:path w="584200" h="471170">
                <a:moveTo>
                  <a:pt x="30245" y="167640"/>
                </a:moveTo>
                <a:lnTo>
                  <a:pt x="21336" y="167640"/>
                </a:lnTo>
                <a:lnTo>
                  <a:pt x="27432" y="173736"/>
                </a:lnTo>
                <a:lnTo>
                  <a:pt x="30245" y="167640"/>
                </a:lnTo>
                <a:close/>
              </a:path>
              <a:path w="584200" h="471170">
                <a:moveTo>
                  <a:pt x="30480" y="167640"/>
                </a:moveTo>
                <a:lnTo>
                  <a:pt x="30245" y="167640"/>
                </a:lnTo>
                <a:lnTo>
                  <a:pt x="27432" y="173736"/>
                </a:lnTo>
                <a:lnTo>
                  <a:pt x="28448" y="173736"/>
                </a:lnTo>
                <a:lnTo>
                  <a:pt x="30480" y="167640"/>
                </a:lnTo>
                <a:close/>
              </a:path>
              <a:path w="584200" h="471170">
                <a:moveTo>
                  <a:pt x="421178" y="42117"/>
                </a:moveTo>
                <a:lnTo>
                  <a:pt x="420624" y="42672"/>
                </a:lnTo>
                <a:lnTo>
                  <a:pt x="443484" y="53340"/>
                </a:lnTo>
                <a:lnTo>
                  <a:pt x="466344" y="67056"/>
                </a:lnTo>
                <a:lnTo>
                  <a:pt x="504444" y="97536"/>
                </a:lnTo>
                <a:lnTo>
                  <a:pt x="534924" y="134112"/>
                </a:lnTo>
                <a:lnTo>
                  <a:pt x="556260" y="173736"/>
                </a:lnTo>
                <a:lnTo>
                  <a:pt x="562356" y="167640"/>
                </a:lnTo>
                <a:lnTo>
                  <a:pt x="569976" y="167640"/>
                </a:lnTo>
                <a:lnTo>
                  <a:pt x="568452" y="161544"/>
                </a:lnTo>
                <a:lnTo>
                  <a:pt x="547116" y="121920"/>
                </a:lnTo>
                <a:lnTo>
                  <a:pt x="516636" y="85344"/>
                </a:lnTo>
                <a:lnTo>
                  <a:pt x="478536" y="54864"/>
                </a:lnTo>
                <a:lnTo>
                  <a:pt x="460756" y="44196"/>
                </a:lnTo>
                <a:lnTo>
                  <a:pt x="426720" y="44196"/>
                </a:lnTo>
                <a:lnTo>
                  <a:pt x="421178" y="42117"/>
                </a:lnTo>
                <a:close/>
              </a:path>
              <a:path w="584200" h="471170">
                <a:moveTo>
                  <a:pt x="569976" y="167640"/>
                </a:moveTo>
                <a:lnTo>
                  <a:pt x="562356" y="167640"/>
                </a:lnTo>
                <a:lnTo>
                  <a:pt x="556260" y="173736"/>
                </a:lnTo>
                <a:lnTo>
                  <a:pt x="572008" y="173736"/>
                </a:lnTo>
                <a:lnTo>
                  <a:pt x="569976" y="167640"/>
                </a:lnTo>
                <a:close/>
              </a:path>
              <a:path w="584200" h="471170">
                <a:moveTo>
                  <a:pt x="156972" y="36576"/>
                </a:moveTo>
                <a:lnTo>
                  <a:pt x="156972" y="44196"/>
                </a:lnTo>
                <a:lnTo>
                  <a:pt x="162513" y="42117"/>
                </a:lnTo>
                <a:lnTo>
                  <a:pt x="156972" y="36576"/>
                </a:lnTo>
                <a:close/>
              </a:path>
              <a:path w="584200" h="471170">
                <a:moveTo>
                  <a:pt x="162513" y="42117"/>
                </a:moveTo>
                <a:lnTo>
                  <a:pt x="156972" y="44196"/>
                </a:lnTo>
                <a:lnTo>
                  <a:pt x="159802" y="44196"/>
                </a:lnTo>
                <a:lnTo>
                  <a:pt x="163068" y="42672"/>
                </a:lnTo>
                <a:lnTo>
                  <a:pt x="162513" y="42117"/>
                </a:lnTo>
                <a:close/>
              </a:path>
              <a:path w="584200" h="471170">
                <a:moveTo>
                  <a:pt x="426720" y="36576"/>
                </a:moveTo>
                <a:lnTo>
                  <a:pt x="421178" y="42117"/>
                </a:lnTo>
                <a:lnTo>
                  <a:pt x="426720" y="44196"/>
                </a:lnTo>
                <a:lnTo>
                  <a:pt x="426720" y="36576"/>
                </a:lnTo>
                <a:close/>
              </a:path>
              <a:path w="584200" h="471170">
                <a:moveTo>
                  <a:pt x="445878" y="36576"/>
                </a:moveTo>
                <a:lnTo>
                  <a:pt x="426720" y="36576"/>
                </a:lnTo>
                <a:lnTo>
                  <a:pt x="426720" y="44196"/>
                </a:lnTo>
                <a:lnTo>
                  <a:pt x="460756" y="44196"/>
                </a:lnTo>
                <a:lnTo>
                  <a:pt x="455676" y="41148"/>
                </a:lnTo>
                <a:lnTo>
                  <a:pt x="445878" y="36576"/>
                </a:lnTo>
                <a:close/>
              </a:path>
              <a:path w="584200" h="471170">
                <a:moveTo>
                  <a:pt x="177292" y="36576"/>
                </a:moveTo>
                <a:lnTo>
                  <a:pt x="156972" y="36576"/>
                </a:lnTo>
                <a:lnTo>
                  <a:pt x="162513" y="42117"/>
                </a:lnTo>
                <a:lnTo>
                  <a:pt x="177292" y="36576"/>
                </a:lnTo>
                <a:close/>
              </a:path>
              <a:path w="584200" h="471170">
                <a:moveTo>
                  <a:pt x="397154" y="16764"/>
                </a:moveTo>
                <a:lnTo>
                  <a:pt x="292608" y="16764"/>
                </a:lnTo>
                <a:lnTo>
                  <a:pt x="321564" y="18288"/>
                </a:lnTo>
                <a:lnTo>
                  <a:pt x="348996" y="21336"/>
                </a:lnTo>
                <a:lnTo>
                  <a:pt x="376428" y="27432"/>
                </a:lnTo>
                <a:lnTo>
                  <a:pt x="402336" y="35052"/>
                </a:lnTo>
                <a:lnTo>
                  <a:pt x="421178" y="42117"/>
                </a:lnTo>
                <a:lnTo>
                  <a:pt x="426720" y="36576"/>
                </a:lnTo>
                <a:lnTo>
                  <a:pt x="445878" y="36576"/>
                </a:lnTo>
                <a:lnTo>
                  <a:pt x="432816" y="30480"/>
                </a:lnTo>
                <a:lnTo>
                  <a:pt x="426720" y="27432"/>
                </a:lnTo>
                <a:lnTo>
                  <a:pt x="402336" y="18288"/>
                </a:lnTo>
                <a:lnTo>
                  <a:pt x="397154" y="16764"/>
                </a:lnTo>
                <a:close/>
              </a:path>
            </a:pathLst>
          </a:custGeom>
          <a:solidFill>
            <a:srgbClr val="000000"/>
          </a:solidFill>
        </p:spPr>
        <p:txBody>
          <a:bodyPr wrap="square" lIns="0" tIns="0" rIns="0" bIns="0" rtlCol="0"/>
          <a:lstStyle/>
          <a:p/>
        </p:txBody>
      </p:sp>
      <p:sp>
        <p:nvSpPr>
          <p:cNvPr id="120" name="object 120"/>
          <p:cNvSpPr txBox="1"/>
          <p:nvPr/>
        </p:nvSpPr>
        <p:spPr>
          <a:xfrm>
            <a:off x="1291844" y="4784090"/>
            <a:ext cx="374015" cy="187325"/>
          </a:xfrm>
          <a:prstGeom prst="rect">
            <a:avLst/>
          </a:prstGeom>
        </p:spPr>
        <p:txBody>
          <a:bodyPr wrap="square" lIns="0" tIns="0" rIns="0" bIns="0" rtlCol="0" vert="horz">
            <a:spAutoFit/>
          </a:bodyPr>
          <a:lstStyle/>
          <a:p>
            <a:pPr marL="12700">
              <a:lnSpc>
                <a:spcPct val="100000"/>
              </a:lnSpc>
            </a:pPr>
            <a:r>
              <a:rPr dirty="0" sz="1150" spc="-5">
                <a:latin typeface="Times New Roman"/>
                <a:cs typeface="Times New Roman"/>
              </a:rPr>
              <a:t>C</a:t>
            </a:r>
            <a:r>
              <a:rPr dirty="0" sz="1150" spc="55">
                <a:latin typeface="Times New Roman"/>
                <a:cs typeface="Times New Roman"/>
              </a:rPr>
              <a:t>l</a:t>
            </a:r>
            <a:r>
              <a:rPr dirty="0" sz="1150" spc="-75">
                <a:latin typeface="Times New Roman"/>
                <a:cs typeface="Times New Roman"/>
              </a:rPr>
              <a:t>i</a:t>
            </a:r>
            <a:r>
              <a:rPr dirty="0" sz="1150" spc="-5">
                <a:latin typeface="Times New Roman"/>
                <a:cs typeface="Times New Roman"/>
              </a:rPr>
              <a:t>e</a:t>
            </a:r>
            <a:r>
              <a:rPr dirty="0" sz="1150" spc="-70">
                <a:latin typeface="Times New Roman"/>
                <a:cs typeface="Times New Roman"/>
              </a:rPr>
              <a:t>n</a:t>
            </a:r>
            <a:r>
              <a:rPr dirty="0" sz="1150" spc="-5">
                <a:latin typeface="Times New Roman"/>
                <a:cs typeface="Times New Roman"/>
              </a:rPr>
              <a:t>t</a:t>
            </a:r>
            <a:endParaRPr sz="1150">
              <a:latin typeface="Times New Roman"/>
              <a:cs typeface="Times New Roman"/>
            </a:endParaRPr>
          </a:p>
        </p:txBody>
      </p:sp>
      <p:sp>
        <p:nvSpPr>
          <p:cNvPr id="121" name="object 121"/>
          <p:cNvSpPr/>
          <p:nvPr/>
        </p:nvSpPr>
        <p:spPr>
          <a:xfrm>
            <a:off x="1319783" y="5349240"/>
            <a:ext cx="532130" cy="451484"/>
          </a:xfrm>
          <a:custGeom>
            <a:avLst/>
            <a:gdLst/>
            <a:ahLst/>
            <a:cxnLst/>
            <a:rect l="l" t="t" r="r" b="b"/>
            <a:pathLst>
              <a:path w="532130" h="451485">
                <a:moveTo>
                  <a:pt x="266699"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699" y="451103"/>
                </a:lnTo>
                <a:lnTo>
                  <a:pt x="320099" y="446537"/>
                </a:lnTo>
                <a:lnTo>
                  <a:pt x="369855" y="433435"/>
                </a:lnTo>
                <a:lnTo>
                  <a:pt x="414897" y="412688"/>
                </a:lnTo>
                <a:lnTo>
                  <a:pt x="454152" y="385190"/>
                </a:lnTo>
                <a:lnTo>
                  <a:pt x="486548" y="351835"/>
                </a:lnTo>
                <a:lnTo>
                  <a:pt x="511016" y="313515"/>
                </a:lnTo>
                <a:lnTo>
                  <a:pt x="526482" y="271123"/>
                </a:lnTo>
                <a:lnTo>
                  <a:pt x="531876" y="225551"/>
                </a:lnTo>
                <a:lnTo>
                  <a:pt x="526482" y="179980"/>
                </a:lnTo>
                <a:lnTo>
                  <a:pt x="511016" y="137588"/>
                </a:lnTo>
                <a:lnTo>
                  <a:pt x="486548" y="99268"/>
                </a:lnTo>
                <a:lnTo>
                  <a:pt x="454152" y="65912"/>
                </a:lnTo>
                <a:lnTo>
                  <a:pt x="414897" y="38415"/>
                </a:lnTo>
                <a:lnTo>
                  <a:pt x="369855" y="17668"/>
                </a:lnTo>
                <a:lnTo>
                  <a:pt x="320099" y="4566"/>
                </a:lnTo>
                <a:lnTo>
                  <a:pt x="266699" y="0"/>
                </a:lnTo>
                <a:close/>
              </a:path>
            </a:pathLst>
          </a:custGeom>
          <a:solidFill>
            <a:srgbClr val="6091FF"/>
          </a:solidFill>
        </p:spPr>
        <p:txBody>
          <a:bodyPr wrap="square" lIns="0" tIns="0" rIns="0" bIns="0" rtlCol="0"/>
          <a:lstStyle/>
          <a:p/>
        </p:txBody>
      </p:sp>
      <p:sp>
        <p:nvSpPr>
          <p:cNvPr id="122" name="object 122"/>
          <p:cNvSpPr/>
          <p:nvPr/>
        </p:nvSpPr>
        <p:spPr>
          <a:xfrm>
            <a:off x="1336547" y="5730239"/>
            <a:ext cx="227329" cy="0"/>
          </a:xfrm>
          <a:custGeom>
            <a:avLst/>
            <a:gdLst/>
            <a:ahLst/>
            <a:cxnLst/>
            <a:rect l="l" t="t" r="r" b="b"/>
            <a:pathLst>
              <a:path w="227330" h="0">
                <a:moveTo>
                  <a:pt x="0" y="0"/>
                </a:moveTo>
                <a:lnTo>
                  <a:pt x="227076" y="0"/>
                </a:lnTo>
              </a:path>
            </a:pathLst>
          </a:custGeom>
          <a:ln w="15239">
            <a:solidFill>
              <a:srgbClr val="CCDEFF"/>
            </a:solidFill>
          </a:ln>
        </p:spPr>
        <p:txBody>
          <a:bodyPr wrap="square" lIns="0" tIns="0" rIns="0" bIns="0" rtlCol="0"/>
          <a:lstStyle/>
          <a:p/>
        </p:txBody>
      </p:sp>
      <p:sp>
        <p:nvSpPr>
          <p:cNvPr id="123" name="object 123"/>
          <p:cNvSpPr/>
          <p:nvPr/>
        </p:nvSpPr>
        <p:spPr>
          <a:xfrm>
            <a:off x="1304544" y="5714238"/>
            <a:ext cx="291465" cy="0"/>
          </a:xfrm>
          <a:custGeom>
            <a:avLst/>
            <a:gdLst/>
            <a:ahLst/>
            <a:cxnLst/>
            <a:rect l="l" t="t" r="r" b="b"/>
            <a:pathLst>
              <a:path w="291465" h="0">
                <a:moveTo>
                  <a:pt x="0" y="0"/>
                </a:moveTo>
                <a:lnTo>
                  <a:pt x="291084" y="0"/>
                </a:lnTo>
              </a:path>
            </a:pathLst>
          </a:custGeom>
          <a:ln w="16764">
            <a:solidFill>
              <a:srgbClr val="CCDEFF"/>
            </a:solidFill>
          </a:ln>
        </p:spPr>
        <p:txBody>
          <a:bodyPr wrap="square" lIns="0" tIns="0" rIns="0" bIns="0" rtlCol="0"/>
          <a:lstStyle/>
          <a:p/>
        </p:txBody>
      </p:sp>
      <p:sp>
        <p:nvSpPr>
          <p:cNvPr id="124" name="object 124"/>
          <p:cNvSpPr/>
          <p:nvPr/>
        </p:nvSpPr>
        <p:spPr>
          <a:xfrm>
            <a:off x="1272539" y="5698235"/>
            <a:ext cx="356870" cy="0"/>
          </a:xfrm>
          <a:custGeom>
            <a:avLst/>
            <a:gdLst/>
            <a:ahLst/>
            <a:cxnLst/>
            <a:rect l="l" t="t" r="r" b="b"/>
            <a:pathLst>
              <a:path w="356869" h="0">
                <a:moveTo>
                  <a:pt x="0" y="0"/>
                </a:moveTo>
                <a:lnTo>
                  <a:pt x="356616" y="0"/>
                </a:lnTo>
              </a:path>
            </a:pathLst>
          </a:custGeom>
          <a:ln w="15239">
            <a:solidFill>
              <a:srgbClr val="CCDEFF"/>
            </a:solidFill>
          </a:ln>
        </p:spPr>
        <p:txBody>
          <a:bodyPr wrap="square" lIns="0" tIns="0" rIns="0" bIns="0" rtlCol="0"/>
          <a:lstStyle/>
          <a:p/>
        </p:txBody>
      </p:sp>
      <p:sp>
        <p:nvSpPr>
          <p:cNvPr id="125" name="object 125"/>
          <p:cNvSpPr/>
          <p:nvPr/>
        </p:nvSpPr>
        <p:spPr>
          <a:xfrm>
            <a:off x="1240536" y="5682615"/>
            <a:ext cx="421005" cy="0"/>
          </a:xfrm>
          <a:custGeom>
            <a:avLst/>
            <a:gdLst/>
            <a:ahLst/>
            <a:cxnLst/>
            <a:rect l="l" t="t" r="r" b="b"/>
            <a:pathLst>
              <a:path w="421005" h="0">
                <a:moveTo>
                  <a:pt x="0" y="0"/>
                </a:moveTo>
                <a:lnTo>
                  <a:pt x="420624" y="0"/>
                </a:lnTo>
              </a:path>
            </a:pathLst>
          </a:custGeom>
          <a:ln w="16509">
            <a:solidFill>
              <a:srgbClr val="CCDEFF"/>
            </a:solidFill>
          </a:ln>
        </p:spPr>
        <p:txBody>
          <a:bodyPr wrap="square" lIns="0" tIns="0" rIns="0" bIns="0" rtlCol="0"/>
          <a:lstStyle/>
          <a:p/>
        </p:txBody>
      </p:sp>
      <p:sp>
        <p:nvSpPr>
          <p:cNvPr id="126" name="object 126"/>
          <p:cNvSpPr/>
          <p:nvPr/>
        </p:nvSpPr>
        <p:spPr>
          <a:xfrm>
            <a:off x="1240536" y="5665470"/>
            <a:ext cx="436245" cy="0"/>
          </a:xfrm>
          <a:custGeom>
            <a:avLst/>
            <a:gdLst/>
            <a:ahLst/>
            <a:cxnLst/>
            <a:rect l="l" t="t" r="r" b="b"/>
            <a:pathLst>
              <a:path w="436244" h="0">
                <a:moveTo>
                  <a:pt x="0" y="0"/>
                </a:moveTo>
                <a:lnTo>
                  <a:pt x="435863" y="0"/>
                </a:lnTo>
              </a:path>
            </a:pathLst>
          </a:custGeom>
          <a:ln w="17780">
            <a:solidFill>
              <a:srgbClr val="CCDEFF"/>
            </a:solidFill>
          </a:ln>
        </p:spPr>
        <p:txBody>
          <a:bodyPr wrap="square" lIns="0" tIns="0" rIns="0" bIns="0" rtlCol="0"/>
          <a:lstStyle/>
          <a:p/>
        </p:txBody>
      </p:sp>
      <p:sp>
        <p:nvSpPr>
          <p:cNvPr id="127" name="object 127"/>
          <p:cNvSpPr/>
          <p:nvPr/>
        </p:nvSpPr>
        <p:spPr>
          <a:xfrm>
            <a:off x="1223772" y="5648959"/>
            <a:ext cx="469900" cy="0"/>
          </a:xfrm>
          <a:custGeom>
            <a:avLst/>
            <a:gdLst/>
            <a:ahLst/>
            <a:cxnLst/>
            <a:rect l="l" t="t" r="r" b="b"/>
            <a:pathLst>
              <a:path w="469900" h="0">
                <a:moveTo>
                  <a:pt x="0" y="0"/>
                </a:moveTo>
                <a:lnTo>
                  <a:pt x="469391" y="0"/>
                </a:lnTo>
              </a:path>
            </a:pathLst>
          </a:custGeom>
          <a:ln w="15239">
            <a:solidFill>
              <a:srgbClr val="CCDEFF"/>
            </a:solidFill>
          </a:ln>
        </p:spPr>
        <p:txBody>
          <a:bodyPr wrap="square" lIns="0" tIns="0" rIns="0" bIns="0" rtlCol="0"/>
          <a:lstStyle/>
          <a:p/>
        </p:txBody>
      </p:sp>
      <p:sp>
        <p:nvSpPr>
          <p:cNvPr id="128" name="object 128"/>
          <p:cNvSpPr/>
          <p:nvPr/>
        </p:nvSpPr>
        <p:spPr>
          <a:xfrm>
            <a:off x="1223772" y="5633084"/>
            <a:ext cx="486409" cy="0"/>
          </a:xfrm>
          <a:custGeom>
            <a:avLst/>
            <a:gdLst/>
            <a:ahLst/>
            <a:cxnLst/>
            <a:rect l="l" t="t" r="r" b="b"/>
            <a:pathLst>
              <a:path w="486410" h="0">
                <a:moveTo>
                  <a:pt x="0" y="0"/>
                </a:moveTo>
                <a:lnTo>
                  <a:pt x="486155" y="0"/>
                </a:lnTo>
              </a:path>
            </a:pathLst>
          </a:custGeom>
          <a:ln w="16510">
            <a:solidFill>
              <a:srgbClr val="CCDEFF"/>
            </a:solidFill>
          </a:ln>
        </p:spPr>
        <p:txBody>
          <a:bodyPr wrap="square" lIns="0" tIns="0" rIns="0" bIns="0" rtlCol="0"/>
          <a:lstStyle/>
          <a:p/>
        </p:txBody>
      </p:sp>
      <p:sp>
        <p:nvSpPr>
          <p:cNvPr id="129" name="object 129"/>
          <p:cNvSpPr/>
          <p:nvPr/>
        </p:nvSpPr>
        <p:spPr>
          <a:xfrm>
            <a:off x="1207008" y="5617209"/>
            <a:ext cx="518159" cy="0"/>
          </a:xfrm>
          <a:custGeom>
            <a:avLst/>
            <a:gdLst/>
            <a:ahLst/>
            <a:cxnLst/>
            <a:rect l="l" t="t" r="r" b="b"/>
            <a:pathLst>
              <a:path w="518160" h="0">
                <a:moveTo>
                  <a:pt x="0" y="0"/>
                </a:moveTo>
                <a:lnTo>
                  <a:pt x="518159" y="0"/>
                </a:lnTo>
              </a:path>
            </a:pathLst>
          </a:custGeom>
          <a:ln w="15239">
            <a:solidFill>
              <a:srgbClr val="CCDEFF"/>
            </a:solidFill>
          </a:ln>
        </p:spPr>
        <p:txBody>
          <a:bodyPr wrap="square" lIns="0" tIns="0" rIns="0" bIns="0" rtlCol="0"/>
          <a:lstStyle/>
          <a:p/>
        </p:txBody>
      </p:sp>
      <p:sp>
        <p:nvSpPr>
          <p:cNvPr id="130" name="object 130"/>
          <p:cNvSpPr/>
          <p:nvPr/>
        </p:nvSpPr>
        <p:spPr>
          <a:xfrm>
            <a:off x="1191767" y="5593079"/>
            <a:ext cx="533400" cy="0"/>
          </a:xfrm>
          <a:custGeom>
            <a:avLst/>
            <a:gdLst/>
            <a:ahLst/>
            <a:cxnLst/>
            <a:rect l="l" t="t" r="r" b="b"/>
            <a:pathLst>
              <a:path w="533400" h="0">
                <a:moveTo>
                  <a:pt x="0" y="0"/>
                </a:moveTo>
                <a:lnTo>
                  <a:pt x="533400" y="0"/>
                </a:lnTo>
              </a:path>
            </a:pathLst>
          </a:custGeom>
          <a:ln w="33020">
            <a:solidFill>
              <a:srgbClr val="CCDEFF"/>
            </a:solidFill>
          </a:ln>
        </p:spPr>
        <p:txBody>
          <a:bodyPr wrap="square" lIns="0" tIns="0" rIns="0" bIns="0" rtlCol="0"/>
          <a:lstStyle/>
          <a:p/>
        </p:txBody>
      </p:sp>
      <p:sp>
        <p:nvSpPr>
          <p:cNvPr id="131" name="object 131"/>
          <p:cNvSpPr/>
          <p:nvPr/>
        </p:nvSpPr>
        <p:spPr>
          <a:xfrm>
            <a:off x="1191767" y="5568950"/>
            <a:ext cx="550545" cy="0"/>
          </a:xfrm>
          <a:custGeom>
            <a:avLst/>
            <a:gdLst/>
            <a:ahLst/>
            <a:cxnLst/>
            <a:rect l="l" t="t" r="r" b="b"/>
            <a:pathLst>
              <a:path w="550544" h="0">
                <a:moveTo>
                  <a:pt x="0" y="0"/>
                </a:moveTo>
                <a:lnTo>
                  <a:pt x="550163" y="0"/>
                </a:lnTo>
              </a:path>
            </a:pathLst>
          </a:custGeom>
          <a:ln w="15239">
            <a:solidFill>
              <a:srgbClr val="CCDEFF"/>
            </a:solidFill>
          </a:ln>
        </p:spPr>
        <p:txBody>
          <a:bodyPr wrap="square" lIns="0" tIns="0" rIns="0" bIns="0" rtlCol="0"/>
          <a:lstStyle/>
          <a:p/>
        </p:txBody>
      </p:sp>
      <p:sp>
        <p:nvSpPr>
          <p:cNvPr id="132" name="object 132"/>
          <p:cNvSpPr/>
          <p:nvPr/>
        </p:nvSpPr>
        <p:spPr>
          <a:xfrm>
            <a:off x="1175003" y="5536565"/>
            <a:ext cx="567055" cy="0"/>
          </a:xfrm>
          <a:custGeom>
            <a:avLst/>
            <a:gdLst/>
            <a:ahLst/>
            <a:cxnLst/>
            <a:rect l="l" t="t" r="r" b="b"/>
            <a:pathLst>
              <a:path w="567055" h="0">
                <a:moveTo>
                  <a:pt x="0" y="0"/>
                </a:moveTo>
                <a:lnTo>
                  <a:pt x="566928" y="0"/>
                </a:lnTo>
              </a:path>
            </a:pathLst>
          </a:custGeom>
          <a:ln w="49529">
            <a:solidFill>
              <a:srgbClr val="CCDEFF"/>
            </a:solidFill>
          </a:ln>
        </p:spPr>
        <p:txBody>
          <a:bodyPr wrap="square" lIns="0" tIns="0" rIns="0" bIns="0" rtlCol="0"/>
          <a:lstStyle/>
          <a:p/>
        </p:txBody>
      </p:sp>
      <p:sp>
        <p:nvSpPr>
          <p:cNvPr id="133" name="object 133"/>
          <p:cNvSpPr/>
          <p:nvPr/>
        </p:nvSpPr>
        <p:spPr>
          <a:xfrm>
            <a:off x="1159763" y="5503545"/>
            <a:ext cx="582295" cy="0"/>
          </a:xfrm>
          <a:custGeom>
            <a:avLst/>
            <a:gdLst/>
            <a:ahLst/>
            <a:cxnLst/>
            <a:rect l="l" t="t" r="r" b="b"/>
            <a:pathLst>
              <a:path w="582294" h="0">
                <a:moveTo>
                  <a:pt x="0" y="0"/>
                </a:moveTo>
                <a:lnTo>
                  <a:pt x="582168" y="0"/>
                </a:lnTo>
              </a:path>
            </a:pathLst>
          </a:custGeom>
          <a:ln w="16510">
            <a:solidFill>
              <a:srgbClr val="CCDEFF"/>
            </a:solidFill>
          </a:ln>
        </p:spPr>
        <p:txBody>
          <a:bodyPr wrap="square" lIns="0" tIns="0" rIns="0" bIns="0" rtlCol="0"/>
          <a:lstStyle/>
          <a:p/>
        </p:txBody>
      </p:sp>
      <p:sp>
        <p:nvSpPr>
          <p:cNvPr id="134" name="object 134"/>
          <p:cNvSpPr/>
          <p:nvPr/>
        </p:nvSpPr>
        <p:spPr>
          <a:xfrm>
            <a:off x="1175003" y="5479415"/>
            <a:ext cx="567055" cy="0"/>
          </a:xfrm>
          <a:custGeom>
            <a:avLst/>
            <a:gdLst/>
            <a:ahLst/>
            <a:cxnLst/>
            <a:rect l="l" t="t" r="r" b="b"/>
            <a:pathLst>
              <a:path w="567055" h="0">
                <a:moveTo>
                  <a:pt x="0" y="0"/>
                </a:moveTo>
                <a:lnTo>
                  <a:pt x="566928" y="0"/>
                </a:lnTo>
              </a:path>
            </a:pathLst>
          </a:custGeom>
          <a:ln w="31750">
            <a:solidFill>
              <a:srgbClr val="CCDEFF"/>
            </a:solidFill>
          </a:ln>
        </p:spPr>
        <p:txBody>
          <a:bodyPr wrap="square" lIns="0" tIns="0" rIns="0" bIns="0" rtlCol="0"/>
          <a:lstStyle/>
          <a:p/>
        </p:txBody>
      </p:sp>
      <p:sp>
        <p:nvSpPr>
          <p:cNvPr id="135" name="object 135"/>
          <p:cNvSpPr/>
          <p:nvPr/>
        </p:nvSpPr>
        <p:spPr>
          <a:xfrm>
            <a:off x="1191767" y="5455284"/>
            <a:ext cx="550545" cy="0"/>
          </a:xfrm>
          <a:custGeom>
            <a:avLst/>
            <a:gdLst/>
            <a:ahLst/>
            <a:cxnLst/>
            <a:rect l="l" t="t" r="r" b="b"/>
            <a:pathLst>
              <a:path w="550544" h="0">
                <a:moveTo>
                  <a:pt x="0" y="0"/>
                </a:moveTo>
                <a:lnTo>
                  <a:pt x="550163" y="0"/>
                </a:lnTo>
              </a:path>
            </a:pathLst>
          </a:custGeom>
          <a:ln w="16510">
            <a:solidFill>
              <a:srgbClr val="CCDEFF"/>
            </a:solidFill>
          </a:ln>
        </p:spPr>
        <p:txBody>
          <a:bodyPr wrap="square" lIns="0" tIns="0" rIns="0" bIns="0" rtlCol="0"/>
          <a:lstStyle/>
          <a:p/>
        </p:txBody>
      </p:sp>
      <p:sp>
        <p:nvSpPr>
          <p:cNvPr id="136" name="object 136"/>
          <p:cNvSpPr/>
          <p:nvPr/>
        </p:nvSpPr>
        <p:spPr>
          <a:xfrm>
            <a:off x="1191767" y="5431154"/>
            <a:ext cx="533400" cy="0"/>
          </a:xfrm>
          <a:custGeom>
            <a:avLst/>
            <a:gdLst/>
            <a:ahLst/>
            <a:cxnLst/>
            <a:rect l="l" t="t" r="r" b="b"/>
            <a:pathLst>
              <a:path w="533400" h="0">
                <a:moveTo>
                  <a:pt x="0" y="0"/>
                </a:moveTo>
                <a:lnTo>
                  <a:pt x="533400" y="0"/>
                </a:lnTo>
              </a:path>
            </a:pathLst>
          </a:custGeom>
          <a:ln w="31750">
            <a:solidFill>
              <a:srgbClr val="CCDEFF"/>
            </a:solidFill>
          </a:ln>
        </p:spPr>
        <p:txBody>
          <a:bodyPr wrap="square" lIns="0" tIns="0" rIns="0" bIns="0" rtlCol="0"/>
          <a:lstStyle/>
          <a:p/>
        </p:txBody>
      </p:sp>
      <p:sp>
        <p:nvSpPr>
          <p:cNvPr id="137" name="object 137"/>
          <p:cNvSpPr/>
          <p:nvPr/>
        </p:nvSpPr>
        <p:spPr>
          <a:xfrm>
            <a:off x="1207008" y="5406390"/>
            <a:ext cx="518159" cy="0"/>
          </a:xfrm>
          <a:custGeom>
            <a:avLst/>
            <a:gdLst/>
            <a:ahLst/>
            <a:cxnLst/>
            <a:rect l="l" t="t" r="r" b="b"/>
            <a:pathLst>
              <a:path w="518160" h="0">
                <a:moveTo>
                  <a:pt x="0" y="0"/>
                </a:moveTo>
                <a:lnTo>
                  <a:pt x="518159" y="0"/>
                </a:lnTo>
              </a:path>
            </a:pathLst>
          </a:custGeom>
          <a:ln w="17779">
            <a:solidFill>
              <a:srgbClr val="CCDEFF"/>
            </a:solidFill>
          </a:ln>
        </p:spPr>
        <p:txBody>
          <a:bodyPr wrap="square" lIns="0" tIns="0" rIns="0" bIns="0" rtlCol="0"/>
          <a:lstStyle/>
          <a:p/>
        </p:txBody>
      </p:sp>
      <p:sp>
        <p:nvSpPr>
          <p:cNvPr id="138" name="object 138"/>
          <p:cNvSpPr/>
          <p:nvPr/>
        </p:nvSpPr>
        <p:spPr>
          <a:xfrm>
            <a:off x="1223772" y="5389879"/>
            <a:ext cx="486409" cy="0"/>
          </a:xfrm>
          <a:custGeom>
            <a:avLst/>
            <a:gdLst/>
            <a:ahLst/>
            <a:cxnLst/>
            <a:rect l="l" t="t" r="r" b="b"/>
            <a:pathLst>
              <a:path w="486410" h="0">
                <a:moveTo>
                  <a:pt x="0" y="0"/>
                </a:moveTo>
                <a:lnTo>
                  <a:pt x="486155" y="0"/>
                </a:lnTo>
              </a:path>
            </a:pathLst>
          </a:custGeom>
          <a:ln w="15239">
            <a:solidFill>
              <a:srgbClr val="CCDEFF"/>
            </a:solidFill>
          </a:ln>
        </p:spPr>
        <p:txBody>
          <a:bodyPr wrap="square" lIns="0" tIns="0" rIns="0" bIns="0" rtlCol="0"/>
          <a:lstStyle/>
          <a:p/>
        </p:txBody>
      </p:sp>
      <p:sp>
        <p:nvSpPr>
          <p:cNvPr id="139" name="object 139"/>
          <p:cNvSpPr/>
          <p:nvPr/>
        </p:nvSpPr>
        <p:spPr>
          <a:xfrm>
            <a:off x="1223772" y="5374004"/>
            <a:ext cx="469900" cy="0"/>
          </a:xfrm>
          <a:custGeom>
            <a:avLst/>
            <a:gdLst/>
            <a:ahLst/>
            <a:cxnLst/>
            <a:rect l="l" t="t" r="r" b="b"/>
            <a:pathLst>
              <a:path w="469900" h="0">
                <a:moveTo>
                  <a:pt x="0" y="0"/>
                </a:moveTo>
                <a:lnTo>
                  <a:pt x="469391" y="0"/>
                </a:lnTo>
              </a:path>
            </a:pathLst>
          </a:custGeom>
          <a:ln w="16510">
            <a:solidFill>
              <a:srgbClr val="CCDEFF"/>
            </a:solidFill>
          </a:ln>
        </p:spPr>
        <p:txBody>
          <a:bodyPr wrap="square" lIns="0" tIns="0" rIns="0" bIns="0" rtlCol="0"/>
          <a:lstStyle/>
          <a:p/>
        </p:txBody>
      </p:sp>
      <p:sp>
        <p:nvSpPr>
          <p:cNvPr id="140" name="object 140"/>
          <p:cNvSpPr/>
          <p:nvPr/>
        </p:nvSpPr>
        <p:spPr>
          <a:xfrm>
            <a:off x="1240536" y="5358129"/>
            <a:ext cx="436245" cy="0"/>
          </a:xfrm>
          <a:custGeom>
            <a:avLst/>
            <a:gdLst/>
            <a:ahLst/>
            <a:cxnLst/>
            <a:rect l="l" t="t" r="r" b="b"/>
            <a:pathLst>
              <a:path w="436244" h="0">
                <a:moveTo>
                  <a:pt x="0" y="0"/>
                </a:moveTo>
                <a:lnTo>
                  <a:pt x="435863" y="0"/>
                </a:lnTo>
              </a:path>
            </a:pathLst>
          </a:custGeom>
          <a:ln w="15239">
            <a:solidFill>
              <a:srgbClr val="CCDEFF"/>
            </a:solidFill>
          </a:ln>
        </p:spPr>
        <p:txBody>
          <a:bodyPr wrap="square" lIns="0" tIns="0" rIns="0" bIns="0" rtlCol="0"/>
          <a:lstStyle/>
          <a:p/>
        </p:txBody>
      </p:sp>
      <p:sp>
        <p:nvSpPr>
          <p:cNvPr id="141" name="object 141"/>
          <p:cNvSpPr/>
          <p:nvPr/>
        </p:nvSpPr>
        <p:spPr>
          <a:xfrm>
            <a:off x="1240536" y="5342254"/>
            <a:ext cx="421005" cy="0"/>
          </a:xfrm>
          <a:custGeom>
            <a:avLst/>
            <a:gdLst/>
            <a:ahLst/>
            <a:cxnLst/>
            <a:rect l="l" t="t" r="r" b="b"/>
            <a:pathLst>
              <a:path w="421005" h="0">
                <a:moveTo>
                  <a:pt x="0" y="0"/>
                </a:moveTo>
                <a:lnTo>
                  <a:pt x="420624" y="0"/>
                </a:lnTo>
              </a:path>
            </a:pathLst>
          </a:custGeom>
          <a:ln w="16510">
            <a:solidFill>
              <a:srgbClr val="CCDEFF"/>
            </a:solidFill>
          </a:ln>
        </p:spPr>
        <p:txBody>
          <a:bodyPr wrap="square" lIns="0" tIns="0" rIns="0" bIns="0" rtlCol="0"/>
          <a:lstStyle/>
          <a:p/>
        </p:txBody>
      </p:sp>
      <p:sp>
        <p:nvSpPr>
          <p:cNvPr id="142" name="object 142"/>
          <p:cNvSpPr/>
          <p:nvPr/>
        </p:nvSpPr>
        <p:spPr>
          <a:xfrm>
            <a:off x="1272539" y="5325617"/>
            <a:ext cx="356870" cy="0"/>
          </a:xfrm>
          <a:custGeom>
            <a:avLst/>
            <a:gdLst/>
            <a:ahLst/>
            <a:cxnLst/>
            <a:rect l="l" t="t" r="r" b="b"/>
            <a:pathLst>
              <a:path w="356869" h="0">
                <a:moveTo>
                  <a:pt x="0" y="0"/>
                </a:moveTo>
                <a:lnTo>
                  <a:pt x="356616" y="0"/>
                </a:lnTo>
              </a:path>
            </a:pathLst>
          </a:custGeom>
          <a:ln w="16763">
            <a:solidFill>
              <a:srgbClr val="CCDEFF"/>
            </a:solidFill>
          </a:ln>
        </p:spPr>
        <p:txBody>
          <a:bodyPr wrap="square" lIns="0" tIns="0" rIns="0" bIns="0" rtlCol="0"/>
          <a:lstStyle/>
          <a:p/>
        </p:txBody>
      </p:sp>
      <p:sp>
        <p:nvSpPr>
          <p:cNvPr id="143" name="object 143"/>
          <p:cNvSpPr/>
          <p:nvPr/>
        </p:nvSpPr>
        <p:spPr>
          <a:xfrm>
            <a:off x="1304544" y="5309615"/>
            <a:ext cx="291465" cy="0"/>
          </a:xfrm>
          <a:custGeom>
            <a:avLst/>
            <a:gdLst/>
            <a:ahLst/>
            <a:cxnLst/>
            <a:rect l="l" t="t" r="r" b="b"/>
            <a:pathLst>
              <a:path w="291465" h="0">
                <a:moveTo>
                  <a:pt x="0" y="0"/>
                </a:moveTo>
                <a:lnTo>
                  <a:pt x="291084" y="0"/>
                </a:lnTo>
              </a:path>
            </a:pathLst>
          </a:custGeom>
          <a:ln w="15239">
            <a:solidFill>
              <a:srgbClr val="CCDEFF"/>
            </a:solidFill>
          </a:ln>
        </p:spPr>
        <p:txBody>
          <a:bodyPr wrap="square" lIns="0" tIns="0" rIns="0" bIns="0" rtlCol="0"/>
          <a:lstStyle/>
          <a:p/>
        </p:txBody>
      </p:sp>
      <p:sp>
        <p:nvSpPr>
          <p:cNvPr id="144" name="object 144"/>
          <p:cNvSpPr/>
          <p:nvPr/>
        </p:nvSpPr>
        <p:spPr>
          <a:xfrm>
            <a:off x="1336547" y="5293613"/>
            <a:ext cx="227329" cy="0"/>
          </a:xfrm>
          <a:custGeom>
            <a:avLst/>
            <a:gdLst/>
            <a:ahLst/>
            <a:cxnLst/>
            <a:rect l="l" t="t" r="r" b="b"/>
            <a:pathLst>
              <a:path w="227330" h="0">
                <a:moveTo>
                  <a:pt x="0" y="0"/>
                </a:moveTo>
                <a:lnTo>
                  <a:pt x="227076" y="0"/>
                </a:lnTo>
              </a:path>
            </a:pathLst>
          </a:custGeom>
          <a:ln w="16763">
            <a:solidFill>
              <a:srgbClr val="CCDEFF"/>
            </a:solidFill>
          </a:ln>
        </p:spPr>
        <p:txBody>
          <a:bodyPr wrap="square" lIns="0" tIns="0" rIns="0" bIns="0" rtlCol="0"/>
          <a:lstStyle/>
          <a:p/>
        </p:txBody>
      </p:sp>
      <p:sp>
        <p:nvSpPr>
          <p:cNvPr id="145" name="object 145"/>
          <p:cNvSpPr/>
          <p:nvPr/>
        </p:nvSpPr>
        <p:spPr>
          <a:xfrm>
            <a:off x="1159763" y="5285231"/>
            <a:ext cx="579120" cy="452755"/>
          </a:xfrm>
          <a:custGeom>
            <a:avLst/>
            <a:gdLst/>
            <a:ahLst/>
            <a:cxnLst/>
            <a:rect l="l" t="t" r="r" b="b"/>
            <a:pathLst>
              <a:path w="579119" h="452754">
                <a:moveTo>
                  <a:pt x="403860" y="437388"/>
                </a:moveTo>
                <a:lnTo>
                  <a:pt x="176784" y="437388"/>
                </a:lnTo>
                <a:lnTo>
                  <a:pt x="176784" y="452627"/>
                </a:lnTo>
                <a:lnTo>
                  <a:pt x="403860" y="452627"/>
                </a:lnTo>
                <a:lnTo>
                  <a:pt x="403860" y="437388"/>
                </a:lnTo>
                <a:close/>
              </a:path>
              <a:path w="579119" h="452754">
                <a:moveTo>
                  <a:pt x="435864" y="420623"/>
                </a:moveTo>
                <a:lnTo>
                  <a:pt x="144780" y="420623"/>
                </a:lnTo>
                <a:lnTo>
                  <a:pt x="144780" y="437388"/>
                </a:lnTo>
                <a:lnTo>
                  <a:pt x="435864" y="437388"/>
                </a:lnTo>
                <a:lnTo>
                  <a:pt x="435864" y="420623"/>
                </a:lnTo>
                <a:close/>
              </a:path>
              <a:path w="579119" h="452754">
                <a:moveTo>
                  <a:pt x="469392" y="405383"/>
                </a:moveTo>
                <a:lnTo>
                  <a:pt x="112776" y="405383"/>
                </a:lnTo>
                <a:lnTo>
                  <a:pt x="112776" y="420623"/>
                </a:lnTo>
                <a:lnTo>
                  <a:pt x="469392" y="420623"/>
                </a:lnTo>
                <a:lnTo>
                  <a:pt x="469392" y="405383"/>
                </a:lnTo>
                <a:close/>
              </a:path>
              <a:path w="579119" h="452754">
                <a:moveTo>
                  <a:pt x="516636" y="371855"/>
                </a:moveTo>
                <a:lnTo>
                  <a:pt x="80772" y="371855"/>
                </a:lnTo>
                <a:lnTo>
                  <a:pt x="80772" y="405383"/>
                </a:lnTo>
                <a:lnTo>
                  <a:pt x="501396" y="405383"/>
                </a:lnTo>
                <a:lnTo>
                  <a:pt x="501396" y="388619"/>
                </a:lnTo>
                <a:lnTo>
                  <a:pt x="516636" y="388619"/>
                </a:lnTo>
                <a:lnTo>
                  <a:pt x="516636" y="371855"/>
                </a:lnTo>
                <a:close/>
              </a:path>
              <a:path w="579119" h="452754">
                <a:moveTo>
                  <a:pt x="558023" y="112775"/>
                </a:moveTo>
                <a:lnTo>
                  <a:pt x="47244" y="112775"/>
                </a:lnTo>
                <a:lnTo>
                  <a:pt x="47244" y="129539"/>
                </a:lnTo>
                <a:lnTo>
                  <a:pt x="32004" y="129539"/>
                </a:lnTo>
                <a:lnTo>
                  <a:pt x="32004" y="178307"/>
                </a:lnTo>
                <a:lnTo>
                  <a:pt x="15240" y="178307"/>
                </a:lnTo>
                <a:lnTo>
                  <a:pt x="15240" y="210312"/>
                </a:lnTo>
                <a:lnTo>
                  <a:pt x="0" y="210312"/>
                </a:lnTo>
                <a:lnTo>
                  <a:pt x="0" y="227075"/>
                </a:lnTo>
                <a:lnTo>
                  <a:pt x="15240" y="227075"/>
                </a:lnTo>
                <a:lnTo>
                  <a:pt x="15240" y="275843"/>
                </a:lnTo>
                <a:lnTo>
                  <a:pt x="32004" y="275843"/>
                </a:lnTo>
                <a:lnTo>
                  <a:pt x="32004" y="324612"/>
                </a:lnTo>
                <a:lnTo>
                  <a:pt x="47244" y="324612"/>
                </a:lnTo>
                <a:lnTo>
                  <a:pt x="47244" y="339851"/>
                </a:lnTo>
                <a:lnTo>
                  <a:pt x="64008" y="339851"/>
                </a:lnTo>
                <a:lnTo>
                  <a:pt x="64008" y="371855"/>
                </a:lnTo>
                <a:lnTo>
                  <a:pt x="530256" y="371855"/>
                </a:lnTo>
                <a:lnTo>
                  <a:pt x="533400" y="366921"/>
                </a:lnTo>
                <a:lnTo>
                  <a:pt x="533400" y="356615"/>
                </a:lnTo>
                <a:lnTo>
                  <a:pt x="539965" y="356615"/>
                </a:lnTo>
                <a:lnTo>
                  <a:pt x="546818" y="345859"/>
                </a:lnTo>
                <a:lnTo>
                  <a:pt x="564367" y="305421"/>
                </a:lnTo>
                <a:lnTo>
                  <a:pt x="565404" y="301325"/>
                </a:lnTo>
                <a:lnTo>
                  <a:pt x="565404" y="291083"/>
                </a:lnTo>
                <a:lnTo>
                  <a:pt x="567994" y="291083"/>
                </a:lnTo>
                <a:lnTo>
                  <a:pt x="575332" y="262076"/>
                </a:lnTo>
                <a:lnTo>
                  <a:pt x="579119" y="216408"/>
                </a:lnTo>
                <a:lnTo>
                  <a:pt x="575332" y="170739"/>
                </a:lnTo>
                <a:lnTo>
                  <a:pt x="573006" y="161543"/>
                </a:lnTo>
                <a:lnTo>
                  <a:pt x="565404" y="161543"/>
                </a:lnTo>
                <a:lnTo>
                  <a:pt x="565404" y="131491"/>
                </a:lnTo>
                <a:lnTo>
                  <a:pt x="564367" y="127394"/>
                </a:lnTo>
                <a:lnTo>
                  <a:pt x="558023" y="112775"/>
                </a:lnTo>
                <a:close/>
              </a:path>
              <a:path w="579119" h="452754">
                <a:moveTo>
                  <a:pt x="533400" y="80771"/>
                </a:moveTo>
                <a:lnTo>
                  <a:pt x="64008" y="80771"/>
                </a:lnTo>
                <a:lnTo>
                  <a:pt x="64008" y="112775"/>
                </a:lnTo>
                <a:lnTo>
                  <a:pt x="550163" y="112775"/>
                </a:lnTo>
                <a:lnTo>
                  <a:pt x="550163" y="97535"/>
                </a:lnTo>
                <a:lnTo>
                  <a:pt x="533400" y="97535"/>
                </a:lnTo>
                <a:lnTo>
                  <a:pt x="533400" y="80771"/>
                </a:lnTo>
                <a:close/>
              </a:path>
              <a:path w="579119" h="452754">
                <a:moveTo>
                  <a:pt x="501396" y="48767"/>
                </a:moveTo>
                <a:lnTo>
                  <a:pt x="80772" y="48767"/>
                </a:lnTo>
                <a:lnTo>
                  <a:pt x="80772" y="80771"/>
                </a:lnTo>
                <a:lnTo>
                  <a:pt x="516636" y="80771"/>
                </a:lnTo>
                <a:lnTo>
                  <a:pt x="516636" y="65531"/>
                </a:lnTo>
                <a:lnTo>
                  <a:pt x="501396" y="65531"/>
                </a:lnTo>
                <a:lnTo>
                  <a:pt x="501396" y="48767"/>
                </a:lnTo>
                <a:close/>
              </a:path>
              <a:path w="579119" h="452754">
                <a:moveTo>
                  <a:pt x="469392" y="32003"/>
                </a:moveTo>
                <a:lnTo>
                  <a:pt x="112776" y="32003"/>
                </a:lnTo>
                <a:lnTo>
                  <a:pt x="112776" y="48767"/>
                </a:lnTo>
                <a:lnTo>
                  <a:pt x="469392" y="48767"/>
                </a:lnTo>
                <a:lnTo>
                  <a:pt x="469392" y="32003"/>
                </a:lnTo>
                <a:close/>
              </a:path>
              <a:path w="579119" h="452754">
                <a:moveTo>
                  <a:pt x="435864" y="16763"/>
                </a:moveTo>
                <a:lnTo>
                  <a:pt x="144780" y="16763"/>
                </a:lnTo>
                <a:lnTo>
                  <a:pt x="144780" y="32003"/>
                </a:lnTo>
                <a:lnTo>
                  <a:pt x="435864" y="32003"/>
                </a:lnTo>
                <a:lnTo>
                  <a:pt x="435864" y="16763"/>
                </a:lnTo>
                <a:close/>
              </a:path>
              <a:path w="579119" h="452754">
                <a:moveTo>
                  <a:pt x="403860" y="0"/>
                </a:moveTo>
                <a:lnTo>
                  <a:pt x="176784" y="0"/>
                </a:lnTo>
                <a:lnTo>
                  <a:pt x="176784" y="16763"/>
                </a:lnTo>
                <a:lnTo>
                  <a:pt x="403860" y="16763"/>
                </a:lnTo>
                <a:lnTo>
                  <a:pt x="403860" y="0"/>
                </a:lnTo>
                <a:close/>
              </a:path>
            </a:pathLst>
          </a:custGeom>
          <a:solidFill>
            <a:srgbClr val="D2E1FF"/>
          </a:solidFill>
        </p:spPr>
        <p:txBody>
          <a:bodyPr wrap="square" lIns="0" tIns="0" rIns="0" bIns="0" rtlCol="0"/>
          <a:lstStyle/>
          <a:p/>
        </p:txBody>
      </p:sp>
      <p:sp>
        <p:nvSpPr>
          <p:cNvPr id="146" name="object 146"/>
          <p:cNvSpPr/>
          <p:nvPr/>
        </p:nvSpPr>
        <p:spPr>
          <a:xfrm>
            <a:off x="1190244" y="5285231"/>
            <a:ext cx="516890" cy="452755"/>
          </a:xfrm>
          <a:custGeom>
            <a:avLst/>
            <a:gdLst/>
            <a:ahLst/>
            <a:cxnLst/>
            <a:rect l="l" t="t" r="r" b="b"/>
            <a:pathLst>
              <a:path w="516889" h="452754">
                <a:moveTo>
                  <a:pt x="373380" y="437388"/>
                </a:moveTo>
                <a:lnTo>
                  <a:pt x="146304" y="437388"/>
                </a:lnTo>
                <a:lnTo>
                  <a:pt x="146304" y="440339"/>
                </a:lnTo>
                <a:lnTo>
                  <a:pt x="168610" y="450606"/>
                </a:lnTo>
                <a:lnTo>
                  <a:pt x="176198" y="452627"/>
                </a:lnTo>
                <a:lnTo>
                  <a:pt x="341215" y="452627"/>
                </a:lnTo>
                <a:lnTo>
                  <a:pt x="348743" y="450606"/>
                </a:lnTo>
                <a:lnTo>
                  <a:pt x="373380" y="439191"/>
                </a:lnTo>
                <a:lnTo>
                  <a:pt x="373380" y="437388"/>
                </a:lnTo>
                <a:close/>
              </a:path>
              <a:path w="516889" h="452754">
                <a:moveTo>
                  <a:pt x="114300" y="420623"/>
                </a:moveTo>
                <a:lnTo>
                  <a:pt x="114300" y="422481"/>
                </a:lnTo>
                <a:lnTo>
                  <a:pt x="128241" y="432025"/>
                </a:lnTo>
                <a:lnTo>
                  <a:pt x="139891" y="437388"/>
                </a:lnTo>
                <a:lnTo>
                  <a:pt x="377272" y="437388"/>
                </a:lnTo>
                <a:lnTo>
                  <a:pt x="388845" y="432025"/>
                </a:lnTo>
                <a:lnTo>
                  <a:pt x="405384" y="420643"/>
                </a:lnTo>
                <a:lnTo>
                  <a:pt x="114300" y="420623"/>
                </a:lnTo>
                <a:close/>
              </a:path>
              <a:path w="516889" h="452754">
                <a:moveTo>
                  <a:pt x="448718" y="48767"/>
                </a:moveTo>
                <a:lnTo>
                  <a:pt x="68080" y="48767"/>
                </a:lnTo>
                <a:lnTo>
                  <a:pt x="60876" y="55737"/>
                </a:lnTo>
                <a:lnTo>
                  <a:pt x="50292" y="70205"/>
                </a:lnTo>
                <a:lnTo>
                  <a:pt x="50292" y="80771"/>
                </a:lnTo>
                <a:lnTo>
                  <a:pt x="42561" y="80771"/>
                </a:lnTo>
                <a:lnTo>
                  <a:pt x="35334" y="90649"/>
                </a:lnTo>
                <a:lnTo>
                  <a:pt x="33528" y="94319"/>
                </a:lnTo>
                <a:lnTo>
                  <a:pt x="33528" y="112775"/>
                </a:lnTo>
                <a:lnTo>
                  <a:pt x="24444" y="112775"/>
                </a:lnTo>
                <a:lnTo>
                  <a:pt x="16764" y="128382"/>
                </a:lnTo>
                <a:lnTo>
                  <a:pt x="16764" y="129539"/>
                </a:lnTo>
                <a:lnTo>
                  <a:pt x="16189" y="129550"/>
                </a:lnTo>
                <a:lnTo>
                  <a:pt x="4168" y="171712"/>
                </a:lnTo>
                <a:lnTo>
                  <a:pt x="0" y="216408"/>
                </a:lnTo>
                <a:lnTo>
                  <a:pt x="4168" y="261103"/>
                </a:lnTo>
                <a:lnTo>
                  <a:pt x="16189" y="303265"/>
                </a:lnTo>
                <a:lnTo>
                  <a:pt x="35334" y="342166"/>
                </a:lnTo>
                <a:lnTo>
                  <a:pt x="60876" y="377078"/>
                </a:lnTo>
                <a:lnTo>
                  <a:pt x="92088" y="407273"/>
                </a:lnTo>
                <a:lnTo>
                  <a:pt x="111587" y="420623"/>
                </a:lnTo>
                <a:lnTo>
                  <a:pt x="405412" y="420623"/>
                </a:lnTo>
                <a:lnTo>
                  <a:pt x="455893" y="377078"/>
                </a:lnTo>
                <a:lnTo>
                  <a:pt x="481358" y="342166"/>
                </a:lnTo>
                <a:lnTo>
                  <a:pt x="500463" y="303265"/>
                </a:lnTo>
                <a:lnTo>
                  <a:pt x="512469" y="261103"/>
                </a:lnTo>
                <a:lnTo>
                  <a:pt x="516636" y="216408"/>
                </a:lnTo>
                <a:lnTo>
                  <a:pt x="512469" y="171712"/>
                </a:lnTo>
                <a:lnTo>
                  <a:pt x="500458" y="129539"/>
                </a:lnTo>
                <a:lnTo>
                  <a:pt x="481358" y="90649"/>
                </a:lnTo>
                <a:lnTo>
                  <a:pt x="455893" y="55737"/>
                </a:lnTo>
                <a:lnTo>
                  <a:pt x="448718" y="48767"/>
                </a:lnTo>
                <a:close/>
              </a:path>
              <a:path w="516889" h="452754">
                <a:moveTo>
                  <a:pt x="431461" y="32003"/>
                </a:moveTo>
                <a:lnTo>
                  <a:pt x="85408" y="32003"/>
                </a:lnTo>
                <a:lnTo>
                  <a:pt x="82296" y="35015"/>
                </a:lnTo>
                <a:lnTo>
                  <a:pt x="82296" y="48767"/>
                </a:lnTo>
                <a:lnTo>
                  <a:pt x="438912" y="48767"/>
                </a:lnTo>
                <a:lnTo>
                  <a:pt x="438912" y="39242"/>
                </a:lnTo>
                <a:lnTo>
                  <a:pt x="431461" y="32003"/>
                </a:lnTo>
                <a:close/>
              </a:path>
              <a:path w="516889" h="452754">
                <a:moveTo>
                  <a:pt x="405384" y="16763"/>
                </a:moveTo>
                <a:lnTo>
                  <a:pt x="114300" y="16763"/>
                </a:lnTo>
                <a:lnTo>
                  <a:pt x="114300" y="32003"/>
                </a:lnTo>
                <a:lnTo>
                  <a:pt x="405384" y="32003"/>
                </a:lnTo>
                <a:lnTo>
                  <a:pt x="405384" y="16763"/>
                </a:lnTo>
                <a:close/>
              </a:path>
              <a:path w="516889" h="452754">
                <a:moveTo>
                  <a:pt x="373380" y="0"/>
                </a:moveTo>
                <a:lnTo>
                  <a:pt x="146304" y="0"/>
                </a:lnTo>
                <a:lnTo>
                  <a:pt x="146304" y="16763"/>
                </a:lnTo>
                <a:lnTo>
                  <a:pt x="373380" y="16763"/>
                </a:lnTo>
                <a:lnTo>
                  <a:pt x="373380" y="0"/>
                </a:lnTo>
                <a:close/>
              </a:path>
            </a:pathLst>
          </a:custGeom>
          <a:solidFill>
            <a:srgbClr val="D7E6FF"/>
          </a:solidFill>
        </p:spPr>
        <p:txBody>
          <a:bodyPr wrap="square" lIns="0" tIns="0" rIns="0" bIns="0" rtlCol="0"/>
          <a:lstStyle/>
          <a:p/>
        </p:txBody>
      </p:sp>
      <p:sp>
        <p:nvSpPr>
          <p:cNvPr id="147" name="object 147"/>
          <p:cNvSpPr/>
          <p:nvPr/>
        </p:nvSpPr>
        <p:spPr>
          <a:xfrm>
            <a:off x="1222247" y="5285231"/>
            <a:ext cx="451484" cy="434340"/>
          </a:xfrm>
          <a:custGeom>
            <a:avLst/>
            <a:gdLst/>
            <a:ahLst/>
            <a:cxnLst/>
            <a:rect l="l" t="t" r="r" b="b"/>
            <a:pathLst>
              <a:path w="451485" h="434339">
                <a:moveTo>
                  <a:pt x="241241" y="0"/>
                </a:moveTo>
                <a:lnTo>
                  <a:pt x="209862" y="0"/>
                </a:lnTo>
                <a:lnTo>
                  <a:pt x="179980" y="2902"/>
                </a:lnTo>
                <a:lnTo>
                  <a:pt x="137588" y="15597"/>
                </a:lnTo>
                <a:lnTo>
                  <a:pt x="99268" y="35686"/>
                </a:lnTo>
                <a:lnTo>
                  <a:pt x="65913" y="62293"/>
                </a:lnTo>
                <a:lnTo>
                  <a:pt x="38415" y="94544"/>
                </a:lnTo>
                <a:lnTo>
                  <a:pt x="17668" y="131564"/>
                </a:lnTo>
                <a:lnTo>
                  <a:pt x="4566" y="172477"/>
                </a:lnTo>
                <a:lnTo>
                  <a:pt x="0" y="216408"/>
                </a:lnTo>
                <a:lnTo>
                  <a:pt x="4566" y="260339"/>
                </a:lnTo>
                <a:lnTo>
                  <a:pt x="17668" y="301252"/>
                </a:lnTo>
                <a:lnTo>
                  <a:pt x="38415" y="338271"/>
                </a:lnTo>
                <a:lnTo>
                  <a:pt x="65913" y="370522"/>
                </a:lnTo>
                <a:lnTo>
                  <a:pt x="99268" y="397130"/>
                </a:lnTo>
                <a:lnTo>
                  <a:pt x="137588" y="417218"/>
                </a:lnTo>
                <a:lnTo>
                  <a:pt x="179980" y="429914"/>
                </a:lnTo>
                <a:lnTo>
                  <a:pt x="225552" y="434340"/>
                </a:lnTo>
                <a:lnTo>
                  <a:pt x="271123" y="429914"/>
                </a:lnTo>
                <a:lnTo>
                  <a:pt x="313515" y="417218"/>
                </a:lnTo>
                <a:lnTo>
                  <a:pt x="351835" y="397130"/>
                </a:lnTo>
                <a:lnTo>
                  <a:pt x="385191" y="370522"/>
                </a:lnTo>
                <a:lnTo>
                  <a:pt x="412688" y="338271"/>
                </a:lnTo>
                <a:lnTo>
                  <a:pt x="433435" y="301252"/>
                </a:lnTo>
                <a:lnTo>
                  <a:pt x="446537" y="260339"/>
                </a:lnTo>
                <a:lnTo>
                  <a:pt x="451104" y="216408"/>
                </a:lnTo>
                <a:lnTo>
                  <a:pt x="446537" y="172477"/>
                </a:lnTo>
                <a:lnTo>
                  <a:pt x="433435" y="131564"/>
                </a:lnTo>
                <a:lnTo>
                  <a:pt x="412688" y="94544"/>
                </a:lnTo>
                <a:lnTo>
                  <a:pt x="385191" y="62293"/>
                </a:lnTo>
                <a:lnTo>
                  <a:pt x="351835" y="35686"/>
                </a:lnTo>
                <a:lnTo>
                  <a:pt x="313515" y="15597"/>
                </a:lnTo>
                <a:lnTo>
                  <a:pt x="271123" y="2902"/>
                </a:lnTo>
                <a:lnTo>
                  <a:pt x="241241" y="0"/>
                </a:lnTo>
                <a:close/>
              </a:path>
            </a:pathLst>
          </a:custGeom>
          <a:solidFill>
            <a:srgbClr val="DDE9FF"/>
          </a:solidFill>
        </p:spPr>
        <p:txBody>
          <a:bodyPr wrap="square" lIns="0" tIns="0" rIns="0" bIns="0" rtlCol="0"/>
          <a:lstStyle/>
          <a:p/>
        </p:txBody>
      </p:sp>
      <p:sp>
        <p:nvSpPr>
          <p:cNvPr id="148" name="object 148"/>
          <p:cNvSpPr/>
          <p:nvPr/>
        </p:nvSpPr>
        <p:spPr>
          <a:xfrm>
            <a:off x="1254252" y="5315711"/>
            <a:ext cx="387350" cy="372110"/>
          </a:xfrm>
          <a:custGeom>
            <a:avLst/>
            <a:gdLst/>
            <a:ahLst/>
            <a:cxnLst/>
            <a:rect l="l" t="t" r="r" b="b"/>
            <a:pathLst>
              <a:path w="387350" h="372110">
                <a:moveTo>
                  <a:pt x="193548" y="0"/>
                </a:moveTo>
                <a:lnTo>
                  <a:pt x="142169" y="6681"/>
                </a:lnTo>
                <a:lnTo>
                  <a:pt x="95955" y="25512"/>
                </a:lnTo>
                <a:lnTo>
                  <a:pt x="56769" y="54673"/>
                </a:lnTo>
                <a:lnTo>
                  <a:pt x="26472" y="92343"/>
                </a:lnTo>
                <a:lnTo>
                  <a:pt x="6928" y="136701"/>
                </a:lnTo>
                <a:lnTo>
                  <a:pt x="0" y="185927"/>
                </a:lnTo>
                <a:lnTo>
                  <a:pt x="6928" y="235154"/>
                </a:lnTo>
                <a:lnTo>
                  <a:pt x="26472" y="279512"/>
                </a:lnTo>
                <a:lnTo>
                  <a:pt x="56769" y="317182"/>
                </a:lnTo>
                <a:lnTo>
                  <a:pt x="95955" y="346343"/>
                </a:lnTo>
                <a:lnTo>
                  <a:pt x="142169" y="365174"/>
                </a:lnTo>
                <a:lnTo>
                  <a:pt x="193548" y="371855"/>
                </a:lnTo>
                <a:lnTo>
                  <a:pt x="244926" y="365174"/>
                </a:lnTo>
                <a:lnTo>
                  <a:pt x="291140" y="346343"/>
                </a:lnTo>
                <a:lnTo>
                  <a:pt x="330327" y="317182"/>
                </a:lnTo>
                <a:lnTo>
                  <a:pt x="360623" y="279512"/>
                </a:lnTo>
                <a:lnTo>
                  <a:pt x="380167" y="235154"/>
                </a:lnTo>
                <a:lnTo>
                  <a:pt x="387096" y="185927"/>
                </a:lnTo>
                <a:lnTo>
                  <a:pt x="380167" y="136701"/>
                </a:lnTo>
                <a:lnTo>
                  <a:pt x="360623" y="92343"/>
                </a:lnTo>
                <a:lnTo>
                  <a:pt x="330327" y="54673"/>
                </a:lnTo>
                <a:lnTo>
                  <a:pt x="291140" y="25512"/>
                </a:lnTo>
                <a:lnTo>
                  <a:pt x="244926" y="6681"/>
                </a:lnTo>
                <a:lnTo>
                  <a:pt x="193548" y="0"/>
                </a:lnTo>
                <a:close/>
              </a:path>
            </a:pathLst>
          </a:custGeom>
          <a:solidFill>
            <a:srgbClr val="E2ECFF"/>
          </a:solidFill>
        </p:spPr>
        <p:txBody>
          <a:bodyPr wrap="square" lIns="0" tIns="0" rIns="0" bIns="0" rtlCol="0"/>
          <a:lstStyle/>
          <a:p/>
        </p:txBody>
      </p:sp>
      <p:sp>
        <p:nvSpPr>
          <p:cNvPr id="149" name="object 149"/>
          <p:cNvSpPr/>
          <p:nvPr/>
        </p:nvSpPr>
        <p:spPr>
          <a:xfrm>
            <a:off x="1287780" y="5332476"/>
            <a:ext cx="321945" cy="321945"/>
          </a:xfrm>
          <a:custGeom>
            <a:avLst/>
            <a:gdLst/>
            <a:ahLst/>
            <a:cxnLst/>
            <a:rect l="l" t="t" r="r" b="b"/>
            <a:pathLst>
              <a:path w="321944" h="321945">
                <a:moveTo>
                  <a:pt x="161543" y="0"/>
                </a:moveTo>
                <a:lnTo>
                  <a:pt x="118356" y="5722"/>
                </a:lnTo>
                <a:lnTo>
                  <a:pt x="79699" y="21900"/>
                </a:lnTo>
                <a:lnTo>
                  <a:pt x="47053" y="47053"/>
                </a:lnTo>
                <a:lnTo>
                  <a:pt x="21900" y="79699"/>
                </a:lnTo>
                <a:lnTo>
                  <a:pt x="5722" y="118356"/>
                </a:lnTo>
                <a:lnTo>
                  <a:pt x="0" y="161544"/>
                </a:lnTo>
                <a:lnTo>
                  <a:pt x="5722" y="204089"/>
                </a:lnTo>
                <a:lnTo>
                  <a:pt x="21900" y="242316"/>
                </a:lnTo>
                <a:lnTo>
                  <a:pt x="47053" y="274701"/>
                </a:lnTo>
                <a:lnTo>
                  <a:pt x="79699" y="299720"/>
                </a:lnTo>
                <a:lnTo>
                  <a:pt x="118356" y="315849"/>
                </a:lnTo>
                <a:lnTo>
                  <a:pt x="161543" y="321564"/>
                </a:lnTo>
                <a:lnTo>
                  <a:pt x="212128" y="313407"/>
                </a:lnTo>
                <a:lnTo>
                  <a:pt x="256056" y="290693"/>
                </a:lnTo>
                <a:lnTo>
                  <a:pt x="290693" y="256056"/>
                </a:lnTo>
                <a:lnTo>
                  <a:pt x="313407" y="212128"/>
                </a:lnTo>
                <a:lnTo>
                  <a:pt x="321563" y="161544"/>
                </a:lnTo>
                <a:lnTo>
                  <a:pt x="315848" y="118356"/>
                </a:lnTo>
                <a:lnTo>
                  <a:pt x="299719" y="79699"/>
                </a:lnTo>
                <a:lnTo>
                  <a:pt x="274700" y="47053"/>
                </a:lnTo>
                <a:lnTo>
                  <a:pt x="242315" y="21900"/>
                </a:lnTo>
                <a:lnTo>
                  <a:pt x="204088" y="5722"/>
                </a:lnTo>
                <a:lnTo>
                  <a:pt x="161543" y="0"/>
                </a:lnTo>
                <a:close/>
              </a:path>
            </a:pathLst>
          </a:custGeom>
          <a:solidFill>
            <a:srgbClr val="E9F0FF"/>
          </a:solidFill>
        </p:spPr>
        <p:txBody>
          <a:bodyPr wrap="square" lIns="0" tIns="0" rIns="0" bIns="0" rtlCol="0"/>
          <a:lstStyle/>
          <a:p/>
        </p:txBody>
      </p:sp>
      <p:sp>
        <p:nvSpPr>
          <p:cNvPr id="150" name="object 150"/>
          <p:cNvSpPr/>
          <p:nvPr/>
        </p:nvSpPr>
        <p:spPr>
          <a:xfrm>
            <a:off x="1319783" y="5364479"/>
            <a:ext cx="257810" cy="257810"/>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p:txBody>
      </p:sp>
      <p:sp>
        <p:nvSpPr>
          <p:cNvPr id="151" name="object 151"/>
          <p:cNvSpPr/>
          <p:nvPr/>
        </p:nvSpPr>
        <p:spPr>
          <a:xfrm>
            <a:off x="1351788" y="5398008"/>
            <a:ext cx="193675" cy="192405"/>
          </a:xfrm>
          <a:custGeom>
            <a:avLst/>
            <a:gdLst/>
            <a:ahLst/>
            <a:cxnLst/>
            <a:rect l="l" t="t" r="r" b="b"/>
            <a:pathLst>
              <a:path w="193675" h="192404">
                <a:moveTo>
                  <a:pt x="97535" y="0"/>
                </a:moveTo>
                <a:lnTo>
                  <a:pt x="59793" y="7500"/>
                </a:lnTo>
                <a:lnTo>
                  <a:pt x="28765" y="28003"/>
                </a:lnTo>
                <a:lnTo>
                  <a:pt x="7739" y="58507"/>
                </a:lnTo>
                <a:lnTo>
                  <a:pt x="0" y="96012"/>
                </a:lnTo>
                <a:lnTo>
                  <a:pt x="7739" y="133516"/>
                </a:lnTo>
                <a:lnTo>
                  <a:pt x="28765" y="164020"/>
                </a:lnTo>
                <a:lnTo>
                  <a:pt x="59793" y="184523"/>
                </a:lnTo>
                <a:lnTo>
                  <a:pt x="97535" y="192024"/>
                </a:lnTo>
                <a:lnTo>
                  <a:pt x="134397" y="184523"/>
                </a:lnTo>
                <a:lnTo>
                  <a:pt x="164972" y="164020"/>
                </a:lnTo>
                <a:lnTo>
                  <a:pt x="185832" y="133516"/>
                </a:lnTo>
                <a:lnTo>
                  <a:pt x="193547" y="96012"/>
                </a:lnTo>
                <a:lnTo>
                  <a:pt x="185832" y="58507"/>
                </a:lnTo>
                <a:lnTo>
                  <a:pt x="164972" y="28003"/>
                </a:lnTo>
                <a:lnTo>
                  <a:pt x="134397" y="7500"/>
                </a:lnTo>
                <a:lnTo>
                  <a:pt x="97535" y="0"/>
                </a:lnTo>
                <a:close/>
              </a:path>
            </a:pathLst>
          </a:custGeom>
          <a:solidFill>
            <a:srgbClr val="F4F8FF"/>
          </a:solidFill>
        </p:spPr>
        <p:txBody>
          <a:bodyPr wrap="square" lIns="0" tIns="0" rIns="0" bIns="0" rtlCol="0"/>
          <a:lstStyle/>
          <a:p/>
        </p:txBody>
      </p:sp>
      <p:sp>
        <p:nvSpPr>
          <p:cNvPr id="152" name="object 152"/>
          <p:cNvSpPr/>
          <p:nvPr/>
        </p:nvSpPr>
        <p:spPr>
          <a:xfrm>
            <a:off x="1383791" y="5430011"/>
            <a:ext cx="128270" cy="128270"/>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p:txBody>
      </p:sp>
      <p:sp>
        <p:nvSpPr>
          <p:cNvPr id="153" name="object 153"/>
          <p:cNvSpPr/>
          <p:nvPr/>
        </p:nvSpPr>
        <p:spPr>
          <a:xfrm>
            <a:off x="1417319" y="5462015"/>
            <a:ext cx="62865" cy="62865"/>
          </a:xfrm>
          <a:custGeom>
            <a:avLst/>
            <a:gdLst/>
            <a:ahLst/>
            <a:cxnLst/>
            <a:rect l="l" t="t" r="r" b="b"/>
            <a:pathLst>
              <a:path w="62865" h="62864">
                <a:moveTo>
                  <a:pt x="32004" y="0"/>
                </a:moveTo>
                <a:lnTo>
                  <a:pt x="19288" y="2428"/>
                </a:lnTo>
                <a:lnTo>
                  <a:pt x="9144" y="9143"/>
                </a:lnTo>
                <a:lnTo>
                  <a:pt x="2428" y="19288"/>
                </a:lnTo>
                <a:lnTo>
                  <a:pt x="0" y="32003"/>
                </a:lnTo>
                <a:lnTo>
                  <a:pt x="2428" y="43838"/>
                </a:lnTo>
                <a:lnTo>
                  <a:pt x="9144" y="53530"/>
                </a:lnTo>
                <a:lnTo>
                  <a:pt x="19288" y="60078"/>
                </a:lnTo>
                <a:lnTo>
                  <a:pt x="32004" y="62483"/>
                </a:lnTo>
                <a:lnTo>
                  <a:pt x="43838" y="60078"/>
                </a:lnTo>
                <a:lnTo>
                  <a:pt x="53530" y="53530"/>
                </a:lnTo>
                <a:lnTo>
                  <a:pt x="60078" y="43838"/>
                </a:lnTo>
                <a:lnTo>
                  <a:pt x="62484" y="32003"/>
                </a:lnTo>
                <a:lnTo>
                  <a:pt x="60078" y="19288"/>
                </a:lnTo>
                <a:lnTo>
                  <a:pt x="53530" y="9143"/>
                </a:lnTo>
                <a:lnTo>
                  <a:pt x="43838" y="2428"/>
                </a:lnTo>
                <a:lnTo>
                  <a:pt x="32004" y="0"/>
                </a:lnTo>
                <a:close/>
              </a:path>
            </a:pathLst>
          </a:custGeom>
          <a:solidFill>
            <a:srgbClr val="FFFFFF"/>
          </a:solidFill>
        </p:spPr>
        <p:txBody>
          <a:bodyPr wrap="square" lIns="0" tIns="0" rIns="0" bIns="0" rtlCol="0"/>
          <a:lstStyle/>
          <a:p/>
        </p:txBody>
      </p:sp>
      <p:sp>
        <p:nvSpPr>
          <p:cNvPr id="154" name="object 154"/>
          <p:cNvSpPr/>
          <p:nvPr/>
        </p:nvSpPr>
        <p:spPr>
          <a:xfrm>
            <a:off x="1158239" y="5268467"/>
            <a:ext cx="584200" cy="469900"/>
          </a:xfrm>
          <a:custGeom>
            <a:avLst/>
            <a:gdLst/>
            <a:ahLst/>
            <a:cxnLst/>
            <a:rect l="l" t="t" r="r" b="b"/>
            <a:pathLst>
              <a:path w="584200" h="469900">
                <a:moveTo>
                  <a:pt x="292608" y="0"/>
                </a:moveTo>
                <a:lnTo>
                  <a:pt x="234696" y="4572"/>
                </a:lnTo>
                <a:lnTo>
                  <a:pt x="181356" y="18288"/>
                </a:lnTo>
                <a:lnTo>
                  <a:pt x="150876" y="30480"/>
                </a:lnTo>
                <a:lnTo>
                  <a:pt x="128016" y="41148"/>
                </a:lnTo>
                <a:lnTo>
                  <a:pt x="85344" y="68580"/>
                </a:lnTo>
                <a:lnTo>
                  <a:pt x="51816" y="102108"/>
                </a:lnTo>
                <a:lnTo>
                  <a:pt x="24384" y="140208"/>
                </a:lnTo>
                <a:lnTo>
                  <a:pt x="13716" y="167640"/>
                </a:lnTo>
                <a:lnTo>
                  <a:pt x="6096" y="188976"/>
                </a:lnTo>
                <a:lnTo>
                  <a:pt x="1524" y="211836"/>
                </a:lnTo>
                <a:lnTo>
                  <a:pt x="0" y="234696"/>
                </a:lnTo>
                <a:lnTo>
                  <a:pt x="1524" y="257556"/>
                </a:lnTo>
                <a:lnTo>
                  <a:pt x="6096" y="280416"/>
                </a:lnTo>
                <a:lnTo>
                  <a:pt x="13716" y="301752"/>
                </a:lnTo>
                <a:lnTo>
                  <a:pt x="15240" y="307848"/>
                </a:lnTo>
                <a:lnTo>
                  <a:pt x="36576" y="348996"/>
                </a:lnTo>
                <a:lnTo>
                  <a:pt x="67056" y="384048"/>
                </a:lnTo>
                <a:lnTo>
                  <a:pt x="105156" y="414528"/>
                </a:lnTo>
                <a:lnTo>
                  <a:pt x="150876" y="438912"/>
                </a:lnTo>
                <a:lnTo>
                  <a:pt x="156972" y="441960"/>
                </a:lnTo>
                <a:lnTo>
                  <a:pt x="207264" y="458724"/>
                </a:lnTo>
                <a:lnTo>
                  <a:pt x="263652" y="467868"/>
                </a:lnTo>
                <a:lnTo>
                  <a:pt x="292608" y="469392"/>
                </a:lnTo>
                <a:lnTo>
                  <a:pt x="321564" y="467868"/>
                </a:lnTo>
                <a:lnTo>
                  <a:pt x="348996" y="464820"/>
                </a:lnTo>
                <a:lnTo>
                  <a:pt x="376428" y="458724"/>
                </a:lnTo>
                <a:lnTo>
                  <a:pt x="397154" y="452628"/>
                </a:lnTo>
                <a:lnTo>
                  <a:pt x="292608" y="452628"/>
                </a:lnTo>
                <a:lnTo>
                  <a:pt x="263652" y="451104"/>
                </a:lnTo>
                <a:lnTo>
                  <a:pt x="234696" y="448056"/>
                </a:lnTo>
                <a:lnTo>
                  <a:pt x="207264" y="441960"/>
                </a:lnTo>
                <a:lnTo>
                  <a:pt x="181356" y="434340"/>
                </a:lnTo>
                <a:lnTo>
                  <a:pt x="177292" y="432816"/>
                </a:lnTo>
                <a:lnTo>
                  <a:pt x="156972" y="432816"/>
                </a:lnTo>
                <a:lnTo>
                  <a:pt x="156972" y="425196"/>
                </a:lnTo>
                <a:lnTo>
                  <a:pt x="159802" y="425196"/>
                </a:lnTo>
                <a:lnTo>
                  <a:pt x="140208" y="416052"/>
                </a:lnTo>
                <a:lnTo>
                  <a:pt x="97536" y="388620"/>
                </a:lnTo>
                <a:lnTo>
                  <a:pt x="64008" y="355092"/>
                </a:lnTo>
                <a:lnTo>
                  <a:pt x="36576" y="316992"/>
                </a:lnTo>
                <a:lnTo>
                  <a:pt x="30044" y="301752"/>
                </a:lnTo>
                <a:lnTo>
                  <a:pt x="21336" y="301752"/>
                </a:lnTo>
                <a:lnTo>
                  <a:pt x="27432" y="295656"/>
                </a:lnTo>
                <a:lnTo>
                  <a:pt x="28302" y="295656"/>
                </a:lnTo>
                <a:lnTo>
                  <a:pt x="22860" y="280416"/>
                </a:lnTo>
                <a:lnTo>
                  <a:pt x="18288" y="257556"/>
                </a:lnTo>
                <a:lnTo>
                  <a:pt x="16764" y="234696"/>
                </a:lnTo>
                <a:lnTo>
                  <a:pt x="18288" y="211836"/>
                </a:lnTo>
                <a:lnTo>
                  <a:pt x="22860" y="188976"/>
                </a:lnTo>
                <a:lnTo>
                  <a:pt x="28302" y="173736"/>
                </a:lnTo>
                <a:lnTo>
                  <a:pt x="27432" y="173736"/>
                </a:lnTo>
                <a:lnTo>
                  <a:pt x="21336" y="167640"/>
                </a:lnTo>
                <a:lnTo>
                  <a:pt x="30044" y="167640"/>
                </a:lnTo>
                <a:lnTo>
                  <a:pt x="36576" y="152400"/>
                </a:lnTo>
                <a:lnTo>
                  <a:pt x="64008" y="114300"/>
                </a:lnTo>
                <a:lnTo>
                  <a:pt x="97536" y="80772"/>
                </a:lnTo>
                <a:lnTo>
                  <a:pt x="140208" y="53340"/>
                </a:lnTo>
                <a:lnTo>
                  <a:pt x="159802" y="44196"/>
                </a:lnTo>
                <a:lnTo>
                  <a:pt x="156972" y="44196"/>
                </a:lnTo>
                <a:lnTo>
                  <a:pt x="156972" y="36576"/>
                </a:lnTo>
                <a:lnTo>
                  <a:pt x="177292" y="36576"/>
                </a:lnTo>
                <a:lnTo>
                  <a:pt x="181356" y="35052"/>
                </a:lnTo>
                <a:lnTo>
                  <a:pt x="207264" y="27432"/>
                </a:lnTo>
                <a:lnTo>
                  <a:pt x="234696" y="21336"/>
                </a:lnTo>
                <a:lnTo>
                  <a:pt x="263652" y="18288"/>
                </a:lnTo>
                <a:lnTo>
                  <a:pt x="292608" y="16764"/>
                </a:lnTo>
                <a:lnTo>
                  <a:pt x="397154" y="16764"/>
                </a:lnTo>
                <a:lnTo>
                  <a:pt x="376428" y="10668"/>
                </a:lnTo>
                <a:lnTo>
                  <a:pt x="348996" y="4572"/>
                </a:lnTo>
                <a:lnTo>
                  <a:pt x="321564" y="1524"/>
                </a:lnTo>
                <a:lnTo>
                  <a:pt x="292608" y="0"/>
                </a:lnTo>
                <a:close/>
              </a:path>
              <a:path w="584200" h="469900">
                <a:moveTo>
                  <a:pt x="421178" y="427274"/>
                </a:moveTo>
                <a:lnTo>
                  <a:pt x="376428" y="441960"/>
                </a:lnTo>
                <a:lnTo>
                  <a:pt x="321564" y="451104"/>
                </a:lnTo>
                <a:lnTo>
                  <a:pt x="292608" y="452628"/>
                </a:lnTo>
                <a:lnTo>
                  <a:pt x="397154" y="452628"/>
                </a:lnTo>
                <a:lnTo>
                  <a:pt x="402336" y="451104"/>
                </a:lnTo>
                <a:lnTo>
                  <a:pt x="426720" y="441960"/>
                </a:lnTo>
                <a:lnTo>
                  <a:pt x="432816" y="438912"/>
                </a:lnTo>
                <a:lnTo>
                  <a:pt x="445878" y="432816"/>
                </a:lnTo>
                <a:lnTo>
                  <a:pt x="426720" y="432816"/>
                </a:lnTo>
                <a:lnTo>
                  <a:pt x="421178" y="427274"/>
                </a:lnTo>
                <a:close/>
              </a:path>
              <a:path w="584200" h="469900">
                <a:moveTo>
                  <a:pt x="156972" y="425196"/>
                </a:moveTo>
                <a:lnTo>
                  <a:pt x="156972" y="432816"/>
                </a:lnTo>
                <a:lnTo>
                  <a:pt x="162513" y="427274"/>
                </a:lnTo>
                <a:lnTo>
                  <a:pt x="156972" y="425196"/>
                </a:lnTo>
                <a:close/>
              </a:path>
              <a:path w="584200" h="469900">
                <a:moveTo>
                  <a:pt x="162513" y="427274"/>
                </a:moveTo>
                <a:lnTo>
                  <a:pt x="156972" y="432816"/>
                </a:lnTo>
                <a:lnTo>
                  <a:pt x="177292" y="432816"/>
                </a:lnTo>
                <a:lnTo>
                  <a:pt x="162513" y="427274"/>
                </a:lnTo>
                <a:close/>
              </a:path>
              <a:path w="584200" h="469900">
                <a:moveTo>
                  <a:pt x="426720" y="425196"/>
                </a:moveTo>
                <a:lnTo>
                  <a:pt x="421178" y="427274"/>
                </a:lnTo>
                <a:lnTo>
                  <a:pt x="426720" y="432816"/>
                </a:lnTo>
                <a:lnTo>
                  <a:pt x="426720" y="425196"/>
                </a:lnTo>
                <a:close/>
              </a:path>
              <a:path w="584200" h="469900">
                <a:moveTo>
                  <a:pt x="460756" y="425196"/>
                </a:moveTo>
                <a:lnTo>
                  <a:pt x="426720" y="425196"/>
                </a:lnTo>
                <a:lnTo>
                  <a:pt x="426720" y="432816"/>
                </a:lnTo>
                <a:lnTo>
                  <a:pt x="445878" y="432816"/>
                </a:lnTo>
                <a:lnTo>
                  <a:pt x="455676" y="428244"/>
                </a:lnTo>
                <a:lnTo>
                  <a:pt x="460756" y="425196"/>
                </a:lnTo>
                <a:close/>
              </a:path>
              <a:path w="584200" h="469900">
                <a:moveTo>
                  <a:pt x="159802" y="425196"/>
                </a:moveTo>
                <a:lnTo>
                  <a:pt x="156972" y="425196"/>
                </a:lnTo>
                <a:lnTo>
                  <a:pt x="162513" y="427274"/>
                </a:lnTo>
                <a:lnTo>
                  <a:pt x="163068" y="426720"/>
                </a:lnTo>
                <a:lnTo>
                  <a:pt x="159802" y="425196"/>
                </a:lnTo>
                <a:close/>
              </a:path>
              <a:path w="584200" h="469900">
                <a:moveTo>
                  <a:pt x="556260" y="295656"/>
                </a:moveTo>
                <a:lnTo>
                  <a:pt x="534924" y="336804"/>
                </a:lnTo>
                <a:lnTo>
                  <a:pt x="504444" y="371856"/>
                </a:lnTo>
                <a:lnTo>
                  <a:pt x="466344" y="402336"/>
                </a:lnTo>
                <a:lnTo>
                  <a:pt x="420624" y="426720"/>
                </a:lnTo>
                <a:lnTo>
                  <a:pt x="421178" y="427274"/>
                </a:lnTo>
                <a:lnTo>
                  <a:pt x="426720" y="425196"/>
                </a:lnTo>
                <a:lnTo>
                  <a:pt x="460756" y="425196"/>
                </a:lnTo>
                <a:lnTo>
                  <a:pt x="478536" y="414528"/>
                </a:lnTo>
                <a:lnTo>
                  <a:pt x="516636" y="384048"/>
                </a:lnTo>
                <a:lnTo>
                  <a:pt x="547116" y="348996"/>
                </a:lnTo>
                <a:lnTo>
                  <a:pt x="568452" y="307848"/>
                </a:lnTo>
                <a:lnTo>
                  <a:pt x="569976" y="301752"/>
                </a:lnTo>
                <a:lnTo>
                  <a:pt x="562356" y="301752"/>
                </a:lnTo>
                <a:lnTo>
                  <a:pt x="556260" y="295656"/>
                </a:lnTo>
                <a:close/>
              </a:path>
              <a:path w="584200" h="469900">
                <a:moveTo>
                  <a:pt x="27432" y="295656"/>
                </a:moveTo>
                <a:lnTo>
                  <a:pt x="21336" y="301752"/>
                </a:lnTo>
                <a:lnTo>
                  <a:pt x="30044" y="301752"/>
                </a:lnTo>
                <a:lnTo>
                  <a:pt x="27432" y="295656"/>
                </a:lnTo>
                <a:close/>
              </a:path>
              <a:path w="584200" h="469900">
                <a:moveTo>
                  <a:pt x="28302" y="295656"/>
                </a:moveTo>
                <a:lnTo>
                  <a:pt x="27432" y="295656"/>
                </a:lnTo>
                <a:lnTo>
                  <a:pt x="30044" y="301752"/>
                </a:lnTo>
                <a:lnTo>
                  <a:pt x="30480" y="301752"/>
                </a:lnTo>
                <a:lnTo>
                  <a:pt x="28302" y="295656"/>
                </a:lnTo>
                <a:close/>
              </a:path>
              <a:path w="584200" h="469900">
                <a:moveTo>
                  <a:pt x="553647" y="167640"/>
                </a:moveTo>
                <a:lnTo>
                  <a:pt x="553212" y="167640"/>
                </a:lnTo>
                <a:lnTo>
                  <a:pt x="560832" y="188976"/>
                </a:lnTo>
                <a:lnTo>
                  <a:pt x="565404" y="211836"/>
                </a:lnTo>
                <a:lnTo>
                  <a:pt x="566928" y="234696"/>
                </a:lnTo>
                <a:lnTo>
                  <a:pt x="565404" y="257556"/>
                </a:lnTo>
                <a:lnTo>
                  <a:pt x="560832" y="280416"/>
                </a:lnTo>
                <a:lnTo>
                  <a:pt x="553212" y="301752"/>
                </a:lnTo>
                <a:lnTo>
                  <a:pt x="553647" y="301752"/>
                </a:lnTo>
                <a:lnTo>
                  <a:pt x="556260" y="295656"/>
                </a:lnTo>
                <a:lnTo>
                  <a:pt x="572153" y="295656"/>
                </a:lnTo>
                <a:lnTo>
                  <a:pt x="577596" y="280416"/>
                </a:lnTo>
                <a:lnTo>
                  <a:pt x="582168" y="257556"/>
                </a:lnTo>
                <a:lnTo>
                  <a:pt x="583692" y="234696"/>
                </a:lnTo>
                <a:lnTo>
                  <a:pt x="582168" y="211836"/>
                </a:lnTo>
                <a:lnTo>
                  <a:pt x="577596" y="188976"/>
                </a:lnTo>
                <a:lnTo>
                  <a:pt x="572153" y="173736"/>
                </a:lnTo>
                <a:lnTo>
                  <a:pt x="556260" y="173736"/>
                </a:lnTo>
                <a:lnTo>
                  <a:pt x="553647" y="167640"/>
                </a:lnTo>
                <a:close/>
              </a:path>
              <a:path w="584200" h="469900">
                <a:moveTo>
                  <a:pt x="572153" y="295656"/>
                </a:moveTo>
                <a:lnTo>
                  <a:pt x="556260" y="295656"/>
                </a:lnTo>
                <a:lnTo>
                  <a:pt x="562356" y="301752"/>
                </a:lnTo>
                <a:lnTo>
                  <a:pt x="569976" y="301752"/>
                </a:lnTo>
                <a:lnTo>
                  <a:pt x="572153" y="295656"/>
                </a:lnTo>
                <a:close/>
              </a:path>
              <a:path w="584200" h="469900">
                <a:moveTo>
                  <a:pt x="30044" y="167640"/>
                </a:moveTo>
                <a:lnTo>
                  <a:pt x="21336" y="167640"/>
                </a:lnTo>
                <a:lnTo>
                  <a:pt x="27432" y="173736"/>
                </a:lnTo>
                <a:lnTo>
                  <a:pt x="30044" y="167640"/>
                </a:lnTo>
                <a:close/>
              </a:path>
              <a:path w="584200" h="469900">
                <a:moveTo>
                  <a:pt x="30480" y="167640"/>
                </a:moveTo>
                <a:lnTo>
                  <a:pt x="30044" y="167640"/>
                </a:lnTo>
                <a:lnTo>
                  <a:pt x="27432" y="173736"/>
                </a:lnTo>
                <a:lnTo>
                  <a:pt x="28302" y="173736"/>
                </a:lnTo>
                <a:lnTo>
                  <a:pt x="30480" y="167640"/>
                </a:lnTo>
                <a:close/>
              </a:path>
              <a:path w="584200" h="469900">
                <a:moveTo>
                  <a:pt x="421178" y="42117"/>
                </a:moveTo>
                <a:lnTo>
                  <a:pt x="420624" y="42672"/>
                </a:lnTo>
                <a:lnTo>
                  <a:pt x="443484" y="53340"/>
                </a:lnTo>
                <a:lnTo>
                  <a:pt x="466344" y="67056"/>
                </a:lnTo>
                <a:lnTo>
                  <a:pt x="504444" y="97536"/>
                </a:lnTo>
                <a:lnTo>
                  <a:pt x="534924" y="132588"/>
                </a:lnTo>
                <a:lnTo>
                  <a:pt x="556260" y="173736"/>
                </a:lnTo>
                <a:lnTo>
                  <a:pt x="562356" y="167640"/>
                </a:lnTo>
                <a:lnTo>
                  <a:pt x="569976" y="167640"/>
                </a:lnTo>
                <a:lnTo>
                  <a:pt x="568452" y="161544"/>
                </a:lnTo>
                <a:lnTo>
                  <a:pt x="547116" y="120396"/>
                </a:lnTo>
                <a:lnTo>
                  <a:pt x="516636" y="85344"/>
                </a:lnTo>
                <a:lnTo>
                  <a:pt x="478536" y="54864"/>
                </a:lnTo>
                <a:lnTo>
                  <a:pt x="460756" y="44196"/>
                </a:lnTo>
                <a:lnTo>
                  <a:pt x="426720" y="44196"/>
                </a:lnTo>
                <a:lnTo>
                  <a:pt x="421178" y="42117"/>
                </a:lnTo>
                <a:close/>
              </a:path>
              <a:path w="584200" h="469900">
                <a:moveTo>
                  <a:pt x="569976" y="167640"/>
                </a:moveTo>
                <a:lnTo>
                  <a:pt x="562356" y="167640"/>
                </a:lnTo>
                <a:lnTo>
                  <a:pt x="556260" y="173736"/>
                </a:lnTo>
                <a:lnTo>
                  <a:pt x="572153" y="173736"/>
                </a:lnTo>
                <a:lnTo>
                  <a:pt x="569976" y="167640"/>
                </a:lnTo>
                <a:close/>
              </a:path>
              <a:path w="584200" h="469900">
                <a:moveTo>
                  <a:pt x="156972" y="36576"/>
                </a:moveTo>
                <a:lnTo>
                  <a:pt x="156972" y="44196"/>
                </a:lnTo>
                <a:lnTo>
                  <a:pt x="162513" y="42117"/>
                </a:lnTo>
                <a:lnTo>
                  <a:pt x="156972" y="36576"/>
                </a:lnTo>
                <a:close/>
              </a:path>
              <a:path w="584200" h="469900">
                <a:moveTo>
                  <a:pt x="162513" y="42117"/>
                </a:moveTo>
                <a:lnTo>
                  <a:pt x="156972" y="44196"/>
                </a:lnTo>
                <a:lnTo>
                  <a:pt x="159802" y="44196"/>
                </a:lnTo>
                <a:lnTo>
                  <a:pt x="163068" y="42672"/>
                </a:lnTo>
                <a:lnTo>
                  <a:pt x="162513" y="42117"/>
                </a:lnTo>
                <a:close/>
              </a:path>
              <a:path w="584200" h="469900">
                <a:moveTo>
                  <a:pt x="426720" y="36576"/>
                </a:moveTo>
                <a:lnTo>
                  <a:pt x="421178" y="42117"/>
                </a:lnTo>
                <a:lnTo>
                  <a:pt x="426720" y="44196"/>
                </a:lnTo>
                <a:lnTo>
                  <a:pt x="426720" y="36576"/>
                </a:lnTo>
                <a:close/>
              </a:path>
              <a:path w="584200" h="469900">
                <a:moveTo>
                  <a:pt x="445878" y="36576"/>
                </a:moveTo>
                <a:lnTo>
                  <a:pt x="426720" y="36576"/>
                </a:lnTo>
                <a:lnTo>
                  <a:pt x="426720" y="44196"/>
                </a:lnTo>
                <a:lnTo>
                  <a:pt x="460756" y="44196"/>
                </a:lnTo>
                <a:lnTo>
                  <a:pt x="455676" y="41148"/>
                </a:lnTo>
                <a:lnTo>
                  <a:pt x="445878" y="36576"/>
                </a:lnTo>
                <a:close/>
              </a:path>
              <a:path w="584200" h="469900">
                <a:moveTo>
                  <a:pt x="177292" y="36576"/>
                </a:moveTo>
                <a:lnTo>
                  <a:pt x="156972" y="36576"/>
                </a:lnTo>
                <a:lnTo>
                  <a:pt x="162513" y="42117"/>
                </a:lnTo>
                <a:lnTo>
                  <a:pt x="177292" y="36576"/>
                </a:lnTo>
                <a:close/>
              </a:path>
              <a:path w="584200" h="469900">
                <a:moveTo>
                  <a:pt x="397154" y="16764"/>
                </a:moveTo>
                <a:lnTo>
                  <a:pt x="292608" y="16764"/>
                </a:lnTo>
                <a:lnTo>
                  <a:pt x="321564" y="18288"/>
                </a:lnTo>
                <a:lnTo>
                  <a:pt x="348996" y="21336"/>
                </a:lnTo>
                <a:lnTo>
                  <a:pt x="376428" y="27432"/>
                </a:lnTo>
                <a:lnTo>
                  <a:pt x="402336" y="35052"/>
                </a:lnTo>
                <a:lnTo>
                  <a:pt x="421178" y="42117"/>
                </a:lnTo>
                <a:lnTo>
                  <a:pt x="426720" y="36576"/>
                </a:lnTo>
                <a:lnTo>
                  <a:pt x="445878" y="36576"/>
                </a:lnTo>
                <a:lnTo>
                  <a:pt x="432816" y="30480"/>
                </a:lnTo>
                <a:lnTo>
                  <a:pt x="426720" y="27432"/>
                </a:lnTo>
                <a:lnTo>
                  <a:pt x="402336" y="18288"/>
                </a:lnTo>
                <a:lnTo>
                  <a:pt x="397154" y="16764"/>
                </a:lnTo>
                <a:close/>
              </a:path>
            </a:pathLst>
          </a:custGeom>
          <a:solidFill>
            <a:srgbClr val="000000"/>
          </a:solidFill>
        </p:spPr>
        <p:txBody>
          <a:bodyPr wrap="square" lIns="0" tIns="0" rIns="0" bIns="0" rtlCol="0"/>
          <a:lstStyle/>
          <a:p/>
        </p:txBody>
      </p:sp>
      <p:sp>
        <p:nvSpPr>
          <p:cNvPr id="155" name="object 155"/>
          <p:cNvSpPr txBox="1"/>
          <p:nvPr/>
        </p:nvSpPr>
        <p:spPr>
          <a:xfrm>
            <a:off x="1259839" y="5398261"/>
            <a:ext cx="374015" cy="187325"/>
          </a:xfrm>
          <a:prstGeom prst="rect">
            <a:avLst/>
          </a:prstGeom>
        </p:spPr>
        <p:txBody>
          <a:bodyPr wrap="square" lIns="0" tIns="0" rIns="0" bIns="0" rtlCol="0" vert="horz">
            <a:spAutoFit/>
          </a:bodyPr>
          <a:lstStyle/>
          <a:p>
            <a:pPr marL="12700">
              <a:lnSpc>
                <a:spcPct val="100000"/>
              </a:lnSpc>
            </a:pPr>
            <a:r>
              <a:rPr dirty="0" sz="1150" spc="-5">
                <a:latin typeface="Times New Roman"/>
                <a:cs typeface="Times New Roman"/>
              </a:rPr>
              <a:t>C</a:t>
            </a:r>
            <a:r>
              <a:rPr dirty="0" sz="1150" spc="55">
                <a:latin typeface="Times New Roman"/>
                <a:cs typeface="Times New Roman"/>
              </a:rPr>
              <a:t>l</a:t>
            </a:r>
            <a:r>
              <a:rPr dirty="0" sz="1150" spc="-75">
                <a:latin typeface="Times New Roman"/>
                <a:cs typeface="Times New Roman"/>
              </a:rPr>
              <a:t>i</a:t>
            </a:r>
            <a:r>
              <a:rPr dirty="0" sz="1150" spc="-5">
                <a:latin typeface="Times New Roman"/>
                <a:cs typeface="Times New Roman"/>
              </a:rPr>
              <a:t>e</a:t>
            </a:r>
            <a:r>
              <a:rPr dirty="0" sz="1150" spc="-70">
                <a:latin typeface="Times New Roman"/>
                <a:cs typeface="Times New Roman"/>
              </a:rPr>
              <a:t>n</a:t>
            </a:r>
            <a:r>
              <a:rPr dirty="0" sz="1150" spc="-5">
                <a:latin typeface="Times New Roman"/>
                <a:cs typeface="Times New Roman"/>
              </a:rPr>
              <a:t>t</a:t>
            </a:r>
            <a:endParaRPr sz="1150">
              <a:latin typeface="Times New Roman"/>
              <a:cs typeface="Times New Roman"/>
            </a:endParaRPr>
          </a:p>
        </p:txBody>
      </p:sp>
      <p:sp>
        <p:nvSpPr>
          <p:cNvPr id="156" name="object 156"/>
          <p:cNvSpPr/>
          <p:nvPr/>
        </p:nvSpPr>
        <p:spPr>
          <a:xfrm>
            <a:off x="1335024" y="5980176"/>
            <a:ext cx="533400" cy="451484"/>
          </a:xfrm>
          <a:custGeom>
            <a:avLst/>
            <a:gdLst/>
            <a:ahLst/>
            <a:cxnLst/>
            <a:rect l="l" t="t" r="r" b="b"/>
            <a:pathLst>
              <a:path w="533400" h="451485">
                <a:moveTo>
                  <a:pt x="266700"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700" y="451103"/>
                </a:lnTo>
                <a:lnTo>
                  <a:pt x="320602" y="446537"/>
                </a:lnTo>
                <a:lnTo>
                  <a:pt x="370736" y="433435"/>
                </a:lnTo>
                <a:lnTo>
                  <a:pt x="416049" y="412688"/>
                </a:lnTo>
                <a:lnTo>
                  <a:pt x="455485" y="385190"/>
                </a:lnTo>
                <a:lnTo>
                  <a:pt x="487992" y="351835"/>
                </a:lnTo>
                <a:lnTo>
                  <a:pt x="512516" y="313515"/>
                </a:lnTo>
                <a:lnTo>
                  <a:pt x="528003" y="271123"/>
                </a:lnTo>
                <a:lnTo>
                  <a:pt x="533400" y="225551"/>
                </a:lnTo>
                <a:lnTo>
                  <a:pt x="528003" y="179980"/>
                </a:lnTo>
                <a:lnTo>
                  <a:pt x="512516" y="137588"/>
                </a:lnTo>
                <a:lnTo>
                  <a:pt x="487992" y="99268"/>
                </a:lnTo>
                <a:lnTo>
                  <a:pt x="455485" y="65912"/>
                </a:lnTo>
                <a:lnTo>
                  <a:pt x="416049" y="38415"/>
                </a:lnTo>
                <a:lnTo>
                  <a:pt x="370736" y="17668"/>
                </a:lnTo>
                <a:lnTo>
                  <a:pt x="320602" y="4566"/>
                </a:lnTo>
                <a:lnTo>
                  <a:pt x="266700" y="0"/>
                </a:lnTo>
                <a:close/>
              </a:path>
            </a:pathLst>
          </a:custGeom>
          <a:solidFill>
            <a:srgbClr val="6091FF"/>
          </a:solidFill>
        </p:spPr>
        <p:txBody>
          <a:bodyPr wrap="square" lIns="0" tIns="0" rIns="0" bIns="0" rtlCol="0"/>
          <a:lstStyle/>
          <a:p/>
        </p:txBody>
      </p:sp>
      <p:sp>
        <p:nvSpPr>
          <p:cNvPr id="157" name="object 157"/>
          <p:cNvSpPr/>
          <p:nvPr/>
        </p:nvSpPr>
        <p:spPr>
          <a:xfrm>
            <a:off x="1353312" y="6361938"/>
            <a:ext cx="227329" cy="0"/>
          </a:xfrm>
          <a:custGeom>
            <a:avLst/>
            <a:gdLst/>
            <a:ahLst/>
            <a:cxnLst/>
            <a:rect l="l" t="t" r="r" b="b"/>
            <a:pathLst>
              <a:path w="227330" h="0">
                <a:moveTo>
                  <a:pt x="0" y="0"/>
                </a:moveTo>
                <a:lnTo>
                  <a:pt x="227075" y="0"/>
                </a:lnTo>
              </a:path>
            </a:pathLst>
          </a:custGeom>
          <a:ln w="16764">
            <a:solidFill>
              <a:srgbClr val="CCDEFF"/>
            </a:solidFill>
          </a:ln>
        </p:spPr>
        <p:txBody>
          <a:bodyPr wrap="square" lIns="0" tIns="0" rIns="0" bIns="0" rtlCol="0"/>
          <a:lstStyle/>
          <a:p/>
        </p:txBody>
      </p:sp>
      <p:sp>
        <p:nvSpPr>
          <p:cNvPr id="158" name="object 158"/>
          <p:cNvSpPr/>
          <p:nvPr/>
        </p:nvSpPr>
        <p:spPr>
          <a:xfrm>
            <a:off x="1321308" y="6345173"/>
            <a:ext cx="291465" cy="0"/>
          </a:xfrm>
          <a:custGeom>
            <a:avLst/>
            <a:gdLst/>
            <a:ahLst/>
            <a:cxnLst/>
            <a:rect l="l" t="t" r="r" b="b"/>
            <a:pathLst>
              <a:path w="291465" h="0">
                <a:moveTo>
                  <a:pt x="0" y="0"/>
                </a:moveTo>
                <a:lnTo>
                  <a:pt x="291083" y="0"/>
                </a:lnTo>
              </a:path>
            </a:pathLst>
          </a:custGeom>
          <a:ln w="16763">
            <a:solidFill>
              <a:srgbClr val="CCDEFF"/>
            </a:solidFill>
          </a:ln>
        </p:spPr>
        <p:txBody>
          <a:bodyPr wrap="square" lIns="0" tIns="0" rIns="0" bIns="0" rtlCol="0"/>
          <a:lstStyle/>
          <a:p/>
        </p:txBody>
      </p:sp>
      <p:sp>
        <p:nvSpPr>
          <p:cNvPr id="159" name="object 159"/>
          <p:cNvSpPr/>
          <p:nvPr/>
        </p:nvSpPr>
        <p:spPr>
          <a:xfrm>
            <a:off x="1289304" y="6329171"/>
            <a:ext cx="355600" cy="0"/>
          </a:xfrm>
          <a:custGeom>
            <a:avLst/>
            <a:gdLst/>
            <a:ahLst/>
            <a:cxnLst/>
            <a:rect l="l" t="t" r="r" b="b"/>
            <a:pathLst>
              <a:path w="355600" h="0">
                <a:moveTo>
                  <a:pt x="0" y="0"/>
                </a:moveTo>
                <a:lnTo>
                  <a:pt x="355091" y="0"/>
                </a:lnTo>
              </a:path>
            </a:pathLst>
          </a:custGeom>
          <a:ln w="15239">
            <a:solidFill>
              <a:srgbClr val="CCDEFF"/>
            </a:solidFill>
          </a:ln>
        </p:spPr>
        <p:txBody>
          <a:bodyPr wrap="square" lIns="0" tIns="0" rIns="0" bIns="0" rtlCol="0"/>
          <a:lstStyle/>
          <a:p/>
        </p:txBody>
      </p:sp>
      <p:sp>
        <p:nvSpPr>
          <p:cNvPr id="160" name="object 160"/>
          <p:cNvSpPr/>
          <p:nvPr/>
        </p:nvSpPr>
        <p:spPr>
          <a:xfrm>
            <a:off x="1255776" y="6313170"/>
            <a:ext cx="421005" cy="0"/>
          </a:xfrm>
          <a:custGeom>
            <a:avLst/>
            <a:gdLst/>
            <a:ahLst/>
            <a:cxnLst/>
            <a:rect l="l" t="t" r="r" b="b"/>
            <a:pathLst>
              <a:path w="421005" h="0">
                <a:moveTo>
                  <a:pt x="0" y="0"/>
                </a:moveTo>
                <a:lnTo>
                  <a:pt x="420624" y="0"/>
                </a:lnTo>
              </a:path>
            </a:pathLst>
          </a:custGeom>
          <a:ln w="17780">
            <a:solidFill>
              <a:srgbClr val="CCDEFF"/>
            </a:solidFill>
          </a:ln>
        </p:spPr>
        <p:txBody>
          <a:bodyPr wrap="square" lIns="0" tIns="0" rIns="0" bIns="0" rtlCol="0"/>
          <a:lstStyle/>
          <a:p/>
        </p:txBody>
      </p:sp>
      <p:sp>
        <p:nvSpPr>
          <p:cNvPr id="161" name="object 161"/>
          <p:cNvSpPr/>
          <p:nvPr/>
        </p:nvSpPr>
        <p:spPr>
          <a:xfrm>
            <a:off x="1255776" y="6296025"/>
            <a:ext cx="437515" cy="0"/>
          </a:xfrm>
          <a:custGeom>
            <a:avLst/>
            <a:gdLst/>
            <a:ahLst/>
            <a:cxnLst/>
            <a:rect l="l" t="t" r="r" b="b"/>
            <a:pathLst>
              <a:path w="437514" h="0">
                <a:moveTo>
                  <a:pt x="0" y="0"/>
                </a:moveTo>
                <a:lnTo>
                  <a:pt x="437388" y="0"/>
                </a:lnTo>
              </a:path>
            </a:pathLst>
          </a:custGeom>
          <a:ln w="16509">
            <a:solidFill>
              <a:srgbClr val="CCDEFF"/>
            </a:solidFill>
          </a:ln>
        </p:spPr>
        <p:txBody>
          <a:bodyPr wrap="square" lIns="0" tIns="0" rIns="0" bIns="0" rtlCol="0"/>
          <a:lstStyle/>
          <a:p/>
        </p:txBody>
      </p:sp>
      <p:sp>
        <p:nvSpPr>
          <p:cNvPr id="162" name="object 162"/>
          <p:cNvSpPr/>
          <p:nvPr/>
        </p:nvSpPr>
        <p:spPr>
          <a:xfrm>
            <a:off x="1240536" y="6280150"/>
            <a:ext cx="469900" cy="0"/>
          </a:xfrm>
          <a:custGeom>
            <a:avLst/>
            <a:gdLst/>
            <a:ahLst/>
            <a:cxnLst/>
            <a:rect l="l" t="t" r="r" b="b"/>
            <a:pathLst>
              <a:path w="469900" h="0">
                <a:moveTo>
                  <a:pt x="0" y="0"/>
                </a:moveTo>
                <a:lnTo>
                  <a:pt x="469391" y="0"/>
                </a:lnTo>
              </a:path>
            </a:pathLst>
          </a:custGeom>
          <a:ln w="15240">
            <a:solidFill>
              <a:srgbClr val="CCDEFF"/>
            </a:solidFill>
          </a:ln>
        </p:spPr>
        <p:txBody>
          <a:bodyPr wrap="square" lIns="0" tIns="0" rIns="0" bIns="0" rtlCol="0"/>
          <a:lstStyle/>
          <a:p/>
        </p:txBody>
      </p:sp>
      <p:sp>
        <p:nvSpPr>
          <p:cNvPr id="163" name="object 163"/>
          <p:cNvSpPr/>
          <p:nvPr/>
        </p:nvSpPr>
        <p:spPr>
          <a:xfrm>
            <a:off x="1240536" y="6264275"/>
            <a:ext cx="485140" cy="0"/>
          </a:xfrm>
          <a:custGeom>
            <a:avLst/>
            <a:gdLst/>
            <a:ahLst/>
            <a:cxnLst/>
            <a:rect l="l" t="t" r="r" b="b"/>
            <a:pathLst>
              <a:path w="485139" h="0">
                <a:moveTo>
                  <a:pt x="0" y="0"/>
                </a:moveTo>
                <a:lnTo>
                  <a:pt x="484631" y="0"/>
                </a:lnTo>
              </a:path>
            </a:pathLst>
          </a:custGeom>
          <a:ln w="16509">
            <a:solidFill>
              <a:srgbClr val="CCDEFF"/>
            </a:solidFill>
          </a:ln>
        </p:spPr>
        <p:txBody>
          <a:bodyPr wrap="square" lIns="0" tIns="0" rIns="0" bIns="0" rtlCol="0"/>
          <a:lstStyle/>
          <a:p/>
        </p:txBody>
      </p:sp>
      <p:sp>
        <p:nvSpPr>
          <p:cNvPr id="164" name="object 164"/>
          <p:cNvSpPr/>
          <p:nvPr/>
        </p:nvSpPr>
        <p:spPr>
          <a:xfrm>
            <a:off x="1223772" y="6248400"/>
            <a:ext cx="518159" cy="0"/>
          </a:xfrm>
          <a:custGeom>
            <a:avLst/>
            <a:gdLst/>
            <a:ahLst/>
            <a:cxnLst/>
            <a:rect l="l" t="t" r="r" b="b"/>
            <a:pathLst>
              <a:path w="518160" h="0">
                <a:moveTo>
                  <a:pt x="0" y="0"/>
                </a:moveTo>
                <a:lnTo>
                  <a:pt x="518159" y="0"/>
                </a:lnTo>
              </a:path>
            </a:pathLst>
          </a:custGeom>
          <a:ln w="15240">
            <a:solidFill>
              <a:srgbClr val="CCDEFF"/>
            </a:solidFill>
          </a:ln>
        </p:spPr>
        <p:txBody>
          <a:bodyPr wrap="square" lIns="0" tIns="0" rIns="0" bIns="0" rtlCol="0"/>
          <a:lstStyle/>
          <a:p/>
        </p:txBody>
      </p:sp>
      <p:sp>
        <p:nvSpPr>
          <p:cNvPr id="165" name="object 165"/>
          <p:cNvSpPr/>
          <p:nvPr/>
        </p:nvSpPr>
        <p:spPr>
          <a:xfrm>
            <a:off x="1207008" y="6224270"/>
            <a:ext cx="535305" cy="0"/>
          </a:xfrm>
          <a:custGeom>
            <a:avLst/>
            <a:gdLst/>
            <a:ahLst/>
            <a:cxnLst/>
            <a:rect l="l" t="t" r="r" b="b"/>
            <a:pathLst>
              <a:path w="535305" h="0">
                <a:moveTo>
                  <a:pt x="0" y="0"/>
                </a:moveTo>
                <a:lnTo>
                  <a:pt x="534923" y="0"/>
                </a:lnTo>
              </a:path>
            </a:pathLst>
          </a:custGeom>
          <a:ln w="33019">
            <a:solidFill>
              <a:srgbClr val="CCDEFF"/>
            </a:solidFill>
          </a:ln>
        </p:spPr>
        <p:txBody>
          <a:bodyPr wrap="square" lIns="0" tIns="0" rIns="0" bIns="0" rtlCol="0"/>
          <a:lstStyle/>
          <a:p/>
        </p:txBody>
      </p:sp>
      <p:sp>
        <p:nvSpPr>
          <p:cNvPr id="166" name="object 166"/>
          <p:cNvSpPr/>
          <p:nvPr/>
        </p:nvSpPr>
        <p:spPr>
          <a:xfrm>
            <a:off x="1207008" y="6200140"/>
            <a:ext cx="551815" cy="0"/>
          </a:xfrm>
          <a:custGeom>
            <a:avLst/>
            <a:gdLst/>
            <a:ahLst/>
            <a:cxnLst/>
            <a:rect l="l" t="t" r="r" b="b"/>
            <a:pathLst>
              <a:path w="551814" h="0">
                <a:moveTo>
                  <a:pt x="0" y="0"/>
                </a:moveTo>
                <a:lnTo>
                  <a:pt x="551687" y="0"/>
                </a:lnTo>
              </a:path>
            </a:pathLst>
          </a:custGeom>
          <a:ln w="15239">
            <a:solidFill>
              <a:srgbClr val="CCDEFF"/>
            </a:solidFill>
          </a:ln>
        </p:spPr>
        <p:txBody>
          <a:bodyPr wrap="square" lIns="0" tIns="0" rIns="0" bIns="0" rtlCol="0"/>
          <a:lstStyle/>
          <a:p/>
        </p:txBody>
      </p:sp>
      <p:sp>
        <p:nvSpPr>
          <p:cNvPr id="167" name="object 167"/>
          <p:cNvSpPr/>
          <p:nvPr/>
        </p:nvSpPr>
        <p:spPr>
          <a:xfrm>
            <a:off x="1191768" y="6167754"/>
            <a:ext cx="567055" cy="0"/>
          </a:xfrm>
          <a:custGeom>
            <a:avLst/>
            <a:gdLst/>
            <a:ahLst/>
            <a:cxnLst/>
            <a:rect l="l" t="t" r="r" b="b"/>
            <a:pathLst>
              <a:path w="567055" h="0">
                <a:moveTo>
                  <a:pt x="0" y="0"/>
                </a:moveTo>
                <a:lnTo>
                  <a:pt x="566927" y="0"/>
                </a:lnTo>
              </a:path>
            </a:pathLst>
          </a:custGeom>
          <a:ln w="49530">
            <a:solidFill>
              <a:srgbClr val="CCDEFF"/>
            </a:solidFill>
          </a:ln>
        </p:spPr>
        <p:txBody>
          <a:bodyPr wrap="square" lIns="0" tIns="0" rIns="0" bIns="0" rtlCol="0"/>
          <a:lstStyle/>
          <a:p/>
        </p:txBody>
      </p:sp>
      <p:sp>
        <p:nvSpPr>
          <p:cNvPr id="168" name="object 168"/>
          <p:cNvSpPr/>
          <p:nvPr/>
        </p:nvSpPr>
        <p:spPr>
          <a:xfrm>
            <a:off x="1175004" y="6134734"/>
            <a:ext cx="584200" cy="0"/>
          </a:xfrm>
          <a:custGeom>
            <a:avLst/>
            <a:gdLst/>
            <a:ahLst/>
            <a:cxnLst/>
            <a:rect l="l" t="t" r="r" b="b"/>
            <a:pathLst>
              <a:path w="584200" h="0">
                <a:moveTo>
                  <a:pt x="0" y="0"/>
                </a:moveTo>
                <a:lnTo>
                  <a:pt x="583691" y="0"/>
                </a:lnTo>
              </a:path>
            </a:pathLst>
          </a:custGeom>
          <a:ln w="16510">
            <a:solidFill>
              <a:srgbClr val="CCDEFF"/>
            </a:solidFill>
          </a:ln>
        </p:spPr>
        <p:txBody>
          <a:bodyPr wrap="square" lIns="0" tIns="0" rIns="0" bIns="0" rtlCol="0"/>
          <a:lstStyle/>
          <a:p/>
        </p:txBody>
      </p:sp>
      <p:sp>
        <p:nvSpPr>
          <p:cNvPr id="169" name="object 169"/>
          <p:cNvSpPr/>
          <p:nvPr/>
        </p:nvSpPr>
        <p:spPr>
          <a:xfrm>
            <a:off x="1191768" y="6110604"/>
            <a:ext cx="567055" cy="0"/>
          </a:xfrm>
          <a:custGeom>
            <a:avLst/>
            <a:gdLst/>
            <a:ahLst/>
            <a:cxnLst/>
            <a:rect l="l" t="t" r="r" b="b"/>
            <a:pathLst>
              <a:path w="567055" h="0">
                <a:moveTo>
                  <a:pt x="0" y="0"/>
                </a:moveTo>
                <a:lnTo>
                  <a:pt x="566927" y="0"/>
                </a:lnTo>
              </a:path>
            </a:pathLst>
          </a:custGeom>
          <a:ln w="31750">
            <a:solidFill>
              <a:srgbClr val="CCDEFF"/>
            </a:solidFill>
          </a:ln>
        </p:spPr>
        <p:txBody>
          <a:bodyPr wrap="square" lIns="0" tIns="0" rIns="0" bIns="0" rtlCol="0"/>
          <a:lstStyle/>
          <a:p/>
        </p:txBody>
      </p:sp>
      <p:sp>
        <p:nvSpPr>
          <p:cNvPr id="170" name="object 170"/>
          <p:cNvSpPr/>
          <p:nvPr/>
        </p:nvSpPr>
        <p:spPr>
          <a:xfrm>
            <a:off x="1207008" y="6086475"/>
            <a:ext cx="551815" cy="0"/>
          </a:xfrm>
          <a:custGeom>
            <a:avLst/>
            <a:gdLst/>
            <a:ahLst/>
            <a:cxnLst/>
            <a:rect l="l" t="t" r="r" b="b"/>
            <a:pathLst>
              <a:path w="551814" h="0">
                <a:moveTo>
                  <a:pt x="0" y="0"/>
                </a:moveTo>
                <a:lnTo>
                  <a:pt x="551687" y="0"/>
                </a:lnTo>
              </a:path>
            </a:pathLst>
          </a:custGeom>
          <a:ln w="16509">
            <a:solidFill>
              <a:srgbClr val="CCDEFF"/>
            </a:solidFill>
          </a:ln>
        </p:spPr>
        <p:txBody>
          <a:bodyPr wrap="square" lIns="0" tIns="0" rIns="0" bIns="0" rtlCol="0"/>
          <a:lstStyle/>
          <a:p/>
        </p:txBody>
      </p:sp>
      <p:sp>
        <p:nvSpPr>
          <p:cNvPr id="171" name="object 171"/>
          <p:cNvSpPr/>
          <p:nvPr/>
        </p:nvSpPr>
        <p:spPr>
          <a:xfrm>
            <a:off x="1207008" y="6061709"/>
            <a:ext cx="535305" cy="0"/>
          </a:xfrm>
          <a:custGeom>
            <a:avLst/>
            <a:gdLst/>
            <a:ahLst/>
            <a:cxnLst/>
            <a:rect l="l" t="t" r="r" b="b"/>
            <a:pathLst>
              <a:path w="535305" h="0">
                <a:moveTo>
                  <a:pt x="0" y="0"/>
                </a:moveTo>
                <a:lnTo>
                  <a:pt x="534923" y="0"/>
                </a:lnTo>
              </a:path>
            </a:pathLst>
          </a:custGeom>
          <a:ln w="33020">
            <a:solidFill>
              <a:srgbClr val="CCDEFF"/>
            </a:solidFill>
          </a:ln>
        </p:spPr>
        <p:txBody>
          <a:bodyPr wrap="square" lIns="0" tIns="0" rIns="0" bIns="0" rtlCol="0"/>
          <a:lstStyle/>
          <a:p/>
        </p:txBody>
      </p:sp>
      <p:sp>
        <p:nvSpPr>
          <p:cNvPr id="172" name="object 172"/>
          <p:cNvSpPr/>
          <p:nvPr/>
        </p:nvSpPr>
        <p:spPr>
          <a:xfrm>
            <a:off x="1223772" y="6037579"/>
            <a:ext cx="518159" cy="0"/>
          </a:xfrm>
          <a:custGeom>
            <a:avLst/>
            <a:gdLst/>
            <a:ahLst/>
            <a:cxnLst/>
            <a:rect l="l" t="t" r="r" b="b"/>
            <a:pathLst>
              <a:path w="518160" h="0">
                <a:moveTo>
                  <a:pt x="0" y="0"/>
                </a:moveTo>
                <a:lnTo>
                  <a:pt x="518159" y="0"/>
                </a:lnTo>
              </a:path>
            </a:pathLst>
          </a:custGeom>
          <a:ln w="15239">
            <a:solidFill>
              <a:srgbClr val="CCDEFF"/>
            </a:solidFill>
          </a:ln>
        </p:spPr>
        <p:txBody>
          <a:bodyPr wrap="square" lIns="0" tIns="0" rIns="0" bIns="0" rtlCol="0"/>
          <a:lstStyle/>
          <a:p/>
        </p:txBody>
      </p:sp>
      <p:sp>
        <p:nvSpPr>
          <p:cNvPr id="173" name="object 173"/>
          <p:cNvSpPr/>
          <p:nvPr/>
        </p:nvSpPr>
        <p:spPr>
          <a:xfrm>
            <a:off x="1240536" y="6021704"/>
            <a:ext cx="485140" cy="0"/>
          </a:xfrm>
          <a:custGeom>
            <a:avLst/>
            <a:gdLst/>
            <a:ahLst/>
            <a:cxnLst/>
            <a:rect l="l" t="t" r="r" b="b"/>
            <a:pathLst>
              <a:path w="485139" h="0">
                <a:moveTo>
                  <a:pt x="0" y="0"/>
                </a:moveTo>
                <a:lnTo>
                  <a:pt x="484631" y="0"/>
                </a:lnTo>
              </a:path>
            </a:pathLst>
          </a:custGeom>
          <a:ln w="16510">
            <a:solidFill>
              <a:srgbClr val="CCDEFF"/>
            </a:solidFill>
          </a:ln>
        </p:spPr>
        <p:txBody>
          <a:bodyPr wrap="square" lIns="0" tIns="0" rIns="0" bIns="0" rtlCol="0"/>
          <a:lstStyle/>
          <a:p/>
        </p:txBody>
      </p:sp>
      <p:sp>
        <p:nvSpPr>
          <p:cNvPr id="174" name="object 174"/>
          <p:cNvSpPr/>
          <p:nvPr/>
        </p:nvSpPr>
        <p:spPr>
          <a:xfrm>
            <a:off x="1240536" y="6005195"/>
            <a:ext cx="469900" cy="0"/>
          </a:xfrm>
          <a:custGeom>
            <a:avLst/>
            <a:gdLst/>
            <a:ahLst/>
            <a:cxnLst/>
            <a:rect l="l" t="t" r="r" b="b"/>
            <a:pathLst>
              <a:path w="469900" h="0">
                <a:moveTo>
                  <a:pt x="0" y="0"/>
                </a:moveTo>
                <a:lnTo>
                  <a:pt x="469391" y="0"/>
                </a:lnTo>
              </a:path>
            </a:pathLst>
          </a:custGeom>
          <a:ln w="16510">
            <a:solidFill>
              <a:srgbClr val="CCDEFF"/>
            </a:solidFill>
          </a:ln>
        </p:spPr>
        <p:txBody>
          <a:bodyPr wrap="square" lIns="0" tIns="0" rIns="0" bIns="0" rtlCol="0"/>
          <a:lstStyle/>
          <a:p/>
        </p:txBody>
      </p:sp>
      <p:sp>
        <p:nvSpPr>
          <p:cNvPr id="175" name="object 175"/>
          <p:cNvSpPr/>
          <p:nvPr/>
        </p:nvSpPr>
        <p:spPr>
          <a:xfrm>
            <a:off x="1255776" y="5989320"/>
            <a:ext cx="437515" cy="0"/>
          </a:xfrm>
          <a:custGeom>
            <a:avLst/>
            <a:gdLst/>
            <a:ahLst/>
            <a:cxnLst/>
            <a:rect l="l" t="t" r="r" b="b"/>
            <a:pathLst>
              <a:path w="437514" h="0">
                <a:moveTo>
                  <a:pt x="0" y="0"/>
                </a:moveTo>
                <a:lnTo>
                  <a:pt x="437388" y="0"/>
                </a:lnTo>
              </a:path>
            </a:pathLst>
          </a:custGeom>
          <a:ln w="15239">
            <a:solidFill>
              <a:srgbClr val="CCDEFF"/>
            </a:solidFill>
          </a:ln>
        </p:spPr>
        <p:txBody>
          <a:bodyPr wrap="square" lIns="0" tIns="0" rIns="0" bIns="0" rtlCol="0"/>
          <a:lstStyle/>
          <a:p/>
        </p:txBody>
      </p:sp>
      <p:sp>
        <p:nvSpPr>
          <p:cNvPr id="176" name="object 176"/>
          <p:cNvSpPr/>
          <p:nvPr/>
        </p:nvSpPr>
        <p:spPr>
          <a:xfrm>
            <a:off x="1255776" y="5973445"/>
            <a:ext cx="421005" cy="0"/>
          </a:xfrm>
          <a:custGeom>
            <a:avLst/>
            <a:gdLst/>
            <a:ahLst/>
            <a:cxnLst/>
            <a:rect l="l" t="t" r="r" b="b"/>
            <a:pathLst>
              <a:path w="421005" h="0">
                <a:moveTo>
                  <a:pt x="0" y="0"/>
                </a:moveTo>
                <a:lnTo>
                  <a:pt x="420624" y="0"/>
                </a:lnTo>
              </a:path>
            </a:pathLst>
          </a:custGeom>
          <a:ln w="16510">
            <a:solidFill>
              <a:srgbClr val="CCDEFF"/>
            </a:solidFill>
          </a:ln>
        </p:spPr>
        <p:txBody>
          <a:bodyPr wrap="square" lIns="0" tIns="0" rIns="0" bIns="0" rtlCol="0"/>
          <a:lstStyle/>
          <a:p/>
        </p:txBody>
      </p:sp>
      <p:sp>
        <p:nvSpPr>
          <p:cNvPr id="177" name="object 177"/>
          <p:cNvSpPr/>
          <p:nvPr/>
        </p:nvSpPr>
        <p:spPr>
          <a:xfrm>
            <a:off x="1289304" y="5956553"/>
            <a:ext cx="355600" cy="0"/>
          </a:xfrm>
          <a:custGeom>
            <a:avLst/>
            <a:gdLst/>
            <a:ahLst/>
            <a:cxnLst/>
            <a:rect l="l" t="t" r="r" b="b"/>
            <a:pathLst>
              <a:path w="355600" h="0">
                <a:moveTo>
                  <a:pt x="0" y="0"/>
                </a:moveTo>
                <a:lnTo>
                  <a:pt x="355091" y="0"/>
                </a:lnTo>
              </a:path>
            </a:pathLst>
          </a:custGeom>
          <a:ln w="16763">
            <a:solidFill>
              <a:srgbClr val="CCDEFF"/>
            </a:solidFill>
          </a:ln>
        </p:spPr>
        <p:txBody>
          <a:bodyPr wrap="square" lIns="0" tIns="0" rIns="0" bIns="0" rtlCol="0"/>
          <a:lstStyle/>
          <a:p/>
        </p:txBody>
      </p:sp>
      <p:sp>
        <p:nvSpPr>
          <p:cNvPr id="178" name="object 178"/>
          <p:cNvSpPr/>
          <p:nvPr/>
        </p:nvSpPr>
        <p:spPr>
          <a:xfrm>
            <a:off x="1321308" y="5940552"/>
            <a:ext cx="291465" cy="0"/>
          </a:xfrm>
          <a:custGeom>
            <a:avLst/>
            <a:gdLst/>
            <a:ahLst/>
            <a:cxnLst/>
            <a:rect l="l" t="t" r="r" b="b"/>
            <a:pathLst>
              <a:path w="291465" h="0">
                <a:moveTo>
                  <a:pt x="0" y="0"/>
                </a:moveTo>
                <a:lnTo>
                  <a:pt x="291083" y="0"/>
                </a:lnTo>
              </a:path>
            </a:pathLst>
          </a:custGeom>
          <a:ln w="15239">
            <a:solidFill>
              <a:srgbClr val="CCDEFF"/>
            </a:solidFill>
          </a:ln>
        </p:spPr>
        <p:txBody>
          <a:bodyPr wrap="square" lIns="0" tIns="0" rIns="0" bIns="0" rtlCol="0"/>
          <a:lstStyle/>
          <a:p/>
        </p:txBody>
      </p:sp>
      <p:sp>
        <p:nvSpPr>
          <p:cNvPr id="179" name="object 179"/>
          <p:cNvSpPr/>
          <p:nvPr/>
        </p:nvSpPr>
        <p:spPr>
          <a:xfrm>
            <a:off x="1353312" y="5924550"/>
            <a:ext cx="227329" cy="0"/>
          </a:xfrm>
          <a:custGeom>
            <a:avLst/>
            <a:gdLst/>
            <a:ahLst/>
            <a:cxnLst/>
            <a:rect l="l" t="t" r="r" b="b"/>
            <a:pathLst>
              <a:path w="227330" h="0">
                <a:moveTo>
                  <a:pt x="0" y="0"/>
                </a:moveTo>
                <a:lnTo>
                  <a:pt x="227075" y="0"/>
                </a:lnTo>
              </a:path>
            </a:pathLst>
          </a:custGeom>
          <a:ln w="16764">
            <a:solidFill>
              <a:srgbClr val="CCDEFF"/>
            </a:solidFill>
          </a:ln>
        </p:spPr>
        <p:txBody>
          <a:bodyPr wrap="square" lIns="0" tIns="0" rIns="0" bIns="0" rtlCol="0"/>
          <a:lstStyle/>
          <a:p/>
        </p:txBody>
      </p:sp>
      <p:sp>
        <p:nvSpPr>
          <p:cNvPr id="180" name="object 180"/>
          <p:cNvSpPr/>
          <p:nvPr/>
        </p:nvSpPr>
        <p:spPr>
          <a:xfrm>
            <a:off x="1175003" y="5916167"/>
            <a:ext cx="581025" cy="454659"/>
          </a:xfrm>
          <a:custGeom>
            <a:avLst/>
            <a:gdLst/>
            <a:ahLst/>
            <a:cxnLst/>
            <a:rect l="l" t="t" r="r" b="b"/>
            <a:pathLst>
              <a:path w="581025" h="454660">
                <a:moveTo>
                  <a:pt x="405384" y="437388"/>
                </a:moveTo>
                <a:lnTo>
                  <a:pt x="178308" y="437388"/>
                </a:lnTo>
                <a:lnTo>
                  <a:pt x="178308" y="454152"/>
                </a:lnTo>
                <a:lnTo>
                  <a:pt x="405384" y="454152"/>
                </a:lnTo>
                <a:lnTo>
                  <a:pt x="405384" y="437388"/>
                </a:lnTo>
                <a:close/>
              </a:path>
              <a:path w="581025" h="454660">
                <a:moveTo>
                  <a:pt x="437388" y="420624"/>
                </a:moveTo>
                <a:lnTo>
                  <a:pt x="146304" y="420624"/>
                </a:lnTo>
                <a:lnTo>
                  <a:pt x="146304" y="437388"/>
                </a:lnTo>
                <a:lnTo>
                  <a:pt x="437388" y="437388"/>
                </a:lnTo>
                <a:lnTo>
                  <a:pt x="437388" y="420624"/>
                </a:lnTo>
                <a:close/>
              </a:path>
              <a:path w="581025" h="454660">
                <a:moveTo>
                  <a:pt x="469391" y="405384"/>
                </a:moveTo>
                <a:lnTo>
                  <a:pt x="114300" y="405384"/>
                </a:lnTo>
                <a:lnTo>
                  <a:pt x="114300" y="420624"/>
                </a:lnTo>
                <a:lnTo>
                  <a:pt x="469391" y="420624"/>
                </a:lnTo>
                <a:lnTo>
                  <a:pt x="469391" y="405384"/>
                </a:lnTo>
                <a:close/>
              </a:path>
              <a:path w="581025" h="454660">
                <a:moveTo>
                  <a:pt x="518159" y="371856"/>
                </a:moveTo>
                <a:lnTo>
                  <a:pt x="80772" y="371856"/>
                </a:lnTo>
                <a:lnTo>
                  <a:pt x="80772" y="405384"/>
                </a:lnTo>
                <a:lnTo>
                  <a:pt x="501396" y="405384"/>
                </a:lnTo>
                <a:lnTo>
                  <a:pt x="501396" y="388620"/>
                </a:lnTo>
                <a:lnTo>
                  <a:pt x="518159" y="388620"/>
                </a:lnTo>
                <a:lnTo>
                  <a:pt x="518159" y="371856"/>
                </a:lnTo>
                <a:close/>
              </a:path>
              <a:path w="581025" h="454660">
                <a:moveTo>
                  <a:pt x="550164" y="339852"/>
                </a:moveTo>
                <a:lnTo>
                  <a:pt x="65532" y="339852"/>
                </a:lnTo>
                <a:lnTo>
                  <a:pt x="65532" y="371856"/>
                </a:lnTo>
                <a:lnTo>
                  <a:pt x="531305" y="371856"/>
                </a:lnTo>
                <a:lnTo>
                  <a:pt x="534923" y="366225"/>
                </a:lnTo>
                <a:lnTo>
                  <a:pt x="534923" y="356616"/>
                </a:lnTo>
                <a:lnTo>
                  <a:pt x="541100" y="356616"/>
                </a:lnTo>
                <a:lnTo>
                  <a:pt x="548013" y="345859"/>
                </a:lnTo>
                <a:lnTo>
                  <a:pt x="550164" y="340952"/>
                </a:lnTo>
                <a:lnTo>
                  <a:pt x="550164" y="339852"/>
                </a:lnTo>
                <a:close/>
              </a:path>
              <a:path w="581025" h="454660">
                <a:moveTo>
                  <a:pt x="559995" y="114300"/>
                </a:moveTo>
                <a:lnTo>
                  <a:pt x="48768" y="114300"/>
                </a:lnTo>
                <a:lnTo>
                  <a:pt x="48768" y="129540"/>
                </a:lnTo>
                <a:lnTo>
                  <a:pt x="32004" y="129540"/>
                </a:lnTo>
                <a:lnTo>
                  <a:pt x="32004" y="178308"/>
                </a:lnTo>
                <a:lnTo>
                  <a:pt x="16764" y="178308"/>
                </a:lnTo>
                <a:lnTo>
                  <a:pt x="16764" y="210312"/>
                </a:lnTo>
                <a:lnTo>
                  <a:pt x="0" y="210312"/>
                </a:lnTo>
                <a:lnTo>
                  <a:pt x="0" y="227076"/>
                </a:lnTo>
                <a:lnTo>
                  <a:pt x="16764" y="227076"/>
                </a:lnTo>
                <a:lnTo>
                  <a:pt x="16764" y="275844"/>
                </a:lnTo>
                <a:lnTo>
                  <a:pt x="32004" y="275844"/>
                </a:lnTo>
                <a:lnTo>
                  <a:pt x="32004" y="324612"/>
                </a:lnTo>
                <a:lnTo>
                  <a:pt x="48768" y="324612"/>
                </a:lnTo>
                <a:lnTo>
                  <a:pt x="48768" y="339852"/>
                </a:lnTo>
                <a:lnTo>
                  <a:pt x="550646" y="339852"/>
                </a:lnTo>
                <a:lnTo>
                  <a:pt x="565733" y="305421"/>
                </a:lnTo>
                <a:lnTo>
                  <a:pt x="566928" y="300748"/>
                </a:lnTo>
                <a:lnTo>
                  <a:pt x="566928" y="291084"/>
                </a:lnTo>
                <a:lnTo>
                  <a:pt x="569398" y="291084"/>
                </a:lnTo>
                <a:lnTo>
                  <a:pt x="576814" y="262076"/>
                </a:lnTo>
                <a:lnTo>
                  <a:pt x="580644" y="216408"/>
                </a:lnTo>
                <a:lnTo>
                  <a:pt x="576814" y="170739"/>
                </a:lnTo>
                <a:lnTo>
                  <a:pt x="574463" y="161544"/>
                </a:lnTo>
                <a:lnTo>
                  <a:pt x="566928" y="161544"/>
                </a:lnTo>
                <a:lnTo>
                  <a:pt x="566928" y="132067"/>
                </a:lnTo>
                <a:lnTo>
                  <a:pt x="565733" y="127394"/>
                </a:lnTo>
                <a:lnTo>
                  <a:pt x="559995" y="114300"/>
                </a:lnTo>
                <a:close/>
              </a:path>
              <a:path w="581025" h="454660">
                <a:moveTo>
                  <a:pt x="534923" y="80772"/>
                </a:moveTo>
                <a:lnTo>
                  <a:pt x="65532" y="80772"/>
                </a:lnTo>
                <a:lnTo>
                  <a:pt x="65532" y="114300"/>
                </a:lnTo>
                <a:lnTo>
                  <a:pt x="550164" y="114300"/>
                </a:lnTo>
                <a:lnTo>
                  <a:pt x="550164" y="97536"/>
                </a:lnTo>
                <a:lnTo>
                  <a:pt x="534923" y="97536"/>
                </a:lnTo>
                <a:lnTo>
                  <a:pt x="534923" y="80772"/>
                </a:lnTo>
                <a:close/>
              </a:path>
              <a:path w="581025" h="454660">
                <a:moveTo>
                  <a:pt x="501396" y="48768"/>
                </a:moveTo>
                <a:lnTo>
                  <a:pt x="80772" y="48768"/>
                </a:lnTo>
                <a:lnTo>
                  <a:pt x="80772" y="80772"/>
                </a:lnTo>
                <a:lnTo>
                  <a:pt x="518159" y="80772"/>
                </a:lnTo>
                <a:lnTo>
                  <a:pt x="518159" y="65532"/>
                </a:lnTo>
                <a:lnTo>
                  <a:pt x="501396" y="65532"/>
                </a:lnTo>
                <a:lnTo>
                  <a:pt x="501396" y="48768"/>
                </a:lnTo>
                <a:close/>
              </a:path>
              <a:path w="581025" h="454660">
                <a:moveTo>
                  <a:pt x="469391" y="32004"/>
                </a:moveTo>
                <a:lnTo>
                  <a:pt x="114300" y="32004"/>
                </a:lnTo>
                <a:lnTo>
                  <a:pt x="114300" y="48768"/>
                </a:lnTo>
                <a:lnTo>
                  <a:pt x="469391" y="48768"/>
                </a:lnTo>
                <a:lnTo>
                  <a:pt x="469391" y="32004"/>
                </a:lnTo>
                <a:close/>
              </a:path>
              <a:path w="581025" h="454660">
                <a:moveTo>
                  <a:pt x="437388" y="16764"/>
                </a:moveTo>
                <a:lnTo>
                  <a:pt x="146304" y="16764"/>
                </a:lnTo>
                <a:lnTo>
                  <a:pt x="146304" y="32004"/>
                </a:lnTo>
                <a:lnTo>
                  <a:pt x="437388" y="32004"/>
                </a:lnTo>
                <a:lnTo>
                  <a:pt x="437388" y="16764"/>
                </a:lnTo>
                <a:close/>
              </a:path>
              <a:path w="581025" h="454660">
                <a:moveTo>
                  <a:pt x="405384" y="0"/>
                </a:moveTo>
                <a:lnTo>
                  <a:pt x="178308" y="0"/>
                </a:lnTo>
                <a:lnTo>
                  <a:pt x="178308" y="16764"/>
                </a:lnTo>
                <a:lnTo>
                  <a:pt x="405384" y="16764"/>
                </a:lnTo>
                <a:lnTo>
                  <a:pt x="405384" y="0"/>
                </a:lnTo>
                <a:close/>
              </a:path>
            </a:pathLst>
          </a:custGeom>
          <a:solidFill>
            <a:srgbClr val="D2E1FF"/>
          </a:solidFill>
        </p:spPr>
        <p:txBody>
          <a:bodyPr wrap="square" lIns="0" tIns="0" rIns="0" bIns="0" rtlCol="0"/>
          <a:lstStyle/>
          <a:p/>
        </p:txBody>
      </p:sp>
      <p:sp>
        <p:nvSpPr>
          <p:cNvPr id="181" name="object 181"/>
          <p:cNvSpPr/>
          <p:nvPr/>
        </p:nvSpPr>
        <p:spPr>
          <a:xfrm>
            <a:off x="1207008" y="5916167"/>
            <a:ext cx="515620" cy="454659"/>
          </a:xfrm>
          <a:custGeom>
            <a:avLst/>
            <a:gdLst/>
            <a:ahLst/>
            <a:cxnLst/>
            <a:rect l="l" t="t" r="r" b="b"/>
            <a:pathLst>
              <a:path w="515619" h="454660">
                <a:moveTo>
                  <a:pt x="373379" y="437388"/>
                </a:moveTo>
                <a:lnTo>
                  <a:pt x="146303" y="437388"/>
                </a:lnTo>
                <a:lnTo>
                  <a:pt x="146303" y="440603"/>
                </a:lnTo>
                <a:lnTo>
                  <a:pt x="167892" y="450606"/>
                </a:lnTo>
                <a:lnTo>
                  <a:pt x="181095" y="454152"/>
                </a:lnTo>
                <a:lnTo>
                  <a:pt x="334016" y="454152"/>
                </a:lnTo>
                <a:lnTo>
                  <a:pt x="347219" y="450606"/>
                </a:lnTo>
                <a:lnTo>
                  <a:pt x="373379" y="438485"/>
                </a:lnTo>
                <a:lnTo>
                  <a:pt x="373379" y="437388"/>
                </a:lnTo>
                <a:close/>
              </a:path>
              <a:path w="515619" h="454660">
                <a:moveTo>
                  <a:pt x="447194" y="48768"/>
                </a:moveTo>
                <a:lnTo>
                  <a:pt x="67917" y="48768"/>
                </a:lnTo>
                <a:lnTo>
                  <a:pt x="60742" y="55737"/>
                </a:lnTo>
                <a:lnTo>
                  <a:pt x="48767" y="72155"/>
                </a:lnTo>
                <a:lnTo>
                  <a:pt x="48767" y="80772"/>
                </a:lnTo>
                <a:lnTo>
                  <a:pt x="42482" y="80772"/>
                </a:lnTo>
                <a:lnTo>
                  <a:pt x="35277" y="90649"/>
                </a:lnTo>
                <a:lnTo>
                  <a:pt x="33527" y="94212"/>
                </a:lnTo>
                <a:lnTo>
                  <a:pt x="33527" y="114300"/>
                </a:lnTo>
                <a:lnTo>
                  <a:pt x="23662" y="114300"/>
                </a:lnTo>
                <a:lnTo>
                  <a:pt x="16763" y="128346"/>
                </a:lnTo>
                <a:lnTo>
                  <a:pt x="16763" y="129540"/>
                </a:lnTo>
                <a:lnTo>
                  <a:pt x="16172" y="129550"/>
                </a:lnTo>
                <a:lnTo>
                  <a:pt x="4166" y="171712"/>
                </a:lnTo>
                <a:lnTo>
                  <a:pt x="0" y="216408"/>
                </a:lnTo>
                <a:lnTo>
                  <a:pt x="4166" y="261103"/>
                </a:lnTo>
                <a:lnTo>
                  <a:pt x="16172" y="303265"/>
                </a:lnTo>
                <a:lnTo>
                  <a:pt x="35277" y="342166"/>
                </a:lnTo>
                <a:lnTo>
                  <a:pt x="60742" y="377078"/>
                </a:lnTo>
                <a:lnTo>
                  <a:pt x="91826" y="407273"/>
                </a:lnTo>
                <a:lnTo>
                  <a:pt x="111223" y="420624"/>
                </a:lnTo>
                <a:lnTo>
                  <a:pt x="114299" y="420624"/>
                </a:lnTo>
                <a:lnTo>
                  <a:pt x="114299" y="422741"/>
                </a:lnTo>
                <a:lnTo>
                  <a:pt x="127790" y="432025"/>
                </a:lnTo>
                <a:lnTo>
                  <a:pt x="139363" y="437388"/>
                </a:lnTo>
                <a:lnTo>
                  <a:pt x="375748" y="437388"/>
                </a:lnTo>
                <a:lnTo>
                  <a:pt x="423285" y="407273"/>
                </a:lnTo>
                <a:lnTo>
                  <a:pt x="454369" y="377078"/>
                </a:lnTo>
                <a:lnTo>
                  <a:pt x="479834" y="342166"/>
                </a:lnTo>
                <a:lnTo>
                  <a:pt x="498939" y="303265"/>
                </a:lnTo>
                <a:lnTo>
                  <a:pt x="510945" y="261103"/>
                </a:lnTo>
                <a:lnTo>
                  <a:pt x="515112" y="216408"/>
                </a:lnTo>
                <a:lnTo>
                  <a:pt x="510945" y="171712"/>
                </a:lnTo>
                <a:lnTo>
                  <a:pt x="498934" y="129540"/>
                </a:lnTo>
                <a:lnTo>
                  <a:pt x="479834" y="90649"/>
                </a:lnTo>
                <a:lnTo>
                  <a:pt x="454369" y="55737"/>
                </a:lnTo>
                <a:lnTo>
                  <a:pt x="447194" y="48768"/>
                </a:lnTo>
                <a:close/>
              </a:path>
              <a:path w="515619" h="454660">
                <a:moveTo>
                  <a:pt x="429937" y="32004"/>
                </a:moveTo>
                <a:lnTo>
                  <a:pt x="85174" y="32004"/>
                </a:lnTo>
                <a:lnTo>
                  <a:pt x="82295" y="34800"/>
                </a:lnTo>
                <a:lnTo>
                  <a:pt x="82295" y="48768"/>
                </a:lnTo>
                <a:lnTo>
                  <a:pt x="437387" y="48768"/>
                </a:lnTo>
                <a:lnTo>
                  <a:pt x="437387" y="39241"/>
                </a:lnTo>
                <a:lnTo>
                  <a:pt x="429937" y="32004"/>
                </a:lnTo>
                <a:close/>
              </a:path>
              <a:path w="515619" h="454660">
                <a:moveTo>
                  <a:pt x="405383" y="16764"/>
                </a:moveTo>
                <a:lnTo>
                  <a:pt x="114299" y="16764"/>
                </a:lnTo>
                <a:lnTo>
                  <a:pt x="114299" y="32004"/>
                </a:lnTo>
                <a:lnTo>
                  <a:pt x="405383" y="32004"/>
                </a:lnTo>
                <a:lnTo>
                  <a:pt x="405383" y="16764"/>
                </a:lnTo>
                <a:close/>
              </a:path>
              <a:path w="515619" h="454660">
                <a:moveTo>
                  <a:pt x="373379" y="0"/>
                </a:moveTo>
                <a:lnTo>
                  <a:pt x="146303" y="0"/>
                </a:lnTo>
                <a:lnTo>
                  <a:pt x="146303" y="16764"/>
                </a:lnTo>
                <a:lnTo>
                  <a:pt x="373379" y="16764"/>
                </a:lnTo>
                <a:lnTo>
                  <a:pt x="373379" y="0"/>
                </a:lnTo>
                <a:close/>
              </a:path>
            </a:pathLst>
          </a:custGeom>
          <a:solidFill>
            <a:srgbClr val="D7E6FF"/>
          </a:solidFill>
        </p:spPr>
        <p:txBody>
          <a:bodyPr wrap="square" lIns="0" tIns="0" rIns="0" bIns="0" rtlCol="0"/>
          <a:lstStyle/>
          <a:p/>
        </p:txBody>
      </p:sp>
      <p:sp>
        <p:nvSpPr>
          <p:cNvPr id="182" name="object 182"/>
          <p:cNvSpPr/>
          <p:nvPr/>
        </p:nvSpPr>
        <p:spPr>
          <a:xfrm>
            <a:off x="1239011" y="5916167"/>
            <a:ext cx="451484" cy="434340"/>
          </a:xfrm>
          <a:custGeom>
            <a:avLst/>
            <a:gdLst/>
            <a:ahLst/>
            <a:cxnLst/>
            <a:rect l="l" t="t" r="r" b="b"/>
            <a:pathLst>
              <a:path w="451485" h="434339">
                <a:moveTo>
                  <a:pt x="241242" y="0"/>
                </a:moveTo>
                <a:lnTo>
                  <a:pt x="209861" y="0"/>
                </a:lnTo>
                <a:lnTo>
                  <a:pt x="179980" y="2902"/>
                </a:lnTo>
                <a:lnTo>
                  <a:pt x="137588" y="15597"/>
                </a:lnTo>
                <a:lnTo>
                  <a:pt x="99268" y="35686"/>
                </a:lnTo>
                <a:lnTo>
                  <a:pt x="65913" y="62293"/>
                </a:lnTo>
                <a:lnTo>
                  <a:pt x="38415" y="94544"/>
                </a:lnTo>
                <a:lnTo>
                  <a:pt x="17668" y="131564"/>
                </a:lnTo>
                <a:lnTo>
                  <a:pt x="4566" y="172476"/>
                </a:lnTo>
                <a:lnTo>
                  <a:pt x="0" y="216408"/>
                </a:lnTo>
                <a:lnTo>
                  <a:pt x="4566" y="260339"/>
                </a:lnTo>
                <a:lnTo>
                  <a:pt x="17668" y="301251"/>
                </a:lnTo>
                <a:lnTo>
                  <a:pt x="38415" y="338271"/>
                </a:lnTo>
                <a:lnTo>
                  <a:pt x="65913" y="370522"/>
                </a:lnTo>
                <a:lnTo>
                  <a:pt x="99268" y="397130"/>
                </a:lnTo>
                <a:lnTo>
                  <a:pt x="137588" y="417218"/>
                </a:lnTo>
                <a:lnTo>
                  <a:pt x="179980" y="429913"/>
                </a:lnTo>
                <a:lnTo>
                  <a:pt x="225552" y="434340"/>
                </a:lnTo>
                <a:lnTo>
                  <a:pt x="271123" y="429913"/>
                </a:lnTo>
                <a:lnTo>
                  <a:pt x="313515" y="417218"/>
                </a:lnTo>
                <a:lnTo>
                  <a:pt x="351835" y="397130"/>
                </a:lnTo>
                <a:lnTo>
                  <a:pt x="385191" y="370522"/>
                </a:lnTo>
                <a:lnTo>
                  <a:pt x="412688" y="338271"/>
                </a:lnTo>
                <a:lnTo>
                  <a:pt x="433435" y="301251"/>
                </a:lnTo>
                <a:lnTo>
                  <a:pt x="446537" y="260339"/>
                </a:lnTo>
                <a:lnTo>
                  <a:pt x="451104" y="216408"/>
                </a:lnTo>
                <a:lnTo>
                  <a:pt x="446537" y="172476"/>
                </a:lnTo>
                <a:lnTo>
                  <a:pt x="433435" y="131564"/>
                </a:lnTo>
                <a:lnTo>
                  <a:pt x="412688" y="94544"/>
                </a:lnTo>
                <a:lnTo>
                  <a:pt x="385191" y="62293"/>
                </a:lnTo>
                <a:lnTo>
                  <a:pt x="351835" y="35686"/>
                </a:lnTo>
                <a:lnTo>
                  <a:pt x="313515" y="15597"/>
                </a:lnTo>
                <a:lnTo>
                  <a:pt x="271123" y="2902"/>
                </a:lnTo>
                <a:lnTo>
                  <a:pt x="241242" y="0"/>
                </a:lnTo>
                <a:close/>
              </a:path>
            </a:pathLst>
          </a:custGeom>
          <a:solidFill>
            <a:srgbClr val="DDE9FF"/>
          </a:solidFill>
        </p:spPr>
        <p:txBody>
          <a:bodyPr wrap="square" lIns="0" tIns="0" rIns="0" bIns="0" rtlCol="0"/>
          <a:lstStyle/>
          <a:p/>
        </p:txBody>
      </p:sp>
      <p:sp>
        <p:nvSpPr>
          <p:cNvPr id="183" name="object 183"/>
          <p:cNvSpPr/>
          <p:nvPr/>
        </p:nvSpPr>
        <p:spPr>
          <a:xfrm>
            <a:off x="1271016" y="5948171"/>
            <a:ext cx="387350" cy="370840"/>
          </a:xfrm>
          <a:custGeom>
            <a:avLst/>
            <a:gdLst/>
            <a:ahLst/>
            <a:cxnLst/>
            <a:rect l="l" t="t" r="r" b="b"/>
            <a:pathLst>
              <a:path w="387350" h="370839">
                <a:moveTo>
                  <a:pt x="193548" y="0"/>
                </a:moveTo>
                <a:lnTo>
                  <a:pt x="142169" y="6681"/>
                </a:lnTo>
                <a:lnTo>
                  <a:pt x="95955" y="25512"/>
                </a:lnTo>
                <a:lnTo>
                  <a:pt x="56769" y="54673"/>
                </a:lnTo>
                <a:lnTo>
                  <a:pt x="26472" y="92343"/>
                </a:lnTo>
                <a:lnTo>
                  <a:pt x="6928" y="136701"/>
                </a:lnTo>
                <a:lnTo>
                  <a:pt x="0" y="185927"/>
                </a:lnTo>
                <a:lnTo>
                  <a:pt x="6928" y="234512"/>
                </a:lnTo>
                <a:lnTo>
                  <a:pt x="26472" y="278440"/>
                </a:lnTo>
                <a:lnTo>
                  <a:pt x="56769" y="315848"/>
                </a:lnTo>
                <a:lnTo>
                  <a:pt x="95955" y="344875"/>
                </a:lnTo>
                <a:lnTo>
                  <a:pt x="142169" y="363657"/>
                </a:lnTo>
                <a:lnTo>
                  <a:pt x="193548" y="370331"/>
                </a:lnTo>
                <a:lnTo>
                  <a:pt x="244926" y="363657"/>
                </a:lnTo>
                <a:lnTo>
                  <a:pt x="291140" y="344875"/>
                </a:lnTo>
                <a:lnTo>
                  <a:pt x="330327" y="315848"/>
                </a:lnTo>
                <a:lnTo>
                  <a:pt x="360623" y="278440"/>
                </a:lnTo>
                <a:lnTo>
                  <a:pt x="380167" y="234512"/>
                </a:lnTo>
                <a:lnTo>
                  <a:pt x="387096" y="185927"/>
                </a:lnTo>
                <a:lnTo>
                  <a:pt x="380167" y="136701"/>
                </a:lnTo>
                <a:lnTo>
                  <a:pt x="360623" y="92343"/>
                </a:lnTo>
                <a:lnTo>
                  <a:pt x="330327" y="54673"/>
                </a:lnTo>
                <a:lnTo>
                  <a:pt x="291140" y="25512"/>
                </a:lnTo>
                <a:lnTo>
                  <a:pt x="244926" y="6681"/>
                </a:lnTo>
                <a:lnTo>
                  <a:pt x="193548" y="0"/>
                </a:lnTo>
                <a:close/>
              </a:path>
            </a:pathLst>
          </a:custGeom>
          <a:solidFill>
            <a:srgbClr val="E2ECFF"/>
          </a:solidFill>
        </p:spPr>
        <p:txBody>
          <a:bodyPr wrap="square" lIns="0" tIns="0" rIns="0" bIns="0" rtlCol="0"/>
          <a:lstStyle/>
          <a:p/>
        </p:txBody>
      </p:sp>
      <p:sp>
        <p:nvSpPr>
          <p:cNvPr id="184" name="object 184"/>
          <p:cNvSpPr/>
          <p:nvPr/>
        </p:nvSpPr>
        <p:spPr>
          <a:xfrm>
            <a:off x="1303019" y="5963411"/>
            <a:ext cx="323215" cy="321945"/>
          </a:xfrm>
          <a:custGeom>
            <a:avLst/>
            <a:gdLst/>
            <a:ahLst/>
            <a:cxnLst/>
            <a:rect l="l" t="t" r="r" b="b"/>
            <a:pathLst>
              <a:path w="323214" h="321945">
                <a:moveTo>
                  <a:pt x="161543" y="0"/>
                </a:moveTo>
                <a:lnTo>
                  <a:pt x="118886" y="5722"/>
                </a:lnTo>
                <a:lnTo>
                  <a:pt x="80376" y="21900"/>
                </a:lnTo>
                <a:lnTo>
                  <a:pt x="47625" y="47053"/>
                </a:lnTo>
                <a:lnTo>
                  <a:pt x="22239" y="79699"/>
                </a:lnTo>
                <a:lnTo>
                  <a:pt x="5827" y="118356"/>
                </a:lnTo>
                <a:lnTo>
                  <a:pt x="0" y="161544"/>
                </a:lnTo>
                <a:lnTo>
                  <a:pt x="8314" y="212128"/>
                </a:lnTo>
                <a:lnTo>
                  <a:pt x="31406" y="256056"/>
                </a:lnTo>
                <a:lnTo>
                  <a:pt x="66495" y="290693"/>
                </a:lnTo>
                <a:lnTo>
                  <a:pt x="110800" y="313407"/>
                </a:lnTo>
                <a:lnTo>
                  <a:pt x="161543" y="321564"/>
                </a:lnTo>
                <a:lnTo>
                  <a:pt x="212287" y="313407"/>
                </a:lnTo>
                <a:lnTo>
                  <a:pt x="256592" y="290693"/>
                </a:lnTo>
                <a:lnTo>
                  <a:pt x="291681" y="256056"/>
                </a:lnTo>
                <a:lnTo>
                  <a:pt x="314773" y="212128"/>
                </a:lnTo>
                <a:lnTo>
                  <a:pt x="323088" y="161544"/>
                </a:lnTo>
                <a:lnTo>
                  <a:pt x="317260" y="118356"/>
                </a:lnTo>
                <a:lnTo>
                  <a:pt x="300848" y="79699"/>
                </a:lnTo>
                <a:lnTo>
                  <a:pt x="275463" y="47053"/>
                </a:lnTo>
                <a:lnTo>
                  <a:pt x="242711" y="21900"/>
                </a:lnTo>
                <a:lnTo>
                  <a:pt x="204201" y="5722"/>
                </a:lnTo>
                <a:lnTo>
                  <a:pt x="161543" y="0"/>
                </a:lnTo>
                <a:close/>
              </a:path>
            </a:pathLst>
          </a:custGeom>
          <a:solidFill>
            <a:srgbClr val="E9F0FF"/>
          </a:solidFill>
        </p:spPr>
        <p:txBody>
          <a:bodyPr wrap="square" lIns="0" tIns="0" rIns="0" bIns="0" rtlCol="0"/>
          <a:lstStyle/>
          <a:p/>
        </p:txBody>
      </p:sp>
      <p:sp>
        <p:nvSpPr>
          <p:cNvPr id="185" name="object 185"/>
          <p:cNvSpPr/>
          <p:nvPr/>
        </p:nvSpPr>
        <p:spPr>
          <a:xfrm>
            <a:off x="1335024" y="5995415"/>
            <a:ext cx="257810" cy="257810"/>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p:txBody>
      </p:sp>
      <p:sp>
        <p:nvSpPr>
          <p:cNvPr id="186" name="object 186"/>
          <p:cNvSpPr/>
          <p:nvPr/>
        </p:nvSpPr>
        <p:spPr>
          <a:xfrm>
            <a:off x="1368552" y="6028944"/>
            <a:ext cx="192405" cy="192405"/>
          </a:xfrm>
          <a:custGeom>
            <a:avLst/>
            <a:gdLst/>
            <a:ahLst/>
            <a:cxnLst/>
            <a:rect l="l" t="t" r="r" b="b"/>
            <a:pathLst>
              <a:path w="192405" h="192404">
                <a:moveTo>
                  <a:pt x="96012" y="0"/>
                </a:moveTo>
                <a:lnTo>
                  <a:pt x="58507" y="7500"/>
                </a:lnTo>
                <a:lnTo>
                  <a:pt x="28003" y="28003"/>
                </a:lnTo>
                <a:lnTo>
                  <a:pt x="7500" y="58507"/>
                </a:lnTo>
                <a:lnTo>
                  <a:pt x="0" y="96012"/>
                </a:lnTo>
                <a:lnTo>
                  <a:pt x="7500" y="133516"/>
                </a:lnTo>
                <a:lnTo>
                  <a:pt x="28003" y="164020"/>
                </a:lnTo>
                <a:lnTo>
                  <a:pt x="58507" y="184523"/>
                </a:lnTo>
                <a:lnTo>
                  <a:pt x="96012" y="192024"/>
                </a:lnTo>
                <a:lnTo>
                  <a:pt x="133516" y="184523"/>
                </a:lnTo>
                <a:lnTo>
                  <a:pt x="164020" y="164020"/>
                </a:lnTo>
                <a:lnTo>
                  <a:pt x="184523" y="133516"/>
                </a:lnTo>
                <a:lnTo>
                  <a:pt x="192024" y="96012"/>
                </a:lnTo>
                <a:lnTo>
                  <a:pt x="184523" y="58507"/>
                </a:lnTo>
                <a:lnTo>
                  <a:pt x="164020" y="28003"/>
                </a:lnTo>
                <a:lnTo>
                  <a:pt x="133516" y="7500"/>
                </a:lnTo>
                <a:lnTo>
                  <a:pt x="96012" y="0"/>
                </a:lnTo>
                <a:close/>
              </a:path>
            </a:pathLst>
          </a:custGeom>
          <a:solidFill>
            <a:srgbClr val="F4F8FF"/>
          </a:solidFill>
        </p:spPr>
        <p:txBody>
          <a:bodyPr wrap="square" lIns="0" tIns="0" rIns="0" bIns="0" rtlCol="0"/>
          <a:lstStyle/>
          <a:p/>
        </p:txBody>
      </p:sp>
      <p:sp>
        <p:nvSpPr>
          <p:cNvPr id="187" name="object 187"/>
          <p:cNvSpPr/>
          <p:nvPr/>
        </p:nvSpPr>
        <p:spPr>
          <a:xfrm>
            <a:off x="1400555" y="6060947"/>
            <a:ext cx="128270" cy="128270"/>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p:txBody>
      </p:sp>
      <p:sp>
        <p:nvSpPr>
          <p:cNvPr id="188" name="object 188"/>
          <p:cNvSpPr/>
          <p:nvPr/>
        </p:nvSpPr>
        <p:spPr>
          <a:xfrm>
            <a:off x="1432560" y="6092952"/>
            <a:ext cx="64135" cy="64135"/>
          </a:xfrm>
          <a:custGeom>
            <a:avLst/>
            <a:gdLst/>
            <a:ahLst/>
            <a:cxnLst/>
            <a:rect l="l" t="t" r="r" b="b"/>
            <a:pathLst>
              <a:path w="64134" h="64135">
                <a:moveTo>
                  <a:pt x="32004" y="0"/>
                </a:moveTo>
                <a:lnTo>
                  <a:pt x="19931" y="2643"/>
                </a:lnTo>
                <a:lnTo>
                  <a:pt x="9715" y="9715"/>
                </a:lnTo>
                <a:lnTo>
                  <a:pt x="2643" y="19931"/>
                </a:lnTo>
                <a:lnTo>
                  <a:pt x="0" y="32003"/>
                </a:lnTo>
                <a:lnTo>
                  <a:pt x="2643" y="44076"/>
                </a:lnTo>
                <a:lnTo>
                  <a:pt x="9715" y="54292"/>
                </a:lnTo>
                <a:lnTo>
                  <a:pt x="19931" y="61364"/>
                </a:lnTo>
                <a:lnTo>
                  <a:pt x="32004" y="64007"/>
                </a:lnTo>
                <a:lnTo>
                  <a:pt x="44719" y="61364"/>
                </a:lnTo>
                <a:lnTo>
                  <a:pt x="54864" y="54292"/>
                </a:lnTo>
                <a:lnTo>
                  <a:pt x="61579" y="44076"/>
                </a:lnTo>
                <a:lnTo>
                  <a:pt x="64008" y="32003"/>
                </a:lnTo>
                <a:lnTo>
                  <a:pt x="61579" y="19931"/>
                </a:lnTo>
                <a:lnTo>
                  <a:pt x="54864" y="9715"/>
                </a:lnTo>
                <a:lnTo>
                  <a:pt x="44719" y="2643"/>
                </a:lnTo>
                <a:lnTo>
                  <a:pt x="32004" y="0"/>
                </a:lnTo>
                <a:close/>
              </a:path>
            </a:pathLst>
          </a:custGeom>
          <a:solidFill>
            <a:srgbClr val="FFFFFF"/>
          </a:solidFill>
        </p:spPr>
        <p:txBody>
          <a:bodyPr wrap="square" lIns="0" tIns="0" rIns="0" bIns="0" rtlCol="0"/>
          <a:lstStyle/>
          <a:p/>
        </p:txBody>
      </p:sp>
      <p:sp>
        <p:nvSpPr>
          <p:cNvPr id="189" name="object 189"/>
          <p:cNvSpPr/>
          <p:nvPr/>
        </p:nvSpPr>
        <p:spPr>
          <a:xfrm>
            <a:off x="1173480" y="5899403"/>
            <a:ext cx="585470" cy="471170"/>
          </a:xfrm>
          <a:custGeom>
            <a:avLst/>
            <a:gdLst/>
            <a:ahLst/>
            <a:cxnLst/>
            <a:rect l="l" t="t" r="r" b="b"/>
            <a:pathLst>
              <a:path w="585469" h="471170">
                <a:moveTo>
                  <a:pt x="292608" y="0"/>
                </a:moveTo>
                <a:lnTo>
                  <a:pt x="234696" y="4572"/>
                </a:lnTo>
                <a:lnTo>
                  <a:pt x="182880" y="18288"/>
                </a:lnTo>
                <a:lnTo>
                  <a:pt x="150876" y="30480"/>
                </a:lnTo>
                <a:lnTo>
                  <a:pt x="128016" y="41148"/>
                </a:lnTo>
                <a:lnTo>
                  <a:pt x="85344" y="68580"/>
                </a:lnTo>
                <a:lnTo>
                  <a:pt x="51816" y="102108"/>
                </a:lnTo>
                <a:lnTo>
                  <a:pt x="24384" y="141732"/>
                </a:lnTo>
                <a:lnTo>
                  <a:pt x="13716" y="167640"/>
                </a:lnTo>
                <a:lnTo>
                  <a:pt x="6096" y="190500"/>
                </a:lnTo>
                <a:lnTo>
                  <a:pt x="1524" y="211836"/>
                </a:lnTo>
                <a:lnTo>
                  <a:pt x="0" y="236220"/>
                </a:lnTo>
                <a:lnTo>
                  <a:pt x="1524" y="259080"/>
                </a:lnTo>
                <a:lnTo>
                  <a:pt x="6096" y="280416"/>
                </a:lnTo>
                <a:lnTo>
                  <a:pt x="13716" y="303276"/>
                </a:lnTo>
                <a:lnTo>
                  <a:pt x="15240" y="309372"/>
                </a:lnTo>
                <a:lnTo>
                  <a:pt x="36576" y="348996"/>
                </a:lnTo>
                <a:lnTo>
                  <a:pt x="67056" y="385572"/>
                </a:lnTo>
                <a:lnTo>
                  <a:pt x="128016" y="429768"/>
                </a:lnTo>
                <a:lnTo>
                  <a:pt x="150876" y="440436"/>
                </a:lnTo>
                <a:lnTo>
                  <a:pt x="156972" y="443484"/>
                </a:lnTo>
                <a:lnTo>
                  <a:pt x="208788" y="460248"/>
                </a:lnTo>
                <a:lnTo>
                  <a:pt x="263652" y="469392"/>
                </a:lnTo>
                <a:lnTo>
                  <a:pt x="292608" y="470916"/>
                </a:lnTo>
                <a:lnTo>
                  <a:pt x="321564" y="469392"/>
                </a:lnTo>
                <a:lnTo>
                  <a:pt x="350520" y="466344"/>
                </a:lnTo>
                <a:lnTo>
                  <a:pt x="376428" y="460248"/>
                </a:lnTo>
                <a:lnTo>
                  <a:pt x="398373" y="454152"/>
                </a:lnTo>
                <a:lnTo>
                  <a:pt x="292608" y="454152"/>
                </a:lnTo>
                <a:lnTo>
                  <a:pt x="263652" y="452628"/>
                </a:lnTo>
                <a:lnTo>
                  <a:pt x="234696" y="449580"/>
                </a:lnTo>
                <a:lnTo>
                  <a:pt x="208788" y="443484"/>
                </a:lnTo>
                <a:lnTo>
                  <a:pt x="182880" y="435864"/>
                </a:lnTo>
                <a:lnTo>
                  <a:pt x="178562" y="434340"/>
                </a:lnTo>
                <a:lnTo>
                  <a:pt x="156972" y="434340"/>
                </a:lnTo>
                <a:lnTo>
                  <a:pt x="156972" y="426720"/>
                </a:lnTo>
                <a:lnTo>
                  <a:pt x="159802" y="426720"/>
                </a:lnTo>
                <a:lnTo>
                  <a:pt x="140208" y="417576"/>
                </a:lnTo>
                <a:lnTo>
                  <a:pt x="97536" y="390144"/>
                </a:lnTo>
                <a:lnTo>
                  <a:pt x="64008" y="356616"/>
                </a:lnTo>
                <a:lnTo>
                  <a:pt x="36576" y="316992"/>
                </a:lnTo>
                <a:lnTo>
                  <a:pt x="30245" y="303276"/>
                </a:lnTo>
                <a:lnTo>
                  <a:pt x="21336" y="303276"/>
                </a:lnTo>
                <a:lnTo>
                  <a:pt x="27432" y="297180"/>
                </a:lnTo>
                <a:lnTo>
                  <a:pt x="28448" y="297180"/>
                </a:lnTo>
                <a:lnTo>
                  <a:pt x="22860" y="280416"/>
                </a:lnTo>
                <a:lnTo>
                  <a:pt x="18288" y="259080"/>
                </a:lnTo>
                <a:lnTo>
                  <a:pt x="16764" y="236220"/>
                </a:lnTo>
                <a:lnTo>
                  <a:pt x="18288" y="211836"/>
                </a:lnTo>
                <a:lnTo>
                  <a:pt x="22860" y="190500"/>
                </a:lnTo>
                <a:lnTo>
                  <a:pt x="28448" y="173736"/>
                </a:lnTo>
                <a:lnTo>
                  <a:pt x="27432" y="173736"/>
                </a:lnTo>
                <a:lnTo>
                  <a:pt x="21336" y="167640"/>
                </a:lnTo>
                <a:lnTo>
                  <a:pt x="30245" y="167640"/>
                </a:lnTo>
                <a:lnTo>
                  <a:pt x="36576" y="153924"/>
                </a:lnTo>
                <a:lnTo>
                  <a:pt x="64008" y="114300"/>
                </a:lnTo>
                <a:lnTo>
                  <a:pt x="97536" y="80772"/>
                </a:lnTo>
                <a:lnTo>
                  <a:pt x="140208" y="53340"/>
                </a:lnTo>
                <a:lnTo>
                  <a:pt x="159802" y="44196"/>
                </a:lnTo>
                <a:lnTo>
                  <a:pt x="156972" y="44196"/>
                </a:lnTo>
                <a:lnTo>
                  <a:pt x="156972" y="36576"/>
                </a:lnTo>
                <a:lnTo>
                  <a:pt x="178562" y="36576"/>
                </a:lnTo>
                <a:lnTo>
                  <a:pt x="182880" y="35052"/>
                </a:lnTo>
                <a:lnTo>
                  <a:pt x="208788" y="27432"/>
                </a:lnTo>
                <a:lnTo>
                  <a:pt x="234696" y="21336"/>
                </a:lnTo>
                <a:lnTo>
                  <a:pt x="263652" y="18288"/>
                </a:lnTo>
                <a:lnTo>
                  <a:pt x="292608" y="16764"/>
                </a:lnTo>
                <a:lnTo>
                  <a:pt x="398373" y="16764"/>
                </a:lnTo>
                <a:lnTo>
                  <a:pt x="376428" y="10668"/>
                </a:lnTo>
                <a:lnTo>
                  <a:pt x="350520" y="4572"/>
                </a:lnTo>
                <a:lnTo>
                  <a:pt x="321564" y="1524"/>
                </a:lnTo>
                <a:lnTo>
                  <a:pt x="292608" y="0"/>
                </a:lnTo>
                <a:close/>
              </a:path>
              <a:path w="585469" h="471170">
                <a:moveTo>
                  <a:pt x="422702" y="428798"/>
                </a:moveTo>
                <a:lnTo>
                  <a:pt x="376428" y="443484"/>
                </a:lnTo>
                <a:lnTo>
                  <a:pt x="321564" y="452628"/>
                </a:lnTo>
                <a:lnTo>
                  <a:pt x="292608" y="454152"/>
                </a:lnTo>
                <a:lnTo>
                  <a:pt x="398373" y="454152"/>
                </a:lnTo>
                <a:lnTo>
                  <a:pt x="403860" y="452628"/>
                </a:lnTo>
                <a:lnTo>
                  <a:pt x="428244" y="443484"/>
                </a:lnTo>
                <a:lnTo>
                  <a:pt x="434340" y="440436"/>
                </a:lnTo>
                <a:lnTo>
                  <a:pt x="447402" y="434340"/>
                </a:lnTo>
                <a:lnTo>
                  <a:pt x="428244" y="434340"/>
                </a:lnTo>
                <a:lnTo>
                  <a:pt x="422702" y="428798"/>
                </a:lnTo>
                <a:close/>
              </a:path>
              <a:path w="585469" h="471170">
                <a:moveTo>
                  <a:pt x="156972" y="426720"/>
                </a:moveTo>
                <a:lnTo>
                  <a:pt x="156972" y="434340"/>
                </a:lnTo>
                <a:lnTo>
                  <a:pt x="162604" y="428707"/>
                </a:lnTo>
                <a:lnTo>
                  <a:pt x="156972" y="426720"/>
                </a:lnTo>
                <a:close/>
              </a:path>
              <a:path w="585469" h="471170">
                <a:moveTo>
                  <a:pt x="162604" y="428707"/>
                </a:moveTo>
                <a:lnTo>
                  <a:pt x="156972" y="434340"/>
                </a:lnTo>
                <a:lnTo>
                  <a:pt x="178562" y="434340"/>
                </a:lnTo>
                <a:lnTo>
                  <a:pt x="162604" y="428707"/>
                </a:lnTo>
                <a:close/>
              </a:path>
              <a:path w="585469" h="471170">
                <a:moveTo>
                  <a:pt x="428244" y="426720"/>
                </a:moveTo>
                <a:lnTo>
                  <a:pt x="422702" y="428798"/>
                </a:lnTo>
                <a:lnTo>
                  <a:pt x="428244" y="434340"/>
                </a:lnTo>
                <a:lnTo>
                  <a:pt x="428244" y="426720"/>
                </a:lnTo>
                <a:close/>
              </a:path>
              <a:path w="585469" h="471170">
                <a:moveTo>
                  <a:pt x="461941" y="426720"/>
                </a:moveTo>
                <a:lnTo>
                  <a:pt x="428244" y="426720"/>
                </a:lnTo>
                <a:lnTo>
                  <a:pt x="428244" y="434340"/>
                </a:lnTo>
                <a:lnTo>
                  <a:pt x="447402" y="434340"/>
                </a:lnTo>
                <a:lnTo>
                  <a:pt x="457200" y="429768"/>
                </a:lnTo>
                <a:lnTo>
                  <a:pt x="461941" y="426720"/>
                </a:lnTo>
                <a:close/>
              </a:path>
              <a:path w="585469" h="471170">
                <a:moveTo>
                  <a:pt x="557784" y="297180"/>
                </a:moveTo>
                <a:lnTo>
                  <a:pt x="536448" y="336804"/>
                </a:lnTo>
                <a:lnTo>
                  <a:pt x="505968" y="373380"/>
                </a:lnTo>
                <a:lnTo>
                  <a:pt x="445008" y="417576"/>
                </a:lnTo>
                <a:lnTo>
                  <a:pt x="422148" y="428244"/>
                </a:lnTo>
                <a:lnTo>
                  <a:pt x="422702" y="428798"/>
                </a:lnTo>
                <a:lnTo>
                  <a:pt x="428244" y="426720"/>
                </a:lnTo>
                <a:lnTo>
                  <a:pt x="461941" y="426720"/>
                </a:lnTo>
                <a:lnTo>
                  <a:pt x="499872" y="402336"/>
                </a:lnTo>
                <a:lnTo>
                  <a:pt x="533400" y="368808"/>
                </a:lnTo>
                <a:lnTo>
                  <a:pt x="560832" y="329184"/>
                </a:lnTo>
                <a:lnTo>
                  <a:pt x="571500" y="303276"/>
                </a:lnTo>
                <a:lnTo>
                  <a:pt x="563880" y="303276"/>
                </a:lnTo>
                <a:lnTo>
                  <a:pt x="557784" y="297180"/>
                </a:lnTo>
                <a:close/>
              </a:path>
              <a:path w="585469" h="471170">
                <a:moveTo>
                  <a:pt x="159802" y="426720"/>
                </a:moveTo>
                <a:lnTo>
                  <a:pt x="156972" y="426720"/>
                </a:lnTo>
                <a:lnTo>
                  <a:pt x="162604" y="428707"/>
                </a:lnTo>
                <a:lnTo>
                  <a:pt x="163068" y="428244"/>
                </a:lnTo>
                <a:lnTo>
                  <a:pt x="159802" y="426720"/>
                </a:lnTo>
                <a:close/>
              </a:path>
              <a:path w="585469" h="471170">
                <a:moveTo>
                  <a:pt x="27432" y="297180"/>
                </a:moveTo>
                <a:lnTo>
                  <a:pt x="21336" y="303276"/>
                </a:lnTo>
                <a:lnTo>
                  <a:pt x="30245" y="303276"/>
                </a:lnTo>
                <a:lnTo>
                  <a:pt x="27432" y="297180"/>
                </a:lnTo>
                <a:close/>
              </a:path>
              <a:path w="585469" h="471170">
                <a:moveTo>
                  <a:pt x="28448" y="297180"/>
                </a:moveTo>
                <a:lnTo>
                  <a:pt x="27432" y="297180"/>
                </a:lnTo>
                <a:lnTo>
                  <a:pt x="30245" y="303276"/>
                </a:lnTo>
                <a:lnTo>
                  <a:pt x="30480" y="303276"/>
                </a:lnTo>
                <a:lnTo>
                  <a:pt x="28448" y="297180"/>
                </a:lnTo>
                <a:close/>
              </a:path>
              <a:path w="585469" h="471170">
                <a:moveTo>
                  <a:pt x="554970" y="167640"/>
                </a:moveTo>
                <a:lnTo>
                  <a:pt x="554736" y="167640"/>
                </a:lnTo>
                <a:lnTo>
                  <a:pt x="562356" y="190500"/>
                </a:lnTo>
                <a:lnTo>
                  <a:pt x="566928" y="211836"/>
                </a:lnTo>
                <a:lnTo>
                  <a:pt x="568452" y="236220"/>
                </a:lnTo>
                <a:lnTo>
                  <a:pt x="566928" y="259080"/>
                </a:lnTo>
                <a:lnTo>
                  <a:pt x="562356" y="280416"/>
                </a:lnTo>
                <a:lnTo>
                  <a:pt x="554736" y="303276"/>
                </a:lnTo>
                <a:lnTo>
                  <a:pt x="554970" y="303276"/>
                </a:lnTo>
                <a:lnTo>
                  <a:pt x="557784" y="297180"/>
                </a:lnTo>
                <a:lnTo>
                  <a:pt x="573532" y="297180"/>
                </a:lnTo>
                <a:lnTo>
                  <a:pt x="579120" y="280416"/>
                </a:lnTo>
                <a:lnTo>
                  <a:pt x="583692" y="259080"/>
                </a:lnTo>
                <a:lnTo>
                  <a:pt x="585216" y="236220"/>
                </a:lnTo>
                <a:lnTo>
                  <a:pt x="583692" y="211836"/>
                </a:lnTo>
                <a:lnTo>
                  <a:pt x="579120" y="190500"/>
                </a:lnTo>
                <a:lnTo>
                  <a:pt x="573532" y="173736"/>
                </a:lnTo>
                <a:lnTo>
                  <a:pt x="557784" y="173736"/>
                </a:lnTo>
                <a:lnTo>
                  <a:pt x="554970" y="167640"/>
                </a:lnTo>
                <a:close/>
              </a:path>
              <a:path w="585469" h="471170">
                <a:moveTo>
                  <a:pt x="573532" y="297180"/>
                </a:moveTo>
                <a:lnTo>
                  <a:pt x="557784" y="297180"/>
                </a:lnTo>
                <a:lnTo>
                  <a:pt x="563880" y="303276"/>
                </a:lnTo>
                <a:lnTo>
                  <a:pt x="571500" y="303276"/>
                </a:lnTo>
                <a:lnTo>
                  <a:pt x="573532" y="297180"/>
                </a:lnTo>
                <a:close/>
              </a:path>
              <a:path w="585469" h="471170">
                <a:moveTo>
                  <a:pt x="30245" y="167640"/>
                </a:moveTo>
                <a:lnTo>
                  <a:pt x="21336" y="167640"/>
                </a:lnTo>
                <a:lnTo>
                  <a:pt x="27432" y="173736"/>
                </a:lnTo>
                <a:lnTo>
                  <a:pt x="30245" y="167640"/>
                </a:lnTo>
                <a:close/>
              </a:path>
              <a:path w="585469" h="471170">
                <a:moveTo>
                  <a:pt x="30480" y="167640"/>
                </a:moveTo>
                <a:lnTo>
                  <a:pt x="30245" y="167640"/>
                </a:lnTo>
                <a:lnTo>
                  <a:pt x="27432" y="173736"/>
                </a:lnTo>
                <a:lnTo>
                  <a:pt x="28448" y="173736"/>
                </a:lnTo>
                <a:lnTo>
                  <a:pt x="30480" y="167640"/>
                </a:lnTo>
                <a:close/>
              </a:path>
              <a:path w="585469" h="471170">
                <a:moveTo>
                  <a:pt x="422702" y="42117"/>
                </a:moveTo>
                <a:lnTo>
                  <a:pt x="422148" y="42672"/>
                </a:lnTo>
                <a:lnTo>
                  <a:pt x="445008" y="53340"/>
                </a:lnTo>
                <a:lnTo>
                  <a:pt x="487680" y="80772"/>
                </a:lnTo>
                <a:lnTo>
                  <a:pt x="521208" y="114300"/>
                </a:lnTo>
                <a:lnTo>
                  <a:pt x="548640" y="153924"/>
                </a:lnTo>
                <a:lnTo>
                  <a:pt x="557784" y="173736"/>
                </a:lnTo>
                <a:lnTo>
                  <a:pt x="563880" y="167640"/>
                </a:lnTo>
                <a:lnTo>
                  <a:pt x="571500" y="167640"/>
                </a:lnTo>
                <a:lnTo>
                  <a:pt x="569976" y="161544"/>
                </a:lnTo>
                <a:lnTo>
                  <a:pt x="548640" y="121920"/>
                </a:lnTo>
                <a:lnTo>
                  <a:pt x="518160" y="85344"/>
                </a:lnTo>
                <a:lnTo>
                  <a:pt x="461941" y="44196"/>
                </a:lnTo>
                <a:lnTo>
                  <a:pt x="428244" y="44196"/>
                </a:lnTo>
                <a:lnTo>
                  <a:pt x="422702" y="42117"/>
                </a:lnTo>
                <a:close/>
              </a:path>
              <a:path w="585469" h="471170">
                <a:moveTo>
                  <a:pt x="571500" y="167640"/>
                </a:moveTo>
                <a:lnTo>
                  <a:pt x="563880" y="167640"/>
                </a:lnTo>
                <a:lnTo>
                  <a:pt x="557784" y="173736"/>
                </a:lnTo>
                <a:lnTo>
                  <a:pt x="573532" y="173736"/>
                </a:lnTo>
                <a:lnTo>
                  <a:pt x="571500" y="167640"/>
                </a:lnTo>
                <a:close/>
              </a:path>
              <a:path w="585469" h="471170">
                <a:moveTo>
                  <a:pt x="156972" y="36576"/>
                </a:moveTo>
                <a:lnTo>
                  <a:pt x="156972" y="44196"/>
                </a:lnTo>
                <a:lnTo>
                  <a:pt x="162604" y="42208"/>
                </a:lnTo>
                <a:lnTo>
                  <a:pt x="156972" y="36576"/>
                </a:lnTo>
                <a:close/>
              </a:path>
              <a:path w="585469" h="471170">
                <a:moveTo>
                  <a:pt x="162604" y="42208"/>
                </a:moveTo>
                <a:lnTo>
                  <a:pt x="156972" y="44196"/>
                </a:lnTo>
                <a:lnTo>
                  <a:pt x="159802" y="44196"/>
                </a:lnTo>
                <a:lnTo>
                  <a:pt x="163068" y="42672"/>
                </a:lnTo>
                <a:lnTo>
                  <a:pt x="162604" y="42208"/>
                </a:lnTo>
                <a:close/>
              </a:path>
              <a:path w="585469" h="471170">
                <a:moveTo>
                  <a:pt x="428244" y="36576"/>
                </a:moveTo>
                <a:lnTo>
                  <a:pt x="422702" y="42117"/>
                </a:lnTo>
                <a:lnTo>
                  <a:pt x="428244" y="44196"/>
                </a:lnTo>
                <a:lnTo>
                  <a:pt x="428244" y="36576"/>
                </a:lnTo>
                <a:close/>
              </a:path>
              <a:path w="585469" h="471170">
                <a:moveTo>
                  <a:pt x="447402" y="36576"/>
                </a:moveTo>
                <a:lnTo>
                  <a:pt x="428244" y="36576"/>
                </a:lnTo>
                <a:lnTo>
                  <a:pt x="428244" y="44196"/>
                </a:lnTo>
                <a:lnTo>
                  <a:pt x="461941" y="44196"/>
                </a:lnTo>
                <a:lnTo>
                  <a:pt x="457200" y="41148"/>
                </a:lnTo>
                <a:lnTo>
                  <a:pt x="447402" y="36576"/>
                </a:lnTo>
                <a:close/>
              </a:path>
              <a:path w="585469" h="471170">
                <a:moveTo>
                  <a:pt x="178562" y="36576"/>
                </a:moveTo>
                <a:lnTo>
                  <a:pt x="156972" y="36576"/>
                </a:lnTo>
                <a:lnTo>
                  <a:pt x="162604" y="42208"/>
                </a:lnTo>
                <a:lnTo>
                  <a:pt x="178562" y="36576"/>
                </a:lnTo>
                <a:close/>
              </a:path>
              <a:path w="585469" h="471170">
                <a:moveTo>
                  <a:pt x="398373" y="16764"/>
                </a:moveTo>
                <a:lnTo>
                  <a:pt x="292608" y="16764"/>
                </a:lnTo>
                <a:lnTo>
                  <a:pt x="321564" y="18288"/>
                </a:lnTo>
                <a:lnTo>
                  <a:pt x="350520" y="21336"/>
                </a:lnTo>
                <a:lnTo>
                  <a:pt x="376428" y="27432"/>
                </a:lnTo>
                <a:lnTo>
                  <a:pt x="403860" y="35052"/>
                </a:lnTo>
                <a:lnTo>
                  <a:pt x="422702" y="42117"/>
                </a:lnTo>
                <a:lnTo>
                  <a:pt x="428244" y="36576"/>
                </a:lnTo>
                <a:lnTo>
                  <a:pt x="447402" y="36576"/>
                </a:lnTo>
                <a:lnTo>
                  <a:pt x="434340" y="30480"/>
                </a:lnTo>
                <a:lnTo>
                  <a:pt x="428244" y="27432"/>
                </a:lnTo>
                <a:lnTo>
                  <a:pt x="403860" y="18288"/>
                </a:lnTo>
                <a:lnTo>
                  <a:pt x="398373" y="16764"/>
                </a:lnTo>
                <a:close/>
              </a:path>
            </a:pathLst>
          </a:custGeom>
          <a:solidFill>
            <a:srgbClr val="000000"/>
          </a:solidFill>
        </p:spPr>
        <p:txBody>
          <a:bodyPr wrap="square" lIns="0" tIns="0" rIns="0" bIns="0" rtlCol="0"/>
          <a:lstStyle/>
          <a:p/>
        </p:txBody>
      </p:sp>
      <p:sp>
        <p:nvSpPr>
          <p:cNvPr id="190" name="object 190"/>
          <p:cNvSpPr txBox="1"/>
          <p:nvPr/>
        </p:nvSpPr>
        <p:spPr>
          <a:xfrm>
            <a:off x="1276603" y="6029197"/>
            <a:ext cx="372745" cy="187325"/>
          </a:xfrm>
          <a:prstGeom prst="rect">
            <a:avLst/>
          </a:prstGeom>
        </p:spPr>
        <p:txBody>
          <a:bodyPr wrap="square" lIns="0" tIns="0" rIns="0" bIns="0" rtlCol="0" vert="horz">
            <a:spAutoFit/>
          </a:bodyPr>
          <a:lstStyle/>
          <a:p>
            <a:pPr marL="12700">
              <a:lnSpc>
                <a:spcPct val="100000"/>
              </a:lnSpc>
            </a:pPr>
            <a:r>
              <a:rPr dirty="0" sz="1150" spc="-5">
                <a:latin typeface="Times New Roman"/>
                <a:cs typeface="Times New Roman"/>
              </a:rPr>
              <a:t>C</a:t>
            </a:r>
            <a:r>
              <a:rPr dirty="0" sz="1150" spc="50">
                <a:latin typeface="Times New Roman"/>
                <a:cs typeface="Times New Roman"/>
              </a:rPr>
              <a:t>l</a:t>
            </a:r>
            <a:r>
              <a:rPr dirty="0" sz="1150" spc="-75">
                <a:latin typeface="Times New Roman"/>
                <a:cs typeface="Times New Roman"/>
              </a:rPr>
              <a:t>i</a:t>
            </a:r>
            <a:r>
              <a:rPr dirty="0" sz="1150" spc="-5">
                <a:latin typeface="Times New Roman"/>
                <a:cs typeface="Times New Roman"/>
              </a:rPr>
              <a:t>e</a:t>
            </a:r>
            <a:r>
              <a:rPr dirty="0" sz="1150" spc="-70">
                <a:latin typeface="Times New Roman"/>
                <a:cs typeface="Times New Roman"/>
              </a:rPr>
              <a:t>n</a:t>
            </a:r>
            <a:r>
              <a:rPr dirty="0" sz="1150" spc="-5">
                <a:latin typeface="Times New Roman"/>
                <a:cs typeface="Times New Roman"/>
              </a:rPr>
              <a:t>t</a:t>
            </a:r>
            <a:endParaRPr sz="1150">
              <a:latin typeface="Times New Roman"/>
              <a:cs typeface="Times New Roman"/>
            </a:endParaRPr>
          </a:p>
        </p:txBody>
      </p:sp>
      <p:sp>
        <p:nvSpPr>
          <p:cNvPr id="191" name="object 191"/>
          <p:cNvSpPr/>
          <p:nvPr/>
        </p:nvSpPr>
        <p:spPr>
          <a:xfrm>
            <a:off x="1335024" y="4119371"/>
            <a:ext cx="533400" cy="451484"/>
          </a:xfrm>
          <a:custGeom>
            <a:avLst/>
            <a:gdLst/>
            <a:ahLst/>
            <a:cxnLst/>
            <a:rect l="l" t="t" r="r" b="b"/>
            <a:pathLst>
              <a:path w="533400" h="451485">
                <a:moveTo>
                  <a:pt x="266700"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700" y="451103"/>
                </a:lnTo>
                <a:lnTo>
                  <a:pt x="320602" y="446537"/>
                </a:lnTo>
                <a:lnTo>
                  <a:pt x="370736" y="433435"/>
                </a:lnTo>
                <a:lnTo>
                  <a:pt x="416049" y="412688"/>
                </a:lnTo>
                <a:lnTo>
                  <a:pt x="455485" y="385190"/>
                </a:lnTo>
                <a:lnTo>
                  <a:pt x="487992" y="351835"/>
                </a:lnTo>
                <a:lnTo>
                  <a:pt x="512516" y="313515"/>
                </a:lnTo>
                <a:lnTo>
                  <a:pt x="528003" y="271123"/>
                </a:lnTo>
                <a:lnTo>
                  <a:pt x="533400" y="225551"/>
                </a:lnTo>
                <a:lnTo>
                  <a:pt x="528003" y="179980"/>
                </a:lnTo>
                <a:lnTo>
                  <a:pt x="512516" y="137588"/>
                </a:lnTo>
                <a:lnTo>
                  <a:pt x="487992" y="99268"/>
                </a:lnTo>
                <a:lnTo>
                  <a:pt x="455485" y="65912"/>
                </a:lnTo>
                <a:lnTo>
                  <a:pt x="416049" y="38415"/>
                </a:lnTo>
                <a:lnTo>
                  <a:pt x="370736" y="17668"/>
                </a:lnTo>
                <a:lnTo>
                  <a:pt x="320602" y="4566"/>
                </a:lnTo>
                <a:lnTo>
                  <a:pt x="266700" y="0"/>
                </a:lnTo>
                <a:close/>
              </a:path>
            </a:pathLst>
          </a:custGeom>
          <a:solidFill>
            <a:srgbClr val="6091FF"/>
          </a:solidFill>
        </p:spPr>
        <p:txBody>
          <a:bodyPr wrap="square" lIns="0" tIns="0" rIns="0" bIns="0" rtlCol="0"/>
          <a:lstStyle/>
          <a:p/>
        </p:txBody>
      </p:sp>
      <p:sp>
        <p:nvSpPr>
          <p:cNvPr id="192" name="object 192"/>
          <p:cNvSpPr/>
          <p:nvPr/>
        </p:nvSpPr>
        <p:spPr>
          <a:xfrm>
            <a:off x="1353312" y="4501133"/>
            <a:ext cx="227329" cy="0"/>
          </a:xfrm>
          <a:custGeom>
            <a:avLst/>
            <a:gdLst/>
            <a:ahLst/>
            <a:cxnLst/>
            <a:rect l="l" t="t" r="r" b="b"/>
            <a:pathLst>
              <a:path w="227330" h="0">
                <a:moveTo>
                  <a:pt x="0" y="0"/>
                </a:moveTo>
                <a:lnTo>
                  <a:pt x="227075" y="0"/>
                </a:lnTo>
              </a:path>
            </a:pathLst>
          </a:custGeom>
          <a:ln w="16763">
            <a:solidFill>
              <a:srgbClr val="CCDEFF"/>
            </a:solidFill>
          </a:ln>
        </p:spPr>
        <p:txBody>
          <a:bodyPr wrap="square" lIns="0" tIns="0" rIns="0" bIns="0" rtlCol="0"/>
          <a:lstStyle/>
          <a:p/>
        </p:txBody>
      </p:sp>
      <p:sp>
        <p:nvSpPr>
          <p:cNvPr id="193" name="object 193"/>
          <p:cNvSpPr/>
          <p:nvPr/>
        </p:nvSpPr>
        <p:spPr>
          <a:xfrm>
            <a:off x="1321308" y="4484369"/>
            <a:ext cx="291465" cy="0"/>
          </a:xfrm>
          <a:custGeom>
            <a:avLst/>
            <a:gdLst/>
            <a:ahLst/>
            <a:cxnLst/>
            <a:rect l="l" t="t" r="r" b="b"/>
            <a:pathLst>
              <a:path w="291465" h="0">
                <a:moveTo>
                  <a:pt x="0" y="0"/>
                </a:moveTo>
                <a:lnTo>
                  <a:pt x="291083" y="0"/>
                </a:lnTo>
              </a:path>
            </a:pathLst>
          </a:custGeom>
          <a:ln w="16763">
            <a:solidFill>
              <a:srgbClr val="CCDEFF"/>
            </a:solidFill>
          </a:ln>
        </p:spPr>
        <p:txBody>
          <a:bodyPr wrap="square" lIns="0" tIns="0" rIns="0" bIns="0" rtlCol="0"/>
          <a:lstStyle/>
          <a:p/>
        </p:txBody>
      </p:sp>
      <p:sp>
        <p:nvSpPr>
          <p:cNvPr id="194" name="object 194"/>
          <p:cNvSpPr/>
          <p:nvPr/>
        </p:nvSpPr>
        <p:spPr>
          <a:xfrm>
            <a:off x="1289304" y="4468367"/>
            <a:ext cx="355600" cy="0"/>
          </a:xfrm>
          <a:custGeom>
            <a:avLst/>
            <a:gdLst/>
            <a:ahLst/>
            <a:cxnLst/>
            <a:rect l="l" t="t" r="r" b="b"/>
            <a:pathLst>
              <a:path w="355600" h="0">
                <a:moveTo>
                  <a:pt x="0" y="0"/>
                </a:moveTo>
                <a:lnTo>
                  <a:pt x="355091" y="0"/>
                </a:lnTo>
              </a:path>
            </a:pathLst>
          </a:custGeom>
          <a:ln w="15239">
            <a:solidFill>
              <a:srgbClr val="CCDEFF"/>
            </a:solidFill>
          </a:ln>
        </p:spPr>
        <p:txBody>
          <a:bodyPr wrap="square" lIns="0" tIns="0" rIns="0" bIns="0" rtlCol="0"/>
          <a:lstStyle/>
          <a:p/>
        </p:txBody>
      </p:sp>
      <p:sp>
        <p:nvSpPr>
          <p:cNvPr id="195" name="object 195"/>
          <p:cNvSpPr/>
          <p:nvPr/>
        </p:nvSpPr>
        <p:spPr>
          <a:xfrm>
            <a:off x="1255776" y="4452365"/>
            <a:ext cx="421005" cy="0"/>
          </a:xfrm>
          <a:custGeom>
            <a:avLst/>
            <a:gdLst/>
            <a:ahLst/>
            <a:cxnLst/>
            <a:rect l="l" t="t" r="r" b="b"/>
            <a:pathLst>
              <a:path w="421005" h="0">
                <a:moveTo>
                  <a:pt x="0" y="0"/>
                </a:moveTo>
                <a:lnTo>
                  <a:pt x="420624" y="0"/>
                </a:lnTo>
              </a:path>
            </a:pathLst>
          </a:custGeom>
          <a:ln w="17780">
            <a:solidFill>
              <a:srgbClr val="CCDEFF"/>
            </a:solidFill>
          </a:ln>
        </p:spPr>
        <p:txBody>
          <a:bodyPr wrap="square" lIns="0" tIns="0" rIns="0" bIns="0" rtlCol="0"/>
          <a:lstStyle/>
          <a:p/>
        </p:txBody>
      </p:sp>
      <p:sp>
        <p:nvSpPr>
          <p:cNvPr id="196" name="object 196"/>
          <p:cNvSpPr/>
          <p:nvPr/>
        </p:nvSpPr>
        <p:spPr>
          <a:xfrm>
            <a:off x="1255776" y="4435221"/>
            <a:ext cx="437515" cy="0"/>
          </a:xfrm>
          <a:custGeom>
            <a:avLst/>
            <a:gdLst/>
            <a:ahLst/>
            <a:cxnLst/>
            <a:rect l="l" t="t" r="r" b="b"/>
            <a:pathLst>
              <a:path w="437514" h="0">
                <a:moveTo>
                  <a:pt x="0" y="0"/>
                </a:moveTo>
                <a:lnTo>
                  <a:pt x="437388" y="0"/>
                </a:lnTo>
              </a:path>
            </a:pathLst>
          </a:custGeom>
          <a:ln w="16509">
            <a:solidFill>
              <a:srgbClr val="CCDEFF"/>
            </a:solidFill>
          </a:ln>
        </p:spPr>
        <p:txBody>
          <a:bodyPr wrap="square" lIns="0" tIns="0" rIns="0" bIns="0" rtlCol="0"/>
          <a:lstStyle/>
          <a:p/>
        </p:txBody>
      </p:sp>
      <p:sp>
        <p:nvSpPr>
          <p:cNvPr id="197" name="object 197"/>
          <p:cNvSpPr/>
          <p:nvPr/>
        </p:nvSpPr>
        <p:spPr>
          <a:xfrm>
            <a:off x="1240536" y="4419346"/>
            <a:ext cx="469900" cy="0"/>
          </a:xfrm>
          <a:custGeom>
            <a:avLst/>
            <a:gdLst/>
            <a:ahLst/>
            <a:cxnLst/>
            <a:rect l="l" t="t" r="r" b="b"/>
            <a:pathLst>
              <a:path w="469900" h="0">
                <a:moveTo>
                  <a:pt x="0" y="0"/>
                </a:moveTo>
                <a:lnTo>
                  <a:pt x="469391" y="0"/>
                </a:lnTo>
              </a:path>
            </a:pathLst>
          </a:custGeom>
          <a:ln w="15240">
            <a:solidFill>
              <a:srgbClr val="CCDEFF"/>
            </a:solidFill>
          </a:ln>
        </p:spPr>
        <p:txBody>
          <a:bodyPr wrap="square" lIns="0" tIns="0" rIns="0" bIns="0" rtlCol="0"/>
          <a:lstStyle/>
          <a:p/>
        </p:txBody>
      </p:sp>
      <p:sp>
        <p:nvSpPr>
          <p:cNvPr id="198" name="object 198"/>
          <p:cNvSpPr/>
          <p:nvPr/>
        </p:nvSpPr>
        <p:spPr>
          <a:xfrm>
            <a:off x="1240536" y="4403471"/>
            <a:ext cx="485140" cy="0"/>
          </a:xfrm>
          <a:custGeom>
            <a:avLst/>
            <a:gdLst/>
            <a:ahLst/>
            <a:cxnLst/>
            <a:rect l="l" t="t" r="r" b="b"/>
            <a:pathLst>
              <a:path w="485139" h="0">
                <a:moveTo>
                  <a:pt x="0" y="0"/>
                </a:moveTo>
                <a:lnTo>
                  <a:pt x="484631" y="0"/>
                </a:lnTo>
              </a:path>
            </a:pathLst>
          </a:custGeom>
          <a:ln w="16509">
            <a:solidFill>
              <a:srgbClr val="CCDEFF"/>
            </a:solidFill>
          </a:ln>
        </p:spPr>
        <p:txBody>
          <a:bodyPr wrap="square" lIns="0" tIns="0" rIns="0" bIns="0" rtlCol="0"/>
          <a:lstStyle/>
          <a:p/>
        </p:txBody>
      </p:sp>
      <p:sp>
        <p:nvSpPr>
          <p:cNvPr id="199" name="object 199"/>
          <p:cNvSpPr/>
          <p:nvPr/>
        </p:nvSpPr>
        <p:spPr>
          <a:xfrm>
            <a:off x="1223772" y="4387596"/>
            <a:ext cx="518159" cy="0"/>
          </a:xfrm>
          <a:custGeom>
            <a:avLst/>
            <a:gdLst/>
            <a:ahLst/>
            <a:cxnLst/>
            <a:rect l="l" t="t" r="r" b="b"/>
            <a:pathLst>
              <a:path w="518160" h="0">
                <a:moveTo>
                  <a:pt x="0" y="0"/>
                </a:moveTo>
                <a:lnTo>
                  <a:pt x="518159" y="0"/>
                </a:lnTo>
              </a:path>
            </a:pathLst>
          </a:custGeom>
          <a:ln w="15240">
            <a:solidFill>
              <a:srgbClr val="CCDEFF"/>
            </a:solidFill>
          </a:ln>
        </p:spPr>
        <p:txBody>
          <a:bodyPr wrap="square" lIns="0" tIns="0" rIns="0" bIns="0" rtlCol="0"/>
          <a:lstStyle/>
          <a:p/>
        </p:txBody>
      </p:sp>
      <p:sp>
        <p:nvSpPr>
          <p:cNvPr id="200" name="object 200"/>
          <p:cNvSpPr/>
          <p:nvPr/>
        </p:nvSpPr>
        <p:spPr>
          <a:xfrm>
            <a:off x="1207008" y="4363465"/>
            <a:ext cx="535305" cy="0"/>
          </a:xfrm>
          <a:custGeom>
            <a:avLst/>
            <a:gdLst/>
            <a:ahLst/>
            <a:cxnLst/>
            <a:rect l="l" t="t" r="r" b="b"/>
            <a:pathLst>
              <a:path w="535305" h="0">
                <a:moveTo>
                  <a:pt x="0" y="0"/>
                </a:moveTo>
                <a:lnTo>
                  <a:pt x="534923" y="0"/>
                </a:lnTo>
              </a:path>
            </a:pathLst>
          </a:custGeom>
          <a:ln w="33019">
            <a:solidFill>
              <a:srgbClr val="CCDEFF"/>
            </a:solidFill>
          </a:ln>
        </p:spPr>
        <p:txBody>
          <a:bodyPr wrap="square" lIns="0" tIns="0" rIns="0" bIns="0" rtlCol="0"/>
          <a:lstStyle/>
          <a:p/>
        </p:txBody>
      </p:sp>
      <p:sp>
        <p:nvSpPr>
          <p:cNvPr id="201" name="object 201"/>
          <p:cNvSpPr/>
          <p:nvPr/>
        </p:nvSpPr>
        <p:spPr>
          <a:xfrm>
            <a:off x="1207008" y="4339335"/>
            <a:ext cx="551815" cy="0"/>
          </a:xfrm>
          <a:custGeom>
            <a:avLst/>
            <a:gdLst/>
            <a:ahLst/>
            <a:cxnLst/>
            <a:rect l="l" t="t" r="r" b="b"/>
            <a:pathLst>
              <a:path w="551814" h="0">
                <a:moveTo>
                  <a:pt x="0" y="0"/>
                </a:moveTo>
                <a:lnTo>
                  <a:pt x="551687" y="0"/>
                </a:lnTo>
              </a:path>
            </a:pathLst>
          </a:custGeom>
          <a:ln w="15239">
            <a:solidFill>
              <a:srgbClr val="CCDEFF"/>
            </a:solidFill>
          </a:ln>
        </p:spPr>
        <p:txBody>
          <a:bodyPr wrap="square" lIns="0" tIns="0" rIns="0" bIns="0" rtlCol="0"/>
          <a:lstStyle/>
          <a:p/>
        </p:txBody>
      </p:sp>
      <p:sp>
        <p:nvSpPr>
          <p:cNvPr id="202" name="object 202"/>
          <p:cNvSpPr/>
          <p:nvPr/>
        </p:nvSpPr>
        <p:spPr>
          <a:xfrm>
            <a:off x="1191768" y="4306951"/>
            <a:ext cx="567055" cy="0"/>
          </a:xfrm>
          <a:custGeom>
            <a:avLst/>
            <a:gdLst/>
            <a:ahLst/>
            <a:cxnLst/>
            <a:rect l="l" t="t" r="r" b="b"/>
            <a:pathLst>
              <a:path w="567055" h="0">
                <a:moveTo>
                  <a:pt x="0" y="0"/>
                </a:moveTo>
                <a:lnTo>
                  <a:pt x="566927" y="0"/>
                </a:lnTo>
              </a:path>
            </a:pathLst>
          </a:custGeom>
          <a:ln w="49530">
            <a:solidFill>
              <a:srgbClr val="CCDEFF"/>
            </a:solidFill>
          </a:ln>
        </p:spPr>
        <p:txBody>
          <a:bodyPr wrap="square" lIns="0" tIns="0" rIns="0" bIns="0" rtlCol="0"/>
          <a:lstStyle/>
          <a:p/>
        </p:txBody>
      </p:sp>
      <p:sp>
        <p:nvSpPr>
          <p:cNvPr id="203" name="object 203"/>
          <p:cNvSpPr/>
          <p:nvPr/>
        </p:nvSpPr>
        <p:spPr>
          <a:xfrm>
            <a:off x="1175004" y="4273930"/>
            <a:ext cx="584200" cy="0"/>
          </a:xfrm>
          <a:custGeom>
            <a:avLst/>
            <a:gdLst/>
            <a:ahLst/>
            <a:cxnLst/>
            <a:rect l="l" t="t" r="r" b="b"/>
            <a:pathLst>
              <a:path w="584200" h="0">
                <a:moveTo>
                  <a:pt x="0" y="0"/>
                </a:moveTo>
                <a:lnTo>
                  <a:pt x="583691" y="0"/>
                </a:lnTo>
              </a:path>
            </a:pathLst>
          </a:custGeom>
          <a:ln w="16510">
            <a:solidFill>
              <a:srgbClr val="CCDEFF"/>
            </a:solidFill>
          </a:ln>
        </p:spPr>
        <p:txBody>
          <a:bodyPr wrap="square" lIns="0" tIns="0" rIns="0" bIns="0" rtlCol="0"/>
          <a:lstStyle/>
          <a:p/>
        </p:txBody>
      </p:sp>
      <p:sp>
        <p:nvSpPr>
          <p:cNvPr id="204" name="object 204"/>
          <p:cNvSpPr/>
          <p:nvPr/>
        </p:nvSpPr>
        <p:spPr>
          <a:xfrm>
            <a:off x="1191768" y="4249801"/>
            <a:ext cx="567055" cy="0"/>
          </a:xfrm>
          <a:custGeom>
            <a:avLst/>
            <a:gdLst/>
            <a:ahLst/>
            <a:cxnLst/>
            <a:rect l="l" t="t" r="r" b="b"/>
            <a:pathLst>
              <a:path w="567055" h="0">
                <a:moveTo>
                  <a:pt x="0" y="0"/>
                </a:moveTo>
                <a:lnTo>
                  <a:pt x="566927" y="0"/>
                </a:lnTo>
              </a:path>
            </a:pathLst>
          </a:custGeom>
          <a:ln w="31750">
            <a:solidFill>
              <a:srgbClr val="CCDEFF"/>
            </a:solidFill>
          </a:ln>
        </p:spPr>
        <p:txBody>
          <a:bodyPr wrap="square" lIns="0" tIns="0" rIns="0" bIns="0" rtlCol="0"/>
          <a:lstStyle/>
          <a:p/>
        </p:txBody>
      </p:sp>
      <p:sp>
        <p:nvSpPr>
          <p:cNvPr id="205" name="object 205"/>
          <p:cNvSpPr/>
          <p:nvPr/>
        </p:nvSpPr>
        <p:spPr>
          <a:xfrm>
            <a:off x="1207008" y="4225671"/>
            <a:ext cx="551815" cy="0"/>
          </a:xfrm>
          <a:custGeom>
            <a:avLst/>
            <a:gdLst/>
            <a:ahLst/>
            <a:cxnLst/>
            <a:rect l="l" t="t" r="r" b="b"/>
            <a:pathLst>
              <a:path w="551814" h="0">
                <a:moveTo>
                  <a:pt x="0" y="0"/>
                </a:moveTo>
                <a:lnTo>
                  <a:pt x="551687" y="0"/>
                </a:lnTo>
              </a:path>
            </a:pathLst>
          </a:custGeom>
          <a:ln w="16509">
            <a:solidFill>
              <a:srgbClr val="CCDEFF"/>
            </a:solidFill>
          </a:ln>
        </p:spPr>
        <p:txBody>
          <a:bodyPr wrap="square" lIns="0" tIns="0" rIns="0" bIns="0" rtlCol="0"/>
          <a:lstStyle/>
          <a:p/>
        </p:txBody>
      </p:sp>
      <p:sp>
        <p:nvSpPr>
          <p:cNvPr id="206" name="object 206"/>
          <p:cNvSpPr/>
          <p:nvPr/>
        </p:nvSpPr>
        <p:spPr>
          <a:xfrm>
            <a:off x="1207008" y="4200905"/>
            <a:ext cx="535305" cy="0"/>
          </a:xfrm>
          <a:custGeom>
            <a:avLst/>
            <a:gdLst/>
            <a:ahLst/>
            <a:cxnLst/>
            <a:rect l="l" t="t" r="r" b="b"/>
            <a:pathLst>
              <a:path w="535305" h="0">
                <a:moveTo>
                  <a:pt x="0" y="0"/>
                </a:moveTo>
                <a:lnTo>
                  <a:pt x="534923" y="0"/>
                </a:lnTo>
              </a:path>
            </a:pathLst>
          </a:custGeom>
          <a:ln w="33020">
            <a:solidFill>
              <a:srgbClr val="CCDEFF"/>
            </a:solidFill>
          </a:ln>
        </p:spPr>
        <p:txBody>
          <a:bodyPr wrap="square" lIns="0" tIns="0" rIns="0" bIns="0" rtlCol="0"/>
          <a:lstStyle/>
          <a:p/>
        </p:txBody>
      </p:sp>
      <p:sp>
        <p:nvSpPr>
          <p:cNvPr id="207" name="object 207"/>
          <p:cNvSpPr/>
          <p:nvPr/>
        </p:nvSpPr>
        <p:spPr>
          <a:xfrm>
            <a:off x="1223772" y="4176776"/>
            <a:ext cx="518159" cy="0"/>
          </a:xfrm>
          <a:custGeom>
            <a:avLst/>
            <a:gdLst/>
            <a:ahLst/>
            <a:cxnLst/>
            <a:rect l="l" t="t" r="r" b="b"/>
            <a:pathLst>
              <a:path w="518160" h="0">
                <a:moveTo>
                  <a:pt x="0" y="0"/>
                </a:moveTo>
                <a:lnTo>
                  <a:pt x="518159" y="0"/>
                </a:lnTo>
              </a:path>
            </a:pathLst>
          </a:custGeom>
          <a:ln w="15239">
            <a:solidFill>
              <a:srgbClr val="CCDEFF"/>
            </a:solidFill>
          </a:ln>
        </p:spPr>
        <p:txBody>
          <a:bodyPr wrap="square" lIns="0" tIns="0" rIns="0" bIns="0" rtlCol="0"/>
          <a:lstStyle/>
          <a:p/>
        </p:txBody>
      </p:sp>
      <p:sp>
        <p:nvSpPr>
          <p:cNvPr id="208" name="object 208"/>
          <p:cNvSpPr/>
          <p:nvPr/>
        </p:nvSpPr>
        <p:spPr>
          <a:xfrm>
            <a:off x="1240536" y="4160901"/>
            <a:ext cx="485140" cy="0"/>
          </a:xfrm>
          <a:custGeom>
            <a:avLst/>
            <a:gdLst/>
            <a:ahLst/>
            <a:cxnLst/>
            <a:rect l="l" t="t" r="r" b="b"/>
            <a:pathLst>
              <a:path w="485139" h="0">
                <a:moveTo>
                  <a:pt x="0" y="0"/>
                </a:moveTo>
                <a:lnTo>
                  <a:pt x="484631" y="0"/>
                </a:lnTo>
              </a:path>
            </a:pathLst>
          </a:custGeom>
          <a:ln w="16510">
            <a:solidFill>
              <a:srgbClr val="CCDEFF"/>
            </a:solidFill>
          </a:ln>
        </p:spPr>
        <p:txBody>
          <a:bodyPr wrap="square" lIns="0" tIns="0" rIns="0" bIns="0" rtlCol="0"/>
          <a:lstStyle/>
          <a:p/>
        </p:txBody>
      </p:sp>
      <p:sp>
        <p:nvSpPr>
          <p:cNvPr id="209" name="object 209"/>
          <p:cNvSpPr/>
          <p:nvPr/>
        </p:nvSpPr>
        <p:spPr>
          <a:xfrm>
            <a:off x="1240536" y="4144390"/>
            <a:ext cx="469900" cy="0"/>
          </a:xfrm>
          <a:custGeom>
            <a:avLst/>
            <a:gdLst/>
            <a:ahLst/>
            <a:cxnLst/>
            <a:rect l="l" t="t" r="r" b="b"/>
            <a:pathLst>
              <a:path w="469900" h="0">
                <a:moveTo>
                  <a:pt x="0" y="0"/>
                </a:moveTo>
                <a:lnTo>
                  <a:pt x="469391" y="0"/>
                </a:lnTo>
              </a:path>
            </a:pathLst>
          </a:custGeom>
          <a:ln w="16510">
            <a:solidFill>
              <a:srgbClr val="CCDEFF"/>
            </a:solidFill>
          </a:ln>
        </p:spPr>
        <p:txBody>
          <a:bodyPr wrap="square" lIns="0" tIns="0" rIns="0" bIns="0" rtlCol="0"/>
          <a:lstStyle/>
          <a:p/>
        </p:txBody>
      </p:sp>
      <p:sp>
        <p:nvSpPr>
          <p:cNvPr id="210" name="object 210"/>
          <p:cNvSpPr/>
          <p:nvPr/>
        </p:nvSpPr>
        <p:spPr>
          <a:xfrm>
            <a:off x="1255776" y="4128515"/>
            <a:ext cx="437515" cy="0"/>
          </a:xfrm>
          <a:custGeom>
            <a:avLst/>
            <a:gdLst/>
            <a:ahLst/>
            <a:cxnLst/>
            <a:rect l="l" t="t" r="r" b="b"/>
            <a:pathLst>
              <a:path w="437514" h="0">
                <a:moveTo>
                  <a:pt x="0" y="0"/>
                </a:moveTo>
                <a:lnTo>
                  <a:pt x="437388" y="0"/>
                </a:lnTo>
              </a:path>
            </a:pathLst>
          </a:custGeom>
          <a:ln w="15239">
            <a:solidFill>
              <a:srgbClr val="CCDEFF"/>
            </a:solidFill>
          </a:ln>
        </p:spPr>
        <p:txBody>
          <a:bodyPr wrap="square" lIns="0" tIns="0" rIns="0" bIns="0" rtlCol="0"/>
          <a:lstStyle/>
          <a:p/>
        </p:txBody>
      </p:sp>
      <p:sp>
        <p:nvSpPr>
          <p:cNvPr id="211" name="object 211"/>
          <p:cNvSpPr/>
          <p:nvPr/>
        </p:nvSpPr>
        <p:spPr>
          <a:xfrm>
            <a:off x="1255776" y="4112640"/>
            <a:ext cx="421005" cy="0"/>
          </a:xfrm>
          <a:custGeom>
            <a:avLst/>
            <a:gdLst/>
            <a:ahLst/>
            <a:cxnLst/>
            <a:rect l="l" t="t" r="r" b="b"/>
            <a:pathLst>
              <a:path w="421005" h="0">
                <a:moveTo>
                  <a:pt x="0" y="0"/>
                </a:moveTo>
                <a:lnTo>
                  <a:pt x="420624" y="0"/>
                </a:lnTo>
              </a:path>
            </a:pathLst>
          </a:custGeom>
          <a:ln w="16510">
            <a:solidFill>
              <a:srgbClr val="CCDEFF"/>
            </a:solidFill>
          </a:ln>
        </p:spPr>
        <p:txBody>
          <a:bodyPr wrap="square" lIns="0" tIns="0" rIns="0" bIns="0" rtlCol="0"/>
          <a:lstStyle/>
          <a:p/>
        </p:txBody>
      </p:sp>
      <p:sp>
        <p:nvSpPr>
          <p:cNvPr id="212" name="object 212"/>
          <p:cNvSpPr/>
          <p:nvPr/>
        </p:nvSpPr>
        <p:spPr>
          <a:xfrm>
            <a:off x="1289304" y="4095750"/>
            <a:ext cx="355600" cy="0"/>
          </a:xfrm>
          <a:custGeom>
            <a:avLst/>
            <a:gdLst/>
            <a:ahLst/>
            <a:cxnLst/>
            <a:rect l="l" t="t" r="r" b="b"/>
            <a:pathLst>
              <a:path w="355600" h="0">
                <a:moveTo>
                  <a:pt x="0" y="0"/>
                </a:moveTo>
                <a:lnTo>
                  <a:pt x="355091" y="0"/>
                </a:lnTo>
              </a:path>
            </a:pathLst>
          </a:custGeom>
          <a:ln w="16764">
            <a:solidFill>
              <a:srgbClr val="CCDEFF"/>
            </a:solidFill>
          </a:ln>
        </p:spPr>
        <p:txBody>
          <a:bodyPr wrap="square" lIns="0" tIns="0" rIns="0" bIns="0" rtlCol="0"/>
          <a:lstStyle/>
          <a:p/>
        </p:txBody>
      </p:sp>
      <p:sp>
        <p:nvSpPr>
          <p:cNvPr id="213" name="object 213"/>
          <p:cNvSpPr/>
          <p:nvPr/>
        </p:nvSpPr>
        <p:spPr>
          <a:xfrm>
            <a:off x="1321308" y="4079747"/>
            <a:ext cx="291465" cy="0"/>
          </a:xfrm>
          <a:custGeom>
            <a:avLst/>
            <a:gdLst/>
            <a:ahLst/>
            <a:cxnLst/>
            <a:rect l="l" t="t" r="r" b="b"/>
            <a:pathLst>
              <a:path w="291465" h="0">
                <a:moveTo>
                  <a:pt x="0" y="0"/>
                </a:moveTo>
                <a:lnTo>
                  <a:pt x="291083" y="0"/>
                </a:lnTo>
              </a:path>
            </a:pathLst>
          </a:custGeom>
          <a:ln w="15239">
            <a:solidFill>
              <a:srgbClr val="CCDEFF"/>
            </a:solidFill>
          </a:ln>
        </p:spPr>
        <p:txBody>
          <a:bodyPr wrap="square" lIns="0" tIns="0" rIns="0" bIns="0" rtlCol="0"/>
          <a:lstStyle/>
          <a:p/>
        </p:txBody>
      </p:sp>
      <p:sp>
        <p:nvSpPr>
          <p:cNvPr id="214" name="object 214"/>
          <p:cNvSpPr/>
          <p:nvPr/>
        </p:nvSpPr>
        <p:spPr>
          <a:xfrm>
            <a:off x="1353312" y="4063745"/>
            <a:ext cx="227329" cy="0"/>
          </a:xfrm>
          <a:custGeom>
            <a:avLst/>
            <a:gdLst/>
            <a:ahLst/>
            <a:cxnLst/>
            <a:rect l="l" t="t" r="r" b="b"/>
            <a:pathLst>
              <a:path w="227330" h="0">
                <a:moveTo>
                  <a:pt x="0" y="0"/>
                </a:moveTo>
                <a:lnTo>
                  <a:pt x="227075" y="0"/>
                </a:lnTo>
              </a:path>
            </a:pathLst>
          </a:custGeom>
          <a:ln w="16763">
            <a:solidFill>
              <a:srgbClr val="CCDEFF"/>
            </a:solidFill>
          </a:ln>
        </p:spPr>
        <p:txBody>
          <a:bodyPr wrap="square" lIns="0" tIns="0" rIns="0" bIns="0" rtlCol="0"/>
          <a:lstStyle/>
          <a:p/>
        </p:txBody>
      </p:sp>
      <p:sp>
        <p:nvSpPr>
          <p:cNvPr id="215" name="object 215"/>
          <p:cNvSpPr/>
          <p:nvPr/>
        </p:nvSpPr>
        <p:spPr>
          <a:xfrm>
            <a:off x="1175003" y="4055364"/>
            <a:ext cx="581025" cy="454659"/>
          </a:xfrm>
          <a:custGeom>
            <a:avLst/>
            <a:gdLst/>
            <a:ahLst/>
            <a:cxnLst/>
            <a:rect l="l" t="t" r="r" b="b"/>
            <a:pathLst>
              <a:path w="581025" h="454660">
                <a:moveTo>
                  <a:pt x="405384" y="437388"/>
                </a:moveTo>
                <a:lnTo>
                  <a:pt x="178308" y="437388"/>
                </a:lnTo>
                <a:lnTo>
                  <a:pt x="178308" y="454151"/>
                </a:lnTo>
                <a:lnTo>
                  <a:pt x="405384" y="454151"/>
                </a:lnTo>
                <a:lnTo>
                  <a:pt x="405384" y="437388"/>
                </a:lnTo>
                <a:close/>
              </a:path>
              <a:path w="581025" h="454660">
                <a:moveTo>
                  <a:pt x="437388" y="420624"/>
                </a:moveTo>
                <a:lnTo>
                  <a:pt x="146304" y="420624"/>
                </a:lnTo>
                <a:lnTo>
                  <a:pt x="146304" y="437388"/>
                </a:lnTo>
                <a:lnTo>
                  <a:pt x="437388" y="437388"/>
                </a:lnTo>
                <a:lnTo>
                  <a:pt x="437388" y="420624"/>
                </a:lnTo>
                <a:close/>
              </a:path>
              <a:path w="581025" h="454660">
                <a:moveTo>
                  <a:pt x="469391" y="405384"/>
                </a:moveTo>
                <a:lnTo>
                  <a:pt x="114300" y="405384"/>
                </a:lnTo>
                <a:lnTo>
                  <a:pt x="114300" y="420624"/>
                </a:lnTo>
                <a:lnTo>
                  <a:pt x="469391" y="420624"/>
                </a:lnTo>
                <a:lnTo>
                  <a:pt x="469391" y="405384"/>
                </a:lnTo>
                <a:close/>
              </a:path>
              <a:path w="581025" h="454660">
                <a:moveTo>
                  <a:pt x="518159" y="371856"/>
                </a:moveTo>
                <a:lnTo>
                  <a:pt x="80772" y="371856"/>
                </a:lnTo>
                <a:lnTo>
                  <a:pt x="80772" y="405384"/>
                </a:lnTo>
                <a:lnTo>
                  <a:pt x="501396" y="405384"/>
                </a:lnTo>
                <a:lnTo>
                  <a:pt x="501396" y="388620"/>
                </a:lnTo>
                <a:lnTo>
                  <a:pt x="518159" y="388620"/>
                </a:lnTo>
                <a:lnTo>
                  <a:pt x="518159" y="371856"/>
                </a:lnTo>
                <a:close/>
              </a:path>
              <a:path w="581025" h="454660">
                <a:moveTo>
                  <a:pt x="550164" y="339851"/>
                </a:moveTo>
                <a:lnTo>
                  <a:pt x="65532" y="339851"/>
                </a:lnTo>
                <a:lnTo>
                  <a:pt x="65532" y="371856"/>
                </a:lnTo>
                <a:lnTo>
                  <a:pt x="531304" y="371856"/>
                </a:lnTo>
                <a:lnTo>
                  <a:pt x="534923" y="366225"/>
                </a:lnTo>
                <a:lnTo>
                  <a:pt x="534923" y="356615"/>
                </a:lnTo>
                <a:lnTo>
                  <a:pt x="541100" y="356615"/>
                </a:lnTo>
                <a:lnTo>
                  <a:pt x="548013" y="345859"/>
                </a:lnTo>
                <a:lnTo>
                  <a:pt x="550164" y="340952"/>
                </a:lnTo>
                <a:lnTo>
                  <a:pt x="550164" y="339851"/>
                </a:lnTo>
                <a:close/>
              </a:path>
              <a:path w="581025" h="454660">
                <a:moveTo>
                  <a:pt x="559995" y="114300"/>
                </a:moveTo>
                <a:lnTo>
                  <a:pt x="48768" y="114300"/>
                </a:lnTo>
                <a:lnTo>
                  <a:pt x="48768" y="129539"/>
                </a:lnTo>
                <a:lnTo>
                  <a:pt x="32004" y="129539"/>
                </a:lnTo>
                <a:lnTo>
                  <a:pt x="32004" y="178308"/>
                </a:lnTo>
                <a:lnTo>
                  <a:pt x="16764" y="178308"/>
                </a:lnTo>
                <a:lnTo>
                  <a:pt x="16764" y="210312"/>
                </a:lnTo>
                <a:lnTo>
                  <a:pt x="0" y="210312"/>
                </a:lnTo>
                <a:lnTo>
                  <a:pt x="0" y="227075"/>
                </a:lnTo>
                <a:lnTo>
                  <a:pt x="16764" y="227075"/>
                </a:lnTo>
                <a:lnTo>
                  <a:pt x="16764" y="275844"/>
                </a:lnTo>
                <a:lnTo>
                  <a:pt x="32004" y="275844"/>
                </a:lnTo>
                <a:lnTo>
                  <a:pt x="32004" y="324612"/>
                </a:lnTo>
                <a:lnTo>
                  <a:pt x="48768" y="324612"/>
                </a:lnTo>
                <a:lnTo>
                  <a:pt x="48768" y="339851"/>
                </a:lnTo>
                <a:lnTo>
                  <a:pt x="550646" y="339851"/>
                </a:lnTo>
                <a:lnTo>
                  <a:pt x="565733" y="305421"/>
                </a:lnTo>
                <a:lnTo>
                  <a:pt x="566928" y="300748"/>
                </a:lnTo>
                <a:lnTo>
                  <a:pt x="566928" y="291084"/>
                </a:lnTo>
                <a:lnTo>
                  <a:pt x="569398" y="291084"/>
                </a:lnTo>
                <a:lnTo>
                  <a:pt x="576814" y="262075"/>
                </a:lnTo>
                <a:lnTo>
                  <a:pt x="580644" y="216407"/>
                </a:lnTo>
                <a:lnTo>
                  <a:pt x="576814" y="170739"/>
                </a:lnTo>
                <a:lnTo>
                  <a:pt x="574463" y="161544"/>
                </a:lnTo>
                <a:lnTo>
                  <a:pt x="566928" y="161544"/>
                </a:lnTo>
                <a:lnTo>
                  <a:pt x="566928" y="132067"/>
                </a:lnTo>
                <a:lnTo>
                  <a:pt x="565733" y="127394"/>
                </a:lnTo>
                <a:lnTo>
                  <a:pt x="559995" y="114300"/>
                </a:lnTo>
                <a:close/>
              </a:path>
              <a:path w="581025" h="454660">
                <a:moveTo>
                  <a:pt x="534923" y="80772"/>
                </a:moveTo>
                <a:lnTo>
                  <a:pt x="65532" y="80772"/>
                </a:lnTo>
                <a:lnTo>
                  <a:pt x="65532" y="114300"/>
                </a:lnTo>
                <a:lnTo>
                  <a:pt x="550164" y="114300"/>
                </a:lnTo>
                <a:lnTo>
                  <a:pt x="550164" y="97536"/>
                </a:lnTo>
                <a:lnTo>
                  <a:pt x="534923" y="97536"/>
                </a:lnTo>
                <a:lnTo>
                  <a:pt x="534923" y="80772"/>
                </a:lnTo>
                <a:close/>
              </a:path>
              <a:path w="581025" h="454660">
                <a:moveTo>
                  <a:pt x="501396" y="48768"/>
                </a:moveTo>
                <a:lnTo>
                  <a:pt x="80772" y="48768"/>
                </a:lnTo>
                <a:lnTo>
                  <a:pt x="80772" y="80772"/>
                </a:lnTo>
                <a:lnTo>
                  <a:pt x="518159" y="80772"/>
                </a:lnTo>
                <a:lnTo>
                  <a:pt x="518159" y="65532"/>
                </a:lnTo>
                <a:lnTo>
                  <a:pt x="501396" y="65532"/>
                </a:lnTo>
                <a:lnTo>
                  <a:pt x="501396" y="48768"/>
                </a:lnTo>
                <a:close/>
              </a:path>
              <a:path w="581025" h="454660">
                <a:moveTo>
                  <a:pt x="469391" y="32003"/>
                </a:moveTo>
                <a:lnTo>
                  <a:pt x="114300" y="32003"/>
                </a:lnTo>
                <a:lnTo>
                  <a:pt x="114300" y="48768"/>
                </a:lnTo>
                <a:lnTo>
                  <a:pt x="469391" y="48768"/>
                </a:lnTo>
                <a:lnTo>
                  <a:pt x="469391" y="32003"/>
                </a:lnTo>
                <a:close/>
              </a:path>
              <a:path w="581025" h="454660">
                <a:moveTo>
                  <a:pt x="437388" y="16763"/>
                </a:moveTo>
                <a:lnTo>
                  <a:pt x="146304" y="16763"/>
                </a:lnTo>
                <a:lnTo>
                  <a:pt x="146304" y="32003"/>
                </a:lnTo>
                <a:lnTo>
                  <a:pt x="437388" y="32003"/>
                </a:lnTo>
                <a:lnTo>
                  <a:pt x="437388" y="16763"/>
                </a:lnTo>
                <a:close/>
              </a:path>
              <a:path w="581025" h="454660">
                <a:moveTo>
                  <a:pt x="405384" y="0"/>
                </a:moveTo>
                <a:lnTo>
                  <a:pt x="178308" y="0"/>
                </a:lnTo>
                <a:lnTo>
                  <a:pt x="178308" y="16763"/>
                </a:lnTo>
                <a:lnTo>
                  <a:pt x="405384" y="16763"/>
                </a:lnTo>
                <a:lnTo>
                  <a:pt x="405384" y="0"/>
                </a:lnTo>
                <a:close/>
              </a:path>
            </a:pathLst>
          </a:custGeom>
          <a:solidFill>
            <a:srgbClr val="D2E1FF"/>
          </a:solidFill>
        </p:spPr>
        <p:txBody>
          <a:bodyPr wrap="square" lIns="0" tIns="0" rIns="0" bIns="0" rtlCol="0"/>
          <a:lstStyle/>
          <a:p/>
        </p:txBody>
      </p:sp>
      <p:sp>
        <p:nvSpPr>
          <p:cNvPr id="216" name="object 216"/>
          <p:cNvSpPr/>
          <p:nvPr/>
        </p:nvSpPr>
        <p:spPr>
          <a:xfrm>
            <a:off x="1207008" y="4055364"/>
            <a:ext cx="515620" cy="454659"/>
          </a:xfrm>
          <a:custGeom>
            <a:avLst/>
            <a:gdLst/>
            <a:ahLst/>
            <a:cxnLst/>
            <a:rect l="l" t="t" r="r" b="b"/>
            <a:pathLst>
              <a:path w="515619" h="454660">
                <a:moveTo>
                  <a:pt x="373379" y="437388"/>
                </a:moveTo>
                <a:lnTo>
                  <a:pt x="146303" y="437388"/>
                </a:lnTo>
                <a:lnTo>
                  <a:pt x="146303" y="440603"/>
                </a:lnTo>
                <a:lnTo>
                  <a:pt x="167892" y="450606"/>
                </a:lnTo>
                <a:lnTo>
                  <a:pt x="181096" y="454151"/>
                </a:lnTo>
                <a:lnTo>
                  <a:pt x="334015" y="454151"/>
                </a:lnTo>
                <a:lnTo>
                  <a:pt x="347219" y="450606"/>
                </a:lnTo>
                <a:lnTo>
                  <a:pt x="373379" y="438485"/>
                </a:lnTo>
                <a:lnTo>
                  <a:pt x="373379" y="437388"/>
                </a:lnTo>
                <a:close/>
              </a:path>
              <a:path w="515619" h="454660">
                <a:moveTo>
                  <a:pt x="447194" y="48768"/>
                </a:moveTo>
                <a:lnTo>
                  <a:pt x="67917" y="48768"/>
                </a:lnTo>
                <a:lnTo>
                  <a:pt x="60742" y="55737"/>
                </a:lnTo>
                <a:lnTo>
                  <a:pt x="48767" y="72154"/>
                </a:lnTo>
                <a:lnTo>
                  <a:pt x="48767" y="80772"/>
                </a:lnTo>
                <a:lnTo>
                  <a:pt x="42482" y="80772"/>
                </a:lnTo>
                <a:lnTo>
                  <a:pt x="35277" y="90649"/>
                </a:lnTo>
                <a:lnTo>
                  <a:pt x="33527" y="94212"/>
                </a:lnTo>
                <a:lnTo>
                  <a:pt x="33527" y="114300"/>
                </a:lnTo>
                <a:lnTo>
                  <a:pt x="23662" y="114300"/>
                </a:lnTo>
                <a:lnTo>
                  <a:pt x="16763" y="128345"/>
                </a:lnTo>
                <a:lnTo>
                  <a:pt x="16763" y="129539"/>
                </a:lnTo>
                <a:lnTo>
                  <a:pt x="16172" y="129550"/>
                </a:lnTo>
                <a:lnTo>
                  <a:pt x="4166" y="171712"/>
                </a:lnTo>
                <a:lnTo>
                  <a:pt x="0" y="216407"/>
                </a:lnTo>
                <a:lnTo>
                  <a:pt x="4166" y="261103"/>
                </a:lnTo>
                <a:lnTo>
                  <a:pt x="16172" y="303265"/>
                </a:lnTo>
                <a:lnTo>
                  <a:pt x="35277" y="342166"/>
                </a:lnTo>
                <a:lnTo>
                  <a:pt x="60742" y="377077"/>
                </a:lnTo>
                <a:lnTo>
                  <a:pt x="91826" y="407273"/>
                </a:lnTo>
                <a:lnTo>
                  <a:pt x="111224" y="420624"/>
                </a:lnTo>
                <a:lnTo>
                  <a:pt x="114299" y="420624"/>
                </a:lnTo>
                <a:lnTo>
                  <a:pt x="114299" y="422740"/>
                </a:lnTo>
                <a:lnTo>
                  <a:pt x="127790" y="432025"/>
                </a:lnTo>
                <a:lnTo>
                  <a:pt x="139363" y="437388"/>
                </a:lnTo>
                <a:lnTo>
                  <a:pt x="375748" y="437388"/>
                </a:lnTo>
                <a:lnTo>
                  <a:pt x="423285" y="407273"/>
                </a:lnTo>
                <a:lnTo>
                  <a:pt x="454369" y="377077"/>
                </a:lnTo>
                <a:lnTo>
                  <a:pt x="479834" y="342166"/>
                </a:lnTo>
                <a:lnTo>
                  <a:pt x="498939" y="303265"/>
                </a:lnTo>
                <a:lnTo>
                  <a:pt x="510945" y="261103"/>
                </a:lnTo>
                <a:lnTo>
                  <a:pt x="515112" y="216407"/>
                </a:lnTo>
                <a:lnTo>
                  <a:pt x="510945" y="171712"/>
                </a:lnTo>
                <a:lnTo>
                  <a:pt x="498934" y="129539"/>
                </a:lnTo>
                <a:lnTo>
                  <a:pt x="479834" y="90649"/>
                </a:lnTo>
                <a:lnTo>
                  <a:pt x="454369" y="55737"/>
                </a:lnTo>
                <a:lnTo>
                  <a:pt x="447194" y="48768"/>
                </a:lnTo>
                <a:close/>
              </a:path>
              <a:path w="515619" h="454660">
                <a:moveTo>
                  <a:pt x="429937" y="32003"/>
                </a:moveTo>
                <a:lnTo>
                  <a:pt x="85174" y="32003"/>
                </a:lnTo>
                <a:lnTo>
                  <a:pt x="82295" y="34800"/>
                </a:lnTo>
                <a:lnTo>
                  <a:pt x="82295" y="48768"/>
                </a:lnTo>
                <a:lnTo>
                  <a:pt x="437387" y="48768"/>
                </a:lnTo>
                <a:lnTo>
                  <a:pt x="437387" y="39241"/>
                </a:lnTo>
                <a:lnTo>
                  <a:pt x="429937" y="32003"/>
                </a:lnTo>
                <a:close/>
              </a:path>
              <a:path w="515619" h="454660">
                <a:moveTo>
                  <a:pt x="405383" y="16763"/>
                </a:moveTo>
                <a:lnTo>
                  <a:pt x="114299" y="16763"/>
                </a:lnTo>
                <a:lnTo>
                  <a:pt x="114299" y="32003"/>
                </a:lnTo>
                <a:lnTo>
                  <a:pt x="405383" y="32003"/>
                </a:lnTo>
                <a:lnTo>
                  <a:pt x="405383" y="16763"/>
                </a:lnTo>
                <a:close/>
              </a:path>
              <a:path w="515619" h="454660">
                <a:moveTo>
                  <a:pt x="373379" y="0"/>
                </a:moveTo>
                <a:lnTo>
                  <a:pt x="146303" y="0"/>
                </a:lnTo>
                <a:lnTo>
                  <a:pt x="146303" y="16763"/>
                </a:lnTo>
                <a:lnTo>
                  <a:pt x="373379" y="16763"/>
                </a:lnTo>
                <a:lnTo>
                  <a:pt x="373379" y="0"/>
                </a:lnTo>
                <a:close/>
              </a:path>
            </a:pathLst>
          </a:custGeom>
          <a:solidFill>
            <a:srgbClr val="D7E6FF"/>
          </a:solidFill>
        </p:spPr>
        <p:txBody>
          <a:bodyPr wrap="square" lIns="0" tIns="0" rIns="0" bIns="0" rtlCol="0"/>
          <a:lstStyle/>
          <a:p/>
        </p:txBody>
      </p:sp>
      <p:sp>
        <p:nvSpPr>
          <p:cNvPr id="217" name="object 217"/>
          <p:cNvSpPr/>
          <p:nvPr/>
        </p:nvSpPr>
        <p:spPr>
          <a:xfrm>
            <a:off x="1239011" y="4055364"/>
            <a:ext cx="451484" cy="434340"/>
          </a:xfrm>
          <a:custGeom>
            <a:avLst/>
            <a:gdLst/>
            <a:ahLst/>
            <a:cxnLst/>
            <a:rect l="l" t="t" r="r" b="b"/>
            <a:pathLst>
              <a:path w="451485" h="434339">
                <a:moveTo>
                  <a:pt x="241244" y="0"/>
                </a:moveTo>
                <a:lnTo>
                  <a:pt x="209859" y="0"/>
                </a:lnTo>
                <a:lnTo>
                  <a:pt x="179980" y="2901"/>
                </a:lnTo>
                <a:lnTo>
                  <a:pt x="137588" y="15597"/>
                </a:lnTo>
                <a:lnTo>
                  <a:pt x="99268" y="35685"/>
                </a:lnTo>
                <a:lnTo>
                  <a:pt x="65913" y="62293"/>
                </a:lnTo>
                <a:lnTo>
                  <a:pt x="38415" y="94544"/>
                </a:lnTo>
                <a:lnTo>
                  <a:pt x="17668" y="131563"/>
                </a:lnTo>
                <a:lnTo>
                  <a:pt x="4566" y="172476"/>
                </a:lnTo>
                <a:lnTo>
                  <a:pt x="0" y="216407"/>
                </a:lnTo>
                <a:lnTo>
                  <a:pt x="4566" y="260338"/>
                </a:lnTo>
                <a:lnTo>
                  <a:pt x="17668" y="301251"/>
                </a:lnTo>
                <a:lnTo>
                  <a:pt x="38415" y="338271"/>
                </a:lnTo>
                <a:lnTo>
                  <a:pt x="65913" y="370522"/>
                </a:lnTo>
                <a:lnTo>
                  <a:pt x="99268" y="397129"/>
                </a:lnTo>
                <a:lnTo>
                  <a:pt x="137588" y="417218"/>
                </a:lnTo>
                <a:lnTo>
                  <a:pt x="179980" y="429913"/>
                </a:lnTo>
                <a:lnTo>
                  <a:pt x="225552" y="434339"/>
                </a:lnTo>
                <a:lnTo>
                  <a:pt x="271123" y="429913"/>
                </a:lnTo>
                <a:lnTo>
                  <a:pt x="313515" y="417218"/>
                </a:lnTo>
                <a:lnTo>
                  <a:pt x="351835" y="397129"/>
                </a:lnTo>
                <a:lnTo>
                  <a:pt x="385191" y="370522"/>
                </a:lnTo>
                <a:lnTo>
                  <a:pt x="412688" y="338271"/>
                </a:lnTo>
                <a:lnTo>
                  <a:pt x="433435" y="301251"/>
                </a:lnTo>
                <a:lnTo>
                  <a:pt x="446537" y="260338"/>
                </a:lnTo>
                <a:lnTo>
                  <a:pt x="451104" y="216407"/>
                </a:lnTo>
                <a:lnTo>
                  <a:pt x="446537" y="172476"/>
                </a:lnTo>
                <a:lnTo>
                  <a:pt x="433435" y="131563"/>
                </a:lnTo>
                <a:lnTo>
                  <a:pt x="412688" y="94544"/>
                </a:lnTo>
                <a:lnTo>
                  <a:pt x="385191" y="62293"/>
                </a:lnTo>
                <a:lnTo>
                  <a:pt x="351835" y="35685"/>
                </a:lnTo>
                <a:lnTo>
                  <a:pt x="313515" y="15597"/>
                </a:lnTo>
                <a:lnTo>
                  <a:pt x="271123" y="2901"/>
                </a:lnTo>
                <a:lnTo>
                  <a:pt x="241244" y="0"/>
                </a:lnTo>
                <a:close/>
              </a:path>
            </a:pathLst>
          </a:custGeom>
          <a:solidFill>
            <a:srgbClr val="DDE9FF"/>
          </a:solidFill>
        </p:spPr>
        <p:txBody>
          <a:bodyPr wrap="square" lIns="0" tIns="0" rIns="0" bIns="0" rtlCol="0"/>
          <a:lstStyle/>
          <a:p/>
        </p:txBody>
      </p:sp>
      <p:sp>
        <p:nvSpPr>
          <p:cNvPr id="218" name="object 218"/>
          <p:cNvSpPr/>
          <p:nvPr/>
        </p:nvSpPr>
        <p:spPr>
          <a:xfrm>
            <a:off x="1271016" y="4087367"/>
            <a:ext cx="387350" cy="370840"/>
          </a:xfrm>
          <a:custGeom>
            <a:avLst/>
            <a:gdLst/>
            <a:ahLst/>
            <a:cxnLst/>
            <a:rect l="l" t="t" r="r" b="b"/>
            <a:pathLst>
              <a:path w="387350" h="370839">
                <a:moveTo>
                  <a:pt x="193548" y="0"/>
                </a:moveTo>
                <a:lnTo>
                  <a:pt x="142169" y="6681"/>
                </a:lnTo>
                <a:lnTo>
                  <a:pt x="95955" y="25512"/>
                </a:lnTo>
                <a:lnTo>
                  <a:pt x="56769" y="54673"/>
                </a:lnTo>
                <a:lnTo>
                  <a:pt x="26472" y="92343"/>
                </a:lnTo>
                <a:lnTo>
                  <a:pt x="6928" y="136701"/>
                </a:lnTo>
                <a:lnTo>
                  <a:pt x="0" y="185927"/>
                </a:lnTo>
                <a:lnTo>
                  <a:pt x="6928" y="234512"/>
                </a:lnTo>
                <a:lnTo>
                  <a:pt x="26472" y="278440"/>
                </a:lnTo>
                <a:lnTo>
                  <a:pt x="56769" y="315848"/>
                </a:lnTo>
                <a:lnTo>
                  <a:pt x="95955" y="344875"/>
                </a:lnTo>
                <a:lnTo>
                  <a:pt x="142169" y="363657"/>
                </a:lnTo>
                <a:lnTo>
                  <a:pt x="193548" y="370331"/>
                </a:lnTo>
                <a:lnTo>
                  <a:pt x="244926" y="363657"/>
                </a:lnTo>
                <a:lnTo>
                  <a:pt x="291140" y="344875"/>
                </a:lnTo>
                <a:lnTo>
                  <a:pt x="330327" y="315848"/>
                </a:lnTo>
                <a:lnTo>
                  <a:pt x="360623" y="278440"/>
                </a:lnTo>
                <a:lnTo>
                  <a:pt x="380167" y="234512"/>
                </a:lnTo>
                <a:lnTo>
                  <a:pt x="387096" y="185927"/>
                </a:lnTo>
                <a:lnTo>
                  <a:pt x="380167" y="136701"/>
                </a:lnTo>
                <a:lnTo>
                  <a:pt x="360623" y="92343"/>
                </a:lnTo>
                <a:lnTo>
                  <a:pt x="330327" y="54673"/>
                </a:lnTo>
                <a:lnTo>
                  <a:pt x="291140" y="25512"/>
                </a:lnTo>
                <a:lnTo>
                  <a:pt x="244926" y="6681"/>
                </a:lnTo>
                <a:lnTo>
                  <a:pt x="193548" y="0"/>
                </a:lnTo>
                <a:close/>
              </a:path>
            </a:pathLst>
          </a:custGeom>
          <a:solidFill>
            <a:srgbClr val="E2ECFF"/>
          </a:solidFill>
        </p:spPr>
        <p:txBody>
          <a:bodyPr wrap="square" lIns="0" tIns="0" rIns="0" bIns="0" rtlCol="0"/>
          <a:lstStyle/>
          <a:p/>
        </p:txBody>
      </p:sp>
      <p:sp>
        <p:nvSpPr>
          <p:cNvPr id="219" name="object 219"/>
          <p:cNvSpPr/>
          <p:nvPr/>
        </p:nvSpPr>
        <p:spPr>
          <a:xfrm>
            <a:off x="1303019" y="4102608"/>
            <a:ext cx="323215" cy="321945"/>
          </a:xfrm>
          <a:custGeom>
            <a:avLst/>
            <a:gdLst/>
            <a:ahLst/>
            <a:cxnLst/>
            <a:rect l="l" t="t" r="r" b="b"/>
            <a:pathLst>
              <a:path w="323214" h="321945">
                <a:moveTo>
                  <a:pt x="161543" y="0"/>
                </a:moveTo>
                <a:lnTo>
                  <a:pt x="118886" y="5722"/>
                </a:lnTo>
                <a:lnTo>
                  <a:pt x="80376" y="21900"/>
                </a:lnTo>
                <a:lnTo>
                  <a:pt x="47625" y="47053"/>
                </a:lnTo>
                <a:lnTo>
                  <a:pt x="22239" y="79699"/>
                </a:lnTo>
                <a:lnTo>
                  <a:pt x="5827" y="118356"/>
                </a:lnTo>
                <a:lnTo>
                  <a:pt x="0" y="161544"/>
                </a:lnTo>
                <a:lnTo>
                  <a:pt x="8314" y="212128"/>
                </a:lnTo>
                <a:lnTo>
                  <a:pt x="31406" y="256056"/>
                </a:lnTo>
                <a:lnTo>
                  <a:pt x="66495" y="290693"/>
                </a:lnTo>
                <a:lnTo>
                  <a:pt x="110800" y="313407"/>
                </a:lnTo>
                <a:lnTo>
                  <a:pt x="161543" y="321564"/>
                </a:lnTo>
                <a:lnTo>
                  <a:pt x="212287" y="313407"/>
                </a:lnTo>
                <a:lnTo>
                  <a:pt x="256592" y="290693"/>
                </a:lnTo>
                <a:lnTo>
                  <a:pt x="291681" y="256056"/>
                </a:lnTo>
                <a:lnTo>
                  <a:pt x="314773" y="212128"/>
                </a:lnTo>
                <a:lnTo>
                  <a:pt x="323088" y="161544"/>
                </a:lnTo>
                <a:lnTo>
                  <a:pt x="317260" y="118356"/>
                </a:lnTo>
                <a:lnTo>
                  <a:pt x="300848" y="79699"/>
                </a:lnTo>
                <a:lnTo>
                  <a:pt x="275463" y="47053"/>
                </a:lnTo>
                <a:lnTo>
                  <a:pt x="242711" y="21900"/>
                </a:lnTo>
                <a:lnTo>
                  <a:pt x="204201" y="5722"/>
                </a:lnTo>
                <a:lnTo>
                  <a:pt x="161543" y="0"/>
                </a:lnTo>
                <a:close/>
              </a:path>
            </a:pathLst>
          </a:custGeom>
          <a:solidFill>
            <a:srgbClr val="E9F0FF"/>
          </a:solidFill>
        </p:spPr>
        <p:txBody>
          <a:bodyPr wrap="square" lIns="0" tIns="0" rIns="0" bIns="0" rtlCol="0"/>
          <a:lstStyle/>
          <a:p/>
        </p:txBody>
      </p:sp>
      <p:sp>
        <p:nvSpPr>
          <p:cNvPr id="220" name="object 220"/>
          <p:cNvSpPr/>
          <p:nvPr/>
        </p:nvSpPr>
        <p:spPr>
          <a:xfrm>
            <a:off x="1335024" y="4134611"/>
            <a:ext cx="257810" cy="257810"/>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p:txBody>
      </p:sp>
      <p:sp>
        <p:nvSpPr>
          <p:cNvPr id="221" name="object 221"/>
          <p:cNvSpPr/>
          <p:nvPr/>
        </p:nvSpPr>
        <p:spPr>
          <a:xfrm>
            <a:off x="1368552" y="4168140"/>
            <a:ext cx="192405" cy="192405"/>
          </a:xfrm>
          <a:custGeom>
            <a:avLst/>
            <a:gdLst/>
            <a:ahLst/>
            <a:cxnLst/>
            <a:rect l="l" t="t" r="r" b="b"/>
            <a:pathLst>
              <a:path w="192405" h="192404">
                <a:moveTo>
                  <a:pt x="96012" y="0"/>
                </a:moveTo>
                <a:lnTo>
                  <a:pt x="58507" y="7500"/>
                </a:lnTo>
                <a:lnTo>
                  <a:pt x="28003" y="28003"/>
                </a:lnTo>
                <a:lnTo>
                  <a:pt x="7500" y="58507"/>
                </a:lnTo>
                <a:lnTo>
                  <a:pt x="0" y="96012"/>
                </a:lnTo>
                <a:lnTo>
                  <a:pt x="7500" y="133516"/>
                </a:lnTo>
                <a:lnTo>
                  <a:pt x="28003" y="164020"/>
                </a:lnTo>
                <a:lnTo>
                  <a:pt x="58507" y="184523"/>
                </a:lnTo>
                <a:lnTo>
                  <a:pt x="96012" y="192024"/>
                </a:lnTo>
                <a:lnTo>
                  <a:pt x="133516" y="184523"/>
                </a:lnTo>
                <a:lnTo>
                  <a:pt x="164020" y="164020"/>
                </a:lnTo>
                <a:lnTo>
                  <a:pt x="184523" y="133516"/>
                </a:lnTo>
                <a:lnTo>
                  <a:pt x="192024" y="96012"/>
                </a:lnTo>
                <a:lnTo>
                  <a:pt x="184523" y="58507"/>
                </a:lnTo>
                <a:lnTo>
                  <a:pt x="164020" y="28003"/>
                </a:lnTo>
                <a:lnTo>
                  <a:pt x="133516" y="7500"/>
                </a:lnTo>
                <a:lnTo>
                  <a:pt x="96012" y="0"/>
                </a:lnTo>
                <a:close/>
              </a:path>
            </a:pathLst>
          </a:custGeom>
          <a:solidFill>
            <a:srgbClr val="F4F8FF"/>
          </a:solidFill>
        </p:spPr>
        <p:txBody>
          <a:bodyPr wrap="square" lIns="0" tIns="0" rIns="0" bIns="0" rtlCol="0"/>
          <a:lstStyle/>
          <a:p/>
        </p:txBody>
      </p:sp>
      <p:sp>
        <p:nvSpPr>
          <p:cNvPr id="222" name="object 222"/>
          <p:cNvSpPr/>
          <p:nvPr/>
        </p:nvSpPr>
        <p:spPr>
          <a:xfrm>
            <a:off x="1400555" y="4200144"/>
            <a:ext cx="128270" cy="128270"/>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p:txBody>
      </p:sp>
      <p:sp>
        <p:nvSpPr>
          <p:cNvPr id="223" name="object 223"/>
          <p:cNvSpPr/>
          <p:nvPr/>
        </p:nvSpPr>
        <p:spPr>
          <a:xfrm>
            <a:off x="1432560" y="4232147"/>
            <a:ext cx="64135" cy="64135"/>
          </a:xfrm>
          <a:custGeom>
            <a:avLst/>
            <a:gdLst/>
            <a:ahLst/>
            <a:cxnLst/>
            <a:rect l="l" t="t" r="r" b="b"/>
            <a:pathLst>
              <a:path w="64134" h="64135">
                <a:moveTo>
                  <a:pt x="32004" y="0"/>
                </a:moveTo>
                <a:lnTo>
                  <a:pt x="19931" y="2643"/>
                </a:lnTo>
                <a:lnTo>
                  <a:pt x="9715" y="9715"/>
                </a:lnTo>
                <a:lnTo>
                  <a:pt x="2643" y="19931"/>
                </a:lnTo>
                <a:lnTo>
                  <a:pt x="0" y="32003"/>
                </a:lnTo>
                <a:lnTo>
                  <a:pt x="2643" y="44076"/>
                </a:lnTo>
                <a:lnTo>
                  <a:pt x="9715" y="54292"/>
                </a:lnTo>
                <a:lnTo>
                  <a:pt x="19931" y="61364"/>
                </a:lnTo>
                <a:lnTo>
                  <a:pt x="32004" y="64007"/>
                </a:lnTo>
                <a:lnTo>
                  <a:pt x="44719" y="61364"/>
                </a:lnTo>
                <a:lnTo>
                  <a:pt x="54864" y="54292"/>
                </a:lnTo>
                <a:lnTo>
                  <a:pt x="61579" y="44076"/>
                </a:lnTo>
                <a:lnTo>
                  <a:pt x="64008" y="32003"/>
                </a:lnTo>
                <a:lnTo>
                  <a:pt x="61579" y="19931"/>
                </a:lnTo>
                <a:lnTo>
                  <a:pt x="54864" y="9715"/>
                </a:lnTo>
                <a:lnTo>
                  <a:pt x="44719" y="2643"/>
                </a:lnTo>
                <a:lnTo>
                  <a:pt x="32004" y="0"/>
                </a:lnTo>
                <a:close/>
              </a:path>
            </a:pathLst>
          </a:custGeom>
          <a:solidFill>
            <a:srgbClr val="FFFFFF"/>
          </a:solidFill>
        </p:spPr>
        <p:txBody>
          <a:bodyPr wrap="square" lIns="0" tIns="0" rIns="0" bIns="0" rtlCol="0"/>
          <a:lstStyle/>
          <a:p/>
        </p:txBody>
      </p:sp>
      <p:sp>
        <p:nvSpPr>
          <p:cNvPr id="224" name="object 224"/>
          <p:cNvSpPr/>
          <p:nvPr/>
        </p:nvSpPr>
        <p:spPr>
          <a:xfrm>
            <a:off x="1173480" y="4038600"/>
            <a:ext cx="585470" cy="471170"/>
          </a:xfrm>
          <a:custGeom>
            <a:avLst/>
            <a:gdLst/>
            <a:ahLst/>
            <a:cxnLst/>
            <a:rect l="l" t="t" r="r" b="b"/>
            <a:pathLst>
              <a:path w="585469" h="471170">
                <a:moveTo>
                  <a:pt x="292608" y="0"/>
                </a:moveTo>
                <a:lnTo>
                  <a:pt x="234696" y="4572"/>
                </a:lnTo>
                <a:lnTo>
                  <a:pt x="182880" y="18288"/>
                </a:lnTo>
                <a:lnTo>
                  <a:pt x="150876" y="30480"/>
                </a:lnTo>
                <a:lnTo>
                  <a:pt x="128016" y="41148"/>
                </a:lnTo>
                <a:lnTo>
                  <a:pt x="85344" y="68580"/>
                </a:lnTo>
                <a:lnTo>
                  <a:pt x="51816" y="102108"/>
                </a:lnTo>
                <a:lnTo>
                  <a:pt x="24384" y="141732"/>
                </a:lnTo>
                <a:lnTo>
                  <a:pt x="13716" y="167640"/>
                </a:lnTo>
                <a:lnTo>
                  <a:pt x="6096" y="190500"/>
                </a:lnTo>
                <a:lnTo>
                  <a:pt x="1524" y="211836"/>
                </a:lnTo>
                <a:lnTo>
                  <a:pt x="0" y="236220"/>
                </a:lnTo>
                <a:lnTo>
                  <a:pt x="1524" y="259080"/>
                </a:lnTo>
                <a:lnTo>
                  <a:pt x="6096" y="280416"/>
                </a:lnTo>
                <a:lnTo>
                  <a:pt x="13716" y="303276"/>
                </a:lnTo>
                <a:lnTo>
                  <a:pt x="15240" y="309372"/>
                </a:lnTo>
                <a:lnTo>
                  <a:pt x="36576" y="348996"/>
                </a:lnTo>
                <a:lnTo>
                  <a:pt x="67056" y="385572"/>
                </a:lnTo>
                <a:lnTo>
                  <a:pt x="128016" y="429768"/>
                </a:lnTo>
                <a:lnTo>
                  <a:pt x="150876" y="440436"/>
                </a:lnTo>
                <a:lnTo>
                  <a:pt x="156972" y="443484"/>
                </a:lnTo>
                <a:lnTo>
                  <a:pt x="208788" y="460248"/>
                </a:lnTo>
                <a:lnTo>
                  <a:pt x="263652" y="469392"/>
                </a:lnTo>
                <a:lnTo>
                  <a:pt x="292608" y="470916"/>
                </a:lnTo>
                <a:lnTo>
                  <a:pt x="321564" y="469392"/>
                </a:lnTo>
                <a:lnTo>
                  <a:pt x="350520" y="466344"/>
                </a:lnTo>
                <a:lnTo>
                  <a:pt x="376428" y="460248"/>
                </a:lnTo>
                <a:lnTo>
                  <a:pt x="398373" y="454152"/>
                </a:lnTo>
                <a:lnTo>
                  <a:pt x="292608" y="454152"/>
                </a:lnTo>
                <a:lnTo>
                  <a:pt x="263652" y="452628"/>
                </a:lnTo>
                <a:lnTo>
                  <a:pt x="234696" y="449580"/>
                </a:lnTo>
                <a:lnTo>
                  <a:pt x="208788" y="443484"/>
                </a:lnTo>
                <a:lnTo>
                  <a:pt x="182880" y="435864"/>
                </a:lnTo>
                <a:lnTo>
                  <a:pt x="178562" y="434340"/>
                </a:lnTo>
                <a:lnTo>
                  <a:pt x="156972" y="434340"/>
                </a:lnTo>
                <a:lnTo>
                  <a:pt x="156972" y="426720"/>
                </a:lnTo>
                <a:lnTo>
                  <a:pt x="159802" y="426720"/>
                </a:lnTo>
                <a:lnTo>
                  <a:pt x="140208" y="417576"/>
                </a:lnTo>
                <a:lnTo>
                  <a:pt x="97536" y="390144"/>
                </a:lnTo>
                <a:lnTo>
                  <a:pt x="64008" y="356616"/>
                </a:lnTo>
                <a:lnTo>
                  <a:pt x="36576" y="316992"/>
                </a:lnTo>
                <a:lnTo>
                  <a:pt x="30245" y="303276"/>
                </a:lnTo>
                <a:lnTo>
                  <a:pt x="21336" y="303276"/>
                </a:lnTo>
                <a:lnTo>
                  <a:pt x="27432" y="297180"/>
                </a:lnTo>
                <a:lnTo>
                  <a:pt x="28448" y="297180"/>
                </a:lnTo>
                <a:lnTo>
                  <a:pt x="22860" y="280416"/>
                </a:lnTo>
                <a:lnTo>
                  <a:pt x="18288" y="259080"/>
                </a:lnTo>
                <a:lnTo>
                  <a:pt x="16764" y="236220"/>
                </a:lnTo>
                <a:lnTo>
                  <a:pt x="18288" y="211836"/>
                </a:lnTo>
                <a:lnTo>
                  <a:pt x="22860" y="190500"/>
                </a:lnTo>
                <a:lnTo>
                  <a:pt x="28448" y="173736"/>
                </a:lnTo>
                <a:lnTo>
                  <a:pt x="27432" y="173736"/>
                </a:lnTo>
                <a:lnTo>
                  <a:pt x="21336" y="167640"/>
                </a:lnTo>
                <a:lnTo>
                  <a:pt x="30245" y="167640"/>
                </a:lnTo>
                <a:lnTo>
                  <a:pt x="36576" y="153924"/>
                </a:lnTo>
                <a:lnTo>
                  <a:pt x="64008" y="114300"/>
                </a:lnTo>
                <a:lnTo>
                  <a:pt x="97536" y="80772"/>
                </a:lnTo>
                <a:lnTo>
                  <a:pt x="140208" y="53340"/>
                </a:lnTo>
                <a:lnTo>
                  <a:pt x="159802" y="44196"/>
                </a:lnTo>
                <a:lnTo>
                  <a:pt x="156972" y="44196"/>
                </a:lnTo>
                <a:lnTo>
                  <a:pt x="156972" y="36576"/>
                </a:lnTo>
                <a:lnTo>
                  <a:pt x="178562" y="36576"/>
                </a:lnTo>
                <a:lnTo>
                  <a:pt x="182880" y="35052"/>
                </a:lnTo>
                <a:lnTo>
                  <a:pt x="208788" y="27432"/>
                </a:lnTo>
                <a:lnTo>
                  <a:pt x="234696" y="21336"/>
                </a:lnTo>
                <a:lnTo>
                  <a:pt x="263652" y="18288"/>
                </a:lnTo>
                <a:lnTo>
                  <a:pt x="292608" y="16764"/>
                </a:lnTo>
                <a:lnTo>
                  <a:pt x="398373" y="16764"/>
                </a:lnTo>
                <a:lnTo>
                  <a:pt x="376428" y="10668"/>
                </a:lnTo>
                <a:lnTo>
                  <a:pt x="350520" y="4572"/>
                </a:lnTo>
                <a:lnTo>
                  <a:pt x="321564" y="1524"/>
                </a:lnTo>
                <a:lnTo>
                  <a:pt x="292608" y="0"/>
                </a:lnTo>
                <a:close/>
              </a:path>
              <a:path w="585469" h="471170">
                <a:moveTo>
                  <a:pt x="422702" y="428798"/>
                </a:moveTo>
                <a:lnTo>
                  <a:pt x="376428" y="443484"/>
                </a:lnTo>
                <a:lnTo>
                  <a:pt x="321564" y="452628"/>
                </a:lnTo>
                <a:lnTo>
                  <a:pt x="292608" y="454152"/>
                </a:lnTo>
                <a:lnTo>
                  <a:pt x="398373" y="454152"/>
                </a:lnTo>
                <a:lnTo>
                  <a:pt x="403860" y="452628"/>
                </a:lnTo>
                <a:lnTo>
                  <a:pt x="428244" y="443484"/>
                </a:lnTo>
                <a:lnTo>
                  <a:pt x="434340" y="440436"/>
                </a:lnTo>
                <a:lnTo>
                  <a:pt x="447402" y="434340"/>
                </a:lnTo>
                <a:lnTo>
                  <a:pt x="428244" y="434340"/>
                </a:lnTo>
                <a:lnTo>
                  <a:pt x="422702" y="428798"/>
                </a:lnTo>
                <a:close/>
              </a:path>
              <a:path w="585469" h="471170">
                <a:moveTo>
                  <a:pt x="156972" y="426720"/>
                </a:moveTo>
                <a:lnTo>
                  <a:pt x="156972" y="434340"/>
                </a:lnTo>
                <a:lnTo>
                  <a:pt x="162604" y="428707"/>
                </a:lnTo>
                <a:lnTo>
                  <a:pt x="156972" y="426720"/>
                </a:lnTo>
                <a:close/>
              </a:path>
              <a:path w="585469" h="471170">
                <a:moveTo>
                  <a:pt x="162604" y="428707"/>
                </a:moveTo>
                <a:lnTo>
                  <a:pt x="156972" y="434340"/>
                </a:lnTo>
                <a:lnTo>
                  <a:pt x="178562" y="434340"/>
                </a:lnTo>
                <a:lnTo>
                  <a:pt x="162604" y="428707"/>
                </a:lnTo>
                <a:close/>
              </a:path>
              <a:path w="585469" h="471170">
                <a:moveTo>
                  <a:pt x="428244" y="426720"/>
                </a:moveTo>
                <a:lnTo>
                  <a:pt x="422702" y="428798"/>
                </a:lnTo>
                <a:lnTo>
                  <a:pt x="428244" y="434340"/>
                </a:lnTo>
                <a:lnTo>
                  <a:pt x="428244" y="426720"/>
                </a:lnTo>
                <a:close/>
              </a:path>
              <a:path w="585469" h="471170">
                <a:moveTo>
                  <a:pt x="461941" y="426720"/>
                </a:moveTo>
                <a:lnTo>
                  <a:pt x="428244" y="426720"/>
                </a:lnTo>
                <a:lnTo>
                  <a:pt x="428244" y="434340"/>
                </a:lnTo>
                <a:lnTo>
                  <a:pt x="447402" y="434340"/>
                </a:lnTo>
                <a:lnTo>
                  <a:pt x="457200" y="429768"/>
                </a:lnTo>
                <a:lnTo>
                  <a:pt x="461941" y="426720"/>
                </a:lnTo>
                <a:close/>
              </a:path>
              <a:path w="585469" h="471170">
                <a:moveTo>
                  <a:pt x="557784" y="297180"/>
                </a:moveTo>
                <a:lnTo>
                  <a:pt x="536448" y="336804"/>
                </a:lnTo>
                <a:lnTo>
                  <a:pt x="505968" y="373380"/>
                </a:lnTo>
                <a:lnTo>
                  <a:pt x="445008" y="417576"/>
                </a:lnTo>
                <a:lnTo>
                  <a:pt x="422148" y="428244"/>
                </a:lnTo>
                <a:lnTo>
                  <a:pt x="422702" y="428798"/>
                </a:lnTo>
                <a:lnTo>
                  <a:pt x="428244" y="426720"/>
                </a:lnTo>
                <a:lnTo>
                  <a:pt x="461941" y="426720"/>
                </a:lnTo>
                <a:lnTo>
                  <a:pt x="499872" y="402336"/>
                </a:lnTo>
                <a:lnTo>
                  <a:pt x="533400" y="368808"/>
                </a:lnTo>
                <a:lnTo>
                  <a:pt x="560832" y="329184"/>
                </a:lnTo>
                <a:lnTo>
                  <a:pt x="571500" y="303276"/>
                </a:lnTo>
                <a:lnTo>
                  <a:pt x="563880" y="303276"/>
                </a:lnTo>
                <a:lnTo>
                  <a:pt x="557784" y="297180"/>
                </a:lnTo>
                <a:close/>
              </a:path>
              <a:path w="585469" h="471170">
                <a:moveTo>
                  <a:pt x="159802" y="426720"/>
                </a:moveTo>
                <a:lnTo>
                  <a:pt x="156972" y="426720"/>
                </a:lnTo>
                <a:lnTo>
                  <a:pt x="162604" y="428707"/>
                </a:lnTo>
                <a:lnTo>
                  <a:pt x="163068" y="428244"/>
                </a:lnTo>
                <a:lnTo>
                  <a:pt x="159802" y="426720"/>
                </a:lnTo>
                <a:close/>
              </a:path>
              <a:path w="585469" h="471170">
                <a:moveTo>
                  <a:pt x="27432" y="297180"/>
                </a:moveTo>
                <a:lnTo>
                  <a:pt x="21336" y="303276"/>
                </a:lnTo>
                <a:lnTo>
                  <a:pt x="30245" y="303276"/>
                </a:lnTo>
                <a:lnTo>
                  <a:pt x="27432" y="297180"/>
                </a:lnTo>
                <a:close/>
              </a:path>
              <a:path w="585469" h="471170">
                <a:moveTo>
                  <a:pt x="28448" y="297180"/>
                </a:moveTo>
                <a:lnTo>
                  <a:pt x="27432" y="297180"/>
                </a:lnTo>
                <a:lnTo>
                  <a:pt x="30245" y="303276"/>
                </a:lnTo>
                <a:lnTo>
                  <a:pt x="30480" y="303276"/>
                </a:lnTo>
                <a:lnTo>
                  <a:pt x="28448" y="297180"/>
                </a:lnTo>
                <a:close/>
              </a:path>
              <a:path w="585469" h="471170">
                <a:moveTo>
                  <a:pt x="554970" y="167640"/>
                </a:moveTo>
                <a:lnTo>
                  <a:pt x="554736" y="167640"/>
                </a:lnTo>
                <a:lnTo>
                  <a:pt x="562356" y="190500"/>
                </a:lnTo>
                <a:lnTo>
                  <a:pt x="566928" y="211836"/>
                </a:lnTo>
                <a:lnTo>
                  <a:pt x="568452" y="236220"/>
                </a:lnTo>
                <a:lnTo>
                  <a:pt x="566928" y="259080"/>
                </a:lnTo>
                <a:lnTo>
                  <a:pt x="562356" y="280416"/>
                </a:lnTo>
                <a:lnTo>
                  <a:pt x="554736" y="303276"/>
                </a:lnTo>
                <a:lnTo>
                  <a:pt x="554970" y="303276"/>
                </a:lnTo>
                <a:lnTo>
                  <a:pt x="557784" y="297180"/>
                </a:lnTo>
                <a:lnTo>
                  <a:pt x="573532" y="297180"/>
                </a:lnTo>
                <a:lnTo>
                  <a:pt x="579120" y="280416"/>
                </a:lnTo>
                <a:lnTo>
                  <a:pt x="583692" y="259080"/>
                </a:lnTo>
                <a:lnTo>
                  <a:pt x="585216" y="236220"/>
                </a:lnTo>
                <a:lnTo>
                  <a:pt x="583692" y="211836"/>
                </a:lnTo>
                <a:lnTo>
                  <a:pt x="579120" y="190500"/>
                </a:lnTo>
                <a:lnTo>
                  <a:pt x="573532" y="173736"/>
                </a:lnTo>
                <a:lnTo>
                  <a:pt x="557784" y="173736"/>
                </a:lnTo>
                <a:lnTo>
                  <a:pt x="554970" y="167640"/>
                </a:lnTo>
                <a:close/>
              </a:path>
              <a:path w="585469" h="471170">
                <a:moveTo>
                  <a:pt x="573532" y="297180"/>
                </a:moveTo>
                <a:lnTo>
                  <a:pt x="557784" y="297180"/>
                </a:lnTo>
                <a:lnTo>
                  <a:pt x="563880" y="303276"/>
                </a:lnTo>
                <a:lnTo>
                  <a:pt x="571500" y="303276"/>
                </a:lnTo>
                <a:lnTo>
                  <a:pt x="573532" y="297180"/>
                </a:lnTo>
                <a:close/>
              </a:path>
              <a:path w="585469" h="471170">
                <a:moveTo>
                  <a:pt x="30245" y="167640"/>
                </a:moveTo>
                <a:lnTo>
                  <a:pt x="21336" y="167640"/>
                </a:lnTo>
                <a:lnTo>
                  <a:pt x="27432" y="173736"/>
                </a:lnTo>
                <a:lnTo>
                  <a:pt x="30245" y="167640"/>
                </a:lnTo>
                <a:close/>
              </a:path>
              <a:path w="585469" h="471170">
                <a:moveTo>
                  <a:pt x="30480" y="167640"/>
                </a:moveTo>
                <a:lnTo>
                  <a:pt x="30245" y="167640"/>
                </a:lnTo>
                <a:lnTo>
                  <a:pt x="27432" y="173736"/>
                </a:lnTo>
                <a:lnTo>
                  <a:pt x="28448" y="173736"/>
                </a:lnTo>
                <a:lnTo>
                  <a:pt x="30480" y="167640"/>
                </a:lnTo>
                <a:close/>
              </a:path>
              <a:path w="585469" h="471170">
                <a:moveTo>
                  <a:pt x="422702" y="42117"/>
                </a:moveTo>
                <a:lnTo>
                  <a:pt x="422148" y="42672"/>
                </a:lnTo>
                <a:lnTo>
                  <a:pt x="445008" y="53340"/>
                </a:lnTo>
                <a:lnTo>
                  <a:pt x="487680" y="80772"/>
                </a:lnTo>
                <a:lnTo>
                  <a:pt x="521208" y="114300"/>
                </a:lnTo>
                <a:lnTo>
                  <a:pt x="548640" y="153924"/>
                </a:lnTo>
                <a:lnTo>
                  <a:pt x="557784" y="173736"/>
                </a:lnTo>
                <a:lnTo>
                  <a:pt x="563880" y="167640"/>
                </a:lnTo>
                <a:lnTo>
                  <a:pt x="571500" y="167640"/>
                </a:lnTo>
                <a:lnTo>
                  <a:pt x="569976" y="161544"/>
                </a:lnTo>
                <a:lnTo>
                  <a:pt x="548640" y="121920"/>
                </a:lnTo>
                <a:lnTo>
                  <a:pt x="518160" y="85344"/>
                </a:lnTo>
                <a:lnTo>
                  <a:pt x="461941" y="44196"/>
                </a:lnTo>
                <a:lnTo>
                  <a:pt x="428244" y="44196"/>
                </a:lnTo>
                <a:lnTo>
                  <a:pt x="422702" y="42117"/>
                </a:lnTo>
                <a:close/>
              </a:path>
              <a:path w="585469" h="471170">
                <a:moveTo>
                  <a:pt x="571500" y="167640"/>
                </a:moveTo>
                <a:lnTo>
                  <a:pt x="563880" y="167640"/>
                </a:lnTo>
                <a:lnTo>
                  <a:pt x="557784" y="173736"/>
                </a:lnTo>
                <a:lnTo>
                  <a:pt x="573532" y="173736"/>
                </a:lnTo>
                <a:lnTo>
                  <a:pt x="571500" y="167640"/>
                </a:lnTo>
                <a:close/>
              </a:path>
              <a:path w="585469" h="471170">
                <a:moveTo>
                  <a:pt x="156972" y="36576"/>
                </a:moveTo>
                <a:lnTo>
                  <a:pt x="156972" y="44196"/>
                </a:lnTo>
                <a:lnTo>
                  <a:pt x="162604" y="42208"/>
                </a:lnTo>
                <a:lnTo>
                  <a:pt x="156972" y="36576"/>
                </a:lnTo>
                <a:close/>
              </a:path>
              <a:path w="585469" h="471170">
                <a:moveTo>
                  <a:pt x="162604" y="42208"/>
                </a:moveTo>
                <a:lnTo>
                  <a:pt x="156972" y="44196"/>
                </a:lnTo>
                <a:lnTo>
                  <a:pt x="159802" y="44196"/>
                </a:lnTo>
                <a:lnTo>
                  <a:pt x="163068" y="42672"/>
                </a:lnTo>
                <a:lnTo>
                  <a:pt x="162604" y="42208"/>
                </a:lnTo>
                <a:close/>
              </a:path>
              <a:path w="585469" h="471170">
                <a:moveTo>
                  <a:pt x="428244" y="36576"/>
                </a:moveTo>
                <a:lnTo>
                  <a:pt x="422702" y="42117"/>
                </a:lnTo>
                <a:lnTo>
                  <a:pt x="428244" y="44196"/>
                </a:lnTo>
                <a:lnTo>
                  <a:pt x="428244" y="36576"/>
                </a:lnTo>
                <a:close/>
              </a:path>
              <a:path w="585469" h="471170">
                <a:moveTo>
                  <a:pt x="447402" y="36576"/>
                </a:moveTo>
                <a:lnTo>
                  <a:pt x="428244" y="36576"/>
                </a:lnTo>
                <a:lnTo>
                  <a:pt x="428244" y="44196"/>
                </a:lnTo>
                <a:lnTo>
                  <a:pt x="461941" y="44196"/>
                </a:lnTo>
                <a:lnTo>
                  <a:pt x="457200" y="41148"/>
                </a:lnTo>
                <a:lnTo>
                  <a:pt x="447402" y="36576"/>
                </a:lnTo>
                <a:close/>
              </a:path>
              <a:path w="585469" h="471170">
                <a:moveTo>
                  <a:pt x="178562" y="36576"/>
                </a:moveTo>
                <a:lnTo>
                  <a:pt x="156972" y="36576"/>
                </a:lnTo>
                <a:lnTo>
                  <a:pt x="162604" y="42208"/>
                </a:lnTo>
                <a:lnTo>
                  <a:pt x="178562" y="36576"/>
                </a:lnTo>
                <a:close/>
              </a:path>
              <a:path w="585469" h="471170">
                <a:moveTo>
                  <a:pt x="398373" y="16764"/>
                </a:moveTo>
                <a:lnTo>
                  <a:pt x="292608" y="16764"/>
                </a:lnTo>
                <a:lnTo>
                  <a:pt x="321564" y="18288"/>
                </a:lnTo>
                <a:lnTo>
                  <a:pt x="350520" y="21336"/>
                </a:lnTo>
                <a:lnTo>
                  <a:pt x="376428" y="27432"/>
                </a:lnTo>
                <a:lnTo>
                  <a:pt x="403860" y="35052"/>
                </a:lnTo>
                <a:lnTo>
                  <a:pt x="422702" y="42117"/>
                </a:lnTo>
                <a:lnTo>
                  <a:pt x="428244" y="36576"/>
                </a:lnTo>
                <a:lnTo>
                  <a:pt x="447402" y="36576"/>
                </a:lnTo>
                <a:lnTo>
                  <a:pt x="434340" y="30480"/>
                </a:lnTo>
                <a:lnTo>
                  <a:pt x="428244" y="27432"/>
                </a:lnTo>
                <a:lnTo>
                  <a:pt x="403860" y="18288"/>
                </a:lnTo>
                <a:lnTo>
                  <a:pt x="398373" y="16764"/>
                </a:lnTo>
                <a:close/>
              </a:path>
            </a:pathLst>
          </a:custGeom>
          <a:solidFill>
            <a:srgbClr val="000000"/>
          </a:solidFill>
        </p:spPr>
        <p:txBody>
          <a:bodyPr wrap="square" lIns="0" tIns="0" rIns="0" bIns="0" rtlCol="0"/>
          <a:lstStyle/>
          <a:p/>
        </p:txBody>
      </p:sp>
      <p:sp>
        <p:nvSpPr>
          <p:cNvPr id="225" name="object 225"/>
          <p:cNvSpPr txBox="1"/>
          <p:nvPr/>
        </p:nvSpPr>
        <p:spPr>
          <a:xfrm>
            <a:off x="1276603" y="4168394"/>
            <a:ext cx="372745" cy="187325"/>
          </a:xfrm>
          <a:prstGeom prst="rect">
            <a:avLst/>
          </a:prstGeom>
        </p:spPr>
        <p:txBody>
          <a:bodyPr wrap="square" lIns="0" tIns="0" rIns="0" bIns="0" rtlCol="0" vert="horz">
            <a:spAutoFit/>
          </a:bodyPr>
          <a:lstStyle/>
          <a:p>
            <a:pPr marL="12700">
              <a:lnSpc>
                <a:spcPct val="100000"/>
              </a:lnSpc>
            </a:pPr>
            <a:r>
              <a:rPr dirty="0" sz="1150" spc="-5">
                <a:latin typeface="Times New Roman"/>
                <a:cs typeface="Times New Roman"/>
              </a:rPr>
              <a:t>C</a:t>
            </a:r>
            <a:r>
              <a:rPr dirty="0" sz="1150" spc="50">
                <a:latin typeface="Times New Roman"/>
                <a:cs typeface="Times New Roman"/>
              </a:rPr>
              <a:t>l</a:t>
            </a:r>
            <a:r>
              <a:rPr dirty="0" sz="1150" spc="-75">
                <a:latin typeface="Times New Roman"/>
                <a:cs typeface="Times New Roman"/>
              </a:rPr>
              <a:t>i</a:t>
            </a:r>
            <a:r>
              <a:rPr dirty="0" sz="1150" spc="-5">
                <a:latin typeface="Times New Roman"/>
                <a:cs typeface="Times New Roman"/>
              </a:rPr>
              <a:t>e</a:t>
            </a:r>
            <a:r>
              <a:rPr dirty="0" sz="1150" spc="-70">
                <a:latin typeface="Times New Roman"/>
                <a:cs typeface="Times New Roman"/>
              </a:rPr>
              <a:t>n</a:t>
            </a:r>
            <a:r>
              <a:rPr dirty="0" sz="1150" spc="-5">
                <a:latin typeface="Times New Roman"/>
                <a:cs typeface="Times New Roman"/>
              </a:rPr>
              <a:t>t</a:t>
            </a:r>
            <a:endParaRPr sz="1150">
              <a:latin typeface="Times New Roman"/>
              <a:cs typeface="Times New Roman"/>
            </a:endParaRPr>
          </a:p>
        </p:txBody>
      </p:sp>
      <p:sp>
        <p:nvSpPr>
          <p:cNvPr id="226" name="object 226"/>
          <p:cNvSpPr/>
          <p:nvPr/>
        </p:nvSpPr>
        <p:spPr>
          <a:xfrm>
            <a:off x="1764792" y="4290059"/>
            <a:ext cx="1231900" cy="518159"/>
          </a:xfrm>
          <a:custGeom>
            <a:avLst/>
            <a:gdLst/>
            <a:ahLst/>
            <a:cxnLst/>
            <a:rect l="l" t="t" r="r" b="b"/>
            <a:pathLst>
              <a:path w="1231900" h="518160">
                <a:moveTo>
                  <a:pt x="9143" y="0"/>
                </a:moveTo>
                <a:lnTo>
                  <a:pt x="3047" y="3048"/>
                </a:lnTo>
                <a:lnTo>
                  <a:pt x="0" y="9144"/>
                </a:lnTo>
                <a:lnTo>
                  <a:pt x="3047" y="13716"/>
                </a:lnTo>
                <a:lnTo>
                  <a:pt x="9143" y="16764"/>
                </a:lnTo>
                <a:lnTo>
                  <a:pt x="1223772" y="518159"/>
                </a:lnTo>
                <a:lnTo>
                  <a:pt x="1228344" y="515112"/>
                </a:lnTo>
                <a:lnTo>
                  <a:pt x="1231392" y="510540"/>
                </a:lnTo>
                <a:lnTo>
                  <a:pt x="1228344" y="504444"/>
                </a:lnTo>
                <a:lnTo>
                  <a:pt x="1223772" y="501395"/>
                </a:lnTo>
                <a:lnTo>
                  <a:pt x="9143" y="0"/>
                </a:lnTo>
                <a:close/>
              </a:path>
            </a:pathLst>
          </a:custGeom>
          <a:solidFill>
            <a:srgbClr val="000000"/>
          </a:solidFill>
        </p:spPr>
        <p:txBody>
          <a:bodyPr wrap="square" lIns="0" tIns="0" rIns="0" bIns="0" rtlCol="0"/>
          <a:lstStyle/>
          <a:p/>
        </p:txBody>
      </p:sp>
      <p:sp>
        <p:nvSpPr>
          <p:cNvPr id="227" name="object 227"/>
          <p:cNvSpPr/>
          <p:nvPr/>
        </p:nvSpPr>
        <p:spPr>
          <a:xfrm>
            <a:off x="1764792" y="4880609"/>
            <a:ext cx="1214755" cy="0"/>
          </a:xfrm>
          <a:custGeom>
            <a:avLst/>
            <a:gdLst/>
            <a:ahLst/>
            <a:cxnLst/>
            <a:rect l="l" t="t" r="r" b="b"/>
            <a:pathLst>
              <a:path w="1214755" h="0">
                <a:moveTo>
                  <a:pt x="0" y="0"/>
                </a:moveTo>
                <a:lnTo>
                  <a:pt x="1214628" y="0"/>
                </a:lnTo>
              </a:path>
            </a:pathLst>
          </a:custGeom>
          <a:ln w="16763">
            <a:solidFill>
              <a:srgbClr val="000000"/>
            </a:solidFill>
          </a:ln>
        </p:spPr>
        <p:txBody>
          <a:bodyPr wrap="square" lIns="0" tIns="0" rIns="0" bIns="0" rtlCol="0"/>
          <a:lstStyle/>
          <a:p/>
        </p:txBody>
      </p:sp>
      <p:sp>
        <p:nvSpPr>
          <p:cNvPr id="228" name="object 228"/>
          <p:cNvSpPr/>
          <p:nvPr/>
        </p:nvSpPr>
        <p:spPr>
          <a:xfrm>
            <a:off x="1732788" y="4985003"/>
            <a:ext cx="1247140" cy="535305"/>
          </a:xfrm>
          <a:custGeom>
            <a:avLst/>
            <a:gdLst/>
            <a:ahLst/>
            <a:cxnLst/>
            <a:rect l="l" t="t" r="r" b="b"/>
            <a:pathLst>
              <a:path w="1247139" h="535304">
                <a:moveTo>
                  <a:pt x="1239012" y="0"/>
                </a:moveTo>
                <a:lnTo>
                  <a:pt x="1232916" y="3048"/>
                </a:lnTo>
                <a:lnTo>
                  <a:pt x="3048" y="521208"/>
                </a:lnTo>
                <a:lnTo>
                  <a:pt x="0" y="527304"/>
                </a:lnTo>
                <a:lnTo>
                  <a:pt x="3048" y="531876"/>
                </a:lnTo>
                <a:lnTo>
                  <a:pt x="9144" y="534924"/>
                </a:lnTo>
                <a:lnTo>
                  <a:pt x="15240" y="533400"/>
                </a:lnTo>
                <a:lnTo>
                  <a:pt x="1245108" y="15240"/>
                </a:lnTo>
                <a:lnTo>
                  <a:pt x="1246632" y="9144"/>
                </a:lnTo>
                <a:lnTo>
                  <a:pt x="1243584" y="3048"/>
                </a:lnTo>
                <a:lnTo>
                  <a:pt x="1239012" y="0"/>
                </a:lnTo>
                <a:close/>
              </a:path>
            </a:pathLst>
          </a:custGeom>
          <a:solidFill>
            <a:srgbClr val="000000"/>
          </a:solidFill>
        </p:spPr>
        <p:txBody>
          <a:bodyPr wrap="square" lIns="0" tIns="0" rIns="0" bIns="0" rtlCol="0"/>
          <a:lstStyle/>
          <a:p/>
        </p:txBody>
      </p:sp>
      <p:sp>
        <p:nvSpPr>
          <p:cNvPr id="229" name="object 229"/>
          <p:cNvSpPr/>
          <p:nvPr/>
        </p:nvSpPr>
        <p:spPr>
          <a:xfrm>
            <a:off x="1764792" y="5114544"/>
            <a:ext cx="1231900" cy="1036319"/>
          </a:xfrm>
          <a:custGeom>
            <a:avLst/>
            <a:gdLst/>
            <a:ahLst/>
            <a:cxnLst/>
            <a:rect l="l" t="t" r="r" b="b"/>
            <a:pathLst>
              <a:path w="1231900" h="1036320">
                <a:moveTo>
                  <a:pt x="1223772" y="0"/>
                </a:moveTo>
                <a:lnTo>
                  <a:pt x="1217676" y="3047"/>
                </a:lnTo>
                <a:lnTo>
                  <a:pt x="3048" y="1022603"/>
                </a:lnTo>
                <a:lnTo>
                  <a:pt x="0" y="1028699"/>
                </a:lnTo>
                <a:lnTo>
                  <a:pt x="3048" y="1033271"/>
                </a:lnTo>
                <a:lnTo>
                  <a:pt x="9144" y="1036319"/>
                </a:lnTo>
                <a:lnTo>
                  <a:pt x="15240" y="1034795"/>
                </a:lnTo>
                <a:lnTo>
                  <a:pt x="1229868" y="15239"/>
                </a:lnTo>
                <a:lnTo>
                  <a:pt x="1231392" y="9143"/>
                </a:lnTo>
                <a:lnTo>
                  <a:pt x="1228344" y="3047"/>
                </a:lnTo>
                <a:lnTo>
                  <a:pt x="1223772" y="0"/>
                </a:lnTo>
                <a:close/>
              </a:path>
            </a:pathLst>
          </a:custGeom>
          <a:solidFill>
            <a:srgbClr val="000000"/>
          </a:solidFill>
        </p:spPr>
        <p:txBody>
          <a:bodyPr wrap="square" lIns="0" tIns="0" rIns="0" bIns="0" rtlCol="0"/>
          <a:lstStyle/>
          <a:p/>
        </p:txBody>
      </p:sp>
      <p:sp>
        <p:nvSpPr>
          <p:cNvPr id="230" name="object 230"/>
          <p:cNvSpPr txBox="1"/>
          <p:nvPr/>
        </p:nvSpPr>
        <p:spPr>
          <a:xfrm>
            <a:off x="3071876" y="4831334"/>
            <a:ext cx="963930" cy="187325"/>
          </a:xfrm>
          <a:prstGeom prst="rect">
            <a:avLst/>
          </a:prstGeom>
        </p:spPr>
        <p:txBody>
          <a:bodyPr wrap="square" lIns="0" tIns="0" rIns="0" bIns="0" rtlCol="0" vert="horz">
            <a:spAutoFit/>
          </a:bodyPr>
          <a:lstStyle/>
          <a:p>
            <a:pPr marL="12700">
              <a:lnSpc>
                <a:spcPct val="100000"/>
              </a:lnSpc>
            </a:pPr>
            <a:r>
              <a:rPr dirty="0" sz="1150" spc="-5">
                <a:latin typeface="Times New Roman"/>
                <a:cs typeface="Times New Roman"/>
              </a:rPr>
              <a:t>Account</a:t>
            </a:r>
            <a:r>
              <a:rPr dirty="0" sz="1150" spc="-35">
                <a:latin typeface="Times New Roman"/>
                <a:cs typeface="Times New Roman"/>
              </a:rPr>
              <a:t> </a:t>
            </a:r>
            <a:r>
              <a:rPr dirty="0" sz="1150" spc="-15">
                <a:latin typeface="Times New Roman"/>
                <a:cs typeface="Times New Roman"/>
              </a:rPr>
              <a:t>service</a:t>
            </a:r>
            <a:endParaRPr sz="1150">
              <a:latin typeface="Times New Roman"/>
              <a:cs typeface="Times New Roman"/>
            </a:endParaRPr>
          </a:p>
        </p:txBody>
      </p:sp>
      <p:sp>
        <p:nvSpPr>
          <p:cNvPr id="231" name="object 231"/>
          <p:cNvSpPr txBox="1"/>
          <p:nvPr/>
        </p:nvSpPr>
        <p:spPr>
          <a:xfrm>
            <a:off x="3266770" y="4977714"/>
            <a:ext cx="582930" cy="187325"/>
          </a:xfrm>
          <a:prstGeom prst="rect">
            <a:avLst/>
          </a:prstGeom>
        </p:spPr>
        <p:txBody>
          <a:bodyPr wrap="square" lIns="0" tIns="0" rIns="0" bIns="0" rtlCol="0" vert="horz">
            <a:spAutoFit/>
          </a:bodyPr>
          <a:lstStyle/>
          <a:p>
            <a:pPr marL="12700">
              <a:lnSpc>
                <a:spcPct val="100000"/>
              </a:lnSpc>
            </a:pPr>
            <a:r>
              <a:rPr dirty="0" sz="1150">
                <a:latin typeface="Times New Roman"/>
                <a:cs typeface="Times New Roman"/>
              </a:rPr>
              <a:t>provision</a:t>
            </a:r>
            <a:endParaRPr sz="1150">
              <a:latin typeface="Times New Roman"/>
              <a:cs typeface="Times New Roman"/>
            </a:endParaRPr>
          </a:p>
        </p:txBody>
      </p:sp>
      <p:sp>
        <p:nvSpPr>
          <p:cNvPr id="232" name="object 232"/>
          <p:cNvSpPr/>
          <p:nvPr/>
        </p:nvSpPr>
        <p:spPr>
          <a:xfrm>
            <a:off x="4160520" y="4929378"/>
            <a:ext cx="1100455" cy="0"/>
          </a:xfrm>
          <a:custGeom>
            <a:avLst/>
            <a:gdLst/>
            <a:ahLst/>
            <a:cxnLst/>
            <a:rect l="l" t="t" r="r" b="b"/>
            <a:pathLst>
              <a:path w="1100454" h="0">
                <a:moveTo>
                  <a:pt x="0" y="0"/>
                </a:moveTo>
                <a:lnTo>
                  <a:pt x="1100328" y="0"/>
                </a:lnTo>
              </a:path>
            </a:pathLst>
          </a:custGeom>
          <a:ln w="16763">
            <a:solidFill>
              <a:srgbClr val="000000"/>
            </a:solidFill>
          </a:ln>
        </p:spPr>
        <p:txBody>
          <a:bodyPr wrap="square" lIns="0" tIns="0" rIns="0" bIns="0" rtlCol="0"/>
          <a:lstStyle/>
          <a:p/>
        </p:txBody>
      </p:sp>
      <p:sp>
        <p:nvSpPr>
          <p:cNvPr id="233" name="object 233"/>
          <p:cNvSpPr/>
          <p:nvPr/>
        </p:nvSpPr>
        <p:spPr>
          <a:xfrm>
            <a:off x="5641085" y="4742688"/>
            <a:ext cx="0" cy="550545"/>
          </a:xfrm>
          <a:custGeom>
            <a:avLst/>
            <a:gdLst/>
            <a:ahLst/>
            <a:cxnLst/>
            <a:rect l="l" t="t" r="r" b="b"/>
            <a:pathLst>
              <a:path w="0" h="550545">
                <a:moveTo>
                  <a:pt x="0" y="0"/>
                </a:moveTo>
                <a:lnTo>
                  <a:pt x="0" y="550164"/>
                </a:lnTo>
              </a:path>
            </a:pathLst>
          </a:custGeom>
          <a:ln w="16763">
            <a:solidFill>
              <a:srgbClr val="000000"/>
            </a:solidFill>
          </a:ln>
        </p:spPr>
        <p:txBody>
          <a:bodyPr wrap="square" lIns="0" tIns="0" rIns="0" bIns="0" rtlCol="0"/>
          <a:lstStyle/>
          <a:p/>
        </p:txBody>
      </p:sp>
      <p:sp>
        <p:nvSpPr>
          <p:cNvPr id="234" name="object 234"/>
          <p:cNvSpPr/>
          <p:nvPr/>
        </p:nvSpPr>
        <p:spPr>
          <a:xfrm>
            <a:off x="5600700" y="5923788"/>
            <a:ext cx="17145" cy="33655"/>
          </a:xfrm>
          <a:custGeom>
            <a:avLst/>
            <a:gdLst/>
            <a:ahLst/>
            <a:cxnLst/>
            <a:rect l="l" t="t" r="r" b="b"/>
            <a:pathLst>
              <a:path w="17145" h="33654">
                <a:moveTo>
                  <a:pt x="9143" y="0"/>
                </a:moveTo>
                <a:lnTo>
                  <a:pt x="3047" y="3048"/>
                </a:lnTo>
                <a:lnTo>
                  <a:pt x="0" y="9144"/>
                </a:lnTo>
                <a:lnTo>
                  <a:pt x="0" y="25908"/>
                </a:lnTo>
                <a:lnTo>
                  <a:pt x="3047" y="30480"/>
                </a:lnTo>
                <a:lnTo>
                  <a:pt x="9143" y="33528"/>
                </a:lnTo>
                <a:lnTo>
                  <a:pt x="13715" y="30480"/>
                </a:lnTo>
                <a:lnTo>
                  <a:pt x="16763" y="25908"/>
                </a:lnTo>
                <a:lnTo>
                  <a:pt x="16763" y="9144"/>
                </a:lnTo>
                <a:lnTo>
                  <a:pt x="13715" y="3048"/>
                </a:lnTo>
                <a:lnTo>
                  <a:pt x="9143" y="0"/>
                </a:lnTo>
                <a:close/>
              </a:path>
            </a:pathLst>
          </a:custGeom>
          <a:solidFill>
            <a:srgbClr val="000000"/>
          </a:solidFill>
        </p:spPr>
        <p:txBody>
          <a:bodyPr wrap="square" lIns="0" tIns="0" rIns="0" bIns="0" rtlCol="0"/>
          <a:lstStyle/>
          <a:p/>
        </p:txBody>
      </p:sp>
      <p:sp>
        <p:nvSpPr>
          <p:cNvPr id="235" name="object 235"/>
          <p:cNvSpPr txBox="1"/>
          <p:nvPr/>
        </p:nvSpPr>
        <p:spPr>
          <a:xfrm>
            <a:off x="5306059" y="4864861"/>
            <a:ext cx="307975"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S</a:t>
            </a:r>
            <a:r>
              <a:rPr dirty="0" sz="1150" spc="50">
                <a:latin typeface="Times New Roman"/>
                <a:cs typeface="Times New Roman"/>
              </a:rPr>
              <a:t>Q</a:t>
            </a:r>
            <a:r>
              <a:rPr dirty="0" sz="1150" spc="-5">
                <a:latin typeface="Times New Roman"/>
                <a:cs typeface="Times New Roman"/>
              </a:rPr>
              <a:t>L</a:t>
            </a:r>
            <a:endParaRPr sz="1150">
              <a:latin typeface="Times New Roman"/>
              <a:cs typeface="Times New Roman"/>
            </a:endParaRPr>
          </a:p>
        </p:txBody>
      </p:sp>
      <p:sp>
        <p:nvSpPr>
          <p:cNvPr id="238" name="object 238"/>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131</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236" name="object 236"/>
          <p:cNvSpPr txBox="1"/>
          <p:nvPr/>
        </p:nvSpPr>
        <p:spPr>
          <a:xfrm>
            <a:off x="4448022" y="4686579"/>
            <a:ext cx="66421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SQL</a:t>
            </a:r>
            <a:r>
              <a:rPr dirty="0" sz="1150" spc="-170">
                <a:latin typeface="Times New Roman"/>
                <a:cs typeface="Times New Roman"/>
              </a:rPr>
              <a:t> </a:t>
            </a:r>
            <a:r>
              <a:rPr dirty="0" sz="1150" spc="-5">
                <a:latin typeface="Times New Roman"/>
                <a:cs typeface="Times New Roman"/>
              </a:rPr>
              <a:t>query</a:t>
            </a:r>
            <a:endParaRPr sz="1150">
              <a:latin typeface="Times New Roman"/>
              <a:cs typeface="Times New Roman"/>
            </a:endParaRPr>
          </a:p>
        </p:txBody>
      </p:sp>
      <p:sp>
        <p:nvSpPr>
          <p:cNvPr id="237" name="object 237"/>
          <p:cNvSpPr txBox="1"/>
          <p:nvPr/>
        </p:nvSpPr>
        <p:spPr>
          <a:xfrm>
            <a:off x="2085949" y="4168343"/>
            <a:ext cx="1036955" cy="187325"/>
          </a:xfrm>
          <a:prstGeom prst="rect">
            <a:avLst/>
          </a:prstGeom>
        </p:spPr>
        <p:txBody>
          <a:bodyPr wrap="square" lIns="0" tIns="0" rIns="0" bIns="0" rtlCol="0" vert="horz">
            <a:spAutoFit/>
          </a:bodyPr>
          <a:lstStyle/>
          <a:p>
            <a:pPr marL="12700">
              <a:lnSpc>
                <a:spcPct val="100000"/>
              </a:lnSpc>
            </a:pPr>
            <a:r>
              <a:rPr dirty="0" sz="1150" spc="-25">
                <a:latin typeface="Times New Roman"/>
                <a:cs typeface="Times New Roman"/>
              </a:rPr>
              <a:t>HTTP</a:t>
            </a:r>
            <a:r>
              <a:rPr dirty="0" sz="1150" spc="-90">
                <a:latin typeface="Times New Roman"/>
                <a:cs typeface="Times New Roman"/>
              </a:rPr>
              <a:t> </a:t>
            </a:r>
            <a:r>
              <a:rPr dirty="0" sz="1150" spc="-5">
                <a:latin typeface="Times New Roman"/>
                <a:cs typeface="Times New Roman"/>
              </a:rPr>
              <a:t>interaction</a:t>
            </a:r>
            <a:endParaRPr sz="1150">
              <a:latin typeface="Times New Roman"/>
              <a:cs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3223"/>
            <a:ext cx="5512435" cy="2270125"/>
          </a:xfrm>
          <a:prstGeom prst="rect">
            <a:avLst/>
          </a:prstGeom>
        </p:spPr>
        <p:txBody>
          <a:bodyPr wrap="square" lIns="0" tIns="0" rIns="0" bIns="0" rtlCol="0" vert="horz">
            <a:spAutoFit/>
          </a:bodyPr>
          <a:lstStyle/>
          <a:p>
            <a:pPr algn="just" marL="12700">
              <a:lnSpc>
                <a:spcPct val="100000"/>
              </a:lnSpc>
            </a:pPr>
            <a:r>
              <a:rPr dirty="0" sz="1000" spc="-10" b="1">
                <a:latin typeface="Arial"/>
                <a:cs typeface="Arial"/>
              </a:rPr>
              <a:t>8.12 Data </a:t>
            </a:r>
            <a:r>
              <a:rPr dirty="0" sz="1000" spc="-5" b="1">
                <a:latin typeface="Arial"/>
                <a:cs typeface="Arial"/>
              </a:rPr>
              <a:t>Flow or Pipes </a:t>
            </a:r>
            <a:r>
              <a:rPr dirty="0" sz="1000" spc="-10" b="1">
                <a:latin typeface="Arial"/>
                <a:cs typeface="Arial"/>
              </a:rPr>
              <a:t>and </a:t>
            </a:r>
            <a:r>
              <a:rPr dirty="0" sz="1000" b="1">
                <a:latin typeface="Arial"/>
                <a:cs typeface="Arial"/>
              </a:rPr>
              <a:t>Filters</a:t>
            </a:r>
            <a:r>
              <a:rPr dirty="0" sz="1000" spc="40" b="1">
                <a:latin typeface="Arial"/>
                <a:cs typeface="Arial"/>
              </a:rPr>
              <a:t> </a:t>
            </a:r>
            <a:r>
              <a:rPr dirty="0" sz="1000" spc="-5" b="1">
                <a:latin typeface="Arial"/>
                <a:cs typeface="Arial"/>
              </a:rPr>
              <a:t>Architecture</a:t>
            </a:r>
            <a:endParaRPr sz="1000">
              <a:latin typeface="Arial"/>
              <a:cs typeface="Arial"/>
            </a:endParaRPr>
          </a:p>
          <a:p>
            <a:pPr>
              <a:lnSpc>
                <a:spcPct val="100000"/>
              </a:lnSpc>
              <a:spcBef>
                <a:spcPts val="5"/>
              </a:spcBef>
            </a:pPr>
            <a:endParaRPr sz="1200">
              <a:latin typeface="Times New Roman"/>
              <a:cs typeface="Times New Roman"/>
            </a:endParaRPr>
          </a:p>
          <a:p>
            <a:pPr algn="just" marL="12700" marR="5715">
              <a:lnSpc>
                <a:spcPct val="95700"/>
              </a:lnSpc>
            </a:pPr>
            <a:r>
              <a:rPr dirty="0" sz="1200">
                <a:latin typeface="Times New Roman"/>
                <a:cs typeface="Times New Roman"/>
              </a:rPr>
              <a:t>This architecture is very </a:t>
            </a:r>
            <a:r>
              <a:rPr dirty="0" sz="1200" spc="-5">
                <a:latin typeface="Times New Roman"/>
                <a:cs typeface="Times New Roman"/>
              </a:rPr>
              <a:t>similar </a:t>
            </a:r>
            <a:r>
              <a:rPr dirty="0" sz="1200">
                <a:latin typeface="Times New Roman"/>
                <a:cs typeface="Times New Roman"/>
              </a:rPr>
              <a:t>to data flow diagrams. This is used </a:t>
            </a:r>
            <a:r>
              <a:rPr dirty="0" sz="1200" spc="-5">
                <a:latin typeface="Times New Roman"/>
                <a:cs typeface="Times New Roman"/>
              </a:rPr>
              <a:t>when </a:t>
            </a:r>
            <a:r>
              <a:rPr dirty="0" sz="1200">
                <a:latin typeface="Times New Roman"/>
                <a:cs typeface="Times New Roman"/>
              </a:rPr>
              <a:t>the input data is  processed through a </a:t>
            </a:r>
            <a:r>
              <a:rPr dirty="0" sz="1200" spc="-5">
                <a:latin typeface="Times New Roman"/>
                <a:cs typeface="Times New Roman"/>
              </a:rPr>
              <a:t>series </a:t>
            </a:r>
            <a:r>
              <a:rPr dirty="0" sz="1200">
                <a:latin typeface="Times New Roman"/>
                <a:cs typeface="Times New Roman"/>
              </a:rPr>
              <a:t>of transformations to </a:t>
            </a:r>
            <a:r>
              <a:rPr dirty="0" sz="1200" spc="-10">
                <a:latin typeface="Times New Roman"/>
                <a:cs typeface="Times New Roman"/>
              </a:rPr>
              <a:t>yield </a:t>
            </a:r>
            <a:r>
              <a:rPr dirty="0" sz="1200">
                <a:latin typeface="Times New Roman"/>
                <a:cs typeface="Times New Roman"/>
              </a:rPr>
              <a:t>the desired output. It </a:t>
            </a:r>
            <a:r>
              <a:rPr dirty="0" sz="1200" spc="10">
                <a:latin typeface="Times New Roman"/>
                <a:cs typeface="Times New Roman"/>
              </a:rPr>
              <a:t>is </a:t>
            </a:r>
            <a:r>
              <a:rPr dirty="0" sz="1200">
                <a:latin typeface="Times New Roman"/>
                <a:cs typeface="Times New Roman"/>
              </a:rPr>
              <a:t>also known  as pipes and filters architecture </a:t>
            </a:r>
            <a:r>
              <a:rPr dirty="0" sz="1200" spc="-5">
                <a:latin typeface="Times New Roman"/>
                <a:cs typeface="Times New Roman"/>
              </a:rPr>
              <a:t>where </a:t>
            </a:r>
            <a:r>
              <a:rPr dirty="0" sz="1200">
                <a:latin typeface="Times New Roman"/>
                <a:cs typeface="Times New Roman"/>
              </a:rPr>
              <a:t>each processing </a:t>
            </a:r>
            <a:r>
              <a:rPr dirty="0" sz="1200" spc="-5">
                <a:latin typeface="Times New Roman"/>
                <a:cs typeface="Times New Roman"/>
              </a:rPr>
              <a:t>step </a:t>
            </a:r>
            <a:r>
              <a:rPr dirty="0" sz="1200">
                <a:latin typeface="Times New Roman"/>
                <a:cs typeface="Times New Roman"/>
              </a:rPr>
              <a:t>is called a filter and the  connecting link from one process to the other is called the pipe through </a:t>
            </a:r>
            <a:r>
              <a:rPr dirty="0" sz="1200" spc="-5">
                <a:latin typeface="Times New Roman"/>
                <a:cs typeface="Times New Roman"/>
              </a:rPr>
              <a:t>which </a:t>
            </a:r>
            <a:r>
              <a:rPr dirty="0" sz="1200">
                <a:latin typeface="Times New Roman"/>
                <a:cs typeface="Times New Roman"/>
              </a:rPr>
              <a:t>the  information flows from one process to </a:t>
            </a:r>
            <a:r>
              <a:rPr dirty="0" sz="1200" spc="5">
                <a:latin typeface="Times New Roman"/>
                <a:cs typeface="Times New Roman"/>
              </a:rPr>
              <a:t>the </a:t>
            </a:r>
            <a:r>
              <a:rPr dirty="0" sz="1200">
                <a:latin typeface="Times New Roman"/>
                <a:cs typeface="Times New Roman"/>
              </a:rPr>
              <a:t>other. </a:t>
            </a:r>
            <a:r>
              <a:rPr dirty="0" sz="1200" spc="-5">
                <a:latin typeface="Times New Roman"/>
                <a:cs typeface="Times New Roman"/>
              </a:rPr>
              <a:t>An </a:t>
            </a:r>
            <a:r>
              <a:rPr dirty="0" sz="1200">
                <a:latin typeface="Times New Roman"/>
                <a:cs typeface="Times New Roman"/>
              </a:rPr>
              <a:t>important aspect of </a:t>
            </a:r>
            <a:r>
              <a:rPr dirty="0" sz="1200" spc="5">
                <a:latin typeface="Times New Roman"/>
                <a:cs typeface="Times New Roman"/>
              </a:rPr>
              <a:t>this </a:t>
            </a:r>
            <a:r>
              <a:rPr dirty="0" sz="1200">
                <a:latin typeface="Times New Roman"/>
                <a:cs typeface="Times New Roman"/>
              </a:rPr>
              <a:t>model is</a:t>
            </a:r>
            <a:r>
              <a:rPr dirty="0" sz="1200" spc="-110">
                <a:latin typeface="Times New Roman"/>
                <a:cs typeface="Times New Roman"/>
              </a:rPr>
              <a:t> </a:t>
            </a:r>
            <a:r>
              <a:rPr dirty="0" sz="1200">
                <a:latin typeface="Times New Roman"/>
                <a:cs typeface="Times New Roman"/>
              </a:rPr>
              <a:t>that  each filter </a:t>
            </a:r>
            <a:r>
              <a:rPr dirty="0" sz="1200" spc="-5">
                <a:latin typeface="Times New Roman"/>
                <a:cs typeface="Times New Roman"/>
              </a:rPr>
              <a:t>works </a:t>
            </a:r>
            <a:r>
              <a:rPr dirty="0" sz="1200">
                <a:latin typeface="Times New Roman"/>
                <a:cs typeface="Times New Roman"/>
              </a:rPr>
              <a:t>independently of others and does not require knowledge of the </a:t>
            </a:r>
            <a:r>
              <a:rPr dirty="0" sz="1200" spc="-5">
                <a:latin typeface="Times New Roman"/>
                <a:cs typeface="Times New Roman"/>
              </a:rPr>
              <a:t>working  </a:t>
            </a:r>
            <a:r>
              <a:rPr dirty="0" sz="1200">
                <a:latin typeface="Times New Roman"/>
                <a:cs typeface="Times New Roman"/>
              </a:rPr>
              <a:t>of any of the other filters including its</a:t>
            </a:r>
            <a:r>
              <a:rPr dirty="0" sz="1200" spc="-120">
                <a:latin typeface="Times New Roman"/>
                <a:cs typeface="Times New Roman"/>
              </a:rPr>
              <a:t> </a:t>
            </a:r>
            <a:r>
              <a:rPr dirty="0" sz="1200">
                <a:latin typeface="Times New Roman"/>
                <a:cs typeface="Times New Roman"/>
              </a:rPr>
              <a:t>neighbours.</a:t>
            </a:r>
            <a:endParaRPr sz="1200">
              <a:latin typeface="Times New Roman"/>
              <a:cs typeface="Times New Roman"/>
            </a:endParaRPr>
          </a:p>
          <a:p>
            <a:pPr>
              <a:lnSpc>
                <a:spcPct val="100000"/>
              </a:lnSpc>
            </a:pPr>
            <a:endParaRPr sz="1250">
              <a:latin typeface="Times New Roman"/>
              <a:cs typeface="Times New Roman"/>
            </a:endParaRPr>
          </a:p>
          <a:p>
            <a:pPr algn="just" marL="12700" marR="5080">
              <a:lnSpc>
                <a:spcPts val="1380"/>
              </a:lnSpc>
            </a:pPr>
            <a:r>
              <a:rPr dirty="0" sz="1200">
                <a:latin typeface="Times New Roman"/>
                <a:cs typeface="Times New Roman"/>
              </a:rPr>
              <a:t>If the dataflow has </a:t>
            </a:r>
            <a:r>
              <a:rPr dirty="0" sz="1200" spc="5">
                <a:latin typeface="Times New Roman"/>
                <a:cs typeface="Times New Roman"/>
              </a:rPr>
              <a:t>only </a:t>
            </a:r>
            <a:r>
              <a:rPr dirty="0" sz="1200">
                <a:latin typeface="Times New Roman"/>
                <a:cs typeface="Times New Roman"/>
              </a:rPr>
              <a:t>a </a:t>
            </a:r>
            <a:r>
              <a:rPr dirty="0" sz="1200" spc="-5">
                <a:latin typeface="Times New Roman"/>
                <a:cs typeface="Times New Roman"/>
              </a:rPr>
              <a:t>single sequence </a:t>
            </a:r>
            <a:r>
              <a:rPr dirty="0" sz="1200">
                <a:latin typeface="Times New Roman"/>
                <a:cs typeface="Times New Roman"/>
              </a:rPr>
              <a:t>of processes </a:t>
            </a:r>
            <a:r>
              <a:rPr dirty="0" sz="1200" spc="-5">
                <a:latin typeface="Times New Roman"/>
                <a:cs typeface="Times New Roman"/>
              </a:rPr>
              <a:t>with </a:t>
            </a:r>
            <a:r>
              <a:rPr dirty="0" sz="1200">
                <a:latin typeface="Times New Roman"/>
                <a:cs typeface="Times New Roman"/>
              </a:rPr>
              <a:t>no alternative or parallel  paths, then it is called batch </a:t>
            </a:r>
            <a:r>
              <a:rPr dirty="0" sz="1200" spc="-5">
                <a:latin typeface="Times New Roman"/>
                <a:cs typeface="Times New Roman"/>
              </a:rPr>
              <a:t>sequential. </a:t>
            </a:r>
            <a:r>
              <a:rPr dirty="0" sz="1200">
                <a:latin typeface="Times New Roman"/>
                <a:cs typeface="Times New Roman"/>
              </a:rPr>
              <a:t>These models are depicted in the following  diagrams.</a:t>
            </a:r>
            <a:endParaRPr sz="1200">
              <a:latin typeface="Times New Roman"/>
              <a:cs typeface="Times New Roman"/>
            </a:endParaRPr>
          </a:p>
        </p:txBody>
      </p:sp>
      <p:sp>
        <p:nvSpPr>
          <p:cNvPr id="6" name="object 6"/>
          <p:cNvSpPr/>
          <p:nvPr/>
        </p:nvSpPr>
        <p:spPr>
          <a:xfrm>
            <a:off x="1355597" y="3525011"/>
            <a:ext cx="4933188" cy="1246631"/>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880107" y="4040378"/>
            <a:ext cx="41402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Filter1</a:t>
            </a:r>
            <a:endParaRPr sz="1150">
              <a:latin typeface="Times New Roman"/>
              <a:cs typeface="Times New Roman"/>
            </a:endParaRPr>
          </a:p>
        </p:txBody>
      </p:sp>
      <p:sp>
        <p:nvSpPr>
          <p:cNvPr id="8" name="object 8"/>
          <p:cNvSpPr txBox="1"/>
          <p:nvPr/>
        </p:nvSpPr>
        <p:spPr>
          <a:xfrm>
            <a:off x="2864611" y="4476241"/>
            <a:ext cx="41402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Filter3</a:t>
            </a:r>
            <a:endParaRPr sz="1150">
              <a:latin typeface="Times New Roman"/>
              <a:cs typeface="Times New Roman"/>
            </a:endParaRPr>
          </a:p>
        </p:txBody>
      </p:sp>
      <p:sp>
        <p:nvSpPr>
          <p:cNvPr id="9" name="object 9"/>
          <p:cNvSpPr txBox="1"/>
          <p:nvPr/>
        </p:nvSpPr>
        <p:spPr>
          <a:xfrm>
            <a:off x="2828048" y="3566414"/>
            <a:ext cx="41402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Filter2</a:t>
            </a:r>
            <a:endParaRPr sz="1150">
              <a:latin typeface="Times New Roman"/>
              <a:cs typeface="Times New Roman"/>
            </a:endParaRPr>
          </a:p>
        </p:txBody>
      </p:sp>
      <p:sp>
        <p:nvSpPr>
          <p:cNvPr id="10" name="object 10"/>
          <p:cNvSpPr txBox="1"/>
          <p:nvPr/>
        </p:nvSpPr>
        <p:spPr>
          <a:xfrm>
            <a:off x="5382259" y="3602990"/>
            <a:ext cx="41402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Filter5</a:t>
            </a:r>
            <a:endParaRPr sz="1150">
              <a:latin typeface="Times New Roman"/>
              <a:cs typeface="Times New Roman"/>
            </a:endParaRPr>
          </a:p>
        </p:txBody>
      </p:sp>
      <p:sp>
        <p:nvSpPr>
          <p:cNvPr id="11" name="object 11"/>
          <p:cNvSpPr txBox="1"/>
          <p:nvPr/>
        </p:nvSpPr>
        <p:spPr>
          <a:xfrm>
            <a:off x="5382259" y="4476241"/>
            <a:ext cx="41402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Filter6</a:t>
            </a:r>
            <a:endParaRPr sz="1150">
              <a:latin typeface="Times New Roman"/>
              <a:cs typeface="Times New Roman"/>
            </a:endParaRPr>
          </a:p>
        </p:txBody>
      </p:sp>
      <p:sp>
        <p:nvSpPr>
          <p:cNvPr id="12" name="object 12"/>
          <p:cNvSpPr txBox="1"/>
          <p:nvPr/>
        </p:nvSpPr>
        <p:spPr>
          <a:xfrm>
            <a:off x="4288028" y="4476241"/>
            <a:ext cx="41402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Filter7</a:t>
            </a:r>
            <a:endParaRPr sz="1150">
              <a:latin typeface="Times New Roman"/>
              <a:cs typeface="Times New Roman"/>
            </a:endParaRPr>
          </a:p>
        </p:txBody>
      </p:sp>
      <p:sp>
        <p:nvSpPr>
          <p:cNvPr id="13" name="object 13"/>
          <p:cNvSpPr txBox="1"/>
          <p:nvPr/>
        </p:nvSpPr>
        <p:spPr>
          <a:xfrm>
            <a:off x="4288028" y="3602990"/>
            <a:ext cx="414020" cy="187325"/>
          </a:xfrm>
          <a:prstGeom prst="rect">
            <a:avLst/>
          </a:prstGeom>
        </p:spPr>
        <p:txBody>
          <a:bodyPr wrap="square" lIns="0" tIns="0" rIns="0" bIns="0" rtlCol="0" vert="horz">
            <a:spAutoFit/>
          </a:bodyPr>
          <a:lstStyle/>
          <a:p>
            <a:pPr marL="12700">
              <a:lnSpc>
                <a:spcPct val="100000"/>
              </a:lnSpc>
            </a:pPr>
            <a:r>
              <a:rPr dirty="0" sz="1150" spc="-10">
                <a:latin typeface="Times New Roman"/>
                <a:cs typeface="Times New Roman"/>
              </a:rPr>
              <a:t>Filter4</a:t>
            </a:r>
            <a:endParaRPr sz="1150">
              <a:latin typeface="Times New Roman"/>
              <a:cs typeface="Times New Roman"/>
            </a:endParaRPr>
          </a:p>
        </p:txBody>
      </p:sp>
      <p:sp>
        <p:nvSpPr>
          <p:cNvPr id="14" name="object 14"/>
          <p:cNvSpPr txBox="1"/>
          <p:nvPr/>
        </p:nvSpPr>
        <p:spPr>
          <a:xfrm>
            <a:off x="1656079" y="3488690"/>
            <a:ext cx="333375" cy="187325"/>
          </a:xfrm>
          <a:prstGeom prst="rect">
            <a:avLst/>
          </a:prstGeom>
        </p:spPr>
        <p:txBody>
          <a:bodyPr wrap="square" lIns="0" tIns="0" rIns="0" bIns="0" rtlCol="0" vert="horz">
            <a:spAutoFit/>
          </a:bodyPr>
          <a:lstStyle/>
          <a:p>
            <a:pPr marL="12700">
              <a:lnSpc>
                <a:spcPct val="100000"/>
              </a:lnSpc>
            </a:pPr>
            <a:r>
              <a:rPr dirty="0" sz="1150" spc="-5">
                <a:latin typeface="Times New Roman"/>
                <a:cs typeface="Times New Roman"/>
              </a:rPr>
              <a:t>pipes</a:t>
            </a:r>
            <a:endParaRPr sz="1150">
              <a:latin typeface="Times New Roman"/>
              <a:cs typeface="Times New Roman"/>
            </a:endParaRPr>
          </a:p>
        </p:txBody>
      </p:sp>
      <p:sp>
        <p:nvSpPr>
          <p:cNvPr id="15" name="object 15"/>
          <p:cNvSpPr txBox="1"/>
          <p:nvPr/>
        </p:nvSpPr>
        <p:spPr>
          <a:xfrm>
            <a:off x="1714500" y="5220970"/>
            <a:ext cx="685800" cy="343535"/>
          </a:xfrm>
          <a:prstGeom prst="rect">
            <a:avLst/>
          </a:prstGeom>
          <a:ln w="9144">
            <a:solidFill>
              <a:srgbClr val="000000"/>
            </a:solidFill>
          </a:ln>
        </p:spPr>
        <p:txBody>
          <a:bodyPr wrap="square" lIns="0" tIns="34925" rIns="0" bIns="0" rtlCol="0" vert="horz">
            <a:spAutoFit/>
          </a:bodyPr>
          <a:lstStyle/>
          <a:p>
            <a:pPr marL="90805">
              <a:lnSpc>
                <a:spcPct val="100000"/>
              </a:lnSpc>
              <a:spcBef>
                <a:spcPts val="275"/>
              </a:spcBef>
            </a:pPr>
            <a:r>
              <a:rPr dirty="0" sz="1200" spc="-5">
                <a:latin typeface="Times New Roman"/>
                <a:cs typeface="Times New Roman"/>
              </a:rPr>
              <a:t>Filter1</a:t>
            </a:r>
            <a:endParaRPr sz="1200">
              <a:latin typeface="Times New Roman"/>
              <a:cs typeface="Times New Roman"/>
            </a:endParaRPr>
          </a:p>
        </p:txBody>
      </p:sp>
      <p:sp>
        <p:nvSpPr>
          <p:cNvPr id="16" name="object 16"/>
          <p:cNvSpPr txBox="1"/>
          <p:nvPr/>
        </p:nvSpPr>
        <p:spPr>
          <a:xfrm>
            <a:off x="4000500" y="5220970"/>
            <a:ext cx="685800" cy="343535"/>
          </a:xfrm>
          <a:prstGeom prst="rect">
            <a:avLst/>
          </a:prstGeom>
          <a:ln w="9144">
            <a:solidFill>
              <a:srgbClr val="000000"/>
            </a:solidFill>
          </a:ln>
        </p:spPr>
        <p:txBody>
          <a:bodyPr wrap="square" lIns="0" tIns="34925" rIns="0" bIns="0" rtlCol="0" vert="horz">
            <a:spAutoFit/>
          </a:bodyPr>
          <a:lstStyle/>
          <a:p>
            <a:pPr marL="90805">
              <a:lnSpc>
                <a:spcPct val="100000"/>
              </a:lnSpc>
              <a:spcBef>
                <a:spcPts val="275"/>
              </a:spcBef>
            </a:pPr>
            <a:r>
              <a:rPr dirty="0" sz="1200" spc="-5">
                <a:latin typeface="Times New Roman"/>
                <a:cs typeface="Times New Roman"/>
              </a:rPr>
              <a:t>Filter3</a:t>
            </a:r>
            <a:endParaRPr sz="1200">
              <a:latin typeface="Times New Roman"/>
              <a:cs typeface="Times New Roman"/>
            </a:endParaRPr>
          </a:p>
        </p:txBody>
      </p:sp>
      <p:sp>
        <p:nvSpPr>
          <p:cNvPr id="17" name="object 17"/>
          <p:cNvSpPr txBox="1"/>
          <p:nvPr/>
        </p:nvSpPr>
        <p:spPr>
          <a:xfrm>
            <a:off x="2857500" y="5220970"/>
            <a:ext cx="685800" cy="343535"/>
          </a:xfrm>
          <a:prstGeom prst="rect">
            <a:avLst/>
          </a:prstGeom>
          <a:ln w="9144">
            <a:solidFill>
              <a:srgbClr val="000000"/>
            </a:solidFill>
          </a:ln>
        </p:spPr>
        <p:txBody>
          <a:bodyPr wrap="square" lIns="0" tIns="34925" rIns="0" bIns="0" rtlCol="0" vert="horz">
            <a:spAutoFit/>
          </a:bodyPr>
          <a:lstStyle/>
          <a:p>
            <a:pPr marL="90805">
              <a:lnSpc>
                <a:spcPct val="100000"/>
              </a:lnSpc>
              <a:spcBef>
                <a:spcPts val="275"/>
              </a:spcBef>
            </a:pPr>
            <a:r>
              <a:rPr dirty="0" sz="1200" spc="-5">
                <a:latin typeface="Times New Roman"/>
                <a:cs typeface="Times New Roman"/>
              </a:rPr>
              <a:t>Filter2</a:t>
            </a:r>
            <a:endParaRPr sz="1200">
              <a:latin typeface="Times New Roman"/>
              <a:cs typeface="Times New Roman"/>
            </a:endParaRPr>
          </a:p>
        </p:txBody>
      </p:sp>
      <p:sp>
        <p:nvSpPr>
          <p:cNvPr id="18" name="object 18"/>
          <p:cNvSpPr/>
          <p:nvPr/>
        </p:nvSpPr>
        <p:spPr>
          <a:xfrm>
            <a:off x="1252727" y="5411723"/>
            <a:ext cx="462280" cy="76200"/>
          </a:xfrm>
          <a:custGeom>
            <a:avLst/>
            <a:gdLst/>
            <a:ahLst/>
            <a:cxnLst/>
            <a:rect l="l" t="t" r="r" b="b"/>
            <a:pathLst>
              <a:path w="462280"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80" h="76200">
                <a:moveTo>
                  <a:pt x="385572" y="33527"/>
                </a:moveTo>
                <a:lnTo>
                  <a:pt x="4571" y="33527"/>
                </a:lnTo>
                <a:lnTo>
                  <a:pt x="1523" y="35051"/>
                </a:lnTo>
                <a:lnTo>
                  <a:pt x="0" y="38099"/>
                </a:lnTo>
                <a:lnTo>
                  <a:pt x="1523" y="41147"/>
                </a:lnTo>
                <a:lnTo>
                  <a:pt x="4571" y="42671"/>
                </a:lnTo>
                <a:lnTo>
                  <a:pt x="385572" y="42671"/>
                </a:lnTo>
                <a:lnTo>
                  <a:pt x="385572" y="33527"/>
                </a:lnTo>
                <a:close/>
              </a:path>
              <a:path w="462280"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p:txBody>
      </p:sp>
      <p:sp>
        <p:nvSpPr>
          <p:cNvPr id="19" name="object 19"/>
          <p:cNvSpPr/>
          <p:nvPr/>
        </p:nvSpPr>
        <p:spPr>
          <a:xfrm>
            <a:off x="2395727" y="5411723"/>
            <a:ext cx="462280" cy="76200"/>
          </a:xfrm>
          <a:custGeom>
            <a:avLst/>
            <a:gdLst/>
            <a:ahLst/>
            <a:cxnLst/>
            <a:rect l="l" t="t" r="r" b="b"/>
            <a:pathLst>
              <a:path w="462280"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80" h="76200">
                <a:moveTo>
                  <a:pt x="385572" y="33527"/>
                </a:moveTo>
                <a:lnTo>
                  <a:pt x="4572" y="33527"/>
                </a:lnTo>
                <a:lnTo>
                  <a:pt x="1524" y="35051"/>
                </a:lnTo>
                <a:lnTo>
                  <a:pt x="0" y="38099"/>
                </a:lnTo>
                <a:lnTo>
                  <a:pt x="1524" y="41147"/>
                </a:lnTo>
                <a:lnTo>
                  <a:pt x="4572" y="42671"/>
                </a:lnTo>
                <a:lnTo>
                  <a:pt x="385572" y="42671"/>
                </a:lnTo>
                <a:lnTo>
                  <a:pt x="385572" y="33527"/>
                </a:lnTo>
                <a:close/>
              </a:path>
              <a:path w="462280"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p:txBody>
      </p:sp>
      <p:sp>
        <p:nvSpPr>
          <p:cNvPr id="20" name="object 20"/>
          <p:cNvSpPr/>
          <p:nvPr/>
        </p:nvSpPr>
        <p:spPr>
          <a:xfrm>
            <a:off x="3538728" y="5411723"/>
            <a:ext cx="462280" cy="76200"/>
          </a:xfrm>
          <a:custGeom>
            <a:avLst/>
            <a:gdLst/>
            <a:ahLst/>
            <a:cxnLst/>
            <a:rect l="l" t="t" r="r" b="b"/>
            <a:pathLst>
              <a:path w="462279"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79" h="76200">
                <a:moveTo>
                  <a:pt x="385572" y="33527"/>
                </a:moveTo>
                <a:lnTo>
                  <a:pt x="4572" y="33527"/>
                </a:lnTo>
                <a:lnTo>
                  <a:pt x="1524" y="35051"/>
                </a:lnTo>
                <a:lnTo>
                  <a:pt x="0" y="38099"/>
                </a:lnTo>
                <a:lnTo>
                  <a:pt x="1524" y="41147"/>
                </a:lnTo>
                <a:lnTo>
                  <a:pt x="4572" y="42671"/>
                </a:lnTo>
                <a:lnTo>
                  <a:pt x="385572" y="42671"/>
                </a:lnTo>
                <a:lnTo>
                  <a:pt x="385572" y="33527"/>
                </a:lnTo>
                <a:close/>
              </a:path>
              <a:path w="462279"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p:txBody>
      </p:sp>
      <p:sp>
        <p:nvSpPr>
          <p:cNvPr id="21" name="object 21"/>
          <p:cNvSpPr/>
          <p:nvPr/>
        </p:nvSpPr>
        <p:spPr>
          <a:xfrm>
            <a:off x="4681728" y="5411723"/>
            <a:ext cx="462280" cy="76200"/>
          </a:xfrm>
          <a:custGeom>
            <a:avLst/>
            <a:gdLst/>
            <a:ahLst/>
            <a:cxnLst/>
            <a:rect l="l" t="t" r="r" b="b"/>
            <a:pathLst>
              <a:path w="462279"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79" h="76200">
                <a:moveTo>
                  <a:pt x="385572" y="33527"/>
                </a:moveTo>
                <a:lnTo>
                  <a:pt x="4572" y="33527"/>
                </a:lnTo>
                <a:lnTo>
                  <a:pt x="1524" y="35051"/>
                </a:lnTo>
                <a:lnTo>
                  <a:pt x="0" y="38099"/>
                </a:lnTo>
                <a:lnTo>
                  <a:pt x="1524" y="41147"/>
                </a:lnTo>
                <a:lnTo>
                  <a:pt x="4572" y="42671"/>
                </a:lnTo>
                <a:lnTo>
                  <a:pt x="385572" y="42671"/>
                </a:lnTo>
                <a:lnTo>
                  <a:pt x="385572" y="33527"/>
                </a:lnTo>
                <a:close/>
              </a:path>
              <a:path w="462279"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p:txBody>
      </p:sp>
      <p:sp>
        <p:nvSpPr>
          <p:cNvPr id="22" name="object 22"/>
          <p:cNvSpPr txBox="1"/>
          <p:nvPr/>
        </p:nvSpPr>
        <p:spPr>
          <a:xfrm>
            <a:off x="2593339" y="5827776"/>
            <a:ext cx="10623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Batch</a:t>
            </a:r>
            <a:r>
              <a:rPr dirty="0" sz="1200" spc="-100">
                <a:latin typeface="Times New Roman"/>
                <a:cs typeface="Times New Roman"/>
              </a:rPr>
              <a:t> </a:t>
            </a:r>
            <a:r>
              <a:rPr dirty="0" sz="1200" spc="-5">
                <a:latin typeface="Times New Roman"/>
                <a:cs typeface="Times New Roman"/>
              </a:rPr>
              <a:t>Sequential</a:t>
            </a:r>
            <a:endParaRPr sz="1200">
              <a:latin typeface="Times New Roman"/>
              <a:cs typeface="Times New Roman"/>
            </a:endParaRPr>
          </a:p>
        </p:txBody>
      </p:sp>
      <p:sp>
        <p:nvSpPr>
          <p:cNvPr id="23" name="object 23"/>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132</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3223"/>
            <a:ext cx="5512435" cy="1916430"/>
          </a:xfrm>
          <a:prstGeom prst="rect">
            <a:avLst/>
          </a:prstGeom>
        </p:spPr>
        <p:txBody>
          <a:bodyPr wrap="square" lIns="0" tIns="0" rIns="0" bIns="0" rtlCol="0" vert="horz">
            <a:spAutoFit/>
          </a:bodyPr>
          <a:lstStyle/>
          <a:p>
            <a:pPr algn="just" marL="12700">
              <a:lnSpc>
                <a:spcPct val="100000"/>
              </a:lnSpc>
            </a:pPr>
            <a:r>
              <a:rPr dirty="0" sz="1000" spc="-5" b="1">
                <a:latin typeface="Arial"/>
                <a:cs typeface="Arial"/>
              </a:rPr>
              <a:t>Layered </a:t>
            </a:r>
            <a:r>
              <a:rPr dirty="0" sz="1000" spc="-10" b="1">
                <a:latin typeface="Arial"/>
                <a:cs typeface="Arial"/>
              </a:rPr>
              <a:t>Architecture</a:t>
            </a:r>
            <a:endParaRPr sz="1000">
              <a:latin typeface="Arial"/>
              <a:cs typeface="Arial"/>
            </a:endParaRPr>
          </a:p>
          <a:p>
            <a:pPr>
              <a:lnSpc>
                <a:spcPct val="100000"/>
              </a:lnSpc>
              <a:spcBef>
                <a:spcPts val="5"/>
              </a:spcBef>
            </a:pPr>
            <a:endParaRPr sz="1200">
              <a:latin typeface="Times New Roman"/>
              <a:cs typeface="Times New Roman"/>
            </a:endParaRPr>
          </a:p>
          <a:p>
            <a:pPr algn="just" marL="12700" marR="5080">
              <a:lnSpc>
                <a:spcPct val="95700"/>
              </a:lnSpc>
            </a:pPr>
            <a:r>
              <a:rPr dirty="0" sz="1200" spc="-5">
                <a:latin typeface="Times New Roman"/>
                <a:cs typeface="Times New Roman"/>
              </a:rPr>
              <a:t>As </a:t>
            </a:r>
            <a:r>
              <a:rPr dirty="0" sz="1200">
                <a:latin typeface="Times New Roman"/>
                <a:cs typeface="Times New Roman"/>
              </a:rPr>
              <a:t>the name </a:t>
            </a:r>
            <a:r>
              <a:rPr dirty="0" sz="1200" spc="-5">
                <a:latin typeface="Times New Roman"/>
                <a:cs typeface="Times New Roman"/>
              </a:rPr>
              <a:t>suggests, </a:t>
            </a:r>
            <a:r>
              <a:rPr dirty="0" sz="1200">
                <a:latin typeface="Times New Roman"/>
                <a:cs typeface="Times New Roman"/>
              </a:rPr>
              <a:t>a layered architecture has many different layers. </a:t>
            </a:r>
            <a:r>
              <a:rPr dirty="0" sz="1200" spc="-5">
                <a:latin typeface="Times New Roman"/>
                <a:cs typeface="Times New Roman"/>
              </a:rPr>
              <a:t>One </a:t>
            </a:r>
            <a:r>
              <a:rPr dirty="0" sz="1200">
                <a:latin typeface="Times New Roman"/>
                <a:cs typeface="Times New Roman"/>
              </a:rPr>
              <a:t>typical  example of a layered architecture is an operating </a:t>
            </a:r>
            <a:r>
              <a:rPr dirty="0" sz="1200" spc="-5">
                <a:latin typeface="Times New Roman"/>
                <a:cs typeface="Times New Roman"/>
              </a:rPr>
              <a:t>system where </a:t>
            </a:r>
            <a:r>
              <a:rPr dirty="0" sz="1200">
                <a:latin typeface="Times New Roman"/>
                <a:cs typeface="Times New Roman"/>
              </a:rPr>
              <a:t>different layers are used  to provide </a:t>
            </a:r>
            <a:r>
              <a:rPr dirty="0" sz="1200" spc="-5">
                <a:latin typeface="Times New Roman"/>
                <a:cs typeface="Times New Roman"/>
              </a:rPr>
              <a:t>services </a:t>
            </a:r>
            <a:r>
              <a:rPr dirty="0" sz="1200">
                <a:latin typeface="Times New Roman"/>
                <a:cs typeface="Times New Roman"/>
              </a:rPr>
              <a:t>and functionality and the inner layers are closer to the machine  hardware than the outer layers. In this </a:t>
            </a:r>
            <a:r>
              <a:rPr dirty="0" sz="1200" spc="-5">
                <a:latin typeface="Times New Roman"/>
                <a:cs typeface="Times New Roman"/>
              </a:rPr>
              <a:t>way, </a:t>
            </a:r>
            <a:r>
              <a:rPr dirty="0" sz="1200">
                <a:latin typeface="Times New Roman"/>
                <a:cs typeface="Times New Roman"/>
              </a:rPr>
              <a:t>each layer isolates the outer layer from inner  complexities. </a:t>
            </a:r>
            <a:r>
              <a:rPr dirty="0" sz="1200" spc="-15">
                <a:latin typeface="Times New Roman"/>
                <a:cs typeface="Times New Roman"/>
              </a:rPr>
              <a:t>In </a:t>
            </a:r>
            <a:r>
              <a:rPr dirty="0" sz="1200">
                <a:latin typeface="Times New Roman"/>
                <a:cs typeface="Times New Roman"/>
              </a:rPr>
              <a:t>order to </a:t>
            </a:r>
            <a:r>
              <a:rPr dirty="0" sz="1200" spc="-5">
                <a:latin typeface="Times New Roman"/>
                <a:cs typeface="Times New Roman"/>
              </a:rPr>
              <a:t>work </a:t>
            </a:r>
            <a:r>
              <a:rPr dirty="0" sz="1200">
                <a:latin typeface="Times New Roman"/>
                <a:cs typeface="Times New Roman"/>
              </a:rPr>
              <a:t>properly, the outer layer only needs to know the interface  provided by the inner layer. If there are any changes in the inner layer, as long as the  interface does not change, the outer layer is not affected. This </a:t>
            </a:r>
            <a:r>
              <a:rPr dirty="0" sz="1200" spc="-5">
                <a:latin typeface="Times New Roman"/>
                <a:cs typeface="Times New Roman"/>
              </a:rPr>
              <a:t>scheme </a:t>
            </a:r>
            <a:r>
              <a:rPr dirty="0" sz="1200">
                <a:latin typeface="Times New Roman"/>
                <a:cs typeface="Times New Roman"/>
              </a:rPr>
              <a:t>tremendously  portability of the </a:t>
            </a:r>
            <a:r>
              <a:rPr dirty="0" sz="1200" spc="-5">
                <a:latin typeface="Times New Roman"/>
                <a:cs typeface="Times New Roman"/>
              </a:rPr>
              <a:t>system. </a:t>
            </a:r>
            <a:r>
              <a:rPr dirty="0" sz="1200">
                <a:latin typeface="Times New Roman"/>
                <a:cs typeface="Times New Roman"/>
              </a:rPr>
              <a:t>The basic layered architecture is depicted in the following  diagram.</a:t>
            </a:r>
            <a:endParaRPr sz="1200">
              <a:latin typeface="Times New Roman"/>
              <a:cs typeface="Times New Roman"/>
            </a:endParaRPr>
          </a:p>
        </p:txBody>
      </p:sp>
      <p:sp>
        <p:nvSpPr>
          <p:cNvPr id="6" name="object 6"/>
          <p:cNvSpPr/>
          <p:nvPr/>
        </p:nvSpPr>
        <p:spPr>
          <a:xfrm>
            <a:off x="1975104" y="3177539"/>
            <a:ext cx="3268979" cy="3268979"/>
          </a:xfrm>
          <a:custGeom>
            <a:avLst/>
            <a:gdLst/>
            <a:ahLst/>
            <a:cxnLst/>
            <a:rect l="l" t="t" r="r" b="b"/>
            <a:pathLst>
              <a:path w="3268979" h="3268979">
                <a:moveTo>
                  <a:pt x="0" y="1635251"/>
                </a:moveTo>
                <a:lnTo>
                  <a:pt x="696" y="1587005"/>
                </a:lnTo>
                <a:lnTo>
                  <a:pt x="2773" y="1539108"/>
                </a:lnTo>
                <a:lnTo>
                  <a:pt x="6211" y="1491578"/>
                </a:lnTo>
                <a:lnTo>
                  <a:pt x="10992" y="1444434"/>
                </a:lnTo>
                <a:lnTo>
                  <a:pt x="17095" y="1397697"/>
                </a:lnTo>
                <a:lnTo>
                  <a:pt x="24502" y="1351385"/>
                </a:lnTo>
                <a:lnTo>
                  <a:pt x="33194" y="1305517"/>
                </a:lnTo>
                <a:lnTo>
                  <a:pt x="43151" y="1260112"/>
                </a:lnTo>
                <a:lnTo>
                  <a:pt x="54355" y="1215190"/>
                </a:lnTo>
                <a:lnTo>
                  <a:pt x="66786" y="1170769"/>
                </a:lnTo>
                <a:lnTo>
                  <a:pt x="80424" y="1126868"/>
                </a:lnTo>
                <a:lnTo>
                  <a:pt x="95252" y="1083507"/>
                </a:lnTo>
                <a:lnTo>
                  <a:pt x="111249" y="1040705"/>
                </a:lnTo>
                <a:lnTo>
                  <a:pt x="128397" y="998481"/>
                </a:lnTo>
                <a:lnTo>
                  <a:pt x="146675" y="956854"/>
                </a:lnTo>
                <a:lnTo>
                  <a:pt x="166067" y="915844"/>
                </a:lnTo>
                <a:lnTo>
                  <a:pt x="186551" y="875468"/>
                </a:lnTo>
                <a:lnTo>
                  <a:pt x="208109" y="835747"/>
                </a:lnTo>
                <a:lnTo>
                  <a:pt x="230722" y="796699"/>
                </a:lnTo>
                <a:lnTo>
                  <a:pt x="254370" y="758343"/>
                </a:lnTo>
                <a:lnTo>
                  <a:pt x="279034" y="720700"/>
                </a:lnTo>
                <a:lnTo>
                  <a:pt x="304696" y="683787"/>
                </a:lnTo>
                <a:lnTo>
                  <a:pt x="331336" y="647624"/>
                </a:lnTo>
                <a:lnTo>
                  <a:pt x="358935" y="612230"/>
                </a:lnTo>
                <a:lnTo>
                  <a:pt x="387473" y="577624"/>
                </a:lnTo>
                <a:lnTo>
                  <a:pt x="416932" y="543825"/>
                </a:lnTo>
                <a:lnTo>
                  <a:pt x="447293" y="510853"/>
                </a:lnTo>
                <a:lnTo>
                  <a:pt x="478536" y="478726"/>
                </a:lnTo>
                <a:lnTo>
                  <a:pt x="510641" y="447464"/>
                </a:lnTo>
                <a:lnTo>
                  <a:pt x="543591" y="417085"/>
                </a:lnTo>
                <a:lnTo>
                  <a:pt x="577365" y="387609"/>
                </a:lnTo>
                <a:lnTo>
                  <a:pt x="611945" y="359055"/>
                </a:lnTo>
                <a:lnTo>
                  <a:pt x="647312" y="331442"/>
                </a:lnTo>
                <a:lnTo>
                  <a:pt x="683446" y="304789"/>
                </a:lnTo>
                <a:lnTo>
                  <a:pt x="720328" y="279115"/>
                </a:lnTo>
                <a:lnTo>
                  <a:pt x="757938" y="254439"/>
                </a:lnTo>
                <a:lnTo>
                  <a:pt x="796259" y="230781"/>
                </a:lnTo>
                <a:lnTo>
                  <a:pt x="835270" y="208159"/>
                </a:lnTo>
                <a:lnTo>
                  <a:pt x="874953" y="186593"/>
                </a:lnTo>
                <a:lnTo>
                  <a:pt x="915288" y="166102"/>
                </a:lnTo>
                <a:lnTo>
                  <a:pt x="956256" y="146705"/>
                </a:lnTo>
                <a:lnTo>
                  <a:pt x="997839" y="128420"/>
                </a:lnTo>
                <a:lnTo>
                  <a:pt x="1040016" y="111268"/>
                </a:lnTo>
                <a:lnTo>
                  <a:pt x="1082768" y="95267"/>
                </a:lnTo>
                <a:lnTo>
                  <a:pt x="1126077" y="80436"/>
                </a:lnTo>
                <a:lnTo>
                  <a:pt x="1169924" y="66794"/>
                </a:lnTo>
                <a:lnTo>
                  <a:pt x="1214289" y="54361"/>
                </a:lnTo>
                <a:lnTo>
                  <a:pt x="1259152" y="43156"/>
                </a:lnTo>
                <a:lnTo>
                  <a:pt x="1304496" y="33197"/>
                </a:lnTo>
                <a:lnTo>
                  <a:pt x="1350300" y="24504"/>
                </a:lnTo>
                <a:lnTo>
                  <a:pt x="1396546" y="17096"/>
                </a:lnTo>
                <a:lnTo>
                  <a:pt x="1443214" y="10992"/>
                </a:lnTo>
                <a:lnTo>
                  <a:pt x="1490286" y="6212"/>
                </a:lnTo>
                <a:lnTo>
                  <a:pt x="1537741" y="2773"/>
                </a:lnTo>
                <a:lnTo>
                  <a:pt x="1585561" y="696"/>
                </a:lnTo>
                <a:lnTo>
                  <a:pt x="1633727" y="0"/>
                </a:lnTo>
                <a:lnTo>
                  <a:pt x="1681974" y="696"/>
                </a:lnTo>
                <a:lnTo>
                  <a:pt x="1729871" y="2773"/>
                </a:lnTo>
                <a:lnTo>
                  <a:pt x="1777401" y="6212"/>
                </a:lnTo>
                <a:lnTo>
                  <a:pt x="1824545" y="10992"/>
                </a:lnTo>
                <a:lnTo>
                  <a:pt x="1871282" y="17096"/>
                </a:lnTo>
                <a:lnTo>
                  <a:pt x="1917594" y="24504"/>
                </a:lnTo>
                <a:lnTo>
                  <a:pt x="1963462" y="33197"/>
                </a:lnTo>
                <a:lnTo>
                  <a:pt x="2008867" y="43156"/>
                </a:lnTo>
                <a:lnTo>
                  <a:pt x="2053789" y="54361"/>
                </a:lnTo>
                <a:lnTo>
                  <a:pt x="2098210" y="66794"/>
                </a:lnTo>
                <a:lnTo>
                  <a:pt x="2142111" y="80436"/>
                </a:lnTo>
                <a:lnTo>
                  <a:pt x="2185472" y="95267"/>
                </a:lnTo>
                <a:lnTo>
                  <a:pt x="2228274" y="111268"/>
                </a:lnTo>
                <a:lnTo>
                  <a:pt x="2270498" y="128420"/>
                </a:lnTo>
                <a:lnTo>
                  <a:pt x="2312125" y="146705"/>
                </a:lnTo>
                <a:lnTo>
                  <a:pt x="2353135" y="166102"/>
                </a:lnTo>
                <a:lnTo>
                  <a:pt x="2393511" y="186593"/>
                </a:lnTo>
                <a:lnTo>
                  <a:pt x="2433232" y="208159"/>
                </a:lnTo>
                <a:lnTo>
                  <a:pt x="2472280" y="230781"/>
                </a:lnTo>
                <a:lnTo>
                  <a:pt x="2510636" y="254439"/>
                </a:lnTo>
                <a:lnTo>
                  <a:pt x="2548279" y="279115"/>
                </a:lnTo>
                <a:lnTo>
                  <a:pt x="2585192" y="304789"/>
                </a:lnTo>
                <a:lnTo>
                  <a:pt x="2621355" y="331442"/>
                </a:lnTo>
                <a:lnTo>
                  <a:pt x="2656749" y="359055"/>
                </a:lnTo>
                <a:lnTo>
                  <a:pt x="2691355" y="387609"/>
                </a:lnTo>
                <a:lnTo>
                  <a:pt x="2725154" y="417085"/>
                </a:lnTo>
                <a:lnTo>
                  <a:pt x="2758126" y="447464"/>
                </a:lnTo>
                <a:lnTo>
                  <a:pt x="2790253" y="478726"/>
                </a:lnTo>
                <a:lnTo>
                  <a:pt x="2821515" y="510853"/>
                </a:lnTo>
                <a:lnTo>
                  <a:pt x="2851894" y="543825"/>
                </a:lnTo>
                <a:lnTo>
                  <a:pt x="2881370" y="577624"/>
                </a:lnTo>
                <a:lnTo>
                  <a:pt x="2909924" y="612230"/>
                </a:lnTo>
                <a:lnTo>
                  <a:pt x="2937537" y="647624"/>
                </a:lnTo>
                <a:lnTo>
                  <a:pt x="2964190" y="683787"/>
                </a:lnTo>
                <a:lnTo>
                  <a:pt x="2989864" y="720700"/>
                </a:lnTo>
                <a:lnTo>
                  <a:pt x="3014540" y="758343"/>
                </a:lnTo>
                <a:lnTo>
                  <a:pt x="3038198" y="796699"/>
                </a:lnTo>
                <a:lnTo>
                  <a:pt x="3060820" y="835747"/>
                </a:lnTo>
                <a:lnTo>
                  <a:pt x="3082386" y="875468"/>
                </a:lnTo>
                <a:lnTo>
                  <a:pt x="3102877" y="915844"/>
                </a:lnTo>
                <a:lnTo>
                  <a:pt x="3122274" y="956854"/>
                </a:lnTo>
                <a:lnTo>
                  <a:pt x="3140559" y="998481"/>
                </a:lnTo>
                <a:lnTo>
                  <a:pt x="3157711" y="1040705"/>
                </a:lnTo>
                <a:lnTo>
                  <a:pt x="3173712" y="1083507"/>
                </a:lnTo>
                <a:lnTo>
                  <a:pt x="3188543" y="1126868"/>
                </a:lnTo>
                <a:lnTo>
                  <a:pt x="3202185" y="1170769"/>
                </a:lnTo>
                <a:lnTo>
                  <a:pt x="3214618" y="1215190"/>
                </a:lnTo>
                <a:lnTo>
                  <a:pt x="3225823" y="1260112"/>
                </a:lnTo>
                <a:lnTo>
                  <a:pt x="3235782" y="1305517"/>
                </a:lnTo>
                <a:lnTo>
                  <a:pt x="3244475" y="1351385"/>
                </a:lnTo>
                <a:lnTo>
                  <a:pt x="3251883" y="1397697"/>
                </a:lnTo>
                <a:lnTo>
                  <a:pt x="3257987" y="1444434"/>
                </a:lnTo>
                <a:lnTo>
                  <a:pt x="3262767" y="1491578"/>
                </a:lnTo>
                <a:lnTo>
                  <a:pt x="3266206" y="1539108"/>
                </a:lnTo>
                <a:lnTo>
                  <a:pt x="3268283" y="1587005"/>
                </a:lnTo>
                <a:lnTo>
                  <a:pt x="3268979" y="1635251"/>
                </a:lnTo>
                <a:lnTo>
                  <a:pt x="3268283" y="1683418"/>
                </a:lnTo>
                <a:lnTo>
                  <a:pt x="3266206" y="1731238"/>
                </a:lnTo>
                <a:lnTo>
                  <a:pt x="3262767" y="1778693"/>
                </a:lnTo>
                <a:lnTo>
                  <a:pt x="3257987" y="1825765"/>
                </a:lnTo>
                <a:lnTo>
                  <a:pt x="3251883" y="1872433"/>
                </a:lnTo>
                <a:lnTo>
                  <a:pt x="3244475" y="1918679"/>
                </a:lnTo>
                <a:lnTo>
                  <a:pt x="3235782" y="1964483"/>
                </a:lnTo>
                <a:lnTo>
                  <a:pt x="3225823" y="2009827"/>
                </a:lnTo>
                <a:lnTo>
                  <a:pt x="3214618" y="2054690"/>
                </a:lnTo>
                <a:lnTo>
                  <a:pt x="3202185" y="2099055"/>
                </a:lnTo>
                <a:lnTo>
                  <a:pt x="3188543" y="2142902"/>
                </a:lnTo>
                <a:lnTo>
                  <a:pt x="3173712" y="2186211"/>
                </a:lnTo>
                <a:lnTo>
                  <a:pt x="3157711" y="2228963"/>
                </a:lnTo>
                <a:lnTo>
                  <a:pt x="3140559" y="2271140"/>
                </a:lnTo>
                <a:lnTo>
                  <a:pt x="3122274" y="2312723"/>
                </a:lnTo>
                <a:lnTo>
                  <a:pt x="3102877" y="2353691"/>
                </a:lnTo>
                <a:lnTo>
                  <a:pt x="3082386" y="2394026"/>
                </a:lnTo>
                <a:lnTo>
                  <a:pt x="3060820" y="2433709"/>
                </a:lnTo>
                <a:lnTo>
                  <a:pt x="3038198" y="2472720"/>
                </a:lnTo>
                <a:lnTo>
                  <a:pt x="3014540" y="2511041"/>
                </a:lnTo>
                <a:lnTo>
                  <a:pt x="2989864" y="2548651"/>
                </a:lnTo>
                <a:lnTo>
                  <a:pt x="2964190" y="2585533"/>
                </a:lnTo>
                <a:lnTo>
                  <a:pt x="2937537" y="2621667"/>
                </a:lnTo>
                <a:lnTo>
                  <a:pt x="2909924" y="2657034"/>
                </a:lnTo>
                <a:lnTo>
                  <a:pt x="2881370" y="2691614"/>
                </a:lnTo>
                <a:lnTo>
                  <a:pt x="2851894" y="2725388"/>
                </a:lnTo>
                <a:lnTo>
                  <a:pt x="2821515" y="2758338"/>
                </a:lnTo>
                <a:lnTo>
                  <a:pt x="2790253" y="2790443"/>
                </a:lnTo>
                <a:lnTo>
                  <a:pt x="2758126" y="2821686"/>
                </a:lnTo>
                <a:lnTo>
                  <a:pt x="2725154" y="2852047"/>
                </a:lnTo>
                <a:lnTo>
                  <a:pt x="2691355" y="2881506"/>
                </a:lnTo>
                <a:lnTo>
                  <a:pt x="2656749" y="2910044"/>
                </a:lnTo>
                <a:lnTo>
                  <a:pt x="2621355" y="2937643"/>
                </a:lnTo>
                <a:lnTo>
                  <a:pt x="2585192" y="2964283"/>
                </a:lnTo>
                <a:lnTo>
                  <a:pt x="2548279" y="2989945"/>
                </a:lnTo>
                <a:lnTo>
                  <a:pt x="2510636" y="3014609"/>
                </a:lnTo>
                <a:lnTo>
                  <a:pt x="2472280" y="3038257"/>
                </a:lnTo>
                <a:lnTo>
                  <a:pt x="2433232" y="3060870"/>
                </a:lnTo>
                <a:lnTo>
                  <a:pt x="2393511" y="3082428"/>
                </a:lnTo>
                <a:lnTo>
                  <a:pt x="2353135" y="3102912"/>
                </a:lnTo>
                <a:lnTo>
                  <a:pt x="2312125" y="3122304"/>
                </a:lnTo>
                <a:lnTo>
                  <a:pt x="2270498" y="3140582"/>
                </a:lnTo>
                <a:lnTo>
                  <a:pt x="2228274" y="3157730"/>
                </a:lnTo>
                <a:lnTo>
                  <a:pt x="2185472" y="3173727"/>
                </a:lnTo>
                <a:lnTo>
                  <a:pt x="2142111" y="3188555"/>
                </a:lnTo>
                <a:lnTo>
                  <a:pt x="2098210" y="3202193"/>
                </a:lnTo>
                <a:lnTo>
                  <a:pt x="2053789" y="3214624"/>
                </a:lnTo>
                <a:lnTo>
                  <a:pt x="2008867" y="3225828"/>
                </a:lnTo>
                <a:lnTo>
                  <a:pt x="1963462" y="3235785"/>
                </a:lnTo>
                <a:lnTo>
                  <a:pt x="1917594" y="3244477"/>
                </a:lnTo>
                <a:lnTo>
                  <a:pt x="1871282" y="3251884"/>
                </a:lnTo>
                <a:lnTo>
                  <a:pt x="1824545" y="3257987"/>
                </a:lnTo>
                <a:lnTo>
                  <a:pt x="1777401" y="3262768"/>
                </a:lnTo>
                <a:lnTo>
                  <a:pt x="1729871" y="3266206"/>
                </a:lnTo>
                <a:lnTo>
                  <a:pt x="1681974" y="3268283"/>
                </a:lnTo>
                <a:lnTo>
                  <a:pt x="1633727" y="3268979"/>
                </a:lnTo>
                <a:lnTo>
                  <a:pt x="1585561" y="3268283"/>
                </a:lnTo>
                <a:lnTo>
                  <a:pt x="1537741" y="3266206"/>
                </a:lnTo>
                <a:lnTo>
                  <a:pt x="1490286" y="3262768"/>
                </a:lnTo>
                <a:lnTo>
                  <a:pt x="1443214" y="3257987"/>
                </a:lnTo>
                <a:lnTo>
                  <a:pt x="1396546" y="3251884"/>
                </a:lnTo>
                <a:lnTo>
                  <a:pt x="1350300" y="3244477"/>
                </a:lnTo>
                <a:lnTo>
                  <a:pt x="1304496" y="3235785"/>
                </a:lnTo>
                <a:lnTo>
                  <a:pt x="1259152" y="3225828"/>
                </a:lnTo>
                <a:lnTo>
                  <a:pt x="1214289" y="3214624"/>
                </a:lnTo>
                <a:lnTo>
                  <a:pt x="1169924" y="3202193"/>
                </a:lnTo>
                <a:lnTo>
                  <a:pt x="1126077" y="3188555"/>
                </a:lnTo>
                <a:lnTo>
                  <a:pt x="1082768" y="3173727"/>
                </a:lnTo>
                <a:lnTo>
                  <a:pt x="1040016" y="3157730"/>
                </a:lnTo>
                <a:lnTo>
                  <a:pt x="997838" y="3140582"/>
                </a:lnTo>
                <a:lnTo>
                  <a:pt x="956256" y="3122304"/>
                </a:lnTo>
                <a:lnTo>
                  <a:pt x="915288" y="3102912"/>
                </a:lnTo>
                <a:lnTo>
                  <a:pt x="874953" y="3082428"/>
                </a:lnTo>
                <a:lnTo>
                  <a:pt x="835270" y="3060870"/>
                </a:lnTo>
                <a:lnTo>
                  <a:pt x="796259" y="3038257"/>
                </a:lnTo>
                <a:lnTo>
                  <a:pt x="757938" y="3014609"/>
                </a:lnTo>
                <a:lnTo>
                  <a:pt x="720328" y="2989945"/>
                </a:lnTo>
                <a:lnTo>
                  <a:pt x="683446" y="2964283"/>
                </a:lnTo>
                <a:lnTo>
                  <a:pt x="647312" y="2937643"/>
                </a:lnTo>
                <a:lnTo>
                  <a:pt x="611945" y="2910044"/>
                </a:lnTo>
                <a:lnTo>
                  <a:pt x="577365" y="2881506"/>
                </a:lnTo>
                <a:lnTo>
                  <a:pt x="543591" y="2852047"/>
                </a:lnTo>
                <a:lnTo>
                  <a:pt x="510641" y="2821686"/>
                </a:lnTo>
                <a:lnTo>
                  <a:pt x="478536" y="2790443"/>
                </a:lnTo>
                <a:lnTo>
                  <a:pt x="447293" y="2758338"/>
                </a:lnTo>
                <a:lnTo>
                  <a:pt x="416932" y="2725388"/>
                </a:lnTo>
                <a:lnTo>
                  <a:pt x="387473" y="2691614"/>
                </a:lnTo>
                <a:lnTo>
                  <a:pt x="358935" y="2657034"/>
                </a:lnTo>
                <a:lnTo>
                  <a:pt x="331336" y="2621667"/>
                </a:lnTo>
                <a:lnTo>
                  <a:pt x="304696" y="2585533"/>
                </a:lnTo>
                <a:lnTo>
                  <a:pt x="279034" y="2548651"/>
                </a:lnTo>
                <a:lnTo>
                  <a:pt x="254370" y="2511041"/>
                </a:lnTo>
                <a:lnTo>
                  <a:pt x="230722" y="2472720"/>
                </a:lnTo>
                <a:lnTo>
                  <a:pt x="208109" y="2433709"/>
                </a:lnTo>
                <a:lnTo>
                  <a:pt x="186551" y="2394026"/>
                </a:lnTo>
                <a:lnTo>
                  <a:pt x="166067" y="2353691"/>
                </a:lnTo>
                <a:lnTo>
                  <a:pt x="146675" y="2312723"/>
                </a:lnTo>
                <a:lnTo>
                  <a:pt x="128397" y="2271140"/>
                </a:lnTo>
                <a:lnTo>
                  <a:pt x="111249" y="2228963"/>
                </a:lnTo>
                <a:lnTo>
                  <a:pt x="95252" y="2186211"/>
                </a:lnTo>
                <a:lnTo>
                  <a:pt x="80424" y="2142902"/>
                </a:lnTo>
                <a:lnTo>
                  <a:pt x="66786" y="2099055"/>
                </a:lnTo>
                <a:lnTo>
                  <a:pt x="54355" y="2054690"/>
                </a:lnTo>
                <a:lnTo>
                  <a:pt x="43151" y="2009827"/>
                </a:lnTo>
                <a:lnTo>
                  <a:pt x="33194" y="1964483"/>
                </a:lnTo>
                <a:lnTo>
                  <a:pt x="24502" y="1918679"/>
                </a:lnTo>
                <a:lnTo>
                  <a:pt x="17095" y="1872433"/>
                </a:lnTo>
                <a:lnTo>
                  <a:pt x="10992" y="1825765"/>
                </a:lnTo>
                <a:lnTo>
                  <a:pt x="6211" y="1778693"/>
                </a:lnTo>
                <a:lnTo>
                  <a:pt x="2773" y="1731238"/>
                </a:lnTo>
                <a:lnTo>
                  <a:pt x="696" y="1683418"/>
                </a:lnTo>
                <a:lnTo>
                  <a:pt x="0" y="1635251"/>
                </a:lnTo>
              </a:path>
            </a:pathLst>
          </a:custGeom>
          <a:ln w="3175">
            <a:solidFill>
              <a:srgbClr val="000000"/>
            </a:solidFill>
          </a:ln>
        </p:spPr>
        <p:txBody>
          <a:bodyPr wrap="square" lIns="0" tIns="0" rIns="0" bIns="0" rtlCol="0"/>
          <a:lstStyle/>
          <a:p/>
        </p:txBody>
      </p:sp>
      <p:sp>
        <p:nvSpPr>
          <p:cNvPr id="7" name="object 7"/>
          <p:cNvSpPr/>
          <p:nvPr/>
        </p:nvSpPr>
        <p:spPr>
          <a:xfrm>
            <a:off x="2383535" y="3585971"/>
            <a:ext cx="2452370" cy="2452370"/>
          </a:xfrm>
          <a:custGeom>
            <a:avLst/>
            <a:gdLst/>
            <a:ahLst/>
            <a:cxnLst/>
            <a:rect l="l" t="t" r="r" b="b"/>
            <a:pathLst>
              <a:path w="2452370" h="2452370">
                <a:moveTo>
                  <a:pt x="0" y="1226819"/>
                </a:moveTo>
                <a:lnTo>
                  <a:pt x="927" y="1178604"/>
                </a:lnTo>
                <a:lnTo>
                  <a:pt x="3686" y="1130863"/>
                </a:lnTo>
                <a:lnTo>
                  <a:pt x="8244" y="1083631"/>
                </a:lnTo>
                <a:lnTo>
                  <a:pt x="14565" y="1036941"/>
                </a:lnTo>
                <a:lnTo>
                  <a:pt x="22616" y="990827"/>
                </a:lnTo>
                <a:lnTo>
                  <a:pt x="32363" y="945324"/>
                </a:lnTo>
                <a:lnTo>
                  <a:pt x="43772" y="900465"/>
                </a:lnTo>
                <a:lnTo>
                  <a:pt x="56809" y="856284"/>
                </a:lnTo>
                <a:lnTo>
                  <a:pt x="71439" y="812815"/>
                </a:lnTo>
                <a:lnTo>
                  <a:pt x="87628" y="770093"/>
                </a:lnTo>
                <a:lnTo>
                  <a:pt x="105343" y="728150"/>
                </a:lnTo>
                <a:lnTo>
                  <a:pt x="124550" y="687021"/>
                </a:lnTo>
                <a:lnTo>
                  <a:pt x="145214" y="646741"/>
                </a:lnTo>
                <a:lnTo>
                  <a:pt x="167301" y="607342"/>
                </a:lnTo>
                <a:lnTo>
                  <a:pt x="190777" y="568859"/>
                </a:lnTo>
                <a:lnTo>
                  <a:pt x="215609" y="531325"/>
                </a:lnTo>
                <a:lnTo>
                  <a:pt x="241761" y="494775"/>
                </a:lnTo>
                <a:lnTo>
                  <a:pt x="269201" y="459243"/>
                </a:lnTo>
                <a:lnTo>
                  <a:pt x="297894" y="424763"/>
                </a:lnTo>
                <a:lnTo>
                  <a:pt x="327805" y="391368"/>
                </a:lnTo>
                <a:lnTo>
                  <a:pt x="358901" y="359092"/>
                </a:lnTo>
                <a:lnTo>
                  <a:pt x="391149" y="327970"/>
                </a:lnTo>
                <a:lnTo>
                  <a:pt x="424512" y="298035"/>
                </a:lnTo>
                <a:lnTo>
                  <a:pt x="458959" y="269321"/>
                </a:lnTo>
                <a:lnTo>
                  <a:pt x="494454" y="241862"/>
                </a:lnTo>
                <a:lnTo>
                  <a:pt x="530964" y="215693"/>
                </a:lnTo>
                <a:lnTo>
                  <a:pt x="568454" y="190847"/>
                </a:lnTo>
                <a:lnTo>
                  <a:pt x="606890" y="167357"/>
                </a:lnTo>
                <a:lnTo>
                  <a:pt x="646239" y="145259"/>
                </a:lnTo>
                <a:lnTo>
                  <a:pt x="686466" y="124585"/>
                </a:lnTo>
                <a:lnTo>
                  <a:pt x="727537" y="105371"/>
                </a:lnTo>
                <a:lnTo>
                  <a:pt x="769419" y="87649"/>
                </a:lnTo>
                <a:lnTo>
                  <a:pt x="812076" y="71454"/>
                </a:lnTo>
                <a:lnTo>
                  <a:pt x="855475" y="56819"/>
                </a:lnTo>
                <a:lnTo>
                  <a:pt x="899583" y="43779"/>
                </a:lnTo>
                <a:lnTo>
                  <a:pt x="944364" y="32368"/>
                </a:lnTo>
                <a:lnTo>
                  <a:pt x="989785" y="22619"/>
                </a:lnTo>
                <a:lnTo>
                  <a:pt x="1035812" y="14566"/>
                </a:lnTo>
                <a:lnTo>
                  <a:pt x="1082411" y="8244"/>
                </a:lnTo>
                <a:lnTo>
                  <a:pt x="1129547" y="3686"/>
                </a:lnTo>
                <a:lnTo>
                  <a:pt x="1177186" y="927"/>
                </a:lnTo>
                <a:lnTo>
                  <a:pt x="1225296" y="0"/>
                </a:lnTo>
                <a:lnTo>
                  <a:pt x="1273511" y="927"/>
                </a:lnTo>
                <a:lnTo>
                  <a:pt x="1321252" y="3686"/>
                </a:lnTo>
                <a:lnTo>
                  <a:pt x="1368484" y="8244"/>
                </a:lnTo>
                <a:lnTo>
                  <a:pt x="1415174" y="14566"/>
                </a:lnTo>
                <a:lnTo>
                  <a:pt x="1461288" y="22619"/>
                </a:lnTo>
                <a:lnTo>
                  <a:pt x="1506791" y="32368"/>
                </a:lnTo>
                <a:lnTo>
                  <a:pt x="1551650" y="43779"/>
                </a:lnTo>
                <a:lnTo>
                  <a:pt x="1595831" y="56819"/>
                </a:lnTo>
                <a:lnTo>
                  <a:pt x="1639300" y="71454"/>
                </a:lnTo>
                <a:lnTo>
                  <a:pt x="1682022" y="87649"/>
                </a:lnTo>
                <a:lnTo>
                  <a:pt x="1723965" y="105371"/>
                </a:lnTo>
                <a:lnTo>
                  <a:pt x="1765094" y="124585"/>
                </a:lnTo>
                <a:lnTo>
                  <a:pt x="1805374" y="145259"/>
                </a:lnTo>
                <a:lnTo>
                  <a:pt x="1844773" y="167357"/>
                </a:lnTo>
                <a:lnTo>
                  <a:pt x="1883256" y="190847"/>
                </a:lnTo>
                <a:lnTo>
                  <a:pt x="1920790" y="215693"/>
                </a:lnTo>
                <a:lnTo>
                  <a:pt x="1957340" y="241862"/>
                </a:lnTo>
                <a:lnTo>
                  <a:pt x="1992872" y="269321"/>
                </a:lnTo>
                <a:lnTo>
                  <a:pt x="2027352" y="298035"/>
                </a:lnTo>
                <a:lnTo>
                  <a:pt x="2060747" y="327970"/>
                </a:lnTo>
                <a:lnTo>
                  <a:pt x="2093023" y="359092"/>
                </a:lnTo>
                <a:lnTo>
                  <a:pt x="2124145" y="391368"/>
                </a:lnTo>
                <a:lnTo>
                  <a:pt x="2154080" y="424763"/>
                </a:lnTo>
                <a:lnTo>
                  <a:pt x="2182794" y="459243"/>
                </a:lnTo>
                <a:lnTo>
                  <a:pt x="2210253" y="494775"/>
                </a:lnTo>
                <a:lnTo>
                  <a:pt x="2236422" y="531325"/>
                </a:lnTo>
                <a:lnTo>
                  <a:pt x="2261268" y="568859"/>
                </a:lnTo>
                <a:lnTo>
                  <a:pt x="2284758" y="607342"/>
                </a:lnTo>
                <a:lnTo>
                  <a:pt x="2306856" y="646741"/>
                </a:lnTo>
                <a:lnTo>
                  <a:pt x="2327530" y="687021"/>
                </a:lnTo>
                <a:lnTo>
                  <a:pt x="2346744" y="728150"/>
                </a:lnTo>
                <a:lnTo>
                  <a:pt x="2364466" y="770093"/>
                </a:lnTo>
                <a:lnTo>
                  <a:pt x="2380661" y="812815"/>
                </a:lnTo>
                <a:lnTo>
                  <a:pt x="2395296" y="856284"/>
                </a:lnTo>
                <a:lnTo>
                  <a:pt x="2408336" y="900465"/>
                </a:lnTo>
                <a:lnTo>
                  <a:pt x="2419747" y="945324"/>
                </a:lnTo>
                <a:lnTo>
                  <a:pt x="2429496" y="990827"/>
                </a:lnTo>
                <a:lnTo>
                  <a:pt x="2437549" y="1036941"/>
                </a:lnTo>
                <a:lnTo>
                  <a:pt x="2443871" y="1083631"/>
                </a:lnTo>
                <a:lnTo>
                  <a:pt x="2448429" y="1130863"/>
                </a:lnTo>
                <a:lnTo>
                  <a:pt x="2451188" y="1178604"/>
                </a:lnTo>
                <a:lnTo>
                  <a:pt x="2452116" y="1226819"/>
                </a:lnTo>
                <a:lnTo>
                  <a:pt x="2451188" y="1274929"/>
                </a:lnTo>
                <a:lnTo>
                  <a:pt x="2448429" y="1322568"/>
                </a:lnTo>
                <a:lnTo>
                  <a:pt x="2443871" y="1369704"/>
                </a:lnTo>
                <a:lnTo>
                  <a:pt x="2437549" y="1416303"/>
                </a:lnTo>
                <a:lnTo>
                  <a:pt x="2429496" y="1462330"/>
                </a:lnTo>
                <a:lnTo>
                  <a:pt x="2419747" y="1507751"/>
                </a:lnTo>
                <a:lnTo>
                  <a:pt x="2408336" y="1552532"/>
                </a:lnTo>
                <a:lnTo>
                  <a:pt x="2395296" y="1596640"/>
                </a:lnTo>
                <a:lnTo>
                  <a:pt x="2380661" y="1640039"/>
                </a:lnTo>
                <a:lnTo>
                  <a:pt x="2364466" y="1682696"/>
                </a:lnTo>
                <a:lnTo>
                  <a:pt x="2346744" y="1724578"/>
                </a:lnTo>
                <a:lnTo>
                  <a:pt x="2327530" y="1765649"/>
                </a:lnTo>
                <a:lnTo>
                  <a:pt x="2306856" y="1805876"/>
                </a:lnTo>
                <a:lnTo>
                  <a:pt x="2284758" y="1845225"/>
                </a:lnTo>
                <a:lnTo>
                  <a:pt x="2261268" y="1883661"/>
                </a:lnTo>
                <a:lnTo>
                  <a:pt x="2236422" y="1921151"/>
                </a:lnTo>
                <a:lnTo>
                  <a:pt x="2210253" y="1957661"/>
                </a:lnTo>
                <a:lnTo>
                  <a:pt x="2182794" y="1993156"/>
                </a:lnTo>
                <a:lnTo>
                  <a:pt x="2154080" y="2027603"/>
                </a:lnTo>
                <a:lnTo>
                  <a:pt x="2124145" y="2060966"/>
                </a:lnTo>
                <a:lnTo>
                  <a:pt x="2093023" y="2093213"/>
                </a:lnTo>
                <a:lnTo>
                  <a:pt x="2060747" y="2124310"/>
                </a:lnTo>
                <a:lnTo>
                  <a:pt x="2027352" y="2154221"/>
                </a:lnTo>
                <a:lnTo>
                  <a:pt x="1992872" y="2182914"/>
                </a:lnTo>
                <a:lnTo>
                  <a:pt x="1957340" y="2210354"/>
                </a:lnTo>
                <a:lnTo>
                  <a:pt x="1920790" y="2236506"/>
                </a:lnTo>
                <a:lnTo>
                  <a:pt x="1883256" y="2261338"/>
                </a:lnTo>
                <a:lnTo>
                  <a:pt x="1844773" y="2284814"/>
                </a:lnTo>
                <a:lnTo>
                  <a:pt x="1805374" y="2306901"/>
                </a:lnTo>
                <a:lnTo>
                  <a:pt x="1765094" y="2327565"/>
                </a:lnTo>
                <a:lnTo>
                  <a:pt x="1723965" y="2346772"/>
                </a:lnTo>
                <a:lnTo>
                  <a:pt x="1682022" y="2364487"/>
                </a:lnTo>
                <a:lnTo>
                  <a:pt x="1639300" y="2380676"/>
                </a:lnTo>
                <a:lnTo>
                  <a:pt x="1595831" y="2395306"/>
                </a:lnTo>
                <a:lnTo>
                  <a:pt x="1551650" y="2408343"/>
                </a:lnTo>
                <a:lnTo>
                  <a:pt x="1506791" y="2419752"/>
                </a:lnTo>
                <a:lnTo>
                  <a:pt x="1461288" y="2429499"/>
                </a:lnTo>
                <a:lnTo>
                  <a:pt x="1415174" y="2437550"/>
                </a:lnTo>
                <a:lnTo>
                  <a:pt x="1368484" y="2443871"/>
                </a:lnTo>
                <a:lnTo>
                  <a:pt x="1321252" y="2448429"/>
                </a:lnTo>
                <a:lnTo>
                  <a:pt x="1273511" y="2451188"/>
                </a:lnTo>
                <a:lnTo>
                  <a:pt x="1225296" y="2452116"/>
                </a:lnTo>
                <a:lnTo>
                  <a:pt x="1177186" y="2451188"/>
                </a:lnTo>
                <a:lnTo>
                  <a:pt x="1129547" y="2448429"/>
                </a:lnTo>
                <a:lnTo>
                  <a:pt x="1082411" y="2443871"/>
                </a:lnTo>
                <a:lnTo>
                  <a:pt x="1035812" y="2437550"/>
                </a:lnTo>
                <a:lnTo>
                  <a:pt x="989785" y="2429499"/>
                </a:lnTo>
                <a:lnTo>
                  <a:pt x="944364" y="2419752"/>
                </a:lnTo>
                <a:lnTo>
                  <a:pt x="899583" y="2408343"/>
                </a:lnTo>
                <a:lnTo>
                  <a:pt x="855475" y="2395306"/>
                </a:lnTo>
                <a:lnTo>
                  <a:pt x="812076" y="2380676"/>
                </a:lnTo>
                <a:lnTo>
                  <a:pt x="769419" y="2364487"/>
                </a:lnTo>
                <a:lnTo>
                  <a:pt x="727537" y="2346772"/>
                </a:lnTo>
                <a:lnTo>
                  <a:pt x="686466" y="2327565"/>
                </a:lnTo>
                <a:lnTo>
                  <a:pt x="646239" y="2306901"/>
                </a:lnTo>
                <a:lnTo>
                  <a:pt x="606890" y="2284814"/>
                </a:lnTo>
                <a:lnTo>
                  <a:pt x="568454" y="2261338"/>
                </a:lnTo>
                <a:lnTo>
                  <a:pt x="530964" y="2236506"/>
                </a:lnTo>
                <a:lnTo>
                  <a:pt x="494454" y="2210354"/>
                </a:lnTo>
                <a:lnTo>
                  <a:pt x="458959" y="2182914"/>
                </a:lnTo>
                <a:lnTo>
                  <a:pt x="424512" y="2154221"/>
                </a:lnTo>
                <a:lnTo>
                  <a:pt x="391149" y="2124310"/>
                </a:lnTo>
                <a:lnTo>
                  <a:pt x="358902" y="2093214"/>
                </a:lnTo>
                <a:lnTo>
                  <a:pt x="327805" y="2060966"/>
                </a:lnTo>
                <a:lnTo>
                  <a:pt x="297894" y="2027603"/>
                </a:lnTo>
                <a:lnTo>
                  <a:pt x="269201" y="1993156"/>
                </a:lnTo>
                <a:lnTo>
                  <a:pt x="241761" y="1957661"/>
                </a:lnTo>
                <a:lnTo>
                  <a:pt x="215609" y="1921151"/>
                </a:lnTo>
                <a:lnTo>
                  <a:pt x="190777" y="1883661"/>
                </a:lnTo>
                <a:lnTo>
                  <a:pt x="167301" y="1845225"/>
                </a:lnTo>
                <a:lnTo>
                  <a:pt x="145214" y="1805876"/>
                </a:lnTo>
                <a:lnTo>
                  <a:pt x="124550" y="1765649"/>
                </a:lnTo>
                <a:lnTo>
                  <a:pt x="105343" y="1724578"/>
                </a:lnTo>
                <a:lnTo>
                  <a:pt x="87628" y="1682696"/>
                </a:lnTo>
                <a:lnTo>
                  <a:pt x="71439" y="1640039"/>
                </a:lnTo>
                <a:lnTo>
                  <a:pt x="56809" y="1596640"/>
                </a:lnTo>
                <a:lnTo>
                  <a:pt x="43772" y="1552532"/>
                </a:lnTo>
                <a:lnTo>
                  <a:pt x="32363" y="1507751"/>
                </a:lnTo>
                <a:lnTo>
                  <a:pt x="22616" y="1462330"/>
                </a:lnTo>
                <a:lnTo>
                  <a:pt x="14565" y="1416303"/>
                </a:lnTo>
                <a:lnTo>
                  <a:pt x="8244" y="1369704"/>
                </a:lnTo>
                <a:lnTo>
                  <a:pt x="3686" y="1322568"/>
                </a:lnTo>
                <a:lnTo>
                  <a:pt x="927" y="1274929"/>
                </a:lnTo>
                <a:lnTo>
                  <a:pt x="0" y="1226819"/>
                </a:lnTo>
              </a:path>
            </a:pathLst>
          </a:custGeom>
          <a:ln w="3175">
            <a:solidFill>
              <a:srgbClr val="000000"/>
            </a:solidFill>
          </a:ln>
        </p:spPr>
        <p:txBody>
          <a:bodyPr wrap="square" lIns="0" tIns="0" rIns="0" bIns="0" rtlCol="0"/>
          <a:lstStyle/>
          <a:p/>
        </p:txBody>
      </p:sp>
      <p:sp>
        <p:nvSpPr>
          <p:cNvPr id="8" name="object 8"/>
          <p:cNvSpPr/>
          <p:nvPr/>
        </p:nvSpPr>
        <p:spPr>
          <a:xfrm>
            <a:off x="2785872" y="3989832"/>
            <a:ext cx="1641475" cy="1640205"/>
          </a:xfrm>
          <a:custGeom>
            <a:avLst/>
            <a:gdLst/>
            <a:ahLst/>
            <a:cxnLst/>
            <a:rect l="l" t="t" r="r" b="b"/>
            <a:pathLst>
              <a:path w="1641475" h="1640204">
                <a:moveTo>
                  <a:pt x="0" y="819912"/>
                </a:moveTo>
                <a:lnTo>
                  <a:pt x="1392" y="771755"/>
                </a:lnTo>
                <a:lnTo>
                  <a:pt x="5518" y="724329"/>
                </a:lnTo>
                <a:lnTo>
                  <a:pt x="12302" y="677710"/>
                </a:lnTo>
                <a:lnTo>
                  <a:pt x="21664" y="631975"/>
                </a:lnTo>
                <a:lnTo>
                  <a:pt x="33530" y="587202"/>
                </a:lnTo>
                <a:lnTo>
                  <a:pt x="47821" y="543467"/>
                </a:lnTo>
                <a:lnTo>
                  <a:pt x="64460" y="500848"/>
                </a:lnTo>
                <a:lnTo>
                  <a:pt x="83371" y="459421"/>
                </a:lnTo>
                <a:lnTo>
                  <a:pt x="104476" y="419264"/>
                </a:lnTo>
                <a:lnTo>
                  <a:pt x="127698" y="380454"/>
                </a:lnTo>
                <a:lnTo>
                  <a:pt x="152961" y="343067"/>
                </a:lnTo>
                <a:lnTo>
                  <a:pt x="180187" y="307181"/>
                </a:lnTo>
                <a:lnTo>
                  <a:pt x="209299" y="272873"/>
                </a:lnTo>
                <a:lnTo>
                  <a:pt x="240220" y="240220"/>
                </a:lnTo>
                <a:lnTo>
                  <a:pt x="272873" y="209299"/>
                </a:lnTo>
                <a:lnTo>
                  <a:pt x="307181" y="180187"/>
                </a:lnTo>
                <a:lnTo>
                  <a:pt x="343067" y="152961"/>
                </a:lnTo>
                <a:lnTo>
                  <a:pt x="380454" y="127698"/>
                </a:lnTo>
                <a:lnTo>
                  <a:pt x="419264" y="104476"/>
                </a:lnTo>
                <a:lnTo>
                  <a:pt x="459421" y="83371"/>
                </a:lnTo>
                <a:lnTo>
                  <a:pt x="500848" y="64460"/>
                </a:lnTo>
                <a:lnTo>
                  <a:pt x="543467" y="47821"/>
                </a:lnTo>
                <a:lnTo>
                  <a:pt x="587202" y="33530"/>
                </a:lnTo>
                <a:lnTo>
                  <a:pt x="631975" y="21664"/>
                </a:lnTo>
                <a:lnTo>
                  <a:pt x="677710" y="12302"/>
                </a:lnTo>
                <a:lnTo>
                  <a:pt x="724329" y="5518"/>
                </a:lnTo>
                <a:lnTo>
                  <a:pt x="771755" y="1392"/>
                </a:lnTo>
                <a:lnTo>
                  <a:pt x="819912" y="0"/>
                </a:lnTo>
                <a:lnTo>
                  <a:pt x="868225" y="1392"/>
                </a:lnTo>
                <a:lnTo>
                  <a:pt x="915798" y="5518"/>
                </a:lnTo>
                <a:lnTo>
                  <a:pt x="962552" y="12302"/>
                </a:lnTo>
                <a:lnTo>
                  <a:pt x="1008412" y="21664"/>
                </a:lnTo>
                <a:lnTo>
                  <a:pt x="1053300" y="33530"/>
                </a:lnTo>
                <a:lnTo>
                  <a:pt x="1097141" y="47821"/>
                </a:lnTo>
                <a:lnTo>
                  <a:pt x="1139856" y="64460"/>
                </a:lnTo>
                <a:lnTo>
                  <a:pt x="1181371" y="83371"/>
                </a:lnTo>
                <a:lnTo>
                  <a:pt x="1221607" y="104476"/>
                </a:lnTo>
                <a:lnTo>
                  <a:pt x="1260489" y="127698"/>
                </a:lnTo>
                <a:lnTo>
                  <a:pt x="1297939" y="152961"/>
                </a:lnTo>
                <a:lnTo>
                  <a:pt x="1333882" y="180187"/>
                </a:lnTo>
                <a:lnTo>
                  <a:pt x="1368240" y="209299"/>
                </a:lnTo>
                <a:lnTo>
                  <a:pt x="1400937" y="240220"/>
                </a:lnTo>
                <a:lnTo>
                  <a:pt x="1431896" y="272873"/>
                </a:lnTo>
                <a:lnTo>
                  <a:pt x="1461040" y="307181"/>
                </a:lnTo>
                <a:lnTo>
                  <a:pt x="1488294" y="343067"/>
                </a:lnTo>
                <a:lnTo>
                  <a:pt x="1513579" y="380454"/>
                </a:lnTo>
                <a:lnTo>
                  <a:pt x="1536820" y="419264"/>
                </a:lnTo>
                <a:lnTo>
                  <a:pt x="1557941" y="459421"/>
                </a:lnTo>
                <a:lnTo>
                  <a:pt x="1576863" y="500848"/>
                </a:lnTo>
                <a:lnTo>
                  <a:pt x="1593511" y="543467"/>
                </a:lnTo>
                <a:lnTo>
                  <a:pt x="1607809" y="587202"/>
                </a:lnTo>
                <a:lnTo>
                  <a:pt x="1619678" y="631975"/>
                </a:lnTo>
                <a:lnTo>
                  <a:pt x="1629044" y="677710"/>
                </a:lnTo>
                <a:lnTo>
                  <a:pt x="1635828" y="724329"/>
                </a:lnTo>
                <a:lnTo>
                  <a:pt x="1639955" y="771755"/>
                </a:lnTo>
                <a:lnTo>
                  <a:pt x="1641348" y="819912"/>
                </a:lnTo>
                <a:lnTo>
                  <a:pt x="1639955" y="868068"/>
                </a:lnTo>
                <a:lnTo>
                  <a:pt x="1635828" y="915494"/>
                </a:lnTo>
                <a:lnTo>
                  <a:pt x="1629044" y="962113"/>
                </a:lnTo>
                <a:lnTo>
                  <a:pt x="1619678" y="1007848"/>
                </a:lnTo>
                <a:lnTo>
                  <a:pt x="1607809" y="1052621"/>
                </a:lnTo>
                <a:lnTo>
                  <a:pt x="1593511" y="1096356"/>
                </a:lnTo>
                <a:lnTo>
                  <a:pt x="1576863" y="1138975"/>
                </a:lnTo>
                <a:lnTo>
                  <a:pt x="1557941" y="1180402"/>
                </a:lnTo>
                <a:lnTo>
                  <a:pt x="1536820" y="1220559"/>
                </a:lnTo>
                <a:lnTo>
                  <a:pt x="1513579" y="1259369"/>
                </a:lnTo>
                <a:lnTo>
                  <a:pt x="1488294" y="1296756"/>
                </a:lnTo>
                <a:lnTo>
                  <a:pt x="1461040" y="1332642"/>
                </a:lnTo>
                <a:lnTo>
                  <a:pt x="1431896" y="1366950"/>
                </a:lnTo>
                <a:lnTo>
                  <a:pt x="1400937" y="1399603"/>
                </a:lnTo>
                <a:lnTo>
                  <a:pt x="1368240" y="1430524"/>
                </a:lnTo>
                <a:lnTo>
                  <a:pt x="1333882" y="1459636"/>
                </a:lnTo>
                <a:lnTo>
                  <a:pt x="1297939" y="1486862"/>
                </a:lnTo>
                <a:lnTo>
                  <a:pt x="1260489" y="1512125"/>
                </a:lnTo>
                <a:lnTo>
                  <a:pt x="1221607" y="1535347"/>
                </a:lnTo>
                <a:lnTo>
                  <a:pt x="1181371" y="1556452"/>
                </a:lnTo>
                <a:lnTo>
                  <a:pt x="1139856" y="1575363"/>
                </a:lnTo>
                <a:lnTo>
                  <a:pt x="1097141" y="1592002"/>
                </a:lnTo>
                <a:lnTo>
                  <a:pt x="1053300" y="1606293"/>
                </a:lnTo>
                <a:lnTo>
                  <a:pt x="1008412" y="1618159"/>
                </a:lnTo>
                <a:lnTo>
                  <a:pt x="962552" y="1627521"/>
                </a:lnTo>
                <a:lnTo>
                  <a:pt x="915798" y="1634305"/>
                </a:lnTo>
                <a:lnTo>
                  <a:pt x="868225" y="1638431"/>
                </a:lnTo>
                <a:lnTo>
                  <a:pt x="819912" y="1639824"/>
                </a:lnTo>
                <a:lnTo>
                  <a:pt x="771755" y="1638431"/>
                </a:lnTo>
                <a:lnTo>
                  <a:pt x="724329" y="1634305"/>
                </a:lnTo>
                <a:lnTo>
                  <a:pt x="677710" y="1627521"/>
                </a:lnTo>
                <a:lnTo>
                  <a:pt x="631975" y="1618159"/>
                </a:lnTo>
                <a:lnTo>
                  <a:pt x="587202" y="1606293"/>
                </a:lnTo>
                <a:lnTo>
                  <a:pt x="543467" y="1592002"/>
                </a:lnTo>
                <a:lnTo>
                  <a:pt x="500848" y="1575363"/>
                </a:lnTo>
                <a:lnTo>
                  <a:pt x="459421" y="1556452"/>
                </a:lnTo>
                <a:lnTo>
                  <a:pt x="419264" y="1535347"/>
                </a:lnTo>
                <a:lnTo>
                  <a:pt x="380454" y="1512125"/>
                </a:lnTo>
                <a:lnTo>
                  <a:pt x="343067" y="1486862"/>
                </a:lnTo>
                <a:lnTo>
                  <a:pt x="307181" y="1459636"/>
                </a:lnTo>
                <a:lnTo>
                  <a:pt x="272873" y="1430524"/>
                </a:lnTo>
                <a:lnTo>
                  <a:pt x="240220" y="1399603"/>
                </a:lnTo>
                <a:lnTo>
                  <a:pt x="209299" y="1366950"/>
                </a:lnTo>
                <a:lnTo>
                  <a:pt x="180187" y="1332642"/>
                </a:lnTo>
                <a:lnTo>
                  <a:pt x="152961" y="1296756"/>
                </a:lnTo>
                <a:lnTo>
                  <a:pt x="127698" y="1259369"/>
                </a:lnTo>
                <a:lnTo>
                  <a:pt x="104476" y="1220559"/>
                </a:lnTo>
                <a:lnTo>
                  <a:pt x="83371" y="1180402"/>
                </a:lnTo>
                <a:lnTo>
                  <a:pt x="64460" y="1138975"/>
                </a:lnTo>
                <a:lnTo>
                  <a:pt x="47821" y="1096356"/>
                </a:lnTo>
                <a:lnTo>
                  <a:pt x="33530" y="1052621"/>
                </a:lnTo>
                <a:lnTo>
                  <a:pt x="21664" y="1007848"/>
                </a:lnTo>
                <a:lnTo>
                  <a:pt x="12302" y="962113"/>
                </a:lnTo>
                <a:lnTo>
                  <a:pt x="5518" y="915494"/>
                </a:lnTo>
                <a:lnTo>
                  <a:pt x="1392" y="868068"/>
                </a:lnTo>
                <a:lnTo>
                  <a:pt x="0" y="819912"/>
                </a:lnTo>
              </a:path>
            </a:pathLst>
          </a:custGeom>
          <a:ln w="3175">
            <a:solidFill>
              <a:srgbClr val="000000"/>
            </a:solidFill>
          </a:ln>
        </p:spPr>
        <p:txBody>
          <a:bodyPr wrap="square" lIns="0" tIns="0" rIns="0" bIns="0" rtlCol="0"/>
          <a:lstStyle/>
          <a:p/>
        </p:txBody>
      </p:sp>
      <p:sp>
        <p:nvSpPr>
          <p:cNvPr id="9" name="object 9"/>
          <p:cNvSpPr/>
          <p:nvPr/>
        </p:nvSpPr>
        <p:spPr>
          <a:xfrm>
            <a:off x="3200400" y="4404359"/>
            <a:ext cx="817244" cy="817244"/>
          </a:xfrm>
          <a:custGeom>
            <a:avLst/>
            <a:gdLst/>
            <a:ahLst/>
            <a:cxnLst/>
            <a:rect l="l" t="t" r="r" b="b"/>
            <a:pathLst>
              <a:path w="817245" h="817245">
                <a:moveTo>
                  <a:pt x="0" y="408432"/>
                </a:moveTo>
                <a:lnTo>
                  <a:pt x="2748" y="360803"/>
                </a:lnTo>
                <a:lnTo>
                  <a:pt x="10787" y="314788"/>
                </a:lnTo>
                <a:lnTo>
                  <a:pt x="23813" y="270692"/>
                </a:lnTo>
                <a:lnTo>
                  <a:pt x="41516" y="228822"/>
                </a:lnTo>
                <a:lnTo>
                  <a:pt x="63592" y="189484"/>
                </a:lnTo>
                <a:lnTo>
                  <a:pt x="89733" y="152986"/>
                </a:lnTo>
                <a:lnTo>
                  <a:pt x="119633" y="119634"/>
                </a:lnTo>
                <a:lnTo>
                  <a:pt x="152986" y="89733"/>
                </a:lnTo>
                <a:lnTo>
                  <a:pt x="189484" y="63592"/>
                </a:lnTo>
                <a:lnTo>
                  <a:pt x="228822" y="41516"/>
                </a:lnTo>
                <a:lnTo>
                  <a:pt x="270692" y="23813"/>
                </a:lnTo>
                <a:lnTo>
                  <a:pt x="314788" y="10787"/>
                </a:lnTo>
                <a:lnTo>
                  <a:pt x="360803" y="2748"/>
                </a:lnTo>
                <a:lnTo>
                  <a:pt x="408431" y="0"/>
                </a:lnTo>
                <a:lnTo>
                  <a:pt x="456060" y="2748"/>
                </a:lnTo>
                <a:lnTo>
                  <a:pt x="502075" y="10787"/>
                </a:lnTo>
                <a:lnTo>
                  <a:pt x="546171" y="23813"/>
                </a:lnTo>
                <a:lnTo>
                  <a:pt x="588041" y="41516"/>
                </a:lnTo>
                <a:lnTo>
                  <a:pt x="627379" y="63592"/>
                </a:lnTo>
                <a:lnTo>
                  <a:pt x="663877" y="89733"/>
                </a:lnTo>
                <a:lnTo>
                  <a:pt x="697229" y="119634"/>
                </a:lnTo>
                <a:lnTo>
                  <a:pt x="727130" y="152986"/>
                </a:lnTo>
                <a:lnTo>
                  <a:pt x="753271" y="189484"/>
                </a:lnTo>
                <a:lnTo>
                  <a:pt x="775347" y="228822"/>
                </a:lnTo>
                <a:lnTo>
                  <a:pt x="793050" y="270692"/>
                </a:lnTo>
                <a:lnTo>
                  <a:pt x="806076" y="314788"/>
                </a:lnTo>
                <a:lnTo>
                  <a:pt x="814115" y="360803"/>
                </a:lnTo>
                <a:lnTo>
                  <a:pt x="816863" y="408432"/>
                </a:lnTo>
                <a:lnTo>
                  <a:pt x="814115" y="456060"/>
                </a:lnTo>
                <a:lnTo>
                  <a:pt x="806076" y="502075"/>
                </a:lnTo>
                <a:lnTo>
                  <a:pt x="793050" y="546171"/>
                </a:lnTo>
                <a:lnTo>
                  <a:pt x="775347" y="588041"/>
                </a:lnTo>
                <a:lnTo>
                  <a:pt x="753271" y="627379"/>
                </a:lnTo>
                <a:lnTo>
                  <a:pt x="727130" y="663877"/>
                </a:lnTo>
                <a:lnTo>
                  <a:pt x="697230" y="697230"/>
                </a:lnTo>
                <a:lnTo>
                  <a:pt x="663877" y="727130"/>
                </a:lnTo>
                <a:lnTo>
                  <a:pt x="627379" y="753271"/>
                </a:lnTo>
                <a:lnTo>
                  <a:pt x="588041" y="775347"/>
                </a:lnTo>
                <a:lnTo>
                  <a:pt x="546171" y="793050"/>
                </a:lnTo>
                <a:lnTo>
                  <a:pt x="502075" y="806076"/>
                </a:lnTo>
                <a:lnTo>
                  <a:pt x="456060" y="814115"/>
                </a:lnTo>
                <a:lnTo>
                  <a:pt x="408431" y="816864"/>
                </a:lnTo>
                <a:lnTo>
                  <a:pt x="360803" y="814115"/>
                </a:lnTo>
                <a:lnTo>
                  <a:pt x="314788" y="806076"/>
                </a:lnTo>
                <a:lnTo>
                  <a:pt x="270692" y="793050"/>
                </a:lnTo>
                <a:lnTo>
                  <a:pt x="228822" y="775347"/>
                </a:lnTo>
                <a:lnTo>
                  <a:pt x="189484" y="753271"/>
                </a:lnTo>
                <a:lnTo>
                  <a:pt x="152986" y="727130"/>
                </a:lnTo>
                <a:lnTo>
                  <a:pt x="119633" y="697230"/>
                </a:lnTo>
                <a:lnTo>
                  <a:pt x="89733" y="663877"/>
                </a:lnTo>
                <a:lnTo>
                  <a:pt x="63592" y="627379"/>
                </a:lnTo>
                <a:lnTo>
                  <a:pt x="41516" y="588041"/>
                </a:lnTo>
                <a:lnTo>
                  <a:pt x="23813" y="546171"/>
                </a:lnTo>
                <a:lnTo>
                  <a:pt x="10787" y="502075"/>
                </a:lnTo>
                <a:lnTo>
                  <a:pt x="2748" y="456060"/>
                </a:lnTo>
                <a:lnTo>
                  <a:pt x="0" y="408432"/>
                </a:lnTo>
              </a:path>
            </a:pathLst>
          </a:custGeom>
          <a:ln w="3175">
            <a:solidFill>
              <a:srgbClr val="000000"/>
            </a:solidFill>
          </a:ln>
        </p:spPr>
        <p:txBody>
          <a:bodyPr wrap="square" lIns="0" tIns="0" rIns="0" bIns="0" rtlCol="0"/>
          <a:lstStyle/>
          <a:p/>
        </p:txBody>
      </p:sp>
      <p:sp>
        <p:nvSpPr>
          <p:cNvPr id="10" name="object 10"/>
          <p:cNvSpPr txBox="1"/>
          <p:nvPr/>
        </p:nvSpPr>
        <p:spPr>
          <a:xfrm>
            <a:off x="1282687" y="3277107"/>
            <a:ext cx="1186180" cy="407670"/>
          </a:xfrm>
          <a:prstGeom prst="rect">
            <a:avLst/>
          </a:prstGeom>
        </p:spPr>
        <p:txBody>
          <a:bodyPr wrap="square" lIns="0" tIns="0" rIns="0" bIns="0" rtlCol="0" vert="horz">
            <a:spAutoFit/>
          </a:bodyPr>
          <a:lstStyle/>
          <a:p>
            <a:pPr marL="212090">
              <a:lnSpc>
                <a:spcPct val="100000"/>
              </a:lnSpc>
            </a:pPr>
            <a:r>
              <a:rPr dirty="0" sz="800" spc="15">
                <a:latin typeface="Arial"/>
                <a:cs typeface="Arial"/>
              </a:rPr>
              <a:t>User </a:t>
            </a:r>
            <a:r>
              <a:rPr dirty="0" sz="800" spc="10">
                <a:latin typeface="Arial"/>
                <a:cs typeface="Arial"/>
              </a:rPr>
              <a:t>Interface</a:t>
            </a:r>
            <a:r>
              <a:rPr dirty="0" sz="800" spc="-30">
                <a:latin typeface="Arial"/>
                <a:cs typeface="Arial"/>
              </a:rPr>
              <a:t> </a:t>
            </a:r>
            <a:r>
              <a:rPr dirty="0" sz="800" spc="15">
                <a:latin typeface="Arial"/>
                <a:cs typeface="Arial"/>
              </a:rPr>
              <a:t>Layer</a:t>
            </a:r>
            <a:endParaRPr sz="800">
              <a:latin typeface="Arial"/>
              <a:cs typeface="Arial"/>
            </a:endParaRPr>
          </a:p>
          <a:p>
            <a:pPr>
              <a:lnSpc>
                <a:spcPct val="100000"/>
              </a:lnSpc>
              <a:spcBef>
                <a:spcPts val="35"/>
              </a:spcBef>
            </a:pPr>
            <a:endParaRPr sz="1000">
              <a:latin typeface="Times New Roman"/>
              <a:cs typeface="Times New Roman"/>
            </a:endParaRPr>
          </a:p>
          <a:p>
            <a:pPr marL="12700">
              <a:lnSpc>
                <a:spcPct val="100000"/>
              </a:lnSpc>
            </a:pPr>
            <a:r>
              <a:rPr dirty="0" sz="800" spc="15">
                <a:latin typeface="Arial"/>
                <a:cs typeface="Arial"/>
              </a:rPr>
              <a:t>Application</a:t>
            </a:r>
            <a:r>
              <a:rPr dirty="0" sz="800" spc="-60">
                <a:latin typeface="Arial"/>
                <a:cs typeface="Arial"/>
              </a:rPr>
              <a:t> </a:t>
            </a:r>
            <a:r>
              <a:rPr dirty="0" sz="800" spc="10">
                <a:latin typeface="Arial"/>
                <a:cs typeface="Arial"/>
              </a:rPr>
              <a:t>Layer</a:t>
            </a:r>
            <a:endParaRPr sz="800">
              <a:latin typeface="Arial"/>
              <a:cs typeface="Arial"/>
            </a:endParaRPr>
          </a:p>
        </p:txBody>
      </p:sp>
      <p:sp>
        <p:nvSpPr>
          <p:cNvPr id="11" name="object 11"/>
          <p:cNvSpPr txBox="1"/>
          <p:nvPr/>
        </p:nvSpPr>
        <p:spPr>
          <a:xfrm>
            <a:off x="1445767" y="5797791"/>
            <a:ext cx="871855" cy="474980"/>
          </a:xfrm>
          <a:prstGeom prst="rect">
            <a:avLst/>
          </a:prstGeom>
        </p:spPr>
        <p:txBody>
          <a:bodyPr wrap="square" lIns="0" tIns="0" rIns="0" bIns="0" rtlCol="0" vert="horz">
            <a:spAutoFit/>
          </a:bodyPr>
          <a:lstStyle/>
          <a:p>
            <a:pPr marL="12700">
              <a:lnSpc>
                <a:spcPct val="100000"/>
              </a:lnSpc>
            </a:pPr>
            <a:r>
              <a:rPr dirty="0" sz="800" spc="10">
                <a:latin typeface="Arial"/>
                <a:cs typeface="Arial"/>
              </a:rPr>
              <a:t>Utility</a:t>
            </a:r>
            <a:r>
              <a:rPr dirty="0" sz="800" spc="-45">
                <a:latin typeface="Arial"/>
                <a:cs typeface="Arial"/>
              </a:rPr>
              <a:t> </a:t>
            </a:r>
            <a:r>
              <a:rPr dirty="0" sz="800" spc="10">
                <a:latin typeface="Arial"/>
                <a:cs typeface="Arial"/>
              </a:rPr>
              <a:t>Layer</a:t>
            </a:r>
            <a:endParaRPr sz="800">
              <a:latin typeface="Arial"/>
              <a:cs typeface="Arial"/>
            </a:endParaRPr>
          </a:p>
          <a:p>
            <a:pPr>
              <a:lnSpc>
                <a:spcPct val="100000"/>
              </a:lnSpc>
            </a:pPr>
            <a:endParaRPr sz="800">
              <a:latin typeface="Times New Roman"/>
              <a:cs typeface="Times New Roman"/>
            </a:endParaRPr>
          </a:p>
          <a:p>
            <a:pPr>
              <a:lnSpc>
                <a:spcPct val="100000"/>
              </a:lnSpc>
              <a:spcBef>
                <a:spcPts val="45"/>
              </a:spcBef>
            </a:pPr>
            <a:endParaRPr sz="650">
              <a:latin typeface="Times New Roman"/>
              <a:cs typeface="Times New Roman"/>
            </a:endParaRPr>
          </a:p>
          <a:p>
            <a:pPr marL="334010">
              <a:lnSpc>
                <a:spcPct val="100000"/>
              </a:lnSpc>
            </a:pPr>
            <a:r>
              <a:rPr dirty="0" sz="800" spc="20">
                <a:latin typeface="Arial"/>
                <a:cs typeface="Arial"/>
              </a:rPr>
              <a:t>Core</a:t>
            </a:r>
            <a:r>
              <a:rPr dirty="0" sz="800" spc="-60">
                <a:latin typeface="Arial"/>
                <a:cs typeface="Arial"/>
              </a:rPr>
              <a:t> </a:t>
            </a:r>
            <a:r>
              <a:rPr dirty="0" sz="800" spc="10">
                <a:latin typeface="Arial"/>
                <a:cs typeface="Arial"/>
              </a:rPr>
              <a:t>Layer</a:t>
            </a:r>
            <a:endParaRPr sz="800">
              <a:latin typeface="Arial"/>
              <a:cs typeface="Arial"/>
            </a:endParaRPr>
          </a:p>
        </p:txBody>
      </p:sp>
      <p:sp>
        <p:nvSpPr>
          <p:cNvPr id="12" name="object 12"/>
          <p:cNvSpPr/>
          <p:nvPr/>
        </p:nvSpPr>
        <p:spPr>
          <a:xfrm>
            <a:off x="2519172" y="3314700"/>
            <a:ext cx="231775" cy="231775"/>
          </a:xfrm>
          <a:custGeom>
            <a:avLst/>
            <a:gdLst/>
            <a:ahLst/>
            <a:cxnLst/>
            <a:rect l="l" t="t" r="r" b="b"/>
            <a:pathLst>
              <a:path w="231775" h="231775">
                <a:moveTo>
                  <a:pt x="0" y="0"/>
                </a:moveTo>
                <a:lnTo>
                  <a:pt x="231647" y="231647"/>
                </a:lnTo>
              </a:path>
            </a:pathLst>
          </a:custGeom>
          <a:ln w="3175">
            <a:solidFill>
              <a:srgbClr val="000000"/>
            </a:solidFill>
          </a:ln>
        </p:spPr>
        <p:txBody>
          <a:bodyPr wrap="square" lIns="0" tIns="0" rIns="0" bIns="0" rtlCol="0"/>
          <a:lstStyle/>
          <a:p/>
        </p:txBody>
      </p:sp>
      <p:sp>
        <p:nvSpPr>
          <p:cNvPr id="13" name="object 13"/>
          <p:cNvSpPr/>
          <p:nvPr/>
        </p:nvSpPr>
        <p:spPr>
          <a:xfrm>
            <a:off x="2732532" y="3528059"/>
            <a:ext cx="59690" cy="58419"/>
          </a:xfrm>
          <a:custGeom>
            <a:avLst/>
            <a:gdLst/>
            <a:ahLst/>
            <a:cxnLst/>
            <a:rect l="l" t="t" r="r" b="b"/>
            <a:pathLst>
              <a:path w="59689" h="58420">
                <a:moveTo>
                  <a:pt x="30480" y="0"/>
                </a:moveTo>
                <a:lnTo>
                  <a:pt x="0" y="28956"/>
                </a:lnTo>
                <a:lnTo>
                  <a:pt x="59436" y="57912"/>
                </a:lnTo>
                <a:lnTo>
                  <a:pt x="30480" y="0"/>
                </a:lnTo>
                <a:close/>
              </a:path>
            </a:pathLst>
          </a:custGeom>
          <a:solidFill>
            <a:srgbClr val="000000"/>
          </a:solidFill>
        </p:spPr>
        <p:txBody>
          <a:bodyPr wrap="square" lIns="0" tIns="0" rIns="0" bIns="0" rtlCol="0"/>
          <a:lstStyle/>
          <a:p/>
        </p:txBody>
      </p:sp>
      <p:sp>
        <p:nvSpPr>
          <p:cNvPr id="14" name="object 14"/>
          <p:cNvSpPr/>
          <p:nvPr/>
        </p:nvSpPr>
        <p:spPr>
          <a:xfrm>
            <a:off x="2110739" y="3756659"/>
            <a:ext cx="631190" cy="347980"/>
          </a:xfrm>
          <a:custGeom>
            <a:avLst/>
            <a:gdLst/>
            <a:ahLst/>
            <a:cxnLst/>
            <a:rect l="l" t="t" r="r" b="b"/>
            <a:pathLst>
              <a:path w="631189" h="347979">
                <a:moveTo>
                  <a:pt x="0" y="0"/>
                </a:moveTo>
                <a:lnTo>
                  <a:pt x="630936" y="347472"/>
                </a:lnTo>
              </a:path>
            </a:pathLst>
          </a:custGeom>
          <a:ln w="3175">
            <a:solidFill>
              <a:srgbClr val="000000"/>
            </a:solidFill>
          </a:ln>
        </p:spPr>
        <p:txBody>
          <a:bodyPr wrap="square" lIns="0" tIns="0" rIns="0" bIns="0" rtlCol="0"/>
          <a:lstStyle/>
          <a:p/>
        </p:txBody>
      </p:sp>
      <p:sp>
        <p:nvSpPr>
          <p:cNvPr id="15" name="object 15"/>
          <p:cNvSpPr/>
          <p:nvPr/>
        </p:nvSpPr>
        <p:spPr>
          <a:xfrm>
            <a:off x="2726435" y="4082796"/>
            <a:ext cx="66040" cy="48895"/>
          </a:xfrm>
          <a:custGeom>
            <a:avLst/>
            <a:gdLst/>
            <a:ahLst/>
            <a:cxnLst/>
            <a:rect l="l" t="t" r="r" b="b"/>
            <a:pathLst>
              <a:path w="66039" h="48895">
                <a:moveTo>
                  <a:pt x="21336" y="0"/>
                </a:moveTo>
                <a:lnTo>
                  <a:pt x="0" y="36576"/>
                </a:lnTo>
                <a:lnTo>
                  <a:pt x="65532" y="48768"/>
                </a:lnTo>
                <a:lnTo>
                  <a:pt x="21336" y="0"/>
                </a:lnTo>
                <a:close/>
              </a:path>
            </a:pathLst>
          </a:custGeom>
          <a:solidFill>
            <a:srgbClr val="000000"/>
          </a:solidFill>
        </p:spPr>
        <p:txBody>
          <a:bodyPr wrap="square" lIns="0" tIns="0" rIns="0" bIns="0" rtlCol="0"/>
          <a:lstStyle/>
          <a:p/>
        </p:txBody>
      </p:sp>
      <p:sp>
        <p:nvSpPr>
          <p:cNvPr id="16" name="object 16"/>
          <p:cNvSpPr/>
          <p:nvPr/>
        </p:nvSpPr>
        <p:spPr>
          <a:xfrm>
            <a:off x="2110739" y="5254752"/>
            <a:ext cx="906780" cy="647700"/>
          </a:xfrm>
          <a:custGeom>
            <a:avLst/>
            <a:gdLst/>
            <a:ahLst/>
            <a:cxnLst/>
            <a:rect l="l" t="t" r="r" b="b"/>
            <a:pathLst>
              <a:path w="906780" h="647700">
                <a:moveTo>
                  <a:pt x="0" y="647700"/>
                </a:moveTo>
                <a:lnTo>
                  <a:pt x="906780" y="0"/>
                </a:lnTo>
              </a:path>
            </a:pathLst>
          </a:custGeom>
          <a:ln w="3175">
            <a:solidFill>
              <a:srgbClr val="000000"/>
            </a:solidFill>
          </a:ln>
        </p:spPr>
        <p:txBody>
          <a:bodyPr wrap="square" lIns="0" tIns="0" rIns="0" bIns="0" rtlCol="0"/>
          <a:lstStyle/>
          <a:p/>
        </p:txBody>
      </p:sp>
      <p:sp>
        <p:nvSpPr>
          <p:cNvPr id="17" name="object 17"/>
          <p:cNvSpPr/>
          <p:nvPr/>
        </p:nvSpPr>
        <p:spPr>
          <a:xfrm>
            <a:off x="3000755" y="5221223"/>
            <a:ext cx="64135" cy="53340"/>
          </a:xfrm>
          <a:custGeom>
            <a:avLst/>
            <a:gdLst/>
            <a:ahLst/>
            <a:cxnLst/>
            <a:rect l="l" t="t" r="r" b="b"/>
            <a:pathLst>
              <a:path w="64135" h="53339">
                <a:moveTo>
                  <a:pt x="64008" y="0"/>
                </a:moveTo>
                <a:lnTo>
                  <a:pt x="0" y="19812"/>
                </a:lnTo>
                <a:lnTo>
                  <a:pt x="24384" y="53340"/>
                </a:lnTo>
                <a:lnTo>
                  <a:pt x="64008" y="0"/>
                </a:lnTo>
                <a:close/>
              </a:path>
            </a:pathLst>
          </a:custGeom>
          <a:solidFill>
            <a:srgbClr val="000000"/>
          </a:solidFill>
        </p:spPr>
        <p:txBody>
          <a:bodyPr wrap="square" lIns="0" tIns="0" rIns="0" bIns="0" rtlCol="0"/>
          <a:lstStyle/>
          <a:p/>
        </p:txBody>
      </p:sp>
      <p:sp>
        <p:nvSpPr>
          <p:cNvPr id="18" name="object 18"/>
          <p:cNvSpPr/>
          <p:nvPr/>
        </p:nvSpPr>
        <p:spPr>
          <a:xfrm>
            <a:off x="2383535" y="5056632"/>
            <a:ext cx="1117600" cy="1118870"/>
          </a:xfrm>
          <a:custGeom>
            <a:avLst/>
            <a:gdLst/>
            <a:ahLst/>
            <a:cxnLst/>
            <a:rect l="l" t="t" r="r" b="b"/>
            <a:pathLst>
              <a:path w="1117600" h="1118870">
                <a:moveTo>
                  <a:pt x="0" y="1118615"/>
                </a:moveTo>
                <a:lnTo>
                  <a:pt x="1117092" y="0"/>
                </a:lnTo>
              </a:path>
            </a:pathLst>
          </a:custGeom>
          <a:ln w="3175">
            <a:solidFill>
              <a:srgbClr val="000000"/>
            </a:solidFill>
          </a:ln>
        </p:spPr>
        <p:txBody>
          <a:bodyPr wrap="square" lIns="0" tIns="0" rIns="0" bIns="0" rtlCol="0"/>
          <a:lstStyle/>
          <a:p/>
        </p:txBody>
      </p:sp>
      <p:sp>
        <p:nvSpPr>
          <p:cNvPr id="19" name="object 19"/>
          <p:cNvSpPr/>
          <p:nvPr/>
        </p:nvSpPr>
        <p:spPr>
          <a:xfrm>
            <a:off x="3482340" y="5017008"/>
            <a:ext cx="59690" cy="59690"/>
          </a:xfrm>
          <a:custGeom>
            <a:avLst/>
            <a:gdLst/>
            <a:ahLst/>
            <a:cxnLst/>
            <a:rect l="l" t="t" r="r" b="b"/>
            <a:pathLst>
              <a:path w="59689" h="59689">
                <a:moveTo>
                  <a:pt x="59436" y="0"/>
                </a:moveTo>
                <a:lnTo>
                  <a:pt x="0" y="28955"/>
                </a:lnTo>
                <a:lnTo>
                  <a:pt x="28956" y="59435"/>
                </a:lnTo>
                <a:lnTo>
                  <a:pt x="59436" y="0"/>
                </a:lnTo>
                <a:close/>
              </a:path>
            </a:pathLst>
          </a:custGeom>
          <a:solidFill>
            <a:srgbClr val="000000"/>
          </a:solidFill>
        </p:spPr>
        <p:txBody>
          <a:bodyPr wrap="square" lIns="0" tIns="0" rIns="0" bIns="0" rtlCol="0"/>
          <a:lstStyle/>
          <a:p/>
        </p:txBody>
      </p:sp>
      <p:sp>
        <p:nvSpPr>
          <p:cNvPr id="20" name="object 20"/>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133</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3223"/>
            <a:ext cx="5514340" cy="1916430"/>
          </a:xfrm>
          <a:prstGeom prst="rect">
            <a:avLst/>
          </a:prstGeom>
        </p:spPr>
        <p:txBody>
          <a:bodyPr wrap="square" lIns="0" tIns="0" rIns="0" bIns="0" rtlCol="0" vert="horz">
            <a:spAutoFit/>
          </a:bodyPr>
          <a:lstStyle/>
          <a:p>
            <a:pPr algn="just" marL="12700">
              <a:lnSpc>
                <a:spcPct val="100000"/>
              </a:lnSpc>
            </a:pPr>
            <a:r>
              <a:rPr dirty="0" sz="1000" spc="-10" b="1">
                <a:latin typeface="Arial"/>
                <a:cs typeface="Arial"/>
              </a:rPr>
              <a:t>8.13 Reference</a:t>
            </a:r>
            <a:r>
              <a:rPr dirty="0" sz="1000" spc="-25" b="1">
                <a:latin typeface="Arial"/>
                <a:cs typeface="Arial"/>
              </a:rPr>
              <a:t> </a:t>
            </a:r>
            <a:r>
              <a:rPr dirty="0" sz="1000" spc="-5" b="1">
                <a:latin typeface="Arial"/>
                <a:cs typeface="Arial"/>
              </a:rPr>
              <a:t>architectures</a:t>
            </a:r>
            <a:endParaRPr sz="1000">
              <a:latin typeface="Arial"/>
              <a:cs typeface="Arial"/>
            </a:endParaRPr>
          </a:p>
          <a:p>
            <a:pPr>
              <a:lnSpc>
                <a:spcPct val="100000"/>
              </a:lnSpc>
              <a:spcBef>
                <a:spcPts val="5"/>
              </a:spcBef>
            </a:pPr>
            <a:endParaRPr sz="1200">
              <a:latin typeface="Times New Roman"/>
              <a:cs typeface="Times New Roman"/>
            </a:endParaRPr>
          </a:p>
          <a:p>
            <a:pPr algn="just" marL="12700" marR="5080">
              <a:lnSpc>
                <a:spcPct val="95700"/>
              </a:lnSpc>
            </a:pPr>
            <a:r>
              <a:rPr dirty="0" sz="1200">
                <a:latin typeface="Times New Roman"/>
                <a:cs typeface="Times New Roman"/>
              </a:rPr>
              <a:t>Reference architecture is not a physical architecture. It is </a:t>
            </a:r>
            <a:r>
              <a:rPr dirty="0" sz="1200" spc="5">
                <a:latin typeface="Times New Roman"/>
                <a:cs typeface="Times New Roman"/>
              </a:rPr>
              <a:t>only </a:t>
            </a:r>
            <a:r>
              <a:rPr dirty="0" sz="1200">
                <a:latin typeface="Times New Roman"/>
                <a:cs typeface="Times New Roman"/>
              </a:rPr>
              <a:t>a reference for defining  protocols and designing and implementing systems developed by different parties.  Reference models are derived from a study of the application domain rather than from  existing </a:t>
            </a:r>
            <a:r>
              <a:rPr dirty="0" sz="1200" spc="-5">
                <a:latin typeface="Times New Roman"/>
                <a:cs typeface="Times New Roman"/>
              </a:rPr>
              <a:t>systems. </a:t>
            </a:r>
            <a:r>
              <a:rPr dirty="0" sz="1200">
                <a:latin typeface="Times New Roman"/>
                <a:cs typeface="Times New Roman"/>
              </a:rPr>
              <a:t>It may be used as a basis for </a:t>
            </a:r>
            <a:r>
              <a:rPr dirty="0" sz="1200" spc="-5">
                <a:latin typeface="Times New Roman"/>
                <a:cs typeface="Times New Roman"/>
              </a:rPr>
              <a:t>system </a:t>
            </a:r>
            <a:r>
              <a:rPr dirty="0" sz="1200">
                <a:latin typeface="Times New Roman"/>
                <a:cs typeface="Times New Roman"/>
              </a:rPr>
              <a:t>implementation or to compare  different </a:t>
            </a:r>
            <a:r>
              <a:rPr dirty="0" sz="1200" spc="-5">
                <a:latin typeface="Times New Roman"/>
                <a:cs typeface="Times New Roman"/>
              </a:rPr>
              <a:t>systems. </a:t>
            </a:r>
            <a:r>
              <a:rPr dirty="0" sz="1200" spc="-15">
                <a:latin typeface="Times New Roman"/>
                <a:cs typeface="Times New Roman"/>
              </a:rPr>
              <a:t>It </a:t>
            </a:r>
            <a:r>
              <a:rPr dirty="0" sz="1200">
                <a:latin typeface="Times New Roman"/>
                <a:cs typeface="Times New Roman"/>
              </a:rPr>
              <a:t>acts as a </a:t>
            </a:r>
            <a:r>
              <a:rPr dirty="0" sz="1200" spc="-5">
                <a:latin typeface="Times New Roman"/>
                <a:cs typeface="Times New Roman"/>
              </a:rPr>
              <a:t>standard </a:t>
            </a:r>
            <a:r>
              <a:rPr dirty="0" sz="1200">
                <a:latin typeface="Times New Roman"/>
                <a:cs typeface="Times New Roman"/>
              </a:rPr>
              <a:t>against </a:t>
            </a:r>
            <a:r>
              <a:rPr dirty="0" sz="1200" spc="-5">
                <a:latin typeface="Times New Roman"/>
                <a:cs typeface="Times New Roman"/>
              </a:rPr>
              <a:t>which systems </a:t>
            </a:r>
            <a:r>
              <a:rPr dirty="0" sz="1200">
                <a:latin typeface="Times New Roman"/>
                <a:cs typeface="Times New Roman"/>
              </a:rPr>
              <a:t>can be evaluated. </a:t>
            </a:r>
            <a:r>
              <a:rPr dirty="0" sz="1200" spc="-5">
                <a:latin typeface="Times New Roman"/>
                <a:cs typeface="Times New Roman"/>
              </a:rPr>
              <a:t>One </a:t>
            </a:r>
            <a:r>
              <a:rPr dirty="0" sz="1200">
                <a:latin typeface="Times New Roman"/>
                <a:cs typeface="Times New Roman"/>
              </a:rPr>
              <a:t>very  common example of </a:t>
            </a:r>
            <a:r>
              <a:rPr dirty="0" sz="1200" spc="-5">
                <a:latin typeface="Times New Roman"/>
                <a:cs typeface="Times New Roman"/>
              </a:rPr>
              <a:t>such </a:t>
            </a:r>
            <a:r>
              <a:rPr dirty="0" sz="1200">
                <a:latin typeface="Times New Roman"/>
                <a:cs typeface="Times New Roman"/>
              </a:rPr>
              <a:t>a reference model is the </a:t>
            </a:r>
            <a:r>
              <a:rPr dirty="0" sz="1200" spc="-5">
                <a:latin typeface="Times New Roman"/>
                <a:cs typeface="Times New Roman"/>
              </a:rPr>
              <a:t>OSI </a:t>
            </a:r>
            <a:r>
              <a:rPr dirty="0" sz="1200">
                <a:latin typeface="Times New Roman"/>
                <a:cs typeface="Times New Roman"/>
              </a:rPr>
              <a:t>model </a:t>
            </a:r>
            <a:r>
              <a:rPr dirty="0" sz="1200" spc="-5">
                <a:latin typeface="Times New Roman"/>
                <a:cs typeface="Times New Roman"/>
              </a:rPr>
              <a:t>which </a:t>
            </a:r>
            <a:r>
              <a:rPr dirty="0" sz="1200">
                <a:latin typeface="Times New Roman"/>
                <a:cs typeface="Times New Roman"/>
              </a:rPr>
              <a:t>is a layered model  for communication </a:t>
            </a:r>
            <a:r>
              <a:rPr dirty="0" sz="1200" spc="-5">
                <a:latin typeface="Times New Roman"/>
                <a:cs typeface="Times New Roman"/>
              </a:rPr>
              <a:t>systems. </a:t>
            </a:r>
            <a:r>
              <a:rPr dirty="0" sz="1200">
                <a:latin typeface="Times New Roman"/>
                <a:cs typeface="Times New Roman"/>
              </a:rPr>
              <a:t>The </a:t>
            </a:r>
            <a:r>
              <a:rPr dirty="0" sz="1200" spc="-5">
                <a:latin typeface="Times New Roman"/>
                <a:cs typeface="Times New Roman"/>
              </a:rPr>
              <a:t>success </a:t>
            </a:r>
            <a:r>
              <a:rPr dirty="0" sz="1200">
                <a:latin typeface="Times New Roman"/>
                <a:cs typeface="Times New Roman"/>
              </a:rPr>
              <a:t>of this kind model is evident from the </a:t>
            </a:r>
            <a:r>
              <a:rPr dirty="0" sz="1200" spc="-5">
                <a:latin typeface="Times New Roman"/>
                <a:cs typeface="Times New Roman"/>
              </a:rPr>
              <a:t>success  </a:t>
            </a:r>
            <a:r>
              <a:rPr dirty="0" sz="1200">
                <a:latin typeface="Times New Roman"/>
                <a:cs typeface="Times New Roman"/>
              </a:rPr>
              <a:t>of the </a:t>
            </a:r>
            <a:r>
              <a:rPr dirty="0" sz="1200" spc="-5">
                <a:latin typeface="Times New Roman"/>
                <a:cs typeface="Times New Roman"/>
              </a:rPr>
              <a:t>Internet where </a:t>
            </a:r>
            <a:r>
              <a:rPr dirty="0" sz="1200">
                <a:latin typeface="Times New Roman"/>
                <a:cs typeface="Times New Roman"/>
              </a:rPr>
              <a:t>all kinds of </a:t>
            </a:r>
            <a:r>
              <a:rPr dirty="0" sz="1200" spc="-5">
                <a:latin typeface="Times New Roman"/>
                <a:cs typeface="Times New Roman"/>
              </a:rPr>
              <a:t>heterogeneous systems </a:t>
            </a:r>
            <a:r>
              <a:rPr dirty="0" sz="1200">
                <a:latin typeface="Times New Roman"/>
                <a:cs typeface="Times New Roman"/>
              </a:rPr>
              <a:t>can talk to each other </a:t>
            </a:r>
            <a:r>
              <a:rPr dirty="0" sz="1200" spc="5">
                <a:latin typeface="Times New Roman"/>
                <a:cs typeface="Times New Roman"/>
              </a:rPr>
              <a:t>only  </a:t>
            </a:r>
            <a:r>
              <a:rPr dirty="0" sz="1200">
                <a:latin typeface="Times New Roman"/>
                <a:cs typeface="Times New Roman"/>
              </a:rPr>
              <a:t>because all of them use the </a:t>
            </a:r>
            <a:r>
              <a:rPr dirty="0" sz="1200" spc="-5">
                <a:latin typeface="Times New Roman"/>
                <a:cs typeface="Times New Roman"/>
              </a:rPr>
              <a:t>same </a:t>
            </a:r>
            <a:r>
              <a:rPr dirty="0" sz="1200">
                <a:latin typeface="Times New Roman"/>
                <a:cs typeface="Times New Roman"/>
              </a:rPr>
              <a:t>reference</a:t>
            </a:r>
            <a:r>
              <a:rPr dirty="0" sz="1200" spc="-105">
                <a:latin typeface="Times New Roman"/>
                <a:cs typeface="Times New Roman"/>
              </a:rPr>
              <a:t> </a:t>
            </a:r>
            <a:r>
              <a:rPr dirty="0" sz="1200">
                <a:latin typeface="Times New Roman"/>
                <a:cs typeface="Times New Roman"/>
              </a:rPr>
              <a:t>architecture.</a:t>
            </a:r>
            <a:endParaRPr sz="1200">
              <a:latin typeface="Times New Roman"/>
              <a:cs typeface="Times New Roman"/>
            </a:endParaRPr>
          </a:p>
        </p:txBody>
      </p:sp>
      <p:sp>
        <p:nvSpPr>
          <p:cNvPr id="6" name="object 6"/>
          <p:cNvSpPr txBox="1"/>
          <p:nvPr/>
        </p:nvSpPr>
        <p:spPr>
          <a:xfrm>
            <a:off x="1130300" y="6579615"/>
            <a:ext cx="119761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OSI reference</a:t>
            </a:r>
            <a:r>
              <a:rPr dirty="0" sz="1000" spc="-65">
                <a:latin typeface="Arial"/>
                <a:cs typeface="Arial"/>
              </a:rPr>
              <a:t> </a:t>
            </a:r>
            <a:r>
              <a:rPr dirty="0" sz="1000">
                <a:latin typeface="Arial"/>
                <a:cs typeface="Arial"/>
              </a:rPr>
              <a:t>model</a:t>
            </a:r>
            <a:endParaRPr sz="1000">
              <a:latin typeface="Arial"/>
              <a:cs typeface="Arial"/>
            </a:endParaRPr>
          </a:p>
        </p:txBody>
      </p:sp>
      <p:sp>
        <p:nvSpPr>
          <p:cNvPr id="7" name="object 7"/>
          <p:cNvSpPr/>
          <p:nvPr/>
        </p:nvSpPr>
        <p:spPr>
          <a:xfrm>
            <a:off x="3203447" y="5001259"/>
            <a:ext cx="1400810" cy="43180"/>
          </a:xfrm>
          <a:custGeom>
            <a:avLst/>
            <a:gdLst/>
            <a:ahLst/>
            <a:cxnLst/>
            <a:rect l="l" t="t" r="r" b="b"/>
            <a:pathLst>
              <a:path w="1400810" h="43179">
                <a:moveTo>
                  <a:pt x="0" y="42672"/>
                </a:moveTo>
                <a:lnTo>
                  <a:pt x="1400556" y="42672"/>
                </a:lnTo>
                <a:lnTo>
                  <a:pt x="1400556" y="0"/>
                </a:lnTo>
                <a:lnTo>
                  <a:pt x="0" y="0"/>
                </a:lnTo>
                <a:lnTo>
                  <a:pt x="0" y="42672"/>
                </a:lnTo>
                <a:close/>
              </a:path>
            </a:pathLst>
          </a:custGeom>
          <a:solidFill>
            <a:srgbClr val="D7E7F1"/>
          </a:solidFill>
        </p:spPr>
        <p:txBody>
          <a:bodyPr wrap="square" lIns="0" tIns="0" rIns="0" bIns="0" rtlCol="0"/>
          <a:lstStyle/>
          <a:p/>
        </p:txBody>
      </p:sp>
      <p:sp>
        <p:nvSpPr>
          <p:cNvPr id="8" name="object 8"/>
          <p:cNvSpPr/>
          <p:nvPr/>
        </p:nvSpPr>
        <p:spPr>
          <a:xfrm>
            <a:off x="3203448" y="5019547"/>
            <a:ext cx="1400556" cy="50291"/>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3203448" y="5053076"/>
            <a:ext cx="1400556" cy="50291"/>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3203448" y="5086603"/>
            <a:ext cx="1400556" cy="50291"/>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3203448" y="5120132"/>
            <a:ext cx="1400556" cy="51815"/>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3203448" y="5155184"/>
            <a:ext cx="1400556" cy="50291"/>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3203448" y="5171947"/>
            <a:ext cx="1400556" cy="50291"/>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3203448" y="5205476"/>
            <a:ext cx="1400556" cy="50291"/>
          </a:xfrm>
          <a:prstGeom prst="rect">
            <a:avLst/>
          </a:prstGeom>
          <a:blipFill>
            <a:blip r:embed="rId8" cstate="print"/>
            <a:stretch>
              <a:fillRect/>
            </a:stretch>
          </a:blipFill>
        </p:spPr>
        <p:txBody>
          <a:bodyPr wrap="square" lIns="0" tIns="0" rIns="0" bIns="0" rtlCol="0"/>
          <a:lstStyle/>
          <a:p/>
        </p:txBody>
      </p:sp>
      <p:sp>
        <p:nvSpPr>
          <p:cNvPr id="15" name="object 15"/>
          <p:cNvSpPr/>
          <p:nvPr/>
        </p:nvSpPr>
        <p:spPr>
          <a:xfrm>
            <a:off x="3203448" y="5239003"/>
            <a:ext cx="1400556" cy="51815"/>
          </a:xfrm>
          <a:prstGeom prst="rect">
            <a:avLst/>
          </a:prstGeom>
          <a:blipFill>
            <a:blip r:embed="rId9" cstate="print"/>
            <a:stretch>
              <a:fillRect/>
            </a:stretch>
          </a:blipFill>
        </p:spPr>
        <p:txBody>
          <a:bodyPr wrap="square" lIns="0" tIns="0" rIns="0" bIns="0" rtlCol="0"/>
          <a:lstStyle/>
          <a:p/>
        </p:txBody>
      </p:sp>
      <p:sp>
        <p:nvSpPr>
          <p:cNvPr id="16" name="object 16"/>
          <p:cNvSpPr/>
          <p:nvPr/>
        </p:nvSpPr>
        <p:spPr>
          <a:xfrm>
            <a:off x="3203448" y="5272532"/>
            <a:ext cx="1400556" cy="51815"/>
          </a:xfrm>
          <a:prstGeom prst="rect">
            <a:avLst/>
          </a:prstGeom>
          <a:blipFill>
            <a:blip r:embed="rId10" cstate="print"/>
            <a:stretch>
              <a:fillRect/>
            </a:stretch>
          </a:blipFill>
        </p:spPr>
        <p:txBody>
          <a:bodyPr wrap="square" lIns="0" tIns="0" rIns="0" bIns="0" rtlCol="0"/>
          <a:lstStyle/>
          <a:p/>
        </p:txBody>
      </p:sp>
      <p:sp>
        <p:nvSpPr>
          <p:cNvPr id="17" name="object 17"/>
          <p:cNvSpPr/>
          <p:nvPr/>
        </p:nvSpPr>
        <p:spPr>
          <a:xfrm>
            <a:off x="3203448" y="5307584"/>
            <a:ext cx="1400556" cy="50291"/>
          </a:xfrm>
          <a:prstGeom prst="rect">
            <a:avLst/>
          </a:prstGeom>
          <a:blipFill>
            <a:blip r:embed="rId11" cstate="print"/>
            <a:stretch>
              <a:fillRect/>
            </a:stretch>
          </a:blipFill>
        </p:spPr>
        <p:txBody>
          <a:bodyPr wrap="square" lIns="0" tIns="0" rIns="0" bIns="0" rtlCol="0"/>
          <a:lstStyle/>
          <a:p/>
        </p:txBody>
      </p:sp>
      <p:sp>
        <p:nvSpPr>
          <p:cNvPr id="18" name="object 18"/>
          <p:cNvSpPr/>
          <p:nvPr/>
        </p:nvSpPr>
        <p:spPr>
          <a:xfrm>
            <a:off x="3203448" y="5341111"/>
            <a:ext cx="1400556" cy="50291"/>
          </a:xfrm>
          <a:prstGeom prst="rect">
            <a:avLst/>
          </a:prstGeom>
          <a:blipFill>
            <a:blip r:embed="rId12" cstate="print"/>
            <a:stretch>
              <a:fillRect/>
            </a:stretch>
          </a:blipFill>
        </p:spPr>
        <p:txBody>
          <a:bodyPr wrap="square" lIns="0" tIns="0" rIns="0" bIns="0" rtlCol="0"/>
          <a:lstStyle/>
          <a:p/>
        </p:txBody>
      </p:sp>
      <p:sp>
        <p:nvSpPr>
          <p:cNvPr id="19" name="object 19"/>
          <p:cNvSpPr/>
          <p:nvPr/>
        </p:nvSpPr>
        <p:spPr>
          <a:xfrm>
            <a:off x="3203448" y="5374640"/>
            <a:ext cx="1400556" cy="51815"/>
          </a:xfrm>
          <a:prstGeom prst="rect">
            <a:avLst/>
          </a:prstGeom>
          <a:blipFill>
            <a:blip r:embed="rId13" cstate="print"/>
            <a:stretch>
              <a:fillRect/>
            </a:stretch>
          </a:blipFill>
        </p:spPr>
        <p:txBody>
          <a:bodyPr wrap="square" lIns="0" tIns="0" rIns="0" bIns="0" rtlCol="0"/>
          <a:lstStyle/>
          <a:p/>
        </p:txBody>
      </p:sp>
      <p:sp>
        <p:nvSpPr>
          <p:cNvPr id="20" name="object 20"/>
          <p:cNvSpPr/>
          <p:nvPr/>
        </p:nvSpPr>
        <p:spPr>
          <a:xfrm>
            <a:off x="3203448" y="5408167"/>
            <a:ext cx="1400556" cy="51815"/>
          </a:xfrm>
          <a:prstGeom prst="rect">
            <a:avLst/>
          </a:prstGeom>
          <a:blipFill>
            <a:blip r:embed="rId14" cstate="print"/>
            <a:stretch>
              <a:fillRect/>
            </a:stretch>
          </a:blipFill>
        </p:spPr>
        <p:txBody>
          <a:bodyPr wrap="square" lIns="0" tIns="0" rIns="0" bIns="0" rtlCol="0"/>
          <a:lstStyle/>
          <a:p/>
        </p:txBody>
      </p:sp>
      <p:sp>
        <p:nvSpPr>
          <p:cNvPr id="21" name="object 21"/>
          <p:cNvSpPr/>
          <p:nvPr/>
        </p:nvSpPr>
        <p:spPr>
          <a:xfrm>
            <a:off x="3203448" y="5443220"/>
            <a:ext cx="1400556" cy="50291"/>
          </a:xfrm>
          <a:prstGeom prst="rect">
            <a:avLst/>
          </a:prstGeom>
          <a:blipFill>
            <a:blip r:embed="rId15" cstate="print"/>
            <a:stretch>
              <a:fillRect/>
            </a:stretch>
          </a:blipFill>
        </p:spPr>
        <p:txBody>
          <a:bodyPr wrap="square" lIns="0" tIns="0" rIns="0" bIns="0" rtlCol="0"/>
          <a:lstStyle/>
          <a:p/>
        </p:txBody>
      </p:sp>
      <p:sp>
        <p:nvSpPr>
          <p:cNvPr id="22" name="object 22"/>
          <p:cNvSpPr/>
          <p:nvPr/>
        </p:nvSpPr>
        <p:spPr>
          <a:xfrm>
            <a:off x="3203448" y="5476747"/>
            <a:ext cx="1400556" cy="50291"/>
          </a:xfrm>
          <a:prstGeom prst="rect">
            <a:avLst/>
          </a:prstGeom>
          <a:blipFill>
            <a:blip r:embed="rId16" cstate="print"/>
            <a:stretch>
              <a:fillRect/>
            </a:stretch>
          </a:blipFill>
        </p:spPr>
        <p:txBody>
          <a:bodyPr wrap="square" lIns="0" tIns="0" rIns="0" bIns="0" rtlCol="0"/>
          <a:lstStyle/>
          <a:p/>
        </p:txBody>
      </p:sp>
      <p:sp>
        <p:nvSpPr>
          <p:cNvPr id="23" name="object 23"/>
          <p:cNvSpPr/>
          <p:nvPr/>
        </p:nvSpPr>
        <p:spPr>
          <a:xfrm>
            <a:off x="3203448" y="5510276"/>
            <a:ext cx="1400556" cy="51815"/>
          </a:xfrm>
          <a:prstGeom prst="rect">
            <a:avLst/>
          </a:prstGeom>
          <a:blipFill>
            <a:blip r:embed="rId17" cstate="print"/>
            <a:stretch>
              <a:fillRect/>
            </a:stretch>
          </a:blipFill>
        </p:spPr>
        <p:txBody>
          <a:bodyPr wrap="square" lIns="0" tIns="0" rIns="0" bIns="0" rtlCol="0"/>
          <a:lstStyle/>
          <a:p/>
        </p:txBody>
      </p:sp>
      <p:sp>
        <p:nvSpPr>
          <p:cNvPr id="24" name="object 24"/>
          <p:cNvSpPr/>
          <p:nvPr/>
        </p:nvSpPr>
        <p:spPr>
          <a:xfrm>
            <a:off x="3203448" y="5545328"/>
            <a:ext cx="1400556" cy="50291"/>
          </a:xfrm>
          <a:prstGeom prst="rect">
            <a:avLst/>
          </a:prstGeom>
          <a:blipFill>
            <a:blip r:embed="rId18" cstate="print"/>
            <a:stretch>
              <a:fillRect/>
            </a:stretch>
          </a:blipFill>
        </p:spPr>
        <p:txBody>
          <a:bodyPr wrap="square" lIns="0" tIns="0" rIns="0" bIns="0" rtlCol="0"/>
          <a:lstStyle/>
          <a:p/>
        </p:txBody>
      </p:sp>
      <p:sp>
        <p:nvSpPr>
          <p:cNvPr id="25" name="object 25"/>
          <p:cNvSpPr/>
          <p:nvPr/>
        </p:nvSpPr>
        <p:spPr>
          <a:xfrm>
            <a:off x="3203448" y="5578855"/>
            <a:ext cx="1400556" cy="50291"/>
          </a:xfrm>
          <a:prstGeom prst="rect">
            <a:avLst/>
          </a:prstGeom>
          <a:blipFill>
            <a:blip r:embed="rId19" cstate="print"/>
            <a:stretch>
              <a:fillRect/>
            </a:stretch>
          </a:blipFill>
        </p:spPr>
        <p:txBody>
          <a:bodyPr wrap="square" lIns="0" tIns="0" rIns="0" bIns="0" rtlCol="0"/>
          <a:lstStyle/>
          <a:p/>
        </p:txBody>
      </p:sp>
      <p:sp>
        <p:nvSpPr>
          <p:cNvPr id="26" name="object 26"/>
          <p:cNvSpPr/>
          <p:nvPr/>
        </p:nvSpPr>
        <p:spPr>
          <a:xfrm>
            <a:off x="3203448" y="5612384"/>
            <a:ext cx="1400556" cy="50291"/>
          </a:xfrm>
          <a:prstGeom prst="rect">
            <a:avLst/>
          </a:prstGeom>
          <a:blipFill>
            <a:blip r:embed="rId20" cstate="print"/>
            <a:stretch>
              <a:fillRect/>
            </a:stretch>
          </a:blipFill>
        </p:spPr>
        <p:txBody>
          <a:bodyPr wrap="square" lIns="0" tIns="0" rIns="0" bIns="0" rtlCol="0"/>
          <a:lstStyle/>
          <a:p/>
        </p:txBody>
      </p:sp>
      <p:sp>
        <p:nvSpPr>
          <p:cNvPr id="27" name="object 27"/>
          <p:cNvSpPr/>
          <p:nvPr/>
        </p:nvSpPr>
        <p:spPr>
          <a:xfrm>
            <a:off x="3203448" y="5645911"/>
            <a:ext cx="1400556" cy="51815"/>
          </a:xfrm>
          <a:prstGeom prst="rect">
            <a:avLst/>
          </a:prstGeom>
          <a:blipFill>
            <a:blip r:embed="rId21" cstate="print"/>
            <a:stretch>
              <a:fillRect/>
            </a:stretch>
          </a:blipFill>
        </p:spPr>
        <p:txBody>
          <a:bodyPr wrap="square" lIns="0" tIns="0" rIns="0" bIns="0" rtlCol="0"/>
          <a:lstStyle/>
          <a:p/>
        </p:txBody>
      </p:sp>
      <p:sp>
        <p:nvSpPr>
          <p:cNvPr id="28" name="object 28"/>
          <p:cNvSpPr/>
          <p:nvPr/>
        </p:nvSpPr>
        <p:spPr>
          <a:xfrm>
            <a:off x="3203448" y="5680964"/>
            <a:ext cx="1400556" cy="50291"/>
          </a:xfrm>
          <a:prstGeom prst="rect">
            <a:avLst/>
          </a:prstGeom>
          <a:blipFill>
            <a:blip r:embed="rId22" cstate="print"/>
            <a:stretch>
              <a:fillRect/>
            </a:stretch>
          </a:blipFill>
        </p:spPr>
        <p:txBody>
          <a:bodyPr wrap="square" lIns="0" tIns="0" rIns="0" bIns="0" rtlCol="0"/>
          <a:lstStyle/>
          <a:p/>
        </p:txBody>
      </p:sp>
      <p:sp>
        <p:nvSpPr>
          <p:cNvPr id="29" name="object 29"/>
          <p:cNvSpPr/>
          <p:nvPr/>
        </p:nvSpPr>
        <p:spPr>
          <a:xfrm>
            <a:off x="3203448" y="5714491"/>
            <a:ext cx="1400556" cy="50291"/>
          </a:xfrm>
          <a:prstGeom prst="rect">
            <a:avLst/>
          </a:prstGeom>
          <a:blipFill>
            <a:blip r:embed="rId23" cstate="print"/>
            <a:stretch>
              <a:fillRect/>
            </a:stretch>
          </a:blipFill>
        </p:spPr>
        <p:txBody>
          <a:bodyPr wrap="square" lIns="0" tIns="0" rIns="0" bIns="0" rtlCol="0"/>
          <a:lstStyle/>
          <a:p/>
        </p:txBody>
      </p:sp>
      <p:sp>
        <p:nvSpPr>
          <p:cNvPr id="30" name="object 30"/>
          <p:cNvSpPr/>
          <p:nvPr/>
        </p:nvSpPr>
        <p:spPr>
          <a:xfrm>
            <a:off x="3203448" y="5748020"/>
            <a:ext cx="1400556" cy="50291"/>
          </a:xfrm>
          <a:prstGeom prst="rect">
            <a:avLst/>
          </a:prstGeom>
          <a:blipFill>
            <a:blip r:embed="rId24" cstate="print"/>
            <a:stretch>
              <a:fillRect/>
            </a:stretch>
          </a:blipFill>
        </p:spPr>
        <p:txBody>
          <a:bodyPr wrap="square" lIns="0" tIns="0" rIns="0" bIns="0" rtlCol="0"/>
          <a:lstStyle/>
          <a:p/>
        </p:txBody>
      </p:sp>
      <p:sp>
        <p:nvSpPr>
          <p:cNvPr id="31" name="object 31"/>
          <p:cNvSpPr/>
          <p:nvPr/>
        </p:nvSpPr>
        <p:spPr>
          <a:xfrm>
            <a:off x="3203448" y="5781547"/>
            <a:ext cx="1400556" cy="51815"/>
          </a:xfrm>
          <a:prstGeom prst="rect">
            <a:avLst/>
          </a:prstGeom>
          <a:blipFill>
            <a:blip r:embed="rId25" cstate="print"/>
            <a:stretch>
              <a:fillRect/>
            </a:stretch>
          </a:blipFill>
        </p:spPr>
        <p:txBody>
          <a:bodyPr wrap="square" lIns="0" tIns="0" rIns="0" bIns="0" rtlCol="0"/>
          <a:lstStyle/>
          <a:p/>
        </p:txBody>
      </p:sp>
      <p:sp>
        <p:nvSpPr>
          <p:cNvPr id="32" name="object 32"/>
          <p:cNvSpPr/>
          <p:nvPr/>
        </p:nvSpPr>
        <p:spPr>
          <a:xfrm>
            <a:off x="3203448" y="5816600"/>
            <a:ext cx="1400556" cy="50291"/>
          </a:xfrm>
          <a:prstGeom prst="rect">
            <a:avLst/>
          </a:prstGeom>
          <a:blipFill>
            <a:blip r:embed="rId26" cstate="print"/>
            <a:stretch>
              <a:fillRect/>
            </a:stretch>
          </a:blipFill>
        </p:spPr>
        <p:txBody>
          <a:bodyPr wrap="square" lIns="0" tIns="0" rIns="0" bIns="0" rtlCol="0"/>
          <a:lstStyle/>
          <a:p/>
        </p:txBody>
      </p:sp>
      <p:sp>
        <p:nvSpPr>
          <p:cNvPr id="33" name="object 33"/>
          <p:cNvSpPr/>
          <p:nvPr/>
        </p:nvSpPr>
        <p:spPr>
          <a:xfrm>
            <a:off x="3203448" y="5850128"/>
            <a:ext cx="1400556" cy="50291"/>
          </a:xfrm>
          <a:prstGeom prst="rect">
            <a:avLst/>
          </a:prstGeom>
          <a:blipFill>
            <a:blip r:embed="rId27" cstate="print"/>
            <a:stretch>
              <a:fillRect/>
            </a:stretch>
          </a:blipFill>
        </p:spPr>
        <p:txBody>
          <a:bodyPr wrap="square" lIns="0" tIns="0" rIns="0" bIns="0" rtlCol="0"/>
          <a:lstStyle/>
          <a:p/>
        </p:txBody>
      </p:sp>
      <p:sp>
        <p:nvSpPr>
          <p:cNvPr id="34" name="object 34"/>
          <p:cNvSpPr/>
          <p:nvPr/>
        </p:nvSpPr>
        <p:spPr>
          <a:xfrm>
            <a:off x="3203448" y="5883655"/>
            <a:ext cx="1400556" cy="50291"/>
          </a:xfrm>
          <a:prstGeom prst="rect">
            <a:avLst/>
          </a:prstGeom>
          <a:blipFill>
            <a:blip r:embed="rId28" cstate="print"/>
            <a:stretch>
              <a:fillRect/>
            </a:stretch>
          </a:blipFill>
        </p:spPr>
        <p:txBody>
          <a:bodyPr wrap="square" lIns="0" tIns="0" rIns="0" bIns="0" rtlCol="0"/>
          <a:lstStyle/>
          <a:p/>
        </p:txBody>
      </p:sp>
      <p:sp>
        <p:nvSpPr>
          <p:cNvPr id="35" name="object 35"/>
          <p:cNvSpPr/>
          <p:nvPr/>
        </p:nvSpPr>
        <p:spPr>
          <a:xfrm>
            <a:off x="3203448" y="5917184"/>
            <a:ext cx="1400556" cy="51815"/>
          </a:xfrm>
          <a:prstGeom prst="rect">
            <a:avLst/>
          </a:prstGeom>
          <a:blipFill>
            <a:blip r:embed="rId29" cstate="print"/>
            <a:stretch>
              <a:fillRect/>
            </a:stretch>
          </a:blipFill>
        </p:spPr>
        <p:txBody>
          <a:bodyPr wrap="square" lIns="0" tIns="0" rIns="0" bIns="0" rtlCol="0"/>
          <a:lstStyle/>
          <a:p/>
        </p:txBody>
      </p:sp>
      <p:sp>
        <p:nvSpPr>
          <p:cNvPr id="36" name="object 36"/>
          <p:cNvSpPr/>
          <p:nvPr/>
        </p:nvSpPr>
        <p:spPr>
          <a:xfrm>
            <a:off x="3203447" y="5943091"/>
            <a:ext cx="1400810" cy="43180"/>
          </a:xfrm>
          <a:custGeom>
            <a:avLst/>
            <a:gdLst/>
            <a:ahLst/>
            <a:cxnLst/>
            <a:rect l="l" t="t" r="r" b="b"/>
            <a:pathLst>
              <a:path w="1400810" h="43179">
                <a:moveTo>
                  <a:pt x="0" y="42672"/>
                </a:moveTo>
                <a:lnTo>
                  <a:pt x="1400556" y="42672"/>
                </a:lnTo>
                <a:lnTo>
                  <a:pt x="1400556" y="0"/>
                </a:lnTo>
                <a:lnTo>
                  <a:pt x="0" y="0"/>
                </a:lnTo>
                <a:lnTo>
                  <a:pt x="0" y="42672"/>
                </a:lnTo>
                <a:close/>
              </a:path>
            </a:pathLst>
          </a:custGeom>
          <a:solidFill>
            <a:srgbClr val="FFFFFF"/>
          </a:solidFill>
        </p:spPr>
        <p:txBody>
          <a:bodyPr wrap="square" lIns="0" tIns="0" rIns="0" bIns="0" rtlCol="0"/>
          <a:lstStyle/>
          <a:p/>
        </p:txBody>
      </p:sp>
      <p:sp>
        <p:nvSpPr>
          <p:cNvPr id="37" name="object 37"/>
          <p:cNvSpPr/>
          <p:nvPr/>
        </p:nvSpPr>
        <p:spPr>
          <a:xfrm>
            <a:off x="3192779" y="4992115"/>
            <a:ext cx="1422400" cy="1001394"/>
          </a:xfrm>
          <a:custGeom>
            <a:avLst/>
            <a:gdLst/>
            <a:ahLst/>
            <a:cxnLst/>
            <a:rect l="l" t="t" r="r" b="b"/>
            <a:pathLst>
              <a:path w="1422400" h="1001395">
                <a:moveTo>
                  <a:pt x="1411224" y="0"/>
                </a:moveTo>
                <a:lnTo>
                  <a:pt x="10668" y="0"/>
                </a:lnTo>
                <a:lnTo>
                  <a:pt x="3048" y="3047"/>
                </a:lnTo>
                <a:lnTo>
                  <a:pt x="0" y="4571"/>
                </a:lnTo>
                <a:lnTo>
                  <a:pt x="0" y="996695"/>
                </a:lnTo>
                <a:lnTo>
                  <a:pt x="3048" y="998219"/>
                </a:lnTo>
                <a:lnTo>
                  <a:pt x="10668" y="1001267"/>
                </a:lnTo>
                <a:lnTo>
                  <a:pt x="1411224" y="1001267"/>
                </a:lnTo>
                <a:lnTo>
                  <a:pt x="1420368" y="996695"/>
                </a:lnTo>
                <a:lnTo>
                  <a:pt x="1420368" y="993647"/>
                </a:lnTo>
                <a:lnTo>
                  <a:pt x="10668" y="993647"/>
                </a:lnTo>
                <a:lnTo>
                  <a:pt x="10668" y="984504"/>
                </a:lnTo>
                <a:lnTo>
                  <a:pt x="21336" y="984504"/>
                </a:lnTo>
                <a:lnTo>
                  <a:pt x="21336" y="16763"/>
                </a:lnTo>
                <a:lnTo>
                  <a:pt x="10668" y="16763"/>
                </a:lnTo>
                <a:lnTo>
                  <a:pt x="10668" y="9143"/>
                </a:lnTo>
                <a:lnTo>
                  <a:pt x="1421892" y="9143"/>
                </a:lnTo>
                <a:lnTo>
                  <a:pt x="1420368" y="4571"/>
                </a:lnTo>
                <a:lnTo>
                  <a:pt x="1411224" y="0"/>
                </a:lnTo>
                <a:close/>
              </a:path>
              <a:path w="1422400" h="1001395">
                <a:moveTo>
                  <a:pt x="21336" y="984504"/>
                </a:moveTo>
                <a:lnTo>
                  <a:pt x="10668" y="984504"/>
                </a:lnTo>
                <a:lnTo>
                  <a:pt x="10668" y="993647"/>
                </a:lnTo>
                <a:lnTo>
                  <a:pt x="21336" y="993647"/>
                </a:lnTo>
                <a:lnTo>
                  <a:pt x="21336" y="984504"/>
                </a:lnTo>
                <a:close/>
              </a:path>
              <a:path w="1422400" h="1001395">
                <a:moveTo>
                  <a:pt x="1400556" y="984504"/>
                </a:moveTo>
                <a:lnTo>
                  <a:pt x="21336" y="984504"/>
                </a:lnTo>
                <a:lnTo>
                  <a:pt x="21336" y="993647"/>
                </a:lnTo>
                <a:lnTo>
                  <a:pt x="1400556" y="993647"/>
                </a:lnTo>
                <a:lnTo>
                  <a:pt x="1400556" y="984504"/>
                </a:lnTo>
                <a:close/>
              </a:path>
              <a:path w="1422400" h="1001395">
                <a:moveTo>
                  <a:pt x="1411224" y="9143"/>
                </a:moveTo>
                <a:lnTo>
                  <a:pt x="1400556" y="9143"/>
                </a:lnTo>
                <a:lnTo>
                  <a:pt x="1400556" y="993647"/>
                </a:lnTo>
                <a:lnTo>
                  <a:pt x="1411224" y="993647"/>
                </a:lnTo>
                <a:lnTo>
                  <a:pt x="1411224" y="984504"/>
                </a:lnTo>
                <a:lnTo>
                  <a:pt x="1421892" y="984504"/>
                </a:lnTo>
                <a:lnTo>
                  <a:pt x="1421892" y="16763"/>
                </a:lnTo>
                <a:lnTo>
                  <a:pt x="1411224" y="16763"/>
                </a:lnTo>
                <a:lnTo>
                  <a:pt x="1411224" y="9143"/>
                </a:lnTo>
                <a:close/>
              </a:path>
              <a:path w="1422400" h="1001395">
                <a:moveTo>
                  <a:pt x="1421892" y="984504"/>
                </a:moveTo>
                <a:lnTo>
                  <a:pt x="1411224" y="984504"/>
                </a:lnTo>
                <a:lnTo>
                  <a:pt x="1411224" y="993647"/>
                </a:lnTo>
                <a:lnTo>
                  <a:pt x="1421892" y="993647"/>
                </a:lnTo>
                <a:lnTo>
                  <a:pt x="1421892" y="984504"/>
                </a:lnTo>
                <a:close/>
              </a:path>
              <a:path w="1422400" h="1001395">
                <a:moveTo>
                  <a:pt x="21336" y="9143"/>
                </a:moveTo>
                <a:lnTo>
                  <a:pt x="10668" y="9143"/>
                </a:lnTo>
                <a:lnTo>
                  <a:pt x="10668" y="16763"/>
                </a:lnTo>
                <a:lnTo>
                  <a:pt x="21336" y="16763"/>
                </a:lnTo>
                <a:lnTo>
                  <a:pt x="21336" y="9143"/>
                </a:lnTo>
                <a:close/>
              </a:path>
              <a:path w="1422400" h="1001395">
                <a:moveTo>
                  <a:pt x="1400556" y="9143"/>
                </a:moveTo>
                <a:lnTo>
                  <a:pt x="21336" y="9143"/>
                </a:lnTo>
                <a:lnTo>
                  <a:pt x="21336" y="16763"/>
                </a:lnTo>
                <a:lnTo>
                  <a:pt x="1400556" y="16763"/>
                </a:lnTo>
                <a:lnTo>
                  <a:pt x="1400556" y="9143"/>
                </a:lnTo>
                <a:close/>
              </a:path>
              <a:path w="1422400" h="1001395">
                <a:moveTo>
                  <a:pt x="1421892" y="9143"/>
                </a:moveTo>
                <a:lnTo>
                  <a:pt x="1411224" y="9143"/>
                </a:lnTo>
                <a:lnTo>
                  <a:pt x="1411224" y="16763"/>
                </a:lnTo>
                <a:lnTo>
                  <a:pt x="1421892" y="16763"/>
                </a:lnTo>
                <a:lnTo>
                  <a:pt x="1421892" y="9143"/>
                </a:lnTo>
                <a:close/>
              </a:path>
            </a:pathLst>
          </a:custGeom>
          <a:solidFill>
            <a:srgbClr val="000000"/>
          </a:solidFill>
        </p:spPr>
        <p:txBody>
          <a:bodyPr wrap="square" lIns="0" tIns="0" rIns="0" bIns="0" rtlCol="0"/>
          <a:lstStyle/>
          <a:p/>
        </p:txBody>
      </p:sp>
      <p:sp>
        <p:nvSpPr>
          <p:cNvPr id="38" name="object 38"/>
          <p:cNvSpPr/>
          <p:nvPr/>
        </p:nvSpPr>
        <p:spPr>
          <a:xfrm>
            <a:off x="3192779" y="5306821"/>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39" name="object 39"/>
          <p:cNvSpPr/>
          <p:nvPr/>
        </p:nvSpPr>
        <p:spPr>
          <a:xfrm>
            <a:off x="3192779" y="5645150"/>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40" name="object 40"/>
          <p:cNvSpPr txBox="1"/>
          <p:nvPr/>
        </p:nvSpPr>
        <p:spPr>
          <a:xfrm>
            <a:off x="1645411" y="3713479"/>
            <a:ext cx="884555" cy="194945"/>
          </a:xfrm>
          <a:prstGeom prst="rect">
            <a:avLst/>
          </a:prstGeom>
        </p:spPr>
        <p:txBody>
          <a:bodyPr wrap="square" lIns="0" tIns="0" rIns="0" bIns="0" rtlCol="0" vert="horz">
            <a:spAutoFit/>
          </a:bodyPr>
          <a:lstStyle/>
          <a:p>
            <a:pPr marL="12700">
              <a:lnSpc>
                <a:spcPct val="100000"/>
              </a:lnSpc>
            </a:pPr>
            <a:r>
              <a:rPr dirty="0" sz="1200" spc="50">
                <a:latin typeface="Times New Roman"/>
                <a:cs typeface="Times New Roman"/>
              </a:rPr>
              <a:t>Ap</a:t>
            </a:r>
            <a:r>
              <a:rPr dirty="0" sz="1200" spc="-110">
                <a:latin typeface="Times New Roman"/>
                <a:cs typeface="Times New Roman"/>
              </a:rPr>
              <a:t> </a:t>
            </a:r>
            <a:r>
              <a:rPr dirty="0" sz="1200" spc="20">
                <a:latin typeface="Times New Roman"/>
                <a:cs typeface="Times New Roman"/>
              </a:rPr>
              <a:t>pl</a:t>
            </a:r>
            <a:r>
              <a:rPr dirty="0" sz="1200" spc="-175">
                <a:latin typeface="Times New Roman"/>
                <a:cs typeface="Times New Roman"/>
              </a:rPr>
              <a:t> </a:t>
            </a:r>
            <a:r>
              <a:rPr dirty="0" sz="1200" spc="50">
                <a:latin typeface="Times New Roman"/>
                <a:cs typeface="Times New Roman"/>
              </a:rPr>
              <a:t>icat</a:t>
            </a:r>
            <a:r>
              <a:rPr dirty="0" sz="1200" spc="-165">
                <a:latin typeface="Times New Roman"/>
                <a:cs typeface="Times New Roman"/>
              </a:rPr>
              <a:t> </a:t>
            </a:r>
            <a:r>
              <a:rPr dirty="0" sz="1200">
                <a:latin typeface="Times New Roman"/>
                <a:cs typeface="Times New Roman"/>
              </a:rPr>
              <a:t>io</a:t>
            </a:r>
            <a:r>
              <a:rPr dirty="0" sz="1200" spc="-125">
                <a:latin typeface="Times New Roman"/>
                <a:cs typeface="Times New Roman"/>
              </a:rPr>
              <a:t> </a:t>
            </a:r>
            <a:r>
              <a:rPr dirty="0" sz="1200">
                <a:latin typeface="Times New Roman"/>
                <a:cs typeface="Times New Roman"/>
              </a:rPr>
              <a:t>n</a:t>
            </a:r>
            <a:endParaRPr sz="1200">
              <a:latin typeface="Times New Roman"/>
              <a:cs typeface="Times New Roman"/>
            </a:endParaRPr>
          </a:p>
        </p:txBody>
      </p:sp>
      <p:sp>
        <p:nvSpPr>
          <p:cNvPr id="41" name="object 41"/>
          <p:cNvSpPr/>
          <p:nvPr/>
        </p:nvSpPr>
        <p:spPr>
          <a:xfrm>
            <a:off x="1452372" y="3644900"/>
            <a:ext cx="1400810" cy="76200"/>
          </a:xfrm>
          <a:custGeom>
            <a:avLst/>
            <a:gdLst/>
            <a:ahLst/>
            <a:cxnLst/>
            <a:rect l="l" t="t" r="r" b="b"/>
            <a:pathLst>
              <a:path w="1400810" h="76200">
                <a:moveTo>
                  <a:pt x="1400556" y="0"/>
                </a:moveTo>
                <a:lnTo>
                  <a:pt x="9651" y="0"/>
                </a:lnTo>
                <a:lnTo>
                  <a:pt x="4571" y="3047"/>
                </a:lnTo>
                <a:lnTo>
                  <a:pt x="0" y="7619"/>
                </a:lnTo>
                <a:lnTo>
                  <a:pt x="0" y="57912"/>
                </a:lnTo>
                <a:lnTo>
                  <a:pt x="4571" y="62483"/>
                </a:lnTo>
                <a:lnTo>
                  <a:pt x="19811" y="71627"/>
                </a:lnTo>
                <a:lnTo>
                  <a:pt x="30479" y="74675"/>
                </a:lnTo>
                <a:lnTo>
                  <a:pt x="41147" y="76199"/>
                </a:lnTo>
                <a:lnTo>
                  <a:pt x="1400556" y="76199"/>
                </a:lnTo>
                <a:lnTo>
                  <a:pt x="1400556" y="0"/>
                </a:lnTo>
                <a:close/>
              </a:path>
            </a:pathLst>
          </a:custGeom>
          <a:solidFill>
            <a:srgbClr val="D7E7F1"/>
          </a:solidFill>
        </p:spPr>
        <p:txBody>
          <a:bodyPr wrap="square" lIns="0" tIns="0" rIns="0" bIns="0" rtlCol="0"/>
          <a:lstStyle/>
          <a:p/>
        </p:txBody>
      </p:sp>
      <p:sp>
        <p:nvSpPr>
          <p:cNvPr id="42" name="object 42"/>
          <p:cNvSpPr/>
          <p:nvPr/>
        </p:nvSpPr>
        <p:spPr>
          <a:xfrm>
            <a:off x="1452372" y="3713479"/>
            <a:ext cx="1400555" cy="83820"/>
          </a:xfrm>
          <a:prstGeom prst="rect">
            <a:avLst/>
          </a:prstGeom>
          <a:blipFill>
            <a:blip r:embed="rId30" cstate="print"/>
            <a:stretch>
              <a:fillRect/>
            </a:stretch>
          </a:blipFill>
        </p:spPr>
        <p:txBody>
          <a:bodyPr wrap="square" lIns="0" tIns="0" rIns="0" bIns="0" rtlCol="0"/>
          <a:lstStyle/>
          <a:p/>
        </p:txBody>
      </p:sp>
      <p:sp>
        <p:nvSpPr>
          <p:cNvPr id="43" name="object 43"/>
          <p:cNvSpPr/>
          <p:nvPr/>
        </p:nvSpPr>
        <p:spPr>
          <a:xfrm>
            <a:off x="1452372" y="3797300"/>
            <a:ext cx="1400556" cy="85344"/>
          </a:xfrm>
          <a:prstGeom prst="rect">
            <a:avLst/>
          </a:prstGeom>
          <a:blipFill>
            <a:blip r:embed="rId31" cstate="print"/>
            <a:stretch>
              <a:fillRect/>
            </a:stretch>
          </a:blipFill>
        </p:spPr>
        <p:txBody>
          <a:bodyPr wrap="square" lIns="0" tIns="0" rIns="0" bIns="0" rtlCol="0"/>
          <a:lstStyle/>
          <a:p/>
        </p:txBody>
      </p:sp>
      <p:sp>
        <p:nvSpPr>
          <p:cNvPr id="44" name="object 44"/>
          <p:cNvSpPr/>
          <p:nvPr/>
        </p:nvSpPr>
        <p:spPr>
          <a:xfrm>
            <a:off x="1452372" y="3865879"/>
            <a:ext cx="1400555" cy="83820"/>
          </a:xfrm>
          <a:prstGeom prst="rect">
            <a:avLst/>
          </a:prstGeom>
          <a:blipFill>
            <a:blip r:embed="rId32" cstate="print"/>
            <a:stretch>
              <a:fillRect/>
            </a:stretch>
          </a:blipFill>
        </p:spPr>
        <p:txBody>
          <a:bodyPr wrap="square" lIns="0" tIns="0" rIns="0" bIns="0" rtlCol="0"/>
          <a:lstStyle/>
          <a:p/>
        </p:txBody>
      </p:sp>
      <p:sp>
        <p:nvSpPr>
          <p:cNvPr id="45" name="object 45"/>
          <p:cNvSpPr/>
          <p:nvPr/>
        </p:nvSpPr>
        <p:spPr>
          <a:xfrm>
            <a:off x="1452372" y="3932935"/>
            <a:ext cx="1400556" cy="85344"/>
          </a:xfrm>
          <a:prstGeom prst="rect">
            <a:avLst/>
          </a:prstGeom>
          <a:blipFill>
            <a:blip r:embed="rId33" cstate="print"/>
            <a:stretch>
              <a:fillRect/>
            </a:stretch>
          </a:blipFill>
        </p:spPr>
        <p:txBody>
          <a:bodyPr wrap="square" lIns="0" tIns="0" rIns="0" bIns="0" rtlCol="0"/>
          <a:lstStyle/>
          <a:p/>
        </p:txBody>
      </p:sp>
      <p:sp>
        <p:nvSpPr>
          <p:cNvPr id="46" name="object 46"/>
          <p:cNvSpPr/>
          <p:nvPr/>
        </p:nvSpPr>
        <p:spPr>
          <a:xfrm>
            <a:off x="1452372" y="4001515"/>
            <a:ext cx="1400555" cy="83820"/>
          </a:xfrm>
          <a:prstGeom prst="rect">
            <a:avLst/>
          </a:prstGeom>
          <a:blipFill>
            <a:blip r:embed="rId34" cstate="print"/>
            <a:stretch>
              <a:fillRect/>
            </a:stretch>
          </a:blipFill>
        </p:spPr>
        <p:txBody>
          <a:bodyPr wrap="square" lIns="0" tIns="0" rIns="0" bIns="0" rtlCol="0"/>
          <a:lstStyle/>
          <a:p/>
        </p:txBody>
      </p:sp>
      <p:sp>
        <p:nvSpPr>
          <p:cNvPr id="47" name="object 47"/>
          <p:cNvSpPr/>
          <p:nvPr/>
        </p:nvSpPr>
        <p:spPr>
          <a:xfrm>
            <a:off x="1452372" y="4068571"/>
            <a:ext cx="1400556" cy="85344"/>
          </a:xfrm>
          <a:prstGeom prst="rect">
            <a:avLst/>
          </a:prstGeom>
          <a:blipFill>
            <a:blip r:embed="rId35" cstate="print"/>
            <a:stretch>
              <a:fillRect/>
            </a:stretch>
          </a:blipFill>
        </p:spPr>
        <p:txBody>
          <a:bodyPr wrap="square" lIns="0" tIns="0" rIns="0" bIns="0" rtlCol="0"/>
          <a:lstStyle/>
          <a:p/>
        </p:txBody>
      </p:sp>
      <p:sp>
        <p:nvSpPr>
          <p:cNvPr id="48" name="object 48"/>
          <p:cNvSpPr/>
          <p:nvPr/>
        </p:nvSpPr>
        <p:spPr>
          <a:xfrm>
            <a:off x="1452372" y="4153915"/>
            <a:ext cx="1400556" cy="85344"/>
          </a:xfrm>
          <a:prstGeom prst="rect">
            <a:avLst/>
          </a:prstGeom>
          <a:blipFill>
            <a:blip r:embed="rId36" cstate="print"/>
            <a:stretch>
              <a:fillRect/>
            </a:stretch>
          </a:blipFill>
        </p:spPr>
        <p:txBody>
          <a:bodyPr wrap="square" lIns="0" tIns="0" rIns="0" bIns="0" rtlCol="0"/>
          <a:lstStyle/>
          <a:p/>
        </p:txBody>
      </p:sp>
      <p:sp>
        <p:nvSpPr>
          <p:cNvPr id="49" name="object 49"/>
          <p:cNvSpPr/>
          <p:nvPr/>
        </p:nvSpPr>
        <p:spPr>
          <a:xfrm>
            <a:off x="1452372" y="4222496"/>
            <a:ext cx="1400555" cy="83820"/>
          </a:xfrm>
          <a:prstGeom prst="rect">
            <a:avLst/>
          </a:prstGeom>
          <a:blipFill>
            <a:blip r:embed="rId37" cstate="print"/>
            <a:stretch>
              <a:fillRect/>
            </a:stretch>
          </a:blipFill>
        </p:spPr>
        <p:txBody>
          <a:bodyPr wrap="square" lIns="0" tIns="0" rIns="0" bIns="0" rtlCol="0"/>
          <a:lstStyle/>
          <a:p/>
        </p:txBody>
      </p:sp>
      <p:sp>
        <p:nvSpPr>
          <p:cNvPr id="50" name="object 50"/>
          <p:cNvSpPr/>
          <p:nvPr/>
        </p:nvSpPr>
        <p:spPr>
          <a:xfrm>
            <a:off x="1452372" y="4289552"/>
            <a:ext cx="1400556" cy="85344"/>
          </a:xfrm>
          <a:prstGeom prst="rect">
            <a:avLst/>
          </a:prstGeom>
          <a:blipFill>
            <a:blip r:embed="rId38" cstate="print"/>
            <a:stretch>
              <a:fillRect/>
            </a:stretch>
          </a:blipFill>
        </p:spPr>
        <p:txBody>
          <a:bodyPr wrap="square" lIns="0" tIns="0" rIns="0" bIns="0" rtlCol="0"/>
          <a:lstStyle/>
          <a:p/>
        </p:txBody>
      </p:sp>
      <p:sp>
        <p:nvSpPr>
          <p:cNvPr id="51" name="object 51"/>
          <p:cNvSpPr/>
          <p:nvPr/>
        </p:nvSpPr>
        <p:spPr>
          <a:xfrm>
            <a:off x="1452372" y="4358132"/>
            <a:ext cx="1400555" cy="83820"/>
          </a:xfrm>
          <a:prstGeom prst="rect">
            <a:avLst/>
          </a:prstGeom>
          <a:blipFill>
            <a:blip r:embed="rId39" cstate="print"/>
            <a:stretch>
              <a:fillRect/>
            </a:stretch>
          </a:blipFill>
        </p:spPr>
        <p:txBody>
          <a:bodyPr wrap="square" lIns="0" tIns="0" rIns="0" bIns="0" rtlCol="0"/>
          <a:lstStyle/>
          <a:p/>
        </p:txBody>
      </p:sp>
      <p:sp>
        <p:nvSpPr>
          <p:cNvPr id="52" name="object 52"/>
          <p:cNvSpPr/>
          <p:nvPr/>
        </p:nvSpPr>
        <p:spPr>
          <a:xfrm>
            <a:off x="1452372" y="4441952"/>
            <a:ext cx="1400556" cy="85344"/>
          </a:xfrm>
          <a:prstGeom prst="rect">
            <a:avLst/>
          </a:prstGeom>
          <a:blipFill>
            <a:blip r:embed="rId40" cstate="print"/>
            <a:stretch>
              <a:fillRect/>
            </a:stretch>
          </a:blipFill>
        </p:spPr>
        <p:txBody>
          <a:bodyPr wrap="square" lIns="0" tIns="0" rIns="0" bIns="0" rtlCol="0"/>
          <a:lstStyle/>
          <a:p/>
        </p:txBody>
      </p:sp>
      <p:sp>
        <p:nvSpPr>
          <p:cNvPr id="53" name="object 53"/>
          <p:cNvSpPr/>
          <p:nvPr/>
        </p:nvSpPr>
        <p:spPr>
          <a:xfrm>
            <a:off x="1452372" y="4510532"/>
            <a:ext cx="1400555" cy="83820"/>
          </a:xfrm>
          <a:prstGeom prst="rect">
            <a:avLst/>
          </a:prstGeom>
          <a:blipFill>
            <a:blip r:embed="rId41" cstate="print"/>
            <a:stretch>
              <a:fillRect/>
            </a:stretch>
          </a:blipFill>
        </p:spPr>
        <p:txBody>
          <a:bodyPr wrap="square" lIns="0" tIns="0" rIns="0" bIns="0" rtlCol="0"/>
          <a:lstStyle/>
          <a:p/>
        </p:txBody>
      </p:sp>
      <p:sp>
        <p:nvSpPr>
          <p:cNvPr id="54" name="object 54"/>
          <p:cNvSpPr/>
          <p:nvPr/>
        </p:nvSpPr>
        <p:spPr>
          <a:xfrm>
            <a:off x="1452372" y="4577588"/>
            <a:ext cx="1400556" cy="85344"/>
          </a:xfrm>
          <a:prstGeom prst="rect">
            <a:avLst/>
          </a:prstGeom>
          <a:blipFill>
            <a:blip r:embed="rId42" cstate="print"/>
            <a:stretch>
              <a:fillRect/>
            </a:stretch>
          </a:blipFill>
        </p:spPr>
        <p:txBody>
          <a:bodyPr wrap="square" lIns="0" tIns="0" rIns="0" bIns="0" rtlCol="0"/>
          <a:lstStyle/>
          <a:p/>
        </p:txBody>
      </p:sp>
      <p:sp>
        <p:nvSpPr>
          <p:cNvPr id="55" name="object 55"/>
          <p:cNvSpPr/>
          <p:nvPr/>
        </p:nvSpPr>
        <p:spPr>
          <a:xfrm>
            <a:off x="1452372" y="4646167"/>
            <a:ext cx="1400555" cy="83820"/>
          </a:xfrm>
          <a:prstGeom prst="rect">
            <a:avLst/>
          </a:prstGeom>
          <a:blipFill>
            <a:blip r:embed="rId43" cstate="print"/>
            <a:stretch>
              <a:fillRect/>
            </a:stretch>
          </a:blipFill>
        </p:spPr>
        <p:txBody>
          <a:bodyPr wrap="square" lIns="0" tIns="0" rIns="0" bIns="0" rtlCol="0"/>
          <a:lstStyle/>
          <a:p/>
        </p:txBody>
      </p:sp>
      <p:sp>
        <p:nvSpPr>
          <p:cNvPr id="56" name="object 56"/>
          <p:cNvSpPr/>
          <p:nvPr/>
        </p:nvSpPr>
        <p:spPr>
          <a:xfrm>
            <a:off x="1452372" y="4713223"/>
            <a:ext cx="1400556" cy="85344"/>
          </a:xfrm>
          <a:prstGeom prst="rect">
            <a:avLst/>
          </a:prstGeom>
          <a:blipFill>
            <a:blip r:embed="rId44" cstate="print"/>
            <a:stretch>
              <a:fillRect/>
            </a:stretch>
          </a:blipFill>
        </p:spPr>
        <p:txBody>
          <a:bodyPr wrap="square" lIns="0" tIns="0" rIns="0" bIns="0" rtlCol="0"/>
          <a:lstStyle/>
          <a:p/>
        </p:txBody>
      </p:sp>
      <p:sp>
        <p:nvSpPr>
          <p:cNvPr id="57" name="object 57"/>
          <p:cNvSpPr/>
          <p:nvPr/>
        </p:nvSpPr>
        <p:spPr>
          <a:xfrm>
            <a:off x="1452372" y="4798567"/>
            <a:ext cx="1400556" cy="85344"/>
          </a:xfrm>
          <a:prstGeom prst="rect">
            <a:avLst/>
          </a:prstGeom>
          <a:blipFill>
            <a:blip r:embed="rId45" cstate="print"/>
            <a:stretch>
              <a:fillRect/>
            </a:stretch>
          </a:blipFill>
        </p:spPr>
        <p:txBody>
          <a:bodyPr wrap="square" lIns="0" tIns="0" rIns="0" bIns="0" rtlCol="0"/>
          <a:lstStyle/>
          <a:p/>
        </p:txBody>
      </p:sp>
      <p:sp>
        <p:nvSpPr>
          <p:cNvPr id="58" name="object 58"/>
          <p:cNvSpPr/>
          <p:nvPr/>
        </p:nvSpPr>
        <p:spPr>
          <a:xfrm>
            <a:off x="1452372" y="4865623"/>
            <a:ext cx="1400556" cy="85344"/>
          </a:xfrm>
          <a:prstGeom prst="rect">
            <a:avLst/>
          </a:prstGeom>
          <a:blipFill>
            <a:blip r:embed="rId46" cstate="print"/>
            <a:stretch>
              <a:fillRect/>
            </a:stretch>
          </a:blipFill>
        </p:spPr>
        <p:txBody>
          <a:bodyPr wrap="square" lIns="0" tIns="0" rIns="0" bIns="0" rtlCol="0"/>
          <a:lstStyle/>
          <a:p/>
        </p:txBody>
      </p:sp>
      <p:sp>
        <p:nvSpPr>
          <p:cNvPr id="59" name="object 59"/>
          <p:cNvSpPr/>
          <p:nvPr/>
        </p:nvSpPr>
        <p:spPr>
          <a:xfrm>
            <a:off x="1452372" y="4934203"/>
            <a:ext cx="1400556" cy="85344"/>
          </a:xfrm>
          <a:prstGeom prst="rect">
            <a:avLst/>
          </a:prstGeom>
          <a:blipFill>
            <a:blip r:embed="rId47" cstate="print"/>
            <a:stretch>
              <a:fillRect/>
            </a:stretch>
          </a:blipFill>
        </p:spPr>
        <p:txBody>
          <a:bodyPr wrap="square" lIns="0" tIns="0" rIns="0" bIns="0" rtlCol="0"/>
          <a:lstStyle/>
          <a:p/>
        </p:txBody>
      </p:sp>
      <p:sp>
        <p:nvSpPr>
          <p:cNvPr id="60" name="object 60"/>
          <p:cNvSpPr/>
          <p:nvPr/>
        </p:nvSpPr>
        <p:spPr>
          <a:xfrm>
            <a:off x="1452372" y="5001259"/>
            <a:ext cx="1400556" cy="85344"/>
          </a:xfrm>
          <a:prstGeom prst="rect">
            <a:avLst/>
          </a:prstGeom>
          <a:blipFill>
            <a:blip r:embed="rId48" cstate="print"/>
            <a:stretch>
              <a:fillRect/>
            </a:stretch>
          </a:blipFill>
        </p:spPr>
        <p:txBody>
          <a:bodyPr wrap="square" lIns="0" tIns="0" rIns="0" bIns="0" rtlCol="0"/>
          <a:lstStyle/>
          <a:p/>
        </p:txBody>
      </p:sp>
      <p:sp>
        <p:nvSpPr>
          <p:cNvPr id="61" name="object 61"/>
          <p:cNvSpPr/>
          <p:nvPr/>
        </p:nvSpPr>
        <p:spPr>
          <a:xfrm>
            <a:off x="1452372" y="5053076"/>
            <a:ext cx="1400555" cy="83820"/>
          </a:xfrm>
          <a:prstGeom prst="rect">
            <a:avLst/>
          </a:prstGeom>
          <a:blipFill>
            <a:blip r:embed="rId49" cstate="print"/>
            <a:stretch>
              <a:fillRect/>
            </a:stretch>
          </a:blipFill>
        </p:spPr>
        <p:txBody>
          <a:bodyPr wrap="square" lIns="0" tIns="0" rIns="0" bIns="0" rtlCol="0"/>
          <a:lstStyle/>
          <a:p/>
        </p:txBody>
      </p:sp>
      <p:sp>
        <p:nvSpPr>
          <p:cNvPr id="62" name="object 62"/>
          <p:cNvSpPr/>
          <p:nvPr/>
        </p:nvSpPr>
        <p:spPr>
          <a:xfrm>
            <a:off x="1452372" y="5136896"/>
            <a:ext cx="1400556" cy="85344"/>
          </a:xfrm>
          <a:prstGeom prst="rect">
            <a:avLst/>
          </a:prstGeom>
          <a:blipFill>
            <a:blip r:embed="rId50" cstate="print"/>
            <a:stretch>
              <a:fillRect/>
            </a:stretch>
          </a:blipFill>
        </p:spPr>
        <p:txBody>
          <a:bodyPr wrap="square" lIns="0" tIns="0" rIns="0" bIns="0" rtlCol="0"/>
          <a:lstStyle/>
          <a:p/>
        </p:txBody>
      </p:sp>
      <p:sp>
        <p:nvSpPr>
          <p:cNvPr id="63" name="object 63"/>
          <p:cNvSpPr/>
          <p:nvPr/>
        </p:nvSpPr>
        <p:spPr>
          <a:xfrm>
            <a:off x="1452372" y="5205476"/>
            <a:ext cx="1400556" cy="85344"/>
          </a:xfrm>
          <a:prstGeom prst="rect">
            <a:avLst/>
          </a:prstGeom>
          <a:blipFill>
            <a:blip r:embed="rId51" cstate="print"/>
            <a:stretch>
              <a:fillRect/>
            </a:stretch>
          </a:blipFill>
        </p:spPr>
        <p:txBody>
          <a:bodyPr wrap="square" lIns="0" tIns="0" rIns="0" bIns="0" rtlCol="0"/>
          <a:lstStyle/>
          <a:p/>
        </p:txBody>
      </p:sp>
      <p:sp>
        <p:nvSpPr>
          <p:cNvPr id="64" name="object 64"/>
          <p:cNvSpPr/>
          <p:nvPr/>
        </p:nvSpPr>
        <p:spPr>
          <a:xfrm>
            <a:off x="1452372" y="5272532"/>
            <a:ext cx="1400556" cy="85344"/>
          </a:xfrm>
          <a:prstGeom prst="rect">
            <a:avLst/>
          </a:prstGeom>
          <a:blipFill>
            <a:blip r:embed="rId52" cstate="print"/>
            <a:stretch>
              <a:fillRect/>
            </a:stretch>
          </a:blipFill>
        </p:spPr>
        <p:txBody>
          <a:bodyPr wrap="square" lIns="0" tIns="0" rIns="0" bIns="0" rtlCol="0"/>
          <a:lstStyle/>
          <a:p/>
        </p:txBody>
      </p:sp>
      <p:sp>
        <p:nvSpPr>
          <p:cNvPr id="65" name="object 65"/>
          <p:cNvSpPr/>
          <p:nvPr/>
        </p:nvSpPr>
        <p:spPr>
          <a:xfrm>
            <a:off x="1452372" y="5341111"/>
            <a:ext cx="1400556" cy="85344"/>
          </a:xfrm>
          <a:prstGeom prst="rect">
            <a:avLst/>
          </a:prstGeom>
          <a:blipFill>
            <a:blip r:embed="rId53" cstate="print"/>
            <a:stretch>
              <a:fillRect/>
            </a:stretch>
          </a:blipFill>
        </p:spPr>
        <p:txBody>
          <a:bodyPr wrap="square" lIns="0" tIns="0" rIns="0" bIns="0" rtlCol="0"/>
          <a:lstStyle/>
          <a:p/>
        </p:txBody>
      </p:sp>
      <p:sp>
        <p:nvSpPr>
          <p:cNvPr id="66" name="object 66"/>
          <p:cNvSpPr/>
          <p:nvPr/>
        </p:nvSpPr>
        <p:spPr>
          <a:xfrm>
            <a:off x="1452372" y="5408167"/>
            <a:ext cx="1400556" cy="85344"/>
          </a:xfrm>
          <a:prstGeom prst="rect">
            <a:avLst/>
          </a:prstGeom>
          <a:blipFill>
            <a:blip r:embed="rId54" cstate="print"/>
            <a:stretch>
              <a:fillRect/>
            </a:stretch>
          </a:blipFill>
        </p:spPr>
        <p:txBody>
          <a:bodyPr wrap="square" lIns="0" tIns="0" rIns="0" bIns="0" rtlCol="0"/>
          <a:lstStyle/>
          <a:p/>
        </p:txBody>
      </p:sp>
      <p:sp>
        <p:nvSpPr>
          <p:cNvPr id="67" name="object 67"/>
          <p:cNvSpPr/>
          <p:nvPr/>
        </p:nvSpPr>
        <p:spPr>
          <a:xfrm>
            <a:off x="1452372" y="5493511"/>
            <a:ext cx="1400556" cy="85344"/>
          </a:xfrm>
          <a:prstGeom prst="rect">
            <a:avLst/>
          </a:prstGeom>
          <a:blipFill>
            <a:blip r:embed="rId55" cstate="print"/>
            <a:stretch>
              <a:fillRect/>
            </a:stretch>
          </a:blipFill>
        </p:spPr>
        <p:txBody>
          <a:bodyPr wrap="square" lIns="0" tIns="0" rIns="0" bIns="0" rtlCol="0"/>
          <a:lstStyle/>
          <a:p/>
        </p:txBody>
      </p:sp>
      <p:sp>
        <p:nvSpPr>
          <p:cNvPr id="68" name="object 68"/>
          <p:cNvSpPr/>
          <p:nvPr/>
        </p:nvSpPr>
        <p:spPr>
          <a:xfrm>
            <a:off x="1452372" y="5562091"/>
            <a:ext cx="1400555" cy="83820"/>
          </a:xfrm>
          <a:prstGeom prst="rect">
            <a:avLst/>
          </a:prstGeom>
          <a:blipFill>
            <a:blip r:embed="rId56" cstate="print"/>
            <a:stretch>
              <a:fillRect/>
            </a:stretch>
          </a:blipFill>
        </p:spPr>
        <p:txBody>
          <a:bodyPr wrap="square" lIns="0" tIns="0" rIns="0" bIns="0" rtlCol="0"/>
          <a:lstStyle/>
          <a:p/>
        </p:txBody>
      </p:sp>
      <p:sp>
        <p:nvSpPr>
          <p:cNvPr id="69" name="object 69"/>
          <p:cNvSpPr/>
          <p:nvPr/>
        </p:nvSpPr>
        <p:spPr>
          <a:xfrm>
            <a:off x="1452372" y="5629147"/>
            <a:ext cx="1400556" cy="85344"/>
          </a:xfrm>
          <a:prstGeom prst="rect">
            <a:avLst/>
          </a:prstGeom>
          <a:blipFill>
            <a:blip r:embed="rId57" cstate="print"/>
            <a:stretch>
              <a:fillRect/>
            </a:stretch>
          </a:blipFill>
        </p:spPr>
        <p:txBody>
          <a:bodyPr wrap="square" lIns="0" tIns="0" rIns="0" bIns="0" rtlCol="0"/>
          <a:lstStyle/>
          <a:p/>
        </p:txBody>
      </p:sp>
      <p:sp>
        <p:nvSpPr>
          <p:cNvPr id="70" name="object 70"/>
          <p:cNvSpPr/>
          <p:nvPr/>
        </p:nvSpPr>
        <p:spPr>
          <a:xfrm>
            <a:off x="1452372" y="5697728"/>
            <a:ext cx="1400555" cy="83820"/>
          </a:xfrm>
          <a:prstGeom prst="rect">
            <a:avLst/>
          </a:prstGeom>
          <a:blipFill>
            <a:blip r:embed="rId58" cstate="print"/>
            <a:stretch>
              <a:fillRect/>
            </a:stretch>
          </a:blipFill>
        </p:spPr>
        <p:txBody>
          <a:bodyPr wrap="square" lIns="0" tIns="0" rIns="0" bIns="0" rtlCol="0"/>
          <a:lstStyle/>
          <a:p/>
        </p:txBody>
      </p:sp>
      <p:sp>
        <p:nvSpPr>
          <p:cNvPr id="71" name="object 71"/>
          <p:cNvSpPr/>
          <p:nvPr/>
        </p:nvSpPr>
        <p:spPr>
          <a:xfrm>
            <a:off x="1452372" y="5764784"/>
            <a:ext cx="1400556" cy="85344"/>
          </a:xfrm>
          <a:prstGeom prst="rect">
            <a:avLst/>
          </a:prstGeom>
          <a:blipFill>
            <a:blip r:embed="rId59" cstate="print"/>
            <a:stretch>
              <a:fillRect/>
            </a:stretch>
          </a:blipFill>
        </p:spPr>
        <p:txBody>
          <a:bodyPr wrap="square" lIns="0" tIns="0" rIns="0" bIns="0" rtlCol="0"/>
          <a:lstStyle/>
          <a:p/>
        </p:txBody>
      </p:sp>
      <p:sp>
        <p:nvSpPr>
          <p:cNvPr id="72" name="object 72"/>
          <p:cNvSpPr/>
          <p:nvPr/>
        </p:nvSpPr>
        <p:spPr>
          <a:xfrm>
            <a:off x="1452372" y="5850128"/>
            <a:ext cx="1400555" cy="83820"/>
          </a:xfrm>
          <a:prstGeom prst="rect">
            <a:avLst/>
          </a:prstGeom>
          <a:blipFill>
            <a:blip r:embed="rId60" cstate="print"/>
            <a:stretch>
              <a:fillRect/>
            </a:stretch>
          </a:blipFill>
        </p:spPr>
        <p:txBody>
          <a:bodyPr wrap="square" lIns="0" tIns="0" rIns="0" bIns="0" rtlCol="0"/>
          <a:lstStyle/>
          <a:p/>
        </p:txBody>
      </p:sp>
      <p:sp>
        <p:nvSpPr>
          <p:cNvPr id="73" name="object 73"/>
          <p:cNvSpPr/>
          <p:nvPr/>
        </p:nvSpPr>
        <p:spPr>
          <a:xfrm>
            <a:off x="1452372" y="5909564"/>
            <a:ext cx="1400810" cy="76200"/>
          </a:xfrm>
          <a:custGeom>
            <a:avLst/>
            <a:gdLst/>
            <a:ahLst/>
            <a:cxnLst/>
            <a:rect l="l" t="t" r="r" b="b"/>
            <a:pathLst>
              <a:path w="1400810" h="76200">
                <a:moveTo>
                  <a:pt x="1400556" y="0"/>
                </a:moveTo>
                <a:lnTo>
                  <a:pt x="30479" y="0"/>
                </a:lnTo>
                <a:lnTo>
                  <a:pt x="19811" y="3048"/>
                </a:lnTo>
                <a:lnTo>
                  <a:pt x="4571" y="12192"/>
                </a:lnTo>
                <a:lnTo>
                  <a:pt x="0" y="16763"/>
                </a:lnTo>
                <a:lnTo>
                  <a:pt x="0" y="67056"/>
                </a:lnTo>
                <a:lnTo>
                  <a:pt x="4571" y="71628"/>
                </a:lnTo>
                <a:lnTo>
                  <a:pt x="12191" y="76199"/>
                </a:lnTo>
                <a:lnTo>
                  <a:pt x="1400556" y="76199"/>
                </a:lnTo>
                <a:lnTo>
                  <a:pt x="1400556" y="0"/>
                </a:lnTo>
                <a:close/>
              </a:path>
            </a:pathLst>
          </a:custGeom>
          <a:solidFill>
            <a:srgbClr val="FFFFFF"/>
          </a:solidFill>
        </p:spPr>
        <p:txBody>
          <a:bodyPr wrap="square" lIns="0" tIns="0" rIns="0" bIns="0" rtlCol="0"/>
          <a:lstStyle/>
          <a:p/>
        </p:txBody>
      </p:sp>
      <p:sp>
        <p:nvSpPr>
          <p:cNvPr id="74" name="object 74"/>
          <p:cNvSpPr/>
          <p:nvPr/>
        </p:nvSpPr>
        <p:spPr>
          <a:xfrm>
            <a:off x="1452372" y="5996940"/>
            <a:ext cx="1419225" cy="0"/>
          </a:xfrm>
          <a:custGeom>
            <a:avLst/>
            <a:gdLst/>
            <a:ahLst/>
            <a:cxnLst/>
            <a:rect l="l" t="t" r="r" b="b"/>
            <a:pathLst>
              <a:path w="1419225" h="0">
                <a:moveTo>
                  <a:pt x="0" y="0"/>
                </a:moveTo>
                <a:lnTo>
                  <a:pt x="1418843" y="0"/>
                </a:lnTo>
              </a:path>
            </a:pathLst>
          </a:custGeom>
          <a:ln w="7620">
            <a:solidFill>
              <a:srgbClr val="000000"/>
            </a:solidFill>
          </a:ln>
        </p:spPr>
        <p:txBody>
          <a:bodyPr wrap="square" lIns="0" tIns="0" rIns="0" bIns="0" rtlCol="0"/>
          <a:lstStyle/>
          <a:p/>
        </p:txBody>
      </p:sp>
      <p:sp>
        <p:nvSpPr>
          <p:cNvPr id="75" name="object 75"/>
          <p:cNvSpPr/>
          <p:nvPr/>
        </p:nvSpPr>
        <p:spPr>
          <a:xfrm>
            <a:off x="1452372" y="5988684"/>
            <a:ext cx="9525" cy="0"/>
          </a:xfrm>
          <a:custGeom>
            <a:avLst/>
            <a:gdLst/>
            <a:ahLst/>
            <a:cxnLst/>
            <a:rect l="l" t="t" r="r" b="b"/>
            <a:pathLst>
              <a:path w="9525" h="0">
                <a:moveTo>
                  <a:pt x="0" y="0"/>
                </a:moveTo>
                <a:lnTo>
                  <a:pt x="9143" y="0"/>
                </a:lnTo>
              </a:path>
            </a:pathLst>
          </a:custGeom>
          <a:ln w="8889">
            <a:solidFill>
              <a:srgbClr val="000000"/>
            </a:solidFill>
          </a:ln>
        </p:spPr>
        <p:txBody>
          <a:bodyPr wrap="square" lIns="0" tIns="0" rIns="0" bIns="0" rtlCol="0"/>
          <a:lstStyle/>
          <a:p/>
        </p:txBody>
      </p:sp>
      <p:sp>
        <p:nvSpPr>
          <p:cNvPr id="76" name="object 76"/>
          <p:cNvSpPr/>
          <p:nvPr/>
        </p:nvSpPr>
        <p:spPr>
          <a:xfrm>
            <a:off x="1462277" y="3661409"/>
            <a:ext cx="0" cy="2322830"/>
          </a:xfrm>
          <a:custGeom>
            <a:avLst/>
            <a:gdLst/>
            <a:ahLst/>
            <a:cxnLst/>
            <a:rect l="l" t="t" r="r" b="b"/>
            <a:pathLst>
              <a:path w="0" h="2322829">
                <a:moveTo>
                  <a:pt x="0" y="0"/>
                </a:moveTo>
                <a:lnTo>
                  <a:pt x="0" y="2322830"/>
                </a:lnTo>
              </a:path>
            </a:pathLst>
          </a:custGeom>
          <a:ln w="19812">
            <a:solidFill>
              <a:srgbClr val="000000"/>
            </a:solidFill>
          </a:ln>
        </p:spPr>
        <p:txBody>
          <a:bodyPr wrap="square" lIns="0" tIns="0" rIns="0" bIns="0" rtlCol="0"/>
          <a:lstStyle/>
          <a:p/>
        </p:txBody>
      </p:sp>
      <p:sp>
        <p:nvSpPr>
          <p:cNvPr id="77" name="object 77"/>
          <p:cNvSpPr/>
          <p:nvPr/>
        </p:nvSpPr>
        <p:spPr>
          <a:xfrm>
            <a:off x="1452372" y="3656965"/>
            <a:ext cx="9525" cy="0"/>
          </a:xfrm>
          <a:custGeom>
            <a:avLst/>
            <a:gdLst/>
            <a:ahLst/>
            <a:cxnLst/>
            <a:rect l="l" t="t" r="r" b="b"/>
            <a:pathLst>
              <a:path w="9525" h="0">
                <a:moveTo>
                  <a:pt x="0" y="0"/>
                </a:moveTo>
                <a:lnTo>
                  <a:pt x="9143" y="0"/>
                </a:lnTo>
              </a:path>
            </a:pathLst>
          </a:custGeom>
          <a:ln w="8889">
            <a:solidFill>
              <a:srgbClr val="000000"/>
            </a:solidFill>
          </a:ln>
        </p:spPr>
        <p:txBody>
          <a:bodyPr wrap="square" lIns="0" tIns="0" rIns="0" bIns="0" rtlCol="0"/>
          <a:lstStyle/>
          <a:p/>
        </p:txBody>
      </p:sp>
      <p:sp>
        <p:nvSpPr>
          <p:cNvPr id="78" name="object 78"/>
          <p:cNvSpPr/>
          <p:nvPr/>
        </p:nvSpPr>
        <p:spPr>
          <a:xfrm>
            <a:off x="1452372" y="3648709"/>
            <a:ext cx="1419225" cy="0"/>
          </a:xfrm>
          <a:custGeom>
            <a:avLst/>
            <a:gdLst/>
            <a:ahLst/>
            <a:cxnLst/>
            <a:rect l="l" t="t" r="r" b="b"/>
            <a:pathLst>
              <a:path w="1419225" h="0">
                <a:moveTo>
                  <a:pt x="0" y="0"/>
                </a:moveTo>
                <a:lnTo>
                  <a:pt x="1418843" y="0"/>
                </a:lnTo>
              </a:path>
            </a:pathLst>
          </a:custGeom>
          <a:ln w="7620">
            <a:solidFill>
              <a:srgbClr val="000000"/>
            </a:solidFill>
          </a:ln>
        </p:spPr>
        <p:txBody>
          <a:bodyPr wrap="square" lIns="0" tIns="0" rIns="0" bIns="0" rtlCol="0"/>
          <a:lstStyle/>
          <a:p/>
        </p:txBody>
      </p:sp>
      <p:sp>
        <p:nvSpPr>
          <p:cNvPr id="79" name="object 79"/>
          <p:cNvSpPr/>
          <p:nvPr/>
        </p:nvSpPr>
        <p:spPr>
          <a:xfrm>
            <a:off x="1461516" y="5988811"/>
            <a:ext cx="10795" cy="0"/>
          </a:xfrm>
          <a:custGeom>
            <a:avLst/>
            <a:gdLst/>
            <a:ahLst/>
            <a:cxnLst/>
            <a:rect l="l" t="t" r="r" b="b"/>
            <a:pathLst>
              <a:path w="10794" h="0">
                <a:moveTo>
                  <a:pt x="0" y="0"/>
                </a:moveTo>
                <a:lnTo>
                  <a:pt x="10668" y="0"/>
                </a:lnTo>
              </a:path>
            </a:pathLst>
          </a:custGeom>
          <a:ln w="9143">
            <a:solidFill>
              <a:srgbClr val="000000"/>
            </a:solidFill>
          </a:ln>
        </p:spPr>
        <p:txBody>
          <a:bodyPr wrap="square" lIns="0" tIns="0" rIns="0" bIns="0" rtlCol="0"/>
          <a:lstStyle/>
          <a:p/>
        </p:txBody>
      </p:sp>
      <p:sp>
        <p:nvSpPr>
          <p:cNvPr id="80" name="object 80"/>
          <p:cNvSpPr/>
          <p:nvPr/>
        </p:nvSpPr>
        <p:spPr>
          <a:xfrm>
            <a:off x="1472183" y="5988811"/>
            <a:ext cx="1379220" cy="0"/>
          </a:xfrm>
          <a:custGeom>
            <a:avLst/>
            <a:gdLst/>
            <a:ahLst/>
            <a:cxnLst/>
            <a:rect l="l" t="t" r="r" b="b"/>
            <a:pathLst>
              <a:path w="1379220" h="0">
                <a:moveTo>
                  <a:pt x="0" y="0"/>
                </a:moveTo>
                <a:lnTo>
                  <a:pt x="1379219" y="0"/>
                </a:lnTo>
              </a:path>
            </a:pathLst>
          </a:custGeom>
          <a:ln w="9143">
            <a:solidFill>
              <a:srgbClr val="000000"/>
            </a:solidFill>
          </a:ln>
        </p:spPr>
        <p:txBody>
          <a:bodyPr wrap="square" lIns="0" tIns="0" rIns="0" bIns="0" rtlCol="0"/>
          <a:lstStyle/>
          <a:p/>
        </p:txBody>
      </p:sp>
      <p:sp>
        <p:nvSpPr>
          <p:cNvPr id="81" name="object 81"/>
          <p:cNvSpPr/>
          <p:nvPr/>
        </p:nvSpPr>
        <p:spPr>
          <a:xfrm>
            <a:off x="2851404" y="5988684"/>
            <a:ext cx="10795" cy="0"/>
          </a:xfrm>
          <a:custGeom>
            <a:avLst/>
            <a:gdLst/>
            <a:ahLst/>
            <a:cxnLst/>
            <a:rect l="l" t="t" r="r" b="b"/>
            <a:pathLst>
              <a:path w="10794" h="0">
                <a:moveTo>
                  <a:pt x="0" y="0"/>
                </a:moveTo>
                <a:lnTo>
                  <a:pt x="10668" y="0"/>
                </a:lnTo>
              </a:path>
            </a:pathLst>
          </a:custGeom>
          <a:ln w="8889">
            <a:solidFill>
              <a:srgbClr val="000000"/>
            </a:solidFill>
          </a:ln>
        </p:spPr>
        <p:txBody>
          <a:bodyPr wrap="square" lIns="0" tIns="0" rIns="0" bIns="0" rtlCol="0"/>
          <a:lstStyle/>
          <a:p/>
        </p:txBody>
      </p:sp>
      <p:sp>
        <p:nvSpPr>
          <p:cNvPr id="82" name="object 82"/>
          <p:cNvSpPr/>
          <p:nvPr/>
        </p:nvSpPr>
        <p:spPr>
          <a:xfrm>
            <a:off x="2861310" y="3661409"/>
            <a:ext cx="0" cy="2322830"/>
          </a:xfrm>
          <a:custGeom>
            <a:avLst/>
            <a:gdLst/>
            <a:ahLst/>
            <a:cxnLst/>
            <a:rect l="l" t="t" r="r" b="b"/>
            <a:pathLst>
              <a:path w="0" h="2322829">
                <a:moveTo>
                  <a:pt x="0" y="0"/>
                </a:moveTo>
                <a:lnTo>
                  <a:pt x="0" y="2322830"/>
                </a:lnTo>
              </a:path>
            </a:pathLst>
          </a:custGeom>
          <a:ln w="19812">
            <a:solidFill>
              <a:srgbClr val="000000"/>
            </a:solidFill>
          </a:ln>
        </p:spPr>
        <p:txBody>
          <a:bodyPr wrap="square" lIns="0" tIns="0" rIns="0" bIns="0" rtlCol="0"/>
          <a:lstStyle/>
          <a:p/>
        </p:txBody>
      </p:sp>
      <p:sp>
        <p:nvSpPr>
          <p:cNvPr id="83" name="object 83"/>
          <p:cNvSpPr/>
          <p:nvPr/>
        </p:nvSpPr>
        <p:spPr>
          <a:xfrm>
            <a:off x="2851404" y="3656965"/>
            <a:ext cx="10795" cy="0"/>
          </a:xfrm>
          <a:custGeom>
            <a:avLst/>
            <a:gdLst/>
            <a:ahLst/>
            <a:cxnLst/>
            <a:rect l="l" t="t" r="r" b="b"/>
            <a:pathLst>
              <a:path w="10794" h="0">
                <a:moveTo>
                  <a:pt x="0" y="0"/>
                </a:moveTo>
                <a:lnTo>
                  <a:pt x="10668" y="0"/>
                </a:lnTo>
              </a:path>
            </a:pathLst>
          </a:custGeom>
          <a:ln w="8889">
            <a:solidFill>
              <a:srgbClr val="000000"/>
            </a:solidFill>
          </a:ln>
        </p:spPr>
        <p:txBody>
          <a:bodyPr wrap="square" lIns="0" tIns="0" rIns="0" bIns="0" rtlCol="0"/>
          <a:lstStyle/>
          <a:p/>
        </p:txBody>
      </p:sp>
      <p:sp>
        <p:nvSpPr>
          <p:cNvPr id="84" name="object 84"/>
          <p:cNvSpPr/>
          <p:nvPr/>
        </p:nvSpPr>
        <p:spPr>
          <a:xfrm>
            <a:off x="2862072" y="5988811"/>
            <a:ext cx="9525" cy="0"/>
          </a:xfrm>
          <a:custGeom>
            <a:avLst/>
            <a:gdLst/>
            <a:ahLst/>
            <a:cxnLst/>
            <a:rect l="l" t="t" r="r" b="b"/>
            <a:pathLst>
              <a:path w="9525" h="0">
                <a:moveTo>
                  <a:pt x="0" y="0"/>
                </a:moveTo>
                <a:lnTo>
                  <a:pt x="9143" y="0"/>
                </a:lnTo>
              </a:path>
            </a:pathLst>
          </a:custGeom>
          <a:ln w="9143">
            <a:solidFill>
              <a:srgbClr val="000000"/>
            </a:solidFill>
          </a:ln>
        </p:spPr>
        <p:txBody>
          <a:bodyPr wrap="square" lIns="0" tIns="0" rIns="0" bIns="0" rtlCol="0"/>
          <a:lstStyle/>
          <a:p/>
        </p:txBody>
      </p:sp>
      <p:sp>
        <p:nvSpPr>
          <p:cNvPr id="85" name="object 85"/>
          <p:cNvSpPr/>
          <p:nvPr/>
        </p:nvSpPr>
        <p:spPr>
          <a:xfrm>
            <a:off x="1461516" y="3657091"/>
            <a:ext cx="10795" cy="0"/>
          </a:xfrm>
          <a:custGeom>
            <a:avLst/>
            <a:gdLst/>
            <a:ahLst/>
            <a:cxnLst/>
            <a:rect l="l" t="t" r="r" b="b"/>
            <a:pathLst>
              <a:path w="10794" h="0">
                <a:moveTo>
                  <a:pt x="0" y="0"/>
                </a:moveTo>
                <a:lnTo>
                  <a:pt x="10668" y="0"/>
                </a:lnTo>
              </a:path>
            </a:pathLst>
          </a:custGeom>
          <a:ln w="9143">
            <a:solidFill>
              <a:srgbClr val="000000"/>
            </a:solidFill>
          </a:ln>
        </p:spPr>
        <p:txBody>
          <a:bodyPr wrap="square" lIns="0" tIns="0" rIns="0" bIns="0" rtlCol="0"/>
          <a:lstStyle/>
          <a:p/>
        </p:txBody>
      </p:sp>
      <p:sp>
        <p:nvSpPr>
          <p:cNvPr id="86" name="object 86"/>
          <p:cNvSpPr/>
          <p:nvPr/>
        </p:nvSpPr>
        <p:spPr>
          <a:xfrm>
            <a:off x="1472183" y="3657091"/>
            <a:ext cx="1379220" cy="0"/>
          </a:xfrm>
          <a:custGeom>
            <a:avLst/>
            <a:gdLst/>
            <a:ahLst/>
            <a:cxnLst/>
            <a:rect l="l" t="t" r="r" b="b"/>
            <a:pathLst>
              <a:path w="1379220" h="0">
                <a:moveTo>
                  <a:pt x="0" y="0"/>
                </a:moveTo>
                <a:lnTo>
                  <a:pt x="1379219" y="0"/>
                </a:lnTo>
              </a:path>
            </a:pathLst>
          </a:custGeom>
          <a:ln w="9143">
            <a:solidFill>
              <a:srgbClr val="000000"/>
            </a:solidFill>
          </a:ln>
        </p:spPr>
        <p:txBody>
          <a:bodyPr wrap="square" lIns="0" tIns="0" rIns="0" bIns="0" rtlCol="0"/>
          <a:lstStyle/>
          <a:p/>
        </p:txBody>
      </p:sp>
      <p:sp>
        <p:nvSpPr>
          <p:cNvPr id="87" name="object 87"/>
          <p:cNvSpPr/>
          <p:nvPr/>
        </p:nvSpPr>
        <p:spPr>
          <a:xfrm>
            <a:off x="2862072" y="3657091"/>
            <a:ext cx="9525" cy="0"/>
          </a:xfrm>
          <a:custGeom>
            <a:avLst/>
            <a:gdLst/>
            <a:ahLst/>
            <a:cxnLst/>
            <a:rect l="l" t="t" r="r" b="b"/>
            <a:pathLst>
              <a:path w="9525" h="0">
                <a:moveTo>
                  <a:pt x="0" y="0"/>
                </a:moveTo>
                <a:lnTo>
                  <a:pt x="9143" y="0"/>
                </a:lnTo>
              </a:path>
            </a:pathLst>
          </a:custGeom>
          <a:ln w="9143">
            <a:solidFill>
              <a:srgbClr val="000000"/>
            </a:solidFill>
          </a:ln>
        </p:spPr>
        <p:txBody>
          <a:bodyPr wrap="square" lIns="0" tIns="0" rIns="0" bIns="0" rtlCol="0"/>
          <a:lstStyle/>
          <a:p/>
        </p:txBody>
      </p:sp>
      <p:sp>
        <p:nvSpPr>
          <p:cNvPr id="88" name="object 88"/>
          <p:cNvSpPr/>
          <p:nvPr/>
        </p:nvSpPr>
        <p:spPr>
          <a:xfrm>
            <a:off x="1441703" y="3983990"/>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89" name="object 89"/>
          <p:cNvSpPr txBox="1"/>
          <p:nvPr/>
        </p:nvSpPr>
        <p:spPr>
          <a:xfrm>
            <a:off x="1645411" y="4035044"/>
            <a:ext cx="904875" cy="194945"/>
          </a:xfrm>
          <a:prstGeom prst="rect">
            <a:avLst/>
          </a:prstGeom>
        </p:spPr>
        <p:txBody>
          <a:bodyPr wrap="square" lIns="0" tIns="0" rIns="0" bIns="0" rtlCol="0" vert="horz">
            <a:spAutoFit/>
          </a:bodyPr>
          <a:lstStyle/>
          <a:p>
            <a:pPr marL="12700">
              <a:lnSpc>
                <a:spcPct val="100000"/>
              </a:lnSpc>
            </a:pPr>
            <a:r>
              <a:rPr dirty="0" sz="1200" spc="70">
                <a:latin typeface="Times New Roman"/>
                <a:cs typeface="Times New Roman"/>
              </a:rPr>
              <a:t>Pre</a:t>
            </a:r>
            <a:r>
              <a:rPr dirty="0" sz="1200" spc="-204">
                <a:latin typeface="Times New Roman"/>
                <a:cs typeface="Times New Roman"/>
              </a:rPr>
              <a:t> </a:t>
            </a:r>
            <a:r>
              <a:rPr dirty="0" sz="1200" spc="-5">
                <a:latin typeface="Times New Roman"/>
                <a:cs typeface="Times New Roman"/>
              </a:rPr>
              <a:t>se</a:t>
            </a:r>
            <a:r>
              <a:rPr dirty="0" sz="1200" spc="-185">
                <a:latin typeface="Times New Roman"/>
                <a:cs typeface="Times New Roman"/>
              </a:rPr>
              <a:t> </a:t>
            </a:r>
            <a:r>
              <a:rPr dirty="0" sz="1200">
                <a:latin typeface="Times New Roman"/>
                <a:cs typeface="Times New Roman"/>
              </a:rPr>
              <a:t>n</a:t>
            </a:r>
            <a:r>
              <a:rPr dirty="0" sz="1200" spc="-125">
                <a:latin typeface="Times New Roman"/>
                <a:cs typeface="Times New Roman"/>
              </a:rPr>
              <a:t> </a:t>
            </a:r>
            <a:r>
              <a:rPr dirty="0" sz="1200" spc="25">
                <a:latin typeface="Times New Roman"/>
                <a:cs typeface="Times New Roman"/>
              </a:rPr>
              <a:t>tati</a:t>
            </a:r>
            <a:r>
              <a:rPr dirty="0" sz="1200" spc="-175">
                <a:latin typeface="Times New Roman"/>
                <a:cs typeface="Times New Roman"/>
              </a:rPr>
              <a:t> </a:t>
            </a:r>
            <a:r>
              <a:rPr dirty="0" sz="1200" spc="20">
                <a:latin typeface="Times New Roman"/>
                <a:cs typeface="Times New Roman"/>
              </a:rPr>
              <a:t>on</a:t>
            </a:r>
            <a:endParaRPr sz="1200">
              <a:latin typeface="Times New Roman"/>
              <a:cs typeface="Times New Roman"/>
            </a:endParaRPr>
          </a:p>
        </p:txBody>
      </p:sp>
      <p:sp>
        <p:nvSpPr>
          <p:cNvPr id="90" name="object 90"/>
          <p:cNvSpPr/>
          <p:nvPr/>
        </p:nvSpPr>
        <p:spPr>
          <a:xfrm>
            <a:off x="1441703" y="4322317"/>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91" name="object 91"/>
          <p:cNvSpPr txBox="1"/>
          <p:nvPr/>
        </p:nvSpPr>
        <p:spPr>
          <a:xfrm>
            <a:off x="1645411" y="4374896"/>
            <a:ext cx="575945" cy="194945"/>
          </a:xfrm>
          <a:prstGeom prst="rect">
            <a:avLst/>
          </a:prstGeom>
        </p:spPr>
        <p:txBody>
          <a:bodyPr wrap="square" lIns="0" tIns="0" rIns="0" bIns="0" rtlCol="0" vert="horz">
            <a:spAutoFit/>
          </a:bodyPr>
          <a:lstStyle/>
          <a:p>
            <a:pPr marL="12700">
              <a:lnSpc>
                <a:spcPct val="100000"/>
              </a:lnSpc>
            </a:pPr>
            <a:r>
              <a:rPr dirty="0" sz="1200" spc="85">
                <a:latin typeface="Times New Roman"/>
                <a:cs typeface="Times New Roman"/>
              </a:rPr>
              <a:t>Ses</a:t>
            </a:r>
            <a:r>
              <a:rPr dirty="0" sz="1200" spc="-165">
                <a:latin typeface="Times New Roman"/>
                <a:cs typeface="Times New Roman"/>
              </a:rPr>
              <a:t> </a:t>
            </a:r>
            <a:r>
              <a:rPr dirty="0" sz="1200" spc="-5">
                <a:latin typeface="Times New Roman"/>
                <a:cs typeface="Times New Roman"/>
              </a:rPr>
              <a:t>si</a:t>
            </a:r>
            <a:r>
              <a:rPr dirty="0" sz="1200" spc="-180">
                <a:latin typeface="Times New Roman"/>
                <a:cs typeface="Times New Roman"/>
              </a:rPr>
              <a:t> </a:t>
            </a:r>
            <a:r>
              <a:rPr dirty="0" sz="1200" spc="20">
                <a:latin typeface="Times New Roman"/>
                <a:cs typeface="Times New Roman"/>
              </a:rPr>
              <a:t>on</a:t>
            </a:r>
            <a:endParaRPr sz="1200">
              <a:latin typeface="Times New Roman"/>
              <a:cs typeface="Times New Roman"/>
            </a:endParaRPr>
          </a:p>
        </p:txBody>
      </p:sp>
      <p:sp>
        <p:nvSpPr>
          <p:cNvPr id="92" name="object 92"/>
          <p:cNvSpPr/>
          <p:nvPr/>
        </p:nvSpPr>
        <p:spPr>
          <a:xfrm>
            <a:off x="1441703" y="4662170"/>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93" name="object 93"/>
          <p:cNvSpPr txBox="1"/>
          <p:nvPr/>
        </p:nvSpPr>
        <p:spPr>
          <a:xfrm>
            <a:off x="1645411" y="4713223"/>
            <a:ext cx="725805" cy="194945"/>
          </a:xfrm>
          <a:prstGeom prst="rect">
            <a:avLst/>
          </a:prstGeom>
        </p:spPr>
        <p:txBody>
          <a:bodyPr wrap="square" lIns="0" tIns="0" rIns="0" bIns="0" rtlCol="0" vert="horz">
            <a:spAutoFit/>
          </a:bodyPr>
          <a:lstStyle/>
          <a:p>
            <a:pPr marL="12700">
              <a:lnSpc>
                <a:spcPct val="100000"/>
              </a:lnSpc>
            </a:pPr>
            <a:r>
              <a:rPr dirty="0" sz="1200" spc="60">
                <a:latin typeface="Times New Roman"/>
                <a:cs typeface="Times New Roman"/>
              </a:rPr>
              <a:t>Trans</a:t>
            </a:r>
            <a:r>
              <a:rPr dirty="0" sz="1200" spc="-155">
                <a:latin typeface="Times New Roman"/>
                <a:cs typeface="Times New Roman"/>
              </a:rPr>
              <a:t> </a:t>
            </a:r>
            <a:r>
              <a:rPr dirty="0" sz="1200" spc="20">
                <a:latin typeface="Times New Roman"/>
                <a:cs typeface="Times New Roman"/>
              </a:rPr>
              <a:t>po</a:t>
            </a:r>
            <a:r>
              <a:rPr dirty="0" sz="1200" spc="-130">
                <a:latin typeface="Times New Roman"/>
                <a:cs typeface="Times New Roman"/>
              </a:rPr>
              <a:t> </a:t>
            </a:r>
            <a:r>
              <a:rPr dirty="0" sz="1200" spc="35">
                <a:latin typeface="Times New Roman"/>
                <a:cs typeface="Times New Roman"/>
              </a:rPr>
              <a:t>rt</a:t>
            </a:r>
            <a:endParaRPr sz="1200">
              <a:latin typeface="Times New Roman"/>
              <a:cs typeface="Times New Roman"/>
            </a:endParaRPr>
          </a:p>
        </p:txBody>
      </p:sp>
      <p:sp>
        <p:nvSpPr>
          <p:cNvPr id="94" name="object 94"/>
          <p:cNvSpPr/>
          <p:nvPr/>
        </p:nvSpPr>
        <p:spPr>
          <a:xfrm>
            <a:off x="1441703" y="5000497"/>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95" name="object 95"/>
          <p:cNvSpPr txBox="1"/>
          <p:nvPr/>
        </p:nvSpPr>
        <p:spPr>
          <a:xfrm>
            <a:off x="1645411" y="5036324"/>
            <a:ext cx="657860" cy="194945"/>
          </a:xfrm>
          <a:prstGeom prst="rect">
            <a:avLst/>
          </a:prstGeom>
        </p:spPr>
        <p:txBody>
          <a:bodyPr wrap="square" lIns="0" tIns="0" rIns="0" bIns="0" rtlCol="0" vert="horz">
            <a:spAutoFit/>
          </a:bodyPr>
          <a:lstStyle/>
          <a:p>
            <a:pPr marL="12700">
              <a:lnSpc>
                <a:spcPct val="100000"/>
              </a:lnSpc>
            </a:pPr>
            <a:r>
              <a:rPr dirty="0" sz="1200" spc="70">
                <a:latin typeface="Times New Roman"/>
                <a:cs typeface="Times New Roman"/>
              </a:rPr>
              <a:t>Net</a:t>
            </a:r>
            <a:r>
              <a:rPr dirty="0" sz="1200" spc="-190">
                <a:latin typeface="Times New Roman"/>
                <a:cs typeface="Times New Roman"/>
              </a:rPr>
              <a:t> </a:t>
            </a:r>
            <a:r>
              <a:rPr dirty="0" sz="1200" spc="50">
                <a:latin typeface="Times New Roman"/>
                <a:cs typeface="Times New Roman"/>
              </a:rPr>
              <a:t>wo</a:t>
            </a:r>
            <a:r>
              <a:rPr dirty="0" sz="1200" spc="-155">
                <a:latin typeface="Times New Roman"/>
                <a:cs typeface="Times New Roman"/>
              </a:rPr>
              <a:t> </a:t>
            </a:r>
            <a:r>
              <a:rPr dirty="0" sz="1200" spc="45">
                <a:latin typeface="Times New Roman"/>
                <a:cs typeface="Times New Roman"/>
              </a:rPr>
              <a:t>rk</a:t>
            </a:r>
            <a:endParaRPr sz="1200">
              <a:latin typeface="Times New Roman"/>
              <a:cs typeface="Times New Roman"/>
            </a:endParaRPr>
          </a:p>
        </p:txBody>
      </p:sp>
      <p:sp>
        <p:nvSpPr>
          <p:cNvPr id="96" name="object 96"/>
          <p:cNvSpPr/>
          <p:nvPr/>
        </p:nvSpPr>
        <p:spPr>
          <a:xfrm>
            <a:off x="1441703" y="5306821"/>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97" name="object 97"/>
          <p:cNvSpPr txBox="1"/>
          <p:nvPr/>
        </p:nvSpPr>
        <p:spPr>
          <a:xfrm>
            <a:off x="1645411" y="5374640"/>
            <a:ext cx="677545" cy="194945"/>
          </a:xfrm>
          <a:prstGeom prst="rect">
            <a:avLst/>
          </a:prstGeom>
        </p:spPr>
        <p:txBody>
          <a:bodyPr wrap="square" lIns="0" tIns="0" rIns="0" bIns="0" rtlCol="0" vert="horz">
            <a:spAutoFit/>
          </a:bodyPr>
          <a:lstStyle/>
          <a:p>
            <a:pPr marL="12700">
              <a:lnSpc>
                <a:spcPct val="100000"/>
              </a:lnSpc>
            </a:pPr>
            <a:r>
              <a:rPr dirty="0" sz="1200" spc="70">
                <a:latin typeface="Times New Roman"/>
                <a:cs typeface="Times New Roman"/>
              </a:rPr>
              <a:t>Dat</a:t>
            </a:r>
            <a:r>
              <a:rPr dirty="0" sz="1200" spc="-165">
                <a:latin typeface="Times New Roman"/>
                <a:cs typeface="Times New Roman"/>
              </a:rPr>
              <a:t> </a:t>
            </a:r>
            <a:r>
              <a:rPr dirty="0" sz="1200">
                <a:latin typeface="Times New Roman"/>
                <a:cs typeface="Times New Roman"/>
              </a:rPr>
              <a:t>a</a:t>
            </a:r>
            <a:r>
              <a:rPr dirty="0" sz="1200" spc="80">
                <a:latin typeface="Times New Roman"/>
                <a:cs typeface="Times New Roman"/>
              </a:rPr>
              <a:t> </a:t>
            </a:r>
            <a:r>
              <a:rPr dirty="0" sz="1200">
                <a:latin typeface="Times New Roman"/>
                <a:cs typeface="Times New Roman"/>
              </a:rPr>
              <a:t>li</a:t>
            </a:r>
            <a:r>
              <a:rPr dirty="0" sz="1200" spc="-185">
                <a:latin typeface="Times New Roman"/>
                <a:cs typeface="Times New Roman"/>
              </a:rPr>
              <a:t> </a:t>
            </a:r>
            <a:r>
              <a:rPr dirty="0" sz="1200" spc="20">
                <a:latin typeface="Times New Roman"/>
                <a:cs typeface="Times New Roman"/>
              </a:rPr>
              <a:t>nk</a:t>
            </a:r>
            <a:endParaRPr sz="1200">
              <a:latin typeface="Times New Roman"/>
              <a:cs typeface="Times New Roman"/>
            </a:endParaRPr>
          </a:p>
        </p:txBody>
      </p:sp>
      <p:sp>
        <p:nvSpPr>
          <p:cNvPr id="98" name="object 98"/>
          <p:cNvSpPr/>
          <p:nvPr/>
        </p:nvSpPr>
        <p:spPr>
          <a:xfrm>
            <a:off x="1441703" y="5645150"/>
            <a:ext cx="1420495" cy="0"/>
          </a:xfrm>
          <a:custGeom>
            <a:avLst/>
            <a:gdLst/>
            <a:ahLst/>
            <a:cxnLst/>
            <a:rect l="l" t="t" r="r" b="b"/>
            <a:pathLst>
              <a:path w="1420495" h="0">
                <a:moveTo>
                  <a:pt x="0" y="0"/>
                </a:moveTo>
                <a:lnTo>
                  <a:pt x="1420368" y="0"/>
                </a:lnTo>
              </a:path>
            </a:pathLst>
          </a:custGeom>
          <a:ln w="16763">
            <a:solidFill>
              <a:srgbClr val="000000"/>
            </a:solidFill>
          </a:ln>
        </p:spPr>
        <p:txBody>
          <a:bodyPr wrap="square" lIns="0" tIns="0" rIns="0" bIns="0" rtlCol="0"/>
          <a:lstStyle/>
          <a:p/>
        </p:txBody>
      </p:sp>
      <p:sp>
        <p:nvSpPr>
          <p:cNvPr id="99" name="object 99"/>
          <p:cNvSpPr txBox="1"/>
          <p:nvPr/>
        </p:nvSpPr>
        <p:spPr>
          <a:xfrm>
            <a:off x="1645411" y="5714491"/>
            <a:ext cx="624205" cy="194945"/>
          </a:xfrm>
          <a:prstGeom prst="rect">
            <a:avLst/>
          </a:prstGeom>
        </p:spPr>
        <p:txBody>
          <a:bodyPr wrap="square" lIns="0" tIns="0" rIns="0" bIns="0" rtlCol="0" vert="horz">
            <a:spAutoFit/>
          </a:bodyPr>
          <a:lstStyle/>
          <a:p>
            <a:pPr marL="12700">
              <a:lnSpc>
                <a:spcPct val="100000"/>
              </a:lnSpc>
            </a:pPr>
            <a:r>
              <a:rPr dirty="0" sz="1200" spc="60">
                <a:latin typeface="Times New Roman"/>
                <a:cs typeface="Times New Roman"/>
              </a:rPr>
              <a:t>Phy</a:t>
            </a:r>
            <a:r>
              <a:rPr dirty="0" sz="1200" spc="-145">
                <a:latin typeface="Times New Roman"/>
                <a:cs typeface="Times New Roman"/>
              </a:rPr>
              <a:t> </a:t>
            </a:r>
            <a:r>
              <a:rPr dirty="0" sz="1200" spc="-5">
                <a:latin typeface="Times New Roman"/>
                <a:cs typeface="Times New Roman"/>
              </a:rPr>
              <a:t>si</a:t>
            </a:r>
            <a:r>
              <a:rPr dirty="0" sz="1200" spc="-170">
                <a:latin typeface="Times New Roman"/>
                <a:cs typeface="Times New Roman"/>
              </a:rPr>
              <a:t> </a:t>
            </a:r>
            <a:r>
              <a:rPr dirty="0" sz="1200" spc="20">
                <a:latin typeface="Times New Roman"/>
                <a:cs typeface="Times New Roman"/>
              </a:rPr>
              <a:t>cal</a:t>
            </a:r>
            <a:endParaRPr sz="1200">
              <a:latin typeface="Times New Roman"/>
              <a:cs typeface="Times New Roman"/>
            </a:endParaRPr>
          </a:p>
        </p:txBody>
      </p:sp>
      <p:sp>
        <p:nvSpPr>
          <p:cNvPr id="100" name="object 100"/>
          <p:cNvSpPr/>
          <p:nvPr/>
        </p:nvSpPr>
        <p:spPr>
          <a:xfrm>
            <a:off x="4953000" y="3644900"/>
            <a:ext cx="1400810" cy="76200"/>
          </a:xfrm>
          <a:custGeom>
            <a:avLst/>
            <a:gdLst/>
            <a:ahLst/>
            <a:cxnLst/>
            <a:rect l="l" t="t" r="r" b="b"/>
            <a:pathLst>
              <a:path w="1400810" h="76200">
                <a:moveTo>
                  <a:pt x="1400555" y="0"/>
                </a:moveTo>
                <a:lnTo>
                  <a:pt x="9651" y="0"/>
                </a:lnTo>
                <a:lnTo>
                  <a:pt x="4571" y="3047"/>
                </a:lnTo>
                <a:lnTo>
                  <a:pt x="0" y="7619"/>
                </a:lnTo>
                <a:lnTo>
                  <a:pt x="0" y="57912"/>
                </a:lnTo>
                <a:lnTo>
                  <a:pt x="4571" y="62483"/>
                </a:lnTo>
                <a:lnTo>
                  <a:pt x="19811" y="71627"/>
                </a:lnTo>
                <a:lnTo>
                  <a:pt x="30479" y="74675"/>
                </a:lnTo>
                <a:lnTo>
                  <a:pt x="41147" y="76199"/>
                </a:lnTo>
                <a:lnTo>
                  <a:pt x="1400555" y="76199"/>
                </a:lnTo>
                <a:lnTo>
                  <a:pt x="1400555" y="0"/>
                </a:lnTo>
                <a:close/>
              </a:path>
            </a:pathLst>
          </a:custGeom>
          <a:solidFill>
            <a:srgbClr val="D7E7F1"/>
          </a:solidFill>
        </p:spPr>
        <p:txBody>
          <a:bodyPr wrap="square" lIns="0" tIns="0" rIns="0" bIns="0" rtlCol="0"/>
          <a:lstStyle/>
          <a:p/>
        </p:txBody>
      </p:sp>
      <p:sp>
        <p:nvSpPr>
          <p:cNvPr id="101" name="object 101"/>
          <p:cNvSpPr/>
          <p:nvPr/>
        </p:nvSpPr>
        <p:spPr>
          <a:xfrm>
            <a:off x="4953000" y="3713479"/>
            <a:ext cx="1400555" cy="83820"/>
          </a:xfrm>
          <a:prstGeom prst="rect">
            <a:avLst/>
          </a:prstGeom>
          <a:blipFill>
            <a:blip r:embed="rId61" cstate="print"/>
            <a:stretch>
              <a:fillRect/>
            </a:stretch>
          </a:blipFill>
        </p:spPr>
        <p:txBody>
          <a:bodyPr wrap="square" lIns="0" tIns="0" rIns="0" bIns="0" rtlCol="0"/>
          <a:lstStyle/>
          <a:p/>
        </p:txBody>
      </p:sp>
      <p:sp>
        <p:nvSpPr>
          <p:cNvPr id="102" name="object 102"/>
          <p:cNvSpPr/>
          <p:nvPr/>
        </p:nvSpPr>
        <p:spPr>
          <a:xfrm>
            <a:off x="4953000" y="3797300"/>
            <a:ext cx="1400555" cy="85344"/>
          </a:xfrm>
          <a:prstGeom prst="rect">
            <a:avLst/>
          </a:prstGeom>
          <a:blipFill>
            <a:blip r:embed="rId62" cstate="print"/>
            <a:stretch>
              <a:fillRect/>
            </a:stretch>
          </a:blipFill>
        </p:spPr>
        <p:txBody>
          <a:bodyPr wrap="square" lIns="0" tIns="0" rIns="0" bIns="0" rtlCol="0"/>
          <a:lstStyle/>
          <a:p/>
        </p:txBody>
      </p:sp>
      <p:sp>
        <p:nvSpPr>
          <p:cNvPr id="103" name="object 103"/>
          <p:cNvSpPr/>
          <p:nvPr/>
        </p:nvSpPr>
        <p:spPr>
          <a:xfrm>
            <a:off x="4953000" y="3865879"/>
            <a:ext cx="1400555" cy="83820"/>
          </a:xfrm>
          <a:prstGeom prst="rect">
            <a:avLst/>
          </a:prstGeom>
          <a:blipFill>
            <a:blip r:embed="rId63" cstate="print"/>
            <a:stretch>
              <a:fillRect/>
            </a:stretch>
          </a:blipFill>
        </p:spPr>
        <p:txBody>
          <a:bodyPr wrap="square" lIns="0" tIns="0" rIns="0" bIns="0" rtlCol="0"/>
          <a:lstStyle/>
          <a:p/>
        </p:txBody>
      </p:sp>
      <p:sp>
        <p:nvSpPr>
          <p:cNvPr id="104" name="object 104"/>
          <p:cNvSpPr/>
          <p:nvPr/>
        </p:nvSpPr>
        <p:spPr>
          <a:xfrm>
            <a:off x="4953000" y="3932935"/>
            <a:ext cx="1400555" cy="85344"/>
          </a:xfrm>
          <a:prstGeom prst="rect">
            <a:avLst/>
          </a:prstGeom>
          <a:blipFill>
            <a:blip r:embed="rId64" cstate="print"/>
            <a:stretch>
              <a:fillRect/>
            </a:stretch>
          </a:blipFill>
        </p:spPr>
        <p:txBody>
          <a:bodyPr wrap="square" lIns="0" tIns="0" rIns="0" bIns="0" rtlCol="0"/>
          <a:lstStyle/>
          <a:p/>
        </p:txBody>
      </p:sp>
      <p:sp>
        <p:nvSpPr>
          <p:cNvPr id="105" name="object 105"/>
          <p:cNvSpPr/>
          <p:nvPr/>
        </p:nvSpPr>
        <p:spPr>
          <a:xfrm>
            <a:off x="4953000" y="4001515"/>
            <a:ext cx="1400555" cy="83820"/>
          </a:xfrm>
          <a:prstGeom prst="rect">
            <a:avLst/>
          </a:prstGeom>
          <a:blipFill>
            <a:blip r:embed="rId65" cstate="print"/>
            <a:stretch>
              <a:fillRect/>
            </a:stretch>
          </a:blipFill>
        </p:spPr>
        <p:txBody>
          <a:bodyPr wrap="square" lIns="0" tIns="0" rIns="0" bIns="0" rtlCol="0"/>
          <a:lstStyle/>
          <a:p/>
        </p:txBody>
      </p:sp>
      <p:sp>
        <p:nvSpPr>
          <p:cNvPr id="106" name="object 106"/>
          <p:cNvSpPr/>
          <p:nvPr/>
        </p:nvSpPr>
        <p:spPr>
          <a:xfrm>
            <a:off x="4953000" y="4068571"/>
            <a:ext cx="1400555" cy="85344"/>
          </a:xfrm>
          <a:prstGeom prst="rect">
            <a:avLst/>
          </a:prstGeom>
          <a:blipFill>
            <a:blip r:embed="rId66" cstate="print"/>
            <a:stretch>
              <a:fillRect/>
            </a:stretch>
          </a:blipFill>
        </p:spPr>
        <p:txBody>
          <a:bodyPr wrap="square" lIns="0" tIns="0" rIns="0" bIns="0" rtlCol="0"/>
          <a:lstStyle/>
          <a:p/>
        </p:txBody>
      </p:sp>
      <p:sp>
        <p:nvSpPr>
          <p:cNvPr id="107" name="object 107"/>
          <p:cNvSpPr/>
          <p:nvPr/>
        </p:nvSpPr>
        <p:spPr>
          <a:xfrm>
            <a:off x="4953000" y="4153915"/>
            <a:ext cx="1400555" cy="85344"/>
          </a:xfrm>
          <a:prstGeom prst="rect">
            <a:avLst/>
          </a:prstGeom>
          <a:blipFill>
            <a:blip r:embed="rId67" cstate="print"/>
            <a:stretch>
              <a:fillRect/>
            </a:stretch>
          </a:blipFill>
        </p:spPr>
        <p:txBody>
          <a:bodyPr wrap="square" lIns="0" tIns="0" rIns="0" bIns="0" rtlCol="0"/>
          <a:lstStyle/>
          <a:p/>
        </p:txBody>
      </p:sp>
      <p:sp>
        <p:nvSpPr>
          <p:cNvPr id="108" name="object 108"/>
          <p:cNvSpPr/>
          <p:nvPr/>
        </p:nvSpPr>
        <p:spPr>
          <a:xfrm>
            <a:off x="4953000" y="4222496"/>
            <a:ext cx="1400555" cy="83820"/>
          </a:xfrm>
          <a:prstGeom prst="rect">
            <a:avLst/>
          </a:prstGeom>
          <a:blipFill>
            <a:blip r:embed="rId68" cstate="print"/>
            <a:stretch>
              <a:fillRect/>
            </a:stretch>
          </a:blipFill>
        </p:spPr>
        <p:txBody>
          <a:bodyPr wrap="square" lIns="0" tIns="0" rIns="0" bIns="0" rtlCol="0"/>
          <a:lstStyle/>
          <a:p/>
        </p:txBody>
      </p:sp>
      <p:sp>
        <p:nvSpPr>
          <p:cNvPr id="109" name="object 109"/>
          <p:cNvSpPr/>
          <p:nvPr/>
        </p:nvSpPr>
        <p:spPr>
          <a:xfrm>
            <a:off x="4953000" y="4289552"/>
            <a:ext cx="1400555" cy="85344"/>
          </a:xfrm>
          <a:prstGeom prst="rect">
            <a:avLst/>
          </a:prstGeom>
          <a:blipFill>
            <a:blip r:embed="rId69" cstate="print"/>
            <a:stretch>
              <a:fillRect/>
            </a:stretch>
          </a:blipFill>
        </p:spPr>
        <p:txBody>
          <a:bodyPr wrap="square" lIns="0" tIns="0" rIns="0" bIns="0" rtlCol="0"/>
          <a:lstStyle/>
          <a:p/>
        </p:txBody>
      </p:sp>
      <p:sp>
        <p:nvSpPr>
          <p:cNvPr id="110" name="object 110"/>
          <p:cNvSpPr/>
          <p:nvPr/>
        </p:nvSpPr>
        <p:spPr>
          <a:xfrm>
            <a:off x="4953000" y="4358132"/>
            <a:ext cx="1400555" cy="83820"/>
          </a:xfrm>
          <a:prstGeom prst="rect">
            <a:avLst/>
          </a:prstGeom>
          <a:blipFill>
            <a:blip r:embed="rId70" cstate="print"/>
            <a:stretch>
              <a:fillRect/>
            </a:stretch>
          </a:blipFill>
        </p:spPr>
        <p:txBody>
          <a:bodyPr wrap="square" lIns="0" tIns="0" rIns="0" bIns="0" rtlCol="0"/>
          <a:lstStyle/>
          <a:p/>
        </p:txBody>
      </p:sp>
      <p:sp>
        <p:nvSpPr>
          <p:cNvPr id="111" name="object 111"/>
          <p:cNvSpPr/>
          <p:nvPr/>
        </p:nvSpPr>
        <p:spPr>
          <a:xfrm>
            <a:off x="4953000" y="4441952"/>
            <a:ext cx="1400555" cy="85344"/>
          </a:xfrm>
          <a:prstGeom prst="rect">
            <a:avLst/>
          </a:prstGeom>
          <a:blipFill>
            <a:blip r:embed="rId71" cstate="print"/>
            <a:stretch>
              <a:fillRect/>
            </a:stretch>
          </a:blipFill>
        </p:spPr>
        <p:txBody>
          <a:bodyPr wrap="square" lIns="0" tIns="0" rIns="0" bIns="0" rtlCol="0"/>
          <a:lstStyle/>
          <a:p/>
        </p:txBody>
      </p:sp>
      <p:sp>
        <p:nvSpPr>
          <p:cNvPr id="112" name="object 112"/>
          <p:cNvSpPr/>
          <p:nvPr/>
        </p:nvSpPr>
        <p:spPr>
          <a:xfrm>
            <a:off x="4953000" y="4510532"/>
            <a:ext cx="1400555" cy="83820"/>
          </a:xfrm>
          <a:prstGeom prst="rect">
            <a:avLst/>
          </a:prstGeom>
          <a:blipFill>
            <a:blip r:embed="rId72" cstate="print"/>
            <a:stretch>
              <a:fillRect/>
            </a:stretch>
          </a:blipFill>
        </p:spPr>
        <p:txBody>
          <a:bodyPr wrap="square" lIns="0" tIns="0" rIns="0" bIns="0" rtlCol="0"/>
          <a:lstStyle/>
          <a:p/>
        </p:txBody>
      </p:sp>
      <p:sp>
        <p:nvSpPr>
          <p:cNvPr id="113" name="object 113"/>
          <p:cNvSpPr/>
          <p:nvPr/>
        </p:nvSpPr>
        <p:spPr>
          <a:xfrm>
            <a:off x="4953000" y="4577588"/>
            <a:ext cx="1400555" cy="85344"/>
          </a:xfrm>
          <a:prstGeom prst="rect">
            <a:avLst/>
          </a:prstGeom>
          <a:blipFill>
            <a:blip r:embed="rId73" cstate="print"/>
            <a:stretch>
              <a:fillRect/>
            </a:stretch>
          </a:blipFill>
        </p:spPr>
        <p:txBody>
          <a:bodyPr wrap="square" lIns="0" tIns="0" rIns="0" bIns="0" rtlCol="0"/>
          <a:lstStyle/>
          <a:p/>
        </p:txBody>
      </p:sp>
      <p:sp>
        <p:nvSpPr>
          <p:cNvPr id="114" name="object 114"/>
          <p:cNvSpPr/>
          <p:nvPr/>
        </p:nvSpPr>
        <p:spPr>
          <a:xfrm>
            <a:off x="4953000" y="4646167"/>
            <a:ext cx="1400555" cy="83820"/>
          </a:xfrm>
          <a:prstGeom prst="rect">
            <a:avLst/>
          </a:prstGeom>
          <a:blipFill>
            <a:blip r:embed="rId74" cstate="print"/>
            <a:stretch>
              <a:fillRect/>
            </a:stretch>
          </a:blipFill>
        </p:spPr>
        <p:txBody>
          <a:bodyPr wrap="square" lIns="0" tIns="0" rIns="0" bIns="0" rtlCol="0"/>
          <a:lstStyle/>
          <a:p/>
        </p:txBody>
      </p:sp>
      <p:sp>
        <p:nvSpPr>
          <p:cNvPr id="115" name="object 115"/>
          <p:cNvSpPr/>
          <p:nvPr/>
        </p:nvSpPr>
        <p:spPr>
          <a:xfrm>
            <a:off x="4953000" y="4713223"/>
            <a:ext cx="1400555" cy="85344"/>
          </a:xfrm>
          <a:prstGeom prst="rect">
            <a:avLst/>
          </a:prstGeom>
          <a:blipFill>
            <a:blip r:embed="rId75" cstate="print"/>
            <a:stretch>
              <a:fillRect/>
            </a:stretch>
          </a:blipFill>
        </p:spPr>
        <p:txBody>
          <a:bodyPr wrap="square" lIns="0" tIns="0" rIns="0" bIns="0" rtlCol="0"/>
          <a:lstStyle/>
          <a:p/>
        </p:txBody>
      </p:sp>
      <p:sp>
        <p:nvSpPr>
          <p:cNvPr id="116" name="object 116"/>
          <p:cNvSpPr/>
          <p:nvPr/>
        </p:nvSpPr>
        <p:spPr>
          <a:xfrm>
            <a:off x="4953000" y="4798567"/>
            <a:ext cx="1400555" cy="85344"/>
          </a:xfrm>
          <a:prstGeom prst="rect">
            <a:avLst/>
          </a:prstGeom>
          <a:blipFill>
            <a:blip r:embed="rId76" cstate="print"/>
            <a:stretch>
              <a:fillRect/>
            </a:stretch>
          </a:blipFill>
        </p:spPr>
        <p:txBody>
          <a:bodyPr wrap="square" lIns="0" tIns="0" rIns="0" bIns="0" rtlCol="0"/>
          <a:lstStyle/>
          <a:p/>
        </p:txBody>
      </p:sp>
      <p:sp>
        <p:nvSpPr>
          <p:cNvPr id="117" name="object 117"/>
          <p:cNvSpPr/>
          <p:nvPr/>
        </p:nvSpPr>
        <p:spPr>
          <a:xfrm>
            <a:off x="4953000" y="4865623"/>
            <a:ext cx="1400555" cy="85344"/>
          </a:xfrm>
          <a:prstGeom prst="rect">
            <a:avLst/>
          </a:prstGeom>
          <a:blipFill>
            <a:blip r:embed="rId77" cstate="print"/>
            <a:stretch>
              <a:fillRect/>
            </a:stretch>
          </a:blipFill>
        </p:spPr>
        <p:txBody>
          <a:bodyPr wrap="square" lIns="0" tIns="0" rIns="0" bIns="0" rtlCol="0"/>
          <a:lstStyle/>
          <a:p/>
        </p:txBody>
      </p:sp>
      <p:sp>
        <p:nvSpPr>
          <p:cNvPr id="118" name="object 118"/>
          <p:cNvSpPr/>
          <p:nvPr/>
        </p:nvSpPr>
        <p:spPr>
          <a:xfrm>
            <a:off x="4953000" y="4934203"/>
            <a:ext cx="1400555" cy="85344"/>
          </a:xfrm>
          <a:prstGeom prst="rect">
            <a:avLst/>
          </a:prstGeom>
          <a:blipFill>
            <a:blip r:embed="rId78" cstate="print"/>
            <a:stretch>
              <a:fillRect/>
            </a:stretch>
          </a:blipFill>
        </p:spPr>
        <p:txBody>
          <a:bodyPr wrap="square" lIns="0" tIns="0" rIns="0" bIns="0" rtlCol="0"/>
          <a:lstStyle/>
          <a:p/>
        </p:txBody>
      </p:sp>
      <p:sp>
        <p:nvSpPr>
          <p:cNvPr id="119" name="object 119"/>
          <p:cNvSpPr/>
          <p:nvPr/>
        </p:nvSpPr>
        <p:spPr>
          <a:xfrm>
            <a:off x="4953000" y="5001259"/>
            <a:ext cx="1400555" cy="85344"/>
          </a:xfrm>
          <a:prstGeom prst="rect">
            <a:avLst/>
          </a:prstGeom>
          <a:blipFill>
            <a:blip r:embed="rId79" cstate="print"/>
            <a:stretch>
              <a:fillRect/>
            </a:stretch>
          </a:blipFill>
        </p:spPr>
        <p:txBody>
          <a:bodyPr wrap="square" lIns="0" tIns="0" rIns="0" bIns="0" rtlCol="0"/>
          <a:lstStyle/>
          <a:p/>
        </p:txBody>
      </p:sp>
      <p:sp>
        <p:nvSpPr>
          <p:cNvPr id="120" name="object 120"/>
          <p:cNvSpPr/>
          <p:nvPr/>
        </p:nvSpPr>
        <p:spPr>
          <a:xfrm>
            <a:off x="4953000" y="5053076"/>
            <a:ext cx="1400555" cy="83820"/>
          </a:xfrm>
          <a:prstGeom prst="rect">
            <a:avLst/>
          </a:prstGeom>
          <a:blipFill>
            <a:blip r:embed="rId80" cstate="print"/>
            <a:stretch>
              <a:fillRect/>
            </a:stretch>
          </a:blipFill>
        </p:spPr>
        <p:txBody>
          <a:bodyPr wrap="square" lIns="0" tIns="0" rIns="0" bIns="0" rtlCol="0"/>
          <a:lstStyle/>
          <a:p/>
        </p:txBody>
      </p:sp>
      <p:sp>
        <p:nvSpPr>
          <p:cNvPr id="121" name="object 121"/>
          <p:cNvSpPr/>
          <p:nvPr/>
        </p:nvSpPr>
        <p:spPr>
          <a:xfrm>
            <a:off x="4953000" y="5136896"/>
            <a:ext cx="1400555" cy="85344"/>
          </a:xfrm>
          <a:prstGeom prst="rect">
            <a:avLst/>
          </a:prstGeom>
          <a:blipFill>
            <a:blip r:embed="rId81" cstate="print"/>
            <a:stretch>
              <a:fillRect/>
            </a:stretch>
          </a:blipFill>
        </p:spPr>
        <p:txBody>
          <a:bodyPr wrap="square" lIns="0" tIns="0" rIns="0" bIns="0" rtlCol="0"/>
          <a:lstStyle/>
          <a:p/>
        </p:txBody>
      </p:sp>
      <p:sp>
        <p:nvSpPr>
          <p:cNvPr id="122" name="object 122"/>
          <p:cNvSpPr/>
          <p:nvPr/>
        </p:nvSpPr>
        <p:spPr>
          <a:xfrm>
            <a:off x="4953000" y="5205476"/>
            <a:ext cx="1400555" cy="85344"/>
          </a:xfrm>
          <a:prstGeom prst="rect">
            <a:avLst/>
          </a:prstGeom>
          <a:blipFill>
            <a:blip r:embed="rId82" cstate="print"/>
            <a:stretch>
              <a:fillRect/>
            </a:stretch>
          </a:blipFill>
        </p:spPr>
        <p:txBody>
          <a:bodyPr wrap="square" lIns="0" tIns="0" rIns="0" bIns="0" rtlCol="0"/>
          <a:lstStyle/>
          <a:p/>
        </p:txBody>
      </p:sp>
      <p:sp>
        <p:nvSpPr>
          <p:cNvPr id="123" name="object 123"/>
          <p:cNvSpPr/>
          <p:nvPr/>
        </p:nvSpPr>
        <p:spPr>
          <a:xfrm>
            <a:off x="4953000" y="5272532"/>
            <a:ext cx="1400555" cy="85344"/>
          </a:xfrm>
          <a:prstGeom prst="rect">
            <a:avLst/>
          </a:prstGeom>
          <a:blipFill>
            <a:blip r:embed="rId83" cstate="print"/>
            <a:stretch>
              <a:fillRect/>
            </a:stretch>
          </a:blipFill>
        </p:spPr>
        <p:txBody>
          <a:bodyPr wrap="square" lIns="0" tIns="0" rIns="0" bIns="0" rtlCol="0"/>
          <a:lstStyle/>
          <a:p/>
        </p:txBody>
      </p:sp>
      <p:sp>
        <p:nvSpPr>
          <p:cNvPr id="124" name="object 124"/>
          <p:cNvSpPr/>
          <p:nvPr/>
        </p:nvSpPr>
        <p:spPr>
          <a:xfrm>
            <a:off x="4953000" y="5341111"/>
            <a:ext cx="1400555" cy="85344"/>
          </a:xfrm>
          <a:prstGeom prst="rect">
            <a:avLst/>
          </a:prstGeom>
          <a:blipFill>
            <a:blip r:embed="rId84" cstate="print"/>
            <a:stretch>
              <a:fillRect/>
            </a:stretch>
          </a:blipFill>
        </p:spPr>
        <p:txBody>
          <a:bodyPr wrap="square" lIns="0" tIns="0" rIns="0" bIns="0" rtlCol="0"/>
          <a:lstStyle/>
          <a:p/>
        </p:txBody>
      </p:sp>
      <p:sp>
        <p:nvSpPr>
          <p:cNvPr id="125" name="object 125"/>
          <p:cNvSpPr/>
          <p:nvPr/>
        </p:nvSpPr>
        <p:spPr>
          <a:xfrm>
            <a:off x="4953000" y="5408167"/>
            <a:ext cx="1400555" cy="85344"/>
          </a:xfrm>
          <a:prstGeom prst="rect">
            <a:avLst/>
          </a:prstGeom>
          <a:blipFill>
            <a:blip r:embed="rId85" cstate="print"/>
            <a:stretch>
              <a:fillRect/>
            </a:stretch>
          </a:blipFill>
        </p:spPr>
        <p:txBody>
          <a:bodyPr wrap="square" lIns="0" tIns="0" rIns="0" bIns="0" rtlCol="0"/>
          <a:lstStyle/>
          <a:p/>
        </p:txBody>
      </p:sp>
      <p:sp>
        <p:nvSpPr>
          <p:cNvPr id="126" name="object 126"/>
          <p:cNvSpPr/>
          <p:nvPr/>
        </p:nvSpPr>
        <p:spPr>
          <a:xfrm>
            <a:off x="4953000" y="5493511"/>
            <a:ext cx="1400555" cy="85344"/>
          </a:xfrm>
          <a:prstGeom prst="rect">
            <a:avLst/>
          </a:prstGeom>
          <a:blipFill>
            <a:blip r:embed="rId86" cstate="print"/>
            <a:stretch>
              <a:fillRect/>
            </a:stretch>
          </a:blipFill>
        </p:spPr>
        <p:txBody>
          <a:bodyPr wrap="square" lIns="0" tIns="0" rIns="0" bIns="0" rtlCol="0"/>
          <a:lstStyle/>
          <a:p/>
        </p:txBody>
      </p:sp>
      <p:sp>
        <p:nvSpPr>
          <p:cNvPr id="127" name="object 127"/>
          <p:cNvSpPr/>
          <p:nvPr/>
        </p:nvSpPr>
        <p:spPr>
          <a:xfrm>
            <a:off x="4953000" y="5562091"/>
            <a:ext cx="1400555" cy="83820"/>
          </a:xfrm>
          <a:prstGeom prst="rect">
            <a:avLst/>
          </a:prstGeom>
          <a:blipFill>
            <a:blip r:embed="rId87" cstate="print"/>
            <a:stretch>
              <a:fillRect/>
            </a:stretch>
          </a:blipFill>
        </p:spPr>
        <p:txBody>
          <a:bodyPr wrap="square" lIns="0" tIns="0" rIns="0" bIns="0" rtlCol="0"/>
          <a:lstStyle/>
          <a:p/>
        </p:txBody>
      </p:sp>
      <p:sp>
        <p:nvSpPr>
          <p:cNvPr id="128" name="object 128"/>
          <p:cNvSpPr/>
          <p:nvPr/>
        </p:nvSpPr>
        <p:spPr>
          <a:xfrm>
            <a:off x="4953000" y="5629147"/>
            <a:ext cx="1400555" cy="85344"/>
          </a:xfrm>
          <a:prstGeom prst="rect">
            <a:avLst/>
          </a:prstGeom>
          <a:blipFill>
            <a:blip r:embed="rId88" cstate="print"/>
            <a:stretch>
              <a:fillRect/>
            </a:stretch>
          </a:blipFill>
        </p:spPr>
        <p:txBody>
          <a:bodyPr wrap="square" lIns="0" tIns="0" rIns="0" bIns="0" rtlCol="0"/>
          <a:lstStyle/>
          <a:p/>
        </p:txBody>
      </p:sp>
      <p:sp>
        <p:nvSpPr>
          <p:cNvPr id="129" name="object 129"/>
          <p:cNvSpPr/>
          <p:nvPr/>
        </p:nvSpPr>
        <p:spPr>
          <a:xfrm>
            <a:off x="4953000" y="5697728"/>
            <a:ext cx="1400555" cy="83820"/>
          </a:xfrm>
          <a:prstGeom prst="rect">
            <a:avLst/>
          </a:prstGeom>
          <a:blipFill>
            <a:blip r:embed="rId89" cstate="print"/>
            <a:stretch>
              <a:fillRect/>
            </a:stretch>
          </a:blipFill>
        </p:spPr>
        <p:txBody>
          <a:bodyPr wrap="square" lIns="0" tIns="0" rIns="0" bIns="0" rtlCol="0"/>
          <a:lstStyle/>
          <a:p/>
        </p:txBody>
      </p:sp>
      <p:sp>
        <p:nvSpPr>
          <p:cNvPr id="130" name="object 130"/>
          <p:cNvSpPr/>
          <p:nvPr/>
        </p:nvSpPr>
        <p:spPr>
          <a:xfrm>
            <a:off x="4953000" y="5764784"/>
            <a:ext cx="1400555" cy="85344"/>
          </a:xfrm>
          <a:prstGeom prst="rect">
            <a:avLst/>
          </a:prstGeom>
          <a:blipFill>
            <a:blip r:embed="rId90" cstate="print"/>
            <a:stretch>
              <a:fillRect/>
            </a:stretch>
          </a:blipFill>
        </p:spPr>
        <p:txBody>
          <a:bodyPr wrap="square" lIns="0" tIns="0" rIns="0" bIns="0" rtlCol="0"/>
          <a:lstStyle/>
          <a:p/>
        </p:txBody>
      </p:sp>
      <p:sp>
        <p:nvSpPr>
          <p:cNvPr id="131" name="object 131"/>
          <p:cNvSpPr/>
          <p:nvPr/>
        </p:nvSpPr>
        <p:spPr>
          <a:xfrm>
            <a:off x="4953000" y="5850128"/>
            <a:ext cx="1400555" cy="83820"/>
          </a:xfrm>
          <a:prstGeom prst="rect">
            <a:avLst/>
          </a:prstGeom>
          <a:blipFill>
            <a:blip r:embed="rId91" cstate="print"/>
            <a:stretch>
              <a:fillRect/>
            </a:stretch>
          </a:blipFill>
        </p:spPr>
        <p:txBody>
          <a:bodyPr wrap="square" lIns="0" tIns="0" rIns="0" bIns="0" rtlCol="0"/>
          <a:lstStyle/>
          <a:p/>
        </p:txBody>
      </p:sp>
      <p:sp>
        <p:nvSpPr>
          <p:cNvPr id="132" name="object 132"/>
          <p:cNvSpPr/>
          <p:nvPr/>
        </p:nvSpPr>
        <p:spPr>
          <a:xfrm>
            <a:off x="4953000" y="5909564"/>
            <a:ext cx="1400810" cy="76200"/>
          </a:xfrm>
          <a:custGeom>
            <a:avLst/>
            <a:gdLst/>
            <a:ahLst/>
            <a:cxnLst/>
            <a:rect l="l" t="t" r="r" b="b"/>
            <a:pathLst>
              <a:path w="1400810" h="76200">
                <a:moveTo>
                  <a:pt x="1400555" y="0"/>
                </a:moveTo>
                <a:lnTo>
                  <a:pt x="30479" y="0"/>
                </a:lnTo>
                <a:lnTo>
                  <a:pt x="19811" y="3048"/>
                </a:lnTo>
                <a:lnTo>
                  <a:pt x="4571" y="12192"/>
                </a:lnTo>
                <a:lnTo>
                  <a:pt x="0" y="16763"/>
                </a:lnTo>
                <a:lnTo>
                  <a:pt x="0" y="67056"/>
                </a:lnTo>
                <a:lnTo>
                  <a:pt x="4571" y="71628"/>
                </a:lnTo>
                <a:lnTo>
                  <a:pt x="12191" y="76199"/>
                </a:lnTo>
                <a:lnTo>
                  <a:pt x="1400555" y="76199"/>
                </a:lnTo>
                <a:lnTo>
                  <a:pt x="1400555" y="0"/>
                </a:lnTo>
                <a:close/>
              </a:path>
            </a:pathLst>
          </a:custGeom>
          <a:solidFill>
            <a:srgbClr val="FFFFFF"/>
          </a:solidFill>
        </p:spPr>
        <p:txBody>
          <a:bodyPr wrap="square" lIns="0" tIns="0" rIns="0" bIns="0" rtlCol="0"/>
          <a:lstStyle/>
          <a:p/>
        </p:txBody>
      </p:sp>
      <p:sp>
        <p:nvSpPr>
          <p:cNvPr id="133" name="object 133"/>
          <p:cNvSpPr/>
          <p:nvPr/>
        </p:nvSpPr>
        <p:spPr>
          <a:xfrm>
            <a:off x="4953000" y="5996940"/>
            <a:ext cx="1420495" cy="0"/>
          </a:xfrm>
          <a:custGeom>
            <a:avLst/>
            <a:gdLst/>
            <a:ahLst/>
            <a:cxnLst/>
            <a:rect l="l" t="t" r="r" b="b"/>
            <a:pathLst>
              <a:path w="1420495" h="0">
                <a:moveTo>
                  <a:pt x="0" y="0"/>
                </a:moveTo>
                <a:lnTo>
                  <a:pt x="1420368" y="0"/>
                </a:lnTo>
              </a:path>
            </a:pathLst>
          </a:custGeom>
          <a:ln w="7620">
            <a:solidFill>
              <a:srgbClr val="000000"/>
            </a:solidFill>
          </a:ln>
        </p:spPr>
        <p:txBody>
          <a:bodyPr wrap="square" lIns="0" tIns="0" rIns="0" bIns="0" rtlCol="0"/>
          <a:lstStyle/>
          <a:p/>
        </p:txBody>
      </p:sp>
      <p:sp>
        <p:nvSpPr>
          <p:cNvPr id="134" name="object 134"/>
          <p:cNvSpPr/>
          <p:nvPr/>
        </p:nvSpPr>
        <p:spPr>
          <a:xfrm>
            <a:off x="4953000" y="5988684"/>
            <a:ext cx="9525" cy="0"/>
          </a:xfrm>
          <a:custGeom>
            <a:avLst/>
            <a:gdLst/>
            <a:ahLst/>
            <a:cxnLst/>
            <a:rect l="l" t="t" r="r" b="b"/>
            <a:pathLst>
              <a:path w="9525" h="0">
                <a:moveTo>
                  <a:pt x="0" y="0"/>
                </a:moveTo>
                <a:lnTo>
                  <a:pt x="9144" y="0"/>
                </a:lnTo>
              </a:path>
            </a:pathLst>
          </a:custGeom>
          <a:ln w="8889">
            <a:solidFill>
              <a:srgbClr val="000000"/>
            </a:solidFill>
          </a:ln>
        </p:spPr>
        <p:txBody>
          <a:bodyPr wrap="square" lIns="0" tIns="0" rIns="0" bIns="0" rtlCol="0"/>
          <a:lstStyle/>
          <a:p/>
        </p:txBody>
      </p:sp>
      <p:sp>
        <p:nvSpPr>
          <p:cNvPr id="135" name="object 135"/>
          <p:cNvSpPr/>
          <p:nvPr/>
        </p:nvSpPr>
        <p:spPr>
          <a:xfrm>
            <a:off x="4962905" y="3661409"/>
            <a:ext cx="0" cy="2322830"/>
          </a:xfrm>
          <a:custGeom>
            <a:avLst/>
            <a:gdLst/>
            <a:ahLst/>
            <a:cxnLst/>
            <a:rect l="l" t="t" r="r" b="b"/>
            <a:pathLst>
              <a:path w="0" h="2322829">
                <a:moveTo>
                  <a:pt x="0" y="0"/>
                </a:moveTo>
                <a:lnTo>
                  <a:pt x="0" y="2322830"/>
                </a:lnTo>
              </a:path>
            </a:pathLst>
          </a:custGeom>
          <a:ln w="19812">
            <a:solidFill>
              <a:srgbClr val="000000"/>
            </a:solidFill>
          </a:ln>
        </p:spPr>
        <p:txBody>
          <a:bodyPr wrap="square" lIns="0" tIns="0" rIns="0" bIns="0" rtlCol="0"/>
          <a:lstStyle/>
          <a:p/>
        </p:txBody>
      </p:sp>
      <p:sp>
        <p:nvSpPr>
          <p:cNvPr id="136" name="object 136"/>
          <p:cNvSpPr/>
          <p:nvPr/>
        </p:nvSpPr>
        <p:spPr>
          <a:xfrm>
            <a:off x="4953000" y="3656965"/>
            <a:ext cx="9525" cy="0"/>
          </a:xfrm>
          <a:custGeom>
            <a:avLst/>
            <a:gdLst/>
            <a:ahLst/>
            <a:cxnLst/>
            <a:rect l="l" t="t" r="r" b="b"/>
            <a:pathLst>
              <a:path w="9525" h="0">
                <a:moveTo>
                  <a:pt x="0" y="0"/>
                </a:moveTo>
                <a:lnTo>
                  <a:pt x="9144" y="0"/>
                </a:lnTo>
              </a:path>
            </a:pathLst>
          </a:custGeom>
          <a:ln w="8889">
            <a:solidFill>
              <a:srgbClr val="000000"/>
            </a:solidFill>
          </a:ln>
        </p:spPr>
        <p:txBody>
          <a:bodyPr wrap="square" lIns="0" tIns="0" rIns="0" bIns="0" rtlCol="0"/>
          <a:lstStyle/>
          <a:p/>
        </p:txBody>
      </p:sp>
      <p:sp>
        <p:nvSpPr>
          <p:cNvPr id="137" name="object 137"/>
          <p:cNvSpPr/>
          <p:nvPr/>
        </p:nvSpPr>
        <p:spPr>
          <a:xfrm>
            <a:off x="4953000" y="3648709"/>
            <a:ext cx="1420495" cy="0"/>
          </a:xfrm>
          <a:custGeom>
            <a:avLst/>
            <a:gdLst/>
            <a:ahLst/>
            <a:cxnLst/>
            <a:rect l="l" t="t" r="r" b="b"/>
            <a:pathLst>
              <a:path w="1420495" h="0">
                <a:moveTo>
                  <a:pt x="0" y="0"/>
                </a:moveTo>
                <a:lnTo>
                  <a:pt x="1420368" y="0"/>
                </a:lnTo>
              </a:path>
            </a:pathLst>
          </a:custGeom>
          <a:ln w="7620">
            <a:solidFill>
              <a:srgbClr val="000000"/>
            </a:solidFill>
          </a:ln>
        </p:spPr>
        <p:txBody>
          <a:bodyPr wrap="square" lIns="0" tIns="0" rIns="0" bIns="0" rtlCol="0"/>
          <a:lstStyle/>
          <a:p/>
        </p:txBody>
      </p:sp>
      <p:sp>
        <p:nvSpPr>
          <p:cNvPr id="138" name="object 138"/>
          <p:cNvSpPr/>
          <p:nvPr/>
        </p:nvSpPr>
        <p:spPr>
          <a:xfrm>
            <a:off x="4962144" y="5988811"/>
            <a:ext cx="10795" cy="0"/>
          </a:xfrm>
          <a:custGeom>
            <a:avLst/>
            <a:gdLst/>
            <a:ahLst/>
            <a:cxnLst/>
            <a:rect l="l" t="t" r="r" b="b"/>
            <a:pathLst>
              <a:path w="10795" h="0">
                <a:moveTo>
                  <a:pt x="0" y="0"/>
                </a:moveTo>
                <a:lnTo>
                  <a:pt x="10667" y="0"/>
                </a:lnTo>
              </a:path>
            </a:pathLst>
          </a:custGeom>
          <a:ln w="9143">
            <a:solidFill>
              <a:srgbClr val="000000"/>
            </a:solidFill>
          </a:ln>
        </p:spPr>
        <p:txBody>
          <a:bodyPr wrap="square" lIns="0" tIns="0" rIns="0" bIns="0" rtlCol="0"/>
          <a:lstStyle/>
          <a:p/>
        </p:txBody>
      </p:sp>
      <p:sp>
        <p:nvSpPr>
          <p:cNvPr id="139" name="object 139"/>
          <p:cNvSpPr/>
          <p:nvPr/>
        </p:nvSpPr>
        <p:spPr>
          <a:xfrm>
            <a:off x="4972811" y="5988811"/>
            <a:ext cx="1381125" cy="0"/>
          </a:xfrm>
          <a:custGeom>
            <a:avLst/>
            <a:gdLst/>
            <a:ahLst/>
            <a:cxnLst/>
            <a:rect l="l" t="t" r="r" b="b"/>
            <a:pathLst>
              <a:path w="1381125" h="0">
                <a:moveTo>
                  <a:pt x="0" y="0"/>
                </a:moveTo>
                <a:lnTo>
                  <a:pt x="1380744" y="0"/>
                </a:lnTo>
              </a:path>
            </a:pathLst>
          </a:custGeom>
          <a:ln w="9143">
            <a:solidFill>
              <a:srgbClr val="000000"/>
            </a:solidFill>
          </a:ln>
        </p:spPr>
        <p:txBody>
          <a:bodyPr wrap="square" lIns="0" tIns="0" rIns="0" bIns="0" rtlCol="0"/>
          <a:lstStyle/>
          <a:p/>
        </p:txBody>
      </p:sp>
      <p:sp>
        <p:nvSpPr>
          <p:cNvPr id="140" name="object 140"/>
          <p:cNvSpPr/>
          <p:nvPr/>
        </p:nvSpPr>
        <p:spPr>
          <a:xfrm>
            <a:off x="6353555" y="5988684"/>
            <a:ext cx="10795" cy="0"/>
          </a:xfrm>
          <a:custGeom>
            <a:avLst/>
            <a:gdLst/>
            <a:ahLst/>
            <a:cxnLst/>
            <a:rect l="l" t="t" r="r" b="b"/>
            <a:pathLst>
              <a:path w="10795" h="0">
                <a:moveTo>
                  <a:pt x="0" y="0"/>
                </a:moveTo>
                <a:lnTo>
                  <a:pt x="10667" y="0"/>
                </a:lnTo>
              </a:path>
            </a:pathLst>
          </a:custGeom>
          <a:ln w="8889">
            <a:solidFill>
              <a:srgbClr val="000000"/>
            </a:solidFill>
          </a:ln>
        </p:spPr>
        <p:txBody>
          <a:bodyPr wrap="square" lIns="0" tIns="0" rIns="0" bIns="0" rtlCol="0"/>
          <a:lstStyle/>
          <a:p/>
        </p:txBody>
      </p:sp>
      <p:sp>
        <p:nvSpPr>
          <p:cNvPr id="141" name="object 141"/>
          <p:cNvSpPr/>
          <p:nvPr/>
        </p:nvSpPr>
        <p:spPr>
          <a:xfrm>
            <a:off x="6363461" y="3661409"/>
            <a:ext cx="0" cy="2322830"/>
          </a:xfrm>
          <a:custGeom>
            <a:avLst/>
            <a:gdLst/>
            <a:ahLst/>
            <a:cxnLst/>
            <a:rect l="l" t="t" r="r" b="b"/>
            <a:pathLst>
              <a:path w="0" h="2322829">
                <a:moveTo>
                  <a:pt x="0" y="0"/>
                </a:moveTo>
                <a:lnTo>
                  <a:pt x="0" y="2322830"/>
                </a:lnTo>
              </a:path>
            </a:pathLst>
          </a:custGeom>
          <a:ln w="19812">
            <a:solidFill>
              <a:srgbClr val="000000"/>
            </a:solidFill>
          </a:ln>
        </p:spPr>
        <p:txBody>
          <a:bodyPr wrap="square" lIns="0" tIns="0" rIns="0" bIns="0" rtlCol="0"/>
          <a:lstStyle/>
          <a:p/>
        </p:txBody>
      </p:sp>
      <p:sp>
        <p:nvSpPr>
          <p:cNvPr id="142" name="object 142"/>
          <p:cNvSpPr/>
          <p:nvPr/>
        </p:nvSpPr>
        <p:spPr>
          <a:xfrm>
            <a:off x="6353555" y="3656965"/>
            <a:ext cx="10795" cy="0"/>
          </a:xfrm>
          <a:custGeom>
            <a:avLst/>
            <a:gdLst/>
            <a:ahLst/>
            <a:cxnLst/>
            <a:rect l="l" t="t" r="r" b="b"/>
            <a:pathLst>
              <a:path w="10795" h="0">
                <a:moveTo>
                  <a:pt x="0" y="0"/>
                </a:moveTo>
                <a:lnTo>
                  <a:pt x="10667" y="0"/>
                </a:lnTo>
              </a:path>
            </a:pathLst>
          </a:custGeom>
          <a:ln w="8889">
            <a:solidFill>
              <a:srgbClr val="000000"/>
            </a:solidFill>
          </a:ln>
        </p:spPr>
        <p:txBody>
          <a:bodyPr wrap="square" lIns="0" tIns="0" rIns="0" bIns="0" rtlCol="0"/>
          <a:lstStyle/>
          <a:p/>
        </p:txBody>
      </p:sp>
      <p:sp>
        <p:nvSpPr>
          <p:cNvPr id="143" name="object 143"/>
          <p:cNvSpPr/>
          <p:nvPr/>
        </p:nvSpPr>
        <p:spPr>
          <a:xfrm>
            <a:off x="6364223" y="5988811"/>
            <a:ext cx="9525" cy="0"/>
          </a:xfrm>
          <a:custGeom>
            <a:avLst/>
            <a:gdLst/>
            <a:ahLst/>
            <a:cxnLst/>
            <a:rect l="l" t="t" r="r" b="b"/>
            <a:pathLst>
              <a:path w="9525" h="0">
                <a:moveTo>
                  <a:pt x="0" y="0"/>
                </a:moveTo>
                <a:lnTo>
                  <a:pt x="9144" y="0"/>
                </a:lnTo>
              </a:path>
            </a:pathLst>
          </a:custGeom>
          <a:ln w="9143">
            <a:solidFill>
              <a:srgbClr val="000000"/>
            </a:solidFill>
          </a:ln>
        </p:spPr>
        <p:txBody>
          <a:bodyPr wrap="square" lIns="0" tIns="0" rIns="0" bIns="0" rtlCol="0"/>
          <a:lstStyle/>
          <a:p/>
        </p:txBody>
      </p:sp>
      <p:sp>
        <p:nvSpPr>
          <p:cNvPr id="144" name="object 144"/>
          <p:cNvSpPr/>
          <p:nvPr/>
        </p:nvSpPr>
        <p:spPr>
          <a:xfrm>
            <a:off x="4962144" y="3657091"/>
            <a:ext cx="10795" cy="0"/>
          </a:xfrm>
          <a:custGeom>
            <a:avLst/>
            <a:gdLst/>
            <a:ahLst/>
            <a:cxnLst/>
            <a:rect l="l" t="t" r="r" b="b"/>
            <a:pathLst>
              <a:path w="10795" h="0">
                <a:moveTo>
                  <a:pt x="0" y="0"/>
                </a:moveTo>
                <a:lnTo>
                  <a:pt x="10667" y="0"/>
                </a:lnTo>
              </a:path>
            </a:pathLst>
          </a:custGeom>
          <a:ln w="9144">
            <a:solidFill>
              <a:srgbClr val="000000"/>
            </a:solidFill>
          </a:ln>
        </p:spPr>
        <p:txBody>
          <a:bodyPr wrap="square" lIns="0" tIns="0" rIns="0" bIns="0" rtlCol="0"/>
          <a:lstStyle/>
          <a:p/>
        </p:txBody>
      </p:sp>
      <p:sp>
        <p:nvSpPr>
          <p:cNvPr id="145" name="object 145"/>
          <p:cNvSpPr/>
          <p:nvPr/>
        </p:nvSpPr>
        <p:spPr>
          <a:xfrm>
            <a:off x="4972811" y="3657091"/>
            <a:ext cx="1381125" cy="0"/>
          </a:xfrm>
          <a:custGeom>
            <a:avLst/>
            <a:gdLst/>
            <a:ahLst/>
            <a:cxnLst/>
            <a:rect l="l" t="t" r="r" b="b"/>
            <a:pathLst>
              <a:path w="1381125" h="0">
                <a:moveTo>
                  <a:pt x="0" y="0"/>
                </a:moveTo>
                <a:lnTo>
                  <a:pt x="1380744" y="0"/>
                </a:lnTo>
              </a:path>
            </a:pathLst>
          </a:custGeom>
          <a:ln w="9144">
            <a:solidFill>
              <a:srgbClr val="000000"/>
            </a:solidFill>
          </a:ln>
        </p:spPr>
        <p:txBody>
          <a:bodyPr wrap="square" lIns="0" tIns="0" rIns="0" bIns="0" rtlCol="0"/>
          <a:lstStyle/>
          <a:p/>
        </p:txBody>
      </p:sp>
      <p:sp>
        <p:nvSpPr>
          <p:cNvPr id="146" name="object 146"/>
          <p:cNvSpPr/>
          <p:nvPr/>
        </p:nvSpPr>
        <p:spPr>
          <a:xfrm>
            <a:off x="6364223" y="3657091"/>
            <a:ext cx="9525" cy="0"/>
          </a:xfrm>
          <a:custGeom>
            <a:avLst/>
            <a:gdLst/>
            <a:ahLst/>
            <a:cxnLst/>
            <a:rect l="l" t="t" r="r" b="b"/>
            <a:pathLst>
              <a:path w="9525" h="0">
                <a:moveTo>
                  <a:pt x="0" y="0"/>
                </a:moveTo>
                <a:lnTo>
                  <a:pt x="9144" y="0"/>
                </a:lnTo>
              </a:path>
            </a:pathLst>
          </a:custGeom>
          <a:ln w="9144">
            <a:solidFill>
              <a:srgbClr val="000000"/>
            </a:solidFill>
          </a:ln>
        </p:spPr>
        <p:txBody>
          <a:bodyPr wrap="square" lIns="0" tIns="0" rIns="0" bIns="0" rtlCol="0"/>
          <a:lstStyle/>
          <a:p/>
        </p:txBody>
      </p:sp>
      <p:sp>
        <p:nvSpPr>
          <p:cNvPr id="147" name="object 147"/>
          <p:cNvSpPr/>
          <p:nvPr/>
        </p:nvSpPr>
        <p:spPr>
          <a:xfrm>
            <a:off x="4942332" y="3983990"/>
            <a:ext cx="1422400" cy="0"/>
          </a:xfrm>
          <a:custGeom>
            <a:avLst/>
            <a:gdLst/>
            <a:ahLst/>
            <a:cxnLst/>
            <a:rect l="l" t="t" r="r" b="b"/>
            <a:pathLst>
              <a:path w="1422400" h="0">
                <a:moveTo>
                  <a:pt x="0" y="0"/>
                </a:moveTo>
                <a:lnTo>
                  <a:pt x="1421891" y="0"/>
                </a:lnTo>
              </a:path>
            </a:pathLst>
          </a:custGeom>
          <a:ln w="16763">
            <a:solidFill>
              <a:srgbClr val="000000"/>
            </a:solidFill>
          </a:ln>
        </p:spPr>
        <p:txBody>
          <a:bodyPr wrap="square" lIns="0" tIns="0" rIns="0" bIns="0" rtlCol="0"/>
          <a:lstStyle/>
          <a:p/>
        </p:txBody>
      </p:sp>
      <p:sp>
        <p:nvSpPr>
          <p:cNvPr id="148" name="object 148"/>
          <p:cNvSpPr/>
          <p:nvPr/>
        </p:nvSpPr>
        <p:spPr>
          <a:xfrm>
            <a:off x="4942332" y="4322317"/>
            <a:ext cx="1422400" cy="0"/>
          </a:xfrm>
          <a:custGeom>
            <a:avLst/>
            <a:gdLst/>
            <a:ahLst/>
            <a:cxnLst/>
            <a:rect l="l" t="t" r="r" b="b"/>
            <a:pathLst>
              <a:path w="1422400" h="0">
                <a:moveTo>
                  <a:pt x="0" y="0"/>
                </a:moveTo>
                <a:lnTo>
                  <a:pt x="1421891" y="0"/>
                </a:lnTo>
              </a:path>
            </a:pathLst>
          </a:custGeom>
          <a:ln w="16763">
            <a:solidFill>
              <a:srgbClr val="000000"/>
            </a:solidFill>
          </a:ln>
        </p:spPr>
        <p:txBody>
          <a:bodyPr wrap="square" lIns="0" tIns="0" rIns="0" bIns="0" rtlCol="0"/>
          <a:lstStyle/>
          <a:p/>
        </p:txBody>
      </p:sp>
      <p:sp>
        <p:nvSpPr>
          <p:cNvPr id="149" name="object 149"/>
          <p:cNvSpPr/>
          <p:nvPr/>
        </p:nvSpPr>
        <p:spPr>
          <a:xfrm>
            <a:off x="4942332" y="4662170"/>
            <a:ext cx="1422400" cy="0"/>
          </a:xfrm>
          <a:custGeom>
            <a:avLst/>
            <a:gdLst/>
            <a:ahLst/>
            <a:cxnLst/>
            <a:rect l="l" t="t" r="r" b="b"/>
            <a:pathLst>
              <a:path w="1422400" h="0">
                <a:moveTo>
                  <a:pt x="0" y="0"/>
                </a:moveTo>
                <a:lnTo>
                  <a:pt x="1421891" y="0"/>
                </a:lnTo>
              </a:path>
            </a:pathLst>
          </a:custGeom>
          <a:ln w="16763">
            <a:solidFill>
              <a:srgbClr val="000000"/>
            </a:solidFill>
          </a:ln>
        </p:spPr>
        <p:txBody>
          <a:bodyPr wrap="square" lIns="0" tIns="0" rIns="0" bIns="0" rtlCol="0"/>
          <a:lstStyle/>
          <a:p/>
        </p:txBody>
      </p:sp>
      <p:sp>
        <p:nvSpPr>
          <p:cNvPr id="150" name="object 150"/>
          <p:cNvSpPr/>
          <p:nvPr/>
        </p:nvSpPr>
        <p:spPr>
          <a:xfrm>
            <a:off x="4942332" y="5000497"/>
            <a:ext cx="1422400" cy="0"/>
          </a:xfrm>
          <a:custGeom>
            <a:avLst/>
            <a:gdLst/>
            <a:ahLst/>
            <a:cxnLst/>
            <a:rect l="l" t="t" r="r" b="b"/>
            <a:pathLst>
              <a:path w="1422400" h="0">
                <a:moveTo>
                  <a:pt x="0" y="0"/>
                </a:moveTo>
                <a:lnTo>
                  <a:pt x="1421891" y="0"/>
                </a:lnTo>
              </a:path>
            </a:pathLst>
          </a:custGeom>
          <a:ln w="16763">
            <a:solidFill>
              <a:srgbClr val="000000"/>
            </a:solidFill>
          </a:ln>
        </p:spPr>
        <p:txBody>
          <a:bodyPr wrap="square" lIns="0" tIns="0" rIns="0" bIns="0" rtlCol="0"/>
          <a:lstStyle/>
          <a:p/>
        </p:txBody>
      </p:sp>
      <p:sp>
        <p:nvSpPr>
          <p:cNvPr id="151" name="object 151"/>
          <p:cNvSpPr/>
          <p:nvPr/>
        </p:nvSpPr>
        <p:spPr>
          <a:xfrm>
            <a:off x="4942332" y="5306821"/>
            <a:ext cx="1422400" cy="0"/>
          </a:xfrm>
          <a:custGeom>
            <a:avLst/>
            <a:gdLst/>
            <a:ahLst/>
            <a:cxnLst/>
            <a:rect l="l" t="t" r="r" b="b"/>
            <a:pathLst>
              <a:path w="1422400" h="0">
                <a:moveTo>
                  <a:pt x="0" y="0"/>
                </a:moveTo>
                <a:lnTo>
                  <a:pt x="1421891" y="0"/>
                </a:lnTo>
              </a:path>
            </a:pathLst>
          </a:custGeom>
          <a:ln w="16763">
            <a:solidFill>
              <a:srgbClr val="000000"/>
            </a:solidFill>
          </a:ln>
        </p:spPr>
        <p:txBody>
          <a:bodyPr wrap="square" lIns="0" tIns="0" rIns="0" bIns="0" rtlCol="0"/>
          <a:lstStyle/>
          <a:p/>
        </p:txBody>
      </p:sp>
      <p:sp>
        <p:nvSpPr>
          <p:cNvPr id="152" name="object 152"/>
          <p:cNvSpPr/>
          <p:nvPr/>
        </p:nvSpPr>
        <p:spPr>
          <a:xfrm>
            <a:off x="4942332" y="5645150"/>
            <a:ext cx="1422400" cy="0"/>
          </a:xfrm>
          <a:custGeom>
            <a:avLst/>
            <a:gdLst/>
            <a:ahLst/>
            <a:cxnLst/>
            <a:rect l="l" t="t" r="r" b="b"/>
            <a:pathLst>
              <a:path w="1422400" h="0">
                <a:moveTo>
                  <a:pt x="0" y="0"/>
                </a:moveTo>
                <a:lnTo>
                  <a:pt x="1421891" y="0"/>
                </a:lnTo>
              </a:path>
            </a:pathLst>
          </a:custGeom>
          <a:ln w="16763">
            <a:solidFill>
              <a:srgbClr val="000000"/>
            </a:solidFill>
          </a:ln>
        </p:spPr>
        <p:txBody>
          <a:bodyPr wrap="square" lIns="0" tIns="0" rIns="0" bIns="0" rtlCol="0"/>
          <a:lstStyle/>
          <a:p/>
        </p:txBody>
      </p:sp>
      <p:sp>
        <p:nvSpPr>
          <p:cNvPr id="153" name="object 153"/>
          <p:cNvSpPr txBox="1"/>
          <p:nvPr/>
        </p:nvSpPr>
        <p:spPr>
          <a:xfrm>
            <a:off x="1171447" y="3713479"/>
            <a:ext cx="1022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7</a:t>
            </a:r>
            <a:endParaRPr sz="1200">
              <a:latin typeface="Times New Roman"/>
              <a:cs typeface="Times New Roman"/>
            </a:endParaRPr>
          </a:p>
        </p:txBody>
      </p:sp>
      <p:sp>
        <p:nvSpPr>
          <p:cNvPr id="154" name="object 154"/>
          <p:cNvSpPr txBox="1"/>
          <p:nvPr/>
        </p:nvSpPr>
        <p:spPr>
          <a:xfrm>
            <a:off x="1171447" y="4035006"/>
            <a:ext cx="1022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6</a:t>
            </a:r>
            <a:endParaRPr sz="1200">
              <a:latin typeface="Times New Roman"/>
              <a:cs typeface="Times New Roman"/>
            </a:endParaRPr>
          </a:p>
        </p:txBody>
      </p:sp>
      <p:sp>
        <p:nvSpPr>
          <p:cNvPr id="155" name="object 155"/>
          <p:cNvSpPr txBox="1"/>
          <p:nvPr/>
        </p:nvSpPr>
        <p:spPr>
          <a:xfrm>
            <a:off x="1171447" y="4374832"/>
            <a:ext cx="1022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5</a:t>
            </a:r>
            <a:endParaRPr sz="1200">
              <a:latin typeface="Times New Roman"/>
              <a:cs typeface="Times New Roman"/>
            </a:endParaRPr>
          </a:p>
        </p:txBody>
      </p:sp>
      <p:sp>
        <p:nvSpPr>
          <p:cNvPr id="156" name="object 156"/>
          <p:cNvSpPr txBox="1"/>
          <p:nvPr/>
        </p:nvSpPr>
        <p:spPr>
          <a:xfrm>
            <a:off x="1171447" y="4713147"/>
            <a:ext cx="1022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4</a:t>
            </a:r>
            <a:endParaRPr sz="1200">
              <a:latin typeface="Times New Roman"/>
              <a:cs typeface="Times New Roman"/>
            </a:endParaRPr>
          </a:p>
        </p:txBody>
      </p:sp>
      <p:sp>
        <p:nvSpPr>
          <p:cNvPr id="157" name="object 157"/>
          <p:cNvSpPr txBox="1"/>
          <p:nvPr/>
        </p:nvSpPr>
        <p:spPr>
          <a:xfrm>
            <a:off x="1171447" y="5036197"/>
            <a:ext cx="1022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3</a:t>
            </a:r>
            <a:endParaRPr sz="1200">
              <a:latin typeface="Times New Roman"/>
              <a:cs typeface="Times New Roman"/>
            </a:endParaRPr>
          </a:p>
        </p:txBody>
      </p:sp>
      <p:sp>
        <p:nvSpPr>
          <p:cNvPr id="158" name="object 158"/>
          <p:cNvSpPr txBox="1"/>
          <p:nvPr/>
        </p:nvSpPr>
        <p:spPr>
          <a:xfrm>
            <a:off x="1171447" y="5374513"/>
            <a:ext cx="1022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2</a:t>
            </a:r>
            <a:endParaRPr sz="1200">
              <a:latin typeface="Times New Roman"/>
              <a:cs typeface="Times New Roman"/>
            </a:endParaRPr>
          </a:p>
        </p:txBody>
      </p:sp>
      <p:sp>
        <p:nvSpPr>
          <p:cNvPr id="159" name="object 159"/>
          <p:cNvSpPr txBox="1"/>
          <p:nvPr/>
        </p:nvSpPr>
        <p:spPr>
          <a:xfrm>
            <a:off x="1171447" y="5714339"/>
            <a:ext cx="1022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1</a:t>
            </a:r>
            <a:endParaRPr sz="1200">
              <a:latin typeface="Times New Roman"/>
              <a:cs typeface="Times New Roman"/>
            </a:endParaRPr>
          </a:p>
        </p:txBody>
      </p:sp>
      <p:sp>
        <p:nvSpPr>
          <p:cNvPr id="160" name="object 160"/>
          <p:cNvSpPr/>
          <p:nvPr/>
        </p:nvSpPr>
        <p:spPr>
          <a:xfrm>
            <a:off x="1452371" y="5985764"/>
            <a:ext cx="4899660" cy="338455"/>
          </a:xfrm>
          <a:custGeom>
            <a:avLst/>
            <a:gdLst/>
            <a:ahLst/>
            <a:cxnLst/>
            <a:rect l="l" t="t" r="r" b="b"/>
            <a:pathLst>
              <a:path w="4899660" h="338454">
                <a:moveTo>
                  <a:pt x="4891120" y="0"/>
                </a:moveTo>
                <a:lnTo>
                  <a:pt x="7015" y="0"/>
                </a:lnTo>
                <a:lnTo>
                  <a:pt x="3553" y="37814"/>
                </a:lnTo>
                <a:lnTo>
                  <a:pt x="740" y="80857"/>
                </a:lnTo>
                <a:lnTo>
                  <a:pt x="0" y="99746"/>
                </a:lnTo>
                <a:lnTo>
                  <a:pt x="0" y="235441"/>
                </a:lnTo>
                <a:lnTo>
                  <a:pt x="740" y="254305"/>
                </a:lnTo>
                <a:lnTo>
                  <a:pt x="3553" y="297291"/>
                </a:lnTo>
                <a:lnTo>
                  <a:pt x="7315" y="338327"/>
                </a:lnTo>
                <a:lnTo>
                  <a:pt x="4890820" y="338327"/>
                </a:lnTo>
                <a:lnTo>
                  <a:pt x="4894582" y="297291"/>
                </a:lnTo>
                <a:lnTo>
                  <a:pt x="4897395" y="254305"/>
                </a:lnTo>
                <a:lnTo>
                  <a:pt x="4899092" y="211084"/>
                </a:lnTo>
                <a:lnTo>
                  <a:pt x="4899660" y="167639"/>
                </a:lnTo>
                <a:lnTo>
                  <a:pt x="4899092" y="124135"/>
                </a:lnTo>
                <a:lnTo>
                  <a:pt x="4897395" y="80857"/>
                </a:lnTo>
                <a:lnTo>
                  <a:pt x="4894582" y="37814"/>
                </a:lnTo>
                <a:lnTo>
                  <a:pt x="4891120" y="0"/>
                </a:lnTo>
                <a:close/>
              </a:path>
            </a:pathLst>
          </a:custGeom>
          <a:solidFill>
            <a:srgbClr val="D2E1CA"/>
          </a:solidFill>
        </p:spPr>
        <p:txBody>
          <a:bodyPr wrap="square" lIns="0" tIns="0" rIns="0" bIns="0" rtlCol="0"/>
          <a:lstStyle/>
          <a:p/>
        </p:txBody>
      </p:sp>
      <p:sp>
        <p:nvSpPr>
          <p:cNvPr id="161" name="object 161"/>
          <p:cNvSpPr/>
          <p:nvPr/>
        </p:nvSpPr>
        <p:spPr>
          <a:xfrm>
            <a:off x="1511808" y="5985764"/>
            <a:ext cx="4777739" cy="338327"/>
          </a:xfrm>
          <a:prstGeom prst="rect">
            <a:avLst/>
          </a:prstGeom>
          <a:blipFill>
            <a:blip r:embed="rId92" cstate="print"/>
            <a:stretch>
              <a:fillRect/>
            </a:stretch>
          </a:blipFill>
        </p:spPr>
        <p:txBody>
          <a:bodyPr wrap="square" lIns="0" tIns="0" rIns="0" bIns="0" rtlCol="0"/>
          <a:lstStyle/>
          <a:p/>
        </p:txBody>
      </p:sp>
      <p:sp>
        <p:nvSpPr>
          <p:cNvPr id="162" name="object 162"/>
          <p:cNvSpPr/>
          <p:nvPr/>
        </p:nvSpPr>
        <p:spPr>
          <a:xfrm>
            <a:off x="1594103" y="5985764"/>
            <a:ext cx="4613148" cy="338327"/>
          </a:xfrm>
          <a:prstGeom prst="rect">
            <a:avLst/>
          </a:prstGeom>
          <a:blipFill>
            <a:blip r:embed="rId93" cstate="print"/>
            <a:stretch>
              <a:fillRect/>
            </a:stretch>
          </a:blipFill>
        </p:spPr>
        <p:txBody>
          <a:bodyPr wrap="square" lIns="0" tIns="0" rIns="0" bIns="0" rtlCol="0"/>
          <a:lstStyle/>
          <a:p/>
        </p:txBody>
      </p:sp>
      <p:sp>
        <p:nvSpPr>
          <p:cNvPr id="163" name="object 163"/>
          <p:cNvSpPr/>
          <p:nvPr/>
        </p:nvSpPr>
        <p:spPr>
          <a:xfrm>
            <a:off x="1656588" y="5985764"/>
            <a:ext cx="4488179" cy="338327"/>
          </a:xfrm>
          <a:prstGeom prst="rect">
            <a:avLst/>
          </a:prstGeom>
          <a:blipFill>
            <a:blip r:embed="rId94" cstate="print"/>
            <a:stretch>
              <a:fillRect/>
            </a:stretch>
          </a:blipFill>
        </p:spPr>
        <p:txBody>
          <a:bodyPr wrap="square" lIns="0" tIns="0" rIns="0" bIns="0" rtlCol="0"/>
          <a:lstStyle/>
          <a:p/>
        </p:txBody>
      </p:sp>
      <p:sp>
        <p:nvSpPr>
          <p:cNvPr id="164" name="object 164"/>
          <p:cNvSpPr/>
          <p:nvPr/>
        </p:nvSpPr>
        <p:spPr>
          <a:xfrm>
            <a:off x="1738884" y="5985764"/>
            <a:ext cx="4323587" cy="338327"/>
          </a:xfrm>
          <a:prstGeom prst="rect">
            <a:avLst/>
          </a:prstGeom>
          <a:blipFill>
            <a:blip r:embed="rId95" cstate="print"/>
            <a:stretch>
              <a:fillRect/>
            </a:stretch>
          </a:blipFill>
        </p:spPr>
        <p:txBody>
          <a:bodyPr wrap="square" lIns="0" tIns="0" rIns="0" bIns="0" rtlCol="0"/>
          <a:lstStyle/>
          <a:p/>
        </p:txBody>
      </p:sp>
      <p:sp>
        <p:nvSpPr>
          <p:cNvPr id="165" name="object 165"/>
          <p:cNvSpPr/>
          <p:nvPr/>
        </p:nvSpPr>
        <p:spPr>
          <a:xfrm>
            <a:off x="1821179" y="5985764"/>
            <a:ext cx="4158996" cy="338247"/>
          </a:xfrm>
          <a:prstGeom prst="rect">
            <a:avLst/>
          </a:prstGeom>
          <a:blipFill>
            <a:blip r:embed="rId96" cstate="print"/>
            <a:stretch>
              <a:fillRect/>
            </a:stretch>
          </a:blipFill>
        </p:spPr>
        <p:txBody>
          <a:bodyPr wrap="square" lIns="0" tIns="0" rIns="0" bIns="0" rtlCol="0"/>
          <a:lstStyle/>
          <a:p/>
        </p:txBody>
      </p:sp>
      <p:sp>
        <p:nvSpPr>
          <p:cNvPr id="166" name="object 166"/>
          <p:cNvSpPr/>
          <p:nvPr/>
        </p:nvSpPr>
        <p:spPr>
          <a:xfrm>
            <a:off x="1883664" y="5985764"/>
            <a:ext cx="4035551" cy="338327"/>
          </a:xfrm>
          <a:prstGeom prst="rect">
            <a:avLst/>
          </a:prstGeom>
          <a:blipFill>
            <a:blip r:embed="rId97" cstate="print"/>
            <a:stretch>
              <a:fillRect/>
            </a:stretch>
          </a:blipFill>
        </p:spPr>
        <p:txBody>
          <a:bodyPr wrap="square" lIns="0" tIns="0" rIns="0" bIns="0" rtlCol="0"/>
          <a:lstStyle/>
          <a:p/>
        </p:txBody>
      </p:sp>
      <p:sp>
        <p:nvSpPr>
          <p:cNvPr id="167" name="object 167"/>
          <p:cNvSpPr/>
          <p:nvPr/>
        </p:nvSpPr>
        <p:spPr>
          <a:xfrm>
            <a:off x="1965960" y="5985764"/>
            <a:ext cx="3870960" cy="338327"/>
          </a:xfrm>
          <a:prstGeom prst="rect">
            <a:avLst/>
          </a:prstGeom>
          <a:blipFill>
            <a:blip r:embed="rId98" cstate="print"/>
            <a:stretch>
              <a:fillRect/>
            </a:stretch>
          </a:blipFill>
        </p:spPr>
        <p:txBody>
          <a:bodyPr wrap="square" lIns="0" tIns="0" rIns="0" bIns="0" rtlCol="0"/>
          <a:lstStyle/>
          <a:p/>
        </p:txBody>
      </p:sp>
      <p:sp>
        <p:nvSpPr>
          <p:cNvPr id="168" name="object 168"/>
          <p:cNvSpPr/>
          <p:nvPr/>
        </p:nvSpPr>
        <p:spPr>
          <a:xfrm>
            <a:off x="2048256" y="5985764"/>
            <a:ext cx="3706367" cy="338327"/>
          </a:xfrm>
          <a:prstGeom prst="rect">
            <a:avLst/>
          </a:prstGeom>
          <a:blipFill>
            <a:blip r:embed="rId99" cstate="print"/>
            <a:stretch>
              <a:fillRect/>
            </a:stretch>
          </a:blipFill>
        </p:spPr>
        <p:txBody>
          <a:bodyPr wrap="square" lIns="0" tIns="0" rIns="0" bIns="0" rtlCol="0"/>
          <a:lstStyle/>
          <a:p/>
        </p:txBody>
      </p:sp>
      <p:sp>
        <p:nvSpPr>
          <p:cNvPr id="169" name="object 169"/>
          <p:cNvSpPr/>
          <p:nvPr/>
        </p:nvSpPr>
        <p:spPr>
          <a:xfrm>
            <a:off x="2109216" y="5985764"/>
            <a:ext cx="3582924" cy="338327"/>
          </a:xfrm>
          <a:prstGeom prst="rect">
            <a:avLst/>
          </a:prstGeom>
          <a:blipFill>
            <a:blip r:embed="rId100" cstate="print"/>
            <a:stretch>
              <a:fillRect/>
            </a:stretch>
          </a:blipFill>
        </p:spPr>
        <p:txBody>
          <a:bodyPr wrap="square" lIns="0" tIns="0" rIns="0" bIns="0" rtlCol="0"/>
          <a:lstStyle/>
          <a:p/>
        </p:txBody>
      </p:sp>
      <p:sp>
        <p:nvSpPr>
          <p:cNvPr id="170" name="object 170"/>
          <p:cNvSpPr/>
          <p:nvPr/>
        </p:nvSpPr>
        <p:spPr>
          <a:xfrm>
            <a:off x="2191511" y="5985764"/>
            <a:ext cx="3418332" cy="338327"/>
          </a:xfrm>
          <a:prstGeom prst="rect">
            <a:avLst/>
          </a:prstGeom>
          <a:blipFill>
            <a:blip r:embed="rId101" cstate="print"/>
            <a:stretch>
              <a:fillRect/>
            </a:stretch>
          </a:blipFill>
        </p:spPr>
        <p:txBody>
          <a:bodyPr wrap="square" lIns="0" tIns="0" rIns="0" bIns="0" rtlCol="0"/>
          <a:lstStyle/>
          <a:p/>
        </p:txBody>
      </p:sp>
      <p:sp>
        <p:nvSpPr>
          <p:cNvPr id="171" name="object 171"/>
          <p:cNvSpPr/>
          <p:nvPr/>
        </p:nvSpPr>
        <p:spPr>
          <a:xfrm>
            <a:off x="2253996" y="5985764"/>
            <a:ext cx="3293363" cy="338327"/>
          </a:xfrm>
          <a:prstGeom prst="rect">
            <a:avLst/>
          </a:prstGeom>
          <a:blipFill>
            <a:blip r:embed="rId102" cstate="print"/>
            <a:stretch>
              <a:fillRect/>
            </a:stretch>
          </a:blipFill>
        </p:spPr>
        <p:txBody>
          <a:bodyPr wrap="square" lIns="0" tIns="0" rIns="0" bIns="0" rtlCol="0"/>
          <a:lstStyle/>
          <a:p/>
        </p:txBody>
      </p:sp>
      <p:sp>
        <p:nvSpPr>
          <p:cNvPr id="172" name="object 172"/>
          <p:cNvSpPr/>
          <p:nvPr/>
        </p:nvSpPr>
        <p:spPr>
          <a:xfrm>
            <a:off x="2336292" y="5985764"/>
            <a:ext cx="3128772" cy="338327"/>
          </a:xfrm>
          <a:prstGeom prst="rect">
            <a:avLst/>
          </a:prstGeom>
          <a:blipFill>
            <a:blip r:embed="rId103" cstate="print"/>
            <a:stretch>
              <a:fillRect/>
            </a:stretch>
          </a:blipFill>
        </p:spPr>
        <p:txBody>
          <a:bodyPr wrap="square" lIns="0" tIns="0" rIns="0" bIns="0" rtlCol="0"/>
          <a:lstStyle/>
          <a:p/>
        </p:txBody>
      </p:sp>
      <p:sp>
        <p:nvSpPr>
          <p:cNvPr id="173" name="object 173"/>
          <p:cNvSpPr/>
          <p:nvPr/>
        </p:nvSpPr>
        <p:spPr>
          <a:xfrm>
            <a:off x="2418588" y="5985764"/>
            <a:ext cx="2964179" cy="338327"/>
          </a:xfrm>
          <a:prstGeom prst="rect">
            <a:avLst/>
          </a:prstGeom>
          <a:blipFill>
            <a:blip r:embed="rId104" cstate="print"/>
            <a:stretch>
              <a:fillRect/>
            </a:stretch>
          </a:blipFill>
        </p:spPr>
        <p:txBody>
          <a:bodyPr wrap="square" lIns="0" tIns="0" rIns="0" bIns="0" rtlCol="0"/>
          <a:lstStyle/>
          <a:p/>
        </p:txBody>
      </p:sp>
      <p:sp>
        <p:nvSpPr>
          <p:cNvPr id="174" name="object 174"/>
          <p:cNvSpPr/>
          <p:nvPr/>
        </p:nvSpPr>
        <p:spPr>
          <a:xfrm>
            <a:off x="2481072" y="5985764"/>
            <a:ext cx="2840736" cy="338327"/>
          </a:xfrm>
          <a:prstGeom prst="rect">
            <a:avLst/>
          </a:prstGeom>
          <a:blipFill>
            <a:blip r:embed="rId105" cstate="print"/>
            <a:stretch>
              <a:fillRect/>
            </a:stretch>
          </a:blipFill>
        </p:spPr>
        <p:txBody>
          <a:bodyPr wrap="square" lIns="0" tIns="0" rIns="0" bIns="0" rtlCol="0"/>
          <a:lstStyle/>
          <a:p/>
        </p:txBody>
      </p:sp>
      <p:sp>
        <p:nvSpPr>
          <p:cNvPr id="175" name="object 175"/>
          <p:cNvSpPr/>
          <p:nvPr/>
        </p:nvSpPr>
        <p:spPr>
          <a:xfrm>
            <a:off x="2563368" y="5985764"/>
            <a:ext cx="2676143" cy="338327"/>
          </a:xfrm>
          <a:prstGeom prst="rect">
            <a:avLst/>
          </a:prstGeom>
          <a:blipFill>
            <a:blip r:embed="rId106" cstate="print"/>
            <a:stretch>
              <a:fillRect/>
            </a:stretch>
          </a:blipFill>
        </p:spPr>
        <p:txBody>
          <a:bodyPr wrap="square" lIns="0" tIns="0" rIns="0" bIns="0" rtlCol="0"/>
          <a:lstStyle/>
          <a:p/>
        </p:txBody>
      </p:sp>
      <p:sp>
        <p:nvSpPr>
          <p:cNvPr id="176" name="object 176"/>
          <p:cNvSpPr/>
          <p:nvPr/>
        </p:nvSpPr>
        <p:spPr>
          <a:xfrm>
            <a:off x="2624327" y="5985764"/>
            <a:ext cx="2552700" cy="338327"/>
          </a:xfrm>
          <a:prstGeom prst="rect">
            <a:avLst/>
          </a:prstGeom>
          <a:blipFill>
            <a:blip r:embed="rId107" cstate="print"/>
            <a:stretch>
              <a:fillRect/>
            </a:stretch>
          </a:blipFill>
        </p:spPr>
        <p:txBody>
          <a:bodyPr wrap="square" lIns="0" tIns="0" rIns="0" bIns="0" rtlCol="0"/>
          <a:lstStyle/>
          <a:p/>
        </p:txBody>
      </p:sp>
      <p:sp>
        <p:nvSpPr>
          <p:cNvPr id="177" name="object 177"/>
          <p:cNvSpPr/>
          <p:nvPr/>
        </p:nvSpPr>
        <p:spPr>
          <a:xfrm>
            <a:off x="2706623" y="5985764"/>
            <a:ext cx="2388108" cy="338327"/>
          </a:xfrm>
          <a:prstGeom prst="rect">
            <a:avLst/>
          </a:prstGeom>
          <a:blipFill>
            <a:blip r:embed="rId108" cstate="print"/>
            <a:stretch>
              <a:fillRect/>
            </a:stretch>
          </a:blipFill>
        </p:spPr>
        <p:txBody>
          <a:bodyPr wrap="square" lIns="0" tIns="0" rIns="0" bIns="0" rtlCol="0"/>
          <a:lstStyle/>
          <a:p/>
        </p:txBody>
      </p:sp>
      <p:sp>
        <p:nvSpPr>
          <p:cNvPr id="178" name="object 178"/>
          <p:cNvSpPr/>
          <p:nvPr/>
        </p:nvSpPr>
        <p:spPr>
          <a:xfrm>
            <a:off x="2788920" y="5985764"/>
            <a:ext cx="2223515" cy="338327"/>
          </a:xfrm>
          <a:prstGeom prst="rect">
            <a:avLst/>
          </a:prstGeom>
          <a:blipFill>
            <a:blip r:embed="rId109" cstate="print"/>
            <a:stretch>
              <a:fillRect/>
            </a:stretch>
          </a:blipFill>
        </p:spPr>
        <p:txBody>
          <a:bodyPr wrap="square" lIns="0" tIns="0" rIns="0" bIns="0" rtlCol="0"/>
          <a:lstStyle/>
          <a:p/>
        </p:txBody>
      </p:sp>
      <p:sp>
        <p:nvSpPr>
          <p:cNvPr id="179" name="object 179"/>
          <p:cNvSpPr/>
          <p:nvPr/>
        </p:nvSpPr>
        <p:spPr>
          <a:xfrm>
            <a:off x="2851404" y="5985764"/>
            <a:ext cx="2098548" cy="338327"/>
          </a:xfrm>
          <a:prstGeom prst="rect">
            <a:avLst/>
          </a:prstGeom>
          <a:blipFill>
            <a:blip r:embed="rId110" cstate="print"/>
            <a:stretch>
              <a:fillRect/>
            </a:stretch>
          </a:blipFill>
        </p:spPr>
        <p:txBody>
          <a:bodyPr wrap="square" lIns="0" tIns="0" rIns="0" bIns="0" rtlCol="0"/>
          <a:lstStyle/>
          <a:p/>
        </p:txBody>
      </p:sp>
      <p:sp>
        <p:nvSpPr>
          <p:cNvPr id="180" name="object 180"/>
          <p:cNvSpPr/>
          <p:nvPr/>
        </p:nvSpPr>
        <p:spPr>
          <a:xfrm>
            <a:off x="2933700" y="5985764"/>
            <a:ext cx="1933955" cy="338327"/>
          </a:xfrm>
          <a:prstGeom prst="rect">
            <a:avLst/>
          </a:prstGeom>
          <a:blipFill>
            <a:blip r:embed="rId111" cstate="print"/>
            <a:stretch>
              <a:fillRect/>
            </a:stretch>
          </a:blipFill>
        </p:spPr>
        <p:txBody>
          <a:bodyPr wrap="square" lIns="0" tIns="0" rIns="0" bIns="0" rtlCol="0"/>
          <a:lstStyle/>
          <a:p/>
        </p:txBody>
      </p:sp>
      <p:sp>
        <p:nvSpPr>
          <p:cNvPr id="181" name="object 181"/>
          <p:cNvSpPr/>
          <p:nvPr/>
        </p:nvSpPr>
        <p:spPr>
          <a:xfrm>
            <a:off x="3015996" y="5985764"/>
            <a:ext cx="1769363" cy="338327"/>
          </a:xfrm>
          <a:prstGeom prst="rect">
            <a:avLst/>
          </a:prstGeom>
          <a:blipFill>
            <a:blip r:embed="rId112" cstate="print"/>
            <a:stretch>
              <a:fillRect/>
            </a:stretch>
          </a:blipFill>
        </p:spPr>
        <p:txBody>
          <a:bodyPr wrap="square" lIns="0" tIns="0" rIns="0" bIns="0" rtlCol="0"/>
          <a:lstStyle/>
          <a:p/>
        </p:txBody>
      </p:sp>
      <p:sp>
        <p:nvSpPr>
          <p:cNvPr id="182" name="object 182"/>
          <p:cNvSpPr/>
          <p:nvPr/>
        </p:nvSpPr>
        <p:spPr>
          <a:xfrm>
            <a:off x="3078479" y="5985764"/>
            <a:ext cx="1645920" cy="338327"/>
          </a:xfrm>
          <a:prstGeom prst="rect">
            <a:avLst/>
          </a:prstGeom>
          <a:blipFill>
            <a:blip r:embed="rId113" cstate="print"/>
            <a:stretch>
              <a:fillRect/>
            </a:stretch>
          </a:blipFill>
        </p:spPr>
        <p:txBody>
          <a:bodyPr wrap="square" lIns="0" tIns="0" rIns="0" bIns="0" rtlCol="0"/>
          <a:lstStyle/>
          <a:p/>
        </p:txBody>
      </p:sp>
      <p:sp>
        <p:nvSpPr>
          <p:cNvPr id="183" name="object 183"/>
          <p:cNvSpPr/>
          <p:nvPr/>
        </p:nvSpPr>
        <p:spPr>
          <a:xfrm>
            <a:off x="3160776" y="5985764"/>
            <a:ext cx="1481327" cy="338327"/>
          </a:xfrm>
          <a:prstGeom prst="rect">
            <a:avLst/>
          </a:prstGeom>
          <a:blipFill>
            <a:blip r:embed="rId114" cstate="print"/>
            <a:stretch>
              <a:fillRect/>
            </a:stretch>
          </a:blipFill>
        </p:spPr>
        <p:txBody>
          <a:bodyPr wrap="square" lIns="0" tIns="0" rIns="0" bIns="0" rtlCol="0"/>
          <a:lstStyle/>
          <a:p/>
        </p:txBody>
      </p:sp>
      <p:sp>
        <p:nvSpPr>
          <p:cNvPr id="184" name="object 184"/>
          <p:cNvSpPr/>
          <p:nvPr/>
        </p:nvSpPr>
        <p:spPr>
          <a:xfrm>
            <a:off x="3221735" y="5985764"/>
            <a:ext cx="1357884" cy="338327"/>
          </a:xfrm>
          <a:prstGeom prst="rect">
            <a:avLst/>
          </a:prstGeom>
          <a:blipFill>
            <a:blip r:embed="rId115" cstate="print"/>
            <a:stretch>
              <a:fillRect/>
            </a:stretch>
          </a:blipFill>
        </p:spPr>
        <p:txBody>
          <a:bodyPr wrap="square" lIns="0" tIns="0" rIns="0" bIns="0" rtlCol="0"/>
          <a:lstStyle/>
          <a:p/>
        </p:txBody>
      </p:sp>
      <p:sp>
        <p:nvSpPr>
          <p:cNvPr id="185" name="object 185"/>
          <p:cNvSpPr/>
          <p:nvPr/>
        </p:nvSpPr>
        <p:spPr>
          <a:xfrm>
            <a:off x="3304032" y="5985764"/>
            <a:ext cx="1193291" cy="338327"/>
          </a:xfrm>
          <a:prstGeom prst="rect">
            <a:avLst/>
          </a:prstGeom>
          <a:blipFill>
            <a:blip r:embed="rId116" cstate="print"/>
            <a:stretch>
              <a:fillRect/>
            </a:stretch>
          </a:blipFill>
        </p:spPr>
        <p:txBody>
          <a:bodyPr wrap="square" lIns="0" tIns="0" rIns="0" bIns="0" rtlCol="0"/>
          <a:lstStyle/>
          <a:p/>
        </p:txBody>
      </p:sp>
      <p:sp>
        <p:nvSpPr>
          <p:cNvPr id="186" name="object 186"/>
          <p:cNvSpPr/>
          <p:nvPr/>
        </p:nvSpPr>
        <p:spPr>
          <a:xfrm>
            <a:off x="3386328" y="5985764"/>
            <a:ext cx="1028700" cy="338327"/>
          </a:xfrm>
          <a:prstGeom prst="rect">
            <a:avLst/>
          </a:prstGeom>
          <a:blipFill>
            <a:blip r:embed="rId117" cstate="print"/>
            <a:stretch>
              <a:fillRect/>
            </a:stretch>
          </a:blipFill>
        </p:spPr>
        <p:txBody>
          <a:bodyPr wrap="square" lIns="0" tIns="0" rIns="0" bIns="0" rtlCol="0"/>
          <a:lstStyle/>
          <a:p/>
        </p:txBody>
      </p:sp>
      <p:sp>
        <p:nvSpPr>
          <p:cNvPr id="187" name="object 187"/>
          <p:cNvSpPr/>
          <p:nvPr/>
        </p:nvSpPr>
        <p:spPr>
          <a:xfrm>
            <a:off x="3448811" y="5985764"/>
            <a:ext cx="903731" cy="338327"/>
          </a:xfrm>
          <a:prstGeom prst="rect">
            <a:avLst/>
          </a:prstGeom>
          <a:blipFill>
            <a:blip r:embed="rId118" cstate="print"/>
            <a:stretch>
              <a:fillRect/>
            </a:stretch>
          </a:blipFill>
        </p:spPr>
        <p:txBody>
          <a:bodyPr wrap="square" lIns="0" tIns="0" rIns="0" bIns="0" rtlCol="0"/>
          <a:lstStyle/>
          <a:p/>
        </p:txBody>
      </p:sp>
      <p:sp>
        <p:nvSpPr>
          <p:cNvPr id="188" name="object 188"/>
          <p:cNvSpPr/>
          <p:nvPr/>
        </p:nvSpPr>
        <p:spPr>
          <a:xfrm>
            <a:off x="3531108" y="5985764"/>
            <a:ext cx="739139" cy="338327"/>
          </a:xfrm>
          <a:prstGeom prst="rect">
            <a:avLst/>
          </a:prstGeom>
          <a:blipFill>
            <a:blip r:embed="rId119" cstate="print"/>
            <a:stretch>
              <a:fillRect/>
            </a:stretch>
          </a:blipFill>
        </p:spPr>
        <p:txBody>
          <a:bodyPr wrap="square" lIns="0" tIns="0" rIns="0" bIns="0" rtlCol="0"/>
          <a:lstStyle/>
          <a:p/>
        </p:txBody>
      </p:sp>
      <p:sp>
        <p:nvSpPr>
          <p:cNvPr id="189" name="object 189"/>
          <p:cNvSpPr/>
          <p:nvPr/>
        </p:nvSpPr>
        <p:spPr>
          <a:xfrm>
            <a:off x="3613403" y="5985764"/>
            <a:ext cx="574548" cy="338327"/>
          </a:xfrm>
          <a:prstGeom prst="rect">
            <a:avLst/>
          </a:prstGeom>
          <a:blipFill>
            <a:blip r:embed="rId120" cstate="print"/>
            <a:stretch>
              <a:fillRect/>
            </a:stretch>
          </a:blipFill>
        </p:spPr>
        <p:txBody>
          <a:bodyPr wrap="square" lIns="0" tIns="0" rIns="0" bIns="0" rtlCol="0"/>
          <a:lstStyle/>
          <a:p/>
        </p:txBody>
      </p:sp>
      <p:sp>
        <p:nvSpPr>
          <p:cNvPr id="190" name="object 190"/>
          <p:cNvSpPr/>
          <p:nvPr/>
        </p:nvSpPr>
        <p:spPr>
          <a:xfrm>
            <a:off x="3674364" y="5985764"/>
            <a:ext cx="452627" cy="338327"/>
          </a:xfrm>
          <a:prstGeom prst="rect">
            <a:avLst/>
          </a:prstGeom>
          <a:blipFill>
            <a:blip r:embed="rId121" cstate="print"/>
            <a:stretch>
              <a:fillRect/>
            </a:stretch>
          </a:blipFill>
        </p:spPr>
        <p:txBody>
          <a:bodyPr wrap="square" lIns="0" tIns="0" rIns="0" bIns="0" rtlCol="0"/>
          <a:lstStyle/>
          <a:p/>
        </p:txBody>
      </p:sp>
      <p:sp>
        <p:nvSpPr>
          <p:cNvPr id="191" name="object 191"/>
          <p:cNvSpPr/>
          <p:nvPr/>
        </p:nvSpPr>
        <p:spPr>
          <a:xfrm>
            <a:off x="3758184" y="6034532"/>
            <a:ext cx="286512" cy="236220"/>
          </a:xfrm>
          <a:prstGeom prst="rect">
            <a:avLst/>
          </a:prstGeom>
          <a:blipFill>
            <a:blip r:embed="rId122" cstate="print"/>
            <a:stretch>
              <a:fillRect/>
            </a:stretch>
          </a:blipFill>
        </p:spPr>
        <p:txBody>
          <a:bodyPr wrap="square" lIns="0" tIns="0" rIns="0" bIns="0" rtlCol="0"/>
          <a:lstStyle/>
          <a:p/>
        </p:txBody>
      </p:sp>
      <p:sp>
        <p:nvSpPr>
          <p:cNvPr id="192" name="object 192"/>
          <p:cNvSpPr/>
          <p:nvPr/>
        </p:nvSpPr>
        <p:spPr>
          <a:xfrm>
            <a:off x="3819144" y="6086347"/>
            <a:ext cx="163195" cy="134620"/>
          </a:xfrm>
          <a:custGeom>
            <a:avLst/>
            <a:gdLst/>
            <a:ahLst/>
            <a:cxnLst/>
            <a:rect l="l" t="t" r="r" b="b"/>
            <a:pathLst>
              <a:path w="163195" h="134620">
                <a:moveTo>
                  <a:pt x="82295" y="0"/>
                </a:moveTo>
                <a:lnTo>
                  <a:pt x="50149" y="5333"/>
                </a:lnTo>
                <a:lnTo>
                  <a:pt x="24002" y="19811"/>
                </a:lnTo>
                <a:lnTo>
                  <a:pt x="6429" y="41147"/>
                </a:lnTo>
                <a:lnTo>
                  <a:pt x="0" y="67055"/>
                </a:lnTo>
                <a:lnTo>
                  <a:pt x="6429" y="92963"/>
                </a:lnTo>
                <a:lnTo>
                  <a:pt x="24002" y="114299"/>
                </a:lnTo>
                <a:lnTo>
                  <a:pt x="50149" y="128777"/>
                </a:lnTo>
                <a:lnTo>
                  <a:pt x="82295" y="134111"/>
                </a:lnTo>
                <a:lnTo>
                  <a:pt x="113561" y="128777"/>
                </a:lnTo>
                <a:lnTo>
                  <a:pt x="139255" y="114299"/>
                </a:lnTo>
                <a:lnTo>
                  <a:pt x="156662" y="92963"/>
                </a:lnTo>
                <a:lnTo>
                  <a:pt x="163067" y="67055"/>
                </a:lnTo>
                <a:lnTo>
                  <a:pt x="156662" y="41147"/>
                </a:lnTo>
                <a:lnTo>
                  <a:pt x="139255" y="19811"/>
                </a:lnTo>
                <a:lnTo>
                  <a:pt x="113561" y="5333"/>
                </a:lnTo>
                <a:lnTo>
                  <a:pt x="82295" y="0"/>
                </a:lnTo>
                <a:close/>
              </a:path>
            </a:pathLst>
          </a:custGeom>
          <a:solidFill>
            <a:srgbClr val="FFFFFF"/>
          </a:solidFill>
        </p:spPr>
        <p:txBody>
          <a:bodyPr wrap="square" lIns="0" tIns="0" rIns="0" bIns="0" rtlCol="0"/>
          <a:lstStyle/>
          <a:p/>
        </p:txBody>
      </p:sp>
      <p:sp>
        <p:nvSpPr>
          <p:cNvPr id="193" name="object 193"/>
          <p:cNvSpPr/>
          <p:nvPr/>
        </p:nvSpPr>
        <p:spPr>
          <a:xfrm>
            <a:off x="1452372" y="6337553"/>
            <a:ext cx="4921250" cy="0"/>
          </a:xfrm>
          <a:custGeom>
            <a:avLst/>
            <a:gdLst/>
            <a:ahLst/>
            <a:cxnLst/>
            <a:rect l="l" t="t" r="r" b="b"/>
            <a:pathLst>
              <a:path w="4921250" h="0">
                <a:moveTo>
                  <a:pt x="0" y="0"/>
                </a:moveTo>
                <a:lnTo>
                  <a:pt x="4920995" y="0"/>
                </a:lnTo>
              </a:path>
            </a:pathLst>
          </a:custGeom>
          <a:ln w="7620">
            <a:solidFill>
              <a:srgbClr val="000000"/>
            </a:solidFill>
          </a:ln>
        </p:spPr>
        <p:txBody>
          <a:bodyPr wrap="square" lIns="0" tIns="0" rIns="0" bIns="0" rtlCol="0"/>
          <a:lstStyle/>
          <a:p/>
        </p:txBody>
      </p:sp>
      <p:sp>
        <p:nvSpPr>
          <p:cNvPr id="194" name="object 194"/>
          <p:cNvSpPr/>
          <p:nvPr/>
        </p:nvSpPr>
        <p:spPr>
          <a:xfrm>
            <a:off x="1452372" y="6328664"/>
            <a:ext cx="9525" cy="0"/>
          </a:xfrm>
          <a:custGeom>
            <a:avLst/>
            <a:gdLst/>
            <a:ahLst/>
            <a:cxnLst/>
            <a:rect l="l" t="t" r="r" b="b"/>
            <a:pathLst>
              <a:path w="9525" h="0">
                <a:moveTo>
                  <a:pt x="0" y="0"/>
                </a:moveTo>
                <a:lnTo>
                  <a:pt x="9143" y="0"/>
                </a:lnTo>
              </a:path>
            </a:pathLst>
          </a:custGeom>
          <a:ln w="10159">
            <a:solidFill>
              <a:srgbClr val="000000"/>
            </a:solidFill>
          </a:ln>
        </p:spPr>
        <p:txBody>
          <a:bodyPr wrap="square" lIns="0" tIns="0" rIns="0" bIns="0" rtlCol="0"/>
          <a:lstStyle/>
          <a:p/>
        </p:txBody>
      </p:sp>
      <p:sp>
        <p:nvSpPr>
          <p:cNvPr id="195" name="object 195"/>
          <p:cNvSpPr/>
          <p:nvPr/>
        </p:nvSpPr>
        <p:spPr>
          <a:xfrm>
            <a:off x="1462277" y="6002273"/>
            <a:ext cx="0" cy="321310"/>
          </a:xfrm>
          <a:custGeom>
            <a:avLst/>
            <a:gdLst/>
            <a:ahLst/>
            <a:cxnLst/>
            <a:rect l="l" t="t" r="r" b="b"/>
            <a:pathLst>
              <a:path w="0" h="321310">
                <a:moveTo>
                  <a:pt x="0" y="0"/>
                </a:moveTo>
                <a:lnTo>
                  <a:pt x="0" y="321310"/>
                </a:lnTo>
              </a:path>
            </a:pathLst>
          </a:custGeom>
          <a:ln w="19812">
            <a:solidFill>
              <a:srgbClr val="000000"/>
            </a:solidFill>
          </a:ln>
        </p:spPr>
        <p:txBody>
          <a:bodyPr wrap="square" lIns="0" tIns="0" rIns="0" bIns="0" rtlCol="0"/>
          <a:lstStyle/>
          <a:p/>
        </p:txBody>
      </p:sp>
      <p:sp>
        <p:nvSpPr>
          <p:cNvPr id="196" name="object 196"/>
          <p:cNvSpPr/>
          <p:nvPr/>
        </p:nvSpPr>
        <p:spPr>
          <a:xfrm>
            <a:off x="1452372" y="5997828"/>
            <a:ext cx="9525" cy="0"/>
          </a:xfrm>
          <a:custGeom>
            <a:avLst/>
            <a:gdLst/>
            <a:ahLst/>
            <a:cxnLst/>
            <a:rect l="l" t="t" r="r" b="b"/>
            <a:pathLst>
              <a:path w="9525" h="0">
                <a:moveTo>
                  <a:pt x="0" y="0"/>
                </a:moveTo>
                <a:lnTo>
                  <a:pt x="9143" y="0"/>
                </a:lnTo>
              </a:path>
            </a:pathLst>
          </a:custGeom>
          <a:ln w="8889">
            <a:solidFill>
              <a:srgbClr val="000000"/>
            </a:solidFill>
          </a:ln>
        </p:spPr>
        <p:txBody>
          <a:bodyPr wrap="square" lIns="0" tIns="0" rIns="0" bIns="0" rtlCol="0"/>
          <a:lstStyle/>
          <a:p/>
        </p:txBody>
      </p:sp>
      <p:sp>
        <p:nvSpPr>
          <p:cNvPr id="197" name="object 197"/>
          <p:cNvSpPr/>
          <p:nvPr/>
        </p:nvSpPr>
        <p:spPr>
          <a:xfrm>
            <a:off x="1452372" y="5989573"/>
            <a:ext cx="4921250" cy="0"/>
          </a:xfrm>
          <a:custGeom>
            <a:avLst/>
            <a:gdLst/>
            <a:ahLst/>
            <a:cxnLst/>
            <a:rect l="l" t="t" r="r" b="b"/>
            <a:pathLst>
              <a:path w="4921250" h="0">
                <a:moveTo>
                  <a:pt x="0" y="0"/>
                </a:moveTo>
                <a:lnTo>
                  <a:pt x="4920995" y="0"/>
                </a:lnTo>
              </a:path>
            </a:pathLst>
          </a:custGeom>
          <a:ln w="7620">
            <a:solidFill>
              <a:srgbClr val="000000"/>
            </a:solidFill>
          </a:ln>
        </p:spPr>
        <p:txBody>
          <a:bodyPr wrap="square" lIns="0" tIns="0" rIns="0" bIns="0" rtlCol="0"/>
          <a:lstStyle/>
          <a:p/>
        </p:txBody>
      </p:sp>
      <p:sp>
        <p:nvSpPr>
          <p:cNvPr id="198" name="object 198"/>
          <p:cNvSpPr/>
          <p:nvPr/>
        </p:nvSpPr>
        <p:spPr>
          <a:xfrm>
            <a:off x="1461516" y="6328664"/>
            <a:ext cx="10795" cy="0"/>
          </a:xfrm>
          <a:custGeom>
            <a:avLst/>
            <a:gdLst/>
            <a:ahLst/>
            <a:cxnLst/>
            <a:rect l="l" t="t" r="r" b="b"/>
            <a:pathLst>
              <a:path w="10794" h="0">
                <a:moveTo>
                  <a:pt x="0" y="0"/>
                </a:moveTo>
                <a:lnTo>
                  <a:pt x="10668" y="0"/>
                </a:lnTo>
              </a:path>
            </a:pathLst>
          </a:custGeom>
          <a:ln w="9144">
            <a:solidFill>
              <a:srgbClr val="000000"/>
            </a:solidFill>
          </a:ln>
        </p:spPr>
        <p:txBody>
          <a:bodyPr wrap="square" lIns="0" tIns="0" rIns="0" bIns="0" rtlCol="0"/>
          <a:lstStyle/>
          <a:p/>
        </p:txBody>
      </p:sp>
      <p:sp>
        <p:nvSpPr>
          <p:cNvPr id="199" name="object 199"/>
          <p:cNvSpPr/>
          <p:nvPr/>
        </p:nvSpPr>
        <p:spPr>
          <a:xfrm>
            <a:off x="1472183" y="6328664"/>
            <a:ext cx="4881880" cy="0"/>
          </a:xfrm>
          <a:custGeom>
            <a:avLst/>
            <a:gdLst/>
            <a:ahLst/>
            <a:cxnLst/>
            <a:rect l="l" t="t" r="r" b="b"/>
            <a:pathLst>
              <a:path w="4881880" h="0">
                <a:moveTo>
                  <a:pt x="0" y="0"/>
                </a:moveTo>
                <a:lnTo>
                  <a:pt x="4881371" y="0"/>
                </a:lnTo>
              </a:path>
            </a:pathLst>
          </a:custGeom>
          <a:ln w="9144">
            <a:solidFill>
              <a:srgbClr val="000000"/>
            </a:solidFill>
          </a:ln>
        </p:spPr>
        <p:txBody>
          <a:bodyPr wrap="square" lIns="0" tIns="0" rIns="0" bIns="0" rtlCol="0"/>
          <a:lstStyle/>
          <a:p/>
        </p:txBody>
      </p:sp>
      <p:sp>
        <p:nvSpPr>
          <p:cNvPr id="200" name="object 200"/>
          <p:cNvSpPr/>
          <p:nvPr/>
        </p:nvSpPr>
        <p:spPr>
          <a:xfrm>
            <a:off x="6353555" y="6328664"/>
            <a:ext cx="10795" cy="0"/>
          </a:xfrm>
          <a:custGeom>
            <a:avLst/>
            <a:gdLst/>
            <a:ahLst/>
            <a:cxnLst/>
            <a:rect l="l" t="t" r="r" b="b"/>
            <a:pathLst>
              <a:path w="10795" h="0">
                <a:moveTo>
                  <a:pt x="0" y="0"/>
                </a:moveTo>
                <a:lnTo>
                  <a:pt x="10668" y="0"/>
                </a:lnTo>
              </a:path>
            </a:pathLst>
          </a:custGeom>
          <a:ln w="10159">
            <a:solidFill>
              <a:srgbClr val="000000"/>
            </a:solidFill>
          </a:ln>
        </p:spPr>
        <p:txBody>
          <a:bodyPr wrap="square" lIns="0" tIns="0" rIns="0" bIns="0" rtlCol="0"/>
          <a:lstStyle/>
          <a:p/>
        </p:txBody>
      </p:sp>
      <p:sp>
        <p:nvSpPr>
          <p:cNvPr id="201" name="object 201"/>
          <p:cNvSpPr/>
          <p:nvPr/>
        </p:nvSpPr>
        <p:spPr>
          <a:xfrm>
            <a:off x="6363461" y="6002273"/>
            <a:ext cx="0" cy="321310"/>
          </a:xfrm>
          <a:custGeom>
            <a:avLst/>
            <a:gdLst/>
            <a:ahLst/>
            <a:cxnLst/>
            <a:rect l="l" t="t" r="r" b="b"/>
            <a:pathLst>
              <a:path w="0" h="321310">
                <a:moveTo>
                  <a:pt x="0" y="0"/>
                </a:moveTo>
                <a:lnTo>
                  <a:pt x="0" y="321310"/>
                </a:lnTo>
              </a:path>
            </a:pathLst>
          </a:custGeom>
          <a:ln w="19812">
            <a:solidFill>
              <a:srgbClr val="000000"/>
            </a:solidFill>
          </a:ln>
        </p:spPr>
        <p:txBody>
          <a:bodyPr wrap="square" lIns="0" tIns="0" rIns="0" bIns="0" rtlCol="0"/>
          <a:lstStyle/>
          <a:p/>
        </p:txBody>
      </p:sp>
      <p:sp>
        <p:nvSpPr>
          <p:cNvPr id="202" name="object 202"/>
          <p:cNvSpPr/>
          <p:nvPr/>
        </p:nvSpPr>
        <p:spPr>
          <a:xfrm>
            <a:off x="6353555" y="5997828"/>
            <a:ext cx="10795" cy="0"/>
          </a:xfrm>
          <a:custGeom>
            <a:avLst/>
            <a:gdLst/>
            <a:ahLst/>
            <a:cxnLst/>
            <a:rect l="l" t="t" r="r" b="b"/>
            <a:pathLst>
              <a:path w="10795" h="0">
                <a:moveTo>
                  <a:pt x="0" y="0"/>
                </a:moveTo>
                <a:lnTo>
                  <a:pt x="10668" y="0"/>
                </a:lnTo>
              </a:path>
            </a:pathLst>
          </a:custGeom>
          <a:ln w="8889">
            <a:solidFill>
              <a:srgbClr val="000000"/>
            </a:solidFill>
          </a:ln>
        </p:spPr>
        <p:txBody>
          <a:bodyPr wrap="square" lIns="0" tIns="0" rIns="0" bIns="0" rtlCol="0"/>
          <a:lstStyle/>
          <a:p/>
        </p:txBody>
      </p:sp>
      <p:sp>
        <p:nvSpPr>
          <p:cNvPr id="203" name="object 203"/>
          <p:cNvSpPr/>
          <p:nvPr/>
        </p:nvSpPr>
        <p:spPr>
          <a:xfrm>
            <a:off x="6364223" y="6328664"/>
            <a:ext cx="9525" cy="0"/>
          </a:xfrm>
          <a:custGeom>
            <a:avLst/>
            <a:gdLst/>
            <a:ahLst/>
            <a:cxnLst/>
            <a:rect l="l" t="t" r="r" b="b"/>
            <a:pathLst>
              <a:path w="9525" h="0">
                <a:moveTo>
                  <a:pt x="0" y="0"/>
                </a:moveTo>
                <a:lnTo>
                  <a:pt x="9143" y="0"/>
                </a:lnTo>
              </a:path>
            </a:pathLst>
          </a:custGeom>
          <a:ln w="9144">
            <a:solidFill>
              <a:srgbClr val="000000"/>
            </a:solidFill>
          </a:ln>
        </p:spPr>
        <p:txBody>
          <a:bodyPr wrap="square" lIns="0" tIns="0" rIns="0" bIns="0" rtlCol="0"/>
          <a:lstStyle/>
          <a:p/>
        </p:txBody>
      </p:sp>
      <p:sp>
        <p:nvSpPr>
          <p:cNvPr id="204" name="object 204"/>
          <p:cNvSpPr/>
          <p:nvPr/>
        </p:nvSpPr>
        <p:spPr>
          <a:xfrm>
            <a:off x="1461516" y="5997955"/>
            <a:ext cx="10795" cy="0"/>
          </a:xfrm>
          <a:custGeom>
            <a:avLst/>
            <a:gdLst/>
            <a:ahLst/>
            <a:cxnLst/>
            <a:rect l="l" t="t" r="r" b="b"/>
            <a:pathLst>
              <a:path w="10794" h="0">
                <a:moveTo>
                  <a:pt x="0" y="0"/>
                </a:moveTo>
                <a:lnTo>
                  <a:pt x="10668" y="0"/>
                </a:lnTo>
              </a:path>
            </a:pathLst>
          </a:custGeom>
          <a:ln w="9143">
            <a:solidFill>
              <a:srgbClr val="000000"/>
            </a:solidFill>
          </a:ln>
        </p:spPr>
        <p:txBody>
          <a:bodyPr wrap="square" lIns="0" tIns="0" rIns="0" bIns="0" rtlCol="0"/>
          <a:lstStyle/>
          <a:p/>
        </p:txBody>
      </p:sp>
      <p:sp>
        <p:nvSpPr>
          <p:cNvPr id="205" name="object 205"/>
          <p:cNvSpPr/>
          <p:nvPr/>
        </p:nvSpPr>
        <p:spPr>
          <a:xfrm>
            <a:off x="1472183" y="5997955"/>
            <a:ext cx="4881880" cy="0"/>
          </a:xfrm>
          <a:custGeom>
            <a:avLst/>
            <a:gdLst/>
            <a:ahLst/>
            <a:cxnLst/>
            <a:rect l="l" t="t" r="r" b="b"/>
            <a:pathLst>
              <a:path w="4881880" h="0">
                <a:moveTo>
                  <a:pt x="0" y="0"/>
                </a:moveTo>
                <a:lnTo>
                  <a:pt x="4881371" y="0"/>
                </a:lnTo>
              </a:path>
            </a:pathLst>
          </a:custGeom>
          <a:ln w="9143">
            <a:solidFill>
              <a:srgbClr val="000000"/>
            </a:solidFill>
          </a:ln>
        </p:spPr>
        <p:txBody>
          <a:bodyPr wrap="square" lIns="0" tIns="0" rIns="0" bIns="0" rtlCol="0"/>
          <a:lstStyle/>
          <a:p/>
        </p:txBody>
      </p:sp>
      <p:sp>
        <p:nvSpPr>
          <p:cNvPr id="206" name="object 206"/>
          <p:cNvSpPr/>
          <p:nvPr/>
        </p:nvSpPr>
        <p:spPr>
          <a:xfrm>
            <a:off x="6364223" y="5997955"/>
            <a:ext cx="9525" cy="0"/>
          </a:xfrm>
          <a:custGeom>
            <a:avLst/>
            <a:gdLst/>
            <a:ahLst/>
            <a:cxnLst/>
            <a:rect l="l" t="t" r="r" b="b"/>
            <a:pathLst>
              <a:path w="9525" h="0">
                <a:moveTo>
                  <a:pt x="0" y="0"/>
                </a:moveTo>
                <a:lnTo>
                  <a:pt x="9143" y="0"/>
                </a:lnTo>
              </a:path>
            </a:pathLst>
          </a:custGeom>
          <a:ln w="9143">
            <a:solidFill>
              <a:srgbClr val="000000"/>
            </a:solidFill>
          </a:ln>
        </p:spPr>
        <p:txBody>
          <a:bodyPr wrap="square" lIns="0" tIns="0" rIns="0" bIns="0" rtlCol="0"/>
          <a:lstStyle/>
          <a:p/>
        </p:txBody>
      </p:sp>
      <p:sp>
        <p:nvSpPr>
          <p:cNvPr id="207" name="object 207"/>
          <p:cNvSpPr txBox="1"/>
          <p:nvPr/>
        </p:nvSpPr>
        <p:spPr>
          <a:xfrm>
            <a:off x="2963659" y="6019291"/>
            <a:ext cx="1913889"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a:t>
            </a:r>
            <a:r>
              <a:rPr dirty="0" sz="1200" spc="-140">
                <a:latin typeface="Times New Roman"/>
                <a:cs typeface="Times New Roman"/>
              </a:rPr>
              <a:t> </a:t>
            </a:r>
            <a:r>
              <a:rPr dirty="0" sz="1200">
                <a:latin typeface="Times New Roman"/>
                <a:cs typeface="Times New Roman"/>
              </a:rPr>
              <a:t>o</a:t>
            </a:r>
            <a:r>
              <a:rPr dirty="0" sz="1200" spc="-90">
                <a:latin typeface="Times New Roman"/>
                <a:cs typeface="Times New Roman"/>
              </a:rPr>
              <a:t> </a:t>
            </a:r>
            <a:r>
              <a:rPr dirty="0" sz="1200">
                <a:latin typeface="Times New Roman"/>
                <a:cs typeface="Times New Roman"/>
              </a:rPr>
              <a:t>m</a:t>
            </a:r>
            <a:r>
              <a:rPr dirty="0" sz="1200" spc="-114">
                <a:latin typeface="Times New Roman"/>
                <a:cs typeface="Times New Roman"/>
              </a:rPr>
              <a:t> </a:t>
            </a:r>
            <a:r>
              <a:rPr dirty="0" sz="1200" spc="15">
                <a:latin typeface="Times New Roman"/>
                <a:cs typeface="Times New Roman"/>
              </a:rPr>
              <a:t>mu</a:t>
            </a:r>
            <a:r>
              <a:rPr dirty="0" sz="1200" spc="-90">
                <a:latin typeface="Times New Roman"/>
                <a:cs typeface="Times New Roman"/>
              </a:rPr>
              <a:t> </a:t>
            </a:r>
            <a:r>
              <a:rPr dirty="0" sz="1200" spc="35">
                <a:latin typeface="Times New Roman"/>
                <a:cs typeface="Times New Roman"/>
              </a:rPr>
              <a:t>nica</a:t>
            </a:r>
            <a:r>
              <a:rPr dirty="0" sz="1200" spc="-30">
                <a:latin typeface="Times New Roman"/>
                <a:cs typeface="Times New Roman"/>
              </a:rPr>
              <a:t> </a:t>
            </a:r>
            <a:r>
              <a:rPr dirty="0" sz="1200">
                <a:latin typeface="Times New Roman"/>
                <a:cs typeface="Times New Roman"/>
              </a:rPr>
              <a:t>t</a:t>
            </a:r>
            <a:r>
              <a:rPr dirty="0" sz="1200" spc="-160">
                <a:latin typeface="Times New Roman"/>
                <a:cs typeface="Times New Roman"/>
              </a:rPr>
              <a:t> </a:t>
            </a:r>
            <a:r>
              <a:rPr dirty="0" sz="1200">
                <a:latin typeface="Times New Roman"/>
                <a:cs typeface="Times New Roman"/>
              </a:rPr>
              <a:t>io</a:t>
            </a:r>
            <a:r>
              <a:rPr dirty="0" sz="1200" spc="-105">
                <a:latin typeface="Times New Roman"/>
                <a:cs typeface="Times New Roman"/>
              </a:rPr>
              <a:t> </a:t>
            </a:r>
            <a:r>
              <a:rPr dirty="0" sz="1200" spc="20">
                <a:latin typeface="Times New Roman"/>
                <a:cs typeface="Times New Roman"/>
              </a:rPr>
              <a:t>ns</a:t>
            </a:r>
            <a:r>
              <a:rPr dirty="0" sz="1200" spc="185">
                <a:latin typeface="Times New Roman"/>
                <a:cs typeface="Times New Roman"/>
              </a:rPr>
              <a:t> </a:t>
            </a:r>
            <a:r>
              <a:rPr dirty="0" sz="1200">
                <a:latin typeface="Times New Roman"/>
                <a:cs typeface="Times New Roman"/>
              </a:rPr>
              <a:t>m</a:t>
            </a:r>
            <a:r>
              <a:rPr dirty="0" sz="1200" spc="-100">
                <a:latin typeface="Times New Roman"/>
                <a:cs typeface="Times New Roman"/>
              </a:rPr>
              <a:t> </a:t>
            </a:r>
            <a:r>
              <a:rPr dirty="0" sz="1200" spc="65">
                <a:latin typeface="Times New Roman"/>
                <a:cs typeface="Times New Roman"/>
              </a:rPr>
              <a:t>edium</a:t>
            </a:r>
            <a:endParaRPr sz="1200">
              <a:latin typeface="Times New Roman"/>
              <a:cs typeface="Times New Roman"/>
            </a:endParaRPr>
          </a:p>
        </p:txBody>
      </p:sp>
      <p:sp>
        <p:nvSpPr>
          <p:cNvPr id="218" name="object 218"/>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134</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208" name="object 208"/>
          <p:cNvSpPr txBox="1"/>
          <p:nvPr/>
        </p:nvSpPr>
        <p:spPr>
          <a:xfrm>
            <a:off x="3396500" y="5036286"/>
            <a:ext cx="657860" cy="194945"/>
          </a:xfrm>
          <a:prstGeom prst="rect">
            <a:avLst/>
          </a:prstGeom>
        </p:spPr>
        <p:txBody>
          <a:bodyPr wrap="square" lIns="0" tIns="0" rIns="0" bIns="0" rtlCol="0" vert="horz">
            <a:spAutoFit/>
          </a:bodyPr>
          <a:lstStyle/>
          <a:p>
            <a:pPr marL="12700">
              <a:lnSpc>
                <a:spcPct val="100000"/>
              </a:lnSpc>
            </a:pPr>
            <a:r>
              <a:rPr dirty="0" sz="1200" spc="90">
                <a:latin typeface="Times New Roman"/>
                <a:cs typeface="Times New Roman"/>
              </a:rPr>
              <a:t>Netwo</a:t>
            </a:r>
            <a:r>
              <a:rPr dirty="0" sz="1200" spc="-175">
                <a:latin typeface="Times New Roman"/>
                <a:cs typeface="Times New Roman"/>
              </a:rPr>
              <a:t> </a:t>
            </a:r>
            <a:r>
              <a:rPr dirty="0" sz="1200" spc="45">
                <a:latin typeface="Times New Roman"/>
                <a:cs typeface="Times New Roman"/>
              </a:rPr>
              <a:t>rk</a:t>
            </a:r>
            <a:endParaRPr sz="1200">
              <a:latin typeface="Times New Roman"/>
              <a:cs typeface="Times New Roman"/>
            </a:endParaRPr>
          </a:p>
        </p:txBody>
      </p:sp>
      <p:sp>
        <p:nvSpPr>
          <p:cNvPr id="209" name="object 209"/>
          <p:cNvSpPr txBox="1"/>
          <p:nvPr/>
        </p:nvSpPr>
        <p:spPr>
          <a:xfrm>
            <a:off x="3396500" y="5374601"/>
            <a:ext cx="677545" cy="194945"/>
          </a:xfrm>
          <a:prstGeom prst="rect">
            <a:avLst/>
          </a:prstGeom>
        </p:spPr>
        <p:txBody>
          <a:bodyPr wrap="square" lIns="0" tIns="0" rIns="0" bIns="0" rtlCol="0" vert="horz">
            <a:spAutoFit/>
          </a:bodyPr>
          <a:lstStyle/>
          <a:p>
            <a:pPr marL="12700">
              <a:lnSpc>
                <a:spcPct val="100000"/>
              </a:lnSpc>
            </a:pPr>
            <a:r>
              <a:rPr dirty="0" sz="1200" spc="85">
                <a:latin typeface="Times New Roman"/>
                <a:cs typeface="Times New Roman"/>
              </a:rPr>
              <a:t>Data </a:t>
            </a:r>
            <a:r>
              <a:rPr dirty="0" sz="1200">
                <a:latin typeface="Times New Roman"/>
                <a:cs typeface="Times New Roman"/>
              </a:rPr>
              <a:t>li</a:t>
            </a:r>
            <a:r>
              <a:rPr dirty="0" sz="1200" spc="-180">
                <a:latin typeface="Times New Roman"/>
                <a:cs typeface="Times New Roman"/>
              </a:rPr>
              <a:t> </a:t>
            </a:r>
            <a:r>
              <a:rPr dirty="0" sz="1200" spc="20">
                <a:latin typeface="Times New Roman"/>
                <a:cs typeface="Times New Roman"/>
              </a:rPr>
              <a:t>nk</a:t>
            </a:r>
            <a:endParaRPr sz="1200">
              <a:latin typeface="Times New Roman"/>
              <a:cs typeface="Times New Roman"/>
            </a:endParaRPr>
          </a:p>
        </p:txBody>
      </p:sp>
      <p:sp>
        <p:nvSpPr>
          <p:cNvPr id="210" name="object 210"/>
          <p:cNvSpPr txBox="1"/>
          <p:nvPr/>
        </p:nvSpPr>
        <p:spPr>
          <a:xfrm>
            <a:off x="3396500" y="5714428"/>
            <a:ext cx="624205" cy="194945"/>
          </a:xfrm>
          <a:prstGeom prst="rect">
            <a:avLst/>
          </a:prstGeom>
        </p:spPr>
        <p:txBody>
          <a:bodyPr wrap="square" lIns="0" tIns="0" rIns="0" bIns="0" rtlCol="0" vert="horz">
            <a:spAutoFit/>
          </a:bodyPr>
          <a:lstStyle/>
          <a:p>
            <a:pPr marL="12700">
              <a:lnSpc>
                <a:spcPct val="100000"/>
              </a:lnSpc>
            </a:pPr>
            <a:r>
              <a:rPr dirty="0" sz="1200" spc="60">
                <a:latin typeface="Times New Roman"/>
                <a:cs typeface="Times New Roman"/>
              </a:rPr>
              <a:t>Phy</a:t>
            </a:r>
            <a:r>
              <a:rPr dirty="0" sz="1200" spc="-135">
                <a:latin typeface="Times New Roman"/>
                <a:cs typeface="Times New Roman"/>
              </a:rPr>
              <a:t> </a:t>
            </a:r>
            <a:r>
              <a:rPr dirty="0" sz="1200" spc="-5">
                <a:latin typeface="Times New Roman"/>
                <a:cs typeface="Times New Roman"/>
              </a:rPr>
              <a:t>si</a:t>
            </a:r>
            <a:r>
              <a:rPr dirty="0" sz="1200" spc="-175">
                <a:latin typeface="Times New Roman"/>
                <a:cs typeface="Times New Roman"/>
              </a:rPr>
              <a:t> </a:t>
            </a:r>
            <a:r>
              <a:rPr dirty="0" sz="1200" spc="20">
                <a:latin typeface="Times New Roman"/>
                <a:cs typeface="Times New Roman"/>
              </a:rPr>
              <a:t>cal</a:t>
            </a:r>
            <a:endParaRPr sz="1200">
              <a:latin typeface="Times New Roman"/>
              <a:cs typeface="Times New Roman"/>
            </a:endParaRPr>
          </a:p>
        </p:txBody>
      </p:sp>
      <p:sp>
        <p:nvSpPr>
          <p:cNvPr id="211" name="object 211"/>
          <p:cNvSpPr txBox="1"/>
          <p:nvPr/>
        </p:nvSpPr>
        <p:spPr>
          <a:xfrm>
            <a:off x="5147564" y="3713416"/>
            <a:ext cx="883285" cy="194945"/>
          </a:xfrm>
          <a:prstGeom prst="rect">
            <a:avLst/>
          </a:prstGeom>
        </p:spPr>
        <p:txBody>
          <a:bodyPr wrap="square" lIns="0" tIns="0" rIns="0" bIns="0" rtlCol="0" vert="horz">
            <a:spAutoFit/>
          </a:bodyPr>
          <a:lstStyle/>
          <a:p>
            <a:pPr marL="12700">
              <a:lnSpc>
                <a:spcPct val="100000"/>
              </a:lnSpc>
            </a:pPr>
            <a:r>
              <a:rPr dirty="0" sz="1200" spc="50">
                <a:latin typeface="Times New Roman"/>
                <a:cs typeface="Times New Roman"/>
              </a:rPr>
              <a:t>Ap</a:t>
            </a:r>
            <a:r>
              <a:rPr dirty="0" sz="1200" spc="-125">
                <a:latin typeface="Times New Roman"/>
                <a:cs typeface="Times New Roman"/>
              </a:rPr>
              <a:t> </a:t>
            </a:r>
            <a:r>
              <a:rPr dirty="0" sz="1200" spc="20">
                <a:latin typeface="Times New Roman"/>
                <a:cs typeface="Times New Roman"/>
              </a:rPr>
              <a:t>pl</a:t>
            </a:r>
            <a:r>
              <a:rPr dirty="0" sz="1200" spc="-165">
                <a:latin typeface="Times New Roman"/>
                <a:cs typeface="Times New Roman"/>
              </a:rPr>
              <a:t> </a:t>
            </a:r>
            <a:r>
              <a:rPr dirty="0" sz="1200" spc="50">
                <a:latin typeface="Times New Roman"/>
                <a:cs typeface="Times New Roman"/>
              </a:rPr>
              <a:t>icat</a:t>
            </a:r>
            <a:r>
              <a:rPr dirty="0" sz="1200" spc="-165">
                <a:latin typeface="Times New Roman"/>
                <a:cs typeface="Times New Roman"/>
              </a:rPr>
              <a:t> </a:t>
            </a:r>
            <a:r>
              <a:rPr dirty="0" sz="1200">
                <a:latin typeface="Times New Roman"/>
                <a:cs typeface="Times New Roman"/>
              </a:rPr>
              <a:t>io</a:t>
            </a:r>
            <a:r>
              <a:rPr dirty="0" sz="1200" spc="-135">
                <a:latin typeface="Times New Roman"/>
                <a:cs typeface="Times New Roman"/>
              </a:rPr>
              <a:t> </a:t>
            </a:r>
            <a:r>
              <a:rPr dirty="0" sz="1200">
                <a:latin typeface="Times New Roman"/>
                <a:cs typeface="Times New Roman"/>
              </a:rPr>
              <a:t>n</a:t>
            </a:r>
            <a:endParaRPr sz="1200">
              <a:latin typeface="Times New Roman"/>
              <a:cs typeface="Times New Roman"/>
            </a:endParaRPr>
          </a:p>
        </p:txBody>
      </p:sp>
      <p:sp>
        <p:nvSpPr>
          <p:cNvPr id="212" name="object 212"/>
          <p:cNvSpPr txBox="1"/>
          <p:nvPr/>
        </p:nvSpPr>
        <p:spPr>
          <a:xfrm>
            <a:off x="5147564" y="4034942"/>
            <a:ext cx="904875" cy="194945"/>
          </a:xfrm>
          <a:prstGeom prst="rect">
            <a:avLst/>
          </a:prstGeom>
        </p:spPr>
        <p:txBody>
          <a:bodyPr wrap="square" lIns="0" tIns="0" rIns="0" bIns="0" rtlCol="0" vert="horz">
            <a:spAutoFit/>
          </a:bodyPr>
          <a:lstStyle/>
          <a:p>
            <a:pPr marL="12700">
              <a:lnSpc>
                <a:spcPct val="100000"/>
              </a:lnSpc>
            </a:pPr>
            <a:r>
              <a:rPr dirty="0" sz="1200" spc="75">
                <a:latin typeface="Times New Roman"/>
                <a:cs typeface="Times New Roman"/>
              </a:rPr>
              <a:t>Pre</a:t>
            </a:r>
            <a:r>
              <a:rPr dirty="0" sz="1200" spc="-210">
                <a:latin typeface="Times New Roman"/>
                <a:cs typeface="Times New Roman"/>
              </a:rPr>
              <a:t> </a:t>
            </a:r>
            <a:r>
              <a:rPr dirty="0" sz="1200" spc="-5">
                <a:latin typeface="Times New Roman"/>
                <a:cs typeface="Times New Roman"/>
              </a:rPr>
              <a:t>se</a:t>
            </a:r>
            <a:r>
              <a:rPr dirty="0" sz="1200" spc="-195">
                <a:latin typeface="Times New Roman"/>
                <a:cs typeface="Times New Roman"/>
              </a:rPr>
              <a:t> </a:t>
            </a:r>
            <a:r>
              <a:rPr dirty="0" sz="1200">
                <a:latin typeface="Times New Roman"/>
                <a:cs typeface="Times New Roman"/>
              </a:rPr>
              <a:t>n</a:t>
            </a:r>
            <a:r>
              <a:rPr dirty="0" sz="1200" spc="-114">
                <a:latin typeface="Times New Roman"/>
                <a:cs typeface="Times New Roman"/>
              </a:rPr>
              <a:t> </a:t>
            </a:r>
            <a:r>
              <a:rPr dirty="0" sz="1200" spc="25">
                <a:latin typeface="Times New Roman"/>
                <a:cs typeface="Times New Roman"/>
              </a:rPr>
              <a:t>tati</a:t>
            </a:r>
            <a:r>
              <a:rPr dirty="0" sz="1200" spc="-175">
                <a:latin typeface="Times New Roman"/>
                <a:cs typeface="Times New Roman"/>
              </a:rPr>
              <a:t> </a:t>
            </a:r>
            <a:r>
              <a:rPr dirty="0" sz="1200" spc="20">
                <a:latin typeface="Times New Roman"/>
                <a:cs typeface="Times New Roman"/>
              </a:rPr>
              <a:t>on</a:t>
            </a:r>
            <a:endParaRPr sz="1200">
              <a:latin typeface="Times New Roman"/>
              <a:cs typeface="Times New Roman"/>
            </a:endParaRPr>
          </a:p>
        </p:txBody>
      </p:sp>
      <p:sp>
        <p:nvSpPr>
          <p:cNvPr id="213" name="object 213"/>
          <p:cNvSpPr txBox="1"/>
          <p:nvPr/>
        </p:nvSpPr>
        <p:spPr>
          <a:xfrm>
            <a:off x="5147564" y="4374781"/>
            <a:ext cx="574040" cy="194945"/>
          </a:xfrm>
          <a:prstGeom prst="rect">
            <a:avLst/>
          </a:prstGeom>
        </p:spPr>
        <p:txBody>
          <a:bodyPr wrap="square" lIns="0" tIns="0" rIns="0" bIns="0" rtlCol="0" vert="horz">
            <a:spAutoFit/>
          </a:bodyPr>
          <a:lstStyle/>
          <a:p>
            <a:pPr marL="12700">
              <a:lnSpc>
                <a:spcPct val="100000"/>
              </a:lnSpc>
            </a:pPr>
            <a:r>
              <a:rPr dirty="0" sz="1200" spc="80">
                <a:latin typeface="Times New Roman"/>
                <a:cs typeface="Times New Roman"/>
              </a:rPr>
              <a:t>Ses</a:t>
            </a:r>
            <a:r>
              <a:rPr dirty="0" sz="1200" spc="-165">
                <a:latin typeface="Times New Roman"/>
                <a:cs typeface="Times New Roman"/>
              </a:rPr>
              <a:t> </a:t>
            </a:r>
            <a:r>
              <a:rPr dirty="0" sz="1200" spc="-5">
                <a:latin typeface="Times New Roman"/>
                <a:cs typeface="Times New Roman"/>
              </a:rPr>
              <a:t>si</a:t>
            </a:r>
            <a:r>
              <a:rPr dirty="0" sz="1200" spc="-175">
                <a:latin typeface="Times New Roman"/>
                <a:cs typeface="Times New Roman"/>
              </a:rPr>
              <a:t> </a:t>
            </a:r>
            <a:r>
              <a:rPr dirty="0" sz="1200" spc="20">
                <a:latin typeface="Times New Roman"/>
                <a:cs typeface="Times New Roman"/>
              </a:rPr>
              <a:t>on</a:t>
            </a:r>
            <a:endParaRPr sz="1200">
              <a:latin typeface="Times New Roman"/>
              <a:cs typeface="Times New Roman"/>
            </a:endParaRPr>
          </a:p>
        </p:txBody>
      </p:sp>
      <p:sp>
        <p:nvSpPr>
          <p:cNvPr id="214" name="object 214"/>
          <p:cNvSpPr txBox="1"/>
          <p:nvPr/>
        </p:nvSpPr>
        <p:spPr>
          <a:xfrm>
            <a:off x="5147564" y="4713084"/>
            <a:ext cx="725805" cy="194945"/>
          </a:xfrm>
          <a:prstGeom prst="rect">
            <a:avLst/>
          </a:prstGeom>
        </p:spPr>
        <p:txBody>
          <a:bodyPr wrap="square" lIns="0" tIns="0" rIns="0" bIns="0" rtlCol="0" vert="horz">
            <a:spAutoFit/>
          </a:bodyPr>
          <a:lstStyle/>
          <a:p>
            <a:pPr marL="12700">
              <a:lnSpc>
                <a:spcPct val="100000"/>
              </a:lnSpc>
            </a:pPr>
            <a:r>
              <a:rPr dirty="0" sz="1200" spc="60">
                <a:latin typeface="Times New Roman"/>
                <a:cs typeface="Times New Roman"/>
              </a:rPr>
              <a:t>Trans</a:t>
            </a:r>
            <a:r>
              <a:rPr dirty="0" sz="1200" spc="-155">
                <a:latin typeface="Times New Roman"/>
                <a:cs typeface="Times New Roman"/>
              </a:rPr>
              <a:t> </a:t>
            </a:r>
            <a:r>
              <a:rPr dirty="0" sz="1200" spc="20">
                <a:latin typeface="Times New Roman"/>
                <a:cs typeface="Times New Roman"/>
              </a:rPr>
              <a:t>po</a:t>
            </a:r>
            <a:r>
              <a:rPr dirty="0" sz="1200" spc="-130">
                <a:latin typeface="Times New Roman"/>
                <a:cs typeface="Times New Roman"/>
              </a:rPr>
              <a:t> </a:t>
            </a:r>
            <a:r>
              <a:rPr dirty="0" sz="1200" spc="35">
                <a:latin typeface="Times New Roman"/>
                <a:cs typeface="Times New Roman"/>
              </a:rPr>
              <a:t>rt</a:t>
            </a:r>
            <a:endParaRPr sz="1200">
              <a:latin typeface="Times New Roman"/>
              <a:cs typeface="Times New Roman"/>
            </a:endParaRPr>
          </a:p>
        </p:txBody>
      </p:sp>
      <p:sp>
        <p:nvSpPr>
          <p:cNvPr id="215" name="object 215"/>
          <p:cNvSpPr txBox="1"/>
          <p:nvPr/>
        </p:nvSpPr>
        <p:spPr>
          <a:xfrm>
            <a:off x="5147564" y="5036134"/>
            <a:ext cx="657860" cy="194945"/>
          </a:xfrm>
          <a:prstGeom prst="rect">
            <a:avLst/>
          </a:prstGeom>
        </p:spPr>
        <p:txBody>
          <a:bodyPr wrap="square" lIns="0" tIns="0" rIns="0" bIns="0" rtlCol="0" vert="horz">
            <a:spAutoFit/>
          </a:bodyPr>
          <a:lstStyle/>
          <a:p>
            <a:pPr marL="12700">
              <a:lnSpc>
                <a:spcPct val="100000"/>
              </a:lnSpc>
            </a:pPr>
            <a:r>
              <a:rPr dirty="0" sz="1200" spc="90">
                <a:latin typeface="Times New Roman"/>
                <a:cs typeface="Times New Roman"/>
              </a:rPr>
              <a:t>Netwo</a:t>
            </a:r>
            <a:r>
              <a:rPr dirty="0" sz="1200" spc="-175">
                <a:latin typeface="Times New Roman"/>
                <a:cs typeface="Times New Roman"/>
              </a:rPr>
              <a:t> </a:t>
            </a:r>
            <a:r>
              <a:rPr dirty="0" sz="1200" spc="45">
                <a:latin typeface="Times New Roman"/>
                <a:cs typeface="Times New Roman"/>
              </a:rPr>
              <a:t>rk</a:t>
            </a:r>
            <a:endParaRPr sz="1200">
              <a:latin typeface="Times New Roman"/>
              <a:cs typeface="Times New Roman"/>
            </a:endParaRPr>
          </a:p>
        </p:txBody>
      </p:sp>
      <p:sp>
        <p:nvSpPr>
          <p:cNvPr id="216" name="object 216"/>
          <p:cNvSpPr txBox="1"/>
          <p:nvPr/>
        </p:nvSpPr>
        <p:spPr>
          <a:xfrm>
            <a:off x="5147564" y="5392763"/>
            <a:ext cx="677545" cy="194945"/>
          </a:xfrm>
          <a:prstGeom prst="rect">
            <a:avLst/>
          </a:prstGeom>
        </p:spPr>
        <p:txBody>
          <a:bodyPr wrap="square" lIns="0" tIns="0" rIns="0" bIns="0" rtlCol="0" vert="horz">
            <a:spAutoFit/>
          </a:bodyPr>
          <a:lstStyle/>
          <a:p>
            <a:pPr marL="12700">
              <a:lnSpc>
                <a:spcPct val="100000"/>
              </a:lnSpc>
            </a:pPr>
            <a:r>
              <a:rPr dirty="0" sz="1200" spc="50">
                <a:latin typeface="Times New Roman"/>
                <a:cs typeface="Times New Roman"/>
              </a:rPr>
              <a:t>Data </a:t>
            </a:r>
            <a:r>
              <a:rPr dirty="0" sz="1200">
                <a:latin typeface="Times New Roman"/>
                <a:cs typeface="Times New Roman"/>
              </a:rPr>
              <a:t>lin</a:t>
            </a:r>
            <a:r>
              <a:rPr dirty="0" sz="1200" spc="35">
                <a:latin typeface="Times New Roman"/>
                <a:cs typeface="Times New Roman"/>
              </a:rPr>
              <a:t> </a:t>
            </a:r>
            <a:r>
              <a:rPr dirty="0" sz="1200">
                <a:latin typeface="Times New Roman"/>
                <a:cs typeface="Times New Roman"/>
              </a:rPr>
              <a:t>k</a:t>
            </a:r>
            <a:endParaRPr sz="1200">
              <a:latin typeface="Times New Roman"/>
              <a:cs typeface="Times New Roman"/>
            </a:endParaRPr>
          </a:p>
        </p:txBody>
      </p:sp>
      <p:sp>
        <p:nvSpPr>
          <p:cNvPr id="217" name="object 217"/>
          <p:cNvSpPr txBox="1"/>
          <p:nvPr/>
        </p:nvSpPr>
        <p:spPr>
          <a:xfrm>
            <a:off x="5147564" y="5714276"/>
            <a:ext cx="624205" cy="194945"/>
          </a:xfrm>
          <a:prstGeom prst="rect">
            <a:avLst/>
          </a:prstGeom>
        </p:spPr>
        <p:txBody>
          <a:bodyPr wrap="square" lIns="0" tIns="0" rIns="0" bIns="0" rtlCol="0" vert="horz">
            <a:spAutoFit/>
          </a:bodyPr>
          <a:lstStyle/>
          <a:p>
            <a:pPr marL="12700">
              <a:lnSpc>
                <a:spcPct val="100000"/>
              </a:lnSpc>
            </a:pPr>
            <a:r>
              <a:rPr dirty="0" sz="1200" spc="60">
                <a:latin typeface="Times New Roman"/>
                <a:cs typeface="Times New Roman"/>
              </a:rPr>
              <a:t>Phy</a:t>
            </a:r>
            <a:r>
              <a:rPr dirty="0" sz="1200" spc="-135">
                <a:latin typeface="Times New Roman"/>
                <a:cs typeface="Times New Roman"/>
              </a:rPr>
              <a:t> </a:t>
            </a:r>
            <a:r>
              <a:rPr dirty="0" sz="1200" spc="-5">
                <a:latin typeface="Times New Roman"/>
                <a:cs typeface="Times New Roman"/>
              </a:rPr>
              <a:t>si</a:t>
            </a:r>
            <a:r>
              <a:rPr dirty="0" sz="1200" spc="-170">
                <a:latin typeface="Times New Roman"/>
                <a:cs typeface="Times New Roman"/>
              </a:rPr>
              <a:t> </a:t>
            </a:r>
            <a:r>
              <a:rPr dirty="0" sz="1200" spc="20">
                <a:latin typeface="Times New Roman"/>
                <a:cs typeface="Times New Roman"/>
              </a:rPr>
              <a:t>cal</a:t>
            </a:r>
            <a:endParaRPr sz="1200">
              <a:latin typeface="Times New Roman"/>
              <a:cs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3223"/>
            <a:ext cx="5513070" cy="2272665"/>
          </a:xfrm>
          <a:prstGeom prst="rect">
            <a:avLst/>
          </a:prstGeom>
        </p:spPr>
        <p:txBody>
          <a:bodyPr wrap="square" lIns="0" tIns="0" rIns="0" bIns="0" rtlCol="0" vert="horz">
            <a:spAutoFit/>
          </a:bodyPr>
          <a:lstStyle/>
          <a:p>
            <a:pPr marL="12700">
              <a:lnSpc>
                <a:spcPct val="100000"/>
              </a:lnSpc>
            </a:pPr>
            <a:r>
              <a:rPr dirty="0" sz="1000" spc="-10">
                <a:latin typeface="Arial"/>
                <a:cs typeface="Arial"/>
              </a:rPr>
              <a:t>8.14 </a:t>
            </a:r>
            <a:r>
              <a:rPr dirty="0" sz="1000" spc="-5" b="1">
                <a:latin typeface="Arial"/>
                <a:cs typeface="Arial"/>
              </a:rPr>
              <a:t>Partitioning the</a:t>
            </a:r>
            <a:r>
              <a:rPr dirty="0" sz="1000" spc="45" b="1">
                <a:latin typeface="Arial"/>
                <a:cs typeface="Arial"/>
              </a:rPr>
              <a:t> </a:t>
            </a:r>
            <a:r>
              <a:rPr dirty="0" sz="1000" spc="-5" b="1">
                <a:latin typeface="Arial"/>
                <a:cs typeface="Arial"/>
              </a:rPr>
              <a:t>Architecture</a:t>
            </a:r>
            <a:endParaRPr sz="1000">
              <a:latin typeface="Arial"/>
              <a:cs typeface="Arial"/>
            </a:endParaRPr>
          </a:p>
          <a:p>
            <a:pPr>
              <a:lnSpc>
                <a:spcPct val="100000"/>
              </a:lnSpc>
              <a:spcBef>
                <a:spcPts val="5"/>
              </a:spcBef>
            </a:pPr>
            <a:endParaRPr sz="1200">
              <a:latin typeface="Times New Roman"/>
              <a:cs typeface="Times New Roman"/>
            </a:endParaRPr>
          </a:p>
          <a:p>
            <a:pPr algn="just" marL="241300" marR="5080">
              <a:lnSpc>
                <a:spcPct val="95600"/>
              </a:lnSpc>
            </a:pPr>
            <a:r>
              <a:rPr dirty="0" sz="1200" spc="-5">
                <a:latin typeface="Times New Roman"/>
                <a:cs typeface="Times New Roman"/>
              </a:rPr>
              <a:t>Partitioning </a:t>
            </a:r>
            <a:r>
              <a:rPr dirty="0" sz="1200">
                <a:latin typeface="Times New Roman"/>
                <a:cs typeface="Times New Roman"/>
              </a:rPr>
              <a:t>of architecture is an important concept. What </a:t>
            </a:r>
            <a:r>
              <a:rPr dirty="0" sz="1200" spc="-5">
                <a:latin typeface="Times New Roman"/>
                <a:cs typeface="Times New Roman"/>
              </a:rPr>
              <a:t>we </a:t>
            </a:r>
            <a:r>
              <a:rPr dirty="0" sz="1200">
                <a:latin typeface="Times New Roman"/>
                <a:cs typeface="Times New Roman"/>
              </a:rPr>
              <a:t>basically </a:t>
            </a:r>
            <a:r>
              <a:rPr dirty="0" sz="1200" spc="-5">
                <a:latin typeface="Times New Roman"/>
                <a:cs typeface="Times New Roman"/>
              </a:rPr>
              <a:t>want </a:t>
            </a:r>
            <a:r>
              <a:rPr dirty="0" sz="1200">
                <a:latin typeface="Times New Roman"/>
                <a:cs typeface="Times New Roman"/>
              </a:rPr>
              <a:t>to do is  distribute the responsibilities to different </a:t>
            </a:r>
            <a:r>
              <a:rPr dirty="0" sz="1200" spc="-5">
                <a:latin typeface="Times New Roman"/>
                <a:cs typeface="Times New Roman"/>
              </a:rPr>
              <a:t>subsystems </a:t>
            </a:r>
            <a:r>
              <a:rPr dirty="0" sz="1200" spc="10">
                <a:latin typeface="Times New Roman"/>
                <a:cs typeface="Times New Roman"/>
              </a:rPr>
              <a:t>so </a:t>
            </a:r>
            <a:r>
              <a:rPr dirty="0" sz="1200" spc="5">
                <a:latin typeface="Times New Roman"/>
                <a:cs typeface="Times New Roman"/>
              </a:rPr>
              <a:t>that </a:t>
            </a:r>
            <a:r>
              <a:rPr dirty="0" sz="1200" spc="-5">
                <a:latin typeface="Times New Roman"/>
                <a:cs typeface="Times New Roman"/>
              </a:rPr>
              <a:t>we </a:t>
            </a:r>
            <a:r>
              <a:rPr dirty="0" sz="1200">
                <a:latin typeface="Times New Roman"/>
                <a:cs typeface="Times New Roman"/>
              </a:rPr>
              <a:t>get a </a:t>
            </a:r>
            <a:r>
              <a:rPr dirty="0" sz="1200" spc="-5">
                <a:latin typeface="Times New Roman"/>
                <a:cs typeface="Times New Roman"/>
              </a:rPr>
              <a:t>software </a:t>
            </a:r>
            <a:r>
              <a:rPr dirty="0" sz="1200" spc="5">
                <a:latin typeface="Times New Roman"/>
                <a:cs typeface="Times New Roman"/>
              </a:rPr>
              <a:t>system  </a:t>
            </a:r>
            <a:r>
              <a:rPr dirty="0" sz="1200" spc="-5">
                <a:latin typeface="Times New Roman"/>
                <a:cs typeface="Times New Roman"/>
              </a:rPr>
              <a:t>which </a:t>
            </a:r>
            <a:r>
              <a:rPr dirty="0" sz="1200">
                <a:latin typeface="Times New Roman"/>
                <a:cs typeface="Times New Roman"/>
              </a:rPr>
              <a:t>is </a:t>
            </a:r>
            <a:r>
              <a:rPr dirty="0" sz="1200" spc="5">
                <a:latin typeface="Times New Roman"/>
                <a:cs typeface="Times New Roman"/>
              </a:rPr>
              <a:t>easy </a:t>
            </a:r>
            <a:r>
              <a:rPr dirty="0" sz="1200">
                <a:latin typeface="Times New Roman"/>
                <a:cs typeface="Times New Roman"/>
              </a:rPr>
              <a:t>to maintain. </a:t>
            </a:r>
            <a:r>
              <a:rPr dirty="0" sz="1200" spc="-5">
                <a:latin typeface="Times New Roman"/>
                <a:cs typeface="Times New Roman"/>
              </a:rPr>
              <a:t>Partitioning </a:t>
            </a:r>
            <a:r>
              <a:rPr dirty="0" sz="1200">
                <a:latin typeface="Times New Roman"/>
                <a:cs typeface="Times New Roman"/>
              </a:rPr>
              <a:t>results in a </a:t>
            </a:r>
            <a:r>
              <a:rPr dirty="0" sz="1200" spc="-5">
                <a:latin typeface="Times New Roman"/>
                <a:cs typeface="Times New Roman"/>
              </a:rPr>
              <a:t>system </a:t>
            </a:r>
            <a:r>
              <a:rPr dirty="0" sz="1200">
                <a:latin typeface="Times New Roman"/>
                <a:cs typeface="Times New Roman"/>
              </a:rPr>
              <a:t>that </a:t>
            </a:r>
            <a:r>
              <a:rPr dirty="0" sz="1200" spc="-5">
                <a:latin typeface="Times New Roman"/>
                <a:cs typeface="Times New Roman"/>
              </a:rPr>
              <a:t>suffers </a:t>
            </a:r>
            <a:r>
              <a:rPr dirty="0" sz="1200">
                <a:latin typeface="Times New Roman"/>
                <a:cs typeface="Times New Roman"/>
              </a:rPr>
              <a:t>from fewer </a:t>
            </a:r>
            <a:r>
              <a:rPr dirty="0" sz="1200" spc="-5">
                <a:latin typeface="Times New Roman"/>
                <a:cs typeface="Times New Roman"/>
              </a:rPr>
              <a:t>side  </a:t>
            </a:r>
            <a:r>
              <a:rPr dirty="0" sz="1200">
                <a:latin typeface="Times New Roman"/>
                <a:cs typeface="Times New Roman"/>
              </a:rPr>
              <a:t>effects. This ultimately means that </a:t>
            </a:r>
            <a:r>
              <a:rPr dirty="0" sz="1200" spc="-5">
                <a:latin typeface="Times New Roman"/>
                <a:cs typeface="Times New Roman"/>
              </a:rPr>
              <a:t>we </a:t>
            </a:r>
            <a:r>
              <a:rPr dirty="0" sz="1200">
                <a:latin typeface="Times New Roman"/>
                <a:cs typeface="Times New Roman"/>
              </a:rPr>
              <a:t>get a system that is easier to test and extend  and hence is easier to</a:t>
            </a:r>
            <a:r>
              <a:rPr dirty="0" sz="1200" spc="-120">
                <a:latin typeface="Times New Roman"/>
                <a:cs typeface="Times New Roman"/>
              </a:rPr>
              <a:t> </a:t>
            </a:r>
            <a:r>
              <a:rPr dirty="0" sz="1200">
                <a:latin typeface="Times New Roman"/>
                <a:cs typeface="Times New Roman"/>
              </a:rPr>
              <a:t>maintain.</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241300">
              <a:lnSpc>
                <a:spcPct val="100000"/>
              </a:lnSpc>
            </a:pPr>
            <a:r>
              <a:rPr dirty="0" sz="1200" spc="-5">
                <a:latin typeface="Times New Roman"/>
                <a:cs typeface="Times New Roman"/>
              </a:rPr>
              <a:t>Partitioning </a:t>
            </a:r>
            <a:r>
              <a:rPr dirty="0" sz="1200">
                <a:latin typeface="Times New Roman"/>
                <a:cs typeface="Times New Roman"/>
              </a:rPr>
              <a:t>of an architecture may be </a:t>
            </a:r>
            <a:r>
              <a:rPr dirty="0" sz="1200" spc="-10">
                <a:latin typeface="Times New Roman"/>
                <a:cs typeface="Times New Roman"/>
              </a:rPr>
              <a:t>“</a:t>
            </a:r>
            <a:r>
              <a:rPr dirty="0" sz="1000" spc="-10">
                <a:latin typeface="Arial"/>
                <a:cs typeface="Arial"/>
              </a:rPr>
              <a:t>horizontal” and/or</a:t>
            </a:r>
            <a:r>
              <a:rPr dirty="0" sz="1000" spc="40">
                <a:latin typeface="Arial"/>
                <a:cs typeface="Arial"/>
              </a:rPr>
              <a:t> </a:t>
            </a:r>
            <a:r>
              <a:rPr dirty="0" sz="1000" spc="-5">
                <a:latin typeface="Arial"/>
                <a:cs typeface="Arial"/>
              </a:rPr>
              <a:t>“vertical”.</a:t>
            </a:r>
            <a:endParaRPr sz="1000">
              <a:latin typeface="Arial"/>
              <a:cs typeface="Arial"/>
            </a:endParaRPr>
          </a:p>
          <a:p>
            <a:pPr>
              <a:lnSpc>
                <a:spcPct val="100000"/>
              </a:lnSpc>
            </a:pPr>
            <a:endParaRPr sz="1250">
              <a:latin typeface="Times New Roman"/>
              <a:cs typeface="Times New Roman"/>
            </a:endParaRPr>
          </a:p>
          <a:p>
            <a:pPr algn="just" marL="241300" marR="5715">
              <a:lnSpc>
                <a:spcPts val="1380"/>
              </a:lnSpc>
            </a:pPr>
            <a:r>
              <a:rPr dirty="0" sz="1200">
                <a:latin typeface="Times New Roman"/>
                <a:cs typeface="Times New Roman"/>
              </a:rPr>
              <a:t>In the horizontal partitioning </a:t>
            </a:r>
            <a:r>
              <a:rPr dirty="0" sz="1200" spc="-5">
                <a:latin typeface="Times New Roman"/>
                <a:cs typeface="Times New Roman"/>
              </a:rPr>
              <a:t>we </a:t>
            </a:r>
            <a:r>
              <a:rPr dirty="0" sz="1200">
                <a:latin typeface="Times New Roman"/>
                <a:cs typeface="Times New Roman"/>
              </a:rPr>
              <a:t>define </a:t>
            </a:r>
            <a:r>
              <a:rPr dirty="0" sz="1200" spc="-5">
                <a:latin typeface="Times New Roman"/>
                <a:cs typeface="Times New Roman"/>
              </a:rPr>
              <a:t>separate </a:t>
            </a:r>
            <a:r>
              <a:rPr dirty="0" sz="1200">
                <a:latin typeface="Times New Roman"/>
                <a:cs typeface="Times New Roman"/>
              </a:rPr>
              <a:t>branches of the module hierarchy for  each major function and control modules are used to coordinate communication  between functions. This concept is depicted in the following</a:t>
            </a:r>
            <a:r>
              <a:rPr dirty="0" sz="1200" spc="-125">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6" name="object 6"/>
          <p:cNvSpPr/>
          <p:nvPr/>
        </p:nvSpPr>
        <p:spPr>
          <a:xfrm>
            <a:off x="3172967" y="3701796"/>
            <a:ext cx="460375" cy="279400"/>
          </a:xfrm>
          <a:custGeom>
            <a:avLst/>
            <a:gdLst/>
            <a:ahLst/>
            <a:cxnLst/>
            <a:rect l="l" t="t" r="r" b="b"/>
            <a:pathLst>
              <a:path w="460375" h="279400">
                <a:moveTo>
                  <a:pt x="457200" y="0"/>
                </a:moveTo>
                <a:lnTo>
                  <a:pt x="3048" y="0"/>
                </a:lnTo>
                <a:lnTo>
                  <a:pt x="0" y="3048"/>
                </a:lnTo>
                <a:lnTo>
                  <a:pt x="0" y="275844"/>
                </a:lnTo>
                <a:lnTo>
                  <a:pt x="3048" y="278892"/>
                </a:lnTo>
                <a:lnTo>
                  <a:pt x="457200" y="278892"/>
                </a:lnTo>
                <a:lnTo>
                  <a:pt x="460248" y="275844"/>
                </a:lnTo>
                <a:lnTo>
                  <a:pt x="4572" y="275844"/>
                </a:lnTo>
                <a:lnTo>
                  <a:pt x="4572" y="271272"/>
                </a:lnTo>
                <a:lnTo>
                  <a:pt x="7620" y="271272"/>
                </a:lnTo>
                <a:lnTo>
                  <a:pt x="7620" y="7620"/>
                </a:lnTo>
                <a:lnTo>
                  <a:pt x="4572" y="7620"/>
                </a:lnTo>
                <a:lnTo>
                  <a:pt x="4572" y="4572"/>
                </a:lnTo>
                <a:lnTo>
                  <a:pt x="460248" y="4572"/>
                </a:lnTo>
                <a:lnTo>
                  <a:pt x="460248" y="3048"/>
                </a:lnTo>
                <a:lnTo>
                  <a:pt x="457200" y="0"/>
                </a:lnTo>
                <a:close/>
              </a:path>
              <a:path w="460375" h="279400">
                <a:moveTo>
                  <a:pt x="7620" y="271272"/>
                </a:moveTo>
                <a:lnTo>
                  <a:pt x="4572" y="271272"/>
                </a:lnTo>
                <a:lnTo>
                  <a:pt x="4572" y="275844"/>
                </a:lnTo>
                <a:lnTo>
                  <a:pt x="7620" y="275844"/>
                </a:lnTo>
                <a:lnTo>
                  <a:pt x="7620" y="271272"/>
                </a:lnTo>
                <a:close/>
              </a:path>
              <a:path w="460375" h="279400">
                <a:moveTo>
                  <a:pt x="452628" y="271272"/>
                </a:moveTo>
                <a:lnTo>
                  <a:pt x="7620" y="271272"/>
                </a:lnTo>
                <a:lnTo>
                  <a:pt x="7620" y="275844"/>
                </a:lnTo>
                <a:lnTo>
                  <a:pt x="452628" y="275844"/>
                </a:lnTo>
                <a:lnTo>
                  <a:pt x="452628" y="271272"/>
                </a:lnTo>
                <a:close/>
              </a:path>
              <a:path w="460375" h="279400">
                <a:moveTo>
                  <a:pt x="457200" y="4572"/>
                </a:moveTo>
                <a:lnTo>
                  <a:pt x="452628" y="4572"/>
                </a:lnTo>
                <a:lnTo>
                  <a:pt x="452628" y="275844"/>
                </a:lnTo>
                <a:lnTo>
                  <a:pt x="457200" y="275844"/>
                </a:lnTo>
                <a:lnTo>
                  <a:pt x="457200" y="271272"/>
                </a:lnTo>
                <a:lnTo>
                  <a:pt x="460248" y="271272"/>
                </a:lnTo>
                <a:lnTo>
                  <a:pt x="460248" y="7620"/>
                </a:lnTo>
                <a:lnTo>
                  <a:pt x="457200" y="7620"/>
                </a:lnTo>
                <a:lnTo>
                  <a:pt x="457200" y="4572"/>
                </a:lnTo>
                <a:close/>
              </a:path>
              <a:path w="460375" h="279400">
                <a:moveTo>
                  <a:pt x="460248" y="271272"/>
                </a:moveTo>
                <a:lnTo>
                  <a:pt x="457200" y="271272"/>
                </a:lnTo>
                <a:lnTo>
                  <a:pt x="457200" y="275844"/>
                </a:lnTo>
                <a:lnTo>
                  <a:pt x="460248" y="275844"/>
                </a:lnTo>
                <a:lnTo>
                  <a:pt x="460248" y="271272"/>
                </a:lnTo>
                <a:close/>
              </a:path>
              <a:path w="460375" h="279400">
                <a:moveTo>
                  <a:pt x="7620" y="4572"/>
                </a:moveTo>
                <a:lnTo>
                  <a:pt x="4572" y="4572"/>
                </a:lnTo>
                <a:lnTo>
                  <a:pt x="4572" y="7620"/>
                </a:lnTo>
                <a:lnTo>
                  <a:pt x="7620" y="7620"/>
                </a:lnTo>
                <a:lnTo>
                  <a:pt x="7620" y="4572"/>
                </a:lnTo>
                <a:close/>
              </a:path>
              <a:path w="460375" h="279400">
                <a:moveTo>
                  <a:pt x="452628" y="4572"/>
                </a:moveTo>
                <a:lnTo>
                  <a:pt x="7620" y="4572"/>
                </a:lnTo>
                <a:lnTo>
                  <a:pt x="7620" y="7620"/>
                </a:lnTo>
                <a:lnTo>
                  <a:pt x="452628" y="7620"/>
                </a:lnTo>
                <a:lnTo>
                  <a:pt x="452628" y="4572"/>
                </a:lnTo>
                <a:close/>
              </a:path>
              <a:path w="460375" h="279400">
                <a:moveTo>
                  <a:pt x="460248" y="4572"/>
                </a:moveTo>
                <a:lnTo>
                  <a:pt x="457200" y="4572"/>
                </a:lnTo>
                <a:lnTo>
                  <a:pt x="457200" y="7620"/>
                </a:lnTo>
                <a:lnTo>
                  <a:pt x="460248" y="7620"/>
                </a:lnTo>
                <a:lnTo>
                  <a:pt x="460248" y="4572"/>
                </a:lnTo>
                <a:close/>
              </a:path>
            </a:pathLst>
          </a:custGeom>
          <a:solidFill>
            <a:srgbClr val="000000"/>
          </a:solidFill>
        </p:spPr>
        <p:txBody>
          <a:bodyPr wrap="square" lIns="0" tIns="0" rIns="0" bIns="0" rtlCol="0"/>
          <a:lstStyle/>
          <a:p/>
        </p:txBody>
      </p:sp>
      <p:sp>
        <p:nvSpPr>
          <p:cNvPr id="7" name="object 7"/>
          <p:cNvSpPr/>
          <p:nvPr/>
        </p:nvSpPr>
        <p:spPr>
          <a:xfrm>
            <a:off x="1909572" y="4242815"/>
            <a:ext cx="459105" cy="277495"/>
          </a:xfrm>
          <a:custGeom>
            <a:avLst/>
            <a:gdLst/>
            <a:ahLst/>
            <a:cxnLst/>
            <a:rect l="l" t="t" r="r" b="b"/>
            <a:pathLst>
              <a:path w="459105" h="277495">
                <a:moveTo>
                  <a:pt x="455676" y="0"/>
                </a:moveTo>
                <a:lnTo>
                  <a:pt x="3048" y="0"/>
                </a:lnTo>
                <a:lnTo>
                  <a:pt x="0" y="3048"/>
                </a:lnTo>
                <a:lnTo>
                  <a:pt x="0" y="274320"/>
                </a:lnTo>
                <a:lnTo>
                  <a:pt x="3048" y="277368"/>
                </a:lnTo>
                <a:lnTo>
                  <a:pt x="455676" y="277368"/>
                </a:lnTo>
                <a:lnTo>
                  <a:pt x="458723" y="274320"/>
                </a:lnTo>
                <a:lnTo>
                  <a:pt x="4572" y="274320"/>
                </a:lnTo>
                <a:lnTo>
                  <a:pt x="4572" y="269748"/>
                </a:lnTo>
                <a:lnTo>
                  <a:pt x="7620" y="269748"/>
                </a:lnTo>
                <a:lnTo>
                  <a:pt x="7620" y="7620"/>
                </a:lnTo>
                <a:lnTo>
                  <a:pt x="4572" y="7620"/>
                </a:lnTo>
                <a:lnTo>
                  <a:pt x="4572" y="4572"/>
                </a:lnTo>
                <a:lnTo>
                  <a:pt x="458723" y="4572"/>
                </a:lnTo>
                <a:lnTo>
                  <a:pt x="458723" y="3048"/>
                </a:lnTo>
                <a:lnTo>
                  <a:pt x="455676" y="0"/>
                </a:lnTo>
                <a:close/>
              </a:path>
              <a:path w="459105" h="277495">
                <a:moveTo>
                  <a:pt x="7620" y="269748"/>
                </a:moveTo>
                <a:lnTo>
                  <a:pt x="4572" y="269748"/>
                </a:lnTo>
                <a:lnTo>
                  <a:pt x="4572" y="274320"/>
                </a:lnTo>
                <a:lnTo>
                  <a:pt x="7620" y="274320"/>
                </a:lnTo>
                <a:lnTo>
                  <a:pt x="7620" y="269748"/>
                </a:lnTo>
                <a:close/>
              </a:path>
              <a:path w="459105" h="277495">
                <a:moveTo>
                  <a:pt x="451104" y="269748"/>
                </a:moveTo>
                <a:lnTo>
                  <a:pt x="7620" y="269748"/>
                </a:lnTo>
                <a:lnTo>
                  <a:pt x="7620" y="274320"/>
                </a:lnTo>
                <a:lnTo>
                  <a:pt x="451104" y="274320"/>
                </a:lnTo>
                <a:lnTo>
                  <a:pt x="451104" y="269748"/>
                </a:lnTo>
                <a:close/>
              </a:path>
              <a:path w="459105" h="277495">
                <a:moveTo>
                  <a:pt x="455676" y="4572"/>
                </a:moveTo>
                <a:lnTo>
                  <a:pt x="451104" y="4572"/>
                </a:lnTo>
                <a:lnTo>
                  <a:pt x="451104" y="274320"/>
                </a:lnTo>
                <a:lnTo>
                  <a:pt x="455676" y="274320"/>
                </a:lnTo>
                <a:lnTo>
                  <a:pt x="455676" y="269748"/>
                </a:lnTo>
                <a:lnTo>
                  <a:pt x="458723" y="269748"/>
                </a:lnTo>
                <a:lnTo>
                  <a:pt x="458723" y="7620"/>
                </a:lnTo>
                <a:lnTo>
                  <a:pt x="455676" y="7620"/>
                </a:lnTo>
                <a:lnTo>
                  <a:pt x="455676" y="4572"/>
                </a:lnTo>
                <a:close/>
              </a:path>
              <a:path w="459105" h="277495">
                <a:moveTo>
                  <a:pt x="458723" y="269748"/>
                </a:moveTo>
                <a:lnTo>
                  <a:pt x="455676" y="269748"/>
                </a:lnTo>
                <a:lnTo>
                  <a:pt x="455676" y="274320"/>
                </a:lnTo>
                <a:lnTo>
                  <a:pt x="458723" y="274320"/>
                </a:lnTo>
                <a:lnTo>
                  <a:pt x="458723" y="269748"/>
                </a:lnTo>
                <a:close/>
              </a:path>
              <a:path w="459105" h="277495">
                <a:moveTo>
                  <a:pt x="7620" y="4572"/>
                </a:moveTo>
                <a:lnTo>
                  <a:pt x="4572" y="4572"/>
                </a:lnTo>
                <a:lnTo>
                  <a:pt x="4572" y="7620"/>
                </a:lnTo>
                <a:lnTo>
                  <a:pt x="7620" y="7620"/>
                </a:lnTo>
                <a:lnTo>
                  <a:pt x="7620" y="4572"/>
                </a:lnTo>
                <a:close/>
              </a:path>
              <a:path w="459105" h="277495">
                <a:moveTo>
                  <a:pt x="451104" y="4572"/>
                </a:moveTo>
                <a:lnTo>
                  <a:pt x="7620" y="4572"/>
                </a:lnTo>
                <a:lnTo>
                  <a:pt x="7620" y="7620"/>
                </a:lnTo>
                <a:lnTo>
                  <a:pt x="451104" y="7620"/>
                </a:lnTo>
                <a:lnTo>
                  <a:pt x="451104" y="4572"/>
                </a:lnTo>
                <a:close/>
              </a:path>
              <a:path w="459105" h="277495">
                <a:moveTo>
                  <a:pt x="458723" y="4572"/>
                </a:moveTo>
                <a:lnTo>
                  <a:pt x="455676" y="4572"/>
                </a:lnTo>
                <a:lnTo>
                  <a:pt x="455676" y="7620"/>
                </a:lnTo>
                <a:lnTo>
                  <a:pt x="458723" y="7620"/>
                </a:lnTo>
                <a:lnTo>
                  <a:pt x="458723" y="4572"/>
                </a:lnTo>
                <a:close/>
              </a:path>
            </a:pathLst>
          </a:custGeom>
          <a:solidFill>
            <a:srgbClr val="000000"/>
          </a:solidFill>
        </p:spPr>
        <p:txBody>
          <a:bodyPr wrap="square" lIns="0" tIns="0" rIns="0" bIns="0" rtlCol="0"/>
          <a:lstStyle/>
          <a:p/>
        </p:txBody>
      </p:sp>
      <p:sp>
        <p:nvSpPr>
          <p:cNvPr id="8" name="object 8"/>
          <p:cNvSpPr/>
          <p:nvPr/>
        </p:nvSpPr>
        <p:spPr>
          <a:xfrm>
            <a:off x="3172967" y="4242815"/>
            <a:ext cx="460375" cy="277495"/>
          </a:xfrm>
          <a:custGeom>
            <a:avLst/>
            <a:gdLst/>
            <a:ahLst/>
            <a:cxnLst/>
            <a:rect l="l" t="t" r="r" b="b"/>
            <a:pathLst>
              <a:path w="460375" h="277495">
                <a:moveTo>
                  <a:pt x="457200" y="0"/>
                </a:moveTo>
                <a:lnTo>
                  <a:pt x="3048" y="0"/>
                </a:lnTo>
                <a:lnTo>
                  <a:pt x="0" y="3048"/>
                </a:lnTo>
                <a:lnTo>
                  <a:pt x="0" y="274320"/>
                </a:lnTo>
                <a:lnTo>
                  <a:pt x="3048" y="277368"/>
                </a:lnTo>
                <a:lnTo>
                  <a:pt x="457200" y="277368"/>
                </a:lnTo>
                <a:lnTo>
                  <a:pt x="460248" y="274320"/>
                </a:lnTo>
                <a:lnTo>
                  <a:pt x="4572" y="274320"/>
                </a:lnTo>
                <a:lnTo>
                  <a:pt x="4572" y="269748"/>
                </a:lnTo>
                <a:lnTo>
                  <a:pt x="7620" y="269748"/>
                </a:lnTo>
                <a:lnTo>
                  <a:pt x="7620" y="7620"/>
                </a:lnTo>
                <a:lnTo>
                  <a:pt x="4572" y="7620"/>
                </a:lnTo>
                <a:lnTo>
                  <a:pt x="4572" y="4572"/>
                </a:lnTo>
                <a:lnTo>
                  <a:pt x="460248" y="4572"/>
                </a:lnTo>
                <a:lnTo>
                  <a:pt x="460248" y="3048"/>
                </a:lnTo>
                <a:lnTo>
                  <a:pt x="457200" y="0"/>
                </a:lnTo>
                <a:close/>
              </a:path>
              <a:path w="460375" h="277495">
                <a:moveTo>
                  <a:pt x="7620" y="269748"/>
                </a:moveTo>
                <a:lnTo>
                  <a:pt x="4572" y="269748"/>
                </a:lnTo>
                <a:lnTo>
                  <a:pt x="4572" y="274320"/>
                </a:lnTo>
                <a:lnTo>
                  <a:pt x="7620" y="274320"/>
                </a:lnTo>
                <a:lnTo>
                  <a:pt x="7620" y="269748"/>
                </a:lnTo>
                <a:close/>
              </a:path>
              <a:path w="460375" h="277495">
                <a:moveTo>
                  <a:pt x="452628" y="269748"/>
                </a:moveTo>
                <a:lnTo>
                  <a:pt x="7620" y="269748"/>
                </a:lnTo>
                <a:lnTo>
                  <a:pt x="7620" y="274320"/>
                </a:lnTo>
                <a:lnTo>
                  <a:pt x="452628" y="274320"/>
                </a:lnTo>
                <a:lnTo>
                  <a:pt x="452628" y="269748"/>
                </a:lnTo>
                <a:close/>
              </a:path>
              <a:path w="460375" h="277495">
                <a:moveTo>
                  <a:pt x="457200" y="4572"/>
                </a:moveTo>
                <a:lnTo>
                  <a:pt x="452628" y="4572"/>
                </a:lnTo>
                <a:lnTo>
                  <a:pt x="452628" y="274320"/>
                </a:lnTo>
                <a:lnTo>
                  <a:pt x="457200" y="274320"/>
                </a:lnTo>
                <a:lnTo>
                  <a:pt x="457200" y="269748"/>
                </a:lnTo>
                <a:lnTo>
                  <a:pt x="460248" y="269748"/>
                </a:lnTo>
                <a:lnTo>
                  <a:pt x="460248" y="7620"/>
                </a:lnTo>
                <a:lnTo>
                  <a:pt x="457200" y="7620"/>
                </a:lnTo>
                <a:lnTo>
                  <a:pt x="457200" y="4572"/>
                </a:lnTo>
                <a:close/>
              </a:path>
              <a:path w="460375" h="277495">
                <a:moveTo>
                  <a:pt x="460248" y="269748"/>
                </a:moveTo>
                <a:lnTo>
                  <a:pt x="457200" y="269748"/>
                </a:lnTo>
                <a:lnTo>
                  <a:pt x="457200" y="274320"/>
                </a:lnTo>
                <a:lnTo>
                  <a:pt x="460248" y="274320"/>
                </a:lnTo>
                <a:lnTo>
                  <a:pt x="460248" y="269748"/>
                </a:lnTo>
                <a:close/>
              </a:path>
              <a:path w="460375" h="277495">
                <a:moveTo>
                  <a:pt x="7620" y="4572"/>
                </a:moveTo>
                <a:lnTo>
                  <a:pt x="4572" y="4572"/>
                </a:lnTo>
                <a:lnTo>
                  <a:pt x="4572" y="7620"/>
                </a:lnTo>
                <a:lnTo>
                  <a:pt x="7620" y="7620"/>
                </a:lnTo>
                <a:lnTo>
                  <a:pt x="7620" y="4572"/>
                </a:lnTo>
                <a:close/>
              </a:path>
              <a:path w="460375" h="277495">
                <a:moveTo>
                  <a:pt x="452628" y="4572"/>
                </a:moveTo>
                <a:lnTo>
                  <a:pt x="7620" y="4572"/>
                </a:lnTo>
                <a:lnTo>
                  <a:pt x="7620" y="7620"/>
                </a:lnTo>
                <a:lnTo>
                  <a:pt x="452628" y="7620"/>
                </a:lnTo>
                <a:lnTo>
                  <a:pt x="452628" y="4572"/>
                </a:lnTo>
                <a:close/>
              </a:path>
              <a:path w="460375" h="277495">
                <a:moveTo>
                  <a:pt x="460248" y="4572"/>
                </a:moveTo>
                <a:lnTo>
                  <a:pt x="457200" y="4572"/>
                </a:lnTo>
                <a:lnTo>
                  <a:pt x="457200" y="7620"/>
                </a:lnTo>
                <a:lnTo>
                  <a:pt x="460248" y="7620"/>
                </a:lnTo>
                <a:lnTo>
                  <a:pt x="460248" y="4572"/>
                </a:lnTo>
                <a:close/>
              </a:path>
            </a:pathLst>
          </a:custGeom>
          <a:solidFill>
            <a:srgbClr val="000000"/>
          </a:solidFill>
        </p:spPr>
        <p:txBody>
          <a:bodyPr wrap="square" lIns="0" tIns="0" rIns="0" bIns="0" rtlCol="0"/>
          <a:lstStyle/>
          <a:p/>
        </p:txBody>
      </p:sp>
      <p:sp>
        <p:nvSpPr>
          <p:cNvPr id="9" name="object 9"/>
          <p:cNvSpPr/>
          <p:nvPr/>
        </p:nvSpPr>
        <p:spPr>
          <a:xfrm>
            <a:off x="4256532" y="4242815"/>
            <a:ext cx="460375" cy="277495"/>
          </a:xfrm>
          <a:custGeom>
            <a:avLst/>
            <a:gdLst/>
            <a:ahLst/>
            <a:cxnLst/>
            <a:rect l="l" t="t" r="r" b="b"/>
            <a:pathLst>
              <a:path w="460375" h="277495">
                <a:moveTo>
                  <a:pt x="457200" y="0"/>
                </a:moveTo>
                <a:lnTo>
                  <a:pt x="3048" y="0"/>
                </a:lnTo>
                <a:lnTo>
                  <a:pt x="0" y="3048"/>
                </a:lnTo>
                <a:lnTo>
                  <a:pt x="0" y="274320"/>
                </a:lnTo>
                <a:lnTo>
                  <a:pt x="3048" y="277368"/>
                </a:lnTo>
                <a:lnTo>
                  <a:pt x="457200" y="277368"/>
                </a:lnTo>
                <a:lnTo>
                  <a:pt x="460248" y="274320"/>
                </a:lnTo>
                <a:lnTo>
                  <a:pt x="4572" y="274320"/>
                </a:lnTo>
                <a:lnTo>
                  <a:pt x="4572" y="269748"/>
                </a:lnTo>
                <a:lnTo>
                  <a:pt x="7620" y="269748"/>
                </a:lnTo>
                <a:lnTo>
                  <a:pt x="7620" y="7620"/>
                </a:lnTo>
                <a:lnTo>
                  <a:pt x="4572" y="7620"/>
                </a:lnTo>
                <a:lnTo>
                  <a:pt x="4572" y="4572"/>
                </a:lnTo>
                <a:lnTo>
                  <a:pt x="460248" y="4572"/>
                </a:lnTo>
                <a:lnTo>
                  <a:pt x="460248" y="3048"/>
                </a:lnTo>
                <a:lnTo>
                  <a:pt x="457200" y="0"/>
                </a:lnTo>
                <a:close/>
              </a:path>
              <a:path w="460375" h="277495">
                <a:moveTo>
                  <a:pt x="7620" y="269748"/>
                </a:moveTo>
                <a:lnTo>
                  <a:pt x="4572" y="269748"/>
                </a:lnTo>
                <a:lnTo>
                  <a:pt x="4572" y="274320"/>
                </a:lnTo>
                <a:lnTo>
                  <a:pt x="7620" y="274320"/>
                </a:lnTo>
                <a:lnTo>
                  <a:pt x="7620" y="269748"/>
                </a:lnTo>
                <a:close/>
              </a:path>
              <a:path w="460375" h="277495">
                <a:moveTo>
                  <a:pt x="452628" y="269748"/>
                </a:moveTo>
                <a:lnTo>
                  <a:pt x="7620" y="269748"/>
                </a:lnTo>
                <a:lnTo>
                  <a:pt x="7620" y="274320"/>
                </a:lnTo>
                <a:lnTo>
                  <a:pt x="452628" y="274320"/>
                </a:lnTo>
                <a:lnTo>
                  <a:pt x="452628" y="269748"/>
                </a:lnTo>
                <a:close/>
              </a:path>
              <a:path w="460375" h="277495">
                <a:moveTo>
                  <a:pt x="457200" y="4572"/>
                </a:moveTo>
                <a:lnTo>
                  <a:pt x="452628" y="4572"/>
                </a:lnTo>
                <a:lnTo>
                  <a:pt x="452628" y="274320"/>
                </a:lnTo>
                <a:lnTo>
                  <a:pt x="457200" y="274320"/>
                </a:lnTo>
                <a:lnTo>
                  <a:pt x="457200" y="269748"/>
                </a:lnTo>
                <a:lnTo>
                  <a:pt x="460248" y="269748"/>
                </a:lnTo>
                <a:lnTo>
                  <a:pt x="460248" y="7620"/>
                </a:lnTo>
                <a:lnTo>
                  <a:pt x="457200" y="7620"/>
                </a:lnTo>
                <a:lnTo>
                  <a:pt x="457200" y="4572"/>
                </a:lnTo>
                <a:close/>
              </a:path>
              <a:path w="460375" h="277495">
                <a:moveTo>
                  <a:pt x="460248" y="269748"/>
                </a:moveTo>
                <a:lnTo>
                  <a:pt x="457200" y="269748"/>
                </a:lnTo>
                <a:lnTo>
                  <a:pt x="457200" y="274320"/>
                </a:lnTo>
                <a:lnTo>
                  <a:pt x="460248" y="274320"/>
                </a:lnTo>
                <a:lnTo>
                  <a:pt x="460248" y="269748"/>
                </a:lnTo>
                <a:close/>
              </a:path>
              <a:path w="460375" h="277495">
                <a:moveTo>
                  <a:pt x="7620" y="4572"/>
                </a:moveTo>
                <a:lnTo>
                  <a:pt x="4572" y="4572"/>
                </a:lnTo>
                <a:lnTo>
                  <a:pt x="4572" y="7620"/>
                </a:lnTo>
                <a:lnTo>
                  <a:pt x="7620" y="7620"/>
                </a:lnTo>
                <a:lnTo>
                  <a:pt x="7620" y="4572"/>
                </a:lnTo>
                <a:close/>
              </a:path>
              <a:path w="460375" h="277495">
                <a:moveTo>
                  <a:pt x="452628" y="4572"/>
                </a:moveTo>
                <a:lnTo>
                  <a:pt x="7620" y="4572"/>
                </a:lnTo>
                <a:lnTo>
                  <a:pt x="7620" y="7620"/>
                </a:lnTo>
                <a:lnTo>
                  <a:pt x="452628" y="7620"/>
                </a:lnTo>
                <a:lnTo>
                  <a:pt x="452628" y="4572"/>
                </a:lnTo>
                <a:close/>
              </a:path>
              <a:path w="460375" h="277495">
                <a:moveTo>
                  <a:pt x="460248" y="4572"/>
                </a:moveTo>
                <a:lnTo>
                  <a:pt x="457200" y="4572"/>
                </a:lnTo>
                <a:lnTo>
                  <a:pt x="457200" y="7620"/>
                </a:lnTo>
                <a:lnTo>
                  <a:pt x="460248" y="7620"/>
                </a:lnTo>
                <a:lnTo>
                  <a:pt x="460248" y="4572"/>
                </a:lnTo>
                <a:close/>
              </a:path>
            </a:pathLst>
          </a:custGeom>
          <a:solidFill>
            <a:srgbClr val="000000"/>
          </a:solidFill>
        </p:spPr>
        <p:txBody>
          <a:bodyPr wrap="square" lIns="0" tIns="0" rIns="0" bIns="0" rtlCol="0"/>
          <a:lstStyle/>
          <a:p/>
        </p:txBody>
      </p:sp>
      <p:sp>
        <p:nvSpPr>
          <p:cNvPr id="10" name="object 10"/>
          <p:cNvSpPr/>
          <p:nvPr/>
        </p:nvSpPr>
        <p:spPr>
          <a:xfrm>
            <a:off x="1548383" y="4693920"/>
            <a:ext cx="277495" cy="277495"/>
          </a:xfrm>
          <a:custGeom>
            <a:avLst/>
            <a:gdLst/>
            <a:ahLst/>
            <a:cxnLst/>
            <a:rect l="l" t="t" r="r" b="b"/>
            <a:pathLst>
              <a:path w="277494" h="277495">
                <a:moveTo>
                  <a:pt x="274320" y="0"/>
                </a:moveTo>
                <a:lnTo>
                  <a:pt x="3048" y="0"/>
                </a:lnTo>
                <a:lnTo>
                  <a:pt x="0" y="3048"/>
                </a:lnTo>
                <a:lnTo>
                  <a:pt x="0" y="274320"/>
                </a:lnTo>
                <a:lnTo>
                  <a:pt x="3048" y="277368"/>
                </a:lnTo>
                <a:lnTo>
                  <a:pt x="274320" y="277368"/>
                </a:lnTo>
                <a:lnTo>
                  <a:pt x="277368" y="274320"/>
                </a:lnTo>
                <a:lnTo>
                  <a:pt x="4572" y="274320"/>
                </a:lnTo>
                <a:lnTo>
                  <a:pt x="4572" y="269748"/>
                </a:lnTo>
                <a:lnTo>
                  <a:pt x="7620" y="269748"/>
                </a:lnTo>
                <a:lnTo>
                  <a:pt x="7620" y="7620"/>
                </a:lnTo>
                <a:lnTo>
                  <a:pt x="4572" y="7620"/>
                </a:lnTo>
                <a:lnTo>
                  <a:pt x="4572" y="4572"/>
                </a:lnTo>
                <a:lnTo>
                  <a:pt x="277368" y="4572"/>
                </a:lnTo>
                <a:lnTo>
                  <a:pt x="277368" y="3048"/>
                </a:lnTo>
                <a:lnTo>
                  <a:pt x="274320" y="0"/>
                </a:lnTo>
                <a:close/>
              </a:path>
              <a:path w="277494" h="277495">
                <a:moveTo>
                  <a:pt x="7620" y="269748"/>
                </a:moveTo>
                <a:lnTo>
                  <a:pt x="4572" y="269748"/>
                </a:lnTo>
                <a:lnTo>
                  <a:pt x="4572" y="274320"/>
                </a:lnTo>
                <a:lnTo>
                  <a:pt x="7620" y="274320"/>
                </a:lnTo>
                <a:lnTo>
                  <a:pt x="7620" y="269748"/>
                </a:lnTo>
                <a:close/>
              </a:path>
              <a:path w="277494" h="277495">
                <a:moveTo>
                  <a:pt x="269748" y="269748"/>
                </a:moveTo>
                <a:lnTo>
                  <a:pt x="7620" y="269748"/>
                </a:lnTo>
                <a:lnTo>
                  <a:pt x="7620" y="274320"/>
                </a:lnTo>
                <a:lnTo>
                  <a:pt x="269748" y="274320"/>
                </a:lnTo>
                <a:lnTo>
                  <a:pt x="269748" y="269748"/>
                </a:lnTo>
                <a:close/>
              </a:path>
              <a:path w="277494" h="277495">
                <a:moveTo>
                  <a:pt x="274320" y="4572"/>
                </a:moveTo>
                <a:lnTo>
                  <a:pt x="269748" y="4572"/>
                </a:lnTo>
                <a:lnTo>
                  <a:pt x="269748" y="274320"/>
                </a:lnTo>
                <a:lnTo>
                  <a:pt x="274320" y="274320"/>
                </a:lnTo>
                <a:lnTo>
                  <a:pt x="274320" y="269748"/>
                </a:lnTo>
                <a:lnTo>
                  <a:pt x="277368" y="269748"/>
                </a:lnTo>
                <a:lnTo>
                  <a:pt x="277368" y="7620"/>
                </a:lnTo>
                <a:lnTo>
                  <a:pt x="274320" y="7620"/>
                </a:lnTo>
                <a:lnTo>
                  <a:pt x="274320" y="4572"/>
                </a:lnTo>
                <a:close/>
              </a:path>
              <a:path w="277494" h="277495">
                <a:moveTo>
                  <a:pt x="277368" y="269748"/>
                </a:moveTo>
                <a:lnTo>
                  <a:pt x="274320" y="269748"/>
                </a:lnTo>
                <a:lnTo>
                  <a:pt x="274320" y="274320"/>
                </a:lnTo>
                <a:lnTo>
                  <a:pt x="277368" y="274320"/>
                </a:lnTo>
                <a:lnTo>
                  <a:pt x="277368" y="269748"/>
                </a:lnTo>
                <a:close/>
              </a:path>
              <a:path w="277494" h="277495">
                <a:moveTo>
                  <a:pt x="7620" y="4572"/>
                </a:moveTo>
                <a:lnTo>
                  <a:pt x="4572" y="4572"/>
                </a:lnTo>
                <a:lnTo>
                  <a:pt x="4572" y="7620"/>
                </a:lnTo>
                <a:lnTo>
                  <a:pt x="7620" y="7620"/>
                </a:lnTo>
                <a:lnTo>
                  <a:pt x="7620" y="4572"/>
                </a:lnTo>
                <a:close/>
              </a:path>
              <a:path w="277494" h="277495">
                <a:moveTo>
                  <a:pt x="269748" y="4572"/>
                </a:moveTo>
                <a:lnTo>
                  <a:pt x="7620" y="4572"/>
                </a:lnTo>
                <a:lnTo>
                  <a:pt x="7620" y="7620"/>
                </a:lnTo>
                <a:lnTo>
                  <a:pt x="269748" y="7620"/>
                </a:lnTo>
                <a:lnTo>
                  <a:pt x="269748" y="4572"/>
                </a:lnTo>
                <a:close/>
              </a:path>
              <a:path w="277494" h="277495">
                <a:moveTo>
                  <a:pt x="277368" y="4572"/>
                </a:moveTo>
                <a:lnTo>
                  <a:pt x="274320" y="4572"/>
                </a:lnTo>
                <a:lnTo>
                  <a:pt x="274320" y="7620"/>
                </a:lnTo>
                <a:lnTo>
                  <a:pt x="277368" y="7620"/>
                </a:lnTo>
                <a:lnTo>
                  <a:pt x="277368" y="4572"/>
                </a:lnTo>
                <a:close/>
              </a:path>
            </a:pathLst>
          </a:custGeom>
          <a:solidFill>
            <a:srgbClr val="000000"/>
          </a:solidFill>
        </p:spPr>
        <p:txBody>
          <a:bodyPr wrap="square" lIns="0" tIns="0" rIns="0" bIns="0" rtlCol="0"/>
          <a:lstStyle/>
          <a:p/>
        </p:txBody>
      </p:sp>
      <p:sp>
        <p:nvSpPr>
          <p:cNvPr id="11" name="object 11"/>
          <p:cNvSpPr/>
          <p:nvPr/>
        </p:nvSpPr>
        <p:spPr>
          <a:xfrm>
            <a:off x="1999488" y="4693920"/>
            <a:ext cx="279400" cy="277495"/>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p:txBody>
      </p:sp>
      <p:sp>
        <p:nvSpPr>
          <p:cNvPr id="12" name="object 12"/>
          <p:cNvSpPr/>
          <p:nvPr/>
        </p:nvSpPr>
        <p:spPr>
          <a:xfrm>
            <a:off x="2450592" y="4693920"/>
            <a:ext cx="279400" cy="277495"/>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p:txBody>
      </p:sp>
      <p:sp>
        <p:nvSpPr>
          <p:cNvPr id="13" name="object 13"/>
          <p:cNvSpPr/>
          <p:nvPr/>
        </p:nvSpPr>
        <p:spPr>
          <a:xfrm>
            <a:off x="2993135" y="4693920"/>
            <a:ext cx="279400" cy="277495"/>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p:txBody>
      </p:sp>
      <p:sp>
        <p:nvSpPr>
          <p:cNvPr id="14" name="object 14"/>
          <p:cNvSpPr/>
          <p:nvPr/>
        </p:nvSpPr>
        <p:spPr>
          <a:xfrm>
            <a:off x="3534155" y="4693920"/>
            <a:ext cx="279400" cy="277495"/>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p:txBody>
      </p:sp>
      <p:sp>
        <p:nvSpPr>
          <p:cNvPr id="15" name="object 15"/>
          <p:cNvSpPr/>
          <p:nvPr/>
        </p:nvSpPr>
        <p:spPr>
          <a:xfrm>
            <a:off x="4076700" y="4693920"/>
            <a:ext cx="279400" cy="277495"/>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p:txBody>
      </p:sp>
      <p:sp>
        <p:nvSpPr>
          <p:cNvPr id="16" name="object 16"/>
          <p:cNvSpPr/>
          <p:nvPr/>
        </p:nvSpPr>
        <p:spPr>
          <a:xfrm>
            <a:off x="4619244" y="4693920"/>
            <a:ext cx="277495" cy="277495"/>
          </a:xfrm>
          <a:custGeom>
            <a:avLst/>
            <a:gdLst/>
            <a:ahLst/>
            <a:cxnLst/>
            <a:rect l="l" t="t" r="r" b="b"/>
            <a:pathLst>
              <a:path w="277495" h="277495">
                <a:moveTo>
                  <a:pt x="274320" y="0"/>
                </a:moveTo>
                <a:lnTo>
                  <a:pt x="3048" y="0"/>
                </a:lnTo>
                <a:lnTo>
                  <a:pt x="0" y="3048"/>
                </a:lnTo>
                <a:lnTo>
                  <a:pt x="0" y="274320"/>
                </a:lnTo>
                <a:lnTo>
                  <a:pt x="3048" y="277368"/>
                </a:lnTo>
                <a:lnTo>
                  <a:pt x="274320" y="277368"/>
                </a:lnTo>
                <a:lnTo>
                  <a:pt x="277368" y="274320"/>
                </a:lnTo>
                <a:lnTo>
                  <a:pt x="4572" y="274320"/>
                </a:lnTo>
                <a:lnTo>
                  <a:pt x="4572" y="269748"/>
                </a:lnTo>
                <a:lnTo>
                  <a:pt x="7620" y="269748"/>
                </a:lnTo>
                <a:lnTo>
                  <a:pt x="7620" y="7620"/>
                </a:lnTo>
                <a:lnTo>
                  <a:pt x="4572" y="7620"/>
                </a:lnTo>
                <a:lnTo>
                  <a:pt x="4572" y="4572"/>
                </a:lnTo>
                <a:lnTo>
                  <a:pt x="277368" y="4572"/>
                </a:lnTo>
                <a:lnTo>
                  <a:pt x="277368" y="3048"/>
                </a:lnTo>
                <a:lnTo>
                  <a:pt x="274320" y="0"/>
                </a:lnTo>
                <a:close/>
              </a:path>
              <a:path w="277495" h="277495">
                <a:moveTo>
                  <a:pt x="7620" y="269748"/>
                </a:moveTo>
                <a:lnTo>
                  <a:pt x="4572" y="269748"/>
                </a:lnTo>
                <a:lnTo>
                  <a:pt x="4572" y="274320"/>
                </a:lnTo>
                <a:lnTo>
                  <a:pt x="7620" y="274320"/>
                </a:lnTo>
                <a:lnTo>
                  <a:pt x="7620" y="269748"/>
                </a:lnTo>
                <a:close/>
              </a:path>
              <a:path w="277495" h="277495">
                <a:moveTo>
                  <a:pt x="269748" y="269748"/>
                </a:moveTo>
                <a:lnTo>
                  <a:pt x="7620" y="269748"/>
                </a:lnTo>
                <a:lnTo>
                  <a:pt x="7620" y="274320"/>
                </a:lnTo>
                <a:lnTo>
                  <a:pt x="269748" y="274320"/>
                </a:lnTo>
                <a:lnTo>
                  <a:pt x="269748" y="269748"/>
                </a:lnTo>
                <a:close/>
              </a:path>
              <a:path w="277495" h="277495">
                <a:moveTo>
                  <a:pt x="274320" y="4572"/>
                </a:moveTo>
                <a:lnTo>
                  <a:pt x="269748" y="4572"/>
                </a:lnTo>
                <a:lnTo>
                  <a:pt x="269748" y="274320"/>
                </a:lnTo>
                <a:lnTo>
                  <a:pt x="274320" y="274320"/>
                </a:lnTo>
                <a:lnTo>
                  <a:pt x="274320" y="269748"/>
                </a:lnTo>
                <a:lnTo>
                  <a:pt x="277368" y="269748"/>
                </a:lnTo>
                <a:lnTo>
                  <a:pt x="277368" y="7620"/>
                </a:lnTo>
                <a:lnTo>
                  <a:pt x="274320" y="7620"/>
                </a:lnTo>
                <a:lnTo>
                  <a:pt x="274320" y="4572"/>
                </a:lnTo>
                <a:close/>
              </a:path>
              <a:path w="277495" h="277495">
                <a:moveTo>
                  <a:pt x="277368" y="269748"/>
                </a:moveTo>
                <a:lnTo>
                  <a:pt x="274320" y="269748"/>
                </a:lnTo>
                <a:lnTo>
                  <a:pt x="274320" y="274320"/>
                </a:lnTo>
                <a:lnTo>
                  <a:pt x="277368" y="274320"/>
                </a:lnTo>
                <a:lnTo>
                  <a:pt x="277368" y="269748"/>
                </a:lnTo>
                <a:close/>
              </a:path>
              <a:path w="277495" h="277495">
                <a:moveTo>
                  <a:pt x="7620" y="4572"/>
                </a:moveTo>
                <a:lnTo>
                  <a:pt x="4572" y="4572"/>
                </a:lnTo>
                <a:lnTo>
                  <a:pt x="4572" y="7620"/>
                </a:lnTo>
                <a:lnTo>
                  <a:pt x="7620" y="7620"/>
                </a:lnTo>
                <a:lnTo>
                  <a:pt x="7620" y="4572"/>
                </a:lnTo>
                <a:close/>
              </a:path>
              <a:path w="277495" h="277495">
                <a:moveTo>
                  <a:pt x="269748" y="4572"/>
                </a:moveTo>
                <a:lnTo>
                  <a:pt x="7620" y="4572"/>
                </a:lnTo>
                <a:lnTo>
                  <a:pt x="7620" y="7620"/>
                </a:lnTo>
                <a:lnTo>
                  <a:pt x="269748" y="7620"/>
                </a:lnTo>
                <a:lnTo>
                  <a:pt x="269748" y="4572"/>
                </a:lnTo>
                <a:close/>
              </a:path>
              <a:path w="277495" h="277495">
                <a:moveTo>
                  <a:pt x="277368" y="4572"/>
                </a:moveTo>
                <a:lnTo>
                  <a:pt x="274320" y="4572"/>
                </a:lnTo>
                <a:lnTo>
                  <a:pt x="274320" y="7620"/>
                </a:lnTo>
                <a:lnTo>
                  <a:pt x="277368" y="7620"/>
                </a:lnTo>
                <a:lnTo>
                  <a:pt x="277368" y="4572"/>
                </a:lnTo>
                <a:close/>
              </a:path>
            </a:pathLst>
          </a:custGeom>
          <a:solidFill>
            <a:srgbClr val="000000"/>
          </a:solidFill>
        </p:spPr>
        <p:txBody>
          <a:bodyPr wrap="square" lIns="0" tIns="0" rIns="0" bIns="0" rtlCol="0"/>
          <a:lstStyle/>
          <a:p/>
        </p:txBody>
      </p:sp>
      <p:sp>
        <p:nvSpPr>
          <p:cNvPr id="17" name="object 17"/>
          <p:cNvSpPr/>
          <p:nvPr/>
        </p:nvSpPr>
        <p:spPr>
          <a:xfrm>
            <a:off x="2179320" y="3973067"/>
            <a:ext cx="1272540" cy="277495"/>
          </a:xfrm>
          <a:custGeom>
            <a:avLst/>
            <a:gdLst/>
            <a:ahLst/>
            <a:cxnLst/>
            <a:rect l="l" t="t" r="r" b="b"/>
            <a:pathLst>
              <a:path w="1272539" h="277495">
                <a:moveTo>
                  <a:pt x="1269491" y="0"/>
                </a:moveTo>
                <a:lnTo>
                  <a:pt x="1267967" y="0"/>
                </a:lnTo>
                <a:lnTo>
                  <a:pt x="3047" y="269748"/>
                </a:lnTo>
                <a:lnTo>
                  <a:pt x="0" y="272796"/>
                </a:lnTo>
                <a:lnTo>
                  <a:pt x="0" y="274320"/>
                </a:lnTo>
                <a:lnTo>
                  <a:pt x="3047" y="277368"/>
                </a:lnTo>
                <a:lnTo>
                  <a:pt x="4571" y="277368"/>
                </a:lnTo>
                <a:lnTo>
                  <a:pt x="1269491" y="7620"/>
                </a:lnTo>
                <a:lnTo>
                  <a:pt x="1272539" y="4572"/>
                </a:lnTo>
                <a:lnTo>
                  <a:pt x="1272539" y="3048"/>
                </a:lnTo>
                <a:lnTo>
                  <a:pt x="1269491" y="0"/>
                </a:lnTo>
                <a:close/>
              </a:path>
            </a:pathLst>
          </a:custGeom>
          <a:solidFill>
            <a:srgbClr val="000000"/>
          </a:solidFill>
        </p:spPr>
        <p:txBody>
          <a:bodyPr wrap="square" lIns="0" tIns="0" rIns="0" bIns="0" rtlCol="0"/>
          <a:lstStyle/>
          <a:p/>
        </p:txBody>
      </p:sp>
      <p:sp>
        <p:nvSpPr>
          <p:cNvPr id="18" name="object 18"/>
          <p:cNvSpPr/>
          <p:nvPr/>
        </p:nvSpPr>
        <p:spPr>
          <a:xfrm>
            <a:off x="3448050" y="3973067"/>
            <a:ext cx="0" cy="277495"/>
          </a:xfrm>
          <a:custGeom>
            <a:avLst/>
            <a:gdLst/>
            <a:ahLst/>
            <a:cxnLst/>
            <a:rect l="l" t="t" r="r" b="b"/>
            <a:pathLst>
              <a:path w="0" h="277495">
                <a:moveTo>
                  <a:pt x="0" y="0"/>
                </a:moveTo>
                <a:lnTo>
                  <a:pt x="0" y="277368"/>
                </a:lnTo>
              </a:path>
            </a:pathLst>
          </a:custGeom>
          <a:ln w="7620">
            <a:solidFill>
              <a:srgbClr val="000000"/>
            </a:solidFill>
          </a:ln>
        </p:spPr>
        <p:txBody>
          <a:bodyPr wrap="square" lIns="0" tIns="0" rIns="0" bIns="0" rtlCol="0"/>
          <a:lstStyle/>
          <a:p/>
        </p:txBody>
      </p:sp>
      <p:sp>
        <p:nvSpPr>
          <p:cNvPr id="19" name="object 19"/>
          <p:cNvSpPr/>
          <p:nvPr/>
        </p:nvSpPr>
        <p:spPr>
          <a:xfrm>
            <a:off x="3444240" y="3973067"/>
            <a:ext cx="1091565" cy="277495"/>
          </a:xfrm>
          <a:custGeom>
            <a:avLst/>
            <a:gdLst/>
            <a:ahLst/>
            <a:cxnLst/>
            <a:rect l="l" t="t" r="r" b="b"/>
            <a:pathLst>
              <a:path w="1091564" h="277495">
                <a:moveTo>
                  <a:pt x="4572" y="0"/>
                </a:moveTo>
                <a:lnTo>
                  <a:pt x="3048" y="0"/>
                </a:lnTo>
                <a:lnTo>
                  <a:pt x="0" y="3048"/>
                </a:lnTo>
                <a:lnTo>
                  <a:pt x="0" y="4572"/>
                </a:lnTo>
                <a:lnTo>
                  <a:pt x="3048" y="7620"/>
                </a:lnTo>
                <a:lnTo>
                  <a:pt x="1086612" y="277368"/>
                </a:lnTo>
                <a:lnTo>
                  <a:pt x="1088136" y="277368"/>
                </a:lnTo>
                <a:lnTo>
                  <a:pt x="1091184" y="274320"/>
                </a:lnTo>
                <a:lnTo>
                  <a:pt x="1091184" y="272796"/>
                </a:lnTo>
                <a:lnTo>
                  <a:pt x="1088136" y="269748"/>
                </a:lnTo>
                <a:lnTo>
                  <a:pt x="4572" y="0"/>
                </a:lnTo>
                <a:close/>
              </a:path>
            </a:pathLst>
          </a:custGeom>
          <a:solidFill>
            <a:srgbClr val="000000"/>
          </a:solidFill>
        </p:spPr>
        <p:txBody>
          <a:bodyPr wrap="square" lIns="0" tIns="0" rIns="0" bIns="0" rtlCol="0"/>
          <a:lstStyle/>
          <a:p/>
        </p:txBody>
      </p:sp>
      <p:sp>
        <p:nvSpPr>
          <p:cNvPr id="20" name="object 20"/>
          <p:cNvSpPr/>
          <p:nvPr/>
        </p:nvSpPr>
        <p:spPr>
          <a:xfrm>
            <a:off x="1728216" y="4512564"/>
            <a:ext cx="368935" cy="189230"/>
          </a:xfrm>
          <a:custGeom>
            <a:avLst/>
            <a:gdLst/>
            <a:ahLst/>
            <a:cxnLst/>
            <a:rect l="l" t="t" r="r" b="b"/>
            <a:pathLst>
              <a:path w="368935" h="189229">
                <a:moveTo>
                  <a:pt x="365760" y="0"/>
                </a:moveTo>
                <a:lnTo>
                  <a:pt x="364236" y="0"/>
                </a:lnTo>
                <a:lnTo>
                  <a:pt x="362712" y="1524"/>
                </a:lnTo>
                <a:lnTo>
                  <a:pt x="1524" y="182880"/>
                </a:lnTo>
                <a:lnTo>
                  <a:pt x="0" y="184404"/>
                </a:lnTo>
                <a:lnTo>
                  <a:pt x="0" y="185928"/>
                </a:lnTo>
                <a:lnTo>
                  <a:pt x="3048" y="188976"/>
                </a:lnTo>
                <a:lnTo>
                  <a:pt x="6096" y="188976"/>
                </a:lnTo>
                <a:lnTo>
                  <a:pt x="367284" y="7620"/>
                </a:lnTo>
                <a:lnTo>
                  <a:pt x="367284" y="6096"/>
                </a:lnTo>
                <a:lnTo>
                  <a:pt x="368808" y="4572"/>
                </a:lnTo>
                <a:lnTo>
                  <a:pt x="368808" y="3048"/>
                </a:lnTo>
                <a:lnTo>
                  <a:pt x="365760" y="0"/>
                </a:lnTo>
                <a:close/>
              </a:path>
            </a:pathLst>
          </a:custGeom>
          <a:solidFill>
            <a:srgbClr val="000000"/>
          </a:solidFill>
        </p:spPr>
        <p:txBody>
          <a:bodyPr wrap="square" lIns="0" tIns="0" rIns="0" bIns="0" rtlCol="0"/>
          <a:lstStyle/>
          <a:p/>
        </p:txBody>
      </p:sp>
      <p:sp>
        <p:nvSpPr>
          <p:cNvPr id="21" name="object 21"/>
          <p:cNvSpPr/>
          <p:nvPr/>
        </p:nvSpPr>
        <p:spPr>
          <a:xfrm>
            <a:off x="2093214" y="4512564"/>
            <a:ext cx="0" cy="189230"/>
          </a:xfrm>
          <a:custGeom>
            <a:avLst/>
            <a:gdLst/>
            <a:ahLst/>
            <a:cxnLst/>
            <a:rect l="l" t="t" r="r" b="b"/>
            <a:pathLst>
              <a:path w="0" h="189229">
                <a:moveTo>
                  <a:pt x="0" y="0"/>
                </a:moveTo>
                <a:lnTo>
                  <a:pt x="0" y="188975"/>
                </a:lnTo>
              </a:path>
            </a:pathLst>
          </a:custGeom>
          <a:ln w="7619">
            <a:solidFill>
              <a:srgbClr val="000000"/>
            </a:solidFill>
          </a:ln>
        </p:spPr>
        <p:txBody>
          <a:bodyPr wrap="square" lIns="0" tIns="0" rIns="0" bIns="0" rtlCol="0"/>
          <a:lstStyle/>
          <a:p/>
        </p:txBody>
      </p:sp>
      <p:sp>
        <p:nvSpPr>
          <p:cNvPr id="22" name="object 22"/>
          <p:cNvSpPr/>
          <p:nvPr/>
        </p:nvSpPr>
        <p:spPr>
          <a:xfrm>
            <a:off x="2089404" y="4512564"/>
            <a:ext cx="550545" cy="189230"/>
          </a:xfrm>
          <a:custGeom>
            <a:avLst/>
            <a:gdLst/>
            <a:ahLst/>
            <a:cxnLst/>
            <a:rect l="l" t="t" r="r" b="b"/>
            <a:pathLst>
              <a:path w="550544" h="189229">
                <a:moveTo>
                  <a:pt x="4572" y="0"/>
                </a:moveTo>
                <a:lnTo>
                  <a:pt x="3048" y="0"/>
                </a:lnTo>
                <a:lnTo>
                  <a:pt x="0" y="3048"/>
                </a:lnTo>
                <a:lnTo>
                  <a:pt x="0" y="4572"/>
                </a:lnTo>
                <a:lnTo>
                  <a:pt x="3048" y="7620"/>
                </a:lnTo>
                <a:lnTo>
                  <a:pt x="545592" y="188976"/>
                </a:lnTo>
                <a:lnTo>
                  <a:pt x="547116" y="188976"/>
                </a:lnTo>
                <a:lnTo>
                  <a:pt x="550164" y="185928"/>
                </a:lnTo>
                <a:lnTo>
                  <a:pt x="550164" y="184404"/>
                </a:lnTo>
                <a:lnTo>
                  <a:pt x="547116" y="181356"/>
                </a:lnTo>
                <a:lnTo>
                  <a:pt x="4572" y="0"/>
                </a:lnTo>
                <a:close/>
              </a:path>
            </a:pathLst>
          </a:custGeom>
          <a:solidFill>
            <a:srgbClr val="000000"/>
          </a:solidFill>
        </p:spPr>
        <p:txBody>
          <a:bodyPr wrap="square" lIns="0" tIns="0" rIns="0" bIns="0" rtlCol="0"/>
          <a:lstStyle/>
          <a:p/>
        </p:txBody>
      </p:sp>
      <p:sp>
        <p:nvSpPr>
          <p:cNvPr id="23" name="object 23"/>
          <p:cNvSpPr/>
          <p:nvPr/>
        </p:nvSpPr>
        <p:spPr>
          <a:xfrm>
            <a:off x="3172967" y="4512564"/>
            <a:ext cx="279400" cy="189230"/>
          </a:xfrm>
          <a:custGeom>
            <a:avLst/>
            <a:gdLst/>
            <a:ahLst/>
            <a:cxnLst/>
            <a:rect l="l" t="t" r="r" b="b"/>
            <a:pathLst>
              <a:path w="279400" h="189229">
                <a:moveTo>
                  <a:pt x="275844" y="0"/>
                </a:moveTo>
                <a:lnTo>
                  <a:pt x="274320" y="0"/>
                </a:lnTo>
                <a:lnTo>
                  <a:pt x="272796" y="1524"/>
                </a:lnTo>
                <a:lnTo>
                  <a:pt x="1524" y="182880"/>
                </a:lnTo>
                <a:lnTo>
                  <a:pt x="0" y="184404"/>
                </a:lnTo>
                <a:lnTo>
                  <a:pt x="0" y="185928"/>
                </a:lnTo>
                <a:lnTo>
                  <a:pt x="3048" y="188976"/>
                </a:lnTo>
                <a:lnTo>
                  <a:pt x="6096" y="188976"/>
                </a:lnTo>
                <a:lnTo>
                  <a:pt x="277368" y="7620"/>
                </a:lnTo>
                <a:lnTo>
                  <a:pt x="277368" y="6096"/>
                </a:lnTo>
                <a:lnTo>
                  <a:pt x="278892" y="4572"/>
                </a:lnTo>
                <a:lnTo>
                  <a:pt x="278892" y="3048"/>
                </a:lnTo>
                <a:lnTo>
                  <a:pt x="275844" y="0"/>
                </a:lnTo>
                <a:close/>
              </a:path>
            </a:pathLst>
          </a:custGeom>
          <a:solidFill>
            <a:srgbClr val="000000"/>
          </a:solidFill>
        </p:spPr>
        <p:txBody>
          <a:bodyPr wrap="square" lIns="0" tIns="0" rIns="0" bIns="0" rtlCol="0"/>
          <a:lstStyle/>
          <a:p/>
        </p:txBody>
      </p:sp>
      <p:sp>
        <p:nvSpPr>
          <p:cNvPr id="24" name="object 24"/>
          <p:cNvSpPr/>
          <p:nvPr/>
        </p:nvSpPr>
        <p:spPr>
          <a:xfrm>
            <a:off x="3444240" y="4512564"/>
            <a:ext cx="279400" cy="189230"/>
          </a:xfrm>
          <a:custGeom>
            <a:avLst/>
            <a:gdLst/>
            <a:ahLst/>
            <a:cxnLst/>
            <a:rect l="l" t="t" r="r" b="b"/>
            <a:pathLst>
              <a:path w="279400" h="189229">
                <a:moveTo>
                  <a:pt x="4572" y="0"/>
                </a:moveTo>
                <a:lnTo>
                  <a:pt x="3048" y="0"/>
                </a:lnTo>
                <a:lnTo>
                  <a:pt x="0" y="3048"/>
                </a:lnTo>
                <a:lnTo>
                  <a:pt x="0" y="4572"/>
                </a:lnTo>
                <a:lnTo>
                  <a:pt x="1524" y="6096"/>
                </a:lnTo>
                <a:lnTo>
                  <a:pt x="1524" y="7620"/>
                </a:lnTo>
                <a:lnTo>
                  <a:pt x="272796" y="188976"/>
                </a:lnTo>
                <a:lnTo>
                  <a:pt x="275844" y="188976"/>
                </a:lnTo>
                <a:lnTo>
                  <a:pt x="278892" y="185928"/>
                </a:lnTo>
                <a:lnTo>
                  <a:pt x="278892" y="184404"/>
                </a:lnTo>
                <a:lnTo>
                  <a:pt x="277368" y="182880"/>
                </a:lnTo>
                <a:lnTo>
                  <a:pt x="6096" y="1524"/>
                </a:lnTo>
                <a:lnTo>
                  <a:pt x="4572" y="0"/>
                </a:lnTo>
                <a:close/>
              </a:path>
            </a:pathLst>
          </a:custGeom>
          <a:solidFill>
            <a:srgbClr val="000000"/>
          </a:solidFill>
        </p:spPr>
        <p:txBody>
          <a:bodyPr wrap="square" lIns="0" tIns="0" rIns="0" bIns="0" rtlCol="0"/>
          <a:lstStyle/>
          <a:p/>
        </p:txBody>
      </p:sp>
      <p:sp>
        <p:nvSpPr>
          <p:cNvPr id="25" name="object 25"/>
          <p:cNvSpPr/>
          <p:nvPr/>
        </p:nvSpPr>
        <p:spPr>
          <a:xfrm>
            <a:off x="4256532" y="4512564"/>
            <a:ext cx="279400" cy="189230"/>
          </a:xfrm>
          <a:custGeom>
            <a:avLst/>
            <a:gdLst/>
            <a:ahLst/>
            <a:cxnLst/>
            <a:rect l="l" t="t" r="r" b="b"/>
            <a:pathLst>
              <a:path w="279400" h="189229">
                <a:moveTo>
                  <a:pt x="275843" y="0"/>
                </a:moveTo>
                <a:lnTo>
                  <a:pt x="274319" y="0"/>
                </a:lnTo>
                <a:lnTo>
                  <a:pt x="272795" y="1524"/>
                </a:lnTo>
                <a:lnTo>
                  <a:pt x="1523" y="182880"/>
                </a:lnTo>
                <a:lnTo>
                  <a:pt x="0" y="184404"/>
                </a:lnTo>
                <a:lnTo>
                  <a:pt x="0" y="185928"/>
                </a:lnTo>
                <a:lnTo>
                  <a:pt x="3047" y="188976"/>
                </a:lnTo>
                <a:lnTo>
                  <a:pt x="6095" y="188976"/>
                </a:lnTo>
                <a:lnTo>
                  <a:pt x="277367" y="7620"/>
                </a:lnTo>
                <a:lnTo>
                  <a:pt x="277367" y="6096"/>
                </a:lnTo>
                <a:lnTo>
                  <a:pt x="278891" y="4572"/>
                </a:lnTo>
                <a:lnTo>
                  <a:pt x="278891" y="3048"/>
                </a:lnTo>
                <a:lnTo>
                  <a:pt x="275843" y="0"/>
                </a:lnTo>
                <a:close/>
              </a:path>
            </a:pathLst>
          </a:custGeom>
          <a:solidFill>
            <a:srgbClr val="000000"/>
          </a:solidFill>
        </p:spPr>
        <p:txBody>
          <a:bodyPr wrap="square" lIns="0" tIns="0" rIns="0" bIns="0" rtlCol="0"/>
          <a:lstStyle/>
          <a:p/>
        </p:txBody>
      </p:sp>
      <p:sp>
        <p:nvSpPr>
          <p:cNvPr id="26" name="object 26"/>
          <p:cNvSpPr/>
          <p:nvPr/>
        </p:nvSpPr>
        <p:spPr>
          <a:xfrm>
            <a:off x="4527803" y="4512564"/>
            <a:ext cx="279400" cy="189230"/>
          </a:xfrm>
          <a:custGeom>
            <a:avLst/>
            <a:gdLst/>
            <a:ahLst/>
            <a:cxnLst/>
            <a:rect l="l" t="t" r="r" b="b"/>
            <a:pathLst>
              <a:path w="279400" h="189229">
                <a:moveTo>
                  <a:pt x="4572" y="0"/>
                </a:moveTo>
                <a:lnTo>
                  <a:pt x="3048" y="0"/>
                </a:lnTo>
                <a:lnTo>
                  <a:pt x="0" y="3048"/>
                </a:lnTo>
                <a:lnTo>
                  <a:pt x="0" y="4572"/>
                </a:lnTo>
                <a:lnTo>
                  <a:pt x="1524" y="6096"/>
                </a:lnTo>
                <a:lnTo>
                  <a:pt x="1524" y="7620"/>
                </a:lnTo>
                <a:lnTo>
                  <a:pt x="272796" y="188976"/>
                </a:lnTo>
                <a:lnTo>
                  <a:pt x="275844" y="188976"/>
                </a:lnTo>
                <a:lnTo>
                  <a:pt x="278892" y="185928"/>
                </a:lnTo>
                <a:lnTo>
                  <a:pt x="278892" y="184404"/>
                </a:lnTo>
                <a:lnTo>
                  <a:pt x="277368" y="182880"/>
                </a:lnTo>
                <a:lnTo>
                  <a:pt x="6096" y="1524"/>
                </a:lnTo>
                <a:lnTo>
                  <a:pt x="4572" y="0"/>
                </a:lnTo>
                <a:close/>
              </a:path>
            </a:pathLst>
          </a:custGeom>
          <a:solidFill>
            <a:srgbClr val="000000"/>
          </a:solidFill>
        </p:spPr>
        <p:txBody>
          <a:bodyPr wrap="square" lIns="0" tIns="0" rIns="0" bIns="0" rtlCol="0"/>
          <a:lstStyle/>
          <a:p/>
        </p:txBody>
      </p:sp>
      <p:sp>
        <p:nvSpPr>
          <p:cNvPr id="27" name="object 27"/>
          <p:cNvSpPr/>
          <p:nvPr/>
        </p:nvSpPr>
        <p:spPr>
          <a:xfrm>
            <a:off x="2816351" y="3796284"/>
            <a:ext cx="90170" cy="1442085"/>
          </a:xfrm>
          <a:custGeom>
            <a:avLst/>
            <a:gdLst/>
            <a:ahLst/>
            <a:cxnLst/>
            <a:rect l="l" t="t" r="r" b="b"/>
            <a:pathLst>
              <a:path w="90169" h="1442085">
                <a:moveTo>
                  <a:pt x="0" y="0"/>
                </a:moveTo>
                <a:lnTo>
                  <a:pt x="89916" y="0"/>
                </a:lnTo>
                <a:lnTo>
                  <a:pt x="89916" y="1441703"/>
                </a:lnTo>
                <a:lnTo>
                  <a:pt x="0" y="1441703"/>
                </a:lnTo>
                <a:lnTo>
                  <a:pt x="0" y="0"/>
                </a:lnTo>
                <a:close/>
              </a:path>
            </a:pathLst>
          </a:custGeom>
          <a:solidFill>
            <a:srgbClr val="C0C0C0"/>
          </a:solidFill>
        </p:spPr>
        <p:txBody>
          <a:bodyPr wrap="square" lIns="0" tIns="0" rIns="0" bIns="0" rtlCol="0"/>
          <a:lstStyle/>
          <a:p/>
        </p:txBody>
      </p:sp>
      <p:sp>
        <p:nvSpPr>
          <p:cNvPr id="28" name="object 28"/>
          <p:cNvSpPr/>
          <p:nvPr/>
        </p:nvSpPr>
        <p:spPr>
          <a:xfrm>
            <a:off x="2811779" y="3793235"/>
            <a:ext cx="99060" cy="1447800"/>
          </a:xfrm>
          <a:custGeom>
            <a:avLst/>
            <a:gdLst/>
            <a:ahLst/>
            <a:cxnLst/>
            <a:rect l="l" t="t" r="r" b="b"/>
            <a:pathLst>
              <a:path w="99060" h="1447800">
                <a:moveTo>
                  <a:pt x="96012" y="0"/>
                </a:moveTo>
                <a:lnTo>
                  <a:pt x="3048" y="0"/>
                </a:lnTo>
                <a:lnTo>
                  <a:pt x="0" y="3047"/>
                </a:lnTo>
                <a:lnTo>
                  <a:pt x="0" y="1444752"/>
                </a:lnTo>
                <a:lnTo>
                  <a:pt x="3048" y="1447799"/>
                </a:lnTo>
                <a:lnTo>
                  <a:pt x="96012" y="1447799"/>
                </a:lnTo>
                <a:lnTo>
                  <a:pt x="99060" y="1444752"/>
                </a:lnTo>
                <a:lnTo>
                  <a:pt x="4572" y="1444752"/>
                </a:lnTo>
                <a:lnTo>
                  <a:pt x="4572" y="1440180"/>
                </a:lnTo>
                <a:lnTo>
                  <a:pt x="7620" y="1440180"/>
                </a:lnTo>
                <a:lnTo>
                  <a:pt x="7620" y="7619"/>
                </a:lnTo>
                <a:lnTo>
                  <a:pt x="4572" y="7619"/>
                </a:lnTo>
                <a:lnTo>
                  <a:pt x="4572" y="4571"/>
                </a:lnTo>
                <a:lnTo>
                  <a:pt x="99060" y="4571"/>
                </a:lnTo>
                <a:lnTo>
                  <a:pt x="99060" y="3047"/>
                </a:lnTo>
                <a:lnTo>
                  <a:pt x="96012" y="0"/>
                </a:lnTo>
                <a:close/>
              </a:path>
              <a:path w="99060" h="1447800">
                <a:moveTo>
                  <a:pt x="7620" y="1440180"/>
                </a:moveTo>
                <a:lnTo>
                  <a:pt x="4572" y="1440180"/>
                </a:lnTo>
                <a:lnTo>
                  <a:pt x="4572" y="1444752"/>
                </a:lnTo>
                <a:lnTo>
                  <a:pt x="7620" y="1444752"/>
                </a:lnTo>
                <a:lnTo>
                  <a:pt x="7620" y="1440180"/>
                </a:lnTo>
                <a:close/>
              </a:path>
              <a:path w="99060" h="1447800">
                <a:moveTo>
                  <a:pt x="91440" y="1440180"/>
                </a:moveTo>
                <a:lnTo>
                  <a:pt x="7620" y="1440180"/>
                </a:lnTo>
                <a:lnTo>
                  <a:pt x="7620" y="1444752"/>
                </a:lnTo>
                <a:lnTo>
                  <a:pt x="91440" y="1444752"/>
                </a:lnTo>
                <a:lnTo>
                  <a:pt x="91440" y="1440180"/>
                </a:lnTo>
                <a:close/>
              </a:path>
              <a:path w="99060" h="1447800">
                <a:moveTo>
                  <a:pt x="96012" y="4571"/>
                </a:moveTo>
                <a:lnTo>
                  <a:pt x="91440" y="4571"/>
                </a:lnTo>
                <a:lnTo>
                  <a:pt x="91440" y="1444752"/>
                </a:lnTo>
                <a:lnTo>
                  <a:pt x="96012" y="1444752"/>
                </a:lnTo>
                <a:lnTo>
                  <a:pt x="96012" y="1440180"/>
                </a:lnTo>
                <a:lnTo>
                  <a:pt x="99060" y="1440180"/>
                </a:lnTo>
                <a:lnTo>
                  <a:pt x="99060" y="7619"/>
                </a:lnTo>
                <a:lnTo>
                  <a:pt x="96012" y="7619"/>
                </a:lnTo>
                <a:lnTo>
                  <a:pt x="96012" y="4571"/>
                </a:lnTo>
                <a:close/>
              </a:path>
              <a:path w="99060" h="1447800">
                <a:moveTo>
                  <a:pt x="99060" y="1440180"/>
                </a:moveTo>
                <a:lnTo>
                  <a:pt x="96012" y="1440180"/>
                </a:lnTo>
                <a:lnTo>
                  <a:pt x="96012" y="1444752"/>
                </a:lnTo>
                <a:lnTo>
                  <a:pt x="99060" y="1444752"/>
                </a:lnTo>
                <a:lnTo>
                  <a:pt x="99060" y="1440180"/>
                </a:lnTo>
                <a:close/>
              </a:path>
              <a:path w="99060" h="1447800">
                <a:moveTo>
                  <a:pt x="7620" y="4571"/>
                </a:moveTo>
                <a:lnTo>
                  <a:pt x="4572" y="4571"/>
                </a:lnTo>
                <a:lnTo>
                  <a:pt x="4572" y="7619"/>
                </a:lnTo>
                <a:lnTo>
                  <a:pt x="7620" y="7619"/>
                </a:lnTo>
                <a:lnTo>
                  <a:pt x="7620" y="4571"/>
                </a:lnTo>
                <a:close/>
              </a:path>
              <a:path w="99060" h="1447800">
                <a:moveTo>
                  <a:pt x="91440" y="4571"/>
                </a:moveTo>
                <a:lnTo>
                  <a:pt x="7620" y="4571"/>
                </a:lnTo>
                <a:lnTo>
                  <a:pt x="7620" y="7619"/>
                </a:lnTo>
                <a:lnTo>
                  <a:pt x="91440" y="7619"/>
                </a:lnTo>
                <a:lnTo>
                  <a:pt x="91440" y="4571"/>
                </a:lnTo>
                <a:close/>
              </a:path>
              <a:path w="99060" h="1447800">
                <a:moveTo>
                  <a:pt x="99060" y="4571"/>
                </a:moveTo>
                <a:lnTo>
                  <a:pt x="96012" y="4571"/>
                </a:lnTo>
                <a:lnTo>
                  <a:pt x="96012" y="7619"/>
                </a:lnTo>
                <a:lnTo>
                  <a:pt x="99060" y="7619"/>
                </a:lnTo>
                <a:lnTo>
                  <a:pt x="99060" y="4571"/>
                </a:lnTo>
                <a:close/>
              </a:path>
            </a:pathLst>
          </a:custGeom>
          <a:solidFill>
            <a:srgbClr val="000000"/>
          </a:solidFill>
        </p:spPr>
        <p:txBody>
          <a:bodyPr wrap="square" lIns="0" tIns="0" rIns="0" bIns="0" rtlCol="0"/>
          <a:lstStyle/>
          <a:p/>
        </p:txBody>
      </p:sp>
      <p:sp>
        <p:nvSpPr>
          <p:cNvPr id="29" name="object 29"/>
          <p:cNvSpPr/>
          <p:nvPr/>
        </p:nvSpPr>
        <p:spPr>
          <a:xfrm>
            <a:off x="3899915" y="3796284"/>
            <a:ext cx="91440" cy="1442085"/>
          </a:xfrm>
          <a:custGeom>
            <a:avLst/>
            <a:gdLst/>
            <a:ahLst/>
            <a:cxnLst/>
            <a:rect l="l" t="t" r="r" b="b"/>
            <a:pathLst>
              <a:path w="91439" h="1442085">
                <a:moveTo>
                  <a:pt x="0" y="0"/>
                </a:moveTo>
                <a:lnTo>
                  <a:pt x="91439" y="0"/>
                </a:lnTo>
                <a:lnTo>
                  <a:pt x="91439" y="1441703"/>
                </a:lnTo>
                <a:lnTo>
                  <a:pt x="0" y="1441703"/>
                </a:lnTo>
                <a:lnTo>
                  <a:pt x="0" y="0"/>
                </a:lnTo>
                <a:close/>
              </a:path>
            </a:pathLst>
          </a:custGeom>
          <a:solidFill>
            <a:srgbClr val="C0C0C0"/>
          </a:solidFill>
        </p:spPr>
        <p:txBody>
          <a:bodyPr wrap="square" lIns="0" tIns="0" rIns="0" bIns="0" rtlCol="0"/>
          <a:lstStyle/>
          <a:p/>
        </p:txBody>
      </p:sp>
      <p:sp>
        <p:nvSpPr>
          <p:cNvPr id="30" name="object 30"/>
          <p:cNvSpPr/>
          <p:nvPr/>
        </p:nvSpPr>
        <p:spPr>
          <a:xfrm>
            <a:off x="3895344" y="3793235"/>
            <a:ext cx="99060" cy="1447800"/>
          </a:xfrm>
          <a:custGeom>
            <a:avLst/>
            <a:gdLst/>
            <a:ahLst/>
            <a:cxnLst/>
            <a:rect l="l" t="t" r="r" b="b"/>
            <a:pathLst>
              <a:path w="99060" h="1447800">
                <a:moveTo>
                  <a:pt x="96012" y="0"/>
                </a:moveTo>
                <a:lnTo>
                  <a:pt x="3048" y="0"/>
                </a:lnTo>
                <a:lnTo>
                  <a:pt x="0" y="3047"/>
                </a:lnTo>
                <a:lnTo>
                  <a:pt x="0" y="1444752"/>
                </a:lnTo>
                <a:lnTo>
                  <a:pt x="3048" y="1447799"/>
                </a:lnTo>
                <a:lnTo>
                  <a:pt x="96012" y="1447799"/>
                </a:lnTo>
                <a:lnTo>
                  <a:pt x="99060" y="1444752"/>
                </a:lnTo>
                <a:lnTo>
                  <a:pt x="4572" y="1444752"/>
                </a:lnTo>
                <a:lnTo>
                  <a:pt x="4572" y="1440180"/>
                </a:lnTo>
                <a:lnTo>
                  <a:pt x="7620" y="1440180"/>
                </a:lnTo>
                <a:lnTo>
                  <a:pt x="7620" y="7619"/>
                </a:lnTo>
                <a:lnTo>
                  <a:pt x="4572" y="7619"/>
                </a:lnTo>
                <a:lnTo>
                  <a:pt x="4572" y="4571"/>
                </a:lnTo>
                <a:lnTo>
                  <a:pt x="99060" y="4571"/>
                </a:lnTo>
                <a:lnTo>
                  <a:pt x="99060" y="3047"/>
                </a:lnTo>
                <a:lnTo>
                  <a:pt x="96012" y="0"/>
                </a:lnTo>
                <a:close/>
              </a:path>
              <a:path w="99060" h="1447800">
                <a:moveTo>
                  <a:pt x="7620" y="1440180"/>
                </a:moveTo>
                <a:lnTo>
                  <a:pt x="4572" y="1440180"/>
                </a:lnTo>
                <a:lnTo>
                  <a:pt x="4572" y="1444752"/>
                </a:lnTo>
                <a:lnTo>
                  <a:pt x="7620" y="1444752"/>
                </a:lnTo>
                <a:lnTo>
                  <a:pt x="7620" y="1440180"/>
                </a:lnTo>
                <a:close/>
              </a:path>
              <a:path w="99060" h="1447800">
                <a:moveTo>
                  <a:pt x="91440" y="1440180"/>
                </a:moveTo>
                <a:lnTo>
                  <a:pt x="7620" y="1440180"/>
                </a:lnTo>
                <a:lnTo>
                  <a:pt x="7620" y="1444752"/>
                </a:lnTo>
                <a:lnTo>
                  <a:pt x="91440" y="1444752"/>
                </a:lnTo>
                <a:lnTo>
                  <a:pt x="91440" y="1440180"/>
                </a:lnTo>
                <a:close/>
              </a:path>
              <a:path w="99060" h="1447800">
                <a:moveTo>
                  <a:pt x="96012" y="4571"/>
                </a:moveTo>
                <a:lnTo>
                  <a:pt x="91440" y="4571"/>
                </a:lnTo>
                <a:lnTo>
                  <a:pt x="91440" y="1444752"/>
                </a:lnTo>
                <a:lnTo>
                  <a:pt x="96012" y="1444752"/>
                </a:lnTo>
                <a:lnTo>
                  <a:pt x="96012" y="1440180"/>
                </a:lnTo>
                <a:lnTo>
                  <a:pt x="99060" y="1440180"/>
                </a:lnTo>
                <a:lnTo>
                  <a:pt x="99060" y="7619"/>
                </a:lnTo>
                <a:lnTo>
                  <a:pt x="96012" y="7619"/>
                </a:lnTo>
                <a:lnTo>
                  <a:pt x="96012" y="4571"/>
                </a:lnTo>
                <a:close/>
              </a:path>
              <a:path w="99060" h="1447800">
                <a:moveTo>
                  <a:pt x="99060" y="1440180"/>
                </a:moveTo>
                <a:lnTo>
                  <a:pt x="96012" y="1440180"/>
                </a:lnTo>
                <a:lnTo>
                  <a:pt x="96012" y="1444752"/>
                </a:lnTo>
                <a:lnTo>
                  <a:pt x="99060" y="1444752"/>
                </a:lnTo>
                <a:lnTo>
                  <a:pt x="99060" y="1440180"/>
                </a:lnTo>
                <a:close/>
              </a:path>
              <a:path w="99060" h="1447800">
                <a:moveTo>
                  <a:pt x="7620" y="4571"/>
                </a:moveTo>
                <a:lnTo>
                  <a:pt x="4572" y="4571"/>
                </a:lnTo>
                <a:lnTo>
                  <a:pt x="4572" y="7619"/>
                </a:lnTo>
                <a:lnTo>
                  <a:pt x="7620" y="7619"/>
                </a:lnTo>
                <a:lnTo>
                  <a:pt x="7620" y="4571"/>
                </a:lnTo>
                <a:close/>
              </a:path>
              <a:path w="99060" h="1447800">
                <a:moveTo>
                  <a:pt x="91440" y="4571"/>
                </a:moveTo>
                <a:lnTo>
                  <a:pt x="7620" y="4571"/>
                </a:lnTo>
                <a:lnTo>
                  <a:pt x="7620" y="7619"/>
                </a:lnTo>
                <a:lnTo>
                  <a:pt x="91440" y="7619"/>
                </a:lnTo>
                <a:lnTo>
                  <a:pt x="91440" y="4571"/>
                </a:lnTo>
                <a:close/>
              </a:path>
              <a:path w="99060" h="1447800">
                <a:moveTo>
                  <a:pt x="99060" y="4571"/>
                </a:moveTo>
                <a:lnTo>
                  <a:pt x="96012" y="4571"/>
                </a:lnTo>
                <a:lnTo>
                  <a:pt x="96012" y="7619"/>
                </a:lnTo>
                <a:lnTo>
                  <a:pt x="99060" y="7619"/>
                </a:lnTo>
                <a:lnTo>
                  <a:pt x="99060" y="4571"/>
                </a:lnTo>
                <a:close/>
              </a:path>
            </a:pathLst>
          </a:custGeom>
          <a:solidFill>
            <a:srgbClr val="000000"/>
          </a:solidFill>
        </p:spPr>
        <p:txBody>
          <a:bodyPr wrap="square" lIns="0" tIns="0" rIns="0" bIns="0" rtlCol="0"/>
          <a:lstStyle/>
          <a:p/>
        </p:txBody>
      </p:sp>
      <p:sp>
        <p:nvSpPr>
          <p:cNvPr id="31" name="object 31"/>
          <p:cNvSpPr txBox="1"/>
          <p:nvPr/>
        </p:nvSpPr>
        <p:spPr>
          <a:xfrm>
            <a:off x="1883155" y="5175250"/>
            <a:ext cx="529590" cy="156845"/>
          </a:xfrm>
          <a:prstGeom prst="rect">
            <a:avLst/>
          </a:prstGeom>
        </p:spPr>
        <p:txBody>
          <a:bodyPr wrap="square" lIns="0" tIns="0" rIns="0" bIns="0" rtlCol="0" vert="horz">
            <a:spAutoFit/>
          </a:bodyPr>
          <a:lstStyle/>
          <a:p>
            <a:pPr marL="12700">
              <a:lnSpc>
                <a:spcPct val="100000"/>
              </a:lnSpc>
            </a:pPr>
            <a:r>
              <a:rPr dirty="0" sz="950" spc="-10">
                <a:latin typeface="Times New Roman"/>
                <a:cs typeface="Times New Roman"/>
              </a:rPr>
              <a:t>Partition</a:t>
            </a:r>
            <a:r>
              <a:rPr dirty="0" sz="950" spc="-65">
                <a:latin typeface="Times New Roman"/>
                <a:cs typeface="Times New Roman"/>
              </a:rPr>
              <a:t> </a:t>
            </a:r>
            <a:r>
              <a:rPr dirty="0" sz="950" spc="-5">
                <a:latin typeface="Times New Roman"/>
                <a:cs typeface="Times New Roman"/>
              </a:rPr>
              <a:t>1</a:t>
            </a:r>
            <a:endParaRPr sz="950">
              <a:latin typeface="Times New Roman"/>
              <a:cs typeface="Times New Roman"/>
            </a:endParaRPr>
          </a:p>
        </p:txBody>
      </p:sp>
      <p:sp>
        <p:nvSpPr>
          <p:cNvPr id="35" name="object 35"/>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135</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32" name="object 32"/>
          <p:cNvSpPr txBox="1"/>
          <p:nvPr/>
        </p:nvSpPr>
        <p:spPr>
          <a:xfrm>
            <a:off x="3237992" y="5175250"/>
            <a:ext cx="529590" cy="156845"/>
          </a:xfrm>
          <a:prstGeom prst="rect">
            <a:avLst/>
          </a:prstGeom>
        </p:spPr>
        <p:txBody>
          <a:bodyPr wrap="square" lIns="0" tIns="0" rIns="0" bIns="0" rtlCol="0" vert="horz">
            <a:spAutoFit/>
          </a:bodyPr>
          <a:lstStyle/>
          <a:p>
            <a:pPr marL="12700">
              <a:lnSpc>
                <a:spcPct val="100000"/>
              </a:lnSpc>
            </a:pPr>
            <a:r>
              <a:rPr dirty="0" sz="950" spc="-10">
                <a:latin typeface="Times New Roman"/>
                <a:cs typeface="Times New Roman"/>
              </a:rPr>
              <a:t>Partition</a:t>
            </a:r>
            <a:r>
              <a:rPr dirty="0" sz="950" spc="-65">
                <a:latin typeface="Times New Roman"/>
                <a:cs typeface="Times New Roman"/>
              </a:rPr>
              <a:t> </a:t>
            </a:r>
            <a:r>
              <a:rPr dirty="0" sz="950" spc="-5">
                <a:latin typeface="Times New Roman"/>
                <a:cs typeface="Times New Roman"/>
              </a:rPr>
              <a:t>2</a:t>
            </a:r>
            <a:endParaRPr sz="950">
              <a:latin typeface="Times New Roman"/>
              <a:cs typeface="Times New Roman"/>
            </a:endParaRPr>
          </a:p>
        </p:txBody>
      </p:sp>
      <p:sp>
        <p:nvSpPr>
          <p:cNvPr id="33" name="object 33"/>
          <p:cNvSpPr txBox="1"/>
          <p:nvPr/>
        </p:nvSpPr>
        <p:spPr>
          <a:xfrm>
            <a:off x="4321555" y="5175250"/>
            <a:ext cx="529590" cy="156845"/>
          </a:xfrm>
          <a:prstGeom prst="rect">
            <a:avLst/>
          </a:prstGeom>
        </p:spPr>
        <p:txBody>
          <a:bodyPr wrap="square" lIns="0" tIns="0" rIns="0" bIns="0" rtlCol="0" vert="horz">
            <a:spAutoFit/>
          </a:bodyPr>
          <a:lstStyle/>
          <a:p>
            <a:pPr marL="12700">
              <a:lnSpc>
                <a:spcPct val="100000"/>
              </a:lnSpc>
            </a:pPr>
            <a:r>
              <a:rPr dirty="0" sz="950" spc="-10">
                <a:latin typeface="Times New Roman"/>
                <a:cs typeface="Times New Roman"/>
              </a:rPr>
              <a:t>Partition</a:t>
            </a:r>
            <a:r>
              <a:rPr dirty="0" sz="950" spc="-65">
                <a:latin typeface="Times New Roman"/>
                <a:cs typeface="Times New Roman"/>
              </a:rPr>
              <a:t> </a:t>
            </a:r>
            <a:r>
              <a:rPr dirty="0" sz="950" spc="-5">
                <a:latin typeface="Times New Roman"/>
                <a:cs typeface="Times New Roman"/>
              </a:rPr>
              <a:t>3</a:t>
            </a:r>
            <a:endParaRPr sz="950">
              <a:latin typeface="Times New Roman"/>
              <a:cs typeface="Times New Roman"/>
            </a:endParaRPr>
          </a:p>
        </p:txBody>
      </p:sp>
      <p:sp>
        <p:nvSpPr>
          <p:cNvPr id="34" name="object 34"/>
          <p:cNvSpPr txBox="1"/>
          <p:nvPr/>
        </p:nvSpPr>
        <p:spPr>
          <a:xfrm>
            <a:off x="1358900" y="5964935"/>
            <a:ext cx="5283835" cy="883919"/>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Vertical </a:t>
            </a:r>
            <a:r>
              <a:rPr dirty="0" sz="1200">
                <a:latin typeface="Times New Roman"/>
                <a:cs typeface="Times New Roman"/>
              </a:rPr>
              <a:t>partitioning divides the application from a decision making perspective. The  architecture is partitioned in horizontal layers </a:t>
            </a:r>
            <a:r>
              <a:rPr dirty="0" sz="1200" spc="-5">
                <a:latin typeface="Times New Roman"/>
                <a:cs typeface="Times New Roman"/>
              </a:rPr>
              <a:t>so </a:t>
            </a:r>
            <a:r>
              <a:rPr dirty="0" sz="1200">
                <a:latin typeface="Times New Roman"/>
                <a:cs typeface="Times New Roman"/>
              </a:rPr>
              <a:t>that decision making and </a:t>
            </a:r>
            <a:r>
              <a:rPr dirty="0" sz="1200" spc="-5">
                <a:latin typeface="Times New Roman"/>
                <a:cs typeface="Times New Roman"/>
              </a:rPr>
              <a:t>work </a:t>
            </a:r>
            <a:r>
              <a:rPr dirty="0" sz="1200">
                <a:latin typeface="Times New Roman"/>
                <a:cs typeface="Times New Roman"/>
              </a:rPr>
              <a:t>are  </a:t>
            </a:r>
            <a:r>
              <a:rPr dirty="0" sz="1200" spc="-5">
                <a:latin typeface="Times New Roman"/>
                <a:cs typeface="Times New Roman"/>
              </a:rPr>
              <a:t>stratified with </a:t>
            </a:r>
            <a:r>
              <a:rPr dirty="0" sz="1200">
                <a:latin typeface="Times New Roman"/>
                <a:cs typeface="Times New Roman"/>
              </a:rPr>
              <a:t>the decision making modules residing at the top of the hierarchy and  </a:t>
            </a:r>
            <a:r>
              <a:rPr dirty="0" sz="1200" spc="-5">
                <a:latin typeface="Times New Roman"/>
                <a:cs typeface="Times New Roman"/>
              </a:rPr>
              <a:t>worker </a:t>
            </a:r>
            <a:r>
              <a:rPr dirty="0" sz="1200">
                <a:latin typeface="Times New Roman"/>
                <a:cs typeface="Times New Roman"/>
              </a:rPr>
              <a:t>coming at the bottom. This partitioning is also known as factoring and the  general model is depicted in the following</a:t>
            </a:r>
            <a:r>
              <a:rPr dirty="0" sz="1200" spc="-120">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3057144" y="1246632"/>
            <a:ext cx="426720" cy="259079"/>
          </a:xfrm>
          <a:custGeom>
            <a:avLst/>
            <a:gdLst/>
            <a:ahLst/>
            <a:cxnLst/>
            <a:rect l="l" t="t" r="r" b="b"/>
            <a:pathLst>
              <a:path w="426720" h="259080">
                <a:moveTo>
                  <a:pt x="425195" y="0"/>
                </a:moveTo>
                <a:lnTo>
                  <a:pt x="0" y="0"/>
                </a:lnTo>
                <a:lnTo>
                  <a:pt x="0" y="257555"/>
                </a:lnTo>
                <a:lnTo>
                  <a:pt x="1524" y="259079"/>
                </a:lnTo>
                <a:lnTo>
                  <a:pt x="422148" y="259079"/>
                </a:lnTo>
                <a:lnTo>
                  <a:pt x="423672" y="257555"/>
                </a:lnTo>
                <a:lnTo>
                  <a:pt x="425195" y="257555"/>
                </a:lnTo>
                <a:lnTo>
                  <a:pt x="425195" y="256031"/>
                </a:lnTo>
                <a:lnTo>
                  <a:pt x="3048" y="256031"/>
                </a:lnTo>
                <a:lnTo>
                  <a:pt x="3048" y="252983"/>
                </a:lnTo>
                <a:lnTo>
                  <a:pt x="6096" y="252983"/>
                </a:lnTo>
                <a:lnTo>
                  <a:pt x="6096" y="6095"/>
                </a:lnTo>
                <a:lnTo>
                  <a:pt x="3048" y="6095"/>
                </a:lnTo>
                <a:lnTo>
                  <a:pt x="3048" y="3047"/>
                </a:lnTo>
                <a:lnTo>
                  <a:pt x="426720" y="3047"/>
                </a:lnTo>
                <a:lnTo>
                  <a:pt x="426720" y="1523"/>
                </a:lnTo>
                <a:lnTo>
                  <a:pt x="425195" y="0"/>
                </a:lnTo>
                <a:close/>
              </a:path>
              <a:path w="426720" h="259080">
                <a:moveTo>
                  <a:pt x="6096" y="252983"/>
                </a:moveTo>
                <a:lnTo>
                  <a:pt x="3048" y="252983"/>
                </a:lnTo>
                <a:lnTo>
                  <a:pt x="3048" y="256031"/>
                </a:lnTo>
                <a:lnTo>
                  <a:pt x="6096" y="256031"/>
                </a:lnTo>
                <a:lnTo>
                  <a:pt x="6096" y="252983"/>
                </a:lnTo>
                <a:close/>
              </a:path>
              <a:path w="426720" h="259080">
                <a:moveTo>
                  <a:pt x="420623" y="252983"/>
                </a:moveTo>
                <a:lnTo>
                  <a:pt x="6096" y="252983"/>
                </a:lnTo>
                <a:lnTo>
                  <a:pt x="6096" y="256031"/>
                </a:lnTo>
                <a:lnTo>
                  <a:pt x="420623" y="256031"/>
                </a:lnTo>
                <a:lnTo>
                  <a:pt x="420623" y="252983"/>
                </a:lnTo>
                <a:close/>
              </a:path>
              <a:path w="426720" h="259080">
                <a:moveTo>
                  <a:pt x="423672" y="3047"/>
                </a:moveTo>
                <a:lnTo>
                  <a:pt x="420623" y="3047"/>
                </a:lnTo>
                <a:lnTo>
                  <a:pt x="420623" y="256031"/>
                </a:lnTo>
                <a:lnTo>
                  <a:pt x="423672" y="256031"/>
                </a:lnTo>
                <a:lnTo>
                  <a:pt x="423672" y="252983"/>
                </a:lnTo>
                <a:lnTo>
                  <a:pt x="426720" y="252983"/>
                </a:lnTo>
                <a:lnTo>
                  <a:pt x="426720" y="6095"/>
                </a:lnTo>
                <a:lnTo>
                  <a:pt x="423672" y="6095"/>
                </a:lnTo>
                <a:lnTo>
                  <a:pt x="423672" y="3047"/>
                </a:lnTo>
                <a:close/>
              </a:path>
              <a:path w="426720" h="259080">
                <a:moveTo>
                  <a:pt x="426720" y="252983"/>
                </a:moveTo>
                <a:lnTo>
                  <a:pt x="423672" y="252983"/>
                </a:lnTo>
                <a:lnTo>
                  <a:pt x="423672" y="256031"/>
                </a:lnTo>
                <a:lnTo>
                  <a:pt x="425195" y="256031"/>
                </a:lnTo>
                <a:lnTo>
                  <a:pt x="426720" y="254507"/>
                </a:lnTo>
                <a:lnTo>
                  <a:pt x="426720" y="252983"/>
                </a:lnTo>
                <a:close/>
              </a:path>
              <a:path w="426720" h="259080">
                <a:moveTo>
                  <a:pt x="6096" y="3047"/>
                </a:moveTo>
                <a:lnTo>
                  <a:pt x="3048" y="3047"/>
                </a:lnTo>
                <a:lnTo>
                  <a:pt x="3048" y="6095"/>
                </a:lnTo>
                <a:lnTo>
                  <a:pt x="6096" y="6095"/>
                </a:lnTo>
                <a:lnTo>
                  <a:pt x="6096" y="3047"/>
                </a:lnTo>
                <a:close/>
              </a:path>
              <a:path w="426720" h="259080">
                <a:moveTo>
                  <a:pt x="420623" y="3047"/>
                </a:moveTo>
                <a:lnTo>
                  <a:pt x="6096" y="3047"/>
                </a:lnTo>
                <a:lnTo>
                  <a:pt x="6096" y="6095"/>
                </a:lnTo>
                <a:lnTo>
                  <a:pt x="420623" y="6095"/>
                </a:lnTo>
                <a:lnTo>
                  <a:pt x="420623" y="3047"/>
                </a:lnTo>
                <a:close/>
              </a:path>
              <a:path w="426720" h="259080">
                <a:moveTo>
                  <a:pt x="426720" y="3047"/>
                </a:moveTo>
                <a:lnTo>
                  <a:pt x="423672" y="3047"/>
                </a:lnTo>
                <a:lnTo>
                  <a:pt x="423672" y="6095"/>
                </a:lnTo>
                <a:lnTo>
                  <a:pt x="426720" y="6095"/>
                </a:lnTo>
                <a:lnTo>
                  <a:pt x="426720" y="3047"/>
                </a:lnTo>
                <a:close/>
              </a:path>
            </a:pathLst>
          </a:custGeom>
          <a:solidFill>
            <a:srgbClr val="000000"/>
          </a:solidFill>
        </p:spPr>
        <p:txBody>
          <a:bodyPr wrap="square" lIns="0" tIns="0" rIns="0" bIns="0" rtlCol="0"/>
          <a:lstStyle/>
          <a:p/>
        </p:txBody>
      </p:sp>
      <p:sp>
        <p:nvSpPr>
          <p:cNvPr id="6" name="object 6"/>
          <p:cNvSpPr/>
          <p:nvPr/>
        </p:nvSpPr>
        <p:spPr>
          <a:xfrm>
            <a:off x="1874520" y="1751076"/>
            <a:ext cx="428625" cy="259079"/>
          </a:xfrm>
          <a:custGeom>
            <a:avLst/>
            <a:gdLst/>
            <a:ahLst/>
            <a:cxnLst/>
            <a:rect l="l" t="t" r="r" b="b"/>
            <a:pathLst>
              <a:path w="428625" h="259080">
                <a:moveTo>
                  <a:pt x="426720" y="0"/>
                </a:moveTo>
                <a:lnTo>
                  <a:pt x="0" y="0"/>
                </a:lnTo>
                <a:lnTo>
                  <a:pt x="0" y="257555"/>
                </a:lnTo>
                <a:lnTo>
                  <a:pt x="1524" y="259079"/>
                </a:lnTo>
                <a:lnTo>
                  <a:pt x="423672" y="259079"/>
                </a:lnTo>
                <a:lnTo>
                  <a:pt x="425195" y="257555"/>
                </a:lnTo>
                <a:lnTo>
                  <a:pt x="426720" y="257555"/>
                </a:lnTo>
                <a:lnTo>
                  <a:pt x="426720" y="256031"/>
                </a:lnTo>
                <a:lnTo>
                  <a:pt x="3048" y="256031"/>
                </a:lnTo>
                <a:lnTo>
                  <a:pt x="3048" y="252983"/>
                </a:lnTo>
                <a:lnTo>
                  <a:pt x="6096" y="252983"/>
                </a:lnTo>
                <a:lnTo>
                  <a:pt x="6096" y="6095"/>
                </a:lnTo>
                <a:lnTo>
                  <a:pt x="3048" y="6095"/>
                </a:lnTo>
                <a:lnTo>
                  <a:pt x="3048" y="3047"/>
                </a:lnTo>
                <a:lnTo>
                  <a:pt x="428244" y="3047"/>
                </a:lnTo>
                <a:lnTo>
                  <a:pt x="428244" y="1523"/>
                </a:lnTo>
                <a:lnTo>
                  <a:pt x="426720" y="0"/>
                </a:lnTo>
                <a:close/>
              </a:path>
              <a:path w="428625" h="259080">
                <a:moveTo>
                  <a:pt x="6096" y="252983"/>
                </a:moveTo>
                <a:lnTo>
                  <a:pt x="3048" y="252983"/>
                </a:lnTo>
                <a:lnTo>
                  <a:pt x="3048" y="256031"/>
                </a:lnTo>
                <a:lnTo>
                  <a:pt x="6096" y="256031"/>
                </a:lnTo>
                <a:lnTo>
                  <a:pt x="6096" y="252983"/>
                </a:lnTo>
                <a:close/>
              </a:path>
              <a:path w="428625" h="259080">
                <a:moveTo>
                  <a:pt x="422148" y="252983"/>
                </a:moveTo>
                <a:lnTo>
                  <a:pt x="6096" y="252983"/>
                </a:lnTo>
                <a:lnTo>
                  <a:pt x="6096" y="256031"/>
                </a:lnTo>
                <a:lnTo>
                  <a:pt x="422148" y="256031"/>
                </a:lnTo>
                <a:lnTo>
                  <a:pt x="422148" y="252983"/>
                </a:lnTo>
                <a:close/>
              </a:path>
              <a:path w="428625" h="259080">
                <a:moveTo>
                  <a:pt x="425195" y="3047"/>
                </a:moveTo>
                <a:lnTo>
                  <a:pt x="422148" y="3047"/>
                </a:lnTo>
                <a:lnTo>
                  <a:pt x="422148" y="256031"/>
                </a:lnTo>
                <a:lnTo>
                  <a:pt x="425195" y="256031"/>
                </a:lnTo>
                <a:lnTo>
                  <a:pt x="425195" y="252983"/>
                </a:lnTo>
                <a:lnTo>
                  <a:pt x="428244" y="252983"/>
                </a:lnTo>
                <a:lnTo>
                  <a:pt x="428244" y="6095"/>
                </a:lnTo>
                <a:lnTo>
                  <a:pt x="425195" y="6095"/>
                </a:lnTo>
                <a:lnTo>
                  <a:pt x="425195" y="3047"/>
                </a:lnTo>
                <a:close/>
              </a:path>
              <a:path w="428625" h="259080">
                <a:moveTo>
                  <a:pt x="428244" y="252983"/>
                </a:moveTo>
                <a:lnTo>
                  <a:pt x="425195" y="252983"/>
                </a:lnTo>
                <a:lnTo>
                  <a:pt x="425195" y="256031"/>
                </a:lnTo>
                <a:lnTo>
                  <a:pt x="426720" y="256031"/>
                </a:lnTo>
                <a:lnTo>
                  <a:pt x="428244" y="254507"/>
                </a:lnTo>
                <a:lnTo>
                  <a:pt x="428244" y="252983"/>
                </a:lnTo>
                <a:close/>
              </a:path>
              <a:path w="428625" h="259080">
                <a:moveTo>
                  <a:pt x="6096" y="3047"/>
                </a:moveTo>
                <a:lnTo>
                  <a:pt x="3048" y="3047"/>
                </a:lnTo>
                <a:lnTo>
                  <a:pt x="3048" y="6095"/>
                </a:lnTo>
                <a:lnTo>
                  <a:pt x="6096" y="6095"/>
                </a:lnTo>
                <a:lnTo>
                  <a:pt x="6096" y="3047"/>
                </a:lnTo>
                <a:close/>
              </a:path>
              <a:path w="428625" h="259080">
                <a:moveTo>
                  <a:pt x="422148" y="3047"/>
                </a:moveTo>
                <a:lnTo>
                  <a:pt x="6096" y="3047"/>
                </a:lnTo>
                <a:lnTo>
                  <a:pt x="6096" y="6095"/>
                </a:lnTo>
                <a:lnTo>
                  <a:pt x="422148" y="6095"/>
                </a:lnTo>
                <a:lnTo>
                  <a:pt x="422148" y="3047"/>
                </a:lnTo>
                <a:close/>
              </a:path>
              <a:path w="428625" h="259080">
                <a:moveTo>
                  <a:pt x="428244" y="3047"/>
                </a:moveTo>
                <a:lnTo>
                  <a:pt x="425195" y="3047"/>
                </a:lnTo>
                <a:lnTo>
                  <a:pt x="425195" y="6095"/>
                </a:lnTo>
                <a:lnTo>
                  <a:pt x="428244" y="6095"/>
                </a:lnTo>
                <a:lnTo>
                  <a:pt x="428244" y="3047"/>
                </a:lnTo>
                <a:close/>
              </a:path>
            </a:pathLst>
          </a:custGeom>
          <a:solidFill>
            <a:srgbClr val="000000"/>
          </a:solidFill>
        </p:spPr>
        <p:txBody>
          <a:bodyPr wrap="square" lIns="0" tIns="0" rIns="0" bIns="0" rtlCol="0"/>
          <a:lstStyle/>
          <a:p/>
        </p:txBody>
      </p:sp>
      <p:sp>
        <p:nvSpPr>
          <p:cNvPr id="7" name="object 7"/>
          <p:cNvSpPr/>
          <p:nvPr/>
        </p:nvSpPr>
        <p:spPr>
          <a:xfrm>
            <a:off x="3057144" y="1751076"/>
            <a:ext cx="426720" cy="259079"/>
          </a:xfrm>
          <a:custGeom>
            <a:avLst/>
            <a:gdLst/>
            <a:ahLst/>
            <a:cxnLst/>
            <a:rect l="l" t="t" r="r" b="b"/>
            <a:pathLst>
              <a:path w="426720" h="259080">
                <a:moveTo>
                  <a:pt x="425195" y="0"/>
                </a:moveTo>
                <a:lnTo>
                  <a:pt x="0" y="0"/>
                </a:lnTo>
                <a:lnTo>
                  <a:pt x="0" y="257555"/>
                </a:lnTo>
                <a:lnTo>
                  <a:pt x="1524" y="259079"/>
                </a:lnTo>
                <a:lnTo>
                  <a:pt x="422148" y="259079"/>
                </a:lnTo>
                <a:lnTo>
                  <a:pt x="423672" y="257555"/>
                </a:lnTo>
                <a:lnTo>
                  <a:pt x="425195" y="257555"/>
                </a:lnTo>
                <a:lnTo>
                  <a:pt x="425195" y="256031"/>
                </a:lnTo>
                <a:lnTo>
                  <a:pt x="3048" y="256031"/>
                </a:lnTo>
                <a:lnTo>
                  <a:pt x="3048" y="252983"/>
                </a:lnTo>
                <a:lnTo>
                  <a:pt x="6096" y="252983"/>
                </a:lnTo>
                <a:lnTo>
                  <a:pt x="6096" y="6095"/>
                </a:lnTo>
                <a:lnTo>
                  <a:pt x="3048" y="6095"/>
                </a:lnTo>
                <a:lnTo>
                  <a:pt x="3048" y="3047"/>
                </a:lnTo>
                <a:lnTo>
                  <a:pt x="426720" y="3047"/>
                </a:lnTo>
                <a:lnTo>
                  <a:pt x="426720" y="1523"/>
                </a:lnTo>
                <a:lnTo>
                  <a:pt x="425195" y="0"/>
                </a:lnTo>
                <a:close/>
              </a:path>
              <a:path w="426720" h="259080">
                <a:moveTo>
                  <a:pt x="6096" y="252983"/>
                </a:moveTo>
                <a:lnTo>
                  <a:pt x="3048" y="252983"/>
                </a:lnTo>
                <a:lnTo>
                  <a:pt x="3048" y="256031"/>
                </a:lnTo>
                <a:lnTo>
                  <a:pt x="6096" y="256031"/>
                </a:lnTo>
                <a:lnTo>
                  <a:pt x="6096" y="252983"/>
                </a:lnTo>
                <a:close/>
              </a:path>
              <a:path w="426720" h="259080">
                <a:moveTo>
                  <a:pt x="420623" y="252983"/>
                </a:moveTo>
                <a:lnTo>
                  <a:pt x="6096" y="252983"/>
                </a:lnTo>
                <a:lnTo>
                  <a:pt x="6096" y="256031"/>
                </a:lnTo>
                <a:lnTo>
                  <a:pt x="420623" y="256031"/>
                </a:lnTo>
                <a:lnTo>
                  <a:pt x="420623" y="252983"/>
                </a:lnTo>
                <a:close/>
              </a:path>
              <a:path w="426720" h="259080">
                <a:moveTo>
                  <a:pt x="423672" y="3047"/>
                </a:moveTo>
                <a:lnTo>
                  <a:pt x="420623" y="3047"/>
                </a:lnTo>
                <a:lnTo>
                  <a:pt x="420623" y="256031"/>
                </a:lnTo>
                <a:lnTo>
                  <a:pt x="423672" y="256031"/>
                </a:lnTo>
                <a:lnTo>
                  <a:pt x="423672" y="252983"/>
                </a:lnTo>
                <a:lnTo>
                  <a:pt x="426720" y="252983"/>
                </a:lnTo>
                <a:lnTo>
                  <a:pt x="426720" y="6095"/>
                </a:lnTo>
                <a:lnTo>
                  <a:pt x="423672" y="6095"/>
                </a:lnTo>
                <a:lnTo>
                  <a:pt x="423672" y="3047"/>
                </a:lnTo>
                <a:close/>
              </a:path>
              <a:path w="426720" h="259080">
                <a:moveTo>
                  <a:pt x="426720" y="252983"/>
                </a:moveTo>
                <a:lnTo>
                  <a:pt x="423672" y="252983"/>
                </a:lnTo>
                <a:lnTo>
                  <a:pt x="423672" y="256031"/>
                </a:lnTo>
                <a:lnTo>
                  <a:pt x="425195" y="256031"/>
                </a:lnTo>
                <a:lnTo>
                  <a:pt x="426720" y="254507"/>
                </a:lnTo>
                <a:lnTo>
                  <a:pt x="426720" y="252983"/>
                </a:lnTo>
                <a:close/>
              </a:path>
              <a:path w="426720" h="259080">
                <a:moveTo>
                  <a:pt x="6096" y="3047"/>
                </a:moveTo>
                <a:lnTo>
                  <a:pt x="3048" y="3047"/>
                </a:lnTo>
                <a:lnTo>
                  <a:pt x="3048" y="6095"/>
                </a:lnTo>
                <a:lnTo>
                  <a:pt x="6096" y="6095"/>
                </a:lnTo>
                <a:lnTo>
                  <a:pt x="6096" y="3047"/>
                </a:lnTo>
                <a:close/>
              </a:path>
              <a:path w="426720" h="259080">
                <a:moveTo>
                  <a:pt x="420623" y="3047"/>
                </a:moveTo>
                <a:lnTo>
                  <a:pt x="6096" y="3047"/>
                </a:lnTo>
                <a:lnTo>
                  <a:pt x="6096" y="6095"/>
                </a:lnTo>
                <a:lnTo>
                  <a:pt x="420623" y="6095"/>
                </a:lnTo>
                <a:lnTo>
                  <a:pt x="420623" y="3047"/>
                </a:lnTo>
                <a:close/>
              </a:path>
              <a:path w="426720" h="259080">
                <a:moveTo>
                  <a:pt x="426720" y="3047"/>
                </a:moveTo>
                <a:lnTo>
                  <a:pt x="423672" y="3047"/>
                </a:lnTo>
                <a:lnTo>
                  <a:pt x="423672" y="6095"/>
                </a:lnTo>
                <a:lnTo>
                  <a:pt x="426720" y="6095"/>
                </a:lnTo>
                <a:lnTo>
                  <a:pt x="426720" y="3047"/>
                </a:lnTo>
                <a:close/>
              </a:path>
            </a:pathLst>
          </a:custGeom>
          <a:solidFill>
            <a:srgbClr val="000000"/>
          </a:solidFill>
        </p:spPr>
        <p:txBody>
          <a:bodyPr wrap="square" lIns="0" tIns="0" rIns="0" bIns="0" rtlCol="0"/>
          <a:lstStyle/>
          <a:p/>
        </p:txBody>
      </p:sp>
      <p:sp>
        <p:nvSpPr>
          <p:cNvPr id="8" name="object 8"/>
          <p:cNvSpPr/>
          <p:nvPr/>
        </p:nvSpPr>
        <p:spPr>
          <a:xfrm>
            <a:off x="4069079" y="1751076"/>
            <a:ext cx="428625" cy="259079"/>
          </a:xfrm>
          <a:custGeom>
            <a:avLst/>
            <a:gdLst/>
            <a:ahLst/>
            <a:cxnLst/>
            <a:rect l="l" t="t" r="r" b="b"/>
            <a:pathLst>
              <a:path w="428625" h="259080">
                <a:moveTo>
                  <a:pt x="426720" y="0"/>
                </a:moveTo>
                <a:lnTo>
                  <a:pt x="0" y="0"/>
                </a:lnTo>
                <a:lnTo>
                  <a:pt x="0" y="257555"/>
                </a:lnTo>
                <a:lnTo>
                  <a:pt x="1524" y="259079"/>
                </a:lnTo>
                <a:lnTo>
                  <a:pt x="423672" y="259079"/>
                </a:lnTo>
                <a:lnTo>
                  <a:pt x="425195" y="257555"/>
                </a:lnTo>
                <a:lnTo>
                  <a:pt x="426720" y="257555"/>
                </a:lnTo>
                <a:lnTo>
                  <a:pt x="426720" y="256031"/>
                </a:lnTo>
                <a:lnTo>
                  <a:pt x="3048" y="256031"/>
                </a:lnTo>
                <a:lnTo>
                  <a:pt x="3048" y="252983"/>
                </a:lnTo>
                <a:lnTo>
                  <a:pt x="6096" y="252983"/>
                </a:lnTo>
                <a:lnTo>
                  <a:pt x="6096" y="6095"/>
                </a:lnTo>
                <a:lnTo>
                  <a:pt x="3048" y="6095"/>
                </a:lnTo>
                <a:lnTo>
                  <a:pt x="3048" y="3047"/>
                </a:lnTo>
                <a:lnTo>
                  <a:pt x="428244" y="3047"/>
                </a:lnTo>
                <a:lnTo>
                  <a:pt x="428244" y="1523"/>
                </a:lnTo>
                <a:lnTo>
                  <a:pt x="426720" y="0"/>
                </a:lnTo>
                <a:close/>
              </a:path>
              <a:path w="428625" h="259080">
                <a:moveTo>
                  <a:pt x="6096" y="252983"/>
                </a:moveTo>
                <a:lnTo>
                  <a:pt x="3048" y="252983"/>
                </a:lnTo>
                <a:lnTo>
                  <a:pt x="3048" y="256031"/>
                </a:lnTo>
                <a:lnTo>
                  <a:pt x="6096" y="256031"/>
                </a:lnTo>
                <a:lnTo>
                  <a:pt x="6096" y="252983"/>
                </a:lnTo>
                <a:close/>
              </a:path>
              <a:path w="428625" h="259080">
                <a:moveTo>
                  <a:pt x="422148" y="252983"/>
                </a:moveTo>
                <a:lnTo>
                  <a:pt x="6096" y="252983"/>
                </a:lnTo>
                <a:lnTo>
                  <a:pt x="6096" y="256031"/>
                </a:lnTo>
                <a:lnTo>
                  <a:pt x="422148" y="256031"/>
                </a:lnTo>
                <a:lnTo>
                  <a:pt x="422148" y="252983"/>
                </a:lnTo>
                <a:close/>
              </a:path>
              <a:path w="428625" h="259080">
                <a:moveTo>
                  <a:pt x="425195" y="3047"/>
                </a:moveTo>
                <a:lnTo>
                  <a:pt x="422148" y="3047"/>
                </a:lnTo>
                <a:lnTo>
                  <a:pt x="422148" y="256031"/>
                </a:lnTo>
                <a:lnTo>
                  <a:pt x="425195" y="256031"/>
                </a:lnTo>
                <a:lnTo>
                  <a:pt x="425195" y="252983"/>
                </a:lnTo>
                <a:lnTo>
                  <a:pt x="428244" y="252983"/>
                </a:lnTo>
                <a:lnTo>
                  <a:pt x="428244" y="6095"/>
                </a:lnTo>
                <a:lnTo>
                  <a:pt x="425195" y="6095"/>
                </a:lnTo>
                <a:lnTo>
                  <a:pt x="425195" y="3047"/>
                </a:lnTo>
                <a:close/>
              </a:path>
              <a:path w="428625" h="259080">
                <a:moveTo>
                  <a:pt x="428244" y="252983"/>
                </a:moveTo>
                <a:lnTo>
                  <a:pt x="425195" y="252983"/>
                </a:lnTo>
                <a:lnTo>
                  <a:pt x="425195" y="256031"/>
                </a:lnTo>
                <a:lnTo>
                  <a:pt x="426720" y="256031"/>
                </a:lnTo>
                <a:lnTo>
                  <a:pt x="428244" y="254507"/>
                </a:lnTo>
                <a:lnTo>
                  <a:pt x="428244" y="252983"/>
                </a:lnTo>
                <a:close/>
              </a:path>
              <a:path w="428625" h="259080">
                <a:moveTo>
                  <a:pt x="6096" y="3047"/>
                </a:moveTo>
                <a:lnTo>
                  <a:pt x="3048" y="3047"/>
                </a:lnTo>
                <a:lnTo>
                  <a:pt x="3048" y="6095"/>
                </a:lnTo>
                <a:lnTo>
                  <a:pt x="6096" y="6095"/>
                </a:lnTo>
                <a:lnTo>
                  <a:pt x="6096" y="3047"/>
                </a:lnTo>
                <a:close/>
              </a:path>
              <a:path w="428625" h="259080">
                <a:moveTo>
                  <a:pt x="422148" y="3047"/>
                </a:moveTo>
                <a:lnTo>
                  <a:pt x="6096" y="3047"/>
                </a:lnTo>
                <a:lnTo>
                  <a:pt x="6096" y="6095"/>
                </a:lnTo>
                <a:lnTo>
                  <a:pt x="422148" y="6095"/>
                </a:lnTo>
                <a:lnTo>
                  <a:pt x="422148" y="3047"/>
                </a:lnTo>
                <a:close/>
              </a:path>
              <a:path w="428625" h="259080">
                <a:moveTo>
                  <a:pt x="428244" y="3047"/>
                </a:moveTo>
                <a:lnTo>
                  <a:pt x="425195" y="3047"/>
                </a:lnTo>
                <a:lnTo>
                  <a:pt x="425195" y="6095"/>
                </a:lnTo>
                <a:lnTo>
                  <a:pt x="428244" y="6095"/>
                </a:lnTo>
                <a:lnTo>
                  <a:pt x="428244" y="3047"/>
                </a:lnTo>
                <a:close/>
              </a:path>
            </a:pathLst>
          </a:custGeom>
          <a:solidFill>
            <a:srgbClr val="000000"/>
          </a:solidFill>
        </p:spPr>
        <p:txBody>
          <a:bodyPr wrap="square" lIns="0" tIns="0" rIns="0" bIns="0" rtlCol="0"/>
          <a:lstStyle/>
          <a:p/>
        </p:txBody>
      </p:sp>
      <p:sp>
        <p:nvSpPr>
          <p:cNvPr id="9" name="object 9"/>
          <p:cNvSpPr/>
          <p:nvPr/>
        </p:nvSpPr>
        <p:spPr>
          <a:xfrm>
            <a:off x="1537716" y="2340864"/>
            <a:ext cx="259079" cy="259079"/>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p:txBody>
      </p:sp>
      <p:sp>
        <p:nvSpPr>
          <p:cNvPr id="10" name="object 10"/>
          <p:cNvSpPr/>
          <p:nvPr/>
        </p:nvSpPr>
        <p:spPr>
          <a:xfrm>
            <a:off x="1959864" y="2340864"/>
            <a:ext cx="259079" cy="259079"/>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p:txBody>
      </p:sp>
      <p:sp>
        <p:nvSpPr>
          <p:cNvPr id="11" name="object 11"/>
          <p:cNvSpPr/>
          <p:nvPr/>
        </p:nvSpPr>
        <p:spPr>
          <a:xfrm>
            <a:off x="2382011" y="2340864"/>
            <a:ext cx="259079" cy="259079"/>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p:txBody>
      </p:sp>
      <p:sp>
        <p:nvSpPr>
          <p:cNvPr id="12" name="object 12"/>
          <p:cNvSpPr/>
          <p:nvPr/>
        </p:nvSpPr>
        <p:spPr>
          <a:xfrm>
            <a:off x="2887979" y="2340864"/>
            <a:ext cx="259079" cy="259079"/>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p:txBody>
      </p:sp>
      <p:sp>
        <p:nvSpPr>
          <p:cNvPr id="13" name="object 13"/>
          <p:cNvSpPr/>
          <p:nvPr/>
        </p:nvSpPr>
        <p:spPr>
          <a:xfrm>
            <a:off x="3393947" y="2340864"/>
            <a:ext cx="259079" cy="259079"/>
          </a:xfrm>
          <a:custGeom>
            <a:avLst/>
            <a:gdLst/>
            <a:ahLst/>
            <a:cxnLst/>
            <a:rect l="l" t="t" r="r" b="b"/>
            <a:pathLst>
              <a:path w="259079"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79" h="259080">
                <a:moveTo>
                  <a:pt x="6096" y="252983"/>
                </a:moveTo>
                <a:lnTo>
                  <a:pt x="3048" y="252983"/>
                </a:lnTo>
                <a:lnTo>
                  <a:pt x="3048" y="256031"/>
                </a:lnTo>
                <a:lnTo>
                  <a:pt x="6096" y="256031"/>
                </a:lnTo>
                <a:lnTo>
                  <a:pt x="6096" y="252983"/>
                </a:lnTo>
                <a:close/>
              </a:path>
              <a:path w="259079" h="259080">
                <a:moveTo>
                  <a:pt x="252984" y="252983"/>
                </a:moveTo>
                <a:lnTo>
                  <a:pt x="6096" y="252983"/>
                </a:lnTo>
                <a:lnTo>
                  <a:pt x="6096" y="256031"/>
                </a:lnTo>
                <a:lnTo>
                  <a:pt x="252984" y="256031"/>
                </a:lnTo>
                <a:lnTo>
                  <a:pt x="252984" y="252983"/>
                </a:lnTo>
                <a:close/>
              </a:path>
              <a:path w="259079"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79" h="259080">
                <a:moveTo>
                  <a:pt x="259079" y="252983"/>
                </a:moveTo>
                <a:lnTo>
                  <a:pt x="256032" y="252983"/>
                </a:lnTo>
                <a:lnTo>
                  <a:pt x="256032" y="256031"/>
                </a:lnTo>
                <a:lnTo>
                  <a:pt x="257556" y="256031"/>
                </a:lnTo>
                <a:lnTo>
                  <a:pt x="259079" y="254507"/>
                </a:lnTo>
                <a:lnTo>
                  <a:pt x="259079" y="252983"/>
                </a:lnTo>
                <a:close/>
              </a:path>
              <a:path w="259079" h="259080">
                <a:moveTo>
                  <a:pt x="6096" y="3047"/>
                </a:moveTo>
                <a:lnTo>
                  <a:pt x="3048" y="3047"/>
                </a:lnTo>
                <a:lnTo>
                  <a:pt x="3048" y="6095"/>
                </a:lnTo>
                <a:lnTo>
                  <a:pt x="6096" y="6095"/>
                </a:lnTo>
                <a:lnTo>
                  <a:pt x="6096" y="3047"/>
                </a:lnTo>
                <a:close/>
              </a:path>
              <a:path w="259079" h="259080">
                <a:moveTo>
                  <a:pt x="252984" y="3047"/>
                </a:moveTo>
                <a:lnTo>
                  <a:pt x="6096" y="3047"/>
                </a:lnTo>
                <a:lnTo>
                  <a:pt x="6096" y="6095"/>
                </a:lnTo>
                <a:lnTo>
                  <a:pt x="252984" y="6095"/>
                </a:lnTo>
                <a:lnTo>
                  <a:pt x="252984" y="3047"/>
                </a:lnTo>
                <a:close/>
              </a:path>
              <a:path w="259079"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p:txBody>
      </p:sp>
      <p:sp>
        <p:nvSpPr>
          <p:cNvPr id="14" name="object 14"/>
          <p:cNvSpPr/>
          <p:nvPr/>
        </p:nvSpPr>
        <p:spPr>
          <a:xfrm>
            <a:off x="3899915" y="2340864"/>
            <a:ext cx="259079" cy="259079"/>
          </a:xfrm>
          <a:custGeom>
            <a:avLst/>
            <a:gdLst/>
            <a:ahLst/>
            <a:cxnLst/>
            <a:rect l="l" t="t" r="r" b="b"/>
            <a:pathLst>
              <a:path w="259079"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79" h="259080">
                <a:moveTo>
                  <a:pt x="6096" y="252983"/>
                </a:moveTo>
                <a:lnTo>
                  <a:pt x="3048" y="252983"/>
                </a:lnTo>
                <a:lnTo>
                  <a:pt x="3048" y="256031"/>
                </a:lnTo>
                <a:lnTo>
                  <a:pt x="6096" y="256031"/>
                </a:lnTo>
                <a:lnTo>
                  <a:pt x="6096" y="252983"/>
                </a:lnTo>
                <a:close/>
              </a:path>
              <a:path w="259079" h="259080">
                <a:moveTo>
                  <a:pt x="252984" y="252983"/>
                </a:moveTo>
                <a:lnTo>
                  <a:pt x="6096" y="252983"/>
                </a:lnTo>
                <a:lnTo>
                  <a:pt x="6096" y="256031"/>
                </a:lnTo>
                <a:lnTo>
                  <a:pt x="252984" y="256031"/>
                </a:lnTo>
                <a:lnTo>
                  <a:pt x="252984" y="252983"/>
                </a:lnTo>
                <a:close/>
              </a:path>
              <a:path w="259079"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79" h="259080">
                <a:moveTo>
                  <a:pt x="259079" y="252983"/>
                </a:moveTo>
                <a:lnTo>
                  <a:pt x="256032" y="252983"/>
                </a:lnTo>
                <a:lnTo>
                  <a:pt x="256032" y="256031"/>
                </a:lnTo>
                <a:lnTo>
                  <a:pt x="257556" y="256031"/>
                </a:lnTo>
                <a:lnTo>
                  <a:pt x="259079" y="254507"/>
                </a:lnTo>
                <a:lnTo>
                  <a:pt x="259079" y="252983"/>
                </a:lnTo>
                <a:close/>
              </a:path>
              <a:path w="259079" h="259080">
                <a:moveTo>
                  <a:pt x="6096" y="3047"/>
                </a:moveTo>
                <a:lnTo>
                  <a:pt x="3048" y="3047"/>
                </a:lnTo>
                <a:lnTo>
                  <a:pt x="3048" y="6095"/>
                </a:lnTo>
                <a:lnTo>
                  <a:pt x="6096" y="6095"/>
                </a:lnTo>
                <a:lnTo>
                  <a:pt x="6096" y="3047"/>
                </a:lnTo>
                <a:close/>
              </a:path>
              <a:path w="259079" h="259080">
                <a:moveTo>
                  <a:pt x="252984" y="3047"/>
                </a:moveTo>
                <a:lnTo>
                  <a:pt x="6096" y="3047"/>
                </a:lnTo>
                <a:lnTo>
                  <a:pt x="6096" y="6095"/>
                </a:lnTo>
                <a:lnTo>
                  <a:pt x="252984" y="6095"/>
                </a:lnTo>
                <a:lnTo>
                  <a:pt x="252984" y="3047"/>
                </a:lnTo>
                <a:close/>
              </a:path>
              <a:path w="259079"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p:txBody>
      </p:sp>
      <p:sp>
        <p:nvSpPr>
          <p:cNvPr id="15" name="object 15"/>
          <p:cNvSpPr/>
          <p:nvPr/>
        </p:nvSpPr>
        <p:spPr>
          <a:xfrm>
            <a:off x="4407408" y="2340864"/>
            <a:ext cx="259079" cy="259079"/>
          </a:xfrm>
          <a:custGeom>
            <a:avLst/>
            <a:gdLst/>
            <a:ahLst/>
            <a:cxnLst/>
            <a:rect l="l" t="t" r="r" b="b"/>
            <a:pathLst>
              <a:path w="259079"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79" h="259080">
                <a:moveTo>
                  <a:pt x="6096" y="252983"/>
                </a:moveTo>
                <a:lnTo>
                  <a:pt x="3048" y="252983"/>
                </a:lnTo>
                <a:lnTo>
                  <a:pt x="3048" y="256031"/>
                </a:lnTo>
                <a:lnTo>
                  <a:pt x="6096" y="256031"/>
                </a:lnTo>
                <a:lnTo>
                  <a:pt x="6096" y="252983"/>
                </a:lnTo>
                <a:close/>
              </a:path>
              <a:path w="259079" h="259080">
                <a:moveTo>
                  <a:pt x="252984" y="252983"/>
                </a:moveTo>
                <a:lnTo>
                  <a:pt x="6096" y="252983"/>
                </a:lnTo>
                <a:lnTo>
                  <a:pt x="6096" y="256031"/>
                </a:lnTo>
                <a:lnTo>
                  <a:pt x="252984" y="256031"/>
                </a:lnTo>
                <a:lnTo>
                  <a:pt x="252984" y="252983"/>
                </a:lnTo>
                <a:close/>
              </a:path>
              <a:path w="259079"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79" h="259080">
                <a:moveTo>
                  <a:pt x="259079" y="252983"/>
                </a:moveTo>
                <a:lnTo>
                  <a:pt x="256032" y="252983"/>
                </a:lnTo>
                <a:lnTo>
                  <a:pt x="256032" y="256031"/>
                </a:lnTo>
                <a:lnTo>
                  <a:pt x="257556" y="256031"/>
                </a:lnTo>
                <a:lnTo>
                  <a:pt x="259079" y="254507"/>
                </a:lnTo>
                <a:lnTo>
                  <a:pt x="259079" y="252983"/>
                </a:lnTo>
                <a:close/>
              </a:path>
              <a:path w="259079" h="259080">
                <a:moveTo>
                  <a:pt x="6096" y="3047"/>
                </a:moveTo>
                <a:lnTo>
                  <a:pt x="3048" y="3047"/>
                </a:lnTo>
                <a:lnTo>
                  <a:pt x="3048" y="6095"/>
                </a:lnTo>
                <a:lnTo>
                  <a:pt x="6096" y="6095"/>
                </a:lnTo>
                <a:lnTo>
                  <a:pt x="6096" y="3047"/>
                </a:lnTo>
                <a:close/>
              </a:path>
              <a:path w="259079" h="259080">
                <a:moveTo>
                  <a:pt x="252984" y="3047"/>
                </a:moveTo>
                <a:lnTo>
                  <a:pt x="6096" y="3047"/>
                </a:lnTo>
                <a:lnTo>
                  <a:pt x="6096" y="6095"/>
                </a:lnTo>
                <a:lnTo>
                  <a:pt x="252984" y="6095"/>
                </a:lnTo>
                <a:lnTo>
                  <a:pt x="252984" y="3047"/>
                </a:lnTo>
                <a:close/>
              </a:path>
              <a:path w="259079"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p:txBody>
      </p:sp>
      <p:sp>
        <p:nvSpPr>
          <p:cNvPr id="16" name="object 16"/>
          <p:cNvSpPr/>
          <p:nvPr/>
        </p:nvSpPr>
        <p:spPr>
          <a:xfrm>
            <a:off x="2127504" y="1499616"/>
            <a:ext cx="1187450" cy="257810"/>
          </a:xfrm>
          <a:custGeom>
            <a:avLst/>
            <a:gdLst/>
            <a:ahLst/>
            <a:cxnLst/>
            <a:rect l="l" t="t" r="r" b="b"/>
            <a:pathLst>
              <a:path w="1187450" h="257810">
                <a:moveTo>
                  <a:pt x="1187196" y="0"/>
                </a:moveTo>
                <a:lnTo>
                  <a:pt x="1184148" y="0"/>
                </a:lnTo>
                <a:lnTo>
                  <a:pt x="1524" y="251460"/>
                </a:lnTo>
                <a:lnTo>
                  <a:pt x="0" y="251460"/>
                </a:lnTo>
                <a:lnTo>
                  <a:pt x="0" y="256032"/>
                </a:lnTo>
                <a:lnTo>
                  <a:pt x="1524" y="256032"/>
                </a:lnTo>
                <a:lnTo>
                  <a:pt x="3048" y="257556"/>
                </a:lnTo>
                <a:lnTo>
                  <a:pt x="1185672" y="6096"/>
                </a:lnTo>
                <a:lnTo>
                  <a:pt x="1187196" y="4572"/>
                </a:lnTo>
                <a:lnTo>
                  <a:pt x="1187196" y="0"/>
                </a:lnTo>
                <a:close/>
              </a:path>
            </a:pathLst>
          </a:custGeom>
          <a:solidFill>
            <a:srgbClr val="000000"/>
          </a:solidFill>
        </p:spPr>
        <p:txBody>
          <a:bodyPr wrap="square" lIns="0" tIns="0" rIns="0" bIns="0" rtlCol="0"/>
          <a:lstStyle/>
          <a:p/>
        </p:txBody>
      </p:sp>
      <p:sp>
        <p:nvSpPr>
          <p:cNvPr id="17" name="object 17"/>
          <p:cNvSpPr/>
          <p:nvPr/>
        </p:nvSpPr>
        <p:spPr>
          <a:xfrm>
            <a:off x="3313176" y="1499616"/>
            <a:ext cx="0" cy="86995"/>
          </a:xfrm>
          <a:custGeom>
            <a:avLst/>
            <a:gdLst/>
            <a:ahLst/>
            <a:cxnLst/>
            <a:rect l="l" t="t" r="r" b="b"/>
            <a:pathLst>
              <a:path w="0" h="86994">
                <a:moveTo>
                  <a:pt x="0" y="0"/>
                </a:moveTo>
                <a:lnTo>
                  <a:pt x="0" y="86867"/>
                </a:lnTo>
              </a:path>
            </a:pathLst>
          </a:custGeom>
          <a:ln w="6096">
            <a:solidFill>
              <a:srgbClr val="000000"/>
            </a:solidFill>
          </a:ln>
        </p:spPr>
        <p:txBody>
          <a:bodyPr wrap="square" lIns="0" tIns="0" rIns="0" bIns="0" rtlCol="0"/>
          <a:lstStyle/>
          <a:p/>
        </p:txBody>
      </p:sp>
      <p:sp>
        <p:nvSpPr>
          <p:cNvPr id="18" name="object 18"/>
          <p:cNvSpPr/>
          <p:nvPr/>
        </p:nvSpPr>
        <p:spPr>
          <a:xfrm>
            <a:off x="3313176" y="1670304"/>
            <a:ext cx="0" cy="85725"/>
          </a:xfrm>
          <a:custGeom>
            <a:avLst/>
            <a:gdLst/>
            <a:ahLst/>
            <a:cxnLst/>
            <a:rect l="l" t="t" r="r" b="b"/>
            <a:pathLst>
              <a:path w="0" h="85725">
                <a:moveTo>
                  <a:pt x="0" y="0"/>
                </a:moveTo>
                <a:lnTo>
                  <a:pt x="0" y="85344"/>
                </a:lnTo>
              </a:path>
            </a:pathLst>
          </a:custGeom>
          <a:ln w="6096">
            <a:solidFill>
              <a:srgbClr val="000000"/>
            </a:solidFill>
          </a:ln>
        </p:spPr>
        <p:txBody>
          <a:bodyPr wrap="square" lIns="0" tIns="0" rIns="0" bIns="0" rtlCol="0"/>
          <a:lstStyle/>
          <a:p/>
        </p:txBody>
      </p:sp>
      <p:sp>
        <p:nvSpPr>
          <p:cNvPr id="19" name="object 19"/>
          <p:cNvSpPr/>
          <p:nvPr/>
        </p:nvSpPr>
        <p:spPr>
          <a:xfrm>
            <a:off x="3310128" y="1499616"/>
            <a:ext cx="1016635" cy="257810"/>
          </a:xfrm>
          <a:custGeom>
            <a:avLst/>
            <a:gdLst/>
            <a:ahLst/>
            <a:cxnLst/>
            <a:rect l="l" t="t" r="r" b="b"/>
            <a:pathLst>
              <a:path w="1016635" h="257810">
                <a:moveTo>
                  <a:pt x="3048" y="0"/>
                </a:moveTo>
                <a:lnTo>
                  <a:pt x="0" y="0"/>
                </a:lnTo>
                <a:lnTo>
                  <a:pt x="0" y="4572"/>
                </a:lnTo>
                <a:lnTo>
                  <a:pt x="1524" y="6096"/>
                </a:lnTo>
                <a:lnTo>
                  <a:pt x="1013460" y="257556"/>
                </a:lnTo>
                <a:lnTo>
                  <a:pt x="1014984" y="256032"/>
                </a:lnTo>
                <a:lnTo>
                  <a:pt x="1016508" y="256032"/>
                </a:lnTo>
                <a:lnTo>
                  <a:pt x="1016508" y="251460"/>
                </a:lnTo>
                <a:lnTo>
                  <a:pt x="1014984" y="251460"/>
                </a:lnTo>
                <a:lnTo>
                  <a:pt x="3048" y="0"/>
                </a:lnTo>
                <a:close/>
              </a:path>
            </a:pathLst>
          </a:custGeom>
          <a:solidFill>
            <a:srgbClr val="000000"/>
          </a:solidFill>
        </p:spPr>
        <p:txBody>
          <a:bodyPr wrap="square" lIns="0" tIns="0" rIns="0" bIns="0" rtlCol="0"/>
          <a:lstStyle/>
          <a:p/>
        </p:txBody>
      </p:sp>
      <p:sp>
        <p:nvSpPr>
          <p:cNvPr id="20" name="object 20"/>
          <p:cNvSpPr/>
          <p:nvPr/>
        </p:nvSpPr>
        <p:spPr>
          <a:xfrm>
            <a:off x="1706879" y="2004060"/>
            <a:ext cx="341630" cy="341630"/>
          </a:xfrm>
          <a:custGeom>
            <a:avLst/>
            <a:gdLst/>
            <a:ahLst/>
            <a:cxnLst/>
            <a:rect l="l" t="t" r="r" b="b"/>
            <a:pathLst>
              <a:path w="341630" h="341630">
                <a:moveTo>
                  <a:pt x="341375" y="0"/>
                </a:moveTo>
                <a:lnTo>
                  <a:pt x="336803" y="0"/>
                </a:lnTo>
                <a:lnTo>
                  <a:pt x="0" y="336804"/>
                </a:lnTo>
                <a:lnTo>
                  <a:pt x="0" y="341376"/>
                </a:lnTo>
                <a:lnTo>
                  <a:pt x="4571" y="341376"/>
                </a:lnTo>
                <a:lnTo>
                  <a:pt x="341375" y="4572"/>
                </a:lnTo>
                <a:lnTo>
                  <a:pt x="341375" y="0"/>
                </a:lnTo>
                <a:close/>
              </a:path>
            </a:pathLst>
          </a:custGeom>
          <a:solidFill>
            <a:srgbClr val="000000"/>
          </a:solidFill>
        </p:spPr>
        <p:txBody>
          <a:bodyPr wrap="square" lIns="0" tIns="0" rIns="0" bIns="0" rtlCol="0"/>
          <a:lstStyle/>
          <a:p/>
        </p:txBody>
      </p:sp>
      <p:sp>
        <p:nvSpPr>
          <p:cNvPr id="21" name="object 21"/>
          <p:cNvSpPr/>
          <p:nvPr/>
        </p:nvSpPr>
        <p:spPr>
          <a:xfrm>
            <a:off x="2046732" y="2004060"/>
            <a:ext cx="0" cy="170815"/>
          </a:xfrm>
          <a:custGeom>
            <a:avLst/>
            <a:gdLst/>
            <a:ahLst/>
            <a:cxnLst/>
            <a:rect l="l" t="t" r="r" b="b"/>
            <a:pathLst>
              <a:path w="0" h="170814">
                <a:moveTo>
                  <a:pt x="0" y="0"/>
                </a:moveTo>
                <a:lnTo>
                  <a:pt x="0" y="170688"/>
                </a:lnTo>
              </a:path>
            </a:pathLst>
          </a:custGeom>
          <a:ln w="6095">
            <a:solidFill>
              <a:srgbClr val="000000"/>
            </a:solidFill>
          </a:ln>
        </p:spPr>
        <p:txBody>
          <a:bodyPr wrap="square" lIns="0" tIns="0" rIns="0" bIns="0" rtlCol="0"/>
          <a:lstStyle/>
          <a:p/>
        </p:txBody>
      </p:sp>
      <p:sp>
        <p:nvSpPr>
          <p:cNvPr id="22" name="object 22"/>
          <p:cNvSpPr/>
          <p:nvPr/>
        </p:nvSpPr>
        <p:spPr>
          <a:xfrm>
            <a:off x="2046732" y="2260092"/>
            <a:ext cx="0" cy="85725"/>
          </a:xfrm>
          <a:custGeom>
            <a:avLst/>
            <a:gdLst/>
            <a:ahLst/>
            <a:cxnLst/>
            <a:rect l="l" t="t" r="r" b="b"/>
            <a:pathLst>
              <a:path w="0" h="85725">
                <a:moveTo>
                  <a:pt x="0" y="0"/>
                </a:moveTo>
                <a:lnTo>
                  <a:pt x="0" y="85343"/>
                </a:lnTo>
              </a:path>
            </a:pathLst>
          </a:custGeom>
          <a:ln w="6095">
            <a:solidFill>
              <a:srgbClr val="000000"/>
            </a:solidFill>
          </a:ln>
        </p:spPr>
        <p:txBody>
          <a:bodyPr wrap="square" lIns="0" tIns="0" rIns="0" bIns="0" rtlCol="0"/>
          <a:lstStyle/>
          <a:p/>
        </p:txBody>
      </p:sp>
      <p:sp>
        <p:nvSpPr>
          <p:cNvPr id="23" name="object 23"/>
          <p:cNvSpPr/>
          <p:nvPr/>
        </p:nvSpPr>
        <p:spPr>
          <a:xfrm>
            <a:off x="2043683" y="2004060"/>
            <a:ext cx="510540" cy="341630"/>
          </a:xfrm>
          <a:custGeom>
            <a:avLst/>
            <a:gdLst/>
            <a:ahLst/>
            <a:cxnLst/>
            <a:rect l="l" t="t" r="r" b="b"/>
            <a:pathLst>
              <a:path w="510539" h="341630">
                <a:moveTo>
                  <a:pt x="4572" y="0"/>
                </a:moveTo>
                <a:lnTo>
                  <a:pt x="0" y="0"/>
                </a:lnTo>
                <a:lnTo>
                  <a:pt x="0" y="4572"/>
                </a:lnTo>
                <a:lnTo>
                  <a:pt x="505968" y="341376"/>
                </a:lnTo>
                <a:lnTo>
                  <a:pt x="510540" y="341376"/>
                </a:lnTo>
                <a:lnTo>
                  <a:pt x="510540" y="336804"/>
                </a:lnTo>
                <a:lnTo>
                  <a:pt x="4572" y="0"/>
                </a:lnTo>
                <a:close/>
              </a:path>
            </a:pathLst>
          </a:custGeom>
          <a:solidFill>
            <a:srgbClr val="000000"/>
          </a:solidFill>
        </p:spPr>
        <p:txBody>
          <a:bodyPr wrap="square" lIns="0" tIns="0" rIns="0" bIns="0" rtlCol="0"/>
          <a:lstStyle/>
          <a:p/>
        </p:txBody>
      </p:sp>
      <p:sp>
        <p:nvSpPr>
          <p:cNvPr id="24" name="object 24"/>
          <p:cNvSpPr/>
          <p:nvPr/>
        </p:nvSpPr>
        <p:spPr>
          <a:xfrm>
            <a:off x="2971800" y="2004060"/>
            <a:ext cx="342900" cy="341630"/>
          </a:xfrm>
          <a:custGeom>
            <a:avLst/>
            <a:gdLst/>
            <a:ahLst/>
            <a:cxnLst/>
            <a:rect l="l" t="t" r="r" b="b"/>
            <a:pathLst>
              <a:path w="342900" h="341630">
                <a:moveTo>
                  <a:pt x="342900" y="0"/>
                </a:moveTo>
                <a:lnTo>
                  <a:pt x="338328" y="0"/>
                </a:lnTo>
                <a:lnTo>
                  <a:pt x="0" y="336804"/>
                </a:lnTo>
                <a:lnTo>
                  <a:pt x="0" y="341376"/>
                </a:lnTo>
                <a:lnTo>
                  <a:pt x="4571" y="341376"/>
                </a:lnTo>
                <a:lnTo>
                  <a:pt x="342900" y="4572"/>
                </a:lnTo>
                <a:lnTo>
                  <a:pt x="342900" y="0"/>
                </a:lnTo>
                <a:close/>
              </a:path>
            </a:pathLst>
          </a:custGeom>
          <a:solidFill>
            <a:srgbClr val="000000"/>
          </a:solidFill>
        </p:spPr>
        <p:txBody>
          <a:bodyPr wrap="square" lIns="0" tIns="0" rIns="0" bIns="0" rtlCol="0"/>
          <a:lstStyle/>
          <a:p/>
        </p:txBody>
      </p:sp>
      <p:sp>
        <p:nvSpPr>
          <p:cNvPr id="25" name="object 25"/>
          <p:cNvSpPr/>
          <p:nvPr/>
        </p:nvSpPr>
        <p:spPr>
          <a:xfrm>
            <a:off x="3310128" y="2004060"/>
            <a:ext cx="257810" cy="341630"/>
          </a:xfrm>
          <a:custGeom>
            <a:avLst/>
            <a:gdLst/>
            <a:ahLst/>
            <a:cxnLst/>
            <a:rect l="l" t="t" r="r" b="b"/>
            <a:pathLst>
              <a:path w="257810" h="341630">
                <a:moveTo>
                  <a:pt x="4572" y="0"/>
                </a:moveTo>
                <a:lnTo>
                  <a:pt x="0" y="0"/>
                </a:lnTo>
                <a:lnTo>
                  <a:pt x="0" y="4572"/>
                </a:lnTo>
                <a:lnTo>
                  <a:pt x="252984" y="341376"/>
                </a:lnTo>
                <a:lnTo>
                  <a:pt x="257556" y="341376"/>
                </a:lnTo>
                <a:lnTo>
                  <a:pt x="257556" y="336804"/>
                </a:lnTo>
                <a:lnTo>
                  <a:pt x="4572" y="0"/>
                </a:lnTo>
                <a:close/>
              </a:path>
            </a:pathLst>
          </a:custGeom>
          <a:solidFill>
            <a:srgbClr val="000000"/>
          </a:solidFill>
        </p:spPr>
        <p:txBody>
          <a:bodyPr wrap="square" lIns="0" tIns="0" rIns="0" bIns="0" rtlCol="0"/>
          <a:lstStyle/>
          <a:p/>
        </p:txBody>
      </p:sp>
      <p:sp>
        <p:nvSpPr>
          <p:cNvPr id="26" name="object 26"/>
          <p:cNvSpPr/>
          <p:nvPr/>
        </p:nvSpPr>
        <p:spPr>
          <a:xfrm>
            <a:off x="3985259" y="2004060"/>
            <a:ext cx="341630" cy="341630"/>
          </a:xfrm>
          <a:custGeom>
            <a:avLst/>
            <a:gdLst/>
            <a:ahLst/>
            <a:cxnLst/>
            <a:rect l="l" t="t" r="r" b="b"/>
            <a:pathLst>
              <a:path w="341629" h="341630">
                <a:moveTo>
                  <a:pt x="341375" y="0"/>
                </a:moveTo>
                <a:lnTo>
                  <a:pt x="336803" y="0"/>
                </a:lnTo>
                <a:lnTo>
                  <a:pt x="0" y="336804"/>
                </a:lnTo>
                <a:lnTo>
                  <a:pt x="0" y="341376"/>
                </a:lnTo>
                <a:lnTo>
                  <a:pt x="4571" y="341376"/>
                </a:lnTo>
                <a:lnTo>
                  <a:pt x="341375" y="4572"/>
                </a:lnTo>
                <a:lnTo>
                  <a:pt x="341375" y="0"/>
                </a:lnTo>
                <a:close/>
              </a:path>
            </a:pathLst>
          </a:custGeom>
          <a:solidFill>
            <a:srgbClr val="000000"/>
          </a:solidFill>
        </p:spPr>
        <p:txBody>
          <a:bodyPr wrap="square" lIns="0" tIns="0" rIns="0" bIns="0" rtlCol="0"/>
          <a:lstStyle/>
          <a:p/>
        </p:txBody>
      </p:sp>
      <p:sp>
        <p:nvSpPr>
          <p:cNvPr id="27" name="object 27"/>
          <p:cNvSpPr/>
          <p:nvPr/>
        </p:nvSpPr>
        <p:spPr>
          <a:xfrm>
            <a:off x="4322064" y="2004060"/>
            <a:ext cx="257810" cy="341630"/>
          </a:xfrm>
          <a:custGeom>
            <a:avLst/>
            <a:gdLst/>
            <a:ahLst/>
            <a:cxnLst/>
            <a:rect l="l" t="t" r="r" b="b"/>
            <a:pathLst>
              <a:path w="257810" h="341630">
                <a:moveTo>
                  <a:pt x="4572" y="0"/>
                </a:moveTo>
                <a:lnTo>
                  <a:pt x="0" y="0"/>
                </a:lnTo>
                <a:lnTo>
                  <a:pt x="0" y="4572"/>
                </a:lnTo>
                <a:lnTo>
                  <a:pt x="252984" y="341376"/>
                </a:lnTo>
                <a:lnTo>
                  <a:pt x="257556" y="341376"/>
                </a:lnTo>
                <a:lnTo>
                  <a:pt x="257556" y="336804"/>
                </a:lnTo>
                <a:lnTo>
                  <a:pt x="4572" y="0"/>
                </a:lnTo>
                <a:close/>
              </a:path>
            </a:pathLst>
          </a:custGeom>
          <a:solidFill>
            <a:srgbClr val="000000"/>
          </a:solidFill>
        </p:spPr>
        <p:txBody>
          <a:bodyPr wrap="square" lIns="0" tIns="0" rIns="0" bIns="0" rtlCol="0"/>
          <a:lstStyle/>
          <a:p/>
        </p:txBody>
      </p:sp>
      <p:sp>
        <p:nvSpPr>
          <p:cNvPr id="28" name="object 28"/>
          <p:cNvSpPr/>
          <p:nvPr/>
        </p:nvSpPr>
        <p:spPr>
          <a:xfrm>
            <a:off x="2299716" y="1586483"/>
            <a:ext cx="1941830" cy="83820"/>
          </a:xfrm>
          <a:custGeom>
            <a:avLst/>
            <a:gdLst/>
            <a:ahLst/>
            <a:cxnLst/>
            <a:rect l="l" t="t" r="r" b="b"/>
            <a:pathLst>
              <a:path w="1941829" h="83819">
                <a:moveTo>
                  <a:pt x="0" y="0"/>
                </a:moveTo>
                <a:lnTo>
                  <a:pt x="1941576" y="0"/>
                </a:lnTo>
                <a:lnTo>
                  <a:pt x="1941576" y="83820"/>
                </a:lnTo>
                <a:lnTo>
                  <a:pt x="0" y="83820"/>
                </a:lnTo>
                <a:lnTo>
                  <a:pt x="0" y="0"/>
                </a:lnTo>
                <a:close/>
              </a:path>
            </a:pathLst>
          </a:custGeom>
          <a:solidFill>
            <a:srgbClr val="C0C0C0"/>
          </a:solidFill>
        </p:spPr>
        <p:txBody>
          <a:bodyPr wrap="square" lIns="0" tIns="0" rIns="0" bIns="0" rtlCol="0"/>
          <a:lstStyle/>
          <a:p/>
        </p:txBody>
      </p:sp>
      <p:sp>
        <p:nvSpPr>
          <p:cNvPr id="29" name="object 29"/>
          <p:cNvSpPr/>
          <p:nvPr/>
        </p:nvSpPr>
        <p:spPr>
          <a:xfrm>
            <a:off x="2296667" y="1583436"/>
            <a:ext cx="1948180" cy="90170"/>
          </a:xfrm>
          <a:custGeom>
            <a:avLst/>
            <a:gdLst/>
            <a:ahLst/>
            <a:cxnLst/>
            <a:rect l="l" t="t" r="r" b="b"/>
            <a:pathLst>
              <a:path w="1948179" h="90169">
                <a:moveTo>
                  <a:pt x="1946148" y="0"/>
                </a:moveTo>
                <a:lnTo>
                  <a:pt x="0" y="0"/>
                </a:lnTo>
                <a:lnTo>
                  <a:pt x="0" y="88392"/>
                </a:lnTo>
                <a:lnTo>
                  <a:pt x="1524" y="89916"/>
                </a:lnTo>
                <a:lnTo>
                  <a:pt x="1943100" y="89916"/>
                </a:lnTo>
                <a:lnTo>
                  <a:pt x="1944624" y="88392"/>
                </a:lnTo>
                <a:lnTo>
                  <a:pt x="1946148" y="88392"/>
                </a:lnTo>
                <a:lnTo>
                  <a:pt x="1946148" y="86868"/>
                </a:lnTo>
                <a:lnTo>
                  <a:pt x="3048" y="86868"/>
                </a:lnTo>
                <a:lnTo>
                  <a:pt x="3048" y="83820"/>
                </a:lnTo>
                <a:lnTo>
                  <a:pt x="6096" y="83820"/>
                </a:lnTo>
                <a:lnTo>
                  <a:pt x="6096" y="6096"/>
                </a:lnTo>
                <a:lnTo>
                  <a:pt x="3048" y="6096"/>
                </a:lnTo>
                <a:lnTo>
                  <a:pt x="3048" y="3048"/>
                </a:lnTo>
                <a:lnTo>
                  <a:pt x="1947672" y="3048"/>
                </a:lnTo>
                <a:lnTo>
                  <a:pt x="1947672" y="1524"/>
                </a:lnTo>
                <a:lnTo>
                  <a:pt x="1946148" y="0"/>
                </a:lnTo>
                <a:close/>
              </a:path>
              <a:path w="1948179" h="90169">
                <a:moveTo>
                  <a:pt x="6096" y="83820"/>
                </a:moveTo>
                <a:lnTo>
                  <a:pt x="3048" y="83820"/>
                </a:lnTo>
                <a:lnTo>
                  <a:pt x="3048" y="86868"/>
                </a:lnTo>
                <a:lnTo>
                  <a:pt x="6096" y="86868"/>
                </a:lnTo>
                <a:lnTo>
                  <a:pt x="6096" y="83820"/>
                </a:lnTo>
                <a:close/>
              </a:path>
              <a:path w="1948179" h="90169">
                <a:moveTo>
                  <a:pt x="1941576" y="83820"/>
                </a:moveTo>
                <a:lnTo>
                  <a:pt x="6096" y="83820"/>
                </a:lnTo>
                <a:lnTo>
                  <a:pt x="6096" y="86868"/>
                </a:lnTo>
                <a:lnTo>
                  <a:pt x="1941576" y="86868"/>
                </a:lnTo>
                <a:lnTo>
                  <a:pt x="1941576" y="83820"/>
                </a:lnTo>
                <a:close/>
              </a:path>
              <a:path w="1948179" h="90169">
                <a:moveTo>
                  <a:pt x="1944624" y="3048"/>
                </a:moveTo>
                <a:lnTo>
                  <a:pt x="1941576" y="3048"/>
                </a:lnTo>
                <a:lnTo>
                  <a:pt x="1941576" y="86868"/>
                </a:lnTo>
                <a:lnTo>
                  <a:pt x="1944624" y="86868"/>
                </a:lnTo>
                <a:lnTo>
                  <a:pt x="1944624" y="83820"/>
                </a:lnTo>
                <a:lnTo>
                  <a:pt x="1947672" y="83820"/>
                </a:lnTo>
                <a:lnTo>
                  <a:pt x="1947672" y="6096"/>
                </a:lnTo>
                <a:lnTo>
                  <a:pt x="1944624" y="6096"/>
                </a:lnTo>
                <a:lnTo>
                  <a:pt x="1944624" y="3048"/>
                </a:lnTo>
                <a:close/>
              </a:path>
              <a:path w="1948179" h="90169">
                <a:moveTo>
                  <a:pt x="1947672" y="83820"/>
                </a:moveTo>
                <a:lnTo>
                  <a:pt x="1944624" y="83820"/>
                </a:lnTo>
                <a:lnTo>
                  <a:pt x="1944624" y="86868"/>
                </a:lnTo>
                <a:lnTo>
                  <a:pt x="1946148" y="86868"/>
                </a:lnTo>
                <a:lnTo>
                  <a:pt x="1947672" y="85344"/>
                </a:lnTo>
                <a:lnTo>
                  <a:pt x="1947672" y="83820"/>
                </a:lnTo>
                <a:close/>
              </a:path>
              <a:path w="1948179" h="90169">
                <a:moveTo>
                  <a:pt x="6096" y="3048"/>
                </a:moveTo>
                <a:lnTo>
                  <a:pt x="3048" y="3048"/>
                </a:lnTo>
                <a:lnTo>
                  <a:pt x="3048" y="6096"/>
                </a:lnTo>
                <a:lnTo>
                  <a:pt x="6096" y="6096"/>
                </a:lnTo>
                <a:lnTo>
                  <a:pt x="6096" y="3048"/>
                </a:lnTo>
                <a:close/>
              </a:path>
              <a:path w="1948179" h="90169">
                <a:moveTo>
                  <a:pt x="1941576" y="3048"/>
                </a:moveTo>
                <a:lnTo>
                  <a:pt x="6096" y="3048"/>
                </a:lnTo>
                <a:lnTo>
                  <a:pt x="6096" y="6096"/>
                </a:lnTo>
                <a:lnTo>
                  <a:pt x="1941576" y="6096"/>
                </a:lnTo>
                <a:lnTo>
                  <a:pt x="1941576" y="3048"/>
                </a:lnTo>
                <a:close/>
              </a:path>
              <a:path w="1948179" h="90169">
                <a:moveTo>
                  <a:pt x="1947672" y="3048"/>
                </a:moveTo>
                <a:lnTo>
                  <a:pt x="1944624" y="3048"/>
                </a:lnTo>
                <a:lnTo>
                  <a:pt x="1944624" y="6096"/>
                </a:lnTo>
                <a:lnTo>
                  <a:pt x="1947672" y="6096"/>
                </a:lnTo>
                <a:lnTo>
                  <a:pt x="1947672" y="3048"/>
                </a:lnTo>
                <a:close/>
              </a:path>
            </a:pathLst>
          </a:custGeom>
          <a:solidFill>
            <a:srgbClr val="000000"/>
          </a:solidFill>
        </p:spPr>
        <p:txBody>
          <a:bodyPr wrap="square" lIns="0" tIns="0" rIns="0" bIns="0" rtlCol="0"/>
          <a:lstStyle/>
          <a:p/>
        </p:txBody>
      </p:sp>
      <p:sp>
        <p:nvSpPr>
          <p:cNvPr id="30" name="object 30"/>
          <p:cNvSpPr/>
          <p:nvPr/>
        </p:nvSpPr>
        <p:spPr>
          <a:xfrm>
            <a:off x="1624583" y="2174748"/>
            <a:ext cx="3039110" cy="85725"/>
          </a:xfrm>
          <a:custGeom>
            <a:avLst/>
            <a:gdLst/>
            <a:ahLst/>
            <a:cxnLst/>
            <a:rect l="l" t="t" r="r" b="b"/>
            <a:pathLst>
              <a:path w="3039110" h="85725">
                <a:moveTo>
                  <a:pt x="0" y="0"/>
                </a:moveTo>
                <a:lnTo>
                  <a:pt x="3038855" y="0"/>
                </a:lnTo>
                <a:lnTo>
                  <a:pt x="3038855" y="85344"/>
                </a:lnTo>
                <a:lnTo>
                  <a:pt x="0" y="85344"/>
                </a:lnTo>
                <a:lnTo>
                  <a:pt x="0" y="0"/>
                </a:lnTo>
                <a:close/>
              </a:path>
            </a:pathLst>
          </a:custGeom>
          <a:solidFill>
            <a:srgbClr val="C0C0C0"/>
          </a:solidFill>
        </p:spPr>
        <p:txBody>
          <a:bodyPr wrap="square" lIns="0" tIns="0" rIns="0" bIns="0" rtlCol="0"/>
          <a:lstStyle/>
          <a:p/>
        </p:txBody>
      </p:sp>
      <p:sp>
        <p:nvSpPr>
          <p:cNvPr id="31" name="object 31"/>
          <p:cNvSpPr/>
          <p:nvPr/>
        </p:nvSpPr>
        <p:spPr>
          <a:xfrm>
            <a:off x="1621536" y="2171700"/>
            <a:ext cx="3045460" cy="91440"/>
          </a:xfrm>
          <a:custGeom>
            <a:avLst/>
            <a:gdLst/>
            <a:ahLst/>
            <a:cxnLst/>
            <a:rect l="l" t="t" r="r" b="b"/>
            <a:pathLst>
              <a:path w="3045460" h="91439">
                <a:moveTo>
                  <a:pt x="3043428" y="0"/>
                </a:moveTo>
                <a:lnTo>
                  <a:pt x="0" y="0"/>
                </a:lnTo>
                <a:lnTo>
                  <a:pt x="0" y="89916"/>
                </a:lnTo>
                <a:lnTo>
                  <a:pt x="1524" y="91440"/>
                </a:lnTo>
                <a:lnTo>
                  <a:pt x="3040380" y="91440"/>
                </a:lnTo>
                <a:lnTo>
                  <a:pt x="3041904" y="89916"/>
                </a:lnTo>
                <a:lnTo>
                  <a:pt x="3043428" y="89916"/>
                </a:lnTo>
                <a:lnTo>
                  <a:pt x="3043428" y="88392"/>
                </a:lnTo>
                <a:lnTo>
                  <a:pt x="3048" y="88392"/>
                </a:lnTo>
                <a:lnTo>
                  <a:pt x="3048" y="85344"/>
                </a:lnTo>
                <a:lnTo>
                  <a:pt x="6096" y="85344"/>
                </a:lnTo>
                <a:lnTo>
                  <a:pt x="6096" y="6096"/>
                </a:lnTo>
                <a:lnTo>
                  <a:pt x="3048" y="6096"/>
                </a:lnTo>
                <a:lnTo>
                  <a:pt x="3048" y="3048"/>
                </a:lnTo>
                <a:lnTo>
                  <a:pt x="3044952" y="3048"/>
                </a:lnTo>
                <a:lnTo>
                  <a:pt x="3044952" y="1524"/>
                </a:lnTo>
                <a:lnTo>
                  <a:pt x="3043428" y="0"/>
                </a:lnTo>
                <a:close/>
              </a:path>
              <a:path w="3045460" h="91439">
                <a:moveTo>
                  <a:pt x="6096" y="85344"/>
                </a:moveTo>
                <a:lnTo>
                  <a:pt x="3048" y="85344"/>
                </a:lnTo>
                <a:lnTo>
                  <a:pt x="3048" y="88392"/>
                </a:lnTo>
                <a:lnTo>
                  <a:pt x="6096" y="88392"/>
                </a:lnTo>
                <a:lnTo>
                  <a:pt x="6096" y="85344"/>
                </a:lnTo>
                <a:close/>
              </a:path>
              <a:path w="3045460" h="91439">
                <a:moveTo>
                  <a:pt x="3038856" y="85344"/>
                </a:moveTo>
                <a:lnTo>
                  <a:pt x="6096" y="85344"/>
                </a:lnTo>
                <a:lnTo>
                  <a:pt x="6096" y="88392"/>
                </a:lnTo>
                <a:lnTo>
                  <a:pt x="3038856" y="88392"/>
                </a:lnTo>
                <a:lnTo>
                  <a:pt x="3038856" y="85344"/>
                </a:lnTo>
                <a:close/>
              </a:path>
              <a:path w="3045460" h="91439">
                <a:moveTo>
                  <a:pt x="3041904" y="3048"/>
                </a:moveTo>
                <a:lnTo>
                  <a:pt x="3038856" y="3048"/>
                </a:lnTo>
                <a:lnTo>
                  <a:pt x="3038856" y="88392"/>
                </a:lnTo>
                <a:lnTo>
                  <a:pt x="3041904" y="88392"/>
                </a:lnTo>
                <a:lnTo>
                  <a:pt x="3041904" y="85344"/>
                </a:lnTo>
                <a:lnTo>
                  <a:pt x="3044952" y="85344"/>
                </a:lnTo>
                <a:lnTo>
                  <a:pt x="3044952" y="6096"/>
                </a:lnTo>
                <a:lnTo>
                  <a:pt x="3041904" y="6096"/>
                </a:lnTo>
                <a:lnTo>
                  <a:pt x="3041904" y="3048"/>
                </a:lnTo>
                <a:close/>
              </a:path>
              <a:path w="3045460" h="91439">
                <a:moveTo>
                  <a:pt x="3044952" y="85344"/>
                </a:moveTo>
                <a:lnTo>
                  <a:pt x="3041904" y="85344"/>
                </a:lnTo>
                <a:lnTo>
                  <a:pt x="3041904" y="88392"/>
                </a:lnTo>
                <a:lnTo>
                  <a:pt x="3043428" y="88392"/>
                </a:lnTo>
                <a:lnTo>
                  <a:pt x="3044952" y="86868"/>
                </a:lnTo>
                <a:lnTo>
                  <a:pt x="3044952" y="85344"/>
                </a:lnTo>
                <a:close/>
              </a:path>
              <a:path w="3045460" h="91439">
                <a:moveTo>
                  <a:pt x="6096" y="3048"/>
                </a:moveTo>
                <a:lnTo>
                  <a:pt x="3048" y="3048"/>
                </a:lnTo>
                <a:lnTo>
                  <a:pt x="3048" y="6096"/>
                </a:lnTo>
                <a:lnTo>
                  <a:pt x="6096" y="6096"/>
                </a:lnTo>
                <a:lnTo>
                  <a:pt x="6096" y="3048"/>
                </a:lnTo>
                <a:close/>
              </a:path>
              <a:path w="3045460" h="91439">
                <a:moveTo>
                  <a:pt x="3038856" y="3048"/>
                </a:moveTo>
                <a:lnTo>
                  <a:pt x="6096" y="3048"/>
                </a:lnTo>
                <a:lnTo>
                  <a:pt x="6096" y="6096"/>
                </a:lnTo>
                <a:lnTo>
                  <a:pt x="3038856" y="6096"/>
                </a:lnTo>
                <a:lnTo>
                  <a:pt x="3038856" y="3048"/>
                </a:lnTo>
                <a:close/>
              </a:path>
              <a:path w="3045460" h="91439">
                <a:moveTo>
                  <a:pt x="3044952" y="3048"/>
                </a:moveTo>
                <a:lnTo>
                  <a:pt x="3041904" y="3048"/>
                </a:lnTo>
                <a:lnTo>
                  <a:pt x="3041904" y="6096"/>
                </a:lnTo>
                <a:lnTo>
                  <a:pt x="3044952" y="6096"/>
                </a:lnTo>
                <a:lnTo>
                  <a:pt x="3044952" y="3048"/>
                </a:lnTo>
                <a:close/>
              </a:path>
            </a:pathLst>
          </a:custGeom>
          <a:solidFill>
            <a:srgbClr val="000000"/>
          </a:solidFill>
        </p:spPr>
        <p:txBody>
          <a:bodyPr wrap="square" lIns="0" tIns="0" rIns="0" bIns="0" rtlCol="0"/>
          <a:lstStyle/>
          <a:p/>
        </p:txBody>
      </p:sp>
      <p:sp>
        <p:nvSpPr>
          <p:cNvPr id="32" name="object 32"/>
          <p:cNvSpPr txBox="1"/>
          <p:nvPr/>
        </p:nvSpPr>
        <p:spPr>
          <a:xfrm>
            <a:off x="2200135" y="1105093"/>
            <a:ext cx="789305" cy="278765"/>
          </a:xfrm>
          <a:prstGeom prst="rect">
            <a:avLst/>
          </a:prstGeom>
        </p:spPr>
        <p:txBody>
          <a:bodyPr wrap="square" lIns="0" tIns="0" rIns="0" bIns="0" rtlCol="0" vert="horz">
            <a:spAutoFit/>
          </a:bodyPr>
          <a:lstStyle/>
          <a:p>
            <a:pPr marL="12700" marR="5080" indent="83820">
              <a:lnSpc>
                <a:spcPct val="102400"/>
              </a:lnSpc>
            </a:pPr>
            <a:r>
              <a:rPr dirty="0" sz="850" spc="15">
                <a:latin typeface="Times New Roman"/>
                <a:cs typeface="Times New Roman"/>
              </a:rPr>
              <a:t>Top </a:t>
            </a:r>
            <a:r>
              <a:rPr dirty="0" sz="850" spc="5">
                <a:latin typeface="Times New Roman"/>
                <a:cs typeface="Times New Roman"/>
              </a:rPr>
              <a:t>Partition  </a:t>
            </a:r>
            <a:r>
              <a:rPr dirty="0" sz="850" spc="10">
                <a:latin typeface="Times New Roman"/>
                <a:cs typeface="Times New Roman"/>
              </a:rPr>
              <a:t>Decision</a:t>
            </a:r>
            <a:r>
              <a:rPr dirty="0" sz="850" spc="-75">
                <a:latin typeface="Times New Roman"/>
                <a:cs typeface="Times New Roman"/>
              </a:rPr>
              <a:t> </a:t>
            </a:r>
            <a:r>
              <a:rPr dirty="0" sz="850" spc="10">
                <a:latin typeface="Times New Roman"/>
                <a:cs typeface="Times New Roman"/>
              </a:rPr>
              <a:t>Makers</a:t>
            </a:r>
            <a:endParaRPr sz="850">
              <a:latin typeface="Times New Roman"/>
              <a:cs typeface="Times New Roman"/>
            </a:endParaRPr>
          </a:p>
        </p:txBody>
      </p:sp>
      <p:sp>
        <p:nvSpPr>
          <p:cNvPr id="35" name="object 35"/>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136</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
        <p:nvSpPr>
          <p:cNvPr id="33" name="object 33"/>
          <p:cNvSpPr txBox="1"/>
          <p:nvPr/>
        </p:nvSpPr>
        <p:spPr>
          <a:xfrm>
            <a:off x="3387344" y="2702344"/>
            <a:ext cx="776605" cy="281305"/>
          </a:xfrm>
          <a:prstGeom prst="rect">
            <a:avLst/>
          </a:prstGeom>
        </p:spPr>
        <p:txBody>
          <a:bodyPr wrap="square" lIns="0" tIns="0" rIns="0" bIns="0" rtlCol="0" vert="horz">
            <a:spAutoFit/>
          </a:bodyPr>
          <a:lstStyle/>
          <a:p>
            <a:pPr marL="195580" marR="5080" indent="-183515">
              <a:lnSpc>
                <a:spcPct val="103499"/>
              </a:lnSpc>
            </a:pPr>
            <a:r>
              <a:rPr dirty="0" sz="850" spc="15">
                <a:latin typeface="Times New Roman"/>
                <a:cs typeface="Times New Roman"/>
              </a:rPr>
              <a:t>Bottom</a:t>
            </a:r>
            <a:r>
              <a:rPr dirty="0" sz="850" spc="-45">
                <a:latin typeface="Times New Roman"/>
                <a:cs typeface="Times New Roman"/>
              </a:rPr>
              <a:t> </a:t>
            </a:r>
            <a:r>
              <a:rPr dirty="0" sz="850" spc="5">
                <a:latin typeface="Times New Roman"/>
                <a:cs typeface="Times New Roman"/>
              </a:rPr>
              <a:t>Partition  </a:t>
            </a:r>
            <a:r>
              <a:rPr dirty="0" sz="850" spc="15">
                <a:latin typeface="Times New Roman"/>
                <a:cs typeface="Times New Roman"/>
              </a:rPr>
              <a:t>Workers</a:t>
            </a:r>
            <a:endParaRPr sz="850">
              <a:latin typeface="Times New Roman"/>
              <a:cs typeface="Times New Roman"/>
            </a:endParaRPr>
          </a:p>
        </p:txBody>
      </p:sp>
      <p:sp>
        <p:nvSpPr>
          <p:cNvPr id="34" name="object 34"/>
          <p:cNvSpPr txBox="1"/>
          <p:nvPr/>
        </p:nvSpPr>
        <p:spPr>
          <a:xfrm>
            <a:off x="1130300" y="3361435"/>
            <a:ext cx="5514975" cy="3443604"/>
          </a:xfrm>
          <a:prstGeom prst="rect">
            <a:avLst/>
          </a:prstGeom>
        </p:spPr>
        <p:txBody>
          <a:bodyPr wrap="square" lIns="0" tIns="0" rIns="0" bIns="0" rtlCol="0" vert="horz">
            <a:spAutoFit/>
          </a:bodyPr>
          <a:lstStyle/>
          <a:p>
            <a:pPr lvl="1" marL="294005" indent="-281305">
              <a:lnSpc>
                <a:spcPct val="100000"/>
              </a:lnSpc>
              <a:buAutoNum type="arabicPeriod" startAt="15"/>
              <a:tabLst>
                <a:tab pos="294640" algn="l"/>
              </a:tabLst>
            </a:pPr>
            <a:r>
              <a:rPr dirty="0" sz="1000" spc="-10" b="1">
                <a:latin typeface="Arial"/>
                <a:cs typeface="Arial"/>
              </a:rPr>
              <a:t>Analyzing Architecture</a:t>
            </a:r>
            <a:r>
              <a:rPr dirty="0" sz="1000" spc="45" b="1">
                <a:latin typeface="Arial"/>
                <a:cs typeface="Arial"/>
              </a:rPr>
              <a:t> </a:t>
            </a:r>
            <a:r>
              <a:rPr dirty="0" sz="1000" spc="-5" b="1">
                <a:latin typeface="Arial"/>
                <a:cs typeface="Arial"/>
              </a:rPr>
              <a:t>design</a:t>
            </a:r>
            <a:endParaRPr sz="1000">
              <a:latin typeface="Arial"/>
              <a:cs typeface="Arial"/>
            </a:endParaRPr>
          </a:p>
          <a:p>
            <a:pPr lvl="1">
              <a:lnSpc>
                <a:spcPct val="100000"/>
              </a:lnSpc>
              <a:spcBef>
                <a:spcPts val="40"/>
              </a:spcBef>
              <a:buFont typeface="Arial"/>
              <a:buAutoNum type="arabicPeriod" startAt="15"/>
            </a:pPr>
            <a:endParaRPr sz="1200">
              <a:latin typeface="Times New Roman"/>
              <a:cs typeface="Times New Roman"/>
            </a:endParaRPr>
          </a:p>
          <a:p>
            <a:pPr algn="just" marL="241300" marR="5080">
              <a:lnSpc>
                <a:spcPts val="1380"/>
              </a:lnSpc>
            </a:pPr>
            <a:r>
              <a:rPr dirty="0" sz="1200">
                <a:latin typeface="Times New Roman"/>
                <a:cs typeface="Times New Roman"/>
              </a:rPr>
              <a:t>In a given </a:t>
            </a:r>
            <a:r>
              <a:rPr dirty="0" sz="1200" spc="-5">
                <a:latin typeface="Times New Roman"/>
                <a:cs typeface="Times New Roman"/>
              </a:rPr>
              <a:t>system, </a:t>
            </a:r>
            <a:r>
              <a:rPr dirty="0" sz="1200">
                <a:latin typeface="Times New Roman"/>
                <a:cs typeface="Times New Roman"/>
              </a:rPr>
              <a:t>the required characteristics may conflict. Trade-offs </a:t>
            </a:r>
            <a:r>
              <a:rPr dirty="0" sz="1200" spc="-5">
                <a:latin typeface="Times New Roman"/>
                <a:cs typeface="Times New Roman"/>
              </a:rPr>
              <a:t>seek </a:t>
            </a:r>
            <a:r>
              <a:rPr dirty="0" sz="1200">
                <a:latin typeface="Times New Roman"/>
                <a:cs typeface="Times New Roman"/>
              </a:rPr>
              <a:t>optimal  combinations of properties based on cost/benefit analysis. </a:t>
            </a:r>
            <a:r>
              <a:rPr dirty="0" sz="1200" spc="-5">
                <a:latin typeface="Times New Roman"/>
                <a:cs typeface="Times New Roman"/>
              </a:rPr>
              <a:t>So </a:t>
            </a:r>
            <a:r>
              <a:rPr dirty="0" sz="1200">
                <a:latin typeface="Times New Roman"/>
                <a:cs typeface="Times New Roman"/>
              </a:rPr>
              <a:t>the analysis requires an  understanding of </a:t>
            </a:r>
            <a:r>
              <a:rPr dirty="0" sz="1200" spc="-5">
                <a:latin typeface="Times New Roman"/>
                <a:cs typeface="Times New Roman"/>
              </a:rPr>
              <a:t>what </a:t>
            </a:r>
            <a:r>
              <a:rPr dirty="0" sz="1200">
                <a:latin typeface="Times New Roman"/>
                <a:cs typeface="Times New Roman"/>
              </a:rPr>
              <a:t>is required and the relative priority of the attributes has to be  established. The following </a:t>
            </a:r>
            <a:r>
              <a:rPr dirty="0" sz="1200" spc="-5">
                <a:latin typeface="Times New Roman"/>
                <a:cs typeface="Times New Roman"/>
              </a:rPr>
              <a:t>sequence </a:t>
            </a:r>
            <a:r>
              <a:rPr dirty="0" sz="1200">
                <a:latin typeface="Times New Roman"/>
                <a:cs typeface="Times New Roman"/>
              </a:rPr>
              <a:t>of </a:t>
            </a:r>
            <a:r>
              <a:rPr dirty="0" sz="1200" spc="-5">
                <a:latin typeface="Times New Roman"/>
                <a:cs typeface="Times New Roman"/>
              </a:rPr>
              <a:t>steps </a:t>
            </a:r>
            <a:r>
              <a:rPr dirty="0" sz="1200">
                <a:latin typeface="Times New Roman"/>
                <a:cs typeface="Times New Roman"/>
              </a:rPr>
              <a:t>provides a guideline for performing  architectural</a:t>
            </a:r>
            <a:r>
              <a:rPr dirty="0" sz="1200" spc="-105">
                <a:latin typeface="Times New Roman"/>
                <a:cs typeface="Times New Roman"/>
              </a:rPr>
              <a:t> </a:t>
            </a:r>
            <a:r>
              <a:rPr dirty="0" sz="1200">
                <a:latin typeface="Times New Roman"/>
                <a:cs typeface="Times New Roman"/>
              </a:rPr>
              <a:t>analysis.</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lvl="2" marL="469900" indent="-228600">
              <a:lnSpc>
                <a:spcPts val="1410"/>
              </a:lnSpc>
              <a:buAutoNum type="arabicPeriod"/>
              <a:tabLst>
                <a:tab pos="469900" algn="l"/>
              </a:tabLst>
            </a:pPr>
            <a:r>
              <a:rPr dirty="0" sz="1200">
                <a:latin typeface="Times New Roman"/>
                <a:cs typeface="Times New Roman"/>
              </a:rPr>
              <a:t>Collect</a:t>
            </a:r>
            <a:r>
              <a:rPr dirty="0" sz="1200" spc="-100">
                <a:latin typeface="Times New Roman"/>
                <a:cs typeface="Times New Roman"/>
              </a:rPr>
              <a:t> </a:t>
            </a:r>
            <a:r>
              <a:rPr dirty="0" sz="1200" spc="-5">
                <a:latin typeface="Times New Roman"/>
                <a:cs typeface="Times New Roman"/>
              </a:rPr>
              <a:t>scenarios.</a:t>
            </a:r>
            <a:endParaRPr sz="1200">
              <a:latin typeface="Times New Roman"/>
              <a:cs typeface="Times New Roman"/>
            </a:endParaRPr>
          </a:p>
          <a:p>
            <a:pPr algn="just" lvl="2" marL="469900" indent="-228600">
              <a:lnSpc>
                <a:spcPts val="1380"/>
              </a:lnSpc>
              <a:buAutoNum type="arabicPeriod"/>
              <a:tabLst>
                <a:tab pos="469900" algn="l"/>
              </a:tabLst>
            </a:pPr>
            <a:r>
              <a:rPr dirty="0" sz="1200">
                <a:latin typeface="Times New Roman"/>
                <a:cs typeface="Times New Roman"/>
              </a:rPr>
              <a:t>Elicit requirements, constraints, and environment</a:t>
            </a:r>
            <a:r>
              <a:rPr dirty="0" sz="1200" spc="-120">
                <a:latin typeface="Times New Roman"/>
                <a:cs typeface="Times New Roman"/>
              </a:rPr>
              <a:t> </a:t>
            </a:r>
            <a:r>
              <a:rPr dirty="0" sz="1200">
                <a:latin typeface="Times New Roman"/>
                <a:cs typeface="Times New Roman"/>
              </a:rPr>
              <a:t>description.</a:t>
            </a:r>
            <a:endParaRPr sz="1200">
              <a:latin typeface="Times New Roman"/>
              <a:cs typeface="Times New Roman"/>
            </a:endParaRPr>
          </a:p>
          <a:p>
            <a:pPr algn="just" lvl="2" marL="469900" marR="7620" indent="-228600">
              <a:lnSpc>
                <a:spcPts val="1380"/>
              </a:lnSpc>
              <a:spcBef>
                <a:spcPts val="65"/>
              </a:spcBef>
              <a:buAutoNum type="arabicPeriod"/>
              <a:tabLst>
                <a:tab pos="469900" algn="l"/>
              </a:tabLst>
            </a:pPr>
            <a:r>
              <a:rPr dirty="0" sz="1200" spc="-5">
                <a:latin typeface="Times New Roman"/>
                <a:cs typeface="Times New Roman"/>
              </a:rPr>
              <a:t>Describe </a:t>
            </a:r>
            <a:r>
              <a:rPr dirty="0" sz="1200">
                <a:latin typeface="Times New Roman"/>
                <a:cs typeface="Times New Roman"/>
              </a:rPr>
              <a:t>the architectural </a:t>
            </a:r>
            <a:r>
              <a:rPr dirty="0" sz="1200" spc="-5">
                <a:latin typeface="Times New Roman"/>
                <a:cs typeface="Times New Roman"/>
              </a:rPr>
              <a:t>styles/patterns </a:t>
            </a:r>
            <a:r>
              <a:rPr dirty="0" sz="1200">
                <a:latin typeface="Times New Roman"/>
                <a:cs typeface="Times New Roman"/>
              </a:rPr>
              <a:t>that have been chosen to address the  </a:t>
            </a:r>
            <a:r>
              <a:rPr dirty="0" sz="1200" spc="-5">
                <a:latin typeface="Times New Roman"/>
                <a:cs typeface="Times New Roman"/>
              </a:rPr>
              <a:t>scenarios </a:t>
            </a:r>
            <a:r>
              <a:rPr dirty="0" sz="1200">
                <a:latin typeface="Times New Roman"/>
                <a:cs typeface="Times New Roman"/>
              </a:rPr>
              <a:t>and requirements. These views include module view, process view, and  data flow</a:t>
            </a:r>
            <a:r>
              <a:rPr dirty="0" sz="1200" spc="-100">
                <a:latin typeface="Times New Roman"/>
                <a:cs typeface="Times New Roman"/>
              </a:rPr>
              <a:t> </a:t>
            </a:r>
            <a:r>
              <a:rPr dirty="0" sz="1200">
                <a:latin typeface="Times New Roman"/>
                <a:cs typeface="Times New Roman"/>
              </a:rPr>
              <a:t>view.</a:t>
            </a:r>
            <a:endParaRPr sz="1200">
              <a:latin typeface="Times New Roman"/>
              <a:cs typeface="Times New Roman"/>
            </a:endParaRPr>
          </a:p>
          <a:p>
            <a:pPr algn="just" lvl="2" marL="469900" indent="-228600">
              <a:lnSpc>
                <a:spcPts val="1315"/>
              </a:lnSpc>
              <a:buAutoNum type="arabicPeriod"/>
              <a:tabLst>
                <a:tab pos="469900" algn="l"/>
              </a:tabLst>
            </a:pPr>
            <a:r>
              <a:rPr dirty="0" sz="1200">
                <a:latin typeface="Times New Roman"/>
                <a:cs typeface="Times New Roman"/>
              </a:rPr>
              <a:t>Evaluate quality attributes by considered each attribute in</a:t>
            </a:r>
            <a:r>
              <a:rPr dirty="0" sz="1200" spc="-130">
                <a:latin typeface="Times New Roman"/>
                <a:cs typeface="Times New Roman"/>
              </a:rPr>
              <a:t> </a:t>
            </a:r>
            <a:r>
              <a:rPr dirty="0" sz="1200">
                <a:latin typeface="Times New Roman"/>
                <a:cs typeface="Times New Roman"/>
              </a:rPr>
              <a:t>isolation.</a:t>
            </a:r>
            <a:endParaRPr sz="1200">
              <a:latin typeface="Times New Roman"/>
              <a:cs typeface="Times New Roman"/>
            </a:endParaRPr>
          </a:p>
          <a:p>
            <a:pPr lvl="2" marL="469900" marR="8890" indent="-228600">
              <a:lnSpc>
                <a:spcPts val="1370"/>
              </a:lnSpc>
              <a:spcBef>
                <a:spcPts val="75"/>
              </a:spcBef>
              <a:buAutoNum type="arabicPeriod"/>
              <a:tabLst>
                <a:tab pos="469900" algn="l"/>
              </a:tabLst>
            </a:pPr>
            <a:r>
              <a:rPr dirty="0" sz="1200">
                <a:latin typeface="Times New Roman"/>
                <a:cs typeface="Times New Roman"/>
              </a:rPr>
              <a:t>Identify the </a:t>
            </a:r>
            <a:r>
              <a:rPr dirty="0" sz="1200" spc="-5">
                <a:latin typeface="Times New Roman"/>
                <a:cs typeface="Times New Roman"/>
              </a:rPr>
              <a:t>sensitivity </a:t>
            </a:r>
            <a:r>
              <a:rPr dirty="0" sz="1200">
                <a:latin typeface="Times New Roman"/>
                <a:cs typeface="Times New Roman"/>
              </a:rPr>
              <a:t>of quality attributes to various architectural attributes for a  </a:t>
            </a:r>
            <a:r>
              <a:rPr dirty="0" sz="1200" spc="-5">
                <a:latin typeface="Times New Roman"/>
                <a:cs typeface="Times New Roman"/>
              </a:rPr>
              <a:t>specific </a:t>
            </a:r>
            <a:r>
              <a:rPr dirty="0" sz="1200">
                <a:latin typeface="Times New Roman"/>
                <a:cs typeface="Times New Roman"/>
              </a:rPr>
              <a:t>architectural</a:t>
            </a:r>
            <a:r>
              <a:rPr dirty="0" sz="1200" spc="-95">
                <a:latin typeface="Times New Roman"/>
                <a:cs typeface="Times New Roman"/>
              </a:rPr>
              <a:t> </a:t>
            </a:r>
            <a:r>
              <a:rPr dirty="0" sz="1200" spc="-5">
                <a:latin typeface="Times New Roman"/>
                <a:cs typeface="Times New Roman"/>
              </a:rPr>
              <a:t>style.</a:t>
            </a:r>
            <a:endParaRPr sz="1200">
              <a:latin typeface="Times New Roman"/>
              <a:cs typeface="Times New Roman"/>
            </a:endParaRPr>
          </a:p>
          <a:p>
            <a:pPr marL="241300" marR="7620">
              <a:lnSpc>
                <a:spcPts val="2160"/>
              </a:lnSpc>
              <a:spcBef>
                <a:spcPts val="780"/>
              </a:spcBef>
            </a:pPr>
            <a:r>
              <a:rPr dirty="0" sz="1200">
                <a:latin typeface="Times New Roman"/>
                <a:cs typeface="Times New Roman"/>
              </a:rPr>
              <a:t>Critique candidate architectures (developed in </a:t>
            </a:r>
            <a:r>
              <a:rPr dirty="0" sz="1200" spc="-5">
                <a:latin typeface="Times New Roman"/>
                <a:cs typeface="Times New Roman"/>
              </a:rPr>
              <a:t>step </a:t>
            </a:r>
            <a:r>
              <a:rPr dirty="0" sz="1200">
                <a:latin typeface="Times New Roman"/>
                <a:cs typeface="Times New Roman"/>
              </a:rPr>
              <a:t>3) using the </a:t>
            </a:r>
            <a:r>
              <a:rPr dirty="0" sz="1200" spc="-5">
                <a:latin typeface="Times New Roman"/>
                <a:cs typeface="Times New Roman"/>
              </a:rPr>
              <a:t>sensitivity </a:t>
            </a:r>
            <a:r>
              <a:rPr dirty="0" sz="1200">
                <a:latin typeface="Times New Roman"/>
                <a:cs typeface="Times New Roman"/>
              </a:rPr>
              <a:t>analysis  conducted in </a:t>
            </a:r>
            <a:r>
              <a:rPr dirty="0" sz="1200" spc="-5">
                <a:latin typeface="Times New Roman"/>
                <a:cs typeface="Times New Roman"/>
              </a:rPr>
              <a:t>step</a:t>
            </a:r>
            <a:r>
              <a:rPr dirty="0" sz="1200" spc="-105">
                <a:latin typeface="Times New Roman"/>
                <a:cs typeface="Times New Roman"/>
              </a:rPr>
              <a:t> </a:t>
            </a:r>
            <a:r>
              <a:rPr dirty="0" sz="1200" spc="-5">
                <a:latin typeface="Times New Roman"/>
                <a:cs typeface="Times New Roman"/>
              </a:rPr>
              <a:t>5</a:t>
            </a:r>
            <a:r>
              <a:rPr dirty="0" sz="2000" spc="-5" b="1">
                <a:latin typeface="Times New Roman"/>
                <a:cs typeface="Times New Roman"/>
              </a:rPr>
              <a:t>.</a:t>
            </a:r>
            <a:endParaRPr sz="20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8143"/>
            <a:ext cx="5513070" cy="7411084"/>
          </a:xfrm>
          <a:prstGeom prst="rect">
            <a:avLst/>
          </a:prstGeom>
        </p:spPr>
        <p:txBody>
          <a:bodyPr wrap="square" lIns="0" tIns="0" rIns="0" bIns="0" rtlCol="0" vert="horz">
            <a:spAutoFit/>
          </a:bodyPr>
          <a:lstStyle/>
          <a:p>
            <a:pPr marL="2219325">
              <a:lnSpc>
                <a:spcPct val="100000"/>
              </a:lnSpc>
            </a:pPr>
            <a:r>
              <a:rPr dirty="0" sz="1400">
                <a:latin typeface="Times New Roman"/>
                <a:cs typeface="Times New Roman"/>
              </a:rPr>
              <a:t>Lecture </a:t>
            </a:r>
            <a:r>
              <a:rPr dirty="0" sz="1400" spc="-5">
                <a:latin typeface="Times New Roman"/>
                <a:cs typeface="Times New Roman"/>
              </a:rPr>
              <a:t>No.</a:t>
            </a:r>
            <a:r>
              <a:rPr dirty="0" sz="1400" spc="-80">
                <a:latin typeface="Times New Roman"/>
                <a:cs typeface="Times New Roman"/>
              </a:rPr>
              <a:t> </a:t>
            </a:r>
            <a:r>
              <a:rPr dirty="0" sz="1400">
                <a:latin typeface="Times New Roman"/>
                <a:cs typeface="Times New Roman"/>
              </a:rPr>
              <a:t>02</a:t>
            </a:r>
            <a:endParaRPr sz="1400">
              <a:latin typeface="Times New Roman"/>
              <a:cs typeface="Times New Roman"/>
            </a:endParaRPr>
          </a:p>
          <a:p>
            <a:pPr>
              <a:lnSpc>
                <a:spcPct val="100000"/>
              </a:lnSpc>
              <a:spcBef>
                <a:spcPts val="40"/>
              </a:spcBef>
            </a:pPr>
            <a:endParaRPr sz="1300">
              <a:latin typeface="Times New Roman"/>
              <a:cs typeface="Times New Roman"/>
            </a:endParaRPr>
          </a:p>
          <a:p>
            <a:pPr algn="ctr" marL="635">
              <a:lnSpc>
                <a:spcPct val="100000"/>
              </a:lnSpc>
            </a:pPr>
            <a:r>
              <a:rPr dirty="0" sz="1400">
                <a:latin typeface="Times New Roman"/>
                <a:cs typeface="Times New Roman"/>
              </a:rPr>
              <a:t>Introduction to </a:t>
            </a:r>
            <a:r>
              <a:rPr dirty="0" sz="1400" spc="-5">
                <a:latin typeface="Times New Roman"/>
                <a:cs typeface="Times New Roman"/>
              </a:rPr>
              <a:t>Software</a:t>
            </a:r>
            <a:r>
              <a:rPr dirty="0" sz="1400" spc="-65">
                <a:latin typeface="Times New Roman"/>
                <a:cs typeface="Times New Roman"/>
              </a:rPr>
              <a:t> </a:t>
            </a:r>
            <a:r>
              <a:rPr dirty="0" sz="1400" spc="-5">
                <a:latin typeface="Times New Roman"/>
                <a:cs typeface="Times New Roman"/>
              </a:rPr>
              <a:t>Development</a:t>
            </a:r>
            <a:endParaRPr sz="14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400">
                <a:latin typeface="Times New Roman"/>
                <a:cs typeface="Times New Roman"/>
              </a:rPr>
              <a:t>2.1 </a:t>
            </a:r>
            <a:r>
              <a:rPr dirty="0" sz="1400" spc="-5">
                <a:latin typeface="Times New Roman"/>
                <a:cs typeface="Times New Roman"/>
              </a:rPr>
              <a:t>Software</a:t>
            </a:r>
            <a:r>
              <a:rPr dirty="0" sz="1400" spc="-75">
                <a:latin typeface="Times New Roman"/>
                <a:cs typeface="Times New Roman"/>
              </a:rPr>
              <a:t> </a:t>
            </a:r>
            <a:r>
              <a:rPr dirty="0" sz="1400" spc="-5">
                <a:latin typeface="Times New Roman"/>
                <a:cs typeface="Times New Roman"/>
              </a:rPr>
              <a:t>Development</a:t>
            </a:r>
            <a:endParaRPr sz="1400">
              <a:latin typeface="Times New Roman"/>
              <a:cs typeface="Times New Roman"/>
            </a:endParaRPr>
          </a:p>
          <a:p>
            <a:pPr>
              <a:lnSpc>
                <a:spcPct val="100000"/>
              </a:lnSpc>
              <a:spcBef>
                <a:spcPts val="45"/>
              </a:spcBef>
            </a:pPr>
            <a:endParaRPr sz="1200">
              <a:latin typeface="Times New Roman"/>
              <a:cs typeface="Times New Roman"/>
            </a:endParaRPr>
          </a:p>
          <a:p>
            <a:pPr algn="just" marL="12700" marR="5080">
              <a:lnSpc>
                <a:spcPts val="1380"/>
              </a:lnSpc>
            </a:pPr>
            <a:r>
              <a:rPr dirty="0" sz="1200">
                <a:latin typeface="Times New Roman"/>
                <a:cs typeface="Times New Roman"/>
              </a:rPr>
              <a:t>We have </a:t>
            </a:r>
            <a:r>
              <a:rPr dirty="0" sz="1200" spc="-5">
                <a:latin typeface="Times New Roman"/>
                <a:cs typeface="Times New Roman"/>
              </a:rPr>
              <a:t>seen </a:t>
            </a:r>
            <a:r>
              <a:rPr dirty="0" sz="1200">
                <a:latin typeface="Times New Roman"/>
                <a:cs typeface="Times New Roman"/>
              </a:rPr>
              <a:t>in our previous discussion that </a:t>
            </a:r>
            <a:r>
              <a:rPr dirty="0" sz="1200" spc="-5">
                <a:latin typeface="Times New Roman"/>
                <a:cs typeface="Times New Roman"/>
              </a:rPr>
              <a:t>software </a:t>
            </a:r>
            <a:r>
              <a:rPr dirty="0" sz="1200">
                <a:latin typeface="Times New Roman"/>
                <a:cs typeface="Times New Roman"/>
              </a:rPr>
              <a:t>engineering is nothing but a  disciplined approach to develop </a:t>
            </a:r>
            <a:r>
              <a:rPr dirty="0" sz="1200" spc="-5">
                <a:latin typeface="Times New Roman"/>
                <a:cs typeface="Times New Roman"/>
              </a:rPr>
              <a:t>software. Now we will </a:t>
            </a:r>
            <a:r>
              <a:rPr dirty="0" sz="1200">
                <a:latin typeface="Times New Roman"/>
                <a:cs typeface="Times New Roman"/>
              </a:rPr>
              <a:t>look at </a:t>
            </a:r>
            <a:r>
              <a:rPr dirty="0" sz="1200" spc="-5">
                <a:latin typeface="Times New Roman"/>
                <a:cs typeface="Times New Roman"/>
              </a:rPr>
              <a:t>some </a:t>
            </a:r>
            <a:r>
              <a:rPr dirty="0" sz="1200">
                <a:latin typeface="Times New Roman"/>
                <a:cs typeface="Times New Roman"/>
              </a:rPr>
              <a:t>of the activities  involved in the course of </a:t>
            </a:r>
            <a:r>
              <a:rPr dirty="0" sz="1200" spc="-5">
                <a:latin typeface="Times New Roman"/>
                <a:cs typeface="Times New Roman"/>
              </a:rPr>
              <a:t>software </a:t>
            </a:r>
            <a:r>
              <a:rPr dirty="0" sz="1200">
                <a:latin typeface="Times New Roman"/>
                <a:cs typeface="Times New Roman"/>
              </a:rPr>
              <a:t>development. The activities involved in </a:t>
            </a:r>
            <a:r>
              <a:rPr dirty="0" sz="1200" spc="-5">
                <a:latin typeface="Times New Roman"/>
                <a:cs typeface="Times New Roman"/>
              </a:rPr>
              <a:t>software  </a:t>
            </a:r>
            <a:r>
              <a:rPr dirty="0" sz="1200">
                <a:latin typeface="Times New Roman"/>
                <a:cs typeface="Times New Roman"/>
              </a:rPr>
              <a:t>development can broadly be divided into two major categories first is construction and  </a:t>
            </a:r>
            <a:r>
              <a:rPr dirty="0" sz="1200" spc="-5">
                <a:latin typeface="Times New Roman"/>
                <a:cs typeface="Times New Roman"/>
              </a:rPr>
              <a:t>second </a:t>
            </a:r>
            <a:r>
              <a:rPr dirty="0" sz="1200">
                <a:latin typeface="Times New Roman"/>
                <a:cs typeface="Times New Roman"/>
              </a:rPr>
              <a:t>is management. The construction activities are those that are directly related to</a:t>
            </a:r>
            <a:r>
              <a:rPr dirty="0" sz="1200" spc="-140">
                <a:latin typeface="Times New Roman"/>
                <a:cs typeface="Times New Roman"/>
              </a:rPr>
              <a:t> </a:t>
            </a:r>
            <a:r>
              <a:rPr dirty="0" sz="1200">
                <a:latin typeface="Times New Roman"/>
                <a:cs typeface="Times New Roman"/>
              </a:rPr>
              <a:t>the  construction or development of the </a:t>
            </a:r>
            <a:r>
              <a:rPr dirty="0" sz="1200" spc="-5">
                <a:latin typeface="Times New Roman"/>
                <a:cs typeface="Times New Roman"/>
              </a:rPr>
              <a:t>software. </a:t>
            </a:r>
            <a:r>
              <a:rPr dirty="0" sz="1200">
                <a:latin typeface="Times New Roman"/>
                <a:cs typeface="Times New Roman"/>
              </a:rPr>
              <a:t>While the management activities are those  that complement the process of construction in order to perform construction activities  </a:t>
            </a:r>
            <a:r>
              <a:rPr dirty="0" sz="1200" spc="-5">
                <a:latin typeface="Times New Roman"/>
                <a:cs typeface="Times New Roman"/>
              </a:rPr>
              <a:t>smoothly </a:t>
            </a:r>
            <a:r>
              <a:rPr dirty="0" sz="1200">
                <a:latin typeface="Times New Roman"/>
                <a:cs typeface="Times New Roman"/>
              </a:rPr>
              <a:t>and effectively. A greater detail of the activities involved in the construction  and management categories is presented</a:t>
            </a:r>
            <a:r>
              <a:rPr dirty="0" sz="1200" spc="-12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25"/>
              </a:spcBef>
            </a:pPr>
            <a:endParaRPr sz="1050">
              <a:latin typeface="Times New Roman"/>
              <a:cs typeface="Times New Roman"/>
            </a:endParaRPr>
          </a:p>
          <a:p>
            <a:pPr algn="just" marL="12700">
              <a:lnSpc>
                <a:spcPts val="2135"/>
              </a:lnSpc>
            </a:pPr>
            <a:r>
              <a:rPr dirty="0" sz="1800">
                <a:latin typeface="Times New Roman"/>
                <a:cs typeface="Times New Roman"/>
              </a:rPr>
              <a:t>Construction</a:t>
            </a:r>
            <a:endParaRPr sz="1800">
              <a:latin typeface="Times New Roman"/>
              <a:cs typeface="Times New Roman"/>
            </a:endParaRPr>
          </a:p>
          <a:p>
            <a:pPr algn="just" marL="12700">
              <a:lnSpc>
                <a:spcPts val="1385"/>
              </a:lnSpc>
            </a:pPr>
            <a:r>
              <a:rPr dirty="0" sz="1200">
                <a:latin typeface="Times New Roman"/>
                <a:cs typeface="Times New Roman"/>
              </a:rPr>
              <a:t>The construction activities are those that directly related to the development of </a:t>
            </a:r>
            <a:r>
              <a:rPr dirty="0" sz="1200" spc="285">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gn="just" lvl="1" marL="12700" marR="7620">
              <a:lnSpc>
                <a:spcPts val="1380"/>
              </a:lnSpc>
              <a:spcBef>
                <a:spcPts val="65"/>
              </a:spcBef>
              <a:buAutoNum type="alphaLcPeriod" startAt="7"/>
              <a:tabLst>
                <a:tab pos="287020" algn="l"/>
              </a:tabLst>
            </a:pPr>
            <a:r>
              <a:rPr dirty="0" sz="1200">
                <a:latin typeface="Times New Roman"/>
                <a:cs typeface="Times New Roman"/>
              </a:rPr>
              <a:t>gathering the requirements of the </a:t>
            </a:r>
            <a:r>
              <a:rPr dirty="0" sz="1200" spc="-5">
                <a:latin typeface="Times New Roman"/>
                <a:cs typeface="Times New Roman"/>
              </a:rPr>
              <a:t>software, </a:t>
            </a:r>
            <a:r>
              <a:rPr dirty="0" sz="1200">
                <a:latin typeface="Times New Roman"/>
                <a:cs typeface="Times New Roman"/>
              </a:rPr>
              <a:t>develop design, implement and test the  </a:t>
            </a:r>
            <a:r>
              <a:rPr dirty="0" sz="1200" spc="-5">
                <a:latin typeface="Times New Roman"/>
                <a:cs typeface="Times New Roman"/>
              </a:rPr>
              <a:t>software </a:t>
            </a:r>
            <a:r>
              <a:rPr dirty="0" sz="1200">
                <a:latin typeface="Times New Roman"/>
                <a:cs typeface="Times New Roman"/>
              </a:rPr>
              <a:t>etc. </a:t>
            </a:r>
            <a:r>
              <a:rPr dirty="0" sz="1200" spc="-5">
                <a:latin typeface="Times New Roman"/>
                <a:cs typeface="Times New Roman"/>
              </a:rPr>
              <a:t>Some </a:t>
            </a:r>
            <a:r>
              <a:rPr dirty="0" sz="1200">
                <a:latin typeface="Times New Roman"/>
                <a:cs typeface="Times New Roman"/>
              </a:rPr>
              <a:t>of the major construction activities are listed</a:t>
            </a:r>
            <a:r>
              <a:rPr dirty="0" sz="1200" spc="-114">
                <a:latin typeface="Times New Roman"/>
                <a:cs typeface="Times New Roman"/>
              </a:rPr>
              <a:t> </a:t>
            </a:r>
            <a:r>
              <a:rPr dirty="0" sz="1200">
                <a:latin typeface="Times New Roman"/>
                <a:cs typeface="Times New Roman"/>
              </a:rPr>
              <a:t>below.</a:t>
            </a:r>
            <a:endParaRPr sz="1200">
              <a:latin typeface="Times New Roman"/>
              <a:cs typeface="Times New Roman"/>
            </a:endParaRPr>
          </a:p>
          <a:p>
            <a:pPr lvl="2" marL="469900" indent="-228600">
              <a:lnSpc>
                <a:spcPct val="100000"/>
              </a:lnSpc>
              <a:buFont typeface="Symbol"/>
              <a:buChar char=""/>
              <a:tabLst>
                <a:tab pos="469265" algn="l"/>
                <a:tab pos="469900" algn="l"/>
              </a:tabLst>
            </a:pPr>
            <a:r>
              <a:rPr dirty="0" sz="1200">
                <a:latin typeface="Times New Roman"/>
                <a:cs typeface="Times New Roman"/>
              </a:rPr>
              <a:t>Requirement</a:t>
            </a:r>
            <a:r>
              <a:rPr dirty="0" sz="1200" spc="-100">
                <a:latin typeface="Times New Roman"/>
                <a:cs typeface="Times New Roman"/>
              </a:rPr>
              <a:t> </a:t>
            </a:r>
            <a:r>
              <a:rPr dirty="0" sz="1200" spc="-5">
                <a:latin typeface="Times New Roman"/>
                <a:cs typeface="Times New Roman"/>
              </a:rPr>
              <a:t>Gathering</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spc="-5">
                <a:latin typeface="Times New Roman"/>
                <a:cs typeface="Times New Roman"/>
              </a:rPr>
              <a:t>Design</a:t>
            </a:r>
            <a:r>
              <a:rPr dirty="0" sz="1200" spc="-95">
                <a:latin typeface="Times New Roman"/>
                <a:cs typeface="Times New Roman"/>
              </a:rPr>
              <a:t> </a:t>
            </a:r>
            <a:r>
              <a:rPr dirty="0" sz="1200" spc="-5">
                <a:latin typeface="Times New Roman"/>
                <a:cs typeface="Times New Roman"/>
              </a:rPr>
              <a:t>Development</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a:latin typeface="Times New Roman"/>
                <a:cs typeface="Times New Roman"/>
              </a:rPr>
              <a:t>Coding</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a:latin typeface="Times New Roman"/>
                <a:cs typeface="Times New Roman"/>
              </a:rPr>
              <a:t>Testing</a:t>
            </a:r>
            <a:endParaRPr sz="1200">
              <a:latin typeface="Times New Roman"/>
              <a:cs typeface="Times New Roman"/>
            </a:endParaRPr>
          </a:p>
          <a:p>
            <a:pPr lvl="2">
              <a:lnSpc>
                <a:spcPct val="100000"/>
              </a:lnSpc>
              <a:spcBef>
                <a:spcPts val="5"/>
              </a:spcBef>
              <a:buFont typeface="Symbol"/>
              <a:buChar char=""/>
            </a:pPr>
            <a:endParaRPr sz="1100">
              <a:latin typeface="Times New Roman"/>
              <a:cs typeface="Times New Roman"/>
            </a:endParaRPr>
          </a:p>
          <a:p>
            <a:pPr algn="just" marL="12700">
              <a:lnSpc>
                <a:spcPts val="2135"/>
              </a:lnSpc>
            </a:pPr>
            <a:r>
              <a:rPr dirty="0" sz="1800" spc="-5">
                <a:latin typeface="Times New Roman"/>
                <a:cs typeface="Times New Roman"/>
              </a:rPr>
              <a:t>Management</a:t>
            </a:r>
            <a:endParaRPr sz="1800">
              <a:latin typeface="Times New Roman"/>
              <a:cs typeface="Times New Roman"/>
            </a:endParaRPr>
          </a:p>
          <a:p>
            <a:pPr algn="just" marL="12700" marR="5080">
              <a:lnSpc>
                <a:spcPts val="1380"/>
              </a:lnSpc>
              <a:spcBef>
                <a:spcPts val="70"/>
              </a:spcBef>
            </a:pPr>
            <a:r>
              <a:rPr dirty="0" sz="1200" spc="-5">
                <a:latin typeface="Times New Roman"/>
                <a:cs typeface="Times New Roman"/>
              </a:rPr>
              <a:t>Management </a:t>
            </a:r>
            <a:r>
              <a:rPr dirty="0" sz="1200">
                <a:latin typeface="Times New Roman"/>
                <a:cs typeface="Times New Roman"/>
              </a:rPr>
              <a:t>activities are kind of umbrella activities that are used to </a:t>
            </a:r>
            <a:r>
              <a:rPr dirty="0" sz="1200" spc="-5">
                <a:latin typeface="Times New Roman"/>
                <a:cs typeface="Times New Roman"/>
              </a:rPr>
              <a:t>smoothly </a:t>
            </a:r>
            <a:r>
              <a:rPr dirty="0" sz="1200">
                <a:latin typeface="Times New Roman"/>
                <a:cs typeface="Times New Roman"/>
              </a:rPr>
              <a:t>and  </a:t>
            </a:r>
            <a:r>
              <a:rPr dirty="0" sz="1200" spc="-5">
                <a:latin typeface="Times New Roman"/>
                <a:cs typeface="Times New Roman"/>
              </a:rPr>
              <a:t>successfully </a:t>
            </a:r>
            <a:r>
              <a:rPr dirty="0" sz="1200">
                <a:latin typeface="Times New Roman"/>
                <a:cs typeface="Times New Roman"/>
              </a:rPr>
              <a:t>perform the construction activities e.g. project planning, </a:t>
            </a:r>
            <a:r>
              <a:rPr dirty="0" sz="1200" spc="-5">
                <a:latin typeface="Times New Roman"/>
                <a:cs typeface="Times New Roman"/>
              </a:rPr>
              <a:t>software </a:t>
            </a:r>
            <a:r>
              <a:rPr dirty="0" sz="1200">
                <a:latin typeface="Times New Roman"/>
                <a:cs typeface="Times New Roman"/>
              </a:rPr>
              <a:t>quality  assurance etc. </a:t>
            </a:r>
            <a:r>
              <a:rPr dirty="0" sz="1200" spc="-5">
                <a:latin typeface="Times New Roman"/>
                <a:cs typeface="Times New Roman"/>
              </a:rPr>
              <a:t>Some </a:t>
            </a:r>
            <a:r>
              <a:rPr dirty="0" sz="1200">
                <a:latin typeface="Times New Roman"/>
                <a:cs typeface="Times New Roman"/>
              </a:rPr>
              <a:t>of the major management activities are listed</a:t>
            </a:r>
            <a:r>
              <a:rPr dirty="0" sz="1200" spc="-130">
                <a:latin typeface="Times New Roman"/>
                <a:cs typeface="Times New Roman"/>
              </a:rPr>
              <a:t> </a:t>
            </a:r>
            <a:r>
              <a:rPr dirty="0" sz="1200">
                <a:latin typeface="Times New Roman"/>
                <a:cs typeface="Times New Roman"/>
              </a:rPr>
              <a:t>below.</a:t>
            </a:r>
            <a:endParaRPr sz="1200">
              <a:latin typeface="Times New Roman"/>
              <a:cs typeface="Times New Roman"/>
            </a:endParaRPr>
          </a:p>
          <a:p>
            <a:pPr lvl="2" marL="469900" indent="-228600">
              <a:lnSpc>
                <a:spcPct val="100000"/>
              </a:lnSpc>
              <a:buFont typeface="Symbol"/>
              <a:buChar char=""/>
              <a:tabLst>
                <a:tab pos="469265" algn="l"/>
                <a:tab pos="469900" algn="l"/>
              </a:tabLst>
            </a:pPr>
            <a:r>
              <a:rPr dirty="0" sz="1200" spc="-5">
                <a:latin typeface="Times New Roman"/>
                <a:cs typeface="Times New Roman"/>
              </a:rPr>
              <a:t>Project Planning </a:t>
            </a:r>
            <a:r>
              <a:rPr dirty="0" sz="1200">
                <a:latin typeface="Times New Roman"/>
                <a:cs typeface="Times New Roman"/>
              </a:rPr>
              <a:t>and</a:t>
            </a:r>
            <a:r>
              <a:rPr dirty="0" sz="1200" spc="-85">
                <a:latin typeface="Times New Roman"/>
                <a:cs typeface="Times New Roman"/>
              </a:rPr>
              <a:t> </a:t>
            </a:r>
            <a:r>
              <a:rPr dirty="0" sz="1200" spc="-5">
                <a:latin typeface="Times New Roman"/>
                <a:cs typeface="Times New Roman"/>
              </a:rPr>
              <a:t>Management</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a:latin typeface="Times New Roman"/>
                <a:cs typeface="Times New Roman"/>
              </a:rPr>
              <a:t>Configuration</a:t>
            </a:r>
            <a:r>
              <a:rPr dirty="0" sz="1200" spc="-100">
                <a:latin typeface="Times New Roman"/>
                <a:cs typeface="Times New Roman"/>
              </a:rPr>
              <a:t> </a:t>
            </a:r>
            <a:r>
              <a:rPr dirty="0" sz="1200" spc="-5">
                <a:latin typeface="Times New Roman"/>
                <a:cs typeface="Times New Roman"/>
              </a:rPr>
              <a:t>Management</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spc="-5">
                <a:latin typeface="Times New Roman"/>
                <a:cs typeface="Times New Roman"/>
              </a:rPr>
              <a:t>Software Quality</a:t>
            </a:r>
            <a:r>
              <a:rPr dirty="0" sz="1200" spc="-85">
                <a:latin typeface="Times New Roman"/>
                <a:cs typeface="Times New Roman"/>
              </a:rPr>
              <a:t> </a:t>
            </a:r>
            <a:r>
              <a:rPr dirty="0" sz="1200" spc="-5">
                <a:latin typeface="Times New Roman"/>
                <a:cs typeface="Times New Roman"/>
              </a:rPr>
              <a:t>Assurance</a:t>
            </a:r>
            <a:endParaRPr sz="1200">
              <a:latin typeface="Times New Roman"/>
              <a:cs typeface="Times New Roman"/>
            </a:endParaRPr>
          </a:p>
          <a:p>
            <a:pPr lvl="2" marL="469900" indent="-228600">
              <a:lnSpc>
                <a:spcPct val="100000"/>
              </a:lnSpc>
              <a:spcBef>
                <a:spcPts val="35"/>
              </a:spcBef>
              <a:buFont typeface="Symbol"/>
              <a:buChar char=""/>
              <a:tabLst>
                <a:tab pos="469265" algn="l"/>
                <a:tab pos="469900" algn="l"/>
              </a:tabLst>
            </a:pPr>
            <a:r>
              <a:rPr dirty="0" sz="1200">
                <a:latin typeface="Times New Roman"/>
                <a:cs typeface="Times New Roman"/>
              </a:rPr>
              <a:t>Installation and</a:t>
            </a:r>
            <a:r>
              <a:rPr dirty="0" sz="1200" spc="-105">
                <a:latin typeface="Times New Roman"/>
                <a:cs typeface="Times New Roman"/>
              </a:rPr>
              <a:t> </a:t>
            </a:r>
            <a:r>
              <a:rPr dirty="0" sz="1200">
                <a:latin typeface="Times New Roman"/>
                <a:cs typeface="Times New Roman"/>
              </a:rPr>
              <a:t>Training</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350">
              <a:lnSpc>
                <a:spcPts val="1380"/>
              </a:lnSpc>
              <a:spcBef>
                <a:spcPts val="5"/>
              </a:spcBef>
            </a:pPr>
            <a:r>
              <a:rPr dirty="0" sz="1200" spc="-5">
                <a:latin typeface="Times New Roman"/>
                <a:cs typeface="Times New Roman"/>
              </a:rPr>
              <a:t>As we </a:t>
            </a:r>
            <a:r>
              <a:rPr dirty="0" sz="1200">
                <a:latin typeface="Times New Roman"/>
                <a:cs typeface="Times New Roman"/>
              </a:rPr>
              <a:t>have </a:t>
            </a:r>
            <a:r>
              <a:rPr dirty="0" sz="1200" spc="-5">
                <a:latin typeface="Times New Roman"/>
                <a:cs typeface="Times New Roman"/>
              </a:rPr>
              <a:t>said </a:t>
            </a:r>
            <a:r>
              <a:rPr dirty="0" sz="1200">
                <a:latin typeface="Times New Roman"/>
                <a:cs typeface="Times New Roman"/>
              </a:rPr>
              <a:t>earlier that management activities are kind of umbrella activities that  </a:t>
            </a:r>
            <a:r>
              <a:rPr dirty="0" sz="1200" spc="-5">
                <a:latin typeface="Times New Roman"/>
                <a:cs typeface="Times New Roman"/>
              </a:rPr>
              <a:t>surround </a:t>
            </a:r>
            <a:r>
              <a:rPr dirty="0" sz="1200">
                <a:latin typeface="Times New Roman"/>
                <a:cs typeface="Times New Roman"/>
              </a:rPr>
              <a:t>the construction activities </a:t>
            </a:r>
            <a:r>
              <a:rPr dirty="0" sz="1200" spc="-5">
                <a:latin typeface="Times New Roman"/>
                <a:cs typeface="Times New Roman"/>
              </a:rPr>
              <a:t>so </a:t>
            </a:r>
            <a:r>
              <a:rPr dirty="0" sz="1200">
                <a:latin typeface="Times New Roman"/>
                <a:cs typeface="Times New Roman"/>
              </a:rPr>
              <a:t>that the construction process may proceed  </a:t>
            </a:r>
            <a:r>
              <a:rPr dirty="0" sz="1200" spc="-5">
                <a:latin typeface="Times New Roman"/>
                <a:cs typeface="Times New Roman"/>
              </a:rPr>
              <a:t>smoothly. </a:t>
            </a:r>
            <a:r>
              <a:rPr dirty="0" sz="1200">
                <a:latin typeface="Times New Roman"/>
                <a:cs typeface="Times New Roman"/>
              </a:rPr>
              <a:t>This fact is empathized in the figure 1. The figure </a:t>
            </a:r>
            <a:r>
              <a:rPr dirty="0" sz="1200" spc="-5">
                <a:latin typeface="Times New Roman"/>
                <a:cs typeface="Times New Roman"/>
              </a:rPr>
              <a:t>shows </a:t>
            </a:r>
            <a:r>
              <a:rPr dirty="0" sz="1200">
                <a:latin typeface="Times New Roman"/>
                <a:cs typeface="Times New Roman"/>
              </a:rPr>
              <a:t>that construction is  </a:t>
            </a:r>
            <a:r>
              <a:rPr dirty="0" sz="1200" spc="-5">
                <a:latin typeface="Times New Roman"/>
                <a:cs typeface="Times New Roman"/>
              </a:rPr>
              <a:t>surrounded </a:t>
            </a:r>
            <a:r>
              <a:rPr dirty="0" sz="1200">
                <a:latin typeface="Times New Roman"/>
                <a:cs typeface="Times New Roman"/>
              </a:rPr>
              <a:t>by management activities. That is, all construction activities are governed by  certain processes and rules. These processes and rules are related to the management of  the construction activities and not the construction</a:t>
            </a:r>
            <a:r>
              <a:rPr dirty="0" sz="1200" spc="-130">
                <a:latin typeface="Times New Roman"/>
                <a:cs typeface="Times New Roman"/>
              </a:rPr>
              <a:t> </a:t>
            </a:r>
            <a:r>
              <a:rPr dirty="0" sz="1200">
                <a:latin typeface="Times New Roman"/>
                <a:cs typeface="Times New Roman"/>
              </a:rPr>
              <a:t>itself.</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17867"/>
            <a:ext cx="5513070" cy="8032115"/>
          </a:xfrm>
          <a:prstGeom prst="rect">
            <a:avLst/>
          </a:prstGeom>
        </p:spPr>
        <p:txBody>
          <a:bodyPr wrap="square" lIns="0" tIns="0" rIns="0" bIns="0" rtlCol="0" vert="horz">
            <a:spAutoFit/>
          </a:bodyPr>
          <a:lstStyle/>
          <a:p>
            <a:pPr marL="216979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26</a:t>
            </a:r>
            <a:endParaRPr sz="1900">
              <a:latin typeface="Times New Roman"/>
              <a:cs typeface="Times New Roman"/>
            </a:endParaRPr>
          </a:p>
          <a:p>
            <a:pPr>
              <a:lnSpc>
                <a:spcPct val="100000"/>
              </a:lnSpc>
              <a:spcBef>
                <a:spcPts val="40"/>
              </a:spcBef>
            </a:pPr>
            <a:endParaRPr sz="2250">
              <a:latin typeface="Times New Roman"/>
              <a:cs typeface="Times New Roman"/>
            </a:endParaRPr>
          </a:p>
          <a:p>
            <a:pPr algn="ctr">
              <a:lnSpc>
                <a:spcPct val="100000"/>
              </a:lnSpc>
              <a:spcBef>
                <a:spcPts val="5"/>
              </a:spcBef>
            </a:pPr>
            <a:r>
              <a:rPr dirty="0" sz="1400" spc="-5">
                <a:latin typeface="Tahoma"/>
                <a:cs typeface="Tahoma"/>
              </a:rPr>
              <a:t>Introduction to </a:t>
            </a:r>
            <a:r>
              <a:rPr dirty="0" sz="1400" spc="-10">
                <a:latin typeface="Tahoma"/>
                <a:cs typeface="Tahoma"/>
              </a:rPr>
              <a:t>Design</a:t>
            </a:r>
            <a:r>
              <a:rPr dirty="0" sz="1400" spc="-20">
                <a:latin typeface="Tahoma"/>
                <a:cs typeface="Tahoma"/>
              </a:rPr>
              <a:t> </a:t>
            </a:r>
            <a:r>
              <a:rPr dirty="0" sz="1400" spc="-5">
                <a:latin typeface="Tahoma"/>
                <a:cs typeface="Tahoma"/>
              </a:rPr>
              <a:t>Patterns</a:t>
            </a:r>
            <a:endParaRPr sz="1400">
              <a:latin typeface="Tahoma"/>
              <a:cs typeface="Tahoma"/>
            </a:endParaRPr>
          </a:p>
          <a:p>
            <a:pPr>
              <a:lnSpc>
                <a:spcPct val="100000"/>
              </a:lnSpc>
            </a:pPr>
            <a:endParaRPr sz="1400">
              <a:latin typeface="Times New Roman"/>
              <a:cs typeface="Times New Roman"/>
            </a:endParaRPr>
          </a:p>
          <a:p>
            <a:pPr algn="just" marL="12700">
              <a:lnSpc>
                <a:spcPct val="100000"/>
              </a:lnSpc>
              <a:spcBef>
                <a:spcPts val="990"/>
              </a:spcBef>
            </a:pPr>
            <a:r>
              <a:rPr dirty="0" sz="1400" spc="-5" b="1">
                <a:latin typeface="Tahoma"/>
                <a:cs typeface="Tahoma"/>
              </a:rPr>
              <a:t>Design</a:t>
            </a:r>
            <a:r>
              <a:rPr dirty="0" sz="1400" spc="-60" b="1">
                <a:latin typeface="Tahoma"/>
                <a:cs typeface="Tahoma"/>
              </a:rPr>
              <a:t> </a:t>
            </a:r>
            <a:r>
              <a:rPr dirty="0" sz="1400" spc="-5" b="1">
                <a:latin typeface="Tahoma"/>
                <a:cs typeface="Tahoma"/>
              </a:rPr>
              <a:t>Patterns</a:t>
            </a:r>
            <a:endParaRPr sz="1400">
              <a:latin typeface="Tahoma"/>
              <a:cs typeface="Tahoma"/>
            </a:endParaRPr>
          </a:p>
          <a:p>
            <a:pPr>
              <a:lnSpc>
                <a:spcPct val="100000"/>
              </a:lnSpc>
              <a:spcBef>
                <a:spcPts val="50"/>
              </a:spcBef>
            </a:pPr>
            <a:endParaRPr sz="1150">
              <a:latin typeface="Times New Roman"/>
              <a:cs typeface="Times New Roman"/>
            </a:endParaRPr>
          </a:p>
          <a:p>
            <a:pPr algn="just" marL="12700" marR="5080">
              <a:lnSpc>
                <a:spcPts val="1380"/>
              </a:lnSpc>
            </a:pPr>
            <a:r>
              <a:rPr dirty="0" sz="1200">
                <a:latin typeface="Times New Roman"/>
                <a:cs typeface="Times New Roman"/>
              </a:rPr>
              <a:t>Christopher </a:t>
            </a:r>
            <a:r>
              <a:rPr dirty="0" sz="1200" spc="-5">
                <a:latin typeface="Times New Roman"/>
                <a:cs typeface="Times New Roman"/>
              </a:rPr>
              <a:t>Alexander says, </a:t>
            </a:r>
            <a:r>
              <a:rPr dirty="0" sz="1200">
                <a:latin typeface="Times New Roman"/>
                <a:cs typeface="Times New Roman"/>
              </a:rPr>
              <a:t>“Each pattern describes a problem </a:t>
            </a:r>
            <a:r>
              <a:rPr dirty="0" sz="1200" spc="-5">
                <a:latin typeface="Times New Roman"/>
                <a:cs typeface="Times New Roman"/>
              </a:rPr>
              <a:t>which </a:t>
            </a:r>
            <a:r>
              <a:rPr dirty="0" sz="1200">
                <a:latin typeface="Times New Roman"/>
                <a:cs typeface="Times New Roman"/>
              </a:rPr>
              <a:t>occurs over and  over again in our environment, and then describes the core of the </a:t>
            </a:r>
            <a:r>
              <a:rPr dirty="0" sz="1200" spc="-5">
                <a:latin typeface="Times New Roman"/>
                <a:cs typeface="Times New Roman"/>
              </a:rPr>
              <a:t>solution </a:t>
            </a:r>
            <a:r>
              <a:rPr dirty="0" sz="1200">
                <a:latin typeface="Times New Roman"/>
                <a:cs typeface="Times New Roman"/>
              </a:rPr>
              <a:t>to that  problem, in </a:t>
            </a:r>
            <a:r>
              <a:rPr dirty="0" sz="1200" spc="-5">
                <a:latin typeface="Times New Roman"/>
                <a:cs typeface="Times New Roman"/>
              </a:rPr>
              <a:t>such </a:t>
            </a:r>
            <a:r>
              <a:rPr dirty="0" sz="1200">
                <a:latin typeface="Times New Roman"/>
                <a:cs typeface="Times New Roman"/>
              </a:rPr>
              <a:t>a </a:t>
            </a:r>
            <a:r>
              <a:rPr dirty="0" sz="1200" spc="5">
                <a:latin typeface="Times New Roman"/>
                <a:cs typeface="Times New Roman"/>
              </a:rPr>
              <a:t>way </a:t>
            </a:r>
            <a:r>
              <a:rPr dirty="0" sz="1200">
                <a:latin typeface="Times New Roman"/>
                <a:cs typeface="Times New Roman"/>
              </a:rPr>
              <a:t>that you can use this </a:t>
            </a:r>
            <a:r>
              <a:rPr dirty="0" sz="1200" spc="-5">
                <a:latin typeface="Times New Roman"/>
                <a:cs typeface="Times New Roman"/>
              </a:rPr>
              <a:t>solution </a:t>
            </a:r>
            <a:r>
              <a:rPr dirty="0" sz="1200">
                <a:latin typeface="Times New Roman"/>
                <a:cs typeface="Times New Roman"/>
              </a:rPr>
              <a:t>a million times over, </a:t>
            </a:r>
            <a:r>
              <a:rPr dirty="0" sz="1200" spc="-5">
                <a:latin typeface="Times New Roman"/>
                <a:cs typeface="Times New Roman"/>
              </a:rPr>
              <a:t>without </a:t>
            </a:r>
            <a:r>
              <a:rPr dirty="0" sz="1200">
                <a:latin typeface="Times New Roman"/>
                <a:cs typeface="Times New Roman"/>
              </a:rPr>
              <a:t>ever  doing it the </a:t>
            </a:r>
            <a:r>
              <a:rPr dirty="0" sz="1200" spc="-5">
                <a:latin typeface="Times New Roman"/>
                <a:cs typeface="Times New Roman"/>
              </a:rPr>
              <a:t>same way </a:t>
            </a:r>
            <a:r>
              <a:rPr dirty="0" sz="1200">
                <a:latin typeface="Times New Roman"/>
                <a:cs typeface="Times New Roman"/>
              </a:rPr>
              <a:t>twice.” A </a:t>
            </a:r>
            <a:r>
              <a:rPr dirty="0" sz="1200" spc="-5">
                <a:latin typeface="Times New Roman"/>
                <a:cs typeface="Times New Roman"/>
              </a:rPr>
              <a:t>Pattern </a:t>
            </a:r>
            <a:r>
              <a:rPr dirty="0" sz="1200">
                <a:latin typeface="Times New Roman"/>
                <a:cs typeface="Times New Roman"/>
              </a:rPr>
              <a:t>Language: Towns/Buildings/Construction,</a:t>
            </a:r>
            <a:r>
              <a:rPr dirty="0" sz="1200" spc="-100">
                <a:latin typeface="Times New Roman"/>
                <a:cs typeface="Times New Roman"/>
              </a:rPr>
              <a:t> </a:t>
            </a:r>
            <a:r>
              <a:rPr dirty="0" sz="1200">
                <a:latin typeface="Times New Roman"/>
                <a:cs typeface="Times New Roman"/>
              </a:rPr>
              <a:t>1977</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Even though </a:t>
            </a:r>
            <a:r>
              <a:rPr dirty="0" sz="1200" spc="-5">
                <a:latin typeface="Times New Roman"/>
                <a:cs typeface="Times New Roman"/>
              </a:rPr>
              <a:t>Alexander was </a:t>
            </a:r>
            <a:r>
              <a:rPr dirty="0" sz="1200">
                <a:latin typeface="Times New Roman"/>
                <a:cs typeface="Times New Roman"/>
              </a:rPr>
              <a:t>talking about patterns in buildings and towns, </a:t>
            </a:r>
            <a:r>
              <a:rPr dirty="0" sz="1200" spc="-5">
                <a:latin typeface="Times New Roman"/>
                <a:cs typeface="Times New Roman"/>
              </a:rPr>
              <a:t>what </a:t>
            </a:r>
            <a:r>
              <a:rPr dirty="0" sz="1200">
                <a:latin typeface="Times New Roman"/>
                <a:cs typeface="Times New Roman"/>
              </a:rPr>
              <a:t>he </a:t>
            </a:r>
            <a:r>
              <a:rPr dirty="0" sz="1200" spc="-5">
                <a:latin typeface="Times New Roman"/>
                <a:cs typeface="Times New Roman"/>
              </a:rPr>
              <a:t>says  </a:t>
            </a:r>
            <a:r>
              <a:rPr dirty="0" sz="1200">
                <a:latin typeface="Times New Roman"/>
                <a:cs typeface="Times New Roman"/>
              </a:rPr>
              <a:t>is true about object-oriented design patterns. </a:t>
            </a:r>
            <a:r>
              <a:rPr dirty="0" sz="1200" spc="-5">
                <a:latin typeface="Times New Roman"/>
                <a:cs typeface="Times New Roman"/>
              </a:rPr>
              <a:t>Our solutions </a:t>
            </a:r>
            <a:r>
              <a:rPr dirty="0" sz="1200">
                <a:latin typeface="Times New Roman"/>
                <a:cs typeface="Times New Roman"/>
              </a:rPr>
              <a:t>are expressed in terms of  objects and interfaces instead of </a:t>
            </a:r>
            <a:r>
              <a:rPr dirty="0" sz="1200" spc="-5">
                <a:latin typeface="Times New Roman"/>
                <a:cs typeface="Times New Roman"/>
              </a:rPr>
              <a:t>walls </a:t>
            </a:r>
            <a:r>
              <a:rPr dirty="0" sz="1200">
                <a:latin typeface="Times New Roman"/>
                <a:cs typeface="Times New Roman"/>
              </a:rPr>
              <a:t>and doors, but the core of both kinds of patterns is  a </a:t>
            </a:r>
            <a:r>
              <a:rPr dirty="0" sz="1200" spc="-5">
                <a:latin typeface="Times New Roman"/>
                <a:cs typeface="Times New Roman"/>
              </a:rPr>
              <a:t>solution </a:t>
            </a:r>
            <a:r>
              <a:rPr dirty="0" sz="1200">
                <a:latin typeface="Times New Roman"/>
                <a:cs typeface="Times New Roman"/>
              </a:rPr>
              <a:t>to a problem in a</a:t>
            </a:r>
            <a:r>
              <a:rPr dirty="0" sz="1200" spc="-100">
                <a:latin typeface="Times New Roman"/>
                <a:cs typeface="Times New Roman"/>
              </a:rPr>
              <a:t> </a:t>
            </a:r>
            <a:r>
              <a:rPr dirty="0" sz="1200">
                <a:latin typeface="Times New Roman"/>
                <a:cs typeface="Times New Roman"/>
              </a:rPr>
              <a:t>context.</a:t>
            </a:r>
            <a:endParaRPr sz="1200">
              <a:latin typeface="Times New Roman"/>
              <a:cs typeface="Times New Roman"/>
            </a:endParaRPr>
          </a:p>
          <a:p>
            <a:pPr>
              <a:lnSpc>
                <a:spcPct val="100000"/>
              </a:lnSpc>
              <a:spcBef>
                <a:spcPts val="15"/>
              </a:spcBef>
            </a:pPr>
            <a:endParaRPr sz="1050">
              <a:latin typeface="Times New Roman"/>
              <a:cs typeface="Times New Roman"/>
            </a:endParaRPr>
          </a:p>
          <a:p>
            <a:pPr algn="just" marL="12700">
              <a:lnSpc>
                <a:spcPct val="100000"/>
              </a:lnSpc>
            </a:pPr>
            <a:r>
              <a:rPr dirty="0" sz="1800" spc="-5">
                <a:latin typeface="Tahoma"/>
                <a:cs typeface="Tahoma"/>
              </a:rPr>
              <a:t>Design Patterns</a:t>
            </a:r>
            <a:r>
              <a:rPr dirty="0" sz="1800" spc="-80">
                <a:latin typeface="Tahoma"/>
                <a:cs typeface="Tahoma"/>
              </a:rPr>
              <a:t> </a:t>
            </a:r>
            <a:r>
              <a:rPr dirty="0" sz="1800">
                <a:latin typeface="Tahoma"/>
                <a:cs typeface="Tahoma"/>
              </a:rPr>
              <a:t>defined</a:t>
            </a:r>
            <a:endParaRPr sz="1800">
              <a:latin typeface="Tahoma"/>
              <a:cs typeface="Tahoma"/>
            </a:endParaRPr>
          </a:p>
          <a:p>
            <a:pPr>
              <a:lnSpc>
                <a:spcPct val="100000"/>
              </a:lnSpc>
              <a:spcBef>
                <a:spcPts val="30"/>
              </a:spcBef>
            </a:pPr>
            <a:endParaRPr sz="1700">
              <a:latin typeface="Times New Roman"/>
              <a:cs typeface="Times New Roman"/>
            </a:endParaRPr>
          </a:p>
          <a:p>
            <a:pPr algn="just" marL="12700" marR="7620">
              <a:lnSpc>
                <a:spcPts val="1380"/>
              </a:lnSpc>
            </a:pPr>
            <a:r>
              <a:rPr dirty="0" sz="1200">
                <a:latin typeface="Times New Roman"/>
                <a:cs typeface="Times New Roman"/>
              </a:rPr>
              <a:t>“Description of communicating objects and classes that are customized to </a:t>
            </a:r>
            <a:r>
              <a:rPr dirty="0" sz="1200" spc="-5">
                <a:latin typeface="Times New Roman"/>
                <a:cs typeface="Times New Roman"/>
              </a:rPr>
              <a:t>solve </a:t>
            </a:r>
            <a:r>
              <a:rPr dirty="0" sz="1200">
                <a:latin typeface="Times New Roman"/>
                <a:cs typeface="Times New Roman"/>
              </a:rPr>
              <a:t>a general  design in a particular</a:t>
            </a:r>
            <a:r>
              <a:rPr dirty="0" sz="1200" spc="-105">
                <a:latin typeface="Times New Roman"/>
                <a:cs typeface="Times New Roman"/>
              </a:rPr>
              <a:t> </a:t>
            </a:r>
            <a:r>
              <a:rPr dirty="0" sz="1200">
                <a:latin typeface="Times New Roman"/>
                <a:cs typeface="Times New Roman"/>
              </a:rPr>
              <a:t>context.”</a:t>
            </a:r>
            <a:endParaRPr sz="1200">
              <a:latin typeface="Times New Roman"/>
              <a:cs typeface="Times New Roman"/>
            </a:endParaRPr>
          </a:p>
          <a:p>
            <a:pPr>
              <a:lnSpc>
                <a:spcPct val="100000"/>
              </a:lnSpc>
              <a:spcBef>
                <a:spcPts val="45"/>
              </a:spcBef>
            </a:pPr>
            <a:endParaRPr sz="1150">
              <a:latin typeface="Times New Roman"/>
              <a:cs typeface="Times New Roman"/>
            </a:endParaRPr>
          </a:p>
          <a:p>
            <a:pPr algn="just" marL="12700" marR="5080">
              <a:lnSpc>
                <a:spcPct val="95600"/>
              </a:lnSpc>
            </a:pPr>
            <a:r>
              <a:rPr dirty="0" sz="1200" spc="-5">
                <a:latin typeface="Times New Roman"/>
                <a:cs typeface="Times New Roman"/>
              </a:rPr>
              <a:t>Patterns </a:t>
            </a:r>
            <a:r>
              <a:rPr dirty="0" sz="1200">
                <a:latin typeface="Times New Roman"/>
                <a:cs typeface="Times New Roman"/>
              </a:rPr>
              <a:t>are devices that allow programs to </a:t>
            </a:r>
            <a:r>
              <a:rPr dirty="0" sz="1200" spc="-5">
                <a:latin typeface="Times New Roman"/>
                <a:cs typeface="Times New Roman"/>
              </a:rPr>
              <a:t>share </a:t>
            </a:r>
            <a:r>
              <a:rPr dirty="0" sz="1200">
                <a:latin typeface="Times New Roman"/>
                <a:cs typeface="Times New Roman"/>
              </a:rPr>
              <a:t>knowledge about their design. In our  daily programming, </a:t>
            </a:r>
            <a:r>
              <a:rPr dirty="0" sz="1200" spc="-5">
                <a:latin typeface="Times New Roman"/>
                <a:cs typeface="Times New Roman"/>
              </a:rPr>
              <a:t>we </a:t>
            </a:r>
            <a:r>
              <a:rPr dirty="0" sz="1200">
                <a:latin typeface="Times New Roman"/>
                <a:cs typeface="Times New Roman"/>
              </a:rPr>
              <a:t>encounter many problems that have occurred, and </a:t>
            </a:r>
            <a:r>
              <a:rPr dirty="0" sz="1200" spc="-5">
                <a:latin typeface="Times New Roman"/>
                <a:cs typeface="Times New Roman"/>
              </a:rPr>
              <a:t>will </a:t>
            </a:r>
            <a:r>
              <a:rPr dirty="0" sz="1200">
                <a:latin typeface="Times New Roman"/>
                <a:cs typeface="Times New Roman"/>
              </a:rPr>
              <a:t>occur  again. The question </a:t>
            </a:r>
            <a:r>
              <a:rPr dirty="0" sz="1200" spc="-5">
                <a:latin typeface="Times New Roman"/>
                <a:cs typeface="Times New Roman"/>
              </a:rPr>
              <a:t>we </a:t>
            </a:r>
            <a:r>
              <a:rPr dirty="0" sz="1200">
                <a:latin typeface="Times New Roman"/>
                <a:cs typeface="Times New Roman"/>
              </a:rPr>
              <a:t>must ask our </a:t>
            </a:r>
            <a:r>
              <a:rPr dirty="0" sz="1200" spc="-5">
                <a:latin typeface="Times New Roman"/>
                <a:cs typeface="Times New Roman"/>
              </a:rPr>
              <a:t>self </a:t>
            </a:r>
            <a:r>
              <a:rPr dirty="0" sz="1200">
                <a:latin typeface="Times New Roman"/>
                <a:cs typeface="Times New Roman"/>
              </a:rPr>
              <a:t>is how </a:t>
            </a:r>
            <a:r>
              <a:rPr dirty="0" sz="1200" spc="-5">
                <a:latin typeface="Times New Roman"/>
                <a:cs typeface="Times New Roman"/>
              </a:rPr>
              <a:t>we </a:t>
            </a:r>
            <a:r>
              <a:rPr dirty="0" sz="1200">
                <a:latin typeface="Times New Roman"/>
                <a:cs typeface="Times New Roman"/>
              </a:rPr>
              <a:t>are going to </a:t>
            </a:r>
            <a:r>
              <a:rPr dirty="0" sz="1200" spc="-5">
                <a:latin typeface="Times New Roman"/>
                <a:cs typeface="Times New Roman"/>
              </a:rPr>
              <a:t>solve </a:t>
            </a:r>
            <a:r>
              <a:rPr dirty="0" sz="1200">
                <a:latin typeface="Times New Roman"/>
                <a:cs typeface="Times New Roman"/>
              </a:rPr>
              <a:t>it </a:t>
            </a:r>
            <a:r>
              <a:rPr dirty="0" sz="1200" i="1">
                <a:latin typeface="Times New Roman"/>
                <a:cs typeface="Times New Roman"/>
              </a:rPr>
              <a:t>this </a:t>
            </a:r>
            <a:r>
              <a:rPr dirty="0" sz="1200">
                <a:latin typeface="Times New Roman"/>
                <a:cs typeface="Times New Roman"/>
              </a:rPr>
              <a:t>time.  </a:t>
            </a:r>
            <a:r>
              <a:rPr dirty="0" sz="1200" spc="-5">
                <a:latin typeface="Times New Roman"/>
                <a:cs typeface="Times New Roman"/>
              </a:rPr>
              <a:t>Documenting </a:t>
            </a:r>
            <a:r>
              <a:rPr dirty="0" sz="1200">
                <a:latin typeface="Times New Roman"/>
                <a:cs typeface="Times New Roman"/>
              </a:rPr>
              <a:t>patterns is one </a:t>
            </a:r>
            <a:r>
              <a:rPr dirty="0" sz="1200" spc="-5">
                <a:latin typeface="Times New Roman"/>
                <a:cs typeface="Times New Roman"/>
              </a:rPr>
              <a:t>way </a:t>
            </a:r>
            <a:r>
              <a:rPr dirty="0" sz="1200">
                <a:latin typeface="Times New Roman"/>
                <a:cs typeface="Times New Roman"/>
              </a:rPr>
              <a:t>that you can reuse and possibly </a:t>
            </a:r>
            <a:r>
              <a:rPr dirty="0" sz="1200" spc="-5">
                <a:latin typeface="Times New Roman"/>
                <a:cs typeface="Times New Roman"/>
              </a:rPr>
              <a:t>share </a:t>
            </a:r>
            <a:r>
              <a:rPr dirty="0" sz="1200">
                <a:latin typeface="Times New Roman"/>
                <a:cs typeface="Times New Roman"/>
              </a:rPr>
              <a:t>the information  that you have learned about how it is best to </a:t>
            </a:r>
            <a:r>
              <a:rPr dirty="0" sz="1200" spc="-5">
                <a:latin typeface="Times New Roman"/>
                <a:cs typeface="Times New Roman"/>
              </a:rPr>
              <a:t>solve </a:t>
            </a:r>
            <a:r>
              <a:rPr dirty="0" sz="1200">
                <a:latin typeface="Times New Roman"/>
                <a:cs typeface="Times New Roman"/>
              </a:rPr>
              <a:t>a </a:t>
            </a:r>
            <a:r>
              <a:rPr dirty="0" sz="1200" spc="-5">
                <a:latin typeface="Times New Roman"/>
                <a:cs typeface="Times New Roman"/>
              </a:rPr>
              <a:t>specific </a:t>
            </a:r>
            <a:r>
              <a:rPr dirty="0" sz="1200">
                <a:latin typeface="Times New Roman"/>
                <a:cs typeface="Times New Roman"/>
              </a:rPr>
              <a:t>program design</a:t>
            </a:r>
            <a:r>
              <a:rPr dirty="0" sz="1200" spc="-135">
                <a:latin typeface="Times New Roman"/>
                <a:cs typeface="Times New Roman"/>
              </a:rPr>
              <a:t> </a:t>
            </a:r>
            <a:r>
              <a:rPr dirty="0" sz="1200">
                <a:latin typeface="Times New Roman"/>
                <a:cs typeface="Times New Roman"/>
              </a:rPr>
              <a:t>problem.</a:t>
            </a:r>
            <a:endParaRPr sz="1200">
              <a:latin typeface="Times New Roman"/>
              <a:cs typeface="Times New Roman"/>
            </a:endParaRPr>
          </a:p>
          <a:p>
            <a:pPr>
              <a:lnSpc>
                <a:spcPct val="100000"/>
              </a:lnSpc>
            </a:pPr>
            <a:endParaRPr sz="1250">
              <a:latin typeface="Times New Roman"/>
              <a:cs typeface="Times New Roman"/>
            </a:endParaRPr>
          </a:p>
          <a:p>
            <a:pPr algn="just" marL="12700" marR="8255">
              <a:lnSpc>
                <a:spcPts val="1380"/>
              </a:lnSpc>
            </a:pPr>
            <a:r>
              <a:rPr dirty="0" sz="1200">
                <a:latin typeface="Times New Roman"/>
                <a:cs typeface="Times New Roman"/>
              </a:rPr>
              <a:t>Essay writing </a:t>
            </a:r>
            <a:r>
              <a:rPr dirty="0" sz="1200" spc="10">
                <a:latin typeface="Times New Roman"/>
                <a:cs typeface="Times New Roman"/>
              </a:rPr>
              <a:t>is </a:t>
            </a:r>
            <a:r>
              <a:rPr dirty="0" sz="1200">
                <a:latin typeface="Times New Roman"/>
                <a:cs typeface="Times New Roman"/>
              </a:rPr>
              <a:t>usually done in a fairly </a:t>
            </a:r>
            <a:r>
              <a:rPr dirty="0" sz="1200" spc="-5">
                <a:latin typeface="Times New Roman"/>
                <a:cs typeface="Times New Roman"/>
              </a:rPr>
              <a:t>well </a:t>
            </a:r>
            <a:r>
              <a:rPr dirty="0" sz="1200">
                <a:latin typeface="Times New Roman"/>
                <a:cs typeface="Times New Roman"/>
              </a:rPr>
              <a:t>defined form, and </a:t>
            </a:r>
            <a:r>
              <a:rPr dirty="0" sz="1200" spc="-5">
                <a:latin typeface="Times New Roman"/>
                <a:cs typeface="Times New Roman"/>
              </a:rPr>
              <a:t>so </a:t>
            </a:r>
            <a:r>
              <a:rPr dirty="0" sz="1200">
                <a:latin typeface="Times New Roman"/>
                <a:cs typeface="Times New Roman"/>
              </a:rPr>
              <a:t>is documenting design  patterns. The general form for documenting patterns is to define items </a:t>
            </a:r>
            <a:r>
              <a:rPr dirty="0" sz="1200" spc="-5">
                <a:latin typeface="Times New Roman"/>
                <a:cs typeface="Times New Roman"/>
              </a:rPr>
              <a:t>such</a:t>
            </a:r>
            <a:r>
              <a:rPr dirty="0" sz="1200" spc="-114">
                <a:latin typeface="Times New Roman"/>
                <a:cs typeface="Times New Roman"/>
              </a:rPr>
              <a:t> </a:t>
            </a:r>
            <a:r>
              <a:rPr dirty="0" sz="1200">
                <a:latin typeface="Times New Roman"/>
                <a:cs typeface="Times New Roman"/>
              </a:rPr>
              <a:t>as:</a:t>
            </a:r>
            <a:endParaRPr sz="1200">
              <a:latin typeface="Times New Roman"/>
              <a:cs typeface="Times New Roman"/>
            </a:endParaRPr>
          </a:p>
          <a:p>
            <a:pPr>
              <a:lnSpc>
                <a:spcPct val="100000"/>
              </a:lnSpc>
              <a:spcBef>
                <a:spcPts val="20"/>
              </a:spcBef>
            </a:pPr>
            <a:endParaRPr sz="1200">
              <a:latin typeface="Times New Roman"/>
              <a:cs typeface="Times New Roman"/>
            </a:endParaRPr>
          </a:p>
          <a:p>
            <a:pPr marL="469900" indent="-228600">
              <a:lnSpc>
                <a:spcPct val="100000"/>
              </a:lnSpc>
              <a:spcBef>
                <a:spcPts val="5"/>
              </a:spcBef>
              <a:buFont typeface="Symbol"/>
              <a:buChar char=""/>
              <a:tabLst>
                <a:tab pos="469265" algn="l"/>
                <a:tab pos="469900" algn="l"/>
              </a:tabLst>
            </a:pPr>
            <a:r>
              <a:rPr dirty="0" sz="1200">
                <a:latin typeface="Times New Roman"/>
                <a:cs typeface="Times New Roman"/>
              </a:rPr>
              <a:t>The motivation or context that this pattern applies</a:t>
            </a:r>
            <a:r>
              <a:rPr dirty="0" sz="1200" spc="-130">
                <a:latin typeface="Times New Roman"/>
                <a:cs typeface="Times New Roman"/>
              </a:rPr>
              <a:t> </a:t>
            </a:r>
            <a:r>
              <a:rPr dirty="0" sz="1200">
                <a:latin typeface="Times New Roman"/>
                <a:cs typeface="Times New Roman"/>
              </a:rPr>
              <a:t>to.</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Prerequisites </a:t>
            </a:r>
            <a:r>
              <a:rPr dirty="0" sz="1200">
                <a:latin typeface="Times New Roman"/>
                <a:cs typeface="Times New Roman"/>
              </a:rPr>
              <a:t>that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satisfied </a:t>
            </a:r>
            <a:r>
              <a:rPr dirty="0" sz="1200">
                <a:latin typeface="Times New Roman"/>
                <a:cs typeface="Times New Roman"/>
              </a:rPr>
              <a:t>before deciding to use a</a:t>
            </a:r>
            <a:r>
              <a:rPr dirty="0" sz="1200" spc="-75">
                <a:latin typeface="Times New Roman"/>
                <a:cs typeface="Times New Roman"/>
              </a:rPr>
              <a:t> </a:t>
            </a:r>
            <a:r>
              <a:rPr dirty="0" sz="1200">
                <a:latin typeface="Times New Roman"/>
                <a:cs typeface="Times New Roman"/>
              </a:rPr>
              <a:t>pattern.</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A description of the program </a:t>
            </a:r>
            <a:r>
              <a:rPr dirty="0" sz="1200" spc="-5">
                <a:latin typeface="Times New Roman"/>
                <a:cs typeface="Times New Roman"/>
              </a:rPr>
              <a:t>structure </a:t>
            </a:r>
            <a:r>
              <a:rPr dirty="0" sz="1200">
                <a:latin typeface="Times New Roman"/>
                <a:cs typeface="Times New Roman"/>
              </a:rPr>
              <a:t>that the pattern </a:t>
            </a:r>
            <a:r>
              <a:rPr dirty="0" sz="1200" spc="-5">
                <a:latin typeface="Times New Roman"/>
                <a:cs typeface="Times New Roman"/>
              </a:rPr>
              <a:t>will</a:t>
            </a:r>
            <a:r>
              <a:rPr dirty="0" sz="1200" spc="-105">
                <a:latin typeface="Times New Roman"/>
                <a:cs typeface="Times New Roman"/>
              </a:rPr>
              <a:t> </a:t>
            </a:r>
            <a:r>
              <a:rPr dirty="0" sz="1200">
                <a:latin typeface="Times New Roman"/>
                <a:cs typeface="Times New Roman"/>
              </a:rPr>
              <a:t>define.</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A list of the participants needed to complete a</a:t>
            </a:r>
            <a:r>
              <a:rPr dirty="0" sz="1200" spc="-125">
                <a:latin typeface="Times New Roman"/>
                <a:cs typeface="Times New Roman"/>
              </a:rPr>
              <a:t> </a:t>
            </a:r>
            <a:r>
              <a:rPr dirty="0" sz="1200">
                <a:latin typeface="Times New Roman"/>
                <a:cs typeface="Times New Roman"/>
              </a:rPr>
              <a:t>pattern.</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Consequences of using the pattern...both positive and</a:t>
            </a:r>
            <a:r>
              <a:rPr dirty="0" sz="1200" spc="-110">
                <a:latin typeface="Times New Roman"/>
                <a:cs typeface="Times New Roman"/>
              </a:rPr>
              <a:t> </a:t>
            </a:r>
            <a:r>
              <a:rPr dirty="0" sz="1200">
                <a:latin typeface="Times New Roman"/>
                <a:cs typeface="Times New Roman"/>
              </a:rPr>
              <a:t>negative.</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Examples!</a:t>
            </a:r>
            <a:endParaRPr sz="1200">
              <a:latin typeface="Times New Roman"/>
              <a:cs typeface="Times New Roman"/>
            </a:endParaRPr>
          </a:p>
          <a:p>
            <a:pPr>
              <a:lnSpc>
                <a:spcPct val="100000"/>
              </a:lnSpc>
              <a:spcBef>
                <a:spcPts val="10"/>
              </a:spcBef>
            </a:pPr>
            <a:endParaRPr sz="1250">
              <a:latin typeface="Times New Roman"/>
              <a:cs typeface="Times New Roman"/>
            </a:endParaRPr>
          </a:p>
          <a:p>
            <a:pPr algn="just" marL="12700">
              <a:lnSpc>
                <a:spcPct val="100000"/>
              </a:lnSpc>
              <a:spcBef>
                <a:spcPts val="5"/>
              </a:spcBef>
            </a:pPr>
            <a:r>
              <a:rPr dirty="0" sz="1800" spc="-5">
                <a:latin typeface="Tahoma"/>
                <a:cs typeface="Tahoma"/>
              </a:rPr>
              <a:t>Historical </a:t>
            </a:r>
            <a:r>
              <a:rPr dirty="0" sz="1800">
                <a:latin typeface="Tahoma"/>
                <a:cs typeface="Tahoma"/>
              </a:rPr>
              <a:t>perspective of design</a:t>
            </a:r>
            <a:r>
              <a:rPr dirty="0" sz="1800" spc="-100">
                <a:latin typeface="Tahoma"/>
                <a:cs typeface="Tahoma"/>
              </a:rPr>
              <a:t> </a:t>
            </a:r>
            <a:r>
              <a:rPr dirty="0" sz="1800">
                <a:latin typeface="Tahoma"/>
                <a:cs typeface="Tahoma"/>
              </a:rPr>
              <a:t>patterns</a:t>
            </a:r>
            <a:endParaRPr sz="1800">
              <a:latin typeface="Tahoma"/>
              <a:cs typeface="Tahoma"/>
            </a:endParaRPr>
          </a:p>
          <a:p>
            <a:pPr algn="just" marL="12700" marR="5080">
              <a:lnSpc>
                <a:spcPts val="1370"/>
              </a:lnSpc>
              <a:spcBef>
                <a:spcPts val="1410"/>
              </a:spcBef>
            </a:pPr>
            <a:r>
              <a:rPr dirty="0" sz="1200">
                <a:latin typeface="Times New Roman"/>
                <a:cs typeface="Times New Roman"/>
              </a:rPr>
              <a:t>The origin of design patterns lies in </a:t>
            </a:r>
            <a:r>
              <a:rPr dirty="0" sz="1200" spc="-5">
                <a:latin typeface="Times New Roman"/>
                <a:cs typeface="Times New Roman"/>
              </a:rPr>
              <a:t>work </a:t>
            </a:r>
            <a:r>
              <a:rPr dirty="0" sz="1200">
                <a:latin typeface="Times New Roman"/>
                <a:cs typeface="Times New Roman"/>
              </a:rPr>
              <a:t>done by an architect named </a:t>
            </a:r>
            <a:r>
              <a:rPr dirty="0" sz="1200" i="1">
                <a:latin typeface="Times New Roman"/>
                <a:cs typeface="Times New Roman"/>
              </a:rPr>
              <a:t>Christopher  </a:t>
            </a:r>
            <a:r>
              <a:rPr dirty="0" sz="1200" i="1">
                <a:latin typeface="Times New Roman"/>
                <a:cs typeface="Times New Roman"/>
              </a:rPr>
              <a:t>Alexander   </a:t>
            </a:r>
            <a:r>
              <a:rPr dirty="0" sz="1200">
                <a:latin typeface="Times New Roman"/>
                <a:cs typeface="Times New Roman"/>
              </a:rPr>
              <a:t>during   the   late   1970s.   </a:t>
            </a:r>
            <a:r>
              <a:rPr dirty="0" sz="1200" spc="-5">
                <a:latin typeface="Times New Roman"/>
                <a:cs typeface="Times New Roman"/>
              </a:rPr>
              <a:t>He   </a:t>
            </a:r>
            <a:r>
              <a:rPr dirty="0" sz="1200">
                <a:latin typeface="Times New Roman"/>
                <a:cs typeface="Times New Roman"/>
              </a:rPr>
              <a:t>began   by   </a:t>
            </a:r>
            <a:r>
              <a:rPr dirty="0" sz="1200" spc="-5">
                <a:latin typeface="Times New Roman"/>
                <a:cs typeface="Times New Roman"/>
              </a:rPr>
              <a:t>writing   </a:t>
            </a:r>
            <a:r>
              <a:rPr dirty="0" sz="1200">
                <a:latin typeface="Times New Roman"/>
                <a:cs typeface="Times New Roman"/>
              </a:rPr>
              <a:t>two   books,   </a:t>
            </a:r>
            <a:r>
              <a:rPr dirty="0" sz="1200" i="1">
                <a:latin typeface="Times New Roman"/>
                <a:cs typeface="Times New Roman"/>
              </a:rPr>
              <a:t>A</a:t>
            </a:r>
            <a:r>
              <a:rPr dirty="0" sz="1200" spc="250" i="1">
                <a:latin typeface="Times New Roman"/>
                <a:cs typeface="Times New Roman"/>
              </a:rPr>
              <a:t> </a:t>
            </a:r>
            <a:r>
              <a:rPr dirty="0" sz="1200" i="1">
                <a:latin typeface="Times New Roman"/>
                <a:cs typeface="Times New Roman"/>
              </a:rPr>
              <a:t>Pattern</a:t>
            </a:r>
            <a:endParaRPr sz="1200">
              <a:latin typeface="Times New Roman"/>
              <a:cs typeface="Times New Roman"/>
            </a:endParaRPr>
          </a:p>
        </p:txBody>
      </p:sp>
      <p:sp>
        <p:nvSpPr>
          <p:cNvPr id="6" name="object 6"/>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137</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340" cy="859091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spcBef>
                <a:spcPts val="875"/>
              </a:spcBef>
            </a:pPr>
            <a:r>
              <a:rPr dirty="0" sz="1200" spc="-5" i="1">
                <a:latin typeface="Times New Roman"/>
                <a:cs typeface="Times New Roman"/>
              </a:rPr>
              <a:t>Language</a:t>
            </a:r>
            <a:r>
              <a:rPr dirty="0" sz="1200" spc="-5">
                <a:latin typeface="Times New Roman"/>
                <a:cs typeface="Times New Roman"/>
              </a:rPr>
              <a:t>[Alex77] </a:t>
            </a:r>
            <a:r>
              <a:rPr dirty="0" sz="1200">
                <a:latin typeface="Times New Roman"/>
                <a:cs typeface="Times New Roman"/>
              </a:rPr>
              <a:t>and </a:t>
            </a:r>
            <a:r>
              <a:rPr dirty="0" sz="1200" i="1">
                <a:latin typeface="Times New Roman"/>
                <a:cs typeface="Times New Roman"/>
              </a:rPr>
              <a:t>A </a:t>
            </a:r>
            <a:r>
              <a:rPr dirty="0" sz="1200" spc="-5" i="1">
                <a:latin typeface="Times New Roman"/>
                <a:cs typeface="Times New Roman"/>
              </a:rPr>
              <a:t>Timeless </a:t>
            </a:r>
            <a:r>
              <a:rPr dirty="0" sz="1200" i="1">
                <a:latin typeface="Times New Roman"/>
                <a:cs typeface="Times New Roman"/>
              </a:rPr>
              <a:t>Way of Building </a:t>
            </a:r>
            <a:r>
              <a:rPr dirty="0" sz="1200">
                <a:latin typeface="Times New Roman"/>
                <a:cs typeface="Times New Roman"/>
              </a:rPr>
              <a:t>[Alex79] </a:t>
            </a:r>
            <a:r>
              <a:rPr dirty="0" sz="1200" spc="-5">
                <a:latin typeface="Times New Roman"/>
                <a:cs typeface="Times New Roman"/>
              </a:rPr>
              <a:t>which, </a:t>
            </a:r>
            <a:r>
              <a:rPr dirty="0" sz="1200">
                <a:latin typeface="Times New Roman"/>
                <a:cs typeface="Times New Roman"/>
              </a:rPr>
              <a:t>in addition to giving  examples, described his rationalle for documenting</a:t>
            </a:r>
            <a:r>
              <a:rPr dirty="0" sz="1200" spc="-105">
                <a:latin typeface="Times New Roman"/>
                <a:cs typeface="Times New Roman"/>
              </a:rPr>
              <a:t> </a:t>
            </a:r>
            <a:r>
              <a:rPr dirty="0" sz="1200">
                <a:latin typeface="Times New Roman"/>
                <a:cs typeface="Times New Roman"/>
              </a:rPr>
              <a:t>patterns.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just" marL="12700" marR="6985">
              <a:lnSpc>
                <a:spcPts val="1380"/>
              </a:lnSpc>
              <a:spcBef>
                <a:spcPts val="5"/>
              </a:spcBef>
            </a:pPr>
            <a:r>
              <a:rPr dirty="0" sz="1200">
                <a:latin typeface="Times New Roman"/>
                <a:cs typeface="Times New Roman"/>
              </a:rPr>
              <a:t>The pattern movement became </a:t>
            </a:r>
            <a:r>
              <a:rPr dirty="0" sz="1200" spc="5">
                <a:latin typeface="Times New Roman"/>
                <a:cs typeface="Times New Roman"/>
              </a:rPr>
              <a:t>very </a:t>
            </a:r>
            <a:r>
              <a:rPr dirty="0" sz="1200">
                <a:latin typeface="Times New Roman"/>
                <a:cs typeface="Times New Roman"/>
              </a:rPr>
              <a:t>quiet until 1987 </a:t>
            </a:r>
            <a:r>
              <a:rPr dirty="0" sz="1200" spc="-5">
                <a:latin typeface="Times New Roman"/>
                <a:cs typeface="Times New Roman"/>
              </a:rPr>
              <a:t>when </a:t>
            </a:r>
            <a:r>
              <a:rPr dirty="0" sz="1200">
                <a:latin typeface="Times New Roman"/>
                <a:cs typeface="Times New Roman"/>
              </a:rPr>
              <a:t>patterns appeared again at an  </a:t>
            </a:r>
            <a:r>
              <a:rPr dirty="0" sz="1200" spc="-5">
                <a:latin typeface="Times New Roman"/>
                <a:cs typeface="Times New Roman"/>
              </a:rPr>
              <a:t>OOPSLA </a:t>
            </a:r>
            <a:r>
              <a:rPr dirty="0" sz="1200">
                <a:latin typeface="Times New Roman"/>
                <a:cs typeface="Times New Roman"/>
              </a:rPr>
              <a:t>conference. </a:t>
            </a:r>
            <a:r>
              <a:rPr dirty="0" sz="1200" spc="-5">
                <a:latin typeface="Times New Roman"/>
                <a:cs typeface="Times New Roman"/>
              </a:rPr>
              <a:t>Since </a:t>
            </a:r>
            <a:r>
              <a:rPr dirty="0" sz="1200">
                <a:latin typeface="Times New Roman"/>
                <a:cs typeface="Times New Roman"/>
              </a:rPr>
              <a:t>then, </a:t>
            </a:r>
            <a:r>
              <a:rPr dirty="0" sz="1200" spc="5">
                <a:latin typeface="Times New Roman"/>
                <a:cs typeface="Times New Roman"/>
              </a:rPr>
              <a:t>many </a:t>
            </a:r>
            <a:r>
              <a:rPr dirty="0" sz="1200">
                <a:latin typeface="Times New Roman"/>
                <a:cs typeface="Times New Roman"/>
              </a:rPr>
              <a:t>papers and presentations have appeared,  authored by people </a:t>
            </a:r>
            <a:r>
              <a:rPr dirty="0" sz="1200" spc="-5">
                <a:latin typeface="Times New Roman"/>
                <a:cs typeface="Times New Roman"/>
              </a:rPr>
              <a:t>such </a:t>
            </a:r>
            <a:r>
              <a:rPr dirty="0" sz="1200">
                <a:latin typeface="Times New Roman"/>
                <a:cs typeface="Times New Roman"/>
              </a:rPr>
              <a:t>as </a:t>
            </a:r>
            <a:r>
              <a:rPr dirty="0" sz="1200" spc="-5">
                <a:latin typeface="Times New Roman"/>
                <a:cs typeface="Times New Roman"/>
              </a:rPr>
              <a:t>Grady </a:t>
            </a:r>
            <a:r>
              <a:rPr dirty="0" sz="1200">
                <a:latin typeface="Times New Roman"/>
                <a:cs typeface="Times New Roman"/>
              </a:rPr>
              <a:t>Booch, Richard </a:t>
            </a:r>
            <a:r>
              <a:rPr dirty="0" sz="1200" spc="-5">
                <a:latin typeface="Times New Roman"/>
                <a:cs typeface="Times New Roman"/>
              </a:rPr>
              <a:t>Helm, </a:t>
            </a:r>
            <a:r>
              <a:rPr dirty="0" sz="1200">
                <a:latin typeface="Times New Roman"/>
                <a:cs typeface="Times New Roman"/>
              </a:rPr>
              <a:t>and Erich </a:t>
            </a:r>
            <a:r>
              <a:rPr dirty="0" sz="1200" spc="-5">
                <a:latin typeface="Times New Roman"/>
                <a:cs typeface="Times New Roman"/>
              </a:rPr>
              <a:t>Gamma, </a:t>
            </a:r>
            <a:r>
              <a:rPr dirty="0" sz="1200">
                <a:latin typeface="Times New Roman"/>
                <a:cs typeface="Times New Roman"/>
              </a:rPr>
              <a:t>and </a:t>
            </a:r>
            <a:r>
              <a:rPr dirty="0" sz="1200" spc="-5">
                <a:latin typeface="Times New Roman"/>
                <a:cs typeface="Times New Roman"/>
              </a:rPr>
              <a:t>Kent  </a:t>
            </a:r>
            <a:r>
              <a:rPr dirty="0" sz="1200">
                <a:latin typeface="Times New Roman"/>
                <a:cs typeface="Times New Roman"/>
              </a:rPr>
              <a:t>Beck. </a:t>
            </a:r>
            <a:r>
              <a:rPr dirty="0" sz="1200" spc="-5">
                <a:latin typeface="Times New Roman"/>
                <a:cs typeface="Times New Roman"/>
              </a:rPr>
              <a:t>From </a:t>
            </a:r>
            <a:r>
              <a:rPr dirty="0" sz="1200">
                <a:latin typeface="Times New Roman"/>
                <a:cs typeface="Times New Roman"/>
              </a:rPr>
              <a:t>then until 1995, many periodicals, featured articles directly or indirectly  relating to patterns. In 1995, Erich </a:t>
            </a:r>
            <a:r>
              <a:rPr dirty="0" sz="1200" spc="-5">
                <a:latin typeface="Times New Roman"/>
                <a:cs typeface="Times New Roman"/>
              </a:rPr>
              <a:t>Gamma, </a:t>
            </a:r>
            <a:r>
              <a:rPr dirty="0" sz="1200">
                <a:latin typeface="Times New Roman"/>
                <a:cs typeface="Times New Roman"/>
              </a:rPr>
              <a:t>Richard </a:t>
            </a:r>
            <a:r>
              <a:rPr dirty="0" sz="1200" spc="-5">
                <a:latin typeface="Times New Roman"/>
                <a:cs typeface="Times New Roman"/>
              </a:rPr>
              <a:t>Helm, </a:t>
            </a:r>
            <a:r>
              <a:rPr dirty="0" sz="1200">
                <a:latin typeface="Times New Roman"/>
                <a:cs typeface="Times New Roman"/>
              </a:rPr>
              <a:t>Ralph </a:t>
            </a:r>
            <a:r>
              <a:rPr dirty="0" sz="1200" spc="-5">
                <a:latin typeface="Times New Roman"/>
                <a:cs typeface="Times New Roman"/>
              </a:rPr>
              <a:t>Johnson, </a:t>
            </a:r>
            <a:r>
              <a:rPr dirty="0" sz="1200">
                <a:latin typeface="Times New Roman"/>
                <a:cs typeface="Times New Roman"/>
              </a:rPr>
              <a:t>and </a:t>
            </a:r>
            <a:r>
              <a:rPr dirty="0" sz="1200" spc="-5">
                <a:latin typeface="Times New Roman"/>
                <a:cs typeface="Times New Roman"/>
              </a:rPr>
              <a:t>John  Vlissides </a:t>
            </a:r>
            <a:r>
              <a:rPr dirty="0" sz="1200">
                <a:latin typeface="Times New Roman"/>
                <a:cs typeface="Times New Roman"/>
              </a:rPr>
              <a:t>published </a:t>
            </a:r>
            <a:r>
              <a:rPr dirty="0" sz="1200" spc="-5">
                <a:latin typeface="Times New Roman"/>
                <a:cs typeface="Times New Roman"/>
              </a:rPr>
              <a:t>Design Patterns: </a:t>
            </a:r>
            <a:r>
              <a:rPr dirty="0" sz="1200">
                <a:latin typeface="Times New Roman"/>
                <a:cs typeface="Times New Roman"/>
              </a:rPr>
              <a:t>Elements of Reusable </a:t>
            </a:r>
            <a:r>
              <a:rPr dirty="0" sz="1200" spc="-5">
                <a:latin typeface="Times New Roman"/>
                <a:cs typeface="Times New Roman"/>
              </a:rPr>
              <a:t>Object-Oriented Software  </a:t>
            </a:r>
            <a:r>
              <a:rPr dirty="0" sz="1200">
                <a:latin typeface="Times New Roman"/>
                <a:cs typeface="Times New Roman"/>
              </a:rPr>
              <a:t>[Gamma95], </a:t>
            </a:r>
            <a:r>
              <a:rPr dirty="0" sz="1200" spc="-5">
                <a:latin typeface="Times New Roman"/>
                <a:cs typeface="Times New Roman"/>
              </a:rPr>
              <a:t>which </a:t>
            </a:r>
            <a:r>
              <a:rPr dirty="0" sz="1200">
                <a:latin typeface="Times New Roman"/>
                <a:cs typeface="Times New Roman"/>
              </a:rPr>
              <a:t>has been followed by more articles in trade</a:t>
            </a:r>
            <a:r>
              <a:rPr dirty="0" sz="1200" spc="-110">
                <a:latin typeface="Times New Roman"/>
                <a:cs typeface="Times New Roman"/>
              </a:rPr>
              <a:t> </a:t>
            </a:r>
            <a:r>
              <a:rPr dirty="0" sz="1200">
                <a:latin typeface="Times New Roman"/>
                <a:cs typeface="Times New Roman"/>
              </a:rPr>
              <a:t>journals.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a:latin typeface="Times New Roman"/>
                <a:cs typeface="Times New Roman"/>
              </a:rPr>
              <a:t>The concept of design patterns is not new as </a:t>
            </a:r>
            <a:r>
              <a:rPr dirty="0" sz="1200" spc="-5">
                <a:latin typeface="Times New Roman"/>
                <a:cs typeface="Times New Roman"/>
              </a:rPr>
              <a:t>we </a:t>
            </a:r>
            <a:r>
              <a:rPr dirty="0" sz="1200">
                <a:latin typeface="Times New Roman"/>
                <a:cs typeface="Times New Roman"/>
              </a:rPr>
              <a:t>can find a number of </a:t>
            </a:r>
            <a:r>
              <a:rPr dirty="0" sz="1200" spc="-5">
                <a:latin typeface="Times New Roman"/>
                <a:cs typeface="Times New Roman"/>
              </a:rPr>
              <a:t>similar </a:t>
            </a:r>
            <a:r>
              <a:rPr dirty="0" sz="1200">
                <a:latin typeface="Times New Roman"/>
                <a:cs typeface="Times New Roman"/>
              </a:rPr>
              <a:t>pursuits in  the history of program designing and </a:t>
            </a:r>
            <a:r>
              <a:rPr dirty="0" sz="1200" spc="-5">
                <a:latin typeface="Times New Roman"/>
                <a:cs typeface="Times New Roman"/>
              </a:rPr>
              <a:t>writing. For </a:t>
            </a:r>
            <a:r>
              <a:rPr dirty="0" sz="1200">
                <a:latin typeface="Times New Roman"/>
                <a:cs typeface="Times New Roman"/>
              </a:rPr>
              <a:t>instance, </a:t>
            </a:r>
            <a:r>
              <a:rPr dirty="0" sz="1200" spc="-5">
                <a:latin typeface="Times New Roman"/>
                <a:cs typeface="Times New Roman"/>
              </a:rPr>
              <a:t>Standard </a:t>
            </a:r>
            <a:r>
              <a:rPr dirty="0" sz="1200">
                <a:latin typeface="Times New Roman"/>
                <a:cs typeface="Times New Roman"/>
              </a:rPr>
              <a:t>Template Library  (STL) is a library of reusable components provided by C++ compilers. </a:t>
            </a:r>
            <a:r>
              <a:rPr dirty="0" sz="1200" spc="-5">
                <a:latin typeface="Times New Roman"/>
                <a:cs typeface="Times New Roman"/>
              </a:rPr>
              <a:t>Likewise, we </a:t>
            </a:r>
            <a:r>
              <a:rPr dirty="0" sz="1200">
                <a:latin typeface="Times New Roman"/>
                <a:cs typeface="Times New Roman"/>
              </a:rPr>
              <a:t>use  algorithms in data </a:t>
            </a:r>
            <a:r>
              <a:rPr dirty="0" sz="1200" spc="-5">
                <a:latin typeface="Times New Roman"/>
                <a:cs typeface="Times New Roman"/>
              </a:rPr>
              <a:t>structures </a:t>
            </a:r>
            <a:r>
              <a:rPr dirty="0" sz="1200">
                <a:latin typeface="Times New Roman"/>
                <a:cs typeface="Times New Roman"/>
              </a:rPr>
              <a:t>that implement typical operations of manipulating data in  data </a:t>
            </a:r>
            <a:r>
              <a:rPr dirty="0" sz="1200" spc="-5">
                <a:latin typeface="Times New Roman"/>
                <a:cs typeface="Times New Roman"/>
              </a:rPr>
              <a:t>structures. Another, similar </a:t>
            </a:r>
            <a:r>
              <a:rPr dirty="0" sz="1200">
                <a:latin typeface="Times New Roman"/>
                <a:cs typeface="Times New Roman"/>
              </a:rPr>
              <a:t>effort </a:t>
            </a:r>
            <a:r>
              <a:rPr dirty="0" sz="1200" spc="-5">
                <a:latin typeface="Times New Roman"/>
                <a:cs typeface="Times New Roman"/>
              </a:rPr>
              <a:t>was </a:t>
            </a:r>
            <a:r>
              <a:rPr dirty="0" sz="1200">
                <a:latin typeface="Times New Roman"/>
                <a:cs typeface="Times New Roman"/>
              </a:rPr>
              <a:t>from </a:t>
            </a:r>
            <a:r>
              <a:rPr dirty="0" sz="1200" spc="-5">
                <a:latin typeface="Times New Roman"/>
                <a:cs typeface="Times New Roman"/>
              </a:rPr>
              <a:t>Peter </a:t>
            </a:r>
            <a:r>
              <a:rPr dirty="0" sz="1200">
                <a:latin typeface="Times New Roman"/>
                <a:cs typeface="Times New Roman"/>
              </a:rPr>
              <a:t>Coad </a:t>
            </a:r>
            <a:r>
              <a:rPr dirty="0" sz="1200" spc="-5">
                <a:latin typeface="Times New Roman"/>
                <a:cs typeface="Times New Roman"/>
              </a:rPr>
              <a:t>whose </a:t>
            </a:r>
            <a:r>
              <a:rPr dirty="0" sz="1200">
                <a:latin typeface="Times New Roman"/>
                <a:cs typeface="Times New Roman"/>
              </a:rPr>
              <a:t>patterns are known  for object-oriented analysis and</a:t>
            </a:r>
            <a:r>
              <a:rPr dirty="0" sz="1200" spc="-110">
                <a:latin typeface="Times New Roman"/>
                <a:cs typeface="Times New Roman"/>
              </a:rPr>
              <a:t> </a:t>
            </a:r>
            <a:r>
              <a:rPr dirty="0" sz="1200">
                <a:latin typeface="Times New Roman"/>
                <a:cs typeface="Times New Roman"/>
              </a:rPr>
              <a:t>design.</a:t>
            </a:r>
            <a:endParaRPr sz="1200">
              <a:latin typeface="Times New Roman"/>
              <a:cs typeface="Times New Roman"/>
            </a:endParaRPr>
          </a:p>
          <a:p>
            <a:pPr algn="just" marL="12700" marR="8890">
              <a:lnSpc>
                <a:spcPts val="1380"/>
              </a:lnSpc>
            </a:pPr>
            <a:r>
              <a:rPr dirty="0" sz="1200" spc="-5">
                <a:latin typeface="Times New Roman"/>
                <a:cs typeface="Times New Roman"/>
              </a:rPr>
              <a:t>Anti-patterns </a:t>
            </a:r>
            <a:r>
              <a:rPr dirty="0" sz="1200">
                <a:latin typeface="Times New Roman"/>
                <a:cs typeface="Times New Roman"/>
              </a:rPr>
              <a:t>is another concept that corresponds to common mistakes in analysis and  design. These are identified in order to prevent potential design and analysis defects from  entering into the design. </a:t>
            </a:r>
            <a:r>
              <a:rPr dirty="0" sz="1200" spc="-5">
                <a:latin typeface="Times New Roman"/>
                <a:cs typeface="Times New Roman"/>
              </a:rPr>
              <a:t>Another, similar </a:t>
            </a:r>
            <a:r>
              <a:rPr dirty="0" sz="1200">
                <a:latin typeface="Times New Roman"/>
                <a:cs typeface="Times New Roman"/>
              </a:rPr>
              <a:t>concept is object-oriented framework that is a  </a:t>
            </a:r>
            <a:r>
              <a:rPr dirty="0" sz="1200" spc="-5">
                <a:latin typeface="Times New Roman"/>
                <a:cs typeface="Times New Roman"/>
              </a:rPr>
              <a:t>set </a:t>
            </a:r>
            <a:r>
              <a:rPr dirty="0" sz="1200">
                <a:latin typeface="Times New Roman"/>
                <a:cs typeface="Times New Roman"/>
              </a:rPr>
              <a:t>of cooperative classes that make up reusable design of a </a:t>
            </a:r>
            <a:r>
              <a:rPr dirty="0" sz="1200" spc="-5">
                <a:latin typeface="Times New Roman"/>
                <a:cs typeface="Times New Roman"/>
              </a:rPr>
              <a:t>system. Framework </a:t>
            </a:r>
            <a:r>
              <a:rPr dirty="0" sz="1200">
                <a:latin typeface="Times New Roman"/>
                <a:cs typeface="Times New Roman"/>
              </a:rPr>
              <a:t>dictates  the architecture of the </a:t>
            </a:r>
            <a:r>
              <a:rPr dirty="0" sz="1200" spc="-5">
                <a:latin typeface="Times New Roman"/>
                <a:cs typeface="Times New Roman"/>
              </a:rPr>
              <a:t>software </a:t>
            </a:r>
            <a:r>
              <a:rPr dirty="0" sz="1200">
                <a:latin typeface="Times New Roman"/>
                <a:cs typeface="Times New Roman"/>
              </a:rPr>
              <a:t>and describes the limitations and boundaries of  architecture.</a:t>
            </a:r>
            <a:endParaRPr sz="1200">
              <a:latin typeface="Times New Roman"/>
              <a:cs typeface="Times New Roman"/>
            </a:endParaRPr>
          </a:p>
          <a:p>
            <a:pPr algn="just" marL="12700" marR="8255">
              <a:lnSpc>
                <a:spcPts val="1380"/>
              </a:lnSpc>
            </a:pPr>
            <a:r>
              <a:rPr dirty="0" sz="1200">
                <a:latin typeface="Times New Roman"/>
                <a:cs typeface="Times New Roman"/>
              </a:rPr>
              <a:t>With this introduction, </a:t>
            </a:r>
            <a:r>
              <a:rPr dirty="0" sz="1200" spc="-5">
                <a:latin typeface="Times New Roman"/>
                <a:cs typeface="Times New Roman"/>
              </a:rPr>
              <a:t>we </a:t>
            </a:r>
            <a:r>
              <a:rPr dirty="0" sz="1200">
                <a:latin typeface="Times New Roman"/>
                <a:cs typeface="Times New Roman"/>
              </a:rPr>
              <a:t>now describe the format that has been adopted in </a:t>
            </a:r>
            <a:r>
              <a:rPr dirty="0" sz="1200" spc="-5">
                <a:latin typeface="Times New Roman"/>
                <a:cs typeface="Times New Roman"/>
              </a:rPr>
              <a:t>GoF </a:t>
            </a:r>
            <a:r>
              <a:rPr dirty="0" sz="1200">
                <a:latin typeface="Times New Roman"/>
                <a:cs typeface="Times New Roman"/>
              </a:rPr>
              <a:t>book  for describing various design</a:t>
            </a:r>
            <a:r>
              <a:rPr dirty="0" sz="1200" spc="-100">
                <a:latin typeface="Times New Roman"/>
                <a:cs typeface="Times New Roman"/>
              </a:rPr>
              <a:t> </a:t>
            </a:r>
            <a:r>
              <a:rPr dirty="0" sz="1200">
                <a:latin typeface="Times New Roman"/>
                <a:cs typeface="Times New Roman"/>
              </a:rPr>
              <a:t>patterns.</a:t>
            </a:r>
            <a:endParaRPr sz="1200">
              <a:latin typeface="Times New Roman"/>
              <a:cs typeface="Times New Roman"/>
            </a:endParaRPr>
          </a:p>
          <a:p>
            <a:pPr algn="just" marL="12700">
              <a:lnSpc>
                <a:spcPts val="2105"/>
              </a:lnSpc>
              <a:spcBef>
                <a:spcPts val="25"/>
              </a:spcBef>
            </a:pPr>
            <a:r>
              <a:rPr dirty="0" sz="1800" spc="-5">
                <a:latin typeface="Tahoma"/>
                <a:cs typeface="Tahoma"/>
              </a:rPr>
              <a:t>GOF Design Pattern</a:t>
            </a:r>
            <a:r>
              <a:rPr dirty="0" sz="1800" spc="-70">
                <a:latin typeface="Tahoma"/>
                <a:cs typeface="Tahoma"/>
              </a:rPr>
              <a:t> </a:t>
            </a:r>
            <a:r>
              <a:rPr dirty="0" sz="1800" spc="-5">
                <a:latin typeface="Tahoma"/>
                <a:cs typeface="Tahoma"/>
              </a:rPr>
              <a:t>Format</a:t>
            </a:r>
            <a:endParaRPr sz="1800">
              <a:latin typeface="Tahoma"/>
              <a:cs typeface="Tahoma"/>
            </a:endParaRPr>
          </a:p>
          <a:p>
            <a:pPr algn="just" marL="12700">
              <a:lnSpc>
                <a:spcPts val="1385"/>
              </a:lnSpc>
            </a:pPr>
            <a:r>
              <a:rPr dirty="0" sz="1200">
                <a:latin typeface="Times New Roman"/>
                <a:cs typeface="Times New Roman"/>
              </a:rPr>
              <a:t>The basic template includes ten things as described</a:t>
            </a:r>
            <a:r>
              <a:rPr dirty="0" sz="1200" spc="-130">
                <a:latin typeface="Times New Roman"/>
                <a:cs typeface="Times New Roman"/>
              </a:rPr>
              <a:t> </a:t>
            </a:r>
            <a:r>
              <a:rPr dirty="0" sz="1200">
                <a:latin typeface="Times New Roman"/>
                <a:cs typeface="Times New Roman"/>
              </a:rPr>
              <a:t>below</a:t>
            </a:r>
            <a:endParaRPr sz="1200">
              <a:latin typeface="Times New Roman"/>
              <a:cs typeface="Times New Roman"/>
            </a:endParaRPr>
          </a:p>
          <a:p>
            <a:pPr marL="241300">
              <a:lnSpc>
                <a:spcPts val="1914"/>
              </a:lnSpc>
              <a:spcBef>
                <a:spcPts val="55"/>
              </a:spcBef>
            </a:pPr>
            <a:r>
              <a:rPr dirty="0" sz="1600" spc="-10">
                <a:latin typeface="Tahoma"/>
                <a:cs typeface="Tahoma"/>
              </a:rPr>
              <a:t>Name</a:t>
            </a:r>
            <a:endParaRPr sz="1600">
              <a:latin typeface="Tahoma"/>
              <a:cs typeface="Tahoma"/>
            </a:endParaRPr>
          </a:p>
          <a:p>
            <a:pPr marL="469900" indent="-228600">
              <a:lnSpc>
                <a:spcPts val="1435"/>
              </a:lnSpc>
              <a:buFont typeface="Symbol"/>
              <a:buChar char=""/>
              <a:tabLst>
                <a:tab pos="469265" algn="l"/>
                <a:tab pos="469900" algn="l"/>
              </a:tabLst>
            </a:pPr>
            <a:r>
              <a:rPr dirty="0" sz="1200">
                <a:latin typeface="Times New Roman"/>
                <a:cs typeface="Times New Roman"/>
              </a:rPr>
              <a:t>Works as</a:t>
            </a:r>
            <a:r>
              <a:rPr dirty="0" sz="1200" spc="-110">
                <a:latin typeface="Times New Roman"/>
                <a:cs typeface="Times New Roman"/>
              </a:rPr>
              <a:t> </a:t>
            </a:r>
            <a:r>
              <a:rPr dirty="0" sz="1200">
                <a:latin typeface="Times New Roman"/>
                <a:cs typeface="Times New Roman"/>
              </a:rPr>
              <a:t>idiom</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Name </a:t>
            </a:r>
            <a:r>
              <a:rPr dirty="0" sz="1200">
                <a:latin typeface="Times New Roman"/>
                <a:cs typeface="Times New Roman"/>
              </a:rPr>
              <a:t>has to be</a:t>
            </a:r>
            <a:r>
              <a:rPr dirty="0" sz="1200" spc="-95">
                <a:latin typeface="Times New Roman"/>
                <a:cs typeface="Times New Roman"/>
              </a:rPr>
              <a:t> </a:t>
            </a:r>
            <a:r>
              <a:rPr dirty="0" sz="1200">
                <a:latin typeface="Times New Roman"/>
                <a:cs typeface="Times New Roman"/>
              </a:rPr>
              <a:t>meaningful</a:t>
            </a:r>
            <a:endParaRPr sz="1200">
              <a:latin typeface="Times New Roman"/>
              <a:cs typeface="Times New Roman"/>
            </a:endParaRPr>
          </a:p>
          <a:p>
            <a:pPr marL="241300">
              <a:lnSpc>
                <a:spcPts val="1914"/>
              </a:lnSpc>
              <a:spcBef>
                <a:spcPts val="45"/>
              </a:spcBef>
            </a:pPr>
            <a:r>
              <a:rPr dirty="0" sz="1600" spc="-10">
                <a:latin typeface="Tahoma"/>
                <a:cs typeface="Tahoma"/>
              </a:rPr>
              <a:t>Problem</a:t>
            </a:r>
            <a:endParaRPr sz="1600">
              <a:latin typeface="Tahoma"/>
              <a:cs typeface="Tahoma"/>
            </a:endParaRPr>
          </a:p>
          <a:p>
            <a:pPr marL="469900" indent="-228600">
              <a:lnSpc>
                <a:spcPts val="1435"/>
              </a:lnSpc>
              <a:buFont typeface="Symbol"/>
              <a:buChar char=""/>
              <a:tabLst>
                <a:tab pos="469265" algn="l"/>
                <a:tab pos="469900" algn="l"/>
              </a:tabLst>
            </a:pPr>
            <a:r>
              <a:rPr dirty="0" sz="1200">
                <a:latin typeface="Times New Roman"/>
                <a:cs typeface="Times New Roman"/>
              </a:rPr>
              <a:t>A </a:t>
            </a:r>
            <a:r>
              <a:rPr dirty="0" sz="1200" spc="-5">
                <a:latin typeface="Times New Roman"/>
                <a:cs typeface="Times New Roman"/>
              </a:rPr>
              <a:t>statement </a:t>
            </a:r>
            <a:r>
              <a:rPr dirty="0" sz="1200">
                <a:latin typeface="Times New Roman"/>
                <a:cs typeface="Times New Roman"/>
              </a:rPr>
              <a:t>of the problem </a:t>
            </a:r>
            <a:r>
              <a:rPr dirty="0" sz="1200" spc="-5">
                <a:latin typeface="Times New Roman"/>
                <a:cs typeface="Times New Roman"/>
              </a:rPr>
              <a:t>which </a:t>
            </a:r>
            <a:r>
              <a:rPr dirty="0" sz="1200">
                <a:latin typeface="Times New Roman"/>
                <a:cs typeface="Times New Roman"/>
              </a:rPr>
              <a:t>describes its</a:t>
            </a:r>
            <a:r>
              <a:rPr dirty="0" sz="1200" spc="-95">
                <a:latin typeface="Times New Roman"/>
                <a:cs typeface="Times New Roman"/>
              </a:rPr>
              <a:t> </a:t>
            </a:r>
            <a:r>
              <a:rPr dirty="0" sz="1200">
                <a:latin typeface="Times New Roman"/>
                <a:cs typeface="Times New Roman"/>
              </a:rPr>
              <a:t>intent</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The goals and objectives it </a:t>
            </a:r>
            <a:r>
              <a:rPr dirty="0" sz="1200" spc="-5">
                <a:latin typeface="Times New Roman"/>
                <a:cs typeface="Times New Roman"/>
              </a:rPr>
              <a:t>wants </a:t>
            </a:r>
            <a:r>
              <a:rPr dirty="0" sz="1200">
                <a:latin typeface="Times New Roman"/>
                <a:cs typeface="Times New Roman"/>
              </a:rPr>
              <a:t>to reach </a:t>
            </a:r>
            <a:r>
              <a:rPr dirty="0" sz="1200" spc="-5">
                <a:latin typeface="Times New Roman"/>
                <a:cs typeface="Times New Roman"/>
              </a:rPr>
              <a:t>within </a:t>
            </a:r>
            <a:r>
              <a:rPr dirty="0" sz="1200">
                <a:latin typeface="Times New Roman"/>
                <a:cs typeface="Times New Roman"/>
              </a:rPr>
              <a:t>the given</a:t>
            </a:r>
            <a:r>
              <a:rPr dirty="0" sz="1200" spc="-100">
                <a:latin typeface="Times New Roman"/>
                <a:cs typeface="Times New Roman"/>
              </a:rPr>
              <a:t> </a:t>
            </a:r>
            <a:r>
              <a:rPr dirty="0" sz="1200">
                <a:latin typeface="Times New Roman"/>
                <a:cs typeface="Times New Roman"/>
              </a:rPr>
              <a:t>context</a:t>
            </a:r>
            <a:endParaRPr sz="1200">
              <a:latin typeface="Times New Roman"/>
              <a:cs typeface="Times New Roman"/>
            </a:endParaRPr>
          </a:p>
          <a:p>
            <a:pPr marL="241300">
              <a:lnSpc>
                <a:spcPts val="1914"/>
              </a:lnSpc>
              <a:spcBef>
                <a:spcPts val="40"/>
              </a:spcBef>
            </a:pPr>
            <a:r>
              <a:rPr dirty="0" sz="1600" spc="-5">
                <a:latin typeface="Tahoma"/>
                <a:cs typeface="Tahoma"/>
              </a:rPr>
              <a:t>Context</a:t>
            </a:r>
            <a:endParaRPr sz="1600">
              <a:latin typeface="Tahoma"/>
              <a:cs typeface="Tahoma"/>
            </a:endParaRPr>
          </a:p>
          <a:p>
            <a:pPr marL="469900" indent="-228600">
              <a:lnSpc>
                <a:spcPts val="1435"/>
              </a:lnSpc>
              <a:buFont typeface="Symbol"/>
              <a:buChar char=""/>
              <a:tabLst>
                <a:tab pos="469265" algn="l"/>
                <a:tab pos="469900" algn="l"/>
              </a:tabLst>
            </a:pPr>
            <a:r>
              <a:rPr dirty="0" sz="1200" spc="-5">
                <a:latin typeface="Times New Roman"/>
                <a:cs typeface="Times New Roman"/>
              </a:rPr>
              <a:t>Preconditions </a:t>
            </a:r>
            <a:r>
              <a:rPr dirty="0" sz="1200">
                <a:latin typeface="Times New Roman"/>
                <a:cs typeface="Times New Roman"/>
              </a:rPr>
              <a:t>under </a:t>
            </a:r>
            <a:r>
              <a:rPr dirty="0" sz="1200" spc="-5">
                <a:latin typeface="Times New Roman"/>
                <a:cs typeface="Times New Roman"/>
              </a:rPr>
              <a:t>which </a:t>
            </a:r>
            <a:r>
              <a:rPr dirty="0" sz="1200">
                <a:latin typeface="Times New Roman"/>
                <a:cs typeface="Times New Roman"/>
              </a:rPr>
              <a:t>the problem and its </a:t>
            </a:r>
            <a:r>
              <a:rPr dirty="0" sz="1200" spc="-5">
                <a:latin typeface="Times New Roman"/>
                <a:cs typeface="Times New Roman"/>
              </a:rPr>
              <a:t>solutions seem </a:t>
            </a:r>
            <a:r>
              <a:rPr dirty="0" sz="1200">
                <a:latin typeface="Times New Roman"/>
                <a:cs typeface="Times New Roman"/>
              </a:rPr>
              <a:t>to</a:t>
            </a:r>
            <a:r>
              <a:rPr dirty="0" sz="1200" spc="-75">
                <a:latin typeface="Times New Roman"/>
                <a:cs typeface="Times New Roman"/>
              </a:rPr>
              <a:t> </a:t>
            </a:r>
            <a:r>
              <a:rPr dirty="0" sz="1200">
                <a:latin typeface="Times New Roman"/>
                <a:cs typeface="Times New Roman"/>
              </a:rPr>
              <a:t>occur</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Result or</a:t>
            </a:r>
            <a:r>
              <a:rPr dirty="0" sz="1200" spc="-100">
                <a:latin typeface="Times New Roman"/>
                <a:cs typeface="Times New Roman"/>
              </a:rPr>
              <a:t> </a:t>
            </a:r>
            <a:r>
              <a:rPr dirty="0" sz="1200">
                <a:latin typeface="Times New Roman"/>
                <a:cs typeface="Times New Roman"/>
              </a:rPr>
              <a:t>consequence</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State </a:t>
            </a:r>
            <a:r>
              <a:rPr dirty="0" sz="1200">
                <a:latin typeface="Times New Roman"/>
                <a:cs typeface="Times New Roman"/>
              </a:rPr>
              <a:t>or configuration after the pattern has been</a:t>
            </a:r>
            <a:r>
              <a:rPr dirty="0" sz="1200" spc="-105">
                <a:latin typeface="Times New Roman"/>
                <a:cs typeface="Times New Roman"/>
              </a:rPr>
              <a:t> </a:t>
            </a:r>
            <a:r>
              <a:rPr dirty="0" sz="1200">
                <a:latin typeface="Times New Roman"/>
                <a:cs typeface="Times New Roman"/>
              </a:rPr>
              <a:t>applied</a:t>
            </a:r>
            <a:endParaRPr sz="1200">
              <a:latin typeface="Times New Roman"/>
              <a:cs typeface="Times New Roman"/>
            </a:endParaRPr>
          </a:p>
          <a:p>
            <a:pPr marL="241300">
              <a:lnSpc>
                <a:spcPts val="1914"/>
              </a:lnSpc>
              <a:spcBef>
                <a:spcPts val="40"/>
              </a:spcBef>
            </a:pPr>
            <a:r>
              <a:rPr dirty="0" sz="1600" spc="-10">
                <a:latin typeface="Tahoma"/>
                <a:cs typeface="Tahoma"/>
              </a:rPr>
              <a:t>Forces</a:t>
            </a:r>
            <a:endParaRPr sz="1600">
              <a:latin typeface="Tahoma"/>
              <a:cs typeface="Tahoma"/>
            </a:endParaRPr>
          </a:p>
          <a:p>
            <a:pPr marL="469900" indent="-228600">
              <a:lnSpc>
                <a:spcPts val="1435"/>
              </a:lnSpc>
              <a:buFont typeface="Symbol"/>
              <a:buChar char=""/>
              <a:tabLst>
                <a:tab pos="469265" algn="l"/>
                <a:tab pos="469900" algn="l"/>
              </a:tabLst>
            </a:pPr>
            <a:r>
              <a:rPr dirty="0" sz="1200">
                <a:latin typeface="Times New Roman"/>
                <a:cs typeface="Times New Roman"/>
              </a:rPr>
              <a:t>Relevant forces and constraints and their interactions and</a:t>
            </a:r>
            <a:r>
              <a:rPr dirty="0" sz="1200" spc="-130">
                <a:latin typeface="Times New Roman"/>
                <a:cs typeface="Times New Roman"/>
              </a:rPr>
              <a:t> </a:t>
            </a:r>
            <a:r>
              <a:rPr dirty="0" sz="1200">
                <a:latin typeface="Times New Roman"/>
                <a:cs typeface="Times New Roman"/>
              </a:rPr>
              <a:t>conflicts.</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motivational </a:t>
            </a:r>
            <a:r>
              <a:rPr dirty="0" sz="1200" spc="-5">
                <a:latin typeface="Times New Roman"/>
                <a:cs typeface="Times New Roman"/>
              </a:rPr>
              <a:t>scenario </a:t>
            </a:r>
            <a:r>
              <a:rPr dirty="0" sz="1200">
                <a:latin typeface="Times New Roman"/>
                <a:cs typeface="Times New Roman"/>
              </a:rPr>
              <a:t>for the</a:t>
            </a:r>
            <a:r>
              <a:rPr dirty="0" sz="1200" spc="-100">
                <a:latin typeface="Times New Roman"/>
                <a:cs typeface="Times New Roman"/>
              </a:rPr>
              <a:t> </a:t>
            </a:r>
            <a:r>
              <a:rPr dirty="0" sz="1200">
                <a:latin typeface="Times New Roman"/>
                <a:cs typeface="Times New Roman"/>
              </a:rPr>
              <a:t>pattern.</a:t>
            </a:r>
            <a:endParaRPr sz="1200">
              <a:latin typeface="Times New Roman"/>
              <a:cs typeface="Times New Roman"/>
            </a:endParaRPr>
          </a:p>
          <a:p>
            <a:pPr marL="241300">
              <a:lnSpc>
                <a:spcPts val="1914"/>
              </a:lnSpc>
              <a:spcBef>
                <a:spcPts val="40"/>
              </a:spcBef>
            </a:pPr>
            <a:r>
              <a:rPr dirty="0" sz="1600" spc="-10">
                <a:latin typeface="Tahoma"/>
                <a:cs typeface="Tahoma"/>
              </a:rPr>
              <a:t>Solution</a:t>
            </a:r>
            <a:endParaRPr sz="1600">
              <a:latin typeface="Tahoma"/>
              <a:cs typeface="Tahoma"/>
            </a:endParaRPr>
          </a:p>
          <a:p>
            <a:pPr marL="469900" indent="-228600">
              <a:lnSpc>
                <a:spcPts val="1435"/>
              </a:lnSpc>
              <a:buFont typeface="Symbol"/>
              <a:buChar char=""/>
              <a:tabLst>
                <a:tab pos="469265" algn="l"/>
                <a:tab pos="469900" algn="l"/>
              </a:tabLst>
            </a:pPr>
            <a:r>
              <a:rPr dirty="0" sz="1200" spc="-5">
                <a:latin typeface="Times New Roman"/>
                <a:cs typeface="Times New Roman"/>
              </a:rPr>
              <a:t>Static </a:t>
            </a:r>
            <a:r>
              <a:rPr dirty="0" sz="1200">
                <a:latin typeface="Times New Roman"/>
                <a:cs typeface="Times New Roman"/>
              </a:rPr>
              <a:t>and dynamic relationships describing how to realize the</a:t>
            </a:r>
            <a:r>
              <a:rPr dirty="0" sz="1200" spc="-110">
                <a:latin typeface="Times New Roman"/>
                <a:cs typeface="Times New Roman"/>
              </a:rPr>
              <a:t> </a:t>
            </a:r>
            <a:r>
              <a:rPr dirty="0" sz="1200">
                <a:latin typeface="Times New Roman"/>
                <a:cs typeface="Times New Roman"/>
              </a:rPr>
              <a:t>pattern.</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Instructions on how to construct the </a:t>
            </a:r>
            <a:r>
              <a:rPr dirty="0" sz="1200" spc="-5">
                <a:latin typeface="Times New Roman"/>
                <a:cs typeface="Times New Roman"/>
              </a:rPr>
              <a:t>work</a:t>
            </a:r>
            <a:r>
              <a:rPr dirty="0" sz="1200" spc="-114">
                <a:latin typeface="Times New Roman"/>
                <a:cs typeface="Times New Roman"/>
              </a:rPr>
              <a:t> </a:t>
            </a:r>
            <a:r>
              <a:rPr dirty="0" sz="1200">
                <a:latin typeface="Times New Roman"/>
                <a:cs typeface="Times New Roman"/>
              </a:rPr>
              <a:t>products.</a:t>
            </a:r>
            <a:endParaRPr sz="1200">
              <a:latin typeface="Times New Roman"/>
              <a:cs typeface="Times New Roman"/>
            </a:endParaRPr>
          </a:p>
        </p:txBody>
      </p:sp>
      <p:sp>
        <p:nvSpPr>
          <p:cNvPr id="4" name="object 4"/>
          <p:cNvSpPr txBox="1"/>
          <p:nvPr/>
        </p:nvSpPr>
        <p:spPr>
          <a:xfrm>
            <a:off x="1130300" y="9252508"/>
            <a:ext cx="5524500" cy="438150"/>
          </a:xfrm>
          <a:prstGeom prst="rect">
            <a:avLst/>
          </a:prstGeom>
        </p:spPr>
        <p:txBody>
          <a:bodyPr wrap="square" lIns="0" tIns="67310" rIns="0" bIns="0" rtlCol="0" vert="horz">
            <a:spAutoFit/>
          </a:bodyPr>
          <a:lstStyle/>
          <a:p>
            <a:pPr marL="12700">
              <a:lnSpc>
                <a:spcPts val="1410"/>
              </a:lnSpc>
              <a:spcBef>
                <a:spcPts val="530"/>
              </a:spcBef>
              <a:tabLst>
                <a:tab pos="5269865" algn="l"/>
              </a:tabLst>
            </a:pPr>
            <a:r>
              <a:rPr dirty="0" sz="1200" u="heavy">
                <a:latin typeface="Times New Roman"/>
                <a:cs typeface="Times New Roman"/>
              </a:rPr>
              <a:t> 	</a:t>
            </a:r>
            <a:r>
              <a:rPr dirty="0" sz="1200">
                <a:latin typeface="Times New Roman"/>
                <a:cs typeface="Times New Roman"/>
              </a:rPr>
              <a:t>138</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5511800" cy="8114665"/>
          </a:xfrm>
          <a:prstGeom prst="rect">
            <a:avLst/>
          </a:prstGeom>
        </p:spPr>
        <p:txBody>
          <a:bodyPr wrap="square" lIns="0" tIns="0" rIns="0" bIns="0" rtlCol="0" vert="horz">
            <a:spAutoFit/>
          </a:bodyPr>
          <a:lstStyle/>
          <a:p>
            <a:pPr marL="469900" marR="5080" indent="-228600">
              <a:lnSpc>
                <a:spcPts val="1370"/>
              </a:lnSpc>
              <a:buFont typeface="Symbol"/>
              <a:buChar char=""/>
              <a:tabLst>
                <a:tab pos="469265" algn="l"/>
                <a:tab pos="469900" algn="l"/>
              </a:tabLst>
            </a:pPr>
            <a:r>
              <a:rPr dirty="0" sz="1200" spc="-5">
                <a:latin typeface="Times New Roman"/>
                <a:cs typeface="Times New Roman"/>
              </a:rPr>
              <a:t>Pictures, </a:t>
            </a:r>
            <a:r>
              <a:rPr dirty="0" sz="1200">
                <a:latin typeface="Times New Roman"/>
                <a:cs typeface="Times New Roman"/>
              </a:rPr>
              <a:t>diagrams, prose </a:t>
            </a:r>
            <a:r>
              <a:rPr dirty="0" sz="1200" spc="-5">
                <a:latin typeface="Times New Roman"/>
                <a:cs typeface="Times New Roman"/>
              </a:rPr>
              <a:t>which </a:t>
            </a:r>
            <a:r>
              <a:rPr dirty="0" sz="1200">
                <a:latin typeface="Times New Roman"/>
                <a:cs typeface="Times New Roman"/>
              </a:rPr>
              <a:t>highlight the pattern’s </a:t>
            </a:r>
            <a:r>
              <a:rPr dirty="0" sz="1200" spc="-5">
                <a:latin typeface="Times New Roman"/>
                <a:cs typeface="Times New Roman"/>
              </a:rPr>
              <a:t>structure, </a:t>
            </a:r>
            <a:r>
              <a:rPr dirty="0" sz="1200">
                <a:latin typeface="Times New Roman"/>
                <a:cs typeface="Times New Roman"/>
              </a:rPr>
              <a:t>participants, and  collaborations.</a:t>
            </a:r>
            <a:endParaRPr sz="1200">
              <a:latin typeface="Times New Roman"/>
              <a:cs typeface="Times New Roman"/>
            </a:endParaRPr>
          </a:p>
          <a:p>
            <a:pPr marL="241300">
              <a:lnSpc>
                <a:spcPts val="1914"/>
              </a:lnSpc>
              <a:spcBef>
                <a:spcPts val="20"/>
              </a:spcBef>
            </a:pPr>
            <a:r>
              <a:rPr dirty="0" sz="1600" spc="-5">
                <a:latin typeface="Tahoma"/>
                <a:cs typeface="Tahoma"/>
              </a:rPr>
              <a:t>Examples</a:t>
            </a:r>
            <a:endParaRPr sz="1600">
              <a:latin typeface="Tahoma"/>
              <a:cs typeface="Tahoma"/>
            </a:endParaRPr>
          </a:p>
          <a:p>
            <a:pPr marL="241300" indent="-228600">
              <a:lnSpc>
                <a:spcPts val="1400"/>
              </a:lnSpc>
              <a:buFont typeface="Symbol"/>
              <a:buChar char=""/>
              <a:tabLst>
                <a:tab pos="240665" algn="l"/>
                <a:tab pos="241300" algn="l"/>
              </a:tabLst>
            </a:pPr>
            <a:r>
              <a:rPr dirty="0" sz="1200" spc="-5">
                <a:latin typeface="Times New Roman"/>
                <a:cs typeface="Times New Roman"/>
              </a:rPr>
              <a:t>One </a:t>
            </a:r>
            <a:r>
              <a:rPr dirty="0" sz="1200">
                <a:latin typeface="Times New Roman"/>
                <a:cs typeface="Times New Roman"/>
              </a:rPr>
              <a:t>or more </a:t>
            </a:r>
            <a:r>
              <a:rPr dirty="0" sz="1200" spc="-5">
                <a:latin typeface="Times New Roman"/>
                <a:cs typeface="Times New Roman"/>
              </a:rPr>
              <a:t>sample </a:t>
            </a:r>
            <a:r>
              <a:rPr dirty="0" sz="1200">
                <a:latin typeface="Times New Roman"/>
                <a:cs typeface="Times New Roman"/>
              </a:rPr>
              <a:t>applications to</a:t>
            </a:r>
            <a:r>
              <a:rPr dirty="0" sz="1200" spc="-95">
                <a:latin typeface="Times New Roman"/>
                <a:cs typeface="Times New Roman"/>
              </a:rPr>
              <a:t> </a:t>
            </a:r>
            <a:r>
              <a:rPr dirty="0" sz="1200">
                <a:latin typeface="Times New Roman"/>
                <a:cs typeface="Times New Roman"/>
              </a:rPr>
              <a:t>illustrate</a:t>
            </a:r>
            <a:endParaRPr sz="1200">
              <a:latin typeface="Times New Roman"/>
              <a:cs typeface="Times New Roman"/>
            </a:endParaRPr>
          </a:p>
          <a:p>
            <a:pPr lvl="1" marL="698500" indent="-228600">
              <a:lnSpc>
                <a:spcPts val="1375"/>
              </a:lnSpc>
              <a:buFont typeface="Courier New"/>
              <a:buChar char="o"/>
              <a:tabLst>
                <a:tab pos="698500" algn="l"/>
              </a:tabLst>
            </a:pPr>
            <a:r>
              <a:rPr dirty="0" sz="1200">
                <a:latin typeface="Times New Roman"/>
                <a:cs typeface="Times New Roman"/>
              </a:rPr>
              <a:t>a </a:t>
            </a:r>
            <a:r>
              <a:rPr dirty="0" sz="1200" spc="-5">
                <a:latin typeface="Times New Roman"/>
                <a:cs typeface="Times New Roman"/>
              </a:rPr>
              <a:t>specific</a:t>
            </a:r>
            <a:r>
              <a:rPr dirty="0" sz="1200" spc="-95">
                <a:latin typeface="Times New Roman"/>
                <a:cs typeface="Times New Roman"/>
              </a:rPr>
              <a:t> </a:t>
            </a:r>
            <a:r>
              <a:rPr dirty="0" sz="1200">
                <a:latin typeface="Times New Roman"/>
                <a:cs typeface="Times New Roman"/>
              </a:rPr>
              <a:t>context</a:t>
            </a:r>
            <a:endParaRPr sz="1200">
              <a:latin typeface="Times New Roman"/>
              <a:cs typeface="Times New Roman"/>
            </a:endParaRPr>
          </a:p>
          <a:p>
            <a:pPr lvl="1" marL="698500" indent="-228600">
              <a:lnSpc>
                <a:spcPts val="1410"/>
              </a:lnSpc>
              <a:buFont typeface="Courier New"/>
              <a:buChar char="o"/>
              <a:tabLst>
                <a:tab pos="698500" algn="l"/>
              </a:tabLst>
            </a:pPr>
            <a:r>
              <a:rPr dirty="0" sz="1200">
                <a:latin typeface="Times New Roman"/>
                <a:cs typeface="Times New Roman"/>
              </a:rPr>
              <a:t>how the pattern is</a:t>
            </a:r>
            <a:r>
              <a:rPr dirty="0" sz="1200" spc="-114">
                <a:latin typeface="Times New Roman"/>
                <a:cs typeface="Times New Roman"/>
              </a:rPr>
              <a:t> </a:t>
            </a:r>
            <a:r>
              <a:rPr dirty="0" sz="1200">
                <a:latin typeface="Times New Roman"/>
                <a:cs typeface="Times New Roman"/>
              </a:rPr>
              <a:t>applied</a:t>
            </a:r>
            <a:endParaRPr sz="1200">
              <a:latin typeface="Times New Roman"/>
              <a:cs typeface="Times New Roman"/>
            </a:endParaRPr>
          </a:p>
          <a:p>
            <a:pPr marL="12700">
              <a:lnSpc>
                <a:spcPct val="100000"/>
              </a:lnSpc>
              <a:spcBef>
                <a:spcPts val="35"/>
              </a:spcBef>
            </a:pPr>
            <a:r>
              <a:rPr dirty="0" sz="1200">
                <a:latin typeface="Symbol"/>
                <a:cs typeface="Symbol"/>
              </a:rPr>
              <a:t></a:t>
            </a:r>
            <a:endParaRPr sz="1200">
              <a:latin typeface="Symbol"/>
              <a:cs typeface="Symbol"/>
            </a:endParaRPr>
          </a:p>
          <a:p>
            <a:pPr marL="241300">
              <a:lnSpc>
                <a:spcPts val="1914"/>
              </a:lnSpc>
              <a:spcBef>
                <a:spcPts val="40"/>
              </a:spcBef>
            </a:pPr>
            <a:r>
              <a:rPr dirty="0" sz="1600" spc="-5">
                <a:latin typeface="Tahoma"/>
                <a:cs typeface="Tahoma"/>
              </a:rPr>
              <a:t>Resulting</a:t>
            </a:r>
            <a:r>
              <a:rPr dirty="0" sz="1600" spc="-60">
                <a:latin typeface="Tahoma"/>
                <a:cs typeface="Tahoma"/>
              </a:rPr>
              <a:t> </a:t>
            </a:r>
            <a:r>
              <a:rPr dirty="0" sz="1600" spc="-10">
                <a:latin typeface="Tahoma"/>
                <a:cs typeface="Tahoma"/>
              </a:rPr>
              <a:t>context</a:t>
            </a:r>
            <a:endParaRPr sz="1600">
              <a:latin typeface="Tahoma"/>
              <a:cs typeface="Tahoma"/>
            </a:endParaRPr>
          </a:p>
          <a:p>
            <a:pPr marL="241300" indent="-228600">
              <a:lnSpc>
                <a:spcPts val="1435"/>
              </a:lnSpc>
              <a:buFont typeface="Symbol"/>
              <a:buChar char=""/>
              <a:tabLst>
                <a:tab pos="240665" algn="l"/>
                <a:tab pos="241300" algn="l"/>
              </a:tabLst>
            </a:pPr>
            <a:r>
              <a:rPr dirty="0" sz="1200">
                <a:latin typeface="Times New Roman"/>
                <a:cs typeface="Times New Roman"/>
              </a:rPr>
              <a:t>the </a:t>
            </a:r>
            <a:r>
              <a:rPr dirty="0" sz="1200" spc="-5">
                <a:latin typeface="Times New Roman"/>
                <a:cs typeface="Times New Roman"/>
              </a:rPr>
              <a:t>state </a:t>
            </a:r>
            <a:r>
              <a:rPr dirty="0" sz="1200">
                <a:latin typeface="Times New Roman"/>
                <a:cs typeface="Times New Roman"/>
              </a:rPr>
              <a:t>or configuration after the pattern has been</a:t>
            </a:r>
            <a:r>
              <a:rPr dirty="0" sz="1200" spc="-110">
                <a:latin typeface="Times New Roman"/>
                <a:cs typeface="Times New Roman"/>
              </a:rPr>
              <a:t> </a:t>
            </a:r>
            <a:r>
              <a:rPr dirty="0" sz="1200">
                <a:latin typeface="Times New Roman"/>
                <a:cs typeface="Times New Roman"/>
              </a:rPr>
              <a:t>applied</a:t>
            </a:r>
            <a:endParaRPr sz="1200">
              <a:latin typeface="Times New Roman"/>
              <a:cs typeface="Times New Roman"/>
            </a:endParaRPr>
          </a:p>
          <a:p>
            <a:pPr marL="241300" indent="-228600">
              <a:lnSpc>
                <a:spcPct val="100000"/>
              </a:lnSpc>
              <a:spcBef>
                <a:spcPts val="35"/>
              </a:spcBef>
              <a:buFont typeface="Symbol"/>
              <a:buChar char=""/>
              <a:tabLst>
                <a:tab pos="240665" algn="l"/>
                <a:tab pos="241300" algn="l"/>
              </a:tabLst>
            </a:pPr>
            <a:r>
              <a:rPr dirty="0" sz="1200">
                <a:latin typeface="Times New Roman"/>
                <a:cs typeface="Times New Roman"/>
              </a:rPr>
              <a:t>consequences (good and bad) of applying the</a:t>
            </a:r>
            <a:r>
              <a:rPr dirty="0" sz="1200" spc="-120">
                <a:latin typeface="Times New Roman"/>
                <a:cs typeface="Times New Roman"/>
              </a:rPr>
              <a:t> </a:t>
            </a:r>
            <a:r>
              <a:rPr dirty="0" sz="1200">
                <a:latin typeface="Times New Roman"/>
                <a:cs typeface="Times New Roman"/>
              </a:rPr>
              <a:t>pattern</a:t>
            </a:r>
            <a:endParaRPr sz="1200">
              <a:latin typeface="Times New Roman"/>
              <a:cs typeface="Times New Roman"/>
            </a:endParaRPr>
          </a:p>
          <a:p>
            <a:pPr marL="241300">
              <a:lnSpc>
                <a:spcPts val="1914"/>
              </a:lnSpc>
              <a:spcBef>
                <a:spcPts val="45"/>
              </a:spcBef>
            </a:pPr>
            <a:r>
              <a:rPr dirty="0" sz="1600" spc="-5">
                <a:latin typeface="Tahoma"/>
                <a:cs typeface="Tahoma"/>
              </a:rPr>
              <a:t>Rationale</a:t>
            </a:r>
            <a:endParaRPr sz="1600">
              <a:latin typeface="Tahoma"/>
              <a:cs typeface="Tahoma"/>
            </a:endParaRPr>
          </a:p>
          <a:p>
            <a:pPr marL="241300" indent="-228600">
              <a:lnSpc>
                <a:spcPts val="1435"/>
              </a:lnSpc>
              <a:buFont typeface="Symbol"/>
              <a:buChar char=""/>
              <a:tabLst>
                <a:tab pos="240665" algn="l"/>
                <a:tab pos="241300" algn="l"/>
              </a:tabLst>
            </a:pPr>
            <a:r>
              <a:rPr dirty="0" sz="1200">
                <a:latin typeface="Times New Roman"/>
                <a:cs typeface="Times New Roman"/>
              </a:rPr>
              <a:t>justification of the </a:t>
            </a:r>
            <a:r>
              <a:rPr dirty="0" sz="1200" spc="-5">
                <a:latin typeface="Times New Roman"/>
                <a:cs typeface="Times New Roman"/>
              </a:rPr>
              <a:t>steps </a:t>
            </a:r>
            <a:r>
              <a:rPr dirty="0" sz="1200">
                <a:latin typeface="Times New Roman"/>
                <a:cs typeface="Times New Roman"/>
              </a:rPr>
              <a:t>or rules in the</a:t>
            </a:r>
            <a:r>
              <a:rPr dirty="0" sz="1200" spc="-110">
                <a:latin typeface="Times New Roman"/>
                <a:cs typeface="Times New Roman"/>
              </a:rPr>
              <a:t> </a:t>
            </a:r>
            <a:r>
              <a:rPr dirty="0" sz="1200">
                <a:latin typeface="Times New Roman"/>
                <a:cs typeface="Times New Roman"/>
              </a:rPr>
              <a:t>pattern</a:t>
            </a:r>
            <a:endParaRPr sz="1200">
              <a:latin typeface="Times New Roman"/>
              <a:cs typeface="Times New Roman"/>
            </a:endParaRPr>
          </a:p>
          <a:p>
            <a:pPr marL="241300" marR="5080" indent="-228600">
              <a:lnSpc>
                <a:spcPts val="1370"/>
              </a:lnSpc>
              <a:spcBef>
                <a:spcPts val="125"/>
              </a:spcBef>
              <a:buFont typeface="Symbol"/>
              <a:buChar char=""/>
              <a:tabLst>
                <a:tab pos="240665" algn="l"/>
                <a:tab pos="241300" algn="l"/>
              </a:tabLst>
            </a:pPr>
            <a:r>
              <a:rPr dirty="0" sz="1200">
                <a:latin typeface="Times New Roman"/>
                <a:cs typeface="Times New Roman"/>
              </a:rPr>
              <a:t>how and </a:t>
            </a:r>
            <a:r>
              <a:rPr dirty="0" sz="1200" spc="-5">
                <a:latin typeface="Times New Roman"/>
                <a:cs typeface="Times New Roman"/>
              </a:rPr>
              <a:t>why </a:t>
            </a:r>
            <a:r>
              <a:rPr dirty="0" sz="1200">
                <a:latin typeface="Times New Roman"/>
                <a:cs typeface="Times New Roman"/>
              </a:rPr>
              <a:t>it resolves the forces to achieve the desired goals, principles, and  philosophies</a:t>
            </a:r>
            <a:endParaRPr sz="1200">
              <a:latin typeface="Times New Roman"/>
              <a:cs typeface="Times New Roman"/>
            </a:endParaRPr>
          </a:p>
          <a:p>
            <a:pPr marL="241300" indent="-228600">
              <a:lnSpc>
                <a:spcPct val="100000"/>
              </a:lnSpc>
              <a:buFont typeface="Symbol"/>
              <a:buChar char=""/>
              <a:tabLst>
                <a:tab pos="240665" algn="l"/>
                <a:tab pos="241300" algn="l"/>
              </a:tabLst>
            </a:pPr>
            <a:r>
              <a:rPr dirty="0" sz="1200">
                <a:latin typeface="Times New Roman"/>
                <a:cs typeface="Times New Roman"/>
              </a:rPr>
              <a:t>how are the forces orchestrated to achieve</a:t>
            </a:r>
            <a:r>
              <a:rPr dirty="0" sz="1200" spc="-125">
                <a:latin typeface="Times New Roman"/>
                <a:cs typeface="Times New Roman"/>
              </a:rPr>
              <a:t> </a:t>
            </a:r>
            <a:r>
              <a:rPr dirty="0" sz="1200">
                <a:latin typeface="Times New Roman"/>
                <a:cs typeface="Times New Roman"/>
              </a:rPr>
              <a:t>harmony</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a:latin typeface="Times New Roman"/>
                <a:cs typeface="Times New Roman"/>
              </a:rPr>
              <a:t>how does the pattern actually</a:t>
            </a:r>
            <a:r>
              <a:rPr dirty="0" sz="1200" spc="-114">
                <a:latin typeface="Times New Roman"/>
                <a:cs typeface="Times New Roman"/>
              </a:rPr>
              <a:t> </a:t>
            </a:r>
            <a:r>
              <a:rPr dirty="0" sz="1200" spc="-5">
                <a:latin typeface="Times New Roman"/>
                <a:cs typeface="Times New Roman"/>
              </a:rPr>
              <a:t>work</a:t>
            </a:r>
            <a:endParaRPr sz="1200">
              <a:latin typeface="Times New Roman"/>
              <a:cs typeface="Times New Roman"/>
            </a:endParaRPr>
          </a:p>
          <a:p>
            <a:pPr marL="241300">
              <a:lnSpc>
                <a:spcPts val="1914"/>
              </a:lnSpc>
              <a:spcBef>
                <a:spcPts val="40"/>
              </a:spcBef>
            </a:pPr>
            <a:r>
              <a:rPr dirty="0" sz="1600" spc="-5">
                <a:latin typeface="Tahoma"/>
                <a:cs typeface="Tahoma"/>
              </a:rPr>
              <a:t>Related</a:t>
            </a:r>
            <a:r>
              <a:rPr dirty="0" sz="1600" spc="-65">
                <a:latin typeface="Tahoma"/>
                <a:cs typeface="Tahoma"/>
              </a:rPr>
              <a:t> </a:t>
            </a:r>
            <a:r>
              <a:rPr dirty="0" sz="1600" spc="-5">
                <a:latin typeface="Tahoma"/>
                <a:cs typeface="Tahoma"/>
              </a:rPr>
              <a:t>patterns</a:t>
            </a:r>
            <a:endParaRPr sz="1600">
              <a:latin typeface="Tahoma"/>
              <a:cs typeface="Tahoma"/>
            </a:endParaRPr>
          </a:p>
          <a:p>
            <a:pPr marL="241300" indent="-228600">
              <a:lnSpc>
                <a:spcPts val="1435"/>
              </a:lnSpc>
              <a:buFont typeface="Symbol"/>
              <a:buChar char=""/>
              <a:tabLst>
                <a:tab pos="240665" algn="l"/>
                <a:tab pos="241300" algn="l"/>
              </a:tabLst>
            </a:pPr>
            <a:r>
              <a:rPr dirty="0" sz="1200">
                <a:latin typeface="Times New Roman"/>
                <a:cs typeface="Times New Roman"/>
              </a:rPr>
              <a:t>the </a:t>
            </a:r>
            <a:r>
              <a:rPr dirty="0" sz="1200" spc="-5">
                <a:latin typeface="Times New Roman"/>
                <a:cs typeface="Times New Roman"/>
              </a:rPr>
              <a:t>static </a:t>
            </a:r>
            <a:r>
              <a:rPr dirty="0" sz="1200">
                <a:latin typeface="Times New Roman"/>
                <a:cs typeface="Times New Roman"/>
              </a:rPr>
              <a:t>and dynamic relationships between this pattern and other</a:t>
            </a:r>
            <a:r>
              <a:rPr dirty="0" sz="1200" spc="-110">
                <a:latin typeface="Times New Roman"/>
                <a:cs typeface="Times New Roman"/>
              </a:rPr>
              <a:t> </a:t>
            </a:r>
            <a:r>
              <a:rPr dirty="0" sz="1200">
                <a:latin typeface="Times New Roman"/>
                <a:cs typeface="Times New Roman"/>
              </a:rPr>
              <a:t>patterns</a:t>
            </a:r>
            <a:endParaRPr sz="1200">
              <a:latin typeface="Times New Roman"/>
              <a:cs typeface="Times New Roman"/>
            </a:endParaRPr>
          </a:p>
          <a:p>
            <a:pPr marL="241300">
              <a:lnSpc>
                <a:spcPts val="1914"/>
              </a:lnSpc>
              <a:spcBef>
                <a:spcPts val="40"/>
              </a:spcBef>
            </a:pPr>
            <a:r>
              <a:rPr dirty="0" sz="1600" spc="-5">
                <a:latin typeface="Tahoma"/>
                <a:cs typeface="Tahoma"/>
              </a:rPr>
              <a:t>Known</a:t>
            </a:r>
            <a:r>
              <a:rPr dirty="0" sz="1600" spc="-80">
                <a:latin typeface="Tahoma"/>
                <a:cs typeface="Tahoma"/>
              </a:rPr>
              <a:t> </a:t>
            </a:r>
            <a:r>
              <a:rPr dirty="0" sz="1600" spc="-5">
                <a:latin typeface="Tahoma"/>
                <a:cs typeface="Tahoma"/>
              </a:rPr>
              <a:t>uses</a:t>
            </a:r>
            <a:endParaRPr sz="1600">
              <a:latin typeface="Tahoma"/>
              <a:cs typeface="Tahoma"/>
            </a:endParaRPr>
          </a:p>
          <a:p>
            <a:pPr marL="241300" indent="-228600">
              <a:lnSpc>
                <a:spcPts val="1435"/>
              </a:lnSpc>
              <a:buFont typeface="Symbol"/>
              <a:buChar char=""/>
              <a:tabLst>
                <a:tab pos="240665" algn="l"/>
                <a:tab pos="241300" algn="l"/>
              </a:tabLst>
            </a:pPr>
            <a:r>
              <a:rPr dirty="0" sz="1200">
                <a:latin typeface="Times New Roman"/>
                <a:cs typeface="Times New Roman"/>
              </a:rPr>
              <a:t>to demonstrate that this is a proven </a:t>
            </a:r>
            <a:r>
              <a:rPr dirty="0" sz="1200" spc="-5">
                <a:latin typeface="Times New Roman"/>
                <a:cs typeface="Times New Roman"/>
              </a:rPr>
              <a:t>solution </a:t>
            </a:r>
            <a:r>
              <a:rPr dirty="0" sz="1200">
                <a:latin typeface="Times New Roman"/>
                <a:cs typeface="Times New Roman"/>
              </a:rPr>
              <a:t>to a recurring</a:t>
            </a:r>
            <a:r>
              <a:rPr dirty="0" sz="1200" spc="-114">
                <a:latin typeface="Times New Roman"/>
                <a:cs typeface="Times New Roman"/>
              </a:rPr>
              <a:t> </a:t>
            </a:r>
            <a:r>
              <a:rPr dirty="0" sz="1200">
                <a:latin typeface="Times New Roman"/>
                <a:cs typeface="Times New Roman"/>
              </a:rPr>
              <a:t>problem</a:t>
            </a:r>
            <a:endParaRPr sz="1200">
              <a:latin typeface="Times New Roman"/>
              <a:cs typeface="Times New Roman"/>
            </a:endParaRPr>
          </a:p>
          <a:p>
            <a:pPr>
              <a:lnSpc>
                <a:spcPct val="100000"/>
              </a:lnSpc>
              <a:spcBef>
                <a:spcPts val="45"/>
              </a:spcBef>
              <a:buFont typeface="Symbol"/>
              <a:buChar char=""/>
            </a:pPr>
            <a:endParaRPr sz="1200">
              <a:latin typeface="Times New Roman"/>
              <a:cs typeface="Times New Roman"/>
            </a:endParaRPr>
          </a:p>
          <a:p>
            <a:pPr marL="12700">
              <a:lnSpc>
                <a:spcPct val="100000"/>
              </a:lnSpc>
            </a:pPr>
            <a:r>
              <a:rPr dirty="0" sz="1800">
                <a:latin typeface="Tahoma"/>
                <a:cs typeface="Tahoma"/>
              </a:rPr>
              <a:t>Classifications of</a:t>
            </a:r>
            <a:r>
              <a:rPr dirty="0" sz="1800" spc="-120">
                <a:latin typeface="Tahoma"/>
                <a:cs typeface="Tahoma"/>
              </a:rPr>
              <a:t> </a:t>
            </a:r>
            <a:r>
              <a:rPr dirty="0" sz="1800">
                <a:latin typeface="Tahoma"/>
                <a:cs typeface="Tahoma"/>
              </a:rPr>
              <a:t>deerns</a:t>
            </a:r>
            <a:endParaRPr sz="1800">
              <a:latin typeface="Tahoma"/>
              <a:cs typeface="Tahoma"/>
            </a:endParaRPr>
          </a:p>
          <a:p>
            <a:pPr marL="241300">
              <a:lnSpc>
                <a:spcPts val="1910"/>
              </a:lnSpc>
              <a:spcBef>
                <a:spcPts val="20"/>
              </a:spcBef>
            </a:pPr>
            <a:r>
              <a:rPr dirty="0" sz="1600" spc="-5">
                <a:latin typeface="Tahoma"/>
                <a:cs typeface="Tahoma"/>
              </a:rPr>
              <a:t>Creational</a:t>
            </a:r>
            <a:r>
              <a:rPr dirty="0" sz="1600" spc="-60">
                <a:latin typeface="Tahoma"/>
                <a:cs typeface="Tahoma"/>
              </a:rPr>
              <a:t> </a:t>
            </a:r>
            <a:r>
              <a:rPr dirty="0" sz="1600" spc="-5">
                <a:latin typeface="Tahoma"/>
                <a:cs typeface="Tahoma"/>
              </a:rPr>
              <a:t>patterns</a:t>
            </a:r>
            <a:endParaRPr sz="1600">
              <a:latin typeface="Tahoma"/>
              <a:cs typeface="Tahoma"/>
            </a:endParaRPr>
          </a:p>
          <a:p>
            <a:pPr marL="241300" indent="-228600">
              <a:lnSpc>
                <a:spcPts val="1430"/>
              </a:lnSpc>
              <a:buFont typeface="Symbol"/>
              <a:buChar char=""/>
              <a:tabLst>
                <a:tab pos="240665" algn="l"/>
                <a:tab pos="241300" algn="l"/>
              </a:tabLst>
            </a:pPr>
            <a:r>
              <a:rPr dirty="0" sz="1200" spc="-5">
                <a:latin typeface="Times New Roman"/>
                <a:cs typeface="Times New Roman"/>
              </a:rPr>
              <a:t>How </a:t>
            </a:r>
            <a:r>
              <a:rPr dirty="0" sz="1200">
                <a:latin typeface="Times New Roman"/>
                <a:cs typeface="Times New Roman"/>
              </a:rPr>
              <a:t>to create and</a:t>
            </a:r>
            <a:r>
              <a:rPr dirty="0" sz="1200" spc="-105">
                <a:latin typeface="Times New Roman"/>
                <a:cs typeface="Times New Roman"/>
              </a:rPr>
              <a:t> </a:t>
            </a:r>
            <a:r>
              <a:rPr dirty="0" sz="1200">
                <a:latin typeface="Times New Roman"/>
                <a:cs typeface="Times New Roman"/>
              </a:rPr>
              <a:t>instantiate</a:t>
            </a:r>
            <a:endParaRPr sz="1200">
              <a:latin typeface="Times New Roman"/>
              <a:cs typeface="Times New Roman"/>
            </a:endParaRPr>
          </a:p>
          <a:p>
            <a:pPr marL="241300" marR="5080" indent="-228600">
              <a:lnSpc>
                <a:spcPts val="1370"/>
              </a:lnSpc>
              <a:spcBef>
                <a:spcPts val="140"/>
              </a:spcBef>
              <a:buFont typeface="Symbol"/>
              <a:buChar char=""/>
              <a:tabLst>
                <a:tab pos="240665" algn="l"/>
                <a:tab pos="241300" algn="l"/>
              </a:tabLst>
            </a:pPr>
            <a:r>
              <a:rPr dirty="0" sz="1200" spc="-5">
                <a:latin typeface="Times New Roman"/>
                <a:cs typeface="Times New Roman"/>
              </a:rPr>
              <a:t>Abstract </a:t>
            </a:r>
            <a:r>
              <a:rPr dirty="0" sz="1200">
                <a:latin typeface="Times New Roman"/>
                <a:cs typeface="Times New Roman"/>
              </a:rPr>
              <a:t>the instantiation process and make the </a:t>
            </a:r>
            <a:r>
              <a:rPr dirty="0" sz="1200" spc="-5">
                <a:latin typeface="Times New Roman"/>
                <a:cs typeface="Times New Roman"/>
              </a:rPr>
              <a:t>system </a:t>
            </a:r>
            <a:r>
              <a:rPr dirty="0" sz="1200">
                <a:latin typeface="Times New Roman"/>
                <a:cs typeface="Times New Roman"/>
              </a:rPr>
              <a:t>independent of its creational  process.</a:t>
            </a:r>
            <a:endParaRPr sz="1200">
              <a:latin typeface="Times New Roman"/>
              <a:cs typeface="Times New Roman"/>
            </a:endParaRPr>
          </a:p>
          <a:p>
            <a:pPr marL="241300" indent="-228600">
              <a:lnSpc>
                <a:spcPct val="100000"/>
              </a:lnSpc>
              <a:buFont typeface="Symbol"/>
              <a:buChar char=""/>
              <a:tabLst>
                <a:tab pos="240665" algn="l"/>
                <a:tab pos="241300" algn="l"/>
              </a:tabLst>
            </a:pPr>
            <a:r>
              <a:rPr dirty="0" sz="1200">
                <a:latin typeface="Times New Roman"/>
                <a:cs typeface="Times New Roman"/>
              </a:rPr>
              <a:t>Class creational</a:t>
            </a:r>
            <a:r>
              <a:rPr dirty="0" sz="1200" spc="-105">
                <a:latin typeface="Times New Roman"/>
                <a:cs typeface="Times New Roman"/>
              </a:rPr>
              <a:t> </a:t>
            </a:r>
            <a:r>
              <a:rPr dirty="0" sz="1200">
                <a:latin typeface="Times New Roman"/>
                <a:cs typeface="Times New Roman"/>
              </a:rPr>
              <a:t>rules</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spc="-5">
                <a:latin typeface="Times New Roman"/>
                <a:cs typeface="Times New Roman"/>
              </a:rPr>
              <a:t>Object </a:t>
            </a:r>
            <a:r>
              <a:rPr dirty="0" sz="1200">
                <a:latin typeface="Times New Roman"/>
                <a:cs typeface="Times New Roman"/>
              </a:rPr>
              <a:t>creational</a:t>
            </a:r>
            <a:r>
              <a:rPr dirty="0" sz="1200" spc="-95">
                <a:latin typeface="Times New Roman"/>
                <a:cs typeface="Times New Roman"/>
              </a:rPr>
              <a:t> </a:t>
            </a:r>
            <a:r>
              <a:rPr dirty="0" sz="1200">
                <a:latin typeface="Times New Roman"/>
                <a:cs typeface="Times New Roman"/>
              </a:rPr>
              <a:t>rules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a:latin typeface="Times New Roman"/>
                <a:cs typeface="Times New Roman"/>
              </a:rPr>
              <a:t>Abstract </a:t>
            </a:r>
            <a:r>
              <a:rPr dirty="0" sz="1200">
                <a:latin typeface="Times New Roman"/>
                <a:cs typeface="Times New Roman"/>
              </a:rPr>
              <a:t>factory and factory</a:t>
            </a:r>
            <a:r>
              <a:rPr dirty="0" sz="1200" spc="-95">
                <a:latin typeface="Times New Roman"/>
                <a:cs typeface="Times New Roman"/>
              </a:rPr>
              <a:t> </a:t>
            </a:r>
            <a:r>
              <a:rPr dirty="0" sz="1200">
                <a:latin typeface="Times New Roman"/>
                <a:cs typeface="Times New Roman"/>
              </a:rPr>
              <a:t>method</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spc="-5">
                <a:latin typeface="Times New Roman"/>
                <a:cs typeface="Times New Roman"/>
              </a:rPr>
              <a:t>Abstract </a:t>
            </a:r>
            <a:r>
              <a:rPr dirty="0" sz="1200">
                <a:latin typeface="Times New Roman"/>
                <a:cs typeface="Times New Roman"/>
              </a:rPr>
              <a:t>the instantiation</a:t>
            </a:r>
            <a:r>
              <a:rPr dirty="0" sz="1200" spc="-100">
                <a:latin typeface="Times New Roman"/>
                <a:cs typeface="Times New Roman"/>
              </a:rPr>
              <a:t> </a:t>
            </a:r>
            <a:r>
              <a:rPr dirty="0" sz="1200">
                <a:latin typeface="Times New Roman"/>
                <a:cs typeface="Times New Roman"/>
              </a:rPr>
              <a:t>process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a:latin typeface="Times New Roman"/>
                <a:cs typeface="Times New Roman"/>
              </a:rPr>
              <a:t>Make </a:t>
            </a: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independent to its</a:t>
            </a:r>
            <a:r>
              <a:rPr dirty="0" sz="1200" spc="-95">
                <a:latin typeface="Times New Roman"/>
                <a:cs typeface="Times New Roman"/>
              </a:rPr>
              <a:t> </a:t>
            </a:r>
            <a:r>
              <a:rPr dirty="0" sz="1200">
                <a:latin typeface="Times New Roman"/>
                <a:cs typeface="Times New Roman"/>
              </a:rPr>
              <a:t>realization</a:t>
            </a:r>
            <a:endParaRPr sz="1200">
              <a:latin typeface="Times New Roman"/>
              <a:cs typeface="Times New Roman"/>
            </a:endParaRPr>
          </a:p>
          <a:p>
            <a:pPr marL="241300" indent="-228600">
              <a:lnSpc>
                <a:spcPct val="100000"/>
              </a:lnSpc>
              <a:spcBef>
                <a:spcPts val="35"/>
              </a:spcBef>
              <a:buFont typeface="Symbol"/>
              <a:buChar char=""/>
              <a:tabLst>
                <a:tab pos="240665" algn="l"/>
                <a:tab pos="241300" algn="l"/>
              </a:tabLst>
            </a:pPr>
            <a:r>
              <a:rPr dirty="0" sz="1200">
                <a:latin typeface="Times New Roman"/>
                <a:cs typeface="Times New Roman"/>
              </a:rPr>
              <a:t>Class Creational use inheritance to vary the instantiated</a:t>
            </a:r>
            <a:r>
              <a:rPr dirty="0" sz="1200" spc="-120">
                <a:latin typeface="Times New Roman"/>
                <a:cs typeface="Times New Roman"/>
              </a:rPr>
              <a:t> </a:t>
            </a:r>
            <a:r>
              <a:rPr dirty="0" sz="1200">
                <a:latin typeface="Times New Roman"/>
                <a:cs typeface="Times New Roman"/>
              </a:rPr>
              <a:t>classes</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spc="-5">
                <a:latin typeface="Times New Roman"/>
                <a:cs typeface="Times New Roman"/>
              </a:rPr>
              <a:t>Object </a:t>
            </a:r>
            <a:r>
              <a:rPr dirty="0" sz="1200">
                <a:latin typeface="Times New Roman"/>
                <a:cs typeface="Times New Roman"/>
              </a:rPr>
              <a:t>Creational delegate instantiation to an another</a:t>
            </a:r>
            <a:r>
              <a:rPr dirty="0" sz="1200" spc="-110">
                <a:latin typeface="Times New Roman"/>
                <a:cs typeface="Times New Roman"/>
              </a:rPr>
              <a:t> </a:t>
            </a:r>
            <a:r>
              <a:rPr dirty="0" sz="1200">
                <a:latin typeface="Times New Roman"/>
                <a:cs typeface="Times New Roman"/>
              </a:rPr>
              <a:t>object</a:t>
            </a:r>
            <a:endParaRPr sz="1200">
              <a:latin typeface="Times New Roman"/>
              <a:cs typeface="Times New Roman"/>
            </a:endParaRPr>
          </a:p>
          <a:p>
            <a:pPr marL="241300">
              <a:lnSpc>
                <a:spcPts val="1914"/>
              </a:lnSpc>
              <a:spcBef>
                <a:spcPts val="40"/>
              </a:spcBef>
            </a:pPr>
            <a:r>
              <a:rPr dirty="0" sz="1600" spc="-10">
                <a:latin typeface="Tahoma"/>
                <a:cs typeface="Tahoma"/>
              </a:rPr>
              <a:t>Structural</a:t>
            </a:r>
            <a:r>
              <a:rPr dirty="0" sz="1600" spc="-40">
                <a:latin typeface="Tahoma"/>
                <a:cs typeface="Tahoma"/>
              </a:rPr>
              <a:t> </a:t>
            </a:r>
            <a:r>
              <a:rPr dirty="0" sz="1600" spc="-5">
                <a:latin typeface="Tahoma"/>
                <a:cs typeface="Tahoma"/>
              </a:rPr>
              <a:t>patterns</a:t>
            </a:r>
            <a:endParaRPr sz="1600">
              <a:latin typeface="Tahoma"/>
              <a:cs typeface="Tahoma"/>
            </a:endParaRPr>
          </a:p>
          <a:p>
            <a:pPr marL="241300" indent="-228600">
              <a:lnSpc>
                <a:spcPts val="1435"/>
              </a:lnSpc>
              <a:buFont typeface="Symbol"/>
              <a:buChar char=""/>
              <a:tabLst>
                <a:tab pos="240665" algn="l"/>
                <a:tab pos="241300" algn="l"/>
              </a:tabLst>
            </a:pPr>
            <a:r>
              <a:rPr dirty="0" sz="1200" spc="-5">
                <a:latin typeface="Times New Roman"/>
                <a:cs typeface="Times New Roman"/>
              </a:rPr>
              <a:t>Deals with </a:t>
            </a:r>
            <a:r>
              <a:rPr dirty="0" sz="1200">
                <a:latin typeface="Times New Roman"/>
                <a:cs typeface="Times New Roman"/>
              </a:rPr>
              <a:t>object’s</a:t>
            </a:r>
            <a:r>
              <a:rPr dirty="0" sz="1200" spc="-80">
                <a:latin typeface="Times New Roman"/>
                <a:cs typeface="Times New Roman"/>
              </a:rPr>
              <a:t> </a:t>
            </a:r>
            <a:r>
              <a:rPr dirty="0" sz="1200" spc="-5">
                <a:latin typeface="Times New Roman"/>
                <a:cs typeface="Times New Roman"/>
              </a:rPr>
              <a:t>structure</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a:latin typeface="Times New Roman"/>
                <a:cs typeface="Times New Roman"/>
              </a:rPr>
              <a:t>Class </a:t>
            </a:r>
            <a:r>
              <a:rPr dirty="0" sz="1200" spc="-5">
                <a:latin typeface="Times New Roman"/>
                <a:cs typeface="Times New Roman"/>
              </a:rPr>
              <a:t>structural </a:t>
            </a:r>
            <a:r>
              <a:rPr dirty="0" sz="1200">
                <a:latin typeface="Times New Roman"/>
                <a:cs typeface="Times New Roman"/>
              </a:rPr>
              <a:t>patterns concern the aggregation of classes to form the largest</a:t>
            </a:r>
            <a:r>
              <a:rPr dirty="0" sz="1200" spc="-125">
                <a:latin typeface="Times New Roman"/>
                <a:cs typeface="Times New Roman"/>
              </a:rPr>
              <a:t> </a:t>
            </a:r>
            <a:r>
              <a:rPr dirty="0" sz="1200">
                <a:latin typeface="Times New Roman"/>
                <a:cs typeface="Times New Roman"/>
              </a:rPr>
              <a:t>classes.</a:t>
            </a:r>
            <a:endParaRPr sz="1200">
              <a:latin typeface="Times New Roman"/>
              <a:cs typeface="Times New Roman"/>
            </a:endParaRPr>
          </a:p>
          <a:p>
            <a:pPr marL="241300" marR="6350" indent="-228600">
              <a:lnSpc>
                <a:spcPts val="1370"/>
              </a:lnSpc>
              <a:spcBef>
                <a:spcPts val="125"/>
              </a:spcBef>
              <a:buFont typeface="Symbol"/>
              <a:buChar char=""/>
              <a:tabLst>
                <a:tab pos="240665" algn="l"/>
                <a:tab pos="241300" algn="l"/>
              </a:tabLst>
            </a:pPr>
            <a:r>
              <a:rPr dirty="0" sz="1200" spc="-5">
                <a:latin typeface="Times New Roman"/>
                <a:cs typeface="Times New Roman"/>
              </a:rPr>
              <a:t>Object structural </a:t>
            </a:r>
            <a:r>
              <a:rPr dirty="0" sz="1200">
                <a:latin typeface="Times New Roman"/>
                <a:cs typeface="Times New Roman"/>
              </a:rPr>
              <a:t>patterns concerns the aggregation of objects to form the largest  classes</a:t>
            </a:r>
            <a:endParaRPr sz="1200">
              <a:latin typeface="Times New Roman"/>
              <a:cs typeface="Times New Roman"/>
            </a:endParaRPr>
          </a:p>
          <a:p>
            <a:pPr marL="241300" indent="-228600">
              <a:lnSpc>
                <a:spcPct val="100000"/>
              </a:lnSpc>
              <a:buFont typeface="Symbol"/>
              <a:buChar char=""/>
              <a:tabLst>
                <a:tab pos="240665" algn="l"/>
                <a:tab pos="241300" algn="l"/>
              </a:tabLst>
            </a:pPr>
            <a:r>
              <a:rPr dirty="0" sz="1200">
                <a:latin typeface="Times New Roman"/>
                <a:cs typeface="Times New Roman"/>
              </a:rPr>
              <a:t>Class </a:t>
            </a:r>
            <a:r>
              <a:rPr dirty="0" sz="1200" spc="-5">
                <a:latin typeface="Times New Roman"/>
                <a:cs typeface="Times New Roman"/>
              </a:rPr>
              <a:t>Structural </a:t>
            </a:r>
            <a:r>
              <a:rPr dirty="0" sz="1200">
                <a:latin typeface="Times New Roman"/>
                <a:cs typeface="Times New Roman"/>
              </a:rPr>
              <a:t>patterns concern the aggregation of classes to form largest</a:t>
            </a:r>
            <a:r>
              <a:rPr dirty="0" sz="1200" spc="-120">
                <a:latin typeface="Times New Roman"/>
                <a:cs typeface="Times New Roman"/>
              </a:rPr>
              <a:t> </a:t>
            </a:r>
            <a:r>
              <a:rPr dirty="0" sz="1200" spc="-5">
                <a:latin typeface="Times New Roman"/>
                <a:cs typeface="Times New Roman"/>
              </a:rPr>
              <a:t>structures</a:t>
            </a:r>
            <a:endParaRPr sz="1200">
              <a:latin typeface="Times New Roman"/>
              <a:cs typeface="Times New Roman"/>
            </a:endParaRPr>
          </a:p>
          <a:p>
            <a:pPr marL="241300" indent="-228600">
              <a:lnSpc>
                <a:spcPct val="100000"/>
              </a:lnSpc>
              <a:spcBef>
                <a:spcPts val="35"/>
              </a:spcBef>
              <a:buFont typeface="Symbol"/>
              <a:buChar char=""/>
              <a:tabLst>
                <a:tab pos="240665" algn="l"/>
                <a:tab pos="241300" algn="l"/>
              </a:tabLst>
            </a:pPr>
            <a:r>
              <a:rPr dirty="0" sz="1200" spc="-5">
                <a:latin typeface="Times New Roman"/>
                <a:cs typeface="Times New Roman"/>
              </a:rPr>
              <a:t>Object Structural </a:t>
            </a:r>
            <a:r>
              <a:rPr dirty="0" sz="1200">
                <a:latin typeface="Times New Roman"/>
                <a:cs typeface="Times New Roman"/>
              </a:rPr>
              <a:t>pattern concern the aggregation of objects to form largest</a:t>
            </a:r>
            <a:r>
              <a:rPr dirty="0" sz="1200" spc="-105">
                <a:latin typeface="Times New Roman"/>
                <a:cs typeface="Times New Roman"/>
              </a:rPr>
              <a:t> </a:t>
            </a:r>
            <a:r>
              <a:rPr dirty="0" sz="1200" spc="-5">
                <a:latin typeface="Times New Roman"/>
                <a:cs typeface="Times New Roman"/>
              </a:rPr>
              <a:t>structures</a:t>
            </a:r>
            <a:endParaRPr sz="1200">
              <a:latin typeface="Times New Roman"/>
              <a:cs typeface="Times New Roman"/>
            </a:endParaRPr>
          </a:p>
          <a:p>
            <a:pPr marL="241300">
              <a:lnSpc>
                <a:spcPct val="100000"/>
              </a:lnSpc>
              <a:spcBef>
                <a:spcPts val="40"/>
              </a:spcBef>
            </a:pPr>
            <a:r>
              <a:rPr dirty="0" sz="1600" spc="-10">
                <a:latin typeface="Tahoma"/>
                <a:cs typeface="Tahoma"/>
              </a:rPr>
              <a:t>Behavioral</a:t>
            </a:r>
            <a:r>
              <a:rPr dirty="0" sz="1600" spc="-45">
                <a:latin typeface="Tahoma"/>
                <a:cs typeface="Tahoma"/>
              </a:rPr>
              <a:t> </a:t>
            </a:r>
            <a:r>
              <a:rPr dirty="0" sz="1600">
                <a:latin typeface="Tahoma"/>
                <a:cs typeface="Tahoma"/>
              </a:rPr>
              <a:t>patterns</a:t>
            </a:r>
            <a:endParaRPr sz="1600">
              <a:latin typeface="Tahoma"/>
              <a:cs typeface="Tahoma"/>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139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2"/>
            <a:ext cx="5513705" cy="7713345"/>
          </a:xfrm>
          <a:prstGeom prst="rect">
            <a:avLst/>
          </a:prstGeom>
        </p:spPr>
        <p:txBody>
          <a:bodyPr wrap="square" lIns="0" tIns="0" rIns="0" bIns="0" rtlCol="0" vert="horz">
            <a:spAutoFit/>
          </a:bodyPr>
          <a:lstStyle/>
          <a:p>
            <a:pPr marL="241300" indent="-228600">
              <a:lnSpc>
                <a:spcPct val="100000"/>
              </a:lnSpc>
              <a:buFont typeface="Symbol"/>
              <a:buChar char=""/>
              <a:tabLst>
                <a:tab pos="240665" algn="l"/>
                <a:tab pos="241300" algn="l"/>
              </a:tabLst>
            </a:pPr>
            <a:r>
              <a:rPr dirty="0" sz="1200" spc="-5">
                <a:latin typeface="Times New Roman"/>
                <a:cs typeface="Times New Roman"/>
              </a:rPr>
              <a:t>Describe </a:t>
            </a:r>
            <a:r>
              <a:rPr dirty="0" sz="1200">
                <a:latin typeface="Times New Roman"/>
                <a:cs typeface="Times New Roman"/>
              </a:rPr>
              <a:t>the patterns of communication between classes and</a:t>
            </a:r>
            <a:r>
              <a:rPr dirty="0" sz="1200" spc="-110">
                <a:latin typeface="Times New Roman"/>
                <a:cs typeface="Times New Roman"/>
              </a:rPr>
              <a:t> </a:t>
            </a:r>
            <a:r>
              <a:rPr dirty="0" sz="1200">
                <a:latin typeface="Times New Roman"/>
                <a:cs typeface="Times New Roman"/>
              </a:rPr>
              <a:t>objects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a:latin typeface="Times New Roman"/>
                <a:cs typeface="Times New Roman"/>
              </a:rPr>
              <a:t>How </a:t>
            </a:r>
            <a:r>
              <a:rPr dirty="0" sz="1200">
                <a:latin typeface="Times New Roman"/>
                <a:cs typeface="Times New Roman"/>
              </a:rPr>
              <a:t>objects are communicating </a:t>
            </a:r>
            <a:r>
              <a:rPr dirty="0" sz="1200" spc="-5">
                <a:latin typeface="Times New Roman"/>
                <a:cs typeface="Times New Roman"/>
              </a:rPr>
              <a:t>with </a:t>
            </a:r>
            <a:r>
              <a:rPr dirty="0" sz="1200">
                <a:latin typeface="Times New Roman"/>
                <a:cs typeface="Times New Roman"/>
              </a:rPr>
              <a:t>each</a:t>
            </a:r>
            <a:r>
              <a:rPr dirty="0" sz="1200" spc="-95">
                <a:latin typeface="Times New Roman"/>
                <a:cs typeface="Times New Roman"/>
              </a:rPr>
              <a:t> </a:t>
            </a:r>
            <a:r>
              <a:rPr dirty="0" sz="1200">
                <a:latin typeface="Times New Roman"/>
                <a:cs typeface="Times New Roman"/>
              </a:rPr>
              <a:t>other</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a:latin typeface="Times New Roman"/>
                <a:cs typeface="Times New Roman"/>
              </a:rPr>
              <a:t>Behavioral class</a:t>
            </a:r>
            <a:r>
              <a:rPr dirty="0" sz="1200" spc="-105">
                <a:latin typeface="Times New Roman"/>
                <a:cs typeface="Times New Roman"/>
              </a:rPr>
              <a:t> </a:t>
            </a:r>
            <a:r>
              <a:rPr dirty="0" sz="1200">
                <a:latin typeface="Times New Roman"/>
                <a:cs typeface="Times New Roman"/>
              </a:rPr>
              <a:t>patterns</a:t>
            </a:r>
            <a:endParaRPr sz="1200">
              <a:latin typeface="Times New Roman"/>
              <a:cs typeface="Times New Roman"/>
            </a:endParaRPr>
          </a:p>
          <a:p>
            <a:pPr marL="241300" indent="-228600">
              <a:lnSpc>
                <a:spcPct val="100000"/>
              </a:lnSpc>
              <a:spcBef>
                <a:spcPts val="35"/>
              </a:spcBef>
              <a:buFont typeface="Symbol"/>
              <a:buChar char=""/>
              <a:tabLst>
                <a:tab pos="240665" algn="l"/>
                <a:tab pos="241300" algn="l"/>
              </a:tabLst>
            </a:pPr>
            <a:r>
              <a:rPr dirty="0" sz="1200">
                <a:latin typeface="Times New Roman"/>
                <a:cs typeface="Times New Roman"/>
              </a:rPr>
              <a:t>Behavioral object</a:t>
            </a:r>
            <a:r>
              <a:rPr dirty="0" sz="1200" spc="-100">
                <a:latin typeface="Times New Roman"/>
                <a:cs typeface="Times New Roman"/>
              </a:rPr>
              <a:t> </a:t>
            </a:r>
            <a:r>
              <a:rPr dirty="0" sz="1200">
                <a:latin typeface="Times New Roman"/>
                <a:cs typeface="Times New Roman"/>
              </a:rPr>
              <a:t>patterns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a:latin typeface="Times New Roman"/>
                <a:cs typeface="Times New Roman"/>
              </a:rPr>
              <a:t>Use </a:t>
            </a:r>
            <a:r>
              <a:rPr dirty="0" sz="1200">
                <a:latin typeface="Times New Roman"/>
                <a:cs typeface="Times New Roman"/>
              </a:rPr>
              <a:t>object composition to distribute behavior between</a:t>
            </a:r>
            <a:r>
              <a:rPr dirty="0" sz="1200" spc="-100">
                <a:latin typeface="Times New Roman"/>
                <a:cs typeface="Times New Roman"/>
              </a:rPr>
              <a:t> </a:t>
            </a:r>
            <a:r>
              <a:rPr dirty="0" sz="1200">
                <a:latin typeface="Times New Roman"/>
                <a:cs typeface="Times New Roman"/>
              </a:rPr>
              <a:t>classes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a:latin typeface="Times New Roman"/>
                <a:cs typeface="Times New Roman"/>
              </a:rPr>
              <a:t>Help </a:t>
            </a:r>
            <a:r>
              <a:rPr dirty="0" sz="1200">
                <a:latin typeface="Times New Roman"/>
                <a:cs typeface="Times New Roman"/>
              </a:rPr>
              <a:t>in distributing object’s</a:t>
            </a:r>
            <a:r>
              <a:rPr dirty="0" sz="1200" spc="-95">
                <a:latin typeface="Times New Roman"/>
                <a:cs typeface="Times New Roman"/>
              </a:rPr>
              <a:t> </a:t>
            </a:r>
            <a:r>
              <a:rPr dirty="0" sz="1200">
                <a:latin typeface="Times New Roman"/>
                <a:cs typeface="Times New Roman"/>
              </a:rPr>
              <a:t>intelligence</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a:latin typeface="Times New Roman"/>
                <a:cs typeface="Times New Roman"/>
              </a:rPr>
              <a:t>Concern </a:t>
            </a:r>
            <a:r>
              <a:rPr dirty="0" sz="1200" spc="-5">
                <a:latin typeface="Times New Roman"/>
                <a:cs typeface="Times New Roman"/>
              </a:rPr>
              <a:t>with </a:t>
            </a:r>
            <a:r>
              <a:rPr dirty="0" sz="1200">
                <a:latin typeface="Times New Roman"/>
                <a:cs typeface="Times New Roman"/>
              </a:rPr>
              <a:t>algorithms and assignment of responsibilities between</a:t>
            </a:r>
            <a:r>
              <a:rPr dirty="0" sz="1200" spc="-105">
                <a:latin typeface="Times New Roman"/>
                <a:cs typeface="Times New Roman"/>
              </a:rPr>
              <a:t> </a:t>
            </a:r>
            <a:r>
              <a:rPr dirty="0" sz="1200">
                <a:latin typeface="Times New Roman"/>
                <a:cs typeface="Times New Roman"/>
              </a:rPr>
              <a:t>objects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a:latin typeface="Times New Roman"/>
                <a:cs typeface="Times New Roman"/>
              </a:rPr>
              <a:t>Describe </a:t>
            </a:r>
            <a:r>
              <a:rPr dirty="0" sz="1200">
                <a:latin typeface="Times New Roman"/>
                <a:cs typeface="Times New Roman"/>
              </a:rPr>
              <a:t>the patterns of communication between classes or</a:t>
            </a:r>
            <a:r>
              <a:rPr dirty="0" sz="1200" spc="-105">
                <a:latin typeface="Times New Roman"/>
                <a:cs typeface="Times New Roman"/>
              </a:rPr>
              <a:t> </a:t>
            </a:r>
            <a:r>
              <a:rPr dirty="0" sz="1200">
                <a:latin typeface="Times New Roman"/>
                <a:cs typeface="Times New Roman"/>
              </a:rPr>
              <a:t>objects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a:latin typeface="Times New Roman"/>
                <a:cs typeface="Times New Roman"/>
              </a:rPr>
              <a:t>Behavioral class pattern use inheritance to distribute behavior between</a:t>
            </a:r>
            <a:r>
              <a:rPr dirty="0" sz="1200" spc="-114">
                <a:latin typeface="Times New Roman"/>
                <a:cs typeface="Times New Roman"/>
              </a:rPr>
              <a:t> </a:t>
            </a:r>
            <a:r>
              <a:rPr dirty="0" sz="1200">
                <a:latin typeface="Times New Roman"/>
                <a:cs typeface="Times New Roman"/>
              </a:rPr>
              <a:t>classes</a:t>
            </a:r>
            <a:endParaRPr sz="1200">
              <a:latin typeface="Times New Roman"/>
              <a:cs typeface="Times New Roman"/>
            </a:endParaRPr>
          </a:p>
          <a:p>
            <a:pPr marL="241300" marR="6350" indent="-228600">
              <a:lnSpc>
                <a:spcPts val="1370"/>
              </a:lnSpc>
              <a:spcBef>
                <a:spcPts val="140"/>
              </a:spcBef>
              <a:buFont typeface="Symbol"/>
              <a:buChar char=""/>
              <a:tabLst>
                <a:tab pos="240665" algn="l"/>
                <a:tab pos="241300" algn="l"/>
              </a:tabLst>
            </a:pPr>
            <a:r>
              <a:rPr dirty="0" sz="1200">
                <a:latin typeface="Times New Roman"/>
                <a:cs typeface="Times New Roman"/>
              </a:rPr>
              <a:t>Behavioral object pattern use object composition to distribute behavior between  classes</a:t>
            </a:r>
            <a:endParaRPr sz="1200">
              <a:latin typeface="Times New Roman"/>
              <a:cs typeface="Times New Roman"/>
            </a:endParaRPr>
          </a:p>
          <a:p>
            <a:pPr marL="12700" marR="6985">
              <a:lnSpc>
                <a:spcPts val="1380"/>
              </a:lnSpc>
              <a:spcBef>
                <a:spcPts val="600"/>
              </a:spcBef>
            </a:pPr>
            <a:r>
              <a:rPr dirty="0" sz="1200">
                <a:latin typeface="Times New Roman"/>
                <a:cs typeface="Times New Roman"/>
              </a:rPr>
              <a:t>In the following, one pattern from each of the above mentioned categories of design  patterns is explained on </a:t>
            </a:r>
            <a:r>
              <a:rPr dirty="0" sz="1200" spc="-5">
                <a:latin typeface="Times New Roman"/>
                <a:cs typeface="Times New Roman"/>
              </a:rPr>
              <a:t>GoF</a:t>
            </a:r>
            <a:r>
              <a:rPr dirty="0" sz="1200" spc="-105">
                <a:latin typeface="Times New Roman"/>
                <a:cs typeface="Times New Roman"/>
              </a:rPr>
              <a:t> </a:t>
            </a:r>
            <a:r>
              <a:rPr dirty="0" sz="1200">
                <a:latin typeface="Times New Roman"/>
                <a:cs typeface="Times New Roman"/>
              </a:rPr>
              <a:t>format.</a:t>
            </a:r>
            <a:endParaRPr sz="1200">
              <a:latin typeface="Times New Roman"/>
              <a:cs typeface="Times New Roman"/>
            </a:endParaRPr>
          </a:p>
          <a:p>
            <a:pPr>
              <a:lnSpc>
                <a:spcPct val="100000"/>
              </a:lnSpc>
              <a:spcBef>
                <a:spcPts val="5"/>
              </a:spcBef>
            </a:pPr>
            <a:endParaRPr sz="950">
              <a:latin typeface="Times New Roman"/>
              <a:cs typeface="Times New Roman"/>
            </a:endParaRPr>
          </a:p>
          <a:p>
            <a:pPr algn="ctr" marR="377126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27</a:t>
            </a:r>
            <a:endParaRPr sz="1900">
              <a:latin typeface="Times New Roman"/>
              <a:cs typeface="Times New Roman"/>
            </a:endParaRPr>
          </a:p>
          <a:p>
            <a:pPr>
              <a:lnSpc>
                <a:spcPct val="100000"/>
              </a:lnSpc>
              <a:spcBef>
                <a:spcPts val="10"/>
              </a:spcBef>
            </a:pPr>
            <a:endParaRPr sz="1800">
              <a:latin typeface="Times New Roman"/>
              <a:cs typeface="Times New Roman"/>
            </a:endParaRPr>
          </a:p>
          <a:p>
            <a:pPr marL="12700">
              <a:lnSpc>
                <a:spcPct val="100000"/>
              </a:lnSpc>
            </a:pPr>
            <a:r>
              <a:rPr dirty="0" sz="1800">
                <a:latin typeface="Tahoma"/>
                <a:cs typeface="Tahoma"/>
              </a:rPr>
              <a:t>Observer</a:t>
            </a:r>
            <a:r>
              <a:rPr dirty="0" sz="1800" spc="-114">
                <a:latin typeface="Tahoma"/>
                <a:cs typeface="Tahoma"/>
              </a:rPr>
              <a:t> </a:t>
            </a:r>
            <a:r>
              <a:rPr dirty="0" sz="1800" spc="-5">
                <a:latin typeface="Tahoma"/>
                <a:cs typeface="Tahoma"/>
              </a:rPr>
              <a:t>Pattern</a:t>
            </a:r>
            <a:endParaRPr sz="1800">
              <a:latin typeface="Tahoma"/>
              <a:cs typeface="Tahoma"/>
            </a:endParaRPr>
          </a:p>
          <a:p>
            <a:pPr marL="241300">
              <a:lnSpc>
                <a:spcPts val="1914"/>
              </a:lnSpc>
              <a:spcBef>
                <a:spcPts val="5"/>
              </a:spcBef>
            </a:pPr>
            <a:r>
              <a:rPr dirty="0" sz="1600" spc="-10">
                <a:latin typeface="Tahoma"/>
                <a:cs typeface="Tahoma"/>
              </a:rPr>
              <a:t>Name</a:t>
            </a:r>
            <a:endParaRPr sz="1600">
              <a:latin typeface="Tahoma"/>
              <a:cs typeface="Tahoma"/>
            </a:endParaRPr>
          </a:p>
          <a:p>
            <a:pPr lvl="1" marL="469900" indent="-228600">
              <a:lnSpc>
                <a:spcPts val="1435"/>
              </a:lnSpc>
              <a:buFont typeface="Symbol"/>
              <a:buChar char=""/>
              <a:tabLst>
                <a:tab pos="469265" algn="l"/>
                <a:tab pos="469900" algn="l"/>
              </a:tabLst>
            </a:pPr>
            <a:r>
              <a:rPr dirty="0" sz="1200" spc="-5">
                <a:latin typeface="Times New Roman"/>
                <a:cs typeface="Times New Roman"/>
              </a:rPr>
              <a:t>Observer</a:t>
            </a:r>
            <a:endParaRPr sz="1200">
              <a:latin typeface="Times New Roman"/>
              <a:cs typeface="Times New Roman"/>
            </a:endParaRPr>
          </a:p>
          <a:p>
            <a:pPr marL="241300">
              <a:lnSpc>
                <a:spcPts val="1914"/>
              </a:lnSpc>
              <a:spcBef>
                <a:spcPts val="45"/>
              </a:spcBef>
            </a:pPr>
            <a:r>
              <a:rPr dirty="0" sz="1600" spc="-10">
                <a:latin typeface="Tahoma"/>
                <a:cs typeface="Tahoma"/>
              </a:rPr>
              <a:t>Basic</a:t>
            </a:r>
            <a:r>
              <a:rPr dirty="0" sz="1600" spc="-60">
                <a:latin typeface="Tahoma"/>
                <a:cs typeface="Tahoma"/>
              </a:rPr>
              <a:t> </a:t>
            </a:r>
            <a:r>
              <a:rPr dirty="0" sz="1600" spc="-5">
                <a:latin typeface="Tahoma"/>
                <a:cs typeface="Tahoma"/>
              </a:rPr>
              <a:t>intent</a:t>
            </a:r>
            <a:endParaRPr sz="1600">
              <a:latin typeface="Tahoma"/>
              <a:cs typeface="Tahoma"/>
            </a:endParaRPr>
          </a:p>
          <a:p>
            <a:pPr lvl="1" marL="469900" marR="6350" indent="-228600">
              <a:lnSpc>
                <a:spcPts val="1370"/>
              </a:lnSpc>
              <a:spcBef>
                <a:spcPts val="100"/>
              </a:spcBef>
              <a:buFont typeface="Symbol"/>
              <a:buChar char=""/>
              <a:tabLst>
                <a:tab pos="469265" algn="l"/>
                <a:tab pos="469900" algn="l"/>
              </a:tabLst>
            </a:pPr>
            <a:r>
              <a:rPr dirty="0" sz="1200">
                <a:latin typeface="Times New Roman"/>
                <a:cs typeface="Times New Roman"/>
              </a:rPr>
              <a:t>It is intended to define a many to many relationship between objects </a:t>
            </a:r>
            <a:r>
              <a:rPr dirty="0" sz="1200" spc="-5">
                <a:latin typeface="Times New Roman"/>
                <a:cs typeface="Times New Roman"/>
              </a:rPr>
              <a:t>so </a:t>
            </a:r>
            <a:r>
              <a:rPr dirty="0" sz="1200">
                <a:latin typeface="Times New Roman"/>
                <a:cs typeface="Times New Roman"/>
              </a:rPr>
              <a:t>that </a:t>
            </a:r>
            <a:r>
              <a:rPr dirty="0" sz="1200" spc="-5">
                <a:latin typeface="Times New Roman"/>
                <a:cs typeface="Times New Roman"/>
              </a:rPr>
              <a:t>when  </a:t>
            </a:r>
            <a:r>
              <a:rPr dirty="0" sz="1200">
                <a:latin typeface="Times New Roman"/>
                <a:cs typeface="Times New Roman"/>
              </a:rPr>
              <a:t>one object changes </a:t>
            </a:r>
            <a:r>
              <a:rPr dirty="0" sz="1200" spc="-5">
                <a:latin typeface="Times New Roman"/>
                <a:cs typeface="Times New Roman"/>
              </a:rPr>
              <a:t>state </a:t>
            </a:r>
            <a:r>
              <a:rPr dirty="0" sz="1200">
                <a:latin typeface="Times New Roman"/>
                <a:cs typeface="Times New Roman"/>
              </a:rPr>
              <a:t>all its dependants are notified and updated</a:t>
            </a:r>
            <a:r>
              <a:rPr dirty="0" sz="1200" spc="-114">
                <a:latin typeface="Times New Roman"/>
                <a:cs typeface="Times New Roman"/>
              </a:rPr>
              <a:t> </a:t>
            </a:r>
            <a:r>
              <a:rPr dirty="0" sz="1200">
                <a:latin typeface="Times New Roman"/>
                <a:cs typeface="Times New Roman"/>
              </a:rPr>
              <a:t>automatically.</a:t>
            </a:r>
            <a:endParaRPr sz="1200">
              <a:latin typeface="Times New Roman"/>
              <a:cs typeface="Times New Roman"/>
            </a:endParaRPr>
          </a:p>
          <a:p>
            <a:pPr lvl="1" marL="469900" indent="-228600">
              <a:lnSpc>
                <a:spcPts val="1405"/>
              </a:lnSpc>
              <a:buFont typeface="Symbol"/>
              <a:buChar char=""/>
              <a:tabLst>
                <a:tab pos="469265" algn="l"/>
                <a:tab pos="469900" algn="l"/>
              </a:tabLst>
            </a:pPr>
            <a:r>
              <a:rPr dirty="0" sz="1200" spc="-5">
                <a:latin typeface="Times New Roman"/>
                <a:cs typeface="Times New Roman"/>
              </a:rPr>
              <a:t>Dependence/publish-subscribe </a:t>
            </a:r>
            <a:r>
              <a:rPr dirty="0" sz="1200">
                <a:latin typeface="Times New Roman"/>
                <a:cs typeface="Times New Roman"/>
              </a:rPr>
              <a:t>mechanism in programming</a:t>
            </a:r>
            <a:r>
              <a:rPr dirty="0" sz="1200" spc="-90">
                <a:latin typeface="Times New Roman"/>
                <a:cs typeface="Times New Roman"/>
              </a:rPr>
              <a:t> </a:t>
            </a:r>
            <a:r>
              <a:rPr dirty="0" sz="1200">
                <a:latin typeface="Times New Roman"/>
                <a:cs typeface="Times New Roman"/>
              </a:rPr>
              <a:t>language</a:t>
            </a:r>
            <a:endParaRPr sz="1200">
              <a:latin typeface="Times New Roman"/>
              <a:cs typeface="Times New Roman"/>
            </a:endParaRPr>
          </a:p>
          <a:p>
            <a:pPr algn="just" lvl="2" marL="927100" marR="5080" indent="-228600">
              <a:lnSpc>
                <a:spcPts val="1380"/>
              </a:lnSpc>
              <a:spcBef>
                <a:spcPts val="60"/>
              </a:spcBef>
              <a:buFont typeface="Courier New"/>
              <a:buChar char="o"/>
              <a:tabLst>
                <a:tab pos="927100" algn="l"/>
              </a:tabLst>
            </a:pPr>
            <a:r>
              <a:rPr dirty="0" sz="1200" spc="-5">
                <a:latin typeface="Times New Roman"/>
                <a:cs typeface="Times New Roman"/>
              </a:rPr>
              <a:t>Smalltalk </a:t>
            </a:r>
            <a:r>
              <a:rPr dirty="0" sz="1200">
                <a:latin typeface="Times New Roman"/>
                <a:cs typeface="Times New Roman"/>
              </a:rPr>
              <a:t>being the first pure </a:t>
            </a:r>
            <a:r>
              <a:rPr dirty="0" sz="1200" spc="-5">
                <a:latin typeface="Times New Roman"/>
                <a:cs typeface="Times New Roman"/>
              </a:rPr>
              <a:t>Object Oriented </a:t>
            </a:r>
            <a:r>
              <a:rPr dirty="0" sz="1200">
                <a:latin typeface="Times New Roman"/>
                <a:cs typeface="Times New Roman"/>
              </a:rPr>
              <a:t>language in </a:t>
            </a:r>
            <a:r>
              <a:rPr dirty="0" sz="1200" spc="-5">
                <a:latin typeface="Times New Roman"/>
                <a:cs typeface="Times New Roman"/>
              </a:rPr>
              <a:t>which </a:t>
            </a:r>
            <a:r>
              <a:rPr dirty="0" sz="1200">
                <a:latin typeface="Times New Roman"/>
                <a:cs typeface="Times New Roman"/>
              </a:rPr>
              <a:t>observer  pattern </a:t>
            </a:r>
            <a:r>
              <a:rPr dirty="0" sz="1200" spc="-5">
                <a:latin typeface="Times New Roman"/>
                <a:cs typeface="Times New Roman"/>
              </a:rPr>
              <a:t>was </a:t>
            </a:r>
            <a:r>
              <a:rPr dirty="0" sz="1200">
                <a:latin typeface="Times New Roman"/>
                <a:cs typeface="Times New Roman"/>
              </a:rPr>
              <a:t>used in implementing its </a:t>
            </a:r>
            <a:r>
              <a:rPr dirty="0" sz="1200" spc="-5">
                <a:latin typeface="Times New Roman"/>
                <a:cs typeface="Times New Roman"/>
              </a:rPr>
              <a:t>Model View </a:t>
            </a:r>
            <a:r>
              <a:rPr dirty="0" sz="1200">
                <a:latin typeface="Times New Roman"/>
                <a:cs typeface="Times New Roman"/>
              </a:rPr>
              <a:t>Controller (MVC)  pattern. </a:t>
            </a:r>
            <a:r>
              <a:rPr dirty="0" sz="1200" spc="-15">
                <a:latin typeface="Times New Roman"/>
                <a:cs typeface="Times New Roman"/>
              </a:rPr>
              <a:t>It </a:t>
            </a:r>
            <a:r>
              <a:rPr dirty="0" sz="1200" spc="-5">
                <a:latin typeface="Times New Roman"/>
                <a:cs typeface="Times New Roman"/>
              </a:rPr>
              <a:t>was </a:t>
            </a:r>
            <a:r>
              <a:rPr dirty="0" sz="1200">
                <a:latin typeface="Times New Roman"/>
                <a:cs typeface="Times New Roman"/>
              </a:rPr>
              <a:t>a publish-subscribe mechanism in </a:t>
            </a:r>
            <a:r>
              <a:rPr dirty="0" sz="1200" spc="-5">
                <a:latin typeface="Times New Roman"/>
                <a:cs typeface="Times New Roman"/>
              </a:rPr>
              <a:t>which </a:t>
            </a:r>
            <a:r>
              <a:rPr dirty="0" sz="1200">
                <a:latin typeface="Times New Roman"/>
                <a:cs typeface="Times New Roman"/>
              </a:rPr>
              <a:t>views (GUIs)  </a:t>
            </a:r>
            <a:r>
              <a:rPr dirty="0" sz="1200" spc="-5">
                <a:latin typeface="Times New Roman"/>
                <a:cs typeface="Times New Roman"/>
              </a:rPr>
              <a:t>were </a:t>
            </a:r>
            <a:r>
              <a:rPr dirty="0" sz="1200">
                <a:latin typeface="Times New Roman"/>
                <a:cs typeface="Times New Roman"/>
              </a:rPr>
              <a:t>linked </a:t>
            </a:r>
            <a:r>
              <a:rPr dirty="0" sz="1200" spc="-5">
                <a:latin typeface="Times New Roman"/>
                <a:cs typeface="Times New Roman"/>
              </a:rPr>
              <a:t>with </a:t>
            </a:r>
            <a:r>
              <a:rPr dirty="0" sz="1200">
                <a:latin typeface="Times New Roman"/>
                <a:cs typeface="Times New Roman"/>
              </a:rPr>
              <a:t>their models (containers of information) through  controller objects. Therefore, </a:t>
            </a:r>
            <a:r>
              <a:rPr dirty="0" sz="1200" spc="-5">
                <a:latin typeface="Times New Roman"/>
                <a:cs typeface="Times New Roman"/>
              </a:rPr>
              <a:t>whenever </a:t>
            </a:r>
            <a:r>
              <a:rPr dirty="0" sz="1200">
                <a:latin typeface="Times New Roman"/>
                <a:cs typeface="Times New Roman"/>
              </a:rPr>
              <a:t>underlying data changes in the  model objects, the controller </a:t>
            </a:r>
            <a:r>
              <a:rPr dirty="0" sz="1200" spc="-5">
                <a:latin typeface="Times New Roman"/>
                <a:cs typeface="Times New Roman"/>
              </a:rPr>
              <a:t>would </a:t>
            </a:r>
            <a:r>
              <a:rPr dirty="0" sz="1200">
                <a:latin typeface="Times New Roman"/>
                <a:cs typeface="Times New Roman"/>
              </a:rPr>
              <a:t>notify the view objects to refresh  themselves and vice</a:t>
            </a:r>
            <a:r>
              <a:rPr dirty="0" sz="1200" spc="-110">
                <a:latin typeface="Times New Roman"/>
                <a:cs typeface="Times New Roman"/>
              </a:rPr>
              <a:t> </a:t>
            </a:r>
            <a:r>
              <a:rPr dirty="0" sz="1200">
                <a:latin typeface="Times New Roman"/>
                <a:cs typeface="Times New Roman"/>
              </a:rPr>
              <a:t>versa.</a:t>
            </a:r>
            <a:endParaRPr sz="1200">
              <a:latin typeface="Times New Roman"/>
              <a:cs typeface="Times New Roman"/>
            </a:endParaRPr>
          </a:p>
          <a:p>
            <a:pPr lvl="2" marL="927100" indent="-228600">
              <a:lnSpc>
                <a:spcPts val="1345"/>
              </a:lnSpc>
              <a:buFont typeface="Courier New"/>
              <a:buChar char="o"/>
              <a:tabLst>
                <a:tab pos="927100" algn="l"/>
              </a:tabLst>
            </a:pPr>
            <a:r>
              <a:rPr dirty="0" sz="1200" spc="-5">
                <a:latin typeface="Times New Roman"/>
                <a:cs typeface="Times New Roman"/>
              </a:rPr>
              <a:t>MVC </a:t>
            </a:r>
            <a:r>
              <a:rPr dirty="0" sz="1200">
                <a:latin typeface="Times New Roman"/>
                <a:cs typeface="Times New Roman"/>
              </a:rPr>
              <a:t>pattern </a:t>
            </a:r>
            <a:r>
              <a:rPr dirty="0" sz="1200" spc="-5">
                <a:latin typeface="Times New Roman"/>
                <a:cs typeface="Times New Roman"/>
              </a:rPr>
              <a:t>was </a:t>
            </a:r>
            <a:r>
              <a:rPr dirty="0" sz="1200">
                <a:latin typeface="Times New Roman"/>
                <a:cs typeface="Times New Roman"/>
              </a:rPr>
              <a:t>based on the observer</a:t>
            </a:r>
            <a:r>
              <a:rPr dirty="0" sz="1200" spc="-85">
                <a:latin typeface="Times New Roman"/>
                <a:cs typeface="Times New Roman"/>
              </a:rPr>
              <a:t> </a:t>
            </a:r>
            <a:r>
              <a:rPr dirty="0" sz="1200">
                <a:latin typeface="Times New Roman"/>
                <a:cs typeface="Times New Roman"/>
              </a:rPr>
              <a:t>pattern.</a:t>
            </a:r>
            <a:endParaRPr sz="1200">
              <a:latin typeface="Times New Roman"/>
              <a:cs typeface="Times New Roman"/>
            </a:endParaRPr>
          </a:p>
          <a:p>
            <a:pPr marL="241300">
              <a:lnSpc>
                <a:spcPts val="1914"/>
              </a:lnSpc>
              <a:spcBef>
                <a:spcPts val="55"/>
              </a:spcBef>
            </a:pPr>
            <a:r>
              <a:rPr dirty="0" sz="1600" spc="-5">
                <a:latin typeface="Tahoma"/>
                <a:cs typeface="Tahoma"/>
              </a:rPr>
              <a:t>Motivation</a:t>
            </a:r>
            <a:endParaRPr sz="1600">
              <a:latin typeface="Tahoma"/>
              <a:cs typeface="Tahoma"/>
            </a:endParaRPr>
          </a:p>
          <a:p>
            <a:pPr algn="just" lvl="1" marL="469900" marR="6985" indent="-228600">
              <a:lnSpc>
                <a:spcPct val="95400"/>
              </a:lnSpc>
              <a:spcBef>
                <a:spcPts val="60"/>
              </a:spcBef>
              <a:buFont typeface="Symbol"/>
              <a:buChar char=""/>
              <a:tabLst>
                <a:tab pos="469900" algn="l"/>
              </a:tabLst>
            </a:pPr>
            <a:r>
              <a:rPr dirty="0" sz="1200">
                <a:latin typeface="Times New Roman"/>
                <a:cs typeface="Times New Roman"/>
              </a:rPr>
              <a:t>It provides a common </a:t>
            </a:r>
            <a:r>
              <a:rPr dirty="0" sz="1200" spc="-5">
                <a:latin typeface="Times New Roman"/>
                <a:cs typeface="Times New Roman"/>
              </a:rPr>
              <a:t>side </a:t>
            </a:r>
            <a:r>
              <a:rPr dirty="0" sz="1200">
                <a:latin typeface="Times New Roman"/>
                <a:cs typeface="Times New Roman"/>
              </a:rPr>
              <a:t>effect of partitioning a system into a collection of  cooperating classes that are in the need to maintain consistency between related  objects.</a:t>
            </a:r>
            <a:endParaRPr sz="1200">
              <a:latin typeface="Times New Roman"/>
              <a:cs typeface="Times New Roman"/>
            </a:endParaRPr>
          </a:p>
          <a:p>
            <a:pPr marL="241300">
              <a:lnSpc>
                <a:spcPts val="1914"/>
              </a:lnSpc>
              <a:spcBef>
                <a:spcPts val="55"/>
              </a:spcBef>
            </a:pPr>
            <a:r>
              <a:rPr dirty="0" sz="1600" spc="-10">
                <a:latin typeface="Tahoma"/>
                <a:cs typeface="Tahoma"/>
              </a:rPr>
              <a:t>Description</a:t>
            </a:r>
            <a:endParaRPr sz="1600">
              <a:latin typeface="Tahoma"/>
              <a:cs typeface="Tahoma"/>
            </a:endParaRPr>
          </a:p>
          <a:p>
            <a:pPr lvl="1" marL="469900" indent="-228600">
              <a:lnSpc>
                <a:spcPts val="1435"/>
              </a:lnSpc>
              <a:buFont typeface="Symbol"/>
              <a:buChar char=""/>
              <a:tabLst>
                <a:tab pos="469265" algn="l"/>
                <a:tab pos="469900" algn="l"/>
              </a:tabLst>
            </a:pPr>
            <a:r>
              <a:rPr dirty="0" sz="1200">
                <a:latin typeface="Times New Roman"/>
                <a:cs typeface="Times New Roman"/>
              </a:rPr>
              <a:t>This can be used </a:t>
            </a:r>
            <a:r>
              <a:rPr dirty="0" sz="1200" spc="-5">
                <a:latin typeface="Times New Roman"/>
                <a:cs typeface="Times New Roman"/>
              </a:rPr>
              <a:t>when </a:t>
            </a:r>
            <a:r>
              <a:rPr dirty="0" sz="1200">
                <a:latin typeface="Times New Roman"/>
                <a:cs typeface="Times New Roman"/>
              </a:rPr>
              <a:t>multiple displays of </a:t>
            </a:r>
            <a:r>
              <a:rPr dirty="0" sz="1200" spc="-5">
                <a:latin typeface="Times New Roman"/>
                <a:cs typeface="Times New Roman"/>
              </a:rPr>
              <a:t>state </a:t>
            </a:r>
            <a:r>
              <a:rPr dirty="0" sz="1200">
                <a:latin typeface="Times New Roman"/>
                <a:cs typeface="Times New Roman"/>
              </a:rPr>
              <a:t>are</a:t>
            </a:r>
            <a:r>
              <a:rPr dirty="0" sz="1200" spc="-100">
                <a:latin typeface="Times New Roman"/>
                <a:cs typeface="Times New Roman"/>
              </a:rPr>
              <a:t> </a:t>
            </a:r>
            <a:r>
              <a:rPr dirty="0" sz="1200">
                <a:latin typeface="Times New Roman"/>
                <a:cs typeface="Times New Roman"/>
              </a:rPr>
              <a:t>needed.</a:t>
            </a:r>
            <a:endParaRPr sz="1200">
              <a:latin typeface="Times New Roman"/>
              <a:cs typeface="Times New Roman"/>
            </a:endParaRPr>
          </a:p>
          <a:p>
            <a:pPr marL="241300">
              <a:lnSpc>
                <a:spcPct val="100000"/>
              </a:lnSpc>
              <a:spcBef>
                <a:spcPts val="40"/>
              </a:spcBef>
            </a:pPr>
            <a:r>
              <a:rPr dirty="0" sz="1600" spc="-5">
                <a:latin typeface="Tahoma"/>
                <a:cs typeface="Tahoma"/>
              </a:rPr>
              <a:t>Consequences</a:t>
            </a:r>
            <a:endParaRPr sz="1600">
              <a:latin typeface="Tahoma"/>
              <a:cs typeface="Tahoma"/>
            </a:endParaRPr>
          </a:p>
          <a:p>
            <a:pPr lvl="1" marL="469900" indent="-228600">
              <a:lnSpc>
                <a:spcPct val="100000"/>
              </a:lnSpc>
              <a:spcBef>
                <a:spcPts val="15"/>
              </a:spcBef>
              <a:buFont typeface="Symbol"/>
              <a:buChar char=""/>
              <a:tabLst>
                <a:tab pos="469265" algn="l"/>
                <a:tab pos="469900" algn="l"/>
              </a:tabLst>
            </a:pPr>
            <a:r>
              <a:rPr dirty="0" sz="1200" b="1">
                <a:latin typeface="Times New Roman"/>
                <a:cs typeface="Times New Roman"/>
              </a:rPr>
              <a:t>Optimizations to enhance </a:t>
            </a:r>
            <a:r>
              <a:rPr dirty="0" sz="1200" spc="-5" b="1">
                <a:latin typeface="Times New Roman"/>
                <a:cs typeface="Times New Roman"/>
              </a:rPr>
              <a:t>display performance </a:t>
            </a:r>
            <a:r>
              <a:rPr dirty="0" sz="1200" b="1">
                <a:latin typeface="Times New Roman"/>
                <a:cs typeface="Times New Roman"/>
              </a:rPr>
              <a:t>are</a:t>
            </a:r>
            <a:r>
              <a:rPr dirty="0" sz="1200" spc="-90" b="1">
                <a:latin typeface="Times New Roman"/>
                <a:cs typeface="Times New Roman"/>
              </a:rPr>
              <a:t> </a:t>
            </a:r>
            <a:r>
              <a:rPr dirty="0" sz="1200" b="1">
                <a:latin typeface="Times New Roman"/>
                <a:cs typeface="Times New Roman"/>
              </a:rPr>
              <a:t>impractical.</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p:nvPr/>
        </p:nvSpPr>
        <p:spPr>
          <a:xfrm>
            <a:off x="4386071" y="5868923"/>
            <a:ext cx="429895" cy="48895"/>
          </a:xfrm>
          <a:custGeom>
            <a:avLst/>
            <a:gdLst/>
            <a:ahLst/>
            <a:cxnLst/>
            <a:rect l="l" t="t" r="r" b="b"/>
            <a:pathLst>
              <a:path w="429895" h="48895">
                <a:moveTo>
                  <a:pt x="406908" y="0"/>
                </a:moveTo>
                <a:lnTo>
                  <a:pt x="24384" y="1524"/>
                </a:lnTo>
                <a:lnTo>
                  <a:pt x="0" y="25908"/>
                </a:lnTo>
                <a:lnTo>
                  <a:pt x="1524" y="35052"/>
                </a:lnTo>
                <a:lnTo>
                  <a:pt x="6096" y="42672"/>
                </a:lnTo>
                <a:lnTo>
                  <a:pt x="13716" y="47244"/>
                </a:lnTo>
                <a:lnTo>
                  <a:pt x="24384" y="48768"/>
                </a:lnTo>
                <a:lnTo>
                  <a:pt x="406908" y="47244"/>
                </a:lnTo>
                <a:lnTo>
                  <a:pt x="416052" y="45720"/>
                </a:lnTo>
                <a:lnTo>
                  <a:pt x="423672" y="41148"/>
                </a:lnTo>
                <a:lnTo>
                  <a:pt x="428244" y="33528"/>
                </a:lnTo>
                <a:lnTo>
                  <a:pt x="429768" y="24384"/>
                </a:lnTo>
                <a:lnTo>
                  <a:pt x="428244" y="15240"/>
                </a:lnTo>
                <a:lnTo>
                  <a:pt x="423672" y="7620"/>
                </a:lnTo>
                <a:lnTo>
                  <a:pt x="416052" y="1524"/>
                </a:lnTo>
                <a:lnTo>
                  <a:pt x="406908" y="0"/>
                </a:lnTo>
                <a:close/>
              </a:path>
            </a:pathLst>
          </a:custGeom>
          <a:solidFill>
            <a:srgbClr val="000000"/>
          </a:solidFill>
        </p:spPr>
        <p:txBody>
          <a:bodyPr wrap="square" lIns="0" tIns="0" rIns="0" bIns="0" rtlCol="0"/>
          <a:lstStyle/>
          <a:p/>
        </p:txBody>
      </p:sp>
      <p:sp>
        <p:nvSpPr>
          <p:cNvPr id="4" name="object 4"/>
          <p:cNvSpPr/>
          <p:nvPr/>
        </p:nvSpPr>
        <p:spPr>
          <a:xfrm>
            <a:off x="2942844" y="5885688"/>
            <a:ext cx="399415" cy="48895"/>
          </a:xfrm>
          <a:custGeom>
            <a:avLst/>
            <a:gdLst/>
            <a:ahLst/>
            <a:cxnLst/>
            <a:rect l="l" t="t" r="r" b="b"/>
            <a:pathLst>
              <a:path w="399414" h="48895">
                <a:moveTo>
                  <a:pt x="24383" y="0"/>
                </a:moveTo>
                <a:lnTo>
                  <a:pt x="13715" y="1523"/>
                </a:lnTo>
                <a:lnTo>
                  <a:pt x="6095" y="7619"/>
                </a:lnTo>
                <a:lnTo>
                  <a:pt x="1523" y="15239"/>
                </a:lnTo>
                <a:lnTo>
                  <a:pt x="0" y="24383"/>
                </a:lnTo>
                <a:lnTo>
                  <a:pt x="1523" y="33527"/>
                </a:lnTo>
                <a:lnTo>
                  <a:pt x="6095" y="41147"/>
                </a:lnTo>
                <a:lnTo>
                  <a:pt x="13715" y="45719"/>
                </a:lnTo>
                <a:lnTo>
                  <a:pt x="24383" y="47243"/>
                </a:lnTo>
                <a:lnTo>
                  <a:pt x="376427" y="48767"/>
                </a:lnTo>
                <a:lnTo>
                  <a:pt x="385571" y="47243"/>
                </a:lnTo>
                <a:lnTo>
                  <a:pt x="393191" y="42671"/>
                </a:lnTo>
                <a:lnTo>
                  <a:pt x="397763" y="35051"/>
                </a:lnTo>
                <a:lnTo>
                  <a:pt x="399287" y="25907"/>
                </a:lnTo>
                <a:lnTo>
                  <a:pt x="397763" y="16763"/>
                </a:lnTo>
                <a:lnTo>
                  <a:pt x="393191" y="9143"/>
                </a:lnTo>
                <a:lnTo>
                  <a:pt x="385571" y="3047"/>
                </a:lnTo>
                <a:lnTo>
                  <a:pt x="376427" y="1523"/>
                </a:lnTo>
                <a:lnTo>
                  <a:pt x="24383" y="0"/>
                </a:lnTo>
                <a:close/>
              </a:path>
            </a:pathLst>
          </a:custGeom>
          <a:solidFill>
            <a:srgbClr val="000000"/>
          </a:solidFill>
        </p:spPr>
        <p:txBody>
          <a:bodyPr wrap="square" lIns="0" tIns="0" rIns="0" bIns="0" rtlCol="0"/>
          <a:lstStyle/>
          <a:p/>
        </p:txBody>
      </p:sp>
      <p:sp>
        <p:nvSpPr>
          <p:cNvPr id="5" name="object 5"/>
          <p:cNvSpPr/>
          <p:nvPr/>
        </p:nvSpPr>
        <p:spPr>
          <a:xfrm>
            <a:off x="1162811" y="2717292"/>
            <a:ext cx="1442085" cy="1442085"/>
          </a:xfrm>
          <a:custGeom>
            <a:avLst/>
            <a:gdLst/>
            <a:ahLst/>
            <a:cxnLst/>
            <a:rect l="l" t="t" r="r" b="b"/>
            <a:pathLst>
              <a:path w="1442085" h="1442085">
                <a:moveTo>
                  <a:pt x="1441704" y="0"/>
                </a:moveTo>
                <a:lnTo>
                  <a:pt x="0" y="0"/>
                </a:lnTo>
                <a:lnTo>
                  <a:pt x="0" y="1441703"/>
                </a:lnTo>
                <a:lnTo>
                  <a:pt x="1441704" y="1441703"/>
                </a:lnTo>
                <a:lnTo>
                  <a:pt x="1441704" y="0"/>
                </a:lnTo>
                <a:close/>
              </a:path>
            </a:pathLst>
          </a:custGeom>
          <a:solidFill>
            <a:srgbClr val="CCCCCC"/>
          </a:solidFill>
        </p:spPr>
        <p:txBody>
          <a:bodyPr wrap="square" lIns="0" tIns="0" rIns="0" bIns="0" rtlCol="0"/>
          <a:lstStyle/>
          <a:p/>
        </p:txBody>
      </p:sp>
      <p:sp>
        <p:nvSpPr>
          <p:cNvPr id="6" name="object 6"/>
          <p:cNvSpPr/>
          <p:nvPr/>
        </p:nvSpPr>
        <p:spPr>
          <a:xfrm>
            <a:off x="1921764" y="2869692"/>
            <a:ext cx="565785" cy="1021080"/>
          </a:xfrm>
          <a:custGeom>
            <a:avLst/>
            <a:gdLst/>
            <a:ahLst/>
            <a:cxnLst/>
            <a:rect l="l" t="t" r="r" b="b"/>
            <a:pathLst>
              <a:path w="565785" h="1021079">
                <a:moveTo>
                  <a:pt x="33528" y="0"/>
                </a:moveTo>
                <a:lnTo>
                  <a:pt x="0" y="0"/>
                </a:lnTo>
                <a:lnTo>
                  <a:pt x="0" y="534924"/>
                </a:lnTo>
                <a:lnTo>
                  <a:pt x="323088" y="1021080"/>
                </a:lnTo>
                <a:lnTo>
                  <a:pt x="333756" y="1013460"/>
                </a:lnTo>
                <a:lnTo>
                  <a:pt x="342900" y="1005840"/>
                </a:lnTo>
                <a:lnTo>
                  <a:pt x="362712" y="990600"/>
                </a:lnTo>
                <a:lnTo>
                  <a:pt x="381000" y="973836"/>
                </a:lnTo>
                <a:lnTo>
                  <a:pt x="394716" y="960119"/>
                </a:lnTo>
                <a:lnTo>
                  <a:pt x="400812" y="955547"/>
                </a:lnTo>
                <a:lnTo>
                  <a:pt x="409956" y="944880"/>
                </a:lnTo>
                <a:lnTo>
                  <a:pt x="420624" y="934212"/>
                </a:lnTo>
                <a:lnTo>
                  <a:pt x="438912" y="912876"/>
                </a:lnTo>
                <a:lnTo>
                  <a:pt x="446532" y="902208"/>
                </a:lnTo>
                <a:lnTo>
                  <a:pt x="455676" y="891540"/>
                </a:lnTo>
                <a:lnTo>
                  <a:pt x="472440" y="868680"/>
                </a:lnTo>
                <a:lnTo>
                  <a:pt x="475488" y="862584"/>
                </a:lnTo>
                <a:lnTo>
                  <a:pt x="480060" y="858012"/>
                </a:lnTo>
                <a:lnTo>
                  <a:pt x="486156" y="845819"/>
                </a:lnTo>
                <a:lnTo>
                  <a:pt x="524256" y="774192"/>
                </a:lnTo>
                <a:lnTo>
                  <a:pt x="537972" y="736092"/>
                </a:lnTo>
                <a:lnTo>
                  <a:pt x="542544" y="717804"/>
                </a:lnTo>
                <a:lnTo>
                  <a:pt x="545592" y="710184"/>
                </a:lnTo>
                <a:lnTo>
                  <a:pt x="548640" y="697992"/>
                </a:lnTo>
                <a:lnTo>
                  <a:pt x="548640" y="693420"/>
                </a:lnTo>
                <a:lnTo>
                  <a:pt x="550164" y="690372"/>
                </a:lnTo>
                <a:lnTo>
                  <a:pt x="554736" y="672084"/>
                </a:lnTo>
                <a:lnTo>
                  <a:pt x="556260" y="656844"/>
                </a:lnTo>
                <a:lnTo>
                  <a:pt x="559308" y="644652"/>
                </a:lnTo>
                <a:lnTo>
                  <a:pt x="562356" y="617220"/>
                </a:lnTo>
                <a:lnTo>
                  <a:pt x="563880" y="601980"/>
                </a:lnTo>
                <a:lnTo>
                  <a:pt x="563880" y="574548"/>
                </a:lnTo>
                <a:lnTo>
                  <a:pt x="565404" y="559308"/>
                </a:lnTo>
                <a:lnTo>
                  <a:pt x="563880" y="545592"/>
                </a:lnTo>
                <a:lnTo>
                  <a:pt x="563880" y="516636"/>
                </a:lnTo>
                <a:lnTo>
                  <a:pt x="559308" y="475488"/>
                </a:lnTo>
                <a:lnTo>
                  <a:pt x="554736" y="448056"/>
                </a:lnTo>
                <a:lnTo>
                  <a:pt x="548640" y="420623"/>
                </a:lnTo>
                <a:lnTo>
                  <a:pt x="541020" y="394716"/>
                </a:lnTo>
                <a:lnTo>
                  <a:pt x="537972" y="382524"/>
                </a:lnTo>
                <a:lnTo>
                  <a:pt x="524256" y="344424"/>
                </a:lnTo>
                <a:lnTo>
                  <a:pt x="499872" y="295656"/>
                </a:lnTo>
                <a:lnTo>
                  <a:pt x="472440" y="249936"/>
                </a:lnTo>
                <a:lnTo>
                  <a:pt x="438912" y="205740"/>
                </a:lnTo>
                <a:lnTo>
                  <a:pt x="400812" y="163068"/>
                </a:lnTo>
                <a:lnTo>
                  <a:pt x="390144" y="153924"/>
                </a:lnTo>
                <a:lnTo>
                  <a:pt x="379476" y="143256"/>
                </a:lnTo>
                <a:lnTo>
                  <a:pt x="347472" y="115823"/>
                </a:lnTo>
                <a:lnTo>
                  <a:pt x="336804" y="108204"/>
                </a:lnTo>
                <a:lnTo>
                  <a:pt x="313944" y="91440"/>
                </a:lnTo>
                <a:lnTo>
                  <a:pt x="301752" y="83820"/>
                </a:lnTo>
                <a:lnTo>
                  <a:pt x="291084" y="76200"/>
                </a:lnTo>
                <a:lnTo>
                  <a:pt x="268224" y="64008"/>
                </a:lnTo>
                <a:lnTo>
                  <a:pt x="256032" y="56388"/>
                </a:lnTo>
                <a:lnTo>
                  <a:pt x="243840" y="51816"/>
                </a:lnTo>
                <a:lnTo>
                  <a:pt x="231648" y="45720"/>
                </a:lnTo>
                <a:lnTo>
                  <a:pt x="219456" y="41148"/>
                </a:lnTo>
                <a:lnTo>
                  <a:pt x="207264" y="35052"/>
                </a:lnTo>
                <a:lnTo>
                  <a:pt x="193548" y="30480"/>
                </a:lnTo>
                <a:lnTo>
                  <a:pt x="169164" y="22860"/>
                </a:lnTo>
                <a:lnTo>
                  <a:pt x="155448" y="18288"/>
                </a:lnTo>
                <a:lnTo>
                  <a:pt x="141732" y="15240"/>
                </a:lnTo>
                <a:lnTo>
                  <a:pt x="129540" y="12192"/>
                </a:lnTo>
                <a:lnTo>
                  <a:pt x="115824" y="9144"/>
                </a:lnTo>
                <a:lnTo>
                  <a:pt x="102108" y="7620"/>
                </a:lnTo>
                <a:lnTo>
                  <a:pt x="88392" y="4572"/>
                </a:lnTo>
                <a:lnTo>
                  <a:pt x="60960" y="1524"/>
                </a:lnTo>
                <a:lnTo>
                  <a:pt x="33528" y="0"/>
                </a:lnTo>
                <a:close/>
              </a:path>
            </a:pathLst>
          </a:custGeom>
          <a:solidFill>
            <a:srgbClr val="FF99CC"/>
          </a:solidFill>
        </p:spPr>
        <p:txBody>
          <a:bodyPr wrap="square" lIns="0" tIns="0" rIns="0" bIns="0" rtlCol="0"/>
          <a:lstStyle/>
          <a:p/>
        </p:txBody>
      </p:sp>
      <p:sp>
        <p:nvSpPr>
          <p:cNvPr id="7" name="object 7"/>
          <p:cNvSpPr/>
          <p:nvPr/>
        </p:nvSpPr>
        <p:spPr>
          <a:xfrm>
            <a:off x="1370075" y="2869692"/>
            <a:ext cx="551815" cy="535305"/>
          </a:xfrm>
          <a:custGeom>
            <a:avLst/>
            <a:gdLst/>
            <a:ahLst/>
            <a:cxnLst/>
            <a:rect l="l" t="t" r="r" b="b"/>
            <a:pathLst>
              <a:path w="551814" h="535304">
                <a:moveTo>
                  <a:pt x="551688" y="0"/>
                </a:moveTo>
                <a:lnTo>
                  <a:pt x="524256" y="0"/>
                </a:lnTo>
                <a:lnTo>
                  <a:pt x="467867" y="6096"/>
                </a:lnTo>
                <a:lnTo>
                  <a:pt x="414528" y="15240"/>
                </a:lnTo>
                <a:lnTo>
                  <a:pt x="339852" y="41148"/>
                </a:lnTo>
                <a:lnTo>
                  <a:pt x="291084" y="64008"/>
                </a:lnTo>
                <a:lnTo>
                  <a:pt x="222503" y="108204"/>
                </a:lnTo>
                <a:lnTo>
                  <a:pt x="179831" y="143256"/>
                </a:lnTo>
                <a:lnTo>
                  <a:pt x="141731" y="181356"/>
                </a:lnTo>
                <a:lnTo>
                  <a:pt x="111251" y="217932"/>
                </a:lnTo>
                <a:lnTo>
                  <a:pt x="83819" y="256032"/>
                </a:lnTo>
                <a:lnTo>
                  <a:pt x="59436" y="295656"/>
                </a:lnTo>
                <a:lnTo>
                  <a:pt x="39623" y="336804"/>
                </a:lnTo>
                <a:lnTo>
                  <a:pt x="22859" y="379476"/>
                </a:lnTo>
                <a:lnTo>
                  <a:pt x="10667" y="425196"/>
                </a:lnTo>
                <a:lnTo>
                  <a:pt x="1523" y="470916"/>
                </a:lnTo>
                <a:lnTo>
                  <a:pt x="0" y="493776"/>
                </a:lnTo>
                <a:lnTo>
                  <a:pt x="551688" y="534924"/>
                </a:lnTo>
                <a:lnTo>
                  <a:pt x="551688" y="0"/>
                </a:lnTo>
                <a:close/>
              </a:path>
            </a:pathLst>
          </a:custGeom>
          <a:solidFill>
            <a:srgbClr val="CC9900"/>
          </a:solidFill>
        </p:spPr>
        <p:txBody>
          <a:bodyPr wrap="square" lIns="0" tIns="0" rIns="0" bIns="0" rtlCol="0"/>
          <a:lstStyle/>
          <a:p/>
        </p:txBody>
      </p:sp>
      <p:sp>
        <p:nvSpPr>
          <p:cNvPr id="8" name="object 8"/>
          <p:cNvSpPr/>
          <p:nvPr/>
        </p:nvSpPr>
        <p:spPr>
          <a:xfrm>
            <a:off x="1365503" y="3363467"/>
            <a:ext cx="556260" cy="431800"/>
          </a:xfrm>
          <a:custGeom>
            <a:avLst/>
            <a:gdLst/>
            <a:ahLst/>
            <a:cxnLst/>
            <a:rect l="l" t="t" r="r" b="b"/>
            <a:pathLst>
              <a:path w="556260" h="431800">
                <a:moveTo>
                  <a:pt x="4571" y="0"/>
                </a:moveTo>
                <a:lnTo>
                  <a:pt x="1523" y="16764"/>
                </a:lnTo>
                <a:lnTo>
                  <a:pt x="1523" y="33528"/>
                </a:lnTo>
                <a:lnTo>
                  <a:pt x="0" y="65532"/>
                </a:lnTo>
                <a:lnTo>
                  <a:pt x="0" y="91440"/>
                </a:lnTo>
                <a:lnTo>
                  <a:pt x="1523" y="105155"/>
                </a:lnTo>
                <a:lnTo>
                  <a:pt x="1523" y="117348"/>
                </a:lnTo>
                <a:lnTo>
                  <a:pt x="3047" y="129539"/>
                </a:lnTo>
                <a:lnTo>
                  <a:pt x="4571" y="143256"/>
                </a:lnTo>
                <a:lnTo>
                  <a:pt x="9143" y="167640"/>
                </a:lnTo>
                <a:lnTo>
                  <a:pt x="10667" y="179832"/>
                </a:lnTo>
                <a:lnTo>
                  <a:pt x="13715" y="192024"/>
                </a:lnTo>
                <a:lnTo>
                  <a:pt x="18287" y="216408"/>
                </a:lnTo>
                <a:lnTo>
                  <a:pt x="25907" y="239268"/>
                </a:lnTo>
                <a:lnTo>
                  <a:pt x="28955" y="251460"/>
                </a:lnTo>
                <a:lnTo>
                  <a:pt x="33527" y="262128"/>
                </a:lnTo>
                <a:lnTo>
                  <a:pt x="38099" y="274320"/>
                </a:lnTo>
                <a:lnTo>
                  <a:pt x="42671" y="284988"/>
                </a:lnTo>
                <a:lnTo>
                  <a:pt x="53339" y="306324"/>
                </a:lnTo>
                <a:lnTo>
                  <a:pt x="64007" y="329184"/>
                </a:lnTo>
                <a:lnTo>
                  <a:pt x="76199" y="350520"/>
                </a:lnTo>
                <a:lnTo>
                  <a:pt x="82296" y="359664"/>
                </a:lnTo>
                <a:lnTo>
                  <a:pt x="88391" y="370332"/>
                </a:lnTo>
                <a:lnTo>
                  <a:pt x="103632" y="391668"/>
                </a:lnTo>
                <a:lnTo>
                  <a:pt x="118872" y="411480"/>
                </a:lnTo>
                <a:lnTo>
                  <a:pt x="126491" y="420623"/>
                </a:lnTo>
                <a:lnTo>
                  <a:pt x="135636" y="431292"/>
                </a:lnTo>
                <a:lnTo>
                  <a:pt x="556260" y="41148"/>
                </a:lnTo>
                <a:lnTo>
                  <a:pt x="4571" y="0"/>
                </a:lnTo>
                <a:close/>
              </a:path>
            </a:pathLst>
          </a:custGeom>
          <a:solidFill>
            <a:srgbClr val="FFFFFF"/>
          </a:solidFill>
        </p:spPr>
        <p:txBody>
          <a:bodyPr wrap="square" lIns="0" tIns="0" rIns="0" bIns="0" rtlCol="0"/>
          <a:lstStyle/>
          <a:p/>
        </p:txBody>
      </p:sp>
      <p:sp>
        <p:nvSpPr>
          <p:cNvPr id="9" name="object 9"/>
          <p:cNvSpPr/>
          <p:nvPr/>
        </p:nvSpPr>
        <p:spPr>
          <a:xfrm>
            <a:off x="1501139" y="3404615"/>
            <a:ext cx="744220" cy="585470"/>
          </a:xfrm>
          <a:custGeom>
            <a:avLst/>
            <a:gdLst/>
            <a:ahLst/>
            <a:cxnLst/>
            <a:rect l="l" t="t" r="r" b="b"/>
            <a:pathLst>
              <a:path w="744219" h="585470">
                <a:moveTo>
                  <a:pt x="420623" y="0"/>
                </a:moveTo>
                <a:lnTo>
                  <a:pt x="0" y="390143"/>
                </a:lnTo>
                <a:lnTo>
                  <a:pt x="6096" y="397763"/>
                </a:lnTo>
                <a:lnTo>
                  <a:pt x="48768" y="440435"/>
                </a:lnTo>
                <a:lnTo>
                  <a:pt x="92964" y="477011"/>
                </a:lnTo>
                <a:lnTo>
                  <a:pt x="137160" y="507491"/>
                </a:lnTo>
                <a:lnTo>
                  <a:pt x="185928" y="533399"/>
                </a:lnTo>
                <a:lnTo>
                  <a:pt x="198120" y="537971"/>
                </a:lnTo>
                <a:lnTo>
                  <a:pt x="210311" y="544067"/>
                </a:lnTo>
                <a:lnTo>
                  <a:pt x="246888" y="557783"/>
                </a:lnTo>
                <a:lnTo>
                  <a:pt x="286512" y="568451"/>
                </a:lnTo>
                <a:lnTo>
                  <a:pt x="339852" y="579119"/>
                </a:lnTo>
                <a:lnTo>
                  <a:pt x="396240" y="585215"/>
                </a:lnTo>
                <a:lnTo>
                  <a:pt x="446531" y="585215"/>
                </a:lnTo>
                <a:lnTo>
                  <a:pt x="458723" y="583691"/>
                </a:lnTo>
                <a:lnTo>
                  <a:pt x="469392" y="583691"/>
                </a:lnTo>
                <a:lnTo>
                  <a:pt x="490728" y="582167"/>
                </a:lnTo>
                <a:lnTo>
                  <a:pt x="493776" y="580643"/>
                </a:lnTo>
                <a:lnTo>
                  <a:pt x="501395" y="580643"/>
                </a:lnTo>
                <a:lnTo>
                  <a:pt x="522731" y="577595"/>
                </a:lnTo>
                <a:lnTo>
                  <a:pt x="527304" y="576071"/>
                </a:lnTo>
                <a:lnTo>
                  <a:pt x="533400" y="574547"/>
                </a:lnTo>
                <a:lnTo>
                  <a:pt x="544068" y="573023"/>
                </a:lnTo>
                <a:lnTo>
                  <a:pt x="548640" y="571499"/>
                </a:lnTo>
                <a:lnTo>
                  <a:pt x="554736" y="571499"/>
                </a:lnTo>
                <a:lnTo>
                  <a:pt x="563880" y="568451"/>
                </a:lnTo>
                <a:lnTo>
                  <a:pt x="574548" y="565403"/>
                </a:lnTo>
                <a:lnTo>
                  <a:pt x="579120" y="563879"/>
                </a:lnTo>
                <a:lnTo>
                  <a:pt x="582168" y="563879"/>
                </a:lnTo>
                <a:lnTo>
                  <a:pt x="583692" y="562355"/>
                </a:lnTo>
                <a:lnTo>
                  <a:pt x="594360" y="560831"/>
                </a:lnTo>
                <a:lnTo>
                  <a:pt x="633984" y="545591"/>
                </a:lnTo>
                <a:lnTo>
                  <a:pt x="672084" y="528827"/>
                </a:lnTo>
                <a:lnTo>
                  <a:pt x="696468" y="515111"/>
                </a:lnTo>
                <a:lnTo>
                  <a:pt x="699516" y="515111"/>
                </a:lnTo>
                <a:lnTo>
                  <a:pt x="708660" y="509015"/>
                </a:lnTo>
                <a:lnTo>
                  <a:pt x="725424" y="498347"/>
                </a:lnTo>
                <a:lnTo>
                  <a:pt x="743712" y="486155"/>
                </a:lnTo>
                <a:lnTo>
                  <a:pt x="420623" y="0"/>
                </a:lnTo>
                <a:close/>
              </a:path>
            </a:pathLst>
          </a:custGeom>
          <a:solidFill>
            <a:srgbClr val="99CC99"/>
          </a:solidFill>
        </p:spPr>
        <p:txBody>
          <a:bodyPr wrap="square" lIns="0" tIns="0" rIns="0" bIns="0" rtlCol="0"/>
          <a:lstStyle/>
          <a:p/>
        </p:txBody>
      </p:sp>
      <p:sp>
        <p:nvSpPr>
          <p:cNvPr id="10" name="object 10"/>
          <p:cNvSpPr/>
          <p:nvPr/>
        </p:nvSpPr>
        <p:spPr>
          <a:xfrm>
            <a:off x="1476755" y="3380232"/>
            <a:ext cx="467995" cy="437515"/>
          </a:xfrm>
          <a:custGeom>
            <a:avLst/>
            <a:gdLst/>
            <a:ahLst/>
            <a:cxnLst/>
            <a:rect l="l" t="t" r="r" b="b"/>
            <a:pathLst>
              <a:path w="467994" h="437514">
                <a:moveTo>
                  <a:pt x="445007" y="0"/>
                </a:moveTo>
                <a:lnTo>
                  <a:pt x="434339" y="1524"/>
                </a:lnTo>
                <a:lnTo>
                  <a:pt x="428243" y="7620"/>
                </a:lnTo>
                <a:lnTo>
                  <a:pt x="7619" y="397764"/>
                </a:lnTo>
                <a:lnTo>
                  <a:pt x="1523" y="405384"/>
                </a:lnTo>
                <a:lnTo>
                  <a:pt x="0" y="414528"/>
                </a:lnTo>
                <a:lnTo>
                  <a:pt x="1523" y="423672"/>
                </a:lnTo>
                <a:lnTo>
                  <a:pt x="6095" y="431292"/>
                </a:lnTo>
                <a:lnTo>
                  <a:pt x="13715" y="435864"/>
                </a:lnTo>
                <a:lnTo>
                  <a:pt x="24383" y="437388"/>
                </a:lnTo>
                <a:lnTo>
                  <a:pt x="33527" y="435864"/>
                </a:lnTo>
                <a:lnTo>
                  <a:pt x="41147" y="431292"/>
                </a:lnTo>
                <a:lnTo>
                  <a:pt x="461771" y="41148"/>
                </a:lnTo>
                <a:lnTo>
                  <a:pt x="466343" y="33528"/>
                </a:lnTo>
                <a:lnTo>
                  <a:pt x="467867" y="24384"/>
                </a:lnTo>
                <a:lnTo>
                  <a:pt x="466343" y="15240"/>
                </a:lnTo>
                <a:lnTo>
                  <a:pt x="461771" y="7620"/>
                </a:lnTo>
                <a:lnTo>
                  <a:pt x="454151" y="1524"/>
                </a:lnTo>
                <a:lnTo>
                  <a:pt x="445007" y="0"/>
                </a:lnTo>
                <a:close/>
              </a:path>
            </a:pathLst>
          </a:custGeom>
          <a:solidFill>
            <a:srgbClr val="000000"/>
          </a:solidFill>
        </p:spPr>
        <p:txBody>
          <a:bodyPr wrap="square" lIns="0" tIns="0" rIns="0" bIns="0" rtlCol="0"/>
          <a:lstStyle/>
          <a:p/>
        </p:txBody>
      </p:sp>
      <p:sp>
        <p:nvSpPr>
          <p:cNvPr id="11" name="object 11"/>
          <p:cNvSpPr/>
          <p:nvPr/>
        </p:nvSpPr>
        <p:spPr>
          <a:xfrm>
            <a:off x="1345691" y="3339084"/>
            <a:ext cx="599440" cy="88900"/>
          </a:xfrm>
          <a:custGeom>
            <a:avLst/>
            <a:gdLst/>
            <a:ahLst/>
            <a:cxnLst/>
            <a:rect l="l" t="t" r="r" b="b"/>
            <a:pathLst>
              <a:path w="599439" h="88900">
                <a:moveTo>
                  <a:pt x="24384" y="0"/>
                </a:moveTo>
                <a:lnTo>
                  <a:pt x="13716" y="1524"/>
                </a:lnTo>
                <a:lnTo>
                  <a:pt x="6096" y="7620"/>
                </a:lnTo>
                <a:lnTo>
                  <a:pt x="1524" y="15240"/>
                </a:lnTo>
                <a:lnTo>
                  <a:pt x="0" y="24384"/>
                </a:lnTo>
                <a:lnTo>
                  <a:pt x="1524" y="33528"/>
                </a:lnTo>
                <a:lnTo>
                  <a:pt x="6096" y="41148"/>
                </a:lnTo>
                <a:lnTo>
                  <a:pt x="13716" y="45720"/>
                </a:lnTo>
                <a:lnTo>
                  <a:pt x="24384" y="47244"/>
                </a:lnTo>
                <a:lnTo>
                  <a:pt x="576072" y="88392"/>
                </a:lnTo>
                <a:lnTo>
                  <a:pt x="585216" y="86868"/>
                </a:lnTo>
                <a:lnTo>
                  <a:pt x="592836" y="82296"/>
                </a:lnTo>
                <a:lnTo>
                  <a:pt x="597408" y="74676"/>
                </a:lnTo>
                <a:lnTo>
                  <a:pt x="598932" y="65532"/>
                </a:lnTo>
                <a:lnTo>
                  <a:pt x="597408" y="56388"/>
                </a:lnTo>
                <a:lnTo>
                  <a:pt x="592836" y="48768"/>
                </a:lnTo>
                <a:lnTo>
                  <a:pt x="585216" y="42672"/>
                </a:lnTo>
                <a:lnTo>
                  <a:pt x="576072" y="41148"/>
                </a:lnTo>
                <a:lnTo>
                  <a:pt x="24384" y="0"/>
                </a:lnTo>
                <a:close/>
              </a:path>
            </a:pathLst>
          </a:custGeom>
          <a:solidFill>
            <a:srgbClr val="000000"/>
          </a:solidFill>
        </p:spPr>
        <p:txBody>
          <a:bodyPr wrap="square" lIns="0" tIns="0" rIns="0" bIns="0" rtlCol="0"/>
          <a:lstStyle/>
          <a:p/>
        </p:txBody>
      </p:sp>
      <p:sp>
        <p:nvSpPr>
          <p:cNvPr id="12" name="object 12"/>
          <p:cNvSpPr/>
          <p:nvPr/>
        </p:nvSpPr>
        <p:spPr>
          <a:xfrm>
            <a:off x="1897379" y="3380232"/>
            <a:ext cx="370840" cy="533400"/>
          </a:xfrm>
          <a:custGeom>
            <a:avLst/>
            <a:gdLst/>
            <a:ahLst/>
            <a:cxnLst/>
            <a:rect l="l" t="t" r="r" b="b"/>
            <a:pathLst>
              <a:path w="370839" h="533400">
                <a:moveTo>
                  <a:pt x="24383" y="0"/>
                </a:moveTo>
                <a:lnTo>
                  <a:pt x="13715" y="1524"/>
                </a:lnTo>
                <a:lnTo>
                  <a:pt x="6095" y="7620"/>
                </a:lnTo>
                <a:lnTo>
                  <a:pt x="1523" y="15240"/>
                </a:lnTo>
                <a:lnTo>
                  <a:pt x="0" y="24384"/>
                </a:lnTo>
                <a:lnTo>
                  <a:pt x="1523" y="33528"/>
                </a:lnTo>
                <a:lnTo>
                  <a:pt x="7619" y="41148"/>
                </a:lnTo>
                <a:lnTo>
                  <a:pt x="330707" y="527304"/>
                </a:lnTo>
                <a:lnTo>
                  <a:pt x="336803" y="531876"/>
                </a:lnTo>
                <a:lnTo>
                  <a:pt x="347471" y="533400"/>
                </a:lnTo>
                <a:lnTo>
                  <a:pt x="356615" y="531876"/>
                </a:lnTo>
                <a:lnTo>
                  <a:pt x="364235" y="527304"/>
                </a:lnTo>
                <a:lnTo>
                  <a:pt x="368807" y="519684"/>
                </a:lnTo>
                <a:lnTo>
                  <a:pt x="370331" y="510540"/>
                </a:lnTo>
                <a:lnTo>
                  <a:pt x="368807" y="501396"/>
                </a:lnTo>
                <a:lnTo>
                  <a:pt x="364235" y="493776"/>
                </a:lnTo>
                <a:lnTo>
                  <a:pt x="41147" y="7620"/>
                </a:lnTo>
                <a:lnTo>
                  <a:pt x="33527" y="1524"/>
                </a:lnTo>
                <a:lnTo>
                  <a:pt x="24383" y="0"/>
                </a:lnTo>
                <a:close/>
              </a:path>
            </a:pathLst>
          </a:custGeom>
          <a:solidFill>
            <a:srgbClr val="000000"/>
          </a:solidFill>
        </p:spPr>
        <p:txBody>
          <a:bodyPr wrap="square" lIns="0" tIns="0" rIns="0" bIns="0" rtlCol="0"/>
          <a:lstStyle/>
          <a:p/>
        </p:txBody>
      </p:sp>
      <p:sp>
        <p:nvSpPr>
          <p:cNvPr id="13" name="object 13"/>
          <p:cNvSpPr/>
          <p:nvPr/>
        </p:nvSpPr>
        <p:spPr>
          <a:xfrm>
            <a:off x="1921001" y="2845307"/>
            <a:ext cx="0" cy="582295"/>
          </a:xfrm>
          <a:custGeom>
            <a:avLst/>
            <a:gdLst/>
            <a:ahLst/>
            <a:cxnLst/>
            <a:rect l="l" t="t" r="r" b="b"/>
            <a:pathLst>
              <a:path w="0" h="582295">
                <a:moveTo>
                  <a:pt x="0" y="0"/>
                </a:moveTo>
                <a:lnTo>
                  <a:pt x="0" y="582167"/>
                </a:lnTo>
              </a:path>
            </a:pathLst>
          </a:custGeom>
          <a:ln w="47243">
            <a:solidFill>
              <a:srgbClr val="000000"/>
            </a:solidFill>
          </a:ln>
        </p:spPr>
        <p:txBody>
          <a:bodyPr wrap="square" lIns="0" tIns="0" rIns="0" bIns="0" rtlCol="0"/>
          <a:lstStyle/>
          <a:p/>
        </p:txBody>
      </p:sp>
      <p:sp>
        <p:nvSpPr>
          <p:cNvPr id="14" name="object 14"/>
          <p:cNvSpPr txBox="1"/>
          <p:nvPr/>
        </p:nvSpPr>
        <p:spPr>
          <a:xfrm>
            <a:off x="2154935" y="3166123"/>
            <a:ext cx="196215" cy="335915"/>
          </a:xfrm>
          <a:prstGeom prst="rect">
            <a:avLst/>
          </a:prstGeom>
        </p:spPr>
        <p:txBody>
          <a:bodyPr wrap="square" lIns="0" tIns="0" rIns="0" bIns="0" rtlCol="0" vert="horz">
            <a:spAutoFit/>
          </a:bodyPr>
          <a:lstStyle/>
          <a:p>
            <a:pPr>
              <a:lnSpc>
                <a:spcPts val="2640"/>
              </a:lnSpc>
            </a:pPr>
            <a:r>
              <a:rPr dirty="0" sz="2250" spc="5">
                <a:latin typeface="Verdana"/>
                <a:cs typeface="Verdana"/>
              </a:rPr>
              <a:t>A</a:t>
            </a:r>
            <a:endParaRPr sz="2250">
              <a:latin typeface="Verdana"/>
              <a:cs typeface="Verdana"/>
            </a:endParaRPr>
          </a:p>
        </p:txBody>
      </p:sp>
      <p:sp>
        <p:nvSpPr>
          <p:cNvPr id="15" name="object 15"/>
          <p:cNvSpPr txBox="1"/>
          <p:nvPr/>
        </p:nvSpPr>
        <p:spPr>
          <a:xfrm>
            <a:off x="1409865" y="2891701"/>
            <a:ext cx="388620" cy="797560"/>
          </a:xfrm>
          <a:prstGeom prst="rect">
            <a:avLst/>
          </a:prstGeom>
        </p:spPr>
        <p:txBody>
          <a:bodyPr wrap="square" lIns="0" tIns="0" rIns="0" bIns="0" rtlCol="0" vert="horz">
            <a:spAutoFit/>
          </a:bodyPr>
          <a:lstStyle/>
          <a:p>
            <a:pPr indent="167005">
              <a:lnSpc>
                <a:spcPct val="117300"/>
              </a:lnSpc>
            </a:pPr>
            <a:r>
              <a:rPr dirty="0" sz="2250">
                <a:latin typeface="Verdana"/>
                <a:cs typeface="Verdana"/>
              </a:rPr>
              <a:t>D  </a:t>
            </a:r>
            <a:r>
              <a:rPr dirty="0" sz="2250" spc="5">
                <a:latin typeface="Verdana"/>
                <a:cs typeface="Verdana"/>
              </a:rPr>
              <a:t>C</a:t>
            </a:r>
            <a:endParaRPr sz="2250">
              <a:latin typeface="Verdana"/>
              <a:cs typeface="Verdana"/>
            </a:endParaRPr>
          </a:p>
        </p:txBody>
      </p:sp>
      <p:sp>
        <p:nvSpPr>
          <p:cNvPr id="16" name="object 16"/>
          <p:cNvSpPr/>
          <p:nvPr/>
        </p:nvSpPr>
        <p:spPr>
          <a:xfrm>
            <a:off x="3319271" y="4451603"/>
            <a:ext cx="1122045" cy="1952625"/>
          </a:xfrm>
          <a:custGeom>
            <a:avLst/>
            <a:gdLst/>
            <a:ahLst/>
            <a:cxnLst/>
            <a:rect l="l" t="t" r="r" b="b"/>
            <a:pathLst>
              <a:path w="1122045" h="1952625">
                <a:moveTo>
                  <a:pt x="1121664" y="0"/>
                </a:moveTo>
                <a:lnTo>
                  <a:pt x="0" y="0"/>
                </a:lnTo>
                <a:lnTo>
                  <a:pt x="0" y="1952244"/>
                </a:lnTo>
                <a:lnTo>
                  <a:pt x="1121664" y="1952244"/>
                </a:lnTo>
                <a:lnTo>
                  <a:pt x="1121664" y="0"/>
                </a:lnTo>
                <a:close/>
              </a:path>
            </a:pathLst>
          </a:custGeom>
          <a:solidFill>
            <a:srgbClr val="FFCC00"/>
          </a:solidFill>
        </p:spPr>
        <p:txBody>
          <a:bodyPr wrap="square" lIns="0" tIns="0" rIns="0" bIns="0" rtlCol="0"/>
          <a:lstStyle/>
          <a:p/>
        </p:txBody>
      </p:sp>
      <p:sp>
        <p:nvSpPr>
          <p:cNvPr id="17" name="object 17"/>
          <p:cNvSpPr/>
          <p:nvPr/>
        </p:nvSpPr>
        <p:spPr>
          <a:xfrm>
            <a:off x="3302508" y="4871465"/>
            <a:ext cx="1161415" cy="0"/>
          </a:xfrm>
          <a:custGeom>
            <a:avLst/>
            <a:gdLst/>
            <a:ahLst/>
            <a:cxnLst/>
            <a:rect l="l" t="t" r="r" b="b"/>
            <a:pathLst>
              <a:path w="1161414" h="0">
                <a:moveTo>
                  <a:pt x="0" y="0"/>
                </a:moveTo>
                <a:lnTo>
                  <a:pt x="1161288" y="0"/>
                </a:lnTo>
              </a:path>
            </a:pathLst>
          </a:custGeom>
          <a:ln w="47244">
            <a:solidFill>
              <a:srgbClr val="000000"/>
            </a:solidFill>
          </a:ln>
        </p:spPr>
        <p:txBody>
          <a:bodyPr wrap="square" lIns="0" tIns="0" rIns="0" bIns="0" rtlCol="0"/>
          <a:lstStyle/>
          <a:p/>
        </p:txBody>
      </p:sp>
      <p:sp>
        <p:nvSpPr>
          <p:cNvPr id="18" name="object 18"/>
          <p:cNvSpPr txBox="1"/>
          <p:nvPr/>
        </p:nvSpPr>
        <p:spPr>
          <a:xfrm>
            <a:off x="1772500" y="3624707"/>
            <a:ext cx="2676525" cy="1196975"/>
          </a:xfrm>
          <a:prstGeom prst="rect">
            <a:avLst/>
          </a:prstGeom>
        </p:spPr>
        <p:txBody>
          <a:bodyPr wrap="square" lIns="0" tIns="0" rIns="0" bIns="0" rtlCol="0" vert="horz">
            <a:spAutoFit/>
          </a:bodyPr>
          <a:lstStyle/>
          <a:p>
            <a:pPr>
              <a:lnSpc>
                <a:spcPct val="100000"/>
              </a:lnSpc>
            </a:pPr>
            <a:r>
              <a:rPr dirty="0" sz="2250" spc="5">
                <a:latin typeface="Verdana"/>
                <a:cs typeface="Verdana"/>
              </a:rPr>
              <a:t>B</a:t>
            </a:r>
            <a:endParaRPr sz="2250">
              <a:latin typeface="Verdana"/>
              <a:cs typeface="Verdana"/>
            </a:endParaRPr>
          </a:p>
          <a:p>
            <a:pPr>
              <a:lnSpc>
                <a:spcPct val="100000"/>
              </a:lnSpc>
            </a:pPr>
            <a:endParaRPr sz="2200">
              <a:latin typeface="Times New Roman"/>
              <a:cs typeface="Times New Roman"/>
            </a:endParaRPr>
          </a:p>
          <a:p>
            <a:pPr marL="1574165">
              <a:lnSpc>
                <a:spcPct val="100000"/>
              </a:lnSpc>
              <a:spcBef>
                <a:spcPts val="1455"/>
              </a:spcBef>
            </a:pPr>
            <a:r>
              <a:rPr dirty="0" sz="2250">
                <a:latin typeface="Verdana"/>
                <a:cs typeface="Verdana"/>
              </a:rPr>
              <a:t>Subject</a:t>
            </a:r>
            <a:endParaRPr sz="2250">
              <a:latin typeface="Verdana"/>
              <a:cs typeface="Verdana"/>
            </a:endParaRPr>
          </a:p>
        </p:txBody>
      </p:sp>
      <p:sp>
        <p:nvSpPr>
          <p:cNvPr id="19" name="object 19"/>
          <p:cNvSpPr txBox="1"/>
          <p:nvPr/>
        </p:nvSpPr>
        <p:spPr>
          <a:xfrm>
            <a:off x="3375037" y="4862296"/>
            <a:ext cx="843280" cy="1450340"/>
          </a:xfrm>
          <a:prstGeom prst="rect">
            <a:avLst/>
          </a:prstGeom>
        </p:spPr>
        <p:txBody>
          <a:bodyPr wrap="square" lIns="0" tIns="0" rIns="0" bIns="0" rtlCol="0" vert="horz">
            <a:spAutoFit/>
          </a:bodyPr>
          <a:lstStyle/>
          <a:p>
            <a:pPr marL="24765">
              <a:lnSpc>
                <a:spcPct val="100000"/>
              </a:lnSpc>
            </a:pPr>
            <a:r>
              <a:rPr dirty="0" sz="2250" spc="5">
                <a:latin typeface="Verdana"/>
                <a:cs typeface="Verdana"/>
              </a:rPr>
              <a:t>A:</a:t>
            </a:r>
            <a:r>
              <a:rPr dirty="0" sz="2250" spc="-100">
                <a:latin typeface="Verdana"/>
                <a:cs typeface="Verdana"/>
              </a:rPr>
              <a:t> </a:t>
            </a:r>
            <a:r>
              <a:rPr dirty="0" sz="2250" spc="5">
                <a:latin typeface="Verdana"/>
                <a:cs typeface="Verdana"/>
              </a:rPr>
              <a:t>40</a:t>
            </a:r>
            <a:endParaRPr sz="2250">
              <a:latin typeface="Verdana"/>
              <a:cs typeface="Verdana"/>
            </a:endParaRPr>
          </a:p>
          <a:p>
            <a:pPr marL="24765">
              <a:lnSpc>
                <a:spcPct val="100000"/>
              </a:lnSpc>
              <a:spcBef>
                <a:spcPts val="190"/>
              </a:spcBef>
            </a:pPr>
            <a:r>
              <a:rPr dirty="0" sz="2250" spc="5">
                <a:latin typeface="Verdana"/>
                <a:cs typeface="Verdana"/>
              </a:rPr>
              <a:t>B:</a:t>
            </a:r>
            <a:r>
              <a:rPr dirty="0" sz="2250" spc="-100">
                <a:latin typeface="Verdana"/>
                <a:cs typeface="Verdana"/>
              </a:rPr>
              <a:t> </a:t>
            </a:r>
            <a:r>
              <a:rPr dirty="0" sz="2250" spc="5">
                <a:latin typeface="Verdana"/>
                <a:cs typeface="Verdana"/>
              </a:rPr>
              <a:t>25</a:t>
            </a:r>
            <a:endParaRPr sz="2250">
              <a:latin typeface="Verdana"/>
              <a:cs typeface="Verdana"/>
            </a:endParaRPr>
          </a:p>
          <a:p>
            <a:pPr marL="21590">
              <a:lnSpc>
                <a:spcPct val="100000"/>
              </a:lnSpc>
              <a:spcBef>
                <a:spcPts val="190"/>
              </a:spcBef>
            </a:pPr>
            <a:r>
              <a:rPr dirty="0" sz="2250">
                <a:latin typeface="Verdana"/>
                <a:cs typeface="Verdana"/>
              </a:rPr>
              <a:t>C:</a:t>
            </a:r>
            <a:r>
              <a:rPr dirty="0" sz="2250" spc="-95">
                <a:latin typeface="Verdana"/>
                <a:cs typeface="Verdana"/>
              </a:rPr>
              <a:t> </a:t>
            </a:r>
            <a:r>
              <a:rPr dirty="0" sz="2250" spc="5">
                <a:latin typeface="Verdana"/>
                <a:cs typeface="Verdana"/>
              </a:rPr>
              <a:t>15</a:t>
            </a:r>
            <a:endParaRPr sz="2250">
              <a:latin typeface="Verdana"/>
              <a:cs typeface="Verdana"/>
            </a:endParaRPr>
          </a:p>
          <a:p>
            <a:pPr marL="12700">
              <a:lnSpc>
                <a:spcPct val="100000"/>
              </a:lnSpc>
              <a:spcBef>
                <a:spcPts val="190"/>
              </a:spcBef>
            </a:pPr>
            <a:r>
              <a:rPr dirty="0" sz="2250" spc="5">
                <a:latin typeface="Verdana"/>
                <a:cs typeface="Verdana"/>
              </a:rPr>
              <a:t>D:</a:t>
            </a:r>
            <a:r>
              <a:rPr dirty="0" sz="2250" spc="-100">
                <a:latin typeface="Verdana"/>
                <a:cs typeface="Verdana"/>
              </a:rPr>
              <a:t> </a:t>
            </a:r>
            <a:r>
              <a:rPr dirty="0" sz="2250" spc="5">
                <a:latin typeface="Verdana"/>
                <a:cs typeface="Verdana"/>
              </a:rPr>
              <a:t>20</a:t>
            </a:r>
            <a:endParaRPr sz="2250">
              <a:latin typeface="Verdana"/>
              <a:cs typeface="Verdana"/>
            </a:endParaRPr>
          </a:p>
        </p:txBody>
      </p:sp>
      <p:sp>
        <p:nvSpPr>
          <p:cNvPr id="20" name="object 20"/>
          <p:cNvSpPr/>
          <p:nvPr/>
        </p:nvSpPr>
        <p:spPr>
          <a:xfrm>
            <a:off x="4969764" y="5571744"/>
            <a:ext cx="1630680" cy="645160"/>
          </a:xfrm>
          <a:custGeom>
            <a:avLst/>
            <a:gdLst/>
            <a:ahLst/>
            <a:cxnLst/>
            <a:rect l="l" t="t" r="r" b="b"/>
            <a:pathLst>
              <a:path w="1630679" h="645160">
                <a:moveTo>
                  <a:pt x="1630679" y="644651"/>
                </a:moveTo>
                <a:lnTo>
                  <a:pt x="0" y="644651"/>
                </a:lnTo>
                <a:lnTo>
                  <a:pt x="0" y="0"/>
                </a:lnTo>
                <a:lnTo>
                  <a:pt x="1630679" y="0"/>
                </a:lnTo>
                <a:lnTo>
                  <a:pt x="1630679" y="644651"/>
                </a:lnTo>
                <a:close/>
              </a:path>
            </a:pathLst>
          </a:custGeom>
          <a:solidFill>
            <a:srgbClr val="FFCC00"/>
          </a:solidFill>
        </p:spPr>
        <p:txBody>
          <a:bodyPr wrap="square" lIns="0" tIns="0" rIns="0" bIns="0" rtlCol="0"/>
          <a:lstStyle/>
          <a:p/>
        </p:txBody>
      </p:sp>
      <p:sp>
        <p:nvSpPr>
          <p:cNvPr id="21" name="object 21"/>
          <p:cNvSpPr txBox="1"/>
          <p:nvPr/>
        </p:nvSpPr>
        <p:spPr>
          <a:xfrm>
            <a:off x="4975339" y="5720346"/>
            <a:ext cx="1619885" cy="348615"/>
          </a:xfrm>
          <a:prstGeom prst="rect">
            <a:avLst/>
          </a:prstGeom>
        </p:spPr>
        <p:txBody>
          <a:bodyPr wrap="square" lIns="0" tIns="0" rIns="0" bIns="0" rtlCol="0" vert="horz">
            <a:spAutoFit/>
          </a:bodyPr>
          <a:lstStyle/>
          <a:p>
            <a:pPr marL="12700">
              <a:lnSpc>
                <a:spcPct val="100000"/>
              </a:lnSpc>
            </a:pPr>
            <a:r>
              <a:rPr dirty="0" sz="2250">
                <a:latin typeface="Verdana"/>
                <a:cs typeface="Verdana"/>
              </a:rPr>
              <a:t>Observer</a:t>
            </a:r>
            <a:r>
              <a:rPr dirty="0" sz="2250" spc="-85">
                <a:latin typeface="Verdana"/>
                <a:cs typeface="Verdana"/>
              </a:rPr>
              <a:t> </a:t>
            </a:r>
            <a:r>
              <a:rPr dirty="0" sz="2250" spc="5">
                <a:latin typeface="Verdana"/>
                <a:cs typeface="Verdana"/>
              </a:rPr>
              <a:t>2</a:t>
            </a:r>
            <a:endParaRPr sz="2250">
              <a:latin typeface="Verdana"/>
              <a:cs typeface="Verdana"/>
            </a:endParaRPr>
          </a:p>
        </p:txBody>
      </p:sp>
      <p:sp>
        <p:nvSpPr>
          <p:cNvPr id="22" name="object 22"/>
          <p:cNvSpPr/>
          <p:nvPr/>
        </p:nvSpPr>
        <p:spPr>
          <a:xfrm>
            <a:off x="1167383" y="5571744"/>
            <a:ext cx="1632585" cy="645160"/>
          </a:xfrm>
          <a:custGeom>
            <a:avLst/>
            <a:gdLst/>
            <a:ahLst/>
            <a:cxnLst/>
            <a:rect l="l" t="t" r="r" b="b"/>
            <a:pathLst>
              <a:path w="1632585" h="645160">
                <a:moveTo>
                  <a:pt x="1632204" y="644651"/>
                </a:moveTo>
                <a:lnTo>
                  <a:pt x="0" y="644651"/>
                </a:lnTo>
                <a:lnTo>
                  <a:pt x="0" y="0"/>
                </a:lnTo>
                <a:lnTo>
                  <a:pt x="1632204" y="0"/>
                </a:lnTo>
                <a:lnTo>
                  <a:pt x="1632204" y="644651"/>
                </a:lnTo>
                <a:close/>
              </a:path>
            </a:pathLst>
          </a:custGeom>
          <a:solidFill>
            <a:srgbClr val="FFCC00"/>
          </a:solidFill>
        </p:spPr>
        <p:txBody>
          <a:bodyPr wrap="square" lIns="0" tIns="0" rIns="0" bIns="0" rtlCol="0"/>
          <a:lstStyle/>
          <a:p/>
        </p:txBody>
      </p:sp>
      <p:sp>
        <p:nvSpPr>
          <p:cNvPr id="23" name="object 23"/>
          <p:cNvSpPr txBox="1"/>
          <p:nvPr/>
        </p:nvSpPr>
        <p:spPr>
          <a:xfrm>
            <a:off x="1172973" y="5702046"/>
            <a:ext cx="1619885" cy="348615"/>
          </a:xfrm>
          <a:prstGeom prst="rect">
            <a:avLst/>
          </a:prstGeom>
        </p:spPr>
        <p:txBody>
          <a:bodyPr wrap="square" lIns="0" tIns="0" rIns="0" bIns="0" rtlCol="0" vert="horz">
            <a:spAutoFit/>
          </a:bodyPr>
          <a:lstStyle/>
          <a:p>
            <a:pPr marL="12700">
              <a:lnSpc>
                <a:spcPct val="100000"/>
              </a:lnSpc>
            </a:pPr>
            <a:r>
              <a:rPr dirty="0" sz="2250">
                <a:latin typeface="Verdana"/>
                <a:cs typeface="Verdana"/>
              </a:rPr>
              <a:t>Observer</a:t>
            </a:r>
            <a:r>
              <a:rPr dirty="0" sz="2250" spc="-85">
                <a:latin typeface="Verdana"/>
                <a:cs typeface="Verdana"/>
              </a:rPr>
              <a:t> </a:t>
            </a:r>
            <a:r>
              <a:rPr dirty="0" sz="2250" spc="5">
                <a:latin typeface="Verdana"/>
                <a:cs typeface="Verdana"/>
              </a:rPr>
              <a:t>1</a:t>
            </a:r>
            <a:endParaRPr sz="2250">
              <a:latin typeface="Verdana"/>
              <a:cs typeface="Verdana"/>
            </a:endParaRPr>
          </a:p>
        </p:txBody>
      </p:sp>
      <p:graphicFrame>
        <p:nvGraphicFramePr>
          <p:cNvPr id="24" name="object 24"/>
          <p:cNvGraphicFramePr>
            <a:graphicFrameLocks noGrp="1"/>
          </p:cNvGraphicFramePr>
          <p:nvPr/>
        </p:nvGraphicFramePr>
        <p:xfrm>
          <a:off x="4841747" y="2717545"/>
          <a:ext cx="1766570" cy="1441450"/>
        </p:xfrm>
        <a:graphic>
          <a:graphicData uri="http://schemas.openxmlformats.org/drawingml/2006/table">
            <a:tbl>
              <a:tblPr firstRow="1" bandRow="1">
                <a:tableStyleId>{2D5ABB26-0587-4C30-8999-92F81FD0307C}</a:tableStyleId>
              </a:tblPr>
              <a:tblGrid>
                <a:gridCol w="435101"/>
                <a:gridCol w="337565"/>
                <a:gridCol w="304800"/>
                <a:gridCol w="301752"/>
                <a:gridCol w="306324"/>
                <a:gridCol w="80772"/>
              </a:tblGrid>
              <a:tr h="313690">
                <a:tc rowSpan="4">
                  <a:txBody>
                    <a:bodyPr/>
                    <a:lstStyle/>
                    <a:p>
                      <a:pPr algn="ctr" marL="38735">
                        <a:lnSpc>
                          <a:spcPct val="100000"/>
                        </a:lnSpc>
                        <a:spcBef>
                          <a:spcPts val="685"/>
                        </a:spcBef>
                      </a:pPr>
                      <a:r>
                        <a:rPr dirty="0" sz="2250">
                          <a:latin typeface="Verdana"/>
                          <a:cs typeface="Verdana"/>
                        </a:rPr>
                        <a:t>50</a:t>
                      </a:r>
                      <a:endParaRPr sz="2250">
                        <a:latin typeface="Verdana"/>
                        <a:cs typeface="Verdana"/>
                      </a:endParaRPr>
                    </a:p>
                    <a:p>
                      <a:pPr algn="ctr" marL="38735">
                        <a:lnSpc>
                          <a:spcPct val="100000"/>
                        </a:lnSpc>
                        <a:spcBef>
                          <a:spcPts val="190"/>
                        </a:spcBef>
                      </a:pPr>
                      <a:r>
                        <a:rPr dirty="0" sz="2250">
                          <a:latin typeface="Verdana"/>
                          <a:cs typeface="Verdana"/>
                        </a:rPr>
                        <a:t>25</a:t>
                      </a:r>
                      <a:endParaRPr sz="2250">
                        <a:latin typeface="Verdana"/>
                        <a:cs typeface="Verdana"/>
                      </a:endParaRPr>
                    </a:p>
                    <a:p>
                      <a:pPr algn="ctr" marL="38735">
                        <a:lnSpc>
                          <a:spcPct val="100000"/>
                        </a:lnSpc>
                        <a:spcBef>
                          <a:spcPts val="190"/>
                        </a:spcBef>
                      </a:pPr>
                      <a:r>
                        <a:rPr dirty="0" sz="2250">
                          <a:latin typeface="Verdana"/>
                          <a:cs typeface="Verdana"/>
                        </a:rPr>
                        <a:t>0</a:t>
                      </a:r>
                      <a:endParaRPr sz="2250">
                        <a:latin typeface="Verdana"/>
                        <a:cs typeface="Verdana"/>
                      </a:endParaRPr>
                    </a:p>
                  </a:txBody>
                  <a:tcPr marL="0" marR="0" marB="0" marT="0">
                    <a:lnR w="47244">
                      <a:solidFill>
                        <a:srgbClr val="000000"/>
                      </a:solidFill>
                      <a:prstDash val="solid"/>
                    </a:lnR>
                    <a:solidFill>
                      <a:srgbClr val="CCCCCC"/>
                    </a:solidFill>
                  </a:tcPr>
                </a:tc>
                <a:tc gridSpan="5">
                  <a:txBody>
                    <a:bodyPr/>
                    <a:lstStyle/>
                    <a:p>
                      <a:pPr/>
                      <a:endParaRPr sz="2250">
                        <a:latin typeface="Verdana"/>
                        <a:cs typeface="Verdana"/>
                      </a:endParaRPr>
                    </a:p>
                  </a:txBody>
                  <a:tcPr marL="0" marR="0" marB="0" marT="0">
                    <a:lnL w="47244">
                      <a:solidFill>
                        <a:srgbClr val="000000"/>
                      </a:solidFill>
                      <a:prstDash val="solid"/>
                    </a:lnL>
                    <a:solidFill>
                      <a:srgbClr val="CCCCC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96163">
                <a:tc vMerge="1">
                  <a:txBody>
                    <a:bodyPr/>
                    <a:lstStyle/>
                    <a:p>
                      <a:pPr/>
                    </a:p>
                  </a:txBody>
                  <a:tcPr marL="0" marR="0" marB="0" marT="0">
                    <a:lnR w="47244">
                      <a:solidFill>
                        <a:srgbClr val="000000"/>
                      </a:solidFill>
                      <a:prstDash val="solid"/>
                    </a:lnR>
                    <a:solidFill>
                      <a:srgbClr val="CCCCCC"/>
                    </a:solidFill>
                  </a:tcPr>
                </a:tc>
                <a:tc>
                  <a:txBody>
                    <a:bodyPr/>
                    <a:lstStyle/>
                    <a:p>
                      <a:pPr/>
                      <a:endParaRPr sz="2250">
                        <a:latin typeface="Verdana"/>
                        <a:cs typeface="Verdana"/>
                      </a:endParaRPr>
                    </a:p>
                  </a:txBody>
                  <a:tcPr marL="0" marR="0" marB="0" marT="0">
                    <a:lnL w="47244">
                      <a:solidFill>
                        <a:srgbClr val="000000"/>
                      </a:solidFill>
                      <a:prstDash val="solid"/>
                    </a:lnL>
                    <a:lnB w="50800">
                      <a:solidFill>
                        <a:srgbClr val="FFFFFF"/>
                      </a:solidFill>
                      <a:prstDash val="solid"/>
                    </a:lnB>
                    <a:solidFill>
                      <a:srgbClr val="FF99FF"/>
                    </a:solidFill>
                  </a:tcPr>
                </a:tc>
                <a:tc gridSpan="4">
                  <a:txBody>
                    <a:bodyPr/>
                    <a:lstStyle/>
                    <a:p>
                      <a:pPr/>
                      <a:endParaRPr sz="2250">
                        <a:latin typeface="Verdana"/>
                        <a:cs typeface="Verdana"/>
                      </a:endParaRPr>
                    </a:p>
                  </a:txBody>
                  <a:tcPr marL="0" marR="0" marB="0" marT="0">
                    <a:lnB w="50800">
                      <a:solidFill>
                        <a:srgbClr val="FFFFFF"/>
                      </a:solidFill>
                      <a:prstDash val="solid"/>
                    </a:lnB>
                    <a:solidFill>
                      <a:srgbClr val="CCCCC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483362">
                <a:tc vMerge="1">
                  <a:txBody>
                    <a:bodyPr/>
                    <a:lstStyle/>
                    <a:p>
                      <a:pPr/>
                    </a:p>
                  </a:txBody>
                  <a:tcPr marL="0" marR="0" marB="0" marT="0">
                    <a:lnR w="47244">
                      <a:solidFill>
                        <a:srgbClr val="000000"/>
                      </a:solidFill>
                      <a:prstDash val="solid"/>
                    </a:lnR>
                    <a:solidFill>
                      <a:srgbClr val="CCCCCC"/>
                    </a:solidFill>
                  </a:tcPr>
                </a:tc>
                <a:tc>
                  <a:txBody>
                    <a:bodyPr/>
                    <a:lstStyle/>
                    <a:p>
                      <a:pPr marL="60960">
                        <a:lnSpc>
                          <a:spcPct val="100000"/>
                        </a:lnSpc>
                        <a:spcBef>
                          <a:spcPts val="254"/>
                        </a:spcBef>
                      </a:pPr>
                      <a:r>
                        <a:rPr dirty="0" sz="2250">
                          <a:latin typeface="Verdana"/>
                          <a:cs typeface="Verdana"/>
                        </a:rPr>
                        <a:t>A</a:t>
                      </a:r>
                      <a:endParaRPr sz="2250">
                        <a:latin typeface="Verdana"/>
                        <a:cs typeface="Verdana"/>
                      </a:endParaRPr>
                    </a:p>
                  </a:txBody>
                  <a:tcPr marL="0" marR="0" marB="0" marT="0">
                    <a:lnL w="47244">
                      <a:solidFill>
                        <a:srgbClr val="000000"/>
                      </a:solidFill>
                      <a:prstDash val="solid"/>
                    </a:lnL>
                    <a:lnT w="50800">
                      <a:solidFill>
                        <a:srgbClr val="FFFFFF"/>
                      </a:solidFill>
                      <a:prstDash val="solid"/>
                    </a:lnT>
                    <a:solidFill>
                      <a:srgbClr val="FF99FF"/>
                    </a:solidFill>
                  </a:tcPr>
                </a:tc>
                <a:tc>
                  <a:txBody>
                    <a:bodyPr/>
                    <a:lstStyle/>
                    <a:p>
                      <a:pPr marL="39370">
                        <a:lnSpc>
                          <a:spcPct val="100000"/>
                        </a:lnSpc>
                        <a:spcBef>
                          <a:spcPts val="254"/>
                        </a:spcBef>
                      </a:pPr>
                      <a:r>
                        <a:rPr dirty="0" sz="2250">
                          <a:latin typeface="Verdana"/>
                          <a:cs typeface="Verdana"/>
                        </a:rPr>
                        <a:t>B</a:t>
                      </a:r>
                      <a:endParaRPr sz="2250">
                        <a:latin typeface="Verdana"/>
                        <a:cs typeface="Verdana"/>
                      </a:endParaRPr>
                    </a:p>
                  </a:txBody>
                  <a:tcPr marL="0" marR="0" marB="0" marT="0">
                    <a:lnT w="50800">
                      <a:solidFill>
                        <a:srgbClr val="FFFFFF"/>
                      </a:solidFill>
                      <a:prstDash val="solid"/>
                    </a:lnT>
                    <a:lnB w="47244">
                      <a:solidFill>
                        <a:srgbClr val="000000"/>
                      </a:solidFill>
                      <a:prstDash val="solid"/>
                    </a:lnB>
                    <a:solidFill>
                      <a:srgbClr val="99CC66"/>
                    </a:solidFill>
                  </a:tcPr>
                </a:tc>
                <a:tc>
                  <a:txBody>
                    <a:bodyPr/>
                    <a:lstStyle/>
                    <a:p>
                      <a:pPr marL="39370">
                        <a:lnSpc>
                          <a:spcPct val="100000"/>
                        </a:lnSpc>
                        <a:spcBef>
                          <a:spcPts val="254"/>
                        </a:spcBef>
                      </a:pPr>
                      <a:r>
                        <a:rPr dirty="0" sz="2250">
                          <a:latin typeface="Verdana"/>
                          <a:cs typeface="Verdana"/>
                        </a:rPr>
                        <a:t>C</a:t>
                      </a:r>
                      <a:endParaRPr sz="2250">
                        <a:latin typeface="Verdana"/>
                        <a:cs typeface="Verdana"/>
                      </a:endParaRPr>
                    </a:p>
                  </a:txBody>
                  <a:tcPr marL="0" marR="0" marB="0" marT="0">
                    <a:lnT w="50800">
                      <a:solidFill>
                        <a:srgbClr val="FFFFFF"/>
                      </a:solidFill>
                      <a:prstDash val="solid"/>
                    </a:lnT>
                    <a:lnB w="47244">
                      <a:solidFill>
                        <a:srgbClr val="000000"/>
                      </a:solidFill>
                      <a:prstDash val="solid"/>
                    </a:lnB>
                  </a:tcPr>
                </a:tc>
                <a:tc>
                  <a:txBody>
                    <a:bodyPr/>
                    <a:lstStyle/>
                    <a:p>
                      <a:pPr marL="45085">
                        <a:lnSpc>
                          <a:spcPct val="100000"/>
                        </a:lnSpc>
                        <a:spcBef>
                          <a:spcPts val="330"/>
                        </a:spcBef>
                      </a:pPr>
                      <a:r>
                        <a:rPr dirty="0" sz="2250">
                          <a:latin typeface="Verdana"/>
                          <a:cs typeface="Verdana"/>
                        </a:rPr>
                        <a:t>D</a:t>
                      </a:r>
                      <a:endParaRPr sz="2250">
                        <a:latin typeface="Verdana"/>
                        <a:cs typeface="Verdana"/>
                      </a:endParaRPr>
                    </a:p>
                  </a:txBody>
                  <a:tcPr marL="0" marR="0" marB="0" marT="0">
                    <a:lnT w="50800">
                      <a:solidFill>
                        <a:srgbClr val="FFFFFF"/>
                      </a:solidFill>
                      <a:prstDash val="solid"/>
                    </a:lnT>
                    <a:lnB w="47244">
                      <a:solidFill>
                        <a:srgbClr val="000000"/>
                      </a:solidFill>
                      <a:prstDash val="solid"/>
                    </a:lnB>
                    <a:solidFill>
                      <a:srgbClr val="CC9900"/>
                    </a:solidFill>
                  </a:tcPr>
                </a:tc>
                <a:tc>
                  <a:txBody>
                    <a:bodyPr/>
                    <a:lstStyle/>
                    <a:p>
                      <a:pPr/>
                      <a:endParaRPr sz="2250">
                        <a:latin typeface="Verdana"/>
                        <a:cs typeface="Verdana"/>
                      </a:endParaRPr>
                    </a:p>
                  </a:txBody>
                  <a:tcPr marL="0" marR="0" marB="0" marT="0">
                    <a:lnT w="50800">
                      <a:solidFill>
                        <a:srgbClr val="FFFFFF"/>
                      </a:solidFill>
                      <a:prstDash val="solid"/>
                    </a:lnT>
                    <a:lnB w="47244">
                      <a:solidFill>
                        <a:srgbClr val="000000"/>
                      </a:solidFill>
                      <a:prstDash val="solid"/>
                    </a:lnB>
                    <a:solidFill>
                      <a:srgbClr val="CCCCCC"/>
                    </a:solidFill>
                  </a:tcPr>
                </a:tc>
              </a:tr>
              <a:tr h="116586">
                <a:tc vMerge="1">
                  <a:txBody>
                    <a:bodyPr/>
                    <a:lstStyle/>
                    <a:p>
                      <a:pPr/>
                    </a:p>
                  </a:txBody>
                  <a:tcPr marL="0" marR="0" marB="0" marT="0">
                    <a:lnR w="47244">
                      <a:solidFill>
                        <a:srgbClr val="000000"/>
                      </a:solidFill>
                      <a:prstDash val="solid"/>
                    </a:lnR>
                    <a:solidFill>
                      <a:srgbClr val="CCCCCC"/>
                    </a:solidFill>
                  </a:tcPr>
                </a:tc>
                <a:tc gridSpan="5">
                  <a:txBody>
                    <a:bodyPr/>
                    <a:lstStyle/>
                    <a:p>
                      <a:pPr/>
                      <a:endParaRPr sz="2250">
                        <a:latin typeface="Verdana"/>
                        <a:cs typeface="Verdana"/>
                      </a:endParaRPr>
                    </a:p>
                  </a:txBody>
                  <a:tcPr marL="0" marR="0" marB="0" marT="0">
                    <a:lnL w="47244">
                      <a:solidFill>
                        <a:srgbClr val="000000"/>
                      </a:solidFill>
                      <a:prstDash val="solid"/>
                    </a:lnL>
                    <a:solidFill>
                      <a:srgbClr val="CCCCC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31648">
                <a:tc gridSpan="6">
                  <a:txBody>
                    <a:bodyPr/>
                    <a:lstStyle/>
                    <a:p>
                      <a:pPr/>
                      <a:endParaRPr sz="2250">
                        <a:latin typeface="Verdana"/>
                        <a:cs typeface="Verdana"/>
                      </a:endParaRPr>
                    </a:p>
                  </a:txBody>
                  <a:tcPr marL="0" marR="0" marB="0" marT="0">
                    <a:solidFill>
                      <a:srgbClr val="CCCCC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25" name="object 25"/>
          <p:cNvSpPr/>
          <p:nvPr/>
        </p:nvSpPr>
        <p:spPr>
          <a:xfrm>
            <a:off x="4800600" y="5791200"/>
            <a:ext cx="173990" cy="222885"/>
          </a:xfrm>
          <a:custGeom>
            <a:avLst/>
            <a:gdLst/>
            <a:ahLst/>
            <a:cxnLst/>
            <a:rect l="l" t="t" r="r" b="b"/>
            <a:pathLst>
              <a:path w="173989" h="222885">
                <a:moveTo>
                  <a:pt x="3048" y="0"/>
                </a:moveTo>
                <a:lnTo>
                  <a:pt x="1524" y="0"/>
                </a:lnTo>
                <a:lnTo>
                  <a:pt x="1524" y="92964"/>
                </a:lnTo>
                <a:lnTo>
                  <a:pt x="0" y="92964"/>
                </a:lnTo>
                <a:lnTo>
                  <a:pt x="0" y="128016"/>
                </a:lnTo>
                <a:lnTo>
                  <a:pt x="1524" y="128016"/>
                </a:lnTo>
                <a:lnTo>
                  <a:pt x="1524" y="222504"/>
                </a:lnTo>
                <a:lnTo>
                  <a:pt x="3048" y="220979"/>
                </a:lnTo>
                <a:lnTo>
                  <a:pt x="3048" y="216408"/>
                </a:lnTo>
                <a:lnTo>
                  <a:pt x="38100" y="195072"/>
                </a:lnTo>
                <a:lnTo>
                  <a:pt x="86868" y="164592"/>
                </a:lnTo>
                <a:lnTo>
                  <a:pt x="163068" y="115823"/>
                </a:lnTo>
                <a:lnTo>
                  <a:pt x="164592" y="115823"/>
                </a:lnTo>
                <a:lnTo>
                  <a:pt x="166116" y="114300"/>
                </a:lnTo>
                <a:lnTo>
                  <a:pt x="167640" y="114300"/>
                </a:lnTo>
                <a:lnTo>
                  <a:pt x="172212" y="111252"/>
                </a:lnTo>
                <a:lnTo>
                  <a:pt x="173736" y="109728"/>
                </a:lnTo>
                <a:lnTo>
                  <a:pt x="3048" y="3048"/>
                </a:lnTo>
                <a:lnTo>
                  <a:pt x="3048" y="0"/>
                </a:lnTo>
                <a:close/>
              </a:path>
            </a:pathLst>
          </a:custGeom>
          <a:solidFill>
            <a:srgbClr val="000000"/>
          </a:solidFill>
        </p:spPr>
        <p:txBody>
          <a:bodyPr wrap="square" lIns="0" tIns="0" rIns="0" bIns="0" rtlCol="0"/>
          <a:lstStyle/>
          <a:p/>
        </p:txBody>
      </p:sp>
      <p:sp>
        <p:nvSpPr>
          <p:cNvPr id="26" name="object 26"/>
          <p:cNvSpPr/>
          <p:nvPr/>
        </p:nvSpPr>
        <p:spPr>
          <a:xfrm>
            <a:off x="2793492" y="5801867"/>
            <a:ext cx="175260" cy="224154"/>
          </a:xfrm>
          <a:custGeom>
            <a:avLst/>
            <a:gdLst/>
            <a:ahLst/>
            <a:cxnLst/>
            <a:rect l="l" t="t" r="r" b="b"/>
            <a:pathLst>
              <a:path w="175260" h="224154">
                <a:moveTo>
                  <a:pt x="173736" y="0"/>
                </a:moveTo>
                <a:lnTo>
                  <a:pt x="172212" y="0"/>
                </a:lnTo>
                <a:lnTo>
                  <a:pt x="172212" y="6096"/>
                </a:lnTo>
                <a:lnTo>
                  <a:pt x="137160" y="27432"/>
                </a:lnTo>
                <a:lnTo>
                  <a:pt x="88392" y="57912"/>
                </a:lnTo>
                <a:lnTo>
                  <a:pt x="12192" y="106680"/>
                </a:lnTo>
                <a:lnTo>
                  <a:pt x="9144" y="108204"/>
                </a:lnTo>
                <a:lnTo>
                  <a:pt x="7620" y="108204"/>
                </a:lnTo>
                <a:lnTo>
                  <a:pt x="3048" y="112776"/>
                </a:lnTo>
                <a:lnTo>
                  <a:pt x="0" y="112776"/>
                </a:lnTo>
                <a:lnTo>
                  <a:pt x="172212" y="219456"/>
                </a:lnTo>
                <a:lnTo>
                  <a:pt x="172212" y="224028"/>
                </a:lnTo>
                <a:lnTo>
                  <a:pt x="173736" y="224028"/>
                </a:lnTo>
                <a:lnTo>
                  <a:pt x="173736" y="129540"/>
                </a:lnTo>
                <a:lnTo>
                  <a:pt x="175260" y="129540"/>
                </a:lnTo>
                <a:lnTo>
                  <a:pt x="175260" y="94488"/>
                </a:lnTo>
                <a:lnTo>
                  <a:pt x="173736" y="94488"/>
                </a:lnTo>
                <a:lnTo>
                  <a:pt x="173736" y="0"/>
                </a:lnTo>
                <a:close/>
              </a:path>
            </a:pathLst>
          </a:custGeom>
          <a:solidFill>
            <a:srgbClr val="000000"/>
          </a:solidFill>
        </p:spPr>
        <p:txBody>
          <a:bodyPr wrap="square" lIns="0" tIns="0" rIns="0" bIns="0" rtlCol="0"/>
          <a:lstStyle/>
          <a:p/>
        </p:txBody>
      </p:sp>
      <p:sp>
        <p:nvSpPr>
          <p:cNvPr id="27" name="object 27"/>
          <p:cNvSpPr/>
          <p:nvPr/>
        </p:nvSpPr>
        <p:spPr>
          <a:xfrm>
            <a:off x="1893570" y="4300728"/>
            <a:ext cx="0" cy="1294130"/>
          </a:xfrm>
          <a:custGeom>
            <a:avLst/>
            <a:gdLst/>
            <a:ahLst/>
            <a:cxnLst/>
            <a:rect l="l" t="t" r="r" b="b"/>
            <a:pathLst>
              <a:path w="0" h="1294129">
                <a:moveTo>
                  <a:pt x="0" y="0"/>
                </a:moveTo>
                <a:lnTo>
                  <a:pt x="0" y="1293876"/>
                </a:lnTo>
              </a:path>
            </a:pathLst>
          </a:custGeom>
          <a:ln w="47243">
            <a:solidFill>
              <a:srgbClr val="000000"/>
            </a:solidFill>
          </a:ln>
        </p:spPr>
        <p:txBody>
          <a:bodyPr wrap="square" lIns="0" tIns="0" rIns="0" bIns="0" rtlCol="0"/>
          <a:lstStyle/>
          <a:p/>
        </p:txBody>
      </p:sp>
      <p:sp>
        <p:nvSpPr>
          <p:cNvPr id="28" name="object 28"/>
          <p:cNvSpPr/>
          <p:nvPr/>
        </p:nvSpPr>
        <p:spPr>
          <a:xfrm>
            <a:off x="1787651" y="4152900"/>
            <a:ext cx="222885" cy="175260"/>
          </a:xfrm>
          <a:custGeom>
            <a:avLst/>
            <a:gdLst/>
            <a:ahLst/>
            <a:cxnLst/>
            <a:rect l="l" t="t" r="r" b="b"/>
            <a:pathLst>
              <a:path w="222885" h="175260">
                <a:moveTo>
                  <a:pt x="129540" y="172211"/>
                </a:moveTo>
                <a:lnTo>
                  <a:pt x="94488" y="172211"/>
                </a:lnTo>
                <a:lnTo>
                  <a:pt x="94488" y="175259"/>
                </a:lnTo>
                <a:lnTo>
                  <a:pt x="129540" y="175259"/>
                </a:lnTo>
                <a:lnTo>
                  <a:pt x="129540" y="172211"/>
                </a:lnTo>
                <a:close/>
              </a:path>
              <a:path w="222885" h="175260">
                <a:moveTo>
                  <a:pt x="222504" y="170687"/>
                </a:moveTo>
                <a:lnTo>
                  <a:pt x="0" y="170687"/>
                </a:lnTo>
                <a:lnTo>
                  <a:pt x="0" y="172211"/>
                </a:lnTo>
                <a:lnTo>
                  <a:pt x="222504" y="172211"/>
                </a:lnTo>
                <a:lnTo>
                  <a:pt x="222504" y="170687"/>
                </a:lnTo>
                <a:close/>
              </a:path>
              <a:path w="222885" h="175260">
                <a:moveTo>
                  <a:pt x="109728" y="0"/>
                </a:moveTo>
                <a:lnTo>
                  <a:pt x="3048" y="170687"/>
                </a:lnTo>
                <a:lnTo>
                  <a:pt x="216408" y="170687"/>
                </a:lnTo>
                <a:lnTo>
                  <a:pt x="195072" y="135635"/>
                </a:lnTo>
                <a:lnTo>
                  <a:pt x="164592" y="86867"/>
                </a:lnTo>
                <a:lnTo>
                  <a:pt x="117348" y="10667"/>
                </a:lnTo>
                <a:lnTo>
                  <a:pt x="115824" y="7619"/>
                </a:lnTo>
                <a:lnTo>
                  <a:pt x="114300" y="6095"/>
                </a:lnTo>
                <a:lnTo>
                  <a:pt x="111252" y="1523"/>
                </a:lnTo>
                <a:lnTo>
                  <a:pt x="109728" y="0"/>
                </a:lnTo>
                <a:close/>
              </a:path>
            </a:pathLst>
          </a:custGeom>
          <a:solidFill>
            <a:srgbClr val="000000"/>
          </a:solidFill>
        </p:spPr>
        <p:txBody>
          <a:bodyPr wrap="square" lIns="0" tIns="0" rIns="0" bIns="0" rtlCol="0"/>
          <a:lstStyle/>
          <a:p/>
        </p:txBody>
      </p:sp>
      <p:sp>
        <p:nvSpPr>
          <p:cNvPr id="29" name="object 29"/>
          <p:cNvSpPr/>
          <p:nvPr/>
        </p:nvSpPr>
        <p:spPr>
          <a:xfrm>
            <a:off x="5775197" y="4305300"/>
            <a:ext cx="0" cy="1294130"/>
          </a:xfrm>
          <a:custGeom>
            <a:avLst/>
            <a:gdLst/>
            <a:ahLst/>
            <a:cxnLst/>
            <a:rect l="l" t="t" r="r" b="b"/>
            <a:pathLst>
              <a:path w="0" h="1294129">
                <a:moveTo>
                  <a:pt x="0" y="0"/>
                </a:moveTo>
                <a:lnTo>
                  <a:pt x="0" y="1293876"/>
                </a:lnTo>
              </a:path>
            </a:pathLst>
          </a:custGeom>
          <a:ln w="47244">
            <a:solidFill>
              <a:srgbClr val="333333"/>
            </a:solidFill>
          </a:ln>
        </p:spPr>
        <p:txBody>
          <a:bodyPr wrap="square" lIns="0" tIns="0" rIns="0" bIns="0" rtlCol="0"/>
          <a:lstStyle/>
          <a:p/>
        </p:txBody>
      </p:sp>
      <p:sp>
        <p:nvSpPr>
          <p:cNvPr id="30" name="object 30"/>
          <p:cNvSpPr/>
          <p:nvPr/>
        </p:nvSpPr>
        <p:spPr>
          <a:xfrm>
            <a:off x="5673852" y="4157471"/>
            <a:ext cx="212090" cy="175260"/>
          </a:xfrm>
          <a:custGeom>
            <a:avLst/>
            <a:gdLst/>
            <a:ahLst/>
            <a:cxnLst/>
            <a:rect l="l" t="t" r="r" b="b"/>
            <a:pathLst>
              <a:path w="212089" h="175260">
                <a:moveTo>
                  <a:pt x="124968" y="172212"/>
                </a:moveTo>
                <a:lnTo>
                  <a:pt x="89916" y="172212"/>
                </a:lnTo>
                <a:lnTo>
                  <a:pt x="89916" y="175260"/>
                </a:lnTo>
                <a:lnTo>
                  <a:pt x="124968" y="175260"/>
                </a:lnTo>
                <a:lnTo>
                  <a:pt x="124968" y="172212"/>
                </a:lnTo>
                <a:close/>
              </a:path>
              <a:path w="212089" h="175260">
                <a:moveTo>
                  <a:pt x="105156" y="0"/>
                </a:moveTo>
                <a:lnTo>
                  <a:pt x="0" y="172212"/>
                </a:lnTo>
                <a:lnTo>
                  <a:pt x="211836" y="172212"/>
                </a:lnTo>
                <a:lnTo>
                  <a:pt x="190500" y="137160"/>
                </a:lnTo>
                <a:lnTo>
                  <a:pt x="160020" y="88392"/>
                </a:lnTo>
                <a:lnTo>
                  <a:pt x="112775" y="10668"/>
                </a:lnTo>
                <a:lnTo>
                  <a:pt x="109728" y="7620"/>
                </a:lnTo>
                <a:lnTo>
                  <a:pt x="106680" y="1524"/>
                </a:lnTo>
                <a:lnTo>
                  <a:pt x="105156" y="0"/>
                </a:lnTo>
                <a:close/>
              </a:path>
            </a:pathLst>
          </a:custGeom>
          <a:solidFill>
            <a:srgbClr val="000000"/>
          </a:solidFill>
        </p:spPr>
        <p:txBody>
          <a:bodyPr wrap="square" lIns="0" tIns="0" rIns="0" bIns="0" rtlCol="0"/>
          <a:lstStyle/>
          <a:p/>
        </p:txBody>
      </p:sp>
      <p:sp>
        <p:nvSpPr>
          <p:cNvPr id="31" name="object 31"/>
          <p:cNvSpPr/>
          <p:nvPr/>
        </p:nvSpPr>
        <p:spPr>
          <a:xfrm>
            <a:off x="1133855" y="6705092"/>
            <a:ext cx="5484876" cy="2328671"/>
          </a:xfrm>
          <a:prstGeom prst="rect">
            <a:avLst/>
          </a:prstGeom>
          <a:blipFill>
            <a:blip r:embed="rId2" cstate="print"/>
            <a:stretch>
              <a:fillRect/>
            </a:stretch>
          </a:blipFill>
        </p:spPr>
        <p:txBody>
          <a:bodyPr wrap="square" lIns="0" tIns="0" rIns="0" bIns="0" rtlCol="0"/>
          <a:lstStyle/>
          <a:p/>
        </p:txBody>
      </p:sp>
      <p:sp>
        <p:nvSpPr>
          <p:cNvPr id="32" name="object 32"/>
          <p:cNvSpPr txBox="1"/>
          <p:nvPr/>
        </p:nvSpPr>
        <p:spPr>
          <a:xfrm>
            <a:off x="1176019" y="6402649"/>
            <a:ext cx="1064895" cy="807085"/>
          </a:xfrm>
          <a:prstGeom prst="rect">
            <a:avLst/>
          </a:prstGeom>
        </p:spPr>
        <p:txBody>
          <a:bodyPr wrap="square" lIns="0" tIns="0" rIns="0" bIns="0" rtlCol="0" vert="horz">
            <a:spAutoFit/>
          </a:bodyPr>
          <a:lstStyle/>
          <a:p>
            <a:pPr marL="12700" marR="5080" indent="182880">
              <a:lnSpc>
                <a:spcPct val="118200"/>
              </a:lnSpc>
            </a:pPr>
            <a:r>
              <a:rPr dirty="0" sz="1600" spc="-10">
                <a:latin typeface="Tahoma"/>
                <a:cs typeface="Tahoma"/>
              </a:rPr>
              <a:t>Structure  </a:t>
            </a:r>
            <a:r>
              <a:rPr dirty="0" sz="1400" spc="-250" i="1">
                <a:latin typeface="Verdana"/>
                <a:cs typeface="Verdana"/>
              </a:rPr>
              <a:t>Subject  </a:t>
            </a:r>
            <a:r>
              <a:rPr dirty="0" sz="1400" spc="-254" i="1">
                <a:latin typeface="Verdana"/>
                <a:cs typeface="Verdana"/>
              </a:rPr>
              <a:t>Attach(Observer)</a:t>
            </a:r>
            <a:endParaRPr sz="1400">
              <a:latin typeface="Verdana"/>
              <a:cs typeface="Verdana"/>
            </a:endParaRPr>
          </a:p>
        </p:txBody>
      </p:sp>
      <p:sp>
        <p:nvSpPr>
          <p:cNvPr id="43" name="object 43"/>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141</a:t>
            </a:r>
          </a:p>
          <a:p>
            <a:pPr marL="1498600">
              <a:lnSpc>
                <a:spcPts val="1410"/>
              </a:lnSpc>
            </a:pPr>
            <a:r>
              <a:rPr dirty="0"/>
              <a:t>© Copyright </a:t>
            </a:r>
            <a:r>
              <a:rPr dirty="0" spc="-5"/>
              <a:t>Virtual University </a:t>
            </a:r>
            <a:r>
              <a:rPr dirty="0"/>
              <a:t>of</a:t>
            </a:r>
            <a:r>
              <a:rPr dirty="0" spc="-80"/>
              <a:t> </a:t>
            </a:r>
            <a:r>
              <a:rPr dirty="0" spc="-5"/>
              <a:t>Pakistan</a:t>
            </a:r>
          </a:p>
        </p:txBody>
      </p:sp>
      <p:sp>
        <p:nvSpPr>
          <p:cNvPr id="33" name="object 33"/>
          <p:cNvSpPr txBox="1"/>
          <p:nvPr/>
        </p:nvSpPr>
        <p:spPr>
          <a:xfrm>
            <a:off x="1176019" y="7202261"/>
            <a:ext cx="1098550" cy="472440"/>
          </a:xfrm>
          <a:prstGeom prst="rect">
            <a:avLst/>
          </a:prstGeom>
        </p:spPr>
        <p:txBody>
          <a:bodyPr wrap="square" lIns="0" tIns="0" rIns="0" bIns="0" rtlCol="0" vert="horz">
            <a:spAutoFit/>
          </a:bodyPr>
          <a:lstStyle/>
          <a:p>
            <a:pPr marL="12700" marR="5080">
              <a:lnSpc>
                <a:spcPct val="108600"/>
              </a:lnSpc>
            </a:pPr>
            <a:r>
              <a:rPr dirty="0" sz="1400" spc="-254" i="1">
                <a:latin typeface="Verdana"/>
                <a:cs typeface="Verdana"/>
              </a:rPr>
              <a:t>Detach(Observer) </a:t>
            </a:r>
            <a:r>
              <a:rPr dirty="0" sz="1400" spc="-165" i="1">
                <a:latin typeface="Verdana"/>
                <a:cs typeface="Verdana"/>
              </a:rPr>
              <a:t> </a:t>
            </a:r>
            <a:r>
              <a:rPr dirty="0" sz="1400" spc="-225" i="1">
                <a:latin typeface="Verdana"/>
                <a:cs typeface="Verdana"/>
              </a:rPr>
              <a:t>Notify()</a:t>
            </a:r>
            <a:endParaRPr sz="1400">
              <a:latin typeface="Verdana"/>
              <a:cs typeface="Verdana"/>
            </a:endParaRPr>
          </a:p>
        </p:txBody>
      </p:sp>
      <p:sp>
        <p:nvSpPr>
          <p:cNvPr id="34" name="object 34"/>
          <p:cNvSpPr txBox="1"/>
          <p:nvPr/>
        </p:nvSpPr>
        <p:spPr>
          <a:xfrm>
            <a:off x="4096003" y="6720840"/>
            <a:ext cx="570865" cy="222250"/>
          </a:xfrm>
          <a:prstGeom prst="rect">
            <a:avLst/>
          </a:prstGeom>
        </p:spPr>
        <p:txBody>
          <a:bodyPr wrap="square" lIns="0" tIns="0" rIns="0" bIns="0" rtlCol="0" vert="horz">
            <a:spAutoFit/>
          </a:bodyPr>
          <a:lstStyle/>
          <a:p>
            <a:pPr marL="12700">
              <a:lnSpc>
                <a:spcPct val="100000"/>
              </a:lnSpc>
            </a:pPr>
            <a:r>
              <a:rPr dirty="0" sz="1400" spc="-270" i="1">
                <a:latin typeface="Verdana"/>
                <a:cs typeface="Verdana"/>
              </a:rPr>
              <a:t>Observer</a:t>
            </a:r>
            <a:endParaRPr sz="1400">
              <a:latin typeface="Verdana"/>
              <a:cs typeface="Verdana"/>
            </a:endParaRPr>
          </a:p>
        </p:txBody>
      </p:sp>
      <p:sp>
        <p:nvSpPr>
          <p:cNvPr id="35" name="object 35"/>
          <p:cNvSpPr txBox="1"/>
          <p:nvPr/>
        </p:nvSpPr>
        <p:spPr>
          <a:xfrm>
            <a:off x="4096003" y="7097344"/>
            <a:ext cx="560070" cy="222250"/>
          </a:xfrm>
          <a:prstGeom prst="rect">
            <a:avLst/>
          </a:prstGeom>
        </p:spPr>
        <p:txBody>
          <a:bodyPr wrap="square" lIns="0" tIns="0" rIns="0" bIns="0" rtlCol="0" vert="horz">
            <a:spAutoFit/>
          </a:bodyPr>
          <a:lstStyle/>
          <a:p>
            <a:pPr marL="12700">
              <a:lnSpc>
                <a:spcPct val="100000"/>
              </a:lnSpc>
            </a:pPr>
            <a:r>
              <a:rPr dirty="0" sz="1400" spc="-260" i="1">
                <a:latin typeface="Verdana"/>
                <a:cs typeface="Verdana"/>
              </a:rPr>
              <a:t>Update()</a:t>
            </a:r>
            <a:endParaRPr sz="1400">
              <a:latin typeface="Verdana"/>
              <a:cs typeface="Verdana"/>
            </a:endParaRPr>
          </a:p>
        </p:txBody>
      </p:sp>
      <p:sp>
        <p:nvSpPr>
          <p:cNvPr id="36" name="object 36"/>
          <p:cNvSpPr txBox="1"/>
          <p:nvPr/>
        </p:nvSpPr>
        <p:spPr>
          <a:xfrm>
            <a:off x="3925290" y="7976006"/>
            <a:ext cx="1105535" cy="943610"/>
          </a:xfrm>
          <a:prstGeom prst="rect">
            <a:avLst/>
          </a:prstGeom>
        </p:spPr>
        <p:txBody>
          <a:bodyPr wrap="square" lIns="0" tIns="0" rIns="0" bIns="0" rtlCol="0" vert="horz">
            <a:spAutoFit/>
          </a:bodyPr>
          <a:lstStyle/>
          <a:p>
            <a:pPr marL="12700" marR="5080" indent="1270">
              <a:lnSpc>
                <a:spcPct val="146000"/>
              </a:lnSpc>
            </a:pPr>
            <a:r>
              <a:rPr dirty="0" sz="1400" spc="-254">
                <a:latin typeface="Verdana"/>
                <a:cs typeface="Verdana"/>
              </a:rPr>
              <a:t>ConcreteObserver  </a:t>
            </a:r>
            <a:r>
              <a:rPr dirty="0" sz="1400" spc="-260">
                <a:latin typeface="Verdana"/>
                <a:cs typeface="Verdana"/>
              </a:rPr>
              <a:t>Update()  </a:t>
            </a:r>
            <a:r>
              <a:rPr dirty="0" sz="1400" spc="-265">
                <a:latin typeface="Verdana"/>
                <a:cs typeface="Verdana"/>
              </a:rPr>
              <a:t>ObserverState</a:t>
            </a:r>
            <a:endParaRPr sz="1400">
              <a:latin typeface="Verdana"/>
              <a:cs typeface="Verdana"/>
            </a:endParaRPr>
          </a:p>
        </p:txBody>
      </p:sp>
      <p:sp>
        <p:nvSpPr>
          <p:cNvPr id="37" name="object 37"/>
          <p:cNvSpPr txBox="1"/>
          <p:nvPr/>
        </p:nvSpPr>
        <p:spPr>
          <a:xfrm>
            <a:off x="1154656" y="7976006"/>
            <a:ext cx="1013460" cy="943610"/>
          </a:xfrm>
          <a:prstGeom prst="rect">
            <a:avLst/>
          </a:prstGeom>
        </p:spPr>
        <p:txBody>
          <a:bodyPr wrap="square" lIns="0" tIns="0" rIns="0" bIns="0" rtlCol="0" vert="horz">
            <a:spAutoFit/>
          </a:bodyPr>
          <a:lstStyle/>
          <a:p>
            <a:pPr marL="12700" marR="5080" indent="1270">
              <a:lnSpc>
                <a:spcPct val="146000"/>
              </a:lnSpc>
            </a:pPr>
            <a:r>
              <a:rPr dirty="0" sz="1400" spc="-250">
                <a:latin typeface="Verdana"/>
                <a:cs typeface="Verdana"/>
              </a:rPr>
              <a:t>ConcreteSubject  </a:t>
            </a:r>
            <a:r>
              <a:rPr dirty="0" sz="1400" spc="-254">
                <a:latin typeface="Verdana"/>
                <a:cs typeface="Verdana"/>
              </a:rPr>
              <a:t>GetState()  </a:t>
            </a:r>
            <a:r>
              <a:rPr dirty="0" sz="1400" spc="-250">
                <a:latin typeface="Verdana"/>
                <a:cs typeface="Verdana"/>
              </a:rPr>
              <a:t>SubjectState</a:t>
            </a:r>
            <a:endParaRPr sz="1400">
              <a:latin typeface="Verdana"/>
              <a:cs typeface="Verdana"/>
            </a:endParaRPr>
          </a:p>
        </p:txBody>
      </p:sp>
      <p:sp>
        <p:nvSpPr>
          <p:cNvPr id="38" name="object 38"/>
          <p:cNvSpPr txBox="1"/>
          <p:nvPr/>
        </p:nvSpPr>
        <p:spPr>
          <a:xfrm>
            <a:off x="2293111" y="8409432"/>
            <a:ext cx="1210945" cy="222250"/>
          </a:xfrm>
          <a:prstGeom prst="rect">
            <a:avLst/>
          </a:prstGeom>
        </p:spPr>
        <p:txBody>
          <a:bodyPr wrap="square" lIns="0" tIns="0" rIns="0" bIns="0" rtlCol="0" vert="horz">
            <a:spAutoFit/>
          </a:bodyPr>
          <a:lstStyle/>
          <a:p>
            <a:pPr marL="12700">
              <a:lnSpc>
                <a:spcPct val="100000"/>
              </a:lnSpc>
            </a:pPr>
            <a:r>
              <a:rPr dirty="0" sz="1400" spc="-240">
                <a:latin typeface="Verdana"/>
                <a:cs typeface="Verdana"/>
              </a:rPr>
              <a:t>return</a:t>
            </a:r>
            <a:r>
              <a:rPr dirty="0" sz="1400" spc="-235">
                <a:latin typeface="Verdana"/>
                <a:cs typeface="Verdana"/>
              </a:rPr>
              <a:t> </a:t>
            </a:r>
            <a:r>
              <a:rPr dirty="0" sz="1400" spc="-250">
                <a:latin typeface="Verdana"/>
                <a:cs typeface="Verdana"/>
              </a:rPr>
              <a:t>SubjectState</a:t>
            </a:r>
            <a:endParaRPr sz="1400">
              <a:latin typeface="Verdana"/>
              <a:cs typeface="Verdana"/>
            </a:endParaRPr>
          </a:p>
        </p:txBody>
      </p:sp>
      <p:sp>
        <p:nvSpPr>
          <p:cNvPr id="39" name="object 39"/>
          <p:cNvSpPr txBox="1"/>
          <p:nvPr/>
        </p:nvSpPr>
        <p:spPr>
          <a:xfrm>
            <a:off x="2334260" y="7347130"/>
            <a:ext cx="1263015" cy="472440"/>
          </a:xfrm>
          <a:prstGeom prst="rect">
            <a:avLst/>
          </a:prstGeom>
        </p:spPr>
        <p:txBody>
          <a:bodyPr wrap="square" lIns="0" tIns="0" rIns="0" bIns="0" rtlCol="0" vert="horz">
            <a:spAutoFit/>
          </a:bodyPr>
          <a:lstStyle/>
          <a:p>
            <a:pPr marL="210185" marR="5080" indent="-198120">
              <a:lnSpc>
                <a:spcPct val="108600"/>
              </a:lnSpc>
            </a:pPr>
            <a:r>
              <a:rPr dirty="0" sz="1400" spc="-215">
                <a:latin typeface="Verdana"/>
                <a:cs typeface="Verdana"/>
              </a:rPr>
              <a:t>for </a:t>
            </a:r>
            <a:r>
              <a:rPr dirty="0" sz="1400" spc="-180">
                <a:latin typeface="Verdana"/>
                <a:cs typeface="Verdana"/>
              </a:rPr>
              <a:t>all </a:t>
            </a:r>
            <a:r>
              <a:rPr dirty="0" sz="1400" spc="-280">
                <a:latin typeface="Verdana"/>
                <a:cs typeface="Verdana"/>
              </a:rPr>
              <a:t>o </a:t>
            </a:r>
            <a:r>
              <a:rPr dirty="0" sz="1400" spc="-215">
                <a:latin typeface="Verdana"/>
                <a:cs typeface="Verdana"/>
              </a:rPr>
              <a:t>in </a:t>
            </a:r>
            <a:r>
              <a:rPr dirty="0" sz="1400" spc="-254">
                <a:latin typeface="Verdana"/>
                <a:cs typeface="Verdana"/>
              </a:rPr>
              <a:t>observers  </a:t>
            </a:r>
            <a:r>
              <a:rPr dirty="0" sz="1400" spc="-280">
                <a:latin typeface="Verdana"/>
                <a:cs typeface="Verdana"/>
              </a:rPr>
              <a:t>o </a:t>
            </a:r>
            <a:r>
              <a:rPr dirty="0" sz="1400" spc="-300">
                <a:latin typeface="Verdana"/>
                <a:cs typeface="Verdana"/>
              </a:rPr>
              <a:t>-&gt;</a:t>
            </a:r>
            <a:r>
              <a:rPr dirty="0" sz="1400" spc="-125">
                <a:latin typeface="Verdana"/>
                <a:cs typeface="Verdana"/>
              </a:rPr>
              <a:t> </a:t>
            </a:r>
            <a:r>
              <a:rPr dirty="0" sz="1400" spc="-260">
                <a:latin typeface="Verdana"/>
                <a:cs typeface="Verdana"/>
              </a:rPr>
              <a:t>Update()</a:t>
            </a:r>
            <a:endParaRPr sz="1400">
              <a:latin typeface="Verdana"/>
              <a:cs typeface="Verdana"/>
            </a:endParaRPr>
          </a:p>
        </p:txBody>
      </p:sp>
      <p:sp>
        <p:nvSpPr>
          <p:cNvPr id="40" name="object 40"/>
          <p:cNvSpPr txBox="1"/>
          <p:nvPr/>
        </p:nvSpPr>
        <p:spPr>
          <a:xfrm>
            <a:off x="5213045" y="8253953"/>
            <a:ext cx="1332230" cy="474980"/>
          </a:xfrm>
          <a:prstGeom prst="rect">
            <a:avLst/>
          </a:prstGeom>
        </p:spPr>
        <p:txBody>
          <a:bodyPr wrap="square" lIns="0" tIns="0" rIns="0" bIns="0" rtlCol="0" vert="horz">
            <a:spAutoFit/>
          </a:bodyPr>
          <a:lstStyle/>
          <a:p>
            <a:pPr marL="12700" marR="5080" indent="161290">
              <a:lnSpc>
                <a:spcPct val="109300"/>
              </a:lnSpc>
            </a:pPr>
            <a:r>
              <a:rPr dirty="0" sz="1400" spc="-250">
                <a:latin typeface="Verdana"/>
                <a:cs typeface="Verdana"/>
              </a:rPr>
              <a:t>observerState </a:t>
            </a:r>
            <a:r>
              <a:rPr dirty="0" sz="1400" spc="-380">
                <a:latin typeface="Verdana"/>
                <a:cs typeface="Verdana"/>
              </a:rPr>
              <a:t>=  </a:t>
            </a:r>
            <a:r>
              <a:rPr dirty="0" sz="1400" spc="-240">
                <a:latin typeface="Verdana"/>
                <a:cs typeface="Verdana"/>
              </a:rPr>
              <a:t>subject </a:t>
            </a:r>
            <a:r>
              <a:rPr dirty="0" sz="1400" spc="-300">
                <a:latin typeface="Verdana"/>
                <a:cs typeface="Verdana"/>
              </a:rPr>
              <a:t>-&gt;</a:t>
            </a:r>
            <a:r>
              <a:rPr dirty="0" sz="1400" spc="-135">
                <a:latin typeface="Verdana"/>
                <a:cs typeface="Verdana"/>
              </a:rPr>
              <a:t> </a:t>
            </a:r>
            <a:r>
              <a:rPr dirty="0" sz="1400" spc="-254">
                <a:latin typeface="Verdana"/>
                <a:cs typeface="Verdana"/>
              </a:rPr>
              <a:t>GetState()</a:t>
            </a:r>
            <a:endParaRPr sz="1400">
              <a:latin typeface="Verdana"/>
              <a:cs typeface="Verdana"/>
            </a:endParaRPr>
          </a:p>
        </p:txBody>
      </p:sp>
      <p:sp>
        <p:nvSpPr>
          <p:cNvPr id="41" name="object 41"/>
          <p:cNvSpPr txBox="1"/>
          <p:nvPr/>
        </p:nvSpPr>
        <p:spPr>
          <a:xfrm>
            <a:off x="1358900" y="9045447"/>
            <a:ext cx="1059815" cy="250825"/>
          </a:xfrm>
          <a:prstGeom prst="rect">
            <a:avLst/>
          </a:prstGeom>
        </p:spPr>
        <p:txBody>
          <a:bodyPr wrap="square" lIns="0" tIns="0" rIns="0" bIns="0" rtlCol="0" vert="horz">
            <a:spAutoFit/>
          </a:bodyPr>
          <a:lstStyle/>
          <a:p>
            <a:pPr marL="12700">
              <a:lnSpc>
                <a:spcPct val="100000"/>
              </a:lnSpc>
            </a:pPr>
            <a:r>
              <a:rPr dirty="0" sz="1600" spc="-10">
                <a:latin typeface="Tahoma"/>
                <a:cs typeface="Tahoma"/>
              </a:rPr>
              <a:t>Participants</a:t>
            </a:r>
            <a:endParaRPr sz="1600">
              <a:latin typeface="Tahoma"/>
              <a:cs typeface="Tahoma"/>
            </a:endParaRPr>
          </a:p>
        </p:txBody>
      </p:sp>
      <p:sp>
        <p:nvSpPr>
          <p:cNvPr id="42" name="object 42"/>
          <p:cNvSpPr txBox="1"/>
          <p:nvPr/>
        </p:nvSpPr>
        <p:spPr>
          <a:xfrm>
            <a:off x="1111197" y="441959"/>
            <a:ext cx="5532755" cy="2082164"/>
          </a:xfrm>
          <a:prstGeom prst="rect">
            <a:avLst/>
          </a:prstGeom>
        </p:spPr>
        <p:txBody>
          <a:bodyPr wrap="square" lIns="0" tIns="0" rIns="0" bIns="0" rtlCol="0" vert="horz">
            <a:spAutoFit/>
          </a:bodyPr>
          <a:lstStyle/>
          <a:p>
            <a:pPr algn="just" marL="31750">
              <a:lnSpc>
                <a:spcPct val="100000"/>
              </a:lnSpc>
              <a:tabLst>
                <a:tab pos="523367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gn="just" marL="12700">
              <a:lnSpc>
                <a:spcPct val="100000"/>
              </a:lnSpc>
              <a:spcBef>
                <a:spcPts val="960"/>
              </a:spcBef>
            </a:pPr>
            <a:r>
              <a:rPr dirty="0" sz="1600" spc="-10">
                <a:latin typeface="Tahoma"/>
                <a:cs typeface="Tahoma"/>
              </a:rPr>
              <a:t>Example </a:t>
            </a:r>
            <a:r>
              <a:rPr dirty="0" sz="1600" spc="-5">
                <a:latin typeface="Tahoma"/>
                <a:cs typeface="Tahoma"/>
              </a:rPr>
              <a:t>implementation of Observer PatternObject</a:t>
            </a:r>
            <a:r>
              <a:rPr dirty="0" sz="1600" spc="80">
                <a:latin typeface="Tahoma"/>
                <a:cs typeface="Tahoma"/>
              </a:rPr>
              <a:t> </a:t>
            </a:r>
            <a:r>
              <a:rPr dirty="0" sz="1600" spc="-5">
                <a:latin typeface="Tahoma"/>
                <a:cs typeface="Tahoma"/>
              </a:rPr>
              <a:t>Model</a:t>
            </a:r>
            <a:endParaRPr sz="1600">
              <a:latin typeface="Tahoma"/>
              <a:cs typeface="Tahoma"/>
            </a:endParaRPr>
          </a:p>
          <a:p>
            <a:pPr algn="just" marL="31750" marR="5080">
              <a:lnSpc>
                <a:spcPts val="1380"/>
              </a:lnSpc>
              <a:spcBef>
                <a:spcPts val="969"/>
              </a:spcBef>
            </a:pPr>
            <a:r>
              <a:rPr dirty="0" sz="1200" spc="-5">
                <a:latin typeface="Times New Roman"/>
                <a:cs typeface="Times New Roman"/>
              </a:rPr>
              <a:t>Many </a:t>
            </a:r>
            <a:r>
              <a:rPr dirty="0" sz="1200">
                <a:latin typeface="Times New Roman"/>
                <a:cs typeface="Times New Roman"/>
              </a:rPr>
              <a:t>graphical user interface toolkits </a:t>
            </a:r>
            <a:r>
              <a:rPr dirty="0" sz="1200" spc="-5">
                <a:latin typeface="Times New Roman"/>
                <a:cs typeface="Times New Roman"/>
              </a:rPr>
              <a:t>separate </a:t>
            </a:r>
            <a:r>
              <a:rPr dirty="0" sz="1200">
                <a:latin typeface="Times New Roman"/>
                <a:cs typeface="Times New Roman"/>
              </a:rPr>
              <a:t>the presentational aspects of the user  interface from the underlying application data. Classes defining application data and  presentations can be reused independently. They can </a:t>
            </a:r>
            <a:r>
              <a:rPr dirty="0" sz="1200" spc="-5">
                <a:latin typeface="Times New Roman"/>
                <a:cs typeface="Times New Roman"/>
              </a:rPr>
              <a:t>work </a:t>
            </a:r>
            <a:r>
              <a:rPr dirty="0" sz="1200">
                <a:latin typeface="Times New Roman"/>
                <a:cs typeface="Times New Roman"/>
              </a:rPr>
              <a:t>together, too. Both a  </a:t>
            </a:r>
            <a:r>
              <a:rPr dirty="0" sz="1200" spc="-5">
                <a:latin typeface="Times New Roman"/>
                <a:cs typeface="Times New Roman"/>
              </a:rPr>
              <a:t>spreadsheet </a:t>
            </a:r>
            <a:r>
              <a:rPr dirty="0" sz="1200">
                <a:latin typeface="Times New Roman"/>
                <a:cs typeface="Times New Roman"/>
              </a:rPr>
              <a:t>object and bar chart object can depict information in the </a:t>
            </a:r>
            <a:r>
              <a:rPr dirty="0" sz="1200" spc="-5">
                <a:latin typeface="Times New Roman"/>
                <a:cs typeface="Times New Roman"/>
              </a:rPr>
              <a:t>same </a:t>
            </a:r>
            <a:r>
              <a:rPr dirty="0" sz="1200">
                <a:latin typeface="Times New Roman"/>
                <a:cs typeface="Times New Roman"/>
              </a:rPr>
              <a:t>application  data object using different presentations. The </a:t>
            </a:r>
            <a:r>
              <a:rPr dirty="0" sz="1200" spc="-5">
                <a:latin typeface="Times New Roman"/>
                <a:cs typeface="Times New Roman"/>
              </a:rPr>
              <a:t>spreadsheet </a:t>
            </a:r>
            <a:r>
              <a:rPr dirty="0" sz="1200">
                <a:latin typeface="Times New Roman"/>
                <a:cs typeface="Times New Roman"/>
              </a:rPr>
              <a:t>and the bar chart don’t know  about each other, thereby letting you reuse </a:t>
            </a:r>
            <a:r>
              <a:rPr dirty="0" sz="1200" spc="5">
                <a:latin typeface="Times New Roman"/>
                <a:cs typeface="Times New Roman"/>
              </a:rPr>
              <a:t>only </a:t>
            </a:r>
            <a:r>
              <a:rPr dirty="0" sz="1200">
                <a:latin typeface="Times New Roman"/>
                <a:cs typeface="Times New Roman"/>
              </a:rPr>
              <a:t>the one you need. But they behave as  though they do. When the user changes the information in the </a:t>
            </a:r>
            <a:r>
              <a:rPr dirty="0" sz="1200" spc="-5">
                <a:latin typeface="Times New Roman"/>
                <a:cs typeface="Times New Roman"/>
              </a:rPr>
              <a:t>spreadsheet, </a:t>
            </a:r>
            <a:r>
              <a:rPr dirty="0" sz="1200">
                <a:latin typeface="Times New Roman"/>
                <a:cs typeface="Times New Roman"/>
              </a:rPr>
              <a:t>the bar chart  reflects the changes immediately, and vice</a:t>
            </a:r>
            <a:r>
              <a:rPr dirty="0" sz="1200" spc="-120">
                <a:latin typeface="Times New Roman"/>
                <a:cs typeface="Times New Roman"/>
              </a:rPr>
              <a:t> </a:t>
            </a:r>
            <a:r>
              <a:rPr dirty="0" sz="1200">
                <a:latin typeface="Times New Roman"/>
                <a:cs typeface="Times New Roman"/>
              </a:rPr>
              <a:t>versa.</a:t>
            </a:r>
            <a:endParaRPr sz="1200">
              <a:latin typeface="Times New Roman"/>
              <a:cs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4197096" y="6669023"/>
            <a:ext cx="2638425" cy="253365"/>
          </a:xfrm>
          <a:custGeom>
            <a:avLst/>
            <a:gdLst/>
            <a:ahLst/>
            <a:cxnLst/>
            <a:rect l="l" t="t" r="r" b="b"/>
            <a:pathLst>
              <a:path w="2638425" h="253365">
                <a:moveTo>
                  <a:pt x="2404872" y="0"/>
                </a:moveTo>
                <a:lnTo>
                  <a:pt x="0" y="0"/>
                </a:lnTo>
                <a:lnTo>
                  <a:pt x="0" y="252984"/>
                </a:lnTo>
                <a:lnTo>
                  <a:pt x="2638044" y="252984"/>
                </a:lnTo>
                <a:lnTo>
                  <a:pt x="2638044" y="143256"/>
                </a:lnTo>
                <a:lnTo>
                  <a:pt x="2404872" y="143256"/>
                </a:lnTo>
                <a:lnTo>
                  <a:pt x="2404872" y="0"/>
                </a:lnTo>
                <a:close/>
              </a:path>
              <a:path w="2638425" h="253365">
                <a:moveTo>
                  <a:pt x="2638044" y="126492"/>
                </a:moveTo>
                <a:lnTo>
                  <a:pt x="2404872" y="143256"/>
                </a:lnTo>
                <a:lnTo>
                  <a:pt x="2638044" y="143256"/>
                </a:lnTo>
                <a:lnTo>
                  <a:pt x="2638044" y="126492"/>
                </a:lnTo>
                <a:close/>
              </a:path>
            </a:pathLst>
          </a:custGeom>
          <a:solidFill>
            <a:srgbClr val="CCFFCC"/>
          </a:solidFill>
        </p:spPr>
        <p:txBody>
          <a:bodyPr wrap="square" lIns="0" tIns="0" rIns="0" bIns="0" rtlCol="0"/>
          <a:lstStyle/>
          <a:p/>
        </p:txBody>
      </p:sp>
      <p:sp>
        <p:nvSpPr>
          <p:cNvPr id="6" name="object 6"/>
          <p:cNvSpPr/>
          <p:nvPr/>
        </p:nvSpPr>
        <p:spPr>
          <a:xfrm>
            <a:off x="6601968" y="6669023"/>
            <a:ext cx="233679" cy="127000"/>
          </a:xfrm>
          <a:custGeom>
            <a:avLst/>
            <a:gdLst/>
            <a:ahLst/>
            <a:cxnLst/>
            <a:rect l="l" t="t" r="r" b="b"/>
            <a:pathLst>
              <a:path w="233679" h="127000">
                <a:moveTo>
                  <a:pt x="233172" y="0"/>
                </a:moveTo>
                <a:lnTo>
                  <a:pt x="0" y="0"/>
                </a:lnTo>
                <a:lnTo>
                  <a:pt x="233172" y="126492"/>
                </a:lnTo>
                <a:lnTo>
                  <a:pt x="233172" y="0"/>
                </a:lnTo>
                <a:close/>
              </a:path>
            </a:pathLst>
          </a:custGeom>
          <a:solidFill>
            <a:srgbClr val="CCFFCC"/>
          </a:solidFill>
        </p:spPr>
        <p:txBody>
          <a:bodyPr wrap="square" lIns="0" tIns="0" rIns="0" bIns="0" rtlCol="0"/>
          <a:lstStyle/>
          <a:p/>
        </p:txBody>
      </p:sp>
      <p:sp>
        <p:nvSpPr>
          <p:cNvPr id="7" name="object 7"/>
          <p:cNvSpPr/>
          <p:nvPr/>
        </p:nvSpPr>
        <p:spPr>
          <a:xfrm>
            <a:off x="6601968" y="6669023"/>
            <a:ext cx="233679" cy="143510"/>
          </a:xfrm>
          <a:custGeom>
            <a:avLst/>
            <a:gdLst/>
            <a:ahLst/>
            <a:cxnLst/>
            <a:rect l="l" t="t" r="r" b="b"/>
            <a:pathLst>
              <a:path w="233679" h="143509">
                <a:moveTo>
                  <a:pt x="0" y="0"/>
                </a:moveTo>
                <a:lnTo>
                  <a:pt x="0" y="143256"/>
                </a:lnTo>
                <a:lnTo>
                  <a:pt x="233172" y="126492"/>
                </a:lnTo>
                <a:lnTo>
                  <a:pt x="0" y="0"/>
                </a:lnTo>
                <a:close/>
              </a:path>
            </a:pathLst>
          </a:custGeom>
          <a:solidFill>
            <a:srgbClr val="CCFFCC"/>
          </a:solidFill>
        </p:spPr>
        <p:txBody>
          <a:bodyPr wrap="square" lIns="0" tIns="0" rIns="0" bIns="0" rtlCol="0"/>
          <a:lstStyle/>
          <a:p/>
        </p:txBody>
      </p:sp>
      <p:sp>
        <p:nvSpPr>
          <p:cNvPr id="8" name="object 8"/>
          <p:cNvSpPr/>
          <p:nvPr/>
        </p:nvSpPr>
        <p:spPr>
          <a:xfrm>
            <a:off x="6597395" y="6664452"/>
            <a:ext cx="241300" cy="134620"/>
          </a:xfrm>
          <a:custGeom>
            <a:avLst/>
            <a:gdLst/>
            <a:ahLst/>
            <a:cxnLst/>
            <a:rect l="l" t="t" r="r" b="b"/>
            <a:pathLst>
              <a:path w="241300" h="134620">
                <a:moveTo>
                  <a:pt x="4572" y="0"/>
                </a:moveTo>
                <a:lnTo>
                  <a:pt x="3048" y="0"/>
                </a:lnTo>
                <a:lnTo>
                  <a:pt x="0" y="3048"/>
                </a:lnTo>
                <a:lnTo>
                  <a:pt x="0" y="4572"/>
                </a:lnTo>
                <a:lnTo>
                  <a:pt x="1524" y="6096"/>
                </a:lnTo>
                <a:lnTo>
                  <a:pt x="1524" y="7620"/>
                </a:lnTo>
                <a:lnTo>
                  <a:pt x="234696" y="134112"/>
                </a:lnTo>
                <a:lnTo>
                  <a:pt x="237744" y="134112"/>
                </a:lnTo>
                <a:lnTo>
                  <a:pt x="240792" y="131064"/>
                </a:lnTo>
                <a:lnTo>
                  <a:pt x="240792" y="129540"/>
                </a:lnTo>
                <a:lnTo>
                  <a:pt x="239268" y="128016"/>
                </a:lnTo>
                <a:lnTo>
                  <a:pt x="6096" y="1524"/>
                </a:lnTo>
                <a:lnTo>
                  <a:pt x="4572" y="0"/>
                </a:lnTo>
                <a:close/>
              </a:path>
            </a:pathLst>
          </a:custGeom>
          <a:solidFill>
            <a:srgbClr val="000000"/>
          </a:solidFill>
        </p:spPr>
        <p:txBody>
          <a:bodyPr wrap="square" lIns="0" tIns="0" rIns="0" bIns="0" rtlCol="0"/>
          <a:lstStyle/>
          <a:p/>
        </p:txBody>
      </p:sp>
      <p:sp>
        <p:nvSpPr>
          <p:cNvPr id="9" name="object 9"/>
          <p:cNvSpPr/>
          <p:nvPr/>
        </p:nvSpPr>
        <p:spPr>
          <a:xfrm>
            <a:off x="6597395" y="6664452"/>
            <a:ext cx="241300" cy="151130"/>
          </a:xfrm>
          <a:custGeom>
            <a:avLst/>
            <a:gdLst/>
            <a:ahLst/>
            <a:cxnLst/>
            <a:rect l="l" t="t" r="r" b="b"/>
            <a:pathLst>
              <a:path w="241300" h="151129">
                <a:moveTo>
                  <a:pt x="4572" y="0"/>
                </a:moveTo>
                <a:lnTo>
                  <a:pt x="3048" y="0"/>
                </a:lnTo>
                <a:lnTo>
                  <a:pt x="0" y="3048"/>
                </a:lnTo>
                <a:lnTo>
                  <a:pt x="0" y="147828"/>
                </a:lnTo>
                <a:lnTo>
                  <a:pt x="3048" y="150876"/>
                </a:lnTo>
                <a:lnTo>
                  <a:pt x="4572" y="150876"/>
                </a:lnTo>
                <a:lnTo>
                  <a:pt x="46966" y="147828"/>
                </a:lnTo>
                <a:lnTo>
                  <a:pt x="4572" y="147828"/>
                </a:lnTo>
                <a:lnTo>
                  <a:pt x="3048" y="143256"/>
                </a:lnTo>
                <a:lnTo>
                  <a:pt x="7620" y="142927"/>
                </a:lnTo>
                <a:lnTo>
                  <a:pt x="7620" y="3048"/>
                </a:lnTo>
                <a:lnTo>
                  <a:pt x="4572" y="0"/>
                </a:lnTo>
                <a:close/>
              </a:path>
              <a:path w="241300" h="151129">
                <a:moveTo>
                  <a:pt x="7620" y="142927"/>
                </a:moveTo>
                <a:lnTo>
                  <a:pt x="3048" y="143256"/>
                </a:lnTo>
                <a:lnTo>
                  <a:pt x="4572" y="147828"/>
                </a:lnTo>
                <a:lnTo>
                  <a:pt x="7620" y="147828"/>
                </a:lnTo>
                <a:lnTo>
                  <a:pt x="7620" y="142927"/>
                </a:lnTo>
                <a:close/>
              </a:path>
              <a:path w="241300" h="151129">
                <a:moveTo>
                  <a:pt x="237744" y="126492"/>
                </a:moveTo>
                <a:lnTo>
                  <a:pt x="236220" y="126492"/>
                </a:lnTo>
                <a:lnTo>
                  <a:pt x="7620" y="142927"/>
                </a:lnTo>
                <a:lnTo>
                  <a:pt x="7620" y="147828"/>
                </a:lnTo>
                <a:lnTo>
                  <a:pt x="46966" y="147828"/>
                </a:lnTo>
                <a:lnTo>
                  <a:pt x="237744" y="134112"/>
                </a:lnTo>
                <a:lnTo>
                  <a:pt x="240792" y="131064"/>
                </a:lnTo>
                <a:lnTo>
                  <a:pt x="240792" y="129540"/>
                </a:lnTo>
                <a:lnTo>
                  <a:pt x="237744" y="126492"/>
                </a:lnTo>
                <a:close/>
              </a:path>
            </a:pathLst>
          </a:custGeom>
          <a:solidFill>
            <a:srgbClr val="000000"/>
          </a:solidFill>
        </p:spPr>
        <p:txBody>
          <a:bodyPr wrap="square" lIns="0" tIns="0" rIns="0" bIns="0" rtlCol="0"/>
          <a:lstStyle/>
          <a:p/>
        </p:txBody>
      </p:sp>
      <p:sp>
        <p:nvSpPr>
          <p:cNvPr id="10" name="object 10"/>
          <p:cNvSpPr/>
          <p:nvPr/>
        </p:nvSpPr>
        <p:spPr>
          <a:xfrm>
            <a:off x="6597395" y="6664452"/>
            <a:ext cx="241300" cy="134620"/>
          </a:xfrm>
          <a:custGeom>
            <a:avLst/>
            <a:gdLst/>
            <a:ahLst/>
            <a:cxnLst/>
            <a:rect l="l" t="t" r="r" b="b"/>
            <a:pathLst>
              <a:path w="241300" h="134620">
                <a:moveTo>
                  <a:pt x="237744" y="4571"/>
                </a:moveTo>
                <a:lnTo>
                  <a:pt x="233172" y="4571"/>
                </a:lnTo>
                <a:lnTo>
                  <a:pt x="233172" y="131063"/>
                </a:lnTo>
                <a:lnTo>
                  <a:pt x="236220" y="134111"/>
                </a:lnTo>
                <a:lnTo>
                  <a:pt x="237744" y="134111"/>
                </a:lnTo>
                <a:lnTo>
                  <a:pt x="240792" y="131063"/>
                </a:lnTo>
                <a:lnTo>
                  <a:pt x="240792" y="7619"/>
                </a:lnTo>
                <a:lnTo>
                  <a:pt x="237744" y="7619"/>
                </a:lnTo>
                <a:lnTo>
                  <a:pt x="237744" y="4571"/>
                </a:lnTo>
                <a:close/>
              </a:path>
              <a:path w="241300" h="134620">
                <a:moveTo>
                  <a:pt x="237744" y="0"/>
                </a:moveTo>
                <a:lnTo>
                  <a:pt x="3048" y="0"/>
                </a:lnTo>
                <a:lnTo>
                  <a:pt x="0" y="3047"/>
                </a:lnTo>
                <a:lnTo>
                  <a:pt x="0" y="4571"/>
                </a:lnTo>
                <a:lnTo>
                  <a:pt x="3048" y="7619"/>
                </a:lnTo>
                <a:lnTo>
                  <a:pt x="233172" y="7619"/>
                </a:lnTo>
                <a:lnTo>
                  <a:pt x="233172" y="4571"/>
                </a:lnTo>
                <a:lnTo>
                  <a:pt x="240792" y="4571"/>
                </a:lnTo>
                <a:lnTo>
                  <a:pt x="240792" y="3047"/>
                </a:lnTo>
                <a:lnTo>
                  <a:pt x="237744" y="0"/>
                </a:lnTo>
                <a:close/>
              </a:path>
              <a:path w="241300" h="134620">
                <a:moveTo>
                  <a:pt x="240792" y="4571"/>
                </a:moveTo>
                <a:lnTo>
                  <a:pt x="237744" y="4571"/>
                </a:lnTo>
                <a:lnTo>
                  <a:pt x="237744" y="7619"/>
                </a:lnTo>
                <a:lnTo>
                  <a:pt x="240792" y="7619"/>
                </a:lnTo>
                <a:lnTo>
                  <a:pt x="240792" y="4571"/>
                </a:lnTo>
                <a:close/>
              </a:path>
            </a:pathLst>
          </a:custGeom>
          <a:solidFill>
            <a:srgbClr val="000000"/>
          </a:solidFill>
        </p:spPr>
        <p:txBody>
          <a:bodyPr wrap="square" lIns="0" tIns="0" rIns="0" bIns="0" rtlCol="0"/>
          <a:lstStyle/>
          <a:p/>
        </p:txBody>
      </p:sp>
      <p:sp>
        <p:nvSpPr>
          <p:cNvPr id="11" name="object 11"/>
          <p:cNvSpPr/>
          <p:nvPr/>
        </p:nvSpPr>
        <p:spPr>
          <a:xfrm>
            <a:off x="4192523" y="6664452"/>
            <a:ext cx="2646045" cy="260985"/>
          </a:xfrm>
          <a:custGeom>
            <a:avLst/>
            <a:gdLst/>
            <a:ahLst/>
            <a:cxnLst/>
            <a:rect l="l" t="t" r="r" b="b"/>
            <a:pathLst>
              <a:path w="2646045" h="260984">
                <a:moveTo>
                  <a:pt x="2409444" y="0"/>
                </a:moveTo>
                <a:lnTo>
                  <a:pt x="3048" y="0"/>
                </a:lnTo>
                <a:lnTo>
                  <a:pt x="0" y="3048"/>
                </a:lnTo>
                <a:lnTo>
                  <a:pt x="0" y="257556"/>
                </a:lnTo>
                <a:lnTo>
                  <a:pt x="3048" y="260604"/>
                </a:lnTo>
                <a:lnTo>
                  <a:pt x="2642616" y="260604"/>
                </a:lnTo>
                <a:lnTo>
                  <a:pt x="2645664" y="257556"/>
                </a:lnTo>
                <a:lnTo>
                  <a:pt x="4572" y="257556"/>
                </a:lnTo>
                <a:lnTo>
                  <a:pt x="4572" y="252984"/>
                </a:lnTo>
                <a:lnTo>
                  <a:pt x="7620" y="252984"/>
                </a:lnTo>
                <a:lnTo>
                  <a:pt x="7620" y="7620"/>
                </a:lnTo>
                <a:lnTo>
                  <a:pt x="4572" y="7620"/>
                </a:lnTo>
                <a:lnTo>
                  <a:pt x="4572" y="4572"/>
                </a:lnTo>
                <a:lnTo>
                  <a:pt x="2412492" y="4572"/>
                </a:lnTo>
                <a:lnTo>
                  <a:pt x="2412492" y="3048"/>
                </a:lnTo>
                <a:lnTo>
                  <a:pt x="2409444" y="0"/>
                </a:lnTo>
                <a:close/>
              </a:path>
              <a:path w="2646045" h="260984">
                <a:moveTo>
                  <a:pt x="7620" y="252984"/>
                </a:moveTo>
                <a:lnTo>
                  <a:pt x="4572" y="252984"/>
                </a:lnTo>
                <a:lnTo>
                  <a:pt x="4572" y="257556"/>
                </a:lnTo>
                <a:lnTo>
                  <a:pt x="7620" y="257556"/>
                </a:lnTo>
                <a:lnTo>
                  <a:pt x="7620" y="252984"/>
                </a:lnTo>
                <a:close/>
              </a:path>
              <a:path w="2646045" h="260984">
                <a:moveTo>
                  <a:pt x="2638044" y="252984"/>
                </a:moveTo>
                <a:lnTo>
                  <a:pt x="7620" y="252984"/>
                </a:lnTo>
                <a:lnTo>
                  <a:pt x="7620" y="257556"/>
                </a:lnTo>
                <a:lnTo>
                  <a:pt x="2638044" y="257556"/>
                </a:lnTo>
                <a:lnTo>
                  <a:pt x="2638044" y="252984"/>
                </a:lnTo>
                <a:close/>
              </a:path>
              <a:path w="2646045" h="260984">
                <a:moveTo>
                  <a:pt x="2642616" y="126492"/>
                </a:moveTo>
                <a:lnTo>
                  <a:pt x="2641092" y="126492"/>
                </a:lnTo>
                <a:lnTo>
                  <a:pt x="2638044" y="129540"/>
                </a:lnTo>
                <a:lnTo>
                  <a:pt x="2638044" y="257556"/>
                </a:lnTo>
                <a:lnTo>
                  <a:pt x="2642616" y="257556"/>
                </a:lnTo>
                <a:lnTo>
                  <a:pt x="2642616" y="252984"/>
                </a:lnTo>
                <a:lnTo>
                  <a:pt x="2645664" y="252984"/>
                </a:lnTo>
                <a:lnTo>
                  <a:pt x="2645664" y="129540"/>
                </a:lnTo>
                <a:lnTo>
                  <a:pt x="2642616" y="126492"/>
                </a:lnTo>
                <a:close/>
              </a:path>
              <a:path w="2646045" h="260984">
                <a:moveTo>
                  <a:pt x="2645664" y="252984"/>
                </a:moveTo>
                <a:lnTo>
                  <a:pt x="2642616" y="252984"/>
                </a:lnTo>
                <a:lnTo>
                  <a:pt x="2642616" y="257556"/>
                </a:lnTo>
                <a:lnTo>
                  <a:pt x="2645664" y="257556"/>
                </a:lnTo>
                <a:lnTo>
                  <a:pt x="2645664" y="252984"/>
                </a:lnTo>
                <a:close/>
              </a:path>
              <a:path w="2646045" h="260984">
                <a:moveTo>
                  <a:pt x="7620" y="4572"/>
                </a:moveTo>
                <a:lnTo>
                  <a:pt x="4572" y="4572"/>
                </a:lnTo>
                <a:lnTo>
                  <a:pt x="4572" y="7620"/>
                </a:lnTo>
                <a:lnTo>
                  <a:pt x="7620" y="7620"/>
                </a:lnTo>
                <a:lnTo>
                  <a:pt x="7620" y="4572"/>
                </a:lnTo>
                <a:close/>
              </a:path>
              <a:path w="2646045" h="260984">
                <a:moveTo>
                  <a:pt x="2412492" y="4572"/>
                </a:moveTo>
                <a:lnTo>
                  <a:pt x="7620" y="4572"/>
                </a:lnTo>
                <a:lnTo>
                  <a:pt x="7620" y="7620"/>
                </a:lnTo>
                <a:lnTo>
                  <a:pt x="2409444" y="7620"/>
                </a:lnTo>
                <a:lnTo>
                  <a:pt x="2412492" y="4572"/>
                </a:lnTo>
                <a:close/>
              </a:path>
            </a:pathLst>
          </a:custGeom>
          <a:solidFill>
            <a:srgbClr val="000000"/>
          </a:solidFill>
        </p:spPr>
        <p:txBody>
          <a:bodyPr wrap="square" lIns="0" tIns="0" rIns="0" bIns="0" rtlCol="0"/>
          <a:lstStyle/>
          <a:p/>
        </p:txBody>
      </p:sp>
      <p:sp>
        <p:nvSpPr>
          <p:cNvPr id="12" name="object 12"/>
          <p:cNvSpPr/>
          <p:nvPr/>
        </p:nvSpPr>
        <p:spPr>
          <a:xfrm>
            <a:off x="3246120" y="6815328"/>
            <a:ext cx="943355" cy="36575"/>
          </a:xfrm>
          <a:prstGeom prst="rect">
            <a:avLst/>
          </a:prstGeom>
          <a:blipFill>
            <a:blip r:embed="rId2" cstate="print"/>
            <a:stretch>
              <a:fillRect/>
            </a:stretch>
          </a:blipFill>
        </p:spPr>
        <p:txBody>
          <a:bodyPr wrap="square" lIns="0" tIns="0" rIns="0" bIns="0" rtlCol="0"/>
          <a:lstStyle/>
          <a:p/>
        </p:txBody>
      </p:sp>
      <p:graphicFrame>
        <p:nvGraphicFramePr>
          <p:cNvPr id="13" name="object 13"/>
          <p:cNvGraphicFramePr>
            <a:graphicFrameLocks noGrp="1"/>
          </p:cNvGraphicFramePr>
          <p:nvPr/>
        </p:nvGraphicFramePr>
        <p:xfrm>
          <a:off x="1403603" y="6318503"/>
          <a:ext cx="2539365" cy="1786255"/>
        </p:xfrm>
        <a:graphic>
          <a:graphicData uri="http://schemas.openxmlformats.org/drawingml/2006/table">
            <a:tbl>
              <a:tblPr firstRow="1" bandRow="1">
                <a:tableStyleId>{2D5ABB26-0587-4C30-8999-92F81FD0307C}</a:tableStyleId>
              </a:tblPr>
              <a:tblGrid>
                <a:gridCol w="2538984"/>
              </a:tblGrid>
              <a:tr h="325374">
                <a:tc>
                  <a:txBody>
                    <a:bodyPr/>
                    <a:lstStyle/>
                    <a:p>
                      <a:pPr marL="43815">
                        <a:lnSpc>
                          <a:spcPts val="2280"/>
                        </a:lnSpc>
                      </a:pPr>
                      <a:r>
                        <a:rPr dirty="0" sz="2050" spc="5">
                          <a:latin typeface="Verdana"/>
                          <a:cs typeface="Verdana"/>
                        </a:rPr>
                        <a:t>Singleton</a:t>
                      </a:r>
                      <a:endParaRPr sz="2050">
                        <a:latin typeface="Verdana"/>
                        <a:cs typeface="Verdana"/>
                      </a:endParaRPr>
                    </a:p>
                  </a:txBody>
                  <a:tcPr marL="0" marR="0" marB="0" marT="0">
                    <a:lnB w="35051">
                      <a:solidFill>
                        <a:srgbClr val="000000"/>
                      </a:solidFill>
                      <a:prstDash val="solid"/>
                    </a:lnB>
                    <a:solidFill>
                      <a:srgbClr val="FFFFCC"/>
                    </a:solidFill>
                  </a:tcPr>
                </a:tc>
              </a:tr>
              <a:tr h="912876">
                <a:tc>
                  <a:txBody>
                    <a:bodyPr/>
                    <a:lstStyle/>
                    <a:p>
                      <a:pPr marL="83185" marR="198755">
                        <a:lnSpc>
                          <a:spcPts val="2150"/>
                        </a:lnSpc>
                        <a:spcBef>
                          <a:spcPts val="30"/>
                        </a:spcBef>
                      </a:pPr>
                      <a:r>
                        <a:rPr dirty="0" sz="1650" spc="10">
                          <a:latin typeface="Verdana"/>
                          <a:cs typeface="Verdana"/>
                        </a:rPr>
                        <a:t>static </a:t>
                      </a:r>
                      <a:r>
                        <a:rPr dirty="0" sz="1650" spc="5">
                          <a:latin typeface="Verdana"/>
                          <a:cs typeface="Verdana"/>
                        </a:rPr>
                        <a:t>instance()  </a:t>
                      </a:r>
                      <a:r>
                        <a:rPr dirty="0" sz="1650">
                          <a:latin typeface="Verdana"/>
                          <a:cs typeface="Verdana"/>
                        </a:rPr>
                        <a:t>SingletonOperation()  </a:t>
                      </a:r>
                      <a:r>
                        <a:rPr dirty="0" sz="1650" spc="5">
                          <a:latin typeface="Verdana"/>
                          <a:cs typeface="Verdana"/>
                        </a:rPr>
                        <a:t>GetSingletonData()</a:t>
                      </a:r>
                      <a:endParaRPr sz="1650">
                        <a:latin typeface="Verdana"/>
                        <a:cs typeface="Verdana"/>
                      </a:endParaRPr>
                    </a:p>
                  </a:txBody>
                  <a:tcPr marL="0" marR="0" marB="0" marT="0">
                    <a:lnT w="35051">
                      <a:solidFill>
                        <a:srgbClr val="000000"/>
                      </a:solidFill>
                      <a:prstDash val="solid"/>
                    </a:lnT>
                    <a:lnB w="35051">
                      <a:solidFill>
                        <a:srgbClr val="000000"/>
                      </a:solidFill>
                      <a:prstDash val="solid"/>
                    </a:lnB>
                    <a:solidFill>
                      <a:srgbClr val="FFFFCC"/>
                    </a:solidFill>
                  </a:tcPr>
                </a:tc>
              </a:tr>
              <a:tr h="547878">
                <a:tc>
                  <a:txBody>
                    <a:bodyPr/>
                    <a:lstStyle/>
                    <a:p>
                      <a:pPr marL="83185">
                        <a:lnSpc>
                          <a:spcPts val="1830"/>
                        </a:lnSpc>
                      </a:pPr>
                      <a:r>
                        <a:rPr dirty="0" sz="1650" spc="10">
                          <a:latin typeface="Verdana"/>
                          <a:cs typeface="Verdana"/>
                        </a:rPr>
                        <a:t>static</a:t>
                      </a:r>
                      <a:r>
                        <a:rPr dirty="0" sz="1650" spc="-45">
                          <a:latin typeface="Verdana"/>
                          <a:cs typeface="Verdana"/>
                        </a:rPr>
                        <a:t> </a:t>
                      </a:r>
                      <a:r>
                        <a:rPr dirty="0" sz="1650" spc="10">
                          <a:latin typeface="Verdana"/>
                          <a:cs typeface="Verdana"/>
                        </a:rPr>
                        <a:t>uniqueInstance</a:t>
                      </a:r>
                      <a:endParaRPr sz="1650">
                        <a:latin typeface="Verdana"/>
                        <a:cs typeface="Verdana"/>
                      </a:endParaRPr>
                    </a:p>
                    <a:p>
                      <a:pPr marL="83185">
                        <a:lnSpc>
                          <a:spcPct val="100000"/>
                        </a:lnSpc>
                        <a:spcBef>
                          <a:spcPts val="165"/>
                        </a:spcBef>
                      </a:pPr>
                      <a:r>
                        <a:rPr dirty="0" sz="1650" spc="10">
                          <a:latin typeface="Verdana"/>
                          <a:cs typeface="Verdana"/>
                        </a:rPr>
                        <a:t>singletonData</a:t>
                      </a:r>
                      <a:endParaRPr sz="1650">
                        <a:latin typeface="Verdana"/>
                        <a:cs typeface="Verdana"/>
                      </a:endParaRPr>
                    </a:p>
                  </a:txBody>
                  <a:tcPr marL="0" marR="0" marB="0" marT="0">
                    <a:lnT w="35051">
                      <a:solidFill>
                        <a:srgbClr val="000000"/>
                      </a:solidFill>
                      <a:prstDash val="solid"/>
                    </a:lnT>
                    <a:solidFill>
                      <a:srgbClr val="FFFFCC"/>
                    </a:solidFill>
                  </a:tcPr>
                </a:tc>
              </a:tr>
            </a:tbl>
          </a:graphicData>
        </a:graphic>
      </p:graphicFrame>
      <p:sp>
        <p:nvSpPr>
          <p:cNvPr id="16" name="object 1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142</a:t>
            </a:r>
          </a:p>
          <a:p>
            <a:pPr marL="1498600">
              <a:lnSpc>
                <a:spcPts val="1410"/>
              </a:lnSpc>
            </a:pPr>
            <a:r>
              <a:rPr dirty="0"/>
              <a:t>© Copyright </a:t>
            </a:r>
            <a:r>
              <a:rPr dirty="0" spc="-5"/>
              <a:t>Virtual University </a:t>
            </a:r>
            <a:r>
              <a:rPr dirty="0"/>
              <a:t>of</a:t>
            </a:r>
            <a:r>
              <a:rPr dirty="0" spc="-80"/>
              <a:t> </a:t>
            </a:r>
            <a:r>
              <a:rPr dirty="0" spc="-5"/>
              <a:t>Pakistan</a:t>
            </a:r>
          </a:p>
        </p:txBody>
      </p:sp>
      <p:sp>
        <p:nvSpPr>
          <p:cNvPr id="14" name="object 14"/>
          <p:cNvSpPr txBox="1"/>
          <p:nvPr/>
        </p:nvSpPr>
        <p:spPr>
          <a:xfrm>
            <a:off x="1130300" y="899159"/>
            <a:ext cx="5512435" cy="604837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Subject</a:t>
            </a:r>
            <a:endParaRPr sz="1200">
              <a:latin typeface="Times New Roman"/>
              <a:cs typeface="Times New Roman"/>
            </a:endParaRPr>
          </a:p>
          <a:p>
            <a:pPr marL="12700" indent="228600">
              <a:lnSpc>
                <a:spcPct val="100000"/>
              </a:lnSpc>
              <a:spcBef>
                <a:spcPts val="35"/>
              </a:spcBef>
              <a:buFont typeface="Symbol"/>
              <a:buChar char=""/>
              <a:tabLst>
                <a:tab pos="469265" algn="l"/>
                <a:tab pos="469900" algn="l"/>
              </a:tabLst>
            </a:pPr>
            <a:r>
              <a:rPr dirty="0" sz="1200" spc="-5">
                <a:latin typeface="Times New Roman"/>
                <a:cs typeface="Times New Roman"/>
              </a:rPr>
              <a:t>Knows </a:t>
            </a:r>
            <a:r>
              <a:rPr dirty="0" sz="1200">
                <a:latin typeface="Times New Roman"/>
                <a:cs typeface="Times New Roman"/>
              </a:rPr>
              <a:t>its observers. </a:t>
            </a:r>
            <a:r>
              <a:rPr dirty="0" sz="1200" spc="-5">
                <a:latin typeface="Times New Roman"/>
                <a:cs typeface="Times New Roman"/>
              </a:rPr>
              <a:t>Any </a:t>
            </a:r>
            <a:r>
              <a:rPr dirty="0" sz="1200">
                <a:latin typeface="Times New Roman"/>
                <a:cs typeface="Times New Roman"/>
              </a:rPr>
              <a:t>number of </a:t>
            </a:r>
            <a:r>
              <a:rPr dirty="0" sz="1200" spc="-5">
                <a:latin typeface="Times New Roman"/>
                <a:cs typeface="Times New Roman"/>
              </a:rPr>
              <a:t>Observer </a:t>
            </a:r>
            <a:r>
              <a:rPr dirty="0" sz="1200">
                <a:latin typeface="Times New Roman"/>
                <a:cs typeface="Times New Roman"/>
              </a:rPr>
              <a:t>objects </a:t>
            </a:r>
            <a:r>
              <a:rPr dirty="0" sz="1200" spc="5">
                <a:latin typeface="Times New Roman"/>
                <a:cs typeface="Times New Roman"/>
              </a:rPr>
              <a:t>may </a:t>
            </a:r>
            <a:r>
              <a:rPr dirty="0" sz="1200">
                <a:latin typeface="Times New Roman"/>
                <a:cs typeface="Times New Roman"/>
              </a:rPr>
              <a:t>observe a</a:t>
            </a:r>
            <a:r>
              <a:rPr dirty="0" sz="1200" spc="-95">
                <a:latin typeface="Times New Roman"/>
                <a:cs typeface="Times New Roman"/>
              </a:rPr>
              <a:t> </a:t>
            </a:r>
            <a:r>
              <a:rPr dirty="0" sz="1200" spc="-5">
                <a:latin typeface="Times New Roman"/>
                <a:cs typeface="Times New Roman"/>
              </a:rPr>
              <a:t>subject.</a:t>
            </a:r>
            <a:endParaRPr sz="1200">
              <a:latin typeface="Times New Roman"/>
              <a:cs typeface="Times New Roman"/>
            </a:endParaRPr>
          </a:p>
          <a:p>
            <a:pPr marL="12700" marR="942340" indent="228600">
              <a:lnSpc>
                <a:spcPts val="1370"/>
              </a:lnSpc>
              <a:spcBef>
                <a:spcPts val="125"/>
              </a:spcBef>
              <a:buFont typeface="Symbol"/>
              <a:buChar char=""/>
              <a:tabLst>
                <a:tab pos="469265" algn="l"/>
                <a:tab pos="469900" algn="l"/>
              </a:tabLst>
            </a:pPr>
            <a:r>
              <a:rPr dirty="0" sz="1200" spc="-5">
                <a:latin typeface="Times New Roman"/>
                <a:cs typeface="Times New Roman"/>
              </a:rPr>
              <a:t>Provides </a:t>
            </a:r>
            <a:r>
              <a:rPr dirty="0" sz="1200">
                <a:latin typeface="Times New Roman"/>
                <a:cs typeface="Times New Roman"/>
              </a:rPr>
              <a:t>an interface for attaching and detaching </a:t>
            </a:r>
            <a:r>
              <a:rPr dirty="0" sz="1200" spc="-5">
                <a:latin typeface="Times New Roman"/>
                <a:cs typeface="Times New Roman"/>
              </a:rPr>
              <a:t>Observer</a:t>
            </a:r>
            <a:r>
              <a:rPr dirty="0" sz="1200" spc="-100">
                <a:latin typeface="Times New Roman"/>
                <a:cs typeface="Times New Roman"/>
              </a:rPr>
              <a:t> </a:t>
            </a:r>
            <a:r>
              <a:rPr dirty="0" sz="1200">
                <a:latin typeface="Times New Roman"/>
                <a:cs typeface="Times New Roman"/>
              </a:rPr>
              <a:t>objects.  </a:t>
            </a:r>
            <a:r>
              <a:rPr dirty="0" sz="1200" spc="-5">
                <a:latin typeface="Times New Roman"/>
                <a:cs typeface="Times New Roman"/>
              </a:rPr>
              <a:t>Observer</a:t>
            </a:r>
            <a:endParaRPr sz="1200">
              <a:latin typeface="Times New Roman"/>
              <a:cs typeface="Times New Roman"/>
            </a:endParaRPr>
          </a:p>
          <a:p>
            <a:pPr marL="469900" marR="6985" indent="-228600">
              <a:lnSpc>
                <a:spcPts val="1370"/>
              </a:lnSpc>
              <a:spcBef>
                <a:spcPts val="105"/>
              </a:spcBef>
              <a:buFont typeface="Symbol"/>
              <a:buChar char=""/>
              <a:tabLst>
                <a:tab pos="469265" algn="l"/>
                <a:tab pos="469900" algn="l"/>
              </a:tabLst>
            </a:pPr>
            <a:r>
              <a:rPr dirty="0" sz="1200" spc="-5">
                <a:latin typeface="Times New Roman"/>
                <a:cs typeface="Times New Roman"/>
              </a:rPr>
              <a:t>Defines </a:t>
            </a:r>
            <a:r>
              <a:rPr dirty="0" sz="1200">
                <a:latin typeface="Times New Roman"/>
                <a:cs typeface="Times New Roman"/>
              </a:rPr>
              <a:t>an updating interface for objects that </a:t>
            </a:r>
            <a:r>
              <a:rPr dirty="0" sz="1200" spc="-5">
                <a:latin typeface="Times New Roman"/>
                <a:cs typeface="Times New Roman"/>
              </a:rPr>
              <a:t>should </a:t>
            </a:r>
            <a:r>
              <a:rPr dirty="0" sz="1200">
                <a:latin typeface="Times New Roman"/>
                <a:cs typeface="Times New Roman"/>
              </a:rPr>
              <a:t>be notified of changes in a  </a:t>
            </a:r>
            <a:r>
              <a:rPr dirty="0" sz="1200" spc="-5">
                <a:latin typeface="Times New Roman"/>
                <a:cs typeface="Times New Roman"/>
              </a:rPr>
              <a:t>subject.</a:t>
            </a:r>
            <a:endParaRPr sz="1200">
              <a:latin typeface="Times New Roman"/>
              <a:cs typeface="Times New Roman"/>
            </a:endParaRPr>
          </a:p>
          <a:p>
            <a:pPr marL="12700">
              <a:lnSpc>
                <a:spcPts val="1345"/>
              </a:lnSpc>
            </a:pPr>
            <a:r>
              <a:rPr dirty="0" sz="1200">
                <a:latin typeface="Times New Roman"/>
                <a:cs typeface="Times New Roman"/>
              </a:rPr>
              <a:t>ConcreteSubject</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Stores state </a:t>
            </a:r>
            <a:r>
              <a:rPr dirty="0" sz="1200">
                <a:latin typeface="Times New Roman"/>
                <a:cs typeface="Times New Roman"/>
              </a:rPr>
              <a:t>of interest to concreteObserver</a:t>
            </a:r>
            <a:r>
              <a:rPr dirty="0" sz="1200" spc="-95">
                <a:latin typeface="Times New Roman"/>
                <a:cs typeface="Times New Roman"/>
              </a:rPr>
              <a:t> </a:t>
            </a:r>
            <a:r>
              <a:rPr dirty="0" sz="1200">
                <a:latin typeface="Times New Roman"/>
                <a:cs typeface="Times New Roman"/>
              </a:rPr>
              <a:t>objects.</a:t>
            </a:r>
            <a:endParaRPr sz="1200">
              <a:latin typeface="Times New Roman"/>
              <a:cs typeface="Times New Roman"/>
            </a:endParaRPr>
          </a:p>
          <a:p>
            <a:pPr marL="12700" marR="1428115" indent="228600">
              <a:lnSpc>
                <a:spcPts val="1370"/>
              </a:lnSpc>
              <a:spcBef>
                <a:spcPts val="140"/>
              </a:spcBef>
              <a:buFont typeface="Symbol"/>
              <a:buChar char=""/>
              <a:tabLst>
                <a:tab pos="469265" algn="l"/>
                <a:tab pos="469900" algn="l"/>
              </a:tabLst>
            </a:pPr>
            <a:r>
              <a:rPr dirty="0" sz="1200" spc="-5">
                <a:latin typeface="Times New Roman"/>
                <a:cs typeface="Times New Roman"/>
              </a:rPr>
              <a:t>Sends </a:t>
            </a:r>
            <a:r>
              <a:rPr dirty="0" sz="1200">
                <a:latin typeface="Times New Roman"/>
                <a:cs typeface="Times New Roman"/>
              </a:rPr>
              <a:t>a notification to its observers </a:t>
            </a:r>
            <a:r>
              <a:rPr dirty="0" sz="1200" spc="-5">
                <a:latin typeface="Times New Roman"/>
                <a:cs typeface="Times New Roman"/>
              </a:rPr>
              <a:t>when </a:t>
            </a:r>
            <a:r>
              <a:rPr dirty="0" sz="1200">
                <a:latin typeface="Times New Roman"/>
                <a:cs typeface="Times New Roman"/>
              </a:rPr>
              <a:t>its </a:t>
            </a:r>
            <a:r>
              <a:rPr dirty="0" sz="1200" spc="-5">
                <a:latin typeface="Times New Roman"/>
                <a:cs typeface="Times New Roman"/>
              </a:rPr>
              <a:t>state</a:t>
            </a:r>
            <a:r>
              <a:rPr dirty="0" sz="1200" spc="-85">
                <a:latin typeface="Times New Roman"/>
                <a:cs typeface="Times New Roman"/>
              </a:rPr>
              <a:t> </a:t>
            </a:r>
            <a:r>
              <a:rPr dirty="0" sz="1200">
                <a:latin typeface="Times New Roman"/>
                <a:cs typeface="Times New Roman"/>
              </a:rPr>
              <a:t>changes.  ConcreteObserver</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Maintains </a:t>
            </a:r>
            <a:r>
              <a:rPr dirty="0" sz="1200">
                <a:latin typeface="Times New Roman"/>
                <a:cs typeface="Times New Roman"/>
              </a:rPr>
              <a:t>a reference to a ConcreteSubject</a:t>
            </a:r>
            <a:r>
              <a:rPr dirty="0" sz="1200" spc="-95">
                <a:latin typeface="Times New Roman"/>
                <a:cs typeface="Times New Roman"/>
              </a:rPr>
              <a:t> </a:t>
            </a:r>
            <a:r>
              <a:rPr dirty="0" sz="1200">
                <a:latin typeface="Times New Roman"/>
                <a:cs typeface="Times New Roman"/>
              </a:rPr>
              <a:t>object.</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Stores state state </a:t>
            </a:r>
            <a:r>
              <a:rPr dirty="0" sz="1200">
                <a:latin typeface="Times New Roman"/>
                <a:cs typeface="Times New Roman"/>
              </a:rPr>
              <a:t>that </a:t>
            </a:r>
            <a:r>
              <a:rPr dirty="0" sz="1200" spc="-5">
                <a:latin typeface="Times New Roman"/>
                <a:cs typeface="Times New Roman"/>
              </a:rPr>
              <a:t>should stay </a:t>
            </a:r>
            <a:r>
              <a:rPr dirty="0" sz="1200">
                <a:latin typeface="Times New Roman"/>
                <a:cs typeface="Times New Roman"/>
              </a:rPr>
              <a:t>consistent </a:t>
            </a:r>
            <a:r>
              <a:rPr dirty="0" sz="1200" spc="-5">
                <a:latin typeface="Times New Roman"/>
                <a:cs typeface="Times New Roman"/>
              </a:rPr>
              <a:t>with </a:t>
            </a:r>
            <a:r>
              <a:rPr dirty="0" sz="1200">
                <a:latin typeface="Times New Roman"/>
                <a:cs typeface="Times New Roman"/>
              </a:rPr>
              <a:t>the</a:t>
            </a:r>
            <a:r>
              <a:rPr dirty="0" sz="1200" spc="-55">
                <a:latin typeface="Times New Roman"/>
                <a:cs typeface="Times New Roman"/>
              </a:rPr>
              <a:t> </a:t>
            </a:r>
            <a:r>
              <a:rPr dirty="0" sz="1200" spc="-5">
                <a:latin typeface="Times New Roman"/>
                <a:cs typeface="Times New Roman"/>
              </a:rPr>
              <a:t>subject’s.</a:t>
            </a:r>
            <a:endParaRPr sz="1200">
              <a:latin typeface="Times New Roman"/>
              <a:cs typeface="Times New Roman"/>
            </a:endParaRPr>
          </a:p>
          <a:p>
            <a:pPr marL="469900" marR="5715" indent="-228600">
              <a:lnSpc>
                <a:spcPts val="1370"/>
              </a:lnSpc>
              <a:spcBef>
                <a:spcPts val="125"/>
              </a:spcBef>
              <a:buFont typeface="Symbol"/>
              <a:buChar char=""/>
              <a:tabLst>
                <a:tab pos="469265" algn="l"/>
                <a:tab pos="469900" algn="l"/>
              </a:tabLst>
            </a:pPr>
            <a:r>
              <a:rPr dirty="0" sz="1200">
                <a:latin typeface="Times New Roman"/>
                <a:cs typeface="Times New Roman"/>
              </a:rPr>
              <a:t>Implements the </a:t>
            </a:r>
            <a:r>
              <a:rPr dirty="0" sz="1200" spc="-5">
                <a:latin typeface="Times New Roman"/>
                <a:cs typeface="Times New Roman"/>
              </a:rPr>
              <a:t>Observer </a:t>
            </a:r>
            <a:r>
              <a:rPr dirty="0" sz="1200">
                <a:latin typeface="Times New Roman"/>
                <a:cs typeface="Times New Roman"/>
              </a:rPr>
              <a:t>updating interface to keep its </a:t>
            </a:r>
            <a:r>
              <a:rPr dirty="0" sz="1200" spc="-5">
                <a:latin typeface="Times New Roman"/>
                <a:cs typeface="Times New Roman"/>
              </a:rPr>
              <a:t>state </a:t>
            </a:r>
            <a:r>
              <a:rPr dirty="0" sz="1200">
                <a:latin typeface="Times New Roman"/>
                <a:cs typeface="Times New Roman"/>
              </a:rPr>
              <a:t>consistent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subject’s.</a:t>
            </a:r>
            <a:endParaRPr sz="1200">
              <a:latin typeface="Times New Roman"/>
              <a:cs typeface="Times New Roman"/>
            </a:endParaRPr>
          </a:p>
          <a:p>
            <a:pPr>
              <a:lnSpc>
                <a:spcPct val="100000"/>
              </a:lnSpc>
              <a:spcBef>
                <a:spcPts val="25"/>
              </a:spcBef>
              <a:buFont typeface="Symbol"/>
              <a:buChar char=""/>
            </a:pPr>
            <a:endParaRPr sz="1200">
              <a:latin typeface="Times New Roman"/>
              <a:cs typeface="Times New Roman"/>
            </a:endParaRPr>
          </a:p>
          <a:p>
            <a:pPr marL="12700">
              <a:lnSpc>
                <a:spcPct val="100000"/>
              </a:lnSpc>
            </a:pPr>
            <a:r>
              <a:rPr dirty="0" sz="1800" spc="-5">
                <a:latin typeface="Tahoma"/>
                <a:cs typeface="Tahoma"/>
              </a:rPr>
              <a:t>Singleton</a:t>
            </a:r>
            <a:r>
              <a:rPr dirty="0" sz="1800" spc="-90">
                <a:latin typeface="Tahoma"/>
                <a:cs typeface="Tahoma"/>
              </a:rPr>
              <a:t> </a:t>
            </a:r>
            <a:r>
              <a:rPr dirty="0" sz="1800" spc="-5">
                <a:latin typeface="Tahoma"/>
                <a:cs typeface="Tahoma"/>
              </a:rPr>
              <a:t>Pattern</a:t>
            </a:r>
            <a:endParaRPr sz="1800">
              <a:latin typeface="Tahoma"/>
              <a:cs typeface="Tahoma"/>
            </a:endParaRPr>
          </a:p>
          <a:p>
            <a:pPr marL="241300">
              <a:lnSpc>
                <a:spcPts val="1914"/>
              </a:lnSpc>
              <a:spcBef>
                <a:spcPts val="5"/>
              </a:spcBef>
            </a:pPr>
            <a:r>
              <a:rPr dirty="0" sz="1600" spc="-5">
                <a:latin typeface="Tahoma"/>
                <a:cs typeface="Tahoma"/>
              </a:rPr>
              <a:t>Intent</a:t>
            </a:r>
            <a:endParaRPr sz="1600">
              <a:latin typeface="Tahoma"/>
              <a:cs typeface="Tahoma"/>
            </a:endParaRPr>
          </a:p>
          <a:p>
            <a:pPr marL="469900" marR="6985" indent="-228600">
              <a:lnSpc>
                <a:spcPts val="1370"/>
              </a:lnSpc>
              <a:spcBef>
                <a:spcPts val="100"/>
              </a:spcBef>
              <a:buFont typeface="Symbol"/>
              <a:buChar char=""/>
              <a:tabLst>
                <a:tab pos="469265" algn="l"/>
                <a:tab pos="469900" algn="l"/>
              </a:tabLst>
            </a:pPr>
            <a:r>
              <a:rPr dirty="0" sz="1200">
                <a:latin typeface="Times New Roman"/>
                <a:cs typeface="Times New Roman"/>
              </a:rPr>
              <a:t>It ensures that a class </a:t>
            </a:r>
            <a:r>
              <a:rPr dirty="0" sz="1200" spc="5">
                <a:latin typeface="Times New Roman"/>
                <a:cs typeface="Times New Roman"/>
              </a:rPr>
              <a:t>only </a:t>
            </a:r>
            <a:r>
              <a:rPr dirty="0" sz="1200" spc="10">
                <a:latin typeface="Times New Roman"/>
                <a:cs typeface="Times New Roman"/>
              </a:rPr>
              <a:t>has </a:t>
            </a:r>
            <a:r>
              <a:rPr dirty="0" sz="1200">
                <a:latin typeface="Times New Roman"/>
                <a:cs typeface="Times New Roman"/>
              </a:rPr>
              <a:t>one instance and provides a global point of access  to</a:t>
            </a:r>
            <a:r>
              <a:rPr dirty="0" sz="1200" spc="-105">
                <a:latin typeface="Times New Roman"/>
                <a:cs typeface="Times New Roman"/>
              </a:rPr>
              <a:t> </a:t>
            </a:r>
            <a:r>
              <a:rPr dirty="0" sz="1200">
                <a:latin typeface="Times New Roman"/>
                <a:cs typeface="Times New Roman"/>
              </a:rPr>
              <a:t>it.</a:t>
            </a:r>
            <a:endParaRPr sz="1200">
              <a:latin typeface="Times New Roman"/>
              <a:cs typeface="Times New Roman"/>
            </a:endParaRPr>
          </a:p>
          <a:p>
            <a:pPr marL="241300">
              <a:lnSpc>
                <a:spcPts val="1914"/>
              </a:lnSpc>
              <a:spcBef>
                <a:spcPts val="20"/>
              </a:spcBef>
            </a:pPr>
            <a:r>
              <a:rPr dirty="0" sz="1600" spc="-5">
                <a:latin typeface="Tahoma"/>
                <a:cs typeface="Tahoma"/>
              </a:rPr>
              <a:t>Applicability</a:t>
            </a:r>
            <a:endParaRPr sz="1600">
              <a:latin typeface="Tahoma"/>
              <a:cs typeface="Tahoma"/>
            </a:endParaRPr>
          </a:p>
          <a:p>
            <a:pPr marL="469900" marR="6350" indent="-228600">
              <a:lnSpc>
                <a:spcPts val="1380"/>
              </a:lnSpc>
              <a:spcBef>
                <a:spcPts val="90"/>
              </a:spcBef>
              <a:buFont typeface="Symbol"/>
              <a:buChar char=""/>
              <a:tabLst>
                <a:tab pos="469265" algn="l"/>
                <a:tab pos="469900" algn="l"/>
              </a:tabLst>
            </a:pPr>
            <a:r>
              <a:rPr dirty="0" sz="1200" spc="-5">
                <a:latin typeface="Times New Roman"/>
                <a:cs typeface="Times New Roman"/>
              </a:rPr>
              <a:t>Singleton </a:t>
            </a:r>
            <a:r>
              <a:rPr dirty="0" sz="1200">
                <a:latin typeface="Times New Roman"/>
                <a:cs typeface="Times New Roman"/>
              </a:rPr>
              <a:t>pattern </a:t>
            </a:r>
            <a:r>
              <a:rPr dirty="0" sz="1200" spc="-5">
                <a:latin typeface="Times New Roman"/>
                <a:cs typeface="Times New Roman"/>
              </a:rPr>
              <a:t>should </a:t>
            </a:r>
            <a:r>
              <a:rPr dirty="0" sz="1200">
                <a:latin typeface="Times New Roman"/>
                <a:cs typeface="Times New Roman"/>
              </a:rPr>
              <a:t>be used </a:t>
            </a:r>
            <a:r>
              <a:rPr dirty="0" sz="1200" spc="-5">
                <a:latin typeface="Times New Roman"/>
                <a:cs typeface="Times New Roman"/>
              </a:rPr>
              <a:t>when </a:t>
            </a:r>
            <a:r>
              <a:rPr dirty="0" sz="1200">
                <a:latin typeface="Times New Roman"/>
                <a:cs typeface="Times New Roman"/>
              </a:rPr>
              <a:t>there must be exactly one instance of a  class and it must be accessible to clients from a </a:t>
            </a:r>
            <a:r>
              <a:rPr dirty="0" sz="1200" spc="-5">
                <a:latin typeface="Times New Roman"/>
                <a:cs typeface="Times New Roman"/>
              </a:rPr>
              <a:t>well-known </a:t>
            </a:r>
            <a:r>
              <a:rPr dirty="0" sz="1200">
                <a:latin typeface="Times New Roman"/>
                <a:cs typeface="Times New Roman"/>
              </a:rPr>
              <a:t>access</a:t>
            </a:r>
            <a:r>
              <a:rPr dirty="0" sz="1200" spc="-125">
                <a:latin typeface="Times New Roman"/>
                <a:cs typeface="Times New Roman"/>
              </a:rPr>
              <a:t> </a:t>
            </a:r>
            <a:r>
              <a:rPr dirty="0" sz="1200">
                <a:latin typeface="Times New Roman"/>
                <a:cs typeface="Times New Roman"/>
              </a:rPr>
              <a:t>point.</a:t>
            </a:r>
            <a:endParaRPr sz="1200">
              <a:latin typeface="Times New Roman"/>
              <a:cs typeface="Times New Roman"/>
            </a:endParaRPr>
          </a:p>
          <a:p>
            <a:pPr marL="469900" marR="6350" indent="-228600">
              <a:lnSpc>
                <a:spcPts val="1370"/>
              </a:lnSpc>
              <a:spcBef>
                <a:spcPts val="100"/>
              </a:spcBef>
              <a:buFont typeface="Symbol"/>
              <a:buChar char=""/>
              <a:tabLst>
                <a:tab pos="469265" algn="l"/>
                <a:tab pos="469900" algn="l"/>
              </a:tabLst>
            </a:pPr>
            <a:r>
              <a:rPr dirty="0" sz="1200" spc="-5">
                <a:latin typeface="Times New Roman"/>
                <a:cs typeface="Times New Roman"/>
              </a:rPr>
              <a:t>Singleton </a:t>
            </a:r>
            <a:r>
              <a:rPr dirty="0" sz="1200">
                <a:latin typeface="Times New Roman"/>
                <a:cs typeface="Times New Roman"/>
              </a:rPr>
              <a:t>pattern </a:t>
            </a:r>
            <a:r>
              <a:rPr dirty="0" sz="1200" spc="-5">
                <a:latin typeface="Times New Roman"/>
                <a:cs typeface="Times New Roman"/>
              </a:rPr>
              <a:t>should </a:t>
            </a:r>
            <a:r>
              <a:rPr dirty="0" sz="1200">
                <a:latin typeface="Times New Roman"/>
                <a:cs typeface="Times New Roman"/>
              </a:rPr>
              <a:t>be used </a:t>
            </a:r>
            <a:r>
              <a:rPr dirty="0" sz="1200" spc="-5">
                <a:latin typeface="Times New Roman"/>
                <a:cs typeface="Times New Roman"/>
              </a:rPr>
              <a:t>when </a:t>
            </a:r>
            <a:r>
              <a:rPr dirty="0" sz="1200">
                <a:latin typeface="Times New Roman"/>
                <a:cs typeface="Times New Roman"/>
              </a:rPr>
              <a:t>controlling the total number of instances  that </a:t>
            </a:r>
            <a:r>
              <a:rPr dirty="0" sz="1200" spc="-5">
                <a:latin typeface="Times New Roman"/>
                <a:cs typeface="Times New Roman"/>
              </a:rPr>
              <a:t>would </a:t>
            </a:r>
            <a:r>
              <a:rPr dirty="0" sz="1200">
                <a:latin typeface="Times New Roman"/>
                <a:cs typeface="Times New Roman"/>
              </a:rPr>
              <a:t>be created for a particular</a:t>
            </a:r>
            <a:r>
              <a:rPr dirty="0" sz="1200" spc="-100">
                <a:latin typeface="Times New Roman"/>
                <a:cs typeface="Times New Roman"/>
              </a:rPr>
              <a:t> </a:t>
            </a:r>
            <a:r>
              <a:rPr dirty="0" sz="1200">
                <a:latin typeface="Times New Roman"/>
                <a:cs typeface="Times New Roman"/>
              </a:rPr>
              <a:t>class.</a:t>
            </a:r>
            <a:endParaRPr sz="1200">
              <a:latin typeface="Times New Roman"/>
              <a:cs typeface="Times New Roman"/>
            </a:endParaRPr>
          </a:p>
          <a:p>
            <a:pPr algn="just" marL="469900" marR="5080" indent="-228600">
              <a:lnSpc>
                <a:spcPct val="95400"/>
              </a:lnSpc>
              <a:spcBef>
                <a:spcPts val="65"/>
              </a:spcBef>
              <a:buFont typeface="Symbol"/>
              <a:buChar char=""/>
              <a:tabLst>
                <a:tab pos="469900" algn="l"/>
              </a:tabLst>
            </a:pPr>
            <a:r>
              <a:rPr dirty="0" sz="1200" spc="-5">
                <a:latin typeface="Times New Roman"/>
                <a:cs typeface="Times New Roman"/>
              </a:rPr>
              <a:t>Singleton </a:t>
            </a:r>
            <a:r>
              <a:rPr dirty="0" sz="1200">
                <a:latin typeface="Times New Roman"/>
                <a:cs typeface="Times New Roman"/>
              </a:rPr>
              <a:t>pattern </a:t>
            </a:r>
            <a:r>
              <a:rPr dirty="0" sz="1200" spc="-5">
                <a:latin typeface="Times New Roman"/>
                <a:cs typeface="Times New Roman"/>
              </a:rPr>
              <a:t>should </a:t>
            </a:r>
            <a:r>
              <a:rPr dirty="0" sz="1200">
                <a:latin typeface="Times New Roman"/>
                <a:cs typeface="Times New Roman"/>
              </a:rPr>
              <a:t>be used </a:t>
            </a:r>
            <a:r>
              <a:rPr dirty="0" sz="1200" spc="-5">
                <a:latin typeface="Times New Roman"/>
                <a:cs typeface="Times New Roman"/>
              </a:rPr>
              <a:t>when </a:t>
            </a:r>
            <a:r>
              <a:rPr dirty="0" sz="1200">
                <a:latin typeface="Times New Roman"/>
                <a:cs typeface="Times New Roman"/>
              </a:rPr>
              <a:t>the </a:t>
            </a:r>
            <a:r>
              <a:rPr dirty="0" sz="1200" spc="-5">
                <a:latin typeface="Times New Roman"/>
                <a:cs typeface="Times New Roman"/>
              </a:rPr>
              <a:t>sole </a:t>
            </a:r>
            <a:r>
              <a:rPr dirty="0" sz="1200">
                <a:latin typeface="Times New Roman"/>
                <a:cs typeface="Times New Roman"/>
              </a:rPr>
              <a:t>instance </a:t>
            </a:r>
            <a:r>
              <a:rPr dirty="0" sz="1200" spc="-5">
                <a:latin typeface="Times New Roman"/>
                <a:cs typeface="Times New Roman"/>
              </a:rPr>
              <a:t>should </a:t>
            </a:r>
            <a:r>
              <a:rPr dirty="0" sz="1200">
                <a:latin typeface="Times New Roman"/>
                <a:cs typeface="Times New Roman"/>
              </a:rPr>
              <a:t>be extensible by  </a:t>
            </a:r>
            <a:r>
              <a:rPr dirty="0" sz="1200" spc="-5">
                <a:latin typeface="Times New Roman"/>
                <a:cs typeface="Times New Roman"/>
              </a:rPr>
              <a:t>sub </a:t>
            </a:r>
            <a:r>
              <a:rPr dirty="0" sz="1200">
                <a:latin typeface="Times New Roman"/>
                <a:cs typeface="Times New Roman"/>
              </a:rPr>
              <a:t>classing and clients </a:t>
            </a:r>
            <a:r>
              <a:rPr dirty="0" sz="1200" spc="-5">
                <a:latin typeface="Times New Roman"/>
                <a:cs typeface="Times New Roman"/>
              </a:rPr>
              <a:t>should </a:t>
            </a:r>
            <a:r>
              <a:rPr dirty="0" sz="1200">
                <a:latin typeface="Times New Roman"/>
                <a:cs typeface="Times New Roman"/>
              </a:rPr>
              <a:t>be able to use an extended instance </a:t>
            </a:r>
            <a:r>
              <a:rPr dirty="0" sz="1200" spc="-5">
                <a:latin typeface="Times New Roman"/>
                <a:cs typeface="Times New Roman"/>
              </a:rPr>
              <a:t>without  </a:t>
            </a:r>
            <a:r>
              <a:rPr dirty="0" sz="1200">
                <a:latin typeface="Times New Roman"/>
                <a:cs typeface="Times New Roman"/>
              </a:rPr>
              <a:t>modifying their</a:t>
            </a:r>
            <a:r>
              <a:rPr dirty="0" sz="1200" spc="-110">
                <a:latin typeface="Times New Roman"/>
                <a:cs typeface="Times New Roman"/>
              </a:rPr>
              <a:t> </a:t>
            </a:r>
            <a:r>
              <a:rPr dirty="0" sz="1200">
                <a:latin typeface="Times New Roman"/>
                <a:cs typeface="Times New Roman"/>
              </a:rPr>
              <a:t>code.</a:t>
            </a:r>
            <a:endParaRPr sz="1200">
              <a:latin typeface="Times New Roman"/>
              <a:cs typeface="Times New Roman"/>
            </a:endParaRPr>
          </a:p>
          <a:p>
            <a:pPr marL="241300">
              <a:lnSpc>
                <a:spcPct val="100000"/>
              </a:lnSpc>
              <a:spcBef>
                <a:spcPts val="55"/>
              </a:spcBef>
            </a:pPr>
            <a:r>
              <a:rPr dirty="0" sz="1600" spc="-10">
                <a:latin typeface="Tahoma"/>
                <a:cs typeface="Tahoma"/>
              </a:rPr>
              <a:t>Structure</a:t>
            </a:r>
            <a:endParaRPr sz="1600">
              <a:latin typeface="Tahoma"/>
              <a:cs typeface="Tahoma"/>
            </a:endParaRPr>
          </a:p>
          <a:p>
            <a:pPr>
              <a:lnSpc>
                <a:spcPct val="100000"/>
              </a:lnSpc>
            </a:pPr>
            <a:endParaRPr sz="1600">
              <a:latin typeface="Times New Roman"/>
              <a:cs typeface="Times New Roman"/>
            </a:endParaRPr>
          </a:p>
          <a:p>
            <a:pPr>
              <a:lnSpc>
                <a:spcPct val="100000"/>
              </a:lnSpc>
              <a:spcBef>
                <a:spcPts val="25"/>
              </a:spcBef>
            </a:pPr>
            <a:endParaRPr sz="1300">
              <a:latin typeface="Times New Roman"/>
              <a:cs typeface="Times New Roman"/>
            </a:endParaRPr>
          </a:p>
          <a:p>
            <a:pPr marL="3080385">
              <a:lnSpc>
                <a:spcPct val="100000"/>
              </a:lnSpc>
            </a:pPr>
            <a:r>
              <a:rPr dirty="0" sz="1650" spc="10">
                <a:latin typeface="Verdana"/>
                <a:cs typeface="Verdana"/>
              </a:rPr>
              <a:t>return</a:t>
            </a:r>
            <a:r>
              <a:rPr dirty="0" sz="1650" spc="-35">
                <a:latin typeface="Verdana"/>
                <a:cs typeface="Verdana"/>
              </a:rPr>
              <a:t> </a:t>
            </a:r>
            <a:r>
              <a:rPr dirty="0" sz="1650" spc="10">
                <a:latin typeface="Verdana"/>
                <a:cs typeface="Verdana"/>
              </a:rPr>
              <a:t>uniqueInstance</a:t>
            </a:r>
            <a:endParaRPr sz="1650">
              <a:latin typeface="Verdana"/>
              <a:cs typeface="Verdana"/>
            </a:endParaRPr>
          </a:p>
        </p:txBody>
      </p:sp>
      <p:sp>
        <p:nvSpPr>
          <p:cNvPr id="15" name="object 15"/>
          <p:cNvSpPr txBox="1"/>
          <p:nvPr/>
        </p:nvSpPr>
        <p:spPr>
          <a:xfrm>
            <a:off x="1130300" y="8293100"/>
            <a:ext cx="1288415" cy="426084"/>
          </a:xfrm>
          <a:prstGeom prst="rect">
            <a:avLst/>
          </a:prstGeom>
        </p:spPr>
        <p:txBody>
          <a:bodyPr wrap="square" lIns="0" tIns="0" rIns="0" bIns="0" rtlCol="0" vert="horz">
            <a:spAutoFit/>
          </a:bodyPr>
          <a:lstStyle/>
          <a:p>
            <a:pPr marL="241300">
              <a:lnSpc>
                <a:spcPts val="1870"/>
              </a:lnSpc>
            </a:pPr>
            <a:r>
              <a:rPr dirty="0" sz="1600" spc="-10">
                <a:latin typeface="Tahoma"/>
                <a:cs typeface="Tahoma"/>
              </a:rPr>
              <a:t>Participants</a:t>
            </a:r>
            <a:endParaRPr sz="1600">
              <a:latin typeface="Tahoma"/>
              <a:cs typeface="Tahoma"/>
            </a:endParaRPr>
          </a:p>
          <a:p>
            <a:pPr marL="12700">
              <a:lnSpc>
                <a:spcPts val="1390"/>
              </a:lnSpc>
            </a:pPr>
            <a:r>
              <a:rPr dirty="0" sz="1200" spc="-5">
                <a:latin typeface="Times New Roman"/>
                <a:cs typeface="Times New Roman"/>
              </a:rPr>
              <a:t>Singleton</a:t>
            </a:r>
            <a:endParaRPr sz="1200">
              <a:latin typeface="Times New Roman"/>
              <a:cs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9764"/>
            <a:ext cx="5513705" cy="8119109"/>
          </a:xfrm>
          <a:prstGeom prst="rect">
            <a:avLst/>
          </a:prstGeom>
        </p:spPr>
        <p:txBody>
          <a:bodyPr wrap="square" lIns="0" tIns="0" rIns="0" bIns="0" rtlCol="0" vert="horz">
            <a:spAutoFit/>
          </a:bodyPr>
          <a:lstStyle/>
          <a:p>
            <a:pPr algn="just" marL="469900" marR="6985" indent="-228600">
              <a:lnSpc>
                <a:spcPct val="95400"/>
              </a:lnSpc>
              <a:buFont typeface="Symbol"/>
              <a:buChar char=""/>
              <a:tabLst>
                <a:tab pos="469900" algn="l"/>
              </a:tabLst>
            </a:pPr>
            <a:r>
              <a:rPr dirty="0" sz="1200" spc="-5">
                <a:latin typeface="Times New Roman"/>
                <a:cs typeface="Times New Roman"/>
              </a:rPr>
              <a:t>Defines </a:t>
            </a:r>
            <a:r>
              <a:rPr dirty="0" sz="1200">
                <a:latin typeface="Times New Roman"/>
                <a:cs typeface="Times New Roman"/>
              </a:rPr>
              <a:t>an instance operation that lets clients access its unique instance. Instance  is a class operation (that is, a class method in </a:t>
            </a:r>
            <a:r>
              <a:rPr dirty="0" sz="1200" spc="-5">
                <a:latin typeface="Times New Roman"/>
                <a:cs typeface="Times New Roman"/>
              </a:rPr>
              <a:t>Smalltalk </a:t>
            </a:r>
            <a:r>
              <a:rPr dirty="0" sz="1200">
                <a:latin typeface="Times New Roman"/>
                <a:cs typeface="Times New Roman"/>
              </a:rPr>
              <a:t>and a </a:t>
            </a:r>
            <a:r>
              <a:rPr dirty="0" sz="1200" spc="-5">
                <a:latin typeface="Times New Roman"/>
                <a:cs typeface="Times New Roman"/>
              </a:rPr>
              <a:t>static </a:t>
            </a:r>
            <a:r>
              <a:rPr dirty="0" sz="1200">
                <a:latin typeface="Times New Roman"/>
                <a:cs typeface="Times New Roman"/>
              </a:rPr>
              <a:t>member  function in</a:t>
            </a:r>
            <a:r>
              <a:rPr dirty="0" sz="1200" spc="-105">
                <a:latin typeface="Times New Roman"/>
                <a:cs typeface="Times New Roman"/>
              </a:rPr>
              <a:t> </a:t>
            </a:r>
            <a:r>
              <a:rPr dirty="0" sz="1200">
                <a:latin typeface="Times New Roman"/>
                <a:cs typeface="Times New Roman"/>
              </a:rPr>
              <a:t>C++).</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May </a:t>
            </a:r>
            <a:r>
              <a:rPr dirty="0" sz="1200">
                <a:latin typeface="Times New Roman"/>
                <a:cs typeface="Times New Roman"/>
              </a:rPr>
              <a:t>be responsible for creating its own unique</a:t>
            </a:r>
            <a:r>
              <a:rPr dirty="0" sz="1200" spc="-105">
                <a:latin typeface="Times New Roman"/>
                <a:cs typeface="Times New Roman"/>
              </a:rPr>
              <a:t> </a:t>
            </a:r>
            <a:r>
              <a:rPr dirty="0" sz="1200">
                <a:latin typeface="Times New Roman"/>
                <a:cs typeface="Times New Roman"/>
              </a:rPr>
              <a:t>instance.</a:t>
            </a:r>
            <a:endParaRPr sz="1200">
              <a:latin typeface="Times New Roman"/>
              <a:cs typeface="Times New Roman"/>
            </a:endParaRPr>
          </a:p>
          <a:p>
            <a:pPr>
              <a:lnSpc>
                <a:spcPct val="100000"/>
              </a:lnSpc>
              <a:spcBef>
                <a:spcPts val="40"/>
              </a:spcBef>
              <a:buFont typeface="Symbol"/>
              <a:buChar char=""/>
            </a:pPr>
            <a:endParaRPr sz="1200">
              <a:latin typeface="Times New Roman"/>
              <a:cs typeface="Times New Roman"/>
            </a:endParaRPr>
          </a:p>
          <a:p>
            <a:pPr marL="241300">
              <a:lnSpc>
                <a:spcPts val="1870"/>
              </a:lnSpc>
              <a:spcBef>
                <a:spcPts val="5"/>
              </a:spcBef>
            </a:pPr>
            <a:r>
              <a:rPr dirty="0" sz="1600" spc="-10">
                <a:latin typeface="Tahoma"/>
                <a:cs typeface="Tahoma"/>
              </a:rPr>
              <a:t>Singleton Pattern</a:t>
            </a:r>
            <a:r>
              <a:rPr dirty="0" sz="1600" spc="25">
                <a:latin typeface="Tahoma"/>
                <a:cs typeface="Tahoma"/>
              </a:rPr>
              <a:t> </a:t>
            </a:r>
            <a:r>
              <a:rPr dirty="0" sz="1600" spc="-5">
                <a:latin typeface="Tahoma"/>
                <a:cs typeface="Tahoma"/>
              </a:rPr>
              <a:t>Example</a:t>
            </a:r>
            <a:endParaRPr sz="1600">
              <a:latin typeface="Tahoma"/>
              <a:cs typeface="Tahoma"/>
            </a:endParaRPr>
          </a:p>
          <a:p>
            <a:pPr marL="12700">
              <a:lnSpc>
                <a:spcPts val="1390"/>
              </a:lnSpc>
            </a:pPr>
            <a:r>
              <a:rPr dirty="0" sz="1200">
                <a:latin typeface="Times New Roman"/>
                <a:cs typeface="Times New Roman"/>
              </a:rPr>
              <a:t>The </a:t>
            </a:r>
            <a:r>
              <a:rPr dirty="0" sz="1200" spc="-5">
                <a:latin typeface="Times New Roman"/>
                <a:cs typeface="Times New Roman"/>
              </a:rPr>
              <a:t>Singleton </a:t>
            </a:r>
            <a:r>
              <a:rPr dirty="0" sz="1200">
                <a:latin typeface="Times New Roman"/>
                <a:cs typeface="Times New Roman"/>
              </a:rPr>
              <a:t>class is declared</a:t>
            </a:r>
            <a:r>
              <a:rPr dirty="0" sz="1200" spc="-105">
                <a:latin typeface="Times New Roman"/>
                <a:cs typeface="Times New Roman"/>
              </a:rPr>
              <a:t> </a:t>
            </a:r>
            <a:r>
              <a:rPr dirty="0" sz="1200">
                <a:latin typeface="Times New Roman"/>
                <a:cs typeface="Times New Roman"/>
              </a:rPr>
              <a:t>as</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4462780">
              <a:lnSpc>
                <a:spcPts val="1380"/>
              </a:lnSpc>
            </a:pPr>
            <a:r>
              <a:rPr dirty="0" sz="1200">
                <a:latin typeface="Times New Roman"/>
                <a:cs typeface="Times New Roman"/>
              </a:rPr>
              <a:t>class </a:t>
            </a:r>
            <a:r>
              <a:rPr dirty="0" sz="1200" spc="-5">
                <a:latin typeface="Times New Roman"/>
                <a:cs typeface="Times New Roman"/>
              </a:rPr>
              <a:t>Singleton</a:t>
            </a:r>
            <a:r>
              <a:rPr dirty="0" sz="1200" spc="-95">
                <a:latin typeface="Times New Roman"/>
                <a:cs typeface="Times New Roman"/>
              </a:rPr>
              <a:t> </a:t>
            </a:r>
            <a:r>
              <a:rPr dirty="0" sz="1200">
                <a:latin typeface="Times New Roman"/>
                <a:cs typeface="Times New Roman"/>
              </a:rPr>
              <a:t>{  public:</a:t>
            </a:r>
            <a:endParaRPr sz="1200">
              <a:latin typeface="Times New Roman"/>
              <a:cs typeface="Times New Roman"/>
            </a:endParaRPr>
          </a:p>
          <a:p>
            <a:pPr marL="12700" marR="3554095" indent="228600">
              <a:lnSpc>
                <a:spcPts val="1380"/>
              </a:lnSpc>
            </a:pPr>
            <a:r>
              <a:rPr dirty="0" sz="1200" spc="-5">
                <a:latin typeface="Times New Roman"/>
                <a:cs typeface="Times New Roman"/>
              </a:rPr>
              <a:t>static Singleton*</a:t>
            </a:r>
            <a:r>
              <a:rPr dirty="0" sz="1200" spc="-75">
                <a:latin typeface="Times New Roman"/>
                <a:cs typeface="Times New Roman"/>
              </a:rPr>
              <a:t> </a:t>
            </a:r>
            <a:r>
              <a:rPr dirty="0" sz="1200">
                <a:latin typeface="Times New Roman"/>
                <a:cs typeface="Times New Roman"/>
              </a:rPr>
              <a:t>Instance();  protected:</a:t>
            </a:r>
            <a:endParaRPr sz="1200">
              <a:latin typeface="Times New Roman"/>
              <a:cs typeface="Times New Roman"/>
            </a:endParaRPr>
          </a:p>
          <a:p>
            <a:pPr marL="12700" marR="4535805" indent="228600">
              <a:lnSpc>
                <a:spcPts val="1380"/>
              </a:lnSpc>
            </a:pPr>
            <a:r>
              <a:rPr dirty="0" sz="1200" spc="-5">
                <a:latin typeface="Times New Roman"/>
                <a:cs typeface="Times New Roman"/>
              </a:rPr>
              <a:t>Singleton();  </a:t>
            </a:r>
            <a:r>
              <a:rPr dirty="0" sz="1200">
                <a:latin typeface="Times New Roman"/>
                <a:cs typeface="Times New Roman"/>
              </a:rPr>
              <a:t>private:</a:t>
            </a:r>
            <a:endParaRPr sz="1200">
              <a:latin typeface="Times New Roman"/>
              <a:cs typeface="Times New Roman"/>
            </a:endParaRPr>
          </a:p>
          <a:p>
            <a:pPr marL="241300">
              <a:lnSpc>
                <a:spcPts val="1315"/>
              </a:lnSpc>
            </a:pPr>
            <a:r>
              <a:rPr dirty="0" sz="1200" spc="-5">
                <a:latin typeface="Times New Roman"/>
                <a:cs typeface="Times New Roman"/>
              </a:rPr>
              <a:t>static Singleton*</a:t>
            </a:r>
            <a:r>
              <a:rPr dirty="0" sz="1200" spc="-85">
                <a:latin typeface="Times New Roman"/>
                <a:cs typeface="Times New Roman"/>
              </a:rPr>
              <a:t> </a:t>
            </a:r>
            <a:r>
              <a:rPr dirty="0" sz="1200">
                <a:latin typeface="Times New Roman"/>
                <a:cs typeface="Times New Roman"/>
              </a:rPr>
              <a:t>_instance;</a:t>
            </a:r>
            <a:endParaRPr sz="1200">
              <a:latin typeface="Times New Roman"/>
              <a:cs typeface="Times New Roman"/>
            </a:endParaRPr>
          </a:p>
          <a:p>
            <a:pPr marL="12700">
              <a:lnSpc>
                <a:spcPts val="1410"/>
              </a:lnSpc>
            </a:pPr>
            <a:r>
              <a:rPr dirty="0" sz="1200">
                <a:latin typeface="Times New Roman"/>
                <a:cs typeface="Times New Roman"/>
              </a:rPr>
              <a:t>};</a:t>
            </a:r>
            <a:endParaRPr sz="1200">
              <a:latin typeface="Times New Roman"/>
              <a:cs typeface="Times New Roman"/>
            </a:endParaRPr>
          </a:p>
          <a:p>
            <a:pPr marL="12700" marR="3210560">
              <a:lnSpc>
                <a:spcPct val="191700"/>
              </a:lnSpc>
            </a:pPr>
            <a:r>
              <a:rPr dirty="0" sz="1200">
                <a:latin typeface="Times New Roman"/>
                <a:cs typeface="Times New Roman"/>
              </a:rPr>
              <a:t>The corresponding implementation</a:t>
            </a:r>
            <a:r>
              <a:rPr dirty="0" sz="1200" spc="-114">
                <a:latin typeface="Times New Roman"/>
                <a:cs typeface="Times New Roman"/>
              </a:rPr>
              <a:t> </a:t>
            </a:r>
            <a:r>
              <a:rPr dirty="0" sz="1200">
                <a:latin typeface="Times New Roman"/>
                <a:cs typeface="Times New Roman"/>
              </a:rPr>
              <a:t>is  </a:t>
            </a:r>
            <a:r>
              <a:rPr dirty="0" sz="1200" spc="-5">
                <a:latin typeface="Times New Roman"/>
                <a:cs typeface="Times New Roman"/>
              </a:rPr>
              <a:t>Singleton* Singleton::_instance </a:t>
            </a:r>
            <a:r>
              <a:rPr dirty="0" sz="1200">
                <a:latin typeface="Times New Roman"/>
                <a:cs typeface="Times New Roman"/>
              </a:rPr>
              <a:t>= 0;  </a:t>
            </a:r>
            <a:r>
              <a:rPr dirty="0" sz="1200" spc="-5">
                <a:latin typeface="Times New Roman"/>
                <a:cs typeface="Times New Roman"/>
              </a:rPr>
              <a:t>Singleton*</a:t>
            </a:r>
            <a:r>
              <a:rPr dirty="0" sz="1200" spc="-95">
                <a:latin typeface="Times New Roman"/>
                <a:cs typeface="Times New Roman"/>
              </a:rPr>
              <a:t> </a:t>
            </a:r>
            <a:r>
              <a:rPr dirty="0" sz="1200" spc="-5">
                <a:latin typeface="Times New Roman"/>
                <a:cs typeface="Times New Roman"/>
              </a:rPr>
              <a:t>Singleton::Instance(){</a:t>
            </a:r>
            <a:endParaRPr sz="1200">
              <a:latin typeface="Times New Roman"/>
              <a:cs typeface="Times New Roman"/>
            </a:endParaRPr>
          </a:p>
          <a:p>
            <a:pPr marL="279400">
              <a:lnSpc>
                <a:spcPts val="1350"/>
              </a:lnSpc>
            </a:pPr>
            <a:r>
              <a:rPr dirty="0" sz="1200">
                <a:latin typeface="Times New Roman"/>
                <a:cs typeface="Times New Roman"/>
              </a:rPr>
              <a:t>if (_instance == 0)</a:t>
            </a:r>
            <a:r>
              <a:rPr dirty="0" sz="1200" spc="-105">
                <a:latin typeface="Times New Roman"/>
                <a:cs typeface="Times New Roman"/>
              </a:rPr>
              <a:t> </a:t>
            </a:r>
            <a:r>
              <a:rPr dirty="0" sz="1200">
                <a:latin typeface="Times New Roman"/>
                <a:cs typeface="Times New Roman"/>
              </a:rPr>
              <a:t>{</a:t>
            </a:r>
            <a:endParaRPr sz="1200">
              <a:latin typeface="Times New Roman"/>
              <a:cs typeface="Times New Roman"/>
            </a:endParaRPr>
          </a:p>
          <a:p>
            <a:pPr marL="431800">
              <a:lnSpc>
                <a:spcPts val="1380"/>
              </a:lnSpc>
            </a:pPr>
            <a:r>
              <a:rPr dirty="0" sz="1200">
                <a:latin typeface="Times New Roman"/>
                <a:cs typeface="Times New Roman"/>
              </a:rPr>
              <a:t>_instance = new</a:t>
            </a:r>
            <a:r>
              <a:rPr dirty="0" sz="1200" spc="-100">
                <a:latin typeface="Times New Roman"/>
                <a:cs typeface="Times New Roman"/>
              </a:rPr>
              <a:t> </a:t>
            </a:r>
            <a:r>
              <a:rPr dirty="0" sz="1200" spc="-5">
                <a:latin typeface="Times New Roman"/>
                <a:cs typeface="Times New Roman"/>
              </a:rPr>
              <a:t>Singleton;</a:t>
            </a:r>
            <a:endParaRPr sz="1200">
              <a:latin typeface="Times New Roman"/>
              <a:cs typeface="Times New Roman"/>
            </a:endParaRPr>
          </a:p>
          <a:p>
            <a:pPr marL="279400">
              <a:lnSpc>
                <a:spcPts val="1380"/>
              </a:lnSpc>
            </a:pPr>
            <a:r>
              <a:rPr dirty="0" sz="1200">
                <a:latin typeface="Times New Roman"/>
                <a:cs typeface="Times New Roman"/>
              </a:rPr>
              <a:t>}</a:t>
            </a:r>
            <a:endParaRPr sz="1200">
              <a:latin typeface="Times New Roman"/>
              <a:cs typeface="Times New Roman"/>
            </a:endParaRPr>
          </a:p>
          <a:p>
            <a:pPr marL="279400">
              <a:lnSpc>
                <a:spcPts val="1380"/>
              </a:lnSpc>
            </a:pPr>
            <a:r>
              <a:rPr dirty="0" sz="1200">
                <a:latin typeface="Times New Roman"/>
                <a:cs typeface="Times New Roman"/>
              </a:rPr>
              <a:t>return</a:t>
            </a:r>
            <a:r>
              <a:rPr dirty="0" sz="1200" spc="-100">
                <a:latin typeface="Times New Roman"/>
                <a:cs typeface="Times New Roman"/>
              </a:rPr>
              <a:t> </a:t>
            </a:r>
            <a:r>
              <a:rPr dirty="0" sz="1200">
                <a:latin typeface="Times New Roman"/>
                <a:cs typeface="Times New Roman"/>
              </a:rPr>
              <a:t>_instance;</a:t>
            </a:r>
            <a:endParaRPr sz="1200">
              <a:latin typeface="Times New Roman"/>
              <a:cs typeface="Times New Roman"/>
            </a:endParaRPr>
          </a:p>
          <a:p>
            <a:pPr marL="12700">
              <a:lnSpc>
                <a:spcPts val="1380"/>
              </a:lnSpc>
            </a:pPr>
            <a:r>
              <a:rPr dirty="0" sz="1200">
                <a:latin typeface="Times New Roman"/>
                <a:cs typeface="Times New Roman"/>
              </a:rPr>
              <a:t>}</a:t>
            </a:r>
            <a:endParaRPr sz="1200">
              <a:latin typeface="Times New Roman"/>
              <a:cs typeface="Times New Roman"/>
            </a:endParaRPr>
          </a:p>
          <a:p>
            <a:pPr algn="just" marL="12700" marR="5715">
              <a:lnSpc>
                <a:spcPts val="1380"/>
              </a:lnSpc>
              <a:spcBef>
                <a:spcPts val="65"/>
              </a:spcBef>
            </a:pPr>
            <a:r>
              <a:rPr dirty="0" sz="1200">
                <a:latin typeface="Times New Roman"/>
                <a:cs typeface="Times New Roman"/>
              </a:rPr>
              <a:t>Clients access the </a:t>
            </a:r>
            <a:r>
              <a:rPr dirty="0" sz="1200" spc="-5">
                <a:latin typeface="Times New Roman"/>
                <a:cs typeface="Times New Roman"/>
              </a:rPr>
              <a:t>singleton </a:t>
            </a:r>
            <a:r>
              <a:rPr dirty="0" sz="1200">
                <a:latin typeface="Times New Roman"/>
                <a:cs typeface="Times New Roman"/>
              </a:rPr>
              <a:t>exclusively through the </a:t>
            </a:r>
            <a:r>
              <a:rPr dirty="0" sz="1200" spc="-5">
                <a:latin typeface="Times New Roman"/>
                <a:cs typeface="Times New Roman"/>
              </a:rPr>
              <a:t>Instance </a:t>
            </a:r>
            <a:r>
              <a:rPr dirty="0" sz="1200">
                <a:latin typeface="Times New Roman"/>
                <a:cs typeface="Times New Roman"/>
              </a:rPr>
              <a:t>member function. The  variable _instance is initialized to 0, and the </a:t>
            </a:r>
            <a:r>
              <a:rPr dirty="0" sz="1200" spc="-5">
                <a:latin typeface="Times New Roman"/>
                <a:cs typeface="Times New Roman"/>
              </a:rPr>
              <a:t>static </a:t>
            </a:r>
            <a:r>
              <a:rPr dirty="0" sz="1200">
                <a:latin typeface="Times New Roman"/>
                <a:cs typeface="Times New Roman"/>
              </a:rPr>
              <a:t>member function Instance returns its  value, initializing it </a:t>
            </a:r>
            <a:r>
              <a:rPr dirty="0" sz="1200" spc="-5">
                <a:latin typeface="Times New Roman"/>
                <a:cs typeface="Times New Roman"/>
              </a:rPr>
              <a:t>with </a:t>
            </a:r>
            <a:r>
              <a:rPr dirty="0" sz="1200">
                <a:latin typeface="Times New Roman"/>
                <a:cs typeface="Times New Roman"/>
              </a:rPr>
              <a:t>the unique instance if it is</a:t>
            </a:r>
            <a:r>
              <a:rPr dirty="0" sz="1200" spc="-114">
                <a:latin typeface="Times New Roman"/>
                <a:cs typeface="Times New Roman"/>
              </a:rPr>
              <a:t> </a:t>
            </a:r>
            <a:r>
              <a:rPr dirty="0" sz="1200">
                <a:latin typeface="Times New Roman"/>
                <a:cs typeface="Times New Roman"/>
              </a:rPr>
              <a:t>0.</a:t>
            </a:r>
            <a:endParaRPr sz="1200">
              <a:latin typeface="Times New Roman"/>
              <a:cs typeface="Times New Roman"/>
            </a:endParaRPr>
          </a:p>
          <a:p>
            <a:pPr marL="12700">
              <a:lnSpc>
                <a:spcPct val="100000"/>
              </a:lnSpc>
              <a:spcBef>
                <a:spcPts val="25"/>
              </a:spcBef>
            </a:pPr>
            <a:r>
              <a:rPr dirty="0" sz="1800" spc="-5">
                <a:latin typeface="Tahoma"/>
                <a:cs typeface="Tahoma"/>
              </a:rPr>
              <a:t>Façade</a:t>
            </a:r>
            <a:r>
              <a:rPr dirty="0" sz="1800" spc="-90">
                <a:latin typeface="Tahoma"/>
                <a:cs typeface="Tahoma"/>
              </a:rPr>
              <a:t> </a:t>
            </a:r>
            <a:r>
              <a:rPr dirty="0" sz="1800" spc="-5">
                <a:latin typeface="Tahoma"/>
                <a:cs typeface="Tahoma"/>
              </a:rPr>
              <a:t>Pattern</a:t>
            </a:r>
            <a:endParaRPr sz="1800">
              <a:latin typeface="Tahoma"/>
              <a:cs typeface="Tahoma"/>
            </a:endParaRPr>
          </a:p>
          <a:p>
            <a:pPr marL="241300">
              <a:lnSpc>
                <a:spcPts val="1914"/>
              </a:lnSpc>
              <a:spcBef>
                <a:spcPts val="5"/>
              </a:spcBef>
            </a:pPr>
            <a:r>
              <a:rPr dirty="0" sz="1600" spc="-5">
                <a:latin typeface="Tahoma"/>
                <a:cs typeface="Tahoma"/>
              </a:rPr>
              <a:t>Intent</a:t>
            </a:r>
            <a:endParaRPr sz="1600">
              <a:latin typeface="Tahoma"/>
              <a:cs typeface="Tahoma"/>
            </a:endParaRPr>
          </a:p>
          <a:p>
            <a:pPr marL="469900" indent="-228600">
              <a:lnSpc>
                <a:spcPts val="1435"/>
              </a:lnSpc>
              <a:buFont typeface="Symbol"/>
              <a:buChar char=""/>
              <a:tabLst>
                <a:tab pos="469265" algn="l"/>
                <a:tab pos="469900" algn="l"/>
              </a:tabLst>
            </a:pPr>
            <a:r>
              <a:rPr dirty="0" sz="1200">
                <a:latin typeface="Times New Roman"/>
                <a:cs typeface="Times New Roman"/>
              </a:rPr>
              <a:t>It provides a unified interface to a </a:t>
            </a:r>
            <a:r>
              <a:rPr dirty="0" sz="1200" spc="-5">
                <a:latin typeface="Times New Roman"/>
                <a:cs typeface="Times New Roman"/>
              </a:rPr>
              <a:t>set </a:t>
            </a:r>
            <a:r>
              <a:rPr dirty="0" sz="1200">
                <a:latin typeface="Times New Roman"/>
                <a:cs typeface="Times New Roman"/>
              </a:rPr>
              <a:t>of interfaces in a</a:t>
            </a:r>
            <a:r>
              <a:rPr dirty="0" sz="1200" spc="-110">
                <a:latin typeface="Times New Roman"/>
                <a:cs typeface="Times New Roman"/>
              </a:rPr>
              <a:t> </a:t>
            </a:r>
            <a:r>
              <a:rPr dirty="0" sz="1200" spc="-5">
                <a:latin typeface="Times New Roman"/>
                <a:cs typeface="Times New Roman"/>
              </a:rPr>
              <a:t>sub-system.</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Façade </a:t>
            </a:r>
            <a:r>
              <a:rPr dirty="0" sz="1200">
                <a:latin typeface="Times New Roman"/>
                <a:cs typeface="Times New Roman"/>
              </a:rPr>
              <a:t>defines a higher level interface that makes a </a:t>
            </a:r>
            <a:r>
              <a:rPr dirty="0" sz="1200" spc="-5">
                <a:latin typeface="Times New Roman"/>
                <a:cs typeface="Times New Roman"/>
              </a:rPr>
              <a:t>subsystem </a:t>
            </a:r>
            <a:r>
              <a:rPr dirty="0" sz="1200">
                <a:latin typeface="Times New Roman"/>
                <a:cs typeface="Times New Roman"/>
              </a:rPr>
              <a:t>easier to</a:t>
            </a:r>
            <a:r>
              <a:rPr dirty="0" sz="1200" spc="-110">
                <a:latin typeface="Times New Roman"/>
                <a:cs typeface="Times New Roman"/>
              </a:rPr>
              <a:t> </a:t>
            </a:r>
            <a:r>
              <a:rPr dirty="0" sz="1200">
                <a:latin typeface="Times New Roman"/>
                <a:cs typeface="Times New Roman"/>
              </a:rPr>
              <a:t>use</a:t>
            </a:r>
            <a:endParaRPr sz="1200">
              <a:latin typeface="Times New Roman"/>
              <a:cs typeface="Times New Roman"/>
            </a:endParaRPr>
          </a:p>
          <a:p>
            <a:pPr marL="241300">
              <a:lnSpc>
                <a:spcPts val="1914"/>
              </a:lnSpc>
              <a:spcBef>
                <a:spcPts val="45"/>
              </a:spcBef>
            </a:pPr>
            <a:r>
              <a:rPr dirty="0" sz="1600" spc="-5">
                <a:latin typeface="Tahoma"/>
                <a:cs typeface="Tahoma"/>
              </a:rPr>
              <a:t>Applicability</a:t>
            </a:r>
            <a:endParaRPr sz="1600">
              <a:latin typeface="Tahoma"/>
              <a:cs typeface="Tahoma"/>
            </a:endParaRPr>
          </a:p>
          <a:p>
            <a:pPr marL="469900" marR="7620" indent="-228600">
              <a:lnSpc>
                <a:spcPts val="1370"/>
              </a:lnSpc>
              <a:spcBef>
                <a:spcPts val="100"/>
              </a:spcBef>
              <a:buFont typeface="Symbol"/>
              <a:buChar char=""/>
              <a:tabLst>
                <a:tab pos="469265" algn="l"/>
                <a:tab pos="469900" algn="l"/>
              </a:tabLst>
            </a:pPr>
            <a:r>
              <a:rPr dirty="0" sz="1200" spc="-5">
                <a:latin typeface="Times New Roman"/>
                <a:cs typeface="Times New Roman"/>
              </a:rPr>
              <a:t>You would </a:t>
            </a:r>
            <a:r>
              <a:rPr dirty="0" sz="1200">
                <a:latin typeface="Times New Roman"/>
                <a:cs typeface="Times New Roman"/>
              </a:rPr>
              <a:t>use façade </a:t>
            </a:r>
            <a:r>
              <a:rPr dirty="0" sz="1200" spc="-5">
                <a:latin typeface="Times New Roman"/>
                <a:cs typeface="Times New Roman"/>
              </a:rPr>
              <a:t>when </a:t>
            </a:r>
            <a:r>
              <a:rPr dirty="0" sz="1200">
                <a:latin typeface="Times New Roman"/>
                <a:cs typeface="Times New Roman"/>
              </a:rPr>
              <a:t>you </a:t>
            </a:r>
            <a:r>
              <a:rPr dirty="0" sz="1200" spc="-5">
                <a:latin typeface="Times New Roman"/>
                <a:cs typeface="Times New Roman"/>
              </a:rPr>
              <a:t>want </a:t>
            </a:r>
            <a:r>
              <a:rPr dirty="0" sz="1200">
                <a:latin typeface="Times New Roman"/>
                <a:cs typeface="Times New Roman"/>
              </a:rPr>
              <a:t>to provide a </a:t>
            </a:r>
            <a:r>
              <a:rPr dirty="0" sz="1200" spc="-5">
                <a:latin typeface="Times New Roman"/>
                <a:cs typeface="Times New Roman"/>
              </a:rPr>
              <a:t>simple </a:t>
            </a:r>
            <a:r>
              <a:rPr dirty="0" sz="1200">
                <a:latin typeface="Times New Roman"/>
                <a:cs typeface="Times New Roman"/>
              </a:rPr>
              <a:t>interface to a complex  </a:t>
            </a:r>
            <a:r>
              <a:rPr dirty="0" sz="1200" spc="-5">
                <a:latin typeface="Times New Roman"/>
                <a:cs typeface="Times New Roman"/>
              </a:rPr>
              <a:t>sub-system.</a:t>
            </a:r>
            <a:endParaRPr sz="1200">
              <a:latin typeface="Times New Roman"/>
              <a:cs typeface="Times New Roman"/>
            </a:endParaRPr>
          </a:p>
          <a:p>
            <a:pPr marL="469900" marR="6350" indent="-228600">
              <a:lnSpc>
                <a:spcPts val="1380"/>
              </a:lnSpc>
              <a:spcBef>
                <a:spcPts val="95"/>
              </a:spcBef>
              <a:buFont typeface="Symbol"/>
              <a:buChar char=""/>
              <a:tabLst>
                <a:tab pos="469265" algn="l"/>
                <a:tab pos="469900" algn="l"/>
              </a:tabLst>
            </a:pPr>
            <a:r>
              <a:rPr dirty="0" sz="1200" spc="-5">
                <a:latin typeface="Times New Roman"/>
                <a:cs typeface="Times New Roman"/>
              </a:rPr>
              <a:t>You would </a:t>
            </a:r>
            <a:r>
              <a:rPr dirty="0" sz="1200">
                <a:latin typeface="Times New Roman"/>
                <a:cs typeface="Times New Roman"/>
              </a:rPr>
              <a:t>use façade pattern </a:t>
            </a:r>
            <a:r>
              <a:rPr dirty="0" sz="1200" spc="-5">
                <a:latin typeface="Times New Roman"/>
                <a:cs typeface="Times New Roman"/>
              </a:rPr>
              <a:t>when </a:t>
            </a:r>
            <a:r>
              <a:rPr dirty="0" sz="1200">
                <a:latin typeface="Times New Roman"/>
                <a:cs typeface="Times New Roman"/>
              </a:rPr>
              <a:t>there are many dependencies between clients  and the implementation classes of an</a:t>
            </a:r>
            <a:r>
              <a:rPr dirty="0" sz="1200" spc="-125">
                <a:latin typeface="Times New Roman"/>
                <a:cs typeface="Times New Roman"/>
              </a:rPr>
              <a:t> </a:t>
            </a:r>
            <a:r>
              <a:rPr dirty="0" sz="1200">
                <a:latin typeface="Times New Roman"/>
                <a:cs typeface="Times New Roman"/>
              </a:rPr>
              <a:t>abstraction.</a:t>
            </a:r>
            <a:endParaRPr sz="1200">
              <a:latin typeface="Times New Roman"/>
              <a:cs typeface="Times New Roman"/>
            </a:endParaRPr>
          </a:p>
          <a:p>
            <a:pPr marL="469900" marR="5080" indent="-228600">
              <a:lnSpc>
                <a:spcPts val="1370"/>
              </a:lnSpc>
              <a:spcBef>
                <a:spcPts val="105"/>
              </a:spcBef>
              <a:buFont typeface="Symbol"/>
              <a:buChar char=""/>
              <a:tabLst>
                <a:tab pos="469265" algn="l"/>
                <a:tab pos="469900" algn="l"/>
              </a:tabLst>
            </a:pPr>
            <a:r>
              <a:rPr dirty="0" sz="1200" spc="-5">
                <a:latin typeface="Times New Roman"/>
                <a:cs typeface="Times New Roman"/>
              </a:rPr>
              <a:t>You should </a:t>
            </a:r>
            <a:r>
              <a:rPr dirty="0" sz="1200">
                <a:latin typeface="Times New Roman"/>
                <a:cs typeface="Times New Roman"/>
              </a:rPr>
              <a:t>introduce a façade to decouple the </a:t>
            </a:r>
            <a:r>
              <a:rPr dirty="0" sz="1200" spc="-5">
                <a:latin typeface="Times New Roman"/>
                <a:cs typeface="Times New Roman"/>
              </a:rPr>
              <a:t>system </a:t>
            </a:r>
            <a:r>
              <a:rPr dirty="0" sz="1200">
                <a:latin typeface="Times New Roman"/>
                <a:cs typeface="Times New Roman"/>
              </a:rPr>
              <a:t>from clients and other  </a:t>
            </a:r>
            <a:r>
              <a:rPr dirty="0" sz="1200" spc="-5">
                <a:latin typeface="Times New Roman"/>
                <a:cs typeface="Times New Roman"/>
              </a:rPr>
              <a:t>subsystems.</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You want </a:t>
            </a:r>
            <a:r>
              <a:rPr dirty="0" sz="1200">
                <a:latin typeface="Times New Roman"/>
                <a:cs typeface="Times New Roman"/>
              </a:rPr>
              <a:t>to layer your</a:t>
            </a:r>
            <a:r>
              <a:rPr dirty="0" sz="1200" spc="-90">
                <a:latin typeface="Times New Roman"/>
                <a:cs typeface="Times New Roman"/>
              </a:rPr>
              <a:t> </a:t>
            </a:r>
            <a:r>
              <a:rPr dirty="0" sz="1200" spc="-5">
                <a:latin typeface="Times New Roman"/>
                <a:cs typeface="Times New Roman"/>
              </a:rPr>
              <a:t>subsystem.</a:t>
            </a:r>
            <a:endParaRPr sz="1200">
              <a:latin typeface="Times New Roman"/>
              <a:cs typeface="Times New Roman"/>
            </a:endParaRPr>
          </a:p>
          <a:p>
            <a:pPr marL="469900" marR="7620" indent="-228600">
              <a:lnSpc>
                <a:spcPts val="1370"/>
              </a:lnSpc>
              <a:spcBef>
                <a:spcPts val="125"/>
              </a:spcBef>
              <a:buFont typeface="Symbol"/>
              <a:buChar char=""/>
              <a:tabLst>
                <a:tab pos="469265" algn="l"/>
                <a:tab pos="469900" algn="l"/>
              </a:tabLst>
            </a:pPr>
            <a:r>
              <a:rPr dirty="0" sz="1200" spc="-5">
                <a:latin typeface="Times New Roman"/>
                <a:cs typeface="Times New Roman"/>
              </a:rPr>
              <a:t>You would </a:t>
            </a:r>
            <a:r>
              <a:rPr dirty="0" sz="1200">
                <a:latin typeface="Times New Roman"/>
                <a:cs typeface="Times New Roman"/>
              </a:rPr>
              <a:t>use façade </a:t>
            </a:r>
            <a:r>
              <a:rPr dirty="0" sz="1200" spc="-5">
                <a:latin typeface="Times New Roman"/>
                <a:cs typeface="Times New Roman"/>
              </a:rPr>
              <a:t>when </a:t>
            </a:r>
            <a:r>
              <a:rPr dirty="0" sz="1200">
                <a:latin typeface="Times New Roman"/>
                <a:cs typeface="Times New Roman"/>
              </a:rPr>
              <a:t>you </a:t>
            </a:r>
            <a:r>
              <a:rPr dirty="0" sz="1200" spc="-5">
                <a:latin typeface="Times New Roman"/>
                <a:cs typeface="Times New Roman"/>
              </a:rPr>
              <a:t>want </a:t>
            </a:r>
            <a:r>
              <a:rPr dirty="0" sz="1200">
                <a:latin typeface="Times New Roman"/>
                <a:cs typeface="Times New Roman"/>
              </a:rPr>
              <a:t>to provide a </a:t>
            </a:r>
            <a:r>
              <a:rPr dirty="0" sz="1200" spc="-5">
                <a:latin typeface="Times New Roman"/>
                <a:cs typeface="Times New Roman"/>
              </a:rPr>
              <a:t>simple </a:t>
            </a:r>
            <a:r>
              <a:rPr dirty="0" sz="1200">
                <a:latin typeface="Times New Roman"/>
                <a:cs typeface="Times New Roman"/>
              </a:rPr>
              <a:t>interface to a complex  </a:t>
            </a:r>
            <a:r>
              <a:rPr dirty="0" sz="1200" spc="-5">
                <a:latin typeface="Times New Roman"/>
                <a:cs typeface="Times New Roman"/>
              </a:rPr>
              <a:t>sub-system</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5513705" cy="2280920"/>
          </a:xfrm>
          <a:prstGeom prst="rect">
            <a:avLst/>
          </a:prstGeom>
        </p:spPr>
        <p:txBody>
          <a:bodyPr wrap="square" lIns="0" tIns="0" rIns="0" bIns="0" rtlCol="0" vert="horz">
            <a:spAutoFit/>
          </a:bodyPr>
          <a:lstStyle/>
          <a:p>
            <a:pPr marL="469900" marR="6350" indent="-228600">
              <a:lnSpc>
                <a:spcPts val="1370"/>
              </a:lnSpc>
              <a:buFont typeface="Symbol"/>
              <a:buChar char=""/>
              <a:tabLst>
                <a:tab pos="469265" algn="l"/>
                <a:tab pos="469900" algn="l"/>
              </a:tabLst>
            </a:pPr>
            <a:r>
              <a:rPr dirty="0" sz="1200" spc="-5">
                <a:latin typeface="Times New Roman"/>
                <a:cs typeface="Times New Roman"/>
              </a:rPr>
              <a:t>You would </a:t>
            </a:r>
            <a:r>
              <a:rPr dirty="0" sz="1200">
                <a:latin typeface="Times New Roman"/>
                <a:cs typeface="Times New Roman"/>
              </a:rPr>
              <a:t>use façade pattern </a:t>
            </a:r>
            <a:r>
              <a:rPr dirty="0" sz="1200" spc="-5">
                <a:latin typeface="Times New Roman"/>
                <a:cs typeface="Times New Roman"/>
              </a:rPr>
              <a:t>when </a:t>
            </a:r>
            <a:r>
              <a:rPr dirty="0" sz="1200">
                <a:latin typeface="Times New Roman"/>
                <a:cs typeface="Times New Roman"/>
              </a:rPr>
              <a:t>there are many dependencies between clients  and the implementation classes of an</a:t>
            </a:r>
            <a:r>
              <a:rPr dirty="0" sz="1200" spc="-125">
                <a:latin typeface="Times New Roman"/>
                <a:cs typeface="Times New Roman"/>
              </a:rPr>
              <a:t> </a:t>
            </a:r>
            <a:r>
              <a:rPr dirty="0" sz="1200">
                <a:latin typeface="Times New Roman"/>
                <a:cs typeface="Times New Roman"/>
              </a:rPr>
              <a:t>abstraction</a:t>
            </a:r>
            <a:endParaRPr sz="1200">
              <a:latin typeface="Times New Roman"/>
              <a:cs typeface="Times New Roman"/>
            </a:endParaRPr>
          </a:p>
          <a:p>
            <a:pPr marL="469900" marR="5080" indent="-228600">
              <a:lnSpc>
                <a:spcPts val="1370"/>
              </a:lnSpc>
              <a:spcBef>
                <a:spcPts val="105"/>
              </a:spcBef>
              <a:buFont typeface="Symbol"/>
              <a:buChar char=""/>
              <a:tabLst>
                <a:tab pos="469265" algn="l"/>
                <a:tab pos="469900" algn="l"/>
              </a:tabLst>
            </a:pPr>
            <a:r>
              <a:rPr dirty="0" sz="1200" spc="-5">
                <a:latin typeface="Times New Roman"/>
                <a:cs typeface="Times New Roman"/>
              </a:rPr>
              <a:t>You should </a:t>
            </a:r>
            <a:r>
              <a:rPr dirty="0" sz="1200">
                <a:latin typeface="Times New Roman"/>
                <a:cs typeface="Times New Roman"/>
              </a:rPr>
              <a:t>introduce a façade to decouple the </a:t>
            </a:r>
            <a:r>
              <a:rPr dirty="0" sz="1200" spc="-5">
                <a:latin typeface="Times New Roman"/>
                <a:cs typeface="Times New Roman"/>
              </a:rPr>
              <a:t>system </a:t>
            </a:r>
            <a:r>
              <a:rPr dirty="0" sz="1200">
                <a:latin typeface="Times New Roman"/>
                <a:cs typeface="Times New Roman"/>
              </a:rPr>
              <a:t>from clients and other  </a:t>
            </a:r>
            <a:r>
              <a:rPr dirty="0" sz="1200" spc="-5">
                <a:latin typeface="Times New Roman"/>
                <a:cs typeface="Times New Roman"/>
              </a:rPr>
              <a:t>subsystems</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You want </a:t>
            </a:r>
            <a:r>
              <a:rPr dirty="0" sz="1200">
                <a:latin typeface="Times New Roman"/>
                <a:cs typeface="Times New Roman"/>
              </a:rPr>
              <a:t>to layer the</a:t>
            </a:r>
            <a:r>
              <a:rPr dirty="0" sz="1200" spc="-95">
                <a:latin typeface="Times New Roman"/>
                <a:cs typeface="Times New Roman"/>
              </a:rPr>
              <a:t> </a:t>
            </a:r>
            <a:r>
              <a:rPr dirty="0" sz="1200" spc="-5">
                <a:latin typeface="Times New Roman"/>
                <a:cs typeface="Times New Roman"/>
              </a:rPr>
              <a:t>subsystem</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250">
              <a:latin typeface="Times New Roman"/>
              <a:cs typeface="Times New Roman"/>
            </a:endParaRPr>
          </a:p>
          <a:p>
            <a:pPr algn="just" marL="38100">
              <a:lnSpc>
                <a:spcPct val="100000"/>
              </a:lnSpc>
            </a:pPr>
            <a:r>
              <a:rPr dirty="0" sz="1600" spc="-5">
                <a:latin typeface="Tahoma"/>
                <a:cs typeface="Tahoma"/>
              </a:rPr>
              <a:t>Abstract </a:t>
            </a:r>
            <a:r>
              <a:rPr dirty="0" sz="1600" spc="-10">
                <a:latin typeface="Tahoma"/>
                <a:cs typeface="Tahoma"/>
              </a:rPr>
              <a:t>example </a:t>
            </a:r>
            <a:r>
              <a:rPr dirty="0" sz="1600" spc="-5">
                <a:latin typeface="Tahoma"/>
                <a:cs typeface="Tahoma"/>
              </a:rPr>
              <a:t>of</a:t>
            </a:r>
            <a:r>
              <a:rPr dirty="0" sz="1600" spc="10">
                <a:latin typeface="Tahoma"/>
                <a:cs typeface="Tahoma"/>
              </a:rPr>
              <a:t> </a:t>
            </a:r>
            <a:r>
              <a:rPr dirty="0" sz="1600" spc="-10">
                <a:latin typeface="Tahoma"/>
                <a:cs typeface="Tahoma"/>
              </a:rPr>
              <a:t>façade</a:t>
            </a:r>
            <a:endParaRPr sz="1600">
              <a:latin typeface="Tahoma"/>
              <a:cs typeface="Tahoma"/>
            </a:endParaRPr>
          </a:p>
          <a:p>
            <a:pPr algn="just" marL="12700" marR="6985">
              <a:lnSpc>
                <a:spcPts val="1380"/>
              </a:lnSpc>
              <a:spcBef>
                <a:spcPts val="590"/>
              </a:spcBef>
            </a:pPr>
            <a:r>
              <a:rPr dirty="0" sz="1200" spc="-5">
                <a:latin typeface="Times New Roman"/>
                <a:cs typeface="Times New Roman"/>
              </a:rPr>
              <a:t>Structuring </a:t>
            </a: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into </a:t>
            </a:r>
            <a:r>
              <a:rPr dirty="0" sz="1200" spc="-5">
                <a:latin typeface="Times New Roman"/>
                <a:cs typeface="Times New Roman"/>
              </a:rPr>
              <a:t>subsystems </a:t>
            </a:r>
            <a:r>
              <a:rPr dirty="0" sz="1200">
                <a:latin typeface="Times New Roman"/>
                <a:cs typeface="Times New Roman"/>
              </a:rPr>
              <a:t>helps reduce complexity. A common design goal is  to minimize the communication and dependencies between subsystems. </a:t>
            </a:r>
            <a:r>
              <a:rPr dirty="0" sz="1200" spc="-5">
                <a:latin typeface="Times New Roman"/>
                <a:cs typeface="Times New Roman"/>
              </a:rPr>
              <a:t>One </a:t>
            </a:r>
            <a:r>
              <a:rPr dirty="0" sz="1200" spc="5">
                <a:latin typeface="Times New Roman"/>
                <a:cs typeface="Times New Roman"/>
              </a:rPr>
              <a:t>way </a:t>
            </a:r>
            <a:r>
              <a:rPr dirty="0" sz="1200">
                <a:latin typeface="Times New Roman"/>
                <a:cs typeface="Times New Roman"/>
              </a:rPr>
              <a:t>to  achieve this goal is to introduce a façade object that provides a </a:t>
            </a:r>
            <a:r>
              <a:rPr dirty="0" sz="1200" spc="-5">
                <a:latin typeface="Times New Roman"/>
                <a:cs typeface="Times New Roman"/>
              </a:rPr>
              <a:t>single, simplified  </a:t>
            </a:r>
            <a:r>
              <a:rPr dirty="0" sz="1200">
                <a:latin typeface="Times New Roman"/>
                <a:cs typeface="Times New Roman"/>
              </a:rPr>
              <a:t>interface to the more general facilities of a</a:t>
            </a:r>
            <a:r>
              <a:rPr dirty="0" sz="1200" spc="-120">
                <a:latin typeface="Times New Roman"/>
                <a:cs typeface="Times New Roman"/>
              </a:rPr>
              <a:t> </a:t>
            </a:r>
            <a:r>
              <a:rPr dirty="0" sz="1200" spc="-5">
                <a:latin typeface="Times New Roman"/>
                <a:cs typeface="Times New Roman"/>
              </a:rPr>
              <a:t>subsystem.</a:t>
            </a:r>
            <a:endParaRPr sz="1200">
              <a:latin typeface="Times New Roman"/>
              <a:cs typeface="Times New Roman"/>
            </a:endParaRPr>
          </a:p>
        </p:txBody>
      </p:sp>
      <p:sp>
        <p:nvSpPr>
          <p:cNvPr id="6" name="object 6"/>
          <p:cNvSpPr/>
          <p:nvPr/>
        </p:nvSpPr>
        <p:spPr>
          <a:xfrm>
            <a:off x="1143000" y="3835908"/>
            <a:ext cx="5485130" cy="3019425"/>
          </a:xfrm>
          <a:custGeom>
            <a:avLst/>
            <a:gdLst/>
            <a:ahLst/>
            <a:cxnLst/>
            <a:rect l="l" t="t" r="r" b="b"/>
            <a:pathLst>
              <a:path w="5485130" h="3019425">
                <a:moveTo>
                  <a:pt x="0" y="0"/>
                </a:moveTo>
                <a:lnTo>
                  <a:pt x="5484876" y="0"/>
                </a:lnTo>
                <a:lnTo>
                  <a:pt x="5484876" y="3019044"/>
                </a:lnTo>
                <a:lnTo>
                  <a:pt x="0" y="3019044"/>
                </a:lnTo>
                <a:lnTo>
                  <a:pt x="0" y="0"/>
                </a:lnTo>
                <a:close/>
              </a:path>
            </a:pathLst>
          </a:custGeom>
          <a:solidFill>
            <a:srgbClr val="808080"/>
          </a:solidFill>
        </p:spPr>
        <p:txBody>
          <a:bodyPr wrap="square" lIns="0" tIns="0" rIns="0" bIns="0" rtlCol="0"/>
          <a:lstStyle/>
          <a:p/>
        </p:txBody>
      </p:sp>
      <p:sp>
        <p:nvSpPr>
          <p:cNvPr id="7" name="object 7"/>
          <p:cNvSpPr/>
          <p:nvPr/>
        </p:nvSpPr>
        <p:spPr>
          <a:xfrm>
            <a:off x="6220967" y="4241291"/>
            <a:ext cx="387350" cy="219710"/>
          </a:xfrm>
          <a:custGeom>
            <a:avLst/>
            <a:gdLst/>
            <a:ahLst/>
            <a:cxnLst/>
            <a:rect l="l" t="t" r="r" b="b"/>
            <a:pathLst>
              <a:path w="387350" h="219710">
                <a:moveTo>
                  <a:pt x="387096" y="219455"/>
                </a:moveTo>
                <a:lnTo>
                  <a:pt x="387096" y="0"/>
                </a:lnTo>
                <a:lnTo>
                  <a:pt x="0" y="0"/>
                </a:lnTo>
                <a:lnTo>
                  <a:pt x="0" y="219455"/>
                </a:lnTo>
                <a:lnTo>
                  <a:pt x="387096" y="219455"/>
                </a:lnTo>
                <a:close/>
              </a:path>
            </a:pathLst>
          </a:custGeom>
          <a:solidFill>
            <a:srgbClr val="FFFFCC"/>
          </a:solidFill>
        </p:spPr>
        <p:txBody>
          <a:bodyPr wrap="square" lIns="0" tIns="0" rIns="0" bIns="0" rtlCol="0"/>
          <a:lstStyle/>
          <a:p/>
        </p:txBody>
      </p:sp>
      <p:sp>
        <p:nvSpPr>
          <p:cNvPr id="8" name="object 8"/>
          <p:cNvSpPr/>
          <p:nvPr/>
        </p:nvSpPr>
        <p:spPr>
          <a:xfrm>
            <a:off x="5242559" y="3989832"/>
            <a:ext cx="388620" cy="219710"/>
          </a:xfrm>
          <a:custGeom>
            <a:avLst/>
            <a:gdLst/>
            <a:ahLst/>
            <a:cxnLst/>
            <a:rect l="l" t="t" r="r" b="b"/>
            <a:pathLst>
              <a:path w="388620" h="219710">
                <a:moveTo>
                  <a:pt x="388620" y="0"/>
                </a:moveTo>
                <a:lnTo>
                  <a:pt x="0" y="0"/>
                </a:lnTo>
                <a:lnTo>
                  <a:pt x="0" y="219456"/>
                </a:lnTo>
                <a:lnTo>
                  <a:pt x="388620" y="219456"/>
                </a:lnTo>
                <a:lnTo>
                  <a:pt x="388620" y="0"/>
                </a:lnTo>
                <a:close/>
              </a:path>
            </a:pathLst>
          </a:custGeom>
          <a:solidFill>
            <a:srgbClr val="FFFFCC"/>
          </a:solidFill>
        </p:spPr>
        <p:txBody>
          <a:bodyPr wrap="square" lIns="0" tIns="0" rIns="0" bIns="0" rtlCol="0"/>
          <a:lstStyle/>
          <a:p/>
        </p:txBody>
      </p:sp>
      <p:sp>
        <p:nvSpPr>
          <p:cNvPr id="9" name="object 9"/>
          <p:cNvSpPr/>
          <p:nvPr/>
        </p:nvSpPr>
        <p:spPr>
          <a:xfrm>
            <a:off x="4299203" y="4325111"/>
            <a:ext cx="387350" cy="219710"/>
          </a:xfrm>
          <a:custGeom>
            <a:avLst/>
            <a:gdLst/>
            <a:ahLst/>
            <a:cxnLst/>
            <a:rect l="l" t="t" r="r" b="b"/>
            <a:pathLst>
              <a:path w="387350" h="219710">
                <a:moveTo>
                  <a:pt x="387096" y="0"/>
                </a:moveTo>
                <a:lnTo>
                  <a:pt x="0" y="0"/>
                </a:lnTo>
                <a:lnTo>
                  <a:pt x="0" y="219456"/>
                </a:lnTo>
                <a:lnTo>
                  <a:pt x="387096" y="219456"/>
                </a:lnTo>
                <a:lnTo>
                  <a:pt x="387096" y="0"/>
                </a:lnTo>
                <a:close/>
              </a:path>
            </a:pathLst>
          </a:custGeom>
          <a:solidFill>
            <a:srgbClr val="FFFFCC"/>
          </a:solidFill>
        </p:spPr>
        <p:txBody>
          <a:bodyPr wrap="square" lIns="0" tIns="0" rIns="0" bIns="0" rtlCol="0"/>
          <a:lstStyle/>
          <a:p/>
        </p:txBody>
      </p:sp>
      <p:sp>
        <p:nvSpPr>
          <p:cNvPr id="10" name="object 10"/>
          <p:cNvSpPr/>
          <p:nvPr/>
        </p:nvSpPr>
        <p:spPr>
          <a:xfrm>
            <a:off x="4786884" y="5455920"/>
            <a:ext cx="388620" cy="219710"/>
          </a:xfrm>
          <a:custGeom>
            <a:avLst/>
            <a:gdLst/>
            <a:ahLst/>
            <a:cxnLst/>
            <a:rect l="l" t="t" r="r" b="b"/>
            <a:pathLst>
              <a:path w="388620" h="219710">
                <a:moveTo>
                  <a:pt x="388620" y="0"/>
                </a:moveTo>
                <a:lnTo>
                  <a:pt x="0" y="0"/>
                </a:lnTo>
                <a:lnTo>
                  <a:pt x="0" y="219456"/>
                </a:lnTo>
                <a:lnTo>
                  <a:pt x="388620" y="219456"/>
                </a:lnTo>
                <a:lnTo>
                  <a:pt x="388620" y="0"/>
                </a:lnTo>
                <a:close/>
              </a:path>
            </a:pathLst>
          </a:custGeom>
          <a:solidFill>
            <a:srgbClr val="FFFFCC"/>
          </a:solidFill>
        </p:spPr>
        <p:txBody>
          <a:bodyPr wrap="square" lIns="0" tIns="0" rIns="0" bIns="0" rtlCol="0"/>
          <a:lstStyle/>
          <a:p/>
        </p:txBody>
      </p:sp>
      <p:sp>
        <p:nvSpPr>
          <p:cNvPr id="11" name="object 11"/>
          <p:cNvSpPr/>
          <p:nvPr/>
        </p:nvSpPr>
        <p:spPr>
          <a:xfrm>
            <a:off x="4888991" y="6114288"/>
            <a:ext cx="387350" cy="219710"/>
          </a:xfrm>
          <a:custGeom>
            <a:avLst/>
            <a:gdLst/>
            <a:ahLst/>
            <a:cxnLst/>
            <a:rect l="l" t="t" r="r" b="b"/>
            <a:pathLst>
              <a:path w="387350" h="219710">
                <a:moveTo>
                  <a:pt x="0" y="0"/>
                </a:moveTo>
                <a:lnTo>
                  <a:pt x="0" y="219456"/>
                </a:lnTo>
                <a:lnTo>
                  <a:pt x="387096" y="219456"/>
                </a:lnTo>
                <a:lnTo>
                  <a:pt x="387096" y="0"/>
                </a:lnTo>
                <a:lnTo>
                  <a:pt x="0" y="0"/>
                </a:lnTo>
                <a:close/>
              </a:path>
            </a:pathLst>
          </a:custGeom>
          <a:solidFill>
            <a:srgbClr val="FFFFCC"/>
          </a:solidFill>
        </p:spPr>
        <p:txBody>
          <a:bodyPr wrap="square" lIns="0" tIns="0" rIns="0" bIns="0" rtlCol="0"/>
          <a:lstStyle/>
          <a:p/>
        </p:txBody>
      </p:sp>
      <p:sp>
        <p:nvSpPr>
          <p:cNvPr id="12" name="object 12"/>
          <p:cNvSpPr/>
          <p:nvPr/>
        </p:nvSpPr>
        <p:spPr>
          <a:xfrm>
            <a:off x="6102096" y="5455920"/>
            <a:ext cx="388620" cy="219710"/>
          </a:xfrm>
          <a:custGeom>
            <a:avLst/>
            <a:gdLst/>
            <a:ahLst/>
            <a:cxnLst/>
            <a:rect l="l" t="t" r="r" b="b"/>
            <a:pathLst>
              <a:path w="388620" h="219710">
                <a:moveTo>
                  <a:pt x="388620" y="0"/>
                </a:moveTo>
                <a:lnTo>
                  <a:pt x="0" y="0"/>
                </a:lnTo>
                <a:lnTo>
                  <a:pt x="0" y="219456"/>
                </a:lnTo>
                <a:lnTo>
                  <a:pt x="388620" y="219456"/>
                </a:lnTo>
                <a:lnTo>
                  <a:pt x="388620" y="0"/>
                </a:lnTo>
                <a:close/>
              </a:path>
            </a:pathLst>
          </a:custGeom>
          <a:solidFill>
            <a:srgbClr val="FFFFCC"/>
          </a:solidFill>
        </p:spPr>
        <p:txBody>
          <a:bodyPr wrap="square" lIns="0" tIns="0" rIns="0" bIns="0" rtlCol="0"/>
          <a:lstStyle/>
          <a:p/>
        </p:txBody>
      </p:sp>
      <p:sp>
        <p:nvSpPr>
          <p:cNvPr id="13" name="object 13"/>
          <p:cNvSpPr/>
          <p:nvPr/>
        </p:nvSpPr>
        <p:spPr>
          <a:xfrm>
            <a:off x="5411723" y="6384035"/>
            <a:ext cx="388620" cy="219710"/>
          </a:xfrm>
          <a:custGeom>
            <a:avLst/>
            <a:gdLst/>
            <a:ahLst/>
            <a:cxnLst/>
            <a:rect l="l" t="t" r="r" b="b"/>
            <a:pathLst>
              <a:path w="388620" h="219709">
                <a:moveTo>
                  <a:pt x="388620" y="0"/>
                </a:moveTo>
                <a:lnTo>
                  <a:pt x="0" y="0"/>
                </a:lnTo>
                <a:lnTo>
                  <a:pt x="0" y="219456"/>
                </a:lnTo>
                <a:lnTo>
                  <a:pt x="388620" y="219456"/>
                </a:lnTo>
                <a:lnTo>
                  <a:pt x="388620" y="0"/>
                </a:lnTo>
                <a:close/>
              </a:path>
            </a:pathLst>
          </a:custGeom>
          <a:solidFill>
            <a:srgbClr val="FFFFCC"/>
          </a:solidFill>
        </p:spPr>
        <p:txBody>
          <a:bodyPr wrap="square" lIns="0" tIns="0" rIns="0" bIns="0" rtlCol="0"/>
          <a:lstStyle/>
          <a:p/>
        </p:txBody>
      </p:sp>
      <p:sp>
        <p:nvSpPr>
          <p:cNvPr id="14" name="object 14"/>
          <p:cNvSpPr/>
          <p:nvPr/>
        </p:nvSpPr>
        <p:spPr>
          <a:xfrm>
            <a:off x="5934455" y="6114288"/>
            <a:ext cx="387350" cy="219710"/>
          </a:xfrm>
          <a:custGeom>
            <a:avLst/>
            <a:gdLst/>
            <a:ahLst/>
            <a:cxnLst/>
            <a:rect l="l" t="t" r="r" b="b"/>
            <a:pathLst>
              <a:path w="387350" h="219710">
                <a:moveTo>
                  <a:pt x="387096" y="0"/>
                </a:moveTo>
                <a:lnTo>
                  <a:pt x="0" y="0"/>
                </a:lnTo>
                <a:lnTo>
                  <a:pt x="0" y="219456"/>
                </a:lnTo>
                <a:lnTo>
                  <a:pt x="387096" y="219456"/>
                </a:lnTo>
                <a:lnTo>
                  <a:pt x="387096" y="0"/>
                </a:lnTo>
                <a:close/>
              </a:path>
            </a:pathLst>
          </a:custGeom>
          <a:solidFill>
            <a:srgbClr val="FFFFCC"/>
          </a:solidFill>
        </p:spPr>
        <p:txBody>
          <a:bodyPr wrap="square" lIns="0" tIns="0" rIns="0" bIns="0" rtlCol="0"/>
          <a:lstStyle/>
          <a:p/>
        </p:txBody>
      </p:sp>
      <p:sp>
        <p:nvSpPr>
          <p:cNvPr id="15" name="object 15"/>
          <p:cNvSpPr/>
          <p:nvPr/>
        </p:nvSpPr>
        <p:spPr>
          <a:xfrm>
            <a:off x="5629655" y="5949696"/>
            <a:ext cx="327660" cy="289560"/>
          </a:xfrm>
          <a:custGeom>
            <a:avLst/>
            <a:gdLst/>
            <a:ahLst/>
            <a:cxnLst/>
            <a:rect l="l" t="t" r="r" b="b"/>
            <a:pathLst>
              <a:path w="327660" h="289560">
                <a:moveTo>
                  <a:pt x="24384" y="0"/>
                </a:moveTo>
                <a:lnTo>
                  <a:pt x="15240" y="1523"/>
                </a:lnTo>
                <a:lnTo>
                  <a:pt x="7620" y="7619"/>
                </a:lnTo>
                <a:lnTo>
                  <a:pt x="1524" y="15239"/>
                </a:lnTo>
                <a:lnTo>
                  <a:pt x="0" y="24383"/>
                </a:lnTo>
                <a:lnTo>
                  <a:pt x="1524" y="33527"/>
                </a:lnTo>
                <a:lnTo>
                  <a:pt x="7620" y="41147"/>
                </a:lnTo>
                <a:lnTo>
                  <a:pt x="288036" y="283463"/>
                </a:lnTo>
                <a:lnTo>
                  <a:pt x="295656" y="288035"/>
                </a:lnTo>
                <a:lnTo>
                  <a:pt x="304800" y="289559"/>
                </a:lnTo>
                <a:lnTo>
                  <a:pt x="313944" y="288035"/>
                </a:lnTo>
                <a:lnTo>
                  <a:pt x="326136" y="275843"/>
                </a:lnTo>
                <a:lnTo>
                  <a:pt x="327660" y="266699"/>
                </a:lnTo>
                <a:lnTo>
                  <a:pt x="326136" y="257555"/>
                </a:lnTo>
                <a:lnTo>
                  <a:pt x="321564" y="249935"/>
                </a:lnTo>
                <a:lnTo>
                  <a:pt x="41148" y="7619"/>
                </a:lnTo>
                <a:lnTo>
                  <a:pt x="33528" y="1523"/>
                </a:lnTo>
                <a:lnTo>
                  <a:pt x="24384" y="0"/>
                </a:lnTo>
                <a:close/>
              </a:path>
            </a:pathLst>
          </a:custGeom>
          <a:solidFill>
            <a:srgbClr val="FFFFFF"/>
          </a:solidFill>
        </p:spPr>
        <p:txBody>
          <a:bodyPr wrap="square" lIns="0" tIns="0" rIns="0" bIns="0" rtlCol="0"/>
          <a:lstStyle/>
          <a:p/>
        </p:txBody>
      </p:sp>
      <p:sp>
        <p:nvSpPr>
          <p:cNvPr id="16" name="object 16"/>
          <p:cNvSpPr/>
          <p:nvPr/>
        </p:nvSpPr>
        <p:spPr>
          <a:xfrm>
            <a:off x="5576315" y="5984747"/>
            <a:ext cx="52069" cy="422275"/>
          </a:xfrm>
          <a:custGeom>
            <a:avLst/>
            <a:gdLst/>
            <a:ahLst/>
            <a:cxnLst/>
            <a:rect l="l" t="t" r="r" b="b"/>
            <a:pathLst>
              <a:path w="52070" h="422275">
                <a:moveTo>
                  <a:pt x="24384" y="0"/>
                </a:moveTo>
                <a:lnTo>
                  <a:pt x="15240" y="1524"/>
                </a:lnTo>
                <a:lnTo>
                  <a:pt x="7620" y="7620"/>
                </a:lnTo>
                <a:lnTo>
                  <a:pt x="1524" y="15240"/>
                </a:lnTo>
                <a:lnTo>
                  <a:pt x="0" y="24384"/>
                </a:lnTo>
                <a:lnTo>
                  <a:pt x="4572" y="399288"/>
                </a:lnTo>
                <a:lnTo>
                  <a:pt x="6096" y="408432"/>
                </a:lnTo>
                <a:lnTo>
                  <a:pt x="12192" y="414528"/>
                </a:lnTo>
                <a:lnTo>
                  <a:pt x="19812" y="420624"/>
                </a:lnTo>
                <a:lnTo>
                  <a:pt x="28956" y="422148"/>
                </a:lnTo>
                <a:lnTo>
                  <a:pt x="38100" y="420624"/>
                </a:lnTo>
                <a:lnTo>
                  <a:pt x="50292" y="408432"/>
                </a:lnTo>
                <a:lnTo>
                  <a:pt x="51816" y="399288"/>
                </a:lnTo>
                <a:lnTo>
                  <a:pt x="47244" y="24384"/>
                </a:lnTo>
                <a:lnTo>
                  <a:pt x="45720" y="15240"/>
                </a:lnTo>
                <a:lnTo>
                  <a:pt x="39624" y="7620"/>
                </a:lnTo>
                <a:lnTo>
                  <a:pt x="33528" y="1524"/>
                </a:lnTo>
                <a:lnTo>
                  <a:pt x="24384" y="0"/>
                </a:lnTo>
                <a:close/>
              </a:path>
            </a:pathLst>
          </a:custGeom>
          <a:solidFill>
            <a:srgbClr val="FFFFFF"/>
          </a:solidFill>
        </p:spPr>
        <p:txBody>
          <a:bodyPr wrap="square" lIns="0" tIns="0" rIns="0" bIns="0" rtlCol="0"/>
          <a:lstStyle/>
          <a:p/>
        </p:txBody>
      </p:sp>
      <p:sp>
        <p:nvSpPr>
          <p:cNvPr id="17" name="object 17"/>
          <p:cNvSpPr/>
          <p:nvPr/>
        </p:nvSpPr>
        <p:spPr>
          <a:xfrm>
            <a:off x="5151120" y="5535167"/>
            <a:ext cx="471170" cy="414655"/>
          </a:xfrm>
          <a:custGeom>
            <a:avLst/>
            <a:gdLst/>
            <a:ahLst/>
            <a:cxnLst/>
            <a:rect l="l" t="t" r="r" b="b"/>
            <a:pathLst>
              <a:path w="471170" h="414654">
                <a:moveTo>
                  <a:pt x="24383" y="0"/>
                </a:moveTo>
                <a:lnTo>
                  <a:pt x="15239" y="1523"/>
                </a:lnTo>
                <a:lnTo>
                  <a:pt x="7619" y="7619"/>
                </a:lnTo>
                <a:lnTo>
                  <a:pt x="1523" y="15239"/>
                </a:lnTo>
                <a:lnTo>
                  <a:pt x="0" y="24383"/>
                </a:lnTo>
                <a:lnTo>
                  <a:pt x="1523" y="33527"/>
                </a:lnTo>
                <a:lnTo>
                  <a:pt x="7619" y="41147"/>
                </a:lnTo>
                <a:lnTo>
                  <a:pt x="431291" y="408431"/>
                </a:lnTo>
                <a:lnTo>
                  <a:pt x="438911" y="413003"/>
                </a:lnTo>
                <a:lnTo>
                  <a:pt x="448055" y="414527"/>
                </a:lnTo>
                <a:lnTo>
                  <a:pt x="457199" y="413003"/>
                </a:lnTo>
                <a:lnTo>
                  <a:pt x="469391" y="400811"/>
                </a:lnTo>
                <a:lnTo>
                  <a:pt x="470915" y="391667"/>
                </a:lnTo>
                <a:lnTo>
                  <a:pt x="469391" y="382523"/>
                </a:lnTo>
                <a:lnTo>
                  <a:pt x="464819" y="374903"/>
                </a:lnTo>
                <a:lnTo>
                  <a:pt x="41147" y="7619"/>
                </a:lnTo>
                <a:lnTo>
                  <a:pt x="33527" y="1523"/>
                </a:lnTo>
                <a:lnTo>
                  <a:pt x="24383" y="0"/>
                </a:lnTo>
                <a:close/>
              </a:path>
            </a:pathLst>
          </a:custGeom>
          <a:solidFill>
            <a:srgbClr val="FFFFFF"/>
          </a:solidFill>
        </p:spPr>
        <p:txBody>
          <a:bodyPr wrap="square" lIns="0" tIns="0" rIns="0" bIns="0" rtlCol="0"/>
          <a:lstStyle/>
          <a:p/>
        </p:txBody>
      </p:sp>
      <p:sp>
        <p:nvSpPr>
          <p:cNvPr id="18" name="object 18"/>
          <p:cNvSpPr/>
          <p:nvPr/>
        </p:nvSpPr>
        <p:spPr>
          <a:xfrm>
            <a:off x="5574791" y="5902452"/>
            <a:ext cx="48895" cy="129539"/>
          </a:xfrm>
          <a:custGeom>
            <a:avLst/>
            <a:gdLst/>
            <a:ahLst/>
            <a:cxnLst/>
            <a:rect l="l" t="t" r="r" b="b"/>
            <a:pathLst>
              <a:path w="48895" h="129539">
                <a:moveTo>
                  <a:pt x="24384" y="0"/>
                </a:moveTo>
                <a:lnTo>
                  <a:pt x="15240" y="1523"/>
                </a:lnTo>
                <a:lnTo>
                  <a:pt x="7620" y="7619"/>
                </a:lnTo>
                <a:lnTo>
                  <a:pt x="1524" y="15239"/>
                </a:lnTo>
                <a:lnTo>
                  <a:pt x="0" y="24383"/>
                </a:lnTo>
                <a:lnTo>
                  <a:pt x="1524" y="106679"/>
                </a:lnTo>
                <a:lnTo>
                  <a:pt x="3048" y="115823"/>
                </a:lnTo>
                <a:lnTo>
                  <a:pt x="9144" y="121919"/>
                </a:lnTo>
                <a:lnTo>
                  <a:pt x="16764" y="128015"/>
                </a:lnTo>
                <a:lnTo>
                  <a:pt x="25908" y="129539"/>
                </a:lnTo>
                <a:lnTo>
                  <a:pt x="35052" y="128015"/>
                </a:lnTo>
                <a:lnTo>
                  <a:pt x="47244" y="115823"/>
                </a:lnTo>
                <a:lnTo>
                  <a:pt x="48768" y="106679"/>
                </a:lnTo>
                <a:lnTo>
                  <a:pt x="47244" y="24383"/>
                </a:lnTo>
                <a:lnTo>
                  <a:pt x="45720" y="15239"/>
                </a:lnTo>
                <a:lnTo>
                  <a:pt x="39624" y="7619"/>
                </a:lnTo>
                <a:lnTo>
                  <a:pt x="33528" y="1523"/>
                </a:lnTo>
                <a:lnTo>
                  <a:pt x="24384" y="0"/>
                </a:lnTo>
                <a:close/>
              </a:path>
            </a:pathLst>
          </a:custGeom>
          <a:solidFill>
            <a:srgbClr val="FFFFFF"/>
          </a:solidFill>
        </p:spPr>
        <p:txBody>
          <a:bodyPr wrap="square" lIns="0" tIns="0" rIns="0" bIns="0" rtlCol="0"/>
          <a:lstStyle/>
          <a:p/>
        </p:txBody>
      </p:sp>
      <p:sp>
        <p:nvSpPr>
          <p:cNvPr id="19" name="object 19"/>
          <p:cNvSpPr/>
          <p:nvPr/>
        </p:nvSpPr>
        <p:spPr>
          <a:xfrm>
            <a:off x="5574791" y="5902452"/>
            <a:ext cx="102235" cy="94615"/>
          </a:xfrm>
          <a:custGeom>
            <a:avLst/>
            <a:gdLst/>
            <a:ahLst/>
            <a:cxnLst/>
            <a:rect l="l" t="t" r="r" b="b"/>
            <a:pathLst>
              <a:path w="102235" h="94614">
                <a:moveTo>
                  <a:pt x="24384" y="0"/>
                </a:moveTo>
                <a:lnTo>
                  <a:pt x="15240" y="1523"/>
                </a:lnTo>
                <a:lnTo>
                  <a:pt x="7620" y="7619"/>
                </a:lnTo>
                <a:lnTo>
                  <a:pt x="1524" y="15239"/>
                </a:lnTo>
                <a:lnTo>
                  <a:pt x="0" y="24383"/>
                </a:lnTo>
                <a:lnTo>
                  <a:pt x="1524" y="33527"/>
                </a:lnTo>
                <a:lnTo>
                  <a:pt x="7620" y="41147"/>
                </a:lnTo>
                <a:lnTo>
                  <a:pt x="62484" y="88391"/>
                </a:lnTo>
                <a:lnTo>
                  <a:pt x="70104" y="92963"/>
                </a:lnTo>
                <a:lnTo>
                  <a:pt x="79248" y="94487"/>
                </a:lnTo>
                <a:lnTo>
                  <a:pt x="88392" y="92963"/>
                </a:lnTo>
                <a:lnTo>
                  <a:pt x="100584" y="80771"/>
                </a:lnTo>
                <a:lnTo>
                  <a:pt x="102108" y="71627"/>
                </a:lnTo>
                <a:lnTo>
                  <a:pt x="100584" y="62483"/>
                </a:lnTo>
                <a:lnTo>
                  <a:pt x="96012" y="54863"/>
                </a:lnTo>
                <a:lnTo>
                  <a:pt x="41148" y="7619"/>
                </a:lnTo>
                <a:lnTo>
                  <a:pt x="33528" y="1523"/>
                </a:lnTo>
                <a:lnTo>
                  <a:pt x="24384" y="0"/>
                </a:lnTo>
                <a:close/>
              </a:path>
            </a:pathLst>
          </a:custGeom>
          <a:solidFill>
            <a:srgbClr val="FFFFFF"/>
          </a:solidFill>
        </p:spPr>
        <p:txBody>
          <a:bodyPr wrap="square" lIns="0" tIns="0" rIns="0" bIns="0" rtlCol="0"/>
          <a:lstStyle/>
          <a:p/>
        </p:txBody>
      </p:sp>
      <p:sp>
        <p:nvSpPr>
          <p:cNvPr id="20" name="object 20"/>
          <p:cNvSpPr/>
          <p:nvPr/>
        </p:nvSpPr>
        <p:spPr>
          <a:xfrm>
            <a:off x="5251703" y="5984747"/>
            <a:ext cx="372110" cy="262255"/>
          </a:xfrm>
          <a:custGeom>
            <a:avLst/>
            <a:gdLst/>
            <a:ahLst/>
            <a:cxnLst/>
            <a:rect l="l" t="t" r="r" b="b"/>
            <a:pathLst>
              <a:path w="372110" h="262254">
                <a:moveTo>
                  <a:pt x="348995" y="0"/>
                </a:moveTo>
                <a:lnTo>
                  <a:pt x="15239" y="216408"/>
                </a:lnTo>
                <a:lnTo>
                  <a:pt x="0" y="239268"/>
                </a:lnTo>
                <a:lnTo>
                  <a:pt x="1523" y="248412"/>
                </a:lnTo>
                <a:lnTo>
                  <a:pt x="7619" y="254508"/>
                </a:lnTo>
                <a:lnTo>
                  <a:pt x="15239" y="260604"/>
                </a:lnTo>
                <a:lnTo>
                  <a:pt x="24383" y="262128"/>
                </a:lnTo>
                <a:lnTo>
                  <a:pt x="33527" y="260604"/>
                </a:lnTo>
                <a:lnTo>
                  <a:pt x="358139" y="45720"/>
                </a:lnTo>
                <a:lnTo>
                  <a:pt x="370331" y="33528"/>
                </a:lnTo>
                <a:lnTo>
                  <a:pt x="371855" y="24384"/>
                </a:lnTo>
                <a:lnTo>
                  <a:pt x="370331" y="15240"/>
                </a:lnTo>
                <a:lnTo>
                  <a:pt x="364235" y="7620"/>
                </a:lnTo>
                <a:lnTo>
                  <a:pt x="358139" y="1524"/>
                </a:lnTo>
                <a:lnTo>
                  <a:pt x="348995" y="0"/>
                </a:lnTo>
                <a:close/>
              </a:path>
            </a:pathLst>
          </a:custGeom>
          <a:solidFill>
            <a:srgbClr val="FFFFFF"/>
          </a:solidFill>
        </p:spPr>
        <p:txBody>
          <a:bodyPr wrap="square" lIns="0" tIns="0" rIns="0" bIns="0" rtlCol="0"/>
          <a:lstStyle/>
          <a:p/>
        </p:txBody>
      </p:sp>
      <p:sp>
        <p:nvSpPr>
          <p:cNvPr id="21" name="object 21"/>
          <p:cNvSpPr/>
          <p:nvPr/>
        </p:nvSpPr>
        <p:spPr>
          <a:xfrm>
            <a:off x="5564123" y="5094732"/>
            <a:ext cx="58419" cy="855344"/>
          </a:xfrm>
          <a:custGeom>
            <a:avLst/>
            <a:gdLst/>
            <a:ahLst/>
            <a:cxnLst/>
            <a:rect l="l" t="t" r="r" b="b"/>
            <a:pathLst>
              <a:path w="58420" h="855345">
                <a:moveTo>
                  <a:pt x="24383" y="0"/>
                </a:moveTo>
                <a:lnTo>
                  <a:pt x="15239" y="1523"/>
                </a:lnTo>
                <a:lnTo>
                  <a:pt x="7619" y="7619"/>
                </a:lnTo>
                <a:lnTo>
                  <a:pt x="1523" y="15239"/>
                </a:lnTo>
                <a:lnTo>
                  <a:pt x="0" y="24383"/>
                </a:lnTo>
                <a:lnTo>
                  <a:pt x="10667" y="832103"/>
                </a:lnTo>
                <a:lnTo>
                  <a:pt x="12191" y="841247"/>
                </a:lnTo>
                <a:lnTo>
                  <a:pt x="18287" y="847343"/>
                </a:lnTo>
                <a:lnTo>
                  <a:pt x="25907" y="853439"/>
                </a:lnTo>
                <a:lnTo>
                  <a:pt x="35051" y="854963"/>
                </a:lnTo>
                <a:lnTo>
                  <a:pt x="44195" y="853439"/>
                </a:lnTo>
                <a:lnTo>
                  <a:pt x="56387" y="841247"/>
                </a:lnTo>
                <a:lnTo>
                  <a:pt x="57911" y="832103"/>
                </a:lnTo>
                <a:lnTo>
                  <a:pt x="47243" y="24383"/>
                </a:lnTo>
                <a:lnTo>
                  <a:pt x="45719" y="15239"/>
                </a:lnTo>
                <a:lnTo>
                  <a:pt x="39623" y="7619"/>
                </a:lnTo>
                <a:lnTo>
                  <a:pt x="33527" y="1523"/>
                </a:lnTo>
                <a:lnTo>
                  <a:pt x="24383" y="0"/>
                </a:lnTo>
                <a:close/>
              </a:path>
            </a:pathLst>
          </a:custGeom>
          <a:solidFill>
            <a:srgbClr val="FFFFFF"/>
          </a:solidFill>
        </p:spPr>
        <p:txBody>
          <a:bodyPr wrap="square" lIns="0" tIns="0" rIns="0" bIns="0" rtlCol="0"/>
          <a:lstStyle/>
          <a:p/>
        </p:txBody>
      </p:sp>
      <p:sp>
        <p:nvSpPr>
          <p:cNvPr id="22" name="object 22"/>
          <p:cNvSpPr/>
          <p:nvPr/>
        </p:nvSpPr>
        <p:spPr>
          <a:xfrm>
            <a:off x="5576315" y="5949696"/>
            <a:ext cx="100965" cy="82550"/>
          </a:xfrm>
          <a:custGeom>
            <a:avLst/>
            <a:gdLst/>
            <a:ahLst/>
            <a:cxnLst/>
            <a:rect l="l" t="t" r="r" b="b"/>
            <a:pathLst>
              <a:path w="100964" h="82550">
                <a:moveTo>
                  <a:pt x="77723" y="0"/>
                </a:moveTo>
                <a:lnTo>
                  <a:pt x="15239" y="36575"/>
                </a:lnTo>
                <a:lnTo>
                  <a:pt x="0" y="59435"/>
                </a:lnTo>
                <a:lnTo>
                  <a:pt x="1523" y="68579"/>
                </a:lnTo>
                <a:lnTo>
                  <a:pt x="7619" y="74675"/>
                </a:lnTo>
                <a:lnTo>
                  <a:pt x="15239" y="80771"/>
                </a:lnTo>
                <a:lnTo>
                  <a:pt x="24383" y="82295"/>
                </a:lnTo>
                <a:lnTo>
                  <a:pt x="33527" y="80771"/>
                </a:lnTo>
                <a:lnTo>
                  <a:pt x="86867" y="45719"/>
                </a:lnTo>
                <a:lnTo>
                  <a:pt x="99059" y="33527"/>
                </a:lnTo>
                <a:lnTo>
                  <a:pt x="100583" y="24383"/>
                </a:lnTo>
                <a:lnTo>
                  <a:pt x="99059" y="15239"/>
                </a:lnTo>
                <a:lnTo>
                  <a:pt x="92963" y="7619"/>
                </a:lnTo>
                <a:lnTo>
                  <a:pt x="86867" y="1523"/>
                </a:lnTo>
                <a:lnTo>
                  <a:pt x="77723" y="0"/>
                </a:lnTo>
                <a:close/>
              </a:path>
            </a:pathLst>
          </a:custGeom>
          <a:solidFill>
            <a:srgbClr val="FFFFFF"/>
          </a:solidFill>
        </p:spPr>
        <p:txBody>
          <a:bodyPr wrap="square" lIns="0" tIns="0" rIns="0" bIns="0" rtlCol="0"/>
          <a:lstStyle/>
          <a:p/>
        </p:txBody>
      </p:sp>
      <p:sp>
        <p:nvSpPr>
          <p:cNvPr id="23" name="object 23"/>
          <p:cNvSpPr/>
          <p:nvPr/>
        </p:nvSpPr>
        <p:spPr>
          <a:xfrm>
            <a:off x="5629655" y="5650991"/>
            <a:ext cx="495300" cy="346075"/>
          </a:xfrm>
          <a:custGeom>
            <a:avLst/>
            <a:gdLst/>
            <a:ahLst/>
            <a:cxnLst/>
            <a:rect l="l" t="t" r="r" b="b"/>
            <a:pathLst>
              <a:path w="495300" h="346075">
                <a:moveTo>
                  <a:pt x="472439" y="0"/>
                </a:moveTo>
                <a:lnTo>
                  <a:pt x="15239" y="300227"/>
                </a:lnTo>
                <a:lnTo>
                  <a:pt x="0" y="323087"/>
                </a:lnTo>
                <a:lnTo>
                  <a:pt x="1523" y="332231"/>
                </a:lnTo>
                <a:lnTo>
                  <a:pt x="7619" y="338327"/>
                </a:lnTo>
                <a:lnTo>
                  <a:pt x="15239" y="344423"/>
                </a:lnTo>
                <a:lnTo>
                  <a:pt x="24383" y="345947"/>
                </a:lnTo>
                <a:lnTo>
                  <a:pt x="33527" y="344423"/>
                </a:lnTo>
                <a:lnTo>
                  <a:pt x="481583" y="45719"/>
                </a:lnTo>
                <a:lnTo>
                  <a:pt x="493775" y="33527"/>
                </a:lnTo>
                <a:lnTo>
                  <a:pt x="495299" y="24383"/>
                </a:lnTo>
                <a:lnTo>
                  <a:pt x="493775" y="15239"/>
                </a:lnTo>
                <a:lnTo>
                  <a:pt x="487679" y="7619"/>
                </a:lnTo>
                <a:lnTo>
                  <a:pt x="481583" y="1523"/>
                </a:lnTo>
                <a:lnTo>
                  <a:pt x="472439" y="0"/>
                </a:lnTo>
                <a:close/>
              </a:path>
            </a:pathLst>
          </a:custGeom>
          <a:solidFill>
            <a:srgbClr val="FFFFFF"/>
          </a:solidFill>
        </p:spPr>
        <p:txBody>
          <a:bodyPr wrap="square" lIns="0" tIns="0" rIns="0" bIns="0" rtlCol="0"/>
          <a:lstStyle/>
          <a:p/>
        </p:txBody>
      </p:sp>
      <p:sp>
        <p:nvSpPr>
          <p:cNvPr id="24" name="object 24"/>
          <p:cNvSpPr/>
          <p:nvPr/>
        </p:nvSpPr>
        <p:spPr>
          <a:xfrm>
            <a:off x="5564123" y="5094732"/>
            <a:ext cx="756285" cy="384175"/>
          </a:xfrm>
          <a:custGeom>
            <a:avLst/>
            <a:gdLst/>
            <a:ahLst/>
            <a:cxnLst/>
            <a:rect l="l" t="t" r="r" b="b"/>
            <a:pathLst>
              <a:path w="756285" h="384175">
                <a:moveTo>
                  <a:pt x="24384" y="0"/>
                </a:moveTo>
                <a:lnTo>
                  <a:pt x="15240" y="1524"/>
                </a:lnTo>
                <a:lnTo>
                  <a:pt x="7620" y="7620"/>
                </a:lnTo>
                <a:lnTo>
                  <a:pt x="1523" y="15240"/>
                </a:lnTo>
                <a:lnTo>
                  <a:pt x="0" y="24384"/>
                </a:lnTo>
                <a:lnTo>
                  <a:pt x="1523" y="33528"/>
                </a:lnTo>
                <a:lnTo>
                  <a:pt x="7620" y="39624"/>
                </a:lnTo>
                <a:lnTo>
                  <a:pt x="15240" y="45720"/>
                </a:lnTo>
                <a:lnTo>
                  <a:pt x="723900" y="382524"/>
                </a:lnTo>
                <a:lnTo>
                  <a:pt x="733044" y="384048"/>
                </a:lnTo>
                <a:lnTo>
                  <a:pt x="742188" y="382524"/>
                </a:lnTo>
                <a:lnTo>
                  <a:pt x="754380" y="370332"/>
                </a:lnTo>
                <a:lnTo>
                  <a:pt x="755904" y="361188"/>
                </a:lnTo>
                <a:lnTo>
                  <a:pt x="754380" y="352044"/>
                </a:lnTo>
                <a:lnTo>
                  <a:pt x="748284" y="344424"/>
                </a:lnTo>
                <a:lnTo>
                  <a:pt x="742188" y="338328"/>
                </a:lnTo>
                <a:lnTo>
                  <a:pt x="33528" y="1524"/>
                </a:lnTo>
                <a:lnTo>
                  <a:pt x="24384" y="0"/>
                </a:lnTo>
                <a:close/>
              </a:path>
            </a:pathLst>
          </a:custGeom>
          <a:solidFill>
            <a:srgbClr val="FFFFFF"/>
          </a:solidFill>
        </p:spPr>
        <p:txBody>
          <a:bodyPr wrap="square" lIns="0" tIns="0" rIns="0" bIns="0" rtlCol="0"/>
          <a:lstStyle/>
          <a:p/>
        </p:txBody>
      </p:sp>
      <p:sp>
        <p:nvSpPr>
          <p:cNvPr id="25" name="object 25"/>
          <p:cNvSpPr/>
          <p:nvPr/>
        </p:nvSpPr>
        <p:spPr>
          <a:xfrm>
            <a:off x="4957571" y="5650991"/>
            <a:ext cx="147955" cy="486409"/>
          </a:xfrm>
          <a:custGeom>
            <a:avLst/>
            <a:gdLst/>
            <a:ahLst/>
            <a:cxnLst/>
            <a:rect l="l" t="t" r="r" b="b"/>
            <a:pathLst>
              <a:path w="147954" h="486410">
                <a:moveTo>
                  <a:pt x="24384" y="0"/>
                </a:moveTo>
                <a:lnTo>
                  <a:pt x="15240" y="1523"/>
                </a:lnTo>
                <a:lnTo>
                  <a:pt x="7620" y="7619"/>
                </a:lnTo>
                <a:lnTo>
                  <a:pt x="1524" y="15239"/>
                </a:lnTo>
                <a:lnTo>
                  <a:pt x="0" y="24383"/>
                </a:lnTo>
                <a:lnTo>
                  <a:pt x="1524" y="33527"/>
                </a:lnTo>
                <a:lnTo>
                  <a:pt x="102108" y="472439"/>
                </a:lnTo>
                <a:lnTo>
                  <a:pt x="108204" y="478535"/>
                </a:lnTo>
                <a:lnTo>
                  <a:pt x="115824" y="484631"/>
                </a:lnTo>
                <a:lnTo>
                  <a:pt x="124968" y="486155"/>
                </a:lnTo>
                <a:lnTo>
                  <a:pt x="134112" y="484631"/>
                </a:lnTo>
                <a:lnTo>
                  <a:pt x="146304" y="472439"/>
                </a:lnTo>
                <a:lnTo>
                  <a:pt x="147828" y="463295"/>
                </a:lnTo>
                <a:lnTo>
                  <a:pt x="146304" y="454151"/>
                </a:lnTo>
                <a:lnTo>
                  <a:pt x="45720" y="15239"/>
                </a:lnTo>
                <a:lnTo>
                  <a:pt x="39624" y="7619"/>
                </a:lnTo>
                <a:lnTo>
                  <a:pt x="33528" y="1523"/>
                </a:lnTo>
                <a:lnTo>
                  <a:pt x="24384" y="0"/>
                </a:lnTo>
                <a:close/>
              </a:path>
            </a:pathLst>
          </a:custGeom>
          <a:solidFill>
            <a:srgbClr val="FFFFFF"/>
          </a:solidFill>
        </p:spPr>
        <p:txBody>
          <a:bodyPr wrap="square" lIns="0" tIns="0" rIns="0" bIns="0" rtlCol="0"/>
          <a:lstStyle/>
          <a:p/>
        </p:txBody>
      </p:sp>
      <p:sp>
        <p:nvSpPr>
          <p:cNvPr id="26" name="object 26"/>
          <p:cNvSpPr/>
          <p:nvPr/>
        </p:nvSpPr>
        <p:spPr>
          <a:xfrm>
            <a:off x="4957571" y="5094732"/>
            <a:ext cx="654050" cy="384175"/>
          </a:xfrm>
          <a:custGeom>
            <a:avLst/>
            <a:gdLst/>
            <a:ahLst/>
            <a:cxnLst/>
            <a:rect l="l" t="t" r="r" b="b"/>
            <a:pathLst>
              <a:path w="654050" h="384175">
                <a:moveTo>
                  <a:pt x="630935" y="0"/>
                </a:moveTo>
                <a:lnTo>
                  <a:pt x="15239" y="338328"/>
                </a:lnTo>
                <a:lnTo>
                  <a:pt x="0" y="361188"/>
                </a:lnTo>
                <a:lnTo>
                  <a:pt x="1523" y="370332"/>
                </a:lnTo>
                <a:lnTo>
                  <a:pt x="7619" y="376428"/>
                </a:lnTo>
                <a:lnTo>
                  <a:pt x="15239" y="382524"/>
                </a:lnTo>
                <a:lnTo>
                  <a:pt x="24383" y="384048"/>
                </a:lnTo>
                <a:lnTo>
                  <a:pt x="33527" y="382524"/>
                </a:lnTo>
                <a:lnTo>
                  <a:pt x="640079" y="45720"/>
                </a:lnTo>
                <a:lnTo>
                  <a:pt x="652271" y="33528"/>
                </a:lnTo>
                <a:lnTo>
                  <a:pt x="653795" y="24384"/>
                </a:lnTo>
                <a:lnTo>
                  <a:pt x="652271" y="15240"/>
                </a:lnTo>
                <a:lnTo>
                  <a:pt x="646175" y="7620"/>
                </a:lnTo>
                <a:lnTo>
                  <a:pt x="640079" y="1524"/>
                </a:lnTo>
                <a:lnTo>
                  <a:pt x="630935" y="0"/>
                </a:lnTo>
                <a:close/>
              </a:path>
            </a:pathLst>
          </a:custGeom>
          <a:solidFill>
            <a:srgbClr val="FFFFFF"/>
          </a:solidFill>
        </p:spPr>
        <p:txBody>
          <a:bodyPr wrap="square" lIns="0" tIns="0" rIns="0" bIns="0" rtlCol="0"/>
          <a:lstStyle/>
          <a:p/>
        </p:txBody>
      </p:sp>
      <p:sp>
        <p:nvSpPr>
          <p:cNvPr id="27" name="object 27"/>
          <p:cNvSpPr/>
          <p:nvPr/>
        </p:nvSpPr>
        <p:spPr>
          <a:xfrm>
            <a:off x="4468367" y="4184903"/>
            <a:ext cx="1143000" cy="601980"/>
          </a:xfrm>
          <a:custGeom>
            <a:avLst/>
            <a:gdLst/>
            <a:ahLst/>
            <a:cxnLst/>
            <a:rect l="l" t="t" r="r" b="b"/>
            <a:pathLst>
              <a:path w="1143000" h="601979">
                <a:moveTo>
                  <a:pt x="24384" y="335279"/>
                </a:moveTo>
                <a:lnTo>
                  <a:pt x="15240" y="336803"/>
                </a:lnTo>
                <a:lnTo>
                  <a:pt x="7620" y="342899"/>
                </a:lnTo>
                <a:lnTo>
                  <a:pt x="1524" y="350519"/>
                </a:lnTo>
                <a:lnTo>
                  <a:pt x="0" y="359663"/>
                </a:lnTo>
                <a:lnTo>
                  <a:pt x="1524" y="368807"/>
                </a:lnTo>
                <a:lnTo>
                  <a:pt x="7620" y="374903"/>
                </a:lnTo>
                <a:lnTo>
                  <a:pt x="15240" y="380999"/>
                </a:lnTo>
                <a:lnTo>
                  <a:pt x="24384" y="382523"/>
                </a:lnTo>
                <a:lnTo>
                  <a:pt x="1120140" y="601979"/>
                </a:lnTo>
                <a:lnTo>
                  <a:pt x="1129284" y="600455"/>
                </a:lnTo>
                <a:lnTo>
                  <a:pt x="1141476" y="588263"/>
                </a:lnTo>
                <a:lnTo>
                  <a:pt x="1097280" y="588263"/>
                </a:lnTo>
                <a:lnTo>
                  <a:pt x="1086201" y="547938"/>
                </a:lnTo>
                <a:lnTo>
                  <a:pt x="24384" y="335279"/>
                </a:lnTo>
                <a:close/>
              </a:path>
              <a:path w="1143000" h="601979">
                <a:moveTo>
                  <a:pt x="1086201" y="547938"/>
                </a:moveTo>
                <a:lnTo>
                  <a:pt x="1097280" y="588263"/>
                </a:lnTo>
                <a:lnTo>
                  <a:pt x="1120140" y="579119"/>
                </a:lnTo>
                <a:lnTo>
                  <a:pt x="1120140" y="554735"/>
                </a:lnTo>
                <a:lnTo>
                  <a:pt x="1086201" y="547938"/>
                </a:lnTo>
                <a:close/>
              </a:path>
              <a:path w="1143000" h="601979">
                <a:moveTo>
                  <a:pt x="967740" y="0"/>
                </a:moveTo>
                <a:lnTo>
                  <a:pt x="958596" y="1523"/>
                </a:lnTo>
                <a:lnTo>
                  <a:pt x="950976" y="7619"/>
                </a:lnTo>
                <a:lnTo>
                  <a:pt x="944880" y="15239"/>
                </a:lnTo>
                <a:lnTo>
                  <a:pt x="943356" y="24383"/>
                </a:lnTo>
                <a:lnTo>
                  <a:pt x="944880" y="33527"/>
                </a:lnTo>
                <a:lnTo>
                  <a:pt x="1086201" y="547938"/>
                </a:lnTo>
                <a:lnTo>
                  <a:pt x="1120140" y="554735"/>
                </a:lnTo>
                <a:lnTo>
                  <a:pt x="1120140" y="579119"/>
                </a:lnTo>
                <a:lnTo>
                  <a:pt x="1097280" y="588263"/>
                </a:lnTo>
                <a:lnTo>
                  <a:pt x="1141476" y="588263"/>
                </a:lnTo>
                <a:lnTo>
                  <a:pt x="1143000" y="579119"/>
                </a:lnTo>
                <a:lnTo>
                  <a:pt x="1141476" y="569975"/>
                </a:lnTo>
                <a:lnTo>
                  <a:pt x="989076" y="15239"/>
                </a:lnTo>
                <a:lnTo>
                  <a:pt x="982980" y="7619"/>
                </a:lnTo>
                <a:lnTo>
                  <a:pt x="976884" y="1523"/>
                </a:lnTo>
                <a:lnTo>
                  <a:pt x="967740" y="0"/>
                </a:lnTo>
                <a:close/>
              </a:path>
            </a:pathLst>
          </a:custGeom>
          <a:solidFill>
            <a:srgbClr val="FFFFFF"/>
          </a:solidFill>
        </p:spPr>
        <p:txBody>
          <a:bodyPr wrap="square" lIns="0" tIns="0" rIns="0" bIns="0" rtlCol="0"/>
          <a:lstStyle/>
          <a:p/>
        </p:txBody>
      </p:sp>
      <p:sp>
        <p:nvSpPr>
          <p:cNvPr id="28" name="object 28"/>
          <p:cNvSpPr/>
          <p:nvPr/>
        </p:nvSpPr>
        <p:spPr>
          <a:xfrm>
            <a:off x="5715000" y="4436364"/>
            <a:ext cx="722630" cy="350520"/>
          </a:xfrm>
          <a:custGeom>
            <a:avLst/>
            <a:gdLst/>
            <a:ahLst/>
            <a:cxnLst/>
            <a:rect l="l" t="t" r="r" b="b"/>
            <a:pathLst>
              <a:path w="722629" h="350520">
                <a:moveTo>
                  <a:pt x="699515" y="0"/>
                </a:moveTo>
                <a:lnTo>
                  <a:pt x="15239" y="304800"/>
                </a:lnTo>
                <a:lnTo>
                  <a:pt x="0" y="327660"/>
                </a:lnTo>
                <a:lnTo>
                  <a:pt x="1523" y="336804"/>
                </a:lnTo>
                <a:lnTo>
                  <a:pt x="7619" y="342900"/>
                </a:lnTo>
                <a:lnTo>
                  <a:pt x="15239" y="348996"/>
                </a:lnTo>
                <a:lnTo>
                  <a:pt x="24383" y="350520"/>
                </a:lnTo>
                <a:lnTo>
                  <a:pt x="33527" y="348996"/>
                </a:lnTo>
                <a:lnTo>
                  <a:pt x="708659" y="45720"/>
                </a:lnTo>
                <a:lnTo>
                  <a:pt x="720851" y="33528"/>
                </a:lnTo>
                <a:lnTo>
                  <a:pt x="722375" y="24384"/>
                </a:lnTo>
                <a:lnTo>
                  <a:pt x="720851" y="15239"/>
                </a:lnTo>
                <a:lnTo>
                  <a:pt x="714755" y="7620"/>
                </a:lnTo>
                <a:lnTo>
                  <a:pt x="708659" y="1524"/>
                </a:lnTo>
                <a:lnTo>
                  <a:pt x="699515" y="0"/>
                </a:lnTo>
                <a:close/>
              </a:path>
            </a:pathLst>
          </a:custGeom>
          <a:solidFill>
            <a:srgbClr val="FFFFFF"/>
          </a:solidFill>
        </p:spPr>
        <p:txBody>
          <a:bodyPr wrap="square" lIns="0" tIns="0" rIns="0" bIns="0" rtlCol="0"/>
          <a:lstStyle/>
          <a:p/>
        </p:txBody>
      </p:sp>
      <p:sp>
        <p:nvSpPr>
          <p:cNvPr id="29" name="object 29"/>
          <p:cNvSpPr/>
          <p:nvPr/>
        </p:nvSpPr>
        <p:spPr>
          <a:xfrm>
            <a:off x="5775959" y="6309359"/>
            <a:ext cx="375285" cy="207645"/>
          </a:xfrm>
          <a:custGeom>
            <a:avLst/>
            <a:gdLst/>
            <a:ahLst/>
            <a:cxnLst/>
            <a:rect l="l" t="t" r="r" b="b"/>
            <a:pathLst>
              <a:path w="375285" h="207645">
                <a:moveTo>
                  <a:pt x="352043" y="0"/>
                </a:moveTo>
                <a:lnTo>
                  <a:pt x="15239" y="161544"/>
                </a:lnTo>
                <a:lnTo>
                  <a:pt x="0" y="184404"/>
                </a:lnTo>
                <a:lnTo>
                  <a:pt x="1523" y="193548"/>
                </a:lnTo>
                <a:lnTo>
                  <a:pt x="7619" y="199644"/>
                </a:lnTo>
                <a:lnTo>
                  <a:pt x="15239" y="205740"/>
                </a:lnTo>
                <a:lnTo>
                  <a:pt x="24383" y="207264"/>
                </a:lnTo>
                <a:lnTo>
                  <a:pt x="33527" y="205740"/>
                </a:lnTo>
                <a:lnTo>
                  <a:pt x="361187" y="45720"/>
                </a:lnTo>
                <a:lnTo>
                  <a:pt x="373379" y="33528"/>
                </a:lnTo>
                <a:lnTo>
                  <a:pt x="374903" y="24384"/>
                </a:lnTo>
                <a:lnTo>
                  <a:pt x="373379" y="15240"/>
                </a:lnTo>
                <a:lnTo>
                  <a:pt x="367283" y="7620"/>
                </a:lnTo>
                <a:lnTo>
                  <a:pt x="361187" y="1524"/>
                </a:lnTo>
                <a:lnTo>
                  <a:pt x="352043" y="0"/>
                </a:lnTo>
                <a:close/>
              </a:path>
            </a:pathLst>
          </a:custGeom>
          <a:solidFill>
            <a:srgbClr val="FFFFFF"/>
          </a:solidFill>
        </p:spPr>
        <p:txBody>
          <a:bodyPr wrap="square" lIns="0" tIns="0" rIns="0" bIns="0" rtlCol="0"/>
          <a:lstStyle/>
          <a:p/>
        </p:txBody>
      </p:sp>
      <p:sp>
        <p:nvSpPr>
          <p:cNvPr id="30" name="object 30"/>
          <p:cNvSpPr txBox="1"/>
          <p:nvPr/>
        </p:nvSpPr>
        <p:spPr>
          <a:xfrm>
            <a:off x="5007864" y="4764023"/>
            <a:ext cx="1161415" cy="355600"/>
          </a:xfrm>
          <a:prstGeom prst="rect">
            <a:avLst/>
          </a:prstGeom>
          <a:solidFill>
            <a:srgbClr val="FFFFCC"/>
          </a:solidFill>
        </p:spPr>
        <p:txBody>
          <a:bodyPr wrap="square" lIns="0" tIns="0" rIns="0" bIns="0" rtlCol="0" vert="horz">
            <a:spAutoFit/>
          </a:bodyPr>
          <a:lstStyle/>
          <a:p>
            <a:pPr marL="76200">
              <a:lnSpc>
                <a:spcPts val="2600"/>
              </a:lnSpc>
            </a:pPr>
            <a:r>
              <a:rPr dirty="0" sz="2250" spc="-5">
                <a:latin typeface="Verdana"/>
                <a:cs typeface="Verdana"/>
              </a:rPr>
              <a:t>Facade</a:t>
            </a:r>
            <a:endParaRPr sz="2250">
              <a:latin typeface="Verdana"/>
              <a:cs typeface="Verdana"/>
            </a:endParaRPr>
          </a:p>
        </p:txBody>
      </p:sp>
      <p:sp>
        <p:nvSpPr>
          <p:cNvPr id="31" name="object 31"/>
          <p:cNvSpPr/>
          <p:nvPr/>
        </p:nvSpPr>
        <p:spPr>
          <a:xfrm>
            <a:off x="1743455" y="3938015"/>
            <a:ext cx="388620" cy="219710"/>
          </a:xfrm>
          <a:custGeom>
            <a:avLst/>
            <a:gdLst/>
            <a:ahLst/>
            <a:cxnLst/>
            <a:rect l="l" t="t" r="r" b="b"/>
            <a:pathLst>
              <a:path w="388619" h="219710">
                <a:moveTo>
                  <a:pt x="388620" y="0"/>
                </a:moveTo>
                <a:lnTo>
                  <a:pt x="0" y="0"/>
                </a:lnTo>
                <a:lnTo>
                  <a:pt x="0" y="219455"/>
                </a:lnTo>
                <a:lnTo>
                  <a:pt x="388620" y="219455"/>
                </a:lnTo>
                <a:lnTo>
                  <a:pt x="388620" y="0"/>
                </a:lnTo>
                <a:close/>
              </a:path>
            </a:pathLst>
          </a:custGeom>
          <a:solidFill>
            <a:srgbClr val="FFFFCC"/>
          </a:solidFill>
        </p:spPr>
        <p:txBody>
          <a:bodyPr wrap="square" lIns="0" tIns="0" rIns="0" bIns="0" rtlCol="0"/>
          <a:lstStyle/>
          <a:p/>
        </p:txBody>
      </p:sp>
      <p:sp>
        <p:nvSpPr>
          <p:cNvPr id="32" name="object 32"/>
          <p:cNvSpPr/>
          <p:nvPr/>
        </p:nvSpPr>
        <p:spPr>
          <a:xfrm>
            <a:off x="2301239" y="4258055"/>
            <a:ext cx="387350" cy="219710"/>
          </a:xfrm>
          <a:custGeom>
            <a:avLst/>
            <a:gdLst/>
            <a:ahLst/>
            <a:cxnLst/>
            <a:rect l="l" t="t" r="r" b="b"/>
            <a:pathLst>
              <a:path w="387350" h="219710">
                <a:moveTo>
                  <a:pt x="0" y="0"/>
                </a:moveTo>
                <a:lnTo>
                  <a:pt x="0" y="219456"/>
                </a:lnTo>
                <a:lnTo>
                  <a:pt x="387096" y="219456"/>
                </a:lnTo>
                <a:lnTo>
                  <a:pt x="387096" y="0"/>
                </a:lnTo>
                <a:lnTo>
                  <a:pt x="0" y="0"/>
                </a:lnTo>
                <a:close/>
              </a:path>
            </a:pathLst>
          </a:custGeom>
          <a:solidFill>
            <a:srgbClr val="FFFFCC"/>
          </a:solidFill>
        </p:spPr>
        <p:txBody>
          <a:bodyPr wrap="square" lIns="0" tIns="0" rIns="0" bIns="0" rtlCol="0"/>
          <a:lstStyle/>
          <a:p/>
        </p:txBody>
      </p:sp>
      <p:sp>
        <p:nvSpPr>
          <p:cNvPr id="33" name="object 33"/>
          <p:cNvSpPr/>
          <p:nvPr/>
        </p:nvSpPr>
        <p:spPr>
          <a:xfrm>
            <a:off x="1389888" y="5539740"/>
            <a:ext cx="387350" cy="219710"/>
          </a:xfrm>
          <a:custGeom>
            <a:avLst/>
            <a:gdLst/>
            <a:ahLst/>
            <a:cxnLst/>
            <a:rect l="l" t="t" r="r" b="b"/>
            <a:pathLst>
              <a:path w="387350" h="219710">
                <a:moveTo>
                  <a:pt x="387096" y="0"/>
                </a:moveTo>
                <a:lnTo>
                  <a:pt x="0" y="0"/>
                </a:lnTo>
                <a:lnTo>
                  <a:pt x="0" y="219456"/>
                </a:lnTo>
                <a:lnTo>
                  <a:pt x="387096" y="219456"/>
                </a:lnTo>
                <a:lnTo>
                  <a:pt x="387096" y="0"/>
                </a:lnTo>
                <a:close/>
              </a:path>
            </a:pathLst>
          </a:custGeom>
          <a:solidFill>
            <a:srgbClr val="FFFFCC"/>
          </a:solidFill>
        </p:spPr>
        <p:txBody>
          <a:bodyPr wrap="square" lIns="0" tIns="0" rIns="0" bIns="0" rtlCol="0"/>
          <a:lstStyle/>
          <a:p/>
        </p:txBody>
      </p:sp>
      <p:sp>
        <p:nvSpPr>
          <p:cNvPr id="34" name="object 34"/>
          <p:cNvSpPr/>
          <p:nvPr/>
        </p:nvSpPr>
        <p:spPr>
          <a:xfrm>
            <a:off x="1237488" y="6131052"/>
            <a:ext cx="388620" cy="219710"/>
          </a:xfrm>
          <a:custGeom>
            <a:avLst/>
            <a:gdLst/>
            <a:ahLst/>
            <a:cxnLst/>
            <a:rect l="l" t="t" r="r" b="b"/>
            <a:pathLst>
              <a:path w="388619" h="219710">
                <a:moveTo>
                  <a:pt x="388620" y="0"/>
                </a:moveTo>
                <a:lnTo>
                  <a:pt x="0" y="0"/>
                </a:lnTo>
                <a:lnTo>
                  <a:pt x="0" y="219456"/>
                </a:lnTo>
                <a:lnTo>
                  <a:pt x="388620" y="219456"/>
                </a:lnTo>
                <a:lnTo>
                  <a:pt x="388620" y="0"/>
                </a:lnTo>
                <a:close/>
              </a:path>
            </a:pathLst>
          </a:custGeom>
          <a:solidFill>
            <a:srgbClr val="FFFFCC"/>
          </a:solidFill>
        </p:spPr>
        <p:txBody>
          <a:bodyPr wrap="square" lIns="0" tIns="0" rIns="0" bIns="0" rtlCol="0"/>
          <a:lstStyle/>
          <a:p/>
        </p:txBody>
      </p:sp>
      <p:sp>
        <p:nvSpPr>
          <p:cNvPr id="35" name="object 35"/>
          <p:cNvSpPr/>
          <p:nvPr/>
        </p:nvSpPr>
        <p:spPr>
          <a:xfrm>
            <a:off x="2385060" y="5539740"/>
            <a:ext cx="388620" cy="219710"/>
          </a:xfrm>
          <a:custGeom>
            <a:avLst/>
            <a:gdLst/>
            <a:ahLst/>
            <a:cxnLst/>
            <a:rect l="l" t="t" r="r" b="b"/>
            <a:pathLst>
              <a:path w="388619" h="219710">
                <a:moveTo>
                  <a:pt x="388620" y="0"/>
                </a:moveTo>
                <a:lnTo>
                  <a:pt x="0" y="0"/>
                </a:lnTo>
                <a:lnTo>
                  <a:pt x="0" y="219456"/>
                </a:lnTo>
                <a:lnTo>
                  <a:pt x="388620" y="219456"/>
                </a:lnTo>
                <a:lnTo>
                  <a:pt x="388620" y="0"/>
                </a:lnTo>
                <a:close/>
              </a:path>
            </a:pathLst>
          </a:custGeom>
          <a:solidFill>
            <a:srgbClr val="FFFFCC"/>
          </a:solidFill>
        </p:spPr>
        <p:txBody>
          <a:bodyPr wrap="square" lIns="0" tIns="0" rIns="0" bIns="0" rtlCol="0"/>
          <a:lstStyle/>
          <a:p/>
        </p:txBody>
      </p:sp>
      <p:sp>
        <p:nvSpPr>
          <p:cNvPr id="36" name="object 36"/>
          <p:cNvSpPr/>
          <p:nvPr/>
        </p:nvSpPr>
        <p:spPr>
          <a:xfrm>
            <a:off x="1761744" y="6400800"/>
            <a:ext cx="387350" cy="219710"/>
          </a:xfrm>
          <a:custGeom>
            <a:avLst/>
            <a:gdLst/>
            <a:ahLst/>
            <a:cxnLst/>
            <a:rect l="l" t="t" r="r" b="b"/>
            <a:pathLst>
              <a:path w="387350" h="219709">
                <a:moveTo>
                  <a:pt x="387095" y="0"/>
                </a:moveTo>
                <a:lnTo>
                  <a:pt x="0" y="0"/>
                </a:lnTo>
                <a:lnTo>
                  <a:pt x="0" y="219455"/>
                </a:lnTo>
                <a:lnTo>
                  <a:pt x="387095" y="219455"/>
                </a:lnTo>
                <a:lnTo>
                  <a:pt x="387095" y="0"/>
                </a:lnTo>
                <a:close/>
              </a:path>
            </a:pathLst>
          </a:custGeom>
          <a:solidFill>
            <a:srgbClr val="FFFFCC"/>
          </a:solidFill>
        </p:spPr>
        <p:txBody>
          <a:bodyPr wrap="square" lIns="0" tIns="0" rIns="0" bIns="0" rtlCol="0"/>
          <a:lstStyle/>
          <a:p/>
        </p:txBody>
      </p:sp>
      <p:sp>
        <p:nvSpPr>
          <p:cNvPr id="37" name="object 37"/>
          <p:cNvSpPr/>
          <p:nvPr/>
        </p:nvSpPr>
        <p:spPr>
          <a:xfrm>
            <a:off x="2282951" y="6131052"/>
            <a:ext cx="388620" cy="219710"/>
          </a:xfrm>
          <a:custGeom>
            <a:avLst/>
            <a:gdLst/>
            <a:ahLst/>
            <a:cxnLst/>
            <a:rect l="l" t="t" r="r" b="b"/>
            <a:pathLst>
              <a:path w="388619" h="219710">
                <a:moveTo>
                  <a:pt x="388620" y="0"/>
                </a:moveTo>
                <a:lnTo>
                  <a:pt x="0" y="0"/>
                </a:lnTo>
                <a:lnTo>
                  <a:pt x="0" y="219456"/>
                </a:lnTo>
                <a:lnTo>
                  <a:pt x="388620" y="219456"/>
                </a:lnTo>
                <a:lnTo>
                  <a:pt x="388620" y="0"/>
                </a:lnTo>
                <a:close/>
              </a:path>
            </a:pathLst>
          </a:custGeom>
          <a:solidFill>
            <a:srgbClr val="FFFFCC"/>
          </a:solidFill>
        </p:spPr>
        <p:txBody>
          <a:bodyPr wrap="square" lIns="0" tIns="0" rIns="0" bIns="0" rtlCol="0"/>
          <a:lstStyle/>
          <a:p/>
        </p:txBody>
      </p:sp>
      <p:sp>
        <p:nvSpPr>
          <p:cNvPr id="38" name="object 38"/>
          <p:cNvSpPr/>
          <p:nvPr/>
        </p:nvSpPr>
        <p:spPr>
          <a:xfrm>
            <a:off x="1162811" y="4258055"/>
            <a:ext cx="387350" cy="219710"/>
          </a:xfrm>
          <a:custGeom>
            <a:avLst/>
            <a:gdLst/>
            <a:ahLst/>
            <a:cxnLst/>
            <a:rect l="l" t="t" r="r" b="b"/>
            <a:pathLst>
              <a:path w="387350" h="219710">
                <a:moveTo>
                  <a:pt x="0" y="0"/>
                </a:moveTo>
                <a:lnTo>
                  <a:pt x="387096" y="0"/>
                </a:lnTo>
                <a:lnTo>
                  <a:pt x="387096" y="219455"/>
                </a:lnTo>
                <a:lnTo>
                  <a:pt x="0" y="219455"/>
                </a:lnTo>
                <a:lnTo>
                  <a:pt x="0" y="0"/>
                </a:lnTo>
                <a:close/>
              </a:path>
            </a:pathLst>
          </a:custGeom>
          <a:solidFill>
            <a:srgbClr val="FFFFCC"/>
          </a:solidFill>
        </p:spPr>
        <p:txBody>
          <a:bodyPr wrap="square" lIns="0" tIns="0" rIns="0" bIns="0" rtlCol="0"/>
          <a:lstStyle/>
          <a:p/>
        </p:txBody>
      </p:sp>
      <p:sp>
        <p:nvSpPr>
          <p:cNvPr id="39" name="object 39"/>
          <p:cNvSpPr/>
          <p:nvPr/>
        </p:nvSpPr>
        <p:spPr>
          <a:xfrm>
            <a:off x="1991867" y="5913120"/>
            <a:ext cx="314325" cy="360045"/>
          </a:xfrm>
          <a:custGeom>
            <a:avLst/>
            <a:gdLst/>
            <a:ahLst/>
            <a:cxnLst/>
            <a:rect l="l" t="t" r="r" b="b"/>
            <a:pathLst>
              <a:path w="314325" h="360045">
                <a:moveTo>
                  <a:pt x="24383" y="0"/>
                </a:moveTo>
                <a:lnTo>
                  <a:pt x="15239" y="1523"/>
                </a:lnTo>
                <a:lnTo>
                  <a:pt x="7619" y="7619"/>
                </a:lnTo>
                <a:lnTo>
                  <a:pt x="1523" y="15239"/>
                </a:lnTo>
                <a:lnTo>
                  <a:pt x="0" y="24383"/>
                </a:lnTo>
                <a:lnTo>
                  <a:pt x="1523" y="33527"/>
                </a:lnTo>
                <a:lnTo>
                  <a:pt x="7619" y="41147"/>
                </a:lnTo>
                <a:lnTo>
                  <a:pt x="274319" y="353567"/>
                </a:lnTo>
                <a:lnTo>
                  <a:pt x="281939" y="358139"/>
                </a:lnTo>
                <a:lnTo>
                  <a:pt x="291083" y="359663"/>
                </a:lnTo>
                <a:lnTo>
                  <a:pt x="300227" y="358139"/>
                </a:lnTo>
                <a:lnTo>
                  <a:pt x="312419" y="345947"/>
                </a:lnTo>
                <a:lnTo>
                  <a:pt x="313943" y="336803"/>
                </a:lnTo>
                <a:lnTo>
                  <a:pt x="312419" y="327659"/>
                </a:lnTo>
                <a:lnTo>
                  <a:pt x="307847" y="320039"/>
                </a:lnTo>
                <a:lnTo>
                  <a:pt x="41147" y="7619"/>
                </a:lnTo>
                <a:lnTo>
                  <a:pt x="33527" y="1523"/>
                </a:lnTo>
                <a:lnTo>
                  <a:pt x="24383" y="0"/>
                </a:lnTo>
                <a:close/>
              </a:path>
            </a:pathLst>
          </a:custGeom>
          <a:solidFill>
            <a:srgbClr val="FFFFFF"/>
          </a:solidFill>
        </p:spPr>
        <p:txBody>
          <a:bodyPr wrap="square" lIns="0" tIns="0" rIns="0" bIns="0" rtlCol="0"/>
          <a:lstStyle/>
          <a:p/>
        </p:txBody>
      </p:sp>
      <p:sp>
        <p:nvSpPr>
          <p:cNvPr id="40" name="object 40"/>
          <p:cNvSpPr/>
          <p:nvPr/>
        </p:nvSpPr>
        <p:spPr>
          <a:xfrm>
            <a:off x="1408175" y="5734811"/>
            <a:ext cx="198120" cy="419100"/>
          </a:xfrm>
          <a:custGeom>
            <a:avLst/>
            <a:gdLst/>
            <a:ahLst/>
            <a:cxnLst/>
            <a:rect l="l" t="t" r="r" b="b"/>
            <a:pathLst>
              <a:path w="198119" h="419100">
                <a:moveTo>
                  <a:pt x="175260" y="0"/>
                </a:moveTo>
                <a:lnTo>
                  <a:pt x="1524" y="387095"/>
                </a:lnTo>
                <a:lnTo>
                  <a:pt x="0" y="396239"/>
                </a:lnTo>
                <a:lnTo>
                  <a:pt x="1524" y="405383"/>
                </a:lnTo>
                <a:lnTo>
                  <a:pt x="7620" y="411479"/>
                </a:lnTo>
                <a:lnTo>
                  <a:pt x="15240" y="417575"/>
                </a:lnTo>
                <a:lnTo>
                  <a:pt x="24384" y="419099"/>
                </a:lnTo>
                <a:lnTo>
                  <a:pt x="33528" y="417575"/>
                </a:lnTo>
                <a:lnTo>
                  <a:pt x="45720" y="405383"/>
                </a:lnTo>
                <a:lnTo>
                  <a:pt x="196596" y="33527"/>
                </a:lnTo>
                <a:lnTo>
                  <a:pt x="198120" y="24383"/>
                </a:lnTo>
                <a:lnTo>
                  <a:pt x="196596" y="15239"/>
                </a:lnTo>
                <a:lnTo>
                  <a:pt x="190500" y="7619"/>
                </a:lnTo>
                <a:lnTo>
                  <a:pt x="184404" y="1523"/>
                </a:lnTo>
                <a:lnTo>
                  <a:pt x="175260" y="0"/>
                </a:lnTo>
                <a:close/>
              </a:path>
            </a:pathLst>
          </a:custGeom>
          <a:solidFill>
            <a:srgbClr val="FFFFFF"/>
          </a:solidFill>
        </p:spPr>
        <p:txBody>
          <a:bodyPr wrap="square" lIns="0" tIns="0" rIns="0" bIns="0" rtlCol="0"/>
          <a:lstStyle/>
          <a:p/>
        </p:txBody>
      </p:sp>
      <p:sp>
        <p:nvSpPr>
          <p:cNvPr id="41" name="object 41"/>
          <p:cNvSpPr/>
          <p:nvPr/>
        </p:nvSpPr>
        <p:spPr>
          <a:xfrm>
            <a:off x="1909572" y="5102352"/>
            <a:ext cx="59690" cy="59690"/>
          </a:xfrm>
          <a:custGeom>
            <a:avLst/>
            <a:gdLst/>
            <a:ahLst/>
            <a:cxnLst/>
            <a:rect l="l" t="t" r="r" b="b"/>
            <a:pathLst>
              <a:path w="59689" h="59689">
                <a:moveTo>
                  <a:pt x="36575" y="0"/>
                </a:moveTo>
                <a:lnTo>
                  <a:pt x="1523" y="27432"/>
                </a:lnTo>
                <a:lnTo>
                  <a:pt x="0" y="36576"/>
                </a:lnTo>
                <a:lnTo>
                  <a:pt x="1523" y="45720"/>
                </a:lnTo>
                <a:lnTo>
                  <a:pt x="7619" y="51816"/>
                </a:lnTo>
                <a:lnTo>
                  <a:pt x="15239" y="57912"/>
                </a:lnTo>
                <a:lnTo>
                  <a:pt x="24383" y="59436"/>
                </a:lnTo>
                <a:lnTo>
                  <a:pt x="33527" y="57912"/>
                </a:lnTo>
                <a:lnTo>
                  <a:pt x="41147" y="53340"/>
                </a:lnTo>
                <a:lnTo>
                  <a:pt x="53339" y="41148"/>
                </a:lnTo>
                <a:lnTo>
                  <a:pt x="57911" y="33528"/>
                </a:lnTo>
                <a:lnTo>
                  <a:pt x="59435" y="24384"/>
                </a:lnTo>
                <a:lnTo>
                  <a:pt x="57911" y="15240"/>
                </a:lnTo>
                <a:lnTo>
                  <a:pt x="51815" y="7620"/>
                </a:lnTo>
                <a:lnTo>
                  <a:pt x="45719" y="1524"/>
                </a:lnTo>
                <a:lnTo>
                  <a:pt x="36575" y="0"/>
                </a:lnTo>
                <a:close/>
              </a:path>
            </a:pathLst>
          </a:custGeom>
          <a:solidFill>
            <a:srgbClr val="FFFFFF"/>
          </a:solidFill>
        </p:spPr>
        <p:txBody>
          <a:bodyPr wrap="square" lIns="0" tIns="0" rIns="0" bIns="0" rtlCol="0"/>
          <a:lstStyle/>
          <a:p/>
        </p:txBody>
      </p:sp>
      <p:sp>
        <p:nvSpPr>
          <p:cNvPr id="42" name="object 42"/>
          <p:cNvSpPr/>
          <p:nvPr/>
        </p:nvSpPr>
        <p:spPr>
          <a:xfrm>
            <a:off x="1921764" y="5102352"/>
            <a:ext cx="47625" cy="73660"/>
          </a:xfrm>
          <a:custGeom>
            <a:avLst/>
            <a:gdLst/>
            <a:ahLst/>
            <a:cxnLst/>
            <a:rect l="l" t="t" r="r" b="b"/>
            <a:pathLst>
              <a:path w="47625" h="73660">
                <a:moveTo>
                  <a:pt x="24383" y="0"/>
                </a:moveTo>
                <a:lnTo>
                  <a:pt x="15239" y="1524"/>
                </a:lnTo>
                <a:lnTo>
                  <a:pt x="7619" y="7620"/>
                </a:lnTo>
                <a:lnTo>
                  <a:pt x="1523" y="15240"/>
                </a:lnTo>
                <a:lnTo>
                  <a:pt x="0" y="24384"/>
                </a:lnTo>
                <a:lnTo>
                  <a:pt x="0" y="50292"/>
                </a:lnTo>
                <a:lnTo>
                  <a:pt x="1523" y="59436"/>
                </a:lnTo>
                <a:lnTo>
                  <a:pt x="7619" y="65532"/>
                </a:lnTo>
                <a:lnTo>
                  <a:pt x="15239" y="71628"/>
                </a:lnTo>
                <a:lnTo>
                  <a:pt x="24383" y="73152"/>
                </a:lnTo>
                <a:lnTo>
                  <a:pt x="33527" y="71628"/>
                </a:lnTo>
                <a:lnTo>
                  <a:pt x="45719" y="59436"/>
                </a:lnTo>
                <a:lnTo>
                  <a:pt x="47243" y="50292"/>
                </a:lnTo>
                <a:lnTo>
                  <a:pt x="47243" y="24384"/>
                </a:lnTo>
                <a:lnTo>
                  <a:pt x="45719" y="15240"/>
                </a:lnTo>
                <a:lnTo>
                  <a:pt x="39623" y="7620"/>
                </a:lnTo>
                <a:lnTo>
                  <a:pt x="33527" y="1524"/>
                </a:lnTo>
                <a:lnTo>
                  <a:pt x="24383" y="0"/>
                </a:lnTo>
                <a:close/>
              </a:path>
            </a:pathLst>
          </a:custGeom>
          <a:solidFill>
            <a:srgbClr val="FFFFFF"/>
          </a:solidFill>
        </p:spPr>
        <p:txBody>
          <a:bodyPr wrap="square" lIns="0" tIns="0" rIns="0" bIns="0" rtlCol="0"/>
          <a:lstStyle/>
          <a:p/>
        </p:txBody>
      </p:sp>
      <p:sp>
        <p:nvSpPr>
          <p:cNvPr id="43" name="object 43"/>
          <p:cNvSpPr/>
          <p:nvPr/>
        </p:nvSpPr>
        <p:spPr>
          <a:xfrm>
            <a:off x="1909572" y="5114544"/>
            <a:ext cx="59690" cy="60960"/>
          </a:xfrm>
          <a:custGeom>
            <a:avLst/>
            <a:gdLst/>
            <a:ahLst/>
            <a:cxnLst/>
            <a:rect l="l" t="t" r="r" b="b"/>
            <a:pathLst>
              <a:path w="59689" h="60960">
                <a:moveTo>
                  <a:pt x="24384" y="0"/>
                </a:moveTo>
                <a:lnTo>
                  <a:pt x="15240" y="1524"/>
                </a:lnTo>
                <a:lnTo>
                  <a:pt x="7620" y="7620"/>
                </a:lnTo>
                <a:lnTo>
                  <a:pt x="1524" y="15240"/>
                </a:lnTo>
                <a:lnTo>
                  <a:pt x="0" y="24384"/>
                </a:lnTo>
                <a:lnTo>
                  <a:pt x="1524" y="33528"/>
                </a:lnTo>
                <a:lnTo>
                  <a:pt x="7620" y="41148"/>
                </a:lnTo>
                <a:lnTo>
                  <a:pt x="19812" y="54864"/>
                </a:lnTo>
                <a:lnTo>
                  <a:pt x="27432" y="59436"/>
                </a:lnTo>
                <a:lnTo>
                  <a:pt x="36576" y="60960"/>
                </a:lnTo>
                <a:lnTo>
                  <a:pt x="45720" y="59436"/>
                </a:lnTo>
                <a:lnTo>
                  <a:pt x="57912" y="47244"/>
                </a:lnTo>
                <a:lnTo>
                  <a:pt x="59436" y="38100"/>
                </a:lnTo>
                <a:lnTo>
                  <a:pt x="57912" y="28956"/>
                </a:lnTo>
                <a:lnTo>
                  <a:pt x="53340" y="21336"/>
                </a:lnTo>
                <a:lnTo>
                  <a:pt x="41148" y="7620"/>
                </a:lnTo>
                <a:lnTo>
                  <a:pt x="33528" y="1524"/>
                </a:lnTo>
                <a:lnTo>
                  <a:pt x="24384" y="0"/>
                </a:lnTo>
                <a:close/>
              </a:path>
            </a:pathLst>
          </a:custGeom>
          <a:solidFill>
            <a:srgbClr val="FFFFFF"/>
          </a:solidFill>
        </p:spPr>
        <p:txBody>
          <a:bodyPr wrap="square" lIns="0" tIns="0" rIns="0" bIns="0" rtlCol="0"/>
          <a:lstStyle/>
          <a:p/>
        </p:txBody>
      </p:sp>
      <p:sp>
        <p:nvSpPr>
          <p:cNvPr id="44" name="object 44"/>
          <p:cNvSpPr/>
          <p:nvPr/>
        </p:nvSpPr>
        <p:spPr>
          <a:xfrm>
            <a:off x="1927860" y="5913120"/>
            <a:ext cx="111760" cy="97790"/>
          </a:xfrm>
          <a:custGeom>
            <a:avLst/>
            <a:gdLst/>
            <a:ahLst/>
            <a:cxnLst/>
            <a:rect l="l" t="t" r="r" b="b"/>
            <a:pathLst>
              <a:path w="111760" h="97789">
                <a:moveTo>
                  <a:pt x="88392" y="0"/>
                </a:moveTo>
                <a:lnTo>
                  <a:pt x="79248" y="1524"/>
                </a:lnTo>
                <a:lnTo>
                  <a:pt x="71628" y="7620"/>
                </a:lnTo>
                <a:lnTo>
                  <a:pt x="7620" y="57912"/>
                </a:lnTo>
                <a:lnTo>
                  <a:pt x="1524" y="65532"/>
                </a:lnTo>
                <a:lnTo>
                  <a:pt x="0" y="74676"/>
                </a:lnTo>
                <a:lnTo>
                  <a:pt x="1524" y="83820"/>
                </a:lnTo>
                <a:lnTo>
                  <a:pt x="7620" y="89916"/>
                </a:lnTo>
                <a:lnTo>
                  <a:pt x="15240" y="96012"/>
                </a:lnTo>
                <a:lnTo>
                  <a:pt x="24384" y="97536"/>
                </a:lnTo>
                <a:lnTo>
                  <a:pt x="33528" y="96012"/>
                </a:lnTo>
                <a:lnTo>
                  <a:pt x="41148" y="91440"/>
                </a:lnTo>
                <a:lnTo>
                  <a:pt x="105156" y="41148"/>
                </a:lnTo>
                <a:lnTo>
                  <a:pt x="109728" y="33528"/>
                </a:lnTo>
                <a:lnTo>
                  <a:pt x="111252" y="24384"/>
                </a:lnTo>
                <a:lnTo>
                  <a:pt x="109728" y="15240"/>
                </a:lnTo>
                <a:lnTo>
                  <a:pt x="103632" y="7620"/>
                </a:lnTo>
                <a:lnTo>
                  <a:pt x="97536" y="1524"/>
                </a:lnTo>
                <a:lnTo>
                  <a:pt x="88392" y="0"/>
                </a:lnTo>
                <a:close/>
              </a:path>
            </a:pathLst>
          </a:custGeom>
          <a:solidFill>
            <a:srgbClr val="FFFFFF"/>
          </a:solidFill>
        </p:spPr>
        <p:txBody>
          <a:bodyPr wrap="square" lIns="0" tIns="0" rIns="0" bIns="0" rtlCol="0"/>
          <a:lstStyle/>
          <a:p/>
        </p:txBody>
      </p:sp>
      <p:sp>
        <p:nvSpPr>
          <p:cNvPr id="45" name="object 45"/>
          <p:cNvSpPr/>
          <p:nvPr/>
        </p:nvSpPr>
        <p:spPr>
          <a:xfrm>
            <a:off x="1926335" y="5838444"/>
            <a:ext cx="48895" cy="172720"/>
          </a:xfrm>
          <a:custGeom>
            <a:avLst/>
            <a:gdLst/>
            <a:ahLst/>
            <a:cxnLst/>
            <a:rect l="l" t="t" r="r" b="b"/>
            <a:pathLst>
              <a:path w="48894" h="172720">
                <a:moveTo>
                  <a:pt x="24384" y="0"/>
                </a:moveTo>
                <a:lnTo>
                  <a:pt x="15240" y="1523"/>
                </a:lnTo>
                <a:lnTo>
                  <a:pt x="7620" y="7619"/>
                </a:lnTo>
                <a:lnTo>
                  <a:pt x="1524" y="15239"/>
                </a:lnTo>
                <a:lnTo>
                  <a:pt x="0" y="24383"/>
                </a:lnTo>
                <a:lnTo>
                  <a:pt x="1524" y="149351"/>
                </a:lnTo>
                <a:lnTo>
                  <a:pt x="3048" y="158495"/>
                </a:lnTo>
                <a:lnTo>
                  <a:pt x="9144" y="164591"/>
                </a:lnTo>
                <a:lnTo>
                  <a:pt x="16764" y="170687"/>
                </a:lnTo>
                <a:lnTo>
                  <a:pt x="25908" y="172211"/>
                </a:lnTo>
                <a:lnTo>
                  <a:pt x="35052" y="170687"/>
                </a:lnTo>
                <a:lnTo>
                  <a:pt x="47244" y="158495"/>
                </a:lnTo>
                <a:lnTo>
                  <a:pt x="48768" y="149351"/>
                </a:lnTo>
                <a:lnTo>
                  <a:pt x="47244" y="24383"/>
                </a:lnTo>
                <a:lnTo>
                  <a:pt x="45720" y="15239"/>
                </a:lnTo>
                <a:lnTo>
                  <a:pt x="39624" y="7619"/>
                </a:lnTo>
                <a:lnTo>
                  <a:pt x="33528" y="1523"/>
                </a:lnTo>
                <a:lnTo>
                  <a:pt x="24384" y="0"/>
                </a:lnTo>
                <a:close/>
              </a:path>
            </a:pathLst>
          </a:custGeom>
          <a:solidFill>
            <a:srgbClr val="FFFFFF"/>
          </a:solidFill>
        </p:spPr>
        <p:txBody>
          <a:bodyPr wrap="square" lIns="0" tIns="0" rIns="0" bIns="0" rtlCol="0"/>
          <a:lstStyle/>
          <a:p/>
        </p:txBody>
      </p:sp>
      <p:sp>
        <p:nvSpPr>
          <p:cNvPr id="46" name="object 46"/>
          <p:cNvSpPr/>
          <p:nvPr/>
        </p:nvSpPr>
        <p:spPr>
          <a:xfrm>
            <a:off x="1926335" y="5838444"/>
            <a:ext cx="113030" cy="121920"/>
          </a:xfrm>
          <a:custGeom>
            <a:avLst/>
            <a:gdLst/>
            <a:ahLst/>
            <a:cxnLst/>
            <a:rect l="l" t="t" r="r" b="b"/>
            <a:pathLst>
              <a:path w="113030" h="121920">
                <a:moveTo>
                  <a:pt x="24383" y="0"/>
                </a:moveTo>
                <a:lnTo>
                  <a:pt x="15239" y="1524"/>
                </a:lnTo>
                <a:lnTo>
                  <a:pt x="7619" y="7620"/>
                </a:lnTo>
                <a:lnTo>
                  <a:pt x="1523" y="15240"/>
                </a:lnTo>
                <a:lnTo>
                  <a:pt x="0" y="24384"/>
                </a:lnTo>
                <a:lnTo>
                  <a:pt x="1523" y="33528"/>
                </a:lnTo>
                <a:lnTo>
                  <a:pt x="7619" y="41148"/>
                </a:lnTo>
                <a:lnTo>
                  <a:pt x="73151" y="115824"/>
                </a:lnTo>
                <a:lnTo>
                  <a:pt x="80771" y="120396"/>
                </a:lnTo>
                <a:lnTo>
                  <a:pt x="89915" y="121920"/>
                </a:lnTo>
                <a:lnTo>
                  <a:pt x="99059" y="120396"/>
                </a:lnTo>
                <a:lnTo>
                  <a:pt x="111251" y="108204"/>
                </a:lnTo>
                <a:lnTo>
                  <a:pt x="112775" y="99060"/>
                </a:lnTo>
                <a:lnTo>
                  <a:pt x="111251" y="89916"/>
                </a:lnTo>
                <a:lnTo>
                  <a:pt x="106679" y="82296"/>
                </a:lnTo>
                <a:lnTo>
                  <a:pt x="41147" y="7620"/>
                </a:lnTo>
                <a:lnTo>
                  <a:pt x="33527" y="1524"/>
                </a:lnTo>
                <a:lnTo>
                  <a:pt x="24383" y="0"/>
                </a:lnTo>
                <a:close/>
              </a:path>
            </a:pathLst>
          </a:custGeom>
          <a:solidFill>
            <a:srgbClr val="FFFFFF"/>
          </a:solidFill>
        </p:spPr>
        <p:txBody>
          <a:bodyPr wrap="square" lIns="0" tIns="0" rIns="0" bIns="0" rtlCol="0"/>
          <a:lstStyle/>
          <a:p/>
        </p:txBody>
      </p:sp>
      <p:sp>
        <p:nvSpPr>
          <p:cNvPr id="47" name="object 47"/>
          <p:cNvSpPr/>
          <p:nvPr/>
        </p:nvSpPr>
        <p:spPr>
          <a:xfrm>
            <a:off x="1927860" y="5963411"/>
            <a:ext cx="50800" cy="460375"/>
          </a:xfrm>
          <a:custGeom>
            <a:avLst/>
            <a:gdLst/>
            <a:ahLst/>
            <a:cxnLst/>
            <a:rect l="l" t="t" r="r" b="b"/>
            <a:pathLst>
              <a:path w="50800" h="460375">
                <a:moveTo>
                  <a:pt x="24383" y="0"/>
                </a:moveTo>
                <a:lnTo>
                  <a:pt x="15239" y="1524"/>
                </a:lnTo>
                <a:lnTo>
                  <a:pt x="7619" y="7620"/>
                </a:lnTo>
                <a:lnTo>
                  <a:pt x="1523" y="15240"/>
                </a:lnTo>
                <a:lnTo>
                  <a:pt x="0" y="24384"/>
                </a:lnTo>
                <a:lnTo>
                  <a:pt x="3047" y="437388"/>
                </a:lnTo>
                <a:lnTo>
                  <a:pt x="4571" y="446532"/>
                </a:lnTo>
                <a:lnTo>
                  <a:pt x="10667" y="452628"/>
                </a:lnTo>
                <a:lnTo>
                  <a:pt x="18287" y="458724"/>
                </a:lnTo>
                <a:lnTo>
                  <a:pt x="27431" y="460248"/>
                </a:lnTo>
                <a:lnTo>
                  <a:pt x="36575" y="458724"/>
                </a:lnTo>
                <a:lnTo>
                  <a:pt x="48767" y="446532"/>
                </a:lnTo>
                <a:lnTo>
                  <a:pt x="50291" y="437388"/>
                </a:lnTo>
                <a:lnTo>
                  <a:pt x="47243" y="24384"/>
                </a:lnTo>
                <a:lnTo>
                  <a:pt x="45719" y="15240"/>
                </a:lnTo>
                <a:lnTo>
                  <a:pt x="39623" y="7620"/>
                </a:lnTo>
                <a:lnTo>
                  <a:pt x="33527" y="1524"/>
                </a:lnTo>
                <a:lnTo>
                  <a:pt x="24383" y="0"/>
                </a:lnTo>
                <a:close/>
              </a:path>
            </a:pathLst>
          </a:custGeom>
          <a:solidFill>
            <a:srgbClr val="FFFFFF"/>
          </a:solidFill>
        </p:spPr>
        <p:txBody>
          <a:bodyPr wrap="square" lIns="0" tIns="0" rIns="0" bIns="0" rtlCol="0"/>
          <a:lstStyle/>
          <a:p/>
        </p:txBody>
      </p:sp>
      <p:sp>
        <p:nvSpPr>
          <p:cNvPr id="48" name="object 48"/>
          <p:cNvSpPr/>
          <p:nvPr/>
        </p:nvSpPr>
        <p:spPr>
          <a:xfrm>
            <a:off x="2124455" y="6326123"/>
            <a:ext cx="376555" cy="207645"/>
          </a:xfrm>
          <a:custGeom>
            <a:avLst/>
            <a:gdLst/>
            <a:ahLst/>
            <a:cxnLst/>
            <a:rect l="l" t="t" r="r" b="b"/>
            <a:pathLst>
              <a:path w="376555" h="207645">
                <a:moveTo>
                  <a:pt x="353567" y="0"/>
                </a:moveTo>
                <a:lnTo>
                  <a:pt x="15239" y="161544"/>
                </a:lnTo>
                <a:lnTo>
                  <a:pt x="0" y="184404"/>
                </a:lnTo>
                <a:lnTo>
                  <a:pt x="1523" y="193548"/>
                </a:lnTo>
                <a:lnTo>
                  <a:pt x="7619" y="199644"/>
                </a:lnTo>
                <a:lnTo>
                  <a:pt x="15239" y="205740"/>
                </a:lnTo>
                <a:lnTo>
                  <a:pt x="24383" y="207264"/>
                </a:lnTo>
                <a:lnTo>
                  <a:pt x="33527" y="205740"/>
                </a:lnTo>
                <a:lnTo>
                  <a:pt x="362711" y="45720"/>
                </a:lnTo>
                <a:lnTo>
                  <a:pt x="374903" y="33528"/>
                </a:lnTo>
                <a:lnTo>
                  <a:pt x="376427" y="24384"/>
                </a:lnTo>
                <a:lnTo>
                  <a:pt x="374903" y="15240"/>
                </a:lnTo>
                <a:lnTo>
                  <a:pt x="368807" y="7620"/>
                </a:lnTo>
                <a:lnTo>
                  <a:pt x="362711" y="1524"/>
                </a:lnTo>
                <a:lnTo>
                  <a:pt x="353567" y="0"/>
                </a:lnTo>
                <a:close/>
              </a:path>
            </a:pathLst>
          </a:custGeom>
          <a:solidFill>
            <a:srgbClr val="FFFFFF"/>
          </a:solidFill>
        </p:spPr>
        <p:txBody>
          <a:bodyPr wrap="square" lIns="0" tIns="0" rIns="0" bIns="0" rtlCol="0"/>
          <a:lstStyle/>
          <a:p/>
        </p:txBody>
      </p:sp>
      <p:sp>
        <p:nvSpPr>
          <p:cNvPr id="49" name="object 49"/>
          <p:cNvSpPr/>
          <p:nvPr/>
        </p:nvSpPr>
        <p:spPr>
          <a:xfrm>
            <a:off x="1569719" y="4904232"/>
            <a:ext cx="200025" cy="658495"/>
          </a:xfrm>
          <a:custGeom>
            <a:avLst/>
            <a:gdLst/>
            <a:ahLst/>
            <a:cxnLst/>
            <a:rect l="l" t="t" r="r" b="b"/>
            <a:pathLst>
              <a:path w="200025" h="658495">
                <a:moveTo>
                  <a:pt x="176784" y="0"/>
                </a:moveTo>
                <a:lnTo>
                  <a:pt x="1524" y="626363"/>
                </a:lnTo>
                <a:lnTo>
                  <a:pt x="0" y="635507"/>
                </a:lnTo>
                <a:lnTo>
                  <a:pt x="1524" y="644651"/>
                </a:lnTo>
                <a:lnTo>
                  <a:pt x="7620" y="650747"/>
                </a:lnTo>
                <a:lnTo>
                  <a:pt x="15240" y="656843"/>
                </a:lnTo>
                <a:lnTo>
                  <a:pt x="24384" y="658368"/>
                </a:lnTo>
                <a:lnTo>
                  <a:pt x="33528" y="656843"/>
                </a:lnTo>
                <a:lnTo>
                  <a:pt x="45720" y="644651"/>
                </a:lnTo>
                <a:lnTo>
                  <a:pt x="198120" y="33527"/>
                </a:lnTo>
                <a:lnTo>
                  <a:pt x="199644" y="24383"/>
                </a:lnTo>
                <a:lnTo>
                  <a:pt x="198120" y="15239"/>
                </a:lnTo>
                <a:lnTo>
                  <a:pt x="192024" y="7619"/>
                </a:lnTo>
                <a:lnTo>
                  <a:pt x="185928" y="1523"/>
                </a:lnTo>
                <a:lnTo>
                  <a:pt x="176784" y="0"/>
                </a:lnTo>
                <a:close/>
              </a:path>
            </a:pathLst>
          </a:custGeom>
          <a:solidFill>
            <a:srgbClr val="FFFFFF"/>
          </a:solidFill>
        </p:spPr>
        <p:txBody>
          <a:bodyPr wrap="square" lIns="0" tIns="0" rIns="0" bIns="0" rtlCol="0"/>
          <a:lstStyle/>
          <a:p/>
        </p:txBody>
      </p:sp>
      <p:sp>
        <p:nvSpPr>
          <p:cNvPr id="50" name="object 50"/>
          <p:cNvSpPr/>
          <p:nvPr/>
        </p:nvSpPr>
        <p:spPr>
          <a:xfrm>
            <a:off x="1921764" y="5128259"/>
            <a:ext cx="486409" cy="832485"/>
          </a:xfrm>
          <a:custGeom>
            <a:avLst/>
            <a:gdLst/>
            <a:ahLst/>
            <a:cxnLst/>
            <a:rect l="l" t="t" r="r" b="b"/>
            <a:pathLst>
              <a:path w="486410" h="832485">
                <a:moveTo>
                  <a:pt x="429005" y="518132"/>
                </a:moveTo>
                <a:lnTo>
                  <a:pt x="77724" y="792479"/>
                </a:lnTo>
                <a:lnTo>
                  <a:pt x="71628" y="800099"/>
                </a:lnTo>
                <a:lnTo>
                  <a:pt x="70104" y="809243"/>
                </a:lnTo>
                <a:lnTo>
                  <a:pt x="71628" y="818387"/>
                </a:lnTo>
                <a:lnTo>
                  <a:pt x="77724" y="824483"/>
                </a:lnTo>
                <a:lnTo>
                  <a:pt x="85344" y="830579"/>
                </a:lnTo>
                <a:lnTo>
                  <a:pt x="94488" y="832103"/>
                </a:lnTo>
                <a:lnTo>
                  <a:pt x="103632" y="830579"/>
                </a:lnTo>
                <a:lnTo>
                  <a:pt x="111252" y="826007"/>
                </a:lnTo>
                <a:lnTo>
                  <a:pt x="480060" y="537971"/>
                </a:lnTo>
                <a:lnTo>
                  <a:pt x="446532" y="537971"/>
                </a:lnTo>
                <a:lnTo>
                  <a:pt x="429005" y="518132"/>
                </a:lnTo>
                <a:close/>
              </a:path>
              <a:path w="486410" h="832485">
                <a:moveTo>
                  <a:pt x="446532" y="504443"/>
                </a:moveTo>
                <a:lnTo>
                  <a:pt x="429005" y="518132"/>
                </a:lnTo>
                <a:lnTo>
                  <a:pt x="446532" y="537971"/>
                </a:lnTo>
                <a:lnTo>
                  <a:pt x="463296" y="521207"/>
                </a:lnTo>
                <a:lnTo>
                  <a:pt x="446532" y="504443"/>
                </a:lnTo>
                <a:close/>
              </a:path>
              <a:path w="486410" h="832485">
                <a:moveTo>
                  <a:pt x="480060" y="504443"/>
                </a:moveTo>
                <a:lnTo>
                  <a:pt x="446532" y="504443"/>
                </a:lnTo>
                <a:lnTo>
                  <a:pt x="463296" y="521207"/>
                </a:lnTo>
                <a:lnTo>
                  <a:pt x="446532" y="537971"/>
                </a:lnTo>
                <a:lnTo>
                  <a:pt x="480060" y="537971"/>
                </a:lnTo>
                <a:lnTo>
                  <a:pt x="484632" y="530351"/>
                </a:lnTo>
                <a:lnTo>
                  <a:pt x="486156" y="521207"/>
                </a:lnTo>
                <a:lnTo>
                  <a:pt x="484632" y="512063"/>
                </a:lnTo>
                <a:lnTo>
                  <a:pt x="480060" y="504443"/>
                </a:lnTo>
                <a:close/>
              </a:path>
              <a:path w="486410" h="832485">
                <a:moveTo>
                  <a:pt x="24384" y="0"/>
                </a:moveTo>
                <a:lnTo>
                  <a:pt x="15240" y="1523"/>
                </a:lnTo>
                <a:lnTo>
                  <a:pt x="7620" y="7619"/>
                </a:lnTo>
                <a:lnTo>
                  <a:pt x="1524" y="15239"/>
                </a:lnTo>
                <a:lnTo>
                  <a:pt x="0" y="24383"/>
                </a:lnTo>
                <a:lnTo>
                  <a:pt x="1524" y="33527"/>
                </a:lnTo>
                <a:lnTo>
                  <a:pt x="7620" y="41147"/>
                </a:lnTo>
                <a:lnTo>
                  <a:pt x="429005" y="518132"/>
                </a:lnTo>
                <a:lnTo>
                  <a:pt x="446532" y="504443"/>
                </a:lnTo>
                <a:lnTo>
                  <a:pt x="480060" y="504443"/>
                </a:lnTo>
                <a:lnTo>
                  <a:pt x="41148" y="7619"/>
                </a:lnTo>
                <a:lnTo>
                  <a:pt x="33528" y="1523"/>
                </a:lnTo>
                <a:lnTo>
                  <a:pt x="24384" y="0"/>
                </a:lnTo>
                <a:close/>
              </a:path>
            </a:pathLst>
          </a:custGeom>
          <a:solidFill>
            <a:srgbClr val="FFFFFF"/>
          </a:solidFill>
        </p:spPr>
        <p:txBody>
          <a:bodyPr wrap="square" lIns="0" tIns="0" rIns="0" bIns="0" rtlCol="0"/>
          <a:lstStyle/>
          <a:p/>
        </p:txBody>
      </p:sp>
      <p:sp>
        <p:nvSpPr>
          <p:cNvPr id="51" name="object 51"/>
          <p:cNvSpPr/>
          <p:nvPr/>
        </p:nvSpPr>
        <p:spPr>
          <a:xfrm>
            <a:off x="1947672" y="5128259"/>
            <a:ext cx="0" cy="757555"/>
          </a:xfrm>
          <a:custGeom>
            <a:avLst/>
            <a:gdLst/>
            <a:ahLst/>
            <a:cxnLst/>
            <a:rect l="l" t="t" r="r" b="b"/>
            <a:pathLst>
              <a:path w="0" h="757554">
                <a:moveTo>
                  <a:pt x="0" y="0"/>
                </a:moveTo>
                <a:lnTo>
                  <a:pt x="0" y="757428"/>
                </a:lnTo>
              </a:path>
            </a:pathLst>
          </a:custGeom>
          <a:ln w="51816">
            <a:solidFill>
              <a:srgbClr val="FFFFFF"/>
            </a:solidFill>
          </a:ln>
        </p:spPr>
        <p:txBody>
          <a:bodyPr wrap="square" lIns="0" tIns="0" rIns="0" bIns="0" rtlCol="0"/>
          <a:lstStyle/>
          <a:p/>
        </p:txBody>
      </p:sp>
      <p:sp>
        <p:nvSpPr>
          <p:cNvPr id="52" name="object 52"/>
          <p:cNvSpPr/>
          <p:nvPr/>
        </p:nvSpPr>
        <p:spPr>
          <a:xfrm>
            <a:off x="1722120" y="4904232"/>
            <a:ext cx="234950" cy="257810"/>
          </a:xfrm>
          <a:custGeom>
            <a:avLst/>
            <a:gdLst/>
            <a:ahLst/>
            <a:cxnLst/>
            <a:rect l="l" t="t" r="r" b="b"/>
            <a:pathLst>
              <a:path w="234950" h="257810">
                <a:moveTo>
                  <a:pt x="24384" y="0"/>
                </a:moveTo>
                <a:lnTo>
                  <a:pt x="15240" y="1524"/>
                </a:lnTo>
                <a:lnTo>
                  <a:pt x="7620" y="7620"/>
                </a:lnTo>
                <a:lnTo>
                  <a:pt x="1524" y="15240"/>
                </a:lnTo>
                <a:lnTo>
                  <a:pt x="0" y="24384"/>
                </a:lnTo>
                <a:lnTo>
                  <a:pt x="1524" y="33528"/>
                </a:lnTo>
                <a:lnTo>
                  <a:pt x="7620" y="41148"/>
                </a:lnTo>
                <a:lnTo>
                  <a:pt x="195072" y="251460"/>
                </a:lnTo>
                <a:lnTo>
                  <a:pt x="202692" y="256032"/>
                </a:lnTo>
                <a:lnTo>
                  <a:pt x="211836" y="257556"/>
                </a:lnTo>
                <a:lnTo>
                  <a:pt x="220980" y="256032"/>
                </a:lnTo>
                <a:lnTo>
                  <a:pt x="233172" y="243840"/>
                </a:lnTo>
                <a:lnTo>
                  <a:pt x="234696" y="234696"/>
                </a:lnTo>
                <a:lnTo>
                  <a:pt x="233172" y="225552"/>
                </a:lnTo>
                <a:lnTo>
                  <a:pt x="228600" y="217932"/>
                </a:lnTo>
                <a:lnTo>
                  <a:pt x="41148" y="7620"/>
                </a:lnTo>
                <a:lnTo>
                  <a:pt x="33528" y="1524"/>
                </a:lnTo>
                <a:lnTo>
                  <a:pt x="24384" y="0"/>
                </a:lnTo>
                <a:close/>
              </a:path>
            </a:pathLst>
          </a:custGeom>
          <a:solidFill>
            <a:srgbClr val="FFFFFF"/>
          </a:solidFill>
        </p:spPr>
        <p:txBody>
          <a:bodyPr wrap="square" lIns="0" tIns="0" rIns="0" bIns="0" rtlCol="0"/>
          <a:lstStyle/>
          <a:p/>
        </p:txBody>
      </p:sp>
      <p:sp>
        <p:nvSpPr>
          <p:cNvPr id="53" name="object 53"/>
          <p:cNvSpPr/>
          <p:nvPr/>
        </p:nvSpPr>
        <p:spPr>
          <a:xfrm>
            <a:off x="1569719" y="5114544"/>
            <a:ext cx="387350" cy="448309"/>
          </a:xfrm>
          <a:custGeom>
            <a:avLst/>
            <a:gdLst/>
            <a:ahLst/>
            <a:cxnLst/>
            <a:rect l="l" t="t" r="r" b="b"/>
            <a:pathLst>
              <a:path w="387350" h="448310">
                <a:moveTo>
                  <a:pt x="364235" y="0"/>
                </a:moveTo>
                <a:lnTo>
                  <a:pt x="7619" y="408431"/>
                </a:lnTo>
                <a:lnTo>
                  <a:pt x="0" y="425195"/>
                </a:lnTo>
                <a:lnTo>
                  <a:pt x="1523" y="434339"/>
                </a:lnTo>
                <a:lnTo>
                  <a:pt x="7619" y="440435"/>
                </a:lnTo>
                <a:lnTo>
                  <a:pt x="15239" y="446531"/>
                </a:lnTo>
                <a:lnTo>
                  <a:pt x="24383" y="448055"/>
                </a:lnTo>
                <a:lnTo>
                  <a:pt x="33527" y="446531"/>
                </a:lnTo>
                <a:lnTo>
                  <a:pt x="41147" y="441959"/>
                </a:lnTo>
                <a:lnTo>
                  <a:pt x="380999" y="41147"/>
                </a:lnTo>
                <a:lnTo>
                  <a:pt x="385571" y="33527"/>
                </a:lnTo>
                <a:lnTo>
                  <a:pt x="387095" y="24383"/>
                </a:lnTo>
                <a:lnTo>
                  <a:pt x="385571" y="15239"/>
                </a:lnTo>
                <a:lnTo>
                  <a:pt x="379475" y="7619"/>
                </a:lnTo>
                <a:lnTo>
                  <a:pt x="373379" y="1523"/>
                </a:lnTo>
                <a:lnTo>
                  <a:pt x="364235" y="0"/>
                </a:lnTo>
                <a:close/>
              </a:path>
            </a:pathLst>
          </a:custGeom>
          <a:solidFill>
            <a:srgbClr val="FFFFFF"/>
          </a:solidFill>
        </p:spPr>
        <p:txBody>
          <a:bodyPr wrap="square" lIns="0" tIns="0" rIns="0" bIns="0" rtlCol="0"/>
          <a:lstStyle/>
          <a:p/>
        </p:txBody>
      </p:sp>
      <p:sp>
        <p:nvSpPr>
          <p:cNvPr id="54" name="object 54"/>
          <p:cNvSpPr/>
          <p:nvPr/>
        </p:nvSpPr>
        <p:spPr>
          <a:xfrm>
            <a:off x="1752600" y="5635752"/>
            <a:ext cx="220979" cy="250190"/>
          </a:xfrm>
          <a:custGeom>
            <a:avLst/>
            <a:gdLst/>
            <a:ahLst/>
            <a:cxnLst/>
            <a:rect l="l" t="t" r="r" b="b"/>
            <a:pathLst>
              <a:path w="220980" h="250189">
                <a:moveTo>
                  <a:pt x="24384" y="0"/>
                </a:moveTo>
                <a:lnTo>
                  <a:pt x="15240" y="1523"/>
                </a:lnTo>
                <a:lnTo>
                  <a:pt x="7620" y="7619"/>
                </a:lnTo>
                <a:lnTo>
                  <a:pt x="1524" y="15239"/>
                </a:lnTo>
                <a:lnTo>
                  <a:pt x="0" y="24383"/>
                </a:lnTo>
                <a:lnTo>
                  <a:pt x="1524" y="33527"/>
                </a:lnTo>
                <a:lnTo>
                  <a:pt x="7620" y="41147"/>
                </a:lnTo>
                <a:lnTo>
                  <a:pt x="181356" y="243839"/>
                </a:lnTo>
                <a:lnTo>
                  <a:pt x="188976" y="248411"/>
                </a:lnTo>
                <a:lnTo>
                  <a:pt x="198120" y="249935"/>
                </a:lnTo>
                <a:lnTo>
                  <a:pt x="207264" y="248411"/>
                </a:lnTo>
                <a:lnTo>
                  <a:pt x="219456" y="236219"/>
                </a:lnTo>
                <a:lnTo>
                  <a:pt x="220980" y="227075"/>
                </a:lnTo>
                <a:lnTo>
                  <a:pt x="219456" y="217931"/>
                </a:lnTo>
                <a:lnTo>
                  <a:pt x="214884" y="210311"/>
                </a:lnTo>
                <a:lnTo>
                  <a:pt x="41148" y="7619"/>
                </a:lnTo>
                <a:lnTo>
                  <a:pt x="33528" y="1523"/>
                </a:lnTo>
                <a:lnTo>
                  <a:pt x="24384" y="0"/>
                </a:lnTo>
                <a:close/>
              </a:path>
            </a:pathLst>
          </a:custGeom>
          <a:solidFill>
            <a:srgbClr val="FFFFFF"/>
          </a:solidFill>
        </p:spPr>
        <p:txBody>
          <a:bodyPr wrap="square" lIns="0" tIns="0" rIns="0" bIns="0" rtlCol="0"/>
          <a:lstStyle/>
          <a:p/>
        </p:txBody>
      </p:sp>
      <p:sp>
        <p:nvSpPr>
          <p:cNvPr id="55" name="object 55"/>
          <p:cNvSpPr/>
          <p:nvPr/>
        </p:nvSpPr>
        <p:spPr>
          <a:xfrm>
            <a:off x="1722120" y="4133088"/>
            <a:ext cx="247015" cy="1016635"/>
          </a:xfrm>
          <a:custGeom>
            <a:avLst/>
            <a:gdLst/>
            <a:ahLst/>
            <a:cxnLst/>
            <a:rect l="l" t="t" r="r" b="b"/>
            <a:pathLst>
              <a:path w="247014" h="1016635">
                <a:moveTo>
                  <a:pt x="237744" y="24384"/>
                </a:moveTo>
                <a:lnTo>
                  <a:pt x="214883" y="24384"/>
                </a:lnTo>
                <a:lnTo>
                  <a:pt x="236219" y="33528"/>
                </a:lnTo>
                <a:lnTo>
                  <a:pt x="192264" y="211458"/>
                </a:lnTo>
                <a:lnTo>
                  <a:pt x="199644" y="993648"/>
                </a:lnTo>
                <a:lnTo>
                  <a:pt x="224028" y="1016508"/>
                </a:lnTo>
                <a:lnTo>
                  <a:pt x="233172" y="1014984"/>
                </a:lnTo>
                <a:lnTo>
                  <a:pt x="245364" y="1002792"/>
                </a:lnTo>
                <a:lnTo>
                  <a:pt x="246887" y="993648"/>
                </a:lnTo>
                <a:lnTo>
                  <a:pt x="237744" y="24384"/>
                </a:lnTo>
                <a:close/>
              </a:path>
              <a:path w="247014" h="1016635">
                <a:moveTo>
                  <a:pt x="214883" y="0"/>
                </a:moveTo>
                <a:lnTo>
                  <a:pt x="1523" y="786384"/>
                </a:lnTo>
                <a:lnTo>
                  <a:pt x="0" y="795528"/>
                </a:lnTo>
                <a:lnTo>
                  <a:pt x="1523" y="804672"/>
                </a:lnTo>
                <a:lnTo>
                  <a:pt x="7619" y="810768"/>
                </a:lnTo>
                <a:lnTo>
                  <a:pt x="15239" y="816864"/>
                </a:lnTo>
                <a:lnTo>
                  <a:pt x="24383" y="818388"/>
                </a:lnTo>
                <a:lnTo>
                  <a:pt x="33527" y="816864"/>
                </a:lnTo>
                <a:lnTo>
                  <a:pt x="45719" y="804672"/>
                </a:lnTo>
                <a:lnTo>
                  <a:pt x="192264" y="211458"/>
                </a:lnTo>
                <a:lnTo>
                  <a:pt x="190499" y="24384"/>
                </a:lnTo>
                <a:lnTo>
                  <a:pt x="237744" y="24384"/>
                </a:lnTo>
                <a:lnTo>
                  <a:pt x="236219" y="15240"/>
                </a:lnTo>
                <a:lnTo>
                  <a:pt x="230123" y="7620"/>
                </a:lnTo>
                <a:lnTo>
                  <a:pt x="224028" y="1524"/>
                </a:lnTo>
                <a:lnTo>
                  <a:pt x="214883" y="0"/>
                </a:lnTo>
                <a:close/>
              </a:path>
              <a:path w="247014" h="1016635">
                <a:moveTo>
                  <a:pt x="214883" y="24384"/>
                </a:moveTo>
                <a:lnTo>
                  <a:pt x="190499" y="24384"/>
                </a:lnTo>
                <a:lnTo>
                  <a:pt x="192264" y="211458"/>
                </a:lnTo>
                <a:lnTo>
                  <a:pt x="236219" y="33528"/>
                </a:lnTo>
                <a:lnTo>
                  <a:pt x="214883" y="24384"/>
                </a:lnTo>
                <a:close/>
              </a:path>
            </a:pathLst>
          </a:custGeom>
          <a:solidFill>
            <a:srgbClr val="FFFFFF"/>
          </a:solidFill>
        </p:spPr>
        <p:txBody>
          <a:bodyPr wrap="square" lIns="0" tIns="0" rIns="0" bIns="0" rtlCol="0"/>
          <a:lstStyle/>
          <a:p/>
        </p:txBody>
      </p:sp>
      <p:sp>
        <p:nvSpPr>
          <p:cNvPr id="56" name="object 56"/>
          <p:cNvSpPr/>
          <p:nvPr/>
        </p:nvSpPr>
        <p:spPr>
          <a:xfrm>
            <a:off x="1344167" y="4475988"/>
            <a:ext cx="425450" cy="1087120"/>
          </a:xfrm>
          <a:custGeom>
            <a:avLst/>
            <a:gdLst/>
            <a:ahLst/>
            <a:cxnLst/>
            <a:rect l="l" t="t" r="r" b="b"/>
            <a:pathLst>
              <a:path w="425450" h="1087120">
                <a:moveTo>
                  <a:pt x="24383" y="0"/>
                </a:moveTo>
                <a:lnTo>
                  <a:pt x="15239" y="1523"/>
                </a:lnTo>
                <a:lnTo>
                  <a:pt x="7619" y="7619"/>
                </a:lnTo>
                <a:lnTo>
                  <a:pt x="1524" y="15239"/>
                </a:lnTo>
                <a:lnTo>
                  <a:pt x="0" y="24383"/>
                </a:lnTo>
                <a:lnTo>
                  <a:pt x="1524" y="33527"/>
                </a:lnTo>
                <a:lnTo>
                  <a:pt x="227076" y="1072895"/>
                </a:lnTo>
                <a:lnTo>
                  <a:pt x="233172" y="1078991"/>
                </a:lnTo>
                <a:lnTo>
                  <a:pt x="240792" y="1085087"/>
                </a:lnTo>
                <a:lnTo>
                  <a:pt x="249936" y="1086611"/>
                </a:lnTo>
                <a:lnTo>
                  <a:pt x="259079" y="1085087"/>
                </a:lnTo>
                <a:lnTo>
                  <a:pt x="271272" y="1072895"/>
                </a:lnTo>
                <a:lnTo>
                  <a:pt x="272795" y="1063751"/>
                </a:lnTo>
                <a:lnTo>
                  <a:pt x="271272" y="1054607"/>
                </a:lnTo>
                <a:lnTo>
                  <a:pt x="65598" y="106841"/>
                </a:lnTo>
                <a:lnTo>
                  <a:pt x="7619" y="41147"/>
                </a:lnTo>
                <a:lnTo>
                  <a:pt x="24383" y="24383"/>
                </a:lnTo>
                <a:lnTo>
                  <a:pt x="45719" y="15239"/>
                </a:lnTo>
                <a:lnTo>
                  <a:pt x="47873" y="15239"/>
                </a:lnTo>
                <a:lnTo>
                  <a:pt x="41147" y="7619"/>
                </a:lnTo>
                <a:lnTo>
                  <a:pt x="33528" y="1523"/>
                </a:lnTo>
                <a:lnTo>
                  <a:pt x="24383" y="0"/>
                </a:lnTo>
                <a:close/>
              </a:path>
              <a:path w="425450" h="1087120">
                <a:moveTo>
                  <a:pt x="47873" y="15239"/>
                </a:moveTo>
                <a:lnTo>
                  <a:pt x="45719" y="15239"/>
                </a:lnTo>
                <a:lnTo>
                  <a:pt x="65598" y="106841"/>
                </a:lnTo>
                <a:lnTo>
                  <a:pt x="385572" y="469391"/>
                </a:lnTo>
                <a:lnTo>
                  <a:pt x="393192" y="473963"/>
                </a:lnTo>
                <a:lnTo>
                  <a:pt x="402336" y="475487"/>
                </a:lnTo>
                <a:lnTo>
                  <a:pt x="411480" y="473963"/>
                </a:lnTo>
                <a:lnTo>
                  <a:pt x="423672" y="461771"/>
                </a:lnTo>
                <a:lnTo>
                  <a:pt x="425195" y="452627"/>
                </a:lnTo>
                <a:lnTo>
                  <a:pt x="423672" y="443483"/>
                </a:lnTo>
                <a:lnTo>
                  <a:pt x="419100" y="435863"/>
                </a:lnTo>
                <a:lnTo>
                  <a:pt x="47873" y="15239"/>
                </a:lnTo>
                <a:close/>
              </a:path>
              <a:path w="425450" h="1087120">
                <a:moveTo>
                  <a:pt x="45719" y="15239"/>
                </a:moveTo>
                <a:lnTo>
                  <a:pt x="24383" y="24383"/>
                </a:lnTo>
                <a:lnTo>
                  <a:pt x="7619" y="41147"/>
                </a:lnTo>
                <a:lnTo>
                  <a:pt x="65598" y="106841"/>
                </a:lnTo>
                <a:lnTo>
                  <a:pt x="45719" y="15239"/>
                </a:lnTo>
                <a:close/>
              </a:path>
            </a:pathLst>
          </a:custGeom>
          <a:solidFill>
            <a:srgbClr val="FFFFFF"/>
          </a:solidFill>
        </p:spPr>
        <p:txBody>
          <a:bodyPr wrap="square" lIns="0" tIns="0" rIns="0" bIns="0" rtlCol="0"/>
          <a:lstStyle/>
          <a:p/>
        </p:txBody>
      </p:sp>
      <p:sp>
        <p:nvSpPr>
          <p:cNvPr id="57" name="object 57"/>
          <p:cNvSpPr/>
          <p:nvPr/>
        </p:nvSpPr>
        <p:spPr>
          <a:xfrm>
            <a:off x="1601724" y="5963411"/>
            <a:ext cx="373380" cy="300355"/>
          </a:xfrm>
          <a:custGeom>
            <a:avLst/>
            <a:gdLst/>
            <a:ahLst/>
            <a:cxnLst/>
            <a:rect l="l" t="t" r="r" b="b"/>
            <a:pathLst>
              <a:path w="373380" h="300354">
                <a:moveTo>
                  <a:pt x="350519" y="0"/>
                </a:moveTo>
                <a:lnTo>
                  <a:pt x="341375" y="1523"/>
                </a:lnTo>
                <a:lnTo>
                  <a:pt x="333755" y="7619"/>
                </a:lnTo>
                <a:lnTo>
                  <a:pt x="7619" y="260603"/>
                </a:lnTo>
                <a:lnTo>
                  <a:pt x="1523" y="268223"/>
                </a:lnTo>
                <a:lnTo>
                  <a:pt x="0" y="277367"/>
                </a:lnTo>
                <a:lnTo>
                  <a:pt x="1523" y="286511"/>
                </a:lnTo>
                <a:lnTo>
                  <a:pt x="7619" y="292607"/>
                </a:lnTo>
                <a:lnTo>
                  <a:pt x="15239" y="298703"/>
                </a:lnTo>
                <a:lnTo>
                  <a:pt x="24383" y="300227"/>
                </a:lnTo>
                <a:lnTo>
                  <a:pt x="33527" y="298703"/>
                </a:lnTo>
                <a:lnTo>
                  <a:pt x="41147" y="294131"/>
                </a:lnTo>
                <a:lnTo>
                  <a:pt x="367283" y="41147"/>
                </a:lnTo>
                <a:lnTo>
                  <a:pt x="371855" y="33527"/>
                </a:lnTo>
                <a:lnTo>
                  <a:pt x="373379" y="24383"/>
                </a:lnTo>
                <a:lnTo>
                  <a:pt x="371855" y="15239"/>
                </a:lnTo>
                <a:lnTo>
                  <a:pt x="365759" y="7619"/>
                </a:lnTo>
                <a:lnTo>
                  <a:pt x="359663" y="1523"/>
                </a:lnTo>
                <a:lnTo>
                  <a:pt x="350519" y="0"/>
                </a:lnTo>
                <a:close/>
              </a:path>
            </a:pathLst>
          </a:custGeom>
          <a:solidFill>
            <a:srgbClr val="FFFFFF"/>
          </a:solidFill>
        </p:spPr>
        <p:txBody>
          <a:bodyPr wrap="square" lIns="0" tIns="0" rIns="0" bIns="0" rtlCol="0"/>
          <a:lstStyle/>
          <a:p/>
        </p:txBody>
      </p:sp>
      <p:sp>
        <p:nvSpPr>
          <p:cNvPr id="58" name="object 58"/>
          <p:cNvSpPr/>
          <p:nvPr/>
        </p:nvSpPr>
        <p:spPr>
          <a:xfrm>
            <a:off x="1921764" y="4453128"/>
            <a:ext cx="680085" cy="1109980"/>
          </a:xfrm>
          <a:custGeom>
            <a:avLst/>
            <a:gdLst/>
            <a:ahLst/>
            <a:cxnLst/>
            <a:rect l="l" t="t" r="r" b="b"/>
            <a:pathLst>
              <a:path w="680085" h="1109979">
                <a:moveTo>
                  <a:pt x="595884" y="24384"/>
                </a:moveTo>
                <a:lnTo>
                  <a:pt x="573024" y="24384"/>
                </a:lnTo>
                <a:lnTo>
                  <a:pt x="589788" y="41148"/>
                </a:lnTo>
                <a:lnTo>
                  <a:pt x="553363" y="84249"/>
                </a:lnTo>
                <a:lnTo>
                  <a:pt x="632460" y="1086612"/>
                </a:lnTo>
                <a:lnTo>
                  <a:pt x="656844" y="1109472"/>
                </a:lnTo>
                <a:lnTo>
                  <a:pt x="665988" y="1107948"/>
                </a:lnTo>
                <a:lnTo>
                  <a:pt x="678180" y="1095756"/>
                </a:lnTo>
                <a:lnTo>
                  <a:pt x="679704" y="1086612"/>
                </a:lnTo>
                <a:lnTo>
                  <a:pt x="595884" y="24384"/>
                </a:lnTo>
                <a:close/>
              </a:path>
              <a:path w="680085" h="1109979">
                <a:moveTo>
                  <a:pt x="573024" y="0"/>
                </a:moveTo>
                <a:lnTo>
                  <a:pt x="7620" y="656844"/>
                </a:lnTo>
                <a:lnTo>
                  <a:pt x="0" y="673608"/>
                </a:lnTo>
                <a:lnTo>
                  <a:pt x="1524" y="682752"/>
                </a:lnTo>
                <a:lnTo>
                  <a:pt x="7620" y="688848"/>
                </a:lnTo>
                <a:lnTo>
                  <a:pt x="15240" y="694944"/>
                </a:lnTo>
                <a:lnTo>
                  <a:pt x="24384" y="696468"/>
                </a:lnTo>
                <a:lnTo>
                  <a:pt x="33528" y="694944"/>
                </a:lnTo>
                <a:lnTo>
                  <a:pt x="41148" y="690372"/>
                </a:lnTo>
                <a:lnTo>
                  <a:pt x="553363" y="84249"/>
                </a:lnTo>
                <a:lnTo>
                  <a:pt x="548640" y="24384"/>
                </a:lnTo>
                <a:lnTo>
                  <a:pt x="595884" y="24384"/>
                </a:lnTo>
                <a:lnTo>
                  <a:pt x="594360" y="15240"/>
                </a:lnTo>
                <a:lnTo>
                  <a:pt x="588264" y="7620"/>
                </a:lnTo>
                <a:lnTo>
                  <a:pt x="582168" y="1524"/>
                </a:lnTo>
                <a:lnTo>
                  <a:pt x="573024" y="0"/>
                </a:lnTo>
                <a:close/>
              </a:path>
              <a:path w="680085" h="1109979">
                <a:moveTo>
                  <a:pt x="573024" y="24384"/>
                </a:moveTo>
                <a:lnTo>
                  <a:pt x="548640" y="24384"/>
                </a:lnTo>
                <a:lnTo>
                  <a:pt x="553363" y="84249"/>
                </a:lnTo>
                <a:lnTo>
                  <a:pt x="589788" y="41148"/>
                </a:lnTo>
                <a:lnTo>
                  <a:pt x="573024" y="24384"/>
                </a:lnTo>
                <a:close/>
              </a:path>
            </a:pathLst>
          </a:custGeom>
          <a:solidFill>
            <a:srgbClr val="FFFFFF"/>
          </a:solidFill>
        </p:spPr>
        <p:txBody>
          <a:bodyPr wrap="square" lIns="0" tIns="0" rIns="0" bIns="0" rtlCol="0"/>
          <a:lstStyle/>
          <a:p/>
        </p:txBody>
      </p:sp>
      <p:sp>
        <p:nvSpPr>
          <p:cNvPr id="59" name="object 59"/>
          <p:cNvSpPr txBox="1"/>
          <p:nvPr/>
        </p:nvSpPr>
        <p:spPr>
          <a:xfrm>
            <a:off x="1143000" y="3835908"/>
            <a:ext cx="5485130" cy="3019425"/>
          </a:xfrm>
          <a:prstGeom prst="rect">
            <a:avLst/>
          </a:prstGeom>
        </p:spPr>
        <p:txBody>
          <a:bodyPr wrap="square" lIns="0" tIns="38735" rIns="0" bIns="0" rtlCol="0" vert="horz">
            <a:spAutoFit/>
          </a:bodyPr>
          <a:lstStyle/>
          <a:p>
            <a:pPr marL="1480820">
              <a:lnSpc>
                <a:spcPct val="100000"/>
              </a:lnSpc>
              <a:spcBef>
                <a:spcPts val="305"/>
              </a:spcBef>
            </a:pPr>
            <a:r>
              <a:rPr dirty="0" sz="2250" spc="-5">
                <a:solidFill>
                  <a:srgbClr val="FFFFCC"/>
                </a:solidFill>
                <a:latin typeface="Verdana"/>
                <a:cs typeface="Verdana"/>
              </a:rPr>
              <a:t>client</a:t>
            </a:r>
            <a:r>
              <a:rPr dirty="0" sz="2250" spc="-75">
                <a:solidFill>
                  <a:srgbClr val="FFFFCC"/>
                </a:solidFill>
                <a:latin typeface="Verdana"/>
                <a:cs typeface="Verdana"/>
              </a:rPr>
              <a:t> </a:t>
            </a:r>
            <a:r>
              <a:rPr dirty="0" sz="2250" spc="-5">
                <a:solidFill>
                  <a:srgbClr val="FFFFCC"/>
                </a:solidFill>
                <a:latin typeface="Verdana"/>
                <a:cs typeface="Verdana"/>
              </a:rPr>
              <a:t>classes</a:t>
            </a:r>
            <a:endParaRPr sz="2250">
              <a:latin typeface="Verdana"/>
              <a:cs typeface="Verdana"/>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0"/>
              </a:spcBef>
            </a:pPr>
            <a:endParaRPr sz="2200">
              <a:latin typeface="Times New Roman"/>
              <a:cs typeface="Times New Roman"/>
            </a:endParaRPr>
          </a:p>
          <a:p>
            <a:pPr marL="1310005">
              <a:lnSpc>
                <a:spcPct val="100000"/>
              </a:lnSpc>
            </a:pPr>
            <a:r>
              <a:rPr dirty="0" sz="2250" spc="-5">
                <a:solidFill>
                  <a:srgbClr val="FFFFCC"/>
                </a:solidFill>
                <a:latin typeface="Verdana"/>
                <a:cs typeface="Verdana"/>
              </a:rPr>
              <a:t>subsystem</a:t>
            </a:r>
            <a:r>
              <a:rPr dirty="0" sz="2250" spc="-70">
                <a:solidFill>
                  <a:srgbClr val="FFFFCC"/>
                </a:solidFill>
                <a:latin typeface="Verdana"/>
                <a:cs typeface="Verdana"/>
              </a:rPr>
              <a:t> </a:t>
            </a:r>
            <a:r>
              <a:rPr dirty="0" sz="2250" spc="-5">
                <a:solidFill>
                  <a:srgbClr val="FFFFCC"/>
                </a:solidFill>
                <a:latin typeface="Verdana"/>
                <a:cs typeface="Verdana"/>
              </a:rPr>
              <a:t>classes</a:t>
            </a:r>
            <a:endParaRPr sz="2250">
              <a:latin typeface="Verdana"/>
              <a:cs typeface="Verdana"/>
            </a:endParaRPr>
          </a:p>
        </p:txBody>
      </p:sp>
      <p:sp>
        <p:nvSpPr>
          <p:cNvPr id="61" name="object 61"/>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144</a:t>
            </a:r>
          </a:p>
          <a:p>
            <a:pPr marL="1498600">
              <a:lnSpc>
                <a:spcPts val="1410"/>
              </a:lnSpc>
            </a:pPr>
            <a:r>
              <a:rPr dirty="0"/>
              <a:t>© Copyright </a:t>
            </a:r>
            <a:r>
              <a:rPr dirty="0" spc="-5"/>
              <a:t>Virtual University </a:t>
            </a:r>
            <a:r>
              <a:rPr dirty="0"/>
              <a:t>of</a:t>
            </a:r>
            <a:r>
              <a:rPr dirty="0" spc="-80"/>
              <a:t> </a:t>
            </a:r>
            <a:r>
              <a:rPr dirty="0" spc="-5"/>
              <a:t>Pakistan</a:t>
            </a:r>
          </a:p>
        </p:txBody>
      </p:sp>
      <p:sp>
        <p:nvSpPr>
          <p:cNvPr id="60" name="object 60"/>
          <p:cNvSpPr txBox="1"/>
          <p:nvPr/>
        </p:nvSpPr>
        <p:spPr>
          <a:xfrm>
            <a:off x="1206500" y="6981456"/>
            <a:ext cx="846455" cy="250825"/>
          </a:xfrm>
          <a:prstGeom prst="rect">
            <a:avLst/>
          </a:prstGeom>
        </p:spPr>
        <p:txBody>
          <a:bodyPr wrap="square" lIns="0" tIns="0" rIns="0" bIns="0" rtlCol="0" vert="horz">
            <a:spAutoFit/>
          </a:bodyPr>
          <a:lstStyle/>
          <a:p>
            <a:pPr marL="12700">
              <a:lnSpc>
                <a:spcPct val="100000"/>
              </a:lnSpc>
            </a:pPr>
            <a:r>
              <a:rPr dirty="0" sz="1600" spc="-10">
                <a:latin typeface="Tahoma"/>
                <a:cs typeface="Tahoma"/>
              </a:rPr>
              <a:t>Structure</a:t>
            </a:r>
            <a:endParaRPr sz="1600">
              <a:latin typeface="Tahoma"/>
              <a:cs typeface="Tahom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143000" y="914400"/>
            <a:ext cx="5486400" cy="3706495"/>
          </a:xfrm>
          <a:custGeom>
            <a:avLst/>
            <a:gdLst/>
            <a:ahLst/>
            <a:cxnLst/>
            <a:rect l="l" t="t" r="r" b="b"/>
            <a:pathLst>
              <a:path w="5486400" h="3706495">
                <a:moveTo>
                  <a:pt x="0" y="0"/>
                </a:moveTo>
                <a:lnTo>
                  <a:pt x="5486400" y="0"/>
                </a:lnTo>
                <a:lnTo>
                  <a:pt x="5486400" y="3706367"/>
                </a:lnTo>
                <a:lnTo>
                  <a:pt x="0" y="3706367"/>
                </a:lnTo>
                <a:lnTo>
                  <a:pt x="0" y="0"/>
                </a:lnTo>
                <a:close/>
              </a:path>
            </a:pathLst>
          </a:custGeom>
          <a:solidFill>
            <a:srgbClr val="808080"/>
          </a:solidFill>
        </p:spPr>
        <p:txBody>
          <a:bodyPr wrap="square" lIns="0" tIns="0" rIns="0" bIns="0" rtlCol="0"/>
          <a:lstStyle/>
          <a:p/>
        </p:txBody>
      </p:sp>
      <p:sp>
        <p:nvSpPr>
          <p:cNvPr id="6" name="object 6"/>
          <p:cNvSpPr/>
          <p:nvPr/>
        </p:nvSpPr>
        <p:spPr>
          <a:xfrm>
            <a:off x="4812791" y="2145792"/>
            <a:ext cx="658495" cy="376555"/>
          </a:xfrm>
          <a:custGeom>
            <a:avLst/>
            <a:gdLst/>
            <a:ahLst/>
            <a:cxnLst/>
            <a:rect l="l" t="t" r="r" b="b"/>
            <a:pathLst>
              <a:path w="658495" h="376555">
                <a:moveTo>
                  <a:pt x="0" y="0"/>
                </a:moveTo>
                <a:lnTo>
                  <a:pt x="0" y="376428"/>
                </a:lnTo>
                <a:lnTo>
                  <a:pt x="658368" y="376428"/>
                </a:lnTo>
                <a:lnTo>
                  <a:pt x="658368" y="0"/>
                </a:lnTo>
                <a:lnTo>
                  <a:pt x="0" y="0"/>
                </a:lnTo>
                <a:close/>
              </a:path>
            </a:pathLst>
          </a:custGeom>
          <a:solidFill>
            <a:srgbClr val="FFFFCC"/>
          </a:solidFill>
        </p:spPr>
        <p:txBody>
          <a:bodyPr wrap="square" lIns="0" tIns="0" rIns="0" bIns="0" rtlCol="0"/>
          <a:lstStyle/>
          <a:p/>
        </p:txBody>
      </p:sp>
      <p:sp>
        <p:nvSpPr>
          <p:cNvPr id="7" name="object 7"/>
          <p:cNvSpPr/>
          <p:nvPr/>
        </p:nvSpPr>
        <p:spPr>
          <a:xfrm>
            <a:off x="4259579" y="3683508"/>
            <a:ext cx="658495" cy="376555"/>
          </a:xfrm>
          <a:custGeom>
            <a:avLst/>
            <a:gdLst/>
            <a:ahLst/>
            <a:cxnLst/>
            <a:rect l="l" t="t" r="r" b="b"/>
            <a:pathLst>
              <a:path w="658495" h="376554">
                <a:moveTo>
                  <a:pt x="658368" y="0"/>
                </a:moveTo>
                <a:lnTo>
                  <a:pt x="0" y="0"/>
                </a:lnTo>
                <a:lnTo>
                  <a:pt x="0" y="376428"/>
                </a:lnTo>
                <a:lnTo>
                  <a:pt x="658368" y="376428"/>
                </a:lnTo>
                <a:lnTo>
                  <a:pt x="658368" y="0"/>
                </a:lnTo>
                <a:close/>
              </a:path>
            </a:pathLst>
          </a:custGeom>
          <a:solidFill>
            <a:srgbClr val="FFFFCC"/>
          </a:solidFill>
        </p:spPr>
        <p:txBody>
          <a:bodyPr wrap="square" lIns="0" tIns="0" rIns="0" bIns="0" rtlCol="0"/>
          <a:lstStyle/>
          <a:p/>
        </p:txBody>
      </p:sp>
      <p:sp>
        <p:nvSpPr>
          <p:cNvPr id="8" name="object 8"/>
          <p:cNvSpPr/>
          <p:nvPr/>
        </p:nvSpPr>
        <p:spPr>
          <a:xfrm>
            <a:off x="2924555" y="3220211"/>
            <a:ext cx="658495" cy="376555"/>
          </a:xfrm>
          <a:custGeom>
            <a:avLst/>
            <a:gdLst/>
            <a:ahLst/>
            <a:cxnLst/>
            <a:rect l="l" t="t" r="r" b="b"/>
            <a:pathLst>
              <a:path w="658495" h="376554">
                <a:moveTo>
                  <a:pt x="658368" y="376428"/>
                </a:moveTo>
                <a:lnTo>
                  <a:pt x="658368" y="0"/>
                </a:lnTo>
                <a:lnTo>
                  <a:pt x="0" y="0"/>
                </a:lnTo>
                <a:lnTo>
                  <a:pt x="0" y="376428"/>
                </a:lnTo>
                <a:lnTo>
                  <a:pt x="658368" y="376428"/>
                </a:lnTo>
                <a:close/>
              </a:path>
            </a:pathLst>
          </a:custGeom>
          <a:solidFill>
            <a:srgbClr val="FFFFCC"/>
          </a:solidFill>
        </p:spPr>
        <p:txBody>
          <a:bodyPr wrap="square" lIns="0" tIns="0" rIns="0" bIns="0" rtlCol="0"/>
          <a:lstStyle/>
          <a:p/>
        </p:txBody>
      </p:sp>
      <p:sp>
        <p:nvSpPr>
          <p:cNvPr id="9" name="object 9"/>
          <p:cNvSpPr/>
          <p:nvPr/>
        </p:nvSpPr>
        <p:spPr>
          <a:xfrm>
            <a:off x="1339596" y="2145792"/>
            <a:ext cx="658495" cy="376555"/>
          </a:xfrm>
          <a:custGeom>
            <a:avLst/>
            <a:gdLst/>
            <a:ahLst/>
            <a:cxnLst/>
            <a:rect l="l" t="t" r="r" b="b"/>
            <a:pathLst>
              <a:path w="658494" h="376555">
                <a:moveTo>
                  <a:pt x="0" y="376427"/>
                </a:moveTo>
                <a:lnTo>
                  <a:pt x="658368" y="376427"/>
                </a:lnTo>
                <a:lnTo>
                  <a:pt x="658368" y="0"/>
                </a:lnTo>
                <a:lnTo>
                  <a:pt x="0" y="0"/>
                </a:lnTo>
                <a:lnTo>
                  <a:pt x="0" y="376427"/>
                </a:lnTo>
                <a:close/>
              </a:path>
            </a:pathLst>
          </a:custGeom>
          <a:solidFill>
            <a:srgbClr val="FFFFCC"/>
          </a:solidFill>
        </p:spPr>
        <p:txBody>
          <a:bodyPr wrap="square" lIns="0" tIns="0" rIns="0" bIns="0" rtlCol="0"/>
          <a:lstStyle/>
          <a:p/>
        </p:txBody>
      </p:sp>
      <p:sp>
        <p:nvSpPr>
          <p:cNvPr id="10" name="object 10"/>
          <p:cNvSpPr/>
          <p:nvPr/>
        </p:nvSpPr>
        <p:spPr>
          <a:xfrm>
            <a:off x="1339596" y="3683508"/>
            <a:ext cx="658495" cy="376555"/>
          </a:xfrm>
          <a:custGeom>
            <a:avLst/>
            <a:gdLst/>
            <a:ahLst/>
            <a:cxnLst/>
            <a:rect l="l" t="t" r="r" b="b"/>
            <a:pathLst>
              <a:path w="658494" h="376554">
                <a:moveTo>
                  <a:pt x="658368" y="0"/>
                </a:moveTo>
                <a:lnTo>
                  <a:pt x="0" y="0"/>
                </a:lnTo>
                <a:lnTo>
                  <a:pt x="0" y="376428"/>
                </a:lnTo>
                <a:lnTo>
                  <a:pt x="658368" y="376428"/>
                </a:lnTo>
                <a:lnTo>
                  <a:pt x="658368" y="0"/>
                </a:lnTo>
                <a:close/>
              </a:path>
            </a:pathLst>
          </a:custGeom>
          <a:solidFill>
            <a:srgbClr val="FFFFCC"/>
          </a:solidFill>
        </p:spPr>
        <p:txBody>
          <a:bodyPr wrap="square" lIns="0" tIns="0" rIns="0" bIns="0" rtlCol="0"/>
          <a:lstStyle/>
          <a:p/>
        </p:txBody>
      </p:sp>
      <p:sp>
        <p:nvSpPr>
          <p:cNvPr id="11" name="object 11"/>
          <p:cNvSpPr/>
          <p:nvPr/>
        </p:nvSpPr>
        <p:spPr>
          <a:xfrm>
            <a:off x="5309615" y="3683508"/>
            <a:ext cx="658495" cy="376555"/>
          </a:xfrm>
          <a:custGeom>
            <a:avLst/>
            <a:gdLst/>
            <a:ahLst/>
            <a:cxnLst/>
            <a:rect l="l" t="t" r="r" b="b"/>
            <a:pathLst>
              <a:path w="658495" h="376554">
                <a:moveTo>
                  <a:pt x="658367" y="0"/>
                </a:moveTo>
                <a:lnTo>
                  <a:pt x="0" y="0"/>
                </a:lnTo>
                <a:lnTo>
                  <a:pt x="0" y="376427"/>
                </a:lnTo>
                <a:lnTo>
                  <a:pt x="658367" y="376427"/>
                </a:lnTo>
                <a:lnTo>
                  <a:pt x="658367" y="0"/>
                </a:lnTo>
                <a:close/>
              </a:path>
            </a:pathLst>
          </a:custGeom>
          <a:solidFill>
            <a:srgbClr val="FFFFCC"/>
          </a:solidFill>
        </p:spPr>
        <p:txBody>
          <a:bodyPr wrap="square" lIns="0" tIns="0" rIns="0" bIns="0" rtlCol="0"/>
          <a:lstStyle/>
          <a:p/>
        </p:txBody>
      </p:sp>
      <p:sp>
        <p:nvSpPr>
          <p:cNvPr id="12" name="object 12"/>
          <p:cNvSpPr/>
          <p:nvPr/>
        </p:nvSpPr>
        <p:spPr>
          <a:xfrm>
            <a:off x="2551176" y="2145792"/>
            <a:ext cx="658495" cy="376555"/>
          </a:xfrm>
          <a:custGeom>
            <a:avLst/>
            <a:gdLst/>
            <a:ahLst/>
            <a:cxnLst/>
            <a:rect l="l" t="t" r="r" b="b"/>
            <a:pathLst>
              <a:path w="658494" h="376555">
                <a:moveTo>
                  <a:pt x="658368" y="376427"/>
                </a:moveTo>
                <a:lnTo>
                  <a:pt x="0" y="376427"/>
                </a:lnTo>
                <a:lnTo>
                  <a:pt x="0" y="0"/>
                </a:lnTo>
                <a:lnTo>
                  <a:pt x="658368" y="0"/>
                </a:lnTo>
                <a:lnTo>
                  <a:pt x="658368" y="376427"/>
                </a:lnTo>
                <a:close/>
              </a:path>
            </a:pathLst>
          </a:custGeom>
          <a:solidFill>
            <a:srgbClr val="FFFFCC"/>
          </a:solidFill>
        </p:spPr>
        <p:txBody>
          <a:bodyPr wrap="square" lIns="0" tIns="0" rIns="0" bIns="0" rtlCol="0"/>
          <a:lstStyle/>
          <a:p/>
        </p:txBody>
      </p:sp>
      <p:sp>
        <p:nvSpPr>
          <p:cNvPr id="13" name="object 13"/>
          <p:cNvSpPr/>
          <p:nvPr/>
        </p:nvSpPr>
        <p:spPr>
          <a:xfrm>
            <a:off x="1642872" y="2863595"/>
            <a:ext cx="173990" cy="417830"/>
          </a:xfrm>
          <a:custGeom>
            <a:avLst/>
            <a:gdLst/>
            <a:ahLst/>
            <a:cxnLst/>
            <a:rect l="l" t="t" r="r" b="b"/>
            <a:pathLst>
              <a:path w="173989" h="417829">
                <a:moveTo>
                  <a:pt x="114711" y="367283"/>
                </a:moveTo>
                <a:lnTo>
                  <a:pt x="25907" y="367283"/>
                </a:lnTo>
                <a:lnTo>
                  <a:pt x="15239" y="368807"/>
                </a:lnTo>
                <a:lnTo>
                  <a:pt x="7619" y="374903"/>
                </a:lnTo>
                <a:lnTo>
                  <a:pt x="1523" y="382523"/>
                </a:lnTo>
                <a:lnTo>
                  <a:pt x="0" y="393191"/>
                </a:lnTo>
                <a:lnTo>
                  <a:pt x="1523" y="402335"/>
                </a:lnTo>
                <a:lnTo>
                  <a:pt x="7619" y="409955"/>
                </a:lnTo>
                <a:lnTo>
                  <a:pt x="15239" y="416051"/>
                </a:lnTo>
                <a:lnTo>
                  <a:pt x="25907" y="417575"/>
                </a:lnTo>
                <a:lnTo>
                  <a:pt x="149351" y="417575"/>
                </a:lnTo>
                <a:lnTo>
                  <a:pt x="158495" y="416051"/>
                </a:lnTo>
                <a:lnTo>
                  <a:pt x="166115" y="409955"/>
                </a:lnTo>
                <a:lnTo>
                  <a:pt x="172211" y="402335"/>
                </a:lnTo>
                <a:lnTo>
                  <a:pt x="126491" y="402335"/>
                </a:lnTo>
                <a:lnTo>
                  <a:pt x="114711" y="367283"/>
                </a:lnTo>
                <a:close/>
              </a:path>
              <a:path w="173989" h="417829">
                <a:moveTo>
                  <a:pt x="25907" y="0"/>
                </a:moveTo>
                <a:lnTo>
                  <a:pt x="15239" y="1523"/>
                </a:lnTo>
                <a:lnTo>
                  <a:pt x="7619" y="7619"/>
                </a:lnTo>
                <a:lnTo>
                  <a:pt x="1523" y="15239"/>
                </a:lnTo>
                <a:lnTo>
                  <a:pt x="0" y="25907"/>
                </a:lnTo>
                <a:lnTo>
                  <a:pt x="3047" y="35051"/>
                </a:lnTo>
                <a:lnTo>
                  <a:pt x="126491" y="402335"/>
                </a:lnTo>
                <a:lnTo>
                  <a:pt x="149351" y="393191"/>
                </a:lnTo>
                <a:lnTo>
                  <a:pt x="149351" y="367283"/>
                </a:lnTo>
                <a:lnTo>
                  <a:pt x="167089" y="367283"/>
                </a:lnTo>
                <a:lnTo>
                  <a:pt x="48767" y="15239"/>
                </a:lnTo>
                <a:lnTo>
                  <a:pt x="42671" y="7619"/>
                </a:lnTo>
                <a:lnTo>
                  <a:pt x="35051" y="1523"/>
                </a:lnTo>
                <a:lnTo>
                  <a:pt x="25907" y="0"/>
                </a:lnTo>
                <a:close/>
              </a:path>
              <a:path w="173989" h="417829">
                <a:moveTo>
                  <a:pt x="167089" y="367283"/>
                </a:moveTo>
                <a:lnTo>
                  <a:pt x="149351" y="367283"/>
                </a:lnTo>
                <a:lnTo>
                  <a:pt x="149351" y="393191"/>
                </a:lnTo>
                <a:lnTo>
                  <a:pt x="126491" y="402335"/>
                </a:lnTo>
                <a:lnTo>
                  <a:pt x="172211" y="402335"/>
                </a:lnTo>
                <a:lnTo>
                  <a:pt x="173735" y="393191"/>
                </a:lnTo>
                <a:lnTo>
                  <a:pt x="172211" y="382523"/>
                </a:lnTo>
                <a:lnTo>
                  <a:pt x="167089" y="367283"/>
                </a:lnTo>
                <a:close/>
              </a:path>
            </a:pathLst>
          </a:custGeom>
          <a:solidFill>
            <a:srgbClr val="FFFFFF"/>
          </a:solidFill>
        </p:spPr>
        <p:txBody>
          <a:bodyPr wrap="square" lIns="0" tIns="0" rIns="0" bIns="0" rtlCol="0"/>
          <a:lstStyle/>
          <a:p/>
        </p:txBody>
      </p:sp>
      <p:sp>
        <p:nvSpPr>
          <p:cNvPr id="14" name="object 14"/>
          <p:cNvSpPr/>
          <p:nvPr/>
        </p:nvSpPr>
        <p:spPr>
          <a:xfrm>
            <a:off x="5216652" y="3409188"/>
            <a:ext cx="321945" cy="280670"/>
          </a:xfrm>
          <a:custGeom>
            <a:avLst/>
            <a:gdLst/>
            <a:ahLst/>
            <a:cxnLst/>
            <a:rect l="l" t="t" r="r" b="b"/>
            <a:pathLst>
              <a:path w="321945" h="280670">
                <a:moveTo>
                  <a:pt x="297180" y="25907"/>
                </a:moveTo>
                <a:lnTo>
                  <a:pt x="271272" y="25907"/>
                </a:lnTo>
                <a:lnTo>
                  <a:pt x="271272" y="256031"/>
                </a:lnTo>
                <a:lnTo>
                  <a:pt x="272796" y="265175"/>
                </a:lnTo>
                <a:lnTo>
                  <a:pt x="278892" y="272795"/>
                </a:lnTo>
                <a:lnTo>
                  <a:pt x="286512" y="278891"/>
                </a:lnTo>
                <a:lnTo>
                  <a:pt x="297180" y="280415"/>
                </a:lnTo>
                <a:lnTo>
                  <a:pt x="306324" y="278891"/>
                </a:lnTo>
                <a:lnTo>
                  <a:pt x="313944" y="272795"/>
                </a:lnTo>
                <a:lnTo>
                  <a:pt x="320040" y="265175"/>
                </a:lnTo>
                <a:lnTo>
                  <a:pt x="321564" y="256031"/>
                </a:lnTo>
                <a:lnTo>
                  <a:pt x="321564" y="50291"/>
                </a:lnTo>
                <a:lnTo>
                  <a:pt x="297180" y="50291"/>
                </a:lnTo>
                <a:lnTo>
                  <a:pt x="297180" y="25907"/>
                </a:lnTo>
                <a:close/>
              </a:path>
              <a:path w="321945" h="280670">
                <a:moveTo>
                  <a:pt x="297180" y="0"/>
                </a:moveTo>
                <a:lnTo>
                  <a:pt x="25908" y="0"/>
                </a:lnTo>
                <a:lnTo>
                  <a:pt x="15240" y="1523"/>
                </a:lnTo>
                <a:lnTo>
                  <a:pt x="7620" y="7619"/>
                </a:lnTo>
                <a:lnTo>
                  <a:pt x="1524" y="15239"/>
                </a:lnTo>
                <a:lnTo>
                  <a:pt x="0" y="25907"/>
                </a:lnTo>
                <a:lnTo>
                  <a:pt x="1524" y="35051"/>
                </a:lnTo>
                <a:lnTo>
                  <a:pt x="7620" y="42671"/>
                </a:lnTo>
                <a:lnTo>
                  <a:pt x="15240" y="48767"/>
                </a:lnTo>
                <a:lnTo>
                  <a:pt x="25908" y="50291"/>
                </a:lnTo>
                <a:lnTo>
                  <a:pt x="271272" y="50291"/>
                </a:lnTo>
                <a:lnTo>
                  <a:pt x="271272" y="25907"/>
                </a:lnTo>
                <a:lnTo>
                  <a:pt x="321564" y="25907"/>
                </a:lnTo>
                <a:lnTo>
                  <a:pt x="320040" y="15239"/>
                </a:lnTo>
                <a:lnTo>
                  <a:pt x="313944" y="7619"/>
                </a:lnTo>
                <a:lnTo>
                  <a:pt x="306324" y="1523"/>
                </a:lnTo>
                <a:lnTo>
                  <a:pt x="297180" y="0"/>
                </a:lnTo>
                <a:close/>
              </a:path>
              <a:path w="321945" h="280670">
                <a:moveTo>
                  <a:pt x="321564" y="25907"/>
                </a:moveTo>
                <a:lnTo>
                  <a:pt x="297180" y="25907"/>
                </a:lnTo>
                <a:lnTo>
                  <a:pt x="297180" y="50291"/>
                </a:lnTo>
                <a:lnTo>
                  <a:pt x="321564" y="50291"/>
                </a:lnTo>
                <a:lnTo>
                  <a:pt x="321564" y="25907"/>
                </a:lnTo>
                <a:close/>
              </a:path>
            </a:pathLst>
          </a:custGeom>
          <a:solidFill>
            <a:srgbClr val="FFFFFF"/>
          </a:solidFill>
        </p:spPr>
        <p:txBody>
          <a:bodyPr wrap="square" lIns="0" tIns="0" rIns="0" bIns="0" rtlCol="0"/>
          <a:lstStyle/>
          <a:p/>
        </p:txBody>
      </p:sp>
      <p:sp>
        <p:nvSpPr>
          <p:cNvPr id="15" name="object 15"/>
          <p:cNvSpPr/>
          <p:nvPr/>
        </p:nvSpPr>
        <p:spPr>
          <a:xfrm>
            <a:off x="5116067" y="3122676"/>
            <a:ext cx="151130" cy="337185"/>
          </a:xfrm>
          <a:custGeom>
            <a:avLst/>
            <a:gdLst/>
            <a:ahLst/>
            <a:cxnLst/>
            <a:rect l="l" t="t" r="r" b="b"/>
            <a:pathLst>
              <a:path w="151129" h="337185">
                <a:moveTo>
                  <a:pt x="25908" y="0"/>
                </a:moveTo>
                <a:lnTo>
                  <a:pt x="15240" y="1524"/>
                </a:lnTo>
                <a:lnTo>
                  <a:pt x="7620" y="7620"/>
                </a:lnTo>
                <a:lnTo>
                  <a:pt x="1524" y="15240"/>
                </a:lnTo>
                <a:lnTo>
                  <a:pt x="0" y="25908"/>
                </a:lnTo>
                <a:lnTo>
                  <a:pt x="3048" y="35052"/>
                </a:lnTo>
                <a:lnTo>
                  <a:pt x="103632" y="321564"/>
                </a:lnTo>
                <a:lnTo>
                  <a:pt x="108204" y="329184"/>
                </a:lnTo>
                <a:lnTo>
                  <a:pt x="115824" y="335280"/>
                </a:lnTo>
                <a:lnTo>
                  <a:pt x="126492" y="336804"/>
                </a:lnTo>
                <a:lnTo>
                  <a:pt x="135636" y="335280"/>
                </a:lnTo>
                <a:lnTo>
                  <a:pt x="143256" y="329184"/>
                </a:lnTo>
                <a:lnTo>
                  <a:pt x="149352" y="321564"/>
                </a:lnTo>
                <a:lnTo>
                  <a:pt x="150876" y="312420"/>
                </a:lnTo>
                <a:lnTo>
                  <a:pt x="149352" y="301752"/>
                </a:lnTo>
                <a:lnTo>
                  <a:pt x="48768" y="15240"/>
                </a:lnTo>
                <a:lnTo>
                  <a:pt x="42672" y="7620"/>
                </a:lnTo>
                <a:lnTo>
                  <a:pt x="35052" y="1524"/>
                </a:lnTo>
                <a:lnTo>
                  <a:pt x="25908" y="0"/>
                </a:lnTo>
                <a:close/>
              </a:path>
            </a:pathLst>
          </a:custGeom>
          <a:solidFill>
            <a:srgbClr val="FFFFFF"/>
          </a:solidFill>
        </p:spPr>
        <p:txBody>
          <a:bodyPr wrap="square" lIns="0" tIns="0" rIns="0" bIns="0" rtlCol="0"/>
          <a:lstStyle/>
          <a:p/>
        </p:txBody>
      </p:sp>
      <p:sp>
        <p:nvSpPr>
          <p:cNvPr id="16" name="object 16"/>
          <p:cNvSpPr/>
          <p:nvPr/>
        </p:nvSpPr>
        <p:spPr>
          <a:xfrm>
            <a:off x="5141214" y="2496311"/>
            <a:ext cx="0" cy="676910"/>
          </a:xfrm>
          <a:custGeom>
            <a:avLst/>
            <a:gdLst/>
            <a:ahLst/>
            <a:cxnLst/>
            <a:rect l="l" t="t" r="r" b="b"/>
            <a:pathLst>
              <a:path w="0" h="676910">
                <a:moveTo>
                  <a:pt x="0" y="0"/>
                </a:moveTo>
                <a:lnTo>
                  <a:pt x="0" y="676655"/>
                </a:lnTo>
              </a:path>
            </a:pathLst>
          </a:custGeom>
          <a:ln w="50291">
            <a:solidFill>
              <a:srgbClr val="FFFFFF"/>
            </a:solidFill>
          </a:ln>
        </p:spPr>
        <p:txBody>
          <a:bodyPr wrap="square" lIns="0" tIns="0" rIns="0" bIns="0" rtlCol="0"/>
          <a:lstStyle/>
          <a:p/>
        </p:txBody>
      </p:sp>
      <p:sp>
        <p:nvSpPr>
          <p:cNvPr id="17" name="object 17"/>
          <p:cNvSpPr/>
          <p:nvPr/>
        </p:nvSpPr>
        <p:spPr>
          <a:xfrm>
            <a:off x="4981955" y="3122676"/>
            <a:ext cx="184785" cy="337185"/>
          </a:xfrm>
          <a:custGeom>
            <a:avLst/>
            <a:gdLst/>
            <a:ahLst/>
            <a:cxnLst/>
            <a:rect l="l" t="t" r="r" b="b"/>
            <a:pathLst>
              <a:path w="184785" h="337185">
                <a:moveTo>
                  <a:pt x="160019" y="0"/>
                </a:moveTo>
                <a:lnTo>
                  <a:pt x="3047" y="301751"/>
                </a:lnTo>
                <a:lnTo>
                  <a:pt x="0" y="312419"/>
                </a:lnTo>
                <a:lnTo>
                  <a:pt x="1523" y="321563"/>
                </a:lnTo>
                <a:lnTo>
                  <a:pt x="7619" y="329183"/>
                </a:lnTo>
                <a:lnTo>
                  <a:pt x="15239" y="335279"/>
                </a:lnTo>
                <a:lnTo>
                  <a:pt x="25907" y="336803"/>
                </a:lnTo>
                <a:lnTo>
                  <a:pt x="35051" y="335279"/>
                </a:lnTo>
                <a:lnTo>
                  <a:pt x="42671" y="329183"/>
                </a:lnTo>
                <a:lnTo>
                  <a:pt x="48767" y="321563"/>
                </a:lnTo>
                <a:lnTo>
                  <a:pt x="182879" y="35051"/>
                </a:lnTo>
                <a:lnTo>
                  <a:pt x="184403" y="25907"/>
                </a:lnTo>
                <a:lnTo>
                  <a:pt x="182879" y="15239"/>
                </a:lnTo>
                <a:lnTo>
                  <a:pt x="176783" y="7619"/>
                </a:lnTo>
                <a:lnTo>
                  <a:pt x="169163" y="1523"/>
                </a:lnTo>
                <a:lnTo>
                  <a:pt x="160019" y="0"/>
                </a:lnTo>
                <a:close/>
              </a:path>
            </a:pathLst>
          </a:custGeom>
          <a:solidFill>
            <a:srgbClr val="FFFFFF"/>
          </a:solidFill>
        </p:spPr>
        <p:txBody>
          <a:bodyPr wrap="square" lIns="0" tIns="0" rIns="0" bIns="0" rtlCol="0"/>
          <a:lstStyle/>
          <a:p/>
        </p:txBody>
      </p:sp>
      <p:sp>
        <p:nvSpPr>
          <p:cNvPr id="18" name="object 18"/>
          <p:cNvSpPr/>
          <p:nvPr/>
        </p:nvSpPr>
        <p:spPr>
          <a:xfrm>
            <a:off x="4084320" y="1316736"/>
            <a:ext cx="431800" cy="2247900"/>
          </a:xfrm>
          <a:custGeom>
            <a:avLst/>
            <a:gdLst/>
            <a:ahLst/>
            <a:cxnLst/>
            <a:rect l="l" t="t" r="r" b="b"/>
            <a:pathLst>
              <a:path w="431800" h="2247900">
                <a:moveTo>
                  <a:pt x="25907" y="0"/>
                </a:moveTo>
                <a:lnTo>
                  <a:pt x="15239" y="1524"/>
                </a:lnTo>
                <a:lnTo>
                  <a:pt x="7620" y="7620"/>
                </a:lnTo>
                <a:lnTo>
                  <a:pt x="1524" y="15240"/>
                </a:lnTo>
                <a:lnTo>
                  <a:pt x="0" y="25908"/>
                </a:lnTo>
                <a:lnTo>
                  <a:pt x="381000" y="2223516"/>
                </a:lnTo>
                <a:lnTo>
                  <a:pt x="382524" y="2232660"/>
                </a:lnTo>
                <a:lnTo>
                  <a:pt x="388620" y="2240280"/>
                </a:lnTo>
                <a:lnTo>
                  <a:pt x="396240" y="2246376"/>
                </a:lnTo>
                <a:lnTo>
                  <a:pt x="406908" y="2247900"/>
                </a:lnTo>
                <a:lnTo>
                  <a:pt x="416052" y="2246376"/>
                </a:lnTo>
                <a:lnTo>
                  <a:pt x="423672" y="2240280"/>
                </a:lnTo>
                <a:lnTo>
                  <a:pt x="429768" y="2232660"/>
                </a:lnTo>
                <a:lnTo>
                  <a:pt x="431292" y="2223516"/>
                </a:lnTo>
                <a:lnTo>
                  <a:pt x="50292" y="25908"/>
                </a:lnTo>
                <a:lnTo>
                  <a:pt x="48768" y="15240"/>
                </a:lnTo>
                <a:lnTo>
                  <a:pt x="42671" y="7620"/>
                </a:lnTo>
                <a:lnTo>
                  <a:pt x="35052" y="1524"/>
                </a:lnTo>
                <a:lnTo>
                  <a:pt x="25907" y="0"/>
                </a:lnTo>
                <a:close/>
              </a:path>
            </a:pathLst>
          </a:custGeom>
          <a:solidFill>
            <a:srgbClr val="FFFFFF"/>
          </a:solidFill>
        </p:spPr>
        <p:txBody>
          <a:bodyPr wrap="square" lIns="0" tIns="0" rIns="0" bIns="0" rtlCol="0"/>
          <a:lstStyle/>
          <a:p/>
        </p:txBody>
      </p:sp>
      <p:sp>
        <p:nvSpPr>
          <p:cNvPr id="19" name="object 19"/>
          <p:cNvSpPr/>
          <p:nvPr/>
        </p:nvSpPr>
        <p:spPr>
          <a:xfrm>
            <a:off x="4981955" y="3409188"/>
            <a:ext cx="285115" cy="50800"/>
          </a:xfrm>
          <a:custGeom>
            <a:avLst/>
            <a:gdLst/>
            <a:ahLst/>
            <a:cxnLst/>
            <a:rect l="l" t="t" r="r" b="b"/>
            <a:pathLst>
              <a:path w="285114" h="50800">
                <a:moveTo>
                  <a:pt x="260603" y="0"/>
                </a:moveTo>
                <a:lnTo>
                  <a:pt x="25907" y="0"/>
                </a:lnTo>
                <a:lnTo>
                  <a:pt x="15239" y="1524"/>
                </a:lnTo>
                <a:lnTo>
                  <a:pt x="7619" y="7620"/>
                </a:lnTo>
                <a:lnTo>
                  <a:pt x="1523" y="15240"/>
                </a:lnTo>
                <a:lnTo>
                  <a:pt x="0" y="25908"/>
                </a:lnTo>
                <a:lnTo>
                  <a:pt x="1523" y="35052"/>
                </a:lnTo>
                <a:lnTo>
                  <a:pt x="7619" y="42672"/>
                </a:lnTo>
                <a:lnTo>
                  <a:pt x="15239" y="48768"/>
                </a:lnTo>
                <a:lnTo>
                  <a:pt x="25907" y="50292"/>
                </a:lnTo>
                <a:lnTo>
                  <a:pt x="260603" y="50292"/>
                </a:lnTo>
                <a:lnTo>
                  <a:pt x="269747" y="48768"/>
                </a:lnTo>
                <a:lnTo>
                  <a:pt x="277367" y="42672"/>
                </a:lnTo>
                <a:lnTo>
                  <a:pt x="283463" y="35052"/>
                </a:lnTo>
                <a:lnTo>
                  <a:pt x="284987" y="25908"/>
                </a:lnTo>
                <a:lnTo>
                  <a:pt x="283463" y="15240"/>
                </a:lnTo>
                <a:lnTo>
                  <a:pt x="277367" y="7620"/>
                </a:lnTo>
                <a:lnTo>
                  <a:pt x="269747" y="1524"/>
                </a:lnTo>
                <a:lnTo>
                  <a:pt x="260603" y="0"/>
                </a:lnTo>
                <a:close/>
              </a:path>
            </a:pathLst>
          </a:custGeom>
          <a:solidFill>
            <a:srgbClr val="FFFFFF"/>
          </a:solidFill>
        </p:spPr>
        <p:txBody>
          <a:bodyPr wrap="square" lIns="0" tIns="0" rIns="0" bIns="0" rtlCol="0"/>
          <a:lstStyle/>
          <a:p/>
        </p:txBody>
      </p:sp>
      <p:sp>
        <p:nvSpPr>
          <p:cNvPr id="20" name="object 20"/>
          <p:cNvSpPr/>
          <p:nvPr/>
        </p:nvSpPr>
        <p:spPr>
          <a:xfrm>
            <a:off x="1162811" y="1129283"/>
            <a:ext cx="5445760" cy="3470275"/>
          </a:xfrm>
          <a:custGeom>
            <a:avLst/>
            <a:gdLst/>
            <a:ahLst/>
            <a:cxnLst/>
            <a:rect l="l" t="t" r="r" b="b"/>
            <a:pathLst>
              <a:path w="5445759" h="3470275">
                <a:moveTo>
                  <a:pt x="2026920" y="0"/>
                </a:moveTo>
                <a:lnTo>
                  <a:pt x="25907" y="0"/>
                </a:lnTo>
                <a:lnTo>
                  <a:pt x="15239" y="1524"/>
                </a:lnTo>
                <a:lnTo>
                  <a:pt x="7619" y="7620"/>
                </a:lnTo>
                <a:lnTo>
                  <a:pt x="1524" y="15240"/>
                </a:lnTo>
                <a:lnTo>
                  <a:pt x="0" y="25908"/>
                </a:lnTo>
                <a:lnTo>
                  <a:pt x="0" y="3445764"/>
                </a:lnTo>
                <a:lnTo>
                  <a:pt x="1524" y="3454908"/>
                </a:lnTo>
                <a:lnTo>
                  <a:pt x="7619" y="3462528"/>
                </a:lnTo>
                <a:lnTo>
                  <a:pt x="15239" y="3468624"/>
                </a:lnTo>
                <a:lnTo>
                  <a:pt x="25907" y="3470148"/>
                </a:lnTo>
                <a:lnTo>
                  <a:pt x="5420868" y="3470148"/>
                </a:lnTo>
                <a:lnTo>
                  <a:pt x="5430011" y="3468624"/>
                </a:lnTo>
                <a:lnTo>
                  <a:pt x="5437632" y="3462528"/>
                </a:lnTo>
                <a:lnTo>
                  <a:pt x="5443728" y="3454908"/>
                </a:lnTo>
                <a:lnTo>
                  <a:pt x="5445252" y="3445764"/>
                </a:lnTo>
                <a:lnTo>
                  <a:pt x="25907" y="3445764"/>
                </a:lnTo>
                <a:lnTo>
                  <a:pt x="25907" y="3419856"/>
                </a:lnTo>
                <a:lnTo>
                  <a:pt x="50292" y="3419856"/>
                </a:lnTo>
                <a:lnTo>
                  <a:pt x="50292" y="50292"/>
                </a:lnTo>
                <a:lnTo>
                  <a:pt x="25907" y="50292"/>
                </a:lnTo>
                <a:lnTo>
                  <a:pt x="25907" y="25908"/>
                </a:lnTo>
                <a:lnTo>
                  <a:pt x="2051303" y="25908"/>
                </a:lnTo>
                <a:lnTo>
                  <a:pt x="2049780" y="15240"/>
                </a:lnTo>
                <a:lnTo>
                  <a:pt x="2043683" y="7620"/>
                </a:lnTo>
                <a:lnTo>
                  <a:pt x="2036064" y="1524"/>
                </a:lnTo>
                <a:lnTo>
                  <a:pt x="2026920" y="0"/>
                </a:lnTo>
                <a:close/>
              </a:path>
              <a:path w="5445759" h="3470275">
                <a:moveTo>
                  <a:pt x="50292" y="3419856"/>
                </a:moveTo>
                <a:lnTo>
                  <a:pt x="25907" y="3419856"/>
                </a:lnTo>
                <a:lnTo>
                  <a:pt x="25907" y="3445764"/>
                </a:lnTo>
                <a:lnTo>
                  <a:pt x="50292" y="3445764"/>
                </a:lnTo>
                <a:lnTo>
                  <a:pt x="50292" y="3419856"/>
                </a:lnTo>
                <a:close/>
              </a:path>
              <a:path w="5445759" h="3470275">
                <a:moveTo>
                  <a:pt x="5394959" y="3419856"/>
                </a:moveTo>
                <a:lnTo>
                  <a:pt x="50292" y="3419856"/>
                </a:lnTo>
                <a:lnTo>
                  <a:pt x="50292" y="3445764"/>
                </a:lnTo>
                <a:lnTo>
                  <a:pt x="5394959" y="3445764"/>
                </a:lnTo>
                <a:lnTo>
                  <a:pt x="5394959" y="3419856"/>
                </a:lnTo>
                <a:close/>
              </a:path>
              <a:path w="5445759" h="3470275">
                <a:moveTo>
                  <a:pt x="5420868" y="25908"/>
                </a:moveTo>
                <a:lnTo>
                  <a:pt x="5394959" y="25908"/>
                </a:lnTo>
                <a:lnTo>
                  <a:pt x="5394959" y="3445764"/>
                </a:lnTo>
                <a:lnTo>
                  <a:pt x="5420868" y="3445764"/>
                </a:lnTo>
                <a:lnTo>
                  <a:pt x="5420868" y="3419856"/>
                </a:lnTo>
                <a:lnTo>
                  <a:pt x="5445252" y="3419856"/>
                </a:lnTo>
                <a:lnTo>
                  <a:pt x="5445252" y="50292"/>
                </a:lnTo>
                <a:lnTo>
                  <a:pt x="5420868" y="50292"/>
                </a:lnTo>
                <a:lnTo>
                  <a:pt x="5420868" y="25908"/>
                </a:lnTo>
                <a:close/>
              </a:path>
              <a:path w="5445759" h="3470275">
                <a:moveTo>
                  <a:pt x="5445252" y="3419856"/>
                </a:moveTo>
                <a:lnTo>
                  <a:pt x="5420868" y="3419856"/>
                </a:lnTo>
                <a:lnTo>
                  <a:pt x="5420868" y="3445764"/>
                </a:lnTo>
                <a:lnTo>
                  <a:pt x="5445252" y="3445764"/>
                </a:lnTo>
                <a:lnTo>
                  <a:pt x="5445252" y="3419856"/>
                </a:lnTo>
                <a:close/>
              </a:path>
              <a:path w="5445759" h="3470275">
                <a:moveTo>
                  <a:pt x="50292" y="25908"/>
                </a:moveTo>
                <a:lnTo>
                  <a:pt x="25907" y="25908"/>
                </a:lnTo>
                <a:lnTo>
                  <a:pt x="25907" y="50292"/>
                </a:lnTo>
                <a:lnTo>
                  <a:pt x="50292" y="50292"/>
                </a:lnTo>
                <a:lnTo>
                  <a:pt x="50292" y="25908"/>
                </a:lnTo>
                <a:close/>
              </a:path>
              <a:path w="5445759" h="3470275">
                <a:moveTo>
                  <a:pt x="2051303" y="25908"/>
                </a:moveTo>
                <a:lnTo>
                  <a:pt x="50292" y="25908"/>
                </a:lnTo>
                <a:lnTo>
                  <a:pt x="50292" y="50292"/>
                </a:lnTo>
                <a:lnTo>
                  <a:pt x="2026920" y="50292"/>
                </a:lnTo>
                <a:lnTo>
                  <a:pt x="2036064" y="48768"/>
                </a:lnTo>
                <a:lnTo>
                  <a:pt x="2043683" y="42672"/>
                </a:lnTo>
                <a:lnTo>
                  <a:pt x="2049780" y="35052"/>
                </a:lnTo>
                <a:lnTo>
                  <a:pt x="2051303" y="25908"/>
                </a:lnTo>
                <a:close/>
              </a:path>
              <a:path w="5445759" h="3470275">
                <a:moveTo>
                  <a:pt x="5420868" y="0"/>
                </a:moveTo>
                <a:lnTo>
                  <a:pt x="3253740" y="0"/>
                </a:lnTo>
                <a:lnTo>
                  <a:pt x="3243072" y="1524"/>
                </a:lnTo>
                <a:lnTo>
                  <a:pt x="3235452" y="7620"/>
                </a:lnTo>
                <a:lnTo>
                  <a:pt x="3229356" y="15240"/>
                </a:lnTo>
                <a:lnTo>
                  <a:pt x="3227832" y="25908"/>
                </a:lnTo>
                <a:lnTo>
                  <a:pt x="3229356" y="35052"/>
                </a:lnTo>
                <a:lnTo>
                  <a:pt x="3235452" y="42672"/>
                </a:lnTo>
                <a:lnTo>
                  <a:pt x="3243072" y="48768"/>
                </a:lnTo>
                <a:lnTo>
                  <a:pt x="3253740" y="50292"/>
                </a:lnTo>
                <a:lnTo>
                  <a:pt x="5394959" y="50292"/>
                </a:lnTo>
                <a:lnTo>
                  <a:pt x="5394959" y="25908"/>
                </a:lnTo>
                <a:lnTo>
                  <a:pt x="5445252" y="25908"/>
                </a:lnTo>
                <a:lnTo>
                  <a:pt x="5443728" y="15240"/>
                </a:lnTo>
                <a:lnTo>
                  <a:pt x="5437632" y="7620"/>
                </a:lnTo>
                <a:lnTo>
                  <a:pt x="5430011" y="1524"/>
                </a:lnTo>
                <a:lnTo>
                  <a:pt x="5420868" y="0"/>
                </a:lnTo>
                <a:close/>
              </a:path>
              <a:path w="5445759" h="3470275">
                <a:moveTo>
                  <a:pt x="5445252" y="25908"/>
                </a:moveTo>
                <a:lnTo>
                  <a:pt x="5420868" y="25908"/>
                </a:lnTo>
                <a:lnTo>
                  <a:pt x="5420868" y="50292"/>
                </a:lnTo>
                <a:lnTo>
                  <a:pt x="5445252" y="50292"/>
                </a:lnTo>
                <a:lnTo>
                  <a:pt x="5445252" y="25908"/>
                </a:lnTo>
                <a:close/>
              </a:path>
            </a:pathLst>
          </a:custGeom>
          <a:solidFill>
            <a:srgbClr val="FFFFFF"/>
          </a:solidFill>
        </p:spPr>
        <p:txBody>
          <a:bodyPr wrap="square" lIns="0" tIns="0" rIns="0" bIns="0" rtlCol="0"/>
          <a:lstStyle/>
          <a:p/>
        </p:txBody>
      </p:sp>
      <p:sp>
        <p:nvSpPr>
          <p:cNvPr id="21" name="object 21"/>
          <p:cNvSpPr/>
          <p:nvPr/>
        </p:nvSpPr>
        <p:spPr>
          <a:xfrm>
            <a:off x="4748784" y="3409188"/>
            <a:ext cx="283845" cy="299085"/>
          </a:xfrm>
          <a:custGeom>
            <a:avLst/>
            <a:gdLst/>
            <a:ahLst/>
            <a:cxnLst/>
            <a:rect l="l" t="t" r="r" b="b"/>
            <a:pathLst>
              <a:path w="283845" h="299085">
                <a:moveTo>
                  <a:pt x="259079" y="0"/>
                </a:moveTo>
                <a:lnTo>
                  <a:pt x="25907" y="0"/>
                </a:lnTo>
                <a:lnTo>
                  <a:pt x="15239" y="1524"/>
                </a:lnTo>
                <a:lnTo>
                  <a:pt x="7619" y="7620"/>
                </a:lnTo>
                <a:lnTo>
                  <a:pt x="1523" y="15240"/>
                </a:lnTo>
                <a:lnTo>
                  <a:pt x="0" y="25908"/>
                </a:lnTo>
                <a:lnTo>
                  <a:pt x="0" y="274320"/>
                </a:lnTo>
                <a:lnTo>
                  <a:pt x="1523" y="283464"/>
                </a:lnTo>
                <a:lnTo>
                  <a:pt x="7619" y="291084"/>
                </a:lnTo>
                <a:lnTo>
                  <a:pt x="15239" y="297180"/>
                </a:lnTo>
                <a:lnTo>
                  <a:pt x="25907" y="298704"/>
                </a:lnTo>
                <a:lnTo>
                  <a:pt x="35051" y="297180"/>
                </a:lnTo>
                <a:lnTo>
                  <a:pt x="50291" y="50292"/>
                </a:lnTo>
                <a:lnTo>
                  <a:pt x="25907" y="50292"/>
                </a:lnTo>
                <a:lnTo>
                  <a:pt x="25907" y="25908"/>
                </a:lnTo>
                <a:lnTo>
                  <a:pt x="283463" y="25908"/>
                </a:lnTo>
                <a:lnTo>
                  <a:pt x="281939" y="15240"/>
                </a:lnTo>
                <a:lnTo>
                  <a:pt x="275843" y="7620"/>
                </a:lnTo>
                <a:lnTo>
                  <a:pt x="268223" y="1524"/>
                </a:lnTo>
                <a:lnTo>
                  <a:pt x="259079" y="0"/>
                </a:lnTo>
                <a:close/>
              </a:path>
              <a:path w="283845" h="299085">
                <a:moveTo>
                  <a:pt x="50291" y="25908"/>
                </a:moveTo>
                <a:lnTo>
                  <a:pt x="25907" y="25908"/>
                </a:lnTo>
                <a:lnTo>
                  <a:pt x="25907" y="50292"/>
                </a:lnTo>
                <a:lnTo>
                  <a:pt x="50291" y="50292"/>
                </a:lnTo>
                <a:lnTo>
                  <a:pt x="50291" y="25908"/>
                </a:lnTo>
                <a:close/>
              </a:path>
              <a:path w="283845" h="299085">
                <a:moveTo>
                  <a:pt x="283463" y="25908"/>
                </a:moveTo>
                <a:lnTo>
                  <a:pt x="50291" y="25908"/>
                </a:lnTo>
                <a:lnTo>
                  <a:pt x="50291" y="50292"/>
                </a:lnTo>
                <a:lnTo>
                  <a:pt x="259079" y="50292"/>
                </a:lnTo>
                <a:lnTo>
                  <a:pt x="268223" y="48768"/>
                </a:lnTo>
                <a:lnTo>
                  <a:pt x="275843" y="42672"/>
                </a:lnTo>
                <a:lnTo>
                  <a:pt x="281939" y="35052"/>
                </a:lnTo>
                <a:lnTo>
                  <a:pt x="283463" y="25908"/>
                </a:lnTo>
                <a:close/>
              </a:path>
            </a:pathLst>
          </a:custGeom>
          <a:solidFill>
            <a:srgbClr val="FFFFFF"/>
          </a:solidFill>
        </p:spPr>
        <p:txBody>
          <a:bodyPr wrap="square" lIns="0" tIns="0" rIns="0" bIns="0" rtlCol="0"/>
          <a:lstStyle/>
          <a:p/>
        </p:txBody>
      </p:sp>
      <p:sp>
        <p:nvSpPr>
          <p:cNvPr id="22" name="object 22"/>
          <p:cNvSpPr/>
          <p:nvPr/>
        </p:nvSpPr>
        <p:spPr>
          <a:xfrm>
            <a:off x="1642872" y="3230879"/>
            <a:ext cx="50800" cy="477520"/>
          </a:xfrm>
          <a:custGeom>
            <a:avLst/>
            <a:gdLst/>
            <a:ahLst/>
            <a:cxnLst/>
            <a:rect l="l" t="t" r="r" b="b"/>
            <a:pathLst>
              <a:path w="50800" h="477520">
                <a:moveTo>
                  <a:pt x="25908" y="0"/>
                </a:moveTo>
                <a:lnTo>
                  <a:pt x="15240" y="1524"/>
                </a:lnTo>
                <a:lnTo>
                  <a:pt x="7620" y="7620"/>
                </a:lnTo>
                <a:lnTo>
                  <a:pt x="1524" y="15240"/>
                </a:lnTo>
                <a:lnTo>
                  <a:pt x="0" y="25908"/>
                </a:lnTo>
                <a:lnTo>
                  <a:pt x="0" y="452628"/>
                </a:lnTo>
                <a:lnTo>
                  <a:pt x="1524" y="461772"/>
                </a:lnTo>
                <a:lnTo>
                  <a:pt x="7620" y="469392"/>
                </a:lnTo>
                <a:lnTo>
                  <a:pt x="15240" y="475488"/>
                </a:lnTo>
                <a:lnTo>
                  <a:pt x="25908" y="477012"/>
                </a:lnTo>
                <a:lnTo>
                  <a:pt x="35052" y="475488"/>
                </a:lnTo>
                <a:lnTo>
                  <a:pt x="42672" y="469392"/>
                </a:lnTo>
                <a:lnTo>
                  <a:pt x="48768" y="461772"/>
                </a:lnTo>
                <a:lnTo>
                  <a:pt x="50292" y="452628"/>
                </a:lnTo>
                <a:lnTo>
                  <a:pt x="50292" y="25908"/>
                </a:lnTo>
                <a:lnTo>
                  <a:pt x="48768" y="15240"/>
                </a:lnTo>
                <a:lnTo>
                  <a:pt x="42672" y="7620"/>
                </a:lnTo>
                <a:lnTo>
                  <a:pt x="35052" y="1524"/>
                </a:lnTo>
                <a:lnTo>
                  <a:pt x="25908" y="0"/>
                </a:lnTo>
                <a:close/>
              </a:path>
            </a:pathLst>
          </a:custGeom>
          <a:solidFill>
            <a:srgbClr val="FFFFFF"/>
          </a:solidFill>
        </p:spPr>
        <p:txBody>
          <a:bodyPr wrap="square" lIns="0" tIns="0" rIns="0" bIns="0" rtlCol="0"/>
          <a:lstStyle/>
          <a:p/>
        </p:txBody>
      </p:sp>
      <p:sp>
        <p:nvSpPr>
          <p:cNvPr id="23" name="object 23"/>
          <p:cNvSpPr/>
          <p:nvPr/>
        </p:nvSpPr>
        <p:spPr>
          <a:xfrm>
            <a:off x="1533144" y="2863595"/>
            <a:ext cx="160020" cy="417830"/>
          </a:xfrm>
          <a:custGeom>
            <a:avLst/>
            <a:gdLst/>
            <a:ahLst/>
            <a:cxnLst/>
            <a:rect l="l" t="t" r="r" b="b"/>
            <a:pathLst>
              <a:path w="160019" h="417829">
                <a:moveTo>
                  <a:pt x="135636" y="0"/>
                </a:moveTo>
                <a:lnTo>
                  <a:pt x="3048" y="382523"/>
                </a:lnTo>
                <a:lnTo>
                  <a:pt x="0" y="393191"/>
                </a:lnTo>
                <a:lnTo>
                  <a:pt x="1524" y="402335"/>
                </a:lnTo>
                <a:lnTo>
                  <a:pt x="7620" y="409955"/>
                </a:lnTo>
                <a:lnTo>
                  <a:pt x="15240" y="416052"/>
                </a:lnTo>
                <a:lnTo>
                  <a:pt x="25908" y="417575"/>
                </a:lnTo>
                <a:lnTo>
                  <a:pt x="135636" y="417575"/>
                </a:lnTo>
                <a:lnTo>
                  <a:pt x="144780" y="416052"/>
                </a:lnTo>
                <a:lnTo>
                  <a:pt x="152400" y="409955"/>
                </a:lnTo>
                <a:lnTo>
                  <a:pt x="158496" y="402335"/>
                </a:lnTo>
                <a:lnTo>
                  <a:pt x="48768" y="402335"/>
                </a:lnTo>
                <a:lnTo>
                  <a:pt x="25908" y="393191"/>
                </a:lnTo>
                <a:lnTo>
                  <a:pt x="25908" y="367283"/>
                </a:lnTo>
                <a:lnTo>
                  <a:pt x="59239" y="367283"/>
                </a:lnTo>
                <a:lnTo>
                  <a:pt x="158496" y="35051"/>
                </a:lnTo>
                <a:lnTo>
                  <a:pt x="160020" y="25907"/>
                </a:lnTo>
                <a:lnTo>
                  <a:pt x="158496" y="15239"/>
                </a:lnTo>
                <a:lnTo>
                  <a:pt x="152400" y="7619"/>
                </a:lnTo>
                <a:lnTo>
                  <a:pt x="144780" y="1523"/>
                </a:lnTo>
                <a:lnTo>
                  <a:pt x="135636" y="0"/>
                </a:lnTo>
                <a:close/>
              </a:path>
              <a:path w="160019" h="417829">
                <a:moveTo>
                  <a:pt x="59239" y="367283"/>
                </a:moveTo>
                <a:lnTo>
                  <a:pt x="25908" y="367283"/>
                </a:lnTo>
                <a:lnTo>
                  <a:pt x="25908" y="393191"/>
                </a:lnTo>
                <a:lnTo>
                  <a:pt x="48768" y="402335"/>
                </a:lnTo>
                <a:lnTo>
                  <a:pt x="59239" y="367283"/>
                </a:lnTo>
                <a:close/>
              </a:path>
              <a:path w="160019" h="417829">
                <a:moveTo>
                  <a:pt x="135636" y="367283"/>
                </a:moveTo>
                <a:lnTo>
                  <a:pt x="59239" y="367283"/>
                </a:lnTo>
                <a:lnTo>
                  <a:pt x="48768" y="402335"/>
                </a:lnTo>
                <a:lnTo>
                  <a:pt x="158496" y="402335"/>
                </a:lnTo>
                <a:lnTo>
                  <a:pt x="160020" y="393191"/>
                </a:lnTo>
                <a:lnTo>
                  <a:pt x="158496" y="382523"/>
                </a:lnTo>
                <a:lnTo>
                  <a:pt x="152400" y="374903"/>
                </a:lnTo>
                <a:lnTo>
                  <a:pt x="144780" y="368807"/>
                </a:lnTo>
                <a:lnTo>
                  <a:pt x="135636" y="367283"/>
                </a:lnTo>
                <a:close/>
              </a:path>
            </a:pathLst>
          </a:custGeom>
          <a:solidFill>
            <a:srgbClr val="FFFFFF"/>
          </a:solidFill>
        </p:spPr>
        <p:txBody>
          <a:bodyPr wrap="square" lIns="0" tIns="0" rIns="0" bIns="0" rtlCol="0"/>
          <a:lstStyle/>
          <a:p/>
        </p:txBody>
      </p:sp>
      <p:sp>
        <p:nvSpPr>
          <p:cNvPr id="24" name="object 24"/>
          <p:cNvSpPr/>
          <p:nvPr/>
        </p:nvSpPr>
        <p:spPr>
          <a:xfrm>
            <a:off x="1642872" y="2496311"/>
            <a:ext cx="50800" cy="417830"/>
          </a:xfrm>
          <a:custGeom>
            <a:avLst/>
            <a:gdLst/>
            <a:ahLst/>
            <a:cxnLst/>
            <a:rect l="l" t="t" r="r" b="b"/>
            <a:pathLst>
              <a:path w="50800" h="417830">
                <a:moveTo>
                  <a:pt x="25908" y="0"/>
                </a:moveTo>
                <a:lnTo>
                  <a:pt x="15240" y="1524"/>
                </a:lnTo>
                <a:lnTo>
                  <a:pt x="7620" y="7620"/>
                </a:lnTo>
                <a:lnTo>
                  <a:pt x="1524" y="15240"/>
                </a:lnTo>
                <a:lnTo>
                  <a:pt x="0" y="25908"/>
                </a:lnTo>
                <a:lnTo>
                  <a:pt x="0" y="393192"/>
                </a:lnTo>
                <a:lnTo>
                  <a:pt x="1524" y="402336"/>
                </a:lnTo>
                <a:lnTo>
                  <a:pt x="7620" y="409956"/>
                </a:lnTo>
                <a:lnTo>
                  <a:pt x="15240" y="416052"/>
                </a:lnTo>
                <a:lnTo>
                  <a:pt x="25908" y="417576"/>
                </a:lnTo>
                <a:lnTo>
                  <a:pt x="35052" y="416052"/>
                </a:lnTo>
                <a:lnTo>
                  <a:pt x="42672" y="409956"/>
                </a:lnTo>
                <a:lnTo>
                  <a:pt x="48768" y="402336"/>
                </a:lnTo>
                <a:lnTo>
                  <a:pt x="50292" y="393192"/>
                </a:lnTo>
                <a:lnTo>
                  <a:pt x="50292" y="25908"/>
                </a:lnTo>
                <a:lnTo>
                  <a:pt x="48768" y="15240"/>
                </a:lnTo>
                <a:lnTo>
                  <a:pt x="42672" y="7620"/>
                </a:lnTo>
                <a:lnTo>
                  <a:pt x="35052" y="1524"/>
                </a:lnTo>
                <a:lnTo>
                  <a:pt x="25908" y="0"/>
                </a:lnTo>
                <a:close/>
              </a:path>
            </a:pathLst>
          </a:custGeom>
          <a:solidFill>
            <a:srgbClr val="FFFFFF"/>
          </a:solidFill>
        </p:spPr>
        <p:txBody>
          <a:bodyPr wrap="square" lIns="0" tIns="0" rIns="0" bIns="0" rtlCol="0"/>
          <a:lstStyle/>
          <a:p/>
        </p:txBody>
      </p:sp>
      <p:sp>
        <p:nvSpPr>
          <p:cNvPr id="25" name="object 25"/>
          <p:cNvSpPr/>
          <p:nvPr/>
        </p:nvSpPr>
        <p:spPr>
          <a:xfrm>
            <a:off x="1972055" y="2308860"/>
            <a:ext cx="977265" cy="1123315"/>
          </a:xfrm>
          <a:custGeom>
            <a:avLst/>
            <a:gdLst/>
            <a:ahLst/>
            <a:cxnLst/>
            <a:rect l="l" t="t" r="r" b="b"/>
            <a:pathLst>
              <a:path w="977264" h="1123314">
                <a:moveTo>
                  <a:pt x="248411" y="25908"/>
                </a:moveTo>
                <a:lnTo>
                  <a:pt x="222503" y="25908"/>
                </a:lnTo>
                <a:lnTo>
                  <a:pt x="222503" y="1089660"/>
                </a:lnTo>
                <a:lnTo>
                  <a:pt x="952499" y="1123188"/>
                </a:lnTo>
                <a:lnTo>
                  <a:pt x="961644" y="1121664"/>
                </a:lnTo>
                <a:lnTo>
                  <a:pt x="969263" y="1115568"/>
                </a:lnTo>
                <a:lnTo>
                  <a:pt x="975360" y="1107948"/>
                </a:lnTo>
                <a:lnTo>
                  <a:pt x="976883" y="1098804"/>
                </a:lnTo>
                <a:lnTo>
                  <a:pt x="975577" y="1089660"/>
                </a:lnTo>
                <a:lnTo>
                  <a:pt x="248411" y="1089660"/>
                </a:lnTo>
                <a:lnTo>
                  <a:pt x="248411" y="1063752"/>
                </a:lnTo>
                <a:lnTo>
                  <a:pt x="272795" y="1063752"/>
                </a:lnTo>
                <a:lnTo>
                  <a:pt x="272795" y="50291"/>
                </a:lnTo>
                <a:lnTo>
                  <a:pt x="248411" y="50292"/>
                </a:lnTo>
                <a:lnTo>
                  <a:pt x="248411" y="25908"/>
                </a:lnTo>
                <a:close/>
              </a:path>
              <a:path w="977264" h="1123314">
                <a:moveTo>
                  <a:pt x="248411" y="1063752"/>
                </a:moveTo>
                <a:lnTo>
                  <a:pt x="248411" y="1089660"/>
                </a:lnTo>
                <a:lnTo>
                  <a:pt x="272795" y="1089660"/>
                </a:lnTo>
                <a:lnTo>
                  <a:pt x="272795" y="1064068"/>
                </a:lnTo>
                <a:lnTo>
                  <a:pt x="248411" y="1063752"/>
                </a:lnTo>
                <a:close/>
              </a:path>
              <a:path w="977264" h="1123314">
                <a:moveTo>
                  <a:pt x="272795" y="1064068"/>
                </a:moveTo>
                <a:lnTo>
                  <a:pt x="272795" y="1089660"/>
                </a:lnTo>
                <a:lnTo>
                  <a:pt x="975577" y="1089660"/>
                </a:lnTo>
                <a:lnTo>
                  <a:pt x="272795" y="1064068"/>
                </a:lnTo>
                <a:close/>
              </a:path>
              <a:path w="977264" h="1123314">
                <a:moveTo>
                  <a:pt x="272795" y="1063752"/>
                </a:moveTo>
                <a:lnTo>
                  <a:pt x="248411" y="1063752"/>
                </a:lnTo>
                <a:lnTo>
                  <a:pt x="272795" y="1064068"/>
                </a:lnTo>
                <a:lnTo>
                  <a:pt x="272795" y="1063752"/>
                </a:lnTo>
                <a:close/>
              </a:path>
              <a:path w="977264" h="1123314">
                <a:moveTo>
                  <a:pt x="248411" y="0"/>
                </a:moveTo>
                <a:lnTo>
                  <a:pt x="25907" y="0"/>
                </a:lnTo>
                <a:lnTo>
                  <a:pt x="15239" y="1524"/>
                </a:lnTo>
                <a:lnTo>
                  <a:pt x="7619" y="7620"/>
                </a:lnTo>
                <a:lnTo>
                  <a:pt x="1523" y="15240"/>
                </a:lnTo>
                <a:lnTo>
                  <a:pt x="0" y="25908"/>
                </a:lnTo>
                <a:lnTo>
                  <a:pt x="1523" y="35052"/>
                </a:lnTo>
                <a:lnTo>
                  <a:pt x="7619" y="42672"/>
                </a:lnTo>
                <a:lnTo>
                  <a:pt x="15239" y="48768"/>
                </a:lnTo>
                <a:lnTo>
                  <a:pt x="25907" y="50292"/>
                </a:lnTo>
                <a:lnTo>
                  <a:pt x="222503" y="50292"/>
                </a:lnTo>
                <a:lnTo>
                  <a:pt x="222503" y="25908"/>
                </a:lnTo>
                <a:lnTo>
                  <a:pt x="272795" y="25908"/>
                </a:lnTo>
                <a:lnTo>
                  <a:pt x="271271" y="15240"/>
                </a:lnTo>
                <a:lnTo>
                  <a:pt x="265175" y="7620"/>
                </a:lnTo>
                <a:lnTo>
                  <a:pt x="257555" y="1524"/>
                </a:lnTo>
                <a:lnTo>
                  <a:pt x="248411" y="0"/>
                </a:lnTo>
                <a:close/>
              </a:path>
              <a:path w="977264" h="1123314">
                <a:moveTo>
                  <a:pt x="272795" y="25908"/>
                </a:moveTo>
                <a:lnTo>
                  <a:pt x="248411" y="25908"/>
                </a:lnTo>
                <a:lnTo>
                  <a:pt x="248411" y="50292"/>
                </a:lnTo>
                <a:lnTo>
                  <a:pt x="272795" y="50291"/>
                </a:lnTo>
                <a:lnTo>
                  <a:pt x="272795" y="25908"/>
                </a:lnTo>
                <a:close/>
              </a:path>
            </a:pathLst>
          </a:custGeom>
          <a:solidFill>
            <a:srgbClr val="FFFFFF"/>
          </a:solidFill>
        </p:spPr>
        <p:txBody>
          <a:bodyPr wrap="square" lIns="0" tIns="0" rIns="0" bIns="0" rtlCol="0"/>
          <a:lstStyle/>
          <a:p/>
        </p:txBody>
      </p:sp>
      <p:sp>
        <p:nvSpPr>
          <p:cNvPr id="26" name="object 26"/>
          <p:cNvSpPr/>
          <p:nvPr/>
        </p:nvSpPr>
        <p:spPr>
          <a:xfrm>
            <a:off x="3387852" y="1316736"/>
            <a:ext cx="439420" cy="1803400"/>
          </a:xfrm>
          <a:custGeom>
            <a:avLst/>
            <a:gdLst/>
            <a:ahLst/>
            <a:cxnLst/>
            <a:rect l="l" t="t" r="r" b="b"/>
            <a:pathLst>
              <a:path w="439420" h="1803400">
                <a:moveTo>
                  <a:pt x="414528" y="0"/>
                </a:moveTo>
                <a:lnTo>
                  <a:pt x="403860" y="1523"/>
                </a:lnTo>
                <a:lnTo>
                  <a:pt x="396240" y="7619"/>
                </a:lnTo>
                <a:lnTo>
                  <a:pt x="391668" y="15239"/>
                </a:lnTo>
                <a:lnTo>
                  <a:pt x="3048" y="1767839"/>
                </a:lnTo>
                <a:lnTo>
                  <a:pt x="0" y="1778507"/>
                </a:lnTo>
                <a:lnTo>
                  <a:pt x="1524" y="1787651"/>
                </a:lnTo>
                <a:lnTo>
                  <a:pt x="7620" y="1795271"/>
                </a:lnTo>
                <a:lnTo>
                  <a:pt x="15240" y="1801367"/>
                </a:lnTo>
                <a:lnTo>
                  <a:pt x="25908" y="1802891"/>
                </a:lnTo>
                <a:lnTo>
                  <a:pt x="35052" y="1801367"/>
                </a:lnTo>
                <a:lnTo>
                  <a:pt x="42672" y="1795271"/>
                </a:lnTo>
                <a:lnTo>
                  <a:pt x="48768" y="1787651"/>
                </a:lnTo>
                <a:lnTo>
                  <a:pt x="437388" y="35051"/>
                </a:lnTo>
                <a:lnTo>
                  <a:pt x="438912" y="25907"/>
                </a:lnTo>
                <a:lnTo>
                  <a:pt x="437388" y="15239"/>
                </a:lnTo>
                <a:lnTo>
                  <a:pt x="431292" y="7619"/>
                </a:lnTo>
                <a:lnTo>
                  <a:pt x="423672" y="1523"/>
                </a:lnTo>
                <a:lnTo>
                  <a:pt x="414528" y="0"/>
                </a:lnTo>
                <a:close/>
              </a:path>
            </a:pathLst>
          </a:custGeom>
          <a:solidFill>
            <a:srgbClr val="FFFFFF"/>
          </a:solidFill>
        </p:spPr>
        <p:txBody>
          <a:bodyPr wrap="square" lIns="0" tIns="0" rIns="0" bIns="0" rtlCol="0"/>
          <a:lstStyle/>
          <a:p/>
        </p:txBody>
      </p:sp>
      <p:sp>
        <p:nvSpPr>
          <p:cNvPr id="27" name="object 27"/>
          <p:cNvSpPr/>
          <p:nvPr/>
        </p:nvSpPr>
        <p:spPr>
          <a:xfrm>
            <a:off x="2951988" y="1316736"/>
            <a:ext cx="612775" cy="746760"/>
          </a:xfrm>
          <a:custGeom>
            <a:avLst/>
            <a:gdLst/>
            <a:ahLst/>
            <a:cxnLst/>
            <a:rect l="l" t="t" r="r" b="b"/>
            <a:pathLst>
              <a:path w="612775" h="746760">
                <a:moveTo>
                  <a:pt x="588263" y="0"/>
                </a:moveTo>
                <a:lnTo>
                  <a:pt x="7619" y="704087"/>
                </a:lnTo>
                <a:lnTo>
                  <a:pt x="0" y="722375"/>
                </a:lnTo>
                <a:lnTo>
                  <a:pt x="1523" y="731519"/>
                </a:lnTo>
                <a:lnTo>
                  <a:pt x="7619" y="739139"/>
                </a:lnTo>
                <a:lnTo>
                  <a:pt x="15239" y="745235"/>
                </a:lnTo>
                <a:lnTo>
                  <a:pt x="25907" y="746759"/>
                </a:lnTo>
                <a:lnTo>
                  <a:pt x="35051" y="745235"/>
                </a:lnTo>
                <a:lnTo>
                  <a:pt x="42671" y="739139"/>
                </a:lnTo>
                <a:lnTo>
                  <a:pt x="605027" y="42671"/>
                </a:lnTo>
                <a:lnTo>
                  <a:pt x="611124" y="35051"/>
                </a:lnTo>
                <a:lnTo>
                  <a:pt x="612647" y="25907"/>
                </a:lnTo>
                <a:lnTo>
                  <a:pt x="611124" y="15239"/>
                </a:lnTo>
                <a:lnTo>
                  <a:pt x="605027" y="7619"/>
                </a:lnTo>
                <a:lnTo>
                  <a:pt x="597407" y="1523"/>
                </a:lnTo>
                <a:lnTo>
                  <a:pt x="588263" y="0"/>
                </a:lnTo>
                <a:close/>
              </a:path>
            </a:pathLst>
          </a:custGeom>
          <a:solidFill>
            <a:srgbClr val="FFFFFF"/>
          </a:solidFill>
        </p:spPr>
        <p:txBody>
          <a:bodyPr wrap="square" lIns="0" tIns="0" rIns="0" bIns="0" rtlCol="0"/>
          <a:lstStyle/>
          <a:p/>
        </p:txBody>
      </p:sp>
      <p:sp>
        <p:nvSpPr>
          <p:cNvPr id="28" name="object 28"/>
          <p:cNvSpPr/>
          <p:nvPr/>
        </p:nvSpPr>
        <p:spPr>
          <a:xfrm>
            <a:off x="2106167" y="3870197"/>
            <a:ext cx="1866900" cy="0"/>
          </a:xfrm>
          <a:custGeom>
            <a:avLst/>
            <a:gdLst/>
            <a:ahLst/>
            <a:cxnLst/>
            <a:rect l="l" t="t" r="r" b="b"/>
            <a:pathLst>
              <a:path w="1866900" h="0">
                <a:moveTo>
                  <a:pt x="0" y="0"/>
                </a:moveTo>
                <a:lnTo>
                  <a:pt x="1866900" y="0"/>
                </a:lnTo>
              </a:path>
            </a:pathLst>
          </a:custGeom>
          <a:ln w="50291">
            <a:solidFill>
              <a:srgbClr val="FFFFFF"/>
            </a:solidFill>
          </a:ln>
        </p:spPr>
        <p:txBody>
          <a:bodyPr wrap="square" lIns="0" tIns="0" rIns="0" bIns="0" rtlCol="0"/>
          <a:lstStyle/>
          <a:p/>
        </p:txBody>
      </p:sp>
      <p:sp>
        <p:nvSpPr>
          <p:cNvPr id="29" name="object 29"/>
          <p:cNvSpPr/>
          <p:nvPr/>
        </p:nvSpPr>
        <p:spPr>
          <a:xfrm>
            <a:off x="3946397" y="1330452"/>
            <a:ext cx="0" cy="2537460"/>
          </a:xfrm>
          <a:custGeom>
            <a:avLst/>
            <a:gdLst/>
            <a:ahLst/>
            <a:cxnLst/>
            <a:rect l="l" t="t" r="r" b="b"/>
            <a:pathLst>
              <a:path w="0" h="2537460">
                <a:moveTo>
                  <a:pt x="0" y="0"/>
                </a:moveTo>
                <a:lnTo>
                  <a:pt x="0" y="2537460"/>
                </a:lnTo>
              </a:path>
            </a:pathLst>
          </a:custGeom>
          <a:ln w="50291">
            <a:solidFill>
              <a:srgbClr val="FFFFFF"/>
            </a:solidFill>
          </a:ln>
        </p:spPr>
        <p:txBody>
          <a:bodyPr wrap="square" lIns="0" tIns="0" rIns="0" bIns="0" rtlCol="0"/>
          <a:lstStyle/>
          <a:p/>
        </p:txBody>
      </p:sp>
      <p:sp>
        <p:nvSpPr>
          <p:cNvPr id="30" name="object 30"/>
          <p:cNvSpPr txBox="1"/>
          <p:nvPr/>
        </p:nvSpPr>
        <p:spPr>
          <a:xfrm>
            <a:off x="3188207" y="969263"/>
            <a:ext cx="1228725" cy="373380"/>
          </a:xfrm>
          <a:prstGeom prst="rect">
            <a:avLst/>
          </a:prstGeom>
          <a:solidFill>
            <a:srgbClr val="FFFFCC"/>
          </a:solidFill>
        </p:spPr>
        <p:txBody>
          <a:bodyPr wrap="square" lIns="0" tIns="0" rIns="0" bIns="0" rtlCol="0" vert="horz">
            <a:spAutoFit/>
          </a:bodyPr>
          <a:lstStyle/>
          <a:p>
            <a:pPr marL="81915">
              <a:lnSpc>
                <a:spcPts val="2740"/>
              </a:lnSpc>
            </a:pPr>
            <a:r>
              <a:rPr dirty="0" sz="2350" spc="10">
                <a:latin typeface="Verdana"/>
                <a:cs typeface="Verdana"/>
              </a:rPr>
              <a:t>Facade</a:t>
            </a:r>
            <a:endParaRPr sz="2350">
              <a:latin typeface="Verdana"/>
              <a:cs typeface="Verdana"/>
            </a:endParaRPr>
          </a:p>
        </p:txBody>
      </p:sp>
      <p:sp>
        <p:nvSpPr>
          <p:cNvPr id="31" name="object 31"/>
          <p:cNvSpPr/>
          <p:nvPr/>
        </p:nvSpPr>
        <p:spPr>
          <a:xfrm>
            <a:off x="1994916" y="3753611"/>
            <a:ext cx="182880" cy="234950"/>
          </a:xfrm>
          <a:custGeom>
            <a:avLst/>
            <a:gdLst/>
            <a:ahLst/>
            <a:cxnLst/>
            <a:rect l="l" t="t" r="r" b="b"/>
            <a:pathLst>
              <a:path w="182880" h="234950">
                <a:moveTo>
                  <a:pt x="181356" y="0"/>
                </a:moveTo>
                <a:lnTo>
                  <a:pt x="179832" y="0"/>
                </a:lnTo>
                <a:lnTo>
                  <a:pt x="179832" y="6096"/>
                </a:lnTo>
                <a:lnTo>
                  <a:pt x="91440" y="60960"/>
                </a:lnTo>
                <a:lnTo>
                  <a:pt x="12192" y="111252"/>
                </a:lnTo>
                <a:lnTo>
                  <a:pt x="9144" y="112776"/>
                </a:lnTo>
                <a:lnTo>
                  <a:pt x="7620" y="114300"/>
                </a:lnTo>
                <a:lnTo>
                  <a:pt x="1524" y="117348"/>
                </a:lnTo>
                <a:lnTo>
                  <a:pt x="0" y="118872"/>
                </a:lnTo>
                <a:lnTo>
                  <a:pt x="179832" y="230124"/>
                </a:lnTo>
                <a:lnTo>
                  <a:pt x="179832" y="234696"/>
                </a:lnTo>
                <a:lnTo>
                  <a:pt x="181356" y="234696"/>
                </a:lnTo>
                <a:lnTo>
                  <a:pt x="181356" y="135636"/>
                </a:lnTo>
                <a:lnTo>
                  <a:pt x="182880" y="135636"/>
                </a:lnTo>
                <a:lnTo>
                  <a:pt x="182880" y="99060"/>
                </a:lnTo>
                <a:lnTo>
                  <a:pt x="181356" y="99060"/>
                </a:lnTo>
                <a:lnTo>
                  <a:pt x="181356" y="0"/>
                </a:lnTo>
                <a:close/>
              </a:path>
            </a:pathLst>
          </a:custGeom>
          <a:solidFill>
            <a:srgbClr val="FFFFFF"/>
          </a:solidFill>
        </p:spPr>
        <p:txBody>
          <a:bodyPr wrap="square" lIns="0" tIns="0" rIns="0" bIns="0" rtlCol="0"/>
          <a:lstStyle/>
          <a:p/>
        </p:txBody>
      </p:sp>
      <p:sp>
        <p:nvSpPr>
          <p:cNvPr id="32" name="object 32"/>
          <p:cNvSpPr/>
          <p:nvPr/>
        </p:nvSpPr>
        <p:spPr>
          <a:xfrm>
            <a:off x="2869692" y="1938527"/>
            <a:ext cx="210820" cy="212090"/>
          </a:xfrm>
          <a:custGeom>
            <a:avLst/>
            <a:gdLst/>
            <a:ahLst/>
            <a:cxnLst/>
            <a:rect l="l" t="t" r="r" b="b"/>
            <a:pathLst>
              <a:path w="210819" h="212089">
                <a:moveTo>
                  <a:pt x="44195" y="0"/>
                </a:moveTo>
                <a:lnTo>
                  <a:pt x="48767" y="4571"/>
                </a:lnTo>
                <a:lnTo>
                  <a:pt x="42671" y="25907"/>
                </a:lnTo>
                <a:lnTo>
                  <a:pt x="38099" y="47243"/>
                </a:lnTo>
                <a:lnTo>
                  <a:pt x="24383" y="105155"/>
                </a:lnTo>
                <a:lnTo>
                  <a:pt x="3047" y="198119"/>
                </a:lnTo>
                <a:lnTo>
                  <a:pt x="3047" y="202691"/>
                </a:lnTo>
                <a:lnTo>
                  <a:pt x="1523" y="208787"/>
                </a:lnTo>
                <a:lnTo>
                  <a:pt x="0" y="210311"/>
                </a:lnTo>
                <a:lnTo>
                  <a:pt x="0" y="211835"/>
                </a:lnTo>
                <a:lnTo>
                  <a:pt x="205739" y="163067"/>
                </a:lnTo>
                <a:lnTo>
                  <a:pt x="208754" y="163067"/>
                </a:lnTo>
                <a:lnTo>
                  <a:pt x="140207" y="96011"/>
                </a:lnTo>
                <a:lnTo>
                  <a:pt x="141731" y="94487"/>
                </a:lnTo>
                <a:lnTo>
                  <a:pt x="117263" y="68579"/>
                </a:lnTo>
                <a:lnTo>
                  <a:pt x="114299" y="68579"/>
                </a:lnTo>
                <a:lnTo>
                  <a:pt x="44195" y="0"/>
                </a:lnTo>
                <a:close/>
              </a:path>
              <a:path w="210819" h="212089">
                <a:moveTo>
                  <a:pt x="208754" y="163067"/>
                </a:moveTo>
                <a:lnTo>
                  <a:pt x="205739" y="163067"/>
                </a:lnTo>
                <a:lnTo>
                  <a:pt x="208787" y="166115"/>
                </a:lnTo>
                <a:lnTo>
                  <a:pt x="210311" y="164591"/>
                </a:lnTo>
                <a:lnTo>
                  <a:pt x="208754" y="163067"/>
                </a:lnTo>
                <a:close/>
              </a:path>
              <a:path w="210819" h="212089">
                <a:moveTo>
                  <a:pt x="115823" y="67055"/>
                </a:moveTo>
                <a:lnTo>
                  <a:pt x="114299" y="68579"/>
                </a:lnTo>
                <a:lnTo>
                  <a:pt x="117263" y="68579"/>
                </a:lnTo>
                <a:lnTo>
                  <a:pt x="115823" y="67055"/>
                </a:lnTo>
                <a:close/>
              </a:path>
            </a:pathLst>
          </a:custGeom>
          <a:solidFill>
            <a:srgbClr val="FFFFFF"/>
          </a:solidFill>
        </p:spPr>
        <p:txBody>
          <a:bodyPr wrap="square" lIns="0" tIns="0" rIns="0" bIns="0" rtlCol="0"/>
          <a:lstStyle/>
          <a:p/>
        </p:txBody>
      </p:sp>
      <p:sp>
        <p:nvSpPr>
          <p:cNvPr id="33" name="object 33"/>
          <p:cNvSpPr/>
          <p:nvPr/>
        </p:nvSpPr>
        <p:spPr>
          <a:xfrm>
            <a:off x="3314700" y="3023616"/>
            <a:ext cx="226060" cy="205740"/>
          </a:xfrm>
          <a:custGeom>
            <a:avLst/>
            <a:gdLst/>
            <a:ahLst/>
            <a:cxnLst/>
            <a:rect l="l" t="t" r="r" b="b"/>
            <a:pathLst>
              <a:path w="226060" h="205739">
                <a:moveTo>
                  <a:pt x="0" y="0"/>
                </a:moveTo>
                <a:lnTo>
                  <a:pt x="0" y="1523"/>
                </a:lnTo>
                <a:lnTo>
                  <a:pt x="6095" y="3047"/>
                </a:lnTo>
                <a:lnTo>
                  <a:pt x="12191" y="24383"/>
                </a:lnTo>
                <a:lnTo>
                  <a:pt x="18287" y="44195"/>
                </a:lnTo>
                <a:lnTo>
                  <a:pt x="25907" y="73151"/>
                </a:lnTo>
                <a:lnTo>
                  <a:pt x="64007" y="193547"/>
                </a:lnTo>
                <a:lnTo>
                  <a:pt x="64007" y="196595"/>
                </a:lnTo>
                <a:lnTo>
                  <a:pt x="65531" y="198119"/>
                </a:lnTo>
                <a:lnTo>
                  <a:pt x="67055" y="204215"/>
                </a:lnTo>
                <a:lnTo>
                  <a:pt x="67055" y="205739"/>
                </a:lnTo>
                <a:lnTo>
                  <a:pt x="220979" y="60959"/>
                </a:lnTo>
                <a:lnTo>
                  <a:pt x="225551" y="60959"/>
                </a:lnTo>
                <a:lnTo>
                  <a:pt x="131063" y="35051"/>
                </a:lnTo>
                <a:lnTo>
                  <a:pt x="131063" y="33527"/>
                </a:lnTo>
                <a:lnTo>
                  <a:pt x="101853" y="25907"/>
                </a:lnTo>
                <a:lnTo>
                  <a:pt x="94487" y="25907"/>
                </a:lnTo>
                <a:lnTo>
                  <a:pt x="0" y="0"/>
                </a:lnTo>
                <a:close/>
              </a:path>
              <a:path w="226060" h="205739">
                <a:moveTo>
                  <a:pt x="225551" y="60959"/>
                </a:moveTo>
                <a:lnTo>
                  <a:pt x="220979" y="60959"/>
                </a:lnTo>
                <a:lnTo>
                  <a:pt x="225551" y="62483"/>
                </a:lnTo>
                <a:lnTo>
                  <a:pt x="225551" y="60959"/>
                </a:lnTo>
                <a:close/>
              </a:path>
              <a:path w="226060" h="205739">
                <a:moveTo>
                  <a:pt x="96011" y="24383"/>
                </a:moveTo>
                <a:lnTo>
                  <a:pt x="94487" y="25907"/>
                </a:lnTo>
                <a:lnTo>
                  <a:pt x="101853" y="25907"/>
                </a:lnTo>
                <a:lnTo>
                  <a:pt x="96011" y="24383"/>
                </a:lnTo>
                <a:close/>
              </a:path>
            </a:pathLst>
          </a:custGeom>
          <a:solidFill>
            <a:srgbClr val="FFFFFF"/>
          </a:solidFill>
        </p:spPr>
        <p:txBody>
          <a:bodyPr wrap="square" lIns="0" tIns="0" rIns="0" bIns="0" rtlCol="0"/>
          <a:lstStyle/>
          <a:p/>
        </p:txBody>
      </p:sp>
      <p:sp>
        <p:nvSpPr>
          <p:cNvPr id="34" name="object 34"/>
          <p:cNvSpPr/>
          <p:nvPr/>
        </p:nvSpPr>
        <p:spPr>
          <a:xfrm>
            <a:off x="4373879" y="3485388"/>
            <a:ext cx="226060" cy="205740"/>
          </a:xfrm>
          <a:custGeom>
            <a:avLst/>
            <a:gdLst/>
            <a:ahLst/>
            <a:cxnLst/>
            <a:rect l="l" t="t" r="r" b="b"/>
            <a:pathLst>
              <a:path w="226060" h="205739">
                <a:moveTo>
                  <a:pt x="205086" y="60959"/>
                </a:moveTo>
                <a:lnTo>
                  <a:pt x="6095" y="60959"/>
                </a:lnTo>
                <a:lnTo>
                  <a:pt x="21335" y="76199"/>
                </a:lnTo>
                <a:lnTo>
                  <a:pt x="38099" y="89915"/>
                </a:lnTo>
                <a:lnTo>
                  <a:pt x="59435" y="111251"/>
                </a:lnTo>
                <a:lnTo>
                  <a:pt x="82295" y="131063"/>
                </a:lnTo>
                <a:lnTo>
                  <a:pt x="150875" y="196595"/>
                </a:lnTo>
                <a:lnTo>
                  <a:pt x="153923" y="199643"/>
                </a:lnTo>
                <a:lnTo>
                  <a:pt x="155447" y="199643"/>
                </a:lnTo>
                <a:lnTo>
                  <a:pt x="161543" y="205739"/>
                </a:lnTo>
                <a:lnTo>
                  <a:pt x="205086" y="60959"/>
                </a:lnTo>
                <a:close/>
              </a:path>
              <a:path w="226060" h="205739">
                <a:moveTo>
                  <a:pt x="131063" y="24383"/>
                </a:moveTo>
                <a:lnTo>
                  <a:pt x="94487" y="33527"/>
                </a:lnTo>
                <a:lnTo>
                  <a:pt x="94487" y="35051"/>
                </a:lnTo>
                <a:lnTo>
                  <a:pt x="0" y="60959"/>
                </a:lnTo>
                <a:lnTo>
                  <a:pt x="1523" y="62483"/>
                </a:lnTo>
                <a:lnTo>
                  <a:pt x="6095" y="60959"/>
                </a:lnTo>
                <a:lnTo>
                  <a:pt x="205086" y="60959"/>
                </a:lnTo>
                <a:lnTo>
                  <a:pt x="215628" y="25907"/>
                </a:lnTo>
                <a:lnTo>
                  <a:pt x="131063" y="25907"/>
                </a:lnTo>
                <a:lnTo>
                  <a:pt x="131063" y="24383"/>
                </a:lnTo>
                <a:close/>
              </a:path>
              <a:path w="226060" h="205739">
                <a:moveTo>
                  <a:pt x="225551" y="0"/>
                </a:moveTo>
                <a:lnTo>
                  <a:pt x="131063" y="25907"/>
                </a:lnTo>
                <a:lnTo>
                  <a:pt x="215628" y="25907"/>
                </a:lnTo>
                <a:lnTo>
                  <a:pt x="222503" y="3047"/>
                </a:lnTo>
                <a:lnTo>
                  <a:pt x="225551" y="1523"/>
                </a:lnTo>
                <a:lnTo>
                  <a:pt x="225551" y="0"/>
                </a:lnTo>
                <a:close/>
              </a:path>
            </a:pathLst>
          </a:custGeom>
          <a:solidFill>
            <a:srgbClr val="FFFFFF"/>
          </a:solidFill>
        </p:spPr>
        <p:txBody>
          <a:bodyPr wrap="square" lIns="0" tIns="0" rIns="0" bIns="0" rtlCol="0"/>
          <a:lstStyle/>
          <a:p/>
        </p:txBody>
      </p:sp>
      <p:sp>
        <p:nvSpPr>
          <p:cNvPr id="35" name="object 35"/>
          <p:cNvSpPr txBox="1"/>
          <p:nvPr/>
        </p:nvSpPr>
        <p:spPr>
          <a:xfrm>
            <a:off x="1130300" y="4899672"/>
            <a:ext cx="4253865" cy="1076325"/>
          </a:xfrm>
          <a:prstGeom prst="rect">
            <a:avLst/>
          </a:prstGeom>
        </p:spPr>
        <p:txBody>
          <a:bodyPr wrap="square" lIns="0" tIns="0" rIns="0" bIns="0" rtlCol="0" vert="horz">
            <a:spAutoFit/>
          </a:bodyPr>
          <a:lstStyle/>
          <a:p>
            <a:pPr marL="12700">
              <a:lnSpc>
                <a:spcPct val="100000"/>
              </a:lnSpc>
            </a:pPr>
            <a:r>
              <a:rPr dirty="0" sz="1600" spc="-10">
                <a:latin typeface="Tahoma"/>
                <a:cs typeface="Tahoma"/>
              </a:rPr>
              <a:t>Participants</a:t>
            </a:r>
            <a:endParaRPr sz="1600">
              <a:latin typeface="Tahoma"/>
              <a:cs typeface="Tahoma"/>
            </a:endParaRPr>
          </a:p>
          <a:p>
            <a:pPr marL="12700">
              <a:lnSpc>
                <a:spcPct val="100000"/>
              </a:lnSpc>
              <a:spcBef>
                <a:spcPts val="695"/>
              </a:spcBef>
            </a:pPr>
            <a:r>
              <a:rPr dirty="0" sz="1200" spc="-5">
                <a:latin typeface="Times New Roman"/>
                <a:cs typeface="Times New Roman"/>
              </a:rPr>
              <a:t>Façade</a:t>
            </a:r>
            <a:endParaRPr sz="1200">
              <a:latin typeface="Times New Roman"/>
              <a:cs typeface="Times New Roman"/>
            </a:endParaRPr>
          </a:p>
          <a:p>
            <a:pPr marL="12700" indent="228600">
              <a:lnSpc>
                <a:spcPct val="100000"/>
              </a:lnSpc>
              <a:spcBef>
                <a:spcPts val="35"/>
              </a:spcBef>
              <a:buFont typeface="Symbol"/>
              <a:buChar char=""/>
              <a:tabLst>
                <a:tab pos="469265" algn="l"/>
                <a:tab pos="469900" algn="l"/>
              </a:tabLst>
            </a:pPr>
            <a:r>
              <a:rPr dirty="0" sz="1200" spc="-5">
                <a:latin typeface="Times New Roman"/>
                <a:cs typeface="Times New Roman"/>
              </a:rPr>
              <a:t>Knows which subsystem </a:t>
            </a:r>
            <a:r>
              <a:rPr dirty="0" sz="1200">
                <a:latin typeface="Times New Roman"/>
                <a:cs typeface="Times New Roman"/>
              </a:rPr>
              <a:t>classes are responsible for a</a:t>
            </a:r>
            <a:r>
              <a:rPr dirty="0" sz="1200" spc="-80">
                <a:latin typeface="Times New Roman"/>
                <a:cs typeface="Times New Roman"/>
              </a:rPr>
              <a:t> </a:t>
            </a:r>
            <a:r>
              <a:rPr dirty="0" sz="1200">
                <a:latin typeface="Times New Roman"/>
                <a:cs typeface="Times New Roman"/>
              </a:rPr>
              <a:t>request.</a:t>
            </a:r>
            <a:endParaRPr sz="1200">
              <a:latin typeface="Times New Roman"/>
              <a:cs typeface="Times New Roman"/>
            </a:endParaRPr>
          </a:p>
          <a:p>
            <a:pPr marL="12700" marR="191135" indent="228600">
              <a:lnSpc>
                <a:spcPts val="1380"/>
              </a:lnSpc>
              <a:spcBef>
                <a:spcPts val="120"/>
              </a:spcBef>
              <a:buFont typeface="Symbol"/>
              <a:buChar char=""/>
              <a:tabLst>
                <a:tab pos="469265" algn="l"/>
                <a:tab pos="469900" algn="l"/>
              </a:tabLst>
            </a:pPr>
            <a:r>
              <a:rPr dirty="0" sz="1200" spc="-5">
                <a:latin typeface="Times New Roman"/>
                <a:cs typeface="Times New Roman"/>
              </a:rPr>
              <a:t>Delegates </a:t>
            </a:r>
            <a:r>
              <a:rPr dirty="0" sz="1200">
                <a:latin typeface="Times New Roman"/>
                <a:cs typeface="Times New Roman"/>
              </a:rPr>
              <a:t>client requests to appropriate </a:t>
            </a:r>
            <a:r>
              <a:rPr dirty="0" sz="1200" spc="-5">
                <a:latin typeface="Times New Roman"/>
                <a:cs typeface="Times New Roman"/>
              </a:rPr>
              <a:t>subsystem </a:t>
            </a:r>
            <a:r>
              <a:rPr dirty="0" sz="1200">
                <a:latin typeface="Times New Roman"/>
                <a:cs typeface="Times New Roman"/>
              </a:rPr>
              <a:t>objects.  </a:t>
            </a:r>
            <a:r>
              <a:rPr dirty="0" sz="1200" spc="-5">
                <a:latin typeface="Times New Roman"/>
                <a:cs typeface="Times New Roman"/>
              </a:rPr>
              <a:t>Subsystem</a:t>
            </a:r>
            <a:r>
              <a:rPr dirty="0" sz="1200" spc="-95">
                <a:latin typeface="Times New Roman"/>
                <a:cs typeface="Times New Roman"/>
              </a:rPr>
              <a:t> </a:t>
            </a:r>
            <a:r>
              <a:rPr dirty="0" sz="1200">
                <a:latin typeface="Times New Roman"/>
                <a:cs typeface="Times New Roman"/>
              </a:rPr>
              <a:t>classes</a:t>
            </a:r>
            <a:endParaRPr sz="1200">
              <a:latin typeface="Times New Roman"/>
              <a:cs typeface="Times New Roman"/>
            </a:endParaRPr>
          </a:p>
        </p:txBody>
      </p:sp>
      <p:sp>
        <p:nvSpPr>
          <p:cNvPr id="38" name="object 3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145</a:t>
            </a:r>
          </a:p>
          <a:p>
            <a:pPr marL="1498600">
              <a:lnSpc>
                <a:spcPts val="1410"/>
              </a:lnSpc>
            </a:pPr>
            <a:r>
              <a:rPr dirty="0"/>
              <a:t>© Copyright </a:t>
            </a:r>
            <a:r>
              <a:rPr dirty="0" spc="-5"/>
              <a:t>Virtual University </a:t>
            </a:r>
            <a:r>
              <a:rPr dirty="0"/>
              <a:t>of</a:t>
            </a:r>
            <a:r>
              <a:rPr dirty="0" spc="-80"/>
              <a:t> </a:t>
            </a:r>
            <a:r>
              <a:rPr dirty="0" spc="-5"/>
              <a:t>Pakistan</a:t>
            </a:r>
          </a:p>
        </p:txBody>
      </p:sp>
      <p:sp>
        <p:nvSpPr>
          <p:cNvPr id="36" name="object 36"/>
          <p:cNvSpPr txBox="1"/>
          <p:nvPr/>
        </p:nvSpPr>
        <p:spPr>
          <a:xfrm>
            <a:off x="1358900" y="5967984"/>
            <a:ext cx="2941955" cy="713740"/>
          </a:xfrm>
          <a:prstGeom prst="rect">
            <a:avLst/>
          </a:prstGeom>
        </p:spPr>
        <p:txBody>
          <a:bodyPr wrap="square" lIns="0" tIns="0" rIns="0" bIns="0" rtlCol="0" vert="horz">
            <a:spAutoFit/>
          </a:bodyPr>
          <a:lstStyle/>
          <a:p>
            <a:pPr marL="241300" indent="-228600">
              <a:lnSpc>
                <a:spcPct val="100000"/>
              </a:lnSpc>
              <a:buFont typeface="Symbol"/>
              <a:buChar char=""/>
              <a:tabLst>
                <a:tab pos="240665" algn="l"/>
                <a:tab pos="241300" algn="l"/>
              </a:tabLst>
            </a:pPr>
            <a:r>
              <a:rPr dirty="0" sz="1200">
                <a:latin typeface="Times New Roman"/>
                <a:cs typeface="Times New Roman"/>
              </a:rPr>
              <a:t>Implement </a:t>
            </a:r>
            <a:r>
              <a:rPr dirty="0" sz="1200" spc="-5">
                <a:latin typeface="Times New Roman"/>
                <a:cs typeface="Times New Roman"/>
              </a:rPr>
              <a:t>subsystem</a:t>
            </a:r>
            <a:r>
              <a:rPr dirty="0" sz="1200" spc="-95">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spc="-5">
                <a:latin typeface="Times New Roman"/>
                <a:cs typeface="Times New Roman"/>
              </a:rPr>
              <a:t>Handle work </a:t>
            </a:r>
            <a:r>
              <a:rPr dirty="0" sz="1200">
                <a:latin typeface="Times New Roman"/>
                <a:cs typeface="Times New Roman"/>
              </a:rPr>
              <a:t>assigned by the </a:t>
            </a:r>
            <a:r>
              <a:rPr dirty="0" sz="1200" spc="-5">
                <a:latin typeface="Times New Roman"/>
                <a:cs typeface="Times New Roman"/>
              </a:rPr>
              <a:t>Façade</a:t>
            </a:r>
            <a:r>
              <a:rPr dirty="0" sz="1200" spc="-85">
                <a:latin typeface="Times New Roman"/>
                <a:cs typeface="Times New Roman"/>
              </a:rPr>
              <a:t> </a:t>
            </a:r>
            <a:r>
              <a:rPr dirty="0" sz="1200">
                <a:latin typeface="Times New Roman"/>
                <a:cs typeface="Times New Roman"/>
              </a:rPr>
              <a:t>object.</a:t>
            </a:r>
            <a:endParaRPr sz="1200">
              <a:latin typeface="Times New Roman"/>
              <a:cs typeface="Times New Roman"/>
            </a:endParaRPr>
          </a:p>
          <a:p>
            <a:pPr marL="12700">
              <a:lnSpc>
                <a:spcPct val="100000"/>
              </a:lnSpc>
              <a:spcBef>
                <a:spcPts val="20"/>
              </a:spcBef>
            </a:pPr>
            <a:r>
              <a:rPr dirty="0" sz="2200" spc="-5">
                <a:latin typeface="Symbol"/>
                <a:cs typeface="Symbol"/>
              </a:rPr>
              <a:t></a:t>
            </a:r>
            <a:endParaRPr sz="2200">
              <a:latin typeface="Symbol"/>
              <a:cs typeface="Symbol"/>
            </a:endParaRPr>
          </a:p>
        </p:txBody>
      </p:sp>
      <p:sp>
        <p:nvSpPr>
          <p:cNvPr id="37" name="object 37"/>
          <p:cNvSpPr txBox="1"/>
          <p:nvPr/>
        </p:nvSpPr>
        <p:spPr>
          <a:xfrm>
            <a:off x="1587500" y="6466332"/>
            <a:ext cx="435102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Have </a:t>
            </a:r>
            <a:r>
              <a:rPr dirty="0" sz="1200">
                <a:latin typeface="Times New Roman"/>
                <a:cs typeface="Times New Roman"/>
              </a:rPr>
              <a:t>no knowledge of the façade, that is, they keep no references to</a:t>
            </a:r>
            <a:r>
              <a:rPr dirty="0" sz="1200" spc="-114">
                <a:latin typeface="Times New Roman"/>
                <a:cs typeface="Times New Roman"/>
              </a:rPr>
              <a:t> </a:t>
            </a:r>
            <a:r>
              <a:rPr dirty="0" sz="1200">
                <a:latin typeface="Times New Roman"/>
                <a:cs typeface="Times New Roman"/>
              </a:rPr>
              <a:t>it.</a:t>
            </a:r>
            <a:endParaRPr sz="1200">
              <a:latin typeface="Times New Roman"/>
              <a:cs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066749" y="940561"/>
            <a:ext cx="5513705" cy="2964815"/>
          </a:xfrm>
          <a:prstGeom prst="rect">
            <a:avLst/>
          </a:prstGeom>
        </p:spPr>
        <p:txBody>
          <a:bodyPr wrap="square" lIns="0" tIns="0" rIns="0" bIns="0" rtlCol="0" vert="horz">
            <a:spAutoFit/>
          </a:bodyPr>
          <a:lstStyle/>
          <a:p>
            <a:pPr marL="13144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28</a:t>
            </a:r>
            <a:endParaRPr sz="1900">
              <a:latin typeface="Times New Roman"/>
              <a:cs typeface="Times New Roman"/>
            </a:endParaRPr>
          </a:p>
          <a:p>
            <a:pPr>
              <a:lnSpc>
                <a:spcPct val="100000"/>
              </a:lnSpc>
              <a:spcBef>
                <a:spcPts val="25"/>
              </a:spcBef>
            </a:pPr>
            <a:endParaRPr sz="1550">
              <a:latin typeface="Times New Roman"/>
              <a:cs typeface="Times New Roman"/>
            </a:endParaRPr>
          </a:p>
          <a:p>
            <a:pPr marL="1144905">
              <a:lnSpc>
                <a:spcPct val="100000"/>
              </a:lnSpc>
            </a:pPr>
            <a:r>
              <a:rPr dirty="0" sz="1400" spc="-5">
                <a:latin typeface="Times New Roman"/>
                <a:cs typeface="Times New Roman"/>
              </a:rPr>
              <a:t>Good Programming Practices </a:t>
            </a:r>
            <a:r>
              <a:rPr dirty="0" sz="1400">
                <a:latin typeface="Times New Roman"/>
                <a:cs typeface="Times New Roman"/>
              </a:rPr>
              <a:t>and</a:t>
            </a:r>
            <a:r>
              <a:rPr dirty="0" sz="1400" spc="5">
                <a:latin typeface="Times New Roman"/>
                <a:cs typeface="Times New Roman"/>
              </a:rPr>
              <a:t> </a:t>
            </a:r>
            <a:r>
              <a:rPr dirty="0" sz="1400" spc="-5">
                <a:latin typeface="Times New Roman"/>
                <a:cs typeface="Times New Roman"/>
              </a:rPr>
              <a:t>Guidelines</a:t>
            </a:r>
            <a:endParaRPr sz="1400">
              <a:latin typeface="Times New Roman"/>
              <a:cs typeface="Times New Roman"/>
            </a:endParaRPr>
          </a:p>
          <a:p>
            <a:pPr>
              <a:lnSpc>
                <a:spcPct val="100000"/>
              </a:lnSpc>
              <a:spcBef>
                <a:spcPts val="5"/>
              </a:spcBef>
            </a:pPr>
            <a:endParaRPr sz="1550">
              <a:latin typeface="Times New Roman"/>
              <a:cs typeface="Times New Roman"/>
            </a:endParaRPr>
          </a:p>
          <a:p>
            <a:pPr algn="just" marL="12700">
              <a:lnSpc>
                <a:spcPct val="100000"/>
              </a:lnSpc>
            </a:pPr>
            <a:r>
              <a:rPr dirty="0" sz="1400" b="1">
                <a:latin typeface="Times New Roman"/>
                <a:cs typeface="Times New Roman"/>
              </a:rPr>
              <a:t>10.1 Maintainable</a:t>
            </a:r>
            <a:r>
              <a:rPr dirty="0" sz="1400" spc="-70" b="1">
                <a:latin typeface="Times New Roman"/>
                <a:cs typeface="Times New Roman"/>
              </a:rPr>
              <a:t> </a:t>
            </a:r>
            <a:r>
              <a:rPr dirty="0" sz="1400" spc="-10" b="1">
                <a:latin typeface="Times New Roman"/>
                <a:cs typeface="Times New Roman"/>
              </a:rPr>
              <a:t>Code</a:t>
            </a:r>
            <a:endParaRPr sz="1400">
              <a:latin typeface="Times New Roman"/>
              <a:cs typeface="Times New Roman"/>
            </a:endParaRPr>
          </a:p>
          <a:p>
            <a:pPr>
              <a:lnSpc>
                <a:spcPct val="100000"/>
              </a:lnSpc>
              <a:spcBef>
                <a:spcPts val="15"/>
              </a:spcBef>
            </a:pPr>
            <a:endParaRPr sz="1400">
              <a:latin typeface="Times New Roman"/>
              <a:cs typeface="Times New Roman"/>
            </a:endParaRPr>
          </a:p>
          <a:p>
            <a:pPr algn="just" marL="12700" marR="5080">
              <a:lnSpc>
                <a:spcPts val="1380"/>
              </a:lnSpc>
            </a:pPr>
            <a:r>
              <a:rPr dirty="0" sz="1200" spc="-5">
                <a:latin typeface="Times New Roman"/>
                <a:cs typeface="Times New Roman"/>
              </a:rPr>
              <a:t>As we </a:t>
            </a:r>
            <a:r>
              <a:rPr dirty="0" sz="1200">
                <a:latin typeface="Times New Roman"/>
                <a:cs typeface="Times New Roman"/>
              </a:rPr>
              <a:t>have discussed earlier, in most cases, maintainability is the most desirable quality  of a </a:t>
            </a:r>
            <a:r>
              <a:rPr dirty="0" sz="1200" spc="-5">
                <a:latin typeface="Times New Roman"/>
                <a:cs typeface="Times New Roman"/>
              </a:rPr>
              <a:t>software </a:t>
            </a:r>
            <a:r>
              <a:rPr dirty="0" sz="1200">
                <a:latin typeface="Times New Roman"/>
                <a:cs typeface="Times New Roman"/>
              </a:rPr>
              <a:t>artifact. Code is no exception. </a:t>
            </a:r>
            <a:r>
              <a:rPr dirty="0" sz="1200" spc="-5">
                <a:latin typeface="Times New Roman"/>
                <a:cs typeface="Times New Roman"/>
              </a:rPr>
              <a:t>Good software </a:t>
            </a:r>
            <a:r>
              <a:rPr dirty="0" sz="1200">
                <a:latin typeface="Times New Roman"/>
                <a:cs typeface="Times New Roman"/>
              </a:rPr>
              <a:t>ought to have code that is  easy to maintain. </a:t>
            </a:r>
            <a:r>
              <a:rPr dirty="0" sz="1200" spc="-5">
                <a:latin typeface="Times New Roman"/>
                <a:cs typeface="Times New Roman"/>
              </a:rPr>
              <a:t>Fowler says, “</a:t>
            </a:r>
            <a:r>
              <a:rPr dirty="0" sz="1200" spc="-5" i="1">
                <a:latin typeface="Times New Roman"/>
                <a:cs typeface="Times New Roman"/>
              </a:rPr>
              <a:t>Any </a:t>
            </a:r>
            <a:r>
              <a:rPr dirty="0" sz="1200" i="1">
                <a:latin typeface="Times New Roman"/>
                <a:cs typeface="Times New Roman"/>
              </a:rPr>
              <a:t>fool can write code that computers can understand,  </a:t>
            </a:r>
            <a:r>
              <a:rPr dirty="0" sz="1200" i="1">
                <a:latin typeface="Times New Roman"/>
                <a:cs typeface="Times New Roman"/>
              </a:rPr>
              <a:t>good programmers write code that humans can understand.” </a:t>
            </a:r>
            <a:r>
              <a:rPr dirty="0" sz="1200">
                <a:latin typeface="Times New Roman"/>
                <a:cs typeface="Times New Roman"/>
              </a:rPr>
              <a:t>That is, it is not important  to </a:t>
            </a:r>
            <a:r>
              <a:rPr dirty="0" sz="1200" spc="-5">
                <a:latin typeface="Times New Roman"/>
                <a:cs typeface="Times New Roman"/>
              </a:rPr>
              <a:t>write </a:t>
            </a:r>
            <a:r>
              <a:rPr dirty="0" sz="1200">
                <a:latin typeface="Times New Roman"/>
                <a:cs typeface="Times New Roman"/>
              </a:rPr>
              <a:t>code that </a:t>
            </a:r>
            <a:r>
              <a:rPr dirty="0" sz="1200" spc="-5">
                <a:latin typeface="Times New Roman"/>
                <a:cs typeface="Times New Roman"/>
              </a:rPr>
              <a:t>works, </a:t>
            </a:r>
            <a:r>
              <a:rPr dirty="0" sz="1200">
                <a:latin typeface="Times New Roman"/>
                <a:cs typeface="Times New Roman"/>
              </a:rPr>
              <a:t>it is important to </a:t>
            </a:r>
            <a:r>
              <a:rPr dirty="0" sz="1200" spc="-5">
                <a:latin typeface="Times New Roman"/>
                <a:cs typeface="Times New Roman"/>
              </a:rPr>
              <a:t>write </a:t>
            </a:r>
            <a:r>
              <a:rPr dirty="0" sz="1200">
                <a:latin typeface="Times New Roman"/>
                <a:cs typeface="Times New Roman"/>
              </a:rPr>
              <a:t>code that </a:t>
            </a:r>
            <a:r>
              <a:rPr dirty="0" sz="1200" spc="-5">
                <a:latin typeface="Times New Roman"/>
                <a:cs typeface="Times New Roman"/>
              </a:rPr>
              <a:t>works </a:t>
            </a:r>
            <a:r>
              <a:rPr dirty="0" sz="1200">
                <a:latin typeface="Times New Roman"/>
                <a:cs typeface="Times New Roman"/>
              </a:rPr>
              <a:t>and is easy to understand  </a:t>
            </a:r>
            <a:r>
              <a:rPr dirty="0" sz="1200" spc="-5">
                <a:latin typeface="Times New Roman"/>
                <a:cs typeface="Times New Roman"/>
              </a:rPr>
              <a:t>so </a:t>
            </a:r>
            <a:r>
              <a:rPr dirty="0" sz="1200">
                <a:latin typeface="Times New Roman"/>
                <a:cs typeface="Times New Roman"/>
              </a:rPr>
              <a:t>that it can be maintained. The three basic principles that guide maintainability are:  </a:t>
            </a:r>
            <a:r>
              <a:rPr dirty="0" sz="1200" spc="-5">
                <a:latin typeface="Times New Roman"/>
                <a:cs typeface="Times New Roman"/>
              </a:rPr>
              <a:t>simplicity, </a:t>
            </a:r>
            <a:r>
              <a:rPr dirty="0" sz="1200">
                <a:latin typeface="Times New Roman"/>
                <a:cs typeface="Times New Roman"/>
              </a:rPr>
              <a:t>clarity, and generality or </a:t>
            </a:r>
            <a:r>
              <a:rPr dirty="0" sz="1200" spc="-5">
                <a:latin typeface="Times New Roman"/>
                <a:cs typeface="Times New Roman"/>
              </a:rPr>
              <a:t>flexibility. </a:t>
            </a:r>
            <a:r>
              <a:rPr dirty="0" sz="1200" spc="10">
                <a:latin typeface="Times New Roman"/>
                <a:cs typeface="Times New Roman"/>
              </a:rPr>
              <a:t>The </a:t>
            </a:r>
            <a:r>
              <a:rPr dirty="0" sz="1200" spc="-5">
                <a:latin typeface="Times New Roman"/>
                <a:cs typeface="Times New Roman"/>
              </a:rPr>
              <a:t>software will </a:t>
            </a:r>
            <a:r>
              <a:rPr dirty="0" sz="1200">
                <a:latin typeface="Times New Roman"/>
                <a:cs typeface="Times New Roman"/>
              </a:rPr>
              <a:t>be </a:t>
            </a:r>
            <a:r>
              <a:rPr dirty="0" sz="1200" spc="5">
                <a:latin typeface="Times New Roman"/>
                <a:cs typeface="Times New Roman"/>
              </a:rPr>
              <a:t>easy </a:t>
            </a:r>
            <a:r>
              <a:rPr dirty="0" sz="1200">
                <a:latin typeface="Times New Roman"/>
                <a:cs typeface="Times New Roman"/>
              </a:rPr>
              <a:t>to maintain </a:t>
            </a:r>
            <a:r>
              <a:rPr dirty="0" sz="1200" spc="10">
                <a:latin typeface="Times New Roman"/>
                <a:cs typeface="Times New Roman"/>
              </a:rPr>
              <a:t>if </a:t>
            </a:r>
            <a:r>
              <a:rPr dirty="0" sz="1200">
                <a:latin typeface="Times New Roman"/>
                <a:cs typeface="Times New Roman"/>
              </a:rPr>
              <a:t>it  is easy to understand and easy to enhance. Simplicity and clarity help in making </a:t>
            </a:r>
            <a:r>
              <a:rPr dirty="0" sz="1200" spc="5">
                <a:latin typeface="Times New Roman"/>
                <a:cs typeface="Times New Roman"/>
              </a:rPr>
              <a:t>the </a:t>
            </a:r>
            <a:r>
              <a:rPr dirty="0" sz="1200">
                <a:latin typeface="Times New Roman"/>
                <a:cs typeface="Times New Roman"/>
              </a:rPr>
              <a:t>code  easier to understand </a:t>
            </a:r>
            <a:r>
              <a:rPr dirty="0" sz="1200" spc="-5">
                <a:latin typeface="Times New Roman"/>
                <a:cs typeface="Times New Roman"/>
              </a:rPr>
              <a:t>while </a:t>
            </a:r>
            <a:r>
              <a:rPr dirty="0" sz="1200">
                <a:latin typeface="Times New Roman"/>
                <a:cs typeface="Times New Roman"/>
              </a:rPr>
              <a:t>flexibility facilitates easy enhancement to the</a:t>
            </a:r>
            <a:r>
              <a:rPr dirty="0" sz="1200" spc="-125">
                <a:latin typeface="Times New Roman"/>
                <a:cs typeface="Times New Roman"/>
              </a:rPr>
              <a:t> </a:t>
            </a:r>
            <a:r>
              <a:rPr dirty="0" sz="1200" spc="-5">
                <a:latin typeface="Times New Roman"/>
                <a:cs typeface="Times New Roman"/>
              </a:rPr>
              <a:t>software.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2176272" y="1778507"/>
            <a:ext cx="1618488" cy="1720596"/>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2526283" y="1940559"/>
            <a:ext cx="944880" cy="176530"/>
          </a:xfrm>
          <a:prstGeom prst="rect">
            <a:avLst/>
          </a:prstGeom>
        </p:spPr>
        <p:txBody>
          <a:bodyPr wrap="square" lIns="0" tIns="0" rIns="0" bIns="0" rtlCol="0" vert="horz">
            <a:spAutoFit/>
          </a:bodyPr>
          <a:lstStyle/>
          <a:p>
            <a:pPr marL="12700">
              <a:lnSpc>
                <a:spcPct val="100000"/>
              </a:lnSpc>
            </a:pPr>
            <a:r>
              <a:rPr dirty="0" sz="1100" b="1">
                <a:solidFill>
                  <a:srgbClr val="FFFFFF"/>
                </a:solidFill>
                <a:latin typeface="Tahoma"/>
                <a:cs typeface="Tahoma"/>
              </a:rPr>
              <a:t>Management</a:t>
            </a:r>
            <a:endParaRPr sz="1100">
              <a:latin typeface="Tahoma"/>
              <a:cs typeface="Tahoma"/>
            </a:endParaRPr>
          </a:p>
        </p:txBody>
      </p:sp>
      <p:sp>
        <p:nvSpPr>
          <p:cNvPr id="7" name="object 7"/>
          <p:cNvSpPr txBox="1"/>
          <p:nvPr/>
        </p:nvSpPr>
        <p:spPr>
          <a:xfrm>
            <a:off x="2504948" y="2569971"/>
            <a:ext cx="927735" cy="176530"/>
          </a:xfrm>
          <a:prstGeom prst="rect">
            <a:avLst/>
          </a:prstGeom>
        </p:spPr>
        <p:txBody>
          <a:bodyPr wrap="square" lIns="0" tIns="0" rIns="0" bIns="0" rtlCol="0" vert="horz">
            <a:spAutoFit/>
          </a:bodyPr>
          <a:lstStyle/>
          <a:p>
            <a:pPr marL="12700">
              <a:lnSpc>
                <a:spcPct val="100000"/>
              </a:lnSpc>
            </a:pPr>
            <a:r>
              <a:rPr dirty="0" sz="1100" spc="-5" b="1">
                <a:latin typeface="Tahoma"/>
                <a:cs typeface="Tahoma"/>
              </a:rPr>
              <a:t>Co</a:t>
            </a:r>
            <a:r>
              <a:rPr dirty="0" sz="1100" spc="-25" b="1">
                <a:latin typeface="Tahoma"/>
                <a:cs typeface="Tahoma"/>
              </a:rPr>
              <a:t>n</a:t>
            </a:r>
            <a:r>
              <a:rPr dirty="0" sz="1100" b="1">
                <a:latin typeface="Tahoma"/>
                <a:cs typeface="Tahoma"/>
              </a:rPr>
              <a:t>structi</a:t>
            </a:r>
            <a:r>
              <a:rPr dirty="0" sz="1100" spc="25" b="1">
                <a:latin typeface="Tahoma"/>
                <a:cs typeface="Tahoma"/>
              </a:rPr>
              <a:t>o</a:t>
            </a:r>
            <a:r>
              <a:rPr dirty="0" sz="1100" b="1">
                <a:latin typeface="Tahoma"/>
                <a:cs typeface="Tahoma"/>
              </a:rPr>
              <a:t>n</a:t>
            </a:r>
            <a:endParaRPr sz="1100">
              <a:latin typeface="Tahoma"/>
              <a:cs typeface="Tahoma"/>
            </a:endParaRPr>
          </a:p>
        </p:txBody>
      </p:sp>
      <p:sp>
        <p:nvSpPr>
          <p:cNvPr id="8" name="object 8"/>
          <p:cNvSpPr txBox="1"/>
          <p:nvPr/>
        </p:nvSpPr>
        <p:spPr>
          <a:xfrm>
            <a:off x="3934967" y="1325880"/>
            <a:ext cx="2123440" cy="1384300"/>
          </a:xfrm>
          <a:prstGeom prst="rect">
            <a:avLst/>
          </a:prstGeom>
          <a:solidFill>
            <a:srgbClr val="FFFF00"/>
          </a:solidFill>
        </p:spPr>
        <p:txBody>
          <a:bodyPr wrap="square" lIns="0" tIns="12700" rIns="0" bIns="0" rtlCol="0" vert="horz">
            <a:spAutoFit/>
          </a:bodyPr>
          <a:lstStyle/>
          <a:p>
            <a:pPr marL="464820" marR="188595" indent="-210820">
              <a:lnSpc>
                <a:spcPct val="102699"/>
              </a:lnSpc>
              <a:spcBef>
                <a:spcPts val="100"/>
              </a:spcBef>
              <a:buFont typeface="Tahoma"/>
              <a:buChar char="•"/>
              <a:tabLst>
                <a:tab pos="464184" algn="l"/>
                <a:tab pos="464820" algn="l"/>
              </a:tabLst>
            </a:pPr>
            <a:r>
              <a:rPr dirty="0" sz="1100" b="1">
                <a:solidFill>
                  <a:srgbClr val="3333CC"/>
                </a:solidFill>
                <a:latin typeface="Tahoma"/>
                <a:cs typeface="Tahoma"/>
              </a:rPr>
              <a:t>Project </a:t>
            </a:r>
            <a:r>
              <a:rPr dirty="0" sz="1100" spc="-5" b="1">
                <a:solidFill>
                  <a:srgbClr val="3333CC"/>
                </a:solidFill>
                <a:latin typeface="Tahoma"/>
                <a:cs typeface="Tahoma"/>
              </a:rPr>
              <a:t>planning </a:t>
            </a:r>
            <a:r>
              <a:rPr dirty="0" sz="1100" spc="-10" b="1">
                <a:solidFill>
                  <a:srgbClr val="3333CC"/>
                </a:solidFill>
                <a:latin typeface="Tahoma"/>
                <a:cs typeface="Tahoma"/>
              </a:rPr>
              <a:t>and  </a:t>
            </a:r>
            <a:r>
              <a:rPr dirty="0" sz="1100" b="1">
                <a:solidFill>
                  <a:srgbClr val="3333CC"/>
                </a:solidFill>
                <a:latin typeface="Tahoma"/>
                <a:cs typeface="Tahoma"/>
              </a:rPr>
              <a:t>management</a:t>
            </a:r>
            <a:endParaRPr sz="1100">
              <a:latin typeface="Tahoma"/>
              <a:cs typeface="Tahoma"/>
            </a:endParaRPr>
          </a:p>
          <a:p>
            <a:pPr marL="464820" marR="687705" indent="-210820">
              <a:lnSpc>
                <a:spcPts val="1310"/>
              </a:lnSpc>
              <a:spcBef>
                <a:spcPts val="40"/>
              </a:spcBef>
              <a:buFont typeface="Tahoma"/>
              <a:buChar char="•"/>
              <a:tabLst>
                <a:tab pos="464184" algn="l"/>
                <a:tab pos="464820" algn="l"/>
              </a:tabLst>
            </a:pPr>
            <a:r>
              <a:rPr dirty="0" sz="1100" spc="-5" b="1">
                <a:solidFill>
                  <a:srgbClr val="3333CC"/>
                </a:solidFill>
                <a:latin typeface="Tahoma"/>
                <a:cs typeface="Tahoma"/>
              </a:rPr>
              <a:t>Con</a:t>
            </a:r>
            <a:r>
              <a:rPr dirty="0" sz="1100" spc="-25" b="1">
                <a:solidFill>
                  <a:srgbClr val="3333CC"/>
                </a:solidFill>
                <a:latin typeface="Tahoma"/>
                <a:cs typeface="Tahoma"/>
              </a:rPr>
              <a:t>f</a:t>
            </a:r>
            <a:r>
              <a:rPr dirty="0" sz="1100" b="1">
                <a:solidFill>
                  <a:srgbClr val="3333CC"/>
                </a:solidFill>
                <a:latin typeface="Tahoma"/>
                <a:cs typeface="Tahoma"/>
              </a:rPr>
              <a:t>iguration  </a:t>
            </a:r>
            <a:r>
              <a:rPr dirty="0" sz="1100" b="1">
                <a:solidFill>
                  <a:srgbClr val="3333CC"/>
                </a:solidFill>
                <a:latin typeface="Tahoma"/>
                <a:cs typeface="Tahoma"/>
              </a:rPr>
              <a:t>management</a:t>
            </a:r>
            <a:endParaRPr sz="1100">
              <a:latin typeface="Tahoma"/>
              <a:cs typeface="Tahoma"/>
            </a:endParaRPr>
          </a:p>
          <a:p>
            <a:pPr marL="464820" indent="-210820">
              <a:lnSpc>
                <a:spcPts val="1300"/>
              </a:lnSpc>
              <a:buFont typeface="Tahoma"/>
              <a:buChar char="•"/>
              <a:tabLst>
                <a:tab pos="464184" algn="l"/>
                <a:tab pos="464820" algn="l"/>
              </a:tabLst>
            </a:pPr>
            <a:r>
              <a:rPr dirty="0" sz="1100" b="1">
                <a:solidFill>
                  <a:srgbClr val="3333CC"/>
                </a:solidFill>
                <a:latin typeface="Tahoma"/>
                <a:cs typeface="Tahoma"/>
              </a:rPr>
              <a:t>Quality</a:t>
            </a:r>
            <a:r>
              <a:rPr dirty="0" sz="1100" spc="-90" b="1">
                <a:solidFill>
                  <a:srgbClr val="3333CC"/>
                </a:solidFill>
                <a:latin typeface="Tahoma"/>
                <a:cs typeface="Tahoma"/>
              </a:rPr>
              <a:t> </a:t>
            </a:r>
            <a:r>
              <a:rPr dirty="0" sz="1100" b="1">
                <a:solidFill>
                  <a:srgbClr val="3333CC"/>
                </a:solidFill>
                <a:latin typeface="Tahoma"/>
                <a:cs typeface="Tahoma"/>
              </a:rPr>
              <a:t>assurance</a:t>
            </a:r>
            <a:endParaRPr sz="1100">
              <a:latin typeface="Tahoma"/>
              <a:cs typeface="Tahoma"/>
            </a:endParaRPr>
          </a:p>
          <a:p>
            <a:pPr marL="464820" marR="528955" indent="-210820">
              <a:lnSpc>
                <a:spcPts val="1310"/>
              </a:lnSpc>
              <a:spcBef>
                <a:spcPts val="50"/>
              </a:spcBef>
              <a:buFont typeface="Tahoma"/>
              <a:buChar char="•"/>
              <a:tabLst>
                <a:tab pos="464184" algn="l"/>
                <a:tab pos="464820" algn="l"/>
              </a:tabLst>
            </a:pPr>
            <a:r>
              <a:rPr dirty="0" sz="1100" b="1">
                <a:solidFill>
                  <a:srgbClr val="3333CC"/>
                </a:solidFill>
                <a:latin typeface="Tahoma"/>
                <a:cs typeface="Tahoma"/>
              </a:rPr>
              <a:t>Installation</a:t>
            </a:r>
            <a:r>
              <a:rPr dirty="0" sz="1100" spc="-70" b="1">
                <a:solidFill>
                  <a:srgbClr val="3333CC"/>
                </a:solidFill>
                <a:latin typeface="Tahoma"/>
                <a:cs typeface="Tahoma"/>
              </a:rPr>
              <a:t> </a:t>
            </a:r>
            <a:r>
              <a:rPr dirty="0" sz="1100" b="1">
                <a:solidFill>
                  <a:srgbClr val="3333CC"/>
                </a:solidFill>
                <a:latin typeface="Tahoma"/>
                <a:cs typeface="Tahoma"/>
              </a:rPr>
              <a:t>and  training</a:t>
            </a:r>
            <a:endParaRPr sz="1100">
              <a:latin typeface="Tahoma"/>
              <a:cs typeface="Tahoma"/>
            </a:endParaRPr>
          </a:p>
          <a:p>
            <a:pPr marL="254000">
              <a:lnSpc>
                <a:spcPts val="1300"/>
              </a:lnSpc>
            </a:pPr>
            <a:r>
              <a:rPr dirty="0" sz="1100" b="1">
                <a:solidFill>
                  <a:srgbClr val="3333CC"/>
                </a:solidFill>
                <a:latin typeface="Tahoma"/>
                <a:cs typeface="Tahoma"/>
              </a:rPr>
              <a:t>etc.</a:t>
            </a:r>
            <a:endParaRPr sz="1100">
              <a:latin typeface="Tahoma"/>
              <a:cs typeface="Tahoma"/>
            </a:endParaRPr>
          </a:p>
        </p:txBody>
      </p:sp>
      <p:sp>
        <p:nvSpPr>
          <p:cNvPr id="9" name="object 9"/>
          <p:cNvSpPr/>
          <p:nvPr/>
        </p:nvSpPr>
        <p:spPr>
          <a:xfrm>
            <a:off x="3499103" y="1868423"/>
            <a:ext cx="364490" cy="135890"/>
          </a:xfrm>
          <a:custGeom>
            <a:avLst/>
            <a:gdLst/>
            <a:ahLst/>
            <a:cxnLst/>
            <a:rect l="l" t="t" r="r" b="b"/>
            <a:pathLst>
              <a:path w="364489" h="135889">
                <a:moveTo>
                  <a:pt x="352044" y="0"/>
                </a:moveTo>
                <a:lnTo>
                  <a:pt x="7620" y="111251"/>
                </a:lnTo>
                <a:lnTo>
                  <a:pt x="0" y="123443"/>
                </a:lnTo>
                <a:lnTo>
                  <a:pt x="3048" y="132587"/>
                </a:lnTo>
                <a:lnTo>
                  <a:pt x="7620" y="134111"/>
                </a:lnTo>
                <a:lnTo>
                  <a:pt x="13716" y="135635"/>
                </a:lnTo>
                <a:lnTo>
                  <a:pt x="18288" y="135635"/>
                </a:lnTo>
                <a:lnTo>
                  <a:pt x="356616" y="25907"/>
                </a:lnTo>
                <a:lnTo>
                  <a:pt x="361188" y="22859"/>
                </a:lnTo>
                <a:lnTo>
                  <a:pt x="364236" y="13715"/>
                </a:lnTo>
                <a:lnTo>
                  <a:pt x="362712" y="7619"/>
                </a:lnTo>
                <a:lnTo>
                  <a:pt x="361188" y="4571"/>
                </a:lnTo>
                <a:lnTo>
                  <a:pt x="356616" y="1523"/>
                </a:lnTo>
                <a:lnTo>
                  <a:pt x="352044" y="0"/>
                </a:lnTo>
                <a:close/>
              </a:path>
            </a:pathLst>
          </a:custGeom>
          <a:solidFill>
            <a:srgbClr val="000000"/>
          </a:solidFill>
        </p:spPr>
        <p:txBody>
          <a:bodyPr wrap="square" lIns="0" tIns="0" rIns="0" bIns="0" rtlCol="0"/>
          <a:lstStyle/>
          <a:p/>
        </p:txBody>
      </p:sp>
      <p:sp>
        <p:nvSpPr>
          <p:cNvPr id="10" name="object 10"/>
          <p:cNvSpPr/>
          <p:nvPr/>
        </p:nvSpPr>
        <p:spPr>
          <a:xfrm>
            <a:off x="3825240" y="1837944"/>
            <a:ext cx="109855" cy="97790"/>
          </a:xfrm>
          <a:custGeom>
            <a:avLst/>
            <a:gdLst/>
            <a:ahLst/>
            <a:cxnLst/>
            <a:rect l="l" t="t" r="r" b="b"/>
            <a:pathLst>
              <a:path w="109854" h="97789">
                <a:moveTo>
                  <a:pt x="0" y="0"/>
                </a:moveTo>
                <a:lnTo>
                  <a:pt x="30479" y="97535"/>
                </a:lnTo>
                <a:lnTo>
                  <a:pt x="109727" y="13715"/>
                </a:lnTo>
                <a:lnTo>
                  <a:pt x="0" y="0"/>
                </a:lnTo>
                <a:close/>
              </a:path>
            </a:pathLst>
          </a:custGeom>
          <a:solidFill>
            <a:srgbClr val="000000"/>
          </a:solidFill>
        </p:spPr>
        <p:txBody>
          <a:bodyPr wrap="square" lIns="0" tIns="0" rIns="0" bIns="0" rtlCol="0"/>
          <a:lstStyle/>
          <a:p/>
        </p:txBody>
      </p:sp>
      <p:sp>
        <p:nvSpPr>
          <p:cNvPr id="11" name="object 11"/>
          <p:cNvSpPr txBox="1"/>
          <p:nvPr/>
        </p:nvSpPr>
        <p:spPr>
          <a:xfrm>
            <a:off x="3934967" y="3008376"/>
            <a:ext cx="2123440" cy="1042669"/>
          </a:xfrm>
          <a:prstGeom prst="rect">
            <a:avLst/>
          </a:prstGeom>
          <a:solidFill>
            <a:srgbClr val="FFFF00"/>
          </a:solidFill>
        </p:spPr>
        <p:txBody>
          <a:bodyPr wrap="square" lIns="0" tIns="21590" rIns="0" bIns="0" rtlCol="0" vert="horz">
            <a:spAutoFit/>
          </a:bodyPr>
          <a:lstStyle/>
          <a:p>
            <a:pPr marL="254000">
              <a:lnSpc>
                <a:spcPct val="100000"/>
              </a:lnSpc>
              <a:spcBef>
                <a:spcPts val="170"/>
              </a:spcBef>
              <a:buFont typeface="Tahoma"/>
              <a:buChar char="•"/>
              <a:tabLst>
                <a:tab pos="464184" algn="l"/>
                <a:tab pos="464820" algn="l"/>
              </a:tabLst>
            </a:pPr>
            <a:r>
              <a:rPr dirty="0" sz="1100" b="1">
                <a:solidFill>
                  <a:srgbClr val="3333CC"/>
                </a:solidFill>
                <a:latin typeface="Tahoma"/>
                <a:cs typeface="Tahoma"/>
              </a:rPr>
              <a:t>Requirements</a:t>
            </a:r>
            <a:endParaRPr sz="1100">
              <a:latin typeface="Tahoma"/>
              <a:cs typeface="Tahoma"/>
            </a:endParaRPr>
          </a:p>
          <a:p>
            <a:pPr marL="464820" indent="-210820">
              <a:lnSpc>
                <a:spcPts val="1315"/>
              </a:lnSpc>
              <a:buFont typeface="Tahoma"/>
              <a:buChar char="•"/>
              <a:tabLst>
                <a:tab pos="464184" algn="l"/>
                <a:tab pos="464820" algn="l"/>
              </a:tabLst>
            </a:pPr>
            <a:r>
              <a:rPr dirty="0" sz="1100" spc="-5" b="1">
                <a:solidFill>
                  <a:srgbClr val="3333CC"/>
                </a:solidFill>
                <a:latin typeface="Tahoma"/>
                <a:cs typeface="Tahoma"/>
              </a:rPr>
              <a:t>Design</a:t>
            </a:r>
            <a:endParaRPr sz="1100">
              <a:latin typeface="Tahoma"/>
              <a:cs typeface="Tahoma"/>
            </a:endParaRPr>
          </a:p>
          <a:p>
            <a:pPr marL="464820" indent="-210820">
              <a:lnSpc>
                <a:spcPts val="1315"/>
              </a:lnSpc>
              <a:buFont typeface="Tahoma"/>
              <a:buChar char="•"/>
              <a:tabLst>
                <a:tab pos="464184" algn="l"/>
                <a:tab pos="464820" algn="l"/>
              </a:tabLst>
            </a:pPr>
            <a:r>
              <a:rPr dirty="0" sz="1100" spc="-5" b="1">
                <a:solidFill>
                  <a:srgbClr val="3333CC"/>
                </a:solidFill>
                <a:latin typeface="Tahoma"/>
                <a:cs typeface="Tahoma"/>
              </a:rPr>
              <a:t>Coding</a:t>
            </a:r>
            <a:endParaRPr sz="1100">
              <a:latin typeface="Tahoma"/>
              <a:cs typeface="Tahoma"/>
            </a:endParaRPr>
          </a:p>
          <a:p>
            <a:pPr marL="464820" indent="-210820">
              <a:lnSpc>
                <a:spcPts val="1315"/>
              </a:lnSpc>
              <a:spcBef>
                <a:spcPts val="20"/>
              </a:spcBef>
              <a:buFont typeface="Tahoma"/>
              <a:buChar char="•"/>
              <a:tabLst>
                <a:tab pos="464184" algn="l"/>
                <a:tab pos="464820" algn="l"/>
              </a:tabLst>
            </a:pPr>
            <a:r>
              <a:rPr dirty="0" sz="1100" spc="-5" b="1">
                <a:solidFill>
                  <a:srgbClr val="3333CC"/>
                </a:solidFill>
                <a:latin typeface="Tahoma"/>
                <a:cs typeface="Tahoma"/>
              </a:rPr>
              <a:t>Testing</a:t>
            </a:r>
            <a:endParaRPr sz="1100">
              <a:latin typeface="Tahoma"/>
              <a:cs typeface="Tahoma"/>
            </a:endParaRPr>
          </a:p>
          <a:p>
            <a:pPr marL="254000" marR="751205">
              <a:lnSpc>
                <a:spcPts val="1320"/>
              </a:lnSpc>
              <a:spcBef>
                <a:spcPts val="35"/>
              </a:spcBef>
              <a:buFont typeface="Tahoma"/>
              <a:buChar char="•"/>
              <a:tabLst>
                <a:tab pos="464184" algn="l"/>
                <a:tab pos="464820" algn="l"/>
              </a:tabLst>
            </a:pPr>
            <a:r>
              <a:rPr dirty="0" sz="1100" b="1">
                <a:solidFill>
                  <a:srgbClr val="3333CC"/>
                </a:solidFill>
                <a:latin typeface="Tahoma"/>
                <a:cs typeface="Tahoma"/>
              </a:rPr>
              <a:t>Ma</a:t>
            </a:r>
            <a:r>
              <a:rPr dirty="0" sz="1100" spc="20" b="1">
                <a:solidFill>
                  <a:srgbClr val="3333CC"/>
                </a:solidFill>
                <a:latin typeface="Tahoma"/>
                <a:cs typeface="Tahoma"/>
              </a:rPr>
              <a:t>i</a:t>
            </a:r>
            <a:r>
              <a:rPr dirty="0" sz="1100" spc="-5" b="1">
                <a:solidFill>
                  <a:srgbClr val="3333CC"/>
                </a:solidFill>
                <a:latin typeface="Tahoma"/>
                <a:cs typeface="Tahoma"/>
              </a:rPr>
              <a:t>n</a:t>
            </a:r>
            <a:r>
              <a:rPr dirty="0" sz="1100" spc="-25" b="1">
                <a:solidFill>
                  <a:srgbClr val="3333CC"/>
                </a:solidFill>
                <a:latin typeface="Tahoma"/>
                <a:cs typeface="Tahoma"/>
              </a:rPr>
              <a:t>t</a:t>
            </a:r>
            <a:r>
              <a:rPr dirty="0" sz="1100" b="1">
                <a:solidFill>
                  <a:srgbClr val="3333CC"/>
                </a:solidFill>
                <a:latin typeface="Tahoma"/>
                <a:cs typeface="Tahoma"/>
              </a:rPr>
              <a:t>ena</a:t>
            </a:r>
            <a:r>
              <a:rPr dirty="0" sz="1100" spc="-35" b="1">
                <a:solidFill>
                  <a:srgbClr val="3333CC"/>
                </a:solidFill>
                <a:latin typeface="Tahoma"/>
                <a:cs typeface="Tahoma"/>
              </a:rPr>
              <a:t>n</a:t>
            </a:r>
            <a:r>
              <a:rPr dirty="0" sz="1100" spc="-5" b="1">
                <a:solidFill>
                  <a:srgbClr val="3333CC"/>
                </a:solidFill>
                <a:latin typeface="Tahoma"/>
                <a:cs typeface="Tahoma"/>
              </a:rPr>
              <a:t>ce  </a:t>
            </a:r>
            <a:r>
              <a:rPr dirty="0" sz="1100" b="1">
                <a:solidFill>
                  <a:srgbClr val="3333CC"/>
                </a:solidFill>
                <a:latin typeface="Tahoma"/>
                <a:cs typeface="Tahoma"/>
              </a:rPr>
              <a:t>etc.</a:t>
            </a:r>
            <a:endParaRPr sz="1100">
              <a:latin typeface="Tahoma"/>
              <a:cs typeface="Tahoma"/>
            </a:endParaRPr>
          </a:p>
        </p:txBody>
      </p:sp>
      <p:sp>
        <p:nvSpPr>
          <p:cNvPr id="12" name="object 12"/>
          <p:cNvSpPr/>
          <p:nvPr/>
        </p:nvSpPr>
        <p:spPr>
          <a:xfrm>
            <a:off x="3393947" y="2924555"/>
            <a:ext cx="448309" cy="327660"/>
          </a:xfrm>
          <a:custGeom>
            <a:avLst/>
            <a:gdLst/>
            <a:ahLst/>
            <a:cxnLst/>
            <a:rect l="l" t="t" r="r" b="b"/>
            <a:pathLst>
              <a:path w="448310" h="327660">
                <a:moveTo>
                  <a:pt x="13716" y="0"/>
                </a:moveTo>
                <a:lnTo>
                  <a:pt x="7620" y="1524"/>
                </a:lnTo>
                <a:lnTo>
                  <a:pt x="3048" y="4572"/>
                </a:lnTo>
                <a:lnTo>
                  <a:pt x="1524" y="7620"/>
                </a:lnTo>
                <a:lnTo>
                  <a:pt x="0" y="13716"/>
                </a:lnTo>
                <a:lnTo>
                  <a:pt x="1524" y="18288"/>
                </a:lnTo>
                <a:lnTo>
                  <a:pt x="4572" y="22860"/>
                </a:lnTo>
                <a:lnTo>
                  <a:pt x="426720" y="324612"/>
                </a:lnTo>
                <a:lnTo>
                  <a:pt x="429768" y="326136"/>
                </a:lnTo>
                <a:lnTo>
                  <a:pt x="435864" y="327660"/>
                </a:lnTo>
                <a:lnTo>
                  <a:pt x="445008" y="324612"/>
                </a:lnTo>
                <a:lnTo>
                  <a:pt x="448056" y="315468"/>
                </a:lnTo>
                <a:lnTo>
                  <a:pt x="446532" y="309372"/>
                </a:lnTo>
                <a:lnTo>
                  <a:pt x="445008" y="306324"/>
                </a:lnTo>
                <a:lnTo>
                  <a:pt x="22860" y="4572"/>
                </a:lnTo>
                <a:lnTo>
                  <a:pt x="18288" y="1524"/>
                </a:lnTo>
                <a:lnTo>
                  <a:pt x="13716" y="0"/>
                </a:lnTo>
                <a:close/>
              </a:path>
            </a:pathLst>
          </a:custGeom>
          <a:solidFill>
            <a:srgbClr val="000000"/>
          </a:solidFill>
        </p:spPr>
        <p:txBody>
          <a:bodyPr wrap="square" lIns="0" tIns="0" rIns="0" bIns="0" rtlCol="0"/>
          <a:lstStyle/>
          <a:p/>
        </p:txBody>
      </p:sp>
      <p:sp>
        <p:nvSpPr>
          <p:cNvPr id="13" name="object 13"/>
          <p:cNvSpPr/>
          <p:nvPr/>
        </p:nvSpPr>
        <p:spPr>
          <a:xfrm>
            <a:off x="3790188" y="3192779"/>
            <a:ext cx="109855" cy="96520"/>
          </a:xfrm>
          <a:custGeom>
            <a:avLst/>
            <a:gdLst/>
            <a:ahLst/>
            <a:cxnLst/>
            <a:rect l="l" t="t" r="r" b="b"/>
            <a:pathLst>
              <a:path w="109854" h="96520">
                <a:moveTo>
                  <a:pt x="60960" y="0"/>
                </a:moveTo>
                <a:lnTo>
                  <a:pt x="0" y="77724"/>
                </a:lnTo>
                <a:lnTo>
                  <a:pt x="109728" y="96012"/>
                </a:lnTo>
                <a:lnTo>
                  <a:pt x="60960" y="0"/>
                </a:lnTo>
                <a:close/>
              </a:path>
            </a:pathLst>
          </a:custGeom>
          <a:solidFill>
            <a:srgbClr val="000000"/>
          </a:solidFill>
        </p:spPr>
        <p:txBody>
          <a:bodyPr wrap="square" lIns="0" tIns="0" rIns="0" bIns="0" rtlCol="0"/>
          <a:lstStyle/>
          <a:p/>
        </p:txBody>
      </p:sp>
      <p:sp>
        <p:nvSpPr>
          <p:cNvPr id="14" name="object 14"/>
          <p:cNvSpPr txBox="1"/>
          <p:nvPr/>
        </p:nvSpPr>
        <p:spPr>
          <a:xfrm>
            <a:off x="1130300" y="4206240"/>
            <a:ext cx="5513070" cy="4453255"/>
          </a:xfrm>
          <a:prstGeom prst="rect">
            <a:avLst/>
          </a:prstGeom>
        </p:spPr>
        <p:txBody>
          <a:bodyPr wrap="square" lIns="0" tIns="0" rIns="0" bIns="0" rtlCol="0" vert="horz">
            <a:spAutoFit/>
          </a:bodyPr>
          <a:lstStyle/>
          <a:p>
            <a:pPr marL="2173605">
              <a:lnSpc>
                <a:spcPct val="100000"/>
              </a:lnSpc>
            </a:pPr>
            <a:r>
              <a:rPr dirty="0" sz="1200" spc="-5">
                <a:latin typeface="Times New Roman"/>
                <a:cs typeface="Times New Roman"/>
              </a:rPr>
              <a:t>Figure1: Development</a:t>
            </a:r>
            <a:r>
              <a:rPr dirty="0" sz="1200" spc="-80">
                <a:latin typeface="Times New Roman"/>
                <a:cs typeface="Times New Roman"/>
              </a:rPr>
              <a:t> </a:t>
            </a:r>
            <a:r>
              <a:rPr dirty="0" sz="1200">
                <a:latin typeface="Times New Roman"/>
                <a:cs typeface="Times New Roman"/>
              </a:rPr>
              <a:t>activities</a:t>
            </a:r>
            <a:endParaRPr sz="1200">
              <a:latin typeface="Times New Roman"/>
              <a:cs typeface="Times New Roman"/>
            </a:endParaRPr>
          </a:p>
          <a:p>
            <a:pPr>
              <a:lnSpc>
                <a:spcPct val="100000"/>
              </a:lnSpc>
              <a:spcBef>
                <a:spcPts val="20"/>
              </a:spcBef>
            </a:pPr>
            <a:endParaRPr sz="1300">
              <a:latin typeface="Times New Roman"/>
              <a:cs typeface="Times New Roman"/>
            </a:endParaRPr>
          </a:p>
          <a:p>
            <a:pPr algn="just" marL="12700">
              <a:lnSpc>
                <a:spcPts val="1635"/>
              </a:lnSpc>
            </a:pPr>
            <a:r>
              <a:rPr dirty="0" sz="1400" b="1">
                <a:latin typeface="Times New Roman"/>
                <a:cs typeface="Times New Roman"/>
              </a:rPr>
              <a:t>2.2 A </a:t>
            </a:r>
            <a:r>
              <a:rPr dirty="0" sz="1400" spc="-5" b="1">
                <a:latin typeface="Times New Roman"/>
                <a:cs typeface="Times New Roman"/>
              </a:rPr>
              <a:t>Software Engineering</a:t>
            </a:r>
            <a:r>
              <a:rPr dirty="0" sz="1400" spc="-30" b="1">
                <a:latin typeface="Times New Roman"/>
                <a:cs typeface="Times New Roman"/>
              </a:rPr>
              <a:t> </a:t>
            </a:r>
            <a:r>
              <a:rPr dirty="0" sz="1400" spc="-5" b="1">
                <a:latin typeface="Times New Roman"/>
                <a:cs typeface="Times New Roman"/>
              </a:rPr>
              <a:t>Framework</a:t>
            </a:r>
            <a:endParaRPr sz="1400">
              <a:latin typeface="Times New Roman"/>
              <a:cs typeface="Times New Roman"/>
            </a:endParaRPr>
          </a:p>
          <a:p>
            <a:pPr algn="just" marL="12700" marR="5080">
              <a:lnSpc>
                <a:spcPts val="1380"/>
              </a:lnSpc>
              <a:spcBef>
                <a:spcPts val="50"/>
              </a:spcBef>
            </a:pPr>
            <a:r>
              <a:rPr dirty="0" sz="1200" spc="-5">
                <a:latin typeface="Times New Roman"/>
                <a:cs typeface="Times New Roman"/>
              </a:rPr>
              <a:t>Any </a:t>
            </a:r>
            <a:r>
              <a:rPr dirty="0" sz="1200">
                <a:latin typeface="Times New Roman"/>
                <a:cs typeface="Times New Roman"/>
              </a:rPr>
              <a:t>Engineering approach must be founded on organizational commitment to quality.  That means the </a:t>
            </a:r>
            <a:r>
              <a:rPr dirty="0" sz="1200" spc="-5">
                <a:latin typeface="Times New Roman"/>
                <a:cs typeface="Times New Roman"/>
              </a:rPr>
              <a:t>software </a:t>
            </a:r>
            <a:r>
              <a:rPr dirty="0" sz="1200">
                <a:latin typeface="Times New Roman"/>
                <a:cs typeface="Times New Roman"/>
              </a:rPr>
              <a:t>development organization must have </a:t>
            </a:r>
            <a:r>
              <a:rPr dirty="0" sz="1200" spc="-5">
                <a:latin typeface="Times New Roman"/>
                <a:cs typeface="Times New Roman"/>
              </a:rPr>
              <a:t>special </a:t>
            </a:r>
            <a:r>
              <a:rPr dirty="0" sz="1200">
                <a:latin typeface="Times New Roman"/>
                <a:cs typeface="Times New Roman"/>
              </a:rPr>
              <a:t>focus on quality  </a:t>
            </a:r>
            <a:r>
              <a:rPr dirty="0" sz="1200" spc="-5">
                <a:latin typeface="Times New Roman"/>
                <a:cs typeface="Times New Roman"/>
              </a:rPr>
              <a:t>while </a:t>
            </a:r>
            <a:r>
              <a:rPr dirty="0" sz="1200">
                <a:latin typeface="Times New Roman"/>
                <a:cs typeface="Times New Roman"/>
              </a:rPr>
              <a:t>performing the </a:t>
            </a:r>
            <a:r>
              <a:rPr dirty="0" sz="1200" spc="-5">
                <a:latin typeface="Times New Roman"/>
                <a:cs typeface="Times New Roman"/>
              </a:rPr>
              <a:t>software </a:t>
            </a:r>
            <a:r>
              <a:rPr dirty="0" sz="1200">
                <a:latin typeface="Times New Roman"/>
                <a:cs typeface="Times New Roman"/>
              </a:rPr>
              <a:t>engineering activities. Based on this commitment to  quality by the organization, a </a:t>
            </a:r>
            <a:r>
              <a:rPr dirty="0" sz="1200" spc="-5">
                <a:latin typeface="Times New Roman"/>
                <a:cs typeface="Times New Roman"/>
              </a:rPr>
              <a:t>software </a:t>
            </a:r>
            <a:r>
              <a:rPr dirty="0" sz="1200">
                <a:latin typeface="Times New Roman"/>
                <a:cs typeface="Times New Roman"/>
              </a:rPr>
              <a:t>engineering framework is proposed that is </a:t>
            </a:r>
            <a:r>
              <a:rPr dirty="0" sz="1200" spc="-5">
                <a:latin typeface="Times New Roman"/>
                <a:cs typeface="Times New Roman"/>
              </a:rPr>
              <a:t>shown  </a:t>
            </a:r>
            <a:r>
              <a:rPr dirty="0" sz="1200">
                <a:latin typeface="Times New Roman"/>
                <a:cs typeface="Times New Roman"/>
              </a:rPr>
              <a:t>in figure 2. The major components of this framework are described</a:t>
            </a:r>
            <a:r>
              <a:rPr dirty="0" sz="1200" spc="-13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spc="-5" b="1" i="1">
                <a:latin typeface="Times New Roman"/>
                <a:cs typeface="Times New Roman"/>
              </a:rPr>
              <a:t>Quality </a:t>
            </a:r>
            <a:r>
              <a:rPr dirty="0" sz="1200" b="1" i="1">
                <a:latin typeface="Times New Roman"/>
                <a:cs typeface="Times New Roman"/>
              </a:rPr>
              <a:t>Focus: </a:t>
            </a:r>
            <a:r>
              <a:rPr dirty="0" sz="1200" spc="-5">
                <a:latin typeface="Times New Roman"/>
                <a:cs typeface="Times New Roman"/>
              </a:rPr>
              <a:t>As we </a:t>
            </a:r>
            <a:r>
              <a:rPr dirty="0" sz="1200">
                <a:latin typeface="Times New Roman"/>
                <a:cs typeface="Times New Roman"/>
              </a:rPr>
              <a:t>have </a:t>
            </a:r>
            <a:r>
              <a:rPr dirty="0" sz="1200" spc="-5">
                <a:latin typeface="Times New Roman"/>
                <a:cs typeface="Times New Roman"/>
              </a:rPr>
              <a:t>said </a:t>
            </a:r>
            <a:r>
              <a:rPr dirty="0" sz="1200">
                <a:latin typeface="Times New Roman"/>
                <a:cs typeface="Times New Roman"/>
              </a:rPr>
              <a:t>earlier, the given framework is based on the  organizational commitment to quality. The quality focus demands that processes be  defined for rational and timely development of </a:t>
            </a:r>
            <a:r>
              <a:rPr dirty="0" sz="1200" spc="-5">
                <a:latin typeface="Times New Roman"/>
                <a:cs typeface="Times New Roman"/>
              </a:rPr>
              <a:t>software. And </a:t>
            </a:r>
            <a:r>
              <a:rPr dirty="0" sz="1200">
                <a:latin typeface="Times New Roman"/>
                <a:cs typeface="Times New Roman"/>
              </a:rPr>
              <a:t>quality </a:t>
            </a:r>
            <a:r>
              <a:rPr dirty="0" sz="1200" spc="-5">
                <a:latin typeface="Times New Roman"/>
                <a:cs typeface="Times New Roman"/>
              </a:rPr>
              <a:t>should </a:t>
            </a:r>
            <a:r>
              <a:rPr dirty="0" sz="1200">
                <a:latin typeface="Times New Roman"/>
                <a:cs typeface="Times New Roman"/>
              </a:rPr>
              <a:t>be  emphasized </a:t>
            </a:r>
            <a:r>
              <a:rPr dirty="0" sz="1200" spc="-5">
                <a:latin typeface="Times New Roman"/>
                <a:cs typeface="Times New Roman"/>
              </a:rPr>
              <a:t>while </a:t>
            </a:r>
            <a:r>
              <a:rPr dirty="0" sz="1200">
                <a:latin typeface="Times New Roman"/>
                <a:cs typeface="Times New Roman"/>
              </a:rPr>
              <a:t>executing these</a:t>
            </a:r>
            <a:r>
              <a:rPr dirty="0" sz="1200" spc="-105">
                <a:latin typeface="Times New Roman"/>
                <a:cs typeface="Times New Roman"/>
              </a:rPr>
              <a:t> </a:t>
            </a:r>
            <a:r>
              <a:rPr dirty="0" sz="1200">
                <a:latin typeface="Times New Roman"/>
                <a:cs typeface="Times New Roman"/>
              </a:rPr>
              <a:t>processes.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b="1" i="1">
                <a:latin typeface="Times New Roman"/>
                <a:cs typeface="Times New Roman"/>
              </a:rPr>
              <a:t>Processes: </a:t>
            </a:r>
            <a:r>
              <a:rPr dirty="0" sz="1200">
                <a:latin typeface="Times New Roman"/>
                <a:cs typeface="Times New Roman"/>
              </a:rPr>
              <a:t>The processes are </a:t>
            </a:r>
            <a:r>
              <a:rPr dirty="0" sz="1200" spc="-5">
                <a:latin typeface="Times New Roman"/>
                <a:cs typeface="Times New Roman"/>
              </a:rPr>
              <a:t>set </a:t>
            </a:r>
            <a:r>
              <a:rPr dirty="0" sz="1200">
                <a:latin typeface="Times New Roman"/>
                <a:cs typeface="Times New Roman"/>
              </a:rPr>
              <a:t>of </a:t>
            </a:r>
            <a:r>
              <a:rPr dirty="0" sz="1200" spc="10">
                <a:latin typeface="Times New Roman"/>
                <a:cs typeface="Times New Roman"/>
              </a:rPr>
              <a:t>key </a:t>
            </a:r>
            <a:r>
              <a:rPr dirty="0" sz="1200">
                <a:latin typeface="Times New Roman"/>
                <a:cs typeface="Times New Roman"/>
              </a:rPr>
              <a:t>process areas (KPAs) for effectively manage and  deliver quality </a:t>
            </a:r>
            <a:r>
              <a:rPr dirty="0" sz="1200" spc="-5">
                <a:latin typeface="Times New Roman"/>
                <a:cs typeface="Times New Roman"/>
              </a:rPr>
              <a:t>software </a:t>
            </a:r>
            <a:r>
              <a:rPr dirty="0" sz="1200">
                <a:latin typeface="Times New Roman"/>
                <a:cs typeface="Times New Roman"/>
              </a:rPr>
              <a:t>in a cost effective manner. The processes define the tasks to be  performed and the order in </a:t>
            </a:r>
            <a:r>
              <a:rPr dirty="0" sz="1200" spc="-5">
                <a:latin typeface="Times New Roman"/>
                <a:cs typeface="Times New Roman"/>
              </a:rPr>
              <a:t>which </a:t>
            </a:r>
            <a:r>
              <a:rPr dirty="0" sz="1200">
                <a:latin typeface="Times New Roman"/>
                <a:cs typeface="Times New Roman"/>
              </a:rPr>
              <a:t>they are to be performed. Every task has </a:t>
            </a:r>
            <a:r>
              <a:rPr dirty="0" sz="1200" spc="-5">
                <a:latin typeface="Times New Roman"/>
                <a:cs typeface="Times New Roman"/>
              </a:rPr>
              <a:t>some  </a:t>
            </a:r>
            <a:r>
              <a:rPr dirty="0" sz="1200">
                <a:latin typeface="Times New Roman"/>
                <a:cs typeface="Times New Roman"/>
              </a:rPr>
              <a:t>deliverables and every deliverable </a:t>
            </a:r>
            <a:r>
              <a:rPr dirty="0" sz="1200" spc="-5">
                <a:latin typeface="Times New Roman"/>
                <a:cs typeface="Times New Roman"/>
              </a:rPr>
              <a:t>should </a:t>
            </a:r>
            <a:r>
              <a:rPr dirty="0" sz="1200">
                <a:latin typeface="Times New Roman"/>
                <a:cs typeface="Times New Roman"/>
              </a:rPr>
              <a:t>be delivered at a particular</a:t>
            </a:r>
            <a:r>
              <a:rPr dirty="0" sz="1200" spc="-100">
                <a:latin typeface="Times New Roman"/>
                <a:cs typeface="Times New Roman"/>
              </a:rPr>
              <a:t> </a:t>
            </a:r>
            <a:r>
              <a:rPr dirty="0" sz="1200">
                <a:latin typeface="Times New Roman"/>
                <a:cs typeface="Times New Roman"/>
              </a:rPr>
              <a:t>milestone.</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b="1" i="1">
                <a:latin typeface="Times New Roman"/>
                <a:cs typeface="Times New Roman"/>
              </a:rPr>
              <a:t>Methods: </a:t>
            </a:r>
            <a:r>
              <a:rPr dirty="0" sz="1200" spc="-5">
                <a:latin typeface="Times New Roman"/>
                <a:cs typeface="Times New Roman"/>
              </a:rPr>
              <a:t>Methods </a:t>
            </a:r>
            <a:r>
              <a:rPr dirty="0" sz="1200">
                <a:latin typeface="Times New Roman"/>
                <a:cs typeface="Times New Roman"/>
              </a:rPr>
              <a:t>provide the technical “how-to’s” to carryout these tasks. There could  be more than one technique to perform a task and different techniques could be used in  different</a:t>
            </a:r>
            <a:r>
              <a:rPr dirty="0" sz="1200" spc="-100">
                <a:latin typeface="Times New Roman"/>
                <a:cs typeface="Times New Roman"/>
              </a:rPr>
              <a:t> </a:t>
            </a:r>
            <a:r>
              <a:rPr dirty="0" sz="1200" spc="-5">
                <a:latin typeface="Times New Roman"/>
                <a:cs typeface="Times New Roman"/>
              </a:rPr>
              <a:t>situations.</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b="1" i="1">
                <a:latin typeface="Times New Roman"/>
                <a:cs typeface="Times New Roman"/>
              </a:rPr>
              <a:t>Tools: </a:t>
            </a:r>
            <a:r>
              <a:rPr dirty="0" sz="1200">
                <a:latin typeface="Times New Roman"/>
                <a:cs typeface="Times New Roman"/>
              </a:rPr>
              <a:t>Tools provide automated or </a:t>
            </a:r>
            <a:r>
              <a:rPr dirty="0" sz="1200" spc="-5">
                <a:latin typeface="Times New Roman"/>
                <a:cs typeface="Times New Roman"/>
              </a:rPr>
              <a:t>semi-automated support </a:t>
            </a:r>
            <a:r>
              <a:rPr dirty="0" sz="1200">
                <a:latin typeface="Times New Roman"/>
                <a:cs typeface="Times New Roman"/>
              </a:rPr>
              <a:t>for </a:t>
            </a:r>
            <a:r>
              <a:rPr dirty="0" sz="1200" spc="-5">
                <a:latin typeface="Times New Roman"/>
                <a:cs typeface="Times New Roman"/>
              </a:rPr>
              <a:t>software </a:t>
            </a:r>
            <a:r>
              <a:rPr dirty="0" sz="1200">
                <a:latin typeface="Times New Roman"/>
                <a:cs typeface="Times New Roman"/>
              </a:rPr>
              <a:t>processes,  methods, and quality</a:t>
            </a:r>
            <a:r>
              <a:rPr dirty="0" sz="1200" spc="-110">
                <a:latin typeface="Times New Roman"/>
                <a:cs typeface="Times New Roman"/>
              </a:rPr>
              <a:t> </a:t>
            </a:r>
            <a:r>
              <a:rPr dirty="0" sz="1200">
                <a:latin typeface="Times New Roman"/>
                <a:cs typeface="Times New Roman"/>
              </a:rPr>
              <a:t>control.</a:t>
            </a:r>
            <a:endParaRPr sz="1200">
              <a:latin typeface="Times New Roman"/>
              <a:cs typeface="Times New Roman"/>
            </a:endParaRPr>
          </a:p>
        </p:txBody>
      </p:sp>
      <p:sp>
        <p:nvSpPr>
          <p:cNvPr id="15" name="object 1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019175" y="4678807"/>
            <a:ext cx="5511800" cy="2072005"/>
          </a:xfrm>
          <a:prstGeom prst="rect">
            <a:avLst/>
          </a:prstGeom>
        </p:spPr>
        <p:txBody>
          <a:bodyPr wrap="square" lIns="0" tIns="0" rIns="0" bIns="0" rtlCol="0" vert="horz">
            <a:spAutoFit/>
          </a:bodyPr>
          <a:lstStyle/>
          <a:p>
            <a:pPr algn="just" marL="12700">
              <a:lnSpc>
                <a:spcPct val="100000"/>
              </a:lnSpc>
            </a:pPr>
            <a:r>
              <a:rPr dirty="0" sz="1600" spc="-5" b="1">
                <a:latin typeface="Times New Roman"/>
                <a:cs typeface="Times New Roman"/>
              </a:rPr>
              <a:t>Function</a:t>
            </a:r>
            <a:r>
              <a:rPr dirty="0" sz="1600" spc="-70" b="1">
                <a:latin typeface="Times New Roman"/>
                <a:cs typeface="Times New Roman"/>
              </a:rPr>
              <a:t> </a:t>
            </a:r>
            <a:r>
              <a:rPr dirty="0" sz="1600" spc="-10" b="1">
                <a:latin typeface="Times New Roman"/>
                <a:cs typeface="Times New Roman"/>
              </a:rPr>
              <a:t>Size</a:t>
            </a:r>
            <a:endParaRPr sz="1600">
              <a:latin typeface="Times New Roman"/>
              <a:cs typeface="Times New Roman"/>
            </a:endParaRPr>
          </a:p>
          <a:p>
            <a:pPr>
              <a:lnSpc>
                <a:spcPct val="100000"/>
              </a:lnSpc>
              <a:spcBef>
                <a:spcPts val="10"/>
              </a:spcBef>
            </a:pPr>
            <a:endParaRPr sz="1650">
              <a:latin typeface="Times New Roman"/>
              <a:cs typeface="Times New Roman"/>
            </a:endParaRPr>
          </a:p>
          <a:p>
            <a:pPr algn="just" marL="12700" marR="5080" indent="-635">
              <a:lnSpc>
                <a:spcPts val="1380"/>
              </a:lnSpc>
              <a:spcBef>
                <a:spcPts val="5"/>
              </a:spcBef>
            </a:pPr>
            <a:r>
              <a:rPr dirty="0" sz="1200">
                <a:latin typeface="Times New Roman"/>
                <a:cs typeface="Times New Roman"/>
              </a:rPr>
              <a:t>The </a:t>
            </a:r>
            <a:r>
              <a:rPr dirty="0" sz="1200" spc="-5">
                <a:latin typeface="Times New Roman"/>
                <a:cs typeface="Times New Roman"/>
              </a:rPr>
              <a:t>size </a:t>
            </a:r>
            <a:r>
              <a:rPr dirty="0" sz="1200">
                <a:latin typeface="Times New Roman"/>
                <a:cs typeface="Times New Roman"/>
              </a:rPr>
              <a:t>of individual functions plays a </a:t>
            </a:r>
            <a:r>
              <a:rPr dirty="0" sz="1200" spc="-5">
                <a:latin typeface="Times New Roman"/>
                <a:cs typeface="Times New Roman"/>
              </a:rPr>
              <a:t>significant </a:t>
            </a:r>
            <a:r>
              <a:rPr dirty="0" sz="1200">
                <a:latin typeface="Times New Roman"/>
                <a:cs typeface="Times New Roman"/>
              </a:rPr>
              <a:t>role in making the program easy or  difficult to understand. In general, as the function becomes longer in </a:t>
            </a:r>
            <a:r>
              <a:rPr dirty="0" sz="1200" spc="-5">
                <a:latin typeface="Times New Roman"/>
                <a:cs typeface="Times New Roman"/>
              </a:rPr>
              <a:t>size, </a:t>
            </a:r>
            <a:r>
              <a:rPr dirty="0" sz="1200">
                <a:latin typeface="Times New Roman"/>
                <a:cs typeface="Times New Roman"/>
              </a:rPr>
              <a:t>it becomes  more difficult to understand. Ideally </a:t>
            </a:r>
            <a:r>
              <a:rPr dirty="0" sz="1200" spc="-5">
                <a:latin typeface="Times New Roman"/>
                <a:cs typeface="Times New Roman"/>
              </a:rPr>
              <a:t>speaking, </a:t>
            </a:r>
            <a:r>
              <a:rPr dirty="0" sz="1200">
                <a:latin typeface="Times New Roman"/>
                <a:cs typeface="Times New Roman"/>
              </a:rPr>
              <a:t>a function </a:t>
            </a:r>
            <a:r>
              <a:rPr dirty="0" sz="1200" spc="-5">
                <a:latin typeface="Times New Roman"/>
                <a:cs typeface="Times New Roman"/>
              </a:rPr>
              <a:t>should </a:t>
            </a:r>
            <a:r>
              <a:rPr dirty="0" sz="1200">
                <a:latin typeface="Times New Roman"/>
                <a:cs typeface="Times New Roman"/>
              </a:rPr>
              <a:t>not be larger than 20  lines of code and in any case should not exceed one page in length. </a:t>
            </a:r>
            <a:r>
              <a:rPr dirty="0" sz="1200" spc="5">
                <a:latin typeface="Times New Roman"/>
                <a:cs typeface="Times New Roman"/>
              </a:rPr>
              <a:t>From </a:t>
            </a:r>
            <a:r>
              <a:rPr dirty="0" sz="1200" spc="-5">
                <a:latin typeface="Times New Roman"/>
                <a:cs typeface="Times New Roman"/>
              </a:rPr>
              <a:t>where </a:t>
            </a:r>
            <a:r>
              <a:rPr dirty="0" sz="1200">
                <a:latin typeface="Times New Roman"/>
                <a:cs typeface="Times New Roman"/>
              </a:rPr>
              <a:t>did I get  this number 20 and one page? The number 20 is approximately the lines of code that fit  on a computer </a:t>
            </a:r>
            <a:r>
              <a:rPr dirty="0" sz="1200" spc="-5">
                <a:latin typeface="Times New Roman"/>
                <a:cs typeface="Times New Roman"/>
              </a:rPr>
              <a:t>screen </a:t>
            </a:r>
            <a:r>
              <a:rPr dirty="0" sz="1200">
                <a:latin typeface="Times New Roman"/>
                <a:cs typeface="Times New Roman"/>
              </a:rPr>
              <a:t>and one page of course refers to one printed page. The idea behind  these heuristics is that </a:t>
            </a:r>
            <a:r>
              <a:rPr dirty="0" sz="1200" spc="-5">
                <a:latin typeface="Times New Roman"/>
                <a:cs typeface="Times New Roman"/>
              </a:rPr>
              <a:t>when </a:t>
            </a:r>
            <a:r>
              <a:rPr dirty="0" sz="1200">
                <a:latin typeface="Times New Roman"/>
                <a:cs typeface="Times New Roman"/>
              </a:rPr>
              <a:t>one is reading a function, one </a:t>
            </a:r>
            <a:r>
              <a:rPr dirty="0" sz="1200" spc="-5">
                <a:latin typeface="Times New Roman"/>
                <a:cs typeface="Times New Roman"/>
              </a:rPr>
              <a:t>should </a:t>
            </a:r>
            <a:r>
              <a:rPr dirty="0" sz="1200">
                <a:latin typeface="Times New Roman"/>
                <a:cs typeface="Times New Roman"/>
              </a:rPr>
              <a:t>not need to go back</a:t>
            </a:r>
            <a:r>
              <a:rPr dirty="0" sz="1200" spc="-105">
                <a:latin typeface="Times New Roman"/>
                <a:cs typeface="Times New Roman"/>
              </a:rPr>
              <a:t> </a:t>
            </a:r>
            <a:r>
              <a:rPr dirty="0" sz="1200">
                <a:latin typeface="Times New Roman"/>
                <a:cs typeface="Times New Roman"/>
              </a:rPr>
              <a:t>and  forth from one </a:t>
            </a:r>
            <a:r>
              <a:rPr dirty="0" sz="1200" spc="-5">
                <a:latin typeface="Times New Roman"/>
                <a:cs typeface="Times New Roman"/>
              </a:rPr>
              <a:t>screen </a:t>
            </a:r>
            <a:r>
              <a:rPr dirty="0" sz="1200">
                <a:latin typeface="Times New Roman"/>
                <a:cs typeface="Times New Roman"/>
              </a:rPr>
              <a:t>to the other or from one page to the other and the entire context  </a:t>
            </a:r>
            <a:r>
              <a:rPr dirty="0" sz="1200" spc="-5">
                <a:latin typeface="Times New Roman"/>
                <a:cs typeface="Times New Roman"/>
              </a:rPr>
              <a:t>should </a:t>
            </a:r>
            <a:r>
              <a:rPr dirty="0" sz="1200">
                <a:latin typeface="Times New Roman"/>
                <a:cs typeface="Times New Roman"/>
              </a:rPr>
              <a:t>be present on one page or on one</a:t>
            </a:r>
            <a:r>
              <a:rPr dirty="0" sz="1200" spc="-90">
                <a:latin typeface="Times New Roman"/>
                <a:cs typeface="Times New Roman"/>
              </a:rPr>
              <a:t> </a:t>
            </a:r>
            <a:r>
              <a:rPr dirty="0" sz="1200" spc="-5">
                <a:latin typeface="Times New Roman"/>
                <a:cs typeface="Times New Roman"/>
              </a:rPr>
              <a:t>screen.</a:t>
            </a:r>
            <a:endParaRPr sz="1200">
              <a:latin typeface="Times New Roman"/>
              <a:cs typeface="Times New Roman"/>
            </a:endParaRPr>
          </a:p>
        </p:txBody>
      </p:sp>
      <p:sp>
        <p:nvSpPr>
          <p:cNvPr id="5" name="object 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147</a:t>
            </a:r>
          </a:p>
          <a:p>
            <a:pPr marL="1498600">
              <a:lnSpc>
                <a:spcPts val="1410"/>
              </a:lnSpc>
            </a:pPr>
            <a:r>
              <a:rPr dirty="0"/>
              <a:t>© Copyright </a:t>
            </a:r>
            <a:r>
              <a:rPr dirty="0" spc="-5"/>
              <a:t>Virtual University </a:t>
            </a:r>
            <a:r>
              <a:rPr dirty="0"/>
              <a:t>of</a:t>
            </a:r>
            <a:r>
              <a:rPr dirty="0" spc="-80"/>
              <a:t> </a:t>
            </a:r>
            <a:r>
              <a:rPr dirty="0" spc="-5"/>
              <a:t>Pakistan</a:t>
            </a:r>
          </a:p>
        </p:txBody>
      </p:sp>
      <p:sp>
        <p:nvSpPr>
          <p:cNvPr id="4" name="object 4"/>
          <p:cNvSpPr txBox="1"/>
          <p:nvPr/>
        </p:nvSpPr>
        <p:spPr>
          <a:xfrm>
            <a:off x="1028649" y="441959"/>
            <a:ext cx="5549900" cy="3239770"/>
          </a:xfrm>
          <a:prstGeom prst="rect">
            <a:avLst/>
          </a:prstGeom>
        </p:spPr>
        <p:txBody>
          <a:bodyPr wrap="square" lIns="0" tIns="0" rIns="0" bIns="0" rtlCol="0" vert="horz">
            <a:spAutoFit/>
          </a:bodyPr>
          <a:lstStyle/>
          <a:p>
            <a:pPr marL="114300">
              <a:lnSpc>
                <a:spcPct val="100000"/>
              </a:lnSpc>
              <a:tabLst>
                <a:tab pos="5316220" algn="l"/>
              </a:tabLst>
            </a:pPr>
            <a:r>
              <a:rPr dirty="0" sz="1200">
                <a:latin typeface="Times New Roman"/>
                <a:cs typeface="Times New Roman"/>
              </a:rPr>
              <a:t>CS504-Software</a:t>
            </a:r>
            <a:r>
              <a:rPr dirty="0" sz="1200" spc="-5">
                <a:latin typeface="Times New Roman"/>
                <a:cs typeface="Times New Roman"/>
              </a:rPr>
              <a:t> </a:t>
            </a:r>
            <a:r>
              <a:rPr dirty="0" sz="1200">
                <a:latin typeface="Times New Roman"/>
                <a:cs typeface="Times New Roman"/>
              </a:rPr>
              <a:t>Engineering</a:t>
            </a:r>
            <a:r>
              <a:rPr dirty="0" sz="1200" spc="-5">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a:lnSpc>
                <a:spcPct val="100000"/>
              </a:lnSpc>
              <a:spcBef>
                <a:spcPts val="720"/>
              </a:spcBef>
            </a:pPr>
            <a:r>
              <a:rPr dirty="0" sz="1400" spc="-5" b="1">
                <a:latin typeface="Times New Roman"/>
                <a:cs typeface="Times New Roman"/>
              </a:rPr>
              <a:t>Self Documenting</a:t>
            </a:r>
            <a:r>
              <a:rPr dirty="0" sz="1400" spc="-40" b="1">
                <a:latin typeface="Times New Roman"/>
                <a:cs typeface="Times New Roman"/>
              </a:rPr>
              <a:t> </a:t>
            </a:r>
            <a:r>
              <a:rPr dirty="0" sz="1400" spc="-10" b="1">
                <a:latin typeface="Times New Roman"/>
                <a:cs typeface="Times New Roman"/>
              </a:rPr>
              <a:t>Code</a:t>
            </a:r>
            <a:endParaRPr sz="1400">
              <a:latin typeface="Times New Roman"/>
              <a:cs typeface="Times New Roman"/>
            </a:endParaRPr>
          </a:p>
          <a:p>
            <a:pPr algn="just" marL="12700" marR="41275">
              <a:lnSpc>
                <a:spcPts val="1380"/>
              </a:lnSpc>
              <a:spcBef>
                <a:spcPts val="905"/>
              </a:spcBef>
            </a:pPr>
            <a:r>
              <a:rPr dirty="0" sz="1200" spc="-5">
                <a:latin typeface="Times New Roman"/>
                <a:cs typeface="Times New Roman"/>
              </a:rPr>
              <a:t>From </a:t>
            </a:r>
            <a:r>
              <a:rPr dirty="0" sz="1200">
                <a:latin typeface="Times New Roman"/>
                <a:cs typeface="Times New Roman"/>
              </a:rPr>
              <a:t>a maintenance perspective, </a:t>
            </a:r>
            <a:r>
              <a:rPr dirty="0" sz="1200" spc="-5">
                <a:latin typeface="Times New Roman"/>
                <a:cs typeface="Times New Roman"/>
              </a:rPr>
              <a:t>what we </a:t>
            </a:r>
            <a:r>
              <a:rPr dirty="0" sz="1200">
                <a:latin typeface="Times New Roman"/>
                <a:cs typeface="Times New Roman"/>
              </a:rPr>
              <a:t>need is </a:t>
            </a:r>
            <a:r>
              <a:rPr dirty="0" sz="1200" spc="-5">
                <a:latin typeface="Times New Roman"/>
                <a:cs typeface="Times New Roman"/>
              </a:rPr>
              <a:t>what </a:t>
            </a:r>
            <a:r>
              <a:rPr dirty="0" sz="1200">
                <a:latin typeface="Times New Roman"/>
                <a:cs typeface="Times New Roman"/>
              </a:rPr>
              <a:t>is called </a:t>
            </a:r>
            <a:r>
              <a:rPr dirty="0" sz="1200" spc="-5" b="1" i="1">
                <a:latin typeface="Times New Roman"/>
                <a:cs typeface="Times New Roman"/>
              </a:rPr>
              <a:t>self </a:t>
            </a:r>
            <a:r>
              <a:rPr dirty="0" sz="1200" b="1" i="1">
                <a:latin typeface="Times New Roman"/>
                <a:cs typeface="Times New Roman"/>
              </a:rPr>
              <a:t>documenting </a:t>
            </a:r>
            <a:r>
              <a:rPr dirty="0" sz="1200" spc="-5" b="1" i="1">
                <a:latin typeface="Times New Roman"/>
                <a:cs typeface="Times New Roman"/>
              </a:rPr>
              <a:t>code</a:t>
            </a:r>
            <a:r>
              <a:rPr dirty="0" sz="1200" spc="-5">
                <a:latin typeface="Times New Roman"/>
                <a:cs typeface="Times New Roman"/>
              </a:rPr>
              <a:t>.  </a:t>
            </a:r>
            <a:r>
              <a:rPr dirty="0" sz="1200">
                <a:latin typeface="Times New Roman"/>
                <a:cs typeface="Times New Roman"/>
              </a:rPr>
              <a:t>A </a:t>
            </a:r>
            <a:r>
              <a:rPr dirty="0" sz="1200" spc="-5" i="1">
                <a:latin typeface="Times New Roman"/>
                <a:cs typeface="Times New Roman"/>
              </a:rPr>
              <a:t>self </a:t>
            </a:r>
            <a:r>
              <a:rPr dirty="0" sz="1200" i="1">
                <a:latin typeface="Times New Roman"/>
                <a:cs typeface="Times New Roman"/>
              </a:rPr>
              <a:t>documenting code </a:t>
            </a:r>
            <a:r>
              <a:rPr dirty="0" sz="1200">
                <a:latin typeface="Times New Roman"/>
                <a:cs typeface="Times New Roman"/>
              </a:rPr>
              <a:t>is a code that explains itself </a:t>
            </a:r>
            <a:r>
              <a:rPr dirty="0" sz="1200" spc="-5">
                <a:latin typeface="Times New Roman"/>
                <a:cs typeface="Times New Roman"/>
              </a:rPr>
              <a:t>without </a:t>
            </a:r>
            <a:r>
              <a:rPr dirty="0" sz="1200">
                <a:latin typeface="Times New Roman"/>
                <a:cs typeface="Times New Roman"/>
              </a:rPr>
              <a:t>the need of comments and  extraneous documentation, like flowcharts, </a:t>
            </a:r>
            <a:r>
              <a:rPr dirty="0" sz="1200" spc="-5">
                <a:latin typeface="Times New Roman"/>
                <a:cs typeface="Times New Roman"/>
              </a:rPr>
              <a:t>UML </a:t>
            </a:r>
            <a:r>
              <a:rPr dirty="0" sz="1200">
                <a:latin typeface="Times New Roman"/>
                <a:cs typeface="Times New Roman"/>
              </a:rPr>
              <a:t>diagrams, process-flow </a:t>
            </a:r>
            <a:r>
              <a:rPr dirty="0" sz="1200" spc="-5">
                <a:latin typeface="Times New Roman"/>
                <a:cs typeface="Times New Roman"/>
              </a:rPr>
              <a:t>state </a:t>
            </a:r>
            <a:r>
              <a:rPr dirty="0" sz="1200">
                <a:latin typeface="Times New Roman"/>
                <a:cs typeface="Times New Roman"/>
              </a:rPr>
              <a:t>diagrams,  etc. That is, the meaning of the code </a:t>
            </a:r>
            <a:r>
              <a:rPr dirty="0" sz="1200" spc="-5">
                <a:latin typeface="Times New Roman"/>
                <a:cs typeface="Times New Roman"/>
              </a:rPr>
              <a:t>should </a:t>
            </a:r>
            <a:r>
              <a:rPr dirty="0" sz="1200">
                <a:latin typeface="Times New Roman"/>
                <a:cs typeface="Times New Roman"/>
              </a:rPr>
              <a:t>be evident just by reading the code </a:t>
            </a:r>
            <a:r>
              <a:rPr dirty="0" sz="1200" spc="-5">
                <a:latin typeface="Times New Roman"/>
                <a:cs typeface="Times New Roman"/>
              </a:rPr>
              <a:t>without  </a:t>
            </a:r>
            <a:r>
              <a:rPr dirty="0" sz="1200">
                <a:latin typeface="Times New Roman"/>
                <a:cs typeface="Times New Roman"/>
              </a:rPr>
              <a:t>having to refer to information present outside this</a:t>
            </a:r>
            <a:r>
              <a:rPr dirty="0" sz="1200" spc="-120">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 question is: how can </a:t>
            </a:r>
            <a:r>
              <a:rPr dirty="0" sz="1200" spc="-5">
                <a:latin typeface="Times New Roman"/>
                <a:cs typeface="Times New Roman"/>
              </a:rPr>
              <a:t>we write </a:t>
            </a:r>
            <a:r>
              <a:rPr dirty="0" sz="1200">
                <a:latin typeface="Times New Roman"/>
                <a:cs typeface="Times New Roman"/>
              </a:rPr>
              <a:t>code that is</a:t>
            </a:r>
            <a:r>
              <a:rPr dirty="0" sz="1200" spc="-114">
                <a:latin typeface="Times New Roman"/>
                <a:cs typeface="Times New Roman"/>
              </a:rPr>
              <a:t> </a:t>
            </a:r>
            <a:r>
              <a:rPr dirty="0" sz="1200" spc="-5">
                <a:latin typeface="Times New Roman"/>
                <a:cs typeface="Times New Roman"/>
              </a:rPr>
              <a:t>self-documenting?</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42545">
              <a:lnSpc>
                <a:spcPts val="1380"/>
              </a:lnSpc>
            </a:pPr>
            <a:r>
              <a:rPr dirty="0" sz="1200">
                <a:latin typeface="Times New Roman"/>
                <a:cs typeface="Times New Roman"/>
              </a:rPr>
              <a:t>There are a number of attributes that contributes towards making the program </a:t>
            </a:r>
            <a:r>
              <a:rPr dirty="0" sz="1200" spc="-5">
                <a:latin typeface="Times New Roman"/>
                <a:cs typeface="Times New Roman"/>
              </a:rPr>
              <a:t>self  </a:t>
            </a:r>
            <a:r>
              <a:rPr dirty="0" sz="1200">
                <a:latin typeface="Times New Roman"/>
                <a:cs typeface="Times New Roman"/>
              </a:rPr>
              <a:t>documented. These include, the </a:t>
            </a:r>
            <a:r>
              <a:rPr dirty="0" sz="1200" spc="-5">
                <a:latin typeface="Times New Roman"/>
                <a:cs typeface="Times New Roman"/>
              </a:rPr>
              <a:t>size </a:t>
            </a:r>
            <a:r>
              <a:rPr dirty="0" sz="1200">
                <a:latin typeface="Times New Roman"/>
                <a:cs typeface="Times New Roman"/>
              </a:rPr>
              <a:t>of each function, choice of variable and other  identifier names, </a:t>
            </a:r>
            <a:r>
              <a:rPr dirty="0" sz="1200" spc="-5">
                <a:latin typeface="Times New Roman"/>
                <a:cs typeface="Times New Roman"/>
              </a:rPr>
              <a:t>style </a:t>
            </a:r>
            <a:r>
              <a:rPr dirty="0" sz="1200">
                <a:latin typeface="Times New Roman"/>
                <a:cs typeface="Times New Roman"/>
              </a:rPr>
              <a:t>of </a:t>
            </a:r>
            <a:r>
              <a:rPr dirty="0" sz="1200" spc="-5">
                <a:latin typeface="Times New Roman"/>
                <a:cs typeface="Times New Roman"/>
              </a:rPr>
              <a:t>writing </a:t>
            </a:r>
            <a:r>
              <a:rPr dirty="0" sz="1200">
                <a:latin typeface="Times New Roman"/>
                <a:cs typeface="Times New Roman"/>
              </a:rPr>
              <a:t>expressions, </a:t>
            </a:r>
            <a:r>
              <a:rPr dirty="0" sz="1200" spc="-5">
                <a:latin typeface="Times New Roman"/>
                <a:cs typeface="Times New Roman"/>
              </a:rPr>
              <a:t>structure </a:t>
            </a:r>
            <a:r>
              <a:rPr dirty="0" sz="1200">
                <a:latin typeface="Times New Roman"/>
                <a:cs typeface="Times New Roman"/>
              </a:rPr>
              <a:t>of programming </a:t>
            </a:r>
            <a:r>
              <a:rPr dirty="0" sz="1200" spc="-5">
                <a:latin typeface="Times New Roman"/>
                <a:cs typeface="Times New Roman"/>
              </a:rPr>
              <a:t>statements,  </a:t>
            </a:r>
            <a:r>
              <a:rPr dirty="0" sz="1200">
                <a:latin typeface="Times New Roman"/>
                <a:cs typeface="Times New Roman"/>
              </a:rPr>
              <a:t>comments, modularity, and issues relating to performance and</a:t>
            </a:r>
            <a:r>
              <a:rPr dirty="0" sz="1200" spc="-130">
                <a:latin typeface="Times New Roman"/>
                <a:cs typeface="Times New Roman"/>
              </a:rPr>
              <a:t> </a:t>
            </a:r>
            <a:r>
              <a:rPr dirty="0" sz="1200">
                <a:latin typeface="Times New Roman"/>
                <a:cs typeface="Times New Roman"/>
              </a:rPr>
              <a:t>portability.</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 following discussion tries to elaborate on these</a:t>
            </a:r>
            <a:r>
              <a:rPr dirty="0" sz="1200" spc="-125">
                <a:latin typeface="Times New Roman"/>
                <a:cs typeface="Times New Roman"/>
              </a:rPr>
              <a:t> </a:t>
            </a:r>
            <a:r>
              <a:rPr dirty="0" sz="1200">
                <a:latin typeface="Times New Roman"/>
                <a:cs typeface="Times New Roman"/>
              </a:rPr>
              <a:t>points.</a:t>
            </a:r>
            <a:endParaRPr sz="1200">
              <a:latin typeface="Times New Roman"/>
              <a:cs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0163"/>
            <a:ext cx="5515610" cy="4020820"/>
          </a:xfrm>
          <a:prstGeom prst="rect">
            <a:avLst/>
          </a:prstGeom>
        </p:spPr>
        <p:txBody>
          <a:bodyPr wrap="square" lIns="0" tIns="0" rIns="0" bIns="0" rtlCol="0" vert="horz">
            <a:spAutoFit/>
          </a:bodyPr>
          <a:lstStyle/>
          <a:p>
            <a:pPr algn="just" marL="12700">
              <a:lnSpc>
                <a:spcPct val="100000"/>
              </a:lnSpc>
            </a:pPr>
            <a:r>
              <a:rPr dirty="0" sz="1600" spc="-10" b="1">
                <a:latin typeface="Times New Roman"/>
                <a:cs typeface="Times New Roman"/>
              </a:rPr>
              <a:t>Identifier</a:t>
            </a:r>
            <a:r>
              <a:rPr dirty="0" sz="1600" spc="-50" b="1">
                <a:latin typeface="Times New Roman"/>
                <a:cs typeface="Times New Roman"/>
              </a:rPr>
              <a:t> </a:t>
            </a:r>
            <a:r>
              <a:rPr dirty="0" sz="1600" spc="-10" b="1">
                <a:latin typeface="Times New Roman"/>
                <a:cs typeface="Times New Roman"/>
              </a:rPr>
              <a:t>Names</a:t>
            </a:r>
            <a:endParaRPr sz="1600">
              <a:latin typeface="Times New Roman"/>
              <a:cs typeface="Times New Roman"/>
            </a:endParaRPr>
          </a:p>
          <a:p>
            <a:pPr algn="just" marL="12700" marR="9525">
              <a:lnSpc>
                <a:spcPts val="1380"/>
              </a:lnSpc>
              <a:spcBef>
                <a:spcPts val="1385"/>
              </a:spcBef>
            </a:pPr>
            <a:r>
              <a:rPr dirty="0" sz="1200">
                <a:latin typeface="Times New Roman"/>
                <a:cs typeface="Times New Roman"/>
              </a:rPr>
              <a:t>Identifier names also play a </a:t>
            </a:r>
            <a:r>
              <a:rPr dirty="0" sz="1200" spc="-5">
                <a:latin typeface="Times New Roman"/>
                <a:cs typeface="Times New Roman"/>
              </a:rPr>
              <a:t>significant </a:t>
            </a:r>
            <a:r>
              <a:rPr dirty="0" sz="1200">
                <a:latin typeface="Times New Roman"/>
                <a:cs typeface="Times New Roman"/>
              </a:rPr>
              <a:t>role in enhancing the readability of a program.  The names </a:t>
            </a:r>
            <a:r>
              <a:rPr dirty="0" sz="1200" spc="-5">
                <a:latin typeface="Times New Roman"/>
                <a:cs typeface="Times New Roman"/>
              </a:rPr>
              <a:t>should </a:t>
            </a:r>
            <a:r>
              <a:rPr dirty="0" sz="1200">
                <a:latin typeface="Times New Roman"/>
                <a:cs typeface="Times New Roman"/>
              </a:rPr>
              <a:t>be chosen in order to make them meaningful to the reader. In order to  understand the concept, let us look at the following</a:t>
            </a:r>
            <a:r>
              <a:rPr dirty="0" sz="1200" spc="-130">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15"/>
              </a:spcBef>
            </a:pPr>
            <a:endParaRPr sz="1300">
              <a:latin typeface="Times New Roman"/>
              <a:cs typeface="Times New Roman"/>
            </a:endParaRPr>
          </a:p>
          <a:p>
            <a:pPr marL="469900">
              <a:lnSpc>
                <a:spcPct val="100000"/>
              </a:lnSpc>
            </a:pPr>
            <a:r>
              <a:rPr dirty="0" sz="1200">
                <a:latin typeface="Times New Roman"/>
                <a:cs typeface="Times New Roman"/>
              </a:rPr>
              <a:t>if (x==0)   // this is the case </a:t>
            </a:r>
            <a:r>
              <a:rPr dirty="0" sz="1200" spc="-5">
                <a:latin typeface="Times New Roman"/>
                <a:cs typeface="Times New Roman"/>
              </a:rPr>
              <a:t>when we </a:t>
            </a:r>
            <a:r>
              <a:rPr dirty="0" sz="1200">
                <a:latin typeface="Times New Roman"/>
                <a:cs typeface="Times New Roman"/>
              </a:rPr>
              <a:t>are allocating a new</a:t>
            </a:r>
            <a:r>
              <a:rPr dirty="0" sz="1200" spc="-114">
                <a:latin typeface="Times New Roman"/>
                <a:cs typeface="Times New Roman"/>
              </a:rPr>
              <a:t> </a:t>
            </a:r>
            <a:r>
              <a:rPr dirty="0" sz="1200">
                <a:latin typeface="Times New Roman"/>
                <a:cs typeface="Times New Roman"/>
              </a:rPr>
              <a:t>number</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8890">
              <a:lnSpc>
                <a:spcPts val="1380"/>
              </a:lnSpc>
            </a:pPr>
            <a:r>
              <a:rPr dirty="0" sz="1200">
                <a:latin typeface="Times New Roman"/>
                <a:cs typeface="Times New Roman"/>
              </a:rPr>
              <a:t>In this particular case, the meanings of the condition in the if-statement are not clear and  </a:t>
            </a:r>
            <a:r>
              <a:rPr dirty="0" sz="1200" spc="-5">
                <a:latin typeface="Times New Roman"/>
                <a:cs typeface="Times New Roman"/>
              </a:rPr>
              <a:t>we </a:t>
            </a:r>
            <a:r>
              <a:rPr dirty="0" sz="1200">
                <a:latin typeface="Times New Roman"/>
                <a:cs typeface="Times New Roman"/>
              </a:rPr>
              <a:t>had to </a:t>
            </a:r>
            <a:r>
              <a:rPr dirty="0" sz="1200" spc="-5">
                <a:latin typeface="Times New Roman"/>
                <a:cs typeface="Times New Roman"/>
              </a:rPr>
              <a:t>write </a:t>
            </a:r>
            <a:r>
              <a:rPr dirty="0" sz="1200">
                <a:latin typeface="Times New Roman"/>
                <a:cs typeface="Times New Roman"/>
              </a:rPr>
              <a:t>a comment to explain it. This can be improved if, instead of using x, </a:t>
            </a:r>
            <a:r>
              <a:rPr dirty="0" sz="1200" spc="-5">
                <a:latin typeface="Times New Roman"/>
                <a:cs typeface="Times New Roman"/>
              </a:rPr>
              <a:t>we  </a:t>
            </a:r>
            <a:r>
              <a:rPr dirty="0" sz="1200">
                <a:latin typeface="Times New Roman"/>
                <a:cs typeface="Times New Roman"/>
              </a:rPr>
              <a:t>use a more meaningful name. </a:t>
            </a:r>
            <a:r>
              <a:rPr dirty="0" sz="1200" spc="-5">
                <a:latin typeface="Times New Roman"/>
                <a:cs typeface="Times New Roman"/>
              </a:rPr>
              <a:t>Our </a:t>
            </a:r>
            <a:r>
              <a:rPr dirty="0" sz="1200">
                <a:latin typeface="Times New Roman"/>
                <a:cs typeface="Times New Roman"/>
              </a:rPr>
              <a:t>new code</a:t>
            </a:r>
            <a:r>
              <a:rPr dirty="0" sz="1200" spc="-105">
                <a:latin typeface="Times New Roman"/>
                <a:cs typeface="Times New Roman"/>
              </a:rPr>
              <a:t> </a:t>
            </a:r>
            <a:r>
              <a:rPr dirty="0" sz="1200">
                <a:latin typeface="Times New Roman"/>
                <a:cs typeface="Times New Roman"/>
              </a:rPr>
              <a:t>becomes: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a:latin typeface="Times New Roman"/>
                <a:cs typeface="Times New Roman"/>
              </a:rPr>
              <a:t>if (AllocFlag ==</a:t>
            </a:r>
            <a:r>
              <a:rPr dirty="0" sz="1200" spc="-105">
                <a:latin typeface="Times New Roman"/>
                <a:cs typeface="Times New Roman"/>
              </a:rPr>
              <a:t> </a:t>
            </a:r>
            <a:r>
              <a:rPr dirty="0" sz="1200">
                <a:latin typeface="Times New Roman"/>
                <a:cs typeface="Times New Roman"/>
              </a:rPr>
              <a:t>0)</a:t>
            </a:r>
            <a:endParaRPr sz="1200">
              <a:latin typeface="Times New Roman"/>
              <a:cs typeface="Times New Roman"/>
            </a:endParaRPr>
          </a:p>
          <a:p>
            <a:pPr>
              <a:lnSpc>
                <a:spcPct val="100000"/>
              </a:lnSpc>
              <a:spcBef>
                <a:spcPts val="45"/>
              </a:spcBef>
            </a:pPr>
            <a:endParaRPr sz="1400">
              <a:latin typeface="Times New Roman"/>
              <a:cs typeface="Times New Roman"/>
            </a:endParaRPr>
          </a:p>
          <a:p>
            <a:pPr algn="just" marL="12700" marR="5080">
              <a:lnSpc>
                <a:spcPts val="1380"/>
              </a:lnSpc>
            </a:pPr>
            <a:r>
              <a:rPr dirty="0" sz="1200">
                <a:latin typeface="Times New Roman"/>
                <a:cs typeface="Times New Roman"/>
              </a:rPr>
              <a:t>The </a:t>
            </a:r>
            <a:r>
              <a:rPr dirty="0" sz="1200" spc="-5">
                <a:latin typeface="Times New Roman"/>
                <a:cs typeface="Times New Roman"/>
              </a:rPr>
              <a:t>situation </a:t>
            </a:r>
            <a:r>
              <a:rPr dirty="0" sz="1200">
                <a:latin typeface="Times New Roman"/>
                <a:cs typeface="Times New Roman"/>
              </a:rPr>
              <a:t>has improved a little bit but the </a:t>
            </a:r>
            <a:r>
              <a:rPr dirty="0" sz="1200" spc="-5">
                <a:latin typeface="Times New Roman"/>
                <a:cs typeface="Times New Roman"/>
              </a:rPr>
              <a:t>semantics </a:t>
            </a:r>
            <a:r>
              <a:rPr dirty="0" sz="1200">
                <a:latin typeface="Times New Roman"/>
                <a:cs typeface="Times New Roman"/>
              </a:rPr>
              <a:t>of the condition are </a:t>
            </a:r>
            <a:r>
              <a:rPr dirty="0" sz="1200" spc="-5">
                <a:latin typeface="Times New Roman"/>
                <a:cs typeface="Times New Roman"/>
              </a:rPr>
              <a:t>still </a:t>
            </a:r>
            <a:r>
              <a:rPr dirty="0" sz="1200">
                <a:latin typeface="Times New Roman"/>
                <a:cs typeface="Times New Roman"/>
              </a:rPr>
              <a:t>not very  clear as the meaning of 0 is not very clear. </a:t>
            </a:r>
            <a:r>
              <a:rPr dirty="0" sz="1200" spc="-5">
                <a:latin typeface="Times New Roman"/>
                <a:cs typeface="Times New Roman"/>
              </a:rPr>
              <a:t>Now </a:t>
            </a:r>
            <a:r>
              <a:rPr dirty="0" sz="1200">
                <a:latin typeface="Times New Roman"/>
                <a:cs typeface="Times New Roman"/>
              </a:rPr>
              <a:t>consider the following</a:t>
            </a:r>
            <a:r>
              <a:rPr dirty="0" sz="1200" spc="-160">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5"/>
              </a:spcBef>
            </a:pPr>
            <a:endParaRPr sz="1100">
              <a:latin typeface="Times New Roman"/>
              <a:cs typeface="Times New Roman"/>
            </a:endParaRPr>
          </a:p>
          <a:p>
            <a:pPr marL="469900">
              <a:lnSpc>
                <a:spcPct val="100000"/>
              </a:lnSpc>
            </a:pPr>
            <a:r>
              <a:rPr dirty="0" sz="1200">
                <a:latin typeface="Times New Roman"/>
                <a:cs typeface="Times New Roman"/>
              </a:rPr>
              <a:t>If (AllocFlag ==</a:t>
            </a:r>
            <a:r>
              <a:rPr dirty="0" sz="1200" spc="-100">
                <a:latin typeface="Times New Roman"/>
                <a:cs typeface="Times New Roman"/>
              </a:rPr>
              <a:t> </a:t>
            </a:r>
            <a:r>
              <a:rPr dirty="0" sz="1200" spc="-5">
                <a:latin typeface="Times New Roman"/>
                <a:cs typeface="Times New Roman"/>
              </a:rPr>
              <a:t>NEW_NUMBER)</a:t>
            </a:r>
            <a:endParaRPr sz="1200">
              <a:latin typeface="Times New Roman"/>
              <a:cs typeface="Times New Roman"/>
            </a:endParaRPr>
          </a:p>
          <a:p>
            <a:pPr>
              <a:lnSpc>
                <a:spcPct val="100000"/>
              </a:lnSpc>
              <a:spcBef>
                <a:spcPts val="45"/>
              </a:spcBef>
            </a:pPr>
            <a:endParaRPr sz="1400">
              <a:latin typeface="Times New Roman"/>
              <a:cs typeface="Times New Roman"/>
            </a:endParaRPr>
          </a:p>
          <a:p>
            <a:pPr algn="just" marL="12700" marR="8890">
              <a:lnSpc>
                <a:spcPts val="1380"/>
              </a:lnSpc>
            </a:pPr>
            <a:r>
              <a:rPr dirty="0" sz="1200">
                <a:latin typeface="Times New Roman"/>
                <a:cs typeface="Times New Roman"/>
              </a:rPr>
              <a:t>We have improved the quality of the code by replacing the number 0 </a:t>
            </a:r>
            <a:r>
              <a:rPr dirty="0" sz="1200" spc="-5">
                <a:latin typeface="Times New Roman"/>
                <a:cs typeface="Times New Roman"/>
              </a:rPr>
              <a:t>with </a:t>
            </a:r>
            <a:r>
              <a:rPr dirty="0" sz="1200">
                <a:latin typeface="Times New Roman"/>
                <a:cs typeface="Times New Roman"/>
              </a:rPr>
              <a:t>a named  constant </a:t>
            </a:r>
            <a:r>
              <a:rPr dirty="0" sz="1200" spc="-5">
                <a:latin typeface="Times New Roman"/>
                <a:cs typeface="Times New Roman"/>
              </a:rPr>
              <a:t>NEW_NUMBER. Now, </a:t>
            </a:r>
            <a:r>
              <a:rPr dirty="0" sz="1200">
                <a:latin typeface="Times New Roman"/>
                <a:cs typeface="Times New Roman"/>
              </a:rPr>
              <a:t>the </a:t>
            </a:r>
            <a:r>
              <a:rPr dirty="0" sz="1200" spc="-5">
                <a:latin typeface="Times New Roman"/>
                <a:cs typeface="Times New Roman"/>
              </a:rPr>
              <a:t>semantics </a:t>
            </a:r>
            <a:r>
              <a:rPr dirty="0" sz="1200">
                <a:latin typeface="Times New Roman"/>
                <a:cs typeface="Times New Roman"/>
              </a:rPr>
              <a:t>are clear and do not need any extra  comments, hence this piece of code is</a:t>
            </a:r>
            <a:r>
              <a:rPr dirty="0" sz="1200" spc="-120">
                <a:latin typeface="Times New Roman"/>
                <a:cs typeface="Times New Roman"/>
              </a:rPr>
              <a:t> </a:t>
            </a:r>
            <a:r>
              <a:rPr dirty="0" sz="1200" spc="-5">
                <a:latin typeface="Times New Roman"/>
                <a:cs typeface="Times New Roman"/>
              </a:rPr>
              <a:t>self-documenting.</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52576"/>
            <a:ext cx="5513070" cy="5401945"/>
          </a:xfrm>
          <a:prstGeom prst="rect">
            <a:avLst/>
          </a:prstGeom>
        </p:spPr>
        <p:txBody>
          <a:bodyPr wrap="square" lIns="0" tIns="0" rIns="0" bIns="0" rtlCol="0" vert="horz">
            <a:spAutoFit/>
          </a:bodyPr>
          <a:lstStyle/>
          <a:p>
            <a:pPr algn="just" lvl="1" marL="368935" indent="-356235">
              <a:lnSpc>
                <a:spcPct val="100000"/>
              </a:lnSpc>
              <a:buSzPct val="87500"/>
              <a:buAutoNum type="arabicPeriod" startAt="2"/>
              <a:tabLst>
                <a:tab pos="369570" algn="l"/>
              </a:tabLst>
            </a:pPr>
            <a:r>
              <a:rPr dirty="0" sz="1600" spc="-10" b="1">
                <a:latin typeface="Times New Roman"/>
                <a:cs typeface="Times New Roman"/>
              </a:rPr>
              <a:t>Coding Style</a:t>
            </a:r>
            <a:r>
              <a:rPr dirty="0" sz="1600" spc="-35" b="1">
                <a:latin typeface="Times New Roman"/>
                <a:cs typeface="Times New Roman"/>
              </a:rPr>
              <a:t> </a:t>
            </a:r>
            <a:r>
              <a:rPr dirty="0" sz="1600" spc="-5" b="1">
                <a:latin typeface="Times New Roman"/>
                <a:cs typeface="Times New Roman"/>
              </a:rPr>
              <a:t>Guide</a:t>
            </a:r>
            <a:endParaRPr sz="1600">
              <a:latin typeface="Times New Roman"/>
              <a:cs typeface="Times New Roman"/>
            </a:endParaRPr>
          </a:p>
          <a:p>
            <a:pPr lvl="1">
              <a:lnSpc>
                <a:spcPct val="100000"/>
              </a:lnSpc>
              <a:spcBef>
                <a:spcPts val="15"/>
              </a:spcBef>
              <a:buAutoNum type="arabicPeriod" startAt="2"/>
            </a:pPr>
            <a:endParaRPr sz="1450">
              <a:latin typeface="Times New Roman"/>
              <a:cs typeface="Times New Roman"/>
            </a:endParaRPr>
          </a:p>
          <a:p>
            <a:pPr algn="just" marL="12700" marR="5080">
              <a:lnSpc>
                <a:spcPts val="1380"/>
              </a:lnSpc>
            </a:pPr>
            <a:r>
              <a:rPr dirty="0" sz="1200">
                <a:latin typeface="Times New Roman"/>
                <a:cs typeface="Times New Roman"/>
              </a:rPr>
              <a:t>Consistency plays a very important role in making it </a:t>
            </a:r>
            <a:r>
              <a:rPr dirty="0" sz="1200" spc="-5">
                <a:latin typeface="Times New Roman"/>
                <a:cs typeface="Times New Roman"/>
              </a:rPr>
              <a:t>self-documenting. </a:t>
            </a:r>
            <a:r>
              <a:rPr dirty="0" sz="1200">
                <a:latin typeface="Times New Roman"/>
                <a:cs typeface="Times New Roman"/>
              </a:rPr>
              <a:t>A consistently  </a:t>
            </a:r>
            <a:r>
              <a:rPr dirty="0" sz="1200" spc="-5">
                <a:latin typeface="Times New Roman"/>
                <a:cs typeface="Times New Roman"/>
              </a:rPr>
              <a:t>written </a:t>
            </a:r>
            <a:r>
              <a:rPr dirty="0" sz="1200">
                <a:latin typeface="Times New Roman"/>
                <a:cs typeface="Times New Roman"/>
              </a:rPr>
              <a:t>code is easier to understand and follow. A coding </a:t>
            </a:r>
            <a:r>
              <a:rPr dirty="0" sz="1200" spc="-5">
                <a:latin typeface="Times New Roman"/>
                <a:cs typeface="Times New Roman"/>
              </a:rPr>
              <a:t>style </a:t>
            </a:r>
            <a:r>
              <a:rPr dirty="0" sz="1200">
                <a:latin typeface="Times New Roman"/>
                <a:cs typeface="Times New Roman"/>
              </a:rPr>
              <a:t>guide is aimed at  improving the coding process and to implement the concept of </a:t>
            </a:r>
            <a:r>
              <a:rPr dirty="0" sz="1200" spc="-5">
                <a:latin typeface="Times New Roman"/>
                <a:cs typeface="Times New Roman"/>
              </a:rPr>
              <a:t>standardized </a:t>
            </a:r>
            <a:r>
              <a:rPr dirty="0" sz="1200">
                <a:latin typeface="Times New Roman"/>
                <a:cs typeface="Times New Roman"/>
              </a:rPr>
              <a:t>and  relatively uniform code throughout the application or project. </a:t>
            </a:r>
            <a:r>
              <a:rPr dirty="0" sz="1200" spc="-5">
                <a:latin typeface="Times New Roman"/>
                <a:cs typeface="Times New Roman"/>
              </a:rPr>
              <a:t>As </a:t>
            </a:r>
            <a:r>
              <a:rPr dirty="0" sz="1200">
                <a:latin typeface="Times New Roman"/>
                <a:cs typeface="Times New Roman"/>
              </a:rPr>
              <a:t>a number of  programmers participate in developing a large piece of code, it is important that a  consistent </a:t>
            </a:r>
            <a:r>
              <a:rPr dirty="0" sz="1200" spc="-5">
                <a:latin typeface="Times New Roman"/>
                <a:cs typeface="Times New Roman"/>
              </a:rPr>
              <a:t>style </a:t>
            </a:r>
            <a:r>
              <a:rPr dirty="0" sz="1200">
                <a:latin typeface="Times New Roman"/>
                <a:cs typeface="Times New Roman"/>
              </a:rPr>
              <a:t>is adopted and used </a:t>
            </a:r>
            <a:r>
              <a:rPr dirty="0" sz="1200" spc="15">
                <a:latin typeface="Times New Roman"/>
                <a:cs typeface="Times New Roman"/>
              </a:rPr>
              <a:t>by </a:t>
            </a:r>
            <a:r>
              <a:rPr dirty="0" sz="1200">
                <a:latin typeface="Times New Roman"/>
                <a:cs typeface="Times New Roman"/>
              </a:rPr>
              <a:t>all. Therefore, each organization </a:t>
            </a:r>
            <a:r>
              <a:rPr dirty="0" sz="1200" spc="-5">
                <a:latin typeface="Times New Roman"/>
                <a:cs typeface="Times New Roman"/>
              </a:rPr>
              <a:t>should </a:t>
            </a:r>
            <a:r>
              <a:rPr dirty="0" sz="1200">
                <a:latin typeface="Times New Roman"/>
                <a:cs typeface="Times New Roman"/>
              </a:rPr>
              <a:t>develop a  </a:t>
            </a:r>
            <a:r>
              <a:rPr dirty="0" sz="1200" spc="-5">
                <a:latin typeface="Times New Roman"/>
                <a:cs typeface="Times New Roman"/>
              </a:rPr>
              <a:t>style </a:t>
            </a:r>
            <a:r>
              <a:rPr dirty="0" sz="1200">
                <a:latin typeface="Times New Roman"/>
                <a:cs typeface="Times New Roman"/>
              </a:rPr>
              <a:t>guide to be adopted by its entire</a:t>
            </a:r>
            <a:r>
              <a:rPr dirty="0" sz="1200" spc="-110">
                <a:latin typeface="Times New Roman"/>
                <a:cs typeface="Times New Roman"/>
              </a:rPr>
              <a:t> </a:t>
            </a:r>
            <a:r>
              <a:rPr dirty="0" sz="1200">
                <a:latin typeface="Times New Roman"/>
                <a:cs typeface="Times New Roman"/>
              </a:rPr>
              <a:t>team.</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pPr>
            <a:r>
              <a:rPr dirty="0" sz="1200">
                <a:latin typeface="Times New Roman"/>
                <a:cs typeface="Times New Roman"/>
              </a:rPr>
              <a:t>This coding </a:t>
            </a:r>
            <a:r>
              <a:rPr dirty="0" sz="1200" spc="-5">
                <a:latin typeface="Times New Roman"/>
                <a:cs typeface="Times New Roman"/>
              </a:rPr>
              <a:t>style </a:t>
            </a:r>
            <a:r>
              <a:rPr dirty="0" sz="1200">
                <a:latin typeface="Times New Roman"/>
                <a:cs typeface="Times New Roman"/>
              </a:rPr>
              <a:t>guide emphasizes on C++ and </a:t>
            </a:r>
            <a:r>
              <a:rPr dirty="0" sz="1200" spc="-5">
                <a:latin typeface="Times New Roman"/>
                <a:cs typeface="Times New Roman"/>
              </a:rPr>
              <a:t>Java </a:t>
            </a:r>
            <a:r>
              <a:rPr dirty="0" sz="1200">
                <a:latin typeface="Times New Roman"/>
                <a:cs typeface="Times New Roman"/>
              </a:rPr>
              <a:t>but the concepts are applicable to  other languages as</a:t>
            </a:r>
            <a:r>
              <a:rPr dirty="0" sz="1200" spc="-110">
                <a:latin typeface="Times New Roman"/>
                <a:cs typeface="Times New Roman"/>
              </a:rPr>
              <a:t> </a:t>
            </a:r>
            <a:r>
              <a:rPr dirty="0" sz="1200" spc="-5">
                <a:latin typeface="Times New Roman"/>
                <a:cs typeface="Times New Roman"/>
              </a:rPr>
              <a:t>well.</a:t>
            </a:r>
            <a:endParaRPr sz="1200">
              <a:latin typeface="Times New Roman"/>
              <a:cs typeface="Times New Roman"/>
            </a:endParaRPr>
          </a:p>
          <a:p>
            <a:pPr>
              <a:lnSpc>
                <a:spcPct val="100000"/>
              </a:lnSpc>
              <a:spcBef>
                <a:spcPts val="10"/>
              </a:spcBef>
            </a:pPr>
            <a:endParaRPr sz="1100">
              <a:latin typeface="Times New Roman"/>
              <a:cs typeface="Times New Roman"/>
            </a:endParaRPr>
          </a:p>
          <a:p>
            <a:pPr algn="just" lvl="1" marL="368935" indent="-356235">
              <a:lnSpc>
                <a:spcPct val="100000"/>
              </a:lnSpc>
              <a:buAutoNum type="arabicPeriod" startAt="3"/>
              <a:tabLst>
                <a:tab pos="369570" algn="l"/>
              </a:tabLst>
            </a:pPr>
            <a:r>
              <a:rPr dirty="0" sz="1400" spc="-5">
                <a:latin typeface="Times New Roman"/>
                <a:cs typeface="Times New Roman"/>
              </a:rPr>
              <a:t>Naming</a:t>
            </a:r>
            <a:r>
              <a:rPr dirty="0" sz="1400" spc="-45">
                <a:latin typeface="Times New Roman"/>
                <a:cs typeface="Times New Roman"/>
              </a:rPr>
              <a:t> </a:t>
            </a:r>
            <a:r>
              <a:rPr dirty="0" sz="1400" spc="-5">
                <a:latin typeface="Times New Roman"/>
                <a:cs typeface="Times New Roman"/>
              </a:rPr>
              <a:t>Conventions</a:t>
            </a:r>
            <a:endParaRPr sz="1400">
              <a:latin typeface="Times New Roman"/>
              <a:cs typeface="Times New Roman"/>
            </a:endParaRPr>
          </a:p>
          <a:p>
            <a:pPr>
              <a:lnSpc>
                <a:spcPct val="100000"/>
              </a:lnSpc>
              <a:spcBef>
                <a:spcPts val="30"/>
              </a:spcBef>
            </a:pPr>
            <a:endParaRPr sz="1200">
              <a:latin typeface="Times New Roman"/>
              <a:cs typeface="Times New Roman"/>
            </a:endParaRPr>
          </a:p>
          <a:p>
            <a:pPr algn="just" marL="12700" marR="5715">
              <a:lnSpc>
                <a:spcPts val="1380"/>
              </a:lnSpc>
            </a:pPr>
            <a:r>
              <a:rPr dirty="0" sz="1200" spc="-5">
                <a:latin typeface="Times New Roman"/>
                <a:cs typeface="Times New Roman"/>
              </a:rPr>
              <a:t>Hungarian Notation was </a:t>
            </a:r>
            <a:r>
              <a:rPr dirty="0" sz="1200">
                <a:latin typeface="Times New Roman"/>
                <a:cs typeface="Times New Roman"/>
              </a:rPr>
              <a:t>first discussed by Charles </a:t>
            </a:r>
            <a:r>
              <a:rPr dirty="0" sz="1200" spc="-5">
                <a:latin typeface="Times New Roman"/>
                <a:cs typeface="Times New Roman"/>
              </a:rPr>
              <a:t>Simonyi </a:t>
            </a:r>
            <a:r>
              <a:rPr dirty="0" sz="1200">
                <a:latin typeface="Times New Roman"/>
                <a:cs typeface="Times New Roman"/>
              </a:rPr>
              <a:t>of </a:t>
            </a:r>
            <a:r>
              <a:rPr dirty="0" sz="1200" spc="-5">
                <a:latin typeface="Times New Roman"/>
                <a:cs typeface="Times New Roman"/>
              </a:rPr>
              <a:t>Microsoft. </a:t>
            </a:r>
            <a:r>
              <a:rPr dirty="0" sz="1200">
                <a:latin typeface="Times New Roman"/>
                <a:cs typeface="Times New Roman"/>
              </a:rPr>
              <a:t>It is a variable  naming convention that includes information about the variable in its name (such as data  type, </a:t>
            </a:r>
            <a:r>
              <a:rPr dirty="0" sz="1200" spc="-5">
                <a:latin typeface="Times New Roman"/>
                <a:cs typeface="Times New Roman"/>
              </a:rPr>
              <a:t>whether </a:t>
            </a:r>
            <a:r>
              <a:rPr dirty="0" sz="1200">
                <a:latin typeface="Times New Roman"/>
                <a:cs typeface="Times New Roman"/>
              </a:rPr>
              <a:t>it is a reference variable or a constant variable, etc). Every company and  programmer </a:t>
            </a:r>
            <a:r>
              <a:rPr dirty="0" sz="1200" spc="-5">
                <a:latin typeface="Times New Roman"/>
                <a:cs typeface="Times New Roman"/>
              </a:rPr>
              <a:t>seems </a:t>
            </a:r>
            <a:r>
              <a:rPr dirty="0" sz="1200">
                <a:latin typeface="Times New Roman"/>
                <a:cs typeface="Times New Roman"/>
              </a:rPr>
              <a:t>to have their own flavor of </a:t>
            </a:r>
            <a:r>
              <a:rPr dirty="0" sz="1200" spc="-5">
                <a:latin typeface="Times New Roman"/>
                <a:cs typeface="Times New Roman"/>
              </a:rPr>
              <a:t>Hungarian Notation. </a:t>
            </a:r>
            <a:r>
              <a:rPr dirty="0" sz="1200">
                <a:latin typeface="Times New Roman"/>
                <a:cs typeface="Times New Roman"/>
              </a:rPr>
              <a:t>The advantage of  </a:t>
            </a:r>
            <a:r>
              <a:rPr dirty="0" sz="1200" spc="-5">
                <a:latin typeface="Times New Roman"/>
                <a:cs typeface="Times New Roman"/>
              </a:rPr>
              <a:t>Hungarian </a:t>
            </a:r>
            <a:r>
              <a:rPr dirty="0" sz="1200">
                <a:latin typeface="Times New Roman"/>
                <a:cs typeface="Times New Roman"/>
              </a:rPr>
              <a:t>notation is that by just looking at the variable name, one gets all the  information needed about that</a:t>
            </a:r>
            <a:r>
              <a:rPr dirty="0" sz="1200" spc="-114">
                <a:latin typeface="Times New Roman"/>
                <a:cs typeface="Times New Roman"/>
              </a:rPr>
              <a:t> </a:t>
            </a:r>
            <a:r>
              <a:rPr dirty="0" sz="1200">
                <a:latin typeface="Times New Roman"/>
                <a:cs typeface="Times New Roman"/>
              </a:rPr>
              <a:t>variable.</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i="1">
                <a:latin typeface="Times New Roman"/>
                <a:cs typeface="Times New Roman"/>
              </a:rPr>
              <a:t>Bicapitalization </a:t>
            </a:r>
            <a:r>
              <a:rPr dirty="0" sz="1200">
                <a:latin typeface="Times New Roman"/>
                <a:cs typeface="Times New Roman"/>
              </a:rPr>
              <a:t>or </a:t>
            </a:r>
            <a:r>
              <a:rPr dirty="0" sz="1200" i="1">
                <a:latin typeface="Times New Roman"/>
                <a:cs typeface="Times New Roman"/>
              </a:rPr>
              <a:t>camel case </a:t>
            </a:r>
            <a:r>
              <a:rPr dirty="0" sz="1200">
                <a:latin typeface="Times New Roman"/>
                <a:cs typeface="Times New Roman"/>
              </a:rPr>
              <a:t>(frequently </a:t>
            </a:r>
            <a:r>
              <a:rPr dirty="0" sz="1200" spc="-5">
                <a:latin typeface="Times New Roman"/>
                <a:cs typeface="Times New Roman"/>
              </a:rPr>
              <a:t>written </a:t>
            </a:r>
            <a:r>
              <a:rPr dirty="0" sz="1200" spc="-5" i="1">
                <a:latin typeface="Times New Roman"/>
                <a:cs typeface="Times New Roman"/>
              </a:rPr>
              <a:t>CamelCase</a:t>
            </a:r>
            <a:r>
              <a:rPr dirty="0" sz="1200" spc="-5">
                <a:latin typeface="Times New Roman"/>
                <a:cs typeface="Times New Roman"/>
              </a:rPr>
              <a:t>) </a:t>
            </a:r>
            <a:r>
              <a:rPr dirty="0" sz="1200">
                <a:latin typeface="Times New Roman"/>
                <a:cs typeface="Times New Roman"/>
              </a:rPr>
              <a:t>is the practice of </a:t>
            </a:r>
            <a:r>
              <a:rPr dirty="0" sz="1200" spc="-5">
                <a:latin typeface="Times New Roman"/>
                <a:cs typeface="Times New Roman"/>
              </a:rPr>
              <a:t>writing  </a:t>
            </a:r>
            <a:r>
              <a:rPr dirty="0" sz="1200">
                <a:latin typeface="Times New Roman"/>
                <a:cs typeface="Times New Roman"/>
              </a:rPr>
              <a:t>compound </a:t>
            </a:r>
            <a:r>
              <a:rPr dirty="0" sz="1200" spc="-5">
                <a:latin typeface="Times New Roman"/>
                <a:cs typeface="Times New Roman"/>
              </a:rPr>
              <a:t>words </a:t>
            </a:r>
            <a:r>
              <a:rPr dirty="0" sz="1200">
                <a:latin typeface="Times New Roman"/>
                <a:cs typeface="Times New Roman"/>
              </a:rPr>
              <a:t>or phrases </a:t>
            </a:r>
            <a:r>
              <a:rPr dirty="0" sz="1200" spc="-5">
                <a:latin typeface="Times New Roman"/>
                <a:cs typeface="Times New Roman"/>
              </a:rPr>
              <a:t>where </a:t>
            </a:r>
            <a:r>
              <a:rPr dirty="0" sz="1200">
                <a:latin typeface="Times New Roman"/>
                <a:cs typeface="Times New Roman"/>
              </a:rPr>
              <a:t>the terms are </a:t>
            </a:r>
            <a:r>
              <a:rPr dirty="0" sz="1200" spc="5">
                <a:latin typeface="Times New Roman"/>
                <a:cs typeface="Times New Roman"/>
              </a:rPr>
              <a:t>joined </a:t>
            </a:r>
            <a:r>
              <a:rPr dirty="0" sz="1200" spc="-5">
                <a:latin typeface="Times New Roman"/>
                <a:cs typeface="Times New Roman"/>
              </a:rPr>
              <a:t>without spaces, </a:t>
            </a:r>
            <a:r>
              <a:rPr dirty="0" sz="1200">
                <a:latin typeface="Times New Roman"/>
                <a:cs typeface="Times New Roman"/>
              </a:rPr>
              <a:t>and every term is  capitalized. The name </a:t>
            </a:r>
            <a:r>
              <a:rPr dirty="0" sz="1200" spc="5">
                <a:latin typeface="Times New Roman"/>
                <a:cs typeface="Times New Roman"/>
              </a:rPr>
              <a:t>comes </a:t>
            </a:r>
            <a:r>
              <a:rPr dirty="0" sz="1200">
                <a:latin typeface="Times New Roman"/>
                <a:cs typeface="Times New Roman"/>
              </a:rPr>
              <a:t>from a </a:t>
            </a:r>
            <a:r>
              <a:rPr dirty="0" sz="1200" spc="-5">
                <a:latin typeface="Times New Roman"/>
                <a:cs typeface="Times New Roman"/>
              </a:rPr>
              <a:t>supposed </a:t>
            </a:r>
            <a:r>
              <a:rPr dirty="0" sz="1200">
                <a:latin typeface="Times New Roman"/>
                <a:cs typeface="Times New Roman"/>
              </a:rPr>
              <a:t>resemblance between the </a:t>
            </a:r>
            <a:r>
              <a:rPr dirty="0" sz="1200" spc="5">
                <a:latin typeface="Times New Roman"/>
                <a:cs typeface="Times New Roman"/>
              </a:rPr>
              <a:t>bumpy </a:t>
            </a:r>
            <a:r>
              <a:rPr dirty="0" sz="1200">
                <a:latin typeface="Times New Roman"/>
                <a:cs typeface="Times New Roman"/>
              </a:rPr>
              <a:t>outline of  the compound </a:t>
            </a:r>
            <a:r>
              <a:rPr dirty="0" sz="1200" spc="-5">
                <a:latin typeface="Times New Roman"/>
                <a:cs typeface="Times New Roman"/>
              </a:rPr>
              <a:t>word </a:t>
            </a:r>
            <a:r>
              <a:rPr dirty="0" sz="1200">
                <a:latin typeface="Times New Roman"/>
                <a:cs typeface="Times New Roman"/>
              </a:rPr>
              <a:t>and the humps of a camel. CamelCase is now the official convention  for file names and identifiers in the </a:t>
            </a:r>
            <a:r>
              <a:rPr dirty="0" sz="1200" spc="-5">
                <a:latin typeface="Times New Roman"/>
                <a:cs typeface="Times New Roman"/>
              </a:rPr>
              <a:t>Java Programming</a:t>
            </a:r>
            <a:r>
              <a:rPr dirty="0" sz="1200" spc="-105">
                <a:latin typeface="Times New Roman"/>
                <a:cs typeface="Times New Roman"/>
              </a:rPr>
              <a:t> </a:t>
            </a:r>
            <a:r>
              <a:rPr dirty="0" sz="1200">
                <a:latin typeface="Times New Roman"/>
                <a:cs typeface="Times New Roman"/>
              </a:rPr>
              <a:t>Language.</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pPr>
            <a:r>
              <a:rPr dirty="0" sz="1200">
                <a:latin typeface="Times New Roman"/>
                <a:cs typeface="Times New Roman"/>
              </a:rPr>
              <a:t>In our </a:t>
            </a:r>
            <a:r>
              <a:rPr dirty="0" sz="1200" spc="-5">
                <a:latin typeface="Times New Roman"/>
                <a:cs typeface="Times New Roman"/>
              </a:rPr>
              <a:t>style </a:t>
            </a:r>
            <a:r>
              <a:rPr dirty="0" sz="1200">
                <a:latin typeface="Times New Roman"/>
                <a:cs typeface="Times New Roman"/>
              </a:rPr>
              <a:t>guide, </a:t>
            </a:r>
            <a:r>
              <a:rPr dirty="0" sz="1200" spc="-5">
                <a:latin typeface="Times New Roman"/>
                <a:cs typeface="Times New Roman"/>
              </a:rPr>
              <a:t>we will </a:t>
            </a:r>
            <a:r>
              <a:rPr dirty="0" sz="1200">
                <a:latin typeface="Times New Roman"/>
                <a:cs typeface="Times New Roman"/>
              </a:rPr>
              <a:t>be using a naming convention </a:t>
            </a:r>
            <a:r>
              <a:rPr dirty="0" sz="1200" spc="-5">
                <a:latin typeface="Times New Roman"/>
                <a:cs typeface="Times New Roman"/>
              </a:rPr>
              <a:t>where Hungarian Notation </a:t>
            </a:r>
            <a:r>
              <a:rPr dirty="0" sz="1200">
                <a:latin typeface="Times New Roman"/>
                <a:cs typeface="Times New Roman"/>
              </a:rPr>
              <a:t>is  mixed </a:t>
            </a:r>
            <a:r>
              <a:rPr dirty="0" sz="1200" spc="-5">
                <a:latin typeface="Times New Roman"/>
                <a:cs typeface="Times New Roman"/>
              </a:rPr>
              <a:t>with</a:t>
            </a:r>
            <a:r>
              <a:rPr dirty="0" sz="1200" spc="-100">
                <a:latin typeface="Times New Roman"/>
                <a:cs typeface="Times New Roman"/>
              </a:rPr>
              <a:t> </a:t>
            </a:r>
            <a:r>
              <a:rPr dirty="0" sz="1200">
                <a:latin typeface="Times New Roman"/>
                <a:cs typeface="Times New Roman"/>
              </a:rPr>
              <a:t>CamelCase.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149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8143"/>
            <a:ext cx="5513070" cy="5110480"/>
          </a:xfrm>
          <a:prstGeom prst="rect">
            <a:avLst/>
          </a:prstGeom>
        </p:spPr>
        <p:txBody>
          <a:bodyPr wrap="square" lIns="0" tIns="0" rIns="0" bIns="0" rtlCol="0" vert="horz">
            <a:spAutoFit/>
          </a:bodyPr>
          <a:lstStyle/>
          <a:p>
            <a:pPr marL="12700">
              <a:lnSpc>
                <a:spcPct val="100000"/>
              </a:lnSpc>
            </a:pPr>
            <a:r>
              <a:rPr dirty="0" sz="1400" spc="-5">
                <a:latin typeface="Times New Roman"/>
                <a:cs typeface="Times New Roman"/>
              </a:rPr>
              <a:t>General </a:t>
            </a:r>
            <a:r>
              <a:rPr dirty="0" sz="1400" spc="-10">
                <a:latin typeface="Times New Roman"/>
                <a:cs typeface="Times New Roman"/>
              </a:rPr>
              <a:t>Naming</a:t>
            </a:r>
            <a:r>
              <a:rPr dirty="0" sz="1400" spc="-35">
                <a:latin typeface="Times New Roman"/>
                <a:cs typeface="Times New Roman"/>
              </a:rPr>
              <a:t> </a:t>
            </a:r>
            <a:r>
              <a:rPr dirty="0" sz="1400">
                <a:latin typeface="Times New Roman"/>
                <a:cs typeface="Times New Roman"/>
              </a:rPr>
              <a:t>Conventions</a:t>
            </a:r>
            <a:endParaRPr sz="140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dirty="0" sz="1200" b="1">
                <a:latin typeface="Times New Roman"/>
                <a:cs typeface="Times New Roman"/>
              </a:rPr>
              <a:t>General </a:t>
            </a:r>
            <a:r>
              <a:rPr dirty="0" sz="1200" spc="-5" b="1">
                <a:latin typeface="Times New Roman"/>
                <a:cs typeface="Times New Roman"/>
              </a:rPr>
              <a:t>naming </a:t>
            </a:r>
            <a:r>
              <a:rPr dirty="0" sz="1200" b="1">
                <a:latin typeface="Times New Roman"/>
                <a:cs typeface="Times New Roman"/>
              </a:rPr>
              <a:t>conventions for Java and</a:t>
            </a:r>
            <a:r>
              <a:rPr dirty="0" sz="1200" spc="-105" b="1">
                <a:latin typeface="Times New Roman"/>
                <a:cs typeface="Times New Roman"/>
              </a:rPr>
              <a:t> </a:t>
            </a:r>
            <a:r>
              <a:rPr dirty="0" sz="1200" spc="-5" b="1">
                <a:latin typeface="Times New Roman"/>
                <a:cs typeface="Times New Roman"/>
              </a:rPr>
              <a:t>C++</a:t>
            </a:r>
            <a:endParaRPr sz="1200">
              <a:latin typeface="Times New Roman"/>
              <a:cs typeface="Times New Roman"/>
            </a:endParaRPr>
          </a:p>
          <a:p>
            <a:pPr>
              <a:lnSpc>
                <a:spcPct val="100000"/>
              </a:lnSpc>
              <a:spcBef>
                <a:spcPts val="10"/>
              </a:spcBef>
            </a:pPr>
            <a:endParaRPr sz="1200">
              <a:latin typeface="Times New Roman"/>
              <a:cs typeface="Times New Roman"/>
            </a:endParaRPr>
          </a:p>
          <a:p>
            <a:pPr marL="241300" marR="7620" indent="-228600">
              <a:lnSpc>
                <a:spcPts val="1380"/>
              </a:lnSpc>
              <a:buAutoNum type="arabicPeriod"/>
              <a:tabLst>
                <a:tab pos="241300" algn="l"/>
              </a:tabLst>
            </a:pPr>
            <a:r>
              <a:rPr dirty="0" sz="1200" spc="-5">
                <a:latin typeface="Times New Roman"/>
                <a:cs typeface="Times New Roman"/>
              </a:rPr>
              <a:t>Names </a:t>
            </a:r>
            <a:r>
              <a:rPr dirty="0" sz="1200">
                <a:latin typeface="Times New Roman"/>
                <a:cs typeface="Times New Roman"/>
              </a:rPr>
              <a:t>representing </a:t>
            </a:r>
            <a:r>
              <a:rPr dirty="0" sz="1200" spc="5">
                <a:latin typeface="Times New Roman"/>
                <a:cs typeface="Times New Roman"/>
              </a:rPr>
              <a:t>types </a:t>
            </a:r>
            <a:r>
              <a:rPr dirty="0" sz="1200">
                <a:latin typeface="Times New Roman"/>
                <a:cs typeface="Times New Roman"/>
              </a:rPr>
              <a:t>must be nouns and </a:t>
            </a:r>
            <a:r>
              <a:rPr dirty="0" sz="1200" spc="-5">
                <a:latin typeface="Times New Roman"/>
                <a:cs typeface="Times New Roman"/>
              </a:rPr>
              <a:t>written </a:t>
            </a:r>
            <a:r>
              <a:rPr dirty="0" sz="1200">
                <a:latin typeface="Times New Roman"/>
                <a:cs typeface="Times New Roman"/>
              </a:rPr>
              <a:t>in mixed case </a:t>
            </a:r>
            <a:r>
              <a:rPr dirty="0" sz="1200" spc="-5">
                <a:latin typeface="Times New Roman"/>
                <a:cs typeface="Times New Roman"/>
              </a:rPr>
              <a:t>starting with  </a:t>
            </a:r>
            <a:r>
              <a:rPr dirty="0" sz="1200">
                <a:latin typeface="Times New Roman"/>
                <a:cs typeface="Times New Roman"/>
              </a:rPr>
              <a:t>upper</a:t>
            </a:r>
            <a:r>
              <a:rPr dirty="0" sz="1200" spc="-100">
                <a:latin typeface="Times New Roman"/>
                <a:cs typeface="Times New Roman"/>
              </a:rPr>
              <a:t> </a:t>
            </a:r>
            <a:r>
              <a:rPr dirty="0" sz="1200">
                <a:latin typeface="Times New Roman"/>
                <a:cs typeface="Times New Roman"/>
              </a:rPr>
              <a:t>case.</a:t>
            </a:r>
            <a:endParaRPr sz="1200">
              <a:latin typeface="Times New Roman"/>
              <a:cs typeface="Times New Roman"/>
            </a:endParaRPr>
          </a:p>
          <a:p>
            <a:pPr marL="927100">
              <a:lnSpc>
                <a:spcPct val="100000"/>
              </a:lnSpc>
              <a:spcBef>
                <a:spcPts val="455"/>
              </a:spcBef>
            </a:pPr>
            <a:r>
              <a:rPr dirty="0" sz="1200" spc="-5">
                <a:latin typeface="Courier New"/>
                <a:cs typeface="Courier New"/>
              </a:rPr>
              <a:t>Line,</a:t>
            </a:r>
            <a:r>
              <a:rPr dirty="0" sz="1200" spc="-95">
                <a:latin typeface="Courier New"/>
                <a:cs typeface="Courier New"/>
              </a:rPr>
              <a:t> </a:t>
            </a:r>
            <a:r>
              <a:rPr dirty="0" sz="1200" spc="-5">
                <a:latin typeface="Courier New"/>
                <a:cs typeface="Courier New"/>
              </a:rPr>
              <a:t>FilePrefix</a:t>
            </a:r>
            <a:endParaRPr sz="1200">
              <a:latin typeface="Courier New"/>
              <a:cs typeface="Courier New"/>
            </a:endParaRPr>
          </a:p>
          <a:p>
            <a:pPr>
              <a:lnSpc>
                <a:spcPct val="100000"/>
              </a:lnSpc>
              <a:spcBef>
                <a:spcPts val="45"/>
              </a:spcBef>
            </a:pPr>
            <a:endParaRPr sz="1650">
              <a:latin typeface="Times New Roman"/>
              <a:cs typeface="Times New Roman"/>
            </a:endParaRPr>
          </a:p>
          <a:p>
            <a:pPr marL="241300" indent="-228600">
              <a:lnSpc>
                <a:spcPct val="100000"/>
              </a:lnSpc>
              <a:buAutoNum type="arabicPeriod" startAt="2"/>
              <a:tabLst>
                <a:tab pos="241300" algn="l"/>
              </a:tabLst>
            </a:pPr>
            <a:r>
              <a:rPr dirty="0" sz="1200" spc="-5">
                <a:latin typeface="Times New Roman"/>
                <a:cs typeface="Times New Roman"/>
              </a:rPr>
              <a:t>Variable </a:t>
            </a:r>
            <a:r>
              <a:rPr dirty="0" sz="1200">
                <a:latin typeface="Times New Roman"/>
                <a:cs typeface="Times New Roman"/>
              </a:rPr>
              <a:t>names must be in mixed case </a:t>
            </a:r>
            <a:r>
              <a:rPr dirty="0" sz="1200" spc="-5">
                <a:latin typeface="Times New Roman"/>
                <a:cs typeface="Times New Roman"/>
              </a:rPr>
              <a:t>starting with </a:t>
            </a:r>
            <a:r>
              <a:rPr dirty="0" sz="1200">
                <a:latin typeface="Times New Roman"/>
                <a:cs typeface="Times New Roman"/>
              </a:rPr>
              <a:t>lower</a:t>
            </a:r>
            <a:r>
              <a:rPr dirty="0" sz="1200" spc="-95">
                <a:latin typeface="Times New Roman"/>
                <a:cs typeface="Times New Roman"/>
              </a:rPr>
              <a:t> </a:t>
            </a:r>
            <a:r>
              <a:rPr dirty="0" sz="1200">
                <a:latin typeface="Times New Roman"/>
                <a:cs typeface="Times New Roman"/>
              </a:rPr>
              <a:t>case.</a:t>
            </a:r>
            <a:endParaRPr sz="1200">
              <a:latin typeface="Times New Roman"/>
              <a:cs typeface="Times New Roman"/>
            </a:endParaRPr>
          </a:p>
          <a:p>
            <a:pPr marL="927100">
              <a:lnSpc>
                <a:spcPct val="100000"/>
              </a:lnSpc>
              <a:spcBef>
                <a:spcPts val="490"/>
              </a:spcBef>
            </a:pPr>
            <a:r>
              <a:rPr dirty="0" sz="1200" spc="-5">
                <a:latin typeface="Courier New"/>
                <a:cs typeface="Courier New"/>
              </a:rPr>
              <a:t>line,</a:t>
            </a:r>
            <a:r>
              <a:rPr dirty="0" sz="1200" spc="-95">
                <a:latin typeface="Courier New"/>
                <a:cs typeface="Courier New"/>
              </a:rPr>
              <a:t> </a:t>
            </a:r>
            <a:r>
              <a:rPr dirty="0" sz="1200" spc="-5">
                <a:latin typeface="Courier New"/>
                <a:cs typeface="Courier New"/>
              </a:rPr>
              <a:t>filePrefix</a:t>
            </a:r>
            <a:endParaRPr sz="1200">
              <a:latin typeface="Courier New"/>
              <a:cs typeface="Courier New"/>
            </a:endParaRPr>
          </a:p>
          <a:p>
            <a:pPr marL="241300" marR="7620">
              <a:lnSpc>
                <a:spcPts val="1430"/>
              </a:lnSpc>
              <a:spcBef>
                <a:spcPts val="630"/>
              </a:spcBef>
            </a:pPr>
            <a:r>
              <a:rPr dirty="0" sz="1200">
                <a:latin typeface="Times New Roman"/>
                <a:cs typeface="Times New Roman"/>
              </a:rPr>
              <a:t>This makes variables easy to distinguish from </a:t>
            </a:r>
            <a:r>
              <a:rPr dirty="0" sz="1200" spc="5">
                <a:latin typeface="Times New Roman"/>
                <a:cs typeface="Times New Roman"/>
              </a:rPr>
              <a:t>types, </a:t>
            </a:r>
            <a:r>
              <a:rPr dirty="0" sz="1200">
                <a:latin typeface="Times New Roman"/>
                <a:cs typeface="Times New Roman"/>
              </a:rPr>
              <a:t>and effectively resolves</a:t>
            </a:r>
            <a:r>
              <a:rPr dirty="0" sz="1200" spc="-105">
                <a:latin typeface="Times New Roman"/>
                <a:cs typeface="Times New Roman"/>
              </a:rPr>
              <a:t> </a:t>
            </a:r>
            <a:r>
              <a:rPr dirty="0" sz="1200">
                <a:latin typeface="Times New Roman"/>
                <a:cs typeface="Times New Roman"/>
              </a:rPr>
              <a:t>potential  naming collision as in the declaration </a:t>
            </a:r>
            <a:r>
              <a:rPr dirty="0" sz="1000" spc="-10">
                <a:latin typeface="Courier New"/>
                <a:cs typeface="Courier New"/>
              </a:rPr>
              <a:t>Line</a:t>
            </a:r>
            <a:r>
              <a:rPr dirty="0" sz="1000" spc="-120">
                <a:latin typeface="Courier New"/>
                <a:cs typeface="Courier New"/>
              </a:rPr>
              <a:t> </a:t>
            </a:r>
            <a:r>
              <a:rPr dirty="0" sz="1000">
                <a:latin typeface="Courier New"/>
                <a:cs typeface="Courier New"/>
              </a:rPr>
              <a:t>line</a:t>
            </a:r>
            <a:r>
              <a:rPr dirty="0" sz="1200">
                <a:latin typeface="Times New Roman"/>
                <a:cs typeface="Times New Roman"/>
              </a:rPr>
              <a:t>;</a:t>
            </a:r>
            <a:endParaRPr sz="1200">
              <a:latin typeface="Times New Roman"/>
              <a:cs typeface="Times New Roman"/>
            </a:endParaRPr>
          </a:p>
          <a:p>
            <a:pPr>
              <a:lnSpc>
                <a:spcPct val="100000"/>
              </a:lnSpc>
              <a:spcBef>
                <a:spcPts val="35"/>
              </a:spcBef>
            </a:pPr>
            <a:endParaRPr sz="1150">
              <a:latin typeface="Times New Roman"/>
              <a:cs typeface="Times New Roman"/>
            </a:endParaRPr>
          </a:p>
          <a:p>
            <a:pPr marL="241300" marR="5080" indent="-228600">
              <a:lnSpc>
                <a:spcPts val="1380"/>
              </a:lnSpc>
              <a:buAutoNum type="arabicPeriod" startAt="3"/>
              <a:tabLst>
                <a:tab pos="241300" algn="l"/>
              </a:tabLst>
            </a:pPr>
            <a:r>
              <a:rPr dirty="0" sz="1200" spc="-5">
                <a:latin typeface="Times New Roman"/>
                <a:cs typeface="Times New Roman"/>
              </a:rPr>
              <a:t>Names </a:t>
            </a:r>
            <a:r>
              <a:rPr dirty="0" sz="1200">
                <a:latin typeface="Times New Roman"/>
                <a:cs typeface="Times New Roman"/>
              </a:rPr>
              <a:t>representing constants must be all uppercase using underscore to </a:t>
            </a:r>
            <a:r>
              <a:rPr dirty="0" sz="1200" spc="-5">
                <a:latin typeface="Times New Roman"/>
                <a:cs typeface="Times New Roman"/>
              </a:rPr>
              <a:t>separate  words.</a:t>
            </a:r>
            <a:endParaRPr sz="1200">
              <a:latin typeface="Times New Roman"/>
              <a:cs typeface="Times New Roman"/>
            </a:endParaRPr>
          </a:p>
          <a:p>
            <a:pPr marL="927100">
              <a:lnSpc>
                <a:spcPct val="100000"/>
              </a:lnSpc>
              <a:spcBef>
                <a:spcPts val="475"/>
              </a:spcBef>
            </a:pPr>
            <a:r>
              <a:rPr dirty="0" sz="1000" spc="-5">
                <a:latin typeface="Courier New"/>
                <a:cs typeface="Courier New"/>
              </a:rPr>
              <a:t>MAX_ITERATIONS,</a:t>
            </a:r>
            <a:r>
              <a:rPr dirty="0" sz="1000" spc="-65">
                <a:latin typeface="Courier New"/>
                <a:cs typeface="Courier New"/>
              </a:rPr>
              <a:t> </a:t>
            </a:r>
            <a:r>
              <a:rPr dirty="0" sz="1000" spc="-5">
                <a:latin typeface="Courier New"/>
                <a:cs typeface="Courier New"/>
              </a:rPr>
              <a:t>COLOR_RED</a:t>
            </a:r>
            <a:endParaRPr sz="1000">
              <a:latin typeface="Courier New"/>
              <a:cs typeface="Courier New"/>
            </a:endParaRPr>
          </a:p>
          <a:p>
            <a:pPr algn="just" marL="469900" marR="6350">
              <a:lnSpc>
                <a:spcPts val="1380"/>
              </a:lnSpc>
              <a:spcBef>
                <a:spcPts val="650"/>
              </a:spcBef>
            </a:pPr>
            <a:r>
              <a:rPr dirty="0" sz="1200">
                <a:latin typeface="Times New Roman"/>
                <a:cs typeface="Times New Roman"/>
              </a:rPr>
              <a:t>In general, the use of </a:t>
            </a:r>
            <a:r>
              <a:rPr dirty="0" sz="1200" spc="-5">
                <a:latin typeface="Times New Roman"/>
                <a:cs typeface="Times New Roman"/>
              </a:rPr>
              <a:t>such </a:t>
            </a:r>
            <a:r>
              <a:rPr dirty="0" sz="1200">
                <a:latin typeface="Times New Roman"/>
                <a:cs typeface="Times New Roman"/>
              </a:rPr>
              <a:t>constants </a:t>
            </a:r>
            <a:r>
              <a:rPr dirty="0" sz="1200" spc="-5">
                <a:latin typeface="Times New Roman"/>
                <a:cs typeface="Times New Roman"/>
              </a:rPr>
              <a:t>should </a:t>
            </a:r>
            <a:r>
              <a:rPr dirty="0" sz="1200">
                <a:latin typeface="Times New Roman"/>
                <a:cs typeface="Times New Roman"/>
              </a:rPr>
              <a:t>be minimized. </a:t>
            </a:r>
            <a:r>
              <a:rPr dirty="0" sz="1200" spc="-15">
                <a:latin typeface="Times New Roman"/>
                <a:cs typeface="Times New Roman"/>
              </a:rPr>
              <a:t>In </a:t>
            </a:r>
            <a:r>
              <a:rPr dirty="0" sz="1200">
                <a:latin typeface="Times New Roman"/>
                <a:cs typeface="Times New Roman"/>
              </a:rPr>
              <a:t>many cases  implementing the value as a method is a better choice. This form is both easier to  read, and it ensures a uniform interface towards class</a:t>
            </a:r>
            <a:r>
              <a:rPr dirty="0" sz="1200" spc="-125">
                <a:latin typeface="Times New Roman"/>
                <a:cs typeface="Times New Roman"/>
              </a:rPr>
              <a:t> </a:t>
            </a:r>
            <a:r>
              <a:rPr dirty="0" sz="1200">
                <a:latin typeface="Times New Roman"/>
                <a:cs typeface="Times New Roman"/>
              </a:rPr>
              <a:t>values.</a:t>
            </a:r>
            <a:endParaRPr sz="1200">
              <a:latin typeface="Times New Roman"/>
              <a:cs typeface="Times New Roman"/>
            </a:endParaRPr>
          </a:p>
          <a:p>
            <a:pPr marL="927100">
              <a:lnSpc>
                <a:spcPts val="1170"/>
              </a:lnSpc>
              <a:spcBef>
                <a:spcPts val="475"/>
              </a:spcBef>
              <a:tabLst>
                <a:tab pos="1398905" algn="l"/>
                <a:tab pos="3166745" algn="l"/>
                <a:tab pos="3715385" algn="l"/>
                <a:tab pos="5026025" algn="l"/>
                <a:tab pos="5346065" algn="l"/>
              </a:tabLst>
            </a:pPr>
            <a:r>
              <a:rPr dirty="0" sz="1000" spc="-10">
                <a:latin typeface="Courier New"/>
                <a:cs typeface="Courier New"/>
              </a:rPr>
              <a:t>in</a:t>
            </a:r>
            <a:r>
              <a:rPr dirty="0" sz="1000" spc="-5">
                <a:latin typeface="Courier New"/>
                <a:cs typeface="Courier New"/>
              </a:rPr>
              <a:t>t</a:t>
            </a:r>
            <a:r>
              <a:rPr dirty="0" sz="1000">
                <a:latin typeface="Courier New"/>
                <a:cs typeface="Courier New"/>
              </a:rPr>
              <a:t>	</a:t>
            </a:r>
            <a:r>
              <a:rPr dirty="0" sz="1000" spc="-5">
                <a:latin typeface="Courier New"/>
                <a:cs typeface="Courier New"/>
              </a:rPr>
              <a:t>getMaxIt</a:t>
            </a:r>
            <a:r>
              <a:rPr dirty="0" sz="1000" spc="5">
                <a:latin typeface="Courier New"/>
                <a:cs typeface="Courier New"/>
              </a:rPr>
              <a:t>e</a:t>
            </a:r>
            <a:r>
              <a:rPr dirty="0" sz="1000" spc="-5">
                <a:latin typeface="Courier New"/>
                <a:cs typeface="Courier New"/>
              </a:rPr>
              <a:t>rations(</a:t>
            </a:r>
            <a:r>
              <a:rPr dirty="0" sz="1000" spc="10">
                <a:latin typeface="Courier New"/>
                <a:cs typeface="Courier New"/>
              </a:rPr>
              <a:t>)</a:t>
            </a:r>
            <a:r>
              <a:rPr dirty="0" sz="1000" spc="-10">
                <a:latin typeface="Courier New"/>
                <a:cs typeface="Courier New"/>
              </a:rPr>
              <a:t>/</a:t>
            </a:r>
            <a:r>
              <a:rPr dirty="0" sz="1000" spc="-5">
                <a:latin typeface="Courier New"/>
                <a:cs typeface="Courier New"/>
              </a:rPr>
              <a:t>/</a:t>
            </a:r>
            <a:r>
              <a:rPr dirty="0" sz="1000">
                <a:latin typeface="Courier New"/>
                <a:cs typeface="Courier New"/>
              </a:rPr>
              <a:t>	</a:t>
            </a:r>
            <a:r>
              <a:rPr dirty="0" sz="1000" spc="-10">
                <a:latin typeface="Courier New"/>
                <a:cs typeface="Courier New"/>
              </a:rPr>
              <a:t>NOT</a:t>
            </a:r>
            <a:r>
              <a:rPr dirty="0" sz="1000" spc="-5">
                <a:latin typeface="Courier New"/>
                <a:cs typeface="Courier New"/>
              </a:rPr>
              <a:t>:</a:t>
            </a:r>
            <a:r>
              <a:rPr dirty="0" sz="1000">
                <a:latin typeface="Courier New"/>
                <a:cs typeface="Courier New"/>
              </a:rPr>
              <a:t>	</a:t>
            </a:r>
            <a:r>
              <a:rPr dirty="0" sz="1000" spc="-5">
                <a:latin typeface="Courier New"/>
                <a:cs typeface="Courier New"/>
              </a:rPr>
              <a:t>MAX_ITER</a:t>
            </a:r>
            <a:r>
              <a:rPr dirty="0" sz="1000" spc="10">
                <a:latin typeface="Courier New"/>
                <a:cs typeface="Courier New"/>
              </a:rPr>
              <a:t>A</a:t>
            </a:r>
            <a:r>
              <a:rPr dirty="0" sz="1000" spc="-10">
                <a:latin typeface="Courier New"/>
                <a:cs typeface="Courier New"/>
              </a:rPr>
              <a:t>TION</a:t>
            </a:r>
            <a:r>
              <a:rPr dirty="0" sz="1000" spc="-5">
                <a:latin typeface="Courier New"/>
                <a:cs typeface="Courier New"/>
              </a:rPr>
              <a:t>S</a:t>
            </a:r>
            <a:r>
              <a:rPr dirty="0" sz="1000">
                <a:latin typeface="Courier New"/>
                <a:cs typeface="Courier New"/>
              </a:rPr>
              <a:t>	</a:t>
            </a:r>
            <a:r>
              <a:rPr dirty="0" sz="1000" spc="-5">
                <a:latin typeface="Courier New"/>
                <a:cs typeface="Courier New"/>
              </a:rPr>
              <a:t>=</a:t>
            </a:r>
            <a:r>
              <a:rPr dirty="0" sz="1000">
                <a:latin typeface="Courier New"/>
                <a:cs typeface="Courier New"/>
              </a:rPr>
              <a:t>	</a:t>
            </a:r>
            <a:r>
              <a:rPr dirty="0" sz="1000" spc="-10">
                <a:latin typeface="Courier New"/>
                <a:cs typeface="Courier New"/>
              </a:rPr>
              <a:t>25</a:t>
            </a:r>
            <a:endParaRPr sz="1000">
              <a:latin typeface="Courier New"/>
              <a:cs typeface="Courier New"/>
            </a:endParaRPr>
          </a:p>
          <a:p>
            <a:pPr marL="926465">
              <a:lnSpc>
                <a:spcPts val="1135"/>
              </a:lnSpc>
            </a:pPr>
            <a:r>
              <a:rPr dirty="0" sz="1000" spc="-5">
                <a:latin typeface="Courier New"/>
                <a:cs typeface="Courier New"/>
              </a:rPr>
              <a:t>{</a:t>
            </a:r>
            <a:endParaRPr sz="1000">
              <a:latin typeface="Courier New"/>
              <a:cs typeface="Courier New"/>
            </a:endParaRPr>
          </a:p>
          <a:p>
            <a:pPr marL="2907665">
              <a:lnSpc>
                <a:spcPts val="1135"/>
              </a:lnSpc>
              <a:tabLst>
                <a:tab pos="5269865" algn="l"/>
              </a:tabLst>
            </a:pPr>
            <a:r>
              <a:rPr dirty="0" sz="1000" spc="-10">
                <a:latin typeface="Courier New"/>
                <a:cs typeface="Courier New"/>
              </a:rPr>
              <a:t>retur</a:t>
            </a:r>
            <a:r>
              <a:rPr dirty="0" sz="1000" spc="-5">
                <a:latin typeface="Courier New"/>
                <a:cs typeface="Courier New"/>
              </a:rPr>
              <a:t>n</a:t>
            </a:r>
            <a:r>
              <a:rPr dirty="0" sz="1000">
                <a:latin typeface="Courier New"/>
                <a:cs typeface="Courier New"/>
              </a:rPr>
              <a:t>	</a:t>
            </a:r>
            <a:r>
              <a:rPr dirty="0" sz="1000" spc="-5">
                <a:latin typeface="Courier New"/>
                <a:cs typeface="Courier New"/>
              </a:rPr>
              <a:t>25;</a:t>
            </a:r>
            <a:endParaRPr sz="1000">
              <a:latin typeface="Courier New"/>
              <a:cs typeface="Courier New"/>
            </a:endParaRPr>
          </a:p>
          <a:p>
            <a:pPr marL="926465">
              <a:lnSpc>
                <a:spcPts val="1170"/>
              </a:lnSpc>
            </a:pPr>
            <a:r>
              <a:rPr dirty="0" sz="1000" spc="-5">
                <a:latin typeface="Courier New"/>
                <a:cs typeface="Courier New"/>
              </a:rPr>
              <a:t>}</a:t>
            </a:r>
            <a:endParaRPr sz="1000">
              <a:latin typeface="Courier New"/>
              <a:cs typeface="Courier New"/>
            </a:endParaRPr>
          </a:p>
          <a:p>
            <a:pPr marL="241300" marR="7620" indent="-228600">
              <a:lnSpc>
                <a:spcPts val="1380"/>
              </a:lnSpc>
              <a:spcBef>
                <a:spcPts val="650"/>
              </a:spcBef>
              <a:buAutoNum type="arabicPeriod" startAt="4"/>
              <a:tabLst>
                <a:tab pos="241300" algn="l"/>
              </a:tabLst>
            </a:pPr>
            <a:r>
              <a:rPr dirty="0" sz="1200" spc="-5">
                <a:latin typeface="Times New Roman"/>
                <a:cs typeface="Times New Roman"/>
              </a:rPr>
              <a:t>Names </a:t>
            </a:r>
            <a:r>
              <a:rPr dirty="0" sz="1200">
                <a:latin typeface="Times New Roman"/>
                <a:cs typeface="Times New Roman"/>
              </a:rPr>
              <a:t>representing methods and functions </a:t>
            </a:r>
            <a:r>
              <a:rPr dirty="0" sz="1200" spc="-5">
                <a:latin typeface="Times New Roman"/>
                <a:cs typeface="Times New Roman"/>
              </a:rPr>
              <a:t>should </a:t>
            </a:r>
            <a:r>
              <a:rPr dirty="0" sz="1200">
                <a:latin typeface="Times New Roman"/>
                <a:cs typeface="Times New Roman"/>
              </a:rPr>
              <a:t>be verbs and </a:t>
            </a:r>
            <a:r>
              <a:rPr dirty="0" sz="1200" spc="-5">
                <a:latin typeface="Times New Roman"/>
                <a:cs typeface="Times New Roman"/>
              </a:rPr>
              <a:t>written </a:t>
            </a:r>
            <a:r>
              <a:rPr dirty="0" sz="1200">
                <a:latin typeface="Times New Roman"/>
                <a:cs typeface="Times New Roman"/>
              </a:rPr>
              <a:t>in mixed case  </a:t>
            </a:r>
            <a:r>
              <a:rPr dirty="0" sz="1200" spc="-5">
                <a:latin typeface="Times New Roman"/>
                <a:cs typeface="Times New Roman"/>
              </a:rPr>
              <a:t>starting with </a:t>
            </a:r>
            <a:r>
              <a:rPr dirty="0" sz="1200">
                <a:latin typeface="Times New Roman"/>
                <a:cs typeface="Times New Roman"/>
              </a:rPr>
              <a:t>lower</a:t>
            </a:r>
            <a:r>
              <a:rPr dirty="0" sz="1200" spc="-85">
                <a:latin typeface="Times New Roman"/>
                <a:cs typeface="Times New Roman"/>
              </a:rPr>
              <a:t> </a:t>
            </a:r>
            <a:r>
              <a:rPr dirty="0" sz="1200">
                <a:latin typeface="Times New Roman"/>
                <a:cs typeface="Times New Roman"/>
              </a:rPr>
              <a:t>case.</a:t>
            </a:r>
            <a:endParaRPr sz="1200">
              <a:latin typeface="Times New Roman"/>
              <a:cs typeface="Times New Roman"/>
            </a:endParaRPr>
          </a:p>
          <a:p>
            <a:pPr marL="927100">
              <a:lnSpc>
                <a:spcPct val="100000"/>
              </a:lnSpc>
              <a:spcBef>
                <a:spcPts val="475"/>
              </a:spcBef>
            </a:pPr>
            <a:r>
              <a:rPr dirty="0" sz="1000" spc="-5">
                <a:latin typeface="Courier New"/>
                <a:cs typeface="Courier New"/>
              </a:rPr>
              <a:t>getName(),</a:t>
            </a:r>
            <a:r>
              <a:rPr dirty="0" sz="1000" spc="15">
                <a:latin typeface="Courier New"/>
                <a:cs typeface="Courier New"/>
              </a:rPr>
              <a:t> </a:t>
            </a:r>
            <a:r>
              <a:rPr dirty="0" sz="1000" spc="-5">
                <a:latin typeface="Courier New"/>
                <a:cs typeface="Courier New"/>
              </a:rPr>
              <a:t>computeTotalWidth()</a:t>
            </a:r>
            <a:endParaRPr sz="1000">
              <a:latin typeface="Courier New"/>
              <a:cs typeface="Courier New"/>
            </a:endParaRPr>
          </a:p>
        </p:txBody>
      </p:sp>
      <p:sp>
        <p:nvSpPr>
          <p:cNvPr id="14" name="object 1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150</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6388074" y="6481064"/>
            <a:ext cx="253365" cy="173355"/>
          </a:xfrm>
          <a:prstGeom prst="rect">
            <a:avLst/>
          </a:prstGeom>
        </p:spPr>
        <p:txBody>
          <a:bodyPr wrap="square" lIns="0" tIns="0" rIns="0" bIns="0" rtlCol="0" vert="horz">
            <a:spAutoFit/>
          </a:bodyPr>
          <a:lstStyle/>
          <a:p>
            <a:pPr marL="12700">
              <a:lnSpc>
                <a:spcPct val="100000"/>
              </a:lnSpc>
            </a:pPr>
            <a:r>
              <a:rPr dirty="0" sz="1000" spc="-10">
                <a:latin typeface="Courier New"/>
                <a:cs typeface="Courier New"/>
              </a:rPr>
              <a:t>...</a:t>
            </a:r>
            <a:endParaRPr sz="1000">
              <a:latin typeface="Courier New"/>
              <a:cs typeface="Courier New"/>
            </a:endParaRPr>
          </a:p>
        </p:txBody>
      </p:sp>
      <p:sp>
        <p:nvSpPr>
          <p:cNvPr id="7" name="object 7"/>
          <p:cNvSpPr txBox="1"/>
          <p:nvPr/>
        </p:nvSpPr>
        <p:spPr>
          <a:xfrm>
            <a:off x="1130300" y="6233159"/>
            <a:ext cx="5031740" cy="566420"/>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5.   </a:t>
            </a:r>
            <a:r>
              <a:rPr dirty="0" sz="1200" spc="-5">
                <a:latin typeface="Times New Roman"/>
                <a:cs typeface="Times New Roman"/>
              </a:rPr>
              <a:t>Names </a:t>
            </a:r>
            <a:r>
              <a:rPr dirty="0" sz="1200">
                <a:latin typeface="Times New Roman"/>
                <a:cs typeface="Times New Roman"/>
              </a:rPr>
              <a:t>representing template types in C++ </a:t>
            </a:r>
            <a:r>
              <a:rPr dirty="0" sz="1200" spc="-5">
                <a:latin typeface="Times New Roman"/>
                <a:cs typeface="Times New Roman"/>
              </a:rPr>
              <a:t>should </a:t>
            </a:r>
            <a:r>
              <a:rPr dirty="0" sz="1200">
                <a:latin typeface="Times New Roman"/>
                <a:cs typeface="Times New Roman"/>
              </a:rPr>
              <a:t>be a </a:t>
            </a:r>
            <a:r>
              <a:rPr dirty="0" sz="1200" spc="-5">
                <a:latin typeface="Times New Roman"/>
                <a:cs typeface="Times New Roman"/>
              </a:rPr>
              <a:t>single </a:t>
            </a:r>
            <a:r>
              <a:rPr dirty="0" sz="1200">
                <a:latin typeface="Times New Roman"/>
                <a:cs typeface="Times New Roman"/>
              </a:rPr>
              <a:t>uppercase</a:t>
            </a:r>
            <a:r>
              <a:rPr dirty="0" sz="1200" spc="-85">
                <a:latin typeface="Times New Roman"/>
                <a:cs typeface="Times New Roman"/>
              </a:rPr>
              <a:t> </a:t>
            </a:r>
            <a:r>
              <a:rPr dirty="0" sz="1200">
                <a:latin typeface="Times New Roman"/>
                <a:cs typeface="Times New Roman"/>
              </a:rPr>
              <a:t>letter.</a:t>
            </a:r>
            <a:endParaRPr sz="1200">
              <a:latin typeface="Times New Roman"/>
              <a:cs typeface="Times New Roman"/>
            </a:endParaRPr>
          </a:p>
          <a:p>
            <a:pPr marL="927100">
              <a:lnSpc>
                <a:spcPts val="1170"/>
              </a:lnSpc>
              <a:spcBef>
                <a:spcPts val="509"/>
              </a:spcBef>
              <a:tabLst>
                <a:tab pos="3555365" algn="l"/>
              </a:tabLst>
            </a:pPr>
            <a:r>
              <a:rPr dirty="0" sz="1000" spc="-5">
                <a:latin typeface="Courier New"/>
                <a:cs typeface="Courier New"/>
              </a:rPr>
              <a:t>template&lt;class	</a:t>
            </a:r>
            <a:r>
              <a:rPr dirty="0" sz="1000" spc="-10">
                <a:latin typeface="Courier New"/>
                <a:cs typeface="Courier New"/>
              </a:rPr>
              <a:t>T&gt;</a:t>
            </a:r>
            <a:endParaRPr sz="1000">
              <a:latin typeface="Courier New"/>
              <a:cs typeface="Courier New"/>
            </a:endParaRPr>
          </a:p>
          <a:p>
            <a:pPr marL="927100">
              <a:lnSpc>
                <a:spcPts val="1170"/>
              </a:lnSpc>
            </a:pPr>
            <a:r>
              <a:rPr dirty="0" sz="1000" spc="-5">
                <a:latin typeface="Courier New"/>
                <a:cs typeface="Courier New"/>
              </a:rPr>
              <a:t>template&lt;class C, </a:t>
            </a:r>
            <a:r>
              <a:rPr dirty="0" sz="1000" spc="-10">
                <a:latin typeface="Courier New"/>
                <a:cs typeface="Courier New"/>
              </a:rPr>
              <a:t>class </a:t>
            </a:r>
            <a:r>
              <a:rPr dirty="0" sz="1000" spc="-5">
                <a:latin typeface="Courier New"/>
                <a:cs typeface="Courier New"/>
              </a:rPr>
              <a:t>D&gt;</a:t>
            </a:r>
            <a:r>
              <a:rPr dirty="0" sz="1000">
                <a:latin typeface="Courier New"/>
                <a:cs typeface="Courier New"/>
              </a:rPr>
              <a:t> </a:t>
            </a:r>
            <a:r>
              <a:rPr dirty="0" sz="1000" spc="-10">
                <a:latin typeface="Courier New"/>
                <a:cs typeface="Courier New"/>
              </a:rPr>
              <a:t>...</a:t>
            </a:r>
            <a:endParaRPr sz="1000">
              <a:latin typeface="Courier New"/>
              <a:cs typeface="Courier New"/>
            </a:endParaRPr>
          </a:p>
        </p:txBody>
      </p:sp>
      <p:sp>
        <p:nvSpPr>
          <p:cNvPr id="8" name="object 8"/>
          <p:cNvSpPr txBox="1"/>
          <p:nvPr/>
        </p:nvSpPr>
        <p:spPr>
          <a:xfrm>
            <a:off x="1130300" y="7024116"/>
            <a:ext cx="4977130" cy="345440"/>
          </a:xfrm>
          <a:prstGeom prst="rect">
            <a:avLst/>
          </a:prstGeom>
        </p:spPr>
        <p:txBody>
          <a:bodyPr wrap="square" lIns="0" tIns="0" rIns="0" bIns="0" rtlCol="0" vert="horz">
            <a:spAutoFit/>
          </a:bodyPr>
          <a:lstStyle/>
          <a:p>
            <a:pPr marL="12700">
              <a:lnSpc>
                <a:spcPts val="1430"/>
              </a:lnSpc>
            </a:pPr>
            <a:r>
              <a:rPr dirty="0" sz="1200">
                <a:latin typeface="Times New Roman"/>
                <a:cs typeface="Times New Roman"/>
              </a:rPr>
              <a:t>6.   </a:t>
            </a:r>
            <a:r>
              <a:rPr dirty="0" sz="1200" spc="-5">
                <a:latin typeface="Times New Roman"/>
                <a:cs typeface="Times New Roman"/>
              </a:rPr>
              <a:t>Global </a:t>
            </a:r>
            <a:r>
              <a:rPr dirty="0" sz="1200">
                <a:latin typeface="Times New Roman"/>
                <a:cs typeface="Times New Roman"/>
              </a:rPr>
              <a:t>variables in C++ </a:t>
            </a:r>
            <a:r>
              <a:rPr dirty="0" sz="1200" spc="-5">
                <a:latin typeface="Times New Roman"/>
                <a:cs typeface="Times New Roman"/>
              </a:rPr>
              <a:t>should </a:t>
            </a:r>
            <a:r>
              <a:rPr dirty="0" sz="1200">
                <a:latin typeface="Times New Roman"/>
                <a:cs typeface="Times New Roman"/>
              </a:rPr>
              <a:t>always be referred to by using the ::</a:t>
            </a:r>
            <a:r>
              <a:rPr dirty="0" sz="1200" spc="-80">
                <a:latin typeface="Times New Roman"/>
                <a:cs typeface="Times New Roman"/>
              </a:rPr>
              <a:t> </a:t>
            </a:r>
            <a:r>
              <a:rPr dirty="0" sz="1200" spc="-5">
                <a:latin typeface="Times New Roman"/>
                <a:cs typeface="Times New Roman"/>
              </a:rPr>
              <a:t>operator.</a:t>
            </a:r>
            <a:endParaRPr sz="1200">
              <a:latin typeface="Times New Roman"/>
              <a:cs typeface="Times New Roman"/>
            </a:endParaRPr>
          </a:p>
          <a:p>
            <a:pPr marL="927100">
              <a:lnSpc>
                <a:spcPts val="1190"/>
              </a:lnSpc>
            </a:pPr>
            <a:r>
              <a:rPr dirty="0" sz="1000" spc="-5" b="1">
                <a:latin typeface="Times New Roman"/>
                <a:cs typeface="Times New Roman"/>
              </a:rPr>
              <a:t>::mainWindow.open() ,</a:t>
            </a:r>
            <a:r>
              <a:rPr dirty="0" sz="1000" spc="75" b="1">
                <a:latin typeface="Times New Roman"/>
                <a:cs typeface="Times New Roman"/>
              </a:rPr>
              <a:t> </a:t>
            </a:r>
            <a:r>
              <a:rPr dirty="0" sz="1000" spc="-5" b="1">
                <a:latin typeface="Times New Roman"/>
                <a:cs typeface="Times New Roman"/>
              </a:rPr>
              <a:t>::applicationContext.getName()</a:t>
            </a:r>
            <a:endParaRPr sz="1000">
              <a:latin typeface="Times New Roman"/>
              <a:cs typeface="Times New Roman"/>
            </a:endParaRPr>
          </a:p>
        </p:txBody>
      </p:sp>
      <p:sp>
        <p:nvSpPr>
          <p:cNvPr id="9" name="object 9"/>
          <p:cNvSpPr txBox="1"/>
          <p:nvPr/>
        </p:nvSpPr>
        <p:spPr>
          <a:xfrm>
            <a:off x="5930887" y="7768843"/>
            <a:ext cx="708660"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SomeClass</a:t>
            </a:r>
            <a:endParaRPr sz="1000">
              <a:latin typeface="Courier New"/>
              <a:cs typeface="Courier New"/>
            </a:endParaRPr>
          </a:p>
        </p:txBody>
      </p:sp>
      <p:sp>
        <p:nvSpPr>
          <p:cNvPr id="10" name="object 10"/>
          <p:cNvSpPr txBox="1"/>
          <p:nvPr/>
        </p:nvSpPr>
        <p:spPr>
          <a:xfrm>
            <a:off x="1130300" y="7520940"/>
            <a:ext cx="2924810" cy="70929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7.   </a:t>
            </a:r>
            <a:r>
              <a:rPr dirty="0" sz="1200" spc="-5">
                <a:latin typeface="Times New Roman"/>
                <a:cs typeface="Times New Roman"/>
              </a:rPr>
              <a:t>Private </a:t>
            </a:r>
            <a:r>
              <a:rPr dirty="0" sz="1200">
                <a:latin typeface="Times New Roman"/>
                <a:cs typeface="Times New Roman"/>
              </a:rPr>
              <a:t>class variables </a:t>
            </a:r>
            <a:r>
              <a:rPr dirty="0" sz="1200" spc="-5">
                <a:latin typeface="Times New Roman"/>
                <a:cs typeface="Times New Roman"/>
              </a:rPr>
              <a:t>should </a:t>
            </a:r>
            <a:r>
              <a:rPr dirty="0" sz="1200">
                <a:latin typeface="Times New Roman"/>
                <a:cs typeface="Times New Roman"/>
              </a:rPr>
              <a:t>have _</a:t>
            </a:r>
            <a:r>
              <a:rPr dirty="0" sz="1200" spc="-85">
                <a:latin typeface="Times New Roman"/>
                <a:cs typeface="Times New Roman"/>
              </a:rPr>
              <a:t> </a:t>
            </a:r>
            <a:r>
              <a:rPr dirty="0" sz="1200" spc="-5">
                <a:latin typeface="Times New Roman"/>
                <a:cs typeface="Times New Roman"/>
              </a:rPr>
              <a:t>suffix.</a:t>
            </a:r>
            <a:endParaRPr sz="1200">
              <a:latin typeface="Times New Roman"/>
              <a:cs typeface="Times New Roman"/>
            </a:endParaRPr>
          </a:p>
          <a:p>
            <a:pPr marL="927100">
              <a:lnSpc>
                <a:spcPts val="1165"/>
              </a:lnSpc>
              <a:spcBef>
                <a:spcPts val="509"/>
              </a:spcBef>
            </a:pPr>
            <a:r>
              <a:rPr dirty="0" sz="1000" spc="-10">
                <a:latin typeface="Courier New"/>
                <a:cs typeface="Courier New"/>
              </a:rPr>
              <a:t>class</a:t>
            </a:r>
            <a:endParaRPr sz="1000">
              <a:latin typeface="Courier New"/>
              <a:cs typeface="Courier New"/>
            </a:endParaRPr>
          </a:p>
          <a:p>
            <a:pPr marL="927100">
              <a:lnSpc>
                <a:spcPts val="1135"/>
              </a:lnSpc>
            </a:pPr>
            <a:r>
              <a:rPr dirty="0" sz="1000" spc="-5">
                <a:latin typeface="Courier New"/>
                <a:cs typeface="Courier New"/>
              </a:rPr>
              <a:t>{</a:t>
            </a:r>
            <a:endParaRPr sz="1000">
              <a:latin typeface="Courier New"/>
              <a:cs typeface="Courier New"/>
            </a:endParaRPr>
          </a:p>
          <a:p>
            <a:pPr algn="r" marR="365760">
              <a:lnSpc>
                <a:spcPts val="1170"/>
              </a:lnSpc>
            </a:pPr>
            <a:r>
              <a:rPr dirty="0" sz="1000" spc="-10">
                <a:latin typeface="Courier New"/>
                <a:cs typeface="Courier New"/>
              </a:rPr>
              <a:t>private</a:t>
            </a:r>
            <a:endParaRPr sz="1000">
              <a:latin typeface="Courier New"/>
              <a:cs typeface="Courier New"/>
            </a:endParaRPr>
          </a:p>
        </p:txBody>
      </p:sp>
      <p:sp>
        <p:nvSpPr>
          <p:cNvPr id="11" name="object 11"/>
          <p:cNvSpPr txBox="1"/>
          <p:nvPr/>
        </p:nvSpPr>
        <p:spPr>
          <a:xfrm>
            <a:off x="4687227" y="8056892"/>
            <a:ext cx="253365"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int</a:t>
            </a:r>
            <a:endParaRPr sz="1000">
              <a:latin typeface="Courier New"/>
              <a:cs typeface="Courier New"/>
            </a:endParaRPr>
          </a:p>
        </p:txBody>
      </p:sp>
      <p:sp>
        <p:nvSpPr>
          <p:cNvPr id="12" name="object 12"/>
          <p:cNvSpPr txBox="1"/>
          <p:nvPr/>
        </p:nvSpPr>
        <p:spPr>
          <a:xfrm>
            <a:off x="6008560" y="8056892"/>
            <a:ext cx="633095" cy="316865"/>
          </a:xfrm>
          <a:prstGeom prst="rect">
            <a:avLst/>
          </a:prstGeom>
        </p:spPr>
        <p:txBody>
          <a:bodyPr wrap="square" lIns="0" tIns="0" rIns="0" bIns="0" rtlCol="0" vert="horz">
            <a:spAutoFit/>
          </a:bodyPr>
          <a:lstStyle/>
          <a:p>
            <a:pPr marL="12700">
              <a:lnSpc>
                <a:spcPts val="1165"/>
              </a:lnSpc>
            </a:pPr>
            <a:r>
              <a:rPr dirty="0" sz="1000" spc="-5">
                <a:latin typeface="Courier New"/>
                <a:cs typeface="Courier New"/>
              </a:rPr>
              <a:t>length_;</a:t>
            </a:r>
            <a:endParaRPr sz="1000">
              <a:latin typeface="Courier New"/>
              <a:cs typeface="Courier New"/>
            </a:endParaRPr>
          </a:p>
          <a:p>
            <a:pPr marL="391795">
              <a:lnSpc>
                <a:spcPts val="1165"/>
              </a:lnSpc>
            </a:pPr>
            <a:r>
              <a:rPr dirty="0" sz="1000" spc="-5">
                <a:latin typeface="Courier New"/>
                <a:cs typeface="Courier New"/>
              </a:rPr>
              <a:t>...</a:t>
            </a:r>
            <a:endParaRPr sz="1000">
              <a:latin typeface="Courier New"/>
              <a:cs typeface="Courier New"/>
            </a:endParaRPr>
          </a:p>
        </p:txBody>
      </p:sp>
      <p:sp>
        <p:nvSpPr>
          <p:cNvPr id="13" name="object 13"/>
          <p:cNvSpPr txBox="1"/>
          <p:nvPr/>
        </p:nvSpPr>
        <p:spPr>
          <a:xfrm>
            <a:off x="1130300" y="8344941"/>
            <a:ext cx="5512435" cy="768985"/>
          </a:xfrm>
          <a:prstGeom prst="rect">
            <a:avLst/>
          </a:prstGeom>
        </p:spPr>
        <p:txBody>
          <a:bodyPr wrap="square" lIns="0" tIns="0" rIns="0" bIns="0" rtlCol="0" vert="horz">
            <a:spAutoFit/>
          </a:bodyPr>
          <a:lstStyle/>
          <a:p>
            <a:pPr marL="927100">
              <a:lnSpc>
                <a:spcPct val="100000"/>
              </a:lnSpc>
            </a:pPr>
            <a:r>
              <a:rPr dirty="0" sz="1000" spc="-5">
                <a:latin typeface="Courier New"/>
                <a:cs typeface="Courier New"/>
              </a:rPr>
              <a:t>}</a:t>
            </a:r>
            <a:endParaRPr sz="1000">
              <a:latin typeface="Courier New"/>
              <a:cs typeface="Courier New"/>
            </a:endParaRPr>
          </a:p>
          <a:p>
            <a:pPr algn="just" marL="12700" marR="5080">
              <a:lnSpc>
                <a:spcPts val="1380"/>
              </a:lnSpc>
              <a:spcBef>
                <a:spcPts val="650"/>
              </a:spcBef>
            </a:pPr>
            <a:r>
              <a:rPr dirty="0" sz="1200" spc="-5">
                <a:latin typeface="Times New Roman"/>
                <a:cs typeface="Times New Roman"/>
              </a:rPr>
              <a:t>Apart </a:t>
            </a:r>
            <a:r>
              <a:rPr dirty="0" sz="1200">
                <a:latin typeface="Times New Roman"/>
                <a:cs typeface="Times New Roman"/>
              </a:rPr>
              <a:t>from its name and its type, the </a:t>
            </a:r>
            <a:r>
              <a:rPr dirty="0" sz="1200" spc="-5" i="1">
                <a:latin typeface="Times New Roman"/>
                <a:cs typeface="Times New Roman"/>
              </a:rPr>
              <a:t>scope </a:t>
            </a:r>
            <a:r>
              <a:rPr dirty="0" sz="1200">
                <a:latin typeface="Times New Roman"/>
                <a:cs typeface="Times New Roman"/>
              </a:rPr>
              <a:t>of a variable is its most </a:t>
            </a:r>
            <a:r>
              <a:rPr dirty="0" sz="1200" spc="-5">
                <a:latin typeface="Times New Roman"/>
                <a:cs typeface="Times New Roman"/>
              </a:rPr>
              <a:t>important </a:t>
            </a:r>
            <a:r>
              <a:rPr dirty="0" sz="1200">
                <a:latin typeface="Times New Roman"/>
                <a:cs typeface="Times New Roman"/>
              </a:rPr>
              <a:t>feature.  Indicating class </a:t>
            </a:r>
            <a:r>
              <a:rPr dirty="0" sz="1200" spc="-5">
                <a:latin typeface="Times New Roman"/>
                <a:cs typeface="Times New Roman"/>
              </a:rPr>
              <a:t>scope </a:t>
            </a:r>
            <a:r>
              <a:rPr dirty="0" sz="1200">
                <a:latin typeface="Times New Roman"/>
                <a:cs typeface="Times New Roman"/>
              </a:rPr>
              <a:t>by using _ makes it easy to distinguish class variables from local  </a:t>
            </a:r>
            <a:r>
              <a:rPr dirty="0" sz="1200" spc="-5">
                <a:latin typeface="Times New Roman"/>
                <a:cs typeface="Times New Roman"/>
              </a:rPr>
              <a:t>scratch</a:t>
            </a:r>
            <a:r>
              <a:rPr dirty="0" sz="1200" spc="-95">
                <a:latin typeface="Times New Roman"/>
                <a:cs typeface="Times New Roman"/>
              </a:rPr>
              <a:t> </a:t>
            </a:r>
            <a:r>
              <a:rPr dirty="0" sz="1200">
                <a:latin typeface="Times New Roman"/>
                <a:cs typeface="Times New Roman"/>
              </a:rPr>
              <a:t>variables.</a:t>
            </a:r>
            <a:endParaRPr sz="1200">
              <a:latin typeface="Times New Roman"/>
              <a:cs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74419"/>
            <a:ext cx="5511800" cy="1511935"/>
          </a:xfrm>
          <a:prstGeom prst="rect">
            <a:avLst/>
          </a:prstGeom>
        </p:spPr>
        <p:txBody>
          <a:bodyPr wrap="square" lIns="0" tIns="0" rIns="0" bIns="0" rtlCol="0" vert="horz">
            <a:spAutoFit/>
          </a:bodyPr>
          <a:lstStyle/>
          <a:p>
            <a:pPr algn="just" marL="241300" indent="-228600">
              <a:lnSpc>
                <a:spcPct val="100000"/>
              </a:lnSpc>
              <a:buAutoNum type="arabicPeriod" startAt="8"/>
              <a:tabLst>
                <a:tab pos="241300" algn="l"/>
              </a:tabLst>
            </a:pPr>
            <a:r>
              <a:rPr dirty="0" sz="1200" spc="-5">
                <a:latin typeface="Times New Roman"/>
                <a:cs typeface="Times New Roman"/>
              </a:rPr>
              <a:t>Abbreviations </a:t>
            </a:r>
            <a:r>
              <a:rPr dirty="0" sz="1200">
                <a:latin typeface="Times New Roman"/>
                <a:cs typeface="Times New Roman"/>
              </a:rPr>
              <a:t>and acronyms </a:t>
            </a:r>
            <a:r>
              <a:rPr dirty="0" sz="1200" spc="-5">
                <a:latin typeface="Times New Roman"/>
                <a:cs typeface="Times New Roman"/>
              </a:rPr>
              <a:t>should </a:t>
            </a:r>
            <a:r>
              <a:rPr dirty="0" sz="1200">
                <a:latin typeface="Times New Roman"/>
                <a:cs typeface="Times New Roman"/>
              </a:rPr>
              <a:t>not be uppercase </a:t>
            </a:r>
            <a:r>
              <a:rPr dirty="0" sz="1200" spc="-5">
                <a:latin typeface="Times New Roman"/>
                <a:cs typeface="Times New Roman"/>
              </a:rPr>
              <a:t>when </a:t>
            </a:r>
            <a:r>
              <a:rPr dirty="0" sz="1200">
                <a:latin typeface="Times New Roman"/>
                <a:cs typeface="Times New Roman"/>
              </a:rPr>
              <a:t>used as</a:t>
            </a:r>
            <a:r>
              <a:rPr dirty="0" sz="1200" spc="-80">
                <a:latin typeface="Times New Roman"/>
                <a:cs typeface="Times New Roman"/>
              </a:rPr>
              <a:t> </a:t>
            </a:r>
            <a:r>
              <a:rPr dirty="0" sz="1200">
                <a:latin typeface="Times New Roman"/>
                <a:cs typeface="Times New Roman"/>
              </a:rPr>
              <a:t>name.</a:t>
            </a:r>
            <a:endParaRPr sz="1200">
              <a:latin typeface="Times New Roman"/>
              <a:cs typeface="Times New Roman"/>
            </a:endParaRPr>
          </a:p>
          <a:p>
            <a:pPr marL="927100" marR="5715">
              <a:lnSpc>
                <a:spcPts val="1130"/>
              </a:lnSpc>
              <a:spcBef>
                <a:spcPts val="605"/>
              </a:spcBef>
              <a:tabLst>
                <a:tab pos="2677795" algn="l"/>
                <a:tab pos="3096895" algn="l"/>
                <a:tab pos="3534410" algn="l"/>
                <a:tab pos="4125595" algn="l"/>
              </a:tabLst>
            </a:pPr>
            <a:r>
              <a:rPr dirty="0" sz="1000" spc="-5">
                <a:latin typeface="Courier New"/>
                <a:cs typeface="Courier New"/>
              </a:rPr>
              <a:t>exportHt</a:t>
            </a:r>
            <a:r>
              <a:rPr dirty="0" sz="1000" spc="10">
                <a:latin typeface="Courier New"/>
                <a:cs typeface="Courier New"/>
              </a:rPr>
              <a:t>m</a:t>
            </a:r>
            <a:r>
              <a:rPr dirty="0" sz="1000" spc="-5">
                <a:latin typeface="Courier New"/>
                <a:cs typeface="Courier New"/>
              </a:rPr>
              <a:t>lSource(</a:t>
            </a:r>
            <a:r>
              <a:rPr dirty="0" sz="1000" spc="10">
                <a:latin typeface="Courier New"/>
                <a:cs typeface="Courier New"/>
              </a:rPr>
              <a:t>)</a:t>
            </a:r>
            <a:r>
              <a:rPr dirty="0" sz="1000" spc="-5">
                <a:latin typeface="Courier New"/>
                <a:cs typeface="Courier New"/>
              </a:rPr>
              <a:t>;</a:t>
            </a:r>
            <a:r>
              <a:rPr dirty="0" sz="1000">
                <a:latin typeface="Courier New"/>
                <a:cs typeface="Courier New"/>
              </a:rPr>
              <a:t>		</a:t>
            </a:r>
            <a:r>
              <a:rPr dirty="0" sz="1000" spc="-10">
                <a:latin typeface="Courier New"/>
                <a:cs typeface="Courier New"/>
              </a:rPr>
              <a:t>/</a:t>
            </a:r>
            <a:r>
              <a:rPr dirty="0" sz="1000" spc="-5">
                <a:latin typeface="Courier New"/>
                <a:cs typeface="Courier New"/>
              </a:rPr>
              <a:t>/</a:t>
            </a:r>
            <a:r>
              <a:rPr dirty="0" sz="1000">
                <a:latin typeface="Courier New"/>
                <a:cs typeface="Courier New"/>
              </a:rPr>
              <a:t>	</a:t>
            </a:r>
            <a:r>
              <a:rPr dirty="0" sz="1000" spc="-5">
                <a:latin typeface="Courier New"/>
                <a:cs typeface="Courier New"/>
              </a:rPr>
              <a:t>NOT:</a:t>
            </a:r>
            <a:r>
              <a:rPr dirty="0" sz="1000">
                <a:latin typeface="Courier New"/>
                <a:cs typeface="Courier New"/>
              </a:rPr>
              <a:t>	</a:t>
            </a:r>
            <a:r>
              <a:rPr dirty="0" sz="1000" spc="-5">
                <a:latin typeface="Courier New"/>
                <a:cs typeface="Courier New"/>
              </a:rPr>
              <a:t>xportHTM</a:t>
            </a:r>
            <a:r>
              <a:rPr dirty="0" sz="1000" spc="10">
                <a:latin typeface="Courier New"/>
                <a:cs typeface="Courier New"/>
              </a:rPr>
              <a:t>L</a:t>
            </a:r>
            <a:r>
              <a:rPr dirty="0" sz="1000" spc="-5">
                <a:latin typeface="Courier New"/>
                <a:cs typeface="Courier New"/>
              </a:rPr>
              <a:t>Source</a:t>
            </a:r>
            <a:r>
              <a:rPr dirty="0" sz="1000" spc="20">
                <a:latin typeface="Courier New"/>
                <a:cs typeface="Courier New"/>
              </a:rPr>
              <a:t>(</a:t>
            </a:r>
            <a:r>
              <a:rPr dirty="0" sz="1000" spc="-5">
                <a:latin typeface="Courier New"/>
                <a:cs typeface="Courier New"/>
              </a:rPr>
              <a:t>);  </a:t>
            </a:r>
            <a:r>
              <a:rPr dirty="0" sz="1000" spc="-5">
                <a:latin typeface="Courier New"/>
                <a:cs typeface="Courier New"/>
              </a:rPr>
              <a:t>openDvdPlayer();	// </a:t>
            </a:r>
            <a:r>
              <a:rPr dirty="0" sz="1000">
                <a:latin typeface="Courier New"/>
                <a:cs typeface="Courier New"/>
              </a:rPr>
              <a:t>NOT:</a:t>
            </a:r>
            <a:r>
              <a:rPr dirty="0" sz="1000" spc="-35">
                <a:latin typeface="Courier New"/>
                <a:cs typeface="Courier New"/>
              </a:rPr>
              <a:t> </a:t>
            </a:r>
            <a:r>
              <a:rPr dirty="0" sz="1000" spc="-5">
                <a:latin typeface="Courier New"/>
                <a:cs typeface="Courier New"/>
              </a:rPr>
              <a:t>openDVDPlayer();</a:t>
            </a:r>
            <a:endParaRPr sz="1000">
              <a:latin typeface="Courier New"/>
              <a:cs typeface="Courier New"/>
            </a:endParaRPr>
          </a:p>
          <a:p>
            <a:pPr algn="just" marL="12700" marR="5080">
              <a:lnSpc>
                <a:spcPts val="1380"/>
              </a:lnSpc>
              <a:spcBef>
                <a:spcPts val="635"/>
              </a:spcBef>
            </a:pPr>
            <a:r>
              <a:rPr dirty="0" sz="1200" spc="-5">
                <a:latin typeface="Times New Roman"/>
                <a:cs typeface="Times New Roman"/>
              </a:rPr>
              <a:t>Using </a:t>
            </a:r>
            <a:r>
              <a:rPr dirty="0" sz="1200">
                <a:latin typeface="Times New Roman"/>
                <a:cs typeface="Times New Roman"/>
              </a:rPr>
              <a:t>all uppercase for the base name </a:t>
            </a:r>
            <a:r>
              <a:rPr dirty="0" sz="1200" spc="-5">
                <a:latin typeface="Times New Roman"/>
                <a:cs typeface="Times New Roman"/>
              </a:rPr>
              <a:t>will </a:t>
            </a:r>
            <a:r>
              <a:rPr dirty="0" sz="1200">
                <a:latin typeface="Times New Roman"/>
                <a:cs typeface="Times New Roman"/>
              </a:rPr>
              <a:t>give conflicts </a:t>
            </a:r>
            <a:r>
              <a:rPr dirty="0" sz="1200" spc="-5">
                <a:latin typeface="Times New Roman"/>
                <a:cs typeface="Times New Roman"/>
              </a:rPr>
              <a:t>with </a:t>
            </a:r>
            <a:r>
              <a:rPr dirty="0" sz="1200">
                <a:latin typeface="Times New Roman"/>
                <a:cs typeface="Times New Roman"/>
              </a:rPr>
              <a:t>the naming conventions  given above. A variable of this </a:t>
            </a:r>
            <a:r>
              <a:rPr dirty="0" sz="1200" spc="5">
                <a:latin typeface="Times New Roman"/>
                <a:cs typeface="Times New Roman"/>
              </a:rPr>
              <a:t>type </a:t>
            </a:r>
            <a:r>
              <a:rPr dirty="0" sz="1200" spc="-5">
                <a:latin typeface="Times New Roman"/>
                <a:cs typeface="Times New Roman"/>
              </a:rPr>
              <a:t>would </a:t>
            </a:r>
            <a:r>
              <a:rPr dirty="0" sz="1200">
                <a:latin typeface="Times New Roman"/>
                <a:cs typeface="Times New Roman"/>
              </a:rPr>
              <a:t>have to be named dVD, hTML etc. </a:t>
            </a:r>
            <a:r>
              <a:rPr dirty="0" sz="1200" spc="-5">
                <a:latin typeface="Times New Roman"/>
                <a:cs typeface="Times New Roman"/>
              </a:rPr>
              <a:t>which  </a:t>
            </a:r>
            <a:r>
              <a:rPr dirty="0" sz="1200">
                <a:latin typeface="Times New Roman"/>
                <a:cs typeface="Times New Roman"/>
              </a:rPr>
              <a:t>obviously is not very</a:t>
            </a:r>
            <a:r>
              <a:rPr dirty="0" sz="1200" spc="-105">
                <a:latin typeface="Times New Roman"/>
                <a:cs typeface="Times New Roman"/>
              </a:rPr>
              <a:t> </a:t>
            </a:r>
            <a:r>
              <a:rPr dirty="0" sz="1200">
                <a:latin typeface="Times New Roman"/>
                <a:cs typeface="Times New Roman"/>
              </a:rPr>
              <a:t>readable.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ct val="100000"/>
              </a:lnSpc>
              <a:spcBef>
                <a:spcPts val="5"/>
              </a:spcBef>
              <a:buAutoNum type="arabicPeriod" startAt="9"/>
              <a:tabLst>
                <a:tab pos="241300" algn="l"/>
              </a:tabLst>
            </a:pPr>
            <a:r>
              <a:rPr dirty="0" sz="1200" spc="-5">
                <a:latin typeface="Times New Roman"/>
                <a:cs typeface="Times New Roman"/>
              </a:rPr>
              <a:t>Generic </a:t>
            </a:r>
            <a:r>
              <a:rPr dirty="0" sz="1200">
                <a:latin typeface="Times New Roman"/>
                <a:cs typeface="Times New Roman"/>
              </a:rPr>
              <a:t>variables </a:t>
            </a:r>
            <a:r>
              <a:rPr dirty="0" sz="1200" spc="-5">
                <a:latin typeface="Times New Roman"/>
                <a:cs typeface="Times New Roman"/>
              </a:rPr>
              <a:t>should </a:t>
            </a:r>
            <a:r>
              <a:rPr dirty="0" sz="1200">
                <a:latin typeface="Times New Roman"/>
                <a:cs typeface="Times New Roman"/>
              </a:rPr>
              <a:t>have the </a:t>
            </a:r>
            <a:r>
              <a:rPr dirty="0" sz="1200" spc="-5">
                <a:latin typeface="Times New Roman"/>
                <a:cs typeface="Times New Roman"/>
              </a:rPr>
              <a:t>same </a:t>
            </a:r>
            <a:r>
              <a:rPr dirty="0" sz="1200">
                <a:latin typeface="Times New Roman"/>
                <a:cs typeface="Times New Roman"/>
              </a:rPr>
              <a:t>name as their</a:t>
            </a:r>
            <a:r>
              <a:rPr dirty="0" sz="1200" spc="-85">
                <a:latin typeface="Times New Roman"/>
                <a:cs typeface="Times New Roman"/>
              </a:rPr>
              <a:t> </a:t>
            </a:r>
            <a:r>
              <a:rPr dirty="0" sz="1200">
                <a:latin typeface="Times New Roman"/>
                <a:cs typeface="Times New Roman"/>
              </a:rPr>
              <a:t>type.</a:t>
            </a:r>
            <a:endParaRPr sz="1200">
              <a:latin typeface="Times New Roman"/>
              <a:cs typeface="Times New Roman"/>
            </a:endParaRPr>
          </a:p>
        </p:txBody>
      </p:sp>
      <p:sp>
        <p:nvSpPr>
          <p:cNvPr id="13" name="object 13"/>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151</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2639059"/>
            <a:ext cx="2163445" cy="173355"/>
          </a:xfrm>
          <a:prstGeom prst="rect">
            <a:avLst/>
          </a:prstGeom>
        </p:spPr>
        <p:txBody>
          <a:bodyPr wrap="square" lIns="0" tIns="0" rIns="0" bIns="0" rtlCol="0" vert="horz">
            <a:spAutoFit/>
          </a:bodyPr>
          <a:lstStyle/>
          <a:p>
            <a:pPr marL="12700">
              <a:lnSpc>
                <a:spcPct val="100000"/>
              </a:lnSpc>
            </a:pPr>
            <a:r>
              <a:rPr dirty="0" sz="1000" spc="-10">
                <a:latin typeface="Courier New"/>
                <a:cs typeface="Courier New"/>
              </a:rPr>
              <a:t>void setTopic (Topic </a:t>
            </a:r>
            <a:r>
              <a:rPr dirty="0" sz="1000" spc="90">
                <a:latin typeface="Courier New"/>
                <a:cs typeface="Courier New"/>
              </a:rPr>
              <a:t> </a:t>
            </a:r>
            <a:r>
              <a:rPr dirty="0" sz="1000" spc="-10">
                <a:latin typeface="Courier New"/>
                <a:cs typeface="Courier New"/>
              </a:rPr>
              <a:t>topic)</a:t>
            </a:r>
            <a:endParaRPr sz="1000">
              <a:latin typeface="Courier New"/>
              <a:cs typeface="Courier New"/>
            </a:endParaRPr>
          </a:p>
        </p:txBody>
      </p:sp>
      <p:sp>
        <p:nvSpPr>
          <p:cNvPr id="7" name="object 7"/>
          <p:cNvSpPr txBox="1"/>
          <p:nvPr/>
        </p:nvSpPr>
        <p:spPr>
          <a:xfrm>
            <a:off x="3809389" y="2639059"/>
            <a:ext cx="2830830" cy="461645"/>
          </a:xfrm>
          <a:prstGeom prst="rect">
            <a:avLst/>
          </a:prstGeom>
        </p:spPr>
        <p:txBody>
          <a:bodyPr wrap="square" lIns="0" tIns="0" rIns="0" bIns="0" rtlCol="0" vert="horz">
            <a:spAutoFit/>
          </a:bodyPr>
          <a:lstStyle/>
          <a:p>
            <a:pPr marL="12700">
              <a:lnSpc>
                <a:spcPts val="1165"/>
              </a:lnSpc>
            </a:pPr>
            <a:r>
              <a:rPr dirty="0" sz="1000" spc="-5">
                <a:latin typeface="Courier New"/>
                <a:cs typeface="Courier New"/>
              </a:rPr>
              <a:t>// NOT: </a:t>
            </a:r>
            <a:r>
              <a:rPr dirty="0" sz="1000" spc="-10">
                <a:latin typeface="Courier New"/>
                <a:cs typeface="Courier New"/>
              </a:rPr>
              <a:t>void setTopic </a:t>
            </a:r>
            <a:r>
              <a:rPr dirty="0" sz="1000">
                <a:latin typeface="Courier New"/>
                <a:cs typeface="Courier New"/>
              </a:rPr>
              <a:t>(Topic </a:t>
            </a:r>
            <a:r>
              <a:rPr dirty="0" sz="1000" spc="515">
                <a:latin typeface="Courier New"/>
                <a:cs typeface="Courier New"/>
              </a:rPr>
              <a:t> </a:t>
            </a:r>
            <a:r>
              <a:rPr dirty="0" sz="1000" spc="-5">
                <a:latin typeface="Courier New"/>
                <a:cs typeface="Courier New"/>
              </a:rPr>
              <a:t>value)</a:t>
            </a:r>
            <a:endParaRPr sz="1000">
              <a:latin typeface="Courier New"/>
              <a:cs typeface="Courier New"/>
            </a:endParaRPr>
          </a:p>
          <a:p>
            <a:pPr marL="20320">
              <a:lnSpc>
                <a:spcPts val="1135"/>
              </a:lnSpc>
            </a:pPr>
            <a:r>
              <a:rPr dirty="0" sz="1000" spc="-5">
                <a:latin typeface="Courier New"/>
                <a:cs typeface="Courier New"/>
              </a:rPr>
              <a:t>// NOT: </a:t>
            </a:r>
            <a:r>
              <a:rPr dirty="0" sz="1000" spc="-10">
                <a:latin typeface="Courier New"/>
                <a:cs typeface="Courier New"/>
              </a:rPr>
              <a:t>void setTopic </a:t>
            </a:r>
            <a:r>
              <a:rPr dirty="0" sz="1000">
                <a:latin typeface="Courier New"/>
                <a:cs typeface="Courier New"/>
              </a:rPr>
              <a:t>(Topic</a:t>
            </a:r>
            <a:r>
              <a:rPr dirty="0" sz="1000" spc="459">
                <a:latin typeface="Courier New"/>
                <a:cs typeface="Courier New"/>
              </a:rPr>
              <a:t> </a:t>
            </a:r>
            <a:r>
              <a:rPr dirty="0" sz="1000" spc="-10">
                <a:latin typeface="Courier New"/>
                <a:cs typeface="Courier New"/>
              </a:rPr>
              <a:t>aTopic)</a:t>
            </a:r>
            <a:endParaRPr sz="1000">
              <a:latin typeface="Courier New"/>
              <a:cs typeface="Courier New"/>
            </a:endParaRPr>
          </a:p>
          <a:p>
            <a:pPr marL="311150">
              <a:lnSpc>
                <a:spcPts val="1170"/>
              </a:lnSpc>
            </a:pPr>
            <a:r>
              <a:rPr dirty="0" sz="1000" spc="-5">
                <a:latin typeface="Courier New"/>
                <a:cs typeface="Courier New"/>
              </a:rPr>
              <a:t>// </a:t>
            </a:r>
            <a:r>
              <a:rPr dirty="0" sz="1000" spc="-10">
                <a:latin typeface="Courier New"/>
                <a:cs typeface="Courier New"/>
              </a:rPr>
              <a:t>NOT: void setTopic (Topic  </a:t>
            </a:r>
            <a:r>
              <a:rPr dirty="0" sz="1000" spc="20">
                <a:latin typeface="Courier New"/>
                <a:cs typeface="Courier New"/>
              </a:rPr>
              <a:t> </a:t>
            </a:r>
            <a:r>
              <a:rPr dirty="0" sz="1000" spc="-10">
                <a:latin typeface="Courier New"/>
                <a:cs typeface="Courier New"/>
              </a:rPr>
              <a:t>x)</a:t>
            </a:r>
            <a:endParaRPr sz="1000">
              <a:latin typeface="Courier New"/>
              <a:cs typeface="Courier New"/>
            </a:endParaRPr>
          </a:p>
        </p:txBody>
      </p:sp>
      <p:sp>
        <p:nvSpPr>
          <p:cNvPr id="8" name="object 8"/>
          <p:cNvSpPr txBox="1"/>
          <p:nvPr/>
        </p:nvSpPr>
        <p:spPr>
          <a:xfrm>
            <a:off x="1130258" y="3216719"/>
            <a:ext cx="5511165" cy="1107440"/>
          </a:xfrm>
          <a:prstGeom prst="rect">
            <a:avLst/>
          </a:prstGeom>
        </p:spPr>
        <p:txBody>
          <a:bodyPr wrap="square" lIns="0" tIns="0" rIns="0" bIns="0" rtlCol="0" vert="horz">
            <a:spAutoFit/>
          </a:bodyPr>
          <a:lstStyle/>
          <a:p>
            <a:pPr marL="12700">
              <a:lnSpc>
                <a:spcPts val="1165"/>
              </a:lnSpc>
            </a:pPr>
            <a:r>
              <a:rPr dirty="0" sz="1000" spc="-10">
                <a:latin typeface="Courier New"/>
                <a:cs typeface="Courier New"/>
              </a:rPr>
              <a:t>void</a:t>
            </a:r>
            <a:r>
              <a:rPr dirty="0" sz="1000" spc="350">
                <a:latin typeface="Courier New"/>
                <a:cs typeface="Courier New"/>
              </a:rPr>
              <a:t> </a:t>
            </a:r>
            <a:r>
              <a:rPr dirty="0" sz="1000" spc="-10">
                <a:latin typeface="Courier New"/>
                <a:cs typeface="Courier New"/>
              </a:rPr>
              <a:t>connect</a:t>
            </a:r>
            <a:r>
              <a:rPr dirty="0" sz="1000" spc="355">
                <a:latin typeface="Courier New"/>
                <a:cs typeface="Courier New"/>
              </a:rPr>
              <a:t> </a:t>
            </a:r>
            <a:r>
              <a:rPr dirty="0" sz="1000" spc="-5">
                <a:latin typeface="Courier New"/>
                <a:cs typeface="Courier New"/>
              </a:rPr>
              <a:t>(Database</a:t>
            </a:r>
            <a:r>
              <a:rPr dirty="0" sz="1000" spc="360">
                <a:latin typeface="Courier New"/>
                <a:cs typeface="Courier New"/>
              </a:rPr>
              <a:t> </a:t>
            </a:r>
            <a:r>
              <a:rPr dirty="0" sz="1000" spc="-5">
                <a:latin typeface="Courier New"/>
                <a:cs typeface="Courier New"/>
              </a:rPr>
              <a:t>database)</a:t>
            </a:r>
            <a:r>
              <a:rPr dirty="0" sz="1000" spc="360">
                <a:latin typeface="Courier New"/>
                <a:cs typeface="Courier New"/>
              </a:rPr>
              <a:t> </a:t>
            </a:r>
            <a:r>
              <a:rPr dirty="0" sz="1000" spc="-5">
                <a:latin typeface="Courier New"/>
                <a:cs typeface="Courier New"/>
              </a:rPr>
              <a:t>//</a:t>
            </a:r>
            <a:r>
              <a:rPr dirty="0" sz="1000" spc="345">
                <a:latin typeface="Courier New"/>
                <a:cs typeface="Courier New"/>
              </a:rPr>
              <a:t> </a:t>
            </a:r>
            <a:r>
              <a:rPr dirty="0" sz="1000" spc="-10">
                <a:latin typeface="Courier New"/>
                <a:cs typeface="Courier New"/>
              </a:rPr>
              <a:t>NOT:</a:t>
            </a:r>
            <a:r>
              <a:rPr dirty="0" sz="1000" spc="335">
                <a:latin typeface="Courier New"/>
                <a:cs typeface="Courier New"/>
              </a:rPr>
              <a:t> </a:t>
            </a:r>
            <a:r>
              <a:rPr dirty="0" sz="1000" spc="-10">
                <a:latin typeface="Courier New"/>
                <a:cs typeface="Courier New"/>
              </a:rPr>
              <a:t>void</a:t>
            </a:r>
            <a:r>
              <a:rPr dirty="0" sz="1000" spc="350">
                <a:latin typeface="Courier New"/>
                <a:cs typeface="Courier New"/>
              </a:rPr>
              <a:t> </a:t>
            </a:r>
            <a:r>
              <a:rPr dirty="0" sz="1000" spc="-10">
                <a:latin typeface="Courier New"/>
                <a:cs typeface="Courier New"/>
              </a:rPr>
              <a:t>connect</a:t>
            </a:r>
            <a:r>
              <a:rPr dirty="0" sz="1000" spc="355">
                <a:latin typeface="Courier New"/>
                <a:cs typeface="Courier New"/>
              </a:rPr>
              <a:t> </a:t>
            </a:r>
            <a:r>
              <a:rPr dirty="0" sz="1000" spc="-10">
                <a:latin typeface="Courier New"/>
                <a:cs typeface="Courier New"/>
              </a:rPr>
              <a:t>(Database</a:t>
            </a:r>
            <a:r>
              <a:rPr dirty="0" sz="1000" spc="345">
                <a:latin typeface="Courier New"/>
                <a:cs typeface="Courier New"/>
              </a:rPr>
              <a:t> </a:t>
            </a:r>
            <a:r>
              <a:rPr dirty="0" sz="1000" spc="-5">
                <a:latin typeface="Courier New"/>
                <a:cs typeface="Courier New"/>
              </a:rPr>
              <a:t>db)</a:t>
            </a:r>
            <a:endParaRPr sz="1000">
              <a:latin typeface="Courier New"/>
              <a:cs typeface="Courier New"/>
            </a:endParaRPr>
          </a:p>
          <a:p>
            <a:pPr marL="2374900">
              <a:lnSpc>
                <a:spcPts val="1165"/>
              </a:lnSpc>
            </a:pPr>
            <a:r>
              <a:rPr dirty="0" sz="1000" spc="-5">
                <a:latin typeface="Courier New"/>
                <a:cs typeface="Courier New"/>
              </a:rPr>
              <a:t>// </a:t>
            </a:r>
            <a:r>
              <a:rPr dirty="0" sz="1000" spc="-10">
                <a:latin typeface="Courier New"/>
                <a:cs typeface="Courier New"/>
              </a:rPr>
              <a:t>NOT: </a:t>
            </a:r>
            <a:r>
              <a:rPr dirty="0" sz="1000">
                <a:latin typeface="Courier New"/>
                <a:cs typeface="Courier New"/>
              </a:rPr>
              <a:t>void </a:t>
            </a:r>
            <a:r>
              <a:rPr dirty="0" sz="1000" spc="-5">
                <a:latin typeface="Courier New"/>
                <a:cs typeface="Courier New"/>
              </a:rPr>
              <a:t>connect (Database</a:t>
            </a:r>
            <a:r>
              <a:rPr dirty="0" sz="1000">
                <a:latin typeface="Courier New"/>
                <a:cs typeface="Courier New"/>
              </a:rPr>
              <a:t> </a:t>
            </a:r>
            <a:r>
              <a:rPr dirty="0" sz="1000" spc="-5">
                <a:latin typeface="Courier New"/>
                <a:cs typeface="Courier New"/>
              </a:rPr>
              <a:t>oracleDB)</a:t>
            </a:r>
            <a:endParaRPr sz="1000">
              <a:latin typeface="Courier New"/>
              <a:cs typeface="Courier New"/>
            </a:endParaRPr>
          </a:p>
          <a:p>
            <a:pPr marL="12700" marR="5080">
              <a:lnSpc>
                <a:spcPts val="1380"/>
              </a:lnSpc>
              <a:spcBef>
                <a:spcPts val="660"/>
              </a:spcBef>
            </a:pPr>
            <a:r>
              <a:rPr dirty="0" sz="1200" spc="-5">
                <a:latin typeface="Times New Roman"/>
                <a:cs typeface="Times New Roman"/>
              </a:rPr>
              <a:t>Non-generic </a:t>
            </a:r>
            <a:r>
              <a:rPr dirty="0" sz="1200">
                <a:latin typeface="Times New Roman"/>
                <a:cs typeface="Times New Roman"/>
              </a:rPr>
              <a:t>variables have a </a:t>
            </a:r>
            <a:r>
              <a:rPr dirty="0" sz="1200" spc="-5" i="1">
                <a:latin typeface="Times New Roman"/>
                <a:cs typeface="Times New Roman"/>
              </a:rPr>
              <a:t>role</a:t>
            </a:r>
            <a:r>
              <a:rPr dirty="0" sz="1200" spc="-5">
                <a:latin typeface="Times New Roman"/>
                <a:cs typeface="Times New Roman"/>
              </a:rPr>
              <a:t>. </a:t>
            </a:r>
            <a:r>
              <a:rPr dirty="0" sz="1200">
                <a:latin typeface="Times New Roman"/>
                <a:cs typeface="Times New Roman"/>
              </a:rPr>
              <a:t>These variables can often be named </a:t>
            </a:r>
            <a:r>
              <a:rPr dirty="0" sz="1200" spc="15">
                <a:latin typeface="Times New Roman"/>
                <a:cs typeface="Times New Roman"/>
              </a:rPr>
              <a:t>by </a:t>
            </a:r>
            <a:r>
              <a:rPr dirty="0" sz="1200">
                <a:latin typeface="Times New Roman"/>
                <a:cs typeface="Times New Roman"/>
              </a:rPr>
              <a:t>combining role  and</a:t>
            </a:r>
            <a:r>
              <a:rPr dirty="0" sz="1200" spc="-105">
                <a:latin typeface="Times New Roman"/>
                <a:cs typeface="Times New Roman"/>
              </a:rPr>
              <a:t> </a:t>
            </a:r>
            <a:r>
              <a:rPr dirty="0" sz="1200">
                <a:latin typeface="Times New Roman"/>
                <a:cs typeface="Times New Roman"/>
              </a:rPr>
              <a:t>type:</a:t>
            </a:r>
            <a:endParaRPr sz="1200">
              <a:latin typeface="Times New Roman"/>
              <a:cs typeface="Times New Roman"/>
            </a:endParaRPr>
          </a:p>
          <a:p>
            <a:pPr marL="927100" marR="5080">
              <a:lnSpc>
                <a:spcPts val="1130"/>
              </a:lnSpc>
              <a:spcBef>
                <a:spcPts val="570"/>
              </a:spcBef>
              <a:tabLst>
                <a:tab pos="1383665" algn="l"/>
                <a:tab pos="2413000" algn="l"/>
                <a:tab pos="4584065" algn="l"/>
              </a:tabLst>
            </a:pPr>
            <a:r>
              <a:rPr dirty="0" sz="1000" spc="-10">
                <a:latin typeface="Courier New"/>
                <a:cs typeface="Courier New"/>
              </a:rPr>
              <a:t>Poin</a:t>
            </a:r>
            <a:r>
              <a:rPr dirty="0" sz="1000" spc="-5">
                <a:latin typeface="Courier New"/>
                <a:cs typeface="Courier New"/>
              </a:rPr>
              <a:t>t</a:t>
            </a:r>
            <a:r>
              <a:rPr dirty="0" sz="1000">
                <a:latin typeface="Courier New"/>
                <a:cs typeface="Courier New"/>
              </a:rPr>
              <a:t>		</a:t>
            </a:r>
            <a:r>
              <a:rPr dirty="0" sz="1000" spc="-5">
                <a:latin typeface="Courier New"/>
                <a:cs typeface="Courier New"/>
              </a:rPr>
              <a:t>starting</a:t>
            </a:r>
            <a:r>
              <a:rPr dirty="0" sz="1000" spc="10">
                <a:latin typeface="Courier New"/>
                <a:cs typeface="Courier New"/>
              </a:rPr>
              <a:t>P</a:t>
            </a:r>
            <a:r>
              <a:rPr dirty="0" sz="1000" spc="-10">
                <a:latin typeface="Courier New"/>
                <a:cs typeface="Courier New"/>
              </a:rPr>
              <a:t>oint</a:t>
            </a:r>
            <a:r>
              <a:rPr dirty="0" sz="1000" spc="-5">
                <a:latin typeface="Courier New"/>
                <a:cs typeface="Courier New"/>
              </a:rPr>
              <a:t>,</a:t>
            </a:r>
            <a:r>
              <a:rPr dirty="0" sz="1000">
                <a:latin typeface="Courier New"/>
                <a:cs typeface="Courier New"/>
              </a:rPr>
              <a:t>	</a:t>
            </a:r>
            <a:r>
              <a:rPr dirty="0" sz="1000" spc="-5">
                <a:latin typeface="Courier New"/>
                <a:cs typeface="Courier New"/>
              </a:rPr>
              <a:t>centerPo</a:t>
            </a:r>
            <a:r>
              <a:rPr dirty="0" sz="1000" spc="10">
                <a:latin typeface="Courier New"/>
                <a:cs typeface="Courier New"/>
              </a:rPr>
              <a:t>i</a:t>
            </a:r>
            <a:r>
              <a:rPr dirty="0" sz="1000" spc="-5">
                <a:latin typeface="Courier New"/>
                <a:cs typeface="Courier New"/>
              </a:rPr>
              <a:t>nt;  </a:t>
            </a:r>
            <a:r>
              <a:rPr dirty="0" sz="1000" spc="-5">
                <a:latin typeface="Courier New"/>
                <a:cs typeface="Courier New"/>
              </a:rPr>
              <a:t>Name	loginName;</a:t>
            </a:r>
            <a:endParaRPr sz="1000">
              <a:latin typeface="Courier New"/>
              <a:cs typeface="Courier New"/>
            </a:endParaRPr>
          </a:p>
        </p:txBody>
      </p:sp>
      <p:sp>
        <p:nvSpPr>
          <p:cNvPr id="9" name="object 9"/>
          <p:cNvSpPr txBox="1"/>
          <p:nvPr/>
        </p:nvSpPr>
        <p:spPr>
          <a:xfrm>
            <a:off x="1130300" y="4724400"/>
            <a:ext cx="267208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10. </a:t>
            </a:r>
            <a:r>
              <a:rPr dirty="0" sz="1200" spc="-5">
                <a:latin typeface="Times New Roman"/>
                <a:cs typeface="Times New Roman"/>
              </a:rPr>
              <a:t>All </a:t>
            </a:r>
            <a:r>
              <a:rPr dirty="0" sz="1200">
                <a:latin typeface="Times New Roman"/>
                <a:cs typeface="Times New Roman"/>
              </a:rPr>
              <a:t>names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written </a:t>
            </a:r>
            <a:r>
              <a:rPr dirty="0" sz="1200">
                <a:latin typeface="Times New Roman"/>
                <a:cs typeface="Times New Roman"/>
              </a:rPr>
              <a:t>in</a:t>
            </a:r>
            <a:r>
              <a:rPr dirty="0" sz="1200" spc="-75">
                <a:latin typeface="Times New Roman"/>
                <a:cs typeface="Times New Roman"/>
              </a:rPr>
              <a:t> </a:t>
            </a:r>
            <a:r>
              <a:rPr dirty="0" sz="1200">
                <a:latin typeface="Times New Roman"/>
                <a:cs typeface="Times New Roman"/>
              </a:rPr>
              <a:t>English.</a:t>
            </a:r>
            <a:endParaRPr sz="1200">
              <a:latin typeface="Times New Roman"/>
              <a:cs typeface="Times New Roman"/>
            </a:endParaRPr>
          </a:p>
        </p:txBody>
      </p:sp>
      <p:sp>
        <p:nvSpPr>
          <p:cNvPr id="10" name="object 10"/>
          <p:cNvSpPr txBox="1"/>
          <p:nvPr/>
        </p:nvSpPr>
        <p:spPr>
          <a:xfrm>
            <a:off x="2044700" y="4972303"/>
            <a:ext cx="1548765" cy="173355"/>
          </a:xfrm>
          <a:prstGeom prst="rect">
            <a:avLst/>
          </a:prstGeom>
        </p:spPr>
        <p:txBody>
          <a:bodyPr wrap="square" lIns="0" tIns="0" rIns="0" bIns="0" rtlCol="0" vert="horz">
            <a:spAutoFit/>
          </a:bodyPr>
          <a:lstStyle/>
          <a:p>
            <a:pPr marL="12700">
              <a:lnSpc>
                <a:spcPct val="100000"/>
              </a:lnSpc>
              <a:tabLst>
                <a:tab pos="1002030" algn="l"/>
              </a:tabLst>
            </a:pPr>
            <a:r>
              <a:rPr dirty="0" sz="1000" spc="-5">
                <a:latin typeface="Courier New"/>
                <a:cs typeface="Courier New"/>
              </a:rPr>
              <a:t>fileName;	//</a:t>
            </a:r>
            <a:r>
              <a:rPr dirty="0" sz="1000" spc="-105">
                <a:latin typeface="Courier New"/>
                <a:cs typeface="Courier New"/>
              </a:rPr>
              <a:t> </a:t>
            </a:r>
            <a:r>
              <a:rPr dirty="0" sz="1000">
                <a:latin typeface="Courier New"/>
                <a:cs typeface="Courier New"/>
              </a:rPr>
              <a:t>NOT:</a:t>
            </a:r>
            <a:endParaRPr sz="1000">
              <a:latin typeface="Courier New"/>
              <a:cs typeface="Courier New"/>
            </a:endParaRPr>
          </a:p>
        </p:txBody>
      </p:sp>
      <p:sp>
        <p:nvSpPr>
          <p:cNvPr id="11" name="object 11"/>
          <p:cNvSpPr txBox="1"/>
          <p:nvPr/>
        </p:nvSpPr>
        <p:spPr>
          <a:xfrm>
            <a:off x="3795760" y="4972303"/>
            <a:ext cx="559435"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filNavn</a:t>
            </a:r>
            <a:endParaRPr sz="1000">
              <a:latin typeface="Courier New"/>
              <a:cs typeface="Courier New"/>
            </a:endParaRPr>
          </a:p>
        </p:txBody>
      </p:sp>
      <p:sp>
        <p:nvSpPr>
          <p:cNvPr id="12" name="object 12"/>
          <p:cNvSpPr txBox="1"/>
          <p:nvPr/>
        </p:nvSpPr>
        <p:spPr>
          <a:xfrm>
            <a:off x="1130300" y="5384291"/>
            <a:ext cx="5513705" cy="1705610"/>
          </a:xfrm>
          <a:prstGeom prst="rect">
            <a:avLst/>
          </a:prstGeom>
        </p:spPr>
        <p:txBody>
          <a:bodyPr wrap="square" lIns="0" tIns="0" rIns="0" bIns="0" rtlCol="0" vert="horz">
            <a:spAutoFit/>
          </a:bodyPr>
          <a:lstStyle/>
          <a:p>
            <a:pPr algn="just" marL="241300" marR="5080" indent="-228600">
              <a:lnSpc>
                <a:spcPts val="1380"/>
              </a:lnSpc>
              <a:buAutoNum type="arabicPeriod" startAt="11"/>
              <a:tabLst>
                <a:tab pos="241300" algn="l"/>
              </a:tabLst>
            </a:pPr>
            <a:r>
              <a:rPr dirty="0" sz="1200" spc="-5">
                <a:latin typeface="Times New Roman"/>
                <a:cs typeface="Times New Roman"/>
              </a:rPr>
              <a:t>Variables with </a:t>
            </a:r>
            <a:r>
              <a:rPr dirty="0" sz="1200">
                <a:latin typeface="Times New Roman"/>
                <a:cs typeface="Times New Roman"/>
              </a:rPr>
              <a:t>a large </a:t>
            </a:r>
            <a:r>
              <a:rPr dirty="0" sz="1200" spc="-5">
                <a:latin typeface="Times New Roman"/>
                <a:cs typeface="Times New Roman"/>
              </a:rPr>
              <a:t>scope should </a:t>
            </a:r>
            <a:r>
              <a:rPr dirty="0" sz="1200">
                <a:latin typeface="Times New Roman"/>
                <a:cs typeface="Times New Roman"/>
              </a:rPr>
              <a:t>have long names, variables </a:t>
            </a:r>
            <a:r>
              <a:rPr dirty="0" sz="1200" spc="-5">
                <a:latin typeface="Times New Roman"/>
                <a:cs typeface="Times New Roman"/>
              </a:rPr>
              <a:t>with </a:t>
            </a:r>
            <a:r>
              <a:rPr dirty="0" sz="1200">
                <a:latin typeface="Times New Roman"/>
                <a:cs typeface="Times New Roman"/>
              </a:rPr>
              <a:t>a </a:t>
            </a:r>
            <a:r>
              <a:rPr dirty="0" sz="1200" spc="-5">
                <a:latin typeface="Times New Roman"/>
                <a:cs typeface="Times New Roman"/>
              </a:rPr>
              <a:t>small scope  </a:t>
            </a:r>
            <a:r>
              <a:rPr dirty="0" sz="1200">
                <a:latin typeface="Times New Roman"/>
                <a:cs typeface="Times New Roman"/>
              </a:rPr>
              <a:t>can have </a:t>
            </a:r>
            <a:r>
              <a:rPr dirty="0" sz="1200" spc="-5">
                <a:latin typeface="Times New Roman"/>
                <a:cs typeface="Times New Roman"/>
              </a:rPr>
              <a:t>short </a:t>
            </a:r>
            <a:r>
              <a:rPr dirty="0" sz="1200">
                <a:latin typeface="Times New Roman"/>
                <a:cs typeface="Times New Roman"/>
              </a:rPr>
              <a:t>names. Scratch variables used for temporary </a:t>
            </a:r>
            <a:r>
              <a:rPr dirty="0" sz="1200" spc="-5">
                <a:latin typeface="Times New Roman"/>
                <a:cs typeface="Times New Roman"/>
              </a:rPr>
              <a:t>storage </a:t>
            </a:r>
            <a:r>
              <a:rPr dirty="0" sz="1200">
                <a:latin typeface="Times New Roman"/>
                <a:cs typeface="Times New Roman"/>
              </a:rPr>
              <a:t>or indices are best  kept </a:t>
            </a:r>
            <a:r>
              <a:rPr dirty="0" sz="1200" spc="-5">
                <a:latin typeface="Times New Roman"/>
                <a:cs typeface="Times New Roman"/>
              </a:rPr>
              <a:t>short. </a:t>
            </a:r>
            <a:r>
              <a:rPr dirty="0" sz="1200">
                <a:latin typeface="Times New Roman"/>
                <a:cs typeface="Times New Roman"/>
              </a:rPr>
              <a:t>A programmer reading </a:t>
            </a:r>
            <a:r>
              <a:rPr dirty="0" sz="1200" spc="-5">
                <a:latin typeface="Times New Roman"/>
                <a:cs typeface="Times New Roman"/>
              </a:rPr>
              <a:t>such </a:t>
            </a:r>
            <a:r>
              <a:rPr dirty="0" sz="1200">
                <a:latin typeface="Times New Roman"/>
                <a:cs typeface="Times New Roman"/>
              </a:rPr>
              <a:t>variables </a:t>
            </a:r>
            <a:r>
              <a:rPr dirty="0" sz="1200" spc="-5">
                <a:latin typeface="Times New Roman"/>
                <a:cs typeface="Times New Roman"/>
              </a:rPr>
              <a:t>should </a:t>
            </a:r>
            <a:r>
              <a:rPr dirty="0" sz="1200">
                <a:latin typeface="Times New Roman"/>
                <a:cs typeface="Times New Roman"/>
              </a:rPr>
              <a:t>be able to assume that its  value is not used outside a few lines of code. Common </a:t>
            </a:r>
            <a:r>
              <a:rPr dirty="0" sz="1200" spc="-5">
                <a:latin typeface="Times New Roman"/>
                <a:cs typeface="Times New Roman"/>
              </a:rPr>
              <a:t>scratch </a:t>
            </a:r>
            <a:r>
              <a:rPr dirty="0" sz="1200">
                <a:latin typeface="Times New Roman"/>
                <a:cs typeface="Times New Roman"/>
              </a:rPr>
              <a:t>variables for integers  are </a:t>
            </a:r>
            <a:r>
              <a:rPr dirty="0" sz="1200" i="1">
                <a:latin typeface="Times New Roman"/>
                <a:cs typeface="Times New Roman"/>
              </a:rPr>
              <a:t>i</a:t>
            </a:r>
            <a:r>
              <a:rPr dirty="0" sz="1200">
                <a:latin typeface="Times New Roman"/>
                <a:cs typeface="Times New Roman"/>
              </a:rPr>
              <a:t>, </a:t>
            </a:r>
            <a:r>
              <a:rPr dirty="0" sz="1200" i="1">
                <a:latin typeface="Times New Roman"/>
                <a:cs typeface="Times New Roman"/>
              </a:rPr>
              <a:t>j</a:t>
            </a:r>
            <a:r>
              <a:rPr dirty="0" sz="1200">
                <a:latin typeface="Times New Roman"/>
                <a:cs typeface="Times New Roman"/>
              </a:rPr>
              <a:t>, </a:t>
            </a:r>
            <a:r>
              <a:rPr dirty="0" sz="1200" spc="-5" i="1">
                <a:latin typeface="Times New Roman"/>
                <a:cs typeface="Times New Roman"/>
              </a:rPr>
              <a:t>k</a:t>
            </a:r>
            <a:r>
              <a:rPr dirty="0" sz="1200" spc="-5">
                <a:latin typeface="Times New Roman"/>
                <a:cs typeface="Times New Roman"/>
              </a:rPr>
              <a:t>, </a:t>
            </a:r>
            <a:r>
              <a:rPr dirty="0" sz="1200" spc="-5" i="1">
                <a:latin typeface="Times New Roman"/>
                <a:cs typeface="Times New Roman"/>
              </a:rPr>
              <a:t>m</a:t>
            </a:r>
            <a:r>
              <a:rPr dirty="0" sz="1200" spc="-5">
                <a:latin typeface="Times New Roman"/>
                <a:cs typeface="Times New Roman"/>
              </a:rPr>
              <a:t>, </a:t>
            </a:r>
            <a:r>
              <a:rPr dirty="0" sz="1200" i="1">
                <a:latin typeface="Times New Roman"/>
                <a:cs typeface="Times New Roman"/>
              </a:rPr>
              <a:t>n </a:t>
            </a:r>
            <a:r>
              <a:rPr dirty="0" sz="1200">
                <a:latin typeface="Times New Roman"/>
                <a:cs typeface="Times New Roman"/>
              </a:rPr>
              <a:t>and for characters </a:t>
            </a:r>
            <a:r>
              <a:rPr dirty="0" sz="1200" i="1">
                <a:latin typeface="Times New Roman"/>
                <a:cs typeface="Times New Roman"/>
              </a:rPr>
              <a:t>c </a:t>
            </a:r>
            <a:r>
              <a:rPr dirty="0" sz="1200">
                <a:latin typeface="Times New Roman"/>
                <a:cs typeface="Times New Roman"/>
              </a:rPr>
              <a:t>and</a:t>
            </a:r>
            <a:r>
              <a:rPr dirty="0" sz="1200" spc="-95">
                <a:latin typeface="Times New Roman"/>
                <a:cs typeface="Times New Roman"/>
              </a:rPr>
              <a:t> </a:t>
            </a:r>
            <a:r>
              <a:rPr dirty="0" sz="1200" i="1">
                <a:latin typeface="Times New Roman"/>
                <a:cs typeface="Times New Roman"/>
              </a:rPr>
              <a:t>d</a:t>
            </a:r>
            <a:r>
              <a:rPr dirty="0" sz="1200">
                <a:latin typeface="Times New Roman"/>
                <a:cs typeface="Times New Roman"/>
              </a:rPr>
              <a:t>.</a:t>
            </a:r>
            <a:endParaRPr sz="1200">
              <a:latin typeface="Times New Roman"/>
              <a:cs typeface="Times New Roman"/>
            </a:endParaRPr>
          </a:p>
          <a:p>
            <a:pPr>
              <a:lnSpc>
                <a:spcPct val="100000"/>
              </a:lnSpc>
              <a:spcBef>
                <a:spcPts val="15"/>
              </a:spcBef>
              <a:buFont typeface="Times New Roman"/>
              <a:buAutoNum type="arabicPeriod" startAt="11"/>
            </a:pPr>
            <a:endParaRPr sz="1100">
              <a:latin typeface="Times New Roman"/>
              <a:cs typeface="Times New Roman"/>
            </a:endParaRPr>
          </a:p>
          <a:p>
            <a:pPr marL="241300" indent="-228600">
              <a:lnSpc>
                <a:spcPct val="100000"/>
              </a:lnSpc>
              <a:spcBef>
                <a:spcPts val="5"/>
              </a:spcBef>
              <a:buAutoNum type="arabicPeriod" startAt="11"/>
              <a:tabLst>
                <a:tab pos="241300" algn="l"/>
              </a:tabLst>
            </a:pPr>
            <a:r>
              <a:rPr dirty="0" sz="1200">
                <a:latin typeface="Times New Roman"/>
                <a:cs typeface="Times New Roman"/>
              </a:rPr>
              <a:t>The name of the object is implicit, and </a:t>
            </a:r>
            <a:r>
              <a:rPr dirty="0" sz="1200" spc="-5">
                <a:latin typeface="Times New Roman"/>
                <a:cs typeface="Times New Roman"/>
              </a:rPr>
              <a:t>should </a:t>
            </a:r>
            <a:r>
              <a:rPr dirty="0" sz="1200">
                <a:latin typeface="Times New Roman"/>
                <a:cs typeface="Times New Roman"/>
              </a:rPr>
              <a:t>be avoided in a method</a:t>
            </a:r>
            <a:r>
              <a:rPr dirty="0" sz="1200" spc="-130">
                <a:latin typeface="Times New Roman"/>
                <a:cs typeface="Times New Roman"/>
              </a:rPr>
              <a:t> </a:t>
            </a:r>
            <a:r>
              <a:rPr dirty="0" sz="1200">
                <a:latin typeface="Times New Roman"/>
                <a:cs typeface="Times New Roman"/>
              </a:rPr>
              <a:t>name.</a:t>
            </a:r>
            <a:endParaRPr sz="1200">
              <a:latin typeface="Times New Roman"/>
              <a:cs typeface="Times New Roman"/>
            </a:endParaRPr>
          </a:p>
          <a:p>
            <a:pPr marL="12700" indent="914400">
              <a:lnSpc>
                <a:spcPct val="100000"/>
              </a:lnSpc>
              <a:spcBef>
                <a:spcPts val="509"/>
              </a:spcBef>
              <a:tabLst>
                <a:tab pos="2526030" algn="l"/>
                <a:tab pos="3212465" algn="l"/>
              </a:tabLst>
            </a:pPr>
            <a:r>
              <a:rPr dirty="0" sz="1000" spc="-5">
                <a:latin typeface="Courier New"/>
                <a:cs typeface="Courier New"/>
              </a:rPr>
              <a:t>line.getLength();	//</a:t>
            </a:r>
            <a:r>
              <a:rPr dirty="0" sz="1000">
                <a:latin typeface="Courier New"/>
                <a:cs typeface="Courier New"/>
              </a:rPr>
              <a:t> NOT:	</a:t>
            </a:r>
            <a:r>
              <a:rPr dirty="0" sz="1000" spc="-5">
                <a:latin typeface="Courier New"/>
                <a:cs typeface="Courier New"/>
              </a:rPr>
              <a:t>line.getLineLength();</a:t>
            </a:r>
            <a:endParaRPr sz="1000">
              <a:latin typeface="Courier New"/>
              <a:cs typeface="Courier New"/>
            </a:endParaRPr>
          </a:p>
          <a:p>
            <a:pPr marL="12700">
              <a:lnSpc>
                <a:spcPct val="100000"/>
              </a:lnSpc>
              <a:spcBef>
                <a:spcPts val="555"/>
              </a:spcBef>
            </a:pPr>
            <a:r>
              <a:rPr dirty="0" sz="1200">
                <a:latin typeface="Times New Roman"/>
                <a:cs typeface="Times New Roman"/>
              </a:rPr>
              <a:t>The latter </a:t>
            </a:r>
            <a:r>
              <a:rPr dirty="0" sz="1200" spc="-5">
                <a:latin typeface="Times New Roman"/>
                <a:cs typeface="Times New Roman"/>
              </a:rPr>
              <a:t>seems </a:t>
            </a:r>
            <a:r>
              <a:rPr dirty="0" sz="1200">
                <a:latin typeface="Times New Roman"/>
                <a:cs typeface="Times New Roman"/>
              </a:rPr>
              <a:t>natural in the class declaration, but proves </a:t>
            </a:r>
            <a:r>
              <a:rPr dirty="0" sz="1200" spc="-5">
                <a:latin typeface="Times New Roman"/>
                <a:cs typeface="Times New Roman"/>
              </a:rPr>
              <a:t>superfluous </a:t>
            </a:r>
            <a:r>
              <a:rPr dirty="0" sz="1200">
                <a:latin typeface="Times New Roman"/>
                <a:cs typeface="Times New Roman"/>
              </a:rPr>
              <a:t>in</a:t>
            </a:r>
            <a:r>
              <a:rPr dirty="0" sz="1200" spc="-110">
                <a:latin typeface="Times New Roman"/>
                <a:cs typeface="Times New Roman"/>
              </a:rPr>
              <a:t> </a:t>
            </a:r>
            <a:r>
              <a:rPr dirty="0" sz="1200">
                <a:latin typeface="Times New Roman"/>
                <a:cs typeface="Times New Roman"/>
              </a:rPr>
              <a:t>use.</a:t>
            </a:r>
            <a:endParaRPr sz="1200">
              <a:latin typeface="Times New Roman"/>
              <a:cs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3070" cy="8065770"/>
          </a:xfrm>
          <a:prstGeom prst="rect">
            <a:avLst/>
          </a:prstGeom>
        </p:spPr>
        <p:txBody>
          <a:bodyPr wrap="square" lIns="0" tIns="0" rIns="0" bIns="0" rtlCol="0" vert="horz">
            <a:spAutoFit/>
          </a:bodyPr>
          <a:lstStyle/>
          <a:p>
            <a:pPr algn="just" marL="12700">
              <a:lnSpc>
                <a:spcPct val="100000"/>
              </a:lnSpc>
            </a:pPr>
            <a:r>
              <a:rPr dirty="0" sz="1200" spc="-5" b="1">
                <a:latin typeface="Times New Roman"/>
                <a:cs typeface="Times New Roman"/>
              </a:rPr>
              <a:t>Specific Naming Conventions </a:t>
            </a:r>
            <a:r>
              <a:rPr dirty="0" sz="1200" b="1">
                <a:latin typeface="Times New Roman"/>
                <a:cs typeface="Times New Roman"/>
              </a:rPr>
              <a:t>for Java and</a:t>
            </a:r>
            <a:r>
              <a:rPr dirty="0" sz="1200" spc="-75" b="1">
                <a:latin typeface="Times New Roman"/>
                <a:cs typeface="Times New Roman"/>
              </a:rPr>
              <a:t> </a:t>
            </a:r>
            <a:r>
              <a:rPr dirty="0" sz="1200" spc="-5" b="1">
                <a:latin typeface="Times New Roman"/>
                <a:cs typeface="Times New Roman"/>
              </a:rPr>
              <a:t>C++</a:t>
            </a:r>
            <a:endParaRPr sz="1200">
              <a:latin typeface="Times New Roman"/>
              <a:cs typeface="Times New Roman"/>
            </a:endParaRPr>
          </a:p>
          <a:p>
            <a:pPr>
              <a:lnSpc>
                <a:spcPct val="100000"/>
              </a:lnSpc>
              <a:spcBef>
                <a:spcPts val="30"/>
              </a:spcBef>
            </a:pPr>
            <a:endParaRPr sz="1100">
              <a:latin typeface="Times New Roman"/>
              <a:cs typeface="Times New Roman"/>
            </a:endParaRPr>
          </a:p>
          <a:p>
            <a:pPr algn="just" marL="241300" indent="-228600">
              <a:lnSpc>
                <a:spcPts val="1420"/>
              </a:lnSpc>
              <a:buAutoNum type="arabicPeriod"/>
              <a:tabLst>
                <a:tab pos="241300" algn="l"/>
              </a:tabLst>
            </a:pPr>
            <a:r>
              <a:rPr dirty="0" sz="1200">
                <a:latin typeface="Times New Roman"/>
                <a:cs typeface="Times New Roman"/>
              </a:rPr>
              <a:t>The terms </a:t>
            </a:r>
            <a:r>
              <a:rPr dirty="0" sz="1200" i="1">
                <a:latin typeface="Times New Roman"/>
                <a:cs typeface="Times New Roman"/>
              </a:rPr>
              <a:t>get/set </a:t>
            </a:r>
            <a:r>
              <a:rPr dirty="0" sz="1200">
                <a:latin typeface="Times New Roman"/>
                <a:cs typeface="Times New Roman"/>
              </a:rPr>
              <a:t>must be used </a:t>
            </a:r>
            <a:r>
              <a:rPr dirty="0" sz="1200" spc="-5">
                <a:latin typeface="Times New Roman"/>
                <a:cs typeface="Times New Roman"/>
              </a:rPr>
              <a:t>where </a:t>
            </a:r>
            <a:r>
              <a:rPr dirty="0" sz="1200">
                <a:latin typeface="Times New Roman"/>
                <a:cs typeface="Times New Roman"/>
              </a:rPr>
              <a:t>an attribute is accessed</a:t>
            </a:r>
            <a:r>
              <a:rPr dirty="0" sz="1200" spc="-135">
                <a:latin typeface="Times New Roman"/>
                <a:cs typeface="Times New Roman"/>
              </a:rPr>
              <a:t> </a:t>
            </a:r>
            <a:r>
              <a:rPr dirty="0" sz="1200">
                <a:latin typeface="Times New Roman"/>
                <a:cs typeface="Times New Roman"/>
              </a:rPr>
              <a:t>directly.</a:t>
            </a:r>
            <a:endParaRPr sz="1200">
              <a:latin typeface="Times New Roman"/>
              <a:cs typeface="Times New Roman"/>
            </a:endParaRPr>
          </a:p>
          <a:p>
            <a:pPr marL="927100" marR="2969895">
              <a:lnSpc>
                <a:spcPct val="95700"/>
              </a:lnSpc>
              <a:spcBef>
                <a:spcPts val="30"/>
              </a:spcBef>
            </a:pPr>
            <a:r>
              <a:rPr dirty="0" sz="1000" spc="-5">
                <a:latin typeface="Times New Roman"/>
                <a:cs typeface="Times New Roman"/>
              </a:rPr>
              <a:t>employee.getName();  matrix.getElement (2, </a:t>
            </a:r>
            <a:r>
              <a:rPr dirty="0" sz="1000" spc="5">
                <a:latin typeface="Times New Roman"/>
                <a:cs typeface="Times New Roman"/>
              </a:rPr>
              <a:t>4);  </a:t>
            </a:r>
            <a:r>
              <a:rPr dirty="0" sz="1000" spc="-5">
                <a:latin typeface="Times New Roman"/>
                <a:cs typeface="Times New Roman"/>
              </a:rPr>
              <a:t>employee.setName (name);  matrix.setElement (2, </a:t>
            </a:r>
            <a:r>
              <a:rPr dirty="0" sz="1000" spc="5">
                <a:latin typeface="Times New Roman"/>
                <a:cs typeface="Times New Roman"/>
              </a:rPr>
              <a:t>4,</a:t>
            </a:r>
            <a:r>
              <a:rPr dirty="0" sz="1000" spc="10">
                <a:latin typeface="Times New Roman"/>
                <a:cs typeface="Times New Roman"/>
              </a:rPr>
              <a:t> </a:t>
            </a:r>
            <a:r>
              <a:rPr dirty="0" sz="1000" spc="-5">
                <a:latin typeface="Times New Roman"/>
                <a:cs typeface="Times New Roman"/>
              </a:rPr>
              <a:t>value);</a:t>
            </a:r>
            <a:endParaRPr sz="1000">
              <a:latin typeface="Times New Roman"/>
              <a:cs typeface="Times New Roman"/>
            </a:endParaRPr>
          </a:p>
          <a:p>
            <a:pPr>
              <a:lnSpc>
                <a:spcPct val="100000"/>
              </a:lnSpc>
              <a:spcBef>
                <a:spcPts val="45"/>
              </a:spcBef>
            </a:pPr>
            <a:endParaRPr sz="1100">
              <a:latin typeface="Times New Roman"/>
              <a:cs typeface="Times New Roman"/>
            </a:endParaRPr>
          </a:p>
          <a:p>
            <a:pPr algn="just" marL="165100" indent="-152400">
              <a:lnSpc>
                <a:spcPts val="1395"/>
              </a:lnSpc>
              <a:buAutoNum type="arabicPeriod" startAt="2"/>
              <a:tabLst>
                <a:tab pos="165100" algn="l"/>
              </a:tabLst>
            </a:pPr>
            <a:r>
              <a:rPr dirty="0" sz="1200" i="1">
                <a:latin typeface="Times New Roman"/>
                <a:cs typeface="Times New Roman"/>
              </a:rPr>
              <a:t>is </a:t>
            </a:r>
            <a:r>
              <a:rPr dirty="0" sz="1200">
                <a:latin typeface="Times New Roman"/>
                <a:cs typeface="Times New Roman"/>
              </a:rPr>
              <a:t>prefix </a:t>
            </a:r>
            <a:r>
              <a:rPr dirty="0" sz="1200" spc="-5">
                <a:latin typeface="Times New Roman"/>
                <a:cs typeface="Times New Roman"/>
              </a:rPr>
              <a:t>should </a:t>
            </a:r>
            <a:r>
              <a:rPr dirty="0" sz="1200">
                <a:latin typeface="Times New Roman"/>
                <a:cs typeface="Times New Roman"/>
              </a:rPr>
              <a:t>be used for boolean variables and</a:t>
            </a:r>
            <a:r>
              <a:rPr dirty="0" sz="1200" spc="-95">
                <a:latin typeface="Times New Roman"/>
                <a:cs typeface="Times New Roman"/>
              </a:rPr>
              <a:t> </a:t>
            </a:r>
            <a:r>
              <a:rPr dirty="0" sz="1200">
                <a:latin typeface="Times New Roman"/>
                <a:cs typeface="Times New Roman"/>
              </a:rPr>
              <a:t>methods.</a:t>
            </a:r>
            <a:endParaRPr sz="1200">
              <a:latin typeface="Times New Roman"/>
              <a:cs typeface="Times New Roman"/>
            </a:endParaRPr>
          </a:p>
          <a:p>
            <a:pPr marL="927100">
              <a:lnSpc>
                <a:spcPts val="1155"/>
              </a:lnSpc>
            </a:pPr>
            <a:r>
              <a:rPr dirty="0" sz="1000" spc="-10">
                <a:latin typeface="Courier New"/>
                <a:cs typeface="Courier New"/>
              </a:rPr>
              <a:t>isSet, </a:t>
            </a:r>
            <a:r>
              <a:rPr dirty="0" sz="1000" spc="-5">
                <a:latin typeface="Courier New"/>
                <a:cs typeface="Courier New"/>
              </a:rPr>
              <a:t>isVisible, isFinished, isFound,</a:t>
            </a:r>
            <a:r>
              <a:rPr dirty="0" sz="1000" spc="45">
                <a:latin typeface="Courier New"/>
                <a:cs typeface="Courier New"/>
              </a:rPr>
              <a:t> </a:t>
            </a:r>
            <a:r>
              <a:rPr dirty="0" sz="1000" spc="-5">
                <a:latin typeface="Courier New"/>
                <a:cs typeface="Courier New"/>
              </a:rPr>
              <a:t>isOpen</a:t>
            </a:r>
            <a:endParaRPr sz="1000">
              <a:latin typeface="Courier New"/>
              <a:cs typeface="Courier New"/>
            </a:endParaRPr>
          </a:p>
          <a:p>
            <a:pPr>
              <a:lnSpc>
                <a:spcPct val="100000"/>
              </a:lnSpc>
              <a:spcBef>
                <a:spcPts val="5"/>
              </a:spcBef>
            </a:pPr>
            <a:endParaRPr sz="1250">
              <a:latin typeface="Times New Roman"/>
              <a:cs typeface="Times New Roman"/>
            </a:endParaRPr>
          </a:p>
          <a:p>
            <a:pPr algn="just" marL="12700" marR="6985">
              <a:lnSpc>
                <a:spcPts val="1380"/>
              </a:lnSpc>
            </a:pPr>
            <a:r>
              <a:rPr dirty="0" sz="1200" spc="-5">
                <a:latin typeface="Times New Roman"/>
                <a:cs typeface="Times New Roman"/>
              </a:rPr>
              <a:t>Using </a:t>
            </a:r>
            <a:r>
              <a:rPr dirty="0" sz="1200">
                <a:latin typeface="Times New Roman"/>
                <a:cs typeface="Times New Roman"/>
              </a:rPr>
              <a:t>the </a:t>
            </a:r>
            <a:r>
              <a:rPr dirty="0" sz="1200" i="1">
                <a:latin typeface="Times New Roman"/>
                <a:cs typeface="Times New Roman"/>
              </a:rPr>
              <a:t>is </a:t>
            </a:r>
            <a:r>
              <a:rPr dirty="0" sz="1200">
                <a:latin typeface="Times New Roman"/>
                <a:cs typeface="Times New Roman"/>
              </a:rPr>
              <a:t>prefix </a:t>
            </a:r>
            <a:r>
              <a:rPr dirty="0" sz="1200" spc="-5">
                <a:latin typeface="Times New Roman"/>
                <a:cs typeface="Times New Roman"/>
              </a:rPr>
              <a:t>solves </a:t>
            </a:r>
            <a:r>
              <a:rPr dirty="0" sz="1200">
                <a:latin typeface="Times New Roman"/>
                <a:cs typeface="Times New Roman"/>
              </a:rPr>
              <a:t>a common problem of choosing bad boolean names like </a:t>
            </a:r>
            <a:r>
              <a:rPr dirty="0" sz="1200" spc="-5" i="1">
                <a:latin typeface="Times New Roman"/>
                <a:cs typeface="Times New Roman"/>
              </a:rPr>
              <a:t>status  </a:t>
            </a:r>
            <a:r>
              <a:rPr dirty="0" sz="1200">
                <a:latin typeface="Times New Roman"/>
                <a:cs typeface="Times New Roman"/>
              </a:rPr>
              <a:t>or </a:t>
            </a:r>
            <a:r>
              <a:rPr dirty="0" sz="1200" i="1">
                <a:latin typeface="Times New Roman"/>
                <a:cs typeface="Times New Roman"/>
              </a:rPr>
              <a:t>flag</a:t>
            </a:r>
            <a:r>
              <a:rPr dirty="0" sz="1200">
                <a:latin typeface="Times New Roman"/>
                <a:cs typeface="Times New Roman"/>
              </a:rPr>
              <a:t>. </a:t>
            </a:r>
            <a:r>
              <a:rPr dirty="0" sz="1200" i="1">
                <a:latin typeface="Times New Roman"/>
                <a:cs typeface="Times New Roman"/>
              </a:rPr>
              <a:t>isStatus </a:t>
            </a:r>
            <a:r>
              <a:rPr dirty="0" sz="1200">
                <a:latin typeface="Times New Roman"/>
                <a:cs typeface="Times New Roman"/>
              </a:rPr>
              <a:t>or </a:t>
            </a:r>
            <a:r>
              <a:rPr dirty="0" sz="1200" i="1">
                <a:latin typeface="Times New Roman"/>
                <a:cs typeface="Times New Roman"/>
              </a:rPr>
              <a:t>isFlag </a:t>
            </a:r>
            <a:r>
              <a:rPr dirty="0" sz="1200" spc="-5">
                <a:latin typeface="Times New Roman"/>
                <a:cs typeface="Times New Roman"/>
              </a:rPr>
              <a:t>simply </a:t>
            </a:r>
            <a:r>
              <a:rPr dirty="0" sz="1200">
                <a:latin typeface="Times New Roman"/>
                <a:cs typeface="Times New Roman"/>
              </a:rPr>
              <a:t>doesn't fit, and the programmer is forced to chose more  meaningful</a:t>
            </a:r>
            <a:r>
              <a:rPr dirty="0" sz="1200" spc="-105">
                <a:latin typeface="Times New Roman"/>
                <a:cs typeface="Times New Roman"/>
              </a:rPr>
              <a:t> </a:t>
            </a:r>
            <a:r>
              <a:rPr dirty="0" sz="1200">
                <a:latin typeface="Times New Roman"/>
                <a:cs typeface="Times New Roman"/>
              </a:rPr>
              <a:t>names.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There</a:t>
            </a:r>
            <a:r>
              <a:rPr dirty="0" sz="1200" spc="70">
                <a:latin typeface="Times New Roman"/>
                <a:cs typeface="Times New Roman"/>
              </a:rPr>
              <a:t> </a:t>
            </a:r>
            <a:r>
              <a:rPr dirty="0" sz="1200">
                <a:latin typeface="Times New Roman"/>
                <a:cs typeface="Times New Roman"/>
              </a:rPr>
              <a:t>are</a:t>
            </a:r>
            <a:r>
              <a:rPr dirty="0" sz="1200" spc="80">
                <a:latin typeface="Times New Roman"/>
                <a:cs typeface="Times New Roman"/>
              </a:rPr>
              <a:t> </a:t>
            </a:r>
            <a:r>
              <a:rPr dirty="0" sz="1200">
                <a:latin typeface="Times New Roman"/>
                <a:cs typeface="Times New Roman"/>
              </a:rPr>
              <a:t>a</a:t>
            </a:r>
            <a:r>
              <a:rPr dirty="0" sz="1200" spc="80">
                <a:latin typeface="Times New Roman"/>
                <a:cs typeface="Times New Roman"/>
              </a:rPr>
              <a:t> </a:t>
            </a:r>
            <a:r>
              <a:rPr dirty="0" sz="1200">
                <a:latin typeface="Times New Roman"/>
                <a:cs typeface="Times New Roman"/>
              </a:rPr>
              <a:t>few</a:t>
            </a:r>
            <a:r>
              <a:rPr dirty="0" sz="1200" spc="70">
                <a:latin typeface="Times New Roman"/>
                <a:cs typeface="Times New Roman"/>
              </a:rPr>
              <a:t> </a:t>
            </a:r>
            <a:r>
              <a:rPr dirty="0" sz="1200">
                <a:latin typeface="Times New Roman"/>
                <a:cs typeface="Times New Roman"/>
              </a:rPr>
              <a:t>alternatives</a:t>
            </a:r>
            <a:r>
              <a:rPr dirty="0" sz="1200" spc="80">
                <a:latin typeface="Times New Roman"/>
                <a:cs typeface="Times New Roman"/>
              </a:rPr>
              <a:t> </a:t>
            </a:r>
            <a:r>
              <a:rPr dirty="0" sz="1200">
                <a:latin typeface="Times New Roman"/>
                <a:cs typeface="Times New Roman"/>
              </a:rPr>
              <a:t>to</a:t>
            </a:r>
            <a:r>
              <a:rPr dirty="0" sz="1200" spc="85">
                <a:latin typeface="Times New Roman"/>
                <a:cs typeface="Times New Roman"/>
              </a:rPr>
              <a:t> </a:t>
            </a:r>
            <a:r>
              <a:rPr dirty="0" sz="1200">
                <a:latin typeface="Times New Roman"/>
                <a:cs typeface="Times New Roman"/>
              </a:rPr>
              <a:t>the</a:t>
            </a:r>
            <a:r>
              <a:rPr dirty="0" sz="1200" spc="85">
                <a:latin typeface="Times New Roman"/>
                <a:cs typeface="Times New Roman"/>
              </a:rPr>
              <a:t> </a:t>
            </a:r>
            <a:r>
              <a:rPr dirty="0" sz="1200" i="1">
                <a:latin typeface="Times New Roman"/>
                <a:cs typeface="Times New Roman"/>
              </a:rPr>
              <a:t>is</a:t>
            </a:r>
            <a:r>
              <a:rPr dirty="0" sz="1200" spc="75" i="1">
                <a:latin typeface="Times New Roman"/>
                <a:cs typeface="Times New Roman"/>
              </a:rPr>
              <a:t> </a:t>
            </a:r>
            <a:r>
              <a:rPr dirty="0" sz="1200">
                <a:latin typeface="Times New Roman"/>
                <a:cs typeface="Times New Roman"/>
              </a:rPr>
              <a:t>prefix</a:t>
            </a:r>
            <a:r>
              <a:rPr dirty="0" sz="1200" spc="75">
                <a:latin typeface="Times New Roman"/>
                <a:cs typeface="Times New Roman"/>
              </a:rPr>
              <a:t> </a:t>
            </a:r>
            <a:r>
              <a:rPr dirty="0" sz="1200">
                <a:latin typeface="Times New Roman"/>
                <a:cs typeface="Times New Roman"/>
              </a:rPr>
              <a:t>that</a:t>
            </a:r>
            <a:r>
              <a:rPr dirty="0" sz="1200" spc="85">
                <a:latin typeface="Times New Roman"/>
                <a:cs typeface="Times New Roman"/>
              </a:rPr>
              <a:t> </a:t>
            </a:r>
            <a:r>
              <a:rPr dirty="0" sz="1200">
                <a:latin typeface="Times New Roman"/>
                <a:cs typeface="Times New Roman"/>
              </a:rPr>
              <a:t>fits</a:t>
            </a:r>
            <a:r>
              <a:rPr dirty="0" sz="1200" spc="75">
                <a:latin typeface="Times New Roman"/>
                <a:cs typeface="Times New Roman"/>
              </a:rPr>
              <a:t> </a:t>
            </a:r>
            <a:r>
              <a:rPr dirty="0" sz="1200">
                <a:latin typeface="Times New Roman"/>
                <a:cs typeface="Times New Roman"/>
              </a:rPr>
              <a:t>better</a:t>
            </a:r>
            <a:r>
              <a:rPr dirty="0" sz="1200" spc="75">
                <a:latin typeface="Times New Roman"/>
                <a:cs typeface="Times New Roman"/>
              </a:rPr>
              <a:t> </a:t>
            </a:r>
            <a:r>
              <a:rPr dirty="0" sz="1200">
                <a:latin typeface="Times New Roman"/>
                <a:cs typeface="Times New Roman"/>
              </a:rPr>
              <a:t>in</a:t>
            </a:r>
            <a:r>
              <a:rPr dirty="0" sz="1200" spc="75">
                <a:latin typeface="Times New Roman"/>
                <a:cs typeface="Times New Roman"/>
              </a:rPr>
              <a:t> </a:t>
            </a:r>
            <a:r>
              <a:rPr dirty="0" sz="1200" spc="-5">
                <a:latin typeface="Times New Roman"/>
                <a:cs typeface="Times New Roman"/>
              </a:rPr>
              <a:t>some</a:t>
            </a:r>
            <a:r>
              <a:rPr dirty="0" sz="1200" spc="85">
                <a:latin typeface="Times New Roman"/>
                <a:cs typeface="Times New Roman"/>
              </a:rPr>
              <a:t> </a:t>
            </a:r>
            <a:r>
              <a:rPr dirty="0" sz="1200" spc="-5">
                <a:latin typeface="Times New Roman"/>
                <a:cs typeface="Times New Roman"/>
              </a:rPr>
              <a:t>situations.</a:t>
            </a:r>
            <a:r>
              <a:rPr dirty="0" sz="1200" spc="80">
                <a:latin typeface="Times New Roman"/>
                <a:cs typeface="Times New Roman"/>
              </a:rPr>
              <a:t> </a:t>
            </a:r>
            <a:r>
              <a:rPr dirty="0" sz="1200">
                <a:latin typeface="Times New Roman"/>
                <a:cs typeface="Times New Roman"/>
              </a:rPr>
              <a:t>These</a:t>
            </a:r>
            <a:r>
              <a:rPr dirty="0" sz="1200" spc="70">
                <a:latin typeface="Times New Roman"/>
                <a:cs typeface="Times New Roman"/>
              </a:rPr>
              <a:t> </a:t>
            </a:r>
            <a:r>
              <a:rPr dirty="0" sz="1200">
                <a:latin typeface="Times New Roman"/>
                <a:cs typeface="Times New Roman"/>
              </a:rPr>
              <a:t>are</a:t>
            </a:r>
            <a:endParaRPr sz="1200">
              <a:latin typeface="Times New Roman"/>
              <a:cs typeface="Times New Roman"/>
            </a:endParaRPr>
          </a:p>
          <a:p>
            <a:pPr algn="just" marL="12700">
              <a:lnSpc>
                <a:spcPts val="1365"/>
              </a:lnSpc>
            </a:pPr>
            <a:r>
              <a:rPr dirty="0" sz="1200" i="1">
                <a:latin typeface="Times New Roman"/>
                <a:cs typeface="Times New Roman"/>
              </a:rPr>
              <a:t>has</a:t>
            </a:r>
            <a:r>
              <a:rPr dirty="0" sz="1200">
                <a:latin typeface="Times New Roman"/>
                <a:cs typeface="Times New Roman"/>
              </a:rPr>
              <a:t>, </a:t>
            </a:r>
            <a:r>
              <a:rPr dirty="0" sz="1200" i="1">
                <a:latin typeface="Times New Roman"/>
                <a:cs typeface="Times New Roman"/>
              </a:rPr>
              <a:t>can </a:t>
            </a:r>
            <a:r>
              <a:rPr dirty="0" sz="1200">
                <a:latin typeface="Times New Roman"/>
                <a:cs typeface="Times New Roman"/>
              </a:rPr>
              <a:t>and </a:t>
            </a:r>
            <a:r>
              <a:rPr dirty="0" sz="1200" spc="-5" i="1">
                <a:latin typeface="Times New Roman"/>
                <a:cs typeface="Times New Roman"/>
              </a:rPr>
              <a:t>should</a:t>
            </a:r>
            <a:r>
              <a:rPr dirty="0" sz="1200" spc="-110" i="1">
                <a:latin typeface="Times New Roman"/>
                <a:cs typeface="Times New Roman"/>
              </a:rPr>
              <a:t> </a:t>
            </a:r>
            <a:r>
              <a:rPr dirty="0" sz="1200">
                <a:latin typeface="Times New Roman"/>
                <a:cs typeface="Times New Roman"/>
              </a:rPr>
              <a:t>prefixes:</a:t>
            </a:r>
            <a:endParaRPr sz="1200">
              <a:latin typeface="Times New Roman"/>
              <a:cs typeface="Times New Roman"/>
            </a:endParaRPr>
          </a:p>
          <a:p>
            <a:pPr marL="927100" marR="2444750">
              <a:lnSpc>
                <a:spcPts val="1130"/>
              </a:lnSpc>
              <a:spcBef>
                <a:spcPts val="50"/>
              </a:spcBef>
            </a:pPr>
            <a:r>
              <a:rPr dirty="0" sz="1000" spc="-10">
                <a:latin typeface="Courier New"/>
                <a:cs typeface="Courier New"/>
              </a:rPr>
              <a:t>boolean </a:t>
            </a:r>
            <a:r>
              <a:rPr dirty="0" sz="1000">
                <a:latin typeface="Courier New"/>
                <a:cs typeface="Courier New"/>
              </a:rPr>
              <a:t>hasLicense();  </a:t>
            </a:r>
            <a:r>
              <a:rPr dirty="0" sz="1000" spc="-10">
                <a:latin typeface="Courier New"/>
                <a:cs typeface="Courier New"/>
              </a:rPr>
              <a:t>boolean </a:t>
            </a:r>
            <a:r>
              <a:rPr dirty="0" sz="1000">
                <a:latin typeface="Courier New"/>
                <a:cs typeface="Courier New"/>
              </a:rPr>
              <a:t>canEvaluate();  </a:t>
            </a:r>
            <a:r>
              <a:rPr dirty="0" sz="1000" spc="-10">
                <a:latin typeface="Courier New"/>
                <a:cs typeface="Courier New"/>
              </a:rPr>
              <a:t>boolean </a:t>
            </a:r>
            <a:r>
              <a:rPr dirty="0" sz="1000">
                <a:latin typeface="Courier New"/>
                <a:cs typeface="Courier New"/>
              </a:rPr>
              <a:t>shouldAbort </a:t>
            </a:r>
            <a:r>
              <a:rPr dirty="0" sz="1000" spc="-5">
                <a:latin typeface="Courier New"/>
                <a:cs typeface="Courier New"/>
              </a:rPr>
              <a:t>=</a:t>
            </a:r>
            <a:r>
              <a:rPr dirty="0" sz="1000" spc="-60">
                <a:latin typeface="Courier New"/>
                <a:cs typeface="Courier New"/>
              </a:rPr>
              <a:t> </a:t>
            </a:r>
            <a:r>
              <a:rPr dirty="0" sz="1000">
                <a:latin typeface="Courier New"/>
                <a:cs typeface="Courier New"/>
              </a:rPr>
              <a:t>false;</a:t>
            </a:r>
            <a:endParaRPr sz="1000">
              <a:latin typeface="Courier New"/>
              <a:cs typeface="Courier New"/>
            </a:endParaRPr>
          </a:p>
          <a:p>
            <a:pPr>
              <a:lnSpc>
                <a:spcPct val="100000"/>
              </a:lnSpc>
            </a:pPr>
            <a:endParaRPr sz="1150">
              <a:latin typeface="Times New Roman"/>
              <a:cs typeface="Times New Roman"/>
            </a:endParaRPr>
          </a:p>
          <a:p>
            <a:pPr algn="just" marL="165100" indent="-152400">
              <a:lnSpc>
                <a:spcPts val="1395"/>
              </a:lnSpc>
              <a:buAutoNum type="arabicPeriod" startAt="3"/>
              <a:tabLst>
                <a:tab pos="165100" algn="l"/>
              </a:tabLst>
            </a:pPr>
            <a:r>
              <a:rPr dirty="0" sz="1200">
                <a:latin typeface="Times New Roman"/>
                <a:cs typeface="Times New Roman"/>
              </a:rPr>
              <a:t>The term </a:t>
            </a:r>
            <a:r>
              <a:rPr dirty="0" sz="1200" i="1">
                <a:latin typeface="Times New Roman"/>
                <a:cs typeface="Times New Roman"/>
              </a:rPr>
              <a:t>compute </a:t>
            </a:r>
            <a:r>
              <a:rPr dirty="0" sz="1200">
                <a:latin typeface="Times New Roman"/>
                <a:cs typeface="Times New Roman"/>
              </a:rPr>
              <a:t>can be used in methods </a:t>
            </a:r>
            <a:r>
              <a:rPr dirty="0" sz="1200" spc="-5">
                <a:latin typeface="Times New Roman"/>
                <a:cs typeface="Times New Roman"/>
              </a:rPr>
              <a:t>where something </a:t>
            </a:r>
            <a:r>
              <a:rPr dirty="0" sz="1200">
                <a:latin typeface="Times New Roman"/>
                <a:cs typeface="Times New Roman"/>
              </a:rPr>
              <a:t>is</a:t>
            </a:r>
            <a:r>
              <a:rPr dirty="0" sz="1200" spc="-120">
                <a:latin typeface="Times New Roman"/>
                <a:cs typeface="Times New Roman"/>
              </a:rPr>
              <a:t> </a:t>
            </a:r>
            <a:r>
              <a:rPr dirty="0" sz="1200">
                <a:latin typeface="Times New Roman"/>
                <a:cs typeface="Times New Roman"/>
              </a:rPr>
              <a:t>computed.</a:t>
            </a:r>
            <a:endParaRPr sz="1200">
              <a:latin typeface="Times New Roman"/>
              <a:cs typeface="Times New Roman"/>
            </a:endParaRPr>
          </a:p>
          <a:p>
            <a:pPr marL="927100">
              <a:lnSpc>
                <a:spcPts val="1155"/>
              </a:lnSpc>
              <a:tabLst>
                <a:tab pos="3060065" algn="l"/>
              </a:tabLst>
            </a:pPr>
            <a:r>
              <a:rPr dirty="0" sz="1000" spc="-5">
                <a:latin typeface="Courier New"/>
                <a:cs typeface="Courier New"/>
              </a:rPr>
              <a:t>valueSet.computeAverage();	matrix.computeInverse()</a:t>
            </a:r>
            <a:endParaRPr sz="1000">
              <a:latin typeface="Courier New"/>
              <a:cs typeface="Courier New"/>
            </a:endParaRPr>
          </a:p>
          <a:p>
            <a:pPr>
              <a:lnSpc>
                <a:spcPct val="100000"/>
              </a:lnSpc>
              <a:spcBef>
                <a:spcPts val="50"/>
              </a:spcBef>
            </a:pPr>
            <a:endParaRPr sz="1200">
              <a:latin typeface="Times New Roman"/>
              <a:cs typeface="Times New Roman"/>
            </a:endParaRPr>
          </a:p>
          <a:p>
            <a:pPr marL="12700" marR="6985">
              <a:lnSpc>
                <a:spcPts val="1380"/>
              </a:lnSpc>
            </a:pPr>
            <a:r>
              <a:rPr dirty="0" sz="1200" spc="-5">
                <a:latin typeface="Times New Roman"/>
                <a:cs typeface="Times New Roman"/>
              </a:rPr>
              <a:t>Using </a:t>
            </a:r>
            <a:r>
              <a:rPr dirty="0" sz="1200">
                <a:latin typeface="Times New Roman"/>
                <a:cs typeface="Times New Roman"/>
              </a:rPr>
              <a:t>this term </a:t>
            </a:r>
            <a:r>
              <a:rPr dirty="0" sz="1200" spc="-5">
                <a:latin typeface="Times New Roman"/>
                <a:cs typeface="Times New Roman"/>
              </a:rPr>
              <a:t>will </a:t>
            </a:r>
            <a:r>
              <a:rPr dirty="0" sz="1200">
                <a:latin typeface="Times New Roman"/>
                <a:cs typeface="Times New Roman"/>
              </a:rPr>
              <a:t>give the reader the immediate clue that this is a potential time  consuming operation, and if used repeatedly, he might consider caching the</a:t>
            </a:r>
            <a:r>
              <a:rPr dirty="0" sz="1200" spc="-135">
                <a:latin typeface="Times New Roman"/>
                <a:cs typeface="Times New Roman"/>
              </a:rPr>
              <a:t> </a:t>
            </a:r>
            <a:r>
              <a:rPr dirty="0" sz="1200">
                <a:latin typeface="Times New Roman"/>
                <a:cs typeface="Times New Roman"/>
              </a:rPr>
              <a:t>result.</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65100" indent="-152400">
              <a:lnSpc>
                <a:spcPts val="1395"/>
              </a:lnSpc>
              <a:spcBef>
                <a:spcPts val="5"/>
              </a:spcBef>
              <a:buAutoNum type="arabicPeriod" startAt="4"/>
              <a:tabLst>
                <a:tab pos="165100" algn="l"/>
              </a:tabLst>
            </a:pPr>
            <a:r>
              <a:rPr dirty="0" sz="1200">
                <a:latin typeface="Times New Roman"/>
                <a:cs typeface="Times New Roman"/>
              </a:rPr>
              <a:t>The term </a:t>
            </a:r>
            <a:r>
              <a:rPr dirty="0" sz="1200" i="1">
                <a:latin typeface="Times New Roman"/>
                <a:cs typeface="Times New Roman"/>
              </a:rPr>
              <a:t>find </a:t>
            </a:r>
            <a:r>
              <a:rPr dirty="0" sz="1200">
                <a:latin typeface="Times New Roman"/>
                <a:cs typeface="Times New Roman"/>
              </a:rPr>
              <a:t>can be used in methods </a:t>
            </a:r>
            <a:r>
              <a:rPr dirty="0" sz="1200" spc="-5">
                <a:latin typeface="Times New Roman"/>
                <a:cs typeface="Times New Roman"/>
              </a:rPr>
              <a:t>where something </a:t>
            </a:r>
            <a:r>
              <a:rPr dirty="0" sz="1200">
                <a:latin typeface="Times New Roman"/>
                <a:cs typeface="Times New Roman"/>
              </a:rPr>
              <a:t>is looked</a:t>
            </a:r>
            <a:r>
              <a:rPr dirty="0" sz="1200" spc="-125">
                <a:latin typeface="Times New Roman"/>
                <a:cs typeface="Times New Roman"/>
              </a:rPr>
              <a:t> </a:t>
            </a:r>
            <a:r>
              <a:rPr dirty="0" sz="1200">
                <a:latin typeface="Times New Roman"/>
                <a:cs typeface="Times New Roman"/>
              </a:rPr>
              <a:t>up.</a:t>
            </a:r>
            <a:endParaRPr sz="1200">
              <a:latin typeface="Times New Roman"/>
              <a:cs typeface="Times New Roman"/>
            </a:endParaRPr>
          </a:p>
          <a:p>
            <a:pPr marL="927100">
              <a:lnSpc>
                <a:spcPts val="1155"/>
              </a:lnSpc>
              <a:tabLst>
                <a:tab pos="3211830" algn="l"/>
              </a:tabLst>
            </a:pPr>
            <a:r>
              <a:rPr dirty="0" sz="1000" spc="-5">
                <a:latin typeface="Courier New"/>
                <a:cs typeface="Courier New"/>
              </a:rPr>
              <a:t>vertex.findNearestVertex();	matrix.findMinElement();</a:t>
            </a:r>
            <a:endParaRPr sz="1000">
              <a:latin typeface="Courier New"/>
              <a:cs typeface="Courier New"/>
            </a:endParaRPr>
          </a:p>
          <a:p>
            <a:pPr>
              <a:lnSpc>
                <a:spcPct val="100000"/>
              </a:lnSpc>
              <a:spcBef>
                <a:spcPts val="5"/>
              </a:spcBef>
            </a:pPr>
            <a:endParaRPr sz="1250">
              <a:latin typeface="Times New Roman"/>
              <a:cs typeface="Times New Roman"/>
            </a:endParaRPr>
          </a:p>
          <a:p>
            <a:pPr marL="12700" marR="6985">
              <a:lnSpc>
                <a:spcPts val="1380"/>
              </a:lnSpc>
            </a:pPr>
            <a:r>
              <a:rPr dirty="0" sz="1200">
                <a:latin typeface="Times New Roman"/>
                <a:cs typeface="Times New Roman"/>
              </a:rPr>
              <a:t>This gives the reader the immediate clue that this is a </a:t>
            </a:r>
            <a:r>
              <a:rPr dirty="0" sz="1200" spc="-5">
                <a:latin typeface="Times New Roman"/>
                <a:cs typeface="Times New Roman"/>
              </a:rPr>
              <a:t>simple </a:t>
            </a:r>
            <a:r>
              <a:rPr dirty="0" sz="1200">
                <a:latin typeface="Times New Roman"/>
                <a:cs typeface="Times New Roman"/>
              </a:rPr>
              <a:t>look up method </a:t>
            </a:r>
            <a:r>
              <a:rPr dirty="0" sz="1200" spc="-5">
                <a:latin typeface="Times New Roman"/>
                <a:cs typeface="Times New Roman"/>
              </a:rPr>
              <a:t>with </a:t>
            </a:r>
            <a:r>
              <a:rPr dirty="0" sz="1200">
                <a:latin typeface="Times New Roman"/>
                <a:cs typeface="Times New Roman"/>
              </a:rPr>
              <a:t>a  minimum of computations</a:t>
            </a:r>
            <a:r>
              <a:rPr dirty="0" sz="1200" spc="-110">
                <a:latin typeface="Times New Roman"/>
                <a:cs typeface="Times New Roman"/>
              </a:rPr>
              <a:t> </a:t>
            </a:r>
            <a:r>
              <a:rPr dirty="0" sz="1200">
                <a:latin typeface="Times New Roman"/>
                <a:cs typeface="Times New Roman"/>
              </a:rPr>
              <a:t>involved.</a:t>
            </a:r>
            <a:endParaRPr sz="1200">
              <a:latin typeface="Times New Roman"/>
              <a:cs typeface="Times New Roman"/>
            </a:endParaRPr>
          </a:p>
          <a:p>
            <a:pPr>
              <a:lnSpc>
                <a:spcPct val="100000"/>
              </a:lnSpc>
              <a:spcBef>
                <a:spcPts val="5"/>
              </a:spcBef>
            </a:pPr>
            <a:endParaRPr sz="1100">
              <a:latin typeface="Times New Roman"/>
              <a:cs typeface="Times New Roman"/>
            </a:endParaRPr>
          </a:p>
          <a:p>
            <a:pPr algn="just" marL="165100" indent="-152400">
              <a:lnSpc>
                <a:spcPts val="1420"/>
              </a:lnSpc>
              <a:buAutoNum type="arabicPeriod" startAt="5"/>
              <a:tabLst>
                <a:tab pos="165100" algn="l"/>
              </a:tabLst>
            </a:pPr>
            <a:r>
              <a:rPr dirty="0" sz="1200">
                <a:latin typeface="Times New Roman"/>
                <a:cs typeface="Times New Roman"/>
              </a:rPr>
              <a:t>The term </a:t>
            </a:r>
            <a:r>
              <a:rPr dirty="0" sz="1200" i="1">
                <a:latin typeface="Times New Roman"/>
                <a:cs typeface="Times New Roman"/>
              </a:rPr>
              <a:t>initialize </a:t>
            </a:r>
            <a:r>
              <a:rPr dirty="0" sz="1200">
                <a:latin typeface="Times New Roman"/>
                <a:cs typeface="Times New Roman"/>
              </a:rPr>
              <a:t>can be used </a:t>
            </a:r>
            <a:r>
              <a:rPr dirty="0" sz="1200" spc="-5">
                <a:latin typeface="Times New Roman"/>
                <a:cs typeface="Times New Roman"/>
              </a:rPr>
              <a:t>where </a:t>
            </a:r>
            <a:r>
              <a:rPr dirty="0" sz="1200">
                <a:latin typeface="Times New Roman"/>
                <a:cs typeface="Times New Roman"/>
              </a:rPr>
              <a:t>an object or a concept is</a:t>
            </a:r>
            <a:r>
              <a:rPr dirty="0" sz="1200" spc="-120">
                <a:latin typeface="Times New Roman"/>
                <a:cs typeface="Times New Roman"/>
              </a:rPr>
              <a:t> </a:t>
            </a:r>
            <a:r>
              <a:rPr dirty="0" sz="1200">
                <a:latin typeface="Times New Roman"/>
                <a:cs typeface="Times New Roman"/>
              </a:rPr>
              <a:t>established.</a:t>
            </a:r>
            <a:endParaRPr sz="1200">
              <a:latin typeface="Times New Roman"/>
              <a:cs typeface="Times New Roman"/>
            </a:endParaRPr>
          </a:p>
          <a:p>
            <a:pPr marL="927100">
              <a:lnSpc>
                <a:spcPts val="1180"/>
              </a:lnSpc>
            </a:pPr>
            <a:r>
              <a:rPr dirty="0" sz="1000" spc="-5">
                <a:latin typeface="Times New Roman"/>
                <a:cs typeface="Times New Roman"/>
              </a:rPr>
              <a:t>printer.initializeFontSet();</a:t>
            </a:r>
            <a:endParaRPr sz="1000">
              <a:latin typeface="Times New Roman"/>
              <a:cs typeface="Times New Roman"/>
            </a:endParaRPr>
          </a:p>
          <a:p>
            <a:pPr>
              <a:lnSpc>
                <a:spcPct val="100000"/>
              </a:lnSpc>
              <a:spcBef>
                <a:spcPts val="45"/>
              </a:spcBef>
            </a:pPr>
            <a:endParaRPr sz="1100">
              <a:latin typeface="Times New Roman"/>
              <a:cs typeface="Times New Roman"/>
            </a:endParaRPr>
          </a:p>
          <a:p>
            <a:pPr algn="just" marL="165100" indent="-152400">
              <a:lnSpc>
                <a:spcPct val="100000"/>
              </a:lnSpc>
              <a:buAutoNum type="arabicPeriod" startAt="6"/>
              <a:tabLst>
                <a:tab pos="165100" algn="l"/>
              </a:tabLst>
            </a:pPr>
            <a:r>
              <a:rPr dirty="0" sz="1200" spc="-5" i="1">
                <a:latin typeface="Times New Roman"/>
                <a:cs typeface="Times New Roman"/>
              </a:rPr>
              <a:t>List </a:t>
            </a:r>
            <a:r>
              <a:rPr dirty="0" sz="1200" spc="-5">
                <a:latin typeface="Times New Roman"/>
                <a:cs typeface="Times New Roman"/>
              </a:rPr>
              <a:t>suffix </a:t>
            </a:r>
            <a:r>
              <a:rPr dirty="0" sz="1200">
                <a:latin typeface="Times New Roman"/>
                <a:cs typeface="Times New Roman"/>
              </a:rPr>
              <a:t>can be used on names representing a list of</a:t>
            </a:r>
            <a:r>
              <a:rPr dirty="0" sz="1200" spc="-80">
                <a:latin typeface="Times New Roman"/>
                <a:cs typeface="Times New Roman"/>
              </a:rPr>
              <a:t> </a:t>
            </a:r>
            <a:r>
              <a:rPr dirty="0" sz="1200">
                <a:latin typeface="Times New Roman"/>
                <a:cs typeface="Times New Roman"/>
              </a:rPr>
              <a:t>objects.</a:t>
            </a:r>
            <a:endParaRPr sz="1200">
              <a:latin typeface="Times New Roman"/>
              <a:cs typeface="Times New Roman"/>
            </a:endParaRPr>
          </a:p>
          <a:p>
            <a:pPr marL="927100">
              <a:lnSpc>
                <a:spcPct val="100000"/>
              </a:lnSpc>
              <a:spcBef>
                <a:spcPts val="5"/>
              </a:spcBef>
            </a:pPr>
            <a:r>
              <a:rPr dirty="0" sz="1000" spc="-10">
                <a:latin typeface="Courier New"/>
                <a:cs typeface="Courier New"/>
              </a:rPr>
              <a:t>vertex </a:t>
            </a:r>
            <a:r>
              <a:rPr dirty="0" sz="1000" spc="-5">
                <a:latin typeface="Times New Roman"/>
                <a:cs typeface="Times New Roman"/>
              </a:rPr>
              <a:t>(one vertex),   </a:t>
            </a:r>
            <a:r>
              <a:rPr dirty="0" sz="1000" spc="-5">
                <a:latin typeface="Courier New"/>
                <a:cs typeface="Courier New"/>
              </a:rPr>
              <a:t>vertexList </a:t>
            </a:r>
            <a:r>
              <a:rPr dirty="0" sz="1000" spc="-5">
                <a:latin typeface="Times New Roman"/>
                <a:cs typeface="Times New Roman"/>
              </a:rPr>
              <a:t>(a list of</a:t>
            </a:r>
            <a:r>
              <a:rPr dirty="0" sz="1000" spc="114">
                <a:latin typeface="Times New Roman"/>
                <a:cs typeface="Times New Roman"/>
              </a:rPr>
              <a:t> </a:t>
            </a:r>
            <a:r>
              <a:rPr dirty="0" sz="1000" spc="-5">
                <a:latin typeface="Times New Roman"/>
                <a:cs typeface="Times New Roman"/>
              </a:rPr>
              <a:t>vertices)</a:t>
            </a:r>
            <a:endParaRPr sz="1000">
              <a:latin typeface="Times New Roman"/>
              <a:cs typeface="Times New Roman"/>
            </a:endParaRPr>
          </a:p>
          <a:p>
            <a:pPr>
              <a:lnSpc>
                <a:spcPct val="100000"/>
              </a:lnSpc>
            </a:pPr>
            <a:endParaRPr sz="1250">
              <a:latin typeface="Times New Roman"/>
              <a:cs typeface="Times New Roman"/>
            </a:endParaRPr>
          </a:p>
          <a:p>
            <a:pPr algn="just" marL="12700" marR="5080">
              <a:lnSpc>
                <a:spcPct val="97100"/>
              </a:lnSpc>
            </a:pPr>
            <a:r>
              <a:rPr dirty="0" sz="1200" spc="-5">
                <a:latin typeface="Times New Roman"/>
                <a:cs typeface="Times New Roman"/>
              </a:rPr>
              <a:t>Simply </a:t>
            </a:r>
            <a:r>
              <a:rPr dirty="0" sz="1200">
                <a:latin typeface="Times New Roman"/>
                <a:cs typeface="Times New Roman"/>
              </a:rPr>
              <a:t>using the plural form of the base class name for a list </a:t>
            </a:r>
            <a:r>
              <a:rPr dirty="0" sz="1200" spc="-10">
                <a:latin typeface="Times New Roman"/>
                <a:cs typeface="Times New Roman"/>
              </a:rPr>
              <a:t>(</a:t>
            </a:r>
            <a:r>
              <a:rPr dirty="0" sz="1000" spc="-10">
                <a:latin typeface="Courier New"/>
                <a:cs typeface="Courier New"/>
              </a:rPr>
              <a:t>matrixElement </a:t>
            </a:r>
            <a:r>
              <a:rPr dirty="0" sz="1200">
                <a:latin typeface="Times New Roman"/>
                <a:cs typeface="Times New Roman"/>
              </a:rPr>
              <a:t>(one  matrix element), </a:t>
            </a:r>
            <a:r>
              <a:rPr dirty="0" sz="1000" spc="-5">
                <a:latin typeface="Courier New"/>
                <a:cs typeface="Courier New"/>
              </a:rPr>
              <a:t>matrixElements </a:t>
            </a:r>
            <a:r>
              <a:rPr dirty="0" sz="1200">
                <a:latin typeface="Times New Roman"/>
                <a:cs typeface="Times New Roman"/>
              </a:rPr>
              <a:t>(list of matrix elements)) </a:t>
            </a:r>
            <a:r>
              <a:rPr dirty="0" sz="1200" spc="-5">
                <a:latin typeface="Times New Roman"/>
                <a:cs typeface="Times New Roman"/>
              </a:rPr>
              <a:t>should </a:t>
            </a:r>
            <a:r>
              <a:rPr dirty="0" sz="1200">
                <a:latin typeface="Times New Roman"/>
                <a:cs typeface="Times New Roman"/>
              </a:rPr>
              <a:t>be avoided </a:t>
            </a:r>
            <a:r>
              <a:rPr dirty="0" sz="1200" spc="-5">
                <a:latin typeface="Times New Roman"/>
                <a:cs typeface="Times New Roman"/>
              </a:rPr>
              <a:t>since </a:t>
            </a:r>
            <a:r>
              <a:rPr dirty="0" sz="1200">
                <a:latin typeface="Times New Roman"/>
                <a:cs typeface="Times New Roman"/>
              </a:rPr>
              <a:t>the  two only differ in a </a:t>
            </a:r>
            <a:r>
              <a:rPr dirty="0" sz="1200" spc="-5">
                <a:latin typeface="Times New Roman"/>
                <a:cs typeface="Times New Roman"/>
              </a:rPr>
              <a:t>single </a:t>
            </a:r>
            <a:r>
              <a:rPr dirty="0" sz="1200">
                <a:latin typeface="Times New Roman"/>
                <a:cs typeface="Times New Roman"/>
              </a:rPr>
              <a:t>character and are thereby difficult to</a:t>
            </a:r>
            <a:r>
              <a:rPr dirty="0" sz="1200" spc="-125">
                <a:latin typeface="Times New Roman"/>
                <a:cs typeface="Times New Roman"/>
              </a:rPr>
              <a:t> </a:t>
            </a:r>
            <a:r>
              <a:rPr dirty="0" sz="1200">
                <a:latin typeface="Times New Roman"/>
                <a:cs typeface="Times New Roman"/>
              </a:rPr>
              <a:t>distinguish.</a:t>
            </a:r>
            <a:endParaRPr sz="1200">
              <a:latin typeface="Times New Roman"/>
              <a:cs typeface="Times New Roman"/>
            </a:endParaRPr>
          </a:p>
          <a:p>
            <a:pPr algn="just" marL="12700">
              <a:lnSpc>
                <a:spcPts val="1375"/>
              </a:lnSpc>
            </a:pPr>
            <a:r>
              <a:rPr dirty="0" sz="1200">
                <a:latin typeface="Times New Roman"/>
                <a:cs typeface="Times New Roman"/>
              </a:rPr>
              <a:t>A  </a:t>
            </a:r>
            <a:r>
              <a:rPr dirty="0" sz="1200" i="1">
                <a:latin typeface="Times New Roman"/>
                <a:cs typeface="Times New Roman"/>
              </a:rPr>
              <a:t>list  </a:t>
            </a:r>
            <a:r>
              <a:rPr dirty="0" sz="1200">
                <a:latin typeface="Times New Roman"/>
                <a:cs typeface="Times New Roman"/>
              </a:rPr>
              <a:t>in  this  context  is  the  compound  data  </a:t>
            </a:r>
            <a:r>
              <a:rPr dirty="0" sz="1200" spc="-10">
                <a:latin typeface="Times New Roman"/>
                <a:cs typeface="Times New Roman"/>
              </a:rPr>
              <a:t>type  </a:t>
            </a:r>
            <a:r>
              <a:rPr dirty="0" sz="1200">
                <a:latin typeface="Times New Roman"/>
                <a:cs typeface="Times New Roman"/>
              </a:rPr>
              <a:t>that  can  be  traversed  </a:t>
            </a:r>
            <a:r>
              <a:rPr dirty="0" sz="1200" spc="35">
                <a:latin typeface="Times New Roman"/>
                <a:cs typeface="Times New Roman"/>
              </a:rPr>
              <a:t> </a:t>
            </a:r>
            <a:r>
              <a:rPr dirty="0" sz="1200">
                <a:latin typeface="Times New Roman"/>
                <a:cs typeface="Times New Roman"/>
              </a:rPr>
              <a:t>backwards,</a:t>
            </a:r>
            <a:endParaRPr sz="1200">
              <a:latin typeface="Times New Roman"/>
              <a:cs typeface="Times New Roman"/>
            </a:endParaRPr>
          </a:p>
          <a:p>
            <a:pPr marL="12700" marR="9525">
              <a:lnSpc>
                <a:spcPts val="1370"/>
              </a:lnSpc>
              <a:spcBef>
                <a:spcPts val="95"/>
              </a:spcBef>
            </a:pPr>
            <a:r>
              <a:rPr dirty="0" sz="1200">
                <a:latin typeface="Times New Roman"/>
                <a:cs typeface="Times New Roman"/>
              </a:rPr>
              <a:t>forwards, etc. (typically a </a:t>
            </a:r>
            <a:r>
              <a:rPr dirty="0" sz="1000" spc="-5">
                <a:latin typeface="Courier New"/>
                <a:cs typeface="Courier New"/>
              </a:rPr>
              <a:t>Vector</a:t>
            </a:r>
            <a:r>
              <a:rPr dirty="0" sz="1200" spc="-5">
                <a:latin typeface="Times New Roman"/>
                <a:cs typeface="Times New Roman"/>
              </a:rPr>
              <a:t>). </a:t>
            </a:r>
            <a:r>
              <a:rPr dirty="0" sz="1200">
                <a:latin typeface="Times New Roman"/>
                <a:cs typeface="Times New Roman"/>
              </a:rPr>
              <a:t>A plain array </a:t>
            </a:r>
            <a:r>
              <a:rPr dirty="0" sz="1200" spc="10">
                <a:latin typeface="Times New Roman"/>
                <a:cs typeface="Times New Roman"/>
              </a:rPr>
              <a:t>is </a:t>
            </a:r>
            <a:r>
              <a:rPr dirty="0" sz="1200" spc="-5">
                <a:latin typeface="Times New Roman"/>
                <a:cs typeface="Times New Roman"/>
              </a:rPr>
              <a:t>simpler. </a:t>
            </a:r>
            <a:r>
              <a:rPr dirty="0" sz="1200">
                <a:latin typeface="Times New Roman"/>
                <a:cs typeface="Times New Roman"/>
              </a:rPr>
              <a:t>The </a:t>
            </a:r>
            <a:r>
              <a:rPr dirty="0" sz="1200" spc="-5">
                <a:latin typeface="Times New Roman"/>
                <a:cs typeface="Times New Roman"/>
              </a:rPr>
              <a:t>suffix </a:t>
            </a:r>
            <a:r>
              <a:rPr dirty="0" sz="1200" i="1">
                <a:latin typeface="Times New Roman"/>
                <a:cs typeface="Times New Roman"/>
              </a:rPr>
              <a:t>Array </a:t>
            </a:r>
            <a:r>
              <a:rPr dirty="0" sz="1200">
                <a:latin typeface="Times New Roman"/>
                <a:cs typeface="Times New Roman"/>
              </a:rPr>
              <a:t>can be used  to denote an array of</a:t>
            </a:r>
            <a:r>
              <a:rPr dirty="0" sz="1200" spc="-114">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spcBef>
                <a:spcPts val="20"/>
              </a:spcBef>
            </a:pPr>
            <a:endParaRPr sz="1100">
              <a:latin typeface="Times New Roman"/>
              <a:cs typeface="Times New Roman"/>
            </a:endParaRPr>
          </a:p>
          <a:p>
            <a:pPr algn="just" marL="12700">
              <a:lnSpc>
                <a:spcPts val="1395"/>
              </a:lnSpc>
            </a:pPr>
            <a:r>
              <a:rPr dirty="0" sz="1200" i="1">
                <a:latin typeface="Times New Roman"/>
                <a:cs typeface="Times New Roman"/>
              </a:rPr>
              <a:t>7. n </a:t>
            </a:r>
            <a:r>
              <a:rPr dirty="0" sz="1200">
                <a:latin typeface="Times New Roman"/>
                <a:cs typeface="Times New Roman"/>
              </a:rPr>
              <a:t>prefix </a:t>
            </a:r>
            <a:r>
              <a:rPr dirty="0" sz="1200" spc="-5">
                <a:latin typeface="Times New Roman"/>
                <a:cs typeface="Times New Roman"/>
              </a:rPr>
              <a:t>should </a:t>
            </a:r>
            <a:r>
              <a:rPr dirty="0" sz="1200">
                <a:latin typeface="Times New Roman"/>
                <a:cs typeface="Times New Roman"/>
              </a:rPr>
              <a:t>be used for variables representing a number of</a:t>
            </a:r>
            <a:r>
              <a:rPr dirty="0" sz="1200" spc="-90">
                <a:latin typeface="Times New Roman"/>
                <a:cs typeface="Times New Roman"/>
              </a:rPr>
              <a:t> </a:t>
            </a:r>
            <a:r>
              <a:rPr dirty="0" sz="1200">
                <a:latin typeface="Times New Roman"/>
                <a:cs typeface="Times New Roman"/>
              </a:rPr>
              <a:t>objects.</a:t>
            </a:r>
            <a:endParaRPr sz="1200">
              <a:latin typeface="Times New Roman"/>
              <a:cs typeface="Times New Roman"/>
            </a:endParaRPr>
          </a:p>
          <a:p>
            <a:pPr marL="927100">
              <a:lnSpc>
                <a:spcPts val="1155"/>
              </a:lnSpc>
            </a:pPr>
            <a:r>
              <a:rPr dirty="0" sz="1000" spc="-10">
                <a:latin typeface="Courier New"/>
                <a:cs typeface="Courier New"/>
              </a:rPr>
              <a:t>nPoints,</a:t>
            </a:r>
            <a:r>
              <a:rPr dirty="0" sz="1000" spc="-45">
                <a:latin typeface="Courier New"/>
                <a:cs typeface="Courier New"/>
              </a:rPr>
              <a:t> </a:t>
            </a:r>
            <a:r>
              <a:rPr dirty="0" sz="1000" spc="-10">
                <a:latin typeface="Courier New"/>
                <a:cs typeface="Courier New"/>
              </a:rPr>
              <a:t>nLines</a:t>
            </a:r>
            <a:endParaRPr sz="1000">
              <a:latin typeface="Courier New"/>
              <a:cs typeface="Courier New"/>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586930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marR="5715">
              <a:lnSpc>
                <a:spcPts val="1380"/>
              </a:lnSpc>
              <a:spcBef>
                <a:spcPts val="875"/>
              </a:spcBef>
            </a:pPr>
            <a:r>
              <a:rPr dirty="0" sz="1200">
                <a:latin typeface="Times New Roman"/>
                <a:cs typeface="Times New Roman"/>
              </a:rPr>
              <a:t>The notation is taken from mathematics </a:t>
            </a:r>
            <a:r>
              <a:rPr dirty="0" sz="1200" spc="-5">
                <a:latin typeface="Times New Roman"/>
                <a:cs typeface="Times New Roman"/>
              </a:rPr>
              <a:t>where </a:t>
            </a:r>
            <a:r>
              <a:rPr dirty="0" sz="1200">
                <a:latin typeface="Times New Roman"/>
                <a:cs typeface="Times New Roman"/>
              </a:rPr>
              <a:t>it is an established convention for  indicating a number of</a:t>
            </a:r>
            <a:r>
              <a:rPr dirty="0" sz="1200" spc="-105">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65100" indent="-152400">
              <a:lnSpc>
                <a:spcPts val="1395"/>
              </a:lnSpc>
              <a:spcBef>
                <a:spcPts val="5"/>
              </a:spcBef>
              <a:buAutoNum type="arabicPeriod" startAt="8"/>
              <a:tabLst>
                <a:tab pos="165100" algn="l"/>
              </a:tabLst>
            </a:pPr>
            <a:r>
              <a:rPr dirty="0" sz="1200" i="1">
                <a:latin typeface="Times New Roman"/>
                <a:cs typeface="Times New Roman"/>
              </a:rPr>
              <a:t>No </a:t>
            </a:r>
            <a:r>
              <a:rPr dirty="0" sz="1200" spc="-5">
                <a:latin typeface="Times New Roman"/>
                <a:cs typeface="Times New Roman"/>
              </a:rPr>
              <a:t>suffix should </a:t>
            </a:r>
            <a:r>
              <a:rPr dirty="0" sz="1200">
                <a:latin typeface="Times New Roman"/>
                <a:cs typeface="Times New Roman"/>
              </a:rPr>
              <a:t>be used for variables representing an entity</a:t>
            </a:r>
            <a:r>
              <a:rPr dirty="0" sz="1200" spc="-85">
                <a:latin typeface="Times New Roman"/>
                <a:cs typeface="Times New Roman"/>
              </a:rPr>
              <a:t> </a:t>
            </a:r>
            <a:r>
              <a:rPr dirty="0" sz="1200" spc="-5">
                <a:latin typeface="Times New Roman"/>
                <a:cs typeface="Times New Roman"/>
              </a:rPr>
              <a:t>number.</a:t>
            </a:r>
            <a:endParaRPr sz="1200">
              <a:latin typeface="Times New Roman"/>
              <a:cs typeface="Times New Roman"/>
            </a:endParaRPr>
          </a:p>
          <a:p>
            <a:pPr marL="927100">
              <a:lnSpc>
                <a:spcPts val="1155"/>
              </a:lnSpc>
            </a:pPr>
            <a:r>
              <a:rPr dirty="0" sz="1000" spc="-10">
                <a:latin typeface="Courier New"/>
                <a:cs typeface="Courier New"/>
              </a:rPr>
              <a:t>tableNo,</a:t>
            </a:r>
            <a:r>
              <a:rPr dirty="0" sz="1000" spc="-15">
                <a:latin typeface="Courier New"/>
                <a:cs typeface="Courier New"/>
              </a:rPr>
              <a:t> </a:t>
            </a:r>
            <a:r>
              <a:rPr dirty="0" sz="1000" spc="-5">
                <a:latin typeface="Courier New"/>
                <a:cs typeface="Courier New"/>
              </a:rPr>
              <a:t>employeeNo</a:t>
            </a:r>
            <a:endParaRPr sz="1000">
              <a:latin typeface="Courier New"/>
              <a:cs typeface="Courier New"/>
            </a:endParaRPr>
          </a:p>
          <a:p>
            <a:pPr>
              <a:lnSpc>
                <a:spcPct val="100000"/>
              </a:lnSpc>
              <a:spcBef>
                <a:spcPts val="45"/>
              </a:spcBef>
            </a:pPr>
            <a:endParaRPr sz="1150">
              <a:latin typeface="Times New Roman"/>
              <a:cs typeface="Times New Roman"/>
            </a:endParaRPr>
          </a:p>
          <a:p>
            <a:pPr algn="just" marL="12700" marR="5080">
              <a:lnSpc>
                <a:spcPct val="97500"/>
              </a:lnSpc>
              <a:spcBef>
                <a:spcPts val="5"/>
              </a:spcBef>
            </a:pPr>
            <a:r>
              <a:rPr dirty="0" sz="1200">
                <a:latin typeface="Times New Roman"/>
                <a:cs typeface="Times New Roman"/>
              </a:rPr>
              <a:t>The notation is taken from mathematics </a:t>
            </a:r>
            <a:r>
              <a:rPr dirty="0" sz="1200" spc="-5">
                <a:latin typeface="Times New Roman"/>
                <a:cs typeface="Times New Roman"/>
              </a:rPr>
              <a:t>where </a:t>
            </a:r>
            <a:r>
              <a:rPr dirty="0" sz="1200">
                <a:latin typeface="Times New Roman"/>
                <a:cs typeface="Times New Roman"/>
              </a:rPr>
              <a:t>it is an established convention for  indicating an entity number. </a:t>
            </a:r>
            <a:r>
              <a:rPr dirty="0" sz="1200" spc="-5">
                <a:latin typeface="Times New Roman"/>
                <a:cs typeface="Times New Roman"/>
              </a:rPr>
              <a:t>An </a:t>
            </a:r>
            <a:r>
              <a:rPr dirty="0" sz="1200">
                <a:latin typeface="Times New Roman"/>
                <a:cs typeface="Times New Roman"/>
              </a:rPr>
              <a:t>elegant alternative is to prefix </a:t>
            </a:r>
            <a:r>
              <a:rPr dirty="0" sz="1200" spc="-5">
                <a:latin typeface="Times New Roman"/>
                <a:cs typeface="Times New Roman"/>
              </a:rPr>
              <a:t>such </a:t>
            </a:r>
            <a:r>
              <a:rPr dirty="0" sz="1200">
                <a:latin typeface="Times New Roman"/>
                <a:cs typeface="Times New Roman"/>
              </a:rPr>
              <a:t>variables </a:t>
            </a:r>
            <a:r>
              <a:rPr dirty="0" sz="1200" spc="-5">
                <a:latin typeface="Times New Roman"/>
                <a:cs typeface="Times New Roman"/>
              </a:rPr>
              <a:t>with </a:t>
            </a:r>
            <a:r>
              <a:rPr dirty="0" sz="1200">
                <a:latin typeface="Times New Roman"/>
                <a:cs typeface="Times New Roman"/>
              </a:rPr>
              <a:t>an </a:t>
            </a:r>
            <a:r>
              <a:rPr dirty="0" sz="1200" i="1">
                <a:latin typeface="Times New Roman"/>
                <a:cs typeface="Times New Roman"/>
              </a:rPr>
              <a:t>i</a:t>
            </a:r>
            <a:r>
              <a:rPr dirty="0" sz="1200">
                <a:latin typeface="Times New Roman"/>
                <a:cs typeface="Times New Roman"/>
              </a:rPr>
              <a:t>:  </a:t>
            </a:r>
            <a:r>
              <a:rPr dirty="0" sz="1000" spc="-10">
                <a:latin typeface="Courier New"/>
                <a:cs typeface="Courier New"/>
              </a:rPr>
              <a:t>iTable, </a:t>
            </a:r>
            <a:r>
              <a:rPr dirty="0" sz="1000">
                <a:latin typeface="Courier New"/>
                <a:cs typeface="Courier New"/>
              </a:rPr>
              <a:t>iEmployee</a:t>
            </a:r>
            <a:r>
              <a:rPr dirty="0" sz="1200">
                <a:latin typeface="Times New Roman"/>
                <a:cs typeface="Times New Roman"/>
              </a:rPr>
              <a:t>. This effectively makes them </a:t>
            </a:r>
            <a:r>
              <a:rPr dirty="0" sz="1200" i="1">
                <a:latin typeface="Times New Roman"/>
                <a:cs typeface="Times New Roman"/>
              </a:rPr>
              <a:t>named</a:t>
            </a:r>
            <a:r>
              <a:rPr dirty="0" sz="1200" spc="-85" i="1">
                <a:latin typeface="Times New Roman"/>
                <a:cs typeface="Times New Roman"/>
              </a:rPr>
              <a:t> </a:t>
            </a:r>
            <a:r>
              <a:rPr dirty="0" sz="1200">
                <a:latin typeface="Times New Roman"/>
                <a:cs typeface="Times New Roman"/>
              </a:rPr>
              <a:t>iterators.</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65100" indent="-152400">
              <a:lnSpc>
                <a:spcPts val="1395"/>
              </a:lnSpc>
              <a:buAutoNum type="arabicPeriod" startAt="9"/>
              <a:tabLst>
                <a:tab pos="165100" algn="l"/>
              </a:tabLst>
            </a:pPr>
            <a:r>
              <a:rPr dirty="0" sz="1200">
                <a:latin typeface="Times New Roman"/>
                <a:cs typeface="Times New Roman"/>
              </a:rPr>
              <a:t>Iterator variables </a:t>
            </a:r>
            <a:r>
              <a:rPr dirty="0" sz="1200" spc="-5">
                <a:latin typeface="Times New Roman"/>
                <a:cs typeface="Times New Roman"/>
              </a:rPr>
              <a:t>should </a:t>
            </a:r>
            <a:r>
              <a:rPr dirty="0" sz="1200">
                <a:latin typeface="Times New Roman"/>
                <a:cs typeface="Times New Roman"/>
              </a:rPr>
              <a:t>be called </a:t>
            </a:r>
            <a:r>
              <a:rPr dirty="0" sz="1200" b="1" i="1">
                <a:latin typeface="Times New Roman"/>
                <a:cs typeface="Times New Roman"/>
              </a:rPr>
              <a:t>i</a:t>
            </a:r>
            <a:r>
              <a:rPr dirty="0" sz="1200">
                <a:latin typeface="Times New Roman"/>
                <a:cs typeface="Times New Roman"/>
              </a:rPr>
              <a:t>, </a:t>
            </a:r>
            <a:r>
              <a:rPr dirty="0" sz="1200" b="1" i="1">
                <a:latin typeface="Times New Roman"/>
                <a:cs typeface="Times New Roman"/>
              </a:rPr>
              <a:t>j</a:t>
            </a:r>
            <a:r>
              <a:rPr dirty="0" sz="1200">
                <a:latin typeface="Times New Roman"/>
                <a:cs typeface="Times New Roman"/>
              </a:rPr>
              <a:t>, </a:t>
            </a:r>
            <a:r>
              <a:rPr dirty="0" sz="1200" b="1" i="1">
                <a:latin typeface="Times New Roman"/>
                <a:cs typeface="Times New Roman"/>
              </a:rPr>
              <a:t>k</a:t>
            </a:r>
            <a:r>
              <a:rPr dirty="0" sz="1200" spc="-110" b="1" i="1">
                <a:latin typeface="Times New Roman"/>
                <a:cs typeface="Times New Roman"/>
              </a:rPr>
              <a:t> </a:t>
            </a:r>
            <a:r>
              <a:rPr dirty="0" sz="1200">
                <a:latin typeface="Times New Roman"/>
                <a:cs typeface="Times New Roman"/>
              </a:rPr>
              <a:t>etc.</a:t>
            </a:r>
            <a:endParaRPr sz="1200">
              <a:latin typeface="Times New Roman"/>
              <a:cs typeface="Times New Roman"/>
            </a:endParaRPr>
          </a:p>
          <a:p>
            <a:pPr marL="927100">
              <a:lnSpc>
                <a:spcPts val="1120"/>
              </a:lnSpc>
            </a:pPr>
            <a:r>
              <a:rPr dirty="0" sz="1000" spc="-10">
                <a:latin typeface="Courier New"/>
                <a:cs typeface="Courier New"/>
              </a:rPr>
              <a:t>while </a:t>
            </a:r>
            <a:r>
              <a:rPr dirty="0" sz="1000" spc="-5">
                <a:latin typeface="Courier New"/>
                <a:cs typeface="Courier New"/>
              </a:rPr>
              <a:t>(Iterator i = pointList.iterator(); i.hasNext(); )</a:t>
            </a:r>
            <a:r>
              <a:rPr dirty="0" sz="1000" spc="114">
                <a:latin typeface="Courier New"/>
                <a:cs typeface="Courier New"/>
              </a:rPr>
              <a:t> </a:t>
            </a:r>
            <a:r>
              <a:rPr dirty="0" sz="1000" spc="-5">
                <a:latin typeface="Courier New"/>
                <a:cs typeface="Courier New"/>
              </a:rPr>
              <a:t>{</a:t>
            </a:r>
            <a:endParaRPr sz="1000">
              <a:latin typeface="Courier New"/>
              <a:cs typeface="Courier New"/>
            </a:endParaRPr>
          </a:p>
          <a:p>
            <a:pPr marL="1078865">
              <a:lnSpc>
                <a:spcPts val="1130"/>
              </a:lnSpc>
            </a:pPr>
            <a:r>
              <a:rPr dirty="0" sz="1000" spc="-5">
                <a:latin typeface="Courier New"/>
                <a:cs typeface="Courier New"/>
              </a:rPr>
              <a:t>:</a:t>
            </a:r>
            <a:endParaRPr sz="1000">
              <a:latin typeface="Courier New"/>
              <a:cs typeface="Courier New"/>
            </a:endParaRPr>
          </a:p>
          <a:p>
            <a:pPr marL="927100">
              <a:lnSpc>
                <a:spcPts val="1165"/>
              </a:lnSpc>
            </a:pPr>
            <a:r>
              <a:rPr dirty="0" sz="1000" spc="-5">
                <a:latin typeface="Courier New"/>
                <a:cs typeface="Courier New"/>
              </a:rPr>
              <a:t>}</a:t>
            </a:r>
            <a:endParaRPr sz="1000">
              <a:latin typeface="Courier New"/>
              <a:cs typeface="Courier New"/>
            </a:endParaRPr>
          </a:p>
          <a:p>
            <a:pPr>
              <a:lnSpc>
                <a:spcPct val="100000"/>
              </a:lnSpc>
              <a:spcBef>
                <a:spcPts val="55"/>
              </a:spcBef>
            </a:pPr>
            <a:endParaRPr sz="900">
              <a:latin typeface="Times New Roman"/>
              <a:cs typeface="Times New Roman"/>
            </a:endParaRPr>
          </a:p>
          <a:p>
            <a:pPr marL="927100">
              <a:lnSpc>
                <a:spcPts val="1165"/>
              </a:lnSpc>
            </a:pPr>
            <a:r>
              <a:rPr dirty="0" sz="1000" spc="-10">
                <a:latin typeface="Courier New"/>
                <a:cs typeface="Courier New"/>
              </a:rPr>
              <a:t>for (int </a:t>
            </a:r>
            <a:r>
              <a:rPr dirty="0" sz="1000" spc="-5">
                <a:latin typeface="Courier New"/>
                <a:cs typeface="Courier New"/>
              </a:rPr>
              <a:t>i = 0; i &lt; </a:t>
            </a:r>
            <a:r>
              <a:rPr dirty="0" sz="1000">
                <a:latin typeface="Courier New"/>
                <a:cs typeface="Courier New"/>
              </a:rPr>
              <a:t>nTables; </a:t>
            </a:r>
            <a:r>
              <a:rPr dirty="0" sz="1000" spc="-10">
                <a:latin typeface="Courier New"/>
                <a:cs typeface="Courier New"/>
              </a:rPr>
              <a:t>i++)</a:t>
            </a:r>
            <a:r>
              <a:rPr dirty="0" sz="1000" spc="-5">
                <a:latin typeface="Courier New"/>
                <a:cs typeface="Courier New"/>
              </a:rPr>
              <a:t> {</a:t>
            </a:r>
            <a:endParaRPr sz="1000">
              <a:latin typeface="Courier New"/>
              <a:cs typeface="Courier New"/>
            </a:endParaRPr>
          </a:p>
          <a:p>
            <a:pPr marL="1078865">
              <a:lnSpc>
                <a:spcPts val="1135"/>
              </a:lnSpc>
            </a:pPr>
            <a:r>
              <a:rPr dirty="0" sz="1000" spc="-5">
                <a:latin typeface="Courier New"/>
                <a:cs typeface="Courier New"/>
              </a:rPr>
              <a:t>:</a:t>
            </a:r>
            <a:endParaRPr sz="1000">
              <a:latin typeface="Courier New"/>
              <a:cs typeface="Courier New"/>
            </a:endParaRPr>
          </a:p>
          <a:p>
            <a:pPr marL="927100">
              <a:lnSpc>
                <a:spcPts val="1170"/>
              </a:lnSpc>
            </a:pPr>
            <a:r>
              <a:rPr dirty="0" sz="1000" spc="-5">
                <a:latin typeface="Courier New"/>
                <a:cs typeface="Courier New"/>
              </a:rPr>
              <a:t>}</a:t>
            </a:r>
            <a:endParaRPr sz="1000">
              <a:latin typeface="Courier New"/>
              <a:cs typeface="Courier New"/>
            </a:endParaRPr>
          </a:p>
          <a:p>
            <a:pPr>
              <a:lnSpc>
                <a:spcPct val="100000"/>
              </a:lnSpc>
              <a:spcBef>
                <a:spcPts val="55"/>
              </a:spcBef>
            </a:pPr>
            <a:endParaRPr sz="1000">
              <a:latin typeface="Times New Roman"/>
              <a:cs typeface="Times New Roman"/>
            </a:endParaRPr>
          </a:p>
          <a:p>
            <a:pPr marL="12700" marR="5715">
              <a:lnSpc>
                <a:spcPts val="1380"/>
              </a:lnSpc>
            </a:pPr>
            <a:r>
              <a:rPr dirty="0" sz="1200">
                <a:latin typeface="Times New Roman"/>
                <a:cs typeface="Times New Roman"/>
              </a:rPr>
              <a:t>The notation is taken from mathematics </a:t>
            </a:r>
            <a:r>
              <a:rPr dirty="0" sz="1200" spc="-5">
                <a:latin typeface="Times New Roman"/>
                <a:cs typeface="Times New Roman"/>
              </a:rPr>
              <a:t>where </a:t>
            </a:r>
            <a:r>
              <a:rPr dirty="0" sz="1200">
                <a:latin typeface="Times New Roman"/>
                <a:cs typeface="Times New Roman"/>
              </a:rPr>
              <a:t>it is an established convention for  indicating iterators. </a:t>
            </a:r>
            <a:r>
              <a:rPr dirty="0" sz="1200" spc="-5">
                <a:latin typeface="Times New Roman"/>
                <a:cs typeface="Times New Roman"/>
              </a:rPr>
              <a:t>Variables </a:t>
            </a:r>
            <a:r>
              <a:rPr dirty="0" sz="1200">
                <a:latin typeface="Times New Roman"/>
                <a:cs typeface="Times New Roman"/>
              </a:rPr>
              <a:t>named </a:t>
            </a:r>
            <a:r>
              <a:rPr dirty="0" sz="1200" i="1">
                <a:latin typeface="Times New Roman"/>
                <a:cs typeface="Times New Roman"/>
              </a:rPr>
              <a:t>j</a:t>
            </a:r>
            <a:r>
              <a:rPr dirty="0" sz="1200">
                <a:latin typeface="Times New Roman"/>
                <a:cs typeface="Times New Roman"/>
              </a:rPr>
              <a:t>, </a:t>
            </a:r>
            <a:r>
              <a:rPr dirty="0" sz="1200" i="1">
                <a:latin typeface="Times New Roman"/>
                <a:cs typeface="Times New Roman"/>
              </a:rPr>
              <a:t>k </a:t>
            </a:r>
            <a:r>
              <a:rPr dirty="0" sz="1200">
                <a:latin typeface="Times New Roman"/>
                <a:cs typeface="Times New Roman"/>
              </a:rPr>
              <a:t>etc. </a:t>
            </a:r>
            <a:r>
              <a:rPr dirty="0" sz="1200" spc="-5">
                <a:latin typeface="Times New Roman"/>
                <a:cs typeface="Times New Roman"/>
              </a:rPr>
              <a:t>should </a:t>
            </a:r>
            <a:r>
              <a:rPr dirty="0" sz="1200">
                <a:latin typeface="Times New Roman"/>
                <a:cs typeface="Times New Roman"/>
              </a:rPr>
              <a:t>be used for nested loops</a:t>
            </a:r>
            <a:r>
              <a:rPr dirty="0" sz="1200" spc="-125">
                <a:latin typeface="Times New Roman"/>
                <a:cs typeface="Times New Roman"/>
              </a:rPr>
              <a:t> </a:t>
            </a:r>
            <a:r>
              <a:rPr dirty="0" sz="1200" spc="5">
                <a:latin typeface="Times New Roman"/>
                <a:cs typeface="Times New Roman"/>
              </a:rPr>
              <a:t>only.</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ct val="100000"/>
              </a:lnSpc>
              <a:spcBef>
                <a:spcPts val="5"/>
              </a:spcBef>
              <a:buAutoNum type="arabicPeriod" startAt="10"/>
              <a:tabLst>
                <a:tab pos="241300" algn="l"/>
              </a:tabLst>
            </a:pPr>
            <a:r>
              <a:rPr dirty="0" sz="1200">
                <a:latin typeface="Times New Roman"/>
                <a:cs typeface="Times New Roman"/>
              </a:rPr>
              <a:t>Complement names must be used for complement</a:t>
            </a:r>
            <a:r>
              <a:rPr dirty="0" sz="1200" spc="-110">
                <a:latin typeface="Times New Roman"/>
                <a:cs typeface="Times New Roman"/>
              </a:rPr>
              <a:t> </a:t>
            </a:r>
            <a:r>
              <a:rPr dirty="0" sz="1200">
                <a:latin typeface="Times New Roman"/>
                <a:cs typeface="Times New Roman"/>
              </a:rPr>
              <a:t>entities.</a:t>
            </a:r>
            <a:endParaRPr sz="1200">
              <a:latin typeface="Times New Roman"/>
              <a:cs typeface="Times New Roman"/>
            </a:endParaRPr>
          </a:p>
          <a:p>
            <a:pPr>
              <a:lnSpc>
                <a:spcPct val="100000"/>
              </a:lnSpc>
              <a:spcBef>
                <a:spcPts val="50"/>
              </a:spcBef>
              <a:buAutoNum type="arabicPeriod" startAt="10"/>
            </a:pPr>
            <a:endParaRPr sz="1000">
              <a:latin typeface="Times New Roman"/>
              <a:cs typeface="Times New Roman"/>
            </a:endParaRPr>
          </a:p>
          <a:p>
            <a:pPr marL="12700" marR="9525">
              <a:lnSpc>
                <a:spcPts val="1140"/>
              </a:lnSpc>
            </a:pPr>
            <a:r>
              <a:rPr dirty="0" sz="1000" spc="-5">
                <a:latin typeface="Times New Roman"/>
                <a:cs typeface="Times New Roman"/>
              </a:rPr>
              <a:t>get/set, add/remove, </a:t>
            </a:r>
            <a:r>
              <a:rPr dirty="0" sz="1000">
                <a:latin typeface="Times New Roman"/>
                <a:cs typeface="Times New Roman"/>
              </a:rPr>
              <a:t>create/destroy, </a:t>
            </a:r>
            <a:r>
              <a:rPr dirty="0" sz="1000" spc="-10">
                <a:latin typeface="Times New Roman"/>
                <a:cs typeface="Times New Roman"/>
              </a:rPr>
              <a:t>start/stop, </a:t>
            </a:r>
            <a:r>
              <a:rPr dirty="0" sz="1000" spc="-5">
                <a:latin typeface="Times New Roman"/>
                <a:cs typeface="Times New Roman"/>
              </a:rPr>
              <a:t>insert/delete, increment/decrement, old/new, begin/end,  first/last, </a:t>
            </a:r>
            <a:r>
              <a:rPr dirty="0" sz="1000">
                <a:latin typeface="Times New Roman"/>
                <a:cs typeface="Times New Roman"/>
              </a:rPr>
              <a:t>up/down, </a:t>
            </a:r>
            <a:r>
              <a:rPr dirty="0" sz="1000" spc="-5">
                <a:latin typeface="Times New Roman"/>
                <a:cs typeface="Times New Roman"/>
              </a:rPr>
              <a:t>min/max, next/previous, </a:t>
            </a:r>
            <a:r>
              <a:rPr dirty="0" sz="1000">
                <a:latin typeface="Times New Roman"/>
                <a:cs typeface="Times New Roman"/>
              </a:rPr>
              <a:t>old/new, open/close,</a:t>
            </a:r>
            <a:r>
              <a:rPr dirty="0" sz="1000" spc="55">
                <a:latin typeface="Times New Roman"/>
                <a:cs typeface="Times New Roman"/>
              </a:rPr>
              <a:t> </a:t>
            </a:r>
            <a:r>
              <a:rPr dirty="0" sz="1000" spc="-10">
                <a:latin typeface="Times New Roman"/>
                <a:cs typeface="Times New Roman"/>
              </a:rPr>
              <a:t>show/hide</a:t>
            </a:r>
            <a:endParaRPr sz="1000">
              <a:latin typeface="Times New Roman"/>
              <a:cs typeface="Times New Roman"/>
            </a:endParaRPr>
          </a:p>
          <a:p>
            <a:pPr algn="just" marL="12700">
              <a:lnSpc>
                <a:spcPts val="1345"/>
              </a:lnSpc>
            </a:pPr>
            <a:r>
              <a:rPr dirty="0" sz="1200">
                <a:latin typeface="Times New Roman"/>
                <a:cs typeface="Times New Roman"/>
              </a:rPr>
              <a:t>Reduce complexity by</a:t>
            </a:r>
            <a:r>
              <a:rPr dirty="0" sz="1200" spc="-105">
                <a:latin typeface="Times New Roman"/>
                <a:cs typeface="Times New Roman"/>
              </a:rPr>
              <a:t> </a:t>
            </a:r>
            <a:r>
              <a:rPr dirty="0" sz="1200" spc="-5">
                <a:latin typeface="Times New Roman"/>
                <a:cs typeface="Times New Roman"/>
              </a:rPr>
              <a:t>symmetry.</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241300" indent="-228600">
              <a:lnSpc>
                <a:spcPts val="1395"/>
              </a:lnSpc>
              <a:buAutoNum type="arabicPeriod" startAt="11"/>
              <a:tabLst>
                <a:tab pos="241300" algn="l"/>
              </a:tabLst>
            </a:pPr>
            <a:r>
              <a:rPr dirty="0" sz="1200" spc="-5">
                <a:latin typeface="Times New Roman"/>
                <a:cs typeface="Times New Roman"/>
              </a:rPr>
              <a:t>Abbreviations </a:t>
            </a:r>
            <a:r>
              <a:rPr dirty="0" sz="1200">
                <a:latin typeface="Times New Roman"/>
                <a:cs typeface="Times New Roman"/>
              </a:rPr>
              <a:t>in names </a:t>
            </a:r>
            <a:r>
              <a:rPr dirty="0" sz="1200" spc="-5">
                <a:latin typeface="Times New Roman"/>
                <a:cs typeface="Times New Roman"/>
              </a:rPr>
              <a:t>should </a:t>
            </a:r>
            <a:r>
              <a:rPr dirty="0" sz="1200">
                <a:latin typeface="Times New Roman"/>
                <a:cs typeface="Times New Roman"/>
              </a:rPr>
              <a:t>be</a:t>
            </a:r>
            <a:r>
              <a:rPr dirty="0" sz="1200" spc="-80">
                <a:latin typeface="Times New Roman"/>
                <a:cs typeface="Times New Roman"/>
              </a:rPr>
              <a:t> </a:t>
            </a:r>
            <a:r>
              <a:rPr dirty="0" sz="1200">
                <a:latin typeface="Times New Roman"/>
                <a:cs typeface="Times New Roman"/>
              </a:rPr>
              <a:t>avoided.</a:t>
            </a:r>
            <a:endParaRPr sz="1200">
              <a:latin typeface="Times New Roman"/>
              <a:cs typeface="Times New Roman"/>
            </a:endParaRPr>
          </a:p>
          <a:p>
            <a:pPr marL="927100">
              <a:lnSpc>
                <a:spcPts val="1155"/>
              </a:lnSpc>
              <a:tabLst>
                <a:tab pos="2601595" algn="l"/>
                <a:tab pos="3288665" algn="l"/>
              </a:tabLst>
            </a:pPr>
            <a:r>
              <a:rPr dirty="0" sz="1000" spc="-5">
                <a:latin typeface="Courier New"/>
                <a:cs typeface="Courier New"/>
              </a:rPr>
              <a:t>computeAverage();	//</a:t>
            </a:r>
            <a:r>
              <a:rPr dirty="0" sz="1000">
                <a:latin typeface="Courier New"/>
                <a:cs typeface="Courier New"/>
              </a:rPr>
              <a:t> NOT:	</a:t>
            </a:r>
            <a:r>
              <a:rPr dirty="0" sz="1000" spc="-5">
                <a:latin typeface="Courier New"/>
                <a:cs typeface="Courier New"/>
              </a:rPr>
              <a:t>compAvg();</a:t>
            </a:r>
            <a:endParaRPr sz="1000">
              <a:latin typeface="Courier New"/>
              <a:cs typeface="Courier New"/>
            </a:endParaRPr>
          </a:p>
          <a:p>
            <a:pPr>
              <a:lnSpc>
                <a:spcPct val="100000"/>
              </a:lnSpc>
              <a:spcBef>
                <a:spcPts val="5"/>
              </a:spcBef>
            </a:pPr>
            <a:endParaRPr sz="1250">
              <a:latin typeface="Times New Roman"/>
              <a:cs typeface="Times New Roman"/>
            </a:endParaRPr>
          </a:p>
          <a:p>
            <a:pPr marL="12700" marR="6985">
              <a:lnSpc>
                <a:spcPts val="1380"/>
              </a:lnSpc>
            </a:pPr>
            <a:r>
              <a:rPr dirty="0" sz="1200">
                <a:latin typeface="Times New Roman"/>
                <a:cs typeface="Times New Roman"/>
              </a:rPr>
              <a:t>There are two </a:t>
            </a:r>
            <a:r>
              <a:rPr dirty="0" sz="1200" spc="-5">
                <a:latin typeface="Times New Roman"/>
                <a:cs typeface="Times New Roman"/>
              </a:rPr>
              <a:t>types </a:t>
            </a:r>
            <a:r>
              <a:rPr dirty="0" sz="1200">
                <a:latin typeface="Times New Roman"/>
                <a:cs typeface="Times New Roman"/>
              </a:rPr>
              <a:t>of </a:t>
            </a:r>
            <a:r>
              <a:rPr dirty="0" sz="1200" spc="-5">
                <a:latin typeface="Times New Roman"/>
                <a:cs typeface="Times New Roman"/>
              </a:rPr>
              <a:t>words </a:t>
            </a:r>
            <a:r>
              <a:rPr dirty="0" sz="1200">
                <a:latin typeface="Times New Roman"/>
                <a:cs typeface="Times New Roman"/>
              </a:rPr>
              <a:t>to consider. </a:t>
            </a:r>
            <a:r>
              <a:rPr dirty="0" sz="1200" spc="-5">
                <a:latin typeface="Times New Roman"/>
                <a:cs typeface="Times New Roman"/>
              </a:rPr>
              <a:t>First </a:t>
            </a:r>
            <a:r>
              <a:rPr dirty="0" sz="1200">
                <a:latin typeface="Times New Roman"/>
                <a:cs typeface="Times New Roman"/>
              </a:rPr>
              <a:t>are the common </a:t>
            </a:r>
            <a:r>
              <a:rPr dirty="0" sz="1200" spc="-5">
                <a:latin typeface="Times New Roman"/>
                <a:cs typeface="Times New Roman"/>
              </a:rPr>
              <a:t>words </a:t>
            </a:r>
            <a:r>
              <a:rPr dirty="0" sz="1200">
                <a:latin typeface="Times New Roman"/>
                <a:cs typeface="Times New Roman"/>
              </a:rPr>
              <a:t>listed in a  language dictionary. These must never be abbreviated. </a:t>
            </a:r>
            <a:r>
              <a:rPr dirty="0" sz="1200" spc="-5">
                <a:latin typeface="Times New Roman"/>
                <a:cs typeface="Times New Roman"/>
              </a:rPr>
              <a:t>Never</a:t>
            </a:r>
            <a:r>
              <a:rPr dirty="0" sz="1200" spc="-114">
                <a:latin typeface="Times New Roman"/>
                <a:cs typeface="Times New Roman"/>
              </a:rPr>
              <a:t> </a:t>
            </a:r>
            <a:r>
              <a:rPr dirty="0" sz="1200" spc="-5">
                <a:latin typeface="Times New Roman"/>
                <a:cs typeface="Times New Roman"/>
              </a:rPr>
              <a:t>write:</a:t>
            </a:r>
            <a:endParaRPr sz="1200">
              <a:latin typeface="Times New Roman"/>
              <a:cs typeface="Times New Roman"/>
            </a:endParaRPr>
          </a:p>
        </p:txBody>
      </p:sp>
      <p:sp>
        <p:nvSpPr>
          <p:cNvPr id="11" name="object 11"/>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153</a:t>
            </a:r>
          </a:p>
          <a:p>
            <a:pPr marL="1498600">
              <a:lnSpc>
                <a:spcPts val="1410"/>
              </a:lnSpc>
            </a:pPr>
            <a:r>
              <a:rPr dirty="0"/>
              <a:t>© Copyright </a:t>
            </a:r>
            <a:r>
              <a:rPr dirty="0" spc="-5"/>
              <a:t>Virtual University </a:t>
            </a:r>
            <a:r>
              <a:rPr dirty="0"/>
              <a:t>of</a:t>
            </a:r>
            <a:r>
              <a:rPr dirty="0" spc="-80"/>
              <a:t> </a:t>
            </a:r>
            <a:r>
              <a:rPr dirty="0" spc="-5"/>
              <a:t>Pakistan</a:t>
            </a:r>
          </a:p>
        </p:txBody>
      </p:sp>
      <p:sp>
        <p:nvSpPr>
          <p:cNvPr id="4" name="object 4"/>
          <p:cNvSpPr txBox="1"/>
          <p:nvPr/>
        </p:nvSpPr>
        <p:spPr>
          <a:xfrm>
            <a:off x="3249886" y="6294805"/>
            <a:ext cx="787400" cy="922019"/>
          </a:xfrm>
          <a:prstGeom prst="rect">
            <a:avLst/>
          </a:prstGeom>
        </p:spPr>
        <p:txBody>
          <a:bodyPr wrap="square" lIns="0" tIns="0" rIns="0" bIns="0" rtlCol="0" vert="horz">
            <a:spAutoFit/>
          </a:bodyPr>
          <a:lstStyle/>
          <a:p>
            <a:pPr marL="12700" marR="232410">
              <a:lnSpc>
                <a:spcPct val="118300"/>
              </a:lnSpc>
            </a:pPr>
            <a:r>
              <a:rPr dirty="0" sz="1000" spc="-5">
                <a:latin typeface="Courier New"/>
                <a:cs typeface="Courier New"/>
              </a:rPr>
              <a:t>com</a:t>
            </a:r>
            <a:r>
              <a:rPr dirty="0" sz="1000" spc="10">
                <a:latin typeface="Courier New"/>
                <a:cs typeface="Courier New"/>
              </a:rPr>
              <a:t>m</a:t>
            </a:r>
            <a:r>
              <a:rPr dirty="0" sz="1000" spc="-5">
                <a:latin typeface="Courier New"/>
                <a:cs typeface="Courier New"/>
              </a:rPr>
              <a:t>and  </a:t>
            </a:r>
            <a:r>
              <a:rPr dirty="0" sz="1000" spc="-5">
                <a:latin typeface="Courier New"/>
                <a:cs typeface="Courier New"/>
              </a:rPr>
              <a:t>copy  </a:t>
            </a:r>
            <a:r>
              <a:rPr dirty="0" sz="1000">
                <a:latin typeface="Courier New"/>
                <a:cs typeface="Courier New"/>
              </a:rPr>
              <a:t>point  </a:t>
            </a:r>
            <a:r>
              <a:rPr dirty="0" sz="1000" spc="-5">
                <a:latin typeface="Courier New"/>
                <a:cs typeface="Courier New"/>
              </a:rPr>
              <a:t>com</a:t>
            </a:r>
            <a:r>
              <a:rPr dirty="0" sz="1000" spc="10">
                <a:latin typeface="Courier New"/>
                <a:cs typeface="Courier New"/>
              </a:rPr>
              <a:t>p</a:t>
            </a:r>
            <a:r>
              <a:rPr dirty="0" sz="1000" spc="-5">
                <a:latin typeface="Courier New"/>
                <a:cs typeface="Courier New"/>
              </a:rPr>
              <a:t>ute</a:t>
            </a:r>
            <a:endParaRPr sz="1000">
              <a:latin typeface="Courier New"/>
              <a:cs typeface="Courier New"/>
            </a:endParaRPr>
          </a:p>
          <a:p>
            <a:pPr marL="12700">
              <a:lnSpc>
                <a:spcPct val="100000"/>
              </a:lnSpc>
              <a:spcBef>
                <a:spcPts val="215"/>
              </a:spcBef>
            </a:pPr>
            <a:r>
              <a:rPr dirty="0" sz="1000" spc="-5">
                <a:latin typeface="Courier New"/>
                <a:cs typeface="Courier New"/>
              </a:rPr>
              <a:t>initialize</a:t>
            </a:r>
            <a:endParaRPr sz="1000">
              <a:latin typeface="Courier New"/>
              <a:cs typeface="Courier New"/>
            </a:endParaRPr>
          </a:p>
        </p:txBody>
      </p:sp>
      <p:sp>
        <p:nvSpPr>
          <p:cNvPr id="5" name="object 5"/>
          <p:cNvSpPr txBox="1"/>
          <p:nvPr/>
        </p:nvSpPr>
        <p:spPr>
          <a:xfrm>
            <a:off x="2044687" y="6297167"/>
            <a:ext cx="1041400" cy="1089660"/>
          </a:xfrm>
          <a:prstGeom prst="rect">
            <a:avLst/>
          </a:prstGeom>
        </p:spPr>
        <p:txBody>
          <a:bodyPr wrap="square" lIns="0" tIns="0" rIns="0" bIns="0" rtlCol="0" vert="horz">
            <a:spAutoFit/>
          </a:bodyPr>
          <a:lstStyle/>
          <a:p>
            <a:pPr algn="just" marL="12700">
              <a:lnSpc>
                <a:spcPts val="1430"/>
              </a:lnSpc>
            </a:pPr>
            <a:r>
              <a:rPr dirty="0" sz="1000" spc="-10">
                <a:latin typeface="Courier New"/>
                <a:cs typeface="Courier New"/>
              </a:rPr>
              <a:t>cmd  </a:t>
            </a:r>
            <a:r>
              <a:rPr dirty="0" sz="1200">
                <a:latin typeface="Times New Roman"/>
                <a:cs typeface="Times New Roman"/>
              </a:rPr>
              <a:t>instead</a:t>
            </a:r>
            <a:r>
              <a:rPr dirty="0" sz="1200" spc="-25">
                <a:latin typeface="Times New Roman"/>
                <a:cs typeface="Times New Roman"/>
              </a:rPr>
              <a:t> </a:t>
            </a:r>
            <a:r>
              <a:rPr dirty="0" sz="1200">
                <a:latin typeface="Times New Roman"/>
                <a:cs typeface="Times New Roman"/>
              </a:rPr>
              <a:t>of</a:t>
            </a:r>
            <a:endParaRPr sz="1200">
              <a:latin typeface="Times New Roman"/>
              <a:cs typeface="Times New Roman"/>
            </a:endParaRPr>
          </a:p>
          <a:p>
            <a:pPr algn="just" marL="12700">
              <a:lnSpc>
                <a:spcPts val="1415"/>
              </a:lnSpc>
            </a:pPr>
            <a:r>
              <a:rPr dirty="0" sz="1000" spc="-5">
                <a:latin typeface="Courier New"/>
                <a:cs typeface="Courier New"/>
              </a:rPr>
              <a:t>cp   </a:t>
            </a:r>
            <a:r>
              <a:rPr dirty="0" sz="1200">
                <a:latin typeface="Times New Roman"/>
                <a:cs typeface="Times New Roman"/>
              </a:rPr>
              <a:t>instead</a:t>
            </a:r>
            <a:r>
              <a:rPr dirty="0" sz="1200" spc="-145">
                <a:latin typeface="Times New Roman"/>
                <a:cs typeface="Times New Roman"/>
              </a:rPr>
              <a:t> </a:t>
            </a:r>
            <a:r>
              <a:rPr dirty="0" sz="1200">
                <a:latin typeface="Times New Roman"/>
                <a:cs typeface="Times New Roman"/>
              </a:rPr>
              <a:t>of</a:t>
            </a:r>
            <a:endParaRPr sz="1200">
              <a:latin typeface="Times New Roman"/>
              <a:cs typeface="Times New Roman"/>
            </a:endParaRPr>
          </a:p>
          <a:p>
            <a:pPr algn="just" marL="12700" marR="5080">
              <a:lnSpc>
                <a:spcPct val="97500"/>
              </a:lnSpc>
              <a:spcBef>
                <a:spcPts val="20"/>
              </a:spcBef>
            </a:pPr>
            <a:r>
              <a:rPr dirty="0" sz="1000" spc="-5">
                <a:latin typeface="Courier New"/>
                <a:cs typeface="Courier New"/>
              </a:rPr>
              <a:t>pt </a:t>
            </a:r>
            <a:r>
              <a:rPr dirty="0" sz="1200">
                <a:latin typeface="Times New Roman"/>
                <a:cs typeface="Times New Roman"/>
              </a:rPr>
              <a:t>instead of  </a:t>
            </a:r>
            <a:r>
              <a:rPr dirty="0" sz="1000" spc="-5">
                <a:latin typeface="Courier New"/>
                <a:cs typeface="Courier New"/>
              </a:rPr>
              <a:t>comp </a:t>
            </a:r>
            <a:r>
              <a:rPr dirty="0" sz="1200">
                <a:latin typeface="Times New Roman"/>
                <a:cs typeface="Times New Roman"/>
              </a:rPr>
              <a:t>instead of  </a:t>
            </a:r>
            <a:r>
              <a:rPr dirty="0" sz="1000" spc="-5">
                <a:latin typeface="Courier New"/>
                <a:cs typeface="Courier New"/>
              </a:rPr>
              <a:t>init </a:t>
            </a:r>
            <a:r>
              <a:rPr dirty="0" sz="1200">
                <a:latin typeface="Times New Roman"/>
                <a:cs typeface="Times New Roman"/>
              </a:rPr>
              <a:t>instead of  etc.</a:t>
            </a:r>
            <a:endParaRPr sz="1200">
              <a:latin typeface="Times New Roman"/>
              <a:cs typeface="Times New Roman"/>
            </a:endParaRPr>
          </a:p>
        </p:txBody>
      </p:sp>
      <p:sp>
        <p:nvSpPr>
          <p:cNvPr id="6" name="object 6"/>
          <p:cNvSpPr txBox="1"/>
          <p:nvPr/>
        </p:nvSpPr>
        <p:spPr>
          <a:xfrm>
            <a:off x="1130300" y="7554468"/>
            <a:ext cx="5509895"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Then there are domain </a:t>
            </a:r>
            <a:r>
              <a:rPr dirty="0" sz="1200" spc="-5">
                <a:latin typeface="Times New Roman"/>
                <a:cs typeface="Times New Roman"/>
              </a:rPr>
              <a:t>specific </a:t>
            </a:r>
            <a:r>
              <a:rPr dirty="0" sz="1200">
                <a:latin typeface="Times New Roman"/>
                <a:cs typeface="Times New Roman"/>
              </a:rPr>
              <a:t>phrases that are more naturally known through their  acronym or abbreviations. These phrases </a:t>
            </a:r>
            <a:r>
              <a:rPr dirty="0" sz="1200" spc="-5">
                <a:latin typeface="Times New Roman"/>
                <a:cs typeface="Times New Roman"/>
              </a:rPr>
              <a:t>should </a:t>
            </a:r>
            <a:r>
              <a:rPr dirty="0" sz="1200">
                <a:latin typeface="Times New Roman"/>
                <a:cs typeface="Times New Roman"/>
              </a:rPr>
              <a:t>be kept abbreviated. </a:t>
            </a:r>
            <a:r>
              <a:rPr dirty="0" sz="1200" spc="-5">
                <a:latin typeface="Times New Roman"/>
                <a:cs typeface="Times New Roman"/>
              </a:rPr>
              <a:t>Never</a:t>
            </a:r>
            <a:r>
              <a:rPr dirty="0" sz="1200" spc="-105">
                <a:latin typeface="Times New Roman"/>
                <a:cs typeface="Times New Roman"/>
              </a:rPr>
              <a:t> </a:t>
            </a:r>
            <a:r>
              <a:rPr dirty="0" sz="1200" spc="-5">
                <a:latin typeface="Times New Roman"/>
                <a:cs typeface="Times New Roman"/>
              </a:rPr>
              <a:t>write:</a:t>
            </a:r>
            <a:endParaRPr sz="1200">
              <a:latin typeface="Times New Roman"/>
              <a:cs typeface="Times New Roman"/>
            </a:endParaRPr>
          </a:p>
        </p:txBody>
      </p:sp>
      <p:sp>
        <p:nvSpPr>
          <p:cNvPr id="7" name="object 7"/>
          <p:cNvSpPr txBox="1"/>
          <p:nvPr/>
        </p:nvSpPr>
        <p:spPr>
          <a:xfrm>
            <a:off x="3949700" y="8260080"/>
            <a:ext cx="62230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instead</a:t>
            </a:r>
            <a:r>
              <a:rPr dirty="0" sz="1200" spc="-105">
                <a:latin typeface="Times New Roman"/>
                <a:cs typeface="Times New Roman"/>
              </a:rPr>
              <a:t> </a:t>
            </a:r>
            <a:r>
              <a:rPr dirty="0" sz="1200">
                <a:latin typeface="Times New Roman"/>
                <a:cs typeface="Times New Roman"/>
              </a:rPr>
              <a:t>of</a:t>
            </a:r>
            <a:endParaRPr sz="1200">
              <a:latin typeface="Times New Roman"/>
              <a:cs typeface="Times New Roman"/>
            </a:endParaRPr>
          </a:p>
        </p:txBody>
      </p:sp>
      <p:sp>
        <p:nvSpPr>
          <p:cNvPr id="8" name="object 8"/>
          <p:cNvSpPr txBox="1"/>
          <p:nvPr/>
        </p:nvSpPr>
        <p:spPr>
          <a:xfrm>
            <a:off x="2044674" y="7906004"/>
            <a:ext cx="3020695" cy="553085"/>
          </a:xfrm>
          <a:prstGeom prst="rect">
            <a:avLst/>
          </a:prstGeom>
        </p:spPr>
        <p:txBody>
          <a:bodyPr wrap="square" lIns="0" tIns="0" rIns="0" bIns="0" rtlCol="0" vert="horz">
            <a:spAutoFit/>
          </a:bodyPr>
          <a:lstStyle/>
          <a:p>
            <a:pPr marL="12700" marR="5080">
              <a:lnSpc>
                <a:spcPts val="1430"/>
              </a:lnSpc>
              <a:tabLst>
                <a:tab pos="1917064" algn="l"/>
                <a:tab pos="2703195" algn="l"/>
              </a:tabLst>
            </a:pPr>
            <a:r>
              <a:rPr dirty="0" sz="1000" spc="-5">
                <a:latin typeface="Courier New"/>
                <a:cs typeface="Courier New"/>
              </a:rPr>
              <a:t>Hypertex</a:t>
            </a:r>
            <a:r>
              <a:rPr dirty="0" sz="1000" spc="10">
                <a:latin typeface="Courier New"/>
                <a:cs typeface="Courier New"/>
              </a:rPr>
              <a:t>t</a:t>
            </a:r>
            <a:r>
              <a:rPr dirty="0" sz="1000" spc="-5">
                <a:latin typeface="Courier New"/>
                <a:cs typeface="Courier New"/>
              </a:rPr>
              <a:t>MarkupLa</a:t>
            </a:r>
            <a:r>
              <a:rPr dirty="0" sz="1000" spc="10">
                <a:latin typeface="Courier New"/>
                <a:cs typeface="Courier New"/>
              </a:rPr>
              <a:t>n</a:t>
            </a:r>
            <a:r>
              <a:rPr dirty="0" sz="1000" spc="-5">
                <a:latin typeface="Courier New"/>
                <a:cs typeface="Courier New"/>
              </a:rPr>
              <a:t>guage</a:t>
            </a:r>
            <a:r>
              <a:rPr dirty="0" sz="1000">
                <a:latin typeface="Courier New"/>
                <a:cs typeface="Courier New"/>
              </a:rPr>
              <a:t>	</a:t>
            </a:r>
            <a:r>
              <a:rPr dirty="0" sz="1200">
                <a:latin typeface="Times New Roman"/>
                <a:cs typeface="Times New Roman"/>
              </a:rPr>
              <a:t>instead</a:t>
            </a:r>
            <a:r>
              <a:rPr dirty="0" sz="1200" spc="-5">
                <a:latin typeface="Times New Roman"/>
                <a:cs typeface="Times New Roman"/>
              </a:rPr>
              <a:t> </a:t>
            </a:r>
            <a:r>
              <a:rPr dirty="0" sz="1200">
                <a:latin typeface="Times New Roman"/>
                <a:cs typeface="Times New Roman"/>
              </a:rPr>
              <a:t>of	</a:t>
            </a:r>
            <a:r>
              <a:rPr dirty="0" sz="1000" spc="-5">
                <a:latin typeface="Courier New"/>
                <a:cs typeface="Courier New"/>
              </a:rPr>
              <a:t>html  </a:t>
            </a:r>
            <a:r>
              <a:rPr dirty="0" sz="1000" spc="-5">
                <a:latin typeface="Courier New"/>
                <a:cs typeface="Courier New"/>
              </a:rPr>
              <a:t>CentralProcessingUnit	</a:t>
            </a:r>
            <a:r>
              <a:rPr dirty="0" sz="1200">
                <a:latin typeface="Times New Roman"/>
                <a:cs typeface="Times New Roman"/>
              </a:rPr>
              <a:t>instead</a:t>
            </a:r>
            <a:r>
              <a:rPr dirty="0" sz="1200" spc="-5">
                <a:latin typeface="Times New Roman"/>
                <a:cs typeface="Times New Roman"/>
              </a:rPr>
              <a:t> </a:t>
            </a:r>
            <a:r>
              <a:rPr dirty="0" sz="1200">
                <a:latin typeface="Times New Roman"/>
                <a:cs typeface="Times New Roman"/>
              </a:rPr>
              <a:t>of	</a:t>
            </a:r>
            <a:r>
              <a:rPr dirty="0" sz="1000" spc="-5">
                <a:latin typeface="Courier New"/>
                <a:cs typeface="Courier New"/>
              </a:rPr>
              <a:t>cpu</a:t>
            </a:r>
            <a:endParaRPr sz="1000">
              <a:latin typeface="Courier New"/>
              <a:cs typeface="Courier New"/>
            </a:endParaRPr>
          </a:p>
          <a:p>
            <a:pPr algn="r" marR="156845">
              <a:lnSpc>
                <a:spcPct val="100000"/>
              </a:lnSpc>
              <a:spcBef>
                <a:spcPts val="130"/>
              </a:spcBef>
            </a:pPr>
            <a:r>
              <a:rPr dirty="0" sz="1000" spc="-5">
                <a:latin typeface="Courier New"/>
                <a:cs typeface="Courier New"/>
              </a:rPr>
              <a:t>pe</a:t>
            </a:r>
            <a:endParaRPr sz="1000">
              <a:latin typeface="Courier New"/>
              <a:cs typeface="Courier New"/>
            </a:endParaRPr>
          </a:p>
        </p:txBody>
      </p:sp>
      <p:sp>
        <p:nvSpPr>
          <p:cNvPr id="9" name="object 9"/>
          <p:cNvSpPr txBox="1"/>
          <p:nvPr/>
        </p:nvSpPr>
        <p:spPr>
          <a:xfrm>
            <a:off x="2044674" y="8285543"/>
            <a:ext cx="1318895" cy="344805"/>
          </a:xfrm>
          <a:prstGeom prst="rect">
            <a:avLst/>
          </a:prstGeom>
        </p:spPr>
        <p:txBody>
          <a:bodyPr wrap="square" lIns="0" tIns="0" rIns="0" bIns="0" rtlCol="0" vert="horz">
            <a:spAutoFit/>
          </a:bodyPr>
          <a:lstStyle/>
          <a:p>
            <a:pPr marL="12700">
              <a:lnSpc>
                <a:spcPts val="1190"/>
              </a:lnSpc>
            </a:pPr>
            <a:r>
              <a:rPr dirty="0" sz="1000" spc="-5">
                <a:latin typeface="Courier New"/>
                <a:cs typeface="Courier New"/>
              </a:rPr>
              <a:t>PriceEarningRatio</a:t>
            </a:r>
            <a:endParaRPr sz="1000">
              <a:latin typeface="Courier New"/>
              <a:cs typeface="Courier New"/>
            </a:endParaRPr>
          </a:p>
          <a:p>
            <a:pPr marL="12700">
              <a:lnSpc>
                <a:spcPts val="1430"/>
              </a:lnSpc>
            </a:pPr>
            <a:r>
              <a:rPr dirty="0" sz="1200">
                <a:latin typeface="Times New Roman"/>
                <a:cs typeface="Times New Roman"/>
              </a:rPr>
              <a:t>etc.</a:t>
            </a:r>
            <a:endParaRPr sz="1200">
              <a:latin typeface="Times New Roman"/>
              <a:cs typeface="Times New Roman"/>
            </a:endParaRPr>
          </a:p>
        </p:txBody>
      </p:sp>
      <p:sp>
        <p:nvSpPr>
          <p:cNvPr id="10" name="object 10"/>
          <p:cNvSpPr txBox="1"/>
          <p:nvPr/>
        </p:nvSpPr>
        <p:spPr>
          <a:xfrm>
            <a:off x="1130300" y="8785859"/>
            <a:ext cx="331470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12. </a:t>
            </a:r>
            <a:r>
              <a:rPr dirty="0" sz="1200" spc="-5">
                <a:latin typeface="Times New Roman"/>
                <a:cs typeface="Times New Roman"/>
              </a:rPr>
              <a:t>Negated </a:t>
            </a:r>
            <a:r>
              <a:rPr dirty="0" sz="1200">
                <a:latin typeface="Times New Roman"/>
                <a:cs typeface="Times New Roman"/>
              </a:rPr>
              <a:t>boolean variable names must be</a:t>
            </a:r>
            <a:r>
              <a:rPr dirty="0" sz="1200" spc="-95">
                <a:latin typeface="Times New Roman"/>
                <a:cs typeface="Times New Roman"/>
              </a:rPr>
              <a:t> </a:t>
            </a:r>
            <a:r>
              <a:rPr dirty="0" sz="1200">
                <a:latin typeface="Times New Roman"/>
                <a:cs typeface="Times New Roman"/>
              </a:rPr>
              <a:t>avoided.</a:t>
            </a:r>
            <a:endParaRPr sz="1200">
              <a:latin typeface="Times New Roman"/>
              <a:cs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graphicFrame>
        <p:nvGraphicFramePr>
          <p:cNvPr id="5" name="object 5"/>
          <p:cNvGraphicFramePr>
            <a:graphicFrameLocks noGrp="1"/>
          </p:cNvGraphicFramePr>
          <p:nvPr/>
        </p:nvGraphicFramePr>
        <p:xfrm>
          <a:off x="2035175" y="866134"/>
          <a:ext cx="3091180" cy="396875"/>
        </p:xfrm>
        <a:graphic>
          <a:graphicData uri="http://schemas.openxmlformats.org/drawingml/2006/table">
            <a:tbl>
              <a:tblPr firstRow="1" bandRow="1">
                <a:tableStyleId>{2D5ABB26-0587-4C30-8999-92F81FD0307C}</a:tableStyleId>
              </a:tblPr>
              <a:tblGrid>
                <a:gridCol w="1392403"/>
                <a:gridCol w="799671"/>
                <a:gridCol w="899083"/>
              </a:tblGrid>
              <a:tr h="198354">
                <a:tc>
                  <a:txBody>
                    <a:bodyPr/>
                    <a:lstStyle/>
                    <a:p>
                      <a:pPr marL="22225">
                        <a:lnSpc>
                          <a:spcPct val="100000"/>
                        </a:lnSpc>
                        <a:spcBef>
                          <a:spcPts val="229"/>
                        </a:spcBef>
                      </a:pPr>
                      <a:r>
                        <a:rPr dirty="0" sz="1000" spc="-10">
                          <a:latin typeface="Courier New"/>
                          <a:cs typeface="Courier New"/>
                        </a:rPr>
                        <a:t>boolean</a:t>
                      </a:r>
                      <a:r>
                        <a:rPr dirty="0" sz="1000" spc="-75">
                          <a:latin typeface="Courier New"/>
                          <a:cs typeface="Courier New"/>
                        </a:rPr>
                        <a:t> </a:t>
                      </a:r>
                      <a:r>
                        <a:rPr dirty="0" sz="1000" spc="-5">
                          <a:latin typeface="Courier New"/>
                          <a:cs typeface="Courier New"/>
                        </a:rPr>
                        <a:t>isError;</a:t>
                      </a:r>
                      <a:endParaRPr sz="1000">
                        <a:latin typeface="Courier New"/>
                        <a:cs typeface="Courier New"/>
                      </a:endParaRPr>
                    </a:p>
                  </a:txBody>
                  <a:tcPr marL="0" marR="0" marB="0" marT="0"/>
                </a:tc>
                <a:tc>
                  <a:txBody>
                    <a:bodyPr/>
                    <a:lstStyle/>
                    <a:p>
                      <a:pPr algn="r" marR="107314">
                        <a:lnSpc>
                          <a:spcPct val="100000"/>
                        </a:lnSpc>
                        <a:spcBef>
                          <a:spcPts val="229"/>
                        </a:spcBef>
                      </a:pPr>
                      <a:r>
                        <a:rPr dirty="0" sz="1000" spc="-5">
                          <a:latin typeface="Courier New"/>
                          <a:cs typeface="Courier New"/>
                        </a:rPr>
                        <a:t>//</a:t>
                      </a:r>
                      <a:r>
                        <a:rPr dirty="0" sz="1000" spc="-95">
                          <a:latin typeface="Courier New"/>
                          <a:cs typeface="Courier New"/>
                        </a:rPr>
                        <a:t> </a:t>
                      </a:r>
                      <a:r>
                        <a:rPr dirty="0" sz="1000" spc="-5">
                          <a:latin typeface="Courier New"/>
                          <a:cs typeface="Courier New"/>
                        </a:rPr>
                        <a:t>NOT:</a:t>
                      </a:r>
                      <a:endParaRPr sz="1000">
                        <a:latin typeface="Courier New"/>
                        <a:cs typeface="Courier New"/>
                      </a:endParaRPr>
                    </a:p>
                  </a:txBody>
                  <a:tcPr marL="0" marR="0" marB="0" marT="0"/>
                </a:tc>
                <a:tc>
                  <a:txBody>
                    <a:bodyPr/>
                    <a:lstStyle/>
                    <a:p>
                      <a:pPr algn="r" marR="14604">
                        <a:lnSpc>
                          <a:spcPct val="100000"/>
                        </a:lnSpc>
                        <a:spcBef>
                          <a:spcPts val="229"/>
                        </a:spcBef>
                      </a:pPr>
                      <a:r>
                        <a:rPr dirty="0" sz="1000">
                          <a:latin typeface="Courier New"/>
                          <a:cs typeface="Courier New"/>
                        </a:rPr>
                        <a:t>isNot</a:t>
                      </a:r>
                      <a:r>
                        <a:rPr dirty="0" sz="1000" spc="20">
                          <a:latin typeface="Courier New"/>
                          <a:cs typeface="Courier New"/>
                        </a:rPr>
                        <a:t>E</a:t>
                      </a:r>
                      <a:r>
                        <a:rPr dirty="0" sz="1000">
                          <a:latin typeface="Courier New"/>
                          <a:cs typeface="Courier New"/>
                        </a:rPr>
                        <a:t>rror</a:t>
                      </a:r>
                      <a:endParaRPr sz="1000">
                        <a:latin typeface="Courier New"/>
                        <a:cs typeface="Courier New"/>
                      </a:endParaRPr>
                    </a:p>
                  </a:txBody>
                  <a:tcPr marL="0" marR="0" marB="0" marT="0"/>
                </a:tc>
              </a:tr>
              <a:tr h="198354">
                <a:tc>
                  <a:txBody>
                    <a:bodyPr/>
                    <a:lstStyle/>
                    <a:p>
                      <a:pPr marL="22225">
                        <a:lnSpc>
                          <a:spcPts val="1000"/>
                        </a:lnSpc>
                      </a:pPr>
                      <a:r>
                        <a:rPr dirty="0" sz="1000" spc="-10">
                          <a:latin typeface="Courier New"/>
                          <a:cs typeface="Courier New"/>
                        </a:rPr>
                        <a:t>boolean</a:t>
                      </a:r>
                      <a:r>
                        <a:rPr dirty="0" sz="1000" spc="-75">
                          <a:latin typeface="Courier New"/>
                          <a:cs typeface="Courier New"/>
                        </a:rPr>
                        <a:t> </a:t>
                      </a:r>
                      <a:r>
                        <a:rPr dirty="0" sz="1000" spc="-5">
                          <a:latin typeface="Courier New"/>
                          <a:cs typeface="Courier New"/>
                        </a:rPr>
                        <a:t>isFound;</a:t>
                      </a:r>
                      <a:endParaRPr sz="1000">
                        <a:latin typeface="Courier New"/>
                        <a:cs typeface="Courier New"/>
                      </a:endParaRPr>
                    </a:p>
                  </a:txBody>
                  <a:tcPr marL="0" marR="0" marB="0" marT="0"/>
                </a:tc>
                <a:tc>
                  <a:txBody>
                    <a:bodyPr/>
                    <a:lstStyle/>
                    <a:p>
                      <a:pPr algn="r" marR="107314">
                        <a:lnSpc>
                          <a:spcPts val="1000"/>
                        </a:lnSpc>
                      </a:pPr>
                      <a:r>
                        <a:rPr dirty="0" sz="1000" spc="-5">
                          <a:latin typeface="Courier New"/>
                          <a:cs typeface="Courier New"/>
                        </a:rPr>
                        <a:t>//</a:t>
                      </a:r>
                      <a:r>
                        <a:rPr dirty="0" sz="1000" spc="-95">
                          <a:latin typeface="Courier New"/>
                          <a:cs typeface="Courier New"/>
                        </a:rPr>
                        <a:t> </a:t>
                      </a:r>
                      <a:r>
                        <a:rPr dirty="0" sz="1000" spc="-5">
                          <a:latin typeface="Courier New"/>
                          <a:cs typeface="Courier New"/>
                        </a:rPr>
                        <a:t>NOT:</a:t>
                      </a:r>
                      <a:endParaRPr sz="1000">
                        <a:latin typeface="Courier New"/>
                        <a:cs typeface="Courier New"/>
                      </a:endParaRPr>
                    </a:p>
                  </a:txBody>
                  <a:tcPr marL="0" marR="0" marB="0" marT="0"/>
                </a:tc>
                <a:tc>
                  <a:txBody>
                    <a:bodyPr/>
                    <a:lstStyle/>
                    <a:p>
                      <a:pPr algn="r" marR="14604">
                        <a:lnSpc>
                          <a:spcPts val="1000"/>
                        </a:lnSpc>
                      </a:pPr>
                      <a:r>
                        <a:rPr dirty="0" sz="1000">
                          <a:latin typeface="Courier New"/>
                          <a:cs typeface="Courier New"/>
                        </a:rPr>
                        <a:t>isNot</a:t>
                      </a:r>
                      <a:r>
                        <a:rPr dirty="0" sz="1000" spc="20">
                          <a:latin typeface="Courier New"/>
                          <a:cs typeface="Courier New"/>
                        </a:rPr>
                        <a:t>F</a:t>
                      </a:r>
                      <a:r>
                        <a:rPr dirty="0" sz="1000" spc="-5">
                          <a:latin typeface="Courier New"/>
                          <a:cs typeface="Courier New"/>
                        </a:rPr>
                        <a:t>ound</a:t>
                      </a:r>
                      <a:endParaRPr sz="1000">
                        <a:latin typeface="Courier New"/>
                        <a:cs typeface="Courier New"/>
                      </a:endParaRPr>
                    </a:p>
                  </a:txBody>
                  <a:tcPr marL="0" marR="0" marB="0" marT="0"/>
                </a:tc>
              </a:tr>
            </a:tbl>
          </a:graphicData>
        </a:graphic>
      </p:graphicFrame>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154</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1369568"/>
            <a:ext cx="5511800" cy="1718945"/>
          </a:xfrm>
          <a:prstGeom prst="rect">
            <a:avLst/>
          </a:prstGeom>
        </p:spPr>
        <p:txBody>
          <a:bodyPr wrap="square" lIns="0" tIns="0" rIns="0" bIns="0" rtlCol="0" vert="horz">
            <a:spAutoFit/>
          </a:bodyPr>
          <a:lstStyle/>
          <a:p>
            <a:pPr algn="just" marL="12700" marR="5080">
              <a:lnSpc>
                <a:spcPts val="1430"/>
              </a:lnSpc>
            </a:pPr>
            <a:r>
              <a:rPr dirty="0" sz="1200">
                <a:latin typeface="Times New Roman"/>
                <a:cs typeface="Times New Roman"/>
              </a:rPr>
              <a:t>The problem </a:t>
            </a:r>
            <a:r>
              <a:rPr dirty="0" sz="1200" spc="5">
                <a:latin typeface="Times New Roman"/>
                <a:cs typeface="Times New Roman"/>
              </a:rPr>
              <a:t>arise when </a:t>
            </a:r>
            <a:r>
              <a:rPr dirty="0" sz="1200">
                <a:latin typeface="Times New Roman"/>
                <a:cs typeface="Times New Roman"/>
              </a:rPr>
              <a:t>the logical </a:t>
            </a:r>
            <a:r>
              <a:rPr dirty="0" sz="1000" spc="-10" b="1">
                <a:latin typeface="Times New Roman"/>
                <a:cs typeface="Times New Roman"/>
              </a:rPr>
              <a:t>NOT </a:t>
            </a:r>
            <a:r>
              <a:rPr dirty="0" sz="1200">
                <a:latin typeface="Times New Roman"/>
                <a:cs typeface="Times New Roman"/>
              </a:rPr>
              <a:t>operator is used and double negative arises. It </a:t>
            </a:r>
            <a:r>
              <a:rPr dirty="0" sz="1200" spc="10">
                <a:latin typeface="Times New Roman"/>
                <a:cs typeface="Times New Roman"/>
              </a:rPr>
              <a:t>is  </a:t>
            </a:r>
            <a:r>
              <a:rPr dirty="0" sz="1200">
                <a:latin typeface="Times New Roman"/>
                <a:cs typeface="Times New Roman"/>
              </a:rPr>
              <a:t>not immediately apparent </a:t>
            </a:r>
            <a:r>
              <a:rPr dirty="0" sz="1200" spc="-5">
                <a:latin typeface="Times New Roman"/>
                <a:cs typeface="Times New Roman"/>
              </a:rPr>
              <a:t>what </a:t>
            </a:r>
            <a:r>
              <a:rPr dirty="0" sz="1000" spc="-5">
                <a:latin typeface="Courier New"/>
                <a:cs typeface="Courier New"/>
              </a:rPr>
              <a:t>!isNotError</a:t>
            </a:r>
            <a:r>
              <a:rPr dirty="0" sz="1000" spc="-160">
                <a:latin typeface="Courier New"/>
                <a:cs typeface="Courier New"/>
              </a:rPr>
              <a:t> </a:t>
            </a:r>
            <a:r>
              <a:rPr dirty="0" sz="1200">
                <a:latin typeface="Times New Roman"/>
                <a:cs typeface="Times New Roman"/>
              </a:rPr>
              <a:t>means.</a:t>
            </a:r>
            <a:endParaRPr sz="1200">
              <a:latin typeface="Times New Roman"/>
              <a:cs typeface="Times New Roman"/>
            </a:endParaRPr>
          </a:p>
          <a:p>
            <a:pPr>
              <a:lnSpc>
                <a:spcPct val="100000"/>
              </a:lnSpc>
              <a:spcBef>
                <a:spcPts val="35"/>
              </a:spcBef>
            </a:pPr>
            <a:endParaRPr sz="1150">
              <a:latin typeface="Times New Roman"/>
              <a:cs typeface="Times New Roman"/>
            </a:endParaRPr>
          </a:p>
          <a:p>
            <a:pPr algn="just" marL="12700" marR="5080">
              <a:lnSpc>
                <a:spcPts val="1380"/>
              </a:lnSpc>
            </a:pPr>
            <a:r>
              <a:rPr dirty="0" sz="1200">
                <a:latin typeface="Times New Roman"/>
                <a:cs typeface="Times New Roman"/>
              </a:rPr>
              <a:t>13. </a:t>
            </a:r>
            <a:r>
              <a:rPr dirty="0" sz="1200" spc="-5">
                <a:latin typeface="Times New Roman"/>
                <a:cs typeface="Times New Roman"/>
              </a:rPr>
              <a:t>Functions </a:t>
            </a:r>
            <a:r>
              <a:rPr dirty="0" sz="1200">
                <a:latin typeface="Times New Roman"/>
                <a:cs typeface="Times New Roman"/>
              </a:rPr>
              <a:t>(methods returning an object) </a:t>
            </a:r>
            <a:r>
              <a:rPr dirty="0" sz="1200" spc="-5">
                <a:latin typeface="Times New Roman"/>
                <a:cs typeface="Times New Roman"/>
              </a:rPr>
              <a:t>should </a:t>
            </a:r>
            <a:r>
              <a:rPr dirty="0" sz="1200">
                <a:latin typeface="Times New Roman"/>
                <a:cs typeface="Times New Roman"/>
              </a:rPr>
              <a:t>be named after </a:t>
            </a:r>
            <a:r>
              <a:rPr dirty="0" sz="1200" spc="-5">
                <a:latin typeface="Times New Roman"/>
                <a:cs typeface="Times New Roman"/>
              </a:rPr>
              <a:t>what </a:t>
            </a:r>
            <a:r>
              <a:rPr dirty="0" sz="1200">
                <a:latin typeface="Times New Roman"/>
                <a:cs typeface="Times New Roman"/>
              </a:rPr>
              <a:t>they return and  procedures </a:t>
            </a:r>
            <a:r>
              <a:rPr dirty="0" sz="1000" spc="-5">
                <a:latin typeface="Times New Roman"/>
                <a:cs typeface="Times New Roman"/>
              </a:rPr>
              <a:t>(</a:t>
            </a:r>
            <a:r>
              <a:rPr dirty="0" sz="1000" spc="-5" i="1">
                <a:latin typeface="Times New Roman"/>
                <a:cs typeface="Times New Roman"/>
              </a:rPr>
              <a:t>void </a:t>
            </a:r>
            <a:r>
              <a:rPr dirty="0" sz="1000" spc="-5">
                <a:latin typeface="Times New Roman"/>
                <a:cs typeface="Times New Roman"/>
              </a:rPr>
              <a:t>methods) </a:t>
            </a:r>
            <a:r>
              <a:rPr dirty="0" sz="1200">
                <a:latin typeface="Times New Roman"/>
                <a:cs typeface="Times New Roman"/>
              </a:rPr>
              <a:t>after </a:t>
            </a:r>
            <a:r>
              <a:rPr dirty="0" sz="1200" spc="-5">
                <a:latin typeface="Times New Roman"/>
                <a:cs typeface="Times New Roman"/>
              </a:rPr>
              <a:t>what </a:t>
            </a:r>
            <a:r>
              <a:rPr dirty="0" sz="1200">
                <a:latin typeface="Times New Roman"/>
                <a:cs typeface="Times New Roman"/>
              </a:rPr>
              <a:t>they do. This increases readability. </a:t>
            </a:r>
            <a:r>
              <a:rPr dirty="0" sz="1200" spc="-5">
                <a:latin typeface="Times New Roman"/>
                <a:cs typeface="Times New Roman"/>
              </a:rPr>
              <a:t>Makes </a:t>
            </a:r>
            <a:r>
              <a:rPr dirty="0" sz="1200">
                <a:latin typeface="Times New Roman"/>
                <a:cs typeface="Times New Roman"/>
              </a:rPr>
              <a:t>it clear  </a:t>
            </a:r>
            <a:r>
              <a:rPr dirty="0" sz="1200" spc="-5">
                <a:latin typeface="Times New Roman"/>
                <a:cs typeface="Times New Roman"/>
              </a:rPr>
              <a:t>what </a:t>
            </a:r>
            <a:r>
              <a:rPr dirty="0" sz="1200">
                <a:latin typeface="Times New Roman"/>
                <a:cs typeface="Times New Roman"/>
              </a:rPr>
              <a:t>the unit </a:t>
            </a:r>
            <a:r>
              <a:rPr dirty="0" sz="1200" spc="-5">
                <a:latin typeface="Times New Roman"/>
                <a:cs typeface="Times New Roman"/>
              </a:rPr>
              <a:t>should </a:t>
            </a:r>
            <a:r>
              <a:rPr dirty="0" sz="1200">
                <a:latin typeface="Times New Roman"/>
                <a:cs typeface="Times New Roman"/>
              </a:rPr>
              <a:t>do and especially all the things it is </a:t>
            </a:r>
            <a:r>
              <a:rPr dirty="0" sz="1200" i="1">
                <a:latin typeface="Times New Roman"/>
                <a:cs typeface="Times New Roman"/>
              </a:rPr>
              <a:t>not </a:t>
            </a:r>
            <a:r>
              <a:rPr dirty="0" sz="1200" spc="-5">
                <a:latin typeface="Times New Roman"/>
                <a:cs typeface="Times New Roman"/>
              </a:rPr>
              <a:t>supposed </a:t>
            </a:r>
            <a:r>
              <a:rPr dirty="0" sz="1200">
                <a:latin typeface="Times New Roman"/>
                <a:cs typeface="Times New Roman"/>
              </a:rPr>
              <a:t>to do. This again  makes it easier to keep the code clean of </a:t>
            </a:r>
            <a:r>
              <a:rPr dirty="0" sz="1200" spc="-5">
                <a:latin typeface="Times New Roman"/>
                <a:cs typeface="Times New Roman"/>
              </a:rPr>
              <a:t>side </a:t>
            </a:r>
            <a:r>
              <a:rPr dirty="0" sz="1200">
                <a:latin typeface="Times New Roman"/>
                <a:cs typeface="Times New Roman"/>
              </a:rPr>
              <a:t>effects. </a:t>
            </a:r>
            <a:r>
              <a:rPr dirty="0" sz="1200" spc="-5">
                <a:latin typeface="Times New Roman"/>
                <a:cs typeface="Times New Roman"/>
              </a:rPr>
              <a:t>Naming </a:t>
            </a:r>
            <a:r>
              <a:rPr dirty="0" sz="1200">
                <a:latin typeface="Times New Roman"/>
                <a:cs typeface="Times New Roman"/>
              </a:rPr>
              <a:t>pointers in C++  </a:t>
            </a:r>
            <a:r>
              <a:rPr dirty="0" sz="1200" spc="-5">
                <a:latin typeface="Times New Roman"/>
                <a:cs typeface="Times New Roman"/>
              </a:rPr>
              <a:t>specifically should </a:t>
            </a:r>
            <a:r>
              <a:rPr dirty="0" sz="1200">
                <a:latin typeface="Times New Roman"/>
                <a:cs typeface="Times New Roman"/>
              </a:rPr>
              <a:t>be clear and </a:t>
            </a:r>
            <a:r>
              <a:rPr dirty="0" sz="1200" spc="-5">
                <a:latin typeface="Times New Roman"/>
                <a:cs typeface="Times New Roman"/>
              </a:rPr>
              <a:t>should </a:t>
            </a:r>
            <a:r>
              <a:rPr dirty="0" sz="1200">
                <a:latin typeface="Times New Roman"/>
                <a:cs typeface="Times New Roman"/>
              </a:rPr>
              <a:t>represent the pointer type</a:t>
            </a:r>
            <a:r>
              <a:rPr dirty="0" sz="1200" spc="-85">
                <a:latin typeface="Times New Roman"/>
                <a:cs typeface="Times New Roman"/>
              </a:rPr>
              <a:t> </a:t>
            </a:r>
            <a:r>
              <a:rPr dirty="0" sz="1200">
                <a:latin typeface="Times New Roman"/>
                <a:cs typeface="Times New Roman"/>
              </a:rPr>
              <a:t>distinctly.</a:t>
            </a:r>
            <a:endParaRPr sz="1200">
              <a:latin typeface="Times New Roman"/>
              <a:cs typeface="Times New Roman"/>
            </a:endParaRPr>
          </a:p>
          <a:p>
            <a:pPr>
              <a:lnSpc>
                <a:spcPct val="100000"/>
              </a:lnSpc>
              <a:spcBef>
                <a:spcPts val="30"/>
              </a:spcBef>
            </a:pPr>
            <a:endParaRPr sz="950">
              <a:latin typeface="Times New Roman"/>
              <a:cs typeface="Times New Roman"/>
            </a:endParaRPr>
          </a:p>
          <a:p>
            <a:pPr marL="927100">
              <a:lnSpc>
                <a:spcPct val="100000"/>
              </a:lnSpc>
              <a:tabLst>
                <a:tab pos="1840864" algn="l"/>
              </a:tabLst>
            </a:pPr>
            <a:r>
              <a:rPr dirty="0" sz="1000" spc="-5">
                <a:latin typeface="Times New Roman"/>
                <a:cs typeface="Times New Roman"/>
              </a:rPr>
              <a:t>Line</a:t>
            </a:r>
            <a:r>
              <a:rPr dirty="0" sz="1000">
                <a:latin typeface="Times New Roman"/>
                <a:cs typeface="Times New Roman"/>
              </a:rPr>
              <a:t> </a:t>
            </a:r>
            <a:r>
              <a:rPr dirty="0" sz="1000" spc="-5">
                <a:latin typeface="Times New Roman"/>
                <a:cs typeface="Times New Roman"/>
              </a:rPr>
              <a:t>*line	//NOT    Line *pLine; or Line *lineptr;</a:t>
            </a:r>
            <a:r>
              <a:rPr dirty="0" sz="1000" spc="75">
                <a:latin typeface="Times New Roman"/>
                <a:cs typeface="Times New Roman"/>
              </a:rPr>
              <a:t> </a:t>
            </a:r>
            <a:r>
              <a:rPr dirty="0" sz="1000" spc="-5">
                <a:latin typeface="Times New Roman"/>
                <a:cs typeface="Times New Roman"/>
              </a:rPr>
              <a:t>etc</a:t>
            </a:r>
            <a:endParaRPr sz="1000">
              <a:latin typeface="Times New Roman"/>
              <a:cs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66279"/>
            <a:ext cx="3035935" cy="720725"/>
          </a:xfrm>
          <a:prstGeom prst="rect">
            <a:avLst/>
          </a:prstGeom>
        </p:spPr>
        <p:txBody>
          <a:bodyPr wrap="square" lIns="0" tIns="0" rIns="0" bIns="0" rtlCol="0" vert="horz">
            <a:spAutoFit/>
          </a:bodyPr>
          <a:lstStyle/>
          <a:p>
            <a:pPr marL="13144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29</a:t>
            </a:r>
            <a:endParaRPr sz="1900">
              <a:latin typeface="Times New Roman"/>
              <a:cs typeface="Times New Roman"/>
            </a:endParaRPr>
          </a:p>
          <a:p>
            <a:pPr marL="12700">
              <a:lnSpc>
                <a:spcPct val="100000"/>
              </a:lnSpc>
              <a:spcBef>
                <a:spcPts val="1614"/>
              </a:spcBef>
            </a:pPr>
            <a:r>
              <a:rPr dirty="0" sz="1200" b="1">
                <a:latin typeface="Times New Roman"/>
                <a:cs typeface="Times New Roman"/>
              </a:rPr>
              <a:t>10.4 </a:t>
            </a:r>
            <a:r>
              <a:rPr dirty="0" sz="1400" b="1">
                <a:latin typeface="Times New Roman"/>
                <a:cs typeface="Times New Roman"/>
              </a:rPr>
              <a:t>File </a:t>
            </a:r>
            <a:r>
              <a:rPr dirty="0" sz="1400" spc="-5" b="1">
                <a:latin typeface="Times New Roman"/>
                <a:cs typeface="Times New Roman"/>
              </a:rPr>
              <a:t>handling </a:t>
            </a:r>
            <a:r>
              <a:rPr dirty="0" sz="1400" spc="-10" b="1">
                <a:latin typeface="Times New Roman"/>
                <a:cs typeface="Times New Roman"/>
              </a:rPr>
              <a:t>tips </a:t>
            </a:r>
            <a:r>
              <a:rPr dirty="0" sz="1400" b="1">
                <a:latin typeface="Times New Roman"/>
                <a:cs typeface="Times New Roman"/>
              </a:rPr>
              <a:t>for Java and</a:t>
            </a:r>
            <a:r>
              <a:rPr dirty="0" sz="1400" spc="-70" b="1">
                <a:latin typeface="Times New Roman"/>
                <a:cs typeface="Times New Roman"/>
              </a:rPr>
              <a:t> </a:t>
            </a:r>
            <a:r>
              <a:rPr dirty="0" sz="1400" spc="-5" b="1">
                <a:latin typeface="Times New Roman"/>
                <a:cs typeface="Times New Roman"/>
              </a:rPr>
              <a:t>C++</a:t>
            </a:r>
            <a:endParaRPr sz="1400">
              <a:latin typeface="Times New Roman"/>
              <a:cs typeface="Times New Roman"/>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155</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901700" y="2380412"/>
            <a:ext cx="5741035" cy="1057275"/>
          </a:xfrm>
          <a:prstGeom prst="rect">
            <a:avLst/>
          </a:prstGeom>
        </p:spPr>
        <p:txBody>
          <a:bodyPr wrap="square" lIns="0" tIns="0" rIns="0" bIns="0" rtlCol="0" vert="horz">
            <a:spAutoFit/>
          </a:bodyPr>
          <a:lstStyle/>
          <a:p>
            <a:pPr marL="241300">
              <a:lnSpc>
                <a:spcPts val="1410"/>
              </a:lnSpc>
            </a:pPr>
            <a:r>
              <a:rPr dirty="0" sz="1200">
                <a:latin typeface="Times New Roman"/>
                <a:cs typeface="Times New Roman"/>
              </a:rPr>
              <a:t>1.       </a:t>
            </a:r>
            <a:r>
              <a:rPr dirty="0" sz="1200" spc="40">
                <a:latin typeface="Times New Roman"/>
                <a:cs typeface="Times New Roman"/>
              </a:rPr>
              <a:t> </a:t>
            </a:r>
            <a:r>
              <a:rPr dirty="0" sz="1200">
                <a:latin typeface="Times New Roman"/>
                <a:cs typeface="Times New Roman"/>
              </a:rPr>
              <a:t>C++ header files </a:t>
            </a:r>
            <a:r>
              <a:rPr dirty="0" sz="1200" spc="-5">
                <a:latin typeface="Times New Roman"/>
                <a:cs typeface="Times New Roman"/>
              </a:rPr>
              <a:t>should  </a:t>
            </a:r>
            <a:r>
              <a:rPr dirty="0" sz="1200">
                <a:latin typeface="Times New Roman"/>
                <a:cs typeface="Times New Roman"/>
              </a:rPr>
              <a:t>have the extension </a:t>
            </a:r>
            <a:r>
              <a:rPr dirty="0" sz="1200" i="1">
                <a:latin typeface="Times New Roman"/>
                <a:cs typeface="Times New Roman"/>
              </a:rPr>
              <a:t>.h</a:t>
            </a:r>
            <a:r>
              <a:rPr dirty="0" sz="1200">
                <a:latin typeface="Times New Roman"/>
                <a:cs typeface="Times New Roman"/>
              </a:rPr>
              <a:t>. </a:t>
            </a:r>
            <a:r>
              <a:rPr dirty="0" sz="1200" spc="-5">
                <a:latin typeface="Times New Roman"/>
                <a:cs typeface="Times New Roman"/>
              </a:rPr>
              <a:t>Source </a:t>
            </a:r>
            <a:r>
              <a:rPr dirty="0" sz="1200">
                <a:latin typeface="Times New Roman"/>
                <a:cs typeface="Times New Roman"/>
              </a:rPr>
              <a:t>files can have the extension</a:t>
            </a:r>
            <a:endParaRPr sz="1200">
              <a:latin typeface="Times New Roman"/>
              <a:cs typeface="Times New Roman"/>
            </a:endParaRPr>
          </a:p>
          <a:p>
            <a:pPr marL="469900">
              <a:lnSpc>
                <a:spcPts val="1410"/>
              </a:lnSpc>
            </a:pPr>
            <a:r>
              <a:rPr dirty="0" sz="1200" i="1">
                <a:latin typeface="Times New Roman"/>
                <a:cs typeface="Times New Roman"/>
              </a:rPr>
              <a:t>.c++ </a:t>
            </a:r>
            <a:r>
              <a:rPr dirty="0" sz="1200">
                <a:latin typeface="Times New Roman"/>
                <a:cs typeface="Times New Roman"/>
              </a:rPr>
              <a:t>(recommended), </a:t>
            </a:r>
            <a:r>
              <a:rPr dirty="0" sz="1200" spc="5" i="1">
                <a:latin typeface="Times New Roman"/>
                <a:cs typeface="Times New Roman"/>
              </a:rPr>
              <a:t>.C</a:t>
            </a:r>
            <a:r>
              <a:rPr dirty="0" sz="1200" spc="5">
                <a:latin typeface="Times New Roman"/>
                <a:cs typeface="Times New Roman"/>
              </a:rPr>
              <a:t>, </a:t>
            </a:r>
            <a:r>
              <a:rPr dirty="0" sz="1200" i="1">
                <a:latin typeface="Times New Roman"/>
                <a:cs typeface="Times New Roman"/>
              </a:rPr>
              <a:t>.cc </a:t>
            </a:r>
            <a:r>
              <a:rPr dirty="0" sz="1200">
                <a:latin typeface="Times New Roman"/>
                <a:cs typeface="Times New Roman"/>
              </a:rPr>
              <a:t>or</a:t>
            </a:r>
            <a:r>
              <a:rPr dirty="0" sz="1200" spc="-120">
                <a:latin typeface="Times New Roman"/>
                <a:cs typeface="Times New Roman"/>
              </a:rPr>
              <a:t> </a:t>
            </a:r>
            <a:r>
              <a:rPr dirty="0" sz="1200" spc="-5" i="1">
                <a:latin typeface="Times New Roman"/>
                <a:cs typeface="Times New Roman"/>
              </a:rPr>
              <a:t>.cpp</a:t>
            </a:r>
            <a:r>
              <a:rPr dirty="0" sz="1200" spc="-5">
                <a:latin typeface="Times New Roman"/>
                <a:cs typeface="Times New Roman"/>
              </a:rPr>
              <a:t>.</a:t>
            </a:r>
            <a:endParaRPr sz="1200">
              <a:latin typeface="Times New Roman"/>
              <a:cs typeface="Times New Roman"/>
            </a:endParaRPr>
          </a:p>
          <a:p>
            <a:pPr>
              <a:lnSpc>
                <a:spcPct val="100000"/>
              </a:lnSpc>
              <a:spcBef>
                <a:spcPts val="50"/>
              </a:spcBef>
            </a:pPr>
            <a:endParaRPr sz="1200">
              <a:latin typeface="Times New Roman"/>
              <a:cs typeface="Times New Roman"/>
            </a:endParaRPr>
          </a:p>
          <a:p>
            <a:pPr algn="ctr" marR="2203450">
              <a:lnSpc>
                <a:spcPct val="100000"/>
              </a:lnSpc>
            </a:pPr>
            <a:r>
              <a:rPr dirty="0" sz="1000" spc="-5">
                <a:latin typeface="Courier New"/>
                <a:cs typeface="Courier New"/>
              </a:rPr>
              <a:t>MyClass.c++,</a:t>
            </a:r>
            <a:r>
              <a:rPr dirty="0" sz="1000" spc="-40">
                <a:latin typeface="Courier New"/>
                <a:cs typeface="Courier New"/>
              </a:rPr>
              <a:t> </a:t>
            </a:r>
            <a:r>
              <a:rPr dirty="0" sz="1000" spc="-5">
                <a:latin typeface="Courier New"/>
                <a:cs typeface="Courier New"/>
              </a:rPr>
              <a:t>MyClass.h</a:t>
            </a:r>
            <a:endParaRPr sz="1000">
              <a:latin typeface="Courier New"/>
              <a:cs typeface="Courier New"/>
            </a:endParaRPr>
          </a:p>
          <a:p>
            <a:pPr>
              <a:lnSpc>
                <a:spcPct val="100000"/>
              </a:lnSpc>
              <a:spcBef>
                <a:spcPts val="10"/>
              </a:spcBef>
            </a:pPr>
            <a:endParaRPr sz="1150">
              <a:latin typeface="Times New Roman"/>
              <a:cs typeface="Times New Roman"/>
            </a:endParaRPr>
          </a:p>
          <a:p>
            <a:pPr algn="ctr" marR="2314575">
              <a:lnSpc>
                <a:spcPct val="100000"/>
              </a:lnSpc>
            </a:pPr>
            <a:r>
              <a:rPr dirty="0" sz="1200">
                <a:latin typeface="Times New Roman"/>
                <a:cs typeface="Times New Roman"/>
              </a:rPr>
              <a:t>These are all accepted C++ </a:t>
            </a:r>
            <a:r>
              <a:rPr dirty="0" sz="1200" spc="-5">
                <a:latin typeface="Times New Roman"/>
                <a:cs typeface="Times New Roman"/>
              </a:rPr>
              <a:t>standards </a:t>
            </a:r>
            <a:r>
              <a:rPr dirty="0" sz="1200">
                <a:latin typeface="Times New Roman"/>
                <a:cs typeface="Times New Roman"/>
              </a:rPr>
              <a:t>for file</a:t>
            </a:r>
            <a:r>
              <a:rPr dirty="0" sz="1200" spc="-110">
                <a:latin typeface="Times New Roman"/>
                <a:cs typeface="Times New Roman"/>
              </a:rPr>
              <a:t> </a:t>
            </a:r>
            <a:r>
              <a:rPr dirty="0" sz="1200">
                <a:latin typeface="Times New Roman"/>
                <a:cs typeface="Times New Roman"/>
              </a:rPr>
              <a:t>extension.</a:t>
            </a:r>
            <a:endParaRPr sz="1200">
              <a:latin typeface="Times New Roman"/>
              <a:cs typeface="Times New Roman"/>
            </a:endParaRPr>
          </a:p>
        </p:txBody>
      </p:sp>
      <p:sp>
        <p:nvSpPr>
          <p:cNvPr id="7" name="object 7"/>
          <p:cNvSpPr txBox="1"/>
          <p:nvPr/>
        </p:nvSpPr>
        <p:spPr>
          <a:xfrm>
            <a:off x="596900" y="3965219"/>
            <a:ext cx="5738495" cy="3454400"/>
          </a:xfrm>
          <a:prstGeom prst="rect">
            <a:avLst/>
          </a:prstGeom>
        </p:spPr>
        <p:txBody>
          <a:bodyPr wrap="square" lIns="0" tIns="0" rIns="0" bIns="0" rtlCol="0" vert="horz">
            <a:spAutoFit/>
          </a:bodyPr>
          <a:lstStyle/>
          <a:p>
            <a:pPr marL="241300" marR="5080" indent="-190500">
              <a:lnSpc>
                <a:spcPts val="1380"/>
              </a:lnSpc>
              <a:buAutoNum type="arabicPeriod" startAt="2"/>
              <a:tabLst>
                <a:tab pos="253365" algn="l"/>
              </a:tabLst>
            </a:pPr>
            <a:r>
              <a:rPr dirty="0" sz="1200">
                <a:latin typeface="Times New Roman"/>
                <a:cs typeface="Times New Roman"/>
              </a:rPr>
              <a:t>Classes </a:t>
            </a:r>
            <a:r>
              <a:rPr dirty="0" sz="1200" spc="-5">
                <a:latin typeface="Times New Roman"/>
                <a:cs typeface="Times New Roman"/>
              </a:rPr>
              <a:t>should </a:t>
            </a:r>
            <a:r>
              <a:rPr dirty="0" sz="1200">
                <a:latin typeface="Times New Roman"/>
                <a:cs typeface="Times New Roman"/>
              </a:rPr>
              <a:t>be declared in individual header files </a:t>
            </a:r>
            <a:r>
              <a:rPr dirty="0" sz="1200" spc="-5">
                <a:latin typeface="Times New Roman"/>
                <a:cs typeface="Times New Roman"/>
              </a:rPr>
              <a:t>with </a:t>
            </a:r>
            <a:r>
              <a:rPr dirty="0" sz="1200">
                <a:latin typeface="Times New Roman"/>
                <a:cs typeface="Times New Roman"/>
              </a:rPr>
              <a:t>the file name matching the  class name. Secondary private classes can be declared as inner classes and reside in the  file of the class they belong to. </a:t>
            </a:r>
            <a:r>
              <a:rPr dirty="0" sz="1200" spc="-5">
                <a:latin typeface="Times New Roman"/>
                <a:cs typeface="Times New Roman"/>
              </a:rPr>
              <a:t>All </a:t>
            </a:r>
            <a:r>
              <a:rPr dirty="0" sz="1200">
                <a:latin typeface="Times New Roman"/>
                <a:cs typeface="Times New Roman"/>
              </a:rPr>
              <a:t>definitions </a:t>
            </a:r>
            <a:r>
              <a:rPr dirty="0" sz="1200" spc="-5">
                <a:latin typeface="Times New Roman"/>
                <a:cs typeface="Times New Roman"/>
              </a:rPr>
              <a:t>should </a:t>
            </a:r>
            <a:r>
              <a:rPr dirty="0" sz="1200">
                <a:latin typeface="Times New Roman"/>
                <a:cs typeface="Times New Roman"/>
              </a:rPr>
              <a:t>reside in </a:t>
            </a:r>
            <a:r>
              <a:rPr dirty="0" sz="1200" spc="-5">
                <a:latin typeface="Times New Roman"/>
                <a:cs typeface="Times New Roman"/>
              </a:rPr>
              <a:t>source</a:t>
            </a:r>
            <a:r>
              <a:rPr dirty="0" sz="1200" spc="-100">
                <a:latin typeface="Times New Roman"/>
                <a:cs typeface="Times New Roman"/>
              </a:rPr>
              <a:t> </a:t>
            </a:r>
            <a:r>
              <a:rPr dirty="0" sz="1200">
                <a:latin typeface="Times New Roman"/>
                <a:cs typeface="Times New Roman"/>
              </a:rPr>
              <a:t>files.</a:t>
            </a:r>
            <a:endParaRPr sz="1200">
              <a:latin typeface="Times New Roman"/>
              <a:cs typeface="Times New Roman"/>
            </a:endParaRPr>
          </a:p>
          <a:p>
            <a:pPr>
              <a:lnSpc>
                <a:spcPct val="100000"/>
              </a:lnSpc>
              <a:spcBef>
                <a:spcPts val="15"/>
              </a:spcBef>
              <a:buFont typeface="Times New Roman"/>
              <a:buAutoNum type="arabicPeriod" startAt="2"/>
            </a:pPr>
            <a:endParaRPr sz="1200">
              <a:latin typeface="Times New Roman"/>
              <a:cs typeface="Times New Roman"/>
            </a:endParaRPr>
          </a:p>
          <a:p>
            <a:pPr marL="774065">
              <a:lnSpc>
                <a:spcPts val="1170"/>
              </a:lnSpc>
            </a:pPr>
            <a:r>
              <a:rPr dirty="0" sz="1000" spc="-10">
                <a:latin typeface="Courier New"/>
                <a:cs typeface="Courier New"/>
              </a:rPr>
              <a:t>class</a:t>
            </a:r>
            <a:r>
              <a:rPr dirty="0" sz="1000" spc="-70">
                <a:latin typeface="Courier New"/>
                <a:cs typeface="Courier New"/>
              </a:rPr>
              <a:t> </a:t>
            </a:r>
            <a:r>
              <a:rPr dirty="0" sz="1000" spc="-5">
                <a:latin typeface="Courier New"/>
                <a:cs typeface="Courier New"/>
              </a:rPr>
              <a:t>MyClass</a:t>
            </a:r>
            <a:endParaRPr sz="1000">
              <a:latin typeface="Courier New"/>
              <a:cs typeface="Courier New"/>
            </a:endParaRPr>
          </a:p>
          <a:p>
            <a:pPr marL="774065">
              <a:lnSpc>
                <a:spcPts val="1135"/>
              </a:lnSpc>
            </a:pPr>
            <a:r>
              <a:rPr dirty="0" sz="1000" spc="-5">
                <a:latin typeface="Courier New"/>
                <a:cs typeface="Courier New"/>
              </a:rPr>
              <a:t>{</a:t>
            </a:r>
            <a:endParaRPr sz="1000">
              <a:latin typeface="Courier New"/>
              <a:cs typeface="Courier New"/>
            </a:endParaRPr>
          </a:p>
          <a:p>
            <a:pPr algn="ctr" marR="3345179">
              <a:lnSpc>
                <a:spcPts val="1130"/>
              </a:lnSpc>
            </a:pPr>
            <a:r>
              <a:rPr dirty="0" sz="1000" spc="-10">
                <a:latin typeface="Courier New"/>
                <a:cs typeface="Courier New"/>
              </a:rPr>
              <a:t>public:</a:t>
            </a:r>
            <a:endParaRPr sz="1000">
              <a:latin typeface="Courier New"/>
              <a:cs typeface="Courier New"/>
            </a:endParaRPr>
          </a:p>
          <a:p>
            <a:pPr marL="1078865">
              <a:lnSpc>
                <a:spcPts val="1135"/>
              </a:lnSpc>
            </a:pPr>
            <a:r>
              <a:rPr dirty="0" sz="1000" spc="-10">
                <a:latin typeface="Courier New"/>
                <a:cs typeface="Courier New"/>
              </a:rPr>
              <a:t>int </a:t>
            </a:r>
            <a:r>
              <a:rPr dirty="0" sz="1000" spc="-5">
                <a:latin typeface="Courier New"/>
                <a:cs typeface="Courier New"/>
              </a:rPr>
              <a:t>getValue () {return value_;} //</a:t>
            </a:r>
            <a:r>
              <a:rPr dirty="0" sz="1000">
                <a:latin typeface="Courier New"/>
                <a:cs typeface="Courier New"/>
              </a:rPr>
              <a:t> </a:t>
            </a:r>
            <a:r>
              <a:rPr dirty="0" sz="1000" spc="-10">
                <a:latin typeface="Courier New"/>
                <a:cs typeface="Courier New"/>
              </a:rPr>
              <a:t>NO!</a:t>
            </a:r>
            <a:endParaRPr sz="1000">
              <a:latin typeface="Courier New"/>
              <a:cs typeface="Courier New"/>
            </a:endParaRPr>
          </a:p>
          <a:p>
            <a:pPr marL="1078865">
              <a:lnSpc>
                <a:spcPts val="1135"/>
              </a:lnSpc>
            </a:pPr>
            <a:r>
              <a:rPr dirty="0" sz="1000" spc="-10">
                <a:latin typeface="Courier New"/>
                <a:cs typeface="Courier New"/>
              </a:rPr>
              <a:t>...</a:t>
            </a:r>
            <a:endParaRPr sz="1000">
              <a:latin typeface="Courier New"/>
              <a:cs typeface="Courier New"/>
            </a:endParaRPr>
          </a:p>
          <a:p>
            <a:pPr algn="ctr" marR="3269615">
              <a:lnSpc>
                <a:spcPts val="1135"/>
              </a:lnSpc>
            </a:pPr>
            <a:r>
              <a:rPr dirty="0" sz="1000" spc="-5">
                <a:latin typeface="Courier New"/>
                <a:cs typeface="Courier New"/>
              </a:rPr>
              <a:t>private:</a:t>
            </a:r>
            <a:endParaRPr sz="1000">
              <a:latin typeface="Courier New"/>
              <a:cs typeface="Courier New"/>
            </a:endParaRPr>
          </a:p>
          <a:p>
            <a:pPr marL="1078865">
              <a:lnSpc>
                <a:spcPts val="1135"/>
              </a:lnSpc>
            </a:pPr>
            <a:r>
              <a:rPr dirty="0" sz="1000" spc="-10">
                <a:latin typeface="Courier New"/>
                <a:cs typeface="Courier New"/>
              </a:rPr>
              <a:t>int</a:t>
            </a:r>
            <a:r>
              <a:rPr dirty="0" sz="1000" spc="-70">
                <a:latin typeface="Courier New"/>
                <a:cs typeface="Courier New"/>
              </a:rPr>
              <a:t> </a:t>
            </a:r>
            <a:r>
              <a:rPr dirty="0" sz="1000" spc="-5">
                <a:latin typeface="Courier New"/>
                <a:cs typeface="Courier New"/>
              </a:rPr>
              <a:t>value_;</a:t>
            </a:r>
            <a:endParaRPr sz="1000">
              <a:latin typeface="Courier New"/>
              <a:cs typeface="Courier New"/>
            </a:endParaRPr>
          </a:p>
          <a:p>
            <a:pPr marL="774065">
              <a:lnSpc>
                <a:spcPts val="1165"/>
              </a:lnSpc>
            </a:pPr>
            <a:r>
              <a:rPr dirty="0" sz="1000" spc="-5">
                <a:latin typeface="Courier New"/>
                <a:cs typeface="Courier New"/>
              </a:rPr>
              <a:t>}</a:t>
            </a:r>
            <a:endParaRPr sz="1000">
              <a:latin typeface="Courier New"/>
              <a:cs typeface="Courier New"/>
            </a:endParaRPr>
          </a:p>
          <a:p>
            <a:pPr>
              <a:lnSpc>
                <a:spcPct val="100000"/>
              </a:lnSpc>
              <a:spcBef>
                <a:spcPts val="50"/>
              </a:spcBef>
            </a:pPr>
            <a:endParaRPr sz="1200">
              <a:latin typeface="Times New Roman"/>
              <a:cs typeface="Times New Roman"/>
            </a:endParaRPr>
          </a:p>
          <a:p>
            <a:pPr algn="just" marL="165100" marR="77470">
              <a:lnSpc>
                <a:spcPts val="1380"/>
              </a:lnSpc>
            </a:pPr>
            <a:r>
              <a:rPr dirty="0" sz="1200">
                <a:latin typeface="Times New Roman"/>
                <a:cs typeface="Times New Roman"/>
              </a:rPr>
              <a:t>The header files </a:t>
            </a:r>
            <a:r>
              <a:rPr dirty="0" sz="1200" spc="-5">
                <a:latin typeface="Times New Roman"/>
                <a:cs typeface="Times New Roman"/>
              </a:rPr>
              <a:t>should </a:t>
            </a:r>
            <a:r>
              <a:rPr dirty="0" sz="1200">
                <a:latin typeface="Times New Roman"/>
                <a:cs typeface="Times New Roman"/>
              </a:rPr>
              <a:t>declare an interface, the </a:t>
            </a:r>
            <a:r>
              <a:rPr dirty="0" sz="1200" spc="-5">
                <a:latin typeface="Times New Roman"/>
                <a:cs typeface="Times New Roman"/>
              </a:rPr>
              <a:t>source </a:t>
            </a:r>
            <a:r>
              <a:rPr dirty="0" sz="1200">
                <a:latin typeface="Times New Roman"/>
                <a:cs typeface="Times New Roman"/>
              </a:rPr>
              <a:t>file </a:t>
            </a:r>
            <a:r>
              <a:rPr dirty="0" sz="1200" spc="-5">
                <a:latin typeface="Times New Roman"/>
                <a:cs typeface="Times New Roman"/>
              </a:rPr>
              <a:t>should </a:t>
            </a:r>
            <a:r>
              <a:rPr dirty="0" sz="1200">
                <a:latin typeface="Times New Roman"/>
                <a:cs typeface="Times New Roman"/>
              </a:rPr>
              <a:t>implement it. When  looking for an implementation, the programmer </a:t>
            </a:r>
            <a:r>
              <a:rPr dirty="0" sz="1200" spc="-5">
                <a:latin typeface="Times New Roman"/>
                <a:cs typeface="Times New Roman"/>
              </a:rPr>
              <a:t>should </a:t>
            </a:r>
            <a:r>
              <a:rPr dirty="0" sz="1200">
                <a:latin typeface="Times New Roman"/>
                <a:cs typeface="Times New Roman"/>
              </a:rPr>
              <a:t>always know that it is found in  the </a:t>
            </a:r>
            <a:r>
              <a:rPr dirty="0" sz="1200" spc="-5">
                <a:latin typeface="Times New Roman"/>
                <a:cs typeface="Times New Roman"/>
              </a:rPr>
              <a:t>source </a:t>
            </a:r>
            <a:r>
              <a:rPr dirty="0" sz="1200">
                <a:latin typeface="Times New Roman"/>
                <a:cs typeface="Times New Roman"/>
              </a:rPr>
              <a:t>file. The obvious exception to this rule is of course inline functions that must  be defined in the header</a:t>
            </a:r>
            <a:r>
              <a:rPr dirty="0" sz="1200" spc="-110">
                <a:latin typeface="Times New Roman"/>
                <a:cs typeface="Times New Roman"/>
              </a:rPr>
              <a:t> </a:t>
            </a:r>
            <a:r>
              <a:rPr dirty="0" sz="1200">
                <a:latin typeface="Times New Roman"/>
                <a:cs typeface="Times New Roman"/>
              </a:rPr>
              <a:t>file.</a:t>
            </a:r>
            <a:endParaRPr sz="1200">
              <a:latin typeface="Times New Roman"/>
              <a:cs typeface="Times New Roman"/>
            </a:endParaRPr>
          </a:p>
          <a:p>
            <a:pPr>
              <a:lnSpc>
                <a:spcPct val="100000"/>
              </a:lnSpc>
            </a:pPr>
            <a:endParaRPr sz="1200">
              <a:latin typeface="Times New Roman"/>
              <a:cs typeface="Times New Roman"/>
            </a:endParaRPr>
          </a:p>
          <a:p>
            <a:pPr marL="165100" marR="42545" indent="-152400">
              <a:lnSpc>
                <a:spcPts val="1380"/>
              </a:lnSpc>
              <a:buAutoNum type="arabicPeriod" startAt="3"/>
              <a:tabLst>
                <a:tab pos="187960" algn="l"/>
              </a:tabLst>
            </a:pPr>
            <a:r>
              <a:rPr dirty="0" sz="1200" spc="-5">
                <a:latin typeface="Times New Roman"/>
                <a:cs typeface="Times New Roman"/>
              </a:rPr>
              <a:t>Special </a:t>
            </a:r>
            <a:r>
              <a:rPr dirty="0" sz="1200">
                <a:latin typeface="Times New Roman"/>
                <a:cs typeface="Times New Roman"/>
              </a:rPr>
              <a:t>characters like TAB and page break must be avoided. These characters are  bound to cause problem for editors, printers, terminal emulators or debuggers </a:t>
            </a:r>
            <a:r>
              <a:rPr dirty="0" sz="1200" spc="-5">
                <a:latin typeface="Times New Roman"/>
                <a:cs typeface="Times New Roman"/>
              </a:rPr>
              <a:t>when </a:t>
            </a:r>
            <a:r>
              <a:rPr dirty="0" sz="1200">
                <a:latin typeface="Times New Roman"/>
                <a:cs typeface="Times New Roman"/>
              </a:rPr>
              <a:t>used  in a multi-programmer, multi-platform</a:t>
            </a:r>
            <a:r>
              <a:rPr dirty="0" sz="1200" spc="-114">
                <a:latin typeface="Times New Roman"/>
                <a:cs typeface="Times New Roman"/>
              </a:rPr>
              <a:t> </a:t>
            </a:r>
            <a:r>
              <a:rPr dirty="0" sz="1200">
                <a:latin typeface="Times New Roman"/>
                <a:cs typeface="Times New Roman"/>
              </a:rPr>
              <a:t>environment.</a:t>
            </a:r>
            <a:endParaRPr sz="1200">
              <a:latin typeface="Times New Roman"/>
              <a:cs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2804160" y="2165604"/>
            <a:ext cx="3359150" cy="527685"/>
          </a:xfrm>
          <a:custGeom>
            <a:avLst/>
            <a:gdLst/>
            <a:ahLst/>
            <a:cxnLst/>
            <a:rect l="l" t="t" r="r" b="b"/>
            <a:pathLst>
              <a:path w="3359150" h="527685">
                <a:moveTo>
                  <a:pt x="0" y="0"/>
                </a:moveTo>
                <a:lnTo>
                  <a:pt x="3358896" y="0"/>
                </a:lnTo>
                <a:lnTo>
                  <a:pt x="3358896" y="527303"/>
                </a:lnTo>
                <a:lnTo>
                  <a:pt x="0" y="527303"/>
                </a:lnTo>
                <a:lnTo>
                  <a:pt x="0" y="0"/>
                </a:lnTo>
                <a:close/>
              </a:path>
            </a:pathLst>
          </a:custGeom>
          <a:solidFill>
            <a:srgbClr val="00CC99"/>
          </a:solidFill>
        </p:spPr>
        <p:txBody>
          <a:bodyPr wrap="square" lIns="0" tIns="0" rIns="0" bIns="0" rtlCol="0"/>
          <a:lstStyle/>
          <a:p/>
        </p:txBody>
      </p:sp>
      <p:sp>
        <p:nvSpPr>
          <p:cNvPr id="6" name="object 6"/>
          <p:cNvSpPr/>
          <p:nvPr/>
        </p:nvSpPr>
        <p:spPr>
          <a:xfrm>
            <a:off x="2801111" y="2694685"/>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7" name="object 7"/>
          <p:cNvSpPr/>
          <p:nvPr/>
        </p:nvSpPr>
        <p:spPr>
          <a:xfrm>
            <a:off x="2801111" y="2691510"/>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8" name="object 8"/>
          <p:cNvSpPr/>
          <p:nvPr/>
        </p:nvSpPr>
        <p:spPr>
          <a:xfrm>
            <a:off x="2804160" y="2168905"/>
            <a:ext cx="0" cy="520700"/>
          </a:xfrm>
          <a:custGeom>
            <a:avLst/>
            <a:gdLst/>
            <a:ahLst/>
            <a:cxnLst/>
            <a:rect l="l" t="t" r="r" b="b"/>
            <a:pathLst>
              <a:path w="0" h="520700">
                <a:moveTo>
                  <a:pt x="0" y="0"/>
                </a:moveTo>
                <a:lnTo>
                  <a:pt x="0" y="520700"/>
                </a:lnTo>
              </a:path>
            </a:pathLst>
          </a:custGeom>
          <a:ln w="6096">
            <a:solidFill>
              <a:srgbClr val="000000"/>
            </a:solidFill>
          </a:ln>
        </p:spPr>
        <p:txBody>
          <a:bodyPr wrap="square" lIns="0" tIns="0" rIns="0" bIns="0" rtlCol="0"/>
          <a:lstStyle/>
          <a:p/>
        </p:txBody>
      </p:sp>
      <p:sp>
        <p:nvSpPr>
          <p:cNvPr id="9" name="object 9"/>
          <p:cNvSpPr/>
          <p:nvPr/>
        </p:nvSpPr>
        <p:spPr>
          <a:xfrm>
            <a:off x="2801111" y="216700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10" name="object 10"/>
          <p:cNvSpPr/>
          <p:nvPr/>
        </p:nvSpPr>
        <p:spPr>
          <a:xfrm>
            <a:off x="2801111" y="2163826"/>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11" name="object 11"/>
          <p:cNvSpPr/>
          <p:nvPr/>
        </p:nvSpPr>
        <p:spPr>
          <a:xfrm>
            <a:off x="2804160" y="2691383"/>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12" name="object 12"/>
          <p:cNvSpPr/>
          <p:nvPr/>
        </p:nvSpPr>
        <p:spPr>
          <a:xfrm>
            <a:off x="2807207" y="2691383"/>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13" name="object 13"/>
          <p:cNvSpPr/>
          <p:nvPr/>
        </p:nvSpPr>
        <p:spPr>
          <a:xfrm>
            <a:off x="6160008" y="2691510"/>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14" name="object 14"/>
          <p:cNvSpPr/>
          <p:nvPr/>
        </p:nvSpPr>
        <p:spPr>
          <a:xfrm>
            <a:off x="6163055" y="2168905"/>
            <a:ext cx="0" cy="520700"/>
          </a:xfrm>
          <a:custGeom>
            <a:avLst/>
            <a:gdLst/>
            <a:ahLst/>
            <a:cxnLst/>
            <a:rect l="l" t="t" r="r" b="b"/>
            <a:pathLst>
              <a:path w="0" h="520700">
                <a:moveTo>
                  <a:pt x="0" y="0"/>
                </a:moveTo>
                <a:lnTo>
                  <a:pt x="0" y="520700"/>
                </a:lnTo>
              </a:path>
            </a:pathLst>
          </a:custGeom>
          <a:ln w="6096">
            <a:solidFill>
              <a:srgbClr val="000000"/>
            </a:solidFill>
          </a:ln>
        </p:spPr>
        <p:txBody>
          <a:bodyPr wrap="square" lIns="0" tIns="0" rIns="0" bIns="0" rtlCol="0"/>
          <a:lstStyle/>
          <a:p/>
        </p:txBody>
      </p:sp>
      <p:sp>
        <p:nvSpPr>
          <p:cNvPr id="15" name="object 15"/>
          <p:cNvSpPr/>
          <p:nvPr/>
        </p:nvSpPr>
        <p:spPr>
          <a:xfrm>
            <a:off x="6160008" y="216700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16" name="object 16"/>
          <p:cNvSpPr/>
          <p:nvPr/>
        </p:nvSpPr>
        <p:spPr>
          <a:xfrm>
            <a:off x="6163055" y="2691383"/>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17" name="object 17"/>
          <p:cNvSpPr/>
          <p:nvPr/>
        </p:nvSpPr>
        <p:spPr>
          <a:xfrm>
            <a:off x="2804160" y="21671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18" name="object 18"/>
          <p:cNvSpPr/>
          <p:nvPr/>
        </p:nvSpPr>
        <p:spPr>
          <a:xfrm>
            <a:off x="2807207" y="2167127"/>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19" name="object 19"/>
          <p:cNvSpPr/>
          <p:nvPr/>
        </p:nvSpPr>
        <p:spPr>
          <a:xfrm>
            <a:off x="6163055" y="21671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20" name="object 20"/>
          <p:cNvSpPr txBox="1"/>
          <p:nvPr/>
        </p:nvSpPr>
        <p:spPr>
          <a:xfrm>
            <a:off x="3745484" y="2298954"/>
            <a:ext cx="1468120" cy="259079"/>
          </a:xfrm>
          <a:prstGeom prst="rect">
            <a:avLst/>
          </a:prstGeom>
        </p:spPr>
        <p:txBody>
          <a:bodyPr wrap="square" lIns="0" tIns="0" rIns="0" bIns="0" rtlCol="0" vert="horz">
            <a:spAutoFit/>
          </a:bodyPr>
          <a:lstStyle/>
          <a:p>
            <a:pPr marL="12700">
              <a:lnSpc>
                <a:spcPct val="100000"/>
              </a:lnSpc>
            </a:pPr>
            <a:r>
              <a:rPr dirty="0" sz="1650" spc="15" b="1">
                <a:solidFill>
                  <a:srgbClr val="990000"/>
                </a:solidFill>
                <a:latin typeface="Tahoma"/>
                <a:cs typeface="Tahoma"/>
              </a:rPr>
              <a:t>Quality</a:t>
            </a:r>
            <a:r>
              <a:rPr dirty="0" sz="1650" spc="-130" b="1">
                <a:solidFill>
                  <a:srgbClr val="990000"/>
                </a:solidFill>
                <a:latin typeface="Tahoma"/>
                <a:cs typeface="Tahoma"/>
              </a:rPr>
              <a:t> </a:t>
            </a:r>
            <a:r>
              <a:rPr dirty="0" sz="1650" spc="15" b="1">
                <a:solidFill>
                  <a:srgbClr val="990000"/>
                </a:solidFill>
                <a:latin typeface="Tahoma"/>
                <a:cs typeface="Tahoma"/>
              </a:rPr>
              <a:t>Focus</a:t>
            </a:r>
            <a:endParaRPr sz="1650">
              <a:latin typeface="Tahoma"/>
              <a:cs typeface="Tahoma"/>
            </a:endParaRPr>
          </a:p>
        </p:txBody>
      </p:sp>
      <p:sp>
        <p:nvSpPr>
          <p:cNvPr id="21" name="object 21"/>
          <p:cNvSpPr/>
          <p:nvPr/>
        </p:nvSpPr>
        <p:spPr>
          <a:xfrm>
            <a:off x="2804160" y="1636776"/>
            <a:ext cx="3359150" cy="527685"/>
          </a:xfrm>
          <a:custGeom>
            <a:avLst/>
            <a:gdLst/>
            <a:ahLst/>
            <a:cxnLst/>
            <a:rect l="l" t="t" r="r" b="b"/>
            <a:pathLst>
              <a:path w="3359150" h="527685">
                <a:moveTo>
                  <a:pt x="0" y="0"/>
                </a:moveTo>
                <a:lnTo>
                  <a:pt x="3358896" y="0"/>
                </a:lnTo>
                <a:lnTo>
                  <a:pt x="3358896" y="527303"/>
                </a:lnTo>
                <a:lnTo>
                  <a:pt x="0" y="527303"/>
                </a:lnTo>
                <a:lnTo>
                  <a:pt x="0" y="0"/>
                </a:lnTo>
                <a:close/>
              </a:path>
            </a:pathLst>
          </a:custGeom>
          <a:solidFill>
            <a:srgbClr val="3333CC"/>
          </a:solidFill>
        </p:spPr>
        <p:txBody>
          <a:bodyPr wrap="square" lIns="0" tIns="0" rIns="0" bIns="0" rtlCol="0"/>
          <a:lstStyle/>
          <a:p/>
        </p:txBody>
      </p:sp>
      <p:sp>
        <p:nvSpPr>
          <p:cNvPr id="22" name="object 22"/>
          <p:cNvSpPr/>
          <p:nvPr/>
        </p:nvSpPr>
        <p:spPr>
          <a:xfrm>
            <a:off x="2801111" y="2165857"/>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23" name="object 23"/>
          <p:cNvSpPr/>
          <p:nvPr/>
        </p:nvSpPr>
        <p:spPr>
          <a:xfrm>
            <a:off x="2801111" y="2162682"/>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24" name="object 24"/>
          <p:cNvSpPr/>
          <p:nvPr/>
        </p:nvSpPr>
        <p:spPr>
          <a:xfrm>
            <a:off x="2804160" y="1640077"/>
            <a:ext cx="0" cy="520700"/>
          </a:xfrm>
          <a:custGeom>
            <a:avLst/>
            <a:gdLst/>
            <a:ahLst/>
            <a:cxnLst/>
            <a:rect l="l" t="t" r="r" b="b"/>
            <a:pathLst>
              <a:path w="0" h="520700">
                <a:moveTo>
                  <a:pt x="0" y="0"/>
                </a:moveTo>
                <a:lnTo>
                  <a:pt x="0" y="520700"/>
                </a:lnTo>
              </a:path>
            </a:pathLst>
          </a:custGeom>
          <a:ln w="6096">
            <a:solidFill>
              <a:srgbClr val="000000"/>
            </a:solidFill>
          </a:ln>
        </p:spPr>
        <p:txBody>
          <a:bodyPr wrap="square" lIns="0" tIns="0" rIns="0" bIns="0" rtlCol="0"/>
          <a:lstStyle/>
          <a:p/>
        </p:txBody>
      </p:sp>
      <p:sp>
        <p:nvSpPr>
          <p:cNvPr id="25" name="object 25"/>
          <p:cNvSpPr/>
          <p:nvPr/>
        </p:nvSpPr>
        <p:spPr>
          <a:xfrm>
            <a:off x="2801111" y="1638173"/>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26" name="object 26"/>
          <p:cNvSpPr/>
          <p:nvPr/>
        </p:nvSpPr>
        <p:spPr>
          <a:xfrm>
            <a:off x="2801111" y="1634998"/>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27" name="object 27"/>
          <p:cNvSpPr/>
          <p:nvPr/>
        </p:nvSpPr>
        <p:spPr>
          <a:xfrm>
            <a:off x="2804160" y="2162555"/>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28" name="object 28"/>
          <p:cNvSpPr/>
          <p:nvPr/>
        </p:nvSpPr>
        <p:spPr>
          <a:xfrm>
            <a:off x="2807207" y="2162555"/>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29" name="object 29"/>
          <p:cNvSpPr/>
          <p:nvPr/>
        </p:nvSpPr>
        <p:spPr>
          <a:xfrm>
            <a:off x="6160008" y="2162682"/>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30" name="object 30"/>
          <p:cNvSpPr/>
          <p:nvPr/>
        </p:nvSpPr>
        <p:spPr>
          <a:xfrm>
            <a:off x="6163055" y="1640077"/>
            <a:ext cx="0" cy="520700"/>
          </a:xfrm>
          <a:custGeom>
            <a:avLst/>
            <a:gdLst/>
            <a:ahLst/>
            <a:cxnLst/>
            <a:rect l="l" t="t" r="r" b="b"/>
            <a:pathLst>
              <a:path w="0" h="520700">
                <a:moveTo>
                  <a:pt x="0" y="0"/>
                </a:moveTo>
                <a:lnTo>
                  <a:pt x="0" y="520700"/>
                </a:lnTo>
              </a:path>
            </a:pathLst>
          </a:custGeom>
          <a:ln w="6096">
            <a:solidFill>
              <a:srgbClr val="000000"/>
            </a:solidFill>
          </a:ln>
        </p:spPr>
        <p:txBody>
          <a:bodyPr wrap="square" lIns="0" tIns="0" rIns="0" bIns="0" rtlCol="0"/>
          <a:lstStyle/>
          <a:p/>
        </p:txBody>
      </p:sp>
      <p:sp>
        <p:nvSpPr>
          <p:cNvPr id="31" name="object 31"/>
          <p:cNvSpPr/>
          <p:nvPr/>
        </p:nvSpPr>
        <p:spPr>
          <a:xfrm>
            <a:off x="6160008" y="1638173"/>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32" name="object 32"/>
          <p:cNvSpPr/>
          <p:nvPr/>
        </p:nvSpPr>
        <p:spPr>
          <a:xfrm>
            <a:off x="6163055" y="2162555"/>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33" name="object 33"/>
          <p:cNvSpPr/>
          <p:nvPr/>
        </p:nvSpPr>
        <p:spPr>
          <a:xfrm>
            <a:off x="2804160" y="1638300"/>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34" name="object 34"/>
          <p:cNvSpPr/>
          <p:nvPr/>
        </p:nvSpPr>
        <p:spPr>
          <a:xfrm>
            <a:off x="2807207" y="1638300"/>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35" name="object 35"/>
          <p:cNvSpPr/>
          <p:nvPr/>
        </p:nvSpPr>
        <p:spPr>
          <a:xfrm>
            <a:off x="6163055" y="1638300"/>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36" name="object 36"/>
          <p:cNvSpPr txBox="1"/>
          <p:nvPr/>
        </p:nvSpPr>
        <p:spPr>
          <a:xfrm>
            <a:off x="4057916" y="1770126"/>
            <a:ext cx="847725" cy="259079"/>
          </a:xfrm>
          <a:prstGeom prst="rect">
            <a:avLst/>
          </a:prstGeom>
        </p:spPr>
        <p:txBody>
          <a:bodyPr wrap="square" lIns="0" tIns="0" rIns="0" bIns="0" rtlCol="0" vert="horz">
            <a:spAutoFit/>
          </a:bodyPr>
          <a:lstStyle/>
          <a:p>
            <a:pPr marL="12700">
              <a:lnSpc>
                <a:spcPct val="100000"/>
              </a:lnSpc>
            </a:pPr>
            <a:r>
              <a:rPr dirty="0" sz="1650" b="1">
                <a:solidFill>
                  <a:srgbClr val="FFFFFF"/>
                </a:solidFill>
                <a:latin typeface="Tahoma"/>
                <a:cs typeface="Tahoma"/>
              </a:rPr>
              <a:t>Pr</a:t>
            </a:r>
            <a:r>
              <a:rPr dirty="0" sz="1650" spc="50" b="1">
                <a:solidFill>
                  <a:srgbClr val="FFFFFF"/>
                </a:solidFill>
                <a:latin typeface="Tahoma"/>
                <a:cs typeface="Tahoma"/>
              </a:rPr>
              <a:t>o</a:t>
            </a:r>
            <a:r>
              <a:rPr dirty="0" sz="1650" b="1">
                <a:solidFill>
                  <a:srgbClr val="FFFFFF"/>
                </a:solidFill>
                <a:latin typeface="Tahoma"/>
                <a:cs typeface="Tahoma"/>
              </a:rPr>
              <a:t>cess</a:t>
            </a:r>
            <a:endParaRPr sz="1650">
              <a:latin typeface="Tahoma"/>
              <a:cs typeface="Tahoma"/>
            </a:endParaRPr>
          </a:p>
        </p:txBody>
      </p:sp>
      <p:sp>
        <p:nvSpPr>
          <p:cNvPr id="37" name="object 37"/>
          <p:cNvSpPr/>
          <p:nvPr/>
        </p:nvSpPr>
        <p:spPr>
          <a:xfrm>
            <a:off x="6164579" y="1106424"/>
            <a:ext cx="462280" cy="1586865"/>
          </a:xfrm>
          <a:custGeom>
            <a:avLst/>
            <a:gdLst/>
            <a:ahLst/>
            <a:cxnLst/>
            <a:rect l="l" t="t" r="r" b="b"/>
            <a:pathLst>
              <a:path w="462279" h="1586864">
                <a:moveTo>
                  <a:pt x="0" y="0"/>
                </a:moveTo>
                <a:lnTo>
                  <a:pt x="461772" y="0"/>
                </a:lnTo>
                <a:lnTo>
                  <a:pt x="461772" y="1586483"/>
                </a:lnTo>
                <a:lnTo>
                  <a:pt x="0" y="1586483"/>
                </a:lnTo>
                <a:lnTo>
                  <a:pt x="0" y="0"/>
                </a:lnTo>
                <a:close/>
              </a:path>
            </a:pathLst>
          </a:custGeom>
          <a:solidFill>
            <a:srgbClr val="FFFF00"/>
          </a:solidFill>
        </p:spPr>
        <p:txBody>
          <a:bodyPr wrap="square" lIns="0" tIns="0" rIns="0" bIns="0" rtlCol="0"/>
          <a:lstStyle/>
          <a:p/>
        </p:txBody>
      </p:sp>
      <p:sp>
        <p:nvSpPr>
          <p:cNvPr id="38" name="object 38"/>
          <p:cNvSpPr/>
          <p:nvPr/>
        </p:nvSpPr>
        <p:spPr>
          <a:xfrm>
            <a:off x="6161532" y="2694685"/>
            <a:ext cx="464820" cy="0"/>
          </a:xfrm>
          <a:custGeom>
            <a:avLst/>
            <a:gdLst/>
            <a:ahLst/>
            <a:cxnLst/>
            <a:rect l="l" t="t" r="r" b="b"/>
            <a:pathLst>
              <a:path w="464820" h="0">
                <a:moveTo>
                  <a:pt x="0" y="0"/>
                </a:moveTo>
                <a:lnTo>
                  <a:pt x="464820" y="0"/>
                </a:lnTo>
              </a:path>
            </a:pathLst>
          </a:custGeom>
          <a:ln w="3175">
            <a:solidFill>
              <a:srgbClr val="000000"/>
            </a:solidFill>
          </a:ln>
        </p:spPr>
        <p:txBody>
          <a:bodyPr wrap="square" lIns="0" tIns="0" rIns="0" bIns="0" rtlCol="0"/>
          <a:lstStyle/>
          <a:p/>
        </p:txBody>
      </p:sp>
      <p:sp>
        <p:nvSpPr>
          <p:cNvPr id="39" name="object 39"/>
          <p:cNvSpPr/>
          <p:nvPr/>
        </p:nvSpPr>
        <p:spPr>
          <a:xfrm>
            <a:off x="6161532" y="2691510"/>
            <a:ext cx="3175" cy="0"/>
          </a:xfrm>
          <a:custGeom>
            <a:avLst/>
            <a:gdLst/>
            <a:ahLst/>
            <a:cxnLst/>
            <a:rect l="l" t="t" r="r" b="b"/>
            <a:pathLst>
              <a:path w="3175" h="0">
                <a:moveTo>
                  <a:pt x="0" y="0"/>
                </a:moveTo>
                <a:lnTo>
                  <a:pt x="3048" y="0"/>
                </a:lnTo>
              </a:path>
            </a:pathLst>
          </a:custGeom>
          <a:ln w="3810">
            <a:solidFill>
              <a:srgbClr val="000000"/>
            </a:solidFill>
          </a:ln>
        </p:spPr>
        <p:txBody>
          <a:bodyPr wrap="square" lIns="0" tIns="0" rIns="0" bIns="0" rtlCol="0"/>
          <a:lstStyle/>
          <a:p/>
        </p:txBody>
      </p:sp>
      <p:sp>
        <p:nvSpPr>
          <p:cNvPr id="40" name="object 40"/>
          <p:cNvSpPr/>
          <p:nvPr/>
        </p:nvSpPr>
        <p:spPr>
          <a:xfrm>
            <a:off x="6164579" y="1109725"/>
            <a:ext cx="0" cy="1579880"/>
          </a:xfrm>
          <a:custGeom>
            <a:avLst/>
            <a:gdLst/>
            <a:ahLst/>
            <a:cxnLst/>
            <a:rect l="l" t="t" r="r" b="b"/>
            <a:pathLst>
              <a:path w="0" h="1579880">
                <a:moveTo>
                  <a:pt x="0" y="0"/>
                </a:moveTo>
                <a:lnTo>
                  <a:pt x="0" y="1579879"/>
                </a:lnTo>
              </a:path>
            </a:pathLst>
          </a:custGeom>
          <a:ln w="6096">
            <a:solidFill>
              <a:srgbClr val="000000"/>
            </a:solidFill>
          </a:ln>
        </p:spPr>
        <p:txBody>
          <a:bodyPr wrap="square" lIns="0" tIns="0" rIns="0" bIns="0" rtlCol="0"/>
          <a:lstStyle/>
          <a:p/>
        </p:txBody>
      </p:sp>
      <p:sp>
        <p:nvSpPr>
          <p:cNvPr id="41" name="object 41"/>
          <p:cNvSpPr/>
          <p:nvPr/>
        </p:nvSpPr>
        <p:spPr>
          <a:xfrm>
            <a:off x="6161532" y="110782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42" name="object 42"/>
          <p:cNvSpPr/>
          <p:nvPr/>
        </p:nvSpPr>
        <p:spPr>
          <a:xfrm>
            <a:off x="6161532" y="1104646"/>
            <a:ext cx="464820" cy="0"/>
          </a:xfrm>
          <a:custGeom>
            <a:avLst/>
            <a:gdLst/>
            <a:ahLst/>
            <a:cxnLst/>
            <a:rect l="l" t="t" r="r" b="b"/>
            <a:pathLst>
              <a:path w="464820" h="0">
                <a:moveTo>
                  <a:pt x="0" y="0"/>
                </a:moveTo>
                <a:lnTo>
                  <a:pt x="464820" y="0"/>
                </a:lnTo>
              </a:path>
            </a:pathLst>
          </a:custGeom>
          <a:ln w="3175">
            <a:solidFill>
              <a:srgbClr val="000000"/>
            </a:solidFill>
          </a:ln>
        </p:spPr>
        <p:txBody>
          <a:bodyPr wrap="square" lIns="0" tIns="0" rIns="0" bIns="0" rtlCol="0"/>
          <a:lstStyle/>
          <a:p/>
        </p:txBody>
      </p:sp>
      <p:sp>
        <p:nvSpPr>
          <p:cNvPr id="43" name="object 43"/>
          <p:cNvSpPr/>
          <p:nvPr/>
        </p:nvSpPr>
        <p:spPr>
          <a:xfrm>
            <a:off x="6164579" y="2691383"/>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44" name="object 44"/>
          <p:cNvSpPr/>
          <p:nvPr/>
        </p:nvSpPr>
        <p:spPr>
          <a:xfrm>
            <a:off x="6167628" y="2691383"/>
            <a:ext cx="459105" cy="0"/>
          </a:xfrm>
          <a:custGeom>
            <a:avLst/>
            <a:gdLst/>
            <a:ahLst/>
            <a:cxnLst/>
            <a:rect l="l" t="t" r="r" b="b"/>
            <a:pathLst>
              <a:path w="459104" h="0">
                <a:moveTo>
                  <a:pt x="0" y="0"/>
                </a:moveTo>
                <a:lnTo>
                  <a:pt x="458724" y="0"/>
                </a:lnTo>
              </a:path>
            </a:pathLst>
          </a:custGeom>
          <a:ln w="3175">
            <a:solidFill>
              <a:srgbClr val="000000"/>
            </a:solidFill>
          </a:ln>
        </p:spPr>
        <p:txBody>
          <a:bodyPr wrap="square" lIns="0" tIns="0" rIns="0" bIns="0" rtlCol="0"/>
          <a:lstStyle/>
          <a:p/>
        </p:txBody>
      </p:sp>
      <p:sp>
        <p:nvSpPr>
          <p:cNvPr id="45" name="object 45"/>
          <p:cNvSpPr/>
          <p:nvPr/>
        </p:nvSpPr>
        <p:spPr>
          <a:xfrm>
            <a:off x="6164579" y="110794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46" name="object 46"/>
          <p:cNvSpPr/>
          <p:nvPr/>
        </p:nvSpPr>
        <p:spPr>
          <a:xfrm>
            <a:off x="6167628" y="1107947"/>
            <a:ext cx="459105" cy="0"/>
          </a:xfrm>
          <a:custGeom>
            <a:avLst/>
            <a:gdLst/>
            <a:ahLst/>
            <a:cxnLst/>
            <a:rect l="l" t="t" r="r" b="b"/>
            <a:pathLst>
              <a:path w="459104" h="0">
                <a:moveTo>
                  <a:pt x="0" y="0"/>
                </a:moveTo>
                <a:lnTo>
                  <a:pt x="458724" y="0"/>
                </a:lnTo>
              </a:path>
            </a:pathLst>
          </a:custGeom>
          <a:ln w="3175">
            <a:solidFill>
              <a:srgbClr val="000000"/>
            </a:solidFill>
          </a:ln>
        </p:spPr>
        <p:txBody>
          <a:bodyPr wrap="square" lIns="0" tIns="0" rIns="0" bIns="0" rtlCol="0"/>
          <a:lstStyle/>
          <a:p/>
        </p:txBody>
      </p:sp>
      <p:sp>
        <p:nvSpPr>
          <p:cNvPr id="47" name="object 47"/>
          <p:cNvSpPr txBox="1"/>
          <p:nvPr/>
        </p:nvSpPr>
        <p:spPr>
          <a:xfrm>
            <a:off x="6311849" y="1265697"/>
            <a:ext cx="188595" cy="1272540"/>
          </a:xfrm>
          <a:prstGeom prst="rect">
            <a:avLst/>
          </a:prstGeom>
        </p:spPr>
        <p:txBody>
          <a:bodyPr wrap="square" lIns="0" tIns="1270" rIns="0" bIns="0" rtlCol="0" vert="horz">
            <a:spAutoFit/>
          </a:bodyPr>
          <a:lstStyle/>
          <a:p>
            <a:pPr algn="just" marL="12700" marR="5080" indent="13335">
              <a:lnSpc>
                <a:spcPct val="100000"/>
              </a:lnSpc>
              <a:spcBef>
                <a:spcPts val="10"/>
              </a:spcBef>
            </a:pPr>
            <a:r>
              <a:rPr dirty="0" sz="1650" spc="10" b="1">
                <a:solidFill>
                  <a:srgbClr val="3333CC"/>
                </a:solidFill>
                <a:latin typeface="Tahoma"/>
                <a:cs typeface="Tahoma"/>
              </a:rPr>
              <a:t>T  </a:t>
            </a:r>
            <a:r>
              <a:rPr dirty="0" sz="1650" spc="5" b="1">
                <a:solidFill>
                  <a:srgbClr val="3333CC"/>
                </a:solidFill>
                <a:latin typeface="Tahoma"/>
                <a:cs typeface="Tahoma"/>
              </a:rPr>
              <a:t>O  O</a:t>
            </a:r>
            <a:endParaRPr sz="1650">
              <a:latin typeface="Tahoma"/>
              <a:cs typeface="Tahoma"/>
            </a:endParaRPr>
          </a:p>
          <a:p>
            <a:pPr algn="just" marL="26034" marR="19685" indent="5715">
              <a:lnSpc>
                <a:spcPct val="100000"/>
              </a:lnSpc>
              <a:spcBef>
                <a:spcPts val="45"/>
              </a:spcBef>
            </a:pPr>
            <a:r>
              <a:rPr dirty="0" sz="1650" spc="5" b="1">
                <a:solidFill>
                  <a:srgbClr val="3333CC"/>
                </a:solidFill>
                <a:latin typeface="Tahoma"/>
                <a:cs typeface="Tahoma"/>
              </a:rPr>
              <a:t>L  S</a:t>
            </a:r>
            <a:endParaRPr sz="1650">
              <a:latin typeface="Tahoma"/>
              <a:cs typeface="Tahoma"/>
            </a:endParaRPr>
          </a:p>
        </p:txBody>
      </p:sp>
      <p:sp>
        <p:nvSpPr>
          <p:cNvPr id="48" name="object 48"/>
          <p:cNvSpPr txBox="1"/>
          <p:nvPr/>
        </p:nvSpPr>
        <p:spPr>
          <a:xfrm>
            <a:off x="1150619" y="1688592"/>
            <a:ext cx="1173480" cy="368935"/>
          </a:xfrm>
          <a:prstGeom prst="rect">
            <a:avLst/>
          </a:prstGeom>
        </p:spPr>
        <p:txBody>
          <a:bodyPr wrap="square" lIns="0" tIns="55244" rIns="0" bIns="0" rtlCol="0" vert="horz">
            <a:spAutoFit/>
          </a:bodyPr>
          <a:lstStyle/>
          <a:p>
            <a:pPr marL="133985">
              <a:lnSpc>
                <a:spcPct val="100000"/>
              </a:lnSpc>
              <a:spcBef>
                <a:spcPts val="434"/>
              </a:spcBef>
            </a:pPr>
            <a:r>
              <a:rPr dirty="0" sz="1650" spc="5" b="1">
                <a:latin typeface="Tahoma"/>
                <a:cs typeface="Tahoma"/>
              </a:rPr>
              <a:t>Task</a:t>
            </a:r>
            <a:r>
              <a:rPr dirty="0" sz="1650" spc="-80" b="1">
                <a:latin typeface="Tahoma"/>
                <a:cs typeface="Tahoma"/>
              </a:rPr>
              <a:t> </a:t>
            </a:r>
            <a:r>
              <a:rPr dirty="0" sz="1650" spc="15" b="1">
                <a:latin typeface="Tahoma"/>
                <a:cs typeface="Tahoma"/>
              </a:rPr>
              <a:t>Set</a:t>
            </a:r>
            <a:endParaRPr sz="1650">
              <a:latin typeface="Tahoma"/>
              <a:cs typeface="Tahoma"/>
            </a:endParaRPr>
          </a:p>
        </p:txBody>
      </p:sp>
      <p:sp>
        <p:nvSpPr>
          <p:cNvPr id="49" name="object 49"/>
          <p:cNvSpPr/>
          <p:nvPr/>
        </p:nvSpPr>
        <p:spPr>
          <a:xfrm>
            <a:off x="2410967" y="1899666"/>
            <a:ext cx="405765" cy="0"/>
          </a:xfrm>
          <a:custGeom>
            <a:avLst/>
            <a:gdLst/>
            <a:ahLst/>
            <a:cxnLst/>
            <a:rect l="l" t="t" r="r" b="b"/>
            <a:pathLst>
              <a:path w="405764" h="0">
                <a:moveTo>
                  <a:pt x="0" y="0"/>
                </a:moveTo>
                <a:lnTo>
                  <a:pt x="405384" y="0"/>
                </a:lnTo>
              </a:path>
            </a:pathLst>
          </a:custGeom>
          <a:ln w="25907">
            <a:solidFill>
              <a:srgbClr val="000000"/>
            </a:solidFill>
          </a:ln>
        </p:spPr>
        <p:txBody>
          <a:bodyPr wrap="square" lIns="0" tIns="0" rIns="0" bIns="0" rtlCol="0"/>
          <a:lstStyle/>
          <a:p/>
        </p:txBody>
      </p:sp>
      <p:sp>
        <p:nvSpPr>
          <p:cNvPr id="50" name="object 50"/>
          <p:cNvSpPr/>
          <p:nvPr/>
        </p:nvSpPr>
        <p:spPr>
          <a:xfrm>
            <a:off x="2324100" y="1848611"/>
            <a:ext cx="120650" cy="111760"/>
          </a:xfrm>
          <a:custGeom>
            <a:avLst/>
            <a:gdLst/>
            <a:ahLst/>
            <a:cxnLst/>
            <a:rect l="l" t="t" r="r" b="b"/>
            <a:pathLst>
              <a:path w="120650" h="111760">
                <a:moveTo>
                  <a:pt x="120395" y="0"/>
                </a:moveTo>
                <a:lnTo>
                  <a:pt x="0" y="51816"/>
                </a:lnTo>
                <a:lnTo>
                  <a:pt x="120395" y="111252"/>
                </a:lnTo>
                <a:lnTo>
                  <a:pt x="120395" y="0"/>
                </a:lnTo>
                <a:close/>
              </a:path>
            </a:pathLst>
          </a:custGeom>
          <a:solidFill>
            <a:srgbClr val="000000"/>
          </a:solidFill>
        </p:spPr>
        <p:txBody>
          <a:bodyPr wrap="square" lIns="0" tIns="0" rIns="0" bIns="0" rtlCol="0"/>
          <a:lstStyle/>
          <a:p/>
        </p:txBody>
      </p:sp>
      <p:sp>
        <p:nvSpPr>
          <p:cNvPr id="51" name="object 51"/>
          <p:cNvSpPr txBox="1"/>
          <p:nvPr/>
        </p:nvSpPr>
        <p:spPr>
          <a:xfrm>
            <a:off x="1150619" y="1688592"/>
            <a:ext cx="1173480" cy="368935"/>
          </a:xfrm>
          <a:prstGeom prst="rect">
            <a:avLst/>
          </a:prstGeom>
          <a:solidFill>
            <a:srgbClr val="00CC99"/>
          </a:solidFill>
          <a:ln w="6096">
            <a:solidFill>
              <a:srgbClr val="000000"/>
            </a:solidFill>
          </a:ln>
        </p:spPr>
        <p:txBody>
          <a:bodyPr wrap="square" lIns="0" tIns="52704" rIns="0" bIns="0" rtlCol="0" vert="horz">
            <a:spAutoFit/>
          </a:bodyPr>
          <a:lstStyle/>
          <a:p>
            <a:pPr marL="130810">
              <a:lnSpc>
                <a:spcPct val="100000"/>
              </a:lnSpc>
              <a:spcBef>
                <a:spcPts val="414"/>
              </a:spcBef>
            </a:pPr>
            <a:r>
              <a:rPr dirty="0" sz="1650" spc="5" b="1">
                <a:latin typeface="Tahoma"/>
                <a:cs typeface="Tahoma"/>
              </a:rPr>
              <a:t>Task</a:t>
            </a:r>
            <a:r>
              <a:rPr dirty="0" sz="1650" spc="-80" b="1">
                <a:latin typeface="Tahoma"/>
                <a:cs typeface="Tahoma"/>
              </a:rPr>
              <a:t> </a:t>
            </a:r>
            <a:r>
              <a:rPr dirty="0" sz="1650" spc="15" b="1">
                <a:latin typeface="Tahoma"/>
                <a:cs typeface="Tahoma"/>
              </a:rPr>
              <a:t>Set</a:t>
            </a:r>
            <a:endParaRPr sz="1650">
              <a:latin typeface="Tahoma"/>
              <a:cs typeface="Tahoma"/>
            </a:endParaRPr>
          </a:p>
        </p:txBody>
      </p:sp>
      <p:sp>
        <p:nvSpPr>
          <p:cNvPr id="52" name="object 52"/>
          <p:cNvSpPr/>
          <p:nvPr/>
        </p:nvSpPr>
        <p:spPr>
          <a:xfrm>
            <a:off x="2410967" y="1899666"/>
            <a:ext cx="405765" cy="0"/>
          </a:xfrm>
          <a:custGeom>
            <a:avLst/>
            <a:gdLst/>
            <a:ahLst/>
            <a:cxnLst/>
            <a:rect l="l" t="t" r="r" b="b"/>
            <a:pathLst>
              <a:path w="405764" h="0">
                <a:moveTo>
                  <a:pt x="0" y="0"/>
                </a:moveTo>
                <a:lnTo>
                  <a:pt x="405384" y="0"/>
                </a:lnTo>
              </a:path>
            </a:pathLst>
          </a:custGeom>
          <a:ln w="25907">
            <a:solidFill>
              <a:srgbClr val="000000"/>
            </a:solidFill>
          </a:ln>
        </p:spPr>
        <p:txBody>
          <a:bodyPr wrap="square" lIns="0" tIns="0" rIns="0" bIns="0" rtlCol="0"/>
          <a:lstStyle/>
          <a:p/>
        </p:txBody>
      </p:sp>
      <p:sp>
        <p:nvSpPr>
          <p:cNvPr id="53" name="object 53"/>
          <p:cNvSpPr/>
          <p:nvPr/>
        </p:nvSpPr>
        <p:spPr>
          <a:xfrm>
            <a:off x="2324100" y="1848611"/>
            <a:ext cx="120650" cy="111760"/>
          </a:xfrm>
          <a:custGeom>
            <a:avLst/>
            <a:gdLst/>
            <a:ahLst/>
            <a:cxnLst/>
            <a:rect l="l" t="t" r="r" b="b"/>
            <a:pathLst>
              <a:path w="120650" h="111760">
                <a:moveTo>
                  <a:pt x="120395" y="0"/>
                </a:moveTo>
                <a:lnTo>
                  <a:pt x="0" y="51816"/>
                </a:lnTo>
                <a:lnTo>
                  <a:pt x="120395" y="111252"/>
                </a:lnTo>
                <a:lnTo>
                  <a:pt x="120395" y="0"/>
                </a:lnTo>
                <a:close/>
              </a:path>
            </a:pathLst>
          </a:custGeom>
          <a:solidFill>
            <a:srgbClr val="000000"/>
          </a:solidFill>
        </p:spPr>
        <p:txBody>
          <a:bodyPr wrap="square" lIns="0" tIns="0" rIns="0" bIns="0" rtlCol="0"/>
          <a:lstStyle/>
          <a:p/>
        </p:txBody>
      </p:sp>
      <p:sp>
        <p:nvSpPr>
          <p:cNvPr id="54" name="object 54"/>
          <p:cNvSpPr/>
          <p:nvPr/>
        </p:nvSpPr>
        <p:spPr>
          <a:xfrm>
            <a:off x="2801111" y="1636776"/>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55" name="object 55"/>
          <p:cNvSpPr/>
          <p:nvPr/>
        </p:nvSpPr>
        <p:spPr>
          <a:xfrm>
            <a:off x="2801111" y="163360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56" name="object 56"/>
          <p:cNvSpPr/>
          <p:nvPr/>
        </p:nvSpPr>
        <p:spPr>
          <a:xfrm>
            <a:off x="2804160" y="1109725"/>
            <a:ext cx="0" cy="521970"/>
          </a:xfrm>
          <a:custGeom>
            <a:avLst/>
            <a:gdLst/>
            <a:ahLst/>
            <a:cxnLst/>
            <a:rect l="l" t="t" r="r" b="b"/>
            <a:pathLst>
              <a:path w="0" h="521969">
                <a:moveTo>
                  <a:pt x="0" y="0"/>
                </a:moveTo>
                <a:lnTo>
                  <a:pt x="0" y="521970"/>
                </a:lnTo>
              </a:path>
            </a:pathLst>
          </a:custGeom>
          <a:ln w="6096">
            <a:solidFill>
              <a:srgbClr val="000000"/>
            </a:solidFill>
          </a:ln>
        </p:spPr>
        <p:txBody>
          <a:bodyPr wrap="square" lIns="0" tIns="0" rIns="0" bIns="0" rtlCol="0"/>
          <a:lstStyle/>
          <a:p/>
        </p:txBody>
      </p:sp>
      <p:sp>
        <p:nvSpPr>
          <p:cNvPr id="57" name="object 57"/>
          <p:cNvSpPr/>
          <p:nvPr/>
        </p:nvSpPr>
        <p:spPr>
          <a:xfrm>
            <a:off x="2801111" y="110782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58" name="object 58"/>
          <p:cNvSpPr/>
          <p:nvPr/>
        </p:nvSpPr>
        <p:spPr>
          <a:xfrm>
            <a:off x="2801111" y="1104646"/>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59" name="object 59"/>
          <p:cNvSpPr/>
          <p:nvPr/>
        </p:nvSpPr>
        <p:spPr>
          <a:xfrm>
            <a:off x="2804160" y="16337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60" name="object 60"/>
          <p:cNvSpPr/>
          <p:nvPr/>
        </p:nvSpPr>
        <p:spPr>
          <a:xfrm>
            <a:off x="2807207" y="1633727"/>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61" name="object 61"/>
          <p:cNvSpPr/>
          <p:nvPr/>
        </p:nvSpPr>
        <p:spPr>
          <a:xfrm>
            <a:off x="6160008" y="163360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62" name="object 62"/>
          <p:cNvSpPr/>
          <p:nvPr/>
        </p:nvSpPr>
        <p:spPr>
          <a:xfrm>
            <a:off x="6163055" y="1109725"/>
            <a:ext cx="0" cy="521970"/>
          </a:xfrm>
          <a:custGeom>
            <a:avLst/>
            <a:gdLst/>
            <a:ahLst/>
            <a:cxnLst/>
            <a:rect l="l" t="t" r="r" b="b"/>
            <a:pathLst>
              <a:path w="0" h="521969">
                <a:moveTo>
                  <a:pt x="0" y="0"/>
                </a:moveTo>
                <a:lnTo>
                  <a:pt x="0" y="521970"/>
                </a:lnTo>
              </a:path>
            </a:pathLst>
          </a:custGeom>
          <a:ln w="6096">
            <a:solidFill>
              <a:srgbClr val="000000"/>
            </a:solidFill>
          </a:ln>
        </p:spPr>
        <p:txBody>
          <a:bodyPr wrap="square" lIns="0" tIns="0" rIns="0" bIns="0" rtlCol="0"/>
          <a:lstStyle/>
          <a:p/>
        </p:txBody>
      </p:sp>
      <p:sp>
        <p:nvSpPr>
          <p:cNvPr id="63" name="object 63"/>
          <p:cNvSpPr/>
          <p:nvPr/>
        </p:nvSpPr>
        <p:spPr>
          <a:xfrm>
            <a:off x="6160008" y="110782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64" name="object 64"/>
          <p:cNvSpPr/>
          <p:nvPr/>
        </p:nvSpPr>
        <p:spPr>
          <a:xfrm>
            <a:off x="6163055" y="16337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65" name="object 65"/>
          <p:cNvSpPr/>
          <p:nvPr/>
        </p:nvSpPr>
        <p:spPr>
          <a:xfrm>
            <a:off x="2804160" y="110794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66" name="object 66"/>
          <p:cNvSpPr/>
          <p:nvPr/>
        </p:nvSpPr>
        <p:spPr>
          <a:xfrm>
            <a:off x="2807207" y="1107947"/>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67" name="object 67"/>
          <p:cNvSpPr/>
          <p:nvPr/>
        </p:nvSpPr>
        <p:spPr>
          <a:xfrm>
            <a:off x="6163055" y="110794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68" name="object 68"/>
          <p:cNvSpPr txBox="1"/>
          <p:nvPr/>
        </p:nvSpPr>
        <p:spPr>
          <a:xfrm>
            <a:off x="2804160" y="1106424"/>
            <a:ext cx="3359150" cy="528955"/>
          </a:xfrm>
          <a:prstGeom prst="rect">
            <a:avLst/>
          </a:prstGeom>
        </p:spPr>
        <p:txBody>
          <a:bodyPr wrap="square" lIns="0" tIns="134620" rIns="0" bIns="0" rtlCol="0" vert="horz">
            <a:spAutoFit/>
          </a:bodyPr>
          <a:lstStyle/>
          <a:p>
            <a:pPr algn="ctr">
              <a:lnSpc>
                <a:spcPct val="100000"/>
              </a:lnSpc>
              <a:spcBef>
                <a:spcPts val="1060"/>
              </a:spcBef>
            </a:pPr>
            <a:r>
              <a:rPr dirty="0" sz="1650" spc="15" b="1">
                <a:latin typeface="Tahoma"/>
                <a:cs typeface="Tahoma"/>
              </a:rPr>
              <a:t>Method</a:t>
            </a:r>
            <a:endParaRPr sz="1650">
              <a:latin typeface="Tahoma"/>
              <a:cs typeface="Tahoma"/>
            </a:endParaRPr>
          </a:p>
        </p:txBody>
      </p:sp>
      <p:sp>
        <p:nvSpPr>
          <p:cNvPr id="69" name="object 69"/>
          <p:cNvSpPr/>
          <p:nvPr/>
        </p:nvSpPr>
        <p:spPr>
          <a:xfrm>
            <a:off x="1737360" y="1304544"/>
            <a:ext cx="0" cy="297180"/>
          </a:xfrm>
          <a:custGeom>
            <a:avLst/>
            <a:gdLst/>
            <a:ahLst/>
            <a:cxnLst/>
            <a:rect l="l" t="t" r="r" b="b"/>
            <a:pathLst>
              <a:path w="0" h="297180">
                <a:moveTo>
                  <a:pt x="0" y="0"/>
                </a:moveTo>
                <a:lnTo>
                  <a:pt x="0" y="297180"/>
                </a:lnTo>
              </a:path>
            </a:pathLst>
          </a:custGeom>
          <a:ln w="27431">
            <a:solidFill>
              <a:srgbClr val="000000"/>
            </a:solidFill>
          </a:ln>
        </p:spPr>
        <p:txBody>
          <a:bodyPr wrap="square" lIns="0" tIns="0" rIns="0" bIns="0" rtlCol="0"/>
          <a:lstStyle/>
          <a:p/>
        </p:txBody>
      </p:sp>
      <p:sp>
        <p:nvSpPr>
          <p:cNvPr id="70" name="object 70"/>
          <p:cNvSpPr/>
          <p:nvPr/>
        </p:nvSpPr>
        <p:spPr>
          <a:xfrm>
            <a:off x="1684020" y="1577339"/>
            <a:ext cx="114300" cy="111760"/>
          </a:xfrm>
          <a:custGeom>
            <a:avLst/>
            <a:gdLst/>
            <a:ahLst/>
            <a:cxnLst/>
            <a:rect l="l" t="t" r="r" b="b"/>
            <a:pathLst>
              <a:path w="114300" h="111760">
                <a:moveTo>
                  <a:pt x="114300" y="0"/>
                </a:moveTo>
                <a:lnTo>
                  <a:pt x="0" y="0"/>
                </a:lnTo>
                <a:lnTo>
                  <a:pt x="53340" y="111252"/>
                </a:lnTo>
                <a:lnTo>
                  <a:pt x="114300" y="0"/>
                </a:lnTo>
                <a:close/>
              </a:path>
            </a:pathLst>
          </a:custGeom>
          <a:solidFill>
            <a:srgbClr val="000000"/>
          </a:solidFill>
        </p:spPr>
        <p:txBody>
          <a:bodyPr wrap="square" lIns="0" tIns="0" rIns="0" bIns="0" rtlCol="0"/>
          <a:lstStyle/>
          <a:p/>
        </p:txBody>
      </p:sp>
      <p:sp>
        <p:nvSpPr>
          <p:cNvPr id="71" name="object 71"/>
          <p:cNvSpPr/>
          <p:nvPr/>
        </p:nvSpPr>
        <p:spPr>
          <a:xfrm>
            <a:off x="1723644" y="1317497"/>
            <a:ext cx="1092835" cy="0"/>
          </a:xfrm>
          <a:custGeom>
            <a:avLst/>
            <a:gdLst/>
            <a:ahLst/>
            <a:cxnLst/>
            <a:rect l="l" t="t" r="r" b="b"/>
            <a:pathLst>
              <a:path w="1092835" h="0">
                <a:moveTo>
                  <a:pt x="0" y="0"/>
                </a:moveTo>
                <a:lnTo>
                  <a:pt x="1092708" y="0"/>
                </a:lnTo>
              </a:path>
            </a:pathLst>
          </a:custGeom>
          <a:ln w="25907">
            <a:solidFill>
              <a:srgbClr val="000000"/>
            </a:solidFill>
          </a:ln>
        </p:spPr>
        <p:txBody>
          <a:bodyPr wrap="square" lIns="0" tIns="0" rIns="0" bIns="0" rtlCol="0"/>
          <a:lstStyle/>
          <a:p/>
        </p:txBody>
      </p:sp>
      <p:sp>
        <p:nvSpPr>
          <p:cNvPr id="72" name="object 72"/>
          <p:cNvSpPr/>
          <p:nvPr/>
        </p:nvSpPr>
        <p:spPr>
          <a:xfrm>
            <a:off x="2804160" y="1106424"/>
            <a:ext cx="3359150" cy="528955"/>
          </a:xfrm>
          <a:custGeom>
            <a:avLst/>
            <a:gdLst/>
            <a:ahLst/>
            <a:cxnLst/>
            <a:rect l="l" t="t" r="r" b="b"/>
            <a:pathLst>
              <a:path w="3359150" h="528955">
                <a:moveTo>
                  <a:pt x="0" y="0"/>
                </a:moveTo>
                <a:lnTo>
                  <a:pt x="3358896" y="0"/>
                </a:lnTo>
                <a:lnTo>
                  <a:pt x="3358896" y="528827"/>
                </a:lnTo>
                <a:lnTo>
                  <a:pt x="0" y="528827"/>
                </a:lnTo>
                <a:lnTo>
                  <a:pt x="0" y="0"/>
                </a:lnTo>
                <a:close/>
              </a:path>
            </a:pathLst>
          </a:custGeom>
          <a:solidFill>
            <a:srgbClr val="FF9900"/>
          </a:solidFill>
        </p:spPr>
        <p:txBody>
          <a:bodyPr wrap="square" lIns="0" tIns="0" rIns="0" bIns="0" rtlCol="0"/>
          <a:lstStyle/>
          <a:p/>
        </p:txBody>
      </p:sp>
      <p:sp>
        <p:nvSpPr>
          <p:cNvPr id="73" name="object 73"/>
          <p:cNvSpPr/>
          <p:nvPr/>
        </p:nvSpPr>
        <p:spPr>
          <a:xfrm>
            <a:off x="2801111" y="1636776"/>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74" name="object 74"/>
          <p:cNvSpPr/>
          <p:nvPr/>
        </p:nvSpPr>
        <p:spPr>
          <a:xfrm>
            <a:off x="2801111" y="163360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75" name="object 75"/>
          <p:cNvSpPr/>
          <p:nvPr/>
        </p:nvSpPr>
        <p:spPr>
          <a:xfrm>
            <a:off x="2804160" y="1109725"/>
            <a:ext cx="0" cy="521970"/>
          </a:xfrm>
          <a:custGeom>
            <a:avLst/>
            <a:gdLst/>
            <a:ahLst/>
            <a:cxnLst/>
            <a:rect l="l" t="t" r="r" b="b"/>
            <a:pathLst>
              <a:path w="0" h="521969">
                <a:moveTo>
                  <a:pt x="0" y="0"/>
                </a:moveTo>
                <a:lnTo>
                  <a:pt x="0" y="521970"/>
                </a:lnTo>
              </a:path>
            </a:pathLst>
          </a:custGeom>
          <a:ln w="6096">
            <a:solidFill>
              <a:srgbClr val="000000"/>
            </a:solidFill>
          </a:ln>
        </p:spPr>
        <p:txBody>
          <a:bodyPr wrap="square" lIns="0" tIns="0" rIns="0" bIns="0" rtlCol="0"/>
          <a:lstStyle/>
          <a:p/>
        </p:txBody>
      </p:sp>
      <p:sp>
        <p:nvSpPr>
          <p:cNvPr id="76" name="object 76"/>
          <p:cNvSpPr/>
          <p:nvPr/>
        </p:nvSpPr>
        <p:spPr>
          <a:xfrm>
            <a:off x="2801111" y="110782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77" name="object 77"/>
          <p:cNvSpPr/>
          <p:nvPr/>
        </p:nvSpPr>
        <p:spPr>
          <a:xfrm>
            <a:off x="2801111" y="1104646"/>
            <a:ext cx="3365500" cy="0"/>
          </a:xfrm>
          <a:custGeom>
            <a:avLst/>
            <a:gdLst/>
            <a:ahLst/>
            <a:cxnLst/>
            <a:rect l="l" t="t" r="r" b="b"/>
            <a:pathLst>
              <a:path w="3365500" h="0">
                <a:moveTo>
                  <a:pt x="0" y="0"/>
                </a:moveTo>
                <a:lnTo>
                  <a:pt x="3364992" y="0"/>
                </a:lnTo>
              </a:path>
            </a:pathLst>
          </a:custGeom>
          <a:ln w="3175">
            <a:solidFill>
              <a:srgbClr val="000000"/>
            </a:solidFill>
          </a:ln>
        </p:spPr>
        <p:txBody>
          <a:bodyPr wrap="square" lIns="0" tIns="0" rIns="0" bIns="0" rtlCol="0"/>
          <a:lstStyle/>
          <a:p/>
        </p:txBody>
      </p:sp>
      <p:sp>
        <p:nvSpPr>
          <p:cNvPr id="78" name="object 78"/>
          <p:cNvSpPr/>
          <p:nvPr/>
        </p:nvSpPr>
        <p:spPr>
          <a:xfrm>
            <a:off x="2804160" y="16337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79" name="object 79"/>
          <p:cNvSpPr/>
          <p:nvPr/>
        </p:nvSpPr>
        <p:spPr>
          <a:xfrm>
            <a:off x="2807207" y="1633727"/>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80" name="object 80"/>
          <p:cNvSpPr/>
          <p:nvPr/>
        </p:nvSpPr>
        <p:spPr>
          <a:xfrm>
            <a:off x="6160008" y="163360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81" name="object 81"/>
          <p:cNvSpPr/>
          <p:nvPr/>
        </p:nvSpPr>
        <p:spPr>
          <a:xfrm>
            <a:off x="6163055" y="1109725"/>
            <a:ext cx="0" cy="521970"/>
          </a:xfrm>
          <a:custGeom>
            <a:avLst/>
            <a:gdLst/>
            <a:ahLst/>
            <a:cxnLst/>
            <a:rect l="l" t="t" r="r" b="b"/>
            <a:pathLst>
              <a:path w="0" h="521969">
                <a:moveTo>
                  <a:pt x="0" y="0"/>
                </a:moveTo>
                <a:lnTo>
                  <a:pt x="0" y="521970"/>
                </a:lnTo>
              </a:path>
            </a:pathLst>
          </a:custGeom>
          <a:ln w="6096">
            <a:solidFill>
              <a:srgbClr val="000000"/>
            </a:solidFill>
          </a:ln>
        </p:spPr>
        <p:txBody>
          <a:bodyPr wrap="square" lIns="0" tIns="0" rIns="0" bIns="0" rtlCol="0"/>
          <a:lstStyle/>
          <a:p/>
        </p:txBody>
      </p:sp>
      <p:sp>
        <p:nvSpPr>
          <p:cNvPr id="82" name="object 82"/>
          <p:cNvSpPr/>
          <p:nvPr/>
        </p:nvSpPr>
        <p:spPr>
          <a:xfrm>
            <a:off x="6160008" y="110782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83" name="object 83"/>
          <p:cNvSpPr/>
          <p:nvPr/>
        </p:nvSpPr>
        <p:spPr>
          <a:xfrm>
            <a:off x="6163055" y="16337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84" name="object 84"/>
          <p:cNvSpPr/>
          <p:nvPr/>
        </p:nvSpPr>
        <p:spPr>
          <a:xfrm>
            <a:off x="2804160" y="110794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85" name="object 85"/>
          <p:cNvSpPr/>
          <p:nvPr/>
        </p:nvSpPr>
        <p:spPr>
          <a:xfrm>
            <a:off x="2807207" y="1107947"/>
            <a:ext cx="3352800" cy="0"/>
          </a:xfrm>
          <a:custGeom>
            <a:avLst/>
            <a:gdLst/>
            <a:ahLst/>
            <a:cxnLst/>
            <a:rect l="l" t="t" r="r" b="b"/>
            <a:pathLst>
              <a:path w="3352800" h="0">
                <a:moveTo>
                  <a:pt x="0" y="0"/>
                </a:moveTo>
                <a:lnTo>
                  <a:pt x="3352800" y="0"/>
                </a:lnTo>
              </a:path>
            </a:pathLst>
          </a:custGeom>
          <a:ln w="3175">
            <a:solidFill>
              <a:srgbClr val="000000"/>
            </a:solidFill>
          </a:ln>
        </p:spPr>
        <p:txBody>
          <a:bodyPr wrap="square" lIns="0" tIns="0" rIns="0" bIns="0" rtlCol="0"/>
          <a:lstStyle/>
          <a:p/>
        </p:txBody>
      </p:sp>
      <p:sp>
        <p:nvSpPr>
          <p:cNvPr id="86" name="object 86"/>
          <p:cNvSpPr/>
          <p:nvPr/>
        </p:nvSpPr>
        <p:spPr>
          <a:xfrm>
            <a:off x="6163055" y="110794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87" name="object 87"/>
          <p:cNvSpPr txBox="1"/>
          <p:nvPr/>
        </p:nvSpPr>
        <p:spPr>
          <a:xfrm>
            <a:off x="4065536" y="1241311"/>
            <a:ext cx="833755" cy="259079"/>
          </a:xfrm>
          <a:prstGeom prst="rect">
            <a:avLst/>
          </a:prstGeom>
        </p:spPr>
        <p:txBody>
          <a:bodyPr wrap="square" lIns="0" tIns="0" rIns="0" bIns="0" rtlCol="0" vert="horz">
            <a:spAutoFit/>
          </a:bodyPr>
          <a:lstStyle/>
          <a:p>
            <a:pPr marL="12700">
              <a:lnSpc>
                <a:spcPct val="100000"/>
              </a:lnSpc>
            </a:pPr>
            <a:r>
              <a:rPr dirty="0" sz="1650" spc="10" b="1">
                <a:latin typeface="Tahoma"/>
                <a:cs typeface="Tahoma"/>
              </a:rPr>
              <a:t>M</a:t>
            </a:r>
            <a:r>
              <a:rPr dirty="0" sz="1650" spc="50" b="1">
                <a:latin typeface="Tahoma"/>
                <a:cs typeface="Tahoma"/>
              </a:rPr>
              <a:t>e</a:t>
            </a:r>
            <a:r>
              <a:rPr dirty="0" sz="1650" spc="5" b="1">
                <a:latin typeface="Tahoma"/>
                <a:cs typeface="Tahoma"/>
              </a:rPr>
              <a:t>thod</a:t>
            </a:r>
            <a:endParaRPr sz="1650">
              <a:latin typeface="Tahoma"/>
              <a:cs typeface="Tahoma"/>
            </a:endParaRPr>
          </a:p>
        </p:txBody>
      </p:sp>
      <p:sp>
        <p:nvSpPr>
          <p:cNvPr id="88" name="object 88"/>
          <p:cNvSpPr/>
          <p:nvPr/>
        </p:nvSpPr>
        <p:spPr>
          <a:xfrm>
            <a:off x="1737360" y="1304544"/>
            <a:ext cx="0" cy="297180"/>
          </a:xfrm>
          <a:custGeom>
            <a:avLst/>
            <a:gdLst/>
            <a:ahLst/>
            <a:cxnLst/>
            <a:rect l="l" t="t" r="r" b="b"/>
            <a:pathLst>
              <a:path w="0" h="297180">
                <a:moveTo>
                  <a:pt x="0" y="0"/>
                </a:moveTo>
                <a:lnTo>
                  <a:pt x="0" y="297180"/>
                </a:lnTo>
              </a:path>
            </a:pathLst>
          </a:custGeom>
          <a:ln w="27431">
            <a:solidFill>
              <a:srgbClr val="000000"/>
            </a:solidFill>
          </a:ln>
        </p:spPr>
        <p:txBody>
          <a:bodyPr wrap="square" lIns="0" tIns="0" rIns="0" bIns="0" rtlCol="0"/>
          <a:lstStyle/>
          <a:p/>
        </p:txBody>
      </p:sp>
      <p:sp>
        <p:nvSpPr>
          <p:cNvPr id="89" name="object 89"/>
          <p:cNvSpPr/>
          <p:nvPr/>
        </p:nvSpPr>
        <p:spPr>
          <a:xfrm>
            <a:off x="1684020" y="1577339"/>
            <a:ext cx="114300" cy="111760"/>
          </a:xfrm>
          <a:custGeom>
            <a:avLst/>
            <a:gdLst/>
            <a:ahLst/>
            <a:cxnLst/>
            <a:rect l="l" t="t" r="r" b="b"/>
            <a:pathLst>
              <a:path w="114300" h="111760">
                <a:moveTo>
                  <a:pt x="114300" y="0"/>
                </a:moveTo>
                <a:lnTo>
                  <a:pt x="0" y="0"/>
                </a:lnTo>
                <a:lnTo>
                  <a:pt x="53340" y="111252"/>
                </a:lnTo>
                <a:lnTo>
                  <a:pt x="114300" y="0"/>
                </a:lnTo>
                <a:close/>
              </a:path>
            </a:pathLst>
          </a:custGeom>
          <a:solidFill>
            <a:srgbClr val="000000"/>
          </a:solidFill>
        </p:spPr>
        <p:txBody>
          <a:bodyPr wrap="square" lIns="0" tIns="0" rIns="0" bIns="0" rtlCol="0"/>
          <a:lstStyle/>
          <a:p/>
        </p:txBody>
      </p:sp>
      <p:sp>
        <p:nvSpPr>
          <p:cNvPr id="90" name="object 90"/>
          <p:cNvSpPr/>
          <p:nvPr/>
        </p:nvSpPr>
        <p:spPr>
          <a:xfrm>
            <a:off x="1723644" y="1317497"/>
            <a:ext cx="1092835" cy="0"/>
          </a:xfrm>
          <a:custGeom>
            <a:avLst/>
            <a:gdLst/>
            <a:ahLst/>
            <a:cxnLst/>
            <a:rect l="l" t="t" r="r" b="b"/>
            <a:pathLst>
              <a:path w="1092835" h="0">
                <a:moveTo>
                  <a:pt x="0" y="0"/>
                </a:moveTo>
                <a:lnTo>
                  <a:pt x="1092708" y="0"/>
                </a:lnTo>
              </a:path>
            </a:pathLst>
          </a:custGeom>
          <a:ln w="25907">
            <a:solidFill>
              <a:srgbClr val="000000"/>
            </a:solidFill>
          </a:ln>
        </p:spPr>
        <p:txBody>
          <a:bodyPr wrap="square" lIns="0" tIns="0" rIns="0" bIns="0" rtlCol="0"/>
          <a:lstStyle/>
          <a:p/>
        </p:txBody>
      </p:sp>
      <p:sp>
        <p:nvSpPr>
          <p:cNvPr id="91" name="object 91"/>
          <p:cNvSpPr/>
          <p:nvPr/>
        </p:nvSpPr>
        <p:spPr>
          <a:xfrm>
            <a:off x="1737360" y="1304544"/>
            <a:ext cx="0" cy="297180"/>
          </a:xfrm>
          <a:custGeom>
            <a:avLst/>
            <a:gdLst/>
            <a:ahLst/>
            <a:cxnLst/>
            <a:rect l="l" t="t" r="r" b="b"/>
            <a:pathLst>
              <a:path w="0" h="297180">
                <a:moveTo>
                  <a:pt x="0" y="0"/>
                </a:moveTo>
                <a:lnTo>
                  <a:pt x="0" y="297180"/>
                </a:lnTo>
              </a:path>
            </a:pathLst>
          </a:custGeom>
          <a:ln w="27431">
            <a:solidFill>
              <a:srgbClr val="000000"/>
            </a:solidFill>
          </a:ln>
        </p:spPr>
        <p:txBody>
          <a:bodyPr wrap="square" lIns="0" tIns="0" rIns="0" bIns="0" rtlCol="0"/>
          <a:lstStyle/>
          <a:p/>
        </p:txBody>
      </p:sp>
      <p:sp>
        <p:nvSpPr>
          <p:cNvPr id="92" name="object 92"/>
          <p:cNvSpPr/>
          <p:nvPr/>
        </p:nvSpPr>
        <p:spPr>
          <a:xfrm>
            <a:off x="1684020" y="1577339"/>
            <a:ext cx="114300" cy="111760"/>
          </a:xfrm>
          <a:custGeom>
            <a:avLst/>
            <a:gdLst/>
            <a:ahLst/>
            <a:cxnLst/>
            <a:rect l="l" t="t" r="r" b="b"/>
            <a:pathLst>
              <a:path w="114300" h="111760">
                <a:moveTo>
                  <a:pt x="114300" y="0"/>
                </a:moveTo>
                <a:lnTo>
                  <a:pt x="0" y="0"/>
                </a:lnTo>
                <a:lnTo>
                  <a:pt x="53340" y="111252"/>
                </a:lnTo>
                <a:lnTo>
                  <a:pt x="114300" y="0"/>
                </a:lnTo>
                <a:close/>
              </a:path>
            </a:pathLst>
          </a:custGeom>
          <a:solidFill>
            <a:srgbClr val="000000"/>
          </a:solidFill>
        </p:spPr>
        <p:txBody>
          <a:bodyPr wrap="square" lIns="0" tIns="0" rIns="0" bIns="0" rtlCol="0"/>
          <a:lstStyle/>
          <a:p/>
        </p:txBody>
      </p:sp>
      <p:sp>
        <p:nvSpPr>
          <p:cNvPr id="93" name="object 93"/>
          <p:cNvSpPr/>
          <p:nvPr/>
        </p:nvSpPr>
        <p:spPr>
          <a:xfrm>
            <a:off x="1723644" y="1317497"/>
            <a:ext cx="1092835" cy="0"/>
          </a:xfrm>
          <a:custGeom>
            <a:avLst/>
            <a:gdLst/>
            <a:ahLst/>
            <a:cxnLst/>
            <a:rect l="l" t="t" r="r" b="b"/>
            <a:pathLst>
              <a:path w="1092835" h="0">
                <a:moveTo>
                  <a:pt x="0" y="0"/>
                </a:moveTo>
                <a:lnTo>
                  <a:pt x="1092708" y="0"/>
                </a:lnTo>
              </a:path>
            </a:pathLst>
          </a:custGeom>
          <a:ln w="25907">
            <a:solidFill>
              <a:srgbClr val="000000"/>
            </a:solidFill>
          </a:ln>
        </p:spPr>
        <p:txBody>
          <a:bodyPr wrap="square" lIns="0" tIns="0" rIns="0" bIns="0" rtlCol="0"/>
          <a:lstStyle/>
          <a:p/>
        </p:txBody>
      </p:sp>
      <p:sp>
        <p:nvSpPr>
          <p:cNvPr id="94" name="object 94"/>
          <p:cNvSpPr/>
          <p:nvPr/>
        </p:nvSpPr>
        <p:spPr>
          <a:xfrm>
            <a:off x="1723644" y="2428494"/>
            <a:ext cx="1092835" cy="0"/>
          </a:xfrm>
          <a:custGeom>
            <a:avLst/>
            <a:gdLst/>
            <a:ahLst/>
            <a:cxnLst/>
            <a:rect l="l" t="t" r="r" b="b"/>
            <a:pathLst>
              <a:path w="1092835" h="0">
                <a:moveTo>
                  <a:pt x="0" y="0"/>
                </a:moveTo>
                <a:lnTo>
                  <a:pt x="1092708" y="0"/>
                </a:lnTo>
              </a:path>
            </a:pathLst>
          </a:custGeom>
          <a:ln w="25907">
            <a:solidFill>
              <a:srgbClr val="000000"/>
            </a:solidFill>
          </a:ln>
        </p:spPr>
        <p:txBody>
          <a:bodyPr wrap="square" lIns="0" tIns="0" rIns="0" bIns="0" rtlCol="0"/>
          <a:lstStyle/>
          <a:p/>
        </p:txBody>
      </p:sp>
      <p:sp>
        <p:nvSpPr>
          <p:cNvPr id="95" name="object 95"/>
          <p:cNvSpPr/>
          <p:nvPr/>
        </p:nvSpPr>
        <p:spPr>
          <a:xfrm>
            <a:off x="1737360" y="2144267"/>
            <a:ext cx="0" cy="297180"/>
          </a:xfrm>
          <a:custGeom>
            <a:avLst/>
            <a:gdLst/>
            <a:ahLst/>
            <a:cxnLst/>
            <a:rect l="l" t="t" r="r" b="b"/>
            <a:pathLst>
              <a:path w="0" h="297180">
                <a:moveTo>
                  <a:pt x="0" y="0"/>
                </a:moveTo>
                <a:lnTo>
                  <a:pt x="0" y="297180"/>
                </a:lnTo>
              </a:path>
            </a:pathLst>
          </a:custGeom>
          <a:ln w="27431">
            <a:solidFill>
              <a:srgbClr val="000000"/>
            </a:solidFill>
          </a:ln>
        </p:spPr>
        <p:txBody>
          <a:bodyPr wrap="square" lIns="0" tIns="0" rIns="0" bIns="0" rtlCol="0"/>
          <a:lstStyle/>
          <a:p/>
        </p:txBody>
      </p:sp>
      <p:sp>
        <p:nvSpPr>
          <p:cNvPr id="96" name="object 96"/>
          <p:cNvSpPr/>
          <p:nvPr/>
        </p:nvSpPr>
        <p:spPr>
          <a:xfrm>
            <a:off x="1684020" y="2058923"/>
            <a:ext cx="114300" cy="119380"/>
          </a:xfrm>
          <a:custGeom>
            <a:avLst/>
            <a:gdLst/>
            <a:ahLst/>
            <a:cxnLst/>
            <a:rect l="l" t="t" r="r" b="b"/>
            <a:pathLst>
              <a:path w="114300" h="119380">
                <a:moveTo>
                  <a:pt x="53340" y="0"/>
                </a:moveTo>
                <a:lnTo>
                  <a:pt x="0" y="118872"/>
                </a:lnTo>
                <a:lnTo>
                  <a:pt x="114300" y="118872"/>
                </a:lnTo>
                <a:lnTo>
                  <a:pt x="53340" y="0"/>
                </a:lnTo>
                <a:close/>
              </a:path>
            </a:pathLst>
          </a:custGeom>
          <a:solidFill>
            <a:srgbClr val="000000"/>
          </a:solidFill>
        </p:spPr>
        <p:txBody>
          <a:bodyPr wrap="square" lIns="0" tIns="0" rIns="0" bIns="0" rtlCol="0"/>
          <a:lstStyle/>
          <a:p/>
        </p:txBody>
      </p:sp>
      <p:sp>
        <p:nvSpPr>
          <p:cNvPr id="97" name="object 97"/>
          <p:cNvSpPr/>
          <p:nvPr/>
        </p:nvSpPr>
        <p:spPr>
          <a:xfrm>
            <a:off x="1723644" y="2428494"/>
            <a:ext cx="1092835" cy="0"/>
          </a:xfrm>
          <a:custGeom>
            <a:avLst/>
            <a:gdLst/>
            <a:ahLst/>
            <a:cxnLst/>
            <a:rect l="l" t="t" r="r" b="b"/>
            <a:pathLst>
              <a:path w="1092835" h="0">
                <a:moveTo>
                  <a:pt x="0" y="0"/>
                </a:moveTo>
                <a:lnTo>
                  <a:pt x="1092708" y="0"/>
                </a:lnTo>
              </a:path>
            </a:pathLst>
          </a:custGeom>
          <a:ln w="25907">
            <a:solidFill>
              <a:srgbClr val="000000"/>
            </a:solidFill>
          </a:ln>
        </p:spPr>
        <p:txBody>
          <a:bodyPr wrap="square" lIns="0" tIns="0" rIns="0" bIns="0" rtlCol="0"/>
          <a:lstStyle/>
          <a:p/>
        </p:txBody>
      </p:sp>
      <p:sp>
        <p:nvSpPr>
          <p:cNvPr id="98" name="object 98"/>
          <p:cNvSpPr/>
          <p:nvPr/>
        </p:nvSpPr>
        <p:spPr>
          <a:xfrm>
            <a:off x="1737360" y="2144267"/>
            <a:ext cx="0" cy="297180"/>
          </a:xfrm>
          <a:custGeom>
            <a:avLst/>
            <a:gdLst/>
            <a:ahLst/>
            <a:cxnLst/>
            <a:rect l="l" t="t" r="r" b="b"/>
            <a:pathLst>
              <a:path w="0" h="297180">
                <a:moveTo>
                  <a:pt x="0" y="0"/>
                </a:moveTo>
                <a:lnTo>
                  <a:pt x="0" y="297180"/>
                </a:lnTo>
              </a:path>
            </a:pathLst>
          </a:custGeom>
          <a:ln w="27431">
            <a:solidFill>
              <a:srgbClr val="000000"/>
            </a:solidFill>
          </a:ln>
        </p:spPr>
        <p:txBody>
          <a:bodyPr wrap="square" lIns="0" tIns="0" rIns="0" bIns="0" rtlCol="0"/>
          <a:lstStyle/>
          <a:p/>
        </p:txBody>
      </p:sp>
      <p:sp>
        <p:nvSpPr>
          <p:cNvPr id="99" name="object 99"/>
          <p:cNvSpPr/>
          <p:nvPr/>
        </p:nvSpPr>
        <p:spPr>
          <a:xfrm>
            <a:off x="1684020" y="2058923"/>
            <a:ext cx="114300" cy="119380"/>
          </a:xfrm>
          <a:custGeom>
            <a:avLst/>
            <a:gdLst/>
            <a:ahLst/>
            <a:cxnLst/>
            <a:rect l="l" t="t" r="r" b="b"/>
            <a:pathLst>
              <a:path w="114300" h="119380">
                <a:moveTo>
                  <a:pt x="53340" y="0"/>
                </a:moveTo>
                <a:lnTo>
                  <a:pt x="0" y="118872"/>
                </a:lnTo>
                <a:lnTo>
                  <a:pt x="114300" y="118872"/>
                </a:lnTo>
                <a:lnTo>
                  <a:pt x="53340" y="0"/>
                </a:lnTo>
                <a:close/>
              </a:path>
            </a:pathLst>
          </a:custGeom>
          <a:solidFill>
            <a:srgbClr val="000000"/>
          </a:solidFill>
        </p:spPr>
        <p:txBody>
          <a:bodyPr wrap="square" lIns="0" tIns="0" rIns="0" bIns="0" rtlCol="0"/>
          <a:lstStyle/>
          <a:p/>
        </p:txBody>
      </p:sp>
      <p:sp>
        <p:nvSpPr>
          <p:cNvPr id="100" name="object 100"/>
          <p:cNvSpPr/>
          <p:nvPr/>
        </p:nvSpPr>
        <p:spPr>
          <a:xfrm>
            <a:off x="6624828" y="1107947"/>
            <a:ext cx="0" cy="1580515"/>
          </a:xfrm>
          <a:custGeom>
            <a:avLst/>
            <a:gdLst/>
            <a:ahLst/>
            <a:cxnLst/>
            <a:rect l="l" t="t" r="r" b="b"/>
            <a:pathLst>
              <a:path w="0" h="1580514">
                <a:moveTo>
                  <a:pt x="0" y="0"/>
                </a:moveTo>
                <a:lnTo>
                  <a:pt x="0" y="1580388"/>
                </a:lnTo>
              </a:path>
            </a:pathLst>
          </a:custGeom>
          <a:ln w="9144">
            <a:solidFill>
              <a:srgbClr val="000000"/>
            </a:solidFill>
          </a:ln>
        </p:spPr>
        <p:txBody>
          <a:bodyPr wrap="square" lIns="0" tIns="0" rIns="0" bIns="0" rtlCol="0"/>
          <a:lstStyle/>
          <a:p/>
        </p:txBody>
      </p:sp>
      <p:sp>
        <p:nvSpPr>
          <p:cNvPr id="101" name="object 101"/>
          <p:cNvSpPr txBox="1"/>
          <p:nvPr/>
        </p:nvSpPr>
        <p:spPr>
          <a:xfrm>
            <a:off x="1130300" y="2840735"/>
            <a:ext cx="5513070" cy="4902835"/>
          </a:xfrm>
          <a:prstGeom prst="rect">
            <a:avLst/>
          </a:prstGeom>
        </p:spPr>
        <p:txBody>
          <a:bodyPr wrap="square" lIns="0" tIns="0" rIns="0" bIns="0" rtlCol="0" vert="horz">
            <a:spAutoFit/>
          </a:bodyPr>
          <a:lstStyle/>
          <a:p>
            <a:pPr marL="2086610">
              <a:lnSpc>
                <a:spcPct val="100000"/>
              </a:lnSpc>
            </a:pPr>
            <a:r>
              <a:rPr dirty="0" sz="1200" spc="-5">
                <a:latin typeface="Times New Roman"/>
                <a:cs typeface="Times New Roman"/>
              </a:rPr>
              <a:t>Figure </a:t>
            </a:r>
            <a:r>
              <a:rPr dirty="0" sz="1200">
                <a:latin typeface="Times New Roman"/>
                <a:cs typeface="Times New Roman"/>
              </a:rPr>
              <a:t>2: A </a:t>
            </a:r>
            <a:r>
              <a:rPr dirty="0" sz="1200" spc="-5">
                <a:latin typeface="Times New Roman"/>
                <a:cs typeface="Times New Roman"/>
              </a:rPr>
              <a:t>Software </a:t>
            </a:r>
            <a:r>
              <a:rPr dirty="0" sz="1200">
                <a:latin typeface="Times New Roman"/>
                <a:cs typeface="Times New Roman"/>
              </a:rPr>
              <a:t>Engineering</a:t>
            </a:r>
            <a:r>
              <a:rPr dirty="0" sz="1200" spc="-90">
                <a:latin typeface="Times New Roman"/>
                <a:cs typeface="Times New Roman"/>
              </a:rPr>
              <a:t> </a:t>
            </a:r>
            <a:r>
              <a:rPr dirty="0" sz="1200" spc="-5">
                <a:latin typeface="Times New Roman"/>
                <a:cs typeface="Times New Roman"/>
              </a:rPr>
              <a:t>Framework</a:t>
            </a:r>
            <a:endParaRPr sz="1200">
              <a:latin typeface="Times New Roman"/>
              <a:cs typeface="Times New Roman"/>
            </a:endParaRPr>
          </a:p>
          <a:p>
            <a:pPr>
              <a:lnSpc>
                <a:spcPct val="100000"/>
              </a:lnSpc>
            </a:pPr>
            <a:endParaRPr sz="1200">
              <a:latin typeface="Times New Roman"/>
              <a:cs typeface="Times New Roman"/>
            </a:endParaRPr>
          </a:p>
          <a:p>
            <a:pPr algn="just" marL="12700">
              <a:lnSpc>
                <a:spcPts val="1635"/>
              </a:lnSpc>
              <a:spcBef>
                <a:spcPts val="915"/>
              </a:spcBef>
            </a:pPr>
            <a:r>
              <a:rPr dirty="0" sz="1400" spc="-340" b="1">
                <a:latin typeface="Times New Roman"/>
                <a:cs typeface="Times New Roman"/>
              </a:rPr>
              <a:t>S2.o3ftwSoafrtewDareeveDloepvemloepnmt                                     </a:t>
            </a:r>
            <a:r>
              <a:rPr dirty="0" sz="1400" spc="-355" b="1">
                <a:latin typeface="Times New Roman"/>
                <a:cs typeface="Times New Roman"/>
              </a:rPr>
              <a:t>Lenoot</a:t>
            </a:r>
            <a:r>
              <a:rPr dirty="0" sz="1400" spc="-110" b="1">
                <a:latin typeface="Times New Roman"/>
                <a:cs typeface="Times New Roman"/>
              </a:rPr>
              <a:t> </a:t>
            </a:r>
            <a:r>
              <a:rPr dirty="0" sz="1400" spc="-135" b="1">
                <a:latin typeface="Times New Roman"/>
                <a:cs typeface="Times New Roman"/>
              </a:rPr>
              <a:t>pLoop</a:t>
            </a:r>
            <a:endParaRPr sz="1400">
              <a:latin typeface="Times New Roman"/>
              <a:cs typeface="Times New Roman"/>
            </a:endParaRPr>
          </a:p>
          <a:p>
            <a:pPr algn="just" marL="12700" marR="5080">
              <a:lnSpc>
                <a:spcPts val="1380"/>
              </a:lnSpc>
              <a:spcBef>
                <a:spcPts val="50"/>
              </a:spcBef>
            </a:pPr>
            <a:r>
              <a:rPr dirty="0" sz="1200">
                <a:latin typeface="Times New Roman"/>
                <a:cs typeface="Times New Roman"/>
              </a:rPr>
              <a:t>Lets now look at </a:t>
            </a:r>
            <a:r>
              <a:rPr dirty="0" sz="1200" spc="-5">
                <a:latin typeface="Times New Roman"/>
                <a:cs typeface="Times New Roman"/>
              </a:rPr>
              <a:t>software </a:t>
            </a:r>
            <a:r>
              <a:rPr dirty="0" sz="1200">
                <a:latin typeface="Times New Roman"/>
                <a:cs typeface="Times New Roman"/>
              </a:rPr>
              <a:t>engineering activities from a different perspective. </a:t>
            </a:r>
            <a:r>
              <a:rPr dirty="0" sz="1200" spc="-5">
                <a:latin typeface="Times New Roman"/>
                <a:cs typeface="Times New Roman"/>
              </a:rPr>
              <a:t>Software  </a:t>
            </a:r>
            <a:r>
              <a:rPr dirty="0" sz="1200">
                <a:latin typeface="Times New Roman"/>
                <a:cs typeface="Times New Roman"/>
              </a:rPr>
              <a:t>development activities could be performed in a cyclic and that cycle is called </a:t>
            </a:r>
            <a:r>
              <a:rPr dirty="0" sz="1200" spc="-5">
                <a:latin typeface="Times New Roman"/>
                <a:cs typeface="Times New Roman"/>
              </a:rPr>
              <a:t>software  </a:t>
            </a:r>
            <a:r>
              <a:rPr dirty="0" sz="1200">
                <a:latin typeface="Times New Roman"/>
                <a:cs typeface="Times New Roman"/>
              </a:rPr>
              <a:t>development loop </a:t>
            </a:r>
            <a:r>
              <a:rPr dirty="0" sz="1200" spc="-5">
                <a:latin typeface="Times New Roman"/>
                <a:cs typeface="Times New Roman"/>
              </a:rPr>
              <a:t>which </a:t>
            </a:r>
            <a:r>
              <a:rPr dirty="0" sz="1200">
                <a:latin typeface="Times New Roman"/>
                <a:cs typeface="Times New Roman"/>
              </a:rPr>
              <a:t>is </a:t>
            </a:r>
            <a:r>
              <a:rPr dirty="0" sz="1200" spc="-5">
                <a:latin typeface="Times New Roman"/>
                <a:cs typeface="Times New Roman"/>
              </a:rPr>
              <a:t>shown </a:t>
            </a:r>
            <a:r>
              <a:rPr dirty="0" sz="1200">
                <a:latin typeface="Times New Roman"/>
                <a:cs typeface="Times New Roman"/>
              </a:rPr>
              <a:t>in figure 3. The major </a:t>
            </a:r>
            <a:r>
              <a:rPr dirty="0" sz="1200" spc="-5">
                <a:latin typeface="Times New Roman"/>
                <a:cs typeface="Times New Roman"/>
              </a:rPr>
              <a:t>stages </a:t>
            </a:r>
            <a:r>
              <a:rPr dirty="0" sz="1200">
                <a:latin typeface="Times New Roman"/>
                <a:cs typeface="Times New Roman"/>
              </a:rPr>
              <a:t>of </a:t>
            </a:r>
            <a:r>
              <a:rPr dirty="0" sz="1200" spc="-5">
                <a:latin typeface="Times New Roman"/>
                <a:cs typeface="Times New Roman"/>
              </a:rPr>
              <a:t>software </a:t>
            </a:r>
            <a:r>
              <a:rPr dirty="0" sz="1200">
                <a:latin typeface="Times New Roman"/>
                <a:cs typeface="Times New Roman"/>
              </a:rPr>
              <a:t>development  loop are described</a:t>
            </a:r>
            <a:r>
              <a:rPr dirty="0" sz="1200" spc="-11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b="1" i="1">
                <a:latin typeface="Times New Roman"/>
                <a:cs typeface="Times New Roman"/>
              </a:rPr>
              <a:t>Problem </a:t>
            </a:r>
            <a:r>
              <a:rPr dirty="0" sz="1200" spc="-5" b="1" i="1">
                <a:latin typeface="Times New Roman"/>
                <a:cs typeface="Times New Roman"/>
              </a:rPr>
              <a:t>Definition: </a:t>
            </a:r>
            <a:r>
              <a:rPr dirty="0" sz="1200">
                <a:latin typeface="Times New Roman"/>
                <a:cs typeface="Times New Roman"/>
              </a:rPr>
              <a:t>In this </a:t>
            </a:r>
            <a:r>
              <a:rPr dirty="0" sz="1200" spc="-5">
                <a:latin typeface="Times New Roman"/>
                <a:cs typeface="Times New Roman"/>
              </a:rPr>
              <a:t>stage we </a:t>
            </a:r>
            <a:r>
              <a:rPr dirty="0" sz="1200">
                <a:latin typeface="Times New Roman"/>
                <a:cs typeface="Times New Roman"/>
              </a:rPr>
              <a:t>determine </a:t>
            </a:r>
            <a:r>
              <a:rPr dirty="0" sz="1200" spc="-5">
                <a:latin typeface="Times New Roman"/>
                <a:cs typeface="Times New Roman"/>
              </a:rPr>
              <a:t>what </a:t>
            </a:r>
            <a:r>
              <a:rPr dirty="0" sz="1200">
                <a:latin typeface="Times New Roman"/>
                <a:cs typeface="Times New Roman"/>
              </a:rPr>
              <a:t>is the problem against </a:t>
            </a:r>
            <a:r>
              <a:rPr dirty="0" sz="1200" spc="-5">
                <a:latin typeface="Times New Roman"/>
                <a:cs typeface="Times New Roman"/>
              </a:rPr>
              <a:t>which we </a:t>
            </a:r>
            <a:r>
              <a:rPr dirty="0" sz="1200">
                <a:latin typeface="Times New Roman"/>
                <a:cs typeface="Times New Roman"/>
              </a:rPr>
              <a:t>are  going to develop </a:t>
            </a:r>
            <a:r>
              <a:rPr dirty="0" sz="1200" spc="-5">
                <a:latin typeface="Times New Roman"/>
                <a:cs typeface="Times New Roman"/>
              </a:rPr>
              <a:t>software. Here we </a:t>
            </a:r>
            <a:r>
              <a:rPr dirty="0" sz="1200">
                <a:latin typeface="Times New Roman"/>
                <a:cs typeface="Times New Roman"/>
              </a:rPr>
              <a:t>try to completely comprehend the issues and  requirements of the </a:t>
            </a:r>
            <a:r>
              <a:rPr dirty="0" sz="1200" spc="-5">
                <a:latin typeface="Times New Roman"/>
                <a:cs typeface="Times New Roman"/>
              </a:rPr>
              <a:t>software system </a:t>
            </a:r>
            <a:r>
              <a:rPr dirty="0" sz="1200">
                <a:latin typeface="Times New Roman"/>
                <a:cs typeface="Times New Roman"/>
              </a:rPr>
              <a:t>to</a:t>
            </a:r>
            <a:r>
              <a:rPr dirty="0" sz="1200" spc="-90">
                <a:latin typeface="Times New Roman"/>
                <a:cs typeface="Times New Roman"/>
              </a:rPr>
              <a:t> </a:t>
            </a:r>
            <a:r>
              <a:rPr dirty="0" sz="1200">
                <a:latin typeface="Times New Roman"/>
                <a:cs typeface="Times New Roman"/>
              </a:rPr>
              <a:t>build.</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b="1" i="1">
                <a:latin typeface="Times New Roman"/>
                <a:cs typeface="Times New Roman"/>
              </a:rPr>
              <a:t>Technical </a:t>
            </a:r>
            <a:r>
              <a:rPr dirty="0" sz="1200" spc="-5" b="1" i="1">
                <a:latin typeface="Times New Roman"/>
                <a:cs typeface="Times New Roman"/>
              </a:rPr>
              <a:t>Development: </a:t>
            </a:r>
            <a:r>
              <a:rPr dirty="0" sz="1200">
                <a:latin typeface="Times New Roman"/>
                <a:cs typeface="Times New Roman"/>
              </a:rPr>
              <a:t>In this </a:t>
            </a:r>
            <a:r>
              <a:rPr dirty="0" sz="1200" spc="-5">
                <a:latin typeface="Times New Roman"/>
                <a:cs typeface="Times New Roman"/>
              </a:rPr>
              <a:t>stage we </a:t>
            </a:r>
            <a:r>
              <a:rPr dirty="0" sz="1200">
                <a:latin typeface="Times New Roman"/>
                <a:cs typeface="Times New Roman"/>
              </a:rPr>
              <a:t>try to find the </a:t>
            </a:r>
            <a:r>
              <a:rPr dirty="0" sz="1200" spc="-5">
                <a:latin typeface="Times New Roman"/>
                <a:cs typeface="Times New Roman"/>
              </a:rPr>
              <a:t>solution </a:t>
            </a:r>
            <a:r>
              <a:rPr dirty="0" sz="1200">
                <a:latin typeface="Times New Roman"/>
                <a:cs typeface="Times New Roman"/>
              </a:rPr>
              <a:t>of the problem on  technical grounds and base our actual implementation on </a:t>
            </a:r>
            <a:r>
              <a:rPr dirty="0" sz="1200" spc="5">
                <a:latin typeface="Times New Roman"/>
                <a:cs typeface="Times New Roman"/>
              </a:rPr>
              <a:t>it. </a:t>
            </a:r>
            <a:r>
              <a:rPr dirty="0" sz="1200">
                <a:latin typeface="Times New Roman"/>
                <a:cs typeface="Times New Roman"/>
              </a:rPr>
              <a:t>This is the </a:t>
            </a:r>
            <a:r>
              <a:rPr dirty="0" sz="1200" spc="-5">
                <a:latin typeface="Times New Roman"/>
                <a:cs typeface="Times New Roman"/>
              </a:rPr>
              <a:t>stage where </a:t>
            </a:r>
            <a:r>
              <a:rPr dirty="0" sz="1200">
                <a:latin typeface="Times New Roman"/>
                <a:cs typeface="Times New Roman"/>
              </a:rPr>
              <a:t>a new  </a:t>
            </a:r>
            <a:r>
              <a:rPr dirty="0" sz="1200" spc="-5">
                <a:latin typeface="Times New Roman"/>
                <a:cs typeface="Times New Roman"/>
              </a:rPr>
              <a:t>system </a:t>
            </a:r>
            <a:r>
              <a:rPr dirty="0" sz="1200">
                <a:latin typeface="Times New Roman"/>
                <a:cs typeface="Times New Roman"/>
              </a:rPr>
              <a:t>is actually developed that </a:t>
            </a:r>
            <a:r>
              <a:rPr dirty="0" sz="1200" spc="-5">
                <a:latin typeface="Times New Roman"/>
                <a:cs typeface="Times New Roman"/>
              </a:rPr>
              <a:t>solves </a:t>
            </a:r>
            <a:r>
              <a:rPr dirty="0" sz="1200">
                <a:latin typeface="Times New Roman"/>
                <a:cs typeface="Times New Roman"/>
              </a:rPr>
              <a:t>the problem defined in the first</a:t>
            </a:r>
            <a:r>
              <a:rPr dirty="0" sz="1200" spc="-110">
                <a:latin typeface="Times New Roman"/>
                <a:cs typeface="Times New Roman"/>
              </a:rPr>
              <a:t> </a:t>
            </a:r>
            <a:r>
              <a:rPr dirty="0" sz="1200" spc="-5">
                <a:latin typeface="Times New Roman"/>
                <a:cs typeface="Times New Roman"/>
              </a:rPr>
              <a:t>stage.</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spc="-5" b="1" i="1">
                <a:latin typeface="Times New Roman"/>
                <a:cs typeface="Times New Roman"/>
              </a:rPr>
              <a:t>Solution Integration: </a:t>
            </a:r>
            <a:r>
              <a:rPr dirty="0" sz="1200">
                <a:latin typeface="Times New Roman"/>
                <a:cs typeface="Times New Roman"/>
              </a:rPr>
              <a:t>If there are already developed system(s) available </a:t>
            </a:r>
            <a:r>
              <a:rPr dirty="0" sz="1200" spc="-5">
                <a:latin typeface="Times New Roman"/>
                <a:cs typeface="Times New Roman"/>
              </a:rPr>
              <a:t>with which </a:t>
            </a:r>
            <a:r>
              <a:rPr dirty="0" sz="1200">
                <a:latin typeface="Times New Roman"/>
                <a:cs typeface="Times New Roman"/>
              </a:rPr>
              <a:t>our  new </a:t>
            </a:r>
            <a:r>
              <a:rPr dirty="0" sz="1200" spc="-5">
                <a:latin typeface="Times New Roman"/>
                <a:cs typeface="Times New Roman"/>
              </a:rPr>
              <a:t>system </a:t>
            </a:r>
            <a:r>
              <a:rPr dirty="0" sz="1200">
                <a:latin typeface="Times New Roman"/>
                <a:cs typeface="Times New Roman"/>
              </a:rPr>
              <a:t>has to interact then those </a:t>
            </a:r>
            <a:r>
              <a:rPr dirty="0" sz="1200" spc="-5">
                <a:latin typeface="Times New Roman"/>
                <a:cs typeface="Times New Roman"/>
              </a:rPr>
              <a:t>systems should </a:t>
            </a:r>
            <a:r>
              <a:rPr dirty="0" sz="1200">
                <a:latin typeface="Times New Roman"/>
                <a:cs typeface="Times New Roman"/>
              </a:rPr>
              <a:t>also be the part of our new </a:t>
            </a:r>
            <a:r>
              <a:rPr dirty="0" sz="1200" spc="-5">
                <a:latin typeface="Times New Roman"/>
                <a:cs typeface="Times New Roman"/>
              </a:rPr>
              <a:t>system.  All </a:t>
            </a:r>
            <a:r>
              <a:rPr dirty="0" sz="1200">
                <a:latin typeface="Times New Roman"/>
                <a:cs typeface="Times New Roman"/>
              </a:rPr>
              <a:t>those existing </a:t>
            </a:r>
            <a:r>
              <a:rPr dirty="0" sz="1200" spc="-5">
                <a:latin typeface="Times New Roman"/>
                <a:cs typeface="Times New Roman"/>
              </a:rPr>
              <a:t>system(s) </a:t>
            </a:r>
            <a:r>
              <a:rPr dirty="0" sz="1200">
                <a:latin typeface="Times New Roman"/>
                <a:cs typeface="Times New Roman"/>
              </a:rPr>
              <a:t>integrate </a:t>
            </a:r>
            <a:r>
              <a:rPr dirty="0" sz="1200" spc="-5">
                <a:latin typeface="Times New Roman"/>
                <a:cs typeface="Times New Roman"/>
              </a:rPr>
              <a:t>with </a:t>
            </a:r>
            <a:r>
              <a:rPr dirty="0" sz="1200">
                <a:latin typeface="Times New Roman"/>
                <a:cs typeface="Times New Roman"/>
              </a:rPr>
              <a:t>our new </a:t>
            </a:r>
            <a:r>
              <a:rPr dirty="0" sz="1200" spc="-5">
                <a:latin typeface="Times New Roman"/>
                <a:cs typeface="Times New Roman"/>
              </a:rPr>
              <a:t>system </a:t>
            </a:r>
            <a:r>
              <a:rPr dirty="0" sz="1200">
                <a:latin typeface="Times New Roman"/>
                <a:cs typeface="Times New Roman"/>
              </a:rPr>
              <a:t>at this</a:t>
            </a:r>
            <a:r>
              <a:rPr dirty="0" sz="1200" spc="-80">
                <a:latin typeface="Times New Roman"/>
                <a:cs typeface="Times New Roman"/>
              </a:rPr>
              <a:t> </a:t>
            </a:r>
            <a:r>
              <a:rPr dirty="0" sz="1200" spc="-5">
                <a:latin typeface="Times New Roman"/>
                <a:cs typeface="Times New Roman"/>
              </a:rPr>
              <a:t>stage.</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spc="-5" b="1" i="1">
                <a:latin typeface="Times New Roman"/>
                <a:cs typeface="Times New Roman"/>
              </a:rPr>
              <a:t>Status Quo: </a:t>
            </a:r>
            <a:r>
              <a:rPr dirty="0" sz="1200" spc="-5">
                <a:latin typeface="Times New Roman"/>
                <a:cs typeface="Times New Roman"/>
              </a:rPr>
              <a:t>After </a:t>
            </a:r>
            <a:r>
              <a:rPr dirty="0" sz="1200">
                <a:latin typeface="Times New Roman"/>
                <a:cs typeface="Times New Roman"/>
              </a:rPr>
              <a:t>going through the previous three </a:t>
            </a:r>
            <a:r>
              <a:rPr dirty="0" sz="1200" spc="-5">
                <a:latin typeface="Times New Roman"/>
                <a:cs typeface="Times New Roman"/>
              </a:rPr>
              <a:t>stages successfully, when we </a:t>
            </a:r>
            <a:r>
              <a:rPr dirty="0" sz="1200">
                <a:latin typeface="Times New Roman"/>
                <a:cs typeface="Times New Roman"/>
              </a:rPr>
              <a:t>actually  deployed the new </a:t>
            </a:r>
            <a:r>
              <a:rPr dirty="0" sz="1200" spc="-5">
                <a:latin typeface="Times New Roman"/>
                <a:cs typeface="Times New Roman"/>
              </a:rPr>
              <a:t>system </a:t>
            </a:r>
            <a:r>
              <a:rPr dirty="0" sz="1200">
                <a:latin typeface="Times New Roman"/>
                <a:cs typeface="Times New Roman"/>
              </a:rPr>
              <a:t>at the user </a:t>
            </a:r>
            <a:r>
              <a:rPr dirty="0" sz="1200" spc="-5">
                <a:latin typeface="Times New Roman"/>
                <a:cs typeface="Times New Roman"/>
              </a:rPr>
              <a:t>site </a:t>
            </a:r>
            <a:r>
              <a:rPr dirty="0" sz="1200">
                <a:latin typeface="Times New Roman"/>
                <a:cs typeface="Times New Roman"/>
              </a:rPr>
              <a:t>then that </a:t>
            </a:r>
            <a:r>
              <a:rPr dirty="0" sz="1200" spc="-5">
                <a:latin typeface="Times New Roman"/>
                <a:cs typeface="Times New Roman"/>
              </a:rPr>
              <a:t>situation </a:t>
            </a:r>
            <a:r>
              <a:rPr dirty="0" sz="1200">
                <a:latin typeface="Times New Roman"/>
                <a:cs typeface="Times New Roman"/>
              </a:rPr>
              <a:t>is called </a:t>
            </a:r>
            <a:r>
              <a:rPr dirty="0" sz="1200" spc="-5">
                <a:latin typeface="Times New Roman"/>
                <a:cs typeface="Times New Roman"/>
              </a:rPr>
              <a:t>status </a:t>
            </a:r>
            <a:r>
              <a:rPr dirty="0" sz="1200">
                <a:latin typeface="Times New Roman"/>
                <a:cs typeface="Times New Roman"/>
              </a:rPr>
              <a:t>quo. But once  </a:t>
            </a:r>
            <a:r>
              <a:rPr dirty="0" sz="1200" spc="-5">
                <a:latin typeface="Times New Roman"/>
                <a:cs typeface="Times New Roman"/>
              </a:rPr>
              <a:t>we </a:t>
            </a:r>
            <a:r>
              <a:rPr dirty="0" sz="1200">
                <a:latin typeface="Times New Roman"/>
                <a:cs typeface="Times New Roman"/>
              </a:rPr>
              <a:t>get new requirements then </a:t>
            </a:r>
            <a:r>
              <a:rPr dirty="0" sz="1200" spc="-5">
                <a:latin typeface="Times New Roman"/>
                <a:cs typeface="Times New Roman"/>
              </a:rPr>
              <a:t>we </a:t>
            </a:r>
            <a:r>
              <a:rPr dirty="0" sz="1200">
                <a:latin typeface="Times New Roman"/>
                <a:cs typeface="Times New Roman"/>
              </a:rPr>
              <a:t>need to change the </a:t>
            </a:r>
            <a:r>
              <a:rPr dirty="0" sz="1200" spc="-5">
                <a:latin typeface="Times New Roman"/>
                <a:cs typeface="Times New Roman"/>
              </a:rPr>
              <a:t>status</a:t>
            </a:r>
            <a:r>
              <a:rPr dirty="0" sz="1200" spc="-95">
                <a:latin typeface="Times New Roman"/>
                <a:cs typeface="Times New Roman"/>
              </a:rPr>
              <a:t> </a:t>
            </a:r>
            <a:r>
              <a:rPr dirty="0" sz="1200">
                <a:latin typeface="Times New Roman"/>
                <a:cs typeface="Times New Roman"/>
              </a:rPr>
              <a:t>quo.</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a:latin typeface="Times New Roman"/>
                <a:cs typeface="Times New Roman"/>
              </a:rPr>
              <a:t>After </a:t>
            </a:r>
            <a:r>
              <a:rPr dirty="0" sz="1200">
                <a:latin typeface="Times New Roman"/>
                <a:cs typeface="Times New Roman"/>
              </a:rPr>
              <a:t>getting new requirements </a:t>
            </a:r>
            <a:r>
              <a:rPr dirty="0" sz="1200" spc="-5">
                <a:latin typeface="Times New Roman"/>
                <a:cs typeface="Times New Roman"/>
              </a:rPr>
              <a:t>we </a:t>
            </a:r>
            <a:r>
              <a:rPr dirty="0" sz="1200">
                <a:latin typeface="Times New Roman"/>
                <a:cs typeface="Times New Roman"/>
              </a:rPr>
              <a:t>perform all the </a:t>
            </a:r>
            <a:r>
              <a:rPr dirty="0" sz="1200" spc="-5">
                <a:latin typeface="Times New Roman"/>
                <a:cs typeface="Times New Roman"/>
              </a:rPr>
              <a:t>steps </a:t>
            </a:r>
            <a:r>
              <a:rPr dirty="0" sz="1200">
                <a:latin typeface="Times New Roman"/>
                <a:cs typeface="Times New Roman"/>
              </a:rPr>
              <a:t>in the </a:t>
            </a:r>
            <a:r>
              <a:rPr dirty="0" sz="1200" spc="-5">
                <a:latin typeface="Times New Roman"/>
                <a:cs typeface="Times New Roman"/>
              </a:rPr>
              <a:t>software </a:t>
            </a:r>
            <a:r>
              <a:rPr dirty="0" sz="1200">
                <a:latin typeface="Times New Roman"/>
                <a:cs typeface="Times New Roman"/>
              </a:rPr>
              <a:t>development  loop again. The </a:t>
            </a:r>
            <a:r>
              <a:rPr dirty="0" sz="1200" spc="-5">
                <a:latin typeface="Times New Roman"/>
                <a:cs typeface="Times New Roman"/>
              </a:rPr>
              <a:t>software </a:t>
            </a:r>
            <a:r>
              <a:rPr dirty="0" sz="1200">
                <a:latin typeface="Times New Roman"/>
                <a:cs typeface="Times New Roman"/>
              </a:rPr>
              <a:t>developed through this process has the property that this could  be evolved and integrated easily </a:t>
            </a:r>
            <a:r>
              <a:rPr dirty="0" sz="1200" spc="-5">
                <a:latin typeface="Times New Roman"/>
                <a:cs typeface="Times New Roman"/>
              </a:rPr>
              <a:t>with </a:t>
            </a:r>
            <a:r>
              <a:rPr dirty="0" sz="1200">
                <a:latin typeface="Times New Roman"/>
                <a:cs typeface="Times New Roman"/>
              </a:rPr>
              <a:t>the existing</a:t>
            </a:r>
            <a:r>
              <a:rPr dirty="0" sz="1200" spc="-120">
                <a:latin typeface="Times New Roman"/>
                <a:cs typeface="Times New Roman"/>
              </a:rPr>
              <a:t> </a:t>
            </a:r>
            <a:r>
              <a:rPr dirty="0" sz="1200" spc="-5">
                <a:latin typeface="Times New Roman"/>
                <a:cs typeface="Times New Roman"/>
              </a:rPr>
              <a:t>systems.</a:t>
            </a:r>
            <a:endParaRPr sz="1200">
              <a:latin typeface="Times New Roman"/>
              <a:cs typeface="Times New Roman"/>
            </a:endParaRPr>
          </a:p>
        </p:txBody>
      </p:sp>
      <p:sp>
        <p:nvSpPr>
          <p:cNvPr id="102" name="object 102"/>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1192"/>
            <a:ext cx="5512435" cy="4358005"/>
          </a:xfrm>
          <a:prstGeom prst="rect">
            <a:avLst/>
          </a:prstGeom>
        </p:spPr>
        <p:txBody>
          <a:bodyPr wrap="square" lIns="0" tIns="0" rIns="0" bIns="0" rtlCol="0" vert="horz">
            <a:spAutoFit/>
          </a:bodyPr>
          <a:lstStyle/>
          <a:p>
            <a:pPr algn="just" marL="12700">
              <a:lnSpc>
                <a:spcPct val="100000"/>
              </a:lnSpc>
            </a:pPr>
            <a:r>
              <a:rPr dirty="0" sz="1400" spc="-5" b="1">
                <a:latin typeface="Times New Roman"/>
                <a:cs typeface="Times New Roman"/>
              </a:rPr>
              <a:t>Include </a:t>
            </a:r>
            <a:r>
              <a:rPr dirty="0" sz="1400" b="1">
                <a:latin typeface="Times New Roman"/>
                <a:cs typeface="Times New Roman"/>
              </a:rPr>
              <a:t>Files and </a:t>
            </a:r>
            <a:r>
              <a:rPr dirty="0" sz="1400" spc="-5" b="1">
                <a:latin typeface="Times New Roman"/>
                <a:cs typeface="Times New Roman"/>
              </a:rPr>
              <a:t>Include Statements </a:t>
            </a:r>
            <a:r>
              <a:rPr dirty="0" sz="1400" spc="-10" b="1">
                <a:latin typeface="Times New Roman"/>
                <a:cs typeface="Times New Roman"/>
              </a:rPr>
              <a:t>for </a:t>
            </a:r>
            <a:r>
              <a:rPr dirty="0" sz="1400" b="1">
                <a:latin typeface="Times New Roman"/>
                <a:cs typeface="Times New Roman"/>
              </a:rPr>
              <a:t>Java and</a:t>
            </a:r>
            <a:r>
              <a:rPr dirty="0" sz="1400" spc="-10" b="1">
                <a:latin typeface="Times New Roman"/>
                <a:cs typeface="Times New Roman"/>
              </a:rPr>
              <a:t> </a:t>
            </a:r>
            <a:r>
              <a:rPr dirty="0" sz="1400" spc="-5" b="1">
                <a:latin typeface="Times New Roman"/>
                <a:cs typeface="Times New Roman"/>
              </a:rPr>
              <a:t>C++</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080">
              <a:lnSpc>
                <a:spcPts val="1380"/>
              </a:lnSpc>
              <a:buAutoNum type="arabicPeriod"/>
              <a:tabLst>
                <a:tab pos="220345" algn="l"/>
              </a:tabLst>
            </a:pPr>
            <a:r>
              <a:rPr dirty="0" sz="1200" spc="-5">
                <a:latin typeface="Times New Roman"/>
                <a:cs typeface="Times New Roman"/>
              </a:rPr>
              <a:t>Header </a:t>
            </a:r>
            <a:r>
              <a:rPr dirty="0" sz="1200">
                <a:latin typeface="Times New Roman"/>
                <a:cs typeface="Times New Roman"/>
              </a:rPr>
              <a:t>files must include a construction that prevents multiple inclusion. The  convention is an all uppercase construction of the module name, the file name and the h  </a:t>
            </a:r>
            <a:r>
              <a:rPr dirty="0" sz="1200" spc="-5">
                <a:latin typeface="Times New Roman"/>
                <a:cs typeface="Times New Roman"/>
              </a:rPr>
              <a:t>suffix.</a:t>
            </a:r>
            <a:endParaRPr sz="1200">
              <a:latin typeface="Times New Roman"/>
              <a:cs typeface="Times New Roman"/>
            </a:endParaRPr>
          </a:p>
          <a:p>
            <a:pPr marL="469900">
              <a:lnSpc>
                <a:spcPts val="1045"/>
              </a:lnSpc>
            </a:pPr>
            <a:r>
              <a:rPr dirty="0" sz="1000" spc="-10">
                <a:latin typeface="Courier New"/>
                <a:cs typeface="Courier New"/>
              </a:rPr>
              <a:t>#ifndef</a:t>
            </a:r>
            <a:r>
              <a:rPr dirty="0" sz="1000" spc="-80">
                <a:latin typeface="Courier New"/>
                <a:cs typeface="Courier New"/>
              </a:rPr>
              <a:t> </a:t>
            </a:r>
            <a:r>
              <a:rPr dirty="0" sz="1000">
                <a:latin typeface="Courier New"/>
                <a:cs typeface="Courier New"/>
              </a:rPr>
              <a:t>MOD_FILENAME_H</a:t>
            </a:r>
            <a:endParaRPr sz="1000">
              <a:latin typeface="Courier New"/>
              <a:cs typeface="Courier New"/>
            </a:endParaRPr>
          </a:p>
          <a:p>
            <a:pPr marL="469900">
              <a:lnSpc>
                <a:spcPts val="1135"/>
              </a:lnSpc>
            </a:pPr>
            <a:r>
              <a:rPr dirty="0" sz="1000" spc="-10">
                <a:latin typeface="Courier New"/>
                <a:cs typeface="Courier New"/>
              </a:rPr>
              <a:t>#define</a:t>
            </a:r>
            <a:r>
              <a:rPr dirty="0" sz="1000" spc="-80">
                <a:latin typeface="Courier New"/>
                <a:cs typeface="Courier New"/>
              </a:rPr>
              <a:t> </a:t>
            </a:r>
            <a:r>
              <a:rPr dirty="0" sz="1000">
                <a:latin typeface="Courier New"/>
                <a:cs typeface="Courier New"/>
              </a:rPr>
              <a:t>MOD_FILENAME_H</a:t>
            </a:r>
            <a:endParaRPr sz="1000">
              <a:latin typeface="Courier New"/>
              <a:cs typeface="Courier New"/>
            </a:endParaRPr>
          </a:p>
          <a:p>
            <a:pPr marL="545465">
              <a:lnSpc>
                <a:spcPts val="1130"/>
              </a:lnSpc>
            </a:pPr>
            <a:r>
              <a:rPr dirty="0" sz="1000" spc="-5">
                <a:latin typeface="Courier New"/>
                <a:cs typeface="Courier New"/>
              </a:rPr>
              <a:t>:</a:t>
            </a:r>
            <a:endParaRPr sz="1000">
              <a:latin typeface="Courier New"/>
              <a:cs typeface="Courier New"/>
            </a:endParaRPr>
          </a:p>
          <a:p>
            <a:pPr marL="469900">
              <a:lnSpc>
                <a:spcPts val="1165"/>
              </a:lnSpc>
            </a:pPr>
            <a:r>
              <a:rPr dirty="0" sz="1000" spc="-10">
                <a:latin typeface="Courier New"/>
                <a:cs typeface="Courier New"/>
              </a:rPr>
              <a:t>#endif</a:t>
            </a:r>
            <a:endParaRPr sz="1000">
              <a:latin typeface="Courier New"/>
              <a:cs typeface="Courier New"/>
            </a:endParaRPr>
          </a:p>
          <a:p>
            <a:pPr>
              <a:lnSpc>
                <a:spcPct val="100000"/>
              </a:lnSpc>
              <a:spcBef>
                <a:spcPts val="5"/>
              </a:spcBef>
            </a:pPr>
            <a:endParaRPr sz="1250">
              <a:latin typeface="Times New Roman"/>
              <a:cs typeface="Times New Roman"/>
            </a:endParaRPr>
          </a:p>
          <a:p>
            <a:pPr algn="just" marL="12700" marR="6350">
              <a:lnSpc>
                <a:spcPts val="1380"/>
              </a:lnSpc>
            </a:pPr>
            <a:r>
              <a:rPr dirty="0" sz="1200">
                <a:latin typeface="Times New Roman"/>
                <a:cs typeface="Times New Roman"/>
              </a:rPr>
              <a:t>The construction is to avoid compilation errors. The construction </a:t>
            </a:r>
            <a:r>
              <a:rPr dirty="0" sz="1200" spc="-5">
                <a:latin typeface="Times New Roman"/>
                <a:cs typeface="Times New Roman"/>
              </a:rPr>
              <a:t>should </a:t>
            </a:r>
            <a:r>
              <a:rPr dirty="0" sz="1200" spc="5">
                <a:latin typeface="Times New Roman"/>
                <a:cs typeface="Times New Roman"/>
              </a:rPr>
              <a:t>appear </a:t>
            </a:r>
            <a:r>
              <a:rPr dirty="0" sz="1200">
                <a:latin typeface="Times New Roman"/>
                <a:cs typeface="Times New Roman"/>
              </a:rPr>
              <a:t>in the top  of the file (before the file header) </a:t>
            </a:r>
            <a:r>
              <a:rPr dirty="0" sz="1200" spc="-5">
                <a:latin typeface="Times New Roman"/>
                <a:cs typeface="Times New Roman"/>
              </a:rPr>
              <a:t>so </a:t>
            </a:r>
            <a:r>
              <a:rPr dirty="0" sz="1200">
                <a:latin typeface="Times New Roman"/>
                <a:cs typeface="Times New Roman"/>
              </a:rPr>
              <a:t>file parsing is aborted immediately and compilation  time is</a:t>
            </a:r>
            <a:r>
              <a:rPr dirty="0" sz="1200" spc="-110">
                <a:latin typeface="Times New Roman"/>
                <a:cs typeface="Times New Roman"/>
              </a:rPr>
              <a:t> </a:t>
            </a:r>
            <a:r>
              <a:rPr dirty="0" sz="1200">
                <a:latin typeface="Times New Roman"/>
                <a:cs typeface="Times New Roman"/>
              </a:rPr>
              <a:t>reduced.</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ct val="100000"/>
              </a:lnSpc>
            </a:pPr>
            <a:r>
              <a:rPr dirty="0" sz="1400" spc="-5" b="1">
                <a:latin typeface="Times New Roman"/>
                <a:cs typeface="Times New Roman"/>
              </a:rPr>
              <a:t>Classes </a:t>
            </a:r>
            <a:r>
              <a:rPr dirty="0" sz="1400" b="1">
                <a:latin typeface="Times New Roman"/>
                <a:cs typeface="Times New Roman"/>
              </a:rPr>
              <a:t>and</a:t>
            </a:r>
            <a:r>
              <a:rPr dirty="0" sz="1400" spc="-25" b="1">
                <a:latin typeface="Times New Roman"/>
                <a:cs typeface="Times New Roman"/>
              </a:rPr>
              <a:t> </a:t>
            </a:r>
            <a:r>
              <a:rPr dirty="0" sz="1400" spc="-10" b="1">
                <a:latin typeface="Times New Roman"/>
                <a:cs typeface="Times New Roman"/>
              </a:rPr>
              <a:t>Interfaces</a:t>
            </a:r>
            <a:endParaRPr sz="1400">
              <a:latin typeface="Times New Roman"/>
              <a:cs typeface="Times New Roman"/>
            </a:endParaRPr>
          </a:p>
          <a:p>
            <a:pPr>
              <a:lnSpc>
                <a:spcPct val="100000"/>
              </a:lnSpc>
              <a:spcBef>
                <a:spcPts val="25"/>
              </a:spcBef>
            </a:pPr>
            <a:endParaRPr sz="1100">
              <a:latin typeface="Times New Roman"/>
              <a:cs typeface="Times New Roman"/>
            </a:endParaRPr>
          </a:p>
          <a:p>
            <a:pPr algn="just" marL="12700">
              <a:lnSpc>
                <a:spcPts val="1410"/>
              </a:lnSpc>
            </a:pPr>
            <a:r>
              <a:rPr dirty="0" sz="1200">
                <a:latin typeface="Times New Roman"/>
                <a:cs typeface="Times New Roman"/>
              </a:rPr>
              <a:t>Class and Interface declarations </a:t>
            </a:r>
            <a:r>
              <a:rPr dirty="0" sz="1200" spc="-5">
                <a:latin typeface="Times New Roman"/>
                <a:cs typeface="Times New Roman"/>
              </a:rPr>
              <a:t>should </a:t>
            </a:r>
            <a:r>
              <a:rPr dirty="0" sz="1200">
                <a:latin typeface="Times New Roman"/>
                <a:cs typeface="Times New Roman"/>
              </a:rPr>
              <a:t>be organized in the following</a:t>
            </a:r>
            <a:r>
              <a:rPr dirty="0" sz="1200" spc="-95">
                <a:latin typeface="Times New Roman"/>
                <a:cs typeface="Times New Roman"/>
              </a:rPr>
              <a:t> </a:t>
            </a:r>
            <a:r>
              <a:rPr dirty="0" sz="1200" spc="-5">
                <a:latin typeface="Times New Roman"/>
                <a:cs typeface="Times New Roman"/>
              </a:rPr>
              <a:t>manner:</a:t>
            </a:r>
            <a:endParaRPr sz="1200">
              <a:latin typeface="Times New Roman"/>
              <a:cs typeface="Times New Roman"/>
            </a:endParaRPr>
          </a:p>
          <a:p>
            <a:pPr lvl="1" marL="469900" indent="-228600">
              <a:lnSpc>
                <a:spcPts val="1405"/>
              </a:lnSpc>
              <a:buAutoNum type="arabicPeriod"/>
              <a:tabLst>
                <a:tab pos="469900" algn="l"/>
              </a:tabLst>
            </a:pPr>
            <a:r>
              <a:rPr dirty="0" sz="1200">
                <a:latin typeface="Times New Roman"/>
                <a:cs typeface="Times New Roman"/>
              </a:rPr>
              <a:t>Class/Interface</a:t>
            </a:r>
            <a:r>
              <a:rPr dirty="0" sz="1200" spc="-100">
                <a:latin typeface="Times New Roman"/>
                <a:cs typeface="Times New Roman"/>
              </a:rPr>
              <a:t> </a:t>
            </a:r>
            <a:r>
              <a:rPr dirty="0" sz="1200">
                <a:latin typeface="Times New Roman"/>
                <a:cs typeface="Times New Roman"/>
              </a:rPr>
              <a:t>documentation.</a:t>
            </a:r>
            <a:endParaRPr sz="1200">
              <a:latin typeface="Times New Roman"/>
              <a:cs typeface="Times New Roman"/>
            </a:endParaRPr>
          </a:p>
          <a:p>
            <a:pPr lvl="1" marL="469900" indent="-228600">
              <a:lnSpc>
                <a:spcPts val="1415"/>
              </a:lnSpc>
              <a:buSzPct val="120000"/>
              <a:buFont typeface="Times New Roman"/>
              <a:buAutoNum type="arabicPeriod"/>
              <a:tabLst>
                <a:tab pos="469900" algn="l"/>
              </a:tabLst>
            </a:pPr>
            <a:r>
              <a:rPr dirty="0" sz="1000" spc="-5">
                <a:latin typeface="Courier New"/>
                <a:cs typeface="Courier New"/>
              </a:rPr>
              <a:t>class</a:t>
            </a:r>
            <a:r>
              <a:rPr dirty="0" sz="1000" spc="-365">
                <a:latin typeface="Courier New"/>
                <a:cs typeface="Courier New"/>
              </a:rPr>
              <a:t> </a:t>
            </a:r>
            <a:r>
              <a:rPr dirty="0" sz="1200">
                <a:latin typeface="Times New Roman"/>
                <a:cs typeface="Times New Roman"/>
              </a:rPr>
              <a:t>or</a:t>
            </a:r>
            <a:r>
              <a:rPr dirty="0" sz="1200" spc="-30">
                <a:latin typeface="Times New Roman"/>
                <a:cs typeface="Times New Roman"/>
              </a:rPr>
              <a:t> </a:t>
            </a:r>
            <a:r>
              <a:rPr dirty="0" sz="1000" spc="-5">
                <a:latin typeface="Courier New"/>
                <a:cs typeface="Courier New"/>
              </a:rPr>
              <a:t>interface</a:t>
            </a:r>
            <a:r>
              <a:rPr dirty="0" sz="1000" spc="-360">
                <a:latin typeface="Courier New"/>
                <a:cs typeface="Courier New"/>
              </a:rPr>
              <a:t> </a:t>
            </a:r>
            <a:r>
              <a:rPr dirty="0" sz="1200" spc="-5">
                <a:latin typeface="Times New Roman"/>
                <a:cs typeface="Times New Roman"/>
              </a:rPr>
              <a:t>statement.</a:t>
            </a:r>
            <a:endParaRPr sz="1200">
              <a:latin typeface="Times New Roman"/>
              <a:cs typeface="Times New Roman"/>
            </a:endParaRPr>
          </a:p>
          <a:p>
            <a:pPr lvl="1" marL="469900" marR="5080" indent="-228600">
              <a:lnSpc>
                <a:spcPts val="1430"/>
              </a:lnSpc>
              <a:spcBef>
                <a:spcPts val="35"/>
              </a:spcBef>
              <a:buAutoNum type="arabicPeriod"/>
              <a:tabLst>
                <a:tab pos="469900" algn="l"/>
              </a:tabLst>
            </a:pPr>
            <a:r>
              <a:rPr dirty="0" sz="1200">
                <a:latin typeface="Times New Roman"/>
                <a:cs typeface="Times New Roman"/>
              </a:rPr>
              <a:t>Class </a:t>
            </a:r>
            <a:r>
              <a:rPr dirty="0" sz="1200" spc="-5">
                <a:latin typeface="Times New Roman"/>
                <a:cs typeface="Times New Roman"/>
              </a:rPr>
              <a:t>(</a:t>
            </a:r>
            <a:r>
              <a:rPr dirty="0" sz="1000" spc="-5" b="1">
                <a:latin typeface="Courier New"/>
                <a:cs typeface="Courier New"/>
              </a:rPr>
              <a:t>static</a:t>
            </a:r>
            <a:r>
              <a:rPr dirty="0" sz="1200" spc="-5">
                <a:latin typeface="Times New Roman"/>
                <a:cs typeface="Times New Roman"/>
              </a:rPr>
              <a:t>) </a:t>
            </a:r>
            <a:r>
              <a:rPr dirty="0" sz="1200">
                <a:latin typeface="Times New Roman"/>
                <a:cs typeface="Times New Roman"/>
              </a:rPr>
              <a:t>variables in the order </a:t>
            </a:r>
            <a:r>
              <a:rPr dirty="0" sz="1000" spc="-5" b="1">
                <a:latin typeface="Courier New"/>
                <a:cs typeface="Courier New"/>
              </a:rPr>
              <a:t>public</a:t>
            </a:r>
            <a:r>
              <a:rPr dirty="0" sz="1200" spc="-5">
                <a:latin typeface="Times New Roman"/>
                <a:cs typeface="Times New Roman"/>
              </a:rPr>
              <a:t>, </a:t>
            </a:r>
            <a:r>
              <a:rPr dirty="0" sz="1000" spc="-5" b="1">
                <a:latin typeface="Courier New"/>
                <a:cs typeface="Courier New"/>
              </a:rPr>
              <a:t>protected</a:t>
            </a:r>
            <a:r>
              <a:rPr dirty="0" sz="1200" spc="-5">
                <a:latin typeface="Times New Roman"/>
                <a:cs typeface="Times New Roman"/>
              </a:rPr>
              <a:t>, </a:t>
            </a:r>
            <a:r>
              <a:rPr dirty="0" sz="1200">
                <a:latin typeface="Times New Roman"/>
                <a:cs typeface="Times New Roman"/>
              </a:rPr>
              <a:t>package (no access  modifier),</a:t>
            </a:r>
            <a:r>
              <a:rPr dirty="0" sz="1200" spc="-85">
                <a:latin typeface="Times New Roman"/>
                <a:cs typeface="Times New Roman"/>
              </a:rPr>
              <a:t> </a:t>
            </a:r>
            <a:r>
              <a:rPr dirty="0" sz="1000" spc="-5" b="1">
                <a:latin typeface="Courier New"/>
                <a:cs typeface="Courier New"/>
              </a:rPr>
              <a:t>private</a:t>
            </a:r>
            <a:r>
              <a:rPr dirty="0" sz="1200" spc="-5">
                <a:latin typeface="Times New Roman"/>
                <a:cs typeface="Times New Roman"/>
              </a:rPr>
              <a:t>.</a:t>
            </a:r>
            <a:endParaRPr sz="1200">
              <a:latin typeface="Times New Roman"/>
              <a:cs typeface="Times New Roman"/>
            </a:endParaRPr>
          </a:p>
          <a:p>
            <a:pPr lvl="1" marL="469900" indent="-228600">
              <a:lnSpc>
                <a:spcPts val="1365"/>
              </a:lnSpc>
              <a:buAutoNum type="arabicPeriod"/>
              <a:tabLst>
                <a:tab pos="469900" algn="l"/>
              </a:tabLst>
            </a:pPr>
            <a:r>
              <a:rPr dirty="0" sz="1200">
                <a:latin typeface="Times New Roman"/>
                <a:cs typeface="Times New Roman"/>
              </a:rPr>
              <a:t>Instance variables in the order </a:t>
            </a:r>
            <a:r>
              <a:rPr dirty="0" sz="1000" spc="-5" b="1">
                <a:latin typeface="Courier New"/>
                <a:cs typeface="Courier New"/>
              </a:rPr>
              <a:t>public</a:t>
            </a:r>
            <a:r>
              <a:rPr dirty="0" sz="1200" spc="-5">
                <a:latin typeface="Times New Roman"/>
                <a:cs typeface="Times New Roman"/>
              </a:rPr>
              <a:t>, </a:t>
            </a:r>
            <a:r>
              <a:rPr dirty="0" sz="1000" spc="-5" b="1">
                <a:latin typeface="Courier New"/>
                <a:cs typeface="Courier New"/>
              </a:rPr>
              <a:t>protected</a:t>
            </a:r>
            <a:r>
              <a:rPr dirty="0" sz="1200" spc="-5">
                <a:latin typeface="Times New Roman"/>
                <a:cs typeface="Times New Roman"/>
              </a:rPr>
              <a:t>, </a:t>
            </a:r>
            <a:r>
              <a:rPr dirty="0" sz="1200">
                <a:latin typeface="Times New Roman"/>
                <a:cs typeface="Times New Roman"/>
              </a:rPr>
              <a:t>package (no access</a:t>
            </a:r>
            <a:r>
              <a:rPr dirty="0" sz="1200" spc="260">
                <a:latin typeface="Times New Roman"/>
                <a:cs typeface="Times New Roman"/>
              </a:rPr>
              <a:t> </a:t>
            </a:r>
            <a:r>
              <a:rPr dirty="0" sz="1200">
                <a:latin typeface="Times New Roman"/>
                <a:cs typeface="Times New Roman"/>
              </a:rPr>
              <a:t>modifier),</a:t>
            </a:r>
            <a:endParaRPr sz="1200">
              <a:latin typeface="Times New Roman"/>
              <a:cs typeface="Times New Roman"/>
            </a:endParaRPr>
          </a:p>
          <a:p>
            <a:pPr marL="469900">
              <a:lnSpc>
                <a:spcPts val="1405"/>
              </a:lnSpc>
            </a:pPr>
            <a:r>
              <a:rPr dirty="0" sz="1000" spc="-5">
                <a:latin typeface="Courier New"/>
                <a:cs typeface="Courier New"/>
              </a:rPr>
              <a:t>private</a:t>
            </a:r>
            <a:r>
              <a:rPr dirty="0" sz="1200" spc="-5">
                <a:latin typeface="Times New Roman"/>
                <a:cs typeface="Times New Roman"/>
              </a:rPr>
              <a:t>.</a:t>
            </a:r>
            <a:endParaRPr sz="1200">
              <a:latin typeface="Times New Roman"/>
              <a:cs typeface="Times New Roman"/>
            </a:endParaRPr>
          </a:p>
          <a:p>
            <a:pPr lvl="1" marL="469900" indent="-228600">
              <a:lnSpc>
                <a:spcPts val="1380"/>
              </a:lnSpc>
              <a:buAutoNum type="arabicPeriod" startAt="5"/>
              <a:tabLst>
                <a:tab pos="469900" algn="l"/>
              </a:tabLst>
            </a:pPr>
            <a:r>
              <a:rPr dirty="0" sz="1200">
                <a:latin typeface="Times New Roman"/>
                <a:cs typeface="Times New Roman"/>
              </a:rPr>
              <a:t>Constructors.</a:t>
            </a:r>
            <a:endParaRPr sz="1200">
              <a:latin typeface="Times New Roman"/>
              <a:cs typeface="Times New Roman"/>
            </a:endParaRPr>
          </a:p>
          <a:p>
            <a:pPr lvl="1" marL="469900" indent="-228600">
              <a:lnSpc>
                <a:spcPts val="1410"/>
              </a:lnSpc>
              <a:buAutoNum type="arabicPeriod" startAt="5"/>
              <a:tabLst>
                <a:tab pos="469900" algn="l"/>
              </a:tabLst>
            </a:pPr>
            <a:r>
              <a:rPr dirty="0" sz="1200" spc="-5">
                <a:latin typeface="Times New Roman"/>
                <a:cs typeface="Times New Roman"/>
              </a:rPr>
              <a:t>Methods </a:t>
            </a:r>
            <a:r>
              <a:rPr dirty="0" sz="1200">
                <a:latin typeface="Times New Roman"/>
                <a:cs typeface="Times New Roman"/>
              </a:rPr>
              <a:t>(no </a:t>
            </a:r>
            <a:r>
              <a:rPr dirty="0" sz="1200" spc="-5">
                <a:latin typeface="Times New Roman"/>
                <a:cs typeface="Times New Roman"/>
              </a:rPr>
              <a:t>specific</a:t>
            </a:r>
            <a:r>
              <a:rPr dirty="0" sz="1200" spc="-85">
                <a:latin typeface="Times New Roman"/>
                <a:cs typeface="Times New Roman"/>
              </a:rPr>
              <a:t> </a:t>
            </a:r>
            <a:r>
              <a:rPr dirty="0" sz="1200">
                <a:latin typeface="Times New Roman"/>
                <a:cs typeface="Times New Roman"/>
              </a:rPr>
              <a:t>order).</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1192"/>
            <a:ext cx="5512435" cy="7809865"/>
          </a:xfrm>
          <a:prstGeom prst="rect">
            <a:avLst/>
          </a:prstGeom>
        </p:spPr>
        <p:txBody>
          <a:bodyPr wrap="square" lIns="0" tIns="0" rIns="0" bIns="0" rtlCol="0" vert="horz">
            <a:spAutoFit/>
          </a:bodyPr>
          <a:lstStyle/>
          <a:p>
            <a:pPr marL="12700">
              <a:lnSpc>
                <a:spcPct val="100000"/>
              </a:lnSpc>
            </a:pPr>
            <a:r>
              <a:rPr dirty="0" sz="1200" b="1">
                <a:latin typeface="Times New Roman"/>
                <a:cs typeface="Times New Roman"/>
              </a:rPr>
              <a:t>10.5 </a:t>
            </a:r>
            <a:r>
              <a:rPr dirty="0" sz="1400" spc="-5" b="1">
                <a:latin typeface="Times New Roman"/>
                <a:cs typeface="Times New Roman"/>
              </a:rPr>
              <a:t>Statements </a:t>
            </a:r>
            <a:r>
              <a:rPr dirty="0" sz="1400" b="1">
                <a:latin typeface="Times New Roman"/>
                <a:cs typeface="Times New Roman"/>
              </a:rPr>
              <a:t>in Java and</a:t>
            </a:r>
            <a:r>
              <a:rPr dirty="0" sz="1400" spc="-125" b="1">
                <a:latin typeface="Times New Roman"/>
                <a:cs typeface="Times New Roman"/>
              </a:rPr>
              <a:t> </a:t>
            </a:r>
            <a:r>
              <a:rPr dirty="0" sz="1400" spc="-5" b="1">
                <a:latin typeface="Times New Roman"/>
                <a:cs typeface="Times New Roman"/>
              </a:rPr>
              <a:t>C++</a:t>
            </a:r>
            <a:endParaRPr sz="1400">
              <a:latin typeface="Times New Roman"/>
              <a:cs typeface="Times New Roman"/>
            </a:endParaRPr>
          </a:p>
          <a:p>
            <a:pPr>
              <a:lnSpc>
                <a:spcPct val="100000"/>
              </a:lnSpc>
              <a:spcBef>
                <a:spcPts val="50"/>
              </a:spcBef>
            </a:pPr>
            <a:endParaRPr sz="1100">
              <a:latin typeface="Times New Roman"/>
              <a:cs typeface="Times New Roman"/>
            </a:endParaRPr>
          </a:p>
          <a:p>
            <a:pPr marL="12700">
              <a:lnSpc>
                <a:spcPct val="100000"/>
              </a:lnSpc>
            </a:pPr>
            <a:r>
              <a:rPr dirty="0" sz="1200" b="1">
                <a:latin typeface="Times New Roman"/>
                <a:cs typeface="Times New Roman"/>
              </a:rPr>
              <a:t>Types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241300" marR="5715" indent="-228600">
              <a:lnSpc>
                <a:spcPts val="1380"/>
              </a:lnSpc>
              <a:buAutoNum type="arabicPeriod"/>
              <a:tabLst>
                <a:tab pos="241300" algn="l"/>
              </a:tabLst>
            </a:pPr>
            <a:r>
              <a:rPr dirty="0" sz="1200">
                <a:latin typeface="Times New Roman"/>
                <a:cs typeface="Times New Roman"/>
              </a:rPr>
              <a:t>Type conversions must always be done explicitly. </a:t>
            </a:r>
            <a:r>
              <a:rPr dirty="0" sz="1200" spc="-5">
                <a:latin typeface="Times New Roman"/>
                <a:cs typeface="Times New Roman"/>
              </a:rPr>
              <a:t>Never </a:t>
            </a:r>
            <a:r>
              <a:rPr dirty="0" sz="1200">
                <a:latin typeface="Times New Roman"/>
                <a:cs typeface="Times New Roman"/>
              </a:rPr>
              <a:t>rely on implicit type  conversion.</a:t>
            </a:r>
            <a:endParaRPr sz="1200">
              <a:latin typeface="Times New Roman"/>
              <a:cs typeface="Times New Roman"/>
            </a:endParaRPr>
          </a:p>
          <a:p>
            <a:pPr>
              <a:lnSpc>
                <a:spcPct val="100000"/>
              </a:lnSpc>
              <a:spcBef>
                <a:spcPts val="45"/>
              </a:spcBef>
              <a:buFont typeface="Times New Roman"/>
              <a:buAutoNum type="arabicPeriod"/>
            </a:pPr>
            <a:endParaRPr sz="1050">
              <a:latin typeface="Times New Roman"/>
              <a:cs typeface="Times New Roman"/>
            </a:endParaRPr>
          </a:p>
          <a:p>
            <a:pPr marL="12700">
              <a:lnSpc>
                <a:spcPct val="100000"/>
              </a:lnSpc>
              <a:tabLst>
                <a:tab pos="2677160" algn="l"/>
                <a:tab pos="3517265" algn="l"/>
              </a:tabLst>
            </a:pPr>
            <a:r>
              <a:rPr dirty="0" sz="1000" spc="-5">
                <a:latin typeface="Courier New"/>
                <a:cs typeface="Courier New"/>
              </a:rPr>
              <a:t>floatValue =</a:t>
            </a:r>
            <a:r>
              <a:rPr dirty="0" sz="1000" spc="50">
                <a:latin typeface="Courier New"/>
                <a:cs typeface="Courier New"/>
              </a:rPr>
              <a:t> </a:t>
            </a:r>
            <a:r>
              <a:rPr dirty="0" sz="1000" spc="-5">
                <a:latin typeface="Courier New"/>
                <a:cs typeface="Courier New"/>
              </a:rPr>
              <a:t>(float)</a:t>
            </a:r>
            <a:r>
              <a:rPr dirty="0" sz="1000" spc="20">
                <a:latin typeface="Courier New"/>
                <a:cs typeface="Courier New"/>
              </a:rPr>
              <a:t> </a:t>
            </a:r>
            <a:r>
              <a:rPr dirty="0" sz="1000" spc="-5">
                <a:latin typeface="Courier New"/>
                <a:cs typeface="Courier New"/>
              </a:rPr>
              <a:t>intValue;	</a:t>
            </a:r>
            <a:r>
              <a:rPr dirty="0" sz="1000" spc="5">
                <a:latin typeface="Courier New"/>
                <a:cs typeface="Courier New"/>
              </a:rPr>
              <a:t>// </a:t>
            </a:r>
            <a:r>
              <a:rPr dirty="0" sz="1000" spc="-10">
                <a:latin typeface="Courier New"/>
                <a:cs typeface="Courier New"/>
              </a:rPr>
              <a:t>NOT:	</a:t>
            </a:r>
            <a:r>
              <a:rPr dirty="0" sz="1000" spc="-5">
                <a:latin typeface="Courier New"/>
                <a:cs typeface="Courier New"/>
              </a:rPr>
              <a:t>floatValue =</a:t>
            </a:r>
            <a:r>
              <a:rPr dirty="0" sz="1000" spc="-45">
                <a:latin typeface="Courier New"/>
                <a:cs typeface="Courier New"/>
              </a:rPr>
              <a:t> </a:t>
            </a:r>
            <a:r>
              <a:rPr dirty="0" sz="1000" spc="-5">
                <a:latin typeface="Courier New"/>
                <a:cs typeface="Courier New"/>
              </a:rPr>
              <a:t>intValue;</a:t>
            </a:r>
            <a:endParaRPr sz="1000">
              <a:latin typeface="Courier New"/>
              <a:cs typeface="Courier New"/>
            </a:endParaRPr>
          </a:p>
          <a:p>
            <a:pPr>
              <a:lnSpc>
                <a:spcPct val="100000"/>
              </a:lnSpc>
              <a:spcBef>
                <a:spcPts val="50"/>
              </a:spcBef>
            </a:pPr>
            <a:endParaRPr sz="1200">
              <a:latin typeface="Times New Roman"/>
              <a:cs typeface="Times New Roman"/>
            </a:endParaRPr>
          </a:p>
          <a:p>
            <a:pPr marL="12700" marR="7620">
              <a:lnSpc>
                <a:spcPts val="1380"/>
              </a:lnSpc>
            </a:pPr>
            <a:r>
              <a:rPr dirty="0" sz="1200">
                <a:latin typeface="Times New Roman"/>
                <a:cs typeface="Times New Roman"/>
              </a:rPr>
              <a:t>By this, the programmer indicates that he is aware of the different types involved and that  the mix is</a:t>
            </a:r>
            <a:r>
              <a:rPr dirty="0" sz="1200" spc="-114">
                <a:latin typeface="Times New Roman"/>
                <a:cs typeface="Times New Roman"/>
              </a:rPr>
              <a:t> </a:t>
            </a:r>
            <a:r>
              <a:rPr dirty="0" sz="1200">
                <a:latin typeface="Times New Roman"/>
                <a:cs typeface="Times New Roman"/>
              </a:rPr>
              <a:t>intentional.</a:t>
            </a:r>
            <a:endParaRPr sz="1200">
              <a:latin typeface="Times New Roman"/>
              <a:cs typeface="Times New Roman"/>
            </a:endParaRPr>
          </a:p>
          <a:p>
            <a:pPr>
              <a:lnSpc>
                <a:spcPct val="100000"/>
              </a:lnSpc>
              <a:spcBef>
                <a:spcPts val="15"/>
              </a:spcBef>
            </a:pPr>
            <a:endParaRPr sz="1100">
              <a:latin typeface="Times New Roman"/>
              <a:cs typeface="Times New Roman"/>
            </a:endParaRPr>
          </a:p>
          <a:p>
            <a:pPr marL="241300" indent="-228600">
              <a:lnSpc>
                <a:spcPct val="100000"/>
              </a:lnSpc>
              <a:spcBef>
                <a:spcPts val="5"/>
              </a:spcBef>
              <a:buAutoNum type="arabicPeriod" startAt="2"/>
              <a:tabLst>
                <a:tab pos="241300" algn="l"/>
              </a:tabLst>
            </a:pPr>
            <a:r>
              <a:rPr dirty="0" sz="1200">
                <a:latin typeface="Times New Roman"/>
                <a:cs typeface="Times New Roman"/>
              </a:rPr>
              <a:t>Types that are local to one file only can be declared inside that</a:t>
            </a:r>
            <a:r>
              <a:rPr dirty="0" sz="1200" spc="-140">
                <a:latin typeface="Times New Roman"/>
                <a:cs typeface="Times New Roman"/>
              </a:rPr>
              <a:t> </a:t>
            </a:r>
            <a:r>
              <a:rPr dirty="0" sz="1200">
                <a:latin typeface="Times New Roman"/>
                <a:cs typeface="Times New Roman"/>
              </a:rPr>
              <a:t>file.</a:t>
            </a:r>
            <a:endParaRPr sz="1200">
              <a:latin typeface="Times New Roman"/>
              <a:cs typeface="Times New Roman"/>
            </a:endParaRPr>
          </a:p>
          <a:p>
            <a:pPr>
              <a:lnSpc>
                <a:spcPct val="100000"/>
              </a:lnSpc>
              <a:spcBef>
                <a:spcPts val="50"/>
              </a:spcBef>
              <a:buFont typeface="Times New Roman"/>
              <a:buAutoNum type="arabicPeriod" startAt="2"/>
            </a:pPr>
            <a:endParaRPr sz="1150">
              <a:latin typeface="Times New Roman"/>
              <a:cs typeface="Times New Roman"/>
            </a:endParaRPr>
          </a:p>
          <a:p>
            <a:pPr algn="just" marL="241300" marR="5080" indent="-228600">
              <a:lnSpc>
                <a:spcPct val="96100"/>
              </a:lnSpc>
              <a:buAutoNum type="arabicPeriod" startAt="2"/>
              <a:tabLst>
                <a:tab pos="241300" algn="l"/>
              </a:tabLst>
            </a:pPr>
            <a:r>
              <a:rPr dirty="0" sz="1200">
                <a:latin typeface="Times New Roman"/>
                <a:cs typeface="Times New Roman"/>
              </a:rPr>
              <a:t>The parts of a class must be </a:t>
            </a:r>
            <a:r>
              <a:rPr dirty="0" sz="1200" spc="-5">
                <a:latin typeface="Times New Roman"/>
                <a:cs typeface="Times New Roman"/>
              </a:rPr>
              <a:t>sorted </a:t>
            </a:r>
            <a:r>
              <a:rPr dirty="0" sz="1200" i="1">
                <a:latin typeface="Times New Roman"/>
                <a:cs typeface="Times New Roman"/>
              </a:rPr>
              <a:t>public</a:t>
            </a:r>
            <a:r>
              <a:rPr dirty="0" sz="1200">
                <a:latin typeface="Times New Roman"/>
                <a:cs typeface="Times New Roman"/>
              </a:rPr>
              <a:t>, </a:t>
            </a:r>
            <a:r>
              <a:rPr dirty="0" sz="1200" i="1">
                <a:latin typeface="Times New Roman"/>
                <a:cs typeface="Times New Roman"/>
              </a:rPr>
              <a:t>protected </a:t>
            </a:r>
            <a:r>
              <a:rPr dirty="0" sz="1200">
                <a:latin typeface="Times New Roman"/>
                <a:cs typeface="Times New Roman"/>
              </a:rPr>
              <a:t>and </a:t>
            </a:r>
            <a:r>
              <a:rPr dirty="0" sz="1200" spc="-5" i="1">
                <a:latin typeface="Times New Roman"/>
                <a:cs typeface="Times New Roman"/>
              </a:rPr>
              <a:t>private</a:t>
            </a:r>
            <a:r>
              <a:rPr dirty="0" sz="1200" spc="-5">
                <a:latin typeface="Times New Roman"/>
                <a:cs typeface="Times New Roman"/>
              </a:rPr>
              <a:t>. All </a:t>
            </a:r>
            <a:r>
              <a:rPr dirty="0" sz="1200">
                <a:latin typeface="Times New Roman"/>
                <a:cs typeface="Times New Roman"/>
              </a:rPr>
              <a:t>sections must be  identified explicitly. </a:t>
            </a:r>
            <a:r>
              <a:rPr dirty="0" sz="1200" spc="-5">
                <a:latin typeface="Times New Roman"/>
                <a:cs typeface="Times New Roman"/>
              </a:rPr>
              <a:t>Not </a:t>
            </a:r>
            <a:r>
              <a:rPr dirty="0" sz="1200">
                <a:latin typeface="Times New Roman"/>
                <a:cs typeface="Times New Roman"/>
              </a:rPr>
              <a:t>applicable </a:t>
            </a:r>
            <a:r>
              <a:rPr dirty="0" sz="1200" spc="-5">
                <a:latin typeface="Times New Roman"/>
                <a:cs typeface="Times New Roman"/>
              </a:rPr>
              <a:t>sections should </a:t>
            </a:r>
            <a:r>
              <a:rPr dirty="0" sz="1200">
                <a:latin typeface="Times New Roman"/>
                <a:cs typeface="Times New Roman"/>
              </a:rPr>
              <a:t>be left out. The ordering is </a:t>
            </a:r>
            <a:r>
              <a:rPr dirty="0" sz="1200" i="1">
                <a:latin typeface="Times New Roman"/>
                <a:cs typeface="Times New Roman"/>
              </a:rPr>
              <a:t>"most  </a:t>
            </a:r>
            <a:r>
              <a:rPr dirty="0" sz="1200" i="1">
                <a:latin typeface="Times New Roman"/>
                <a:cs typeface="Times New Roman"/>
              </a:rPr>
              <a:t>public first" </a:t>
            </a:r>
            <a:r>
              <a:rPr dirty="0" sz="1200" spc="-5">
                <a:latin typeface="Times New Roman"/>
                <a:cs typeface="Times New Roman"/>
              </a:rPr>
              <a:t>so </a:t>
            </a:r>
            <a:r>
              <a:rPr dirty="0" sz="1200">
                <a:latin typeface="Times New Roman"/>
                <a:cs typeface="Times New Roman"/>
              </a:rPr>
              <a:t>people </a:t>
            </a:r>
            <a:r>
              <a:rPr dirty="0" sz="1200" spc="-5">
                <a:latin typeface="Times New Roman"/>
                <a:cs typeface="Times New Roman"/>
              </a:rPr>
              <a:t>who </a:t>
            </a:r>
            <a:r>
              <a:rPr dirty="0" sz="1200">
                <a:latin typeface="Times New Roman"/>
                <a:cs typeface="Times New Roman"/>
              </a:rPr>
              <a:t>only </a:t>
            </a:r>
            <a:r>
              <a:rPr dirty="0" sz="1200" spc="-5">
                <a:latin typeface="Times New Roman"/>
                <a:cs typeface="Times New Roman"/>
              </a:rPr>
              <a:t>wish </a:t>
            </a:r>
            <a:r>
              <a:rPr dirty="0" sz="1200">
                <a:latin typeface="Times New Roman"/>
                <a:cs typeface="Times New Roman"/>
              </a:rPr>
              <a:t>to use the class can </a:t>
            </a:r>
            <a:r>
              <a:rPr dirty="0" sz="1200" spc="-5">
                <a:latin typeface="Times New Roman"/>
                <a:cs typeface="Times New Roman"/>
              </a:rPr>
              <a:t>stop </a:t>
            </a:r>
            <a:r>
              <a:rPr dirty="0" sz="1200">
                <a:latin typeface="Times New Roman"/>
                <a:cs typeface="Times New Roman"/>
              </a:rPr>
              <a:t>reading </a:t>
            </a:r>
            <a:r>
              <a:rPr dirty="0" sz="1200" spc="-5">
                <a:latin typeface="Times New Roman"/>
                <a:cs typeface="Times New Roman"/>
              </a:rPr>
              <a:t>when </a:t>
            </a:r>
            <a:r>
              <a:rPr dirty="0" sz="1200">
                <a:latin typeface="Times New Roman"/>
                <a:cs typeface="Times New Roman"/>
              </a:rPr>
              <a:t>they  reach the </a:t>
            </a:r>
            <a:r>
              <a:rPr dirty="0" sz="900">
                <a:latin typeface="Courier New"/>
                <a:cs typeface="Courier New"/>
              </a:rPr>
              <a:t>protected/private</a:t>
            </a:r>
            <a:r>
              <a:rPr dirty="0" sz="900" spc="-420">
                <a:latin typeface="Courier New"/>
                <a:cs typeface="Courier New"/>
              </a:rPr>
              <a:t> </a:t>
            </a:r>
            <a:r>
              <a:rPr dirty="0" sz="1200" spc="-5">
                <a:latin typeface="Times New Roman"/>
                <a:cs typeface="Times New Roman"/>
              </a:rPr>
              <a:t>sections.</a:t>
            </a:r>
            <a:endParaRPr sz="1200">
              <a:latin typeface="Times New Roman"/>
              <a:cs typeface="Times New Roman"/>
            </a:endParaRPr>
          </a:p>
          <a:p>
            <a:pPr>
              <a:lnSpc>
                <a:spcPct val="100000"/>
              </a:lnSpc>
              <a:spcBef>
                <a:spcPts val="20"/>
              </a:spcBef>
            </a:pPr>
            <a:endParaRPr sz="1150">
              <a:latin typeface="Times New Roman"/>
              <a:cs typeface="Times New Roman"/>
            </a:endParaRPr>
          </a:p>
          <a:p>
            <a:pPr marL="12700">
              <a:lnSpc>
                <a:spcPct val="100000"/>
              </a:lnSpc>
            </a:pPr>
            <a:r>
              <a:rPr dirty="0" sz="1200" spc="-5" b="1">
                <a:latin typeface="Times New Roman"/>
                <a:cs typeface="Times New Roman"/>
              </a:rPr>
              <a:t>Variables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241300" marR="7620" indent="-228600">
              <a:lnSpc>
                <a:spcPts val="1380"/>
              </a:lnSpc>
              <a:buAutoNum type="arabicPeriod"/>
              <a:tabLst>
                <a:tab pos="241300" algn="l"/>
              </a:tabLst>
            </a:pPr>
            <a:r>
              <a:rPr dirty="0" sz="1200" spc="-5">
                <a:latin typeface="Times New Roman"/>
                <a:cs typeface="Times New Roman"/>
              </a:rPr>
              <a:t>Variables should </a:t>
            </a:r>
            <a:r>
              <a:rPr dirty="0" sz="1200">
                <a:latin typeface="Times New Roman"/>
                <a:cs typeface="Times New Roman"/>
              </a:rPr>
              <a:t>be initialized </a:t>
            </a:r>
            <a:r>
              <a:rPr dirty="0" sz="1200" spc="-5">
                <a:latin typeface="Times New Roman"/>
                <a:cs typeface="Times New Roman"/>
              </a:rPr>
              <a:t>where </a:t>
            </a:r>
            <a:r>
              <a:rPr dirty="0" sz="1200" spc="5">
                <a:latin typeface="Times New Roman"/>
                <a:cs typeface="Times New Roman"/>
              </a:rPr>
              <a:t>they are </a:t>
            </a:r>
            <a:r>
              <a:rPr dirty="0" sz="1200">
                <a:latin typeface="Times New Roman"/>
                <a:cs typeface="Times New Roman"/>
              </a:rPr>
              <a:t>declared and </a:t>
            </a:r>
            <a:r>
              <a:rPr dirty="0" sz="1200" spc="5">
                <a:latin typeface="Times New Roman"/>
                <a:cs typeface="Times New Roman"/>
              </a:rPr>
              <a:t>they </a:t>
            </a:r>
            <a:r>
              <a:rPr dirty="0" sz="1200" spc="-5">
                <a:latin typeface="Times New Roman"/>
                <a:cs typeface="Times New Roman"/>
              </a:rPr>
              <a:t>should </a:t>
            </a:r>
            <a:r>
              <a:rPr dirty="0" sz="1200">
                <a:latin typeface="Times New Roman"/>
                <a:cs typeface="Times New Roman"/>
              </a:rPr>
              <a:t>be declared in  the </a:t>
            </a:r>
            <a:r>
              <a:rPr dirty="0" sz="1200" spc="-5">
                <a:latin typeface="Times New Roman"/>
                <a:cs typeface="Times New Roman"/>
              </a:rPr>
              <a:t>smallest scope</a:t>
            </a:r>
            <a:r>
              <a:rPr dirty="0" sz="1200" spc="-90">
                <a:latin typeface="Times New Roman"/>
                <a:cs typeface="Times New Roman"/>
              </a:rPr>
              <a:t> </a:t>
            </a:r>
            <a:r>
              <a:rPr dirty="0" sz="1200">
                <a:latin typeface="Times New Roman"/>
                <a:cs typeface="Times New Roman"/>
              </a:rPr>
              <a:t>possible.</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algn="just" marL="241300" marR="7620" indent="-228600">
              <a:lnSpc>
                <a:spcPts val="1380"/>
              </a:lnSpc>
              <a:buAutoNum type="arabicPeriod"/>
              <a:tabLst>
                <a:tab pos="241300" algn="l"/>
              </a:tabLst>
            </a:pPr>
            <a:r>
              <a:rPr dirty="0" sz="1200" spc="-5">
                <a:latin typeface="Times New Roman"/>
                <a:cs typeface="Times New Roman"/>
              </a:rPr>
              <a:t>Variables </a:t>
            </a:r>
            <a:r>
              <a:rPr dirty="0" sz="1200">
                <a:latin typeface="Times New Roman"/>
                <a:cs typeface="Times New Roman"/>
              </a:rPr>
              <a:t>must never have dual meaning. This enhances readability by ensuring all  concepts are represented uniquely. Reduce chance of error by </a:t>
            </a:r>
            <a:r>
              <a:rPr dirty="0" sz="1200" spc="-5">
                <a:latin typeface="Times New Roman"/>
                <a:cs typeface="Times New Roman"/>
              </a:rPr>
              <a:t>side</a:t>
            </a:r>
            <a:r>
              <a:rPr dirty="0" sz="1200" spc="-114">
                <a:latin typeface="Times New Roman"/>
                <a:cs typeface="Times New Roman"/>
              </a:rPr>
              <a:t> </a:t>
            </a:r>
            <a:r>
              <a:rPr dirty="0" sz="1200">
                <a:latin typeface="Times New Roman"/>
                <a:cs typeface="Times New Roman"/>
              </a:rPr>
              <a:t>effects.</a:t>
            </a:r>
            <a:endParaRPr sz="1200">
              <a:latin typeface="Times New Roman"/>
              <a:cs typeface="Times New Roman"/>
            </a:endParaRPr>
          </a:p>
          <a:p>
            <a:pPr>
              <a:lnSpc>
                <a:spcPct val="100000"/>
              </a:lnSpc>
              <a:spcBef>
                <a:spcPts val="15"/>
              </a:spcBef>
              <a:buFont typeface="Times New Roman"/>
              <a:buAutoNum type="arabicPeriod"/>
            </a:pPr>
            <a:endParaRPr sz="1150">
              <a:latin typeface="Times New Roman"/>
              <a:cs typeface="Times New Roman"/>
            </a:endParaRPr>
          </a:p>
          <a:p>
            <a:pPr algn="just" marL="241300" marR="5080" indent="-228600">
              <a:lnSpc>
                <a:spcPct val="96000"/>
              </a:lnSpc>
              <a:spcBef>
                <a:spcPts val="5"/>
              </a:spcBef>
              <a:buAutoNum type="arabicPeriod"/>
              <a:tabLst>
                <a:tab pos="241300" algn="l"/>
              </a:tabLst>
            </a:pPr>
            <a:r>
              <a:rPr dirty="0" sz="1200">
                <a:latin typeface="Times New Roman"/>
                <a:cs typeface="Times New Roman"/>
              </a:rPr>
              <a:t>Class variables </a:t>
            </a:r>
            <a:r>
              <a:rPr dirty="0" sz="1200" spc="-5">
                <a:latin typeface="Times New Roman"/>
                <a:cs typeface="Times New Roman"/>
              </a:rPr>
              <a:t>should </a:t>
            </a:r>
            <a:r>
              <a:rPr dirty="0" sz="1200">
                <a:latin typeface="Times New Roman"/>
                <a:cs typeface="Times New Roman"/>
              </a:rPr>
              <a:t>never be declared public. The concept of information hiding  and encapsulation is violated by public variables. </a:t>
            </a:r>
            <a:r>
              <a:rPr dirty="0" sz="1200" spc="-5">
                <a:latin typeface="Times New Roman"/>
                <a:cs typeface="Times New Roman"/>
              </a:rPr>
              <a:t>Use </a:t>
            </a:r>
            <a:r>
              <a:rPr dirty="0" sz="1200">
                <a:latin typeface="Times New Roman"/>
                <a:cs typeface="Times New Roman"/>
              </a:rPr>
              <a:t>private variables and access  functions instead. </a:t>
            </a:r>
            <a:r>
              <a:rPr dirty="0" sz="1200" spc="-5">
                <a:latin typeface="Times New Roman"/>
                <a:cs typeface="Times New Roman"/>
              </a:rPr>
              <a:t>One </a:t>
            </a:r>
            <a:r>
              <a:rPr dirty="0" sz="1200">
                <a:latin typeface="Times New Roman"/>
                <a:cs typeface="Times New Roman"/>
              </a:rPr>
              <a:t>exception to this rule is </a:t>
            </a:r>
            <a:r>
              <a:rPr dirty="0" sz="1200" spc="-5">
                <a:latin typeface="Times New Roman"/>
                <a:cs typeface="Times New Roman"/>
              </a:rPr>
              <a:t>when </a:t>
            </a:r>
            <a:r>
              <a:rPr dirty="0" sz="1200">
                <a:latin typeface="Times New Roman"/>
                <a:cs typeface="Times New Roman"/>
              </a:rPr>
              <a:t>the class is essentially a data  </a:t>
            </a:r>
            <a:r>
              <a:rPr dirty="0" sz="1200" spc="-5">
                <a:latin typeface="Times New Roman"/>
                <a:cs typeface="Times New Roman"/>
              </a:rPr>
              <a:t>structure, with </a:t>
            </a:r>
            <a:r>
              <a:rPr dirty="0" sz="1200">
                <a:latin typeface="Times New Roman"/>
                <a:cs typeface="Times New Roman"/>
              </a:rPr>
              <a:t>no behavior (equivalent to a C++ </a:t>
            </a:r>
            <a:r>
              <a:rPr dirty="0" sz="900">
                <a:latin typeface="Courier New"/>
                <a:cs typeface="Courier New"/>
              </a:rPr>
              <a:t>struct</a:t>
            </a:r>
            <a:r>
              <a:rPr dirty="0" sz="1200">
                <a:latin typeface="Times New Roman"/>
                <a:cs typeface="Times New Roman"/>
              </a:rPr>
              <a:t>). In </a:t>
            </a:r>
            <a:r>
              <a:rPr dirty="0" sz="1200" spc="5">
                <a:latin typeface="Times New Roman"/>
                <a:cs typeface="Times New Roman"/>
              </a:rPr>
              <a:t>this </a:t>
            </a:r>
            <a:r>
              <a:rPr dirty="0" sz="1200">
                <a:latin typeface="Times New Roman"/>
                <a:cs typeface="Times New Roman"/>
              </a:rPr>
              <a:t>case it is appropriate  to make the class' instance variables</a:t>
            </a:r>
            <a:r>
              <a:rPr dirty="0" sz="1200" spc="-125">
                <a:latin typeface="Times New Roman"/>
                <a:cs typeface="Times New Roman"/>
              </a:rPr>
              <a:t> </a:t>
            </a:r>
            <a:r>
              <a:rPr dirty="0" sz="1200">
                <a:latin typeface="Times New Roman"/>
                <a:cs typeface="Times New Roman"/>
              </a:rPr>
              <a:t>public.</a:t>
            </a:r>
            <a:endParaRPr sz="1200">
              <a:latin typeface="Times New Roman"/>
              <a:cs typeface="Times New Roman"/>
            </a:endParaRPr>
          </a:p>
          <a:p>
            <a:pPr>
              <a:lnSpc>
                <a:spcPct val="100000"/>
              </a:lnSpc>
              <a:spcBef>
                <a:spcPts val="35"/>
              </a:spcBef>
              <a:buFont typeface="Times New Roman"/>
              <a:buAutoNum type="arabicPeriod"/>
            </a:pPr>
            <a:endParaRPr sz="1200">
              <a:latin typeface="Times New Roman"/>
              <a:cs typeface="Times New Roman"/>
            </a:endParaRPr>
          </a:p>
          <a:p>
            <a:pPr algn="just" marL="241300" marR="6350" indent="-228600">
              <a:lnSpc>
                <a:spcPts val="1380"/>
              </a:lnSpc>
              <a:buAutoNum type="arabicPeriod"/>
              <a:tabLst>
                <a:tab pos="241300" algn="l"/>
              </a:tabLst>
            </a:pPr>
            <a:r>
              <a:rPr dirty="0" sz="1200">
                <a:latin typeface="Times New Roman"/>
                <a:cs typeface="Times New Roman"/>
              </a:rPr>
              <a:t>Related variables of the </a:t>
            </a:r>
            <a:r>
              <a:rPr dirty="0" sz="1200" spc="-5">
                <a:latin typeface="Times New Roman"/>
                <a:cs typeface="Times New Roman"/>
              </a:rPr>
              <a:t>same </a:t>
            </a:r>
            <a:r>
              <a:rPr dirty="0" sz="1200">
                <a:latin typeface="Times New Roman"/>
                <a:cs typeface="Times New Roman"/>
              </a:rPr>
              <a:t>type can be declared in a common </a:t>
            </a:r>
            <a:r>
              <a:rPr dirty="0" sz="1200" spc="-5">
                <a:latin typeface="Times New Roman"/>
                <a:cs typeface="Times New Roman"/>
              </a:rPr>
              <a:t>statement.  Unrelated </a:t>
            </a:r>
            <a:r>
              <a:rPr dirty="0" sz="1200">
                <a:latin typeface="Times New Roman"/>
                <a:cs typeface="Times New Roman"/>
              </a:rPr>
              <a:t>variables </a:t>
            </a:r>
            <a:r>
              <a:rPr dirty="0" sz="1200" spc="-5">
                <a:latin typeface="Times New Roman"/>
                <a:cs typeface="Times New Roman"/>
              </a:rPr>
              <a:t>should </a:t>
            </a:r>
            <a:r>
              <a:rPr dirty="0" sz="1200">
                <a:latin typeface="Times New Roman"/>
                <a:cs typeface="Times New Roman"/>
              </a:rPr>
              <a:t>not be declared in the </a:t>
            </a:r>
            <a:r>
              <a:rPr dirty="0" sz="1200" spc="-5">
                <a:latin typeface="Times New Roman"/>
                <a:cs typeface="Times New Roman"/>
              </a:rPr>
              <a:t>same</a:t>
            </a:r>
            <a:r>
              <a:rPr dirty="0" sz="1200" spc="-85">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55"/>
              </a:spcBef>
              <a:buFont typeface="Times New Roman"/>
              <a:buAutoNum type="arabicPeriod"/>
            </a:pPr>
            <a:endParaRPr sz="900">
              <a:latin typeface="Times New Roman"/>
              <a:cs typeface="Times New Roman"/>
            </a:endParaRPr>
          </a:p>
          <a:p>
            <a:pPr marL="926465" marR="5715">
              <a:lnSpc>
                <a:spcPts val="1140"/>
              </a:lnSpc>
              <a:tabLst>
                <a:tab pos="1459865" algn="l"/>
                <a:tab pos="2602865" algn="l"/>
                <a:tab pos="3974465" algn="l"/>
                <a:tab pos="5346065" algn="l"/>
              </a:tabLst>
            </a:pPr>
            <a:r>
              <a:rPr dirty="0" sz="1000" spc="-5">
                <a:latin typeface="Courier New"/>
                <a:cs typeface="Courier New"/>
              </a:rPr>
              <a:t>float</a:t>
            </a:r>
            <a:r>
              <a:rPr dirty="0" sz="1000" spc="-5">
                <a:latin typeface="Courier New"/>
                <a:cs typeface="Courier New"/>
              </a:rPr>
              <a:t>		</a:t>
            </a:r>
            <a:r>
              <a:rPr dirty="0" sz="1000" spc="-10">
                <a:latin typeface="Courier New"/>
                <a:cs typeface="Courier New"/>
              </a:rPr>
              <a:t>x</a:t>
            </a:r>
            <a:r>
              <a:rPr dirty="0" sz="1000" spc="-5">
                <a:latin typeface="Courier New"/>
                <a:cs typeface="Courier New"/>
              </a:rPr>
              <a:t>,</a:t>
            </a:r>
            <a:r>
              <a:rPr dirty="0" sz="1000">
                <a:latin typeface="Courier New"/>
                <a:cs typeface="Courier New"/>
              </a:rPr>
              <a:t>	</a:t>
            </a:r>
            <a:r>
              <a:rPr dirty="0" sz="1000" spc="-10">
                <a:latin typeface="Courier New"/>
                <a:cs typeface="Courier New"/>
              </a:rPr>
              <a:t>y</a:t>
            </a:r>
            <a:r>
              <a:rPr dirty="0" sz="1000" spc="-5">
                <a:latin typeface="Courier New"/>
                <a:cs typeface="Courier New"/>
              </a:rPr>
              <a:t>,</a:t>
            </a:r>
            <a:r>
              <a:rPr dirty="0" sz="1000">
                <a:latin typeface="Courier New"/>
                <a:cs typeface="Courier New"/>
              </a:rPr>
              <a:t>	</a:t>
            </a:r>
            <a:r>
              <a:rPr dirty="0" sz="1000" spc="-5">
                <a:latin typeface="Courier New"/>
                <a:cs typeface="Courier New"/>
              </a:rPr>
              <a:t>z;  </a:t>
            </a:r>
            <a:r>
              <a:rPr dirty="0" sz="1000" spc="-5">
                <a:latin typeface="Courier New"/>
                <a:cs typeface="Courier New"/>
              </a:rPr>
              <a:t>float	revenueJanuary, revenueFebrury,</a:t>
            </a:r>
            <a:r>
              <a:rPr dirty="0" sz="1000" spc="-10">
                <a:latin typeface="Courier New"/>
                <a:cs typeface="Courier New"/>
              </a:rPr>
              <a:t> </a:t>
            </a:r>
            <a:r>
              <a:rPr dirty="0" sz="1000">
                <a:latin typeface="Courier New"/>
                <a:cs typeface="Courier New"/>
              </a:rPr>
              <a:t>revenueMarch;</a:t>
            </a:r>
            <a:endParaRPr sz="1000">
              <a:latin typeface="Courier New"/>
              <a:cs typeface="Courier New"/>
            </a:endParaRPr>
          </a:p>
          <a:p>
            <a:pPr>
              <a:lnSpc>
                <a:spcPct val="100000"/>
              </a:lnSpc>
              <a:spcBef>
                <a:spcPts val="20"/>
              </a:spcBef>
            </a:pPr>
            <a:endParaRPr sz="1200">
              <a:latin typeface="Times New Roman"/>
              <a:cs typeface="Times New Roman"/>
            </a:endParaRPr>
          </a:p>
          <a:p>
            <a:pPr marL="12700" marR="5715">
              <a:lnSpc>
                <a:spcPts val="1380"/>
              </a:lnSpc>
            </a:pPr>
            <a:r>
              <a:rPr dirty="0" sz="1200">
                <a:latin typeface="Times New Roman"/>
                <a:cs typeface="Times New Roman"/>
              </a:rPr>
              <a:t>The common requirement of having declarations on </a:t>
            </a:r>
            <a:r>
              <a:rPr dirty="0" sz="1200" spc="-5">
                <a:latin typeface="Times New Roman"/>
                <a:cs typeface="Times New Roman"/>
              </a:rPr>
              <a:t>separate </a:t>
            </a:r>
            <a:r>
              <a:rPr dirty="0" sz="1200">
                <a:latin typeface="Times New Roman"/>
                <a:cs typeface="Times New Roman"/>
              </a:rPr>
              <a:t>lines is not useful in the  </a:t>
            </a:r>
            <a:r>
              <a:rPr dirty="0" sz="1200" spc="-5">
                <a:latin typeface="Times New Roman"/>
                <a:cs typeface="Times New Roman"/>
              </a:rPr>
              <a:t>situations </a:t>
            </a:r>
            <a:r>
              <a:rPr dirty="0" sz="1200">
                <a:latin typeface="Times New Roman"/>
                <a:cs typeface="Times New Roman"/>
              </a:rPr>
              <a:t>like the ones above. It enhances readability to group</a:t>
            </a:r>
            <a:r>
              <a:rPr dirty="0" sz="1200" spc="-114">
                <a:latin typeface="Times New Roman"/>
                <a:cs typeface="Times New Roman"/>
              </a:rPr>
              <a:t> </a:t>
            </a:r>
            <a:r>
              <a:rPr dirty="0" sz="1200">
                <a:latin typeface="Times New Roman"/>
                <a:cs typeface="Times New Roman"/>
              </a:rPr>
              <a:t>variables.</a:t>
            </a:r>
            <a:endParaRPr sz="1200">
              <a:latin typeface="Times New Roman"/>
              <a:cs typeface="Times New Roman"/>
            </a:endParaRPr>
          </a:p>
          <a:p>
            <a:pPr>
              <a:lnSpc>
                <a:spcPct val="100000"/>
              </a:lnSpc>
            </a:pPr>
            <a:endParaRPr sz="1200">
              <a:latin typeface="Times New Roman"/>
              <a:cs typeface="Times New Roman"/>
            </a:endParaRPr>
          </a:p>
          <a:p>
            <a:pPr algn="just" marL="241300" marR="5715" indent="-228600">
              <a:lnSpc>
                <a:spcPts val="1380"/>
              </a:lnSpc>
              <a:buAutoNum type="arabicPeriod" startAt="5"/>
              <a:tabLst>
                <a:tab pos="241300" algn="l"/>
              </a:tabLst>
            </a:pPr>
            <a:r>
              <a:rPr dirty="0" sz="1200" spc="-5">
                <a:latin typeface="Times New Roman"/>
                <a:cs typeface="Times New Roman"/>
              </a:rPr>
              <a:t>Variables should </a:t>
            </a:r>
            <a:r>
              <a:rPr dirty="0" sz="1200">
                <a:latin typeface="Times New Roman"/>
                <a:cs typeface="Times New Roman"/>
              </a:rPr>
              <a:t>be kept alive for as </a:t>
            </a:r>
            <a:r>
              <a:rPr dirty="0" sz="1200" spc="-5">
                <a:latin typeface="Times New Roman"/>
                <a:cs typeface="Times New Roman"/>
              </a:rPr>
              <a:t>short </a:t>
            </a:r>
            <a:r>
              <a:rPr dirty="0" sz="1200">
                <a:latin typeface="Times New Roman"/>
                <a:cs typeface="Times New Roman"/>
              </a:rPr>
              <a:t>a time as possible. </a:t>
            </a:r>
            <a:r>
              <a:rPr dirty="0" sz="1200" spc="-5">
                <a:latin typeface="Times New Roman"/>
                <a:cs typeface="Times New Roman"/>
              </a:rPr>
              <a:t>Keeping </a:t>
            </a:r>
            <a:r>
              <a:rPr dirty="0" sz="1200">
                <a:latin typeface="Times New Roman"/>
                <a:cs typeface="Times New Roman"/>
              </a:rPr>
              <a:t>the operations  on a variable </a:t>
            </a:r>
            <a:r>
              <a:rPr dirty="0" sz="1200" spc="-5">
                <a:latin typeface="Times New Roman"/>
                <a:cs typeface="Times New Roman"/>
              </a:rPr>
              <a:t>within </a:t>
            </a:r>
            <a:r>
              <a:rPr dirty="0" sz="1200">
                <a:latin typeface="Times New Roman"/>
                <a:cs typeface="Times New Roman"/>
              </a:rPr>
              <a:t>a </a:t>
            </a:r>
            <a:r>
              <a:rPr dirty="0" sz="1200" spc="-5">
                <a:latin typeface="Times New Roman"/>
                <a:cs typeface="Times New Roman"/>
              </a:rPr>
              <a:t>small scope, </a:t>
            </a:r>
            <a:r>
              <a:rPr dirty="0" sz="1200">
                <a:latin typeface="Times New Roman"/>
                <a:cs typeface="Times New Roman"/>
              </a:rPr>
              <a:t>it is easier to control the effects and </a:t>
            </a:r>
            <a:r>
              <a:rPr dirty="0" sz="1200" spc="5">
                <a:latin typeface="Times New Roman"/>
                <a:cs typeface="Times New Roman"/>
              </a:rPr>
              <a:t>side </a:t>
            </a:r>
            <a:r>
              <a:rPr dirty="0" sz="1200">
                <a:latin typeface="Times New Roman"/>
                <a:cs typeface="Times New Roman"/>
              </a:rPr>
              <a:t>effects of  the</a:t>
            </a:r>
            <a:r>
              <a:rPr dirty="0" sz="1200" spc="-105">
                <a:latin typeface="Times New Roman"/>
                <a:cs typeface="Times New Roman"/>
              </a:rPr>
              <a:t> </a:t>
            </a:r>
            <a:r>
              <a:rPr dirty="0" sz="1200">
                <a:latin typeface="Times New Roman"/>
                <a:cs typeface="Times New Roman"/>
              </a:rPr>
              <a:t>variable.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1353185"/>
          </a:xfrm>
          <a:prstGeom prst="rect">
            <a:avLst/>
          </a:prstGeom>
        </p:spPr>
        <p:txBody>
          <a:bodyPr wrap="square" lIns="0" tIns="0" rIns="0" bIns="0" rtlCol="0" vert="horz">
            <a:spAutoFit/>
          </a:bodyPr>
          <a:lstStyle/>
          <a:p>
            <a:pPr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241300" marR="5080" indent="-228600">
              <a:lnSpc>
                <a:spcPts val="1380"/>
              </a:lnSpc>
              <a:spcBef>
                <a:spcPts val="875"/>
              </a:spcBef>
              <a:buAutoNum type="arabicPeriod" startAt="6"/>
              <a:tabLst>
                <a:tab pos="241300" algn="l"/>
              </a:tabLst>
            </a:pPr>
            <a:r>
              <a:rPr dirty="0" sz="1200" spc="-5">
                <a:latin typeface="Times New Roman"/>
                <a:cs typeface="Times New Roman"/>
              </a:rPr>
              <a:t>Global </a:t>
            </a:r>
            <a:r>
              <a:rPr dirty="0" sz="1200">
                <a:latin typeface="Times New Roman"/>
                <a:cs typeface="Times New Roman"/>
              </a:rPr>
              <a:t>variables </a:t>
            </a:r>
            <a:r>
              <a:rPr dirty="0" sz="1200" spc="-5">
                <a:latin typeface="Times New Roman"/>
                <a:cs typeface="Times New Roman"/>
              </a:rPr>
              <a:t>should </a:t>
            </a:r>
            <a:r>
              <a:rPr dirty="0" sz="1200">
                <a:latin typeface="Times New Roman"/>
                <a:cs typeface="Times New Roman"/>
              </a:rPr>
              <a:t>not be used. </a:t>
            </a:r>
            <a:r>
              <a:rPr dirty="0" sz="1200" spc="-5">
                <a:latin typeface="Times New Roman"/>
                <a:cs typeface="Times New Roman"/>
              </a:rPr>
              <a:t>Variables should </a:t>
            </a:r>
            <a:r>
              <a:rPr dirty="0" sz="1200">
                <a:latin typeface="Times New Roman"/>
                <a:cs typeface="Times New Roman"/>
              </a:rPr>
              <a:t>be declared </a:t>
            </a:r>
            <a:r>
              <a:rPr dirty="0" sz="1200" spc="5">
                <a:latin typeface="Times New Roman"/>
                <a:cs typeface="Times New Roman"/>
              </a:rPr>
              <a:t>only </a:t>
            </a:r>
            <a:r>
              <a:rPr dirty="0" sz="1200" spc="-5">
                <a:latin typeface="Times New Roman"/>
                <a:cs typeface="Times New Roman"/>
              </a:rPr>
              <a:t>within scope  </a:t>
            </a:r>
            <a:r>
              <a:rPr dirty="0" sz="1200">
                <a:latin typeface="Times New Roman"/>
                <a:cs typeface="Times New Roman"/>
              </a:rPr>
              <a:t>of their use. </a:t>
            </a:r>
            <a:r>
              <a:rPr dirty="0" sz="1200" spc="-5">
                <a:latin typeface="Times New Roman"/>
                <a:cs typeface="Times New Roman"/>
              </a:rPr>
              <a:t>Same </a:t>
            </a:r>
            <a:r>
              <a:rPr dirty="0" sz="1200">
                <a:latin typeface="Times New Roman"/>
                <a:cs typeface="Times New Roman"/>
              </a:rPr>
              <a:t>is recommended for global functions or file </a:t>
            </a:r>
            <a:r>
              <a:rPr dirty="0" sz="1200" spc="-5">
                <a:latin typeface="Times New Roman"/>
                <a:cs typeface="Times New Roman"/>
              </a:rPr>
              <a:t>scope </a:t>
            </a:r>
            <a:r>
              <a:rPr dirty="0" sz="1200">
                <a:latin typeface="Times New Roman"/>
                <a:cs typeface="Times New Roman"/>
              </a:rPr>
              <a:t>variables. </a:t>
            </a:r>
            <a:r>
              <a:rPr dirty="0" sz="1200" spc="-15">
                <a:latin typeface="Times New Roman"/>
                <a:cs typeface="Times New Roman"/>
              </a:rPr>
              <a:t>It </a:t>
            </a:r>
            <a:r>
              <a:rPr dirty="0" sz="1200">
                <a:latin typeface="Times New Roman"/>
                <a:cs typeface="Times New Roman"/>
              </a:rPr>
              <a:t>is  easier</a:t>
            </a:r>
            <a:r>
              <a:rPr dirty="0" sz="1200" spc="55">
                <a:latin typeface="Times New Roman"/>
                <a:cs typeface="Times New Roman"/>
              </a:rPr>
              <a:t> </a:t>
            </a:r>
            <a:r>
              <a:rPr dirty="0" sz="1200">
                <a:latin typeface="Times New Roman"/>
                <a:cs typeface="Times New Roman"/>
              </a:rPr>
              <a:t>to</a:t>
            </a:r>
            <a:r>
              <a:rPr dirty="0" sz="1200" spc="60">
                <a:latin typeface="Times New Roman"/>
                <a:cs typeface="Times New Roman"/>
              </a:rPr>
              <a:t> </a:t>
            </a:r>
            <a:r>
              <a:rPr dirty="0" sz="1200">
                <a:latin typeface="Times New Roman"/>
                <a:cs typeface="Times New Roman"/>
              </a:rPr>
              <a:t>control</a:t>
            </a:r>
            <a:r>
              <a:rPr dirty="0" sz="1200" spc="55">
                <a:latin typeface="Times New Roman"/>
                <a:cs typeface="Times New Roman"/>
              </a:rPr>
              <a:t> </a:t>
            </a:r>
            <a:r>
              <a:rPr dirty="0" sz="1200">
                <a:latin typeface="Times New Roman"/>
                <a:cs typeface="Times New Roman"/>
              </a:rPr>
              <a:t>the</a:t>
            </a:r>
            <a:r>
              <a:rPr dirty="0" sz="1200" spc="70">
                <a:latin typeface="Times New Roman"/>
                <a:cs typeface="Times New Roman"/>
              </a:rPr>
              <a:t> </a:t>
            </a:r>
            <a:r>
              <a:rPr dirty="0" sz="1200">
                <a:latin typeface="Times New Roman"/>
                <a:cs typeface="Times New Roman"/>
              </a:rPr>
              <a:t>effects</a:t>
            </a:r>
            <a:r>
              <a:rPr dirty="0" sz="1200" spc="65">
                <a:latin typeface="Times New Roman"/>
                <a:cs typeface="Times New Roman"/>
              </a:rPr>
              <a:t> </a:t>
            </a:r>
            <a:r>
              <a:rPr dirty="0" sz="1200">
                <a:latin typeface="Times New Roman"/>
                <a:cs typeface="Times New Roman"/>
              </a:rPr>
              <a:t>and</a:t>
            </a:r>
            <a:r>
              <a:rPr dirty="0" sz="1200" spc="55">
                <a:latin typeface="Times New Roman"/>
                <a:cs typeface="Times New Roman"/>
              </a:rPr>
              <a:t> </a:t>
            </a:r>
            <a:r>
              <a:rPr dirty="0" sz="1200" spc="-5">
                <a:latin typeface="Times New Roman"/>
                <a:cs typeface="Times New Roman"/>
              </a:rPr>
              <a:t>side</a:t>
            </a:r>
            <a:r>
              <a:rPr dirty="0" sz="1200" spc="70">
                <a:latin typeface="Times New Roman"/>
                <a:cs typeface="Times New Roman"/>
              </a:rPr>
              <a:t> </a:t>
            </a:r>
            <a:r>
              <a:rPr dirty="0" sz="1200">
                <a:latin typeface="Times New Roman"/>
                <a:cs typeface="Times New Roman"/>
              </a:rPr>
              <a:t>effects</a:t>
            </a:r>
            <a:r>
              <a:rPr dirty="0" sz="1200" spc="65">
                <a:latin typeface="Times New Roman"/>
                <a:cs typeface="Times New Roman"/>
              </a:rPr>
              <a:t> </a:t>
            </a:r>
            <a:r>
              <a:rPr dirty="0" sz="1200">
                <a:latin typeface="Times New Roman"/>
                <a:cs typeface="Times New Roman"/>
              </a:rPr>
              <a:t>of</a:t>
            </a:r>
            <a:r>
              <a:rPr dirty="0" sz="1200" spc="55">
                <a:latin typeface="Times New Roman"/>
                <a:cs typeface="Times New Roman"/>
              </a:rPr>
              <a:t> </a:t>
            </a:r>
            <a:r>
              <a:rPr dirty="0" sz="1200">
                <a:latin typeface="Times New Roman"/>
                <a:cs typeface="Times New Roman"/>
              </a:rPr>
              <a:t>the</a:t>
            </a:r>
            <a:r>
              <a:rPr dirty="0" sz="1200" spc="70">
                <a:latin typeface="Times New Roman"/>
                <a:cs typeface="Times New Roman"/>
              </a:rPr>
              <a:t> </a:t>
            </a:r>
            <a:r>
              <a:rPr dirty="0" sz="1200">
                <a:latin typeface="Times New Roman"/>
                <a:cs typeface="Times New Roman"/>
              </a:rPr>
              <a:t>variables</a:t>
            </a:r>
            <a:r>
              <a:rPr dirty="0" sz="1200" spc="60">
                <a:latin typeface="Times New Roman"/>
                <a:cs typeface="Times New Roman"/>
              </a:rPr>
              <a:t> </a:t>
            </a:r>
            <a:r>
              <a:rPr dirty="0" sz="1200">
                <a:latin typeface="Times New Roman"/>
                <a:cs typeface="Times New Roman"/>
              </a:rPr>
              <a:t>if</a:t>
            </a:r>
            <a:r>
              <a:rPr dirty="0" sz="1200" spc="70">
                <a:latin typeface="Times New Roman"/>
                <a:cs typeface="Times New Roman"/>
              </a:rPr>
              <a:t> </a:t>
            </a:r>
            <a:r>
              <a:rPr dirty="0" sz="1200">
                <a:latin typeface="Times New Roman"/>
                <a:cs typeface="Times New Roman"/>
              </a:rPr>
              <a:t>used</a:t>
            </a:r>
            <a:r>
              <a:rPr dirty="0" sz="1200" spc="55">
                <a:latin typeface="Times New Roman"/>
                <a:cs typeface="Times New Roman"/>
              </a:rPr>
              <a:t> </a:t>
            </a:r>
            <a:r>
              <a:rPr dirty="0" sz="1200">
                <a:latin typeface="Times New Roman"/>
                <a:cs typeface="Times New Roman"/>
              </a:rPr>
              <a:t>in</a:t>
            </a:r>
            <a:r>
              <a:rPr dirty="0" sz="1200" spc="60">
                <a:latin typeface="Times New Roman"/>
                <a:cs typeface="Times New Roman"/>
              </a:rPr>
              <a:t> </a:t>
            </a:r>
            <a:r>
              <a:rPr dirty="0" sz="1200">
                <a:latin typeface="Times New Roman"/>
                <a:cs typeface="Times New Roman"/>
              </a:rPr>
              <a:t>limited</a:t>
            </a:r>
            <a:r>
              <a:rPr dirty="0" sz="1200" spc="80">
                <a:latin typeface="Times New Roman"/>
                <a:cs typeface="Times New Roman"/>
              </a:rPr>
              <a:t> </a:t>
            </a:r>
            <a:r>
              <a:rPr dirty="0" sz="1200" spc="-5">
                <a:latin typeface="Times New Roman"/>
                <a:cs typeface="Times New Roman"/>
              </a:rPr>
              <a:t>scope.</a:t>
            </a:r>
            <a:endParaRPr sz="1200">
              <a:latin typeface="Times New Roman"/>
              <a:cs typeface="Times New Roman"/>
            </a:endParaRPr>
          </a:p>
          <a:p>
            <a:pPr>
              <a:lnSpc>
                <a:spcPct val="100000"/>
              </a:lnSpc>
              <a:spcBef>
                <a:spcPts val="15"/>
              </a:spcBef>
              <a:buFont typeface="Times New Roman"/>
              <a:buAutoNum type="arabicPeriod" startAt="6"/>
            </a:pPr>
            <a:endParaRPr sz="1100">
              <a:latin typeface="Times New Roman"/>
              <a:cs typeface="Times New Roman"/>
            </a:endParaRPr>
          </a:p>
          <a:p>
            <a:pPr marL="241300" indent="-228600">
              <a:lnSpc>
                <a:spcPct val="100000"/>
              </a:lnSpc>
              <a:spcBef>
                <a:spcPts val="5"/>
              </a:spcBef>
              <a:buAutoNum type="arabicPeriod" startAt="6"/>
              <a:tabLst>
                <a:tab pos="241300" algn="l"/>
              </a:tabLst>
            </a:pPr>
            <a:r>
              <a:rPr dirty="0" sz="1200">
                <a:latin typeface="Times New Roman"/>
                <a:cs typeface="Times New Roman"/>
              </a:rPr>
              <a:t>Implicit test for </a:t>
            </a:r>
            <a:r>
              <a:rPr dirty="0" sz="1200" i="1">
                <a:latin typeface="Times New Roman"/>
                <a:cs typeface="Times New Roman"/>
              </a:rPr>
              <a:t>0 </a:t>
            </a:r>
            <a:r>
              <a:rPr dirty="0" sz="1200" spc="-5">
                <a:latin typeface="Times New Roman"/>
                <a:cs typeface="Times New Roman"/>
              </a:rPr>
              <a:t>should </a:t>
            </a:r>
            <a:r>
              <a:rPr dirty="0" sz="1200">
                <a:latin typeface="Times New Roman"/>
                <a:cs typeface="Times New Roman"/>
              </a:rPr>
              <a:t>not be used other than for boolean variables and</a:t>
            </a:r>
            <a:r>
              <a:rPr dirty="0" sz="1200" spc="-120">
                <a:latin typeface="Times New Roman"/>
                <a:cs typeface="Times New Roman"/>
              </a:rPr>
              <a:t> </a:t>
            </a:r>
            <a:r>
              <a:rPr dirty="0" sz="1200">
                <a:latin typeface="Times New Roman"/>
                <a:cs typeface="Times New Roman"/>
              </a:rPr>
              <a:t>pointers.</a:t>
            </a:r>
            <a:endParaRPr sz="1200">
              <a:latin typeface="Times New Roman"/>
              <a:cs typeface="Times New Roman"/>
            </a:endParaRPr>
          </a:p>
        </p:txBody>
      </p:sp>
      <p:sp>
        <p:nvSpPr>
          <p:cNvPr id="14" name="object 1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159</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4" name="object 4"/>
          <p:cNvGraphicFramePr>
            <a:graphicFrameLocks noGrp="1"/>
          </p:cNvGraphicFramePr>
          <p:nvPr/>
        </p:nvGraphicFramePr>
        <p:xfrm>
          <a:off x="2035175" y="1885690"/>
          <a:ext cx="3167380" cy="398780"/>
        </p:xfrm>
        <a:graphic>
          <a:graphicData uri="http://schemas.openxmlformats.org/drawingml/2006/table">
            <a:tbl>
              <a:tblPr firstRow="1" bandRow="1">
                <a:tableStyleId>{2D5ABB26-0587-4C30-8999-92F81FD0307C}</a:tableStyleId>
              </a:tblPr>
              <a:tblGrid>
                <a:gridCol w="1430373"/>
                <a:gridCol w="761701"/>
                <a:gridCol w="974985"/>
              </a:tblGrid>
              <a:tr h="199173">
                <a:tc>
                  <a:txBody>
                    <a:bodyPr/>
                    <a:lstStyle/>
                    <a:p>
                      <a:pPr marL="22225">
                        <a:lnSpc>
                          <a:spcPct val="100000"/>
                        </a:lnSpc>
                        <a:spcBef>
                          <a:spcPts val="229"/>
                        </a:spcBef>
                      </a:pPr>
                      <a:r>
                        <a:rPr dirty="0" sz="1000" spc="-5">
                          <a:latin typeface="Courier New"/>
                          <a:cs typeface="Courier New"/>
                        </a:rPr>
                        <a:t>if </a:t>
                      </a:r>
                      <a:r>
                        <a:rPr dirty="0" sz="1000">
                          <a:latin typeface="Courier New"/>
                          <a:cs typeface="Courier New"/>
                        </a:rPr>
                        <a:t>(nLines </a:t>
                      </a:r>
                      <a:r>
                        <a:rPr dirty="0" sz="1000" spc="-5">
                          <a:latin typeface="Courier New"/>
                          <a:cs typeface="Courier New"/>
                        </a:rPr>
                        <a:t>!=</a:t>
                      </a:r>
                      <a:r>
                        <a:rPr dirty="0" sz="1000" spc="-105">
                          <a:latin typeface="Courier New"/>
                          <a:cs typeface="Courier New"/>
                        </a:rPr>
                        <a:t> </a:t>
                      </a:r>
                      <a:r>
                        <a:rPr dirty="0" sz="1000" spc="-10">
                          <a:latin typeface="Courier New"/>
                          <a:cs typeface="Courier New"/>
                        </a:rPr>
                        <a:t>0)</a:t>
                      </a:r>
                      <a:endParaRPr sz="1000">
                        <a:latin typeface="Courier New"/>
                        <a:cs typeface="Courier New"/>
                      </a:endParaRPr>
                    </a:p>
                  </a:txBody>
                  <a:tcPr marL="0" marR="0" marB="0" marT="0"/>
                </a:tc>
                <a:tc>
                  <a:txBody>
                    <a:bodyPr/>
                    <a:lstStyle/>
                    <a:p>
                      <a:pPr algn="ctr">
                        <a:lnSpc>
                          <a:spcPct val="100000"/>
                        </a:lnSpc>
                        <a:spcBef>
                          <a:spcPts val="229"/>
                        </a:spcBef>
                      </a:pPr>
                      <a:r>
                        <a:rPr dirty="0" sz="1000" spc="-5">
                          <a:latin typeface="Courier New"/>
                          <a:cs typeface="Courier New"/>
                        </a:rPr>
                        <a:t>//</a:t>
                      </a:r>
                      <a:r>
                        <a:rPr dirty="0" sz="1000" spc="-95">
                          <a:latin typeface="Courier New"/>
                          <a:cs typeface="Courier New"/>
                        </a:rPr>
                        <a:t> </a:t>
                      </a:r>
                      <a:r>
                        <a:rPr dirty="0" sz="1000" spc="-5">
                          <a:latin typeface="Courier New"/>
                          <a:cs typeface="Courier New"/>
                        </a:rPr>
                        <a:t>NOT:</a:t>
                      </a:r>
                      <a:endParaRPr sz="1000">
                        <a:latin typeface="Courier New"/>
                        <a:cs typeface="Courier New"/>
                      </a:endParaRPr>
                    </a:p>
                  </a:txBody>
                  <a:tcPr marL="0" marR="0" marB="0" marT="0"/>
                </a:tc>
                <a:tc>
                  <a:txBody>
                    <a:bodyPr/>
                    <a:lstStyle/>
                    <a:p>
                      <a:pPr marL="114935">
                        <a:lnSpc>
                          <a:spcPct val="100000"/>
                        </a:lnSpc>
                        <a:spcBef>
                          <a:spcPts val="229"/>
                        </a:spcBef>
                      </a:pPr>
                      <a:r>
                        <a:rPr dirty="0" sz="1000" spc="-5">
                          <a:latin typeface="Courier New"/>
                          <a:cs typeface="Courier New"/>
                        </a:rPr>
                        <a:t>if</a:t>
                      </a:r>
                      <a:r>
                        <a:rPr dirty="0" sz="1000" spc="-105">
                          <a:latin typeface="Courier New"/>
                          <a:cs typeface="Courier New"/>
                        </a:rPr>
                        <a:t> </a:t>
                      </a:r>
                      <a:r>
                        <a:rPr dirty="0" sz="1000">
                          <a:latin typeface="Courier New"/>
                          <a:cs typeface="Courier New"/>
                        </a:rPr>
                        <a:t>(nLines)</a:t>
                      </a:r>
                      <a:endParaRPr sz="1000">
                        <a:latin typeface="Courier New"/>
                        <a:cs typeface="Courier New"/>
                      </a:endParaRPr>
                    </a:p>
                  </a:txBody>
                  <a:tcPr marL="0" marR="0" marB="0" marT="0"/>
                </a:tc>
              </a:tr>
              <a:tr h="199173">
                <a:tc>
                  <a:txBody>
                    <a:bodyPr/>
                    <a:lstStyle/>
                    <a:p>
                      <a:pPr marL="22225">
                        <a:lnSpc>
                          <a:spcPts val="1005"/>
                        </a:lnSpc>
                      </a:pPr>
                      <a:r>
                        <a:rPr dirty="0" sz="1000" spc="-5">
                          <a:latin typeface="Courier New"/>
                          <a:cs typeface="Courier New"/>
                        </a:rPr>
                        <a:t>if (value !=</a:t>
                      </a:r>
                      <a:r>
                        <a:rPr dirty="0" sz="1000" spc="-60">
                          <a:latin typeface="Courier New"/>
                          <a:cs typeface="Courier New"/>
                        </a:rPr>
                        <a:t> </a:t>
                      </a:r>
                      <a:r>
                        <a:rPr dirty="0" sz="1000" spc="-10">
                          <a:latin typeface="Courier New"/>
                          <a:cs typeface="Courier New"/>
                        </a:rPr>
                        <a:t>0.0)</a:t>
                      </a:r>
                      <a:endParaRPr sz="1000">
                        <a:latin typeface="Courier New"/>
                        <a:cs typeface="Courier New"/>
                      </a:endParaRPr>
                    </a:p>
                  </a:txBody>
                  <a:tcPr marL="0" marR="0" marB="0" marT="0"/>
                </a:tc>
                <a:tc>
                  <a:txBody>
                    <a:bodyPr/>
                    <a:lstStyle/>
                    <a:p>
                      <a:pPr algn="ctr">
                        <a:lnSpc>
                          <a:spcPts val="1005"/>
                        </a:lnSpc>
                      </a:pPr>
                      <a:r>
                        <a:rPr dirty="0" sz="1000" spc="-5">
                          <a:latin typeface="Courier New"/>
                          <a:cs typeface="Courier New"/>
                        </a:rPr>
                        <a:t>//</a:t>
                      </a:r>
                      <a:r>
                        <a:rPr dirty="0" sz="1000" spc="-95">
                          <a:latin typeface="Courier New"/>
                          <a:cs typeface="Courier New"/>
                        </a:rPr>
                        <a:t> </a:t>
                      </a:r>
                      <a:r>
                        <a:rPr dirty="0" sz="1000" spc="-5">
                          <a:latin typeface="Courier New"/>
                          <a:cs typeface="Courier New"/>
                        </a:rPr>
                        <a:t>NOT:</a:t>
                      </a:r>
                      <a:endParaRPr sz="1000">
                        <a:latin typeface="Courier New"/>
                        <a:cs typeface="Courier New"/>
                      </a:endParaRPr>
                    </a:p>
                  </a:txBody>
                  <a:tcPr marL="0" marR="0" marB="0" marT="0"/>
                </a:tc>
                <a:tc>
                  <a:txBody>
                    <a:bodyPr/>
                    <a:lstStyle/>
                    <a:p>
                      <a:pPr marL="114935">
                        <a:lnSpc>
                          <a:spcPts val="1005"/>
                        </a:lnSpc>
                      </a:pPr>
                      <a:r>
                        <a:rPr dirty="0" sz="1000" spc="-5">
                          <a:latin typeface="Courier New"/>
                          <a:cs typeface="Courier New"/>
                        </a:rPr>
                        <a:t>if</a:t>
                      </a:r>
                      <a:r>
                        <a:rPr dirty="0" sz="1000" spc="-90">
                          <a:latin typeface="Courier New"/>
                          <a:cs typeface="Courier New"/>
                        </a:rPr>
                        <a:t> </a:t>
                      </a:r>
                      <a:r>
                        <a:rPr dirty="0" sz="1000" spc="-5">
                          <a:latin typeface="Courier New"/>
                          <a:cs typeface="Courier New"/>
                        </a:rPr>
                        <a:t>(value)</a:t>
                      </a:r>
                      <a:endParaRPr sz="1000">
                        <a:latin typeface="Courier New"/>
                        <a:cs typeface="Courier New"/>
                      </a:endParaRPr>
                    </a:p>
                  </a:txBody>
                  <a:tcPr marL="0" marR="0" marB="0" marT="0"/>
                </a:tc>
              </a:tr>
            </a:tbl>
          </a:graphicData>
        </a:graphic>
      </p:graphicFrame>
      <p:sp>
        <p:nvSpPr>
          <p:cNvPr id="5" name="object 5"/>
          <p:cNvSpPr txBox="1"/>
          <p:nvPr/>
        </p:nvSpPr>
        <p:spPr>
          <a:xfrm>
            <a:off x="1130300" y="2388778"/>
            <a:ext cx="5513705" cy="1593850"/>
          </a:xfrm>
          <a:prstGeom prst="rect">
            <a:avLst/>
          </a:prstGeom>
        </p:spPr>
        <p:txBody>
          <a:bodyPr wrap="square" lIns="0" tIns="0" rIns="0" bIns="0" rtlCol="0" vert="horz">
            <a:spAutoFit/>
          </a:bodyPr>
          <a:lstStyle/>
          <a:p>
            <a:pPr algn="just" marL="12700" marR="5080">
              <a:lnSpc>
                <a:spcPct val="96300"/>
              </a:lnSpc>
            </a:pPr>
            <a:r>
              <a:rPr dirty="0" sz="1200">
                <a:latin typeface="Times New Roman"/>
                <a:cs typeface="Times New Roman"/>
              </a:rPr>
              <a:t>It is not necessarily defined by the compiler that ints and floats 0 are implemented as  binary 0. </a:t>
            </a:r>
            <a:r>
              <a:rPr dirty="0" sz="1200" spc="-5">
                <a:latin typeface="Times New Roman"/>
                <a:cs typeface="Times New Roman"/>
              </a:rPr>
              <a:t>Also, </a:t>
            </a:r>
            <a:r>
              <a:rPr dirty="0" sz="1200">
                <a:latin typeface="Times New Roman"/>
                <a:cs typeface="Times New Roman"/>
              </a:rPr>
              <a:t>by using explicit test the </a:t>
            </a:r>
            <a:r>
              <a:rPr dirty="0" sz="1200" spc="-5">
                <a:latin typeface="Times New Roman"/>
                <a:cs typeface="Times New Roman"/>
              </a:rPr>
              <a:t>statement </a:t>
            </a:r>
            <a:r>
              <a:rPr dirty="0" sz="1200">
                <a:latin typeface="Times New Roman"/>
                <a:cs typeface="Times New Roman"/>
              </a:rPr>
              <a:t>give immediate clue of the type being  tested. It is common also to </a:t>
            </a:r>
            <a:r>
              <a:rPr dirty="0" sz="1200" spc="-5">
                <a:latin typeface="Times New Roman"/>
                <a:cs typeface="Times New Roman"/>
              </a:rPr>
              <a:t>suggest </a:t>
            </a:r>
            <a:r>
              <a:rPr dirty="0" sz="1200">
                <a:latin typeface="Times New Roman"/>
                <a:cs typeface="Times New Roman"/>
              </a:rPr>
              <a:t>that pointers shouldn't test implicit for 0 either, i.e.</a:t>
            </a:r>
            <a:r>
              <a:rPr dirty="0" sz="1200" spc="-40">
                <a:latin typeface="Times New Roman"/>
                <a:cs typeface="Times New Roman"/>
              </a:rPr>
              <a:t> </a:t>
            </a:r>
            <a:r>
              <a:rPr dirty="0" sz="900" spc="-5">
                <a:latin typeface="Courier New"/>
                <a:cs typeface="Courier New"/>
              </a:rPr>
              <a:t>if</a:t>
            </a:r>
            <a:endParaRPr sz="900">
              <a:latin typeface="Courier New"/>
              <a:cs typeface="Courier New"/>
            </a:endParaRPr>
          </a:p>
          <a:p>
            <a:pPr algn="just" marL="12700" marR="6985">
              <a:lnSpc>
                <a:spcPts val="1380"/>
              </a:lnSpc>
              <a:spcBef>
                <a:spcPts val="45"/>
              </a:spcBef>
            </a:pPr>
            <a:r>
              <a:rPr dirty="0" sz="900" spc="-5">
                <a:latin typeface="Courier New"/>
                <a:cs typeface="Courier New"/>
              </a:rPr>
              <a:t>(line == </a:t>
            </a:r>
            <a:r>
              <a:rPr dirty="0" sz="900">
                <a:latin typeface="Courier New"/>
                <a:cs typeface="Courier New"/>
              </a:rPr>
              <a:t>0) </a:t>
            </a:r>
            <a:r>
              <a:rPr dirty="0" sz="1200">
                <a:latin typeface="Times New Roman"/>
                <a:cs typeface="Times New Roman"/>
              </a:rPr>
              <a:t>instead of </a:t>
            </a:r>
            <a:r>
              <a:rPr dirty="0" sz="900" spc="-5">
                <a:latin typeface="Courier New"/>
                <a:cs typeface="Courier New"/>
              </a:rPr>
              <a:t>if </a:t>
            </a:r>
            <a:r>
              <a:rPr dirty="0" sz="900">
                <a:latin typeface="Courier New"/>
                <a:cs typeface="Courier New"/>
              </a:rPr>
              <a:t>(line)</a:t>
            </a:r>
            <a:r>
              <a:rPr dirty="0" sz="1200">
                <a:latin typeface="Times New Roman"/>
                <a:cs typeface="Times New Roman"/>
              </a:rPr>
              <a:t>. The latter is regarded as </a:t>
            </a:r>
            <a:r>
              <a:rPr dirty="0" sz="1200" spc="-5">
                <a:latin typeface="Times New Roman"/>
                <a:cs typeface="Times New Roman"/>
              </a:rPr>
              <a:t>such </a:t>
            </a:r>
            <a:r>
              <a:rPr dirty="0" sz="1200">
                <a:latin typeface="Times New Roman"/>
                <a:cs typeface="Times New Roman"/>
              </a:rPr>
              <a:t>a common practice in  C/C++ however that it can be</a:t>
            </a:r>
            <a:r>
              <a:rPr dirty="0" sz="1200" spc="-110">
                <a:latin typeface="Times New Roman"/>
                <a:cs typeface="Times New Roman"/>
              </a:rPr>
              <a:t> </a:t>
            </a:r>
            <a:r>
              <a:rPr dirty="0" sz="1200">
                <a:latin typeface="Times New Roman"/>
                <a:cs typeface="Times New Roman"/>
              </a:rPr>
              <a:t>used.</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b="1">
                <a:latin typeface="Times New Roman"/>
                <a:cs typeface="Times New Roman"/>
              </a:rPr>
              <a:t>Loop</a:t>
            </a:r>
            <a:r>
              <a:rPr dirty="0" sz="1200" spc="-105" b="1">
                <a:latin typeface="Times New Roman"/>
                <a:cs typeface="Times New Roman"/>
              </a:rPr>
              <a:t> </a:t>
            </a:r>
            <a:r>
              <a:rPr dirty="0" sz="1200" spc="-5" b="1">
                <a:latin typeface="Times New Roman"/>
                <a:cs typeface="Times New Roman"/>
              </a:rPr>
              <a:t>structures</a:t>
            </a:r>
            <a:endParaRPr sz="1200">
              <a:latin typeface="Times New Roman"/>
              <a:cs typeface="Times New Roman"/>
            </a:endParaRPr>
          </a:p>
          <a:p>
            <a:pPr>
              <a:lnSpc>
                <a:spcPct val="100000"/>
              </a:lnSpc>
              <a:spcBef>
                <a:spcPts val="30"/>
              </a:spcBef>
            </a:pPr>
            <a:endParaRPr sz="1100">
              <a:latin typeface="Times New Roman"/>
              <a:cs typeface="Times New Roman"/>
            </a:endParaRPr>
          </a:p>
          <a:p>
            <a:pPr algn="just" marL="12700">
              <a:lnSpc>
                <a:spcPct val="100000"/>
              </a:lnSpc>
            </a:pPr>
            <a:r>
              <a:rPr dirty="0" sz="1200">
                <a:latin typeface="Times New Roman"/>
                <a:cs typeface="Times New Roman"/>
              </a:rPr>
              <a:t>1.   </a:t>
            </a:r>
            <a:r>
              <a:rPr dirty="0" sz="1200" spc="-5">
                <a:latin typeface="Times New Roman"/>
                <a:cs typeface="Times New Roman"/>
              </a:rPr>
              <a:t>Only </a:t>
            </a:r>
            <a:r>
              <a:rPr dirty="0" sz="1200">
                <a:latin typeface="Times New Roman"/>
                <a:cs typeface="Times New Roman"/>
              </a:rPr>
              <a:t>loop control </a:t>
            </a:r>
            <a:r>
              <a:rPr dirty="0" sz="1200" spc="-5">
                <a:latin typeface="Times New Roman"/>
                <a:cs typeface="Times New Roman"/>
              </a:rPr>
              <a:t>statements </a:t>
            </a:r>
            <a:r>
              <a:rPr dirty="0" sz="1200">
                <a:latin typeface="Times New Roman"/>
                <a:cs typeface="Times New Roman"/>
              </a:rPr>
              <a:t>must be included in the </a:t>
            </a:r>
            <a:r>
              <a:rPr dirty="0" sz="1200" i="1">
                <a:latin typeface="Times New Roman"/>
                <a:cs typeface="Times New Roman"/>
              </a:rPr>
              <a:t>for()</a:t>
            </a:r>
            <a:r>
              <a:rPr dirty="0" sz="1200" spc="-135" i="1">
                <a:latin typeface="Times New Roman"/>
                <a:cs typeface="Times New Roman"/>
              </a:rPr>
              <a:t> </a:t>
            </a:r>
            <a:r>
              <a:rPr dirty="0" sz="1200">
                <a:latin typeface="Times New Roman"/>
                <a:cs typeface="Times New Roman"/>
              </a:rPr>
              <a:t>construction.</a:t>
            </a:r>
            <a:endParaRPr sz="1200">
              <a:latin typeface="Times New Roman"/>
              <a:cs typeface="Times New Roman"/>
            </a:endParaRPr>
          </a:p>
        </p:txBody>
      </p:sp>
      <p:graphicFrame>
        <p:nvGraphicFramePr>
          <p:cNvPr id="6" name="object 6"/>
          <p:cNvGraphicFramePr>
            <a:graphicFrameLocks noGrp="1"/>
          </p:cNvGraphicFramePr>
          <p:nvPr/>
        </p:nvGraphicFramePr>
        <p:xfrm>
          <a:off x="1349375" y="4072630"/>
          <a:ext cx="5149850" cy="541655"/>
        </p:xfrm>
        <a:graphic>
          <a:graphicData uri="http://schemas.openxmlformats.org/drawingml/2006/table">
            <a:tbl>
              <a:tblPr firstRow="1" bandRow="1">
                <a:tableStyleId>{2D5ABB26-0587-4C30-8999-92F81FD0307C}</a:tableStyleId>
              </a:tblPr>
              <a:tblGrid>
                <a:gridCol w="1849611"/>
                <a:gridCol w="953197"/>
                <a:gridCol w="2346572"/>
              </a:tblGrid>
              <a:tr h="199173">
                <a:tc>
                  <a:txBody>
                    <a:bodyPr/>
                    <a:lstStyle/>
                    <a:p>
                      <a:pPr marL="22225">
                        <a:lnSpc>
                          <a:spcPct val="100000"/>
                        </a:lnSpc>
                        <a:spcBef>
                          <a:spcPts val="229"/>
                        </a:spcBef>
                      </a:pPr>
                      <a:r>
                        <a:rPr dirty="0" sz="1000" spc="-10">
                          <a:latin typeface="Courier New"/>
                          <a:cs typeface="Courier New"/>
                        </a:rPr>
                        <a:t>sum </a:t>
                      </a:r>
                      <a:r>
                        <a:rPr dirty="0" sz="1000" spc="-5">
                          <a:latin typeface="Courier New"/>
                          <a:cs typeface="Courier New"/>
                        </a:rPr>
                        <a:t>=</a:t>
                      </a:r>
                      <a:r>
                        <a:rPr dirty="0" sz="1000" spc="-80">
                          <a:latin typeface="Courier New"/>
                          <a:cs typeface="Courier New"/>
                        </a:rPr>
                        <a:t> </a:t>
                      </a:r>
                      <a:r>
                        <a:rPr dirty="0" sz="1000" spc="-10">
                          <a:latin typeface="Courier New"/>
                          <a:cs typeface="Courier New"/>
                        </a:rPr>
                        <a:t>0;</a:t>
                      </a:r>
                      <a:endParaRPr sz="1000">
                        <a:latin typeface="Courier New"/>
                        <a:cs typeface="Courier New"/>
                      </a:endParaRPr>
                    </a:p>
                  </a:txBody>
                  <a:tcPr marL="0" marR="0" marB="0" marT="0"/>
                </a:tc>
                <a:tc>
                  <a:txBody>
                    <a:bodyPr/>
                    <a:lstStyle/>
                    <a:p>
                      <a:pPr marL="227965">
                        <a:lnSpc>
                          <a:spcPct val="100000"/>
                        </a:lnSpc>
                        <a:spcBef>
                          <a:spcPts val="229"/>
                        </a:spcBef>
                      </a:pPr>
                      <a:r>
                        <a:rPr dirty="0" sz="1000" spc="-5">
                          <a:latin typeface="Courier New"/>
                          <a:cs typeface="Courier New"/>
                        </a:rPr>
                        <a:t>//</a:t>
                      </a:r>
                      <a:r>
                        <a:rPr dirty="0" sz="1000" spc="-75">
                          <a:latin typeface="Courier New"/>
                          <a:cs typeface="Courier New"/>
                        </a:rPr>
                        <a:t> </a:t>
                      </a:r>
                      <a:r>
                        <a:rPr dirty="0" sz="1000" spc="-10">
                          <a:latin typeface="Courier New"/>
                          <a:cs typeface="Courier New"/>
                        </a:rPr>
                        <a:t>NOT:</a:t>
                      </a:r>
                      <a:endParaRPr sz="1000">
                        <a:latin typeface="Courier New"/>
                        <a:cs typeface="Courier New"/>
                      </a:endParaRPr>
                    </a:p>
                  </a:txBody>
                  <a:tcPr marL="0" marR="0" marB="0" marT="0"/>
                </a:tc>
                <a:tc>
                  <a:txBody>
                    <a:bodyPr/>
                    <a:lstStyle/>
                    <a:p>
                      <a:pPr marL="190500">
                        <a:lnSpc>
                          <a:spcPct val="100000"/>
                        </a:lnSpc>
                        <a:spcBef>
                          <a:spcPts val="229"/>
                        </a:spcBef>
                      </a:pPr>
                      <a:r>
                        <a:rPr dirty="0" sz="1000" spc="-10">
                          <a:latin typeface="Courier New"/>
                          <a:cs typeface="Courier New"/>
                        </a:rPr>
                        <a:t>for </a:t>
                      </a:r>
                      <a:r>
                        <a:rPr dirty="0" sz="1000" spc="-5">
                          <a:latin typeface="Courier New"/>
                          <a:cs typeface="Courier New"/>
                        </a:rPr>
                        <a:t>(i=0, </a:t>
                      </a:r>
                      <a:r>
                        <a:rPr dirty="0" sz="1000" spc="-10">
                          <a:latin typeface="Courier New"/>
                          <a:cs typeface="Courier New"/>
                        </a:rPr>
                        <a:t>sum=0; </a:t>
                      </a:r>
                      <a:r>
                        <a:rPr dirty="0" sz="1000" spc="-5">
                          <a:latin typeface="Courier New"/>
                          <a:cs typeface="Courier New"/>
                        </a:rPr>
                        <a:t>i&lt;100; </a:t>
                      </a:r>
                      <a:r>
                        <a:rPr dirty="0" sz="1000">
                          <a:latin typeface="Courier New"/>
                          <a:cs typeface="Courier New"/>
                        </a:rPr>
                        <a:t>i++)</a:t>
                      </a:r>
                      <a:endParaRPr sz="1000">
                        <a:latin typeface="Courier New"/>
                        <a:cs typeface="Courier New"/>
                      </a:endParaRPr>
                    </a:p>
                  </a:txBody>
                  <a:tcPr marL="0" marR="0" marB="0" marT="0"/>
                </a:tc>
              </a:tr>
              <a:tr h="144049">
                <a:tc>
                  <a:txBody>
                    <a:bodyPr/>
                    <a:lstStyle/>
                    <a:p>
                      <a:pPr marL="22225">
                        <a:lnSpc>
                          <a:spcPts val="1005"/>
                        </a:lnSpc>
                      </a:pPr>
                      <a:r>
                        <a:rPr dirty="0" sz="1000" spc="-10">
                          <a:latin typeface="Courier New"/>
                          <a:cs typeface="Courier New"/>
                        </a:rPr>
                        <a:t>for </a:t>
                      </a:r>
                      <a:r>
                        <a:rPr dirty="0" sz="1000" spc="-5">
                          <a:latin typeface="Courier New"/>
                          <a:cs typeface="Courier New"/>
                        </a:rPr>
                        <a:t>(i=0; </a:t>
                      </a:r>
                      <a:r>
                        <a:rPr dirty="0" sz="1000" spc="-10">
                          <a:latin typeface="Courier New"/>
                          <a:cs typeface="Courier New"/>
                        </a:rPr>
                        <a:t>i&lt;100;</a:t>
                      </a:r>
                      <a:r>
                        <a:rPr dirty="0" sz="1000" spc="-20">
                          <a:latin typeface="Courier New"/>
                          <a:cs typeface="Courier New"/>
                        </a:rPr>
                        <a:t> </a:t>
                      </a:r>
                      <a:r>
                        <a:rPr dirty="0" sz="1000" spc="-5">
                          <a:latin typeface="Courier New"/>
                          <a:cs typeface="Courier New"/>
                        </a:rPr>
                        <a:t>i++)</a:t>
                      </a:r>
                      <a:endParaRPr sz="1000">
                        <a:latin typeface="Courier New"/>
                        <a:cs typeface="Courier New"/>
                      </a:endParaRPr>
                    </a:p>
                  </a:txBody>
                  <a:tcPr marL="0" marR="0" marB="0" marT="0"/>
                </a:tc>
                <a:tc>
                  <a:txBody>
                    <a:bodyPr/>
                    <a:lstStyle/>
                    <a:p>
                      <a:pPr marL="229870">
                        <a:lnSpc>
                          <a:spcPts val="1005"/>
                        </a:lnSpc>
                      </a:pPr>
                      <a:r>
                        <a:rPr dirty="0" sz="1000" spc="-10">
                          <a:latin typeface="Courier New"/>
                          <a:cs typeface="Courier New"/>
                        </a:rPr>
                        <a:t>//</a:t>
                      </a:r>
                      <a:endParaRPr sz="1000">
                        <a:latin typeface="Courier New"/>
                        <a:cs typeface="Courier New"/>
                      </a:endParaRPr>
                    </a:p>
                  </a:txBody>
                  <a:tcPr marL="0" marR="0" marB="0" marT="0"/>
                </a:tc>
                <a:tc>
                  <a:txBody>
                    <a:bodyPr/>
                    <a:lstStyle/>
                    <a:p>
                      <a:pPr marL="341630">
                        <a:lnSpc>
                          <a:spcPts val="1005"/>
                        </a:lnSpc>
                      </a:pPr>
                      <a:r>
                        <a:rPr dirty="0" sz="1000" spc="-10">
                          <a:latin typeface="Courier New"/>
                          <a:cs typeface="Courier New"/>
                        </a:rPr>
                        <a:t>sum </a:t>
                      </a:r>
                      <a:r>
                        <a:rPr dirty="0" sz="1000" spc="-5">
                          <a:latin typeface="Courier New"/>
                          <a:cs typeface="Courier New"/>
                        </a:rPr>
                        <a:t>+=</a:t>
                      </a:r>
                      <a:r>
                        <a:rPr dirty="0" sz="1000" spc="-25">
                          <a:latin typeface="Courier New"/>
                          <a:cs typeface="Courier New"/>
                        </a:rPr>
                        <a:t> </a:t>
                      </a:r>
                      <a:r>
                        <a:rPr dirty="0" sz="1000" spc="-5">
                          <a:latin typeface="Courier New"/>
                          <a:cs typeface="Courier New"/>
                        </a:rPr>
                        <a:t>value[i];</a:t>
                      </a:r>
                      <a:endParaRPr sz="1000">
                        <a:latin typeface="Courier New"/>
                        <a:cs typeface="Courier New"/>
                      </a:endParaRPr>
                    </a:p>
                  </a:txBody>
                  <a:tcPr marL="0" marR="0" marB="0" marT="0"/>
                </a:tc>
              </a:tr>
              <a:tr h="198354">
                <a:tc>
                  <a:txBody>
                    <a:bodyPr/>
                    <a:lstStyle/>
                    <a:p>
                      <a:pPr marL="173990">
                        <a:lnSpc>
                          <a:spcPts val="1000"/>
                        </a:lnSpc>
                      </a:pPr>
                      <a:r>
                        <a:rPr dirty="0" sz="1000" spc="-10">
                          <a:latin typeface="Courier New"/>
                          <a:cs typeface="Courier New"/>
                        </a:rPr>
                        <a:t>sum </a:t>
                      </a:r>
                      <a:r>
                        <a:rPr dirty="0" sz="1000" spc="-5">
                          <a:latin typeface="Courier New"/>
                          <a:cs typeface="Courier New"/>
                        </a:rPr>
                        <a:t>+=</a:t>
                      </a:r>
                      <a:r>
                        <a:rPr dirty="0" sz="1000" spc="-85">
                          <a:latin typeface="Courier New"/>
                          <a:cs typeface="Courier New"/>
                        </a:rPr>
                        <a:t> </a:t>
                      </a:r>
                      <a:r>
                        <a:rPr dirty="0" sz="1000" spc="-5">
                          <a:latin typeface="Courier New"/>
                          <a:cs typeface="Courier New"/>
                        </a:rPr>
                        <a:t>value[i];</a:t>
                      </a:r>
                      <a:endParaRPr sz="1000">
                        <a:latin typeface="Courier New"/>
                        <a:cs typeface="Courier New"/>
                      </a:endParaRPr>
                    </a:p>
                  </a:txBody>
                  <a:tcPr marL="0" marR="0" marB="0" marT="0"/>
                </a:tc>
                <a:tc>
                  <a:txBody>
                    <a:bodyPr/>
                    <a:lstStyle/>
                    <a:p>
                      <a:pPr/>
                      <a:endParaRPr sz="1000">
                        <a:latin typeface="Courier New"/>
                        <a:cs typeface="Courier New"/>
                      </a:endParaRPr>
                    </a:p>
                  </a:txBody>
                  <a:tcPr marL="0" marR="0" marB="0" marT="0"/>
                </a:tc>
                <a:tc>
                  <a:txBody>
                    <a:bodyPr/>
                    <a:lstStyle/>
                    <a:p>
                      <a:pPr/>
                      <a:endParaRPr sz="1000">
                        <a:latin typeface="Courier New"/>
                        <a:cs typeface="Courier New"/>
                      </a:endParaRPr>
                    </a:p>
                  </a:txBody>
                  <a:tcPr marL="0" marR="0" marB="0" marT="0"/>
                </a:tc>
              </a:tr>
            </a:tbl>
          </a:graphicData>
        </a:graphic>
      </p:graphicFrame>
      <p:sp>
        <p:nvSpPr>
          <p:cNvPr id="7" name="object 7"/>
          <p:cNvSpPr txBox="1"/>
          <p:nvPr/>
        </p:nvSpPr>
        <p:spPr>
          <a:xfrm>
            <a:off x="1130300" y="4712208"/>
            <a:ext cx="42373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2.   Loop variables </a:t>
            </a:r>
            <a:r>
              <a:rPr dirty="0" sz="1200" spc="-5">
                <a:latin typeface="Times New Roman"/>
                <a:cs typeface="Times New Roman"/>
              </a:rPr>
              <a:t>should </a:t>
            </a:r>
            <a:r>
              <a:rPr dirty="0" sz="1200">
                <a:latin typeface="Times New Roman"/>
                <a:cs typeface="Times New Roman"/>
              </a:rPr>
              <a:t>be initialized immediately before the</a:t>
            </a:r>
            <a:r>
              <a:rPr dirty="0" sz="1200" spc="-110">
                <a:latin typeface="Times New Roman"/>
                <a:cs typeface="Times New Roman"/>
              </a:rPr>
              <a:t> </a:t>
            </a:r>
            <a:r>
              <a:rPr dirty="0" sz="1200">
                <a:latin typeface="Times New Roman"/>
                <a:cs typeface="Times New Roman"/>
              </a:rPr>
              <a:t>loop.</a:t>
            </a:r>
            <a:endParaRPr sz="1200">
              <a:latin typeface="Times New Roman"/>
              <a:cs typeface="Times New Roman"/>
            </a:endParaRPr>
          </a:p>
        </p:txBody>
      </p:sp>
      <p:sp>
        <p:nvSpPr>
          <p:cNvPr id="8" name="object 8"/>
          <p:cNvSpPr txBox="1"/>
          <p:nvPr/>
        </p:nvSpPr>
        <p:spPr>
          <a:xfrm>
            <a:off x="2044700" y="5040883"/>
            <a:ext cx="2308860" cy="592455"/>
          </a:xfrm>
          <a:prstGeom prst="rect">
            <a:avLst/>
          </a:prstGeom>
        </p:spPr>
        <p:txBody>
          <a:bodyPr wrap="square" lIns="0" tIns="0" rIns="0" bIns="0" rtlCol="0" vert="horz">
            <a:spAutoFit/>
          </a:bodyPr>
          <a:lstStyle/>
          <a:p>
            <a:pPr marL="12700" marR="5080">
              <a:lnSpc>
                <a:spcPts val="1130"/>
              </a:lnSpc>
              <a:tabLst>
                <a:tab pos="1763395" algn="l"/>
              </a:tabLst>
            </a:pPr>
            <a:r>
              <a:rPr dirty="0" sz="1000" spc="-10">
                <a:latin typeface="Courier New"/>
                <a:cs typeface="Courier New"/>
              </a:rPr>
              <a:t>boolean </a:t>
            </a:r>
            <a:r>
              <a:rPr dirty="0" sz="1000">
                <a:latin typeface="Courier New"/>
                <a:cs typeface="Courier New"/>
              </a:rPr>
              <a:t>done</a:t>
            </a:r>
            <a:r>
              <a:rPr dirty="0" sz="1000" spc="15">
                <a:latin typeface="Courier New"/>
                <a:cs typeface="Courier New"/>
              </a:rPr>
              <a:t> </a:t>
            </a:r>
            <a:r>
              <a:rPr dirty="0" sz="1000" spc="-5">
                <a:latin typeface="Courier New"/>
                <a:cs typeface="Courier New"/>
              </a:rPr>
              <a:t>=</a:t>
            </a:r>
            <a:r>
              <a:rPr dirty="0" sz="1000">
                <a:latin typeface="Courier New"/>
                <a:cs typeface="Courier New"/>
              </a:rPr>
              <a:t> false;	</a:t>
            </a:r>
            <a:r>
              <a:rPr dirty="0" sz="1000" spc="-5">
                <a:latin typeface="Courier New"/>
                <a:cs typeface="Courier New"/>
              </a:rPr>
              <a:t>//</a:t>
            </a:r>
            <a:r>
              <a:rPr dirty="0" sz="1000" spc="-95">
                <a:latin typeface="Courier New"/>
                <a:cs typeface="Courier New"/>
              </a:rPr>
              <a:t> </a:t>
            </a:r>
            <a:r>
              <a:rPr dirty="0" sz="1000" spc="-10">
                <a:latin typeface="Courier New"/>
                <a:cs typeface="Courier New"/>
              </a:rPr>
              <a:t>NOT: </a:t>
            </a:r>
            <a:r>
              <a:rPr dirty="0" sz="1000" spc="-10">
                <a:latin typeface="Courier New"/>
                <a:cs typeface="Courier New"/>
              </a:rPr>
              <a:t> </a:t>
            </a:r>
            <a:r>
              <a:rPr dirty="0" sz="1000" spc="-10">
                <a:latin typeface="Courier New"/>
                <a:cs typeface="Courier New"/>
              </a:rPr>
              <a:t>while</a:t>
            </a:r>
            <a:r>
              <a:rPr dirty="0" sz="1000" spc="10">
                <a:latin typeface="Courier New"/>
                <a:cs typeface="Courier New"/>
              </a:rPr>
              <a:t> </a:t>
            </a:r>
            <a:r>
              <a:rPr dirty="0" sz="1000" spc="-5">
                <a:latin typeface="Courier New"/>
                <a:cs typeface="Courier New"/>
              </a:rPr>
              <a:t>(!done)</a:t>
            </a:r>
            <a:r>
              <a:rPr dirty="0" sz="1000" spc="10">
                <a:latin typeface="Courier New"/>
                <a:cs typeface="Courier New"/>
              </a:rPr>
              <a:t> </a:t>
            </a:r>
            <a:r>
              <a:rPr dirty="0" sz="1000" spc="-5">
                <a:latin typeface="Courier New"/>
                <a:cs typeface="Courier New"/>
              </a:rPr>
              <a:t>{	</a:t>
            </a:r>
            <a:r>
              <a:rPr dirty="0" sz="1000" spc="-10">
                <a:latin typeface="Courier New"/>
                <a:cs typeface="Courier New"/>
              </a:rPr>
              <a:t>//</a:t>
            </a:r>
            <a:endParaRPr sz="1000">
              <a:latin typeface="Courier New"/>
              <a:cs typeface="Courier New"/>
            </a:endParaRPr>
          </a:p>
          <a:p>
            <a:pPr marL="164465">
              <a:lnSpc>
                <a:spcPts val="1080"/>
              </a:lnSpc>
              <a:tabLst>
                <a:tab pos="1762760" algn="l"/>
              </a:tabLst>
            </a:pPr>
            <a:r>
              <a:rPr dirty="0" sz="1000" spc="-5">
                <a:latin typeface="Courier New"/>
                <a:cs typeface="Courier New"/>
              </a:rPr>
              <a:t>:	//</a:t>
            </a:r>
            <a:endParaRPr sz="1000">
              <a:latin typeface="Courier New"/>
              <a:cs typeface="Courier New"/>
            </a:endParaRPr>
          </a:p>
          <a:p>
            <a:pPr marL="12700">
              <a:lnSpc>
                <a:spcPts val="1165"/>
              </a:lnSpc>
              <a:tabLst>
                <a:tab pos="1764664" algn="l"/>
              </a:tabLst>
            </a:pPr>
            <a:r>
              <a:rPr dirty="0" sz="1000" spc="-5">
                <a:latin typeface="Courier New"/>
                <a:cs typeface="Courier New"/>
              </a:rPr>
              <a:t>}	</a:t>
            </a:r>
            <a:r>
              <a:rPr dirty="0" sz="1000" spc="-10">
                <a:latin typeface="Courier New"/>
                <a:cs typeface="Courier New"/>
              </a:rPr>
              <a:t>//</a:t>
            </a:r>
            <a:endParaRPr sz="1000">
              <a:latin typeface="Courier New"/>
              <a:cs typeface="Courier New"/>
            </a:endParaRPr>
          </a:p>
        </p:txBody>
      </p:sp>
      <p:sp>
        <p:nvSpPr>
          <p:cNvPr id="9" name="object 9"/>
          <p:cNvSpPr txBox="1"/>
          <p:nvPr/>
        </p:nvSpPr>
        <p:spPr>
          <a:xfrm>
            <a:off x="4556802" y="5028691"/>
            <a:ext cx="1703070" cy="748030"/>
          </a:xfrm>
          <a:prstGeom prst="rect">
            <a:avLst/>
          </a:prstGeom>
        </p:spPr>
        <p:txBody>
          <a:bodyPr wrap="square" lIns="0" tIns="0" rIns="0" bIns="0" rtlCol="0" vert="horz">
            <a:spAutoFit/>
          </a:bodyPr>
          <a:lstStyle/>
          <a:p>
            <a:pPr marL="13970">
              <a:lnSpc>
                <a:spcPts val="1165"/>
              </a:lnSpc>
              <a:tabLst>
                <a:tab pos="700405" algn="l"/>
              </a:tabLst>
            </a:pPr>
            <a:r>
              <a:rPr dirty="0" sz="1000" spc="-5">
                <a:latin typeface="Courier New"/>
                <a:cs typeface="Courier New"/>
              </a:rPr>
              <a:t>boolean	</a:t>
            </a:r>
            <a:r>
              <a:rPr dirty="0" sz="1000" spc="-10">
                <a:latin typeface="Courier New"/>
                <a:cs typeface="Courier New"/>
              </a:rPr>
              <a:t>done </a:t>
            </a:r>
            <a:r>
              <a:rPr dirty="0" sz="1000" spc="-5">
                <a:latin typeface="Courier New"/>
                <a:cs typeface="Courier New"/>
              </a:rPr>
              <a:t>=</a:t>
            </a:r>
            <a:r>
              <a:rPr dirty="0" sz="1000" spc="-80">
                <a:latin typeface="Courier New"/>
                <a:cs typeface="Courier New"/>
              </a:rPr>
              <a:t> </a:t>
            </a:r>
            <a:r>
              <a:rPr dirty="0" sz="1000">
                <a:latin typeface="Courier New"/>
                <a:cs typeface="Courier New"/>
              </a:rPr>
              <a:t>false;</a:t>
            </a:r>
            <a:endParaRPr sz="1000">
              <a:latin typeface="Courier New"/>
              <a:cs typeface="Courier New"/>
            </a:endParaRPr>
          </a:p>
          <a:p>
            <a:pPr marL="88900">
              <a:lnSpc>
                <a:spcPts val="1135"/>
              </a:lnSpc>
            </a:pPr>
            <a:r>
              <a:rPr dirty="0" sz="1000" spc="-5">
                <a:latin typeface="Courier New"/>
                <a:cs typeface="Courier New"/>
              </a:rPr>
              <a:t>:</a:t>
            </a:r>
            <a:endParaRPr sz="1000">
              <a:latin typeface="Courier New"/>
              <a:cs typeface="Courier New"/>
            </a:endParaRPr>
          </a:p>
          <a:p>
            <a:pPr marL="12700">
              <a:lnSpc>
                <a:spcPts val="1135"/>
              </a:lnSpc>
            </a:pPr>
            <a:r>
              <a:rPr dirty="0" sz="1000" spc="-5">
                <a:latin typeface="Courier New"/>
                <a:cs typeface="Courier New"/>
              </a:rPr>
              <a:t>while (!done)</a:t>
            </a:r>
            <a:r>
              <a:rPr dirty="0" sz="1000" spc="-60">
                <a:latin typeface="Courier New"/>
                <a:cs typeface="Courier New"/>
              </a:rPr>
              <a:t> </a:t>
            </a:r>
            <a:r>
              <a:rPr dirty="0" sz="1000" spc="-5">
                <a:latin typeface="Courier New"/>
                <a:cs typeface="Courier New"/>
              </a:rPr>
              <a:t>{</a:t>
            </a:r>
            <a:endParaRPr sz="1000">
              <a:latin typeface="Courier New"/>
              <a:cs typeface="Courier New"/>
            </a:endParaRPr>
          </a:p>
          <a:p>
            <a:pPr marL="165735">
              <a:lnSpc>
                <a:spcPts val="1125"/>
              </a:lnSpc>
            </a:pPr>
            <a:r>
              <a:rPr dirty="0" sz="1000" spc="-5">
                <a:latin typeface="Courier New"/>
                <a:cs typeface="Courier New"/>
              </a:rPr>
              <a:t>:</a:t>
            </a:r>
            <a:endParaRPr sz="1000">
              <a:latin typeface="Courier New"/>
              <a:cs typeface="Courier New"/>
            </a:endParaRPr>
          </a:p>
          <a:p>
            <a:pPr marL="12700">
              <a:lnSpc>
                <a:spcPts val="1165"/>
              </a:lnSpc>
            </a:pPr>
            <a:r>
              <a:rPr dirty="0" sz="1000" spc="-5">
                <a:latin typeface="Courier New"/>
                <a:cs typeface="Courier New"/>
              </a:rPr>
              <a:t>}</a:t>
            </a:r>
            <a:endParaRPr sz="1000">
              <a:latin typeface="Courier New"/>
              <a:cs typeface="Courier New"/>
            </a:endParaRPr>
          </a:p>
        </p:txBody>
      </p:sp>
      <p:sp>
        <p:nvSpPr>
          <p:cNvPr id="10" name="object 10"/>
          <p:cNvSpPr txBox="1"/>
          <p:nvPr/>
        </p:nvSpPr>
        <p:spPr>
          <a:xfrm>
            <a:off x="1130300" y="5939027"/>
            <a:ext cx="5513705" cy="2286000"/>
          </a:xfrm>
          <a:prstGeom prst="rect">
            <a:avLst/>
          </a:prstGeom>
        </p:spPr>
        <p:txBody>
          <a:bodyPr wrap="square" lIns="0" tIns="0" rIns="0" bIns="0" rtlCol="0" vert="horz">
            <a:spAutoFit/>
          </a:bodyPr>
          <a:lstStyle/>
          <a:p>
            <a:pPr algn="just" marL="241300" marR="5080" indent="-228600">
              <a:lnSpc>
                <a:spcPts val="1380"/>
              </a:lnSpc>
              <a:buAutoNum type="arabicPeriod" startAt="3"/>
              <a:tabLst>
                <a:tab pos="241300" algn="l"/>
              </a:tabLst>
            </a:pPr>
            <a:r>
              <a:rPr dirty="0" sz="1200">
                <a:latin typeface="Times New Roman"/>
                <a:cs typeface="Times New Roman"/>
              </a:rPr>
              <a:t>The use of </a:t>
            </a:r>
            <a:r>
              <a:rPr dirty="0" sz="1200" i="1">
                <a:latin typeface="Times New Roman"/>
                <a:cs typeface="Times New Roman"/>
              </a:rPr>
              <a:t>do .... while </a:t>
            </a:r>
            <a:r>
              <a:rPr dirty="0" sz="1200">
                <a:latin typeface="Times New Roman"/>
                <a:cs typeface="Times New Roman"/>
              </a:rPr>
              <a:t>loops </a:t>
            </a:r>
            <a:r>
              <a:rPr dirty="0" sz="1200" spc="-5">
                <a:latin typeface="Times New Roman"/>
                <a:cs typeface="Times New Roman"/>
              </a:rPr>
              <a:t>should </a:t>
            </a:r>
            <a:r>
              <a:rPr dirty="0" sz="1200">
                <a:latin typeface="Times New Roman"/>
                <a:cs typeface="Times New Roman"/>
              </a:rPr>
              <a:t>be avoided. There are two reasons for this. </a:t>
            </a:r>
            <a:r>
              <a:rPr dirty="0" sz="1200" spc="-5">
                <a:latin typeface="Times New Roman"/>
                <a:cs typeface="Times New Roman"/>
              </a:rPr>
              <a:t>First  </a:t>
            </a:r>
            <a:r>
              <a:rPr dirty="0" sz="1200">
                <a:latin typeface="Times New Roman"/>
                <a:cs typeface="Times New Roman"/>
              </a:rPr>
              <a:t>is that the construct is </a:t>
            </a:r>
            <a:r>
              <a:rPr dirty="0" sz="1200" spc="-5">
                <a:latin typeface="Times New Roman"/>
                <a:cs typeface="Times New Roman"/>
              </a:rPr>
              <a:t>superflous; Any statement </a:t>
            </a:r>
            <a:r>
              <a:rPr dirty="0" sz="1200">
                <a:latin typeface="Times New Roman"/>
                <a:cs typeface="Times New Roman"/>
              </a:rPr>
              <a:t>that can be </a:t>
            </a:r>
            <a:r>
              <a:rPr dirty="0" sz="1200" spc="-5">
                <a:latin typeface="Times New Roman"/>
                <a:cs typeface="Times New Roman"/>
              </a:rPr>
              <a:t>written </a:t>
            </a:r>
            <a:r>
              <a:rPr dirty="0" sz="1200">
                <a:latin typeface="Times New Roman"/>
                <a:cs typeface="Times New Roman"/>
              </a:rPr>
              <a:t>as a </a:t>
            </a:r>
            <a:r>
              <a:rPr dirty="0" sz="1200" i="1">
                <a:latin typeface="Times New Roman"/>
                <a:cs typeface="Times New Roman"/>
              </a:rPr>
              <a:t>do .... while  </a:t>
            </a:r>
            <a:r>
              <a:rPr dirty="0" sz="1200">
                <a:latin typeface="Times New Roman"/>
                <a:cs typeface="Times New Roman"/>
              </a:rPr>
              <a:t>loop can equally </a:t>
            </a:r>
            <a:r>
              <a:rPr dirty="0" sz="1200" spc="-5">
                <a:latin typeface="Times New Roman"/>
                <a:cs typeface="Times New Roman"/>
              </a:rPr>
              <a:t>well </a:t>
            </a:r>
            <a:r>
              <a:rPr dirty="0" sz="1200">
                <a:latin typeface="Times New Roman"/>
                <a:cs typeface="Times New Roman"/>
              </a:rPr>
              <a:t>be </a:t>
            </a:r>
            <a:r>
              <a:rPr dirty="0" sz="1200" spc="-5">
                <a:latin typeface="Times New Roman"/>
                <a:cs typeface="Times New Roman"/>
              </a:rPr>
              <a:t>written </a:t>
            </a:r>
            <a:r>
              <a:rPr dirty="0" sz="1200">
                <a:latin typeface="Times New Roman"/>
                <a:cs typeface="Times New Roman"/>
              </a:rPr>
              <a:t>as a </a:t>
            </a:r>
            <a:r>
              <a:rPr dirty="0" sz="1200" i="1">
                <a:latin typeface="Times New Roman"/>
                <a:cs typeface="Times New Roman"/>
              </a:rPr>
              <a:t>while </a:t>
            </a:r>
            <a:r>
              <a:rPr dirty="0" sz="1200">
                <a:latin typeface="Times New Roman"/>
                <a:cs typeface="Times New Roman"/>
              </a:rPr>
              <a:t>lopp or a </a:t>
            </a:r>
            <a:r>
              <a:rPr dirty="0" sz="1200" i="1">
                <a:latin typeface="Times New Roman"/>
                <a:cs typeface="Times New Roman"/>
              </a:rPr>
              <a:t>for </a:t>
            </a:r>
            <a:r>
              <a:rPr dirty="0" sz="1200">
                <a:latin typeface="Times New Roman"/>
                <a:cs typeface="Times New Roman"/>
              </a:rPr>
              <a:t>loop. Complexity is reduced  by minimizing the number of constructs being used. The other reason is of  readability. A loop </a:t>
            </a:r>
            <a:r>
              <a:rPr dirty="0" sz="1200" spc="-5">
                <a:latin typeface="Times New Roman"/>
                <a:cs typeface="Times New Roman"/>
              </a:rPr>
              <a:t>with </a:t>
            </a:r>
            <a:r>
              <a:rPr dirty="0" sz="1200">
                <a:latin typeface="Times New Roman"/>
                <a:cs typeface="Times New Roman"/>
              </a:rPr>
              <a:t>the conditional part at the end is more difficult to read than  one </a:t>
            </a:r>
            <a:r>
              <a:rPr dirty="0" sz="1200" spc="-5">
                <a:latin typeface="Times New Roman"/>
                <a:cs typeface="Times New Roman"/>
              </a:rPr>
              <a:t>with </a:t>
            </a:r>
            <a:r>
              <a:rPr dirty="0" sz="1200">
                <a:latin typeface="Times New Roman"/>
                <a:cs typeface="Times New Roman"/>
              </a:rPr>
              <a:t>the conditional at the</a:t>
            </a:r>
            <a:r>
              <a:rPr dirty="0" sz="1200" spc="-105">
                <a:latin typeface="Times New Roman"/>
                <a:cs typeface="Times New Roman"/>
              </a:rPr>
              <a:t> </a:t>
            </a:r>
            <a:r>
              <a:rPr dirty="0" sz="1200">
                <a:latin typeface="Times New Roman"/>
                <a:cs typeface="Times New Roman"/>
              </a:rPr>
              <a:t>top.</a:t>
            </a:r>
            <a:endParaRPr sz="1200">
              <a:latin typeface="Times New Roman"/>
              <a:cs typeface="Times New Roman"/>
            </a:endParaRPr>
          </a:p>
          <a:p>
            <a:pPr>
              <a:lnSpc>
                <a:spcPct val="100000"/>
              </a:lnSpc>
              <a:buFont typeface="Times New Roman"/>
              <a:buAutoNum type="arabicPeriod" startAt="3"/>
            </a:pPr>
            <a:endParaRPr sz="1200">
              <a:latin typeface="Times New Roman"/>
              <a:cs typeface="Times New Roman"/>
            </a:endParaRPr>
          </a:p>
          <a:p>
            <a:pPr algn="just" marL="241300" marR="5080" indent="-228600">
              <a:lnSpc>
                <a:spcPts val="1380"/>
              </a:lnSpc>
              <a:buAutoNum type="arabicPeriod" startAt="3"/>
              <a:tabLst>
                <a:tab pos="241300" algn="l"/>
              </a:tabLst>
            </a:pPr>
            <a:r>
              <a:rPr dirty="0" sz="1200">
                <a:latin typeface="Times New Roman"/>
                <a:cs typeface="Times New Roman"/>
              </a:rPr>
              <a:t>The use of </a:t>
            </a:r>
            <a:r>
              <a:rPr dirty="0" sz="1200" i="1">
                <a:latin typeface="Times New Roman"/>
                <a:cs typeface="Times New Roman"/>
              </a:rPr>
              <a:t>break </a:t>
            </a:r>
            <a:r>
              <a:rPr dirty="0" sz="1200">
                <a:latin typeface="Times New Roman"/>
                <a:cs typeface="Times New Roman"/>
              </a:rPr>
              <a:t>and </a:t>
            </a:r>
            <a:r>
              <a:rPr dirty="0" sz="1200" i="1">
                <a:latin typeface="Times New Roman"/>
                <a:cs typeface="Times New Roman"/>
              </a:rPr>
              <a:t>continue </a:t>
            </a:r>
            <a:r>
              <a:rPr dirty="0" sz="1200">
                <a:latin typeface="Times New Roman"/>
                <a:cs typeface="Times New Roman"/>
              </a:rPr>
              <a:t>in loops </a:t>
            </a:r>
            <a:r>
              <a:rPr dirty="0" sz="1200" spc="-5">
                <a:latin typeface="Times New Roman"/>
                <a:cs typeface="Times New Roman"/>
              </a:rPr>
              <a:t>should </a:t>
            </a:r>
            <a:r>
              <a:rPr dirty="0" sz="1200">
                <a:latin typeface="Times New Roman"/>
                <a:cs typeface="Times New Roman"/>
              </a:rPr>
              <a:t>be avoided. These </a:t>
            </a:r>
            <a:r>
              <a:rPr dirty="0" sz="1200" spc="-5">
                <a:latin typeface="Times New Roman"/>
                <a:cs typeface="Times New Roman"/>
              </a:rPr>
              <a:t>statements should  </a:t>
            </a:r>
            <a:r>
              <a:rPr dirty="0" sz="1200">
                <a:latin typeface="Times New Roman"/>
                <a:cs typeface="Times New Roman"/>
              </a:rPr>
              <a:t>only be used if they prove to give higher readability </a:t>
            </a:r>
            <a:r>
              <a:rPr dirty="0" sz="1200" spc="-10">
                <a:latin typeface="Times New Roman"/>
                <a:cs typeface="Times New Roman"/>
              </a:rPr>
              <a:t>than </a:t>
            </a:r>
            <a:r>
              <a:rPr dirty="0" sz="1200">
                <a:latin typeface="Times New Roman"/>
                <a:cs typeface="Times New Roman"/>
              </a:rPr>
              <a:t>their </a:t>
            </a:r>
            <a:r>
              <a:rPr dirty="0" sz="1200" spc="-5">
                <a:latin typeface="Times New Roman"/>
                <a:cs typeface="Times New Roman"/>
              </a:rPr>
              <a:t>structured </a:t>
            </a:r>
            <a:r>
              <a:rPr dirty="0" sz="1200">
                <a:latin typeface="Times New Roman"/>
                <a:cs typeface="Times New Roman"/>
              </a:rPr>
              <a:t>counterparts.  In general </a:t>
            </a:r>
            <a:r>
              <a:rPr dirty="0" sz="1200" i="1">
                <a:latin typeface="Times New Roman"/>
                <a:cs typeface="Times New Roman"/>
              </a:rPr>
              <a:t>break </a:t>
            </a:r>
            <a:r>
              <a:rPr dirty="0" sz="1200" spc="-5">
                <a:latin typeface="Times New Roman"/>
                <a:cs typeface="Times New Roman"/>
              </a:rPr>
              <a:t>should </a:t>
            </a:r>
            <a:r>
              <a:rPr dirty="0" sz="1200">
                <a:latin typeface="Times New Roman"/>
                <a:cs typeface="Times New Roman"/>
              </a:rPr>
              <a:t>only be used in </a:t>
            </a:r>
            <a:r>
              <a:rPr dirty="0" sz="1200" i="1">
                <a:latin typeface="Times New Roman"/>
                <a:cs typeface="Times New Roman"/>
              </a:rPr>
              <a:t>case </a:t>
            </a:r>
            <a:r>
              <a:rPr dirty="0" sz="1200" spc="-5">
                <a:latin typeface="Times New Roman"/>
                <a:cs typeface="Times New Roman"/>
              </a:rPr>
              <a:t>statements </a:t>
            </a:r>
            <a:r>
              <a:rPr dirty="0" sz="1200">
                <a:latin typeface="Times New Roman"/>
                <a:cs typeface="Times New Roman"/>
              </a:rPr>
              <a:t>and </a:t>
            </a:r>
            <a:r>
              <a:rPr dirty="0" sz="1200" i="1">
                <a:latin typeface="Times New Roman"/>
                <a:cs typeface="Times New Roman"/>
              </a:rPr>
              <a:t>continue </a:t>
            </a:r>
            <a:r>
              <a:rPr dirty="0" sz="1200" spc="-5">
                <a:latin typeface="Times New Roman"/>
                <a:cs typeface="Times New Roman"/>
              </a:rPr>
              <a:t>should </a:t>
            </a:r>
            <a:r>
              <a:rPr dirty="0" sz="1200">
                <a:latin typeface="Times New Roman"/>
                <a:cs typeface="Times New Roman"/>
              </a:rPr>
              <a:t>be  avoided</a:t>
            </a:r>
            <a:r>
              <a:rPr dirty="0" sz="1200" spc="-105">
                <a:latin typeface="Times New Roman"/>
                <a:cs typeface="Times New Roman"/>
              </a:rPr>
              <a:t> </a:t>
            </a:r>
            <a:r>
              <a:rPr dirty="0" sz="1200">
                <a:latin typeface="Times New Roman"/>
                <a:cs typeface="Times New Roman"/>
              </a:rPr>
              <a:t>alltogether.</a:t>
            </a:r>
            <a:endParaRPr sz="1200">
              <a:latin typeface="Times New Roman"/>
              <a:cs typeface="Times New Roman"/>
            </a:endParaRPr>
          </a:p>
          <a:p>
            <a:pPr>
              <a:lnSpc>
                <a:spcPct val="100000"/>
              </a:lnSpc>
              <a:spcBef>
                <a:spcPts val="15"/>
              </a:spcBef>
              <a:buFont typeface="Times New Roman"/>
              <a:buAutoNum type="arabicPeriod" startAt="3"/>
            </a:pPr>
            <a:endParaRPr sz="1100">
              <a:latin typeface="Times New Roman"/>
              <a:cs typeface="Times New Roman"/>
            </a:endParaRPr>
          </a:p>
          <a:p>
            <a:pPr marL="241300" indent="-228600">
              <a:lnSpc>
                <a:spcPct val="100000"/>
              </a:lnSpc>
              <a:spcBef>
                <a:spcPts val="5"/>
              </a:spcBef>
              <a:buAutoNum type="arabicPeriod" startAt="3"/>
              <a:tabLst>
                <a:tab pos="241300" algn="l"/>
              </a:tabLst>
            </a:pPr>
            <a:r>
              <a:rPr dirty="0" sz="1200">
                <a:latin typeface="Times New Roman"/>
                <a:cs typeface="Times New Roman"/>
              </a:rPr>
              <a:t>The form  </a:t>
            </a:r>
            <a:r>
              <a:rPr dirty="0" sz="1200" i="1">
                <a:latin typeface="Times New Roman"/>
                <a:cs typeface="Times New Roman"/>
              </a:rPr>
              <a:t>for (;;) </a:t>
            </a:r>
            <a:r>
              <a:rPr dirty="0" sz="1200" spc="-5">
                <a:latin typeface="Times New Roman"/>
                <a:cs typeface="Times New Roman"/>
              </a:rPr>
              <a:t>should </a:t>
            </a:r>
            <a:r>
              <a:rPr dirty="0" sz="1200">
                <a:latin typeface="Times New Roman"/>
                <a:cs typeface="Times New Roman"/>
              </a:rPr>
              <a:t>be used for empty</a:t>
            </a:r>
            <a:r>
              <a:rPr dirty="0" sz="1200" spc="-120">
                <a:latin typeface="Times New Roman"/>
                <a:cs typeface="Times New Roman"/>
              </a:rPr>
              <a:t> </a:t>
            </a:r>
            <a:r>
              <a:rPr dirty="0" sz="1200">
                <a:latin typeface="Times New Roman"/>
                <a:cs typeface="Times New Roman"/>
              </a:rPr>
              <a:t>loops.</a:t>
            </a:r>
            <a:endParaRPr sz="1200">
              <a:latin typeface="Times New Roman"/>
              <a:cs typeface="Times New Roman"/>
            </a:endParaRPr>
          </a:p>
        </p:txBody>
      </p:sp>
      <p:sp>
        <p:nvSpPr>
          <p:cNvPr id="11" name="object 11"/>
          <p:cNvSpPr txBox="1"/>
          <p:nvPr/>
        </p:nvSpPr>
        <p:spPr>
          <a:xfrm>
            <a:off x="2044700" y="8344916"/>
            <a:ext cx="787400" cy="461645"/>
          </a:xfrm>
          <a:prstGeom prst="rect">
            <a:avLst/>
          </a:prstGeom>
        </p:spPr>
        <p:txBody>
          <a:bodyPr wrap="square" lIns="0" tIns="0" rIns="0" bIns="0" rtlCol="0" vert="horz">
            <a:spAutoFit/>
          </a:bodyPr>
          <a:lstStyle/>
          <a:p>
            <a:pPr marL="12700">
              <a:lnSpc>
                <a:spcPts val="1165"/>
              </a:lnSpc>
            </a:pPr>
            <a:r>
              <a:rPr dirty="0" sz="1000" spc="-10">
                <a:latin typeface="Courier New"/>
                <a:cs typeface="Courier New"/>
              </a:rPr>
              <a:t>for (;;)</a:t>
            </a:r>
            <a:r>
              <a:rPr dirty="0" sz="1000" spc="-50">
                <a:latin typeface="Courier New"/>
                <a:cs typeface="Courier New"/>
              </a:rPr>
              <a:t> </a:t>
            </a:r>
            <a:r>
              <a:rPr dirty="0" sz="1000" spc="-5">
                <a:latin typeface="Courier New"/>
                <a:cs typeface="Courier New"/>
              </a:rPr>
              <a:t>{</a:t>
            </a:r>
            <a:endParaRPr sz="1000">
              <a:latin typeface="Courier New"/>
              <a:cs typeface="Courier New"/>
            </a:endParaRPr>
          </a:p>
          <a:p>
            <a:pPr marL="164465">
              <a:lnSpc>
                <a:spcPts val="1135"/>
              </a:lnSpc>
            </a:pPr>
            <a:r>
              <a:rPr dirty="0" sz="1000" spc="-5">
                <a:latin typeface="Courier New"/>
                <a:cs typeface="Courier New"/>
              </a:rPr>
              <a:t>:</a:t>
            </a:r>
            <a:endParaRPr sz="1000">
              <a:latin typeface="Courier New"/>
              <a:cs typeface="Courier New"/>
            </a:endParaRPr>
          </a:p>
          <a:p>
            <a:pPr marL="12700">
              <a:lnSpc>
                <a:spcPts val="1170"/>
              </a:lnSpc>
            </a:pPr>
            <a:r>
              <a:rPr dirty="0" sz="1000" spc="-5">
                <a:latin typeface="Courier New"/>
                <a:cs typeface="Courier New"/>
              </a:rPr>
              <a:t>}</a:t>
            </a:r>
            <a:endParaRPr sz="1000">
              <a:latin typeface="Courier New"/>
              <a:cs typeface="Courier New"/>
            </a:endParaRPr>
          </a:p>
        </p:txBody>
      </p:sp>
      <p:sp>
        <p:nvSpPr>
          <p:cNvPr id="12" name="object 12"/>
          <p:cNvSpPr txBox="1"/>
          <p:nvPr/>
        </p:nvSpPr>
        <p:spPr>
          <a:xfrm>
            <a:off x="3719485" y="8344916"/>
            <a:ext cx="560070" cy="461645"/>
          </a:xfrm>
          <a:prstGeom prst="rect">
            <a:avLst/>
          </a:prstGeom>
        </p:spPr>
        <p:txBody>
          <a:bodyPr wrap="square" lIns="0" tIns="0" rIns="0" bIns="0" rtlCol="0" vert="horz">
            <a:spAutoFit/>
          </a:bodyPr>
          <a:lstStyle/>
          <a:p>
            <a:pPr marL="12700">
              <a:lnSpc>
                <a:spcPts val="1165"/>
              </a:lnSpc>
            </a:pPr>
            <a:r>
              <a:rPr dirty="0" sz="1000" spc="-5">
                <a:latin typeface="Courier New"/>
                <a:cs typeface="Courier New"/>
              </a:rPr>
              <a:t>//</a:t>
            </a:r>
            <a:r>
              <a:rPr dirty="0" sz="1000" spc="-105">
                <a:latin typeface="Courier New"/>
                <a:cs typeface="Courier New"/>
              </a:rPr>
              <a:t> </a:t>
            </a:r>
            <a:r>
              <a:rPr dirty="0" sz="1000">
                <a:latin typeface="Courier New"/>
                <a:cs typeface="Courier New"/>
              </a:rPr>
              <a:t>NOT:</a:t>
            </a:r>
            <a:endParaRPr sz="1000">
              <a:latin typeface="Courier New"/>
              <a:cs typeface="Courier New"/>
            </a:endParaRPr>
          </a:p>
          <a:p>
            <a:pPr marL="12700">
              <a:lnSpc>
                <a:spcPts val="1135"/>
              </a:lnSpc>
            </a:pPr>
            <a:r>
              <a:rPr dirty="0" sz="1000" spc="-10">
                <a:latin typeface="Courier New"/>
                <a:cs typeface="Courier New"/>
              </a:rPr>
              <a:t>//</a:t>
            </a:r>
            <a:endParaRPr sz="1000">
              <a:latin typeface="Courier New"/>
              <a:cs typeface="Courier New"/>
            </a:endParaRPr>
          </a:p>
          <a:p>
            <a:pPr marL="13970">
              <a:lnSpc>
                <a:spcPts val="1170"/>
              </a:lnSpc>
            </a:pPr>
            <a:r>
              <a:rPr dirty="0" sz="1000" spc="-10">
                <a:latin typeface="Courier New"/>
                <a:cs typeface="Courier New"/>
              </a:rPr>
              <a:t>//</a:t>
            </a:r>
            <a:endParaRPr sz="1000">
              <a:latin typeface="Courier New"/>
              <a:cs typeface="Courier New"/>
            </a:endParaRPr>
          </a:p>
        </p:txBody>
      </p:sp>
      <p:sp>
        <p:nvSpPr>
          <p:cNvPr id="13" name="object 13"/>
          <p:cNvSpPr txBox="1"/>
          <p:nvPr/>
        </p:nvSpPr>
        <p:spPr>
          <a:xfrm>
            <a:off x="4481535" y="8344916"/>
            <a:ext cx="1093470" cy="461645"/>
          </a:xfrm>
          <a:prstGeom prst="rect">
            <a:avLst/>
          </a:prstGeom>
        </p:spPr>
        <p:txBody>
          <a:bodyPr wrap="square" lIns="0" tIns="0" rIns="0" bIns="0" rtlCol="0" vert="horz">
            <a:spAutoFit/>
          </a:bodyPr>
          <a:lstStyle/>
          <a:p>
            <a:pPr marL="12700">
              <a:lnSpc>
                <a:spcPts val="1165"/>
              </a:lnSpc>
            </a:pPr>
            <a:r>
              <a:rPr dirty="0" sz="1000">
                <a:latin typeface="Courier New"/>
                <a:cs typeface="Courier New"/>
              </a:rPr>
              <a:t>while </a:t>
            </a:r>
            <a:r>
              <a:rPr dirty="0" sz="1000" spc="-10">
                <a:latin typeface="Courier New"/>
                <a:cs typeface="Courier New"/>
              </a:rPr>
              <a:t>(true)</a:t>
            </a:r>
            <a:r>
              <a:rPr dirty="0" sz="1000" spc="-60">
                <a:latin typeface="Courier New"/>
                <a:cs typeface="Courier New"/>
              </a:rPr>
              <a:t> </a:t>
            </a:r>
            <a:r>
              <a:rPr dirty="0" sz="1000" spc="-5">
                <a:latin typeface="Courier New"/>
                <a:cs typeface="Courier New"/>
              </a:rPr>
              <a:t>{</a:t>
            </a:r>
            <a:endParaRPr sz="1000">
              <a:latin typeface="Courier New"/>
              <a:cs typeface="Courier New"/>
            </a:endParaRPr>
          </a:p>
          <a:p>
            <a:pPr marL="87630">
              <a:lnSpc>
                <a:spcPts val="1135"/>
              </a:lnSpc>
            </a:pPr>
            <a:r>
              <a:rPr dirty="0" sz="1000" spc="-5">
                <a:latin typeface="Courier New"/>
                <a:cs typeface="Courier New"/>
              </a:rPr>
              <a:t>:</a:t>
            </a:r>
            <a:endParaRPr sz="1000">
              <a:latin typeface="Courier New"/>
              <a:cs typeface="Courier New"/>
            </a:endParaRPr>
          </a:p>
          <a:p>
            <a:pPr marL="13335">
              <a:lnSpc>
                <a:spcPts val="1170"/>
              </a:lnSpc>
            </a:pPr>
            <a:r>
              <a:rPr dirty="0" sz="1000" spc="-5">
                <a:latin typeface="Courier New"/>
                <a:cs typeface="Courier New"/>
              </a:rPr>
              <a:t>}</a:t>
            </a:r>
            <a:endParaRPr sz="1000">
              <a:latin typeface="Courier New"/>
              <a:cs typeface="Courier New"/>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1800" cy="294894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This form is better than the functionally equivalent </a:t>
            </a:r>
            <a:r>
              <a:rPr dirty="0" sz="1200" i="1">
                <a:latin typeface="Times New Roman"/>
                <a:cs typeface="Times New Roman"/>
              </a:rPr>
              <a:t>while (true) </a:t>
            </a:r>
            <a:r>
              <a:rPr dirty="0" sz="1200" spc="-5">
                <a:latin typeface="Times New Roman"/>
                <a:cs typeface="Times New Roman"/>
              </a:rPr>
              <a:t>since </a:t>
            </a:r>
            <a:r>
              <a:rPr dirty="0" sz="1200">
                <a:latin typeface="Times New Roman"/>
                <a:cs typeface="Times New Roman"/>
              </a:rPr>
              <a:t>this implies a test  against </a:t>
            </a:r>
            <a:r>
              <a:rPr dirty="0" sz="1200" spc="-5" i="1">
                <a:latin typeface="Times New Roman"/>
                <a:cs typeface="Times New Roman"/>
              </a:rPr>
              <a:t>true</a:t>
            </a:r>
            <a:r>
              <a:rPr dirty="0" sz="1200" spc="-5">
                <a:latin typeface="Times New Roman"/>
                <a:cs typeface="Times New Roman"/>
              </a:rPr>
              <a:t>, which </a:t>
            </a:r>
            <a:r>
              <a:rPr dirty="0" sz="1200">
                <a:latin typeface="Times New Roman"/>
                <a:cs typeface="Times New Roman"/>
              </a:rPr>
              <a:t>is neither necessary nor meaningful. The form </a:t>
            </a:r>
            <a:r>
              <a:rPr dirty="0" sz="1200" spc="-5">
                <a:latin typeface="Times New Roman"/>
                <a:cs typeface="Times New Roman"/>
              </a:rPr>
              <a:t>while(true) should </a:t>
            </a:r>
            <a:r>
              <a:rPr dirty="0" sz="1200">
                <a:latin typeface="Times New Roman"/>
                <a:cs typeface="Times New Roman"/>
              </a:rPr>
              <a:t>be  used for infinite</a:t>
            </a:r>
            <a:r>
              <a:rPr dirty="0" sz="1200" spc="-105">
                <a:latin typeface="Times New Roman"/>
                <a:cs typeface="Times New Roman"/>
              </a:rPr>
              <a:t> </a:t>
            </a:r>
            <a:r>
              <a:rPr dirty="0" sz="1200">
                <a:latin typeface="Times New Roman"/>
                <a:cs typeface="Times New Roman"/>
              </a:rPr>
              <a:t>loops.</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spc="-5" b="1">
                <a:latin typeface="Times New Roman"/>
                <a:cs typeface="Times New Roman"/>
              </a:rPr>
              <a:t>Conditionals</a:t>
            </a:r>
            <a:endParaRPr sz="1200">
              <a:latin typeface="Times New Roman"/>
              <a:cs typeface="Times New Roman"/>
            </a:endParaRPr>
          </a:p>
          <a:p>
            <a:pPr>
              <a:lnSpc>
                <a:spcPct val="100000"/>
              </a:lnSpc>
              <a:spcBef>
                <a:spcPts val="10"/>
              </a:spcBef>
            </a:pPr>
            <a:endParaRPr sz="1200">
              <a:latin typeface="Times New Roman"/>
              <a:cs typeface="Times New Roman"/>
            </a:endParaRPr>
          </a:p>
          <a:p>
            <a:pPr marL="241300" marR="6985" indent="-228600">
              <a:lnSpc>
                <a:spcPts val="1380"/>
              </a:lnSpc>
            </a:pPr>
            <a:r>
              <a:rPr dirty="0" sz="1200">
                <a:latin typeface="Times New Roman"/>
                <a:cs typeface="Times New Roman"/>
              </a:rPr>
              <a:t>1. Complex conditional </a:t>
            </a:r>
            <a:r>
              <a:rPr dirty="0" sz="1200" spc="-5">
                <a:latin typeface="Times New Roman"/>
                <a:cs typeface="Times New Roman"/>
              </a:rPr>
              <a:t>expressions </a:t>
            </a:r>
            <a:r>
              <a:rPr dirty="0" sz="1200">
                <a:latin typeface="Times New Roman"/>
                <a:cs typeface="Times New Roman"/>
              </a:rPr>
              <a:t>must be avoided. Introduce temporary boolean  variables</a:t>
            </a:r>
            <a:r>
              <a:rPr dirty="0" sz="1200" spc="-100">
                <a:latin typeface="Times New Roman"/>
                <a:cs typeface="Times New Roman"/>
              </a:rPr>
              <a:t> </a:t>
            </a:r>
            <a:r>
              <a:rPr dirty="0" sz="1200">
                <a:latin typeface="Times New Roman"/>
                <a:cs typeface="Times New Roman"/>
              </a:rPr>
              <a:t>instead.</a:t>
            </a:r>
            <a:endParaRPr sz="1200">
              <a:latin typeface="Times New Roman"/>
              <a:cs typeface="Times New Roman"/>
            </a:endParaRPr>
          </a:p>
          <a:p>
            <a:pPr>
              <a:lnSpc>
                <a:spcPct val="100000"/>
              </a:lnSpc>
              <a:spcBef>
                <a:spcPts val="55"/>
              </a:spcBef>
            </a:pPr>
            <a:endParaRPr sz="900">
              <a:latin typeface="Times New Roman"/>
              <a:cs typeface="Times New Roman"/>
            </a:endParaRPr>
          </a:p>
          <a:p>
            <a:pPr marL="1230630" marR="843915" indent="-304165">
              <a:lnSpc>
                <a:spcPts val="1140"/>
              </a:lnSpc>
            </a:pPr>
            <a:r>
              <a:rPr dirty="0" sz="1000" spc="-5">
                <a:latin typeface="Courier New"/>
                <a:cs typeface="Courier New"/>
              </a:rPr>
              <a:t>if ((elementNo &lt; </a:t>
            </a:r>
            <a:r>
              <a:rPr dirty="0" sz="1000" spc="5">
                <a:latin typeface="Courier New"/>
                <a:cs typeface="Courier New"/>
              </a:rPr>
              <a:t>0) </a:t>
            </a:r>
            <a:r>
              <a:rPr dirty="0" sz="1000" spc="-5">
                <a:latin typeface="Courier New"/>
                <a:cs typeface="Courier New"/>
              </a:rPr>
              <a:t>|| (elementNo &gt; maxElement)||  elementNo == </a:t>
            </a:r>
            <a:r>
              <a:rPr dirty="0" sz="1000">
                <a:latin typeface="Courier New"/>
                <a:cs typeface="Courier New"/>
              </a:rPr>
              <a:t>lastElement)</a:t>
            </a:r>
            <a:r>
              <a:rPr dirty="0" sz="1000" spc="-70">
                <a:latin typeface="Courier New"/>
                <a:cs typeface="Courier New"/>
              </a:rPr>
              <a:t> </a:t>
            </a:r>
            <a:r>
              <a:rPr dirty="0" sz="1000" spc="-5">
                <a:latin typeface="Courier New"/>
                <a:cs typeface="Courier New"/>
              </a:rPr>
              <a:t>{</a:t>
            </a:r>
            <a:endParaRPr sz="1000">
              <a:latin typeface="Courier New"/>
              <a:cs typeface="Courier New"/>
            </a:endParaRPr>
          </a:p>
          <a:p>
            <a:pPr marL="1078865">
              <a:lnSpc>
                <a:spcPts val="1070"/>
              </a:lnSpc>
            </a:pPr>
            <a:r>
              <a:rPr dirty="0" sz="1000" spc="-5">
                <a:latin typeface="Courier New"/>
                <a:cs typeface="Courier New"/>
              </a:rPr>
              <a:t>:</a:t>
            </a:r>
            <a:endParaRPr sz="1000">
              <a:latin typeface="Courier New"/>
              <a:cs typeface="Courier New"/>
            </a:endParaRPr>
          </a:p>
          <a:p>
            <a:pPr marL="927100">
              <a:lnSpc>
                <a:spcPts val="1170"/>
              </a:lnSpc>
            </a:pPr>
            <a:r>
              <a:rPr dirty="0" sz="1000" spc="-5">
                <a:latin typeface="Courier New"/>
                <a:cs typeface="Courier New"/>
              </a:rPr>
              <a:t>}</a:t>
            </a:r>
            <a:endParaRPr sz="1000">
              <a:latin typeface="Courier New"/>
              <a:cs typeface="Courier New"/>
            </a:endParaRPr>
          </a:p>
          <a:p>
            <a:pPr>
              <a:lnSpc>
                <a:spcPct val="100000"/>
              </a:lnSpc>
              <a:spcBef>
                <a:spcPts val="10"/>
              </a:spcBef>
            </a:pPr>
            <a:endParaRPr sz="1150">
              <a:latin typeface="Times New Roman"/>
              <a:cs typeface="Times New Roman"/>
            </a:endParaRPr>
          </a:p>
          <a:p>
            <a:pPr algn="just" marL="12700">
              <a:lnSpc>
                <a:spcPct val="100000"/>
              </a:lnSpc>
              <a:spcBef>
                <a:spcPts val="5"/>
              </a:spcBef>
            </a:pPr>
            <a:r>
              <a:rPr dirty="0" sz="1200" spc="-5">
                <a:latin typeface="Times New Roman"/>
                <a:cs typeface="Times New Roman"/>
              </a:rPr>
              <a:t>should </a:t>
            </a:r>
            <a:r>
              <a:rPr dirty="0" sz="1200">
                <a:latin typeface="Times New Roman"/>
                <a:cs typeface="Times New Roman"/>
              </a:rPr>
              <a:t>be replaced</a:t>
            </a:r>
            <a:r>
              <a:rPr dirty="0" sz="1200" spc="-90">
                <a:latin typeface="Times New Roman"/>
                <a:cs typeface="Times New Roman"/>
              </a:rPr>
              <a:t> </a:t>
            </a:r>
            <a:r>
              <a:rPr dirty="0" sz="1200">
                <a:latin typeface="Times New Roman"/>
                <a:cs typeface="Times New Roman"/>
              </a:rPr>
              <a:t>by:</a:t>
            </a:r>
            <a:endParaRPr sz="1200">
              <a:latin typeface="Times New Roman"/>
              <a:cs typeface="Times New Roman"/>
            </a:endParaRPr>
          </a:p>
        </p:txBody>
      </p:sp>
      <p:sp>
        <p:nvSpPr>
          <p:cNvPr id="16" name="object 1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160</a:t>
            </a:r>
          </a:p>
          <a:p>
            <a:pPr marL="1498600">
              <a:lnSpc>
                <a:spcPts val="1410"/>
              </a:lnSpc>
            </a:pPr>
            <a:r>
              <a:rPr dirty="0"/>
              <a:t>© Copyright </a:t>
            </a:r>
            <a:r>
              <a:rPr dirty="0" spc="-5"/>
              <a:t>Virtual University </a:t>
            </a:r>
            <a:r>
              <a:rPr dirty="0"/>
              <a:t>of</a:t>
            </a:r>
            <a:r>
              <a:rPr dirty="0" spc="-80"/>
              <a:t> </a:t>
            </a:r>
            <a:r>
              <a:rPr dirty="0" spc="-5"/>
              <a:t>Pakistan</a:t>
            </a:r>
          </a:p>
        </p:txBody>
      </p:sp>
      <p:sp>
        <p:nvSpPr>
          <p:cNvPr id="4" name="object 4"/>
          <p:cNvSpPr txBox="1"/>
          <p:nvPr/>
        </p:nvSpPr>
        <p:spPr>
          <a:xfrm>
            <a:off x="1130300" y="3545840"/>
            <a:ext cx="1394460" cy="173355"/>
          </a:xfrm>
          <a:prstGeom prst="rect">
            <a:avLst/>
          </a:prstGeom>
        </p:spPr>
        <p:txBody>
          <a:bodyPr wrap="square" lIns="0" tIns="0" rIns="0" bIns="0" rtlCol="0" vert="horz">
            <a:spAutoFit/>
          </a:bodyPr>
          <a:lstStyle/>
          <a:p>
            <a:pPr marL="12700">
              <a:lnSpc>
                <a:spcPct val="100000"/>
              </a:lnSpc>
            </a:pPr>
            <a:r>
              <a:rPr dirty="0" sz="1000" spc="-10">
                <a:latin typeface="Courier New"/>
                <a:cs typeface="Courier New"/>
              </a:rPr>
              <a:t>boolean</a:t>
            </a:r>
            <a:r>
              <a:rPr dirty="0" sz="1000" spc="-35">
                <a:latin typeface="Courier New"/>
                <a:cs typeface="Courier New"/>
              </a:rPr>
              <a:t> </a:t>
            </a:r>
            <a:r>
              <a:rPr dirty="0" sz="1000" spc="-5">
                <a:latin typeface="Courier New"/>
                <a:cs typeface="Courier New"/>
              </a:rPr>
              <a:t>isFinished</a:t>
            </a:r>
            <a:endParaRPr sz="1000">
              <a:latin typeface="Courier New"/>
              <a:cs typeface="Courier New"/>
            </a:endParaRPr>
          </a:p>
        </p:txBody>
      </p:sp>
      <p:sp>
        <p:nvSpPr>
          <p:cNvPr id="5" name="object 5"/>
          <p:cNvSpPr txBox="1"/>
          <p:nvPr/>
        </p:nvSpPr>
        <p:spPr>
          <a:xfrm>
            <a:off x="2957262" y="3545840"/>
            <a:ext cx="3530600"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 (elementNo &lt; 0) || (elementNo &gt;</a:t>
            </a:r>
            <a:r>
              <a:rPr dirty="0" sz="1000" spc="85">
                <a:latin typeface="Courier New"/>
                <a:cs typeface="Courier New"/>
              </a:rPr>
              <a:t> </a:t>
            </a:r>
            <a:r>
              <a:rPr dirty="0" sz="1000" spc="-5">
                <a:latin typeface="Courier New"/>
                <a:cs typeface="Courier New"/>
              </a:rPr>
              <a:t>maxElement);</a:t>
            </a:r>
            <a:endParaRPr sz="1000">
              <a:latin typeface="Courier New"/>
              <a:cs typeface="Courier New"/>
            </a:endParaRPr>
          </a:p>
        </p:txBody>
      </p:sp>
      <p:sp>
        <p:nvSpPr>
          <p:cNvPr id="6" name="object 6"/>
          <p:cNvSpPr txBox="1"/>
          <p:nvPr/>
        </p:nvSpPr>
        <p:spPr>
          <a:xfrm>
            <a:off x="1130258" y="3701224"/>
            <a:ext cx="5512435" cy="2615565"/>
          </a:xfrm>
          <a:prstGeom prst="rect">
            <a:avLst/>
          </a:prstGeom>
        </p:spPr>
        <p:txBody>
          <a:bodyPr wrap="square" lIns="0" tIns="0" rIns="0" bIns="0" rtlCol="0" vert="horz">
            <a:spAutoFit/>
          </a:bodyPr>
          <a:lstStyle/>
          <a:p>
            <a:pPr marL="12700" marR="1607185">
              <a:lnSpc>
                <a:spcPts val="1130"/>
              </a:lnSpc>
            </a:pPr>
            <a:r>
              <a:rPr dirty="0" sz="1000" spc="-10">
                <a:latin typeface="Courier New"/>
                <a:cs typeface="Courier New"/>
              </a:rPr>
              <a:t>boolean </a:t>
            </a:r>
            <a:r>
              <a:rPr dirty="0" sz="1000" spc="-5">
                <a:latin typeface="Courier New"/>
                <a:cs typeface="Courier New"/>
              </a:rPr>
              <a:t>isRepeatedEntry = elementNo == lastElement;  if (isFinished || isRepeatedEntry)</a:t>
            </a:r>
            <a:r>
              <a:rPr dirty="0" sz="1000" spc="-25">
                <a:latin typeface="Courier New"/>
                <a:cs typeface="Courier New"/>
              </a:rPr>
              <a:t> </a:t>
            </a:r>
            <a:r>
              <a:rPr dirty="0" sz="1000" spc="-5">
                <a:latin typeface="Courier New"/>
                <a:cs typeface="Courier New"/>
              </a:rPr>
              <a:t>{</a:t>
            </a:r>
            <a:endParaRPr sz="1000">
              <a:latin typeface="Courier New"/>
              <a:cs typeface="Courier New"/>
            </a:endParaRPr>
          </a:p>
          <a:p>
            <a:pPr marL="164465">
              <a:lnSpc>
                <a:spcPts val="1080"/>
              </a:lnSpc>
            </a:pPr>
            <a:r>
              <a:rPr dirty="0" sz="1000" spc="-5">
                <a:latin typeface="Courier New"/>
                <a:cs typeface="Courier New"/>
              </a:rPr>
              <a:t>:</a:t>
            </a:r>
            <a:endParaRPr sz="1000">
              <a:latin typeface="Courier New"/>
              <a:cs typeface="Courier New"/>
            </a:endParaRPr>
          </a:p>
          <a:p>
            <a:pPr marL="12700">
              <a:lnSpc>
                <a:spcPts val="1165"/>
              </a:lnSpc>
            </a:pPr>
            <a:r>
              <a:rPr dirty="0" sz="1000" spc="-5">
                <a:latin typeface="Courier New"/>
                <a:cs typeface="Courier New"/>
              </a:rPr>
              <a:t>}</a:t>
            </a:r>
            <a:endParaRPr sz="1000">
              <a:latin typeface="Courier New"/>
              <a:cs typeface="Courier New"/>
            </a:endParaRPr>
          </a:p>
          <a:p>
            <a:pPr>
              <a:lnSpc>
                <a:spcPct val="100000"/>
              </a:lnSpc>
              <a:spcBef>
                <a:spcPts val="15"/>
              </a:spcBef>
            </a:pPr>
            <a:endParaRPr sz="1250">
              <a:latin typeface="Times New Roman"/>
              <a:cs typeface="Times New Roman"/>
            </a:endParaRPr>
          </a:p>
          <a:p>
            <a:pPr marL="241300" marR="5080" indent="-228600">
              <a:lnSpc>
                <a:spcPts val="1380"/>
              </a:lnSpc>
              <a:spcBef>
                <a:spcPts val="5"/>
              </a:spcBef>
              <a:buAutoNum type="arabicPeriod" startAt="2"/>
              <a:tabLst>
                <a:tab pos="241935" algn="l"/>
              </a:tabLst>
            </a:pPr>
            <a:r>
              <a:rPr dirty="0" sz="1200">
                <a:latin typeface="Times New Roman"/>
                <a:cs typeface="Times New Roman"/>
              </a:rPr>
              <a:t>The nominal case </a:t>
            </a:r>
            <a:r>
              <a:rPr dirty="0" sz="1200" spc="-5">
                <a:latin typeface="Times New Roman"/>
                <a:cs typeface="Times New Roman"/>
              </a:rPr>
              <a:t>should </a:t>
            </a:r>
            <a:r>
              <a:rPr dirty="0" sz="1200">
                <a:latin typeface="Times New Roman"/>
                <a:cs typeface="Times New Roman"/>
              </a:rPr>
              <a:t>be put in the </a:t>
            </a:r>
            <a:r>
              <a:rPr dirty="0" sz="1200" i="1">
                <a:latin typeface="Times New Roman"/>
                <a:cs typeface="Times New Roman"/>
              </a:rPr>
              <a:t>if</a:t>
            </a:r>
            <a:r>
              <a:rPr dirty="0" sz="1200">
                <a:latin typeface="Times New Roman"/>
                <a:cs typeface="Times New Roman"/>
              </a:rPr>
              <a:t>-part and the exception in the </a:t>
            </a:r>
            <a:r>
              <a:rPr dirty="0" sz="1200" i="1">
                <a:latin typeface="Times New Roman"/>
                <a:cs typeface="Times New Roman"/>
              </a:rPr>
              <a:t>else</a:t>
            </a:r>
            <a:r>
              <a:rPr dirty="0" sz="1200">
                <a:latin typeface="Times New Roman"/>
                <a:cs typeface="Times New Roman"/>
              </a:rPr>
              <a:t>-part of an  if</a:t>
            </a:r>
            <a:r>
              <a:rPr dirty="0" sz="1200" spc="-105">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15"/>
              </a:spcBef>
              <a:buFont typeface="Times New Roman"/>
              <a:buAutoNum type="arabicPeriod" startAt="2"/>
            </a:pPr>
            <a:endParaRPr sz="950">
              <a:latin typeface="Times New Roman"/>
              <a:cs typeface="Times New Roman"/>
            </a:endParaRPr>
          </a:p>
          <a:p>
            <a:pPr marL="927100" marR="1682114">
              <a:lnSpc>
                <a:spcPts val="1130"/>
              </a:lnSpc>
              <a:spcBef>
                <a:spcPts val="5"/>
              </a:spcBef>
            </a:pPr>
            <a:r>
              <a:rPr dirty="0" sz="1000" spc="-10">
                <a:latin typeface="Courier New"/>
                <a:cs typeface="Courier New"/>
              </a:rPr>
              <a:t>boolean </a:t>
            </a:r>
            <a:r>
              <a:rPr dirty="0" sz="1000" spc="-5">
                <a:latin typeface="Courier New"/>
                <a:cs typeface="Courier New"/>
              </a:rPr>
              <a:t>isError = </a:t>
            </a:r>
            <a:r>
              <a:rPr dirty="0" sz="1000" spc="-10">
                <a:latin typeface="Courier New"/>
                <a:cs typeface="Courier New"/>
              </a:rPr>
              <a:t>readFile </a:t>
            </a:r>
            <a:r>
              <a:rPr dirty="0" sz="1000" spc="-5">
                <a:latin typeface="Courier New"/>
                <a:cs typeface="Courier New"/>
              </a:rPr>
              <a:t>(fileName);  if (!isError)</a:t>
            </a:r>
            <a:r>
              <a:rPr dirty="0" sz="1000" spc="-75">
                <a:latin typeface="Courier New"/>
                <a:cs typeface="Courier New"/>
              </a:rPr>
              <a:t> </a:t>
            </a:r>
            <a:r>
              <a:rPr dirty="0" sz="1000" spc="-5">
                <a:latin typeface="Courier New"/>
                <a:cs typeface="Courier New"/>
              </a:rPr>
              <a:t>{</a:t>
            </a:r>
            <a:endParaRPr sz="1000">
              <a:latin typeface="Courier New"/>
              <a:cs typeface="Courier New"/>
            </a:endParaRPr>
          </a:p>
          <a:p>
            <a:pPr algn="ctr" marR="3270250">
              <a:lnSpc>
                <a:spcPts val="1070"/>
              </a:lnSpc>
            </a:pPr>
            <a:r>
              <a:rPr dirty="0" sz="1000" spc="-5">
                <a:latin typeface="Courier New"/>
                <a:cs typeface="Courier New"/>
              </a:rPr>
              <a:t>:</a:t>
            </a:r>
            <a:endParaRPr sz="1000">
              <a:latin typeface="Courier New"/>
              <a:cs typeface="Courier New"/>
            </a:endParaRPr>
          </a:p>
          <a:p>
            <a:pPr marL="927100">
              <a:lnSpc>
                <a:spcPts val="1135"/>
              </a:lnSpc>
            </a:pPr>
            <a:r>
              <a:rPr dirty="0" sz="1000" spc="-5">
                <a:latin typeface="Courier New"/>
                <a:cs typeface="Courier New"/>
              </a:rPr>
              <a:t>}</a:t>
            </a:r>
            <a:endParaRPr sz="1000">
              <a:latin typeface="Courier New"/>
              <a:cs typeface="Courier New"/>
            </a:endParaRPr>
          </a:p>
          <a:p>
            <a:pPr marL="927100">
              <a:lnSpc>
                <a:spcPts val="1135"/>
              </a:lnSpc>
            </a:pPr>
            <a:r>
              <a:rPr dirty="0" sz="1000" spc="-10">
                <a:latin typeface="Courier New"/>
                <a:cs typeface="Courier New"/>
              </a:rPr>
              <a:t>else</a:t>
            </a:r>
            <a:r>
              <a:rPr dirty="0" sz="1000" spc="-90">
                <a:latin typeface="Courier New"/>
                <a:cs typeface="Courier New"/>
              </a:rPr>
              <a:t> </a:t>
            </a:r>
            <a:r>
              <a:rPr dirty="0" sz="1000" spc="-5">
                <a:latin typeface="Courier New"/>
                <a:cs typeface="Courier New"/>
              </a:rPr>
              <a:t>{</a:t>
            </a:r>
            <a:endParaRPr sz="1000">
              <a:latin typeface="Courier New"/>
              <a:cs typeface="Courier New"/>
            </a:endParaRPr>
          </a:p>
          <a:p>
            <a:pPr algn="ctr" marR="3270250">
              <a:lnSpc>
                <a:spcPts val="1135"/>
              </a:lnSpc>
            </a:pPr>
            <a:r>
              <a:rPr dirty="0" sz="1000" spc="-5">
                <a:latin typeface="Courier New"/>
                <a:cs typeface="Courier New"/>
              </a:rPr>
              <a:t>:</a:t>
            </a:r>
            <a:endParaRPr sz="1000">
              <a:latin typeface="Courier New"/>
              <a:cs typeface="Courier New"/>
            </a:endParaRPr>
          </a:p>
          <a:p>
            <a:pPr marL="927100">
              <a:lnSpc>
                <a:spcPts val="1165"/>
              </a:lnSpc>
            </a:pPr>
            <a:r>
              <a:rPr dirty="0" sz="1000" spc="-5">
                <a:latin typeface="Courier New"/>
                <a:cs typeface="Courier New"/>
              </a:rPr>
              <a:t>}</a:t>
            </a:r>
            <a:endParaRPr sz="1000">
              <a:latin typeface="Courier New"/>
              <a:cs typeface="Courier New"/>
            </a:endParaRPr>
          </a:p>
          <a:p>
            <a:pPr>
              <a:lnSpc>
                <a:spcPct val="100000"/>
              </a:lnSpc>
              <a:spcBef>
                <a:spcPts val="10"/>
              </a:spcBef>
            </a:pPr>
            <a:endParaRPr sz="1150">
              <a:latin typeface="Times New Roman"/>
              <a:cs typeface="Times New Roman"/>
            </a:endParaRPr>
          </a:p>
          <a:p>
            <a:pPr marL="241300" indent="-228600">
              <a:lnSpc>
                <a:spcPct val="100000"/>
              </a:lnSpc>
              <a:spcBef>
                <a:spcPts val="5"/>
              </a:spcBef>
              <a:buAutoNum type="arabicPeriod" startAt="3"/>
              <a:tabLst>
                <a:tab pos="241935" algn="l"/>
              </a:tabLst>
            </a:pPr>
            <a:r>
              <a:rPr dirty="0" sz="1200">
                <a:latin typeface="Times New Roman"/>
                <a:cs typeface="Times New Roman"/>
              </a:rPr>
              <a:t>The conditional </a:t>
            </a:r>
            <a:r>
              <a:rPr dirty="0" sz="1200" spc="-5">
                <a:latin typeface="Times New Roman"/>
                <a:cs typeface="Times New Roman"/>
              </a:rPr>
              <a:t>should </a:t>
            </a:r>
            <a:r>
              <a:rPr dirty="0" sz="1200">
                <a:latin typeface="Times New Roman"/>
                <a:cs typeface="Times New Roman"/>
              </a:rPr>
              <a:t>be put on a </a:t>
            </a:r>
            <a:r>
              <a:rPr dirty="0" sz="1200" spc="-5">
                <a:latin typeface="Times New Roman"/>
                <a:cs typeface="Times New Roman"/>
              </a:rPr>
              <a:t>separate</a:t>
            </a:r>
            <a:r>
              <a:rPr dirty="0" sz="1200" spc="-95">
                <a:latin typeface="Times New Roman"/>
                <a:cs typeface="Times New Roman"/>
              </a:rPr>
              <a:t> </a:t>
            </a:r>
            <a:r>
              <a:rPr dirty="0" sz="1200">
                <a:latin typeface="Times New Roman"/>
                <a:cs typeface="Times New Roman"/>
              </a:rPr>
              <a:t>line.</a:t>
            </a:r>
            <a:endParaRPr sz="1200">
              <a:latin typeface="Times New Roman"/>
              <a:cs typeface="Times New Roman"/>
            </a:endParaRPr>
          </a:p>
        </p:txBody>
      </p:sp>
      <p:sp>
        <p:nvSpPr>
          <p:cNvPr id="7" name="object 7"/>
          <p:cNvSpPr txBox="1"/>
          <p:nvPr/>
        </p:nvSpPr>
        <p:spPr>
          <a:xfrm>
            <a:off x="3948703" y="6438391"/>
            <a:ext cx="2538730" cy="173355"/>
          </a:xfrm>
          <a:prstGeom prst="rect">
            <a:avLst/>
          </a:prstGeom>
        </p:spPr>
        <p:txBody>
          <a:bodyPr wrap="square" lIns="0" tIns="0" rIns="0" bIns="0" rtlCol="0" vert="horz">
            <a:spAutoFit/>
          </a:bodyPr>
          <a:lstStyle/>
          <a:p>
            <a:pPr marL="12700">
              <a:lnSpc>
                <a:spcPct val="100000"/>
              </a:lnSpc>
              <a:tabLst>
                <a:tab pos="698500" algn="l"/>
              </a:tabLst>
            </a:pPr>
            <a:r>
              <a:rPr dirty="0" sz="1000" spc="-5">
                <a:latin typeface="Courier New"/>
                <a:cs typeface="Courier New"/>
              </a:rPr>
              <a:t>//</a:t>
            </a:r>
            <a:r>
              <a:rPr dirty="0" sz="1000">
                <a:latin typeface="Courier New"/>
                <a:cs typeface="Courier New"/>
              </a:rPr>
              <a:t> NOT:	</a:t>
            </a:r>
            <a:r>
              <a:rPr dirty="0" sz="1000" spc="-5">
                <a:latin typeface="Courier New"/>
                <a:cs typeface="Courier New"/>
              </a:rPr>
              <a:t>if (isDone)</a:t>
            </a:r>
            <a:r>
              <a:rPr dirty="0" sz="1000" spc="-25">
                <a:latin typeface="Courier New"/>
                <a:cs typeface="Courier New"/>
              </a:rPr>
              <a:t> </a:t>
            </a:r>
            <a:r>
              <a:rPr dirty="0" sz="1000" spc="-5">
                <a:latin typeface="Courier New"/>
                <a:cs typeface="Courier New"/>
              </a:rPr>
              <a:t>doCleanup();</a:t>
            </a:r>
            <a:endParaRPr sz="1000">
              <a:latin typeface="Courier New"/>
              <a:cs typeface="Courier New"/>
            </a:endParaRPr>
          </a:p>
        </p:txBody>
      </p:sp>
      <p:sp>
        <p:nvSpPr>
          <p:cNvPr id="8" name="object 8"/>
          <p:cNvSpPr txBox="1"/>
          <p:nvPr/>
        </p:nvSpPr>
        <p:spPr>
          <a:xfrm>
            <a:off x="2044700" y="6450583"/>
            <a:ext cx="1090930" cy="304800"/>
          </a:xfrm>
          <a:prstGeom prst="rect">
            <a:avLst/>
          </a:prstGeom>
        </p:spPr>
        <p:txBody>
          <a:bodyPr wrap="square" lIns="0" tIns="0" rIns="0" bIns="0" rtlCol="0" vert="horz">
            <a:spAutoFit/>
          </a:bodyPr>
          <a:lstStyle/>
          <a:p>
            <a:pPr marL="164465" marR="5080" indent="-152400">
              <a:lnSpc>
                <a:spcPts val="1130"/>
              </a:lnSpc>
            </a:pPr>
            <a:r>
              <a:rPr dirty="0" sz="1000" spc="-5">
                <a:latin typeface="Courier New"/>
                <a:cs typeface="Courier New"/>
              </a:rPr>
              <a:t>if (isDone)  </a:t>
            </a:r>
            <a:r>
              <a:rPr dirty="0" sz="1000" spc="-5">
                <a:latin typeface="Courier New"/>
                <a:cs typeface="Courier New"/>
              </a:rPr>
              <a:t>doClean</a:t>
            </a:r>
            <a:r>
              <a:rPr dirty="0" sz="1000" spc="10">
                <a:latin typeface="Courier New"/>
                <a:cs typeface="Courier New"/>
              </a:rPr>
              <a:t>u</a:t>
            </a:r>
            <a:r>
              <a:rPr dirty="0" sz="1000" spc="-10">
                <a:latin typeface="Courier New"/>
                <a:cs typeface="Courier New"/>
              </a:rPr>
              <a:t>p();</a:t>
            </a:r>
            <a:endParaRPr sz="1000">
              <a:latin typeface="Courier New"/>
              <a:cs typeface="Courier New"/>
            </a:endParaRPr>
          </a:p>
        </p:txBody>
      </p:sp>
      <p:sp>
        <p:nvSpPr>
          <p:cNvPr id="9" name="object 9"/>
          <p:cNvSpPr txBox="1"/>
          <p:nvPr/>
        </p:nvSpPr>
        <p:spPr>
          <a:xfrm>
            <a:off x="1130300" y="6905243"/>
            <a:ext cx="362839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4.   Executable </a:t>
            </a:r>
            <a:r>
              <a:rPr dirty="0" sz="1200" spc="-5">
                <a:latin typeface="Times New Roman"/>
                <a:cs typeface="Times New Roman"/>
              </a:rPr>
              <a:t>statements </a:t>
            </a:r>
            <a:r>
              <a:rPr dirty="0" sz="1200">
                <a:latin typeface="Times New Roman"/>
                <a:cs typeface="Times New Roman"/>
              </a:rPr>
              <a:t>in conditionals must be</a:t>
            </a:r>
            <a:r>
              <a:rPr dirty="0" sz="1200" spc="-110">
                <a:latin typeface="Times New Roman"/>
                <a:cs typeface="Times New Roman"/>
              </a:rPr>
              <a:t> </a:t>
            </a:r>
            <a:r>
              <a:rPr dirty="0" sz="1200">
                <a:latin typeface="Times New Roman"/>
                <a:cs typeface="Times New Roman"/>
              </a:rPr>
              <a:t>avoided.</a:t>
            </a:r>
            <a:endParaRPr sz="1200">
              <a:latin typeface="Times New Roman"/>
              <a:cs typeface="Times New Roman"/>
            </a:endParaRPr>
          </a:p>
        </p:txBody>
      </p:sp>
      <p:sp>
        <p:nvSpPr>
          <p:cNvPr id="10" name="object 10"/>
          <p:cNvSpPr txBox="1"/>
          <p:nvPr/>
        </p:nvSpPr>
        <p:spPr>
          <a:xfrm>
            <a:off x="3720710" y="7220204"/>
            <a:ext cx="556895"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a:t>
            </a:r>
            <a:r>
              <a:rPr dirty="0" sz="1000" spc="-95">
                <a:latin typeface="Courier New"/>
                <a:cs typeface="Courier New"/>
              </a:rPr>
              <a:t> </a:t>
            </a:r>
            <a:r>
              <a:rPr dirty="0" sz="1000" spc="-10">
                <a:latin typeface="Courier New"/>
                <a:cs typeface="Courier New"/>
              </a:rPr>
              <a:t>NOT:</a:t>
            </a:r>
            <a:endParaRPr sz="1000">
              <a:latin typeface="Courier New"/>
              <a:cs typeface="Courier New"/>
            </a:endParaRPr>
          </a:p>
        </p:txBody>
      </p:sp>
      <p:sp>
        <p:nvSpPr>
          <p:cNvPr id="11" name="object 11"/>
          <p:cNvSpPr txBox="1"/>
          <p:nvPr/>
        </p:nvSpPr>
        <p:spPr>
          <a:xfrm>
            <a:off x="4482388" y="7220204"/>
            <a:ext cx="1548765"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if </a:t>
            </a:r>
            <a:r>
              <a:rPr dirty="0" sz="1000">
                <a:latin typeface="Courier New"/>
                <a:cs typeface="Courier New"/>
              </a:rPr>
              <a:t>((file </a:t>
            </a:r>
            <a:r>
              <a:rPr dirty="0" sz="1000" spc="-5">
                <a:latin typeface="Courier New"/>
                <a:cs typeface="Courier New"/>
              </a:rPr>
              <a:t>=</a:t>
            </a:r>
            <a:r>
              <a:rPr dirty="0" sz="1000" spc="-85">
                <a:latin typeface="Courier New"/>
                <a:cs typeface="Courier New"/>
              </a:rPr>
              <a:t> </a:t>
            </a:r>
            <a:r>
              <a:rPr dirty="0" sz="1000" spc="-5">
                <a:latin typeface="Courier New"/>
                <a:cs typeface="Courier New"/>
              </a:rPr>
              <a:t>openFile</a:t>
            </a:r>
            <a:endParaRPr sz="1000">
              <a:latin typeface="Courier New"/>
              <a:cs typeface="Courier New"/>
            </a:endParaRPr>
          </a:p>
        </p:txBody>
      </p:sp>
      <p:sp>
        <p:nvSpPr>
          <p:cNvPr id="12" name="object 12"/>
          <p:cNvSpPr txBox="1"/>
          <p:nvPr/>
        </p:nvSpPr>
        <p:spPr>
          <a:xfrm>
            <a:off x="4559134" y="7508226"/>
            <a:ext cx="101600"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a:t>
            </a:r>
            <a:endParaRPr sz="1000">
              <a:latin typeface="Courier New"/>
              <a:cs typeface="Courier New"/>
            </a:endParaRPr>
          </a:p>
        </p:txBody>
      </p:sp>
      <p:sp>
        <p:nvSpPr>
          <p:cNvPr id="13" name="object 13"/>
          <p:cNvSpPr txBox="1"/>
          <p:nvPr/>
        </p:nvSpPr>
        <p:spPr>
          <a:xfrm>
            <a:off x="3718939" y="7508252"/>
            <a:ext cx="178435" cy="316865"/>
          </a:xfrm>
          <a:prstGeom prst="rect">
            <a:avLst/>
          </a:prstGeom>
        </p:spPr>
        <p:txBody>
          <a:bodyPr wrap="square" lIns="0" tIns="0" rIns="0" bIns="0" rtlCol="0" vert="horz">
            <a:spAutoFit/>
          </a:bodyPr>
          <a:lstStyle/>
          <a:p>
            <a:pPr marL="12700">
              <a:lnSpc>
                <a:spcPts val="1165"/>
              </a:lnSpc>
            </a:pPr>
            <a:r>
              <a:rPr dirty="0" sz="1000" spc="-5">
                <a:latin typeface="Courier New"/>
                <a:cs typeface="Courier New"/>
              </a:rPr>
              <a:t>//</a:t>
            </a:r>
            <a:endParaRPr sz="1000">
              <a:latin typeface="Courier New"/>
              <a:cs typeface="Courier New"/>
            </a:endParaRPr>
          </a:p>
          <a:p>
            <a:pPr marL="13335">
              <a:lnSpc>
                <a:spcPts val="1165"/>
              </a:lnSpc>
            </a:pPr>
            <a:r>
              <a:rPr dirty="0" sz="1000" spc="-10">
                <a:latin typeface="Courier New"/>
                <a:cs typeface="Courier New"/>
              </a:rPr>
              <a:t>//</a:t>
            </a:r>
            <a:endParaRPr sz="1000">
              <a:latin typeface="Courier New"/>
              <a:cs typeface="Courier New"/>
            </a:endParaRPr>
          </a:p>
        </p:txBody>
      </p:sp>
      <p:sp>
        <p:nvSpPr>
          <p:cNvPr id="14" name="object 14"/>
          <p:cNvSpPr txBox="1"/>
          <p:nvPr/>
        </p:nvSpPr>
        <p:spPr>
          <a:xfrm>
            <a:off x="4481455" y="7651432"/>
            <a:ext cx="101600"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a:t>
            </a:r>
            <a:endParaRPr sz="1000">
              <a:latin typeface="Courier New"/>
              <a:cs typeface="Courier New"/>
            </a:endParaRPr>
          </a:p>
        </p:txBody>
      </p:sp>
      <p:sp>
        <p:nvSpPr>
          <p:cNvPr id="15" name="object 15"/>
          <p:cNvSpPr txBox="1"/>
          <p:nvPr/>
        </p:nvSpPr>
        <p:spPr>
          <a:xfrm>
            <a:off x="1130258" y="7232395"/>
            <a:ext cx="2462530" cy="737235"/>
          </a:xfrm>
          <a:prstGeom prst="rect">
            <a:avLst/>
          </a:prstGeom>
        </p:spPr>
        <p:txBody>
          <a:bodyPr wrap="square" lIns="0" tIns="0" rIns="0" bIns="0" rtlCol="0" vert="horz">
            <a:spAutoFit/>
          </a:bodyPr>
          <a:lstStyle/>
          <a:p>
            <a:pPr marL="12700" marR="5080">
              <a:lnSpc>
                <a:spcPts val="1130"/>
              </a:lnSpc>
            </a:pPr>
            <a:r>
              <a:rPr dirty="0" sz="1000" spc="-10">
                <a:latin typeface="Courier New"/>
                <a:cs typeface="Courier New"/>
              </a:rPr>
              <a:t>file </a:t>
            </a:r>
            <a:r>
              <a:rPr dirty="0" sz="1000" spc="-5">
                <a:latin typeface="Courier New"/>
                <a:cs typeface="Courier New"/>
              </a:rPr>
              <a:t>= openFile (fileName, "w");  (fileName, </a:t>
            </a:r>
            <a:r>
              <a:rPr dirty="0" sz="1000" spc="-10">
                <a:latin typeface="Courier New"/>
                <a:cs typeface="Courier New"/>
              </a:rPr>
              <a:t>"w")) </a:t>
            </a:r>
            <a:r>
              <a:rPr dirty="0" sz="1000" spc="5">
                <a:latin typeface="Courier New"/>
                <a:cs typeface="Courier New"/>
              </a:rPr>
              <a:t>!= </a:t>
            </a:r>
            <a:r>
              <a:rPr dirty="0" sz="1000" spc="-10">
                <a:latin typeface="Courier New"/>
                <a:cs typeface="Courier New"/>
              </a:rPr>
              <a:t>null)</a:t>
            </a:r>
            <a:r>
              <a:rPr dirty="0" sz="1000" spc="-20">
                <a:latin typeface="Courier New"/>
                <a:cs typeface="Courier New"/>
              </a:rPr>
              <a:t> </a:t>
            </a:r>
            <a:r>
              <a:rPr dirty="0" sz="1000" spc="-5">
                <a:latin typeface="Courier New"/>
                <a:cs typeface="Courier New"/>
              </a:rPr>
              <a:t>{</a:t>
            </a:r>
            <a:endParaRPr sz="1000">
              <a:latin typeface="Courier New"/>
              <a:cs typeface="Courier New"/>
            </a:endParaRPr>
          </a:p>
          <a:p>
            <a:pPr marL="12700">
              <a:lnSpc>
                <a:spcPts val="1080"/>
              </a:lnSpc>
            </a:pPr>
            <a:r>
              <a:rPr dirty="0" sz="1000" spc="-5">
                <a:latin typeface="Courier New"/>
                <a:cs typeface="Courier New"/>
              </a:rPr>
              <a:t>if </a:t>
            </a:r>
            <a:r>
              <a:rPr dirty="0" sz="1000" spc="-10">
                <a:latin typeface="Courier New"/>
                <a:cs typeface="Courier New"/>
              </a:rPr>
              <a:t>(file </a:t>
            </a:r>
            <a:r>
              <a:rPr dirty="0" sz="1000" spc="-5">
                <a:latin typeface="Courier New"/>
                <a:cs typeface="Courier New"/>
              </a:rPr>
              <a:t>!= </a:t>
            </a:r>
            <a:r>
              <a:rPr dirty="0" sz="1000" spc="-10">
                <a:latin typeface="Courier New"/>
                <a:cs typeface="Courier New"/>
              </a:rPr>
              <a:t>null)</a:t>
            </a:r>
            <a:r>
              <a:rPr dirty="0" sz="1000" spc="-25">
                <a:latin typeface="Courier New"/>
                <a:cs typeface="Courier New"/>
              </a:rPr>
              <a:t> </a:t>
            </a:r>
            <a:r>
              <a:rPr dirty="0" sz="1000" spc="-5">
                <a:latin typeface="Courier New"/>
                <a:cs typeface="Courier New"/>
              </a:rPr>
              <a:t>{</a:t>
            </a:r>
            <a:endParaRPr sz="1000">
              <a:latin typeface="Courier New"/>
              <a:cs typeface="Courier New"/>
            </a:endParaRPr>
          </a:p>
          <a:p>
            <a:pPr marL="164465">
              <a:lnSpc>
                <a:spcPts val="1135"/>
              </a:lnSpc>
            </a:pPr>
            <a:r>
              <a:rPr dirty="0" sz="1000" spc="-5">
                <a:latin typeface="Courier New"/>
                <a:cs typeface="Courier New"/>
              </a:rPr>
              <a:t>:</a:t>
            </a:r>
            <a:endParaRPr sz="1000">
              <a:latin typeface="Courier New"/>
              <a:cs typeface="Courier New"/>
            </a:endParaRPr>
          </a:p>
          <a:p>
            <a:pPr marL="12700">
              <a:lnSpc>
                <a:spcPts val="1170"/>
              </a:lnSpc>
            </a:pPr>
            <a:r>
              <a:rPr dirty="0" sz="1000" spc="-5">
                <a:latin typeface="Courier New"/>
                <a:cs typeface="Courier New"/>
              </a:rPr>
              <a:t>}</a:t>
            </a:r>
            <a:endParaRPr sz="1000">
              <a:latin typeface="Courier New"/>
              <a:cs typeface="Courier New"/>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3705" cy="5248275"/>
          </a:xfrm>
          <a:prstGeom prst="rect">
            <a:avLst/>
          </a:prstGeom>
        </p:spPr>
        <p:txBody>
          <a:bodyPr wrap="square" lIns="0" tIns="0" rIns="0" bIns="0" rtlCol="0" vert="horz">
            <a:spAutoFit/>
          </a:bodyPr>
          <a:lstStyle/>
          <a:p>
            <a:pPr algn="just" marL="12700">
              <a:lnSpc>
                <a:spcPct val="100000"/>
              </a:lnSpc>
            </a:pPr>
            <a:r>
              <a:rPr dirty="0" sz="1200" b="1">
                <a:latin typeface="Times New Roman"/>
                <a:cs typeface="Times New Roman"/>
              </a:rPr>
              <a:t>Miscellaneous</a:t>
            </a:r>
            <a:endParaRPr sz="1200">
              <a:latin typeface="Times New Roman"/>
              <a:cs typeface="Times New Roman"/>
            </a:endParaRPr>
          </a:p>
          <a:p>
            <a:pPr>
              <a:lnSpc>
                <a:spcPct val="100000"/>
              </a:lnSpc>
              <a:spcBef>
                <a:spcPts val="30"/>
              </a:spcBef>
            </a:pPr>
            <a:endParaRPr sz="1100">
              <a:latin typeface="Times New Roman"/>
              <a:cs typeface="Times New Roman"/>
            </a:endParaRPr>
          </a:p>
          <a:p>
            <a:pPr algn="just" marL="241300" indent="-228600">
              <a:lnSpc>
                <a:spcPts val="1410"/>
              </a:lnSpc>
              <a:buAutoNum type="arabicPeriod"/>
              <a:tabLst>
                <a:tab pos="241300" algn="l"/>
              </a:tabLst>
            </a:pPr>
            <a:r>
              <a:rPr dirty="0" sz="1200">
                <a:latin typeface="Times New Roman"/>
                <a:cs typeface="Times New Roman"/>
              </a:rPr>
              <a:t>The use of </a:t>
            </a:r>
            <a:r>
              <a:rPr dirty="0" sz="1200" spc="5">
                <a:latin typeface="Times New Roman"/>
                <a:cs typeface="Times New Roman"/>
              </a:rPr>
              <a:t>magic </a:t>
            </a:r>
            <a:r>
              <a:rPr dirty="0" sz="1200">
                <a:latin typeface="Times New Roman"/>
                <a:cs typeface="Times New Roman"/>
              </a:rPr>
              <a:t>numbers in the code </a:t>
            </a:r>
            <a:r>
              <a:rPr dirty="0" sz="1200" spc="-5">
                <a:latin typeface="Times New Roman"/>
                <a:cs typeface="Times New Roman"/>
              </a:rPr>
              <a:t>should </a:t>
            </a:r>
            <a:r>
              <a:rPr dirty="0" sz="1200">
                <a:latin typeface="Times New Roman"/>
                <a:cs typeface="Times New Roman"/>
              </a:rPr>
              <a:t>be avoided. </a:t>
            </a:r>
            <a:r>
              <a:rPr dirty="0" sz="1200" spc="-5">
                <a:latin typeface="Times New Roman"/>
                <a:cs typeface="Times New Roman"/>
              </a:rPr>
              <a:t>Numbers </a:t>
            </a:r>
            <a:r>
              <a:rPr dirty="0" sz="1200">
                <a:latin typeface="Times New Roman"/>
                <a:cs typeface="Times New Roman"/>
              </a:rPr>
              <a:t>other than </a:t>
            </a:r>
            <a:r>
              <a:rPr dirty="0" sz="1200" i="1">
                <a:latin typeface="Times New Roman"/>
                <a:cs typeface="Times New Roman"/>
              </a:rPr>
              <a:t>0 </a:t>
            </a:r>
            <a:r>
              <a:rPr dirty="0" sz="1200">
                <a:latin typeface="Times New Roman"/>
                <a:cs typeface="Times New Roman"/>
              </a:rPr>
              <a:t>and</a:t>
            </a:r>
            <a:r>
              <a:rPr dirty="0" sz="1200" spc="-25">
                <a:latin typeface="Times New Roman"/>
                <a:cs typeface="Times New Roman"/>
              </a:rPr>
              <a:t> </a:t>
            </a:r>
            <a:r>
              <a:rPr dirty="0" sz="1200" i="1">
                <a:latin typeface="Times New Roman"/>
                <a:cs typeface="Times New Roman"/>
              </a:rPr>
              <a:t>1</a:t>
            </a:r>
            <a:endParaRPr sz="1200">
              <a:latin typeface="Times New Roman"/>
              <a:cs typeface="Times New Roman"/>
            </a:endParaRPr>
          </a:p>
          <a:p>
            <a:pPr marL="241300">
              <a:lnSpc>
                <a:spcPts val="1410"/>
              </a:lnSpc>
            </a:pPr>
            <a:r>
              <a:rPr dirty="0" sz="1200" spc="-5">
                <a:latin typeface="Times New Roman"/>
                <a:cs typeface="Times New Roman"/>
              </a:rPr>
              <a:t>should </a:t>
            </a:r>
            <a:r>
              <a:rPr dirty="0" sz="1200">
                <a:latin typeface="Times New Roman"/>
                <a:cs typeface="Times New Roman"/>
              </a:rPr>
              <a:t>be considered declared as named constants</a:t>
            </a:r>
            <a:r>
              <a:rPr dirty="0" sz="1200" spc="-105">
                <a:latin typeface="Times New Roman"/>
                <a:cs typeface="Times New Roman"/>
              </a:rPr>
              <a:t> </a:t>
            </a:r>
            <a:r>
              <a:rPr dirty="0" sz="1200">
                <a:latin typeface="Times New Roman"/>
                <a:cs typeface="Times New Roman"/>
              </a:rPr>
              <a:t>instead.</a:t>
            </a:r>
            <a:endParaRPr sz="1200">
              <a:latin typeface="Times New Roman"/>
              <a:cs typeface="Times New Roman"/>
            </a:endParaRPr>
          </a:p>
          <a:p>
            <a:pPr>
              <a:lnSpc>
                <a:spcPct val="100000"/>
              </a:lnSpc>
              <a:spcBef>
                <a:spcPts val="35"/>
              </a:spcBef>
            </a:pPr>
            <a:endParaRPr sz="1200">
              <a:latin typeface="Times New Roman"/>
              <a:cs typeface="Times New Roman"/>
            </a:endParaRPr>
          </a:p>
          <a:p>
            <a:pPr marL="241300" marR="6985" indent="-228600">
              <a:lnSpc>
                <a:spcPts val="1380"/>
              </a:lnSpc>
              <a:buAutoNum type="arabicPeriod" startAt="2"/>
              <a:tabLst>
                <a:tab pos="241300" algn="l"/>
              </a:tabLst>
            </a:pPr>
            <a:r>
              <a:rPr dirty="0" sz="1200" spc="-5">
                <a:latin typeface="Times New Roman"/>
                <a:cs typeface="Times New Roman"/>
              </a:rPr>
              <a:t>Floating </a:t>
            </a:r>
            <a:r>
              <a:rPr dirty="0" sz="1200">
                <a:latin typeface="Times New Roman"/>
                <a:cs typeface="Times New Roman"/>
              </a:rPr>
              <a:t>point constants </a:t>
            </a:r>
            <a:r>
              <a:rPr dirty="0" sz="1200" spc="-5">
                <a:latin typeface="Times New Roman"/>
                <a:cs typeface="Times New Roman"/>
              </a:rPr>
              <a:t>should </a:t>
            </a:r>
            <a:r>
              <a:rPr dirty="0" sz="1200">
                <a:latin typeface="Times New Roman"/>
                <a:cs typeface="Times New Roman"/>
              </a:rPr>
              <a:t>always be </a:t>
            </a:r>
            <a:r>
              <a:rPr dirty="0" sz="1200" spc="-5">
                <a:latin typeface="Times New Roman"/>
                <a:cs typeface="Times New Roman"/>
              </a:rPr>
              <a:t>written with </a:t>
            </a:r>
            <a:r>
              <a:rPr dirty="0" sz="1200">
                <a:latin typeface="Times New Roman"/>
                <a:cs typeface="Times New Roman"/>
              </a:rPr>
              <a:t>decimal point and at least one  decimal.</a:t>
            </a:r>
            <a:endParaRPr sz="1200">
              <a:latin typeface="Times New Roman"/>
              <a:cs typeface="Times New Roman"/>
            </a:endParaRPr>
          </a:p>
          <a:p>
            <a:pPr marL="927100">
              <a:lnSpc>
                <a:spcPts val="1040"/>
              </a:lnSpc>
              <a:tabLst>
                <a:tab pos="2602865" algn="l"/>
              </a:tabLst>
            </a:pPr>
            <a:r>
              <a:rPr dirty="0" sz="1000" spc="-10">
                <a:latin typeface="Courier New"/>
                <a:cs typeface="Courier New"/>
              </a:rPr>
              <a:t>double </a:t>
            </a:r>
            <a:r>
              <a:rPr dirty="0" sz="1000" spc="-5">
                <a:latin typeface="Courier New"/>
                <a:cs typeface="Courier New"/>
              </a:rPr>
              <a:t>total</a:t>
            </a:r>
            <a:r>
              <a:rPr dirty="0" sz="1000" spc="25">
                <a:latin typeface="Courier New"/>
                <a:cs typeface="Courier New"/>
              </a:rPr>
              <a:t> </a:t>
            </a:r>
            <a:r>
              <a:rPr dirty="0" sz="1000" spc="-5">
                <a:latin typeface="Courier New"/>
                <a:cs typeface="Courier New"/>
              </a:rPr>
              <a:t>=</a:t>
            </a:r>
            <a:r>
              <a:rPr dirty="0" sz="1000" spc="5">
                <a:latin typeface="Courier New"/>
                <a:cs typeface="Courier New"/>
              </a:rPr>
              <a:t> </a:t>
            </a:r>
            <a:r>
              <a:rPr dirty="0" sz="1000">
                <a:latin typeface="Courier New"/>
                <a:cs typeface="Courier New"/>
              </a:rPr>
              <a:t>0.0;	</a:t>
            </a:r>
            <a:r>
              <a:rPr dirty="0" sz="1000" spc="-5">
                <a:latin typeface="Courier New"/>
                <a:cs typeface="Courier New"/>
              </a:rPr>
              <a:t>// </a:t>
            </a:r>
            <a:r>
              <a:rPr dirty="0" sz="1000" spc="-10">
                <a:latin typeface="Courier New"/>
                <a:cs typeface="Courier New"/>
              </a:rPr>
              <a:t>NOT: double </a:t>
            </a:r>
            <a:r>
              <a:rPr dirty="0" sz="1000" spc="-5">
                <a:latin typeface="Courier New"/>
                <a:cs typeface="Courier New"/>
              </a:rPr>
              <a:t>total =</a:t>
            </a:r>
            <a:r>
              <a:rPr dirty="0" sz="1000" spc="-10">
                <a:latin typeface="Courier New"/>
                <a:cs typeface="Courier New"/>
              </a:rPr>
              <a:t> 0;</a:t>
            </a:r>
            <a:endParaRPr sz="1000">
              <a:latin typeface="Courier New"/>
              <a:cs typeface="Courier New"/>
            </a:endParaRPr>
          </a:p>
          <a:p>
            <a:pPr marL="927100">
              <a:lnSpc>
                <a:spcPts val="1165"/>
              </a:lnSpc>
            </a:pPr>
            <a:r>
              <a:rPr dirty="0" sz="1000" spc="-10">
                <a:latin typeface="Courier New"/>
                <a:cs typeface="Courier New"/>
              </a:rPr>
              <a:t>double </a:t>
            </a:r>
            <a:r>
              <a:rPr dirty="0" sz="1000" spc="-5">
                <a:latin typeface="Courier New"/>
                <a:cs typeface="Courier New"/>
              </a:rPr>
              <a:t>speed = 3.0e8; // </a:t>
            </a:r>
            <a:r>
              <a:rPr dirty="0" sz="1000">
                <a:latin typeface="Courier New"/>
                <a:cs typeface="Courier New"/>
              </a:rPr>
              <a:t>NOT: </a:t>
            </a:r>
            <a:r>
              <a:rPr dirty="0" sz="1000" spc="-5">
                <a:latin typeface="Courier New"/>
                <a:cs typeface="Courier New"/>
              </a:rPr>
              <a:t>double </a:t>
            </a:r>
            <a:r>
              <a:rPr dirty="0" sz="1000" spc="-10">
                <a:latin typeface="Courier New"/>
                <a:cs typeface="Courier New"/>
              </a:rPr>
              <a:t>speed </a:t>
            </a:r>
            <a:r>
              <a:rPr dirty="0" sz="1000" spc="-5">
                <a:latin typeface="Courier New"/>
                <a:cs typeface="Courier New"/>
              </a:rPr>
              <a:t>=</a:t>
            </a:r>
            <a:r>
              <a:rPr dirty="0" sz="1000" spc="65">
                <a:latin typeface="Courier New"/>
                <a:cs typeface="Courier New"/>
              </a:rPr>
              <a:t> </a:t>
            </a:r>
            <a:r>
              <a:rPr dirty="0" sz="1000" spc="-5">
                <a:latin typeface="Courier New"/>
                <a:cs typeface="Courier New"/>
              </a:rPr>
              <a:t>3e8;</a:t>
            </a:r>
            <a:endParaRPr sz="1000">
              <a:latin typeface="Courier New"/>
              <a:cs typeface="Courier New"/>
            </a:endParaRPr>
          </a:p>
          <a:p>
            <a:pPr>
              <a:lnSpc>
                <a:spcPct val="100000"/>
              </a:lnSpc>
              <a:spcBef>
                <a:spcPts val="55"/>
              </a:spcBef>
            </a:pPr>
            <a:endParaRPr sz="1100">
              <a:latin typeface="Times New Roman"/>
              <a:cs typeface="Times New Roman"/>
            </a:endParaRPr>
          </a:p>
          <a:p>
            <a:pPr marL="927100">
              <a:lnSpc>
                <a:spcPts val="1165"/>
              </a:lnSpc>
            </a:pPr>
            <a:r>
              <a:rPr dirty="0" sz="1000" spc="-10">
                <a:latin typeface="Courier New"/>
                <a:cs typeface="Courier New"/>
              </a:rPr>
              <a:t>double</a:t>
            </a:r>
            <a:r>
              <a:rPr dirty="0" sz="1000" spc="-75">
                <a:latin typeface="Courier New"/>
                <a:cs typeface="Courier New"/>
              </a:rPr>
              <a:t> </a:t>
            </a:r>
            <a:r>
              <a:rPr dirty="0" sz="1000">
                <a:latin typeface="Courier New"/>
                <a:cs typeface="Courier New"/>
              </a:rPr>
              <a:t>sum;</a:t>
            </a:r>
            <a:endParaRPr sz="1000">
              <a:latin typeface="Courier New"/>
              <a:cs typeface="Courier New"/>
            </a:endParaRPr>
          </a:p>
          <a:p>
            <a:pPr marL="927100">
              <a:lnSpc>
                <a:spcPts val="1135"/>
              </a:lnSpc>
            </a:pPr>
            <a:r>
              <a:rPr dirty="0" sz="1000" spc="-5">
                <a:latin typeface="Courier New"/>
                <a:cs typeface="Courier New"/>
              </a:rPr>
              <a:t>:</a:t>
            </a:r>
            <a:endParaRPr sz="1000">
              <a:latin typeface="Courier New"/>
              <a:cs typeface="Courier New"/>
            </a:endParaRPr>
          </a:p>
          <a:p>
            <a:pPr marL="927100">
              <a:lnSpc>
                <a:spcPts val="1170"/>
              </a:lnSpc>
            </a:pPr>
            <a:r>
              <a:rPr dirty="0" sz="1000" spc="-10">
                <a:latin typeface="Courier New"/>
                <a:cs typeface="Courier New"/>
              </a:rPr>
              <a:t>sum </a:t>
            </a:r>
            <a:r>
              <a:rPr dirty="0" sz="1000" spc="-5">
                <a:latin typeface="Courier New"/>
                <a:cs typeface="Courier New"/>
              </a:rPr>
              <a:t>= (a + b) *</a:t>
            </a:r>
            <a:r>
              <a:rPr dirty="0" sz="1000" spc="-45">
                <a:latin typeface="Courier New"/>
                <a:cs typeface="Courier New"/>
              </a:rPr>
              <a:t> </a:t>
            </a:r>
            <a:r>
              <a:rPr dirty="0" sz="1000" spc="-5">
                <a:latin typeface="Courier New"/>
                <a:cs typeface="Courier New"/>
              </a:rPr>
              <a:t>10.0;</a:t>
            </a:r>
            <a:endParaRPr sz="1000">
              <a:latin typeface="Courier New"/>
              <a:cs typeface="Courier New"/>
            </a:endParaRPr>
          </a:p>
          <a:p>
            <a:pPr>
              <a:lnSpc>
                <a:spcPct val="100000"/>
              </a:lnSpc>
              <a:spcBef>
                <a:spcPts val="10"/>
              </a:spcBef>
            </a:pPr>
            <a:endParaRPr sz="1200">
              <a:latin typeface="Times New Roman"/>
              <a:cs typeface="Times New Roman"/>
            </a:endParaRPr>
          </a:p>
          <a:p>
            <a:pPr algn="just" marL="12700" marR="6985">
              <a:lnSpc>
                <a:spcPct val="96100"/>
              </a:lnSpc>
            </a:pPr>
            <a:r>
              <a:rPr dirty="0" sz="1200">
                <a:latin typeface="Times New Roman"/>
                <a:cs typeface="Times New Roman"/>
              </a:rPr>
              <a:t>This emphasizes the different nature of integer and floating point numbers even if their  values might happen to be the </a:t>
            </a:r>
            <a:r>
              <a:rPr dirty="0" sz="1200" spc="-5">
                <a:latin typeface="Times New Roman"/>
                <a:cs typeface="Times New Roman"/>
              </a:rPr>
              <a:t>same </a:t>
            </a:r>
            <a:r>
              <a:rPr dirty="0" sz="1200">
                <a:latin typeface="Times New Roman"/>
                <a:cs typeface="Times New Roman"/>
              </a:rPr>
              <a:t>in a </a:t>
            </a:r>
            <a:r>
              <a:rPr dirty="0" sz="1200" spc="-5">
                <a:latin typeface="Times New Roman"/>
                <a:cs typeface="Times New Roman"/>
              </a:rPr>
              <a:t>specific </a:t>
            </a:r>
            <a:r>
              <a:rPr dirty="0" sz="1200">
                <a:latin typeface="Times New Roman"/>
                <a:cs typeface="Times New Roman"/>
              </a:rPr>
              <a:t>case. </a:t>
            </a:r>
            <a:r>
              <a:rPr dirty="0" sz="1200" spc="-5">
                <a:latin typeface="Times New Roman"/>
                <a:cs typeface="Times New Roman"/>
              </a:rPr>
              <a:t>Also, </a:t>
            </a:r>
            <a:r>
              <a:rPr dirty="0" sz="1200">
                <a:latin typeface="Times New Roman"/>
                <a:cs typeface="Times New Roman"/>
              </a:rPr>
              <a:t>as in the last example above,  it emphasize the type of the assigned variable (</a:t>
            </a:r>
            <a:r>
              <a:rPr dirty="0" sz="900">
                <a:latin typeface="Courier New"/>
                <a:cs typeface="Courier New"/>
              </a:rPr>
              <a:t>sum</a:t>
            </a:r>
            <a:r>
              <a:rPr dirty="0" sz="1200">
                <a:latin typeface="Times New Roman"/>
                <a:cs typeface="Times New Roman"/>
              </a:rPr>
              <a:t>) at a point in the code </a:t>
            </a:r>
            <a:r>
              <a:rPr dirty="0" sz="1200" spc="-5">
                <a:latin typeface="Times New Roman"/>
                <a:cs typeface="Times New Roman"/>
              </a:rPr>
              <a:t>where </a:t>
            </a:r>
            <a:r>
              <a:rPr dirty="0" sz="1200">
                <a:latin typeface="Times New Roman"/>
                <a:cs typeface="Times New Roman"/>
              </a:rPr>
              <a:t>this  might not be</a:t>
            </a:r>
            <a:r>
              <a:rPr dirty="0" sz="1200" spc="-105">
                <a:latin typeface="Times New Roman"/>
                <a:cs typeface="Times New Roman"/>
              </a:rPr>
              <a:t> </a:t>
            </a:r>
            <a:r>
              <a:rPr dirty="0" sz="1200">
                <a:latin typeface="Times New Roman"/>
                <a:cs typeface="Times New Roman"/>
              </a:rPr>
              <a:t>evident.</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5"/>
              </a:spcBef>
            </a:pPr>
            <a:endParaRPr sz="1200">
              <a:latin typeface="Times New Roman"/>
              <a:cs typeface="Times New Roman"/>
            </a:endParaRPr>
          </a:p>
          <a:p>
            <a:pPr marL="241300" marR="8255" indent="-228600">
              <a:lnSpc>
                <a:spcPts val="1380"/>
              </a:lnSpc>
              <a:buAutoNum type="arabicPeriod" startAt="3"/>
              <a:tabLst>
                <a:tab pos="241300" algn="l"/>
              </a:tabLst>
            </a:pPr>
            <a:r>
              <a:rPr dirty="0" sz="1200" spc="-5">
                <a:latin typeface="Times New Roman"/>
                <a:cs typeface="Times New Roman"/>
              </a:rPr>
              <a:t>Floating </a:t>
            </a:r>
            <a:r>
              <a:rPr dirty="0" sz="1200">
                <a:latin typeface="Times New Roman"/>
                <a:cs typeface="Times New Roman"/>
              </a:rPr>
              <a:t>point constants </a:t>
            </a:r>
            <a:r>
              <a:rPr dirty="0" sz="1200" spc="-5">
                <a:latin typeface="Times New Roman"/>
                <a:cs typeface="Times New Roman"/>
              </a:rPr>
              <a:t>should </a:t>
            </a:r>
            <a:r>
              <a:rPr dirty="0" sz="1200">
                <a:latin typeface="Times New Roman"/>
                <a:cs typeface="Times New Roman"/>
              </a:rPr>
              <a:t>always be </a:t>
            </a:r>
            <a:r>
              <a:rPr dirty="0" sz="1200" spc="-5">
                <a:latin typeface="Times New Roman"/>
                <a:cs typeface="Times New Roman"/>
              </a:rPr>
              <a:t>written with </a:t>
            </a:r>
            <a:r>
              <a:rPr dirty="0" sz="1200">
                <a:latin typeface="Times New Roman"/>
                <a:cs typeface="Times New Roman"/>
              </a:rPr>
              <a:t>a digit before the decimal  point.</a:t>
            </a:r>
            <a:endParaRPr sz="1200">
              <a:latin typeface="Times New Roman"/>
              <a:cs typeface="Times New Roman"/>
            </a:endParaRPr>
          </a:p>
          <a:p>
            <a:pPr marL="927100">
              <a:lnSpc>
                <a:spcPct val="100000"/>
              </a:lnSpc>
              <a:spcBef>
                <a:spcPts val="1005"/>
              </a:spcBef>
              <a:tabLst>
                <a:tab pos="2602865" algn="l"/>
              </a:tabLst>
            </a:pPr>
            <a:r>
              <a:rPr dirty="0" sz="1000" spc="-10">
                <a:latin typeface="Courier New"/>
                <a:cs typeface="Courier New"/>
              </a:rPr>
              <a:t>double </a:t>
            </a:r>
            <a:r>
              <a:rPr dirty="0" sz="1000" spc="-5">
                <a:latin typeface="Courier New"/>
                <a:cs typeface="Courier New"/>
              </a:rPr>
              <a:t>total</a:t>
            </a:r>
            <a:r>
              <a:rPr dirty="0" sz="1000" spc="25">
                <a:latin typeface="Courier New"/>
                <a:cs typeface="Courier New"/>
              </a:rPr>
              <a:t> </a:t>
            </a:r>
            <a:r>
              <a:rPr dirty="0" sz="1000" spc="-5">
                <a:latin typeface="Courier New"/>
                <a:cs typeface="Courier New"/>
              </a:rPr>
              <a:t>=</a:t>
            </a:r>
            <a:r>
              <a:rPr dirty="0" sz="1000" spc="5">
                <a:latin typeface="Courier New"/>
                <a:cs typeface="Courier New"/>
              </a:rPr>
              <a:t> </a:t>
            </a:r>
            <a:r>
              <a:rPr dirty="0" sz="1000">
                <a:latin typeface="Courier New"/>
                <a:cs typeface="Courier New"/>
              </a:rPr>
              <a:t>0.5;	</a:t>
            </a:r>
            <a:r>
              <a:rPr dirty="0" sz="1000" spc="-5">
                <a:latin typeface="Courier New"/>
                <a:cs typeface="Courier New"/>
              </a:rPr>
              <a:t>// </a:t>
            </a:r>
            <a:r>
              <a:rPr dirty="0" sz="1000" spc="-10">
                <a:latin typeface="Courier New"/>
                <a:cs typeface="Courier New"/>
              </a:rPr>
              <a:t>NOT: double </a:t>
            </a:r>
            <a:r>
              <a:rPr dirty="0" sz="1000" spc="-5">
                <a:latin typeface="Courier New"/>
                <a:cs typeface="Courier New"/>
              </a:rPr>
              <a:t>total = .5;</a:t>
            </a:r>
            <a:endParaRPr sz="1000">
              <a:latin typeface="Courier New"/>
              <a:cs typeface="Courier New"/>
            </a:endParaRPr>
          </a:p>
          <a:p>
            <a:pPr>
              <a:lnSpc>
                <a:spcPct val="100000"/>
              </a:lnSpc>
              <a:spcBef>
                <a:spcPts val="5"/>
              </a:spcBef>
            </a:pPr>
            <a:endParaRPr sz="1250">
              <a:latin typeface="Times New Roman"/>
              <a:cs typeface="Times New Roman"/>
            </a:endParaRPr>
          </a:p>
          <a:p>
            <a:pPr algn="just" marL="12700" marR="7620">
              <a:lnSpc>
                <a:spcPts val="1380"/>
              </a:lnSpc>
            </a:pPr>
            <a:r>
              <a:rPr dirty="0" sz="1200">
                <a:latin typeface="Times New Roman"/>
                <a:cs typeface="Times New Roman"/>
              </a:rPr>
              <a:t>The number and expression </a:t>
            </a:r>
            <a:r>
              <a:rPr dirty="0" sz="1200" spc="-5">
                <a:latin typeface="Times New Roman"/>
                <a:cs typeface="Times New Roman"/>
              </a:rPr>
              <a:t>system </a:t>
            </a:r>
            <a:r>
              <a:rPr dirty="0" sz="1200">
                <a:latin typeface="Times New Roman"/>
                <a:cs typeface="Times New Roman"/>
              </a:rPr>
              <a:t>in </a:t>
            </a:r>
            <a:r>
              <a:rPr dirty="0" sz="1200" spc="-5">
                <a:latin typeface="Times New Roman"/>
                <a:cs typeface="Times New Roman"/>
              </a:rPr>
              <a:t>Java </a:t>
            </a:r>
            <a:r>
              <a:rPr dirty="0" sz="1200">
                <a:latin typeface="Times New Roman"/>
                <a:cs typeface="Times New Roman"/>
              </a:rPr>
              <a:t>is borrowed from mathematics and one </a:t>
            </a:r>
            <a:r>
              <a:rPr dirty="0" sz="1200" spc="-5">
                <a:latin typeface="Times New Roman"/>
                <a:cs typeface="Times New Roman"/>
              </a:rPr>
              <a:t>should  </a:t>
            </a:r>
            <a:r>
              <a:rPr dirty="0" sz="1200">
                <a:latin typeface="Times New Roman"/>
                <a:cs typeface="Times New Roman"/>
              </a:rPr>
              <a:t>adhere to mathematical conventions for </a:t>
            </a:r>
            <a:r>
              <a:rPr dirty="0" sz="1200" spc="-5">
                <a:latin typeface="Times New Roman"/>
                <a:cs typeface="Times New Roman"/>
              </a:rPr>
              <a:t>syntax wherever </a:t>
            </a:r>
            <a:r>
              <a:rPr dirty="0" sz="1200">
                <a:latin typeface="Times New Roman"/>
                <a:cs typeface="Times New Roman"/>
              </a:rPr>
              <a:t>possible. </a:t>
            </a:r>
            <a:r>
              <a:rPr dirty="0" sz="1200" spc="-5">
                <a:latin typeface="Times New Roman"/>
                <a:cs typeface="Times New Roman"/>
              </a:rPr>
              <a:t>Also, </a:t>
            </a:r>
            <a:r>
              <a:rPr dirty="0" sz="1200">
                <a:latin typeface="Times New Roman"/>
                <a:cs typeface="Times New Roman"/>
              </a:rPr>
              <a:t>0.5 is a lot more  readable than .5; There is no </a:t>
            </a:r>
            <a:r>
              <a:rPr dirty="0" sz="1200" spc="-5">
                <a:latin typeface="Times New Roman"/>
                <a:cs typeface="Times New Roman"/>
              </a:rPr>
              <a:t>way </a:t>
            </a:r>
            <a:r>
              <a:rPr dirty="0" sz="1200">
                <a:latin typeface="Times New Roman"/>
                <a:cs typeface="Times New Roman"/>
              </a:rPr>
              <a:t>it can be mixed </a:t>
            </a:r>
            <a:r>
              <a:rPr dirty="0" sz="1200" spc="-5">
                <a:latin typeface="Times New Roman"/>
                <a:cs typeface="Times New Roman"/>
              </a:rPr>
              <a:t>with </a:t>
            </a:r>
            <a:r>
              <a:rPr dirty="0" sz="1200">
                <a:latin typeface="Times New Roman"/>
                <a:cs typeface="Times New Roman"/>
              </a:rPr>
              <a:t>the integer</a:t>
            </a:r>
            <a:r>
              <a:rPr dirty="0" sz="1200" spc="-114">
                <a:latin typeface="Times New Roman"/>
                <a:cs typeface="Times New Roman"/>
              </a:rPr>
              <a:t> </a:t>
            </a:r>
            <a:r>
              <a:rPr dirty="0" sz="1200">
                <a:latin typeface="Times New Roman"/>
                <a:cs typeface="Times New Roman"/>
              </a:rPr>
              <a:t>5.</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0"/>
              </a:spcBef>
            </a:pPr>
            <a:endParaRPr sz="1200">
              <a:latin typeface="Times New Roman"/>
              <a:cs typeface="Times New Roman"/>
            </a:endParaRPr>
          </a:p>
          <a:p>
            <a:pPr algn="just" marL="241300" indent="-228600">
              <a:lnSpc>
                <a:spcPct val="100000"/>
              </a:lnSpc>
              <a:buAutoNum type="arabicPeriod" startAt="4"/>
              <a:tabLst>
                <a:tab pos="241300" algn="l"/>
              </a:tabLst>
            </a:pPr>
            <a:r>
              <a:rPr dirty="0" sz="1200" spc="-5">
                <a:latin typeface="Times New Roman"/>
                <a:cs typeface="Times New Roman"/>
              </a:rPr>
              <a:t>Functions </a:t>
            </a:r>
            <a:r>
              <a:rPr dirty="0" sz="1200">
                <a:latin typeface="Times New Roman"/>
                <a:cs typeface="Times New Roman"/>
              </a:rPr>
              <a:t>in C++ must always have the return value explicitly</a:t>
            </a:r>
            <a:r>
              <a:rPr dirty="0" sz="1200" spc="-140">
                <a:latin typeface="Times New Roman"/>
                <a:cs typeface="Times New Roman"/>
              </a:rPr>
              <a:t> </a:t>
            </a:r>
            <a:r>
              <a:rPr dirty="0" sz="1200">
                <a:latin typeface="Times New Roman"/>
                <a:cs typeface="Times New Roman"/>
              </a:rPr>
              <a:t>listed.</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161</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3492139" y="6126886"/>
            <a:ext cx="1397000" cy="173355"/>
          </a:xfrm>
          <a:prstGeom prst="rect">
            <a:avLst/>
          </a:prstGeom>
        </p:spPr>
        <p:txBody>
          <a:bodyPr wrap="square" lIns="0" tIns="0" rIns="0" bIns="0" rtlCol="0" vert="horz">
            <a:spAutoFit/>
          </a:bodyPr>
          <a:lstStyle/>
          <a:p>
            <a:pPr marL="12700">
              <a:lnSpc>
                <a:spcPct val="100000"/>
              </a:lnSpc>
            </a:pPr>
            <a:r>
              <a:rPr dirty="0" sz="1000" spc="-5">
                <a:latin typeface="Courier New"/>
                <a:cs typeface="Courier New"/>
              </a:rPr>
              <a:t>// </a:t>
            </a:r>
            <a:r>
              <a:rPr dirty="0" sz="1000" spc="-10">
                <a:latin typeface="Courier New"/>
                <a:cs typeface="Courier New"/>
              </a:rPr>
              <a:t>NOT:</a:t>
            </a:r>
            <a:r>
              <a:rPr dirty="0" sz="1000" spc="-25">
                <a:latin typeface="Courier New"/>
                <a:cs typeface="Courier New"/>
              </a:rPr>
              <a:t> </a:t>
            </a:r>
            <a:r>
              <a:rPr dirty="0" sz="1000" spc="-5">
                <a:latin typeface="Courier New"/>
                <a:cs typeface="Courier New"/>
              </a:rPr>
              <a:t>getValue()</a:t>
            </a:r>
            <a:endParaRPr sz="1000">
              <a:latin typeface="Courier New"/>
              <a:cs typeface="Courier New"/>
            </a:endParaRPr>
          </a:p>
        </p:txBody>
      </p:sp>
      <p:sp>
        <p:nvSpPr>
          <p:cNvPr id="7" name="object 7"/>
          <p:cNvSpPr txBox="1"/>
          <p:nvPr/>
        </p:nvSpPr>
        <p:spPr>
          <a:xfrm>
            <a:off x="2044687" y="6126886"/>
            <a:ext cx="1090930" cy="606425"/>
          </a:xfrm>
          <a:prstGeom prst="rect">
            <a:avLst/>
          </a:prstGeom>
        </p:spPr>
        <p:txBody>
          <a:bodyPr wrap="square" lIns="0" tIns="0" rIns="0" bIns="0" rtlCol="0" vert="horz">
            <a:spAutoFit/>
          </a:bodyPr>
          <a:lstStyle/>
          <a:p>
            <a:pPr marL="12700">
              <a:lnSpc>
                <a:spcPts val="1170"/>
              </a:lnSpc>
            </a:pPr>
            <a:r>
              <a:rPr dirty="0" sz="1000" spc="-10">
                <a:latin typeface="Courier New"/>
                <a:cs typeface="Courier New"/>
              </a:rPr>
              <a:t>int</a:t>
            </a:r>
            <a:r>
              <a:rPr dirty="0" sz="1000" spc="-75">
                <a:latin typeface="Courier New"/>
                <a:cs typeface="Courier New"/>
              </a:rPr>
              <a:t> </a:t>
            </a:r>
            <a:r>
              <a:rPr dirty="0" sz="1000" spc="-5">
                <a:latin typeface="Courier New"/>
                <a:cs typeface="Courier New"/>
              </a:rPr>
              <a:t>getValue()</a:t>
            </a:r>
            <a:endParaRPr sz="1000">
              <a:latin typeface="Courier New"/>
              <a:cs typeface="Courier New"/>
            </a:endParaRPr>
          </a:p>
          <a:p>
            <a:pPr marL="12700">
              <a:lnSpc>
                <a:spcPts val="1135"/>
              </a:lnSpc>
            </a:pPr>
            <a:r>
              <a:rPr dirty="0" sz="1000" spc="-5">
                <a:latin typeface="Courier New"/>
                <a:cs typeface="Courier New"/>
              </a:rPr>
              <a:t>{</a:t>
            </a:r>
            <a:endParaRPr sz="1000">
              <a:latin typeface="Courier New"/>
              <a:cs typeface="Courier New"/>
            </a:endParaRPr>
          </a:p>
          <a:p>
            <a:pPr marL="164465">
              <a:lnSpc>
                <a:spcPts val="1135"/>
              </a:lnSpc>
            </a:pPr>
            <a:r>
              <a:rPr dirty="0" sz="1000" spc="-5">
                <a:latin typeface="Courier New"/>
                <a:cs typeface="Courier New"/>
              </a:rPr>
              <a:t>:</a:t>
            </a:r>
            <a:endParaRPr sz="1000">
              <a:latin typeface="Courier New"/>
              <a:cs typeface="Courier New"/>
            </a:endParaRPr>
          </a:p>
          <a:p>
            <a:pPr marL="12700">
              <a:lnSpc>
                <a:spcPts val="1170"/>
              </a:lnSpc>
            </a:pPr>
            <a:r>
              <a:rPr dirty="0" sz="1000" spc="-5">
                <a:latin typeface="Courier New"/>
                <a:cs typeface="Courier New"/>
              </a:rPr>
              <a:t>}</a:t>
            </a:r>
            <a:endParaRPr sz="1000">
              <a:latin typeface="Courier New"/>
              <a:cs typeface="Courier New"/>
            </a:endParaRPr>
          </a:p>
        </p:txBody>
      </p:sp>
      <p:sp>
        <p:nvSpPr>
          <p:cNvPr id="8" name="object 8"/>
          <p:cNvSpPr txBox="1"/>
          <p:nvPr/>
        </p:nvSpPr>
        <p:spPr>
          <a:xfrm>
            <a:off x="1130284" y="6883298"/>
            <a:ext cx="5512435" cy="1205230"/>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If not explicitly listed, C++ implies </a:t>
            </a:r>
            <a:r>
              <a:rPr dirty="0" sz="900">
                <a:latin typeface="Courier New"/>
                <a:cs typeface="Courier New"/>
              </a:rPr>
              <a:t>int</a:t>
            </a:r>
            <a:r>
              <a:rPr dirty="0" sz="900" spc="-445">
                <a:latin typeface="Courier New"/>
                <a:cs typeface="Courier New"/>
              </a:rPr>
              <a:t> </a:t>
            </a:r>
            <a:r>
              <a:rPr dirty="0" sz="1200">
                <a:latin typeface="Times New Roman"/>
                <a:cs typeface="Times New Roman"/>
              </a:rPr>
              <a:t>return value for functions.</a:t>
            </a:r>
            <a:endParaRPr sz="1200">
              <a:latin typeface="Times New Roman"/>
              <a:cs typeface="Times New Roman"/>
            </a:endParaRPr>
          </a:p>
          <a:p>
            <a:pPr>
              <a:lnSpc>
                <a:spcPct val="100000"/>
              </a:lnSpc>
              <a:spcBef>
                <a:spcPts val="5"/>
              </a:spcBef>
            </a:pPr>
            <a:endParaRPr sz="1350">
              <a:latin typeface="Times New Roman"/>
              <a:cs typeface="Times New Roman"/>
            </a:endParaRPr>
          </a:p>
          <a:p>
            <a:pPr algn="just" marL="241300" marR="5080" indent="-190500">
              <a:lnSpc>
                <a:spcPct val="90300"/>
              </a:lnSpc>
            </a:pPr>
            <a:r>
              <a:rPr dirty="0" sz="1200">
                <a:latin typeface="Times New Roman"/>
                <a:cs typeface="Times New Roman"/>
              </a:rPr>
              <a:t>5. </a:t>
            </a:r>
            <a:r>
              <a:rPr dirty="0" sz="1000" spc="-5">
                <a:latin typeface="Courier New"/>
                <a:cs typeface="Courier New"/>
              </a:rPr>
              <a:t>goto </a:t>
            </a:r>
            <a:r>
              <a:rPr dirty="0" sz="1200" spc="10">
                <a:latin typeface="Times New Roman"/>
                <a:cs typeface="Times New Roman"/>
              </a:rPr>
              <a:t>in </a:t>
            </a:r>
            <a:r>
              <a:rPr dirty="0" sz="1200" spc="5">
                <a:latin typeface="Times New Roman"/>
                <a:cs typeface="Times New Roman"/>
              </a:rPr>
              <a:t>C++ </a:t>
            </a:r>
            <a:r>
              <a:rPr dirty="0" sz="1200" spc="-5">
                <a:latin typeface="Times New Roman"/>
                <a:cs typeface="Times New Roman"/>
              </a:rPr>
              <a:t>should </a:t>
            </a:r>
            <a:r>
              <a:rPr dirty="0" sz="1200">
                <a:latin typeface="Times New Roman"/>
                <a:cs typeface="Times New Roman"/>
              </a:rPr>
              <a:t>not be used. </a:t>
            </a:r>
            <a:r>
              <a:rPr dirty="0" sz="1200" spc="-5">
                <a:latin typeface="Times New Roman"/>
                <a:cs typeface="Times New Roman"/>
              </a:rPr>
              <a:t>Goto statements </a:t>
            </a:r>
            <a:r>
              <a:rPr dirty="0" sz="1200">
                <a:latin typeface="Times New Roman"/>
                <a:cs typeface="Times New Roman"/>
              </a:rPr>
              <a:t>violates </a:t>
            </a:r>
            <a:r>
              <a:rPr dirty="0" sz="1200" spc="5">
                <a:latin typeface="Times New Roman"/>
                <a:cs typeface="Times New Roman"/>
              </a:rPr>
              <a:t>the </a:t>
            </a:r>
            <a:r>
              <a:rPr dirty="0" sz="1200">
                <a:latin typeface="Times New Roman"/>
                <a:cs typeface="Times New Roman"/>
              </a:rPr>
              <a:t>idea of structured code.  </a:t>
            </a:r>
            <a:r>
              <a:rPr dirty="0" sz="1200" spc="-5">
                <a:latin typeface="Times New Roman"/>
                <a:cs typeface="Times New Roman"/>
              </a:rPr>
              <a:t>Only </a:t>
            </a:r>
            <a:r>
              <a:rPr dirty="0" sz="1200">
                <a:latin typeface="Times New Roman"/>
                <a:cs typeface="Times New Roman"/>
              </a:rPr>
              <a:t>in </a:t>
            </a:r>
            <a:r>
              <a:rPr dirty="0" sz="1200" spc="-5">
                <a:latin typeface="Times New Roman"/>
                <a:cs typeface="Times New Roman"/>
              </a:rPr>
              <a:t>some </a:t>
            </a:r>
            <a:r>
              <a:rPr dirty="0" sz="1200">
                <a:latin typeface="Times New Roman"/>
                <a:cs typeface="Times New Roman"/>
              </a:rPr>
              <a:t>very few cases (for instance breaking out of deeply nested </a:t>
            </a:r>
            <a:r>
              <a:rPr dirty="0" sz="1200" spc="-5">
                <a:latin typeface="Times New Roman"/>
                <a:cs typeface="Times New Roman"/>
              </a:rPr>
              <a:t>structures)  should </a:t>
            </a:r>
            <a:r>
              <a:rPr dirty="0" sz="1200">
                <a:latin typeface="Times New Roman"/>
                <a:cs typeface="Times New Roman"/>
              </a:rPr>
              <a:t>goto be considered, and </a:t>
            </a:r>
            <a:r>
              <a:rPr dirty="0" sz="1200" spc="10">
                <a:latin typeface="Times New Roman"/>
                <a:cs typeface="Times New Roman"/>
              </a:rPr>
              <a:t>only </a:t>
            </a:r>
            <a:r>
              <a:rPr dirty="0" sz="1200">
                <a:latin typeface="Times New Roman"/>
                <a:cs typeface="Times New Roman"/>
              </a:rPr>
              <a:t>if </a:t>
            </a:r>
            <a:r>
              <a:rPr dirty="0" sz="1200" spc="5">
                <a:latin typeface="Times New Roman"/>
                <a:cs typeface="Times New Roman"/>
              </a:rPr>
              <a:t>the </a:t>
            </a:r>
            <a:r>
              <a:rPr dirty="0" sz="1200">
                <a:latin typeface="Times New Roman"/>
                <a:cs typeface="Times New Roman"/>
              </a:rPr>
              <a:t>alternative structured counterpart is proven  to be less</a:t>
            </a:r>
            <a:r>
              <a:rPr dirty="0" sz="1200" spc="-80">
                <a:latin typeface="Times New Roman"/>
                <a:cs typeface="Times New Roman"/>
              </a:rPr>
              <a:t> </a:t>
            </a:r>
            <a:r>
              <a:rPr dirty="0" sz="1200" spc="-5">
                <a:latin typeface="Times New Roman"/>
                <a:cs typeface="Times New Roman"/>
              </a:rPr>
              <a:t>readable</a:t>
            </a:r>
            <a:r>
              <a:rPr dirty="0" sz="2200" spc="-5">
                <a:solidFill>
                  <a:srgbClr val="FF0000"/>
                </a:solidFill>
                <a:latin typeface="Times New Roman"/>
                <a:cs typeface="Times New Roman"/>
              </a:rPr>
              <a:t>.</a:t>
            </a:r>
            <a:endParaRPr sz="2200">
              <a:latin typeface="Times New Roman"/>
              <a:cs typeface="Times New Roman"/>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66279"/>
            <a:ext cx="5514340" cy="5558790"/>
          </a:xfrm>
          <a:prstGeom prst="rect">
            <a:avLst/>
          </a:prstGeom>
        </p:spPr>
        <p:txBody>
          <a:bodyPr wrap="square" lIns="0" tIns="0" rIns="0" bIns="0" rtlCol="0" vert="horz">
            <a:spAutoFit/>
          </a:bodyPr>
          <a:lstStyle/>
          <a:p>
            <a:pPr marL="13144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30</a:t>
            </a:r>
            <a:endParaRPr sz="1900">
              <a:latin typeface="Times New Roman"/>
              <a:cs typeface="Times New Roman"/>
            </a:endParaRPr>
          </a:p>
          <a:p>
            <a:pPr>
              <a:lnSpc>
                <a:spcPct val="100000"/>
              </a:lnSpc>
            </a:pPr>
            <a:endParaRPr sz="1600">
              <a:latin typeface="Times New Roman"/>
              <a:cs typeface="Times New Roman"/>
            </a:endParaRPr>
          </a:p>
          <a:p>
            <a:pPr algn="just" marL="12700">
              <a:lnSpc>
                <a:spcPct val="100000"/>
              </a:lnSpc>
              <a:spcBef>
                <a:spcPts val="5"/>
              </a:spcBef>
            </a:pPr>
            <a:r>
              <a:rPr dirty="0" sz="1400" b="1">
                <a:latin typeface="Times New Roman"/>
                <a:cs typeface="Times New Roman"/>
              </a:rPr>
              <a:t>10.6 Layout and </a:t>
            </a:r>
            <a:r>
              <a:rPr dirty="0" sz="1400" spc="-5" b="1">
                <a:latin typeface="Times New Roman"/>
                <a:cs typeface="Times New Roman"/>
              </a:rPr>
              <a:t>Comments </a:t>
            </a:r>
            <a:r>
              <a:rPr dirty="0" sz="1400" b="1">
                <a:latin typeface="Times New Roman"/>
                <a:cs typeface="Times New Roman"/>
              </a:rPr>
              <a:t>in Java and</a:t>
            </a:r>
            <a:r>
              <a:rPr dirty="0" sz="1400" spc="-55" b="1">
                <a:latin typeface="Times New Roman"/>
                <a:cs typeface="Times New Roman"/>
              </a:rPr>
              <a:t> </a:t>
            </a:r>
            <a:r>
              <a:rPr dirty="0" sz="1400" spc="-5" b="1">
                <a:latin typeface="Times New Roman"/>
                <a:cs typeface="Times New Roman"/>
              </a:rPr>
              <a:t>C++</a:t>
            </a:r>
            <a:endParaRPr sz="1400">
              <a:latin typeface="Times New Roman"/>
              <a:cs typeface="Times New Roman"/>
            </a:endParaRPr>
          </a:p>
          <a:p>
            <a:pPr>
              <a:lnSpc>
                <a:spcPct val="100000"/>
              </a:lnSpc>
              <a:spcBef>
                <a:spcPts val="50"/>
              </a:spcBef>
            </a:pPr>
            <a:endParaRPr sz="1100">
              <a:latin typeface="Times New Roman"/>
              <a:cs typeface="Times New Roman"/>
            </a:endParaRPr>
          </a:p>
          <a:p>
            <a:pPr algn="just" marL="12700">
              <a:lnSpc>
                <a:spcPct val="100000"/>
              </a:lnSpc>
            </a:pPr>
            <a:r>
              <a:rPr dirty="0" sz="1200" spc="-5" b="1">
                <a:latin typeface="Times New Roman"/>
                <a:cs typeface="Times New Roman"/>
              </a:rPr>
              <a:t>Comments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8255">
              <a:lnSpc>
                <a:spcPts val="1380"/>
              </a:lnSpc>
            </a:pPr>
            <a:r>
              <a:rPr dirty="0" sz="1200">
                <a:latin typeface="Times New Roman"/>
                <a:cs typeface="Times New Roman"/>
              </a:rPr>
              <a:t>The problem </a:t>
            </a:r>
            <a:r>
              <a:rPr dirty="0" sz="1200" spc="-5">
                <a:latin typeface="Times New Roman"/>
                <a:cs typeface="Times New Roman"/>
              </a:rPr>
              <a:t>with </a:t>
            </a:r>
            <a:r>
              <a:rPr dirty="0" sz="1200">
                <a:latin typeface="Times New Roman"/>
                <a:cs typeface="Times New Roman"/>
              </a:rPr>
              <a:t>comments is that they lie. Comments are not </a:t>
            </a:r>
            <a:r>
              <a:rPr dirty="0" sz="1200" spc="-5">
                <a:latin typeface="Times New Roman"/>
                <a:cs typeface="Times New Roman"/>
              </a:rPr>
              <a:t>syntax </a:t>
            </a:r>
            <a:r>
              <a:rPr dirty="0" sz="1200">
                <a:latin typeface="Times New Roman"/>
                <a:cs typeface="Times New Roman"/>
              </a:rPr>
              <a:t>checked, there is  nothing forcing them to be accurate. </a:t>
            </a:r>
            <a:r>
              <a:rPr dirty="0" sz="1200" spc="-5">
                <a:latin typeface="Times New Roman"/>
                <a:cs typeface="Times New Roman"/>
              </a:rPr>
              <a:t>And so, </a:t>
            </a:r>
            <a:r>
              <a:rPr dirty="0" sz="1200">
                <a:latin typeface="Times New Roman"/>
                <a:cs typeface="Times New Roman"/>
              </a:rPr>
              <a:t>as the code undergoes change during  </a:t>
            </a:r>
            <a:r>
              <a:rPr dirty="0" sz="1200" spc="-5">
                <a:latin typeface="Times New Roman"/>
                <a:cs typeface="Times New Roman"/>
              </a:rPr>
              <a:t>schedule </a:t>
            </a:r>
            <a:r>
              <a:rPr dirty="0" sz="1200">
                <a:latin typeface="Times New Roman"/>
                <a:cs typeface="Times New Roman"/>
              </a:rPr>
              <a:t>crunches, the comments become less and less</a:t>
            </a:r>
            <a:r>
              <a:rPr dirty="0" sz="1200" spc="-120">
                <a:latin typeface="Times New Roman"/>
                <a:cs typeface="Times New Roman"/>
              </a:rPr>
              <a:t> </a:t>
            </a:r>
            <a:r>
              <a:rPr dirty="0" sz="1200">
                <a:latin typeface="Times New Roman"/>
                <a:cs typeface="Times New Roman"/>
              </a:rPr>
              <a:t>accurate.</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As Fowler </a:t>
            </a:r>
            <a:r>
              <a:rPr dirty="0" sz="1200">
                <a:latin typeface="Times New Roman"/>
                <a:cs typeface="Times New Roman"/>
              </a:rPr>
              <a:t>puts </a:t>
            </a:r>
            <a:r>
              <a:rPr dirty="0" sz="1200" spc="5">
                <a:latin typeface="Times New Roman"/>
                <a:cs typeface="Times New Roman"/>
              </a:rPr>
              <a:t>it, </a:t>
            </a:r>
            <a:r>
              <a:rPr dirty="0" sz="1200">
                <a:latin typeface="Times New Roman"/>
                <a:cs typeface="Times New Roman"/>
              </a:rPr>
              <a:t>comments </a:t>
            </a:r>
            <a:r>
              <a:rPr dirty="0" sz="1200" spc="-5">
                <a:latin typeface="Times New Roman"/>
                <a:cs typeface="Times New Roman"/>
              </a:rPr>
              <a:t>should </a:t>
            </a:r>
            <a:r>
              <a:rPr dirty="0" sz="1200">
                <a:latin typeface="Times New Roman"/>
                <a:cs typeface="Times New Roman"/>
              </a:rPr>
              <a:t>not be used as deodorants. Tricky code </a:t>
            </a:r>
            <a:r>
              <a:rPr dirty="0" sz="1200" spc="-5">
                <a:latin typeface="Times New Roman"/>
                <a:cs typeface="Times New Roman"/>
              </a:rPr>
              <a:t>should </a:t>
            </a:r>
            <a:r>
              <a:rPr dirty="0" sz="1200">
                <a:latin typeface="Times New Roman"/>
                <a:cs typeface="Times New Roman"/>
              </a:rPr>
              <a:t>not be  commented but rewritten. In general, the use of comments </a:t>
            </a:r>
            <a:r>
              <a:rPr dirty="0" sz="1200" spc="-5">
                <a:latin typeface="Times New Roman"/>
                <a:cs typeface="Times New Roman"/>
              </a:rPr>
              <a:t>should </a:t>
            </a:r>
            <a:r>
              <a:rPr dirty="0" sz="1200">
                <a:latin typeface="Times New Roman"/>
                <a:cs typeface="Times New Roman"/>
              </a:rPr>
              <a:t>be minimized by  making the code </a:t>
            </a:r>
            <a:r>
              <a:rPr dirty="0" sz="1200" spc="-5">
                <a:latin typeface="Times New Roman"/>
                <a:cs typeface="Times New Roman"/>
              </a:rPr>
              <a:t>self-documenting </a:t>
            </a:r>
            <a:r>
              <a:rPr dirty="0" sz="1200">
                <a:latin typeface="Times New Roman"/>
                <a:cs typeface="Times New Roman"/>
              </a:rPr>
              <a:t>by appropriate name choices and an explicit logical  </a:t>
            </a:r>
            <a:r>
              <a:rPr dirty="0" sz="1200" spc="-5">
                <a:latin typeface="Times New Roman"/>
                <a:cs typeface="Times New Roman"/>
              </a:rPr>
              <a:t>structure.</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pPr>
            <a:r>
              <a:rPr dirty="0" sz="1200">
                <a:latin typeface="Times New Roman"/>
                <a:cs typeface="Times New Roman"/>
              </a:rPr>
              <a:t>If, however, there is a need to </a:t>
            </a:r>
            <a:r>
              <a:rPr dirty="0" sz="1200" spc="-5">
                <a:latin typeface="Times New Roman"/>
                <a:cs typeface="Times New Roman"/>
              </a:rPr>
              <a:t>write </a:t>
            </a:r>
            <a:r>
              <a:rPr dirty="0" sz="1200">
                <a:latin typeface="Times New Roman"/>
                <a:cs typeface="Times New Roman"/>
              </a:rPr>
              <a:t>comments for </a:t>
            </a:r>
            <a:r>
              <a:rPr dirty="0" sz="1200" spc="-5">
                <a:latin typeface="Times New Roman"/>
                <a:cs typeface="Times New Roman"/>
              </a:rPr>
              <a:t>whatever </a:t>
            </a:r>
            <a:r>
              <a:rPr dirty="0" sz="1200">
                <a:latin typeface="Times New Roman"/>
                <a:cs typeface="Times New Roman"/>
              </a:rPr>
              <a:t>reason, the following  guidelines </a:t>
            </a:r>
            <a:r>
              <a:rPr dirty="0" sz="1200" spc="-5">
                <a:latin typeface="Times New Roman"/>
                <a:cs typeface="Times New Roman"/>
              </a:rPr>
              <a:t>should </a:t>
            </a:r>
            <a:r>
              <a:rPr dirty="0" sz="1200">
                <a:latin typeface="Times New Roman"/>
                <a:cs typeface="Times New Roman"/>
              </a:rPr>
              <a:t>be</a:t>
            </a:r>
            <a:r>
              <a:rPr dirty="0" sz="1200" spc="-90">
                <a:latin typeface="Times New Roman"/>
                <a:cs typeface="Times New Roman"/>
              </a:rPr>
              <a:t> </a:t>
            </a:r>
            <a:r>
              <a:rPr dirty="0" sz="1200">
                <a:latin typeface="Times New Roman"/>
                <a:cs typeface="Times New Roman"/>
              </a:rPr>
              <a:t>observed.</a:t>
            </a:r>
            <a:endParaRPr sz="1200">
              <a:latin typeface="Times New Roman"/>
              <a:cs typeface="Times New Roman"/>
            </a:endParaRPr>
          </a:p>
          <a:p>
            <a:pPr>
              <a:lnSpc>
                <a:spcPct val="100000"/>
              </a:lnSpc>
            </a:pPr>
            <a:endParaRPr sz="1200">
              <a:latin typeface="Times New Roman"/>
              <a:cs typeface="Times New Roman"/>
            </a:endParaRPr>
          </a:p>
          <a:p>
            <a:pPr marL="241300" marR="8255" indent="-228600">
              <a:lnSpc>
                <a:spcPts val="1380"/>
              </a:lnSpc>
              <a:buAutoNum type="arabicPeriod"/>
              <a:tabLst>
                <a:tab pos="241300" algn="l"/>
              </a:tabLst>
            </a:pPr>
            <a:r>
              <a:rPr dirty="0" sz="1200" spc="-5">
                <a:latin typeface="Times New Roman"/>
                <a:cs typeface="Times New Roman"/>
              </a:rPr>
              <a:t>All </a:t>
            </a:r>
            <a:r>
              <a:rPr dirty="0" sz="1200">
                <a:latin typeface="Times New Roman"/>
                <a:cs typeface="Times New Roman"/>
              </a:rPr>
              <a:t>comments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written </a:t>
            </a:r>
            <a:r>
              <a:rPr dirty="0" sz="1200">
                <a:latin typeface="Times New Roman"/>
                <a:cs typeface="Times New Roman"/>
              </a:rPr>
              <a:t>in English. In an international environment English  is the preferred</a:t>
            </a:r>
            <a:r>
              <a:rPr dirty="0" sz="1200" spc="-110">
                <a:latin typeface="Times New Roman"/>
                <a:cs typeface="Times New Roman"/>
              </a:rPr>
              <a:t> </a:t>
            </a:r>
            <a:r>
              <a:rPr dirty="0" sz="1200">
                <a:latin typeface="Times New Roman"/>
                <a:cs typeface="Times New Roman"/>
              </a:rPr>
              <a:t>language.</a:t>
            </a:r>
            <a:endParaRPr sz="1200">
              <a:latin typeface="Times New Roman"/>
              <a:cs typeface="Times New Roman"/>
            </a:endParaRPr>
          </a:p>
          <a:p>
            <a:pPr>
              <a:lnSpc>
                <a:spcPct val="100000"/>
              </a:lnSpc>
              <a:spcBef>
                <a:spcPts val="15"/>
              </a:spcBef>
              <a:buFont typeface="Times New Roman"/>
              <a:buAutoNum type="arabicPeriod"/>
            </a:pPr>
            <a:endParaRPr sz="1100">
              <a:latin typeface="Times New Roman"/>
              <a:cs typeface="Times New Roman"/>
            </a:endParaRPr>
          </a:p>
          <a:p>
            <a:pPr algn="just" marL="241300" indent="-228600">
              <a:lnSpc>
                <a:spcPct val="100000"/>
              </a:lnSpc>
              <a:spcBef>
                <a:spcPts val="5"/>
              </a:spcBef>
              <a:buAutoNum type="arabicPeriod"/>
              <a:tabLst>
                <a:tab pos="241300" algn="l"/>
              </a:tabLst>
            </a:pPr>
            <a:r>
              <a:rPr dirty="0" sz="1200" spc="-5">
                <a:latin typeface="Times New Roman"/>
                <a:cs typeface="Times New Roman"/>
              </a:rPr>
              <a:t>Use </a:t>
            </a:r>
            <a:r>
              <a:rPr dirty="0" sz="1200" i="1">
                <a:latin typeface="Times New Roman"/>
                <a:cs typeface="Times New Roman"/>
              </a:rPr>
              <a:t>// </a:t>
            </a:r>
            <a:r>
              <a:rPr dirty="0" sz="1200">
                <a:latin typeface="Times New Roman"/>
                <a:cs typeface="Times New Roman"/>
              </a:rPr>
              <a:t>for all comments, including multi-line</a:t>
            </a:r>
            <a:r>
              <a:rPr dirty="0" sz="1200" spc="-114">
                <a:latin typeface="Times New Roman"/>
                <a:cs typeface="Times New Roman"/>
              </a:rPr>
              <a:t> </a:t>
            </a:r>
            <a:r>
              <a:rPr dirty="0" sz="1200">
                <a:latin typeface="Times New Roman"/>
                <a:cs typeface="Times New Roman"/>
              </a:rPr>
              <a:t>comments.</a:t>
            </a:r>
            <a:endParaRPr sz="1200">
              <a:latin typeface="Times New Roman"/>
              <a:cs typeface="Times New Roman"/>
            </a:endParaRPr>
          </a:p>
          <a:p>
            <a:pPr marL="927100">
              <a:lnSpc>
                <a:spcPts val="1170"/>
              </a:lnSpc>
              <a:spcBef>
                <a:spcPts val="1040"/>
              </a:spcBef>
            </a:pPr>
            <a:r>
              <a:rPr dirty="0" sz="1000" spc="-5">
                <a:latin typeface="Courier New"/>
                <a:cs typeface="Courier New"/>
              </a:rPr>
              <a:t>// </a:t>
            </a:r>
            <a:r>
              <a:rPr dirty="0" sz="1000">
                <a:latin typeface="Courier New"/>
                <a:cs typeface="Courier New"/>
              </a:rPr>
              <a:t>Comment</a:t>
            </a:r>
            <a:r>
              <a:rPr dirty="0" sz="1000" spc="-100">
                <a:latin typeface="Courier New"/>
                <a:cs typeface="Courier New"/>
              </a:rPr>
              <a:t> </a:t>
            </a:r>
            <a:r>
              <a:rPr dirty="0" sz="1000">
                <a:latin typeface="Courier New"/>
                <a:cs typeface="Courier New"/>
              </a:rPr>
              <a:t>spanning</a:t>
            </a:r>
            <a:endParaRPr sz="1000">
              <a:latin typeface="Courier New"/>
              <a:cs typeface="Courier New"/>
            </a:endParaRPr>
          </a:p>
          <a:p>
            <a:pPr marL="927100">
              <a:lnSpc>
                <a:spcPts val="1170"/>
              </a:lnSpc>
            </a:pPr>
            <a:r>
              <a:rPr dirty="0" sz="1000" spc="-5">
                <a:latin typeface="Courier New"/>
                <a:cs typeface="Courier New"/>
              </a:rPr>
              <a:t>// </a:t>
            </a:r>
            <a:r>
              <a:rPr dirty="0" sz="1000" spc="-10">
                <a:latin typeface="Courier New"/>
                <a:cs typeface="Courier New"/>
              </a:rPr>
              <a:t>more </a:t>
            </a:r>
            <a:r>
              <a:rPr dirty="0" sz="1000">
                <a:latin typeface="Courier New"/>
                <a:cs typeface="Courier New"/>
              </a:rPr>
              <a:t>than </a:t>
            </a:r>
            <a:r>
              <a:rPr dirty="0" sz="1000" spc="-10">
                <a:latin typeface="Courier New"/>
                <a:cs typeface="Courier New"/>
              </a:rPr>
              <a:t>one</a:t>
            </a:r>
            <a:r>
              <a:rPr dirty="0" sz="1000" spc="-60">
                <a:latin typeface="Courier New"/>
                <a:cs typeface="Courier New"/>
              </a:rPr>
              <a:t> </a:t>
            </a:r>
            <a:r>
              <a:rPr dirty="0" sz="1000" spc="-5">
                <a:latin typeface="Courier New"/>
                <a:cs typeface="Courier New"/>
              </a:rPr>
              <a:t>line</a:t>
            </a:r>
            <a:endParaRPr sz="1000">
              <a:latin typeface="Courier New"/>
              <a:cs typeface="Courier New"/>
            </a:endParaRPr>
          </a:p>
          <a:p>
            <a:pPr>
              <a:lnSpc>
                <a:spcPct val="100000"/>
              </a:lnSpc>
              <a:spcBef>
                <a:spcPts val="50"/>
              </a:spcBef>
            </a:pPr>
            <a:endParaRPr sz="1200">
              <a:latin typeface="Times New Roman"/>
              <a:cs typeface="Times New Roman"/>
            </a:endParaRPr>
          </a:p>
          <a:p>
            <a:pPr algn="just" marL="12700" marR="5715">
              <a:lnSpc>
                <a:spcPts val="1380"/>
              </a:lnSpc>
            </a:pPr>
            <a:r>
              <a:rPr dirty="0" sz="1200" spc="-5">
                <a:latin typeface="Times New Roman"/>
                <a:cs typeface="Times New Roman"/>
              </a:rPr>
              <a:t>Since </a:t>
            </a:r>
            <a:r>
              <a:rPr dirty="0" sz="1200">
                <a:latin typeface="Times New Roman"/>
                <a:cs typeface="Times New Roman"/>
              </a:rPr>
              <a:t>multilevel commenting is not </a:t>
            </a:r>
            <a:r>
              <a:rPr dirty="0" sz="1200" spc="-5">
                <a:latin typeface="Times New Roman"/>
                <a:cs typeface="Times New Roman"/>
              </a:rPr>
              <a:t>supported </a:t>
            </a:r>
            <a:r>
              <a:rPr dirty="0" sz="1200">
                <a:latin typeface="Times New Roman"/>
                <a:cs typeface="Times New Roman"/>
              </a:rPr>
              <a:t>in C++ and </a:t>
            </a:r>
            <a:r>
              <a:rPr dirty="0" sz="1200" spc="5">
                <a:latin typeface="Times New Roman"/>
                <a:cs typeface="Times New Roman"/>
              </a:rPr>
              <a:t>Java, </a:t>
            </a:r>
            <a:r>
              <a:rPr dirty="0" sz="1200">
                <a:latin typeface="Times New Roman"/>
                <a:cs typeface="Times New Roman"/>
              </a:rPr>
              <a:t>using // comments ensure  that it is </a:t>
            </a:r>
            <a:r>
              <a:rPr dirty="0" sz="1200" spc="-10">
                <a:latin typeface="Times New Roman"/>
                <a:cs typeface="Times New Roman"/>
              </a:rPr>
              <a:t>always </a:t>
            </a:r>
            <a:r>
              <a:rPr dirty="0" sz="1200">
                <a:latin typeface="Times New Roman"/>
                <a:cs typeface="Times New Roman"/>
              </a:rPr>
              <a:t>possible to comment out entire </a:t>
            </a:r>
            <a:r>
              <a:rPr dirty="0" sz="1200" spc="-5">
                <a:latin typeface="Times New Roman"/>
                <a:cs typeface="Times New Roman"/>
              </a:rPr>
              <a:t>sections </a:t>
            </a:r>
            <a:r>
              <a:rPr dirty="0" sz="1200">
                <a:latin typeface="Times New Roman"/>
                <a:cs typeface="Times New Roman"/>
              </a:rPr>
              <a:t>of a file using /* */ for  debugging purposes</a:t>
            </a:r>
            <a:r>
              <a:rPr dirty="0" sz="1200" spc="-105">
                <a:latin typeface="Times New Roman"/>
                <a:cs typeface="Times New Roman"/>
              </a:rPr>
              <a:t> </a:t>
            </a:r>
            <a:r>
              <a:rPr dirty="0" sz="1200">
                <a:latin typeface="Times New Roman"/>
                <a:cs typeface="Times New Roman"/>
              </a:rPr>
              <a:t>etc.</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ct val="100000"/>
              </a:lnSpc>
              <a:spcBef>
                <a:spcPts val="5"/>
              </a:spcBef>
              <a:buAutoNum type="arabicPeriod" startAt="3"/>
              <a:tabLst>
                <a:tab pos="241300" algn="l"/>
              </a:tabLst>
            </a:pPr>
            <a:r>
              <a:rPr dirty="0" sz="1200">
                <a:latin typeface="Times New Roman"/>
                <a:cs typeface="Times New Roman"/>
              </a:rPr>
              <a:t>Comments </a:t>
            </a:r>
            <a:r>
              <a:rPr dirty="0" sz="1200" spc="-5">
                <a:latin typeface="Times New Roman"/>
                <a:cs typeface="Times New Roman"/>
              </a:rPr>
              <a:t>should </a:t>
            </a:r>
            <a:r>
              <a:rPr dirty="0" sz="1200">
                <a:latin typeface="Times New Roman"/>
                <a:cs typeface="Times New Roman"/>
              </a:rPr>
              <a:t>be indented relative to their position in the</a:t>
            </a:r>
            <a:r>
              <a:rPr dirty="0" sz="1200" spc="-114">
                <a:latin typeface="Times New Roman"/>
                <a:cs typeface="Times New Roman"/>
              </a:rPr>
              <a:t> </a:t>
            </a:r>
            <a:r>
              <a:rPr dirty="0" sz="1200">
                <a:latin typeface="Times New Roman"/>
                <a:cs typeface="Times New Roman"/>
              </a:rPr>
              <a:t>code.</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162</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2044700" y="6744716"/>
            <a:ext cx="1318895" cy="606425"/>
          </a:xfrm>
          <a:prstGeom prst="rect">
            <a:avLst/>
          </a:prstGeom>
        </p:spPr>
        <p:txBody>
          <a:bodyPr wrap="square" lIns="0" tIns="0" rIns="0" bIns="0" rtlCol="0" vert="horz">
            <a:spAutoFit/>
          </a:bodyPr>
          <a:lstStyle/>
          <a:p>
            <a:pPr marL="12700">
              <a:lnSpc>
                <a:spcPts val="1170"/>
              </a:lnSpc>
            </a:pPr>
            <a:r>
              <a:rPr dirty="0" sz="1000" spc="-10">
                <a:latin typeface="Courier New"/>
                <a:cs typeface="Courier New"/>
              </a:rPr>
              <a:t>while </a:t>
            </a:r>
            <a:r>
              <a:rPr dirty="0" sz="1000" spc="-5">
                <a:latin typeface="Courier New"/>
                <a:cs typeface="Courier New"/>
              </a:rPr>
              <a:t>(true)</a:t>
            </a:r>
            <a:r>
              <a:rPr dirty="0" sz="1000" spc="-55">
                <a:latin typeface="Courier New"/>
                <a:cs typeface="Courier New"/>
              </a:rPr>
              <a:t> </a:t>
            </a:r>
            <a:r>
              <a:rPr dirty="0" sz="1000" spc="-5">
                <a:latin typeface="Courier New"/>
                <a:cs typeface="Courier New"/>
              </a:rPr>
              <a:t>{</a:t>
            </a:r>
            <a:endParaRPr sz="1000">
              <a:latin typeface="Courier New"/>
              <a:cs typeface="Courier New"/>
            </a:endParaRPr>
          </a:p>
          <a:p>
            <a:pPr marL="164465" marR="5080">
              <a:lnSpc>
                <a:spcPts val="1130"/>
              </a:lnSpc>
              <a:spcBef>
                <a:spcPts val="65"/>
              </a:spcBef>
            </a:pPr>
            <a:r>
              <a:rPr dirty="0" sz="1000" spc="-5">
                <a:latin typeface="Courier New"/>
                <a:cs typeface="Courier New"/>
              </a:rPr>
              <a:t>// Do</a:t>
            </a:r>
            <a:r>
              <a:rPr dirty="0" sz="1000" spc="-95">
                <a:latin typeface="Courier New"/>
                <a:cs typeface="Courier New"/>
              </a:rPr>
              <a:t> </a:t>
            </a:r>
            <a:r>
              <a:rPr dirty="0" sz="1000" spc="-5">
                <a:latin typeface="Courier New"/>
                <a:cs typeface="Courier New"/>
              </a:rPr>
              <a:t>something  something();</a:t>
            </a:r>
            <a:endParaRPr sz="1000">
              <a:latin typeface="Courier New"/>
              <a:cs typeface="Courier New"/>
            </a:endParaRPr>
          </a:p>
          <a:p>
            <a:pPr marL="12700">
              <a:lnSpc>
                <a:spcPts val="1115"/>
              </a:lnSpc>
            </a:pPr>
            <a:r>
              <a:rPr dirty="0" sz="1000" spc="-5">
                <a:latin typeface="Courier New"/>
                <a:cs typeface="Courier New"/>
              </a:rPr>
              <a:t>}</a:t>
            </a:r>
            <a:endParaRPr sz="1000">
              <a:latin typeface="Courier New"/>
              <a:cs typeface="Courier New"/>
            </a:endParaRPr>
          </a:p>
        </p:txBody>
      </p:sp>
      <p:sp>
        <p:nvSpPr>
          <p:cNvPr id="7" name="object 7"/>
          <p:cNvSpPr txBox="1"/>
          <p:nvPr/>
        </p:nvSpPr>
        <p:spPr>
          <a:xfrm>
            <a:off x="3871661" y="6744716"/>
            <a:ext cx="559435" cy="606425"/>
          </a:xfrm>
          <a:prstGeom prst="rect">
            <a:avLst/>
          </a:prstGeom>
        </p:spPr>
        <p:txBody>
          <a:bodyPr wrap="square" lIns="0" tIns="0" rIns="0" bIns="0" rtlCol="0" vert="horz">
            <a:spAutoFit/>
          </a:bodyPr>
          <a:lstStyle/>
          <a:p>
            <a:pPr marL="12700">
              <a:lnSpc>
                <a:spcPts val="1170"/>
              </a:lnSpc>
            </a:pPr>
            <a:r>
              <a:rPr dirty="0" sz="1000" spc="-5">
                <a:latin typeface="Courier New"/>
                <a:cs typeface="Courier New"/>
              </a:rPr>
              <a:t>//</a:t>
            </a:r>
            <a:r>
              <a:rPr dirty="0" sz="1000" spc="-75">
                <a:latin typeface="Courier New"/>
                <a:cs typeface="Courier New"/>
              </a:rPr>
              <a:t> </a:t>
            </a:r>
            <a:r>
              <a:rPr dirty="0" sz="1000" spc="-10">
                <a:latin typeface="Courier New"/>
                <a:cs typeface="Courier New"/>
              </a:rPr>
              <a:t>NOT:</a:t>
            </a:r>
            <a:endParaRPr sz="1000">
              <a:latin typeface="Courier New"/>
              <a:cs typeface="Courier New"/>
            </a:endParaRPr>
          </a:p>
          <a:p>
            <a:pPr marL="12700">
              <a:lnSpc>
                <a:spcPts val="1135"/>
              </a:lnSpc>
            </a:pPr>
            <a:r>
              <a:rPr dirty="0" sz="1000" spc="-10">
                <a:latin typeface="Courier New"/>
                <a:cs typeface="Courier New"/>
              </a:rPr>
              <a:t>//</a:t>
            </a:r>
            <a:endParaRPr sz="1000">
              <a:latin typeface="Courier New"/>
              <a:cs typeface="Courier New"/>
            </a:endParaRPr>
          </a:p>
          <a:p>
            <a:pPr marL="12700">
              <a:lnSpc>
                <a:spcPts val="1135"/>
              </a:lnSpc>
            </a:pPr>
            <a:r>
              <a:rPr dirty="0" sz="1000" spc="-10">
                <a:latin typeface="Courier New"/>
                <a:cs typeface="Courier New"/>
              </a:rPr>
              <a:t>//</a:t>
            </a:r>
            <a:endParaRPr sz="1000">
              <a:latin typeface="Courier New"/>
              <a:cs typeface="Courier New"/>
            </a:endParaRPr>
          </a:p>
          <a:p>
            <a:pPr marL="13335">
              <a:lnSpc>
                <a:spcPts val="1170"/>
              </a:lnSpc>
            </a:pPr>
            <a:r>
              <a:rPr dirty="0" sz="1000" spc="-10">
                <a:latin typeface="Courier New"/>
                <a:cs typeface="Courier New"/>
              </a:rPr>
              <a:t>//</a:t>
            </a:r>
            <a:endParaRPr sz="1000">
              <a:latin typeface="Courier New"/>
              <a:cs typeface="Courier New"/>
            </a:endParaRPr>
          </a:p>
        </p:txBody>
      </p:sp>
      <p:sp>
        <p:nvSpPr>
          <p:cNvPr id="8" name="object 8"/>
          <p:cNvSpPr txBox="1"/>
          <p:nvPr/>
        </p:nvSpPr>
        <p:spPr>
          <a:xfrm>
            <a:off x="4709500" y="6744716"/>
            <a:ext cx="1245235" cy="606425"/>
          </a:xfrm>
          <a:prstGeom prst="rect">
            <a:avLst/>
          </a:prstGeom>
        </p:spPr>
        <p:txBody>
          <a:bodyPr wrap="square" lIns="0" tIns="0" rIns="0" bIns="0" rtlCol="0" vert="horz">
            <a:spAutoFit/>
          </a:bodyPr>
          <a:lstStyle/>
          <a:p>
            <a:pPr marL="13970">
              <a:lnSpc>
                <a:spcPts val="1170"/>
              </a:lnSpc>
            </a:pPr>
            <a:r>
              <a:rPr dirty="0" sz="1000" spc="-10">
                <a:latin typeface="Courier New"/>
                <a:cs typeface="Courier New"/>
              </a:rPr>
              <a:t>while </a:t>
            </a:r>
            <a:r>
              <a:rPr dirty="0" sz="1000" spc="-5">
                <a:latin typeface="Courier New"/>
                <a:cs typeface="Courier New"/>
              </a:rPr>
              <a:t>(true)</a:t>
            </a:r>
            <a:r>
              <a:rPr dirty="0" sz="1000" spc="-60">
                <a:latin typeface="Courier New"/>
                <a:cs typeface="Courier New"/>
              </a:rPr>
              <a:t> </a:t>
            </a:r>
            <a:r>
              <a:rPr dirty="0" sz="1000" spc="-5">
                <a:latin typeface="Courier New"/>
                <a:cs typeface="Courier New"/>
              </a:rPr>
              <a:t>{</a:t>
            </a:r>
            <a:endParaRPr sz="1000">
              <a:latin typeface="Courier New"/>
              <a:cs typeface="Courier New"/>
            </a:endParaRPr>
          </a:p>
          <a:p>
            <a:pPr marL="318770" marR="5080" indent="-306705">
              <a:lnSpc>
                <a:spcPts val="1130"/>
              </a:lnSpc>
              <a:spcBef>
                <a:spcPts val="65"/>
              </a:spcBef>
            </a:pPr>
            <a:r>
              <a:rPr dirty="0" sz="1000" spc="-5">
                <a:latin typeface="Courier New"/>
                <a:cs typeface="Courier New"/>
              </a:rPr>
              <a:t>// Do something  </a:t>
            </a:r>
            <a:r>
              <a:rPr dirty="0" sz="1000" spc="-5">
                <a:latin typeface="Courier New"/>
                <a:cs typeface="Courier New"/>
              </a:rPr>
              <a:t>someth</a:t>
            </a:r>
            <a:r>
              <a:rPr dirty="0" sz="1000" spc="10">
                <a:latin typeface="Courier New"/>
                <a:cs typeface="Courier New"/>
              </a:rPr>
              <a:t>i</a:t>
            </a:r>
            <a:r>
              <a:rPr dirty="0" sz="1000" spc="-5">
                <a:latin typeface="Courier New"/>
                <a:cs typeface="Courier New"/>
              </a:rPr>
              <a:t>ng();</a:t>
            </a:r>
            <a:endParaRPr sz="1000">
              <a:latin typeface="Courier New"/>
              <a:cs typeface="Courier New"/>
            </a:endParaRPr>
          </a:p>
          <a:p>
            <a:pPr marL="13335">
              <a:lnSpc>
                <a:spcPts val="1115"/>
              </a:lnSpc>
            </a:pPr>
            <a:r>
              <a:rPr dirty="0" sz="1000" spc="-5">
                <a:latin typeface="Courier New"/>
                <a:cs typeface="Courier New"/>
              </a:rPr>
              <a:t>}</a:t>
            </a:r>
            <a:endParaRPr sz="1000">
              <a:latin typeface="Courier New"/>
              <a:cs typeface="Courier New"/>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0176"/>
            <a:ext cx="5513070" cy="7922259"/>
          </a:xfrm>
          <a:prstGeom prst="rect">
            <a:avLst/>
          </a:prstGeom>
        </p:spPr>
        <p:txBody>
          <a:bodyPr wrap="square" lIns="0" tIns="0" rIns="0" bIns="0" rtlCol="0" vert="horz">
            <a:spAutoFit/>
          </a:bodyPr>
          <a:lstStyle/>
          <a:p>
            <a:pPr algn="just" marL="12700">
              <a:lnSpc>
                <a:spcPct val="100000"/>
              </a:lnSpc>
            </a:pPr>
            <a:r>
              <a:rPr dirty="0" sz="1200">
                <a:latin typeface="Times New Roman"/>
                <a:cs typeface="Times New Roman"/>
              </a:rPr>
              <a:t>10.7 </a:t>
            </a:r>
            <a:r>
              <a:rPr dirty="0" sz="1600" spc="-5" b="1">
                <a:latin typeface="Times New Roman"/>
                <a:cs typeface="Times New Roman"/>
              </a:rPr>
              <a:t>Expressions and</a:t>
            </a:r>
            <a:r>
              <a:rPr dirty="0" sz="1600" spc="-130" b="1">
                <a:latin typeface="Times New Roman"/>
                <a:cs typeface="Times New Roman"/>
              </a:rPr>
              <a:t> </a:t>
            </a:r>
            <a:r>
              <a:rPr dirty="0" sz="1600" b="1">
                <a:latin typeface="Times New Roman"/>
                <a:cs typeface="Times New Roman"/>
              </a:rPr>
              <a:t>Statements</a:t>
            </a:r>
            <a:endParaRPr sz="1600">
              <a:latin typeface="Times New Roman"/>
              <a:cs typeface="Times New Roman"/>
            </a:endParaRPr>
          </a:p>
          <a:p>
            <a:pPr algn="just" marL="12700">
              <a:lnSpc>
                <a:spcPct val="100000"/>
              </a:lnSpc>
              <a:spcBef>
                <a:spcPts val="1300"/>
              </a:spcBef>
            </a:pPr>
            <a:r>
              <a:rPr dirty="0" sz="1400" b="1">
                <a:latin typeface="Times New Roman"/>
                <a:cs typeface="Times New Roman"/>
              </a:rPr>
              <a:t>Layout</a:t>
            </a:r>
            <a:endParaRPr sz="1400">
              <a:latin typeface="Times New Roman"/>
              <a:cs typeface="Times New Roman"/>
            </a:endParaRPr>
          </a:p>
          <a:p>
            <a:pPr>
              <a:lnSpc>
                <a:spcPct val="100000"/>
              </a:lnSpc>
              <a:spcBef>
                <a:spcPts val="25"/>
              </a:spcBef>
            </a:pPr>
            <a:endParaRPr sz="1100">
              <a:latin typeface="Times New Roman"/>
              <a:cs typeface="Times New Roman"/>
            </a:endParaRPr>
          </a:p>
          <a:p>
            <a:pPr algn="just" marL="12700">
              <a:lnSpc>
                <a:spcPct val="100000"/>
              </a:lnSpc>
            </a:pPr>
            <a:r>
              <a:rPr dirty="0" sz="1200">
                <a:latin typeface="Times New Roman"/>
                <a:cs typeface="Times New Roman"/>
              </a:rPr>
              <a:t>1.   Basic indentation </a:t>
            </a:r>
            <a:r>
              <a:rPr dirty="0" sz="1200" spc="-5">
                <a:latin typeface="Times New Roman"/>
                <a:cs typeface="Times New Roman"/>
              </a:rPr>
              <a:t>should </a:t>
            </a:r>
            <a:r>
              <a:rPr dirty="0" sz="1200">
                <a:latin typeface="Times New Roman"/>
                <a:cs typeface="Times New Roman"/>
              </a:rPr>
              <a:t>be</a:t>
            </a:r>
            <a:r>
              <a:rPr dirty="0" sz="1200" spc="-95">
                <a:latin typeface="Times New Roman"/>
                <a:cs typeface="Times New Roman"/>
              </a:rPr>
              <a:t> </a:t>
            </a:r>
            <a:r>
              <a:rPr dirty="0" sz="1200">
                <a:latin typeface="Times New Roman"/>
                <a:cs typeface="Times New Roman"/>
              </a:rPr>
              <a:t>2.</a:t>
            </a:r>
            <a:endParaRPr sz="1200">
              <a:latin typeface="Times New Roman"/>
              <a:cs typeface="Times New Roman"/>
            </a:endParaRPr>
          </a:p>
          <a:p>
            <a:pPr>
              <a:lnSpc>
                <a:spcPct val="100000"/>
              </a:lnSpc>
              <a:spcBef>
                <a:spcPts val="55"/>
              </a:spcBef>
            </a:pPr>
            <a:endParaRPr sz="950">
              <a:latin typeface="Times New Roman"/>
              <a:cs typeface="Times New Roman"/>
            </a:endParaRPr>
          </a:p>
          <a:p>
            <a:pPr marL="1078865" marR="2216785" indent="-152400">
              <a:lnSpc>
                <a:spcPts val="1130"/>
              </a:lnSpc>
            </a:pPr>
            <a:r>
              <a:rPr dirty="0" sz="1000" spc="-10">
                <a:latin typeface="Courier New"/>
                <a:cs typeface="Courier New"/>
              </a:rPr>
              <a:t>for </a:t>
            </a:r>
            <a:r>
              <a:rPr dirty="0" sz="1000" spc="-5">
                <a:latin typeface="Courier New"/>
                <a:cs typeface="Courier New"/>
              </a:rPr>
              <a:t>(i = 0; i &lt; nElements; i++)  </a:t>
            </a:r>
            <a:r>
              <a:rPr dirty="0" sz="1000" spc="-10">
                <a:latin typeface="Courier New"/>
                <a:cs typeface="Courier New"/>
              </a:rPr>
              <a:t>a[i] </a:t>
            </a:r>
            <a:r>
              <a:rPr dirty="0" sz="1000" spc="-5">
                <a:latin typeface="Courier New"/>
                <a:cs typeface="Courier New"/>
              </a:rPr>
              <a:t>=</a:t>
            </a:r>
            <a:r>
              <a:rPr dirty="0" sz="1000" spc="-80">
                <a:latin typeface="Courier New"/>
                <a:cs typeface="Courier New"/>
              </a:rPr>
              <a:t> </a:t>
            </a:r>
            <a:r>
              <a:rPr dirty="0" sz="1000" spc="5">
                <a:latin typeface="Courier New"/>
                <a:cs typeface="Courier New"/>
              </a:rPr>
              <a:t>0;</a:t>
            </a:r>
            <a:endParaRPr sz="1000">
              <a:latin typeface="Courier New"/>
              <a:cs typeface="Courier New"/>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Indentation of 1 </a:t>
            </a:r>
            <a:r>
              <a:rPr dirty="0" sz="1200" spc="10">
                <a:latin typeface="Times New Roman"/>
                <a:cs typeface="Times New Roman"/>
              </a:rPr>
              <a:t>is </a:t>
            </a:r>
            <a:r>
              <a:rPr dirty="0" sz="1200">
                <a:latin typeface="Times New Roman"/>
                <a:cs typeface="Times New Roman"/>
              </a:rPr>
              <a:t>to </a:t>
            </a:r>
            <a:r>
              <a:rPr dirty="0" sz="1200" spc="-5">
                <a:latin typeface="Times New Roman"/>
                <a:cs typeface="Times New Roman"/>
              </a:rPr>
              <a:t>small </a:t>
            </a:r>
            <a:r>
              <a:rPr dirty="0" sz="1200">
                <a:latin typeface="Times New Roman"/>
                <a:cs typeface="Times New Roman"/>
              </a:rPr>
              <a:t>to emphasize the logical layout of the code. Indentation larger  than 4 makes deeply nested code difficult to read and increase the chance that the lines  must be </a:t>
            </a:r>
            <a:r>
              <a:rPr dirty="0" sz="1200" spc="-5">
                <a:latin typeface="Times New Roman"/>
                <a:cs typeface="Times New Roman"/>
              </a:rPr>
              <a:t>split. </a:t>
            </a:r>
            <a:r>
              <a:rPr dirty="0" sz="1200">
                <a:latin typeface="Times New Roman"/>
                <a:cs typeface="Times New Roman"/>
              </a:rPr>
              <a:t>Choosing between indentation of 2, 3 and 4, 2 and 4 are </a:t>
            </a:r>
            <a:r>
              <a:rPr dirty="0" sz="1200" spc="5">
                <a:latin typeface="Times New Roman"/>
                <a:cs typeface="Times New Roman"/>
              </a:rPr>
              <a:t>the </a:t>
            </a:r>
            <a:r>
              <a:rPr dirty="0" sz="1200">
                <a:latin typeface="Times New Roman"/>
                <a:cs typeface="Times New Roman"/>
              </a:rPr>
              <a:t>more common,  and 2 chosen to reduce the chance of </a:t>
            </a:r>
            <a:r>
              <a:rPr dirty="0" sz="1200" spc="-5">
                <a:latin typeface="Times New Roman"/>
                <a:cs typeface="Times New Roman"/>
              </a:rPr>
              <a:t>splitting </a:t>
            </a:r>
            <a:r>
              <a:rPr dirty="0" sz="1200">
                <a:latin typeface="Times New Roman"/>
                <a:cs typeface="Times New Roman"/>
              </a:rPr>
              <a:t>code</a:t>
            </a:r>
            <a:r>
              <a:rPr dirty="0" sz="1200" spc="-120">
                <a:latin typeface="Times New Roman"/>
                <a:cs typeface="Times New Roman"/>
              </a:rPr>
              <a:t> </a:t>
            </a:r>
            <a:r>
              <a:rPr dirty="0" sz="1200">
                <a:latin typeface="Times New Roman"/>
                <a:cs typeface="Times New Roman"/>
              </a:rPr>
              <a:t>lines.</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0"/>
              </a:spcBef>
            </a:pPr>
            <a:endParaRPr sz="950">
              <a:latin typeface="Times New Roman"/>
              <a:cs typeface="Times New Roman"/>
            </a:endParaRPr>
          </a:p>
          <a:p>
            <a:pPr algn="just" marL="12700">
              <a:lnSpc>
                <a:spcPct val="100000"/>
              </a:lnSpc>
            </a:pPr>
            <a:r>
              <a:rPr dirty="0" sz="1100" spc="-5" b="1">
                <a:latin typeface="Times New Roman"/>
                <a:cs typeface="Times New Roman"/>
              </a:rPr>
              <a:t>Natural </a:t>
            </a:r>
            <a:r>
              <a:rPr dirty="0" sz="1100" b="1">
                <a:latin typeface="Times New Roman"/>
                <a:cs typeface="Times New Roman"/>
              </a:rPr>
              <a:t>form for</a:t>
            </a:r>
            <a:r>
              <a:rPr dirty="0" sz="1100" spc="-75" b="1">
                <a:latin typeface="Times New Roman"/>
                <a:cs typeface="Times New Roman"/>
              </a:rPr>
              <a:t> </a:t>
            </a:r>
            <a:r>
              <a:rPr dirty="0" sz="1100" b="1">
                <a:latin typeface="Times New Roman"/>
                <a:cs typeface="Times New Roman"/>
              </a:rPr>
              <a:t>expression</a:t>
            </a:r>
            <a:endParaRPr sz="1100">
              <a:latin typeface="Times New Roman"/>
              <a:cs typeface="Times New Roman"/>
            </a:endParaRPr>
          </a:p>
          <a:p>
            <a:pPr>
              <a:lnSpc>
                <a:spcPct val="100000"/>
              </a:lnSpc>
              <a:spcBef>
                <a:spcPts val="10"/>
              </a:spcBef>
            </a:pPr>
            <a:endParaRPr sz="1300">
              <a:latin typeface="Times New Roman"/>
              <a:cs typeface="Times New Roman"/>
            </a:endParaRPr>
          </a:p>
          <a:p>
            <a:pPr algn="just" marL="12700" marR="5080">
              <a:lnSpc>
                <a:spcPts val="1380"/>
              </a:lnSpc>
            </a:pPr>
            <a:r>
              <a:rPr dirty="0" sz="1200">
                <a:latin typeface="Times New Roman"/>
                <a:cs typeface="Times New Roman"/>
              </a:rPr>
              <a:t>Expression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written </a:t>
            </a:r>
            <a:r>
              <a:rPr dirty="0" sz="1200">
                <a:latin typeface="Times New Roman"/>
                <a:cs typeface="Times New Roman"/>
              </a:rPr>
              <a:t>as if they are </a:t>
            </a:r>
            <a:r>
              <a:rPr dirty="0" sz="1200" spc="-5">
                <a:latin typeface="Times New Roman"/>
                <a:cs typeface="Times New Roman"/>
              </a:rPr>
              <a:t>written </a:t>
            </a:r>
            <a:r>
              <a:rPr dirty="0" sz="1200">
                <a:latin typeface="Times New Roman"/>
                <a:cs typeface="Times New Roman"/>
              </a:rPr>
              <a:t>as comments or </a:t>
            </a:r>
            <a:r>
              <a:rPr dirty="0" sz="1200" spc="-5">
                <a:latin typeface="Times New Roman"/>
                <a:cs typeface="Times New Roman"/>
              </a:rPr>
              <a:t>spoken </a:t>
            </a:r>
            <a:r>
              <a:rPr dirty="0" sz="1200">
                <a:latin typeface="Times New Roman"/>
                <a:cs typeface="Times New Roman"/>
              </a:rPr>
              <a:t>out aloud.  Conditional expression </a:t>
            </a:r>
            <a:r>
              <a:rPr dirty="0" sz="1200" spc="-5">
                <a:latin typeface="Times New Roman"/>
                <a:cs typeface="Times New Roman"/>
              </a:rPr>
              <a:t>with </a:t>
            </a:r>
            <a:r>
              <a:rPr dirty="0" sz="1200">
                <a:latin typeface="Times New Roman"/>
                <a:cs typeface="Times New Roman"/>
              </a:rPr>
              <a:t>negation are always difficult to understand. </a:t>
            </a:r>
            <a:r>
              <a:rPr dirty="0" sz="1200" spc="-5">
                <a:latin typeface="Times New Roman"/>
                <a:cs typeface="Times New Roman"/>
              </a:rPr>
              <a:t>As </a:t>
            </a:r>
            <a:r>
              <a:rPr dirty="0" sz="1200">
                <a:latin typeface="Times New Roman"/>
                <a:cs typeface="Times New Roman"/>
              </a:rPr>
              <a:t>an example  consider the following</a:t>
            </a:r>
            <a:r>
              <a:rPr dirty="0" sz="1200" spc="-110">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a:latin typeface="Times New Roman"/>
                <a:cs typeface="Times New Roman"/>
              </a:rPr>
              <a:t>if (! (block &lt; activeBlock) </a:t>
            </a:r>
            <a:r>
              <a:rPr dirty="0" sz="1200" spc="-5">
                <a:latin typeface="Times New Roman"/>
                <a:cs typeface="Times New Roman"/>
              </a:rPr>
              <a:t>|| </a:t>
            </a:r>
            <a:r>
              <a:rPr dirty="0" sz="1200">
                <a:latin typeface="Times New Roman"/>
                <a:cs typeface="Times New Roman"/>
              </a:rPr>
              <a:t>!(blockId &gt;=</a:t>
            </a:r>
            <a:r>
              <a:rPr dirty="0" sz="1200" spc="-100">
                <a:latin typeface="Times New Roman"/>
                <a:cs typeface="Times New Roman"/>
              </a:rPr>
              <a:t> </a:t>
            </a:r>
            <a:r>
              <a:rPr dirty="0" sz="1200">
                <a:latin typeface="Times New Roman"/>
                <a:cs typeface="Times New Roman"/>
              </a:rPr>
              <a:t>unblocks))</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9525">
              <a:lnSpc>
                <a:spcPts val="1380"/>
              </a:lnSpc>
            </a:pPr>
            <a:r>
              <a:rPr dirty="0" sz="1200">
                <a:latin typeface="Times New Roman"/>
                <a:cs typeface="Times New Roman"/>
              </a:rPr>
              <a:t>The logic becomes much easier to follow if the code is </a:t>
            </a:r>
            <a:r>
              <a:rPr dirty="0" sz="1200" spc="-5">
                <a:latin typeface="Times New Roman"/>
                <a:cs typeface="Times New Roman"/>
              </a:rPr>
              <a:t>written </a:t>
            </a:r>
            <a:r>
              <a:rPr dirty="0" sz="1200">
                <a:latin typeface="Times New Roman"/>
                <a:cs typeface="Times New Roman"/>
              </a:rPr>
              <a:t>in the natural form as  </a:t>
            </a:r>
            <a:r>
              <a:rPr dirty="0" sz="1200" spc="-5">
                <a:latin typeface="Times New Roman"/>
                <a:cs typeface="Times New Roman"/>
              </a:rPr>
              <a:t>shown</a:t>
            </a:r>
            <a:r>
              <a:rPr dirty="0" sz="1200" spc="-95">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a:latin typeface="Times New Roman"/>
                <a:cs typeface="Times New Roman"/>
              </a:rPr>
              <a:t>if ((block &gt;= activeBlock) </a:t>
            </a:r>
            <a:r>
              <a:rPr dirty="0" sz="1200" spc="-5">
                <a:latin typeface="Times New Roman"/>
                <a:cs typeface="Times New Roman"/>
              </a:rPr>
              <a:t>|| </a:t>
            </a:r>
            <a:r>
              <a:rPr dirty="0" sz="1200">
                <a:latin typeface="Times New Roman"/>
                <a:cs typeface="Times New Roman"/>
              </a:rPr>
              <a:t>(blockId &lt;</a:t>
            </a:r>
            <a:r>
              <a:rPr dirty="0" sz="1200" spc="-100">
                <a:latin typeface="Times New Roman"/>
                <a:cs typeface="Times New Roman"/>
              </a:rPr>
              <a:t> </a:t>
            </a:r>
            <a:r>
              <a:rPr dirty="0" sz="1200">
                <a:latin typeface="Times New Roman"/>
                <a:cs typeface="Times New Roman"/>
              </a:rPr>
              <a:t>unblocks))</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
              </a:spcBef>
            </a:pPr>
            <a:endParaRPr sz="1000">
              <a:latin typeface="Times New Roman"/>
              <a:cs typeface="Times New Roman"/>
            </a:endParaRPr>
          </a:p>
          <a:p>
            <a:pPr algn="just" marL="12700">
              <a:lnSpc>
                <a:spcPct val="100000"/>
              </a:lnSpc>
            </a:pPr>
            <a:r>
              <a:rPr dirty="0" sz="1400" b="1">
                <a:latin typeface="Times New Roman"/>
                <a:cs typeface="Times New Roman"/>
              </a:rPr>
              <a:t>Parenthesize to </a:t>
            </a:r>
            <a:r>
              <a:rPr dirty="0" sz="1400" spc="-5" b="1">
                <a:latin typeface="Times New Roman"/>
                <a:cs typeface="Times New Roman"/>
              </a:rPr>
              <a:t>remove</a:t>
            </a:r>
            <a:r>
              <a:rPr dirty="0" sz="1400" spc="-65" b="1">
                <a:latin typeface="Times New Roman"/>
                <a:cs typeface="Times New Roman"/>
              </a:rPr>
              <a:t> </a:t>
            </a:r>
            <a:r>
              <a:rPr dirty="0" sz="1400" b="1">
                <a:latin typeface="Times New Roman"/>
                <a:cs typeface="Times New Roman"/>
              </a:rPr>
              <a:t>ambiguity</a:t>
            </a:r>
            <a:endParaRPr sz="1400">
              <a:latin typeface="Times New Roman"/>
              <a:cs typeface="Times New Roman"/>
            </a:endParaRPr>
          </a:p>
          <a:p>
            <a:pPr>
              <a:lnSpc>
                <a:spcPct val="100000"/>
              </a:lnSpc>
              <a:spcBef>
                <a:spcPts val="20"/>
              </a:spcBef>
            </a:pPr>
            <a:endParaRPr sz="1450">
              <a:latin typeface="Times New Roman"/>
              <a:cs typeface="Times New Roman"/>
            </a:endParaRPr>
          </a:p>
          <a:p>
            <a:pPr algn="just" marL="12700" marR="5080">
              <a:lnSpc>
                <a:spcPts val="1380"/>
              </a:lnSpc>
            </a:pPr>
            <a:r>
              <a:rPr dirty="0" sz="1200" spc="-5">
                <a:latin typeface="Times New Roman"/>
                <a:cs typeface="Times New Roman"/>
              </a:rPr>
              <a:t>Parentheses should </a:t>
            </a:r>
            <a:r>
              <a:rPr dirty="0" sz="1200">
                <a:latin typeface="Times New Roman"/>
                <a:cs typeface="Times New Roman"/>
              </a:rPr>
              <a:t>always be used as they reduce complexity and clarify things by  </a:t>
            </a:r>
            <a:r>
              <a:rPr dirty="0" sz="1200" spc="-5">
                <a:latin typeface="Times New Roman"/>
                <a:cs typeface="Times New Roman"/>
              </a:rPr>
              <a:t>specifying </a:t>
            </a:r>
            <a:r>
              <a:rPr dirty="0" sz="1200">
                <a:latin typeface="Times New Roman"/>
                <a:cs typeface="Times New Roman"/>
              </a:rPr>
              <a:t>grouping. </a:t>
            </a:r>
            <a:r>
              <a:rPr dirty="0" sz="1200" spc="-15">
                <a:latin typeface="Times New Roman"/>
                <a:cs typeface="Times New Roman"/>
              </a:rPr>
              <a:t>It </a:t>
            </a:r>
            <a:r>
              <a:rPr dirty="0" sz="1200">
                <a:latin typeface="Times New Roman"/>
                <a:cs typeface="Times New Roman"/>
              </a:rPr>
              <a:t>is especially important to use parentheses </a:t>
            </a:r>
            <a:r>
              <a:rPr dirty="0" sz="1200" spc="-5">
                <a:latin typeface="Times New Roman"/>
                <a:cs typeface="Times New Roman"/>
              </a:rPr>
              <a:t>when </a:t>
            </a:r>
            <a:r>
              <a:rPr dirty="0" sz="1200">
                <a:latin typeface="Times New Roman"/>
                <a:cs typeface="Times New Roman"/>
              </a:rPr>
              <a:t>different  unrelated operators are used in the </a:t>
            </a:r>
            <a:r>
              <a:rPr dirty="0" sz="1200" spc="-5">
                <a:latin typeface="Times New Roman"/>
                <a:cs typeface="Times New Roman"/>
              </a:rPr>
              <a:t>same </a:t>
            </a:r>
            <a:r>
              <a:rPr dirty="0" sz="1200">
                <a:latin typeface="Times New Roman"/>
                <a:cs typeface="Times New Roman"/>
              </a:rPr>
              <a:t>expression as the precedence rules are often  assumed by </a:t>
            </a:r>
            <a:r>
              <a:rPr dirty="0" sz="1200" spc="5">
                <a:latin typeface="Times New Roman"/>
                <a:cs typeface="Times New Roman"/>
              </a:rPr>
              <a:t>the </a:t>
            </a:r>
            <a:r>
              <a:rPr dirty="0" sz="1200">
                <a:latin typeface="Times New Roman"/>
                <a:cs typeface="Times New Roman"/>
              </a:rPr>
              <a:t>programmers, resulting </a:t>
            </a:r>
            <a:r>
              <a:rPr dirty="0" sz="1200" spc="10">
                <a:latin typeface="Times New Roman"/>
                <a:cs typeface="Times New Roman"/>
              </a:rPr>
              <a:t>in </a:t>
            </a:r>
            <a:r>
              <a:rPr dirty="0" sz="1200">
                <a:latin typeface="Times New Roman"/>
                <a:cs typeface="Times New Roman"/>
              </a:rPr>
              <a:t>logical errors that are very difficult to </a:t>
            </a:r>
            <a:r>
              <a:rPr dirty="0" sz="1200" spc="-5">
                <a:latin typeface="Times New Roman"/>
                <a:cs typeface="Times New Roman"/>
              </a:rPr>
              <a:t>spot. As  </a:t>
            </a:r>
            <a:r>
              <a:rPr dirty="0" sz="1200">
                <a:latin typeface="Times New Roman"/>
                <a:cs typeface="Times New Roman"/>
              </a:rPr>
              <a:t>an example consider the following</a:t>
            </a:r>
            <a:r>
              <a:rPr dirty="0" sz="1200" spc="-120">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a:latin typeface="Times New Roman"/>
                <a:cs typeface="Times New Roman"/>
              </a:rPr>
              <a:t>if (x &amp; </a:t>
            </a:r>
            <a:r>
              <a:rPr dirty="0" sz="1200" spc="-5">
                <a:latin typeface="Times New Roman"/>
                <a:cs typeface="Times New Roman"/>
              </a:rPr>
              <a:t>MASK </a:t>
            </a:r>
            <a:r>
              <a:rPr dirty="0" sz="1200">
                <a:latin typeface="Times New Roman"/>
                <a:cs typeface="Times New Roman"/>
              </a:rPr>
              <a:t>==</a:t>
            </a:r>
            <a:r>
              <a:rPr dirty="0" sz="1200" spc="-95">
                <a:latin typeface="Times New Roman"/>
                <a:cs typeface="Times New Roman"/>
              </a:rPr>
              <a:t> </a:t>
            </a:r>
            <a:r>
              <a:rPr dirty="0" sz="1200">
                <a:latin typeface="Times New Roman"/>
                <a:cs typeface="Times New Roman"/>
              </a:rPr>
              <a:t>BITS)</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6350">
              <a:lnSpc>
                <a:spcPts val="1380"/>
              </a:lnSpc>
            </a:pPr>
            <a:r>
              <a:rPr dirty="0" sz="1200">
                <a:latin typeface="Times New Roman"/>
                <a:cs typeface="Times New Roman"/>
              </a:rPr>
              <a:t>This causes problems because == operator has higher precedence than &amp; operator.  </a:t>
            </a:r>
            <a:r>
              <a:rPr dirty="0" sz="1200" spc="-5">
                <a:latin typeface="Times New Roman"/>
                <a:cs typeface="Times New Roman"/>
              </a:rPr>
              <a:t>Hence, MASK </a:t>
            </a:r>
            <a:r>
              <a:rPr dirty="0" sz="1200">
                <a:latin typeface="Times New Roman"/>
                <a:cs typeface="Times New Roman"/>
              </a:rPr>
              <a:t>and BITS are first compared for equality and then the result, </a:t>
            </a:r>
            <a:r>
              <a:rPr dirty="0" sz="1200" spc="-5">
                <a:latin typeface="Times New Roman"/>
                <a:cs typeface="Times New Roman"/>
              </a:rPr>
              <a:t>which </a:t>
            </a:r>
            <a:r>
              <a:rPr dirty="0" sz="1200">
                <a:latin typeface="Times New Roman"/>
                <a:cs typeface="Times New Roman"/>
              </a:rPr>
              <a:t>is 0 or  1, is andded </a:t>
            </a:r>
            <a:r>
              <a:rPr dirty="0" sz="1200" spc="-5">
                <a:latin typeface="Times New Roman"/>
                <a:cs typeface="Times New Roman"/>
              </a:rPr>
              <a:t>with </a:t>
            </a:r>
            <a:r>
              <a:rPr dirty="0" sz="1200">
                <a:latin typeface="Times New Roman"/>
                <a:cs typeface="Times New Roman"/>
              </a:rPr>
              <a:t>x. This kind of error </a:t>
            </a:r>
            <a:r>
              <a:rPr dirty="0" sz="1200" spc="-5">
                <a:latin typeface="Times New Roman"/>
                <a:cs typeface="Times New Roman"/>
              </a:rPr>
              <a:t>will </a:t>
            </a:r>
            <a:r>
              <a:rPr dirty="0" sz="1200">
                <a:latin typeface="Times New Roman"/>
                <a:cs typeface="Times New Roman"/>
              </a:rPr>
              <a:t>be extremely hard to catch. </a:t>
            </a:r>
            <a:r>
              <a:rPr dirty="0" sz="1200" spc="-10">
                <a:latin typeface="Times New Roman"/>
                <a:cs typeface="Times New Roman"/>
              </a:rPr>
              <a:t>If, </a:t>
            </a:r>
            <a:r>
              <a:rPr dirty="0" sz="1200">
                <a:latin typeface="Times New Roman"/>
                <a:cs typeface="Times New Roman"/>
              </a:rPr>
              <a:t>however,  parentheses are used, there </a:t>
            </a:r>
            <a:r>
              <a:rPr dirty="0" sz="1200" spc="-5">
                <a:latin typeface="Times New Roman"/>
                <a:cs typeface="Times New Roman"/>
              </a:rPr>
              <a:t>will </a:t>
            </a:r>
            <a:r>
              <a:rPr dirty="0" sz="1200">
                <a:latin typeface="Times New Roman"/>
                <a:cs typeface="Times New Roman"/>
              </a:rPr>
              <a:t>be no ambiguity as </a:t>
            </a:r>
            <a:r>
              <a:rPr dirty="0" sz="1200" spc="-5">
                <a:latin typeface="Times New Roman"/>
                <a:cs typeface="Times New Roman"/>
              </a:rPr>
              <a:t>shown</a:t>
            </a:r>
            <a:r>
              <a:rPr dirty="0" sz="1200" spc="-105">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a:latin typeface="Times New Roman"/>
                <a:cs typeface="Times New Roman"/>
              </a:rPr>
              <a:t>if ((x &amp; </a:t>
            </a:r>
            <a:r>
              <a:rPr dirty="0" sz="1200" spc="-5">
                <a:latin typeface="Times New Roman"/>
                <a:cs typeface="Times New Roman"/>
              </a:rPr>
              <a:t>MASK) </a:t>
            </a:r>
            <a:r>
              <a:rPr dirty="0" sz="1200">
                <a:latin typeface="Times New Roman"/>
                <a:cs typeface="Times New Roman"/>
              </a:rPr>
              <a:t>==</a:t>
            </a:r>
            <a:r>
              <a:rPr dirty="0" sz="1200" spc="-95">
                <a:latin typeface="Times New Roman"/>
                <a:cs typeface="Times New Roman"/>
              </a:rPr>
              <a:t> </a:t>
            </a:r>
            <a:r>
              <a:rPr dirty="0" sz="1200">
                <a:latin typeface="Times New Roman"/>
                <a:cs typeface="Times New Roman"/>
              </a:rPr>
              <a:t>BITS)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86611"/>
            <a:ext cx="5513070" cy="7792084"/>
          </a:xfrm>
          <a:prstGeom prst="rect">
            <a:avLst/>
          </a:prstGeom>
        </p:spPr>
        <p:txBody>
          <a:bodyPr wrap="square" lIns="0" tIns="0" rIns="0" bIns="0" rtlCol="0" vert="horz">
            <a:spAutoFit/>
          </a:bodyPr>
          <a:lstStyle/>
          <a:p>
            <a:pPr algn="just" marL="12700" marR="6985">
              <a:lnSpc>
                <a:spcPts val="1380"/>
              </a:lnSpc>
            </a:pPr>
            <a:r>
              <a:rPr dirty="0" sz="1200" spc="-5">
                <a:latin typeface="Times New Roman"/>
                <a:cs typeface="Times New Roman"/>
              </a:rPr>
              <a:t>Following </a:t>
            </a:r>
            <a:r>
              <a:rPr dirty="0" sz="1200">
                <a:latin typeface="Times New Roman"/>
                <a:cs typeface="Times New Roman"/>
              </a:rPr>
              <a:t>is another example of the use of parentheses </a:t>
            </a:r>
            <a:r>
              <a:rPr dirty="0" sz="1200" spc="-5">
                <a:latin typeface="Times New Roman"/>
                <a:cs typeface="Times New Roman"/>
              </a:rPr>
              <a:t>which </a:t>
            </a:r>
            <a:r>
              <a:rPr dirty="0" sz="1200">
                <a:latin typeface="Times New Roman"/>
                <a:cs typeface="Times New Roman"/>
              </a:rPr>
              <a:t>makes the code easier to  understand and hence easier to</a:t>
            </a:r>
            <a:r>
              <a:rPr dirty="0" sz="1200" spc="-114">
                <a:latin typeface="Times New Roman"/>
                <a:cs typeface="Times New Roman"/>
              </a:rPr>
              <a:t> </a:t>
            </a:r>
            <a:r>
              <a:rPr dirty="0" sz="1200">
                <a:latin typeface="Times New Roman"/>
                <a:cs typeface="Times New Roman"/>
              </a:rPr>
              <a:t>maintain.</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ct val="100000"/>
              </a:lnSpc>
              <a:spcBef>
                <a:spcPts val="5"/>
              </a:spcBef>
            </a:pPr>
            <a:r>
              <a:rPr dirty="0" sz="1000" spc="-5">
                <a:latin typeface="Times New Roman"/>
                <a:cs typeface="Times New Roman"/>
              </a:rPr>
              <a:t>leapYear = year % 4 == 0  &amp;&amp; year % 100 != 0 || year % </a:t>
            </a:r>
            <a:r>
              <a:rPr dirty="0" sz="1000" spc="5">
                <a:latin typeface="Times New Roman"/>
                <a:cs typeface="Times New Roman"/>
              </a:rPr>
              <a:t>400 </a:t>
            </a:r>
            <a:r>
              <a:rPr dirty="0" sz="1000" spc="-5">
                <a:latin typeface="Times New Roman"/>
                <a:cs typeface="Times New Roman"/>
              </a:rPr>
              <a:t>== 0</a:t>
            </a:r>
            <a:r>
              <a:rPr dirty="0" sz="1000" spc="100">
                <a:latin typeface="Times New Roman"/>
                <a:cs typeface="Times New Roman"/>
              </a:rPr>
              <a:t> </a:t>
            </a:r>
            <a:r>
              <a:rPr dirty="0" sz="1000" spc="-5">
                <a:latin typeface="Times New Roman"/>
                <a:cs typeface="Times New Roman"/>
              </a:rPr>
              <a:t>;</a:t>
            </a:r>
            <a:endParaRPr sz="1000">
              <a:latin typeface="Times New Roman"/>
              <a:cs typeface="Times New Roman"/>
            </a:endParaRPr>
          </a:p>
          <a:p>
            <a:pPr>
              <a:lnSpc>
                <a:spcPct val="100000"/>
              </a:lnSpc>
              <a:spcBef>
                <a:spcPts val="30"/>
              </a:spcBef>
            </a:pPr>
            <a:endParaRPr sz="1000">
              <a:latin typeface="Times New Roman"/>
              <a:cs typeface="Times New Roman"/>
            </a:endParaRPr>
          </a:p>
          <a:p>
            <a:pPr algn="just" marL="12700" marR="6985">
              <a:lnSpc>
                <a:spcPts val="1380"/>
              </a:lnSpc>
            </a:pPr>
            <a:r>
              <a:rPr dirty="0" sz="1200">
                <a:latin typeface="Times New Roman"/>
                <a:cs typeface="Times New Roman"/>
              </a:rPr>
              <a:t>In this case parentheses have not been used and therefore the definition of a leap year is  not very clear for the code. The code becomes </a:t>
            </a:r>
            <a:r>
              <a:rPr dirty="0" sz="1200" spc="-5">
                <a:latin typeface="Times New Roman"/>
                <a:cs typeface="Times New Roman"/>
              </a:rPr>
              <a:t>self </a:t>
            </a:r>
            <a:r>
              <a:rPr dirty="0" sz="1200">
                <a:latin typeface="Times New Roman"/>
                <a:cs typeface="Times New Roman"/>
              </a:rPr>
              <a:t>explanatory </a:t>
            </a:r>
            <a:r>
              <a:rPr dirty="0" sz="1200" spc="-5">
                <a:latin typeface="Times New Roman"/>
                <a:cs typeface="Times New Roman"/>
              </a:rPr>
              <a:t>with </a:t>
            </a:r>
            <a:r>
              <a:rPr dirty="0" sz="1200">
                <a:latin typeface="Times New Roman"/>
                <a:cs typeface="Times New Roman"/>
              </a:rPr>
              <a:t>the help of proper  use of parentheses as </a:t>
            </a:r>
            <a:r>
              <a:rPr dirty="0" sz="1200" spc="-5">
                <a:latin typeface="Times New Roman"/>
                <a:cs typeface="Times New Roman"/>
              </a:rPr>
              <a:t>shown</a:t>
            </a:r>
            <a:r>
              <a:rPr dirty="0" sz="1200" spc="-10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50"/>
              </a:spcBef>
            </a:pPr>
            <a:endParaRPr sz="950">
              <a:latin typeface="Times New Roman"/>
              <a:cs typeface="Times New Roman"/>
            </a:endParaRPr>
          </a:p>
          <a:p>
            <a:pPr marL="1383665" marR="2239010" indent="-914400">
              <a:lnSpc>
                <a:spcPts val="1150"/>
              </a:lnSpc>
            </a:pPr>
            <a:r>
              <a:rPr dirty="0" sz="1000" spc="-5">
                <a:latin typeface="Times New Roman"/>
                <a:cs typeface="Times New Roman"/>
              </a:rPr>
              <a:t>leapYear = ((year % 4 == 0) &amp;&amp; (year % </a:t>
            </a:r>
            <a:r>
              <a:rPr dirty="0" sz="1000">
                <a:latin typeface="Times New Roman"/>
                <a:cs typeface="Times New Roman"/>
              </a:rPr>
              <a:t>100 </a:t>
            </a:r>
            <a:r>
              <a:rPr dirty="0" sz="1000" spc="-5">
                <a:latin typeface="Times New Roman"/>
                <a:cs typeface="Times New Roman"/>
              </a:rPr>
              <a:t>!= 0)) </a:t>
            </a:r>
            <a:r>
              <a:rPr dirty="0" sz="1000" spc="-10">
                <a:latin typeface="Times New Roman"/>
                <a:cs typeface="Times New Roman"/>
              </a:rPr>
              <a:t>||  </a:t>
            </a:r>
            <a:r>
              <a:rPr dirty="0" sz="1000" spc="-5">
                <a:latin typeface="Times New Roman"/>
                <a:cs typeface="Times New Roman"/>
              </a:rPr>
              <a:t>(year % 400 </a:t>
            </a:r>
            <a:r>
              <a:rPr dirty="0" sz="1000" spc="5">
                <a:latin typeface="Times New Roman"/>
                <a:cs typeface="Times New Roman"/>
              </a:rPr>
              <a:t>==</a:t>
            </a:r>
            <a:r>
              <a:rPr dirty="0" sz="1000" spc="-65">
                <a:latin typeface="Times New Roman"/>
                <a:cs typeface="Times New Roman"/>
              </a:rPr>
              <a:t> </a:t>
            </a:r>
            <a:r>
              <a:rPr dirty="0" sz="1000" spc="-5">
                <a:latin typeface="Times New Roman"/>
                <a:cs typeface="Times New Roman"/>
              </a:rPr>
              <a:t>0);</a:t>
            </a: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25"/>
              </a:spcBef>
            </a:pPr>
            <a:endParaRPr sz="1150">
              <a:latin typeface="Times New Roman"/>
              <a:cs typeface="Times New Roman"/>
            </a:endParaRPr>
          </a:p>
          <a:p>
            <a:pPr algn="just" marL="12700">
              <a:lnSpc>
                <a:spcPct val="100000"/>
              </a:lnSpc>
            </a:pPr>
            <a:r>
              <a:rPr dirty="0" sz="1400" b="1">
                <a:latin typeface="Times New Roman"/>
                <a:cs typeface="Times New Roman"/>
              </a:rPr>
              <a:t>Breakup </a:t>
            </a:r>
            <a:r>
              <a:rPr dirty="0" sz="1400" spc="-10" b="1">
                <a:latin typeface="Times New Roman"/>
                <a:cs typeface="Times New Roman"/>
              </a:rPr>
              <a:t>complex</a:t>
            </a:r>
            <a:r>
              <a:rPr dirty="0" sz="1400" spc="-35" b="1">
                <a:latin typeface="Times New Roman"/>
                <a:cs typeface="Times New Roman"/>
              </a:rPr>
              <a:t> </a:t>
            </a:r>
            <a:r>
              <a:rPr dirty="0" sz="1400" b="1">
                <a:latin typeface="Times New Roman"/>
                <a:cs typeface="Times New Roman"/>
              </a:rPr>
              <a:t>expressions</a:t>
            </a:r>
            <a:endParaRPr sz="1400">
              <a:latin typeface="Times New Roman"/>
              <a:cs typeface="Times New Roman"/>
            </a:endParaRPr>
          </a:p>
          <a:p>
            <a:pPr>
              <a:lnSpc>
                <a:spcPct val="100000"/>
              </a:lnSpc>
              <a:spcBef>
                <a:spcPts val="20"/>
              </a:spcBef>
            </a:pPr>
            <a:endParaRPr sz="1450">
              <a:latin typeface="Times New Roman"/>
              <a:cs typeface="Times New Roman"/>
            </a:endParaRPr>
          </a:p>
          <a:p>
            <a:pPr algn="just" marL="241300" marR="5080">
              <a:lnSpc>
                <a:spcPts val="1380"/>
              </a:lnSpc>
            </a:pPr>
            <a:r>
              <a:rPr dirty="0" sz="1200">
                <a:latin typeface="Times New Roman"/>
                <a:cs typeface="Times New Roman"/>
              </a:rPr>
              <a:t>Complex expressions </a:t>
            </a:r>
            <a:r>
              <a:rPr dirty="0" sz="1200" spc="-5">
                <a:latin typeface="Times New Roman"/>
                <a:cs typeface="Times New Roman"/>
              </a:rPr>
              <a:t>should </a:t>
            </a:r>
            <a:r>
              <a:rPr dirty="0" sz="1200">
                <a:latin typeface="Times New Roman"/>
                <a:cs typeface="Times New Roman"/>
              </a:rPr>
              <a:t>be broken down </a:t>
            </a:r>
            <a:r>
              <a:rPr dirty="0" sz="1200" spc="5">
                <a:latin typeface="Times New Roman"/>
                <a:cs typeface="Times New Roman"/>
              </a:rPr>
              <a:t>into </a:t>
            </a:r>
            <a:r>
              <a:rPr dirty="0" sz="1200">
                <a:latin typeface="Times New Roman"/>
                <a:cs typeface="Times New Roman"/>
              </a:rPr>
              <a:t>multiple </a:t>
            </a:r>
            <a:r>
              <a:rPr dirty="0" sz="1200" spc="-5">
                <a:latin typeface="Times New Roman"/>
                <a:cs typeface="Times New Roman"/>
              </a:rPr>
              <a:t>statements. An </a:t>
            </a:r>
            <a:r>
              <a:rPr dirty="0" sz="1200">
                <a:latin typeface="Times New Roman"/>
                <a:cs typeface="Times New Roman"/>
              </a:rPr>
              <a:t>expression  is considered to be complex if it uses many operators in a </a:t>
            </a:r>
            <a:r>
              <a:rPr dirty="0" sz="1200" spc="-5">
                <a:latin typeface="Times New Roman"/>
                <a:cs typeface="Times New Roman"/>
              </a:rPr>
              <a:t>single statement. As </a:t>
            </a:r>
            <a:r>
              <a:rPr dirty="0" sz="1200">
                <a:latin typeface="Times New Roman"/>
                <a:cs typeface="Times New Roman"/>
              </a:rPr>
              <a:t>an  example consider the following</a:t>
            </a:r>
            <a:r>
              <a:rPr dirty="0" sz="1200" spc="-114">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ct val="100000"/>
              </a:lnSpc>
              <a:spcBef>
                <a:spcPts val="5"/>
              </a:spcBef>
            </a:pPr>
            <a:r>
              <a:rPr dirty="0" sz="1000" spc="-5">
                <a:latin typeface="Times New Roman"/>
                <a:cs typeface="Times New Roman"/>
              </a:rPr>
              <a:t>*x += </a:t>
            </a:r>
            <a:r>
              <a:rPr dirty="0" sz="1000">
                <a:latin typeface="Times New Roman"/>
                <a:cs typeface="Times New Roman"/>
              </a:rPr>
              <a:t>(*xp=(2*k </a:t>
            </a:r>
            <a:r>
              <a:rPr dirty="0" sz="1000" spc="-5">
                <a:latin typeface="Times New Roman"/>
                <a:cs typeface="Times New Roman"/>
              </a:rPr>
              <a:t>&lt; (n-m) ? c[k+1] :</a:t>
            </a:r>
            <a:r>
              <a:rPr dirty="0" sz="1000" spc="15">
                <a:latin typeface="Times New Roman"/>
                <a:cs typeface="Times New Roman"/>
              </a:rPr>
              <a:t> </a:t>
            </a:r>
            <a:r>
              <a:rPr dirty="0" sz="1000" spc="-5">
                <a:latin typeface="Times New Roman"/>
                <a:cs typeface="Times New Roman"/>
              </a:rPr>
              <a:t>d[k--]));</a:t>
            </a:r>
            <a:endParaRPr sz="1000">
              <a:latin typeface="Times New Roman"/>
              <a:cs typeface="Times New Roman"/>
            </a:endParaRPr>
          </a:p>
          <a:p>
            <a:pPr>
              <a:lnSpc>
                <a:spcPct val="100000"/>
              </a:lnSpc>
              <a:spcBef>
                <a:spcPts val="25"/>
              </a:spcBef>
            </a:pPr>
            <a:endParaRPr sz="1400">
              <a:latin typeface="Times New Roman"/>
              <a:cs typeface="Times New Roman"/>
            </a:endParaRPr>
          </a:p>
          <a:p>
            <a:pPr algn="just" marL="12700" marR="6350">
              <a:lnSpc>
                <a:spcPts val="1380"/>
              </a:lnSpc>
            </a:pPr>
            <a:r>
              <a:rPr dirty="0" sz="1200">
                <a:latin typeface="Times New Roman"/>
                <a:cs typeface="Times New Roman"/>
              </a:rPr>
              <a:t>This </a:t>
            </a:r>
            <a:r>
              <a:rPr dirty="0" sz="1200" spc="-5">
                <a:latin typeface="Times New Roman"/>
                <a:cs typeface="Times New Roman"/>
              </a:rPr>
              <a:t>statement </a:t>
            </a:r>
            <a:r>
              <a:rPr dirty="0" sz="1200">
                <a:latin typeface="Times New Roman"/>
                <a:cs typeface="Times New Roman"/>
              </a:rPr>
              <a:t>liberally uses a number of operators and hence is very difficult to follow  and understand. If it is broken down into </a:t>
            </a:r>
            <a:r>
              <a:rPr dirty="0" sz="1200" spc="-5">
                <a:latin typeface="Times New Roman"/>
                <a:cs typeface="Times New Roman"/>
              </a:rPr>
              <a:t>simple set </a:t>
            </a:r>
            <a:r>
              <a:rPr dirty="0" sz="1200">
                <a:latin typeface="Times New Roman"/>
                <a:cs typeface="Times New Roman"/>
              </a:rPr>
              <a:t>of </a:t>
            </a:r>
            <a:r>
              <a:rPr dirty="0" sz="1200" spc="-5">
                <a:latin typeface="Times New Roman"/>
                <a:cs typeface="Times New Roman"/>
              </a:rPr>
              <a:t>statements, </a:t>
            </a:r>
            <a:r>
              <a:rPr dirty="0" sz="1200">
                <a:latin typeface="Times New Roman"/>
                <a:cs typeface="Times New Roman"/>
              </a:rPr>
              <a:t>the logic becomes  easier to follow as </a:t>
            </a:r>
            <a:r>
              <a:rPr dirty="0" sz="1200" spc="-5">
                <a:latin typeface="Times New Roman"/>
                <a:cs typeface="Times New Roman"/>
              </a:rPr>
              <a:t>shown</a:t>
            </a:r>
            <a:r>
              <a:rPr dirty="0" sz="1200" spc="-11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30"/>
              </a:spcBef>
            </a:pPr>
            <a:endParaRPr sz="1300">
              <a:latin typeface="Times New Roman"/>
              <a:cs typeface="Times New Roman"/>
            </a:endParaRPr>
          </a:p>
          <a:p>
            <a:pPr marL="469900">
              <a:lnSpc>
                <a:spcPts val="1295"/>
              </a:lnSpc>
            </a:pPr>
            <a:r>
              <a:rPr dirty="0" sz="1100">
                <a:latin typeface="Times New Roman"/>
                <a:cs typeface="Times New Roman"/>
              </a:rPr>
              <a:t>if (2*k &lt;</a:t>
            </a:r>
            <a:r>
              <a:rPr dirty="0" sz="1100" spc="-80">
                <a:latin typeface="Times New Roman"/>
                <a:cs typeface="Times New Roman"/>
              </a:rPr>
              <a:t> </a:t>
            </a:r>
            <a:r>
              <a:rPr dirty="0" sz="1100" spc="-10">
                <a:latin typeface="Times New Roman"/>
                <a:cs typeface="Times New Roman"/>
              </a:rPr>
              <a:t>n-m)</a:t>
            </a:r>
            <a:endParaRPr sz="1100">
              <a:latin typeface="Times New Roman"/>
              <a:cs typeface="Times New Roman"/>
            </a:endParaRPr>
          </a:p>
          <a:p>
            <a:pPr marL="926465">
              <a:lnSpc>
                <a:spcPts val="1265"/>
              </a:lnSpc>
            </a:pPr>
            <a:r>
              <a:rPr dirty="0" sz="1100">
                <a:latin typeface="Times New Roman"/>
                <a:cs typeface="Times New Roman"/>
              </a:rPr>
              <a:t>*xp =</a:t>
            </a:r>
            <a:r>
              <a:rPr dirty="0" sz="1100" spc="-85">
                <a:latin typeface="Times New Roman"/>
                <a:cs typeface="Times New Roman"/>
              </a:rPr>
              <a:t> </a:t>
            </a:r>
            <a:r>
              <a:rPr dirty="0" sz="1100">
                <a:latin typeface="Times New Roman"/>
                <a:cs typeface="Times New Roman"/>
              </a:rPr>
              <a:t>c[k+1];</a:t>
            </a:r>
            <a:endParaRPr sz="1100">
              <a:latin typeface="Times New Roman"/>
              <a:cs typeface="Times New Roman"/>
            </a:endParaRPr>
          </a:p>
          <a:p>
            <a:pPr marL="469900">
              <a:lnSpc>
                <a:spcPts val="1260"/>
              </a:lnSpc>
            </a:pPr>
            <a:r>
              <a:rPr dirty="0" sz="1100">
                <a:latin typeface="Times New Roman"/>
                <a:cs typeface="Times New Roman"/>
              </a:rPr>
              <a:t>else</a:t>
            </a:r>
            <a:endParaRPr sz="1100">
              <a:latin typeface="Times New Roman"/>
              <a:cs typeface="Times New Roman"/>
            </a:endParaRPr>
          </a:p>
          <a:p>
            <a:pPr marL="926465">
              <a:lnSpc>
                <a:spcPts val="1265"/>
              </a:lnSpc>
            </a:pPr>
            <a:r>
              <a:rPr dirty="0" sz="1100">
                <a:latin typeface="Times New Roman"/>
                <a:cs typeface="Times New Roman"/>
              </a:rPr>
              <a:t>*xp =</a:t>
            </a:r>
            <a:r>
              <a:rPr dirty="0" sz="1100" spc="-85">
                <a:latin typeface="Times New Roman"/>
                <a:cs typeface="Times New Roman"/>
              </a:rPr>
              <a:t> </a:t>
            </a:r>
            <a:r>
              <a:rPr dirty="0" sz="1100" spc="-5">
                <a:latin typeface="Times New Roman"/>
                <a:cs typeface="Times New Roman"/>
              </a:rPr>
              <a:t>d[k--];</a:t>
            </a:r>
            <a:endParaRPr sz="1100">
              <a:latin typeface="Times New Roman"/>
              <a:cs typeface="Times New Roman"/>
            </a:endParaRPr>
          </a:p>
          <a:p>
            <a:pPr marL="469900">
              <a:lnSpc>
                <a:spcPts val="1295"/>
              </a:lnSpc>
            </a:pPr>
            <a:r>
              <a:rPr dirty="0" sz="1100">
                <a:latin typeface="Times New Roman"/>
                <a:cs typeface="Times New Roman"/>
              </a:rPr>
              <a:t>*x = *x +</a:t>
            </a:r>
            <a:r>
              <a:rPr dirty="0" sz="1100" spc="-85">
                <a:latin typeface="Times New Roman"/>
                <a:cs typeface="Times New Roman"/>
              </a:rPr>
              <a:t> </a:t>
            </a:r>
            <a:r>
              <a:rPr dirty="0" sz="1100">
                <a:latin typeface="Times New Roman"/>
                <a:cs typeface="Times New Roman"/>
              </a:rPr>
              <a:t>*xp;</a:t>
            </a: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45"/>
              </a:spcBef>
            </a:pPr>
            <a:endParaRPr sz="1050">
              <a:latin typeface="Times New Roman"/>
              <a:cs typeface="Times New Roman"/>
            </a:endParaRPr>
          </a:p>
          <a:p>
            <a:pPr algn="just" marL="12700">
              <a:lnSpc>
                <a:spcPct val="100000"/>
              </a:lnSpc>
              <a:spcBef>
                <a:spcPts val="5"/>
              </a:spcBef>
            </a:pPr>
            <a:r>
              <a:rPr dirty="0" sz="1400" b="1">
                <a:latin typeface="Times New Roman"/>
                <a:cs typeface="Times New Roman"/>
              </a:rPr>
              <a:t>10.8 </a:t>
            </a:r>
            <a:r>
              <a:rPr dirty="0" sz="1400" spc="-5" b="1">
                <a:latin typeface="Times New Roman"/>
                <a:cs typeface="Times New Roman"/>
              </a:rPr>
              <a:t>Shortcuts </a:t>
            </a:r>
            <a:r>
              <a:rPr dirty="0" sz="1400" b="1">
                <a:latin typeface="Times New Roman"/>
                <a:cs typeface="Times New Roman"/>
              </a:rPr>
              <a:t>and </a:t>
            </a:r>
            <a:r>
              <a:rPr dirty="0" sz="1400" spc="-5" b="1">
                <a:latin typeface="Times New Roman"/>
                <a:cs typeface="Times New Roman"/>
              </a:rPr>
              <a:t>cryptic</a:t>
            </a:r>
            <a:r>
              <a:rPr dirty="0" sz="1400" spc="-50" b="1">
                <a:latin typeface="Times New Roman"/>
                <a:cs typeface="Times New Roman"/>
              </a:rPr>
              <a:t> </a:t>
            </a:r>
            <a:r>
              <a:rPr dirty="0" sz="1400" b="1">
                <a:latin typeface="Times New Roman"/>
                <a:cs typeface="Times New Roman"/>
              </a:rPr>
              <a:t>code</a:t>
            </a:r>
            <a:endParaRPr sz="1400">
              <a:latin typeface="Times New Roman"/>
              <a:cs typeface="Times New Roman"/>
            </a:endParaRPr>
          </a:p>
          <a:p>
            <a:pPr>
              <a:lnSpc>
                <a:spcPct val="100000"/>
              </a:lnSpc>
              <a:spcBef>
                <a:spcPts val="20"/>
              </a:spcBef>
            </a:pPr>
            <a:endParaRPr sz="1450">
              <a:latin typeface="Times New Roman"/>
              <a:cs typeface="Times New Roman"/>
            </a:endParaRPr>
          </a:p>
          <a:p>
            <a:pPr algn="just" marL="12700" marR="5080">
              <a:lnSpc>
                <a:spcPts val="1380"/>
              </a:lnSpc>
            </a:pPr>
            <a:r>
              <a:rPr dirty="0" sz="1200" spc="-5">
                <a:latin typeface="Times New Roman"/>
                <a:cs typeface="Times New Roman"/>
              </a:rPr>
              <a:t>Sometimes </a:t>
            </a:r>
            <a:r>
              <a:rPr dirty="0" sz="1200">
                <a:latin typeface="Times New Roman"/>
                <a:cs typeface="Times New Roman"/>
              </a:rPr>
              <a:t>the programmers, in their creative excitement, try to </a:t>
            </a:r>
            <a:r>
              <a:rPr dirty="0" sz="1200" spc="-5">
                <a:latin typeface="Times New Roman"/>
                <a:cs typeface="Times New Roman"/>
              </a:rPr>
              <a:t>write </a:t>
            </a:r>
            <a:r>
              <a:rPr dirty="0" sz="1200">
                <a:latin typeface="Times New Roman"/>
                <a:cs typeface="Times New Roman"/>
              </a:rPr>
              <a:t>very concise code  by using </a:t>
            </a:r>
            <a:r>
              <a:rPr dirty="0" sz="1200" spc="-5">
                <a:latin typeface="Times New Roman"/>
                <a:cs typeface="Times New Roman"/>
              </a:rPr>
              <a:t>shortcuts </a:t>
            </a:r>
            <a:r>
              <a:rPr dirty="0" sz="1200">
                <a:latin typeface="Times New Roman"/>
                <a:cs typeface="Times New Roman"/>
              </a:rPr>
              <a:t>and playing certain kinds of tricks. This results in a code </a:t>
            </a:r>
            <a:r>
              <a:rPr dirty="0" sz="1200" spc="-5">
                <a:latin typeface="Times New Roman"/>
                <a:cs typeface="Times New Roman"/>
              </a:rPr>
              <a:t>which </a:t>
            </a:r>
            <a:r>
              <a:rPr dirty="0" sz="1200">
                <a:latin typeface="Times New Roman"/>
                <a:cs typeface="Times New Roman"/>
              </a:rPr>
              <a:t>is  cryptic in nature and hence is difficult to follow. </a:t>
            </a:r>
            <a:r>
              <a:rPr dirty="0" sz="1200" spc="-5">
                <a:latin typeface="Times New Roman"/>
                <a:cs typeface="Times New Roman"/>
              </a:rPr>
              <a:t>Maintenance </a:t>
            </a:r>
            <a:r>
              <a:rPr dirty="0" sz="1200">
                <a:latin typeface="Times New Roman"/>
                <a:cs typeface="Times New Roman"/>
              </a:rPr>
              <a:t>of </a:t>
            </a:r>
            <a:r>
              <a:rPr dirty="0" sz="1200" spc="-5">
                <a:latin typeface="Times New Roman"/>
                <a:cs typeface="Times New Roman"/>
              </a:rPr>
              <a:t>such </a:t>
            </a:r>
            <a:r>
              <a:rPr dirty="0" sz="1200">
                <a:latin typeface="Times New Roman"/>
                <a:cs typeface="Times New Roman"/>
              </a:rPr>
              <a:t>code therefore  becomes a nightmare. </a:t>
            </a:r>
            <a:r>
              <a:rPr dirty="0" sz="1200" spc="-5">
                <a:latin typeface="Times New Roman"/>
                <a:cs typeface="Times New Roman"/>
              </a:rPr>
              <a:t>Following </a:t>
            </a:r>
            <a:r>
              <a:rPr dirty="0" sz="1200">
                <a:latin typeface="Times New Roman"/>
                <a:cs typeface="Times New Roman"/>
              </a:rPr>
              <a:t>are </a:t>
            </a:r>
            <a:r>
              <a:rPr dirty="0" sz="1200" spc="-5">
                <a:latin typeface="Times New Roman"/>
                <a:cs typeface="Times New Roman"/>
              </a:rPr>
              <a:t>some </a:t>
            </a:r>
            <a:r>
              <a:rPr dirty="0" sz="1200">
                <a:latin typeface="Times New Roman"/>
                <a:cs typeface="Times New Roman"/>
              </a:rPr>
              <a:t>examples of </a:t>
            </a:r>
            <a:r>
              <a:rPr dirty="0" sz="1200" spc="-5">
                <a:latin typeface="Times New Roman"/>
                <a:cs typeface="Times New Roman"/>
              </a:rPr>
              <a:t>such</a:t>
            </a:r>
            <a:r>
              <a:rPr dirty="0" sz="1200" spc="-85">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pPr>
            <a:endParaRPr sz="1200">
              <a:latin typeface="Times New Roman"/>
              <a:cs typeface="Times New Roman"/>
            </a:endParaRPr>
          </a:p>
          <a:p>
            <a:pPr marL="241300" marR="8255" indent="-228600">
              <a:lnSpc>
                <a:spcPts val="1380"/>
              </a:lnSpc>
            </a:pPr>
            <a:r>
              <a:rPr dirty="0" sz="1200">
                <a:latin typeface="Times New Roman"/>
                <a:cs typeface="Times New Roman"/>
              </a:rPr>
              <a:t>1. Let us </a:t>
            </a:r>
            <a:r>
              <a:rPr dirty="0" sz="1200" spc="-5">
                <a:latin typeface="Times New Roman"/>
                <a:cs typeface="Times New Roman"/>
              </a:rPr>
              <a:t>start with </a:t>
            </a:r>
            <a:r>
              <a:rPr dirty="0" sz="1200">
                <a:latin typeface="Times New Roman"/>
                <a:cs typeface="Times New Roman"/>
              </a:rPr>
              <a:t>a very </a:t>
            </a:r>
            <a:r>
              <a:rPr dirty="0" sz="1200" spc="-5">
                <a:latin typeface="Times New Roman"/>
                <a:cs typeface="Times New Roman"/>
              </a:rPr>
              <a:t>simple shortcut, </a:t>
            </a:r>
            <a:r>
              <a:rPr dirty="0" sz="1200">
                <a:latin typeface="Times New Roman"/>
                <a:cs typeface="Times New Roman"/>
              </a:rPr>
              <a:t>often used by programmers. </a:t>
            </a:r>
            <a:r>
              <a:rPr dirty="0" sz="1200" spc="-5">
                <a:latin typeface="Times New Roman"/>
                <a:cs typeface="Times New Roman"/>
              </a:rPr>
              <a:t>Assume </a:t>
            </a:r>
            <a:r>
              <a:rPr dirty="0" sz="1200">
                <a:latin typeface="Times New Roman"/>
                <a:cs typeface="Times New Roman"/>
              </a:rPr>
              <a:t>that </a:t>
            </a:r>
            <a:r>
              <a:rPr dirty="0" sz="1200" spc="-5">
                <a:latin typeface="Times New Roman"/>
                <a:cs typeface="Times New Roman"/>
              </a:rPr>
              <a:t>we  </a:t>
            </a:r>
            <a:r>
              <a:rPr dirty="0" sz="1200">
                <a:latin typeface="Times New Roman"/>
                <a:cs typeface="Times New Roman"/>
              </a:rPr>
              <a:t>have the following</a:t>
            </a:r>
            <a:r>
              <a:rPr dirty="0" sz="1200" spc="-105">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ct val="100000"/>
              </a:lnSpc>
              <a:spcBef>
                <a:spcPts val="5"/>
              </a:spcBef>
            </a:pPr>
            <a:r>
              <a:rPr dirty="0" sz="1000" spc="-5">
                <a:latin typeface="Times New Roman"/>
                <a:cs typeface="Times New Roman"/>
              </a:rPr>
              <a:t>x *=</a:t>
            </a:r>
            <a:r>
              <a:rPr dirty="0" sz="1000" spc="-90">
                <a:latin typeface="Times New Roman"/>
                <a:cs typeface="Times New Roman"/>
              </a:rPr>
              <a:t> </a:t>
            </a:r>
            <a:r>
              <a:rPr dirty="0" sz="1000" spc="-5">
                <a:latin typeface="Times New Roman"/>
                <a:cs typeface="Times New Roman"/>
              </a:rPr>
              <a:t>a;</a:t>
            </a:r>
            <a:endParaRPr sz="1000">
              <a:latin typeface="Times New Roman"/>
              <a:cs typeface="Times New Roman"/>
            </a:endParaRPr>
          </a:p>
          <a:p>
            <a:pPr>
              <a:lnSpc>
                <a:spcPct val="100000"/>
              </a:lnSpc>
              <a:spcBef>
                <a:spcPts val="45"/>
              </a:spcBef>
            </a:pPr>
            <a:endParaRPr sz="1300">
              <a:latin typeface="Times New Roman"/>
              <a:cs typeface="Times New Roman"/>
            </a:endParaRPr>
          </a:p>
          <a:p>
            <a:pPr algn="just" marL="241300">
              <a:lnSpc>
                <a:spcPct val="100000"/>
              </a:lnSpc>
            </a:pPr>
            <a:r>
              <a:rPr dirty="0" sz="1200" spc="-5">
                <a:latin typeface="Times New Roman"/>
                <a:cs typeface="Times New Roman"/>
              </a:rPr>
              <a:t>For some </a:t>
            </a:r>
            <a:r>
              <a:rPr dirty="0" sz="1200">
                <a:latin typeface="Times New Roman"/>
                <a:cs typeface="Times New Roman"/>
              </a:rPr>
              <a:t>reason the code </a:t>
            </a:r>
            <a:r>
              <a:rPr dirty="0" sz="1200" spc="-5">
                <a:latin typeface="Times New Roman"/>
                <a:cs typeface="Times New Roman"/>
              </a:rPr>
              <a:t>was </a:t>
            </a:r>
            <a:r>
              <a:rPr dirty="0" sz="1200">
                <a:latin typeface="Times New Roman"/>
                <a:cs typeface="Times New Roman"/>
              </a:rPr>
              <a:t>later modified</a:t>
            </a:r>
            <a:r>
              <a:rPr dirty="0" sz="1200" spc="-90">
                <a:latin typeface="Times New Roman"/>
                <a:cs typeface="Times New Roman"/>
              </a:rPr>
              <a:t> </a:t>
            </a:r>
            <a:r>
              <a:rPr dirty="0" sz="1200">
                <a:latin typeface="Times New Roman"/>
                <a:cs typeface="Times New Roman"/>
              </a:rPr>
              <a:t>to:</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2435" cy="8023859"/>
          </a:xfrm>
          <a:prstGeom prst="rect">
            <a:avLst/>
          </a:prstGeom>
        </p:spPr>
        <p:txBody>
          <a:bodyPr wrap="square" lIns="0" tIns="0" rIns="0" bIns="0" rtlCol="0" vert="horz">
            <a:spAutoFit/>
          </a:bodyPr>
          <a:lstStyle/>
          <a:p>
            <a:pPr marL="469900">
              <a:lnSpc>
                <a:spcPct val="100000"/>
              </a:lnSpc>
            </a:pPr>
            <a:r>
              <a:rPr dirty="0" sz="1200">
                <a:latin typeface="Times New Roman"/>
                <a:cs typeface="Times New Roman"/>
              </a:rPr>
              <a:t>x *= a +</a:t>
            </a:r>
            <a:r>
              <a:rPr dirty="0" sz="1200" spc="-100">
                <a:latin typeface="Times New Roman"/>
                <a:cs typeface="Times New Roman"/>
              </a:rPr>
              <a:t> </a:t>
            </a:r>
            <a:r>
              <a:rPr dirty="0" sz="1200">
                <a:latin typeface="Times New Roman"/>
                <a:cs typeface="Times New Roman"/>
              </a:rPr>
              <a:t>b;</a:t>
            </a:r>
            <a:endParaRPr sz="1200">
              <a:latin typeface="Times New Roman"/>
              <a:cs typeface="Times New Roman"/>
            </a:endParaRPr>
          </a:p>
          <a:p>
            <a:pPr>
              <a:lnSpc>
                <a:spcPct val="100000"/>
              </a:lnSpc>
              <a:spcBef>
                <a:spcPts val="30"/>
              </a:spcBef>
            </a:pPr>
            <a:endParaRPr sz="1400">
              <a:latin typeface="Times New Roman"/>
              <a:cs typeface="Times New Roman"/>
            </a:endParaRPr>
          </a:p>
          <a:p>
            <a:pPr algn="just" marL="241300" marR="5715">
              <a:lnSpc>
                <a:spcPts val="1380"/>
              </a:lnSpc>
              <a:spcBef>
                <a:spcPts val="5"/>
              </a:spcBef>
            </a:pPr>
            <a:r>
              <a:rPr dirty="0" sz="1200">
                <a:latin typeface="Times New Roman"/>
                <a:cs typeface="Times New Roman"/>
              </a:rPr>
              <a:t>This </a:t>
            </a:r>
            <a:r>
              <a:rPr dirty="0" sz="1200" spc="-5">
                <a:latin typeface="Times New Roman"/>
                <a:cs typeface="Times New Roman"/>
              </a:rPr>
              <a:t>seemingly </a:t>
            </a:r>
            <a:r>
              <a:rPr dirty="0" sz="1200">
                <a:latin typeface="Times New Roman"/>
                <a:cs typeface="Times New Roman"/>
              </a:rPr>
              <a:t>harmless change is actually a little cryptic and causes confusion. The  problem lies </a:t>
            </a:r>
            <a:r>
              <a:rPr dirty="0" sz="1200" spc="-5">
                <a:latin typeface="Times New Roman"/>
                <a:cs typeface="Times New Roman"/>
              </a:rPr>
              <a:t>with </a:t>
            </a:r>
            <a:r>
              <a:rPr dirty="0" sz="1200">
                <a:latin typeface="Times New Roman"/>
                <a:cs typeface="Times New Roman"/>
              </a:rPr>
              <a:t>the semantics of this </a:t>
            </a:r>
            <a:r>
              <a:rPr dirty="0" sz="1200" spc="-5">
                <a:latin typeface="Times New Roman"/>
                <a:cs typeface="Times New Roman"/>
              </a:rPr>
              <a:t>statement. Does </a:t>
            </a:r>
            <a:r>
              <a:rPr dirty="0" sz="1200">
                <a:latin typeface="Times New Roman"/>
                <a:cs typeface="Times New Roman"/>
              </a:rPr>
              <a:t>it mean x = x*a+b or x =  x*(a+b)? The </a:t>
            </a:r>
            <a:r>
              <a:rPr dirty="0" sz="1200" spc="-5">
                <a:latin typeface="Times New Roman"/>
                <a:cs typeface="Times New Roman"/>
              </a:rPr>
              <a:t>second </a:t>
            </a:r>
            <a:r>
              <a:rPr dirty="0" sz="1200">
                <a:latin typeface="Times New Roman"/>
                <a:cs typeface="Times New Roman"/>
              </a:rPr>
              <a:t>one is the right answer but is not obvious from the </a:t>
            </a:r>
            <a:r>
              <a:rPr dirty="0" sz="1200" spc="-5">
                <a:latin typeface="Times New Roman"/>
                <a:cs typeface="Times New Roman"/>
              </a:rPr>
              <a:t>syntax </a:t>
            </a:r>
            <a:r>
              <a:rPr dirty="0" sz="1200">
                <a:latin typeface="Times New Roman"/>
                <a:cs typeface="Times New Roman"/>
              </a:rPr>
              <a:t>and  hence causes</a:t>
            </a:r>
            <a:r>
              <a:rPr dirty="0" sz="1200" spc="-105">
                <a:latin typeface="Times New Roman"/>
                <a:cs typeface="Times New Roman"/>
              </a:rPr>
              <a:t> </a:t>
            </a:r>
            <a:r>
              <a:rPr dirty="0" sz="1200">
                <a:latin typeface="Times New Roman"/>
                <a:cs typeface="Times New Roman"/>
              </a:rPr>
              <a:t>problems.</a:t>
            </a:r>
            <a:endParaRPr sz="1200">
              <a:latin typeface="Times New Roman"/>
              <a:cs typeface="Times New Roman"/>
            </a:endParaRPr>
          </a:p>
          <a:p>
            <a:pPr marL="469900" marR="374015" indent="-457200">
              <a:lnSpc>
                <a:spcPts val="2990"/>
              </a:lnSpc>
              <a:spcBef>
                <a:spcPts val="90"/>
              </a:spcBef>
              <a:buAutoNum type="arabicPeriod" startAt="2"/>
              <a:tabLst>
                <a:tab pos="241300" algn="l"/>
              </a:tabLst>
            </a:pPr>
            <a:r>
              <a:rPr dirty="0" sz="1200">
                <a:latin typeface="Times New Roman"/>
                <a:cs typeface="Times New Roman"/>
              </a:rPr>
              <a:t>Let us now look at a more complex example. What is the following code</a:t>
            </a:r>
            <a:r>
              <a:rPr dirty="0" sz="1200" spc="-155">
                <a:latin typeface="Times New Roman"/>
                <a:cs typeface="Times New Roman"/>
              </a:rPr>
              <a:t> </a:t>
            </a:r>
            <a:r>
              <a:rPr dirty="0" sz="1200">
                <a:latin typeface="Times New Roman"/>
                <a:cs typeface="Times New Roman"/>
              </a:rPr>
              <a:t>doing?  </a:t>
            </a:r>
            <a:r>
              <a:rPr dirty="0" sz="1200" spc="-5">
                <a:latin typeface="Times New Roman"/>
                <a:cs typeface="Times New Roman"/>
              </a:rPr>
              <a:t>subkey </a:t>
            </a:r>
            <a:r>
              <a:rPr dirty="0" sz="1200">
                <a:latin typeface="Times New Roman"/>
                <a:cs typeface="Times New Roman"/>
              </a:rPr>
              <a:t>= </a:t>
            </a:r>
            <a:r>
              <a:rPr dirty="0" sz="1200" spc="-5">
                <a:latin typeface="Times New Roman"/>
                <a:cs typeface="Times New Roman"/>
              </a:rPr>
              <a:t>subkey </a:t>
            </a:r>
            <a:r>
              <a:rPr dirty="0" sz="1200">
                <a:latin typeface="Times New Roman"/>
                <a:cs typeface="Times New Roman"/>
              </a:rPr>
              <a:t>&gt;&gt; (bitoff – (bitoff &gt;&gt; 3) &lt;&lt;</a:t>
            </a:r>
            <a:r>
              <a:rPr dirty="0" sz="1200" spc="-80">
                <a:latin typeface="Times New Roman"/>
                <a:cs typeface="Times New Roman"/>
              </a:rPr>
              <a:t> </a:t>
            </a:r>
            <a:r>
              <a:rPr dirty="0" sz="1200">
                <a:latin typeface="Times New Roman"/>
                <a:cs typeface="Times New Roman"/>
              </a:rPr>
              <a:t>3));</a:t>
            </a:r>
            <a:endParaRPr sz="1200">
              <a:latin typeface="Times New Roman"/>
              <a:cs typeface="Times New Roman"/>
            </a:endParaRPr>
          </a:p>
          <a:p>
            <a:pPr algn="just" marL="241300" marR="5715">
              <a:lnSpc>
                <a:spcPts val="1380"/>
              </a:lnSpc>
              <a:spcBef>
                <a:spcPts val="1055"/>
              </a:spcBef>
            </a:pPr>
            <a:r>
              <a:rPr dirty="0" sz="1200" spc="-5">
                <a:latin typeface="Times New Roman"/>
                <a:cs typeface="Times New Roman"/>
              </a:rPr>
              <a:t>As </a:t>
            </a:r>
            <a:r>
              <a:rPr dirty="0" sz="1200">
                <a:latin typeface="Times New Roman"/>
                <a:cs typeface="Times New Roman"/>
              </a:rPr>
              <a:t>can be </a:t>
            </a:r>
            <a:r>
              <a:rPr dirty="0" sz="1200" spc="-5">
                <a:latin typeface="Times New Roman"/>
                <a:cs typeface="Times New Roman"/>
              </a:rPr>
              <a:t>seen, </a:t>
            </a:r>
            <a:r>
              <a:rPr dirty="0" sz="1200">
                <a:latin typeface="Times New Roman"/>
                <a:cs typeface="Times New Roman"/>
              </a:rPr>
              <a:t>it is pretty hard to understand and therefore difficult to debug in case  there is any problem. What this code is actually doing is masking bitoff </a:t>
            </a:r>
            <a:r>
              <a:rPr dirty="0" sz="1200" spc="-5">
                <a:latin typeface="Times New Roman"/>
                <a:cs typeface="Times New Roman"/>
              </a:rPr>
              <a:t>with </a:t>
            </a:r>
            <a:r>
              <a:rPr dirty="0" sz="1200">
                <a:latin typeface="Times New Roman"/>
                <a:cs typeface="Times New Roman"/>
              </a:rPr>
              <a:t>octal 7  and then use the result to </a:t>
            </a:r>
            <a:r>
              <a:rPr dirty="0" sz="1200" spc="-5">
                <a:latin typeface="Times New Roman"/>
                <a:cs typeface="Times New Roman"/>
              </a:rPr>
              <a:t>shift subkey </a:t>
            </a:r>
            <a:r>
              <a:rPr dirty="0" sz="1200">
                <a:latin typeface="Times New Roman"/>
                <a:cs typeface="Times New Roman"/>
              </a:rPr>
              <a:t>those many time. This can be </a:t>
            </a:r>
            <a:r>
              <a:rPr dirty="0" sz="1200" spc="-5">
                <a:latin typeface="Times New Roman"/>
                <a:cs typeface="Times New Roman"/>
              </a:rPr>
              <a:t>written </a:t>
            </a:r>
            <a:r>
              <a:rPr dirty="0" sz="1200">
                <a:latin typeface="Times New Roman"/>
                <a:cs typeface="Times New Roman"/>
              </a:rPr>
              <a:t>as  follows: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spc="-5">
                <a:latin typeface="Times New Roman"/>
                <a:cs typeface="Times New Roman"/>
              </a:rPr>
              <a:t>subkey </a:t>
            </a:r>
            <a:r>
              <a:rPr dirty="0" sz="1200">
                <a:latin typeface="Times New Roman"/>
                <a:cs typeface="Times New Roman"/>
              </a:rPr>
              <a:t>= </a:t>
            </a:r>
            <a:r>
              <a:rPr dirty="0" sz="1200" spc="-5">
                <a:latin typeface="Times New Roman"/>
                <a:cs typeface="Times New Roman"/>
              </a:rPr>
              <a:t>subkey </a:t>
            </a:r>
            <a:r>
              <a:rPr dirty="0" sz="1200">
                <a:latin typeface="Times New Roman"/>
                <a:cs typeface="Times New Roman"/>
              </a:rPr>
              <a:t>&gt;&gt; (bitoff &amp;</a:t>
            </a:r>
            <a:r>
              <a:rPr dirty="0" sz="1200" spc="-80">
                <a:latin typeface="Times New Roman"/>
                <a:cs typeface="Times New Roman"/>
              </a:rPr>
              <a:t> </a:t>
            </a:r>
            <a:r>
              <a:rPr dirty="0" sz="1200">
                <a:latin typeface="Times New Roman"/>
                <a:cs typeface="Times New Roman"/>
              </a:rPr>
              <a:t>0x7);</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241300" marR="5080">
              <a:lnSpc>
                <a:spcPts val="1380"/>
              </a:lnSpc>
            </a:pPr>
            <a:r>
              <a:rPr dirty="0" sz="1200">
                <a:latin typeface="Times New Roman"/>
                <a:cs typeface="Times New Roman"/>
              </a:rPr>
              <a:t>It is quite evident that the </a:t>
            </a:r>
            <a:r>
              <a:rPr dirty="0" sz="1200" spc="-5">
                <a:latin typeface="Times New Roman"/>
                <a:cs typeface="Times New Roman"/>
              </a:rPr>
              <a:t>second </a:t>
            </a:r>
            <a:r>
              <a:rPr dirty="0" sz="1200">
                <a:latin typeface="Times New Roman"/>
                <a:cs typeface="Times New Roman"/>
              </a:rPr>
              <a:t>piece of code is much follow to read than the first  one.</a:t>
            </a:r>
            <a:endParaRPr sz="1200">
              <a:latin typeface="Times New Roman"/>
              <a:cs typeface="Times New Roman"/>
            </a:endParaRPr>
          </a:p>
          <a:p>
            <a:pPr marL="469900" marR="1233805" indent="-457200">
              <a:lnSpc>
                <a:spcPts val="2760"/>
              </a:lnSpc>
              <a:spcBef>
                <a:spcPts val="275"/>
              </a:spcBef>
              <a:buAutoNum type="arabicPeriod" startAt="3"/>
              <a:tabLst>
                <a:tab pos="241300" algn="l"/>
              </a:tabLst>
            </a:pPr>
            <a:r>
              <a:rPr dirty="0" sz="1200">
                <a:latin typeface="Times New Roman"/>
                <a:cs typeface="Times New Roman"/>
              </a:rPr>
              <a:t>The following piece of code is taken from a commercial</a:t>
            </a:r>
            <a:r>
              <a:rPr dirty="0" sz="1200" spc="-125">
                <a:latin typeface="Times New Roman"/>
                <a:cs typeface="Times New Roman"/>
              </a:rPr>
              <a:t> </a:t>
            </a:r>
            <a:r>
              <a:rPr dirty="0" sz="1200" spc="-5">
                <a:latin typeface="Times New Roman"/>
                <a:cs typeface="Times New Roman"/>
              </a:rPr>
              <a:t>software:  </a:t>
            </a:r>
            <a:r>
              <a:rPr dirty="0" sz="1200">
                <a:latin typeface="Times New Roman"/>
                <a:cs typeface="Times New Roman"/>
              </a:rPr>
              <a:t>a = a &gt;&gt;</a:t>
            </a:r>
            <a:r>
              <a:rPr dirty="0" sz="1200" spc="-100">
                <a:latin typeface="Times New Roman"/>
                <a:cs typeface="Times New Roman"/>
              </a:rPr>
              <a:t> </a:t>
            </a:r>
            <a:r>
              <a:rPr dirty="0" sz="1200">
                <a:latin typeface="Times New Roman"/>
                <a:cs typeface="Times New Roman"/>
              </a:rPr>
              <a:t>2;</a:t>
            </a:r>
            <a:endParaRPr sz="1200">
              <a:latin typeface="Times New Roman"/>
              <a:cs typeface="Times New Roman"/>
            </a:endParaRPr>
          </a:p>
          <a:p>
            <a:pPr>
              <a:lnSpc>
                <a:spcPct val="100000"/>
              </a:lnSpc>
              <a:spcBef>
                <a:spcPts val="10"/>
              </a:spcBef>
              <a:buFont typeface="Times New Roman"/>
              <a:buAutoNum type="arabicPeriod" startAt="3"/>
            </a:pPr>
            <a:endParaRPr sz="950">
              <a:latin typeface="Times New Roman"/>
              <a:cs typeface="Times New Roman"/>
            </a:endParaRPr>
          </a:p>
          <a:p>
            <a:pPr algn="just" marL="241300" marR="6985">
              <a:lnSpc>
                <a:spcPts val="1380"/>
              </a:lnSpc>
            </a:pPr>
            <a:r>
              <a:rPr dirty="0" sz="1200">
                <a:latin typeface="Times New Roman"/>
                <a:cs typeface="Times New Roman"/>
              </a:rPr>
              <a:t>It is easy to </a:t>
            </a:r>
            <a:r>
              <a:rPr dirty="0" sz="1200" spc="-5">
                <a:latin typeface="Times New Roman"/>
                <a:cs typeface="Times New Roman"/>
              </a:rPr>
              <a:t>see </a:t>
            </a:r>
            <a:r>
              <a:rPr dirty="0" sz="1200">
                <a:latin typeface="Times New Roman"/>
                <a:cs typeface="Times New Roman"/>
              </a:rPr>
              <a:t>that a is </a:t>
            </a:r>
            <a:r>
              <a:rPr dirty="0" sz="1200" spc="-5">
                <a:latin typeface="Times New Roman"/>
                <a:cs typeface="Times New Roman"/>
              </a:rPr>
              <a:t>shifted </a:t>
            </a:r>
            <a:r>
              <a:rPr dirty="0" sz="1200">
                <a:latin typeface="Times New Roman"/>
                <a:cs typeface="Times New Roman"/>
              </a:rPr>
              <a:t>right two times. </a:t>
            </a:r>
            <a:r>
              <a:rPr dirty="0" sz="1200" spc="-5">
                <a:latin typeface="Times New Roman"/>
                <a:cs typeface="Times New Roman"/>
              </a:rPr>
              <a:t>However, </a:t>
            </a:r>
            <a:r>
              <a:rPr dirty="0" sz="1200">
                <a:latin typeface="Times New Roman"/>
                <a:cs typeface="Times New Roman"/>
              </a:rPr>
              <a:t>the real </a:t>
            </a:r>
            <a:r>
              <a:rPr dirty="0" sz="1200" spc="-5">
                <a:latin typeface="Times New Roman"/>
                <a:cs typeface="Times New Roman"/>
              </a:rPr>
              <a:t>semantics </a:t>
            </a:r>
            <a:r>
              <a:rPr dirty="0" sz="1200">
                <a:latin typeface="Times New Roman"/>
                <a:cs typeface="Times New Roman"/>
              </a:rPr>
              <a:t>of this  code are hidden – the real intent here is to divide a </a:t>
            </a:r>
            <a:r>
              <a:rPr dirty="0" sz="1200" spc="15">
                <a:latin typeface="Times New Roman"/>
                <a:cs typeface="Times New Roman"/>
              </a:rPr>
              <a:t>by </a:t>
            </a:r>
            <a:r>
              <a:rPr dirty="0" sz="1200">
                <a:latin typeface="Times New Roman"/>
                <a:cs typeface="Times New Roman"/>
              </a:rPr>
              <a:t>4. </a:t>
            </a:r>
            <a:r>
              <a:rPr dirty="0" sz="1200" spc="-5">
                <a:latin typeface="Times New Roman"/>
                <a:cs typeface="Times New Roman"/>
              </a:rPr>
              <a:t>No </a:t>
            </a:r>
            <a:r>
              <a:rPr dirty="0" sz="1200">
                <a:latin typeface="Times New Roman"/>
                <a:cs typeface="Times New Roman"/>
              </a:rPr>
              <a:t>doubt that the code</a:t>
            </a:r>
            <a:r>
              <a:rPr dirty="0" sz="1200" spc="-125">
                <a:latin typeface="Times New Roman"/>
                <a:cs typeface="Times New Roman"/>
              </a:rPr>
              <a:t> </a:t>
            </a:r>
            <a:r>
              <a:rPr dirty="0" sz="1200">
                <a:latin typeface="Times New Roman"/>
                <a:cs typeface="Times New Roman"/>
              </a:rPr>
              <a:t>above  achieves this objective but it is hard for the reader to understand the intent as to </a:t>
            </a:r>
            <a:r>
              <a:rPr dirty="0" sz="1200" spc="5">
                <a:latin typeface="Times New Roman"/>
                <a:cs typeface="Times New Roman"/>
              </a:rPr>
              <a:t>why</a:t>
            </a:r>
            <a:r>
              <a:rPr dirty="0" sz="1200" spc="-90">
                <a:latin typeface="Times New Roman"/>
                <a:cs typeface="Times New Roman"/>
              </a:rPr>
              <a:t> </a:t>
            </a:r>
            <a:r>
              <a:rPr dirty="0" sz="1200">
                <a:latin typeface="Times New Roman"/>
                <a:cs typeface="Times New Roman"/>
              </a:rPr>
              <a:t>a  is being </a:t>
            </a:r>
            <a:r>
              <a:rPr dirty="0" sz="1200" spc="-5">
                <a:latin typeface="Times New Roman"/>
                <a:cs typeface="Times New Roman"/>
              </a:rPr>
              <a:t>shifted </a:t>
            </a:r>
            <a:r>
              <a:rPr dirty="0" sz="1200">
                <a:latin typeface="Times New Roman"/>
                <a:cs typeface="Times New Roman"/>
              </a:rPr>
              <a:t>right twice. It </a:t>
            </a:r>
            <a:r>
              <a:rPr dirty="0" sz="1200" spc="-5">
                <a:latin typeface="Times New Roman"/>
                <a:cs typeface="Times New Roman"/>
              </a:rPr>
              <a:t>would </a:t>
            </a:r>
            <a:r>
              <a:rPr dirty="0" sz="1200">
                <a:latin typeface="Times New Roman"/>
                <a:cs typeface="Times New Roman"/>
              </a:rPr>
              <a:t>have </a:t>
            </a:r>
            <a:r>
              <a:rPr dirty="0" sz="1200" spc="5">
                <a:latin typeface="Times New Roman"/>
                <a:cs typeface="Times New Roman"/>
              </a:rPr>
              <a:t>been </a:t>
            </a:r>
            <a:r>
              <a:rPr dirty="0" sz="1200">
                <a:latin typeface="Times New Roman"/>
                <a:cs typeface="Times New Roman"/>
              </a:rPr>
              <a:t>much better had the code been </a:t>
            </a:r>
            <a:r>
              <a:rPr dirty="0" sz="1200" spc="-5">
                <a:latin typeface="Times New Roman"/>
                <a:cs typeface="Times New Roman"/>
              </a:rPr>
              <a:t>written  </a:t>
            </a:r>
            <a:r>
              <a:rPr dirty="0" sz="1200">
                <a:latin typeface="Times New Roman"/>
                <a:cs typeface="Times New Roman"/>
              </a:rPr>
              <a:t>as</a:t>
            </a:r>
            <a:r>
              <a:rPr dirty="0" sz="1200" spc="-105">
                <a:latin typeface="Times New Roman"/>
                <a:cs typeface="Times New Roman"/>
              </a:rPr>
              <a:t> </a:t>
            </a:r>
            <a:r>
              <a:rPr dirty="0" sz="1200">
                <a:latin typeface="Times New Roman"/>
                <a:cs typeface="Times New Roman"/>
              </a:rPr>
              <a:t>follows: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a:latin typeface="Times New Roman"/>
                <a:cs typeface="Times New Roman"/>
              </a:rPr>
              <a:t>a =</a:t>
            </a:r>
            <a:r>
              <a:rPr dirty="0" sz="1200" spc="-100">
                <a:latin typeface="Times New Roman"/>
                <a:cs typeface="Times New Roman"/>
              </a:rPr>
              <a:t> </a:t>
            </a:r>
            <a:r>
              <a:rPr dirty="0" sz="1200">
                <a:latin typeface="Times New Roman"/>
                <a:cs typeface="Times New Roman"/>
              </a:rPr>
              <a:t>a/4;</a:t>
            </a:r>
            <a:endParaRPr sz="1200">
              <a:latin typeface="Times New Roman"/>
              <a:cs typeface="Times New Roman"/>
            </a:endParaRPr>
          </a:p>
          <a:p>
            <a:pPr>
              <a:lnSpc>
                <a:spcPct val="100000"/>
              </a:lnSpc>
              <a:spcBef>
                <a:spcPts val="35"/>
              </a:spcBef>
            </a:pPr>
            <a:endParaRPr sz="1200">
              <a:latin typeface="Times New Roman"/>
              <a:cs typeface="Times New Roman"/>
            </a:endParaRPr>
          </a:p>
          <a:p>
            <a:pPr marL="241300" marR="7620" indent="-228600">
              <a:lnSpc>
                <a:spcPts val="1380"/>
              </a:lnSpc>
              <a:buAutoNum type="arabicPeriod" startAt="4"/>
              <a:tabLst>
                <a:tab pos="241300" algn="l"/>
              </a:tabLst>
            </a:pPr>
            <a:r>
              <a:rPr dirty="0" sz="1200">
                <a:latin typeface="Times New Roman"/>
                <a:cs typeface="Times New Roman"/>
              </a:rPr>
              <a:t>A piece of code </a:t>
            </a:r>
            <a:r>
              <a:rPr dirty="0" sz="1200" spc="-5">
                <a:latin typeface="Times New Roman"/>
                <a:cs typeface="Times New Roman"/>
              </a:rPr>
              <a:t>similar </a:t>
            </a:r>
            <a:r>
              <a:rPr dirty="0" sz="1200">
                <a:latin typeface="Times New Roman"/>
                <a:cs typeface="Times New Roman"/>
              </a:rPr>
              <a:t>to the following can be found in many data </a:t>
            </a:r>
            <a:r>
              <a:rPr dirty="0" sz="1200" spc="-5">
                <a:latin typeface="Times New Roman"/>
                <a:cs typeface="Times New Roman"/>
              </a:rPr>
              <a:t>structures </a:t>
            </a:r>
            <a:r>
              <a:rPr dirty="0" sz="1200">
                <a:latin typeface="Times New Roman"/>
                <a:cs typeface="Times New Roman"/>
              </a:rPr>
              <a:t>books  and is part of circular implementation of queues using</a:t>
            </a:r>
            <a:r>
              <a:rPr dirty="0" sz="1200" spc="-120">
                <a:latin typeface="Times New Roman"/>
                <a:cs typeface="Times New Roman"/>
              </a:rPr>
              <a:t> </a:t>
            </a:r>
            <a:r>
              <a:rPr dirty="0" sz="1200">
                <a:latin typeface="Times New Roman"/>
                <a:cs typeface="Times New Roman"/>
              </a:rPr>
              <a:t>arrays.</a:t>
            </a:r>
            <a:endParaRPr sz="1200">
              <a:latin typeface="Times New Roman"/>
              <a:cs typeface="Times New Roman"/>
            </a:endParaRPr>
          </a:p>
          <a:p>
            <a:pPr>
              <a:lnSpc>
                <a:spcPct val="100000"/>
              </a:lnSpc>
              <a:spcBef>
                <a:spcPts val="35"/>
              </a:spcBef>
            </a:pPr>
            <a:endParaRPr sz="1300">
              <a:latin typeface="Times New Roman"/>
              <a:cs typeface="Times New Roman"/>
            </a:endParaRPr>
          </a:p>
          <a:p>
            <a:pPr marL="469900">
              <a:lnSpc>
                <a:spcPts val="1175"/>
              </a:lnSpc>
            </a:pPr>
            <a:r>
              <a:rPr dirty="0" sz="1000" spc="-5">
                <a:latin typeface="Times New Roman"/>
                <a:cs typeface="Times New Roman"/>
              </a:rPr>
              <a:t>bool Queue::add(int</a:t>
            </a:r>
            <a:r>
              <a:rPr dirty="0" sz="1000" spc="-60">
                <a:latin typeface="Times New Roman"/>
                <a:cs typeface="Times New Roman"/>
              </a:rPr>
              <a:t> </a:t>
            </a:r>
            <a:r>
              <a:rPr dirty="0" sz="1000" spc="-5">
                <a:latin typeface="Times New Roman"/>
                <a:cs typeface="Times New Roman"/>
              </a:rPr>
              <a:t>n)</a:t>
            </a:r>
            <a:endParaRPr sz="1000">
              <a:latin typeface="Times New Roman"/>
              <a:cs typeface="Times New Roman"/>
            </a:endParaRPr>
          </a:p>
          <a:p>
            <a:pPr marL="469265">
              <a:lnSpc>
                <a:spcPts val="1155"/>
              </a:lnSpc>
            </a:pPr>
            <a:r>
              <a:rPr dirty="0" sz="1000" spc="-5">
                <a:latin typeface="Times New Roman"/>
                <a:cs typeface="Times New Roman"/>
              </a:rPr>
              <a:t>{</a:t>
            </a:r>
            <a:endParaRPr sz="1000">
              <a:latin typeface="Times New Roman"/>
              <a:cs typeface="Times New Roman"/>
            </a:endParaRPr>
          </a:p>
          <a:p>
            <a:pPr marL="926465" marR="2964180" indent="-635">
              <a:lnSpc>
                <a:spcPts val="1150"/>
              </a:lnSpc>
              <a:spcBef>
                <a:spcPts val="55"/>
              </a:spcBef>
            </a:pPr>
            <a:r>
              <a:rPr dirty="0" sz="1000" spc="-5">
                <a:latin typeface="Times New Roman"/>
                <a:cs typeface="Times New Roman"/>
              </a:rPr>
              <a:t>int k = </a:t>
            </a:r>
            <a:r>
              <a:rPr dirty="0" sz="1000">
                <a:latin typeface="Times New Roman"/>
                <a:cs typeface="Times New Roman"/>
              </a:rPr>
              <a:t>(rear+1) </a:t>
            </a:r>
            <a:r>
              <a:rPr dirty="0" sz="1000" spc="-5">
                <a:latin typeface="Times New Roman"/>
                <a:cs typeface="Times New Roman"/>
              </a:rPr>
              <a:t>% MAX_SIZE;  if (front ==</a:t>
            </a:r>
            <a:r>
              <a:rPr dirty="0" sz="1000" spc="-65">
                <a:latin typeface="Times New Roman"/>
                <a:cs typeface="Times New Roman"/>
              </a:rPr>
              <a:t> </a:t>
            </a:r>
            <a:r>
              <a:rPr dirty="0" sz="1000" spc="-5">
                <a:latin typeface="Times New Roman"/>
                <a:cs typeface="Times New Roman"/>
              </a:rPr>
              <a:t>k)</a:t>
            </a:r>
            <a:endParaRPr sz="1000">
              <a:latin typeface="Times New Roman"/>
              <a:cs typeface="Times New Roman"/>
            </a:endParaRPr>
          </a:p>
          <a:p>
            <a:pPr marL="1383665">
              <a:lnSpc>
                <a:spcPts val="1085"/>
              </a:lnSpc>
            </a:pPr>
            <a:r>
              <a:rPr dirty="0" sz="1000" spc="-5">
                <a:latin typeface="Times New Roman"/>
                <a:cs typeface="Times New Roman"/>
              </a:rPr>
              <a:t>return</a:t>
            </a:r>
            <a:r>
              <a:rPr dirty="0" sz="1000" spc="-65">
                <a:latin typeface="Times New Roman"/>
                <a:cs typeface="Times New Roman"/>
              </a:rPr>
              <a:t> </a:t>
            </a:r>
            <a:r>
              <a:rPr dirty="0" sz="1000" spc="-5">
                <a:latin typeface="Times New Roman"/>
                <a:cs typeface="Times New Roman"/>
              </a:rPr>
              <a:t>false;</a:t>
            </a:r>
            <a:endParaRPr sz="1000">
              <a:latin typeface="Times New Roman"/>
              <a:cs typeface="Times New Roman"/>
            </a:endParaRPr>
          </a:p>
          <a:p>
            <a:pPr marL="926465">
              <a:lnSpc>
                <a:spcPts val="1150"/>
              </a:lnSpc>
            </a:pPr>
            <a:r>
              <a:rPr dirty="0" sz="1000" spc="-5">
                <a:latin typeface="Times New Roman"/>
                <a:cs typeface="Times New Roman"/>
              </a:rPr>
              <a:t>else</a:t>
            </a:r>
            <a:r>
              <a:rPr dirty="0" sz="1000" spc="-90">
                <a:latin typeface="Times New Roman"/>
                <a:cs typeface="Times New Roman"/>
              </a:rPr>
              <a:t> </a:t>
            </a:r>
            <a:r>
              <a:rPr dirty="0" sz="1000" spc="-5">
                <a:latin typeface="Times New Roman"/>
                <a:cs typeface="Times New Roman"/>
              </a:rPr>
              <a:t>{</a:t>
            </a:r>
            <a:endParaRPr sz="1000">
              <a:latin typeface="Times New Roman"/>
              <a:cs typeface="Times New Roman"/>
            </a:endParaRPr>
          </a:p>
          <a:p>
            <a:pPr marL="1383665" marR="3301365">
              <a:lnSpc>
                <a:spcPts val="1150"/>
              </a:lnSpc>
              <a:spcBef>
                <a:spcPts val="55"/>
              </a:spcBef>
            </a:pPr>
            <a:r>
              <a:rPr dirty="0" sz="1000" spc="-5">
                <a:latin typeface="Times New Roman"/>
                <a:cs typeface="Times New Roman"/>
              </a:rPr>
              <a:t>rear = k;  queue[rear] =</a:t>
            </a:r>
            <a:r>
              <a:rPr dirty="0" sz="1000" spc="-40">
                <a:latin typeface="Times New Roman"/>
                <a:cs typeface="Times New Roman"/>
              </a:rPr>
              <a:t> </a:t>
            </a:r>
            <a:r>
              <a:rPr dirty="0" sz="1000" spc="-5">
                <a:latin typeface="Times New Roman"/>
                <a:cs typeface="Times New Roman"/>
              </a:rPr>
              <a:t>n;  return</a:t>
            </a:r>
            <a:r>
              <a:rPr dirty="0" sz="1000" spc="-70">
                <a:latin typeface="Times New Roman"/>
                <a:cs typeface="Times New Roman"/>
              </a:rPr>
              <a:t> </a:t>
            </a:r>
            <a:r>
              <a:rPr dirty="0" sz="1000" spc="-5">
                <a:latin typeface="Times New Roman"/>
                <a:cs typeface="Times New Roman"/>
              </a:rPr>
              <a:t>true;</a:t>
            </a:r>
            <a:endParaRPr sz="1000">
              <a:latin typeface="Times New Roman"/>
              <a:cs typeface="Times New Roman"/>
            </a:endParaRPr>
          </a:p>
          <a:p>
            <a:pPr marL="926465">
              <a:lnSpc>
                <a:spcPts val="1095"/>
              </a:lnSpc>
            </a:pPr>
            <a:r>
              <a:rPr dirty="0" sz="1000" spc="-5">
                <a:latin typeface="Times New Roman"/>
                <a:cs typeface="Times New Roman"/>
              </a:rPr>
              <a:t>}</a:t>
            </a:r>
            <a:endParaRPr sz="1000">
              <a:latin typeface="Times New Roman"/>
              <a:cs typeface="Times New Roman"/>
            </a:endParaRPr>
          </a:p>
          <a:p>
            <a:pPr marL="469265">
              <a:lnSpc>
                <a:spcPts val="1170"/>
              </a:lnSpc>
            </a:pPr>
            <a:r>
              <a:rPr dirty="0" sz="1000" spc="-5">
                <a:latin typeface="Times New Roman"/>
                <a:cs typeface="Times New Roman"/>
              </a:rPr>
              <a:t>}</a:t>
            </a:r>
            <a:endParaRPr sz="10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2514600" y="5704332"/>
            <a:ext cx="376555" cy="146685"/>
          </a:xfrm>
          <a:custGeom>
            <a:avLst/>
            <a:gdLst/>
            <a:ahLst/>
            <a:cxnLst/>
            <a:rect l="l" t="t" r="r" b="b"/>
            <a:pathLst>
              <a:path w="376555" h="146685">
                <a:moveTo>
                  <a:pt x="0" y="0"/>
                </a:moveTo>
                <a:lnTo>
                  <a:pt x="376427" y="0"/>
                </a:lnTo>
                <a:lnTo>
                  <a:pt x="376427" y="146303"/>
                </a:lnTo>
                <a:lnTo>
                  <a:pt x="0" y="146303"/>
                </a:lnTo>
                <a:lnTo>
                  <a:pt x="0" y="0"/>
                </a:lnTo>
                <a:close/>
              </a:path>
            </a:pathLst>
          </a:custGeom>
          <a:solidFill>
            <a:srgbClr val="C0C0C0"/>
          </a:solidFill>
        </p:spPr>
        <p:txBody>
          <a:bodyPr wrap="square" lIns="0" tIns="0" rIns="0" bIns="0" rtlCol="0"/>
          <a:lstStyle/>
          <a:p/>
        </p:txBody>
      </p:sp>
      <p:sp>
        <p:nvSpPr>
          <p:cNvPr id="6" name="object 6"/>
          <p:cNvSpPr/>
          <p:nvPr/>
        </p:nvSpPr>
        <p:spPr>
          <a:xfrm>
            <a:off x="2514600" y="5850635"/>
            <a:ext cx="1690370" cy="146685"/>
          </a:xfrm>
          <a:custGeom>
            <a:avLst/>
            <a:gdLst/>
            <a:ahLst/>
            <a:cxnLst/>
            <a:rect l="l" t="t" r="r" b="b"/>
            <a:pathLst>
              <a:path w="1690370" h="146685">
                <a:moveTo>
                  <a:pt x="0" y="0"/>
                </a:moveTo>
                <a:lnTo>
                  <a:pt x="1690116" y="0"/>
                </a:lnTo>
                <a:lnTo>
                  <a:pt x="1690116" y="146303"/>
                </a:lnTo>
                <a:lnTo>
                  <a:pt x="0" y="146303"/>
                </a:lnTo>
                <a:lnTo>
                  <a:pt x="0" y="0"/>
                </a:lnTo>
                <a:close/>
              </a:path>
            </a:pathLst>
          </a:custGeom>
          <a:solidFill>
            <a:srgbClr val="C0C0C0"/>
          </a:solidFill>
        </p:spPr>
        <p:txBody>
          <a:bodyPr wrap="square" lIns="0" tIns="0" rIns="0" bIns="0" rtlCol="0"/>
          <a:lstStyle/>
          <a:p/>
        </p:txBody>
      </p:sp>
      <p:sp>
        <p:nvSpPr>
          <p:cNvPr id="7" name="object 7"/>
          <p:cNvSpPr/>
          <p:nvPr/>
        </p:nvSpPr>
        <p:spPr>
          <a:xfrm>
            <a:off x="2514600" y="6143244"/>
            <a:ext cx="375285" cy="144780"/>
          </a:xfrm>
          <a:custGeom>
            <a:avLst/>
            <a:gdLst/>
            <a:ahLst/>
            <a:cxnLst/>
            <a:rect l="l" t="t" r="r" b="b"/>
            <a:pathLst>
              <a:path w="375285" h="144779">
                <a:moveTo>
                  <a:pt x="0" y="0"/>
                </a:moveTo>
                <a:lnTo>
                  <a:pt x="374904" y="0"/>
                </a:lnTo>
                <a:lnTo>
                  <a:pt x="374904" y="144779"/>
                </a:lnTo>
                <a:lnTo>
                  <a:pt x="0" y="144779"/>
                </a:lnTo>
                <a:lnTo>
                  <a:pt x="0" y="0"/>
                </a:lnTo>
                <a:close/>
              </a:path>
            </a:pathLst>
          </a:custGeom>
          <a:solidFill>
            <a:srgbClr val="C0C0C0"/>
          </a:solidFill>
        </p:spPr>
        <p:txBody>
          <a:bodyPr wrap="square" lIns="0" tIns="0" rIns="0" bIns="0" rtlCol="0"/>
          <a:lstStyle/>
          <a:p/>
        </p:txBody>
      </p:sp>
      <p:sp>
        <p:nvSpPr>
          <p:cNvPr id="8" name="object 8"/>
          <p:cNvSpPr/>
          <p:nvPr/>
        </p:nvSpPr>
        <p:spPr>
          <a:xfrm>
            <a:off x="2208276" y="7310628"/>
            <a:ext cx="1031875" cy="146685"/>
          </a:xfrm>
          <a:custGeom>
            <a:avLst/>
            <a:gdLst/>
            <a:ahLst/>
            <a:cxnLst/>
            <a:rect l="l" t="t" r="r" b="b"/>
            <a:pathLst>
              <a:path w="1031875" h="146684">
                <a:moveTo>
                  <a:pt x="0" y="0"/>
                </a:moveTo>
                <a:lnTo>
                  <a:pt x="1031748" y="0"/>
                </a:lnTo>
                <a:lnTo>
                  <a:pt x="1031748" y="146304"/>
                </a:lnTo>
                <a:lnTo>
                  <a:pt x="0" y="146304"/>
                </a:lnTo>
                <a:lnTo>
                  <a:pt x="0" y="0"/>
                </a:lnTo>
                <a:close/>
              </a:path>
            </a:pathLst>
          </a:custGeom>
          <a:solidFill>
            <a:srgbClr val="C0C0C0"/>
          </a:solidFill>
        </p:spPr>
        <p:txBody>
          <a:bodyPr wrap="square" lIns="0" tIns="0" rIns="0" bIns="0" rtlCol="0"/>
          <a:lstStyle/>
          <a:p/>
        </p:txBody>
      </p:sp>
      <p:sp>
        <p:nvSpPr>
          <p:cNvPr id="9" name="object 9"/>
          <p:cNvSpPr txBox="1"/>
          <p:nvPr/>
        </p:nvSpPr>
        <p:spPr>
          <a:xfrm>
            <a:off x="1358900" y="1252219"/>
            <a:ext cx="5284470" cy="6794500"/>
          </a:xfrm>
          <a:prstGeom prst="rect">
            <a:avLst/>
          </a:prstGeom>
        </p:spPr>
        <p:txBody>
          <a:bodyPr wrap="square" lIns="0" tIns="0" rIns="0" bIns="0" rtlCol="0" vert="horz">
            <a:spAutoFit/>
          </a:bodyPr>
          <a:lstStyle/>
          <a:p>
            <a:pPr marL="241300">
              <a:lnSpc>
                <a:spcPts val="1175"/>
              </a:lnSpc>
            </a:pPr>
            <a:r>
              <a:rPr dirty="0" sz="1000" spc="-5">
                <a:latin typeface="Times New Roman"/>
                <a:cs typeface="Times New Roman"/>
              </a:rPr>
              <a:t>bool</a:t>
            </a:r>
            <a:r>
              <a:rPr dirty="0" sz="1000" spc="-75">
                <a:latin typeface="Times New Roman"/>
                <a:cs typeface="Times New Roman"/>
              </a:rPr>
              <a:t> </a:t>
            </a:r>
            <a:r>
              <a:rPr dirty="0" sz="1000" spc="-5">
                <a:latin typeface="Times New Roman"/>
                <a:cs typeface="Times New Roman"/>
              </a:rPr>
              <a:t>Queue::isFull()</a:t>
            </a:r>
            <a:endParaRPr sz="1000">
              <a:latin typeface="Times New Roman"/>
              <a:cs typeface="Times New Roman"/>
            </a:endParaRPr>
          </a:p>
          <a:p>
            <a:pPr marL="241300">
              <a:lnSpc>
                <a:spcPts val="1150"/>
              </a:lnSpc>
            </a:pPr>
            <a:r>
              <a:rPr dirty="0" sz="1000" spc="-5">
                <a:latin typeface="Times New Roman"/>
                <a:cs typeface="Times New Roman"/>
              </a:rPr>
              <a:t>{</a:t>
            </a:r>
            <a:endParaRPr sz="1000">
              <a:latin typeface="Times New Roman"/>
              <a:cs typeface="Times New Roman"/>
            </a:endParaRPr>
          </a:p>
          <a:p>
            <a:pPr marL="1155065" marR="2717800" indent="-457200">
              <a:lnSpc>
                <a:spcPts val="1140"/>
              </a:lnSpc>
              <a:spcBef>
                <a:spcPts val="60"/>
              </a:spcBef>
            </a:pPr>
            <a:r>
              <a:rPr dirty="0" sz="1000" spc="-5">
                <a:latin typeface="Times New Roman"/>
                <a:cs typeface="Times New Roman"/>
              </a:rPr>
              <a:t>if (front == </a:t>
            </a:r>
            <a:r>
              <a:rPr dirty="0" sz="1000">
                <a:latin typeface="Times New Roman"/>
                <a:cs typeface="Times New Roman"/>
              </a:rPr>
              <a:t>(rear+1 </a:t>
            </a:r>
            <a:r>
              <a:rPr dirty="0" sz="1000" spc="-5">
                <a:latin typeface="Times New Roman"/>
                <a:cs typeface="Times New Roman"/>
              </a:rPr>
              <a:t>% MAX_SIZE))  return</a:t>
            </a:r>
            <a:r>
              <a:rPr dirty="0" sz="1000" spc="-70">
                <a:latin typeface="Times New Roman"/>
                <a:cs typeface="Times New Roman"/>
              </a:rPr>
              <a:t> </a:t>
            </a:r>
            <a:r>
              <a:rPr dirty="0" sz="1000" spc="-5">
                <a:latin typeface="Times New Roman"/>
                <a:cs typeface="Times New Roman"/>
              </a:rPr>
              <a:t>true;</a:t>
            </a:r>
            <a:endParaRPr sz="1000">
              <a:latin typeface="Times New Roman"/>
              <a:cs typeface="Times New Roman"/>
            </a:endParaRPr>
          </a:p>
          <a:p>
            <a:pPr marL="697865">
              <a:lnSpc>
                <a:spcPts val="1100"/>
              </a:lnSpc>
            </a:pPr>
            <a:r>
              <a:rPr dirty="0" sz="1000" spc="-5">
                <a:latin typeface="Times New Roman"/>
                <a:cs typeface="Times New Roman"/>
              </a:rPr>
              <a:t>else</a:t>
            </a:r>
            <a:endParaRPr sz="1000">
              <a:latin typeface="Times New Roman"/>
              <a:cs typeface="Times New Roman"/>
            </a:endParaRPr>
          </a:p>
          <a:p>
            <a:pPr marL="1155065">
              <a:lnSpc>
                <a:spcPts val="1150"/>
              </a:lnSpc>
            </a:pPr>
            <a:r>
              <a:rPr dirty="0" sz="1000" spc="-5">
                <a:latin typeface="Times New Roman"/>
                <a:cs typeface="Times New Roman"/>
              </a:rPr>
              <a:t>return</a:t>
            </a:r>
            <a:r>
              <a:rPr dirty="0" sz="1000" spc="-65">
                <a:latin typeface="Times New Roman"/>
                <a:cs typeface="Times New Roman"/>
              </a:rPr>
              <a:t> </a:t>
            </a:r>
            <a:r>
              <a:rPr dirty="0" sz="1000" spc="-5">
                <a:latin typeface="Times New Roman"/>
                <a:cs typeface="Times New Roman"/>
              </a:rPr>
              <a:t>false;</a:t>
            </a:r>
            <a:endParaRPr sz="1000">
              <a:latin typeface="Times New Roman"/>
              <a:cs typeface="Times New Roman"/>
            </a:endParaRPr>
          </a:p>
          <a:p>
            <a:pPr marL="2413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25"/>
              </a:spcBef>
            </a:pPr>
            <a:endParaRPr sz="1200">
              <a:latin typeface="Times New Roman"/>
              <a:cs typeface="Times New Roman"/>
            </a:endParaRPr>
          </a:p>
          <a:p>
            <a:pPr algn="just" marL="12700" marR="6985">
              <a:lnSpc>
                <a:spcPts val="1380"/>
              </a:lnSpc>
            </a:pPr>
            <a:r>
              <a:rPr dirty="0" sz="1200">
                <a:latin typeface="Times New Roman"/>
                <a:cs typeface="Times New Roman"/>
              </a:rPr>
              <a:t>This code uses the % operator to </a:t>
            </a:r>
            <a:r>
              <a:rPr dirty="0" sz="1200" spc="-5">
                <a:latin typeface="Times New Roman"/>
                <a:cs typeface="Times New Roman"/>
              </a:rPr>
              <a:t>set </a:t>
            </a:r>
            <a:r>
              <a:rPr dirty="0" sz="1200">
                <a:latin typeface="Times New Roman"/>
                <a:cs typeface="Times New Roman"/>
              </a:rPr>
              <a:t>the rear pointer to 0 once it has reached  </a:t>
            </a:r>
            <a:r>
              <a:rPr dirty="0" sz="1200" spc="-5">
                <a:latin typeface="Times New Roman"/>
                <a:cs typeface="Times New Roman"/>
              </a:rPr>
              <a:t>MAX_SIZE. </a:t>
            </a:r>
            <a:r>
              <a:rPr dirty="0" sz="1200">
                <a:latin typeface="Times New Roman"/>
                <a:cs typeface="Times New Roman"/>
              </a:rPr>
              <a:t>This is not obvious immediately. </a:t>
            </a:r>
            <a:r>
              <a:rPr dirty="0" sz="1200" spc="-5">
                <a:latin typeface="Times New Roman"/>
                <a:cs typeface="Times New Roman"/>
              </a:rPr>
              <a:t>Similarly, </a:t>
            </a:r>
            <a:r>
              <a:rPr dirty="0" sz="1200">
                <a:latin typeface="Times New Roman"/>
                <a:cs typeface="Times New Roman"/>
              </a:rPr>
              <a:t>the check for queue full is  also not</a:t>
            </a:r>
            <a:r>
              <a:rPr dirty="0" sz="1200" spc="-105">
                <a:latin typeface="Times New Roman"/>
                <a:cs typeface="Times New Roman"/>
              </a:rPr>
              <a:t> </a:t>
            </a:r>
            <a:r>
              <a:rPr dirty="0" sz="1200">
                <a:latin typeface="Times New Roman"/>
                <a:cs typeface="Times New Roman"/>
              </a:rPr>
              <a:t>trivial.</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In an experiment, the students </a:t>
            </a:r>
            <a:r>
              <a:rPr dirty="0" sz="1200" spc="-5">
                <a:latin typeface="Times New Roman"/>
                <a:cs typeface="Times New Roman"/>
              </a:rPr>
              <a:t>were </a:t>
            </a:r>
            <a:r>
              <a:rPr dirty="0" sz="1200" spc="5">
                <a:latin typeface="Times New Roman"/>
                <a:cs typeface="Times New Roman"/>
              </a:rPr>
              <a:t>asked </a:t>
            </a:r>
            <a:r>
              <a:rPr dirty="0" sz="1200">
                <a:latin typeface="Times New Roman"/>
                <a:cs typeface="Times New Roman"/>
              </a:rPr>
              <a:t>to implement double-ended </a:t>
            </a:r>
            <a:r>
              <a:rPr dirty="0" sz="1200" spc="5">
                <a:latin typeface="Times New Roman"/>
                <a:cs typeface="Times New Roman"/>
              </a:rPr>
              <a:t>queue </a:t>
            </a:r>
            <a:r>
              <a:rPr dirty="0" sz="1200">
                <a:latin typeface="Times New Roman"/>
                <a:cs typeface="Times New Roman"/>
              </a:rPr>
              <a:t>in </a:t>
            </a:r>
            <a:r>
              <a:rPr dirty="0" sz="1200" spc="-5">
                <a:latin typeface="Times New Roman"/>
                <a:cs typeface="Times New Roman"/>
              </a:rPr>
              <a:t>which  </a:t>
            </a:r>
            <a:r>
              <a:rPr dirty="0" sz="1200">
                <a:latin typeface="Times New Roman"/>
                <a:cs typeface="Times New Roman"/>
              </a:rPr>
              <a:t>pointer could move in both directions. </a:t>
            </a:r>
            <a:r>
              <a:rPr dirty="0" sz="1200" spc="-5">
                <a:latin typeface="Times New Roman"/>
                <a:cs typeface="Times New Roman"/>
              </a:rPr>
              <a:t>Almost </a:t>
            </a:r>
            <a:r>
              <a:rPr dirty="0" sz="1200">
                <a:latin typeface="Times New Roman"/>
                <a:cs typeface="Times New Roman"/>
              </a:rPr>
              <a:t>everyone made the mistake of </a:t>
            </a:r>
            <a:r>
              <a:rPr dirty="0" sz="1200" spc="-5">
                <a:latin typeface="Times New Roman"/>
                <a:cs typeface="Times New Roman"/>
              </a:rPr>
              <a:t>writing  something </a:t>
            </a:r>
            <a:r>
              <a:rPr dirty="0" sz="1200">
                <a:latin typeface="Times New Roman"/>
                <a:cs typeface="Times New Roman"/>
              </a:rPr>
              <a:t>like rear = (rear-1) % </a:t>
            </a:r>
            <a:r>
              <a:rPr dirty="0" sz="1200" spc="-5">
                <a:latin typeface="Times New Roman"/>
                <a:cs typeface="Times New Roman"/>
              </a:rPr>
              <a:t>MAX_SIZE. </a:t>
            </a:r>
            <a:r>
              <a:rPr dirty="0" sz="1200">
                <a:latin typeface="Times New Roman"/>
                <a:cs typeface="Times New Roman"/>
              </a:rPr>
              <a:t>This is because the </a:t>
            </a:r>
            <a:r>
              <a:rPr dirty="0" sz="1200" spc="-5">
                <a:latin typeface="Times New Roman"/>
                <a:cs typeface="Times New Roman"/>
              </a:rPr>
              <a:t>semantics </a:t>
            </a:r>
            <a:r>
              <a:rPr dirty="0" sz="1200">
                <a:latin typeface="Times New Roman"/>
                <a:cs typeface="Times New Roman"/>
              </a:rPr>
              <a:t>of %  operation are not</a:t>
            </a:r>
            <a:r>
              <a:rPr dirty="0" sz="1200" spc="-105">
                <a:latin typeface="Times New Roman"/>
                <a:cs typeface="Times New Roman"/>
              </a:rPr>
              <a:t> </a:t>
            </a:r>
            <a:r>
              <a:rPr dirty="0" sz="1200">
                <a:latin typeface="Times New Roman"/>
                <a:cs typeface="Times New Roman"/>
              </a:rPr>
              <a:t>obvious.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It is always much better to </a:t>
            </a:r>
            <a:r>
              <a:rPr dirty="0" sz="1200" spc="-5">
                <a:latin typeface="Times New Roman"/>
                <a:cs typeface="Times New Roman"/>
              </a:rPr>
              <a:t>state </a:t>
            </a:r>
            <a:r>
              <a:rPr dirty="0" sz="1200">
                <a:latin typeface="Times New Roman"/>
                <a:cs typeface="Times New Roman"/>
              </a:rPr>
              <a:t>the logic explicitly. </a:t>
            </a:r>
            <a:r>
              <a:rPr dirty="0" sz="1200" spc="-5">
                <a:latin typeface="Times New Roman"/>
                <a:cs typeface="Times New Roman"/>
              </a:rPr>
              <a:t>Also, </a:t>
            </a:r>
            <a:r>
              <a:rPr dirty="0" sz="1200">
                <a:latin typeface="Times New Roman"/>
                <a:cs typeface="Times New Roman"/>
              </a:rPr>
              <a:t>counting is also much  easier to understand and code as compared to </a:t>
            </a:r>
            <a:r>
              <a:rPr dirty="0" sz="1200" spc="-5">
                <a:latin typeface="Times New Roman"/>
                <a:cs typeface="Times New Roman"/>
              </a:rPr>
              <a:t>some </a:t>
            </a:r>
            <a:r>
              <a:rPr dirty="0" sz="1200">
                <a:latin typeface="Times New Roman"/>
                <a:cs typeface="Times New Roman"/>
              </a:rPr>
              <a:t>tricky comparisons </a:t>
            </a:r>
            <a:r>
              <a:rPr dirty="0" sz="1200" spc="5">
                <a:latin typeface="Times New Roman"/>
                <a:cs typeface="Times New Roman"/>
              </a:rPr>
              <a:t>(e.g. </a:t>
            </a:r>
            <a:r>
              <a:rPr dirty="0" sz="1200">
                <a:latin typeface="Times New Roman"/>
                <a:cs typeface="Times New Roman"/>
              </a:rPr>
              <a:t>check for  isFull in this case). </a:t>
            </a:r>
            <a:r>
              <a:rPr dirty="0" sz="1200" spc="-5">
                <a:latin typeface="Times New Roman"/>
                <a:cs typeface="Times New Roman"/>
              </a:rPr>
              <a:t>Application </a:t>
            </a:r>
            <a:r>
              <a:rPr dirty="0" sz="1200">
                <a:latin typeface="Times New Roman"/>
                <a:cs typeface="Times New Roman"/>
              </a:rPr>
              <a:t>of both these principles resulted in the following  code. It is easy to </a:t>
            </a:r>
            <a:r>
              <a:rPr dirty="0" sz="1200" spc="-5">
                <a:latin typeface="Times New Roman"/>
                <a:cs typeface="Times New Roman"/>
              </a:rPr>
              <a:t>see </a:t>
            </a:r>
            <a:r>
              <a:rPr dirty="0" sz="1200">
                <a:latin typeface="Times New Roman"/>
                <a:cs typeface="Times New Roman"/>
              </a:rPr>
              <a:t>that this code is easier to understand. It is interesting to note</a:t>
            </a:r>
            <a:r>
              <a:rPr dirty="0" sz="1200" spc="-155">
                <a:latin typeface="Times New Roman"/>
                <a:cs typeface="Times New Roman"/>
              </a:rPr>
              <a:t> </a:t>
            </a:r>
            <a:r>
              <a:rPr dirty="0" sz="1200">
                <a:latin typeface="Times New Roman"/>
                <a:cs typeface="Times New Roman"/>
              </a:rPr>
              <a:t>that  </a:t>
            </a:r>
            <a:r>
              <a:rPr dirty="0" sz="1200" spc="-5">
                <a:latin typeface="Times New Roman"/>
                <a:cs typeface="Times New Roman"/>
              </a:rPr>
              <a:t>when </a:t>
            </a:r>
            <a:r>
              <a:rPr dirty="0" sz="1200">
                <a:latin typeface="Times New Roman"/>
                <a:cs typeface="Times New Roman"/>
              </a:rPr>
              <a:t>another group of </a:t>
            </a:r>
            <a:r>
              <a:rPr dirty="0" sz="1200" spc="-5">
                <a:latin typeface="Times New Roman"/>
                <a:cs typeface="Times New Roman"/>
              </a:rPr>
              <a:t>students were </a:t>
            </a:r>
            <a:r>
              <a:rPr dirty="0" sz="1200">
                <a:latin typeface="Times New Roman"/>
                <a:cs typeface="Times New Roman"/>
              </a:rPr>
              <a:t>asked to do implement double-ended queue  after </a:t>
            </a:r>
            <a:r>
              <a:rPr dirty="0" sz="1200" spc="-5">
                <a:latin typeface="Times New Roman"/>
                <a:cs typeface="Times New Roman"/>
              </a:rPr>
              <a:t>showing </a:t>
            </a:r>
            <a:r>
              <a:rPr dirty="0" sz="1200">
                <a:latin typeface="Times New Roman"/>
                <a:cs typeface="Times New Roman"/>
              </a:rPr>
              <a:t>them this code, almost everyone did it </a:t>
            </a:r>
            <a:r>
              <a:rPr dirty="0" sz="1200" spc="-5">
                <a:latin typeface="Times New Roman"/>
                <a:cs typeface="Times New Roman"/>
              </a:rPr>
              <a:t>without </a:t>
            </a:r>
            <a:r>
              <a:rPr dirty="0" sz="1200">
                <a:latin typeface="Times New Roman"/>
                <a:cs typeface="Times New Roman"/>
              </a:rPr>
              <a:t>any</a:t>
            </a:r>
            <a:r>
              <a:rPr dirty="0" sz="1200" spc="-114">
                <a:latin typeface="Times New Roman"/>
                <a:cs typeface="Times New Roman"/>
              </a:rPr>
              <a:t> </a:t>
            </a:r>
            <a:r>
              <a:rPr dirty="0" sz="1200">
                <a:latin typeface="Times New Roman"/>
                <a:cs typeface="Times New Roman"/>
              </a:rPr>
              <a:t>problems.</a:t>
            </a:r>
            <a:endParaRPr sz="1200">
              <a:latin typeface="Times New Roman"/>
              <a:cs typeface="Times New Roman"/>
            </a:endParaRPr>
          </a:p>
          <a:p>
            <a:pPr>
              <a:lnSpc>
                <a:spcPct val="100000"/>
              </a:lnSpc>
              <a:spcBef>
                <a:spcPts val="35"/>
              </a:spcBef>
            </a:pPr>
            <a:endParaRPr sz="1100">
              <a:latin typeface="Times New Roman"/>
              <a:cs typeface="Times New Roman"/>
            </a:endParaRPr>
          </a:p>
          <a:p>
            <a:pPr marL="241300">
              <a:lnSpc>
                <a:spcPts val="1170"/>
              </a:lnSpc>
              <a:spcBef>
                <a:spcPts val="5"/>
              </a:spcBef>
            </a:pPr>
            <a:r>
              <a:rPr dirty="0" sz="1000" spc="-5">
                <a:latin typeface="Times New Roman"/>
                <a:cs typeface="Times New Roman"/>
              </a:rPr>
              <a:t>bool</a:t>
            </a:r>
            <a:r>
              <a:rPr dirty="0" sz="1000" spc="-75">
                <a:latin typeface="Times New Roman"/>
                <a:cs typeface="Times New Roman"/>
              </a:rPr>
              <a:t> </a:t>
            </a:r>
            <a:r>
              <a:rPr dirty="0" sz="1000" spc="-5">
                <a:latin typeface="Times New Roman"/>
                <a:cs typeface="Times New Roman"/>
              </a:rPr>
              <a:t>Queue::add()</a:t>
            </a:r>
            <a:endParaRPr sz="1000">
              <a:latin typeface="Times New Roman"/>
              <a:cs typeface="Times New Roman"/>
            </a:endParaRPr>
          </a:p>
          <a:p>
            <a:pPr marL="240665">
              <a:lnSpc>
                <a:spcPts val="1145"/>
              </a:lnSpc>
            </a:pPr>
            <a:r>
              <a:rPr dirty="0" sz="1000" spc="-5">
                <a:latin typeface="Times New Roman"/>
                <a:cs typeface="Times New Roman"/>
              </a:rPr>
              <a:t>{</a:t>
            </a:r>
            <a:endParaRPr sz="1000">
              <a:latin typeface="Times New Roman"/>
              <a:cs typeface="Times New Roman"/>
            </a:endParaRPr>
          </a:p>
          <a:p>
            <a:pPr marL="697865">
              <a:lnSpc>
                <a:spcPts val="1150"/>
              </a:lnSpc>
            </a:pPr>
            <a:r>
              <a:rPr dirty="0" sz="1000" spc="-5">
                <a:latin typeface="Times New Roman"/>
                <a:cs typeface="Times New Roman"/>
              </a:rPr>
              <a:t>if (! isFull() )</a:t>
            </a:r>
            <a:r>
              <a:rPr dirty="0" sz="1000" spc="-30">
                <a:latin typeface="Times New Roman"/>
                <a:cs typeface="Times New Roman"/>
              </a:rPr>
              <a:t> </a:t>
            </a:r>
            <a:r>
              <a:rPr dirty="0" sz="1000" spc="-5">
                <a:latin typeface="Times New Roman"/>
                <a:cs typeface="Times New Roman"/>
              </a:rPr>
              <a:t>{</a:t>
            </a:r>
            <a:endParaRPr sz="1000">
              <a:latin typeface="Times New Roman"/>
              <a:cs typeface="Times New Roman"/>
            </a:endParaRPr>
          </a:p>
          <a:p>
            <a:pPr marL="1155700">
              <a:lnSpc>
                <a:spcPts val="1150"/>
              </a:lnSpc>
            </a:pPr>
            <a:r>
              <a:rPr dirty="0" sz="1000" spc="-5">
                <a:latin typeface="Times New Roman"/>
                <a:cs typeface="Times New Roman"/>
              </a:rPr>
              <a:t>rear++;</a:t>
            </a:r>
            <a:endParaRPr sz="1000">
              <a:latin typeface="Times New Roman"/>
              <a:cs typeface="Times New Roman"/>
            </a:endParaRPr>
          </a:p>
          <a:p>
            <a:pPr marL="1155700" marR="2432685">
              <a:lnSpc>
                <a:spcPts val="1150"/>
              </a:lnSpc>
              <a:spcBef>
                <a:spcPts val="55"/>
              </a:spcBef>
            </a:pPr>
            <a:r>
              <a:rPr dirty="0" sz="1000" spc="-5">
                <a:latin typeface="Times New Roman"/>
                <a:cs typeface="Times New Roman"/>
              </a:rPr>
              <a:t>if (rear == </a:t>
            </a:r>
            <a:r>
              <a:rPr dirty="0" sz="1000" spc="-10">
                <a:latin typeface="Times New Roman"/>
                <a:cs typeface="Times New Roman"/>
              </a:rPr>
              <a:t>MAX_SIZE) </a:t>
            </a:r>
            <a:r>
              <a:rPr dirty="0" sz="1000">
                <a:latin typeface="Times New Roman"/>
                <a:cs typeface="Times New Roman"/>
              </a:rPr>
              <a:t>rear </a:t>
            </a:r>
            <a:r>
              <a:rPr dirty="0" sz="1000" spc="-5">
                <a:latin typeface="Times New Roman"/>
                <a:cs typeface="Times New Roman"/>
              </a:rPr>
              <a:t>= 0;  QueueArray[rear] =</a:t>
            </a:r>
            <a:r>
              <a:rPr dirty="0" sz="1000" spc="-60">
                <a:latin typeface="Times New Roman"/>
                <a:cs typeface="Times New Roman"/>
              </a:rPr>
              <a:t> </a:t>
            </a:r>
            <a:r>
              <a:rPr dirty="0" sz="1000" spc="-5">
                <a:latin typeface="Times New Roman"/>
                <a:cs typeface="Times New Roman"/>
              </a:rPr>
              <a:t>n;</a:t>
            </a:r>
            <a:endParaRPr sz="1000">
              <a:latin typeface="Times New Roman"/>
              <a:cs typeface="Times New Roman"/>
            </a:endParaRPr>
          </a:p>
          <a:p>
            <a:pPr marL="1155700" marR="3554729">
              <a:lnSpc>
                <a:spcPts val="1140"/>
              </a:lnSpc>
              <a:spcBef>
                <a:spcPts val="10"/>
              </a:spcBef>
            </a:pPr>
            <a:r>
              <a:rPr dirty="0" sz="1000" spc="-10">
                <a:latin typeface="Times New Roman"/>
                <a:cs typeface="Times New Roman"/>
              </a:rPr>
              <a:t>size++;  </a:t>
            </a:r>
            <a:r>
              <a:rPr dirty="0" sz="1000" spc="-5">
                <a:latin typeface="Times New Roman"/>
                <a:cs typeface="Times New Roman"/>
              </a:rPr>
              <a:t>return</a:t>
            </a:r>
            <a:r>
              <a:rPr dirty="0" sz="1000" spc="-70">
                <a:latin typeface="Times New Roman"/>
                <a:cs typeface="Times New Roman"/>
              </a:rPr>
              <a:t> </a:t>
            </a:r>
            <a:r>
              <a:rPr dirty="0" sz="1000" spc="-5">
                <a:latin typeface="Times New Roman"/>
                <a:cs typeface="Times New Roman"/>
              </a:rPr>
              <a:t>true;</a:t>
            </a:r>
            <a:endParaRPr sz="1000">
              <a:latin typeface="Times New Roman"/>
              <a:cs typeface="Times New Roman"/>
            </a:endParaRPr>
          </a:p>
          <a:p>
            <a:pPr marL="698500">
              <a:lnSpc>
                <a:spcPts val="1100"/>
              </a:lnSpc>
            </a:pPr>
            <a:r>
              <a:rPr dirty="0" sz="1000" spc="-5">
                <a:latin typeface="Times New Roman"/>
                <a:cs typeface="Times New Roman"/>
              </a:rPr>
              <a:t>}</a:t>
            </a:r>
            <a:endParaRPr sz="1000">
              <a:latin typeface="Times New Roman"/>
              <a:cs typeface="Times New Roman"/>
            </a:endParaRPr>
          </a:p>
          <a:p>
            <a:pPr marL="698500">
              <a:lnSpc>
                <a:spcPts val="1150"/>
              </a:lnSpc>
            </a:pPr>
            <a:r>
              <a:rPr dirty="0" sz="1000" spc="-5">
                <a:latin typeface="Times New Roman"/>
                <a:cs typeface="Times New Roman"/>
              </a:rPr>
              <a:t>else return</a:t>
            </a:r>
            <a:r>
              <a:rPr dirty="0" sz="1000" spc="-50">
                <a:latin typeface="Times New Roman"/>
                <a:cs typeface="Times New Roman"/>
              </a:rPr>
              <a:t> </a:t>
            </a:r>
            <a:r>
              <a:rPr dirty="0" sz="1000" spc="-5">
                <a:latin typeface="Times New Roman"/>
                <a:cs typeface="Times New Roman"/>
              </a:rPr>
              <a:t>false;</a:t>
            </a:r>
            <a:endParaRPr sz="1000">
              <a:latin typeface="Times New Roman"/>
              <a:cs typeface="Times New Roman"/>
            </a:endParaRPr>
          </a:p>
          <a:p>
            <a:pPr marL="2413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55"/>
              </a:spcBef>
            </a:pPr>
            <a:endParaRPr sz="900">
              <a:latin typeface="Times New Roman"/>
              <a:cs typeface="Times New Roman"/>
            </a:endParaRPr>
          </a:p>
          <a:p>
            <a:pPr marL="241300">
              <a:lnSpc>
                <a:spcPts val="1175"/>
              </a:lnSpc>
            </a:pPr>
            <a:r>
              <a:rPr dirty="0" sz="1000" spc="-5">
                <a:latin typeface="Times New Roman"/>
                <a:cs typeface="Times New Roman"/>
              </a:rPr>
              <a:t>bool Queue::isFull(int</a:t>
            </a:r>
            <a:r>
              <a:rPr dirty="0" sz="1000" spc="-60">
                <a:latin typeface="Times New Roman"/>
                <a:cs typeface="Times New Roman"/>
              </a:rPr>
              <a:t> </a:t>
            </a:r>
            <a:r>
              <a:rPr dirty="0" sz="1000" spc="-5">
                <a:latin typeface="Times New Roman"/>
                <a:cs typeface="Times New Roman"/>
              </a:rPr>
              <a:t>n)</a:t>
            </a:r>
            <a:endParaRPr sz="1000">
              <a:latin typeface="Times New Roman"/>
              <a:cs typeface="Times New Roman"/>
            </a:endParaRPr>
          </a:p>
          <a:p>
            <a:pPr marL="240665">
              <a:lnSpc>
                <a:spcPts val="1150"/>
              </a:lnSpc>
            </a:pPr>
            <a:r>
              <a:rPr dirty="0" sz="1000" spc="-5">
                <a:latin typeface="Times New Roman"/>
                <a:cs typeface="Times New Roman"/>
              </a:rPr>
              <a:t>{</a:t>
            </a:r>
            <a:endParaRPr sz="1000">
              <a:latin typeface="Times New Roman"/>
              <a:cs typeface="Times New Roman"/>
            </a:endParaRPr>
          </a:p>
          <a:p>
            <a:pPr marL="698500">
              <a:lnSpc>
                <a:spcPts val="1155"/>
              </a:lnSpc>
            </a:pPr>
            <a:r>
              <a:rPr dirty="0" sz="1000" spc="-5">
                <a:latin typeface="Times New Roman"/>
                <a:cs typeface="Times New Roman"/>
              </a:rPr>
              <a:t>if (size ==</a:t>
            </a:r>
            <a:r>
              <a:rPr dirty="0" sz="1000" spc="-70">
                <a:latin typeface="Times New Roman"/>
                <a:cs typeface="Times New Roman"/>
              </a:rPr>
              <a:t> </a:t>
            </a:r>
            <a:r>
              <a:rPr dirty="0" sz="1000" spc="-5">
                <a:latin typeface="Times New Roman"/>
                <a:cs typeface="Times New Roman"/>
              </a:rPr>
              <a:t>MAX_SIZE)</a:t>
            </a:r>
            <a:endParaRPr sz="1000">
              <a:latin typeface="Times New Roman"/>
              <a:cs typeface="Times New Roman"/>
            </a:endParaRPr>
          </a:p>
          <a:p>
            <a:pPr marL="1155065">
              <a:lnSpc>
                <a:spcPts val="1155"/>
              </a:lnSpc>
            </a:pPr>
            <a:r>
              <a:rPr dirty="0" sz="1000" spc="-5">
                <a:latin typeface="Times New Roman"/>
                <a:cs typeface="Times New Roman"/>
              </a:rPr>
              <a:t>return</a:t>
            </a:r>
            <a:r>
              <a:rPr dirty="0" sz="1000" spc="-70">
                <a:latin typeface="Times New Roman"/>
                <a:cs typeface="Times New Roman"/>
              </a:rPr>
              <a:t> </a:t>
            </a:r>
            <a:r>
              <a:rPr dirty="0" sz="1000" spc="-5">
                <a:latin typeface="Times New Roman"/>
                <a:cs typeface="Times New Roman"/>
              </a:rPr>
              <a:t>true;</a:t>
            </a:r>
            <a:endParaRPr sz="1000">
              <a:latin typeface="Times New Roman"/>
              <a:cs typeface="Times New Roman"/>
            </a:endParaRPr>
          </a:p>
          <a:p>
            <a:pPr marL="698500">
              <a:lnSpc>
                <a:spcPts val="1150"/>
              </a:lnSpc>
            </a:pPr>
            <a:r>
              <a:rPr dirty="0" sz="1000" spc="-5">
                <a:latin typeface="Times New Roman"/>
                <a:cs typeface="Times New Roman"/>
              </a:rPr>
              <a:t>else</a:t>
            </a:r>
            <a:endParaRPr sz="1000">
              <a:latin typeface="Times New Roman"/>
              <a:cs typeface="Times New Roman"/>
            </a:endParaRPr>
          </a:p>
          <a:p>
            <a:pPr marL="1155065">
              <a:lnSpc>
                <a:spcPts val="1145"/>
              </a:lnSpc>
            </a:pPr>
            <a:r>
              <a:rPr dirty="0" sz="1000" spc="-5">
                <a:latin typeface="Times New Roman"/>
                <a:cs typeface="Times New Roman"/>
              </a:rPr>
              <a:t>return</a:t>
            </a:r>
            <a:r>
              <a:rPr dirty="0" sz="1000" spc="-65">
                <a:latin typeface="Times New Roman"/>
                <a:cs typeface="Times New Roman"/>
              </a:rPr>
              <a:t> </a:t>
            </a:r>
            <a:r>
              <a:rPr dirty="0" sz="1000" spc="-5">
                <a:latin typeface="Times New Roman"/>
                <a:cs typeface="Times New Roman"/>
              </a:rPr>
              <a:t>false;</a:t>
            </a:r>
            <a:endParaRPr sz="1000">
              <a:latin typeface="Times New Roman"/>
              <a:cs typeface="Times New Roman"/>
            </a:endParaRPr>
          </a:p>
          <a:p>
            <a:pPr marL="241300">
              <a:lnSpc>
                <a:spcPts val="1170"/>
              </a:lnSpc>
            </a:pPr>
            <a:r>
              <a:rPr dirty="0" sz="1000" spc="-5">
                <a:latin typeface="Times New Roman"/>
                <a:cs typeface="Times New Roman"/>
              </a:rPr>
              <a:t>}</a:t>
            </a:r>
            <a:endParaRPr sz="1000">
              <a:latin typeface="Times New Roman"/>
              <a:cs typeface="Times New Roman"/>
            </a:endParaRPr>
          </a:p>
        </p:txBody>
      </p:sp>
      <p:sp>
        <p:nvSpPr>
          <p:cNvPr id="10" name="object 1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2854451" y="923544"/>
            <a:ext cx="1287780" cy="597535"/>
          </a:xfrm>
          <a:custGeom>
            <a:avLst/>
            <a:gdLst/>
            <a:ahLst/>
            <a:cxnLst/>
            <a:rect l="l" t="t" r="r" b="b"/>
            <a:pathLst>
              <a:path w="1287779" h="597535">
                <a:moveTo>
                  <a:pt x="0" y="0"/>
                </a:moveTo>
                <a:lnTo>
                  <a:pt x="1287779" y="0"/>
                </a:lnTo>
                <a:lnTo>
                  <a:pt x="1287779" y="597407"/>
                </a:lnTo>
                <a:lnTo>
                  <a:pt x="0" y="597407"/>
                </a:lnTo>
                <a:lnTo>
                  <a:pt x="0" y="0"/>
                </a:lnTo>
                <a:close/>
              </a:path>
            </a:pathLst>
          </a:custGeom>
          <a:solidFill>
            <a:srgbClr val="000099"/>
          </a:solidFill>
        </p:spPr>
        <p:txBody>
          <a:bodyPr wrap="square" lIns="0" tIns="0" rIns="0" bIns="0" rtlCol="0"/>
          <a:lstStyle/>
          <a:p/>
        </p:txBody>
      </p:sp>
      <p:sp>
        <p:nvSpPr>
          <p:cNvPr id="6" name="object 6"/>
          <p:cNvSpPr/>
          <p:nvPr/>
        </p:nvSpPr>
        <p:spPr>
          <a:xfrm>
            <a:off x="2851404" y="1522475"/>
            <a:ext cx="1294130" cy="0"/>
          </a:xfrm>
          <a:custGeom>
            <a:avLst/>
            <a:gdLst/>
            <a:ahLst/>
            <a:cxnLst/>
            <a:rect l="l" t="t" r="r" b="b"/>
            <a:pathLst>
              <a:path w="1294129" h="0">
                <a:moveTo>
                  <a:pt x="0" y="0"/>
                </a:moveTo>
                <a:lnTo>
                  <a:pt x="1293876" y="0"/>
                </a:lnTo>
              </a:path>
            </a:pathLst>
          </a:custGeom>
          <a:ln w="3175">
            <a:solidFill>
              <a:srgbClr val="000000"/>
            </a:solidFill>
          </a:ln>
        </p:spPr>
        <p:txBody>
          <a:bodyPr wrap="square" lIns="0" tIns="0" rIns="0" bIns="0" rtlCol="0"/>
          <a:lstStyle/>
          <a:p/>
        </p:txBody>
      </p:sp>
      <p:sp>
        <p:nvSpPr>
          <p:cNvPr id="7" name="object 7"/>
          <p:cNvSpPr/>
          <p:nvPr/>
        </p:nvSpPr>
        <p:spPr>
          <a:xfrm>
            <a:off x="2851404" y="1519300"/>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8" name="object 8"/>
          <p:cNvSpPr/>
          <p:nvPr/>
        </p:nvSpPr>
        <p:spPr>
          <a:xfrm>
            <a:off x="2854451" y="926846"/>
            <a:ext cx="0" cy="590550"/>
          </a:xfrm>
          <a:custGeom>
            <a:avLst/>
            <a:gdLst/>
            <a:ahLst/>
            <a:cxnLst/>
            <a:rect l="l" t="t" r="r" b="b"/>
            <a:pathLst>
              <a:path w="0" h="590550">
                <a:moveTo>
                  <a:pt x="0" y="0"/>
                </a:moveTo>
                <a:lnTo>
                  <a:pt x="0" y="590550"/>
                </a:lnTo>
              </a:path>
            </a:pathLst>
          </a:custGeom>
          <a:ln w="6096">
            <a:solidFill>
              <a:srgbClr val="000000"/>
            </a:solidFill>
          </a:ln>
        </p:spPr>
        <p:txBody>
          <a:bodyPr wrap="square" lIns="0" tIns="0" rIns="0" bIns="0" rtlCol="0"/>
          <a:lstStyle/>
          <a:p/>
        </p:txBody>
      </p:sp>
      <p:sp>
        <p:nvSpPr>
          <p:cNvPr id="9" name="object 9"/>
          <p:cNvSpPr/>
          <p:nvPr/>
        </p:nvSpPr>
        <p:spPr>
          <a:xfrm>
            <a:off x="2851404" y="92494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10" name="object 10"/>
          <p:cNvSpPr/>
          <p:nvPr/>
        </p:nvSpPr>
        <p:spPr>
          <a:xfrm>
            <a:off x="2851404" y="921766"/>
            <a:ext cx="1294130" cy="0"/>
          </a:xfrm>
          <a:custGeom>
            <a:avLst/>
            <a:gdLst/>
            <a:ahLst/>
            <a:cxnLst/>
            <a:rect l="l" t="t" r="r" b="b"/>
            <a:pathLst>
              <a:path w="1294129" h="0">
                <a:moveTo>
                  <a:pt x="0" y="0"/>
                </a:moveTo>
                <a:lnTo>
                  <a:pt x="1293876" y="0"/>
                </a:lnTo>
              </a:path>
            </a:pathLst>
          </a:custGeom>
          <a:ln w="3175">
            <a:solidFill>
              <a:srgbClr val="000000"/>
            </a:solidFill>
          </a:ln>
        </p:spPr>
        <p:txBody>
          <a:bodyPr wrap="square" lIns="0" tIns="0" rIns="0" bIns="0" rtlCol="0"/>
          <a:lstStyle/>
          <a:p/>
        </p:txBody>
      </p:sp>
      <p:sp>
        <p:nvSpPr>
          <p:cNvPr id="11" name="object 11"/>
          <p:cNvSpPr/>
          <p:nvPr/>
        </p:nvSpPr>
        <p:spPr>
          <a:xfrm>
            <a:off x="2854451" y="15194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12" name="object 12"/>
          <p:cNvSpPr/>
          <p:nvPr/>
        </p:nvSpPr>
        <p:spPr>
          <a:xfrm>
            <a:off x="2857500" y="1519427"/>
            <a:ext cx="1282065" cy="0"/>
          </a:xfrm>
          <a:custGeom>
            <a:avLst/>
            <a:gdLst/>
            <a:ahLst/>
            <a:cxnLst/>
            <a:rect l="l" t="t" r="r" b="b"/>
            <a:pathLst>
              <a:path w="1282064" h="0">
                <a:moveTo>
                  <a:pt x="0" y="0"/>
                </a:moveTo>
                <a:lnTo>
                  <a:pt x="1281683" y="0"/>
                </a:lnTo>
              </a:path>
            </a:pathLst>
          </a:custGeom>
          <a:ln w="3175">
            <a:solidFill>
              <a:srgbClr val="000000"/>
            </a:solidFill>
          </a:ln>
        </p:spPr>
        <p:txBody>
          <a:bodyPr wrap="square" lIns="0" tIns="0" rIns="0" bIns="0" rtlCol="0"/>
          <a:lstStyle/>
          <a:p/>
        </p:txBody>
      </p:sp>
      <p:sp>
        <p:nvSpPr>
          <p:cNvPr id="13" name="object 13"/>
          <p:cNvSpPr/>
          <p:nvPr/>
        </p:nvSpPr>
        <p:spPr>
          <a:xfrm>
            <a:off x="4139184" y="1519300"/>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14" name="object 14"/>
          <p:cNvSpPr/>
          <p:nvPr/>
        </p:nvSpPr>
        <p:spPr>
          <a:xfrm>
            <a:off x="4142232" y="926846"/>
            <a:ext cx="0" cy="590550"/>
          </a:xfrm>
          <a:custGeom>
            <a:avLst/>
            <a:gdLst/>
            <a:ahLst/>
            <a:cxnLst/>
            <a:rect l="l" t="t" r="r" b="b"/>
            <a:pathLst>
              <a:path w="0" h="590550">
                <a:moveTo>
                  <a:pt x="0" y="0"/>
                </a:moveTo>
                <a:lnTo>
                  <a:pt x="0" y="590550"/>
                </a:lnTo>
              </a:path>
            </a:pathLst>
          </a:custGeom>
          <a:ln w="6096">
            <a:solidFill>
              <a:srgbClr val="000000"/>
            </a:solidFill>
          </a:ln>
        </p:spPr>
        <p:txBody>
          <a:bodyPr wrap="square" lIns="0" tIns="0" rIns="0" bIns="0" rtlCol="0"/>
          <a:lstStyle/>
          <a:p/>
        </p:txBody>
      </p:sp>
      <p:sp>
        <p:nvSpPr>
          <p:cNvPr id="15" name="object 15"/>
          <p:cNvSpPr/>
          <p:nvPr/>
        </p:nvSpPr>
        <p:spPr>
          <a:xfrm>
            <a:off x="4139184" y="924941"/>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16" name="object 16"/>
          <p:cNvSpPr/>
          <p:nvPr/>
        </p:nvSpPr>
        <p:spPr>
          <a:xfrm>
            <a:off x="4142232" y="151942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17" name="object 17"/>
          <p:cNvSpPr/>
          <p:nvPr/>
        </p:nvSpPr>
        <p:spPr>
          <a:xfrm>
            <a:off x="2854451" y="92506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18" name="object 18"/>
          <p:cNvSpPr/>
          <p:nvPr/>
        </p:nvSpPr>
        <p:spPr>
          <a:xfrm>
            <a:off x="2857500" y="925067"/>
            <a:ext cx="1282065" cy="0"/>
          </a:xfrm>
          <a:custGeom>
            <a:avLst/>
            <a:gdLst/>
            <a:ahLst/>
            <a:cxnLst/>
            <a:rect l="l" t="t" r="r" b="b"/>
            <a:pathLst>
              <a:path w="1282064" h="0">
                <a:moveTo>
                  <a:pt x="0" y="0"/>
                </a:moveTo>
                <a:lnTo>
                  <a:pt x="1281683" y="0"/>
                </a:lnTo>
              </a:path>
            </a:pathLst>
          </a:custGeom>
          <a:ln w="3175">
            <a:solidFill>
              <a:srgbClr val="000000"/>
            </a:solidFill>
          </a:ln>
        </p:spPr>
        <p:txBody>
          <a:bodyPr wrap="square" lIns="0" tIns="0" rIns="0" bIns="0" rtlCol="0"/>
          <a:lstStyle/>
          <a:p/>
        </p:txBody>
      </p:sp>
      <p:sp>
        <p:nvSpPr>
          <p:cNvPr id="19" name="object 19"/>
          <p:cNvSpPr/>
          <p:nvPr/>
        </p:nvSpPr>
        <p:spPr>
          <a:xfrm>
            <a:off x="4142232" y="925067"/>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20" name="object 20"/>
          <p:cNvSpPr txBox="1"/>
          <p:nvPr/>
        </p:nvSpPr>
        <p:spPr>
          <a:xfrm>
            <a:off x="3032201" y="1007884"/>
            <a:ext cx="935355" cy="437515"/>
          </a:xfrm>
          <a:prstGeom prst="rect">
            <a:avLst/>
          </a:prstGeom>
        </p:spPr>
        <p:txBody>
          <a:bodyPr wrap="square" lIns="0" tIns="0" rIns="0" bIns="0" rtlCol="0" vert="horz">
            <a:spAutoFit/>
          </a:bodyPr>
          <a:lstStyle/>
          <a:p>
            <a:pPr marL="12700" marR="5080" indent="68580">
              <a:lnSpc>
                <a:spcPts val="1720"/>
              </a:lnSpc>
            </a:pPr>
            <a:r>
              <a:rPr dirty="0" sz="1450" spc="-5" b="1">
                <a:solidFill>
                  <a:srgbClr val="FFFF00"/>
                </a:solidFill>
                <a:latin typeface="Tahoma"/>
                <a:cs typeface="Tahoma"/>
              </a:rPr>
              <a:t>Problem  </a:t>
            </a:r>
            <a:r>
              <a:rPr dirty="0" sz="1450" spc="-5" b="1">
                <a:solidFill>
                  <a:srgbClr val="FFFF00"/>
                </a:solidFill>
                <a:latin typeface="Tahoma"/>
                <a:cs typeface="Tahoma"/>
              </a:rPr>
              <a:t>De</a:t>
            </a:r>
            <a:r>
              <a:rPr dirty="0" sz="1450" spc="-35" b="1">
                <a:solidFill>
                  <a:srgbClr val="FFFF00"/>
                </a:solidFill>
                <a:latin typeface="Tahoma"/>
                <a:cs typeface="Tahoma"/>
              </a:rPr>
              <a:t>f</a:t>
            </a:r>
            <a:r>
              <a:rPr dirty="0" sz="1450" b="1">
                <a:solidFill>
                  <a:srgbClr val="FFFF00"/>
                </a:solidFill>
                <a:latin typeface="Tahoma"/>
                <a:cs typeface="Tahoma"/>
              </a:rPr>
              <a:t>inition</a:t>
            </a:r>
            <a:endParaRPr sz="1450">
              <a:latin typeface="Tahoma"/>
              <a:cs typeface="Tahoma"/>
            </a:endParaRPr>
          </a:p>
        </p:txBody>
      </p:sp>
      <p:sp>
        <p:nvSpPr>
          <p:cNvPr id="21" name="object 21"/>
          <p:cNvSpPr/>
          <p:nvPr/>
        </p:nvSpPr>
        <p:spPr>
          <a:xfrm>
            <a:off x="2854451" y="2442972"/>
            <a:ext cx="1287780" cy="597535"/>
          </a:xfrm>
          <a:custGeom>
            <a:avLst/>
            <a:gdLst/>
            <a:ahLst/>
            <a:cxnLst/>
            <a:rect l="l" t="t" r="r" b="b"/>
            <a:pathLst>
              <a:path w="1287779" h="597535">
                <a:moveTo>
                  <a:pt x="0" y="0"/>
                </a:moveTo>
                <a:lnTo>
                  <a:pt x="1287779" y="0"/>
                </a:lnTo>
                <a:lnTo>
                  <a:pt x="1287779" y="597407"/>
                </a:lnTo>
                <a:lnTo>
                  <a:pt x="0" y="597407"/>
                </a:lnTo>
                <a:lnTo>
                  <a:pt x="0" y="0"/>
                </a:lnTo>
                <a:close/>
              </a:path>
            </a:pathLst>
          </a:custGeom>
          <a:solidFill>
            <a:srgbClr val="000099"/>
          </a:solidFill>
        </p:spPr>
        <p:txBody>
          <a:bodyPr wrap="square" lIns="0" tIns="0" rIns="0" bIns="0" rtlCol="0"/>
          <a:lstStyle/>
          <a:p/>
        </p:txBody>
      </p:sp>
      <p:sp>
        <p:nvSpPr>
          <p:cNvPr id="22" name="object 22"/>
          <p:cNvSpPr/>
          <p:nvPr/>
        </p:nvSpPr>
        <p:spPr>
          <a:xfrm>
            <a:off x="2851404" y="3041904"/>
            <a:ext cx="1294130" cy="0"/>
          </a:xfrm>
          <a:custGeom>
            <a:avLst/>
            <a:gdLst/>
            <a:ahLst/>
            <a:cxnLst/>
            <a:rect l="l" t="t" r="r" b="b"/>
            <a:pathLst>
              <a:path w="1294129" h="0">
                <a:moveTo>
                  <a:pt x="0" y="0"/>
                </a:moveTo>
                <a:lnTo>
                  <a:pt x="1293876" y="0"/>
                </a:lnTo>
              </a:path>
            </a:pathLst>
          </a:custGeom>
          <a:ln w="3175">
            <a:solidFill>
              <a:srgbClr val="000000"/>
            </a:solidFill>
          </a:ln>
        </p:spPr>
        <p:txBody>
          <a:bodyPr wrap="square" lIns="0" tIns="0" rIns="0" bIns="0" rtlCol="0"/>
          <a:lstStyle/>
          <a:p/>
        </p:txBody>
      </p:sp>
      <p:sp>
        <p:nvSpPr>
          <p:cNvPr id="23" name="object 23"/>
          <p:cNvSpPr/>
          <p:nvPr/>
        </p:nvSpPr>
        <p:spPr>
          <a:xfrm>
            <a:off x="2851404" y="3038729"/>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24" name="object 24"/>
          <p:cNvSpPr/>
          <p:nvPr/>
        </p:nvSpPr>
        <p:spPr>
          <a:xfrm>
            <a:off x="2854451" y="2446273"/>
            <a:ext cx="0" cy="590550"/>
          </a:xfrm>
          <a:custGeom>
            <a:avLst/>
            <a:gdLst/>
            <a:ahLst/>
            <a:cxnLst/>
            <a:rect l="l" t="t" r="r" b="b"/>
            <a:pathLst>
              <a:path w="0" h="590550">
                <a:moveTo>
                  <a:pt x="0" y="0"/>
                </a:moveTo>
                <a:lnTo>
                  <a:pt x="0" y="590550"/>
                </a:lnTo>
              </a:path>
            </a:pathLst>
          </a:custGeom>
          <a:ln w="6096">
            <a:solidFill>
              <a:srgbClr val="000000"/>
            </a:solidFill>
          </a:ln>
        </p:spPr>
        <p:txBody>
          <a:bodyPr wrap="square" lIns="0" tIns="0" rIns="0" bIns="0" rtlCol="0"/>
          <a:lstStyle/>
          <a:p/>
        </p:txBody>
      </p:sp>
      <p:sp>
        <p:nvSpPr>
          <p:cNvPr id="25" name="object 25"/>
          <p:cNvSpPr/>
          <p:nvPr/>
        </p:nvSpPr>
        <p:spPr>
          <a:xfrm>
            <a:off x="2851404" y="2444369"/>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26" name="object 26"/>
          <p:cNvSpPr/>
          <p:nvPr/>
        </p:nvSpPr>
        <p:spPr>
          <a:xfrm>
            <a:off x="2851404" y="2441194"/>
            <a:ext cx="1294130" cy="0"/>
          </a:xfrm>
          <a:custGeom>
            <a:avLst/>
            <a:gdLst/>
            <a:ahLst/>
            <a:cxnLst/>
            <a:rect l="l" t="t" r="r" b="b"/>
            <a:pathLst>
              <a:path w="1294129" h="0">
                <a:moveTo>
                  <a:pt x="0" y="0"/>
                </a:moveTo>
                <a:lnTo>
                  <a:pt x="1293876" y="0"/>
                </a:lnTo>
              </a:path>
            </a:pathLst>
          </a:custGeom>
          <a:ln w="3175">
            <a:solidFill>
              <a:srgbClr val="000000"/>
            </a:solidFill>
          </a:ln>
        </p:spPr>
        <p:txBody>
          <a:bodyPr wrap="square" lIns="0" tIns="0" rIns="0" bIns="0" rtlCol="0"/>
          <a:lstStyle/>
          <a:p/>
        </p:txBody>
      </p:sp>
      <p:sp>
        <p:nvSpPr>
          <p:cNvPr id="27" name="object 27"/>
          <p:cNvSpPr/>
          <p:nvPr/>
        </p:nvSpPr>
        <p:spPr>
          <a:xfrm>
            <a:off x="2854451" y="3038855"/>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28" name="object 28"/>
          <p:cNvSpPr/>
          <p:nvPr/>
        </p:nvSpPr>
        <p:spPr>
          <a:xfrm>
            <a:off x="2857500" y="3038855"/>
            <a:ext cx="1282065" cy="0"/>
          </a:xfrm>
          <a:custGeom>
            <a:avLst/>
            <a:gdLst/>
            <a:ahLst/>
            <a:cxnLst/>
            <a:rect l="l" t="t" r="r" b="b"/>
            <a:pathLst>
              <a:path w="1282064" h="0">
                <a:moveTo>
                  <a:pt x="0" y="0"/>
                </a:moveTo>
                <a:lnTo>
                  <a:pt x="1281683" y="0"/>
                </a:lnTo>
              </a:path>
            </a:pathLst>
          </a:custGeom>
          <a:ln w="3175">
            <a:solidFill>
              <a:srgbClr val="000000"/>
            </a:solidFill>
          </a:ln>
        </p:spPr>
        <p:txBody>
          <a:bodyPr wrap="square" lIns="0" tIns="0" rIns="0" bIns="0" rtlCol="0"/>
          <a:lstStyle/>
          <a:p/>
        </p:txBody>
      </p:sp>
      <p:sp>
        <p:nvSpPr>
          <p:cNvPr id="29" name="object 29"/>
          <p:cNvSpPr/>
          <p:nvPr/>
        </p:nvSpPr>
        <p:spPr>
          <a:xfrm>
            <a:off x="4139184" y="3038729"/>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30" name="object 30"/>
          <p:cNvSpPr/>
          <p:nvPr/>
        </p:nvSpPr>
        <p:spPr>
          <a:xfrm>
            <a:off x="4142232" y="2446273"/>
            <a:ext cx="0" cy="590550"/>
          </a:xfrm>
          <a:custGeom>
            <a:avLst/>
            <a:gdLst/>
            <a:ahLst/>
            <a:cxnLst/>
            <a:rect l="l" t="t" r="r" b="b"/>
            <a:pathLst>
              <a:path w="0" h="590550">
                <a:moveTo>
                  <a:pt x="0" y="0"/>
                </a:moveTo>
                <a:lnTo>
                  <a:pt x="0" y="590550"/>
                </a:lnTo>
              </a:path>
            </a:pathLst>
          </a:custGeom>
          <a:ln w="6096">
            <a:solidFill>
              <a:srgbClr val="000000"/>
            </a:solidFill>
          </a:ln>
        </p:spPr>
        <p:txBody>
          <a:bodyPr wrap="square" lIns="0" tIns="0" rIns="0" bIns="0" rtlCol="0"/>
          <a:lstStyle/>
          <a:p/>
        </p:txBody>
      </p:sp>
      <p:sp>
        <p:nvSpPr>
          <p:cNvPr id="31" name="object 31"/>
          <p:cNvSpPr/>
          <p:nvPr/>
        </p:nvSpPr>
        <p:spPr>
          <a:xfrm>
            <a:off x="4139184" y="2444369"/>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32" name="object 32"/>
          <p:cNvSpPr/>
          <p:nvPr/>
        </p:nvSpPr>
        <p:spPr>
          <a:xfrm>
            <a:off x="4142232" y="3038855"/>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33" name="object 33"/>
          <p:cNvSpPr/>
          <p:nvPr/>
        </p:nvSpPr>
        <p:spPr>
          <a:xfrm>
            <a:off x="2854451" y="2444495"/>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34" name="object 34"/>
          <p:cNvSpPr/>
          <p:nvPr/>
        </p:nvSpPr>
        <p:spPr>
          <a:xfrm>
            <a:off x="2857500" y="2444495"/>
            <a:ext cx="1282065" cy="0"/>
          </a:xfrm>
          <a:custGeom>
            <a:avLst/>
            <a:gdLst/>
            <a:ahLst/>
            <a:cxnLst/>
            <a:rect l="l" t="t" r="r" b="b"/>
            <a:pathLst>
              <a:path w="1282064" h="0">
                <a:moveTo>
                  <a:pt x="0" y="0"/>
                </a:moveTo>
                <a:lnTo>
                  <a:pt x="1281683" y="0"/>
                </a:lnTo>
              </a:path>
            </a:pathLst>
          </a:custGeom>
          <a:ln w="3175">
            <a:solidFill>
              <a:srgbClr val="000000"/>
            </a:solidFill>
          </a:ln>
        </p:spPr>
        <p:txBody>
          <a:bodyPr wrap="square" lIns="0" tIns="0" rIns="0" bIns="0" rtlCol="0"/>
          <a:lstStyle/>
          <a:p/>
        </p:txBody>
      </p:sp>
      <p:sp>
        <p:nvSpPr>
          <p:cNvPr id="35" name="object 35"/>
          <p:cNvSpPr/>
          <p:nvPr/>
        </p:nvSpPr>
        <p:spPr>
          <a:xfrm>
            <a:off x="4142232" y="2444495"/>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36" name="object 36"/>
          <p:cNvSpPr/>
          <p:nvPr/>
        </p:nvSpPr>
        <p:spPr>
          <a:xfrm>
            <a:off x="4556759" y="1659635"/>
            <a:ext cx="1272540" cy="597535"/>
          </a:xfrm>
          <a:custGeom>
            <a:avLst/>
            <a:gdLst/>
            <a:ahLst/>
            <a:cxnLst/>
            <a:rect l="l" t="t" r="r" b="b"/>
            <a:pathLst>
              <a:path w="1272539" h="597535">
                <a:moveTo>
                  <a:pt x="0" y="0"/>
                </a:moveTo>
                <a:lnTo>
                  <a:pt x="1272539" y="0"/>
                </a:lnTo>
                <a:lnTo>
                  <a:pt x="1272539" y="597407"/>
                </a:lnTo>
                <a:lnTo>
                  <a:pt x="0" y="597407"/>
                </a:lnTo>
                <a:lnTo>
                  <a:pt x="0" y="0"/>
                </a:lnTo>
                <a:close/>
              </a:path>
            </a:pathLst>
          </a:custGeom>
          <a:solidFill>
            <a:srgbClr val="000099"/>
          </a:solidFill>
        </p:spPr>
        <p:txBody>
          <a:bodyPr wrap="square" lIns="0" tIns="0" rIns="0" bIns="0" rtlCol="0"/>
          <a:lstStyle/>
          <a:p/>
        </p:txBody>
      </p:sp>
      <p:sp>
        <p:nvSpPr>
          <p:cNvPr id="37" name="object 37"/>
          <p:cNvSpPr/>
          <p:nvPr/>
        </p:nvSpPr>
        <p:spPr>
          <a:xfrm>
            <a:off x="4553711" y="2258567"/>
            <a:ext cx="1275715" cy="0"/>
          </a:xfrm>
          <a:custGeom>
            <a:avLst/>
            <a:gdLst/>
            <a:ahLst/>
            <a:cxnLst/>
            <a:rect l="l" t="t" r="r" b="b"/>
            <a:pathLst>
              <a:path w="1275714" h="0">
                <a:moveTo>
                  <a:pt x="0" y="0"/>
                </a:moveTo>
                <a:lnTo>
                  <a:pt x="1275588" y="0"/>
                </a:lnTo>
              </a:path>
            </a:pathLst>
          </a:custGeom>
          <a:ln w="3175">
            <a:solidFill>
              <a:srgbClr val="000000"/>
            </a:solidFill>
          </a:ln>
        </p:spPr>
        <p:txBody>
          <a:bodyPr wrap="square" lIns="0" tIns="0" rIns="0" bIns="0" rtlCol="0"/>
          <a:lstStyle/>
          <a:p/>
        </p:txBody>
      </p:sp>
      <p:sp>
        <p:nvSpPr>
          <p:cNvPr id="38" name="object 38"/>
          <p:cNvSpPr/>
          <p:nvPr/>
        </p:nvSpPr>
        <p:spPr>
          <a:xfrm>
            <a:off x="4553711" y="2255392"/>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39" name="object 39"/>
          <p:cNvSpPr/>
          <p:nvPr/>
        </p:nvSpPr>
        <p:spPr>
          <a:xfrm>
            <a:off x="4556759" y="1662938"/>
            <a:ext cx="0" cy="590550"/>
          </a:xfrm>
          <a:custGeom>
            <a:avLst/>
            <a:gdLst/>
            <a:ahLst/>
            <a:cxnLst/>
            <a:rect l="l" t="t" r="r" b="b"/>
            <a:pathLst>
              <a:path w="0" h="590550">
                <a:moveTo>
                  <a:pt x="0" y="0"/>
                </a:moveTo>
                <a:lnTo>
                  <a:pt x="0" y="590550"/>
                </a:lnTo>
              </a:path>
            </a:pathLst>
          </a:custGeom>
          <a:ln w="6096">
            <a:solidFill>
              <a:srgbClr val="000000"/>
            </a:solidFill>
          </a:ln>
        </p:spPr>
        <p:txBody>
          <a:bodyPr wrap="square" lIns="0" tIns="0" rIns="0" bIns="0" rtlCol="0"/>
          <a:lstStyle/>
          <a:p/>
        </p:txBody>
      </p:sp>
      <p:sp>
        <p:nvSpPr>
          <p:cNvPr id="40" name="object 40"/>
          <p:cNvSpPr/>
          <p:nvPr/>
        </p:nvSpPr>
        <p:spPr>
          <a:xfrm>
            <a:off x="4553711" y="1661032"/>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41" name="object 41"/>
          <p:cNvSpPr/>
          <p:nvPr/>
        </p:nvSpPr>
        <p:spPr>
          <a:xfrm>
            <a:off x="4553711" y="1657857"/>
            <a:ext cx="1275715" cy="0"/>
          </a:xfrm>
          <a:custGeom>
            <a:avLst/>
            <a:gdLst/>
            <a:ahLst/>
            <a:cxnLst/>
            <a:rect l="l" t="t" r="r" b="b"/>
            <a:pathLst>
              <a:path w="1275714" h="0">
                <a:moveTo>
                  <a:pt x="0" y="0"/>
                </a:moveTo>
                <a:lnTo>
                  <a:pt x="1275588" y="0"/>
                </a:lnTo>
              </a:path>
            </a:pathLst>
          </a:custGeom>
          <a:ln w="3175">
            <a:solidFill>
              <a:srgbClr val="000000"/>
            </a:solidFill>
          </a:ln>
        </p:spPr>
        <p:txBody>
          <a:bodyPr wrap="square" lIns="0" tIns="0" rIns="0" bIns="0" rtlCol="0"/>
          <a:lstStyle/>
          <a:p/>
        </p:txBody>
      </p:sp>
      <p:sp>
        <p:nvSpPr>
          <p:cNvPr id="42" name="object 42"/>
          <p:cNvSpPr/>
          <p:nvPr/>
        </p:nvSpPr>
        <p:spPr>
          <a:xfrm>
            <a:off x="4556759" y="2255520"/>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43" name="object 43"/>
          <p:cNvSpPr/>
          <p:nvPr/>
        </p:nvSpPr>
        <p:spPr>
          <a:xfrm>
            <a:off x="4559808" y="2255520"/>
            <a:ext cx="1270000" cy="0"/>
          </a:xfrm>
          <a:custGeom>
            <a:avLst/>
            <a:gdLst/>
            <a:ahLst/>
            <a:cxnLst/>
            <a:rect l="l" t="t" r="r" b="b"/>
            <a:pathLst>
              <a:path w="1270000" h="0">
                <a:moveTo>
                  <a:pt x="0" y="0"/>
                </a:moveTo>
                <a:lnTo>
                  <a:pt x="1269492" y="0"/>
                </a:lnTo>
              </a:path>
            </a:pathLst>
          </a:custGeom>
          <a:ln w="3175">
            <a:solidFill>
              <a:srgbClr val="000000"/>
            </a:solidFill>
          </a:ln>
        </p:spPr>
        <p:txBody>
          <a:bodyPr wrap="square" lIns="0" tIns="0" rIns="0" bIns="0" rtlCol="0"/>
          <a:lstStyle/>
          <a:p/>
        </p:txBody>
      </p:sp>
      <p:sp>
        <p:nvSpPr>
          <p:cNvPr id="44" name="object 44"/>
          <p:cNvSpPr/>
          <p:nvPr/>
        </p:nvSpPr>
        <p:spPr>
          <a:xfrm>
            <a:off x="4556759" y="1661160"/>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45" name="object 45"/>
          <p:cNvSpPr/>
          <p:nvPr/>
        </p:nvSpPr>
        <p:spPr>
          <a:xfrm>
            <a:off x="4559808" y="1661160"/>
            <a:ext cx="1270000" cy="0"/>
          </a:xfrm>
          <a:custGeom>
            <a:avLst/>
            <a:gdLst/>
            <a:ahLst/>
            <a:cxnLst/>
            <a:rect l="l" t="t" r="r" b="b"/>
            <a:pathLst>
              <a:path w="1270000" h="0">
                <a:moveTo>
                  <a:pt x="0" y="0"/>
                </a:moveTo>
                <a:lnTo>
                  <a:pt x="1269492" y="0"/>
                </a:lnTo>
              </a:path>
            </a:pathLst>
          </a:custGeom>
          <a:ln w="3175">
            <a:solidFill>
              <a:srgbClr val="000000"/>
            </a:solidFill>
          </a:ln>
        </p:spPr>
        <p:txBody>
          <a:bodyPr wrap="square" lIns="0" tIns="0" rIns="0" bIns="0" rtlCol="0"/>
          <a:lstStyle/>
          <a:p/>
        </p:txBody>
      </p:sp>
      <p:sp>
        <p:nvSpPr>
          <p:cNvPr id="46" name="object 46"/>
          <p:cNvSpPr txBox="1"/>
          <p:nvPr/>
        </p:nvSpPr>
        <p:spPr>
          <a:xfrm>
            <a:off x="4571428" y="1743964"/>
            <a:ext cx="1263015" cy="437515"/>
          </a:xfrm>
          <a:prstGeom prst="rect">
            <a:avLst/>
          </a:prstGeom>
        </p:spPr>
        <p:txBody>
          <a:bodyPr wrap="square" lIns="0" tIns="0" rIns="0" bIns="0" rtlCol="0" vert="horz">
            <a:spAutoFit/>
          </a:bodyPr>
          <a:lstStyle/>
          <a:p>
            <a:pPr marL="12700" marR="5080" indent="179705">
              <a:lnSpc>
                <a:spcPts val="1720"/>
              </a:lnSpc>
            </a:pPr>
            <a:r>
              <a:rPr dirty="0" sz="1450" spc="-5" b="1">
                <a:solidFill>
                  <a:srgbClr val="FFFF00"/>
                </a:solidFill>
                <a:latin typeface="Tahoma"/>
                <a:cs typeface="Tahoma"/>
              </a:rPr>
              <a:t>Technical  </a:t>
            </a:r>
            <a:r>
              <a:rPr dirty="0" sz="1450" spc="-5" b="1">
                <a:solidFill>
                  <a:srgbClr val="FFFF00"/>
                </a:solidFill>
                <a:latin typeface="Tahoma"/>
                <a:cs typeface="Tahoma"/>
              </a:rPr>
              <a:t>Develop</a:t>
            </a:r>
            <a:r>
              <a:rPr dirty="0" sz="1450" spc="45" b="1">
                <a:solidFill>
                  <a:srgbClr val="FFFF00"/>
                </a:solidFill>
                <a:latin typeface="Tahoma"/>
                <a:cs typeface="Tahoma"/>
              </a:rPr>
              <a:t>m</a:t>
            </a:r>
            <a:r>
              <a:rPr dirty="0" sz="1450" b="1">
                <a:solidFill>
                  <a:srgbClr val="FFFF00"/>
                </a:solidFill>
                <a:latin typeface="Tahoma"/>
                <a:cs typeface="Tahoma"/>
              </a:rPr>
              <a:t>ent</a:t>
            </a:r>
            <a:endParaRPr sz="1450">
              <a:latin typeface="Tahoma"/>
              <a:cs typeface="Tahoma"/>
            </a:endParaRPr>
          </a:p>
        </p:txBody>
      </p:sp>
      <p:sp>
        <p:nvSpPr>
          <p:cNvPr id="47" name="object 47"/>
          <p:cNvSpPr/>
          <p:nvPr/>
        </p:nvSpPr>
        <p:spPr>
          <a:xfrm>
            <a:off x="1152144" y="1659635"/>
            <a:ext cx="1287780" cy="597535"/>
          </a:xfrm>
          <a:custGeom>
            <a:avLst/>
            <a:gdLst/>
            <a:ahLst/>
            <a:cxnLst/>
            <a:rect l="l" t="t" r="r" b="b"/>
            <a:pathLst>
              <a:path w="1287780" h="597535">
                <a:moveTo>
                  <a:pt x="0" y="0"/>
                </a:moveTo>
                <a:lnTo>
                  <a:pt x="1287780" y="0"/>
                </a:lnTo>
                <a:lnTo>
                  <a:pt x="1287780" y="597407"/>
                </a:lnTo>
                <a:lnTo>
                  <a:pt x="0" y="597407"/>
                </a:lnTo>
                <a:lnTo>
                  <a:pt x="0" y="0"/>
                </a:lnTo>
                <a:close/>
              </a:path>
            </a:pathLst>
          </a:custGeom>
          <a:solidFill>
            <a:srgbClr val="000099"/>
          </a:solidFill>
        </p:spPr>
        <p:txBody>
          <a:bodyPr wrap="square" lIns="0" tIns="0" rIns="0" bIns="0" rtlCol="0"/>
          <a:lstStyle/>
          <a:p/>
        </p:txBody>
      </p:sp>
      <p:sp>
        <p:nvSpPr>
          <p:cNvPr id="48" name="object 48"/>
          <p:cNvSpPr/>
          <p:nvPr/>
        </p:nvSpPr>
        <p:spPr>
          <a:xfrm>
            <a:off x="1149096" y="2258567"/>
            <a:ext cx="1294130" cy="0"/>
          </a:xfrm>
          <a:custGeom>
            <a:avLst/>
            <a:gdLst/>
            <a:ahLst/>
            <a:cxnLst/>
            <a:rect l="l" t="t" r="r" b="b"/>
            <a:pathLst>
              <a:path w="1294130" h="0">
                <a:moveTo>
                  <a:pt x="0" y="0"/>
                </a:moveTo>
                <a:lnTo>
                  <a:pt x="1293876" y="0"/>
                </a:lnTo>
              </a:path>
            </a:pathLst>
          </a:custGeom>
          <a:ln w="3175">
            <a:solidFill>
              <a:srgbClr val="000000"/>
            </a:solidFill>
          </a:ln>
        </p:spPr>
        <p:txBody>
          <a:bodyPr wrap="square" lIns="0" tIns="0" rIns="0" bIns="0" rtlCol="0"/>
          <a:lstStyle/>
          <a:p/>
        </p:txBody>
      </p:sp>
      <p:sp>
        <p:nvSpPr>
          <p:cNvPr id="49" name="object 49"/>
          <p:cNvSpPr/>
          <p:nvPr/>
        </p:nvSpPr>
        <p:spPr>
          <a:xfrm>
            <a:off x="1149096" y="2255392"/>
            <a:ext cx="3175" cy="0"/>
          </a:xfrm>
          <a:custGeom>
            <a:avLst/>
            <a:gdLst/>
            <a:ahLst/>
            <a:cxnLst/>
            <a:rect l="l" t="t" r="r" b="b"/>
            <a:pathLst>
              <a:path w="3175" h="0">
                <a:moveTo>
                  <a:pt x="0" y="0"/>
                </a:moveTo>
                <a:lnTo>
                  <a:pt x="3047" y="0"/>
                </a:lnTo>
              </a:path>
            </a:pathLst>
          </a:custGeom>
          <a:ln w="3809">
            <a:solidFill>
              <a:srgbClr val="000000"/>
            </a:solidFill>
          </a:ln>
        </p:spPr>
        <p:txBody>
          <a:bodyPr wrap="square" lIns="0" tIns="0" rIns="0" bIns="0" rtlCol="0"/>
          <a:lstStyle/>
          <a:p/>
        </p:txBody>
      </p:sp>
      <p:sp>
        <p:nvSpPr>
          <p:cNvPr id="50" name="object 50"/>
          <p:cNvSpPr/>
          <p:nvPr/>
        </p:nvSpPr>
        <p:spPr>
          <a:xfrm>
            <a:off x="1152144" y="1662938"/>
            <a:ext cx="0" cy="590550"/>
          </a:xfrm>
          <a:custGeom>
            <a:avLst/>
            <a:gdLst/>
            <a:ahLst/>
            <a:cxnLst/>
            <a:rect l="l" t="t" r="r" b="b"/>
            <a:pathLst>
              <a:path w="0" h="590550">
                <a:moveTo>
                  <a:pt x="0" y="0"/>
                </a:moveTo>
                <a:lnTo>
                  <a:pt x="0" y="590550"/>
                </a:lnTo>
              </a:path>
            </a:pathLst>
          </a:custGeom>
          <a:ln w="6095">
            <a:solidFill>
              <a:srgbClr val="000000"/>
            </a:solidFill>
          </a:ln>
        </p:spPr>
        <p:txBody>
          <a:bodyPr wrap="square" lIns="0" tIns="0" rIns="0" bIns="0" rtlCol="0"/>
          <a:lstStyle/>
          <a:p/>
        </p:txBody>
      </p:sp>
      <p:sp>
        <p:nvSpPr>
          <p:cNvPr id="51" name="object 51"/>
          <p:cNvSpPr/>
          <p:nvPr/>
        </p:nvSpPr>
        <p:spPr>
          <a:xfrm>
            <a:off x="1149096" y="1661032"/>
            <a:ext cx="3175" cy="0"/>
          </a:xfrm>
          <a:custGeom>
            <a:avLst/>
            <a:gdLst/>
            <a:ahLst/>
            <a:cxnLst/>
            <a:rect l="l" t="t" r="r" b="b"/>
            <a:pathLst>
              <a:path w="3175" h="0">
                <a:moveTo>
                  <a:pt x="0" y="0"/>
                </a:moveTo>
                <a:lnTo>
                  <a:pt x="3047" y="0"/>
                </a:lnTo>
              </a:path>
            </a:pathLst>
          </a:custGeom>
          <a:ln w="3809">
            <a:solidFill>
              <a:srgbClr val="000000"/>
            </a:solidFill>
          </a:ln>
        </p:spPr>
        <p:txBody>
          <a:bodyPr wrap="square" lIns="0" tIns="0" rIns="0" bIns="0" rtlCol="0"/>
          <a:lstStyle/>
          <a:p/>
        </p:txBody>
      </p:sp>
      <p:sp>
        <p:nvSpPr>
          <p:cNvPr id="52" name="object 52"/>
          <p:cNvSpPr/>
          <p:nvPr/>
        </p:nvSpPr>
        <p:spPr>
          <a:xfrm>
            <a:off x="1149096" y="1657857"/>
            <a:ext cx="1294130" cy="0"/>
          </a:xfrm>
          <a:custGeom>
            <a:avLst/>
            <a:gdLst/>
            <a:ahLst/>
            <a:cxnLst/>
            <a:rect l="l" t="t" r="r" b="b"/>
            <a:pathLst>
              <a:path w="1294130" h="0">
                <a:moveTo>
                  <a:pt x="0" y="0"/>
                </a:moveTo>
                <a:lnTo>
                  <a:pt x="1293876" y="0"/>
                </a:lnTo>
              </a:path>
            </a:pathLst>
          </a:custGeom>
          <a:ln w="3175">
            <a:solidFill>
              <a:srgbClr val="000000"/>
            </a:solidFill>
          </a:ln>
        </p:spPr>
        <p:txBody>
          <a:bodyPr wrap="square" lIns="0" tIns="0" rIns="0" bIns="0" rtlCol="0"/>
          <a:lstStyle/>
          <a:p/>
        </p:txBody>
      </p:sp>
      <p:sp>
        <p:nvSpPr>
          <p:cNvPr id="53" name="object 53"/>
          <p:cNvSpPr/>
          <p:nvPr/>
        </p:nvSpPr>
        <p:spPr>
          <a:xfrm>
            <a:off x="1152144" y="2255520"/>
            <a:ext cx="3175" cy="0"/>
          </a:xfrm>
          <a:custGeom>
            <a:avLst/>
            <a:gdLst/>
            <a:ahLst/>
            <a:cxnLst/>
            <a:rect l="l" t="t" r="r" b="b"/>
            <a:pathLst>
              <a:path w="3175" h="0">
                <a:moveTo>
                  <a:pt x="0" y="0"/>
                </a:moveTo>
                <a:lnTo>
                  <a:pt x="3047" y="0"/>
                </a:lnTo>
              </a:path>
            </a:pathLst>
          </a:custGeom>
          <a:ln w="3175">
            <a:solidFill>
              <a:srgbClr val="000000"/>
            </a:solidFill>
          </a:ln>
        </p:spPr>
        <p:txBody>
          <a:bodyPr wrap="square" lIns="0" tIns="0" rIns="0" bIns="0" rtlCol="0"/>
          <a:lstStyle/>
          <a:p/>
        </p:txBody>
      </p:sp>
      <p:sp>
        <p:nvSpPr>
          <p:cNvPr id="54" name="object 54"/>
          <p:cNvSpPr/>
          <p:nvPr/>
        </p:nvSpPr>
        <p:spPr>
          <a:xfrm>
            <a:off x="1155191" y="2255520"/>
            <a:ext cx="1282065" cy="0"/>
          </a:xfrm>
          <a:custGeom>
            <a:avLst/>
            <a:gdLst/>
            <a:ahLst/>
            <a:cxnLst/>
            <a:rect l="l" t="t" r="r" b="b"/>
            <a:pathLst>
              <a:path w="1282064" h="0">
                <a:moveTo>
                  <a:pt x="0" y="0"/>
                </a:moveTo>
                <a:lnTo>
                  <a:pt x="1281684" y="0"/>
                </a:lnTo>
              </a:path>
            </a:pathLst>
          </a:custGeom>
          <a:ln w="3175">
            <a:solidFill>
              <a:srgbClr val="000000"/>
            </a:solidFill>
          </a:ln>
        </p:spPr>
        <p:txBody>
          <a:bodyPr wrap="square" lIns="0" tIns="0" rIns="0" bIns="0" rtlCol="0"/>
          <a:lstStyle/>
          <a:p/>
        </p:txBody>
      </p:sp>
      <p:sp>
        <p:nvSpPr>
          <p:cNvPr id="55" name="object 55"/>
          <p:cNvSpPr/>
          <p:nvPr/>
        </p:nvSpPr>
        <p:spPr>
          <a:xfrm>
            <a:off x="2436876" y="2255392"/>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56" name="object 56"/>
          <p:cNvSpPr/>
          <p:nvPr/>
        </p:nvSpPr>
        <p:spPr>
          <a:xfrm>
            <a:off x="2439923" y="1662938"/>
            <a:ext cx="0" cy="590550"/>
          </a:xfrm>
          <a:custGeom>
            <a:avLst/>
            <a:gdLst/>
            <a:ahLst/>
            <a:cxnLst/>
            <a:rect l="l" t="t" r="r" b="b"/>
            <a:pathLst>
              <a:path w="0" h="590550">
                <a:moveTo>
                  <a:pt x="0" y="0"/>
                </a:moveTo>
                <a:lnTo>
                  <a:pt x="0" y="590550"/>
                </a:lnTo>
              </a:path>
            </a:pathLst>
          </a:custGeom>
          <a:ln w="6096">
            <a:solidFill>
              <a:srgbClr val="000000"/>
            </a:solidFill>
          </a:ln>
        </p:spPr>
        <p:txBody>
          <a:bodyPr wrap="square" lIns="0" tIns="0" rIns="0" bIns="0" rtlCol="0"/>
          <a:lstStyle/>
          <a:p/>
        </p:txBody>
      </p:sp>
      <p:sp>
        <p:nvSpPr>
          <p:cNvPr id="57" name="object 57"/>
          <p:cNvSpPr/>
          <p:nvPr/>
        </p:nvSpPr>
        <p:spPr>
          <a:xfrm>
            <a:off x="2436876" y="1661032"/>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58" name="object 58"/>
          <p:cNvSpPr/>
          <p:nvPr/>
        </p:nvSpPr>
        <p:spPr>
          <a:xfrm>
            <a:off x="2439923" y="2255520"/>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59" name="object 59"/>
          <p:cNvSpPr/>
          <p:nvPr/>
        </p:nvSpPr>
        <p:spPr>
          <a:xfrm>
            <a:off x="1152144" y="1661160"/>
            <a:ext cx="3175" cy="0"/>
          </a:xfrm>
          <a:custGeom>
            <a:avLst/>
            <a:gdLst/>
            <a:ahLst/>
            <a:cxnLst/>
            <a:rect l="l" t="t" r="r" b="b"/>
            <a:pathLst>
              <a:path w="3175" h="0">
                <a:moveTo>
                  <a:pt x="0" y="0"/>
                </a:moveTo>
                <a:lnTo>
                  <a:pt x="3047" y="0"/>
                </a:lnTo>
              </a:path>
            </a:pathLst>
          </a:custGeom>
          <a:ln w="3175">
            <a:solidFill>
              <a:srgbClr val="000000"/>
            </a:solidFill>
          </a:ln>
        </p:spPr>
        <p:txBody>
          <a:bodyPr wrap="square" lIns="0" tIns="0" rIns="0" bIns="0" rtlCol="0"/>
          <a:lstStyle/>
          <a:p/>
        </p:txBody>
      </p:sp>
      <p:sp>
        <p:nvSpPr>
          <p:cNvPr id="60" name="object 60"/>
          <p:cNvSpPr/>
          <p:nvPr/>
        </p:nvSpPr>
        <p:spPr>
          <a:xfrm>
            <a:off x="1155191" y="1661160"/>
            <a:ext cx="1282065" cy="0"/>
          </a:xfrm>
          <a:custGeom>
            <a:avLst/>
            <a:gdLst/>
            <a:ahLst/>
            <a:cxnLst/>
            <a:rect l="l" t="t" r="r" b="b"/>
            <a:pathLst>
              <a:path w="1282064" h="0">
                <a:moveTo>
                  <a:pt x="0" y="0"/>
                </a:moveTo>
                <a:lnTo>
                  <a:pt x="1281684" y="0"/>
                </a:lnTo>
              </a:path>
            </a:pathLst>
          </a:custGeom>
          <a:ln w="3175">
            <a:solidFill>
              <a:srgbClr val="000000"/>
            </a:solidFill>
          </a:ln>
        </p:spPr>
        <p:txBody>
          <a:bodyPr wrap="square" lIns="0" tIns="0" rIns="0" bIns="0" rtlCol="0"/>
          <a:lstStyle/>
          <a:p/>
        </p:txBody>
      </p:sp>
      <p:sp>
        <p:nvSpPr>
          <p:cNvPr id="61" name="object 61"/>
          <p:cNvSpPr/>
          <p:nvPr/>
        </p:nvSpPr>
        <p:spPr>
          <a:xfrm>
            <a:off x="2439923" y="1661160"/>
            <a:ext cx="3175" cy="0"/>
          </a:xfrm>
          <a:custGeom>
            <a:avLst/>
            <a:gdLst/>
            <a:ahLst/>
            <a:cxnLst/>
            <a:rect l="l" t="t" r="r" b="b"/>
            <a:pathLst>
              <a:path w="3175" h="0">
                <a:moveTo>
                  <a:pt x="0" y="0"/>
                </a:moveTo>
                <a:lnTo>
                  <a:pt x="3048" y="0"/>
                </a:lnTo>
              </a:path>
            </a:pathLst>
          </a:custGeom>
          <a:ln w="3175">
            <a:solidFill>
              <a:srgbClr val="000000"/>
            </a:solidFill>
          </a:ln>
        </p:spPr>
        <p:txBody>
          <a:bodyPr wrap="square" lIns="0" tIns="0" rIns="0" bIns="0" rtlCol="0"/>
          <a:lstStyle/>
          <a:p/>
        </p:txBody>
      </p:sp>
      <p:sp>
        <p:nvSpPr>
          <p:cNvPr id="62" name="object 62"/>
          <p:cNvSpPr txBox="1"/>
          <p:nvPr/>
        </p:nvSpPr>
        <p:spPr>
          <a:xfrm>
            <a:off x="1272032" y="1844293"/>
            <a:ext cx="1045844" cy="228600"/>
          </a:xfrm>
          <a:prstGeom prst="rect">
            <a:avLst/>
          </a:prstGeom>
        </p:spPr>
        <p:txBody>
          <a:bodyPr wrap="square" lIns="0" tIns="0" rIns="0" bIns="0" rtlCol="0" vert="horz">
            <a:spAutoFit/>
          </a:bodyPr>
          <a:lstStyle/>
          <a:p>
            <a:pPr marL="12700">
              <a:lnSpc>
                <a:spcPct val="100000"/>
              </a:lnSpc>
            </a:pPr>
            <a:r>
              <a:rPr dirty="0" sz="1450" spc="-5" b="1">
                <a:solidFill>
                  <a:srgbClr val="FFFF00"/>
                </a:solidFill>
                <a:latin typeface="Tahoma"/>
                <a:cs typeface="Tahoma"/>
              </a:rPr>
              <a:t>Status</a:t>
            </a:r>
            <a:r>
              <a:rPr dirty="0" sz="1450" spc="-135" b="1">
                <a:solidFill>
                  <a:srgbClr val="FFFF00"/>
                </a:solidFill>
                <a:latin typeface="Tahoma"/>
                <a:cs typeface="Tahoma"/>
              </a:rPr>
              <a:t> </a:t>
            </a:r>
            <a:r>
              <a:rPr dirty="0" sz="1450" spc="10" b="1">
                <a:solidFill>
                  <a:srgbClr val="FFFF00"/>
                </a:solidFill>
                <a:latin typeface="Tahoma"/>
                <a:cs typeface="Tahoma"/>
              </a:rPr>
              <a:t>Quo</a:t>
            </a:r>
            <a:endParaRPr sz="1450">
              <a:latin typeface="Tahoma"/>
              <a:cs typeface="Tahoma"/>
            </a:endParaRPr>
          </a:p>
        </p:txBody>
      </p:sp>
      <p:sp>
        <p:nvSpPr>
          <p:cNvPr id="63" name="object 63"/>
          <p:cNvSpPr/>
          <p:nvPr/>
        </p:nvSpPr>
        <p:spPr>
          <a:xfrm>
            <a:off x="1773935" y="1176527"/>
            <a:ext cx="0" cy="504825"/>
          </a:xfrm>
          <a:custGeom>
            <a:avLst/>
            <a:gdLst/>
            <a:ahLst/>
            <a:cxnLst/>
            <a:rect l="l" t="t" r="r" b="b"/>
            <a:pathLst>
              <a:path w="0" h="504825">
                <a:moveTo>
                  <a:pt x="0" y="0"/>
                </a:moveTo>
                <a:lnTo>
                  <a:pt x="0" y="504443"/>
                </a:lnTo>
              </a:path>
            </a:pathLst>
          </a:custGeom>
          <a:ln w="45719">
            <a:solidFill>
              <a:srgbClr val="000000"/>
            </a:solidFill>
          </a:ln>
        </p:spPr>
        <p:txBody>
          <a:bodyPr wrap="square" lIns="0" tIns="0" rIns="0" bIns="0" rtlCol="0"/>
          <a:lstStyle/>
          <a:p/>
        </p:txBody>
      </p:sp>
      <p:sp>
        <p:nvSpPr>
          <p:cNvPr id="64" name="object 64"/>
          <p:cNvSpPr/>
          <p:nvPr/>
        </p:nvSpPr>
        <p:spPr>
          <a:xfrm>
            <a:off x="1728216" y="1199388"/>
            <a:ext cx="1004569" cy="0"/>
          </a:xfrm>
          <a:custGeom>
            <a:avLst/>
            <a:gdLst/>
            <a:ahLst/>
            <a:cxnLst/>
            <a:rect l="l" t="t" r="r" b="b"/>
            <a:pathLst>
              <a:path w="1004569" h="0">
                <a:moveTo>
                  <a:pt x="0" y="0"/>
                </a:moveTo>
                <a:lnTo>
                  <a:pt x="1004316" y="0"/>
                </a:lnTo>
              </a:path>
            </a:pathLst>
          </a:custGeom>
          <a:ln w="45720">
            <a:solidFill>
              <a:srgbClr val="000000"/>
            </a:solidFill>
          </a:ln>
        </p:spPr>
        <p:txBody>
          <a:bodyPr wrap="square" lIns="0" tIns="0" rIns="0" bIns="0" rtlCol="0"/>
          <a:lstStyle/>
          <a:p/>
        </p:txBody>
      </p:sp>
      <p:sp>
        <p:nvSpPr>
          <p:cNvPr id="65" name="object 65"/>
          <p:cNvSpPr/>
          <p:nvPr/>
        </p:nvSpPr>
        <p:spPr>
          <a:xfrm>
            <a:off x="2699004" y="1124711"/>
            <a:ext cx="155575" cy="155575"/>
          </a:xfrm>
          <a:custGeom>
            <a:avLst/>
            <a:gdLst/>
            <a:ahLst/>
            <a:cxnLst/>
            <a:rect l="l" t="t" r="r" b="b"/>
            <a:pathLst>
              <a:path w="155575" h="155575">
                <a:moveTo>
                  <a:pt x="0" y="0"/>
                </a:moveTo>
                <a:lnTo>
                  <a:pt x="0" y="155448"/>
                </a:lnTo>
                <a:lnTo>
                  <a:pt x="155448" y="74676"/>
                </a:lnTo>
                <a:lnTo>
                  <a:pt x="0" y="0"/>
                </a:lnTo>
                <a:close/>
              </a:path>
            </a:pathLst>
          </a:custGeom>
          <a:solidFill>
            <a:srgbClr val="000000"/>
          </a:solidFill>
        </p:spPr>
        <p:txBody>
          <a:bodyPr wrap="square" lIns="0" tIns="0" rIns="0" bIns="0" rtlCol="0"/>
          <a:lstStyle/>
          <a:p/>
        </p:txBody>
      </p:sp>
      <p:sp>
        <p:nvSpPr>
          <p:cNvPr id="66" name="object 66"/>
          <p:cNvSpPr/>
          <p:nvPr/>
        </p:nvSpPr>
        <p:spPr>
          <a:xfrm>
            <a:off x="1773935" y="1176527"/>
            <a:ext cx="0" cy="504825"/>
          </a:xfrm>
          <a:custGeom>
            <a:avLst/>
            <a:gdLst/>
            <a:ahLst/>
            <a:cxnLst/>
            <a:rect l="l" t="t" r="r" b="b"/>
            <a:pathLst>
              <a:path w="0" h="504825">
                <a:moveTo>
                  <a:pt x="0" y="0"/>
                </a:moveTo>
                <a:lnTo>
                  <a:pt x="0" y="504443"/>
                </a:lnTo>
              </a:path>
            </a:pathLst>
          </a:custGeom>
          <a:ln w="45719">
            <a:solidFill>
              <a:srgbClr val="000000"/>
            </a:solidFill>
          </a:ln>
        </p:spPr>
        <p:txBody>
          <a:bodyPr wrap="square" lIns="0" tIns="0" rIns="0" bIns="0" rtlCol="0"/>
          <a:lstStyle/>
          <a:p/>
        </p:txBody>
      </p:sp>
      <p:sp>
        <p:nvSpPr>
          <p:cNvPr id="67" name="object 67"/>
          <p:cNvSpPr/>
          <p:nvPr/>
        </p:nvSpPr>
        <p:spPr>
          <a:xfrm>
            <a:off x="1728216" y="1199388"/>
            <a:ext cx="1004569" cy="0"/>
          </a:xfrm>
          <a:custGeom>
            <a:avLst/>
            <a:gdLst/>
            <a:ahLst/>
            <a:cxnLst/>
            <a:rect l="l" t="t" r="r" b="b"/>
            <a:pathLst>
              <a:path w="1004569" h="0">
                <a:moveTo>
                  <a:pt x="0" y="0"/>
                </a:moveTo>
                <a:lnTo>
                  <a:pt x="1004316" y="0"/>
                </a:lnTo>
              </a:path>
            </a:pathLst>
          </a:custGeom>
          <a:ln w="45720">
            <a:solidFill>
              <a:srgbClr val="000000"/>
            </a:solidFill>
          </a:ln>
        </p:spPr>
        <p:txBody>
          <a:bodyPr wrap="square" lIns="0" tIns="0" rIns="0" bIns="0" rtlCol="0"/>
          <a:lstStyle/>
          <a:p/>
        </p:txBody>
      </p:sp>
      <p:sp>
        <p:nvSpPr>
          <p:cNvPr id="68" name="object 68"/>
          <p:cNvSpPr/>
          <p:nvPr/>
        </p:nvSpPr>
        <p:spPr>
          <a:xfrm>
            <a:off x="2699004" y="1124711"/>
            <a:ext cx="155575" cy="155575"/>
          </a:xfrm>
          <a:custGeom>
            <a:avLst/>
            <a:gdLst/>
            <a:ahLst/>
            <a:cxnLst/>
            <a:rect l="l" t="t" r="r" b="b"/>
            <a:pathLst>
              <a:path w="155575" h="155575">
                <a:moveTo>
                  <a:pt x="0" y="0"/>
                </a:moveTo>
                <a:lnTo>
                  <a:pt x="0" y="155448"/>
                </a:lnTo>
                <a:lnTo>
                  <a:pt x="155448" y="74676"/>
                </a:lnTo>
                <a:lnTo>
                  <a:pt x="0" y="0"/>
                </a:lnTo>
                <a:close/>
              </a:path>
            </a:pathLst>
          </a:custGeom>
          <a:solidFill>
            <a:srgbClr val="000000"/>
          </a:solidFill>
        </p:spPr>
        <p:txBody>
          <a:bodyPr wrap="square" lIns="0" tIns="0" rIns="0" bIns="0" rtlCol="0"/>
          <a:lstStyle/>
          <a:p/>
        </p:txBody>
      </p:sp>
      <p:sp>
        <p:nvSpPr>
          <p:cNvPr id="69" name="object 69"/>
          <p:cNvSpPr/>
          <p:nvPr/>
        </p:nvSpPr>
        <p:spPr>
          <a:xfrm>
            <a:off x="5205984" y="1176527"/>
            <a:ext cx="45720" cy="361315"/>
          </a:xfrm>
          <a:custGeom>
            <a:avLst/>
            <a:gdLst/>
            <a:ahLst/>
            <a:cxnLst/>
            <a:rect l="l" t="t" r="r" b="b"/>
            <a:pathLst>
              <a:path w="45720" h="361315">
                <a:moveTo>
                  <a:pt x="22860" y="0"/>
                </a:moveTo>
                <a:lnTo>
                  <a:pt x="13716" y="1523"/>
                </a:lnTo>
                <a:lnTo>
                  <a:pt x="6096" y="6095"/>
                </a:lnTo>
                <a:lnTo>
                  <a:pt x="1524" y="13715"/>
                </a:lnTo>
                <a:lnTo>
                  <a:pt x="0" y="22859"/>
                </a:lnTo>
                <a:lnTo>
                  <a:pt x="0" y="339851"/>
                </a:lnTo>
                <a:lnTo>
                  <a:pt x="1524" y="347471"/>
                </a:lnTo>
                <a:lnTo>
                  <a:pt x="6096" y="355091"/>
                </a:lnTo>
                <a:lnTo>
                  <a:pt x="13716" y="359663"/>
                </a:lnTo>
                <a:lnTo>
                  <a:pt x="22860" y="361187"/>
                </a:lnTo>
                <a:lnTo>
                  <a:pt x="30480" y="359663"/>
                </a:lnTo>
                <a:lnTo>
                  <a:pt x="38100" y="355091"/>
                </a:lnTo>
                <a:lnTo>
                  <a:pt x="42672" y="347471"/>
                </a:lnTo>
                <a:lnTo>
                  <a:pt x="45720" y="339851"/>
                </a:lnTo>
                <a:lnTo>
                  <a:pt x="45720" y="22859"/>
                </a:lnTo>
                <a:lnTo>
                  <a:pt x="42672" y="13715"/>
                </a:lnTo>
                <a:lnTo>
                  <a:pt x="38100" y="6095"/>
                </a:lnTo>
                <a:lnTo>
                  <a:pt x="30480" y="1523"/>
                </a:lnTo>
                <a:lnTo>
                  <a:pt x="22860" y="0"/>
                </a:lnTo>
                <a:close/>
              </a:path>
            </a:pathLst>
          </a:custGeom>
          <a:solidFill>
            <a:srgbClr val="000000"/>
          </a:solidFill>
        </p:spPr>
        <p:txBody>
          <a:bodyPr wrap="square" lIns="0" tIns="0" rIns="0" bIns="0" rtlCol="0"/>
          <a:lstStyle/>
          <a:p/>
        </p:txBody>
      </p:sp>
      <p:sp>
        <p:nvSpPr>
          <p:cNvPr id="70" name="object 70"/>
          <p:cNvSpPr/>
          <p:nvPr/>
        </p:nvSpPr>
        <p:spPr>
          <a:xfrm>
            <a:off x="5154167" y="1504188"/>
            <a:ext cx="155575" cy="155575"/>
          </a:xfrm>
          <a:custGeom>
            <a:avLst/>
            <a:gdLst/>
            <a:ahLst/>
            <a:cxnLst/>
            <a:rect l="l" t="t" r="r" b="b"/>
            <a:pathLst>
              <a:path w="155575" h="155575">
                <a:moveTo>
                  <a:pt x="155448" y="0"/>
                </a:moveTo>
                <a:lnTo>
                  <a:pt x="0" y="0"/>
                </a:lnTo>
                <a:lnTo>
                  <a:pt x="80772" y="155448"/>
                </a:lnTo>
                <a:lnTo>
                  <a:pt x="155448" y="0"/>
                </a:lnTo>
                <a:close/>
              </a:path>
            </a:pathLst>
          </a:custGeom>
          <a:solidFill>
            <a:srgbClr val="000000"/>
          </a:solidFill>
        </p:spPr>
        <p:txBody>
          <a:bodyPr wrap="square" lIns="0" tIns="0" rIns="0" bIns="0" rtlCol="0"/>
          <a:lstStyle/>
          <a:p/>
        </p:txBody>
      </p:sp>
      <p:sp>
        <p:nvSpPr>
          <p:cNvPr id="71" name="object 71"/>
          <p:cNvSpPr/>
          <p:nvPr/>
        </p:nvSpPr>
        <p:spPr>
          <a:xfrm>
            <a:off x="4119371" y="1199388"/>
            <a:ext cx="1148080" cy="0"/>
          </a:xfrm>
          <a:custGeom>
            <a:avLst/>
            <a:gdLst/>
            <a:ahLst/>
            <a:cxnLst/>
            <a:rect l="l" t="t" r="r" b="b"/>
            <a:pathLst>
              <a:path w="1148079" h="0">
                <a:moveTo>
                  <a:pt x="0" y="0"/>
                </a:moveTo>
                <a:lnTo>
                  <a:pt x="1147572" y="0"/>
                </a:lnTo>
              </a:path>
            </a:pathLst>
          </a:custGeom>
          <a:ln w="45720">
            <a:solidFill>
              <a:srgbClr val="000000"/>
            </a:solidFill>
          </a:ln>
        </p:spPr>
        <p:txBody>
          <a:bodyPr wrap="square" lIns="0" tIns="0" rIns="0" bIns="0" rtlCol="0"/>
          <a:lstStyle/>
          <a:p/>
        </p:txBody>
      </p:sp>
      <p:sp>
        <p:nvSpPr>
          <p:cNvPr id="72" name="object 72"/>
          <p:cNvSpPr/>
          <p:nvPr/>
        </p:nvSpPr>
        <p:spPr>
          <a:xfrm>
            <a:off x="5205984" y="1176527"/>
            <a:ext cx="45720" cy="361315"/>
          </a:xfrm>
          <a:custGeom>
            <a:avLst/>
            <a:gdLst/>
            <a:ahLst/>
            <a:cxnLst/>
            <a:rect l="l" t="t" r="r" b="b"/>
            <a:pathLst>
              <a:path w="45720" h="361315">
                <a:moveTo>
                  <a:pt x="22860" y="0"/>
                </a:moveTo>
                <a:lnTo>
                  <a:pt x="13716" y="1523"/>
                </a:lnTo>
                <a:lnTo>
                  <a:pt x="6096" y="6095"/>
                </a:lnTo>
                <a:lnTo>
                  <a:pt x="1524" y="13715"/>
                </a:lnTo>
                <a:lnTo>
                  <a:pt x="0" y="22859"/>
                </a:lnTo>
                <a:lnTo>
                  <a:pt x="0" y="339851"/>
                </a:lnTo>
                <a:lnTo>
                  <a:pt x="1524" y="347471"/>
                </a:lnTo>
                <a:lnTo>
                  <a:pt x="6096" y="355091"/>
                </a:lnTo>
                <a:lnTo>
                  <a:pt x="13716" y="359663"/>
                </a:lnTo>
                <a:lnTo>
                  <a:pt x="22860" y="361187"/>
                </a:lnTo>
                <a:lnTo>
                  <a:pt x="30480" y="359663"/>
                </a:lnTo>
                <a:lnTo>
                  <a:pt x="38100" y="355091"/>
                </a:lnTo>
                <a:lnTo>
                  <a:pt x="42672" y="347471"/>
                </a:lnTo>
                <a:lnTo>
                  <a:pt x="45720" y="339851"/>
                </a:lnTo>
                <a:lnTo>
                  <a:pt x="45720" y="22859"/>
                </a:lnTo>
                <a:lnTo>
                  <a:pt x="42672" y="13715"/>
                </a:lnTo>
                <a:lnTo>
                  <a:pt x="38100" y="6095"/>
                </a:lnTo>
                <a:lnTo>
                  <a:pt x="30480" y="1523"/>
                </a:lnTo>
                <a:lnTo>
                  <a:pt x="22860" y="0"/>
                </a:lnTo>
                <a:close/>
              </a:path>
            </a:pathLst>
          </a:custGeom>
          <a:solidFill>
            <a:srgbClr val="000000"/>
          </a:solidFill>
        </p:spPr>
        <p:txBody>
          <a:bodyPr wrap="square" lIns="0" tIns="0" rIns="0" bIns="0" rtlCol="0"/>
          <a:lstStyle/>
          <a:p/>
        </p:txBody>
      </p:sp>
      <p:sp>
        <p:nvSpPr>
          <p:cNvPr id="73" name="object 73"/>
          <p:cNvSpPr/>
          <p:nvPr/>
        </p:nvSpPr>
        <p:spPr>
          <a:xfrm>
            <a:off x="5154167" y="1504188"/>
            <a:ext cx="155575" cy="155575"/>
          </a:xfrm>
          <a:custGeom>
            <a:avLst/>
            <a:gdLst/>
            <a:ahLst/>
            <a:cxnLst/>
            <a:rect l="l" t="t" r="r" b="b"/>
            <a:pathLst>
              <a:path w="155575" h="155575">
                <a:moveTo>
                  <a:pt x="155448" y="0"/>
                </a:moveTo>
                <a:lnTo>
                  <a:pt x="0" y="0"/>
                </a:lnTo>
                <a:lnTo>
                  <a:pt x="80772" y="155448"/>
                </a:lnTo>
                <a:lnTo>
                  <a:pt x="155448" y="0"/>
                </a:lnTo>
                <a:close/>
              </a:path>
            </a:pathLst>
          </a:custGeom>
          <a:solidFill>
            <a:srgbClr val="000000"/>
          </a:solidFill>
        </p:spPr>
        <p:txBody>
          <a:bodyPr wrap="square" lIns="0" tIns="0" rIns="0" bIns="0" rtlCol="0"/>
          <a:lstStyle/>
          <a:p/>
        </p:txBody>
      </p:sp>
      <p:sp>
        <p:nvSpPr>
          <p:cNvPr id="74" name="object 74"/>
          <p:cNvSpPr/>
          <p:nvPr/>
        </p:nvSpPr>
        <p:spPr>
          <a:xfrm>
            <a:off x="4119371" y="1199388"/>
            <a:ext cx="1148080" cy="0"/>
          </a:xfrm>
          <a:custGeom>
            <a:avLst/>
            <a:gdLst/>
            <a:ahLst/>
            <a:cxnLst/>
            <a:rect l="l" t="t" r="r" b="b"/>
            <a:pathLst>
              <a:path w="1148079" h="0">
                <a:moveTo>
                  <a:pt x="0" y="0"/>
                </a:moveTo>
                <a:lnTo>
                  <a:pt x="1147572" y="0"/>
                </a:lnTo>
              </a:path>
            </a:pathLst>
          </a:custGeom>
          <a:ln w="45720">
            <a:solidFill>
              <a:srgbClr val="000000"/>
            </a:solidFill>
          </a:ln>
        </p:spPr>
        <p:txBody>
          <a:bodyPr wrap="square" lIns="0" tIns="0" rIns="0" bIns="0" rtlCol="0"/>
          <a:lstStyle/>
          <a:p/>
        </p:txBody>
      </p:sp>
      <p:sp>
        <p:nvSpPr>
          <p:cNvPr id="75" name="object 75"/>
          <p:cNvSpPr/>
          <p:nvPr/>
        </p:nvSpPr>
        <p:spPr>
          <a:xfrm>
            <a:off x="5222747" y="2234183"/>
            <a:ext cx="0" cy="504825"/>
          </a:xfrm>
          <a:custGeom>
            <a:avLst/>
            <a:gdLst/>
            <a:ahLst/>
            <a:cxnLst/>
            <a:rect l="l" t="t" r="r" b="b"/>
            <a:pathLst>
              <a:path w="0" h="504825">
                <a:moveTo>
                  <a:pt x="0" y="0"/>
                </a:moveTo>
                <a:lnTo>
                  <a:pt x="0" y="504443"/>
                </a:lnTo>
              </a:path>
            </a:pathLst>
          </a:custGeom>
          <a:ln w="45720">
            <a:solidFill>
              <a:srgbClr val="000000"/>
            </a:solidFill>
          </a:ln>
        </p:spPr>
        <p:txBody>
          <a:bodyPr wrap="square" lIns="0" tIns="0" rIns="0" bIns="0" rtlCol="0"/>
          <a:lstStyle/>
          <a:p/>
        </p:txBody>
      </p:sp>
      <p:sp>
        <p:nvSpPr>
          <p:cNvPr id="76" name="object 76"/>
          <p:cNvSpPr/>
          <p:nvPr/>
        </p:nvSpPr>
        <p:spPr>
          <a:xfrm>
            <a:off x="4262628" y="2717292"/>
            <a:ext cx="1004569" cy="0"/>
          </a:xfrm>
          <a:custGeom>
            <a:avLst/>
            <a:gdLst/>
            <a:ahLst/>
            <a:cxnLst/>
            <a:rect l="l" t="t" r="r" b="b"/>
            <a:pathLst>
              <a:path w="1004570" h="0">
                <a:moveTo>
                  <a:pt x="0" y="0"/>
                </a:moveTo>
                <a:lnTo>
                  <a:pt x="1004316" y="0"/>
                </a:lnTo>
              </a:path>
            </a:pathLst>
          </a:custGeom>
          <a:ln w="45720">
            <a:solidFill>
              <a:srgbClr val="000000"/>
            </a:solidFill>
          </a:ln>
        </p:spPr>
        <p:txBody>
          <a:bodyPr wrap="square" lIns="0" tIns="0" rIns="0" bIns="0" rtlCol="0"/>
          <a:lstStyle/>
          <a:p/>
        </p:txBody>
      </p:sp>
      <p:sp>
        <p:nvSpPr>
          <p:cNvPr id="77" name="object 77"/>
          <p:cNvSpPr/>
          <p:nvPr/>
        </p:nvSpPr>
        <p:spPr>
          <a:xfrm>
            <a:off x="4142232" y="2644139"/>
            <a:ext cx="161925" cy="154305"/>
          </a:xfrm>
          <a:custGeom>
            <a:avLst/>
            <a:gdLst/>
            <a:ahLst/>
            <a:cxnLst/>
            <a:rect l="l" t="t" r="r" b="b"/>
            <a:pathLst>
              <a:path w="161925" h="154305">
                <a:moveTo>
                  <a:pt x="161544" y="0"/>
                </a:moveTo>
                <a:lnTo>
                  <a:pt x="0" y="73152"/>
                </a:lnTo>
                <a:lnTo>
                  <a:pt x="161544" y="153924"/>
                </a:lnTo>
                <a:lnTo>
                  <a:pt x="161544" y="0"/>
                </a:lnTo>
                <a:close/>
              </a:path>
            </a:pathLst>
          </a:custGeom>
          <a:solidFill>
            <a:srgbClr val="000000"/>
          </a:solidFill>
        </p:spPr>
        <p:txBody>
          <a:bodyPr wrap="square" lIns="0" tIns="0" rIns="0" bIns="0" rtlCol="0"/>
          <a:lstStyle/>
          <a:p/>
        </p:txBody>
      </p:sp>
      <p:sp>
        <p:nvSpPr>
          <p:cNvPr id="78" name="object 78"/>
          <p:cNvSpPr/>
          <p:nvPr/>
        </p:nvSpPr>
        <p:spPr>
          <a:xfrm>
            <a:off x="5222747" y="2234183"/>
            <a:ext cx="0" cy="504825"/>
          </a:xfrm>
          <a:custGeom>
            <a:avLst/>
            <a:gdLst/>
            <a:ahLst/>
            <a:cxnLst/>
            <a:rect l="l" t="t" r="r" b="b"/>
            <a:pathLst>
              <a:path w="0" h="504825">
                <a:moveTo>
                  <a:pt x="0" y="0"/>
                </a:moveTo>
                <a:lnTo>
                  <a:pt x="0" y="504443"/>
                </a:lnTo>
              </a:path>
            </a:pathLst>
          </a:custGeom>
          <a:ln w="45720">
            <a:solidFill>
              <a:srgbClr val="000000"/>
            </a:solidFill>
          </a:ln>
        </p:spPr>
        <p:txBody>
          <a:bodyPr wrap="square" lIns="0" tIns="0" rIns="0" bIns="0" rtlCol="0"/>
          <a:lstStyle/>
          <a:p/>
        </p:txBody>
      </p:sp>
      <p:sp>
        <p:nvSpPr>
          <p:cNvPr id="79" name="object 79"/>
          <p:cNvSpPr/>
          <p:nvPr/>
        </p:nvSpPr>
        <p:spPr>
          <a:xfrm>
            <a:off x="4262628" y="2717292"/>
            <a:ext cx="1004569" cy="0"/>
          </a:xfrm>
          <a:custGeom>
            <a:avLst/>
            <a:gdLst/>
            <a:ahLst/>
            <a:cxnLst/>
            <a:rect l="l" t="t" r="r" b="b"/>
            <a:pathLst>
              <a:path w="1004570" h="0">
                <a:moveTo>
                  <a:pt x="0" y="0"/>
                </a:moveTo>
                <a:lnTo>
                  <a:pt x="1004316" y="0"/>
                </a:lnTo>
              </a:path>
            </a:pathLst>
          </a:custGeom>
          <a:ln w="45720">
            <a:solidFill>
              <a:srgbClr val="000000"/>
            </a:solidFill>
          </a:ln>
        </p:spPr>
        <p:txBody>
          <a:bodyPr wrap="square" lIns="0" tIns="0" rIns="0" bIns="0" rtlCol="0"/>
          <a:lstStyle/>
          <a:p/>
        </p:txBody>
      </p:sp>
      <p:sp>
        <p:nvSpPr>
          <p:cNvPr id="80" name="object 80"/>
          <p:cNvSpPr/>
          <p:nvPr/>
        </p:nvSpPr>
        <p:spPr>
          <a:xfrm>
            <a:off x="4142232" y="2644139"/>
            <a:ext cx="161925" cy="154305"/>
          </a:xfrm>
          <a:custGeom>
            <a:avLst/>
            <a:gdLst/>
            <a:ahLst/>
            <a:cxnLst/>
            <a:rect l="l" t="t" r="r" b="b"/>
            <a:pathLst>
              <a:path w="161925" h="154305">
                <a:moveTo>
                  <a:pt x="161544" y="0"/>
                </a:moveTo>
                <a:lnTo>
                  <a:pt x="0" y="73152"/>
                </a:lnTo>
                <a:lnTo>
                  <a:pt x="161544" y="153924"/>
                </a:lnTo>
                <a:lnTo>
                  <a:pt x="161544" y="0"/>
                </a:lnTo>
                <a:close/>
              </a:path>
            </a:pathLst>
          </a:custGeom>
          <a:solidFill>
            <a:srgbClr val="000000"/>
          </a:solidFill>
        </p:spPr>
        <p:txBody>
          <a:bodyPr wrap="square" lIns="0" tIns="0" rIns="0" bIns="0" rtlCol="0"/>
          <a:lstStyle/>
          <a:p/>
        </p:txBody>
      </p:sp>
      <p:sp>
        <p:nvSpPr>
          <p:cNvPr id="81" name="object 81"/>
          <p:cNvSpPr/>
          <p:nvPr/>
        </p:nvSpPr>
        <p:spPr>
          <a:xfrm>
            <a:off x="1738883" y="2378964"/>
            <a:ext cx="45720" cy="360045"/>
          </a:xfrm>
          <a:custGeom>
            <a:avLst/>
            <a:gdLst/>
            <a:ahLst/>
            <a:cxnLst/>
            <a:rect l="l" t="t" r="r" b="b"/>
            <a:pathLst>
              <a:path w="45719" h="360044">
                <a:moveTo>
                  <a:pt x="22859" y="0"/>
                </a:moveTo>
                <a:lnTo>
                  <a:pt x="13715" y="1523"/>
                </a:lnTo>
                <a:lnTo>
                  <a:pt x="6095" y="6095"/>
                </a:lnTo>
                <a:lnTo>
                  <a:pt x="1523" y="13715"/>
                </a:lnTo>
                <a:lnTo>
                  <a:pt x="0" y="22859"/>
                </a:lnTo>
                <a:lnTo>
                  <a:pt x="0" y="338327"/>
                </a:lnTo>
                <a:lnTo>
                  <a:pt x="1523" y="345947"/>
                </a:lnTo>
                <a:lnTo>
                  <a:pt x="6095" y="353567"/>
                </a:lnTo>
                <a:lnTo>
                  <a:pt x="13715" y="358139"/>
                </a:lnTo>
                <a:lnTo>
                  <a:pt x="22859" y="359663"/>
                </a:lnTo>
                <a:lnTo>
                  <a:pt x="30479" y="358139"/>
                </a:lnTo>
                <a:lnTo>
                  <a:pt x="38099" y="353567"/>
                </a:lnTo>
                <a:lnTo>
                  <a:pt x="42671" y="345947"/>
                </a:lnTo>
                <a:lnTo>
                  <a:pt x="45719" y="338327"/>
                </a:lnTo>
                <a:lnTo>
                  <a:pt x="45719" y="22859"/>
                </a:lnTo>
                <a:lnTo>
                  <a:pt x="42671" y="13715"/>
                </a:lnTo>
                <a:lnTo>
                  <a:pt x="38099" y="6095"/>
                </a:lnTo>
                <a:lnTo>
                  <a:pt x="30479" y="1523"/>
                </a:lnTo>
                <a:lnTo>
                  <a:pt x="22859" y="0"/>
                </a:lnTo>
                <a:close/>
              </a:path>
            </a:pathLst>
          </a:custGeom>
          <a:solidFill>
            <a:srgbClr val="000000"/>
          </a:solidFill>
        </p:spPr>
        <p:txBody>
          <a:bodyPr wrap="square" lIns="0" tIns="0" rIns="0" bIns="0" rtlCol="0"/>
          <a:lstStyle/>
          <a:p/>
        </p:txBody>
      </p:sp>
      <p:sp>
        <p:nvSpPr>
          <p:cNvPr id="82" name="object 82"/>
          <p:cNvSpPr/>
          <p:nvPr/>
        </p:nvSpPr>
        <p:spPr>
          <a:xfrm>
            <a:off x="1687067" y="2257044"/>
            <a:ext cx="155575" cy="161925"/>
          </a:xfrm>
          <a:custGeom>
            <a:avLst/>
            <a:gdLst/>
            <a:ahLst/>
            <a:cxnLst/>
            <a:rect l="l" t="t" r="r" b="b"/>
            <a:pathLst>
              <a:path w="155575" h="161925">
                <a:moveTo>
                  <a:pt x="74676" y="0"/>
                </a:moveTo>
                <a:lnTo>
                  <a:pt x="0" y="161544"/>
                </a:lnTo>
                <a:lnTo>
                  <a:pt x="155448" y="161544"/>
                </a:lnTo>
                <a:lnTo>
                  <a:pt x="74676" y="0"/>
                </a:lnTo>
                <a:close/>
              </a:path>
            </a:pathLst>
          </a:custGeom>
          <a:solidFill>
            <a:srgbClr val="000000"/>
          </a:solidFill>
        </p:spPr>
        <p:txBody>
          <a:bodyPr wrap="square" lIns="0" tIns="0" rIns="0" bIns="0" rtlCol="0"/>
          <a:lstStyle/>
          <a:p/>
        </p:txBody>
      </p:sp>
      <p:sp>
        <p:nvSpPr>
          <p:cNvPr id="83" name="object 83"/>
          <p:cNvSpPr/>
          <p:nvPr/>
        </p:nvSpPr>
        <p:spPr>
          <a:xfrm>
            <a:off x="1728216" y="2717292"/>
            <a:ext cx="1148080" cy="0"/>
          </a:xfrm>
          <a:custGeom>
            <a:avLst/>
            <a:gdLst/>
            <a:ahLst/>
            <a:cxnLst/>
            <a:rect l="l" t="t" r="r" b="b"/>
            <a:pathLst>
              <a:path w="1148080" h="0">
                <a:moveTo>
                  <a:pt x="0" y="0"/>
                </a:moveTo>
                <a:lnTo>
                  <a:pt x="1147572" y="0"/>
                </a:lnTo>
              </a:path>
            </a:pathLst>
          </a:custGeom>
          <a:ln w="45720">
            <a:solidFill>
              <a:srgbClr val="000000"/>
            </a:solidFill>
          </a:ln>
        </p:spPr>
        <p:txBody>
          <a:bodyPr wrap="square" lIns="0" tIns="0" rIns="0" bIns="0" rtlCol="0"/>
          <a:lstStyle/>
          <a:p/>
        </p:txBody>
      </p:sp>
      <p:sp>
        <p:nvSpPr>
          <p:cNvPr id="84" name="object 84"/>
          <p:cNvSpPr/>
          <p:nvPr/>
        </p:nvSpPr>
        <p:spPr>
          <a:xfrm>
            <a:off x="1738883" y="2378964"/>
            <a:ext cx="45720" cy="360045"/>
          </a:xfrm>
          <a:custGeom>
            <a:avLst/>
            <a:gdLst/>
            <a:ahLst/>
            <a:cxnLst/>
            <a:rect l="l" t="t" r="r" b="b"/>
            <a:pathLst>
              <a:path w="45719" h="360044">
                <a:moveTo>
                  <a:pt x="22859" y="0"/>
                </a:moveTo>
                <a:lnTo>
                  <a:pt x="13715" y="1523"/>
                </a:lnTo>
                <a:lnTo>
                  <a:pt x="6095" y="6095"/>
                </a:lnTo>
                <a:lnTo>
                  <a:pt x="1523" y="13715"/>
                </a:lnTo>
                <a:lnTo>
                  <a:pt x="0" y="22859"/>
                </a:lnTo>
                <a:lnTo>
                  <a:pt x="0" y="338327"/>
                </a:lnTo>
                <a:lnTo>
                  <a:pt x="1523" y="345947"/>
                </a:lnTo>
                <a:lnTo>
                  <a:pt x="6095" y="353567"/>
                </a:lnTo>
                <a:lnTo>
                  <a:pt x="13715" y="358139"/>
                </a:lnTo>
                <a:lnTo>
                  <a:pt x="22859" y="359663"/>
                </a:lnTo>
                <a:lnTo>
                  <a:pt x="30479" y="358139"/>
                </a:lnTo>
                <a:lnTo>
                  <a:pt x="38099" y="353567"/>
                </a:lnTo>
                <a:lnTo>
                  <a:pt x="42671" y="345947"/>
                </a:lnTo>
                <a:lnTo>
                  <a:pt x="45719" y="338327"/>
                </a:lnTo>
                <a:lnTo>
                  <a:pt x="45719" y="22859"/>
                </a:lnTo>
                <a:lnTo>
                  <a:pt x="42671" y="13715"/>
                </a:lnTo>
                <a:lnTo>
                  <a:pt x="38099" y="6095"/>
                </a:lnTo>
                <a:lnTo>
                  <a:pt x="30479" y="1523"/>
                </a:lnTo>
                <a:lnTo>
                  <a:pt x="22859" y="0"/>
                </a:lnTo>
                <a:close/>
              </a:path>
            </a:pathLst>
          </a:custGeom>
          <a:solidFill>
            <a:srgbClr val="000000"/>
          </a:solidFill>
        </p:spPr>
        <p:txBody>
          <a:bodyPr wrap="square" lIns="0" tIns="0" rIns="0" bIns="0" rtlCol="0"/>
          <a:lstStyle/>
          <a:p/>
        </p:txBody>
      </p:sp>
      <p:sp>
        <p:nvSpPr>
          <p:cNvPr id="85" name="object 85"/>
          <p:cNvSpPr/>
          <p:nvPr/>
        </p:nvSpPr>
        <p:spPr>
          <a:xfrm>
            <a:off x="1687067" y="2257044"/>
            <a:ext cx="155575" cy="161925"/>
          </a:xfrm>
          <a:custGeom>
            <a:avLst/>
            <a:gdLst/>
            <a:ahLst/>
            <a:cxnLst/>
            <a:rect l="l" t="t" r="r" b="b"/>
            <a:pathLst>
              <a:path w="155575" h="161925">
                <a:moveTo>
                  <a:pt x="74676" y="0"/>
                </a:moveTo>
                <a:lnTo>
                  <a:pt x="0" y="161544"/>
                </a:lnTo>
                <a:lnTo>
                  <a:pt x="155448" y="161544"/>
                </a:lnTo>
                <a:lnTo>
                  <a:pt x="74676" y="0"/>
                </a:lnTo>
                <a:close/>
              </a:path>
            </a:pathLst>
          </a:custGeom>
          <a:solidFill>
            <a:srgbClr val="000000"/>
          </a:solidFill>
        </p:spPr>
        <p:txBody>
          <a:bodyPr wrap="square" lIns="0" tIns="0" rIns="0" bIns="0" rtlCol="0"/>
          <a:lstStyle/>
          <a:p/>
        </p:txBody>
      </p:sp>
      <p:sp>
        <p:nvSpPr>
          <p:cNvPr id="86" name="object 86"/>
          <p:cNvSpPr/>
          <p:nvPr/>
        </p:nvSpPr>
        <p:spPr>
          <a:xfrm>
            <a:off x="1728216" y="2717292"/>
            <a:ext cx="1148080" cy="0"/>
          </a:xfrm>
          <a:custGeom>
            <a:avLst/>
            <a:gdLst/>
            <a:ahLst/>
            <a:cxnLst/>
            <a:rect l="l" t="t" r="r" b="b"/>
            <a:pathLst>
              <a:path w="1148080" h="0">
                <a:moveTo>
                  <a:pt x="0" y="0"/>
                </a:moveTo>
                <a:lnTo>
                  <a:pt x="1147572" y="0"/>
                </a:lnTo>
              </a:path>
            </a:pathLst>
          </a:custGeom>
          <a:ln w="45720">
            <a:solidFill>
              <a:srgbClr val="000000"/>
            </a:solidFill>
          </a:ln>
        </p:spPr>
        <p:txBody>
          <a:bodyPr wrap="square" lIns="0" tIns="0" rIns="0" bIns="0" rtlCol="0"/>
          <a:lstStyle/>
          <a:p/>
        </p:txBody>
      </p:sp>
      <p:sp>
        <p:nvSpPr>
          <p:cNvPr id="87" name="object 87"/>
          <p:cNvSpPr txBox="1"/>
          <p:nvPr/>
        </p:nvSpPr>
        <p:spPr>
          <a:xfrm>
            <a:off x="1130300" y="2524760"/>
            <a:ext cx="5511800" cy="6219825"/>
          </a:xfrm>
          <a:prstGeom prst="rect">
            <a:avLst/>
          </a:prstGeom>
        </p:spPr>
        <p:txBody>
          <a:bodyPr wrap="square" lIns="0" tIns="0" rIns="0" bIns="0" rtlCol="0" vert="horz">
            <a:spAutoFit/>
          </a:bodyPr>
          <a:lstStyle/>
          <a:p>
            <a:pPr algn="ctr" marL="1839595" marR="2604135" indent="-8890">
              <a:lnSpc>
                <a:spcPts val="1730"/>
              </a:lnSpc>
            </a:pPr>
            <a:r>
              <a:rPr dirty="0" sz="1450" spc="-5" b="1">
                <a:solidFill>
                  <a:srgbClr val="FFFF00"/>
                </a:solidFill>
                <a:latin typeface="Tahoma"/>
                <a:cs typeface="Tahoma"/>
              </a:rPr>
              <a:t>Solution  </a:t>
            </a:r>
            <a:r>
              <a:rPr dirty="0" sz="1450" spc="-5" b="1">
                <a:solidFill>
                  <a:srgbClr val="FFFF00"/>
                </a:solidFill>
                <a:latin typeface="Tahoma"/>
                <a:cs typeface="Tahoma"/>
              </a:rPr>
              <a:t>I</a:t>
            </a:r>
            <a:r>
              <a:rPr dirty="0" sz="1450" spc="-50" b="1">
                <a:solidFill>
                  <a:srgbClr val="FFFF00"/>
                </a:solidFill>
                <a:latin typeface="Tahoma"/>
                <a:cs typeface="Tahoma"/>
              </a:rPr>
              <a:t>n</a:t>
            </a:r>
            <a:r>
              <a:rPr dirty="0" sz="1450" b="1">
                <a:solidFill>
                  <a:srgbClr val="FFFF00"/>
                </a:solidFill>
                <a:latin typeface="Tahoma"/>
                <a:cs typeface="Tahoma"/>
              </a:rPr>
              <a:t>teg</a:t>
            </a:r>
            <a:r>
              <a:rPr dirty="0" sz="1450" spc="-40" b="1">
                <a:solidFill>
                  <a:srgbClr val="FFFF00"/>
                </a:solidFill>
                <a:latin typeface="Tahoma"/>
                <a:cs typeface="Tahoma"/>
              </a:rPr>
              <a:t>r</a:t>
            </a:r>
            <a:r>
              <a:rPr dirty="0" sz="1450" spc="40" b="1">
                <a:solidFill>
                  <a:srgbClr val="FFFF00"/>
                </a:solidFill>
                <a:latin typeface="Tahoma"/>
                <a:cs typeface="Tahoma"/>
              </a:rPr>
              <a:t>a</a:t>
            </a:r>
            <a:r>
              <a:rPr dirty="0" sz="1450" b="1">
                <a:solidFill>
                  <a:srgbClr val="FFFF00"/>
                </a:solidFill>
                <a:latin typeface="Tahoma"/>
                <a:cs typeface="Tahoma"/>
              </a:rPr>
              <a:t>tion</a:t>
            </a:r>
            <a:endParaRPr sz="1450">
              <a:latin typeface="Tahoma"/>
              <a:cs typeface="Tahoma"/>
            </a:endParaRPr>
          </a:p>
          <a:p>
            <a:pPr>
              <a:lnSpc>
                <a:spcPct val="100000"/>
              </a:lnSpc>
            </a:pPr>
            <a:endParaRPr sz="1650">
              <a:latin typeface="Times New Roman"/>
              <a:cs typeface="Times New Roman"/>
            </a:endParaRPr>
          </a:p>
          <a:p>
            <a:pPr algn="just" marL="12700">
              <a:lnSpc>
                <a:spcPct val="100000"/>
              </a:lnSpc>
            </a:pPr>
            <a:r>
              <a:rPr dirty="0" sz="1200" spc="-5">
                <a:latin typeface="Times New Roman"/>
                <a:cs typeface="Times New Roman"/>
              </a:rPr>
              <a:t>Figure </a:t>
            </a:r>
            <a:r>
              <a:rPr dirty="0" sz="1200">
                <a:latin typeface="Times New Roman"/>
                <a:cs typeface="Times New Roman"/>
              </a:rPr>
              <a:t>3: </a:t>
            </a:r>
            <a:r>
              <a:rPr dirty="0" sz="1200" spc="-5">
                <a:latin typeface="Times New Roman"/>
                <a:cs typeface="Times New Roman"/>
              </a:rPr>
              <a:t>Software Development</a:t>
            </a:r>
            <a:r>
              <a:rPr dirty="0" sz="1200" spc="-70">
                <a:latin typeface="Times New Roman"/>
                <a:cs typeface="Times New Roman"/>
              </a:rPr>
              <a:t> </a:t>
            </a:r>
            <a:r>
              <a:rPr dirty="0" sz="1200">
                <a:latin typeface="Times New Roman"/>
                <a:cs typeface="Times New Roman"/>
              </a:rPr>
              <a:t>Loop</a:t>
            </a:r>
            <a:endParaRPr sz="1200">
              <a:latin typeface="Times New Roman"/>
              <a:cs typeface="Times New Roman"/>
            </a:endParaRPr>
          </a:p>
          <a:p>
            <a:pPr>
              <a:lnSpc>
                <a:spcPct val="100000"/>
              </a:lnSpc>
            </a:pPr>
            <a:endParaRPr sz="1150">
              <a:latin typeface="Times New Roman"/>
              <a:cs typeface="Times New Roman"/>
            </a:endParaRPr>
          </a:p>
          <a:p>
            <a:pPr algn="just" marL="12700">
              <a:lnSpc>
                <a:spcPts val="1639"/>
              </a:lnSpc>
            </a:pPr>
            <a:r>
              <a:rPr dirty="0" sz="1400" spc="-5" b="1">
                <a:latin typeface="Times New Roman"/>
                <a:cs typeface="Times New Roman"/>
              </a:rPr>
              <a:t>Software</a:t>
            </a:r>
            <a:r>
              <a:rPr dirty="0" sz="1400" spc="-75" b="1">
                <a:latin typeface="Times New Roman"/>
                <a:cs typeface="Times New Roman"/>
              </a:rPr>
              <a:t> </a:t>
            </a:r>
            <a:r>
              <a:rPr dirty="0" sz="1400" spc="-5" b="1">
                <a:latin typeface="Times New Roman"/>
                <a:cs typeface="Times New Roman"/>
              </a:rPr>
              <a:t>Construction</a:t>
            </a:r>
            <a:endParaRPr sz="1400">
              <a:latin typeface="Times New Roman"/>
              <a:cs typeface="Times New Roman"/>
            </a:endParaRPr>
          </a:p>
          <a:p>
            <a:pPr algn="just" marL="12700" marR="6985">
              <a:lnSpc>
                <a:spcPts val="1380"/>
              </a:lnSpc>
              <a:spcBef>
                <a:spcPts val="55"/>
              </a:spcBef>
            </a:pPr>
            <a:r>
              <a:rPr dirty="0" sz="1200" spc="-5">
                <a:latin typeface="Times New Roman"/>
                <a:cs typeface="Times New Roman"/>
              </a:rPr>
              <a:t>Here </a:t>
            </a:r>
            <a:r>
              <a:rPr dirty="0" sz="1200">
                <a:latin typeface="Times New Roman"/>
                <a:cs typeface="Times New Roman"/>
              </a:rPr>
              <a:t>once again look at the construction activities of the </a:t>
            </a:r>
            <a:r>
              <a:rPr dirty="0" sz="1200" spc="-5">
                <a:latin typeface="Times New Roman"/>
                <a:cs typeface="Times New Roman"/>
              </a:rPr>
              <a:t>software </a:t>
            </a:r>
            <a:r>
              <a:rPr dirty="0" sz="1200">
                <a:latin typeface="Times New Roman"/>
                <a:cs typeface="Times New Roman"/>
              </a:rPr>
              <a:t>from a different  perspective. This </a:t>
            </a:r>
            <a:r>
              <a:rPr dirty="0" sz="1200" spc="-5">
                <a:latin typeface="Times New Roman"/>
                <a:cs typeface="Times New Roman"/>
              </a:rPr>
              <a:t>section </a:t>
            </a:r>
            <a:r>
              <a:rPr dirty="0" sz="1200">
                <a:latin typeface="Times New Roman"/>
                <a:cs typeface="Times New Roman"/>
              </a:rPr>
              <a:t>provides </a:t>
            </a:r>
            <a:r>
              <a:rPr dirty="0" sz="1200" spc="-5">
                <a:latin typeface="Times New Roman"/>
                <a:cs typeface="Times New Roman"/>
              </a:rPr>
              <a:t>with </a:t>
            </a:r>
            <a:r>
              <a:rPr dirty="0" sz="1200">
                <a:latin typeface="Times New Roman"/>
                <a:cs typeface="Times New Roman"/>
              </a:rPr>
              <a:t>a </a:t>
            </a:r>
            <a:r>
              <a:rPr dirty="0" sz="1200" spc="-5">
                <a:latin typeface="Times New Roman"/>
                <a:cs typeface="Times New Roman"/>
              </a:rPr>
              <a:t>sequence </a:t>
            </a:r>
            <a:r>
              <a:rPr dirty="0" sz="1200">
                <a:latin typeface="Times New Roman"/>
                <a:cs typeface="Times New Roman"/>
              </a:rPr>
              <a:t>of questions that have to answer in  different </a:t>
            </a:r>
            <a:r>
              <a:rPr dirty="0" sz="1200" spc="-5">
                <a:latin typeface="Times New Roman"/>
                <a:cs typeface="Times New Roman"/>
              </a:rPr>
              <a:t>stages </a:t>
            </a:r>
            <a:r>
              <a:rPr dirty="0" sz="1200">
                <a:latin typeface="Times New Roman"/>
                <a:cs typeface="Times New Roman"/>
              </a:rPr>
              <a:t>of </a:t>
            </a:r>
            <a:r>
              <a:rPr dirty="0" sz="1200" spc="-5">
                <a:latin typeface="Times New Roman"/>
                <a:cs typeface="Times New Roman"/>
              </a:rPr>
              <a:t>software</a:t>
            </a:r>
            <a:r>
              <a:rPr dirty="0" sz="1200" spc="-85">
                <a:latin typeface="Times New Roman"/>
                <a:cs typeface="Times New Roman"/>
              </a:rPr>
              <a:t> </a:t>
            </a:r>
            <a:r>
              <a:rPr dirty="0" sz="1200">
                <a:latin typeface="Times New Roman"/>
                <a:cs typeface="Times New Roman"/>
              </a:rPr>
              <a:t>development.</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ts val="1410"/>
              </a:lnSpc>
              <a:spcBef>
                <a:spcPts val="5"/>
              </a:spcBef>
              <a:buAutoNum type="arabicPeriod"/>
              <a:tabLst>
                <a:tab pos="241300" algn="l"/>
              </a:tabLst>
            </a:pPr>
            <a:r>
              <a:rPr dirty="0" sz="1200">
                <a:latin typeface="Times New Roman"/>
                <a:cs typeface="Times New Roman"/>
              </a:rPr>
              <a:t>What is the problem to be</a:t>
            </a:r>
            <a:r>
              <a:rPr dirty="0" sz="1200" spc="-120">
                <a:latin typeface="Times New Roman"/>
                <a:cs typeface="Times New Roman"/>
              </a:rPr>
              <a:t> </a:t>
            </a:r>
            <a:r>
              <a:rPr dirty="0" sz="1200" spc="-5">
                <a:latin typeface="Times New Roman"/>
                <a:cs typeface="Times New Roman"/>
              </a:rPr>
              <a:t>solved?</a:t>
            </a:r>
            <a:endParaRPr sz="1200">
              <a:latin typeface="Times New Roman"/>
              <a:cs typeface="Times New Roman"/>
            </a:endParaRPr>
          </a:p>
          <a:p>
            <a:pPr algn="just" marL="241300" indent="-228600">
              <a:lnSpc>
                <a:spcPts val="1380"/>
              </a:lnSpc>
              <a:buAutoNum type="arabicPeriod"/>
              <a:tabLst>
                <a:tab pos="241300" algn="l"/>
              </a:tabLst>
            </a:pPr>
            <a:r>
              <a:rPr dirty="0" sz="1200">
                <a:latin typeface="Times New Roman"/>
                <a:cs typeface="Times New Roman"/>
              </a:rPr>
              <a:t>What are the characteristics of the entity that is used to </a:t>
            </a:r>
            <a:r>
              <a:rPr dirty="0" sz="1200" spc="-5">
                <a:latin typeface="Times New Roman"/>
                <a:cs typeface="Times New Roman"/>
              </a:rPr>
              <a:t>solve </a:t>
            </a:r>
            <a:r>
              <a:rPr dirty="0" sz="1200">
                <a:latin typeface="Times New Roman"/>
                <a:cs typeface="Times New Roman"/>
              </a:rPr>
              <a:t>the</a:t>
            </a:r>
            <a:r>
              <a:rPr dirty="0" sz="1200" spc="-140">
                <a:latin typeface="Times New Roman"/>
                <a:cs typeface="Times New Roman"/>
              </a:rPr>
              <a:t> </a:t>
            </a:r>
            <a:r>
              <a:rPr dirty="0" sz="1200">
                <a:latin typeface="Times New Roman"/>
                <a:cs typeface="Times New Roman"/>
              </a:rPr>
              <a:t>problem?</a:t>
            </a:r>
            <a:endParaRPr sz="1200">
              <a:latin typeface="Times New Roman"/>
              <a:cs typeface="Times New Roman"/>
            </a:endParaRPr>
          </a:p>
          <a:p>
            <a:pPr algn="just" marL="241300" indent="-228600">
              <a:lnSpc>
                <a:spcPts val="1380"/>
              </a:lnSpc>
              <a:buAutoNum type="arabicPeriod"/>
              <a:tabLst>
                <a:tab pos="241300" algn="l"/>
              </a:tabLst>
            </a:pPr>
            <a:r>
              <a:rPr dirty="0" sz="1200" spc="-5">
                <a:latin typeface="Times New Roman"/>
                <a:cs typeface="Times New Roman"/>
              </a:rPr>
              <a:t>How will </a:t>
            </a:r>
            <a:r>
              <a:rPr dirty="0" sz="1200">
                <a:latin typeface="Times New Roman"/>
                <a:cs typeface="Times New Roman"/>
              </a:rPr>
              <a:t>the entity be</a:t>
            </a:r>
            <a:r>
              <a:rPr dirty="0" sz="1200" spc="-90">
                <a:latin typeface="Times New Roman"/>
                <a:cs typeface="Times New Roman"/>
              </a:rPr>
              <a:t> </a:t>
            </a:r>
            <a:r>
              <a:rPr dirty="0" sz="1200">
                <a:latin typeface="Times New Roman"/>
                <a:cs typeface="Times New Roman"/>
              </a:rPr>
              <a:t>realized?</a:t>
            </a:r>
            <a:endParaRPr sz="1200">
              <a:latin typeface="Times New Roman"/>
              <a:cs typeface="Times New Roman"/>
            </a:endParaRPr>
          </a:p>
          <a:p>
            <a:pPr algn="just" marL="241300" indent="-228600">
              <a:lnSpc>
                <a:spcPts val="1380"/>
              </a:lnSpc>
              <a:buAutoNum type="arabicPeriod"/>
              <a:tabLst>
                <a:tab pos="241300" algn="l"/>
              </a:tabLst>
            </a:pPr>
            <a:r>
              <a:rPr dirty="0" sz="1200" spc="-5">
                <a:latin typeface="Times New Roman"/>
                <a:cs typeface="Times New Roman"/>
              </a:rPr>
              <a:t>How will </a:t>
            </a:r>
            <a:r>
              <a:rPr dirty="0" sz="1200">
                <a:latin typeface="Times New Roman"/>
                <a:cs typeface="Times New Roman"/>
              </a:rPr>
              <a:t>the entity be</a:t>
            </a:r>
            <a:r>
              <a:rPr dirty="0" sz="1200" spc="-90">
                <a:latin typeface="Times New Roman"/>
                <a:cs typeface="Times New Roman"/>
              </a:rPr>
              <a:t> </a:t>
            </a:r>
            <a:r>
              <a:rPr dirty="0" sz="1200">
                <a:latin typeface="Times New Roman"/>
                <a:cs typeface="Times New Roman"/>
              </a:rPr>
              <a:t>constructed?</a:t>
            </a:r>
            <a:endParaRPr sz="1200">
              <a:latin typeface="Times New Roman"/>
              <a:cs typeface="Times New Roman"/>
            </a:endParaRPr>
          </a:p>
          <a:p>
            <a:pPr marL="241300" marR="6350" indent="-228600">
              <a:lnSpc>
                <a:spcPts val="1380"/>
              </a:lnSpc>
              <a:spcBef>
                <a:spcPts val="65"/>
              </a:spcBef>
              <a:buAutoNum type="arabicPeriod"/>
              <a:tabLst>
                <a:tab pos="241300" algn="l"/>
              </a:tabLst>
            </a:pPr>
            <a:r>
              <a:rPr dirty="0" sz="1200">
                <a:latin typeface="Times New Roman"/>
                <a:cs typeface="Times New Roman"/>
              </a:rPr>
              <a:t>What approach </a:t>
            </a:r>
            <a:r>
              <a:rPr dirty="0" sz="1200" spc="-5">
                <a:latin typeface="Times New Roman"/>
                <a:cs typeface="Times New Roman"/>
              </a:rPr>
              <a:t>will </a:t>
            </a:r>
            <a:r>
              <a:rPr dirty="0" sz="1200">
                <a:latin typeface="Times New Roman"/>
                <a:cs typeface="Times New Roman"/>
              </a:rPr>
              <a:t>be used to uncover errors that </a:t>
            </a:r>
            <a:r>
              <a:rPr dirty="0" sz="1200" spc="-5">
                <a:latin typeface="Times New Roman"/>
                <a:cs typeface="Times New Roman"/>
              </a:rPr>
              <a:t>were </a:t>
            </a:r>
            <a:r>
              <a:rPr dirty="0" sz="1200">
                <a:latin typeface="Times New Roman"/>
                <a:cs typeface="Times New Roman"/>
              </a:rPr>
              <a:t>made in the design and  construction of the</a:t>
            </a:r>
            <a:r>
              <a:rPr dirty="0" sz="1200" spc="-110">
                <a:latin typeface="Times New Roman"/>
                <a:cs typeface="Times New Roman"/>
              </a:rPr>
              <a:t> </a:t>
            </a:r>
            <a:r>
              <a:rPr dirty="0" sz="1200">
                <a:latin typeface="Times New Roman"/>
                <a:cs typeface="Times New Roman"/>
              </a:rPr>
              <a:t>entity?</a:t>
            </a:r>
            <a:endParaRPr sz="1200">
              <a:latin typeface="Times New Roman"/>
              <a:cs typeface="Times New Roman"/>
            </a:endParaRPr>
          </a:p>
          <a:p>
            <a:pPr marL="241300" marR="7620" indent="-228600">
              <a:lnSpc>
                <a:spcPts val="1380"/>
              </a:lnSpc>
              <a:buAutoNum type="arabicPeriod"/>
              <a:tabLst>
                <a:tab pos="241300" algn="l"/>
              </a:tabLst>
            </a:pPr>
            <a:r>
              <a:rPr dirty="0" sz="1200" spc="-5">
                <a:latin typeface="Times New Roman"/>
                <a:cs typeface="Times New Roman"/>
              </a:rPr>
              <a:t>How will </a:t>
            </a:r>
            <a:r>
              <a:rPr dirty="0" sz="1200">
                <a:latin typeface="Times New Roman"/>
                <a:cs typeface="Times New Roman"/>
              </a:rPr>
              <a:t>the entity be </a:t>
            </a:r>
            <a:r>
              <a:rPr dirty="0" sz="1200" spc="-5">
                <a:latin typeface="Times New Roman"/>
                <a:cs typeface="Times New Roman"/>
              </a:rPr>
              <a:t>supported </a:t>
            </a:r>
            <a:r>
              <a:rPr dirty="0" sz="1200">
                <a:latin typeface="Times New Roman"/>
                <a:cs typeface="Times New Roman"/>
              </a:rPr>
              <a:t>over the long term, </a:t>
            </a:r>
            <a:r>
              <a:rPr dirty="0" sz="1200" spc="-5">
                <a:latin typeface="Times New Roman"/>
                <a:cs typeface="Times New Roman"/>
              </a:rPr>
              <a:t>when </a:t>
            </a:r>
            <a:r>
              <a:rPr dirty="0" sz="1200">
                <a:latin typeface="Times New Roman"/>
                <a:cs typeface="Times New Roman"/>
              </a:rPr>
              <a:t>users of the entity request  corrections, adaptations, and</a:t>
            </a:r>
            <a:r>
              <a:rPr dirty="0" sz="1200" spc="-114">
                <a:latin typeface="Times New Roman"/>
                <a:cs typeface="Times New Roman"/>
              </a:rPr>
              <a:t> </a:t>
            </a:r>
            <a:r>
              <a:rPr dirty="0" sz="1200">
                <a:latin typeface="Times New Roman"/>
                <a:cs typeface="Times New Roman"/>
              </a:rPr>
              <a:t>enhancements?</a:t>
            </a:r>
            <a:endParaRPr sz="1200">
              <a:latin typeface="Times New Roman"/>
              <a:cs typeface="Times New Roman"/>
            </a:endParaRPr>
          </a:p>
          <a:p>
            <a:pPr>
              <a:lnSpc>
                <a:spcPct val="100000"/>
              </a:lnSpc>
              <a:spcBef>
                <a:spcPts val="30"/>
              </a:spcBef>
            </a:pPr>
            <a:endParaRPr sz="1300">
              <a:latin typeface="Times New Roman"/>
              <a:cs typeface="Times New Roman"/>
            </a:endParaRPr>
          </a:p>
          <a:p>
            <a:pPr algn="just" marL="12700">
              <a:lnSpc>
                <a:spcPts val="1635"/>
              </a:lnSpc>
            </a:pPr>
            <a:r>
              <a:rPr dirty="0" sz="1400" b="1">
                <a:latin typeface="Times New Roman"/>
                <a:cs typeface="Times New Roman"/>
              </a:rPr>
              <a:t>2.4 </a:t>
            </a:r>
            <a:r>
              <a:rPr dirty="0" sz="1400" spc="-5" b="1">
                <a:latin typeface="Times New Roman"/>
                <a:cs typeface="Times New Roman"/>
              </a:rPr>
              <a:t>Software Engineering</a:t>
            </a:r>
            <a:r>
              <a:rPr dirty="0" sz="1400" spc="-30" b="1">
                <a:latin typeface="Times New Roman"/>
                <a:cs typeface="Times New Roman"/>
              </a:rPr>
              <a:t> </a:t>
            </a:r>
            <a:r>
              <a:rPr dirty="0" sz="1400" b="1">
                <a:latin typeface="Times New Roman"/>
                <a:cs typeface="Times New Roman"/>
              </a:rPr>
              <a:t>Phases</a:t>
            </a:r>
            <a:endParaRPr sz="1400">
              <a:latin typeface="Times New Roman"/>
              <a:cs typeface="Times New Roman"/>
            </a:endParaRPr>
          </a:p>
          <a:p>
            <a:pPr algn="just" marL="12700">
              <a:lnSpc>
                <a:spcPts val="1395"/>
              </a:lnSpc>
            </a:pPr>
            <a:r>
              <a:rPr dirty="0" sz="1200">
                <a:latin typeface="Times New Roman"/>
                <a:cs typeface="Times New Roman"/>
              </a:rPr>
              <a:t>There are four basic phases of </a:t>
            </a:r>
            <a:r>
              <a:rPr dirty="0" sz="1200" spc="-5">
                <a:latin typeface="Times New Roman"/>
                <a:cs typeface="Times New Roman"/>
              </a:rPr>
              <a:t>software </a:t>
            </a:r>
            <a:r>
              <a:rPr dirty="0" sz="1200">
                <a:latin typeface="Times New Roman"/>
                <a:cs typeface="Times New Roman"/>
              </a:rPr>
              <a:t>development that are </a:t>
            </a:r>
            <a:r>
              <a:rPr dirty="0" sz="1200" spc="-5">
                <a:latin typeface="Times New Roman"/>
                <a:cs typeface="Times New Roman"/>
              </a:rPr>
              <a:t>shown </a:t>
            </a:r>
            <a:r>
              <a:rPr dirty="0" sz="1200">
                <a:latin typeface="Times New Roman"/>
                <a:cs typeface="Times New Roman"/>
              </a:rPr>
              <a:t>in </a:t>
            </a:r>
            <a:r>
              <a:rPr dirty="0" sz="1200" spc="-5">
                <a:latin typeface="Times New Roman"/>
                <a:cs typeface="Times New Roman"/>
              </a:rPr>
              <a:t>Figure</a:t>
            </a:r>
            <a:r>
              <a:rPr dirty="0" sz="1200" spc="-100">
                <a:latin typeface="Times New Roman"/>
                <a:cs typeface="Times New Roman"/>
              </a:rPr>
              <a:t> </a:t>
            </a:r>
            <a:r>
              <a:rPr dirty="0" sz="1200">
                <a:latin typeface="Times New Roman"/>
                <a:cs typeface="Times New Roman"/>
              </a:rPr>
              <a:t>4.</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5715">
              <a:lnSpc>
                <a:spcPts val="1380"/>
              </a:lnSpc>
            </a:pPr>
            <a:r>
              <a:rPr dirty="0" sz="1200" b="1" i="1">
                <a:latin typeface="Times New Roman"/>
                <a:cs typeface="Times New Roman"/>
              </a:rPr>
              <a:t>Vision: </a:t>
            </a:r>
            <a:r>
              <a:rPr dirty="0" sz="1200" spc="-5">
                <a:latin typeface="Times New Roman"/>
                <a:cs typeface="Times New Roman"/>
              </a:rPr>
              <a:t>Here we </a:t>
            </a:r>
            <a:r>
              <a:rPr dirty="0" sz="1200">
                <a:latin typeface="Times New Roman"/>
                <a:cs typeface="Times New Roman"/>
              </a:rPr>
              <a:t>determine </a:t>
            </a:r>
            <a:r>
              <a:rPr dirty="0" sz="1200" spc="-5">
                <a:latin typeface="Times New Roman"/>
                <a:cs typeface="Times New Roman"/>
              </a:rPr>
              <a:t>why </a:t>
            </a:r>
            <a:r>
              <a:rPr dirty="0" sz="1200">
                <a:latin typeface="Times New Roman"/>
                <a:cs typeface="Times New Roman"/>
              </a:rPr>
              <a:t>are </a:t>
            </a:r>
            <a:r>
              <a:rPr dirty="0" sz="1200" spc="-5">
                <a:latin typeface="Times New Roman"/>
                <a:cs typeface="Times New Roman"/>
              </a:rPr>
              <a:t>we </a:t>
            </a:r>
            <a:r>
              <a:rPr dirty="0" sz="1200">
                <a:latin typeface="Times New Roman"/>
                <a:cs typeface="Times New Roman"/>
              </a:rPr>
              <a:t>doing this thing and </a:t>
            </a:r>
            <a:r>
              <a:rPr dirty="0" sz="1200" spc="-5">
                <a:latin typeface="Times New Roman"/>
                <a:cs typeface="Times New Roman"/>
              </a:rPr>
              <a:t>what </a:t>
            </a:r>
            <a:r>
              <a:rPr dirty="0" sz="1200">
                <a:latin typeface="Times New Roman"/>
                <a:cs typeface="Times New Roman"/>
              </a:rPr>
              <a:t>are our business  objectives that </a:t>
            </a:r>
            <a:r>
              <a:rPr dirty="0" sz="1200" spc="-5">
                <a:latin typeface="Times New Roman"/>
                <a:cs typeface="Times New Roman"/>
              </a:rPr>
              <a:t>we want </a:t>
            </a:r>
            <a:r>
              <a:rPr dirty="0" sz="1200">
                <a:latin typeface="Times New Roman"/>
                <a:cs typeface="Times New Roman"/>
              </a:rPr>
              <a:t>to</a:t>
            </a:r>
            <a:r>
              <a:rPr dirty="0" sz="1200" spc="-90">
                <a:latin typeface="Times New Roman"/>
                <a:cs typeface="Times New Roman"/>
              </a:rPr>
              <a:t> </a:t>
            </a:r>
            <a:r>
              <a:rPr dirty="0" sz="1200">
                <a:latin typeface="Times New Roman"/>
                <a:cs typeface="Times New Roman"/>
              </a:rPr>
              <a:t>achieve.</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pPr>
            <a:r>
              <a:rPr dirty="0" sz="1200" spc="-5" b="1" i="1">
                <a:latin typeface="Times New Roman"/>
                <a:cs typeface="Times New Roman"/>
              </a:rPr>
              <a:t>Definition: </a:t>
            </a:r>
            <a:r>
              <a:rPr dirty="0" sz="1200" spc="-5">
                <a:latin typeface="Times New Roman"/>
                <a:cs typeface="Times New Roman"/>
              </a:rPr>
              <a:t>Here we </a:t>
            </a:r>
            <a:r>
              <a:rPr dirty="0" sz="1200">
                <a:latin typeface="Times New Roman"/>
                <a:cs typeface="Times New Roman"/>
              </a:rPr>
              <a:t>actually realize or automate </a:t>
            </a:r>
            <a:r>
              <a:rPr dirty="0" sz="1200" spc="10">
                <a:latin typeface="Times New Roman"/>
                <a:cs typeface="Times New Roman"/>
              </a:rPr>
              <a:t>the </a:t>
            </a:r>
            <a:r>
              <a:rPr dirty="0" sz="1200">
                <a:latin typeface="Times New Roman"/>
                <a:cs typeface="Times New Roman"/>
              </a:rPr>
              <a:t>vision developed in first phase. </a:t>
            </a:r>
            <a:r>
              <a:rPr dirty="0" sz="1200" spc="-5">
                <a:latin typeface="Times New Roman"/>
                <a:cs typeface="Times New Roman"/>
              </a:rPr>
              <a:t>Here  we </a:t>
            </a:r>
            <a:r>
              <a:rPr dirty="0" sz="1200">
                <a:latin typeface="Times New Roman"/>
                <a:cs typeface="Times New Roman"/>
              </a:rPr>
              <a:t>determine </a:t>
            </a:r>
            <a:r>
              <a:rPr dirty="0" sz="1200" spc="-5">
                <a:latin typeface="Times New Roman"/>
                <a:cs typeface="Times New Roman"/>
              </a:rPr>
              <a:t>what </a:t>
            </a:r>
            <a:r>
              <a:rPr dirty="0" sz="1200">
                <a:latin typeface="Times New Roman"/>
                <a:cs typeface="Times New Roman"/>
              </a:rPr>
              <a:t>are the activities and things</a:t>
            </a:r>
            <a:r>
              <a:rPr dirty="0" sz="1200" spc="-105">
                <a:latin typeface="Times New Roman"/>
                <a:cs typeface="Times New Roman"/>
              </a:rPr>
              <a:t> </a:t>
            </a:r>
            <a:r>
              <a:rPr dirty="0" sz="1200">
                <a:latin typeface="Times New Roman"/>
                <a:cs typeface="Times New Roman"/>
              </a:rPr>
              <a:t>involved.</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pPr>
            <a:r>
              <a:rPr dirty="0" sz="1200" spc="-5" b="1" i="1">
                <a:latin typeface="Times New Roman"/>
                <a:cs typeface="Times New Roman"/>
              </a:rPr>
              <a:t>Development: </a:t>
            </a:r>
            <a:r>
              <a:rPr dirty="0" sz="1200" spc="-5">
                <a:latin typeface="Times New Roman"/>
                <a:cs typeface="Times New Roman"/>
              </a:rPr>
              <a:t>Here we </a:t>
            </a:r>
            <a:r>
              <a:rPr dirty="0" sz="1200">
                <a:latin typeface="Times New Roman"/>
                <a:cs typeface="Times New Roman"/>
              </a:rPr>
              <a:t>determine, </a:t>
            </a:r>
            <a:r>
              <a:rPr dirty="0" sz="1200" spc="-5">
                <a:latin typeface="Times New Roman"/>
                <a:cs typeface="Times New Roman"/>
              </a:rPr>
              <a:t>what should </a:t>
            </a:r>
            <a:r>
              <a:rPr dirty="0" sz="1200">
                <a:latin typeface="Times New Roman"/>
                <a:cs typeface="Times New Roman"/>
              </a:rPr>
              <a:t>be the design of the system, how </a:t>
            </a:r>
            <a:r>
              <a:rPr dirty="0" sz="1200" spc="-5">
                <a:latin typeface="Times New Roman"/>
                <a:cs typeface="Times New Roman"/>
              </a:rPr>
              <a:t>will </a:t>
            </a:r>
            <a:r>
              <a:rPr dirty="0" sz="1200">
                <a:latin typeface="Times New Roman"/>
                <a:cs typeface="Times New Roman"/>
              </a:rPr>
              <a:t>it  be implemented and how to test</a:t>
            </a:r>
            <a:r>
              <a:rPr dirty="0" sz="1200" spc="-125">
                <a:latin typeface="Times New Roman"/>
                <a:cs typeface="Times New Roman"/>
              </a:rPr>
              <a:t> </a:t>
            </a:r>
            <a:r>
              <a:rPr dirty="0" sz="1200">
                <a:latin typeface="Times New Roman"/>
                <a:cs typeface="Times New Roman"/>
              </a:rPr>
              <a:t>it.</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b="1" i="1">
                <a:latin typeface="Times New Roman"/>
                <a:cs typeface="Times New Roman"/>
              </a:rPr>
              <a:t>Maintenance: </a:t>
            </a:r>
            <a:r>
              <a:rPr dirty="0" sz="1200">
                <a:latin typeface="Times New Roman"/>
                <a:cs typeface="Times New Roman"/>
              </a:rPr>
              <a:t>This is very important phase of </a:t>
            </a:r>
            <a:r>
              <a:rPr dirty="0" sz="1200" spc="-5">
                <a:latin typeface="Times New Roman"/>
                <a:cs typeface="Times New Roman"/>
              </a:rPr>
              <a:t>software </a:t>
            </a:r>
            <a:r>
              <a:rPr dirty="0" sz="1200">
                <a:latin typeface="Times New Roman"/>
                <a:cs typeface="Times New Roman"/>
              </a:rPr>
              <a:t>development. </a:t>
            </a:r>
            <a:r>
              <a:rPr dirty="0" sz="1200" spc="-5">
                <a:latin typeface="Times New Roman"/>
                <a:cs typeface="Times New Roman"/>
              </a:rPr>
              <a:t>Here we </a:t>
            </a:r>
            <a:r>
              <a:rPr dirty="0" sz="1200">
                <a:latin typeface="Times New Roman"/>
                <a:cs typeface="Times New Roman"/>
              </a:rPr>
              <a:t>control  the change in </a:t>
            </a:r>
            <a:r>
              <a:rPr dirty="0" sz="1200" spc="-5">
                <a:latin typeface="Times New Roman"/>
                <a:cs typeface="Times New Roman"/>
              </a:rPr>
              <a:t>system, whether </a:t>
            </a:r>
            <a:r>
              <a:rPr dirty="0" sz="1200">
                <a:latin typeface="Times New Roman"/>
                <a:cs typeface="Times New Roman"/>
              </a:rPr>
              <a:t>that change is in the form of enhancements or defect  removel.</a:t>
            </a:r>
            <a:endParaRPr sz="1200">
              <a:latin typeface="Times New Roman"/>
              <a:cs typeface="Times New Roman"/>
            </a:endParaRPr>
          </a:p>
        </p:txBody>
      </p:sp>
      <p:sp>
        <p:nvSpPr>
          <p:cNvPr id="88" name="object 8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587500" y="4640135"/>
            <a:ext cx="436245" cy="164465"/>
          </a:xfrm>
          <a:prstGeom prst="rect">
            <a:avLst/>
          </a:prstGeom>
        </p:spPr>
        <p:txBody>
          <a:bodyPr wrap="square" lIns="0" tIns="0" rIns="0" bIns="0" rtlCol="0" vert="horz">
            <a:spAutoFit/>
          </a:bodyPr>
          <a:lstStyle/>
          <a:p>
            <a:pPr marL="12700">
              <a:lnSpc>
                <a:spcPct val="100000"/>
              </a:lnSpc>
            </a:pPr>
            <a:r>
              <a:rPr dirty="0" sz="1000" spc="-5">
                <a:latin typeface="Times New Roman"/>
                <a:cs typeface="Times New Roman"/>
              </a:rPr>
              <a:t>case</a:t>
            </a:r>
            <a:r>
              <a:rPr dirty="0" sz="1000" spc="-80">
                <a:latin typeface="Times New Roman"/>
                <a:cs typeface="Times New Roman"/>
              </a:rPr>
              <a:t> </a:t>
            </a:r>
            <a:r>
              <a:rPr dirty="0" sz="1000" spc="-5">
                <a:latin typeface="Times New Roman"/>
                <a:cs typeface="Times New Roman"/>
              </a:rPr>
              <a:t>‘-’:</a:t>
            </a:r>
            <a:endParaRPr sz="1000">
              <a:latin typeface="Times New Roman"/>
              <a:cs typeface="Times New Roman"/>
            </a:endParaRPr>
          </a:p>
        </p:txBody>
      </p:sp>
      <p:sp>
        <p:nvSpPr>
          <p:cNvPr id="11" name="object 11"/>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167</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587500" y="5079238"/>
            <a:ext cx="466090" cy="164465"/>
          </a:xfrm>
          <a:prstGeom prst="rect">
            <a:avLst/>
          </a:prstGeom>
        </p:spPr>
        <p:txBody>
          <a:bodyPr wrap="square" lIns="0" tIns="0" rIns="0" bIns="0" rtlCol="0" vert="horz">
            <a:spAutoFit/>
          </a:bodyPr>
          <a:lstStyle/>
          <a:p>
            <a:pPr marL="12700">
              <a:lnSpc>
                <a:spcPct val="100000"/>
              </a:lnSpc>
            </a:pPr>
            <a:r>
              <a:rPr dirty="0" sz="1000" spc="-5">
                <a:latin typeface="Times New Roman"/>
                <a:cs typeface="Times New Roman"/>
              </a:rPr>
              <a:t>case</a:t>
            </a:r>
            <a:r>
              <a:rPr dirty="0" sz="1000" spc="-80">
                <a:latin typeface="Times New Roman"/>
                <a:cs typeface="Times New Roman"/>
              </a:rPr>
              <a:t> </a:t>
            </a:r>
            <a:r>
              <a:rPr dirty="0" sz="1000" spc="-5">
                <a:latin typeface="Times New Roman"/>
                <a:cs typeface="Times New Roman"/>
              </a:rPr>
              <a:t>‘+’:</a:t>
            </a:r>
            <a:endParaRPr sz="1000">
              <a:latin typeface="Times New Roman"/>
              <a:cs typeface="Times New Roman"/>
            </a:endParaRPr>
          </a:p>
        </p:txBody>
      </p:sp>
      <p:sp>
        <p:nvSpPr>
          <p:cNvPr id="7" name="object 7"/>
          <p:cNvSpPr txBox="1"/>
          <p:nvPr/>
        </p:nvSpPr>
        <p:spPr>
          <a:xfrm>
            <a:off x="1587372" y="5380354"/>
            <a:ext cx="426084" cy="300990"/>
          </a:xfrm>
          <a:prstGeom prst="rect">
            <a:avLst/>
          </a:prstGeom>
        </p:spPr>
        <p:txBody>
          <a:bodyPr wrap="square" lIns="0" tIns="0" rIns="0" bIns="0" rtlCol="0" vert="horz">
            <a:spAutoFit/>
          </a:bodyPr>
          <a:lstStyle/>
          <a:p>
            <a:pPr marL="12700" marR="5080">
              <a:lnSpc>
                <a:spcPts val="1150"/>
              </a:lnSpc>
            </a:pPr>
            <a:r>
              <a:rPr dirty="0" sz="1000" spc="-5">
                <a:latin typeface="Times New Roman"/>
                <a:cs typeface="Times New Roman"/>
              </a:rPr>
              <a:t>case</a:t>
            </a:r>
            <a:r>
              <a:rPr dirty="0" sz="1000" spc="-75">
                <a:latin typeface="Times New Roman"/>
                <a:cs typeface="Times New Roman"/>
              </a:rPr>
              <a:t> </a:t>
            </a:r>
            <a:r>
              <a:rPr dirty="0" sz="1000" spc="-5">
                <a:latin typeface="Times New Roman"/>
                <a:cs typeface="Times New Roman"/>
              </a:rPr>
              <a:t>‘.’:  default:</a:t>
            </a:r>
            <a:endParaRPr sz="1000">
              <a:latin typeface="Times New Roman"/>
              <a:cs typeface="Times New Roman"/>
            </a:endParaRPr>
          </a:p>
        </p:txBody>
      </p:sp>
      <p:sp>
        <p:nvSpPr>
          <p:cNvPr id="8" name="object 8"/>
          <p:cNvSpPr txBox="1"/>
          <p:nvPr/>
        </p:nvSpPr>
        <p:spPr>
          <a:xfrm>
            <a:off x="2114386" y="4640135"/>
            <a:ext cx="1127125" cy="1334135"/>
          </a:xfrm>
          <a:prstGeom prst="rect">
            <a:avLst/>
          </a:prstGeom>
        </p:spPr>
        <p:txBody>
          <a:bodyPr wrap="square" lIns="0" tIns="0" rIns="0" bIns="0" rtlCol="0" vert="horz">
            <a:spAutoFit/>
          </a:bodyPr>
          <a:lstStyle/>
          <a:p>
            <a:pPr marL="22860">
              <a:lnSpc>
                <a:spcPts val="1175"/>
              </a:lnSpc>
            </a:pPr>
            <a:r>
              <a:rPr dirty="0" sz="1000" spc="-10">
                <a:latin typeface="Times New Roman"/>
                <a:cs typeface="Times New Roman"/>
              </a:rPr>
              <a:t>sign </a:t>
            </a:r>
            <a:r>
              <a:rPr dirty="0" sz="1000" spc="-5">
                <a:latin typeface="Times New Roman"/>
                <a:cs typeface="Times New Roman"/>
              </a:rPr>
              <a:t>=</a:t>
            </a:r>
            <a:r>
              <a:rPr dirty="0" sz="1000" spc="-6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431800" marR="5080">
              <a:lnSpc>
                <a:spcPts val="1150"/>
              </a:lnSpc>
              <a:spcBef>
                <a:spcPts val="55"/>
              </a:spcBef>
            </a:pPr>
            <a:r>
              <a:rPr dirty="0" sz="1000" spc="-5">
                <a:latin typeface="Times New Roman"/>
                <a:cs typeface="Times New Roman"/>
              </a:rPr>
              <a:t>c =</a:t>
            </a:r>
            <a:r>
              <a:rPr dirty="0" sz="1000" spc="-65">
                <a:latin typeface="Times New Roman"/>
                <a:cs typeface="Times New Roman"/>
              </a:rPr>
              <a:t> </a:t>
            </a:r>
            <a:r>
              <a:rPr dirty="0" sz="1000" spc="-5">
                <a:latin typeface="Times New Roman"/>
                <a:cs typeface="Times New Roman"/>
              </a:rPr>
              <a:t>getchar();  break;</a:t>
            </a:r>
            <a:endParaRPr sz="1000">
              <a:latin typeface="Times New Roman"/>
              <a:cs typeface="Times New Roman"/>
            </a:endParaRPr>
          </a:p>
          <a:p>
            <a:pPr marL="52069">
              <a:lnSpc>
                <a:spcPts val="1100"/>
              </a:lnSpc>
            </a:pPr>
            <a:r>
              <a:rPr dirty="0" sz="1000" spc="-5">
                <a:latin typeface="Times New Roman"/>
                <a:cs typeface="Times New Roman"/>
              </a:rPr>
              <a:t>c =</a:t>
            </a:r>
            <a:r>
              <a:rPr dirty="0" sz="1000" spc="-40">
                <a:latin typeface="Times New Roman"/>
                <a:cs typeface="Times New Roman"/>
              </a:rPr>
              <a:t> </a:t>
            </a:r>
            <a:r>
              <a:rPr dirty="0" sz="1000" spc="-5">
                <a:latin typeface="Times New Roman"/>
                <a:cs typeface="Times New Roman"/>
              </a:rPr>
              <a:t>getchar();</a:t>
            </a:r>
            <a:endParaRPr sz="1000">
              <a:latin typeface="Times New Roman"/>
              <a:cs typeface="Times New Roman"/>
            </a:endParaRPr>
          </a:p>
          <a:p>
            <a:pPr algn="ctr" marL="52705">
              <a:lnSpc>
                <a:spcPts val="1145"/>
              </a:lnSpc>
            </a:pPr>
            <a:r>
              <a:rPr dirty="0" sz="1000" spc="-5">
                <a:latin typeface="Times New Roman"/>
                <a:cs typeface="Times New Roman"/>
              </a:rPr>
              <a:t>break;</a:t>
            </a:r>
            <a:endParaRPr sz="1000">
              <a:latin typeface="Times New Roman"/>
              <a:cs typeface="Times New Roman"/>
            </a:endParaRPr>
          </a:p>
          <a:p>
            <a:pPr marL="12700">
              <a:lnSpc>
                <a:spcPts val="1145"/>
              </a:lnSpc>
            </a:pPr>
            <a:r>
              <a:rPr dirty="0" sz="1000">
                <a:latin typeface="Times New Roman"/>
                <a:cs typeface="Times New Roman"/>
              </a:rPr>
              <a:t>break;</a:t>
            </a:r>
            <a:endParaRPr sz="1000">
              <a:latin typeface="Times New Roman"/>
              <a:cs typeface="Times New Roman"/>
            </a:endParaRPr>
          </a:p>
          <a:p>
            <a:pPr marL="29845">
              <a:lnSpc>
                <a:spcPts val="1150"/>
              </a:lnSpc>
            </a:pPr>
            <a:r>
              <a:rPr dirty="0" sz="1000" spc="-5">
                <a:latin typeface="Times New Roman"/>
                <a:cs typeface="Times New Roman"/>
              </a:rPr>
              <a:t>if (!</a:t>
            </a:r>
            <a:r>
              <a:rPr dirty="0" sz="1000" spc="-85">
                <a:latin typeface="Times New Roman"/>
                <a:cs typeface="Times New Roman"/>
              </a:rPr>
              <a:t> </a:t>
            </a:r>
            <a:r>
              <a:rPr dirty="0" sz="1000">
                <a:latin typeface="Times New Roman"/>
                <a:cs typeface="Times New Roman"/>
              </a:rPr>
              <a:t>isdigit(c))</a:t>
            </a:r>
            <a:endParaRPr sz="1000">
              <a:latin typeface="Times New Roman"/>
              <a:cs typeface="Times New Roman"/>
            </a:endParaRPr>
          </a:p>
          <a:p>
            <a:pPr marL="431165" marR="125730" indent="126364">
              <a:lnSpc>
                <a:spcPts val="1150"/>
              </a:lnSpc>
              <a:spcBef>
                <a:spcPts val="55"/>
              </a:spcBef>
            </a:pPr>
            <a:r>
              <a:rPr dirty="0" sz="1000" spc="-5">
                <a:latin typeface="Times New Roman"/>
                <a:cs typeface="Times New Roman"/>
              </a:rPr>
              <a:t>return</a:t>
            </a:r>
            <a:r>
              <a:rPr dirty="0" sz="1000" spc="-75">
                <a:latin typeface="Times New Roman"/>
                <a:cs typeface="Times New Roman"/>
              </a:rPr>
              <a:t> </a:t>
            </a:r>
            <a:r>
              <a:rPr dirty="0" sz="1000" spc="5">
                <a:latin typeface="Times New Roman"/>
                <a:cs typeface="Times New Roman"/>
              </a:rPr>
              <a:t>0;  </a:t>
            </a:r>
            <a:r>
              <a:rPr dirty="0" sz="1000" spc="-5">
                <a:latin typeface="Times New Roman"/>
                <a:cs typeface="Times New Roman"/>
              </a:rPr>
              <a:t>break;</a:t>
            </a:r>
            <a:endParaRPr sz="1000">
              <a:latin typeface="Times New Roman"/>
              <a:cs typeface="Times New Roman"/>
            </a:endParaRPr>
          </a:p>
        </p:txBody>
      </p:sp>
      <p:sp>
        <p:nvSpPr>
          <p:cNvPr id="9" name="object 9"/>
          <p:cNvSpPr txBox="1"/>
          <p:nvPr/>
        </p:nvSpPr>
        <p:spPr>
          <a:xfrm>
            <a:off x="1130300" y="5955652"/>
            <a:ext cx="5210810" cy="2150110"/>
          </a:xfrm>
          <a:prstGeom prst="rect">
            <a:avLst/>
          </a:prstGeom>
        </p:spPr>
        <p:txBody>
          <a:bodyPr wrap="square" lIns="0" tIns="0" rIns="0" bIns="0" rtlCol="0" vert="horz">
            <a:spAutoFit/>
          </a:bodyPr>
          <a:lstStyle/>
          <a:p>
            <a:pPr marL="469265">
              <a:lnSpc>
                <a:spcPct val="100000"/>
              </a:lnSpc>
            </a:pPr>
            <a:r>
              <a:rPr dirty="0" sz="1000" spc="-5">
                <a:latin typeface="Times New Roman"/>
                <a:cs typeface="Times New Roman"/>
              </a:rPr>
              <a:t>}</a:t>
            </a:r>
            <a:endParaRPr sz="1000">
              <a:latin typeface="Times New Roman"/>
              <a:cs typeface="Times New Roman"/>
            </a:endParaRPr>
          </a:p>
          <a:p>
            <a:pPr>
              <a:lnSpc>
                <a:spcPct val="100000"/>
              </a:lnSpc>
              <a:spcBef>
                <a:spcPts val="40"/>
              </a:spcBef>
            </a:pPr>
            <a:endParaRPr sz="1100">
              <a:latin typeface="Times New Roman"/>
              <a:cs typeface="Times New Roman"/>
            </a:endParaRPr>
          </a:p>
          <a:p>
            <a:pPr marL="12700">
              <a:lnSpc>
                <a:spcPct val="100000"/>
              </a:lnSpc>
              <a:spcBef>
                <a:spcPts val="5"/>
              </a:spcBef>
            </a:pPr>
            <a:r>
              <a:rPr dirty="0" sz="1200">
                <a:latin typeface="Times New Roman"/>
                <a:cs typeface="Times New Roman"/>
              </a:rPr>
              <a:t>It </a:t>
            </a:r>
            <a:r>
              <a:rPr dirty="0" sz="1200" spc="-5">
                <a:latin typeface="Times New Roman"/>
                <a:cs typeface="Times New Roman"/>
              </a:rPr>
              <a:t>would </a:t>
            </a:r>
            <a:r>
              <a:rPr dirty="0" sz="1200">
                <a:latin typeface="Times New Roman"/>
                <a:cs typeface="Times New Roman"/>
              </a:rPr>
              <a:t>even be better if </a:t>
            </a:r>
            <a:r>
              <a:rPr dirty="0" sz="1200" spc="-5">
                <a:latin typeface="Times New Roman"/>
                <a:cs typeface="Times New Roman"/>
              </a:rPr>
              <a:t>such </a:t>
            </a:r>
            <a:r>
              <a:rPr dirty="0" sz="1200">
                <a:latin typeface="Times New Roman"/>
                <a:cs typeface="Times New Roman"/>
              </a:rPr>
              <a:t>code is </a:t>
            </a:r>
            <a:r>
              <a:rPr dirty="0" sz="1200" spc="-5">
                <a:latin typeface="Times New Roman"/>
                <a:cs typeface="Times New Roman"/>
              </a:rPr>
              <a:t>written </a:t>
            </a:r>
            <a:r>
              <a:rPr dirty="0" sz="1200">
                <a:latin typeface="Times New Roman"/>
                <a:cs typeface="Times New Roman"/>
              </a:rPr>
              <a:t>using the if </a:t>
            </a:r>
            <a:r>
              <a:rPr dirty="0" sz="1200" spc="-5">
                <a:latin typeface="Times New Roman"/>
                <a:cs typeface="Times New Roman"/>
              </a:rPr>
              <a:t>statement </a:t>
            </a:r>
            <a:r>
              <a:rPr dirty="0" sz="1200">
                <a:latin typeface="Times New Roman"/>
                <a:cs typeface="Times New Roman"/>
              </a:rPr>
              <a:t>as </a:t>
            </a:r>
            <a:r>
              <a:rPr dirty="0" sz="1200" spc="-5">
                <a:latin typeface="Times New Roman"/>
                <a:cs typeface="Times New Roman"/>
              </a:rPr>
              <a:t>shown</a:t>
            </a:r>
            <a:r>
              <a:rPr dirty="0" sz="1200" spc="-9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15"/>
              </a:spcBef>
            </a:pPr>
            <a:endParaRPr sz="1150">
              <a:latin typeface="Times New Roman"/>
              <a:cs typeface="Times New Roman"/>
            </a:endParaRPr>
          </a:p>
          <a:p>
            <a:pPr marL="469900">
              <a:lnSpc>
                <a:spcPts val="1170"/>
              </a:lnSpc>
            </a:pPr>
            <a:r>
              <a:rPr dirty="0" sz="1000" spc="-5">
                <a:latin typeface="Times New Roman"/>
                <a:cs typeface="Times New Roman"/>
              </a:rPr>
              <a:t>if (c == ‘-’)</a:t>
            </a:r>
            <a:r>
              <a:rPr dirty="0" sz="1000" spc="-70">
                <a:latin typeface="Times New Roman"/>
                <a:cs typeface="Times New Roman"/>
              </a:rPr>
              <a:t> </a:t>
            </a:r>
            <a:r>
              <a:rPr dirty="0" sz="1000" spc="-5">
                <a:latin typeface="Times New Roman"/>
                <a:cs typeface="Times New Roman"/>
              </a:rPr>
              <a:t>{</a:t>
            </a:r>
            <a:endParaRPr sz="1000">
              <a:latin typeface="Times New Roman"/>
              <a:cs typeface="Times New Roman"/>
            </a:endParaRPr>
          </a:p>
          <a:p>
            <a:pPr marL="926465">
              <a:lnSpc>
                <a:spcPts val="1145"/>
              </a:lnSpc>
            </a:pPr>
            <a:r>
              <a:rPr dirty="0" sz="1000" spc="-10">
                <a:latin typeface="Times New Roman"/>
                <a:cs typeface="Times New Roman"/>
              </a:rPr>
              <a:t>sign </a:t>
            </a:r>
            <a:r>
              <a:rPr dirty="0" sz="1000" spc="-5">
                <a:latin typeface="Times New Roman"/>
                <a:cs typeface="Times New Roman"/>
              </a:rPr>
              <a:t>=</a:t>
            </a:r>
            <a:r>
              <a:rPr dirty="0" sz="1000" spc="-6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926465">
              <a:lnSpc>
                <a:spcPts val="1155"/>
              </a:lnSpc>
            </a:pPr>
            <a:r>
              <a:rPr dirty="0" sz="1000" spc="-5">
                <a:latin typeface="Times New Roman"/>
                <a:cs typeface="Times New Roman"/>
              </a:rPr>
              <a:t>c =</a:t>
            </a:r>
            <a:r>
              <a:rPr dirty="0" sz="1000" spc="-65">
                <a:latin typeface="Times New Roman"/>
                <a:cs typeface="Times New Roman"/>
              </a:rPr>
              <a:t> </a:t>
            </a:r>
            <a:r>
              <a:rPr dirty="0" sz="1000" spc="-5">
                <a:latin typeface="Times New Roman"/>
                <a:cs typeface="Times New Roman"/>
              </a:rPr>
              <a:t>getchar();</a:t>
            </a:r>
            <a:endParaRPr sz="1000">
              <a:latin typeface="Times New Roman"/>
              <a:cs typeface="Times New Roman"/>
            </a:endParaRPr>
          </a:p>
          <a:p>
            <a:pPr marL="469900">
              <a:lnSpc>
                <a:spcPts val="1155"/>
              </a:lnSpc>
            </a:pPr>
            <a:r>
              <a:rPr dirty="0" sz="1000" spc="-5">
                <a:latin typeface="Times New Roman"/>
                <a:cs typeface="Times New Roman"/>
              </a:rPr>
              <a:t>}</a:t>
            </a:r>
            <a:endParaRPr sz="1000">
              <a:latin typeface="Times New Roman"/>
              <a:cs typeface="Times New Roman"/>
            </a:endParaRPr>
          </a:p>
          <a:p>
            <a:pPr marL="469900">
              <a:lnSpc>
                <a:spcPts val="1150"/>
              </a:lnSpc>
            </a:pPr>
            <a:r>
              <a:rPr dirty="0" sz="1000" spc="-5">
                <a:latin typeface="Times New Roman"/>
                <a:cs typeface="Times New Roman"/>
              </a:rPr>
              <a:t>else if (c == ‘+’)</a:t>
            </a:r>
            <a:r>
              <a:rPr dirty="0" sz="1000" spc="-55">
                <a:latin typeface="Times New Roman"/>
                <a:cs typeface="Times New Roman"/>
              </a:rPr>
              <a:t> </a:t>
            </a:r>
            <a:r>
              <a:rPr dirty="0" sz="1000" spc="-5">
                <a:latin typeface="Times New Roman"/>
                <a:cs typeface="Times New Roman"/>
              </a:rPr>
              <a:t>{</a:t>
            </a:r>
            <a:endParaRPr sz="1000">
              <a:latin typeface="Times New Roman"/>
              <a:cs typeface="Times New Roman"/>
            </a:endParaRPr>
          </a:p>
          <a:p>
            <a:pPr marL="926465">
              <a:lnSpc>
                <a:spcPts val="1150"/>
              </a:lnSpc>
            </a:pPr>
            <a:r>
              <a:rPr dirty="0" sz="1000" spc="-5">
                <a:latin typeface="Times New Roman"/>
                <a:cs typeface="Times New Roman"/>
              </a:rPr>
              <a:t>c =</a:t>
            </a:r>
            <a:r>
              <a:rPr dirty="0" sz="1000" spc="-65">
                <a:latin typeface="Times New Roman"/>
                <a:cs typeface="Times New Roman"/>
              </a:rPr>
              <a:t> </a:t>
            </a:r>
            <a:r>
              <a:rPr dirty="0" sz="1000" spc="-5">
                <a:latin typeface="Times New Roman"/>
                <a:cs typeface="Times New Roman"/>
              </a:rPr>
              <a:t>getchar();</a:t>
            </a:r>
            <a:endParaRPr sz="1000">
              <a:latin typeface="Times New Roman"/>
              <a:cs typeface="Times New Roman"/>
            </a:endParaRPr>
          </a:p>
          <a:p>
            <a:pPr marL="469900">
              <a:lnSpc>
                <a:spcPts val="1145"/>
              </a:lnSpc>
            </a:pPr>
            <a:r>
              <a:rPr dirty="0" sz="1000" spc="-5">
                <a:latin typeface="Times New Roman"/>
                <a:cs typeface="Times New Roman"/>
              </a:rPr>
              <a:t>}</a:t>
            </a:r>
            <a:endParaRPr sz="1000">
              <a:latin typeface="Times New Roman"/>
              <a:cs typeface="Times New Roman"/>
            </a:endParaRPr>
          </a:p>
          <a:p>
            <a:pPr marL="926465" marR="3105150" indent="-457200">
              <a:lnSpc>
                <a:spcPts val="1150"/>
              </a:lnSpc>
              <a:spcBef>
                <a:spcPts val="50"/>
              </a:spcBef>
            </a:pPr>
            <a:r>
              <a:rPr dirty="0" sz="1000" spc="-5">
                <a:latin typeface="Times New Roman"/>
                <a:cs typeface="Times New Roman"/>
              </a:rPr>
              <a:t>else if (c != </a:t>
            </a:r>
            <a:r>
              <a:rPr dirty="0" sz="1000" spc="5">
                <a:latin typeface="Times New Roman"/>
                <a:cs typeface="Times New Roman"/>
              </a:rPr>
              <a:t>‘.’ </a:t>
            </a:r>
            <a:r>
              <a:rPr dirty="0" sz="1000" spc="-5">
                <a:latin typeface="Times New Roman"/>
                <a:cs typeface="Times New Roman"/>
              </a:rPr>
              <a:t>&amp;&amp; !isdigit(c)) {  return</a:t>
            </a:r>
            <a:r>
              <a:rPr dirty="0" sz="1000" spc="-80">
                <a:latin typeface="Times New Roman"/>
                <a:cs typeface="Times New Roman"/>
              </a:rPr>
              <a:t> </a:t>
            </a:r>
            <a:r>
              <a:rPr dirty="0" sz="1000" spc="-5">
                <a:latin typeface="Times New Roman"/>
                <a:cs typeface="Times New Roman"/>
              </a:rPr>
              <a:t>0;</a:t>
            </a:r>
            <a:endParaRPr sz="1000">
              <a:latin typeface="Times New Roman"/>
              <a:cs typeface="Times New Roman"/>
            </a:endParaRPr>
          </a:p>
          <a:p>
            <a:pPr marL="469265">
              <a:lnSpc>
                <a:spcPts val="1120"/>
              </a:lnSpc>
            </a:pPr>
            <a:r>
              <a:rPr dirty="0" sz="1000" spc="-5">
                <a:latin typeface="Times New Roman"/>
                <a:cs typeface="Times New Roman"/>
              </a:rPr>
              <a:t>}</a:t>
            </a:r>
            <a:endParaRPr sz="1000">
              <a:latin typeface="Times New Roman"/>
              <a:cs typeface="Times New Roman"/>
            </a:endParaRPr>
          </a:p>
        </p:txBody>
      </p:sp>
      <p:sp>
        <p:nvSpPr>
          <p:cNvPr id="10" name="object 10"/>
          <p:cNvSpPr txBox="1"/>
          <p:nvPr/>
        </p:nvSpPr>
        <p:spPr>
          <a:xfrm>
            <a:off x="1130300" y="951966"/>
            <a:ext cx="5511800" cy="3707765"/>
          </a:xfrm>
          <a:prstGeom prst="rect">
            <a:avLst/>
          </a:prstGeom>
        </p:spPr>
        <p:txBody>
          <a:bodyPr wrap="square" lIns="0" tIns="0" rIns="0" bIns="0" rtlCol="0" vert="horz">
            <a:spAutoFit/>
          </a:bodyPr>
          <a:lstStyle/>
          <a:p>
            <a:pPr marL="229362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31</a:t>
            </a:r>
            <a:endParaRPr sz="1900">
              <a:latin typeface="Times New Roman"/>
              <a:cs typeface="Times New Roman"/>
            </a:endParaRPr>
          </a:p>
          <a:p>
            <a:pPr marL="1727200">
              <a:lnSpc>
                <a:spcPct val="100000"/>
              </a:lnSpc>
              <a:spcBef>
                <a:spcPts val="1040"/>
              </a:spcBef>
            </a:pPr>
            <a:r>
              <a:rPr dirty="0" sz="1400" spc="-5" b="1">
                <a:latin typeface="Times New Roman"/>
                <a:cs typeface="Times New Roman"/>
              </a:rPr>
              <a:t>Coding Style </a:t>
            </a:r>
            <a:r>
              <a:rPr dirty="0" sz="1400" b="1">
                <a:latin typeface="Times New Roman"/>
                <a:cs typeface="Times New Roman"/>
              </a:rPr>
              <a:t>Guidelines</a:t>
            </a:r>
            <a:r>
              <a:rPr dirty="0" sz="1400" spc="-30" b="1">
                <a:latin typeface="Times New Roman"/>
                <a:cs typeface="Times New Roman"/>
              </a:rPr>
              <a:t> </a:t>
            </a:r>
            <a:r>
              <a:rPr dirty="0" sz="1400" b="1">
                <a:latin typeface="Times New Roman"/>
                <a:cs typeface="Times New Roman"/>
              </a:rPr>
              <a:t>(Continued)</a:t>
            </a:r>
            <a:endParaRPr sz="1400">
              <a:latin typeface="Times New Roman"/>
              <a:cs typeface="Times New Roman"/>
            </a:endParaRPr>
          </a:p>
          <a:p>
            <a:pPr>
              <a:lnSpc>
                <a:spcPct val="100000"/>
              </a:lnSpc>
            </a:pPr>
            <a:endParaRPr sz="1950">
              <a:latin typeface="Times New Roman"/>
              <a:cs typeface="Times New Roman"/>
            </a:endParaRPr>
          </a:p>
          <a:p>
            <a:pPr marL="41275">
              <a:lnSpc>
                <a:spcPct val="100000"/>
              </a:lnSpc>
            </a:pPr>
            <a:r>
              <a:rPr dirty="0" sz="1400" spc="-5" b="1">
                <a:latin typeface="Times New Roman"/>
                <a:cs typeface="Times New Roman"/>
              </a:rPr>
              <a:t>Switch</a:t>
            </a:r>
            <a:r>
              <a:rPr dirty="0" sz="1400" spc="-70" b="1">
                <a:latin typeface="Times New Roman"/>
                <a:cs typeface="Times New Roman"/>
              </a:rPr>
              <a:t> </a:t>
            </a:r>
            <a:r>
              <a:rPr dirty="0" sz="1400" spc="-5" b="1">
                <a:latin typeface="Times New Roman"/>
                <a:cs typeface="Times New Roman"/>
              </a:rPr>
              <a:t>Statement</a:t>
            </a:r>
            <a:endParaRPr sz="1400">
              <a:latin typeface="Times New Roman"/>
              <a:cs typeface="Times New Roman"/>
            </a:endParaRPr>
          </a:p>
          <a:p>
            <a:pPr>
              <a:lnSpc>
                <a:spcPct val="100000"/>
              </a:lnSpc>
              <a:spcBef>
                <a:spcPts val="15"/>
              </a:spcBef>
            </a:pPr>
            <a:endParaRPr sz="1150">
              <a:latin typeface="Times New Roman"/>
              <a:cs typeface="Times New Roman"/>
            </a:endParaRPr>
          </a:p>
          <a:p>
            <a:pPr marL="12700" marR="5080">
              <a:lnSpc>
                <a:spcPts val="1380"/>
              </a:lnSpc>
            </a:pPr>
            <a:r>
              <a:rPr dirty="0" sz="1200">
                <a:latin typeface="Times New Roman"/>
                <a:cs typeface="Times New Roman"/>
              </a:rPr>
              <a:t>In the </a:t>
            </a:r>
            <a:r>
              <a:rPr dirty="0" sz="1200" spc="-5">
                <a:latin typeface="Times New Roman"/>
                <a:cs typeface="Times New Roman"/>
              </a:rPr>
              <a:t>switch statement, </a:t>
            </a:r>
            <a:r>
              <a:rPr dirty="0" sz="1200">
                <a:latin typeface="Times New Roman"/>
                <a:cs typeface="Times New Roman"/>
              </a:rPr>
              <a:t>cases </a:t>
            </a:r>
            <a:r>
              <a:rPr dirty="0" sz="1200" spc="-5">
                <a:latin typeface="Times New Roman"/>
                <a:cs typeface="Times New Roman"/>
              </a:rPr>
              <a:t>should </a:t>
            </a:r>
            <a:r>
              <a:rPr dirty="0" sz="1200">
                <a:latin typeface="Times New Roman"/>
                <a:cs typeface="Times New Roman"/>
              </a:rPr>
              <a:t>always end </a:t>
            </a:r>
            <a:r>
              <a:rPr dirty="0" sz="1200" spc="-5">
                <a:latin typeface="Times New Roman"/>
                <a:cs typeface="Times New Roman"/>
              </a:rPr>
              <a:t>with </a:t>
            </a:r>
            <a:r>
              <a:rPr dirty="0" sz="1200">
                <a:latin typeface="Times New Roman"/>
                <a:cs typeface="Times New Roman"/>
              </a:rPr>
              <a:t>a break. A </a:t>
            </a:r>
            <a:r>
              <a:rPr dirty="0" sz="1200" spc="5">
                <a:latin typeface="Times New Roman"/>
                <a:cs typeface="Times New Roman"/>
              </a:rPr>
              <a:t>tricky </a:t>
            </a:r>
            <a:r>
              <a:rPr dirty="0" sz="1200">
                <a:latin typeface="Times New Roman"/>
                <a:cs typeface="Times New Roman"/>
              </a:rPr>
              <a:t>sequence of fall-  through code like the one below causes more trouble than being</a:t>
            </a:r>
            <a:r>
              <a:rPr dirty="0" sz="1200" spc="-140">
                <a:latin typeface="Times New Roman"/>
                <a:cs typeface="Times New Roman"/>
              </a:rPr>
              <a:t> </a:t>
            </a:r>
            <a:r>
              <a:rPr dirty="0" sz="1200">
                <a:latin typeface="Times New Roman"/>
                <a:cs typeface="Times New Roman"/>
              </a:rPr>
              <a:t>helpful.</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ts val="1175"/>
              </a:lnSpc>
              <a:spcBef>
                <a:spcPts val="5"/>
              </a:spcBef>
            </a:pPr>
            <a:r>
              <a:rPr dirty="0" sz="1000" spc="-10">
                <a:latin typeface="Times New Roman"/>
                <a:cs typeface="Times New Roman"/>
              </a:rPr>
              <a:t>switch(c)</a:t>
            </a:r>
            <a:r>
              <a:rPr dirty="0" sz="1000" spc="-65">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marR="3827145">
              <a:lnSpc>
                <a:spcPct val="95500"/>
              </a:lnSpc>
              <a:spcBef>
                <a:spcPts val="30"/>
              </a:spcBef>
            </a:pPr>
            <a:r>
              <a:rPr dirty="0" sz="1000" spc="-5">
                <a:latin typeface="Times New Roman"/>
                <a:cs typeface="Times New Roman"/>
              </a:rPr>
              <a:t>case ‘-’ : </a:t>
            </a:r>
            <a:r>
              <a:rPr dirty="0" sz="1000" spc="-10">
                <a:latin typeface="Times New Roman"/>
                <a:cs typeface="Times New Roman"/>
              </a:rPr>
              <a:t>sign </a:t>
            </a:r>
            <a:r>
              <a:rPr dirty="0" sz="1000" spc="-5">
                <a:latin typeface="Times New Roman"/>
                <a:cs typeface="Times New Roman"/>
              </a:rPr>
              <a:t>= -1;  case ‘+’ : c = getchar();  case ‘.’   :</a:t>
            </a:r>
            <a:r>
              <a:rPr dirty="0" sz="1000" spc="-75">
                <a:latin typeface="Times New Roman"/>
                <a:cs typeface="Times New Roman"/>
              </a:rPr>
              <a:t> </a:t>
            </a:r>
            <a:r>
              <a:rPr dirty="0" sz="1000" spc="-5">
                <a:latin typeface="Times New Roman"/>
                <a:cs typeface="Times New Roman"/>
              </a:rPr>
              <a:t>break;</a:t>
            </a:r>
            <a:endParaRPr sz="1000">
              <a:latin typeface="Times New Roman"/>
              <a:cs typeface="Times New Roman"/>
            </a:endParaRPr>
          </a:p>
          <a:p>
            <a:pPr marL="469900">
              <a:lnSpc>
                <a:spcPts val="1130"/>
              </a:lnSpc>
            </a:pPr>
            <a:r>
              <a:rPr dirty="0" sz="1000" spc="-5">
                <a:latin typeface="Times New Roman"/>
                <a:cs typeface="Times New Roman"/>
              </a:rPr>
              <a:t>default   : if (!</a:t>
            </a:r>
            <a:r>
              <a:rPr dirty="0" sz="1000" spc="70">
                <a:latin typeface="Times New Roman"/>
                <a:cs typeface="Times New Roman"/>
              </a:rPr>
              <a:t> </a:t>
            </a:r>
            <a:r>
              <a:rPr dirty="0" sz="1000" spc="-5">
                <a:latin typeface="Times New Roman"/>
                <a:cs typeface="Times New Roman"/>
              </a:rPr>
              <a:t>isdigit(c))</a:t>
            </a:r>
            <a:endParaRPr sz="1000">
              <a:latin typeface="Times New Roman"/>
              <a:cs typeface="Times New Roman"/>
            </a:endParaRPr>
          </a:p>
          <a:p>
            <a:pPr algn="ctr" marR="1388110">
              <a:lnSpc>
                <a:spcPts val="1150"/>
              </a:lnSpc>
            </a:pPr>
            <a:r>
              <a:rPr dirty="0" sz="1000" spc="-5">
                <a:latin typeface="Times New Roman"/>
                <a:cs typeface="Times New Roman"/>
              </a:rPr>
              <a:t>return</a:t>
            </a:r>
            <a:r>
              <a:rPr dirty="0" sz="1000" spc="-80">
                <a:latin typeface="Times New Roman"/>
                <a:cs typeface="Times New Roman"/>
              </a:rPr>
              <a:t> </a:t>
            </a:r>
            <a:r>
              <a:rPr dirty="0" sz="1000" spc="-5">
                <a:latin typeface="Times New Roman"/>
                <a:cs typeface="Times New Roman"/>
              </a:rPr>
              <a:t>0;</a:t>
            </a:r>
            <a:endParaRPr sz="1000">
              <a:latin typeface="Times New Roman"/>
              <a:cs typeface="Times New Roman"/>
            </a:endParaRPr>
          </a:p>
          <a:p>
            <a:pPr marL="4699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25"/>
              </a:spcBef>
            </a:pPr>
            <a:endParaRPr sz="1200">
              <a:latin typeface="Times New Roman"/>
              <a:cs typeface="Times New Roman"/>
            </a:endParaRPr>
          </a:p>
          <a:p>
            <a:pPr marL="12700" marR="5715">
              <a:lnSpc>
                <a:spcPts val="1380"/>
              </a:lnSpc>
            </a:pPr>
            <a:r>
              <a:rPr dirty="0" sz="1200">
                <a:latin typeface="Times New Roman"/>
                <a:cs typeface="Times New Roman"/>
              </a:rPr>
              <a:t>This code is cryptic and difficult to read. </a:t>
            </a:r>
            <a:r>
              <a:rPr dirty="0" sz="1200" spc="-15">
                <a:latin typeface="Times New Roman"/>
                <a:cs typeface="Times New Roman"/>
              </a:rPr>
              <a:t>It </a:t>
            </a:r>
            <a:r>
              <a:rPr dirty="0" sz="1200">
                <a:latin typeface="Times New Roman"/>
                <a:cs typeface="Times New Roman"/>
              </a:rPr>
              <a:t>is much better to explicitly </a:t>
            </a:r>
            <a:r>
              <a:rPr dirty="0" sz="1200" spc="-5">
                <a:latin typeface="Times New Roman"/>
                <a:cs typeface="Times New Roman"/>
              </a:rPr>
              <a:t>write what </a:t>
            </a:r>
            <a:r>
              <a:rPr dirty="0" sz="1200">
                <a:latin typeface="Times New Roman"/>
                <a:cs typeface="Times New Roman"/>
              </a:rPr>
              <a:t>is  happening, even at the cost of</a:t>
            </a:r>
            <a:r>
              <a:rPr dirty="0" sz="1200" spc="-114">
                <a:latin typeface="Times New Roman"/>
                <a:cs typeface="Times New Roman"/>
              </a:rPr>
              <a:t> </a:t>
            </a:r>
            <a:r>
              <a:rPr dirty="0" sz="1200">
                <a:latin typeface="Times New Roman"/>
                <a:cs typeface="Times New Roman"/>
              </a:rPr>
              <a:t>duplication.</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ct val="100000"/>
              </a:lnSpc>
              <a:spcBef>
                <a:spcPts val="5"/>
              </a:spcBef>
            </a:pPr>
            <a:r>
              <a:rPr dirty="0" sz="1000" spc="-10">
                <a:latin typeface="Times New Roman"/>
                <a:cs typeface="Times New Roman"/>
              </a:rPr>
              <a:t>switch(c)</a:t>
            </a:r>
            <a:r>
              <a:rPr dirty="0" sz="1000" spc="-65">
                <a:latin typeface="Times New Roman"/>
                <a:cs typeface="Times New Roman"/>
              </a:rPr>
              <a:t> </a:t>
            </a:r>
            <a:r>
              <a:rPr dirty="0" sz="1000" spc="-5">
                <a:latin typeface="Times New Roman"/>
                <a:cs typeface="Times New Roman"/>
              </a:rPr>
              <a:t>{</a:t>
            </a:r>
            <a:endParaRPr sz="1000">
              <a:latin typeface="Times New Roman"/>
              <a:cs typeface="Times New Roman"/>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53604"/>
            <a:ext cx="5511165" cy="7973695"/>
          </a:xfrm>
          <a:prstGeom prst="rect">
            <a:avLst/>
          </a:prstGeom>
        </p:spPr>
        <p:txBody>
          <a:bodyPr wrap="square" lIns="0" tIns="0" rIns="0" bIns="0" rtlCol="0" vert="horz">
            <a:spAutoFit/>
          </a:bodyPr>
          <a:lstStyle/>
          <a:p>
            <a:pPr algn="just" marL="12700">
              <a:lnSpc>
                <a:spcPct val="100000"/>
              </a:lnSpc>
            </a:pPr>
            <a:r>
              <a:rPr dirty="0" sz="1400" b="1">
                <a:latin typeface="Times New Roman"/>
                <a:cs typeface="Times New Roman"/>
              </a:rPr>
              <a:t>Magic</a:t>
            </a:r>
            <a:r>
              <a:rPr dirty="0" sz="1400" spc="-75" b="1">
                <a:latin typeface="Times New Roman"/>
                <a:cs typeface="Times New Roman"/>
              </a:rPr>
              <a:t> </a:t>
            </a:r>
            <a:r>
              <a:rPr dirty="0" sz="1400" spc="-5" b="1">
                <a:latin typeface="Times New Roman"/>
                <a:cs typeface="Times New Roman"/>
              </a:rPr>
              <a:t>Numbers</a:t>
            </a:r>
            <a:endParaRPr sz="1400">
              <a:latin typeface="Times New Roman"/>
              <a:cs typeface="Times New Roman"/>
            </a:endParaRPr>
          </a:p>
          <a:p>
            <a:pPr>
              <a:lnSpc>
                <a:spcPct val="100000"/>
              </a:lnSpc>
              <a:spcBef>
                <a:spcPts val="35"/>
              </a:spcBef>
            </a:pPr>
            <a:endParaRPr sz="1350">
              <a:latin typeface="Times New Roman"/>
              <a:cs typeface="Times New Roman"/>
            </a:endParaRPr>
          </a:p>
          <a:p>
            <a:pPr algn="just" marL="12700">
              <a:lnSpc>
                <a:spcPct val="100000"/>
              </a:lnSpc>
              <a:spcBef>
                <a:spcPts val="5"/>
              </a:spcBef>
            </a:pPr>
            <a:r>
              <a:rPr dirty="0" sz="1200">
                <a:latin typeface="Times New Roman"/>
                <a:cs typeface="Times New Roman"/>
              </a:rPr>
              <a:t>Consider the following code</a:t>
            </a:r>
            <a:r>
              <a:rPr dirty="0" sz="1200" spc="-110">
                <a:latin typeface="Times New Roman"/>
                <a:cs typeface="Times New Roman"/>
              </a:rPr>
              <a:t> </a:t>
            </a:r>
            <a:r>
              <a:rPr dirty="0" sz="1200" spc="-5">
                <a:latin typeface="Times New Roman"/>
                <a:cs typeface="Times New Roman"/>
              </a:rPr>
              <a:t>segment:</a:t>
            </a:r>
            <a:endParaRPr sz="1200">
              <a:latin typeface="Times New Roman"/>
              <a:cs typeface="Times New Roman"/>
            </a:endParaRPr>
          </a:p>
          <a:p>
            <a:pPr>
              <a:lnSpc>
                <a:spcPct val="100000"/>
              </a:lnSpc>
              <a:spcBef>
                <a:spcPts val="40"/>
              </a:spcBef>
            </a:pPr>
            <a:endParaRPr sz="1200">
              <a:latin typeface="Times New Roman"/>
              <a:cs typeface="Times New Roman"/>
            </a:endParaRPr>
          </a:p>
          <a:p>
            <a:pPr marL="469265" marR="4312285">
              <a:lnSpc>
                <a:spcPts val="1150"/>
              </a:lnSpc>
            </a:pPr>
            <a:r>
              <a:rPr dirty="0" sz="1000" spc="-5">
                <a:latin typeface="Times New Roman"/>
                <a:cs typeface="Times New Roman"/>
              </a:rPr>
              <a:t>fac = lim /</a:t>
            </a:r>
            <a:r>
              <a:rPr dirty="0" sz="1000" spc="-80">
                <a:latin typeface="Times New Roman"/>
                <a:cs typeface="Times New Roman"/>
              </a:rPr>
              <a:t> </a:t>
            </a:r>
            <a:r>
              <a:rPr dirty="0" sz="1000" spc="5">
                <a:latin typeface="Times New Roman"/>
                <a:cs typeface="Times New Roman"/>
              </a:rPr>
              <a:t>20;  </a:t>
            </a:r>
            <a:r>
              <a:rPr dirty="0" sz="1000" spc="-5">
                <a:latin typeface="Times New Roman"/>
                <a:cs typeface="Times New Roman"/>
              </a:rPr>
              <a:t>if (fac &lt;</a:t>
            </a:r>
            <a:r>
              <a:rPr dirty="0" sz="1000" spc="-7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926465">
              <a:lnSpc>
                <a:spcPts val="1100"/>
              </a:lnSpc>
            </a:pPr>
            <a:r>
              <a:rPr dirty="0" sz="1000" spc="-5">
                <a:latin typeface="Times New Roman"/>
                <a:cs typeface="Times New Roman"/>
              </a:rPr>
              <a:t>fac =</a:t>
            </a:r>
            <a:r>
              <a:rPr dirty="0" sz="1000" spc="-8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926465" marR="3206115" indent="-457200">
              <a:lnSpc>
                <a:spcPts val="1140"/>
              </a:lnSpc>
              <a:spcBef>
                <a:spcPts val="65"/>
              </a:spcBef>
            </a:pPr>
            <a:r>
              <a:rPr dirty="0" sz="1000" spc="-5">
                <a:latin typeface="Times New Roman"/>
                <a:cs typeface="Times New Roman"/>
              </a:rPr>
              <a:t>for (i =0, col = 0; i &lt; 27; i++, j++) {  col +=</a:t>
            </a:r>
            <a:r>
              <a:rPr dirty="0" sz="1000" spc="-85">
                <a:latin typeface="Times New Roman"/>
                <a:cs typeface="Times New Roman"/>
              </a:rPr>
              <a:t> </a:t>
            </a:r>
            <a:r>
              <a:rPr dirty="0" sz="1000" spc="5">
                <a:latin typeface="Times New Roman"/>
                <a:cs typeface="Times New Roman"/>
              </a:rPr>
              <a:t>3;</a:t>
            </a:r>
            <a:endParaRPr sz="1000">
              <a:latin typeface="Times New Roman"/>
              <a:cs typeface="Times New Roman"/>
            </a:endParaRPr>
          </a:p>
          <a:p>
            <a:pPr marL="926465">
              <a:lnSpc>
                <a:spcPts val="1100"/>
              </a:lnSpc>
            </a:pPr>
            <a:r>
              <a:rPr dirty="0" sz="1000" spc="-5">
                <a:latin typeface="Times New Roman"/>
                <a:cs typeface="Times New Roman"/>
              </a:rPr>
              <a:t>k = 21 – (let[i]</a:t>
            </a:r>
            <a:r>
              <a:rPr dirty="0" sz="1000" spc="-20">
                <a:latin typeface="Times New Roman"/>
                <a:cs typeface="Times New Roman"/>
              </a:rPr>
              <a:t> </a:t>
            </a:r>
            <a:r>
              <a:rPr dirty="0" sz="1000" spc="-5">
                <a:latin typeface="Times New Roman"/>
                <a:cs typeface="Times New Roman"/>
              </a:rPr>
              <a:t>/fac);</a:t>
            </a:r>
            <a:endParaRPr sz="1000">
              <a:latin typeface="Times New Roman"/>
              <a:cs typeface="Times New Roman"/>
            </a:endParaRPr>
          </a:p>
          <a:p>
            <a:pPr marL="926465" marR="3140075">
              <a:lnSpc>
                <a:spcPts val="1150"/>
              </a:lnSpc>
              <a:spcBef>
                <a:spcPts val="55"/>
              </a:spcBef>
            </a:pPr>
            <a:r>
              <a:rPr dirty="0" sz="1000" spc="-10">
                <a:latin typeface="Times New Roman"/>
                <a:cs typeface="Times New Roman"/>
              </a:rPr>
              <a:t>star </a:t>
            </a:r>
            <a:r>
              <a:rPr dirty="0" sz="1000" spc="-5">
                <a:latin typeface="Times New Roman"/>
                <a:cs typeface="Times New Roman"/>
              </a:rPr>
              <a:t>= (let[i] == 0) ? ‘ ’ : ‘*’;  for (j = k; j &lt; 22;</a:t>
            </a:r>
            <a:r>
              <a:rPr dirty="0" sz="1000" spc="-25">
                <a:latin typeface="Times New Roman"/>
                <a:cs typeface="Times New Roman"/>
              </a:rPr>
              <a:t> </a:t>
            </a:r>
            <a:r>
              <a:rPr dirty="0" sz="1000">
                <a:latin typeface="Times New Roman"/>
                <a:cs typeface="Times New Roman"/>
              </a:rPr>
              <a:t>j++)</a:t>
            </a:r>
            <a:endParaRPr sz="1000">
              <a:latin typeface="Times New Roman"/>
              <a:cs typeface="Times New Roman"/>
            </a:endParaRPr>
          </a:p>
          <a:p>
            <a:pPr marL="1383665">
              <a:lnSpc>
                <a:spcPts val="1100"/>
              </a:lnSpc>
            </a:pPr>
            <a:r>
              <a:rPr dirty="0" sz="1000" spc="-5">
                <a:latin typeface="Times New Roman"/>
                <a:cs typeface="Times New Roman"/>
              </a:rPr>
              <a:t>draw(j, col,</a:t>
            </a:r>
            <a:r>
              <a:rPr dirty="0" sz="1000" spc="-20">
                <a:latin typeface="Times New Roman"/>
                <a:cs typeface="Times New Roman"/>
              </a:rPr>
              <a:t> </a:t>
            </a:r>
            <a:r>
              <a:rPr dirty="0" sz="1000" spc="-10">
                <a:latin typeface="Times New Roman"/>
                <a:cs typeface="Times New Roman"/>
              </a:rPr>
              <a:t>star);</a:t>
            </a:r>
            <a:endParaRPr sz="1000">
              <a:latin typeface="Times New Roman"/>
              <a:cs typeface="Times New Roman"/>
            </a:endParaRPr>
          </a:p>
          <a:p>
            <a:pPr marL="469900">
              <a:lnSpc>
                <a:spcPts val="1145"/>
              </a:lnSpc>
            </a:pPr>
            <a:r>
              <a:rPr dirty="0" sz="1000" spc="-5">
                <a:latin typeface="Times New Roman"/>
                <a:cs typeface="Times New Roman"/>
              </a:rPr>
              <a:t>}</a:t>
            </a:r>
            <a:endParaRPr sz="1000">
              <a:latin typeface="Times New Roman"/>
              <a:cs typeface="Times New Roman"/>
            </a:endParaRPr>
          </a:p>
          <a:p>
            <a:pPr marL="469900">
              <a:lnSpc>
                <a:spcPts val="1145"/>
              </a:lnSpc>
            </a:pPr>
            <a:r>
              <a:rPr dirty="0" sz="1000" spc="-5">
                <a:latin typeface="Times New Roman"/>
                <a:cs typeface="Times New Roman"/>
              </a:rPr>
              <a:t>draw(23, 1, ‘</a:t>
            </a:r>
            <a:r>
              <a:rPr dirty="0" sz="1000" spc="-40">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265">
              <a:lnSpc>
                <a:spcPts val="1150"/>
              </a:lnSpc>
            </a:pPr>
            <a:r>
              <a:rPr dirty="0" sz="1000" spc="-5">
                <a:latin typeface="Times New Roman"/>
                <a:cs typeface="Times New Roman"/>
              </a:rPr>
              <a:t>for (i=‘A’; i &lt;= </a:t>
            </a:r>
            <a:r>
              <a:rPr dirty="0" sz="1000">
                <a:latin typeface="Times New Roman"/>
                <a:cs typeface="Times New Roman"/>
              </a:rPr>
              <a:t>‘Z’;</a:t>
            </a:r>
            <a:r>
              <a:rPr dirty="0" sz="1000" spc="-35">
                <a:latin typeface="Times New Roman"/>
                <a:cs typeface="Times New Roman"/>
              </a:rPr>
              <a:t> </a:t>
            </a:r>
            <a:r>
              <a:rPr dirty="0" sz="1000" spc="-5">
                <a:latin typeface="Times New Roman"/>
                <a:cs typeface="Times New Roman"/>
              </a:rPr>
              <a:t>i++)</a:t>
            </a:r>
            <a:endParaRPr sz="1000">
              <a:latin typeface="Times New Roman"/>
              <a:cs typeface="Times New Roman"/>
            </a:endParaRPr>
          </a:p>
          <a:p>
            <a:pPr marL="926465">
              <a:lnSpc>
                <a:spcPts val="1175"/>
              </a:lnSpc>
            </a:pPr>
            <a:r>
              <a:rPr dirty="0" sz="1000" spc="-5">
                <a:latin typeface="Times New Roman"/>
                <a:cs typeface="Times New Roman"/>
              </a:rPr>
              <a:t>cout &lt;&lt;</a:t>
            </a:r>
            <a:r>
              <a:rPr dirty="0" sz="1000" spc="-80">
                <a:latin typeface="Times New Roman"/>
                <a:cs typeface="Times New Roman"/>
              </a:rPr>
              <a:t> </a:t>
            </a:r>
            <a:r>
              <a:rPr dirty="0" sz="1000" spc="-5">
                <a:latin typeface="Times New Roman"/>
                <a:cs typeface="Times New Roman"/>
              </a:rPr>
              <a:t>i;</a:t>
            </a:r>
            <a:endParaRPr sz="1000">
              <a:latin typeface="Times New Roman"/>
              <a:cs typeface="Times New Roman"/>
            </a:endParaRPr>
          </a:p>
          <a:p>
            <a:pPr>
              <a:lnSpc>
                <a:spcPct val="100000"/>
              </a:lnSpc>
              <a:spcBef>
                <a:spcPts val="20"/>
              </a:spcBef>
            </a:pPr>
            <a:endParaRPr sz="1200">
              <a:latin typeface="Times New Roman"/>
              <a:cs typeface="Times New Roman"/>
            </a:endParaRPr>
          </a:p>
          <a:p>
            <a:pPr algn="just" marL="12700" marR="5080">
              <a:lnSpc>
                <a:spcPts val="1380"/>
              </a:lnSpc>
            </a:pPr>
            <a:r>
              <a:rPr dirty="0" sz="1200">
                <a:latin typeface="Times New Roman"/>
                <a:cs typeface="Times New Roman"/>
              </a:rPr>
              <a:t>Can you </a:t>
            </a:r>
            <a:r>
              <a:rPr dirty="0" sz="1200" spc="5">
                <a:latin typeface="Times New Roman"/>
                <a:cs typeface="Times New Roman"/>
              </a:rPr>
              <a:t>tell </a:t>
            </a:r>
            <a:r>
              <a:rPr dirty="0" sz="1200">
                <a:latin typeface="Times New Roman"/>
                <a:cs typeface="Times New Roman"/>
              </a:rPr>
              <a:t>by reading the code </a:t>
            </a:r>
            <a:r>
              <a:rPr dirty="0" sz="1200" spc="-5">
                <a:latin typeface="Times New Roman"/>
                <a:cs typeface="Times New Roman"/>
              </a:rPr>
              <a:t>what </a:t>
            </a:r>
            <a:r>
              <a:rPr dirty="0" sz="1200">
                <a:latin typeface="Times New Roman"/>
                <a:cs typeface="Times New Roman"/>
              </a:rPr>
              <a:t>is meant by the numbers 20, 27, 3, 21, 22, and 23.  These are constant that mean </a:t>
            </a:r>
            <a:r>
              <a:rPr dirty="0" sz="1200" spc="-5">
                <a:latin typeface="Times New Roman"/>
                <a:cs typeface="Times New Roman"/>
              </a:rPr>
              <a:t>something </a:t>
            </a:r>
            <a:r>
              <a:rPr dirty="0" sz="1200">
                <a:latin typeface="Times New Roman"/>
                <a:cs typeface="Times New Roman"/>
              </a:rPr>
              <a:t>but they do not give any indication of their  importance or derivation, making the program hard to understand and modify. To a  reader they </a:t>
            </a:r>
            <a:r>
              <a:rPr dirty="0" sz="1200" spc="-5">
                <a:latin typeface="Times New Roman"/>
                <a:cs typeface="Times New Roman"/>
              </a:rPr>
              <a:t>work </a:t>
            </a:r>
            <a:r>
              <a:rPr dirty="0" sz="1200">
                <a:latin typeface="Times New Roman"/>
                <a:cs typeface="Times New Roman"/>
              </a:rPr>
              <a:t>like magic and hence are called magic numbers. </a:t>
            </a:r>
            <a:r>
              <a:rPr dirty="0" sz="1200" spc="10">
                <a:latin typeface="Times New Roman"/>
                <a:cs typeface="Times New Roman"/>
              </a:rPr>
              <a:t>Any </a:t>
            </a:r>
            <a:r>
              <a:rPr dirty="0" sz="1200">
                <a:latin typeface="Times New Roman"/>
                <a:cs typeface="Times New Roman"/>
              </a:rPr>
              <a:t>number (even 0</a:t>
            </a:r>
            <a:r>
              <a:rPr dirty="0" sz="1200" spc="15">
                <a:latin typeface="Times New Roman"/>
                <a:cs typeface="Times New Roman"/>
              </a:rPr>
              <a:t> </a:t>
            </a:r>
            <a:r>
              <a:rPr dirty="0" sz="1200">
                <a:latin typeface="Times New Roman"/>
                <a:cs typeface="Times New Roman"/>
              </a:rPr>
              <a:t>or</a:t>
            </a:r>
            <a:endParaRPr sz="1200">
              <a:latin typeface="Times New Roman"/>
              <a:cs typeface="Times New Roman"/>
            </a:endParaRPr>
          </a:p>
          <a:p>
            <a:pPr algn="just" marL="12700" marR="5715">
              <a:lnSpc>
                <a:spcPts val="1380"/>
              </a:lnSpc>
            </a:pPr>
            <a:r>
              <a:rPr dirty="0" sz="1200">
                <a:latin typeface="Times New Roman"/>
                <a:cs typeface="Times New Roman"/>
              </a:rPr>
              <a:t>1) used in the code is a magic number. </a:t>
            </a:r>
            <a:r>
              <a:rPr dirty="0" sz="1200" spc="-15">
                <a:latin typeface="Times New Roman"/>
                <a:cs typeface="Times New Roman"/>
              </a:rPr>
              <a:t>It </a:t>
            </a:r>
            <a:r>
              <a:rPr dirty="0" sz="1200" spc="-5">
                <a:latin typeface="Times New Roman"/>
                <a:cs typeface="Times New Roman"/>
              </a:rPr>
              <a:t>should </a:t>
            </a:r>
            <a:r>
              <a:rPr dirty="0" sz="1200">
                <a:latin typeface="Times New Roman"/>
                <a:cs typeface="Times New Roman"/>
              </a:rPr>
              <a:t>rather have a name of its own that can be  used in the program instead of the</a:t>
            </a:r>
            <a:r>
              <a:rPr dirty="0" sz="1200" spc="-120">
                <a:latin typeface="Times New Roman"/>
                <a:cs typeface="Times New Roman"/>
              </a:rPr>
              <a:t> </a:t>
            </a:r>
            <a:r>
              <a:rPr dirty="0" sz="1200">
                <a:latin typeface="Times New Roman"/>
                <a:cs typeface="Times New Roman"/>
              </a:rPr>
              <a:t>number.</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The difference </a:t>
            </a:r>
            <a:r>
              <a:rPr dirty="0" sz="1200" spc="-5">
                <a:latin typeface="Times New Roman"/>
                <a:cs typeface="Times New Roman"/>
              </a:rPr>
              <a:t>would </a:t>
            </a:r>
            <a:r>
              <a:rPr dirty="0" sz="1200">
                <a:latin typeface="Times New Roman"/>
                <a:cs typeface="Times New Roman"/>
              </a:rPr>
              <a:t>be evident if </a:t>
            </a:r>
            <a:r>
              <a:rPr dirty="0" sz="1200" spc="-5">
                <a:latin typeface="Times New Roman"/>
                <a:cs typeface="Times New Roman"/>
              </a:rPr>
              <a:t>we </a:t>
            </a:r>
            <a:r>
              <a:rPr dirty="0" sz="1200">
                <a:latin typeface="Times New Roman"/>
                <a:cs typeface="Times New Roman"/>
              </a:rPr>
              <a:t>look at the code </a:t>
            </a:r>
            <a:r>
              <a:rPr dirty="0" sz="1200" spc="-5">
                <a:latin typeface="Times New Roman"/>
                <a:cs typeface="Times New Roman"/>
              </a:rPr>
              <a:t>segment </a:t>
            </a:r>
            <a:r>
              <a:rPr dirty="0" sz="1200">
                <a:latin typeface="Times New Roman"/>
                <a:cs typeface="Times New Roman"/>
              </a:rPr>
              <a:t>below that achieves the  </a:t>
            </a:r>
            <a:r>
              <a:rPr dirty="0" sz="1200" spc="-5">
                <a:latin typeface="Times New Roman"/>
                <a:cs typeface="Times New Roman"/>
              </a:rPr>
              <a:t>same </a:t>
            </a:r>
            <a:r>
              <a:rPr dirty="0" sz="1200">
                <a:latin typeface="Times New Roman"/>
                <a:cs typeface="Times New Roman"/>
              </a:rPr>
              <a:t>purpose as the code</a:t>
            </a:r>
            <a:r>
              <a:rPr dirty="0" sz="1200" spc="-105">
                <a:latin typeface="Times New Roman"/>
                <a:cs typeface="Times New Roman"/>
              </a:rPr>
              <a:t> </a:t>
            </a:r>
            <a:r>
              <a:rPr dirty="0" sz="1200">
                <a:latin typeface="Times New Roman"/>
                <a:cs typeface="Times New Roman"/>
              </a:rPr>
              <a:t>above.</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ts val="1175"/>
              </a:lnSpc>
              <a:spcBef>
                <a:spcPts val="5"/>
              </a:spcBef>
            </a:pPr>
            <a:r>
              <a:rPr dirty="0" sz="1000" spc="-5">
                <a:latin typeface="Times New Roman"/>
                <a:cs typeface="Times New Roman"/>
              </a:rPr>
              <a:t>enum</a:t>
            </a:r>
            <a:r>
              <a:rPr dirty="0" sz="1000" spc="-95">
                <a:latin typeface="Times New Roman"/>
                <a:cs typeface="Times New Roman"/>
              </a:rPr>
              <a:t> </a:t>
            </a:r>
            <a:r>
              <a:rPr dirty="0" sz="1000" spc="-5">
                <a:latin typeface="Times New Roman"/>
                <a:cs typeface="Times New Roman"/>
              </a:rPr>
              <a:t>{</a:t>
            </a:r>
            <a:endParaRPr sz="1000">
              <a:latin typeface="Times New Roman"/>
              <a:cs typeface="Times New Roman"/>
            </a:endParaRPr>
          </a:p>
          <a:p>
            <a:pPr marL="926465">
              <a:lnSpc>
                <a:spcPts val="1145"/>
              </a:lnSpc>
            </a:pPr>
            <a:r>
              <a:rPr dirty="0" sz="1000" spc="-10">
                <a:latin typeface="Times New Roman"/>
                <a:cs typeface="Times New Roman"/>
              </a:rPr>
              <a:t>MINROW </a:t>
            </a:r>
            <a:r>
              <a:rPr dirty="0" sz="1000" spc="-5">
                <a:latin typeface="Times New Roman"/>
                <a:cs typeface="Times New Roman"/>
              </a:rPr>
              <a:t>=</a:t>
            </a:r>
            <a:r>
              <a:rPr dirty="0" sz="1000" spc="-75">
                <a:latin typeface="Times New Roman"/>
                <a:cs typeface="Times New Roman"/>
              </a:rPr>
              <a:t> </a:t>
            </a:r>
            <a:r>
              <a:rPr dirty="0" sz="1000" spc="10">
                <a:latin typeface="Times New Roman"/>
                <a:cs typeface="Times New Roman"/>
              </a:rPr>
              <a:t>1,</a:t>
            </a:r>
            <a:endParaRPr sz="1000">
              <a:latin typeface="Times New Roman"/>
              <a:cs typeface="Times New Roman"/>
            </a:endParaRPr>
          </a:p>
          <a:p>
            <a:pPr marL="926465">
              <a:lnSpc>
                <a:spcPts val="1145"/>
              </a:lnSpc>
            </a:pPr>
            <a:r>
              <a:rPr dirty="0" sz="1000" spc="-10">
                <a:latin typeface="Times New Roman"/>
                <a:cs typeface="Times New Roman"/>
              </a:rPr>
              <a:t>MINCOL </a:t>
            </a:r>
            <a:r>
              <a:rPr dirty="0" sz="1000" spc="-5">
                <a:latin typeface="Times New Roman"/>
                <a:cs typeface="Times New Roman"/>
              </a:rPr>
              <a:t>=</a:t>
            </a:r>
            <a:r>
              <a:rPr dirty="0" sz="1000" spc="-70">
                <a:latin typeface="Times New Roman"/>
                <a:cs typeface="Times New Roman"/>
              </a:rPr>
              <a:t> </a:t>
            </a:r>
            <a:r>
              <a:rPr dirty="0" sz="1000" spc="5">
                <a:latin typeface="Times New Roman"/>
                <a:cs typeface="Times New Roman"/>
              </a:rPr>
              <a:t>1,</a:t>
            </a:r>
            <a:endParaRPr sz="1000">
              <a:latin typeface="Times New Roman"/>
              <a:cs typeface="Times New Roman"/>
            </a:endParaRPr>
          </a:p>
          <a:p>
            <a:pPr marL="926465">
              <a:lnSpc>
                <a:spcPts val="1150"/>
              </a:lnSpc>
            </a:pPr>
            <a:r>
              <a:rPr dirty="0" sz="1000" spc="-10">
                <a:latin typeface="Times New Roman"/>
                <a:cs typeface="Times New Roman"/>
              </a:rPr>
              <a:t>MAXROW </a:t>
            </a:r>
            <a:r>
              <a:rPr dirty="0" sz="1000" spc="-5">
                <a:latin typeface="Times New Roman"/>
                <a:cs typeface="Times New Roman"/>
              </a:rPr>
              <a:t>=</a:t>
            </a:r>
            <a:r>
              <a:rPr dirty="0" sz="1000" spc="-80">
                <a:latin typeface="Times New Roman"/>
                <a:cs typeface="Times New Roman"/>
              </a:rPr>
              <a:t> </a:t>
            </a:r>
            <a:r>
              <a:rPr dirty="0" sz="1000" spc="5">
                <a:latin typeface="Times New Roman"/>
                <a:cs typeface="Times New Roman"/>
              </a:rPr>
              <a:t>24,</a:t>
            </a:r>
            <a:endParaRPr sz="1000">
              <a:latin typeface="Times New Roman"/>
              <a:cs typeface="Times New Roman"/>
            </a:endParaRPr>
          </a:p>
          <a:p>
            <a:pPr marL="927100">
              <a:lnSpc>
                <a:spcPts val="1155"/>
              </a:lnSpc>
            </a:pPr>
            <a:r>
              <a:rPr dirty="0" sz="1000" spc="-10">
                <a:latin typeface="Times New Roman"/>
                <a:cs typeface="Times New Roman"/>
              </a:rPr>
              <a:t>MAXCOL </a:t>
            </a:r>
            <a:r>
              <a:rPr dirty="0" sz="1000" spc="-5">
                <a:latin typeface="Times New Roman"/>
                <a:cs typeface="Times New Roman"/>
              </a:rPr>
              <a:t>=</a:t>
            </a:r>
            <a:r>
              <a:rPr dirty="0" sz="1000" spc="-75">
                <a:latin typeface="Times New Roman"/>
                <a:cs typeface="Times New Roman"/>
              </a:rPr>
              <a:t> </a:t>
            </a:r>
            <a:r>
              <a:rPr dirty="0" sz="1000" spc="5">
                <a:latin typeface="Times New Roman"/>
                <a:cs typeface="Times New Roman"/>
              </a:rPr>
              <a:t>80,</a:t>
            </a:r>
            <a:endParaRPr sz="1000">
              <a:latin typeface="Times New Roman"/>
              <a:cs typeface="Times New Roman"/>
            </a:endParaRPr>
          </a:p>
          <a:p>
            <a:pPr marL="926465">
              <a:lnSpc>
                <a:spcPts val="1150"/>
              </a:lnSpc>
            </a:pPr>
            <a:r>
              <a:rPr dirty="0" sz="1000" spc="-5">
                <a:latin typeface="Times New Roman"/>
                <a:cs typeface="Times New Roman"/>
              </a:rPr>
              <a:t>LABELROW =</a:t>
            </a:r>
            <a:r>
              <a:rPr dirty="0" sz="1000" spc="-85">
                <a:latin typeface="Times New Roman"/>
                <a:cs typeface="Times New Roman"/>
              </a:rPr>
              <a:t> </a:t>
            </a:r>
            <a:r>
              <a:rPr dirty="0" sz="1000" spc="10">
                <a:latin typeface="Times New Roman"/>
                <a:cs typeface="Times New Roman"/>
              </a:rPr>
              <a:t>1,</a:t>
            </a:r>
            <a:endParaRPr sz="1000">
              <a:latin typeface="Times New Roman"/>
              <a:cs typeface="Times New Roman"/>
            </a:endParaRPr>
          </a:p>
          <a:p>
            <a:pPr marL="927100">
              <a:lnSpc>
                <a:spcPts val="1150"/>
              </a:lnSpc>
            </a:pPr>
            <a:r>
              <a:rPr dirty="0" sz="1000" spc="-10">
                <a:latin typeface="Times New Roman"/>
                <a:cs typeface="Times New Roman"/>
              </a:rPr>
              <a:t>NLET </a:t>
            </a:r>
            <a:r>
              <a:rPr dirty="0" sz="1000" spc="-5">
                <a:latin typeface="Times New Roman"/>
                <a:cs typeface="Times New Roman"/>
              </a:rPr>
              <a:t>=</a:t>
            </a:r>
            <a:r>
              <a:rPr dirty="0" sz="1000" spc="-75">
                <a:latin typeface="Times New Roman"/>
                <a:cs typeface="Times New Roman"/>
              </a:rPr>
              <a:t> </a:t>
            </a:r>
            <a:r>
              <a:rPr dirty="0" sz="1000" spc="5">
                <a:latin typeface="Times New Roman"/>
                <a:cs typeface="Times New Roman"/>
              </a:rPr>
              <a:t>26,</a:t>
            </a:r>
            <a:endParaRPr sz="1000">
              <a:latin typeface="Times New Roman"/>
              <a:cs typeface="Times New Roman"/>
            </a:endParaRPr>
          </a:p>
          <a:p>
            <a:pPr marL="926465" marR="2856865">
              <a:lnSpc>
                <a:spcPts val="1140"/>
              </a:lnSpc>
              <a:spcBef>
                <a:spcPts val="65"/>
              </a:spcBef>
            </a:pPr>
            <a:r>
              <a:rPr dirty="0" sz="1000" spc="-10">
                <a:latin typeface="Times New Roman"/>
                <a:cs typeface="Times New Roman"/>
              </a:rPr>
              <a:t>HEIGHT </a:t>
            </a:r>
            <a:r>
              <a:rPr dirty="0" sz="1000" spc="-5">
                <a:latin typeface="Times New Roman"/>
                <a:cs typeface="Times New Roman"/>
              </a:rPr>
              <a:t>= </a:t>
            </a:r>
            <a:r>
              <a:rPr dirty="0" sz="1000" spc="-10">
                <a:latin typeface="Times New Roman"/>
                <a:cs typeface="Times New Roman"/>
              </a:rPr>
              <a:t>MAXROW </a:t>
            </a:r>
            <a:r>
              <a:rPr dirty="0" sz="1000" spc="-5">
                <a:latin typeface="Times New Roman"/>
                <a:cs typeface="Times New Roman"/>
              </a:rPr>
              <a:t>–4,  </a:t>
            </a:r>
            <a:r>
              <a:rPr dirty="0" sz="1000">
                <a:latin typeface="Times New Roman"/>
                <a:cs typeface="Times New Roman"/>
              </a:rPr>
              <a:t>WIDTH </a:t>
            </a:r>
            <a:r>
              <a:rPr dirty="0" sz="1000" spc="-5">
                <a:latin typeface="Times New Roman"/>
                <a:cs typeface="Times New Roman"/>
              </a:rPr>
              <a:t>= (MAXCOL-1) /</a:t>
            </a:r>
            <a:r>
              <a:rPr dirty="0" sz="1000" spc="-55">
                <a:latin typeface="Times New Roman"/>
                <a:cs typeface="Times New Roman"/>
              </a:rPr>
              <a:t> </a:t>
            </a:r>
            <a:r>
              <a:rPr dirty="0" sz="1000" spc="-10">
                <a:latin typeface="Times New Roman"/>
                <a:cs typeface="Times New Roman"/>
              </a:rPr>
              <a:t>NLET</a:t>
            </a:r>
            <a:endParaRPr sz="1000">
              <a:latin typeface="Times New Roman"/>
              <a:cs typeface="Times New Roman"/>
            </a:endParaRPr>
          </a:p>
          <a:p>
            <a:pPr marL="469900">
              <a:lnSpc>
                <a:spcPts val="1125"/>
              </a:lnSpc>
            </a:pPr>
            <a:r>
              <a:rPr dirty="0" sz="1000" spc="-5">
                <a:latin typeface="Times New Roman"/>
                <a:cs typeface="Times New Roman"/>
              </a:rPr>
              <a:t>};</a:t>
            </a:r>
            <a:endParaRPr sz="1000">
              <a:latin typeface="Times New Roman"/>
              <a:cs typeface="Times New Roman"/>
            </a:endParaRPr>
          </a:p>
          <a:p>
            <a:pPr>
              <a:lnSpc>
                <a:spcPct val="100000"/>
              </a:lnSpc>
              <a:spcBef>
                <a:spcPts val="10"/>
              </a:spcBef>
            </a:pPr>
            <a:endParaRPr sz="950">
              <a:latin typeface="Times New Roman"/>
              <a:cs typeface="Times New Roman"/>
            </a:endParaRPr>
          </a:p>
          <a:p>
            <a:pPr marL="469900">
              <a:lnSpc>
                <a:spcPts val="1175"/>
              </a:lnSpc>
            </a:pPr>
            <a:r>
              <a:rPr dirty="0" sz="1000" spc="-5">
                <a:latin typeface="Times New Roman"/>
                <a:cs typeface="Times New Roman"/>
              </a:rPr>
              <a:t>fac = (lim+HEIGHT-1) /HEIGHT;</a:t>
            </a:r>
            <a:endParaRPr sz="1000">
              <a:latin typeface="Times New Roman"/>
              <a:cs typeface="Times New Roman"/>
            </a:endParaRPr>
          </a:p>
          <a:p>
            <a:pPr marL="469900">
              <a:lnSpc>
                <a:spcPts val="1145"/>
              </a:lnSpc>
            </a:pPr>
            <a:r>
              <a:rPr dirty="0" sz="1000" spc="-5">
                <a:latin typeface="Times New Roman"/>
                <a:cs typeface="Times New Roman"/>
              </a:rPr>
              <a:t>if (fac &lt;</a:t>
            </a:r>
            <a:r>
              <a:rPr dirty="0" sz="1000" spc="-7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927100">
              <a:lnSpc>
                <a:spcPts val="1145"/>
              </a:lnSpc>
            </a:pPr>
            <a:r>
              <a:rPr dirty="0" sz="1000" spc="-5">
                <a:latin typeface="Times New Roman"/>
                <a:cs typeface="Times New Roman"/>
              </a:rPr>
              <a:t>fac =</a:t>
            </a:r>
            <a:r>
              <a:rPr dirty="0" sz="1000" spc="-8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469900">
              <a:lnSpc>
                <a:spcPts val="1155"/>
              </a:lnSpc>
            </a:pPr>
            <a:r>
              <a:rPr dirty="0" sz="1000" spc="-5">
                <a:latin typeface="Times New Roman"/>
                <a:cs typeface="Times New Roman"/>
              </a:rPr>
              <a:t>for (i =0; i &lt; </a:t>
            </a:r>
            <a:r>
              <a:rPr dirty="0" sz="1000" spc="-10">
                <a:latin typeface="Times New Roman"/>
                <a:cs typeface="Times New Roman"/>
              </a:rPr>
              <a:t>NLET; </a:t>
            </a:r>
            <a:r>
              <a:rPr dirty="0" sz="1000">
                <a:latin typeface="Times New Roman"/>
                <a:cs typeface="Times New Roman"/>
              </a:rPr>
              <a:t>i++)</a:t>
            </a:r>
            <a:r>
              <a:rPr dirty="0" sz="1000" spc="-5">
                <a:latin typeface="Times New Roman"/>
                <a:cs typeface="Times New Roman"/>
              </a:rPr>
              <a:t> {</a:t>
            </a:r>
            <a:endParaRPr sz="1000">
              <a:latin typeface="Times New Roman"/>
              <a:cs typeface="Times New Roman"/>
            </a:endParaRPr>
          </a:p>
          <a:p>
            <a:pPr marL="927100">
              <a:lnSpc>
                <a:spcPts val="1150"/>
              </a:lnSpc>
            </a:pPr>
            <a:r>
              <a:rPr dirty="0" sz="1000" spc="-5">
                <a:latin typeface="Times New Roman"/>
                <a:cs typeface="Times New Roman"/>
              </a:rPr>
              <a:t>if (let[i] ==</a:t>
            </a:r>
            <a:r>
              <a:rPr dirty="0" sz="1000" spc="-60">
                <a:latin typeface="Times New Roman"/>
                <a:cs typeface="Times New Roman"/>
              </a:rPr>
              <a:t> </a:t>
            </a:r>
            <a:r>
              <a:rPr dirty="0" sz="1000" spc="5">
                <a:latin typeface="Times New Roman"/>
                <a:cs typeface="Times New Roman"/>
              </a:rPr>
              <a:t>0)</a:t>
            </a:r>
            <a:endParaRPr sz="1000">
              <a:latin typeface="Times New Roman"/>
              <a:cs typeface="Times New Roman"/>
            </a:endParaRPr>
          </a:p>
          <a:p>
            <a:pPr marL="1383665">
              <a:lnSpc>
                <a:spcPts val="1150"/>
              </a:lnSpc>
            </a:pPr>
            <a:r>
              <a:rPr dirty="0" sz="1000" spc="-5">
                <a:latin typeface="Times New Roman"/>
                <a:cs typeface="Times New Roman"/>
              </a:rPr>
              <a:t>continue;</a:t>
            </a:r>
            <a:endParaRPr sz="1000">
              <a:latin typeface="Times New Roman"/>
              <a:cs typeface="Times New Roman"/>
            </a:endParaRPr>
          </a:p>
          <a:p>
            <a:pPr marL="1384300" marR="2083435" indent="-457834">
              <a:lnSpc>
                <a:spcPts val="1150"/>
              </a:lnSpc>
              <a:spcBef>
                <a:spcPts val="55"/>
              </a:spcBef>
            </a:pPr>
            <a:r>
              <a:rPr dirty="0" sz="1000" spc="-5">
                <a:latin typeface="Times New Roman"/>
                <a:cs typeface="Times New Roman"/>
              </a:rPr>
              <a:t>for (j = </a:t>
            </a:r>
            <a:r>
              <a:rPr dirty="0" sz="1000" spc="-10">
                <a:latin typeface="Times New Roman"/>
                <a:cs typeface="Times New Roman"/>
              </a:rPr>
              <a:t>HEIGHT </a:t>
            </a:r>
            <a:r>
              <a:rPr dirty="0" sz="1000" spc="-5">
                <a:latin typeface="Times New Roman"/>
                <a:cs typeface="Times New Roman"/>
              </a:rPr>
              <a:t>– </a:t>
            </a:r>
            <a:r>
              <a:rPr dirty="0" sz="1000">
                <a:latin typeface="Times New Roman"/>
                <a:cs typeface="Times New Roman"/>
              </a:rPr>
              <a:t>let[i] </a:t>
            </a:r>
            <a:r>
              <a:rPr dirty="0" sz="1000" spc="-5">
                <a:latin typeface="Times New Roman"/>
                <a:cs typeface="Times New Roman"/>
              </a:rPr>
              <a:t>/ fac; j &lt; </a:t>
            </a:r>
            <a:r>
              <a:rPr dirty="0" sz="1000" spc="-10">
                <a:latin typeface="Times New Roman"/>
                <a:cs typeface="Times New Roman"/>
              </a:rPr>
              <a:t>HEIGHT; </a:t>
            </a:r>
            <a:r>
              <a:rPr dirty="0" sz="1000">
                <a:latin typeface="Times New Roman"/>
                <a:cs typeface="Times New Roman"/>
              </a:rPr>
              <a:t>j++)  </a:t>
            </a:r>
            <a:r>
              <a:rPr dirty="0" sz="1000" spc="-5">
                <a:latin typeface="Times New Roman"/>
                <a:cs typeface="Times New Roman"/>
              </a:rPr>
              <a:t>draw(j-1 +</a:t>
            </a:r>
            <a:r>
              <a:rPr dirty="0" sz="1000" spc="-35">
                <a:latin typeface="Times New Roman"/>
                <a:cs typeface="Times New Roman"/>
              </a:rPr>
              <a:t> </a:t>
            </a:r>
            <a:r>
              <a:rPr dirty="0" sz="1000" spc="-5">
                <a:latin typeface="Times New Roman"/>
                <a:cs typeface="Times New Roman"/>
              </a:rPr>
              <a:t>LABELROW,</a:t>
            </a:r>
            <a:endParaRPr sz="1000">
              <a:latin typeface="Times New Roman"/>
              <a:cs typeface="Times New Roman"/>
            </a:endParaRPr>
          </a:p>
          <a:p>
            <a:pPr marL="1671320">
              <a:lnSpc>
                <a:spcPts val="1085"/>
              </a:lnSpc>
            </a:pPr>
            <a:r>
              <a:rPr dirty="0" sz="1000" spc="-5">
                <a:latin typeface="Times New Roman"/>
                <a:cs typeface="Times New Roman"/>
              </a:rPr>
              <a:t>(i+1)*WIDTH,</a:t>
            </a:r>
            <a:r>
              <a:rPr dirty="0" sz="1000" spc="-30">
                <a:latin typeface="Times New Roman"/>
                <a:cs typeface="Times New Roman"/>
              </a:rPr>
              <a:t> </a:t>
            </a:r>
            <a:r>
              <a:rPr dirty="0" sz="1000" spc="-10">
                <a:latin typeface="Times New Roman"/>
                <a:cs typeface="Times New Roman"/>
              </a:rPr>
              <a:t>‘*’);</a:t>
            </a:r>
            <a:endParaRPr sz="1000">
              <a:latin typeface="Times New Roman"/>
              <a:cs typeface="Times New Roman"/>
            </a:endParaRPr>
          </a:p>
          <a:p>
            <a:pPr marL="4699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10"/>
              </a:spcBef>
            </a:pPr>
            <a:endParaRPr sz="950">
              <a:latin typeface="Times New Roman"/>
              <a:cs typeface="Times New Roman"/>
            </a:endParaRPr>
          </a:p>
          <a:p>
            <a:pPr marL="469900">
              <a:lnSpc>
                <a:spcPct val="100000"/>
              </a:lnSpc>
            </a:pPr>
            <a:r>
              <a:rPr dirty="0" sz="1000" spc="-5">
                <a:latin typeface="Times New Roman"/>
                <a:cs typeface="Times New Roman"/>
              </a:rPr>
              <a:t>draw(MAXROW-1, MINCOL+1, ‘</a:t>
            </a:r>
            <a:r>
              <a:rPr dirty="0" sz="1000" spc="-20">
                <a:latin typeface="Times New Roman"/>
                <a:cs typeface="Times New Roman"/>
              </a:rPr>
              <a:t> </a:t>
            </a:r>
            <a:r>
              <a:rPr dirty="0" sz="1000" spc="-5">
                <a:latin typeface="Times New Roman"/>
                <a:cs typeface="Times New Roman"/>
              </a:rPr>
              <a:t>’);</a:t>
            </a:r>
            <a:endParaRPr sz="10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1700"/>
            <a:ext cx="5514975" cy="1215390"/>
          </a:xfrm>
          <a:prstGeom prst="rect">
            <a:avLst/>
          </a:prstGeom>
        </p:spPr>
        <p:txBody>
          <a:bodyPr wrap="square" lIns="0" tIns="0" rIns="0" bIns="0" rtlCol="0" vert="horz">
            <a:spAutoFit/>
          </a:bodyPr>
          <a:lstStyle/>
          <a:p>
            <a:pPr marL="469900">
              <a:lnSpc>
                <a:spcPts val="1175"/>
              </a:lnSpc>
            </a:pPr>
            <a:r>
              <a:rPr dirty="0" sz="1000" spc="-5">
                <a:latin typeface="Times New Roman"/>
                <a:cs typeface="Times New Roman"/>
              </a:rPr>
              <a:t>for (i=‘A’; i &lt;= </a:t>
            </a:r>
            <a:r>
              <a:rPr dirty="0" sz="1000">
                <a:latin typeface="Times New Roman"/>
                <a:cs typeface="Times New Roman"/>
              </a:rPr>
              <a:t>‘Z’;</a:t>
            </a:r>
            <a:r>
              <a:rPr dirty="0" sz="1000" spc="-35">
                <a:latin typeface="Times New Roman"/>
                <a:cs typeface="Times New Roman"/>
              </a:rPr>
              <a:t> </a:t>
            </a:r>
            <a:r>
              <a:rPr dirty="0" sz="1000" spc="-5">
                <a:latin typeface="Times New Roman"/>
                <a:cs typeface="Times New Roman"/>
              </a:rPr>
              <a:t>i++)</a:t>
            </a:r>
            <a:endParaRPr sz="1000">
              <a:latin typeface="Times New Roman"/>
              <a:cs typeface="Times New Roman"/>
            </a:endParaRPr>
          </a:p>
          <a:p>
            <a:pPr marL="926465">
              <a:lnSpc>
                <a:spcPts val="1150"/>
              </a:lnSpc>
            </a:pPr>
            <a:r>
              <a:rPr dirty="0" sz="1000" spc="-5">
                <a:latin typeface="Times New Roman"/>
                <a:cs typeface="Times New Roman"/>
              </a:rPr>
              <a:t>cout &lt;&lt;</a:t>
            </a:r>
            <a:r>
              <a:rPr dirty="0" sz="1000" spc="-80">
                <a:latin typeface="Times New Roman"/>
                <a:cs typeface="Times New Roman"/>
              </a:rPr>
              <a:t> </a:t>
            </a:r>
            <a:r>
              <a:rPr dirty="0" sz="1000" spc="-5">
                <a:latin typeface="Times New Roman"/>
                <a:cs typeface="Times New Roman"/>
              </a:rPr>
              <a:t>i;</a:t>
            </a:r>
            <a:endParaRPr sz="1000">
              <a:latin typeface="Times New Roman"/>
              <a:cs typeface="Times New Roman"/>
            </a:endParaRPr>
          </a:p>
          <a:p>
            <a:pPr algn="just" marL="12700">
              <a:lnSpc>
                <a:spcPts val="1655"/>
              </a:lnSpc>
            </a:pPr>
            <a:r>
              <a:rPr dirty="0" sz="1400" spc="-5" b="1">
                <a:latin typeface="Times New Roman"/>
                <a:cs typeface="Times New Roman"/>
              </a:rPr>
              <a:t>Use </a:t>
            </a:r>
            <a:r>
              <a:rPr dirty="0" sz="1400" b="1">
                <a:latin typeface="Times New Roman"/>
                <a:cs typeface="Times New Roman"/>
              </a:rPr>
              <a:t>(or abuse) of</a:t>
            </a:r>
            <a:r>
              <a:rPr dirty="0" sz="1400" spc="-65" b="1">
                <a:latin typeface="Times New Roman"/>
                <a:cs typeface="Times New Roman"/>
              </a:rPr>
              <a:t> </a:t>
            </a:r>
            <a:r>
              <a:rPr dirty="0" sz="1400" spc="-10" b="1">
                <a:latin typeface="Times New Roman"/>
                <a:cs typeface="Times New Roman"/>
              </a:rPr>
              <a:t>Zero</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080">
              <a:lnSpc>
                <a:spcPts val="1380"/>
              </a:lnSpc>
            </a:pPr>
            <a:r>
              <a:rPr dirty="0" sz="1200">
                <a:latin typeface="Times New Roman"/>
                <a:cs typeface="Times New Roman"/>
              </a:rPr>
              <a:t>The number 0 is the most abused </a:t>
            </a:r>
            <a:r>
              <a:rPr dirty="0" sz="1200" spc="-5">
                <a:latin typeface="Times New Roman"/>
                <a:cs typeface="Times New Roman"/>
              </a:rPr>
              <a:t>symbol </a:t>
            </a:r>
            <a:r>
              <a:rPr dirty="0" sz="1200">
                <a:latin typeface="Times New Roman"/>
                <a:cs typeface="Times New Roman"/>
              </a:rPr>
              <a:t>in programs </a:t>
            </a:r>
            <a:r>
              <a:rPr dirty="0" sz="1200" spc="-5">
                <a:latin typeface="Times New Roman"/>
                <a:cs typeface="Times New Roman"/>
              </a:rPr>
              <a:t>written </a:t>
            </a:r>
            <a:r>
              <a:rPr dirty="0" sz="1200">
                <a:latin typeface="Times New Roman"/>
                <a:cs typeface="Times New Roman"/>
              </a:rPr>
              <a:t>in C or C++. </a:t>
            </a:r>
            <a:r>
              <a:rPr dirty="0" sz="1200" spc="-5">
                <a:latin typeface="Times New Roman"/>
                <a:cs typeface="Times New Roman"/>
              </a:rPr>
              <a:t>One </a:t>
            </a:r>
            <a:r>
              <a:rPr dirty="0" sz="1200">
                <a:latin typeface="Times New Roman"/>
                <a:cs typeface="Times New Roman"/>
              </a:rPr>
              <a:t>can  easily find code </a:t>
            </a:r>
            <a:r>
              <a:rPr dirty="0" sz="1200" spc="-5">
                <a:latin typeface="Times New Roman"/>
                <a:cs typeface="Times New Roman"/>
              </a:rPr>
              <a:t>segment </a:t>
            </a:r>
            <a:r>
              <a:rPr dirty="0" sz="1200">
                <a:latin typeface="Times New Roman"/>
                <a:cs typeface="Times New Roman"/>
              </a:rPr>
              <a:t>that 0 in a fashion </a:t>
            </a:r>
            <a:r>
              <a:rPr dirty="0" sz="1200" spc="-5">
                <a:latin typeface="Times New Roman"/>
                <a:cs typeface="Times New Roman"/>
              </a:rPr>
              <a:t>similar </a:t>
            </a:r>
            <a:r>
              <a:rPr dirty="0" sz="1200">
                <a:latin typeface="Times New Roman"/>
                <a:cs typeface="Times New Roman"/>
              </a:rPr>
              <a:t>to the examples below in almost</a:t>
            </a:r>
            <a:r>
              <a:rPr dirty="0" sz="1200" spc="-125">
                <a:latin typeface="Times New Roman"/>
                <a:cs typeface="Times New Roman"/>
              </a:rPr>
              <a:t> </a:t>
            </a:r>
            <a:r>
              <a:rPr dirty="0" sz="1200" spc="5">
                <a:latin typeface="Times New Roman"/>
                <a:cs typeface="Times New Roman"/>
              </a:rPr>
              <a:t>every  </a:t>
            </a:r>
            <a:r>
              <a:rPr dirty="0" sz="1200">
                <a:latin typeface="Times New Roman"/>
                <a:cs typeface="Times New Roman"/>
              </a:rPr>
              <a:t>C/C++</a:t>
            </a:r>
            <a:r>
              <a:rPr dirty="0" sz="1200" spc="-100">
                <a:latin typeface="Times New Roman"/>
                <a:cs typeface="Times New Roman"/>
              </a:rPr>
              <a:t> </a:t>
            </a:r>
            <a:r>
              <a:rPr dirty="0" sz="1200">
                <a:latin typeface="Times New Roman"/>
                <a:cs typeface="Times New Roman"/>
              </a:rPr>
              <a:t>program.</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169</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587500" y="2274811"/>
            <a:ext cx="652145" cy="748665"/>
          </a:xfrm>
          <a:prstGeom prst="rect">
            <a:avLst/>
          </a:prstGeom>
        </p:spPr>
        <p:txBody>
          <a:bodyPr wrap="square" lIns="0" tIns="0" rIns="0" bIns="0" rtlCol="0" vert="horz">
            <a:spAutoFit/>
          </a:bodyPr>
          <a:lstStyle/>
          <a:p>
            <a:pPr marL="12700">
              <a:lnSpc>
                <a:spcPts val="1175"/>
              </a:lnSpc>
            </a:pPr>
            <a:r>
              <a:rPr dirty="0" sz="1000" spc="-5">
                <a:latin typeface="Times New Roman"/>
                <a:cs typeface="Times New Roman"/>
              </a:rPr>
              <a:t>flag =</a:t>
            </a:r>
            <a:r>
              <a:rPr dirty="0" sz="1000" spc="-85">
                <a:latin typeface="Times New Roman"/>
                <a:cs typeface="Times New Roman"/>
              </a:rPr>
              <a:t> </a:t>
            </a:r>
            <a:r>
              <a:rPr dirty="0" sz="1000" spc="-5">
                <a:latin typeface="Times New Roman"/>
                <a:cs typeface="Times New Roman"/>
              </a:rPr>
              <a:t>0;</a:t>
            </a:r>
            <a:endParaRPr sz="1000">
              <a:latin typeface="Times New Roman"/>
              <a:cs typeface="Times New Roman"/>
            </a:endParaRPr>
          </a:p>
          <a:p>
            <a:pPr marL="12700">
              <a:lnSpc>
                <a:spcPts val="1145"/>
              </a:lnSpc>
            </a:pPr>
            <a:r>
              <a:rPr dirty="0" sz="1000" spc="-5">
                <a:latin typeface="Times New Roman"/>
                <a:cs typeface="Times New Roman"/>
              </a:rPr>
              <a:t>str =</a:t>
            </a:r>
            <a:r>
              <a:rPr dirty="0" sz="1000" spc="-95">
                <a:latin typeface="Times New Roman"/>
                <a:cs typeface="Times New Roman"/>
              </a:rPr>
              <a:t> </a:t>
            </a:r>
            <a:r>
              <a:rPr dirty="0" sz="1000" spc="-5">
                <a:latin typeface="Times New Roman"/>
                <a:cs typeface="Times New Roman"/>
              </a:rPr>
              <a:t>0;</a:t>
            </a:r>
            <a:endParaRPr sz="1000">
              <a:latin typeface="Times New Roman"/>
              <a:cs typeface="Times New Roman"/>
            </a:endParaRPr>
          </a:p>
          <a:p>
            <a:pPr marL="12700">
              <a:lnSpc>
                <a:spcPts val="1145"/>
              </a:lnSpc>
            </a:pPr>
            <a:r>
              <a:rPr dirty="0" sz="1000" spc="-5">
                <a:latin typeface="Times New Roman"/>
                <a:cs typeface="Times New Roman"/>
              </a:rPr>
              <a:t>name[i] =</a:t>
            </a:r>
            <a:r>
              <a:rPr dirty="0" sz="1000" spc="-75">
                <a:latin typeface="Times New Roman"/>
                <a:cs typeface="Times New Roman"/>
              </a:rPr>
              <a:t> </a:t>
            </a:r>
            <a:r>
              <a:rPr dirty="0" sz="1000" spc="-5">
                <a:latin typeface="Times New Roman"/>
                <a:cs typeface="Times New Roman"/>
              </a:rPr>
              <a:t>0;</a:t>
            </a:r>
            <a:endParaRPr sz="1000">
              <a:latin typeface="Times New Roman"/>
              <a:cs typeface="Times New Roman"/>
            </a:endParaRPr>
          </a:p>
          <a:p>
            <a:pPr marL="12700">
              <a:lnSpc>
                <a:spcPts val="1150"/>
              </a:lnSpc>
            </a:pPr>
            <a:r>
              <a:rPr dirty="0" sz="1000" spc="-5">
                <a:latin typeface="Times New Roman"/>
                <a:cs typeface="Times New Roman"/>
              </a:rPr>
              <a:t>x =</a:t>
            </a:r>
            <a:r>
              <a:rPr dirty="0" sz="1000" spc="-95">
                <a:latin typeface="Times New Roman"/>
                <a:cs typeface="Times New Roman"/>
              </a:rPr>
              <a:t> </a:t>
            </a:r>
            <a:r>
              <a:rPr dirty="0" sz="1000" spc="-5">
                <a:latin typeface="Times New Roman"/>
                <a:cs typeface="Times New Roman"/>
              </a:rPr>
              <a:t>0;</a:t>
            </a:r>
            <a:endParaRPr sz="1000">
              <a:latin typeface="Times New Roman"/>
              <a:cs typeface="Times New Roman"/>
            </a:endParaRPr>
          </a:p>
          <a:p>
            <a:pPr marL="12700">
              <a:lnSpc>
                <a:spcPts val="1175"/>
              </a:lnSpc>
            </a:pPr>
            <a:r>
              <a:rPr dirty="0" sz="1000" spc="-5">
                <a:latin typeface="Times New Roman"/>
                <a:cs typeface="Times New Roman"/>
              </a:rPr>
              <a:t>i =</a:t>
            </a:r>
            <a:r>
              <a:rPr dirty="0" sz="1000" spc="-95">
                <a:latin typeface="Times New Roman"/>
                <a:cs typeface="Times New Roman"/>
              </a:rPr>
              <a:t> </a:t>
            </a:r>
            <a:r>
              <a:rPr dirty="0" sz="1000" spc="-5">
                <a:latin typeface="Times New Roman"/>
                <a:cs typeface="Times New Roman"/>
              </a:rPr>
              <a:t>0;</a:t>
            </a:r>
            <a:endParaRPr sz="1000">
              <a:latin typeface="Times New Roman"/>
              <a:cs typeface="Times New Roman"/>
            </a:endParaRPr>
          </a:p>
        </p:txBody>
      </p:sp>
      <p:sp>
        <p:nvSpPr>
          <p:cNvPr id="7" name="object 7"/>
          <p:cNvSpPr txBox="1"/>
          <p:nvPr/>
        </p:nvSpPr>
        <p:spPr>
          <a:xfrm>
            <a:off x="2501866" y="2274811"/>
            <a:ext cx="1061085" cy="748665"/>
          </a:xfrm>
          <a:prstGeom prst="rect">
            <a:avLst/>
          </a:prstGeom>
        </p:spPr>
        <p:txBody>
          <a:bodyPr wrap="square" lIns="0" tIns="0" rIns="0" bIns="0" rtlCol="0" vert="horz">
            <a:spAutoFit/>
          </a:bodyPr>
          <a:lstStyle/>
          <a:p>
            <a:pPr marL="12700">
              <a:lnSpc>
                <a:spcPts val="1175"/>
              </a:lnSpc>
            </a:pPr>
            <a:r>
              <a:rPr dirty="0" sz="1000" spc="-5">
                <a:latin typeface="Times New Roman"/>
                <a:cs typeface="Times New Roman"/>
              </a:rPr>
              <a:t>// flag is</a:t>
            </a:r>
            <a:r>
              <a:rPr dirty="0" sz="1000" spc="-70">
                <a:latin typeface="Times New Roman"/>
                <a:cs typeface="Times New Roman"/>
              </a:rPr>
              <a:t> </a:t>
            </a:r>
            <a:r>
              <a:rPr dirty="0" sz="1000">
                <a:latin typeface="Times New Roman"/>
                <a:cs typeface="Times New Roman"/>
              </a:rPr>
              <a:t>boolean</a:t>
            </a:r>
            <a:endParaRPr sz="1000">
              <a:latin typeface="Times New Roman"/>
              <a:cs typeface="Times New Roman"/>
            </a:endParaRPr>
          </a:p>
          <a:p>
            <a:pPr marL="12700">
              <a:lnSpc>
                <a:spcPts val="1145"/>
              </a:lnSpc>
            </a:pPr>
            <a:r>
              <a:rPr dirty="0" sz="1000" spc="-5">
                <a:latin typeface="Times New Roman"/>
                <a:cs typeface="Times New Roman"/>
              </a:rPr>
              <a:t>// str is</a:t>
            </a:r>
            <a:r>
              <a:rPr dirty="0" sz="1000" spc="-70">
                <a:latin typeface="Times New Roman"/>
                <a:cs typeface="Times New Roman"/>
              </a:rPr>
              <a:t> </a:t>
            </a:r>
            <a:r>
              <a:rPr dirty="0" sz="1000" spc="-10">
                <a:latin typeface="Times New Roman"/>
                <a:cs typeface="Times New Roman"/>
              </a:rPr>
              <a:t>string</a:t>
            </a:r>
            <a:endParaRPr sz="1000">
              <a:latin typeface="Times New Roman"/>
              <a:cs typeface="Times New Roman"/>
            </a:endParaRPr>
          </a:p>
          <a:p>
            <a:pPr marL="12700">
              <a:lnSpc>
                <a:spcPts val="1145"/>
              </a:lnSpc>
            </a:pPr>
            <a:r>
              <a:rPr dirty="0" sz="1000" spc="-5">
                <a:latin typeface="Times New Roman"/>
                <a:cs typeface="Times New Roman"/>
              </a:rPr>
              <a:t>// name is char</a:t>
            </a:r>
            <a:r>
              <a:rPr dirty="0" sz="1000" spc="-30">
                <a:latin typeface="Times New Roman"/>
                <a:cs typeface="Times New Roman"/>
              </a:rPr>
              <a:t> </a:t>
            </a:r>
            <a:r>
              <a:rPr dirty="0" sz="1000" spc="-5">
                <a:latin typeface="Times New Roman"/>
                <a:cs typeface="Times New Roman"/>
              </a:rPr>
              <a:t>array</a:t>
            </a:r>
            <a:endParaRPr sz="1000">
              <a:latin typeface="Times New Roman"/>
              <a:cs typeface="Times New Roman"/>
            </a:endParaRPr>
          </a:p>
          <a:p>
            <a:pPr marL="12700">
              <a:lnSpc>
                <a:spcPts val="1150"/>
              </a:lnSpc>
            </a:pPr>
            <a:r>
              <a:rPr dirty="0" sz="1000" spc="-5">
                <a:latin typeface="Times New Roman"/>
                <a:cs typeface="Times New Roman"/>
              </a:rPr>
              <a:t>// x is floating</a:t>
            </a:r>
            <a:r>
              <a:rPr dirty="0" sz="1000" spc="-55">
                <a:latin typeface="Times New Roman"/>
                <a:cs typeface="Times New Roman"/>
              </a:rPr>
              <a:t> </a:t>
            </a:r>
            <a:r>
              <a:rPr dirty="0" sz="1000" spc="-5">
                <a:latin typeface="Times New Roman"/>
                <a:cs typeface="Times New Roman"/>
              </a:rPr>
              <a:t>pt</a:t>
            </a:r>
            <a:endParaRPr sz="1000">
              <a:latin typeface="Times New Roman"/>
              <a:cs typeface="Times New Roman"/>
            </a:endParaRPr>
          </a:p>
          <a:p>
            <a:pPr marL="12700">
              <a:lnSpc>
                <a:spcPts val="1175"/>
              </a:lnSpc>
            </a:pPr>
            <a:r>
              <a:rPr dirty="0" sz="1000" spc="-5">
                <a:latin typeface="Times New Roman"/>
                <a:cs typeface="Times New Roman"/>
              </a:rPr>
              <a:t>// i is</a:t>
            </a:r>
            <a:r>
              <a:rPr dirty="0" sz="1000" spc="-65">
                <a:latin typeface="Times New Roman"/>
                <a:cs typeface="Times New Roman"/>
              </a:rPr>
              <a:t> </a:t>
            </a:r>
            <a:r>
              <a:rPr dirty="0" sz="1000" spc="-5">
                <a:latin typeface="Times New Roman"/>
                <a:cs typeface="Times New Roman"/>
              </a:rPr>
              <a:t>integer</a:t>
            </a:r>
            <a:endParaRPr sz="1000">
              <a:latin typeface="Times New Roman"/>
              <a:cs typeface="Times New Roman"/>
            </a:endParaRPr>
          </a:p>
        </p:txBody>
      </p:sp>
      <p:sp>
        <p:nvSpPr>
          <p:cNvPr id="8" name="object 8"/>
          <p:cNvSpPr txBox="1"/>
          <p:nvPr/>
        </p:nvSpPr>
        <p:spPr>
          <a:xfrm>
            <a:off x="1130300" y="3189732"/>
            <a:ext cx="5514340" cy="1497965"/>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This is a legacy of old </a:t>
            </a:r>
            <a:r>
              <a:rPr dirty="0" sz="1200" spc="-5">
                <a:latin typeface="Times New Roman"/>
                <a:cs typeface="Times New Roman"/>
              </a:rPr>
              <a:t>style </a:t>
            </a:r>
            <a:r>
              <a:rPr dirty="0" sz="1200">
                <a:latin typeface="Times New Roman"/>
                <a:cs typeface="Times New Roman"/>
              </a:rPr>
              <a:t>C programming. It is much better to use </a:t>
            </a:r>
            <a:r>
              <a:rPr dirty="0" sz="1200" spc="-5">
                <a:latin typeface="Times New Roman"/>
                <a:cs typeface="Times New Roman"/>
              </a:rPr>
              <a:t>symbols </a:t>
            </a:r>
            <a:r>
              <a:rPr dirty="0" sz="1200">
                <a:latin typeface="Times New Roman"/>
                <a:cs typeface="Times New Roman"/>
              </a:rPr>
              <a:t>to explicitly  indicate the intent of the </a:t>
            </a:r>
            <a:r>
              <a:rPr dirty="0" sz="1200" spc="-5">
                <a:latin typeface="Times New Roman"/>
                <a:cs typeface="Times New Roman"/>
              </a:rPr>
              <a:t>statement. </a:t>
            </a:r>
            <a:r>
              <a:rPr dirty="0" sz="1200" spc="-15">
                <a:latin typeface="Times New Roman"/>
                <a:cs typeface="Times New Roman"/>
              </a:rPr>
              <a:t>It </a:t>
            </a:r>
            <a:r>
              <a:rPr dirty="0" sz="1200">
                <a:latin typeface="Times New Roman"/>
                <a:cs typeface="Times New Roman"/>
              </a:rPr>
              <a:t>is easy to </a:t>
            </a:r>
            <a:r>
              <a:rPr dirty="0" sz="1200" spc="-5">
                <a:latin typeface="Times New Roman"/>
                <a:cs typeface="Times New Roman"/>
              </a:rPr>
              <a:t>see </a:t>
            </a:r>
            <a:r>
              <a:rPr dirty="0" sz="1200">
                <a:latin typeface="Times New Roman"/>
                <a:cs typeface="Times New Roman"/>
              </a:rPr>
              <a:t>that the following code is more in line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self-documentation </a:t>
            </a:r>
            <a:r>
              <a:rPr dirty="0" sz="1200">
                <a:latin typeface="Times New Roman"/>
                <a:cs typeface="Times New Roman"/>
              </a:rPr>
              <a:t>philosophy than the code</a:t>
            </a:r>
            <a:r>
              <a:rPr dirty="0" sz="1200" spc="-95">
                <a:latin typeface="Times New Roman"/>
                <a:cs typeface="Times New Roman"/>
              </a:rPr>
              <a:t> </a:t>
            </a:r>
            <a:r>
              <a:rPr dirty="0" sz="1200">
                <a:latin typeface="Times New Roman"/>
                <a:cs typeface="Times New Roman"/>
              </a:rPr>
              <a:t>above.</a:t>
            </a:r>
            <a:endParaRPr sz="1200">
              <a:latin typeface="Times New Roman"/>
              <a:cs typeface="Times New Roman"/>
            </a:endParaRPr>
          </a:p>
          <a:p>
            <a:pPr>
              <a:lnSpc>
                <a:spcPct val="100000"/>
              </a:lnSpc>
            </a:pPr>
            <a:endParaRPr sz="1600">
              <a:latin typeface="Times New Roman"/>
              <a:cs typeface="Times New Roman"/>
            </a:endParaRPr>
          </a:p>
          <a:p>
            <a:pPr marL="469265" marR="4288790">
              <a:lnSpc>
                <a:spcPts val="1150"/>
              </a:lnSpc>
            </a:pPr>
            <a:r>
              <a:rPr dirty="0" sz="1000" spc="-5">
                <a:latin typeface="Times New Roman"/>
                <a:cs typeface="Times New Roman"/>
              </a:rPr>
              <a:t>flag = false;  str = </a:t>
            </a:r>
            <a:r>
              <a:rPr dirty="0" sz="1000" spc="-10">
                <a:latin typeface="Times New Roman"/>
                <a:cs typeface="Times New Roman"/>
              </a:rPr>
              <a:t>NULL;  </a:t>
            </a:r>
            <a:r>
              <a:rPr dirty="0" sz="1000" spc="-5">
                <a:latin typeface="Times New Roman"/>
                <a:cs typeface="Times New Roman"/>
              </a:rPr>
              <a:t>name[i] =</a:t>
            </a:r>
            <a:r>
              <a:rPr dirty="0" sz="1000" spc="-65">
                <a:latin typeface="Times New Roman"/>
                <a:cs typeface="Times New Roman"/>
              </a:rPr>
              <a:t> </a:t>
            </a:r>
            <a:r>
              <a:rPr dirty="0" sz="1000">
                <a:latin typeface="Times New Roman"/>
                <a:cs typeface="Times New Roman"/>
              </a:rPr>
              <a:t>‘\0’;  </a:t>
            </a:r>
            <a:r>
              <a:rPr dirty="0" sz="1000" spc="-5">
                <a:latin typeface="Times New Roman"/>
                <a:cs typeface="Times New Roman"/>
              </a:rPr>
              <a:t>x =</a:t>
            </a:r>
            <a:r>
              <a:rPr dirty="0" sz="1000" spc="-90">
                <a:latin typeface="Times New Roman"/>
                <a:cs typeface="Times New Roman"/>
              </a:rPr>
              <a:t> </a:t>
            </a:r>
            <a:r>
              <a:rPr dirty="0" sz="1000" spc="-5">
                <a:latin typeface="Times New Roman"/>
                <a:cs typeface="Times New Roman"/>
              </a:rPr>
              <a:t>0.0;</a:t>
            </a:r>
            <a:endParaRPr sz="1000">
              <a:latin typeface="Times New Roman"/>
              <a:cs typeface="Times New Roman"/>
            </a:endParaRPr>
          </a:p>
          <a:p>
            <a:pPr marL="469265">
              <a:lnSpc>
                <a:spcPts val="1110"/>
              </a:lnSpc>
            </a:pPr>
            <a:r>
              <a:rPr dirty="0" sz="1000" spc="-5">
                <a:latin typeface="Times New Roman"/>
                <a:cs typeface="Times New Roman"/>
              </a:rPr>
              <a:t>i =</a:t>
            </a:r>
            <a:r>
              <a:rPr dirty="0" sz="1000" spc="-95">
                <a:latin typeface="Times New Roman"/>
                <a:cs typeface="Times New Roman"/>
              </a:rPr>
              <a:t> </a:t>
            </a:r>
            <a:r>
              <a:rPr dirty="0" sz="1000" spc="-5">
                <a:latin typeface="Times New Roman"/>
                <a:cs typeface="Times New Roman"/>
              </a:rPr>
              <a:t>0;</a:t>
            </a:r>
            <a:endParaRPr sz="1000">
              <a:latin typeface="Times New Roman"/>
              <a:cs typeface="Times New Roman"/>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249172" y="1066279"/>
            <a:ext cx="1543685" cy="301625"/>
          </a:xfrm>
          <a:prstGeom prst="rect">
            <a:avLst/>
          </a:prstGeom>
        </p:spPr>
        <p:txBody>
          <a:bodyPr wrap="square" lIns="0" tIns="0" rIns="0" bIns="0" rtlCol="0" vert="horz">
            <a:spAutoFit/>
          </a:bodyPr>
          <a:lstStyle/>
          <a:p>
            <a:pPr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32</a:t>
            </a:r>
            <a:endParaRPr sz="19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170</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1589036"/>
            <a:ext cx="5513070" cy="5013325"/>
          </a:xfrm>
          <a:prstGeom prst="rect">
            <a:avLst/>
          </a:prstGeom>
        </p:spPr>
        <p:txBody>
          <a:bodyPr wrap="square" lIns="0" tIns="0" rIns="0" bIns="0" rtlCol="0" vert="horz">
            <a:spAutoFit/>
          </a:bodyPr>
          <a:lstStyle/>
          <a:p>
            <a:pPr algn="just" marL="12700">
              <a:lnSpc>
                <a:spcPct val="100000"/>
              </a:lnSpc>
            </a:pPr>
            <a:r>
              <a:rPr dirty="0" sz="1400" b="1">
                <a:latin typeface="Times New Roman"/>
                <a:cs typeface="Times New Roman"/>
              </a:rPr>
              <a:t>10.9 </a:t>
            </a:r>
            <a:r>
              <a:rPr dirty="0" sz="1600" spc="-10" b="1">
                <a:latin typeface="Times New Roman"/>
                <a:cs typeface="Times New Roman"/>
              </a:rPr>
              <a:t>Clarity </a:t>
            </a:r>
            <a:r>
              <a:rPr dirty="0" sz="1600" spc="-5" b="1">
                <a:latin typeface="Times New Roman"/>
                <a:cs typeface="Times New Roman"/>
              </a:rPr>
              <a:t>through</a:t>
            </a:r>
            <a:r>
              <a:rPr dirty="0" sz="1600" spc="-20" b="1">
                <a:latin typeface="Times New Roman"/>
                <a:cs typeface="Times New Roman"/>
              </a:rPr>
              <a:t> </a:t>
            </a:r>
            <a:r>
              <a:rPr dirty="0" sz="1600" spc="-5" b="1">
                <a:latin typeface="Times New Roman"/>
                <a:cs typeface="Times New Roman"/>
              </a:rPr>
              <a:t>modularity</a:t>
            </a:r>
            <a:endParaRPr sz="1600">
              <a:latin typeface="Times New Roman"/>
              <a:cs typeface="Times New Roman"/>
            </a:endParaRPr>
          </a:p>
          <a:p>
            <a:pPr algn="just" marL="12700" marR="5080">
              <a:lnSpc>
                <a:spcPts val="1380"/>
              </a:lnSpc>
              <a:spcBef>
                <a:spcPts val="1380"/>
              </a:spcBef>
            </a:pPr>
            <a:r>
              <a:rPr dirty="0" sz="1200" spc="-5">
                <a:latin typeface="Times New Roman"/>
                <a:cs typeface="Times New Roman"/>
              </a:rPr>
              <a:t>As </a:t>
            </a:r>
            <a:r>
              <a:rPr dirty="0" sz="1200">
                <a:latin typeface="Times New Roman"/>
                <a:cs typeface="Times New Roman"/>
              </a:rPr>
              <a:t>mentioned earlier, abstraction and encapsulation are </a:t>
            </a:r>
            <a:r>
              <a:rPr dirty="0" sz="1200" spc="5">
                <a:latin typeface="Times New Roman"/>
                <a:cs typeface="Times New Roman"/>
              </a:rPr>
              <a:t>two </a:t>
            </a:r>
            <a:r>
              <a:rPr dirty="0" sz="1200">
                <a:latin typeface="Times New Roman"/>
                <a:cs typeface="Times New Roman"/>
              </a:rPr>
              <a:t>important tools that can help  in managing and mastering the complexity of a program. We also discussed that the </a:t>
            </a:r>
            <a:r>
              <a:rPr dirty="0" sz="1200" spc="-5">
                <a:latin typeface="Times New Roman"/>
                <a:cs typeface="Times New Roman"/>
              </a:rPr>
              <a:t>size  </a:t>
            </a:r>
            <a:r>
              <a:rPr dirty="0" sz="1200">
                <a:latin typeface="Times New Roman"/>
                <a:cs typeface="Times New Roman"/>
              </a:rPr>
              <a:t>of individual functions plays a </a:t>
            </a:r>
            <a:r>
              <a:rPr dirty="0" sz="1200" spc="-5">
                <a:latin typeface="Times New Roman"/>
                <a:cs typeface="Times New Roman"/>
              </a:rPr>
              <a:t>significant </a:t>
            </a:r>
            <a:r>
              <a:rPr dirty="0" sz="1200">
                <a:latin typeface="Times New Roman"/>
                <a:cs typeface="Times New Roman"/>
              </a:rPr>
              <a:t>role in making the program easy or difficult to  understand. In general, as the function becomes longer in </a:t>
            </a:r>
            <a:r>
              <a:rPr dirty="0" sz="1200" spc="-5">
                <a:latin typeface="Times New Roman"/>
                <a:cs typeface="Times New Roman"/>
              </a:rPr>
              <a:t>size, </a:t>
            </a:r>
            <a:r>
              <a:rPr dirty="0" sz="1200">
                <a:latin typeface="Times New Roman"/>
                <a:cs typeface="Times New Roman"/>
              </a:rPr>
              <a:t>it becomes more difficult  to understand. </a:t>
            </a:r>
            <a:r>
              <a:rPr dirty="0" sz="1200" spc="-5">
                <a:latin typeface="Times New Roman"/>
                <a:cs typeface="Times New Roman"/>
              </a:rPr>
              <a:t>Modularity </a:t>
            </a:r>
            <a:r>
              <a:rPr dirty="0" sz="1200">
                <a:latin typeface="Times New Roman"/>
                <a:cs typeface="Times New Roman"/>
              </a:rPr>
              <a:t>is a tool that can help us in reducing the </a:t>
            </a:r>
            <a:r>
              <a:rPr dirty="0" sz="1200" spc="-5">
                <a:latin typeface="Times New Roman"/>
                <a:cs typeface="Times New Roman"/>
              </a:rPr>
              <a:t>size </a:t>
            </a:r>
            <a:r>
              <a:rPr dirty="0" sz="1200">
                <a:latin typeface="Times New Roman"/>
                <a:cs typeface="Times New Roman"/>
              </a:rPr>
              <a:t>of individual  functions, making them more readable. </a:t>
            </a:r>
            <a:r>
              <a:rPr dirty="0" sz="1200" spc="-5">
                <a:latin typeface="Times New Roman"/>
                <a:cs typeface="Times New Roman"/>
              </a:rPr>
              <a:t>As </a:t>
            </a:r>
            <a:r>
              <a:rPr dirty="0" sz="1200">
                <a:latin typeface="Times New Roman"/>
                <a:cs typeface="Times New Roman"/>
              </a:rPr>
              <a:t>an example, consider the following </a:t>
            </a:r>
            <a:r>
              <a:rPr dirty="0" sz="1200" spc="-5">
                <a:latin typeface="Times New Roman"/>
                <a:cs typeface="Times New Roman"/>
              </a:rPr>
              <a:t>selection  sort</a:t>
            </a:r>
            <a:r>
              <a:rPr dirty="0" sz="1200" spc="-95">
                <a:latin typeface="Times New Roman"/>
                <a:cs typeface="Times New Roman"/>
              </a:rPr>
              <a:t> </a:t>
            </a:r>
            <a:r>
              <a:rPr dirty="0" sz="1200">
                <a:latin typeface="Times New Roman"/>
                <a:cs typeface="Times New Roman"/>
              </a:rPr>
              <a:t>function.</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ts val="1175"/>
              </a:lnSpc>
              <a:spcBef>
                <a:spcPts val="5"/>
              </a:spcBef>
            </a:pPr>
            <a:r>
              <a:rPr dirty="0" sz="1000" spc="-5">
                <a:latin typeface="Times New Roman"/>
                <a:cs typeface="Times New Roman"/>
              </a:rPr>
              <a:t>void selectionSort(int a[], int</a:t>
            </a:r>
            <a:r>
              <a:rPr dirty="0" sz="1000" spc="-25">
                <a:latin typeface="Times New Roman"/>
                <a:cs typeface="Times New Roman"/>
              </a:rPr>
              <a:t> </a:t>
            </a:r>
            <a:r>
              <a:rPr dirty="0" sz="1000">
                <a:latin typeface="Times New Roman"/>
                <a:cs typeface="Times New Roman"/>
              </a:rPr>
              <a:t>size)</a:t>
            </a:r>
            <a:endParaRPr sz="1000">
              <a:latin typeface="Times New Roman"/>
              <a:cs typeface="Times New Roman"/>
            </a:endParaRPr>
          </a:p>
          <a:p>
            <a:pPr marL="469900">
              <a:lnSpc>
                <a:spcPts val="1150"/>
              </a:lnSpc>
            </a:pPr>
            <a:r>
              <a:rPr dirty="0" sz="1000" spc="-5">
                <a:latin typeface="Times New Roman"/>
                <a:cs typeface="Times New Roman"/>
              </a:rPr>
              <a:t>{</a:t>
            </a:r>
            <a:endParaRPr sz="1000">
              <a:latin typeface="Times New Roman"/>
              <a:cs typeface="Times New Roman"/>
            </a:endParaRPr>
          </a:p>
          <a:p>
            <a:pPr marL="926465" marR="4124325">
              <a:lnSpc>
                <a:spcPct val="95500"/>
              </a:lnSpc>
              <a:spcBef>
                <a:spcPts val="30"/>
              </a:spcBef>
            </a:pPr>
            <a:r>
              <a:rPr dirty="0" sz="1000" spc="-5">
                <a:latin typeface="Times New Roman"/>
                <a:cs typeface="Times New Roman"/>
              </a:rPr>
              <a:t>int i, j;  int</a:t>
            </a:r>
            <a:r>
              <a:rPr dirty="0" sz="1000" spc="-75">
                <a:latin typeface="Times New Roman"/>
                <a:cs typeface="Times New Roman"/>
              </a:rPr>
              <a:t> </a:t>
            </a:r>
            <a:r>
              <a:rPr dirty="0" sz="1000" spc="-5">
                <a:latin typeface="Times New Roman"/>
                <a:cs typeface="Times New Roman"/>
              </a:rPr>
              <a:t>temp;  int</a:t>
            </a:r>
            <a:r>
              <a:rPr dirty="0" sz="1000" spc="-85">
                <a:latin typeface="Times New Roman"/>
                <a:cs typeface="Times New Roman"/>
              </a:rPr>
              <a:t> </a:t>
            </a:r>
            <a:r>
              <a:rPr dirty="0" sz="1000" spc="-5">
                <a:latin typeface="Times New Roman"/>
                <a:cs typeface="Times New Roman"/>
              </a:rPr>
              <a:t>min;</a:t>
            </a:r>
            <a:endParaRPr sz="1000">
              <a:latin typeface="Times New Roman"/>
              <a:cs typeface="Times New Roman"/>
            </a:endParaRPr>
          </a:p>
          <a:p>
            <a:pPr>
              <a:lnSpc>
                <a:spcPct val="100000"/>
              </a:lnSpc>
              <a:spcBef>
                <a:spcPts val="30"/>
              </a:spcBef>
            </a:pPr>
            <a:endParaRPr sz="1000">
              <a:latin typeface="Times New Roman"/>
              <a:cs typeface="Times New Roman"/>
            </a:endParaRPr>
          </a:p>
          <a:p>
            <a:pPr marL="1383665" marR="3234055" indent="-457200">
              <a:lnSpc>
                <a:spcPts val="1150"/>
              </a:lnSpc>
            </a:pPr>
            <a:r>
              <a:rPr dirty="0" sz="1000" spc="-5">
                <a:latin typeface="Times New Roman"/>
                <a:cs typeface="Times New Roman"/>
              </a:rPr>
              <a:t>for (i = </a:t>
            </a:r>
            <a:r>
              <a:rPr dirty="0" sz="1000" spc="5">
                <a:latin typeface="Times New Roman"/>
                <a:cs typeface="Times New Roman"/>
              </a:rPr>
              <a:t>0; </a:t>
            </a:r>
            <a:r>
              <a:rPr dirty="0" sz="1000" spc="-5">
                <a:latin typeface="Times New Roman"/>
                <a:cs typeface="Times New Roman"/>
              </a:rPr>
              <a:t>i &lt; </a:t>
            </a:r>
            <a:r>
              <a:rPr dirty="0" sz="1000" spc="-10">
                <a:latin typeface="Times New Roman"/>
                <a:cs typeface="Times New Roman"/>
              </a:rPr>
              <a:t>size-1; </a:t>
            </a:r>
            <a:r>
              <a:rPr dirty="0" sz="1000" spc="-5">
                <a:latin typeface="Times New Roman"/>
                <a:cs typeface="Times New Roman"/>
              </a:rPr>
              <a:t>i++){  min =</a:t>
            </a:r>
            <a:r>
              <a:rPr dirty="0" sz="1000" spc="-90">
                <a:latin typeface="Times New Roman"/>
                <a:cs typeface="Times New Roman"/>
              </a:rPr>
              <a:t> </a:t>
            </a:r>
            <a:r>
              <a:rPr dirty="0" sz="1000" spc="-5">
                <a:latin typeface="Times New Roman"/>
                <a:cs typeface="Times New Roman"/>
              </a:rPr>
              <a:t>i;</a:t>
            </a:r>
            <a:endParaRPr sz="1000">
              <a:latin typeface="Times New Roman"/>
              <a:cs typeface="Times New Roman"/>
            </a:endParaRPr>
          </a:p>
          <a:p>
            <a:pPr marL="1383665">
              <a:lnSpc>
                <a:spcPts val="1095"/>
              </a:lnSpc>
            </a:pPr>
            <a:r>
              <a:rPr dirty="0" sz="1000" spc="-5">
                <a:latin typeface="Times New Roman"/>
                <a:cs typeface="Times New Roman"/>
              </a:rPr>
              <a:t>for (j = i+1; j &lt; </a:t>
            </a:r>
            <a:r>
              <a:rPr dirty="0" sz="1000" spc="-10">
                <a:latin typeface="Times New Roman"/>
                <a:cs typeface="Times New Roman"/>
              </a:rPr>
              <a:t>size;</a:t>
            </a:r>
            <a:r>
              <a:rPr dirty="0" sz="1000">
                <a:latin typeface="Times New Roman"/>
                <a:cs typeface="Times New Roman"/>
              </a:rPr>
              <a:t> j++){</a:t>
            </a:r>
            <a:endParaRPr sz="1000">
              <a:latin typeface="Times New Roman"/>
              <a:cs typeface="Times New Roman"/>
            </a:endParaRPr>
          </a:p>
          <a:p>
            <a:pPr algn="ctr" marR="978535">
              <a:lnSpc>
                <a:spcPts val="1145"/>
              </a:lnSpc>
            </a:pPr>
            <a:r>
              <a:rPr dirty="0" sz="1000" spc="-5">
                <a:latin typeface="Times New Roman"/>
                <a:cs typeface="Times New Roman"/>
              </a:rPr>
              <a:t>if (a[j] &lt;</a:t>
            </a:r>
            <a:r>
              <a:rPr dirty="0" sz="1000" spc="-30">
                <a:latin typeface="Times New Roman"/>
                <a:cs typeface="Times New Roman"/>
              </a:rPr>
              <a:t> </a:t>
            </a:r>
            <a:r>
              <a:rPr dirty="0" sz="1000" spc="-5">
                <a:latin typeface="Times New Roman"/>
                <a:cs typeface="Times New Roman"/>
              </a:rPr>
              <a:t>a[min])</a:t>
            </a:r>
            <a:endParaRPr sz="1000">
              <a:latin typeface="Times New Roman"/>
              <a:cs typeface="Times New Roman"/>
            </a:endParaRPr>
          </a:p>
          <a:p>
            <a:pPr algn="ctr" marR="505459">
              <a:lnSpc>
                <a:spcPts val="1150"/>
              </a:lnSpc>
            </a:pPr>
            <a:r>
              <a:rPr dirty="0" sz="1000" spc="-5">
                <a:latin typeface="Times New Roman"/>
                <a:cs typeface="Times New Roman"/>
              </a:rPr>
              <a:t>min =</a:t>
            </a:r>
            <a:r>
              <a:rPr dirty="0" sz="1000" spc="-90">
                <a:latin typeface="Times New Roman"/>
                <a:cs typeface="Times New Roman"/>
              </a:rPr>
              <a:t> </a:t>
            </a:r>
            <a:r>
              <a:rPr dirty="0" sz="1000" spc="-5">
                <a:latin typeface="Times New Roman"/>
                <a:cs typeface="Times New Roman"/>
              </a:rPr>
              <a:t>j;</a:t>
            </a:r>
            <a:endParaRPr sz="1000">
              <a:latin typeface="Times New Roman"/>
              <a:cs typeface="Times New Roman"/>
            </a:endParaRPr>
          </a:p>
          <a:p>
            <a:pPr marL="1383665">
              <a:lnSpc>
                <a:spcPts val="1150"/>
              </a:lnSpc>
            </a:pPr>
            <a:r>
              <a:rPr dirty="0" sz="1000" spc="-5">
                <a:latin typeface="Times New Roman"/>
                <a:cs typeface="Times New Roman"/>
              </a:rPr>
              <a:t>}</a:t>
            </a:r>
            <a:endParaRPr sz="1000">
              <a:latin typeface="Times New Roman"/>
              <a:cs typeface="Times New Roman"/>
            </a:endParaRPr>
          </a:p>
          <a:p>
            <a:pPr marL="1383665" marR="3360420">
              <a:lnSpc>
                <a:spcPts val="1150"/>
              </a:lnSpc>
              <a:spcBef>
                <a:spcPts val="55"/>
              </a:spcBef>
            </a:pPr>
            <a:r>
              <a:rPr dirty="0" sz="1000" spc="-5">
                <a:latin typeface="Times New Roman"/>
                <a:cs typeface="Times New Roman"/>
              </a:rPr>
              <a:t>temp = a[i];  a[i] = </a:t>
            </a:r>
            <a:r>
              <a:rPr dirty="0" sz="1000">
                <a:latin typeface="Times New Roman"/>
                <a:cs typeface="Times New Roman"/>
              </a:rPr>
              <a:t>a[min];  </a:t>
            </a:r>
            <a:r>
              <a:rPr dirty="0" sz="1000" spc="-5">
                <a:latin typeface="Times New Roman"/>
                <a:cs typeface="Times New Roman"/>
              </a:rPr>
              <a:t>a[min] =</a:t>
            </a:r>
            <a:r>
              <a:rPr dirty="0" sz="1000" spc="-70">
                <a:latin typeface="Times New Roman"/>
                <a:cs typeface="Times New Roman"/>
              </a:rPr>
              <a:t> </a:t>
            </a:r>
            <a:r>
              <a:rPr dirty="0" sz="1000" spc="-5">
                <a:latin typeface="Times New Roman"/>
                <a:cs typeface="Times New Roman"/>
              </a:rPr>
              <a:t>temp;</a:t>
            </a:r>
            <a:endParaRPr sz="1000">
              <a:latin typeface="Times New Roman"/>
              <a:cs typeface="Times New Roman"/>
            </a:endParaRPr>
          </a:p>
          <a:p>
            <a:pPr marL="926465">
              <a:lnSpc>
                <a:spcPts val="1085"/>
              </a:lnSpc>
            </a:pPr>
            <a:r>
              <a:rPr dirty="0" sz="1000" spc="-5">
                <a:latin typeface="Times New Roman"/>
                <a:cs typeface="Times New Roman"/>
              </a:rPr>
              <a:t>}</a:t>
            </a:r>
            <a:endParaRPr sz="1000">
              <a:latin typeface="Times New Roman"/>
              <a:cs typeface="Times New Roman"/>
            </a:endParaRPr>
          </a:p>
          <a:p>
            <a:pPr marL="4699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20"/>
              </a:spcBef>
            </a:pPr>
            <a:endParaRPr sz="1200">
              <a:latin typeface="Times New Roman"/>
              <a:cs typeface="Times New Roman"/>
            </a:endParaRPr>
          </a:p>
          <a:p>
            <a:pPr algn="just" marL="12700" marR="6985">
              <a:lnSpc>
                <a:spcPts val="1380"/>
              </a:lnSpc>
            </a:pPr>
            <a:r>
              <a:rPr dirty="0" sz="1200" spc="-5">
                <a:latin typeface="Times New Roman"/>
                <a:cs typeface="Times New Roman"/>
              </a:rPr>
              <a:t>Although </a:t>
            </a:r>
            <a:r>
              <a:rPr dirty="0" sz="1200">
                <a:latin typeface="Times New Roman"/>
                <a:cs typeface="Times New Roman"/>
              </a:rPr>
              <a:t>it is not very long but </a:t>
            </a:r>
            <a:r>
              <a:rPr dirty="0" sz="1200" spc="-5">
                <a:latin typeface="Times New Roman"/>
                <a:cs typeface="Times New Roman"/>
              </a:rPr>
              <a:t>we </a:t>
            </a:r>
            <a:r>
              <a:rPr dirty="0" sz="1200">
                <a:latin typeface="Times New Roman"/>
                <a:cs typeface="Times New Roman"/>
              </a:rPr>
              <a:t>can </a:t>
            </a:r>
            <a:r>
              <a:rPr dirty="0" sz="1200" spc="-5">
                <a:latin typeface="Times New Roman"/>
                <a:cs typeface="Times New Roman"/>
              </a:rPr>
              <a:t>still </a:t>
            </a:r>
            <a:r>
              <a:rPr dirty="0" sz="1200">
                <a:latin typeface="Times New Roman"/>
                <a:cs typeface="Times New Roman"/>
              </a:rPr>
              <a:t>improve its readability by breaking it into  </a:t>
            </a:r>
            <a:r>
              <a:rPr dirty="0" sz="1200" spc="-5">
                <a:latin typeface="Times New Roman"/>
                <a:cs typeface="Times New Roman"/>
              </a:rPr>
              <a:t>small </a:t>
            </a:r>
            <a:r>
              <a:rPr dirty="0" sz="1200">
                <a:latin typeface="Times New Roman"/>
                <a:cs typeface="Times New Roman"/>
              </a:rPr>
              <a:t>functions to perform the logical </a:t>
            </a:r>
            <a:r>
              <a:rPr dirty="0" sz="1200" spc="-5">
                <a:latin typeface="Times New Roman"/>
                <a:cs typeface="Times New Roman"/>
              </a:rPr>
              <a:t>steps. </a:t>
            </a:r>
            <a:r>
              <a:rPr dirty="0" sz="1200">
                <a:latin typeface="Times New Roman"/>
                <a:cs typeface="Times New Roman"/>
              </a:rPr>
              <a:t>The modified code is </a:t>
            </a:r>
            <a:r>
              <a:rPr dirty="0" sz="1200" spc="-5">
                <a:latin typeface="Times New Roman"/>
                <a:cs typeface="Times New Roman"/>
              </a:rPr>
              <a:t>written</a:t>
            </a:r>
            <a:r>
              <a:rPr dirty="0" sz="1200" spc="-110">
                <a:latin typeface="Times New Roman"/>
                <a:cs typeface="Times New Roman"/>
              </a:rPr>
              <a:t> </a:t>
            </a:r>
            <a:r>
              <a:rPr dirty="0" sz="1200">
                <a:latin typeface="Times New Roman"/>
                <a:cs typeface="Times New Roman"/>
              </a:rPr>
              <a:t>below:</a:t>
            </a:r>
            <a:endParaRPr sz="1200">
              <a:latin typeface="Times New Roman"/>
              <a:cs typeface="Times New Roman"/>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1700"/>
            <a:ext cx="5511800" cy="6180455"/>
          </a:xfrm>
          <a:prstGeom prst="rect">
            <a:avLst/>
          </a:prstGeom>
        </p:spPr>
        <p:txBody>
          <a:bodyPr wrap="square" lIns="0" tIns="0" rIns="0" bIns="0" rtlCol="0" vert="horz">
            <a:spAutoFit/>
          </a:bodyPr>
          <a:lstStyle/>
          <a:p>
            <a:pPr algn="just" marL="12700">
              <a:lnSpc>
                <a:spcPts val="1175"/>
              </a:lnSpc>
            </a:pPr>
            <a:r>
              <a:rPr dirty="0" sz="1000" spc="-5">
                <a:latin typeface="Times New Roman"/>
                <a:cs typeface="Times New Roman"/>
              </a:rPr>
              <a:t>void </a:t>
            </a:r>
            <a:r>
              <a:rPr dirty="0" sz="1000" spc="-10">
                <a:latin typeface="Times New Roman"/>
                <a:cs typeface="Times New Roman"/>
              </a:rPr>
              <a:t>swap(int </a:t>
            </a:r>
            <a:r>
              <a:rPr dirty="0" sz="1000" spc="-5">
                <a:latin typeface="Times New Roman"/>
                <a:cs typeface="Times New Roman"/>
              </a:rPr>
              <a:t>&amp;x, int</a:t>
            </a:r>
            <a:r>
              <a:rPr dirty="0" sz="1000">
                <a:latin typeface="Times New Roman"/>
                <a:cs typeface="Times New Roman"/>
              </a:rPr>
              <a:t> </a:t>
            </a:r>
            <a:r>
              <a:rPr dirty="0" sz="1000" spc="-5">
                <a:latin typeface="Times New Roman"/>
                <a:cs typeface="Times New Roman"/>
              </a:rPr>
              <a:t>&amp;y)</a:t>
            </a:r>
            <a:endParaRPr sz="1000">
              <a:latin typeface="Times New Roman"/>
              <a:cs typeface="Times New Roman"/>
            </a:endParaRPr>
          </a:p>
          <a:p>
            <a:pPr algn="just" marL="12700">
              <a:lnSpc>
                <a:spcPts val="1150"/>
              </a:lnSpc>
            </a:pPr>
            <a:r>
              <a:rPr dirty="0" sz="1000" spc="-5">
                <a:latin typeface="Times New Roman"/>
                <a:cs typeface="Times New Roman"/>
              </a:rPr>
              <a:t>{</a:t>
            </a:r>
            <a:endParaRPr sz="1000">
              <a:latin typeface="Times New Roman"/>
              <a:cs typeface="Times New Roman"/>
            </a:endParaRPr>
          </a:p>
          <a:p>
            <a:pPr algn="just" marL="469265" marR="4547235">
              <a:lnSpc>
                <a:spcPct val="95500"/>
              </a:lnSpc>
              <a:spcBef>
                <a:spcPts val="30"/>
              </a:spcBef>
            </a:pPr>
            <a:r>
              <a:rPr dirty="0" sz="1000" spc="-5">
                <a:latin typeface="Times New Roman"/>
                <a:cs typeface="Times New Roman"/>
              </a:rPr>
              <a:t>int temp;  temp =</a:t>
            </a:r>
            <a:r>
              <a:rPr dirty="0" sz="1000" spc="-80">
                <a:latin typeface="Times New Roman"/>
                <a:cs typeface="Times New Roman"/>
              </a:rPr>
              <a:t> </a:t>
            </a:r>
            <a:r>
              <a:rPr dirty="0" sz="1000" spc="-5">
                <a:latin typeface="Times New Roman"/>
                <a:cs typeface="Times New Roman"/>
              </a:rPr>
              <a:t>x;  x =</a:t>
            </a:r>
            <a:r>
              <a:rPr dirty="0" sz="1000" spc="-95">
                <a:latin typeface="Times New Roman"/>
                <a:cs typeface="Times New Roman"/>
              </a:rPr>
              <a:t> </a:t>
            </a:r>
            <a:r>
              <a:rPr dirty="0" sz="1000" spc="-5">
                <a:latin typeface="Times New Roman"/>
                <a:cs typeface="Times New Roman"/>
              </a:rPr>
              <a:t>y;</a:t>
            </a:r>
            <a:endParaRPr sz="1000">
              <a:latin typeface="Times New Roman"/>
              <a:cs typeface="Times New Roman"/>
            </a:endParaRPr>
          </a:p>
          <a:p>
            <a:pPr algn="just" marL="469265">
              <a:lnSpc>
                <a:spcPts val="1130"/>
              </a:lnSpc>
            </a:pPr>
            <a:r>
              <a:rPr dirty="0" sz="1000" spc="-5">
                <a:latin typeface="Times New Roman"/>
                <a:cs typeface="Times New Roman"/>
              </a:rPr>
              <a:t>y =</a:t>
            </a:r>
            <a:r>
              <a:rPr dirty="0" sz="1000" spc="-85">
                <a:latin typeface="Times New Roman"/>
                <a:cs typeface="Times New Roman"/>
              </a:rPr>
              <a:t> </a:t>
            </a:r>
            <a:r>
              <a:rPr dirty="0" sz="1000" spc="-5">
                <a:latin typeface="Times New Roman"/>
                <a:cs typeface="Times New Roman"/>
              </a:rPr>
              <a:t>temp;</a:t>
            </a:r>
            <a:endParaRPr sz="1000">
              <a:latin typeface="Times New Roman"/>
              <a:cs typeface="Times New Roman"/>
            </a:endParaRPr>
          </a:p>
          <a:p>
            <a:pPr algn="just" marL="12700">
              <a:lnSpc>
                <a:spcPts val="1175"/>
              </a:lnSpc>
            </a:pPr>
            <a:r>
              <a:rPr dirty="0" sz="1000" spc="-5">
                <a:latin typeface="Times New Roman"/>
                <a:cs typeface="Times New Roman"/>
              </a:rPr>
              <a:t>}</a:t>
            </a:r>
            <a:endParaRPr sz="1000">
              <a:latin typeface="Times New Roman"/>
              <a:cs typeface="Times New Roman"/>
            </a:endParaRPr>
          </a:p>
          <a:p>
            <a:pPr>
              <a:lnSpc>
                <a:spcPct val="100000"/>
              </a:lnSpc>
            </a:pPr>
            <a:endParaRPr sz="1000">
              <a:latin typeface="Times New Roman"/>
              <a:cs typeface="Times New Roman"/>
            </a:endParaRPr>
          </a:p>
          <a:p>
            <a:pPr algn="just" marL="12700">
              <a:lnSpc>
                <a:spcPts val="1175"/>
              </a:lnSpc>
              <a:spcBef>
                <a:spcPts val="635"/>
              </a:spcBef>
            </a:pPr>
            <a:r>
              <a:rPr dirty="0" sz="1000" spc="-5">
                <a:latin typeface="Times New Roman"/>
                <a:cs typeface="Times New Roman"/>
              </a:rPr>
              <a:t>int </a:t>
            </a:r>
            <a:r>
              <a:rPr dirty="0" sz="1000">
                <a:latin typeface="Times New Roman"/>
                <a:cs typeface="Times New Roman"/>
              </a:rPr>
              <a:t>minimum(int </a:t>
            </a:r>
            <a:r>
              <a:rPr dirty="0" sz="1000" spc="-5">
                <a:latin typeface="Times New Roman"/>
                <a:cs typeface="Times New Roman"/>
              </a:rPr>
              <a:t>a[], int </a:t>
            </a:r>
            <a:r>
              <a:rPr dirty="0" sz="1000">
                <a:latin typeface="Times New Roman"/>
                <a:cs typeface="Times New Roman"/>
              </a:rPr>
              <a:t>from, </a:t>
            </a:r>
            <a:r>
              <a:rPr dirty="0" sz="1000" spc="-5">
                <a:latin typeface="Times New Roman"/>
                <a:cs typeface="Times New Roman"/>
              </a:rPr>
              <a:t>int</a:t>
            </a:r>
            <a:r>
              <a:rPr dirty="0" sz="1000" spc="-50">
                <a:latin typeface="Times New Roman"/>
                <a:cs typeface="Times New Roman"/>
              </a:rPr>
              <a:t> </a:t>
            </a:r>
            <a:r>
              <a:rPr dirty="0" sz="1000" spc="-5">
                <a:latin typeface="Times New Roman"/>
                <a:cs typeface="Times New Roman"/>
              </a:rPr>
              <a:t>to)</a:t>
            </a:r>
            <a:endParaRPr sz="1000">
              <a:latin typeface="Times New Roman"/>
              <a:cs typeface="Times New Roman"/>
            </a:endParaRPr>
          </a:p>
          <a:p>
            <a:pPr algn="just" marL="12700">
              <a:lnSpc>
                <a:spcPts val="1150"/>
              </a:lnSpc>
            </a:pPr>
            <a:r>
              <a:rPr dirty="0" sz="1000" spc="-5">
                <a:latin typeface="Times New Roman"/>
                <a:cs typeface="Times New Roman"/>
              </a:rPr>
              <a:t>{</a:t>
            </a:r>
            <a:endParaRPr sz="1000">
              <a:latin typeface="Times New Roman"/>
              <a:cs typeface="Times New Roman"/>
            </a:endParaRPr>
          </a:p>
          <a:p>
            <a:pPr marL="469265" marR="4636135">
              <a:lnSpc>
                <a:spcPts val="1150"/>
              </a:lnSpc>
              <a:spcBef>
                <a:spcPts val="55"/>
              </a:spcBef>
            </a:pPr>
            <a:r>
              <a:rPr dirty="0" sz="1000" spc="-5">
                <a:latin typeface="Times New Roman"/>
                <a:cs typeface="Times New Roman"/>
              </a:rPr>
              <a:t>int</a:t>
            </a:r>
            <a:r>
              <a:rPr dirty="0" sz="1000" spc="-40">
                <a:latin typeface="Times New Roman"/>
                <a:cs typeface="Times New Roman"/>
              </a:rPr>
              <a:t> </a:t>
            </a:r>
            <a:r>
              <a:rPr dirty="0" sz="1000" spc="-5">
                <a:latin typeface="Times New Roman"/>
                <a:cs typeface="Times New Roman"/>
              </a:rPr>
              <a:t>i;</a:t>
            </a:r>
            <a:r>
              <a:rPr dirty="0" sz="1000" spc="-40">
                <a:latin typeface="Times New Roman"/>
                <a:cs typeface="Times New Roman"/>
              </a:rPr>
              <a:t> </a:t>
            </a:r>
            <a:r>
              <a:rPr dirty="0" sz="1000" spc="-5">
                <a:latin typeface="Times New Roman"/>
                <a:cs typeface="Times New Roman"/>
              </a:rPr>
              <a:t>int  min;</a:t>
            </a:r>
            <a:endParaRPr sz="1000">
              <a:latin typeface="Times New Roman"/>
              <a:cs typeface="Times New Roman"/>
            </a:endParaRPr>
          </a:p>
          <a:p>
            <a:pPr algn="just" marL="469265">
              <a:lnSpc>
                <a:spcPts val="1085"/>
              </a:lnSpc>
            </a:pPr>
            <a:r>
              <a:rPr dirty="0" sz="1000" spc="-5">
                <a:latin typeface="Times New Roman"/>
                <a:cs typeface="Times New Roman"/>
              </a:rPr>
              <a:t>min =</a:t>
            </a:r>
            <a:r>
              <a:rPr dirty="0" sz="1000" spc="-85">
                <a:latin typeface="Times New Roman"/>
                <a:cs typeface="Times New Roman"/>
              </a:rPr>
              <a:t> </a:t>
            </a:r>
            <a:r>
              <a:rPr dirty="0" sz="1000">
                <a:latin typeface="Times New Roman"/>
                <a:cs typeface="Times New Roman"/>
              </a:rPr>
              <a:t>a[from];</a:t>
            </a:r>
            <a:endParaRPr sz="1000">
              <a:latin typeface="Times New Roman"/>
              <a:cs typeface="Times New Roman"/>
            </a:endParaRPr>
          </a:p>
          <a:p>
            <a:pPr algn="just" marL="469265">
              <a:lnSpc>
                <a:spcPts val="1150"/>
              </a:lnSpc>
            </a:pPr>
            <a:r>
              <a:rPr dirty="0" sz="1000" spc="-5">
                <a:latin typeface="Times New Roman"/>
                <a:cs typeface="Times New Roman"/>
              </a:rPr>
              <a:t>for (i = </a:t>
            </a:r>
            <a:r>
              <a:rPr dirty="0" sz="1000">
                <a:latin typeface="Times New Roman"/>
                <a:cs typeface="Times New Roman"/>
              </a:rPr>
              <a:t>from; </a:t>
            </a:r>
            <a:r>
              <a:rPr dirty="0" sz="1000" spc="-5">
                <a:latin typeface="Times New Roman"/>
                <a:cs typeface="Times New Roman"/>
              </a:rPr>
              <a:t>i &lt;= to;</a:t>
            </a:r>
            <a:r>
              <a:rPr dirty="0" sz="1000" spc="-35">
                <a:latin typeface="Times New Roman"/>
                <a:cs typeface="Times New Roman"/>
              </a:rPr>
              <a:t> </a:t>
            </a:r>
            <a:r>
              <a:rPr dirty="0" sz="1000" spc="-5">
                <a:latin typeface="Times New Roman"/>
                <a:cs typeface="Times New Roman"/>
              </a:rPr>
              <a:t>i++){</a:t>
            </a:r>
            <a:endParaRPr sz="1000">
              <a:latin typeface="Times New Roman"/>
              <a:cs typeface="Times New Roman"/>
            </a:endParaRPr>
          </a:p>
          <a:p>
            <a:pPr marL="926465">
              <a:lnSpc>
                <a:spcPts val="1150"/>
              </a:lnSpc>
            </a:pPr>
            <a:r>
              <a:rPr dirty="0" sz="1000" spc="-5">
                <a:latin typeface="Times New Roman"/>
                <a:cs typeface="Times New Roman"/>
              </a:rPr>
              <a:t>if (a[i] &lt;</a:t>
            </a:r>
            <a:r>
              <a:rPr dirty="0" sz="1000" spc="-70">
                <a:latin typeface="Times New Roman"/>
                <a:cs typeface="Times New Roman"/>
              </a:rPr>
              <a:t> </a:t>
            </a:r>
            <a:r>
              <a:rPr dirty="0" sz="1000">
                <a:latin typeface="Times New Roman"/>
                <a:cs typeface="Times New Roman"/>
              </a:rPr>
              <a:t>a[min])</a:t>
            </a:r>
            <a:endParaRPr sz="1000">
              <a:latin typeface="Times New Roman"/>
              <a:cs typeface="Times New Roman"/>
            </a:endParaRPr>
          </a:p>
          <a:p>
            <a:pPr marL="1383665">
              <a:lnSpc>
                <a:spcPts val="1150"/>
              </a:lnSpc>
            </a:pPr>
            <a:r>
              <a:rPr dirty="0" sz="1000" spc="-5">
                <a:latin typeface="Times New Roman"/>
                <a:cs typeface="Times New Roman"/>
              </a:rPr>
              <a:t>min =</a:t>
            </a:r>
            <a:r>
              <a:rPr dirty="0" sz="1000" spc="-90">
                <a:latin typeface="Times New Roman"/>
                <a:cs typeface="Times New Roman"/>
              </a:rPr>
              <a:t> </a:t>
            </a:r>
            <a:r>
              <a:rPr dirty="0" sz="1000" spc="-5">
                <a:latin typeface="Times New Roman"/>
                <a:cs typeface="Times New Roman"/>
              </a:rPr>
              <a:t>i;</a:t>
            </a:r>
            <a:endParaRPr sz="1000">
              <a:latin typeface="Times New Roman"/>
              <a:cs typeface="Times New Roman"/>
            </a:endParaRPr>
          </a:p>
          <a:p>
            <a:pPr algn="just" marL="469265">
              <a:lnSpc>
                <a:spcPts val="1150"/>
              </a:lnSpc>
            </a:pPr>
            <a:r>
              <a:rPr dirty="0" sz="1000" spc="-5">
                <a:latin typeface="Times New Roman"/>
                <a:cs typeface="Times New Roman"/>
              </a:rPr>
              <a:t>}</a:t>
            </a:r>
            <a:endParaRPr sz="1000">
              <a:latin typeface="Times New Roman"/>
              <a:cs typeface="Times New Roman"/>
            </a:endParaRPr>
          </a:p>
          <a:p>
            <a:pPr algn="just" marL="469265">
              <a:lnSpc>
                <a:spcPts val="1145"/>
              </a:lnSpc>
            </a:pPr>
            <a:r>
              <a:rPr dirty="0" sz="1000" spc="-5">
                <a:latin typeface="Times New Roman"/>
                <a:cs typeface="Times New Roman"/>
              </a:rPr>
              <a:t>return</a:t>
            </a:r>
            <a:r>
              <a:rPr dirty="0" sz="1000" spc="-75">
                <a:latin typeface="Times New Roman"/>
                <a:cs typeface="Times New Roman"/>
              </a:rPr>
              <a:t> </a:t>
            </a:r>
            <a:r>
              <a:rPr dirty="0" sz="1000" spc="-5">
                <a:latin typeface="Times New Roman"/>
                <a:cs typeface="Times New Roman"/>
              </a:rPr>
              <a:t>min;</a:t>
            </a:r>
            <a:endParaRPr sz="1000">
              <a:latin typeface="Times New Roman"/>
              <a:cs typeface="Times New Roman"/>
            </a:endParaRPr>
          </a:p>
          <a:p>
            <a:pPr algn="just" marL="12700">
              <a:lnSpc>
                <a:spcPts val="1170"/>
              </a:lnSpc>
            </a:pPr>
            <a:r>
              <a:rPr dirty="0" sz="1000" spc="-5">
                <a:latin typeface="Times New Roman"/>
                <a:cs typeface="Times New Roman"/>
              </a:rPr>
              <a:t>}</a:t>
            </a:r>
            <a:endParaRPr sz="1000">
              <a:latin typeface="Times New Roman"/>
              <a:cs typeface="Times New Roman"/>
            </a:endParaRPr>
          </a:p>
          <a:p>
            <a:pPr>
              <a:lnSpc>
                <a:spcPct val="100000"/>
              </a:lnSpc>
            </a:pPr>
            <a:endParaRPr sz="1000">
              <a:latin typeface="Times New Roman"/>
              <a:cs typeface="Times New Roman"/>
            </a:endParaRPr>
          </a:p>
          <a:p>
            <a:pPr algn="just" marL="12700">
              <a:lnSpc>
                <a:spcPts val="1175"/>
              </a:lnSpc>
              <a:spcBef>
                <a:spcPts val="635"/>
              </a:spcBef>
            </a:pPr>
            <a:r>
              <a:rPr dirty="0" sz="1000" spc="-5">
                <a:latin typeface="Times New Roman"/>
                <a:cs typeface="Times New Roman"/>
              </a:rPr>
              <a:t>void selectionSort(int a[], int</a:t>
            </a:r>
            <a:r>
              <a:rPr dirty="0" sz="1000" spc="-20">
                <a:latin typeface="Times New Roman"/>
                <a:cs typeface="Times New Roman"/>
              </a:rPr>
              <a:t> </a:t>
            </a:r>
            <a:r>
              <a:rPr dirty="0" sz="1000">
                <a:latin typeface="Times New Roman"/>
                <a:cs typeface="Times New Roman"/>
              </a:rPr>
              <a:t>size)</a:t>
            </a:r>
            <a:endParaRPr sz="1000">
              <a:latin typeface="Times New Roman"/>
              <a:cs typeface="Times New Roman"/>
            </a:endParaRPr>
          </a:p>
          <a:p>
            <a:pPr algn="just" marL="12700">
              <a:lnSpc>
                <a:spcPts val="1150"/>
              </a:lnSpc>
            </a:pPr>
            <a:r>
              <a:rPr dirty="0" sz="1000" spc="-5">
                <a:latin typeface="Times New Roman"/>
                <a:cs typeface="Times New Roman"/>
              </a:rPr>
              <a:t>{</a:t>
            </a:r>
            <a:endParaRPr sz="1000">
              <a:latin typeface="Times New Roman"/>
              <a:cs typeface="Times New Roman"/>
            </a:endParaRPr>
          </a:p>
          <a:p>
            <a:pPr marL="469265" marR="4636135">
              <a:lnSpc>
                <a:spcPts val="1150"/>
              </a:lnSpc>
              <a:spcBef>
                <a:spcPts val="55"/>
              </a:spcBef>
            </a:pPr>
            <a:r>
              <a:rPr dirty="0" sz="1000" spc="-5">
                <a:latin typeface="Times New Roman"/>
                <a:cs typeface="Times New Roman"/>
              </a:rPr>
              <a:t>int</a:t>
            </a:r>
            <a:r>
              <a:rPr dirty="0" sz="1000" spc="-75">
                <a:latin typeface="Times New Roman"/>
                <a:cs typeface="Times New Roman"/>
              </a:rPr>
              <a:t> </a:t>
            </a:r>
            <a:r>
              <a:rPr dirty="0" sz="1000" spc="-5">
                <a:latin typeface="Times New Roman"/>
                <a:cs typeface="Times New Roman"/>
              </a:rPr>
              <a:t>min;  int</a:t>
            </a:r>
            <a:r>
              <a:rPr dirty="0" sz="1000" spc="-90">
                <a:latin typeface="Times New Roman"/>
                <a:cs typeface="Times New Roman"/>
              </a:rPr>
              <a:t> </a:t>
            </a:r>
            <a:r>
              <a:rPr dirty="0" sz="1000" spc="-5">
                <a:latin typeface="Times New Roman"/>
                <a:cs typeface="Times New Roman"/>
              </a:rPr>
              <a:t>i;</a:t>
            </a:r>
            <a:endParaRPr sz="1000">
              <a:latin typeface="Times New Roman"/>
              <a:cs typeface="Times New Roman"/>
            </a:endParaRPr>
          </a:p>
          <a:p>
            <a:pPr algn="just" marL="469265">
              <a:lnSpc>
                <a:spcPts val="1100"/>
              </a:lnSpc>
            </a:pPr>
            <a:r>
              <a:rPr dirty="0" sz="1000" spc="-5">
                <a:latin typeface="Times New Roman"/>
                <a:cs typeface="Times New Roman"/>
              </a:rPr>
              <a:t>for (i = </a:t>
            </a:r>
            <a:r>
              <a:rPr dirty="0" sz="1000" spc="5">
                <a:latin typeface="Times New Roman"/>
                <a:cs typeface="Times New Roman"/>
              </a:rPr>
              <a:t>0; </a:t>
            </a:r>
            <a:r>
              <a:rPr dirty="0" sz="1000" spc="-5">
                <a:latin typeface="Times New Roman"/>
                <a:cs typeface="Times New Roman"/>
              </a:rPr>
              <a:t>i &lt; </a:t>
            </a:r>
            <a:r>
              <a:rPr dirty="0" sz="1000" spc="-10">
                <a:latin typeface="Times New Roman"/>
                <a:cs typeface="Times New Roman"/>
              </a:rPr>
              <a:t>size;</a:t>
            </a:r>
            <a:r>
              <a:rPr dirty="0" sz="1000" spc="-40">
                <a:latin typeface="Times New Roman"/>
                <a:cs typeface="Times New Roman"/>
              </a:rPr>
              <a:t> </a:t>
            </a:r>
            <a:r>
              <a:rPr dirty="0" sz="1000" spc="-5">
                <a:latin typeface="Times New Roman"/>
                <a:cs typeface="Times New Roman"/>
              </a:rPr>
              <a:t>i++){</a:t>
            </a:r>
            <a:endParaRPr sz="1000">
              <a:latin typeface="Times New Roman"/>
              <a:cs typeface="Times New Roman"/>
            </a:endParaRPr>
          </a:p>
          <a:p>
            <a:pPr marL="926465" marR="3055620">
              <a:lnSpc>
                <a:spcPts val="1140"/>
              </a:lnSpc>
              <a:spcBef>
                <a:spcPts val="65"/>
              </a:spcBef>
            </a:pPr>
            <a:r>
              <a:rPr dirty="0" sz="1000" spc="-5">
                <a:latin typeface="Times New Roman"/>
                <a:cs typeface="Times New Roman"/>
              </a:rPr>
              <a:t>min = minimum(a, i, </a:t>
            </a:r>
            <a:r>
              <a:rPr dirty="0" sz="1000" spc="-10">
                <a:latin typeface="Times New Roman"/>
                <a:cs typeface="Times New Roman"/>
              </a:rPr>
              <a:t>size </a:t>
            </a:r>
            <a:r>
              <a:rPr dirty="0" sz="1000">
                <a:latin typeface="Times New Roman"/>
                <a:cs typeface="Times New Roman"/>
              </a:rPr>
              <a:t>–1);  </a:t>
            </a:r>
            <a:r>
              <a:rPr dirty="0" sz="1000" spc="-10">
                <a:latin typeface="Times New Roman"/>
                <a:cs typeface="Times New Roman"/>
              </a:rPr>
              <a:t>swap(a[i],</a:t>
            </a:r>
            <a:r>
              <a:rPr dirty="0" sz="1000" spc="-15">
                <a:latin typeface="Times New Roman"/>
                <a:cs typeface="Times New Roman"/>
              </a:rPr>
              <a:t> </a:t>
            </a:r>
            <a:r>
              <a:rPr dirty="0" sz="1000" spc="-5">
                <a:latin typeface="Times New Roman"/>
                <a:cs typeface="Times New Roman"/>
              </a:rPr>
              <a:t>a[min]);</a:t>
            </a:r>
            <a:endParaRPr sz="1000">
              <a:latin typeface="Times New Roman"/>
              <a:cs typeface="Times New Roman"/>
            </a:endParaRPr>
          </a:p>
          <a:p>
            <a:pPr algn="just" marL="469265">
              <a:lnSpc>
                <a:spcPts val="1100"/>
              </a:lnSpc>
            </a:pPr>
            <a:r>
              <a:rPr dirty="0" sz="1000" spc="-5">
                <a:latin typeface="Times New Roman"/>
                <a:cs typeface="Times New Roman"/>
              </a:rPr>
              <a:t>}</a:t>
            </a:r>
            <a:endParaRPr sz="1000">
              <a:latin typeface="Times New Roman"/>
              <a:cs typeface="Times New Roman"/>
            </a:endParaRPr>
          </a:p>
          <a:p>
            <a:pPr algn="just" marL="127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15"/>
              </a:spcBef>
            </a:pPr>
            <a:endParaRPr sz="1200">
              <a:latin typeface="Times New Roman"/>
              <a:cs typeface="Times New Roman"/>
            </a:endParaRPr>
          </a:p>
          <a:p>
            <a:pPr algn="just" marL="12700" marR="5080">
              <a:lnSpc>
                <a:spcPts val="1380"/>
              </a:lnSpc>
            </a:pPr>
            <a:r>
              <a:rPr dirty="0" sz="1200">
                <a:latin typeface="Times New Roman"/>
                <a:cs typeface="Times New Roman"/>
              </a:rPr>
              <a:t>It is easy to </a:t>
            </a:r>
            <a:r>
              <a:rPr dirty="0" sz="1200" spc="-5">
                <a:latin typeface="Times New Roman"/>
                <a:cs typeface="Times New Roman"/>
              </a:rPr>
              <a:t>see </a:t>
            </a:r>
            <a:r>
              <a:rPr dirty="0" sz="1200">
                <a:latin typeface="Times New Roman"/>
                <a:cs typeface="Times New Roman"/>
              </a:rPr>
              <a:t>that the new </a:t>
            </a:r>
            <a:r>
              <a:rPr dirty="0" sz="1200" spc="-5">
                <a:latin typeface="Times New Roman"/>
                <a:cs typeface="Times New Roman"/>
              </a:rPr>
              <a:t>selectionSort </a:t>
            </a:r>
            <a:r>
              <a:rPr dirty="0" sz="1200">
                <a:latin typeface="Times New Roman"/>
                <a:cs typeface="Times New Roman"/>
              </a:rPr>
              <a:t>function is much more readable. The logical  </a:t>
            </a:r>
            <a:r>
              <a:rPr dirty="0" sz="1200" spc="-5">
                <a:latin typeface="Times New Roman"/>
                <a:cs typeface="Times New Roman"/>
              </a:rPr>
              <a:t>steps </a:t>
            </a:r>
            <a:r>
              <a:rPr dirty="0" sz="1200">
                <a:latin typeface="Times New Roman"/>
                <a:cs typeface="Times New Roman"/>
              </a:rPr>
              <a:t>have been abstracted out into the two functions namely, minimum and </a:t>
            </a:r>
            <a:r>
              <a:rPr dirty="0" sz="1200" spc="-5">
                <a:latin typeface="Times New Roman"/>
                <a:cs typeface="Times New Roman"/>
              </a:rPr>
              <a:t>swap. </a:t>
            </a:r>
            <a:r>
              <a:rPr dirty="0" sz="1200">
                <a:latin typeface="Times New Roman"/>
                <a:cs typeface="Times New Roman"/>
              </a:rPr>
              <a:t>This  code is not </a:t>
            </a:r>
            <a:r>
              <a:rPr dirty="0" sz="1200" spc="5">
                <a:latin typeface="Times New Roman"/>
                <a:cs typeface="Times New Roman"/>
              </a:rPr>
              <a:t>only </a:t>
            </a:r>
            <a:r>
              <a:rPr dirty="0" sz="1200" spc="-5">
                <a:latin typeface="Times New Roman"/>
                <a:cs typeface="Times New Roman"/>
              </a:rPr>
              <a:t>shorter </a:t>
            </a:r>
            <a:r>
              <a:rPr dirty="0" sz="1200">
                <a:latin typeface="Times New Roman"/>
                <a:cs typeface="Times New Roman"/>
              </a:rPr>
              <a:t>but also as a by product </a:t>
            </a:r>
            <a:r>
              <a:rPr dirty="0" sz="1200" spc="-5">
                <a:latin typeface="Times New Roman"/>
                <a:cs typeface="Times New Roman"/>
              </a:rPr>
              <a:t>we </a:t>
            </a:r>
            <a:r>
              <a:rPr dirty="0" sz="1200">
                <a:latin typeface="Times New Roman"/>
                <a:cs typeface="Times New Roman"/>
              </a:rPr>
              <a:t>now have two functions (minimum  and </a:t>
            </a:r>
            <a:r>
              <a:rPr dirty="0" sz="1200" spc="-5">
                <a:latin typeface="Times New Roman"/>
                <a:cs typeface="Times New Roman"/>
              </a:rPr>
              <a:t>swap) </a:t>
            </a:r>
            <a:r>
              <a:rPr dirty="0" sz="1200">
                <a:latin typeface="Times New Roman"/>
                <a:cs typeface="Times New Roman"/>
              </a:rPr>
              <a:t>that can be</a:t>
            </a:r>
            <a:r>
              <a:rPr dirty="0" sz="1200" spc="-105">
                <a:latin typeface="Times New Roman"/>
                <a:cs typeface="Times New Roman"/>
              </a:rPr>
              <a:t> </a:t>
            </a:r>
            <a:r>
              <a:rPr dirty="0" sz="1200">
                <a:latin typeface="Times New Roman"/>
                <a:cs typeface="Times New Roman"/>
              </a:rPr>
              <a:t>reused.</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Reusability is one of the prime reasons to make functions but is not the </a:t>
            </a:r>
            <a:r>
              <a:rPr dirty="0" sz="1200" spc="5">
                <a:latin typeface="Times New Roman"/>
                <a:cs typeface="Times New Roman"/>
              </a:rPr>
              <a:t>only </a:t>
            </a:r>
            <a:r>
              <a:rPr dirty="0" sz="1200">
                <a:latin typeface="Times New Roman"/>
                <a:cs typeface="Times New Roman"/>
              </a:rPr>
              <a:t>reason.  </a:t>
            </a:r>
            <a:r>
              <a:rPr dirty="0" sz="1200" spc="-5">
                <a:latin typeface="Times New Roman"/>
                <a:cs typeface="Times New Roman"/>
              </a:rPr>
              <a:t>Modularity </a:t>
            </a:r>
            <a:r>
              <a:rPr dirty="0" sz="1200">
                <a:latin typeface="Times New Roman"/>
                <a:cs typeface="Times New Roman"/>
              </a:rPr>
              <a:t>is </a:t>
            </a:r>
            <a:r>
              <a:rPr dirty="0" sz="1200" spc="10">
                <a:latin typeface="Times New Roman"/>
                <a:cs typeface="Times New Roman"/>
              </a:rPr>
              <a:t>of </a:t>
            </a:r>
            <a:r>
              <a:rPr dirty="0" sz="1200">
                <a:latin typeface="Times New Roman"/>
                <a:cs typeface="Times New Roman"/>
              </a:rPr>
              <a:t>equal concern (if not more) and a function </a:t>
            </a:r>
            <a:r>
              <a:rPr dirty="0" sz="1200" spc="-5">
                <a:latin typeface="Times New Roman"/>
                <a:cs typeface="Times New Roman"/>
              </a:rPr>
              <a:t>should </a:t>
            </a:r>
            <a:r>
              <a:rPr dirty="0" sz="1200">
                <a:latin typeface="Times New Roman"/>
                <a:cs typeface="Times New Roman"/>
              </a:rPr>
              <a:t>be broken into </a:t>
            </a:r>
            <a:r>
              <a:rPr dirty="0" sz="1200" spc="-5">
                <a:latin typeface="Times New Roman"/>
                <a:cs typeface="Times New Roman"/>
              </a:rPr>
              <a:t>smaller  </a:t>
            </a:r>
            <a:r>
              <a:rPr dirty="0" sz="1200">
                <a:latin typeface="Times New Roman"/>
                <a:cs typeface="Times New Roman"/>
              </a:rPr>
              <a:t>pieces, even if those pieces are not reused. </a:t>
            </a:r>
            <a:r>
              <a:rPr dirty="0" sz="1200" spc="-5">
                <a:latin typeface="Times New Roman"/>
                <a:cs typeface="Times New Roman"/>
              </a:rPr>
              <a:t>As </a:t>
            </a:r>
            <a:r>
              <a:rPr dirty="0" sz="1200">
                <a:latin typeface="Times New Roman"/>
                <a:cs typeface="Times New Roman"/>
              </a:rPr>
              <a:t>an example, let us consider the quickSort  algorithm</a:t>
            </a:r>
            <a:r>
              <a:rPr dirty="0" sz="1200" spc="-105">
                <a:latin typeface="Times New Roman"/>
                <a:cs typeface="Times New Roman"/>
              </a:rPr>
              <a:t> </a:t>
            </a:r>
            <a:r>
              <a:rPr dirty="0" sz="1200">
                <a:latin typeface="Times New Roman"/>
                <a:cs typeface="Times New Roman"/>
              </a:rPr>
              <a:t>below.</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1700"/>
            <a:ext cx="5512435" cy="8110855"/>
          </a:xfrm>
          <a:prstGeom prst="rect">
            <a:avLst/>
          </a:prstGeom>
        </p:spPr>
        <p:txBody>
          <a:bodyPr wrap="square" lIns="0" tIns="0" rIns="0" bIns="0" rtlCol="0" vert="horz">
            <a:spAutoFit/>
          </a:bodyPr>
          <a:lstStyle/>
          <a:p>
            <a:pPr marL="469900">
              <a:lnSpc>
                <a:spcPts val="1175"/>
              </a:lnSpc>
            </a:pPr>
            <a:r>
              <a:rPr dirty="0" sz="1000" spc="-5">
                <a:latin typeface="Times New Roman"/>
                <a:cs typeface="Times New Roman"/>
              </a:rPr>
              <a:t>void </a:t>
            </a:r>
            <a:r>
              <a:rPr dirty="0" sz="1000">
                <a:latin typeface="Times New Roman"/>
                <a:cs typeface="Times New Roman"/>
              </a:rPr>
              <a:t>quickSort(int </a:t>
            </a:r>
            <a:r>
              <a:rPr dirty="0" sz="1000" spc="-5">
                <a:latin typeface="Times New Roman"/>
                <a:cs typeface="Times New Roman"/>
              </a:rPr>
              <a:t>a[], int </a:t>
            </a:r>
            <a:r>
              <a:rPr dirty="0" sz="1000">
                <a:latin typeface="Times New Roman"/>
                <a:cs typeface="Times New Roman"/>
              </a:rPr>
              <a:t>left, </a:t>
            </a:r>
            <a:r>
              <a:rPr dirty="0" sz="1000" spc="-5">
                <a:latin typeface="Times New Roman"/>
                <a:cs typeface="Times New Roman"/>
              </a:rPr>
              <a:t>int</a:t>
            </a:r>
            <a:r>
              <a:rPr dirty="0" sz="1000" spc="-35">
                <a:latin typeface="Times New Roman"/>
                <a:cs typeface="Times New Roman"/>
              </a:rPr>
              <a:t> </a:t>
            </a:r>
            <a:r>
              <a:rPr dirty="0" sz="1000" spc="-5">
                <a:latin typeface="Times New Roman"/>
                <a:cs typeface="Times New Roman"/>
              </a:rPr>
              <a:t>right)</a:t>
            </a:r>
            <a:endParaRPr sz="1000">
              <a:latin typeface="Times New Roman"/>
              <a:cs typeface="Times New Roman"/>
            </a:endParaRPr>
          </a:p>
          <a:p>
            <a:pPr marL="469900">
              <a:lnSpc>
                <a:spcPts val="1150"/>
              </a:lnSpc>
            </a:pPr>
            <a:r>
              <a:rPr dirty="0" sz="1000" spc="-5">
                <a:latin typeface="Times New Roman"/>
                <a:cs typeface="Times New Roman"/>
              </a:rPr>
              <a:t>{</a:t>
            </a:r>
            <a:endParaRPr sz="1000">
              <a:latin typeface="Times New Roman"/>
              <a:cs typeface="Times New Roman"/>
            </a:endParaRPr>
          </a:p>
          <a:p>
            <a:pPr marL="926465" marR="4116704">
              <a:lnSpc>
                <a:spcPct val="95500"/>
              </a:lnSpc>
              <a:spcBef>
                <a:spcPts val="30"/>
              </a:spcBef>
            </a:pPr>
            <a:r>
              <a:rPr dirty="0" sz="1000" spc="-5">
                <a:latin typeface="Times New Roman"/>
                <a:cs typeface="Times New Roman"/>
              </a:rPr>
              <a:t>int i, j;  int</a:t>
            </a:r>
            <a:r>
              <a:rPr dirty="0" sz="1000" spc="-70">
                <a:latin typeface="Times New Roman"/>
                <a:cs typeface="Times New Roman"/>
              </a:rPr>
              <a:t> </a:t>
            </a:r>
            <a:r>
              <a:rPr dirty="0" sz="1000" spc="-5">
                <a:latin typeface="Times New Roman"/>
                <a:cs typeface="Times New Roman"/>
              </a:rPr>
              <a:t>pivot;  int</a:t>
            </a:r>
            <a:r>
              <a:rPr dirty="0" sz="1000" spc="-80">
                <a:latin typeface="Times New Roman"/>
                <a:cs typeface="Times New Roman"/>
              </a:rPr>
              <a:t> </a:t>
            </a:r>
            <a:r>
              <a:rPr dirty="0" sz="1000" spc="-5">
                <a:latin typeface="Times New Roman"/>
                <a:cs typeface="Times New Roman"/>
              </a:rPr>
              <a:t>temp;</a:t>
            </a:r>
            <a:endParaRPr sz="1000">
              <a:latin typeface="Times New Roman"/>
              <a:cs typeface="Times New Roman"/>
            </a:endParaRPr>
          </a:p>
          <a:p>
            <a:pPr marL="926465" marR="3317240">
              <a:lnSpc>
                <a:spcPts val="1150"/>
              </a:lnSpc>
              <a:spcBef>
                <a:spcPts val="30"/>
              </a:spcBef>
            </a:pPr>
            <a:r>
              <a:rPr dirty="0" sz="1000" spc="-5">
                <a:latin typeface="Times New Roman"/>
                <a:cs typeface="Times New Roman"/>
              </a:rPr>
              <a:t>int mid = (left +</a:t>
            </a:r>
            <a:r>
              <a:rPr dirty="0" sz="1000" spc="-55">
                <a:latin typeface="Times New Roman"/>
                <a:cs typeface="Times New Roman"/>
              </a:rPr>
              <a:t> </a:t>
            </a:r>
            <a:r>
              <a:rPr dirty="0" sz="1000">
                <a:latin typeface="Times New Roman"/>
                <a:cs typeface="Times New Roman"/>
              </a:rPr>
              <a:t>right)/2;  </a:t>
            </a:r>
            <a:r>
              <a:rPr dirty="0" sz="1000" spc="-5">
                <a:latin typeface="Times New Roman"/>
                <a:cs typeface="Times New Roman"/>
              </a:rPr>
              <a:t>if (left &lt;</a:t>
            </a:r>
            <a:r>
              <a:rPr dirty="0" sz="1000" spc="-55">
                <a:latin typeface="Times New Roman"/>
                <a:cs typeface="Times New Roman"/>
              </a:rPr>
              <a:t> </a:t>
            </a:r>
            <a:r>
              <a:rPr dirty="0" sz="1000" spc="-5">
                <a:latin typeface="Times New Roman"/>
                <a:cs typeface="Times New Roman"/>
              </a:rPr>
              <a:t>right){</a:t>
            </a:r>
            <a:endParaRPr sz="1000">
              <a:latin typeface="Times New Roman"/>
              <a:cs typeface="Times New Roman"/>
            </a:endParaRPr>
          </a:p>
          <a:p>
            <a:pPr marL="1383665">
              <a:lnSpc>
                <a:spcPts val="1100"/>
              </a:lnSpc>
            </a:pPr>
            <a:r>
              <a:rPr dirty="0" sz="1000" spc="-5">
                <a:latin typeface="Times New Roman"/>
                <a:cs typeface="Times New Roman"/>
              </a:rPr>
              <a:t>i = left -</a:t>
            </a:r>
            <a:r>
              <a:rPr dirty="0" sz="1000" spc="-7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1383665" marR="3348990">
              <a:lnSpc>
                <a:spcPct val="95500"/>
              </a:lnSpc>
              <a:spcBef>
                <a:spcPts val="30"/>
              </a:spcBef>
            </a:pPr>
            <a:r>
              <a:rPr dirty="0" sz="1000" spc="-5">
                <a:latin typeface="Times New Roman"/>
                <a:cs typeface="Times New Roman"/>
              </a:rPr>
              <a:t>j = </a:t>
            </a:r>
            <a:r>
              <a:rPr dirty="0" sz="1000">
                <a:latin typeface="Times New Roman"/>
                <a:cs typeface="Times New Roman"/>
              </a:rPr>
              <a:t>right </a:t>
            </a:r>
            <a:r>
              <a:rPr dirty="0" sz="1000" spc="-5">
                <a:latin typeface="Times New Roman"/>
                <a:cs typeface="Times New Roman"/>
              </a:rPr>
              <a:t>+ 1;  pivot =</a:t>
            </a:r>
            <a:r>
              <a:rPr dirty="0" sz="1000" spc="-65">
                <a:latin typeface="Times New Roman"/>
                <a:cs typeface="Times New Roman"/>
              </a:rPr>
              <a:t> </a:t>
            </a:r>
            <a:r>
              <a:rPr dirty="0" sz="1000">
                <a:latin typeface="Times New Roman"/>
                <a:cs typeface="Times New Roman"/>
              </a:rPr>
              <a:t>a[mid];  </a:t>
            </a:r>
            <a:r>
              <a:rPr dirty="0" sz="1000" spc="-5">
                <a:latin typeface="Times New Roman"/>
                <a:cs typeface="Times New Roman"/>
              </a:rPr>
              <a:t>do</a:t>
            </a:r>
            <a:r>
              <a:rPr dirty="0" sz="1000" spc="-100">
                <a:latin typeface="Times New Roman"/>
                <a:cs typeface="Times New Roman"/>
              </a:rPr>
              <a:t> </a:t>
            </a:r>
            <a:r>
              <a:rPr dirty="0" sz="1000" spc="-5">
                <a:latin typeface="Times New Roman"/>
                <a:cs typeface="Times New Roman"/>
              </a:rPr>
              <a:t>{</a:t>
            </a:r>
            <a:endParaRPr sz="1000">
              <a:latin typeface="Times New Roman"/>
              <a:cs typeface="Times New Roman"/>
            </a:endParaRPr>
          </a:p>
          <a:p>
            <a:pPr marL="1840864" marR="2252980">
              <a:lnSpc>
                <a:spcPts val="1150"/>
              </a:lnSpc>
              <a:spcBef>
                <a:spcPts val="30"/>
              </a:spcBef>
            </a:pPr>
            <a:r>
              <a:rPr dirty="0" sz="1000" spc="-5">
                <a:latin typeface="Times New Roman"/>
                <a:cs typeface="Times New Roman"/>
              </a:rPr>
              <a:t>do i++; </a:t>
            </a:r>
            <a:r>
              <a:rPr dirty="0" sz="1000" spc="-10">
                <a:latin typeface="Times New Roman"/>
                <a:cs typeface="Times New Roman"/>
              </a:rPr>
              <a:t>while </a:t>
            </a:r>
            <a:r>
              <a:rPr dirty="0" sz="1000" spc="-5">
                <a:latin typeface="Times New Roman"/>
                <a:cs typeface="Times New Roman"/>
              </a:rPr>
              <a:t>(a[i] &lt; </a:t>
            </a:r>
            <a:r>
              <a:rPr dirty="0" sz="1000">
                <a:latin typeface="Times New Roman"/>
                <a:cs typeface="Times New Roman"/>
              </a:rPr>
              <a:t>pivot);  </a:t>
            </a:r>
            <a:r>
              <a:rPr dirty="0" sz="1000" spc="-5">
                <a:latin typeface="Times New Roman"/>
                <a:cs typeface="Times New Roman"/>
              </a:rPr>
              <a:t>do j--; </a:t>
            </a:r>
            <a:r>
              <a:rPr dirty="0" sz="1000" spc="-10">
                <a:latin typeface="Times New Roman"/>
                <a:cs typeface="Times New Roman"/>
              </a:rPr>
              <a:t>while </a:t>
            </a:r>
            <a:r>
              <a:rPr dirty="0" sz="1000" spc="-5">
                <a:latin typeface="Times New Roman"/>
                <a:cs typeface="Times New Roman"/>
              </a:rPr>
              <a:t>(a[i] &lt; pivot);  if</a:t>
            </a:r>
            <a:r>
              <a:rPr dirty="0" sz="1000" spc="-80">
                <a:latin typeface="Times New Roman"/>
                <a:cs typeface="Times New Roman"/>
              </a:rPr>
              <a:t> </a:t>
            </a:r>
            <a:r>
              <a:rPr dirty="0" sz="1000" spc="-5">
                <a:latin typeface="Times New Roman"/>
                <a:cs typeface="Times New Roman"/>
              </a:rPr>
              <a:t>(i&lt;j){</a:t>
            </a:r>
            <a:endParaRPr sz="1000">
              <a:latin typeface="Times New Roman"/>
              <a:cs typeface="Times New Roman"/>
            </a:endParaRPr>
          </a:p>
          <a:p>
            <a:pPr algn="ctr" marL="2298065" marR="2607310">
              <a:lnSpc>
                <a:spcPts val="1140"/>
              </a:lnSpc>
              <a:spcBef>
                <a:spcPts val="10"/>
              </a:spcBef>
            </a:pPr>
            <a:r>
              <a:rPr dirty="0" sz="1000" spc="-5">
                <a:latin typeface="Times New Roman"/>
                <a:cs typeface="Times New Roman"/>
              </a:rPr>
              <a:t>temp =</a:t>
            </a:r>
            <a:r>
              <a:rPr dirty="0" sz="1000" spc="-70">
                <a:latin typeface="Times New Roman"/>
                <a:cs typeface="Times New Roman"/>
              </a:rPr>
              <a:t> </a:t>
            </a:r>
            <a:r>
              <a:rPr dirty="0" sz="1000" spc="-5">
                <a:latin typeface="Times New Roman"/>
                <a:cs typeface="Times New Roman"/>
              </a:rPr>
              <a:t>a[i];  a[i] =</a:t>
            </a:r>
            <a:r>
              <a:rPr dirty="0" sz="1000" spc="-75">
                <a:latin typeface="Times New Roman"/>
                <a:cs typeface="Times New Roman"/>
              </a:rPr>
              <a:t> </a:t>
            </a:r>
            <a:r>
              <a:rPr dirty="0" sz="1000">
                <a:latin typeface="Times New Roman"/>
                <a:cs typeface="Times New Roman"/>
              </a:rPr>
              <a:t>a[j];</a:t>
            </a:r>
            <a:endParaRPr sz="1000">
              <a:latin typeface="Times New Roman"/>
              <a:cs typeface="Times New Roman"/>
            </a:endParaRPr>
          </a:p>
          <a:p>
            <a:pPr algn="ctr" marR="308610">
              <a:lnSpc>
                <a:spcPts val="1100"/>
              </a:lnSpc>
            </a:pPr>
            <a:r>
              <a:rPr dirty="0" sz="1000" spc="-5">
                <a:latin typeface="Times New Roman"/>
                <a:cs typeface="Times New Roman"/>
              </a:rPr>
              <a:t>a[j] =</a:t>
            </a:r>
            <a:r>
              <a:rPr dirty="0" sz="1000" spc="-75">
                <a:latin typeface="Times New Roman"/>
                <a:cs typeface="Times New Roman"/>
              </a:rPr>
              <a:t> </a:t>
            </a:r>
            <a:r>
              <a:rPr dirty="0" sz="1000" spc="-5">
                <a:latin typeface="Times New Roman"/>
                <a:cs typeface="Times New Roman"/>
              </a:rPr>
              <a:t>temp;</a:t>
            </a:r>
            <a:endParaRPr sz="1000">
              <a:latin typeface="Times New Roman"/>
              <a:cs typeface="Times New Roman"/>
            </a:endParaRPr>
          </a:p>
          <a:p>
            <a:pPr algn="ctr" marR="1760855">
              <a:lnSpc>
                <a:spcPts val="1150"/>
              </a:lnSpc>
            </a:pPr>
            <a:r>
              <a:rPr dirty="0" sz="1000" spc="-5">
                <a:latin typeface="Times New Roman"/>
                <a:cs typeface="Times New Roman"/>
              </a:rPr>
              <a:t>}</a:t>
            </a:r>
            <a:endParaRPr sz="1000">
              <a:latin typeface="Times New Roman"/>
              <a:cs typeface="Times New Roman"/>
            </a:endParaRPr>
          </a:p>
          <a:p>
            <a:pPr marL="1383665" marR="3387725">
              <a:lnSpc>
                <a:spcPct val="95700"/>
              </a:lnSpc>
              <a:spcBef>
                <a:spcPts val="25"/>
              </a:spcBef>
            </a:pPr>
            <a:r>
              <a:rPr dirty="0" sz="1000" spc="-5">
                <a:latin typeface="Times New Roman"/>
                <a:cs typeface="Times New Roman"/>
              </a:rPr>
              <a:t>} </a:t>
            </a:r>
            <a:r>
              <a:rPr dirty="0" sz="1000" spc="-10">
                <a:latin typeface="Times New Roman"/>
                <a:cs typeface="Times New Roman"/>
              </a:rPr>
              <a:t>while </a:t>
            </a:r>
            <a:r>
              <a:rPr dirty="0" sz="1000" spc="-5">
                <a:latin typeface="Times New Roman"/>
                <a:cs typeface="Times New Roman"/>
              </a:rPr>
              <a:t>(i &lt;</a:t>
            </a:r>
            <a:r>
              <a:rPr dirty="0" sz="1000" spc="-60">
                <a:latin typeface="Times New Roman"/>
                <a:cs typeface="Times New Roman"/>
              </a:rPr>
              <a:t> </a:t>
            </a:r>
            <a:r>
              <a:rPr dirty="0" sz="1000" spc="5">
                <a:latin typeface="Times New Roman"/>
                <a:cs typeface="Times New Roman"/>
              </a:rPr>
              <a:t>j);  </a:t>
            </a:r>
            <a:r>
              <a:rPr dirty="0" sz="1000" spc="-5">
                <a:latin typeface="Times New Roman"/>
                <a:cs typeface="Times New Roman"/>
              </a:rPr>
              <a:t>temp =</a:t>
            </a:r>
            <a:r>
              <a:rPr dirty="0" sz="1000" spc="-60">
                <a:latin typeface="Times New Roman"/>
                <a:cs typeface="Times New Roman"/>
              </a:rPr>
              <a:t> </a:t>
            </a:r>
            <a:r>
              <a:rPr dirty="0" sz="1000" spc="-5">
                <a:latin typeface="Times New Roman"/>
                <a:cs typeface="Times New Roman"/>
              </a:rPr>
              <a:t>a[left];  a[left] = </a:t>
            </a:r>
            <a:r>
              <a:rPr dirty="0" sz="1000">
                <a:latin typeface="Times New Roman"/>
                <a:cs typeface="Times New Roman"/>
              </a:rPr>
              <a:t>a[j];  </a:t>
            </a:r>
            <a:r>
              <a:rPr dirty="0" sz="1000" spc="-5">
                <a:latin typeface="Times New Roman"/>
                <a:cs typeface="Times New Roman"/>
              </a:rPr>
              <a:t>a[j] =</a:t>
            </a:r>
            <a:r>
              <a:rPr dirty="0" sz="1000" spc="-75">
                <a:latin typeface="Times New Roman"/>
                <a:cs typeface="Times New Roman"/>
              </a:rPr>
              <a:t> </a:t>
            </a:r>
            <a:r>
              <a:rPr dirty="0" sz="1000" spc="-5">
                <a:latin typeface="Times New Roman"/>
                <a:cs typeface="Times New Roman"/>
              </a:rPr>
              <a:t>temp;</a:t>
            </a:r>
            <a:endParaRPr sz="1000">
              <a:latin typeface="Times New Roman"/>
              <a:cs typeface="Times New Roman"/>
            </a:endParaRPr>
          </a:p>
          <a:p>
            <a:pPr>
              <a:lnSpc>
                <a:spcPct val="100000"/>
              </a:lnSpc>
              <a:spcBef>
                <a:spcPts val="30"/>
              </a:spcBef>
            </a:pPr>
            <a:endParaRPr sz="1000">
              <a:latin typeface="Times New Roman"/>
              <a:cs typeface="Times New Roman"/>
            </a:endParaRPr>
          </a:p>
          <a:p>
            <a:pPr marL="1383665" marR="2914015">
              <a:lnSpc>
                <a:spcPts val="1150"/>
              </a:lnSpc>
            </a:pPr>
            <a:r>
              <a:rPr dirty="0" sz="1000" spc="-5">
                <a:latin typeface="Times New Roman"/>
                <a:cs typeface="Times New Roman"/>
              </a:rPr>
              <a:t>quickSort(a, left, j);  quickSort(a, j+1, right);</a:t>
            </a:r>
            <a:endParaRPr sz="1000">
              <a:latin typeface="Times New Roman"/>
              <a:cs typeface="Times New Roman"/>
            </a:endParaRPr>
          </a:p>
          <a:p>
            <a:pPr marL="469265">
              <a:lnSpc>
                <a:spcPts val="1125"/>
              </a:lnSpc>
            </a:pPr>
            <a:r>
              <a:rPr dirty="0" sz="1000" spc="-5">
                <a:latin typeface="Times New Roman"/>
                <a:cs typeface="Times New Roman"/>
              </a:rPr>
              <a:t>}</a:t>
            </a:r>
            <a:endParaRPr sz="1000">
              <a:latin typeface="Times New Roman"/>
              <a:cs typeface="Times New Roman"/>
            </a:endParaRPr>
          </a:p>
          <a:p>
            <a:pPr>
              <a:lnSpc>
                <a:spcPct val="100000"/>
              </a:lnSpc>
              <a:spcBef>
                <a:spcPts val="5"/>
              </a:spcBef>
            </a:pPr>
            <a:endParaRPr sz="1200">
              <a:latin typeface="Times New Roman"/>
              <a:cs typeface="Times New Roman"/>
            </a:endParaRPr>
          </a:p>
          <a:p>
            <a:pPr marL="12700" marR="5080">
              <a:lnSpc>
                <a:spcPts val="1380"/>
              </a:lnSpc>
            </a:pPr>
            <a:r>
              <a:rPr dirty="0" sz="1200">
                <a:latin typeface="Times New Roman"/>
                <a:cs typeface="Times New Roman"/>
              </a:rPr>
              <a:t>This is actually a </a:t>
            </a:r>
            <a:r>
              <a:rPr dirty="0" sz="1200" spc="5">
                <a:latin typeface="Times New Roman"/>
                <a:cs typeface="Times New Roman"/>
              </a:rPr>
              <a:t>very </a:t>
            </a:r>
            <a:r>
              <a:rPr dirty="0" sz="1200" spc="-5">
                <a:latin typeface="Times New Roman"/>
                <a:cs typeface="Times New Roman"/>
              </a:rPr>
              <a:t>simple </a:t>
            </a:r>
            <a:r>
              <a:rPr dirty="0" sz="1200">
                <a:latin typeface="Times New Roman"/>
                <a:cs typeface="Times New Roman"/>
              </a:rPr>
              <a:t>algorithm but </a:t>
            </a:r>
            <a:r>
              <a:rPr dirty="0" sz="1200" spc="-5">
                <a:latin typeface="Times New Roman"/>
                <a:cs typeface="Times New Roman"/>
              </a:rPr>
              <a:t>students </a:t>
            </a:r>
            <a:r>
              <a:rPr dirty="0" sz="1200">
                <a:latin typeface="Times New Roman"/>
                <a:cs typeface="Times New Roman"/>
              </a:rPr>
              <a:t>find it very difficult to remember. If  is broken in logical </a:t>
            </a:r>
            <a:r>
              <a:rPr dirty="0" sz="1200" spc="-5">
                <a:latin typeface="Times New Roman"/>
                <a:cs typeface="Times New Roman"/>
              </a:rPr>
              <a:t>steps </a:t>
            </a:r>
            <a:r>
              <a:rPr dirty="0" sz="1200">
                <a:latin typeface="Times New Roman"/>
                <a:cs typeface="Times New Roman"/>
              </a:rPr>
              <a:t>as </a:t>
            </a:r>
            <a:r>
              <a:rPr dirty="0" sz="1200" spc="-5">
                <a:latin typeface="Times New Roman"/>
                <a:cs typeface="Times New Roman"/>
              </a:rPr>
              <a:t>shown </a:t>
            </a:r>
            <a:r>
              <a:rPr dirty="0" sz="1200">
                <a:latin typeface="Times New Roman"/>
                <a:cs typeface="Times New Roman"/>
              </a:rPr>
              <a:t>below, it becomes</a:t>
            </a:r>
            <a:r>
              <a:rPr dirty="0" sz="1200" spc="-100">
                <a:latin typeface="Times New Roman"/>
                <a:cs typeface="Times New Roman"/>
              </a:rPr>
              <a:t> </a:t>
            </a:r>
            <a:r>
              <a:rPr dirty="0" sz="1200">
                <a:latin typeface="Times New Roman"/>
                <a:cs typeface="Times New Roman"/>
              </a:rPr>
              <a:t>trivial.</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ts val="1175"/>
              </a:lnSpc>
              <a:spcBef>
                <a:spcPts val="5"/>
              </a:spcBef>
            </a:pPr>
            <a:r>
              <a:rPr dirty="0" sz="1000" spc="-5">
                <a:latin typeface="Times New Roman"/>
                <a:cs typeface="Times New Roman"/>
              </a:rPr>
              <a:t>void </a:t>
            </a:r>
            <a:r>
              <a:rPr dirty="0" sz="1000">
                <a:latin typeface="Times New Roman"/>
                <a:cs typeface="Times New Roman"/>
              </a:rPr>
              <a:t>quickSort(int </a:t>
            </a:r>
            <a:r>
              <a:rPr dirty="0" sz="1000" spc="-5">
                <a:latin typeface="Times New Roman"/>
                <a:cs typeface="Times New Roman"/>
              </a:rPr>
              <a:t>a[], int </a:t>
            </a:r>
            <a:r>
              <a:rPr dirty="0" sz="1000">
                <a:latin typeface="Times New Roman"/>
                <a:cs typeface="Times New Roman"/>
              </a:rPr>
              <a:t>left, </a:t>
            </a:r>
            <a:r>
              <a:rPr dirty="0" sz="1000" spc="-5">
                <a:latin typeface="Times New Roman"/>
                <a:cs typeface="Times New Roman"/>
              </a:rPr>
              <a:t>int</a:t>
            </a:r>
            <a:r>
              <a:rPr dirty="0" sz="1000" spc="-35">
                <a:latin typeface="Times New Roman"/>
                <a:cs typeface="Times New Roman"/>
              </a:rPr>
              <a:t> </a:t>
            </a:r>
            <a:r>
              <a:rPr dirty="0" sz="1000" spc="-5">
                <a:latin typeface="Times New Roman"/>
                <a:cs typeface="Times New Roman"/>
              </a:rPr>
              <a:t>right)</a:t>
            </a:r>
            <a:endParaRPr sz="1000">
              <a:latin typeface="Times New Roman"/>
              <a:cs typeface="Times New Roman"/>
            </a:endParaRPr>
          </a:p>
          <a:p>
            <a:pPr marL="469900">
              <a:lnSpc>
                <a:spcPts val="1150"/>
              </a:lnSpc>
            </a:pPr>
            <a:r>
              <a:rPr dirty="0" sz="1000" spc="-5">
                <a:latin typeface="Times New Roman"/>
                <a:cs typeface="Times New Roman"/>
              </a:rPr>
              <a:t>{</a:t>
            </a:r>
            <a:endParaRPr sz="1000">
              <a:latin typeface="Times New Roman"/>
              <a:cs typeface="Times New Roman"/>
            </a:endParaRPr>
          </a:p>
          <a:p>
            <a:pPr marL="926465">
              <a:lnSpc>
                <a:spcPts val="1150"/>
              </a:lnSpc>
            </a:pPr>
            <a:r>
              <a:rPr dirty="0" sz="1000" spc="-5">
                <a:latin typeface="Times New Roman"/>
                <a:cs typeface="Times New Roman"/>
              </a:rPr>
              <a:t>int</a:t>
            </a:r>
            <a:r>
              <a:rPr dirty="0" sz="1000" spc="-90">
                <a:latin typeface="Times New Roman"/>
                <a:cs typeface="Times New Roman"/>
              </a:rPr>
              <a:t> </a:t>
            </a:r>
            <a:r>
              <a:rPr dirty="0" sz="1000" spc="-5">
                <a:latin typeface="Times New Roman"/>
                <a:cs typeface="Times New Roman"/>
              </a:rPr>
              <a:t>p;</a:t>
            </a:r>
            <a:endParaRPr sz="1000">
              <a:latin typeface="Times New Roman"/>
              <a:cs typeface="Times New Roman"/>
            </a:endParaRPr>
          </a:p>
          <a:p>
            <a:pPr marL="926465">
              <a:lnSpc>
                <a:spcPts val="1150"/>
              </a:lnSpc>
            </a:pPr>
            <a:r>
              <a:rPr dirty="0" sz="1000" spc="-5">
                <a:latin typeface="Times New Roman"/>
                <a:cs typeface="Times New Roman"/>
              </a:rPr>
              <a:t>if (left &lt;</a:t>
            </a:r>
            <a:r>
              <a:rPr dirty="0" sz="1000" spc="-55">
                <a:latin typeface="Times New Roman"/>
                <a:cs typeface="Times New Roman"/>
              </a:rPr>
              <a:t> </a:t>
            </a:r>
            <a:r>
              <a:rPr dirty="0" sz="1000" spc="-5">
                <a:latin typeface="Times New Roman"/>
                <a:cs typeface="Times New Roman"/>
              </a:rPr>
              <a:t>right){</a:t>
            </a:r>
            <a:endParaRPr sz="1000">
              <a:latin typeface="Times New Roman"/>
              <a:cs typeface="Times New Roman"/>
            </a:endParaRPr>
          </a:p>
          <a:p>
            <a:pPr marL="1383665" marR="2781300">
              <a:lnSpc>
                <a:spcPct val="95500"/>
              </a:lnSpc>
              <a:spcBef>
                <a:spcPts val="30"/>
              </a:spcBef>
            </a:pPr>
            <a:r>
              <a:rPr dirty="0" sz="1000" spc="-5">
                <a:latin typeface="Times New Roman"/>
                <a:cs typeface="Times New Roman"/>
              </a:rPr>
              <a:t>p = </a:t>
            </a:r>
            <a:r>
              <a:rPr dirty="0" sz="1000">
                <a:latin typeface="Times New Roman"/>
                <a:cs typeface="Times New Roman"/>
              </a:rPr>
              <a:t>partition(a, </a:t>
            </a:r>
            <a:r>
              <a:rPr dirty="0" sz="1000" spc="-5">
                <a:latin typeface="Times New Roman"/>
                <a:cs typeface="Times New Roman"/>
              </a:rPr>
              <a:t>left,</a:t>
            </a:r>
            <a:r>
              <a:rPr dirty="0" sz="1000" spc="-55">
                <a:latin typeface="Times New Roman"/>
                <a:cs typeface="Times New Roman"/>
              </a:rPr>
              <a:t> </a:t>
            </a:r>
            <a:r>
              <a:rPr dirty="0" sz="1000" spc="-5">
                <a:latin typeface="Times New Roman"/>
                <a:cs typeface="Times New Roman"/>
              </a:rPr>
              <a:t>right);  quickSort(a, left, p-1);  quickSort(a, p+1, right);</a:t>
            </a:r>
            <a:endParaRPr sz="1000">
              <a:latin typeface="Times New Roman"/>
              <a:cs typeface="Times New Roman"/>
            </a:endParaRPr>
          </a:p>
          <a:p>
            <a:pPr marL="926465">
              <a:lnSpc>
                <a:spcPts val="1130"/>
              </a:lnSpc>
            </a:pPr>
            <a:r>
              <a:rPr dirty="0" sz="1000" spc="-5">
                <a:latin typeface="Times New Roman"/>
                <a:cs typeface="Times New Roman"/>
              </a:rPr>
              <a:t>}</a:t>
            </a:r>
            <a:endParaRPr sz="1000">
              <a:latin typeface="Times New Roman"/>
              <a:cs typeface="Times New Roman"/>
            </a:endParaRPr>
          </a:p>
          <a:p>
            <a:pPr marL="469900">
              <a:lnSpc>
                <a:spcPts val="1175"/>
              </a:lnSpc>
            </a:pPr>
            <a:r>
              <a:rPr dirty="0" sz="1000" spc="-5">
                <a:latin typeface="Times New Roman"/>
                <a:cs typeface="Times New Roman"/>
              </a:rPr>
              <a:t>}</a:t>
            </a:r>
            <a:endParaRPr sz="1000">
              <a:latin typeface="Times New Roman"/>
              <a:cs typeface="Times New Roman"/>
            </a:endParaRPr>
          </a:p>
          <a:p>
            <a:pPr>
              <a:lnSpc>
                <a:spcPct val="100000"/>
              </a:lnSpc>
            </a:pPr>
            <a:endParaRPr sz="1000">
              <a:latin typeface="Times New Roman"/>
              <a:cs typeface="Times New Roman"/>
            </a:endParaRPr>
          </a:p>
          <a:p>
            <a:pPr marL="469900">
              <a:lnSpc>
                <a:spcPts val="1175"/>
              </a:lnSpc>
              <a:spcBef>
                <a:spcPts val="635"/>
              </a:spcBef>
            </a:pPr>
            <a:r>
              <a:rPr dirty="0" sz="1000" spc="-5">
                <a:latin typeface="Times New Roman"/>
                <a:cs typeface="Times New Roman"/>
              </a:rPr>
              <a:t>int partition(int </a:t>
            </a:r>
            <a:r>
              <a:rPr dirty="0" sz="1000">
                <a:latin typeface="Times New Roman"/>
                <a:cs typeface="Times New Roman"/>
              </a:rPr>
              <a:t>a[], </a:t>
            </a:r>
            <a:r>
              <a:rPr dirty="0" sz="1000" spc="-5">
                <a:latin typeface="Times New Roman"/>
                <a:cs typeface="Times New Roman"/>
              </a:rPr>
              <a:t>int left, int</a:t>
            </a:r>
            <a:r>
              <a:rPr dirty="0" sz="1000" spc="15">
                <a:latin typeface="Times New Roman"/>
                <a:cs typeface="Times New Roman"/>
              </a:rPr>
              <a:t> </a:t>
            </a:r>
            <a:r>
              <a:rPr dirty="0" sz="1000">
                <a:latin typeface="Times New Roman"/>
                <a:cs typeface="Times New Roman"/>
              </a:rPr>
              <a:t>right)</a:t>
            </a:r>
            <a:endParaRPr sz="1000">
              <a:latin typeface="Times New Roman"/>
              <a:cs typeface="Times New Roman"/>
            </a:endParaRPr>
          </a:p>
          <a:p>
            <a:pPr marL="469900">
              <a:lnSpc>
                <a:spcPts val="1155"/>
              </a:lnSpc>
            </a:pPr>
            <a:r>
              <a:rPr dirty="0" sz="1000" spc="-5">
                <a:latin typeface="Times New Roman"/>
                <a:cs typeface="Times New Roman"/>
              </a:rPr>
              <a:t>{</a:t>
            </a:r>
            <a:endParaRPr sz="1000">
              <a:latin typeface="Times New Roman"/>
              <a:cs typeface="Times New Roman"/>
            </a:endParaRPr>
          </a:p>
          <a:p>
            <a:pPr marL="926465" marR="4116704">
              <a:lnSpc>
                <a:spcPts val="1150"/>
              </a:lnSpc>
              <a:spcBef>
                <a:spcPts val="55"/>
              </a:spcBef>
            </a:pPr>
            <a:r>
              <a:rPr dirty="0" sz="1000" spc="-5">
                <a:latin typeface="Times New Roman"/>
                <a:cs typeface="Times New Roman"/>
              </a:rPr>
              <a:t>int i; j;  int</a:t>
            </a:r>
            <a:r>
              <a:rPr dirty="0" sz="1000" spc="-75">
                <a:latin typeface="Times New Roman"/>
                <a:cs typeface="Times New Roman"/>
              </a:rPr>
              <a:t> </a:t>
            </a:r>
            <a:r>
              <a:rPr dirty="0" sz="1000" spc="-5">
                <a:latin typeface="Times New Roman"/>
                <a:cs typeface="Times New Roman"/>
              </a:rPr>
              <a:t>pivot;</a:t>
            </a:r>
            <a:endParaRPr sz="1000">
              <a:latin typeface="Times New Roman"/>
              <a:cs typeface="Times New Roman"/>
            </a:endParaRPr>
          </a:p>
          <a:p>
            <a:pPr marL="926465">
              <a:lnSpc>
                <a:spcPts val="1085"/>
              </a:lnSpc>
            </a:pPr>
            <a:r>
              <a:rPr dirty="0" sz="1000" spc="-5">
                <a:latin typeface="Times New Roman"/>
                <a:cs typeface="Times New Roman"/>
              </a:rPr>
              <a:t>i = left +</a:t>
            </a:r>
            <a:r>
              <a:rPr dirty="0" sz="1000" spc="-7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926465">
              <a:lnSpc>
                <a:spcPts val="1150"/>
              </a:lnSpc>
            </a:pPr>
            <a:r>
              <a:rPr dirty="0" sz="1000" spc="-5">
                <a:latin typeface="Times New Roman"/>
                <a:cs typeface="Times New Roman"/>
              </a:rPr>
              <a:t>j =</a:t>
            </a:r>
            <a:r>
              <a:rPr dirty="0" sz="1000" spc="-90">
                <a:latin typeface="Times New Roman"/>
                <a:cs typeface="Times New Roman"/>
              </a:rPr>
              <a:t> </a:t>
            </a:r>
            <a:r>
              <a:rPr dirty="0" sz="1000">
                <a:latin typeface="Times New Roman"/>
                <a:cs typeface="Times New Roman"/>
              </a:rPr>
              <a:t>right;</a:t>
            </a:r>
            <a:endParaRPr sz="1000">
              <a:latin typeface="Times New Roman"/>
              <a:cs typeface="Times New Roman"/>
            </a:endParaRPr>
          </a:p>
          <a:p>
            <a:pPr marL="926465">
              <a:lnSpc>
                <a:spcPts val="1150"/>
              </a:lnSpc>
            </a:pPr>
            <a:r>
              <a:rPr dirty="0" sz="1000" spc="-5">
                <a:latin typeface="Times New Roman"/>
                <a:cs typeface="Times New Roman"/>
              </a:rPr>
              <a:t>pivot =</a:t>
            </a:r>
            <a:r>
              <a:rPr dirty="0" sz="1000" spc="-60">
                <a:latin typeface="Times New Roman"/>
                <a:cs typeface="Times New Roman"/>
              </a:rPr>
              <a:t> </a:t>
            </a:r>
            <a:r>
              <a:rPr dirty="0" sz="1000" spc="-5">
                <a:latin typeface="Times New Roman"/>
                <a:cs typeface="Times New Roman"/>
              </a:rPr>
              <a:t>a[left];</a:t>
            </a:r>
            <a:endParaRPr sz="1000">
              <a:latin typeface="Times New Roman"/>
              <a:cs typeface="Times New Roman"/>
            </a:endParaRPr>
          </a:p>
          <a:p>
            <a:pPr algn="just" marL="926465" marR="2720340" indent="-635">
              <a:lnSpc>
                <a:spcPts val="1150"/>
              </a:lnSpc>
              <a:spcBef>
                <a:spcPts val="55"/>
              </a:spcBef>
            </a:pPr>
            <a:r>
              <a:rPr dirty="0" sz="1000" spc="-10">
                <a:latin typeface="Times New Roman"/>
                <a:cs typeface="Times New Roman"/>
              </a:rPr>
              <a:t>while(i </a:t>
            </a:r>
            <a:r>
              <a:rPr dirty="0" sz="1000" spc="-5">
                <a:latin typeface="Times New Roman"/>
                <a:cs typeface="Times New Roman"/>
              </a:rPr>
              <a:t>&lt; right &amp;&amp; a[i] &lt; </a:t>
            </a:r>
            <a:r>
              <a:rPr dirty="0" sz="1000">
                <a:latin typeface="Times New Roman"/>
                <a:cs typeface="Times New Roman"/>
              </a:rPr>
              <a:t>pivot) </a:t>
            </a:r>
            <a:r>
              <a:rPr dirty="0" sz="1000" spc="-5">
                <a:latin typeface="Times New Roman"/>
                <a:cs typeface="Times New Roman"/>
              </a:rPr>
              <a:t>i++;  </a:t>
            </a:r>
            <a:r>
              <a:rPr dirty="0" sz="1000" spc="-10">
                <a:latin typeface="Times New Roman"/>
                <a:cs typeface="Times New Roman"/>
              </a:rPr>
              <a:t>while(j </a:t>
            </a:r>
            <a:r>
              <a:rPr dirty="0" sz="1000" spc="-5">
                <a:latin typeface="Times New Roman"/>
                <a:cs typeface="Times New Roman"/>
              </a:rPr>
              <a:t>&gt; left &amp;&amp; </a:t>
            </a:r>
            <a:r>
              <a:rPr dirty="0" sz="1000">
                <a:latin typeface="Times New Roman"/>
                <a:cs typeface="Times New Roman"/>
              </a:rPr>
              <a:t>a[j] </a:t>
            </a:r>
            <a:r>
              <a:rPr dirty="0" sz="1000" spc="-5">
                <a:latin typeface="Times New Roman"/>
                <a:cs typeface="Times New Roman"/>
              </a:rPr>
              <a:t>&gt;= pivot) j++;  if(i &lt;</a:t>
            </a:r>
            <a:r>
              <a:rPr dirty="0" sz="1000" spc="-80">
                <a:latin typeface="Times New Roman"/>
                <a:cs typeface="Times New Roman"/>
              </a:rPr>
              <a:t> </a:t>
            </a:r>
            <a:r>
              <a:rPr dirty="0" sz="1000" spc="-5">
                <a:latin typeface="Times New Roman"/>
                <a:cs typeface="Times New Roman"/>
              </a:rPr>
              <a:t>j)</a:t>
            </a:r>
            <a:endParaRPr sz="1000">
              <a:latin typeface="Times New Roman"/>
              <a:cs typeface="Times New Roman"/>
            </a:endParaRPr>
          </a:p>
          <a:p>
            <a:pPr marL="1383665">
              <a:lnSpc>
                <a:spcPts val="1085"/>
              </a:lnSpc>
            </a:pPr>
            <a:r>
              <a:rPr dirty="0" sz="1000" spc="-10">
                <a:latin typeface="Times New Roman"/>
                <a:cs typeface="Times New Roman"/>
              </a:rPr>
              <a:t>swap(a[i],</a:t>
            </a:r>
            <a:r>
              <a:rPr dirty="0" sz="1000" spc="-20">
                <a:latin typeface="Times New Roman"/>
                <a:cs typeface="Times New Roman"/>
              </a:rPr>
              <a:t> </a:t>
            </a:r>
            <a:r>
              <a:rPr dirty="0" sz="1000" spc="-5">
                <a:latin typeface="Times New Roman"/>
                <a:cs typeface="Times New Roman"/>
              </a:rPr>
              <a:t>a[j]);</a:t>
            </a:r>
            <a:endParaRPr sz="1000">
              <a:latin typeface="Times New Roman"/>
              <a:cs typeface="Times New Roman"/>
            </a:endParaRPr>
          </a:p>
          <a:p>
            <a:pPr marL="926465" marR="3646804" indent="-635">
              <a:lnSpc>
                <a:spcPts val="1150"/>
              </a:lnSpc>
              <a:spcBef>
                <a:spcPts val="55"/>
              </a:spcBef>
            </a:pPr>
            <a:r>
              <a:rPr dirty="0" sz="1000" spc="-10">
                <a:latin typeface="Times New Roman"/>
                <a:cs typeface="Times New Roman"/>
              </a:rPr>
              <a:t>swap(a[left], </a:t>
            </a:r>
            <a:r>
              <a:rPr dirty="0" sz="1000">
                <a:latin typeface="Times New Roman"/>
                <a:cs typeface="Times New Roman"/>
              </a:rPr>
              <a:t>a[j]);  </a:t>
            </a:r>
            <a:r>
              <a:rPr dirty="0" sz="1000" spc="-5">
                <a:latin typeface="Times New Roman"/>
                <a:cs typeface="Times New Roman"/>
              </a:rPr>
              <a:t>return</a:t>
            </a:r>
            <a:r>
              <a:rPr dirty="0" sz="1000" spc="-80">
                <a:latin typeface="Times New Roman"/>
                <a:cs typeface="Times New Roman"/>
              </a:rPr>
              <a:t> </a:t>
            </a:r>
            <a:r>
              <a:rPr dirty="0" sz="1000" spc="-5">
                <a:latin typeface="Times New Roman"/>
                <a:cs typeface="Times New Roman"/>
              </a:rPr>
              <a:t>j;</a:t>
            </a:r>
            <a:endParaRPr sz="1000">
              <a:latin typeface="Times New Roman"/>
              <a:cs typeface="Times New Roman"/>
            </a:endParaRPr>
          </a:p>
          <a:p>
            <a:pPr marL="469265">
              <a:lnSpc>
                <a:spcPts val="1120"/>
              </a:lnSpc>
            </a:pPr>
            <a:r>
              <a:rPr dirty="0" sz="1000" spc="-5">
                <a:latin typeface="Times New Roman"/>
                <a:cs typeface="Times New Roman"/>
              </a:rPr>
              <a:t>}</a:t>
            </a:r>
            <a:endParaRPr sz="10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5604"/>
            <a:ext cx="5513070" cy="7005955"/>
          </a:xfrm>
          <a:prstGeom prst="rect">
            <a:avLst/>
          </a:prstGeom>
        </p:spPr>
        <p:txBody>
          <a:bodyPr wrap="square" lIns="0" tIns="0" rIns="0" bIns="0" rtlCol="0" vert="horz">
            <a:spAutoFit/>
          </a:bodyPr>
          <a:lstStyle/>
          <a:p>
            <a:pPr algn="just" marL="12700">
              <a:lnSpc>
                <a:spcPct val="100000"/>
              </a:lnSpc>
            </a:pPr>
            <a:r>
              <a:rPr dirty="0" sz="1600" spc="-5">
                <a:latin typeface="Times New Roman"/>
                <a:cs typeface="Times New Roman"/>
              </a:rPr>
              <a:t>10.10 </a:t>
            </a:r>
            <a:r>
              <a:rPr dirty="0" sz="1600" spc="-10" b="1">
                <a:latin typeface="Times New Roman"/>
                <a:cs typeface="Times New Roman"/>
              </a:rPr>
              <a:t>Short </a:t>
            </a:r>
            <a:r>
              <a:rPr dirty="0" sz="1600" spc="-5" b="1">
                <a:latin typeface="Times New Roman"/>
                <a:cs typeface="Times New Roman"/>
              </a:rPr>
              <a:t>circuiting || and</a:t>
            </a:r>
            <a:r>
              <a:rPr dirty="0" sz="1600" spc="10" b="1">
                <a:latin typeface="Times New Roman"/>
                <a:cs typeface="Times New Roman"/>
              </a:rPr>
              <a:t> </a:t>
            </a:r>
            <a:r>
              <a:rPr dirty="0" sz="1600" spc="-5" b="1">
                <a:latin typeface="Times New Roman"/>
                <a:cs typeface="Times New Roman"/>
              </a:rPr>
              <a:t>&amp;&amp;</a:t>
            </a:r>
            <a:endParaRPr sz="1600">
              <a:latin typeface="Times New Roman"/>
              <a:cs typeface="Times New Roman"/>
            </a:endParaRPr>
          </a:p>
          <a:p>
            <a:pPr algn="just" marL="12700" marR="5080">
              <a:lnSpc>
                <a:spcPts val="1380"/>
              </a:lnSpc>
              <a:spcBef>
                <a:spcPts val="1420"/>
              </a:spcBef>
            </a:pPr>
            <a:r>
              <a:rPr dirty="0" sz="1200">
                <a:latin typeface="Times New Roman"/>
                <a:cs typeface="Times New Roman"/>
              </a:rPr>
              <a:t>The logical and operator, &amp;&amp;, and logical or operators, </a:t>
            </a:r>
            <a:r>
              <a:rPr dirty="0" sz="1200" spc="-5">
                <a:latin typeface="Times New Roman"/>
                <a:cs typeface="Times New Roman"/>
              </a:rPr>
              <a:t>||, </a:t>
            </a:r>
            <a:r>
              <a:rPr dirty="0" sz="1200">
                <a:latin typeface="Times New Roman"/>
                <a:cs typeface="Times New Roman"/>
              </a:rPr>
              <a:t>are </a:t>
            </a:r>
            <a:r>
              <a:rPr dirty="0" sz="1200" spc="-5">
                <a:latin typeface="Times New Roman"/>
                <a:cs typeface="Times New Roman"/>
              </a:rPr>
              <a:t>special </a:t>
            </a:r>
            <a:r>
              <a:rPr dirty="0" sz="1200">
                <a:latin typeface="Times New Roman"/>
                <a:cs typeface="Times New Roman"/>
              </a:rPr>
              <a:t>due to the C/C++  </a:t>
            </a:r>
            <a:r>
              <a:rPr dirty="0" sz="1200" spc="-5">
                <a:latin typeface="Times New Roman"/>
                <a:cs typeface="Times New Roman"/>
              </a:rPr>
              <a:t>short </a:t>
            </a:r>
            <a:r>
              <a:rPr dirty="0" sz="1200">
                <a:latin typeface="Times New Roman"/>
                <a:cs typeface="Times New Roman"/>
              </a:rPr>
              <a:t>circuiting rule, i.e. a </a:t>
            </a:r>
            <a:r>
              <a:rPr dirty="0" sz="1200" spc="-5">
                <a:latin typeface="Times New Roman"/>
                <a:cs typeface="Times New Roman"/>
              </a:rPr>
              <a:t>|| </a:t>
            </a:r>
            <a:r>
              <a:rPr dirty="0" sz="1200">
                <a:latin typeface="Times New Roman"/>
                <a:cs typeface="Times New Roman"/>
              </a:rPr>
              <a:t>b and a &amp;&amp; b are </a:t>
            </a:r>
            <a:r>
              <a:rPr dirty="0" sz="1200" spc="-5">
                <a:latin typeface="Times New Roman"/>
                <a:cs typeface="Times New Roman"/>
              </a:rPr>
              <a:t>short </a:t>
            </a:r>
            <a:r>
              <a:rPr dirty="0" sz="1200">
                <a:latin typeface="Times New Roman"/>
                <a:cs typeface="Times New Roman"/>
              </a:rPr>
              <a:t>circuit evaluated. That is, logical  expressions are evaluated left to right and evaluation </a:t>
            </a:r>
            <a:r>
              <a:rPr dirty="0" sz="1200" spc="-5">
                <a:latin typeface="Times New Roman"/>
                <a:cs typeface="Times New Roman"/>
              </a:rPr>
              <a:t>stops </a:t>
            </a:r>
            <a:r>
              <a:rPr dirty="0" sz="1200">
                <a:latin typeface="Times New Roman"/>
                <a:cs typeface="Times New Roman"/>
              </a:rPr>
              <a:t>as </a:t>
            </a:r>
            <a:r>
              <a:rPr dirty="0" sz="1200" spc="-5">
                <a:latin typeface="Times New Roman"/>
                <a:cs typeface="Times New Roman"/>
              </a:rPr>
              <a:t>soon </a:t>
            </a:r>
            <a:r>
              <a:rPr dirty="0" sz="1200">
                <a:latin typeface="Times New Roman"/>
                <a:cs typeface="Times New Roman"/>
              </a:rPr>
              <a:t>as the </a:t>
            </a:r>
            <a:r>
              <a:rPr dirty="0" sz="1200" spc="5">
                <a:latin typeface="Times New Roman"/>
                <a:cs typeface="Times New Roman"/>
              </a:rPr>
              <a:t>final </a:t>
            </a:r>
            <a:r>
              <a:rPr dirty="0" sz="1200">
                <a:latin typeface="Times New Roman"/>
                <a:cs typeface="Times New Roman"/>
              </a:rPr>
              <a:t>truth value  can be</a:t>
            </a:r>
            <a:r>
              <a:rPr dirty="0" sz="1200" spc="-105">
                <a:latin typeface="Times New Roman"/>
                <a:cs typeface="Times New Roman"/>
              </a:rPr>
              <a:t> </a:t>
            </a:r>
            <a:r>
              <a:rPr dirty="0" sz="1200">
                <a:latin typeface="Times New Roman"/>
                <a:cs typeface="Times New Roman"/>
              </a:rPr>
              <a:t>determined.</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spc="-5">
                <a:latin typeface="Times New Roman"/>
                <a:cs typeface="Times New Roman"/>
              </a:rPr>
              <a:t>Short-circuiting </a:t>
            </a:r>
            <a:r>
              <a:rPr dirty="0" sz="1200">
                <a:latin typeface="Times New Roman"/>
                <a:cs typeface="Times New Roman"/>
              </a:rPr>
              <a:t>is a </a:t>
            </a:r>
            <a:r>
              <a:rPr dirty="0" sz="1200" spc="5">
                <a:latin typeface="Times New Roman"/>
                <a:cs typeface="Times New Roman"/>
              </a:rPr>
              <a:t>very </a:t>
            </a:r>
            <a:r>
              <a:rPr dirty="0" sz="1200">
                <a:latin typeface="Times New Roman"/>
                <a:cs typeface="Times New Roman"/>
              </a:rPr>
              <a:t>useful tool. It can be used </a:t>
            </a:r>
            <a:r>
              <a:rPr dirty="0" sz="1200" spc="-5">
                <a:latin typeface="Times New Roman"/>
                <a:cs typeface="Times New Roman"/>
              </a:rPr>
              <a:t>where </a:t>
            </a:r>
            <a:r>
              <a:rPr dirty="0" sz="1200">
                <a:latin typeface="Times New Roman"/>
                <a:cs typeface="Times New Roman"/>
              </a:rPr>
              <a:t>one boolean expression can be  placed first to “guard” a potentially unsafe operation in a </a:t>
            </a:r>
            <a:r>
              <a:rPr dirty="0" sz="1200" spc="-5">
                <a:latin typeface="Times New Roman"/>
                <a:cs typeface="Times New Roman"/>
              </a:rPr>
              <a:t>second </a:t>
            </a:r>
            <a:r>
              <a:rPr dirty="0" sz="1200">
                <a:latin typeface="Times New Roman"/>
                <a:cs typeface="Times New Roman"/>
              </a:rPr>
              <a:t>boolean expression.  </a:t>
            </a:r>
            <a:r>
              <a:rPr dirty="0" sz="1200" spc="-5">
                <a:latin typeface="Times New Roman"/>
                <a:cs typeface="Times New Roman"/>
              </a:rPr>
              <a:t>Also, </a:t>
            </a:r>
            <a:r>
              <a:rPr dirty="0" sz="1200">
                <a:latin typeface="Times New Roman"/>
                <a:cs typeface="Times New Roman"/>
              </a:rPr>
              <a:t>time is </a:t>
            </a:r>
            <a:r>
              <a:rPr dirty="0" sz="1200" spc="-5">
                <a:latin typeface="Times New Roman"/>
                <a:cs typeface="Times New Roman"/>
              </a:rPr>
              <a:t>saved </a:t>
            </a:r>
            <a:r>
              <a:rPr dirty="0" sz="1200">
                <a:latin typeface="Times New Roman"/>
                <a:cs typeface="Times New Roman"/>
              </a:rPr>
              <a:t>in evaluation of complex expressions using operators </a:t>
            </a:r>
            <a:r>
              <a:rPr dirty="0" sz="1200" spc="-5" b="1">
                <a:latin typeface="Times New Roman"/>
                <a:cs typeface="Times New Roman"/>
              </a:rPr>
              <a:t>|| </a:t>
            </a:r>
            <a:r>
              <a:rPr dirty="0" sz="1200">
                <a:latin typeface="Times New Roman"/>
                <a:cs typeface="Times New Roman"/>
              </a:rPr>
              <a:t>and &amp;&amp;.  </a:t>
            </a:r>
            <a:r>
              <a:rPr dirty="0" sz="1200" spc="-5">
                <a:latin typeface="Times New Roman"/>
                <a:cs typeface="Times New Roman"/>
              </a:rPr>
              <a:t>However, </a:t>
            </a:r>
            <a:r>
              <a:rPr dirty="0" sz="1200">
                <a:latin typeface="Times New Roman"/>
                <a:cs typeface="Times New Roman"/>
              </a:rPr>
              <a:t>a number of issues arise if proper attention is not</a:t>
            </a:r>
            <a:r>
              <a:rPr dirty="0" sz="1200" spc="-114">
                <a:latin typeface="Times New Roman"/>
                <a:cs typeface="Times New Roman"/>
              </a:rPr>
              <a:t> </a:t>
            </a:r>
            <a:r>
              <a:rPr dirty="0" sz="1200">
                <a:latin typeface="Times New Roman"/>
                <a:cs typeface="Times New Roman"/>
              </a:rPr>
              <a:t>paid.</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pPr>
            <a:r>
              <a:rPr dirty="0" sz="1200">
                <a:latin typeface="Times New Roman"/>
                <a:cs typeface="Times New Roman"/>
              </a:rPr>
              <a:t>Let us look at the following code </a:t>
            </a:r>
            <a:r>
              <a:rPr dirty="0" sz="1200" spc="-5">
                <a:latin typeface="Times New Roman"/>
                <a:cs typeface="Times New Roman"/>
              </a:rPr>
              <a:t>segment </a:t>
            </a:r>
            <a:r>
              <a:rPr dirty="0" sz="1200">
                <a:latin typeface="Times New Roman"/>
                <a:cs typeface="Times New Roman"/>
              </a:rPr>
              <a:t>taken from a commercially developed </a:t>
            </a:r>
            <a:r>
              <a:rPr dirty="0" sz="1200" spc="-5">
                <a:latin typeface="Times New Roman"/>
                <a:cs typeface="Times New Roman"/>
              </a:rPr>
              <a:t>software  </a:t>
            </a:r>
            <a:r>
              <a:rPr dirty="0" sz="1200">
                <a:latin typeface="Times New Roman"/>
                <a:cs typeface="Times New Roman"/>
              </a:rPr>
              <a:t>for a large international</a:t>
            </a:r>
            <a:r>
              <a:rPr dirty="0" sz="1200" spc="-110">
                <a:latin typeface="Times New Roman"/>
                <a:cs typeface="Times New Roman"/>
              </a:rPr>
              <a:t> </a:t>
            </a:r>
            <a:r>
              <a:rPr dirty="0" sz="1200">
                <a:latin typeface="Times New Roman"/>
                <a:cs typeface="Times New Roman"/>
              </a:rPr>
              <a:t>bank:</a:t>
            </a:r>
            <a:endParaRPr sz="1200">
              <a:latin typeface="Times New Roman"/>
              <a:cs typeface="Times New Roman"/>
            </a:endParaRPr>
          </a:p>
          <a:p>
            <a:pPr>
              <a:lnSpc>
                <a:spcPct val="100000"/>
              </a:lnSpc>
            </a:pPr>
            <a:endParaRPr sz="1200">
              <a:latin typeface="Times New Roman"/>
              <a:cs typeface="Times New Roman"/>
            </a:endParaRPr>
          </a:p>
          <a:p>
            <a:pPr marL="469900">
              <a:lnSpc>
                <a:spcPts val="1175"/>
              </a:lnSpc>
              <a:spcBef>
                <a:spcPts val="1075"/>
              </a:spcBef>
            </a:pPr>
            <a:r>
              <a:rPr dirty="0" sz="1000" spc="-10">
                <a:latin typeface="Times New Roman"/>
                <a:cs typeface="Times New Roman"/>
              </a:rPr>
              <a:t>struct Node</a:t>
            </a:r>
            <a:r>
              <a:rPr dirty="0" sz="1000" spc="-45">
                <a:latin typeface="Times New Roman"/>
                <a:cs typeface="Times New Roman"/>
              </a:rPr>
              <a:t> </a:t>
            </a:r>
            <a:r>
              <a:rPr dirty="0" sz="1000" spc="-5">
                <a:latin typeface="Times New Roman"/>
                <a:cs typeface="Times New Roman"/>
              </a:rPr>
              <a:t>{</a:t>
            </a:r>
            <a:endParaRPr sz="1000">
              <a:latin typeface="Times New Roman"/>
              <a:cs typeface="Times New Roman"/>
            </a:endParaRPr>
          </a:p>
          <a:p>
            <a:pPr marL="926465" marR="3924300">
              <a:lnSpc>
                <a:spcPts val="1150"/>
              </a:lnSpc>
              <a:spcBef>
                <a:spcPts val="55"/>
              </a:spcBef>
            </a:pPr>
            <a:r>
              <a:rPr dirty="0" sz="1000" spc="-5">
                <a:latin typeface="Times New Roman"/>
                <a:cs typeface="Times New Roman"/>
              </a:rPr>
              <a:t>int data;  </a:t>
            </a:r>
            <a:r>
              <a:rPr dirty="0" sz="1000" spc="-10">
                <a:latin typeface="Times New Roman"/>
                <a:cs typeface="Times New Roman"/>
              </a:rPr>
              <a:t>Node </a:t>
            </a:r>
            <a:r>
              <a:rPr dirty="0" sz="1000" spc="-5">
                <a:latin typeface="Times New Roman"/>
                <a:cs typeface="Times New Roman"/>
              </a:rPr>
              <a:t>*</a:t>
            </a:r>
            <a:r>
              <a:rPr dirty="0" sz="1000" spc="-60">
                <a:latin typeface="Times New Roman"/>
                <a:cs typeface="Times New Roman"/>
              </a:rPr>
              <a:t> </a:t>
            </a:r>
            <a:r>
              <a:rPr dirty="0" sz="1000" spc="-5">
                <a:latin typeface="Times New Roman"/>
                <a:cs typeface="Times New Roman"/>
              </a:rPr>
              <a:t>next;</a:t>
            </a:r>
            <a:endParaRPr sz="1000">
              <a:latin typeface="Times New Roman"/>
              <a:cs typeface="Times New Roman"/>
            </a:endParaRPr>
          </a:p>
          <a:p>
            <a:pPr marL="469900">
              <a:lnSpc>
                <a:spcPts val="1110"/>
              </a:lnSpc>
            </a:pPr>
            <a:r>
              <a:rPr dirty="0" sz="1000" spc="-5">
                <a:latin typeface="Times New Roman"/>
                <a:cs typeface="Times New Roman"/>
              </a:rPr>
              <a:t>};</a:t>
            </a: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10"/>
              </a:spcBef>
            </a:pPr>
            <a:endParaRPr sz="950">
              <a:latin typeface="Times New Roman"/>
              <a:cs typeface="Times New Roman"/>
            </a:endParaRPr>
          </a:p>
          <a:p>
            <a:pPr marL="469900">
              <a:lnSpc>
                <a:spcPts val="1175"/>
              </a:lnSpc>
              <a:spcBef>
                <a:spcPts val="5"/>
              </a:spcBef>
            </a:pPr>
            <a:r>
              <a:rPr dirty="0" sz="1000" spc="-10">
                <a:latin typeface="Times New Roman"/>
                <a:cs typeface="Times New Roman"/>
              </a:rPr>
              <a:t>Node</a:t>
            </a:r>
            <a:r>
              <a:rPr dirty="0" sz="1000" spc="-70">
                <a:latin typeface="Times New Roman"/>
                <a:cs typeface="Times New Roman"/>
              </a:rPr>
              <a:t> </a:t>
            </a:r>
            <a:r>
              <a:rPr dirty="0" sz="1000" spc="-5">
                <a:latin typeface="Times New Roman"/>
                <a:cs typeface="Times New Roman"/>
              </a:rPr>
              <a:t>*ptr;</a:t>
            </a:r>
            <a:endParaRPr sz="1000">
              <a:latin typeface="Times New Roman"/>
              <a:cs typeface="Times New Roman"/>
            </a:endParaRPr>
          </a:p>
          <a:p>
            <a:pPr marL="4699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55"/>
              </a:spcBef>
            </a:pPr>
            <a:endParaRPr sz="900">
              <a:latin typeface="Times New Roman"/>
              <a:cs typeface="Times New Roman"/>
            </a:endParaRPr>
          </a:p>
          <a:p>
            <a:pPr marL="469900">
              <a:lnSpc>
                <a:spcPts val="1175"/>
              </a:lnSpc>
            </a:pPr>
            <a:r>
              <a:rPr dirty="0" sz="1000" spc="-10">
                <a:latin typeface="Times New Roman"/>
                <a:cs typeface="Times New Roman"/>
              </a:rPr>
              <a:t>while </a:t>
            </a:r>
            <a:r>
              <a:rPr dirty="0" sz="1000" spc="-5">
                <a:latin typeface="Times New Roman"/>
                <a:cs typeface="Times New Roman"/>
              </a:rPr>
              <a:t>(ptr-&gt;data &lt; myData &amp;&amp; ptr !=</a:t>
            </a:r>
            <a:r>
              <a:rPr dirty="0" sz="1000" spc="40">
                <a:latin typeface="Times New Roman"/>
                <a:cs typeface="Times New Roman"/>
              </a:rPr>
              <a:t> </a:t>
            </a:r>
            <a:r>
              <a:rPr dirty="0" sz="1000">
                <a:latin typeface="Times New Roman"/>
                <a:cs typeface="Times New Roman"/>
              </a:rPr>
              <a:t>NULL){</a:t>
            </a:r>
            <a:endParaRPr sz="1000">
              <a:latin typeface="Times New Roman"/>
              <a:cs typeface="Times New Roman"/>
            </a:endParaRPr>
          </a:p>
          <a:p>
            <a:pPr marL="927100">
              <a:lnSpc>
                <a:spcPts val="1150"/>
              </a:lnSpc>
            </a:pPr>
            <a:r>
              <a:rPr dirty="0" sz="1000" spc="-5">
                <a:latin typeface="Times New Roman"/>
                <a:cs typeface="Times New Roman"/>
              </a:rPr>
              <a:t>// do something</a:t>
            </a:r>
            <a:r>
              <a:rPr dirty="0" sz="1000" spc="-65">
                <a:latin typeface="Times New Roman"/>
                <a:cs typeface="Times New Roman"/>
              </a:rPr>
              <a:t> </a:t>
            </a:r>
            <a:r>
              <a:rPr dirty="0" sz="1000" spc="-5">
                <a:latin typeface="Times New Roman"/>
                <a:cs typeface="Times New Roman"/>
              </a:rPr>
              <a:t>here</a:t>
            </a:r>
            <a:endParaRPr sz="1000">
              <a:latin typeface="Times New Roman"/>
              <a:cs typeface="Times New Roman"/>
            </a:endParaRPr>
          </a:p>
          <a:p>
            <a:pPr marL="469900">
              <a:lnSpc>
                <a:spcPts val="1175"/>
              </a:lnSpc>
            </a:pPr>
            <a:r>
              <a:rPr dirty="0" sz="1000" spc="-5">
                <a:latin typeface="Times New Roman"/>
                <a:cs typeface="Times New Roman"/>
              </a:rPr>
              <a:t>}</a:t>
            </a:r>
            <a:endParaRPr sz="1000">
              <a:latin typeface="Times New Roman"/>
              <a:cs typeface="Times New Roman"/>
            </a:endParaRPr>
          </a:p>
          <a:p>
            <a:pPr>
              <a:lnSpc>
                <a:spcPct val="100000"/>
              </a:lnSpc>
            </a:pPr>
            <a:endParaRPr sz="1000">
              <a:latin typeface="Times New Roman"/>
              <a:cs typeface="Times New Roman"/>
            </a:endParaRPr>
          </a:p>
          <a:p>
            <a:pPr algn="just" marL="12700">
              <a:lnSpc>
                <a:spcPct val="100000"/>
              </a:lnSpc>
              <a:spcBef>
                <a:spcPts val="615"/>
              </a:spcBef>
            </a:pPr>
            <a:r>
              <a:rPr dirty="0" sz="1200">
                <a:latin typeface="Times New Roman"/>
                <a:cs typeface="Times New Roman"/>
              </a:rPr>
              <a:t>What’s </a:t>
            </a:r>
            <a:r>
              <a:rPr dirty="0" sz="1200" spc="-5">
                <a:latin typeface="Times New Roman"/>
                <a:cs typeface="Times New Roman"/>
              </a:rPr>
              <a:t>wrong with </a:t>
            </a:r>
            <a:r>
              <a:rPr dirty="0" sz="1200">
                <a:latin typeface="Times New Roman"/>
                <a:cs typeface="Times New Roman"/>
              </a:rPr>
              <a:t>this</a:t>
            </a:r>
            <a:r>
              <a:rPr dirty="0" sz="1200" spc="-90">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715">
              <a:lnSpc>
                <a:spcPts val="1380"/>
              </a:lnSpc>
            </a:pPr>
            <a:r>
              <a:rPr dirty="0" sz="1200">
                <a:latin typeface="Times New Roman"/>
                <a:cs typeface="Times New Roman"/>
              </a:rPr>
              <a:t>The </a:t>
            </a:r>
            <a:r>
              <a:rPr dirty="0" sz="1200" spc="-5">
                <a:latin typeface="Times New Roman"/>
                <a:cs typeface="Times New Roman"/>
              </a:rPr>
              <a:t>second </a:t>
            </a:r>
            <a:r>
              <a:rPr dirty="0" sz="1200">
                <a:latin typeface="Times New Roman"/>
                <a:cs typeface="Times New Roman"/>
              </a:rPr>
              <a:t>part of condition, ptr != </a:t>
            </a:r>
            <a:r>
              <a:rPr dirty="0" sz="1200" spc="-5">
                <a:latin typeface="Times New Roman"/>
                <a:cs typeface="Times New Roman"/>
              </a:rPr>
              <a:t>NULL</a:t>
            </a:r>
            <a:r>
              <a:rPr dirty="0" sz="1000" spc="-5">
                <a:latin typeface="Times New Roman"/>
                <a:cs typeface="Times New Roman"/>
              </a:rPr>
              <a:t>, </a:t>
            </a:r>
            <a:r>
              <a:rPr dirty="0" sz="1200">
                <a:latin typeface="Times New Roman"/>
                <a:cs typeface="Times New Roman"/>
              </a:rPr>
              <a:t>is </a:t>
            </a:r>
            <a:r>
              <a:rPr dirty="0" sz="1200" spc="-5">
                <a:latin typeface="Times New Roman"/>
                <a:cs typeface="Times New Roman"/>
              </a:rPr>
              <a:t>supposed </a:t>
            </a:r>
            <a:r>
              <a:rPr dirty="0" sz="1200">
                <a:latin typeface="Times New Roman"/>
                <a:cs typeface="Times New Roman"/>
              </a:rPr>
              <a:t>to be the guard. That is, if the  value of the pointer is </a:t>
            </a:r>
            <a:r>
              <a:rPr dirty="0" sz="1200" spc="-5">
                <a:latin typeface="Times New Roman"/>
                <a:cs typeface="Times New Roman"/>
              </a:rPr>
              <a:t>NULL, </a:t>
            </a:r>
            <a:r>
              <a:rPr dirty="0" sz="1200">
                <a:latin typeface="Times New Roman"/>
                <a:cs typeface="Times New Roman"/>
              </a:rPr>
              <a:t>then the control </a:t>
            </a:r>
            <a:r>
              <a:rPr dirty="0" sz="1200" spc="-5">
                <a:latin typeface="Times New Roman"/>
                <a:cs typeface="Times New Roman"/>
              </a:rPr>
              <a:t>should </a:t>
            </a:r>
            <a:r>
              <a:rPr dirty="0" sz="1200">
                <a:latin typeface="Times New Roman"/>
                <a:cs typeface="Times New Roman"/>
              </a:rPr>
              <a:t>not enter the </a:t>
            </a:r>
            <a:r>
              <a:rPr dirty="0" sz="1200" spc="5">
                <a:latin typeface="Times New Roman"/>
                <a:cs typeface="Times New Roman"/>
              </a:rPr>
              <a:t>body </a:t>
            </a:r>
            <a:r>
              <a:rPr dirty="0" sz="1200">
                <a:latin typeface="Times New Roman"/>
                <a:cs typeface="Times New Roman"/>
              </a:rPr>
              <a:t>of the </a:t>
            </a:r>
            <a:r>
              <a:rPr dirty="0" sz="1200" spc="-5">
                <a:latin typeface="Times New Roman"/>
                <a:cs typeface="Times New Roman"/>
              </a:rPr>
              <a:t>while </a:t>
            </a:r>
            <a:r>
              <a:rPr dirty="0" sz="1200">
                <a:latin typeface="Times New Roman"/>
                <a:cs typeface="Times New Roman"/>
              </a:rPr>
              <a:t>loop  otherwise, it </a:t>
            </a:r>
            <a:r>
              <a:rPr dirty="0" sz="1200" spc="-5">
                <a:latin typeface="Times New Roman"/>
                <a:cs typeface="Times New Roman"/>
              </a:rPr>
              <a:t>should </a:t>
            </a:r>
            <a:r>
              <a:rPr dirty="0" sz="1200">
                <a:latin typeface="Times New Roman"/>
                <a:cs typeface="Times New Roman"/>
              </a:rPr>
              <a:t>check </a:t>
            </a:r>
            <a:r>
              <a:rPr dirty="0" sz="1200" spc="-5">
                <a:latin typeface="Times New Roman"/>
                <a:cs typeface="Times New Roman"/>
              </a:rPr>
              <a:t>whether </a:t>
            </a:r>
            <a:r>
              <a:rPr dirty="0" sz="1200">
                <a:latin typeface="Times New Roman"/>
                <a:cs typeface="Times New Roman"/>
              </a:rPr>
              <a:t>ptr-&gt;data &lt; myData or not and then proceed  accordingly. When the guard is misplaced, if the pointer is </a:t>
            </a:r>
            <a:r>
              <a:rPr dirty="0" sz="1200" spc="-5">
                <a:latin typeface="Times New Roman"/>
                <a:cs typeface="Times New Roman"/>
              </a:rPr>
              <a:t>NULL </a:t>
            </a:r>
            <a:r>
              <a:rPr dirty="0" sz="1200">
                <a:latin typeface="Times New Roman"/>
                <a:cs typeface="Times New Roman"/>
              </a:rPr>
              <a:t>then the program </a:t>
            </a:r>
            <a:r>
              <a:rPr dirty="0" sz="1200" spc="-5">
                <a:latin typeface="Times New Roman"/>
                <a:cs typeface="Times New Roman"/>
              </a:rPr>
              <a:t>will  </a:t>
            </a:r>
            <a:r>
              <a:rPr dirty="0" sz="1200">
                <a:latin typeface="Times New Roman"/>
                <a:cs typeface="Times New Roman"/>
              </a:rPr>
              <a:t>crash because it is illegal to access a component of a non-existent object. This code is  rewritten as follows. This time the </a:t>
            </a:r>
            <a:r>
              <a:rPr dirty="0" sz="1200" spc="-5">
                <a:latin typeface="Times New Roman"/>
                <a:cs typeface="Times New Roman"/>
              </a:rPr>
              <a:t>short-circuiting </a:t>
            </a:r>
            <a:r>
              <a:rPr dirty="0" sz="1200">
                <a:latin typeface="Times New Roman"/>
                <a:cs typeface="Times New Roman"/>
              </a:rPr>
              <a:t>helps in achieving the desired  objective </a:t>
            </a:r>
            <a:r>
              <a:rPr dirty="0" sz="1200" spc="-5">
                <a:latin typeface="Times New Roman"/>
                <a:cs typeface="Times New Roman"/>
              </a:rPr>
              <a:t>which would </a:t>
            </a:r>
            <a:r>
              <a:rPr dirty="0" sz="1200">
                <a:latin typeface="Times New Roman"/>
                <a:cs typeface="Times New Roman"/>
              </a:rPr>
              <a:t>have been a little difficult to code </a:t>
            </a:r>
            <a:r>
              <a:rPr dirty="0" sz="1200" spc="-5">
                <a:latin typeface="Times New Roman"/>
                <a:cs typeface="Times New Roman"/>
              </a:rPr>
              <a:t>without such</a:t>
            </a:r>
            <a:r>
              <a:rPr dirty="0" sz="1200" spc="-80">
                <a:latin typeface="Times New Roman"/>
                <a:cs typeface="Times New Roman"/>
              </a:rPr>
              <a:t> </a:t>
            </a:r>
            <a:r>
              <a:rPr dirty="0" sz="1200">
                <a:latin typeface="Times New Roman"/>
                <a:cs typeface="Times New Roman"/>
              </a:rPr>
              <a:t>help.</a:t>
            </a:r>
            <a:endParaRPr sz="1200">
              <a:latin typeface="Times New Roman"/>
              <a:cs typeface="Times New Roman"/>
            </a:endParaRPr>
          </a:p>
          <a:p>
            <a:pPr marL="469900">
              <a:lnSpc>
                <a:spcPts val="1175"/>
              </a:lnSpc>
              <a:spcBef>
                <a:spcPts val="1075"/>
              </a:spcBef>
            </a:pPr>
            <a:r>
              <a:rPr dirty="0" sz="1000" spc="-10">
                <a:latin typeface="Times New Roman"/>
                <a:cs typeface="Times New Roman"/>
              </a:rPr>
              <a:t>while </a:t>
            </a:r>
            <a:r>
              <a:rPr dirty="0" sz="1000" spc="-5">
                <a:latin typeface="Times New Roman"/>
                <a:cs typeface="Times New Roman"/>
              </a:rPr>
              <a:t>(ptr != </a:t>
            </a:r>
            <a:r>
              <a:rPr dirty="0" sz="1000">
                <a:latin typeface="Times New Roman"/>
                <a:cs typeface="Times New Roman"/>
              </a:rPr>
              <a:t>NULL </a:t>
            </a:r>
            <a:r>
              <a:rPr dirty="0" sz="1000" spc="-5">
                <a:latin typeface="Times New Roman"/>
                <a:cs typeface="Times New Roman"/>
              </a:rPr>
              <a:t>&amp;&amp; </a:t>
            </a:r>
            <a:r>
              <a:rPr dirty="0" sz="1000">
                <a:latin typeface="Times New Roman"/>
                <a:cs typeface="Times New Roman"/>
              </a:rPr>
              <a:t>ptr-&gt;data </a:t>
            </a:r>
            <a:r>
              <a:rPr dirty="0" sz="1000" spc="-5">
                <a:latin typeface="Times New Roman"/>
                <a:cs typeface="Times New Roman"/>
              </a:rPr>
              <a:t>&lt;</a:t>
            </a:r>
            <a:r>
              <a:rPr dirty="0" sz="1000" spc="-20">
                <a:latin typeface="Times New Roman"/>
                <a:cs typeface="Times New Roman"/>
              </a:rPr>
              <a:t> </a:t>
            </a:r>
            <a:r>
              <a:rPr dirty="0" sz="1000" spc="-5">
                <a:latin typeface="Times New Roman"/>
                <a:cs typeface="Times New Roman"/>
              </a:rPr>
              <a:t>myData){</a:t>
            </a:r>
            <a:endParaRPr sz="1000">
              <a:latin typeface="Times New Roman"/>
              <a:cs typeface="Times New Roman"/>
            </a:endParaRPr>
          </a:p>
          <a:p>
            <a:pPr marL="926465">
              <a:lnSpc>
                <a:spcPts val="1150"/>
              </a:lnSpc>
            </a:pPr>
            <a:r>
              <a:rPr dirty="0" sz="1000" spc="-5">
                <a:latin typeface="Times New Roman"/>
                <a:cs typeface="Times New Roman"/>
              </a:rPr>
              <a:t>// do something</a:t>
            </a:r>
            <a:r>
              <a:rPr dirty="0" sz="1000" spc="-65">
                <a:latin typeface="Times New Roman"/>
                <a:cs typeface="Times New Roman"/>
              </a:rPr>
              <a:t> </a:t>
            </a:r>
            <a:r>
              <a:rPr dirty="0" sz="1000" spc="-5">
                <a:latin typeface="Times New Roman"/>
                <a:cs typeface="Times New Roman"/>
              </a:rPr>
              <a:t>here</a:t>
            </a:r>
            <a:endParaRPr sz="1000">
              <a:latin typeface="Times New Roman"/>
              <a:cs typeface="Times New Roman"/>
            </a:endParaRPr>
          </a:p>
          <a:p>
            <a:pPr marL="469265">
              <a:lnSpc>
                <a:spcPts val="1175"/>
              </a:lnSpc>
            </a:pPr>
            <a:r>
              <a:rPr dirty="0" sz="1000" spc="-5">
                <a:latin typeface="Times New Roman"/>
                <a:cs typeface="Times New Roman"/>
              </a:rPr>
              <a:t>}</a:t>
            </a:r>
            <a:endParaRPr sz="10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51559"/>
            <a:ext cx="5513070" cy="7391400"/>
          </a:xfrm>
          <a:prstGeom prst="rect">
            <a:avLst/>
          </a:prstGeom>
        </p:spPr>
        <p:txBody>
          <a:bodyPr wrap="square" lIns="0" tIns="0" rIns="0" bIns="0" rtlCol="0" vert="horz">
            <a:spAutoFit/>
          </a:bodyPr>
          <a:lstStyle/>
          <a:p>
            <a:pPr algn="just" marL="12700">
              <a:lnSpc>
                <a:spcPct val="100000"/>
              </a:lnSpc>
            </a:pPr>
            <a:r>
              <a:rPr dirty="0" sz="1200">
                <a:latin typeface="Times New Roman"/>
                <a:cs typeface="Times New Roman"/>
              </a:rPr>
              <a:t>10.11 </a:t>
            </a:r>
            <a:r>
              <a:rPr dirty="0" sz="1200" spc="-5">
                <a:latin typeface="Times New Roman"/>
                <a:cs typeface="Times New Roman"/>
              </a:rPr>
              <a:t>Operand </a:t>
            </a:r>
            <a:r>
              <a:rPr dirty="0" sz="1200">
                <a:latin typeface="Times New Roman"/>
                <a:cs typeface="Times New Roman"/>
              </a:rPr>
              <a:t>Evaluation </a:t>
            </a:r>
            <a:r>
              <a:rPr dirty="0" sz="1200" spc="-5">
                <a:latin typeface="Times New Roman"/>
                <a:cs typeface="Times New Roman"/>
              </a:rPr>
              <a:t>Order </a:t>
            </a:r>
            <a:r>
              <a:rPr dirty="0" sz="1200">
                <a:latin typeface="Times New Roman"/>
                <a:cs typeface="Times New Roman"/>
              </a:rPr>
              <a:t>and </a:t>
            </a:r>
            <a:r>
              <a:rPr dirty="0" sz="1200" spc="-5">
                <a:latin typeface="Times New Roman"/>
                <a:cs typeface="Times New Roman"/>
              </a:rPr>
              <a:t>Side</a:t>
            </a:r>
            <a:r>
              <a:rPr dirty="0" sz="1200" spc="-85">
                <a:latin typeface="Times New Roman"/>
                <a:cs typeface="Times New Roman"/>
              </a:rPr>
              <a:t> </a:t>
            </a:r>
            <a:r>
              <a:rPr dirty="0" sz="1200">
                <a:latin typeface="Times New Roman"/>
                <a:cs typeface="Times New Roman"/>
              </a:rPr>
              <a:t>Effects</a:t>
            </a:r>
            <a:endParaRPr sz="1200">
              <a:latin typeface="Times New Roman"/>
              <a:cs typeface="Times New Roman"/>
            </a:endParaRPr>
          </a:p>
          <a:p>
            <a:pPr>
              <a:lnSpc>
                <a:spcPct val="100000"/>
              </a:lnSpc>
              <a:spcBef>
                <a:spcPts val="45"/>
              </a:spcBef>
            </a:pPr>
            <a:endParaRPr sz="1450">
              <a:latin typeface="Times New Roman"/>
              <a:cs typeface="Times New Roman"/>
            </a:endParaRPr>
          </a:p>
          <a:p>
            <a:pPr algn="just" marL="12700" marR="5080">
              <a:lnSpc>
                <a:spcPts val="1380"/>
              </a:lnSpc>
            </a:pPr>
            <a:r>
              <a:rPr dirty="0" sz="1200">
                <a:latin typeface="Times New Roman"/>
                <a:cs typeface="Times New Roman"/>
              </a:rPr>
              <a:t>A </a:t>
            </a:r>
            <a:r>
              <a:rPr dirty="0" sz="1200" spc="-5">
                <a:latin typeface="Times New Roman"/>
                <a:cs typeface="Times New Roman"/>
              </a:rPr>
              <a:t>side </a:t>
            </a:r>
            <a:r>
              <a:rPr dirty="0" sz="1200">
                <a:latin typeface="Times New Roman"/>
                <a:cs typeface="Times New Roman"/>
              </a:rPr>
              <a:t>effect of a function occurs </a:t>
            </a:r>
            <a:r>
              <a:rPr dirty="0" sz="1200" spc="-5">
                <a:latin typeface="Times New Roman"/>
                <a:cs typeface="Times New Roman"/>
              </a:rPr>
              <a:t>when </a:t>
            </a:r>
            <a:r>
              <a:rPr dirty="0" sz="1200">
                <a:latin typeface="Times New Roman"/>
                <a:cs typeface="Times New Roman"/>
              </a:rPr>
              <a:t>the function, besides returning a value, changes  either one of its parameters or a variable declared outside </a:t>
            </a:r>
            <a:r>
              <a:rPr dirty="0" sz="1200" spc="5">
                <a:latin typeface="Times New Roman"/>
                <a:cs typeface="Times New Roman"/>
              </a:rPr>
              <a:t>the </a:t>
            </a:r>
            <a:r>
              <a:rPr dirty="0" sz="1200">
                <a:latin typeface="Times New Roman"/>
                <a:cs typeface="Times New Roman"/>
              </a:rPr>
              <a:t>function but is accessible to  it. That is, a </a:t>
            </a:r>
            <a:r>
              <a:rPr dirty="0" sz="1200" spc="-5">
                <a:latin typeface="Times New Roman"/>
                <a:cs typeface="Times New Roman"/>
              </a:rPr>
              <a:t>side </a:t>
            </a:r>
            <a:r>
              <a:rPr dirty="0" sz="1200">
                <a:latin typeface="Times New Roman"/>
                <a:cs typeface="Times New Roman"/>
              </a:rPr>
              <a:t>effect is caused by an operation that may return an explicit result but it  may also modify the values </a:t>
            </a:r>
            <a:r>
              <a:rPr dirty="0" sz="1200" spc="-5">
                <a:latin typeface="Times New Roman"/>
                <a:cs typeface="Times New Roman"/>
              </a:rPr>
              <a:t>stored </a:t>
            </a:r>
            <a:r>
              <a:rPr dirty="0" sz="1200">
                <a:latin typeface="Times New Roman"/>
                <a:cs typeface="Times New Roman"/>
              </a:rPr>
              <a:t>in other data objects. </a:t>
            </a:r>
            <a:r>
              <a:rPr dirty="0" sz="1200" spc="5">
                <a:latin typeface="Times New Roman"/>
                <a:cs typeface="Times New Roman"/>
              </a:rPr>
              <a:t>Side </a:t>
            </a:r>
            <a:r>
              <a:rPr dirty="0" sz="1200">
                <a:latin typeface="Times New Roman"/>
                <a:cs typeface="Times New Roman"/>
              </a:rPr>
              <a:t>effects are a major </a:t>
            </a:r>
            <a:r>
              <a:rPr dirty="0" sz="1200" spc="-5">
                <a:latin typeface="Times New Roman"/>
                <a:cs typeface="Times New Roman"/>
              </a:rPr>
              <a:t>source </a:t>
            </a:r>
            <a:r>
              <a:rPr dirty="0" sz="1200">
                <a:latin typeface="Times New Roman"/>
                <a:cs typeface="Times New Roman"/>
              </a:rPr>
              <a:t>of  programming errors and they make things difficult during maintenance or debugging  activities. </a:t>
            </a:r>
            <a:r>
              <a:rPr dirty="0" sz="1200" spc="-5">
                <a:latin typeface="Times New Roman"/>
                <a:cs typeface="Times New Roman"/>
              </a:rPr>
              <a:t>Many </a:t>
            </a:r>
            <a:r>
              <a:rPr dirty="0" sz="1200">
                <a:latin typeface="Times New Roman"/>
                <a:cs typeface="Times New Roman"/>
              </a:rPr>
              <a:t>languages do not </a:t>
            </a:r>
            <a:r>
              <a:rPr dirty="0" sz="1200" spc="-5">
                <a:latin typeface="Times New Roman"/>
                <a:cs typeface="Times New Roman"/>
              </a:rPr>
              <a:t>specify </a:t>
            </a:r>
            <a:r>
              <a:rPr dirty="0" sz="1200">
                <a:latin typeface="Times New Roman"/>
                <a:cs typeface="Times New Roman"/>
              </a:rPr>
              <a:t>the function evaluation order in a </a:t>
            </a:r>
            <a:r>
              <a:rPr dirty="0" sz="1200" spc="-5">
                <a:latin typeface="Times New Roman"/>
                <a:cs typeface="Times New Roman"/>
              </a:rPr>
              <a:t>single  statement. </a:t>
            </a:r>
            <a:r>
              <a:rPr dirty="0" sz="1200">
                <a:latin typeface="Times New Roman"/>
                <a:cs typeface="Times New Roman"/>
              </a:rPr>
              <a:t>This combined </a:t>
            </a:r>
            <a:r>
              <a:rPr dirty="0" sz="1200" spc="-5">
                <a:latin typeface="Times New Roman"/>
                <a:cs typeface="Times New Roman"/>
              </a:rPr>
              <a:t>with side </a:t>
            </a:r>
            <a:r>
              <a:rPr dirty="0" sz="1200">
                <a:latin typeface="Times New Roman"/>
                <a:cs typeface="Times New Roman"/>
              </a:rPr>
              <a:t>effects causes major problems. </a:t>
            </a:r>
            <a:r>
              <a:rPr dirty="0" sz="1200" spc="-5">
                <a:latin typeface="Times New Roman"/>
                <a:cs typeface="Times New Roman"/>
              </a:rPr>
              <a:t>As </a:t>
            </a:r>
            <a:r>
              <a:rPr dirty="0" sz="1200">
                <a:latin typeface="Times New Roman"/>
                <a:cs typeface="Times New Roman"/>
              </a:rPr>
              <a:t>an example,  consider the following</a:t>
            </a:r>
            <a:r>
              <a:rPr dirty="0" sz="1200" spc="-110">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ts val="1165"/>
              </a:lnSpc>
              <a:spcBef>
                <a:spcPts val="5"/>
              </a:spcBef>
            </a:pPr>
            <a:r>
              <a:rPr dirty="0" sz="1000" spc="-5">
                <a:latin typeface="Times New Roman"/>
                <a:cs typeface="Times New Roman"/>
              </a:rPr>
              <a:t>c = f1(a) +</a:t>
            </a:r>
            <a:r>
              <a:rPr dirty="0" sz="1000" spc="-40">
                <a:latin typeface="Times New Roman"/>
                <a:cs typeface="Times New Roman"/>
              </a:rPr>
              <a:t> </a:t>
            </a:r>
            <a:r>
              <a:rPr dirty="0" sz="1000" spc="-5">
                <a:latin typeface="Times New Roman"/>
                <a:cs typeface="Times New Roman"/>
              </a:rPr>
              <a:t>f2(b);</a:t>
            </a:r>
            <a:endParaRPr sz="1000">
              <a:latin typeface="Times New Roman"/>
              <a:cs typeface="Times New Roman"/>
            </a:endParaRPr>
          </a:p>
          <a:p>
            <a:pPr algn="just" marL="12700" marR="6350">
              <a:lnSpc>
                <a:spcPts val="1380"/>
              </a:lnSpc>
              <a:spcBef>
                <a:spcPts val="60"/>
              </a:spcBef>
            </a:pPr>
            <a:r>
              <a:rPr dirty="0" sz="1200">
                <a:latin typeface="Times New Roman"/>
                <a:cs typeface="Times New Roman"/>
              </a:rPr>
              <a:t>The question is, </a:t>
            </a:r>
            <a:r>
              <a:rPr dirty="0" sz="1200" spc="-5">
                <a:latin typeface="Times New Roman"/>
                <a:cs typeface="Times New Roman"/>
              </a:rPr>
              <a:t>which </a:t>
            </a:r>
            <a:r>
              <a:rPr dirty="0" sz="1200">
                <a:latin typeface="Times New Roman"/>
                <a:cs typeface="Times New Roman"/>
              </a:rPr>
              <a:t>function (f1 or f2) </a:t>
            </a:r>
            <a:r>
              <a:rPr dirty="0" sz="1200" spc="-5">
                <a:latin typeface="Times New Roman"/>
                <a:cs typeface="Times New Roman"/>
              </a:rPr>
              <a:t>will </a:t>
            </a:r>
            <a:r>
              <a:rPr dirty="0" sz="1200">
                <a:latin typeface="Times New Roman"/>
                <a:cs typeface="Times New Roman"/>
              </a:rPr>
              <a:t>be evaluated first as the C/C++ language  does not </a:t>
            </a:r>
            <a:r>
              <a:rPr dirty="0" sz="1200" spc="-5">
                <a:latin typeface="Times New Roman"/>
                <a:cs typeface="Times New Roman"/>
              </a:rPr>
              <a:t>specify </a:t>
            </a:r>
            <a:r>
              <a:rPr dirty="0" sz="1200">
                <a:latin typeface="Times New Roman"/>
                <a:cs typeface="Times New Roman"/>
              </a:rPr>
              <a:t>the evaluation order and the implementer (compiler </a:t>
            </a:r>
            <a:r>
              <a:rPr dirty="0" sz="1200" spc="-5">
                <a:latin typeface="Times New Roman"/>
                <a:cs typeface="Times New Roman"/>
              </a:rPr>
              <a:t>writer) </a:t>
            </a:r>
            <a:r>
              <a:rPr dirty="0" sz="1200">
                <a:latin typeface="Times New Roman"/>
                <a:cs typeface="Times New Roman"/>
              </a:rPr>
              <a:t>is free to  choose one order or the other. The question is: does it</a:t>
            </a:r>
            <a:r>
              <a:rPr dirty="0" sz="1200" spc="-120">
                <a:latin typeface="Times New Roman"/>
                <a:cs typeface="Times New Roman"/>
              </a:rPr>
              <a:t> </a:t>
            </a:r>
            <a:r>
              <a:rPr dirty="0" sz="1200">
                <a:latin typeface="Times New Roman"/>
                <a:cs typeface="Times New Roman"/>
              </a:rPr>
              <a:t>matter?</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To understand this, let’s look at the definition of f1 and</a:t>
            </a:r>
            <a:r>
              <a:rPr dirty="0" sz="1200" spc="-130">
                <a:latin typeface="Times New Roman"/>
                <a:cs typeface="Times New Roman"/>
              </a:rPr>
              <a:t> </a:t>
            </a:r>
            <a:r>
              <a:rPr dirty="0" sz="1200">
                <a:latin typeface="Times New Roman"/>
                <a:cs typeface="Times New Roman"/>
              </a:rPr>
              <a:t>f2.</a:t>
            </a:r>
            <a:endParaRPr sz="1200">
              <a:latin typeface="Times New Roman"/>
              <a:cs typeface="Times New Roman"/>
            </a:endParaRPr>
          </a:p>
          <a:p>
            <a:pPr>
              <a:lnSpc>
                <a:spcPct val="100000"/>
              </a:lnSpc>
              <a:spcBef>
                <a:spcPts val="10"/>
              </a:spcBef>
            </a:pPr>
            <a:endParaRPr sz="1550">
              <a:latin typeface="Times New Roman"/>
              <a:cs typeface="Times New Roman"/>
            </a:endParaRPr>
          </a:p>
          <a:p>
            <a:pPr marL="469900">
              <a:lnSpc>
                <a:spcPts val="1175"/>
              </a:lnSpc>
            </a:pPr>
            <a:r>
              <a:rPr dirty="0" sz="1000" spc="-5">
                <a:latin typeface="Times New Roman"/>
                <a:cs typeface="Times New Roman"/>
              </a:rPr>
              <a:t>int f1(int</a:t>
            </a:r>
            <a:r>
              <a:rPr dirty="0" sz="1000" spc="-65">
                <a:latin typeface="Times New Roman"/>
                <a:cs typeface="Times New Roman"/>
              </a:rPr>
              <a:t> </a:t>
            </a:r>
            <a:r>
              <a:rPr dirty="0" sz="1000" spc="-5">
                <a:latin typeface="Times New Roman"/>
                <a:cs typeface="Times New Roman"/>
              </a:rPr>
              <a:t>&amp;x)</a:t>
            </a:r>
            <a:endParaRPr sz="1000">
              <a:latin typeface="Times New Roman"/>
              <a:cs typeface="Times New Roman"/>
            </a:endParaRPr>
          </a:p>
          <a:p>
            <a:pPr marL="469900">
              <a:lnSpc>
                <a:spcPts val="1155"/>
              </a:lnSpc>
            </a:pPr>
            <a:r>
              <a:rPr dirty="0" sz="1000" spc="-5">
                <a:latin typeface="Times New Roman"/>
                <a:cs typeface="Times New Roman"/>
              </a:rPr>
              <a:t>{</a:t>
            </a:r>
            <a:endParaRPr sz="1000">
              <a:latin typeface="Times New Roman"/>
              <a:cs typeface="Times New Roman"/>
            </a:endParaRPr>
          </a:p>
          <a:p>
            <a:pPr marL="926465" marR="3947795">
              <a:lnSpc>
                <a:spcPts val="1140"/>
              </a:lnSpc>
              <a:spcBef>
                <a:spcPts val="65"/>
              </a:spcBef>
            </a:pPr>
            <a:r>
              <a:rPr dirty="0" sz="1000" spc="-5">
                <a:latin typeface="Times New Roman"/>
                <a:cs typeface="Times New Roman"/>
              </a:rPr>
              <a:t>x = x * 2;  return x +</a:t>
            </a:r>
            <a:r>
              <a:rPr dirty="0" sz="1000" spc="-7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469900">
              <a:lnSpc>
                <a:spcPts val="1125"/>
              </a:lnSpc>
            </a:pPr>
            <a:r>
              <a:rPr dirty="0" sz="1000" spc="-5">
                <a:latin typeface="Times New Roman"/>
                <a:cs typeface="Times New Roman"/>
              </a:rPr>
              <a:t>}</a:t>
            </a:r>
            <a:endParaRPr sz="1000">
              <a:latin typeface="Times New Roman"/>
              <a:cs typeface="Times New Roman"/>
            </a:endParaRPr>
          </a:p>
          <a:p>
            <a:pPr>
              <a:lnSpc>
                <a:spcPct val="100000"/>
              </a:lnSpc>
              <a:spcBef>
                <a:spcPts val="10"/>
              </a:spcBef>
            </a:pPr>
            <a:endParaRPr sz="950">
              <a:latin typeface="Times New Roman"/>
              <a:cs typeface="Times New Roman"/>
            </a:endParaRPr>
          </a:p>
          <a:p>
            <a:pPr marL="469900">
              <a:lnSpc>
                <a:spcPts val="1175"/>
              </a:lnSpc>
            </a:pPr>
            <a:r>
              <a:rPr dirty="0" sz="1000" spc="-5">
                <a:latin typeface="Times New Roman"/>
                <a:cs typeface="Times New Roman"/>
              </a:rPr>
              <a:t>int f2(int</a:t>
            </a:r>
            <a:r>
              <a:rPr dirty="0" sz="1000" spc="-60">
                <a:latin typeface="Times New Roman"/>
                <a:cs typeface="Times New Roman"/>
              </a:rPr>
              <a:t> </a:t>
            </a:r>
            <a:r>
              <a:rPr dirty="0" sz="1000">
                <a:latin typeface="Times New Roman"/>
                <a:cs typeface="Times New Roman"/>
              </a:rPr>
              <a:t>&amp;y)</a:t>
            </a:r>
            <a:endParaRPr sz="1000">
              <a:latin typeface="Times New Roman"/>
              <a:cs typeface="Times New Roman"/>
            </a:endParaRPr>
          </a:p>
          <a:p>
            <a:pPr marL="469900">
              <a:lnSpc>
                <a:spcPts val="1150"/>
              </a:lnSpc>
            </a:pPr>
            <a:r>
              <a:rPr dirty="0" sz="1000" spc="-5">
                <a:latin typeface="Times New Roman"/>
                <a:cs typeface="Times New Roman"/>
              </a:rPr>
              <a:t>{</a:t>
            </a:r>
            <a:endParaRPr sz="1000">
              <a:latin typeface="Times New Roman"/>
              <a:cs typeface="Times New Roman"/>
            </a:endParaRPr>
          </a:p>
          <a:p>
            <a:pPr marL="926465" marR="3977004">
              <a:lnSpc>
                <a:spcPts val="1140"/>
              </a:lnSpc>
              <a:spcBef>
                <a:spcPts val="65"/>
              </a:spcBef>
            </a:pPr>
            <a:r>
              <a:rPr dirty="0" sz="1000" spc="-5">
                <a:latin typeface="Times New Roman"/>
                <a:cs typeface="Times New Roman"/>
              </a:rPr>
              <a:t>y = y / 2;  return y -</a:t>
            </a:r>
            <a:r>
              <a:rPr dirty="0" sz="1000" spc="-75">
                <a:latin typeface="Times New Roman"/>
                <a:cs typeface="Times New Roman"/>
              </a:rPr>
              <a:t> </a:t>
            </a:r>
            <a:r>
              <a:rPr dirty="0" sz="1000" spc="-5">
                <a:latin typeface="Times New Roman"/>
                <a:cs typeface="Times New Roman"/>
              </a:rPr>
              <a:t>1;</a:t>
            </a:r>
            <a:endParaRPr sz="1000">
              <a:latin typeface="Times New Roman"/>
              <a:cs typeface="Times New Roman"/>
            </a:endParaRPr>
          </a:p>
          <a:p>
            <a:pPr marL="469900">
              <a:lnSpc>
                <a:spcPts val="1125"/>
              </a:lnSpc>
            </a:pPr>
            <a:r>
              <a:rPr dirty="0" sz="1000" spc="-5">
                <a:latin typeface="Times New Roman"/>
                <a:cs typeface="Times New Roman"/>
              </a:rPr>
              <a:t>}</a:t>
            </a: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30"/>
              </a:spcBef>
            </a:pPr>
            <a:endParaRPr sz="1000">
              <a:latin typeface="Times New Roman"/>
              <a:cs typeface="Times New Roman"/>
            </a:endParaRPr>
          </a:p>
          <a:p>
            <a:pPr algn="just" marL="12700" marR="7620">
              <a:lnSpc>
                <a:spcPts val="1380"/>
              </a:lnSpc>
            </a:pPr>
            <a:r>
              <a:rPr dirty="0" sz="1200">
                <a:latin typeface="Times New Roman"/>
                <a:cs typeface="Times New Roman"/>
              </a:rPr>
              <a:t>In this case both f1 and f2 have </a:t>
            </a:r>
            <a:r>
              <a:rPr dirty="0" sz="1200" spc="-5">
                <a:latin typeface="Times New Roman"/>
                <a:cs typeface="Times New Roman"/>
              </a:rPr>
              <a:t>side </a:t>
            </a:r>
            <a:r>
              <a:rPr dirty="0" sz="1200">
                <a:latin typeface="Times New Roman"/>
                <a:cs typeface="Times New Roman"/>
              </a:rPr>
              <a:t>effects as they both are doing two things - changing  the value of the parameter and changing the value at the caller </a:t>
            </a:r>
            <a:r>
              <a:rPr dirty="0" sz="1200" spc="-5">
                <a:latin typeface="Times New Roman"/>
                <a:cs typeface="Times New Roman"/>
              </a:rPr>
              <a:t>side. Now </a:t>
            </a:r>
            <a:r>
              <a:rPr dirty="0" sz="1200">
                <a:latin typeface="Times New Roman"/>
                <a:cs typeface="Times New Roman"/>
              </a:rPr>
              <a:t>if </a:t>
            </a:r>
            <a:r>
              <a:rPr dirty="0" sz="1200" spc="-5">
                <a:latin typeface="Times New Roman"/>
                <a:cs typeface="Times New Roman"/>
              </a:rPr>
              <a:t>we </a:t>
            </a:r>
            <a:r>
              <a:rPr dirty="0" sz="1200">
                <a:latin typeface="Times New Roman"/>
                <a:cs typeface="Times New Roman"/>
              </a:rPr>
              <a:t>have the  following code</a:t>
            </a:r>
            <a:r>
              <a:rPr dirty="0" sz="1200" spc="-105">
                <a:latin typeface="Times New Roman"/>
                <a:cs typeface="Times New Roman"/>
              </a:rPr>
              <a:t> </a:t>
            </a:r>
            <a:r>
              <a:rPr dirty="0" sz="1200" spc="-5">
                <a:latin typeface="Times New Roman"/>
                <a:cs typeface="Times New Roman"/>
              </a:rPr>
              <a:t>segment,</a:t>
            </a:r>
            <a:endParaRPr sz="1200">
              <a:latin typeface="Times New Roman"/>
              <a:cs typeface="Times New Roman"/>
            </a:endParaRPr>
          </a:p>
          <a:p>
            <a:pPr>
              <a:lnSpc>
                <a:spcPct val="100000"/>
              </a:lnSpc>
              <a:spcBef>
                <a:spcPts val="35"/>
              </a:spcBef>
            </a:pPr>
            <a:endParaRPr sz="1100">
              <a:latin typeface="Times New Roman"/>
              <a:cs typeface="Times New Roman"/>
            </a:endParaRPr>
          </a:p>
          <a:p>
            <a:pPr marL="469900">
              <a:lnSpc>
                <a:spcPts val="1175"/>
              </a:lnSpc>
              <a:spcBef>
                <a:spcPts val="5"/>
              </a:spcBef>
            </a:pPr>
            <a:r>
              <a:rPr dirty="0" sz="1000" spc="-5">
                <a:latin typeface="Times New Roman"/>
                <a:cs typeface="Times New Roman"/>
              </a:rPr>
              <a:t>a =</a:t>
            </a:r>
            <a:r>
              <a:rPr dirty="0" sz="1000" spc="-95">
                <a:latin typeface="Times New Roman"/>
                <a:cs typeface="Times New Roman"/>
              </a:rPr>
              <a:t> </a:t>
            </a:r>
            <a:r>
              <a:rPr dirty="0" sz="1000" spc="-5">
                <a:latin typeface="Times New Roman"/>
                <a:cs typeface="Times New Roman"/>
              </a:rPr>
              <a:t>3;</a:t>
            </a:r>
            <a:endParaRPr sz="1000">
              <a:latin typeface="Times New Roman"/>
              <a:cs typeface="Times New Roman"/>
            </a:endParaRPr>
          </a:p>
          <a:p>
            <a:pPr marL="469900">
              <a:lnSpc>
                <a:spcPts val="1175"/>
              </a:lnSpc>
            </a:pPr>
            <a:r>
              <a:rPr dirty="0" sz="1000" spc="-5">
                <a:latin typeface="Times New Roman"/>
                <a:cs typeface="Times New Roman"/>
              </a:rPr>
              <a:t>b =</a:t>
            </a:r>
            <a:r>
              <a:rPr dirty="0" sz="1000" spc="-95">
                <a:latin typeface="Times New Roman"/>
                <a:cs typeface="Times New Roman"/>
              </a:rPr>
              <a:t> </a:t>
            </a:r>
            <a:r>
              <a:rPr dirty="0" sz="1000" spc="-5">
                <a:latin typeface="Times New Roman"/>
                <a:cs typeface="Times New Roman"/>
              </a:rPr>
              <a:t>4;</a:t>
            </a:r>
            <a:endParaRPr sz="1000">
              <a:latin typeface="Times New Roman"/>
              <a:cs typeface="Times New Roman"/>
            </a:endParaRPr>
          </a:p>
          <a:p>
            <a:pPr>
              <a:lnSpc>
                <a:spcPct val="100000"/>
              </a:lnSpc>
              <a:spcBef>
                <a:spcPts val="55"/>
              </a:spcBef>
            </a:pPr>
            <a:endParaRPr sz="900">
              <a:latin typeface="Times New Roman"/>
              <a:cs typeface="Times New Roman"/>
            </a:endParaRPr>
          </a:p>
          <a:p>
            <a:pPr marL="469900">
              <a:lnSpc>
                <a:spcPct val="100000"/>
              </a:lnSpc>
            </a:pPr>
            <a:r>
              <a:rPr dirty="0" sz="1000" spc="-5">
                <a:latin typeface="Times New Roman"/>
                <a:cs typeface="Times New Roman"/>
              </a:rPr>
              <a:t>c = f1(a) +</a:t>
            </a:r>
            <a:r>
              <a:rPr dirty="0" sz="1000" spc="-40">
                <a:latin typeface="Times New Roman"/>
                <a:cs typeface="Times New Roman"/>
              </a:rPr>
              <a:t> </a:t>
            </a:r>
            <a:r>
              <a:rPr dirty="0" sz="1000" spc="-5">
                <a:latin typeface="Times New Roman"/>
                <a:cs typeface="Times New Roman"/>
              </a:rPr>
              <a:t>f2(b);</a:t>
            </a:r>
            <a:endParaRPr sz="1000">
              <a:latin typeface="Times New Roman"/>
              <a:cs typeface="Times New Roman"/>
            </a:endParaRPr>
          </a:p>
          <a:p>
            <a:pPr>
              <a:lnSpc>
                <a:spcPct val="100000"/>
              </a:lnSpc>
              <a:spcBef>
                <a:spcPts val="45"/>
              </a:spcBef>
            </a:pPr>
            <a:endParaRPr sz="1100">
              <a:latin typeface="Times New Roman"/>
              <a:cs typeface="Times New Roman"/>
            </a:endParaRPr>
          </a:p>
          <a:p>
            <a:pPr algn="just" marL="12700">
              <a:lnSpc>
                <a:spcPct val="100000"/>
              </a:lnSpc>
            </a:pPr>
            <a:r>
              <a:rPr dirty="0" sz="1200">
                <a:latin typeface="Times New Roman"/>
                <a:cs typeface="Times New Roman"/>
              </a:rPr>
              <a:t>then the value of a, b, and c </a:t>
            </a:r>
            <a:r>
              <a:rPr dirty="0" sz="1200" spc="-5">
                <a:latin typeface="Times New Roman"/>
                <a:cs typeface="Times New Roman"/>
              </a:rPr>
              <a:t>would </a:t>
            </a:r>
            <a:r>
              <a:rPr dirty="0" sz="1200">
                <a:latin typeface="Times New Roman"/>
                <a:cs typeface="Times New Roman"/>
              </a:rPr>
              <a:t>be as</a:t>
            </a:r>
            <a:r>
              <a:rPr dirty="0" sz="1200" spc="-114">
                <a:latin typeface="Times New Roman"/>
                <a:cs typeface="Times New Roman"/>
              </a:rPr>
              <a:t> </a:t>
            </a:r>
            <a:r>
              <a:rPr dirty="0" sz="1200">
                <a:latin typeface="Times New Roman"/>
                <a:cs typeface="Times New Roman"/>
              </a:rPr>
              <a:t>follows:</a:t>
            </a:r>
            <a:endParaRPr sz="1200">
              <a:latin typeface="Times New Roman"/>
              <a:cs typeface="Times New Roman"/>
            </a:endParaRPr>
          </a:p>
          <a:p>
            <a:pPr>
              <a:lnSpc>
                <a:spcPct val="100000"/>
              </a:lnSpc>
              <a:spcBef>
                <a:spcPts val="15"/>
              </a:spcBef>
            </a:pPr>
            <a:endParaRPr sz="1150">
              <a:latin typeface="Times New Roman"/>
              <a:cs typeface="Times New Roman"/>
            </a:endParaRPr>
          </a:p>
          <a:p>
            <a:pPr marL="469900">
              <a:lnSpc>
                <a:spcPts val="1175"/>
              </a:lnSpc>
            </a:pPr>
            <a:r>
              <a:rPr dirty="0" sz="1000" spc="-5">
                <a:latin typeface="Times New Roman"/>
                <a:cs typeface="Times New Roman"/>
              </a:rPr>
              <a:t>a =</a:t>
            </a:r>
            <a:r>
              <a:rPr dirty="0" sz="1000" spc="-100">
                <a:latin typeface="Times New Roman"/>
                <a:cs typeface="Times New Roman"/>
              </a:rPr>
              <a:t> </a:t>
            </a:r>
            <a:r>
              <a:rPr dirty="0" sz="1000" spc="-5">
                <a:latin typeface="Times New Roman"/>
                <a:cs typeface="Times New Roman"/>
              </a:rPr>
              <a:t>6</a:t>
            </a:r>
            <a:endParaRPr sz="1000">
              <a:latin typeface="Times New Roman"/>
              <a:cs typeface="Times New Roman"/>
            </a:endParaRPr>
          </a:p>
          <a:p>
            <a:pPr marL="469900">
              <a:lnSpc>
                <a:spcPts val="1150"/>
              </a:lnSpc>
            </a:pPr>
            <a:r>
              <a:rPr dirty="0" sz="1000" spc="-5">
                <a:latin typeface="Times New Roman"/>
                <a:cs typeface="Times New Roman"/>
              </a:rPr>
              <a:t>b =</a:t>
            </a:r>
            <a:r>
              <a:rPr dirty="0" sz="1000" spc="-100">
                <a:latin typeface="Times New Roman"/>
                <a:cs typeface="Times New Roman"/>
              </a:rPr>
              <a:t> </a:t>
            </a:r>
            <a:r>
              <a:rPr dirty="0" sz="1000" spc="-5">
                <a:latin typeface="Times New Roman"/>
                <a:cs typeface="Times New Roman"/>
              </a:rPr>
              <a:t>2</a:t>
            </a:r>
            <a:endParaRPr sz="1000">
              <a:latin typeface="Times New Roman"/>
              <a:cs typeface="Times New Roman"/>
            </a:endParaRPr>
          </a:p>
          <a:p>
            <a:pPr marL="469900">
              <a:lnSpc>
                <a:spcPts val="1175"/>
              </a:lnSpc>
            </a:pPr>
            <a:r>
              <a:rPr dirty="0" sz="1000" spc="-5">
                <a:latin typeface="Times New Roman"/>
                <a:cs typeface="Times New Roman"/>
              </a:rPr>
              <a:t>c =</a:t>
            </a:r>
            <a:r>
              <a:rPr dirty="0" sz="1000" spc="-100">
                <a:latin typeface="Times New Roman"/>
                <a:cs typeface="Times New Roman"/>
              </a:rPr>
              <a:t> </a:t>
            </a:r>
            <a:r>
              <a:rPr dirty="0" sz="1000" spc="-5">
                <a:latin typeface="Times New Roman"/>
                <a:cs typeface="Times New Roman"/>
              </a:rPr>
              <a:t>8</a:t>
            </a:r>
            <a:endParaRPr sz="10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448300" cy="3077845"/>
          </a:xfrm>
          <a:prstGeom prst="rect">
            <a:avLst/>
          </a:prstGeom>
        </p:spPr>
        <p:txBody>
          <a:bodyPr wrap="square" lIns="0" tIns="0" rIns="0" bIns="0" rtlCol="0" vert="horz">
            <a:spAutoFit/>
          </a:bodyPr>
          <a:lstStyle/>
          <a:p>
            <a:pPr marL="12700">
              <a:lnSpc>
                <a:spcPct val="100000"/>
              </a:lnSpc>
              <a:tabLst>
                <a:tab pos="5214620" algn="l"/>
              </a:tabLst>
            </a:pPr>
            <a:r>
              <a:rPr dirty="0" sz="1200">
                <a:latin typeface="Times New Roman"/>
                <a:cs typeface="Times New Roman"/>
              </a:rPr>
              <a:t>CS504-Software</a:t>
            </a:r>
            <a:r>
              <a:rPr dirty="0" sz="1200" spc="-5">
                <a:latin typeface="Times New Roman"/>
                <a:cs typeface="Times New Roman"/>
              </a:rPr>
              <a:t> </a:t>
            </a:r>
            <a:r>
              <a:rPr dirty="0" sz="1200">
                <a:latin typeface="Times New Roman"/>
                <a:cs typeface="Times New Roman"/>
              </a:rPr>
              <a:t>Engineering</a:t>
            </a:r>
            <a:r>
              <a:rPr dirty="0" sz="1200" spc="-5">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a:lnSpc>
                <a:spcPct val="100000"/>
              </a:lnSpc>
              <a:spcBef>
                <a:spcPts val="780"/>
              </a:spcBef>
            </a:pPr>
            <a:r>
              <a:rPr dirty="0" sz="1200" spc="-5">
                <a:latin typeface="Times New Roman"/>
                <a:cs typeface="Times New Roman"/>
              </a:rPr>
              <a:t>So </a:t>
            </a:r>
            <a:r>
              <a:rPr dirty="0" sz="1200">
                <a:latin typeface="Times New Roman"/>
                <a:cs typeface="Times New Roman"/>
              </a:rPr>
              <a:t>far there </a:t>
            </a:r>
            <a:r>
              <a:rPr dirty="0" sz="1200" spc="-5">
                <a:latin typeface="Times New Roman"/>
                <a:cs typeface="Times New Roman"/>
              </a:rPr>
              <a:t>seem </a:t>
            </a:r>
            <a:r>
              <a:rPr dirty="0" sz="1200">
                <a:latin typeface="Times New Roman"/>
                <a:cs typeface="Times New Roman"/>
              </a:rPr>
              <a:t>to be any problem. But let us now consider the following</a:t>
            </a:r>
            <a:r>
              <a:rPr dirty="0" sz="1200" spc="-120">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15"/>
              </a:spcBef>
            </a:pPr>
            <a:endParaRPr sz="1150">
              <a:latin typeface="Times New Roman"/>
              <a:cs typeface="Times New Roman"/>
            </a:endParaRPr>
          </a:p>
          <a:p>
            <a:pPr marL="469900">
              <a:lnSpc>
                <a:spcPct val="100000"/>
              </a:lnSpc>
            </a:pPr>
            <a:r>
              <a:rPr dirty="0" sz="1000" spc="-5">
                <a:latin typeface="Times New Roman"/>
                <a:cs typeface="Times New Roman"/>
              </a:rPr>
              <a:t>c = f1(a) +</a:t>
            </a:r>
            <a:r>
              <a:rPr dirty="0" sz="1000" spc="-40">
                <a:latin typeface="Times New Roman"/>
                <a:cs typeface="Times New Roman"/>
              </a:rPr>
              <a:t> </a:t>
            </a:r>
            <a:r>
              <a:rPr dirty="0" sz="1000" spc="-5">
                <a:latin typeface="Times New Roman"/>
                <a:cs typeface="Times New Roman"/>
              </a:rPr>
              <a:t>f2(a);</a:t>
            </a:r>
            <a:endParaRPr sz="1000">
              <a:latin typeface="Times New Roman"/>
              <a:cs typeface="Times New Roman"/>
            </a:endParaRPr>
          </a:p>
          <a:p>
            <a:pPr>
              <a:lnSpc>
                <a:spcPct val="100000"/>
              </a:lnSpc>
              <a:spcBef>
                <a:spcPts val="45"/>
              </a:spcBef>
            </a:pPr>
            <a:endParaRPr sz="1100">
              <a:latin typeface="Times New Roman"/>
              <a:cs typeface="Times New Roman"/>
            </a:endParaRPr>
          </a:p>
          <a:p>
            <a:pPr marL="12700">
              <a:lnSpc>
                <a:spcPct val="100000"/>
              </a:lnSpc>
            </a:pPr>
            <a:r>
              <a:rPr dirty="0" sz="1200">
                <a:latin typeface="Times New Roman"/>
                <a:cs typeface="Times New Roman"/>
              </a:rPr>
              <a:t>What </a:t>
            </a:r>
            <a:r>
              <a:rPr dirty="0" sz="1200" spc="-5">
                <a:latin typeface="Times New Roman"/>
                <a:cs typeface="Times New Roman"/>
              </a:rPr>
              <a:t>will </a:t>
            </a:r>
            <a:r>
              <a:rPr dirty="0" sz="1200">
                <a:latin typeface="Times New Roman"/>
                <a:cs typeface="Times New Roman"/>
              </a:rPr>
              <a:t>be the value of a and c after this</a:t>
            </a:r>
            <a:r>
              <a:rPr dirty="0" sz="1200" spc="-114">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12700">
              <a:lnSpc>
                <a:spcPct val="100000"/>
              </a:lnSpc>
            </a:pPr>
            <a:r>
              <a:rPr dirty="0" sz="1200">
                <a:latin typeface="Times New Roman"/>
                <a:cs typeface="Times New Roman"/>
              </a:rPr>
              <a:t>If f1 is evaluated before f2 then </a:t>
            </a:r>
            <a:r>
              <a:rPr dirty="0" sz="1200" spc="-5">
                <a:latin typeface="Times New Roman"/>
                <a:cs typeface="Times New Roman"/>
              </a:rPr>
              <a:t>we </a:t>
            </a:r>
            <a:r>
              <a:rPr dirty="0" sz="1200">
                <a:latin typeface="Times New Roman"/>
                <a:cs typeface="Times New Roman"/>
              </a:rPr>
              <a:t>have the following</a:t>
            </a:r>
            <a:r>
              <a:rPr dirty="0" sz="1200" spc="-110">
                <a:latin typeface="Times New Roman"/>
                <a:cs typeface="Times New Roman"/>
              </a:rPr>
              <a:t> </a:t>
            </a:r>
            <a:r>
              <a:rPr dirty="0" sz="1200">
                <a:latin typeface="Times New Roman"/>
                <a:cs typeface="Times New Roman"/>
              </a:rPr>
              <a:t>values:</a:t>
            </a:r>
            <a:endParaRPr sz="1200">
              <a:latin typeface="Times New Roman"/>
              <a:cs typeface="Times New Roman"/>
            </a:endParaRPr>
          </a:p>
          <a:p>
            <a:pPr>
              <a:lnSpc>
                <a:spcPct val="100000"/>
              </a:lnSpc>
              <a:spcBef>
                <a:spcPts val="15"/>
              </a:spcBef>
            </a:pPr>
            <a:endParaRPr sz="1150">
              <a:latin typeface="Times New Roman"/>
              <a:cs typeface="Times New Roman"/>
            </a:endParaRPr>
          </a:p>
          <a:p>
            <a:pPr marL="469900">
              <a:lnSpc>
                <a:spcPts val="1175"/>
              </a:lnSpc>
            </a:pPr>
            <a:r>
              <a:rPr dirty="0" sz="1000" spc="-5">
                <a:latin typeface="Times New Roman"/>
                <a:cs typeface="Times New Roman"/>
              </a:rPr>
              <a:t>a =</a:t>
            </a:r>
            <a:r>
              <a:rPr dirty="0" sz="1000" spc="-100">
                <a:latin typeface="Times New Roman"/>
                <a:cs typeface="Times New Roman"/>
              </a:rPr>
              <a:t> </a:t>
            </a:r>
            <a:r>
              <a:rPr dirty="0" sz="1000" spc="-5">
                <a:latin typeface="Times New Roman"/>
                <a:cs typeface="Times New Roman"/>
              </a:rPr>
              <a:t>3</a:t>
            </a:r>
            <a:endParaRPr sz="1000">
              <a:latin typeface="Times New Roman"/>
              <a:cs typeface="Times New Roman"/>
            </a:endParaRPr>
          </a:p>
          <a:p>
            <a:pPr marL="469900">
              <a:lnSpc>
                <a:spcPts val="1175"/>
              </a:lnSpc>
            </a:pPr>
            <a:r>
              <a:rPr dirty="0" sz="1000" spc="-5">
                <a:latin typeface="Times New Roman"/>
                <a:cs typeface="Times New Roman"/>
              </a:rPr>
              <a:t>c = 9 // 7 +</a:t>
            </a:r>
            <a:r>
              <a:rPr dirty="0" sz="1000" spc="-80">
                <a:latin typeface="Times New Roman"/>
                <a:cs typeface="Times New Roman"/>
              </a:rPr>
              <a:t> </a:t>
            </a:r>
            <a:r>
              <a:rPr dirty="0" sz="1000" spc="-5">
                <a:latin typeface="Times New Roman"/>
                <a:cs typeface="Times New Roman"/>
              </a:rPr>
              <a:t>2</a:t>
            </a:r>
            <a:endParaRPr sz="1000">
              <a:latin typeface="Times New Roman"/>
              <a:cs typeface="Times New Roman"/>
            </a:endParaRPr>
          </a:p>
          <a:p>
            <a:pPr>
              <a:lnSpc>
                <a:spcPct val="100000"/>
              </a:lnSpc>
            </a:pPr>
            <a:endParaRPr sz="1000">
              <a:latin typeface="Times New Roman"/>
              <a:cs typeface="Times New Roman"/>
            </a:endParaRPr>
          </a:p>
          <a:p>
            <a:pPr marL="12700">
              <a:lnSpc>
                <a:spcPct val="100000"/>
              </a:lnSpc>
              <a:spcBef>
                <a:spcPts val="615"/>
              </a:spcBef>
            </a:pPr>
            <a:r>
              <a:rPr dirty="0" sz="1200" spc="-5">
                <a:latin typeface="Times New Roman"/>
                <a:cs typeface="Times New Roman"/>
              </a:rPr>
              <a:t>On </a:t>
            </a:r>
            <a:r>
              <a:rPr dirty="0" sz="1200">
                <a:latin typeface="Times New Roman"/>
                <a:cs typeface="Times New Roman"/>
              </a:rPr>
              <a:t>the other hand, if f2 is evaluated before f1 then, </a:t>
            </a:r>
            <a:r>
              <a:rPr dirty="0" sz="1200" spc="-5">
                <a:latin typeface="Times New Roman"/>
                <a:cs typeface="Times New Roman"/>
              </a:rPr>
              <a:t>we </a:t>
            </a:r>
            <a:r>
              <a:rPr dirty="0" sz="1200">
                <a:latin typeface="Times New Roman"/>
                <a:cs typeface="Times New Roman"/>
              </a:rPr>
              <a:t>get totally different</a:t>
            </a:r>
            <a:r>
              <a:rPr dirty="0" sz="1200" spc="-110">
                <a:latin typeface="Times New Roman"/>
                <a:cs typeface="Times New Roman"/>
              </a:rPr>
              <a:t> </a:t>
            </a:r>
            <a:r>
              <a:rPr dirty="0" sz="1200">
                <a:latin typeface="Times New Roman"/>
                <a:cs typeface="Times New Roman"/>
              </a:rPr>
              <a:t>results.</a:t>
            </a:r>
            <a:endParaRPr sz="1200">
              <a:latin typeface="Times New Roman"/>
              <a:cs typeface="Times New Roman"/>
            </a:endParaRPr>
          </a:p>
          <a:p>
            <a:pPr>
              <a:lnSpc>
                <a:spcPct val="100000"/>
              </a:lnSpc>
              <a:spcBef>
                <a:spcPts val="10"/>
              </a:spcBef>
            </a:pPr>
            <a:endParaRPr sz="1550">
              <a:latin typeface="Times New Roman"/>
              <a:cs typeface="Times New Roman"/>
            </a:endParaRPr>
          </a:p>
          <a:p>
            <a:pPr marL="469900">
              <a:lnSpc>
                <a:spcPts val="1175"/>
              </a:lnSpc>
            </a:pPr>
            <a:r>
              <a:rPr dirty="0" sz="1000" spc="-5">
                <a:latin typeface="Times New Roman"/>
                <a:cs typeface="Times New Roman"/>
              </a:rPr>
              <a:t>a =</a:t>
            </a:r>
            <a:r>
              <a:rPr dirty="0" sz="1000" spc="-100">
                <a:latin typeface="Times New Roman"/>
                <a:cs typeface="Times New Roman"/>
              </a:rPr>
              <a:t> </a:t>
            </a:r>
            <a:r>
              <a:rPr dirty="0" sz="1000" spc="-5">
                <a:latin typeface="Times New Roman"/>
                <a:cs typeface="Times New Roman"/>
              </a:rPr>
              <a:t>2</a:t>
            </a:r>
            <a:endParaRPr sz="1000">
              <a:latin typeface="Times New Roman"/>
              <a:cs typeface="Times New Roman"/>
            </a:endParaRPr>
          </a:p>
          <a:p>
            <a:pPr marL="469900">
              <a:lnSpc>
                <a:spcPts val="1175"/>
              </a:lnSpc>
            </a:pPr>
            <a:r>
              <a:rPr dirty="0" sz="1000" spc="-5">
                <a:latin typeface="Times New Roman"/>
                <a:cs typeface="Times New Roman"/>
              </a:rPr>
              <a:t>c = 3 // 3 +</a:t>
            </a:r>
            <a:r>
              <a:rPr dirty="0" sz="1000" spc="-80">
                <a:latin typeface="Times New Roman"/>
                <a:cs typeface="Times New Roman"/>
              </a:rPr>
              <a:t> </a:t>
            </a:r>
            <a:r>
              <a:rPr dirty="0" sz="1000" spc="-5">
                <a:latin typeface="Times New Roman"/>
                <a:cs typeface="Times New Roman"/>
              </a:rPr>
              <a:t>0</a:t>
            </a:r>
            <a:endParaRPr sz="10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66279"/>
            <a:ext cx="5512435" cy="7726045"/>
          </a:xfrm>
          <a:prstGeom prst="rect">
            <a:avLst/>
          </a:prstGeom>
        </p:spPr>
        <p:txBody>
          <a:bodyPr wrap="square" lIns="0" tIns="0" rIns="0" bIns="0" rtlCol="0" vert="horz">
            <a:spAutoFit/>
          </a:bodyPr>
          <a:lstStyle/>
          <a:p>
            <a:pPr algn="ctr" marR="3723004">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33</a:t>
            </a:r>
            <a:endParaRPr sz="1900">
              <a:latin typeface="Times New Roman"/>
              <a:cs typeface="Times New Roman"/>
            </a:endParaRPr>
          </a:p>
          <a:p>
            <a:pPr marL="12700">
              <a:lnSpc>
                <a:spcPct val="100000"/>
              </a:lnSpc>
              <a:spcBef>
                <a:spcPts val="1625"/>
              </a:spcBef>
            </a:pPr>
            <a:r>
              <a:rPr dirty="0" sz="1200" spc="-5" b="1">
                <a:latin typeface="Times New Roman"/>
                <a:cs typeface="Times New Roman"/>
              </a:rPr>
              <a:t>Common Coding</a:t>
            </a:r>
            <a:r>
              <a:rPr dirty="0" sz="1200" spc="-85" b="1">
                <a:latin typeface="Times New Roman"/>
                <a:cs typeface="Times New Roman"/>
              </a:rPr>
              <a:t> </a:t>
            </a:r>
            <a:r>
              <a:rPr dirty="0" sz="1200" b="1">
                <a:latin typeface="Times New Roman"/>
                <a:cs typeface="Times New Roman"/>
              </a:rPr>
              <a:t>mistakes</a:t>
            </a:r>
            <a:endParaRPr sz="1200">
              <a:latin typeface="Times New Roman"/>
              <a:cs typeface="Times New Roman"/>
            </a:endParaRPr>
          </a:p>
          <a:p>
            <a:pPr>
              <a:lnSpc>
                <a:spcPct val="100000"/>
              </a:lnSpc>
              <a:spcBef>
                <a:spcPts val="10"/>
              </a:spcBef>
            </a:pPr>
            <a:endParaRPr sz="1200">
              <a:latin typeface="Times New Roman"/>
              <a:cs typeface="Times New Roman"/>
            </a:endParaRPr>
          </a:p>
          <a:p>
            <a:pPr marL="12700" marR="1288415">
              <a:lnSpc>
                <a:spcPts val="1380"/>
              </a:lnSpc>
            </a:pPr>
            <a:r>
              <a:rPr dirty="0" sz="1200" spc="-5">
                <a:latin typeface="Times New Roman"/>
                <a:cs typeface="Times New Roman"/>
              </a:rPr>
              <a:t>Following </a:t>
            </a:r>
            <a:r>
              <a:rPr dirty="0" sz="1200">
                <a:latin typeface="Times New Roman"/>
                <a:cs typeface="Times New Roman"/>
              </a:rPr>
              <a:t>is </a:t>
            </a:r>
            <a:r>
              <a:rPr dirty="0" sz="1200" spc="-5">
                <a:latin typeface="Times New Roman"/>
                <a:cs typeface="Times New Roman"/>
              </a:rPr>
              <a:t>short </a:t>
            </a:r>
            <a:r>
              <a:rPr dirty="0" sz="1200">
                <a:latin typeface="Times New Roman"/>
                <a:cs typeface="Times New Roman"/>
              </a:rPr>
              <a:t>list of common mistakes made due to </a:t>
            </a:r>
            <a:r>
              <a:rPr dirty="0" sz="1200" spc="-5">
                <a:latin typeface="Times New Roman"/>
                <a:cs typeface="Times New Roman"/>
              </a:rPr>
              <a:t>side-effects.  </a:t>
            </a:r>
            <a:r>
              <a:rPr dirty="0" sz="1200">
                <a:latin typeface="Times New Roman"/>
                <a:cs typeface="Times New Roman"/>
              </a:rPr>
              <a:t>1.</a:t>
            </a:r>
            <a:endParaRPr sz="1200">
              <a:latin typeface="Times New Roman"/>
              <a:cs typeface="Times New Roman"/>
            </a:endParaRPr>
          </a:p>
          <a:p>
            <a:pPr algn="just" marL="469900">
              <a:lnSpc>
                <a:spcPts val="1125"/>
              </a:lnSpc>
            </a:pPr>
            <a:r>
              <a:rPr dirty="0" sz="1000" spc="-5">
                <a:latin typeface="Times New Roman"/>
                <a:cs typeface="Times New Roman"/>
              </a:rPr>
              <a:t>array[i++] =</a:t>
            </a:r>
            <a:r>
              <a:rPr dirty="0" sz="1000" spc="-65">
                <a:latin typeface="Times New Roman"/>
                <a:cs typeface="Times New Roman"/>
              </a:rPr>
              <a:t> </a:t>
            </a:r>
            <a:r>
              <a:rPr dirty="0" sz="1000" spc="-5">
                <a:latin typeface="Times New Roman"/>
                <a:cs typeface="Times New Roman"/>
              </a:rPr>
              <a:t>i;</a:t>
            </a:r>
            <a:endParaRPr sz="1000">
              <a:latin typeface="Times New Roman"/>
              <a:cs typeface="Times New Roman"/>
            </a:endParaRPr>
          </a:p>
          <a:p>
            <a:pPr>
              <a:lnSpc>
                <a:spcPct val="100000"/>
              </a:lnSpc>
              <a:spcBef>
                <a:spcPts val="35"/>
              </a:spcBef>
            </a:pPr>
            <a:endParaRPr sz="900">
              <a:latin typeface="Times New Roman"/>
              <a:cs typeface="Times New Roman"/>
            </a:endParaRPr>
          </a:p>
          <a:p>
            <a:pPr algn="just" marL="469900">
              <a:lnSpc>
                <a:spcPts val="1410"/>
              </a:lnSpc>
            </a:pPr>
            <a:r>
              <a:rPr dirty="0" sz="1200">
                <a:latin typeface="Times New Roman"/>
                <a:cs typeface="Times New Roman"/>
              </a:rPr>
              <a:t>If i is initially 3, array[3] might be </a:t>
            </a:r>
            <a:r>
              <a:rPr dirty="0" sz="1200" spc="-5">
                <a:latin typeface="Times New Roman"/>
                <a:cs typeface="Times New Roman"/>
              </a:rPr>
              <a:t>set </a:t>
            </a:r>
            <a:r>
              <a:rPr dirty="0" sz="1200">
                <a:latin typeface="Times New Roman"/>
                <a:cs typeface="Times New Roman"/>
              </a:rPr>
              <a:t>to 3 or</a:t>
            </a:r>
            <a:r>
              <a:rPr dirty="0" sz="1200" spc="-114">
                <a:latin typeface="Times New Roman"/>
                <a:cs typeface="Times New Roman"/>
              </a:rPr>
              <a:t> </a:t>
            </a:r>
            <a:r>
              <a:rPr dirty="0" sz="1200">
                <a:latin typeface="Times New Roman"/>
                <a:cs typeface="Times New Roman"/>
              </a:rPr>
              <a:t>4.</a:t>
            </a:r>
            <a:endParaRPr sz="1200">
              <a:latin typeface="Times New Roman"/>
              <a:cs typeface="Times New Roman"/>
            </a:endParaRPr>
          </a:p>
          <a:p>
            <a:pPr marL="12700">
              <a:lnSpc>
                <a:spcPts val="1390"/>
              </a:lnSpc>
            </a:pPr>
            <a:r>
              <a:rPr dirty="0" sz="1200">
                <a:latin typeface="Times New Roman"/>
                <a:cs typeface="Times New Roman"/>
              </a:rPr>
              <a:t>2.</a:t>
            </a:r>
            <a:endParaRPr sz="1200">
              <a:latin typeface="Times New Roman"/>
              <a:cs typeface="Times New Roman"/>
            </a:endParaRPr>
          </a:p>
          <a:p>
            <a:pPr algn="just" marL="469900">
              <a:lnSpc>
                <a:spcPts val="1180"/>
              </a:lnSpc>
            </a:pPr>
            <a:r>
              <a:rPr dirty="0" sz="1000" spc="-5">
                <a:latin typeface="Times New Roman"/>
                <a:cs typeface="Times New Roman"/>
              </a:rPr>
              <a:t>array[i++] = </a:t>
            </a:r>
            <a:r>
              <a:rPr dirty="0" sz="1000">
                <a:latin typeface="Times New Roman"/>
                <a:cs typeface="Times New Roman"/>
              </a:rPr>
              <a:t>array[i++] </a:t>
            </a:r>
            <a:r>
              <a:rPr dirty="0" sz="1000" spc="-5">
                <a:latin typeface="Times New Roman"/>
                <a:cs typeface="Times New Roman"/>
              </a:rPr>
              <a:t>=</a:t>
            </a:r>
            <a:r>
              <a:rPr dirty="0" sz="1000" spc="-60">
                <a:latin typeface="Times New Roman"/>
                <a:cs typeface="Times New Roman"/>
              </a:rPr>
              <a:t> </a:t>
            </a:r>
            <a:r>
              <a:rPr dirty="0" sz="1000" spc="-5">
                <a:latin typeface="Times New Roman"/>
                <a:cs typeface="Times New Roman"/>
              </a:rPr>
              <a:t>x;</a:t>
            </a:r>
            <a:endParaRPr sz="1000">
              <a:latin typeface="Times New Roman"/>
              <a:cs typeface="Times New Roman"/>
            </a:endParaRPr>
          </a:p>
          <a:p>
            <a:pPr>
              <a:lnSpc>
                <a:spcPct val="100000"/>
              </a:lnSpc>
              <a:spcBef>
                <a:spcPts val="25"/>
              </a:spcBef>
            </a:pPr>
            <a:endParaRPr sz="1200">
              <a:latin typeface="Times New Roman"/>
              <a:cs typeface="Times New Roman"/>
            </a:endParaRPr>
          </a:p>
          <a:p>
            <a:pPr algn="just" marL="469900" marR="8255">
              <a:lnSpc>
                <a:spcPts val="1380"/>
              </a:lnSpc>
            </a:pPr>
            <a:r>
              <a:rPr dirty="0" sz="1200" spc="-5">
                <a:latin typeface="Times New Roman"/>
                <a:cs typeface="Times New Roman"/>
              </a:rPr>
              <a:t>Due </a:t>
            </a:r>
            <a:r>
              <a:rPr dirty="0" sz="1200">
                <a:latin typeface="Times New Roman"/>
                <a:cs typeface="Times New Roman"/>
              </a:rPr>
              <a:t>to </a:t>
            </a:r>
            <a:r>
              <a:rPr dirty="0" sz="1200" spc="-5">
                <a:latin typeface="Times New Roman"/>
                <a:cs typeface="Times New Roman"/>
              </a:rPr>
              <a:t>side </a:t>
            </a:r>
            <a:r>
              <a:rPr dirty="0" sz="1200">
                <a:latin typeface="Times New Roman"/>
                <a:cs typeface="Times New Roman"/>
              </a:rPr>
              <a:t>effects, multiple assignments become </a:t>
            </a:r>
            <a:r>
              <a:rPr dirty="0" sz="1200" spc="5">
                <a:latin typeface="Times New Roman"/>
                <a:cs typeface="Times New Roman"/>
              </a:rPr>
              <a:t>very </a:t>
            </a:r>
            <a:r>
              <a:rPr dirty="0" sz="1200">
                <a:latin typeface="Times New Roman"/>
                <a:cs typeface="Times New Roman"/>
              </a:rPr>
              <a:t>dangerous. </a:t>
            </a:r>
            <a:r>
              <a:rPr dirty="0" sz="1200" spc="-15">
                <a:latin typeface="Times New Roman"/>
                <a:cs typeface="Times New Roman"/>
              </a:rPr>
              <a:t>In </a:t>
            </a:r>
            <a:r>
              <a:rPr dirty="0" sz="1200">
                <a:latin typeface="Times New Roman"/>
                <a:cs typeface="Times New Roman"/>
              </a:rPr>
              <a:t>this  example, a </a:t>
            </a:r>
            <a:r>
              <a:rPr dirty="0" sz="1200" spc="-5">
                <a:latin typeface="Times New Roman"/>
                <a:cs typeface="Times New Roman"/>
              </a:rPr>
              <a:t>whole </a:t>
            </a:r>
            <a:r>
              <a:rPr dirty="0" sz="1200">
                <a:latin typeface="Times New Roman"/>
                <a:cs typeface="Times New Roman"/>
              </a:rPr>
              <a:t>depends upon </a:t>
            </a:r>
            <a:r>
              <a:rPr dirty="0" sz="1200" spc="-5">
                <a:latin typeface="Times New Roman"/>
                <a:cs typeface="Times New Roman"/>
              </a:rPr>
              <a:t>when </a:t>
            </a:r>
            <a:r>
              <a:rPr dirty="0" sz="1200">
                <a:latin typeface="Times New Roman"/>
                <a:cs typeface="Times New Roman"/>
              </a:rPr>
              <a:t>i is</a:t>
            </a:r>
            <a:r>
              <a:rPr dirty="0" sz="1200" spc="-90">
                <a:latin typeface="Times New Roman"/>
                <a:cs typeface="Times New Roman"/>
              </a:rPr>
              <a:t> </a:t>
            </a:r>
            <a:r>
              <a:rPr dirty="0" sz="1200">
                <a:latin typeface="Times New Roman"/>
                <a:cs typeface="Times New Roman"/>
              </a:rPr>
              <a:t>incremented.</a:t>
            </a:r>
            <a:endParaRPr sz="1200">
              <a:latin typeface="Times New Roman"/>
              <a:cs typeface="Times New Roman"/>
            </a:endParaRPr>
          </a:p>
          <a:p>
            <a:pPr marL="12700">
              <a:lnSpc>
                <a:spcPts val="1315"/>
              </a:lnSpc>
            </a:pPr>
            <a:r>
              <a:rPr dirty="0" sz="1200">
                <a:latin typeface="Times New Roman"/>
                <a:cs typeface="Times New Roman"/>
              </a:rPr>
              <a:t>3.</a:t>
            </a:r>
            <a:endParaRPr sz="1200">
              <a:latin typeface="Times New Roman"/>
              <a:cs typeface="Times New Roman"/>
            </a:endParaRPr>
          </a:p>
          <a:p>
            <a:pPr algn="just" marL="469900" marR="6350">
              <a:lnSpc>
                <a:spcPts val="1380"/>
              </a:lnSpc>
              <a:spcBef>
                <a:spcPts val="65"/>
              </a:spcBef>
            </a:pPr>
            <a:r>
              <a:rPr dirty="0" sz="1200">
                <a:latin typeface="Times New Roman"/>
                <a:cs typeface="Times New Roman"/>
              </a:rPr>
              <a:t>“,” is very dangerous as it causes </a:t>
            </a:r>
            <a:r>
              <a:rPr dirty="0" sz="1200" spc="-5">
                <a:latin typeface="Times New Roman"/>
                <a:cs typeface="Times New Roman"/>
              </a:rPr>
              <a:t>side </a:t>
            </a:r>
            <a:r>
              <a:rPr dirty="0" sz="1200">
                <a:latin typeface="Times New Roman"/>
                <a:cs typeface="Times New Roman"/>
              </a:rPr>
              <a:t>effects. </a:t>
            </a:r>
            <a:r>
              <a:rPr dirty="0" sz="1200" spc="-5">
                <a:latin typeface="Times New Roman"/>
                <a:cs typeface="Times New Roman"/>
              </a:rPr>
              <a:t>Let’s </a:t>
            </a:r>
            <a:r>
              <a:rPr dirty="0" sz="1200">
                <a:latin typeface="Times New Roman"/>
                <a:cs typeface="Times New Roman"/>
              </a:rPr>
              <a:t>look at the following  </a:t>
            </a:r>
            <a:r>
              <a:rPr dirty="0" sz="1200" spc="-5">
                <a:latin typeface="Times New Roman"/>
                <a:cs typeface="Times New Roman"/>
              </a:rPr>
              <a:t>statement:</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469900">
              <a:lnSpc>
                <a:spcPct val="100000"/>
              </a:lnSpc>
              <a:spcBef>
                <a:spcPts val="5"/>
              </a:spcBef>
            </a:pPr>
            <a:r>
              <a:rPr dirty="0" sz="1000" spc="-5">
                <a:latin typeface="Times New Roman"/>
                <a:cs typeface="Times New Roman"/>
              </a:rPr>
              <a:t>int i, j =</a:t>
            </a:r>
            <a:r>
              <a:rPr dirty="0" sz="1000" spc="-80">
                <a:latin typeface="Times New Roman"/>
                <a:cs typeface="Times New Roman"/>
              </a:rPr>
              <a:t> </a:t>
            </a:r>
            <a:r>
              <a:rPr dirty="0" sz="1000" spc="10">
                <a:latin typeface="Times New Roman"/>
                <a:cs typeface="Times New Roman"/>
              </a:rPr>
              <a:t>0;</a:t>
            </a:r>
            <a:endParaRPr sz="1000">
              <a:latin typeface="Times New Roman"/>
              <a:cs typeface="Times New Roman"/>
            </a:endParaRPr>
          </a:p>
          <a:p>
            <a:pPr>
              <a:lnSpc>
                <a:spcPct val="100000"/>
              </a:lnSpc>
            </a:pPr>
            <a:endParaRPr sz="1000">
              <a:latin typeface="Times New Roman"/>
              <a:cs typeface="Times New Roman"/>
            </a:endParaRPr>
          </a:p>
          <a:p>
            <a:pPr algn="just" marL="469900" marR="5715">
              <a:lnSpc>
                <a:spcPts val="1380"/>
              </a:lnSpc>
              <a:spcBef>
                <a:spcPts val="715"/>
              </a:spcBef>
            </a:pPr>
            <a:r>
              <a:rPr dirty="0" sz="1200">
                <a:latin typeface="Times New Roman"/>
                <a:cs typeface="Times New Roman"/>
              </a:rPr>
              <a:t>Because of the </a:t>
            </a:r>
            <a:r>
              <a:rPr dirty="0" sz="1200" spc="-5">
                <a:latin typeface="Times New Roman"/>
                <a:cs typeface="Times New Roman"/>
              </a:rPr>
              <a:t>syntax, </a:t>
            </a:r>
            <a:r>
              <a:rPr dirty="0" sz="1200">
                <a:latin typeface="Times New Roman"/>
                <a:cs typeface="Times New Roman"/>
              </a:rPr>
              <a:t>many people </a:t>
            </a:r>
            <a:r>
              <a:rPr dirty="0" sz="1200" spc="-5">
                <a:latin typeface="Times New Roman"/>
                <a:cs typeface="Times New Roman"/>
              </a:rPr>
              <a:t>would </a:t>
            </a:r>
            <a:r>
              <a:rPr dirty="0" sz="1200">
                <a:latin typeface="Times New Roman"/>
                <a:cs typeface="Times New Roman"/>
              </a:rPr>
              <a:t>assume that i is also being initialized  to 0, </a:t>
            </a:r>
            <a:r>
              <a:rPr dirty="0" sz="1200" spc="-5">
                <a:latin typeface="Times New Roman"/>
                <a:cs typeface="Times New Roman"/>
              </a:rPr>
              <a:t>while </a:t>
            </a:r>
            <a:r>
              <a:rPr dirty="0" sz="1200">
                <a:latin typeface="Times New Roman"/>
                <a:cs typeface="Times New Roman"/>
              </a:rPr>
              <a:t>it is not. Combination of , and = -- is fatal. </a:t>
            </a:r>
            <a:r>
              <a:rPr dirty="0" sz="1200" spc="-10">
                <a:latin typeface="Times New Roman"/>
                <a:cs typeface="Times New Roman"/>
              </a:rPr>
              <a:t>Look </a:t>
            </a:r>
            <a:r>
              <a:rPr dirty="0" sz="1200">
                <a:latin typeface="Times New Roman"/>
                <a:cs typeface="Times New Roman"/>
              </a:rPr>
              <a:t>at the following  </a:t>
            </a:r>
            <a:r>
              <a:rPr dirty="0" sz="1200" spc="-5">
                <a:latin typeface="Times New Roman"/>
                <a:cs typeface="Times New Roman"/>
              </a:rPr>
              <a:t>statement:</a:t>
            </a:r>
            <a:endParaRPr sz="1200">
              <a:latin typeface="Times New Roman"/>
              <a:cs typeface="Times New Roman"/>
            </a:endParaRPr>
          </a:p>
          <a:p>
            <a:pPr>
              <a:lnSpc>
                <a:spcPct val="100000"/>
              </a:lnSpc>
              <a:spcBef>
                <a:spcPts val="35"/>
              </a:spcBef>
            </a:pPr>
            <a:endParaRPr sz="1500">
              <a:latin typeface="Times New Roman"/>
              <a:cs typeface="Times New Roman"/>
            </a:endParaRPr>
          </a:p>
          <a:p>
            <a:pPr algn="just" marL="469900">
              <a:lnSpc>
                <a:spcPct val="100000"/>
              </a:lnSpc>
            </a:pPr>
            <a:r>
              <a:rPr dirty="0" sz="1000" spc="-5">
                <a:latin typeface="Times New Roman"/>
                <a:cs typeface="Times New Roman"/>
              </a:rPr>
              <a:t>a = b, c =</a:t>
            </a:r>
            <a:r>
              <a:rPr dirty="0" sz="1000" spc="-55">
                <a:latin typeface="Times New Roman"/>
                <a:cs typeface="Times New Roman"/>
              </a:rPr>
              <a:t> </a:t>
            </a:r>
            <a:r>
              <a:rPr dirty="0" sz="1000" spc="-5">
                <a:latin typeface="Times New Roman"/>
                <a:cs typeface="Times New Roman"/>
              </a:rPr>
              <a:t>0;</a:t>
            </a:r>
            <a:endParaRPr sz="1000">
              <a:latin typeface="Times New Roman"/>
              <a:cs typeface="Times New Roman"/>
            </a:endParaRPr>
          </a:p>
          <a:p>
            <a:pPr>
              <a:lnSpc>
                <a:spcPct val="100000"/>
              </a:lnSpc>
              <a:spcBef>
                <a:spcPts val="25"/>
              </a:spcBef>
            </a:pPr>
            <a:endParaRPr sz="1200">
              <a:latin typeface="Times New Roman"/>
              <a:cs typeface="Times New Roman"/>
            </a:endParaRPr>
          </a:p>
          <a:p>
            <a:pPr algn="just" marL="469900" marR="5080">
              <a:lnSpc>
                <a:spcPts val="1380"/>
              </a:lnSpc>
            </a:pPr>
            <a:r>
              <a:rPr dirty="0" sz="1200">
                <a:latin typeface="Times New Roman"/>
                <a:cs typeface="Times New Roman"/>
              </a:rPr>
              <a:t>A majority of the programmers </a:t>
            </a:r>
            <a:r>
              <a:rPr dirty="0" sz="1200" spc="-5">
                <a:latin typeface="Times New Roman"/>
                <a:cs typeface="Times New Roman"/>
              </a:rPr>
              <a:t>would </a:t>
            </a:r>
            <a:r>
              <a:rPr dirty="0" sz="1200">
                <a:latin typeface="Times New Roman"/>
                <a:cs typeface="Times New Roman"/>
              </a:rPr>
              <a:t>assume that all a, b, and c are being  initialized to 0 </a:t>
            </a:r>
            <a:r>
              <a:rPr dirty="0" sz="1200" spc="-5">
                <a:latin typeface="Times New Roman"/>
                <a:cs typeface="Times New Roman"/>
              </a:rPr>
              <a:t>while </a:t>
            </a:r>
            <a:r>
              <a:rPr dirty="0" sz="1200">
                <a:latin typeface="Times New Roman"/>
                <a:cs typeface="Times New Roman"/>
              </a:rPr>
              <a:t>only c is initialized and a and b have garbage values in them.  This kind of overlook causes major programming errors </a:t>
            </a:r>
            <a:r>
              <a:rPr dirty="0" sz="1200" spc="-5">
                <a:latin typeface="Times New Roman"/>
                <a:cs typeface="Times New Roman"/>
              </a:rPr>
              <a:t>which </a:t>
            </a:r>
            <a:r>
              <a:rPr dirty="0" sz="1200">
                <a:latin typeface="Times New Roman"/>
                <a:cs typeface="Times New Roman"/>
              </a:rPr>
              <a:t>are not caught  easily and are caused only because there are </a:t>
            </a:r>
            <a:r>
              <a:rPr dirty="0" sz="1200" spc="-5">
                <a:latin typeface="Times New Roman"/>
                <a:cs typeface="Times New Roman"/>
              </a:rPr>
              <a:t>side</a:t>
            </a:r>
            <a:r>
              <a:rPr dirty="0" sz="1200" spc="-125">
                <a:latin typeface="Times New Roman"/>
                <a:cs typeface="Times New Roman"/>
              </a:rPr>
              <a:t> </a:t>
            </a:r>
            <a:r>
              <a:rPr dirty="0" sz="1200">
                <a:latin typeface="Times New Roman"/>
                <a:cs typeface="Times New Roman"/>
              </a:rPr>
              <a:t>effects.</a:t>
            </a:r>
            <a:endParaRPr sz="1200">
              <a:latin typeface="Times New Roman"/>
              <a:cs typeface="Times New Roman"/>
            </a:endParaRPr>
          </a:p>
          <a:p>
            <a:pPr>
              <a:lnSpc>
                <a:spcPct val="100000"/>
              </a:lnSpc>
              <a:spcBef>
                <a:spcPts val="50"/>
              </a:spcBef>
            </a:pPr>
            <a:endParaRPr sz="1500">
              <a:latin typeface="Times New Roman"/>
              <a:cs typeface="Times New Roman"/>
            </a:endParaRPr>
          </a:p>
          <a:p>
            <a:pPr marL="12700">
              <a:lnSpc>
                <a:spcPct val="100000"/>
              </a:lnSpc>
            </a:pPr>
            <a:r>
              <a:rPr dirty="0" sz="1200" b="1">
                <a:latin typeface="Times New Roman"/>
                <a:cs typeface="Times New Roman"/>
              </a:rPr>
              <a:t>Guidelines</a:t>
            </a:r>
            <a:endParaRPr sz="1200">
              <a:latin typeface="Times New Roman"/>
              <a:cs typeface="Times New Roman"/>
            </a:endParaRPr>
          </a:p>
          <a:p>
            <a:pPr>
              <a:lnSpc>
                <a:spcPct val="100000"/>
              </a:lnSpc>
              <a:spcBef>
                <a:spcPts val="30"/>
              </a:spcBef>
            </a:pPr>
            <a:endParaRPr sz="1100">
              <a:latin typeface="Times New Roman"/>
              <a:cs typeface="Times New Roman"/>
            </a:endParaRPr>
          </a:p>
          <a:p>
            <a:pPr marL="12700">
              <a:lnSpc>
                <a:spcPct val="100000"/>
              </a:lnSpc>
            </a:pPr>
            <a:r>
              <a:rPr dirty="0" sz="1200">
                <a:latin typeface="Times New Roman"/>
                <a:cs typeface="Times New Roman"/>
              </a:rPr>
              <a:t>If the following guidelines are observed, one can avoid hazards caused by </a:t>
            </a:r>
            <a:r>
              <a:rPr dirty="0" sz="1200" spc="-5">
                <a:latin typeface="Times New Roman"/>
                <a:cs typeface="Times New Roman"/>
              </a:rPr>
              <a:t>side</a:t>
            </a:r>
            <a:r>
              <a:rPr dirty="0" sz="1200" spc="-120">
                <a:latin typeface="Times New Roman"/>
                <a:cs typeface="Times New Roman"/>
              </a:rPr>
              <a:t> </a:t>
            </a:r>
            <a:r>
              <a:rPr dirty="0" sz="1200">
                <a:latin typeface="Times New Roman"/>
                <a:cs typeface="Times New Roman"/>
              </a:rPr>
              <a:t>effects.</a:t>
            </a:r>
            <a:endParaRPr sz="1200">
              <a:latin typeface="Times New Roman"/>
              <a:cs typeface="Times New Roman"/>
            </a:endParaRPr>
          </a:p>
          <a:p>
            <a:pPr>
              <a:lnSpc>
                <a:spcPct val="100000"/>
              </a:lnSpc>
              <a:spcBef>
                <a:spcPts val="40"/>
              </a:spcBef>
            </a:pPr>
            <a:endParaRPr sz="1100">
              <a:latin typeface="Times New Roman"/>
              <a:cs typeface="Times New Roman"/>
            </a:endParaRPr>
          </a:p>
          <a:p>
            <a:pPr marL="469900" indent="-228600">
              <a:lnSpc>
                <a:spcPts val="1410"/>
              </a:lnSpc>
              <a:buAutoNum type="arabicPeriod"/>
              <a:tabLst>
                <a:tab pos="469900" algn="l"/>
              </a:tabLst>
            </a:pPr>
            <a:r>
              <a:rPr dirty="0" sz="1200">
                <a:latin typeface="Times New Roman"/>
                <a:cs typeface="Times New Roman"/>
              </a:rPr>
              <a:t>never use “,” except for</a:t>
            </a:r>
            <a:r>
              <a:rPr dirty="0" sz="1200" spc="-110">
                <a:latin typeface="Times New Roman"/>
                <a:cs typeface="Times New Roman"/>
              </a:rPr>
              <a:t> </a:t>
            </a:r>
            <a:r>
              <a:rPr dirty="0" sz="1200">
                <a:latin typeface="Times New Roman"/>
                <a:cs typeface="Times New Roman"/>
              </a:rPr>
              <a:t>declaration</a:t>
            </a:r>
            <a:endParaRPr sz="1200">
              <a:latin typeface="Times New Roman"/>
              <a:cs typeface="Times New Roman"/>
            </a:endParaRPr>
          </a:p>
          <a:p>
            <a:pPr marL="469900" marR="5715" indent="-228600">
              <a:lnSpc>
                <a:spcPts val="1380"/>
              </a:lnSpc>
              <a:spcBef>
                <a:spcPts val="65"/>
              </a:spcBef>
              <a:buAutoNum type="arabicPeriod"/>
              <a:tabLst>
                <a:tab pos="469900" algn="l"/>
              </a:tabLst>
            </a:pPr>
            <a:r>
              <a:rPr dirty="0" sz="1200">
                <a:latin typeface="Times New Roman"/>
                <a:cs typeface="Times New Roman"/>
              </a:rPr>
              <a:t>if you are initializing a variable at the time of declaration, do not declare another  variable in the </a:t>
            </a:r>
            <a:r>
              <a:rPr dirty="0" sz="1200" spc="-5">
                <a:latin typeface="Times New Roman"/>
                <a:cs typeface="Times New Roman"/>
              </a:rPr>
              <a:t>same</a:t>
            </a:r>
            <a:r>
              <a:rPr dirty="0" sz="1200" spc="-105">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marL="469900" indent="-228600">
              <a:lnSpc>
                <a:spcPts val="1315"/>
              </a:lnSpc>
              <a:buAutoNum type="arabicPeriod"/>
              <a:tabLst>
                <a:tab pos="469900" algn="l"/>
              </a:tabLst>
            </a:pPr>
            <a:r>
              <a:rPr dirty="0" sz="1200">
                <a:latin typeface="Times New Roman"/>
                <a:cs typeface="Times New Roman"/>
              </a:rPr>
              <a:t>never use multiple assignments in the </a:t>
            </a:r>
            <a:r>
              <a:rPr dirty="0" sz="1200" spc="-5">
                <a:latin typeface="Times New Roman"/>
                <a:cs typeface="Times New Roman"/>
              </a:rPr>
              <a:t>same</a:t>
            </a:r>
            <a:r>
              <a:rPr dirty="0" sz="1200" spc="-114">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marL="469900" marR="5715" indent="-228600">
              <a:lnSpc>
                <a:spcPts val="1380"/>
              </a:lnSpc>
              <a:spcBef>
                <a:spcPts val="65"/>
              </a:spcBef>
              <a:buAutoNum type="arabicPeriod"/>
              <a:tabLst>
                <a:tab pos="469900" algn="l"/>
              </a:tabLst>
            </a:pPr>
            <a:r>
              <a:rPr dirty="0" sz="1200">
                <a:latin typeface="Times New Roman"/>
                <a:cs typeface="Times New Roman"/>
              </a:rPr>
              <a:t>Be </a:t>
            </a:r>
            <a:r>
              <a:rPr dirty="0" sz="1200" spc="5">
                <a:latin typeface="Times New Roman"/>
                <a:cs typeface="Times New Roman"/>
              </a:rPr>
              <a:t>very </a:t>
            </a:r>
            <a:r>
              <a:rPr dirty="0" sz="1200">
                <a:latin typeface="Times New Roman"/>
                <a:cs typeface="Times New Roman"/>
              </a:rPr>
              <a:t>careful </a:t>
            </a:r>
            <a:r>
              <a:rPr dirty="0" sz="1200" spc="-5">
                <a:latin typeface="Times New Roman"/>
                <a:cs typeface="Times New Roman"/>
              </a:rPr>
              <a:t>when </a:t>
            </a:r>
            <a:r>
              <a:rPr dirty="0" sz="1200">
                <a:latin typeface="Times New Roman"/>
                <a:cs typeface="Times New Roman"/>
              </a:rPr>
              <a:t>you use functions </a:t>
            </a:r>
            <a:r>
              <a:rPr dirty="0" sz="1200" spc="-5">
                <a:latin typeface="Times New Roman"/>
                <a:cs typeface="Times New Roman"/>
              </a:rPr>
              <a:t>with side </a:t>
            </a:r>
            <a:r>
              <a:rPr dirty="0" sz="1200">
                <a:latin typeface="Times New Roman"/>
                <a:cs typeface="Times New Roman"/>
              </a:rPr>
              <a:t>effects – functions that change  the values of the</a:t>
            </a:r>
            <a:r>
              <a:rPr dirty="0" sz="1200" spc="-110">
                <a:latin typeface="Times New Roman"/>
                <a:cs typeface="Times New Roman"/>
              </a:rPr>
              <a:t> </a:t>
            </a:r>
            <a:r>
              <a:rPr dirty="0" sz="1200">
                <a:latin typeface="Times New Roman"/>
                <a:cs typeface="Times New Roman"/>
              </a:rPr>
              <a:t>parameters.</a:t>
            </a:r>
            <a:endParaRPr sz="1200">
              <a:latin typeface="Times New Roman"/>
              <a:cs typeface="Times New Roman"/>
            </a:endParaRPr>
          </a:p>
          <a:p>
            <a:pPr marL="469900" marR="5080" indent="-228600">
              <a:lnSpc>
                <a:spcPts val="1380"/>
              </a:lnSpc>
              <a:buAutoNum type="arabicPeriod"/>
              <a:tabLst>
                <a:tab pos="469900" algn="l"/>
              </a:tabLst>
            </a:pPr>
            <a:r>
              <a:rPr dirty="0" sz="1200">
                <a:latin typeface="Times New Roman"/>
                <a:cs typeface="Times New Roman"/>
              </a:rPr>
              <a:t>Try to avoid functions that change the value of </a:t>
            </a:r>
            <a:r>
              <a:rPr dirty="0" sz="1200" spc="-5">
                <a:latin typeface="Times New Roman"/>
                <a:cs typeface="Times New Roman"/>
              </a:rPr>
              <a:t>some </a:t>
            </a:r>
            <a:r>
              <a:rPr dirty="0" sz="1200">
                <a:latin typeface="Times New Roman"/>
                <a:cs typeface="Times New Roman"/>
              </a:rPr>
              <a:t>parameters and return </a:t>
            </a:r>
            <a:r>
              <a:rPr dirty="0" sz="1200" spc="-5">
                <a:latin typeface="Times New Roman"/>
                <a:cs typeface="Times New Roman"/>
              </a:rPr>
              <a:t>some  </a:t>
            </a:r>
            <a:r>
              <a:rPr dirty="0" sz="1200">
                <a:latin typeface="Times New Roman"/>
                <a:cs typeface="Times New Roman"/>
              </a:rPr>
              <a:t>value at the </a:t>
            </a:r>
            <a:r>
              <a:rPr dirty="0" sz="1200" spc="-5">
                <a:latin typeface="Times New Roman"/>
                <a:cs typeface="Times New Roman"/>
              </a:rPr>
              <a:t>same</a:t>
            </a:r>
            <a:r>
              <a:rPr dirty="0" sz="1200" spc="-100">
                <a:latin typeface="Times New Roman"/>
                <a:cs typeface="Times New Roman"/>
              </a:rPr>
              <a:t> </a:t>
            </a:r>
            <a:r>
              <a:rPr dirty="0" sz="1200">
                <a:latin typeface="Times New Roman"/>
                <a:cs typeface="Times New Roman"/>
              </a:rPr>
              <a:t>time.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164336" y="935736"/>
            <a:ext cx="4323587" cy="566927"/>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640839" y="1137666"/>
            <a:ext cx="390525" cy="172720"/>
          </a:xfrm>
          <a:prstGeom prst="rect">
            <a:avLst/>
          </a:prstGeom>
        </p:spPr>
        <p:txBody>
          <a:bodyPr wrap="square" lIns="0" tIns="0" rIns="0" bIns="0" rtlCol="0" vert="horz">
            <a:spAutoFit/>
          </a:bodyPr>
          <a:lstStyle/>
          <a:p>
            <a:pPr marL="12700">
              <a:lnSpc>
                <a:spcPct val="100000"/>
              </a:lnSpc>
            </a:pPr>
            <a:r>
              <a:rPr dirty="0" sz="1050" spc="-20" b="1">
                <a:latin typeface="Times New Roman"/>
                <a:cs typeface="Times New Roman"/>
              </a:rPr>
              <a:t>V</a:t>
            </a:r>
            <a:r>
              <a:rPr dirty="0" sz="1050" spc="25" b="1">
                <a:latin typeface="Times New Roman"/>
                <a:cs typeface="Times New Roman"/>
              </a:rPr>
              <a:t>i</a:t>
            </a:r>
            <a:r>
              <a:rPr dirty="0" sz="1050" spc="-25" b="1">
                <a:latin typeface="Times New Roman"/>
                <a:cs typeface="Times New Roman"/>
              </a:rPr>
              <a:t>s</a:t>
            </a:r>
            <a:r>
              <a:rPr dirty="0" sz="1050" spc="25" b="1">
                <a:latin typeface="Times New Roman"/>
                <a:cs typeface="Times New Roman"/>
              </a:rPr>
              <a:t>i</a:t>
            </a:r>
            <a:r>
              <a:rPr dirty="0" sz="1050" spc="-25" b="1">
                <a:latin typeface="Times New Roman"/>
                <a:cs typeface="Times New Roman"/>
              </a:rPr>
              <a:t>o</a:t>
            </a:r>
            <a:r>
              <a:rPr dirty="0" sz="1050" spc="5" b="1">
                <a:latin typeface="Times New Roman"/>
                <a:cs typeface="Times New Roman"/>
              </a:rPr>
              <a:t>n</a:t>
            </a:r>
            <a:endParaRPr sz="1050">
              <a:latin typeface="Times New Roman"/>
              <a:cs typeface="Times New Roman"/>
            </a:endParaRPr>
          </a:p>
        </p:txBody>
      </p:sp>
      <p:sp>
        <p:nvSpPr>
          <p:cNvPr id="11" name="object 11"/>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15</a:t>
            </a:r>
          </a:p>
          <a:p>
            <a:pPr marL="1498600">
              <a:lnSpc>
                <a:spcPts val="1410"/>
              </a:lnSpc>
            </a:pPr>
            <a:r>
              <a:rPr dirty="0"/>
              <a:t>© Copyright </a:t>
            </a:r>
            <a:r>
              <a:rPr dirty="0" spc="-5"/>
              <a:t>Virtual University </a:t>
            </a:r>
            <a:r>
              <a:rPr dirty="0"/>
              <a:t>of</a:t>
            </a:r>
            <a:r>
              <a:rPr dirty="0" spc="-80"/>
              <a:t> </a:t>
            </a:r>
            <a:r>
              <a:rPr dirty="0" spc="-5"/>
              <a:t>Pakistan</a:t>
            </a:r>
          </a:p>
        </p:txBody>
      </p:sp>
      <p:sp>
        <p:nvSpPr>
          <p:cNvPr id="7" name="object 7"/>
          <p:cNvSpPr txBox="1"/>
          <p:nvPr/>
        </p:nvSpPr>
        <p:spPr>
          <a:xfrm>
            <a:off x="2636011" y="1137666"/>
            <a:ext cx="600075" cy="172720"/>
          </a:xfrm>
          <a:prstGeom prst="rect">
            <a:avLst/>
          </a:prstGeom>
        </p:spPr>
        <p:txBody>
          <a:bodyPr wrap="square" lIns="0" tIns="0" rIns="0" bIns="0" rtlCol="0" vert="horz">
            <a:spAutoFit/>
          </a:bodyPr>
          <a:lstStyle/>
          <a:p>
            <a:pPr marL="12700">
              <a:lnSpc>
                <a:spcPct val="100000"/>
              </a:lnSpc>
            </a:pPr>
            <a:r>
              <a:rPr dirty="0" sz="1050" b="1">
                <a:latin typeface="Times New Roman"/>
                <a:cs typeface="Times New Roman"/>
              </a:rPr>
              <a:t>Defi</a:t>
            </a:r>
            <a:r>
              <a:rPr dirty="0" sz="1050" spc="-35" b="1">
                <a:latin typeface="Times New Roman"/>
                <a:cs typeface="Times New Roman"/>
              </a:rPr>
              <a:t>n</a:t>
            </a:r>
            <a:r>
              <a:rPr dirty="0" sz="1050" spc="5" b="1">
                <a:latin typeface="Times New Roman"/>
                <a:cs typeface="Times New Roman"/>
              </a:rPr>
              <a:t>ition</a:t>
            </a:r>
            <a:endParaRPr sz="1050">
              <a:latin typeface="Times New Roman"/>
              <a:cs typeface="Times New Roman"/>
            </a:endParaRPr>
          </a:p>
        </p:txBody>
      </p:sp>
      <p:sp>
        <p:nvSpPr>
          <p:cNvPr id="8" name="object 8"/>
          <p:cNvSpPr txBox="1"/>
          <p:nvPr/>
        </p:nvSpPr>
        <p:spPr>
          <a:xfrm>
            <a:off x="3492500" y="1137666"/>
            <a:ext cx="775335" cy="172720"/>
          </a:xfrm>
          <a:prstGeom prst="rect">
            <a:avLst/>
          </a:prstGeom>
        </p:spPr>
        <p:txBody>
          <a:bodyPr wrap="square" lIns="0" tIns="0" rIns="0" bIns="0" rtlCol="0" vert="horz">
            <a:spAutoFit/>
          </a:bodyPr>
          <a:lstStyle/>
          <a:p>
            <a:pPr marL="12700">
              <a:lnSpc>
                <a:spcPct val="100000"/>
              </a:lnSpc>
            </a:pPr>
            <a:r>
              <a:rPr dirty="0" sz="1050" spc="-5" b="1">
                <a:latin typeface="Times New Roman"/>
                <a:cs typeface="Times New Roman"/>
              </a:rPr>
              <a:t>Development</a:t>
            </a:r>
            <a:endParaRPr sz="1050">
              <a:latin typeface="Times New Roman"/>
              <a:cs typeface="Times New Roman"/>
            </a:endParaRPr>
          </a:p>
        </p:txBody>
      </p:sp>
      <p:sp>
        <p:nvSpPr>
          <p:cNvPr id="9" name="object 9"/>
          <p:cNvSpPr txBox="1"/>
          <p:nvPr/>
        </p:nvSpPr>
        <p:spPr>
          <a:xfrm>
            <a:off x="4537964" y="1137666"/>
            <a:ext cx="768985" cy="172720"/>
          </a:xfrm>
          <a:prstGeom prst="rect">
            <a:avLst/>
          </a:prstGeom>
        </p:spPr>
        <p:txBody>
          <a:bodyPr wrap="square" lIns="0" tIns="0" rIns="0" bIns="0" rtlCol="0" vert="horz">
            <a:spAutoFit/>
          </a:bodyPr>
          <a:lstStyle/>
          <a:p>
            <a:pPr marL="12700">
              <a:lnSpc>
                <a:spcPct val="100000"/>
              </a:lnSpc>
            </a:pPr>
            <a:r>
              <a:rPr dirty="0" sz="1050" spc="-10" b="1">
                <a:latin typeface="Times New Roman"/>
                <a:cs typeface="Times New Roman"/>
              </a:rPr>
              <a:t>M</a:t>
            </a:r>
            <a:r>
              <a:rPr dirty="0" sz="1050" spc="5" b="1">
                <a:latin typeface="Times New Roman"/>
                <a:cs typeface="Times New Roman"/>
              </a:rPr>
              <a:t>a</a:t>
            </a:r>
            <a:r>
              <a:rPr dirty="0" sz="1050" spc="30" b="1">
                <a:latin typeface="Times New Roman"/>
                <a:cs typeface="Times New Roman"/>
              </a:rPr>
              <a:t>i</a:t>
            </a:r>
            <a:r>
              <a:rPr dirty="0" sz="1050" spc="-40" b="1">
                <a:latin typeface="Times New Roman"/>
                <a:cs typeface="Times New Roman"/>
              </a:rPr>
              <a:t>n</a:t>
            </a:r>
            <a:r>
              <a:rPr dirty="0" sz="1050" spc="5" b="1">
                <a:latin typeface="Times New Roman"/>
                <a:cs typeface="Times New Roman"/>
              </a:rPr>
              <a:t>te</a:t>
            </a:r>
            <a:r>
              <a:rPr dirty="0" sz="1050" spc="-40" b="1">
                <a:latin typeface="Times New Roman"/>
                <a:cs typeface="Times New Roman"/>
              </a:rPr>
              <a:t>n</a:t>
            </a:r>
            <a:r>
              <a:rPr dirty="0" sz="1050" spc="5" b="1">
                <a:latin typeface="Times New Roman"/>
                <a:cs typeface="Times New Roman"/>
              </a:rPr>
              <a:t>ance</a:t>
            </a:r>
            <a:endParaRPr sz="1050">
              <a:latin typeface="Times New Roman"/>
              <a:cs typeface="Times New Roman"/>
            </a:endParaRPr>
          </a:p>
        </p:txBody>
      </p:sp>
      <p:sp>
        <p:nvSpPr>
          <p:cNvPr id="10" name="object 10"/>
          <p:cNvSpPr txBox="1"/>
          <p:nvPr/>
        </p:nvSpPr>
        <p:spPr>
          <a:xfrm>
            <a:off x="1130300" y="1687068"/>
            <a:ext cx="5510530" cy="3124200"/>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Figure </a:t>
            </a:r>
            <a:r>
              <a:rPr dirty="0" sz="1200">
                <a:latin typeface="Times New Roman"/>
                <a:cs typeface="Times New Roman"/>
              </a:rPr>
              <a:t>4: </a:t>
            </a:r>
            <a:r>
              <a:rPr dirty="0" sz="1200" spc="-5">
                <a:latin typeface="Times New Roman"/>
                <a:cs typeface="Times New Roman"/>
              </a:rPr>
              <a:t>Software </a:t>
            </a:r>
            <a:r>
              <a:rPr dirty="0" sz="1200">
                <a:latin typeface="Times New Roman"/>
                <a:cs typeface="Times New Roman"/>
              </a:rPr>
              <a:t>Engineering</a:t>
            </a:r>
            <a:r>
              <a:rPr dirty="0" sz="1200" spc="-85">
                <a:latin typeface="Times New Roman"/>
                <a:cs typeface="Times New Roman"/>
              </a:rPr>
              <a:t> </a:t>
            </a:r>
            <a:r>
              <a:rPr dirty="0" sz="1200" spc="-5">
                <a:latin typeface="Times New Roman"/>
                <a:cs typeface="Times New Roman"/>
              </a:rPr>
              <a:t>Phases</a:t>
            </a:r>
            <a:endParaRPr sz="1200">
              <a:latin typeface="Times New Roman"/>
              <a:cs typeface="Times New Roman"/>
            </a:endParaRPr>
          </a:p>
          <a:p>
            <a:pPr>
              <a:lnSpc>
                <a:spcPct val="100000"/>
              </a:lnSpc>
              <a:spcBef>
                <a:spcPts val="10"/>
              </a:spcBef>
            </a:pPr>
            <a:endParaRPr sz="1150">
              <a:latin typeface="Times New Roman"/>
              <a:cs typeface="Times New Roman"/>
            </a:endParaRPr>
          </a:p>
          <a:p>
            <a:pPr marL="12700">
              <a:lnSpc>
                <a:spcPts val="1635"/>
              </a:lnSpc>
            </a:pPr>
            <a:r>
              <a:rPr dirty="0" sz="1400" b="1">
                <a:latin typeface="Times New Roman"/>
                <a:cs typeface="Times New Roman"/>
              </a:rPr>
              <a:t>Maintenance</a:t>
            </a:r>
            <a:endParaRPr sz="1400">
              <a:latin typeface="Times New Roman"/>
              <a:cs typeface="Times New Roman"/>
            </a:endParaRPr>
          </a:p>
          <a:p>
            <a:pPr marL="12700">
              <a:lnSpc>
                <a:spcPts val="1365"/>
              </a:lnSpc>
            </a:pPr>
            <a:r>
              <a:rPr dirty="0" sz="1200">
                <a:latin typeface="Times New Roman"/>
                <a:cs typeface="Times New Roman"/>
              </a:rPr>
              <a:t>Correction, adaptation,</a:t>
            </a:r>
            <a:r>
              <a:rPr dirty="0" sz="1200" spc="-105">
                <a:latin typeface="Times New Roman"/>
                <a:cs typeface="Times New Roman"/>
              </a:rPr>
              <a:t> </a:t>
            </a:r>
            <a:r>
              <a:rPr dirty="0" sz="1200">
                <a:latin typeface="Times New Roman"/>
                <a:cs typeface="Times New Roman"/>
              </a:rPr>
              <a:t>enhancement</a:t>
            </a:r>
            <a:endParaRPr sz="1200">
              <a:latin typeface="Times New Roman"/>
              <a:cs typeface="Times New Roman"/>
            </a:endParaRPr>
          </a:p>
          <a:p>
            <a:pPr marL="12700" marR="5080">
              <a:lnSpc>
                <a:spcPts val="1380"/>
              </a:lnSpc>
              <a:spcBef>
                <a:spcPts val="65"/>
              </a:spcBef>
            </a:pPr>
            <a:r>
              <a:rPr dirty="0" sz="1200" spc="-5">
                <a:latin typeface="Times New Roman"/>
                <a:cs typeface="Times New Roman"/>
              </a:rPr>
              <a:t>For </a:t>
            </a:r>
            <a:r>
              <a:rPr dirty="0" sz="1200">
                <a:latin typeface="Times New Roman"/>
                <a:cs typeface="Times New Roman"/>
              </a:rPr>
              <a:t>most large, long lifetime </a:t>
            </a:r>
            <a:r>
              <a:rPr dirty="0" sz="1200" spc="-5">
                <a:latin typeface="Times New Roman"/>
                <a:cs typeface="Times New Roman"/>
              </a:rPr>
              <a:t>software systems, </a:t>
            </a:r>
            <a:r>
              <a:rPr dirty="0" sz="1200">
                <a:latin typeface="Times New Roman"/>
                <a:cs typeface="Times New Roman"/>
              </a:rPr>
              <a:t>maintenance cost normally exceeds  development cost by factors ranging from 2 to</a:t>
            </a:r>
            <a:r>
              <a:rPr dirty="0" sz="1200" spc="-110">
                <a:latin typeface="Times New Roman"/>
                <a:cs typeface="Times New Roman"/>
              </a:rPr>
              <a:t> </a:t>
            </a:r>
            <a:r>
              <a:rPr dirty="0" sz="1200">
                <a:latin typeface="Times New Roman"/>
                <a:cs typeface="Times New Roman"/>
              </a:rPr>
              <a:t>3.</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pPr>
            <a:r>
              <a:rPr dirty="0" sz="1200">
                <a:latin typeface="Times New Roman"/>
                <a:cs typeface="Times New Roman"/>
              </a:rPr>
              <a:t>Boehm (1975) quotes a pathological case </a:t>
            </a:r>
            <a:r>
              <a:rPr dirty="0" sz="1200" spc="-5">
                <a:latin typeface="Times New Roman"/>
                <a:cs typeface="Times New Roman"/>
              </a:rPr>
              <a:t>where </a:t>
            </a:r>
            <a:r>
              <a:rPr dirty="0" sz="1200">
                <a:latin typeface="Times New Roman"/>
                <a:cs typeface="Times New Roman"/>
              </a:rPr>
              <a:t>the development cost of an avionics  </a:t>
            </a:r>
            <a:r>
              <a:rPr dirty="0" sz="1200" spc="-5">
                <a:latin typeface="Times New Roman"/>
                <a:cs typeface="Times New Roman"/>
              </a:rPr>
              <a:t>system was </a:t>
            </a:r>
            <a:r>
              <a:rPr dirty="0" sz="1200">
                <a:latin typeface="Times New Roman"/>
                <a:cs typeface="Times New Roman"/>
              </a:rPr>
              <a:t>$30 per line of code but the maintenance cost </a:t>
            </a:r>
            <a:r>
              <a:rPr dirty="0" sz="1200" spc="-5">
                <a:latin typeface="Times New Roman"/>
                <a:cs typeface="Times New Roman"/>
              </a:rPr>
              <a:t>was </a:t>
            </a:r>
            <a:r>
              <a:rPr dirty="0" sz="1200">
                <a:latin typeface="Times New Roman"/>
                <a:cs typeface="Times New Roman"/>
              </a:rPr>
              <a:t>$4000 per</a:t>
            </a:r>
            <a:r>
              <a:rPr dirty="0" sz="1200" spc="-95">
                <a:latin typeface="Times New Roman"/>
                <a:cs typeface="Times New Roman"/>
              </a:rPr>
              <a:t> </a:t>
            </a:r>
            <a:r>
              <a:rPr dirty="0" sz="1200">
                <a:latin typeface="Times New Roman"/>
                <a:cs typeface="Times New Roman"/>
              </a:rPr>
              <a:t>instruction</a:t>
            </a:r>
            <a:endParaRPr sz="1200">
              <a:latin typeface="Times New Roman"/>
              <a:cs typeface="Times New Roman"/>
            </a:endParaRPr>
          </a:p>
          <a:p>
            <a:pPr>
              <a:lnSpc>
                <a:spcPct val="100000"/>
              </a:lnSpc>
              <a:spcBef>
                <a:spcPts val="35"/>
              </a:spcBef>
            </a:pPr>
            <a:endParaRPr sz="1100">
              <a:latin typeface="Times New Roman"/>
              <a:cs typeface="Times New Roman"/>
            </a:endParaRPr>
          </a:p>
          <a:p>
            <a:pPr marL="12700">
              <a:lnSpc>
                <a:spcPct val="100000"/>
              </a:lnSpc>
            </a:pPr>
            <a:r>
              <a:rPr dirty="0" sz="1400" b="1">
                <a:latin typeface="Times New Roman"/>
                <a:cs typeface="Times New Roman"/>
              </a:rPr>
              <a:t>2.5</a:t>
            </a:r>
            <a:r>
              <a:rPr dirty="0" sz="1400" spc="-90" b="1">
                <a:latin typeface="Times New Roman"/>
                <a:cs typeface="Times New Roman"/>
              </a:rPr>
              <a:t> </a:t>
            </a:r>
            <a:r>
              <a:rPr dirty="0" sz="1400" spc="-5" b="1">
                <a:latin typeface="Times New Roman"/>
                <a:cs typeface="Times New Roman"/>
              </a:rPr>
              <a:t>Summary</a:t>
            </a:r>
            <a:endParaRPr sz="1400">
              <a:latin typeface="Times New Roman"/>
              <a:cs typeface="Times New Roman"/>
            </a:endParaRPr>
          </a:p>
          <a:p>
            <a:pPr marL="241300" indent="-228600">
              <a:lnSpc>
                <a:spcPct val="100000"/>
              </a:lnSpc>
              <a:spcBef>
                <a:spcPts val="5"/>
              </a:spcBef>
              <a:buFont typeface="Symbol"/>
              <a:buChar char=""/>
              <a:tabLst>
                <a:tab pos="240665" algn="l"/>
                <a:tab pos="241300" algn="l"/>
              </a:tabLst>
            </a:pPr>
            <a:r>
              <a:rPr dirty="0" sz="1200" spc="-5">
                <a:latin typeface="Times New Roman"/>
                <a:cs typeface="Times New Roman"/>
              </a:rPr>
              <a:t>Software </a:t>
            </a:r>
            <a:r>
              <a:rPr dirty="0" sz="1200">
                <a:latin typeface="Times New Roman"/>
                <a:cs typeface="Times New Roman"/>
              </a:rPr>
              <a:t>development is a multi-activity process. It is not </a:t>
            </a:r>
            <a:r>
              <a:rPr dirty="0" sz="1200" spc="-5">
                <a:latin typeface="Times New Roman"/>
                <a:cs typeface="Times New Roman"/>
              </a:rPr>
              <a:t>simply</a:t>
            </a:r>
            <a:r>
              <a:rPr dirty="0" sz="1200" spc="-100">
                <a:latin typeface="Times New Roman"/>
                <a:cs typeface="Times New Roman"/>
              </a:rPr>
              <a:t> </a:t>
            </a:r>
            <a:r>
              <a:rPr dirty="0" sz="1200">
                <a:latin typeface="Times New Roman"/>
                <a:cs typeface="Times New Roman"/>
              </a:rPr>
              <a:t>coding.</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spc="-5">
                <a:latin typeface="Times New Roman"/>
                <a:cs typeface="Times New Roman"/>
              </a:rPr>
              <a:t>Software </a:t>
            </a:r>
            <a:r>
              <a:rPr dirty="0" sz="1200">
                <a:latin typeface="Times New Roman"/>
                <a:cs typeface="Times New Roman"/>
              </a:rPr>
              <a:t>construction and</a:t>
            </a:r>
            <a:r>
              <a:rPr dirty="0" sz="1200" spc="-100">
                <a:latin typeface="Times New Roman"/>
                <a:cs typeface="Times New Roman"/>
              </a:rPr>
              <a:t> </a:t>
            </a:r>
            <a:r>
              <a:rPr dirty="0" sz="1200">
                <a:latin typeface="Times New Roman"/>
                <a:cs typeface="Times New Roman"/>
              </a:rPr>
              <a:t>management</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spc="-5">
                <a:latin typeface="Times New Roman"/>
                <a:cs typeface="Times New Roman"/>
              </a:rPr>
              <a:t>Software </a:t>
            </a:r>
            <a:r>
              <a:rPr dirty="0" sz="1200">
                <a:latin typeface="Times New Roman"/>
                <a:cs typeface="Times New Roman"/>
              </a:rPr>
              <a:t>Engineering</a:t>
            </a:r>
            <a:r>
              <a:rPr dirty="0" sz="1200" spc="-95">
                <a:latin typeface="Times New Roman"/>
                <a:cs typeface="Times New Roman"/>
              </a:rPr>
              <a:t> </a:t>
            </a:r>
            <a:r>
              <a:rPr dirty="0" sz="1200" spc="-5">
                <a:latin typeface="Times New Roman"/>
                <a:cs typeface="Times New Roman"/>
              </a:rPr>
              <a:t>Framework</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spc="-5">
                <a:latin typeface="Times New Roman"/>
                <a:cs typeface="Times New Roman"/>
              </a:rPr>
              <a:t>Software </a:t>
            </a:r>
            <a:r>
              <a:rPr dirty="0" sz="1200">
                <a:latin typeface="Times New Roman"/>
                <a:cs typeface="Times New Roman"/>
              </a:rPr>
              <a:t>development</a:t>
            </a:r>
            <a:r>
              <a:rPr dirty="0" sz="1200" spc="-90">
                <a:latin typeface="Times New Roman"/>
                <a:cs typeface="Times New Roman"/>
              </a:rPr>
              <a:t> </a:t>
            </a:r>
            <a:r>
              <a:rPr dirty="0" sz="1200">
                <a:latin typeface="Times New Roman"/>
                <a:cs typeface="Times New Roman"/>
              </a:rPr>
              <a:t>loop</a:t>
            </a:r>
            <a:endParaRPr sz="1200">
              <a:latin typeface="Times New Roman"/>
              <a:cs typeface="Times New Roman"/>
            </a:endParaRPr>
          </a:p>
          <a:p>
            <a:pPr marL="241300" indent="-228600">
              <a:lnSpc>
                <a:spcPct val="100000"/>
              </a:lnSpc>
              <a:spcBef>
                <a:spcPts val="35"/>
              </a:spcBef>
              <a:buFont typeface="Symbol"/>
              <a:buChar char=""/>
              <a:tabLst>
                <a:tab pos="240665" algn="l"/>
                <a:tab pos="241300" algn="l"/>
              </a:tabLst>
            </a:pPr>
            <a:r>
              <a:rPr dirty="0" sz="1200" spc="-5">
                <a:latin typeface="Times New Roman"/>
                <a:cs typeface="Times New Roman"/>
              </a:rPr>
              <a:t>Software </a:t>
            </a:r>
            <a:r>
              <a:rPr dirty="0" sz="1200">
                <a:latin typeface="Times New Roman"/>
                <a:cs typeface="Times New Roman"/>
              </a:rPr>
              <a:t>engineering</a:t>
            </a:r>
            <a:r>
              <a:rPr dirty="0" sz="1200" spc="-95">
                <a:latin typeface="Times New Roman"/>
                <a:cs typeface="Times New Roman"/>
              </a:rPr>
              <a:t> </a:t>
            </a:r>
            <a:r>
              <a:rPr dirty="0" sz="1200">
                <a:latin typeface="Times New Roman"/>
                <a:cs typeface="Times New Roman"/>
              </a:rPr>
              <a:t>phases</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a:latin typeface="Times New Roman"/>
                <a:cs typeface="Times New Roman"/>
              </a:rPr>
              <a:t>Importance of</a:t>
            </a:r>
            <a:r>
              <a:rPr dirty="0" sz="1200" spc="-100">
                <a:latin typeface="Times New Roman"/>
                <a:cs typeface="Times New Roman"/>
              </a:rPr>
              <a:t> </a:t>
            </a:r>
            <a:r>
              <a:rPr dirty="0" sz="1200" spc="-5">
                <a:latin typeface="Times New Roman"/>
                <a:cs typeface="Times New Roman"/>
              </a:rPr>
              <a:t>Maintenance</a:t>
            </a:r>
            <a:endParaRPr sz="1200">
              <a:latin typeface="Times New Roman"/>
              <a:cs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0188"/>
            <a:ext cx="5512435" cy="2239645"/>
          </a:xfrm>
          <a:prstGeom prst="rect">
            <a:avLst/>
          </a:prstGeom>
        </p:spPr>
        <p:txBody>
          <a:bodyPr wrap="square" lIns="0" tIns="0" rIns="0" bIns="0" rtlCol="0" vert="horz">
            <a:spAutoFit/>
          </a:bodyPr>
          <a:lstStyle/>
          <a:p>
            <a:pPr algn="just" marL="12700">
              <a:lnSpc>
                <a:spcPct val="100000"/>
              </a:lnSpc>
            </a:pPr>
            <a:r>
              <a:rPr dirty="0" sz="1400">
                <a:latin typeface="Times New Roman"/>
                <a:cs typeface="Times New Roman"/>
              </a:rPr>
              <a:t>10.12</a:t>
            </a:r>
            <a:r>
              <a:rPr dirty="0" sz="1400" spc="-100">
                <a:latin typeface="Times New Roman"/>
                <a:cs typeface="Times New Roman"/>
              </a:rPr>
              <a:t> </a:t>
            </a:r>
            <a:r>
              <a:rPr dirty="0" sz="1600" spc="-5" b="1">
                <a:latin typeface="Times New Roman"/>
                <a:cs typeface="Times New Roman"/>
              </a:rPr>
              <a:t>Performance</a:t>
            </a:r>
            <a:endParaRPr sz="1600">
              <a:latin typeface="Times New Roman"/>
              <a:cs typeface="Times New Roman"/>
            </a:endParaRPr>
          </a:p>
          <a:p>
            <a:pPr>
              <a:lnSpc>
                <a:spcPct val="100000"/>
              </a:lnSpc>
              <a:spcBef>
                <a:spcPts val="10"/>
              </a:spcBef>
            </a:pPr>
            <a:endParaRPr sz="1600">
              <a:latin typeface="Times New Roman"/>
              <a:cs typeface="Times New Roman"/>
            </a:endParaRPr>
          </a:p>
          <a:p>
            <a:pPr algn="just" marL="12700" marR="5080">
              <a:lnSpc>
                <a:spcPts val="1380"/>
              </a:lnSpc>
            </a:pPr>
            <a:r>
              <a:rPr dirty="0" sz="1200">
                <a:latin typeface="Times New Roman"/>
                <a:cs typeface="Times New Roman"/>
              </a:rPr>
              <a:t>In many cases, performance and maintainability are at odds </a:t>
            </a:r>
            <a:r>
              <a:rPr dirty="0" sz="1200" spc="-5">
                <a:latin typeface="Times New Roman"/>
                <a:cs typeface="Times New Roman"/>
              </a:rPr>
              <a:t>with </a:t>
            </a:r>
            <a:r>
              <a:rPr dirty="0" sz="1200">
                <a:latin typeface="Times New Roman"/>
                <a:cs typeface="Times New Roman"/>
              </a:rPr>
              <a:t>one another. When  planning for performance, one </a:t>
            </a:r>
            <a:r>
              <a:rPr dirty="0" sz="1200" spc="-5">
                <a:latin typeface="Times New Roman"/>
                <a:cs typeface="Times New Roman"/>
              </a:rPr>
              <a:t>should </a:t>
            </a:r>
            <a:r>
              <a:rPr dirty="0" sz="1200">
                <a:latin typeface="Times New Roman"/>
                <a:cs typeface="Times New Roman"/>
              </a:rPr>
              <a:t>always remember the 80/20 rule - you </a:t>
            </a:r>
            <a:r>
              <a:rPr dirty="0" sz="1200" spc="-5">
                <a:latin typeface="Times New Roman"/>
                <a:cs typeface="Times New Roman"/>
              </a:rPr>
              <a:t>spend </a:t>
            </a:r>
            <a:r>
              <a:rPr dirty="0" sz="1200">
                <a:latin typeface="Times New Roman"/>
                <a:cs typeface="Times New Roman"/>
              </a:rPr>
              <a:t>80  percent of your time in 20 percent of the code. That is, </a:t>
            </a:r>
            <a:r>
              <a:rPr dirty="0" sz="1200" spc="-5">
                <a:latin typeface="Times New Roman"/>
                <a:cs typeface="Times New Roman"/>
              </a:rPr>
              <a:t>we should </a:t>
            </a:r>
            <a:r>
              <a:rPr dirty="0" sz="1200">
                <a:latin typeface="Times New Roman"/>
                <a:cs typeface="Times New Roman"/>
              </a:rPr>
              <a:t>not try to optimize  everything. The proper approach is to profile the program and then identify bottlenecks</a:t>
            </a:r>
            <a:r>
              <a:rPr dirty="0" sz="1200" spc="-85">
                <a:latin typeface="Times New Roman"/>
                <a:cs typeface="Times New Roman"/>
              </a:rPr>
              <a:t> </a:t>
            </a:r>
            <a:r>
              <a:rPr dirty="0" sz="1200">
                <a:latin typeface="Times New Roman"/>
                <a:cs typeface="Times New Roman"/>
              </a:rPr>
              <a:t>to  be optimized. This is </a:t>
            </a:r>
            <a:r>
              <a:rPr dirty="0" sz="1200" spc="-5">
                <a:latin typeface="Times New Roman"/>
                <a:cs typeface="Times New Roman"/>
              </a:rPr>
              <a:t>similar </a:t>
            </a:r>
            <a:r>
              <a:rPr dirty="0" sz="1200">
                <a:latin typeface="Times New Roman"/>
                <a:cs typeface="Times New Roman"/>
              </a:rPr>
              <a:t>to </a:t>
            </a:r>
            <a:r>
              <a:rPr dirty="0" sz="1200" spc="-5">
                <a:latin typeface="Times New Roman"/>
                <a:cs typeface="Times New Roman"/>
              </a:rPr>
              <a:t>what we </a:t>
            </a:r>
            <a:r>
              <a:rPr dirty="0" sz="1200">
                <a:latin typeface="Times New Roman"/>
                <a:cs typeface="Times New Roman"/>
              </a:rPr>
              <a:t>do in databases – </a:t>
            </a:r>
            <a:r>
              <a:rPr dirty="0" sz="1200" spc="-5">
                <a:latin typeface="Times New Roman"/>
                <a:cs typeface="Times New Roman"/>
              </a:rPr>
              <a:t>we </a:t>
            </a:r>
            <a:r>
              <a:rPr dirty="0" sz="1200">
                <a:latin typeface="Times New Roman"/>
                <a:cs typeface="Times New Roman"/>
              </a:rPr>
              <a:t>usually normalize the  database to remove redundancies but </a:t>
            </a:r>
            <a:r>
              <a:rPr dirty="0" sz="1200" spc="5">
                <a:latin typeface="Times New Roman"/>
                <a:cs typeface="Times New Roman"/>
              </a:rPr>
              <a:t>then </a:t>
            </a:r>
            <a:r>
              <a:rPr dirty="0" sz="1200">
                <a:latin typeface="Times New Roman"/>
                <a:cs typeface="Times New Roman"/>
              </a:rPr>
              <a:t>partially de-normalize if </a:t>
            </a:r>
            <a:r>
              <a:rPr dirty="0" sz="1200" spc="5">
                <a:latin typeface="Times New Roman"/>
                <a:cs typeface="Times New Roman"/>
              </a:rPr>
              <a:t>there </a:t>
            </a:r>
            <a:r>
              <a:rPr dirty="0" sz="1200">
                <a:latin typeface="Times New Roman"/>
                <a:cs typeface="Times New Roman"/>
              </a:rPr>
              <a:t>are performance  issues.</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spc="-5">
                <a:latin typeface="Times New Roman"/>
                <a:cs typeface="Times New Roman"/>
              </a:rPr>
              <a:t>As </a:t>
            </a:r>
            <a:r>
              <a:rPr dirty="0" sz="1200">
                <a:latin typeface="Times New Roman"/>
                <a:cs typeface="Times New Roman"/>
              </a:rPr>
              <a:t>an example, consider the following. In this example a function isspam is profiled by  calling 10000 times. The results are </a:t>
            </a:r>
            <a:r>
              <a:rPr dirty="0" sz="1200" spc="-5">
                <a:latin typeface="Times New Roman"/>
                <a:cs typeface="Times New Roman"/>
              </a:rPr>
              <a:t>shown </a:t>
            </a:r>
            <a:r>
              <a:rPr dirty="0" sz="1200">
                <a:latin typeface="Times New Roman"/>
                <a:cs typeface="Times New Roman"/>
              </a:rPr>
              <a:t>in the following</a:t>
            </a:r>
            <a:r>
              <a:rPr dirty="0" sz="1200" spc="-120">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10" name="object 1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177</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6" name="object 6"/>
          <p:cNvGraphicFramePr>
            <a:graphicFrameLocks noGrp="1"/>
          </p:cNvGraphicFramePr>
          <p:nvPr/>
        </p:nvGraphicFramePr>
        <p:xfrm>
          <a:off x="1071372" y="3310128"/>
          <a:ext cx="5633085" cy="1277620"/>
        </p:xfrm>
        <a:graphic>
          <a:graphicData uri="http://schemas.openxmlformats.org/drawingml/2006/table">
            <a:tbl>
              <a:tblPr firstRow="1" bandRow="1">
                <a:tableStyleId>{2D5ABB26-0587-4C30-8999-92F81FD0307C}</a:tableStyleId>
              </a:tblPr>
              <a:tblGrid>
                <a:gridCol w="475488"/>
                <a:gridCol w="573023"/>
                <a:gridCol w="653796"/>
                <a:gridCol w="978408"/>
                <a:gridCol w="1232915"/>
                <a:gridCol w="867156"/>
                <a:gridCol w="842771"/>
              </a:tblGrid>
              <a:tr h="181355">
                <a:tc>
                  <a:txBody>
                    <a:bodyPr/>
                    <a:lstStyle/>
                    <a:p>
                      <a:pPr marL="65405">
                        <a:lnSpc>
                          <a:spcPts val="1320"/>
                        </a:lnSpc>
                      </a:pPr>
                      <a:r>
                        <a:rPr dirty="0" sz="1200" spc="-5">
                          <a:latin typeface="Times New Roman"/>
                          <a:cs typeface="Times New Roman"/>
                        </a:rPr>
                        <a:t>sec</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2230">
                        <a:lnSpc>
                          <a:spcPts val="1320"/>
                        </a:lnSpc>
                      </a:pPr>
                      <a:r>
                        <a:rPr dirty="0" sz="1200">
                          <a:latin typeface="Times New Roman"/>
                          <a:cs typeface="Times New Roman"/>
                        </a:rPr>
                        <a:t>%</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Cum%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55880">
                        <a:lnSpc>
                          <a:spcPts val="1320"/>
                        </a:lnSpc>
                      </a:pPr>
                      <a:r>
                        <a:rPr dirty="0" sz="1200">
                          <a:latin typeface="Times New Roman"/>
                          <a:cs typeface="Times New Roman"/>
                        </a:rPr>
                        <a:t>cycles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2230">
                        <a:lnSpc>
                          <a:spcPts val="1320"/>
                        </a:lnSpc>
                      </a:pPr>
                      <a:r>
                        <a:rPr dirty="0" sz="1200">
                          <a:latin typeface="Times New Roman"/>
                          <a:cs typeface="Times New Roman"/>
                        </a:rPr>
                        <a:t>instructions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2230">
                        <a:lnSpc>
                          <a:spcPts val="1320"/>
                        </a:lnSpc>
                      </a:pPr>
                      <a:r>
                        <a:rPr dirty="0" sz="1200">
                          <a:latin typeface="Times New Roman"/>
                          <a:cs typeface="Times New Roman"/>
                        </a:rPr>
                        <a:t>calls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function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990000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10000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strchr</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80000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6000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strncmp</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5">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strstr</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5559</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2213</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35</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strlen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5">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isspam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2880">
                <a:tc gridSpan="7">
                  <a:txBody>
                    <a:bodyPr/>
                    <a:lstStyle/>
                    <a:p>
                      <a:pPr marL="65405">
                        <a:lnSpc>
                          <a:spcPts val="1320"/>
                        </a:lnSpc>
                      </a:pPr>
                      <a:r>
                        <a:rPr dirty="0" sz="1200">
                          <a:latin typeface="Times New Roman"/>
                          <a:cs typeface="Times New Roman"/>
                        </a:rPr>
                        <a:t>11 other functions </a:t>
                      </a:r>
                      <a:r>
                        <a:rPr dirty="0" sz="1200" spc="-5">
                          <a:latin typeface="Times New Roman"/>
                          <a:cs typeface="Times New Roman"/>
                        </a:rPr>
                        <a:t>with </a:t>
                      </a:r>
                      <a:r>
                        <a:rPr dirty="0" sz="1200">
                          <a:latin typeface="Times New Roman"/>
                          <a:cs typeface="Times New Roman"/>
                        </a:rPr>
                        <a:t>insignificant performance</a:t>
                      </a:r>
                      <a:r>
                        <a:rPr dirty="0" sz="1200" spc="-60">
                          <a:latin typeface="Times New Roman"/>
                          <a:cs typeface="Times New Roman"/>
                        </a:rPr>
                        <a:t> </a:t>
                      </a:r>
                      <a:r>
                        <a:rPr dirty="0" sz="1200" spc="-5">
                          <a:latin typeface="Times New Roman"/>
                          <a:cs typeface="Times New Roman"/>
                        </a:rPr>
                        <a:t>overhead</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7" name="object 7"/>
          <p:cNvSpPr txBox="1"/>
          <p:nvPr/>
        </p:nvSpPr>
        <p:spPr>
          <a:xfrm>
            <a:off x="1130300" y="4759451"/>
            <a:ext cx="5512435" cy="2636520"/>
          </a:xfrm>
          <a:prstGeom prst="rect">
            <a:avLst/>
          </a:prstGeom>
        </p:spPr>
        <p:txBody>
          <a:bodyPr wrap="square" lIns="0" tIns="0" rIns="0" bIns="0" rtlCol="0" vert="horz">
            <a:spAutoFit/>
          </a:bodyPr>
          <a:lstStyle/>
          <a:p>
            <a:pPr algn="just" marL="12700" marR="5715">
              <a:lnSpc>
                <a:spcPts val="1380"/>
              </a:lnSpc>
            </a:pPr>
            <a:r>
              <a:rPr dirty="0" sz="1200">
                <a:latin typeface="Times New Roman"/>
                <a:cs typeface="Times New Roman"/>
              </a:rPr>
              <a:t>The profiling revealed that most of time </a:t>
            </a:r>
            <a:r>
              <a:rPr dirty="0" sz="1200" spc="-5">
                <a:latin typeface="Times New Roman"/>
                <a:cs typeface="Times New Roman"/>
              </a:rPr>
              <a:t>was spent </a:t>
            </a:r>
            <a:r>
              <a:rPr dirty="0" sz="1200">
                <a:latin typeface="Times New Roman"/>
                <a:cs typeface="Times New Roman"/>
              </a:rPr>
              <a:t>in </a:t>
            </a:r>
            <a:r>
              <a:rPr dirty="0" sz="1200" spc="-5">
                <a:latin typeface="Times New Roman"/>
                <a:cs typeface="Times New Roman"/>
              </a:rPr>
              <a:t>strchr </a:t>
            </a:r>
            <a:r>
              <a:rPr dirty="0" sz="1200">
                <a:latin typeface="Times New Roman"/>
                <a:cs typeface="Times New Roman"/>
              </a:rPr>
              <a:t>and </a:t>
            </a:r>
            <a:r>
              <a:rPr dirty="0" sz="1200" spc="-5">
                <a:latin typeface="Times New Roman"/>
                <a:cs typeface="Times New Roman"/>
              </a:rPr>
              <a:t>strncmp </a:t>
            </a:r>
            <a:r>
              <a:rPr dirty="0" sz="1200">
                <a:latin typeface="Times New Roman"/>
                <a:cs typeface="Times New Roman"/>
              </a:rPr>
              <a:t>and both of these  </a:t>
            </a:r>
            <a:r>
              <a:rPr dirty="0" sz="1200" spc="-5">
                <a:latin typeface="Times New Roman"/>
                <a:cs typeface="Times New Roman"/>
              </a:rPr>
              <a:t>were </a:t>
            </a:r>
            <a:r>
              <a:rPr dirty="0" sz="1200">
                <a:latin typeface="Times New Roman"/>
                <a:cs typeface="Times New Roman"/>
              </a:rPr>
              <a:t>called from</a:t>
            </a:r>
            <a:r>
              <a:rPr dirty="0" sz="1200" spc="-95">
                <a:latin typeface="Times New Roman"/>
                <a:cs typeface="Times New Roman"/>
              </a:rPr>
              <a:t> </a:t>
            </a:r>
            <a:r>
              <a:rPr dirty="0" sz="1200" spc="-5">
                <a:latin typeface="Times New Roman"/>
                <a:cs typeface="Times New Roman"/>
              </a:rPr>
              <a:t>strstr.</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When a </a:t>
            </a:r>
            <a:r>
              <a:rPr dirty="0" sz="1200" spc="-5">
                <a:latin typeface="Times New Roman"/>
                <a:cs typeface="Times New Roman"/>
              </a:rPr>
              <a:t>small set </a:t>
            </a:r>
            <a:r>
              <a:rPr dirty="0" sz="1200">
                <a:latin typeface="Times New Roman"/>
                <a:cs typeface="Times New Roman"/>
              </a:rPr>
              <a:t>(a couple of functions) of functions </a:t>
            </a:r>
            <a:r>
              <a:rPr dirty="0" sz="1200" spc="-5">
                <a:latin typeface="Times New Roman"/>
                <a:cs typeface="Times New Roman"/>
              </a:rPr>
              <a:t>which </a:t>
            </a:r>
            <a:r>
              <a:rPr dirty="0" sz="1200">
                <a:latin typeface="Times New Roman"/>
                <a:cs typeface="Times New Roman"/>
              </a:rPr>
              <a:t>use each other is </a:t>
            </a:r>
            <a:r>
              <a:rPr dirty="0" sz="1200" spc="-5">
                <a:latin typeface="Times New Roman"/>
                <a:cs typeface="Times New Roman"/>
              </a:rPr>
              <a:t>so  </a:t>
            </a:r>
            <a:r>
              <a:rPr dirty="0" sz="1200">
                <a:latin typeface="Times New Roman"/>
                <a:cs typeface="Times New Roman"/>
              </a:rPr>
              <a:t>overwhelmingly the bottleneck, there are two</a:t>
            </a:r>
            <a:r>
              <a:rPr dirty="0" sz="1200" spc="-120">
                <a:latin typeface="Times New Roman"/>
                <a:cs typeface="Times New Roman"/>
              </a:rPr>
              <a:t> </a:t>
            </a:r>
            <a:r>
              <a:rPr dirty="0" sz="1200">
                <a:latin typeface="Times New Roman"/>
                <a:cs typeface="Times New Roman"/>
              </a:rPr>
              <a:t>alternatives: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indent="-228600">
              <a:lnSpc>
                <a:spcPts val="1410"/>
              </a:lnSpc>
              <a:spcBef>
                <a:spcPts val="5"/>
              </a:spcBef>
              <a:buAutoNum type="arabicPeriod"/>
              <a:tabLst>
                <a:tab pos="469900" algn="l"/>
              </a:tabLst>
            </a:pPr>
            <a:r>
              <a:rPr dirty="0" sz="1200">
                <a:latin typeface="Times New Roman"/>
                <a:cs typeface="Times New Roman"/>
              </a:rPr>
              <a:t>use a better</a:t>
            </a:r>
            <a:r>
              <a:rPr dirty="0" sz="1200" spc="-100">
                <a:latin typeface="Times New Roman"/>
                <a:cs typeface="Times New Roman"/>
              </a:rPr>
              <a:t> </a:t>
            </a:r>
            <a:r>
              <a:rPr dirty="0" sz="1200">
                <a:latin typeface="Times New Roman"/>
                <a:cs typeface="Times New Roman"/>
              </a:rPr>
              <a:t>algorithm</a:t>
            </a:r>
            <a:endParaRPr sz="1200">
              <a:latin typeface="Times New Roman"/>
              <a:cs typeface="Times New Roman"/>
            </a:endParaRPr>
          </a:p>
          <a:p>
            <a:pPr marL="469900" indent="-228600">
              <a:lnSpc>
                <a:spcPts val="1410"/>
              </a:lnSpc>
              <a:buAutoNum type="arabicPeriod"/>
              <a:tabLst>
                <a:tab pos="469900" algn="l"/>
              </a:tabLst>
            </a:pPr>
            <a:r>
              <a:rPr dirty="0" sz="1200">
                <a:latin typeface="Times New Roman"/>
                <a:cs typeface="Times New Roman"/>
              </a:rPr>
              <a:t>rewrite the </a:t>
            </a:r>
            <a:r>
              <a:rPr dirty="0" sz="1200" spc="-5">
                <a:latin typeface="Times New Roman"/>
                <a:cs typeface="Times New Roman"/>
              </a:rPr>
              <a:t>whole</a:t>
            </a:r>
            <a:r>
              <a:rPr dirty="0" sz="1200" spc="-100">
                <a:latin typeface="Times New Roman"/>
                <a:cs typeface="Times New Roman"/>
              </a:rPr>
              <a:t> </a:t>
            </a:r>
            <a:r>
              <a:rPr dirty="0" sz="1200" spc="-5">
                <a:latin typeface="Times New Roman"/>
                <a:cs typeface="Times New Roman"/>
              </a:rPr>
              <a:t>set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In this particular case </a:t>
            </a:r>
            <a:r>
              <a:rPr dirty="0" sz="1200" spc="-5">
                <a:latin typeface="Times New Roman"/>
                <a:cs typeface="Times New Roman"/>
              </a:rPr>
              <a:t>strstr was </a:t>
            </a:r>
            <a:r>
              <a:rPr dirty="0" sz="1200">
                <a:latin typeface="Times New Roman"/>
                <a:cs typeface="Times New Roman"/>
              </a:rPr>
              <a:t>rewritten and profiled again. It </a:t>
            </a:r>
            <a:r>
              <a:rPr dirty="0" sz="1200" spc="-5">
                <a:latin typeface="Times New Roman"/>
                <a:cs typeface="Times New Roman"/>
              </a:rPr>
              <a:t>was </a:t>
            </a:r>
            <a:r>
              <a:rPr dirty="0" sz="1200">
                <a:latin typeface="Times New Roman"/>
                <a:cs typeface="Times New Roman"/>
              </a:rPr>
              <a:t>and found out that  although it </a:t>
            </a:r>
            <a:r>
              <a:rPr dirty="0" sz="1200" spc="-5">
                <a:latin typeface="Times New Roman"/>
                <a:cs typeface="Times New Roman"/>
              </a:rPr>
              <a:t>was </a:t>
            </a:r>
            <a:r>
              <a:rPr dirty="0" sz="1200">
                <a:latin typeface="Times New Roman"/>
                <a:cs typeface="Times New Roman"/>
              </a:rPr>
              <a:t>much faster but now 99.8% of the time </a:t>
            </a:r>
            <a:r>
              <a:rPr dirty="0" sz="1200" spc="-5">
                <a:latin typeface="Times New Roman"/>
                <a:cs typeface="Times New Roman"/>
              </a:rPr>
              <a:t>was spent </a:t>
            </a:r>
            <a:r>
              <a:rPr dirty="0" sz="1200">
                <a:latin typeface="Times New Roman"/>
                <a:cs typeface="Times New Roman"/>
              </a:rPr>
              <a:t>in</a:t>
            </a:r>
            <a:r>
              <a:rPr dirty="0" sz="1200" spc="-100">
                <a:latin typeface="Times New Roman"/>
                <a:cs typeface="Times New Roman"/>
              </a:rPr>
              <a:t> </a:t>
            </a:r>
            <a:r>
              <a:rPr dirty="0" sz="1200" spc="-5">
                <a:latin typeface="Times New Roman"/>
                <a:cs typeface="Times New Roman"/>
              </a:rPr>
              <a:t>strstr.</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The algorithm </a:t>
            </a:r>
            <a:r>
              <a:rPr dirty="0" sz="1200" spc="-5">
                <a:latin typeface="Times New Roman"/>
                <a:cs typeface="Times New Roman"/>
              </a:rPr>
              <a:t>was </a:t>
            </a:r>
            <a:r>
              <a:rPr dirty="0" sz="1200">
                <a:latin typeface="Times New Roman"/>
                <a:cs typeface="Times New Roman"/>
              </a:rPr>
              <a:t>rewritten and restructured again by eliminating </a:t>
            </a:r>
            <a:r>
              <a:rPr dirty="0" sz="1200" spc="-5">
                <a:latin typeface="Times New Roman"/>
                <a:cs typeface="Times New Roman"/>
              </a:rPr>
              <a:t>strstr, strchr, </a:t>
            </a:r>
            <a:r>
              <a:rPr dirty="0" sz="1200">
                <a:latin typeface="Times New Roman"/>
                <a:cs typeface="Times New Roman"/>
              </a:rPr>
              <a:t>and  </a:t>
            </a:r>
            <a:r>
              <a:rPr dirty="0" sz="1200" spc="-5">
                <a:latin typeface="Times New Roman"/>
                <a:cs typeface="Times New Roman"/>
              </a:rPr>
              <a:t>strncmp </a:t>
            </a:r>
            <a:r>
              <a:rPr dirty="0" sz="1200">
                <a:latin typeface="Times New Roman"/>
                <a:cs typeface="Times New Roman"/>
              </a:rPr>
              <a:t>and used memcmp. </a:t>
            </a:r>
            <a:r>
              <a:rPr dirty="0" sz="1200" spc="-5">
                <a:latin typeface="Times New Roman"/>
                <a:cs typeface="Times New Roman"/>
              </a:rPr>
              <a:t>Now </a:t>
            </a:r>
            <a:r>
              <a:rPr dirty="0" sz="1200">
                <a:latin typeface="Times New Roman"/>
                <a:cs typeface="Times New Roman"/>
              </a:rPr>
              <a:t>memcmp </a:t>
            </a:r>
            <a:r>
              <a:rPr dirty="0" sz="1200" spc="-5">
                <a:latin typeface="Times New Roman"/>
                <a:cs typeface="Times New Roman"/>
              </a:rPr>
              <a:t>was </a:t>
            </a:r>
            <a:r>
              <a:rPr dirty="0" sz="1200">
                <a:latin typeface="Times New Roman"/>
                <a:cs typeface="Times New Roman"/>
              </a:rPr>
              <a:t>much more complex than </a:t>
            </a:r>
            <a:r>
              <a:rPr dirty="0" sz="1200" spc="-5">
                <a:latin typeface="Times New Roman"/>
                <a:cs typeface="Times New Roman"/>
              </a:rPr>
              <a:t>strstr </a:t>
            </a:r>
            <a:r>
              <a:rPr dirty="0" sz="1200">
                <a:latin typeface="Times New Roman"/>
                <a:cs typeface="Times New Roman"/>
              </a:rPr>
              <a:t>but it  gained efficiency by eliminating a number of loops and the new results are as</a:t>
            </a:r>
            <a:r>
              <a:rPr dirty="0" sz="1200" spc="-135">
                <a:latin typeface="Times New Roman"/>
                <a:cs typeface="Times New Roman"/>
              </a:rPr>
              <a:t> </a:t>
            </a:r>
            <a:r>
              <a:rPr dirty="0" sz="1200" spc="-5">
                <a:latin typeface="Times New Roman"/>
                <a:cs typeface="Times New Roman"/>
              </a:rPr>
              <a:t>shown:</a:t>
            </a:r>
            <a:endParaRPr sz="1200">
              <a:latin typeface="Times New Roman"/>
              <a:cs typeface="Times New Roman"/>
            </a:endParaRPr>
          </a:p>
        </p:txBody>
      </p:sp>
      <p:graphicFrame>
        <p:nvGraphicFramePr>
          <p:cNvPr id="8" name="object 8"/>
          <p:cNvGraphicFramePr>
            <a:graphicFrameLocks noGrp="1"/>
          </p:cNvGraphicFramePr>
          <p:nvPr/>
        </p:nvGraphicFramePr>
        <p:xfrm>
          <a:off x="1071372" y="7624571"/>
          <a:ext cx="5633085" cy="733425"/>
        </p:xfrm>
        <a:graphic>
          <a:graphicData uri="http://schemas.openxmlformats.org/drawingml/2006/table">
            <a:tbl>
              <a:tblPr firstRow="1" bandRow="1">
                <a:tableStyleId>{2D5ABB26-0587-4C30-8999-92F81FD0307C}</a:tableStyleId>
              </a:tblPr>
              <a:tblGrid>
                <a:gridCol w="521208"/>
                <a:gridCol w="563880"/>
                <a:gridCol w="571500"/>
                <a:gridCol w="905255"/>
                <a:gridCol w="1025652"/>
                <a:gridCol w="902208"/>
                <a:gridCol w="1133855"/>
              </a:tblGrid>
              <a:tr h="181355">
                <a:tc>
                  <a:txBody>
                    <a:bodyPr/>
                    <a:lstStyle/>
                    <a:p>
                      <a:pPr marL="65405">
                        <a:lnSpc>
                          <a:spcPts val="1320"/>
                        </a:lnSpc>
                      </a:pPr>
                      <a:r>
                        <a:rPr dirty="0" sz="1200" spc="-5">
                          <a:latin typeface="Times New Roman"/>
                          <a:cs typeface="Times New Roman"/>
                        </a:rPr>
                        <a:t>sec</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2230">
                        <a:lnSpc>
                          <a:spcPts val="1320"/>
                        </a:lnSpc>
                      </a:pPr>
                      <a:r>
                        <a:rPr dirty="0" sz="1200">
                          <a:latin typeface="Times New Roman"/>
                          <a:cs typeface="Times New Roman"/>
                        </a:rPr>
                        <a:t>%</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Cum%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55880">
                        <a:lnSpc>
                          <a:spcPts val="1320"/>
                        </a:lnSpc>
                      </a:pPr>
                      <a:r>
                        <a:rPr dirty="0" sz="1200">
                          <a:latin typeface="Times New Roman"/>
                          <a:cs typeface="Times New Roman"/>
                        </a:rPr>
                        <a:t>cycles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2230">
                        <a:lnSpc>
                          <a:spcPts val="1320"/>
                        </a:lnSpc>
                      </a:pPr>
                      <a:r>
                        <a:rPr dirty="0" sz="1200">
                          <a:latin typeface="Times New Roman"/>
                          <a:cs typeface="Times New Roman"/>
                        </a:rPr>
                        <a:t>instructions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2230">
                        <a:lnSpc>
                          <a:spcPts val="1320"/>
                        </a:lnSpc>
                      </a:pPr>
                      <a:r>
                        <a:rPr dirty="0" sz="1200">
                          <a:latin typeface="Times New Roman"/>
                          <a:cs typeface="Times New Roman"/>
                        </a:rPr>
                        <a:t>calls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function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5">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90000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memcmp</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isspam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2879">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4</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nSpc>
                          <a:spcPts val="1320"/>
                        </a:lnSpc>
                      </a:pPr>
                      <a:r>
                        <a:rPr dirty="0" sz="1200">
                          <a:latin typeface="Times New Roman"/>
                          <a:cs typeface="Times New Roman"/>
                        </a:rPr>
                        <a:t>3</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strlen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9" name="object 9"/>
          <p:cNvSpPr txBox="1"/>
          <p:nvPr/>
        </p:nvSpPr>
        <p:spPr>
          <a:xfrm>
            <a:off x="1130300" y="8575547"/>
            <a:ext cx="3166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strlen </a:t>
            </a:r>
            <a:r>
              <a:rPr dirty="0" sz="1200">
                <a:latin typeface="Times New Roman"/>
                <a:cs typeface="Times New Roman"/>
              </a:rPr>
              <a:t>now </a:t>
            </a:r>
            <a:r>
              <a:rPr dirty="0" sz="1200" spc="-5">
                <a:latin typeface="Times New Roman"/>
                <a:cs typeface="Times New Roman"/>
              </a:rPr>
              <a:t>went </a:t>
            </a:r>
            <a:r>
              <a:rPr dirty="0" sz="1200">
                <a:latin typeface="Times New Roman"/>
                <a:cs typeface="Times New Roman"/>
              </a:rPr>
              <a:t>from over two million calls to</a:t>
            </a:r>
            <a:r>
              <a:rPr dirty="0" sz="1200" spc="-105">
                <a:latin typeface="Times New Roman"/>
                <a:cs typeface="Times New Roman"/>
              </a:rPr>
              <a:t> </a:t>
            </a:r>
            <a:r>
              <a:rPr dirty="0" sz="1200">
                <a:latin typeface="Times New Roman"/>
                <a:cs typeface="Times New Roman"/>
              </a:rPr>
              <a:t>652.</a:t>
            </a:r>
            <a:endParaRPr sz="1200">
              <a:latin typeface="Times New Roman"/>
              <a:cs typeface="Times New Roman"/>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1800" cy="368998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spcBef>
                <a:spcPts val="875"/>
              </a:spcBef>
            </a:pPr>
            <a:r>
              <a:rPr dirty="0" sz="1200" spc="-5">
                <a:latin typeface="Times New Roman"/>
                <a:cs typeface="Times New Roman"/>
              </a:rPr>
              <a:t>Many </a:t>
            </a:r>
            <a:r>
              <a:rPr dirty="0" sz="1200">
                <a:latin typeface="Times New Roman"/>
                <a:cs typeface="Times New Roman"/>
              </a:rPr>
              <a:t>details of the execution can be discovered by examining the numbers. The trick is  to concentrate on hot </a:t>
            </a:r>
            <a:r>
              <a:rPr dirty="0" sz="1200" spc="-5">
                <a:latin typeface="Times New Roman"/>
                <a:cs typeface="Times New Roman"/>
              </a:rPr>
              <a:t>spots </a:t>
            </a:r>
            <a:r>
              <a:rPr dirty="0" sz="1200">
                <a:latin typeface="Times New Roman"/>
                <a:cs typeface="Times New Roman"/>
              </a:rPr>
              <a:t>by first </a:t>
            </a:r>
            <a:r>
              <a:rPr dirty="0" sz="1200" spc="-5">
                <a:latin typeface="Times New Roman"/>
                <a:cs typeface="Times New Roman"/>
              </a:rPr>
              <a:t>identifying </a:t>
            </a:r>
            <a:r>
              <a:rPr dirty="0" sz="1200">
                <a:latin typeface="Times New Roman"/>
                <a:cs typeface="Times New Roman"/>
              </a:rPr>
              <a:t>them and then cooling them. </a:t>
            </a:r>
            <a:r>
              <a:rPr dirty="0" sz="1200" spc="-5">
                <a:latin typeface="Times New Roman"/>
                <a:cs typeface="Times New Roman"/>
              </a:rPr>
              <a:t>As </a:t>
            </a:r>
            <a:r>
              <a:rPr dirty="0" sz="1200">
                <a:latin typeface="Times New Roman"/>
                <a:cs typeface="Times New Roman"/>
              </a:rPr>
              <a:t>mentioned  earlier, most of the time is </a:t>
            </a:r>
            <a:r>
              <a:rPr dirty="0" sz="1200" spc="-5">
                <a:latin typeface="Times New Roman"/>
                <a:cs typeface="Times New Roman"/>
              </a:rPr>
              <a:t>spent </a:t>
            </a:r>
            <a:r>
              <a:rPr dirty="0" sz="1200">
                <a:latin typeface="Times New Roman"/>
                <a:cs typeface="Times New Roman"/>
              </a:rPr>
              <a:t>in loops. Therefore </a:t>
            </a:r>
            <a:r>
              <a:rPr dirty="0" sz="1200" spc="-5">
                <a:latin typeface="Times New Roman"/>
                <a:cs typeface="Times New Roman"/>
              </a:rPr>
              <a:t>we </a:t>
            </a:r>
            <a:r>
              <a:rPr dirty="0" sz="1200">
                <a:latin typeface="Times New Roman"/>
                <a:cs typeface="Times New Roman"/>
              </a:rPr>
              <a:t>need to concentrate on</a:t>
            </a:r>
            <a:r>
              <a:rPr dirty="0" sz="1200" spc="-130">
                <a:latin typeface="Times New Roman"/>
                <a:cs typeface="Times New Roman"/>
              </a:rPr>
              <a:t> </a:t>
            </a:r>
            <a:r>
              <a:rPr dirty="0" sz="1200">
                <a:latin typeface="Times New Roman"/>
                <a:cs typeface="Times New Roman"/>
              </a:rPr>
              <a:t>loops.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As </a:t>
            </a:r>
            <a:r>
              <a:rPr dirty="0" sz="1200">
                <a:latin typeface="Times New Roman"/>
                <a:cs typeface="Times New Roman"/>
              </a:rPr>
              <a:t>an example, consider the</a:t>
            </a:r>
            <a:r>
              <a:rPr dirty="0" sz="1200" spc="-110">
                <a:latin typeface="Times New Roman"/>
                <a:cs typeface="Times New Roman"/>
              </a:rPr>
              <a:t> </a:t>
            </a:r>
            <a:r>
              <a:rPr dirty="0" sz="1200">
                <a:latin typeface="Times New Roman"/>
                <a:cs typeface="Times New Roman"/>
              </a:rPr>
              <a:t>following:</a:t>
            </a:r>
            <a:endParaRPr sz="1200">
              <a:latin typeface="Times New Roman"/>
              <a:cs typeface="Times New Roman"/>
            </a:endParaRPr>
          </a:p>
          <a:p>
            <a:pPr>
              <a:lnSpc>
                <a:spcPct val="100000"/>
              </a:lnSpc>
              <a:spcBef>
                <a:spcPts val="40"/>
              </a:spcBef>
            </a:pPr>
            <a:endParaRPr sz="1200">
              <a:latin typeface="Times New Roman"/>
              <a:cs typeface="Times New Roman"/>
            </a:endParaRPr>
          </a:p>
          <a:p>
            <a:pPr marL="584200" marR="3361054" indent="-114935">
              <a:lnSpc>
                <a:spcPts val="1150"/>
              </a:lnSpc>
            </a:pPr>
            <a:r>
              <a:rPr dirty="0" sz="1000" spc="-5">
                <a:latin typeface="Times New Roman"/>
                <a:cs typeface="Times New Roman"/>
              </a:rPr>
              <a:t>for (j = i; j &lt; </a:t>
            </a:r>
            <a:r>
              <a:rPr dirty="0" sz="1000" spc="-10">
                <a:latin typeface="Times New Roman"/>
                <a:cs typeface="Times New Roman"/>
              </a:rPr>
              <a:t>MAX_FIELD; </a:t>
            </a:r>
            <a:r>
              <a:rPr dirty="0" sz="1000">
                <a:latin typeface="Times New Roman"/>
                <a:cs typeface="Times New Roman"/>
              </a:rPr>
              <a:t>j++)  clear(j);</a:t>
            </a: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55"/>
              </a:spcBef>
            </a:pPr>
            <a:endParaRPr sz="1350">
              <a:latin typeface="Times New Roman"/>
              <a:cs typeface="Times New Roman"/>
            </a:endParaRPr>
          </a:p>
          <a:p>
            <a:pPr algn="just" marL="12700" marR="5080">
              <a:lnSpc>
                <a:spcPts val="1380"/>
              </a:lnSpc>
            </a:pPr>
            <a:r>
              <a:rPr dirty="0" sz="1200">
                <a:latin typeface="Times New Roman"/>
                <a:cs typeface="Times New Roman"/>
              </a:rPr>
              <a:t>This loop clears field before each new input is read. It </a:t>
            </a:r>
            <a:r>
              <a:rPr dirty="0" sz="1200" spc="-5">
                <a:latin typeface="Times New Roman"/>
                <a:cs typeface="Times New Roman"/>
              </a:rPr>
              <a:t>was </a:t>
            </a:r>
            <a:r>
              <a:rPr dirty="0" sz="1200">
                <a:latin typeface="Times New Roman"/>
                <a:cs typeface="Times New Roman"/>
              </a:rPr>
              <a:t>observed that it </a:t>
            </a:r>
            <a:r>
              <a:rPr dirty="0" sz="1200" spc="-5">
                <a:latin typeface="Times New Roman"/>
                <a:cs typeface="Times New Roman"/>
              </a:rPr>
              <a:t>was </a:t>
            </a:r>
            <a:r>
              <a:rPr dirty="0" sz="1200">
                <a:latin typeface="Times New Roman"/>
                <a:cs typeface="Times New Roman"/>
              </a:rPr>
              <a:t>taking  almost 50% of the total </a:t>
            </a:r>
            <a:r>
              <a:rPr dirty="0" sz="1200" spc="5">
                <a:latin typeface="Times New Roman"/>
                <a:cs typeface="Times New Roman"/>
              </a:rPr>
              <a:t>time. </a:t>
            </a:r>
            <a:r>
              <a:rPr dirty="0" sz="1200" spc="-5">
                <a:latin typeface="Times New Roman"/>
                <a:cs typeface="Times New Roman"/>
              </a:rPr>
              <a:t>On </a:t>
            </a:r>
            <a:r>
              <a:rPr dirty="0" sz="1200">
                <a:latin typeface="Times New Roman"/>
                <a:cs typeface="Times New Roman"/>
              </a:rPr>
              <a:t>further investigation it </a:t>
            </a:r>
            <a:r>
              <a:rPr dirty="0" sz="1200" spc="-5">
                <a:latin typeface="Times New Roman"/>
                <a:cs typeface="Times New Roman"/>
              </a:rPr>
              <a:t>was </a:t>
            </a:r>
            <a:r>
              <a:rPr dirty="0" sz="1200">
                <a:latin typeface="Times New Roman"/>
                <a:cs typeface="Times New Roman"/>
              </a:rPr>
              <a:t>found out that </a:t>
            </a:r>
            <a:r>
              <a:rPr dirty="0" sz="1200" spc="-5">
                <a:latin typeface="Times New Roman"/>
                <a:cs typeface="Times New Roman"/>
              </a:rPr>
              <a:t>MAX_FIELD  was </a:t>
            </a:r>
            <a:r>
              <a:rPr dirty="0" sz="1200">
                <a:latin typeface="Times New Roman"/>
                <a:cs typeface="Times New Roman"/>
              </a:rPr>
              <a:t>200 but the actual fields that needed to be cleared </a:t>
            </a:r>
            <a:r>
              <a:rPr dirty="0" sz="1200" spc="-5">
                <a:latin typeface="Times New Roman"/>
                <a:cs typeface="Times New Roman"/>
              </a:rPr>
              <a:t>were </a:t>
            </a:r>
            <a:r>
              <a:rPr dirty="0" sz="1200">
                <a:latin typeface="Times New Roman"/>
                <a:cs typeface="Times New Roman"/>
              </a:rPr>
              <a:t>2 or 3 in most cases. The  code </a:t>
            </a:r>
            <a:r>
              <a:rPr dirty="0" sz="1200" spc="-5">
                <a:latin typeface="Times New Roman"/>
                <a:cs typeface="Times New Roman"/>
              </a:rPr>
              <a:t>was subsequently </a:t>
            </a:r>
            <a:r>
              <a:rPr dirty="0" sz="1200">
                <a:latin typeface="Times New Roman"/>
                <a:cs typeface="Times New Roman"/>
              </a:rPr>
              <a:t>modified as </a:t>
            </a:r>
            <a:r>
              <a:rPr dirty="0" sz="1200" spc="-5">
                <a:latin typeface="Times New Roman"/>
                <a:cs typeface="Times New Roman"/>
              </a:rPr>
              <a:t>shown</a:t>
            </a:r>
            <a:r>
              <a:rPr dirty="0" sz="1200" spc="-9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10"/>
              </a:spcBef>
            </a:pPr>
            <a:endParaRPr sz="1200">
              <a:latin typeface="Times New Roman"/>
              <a:cs typeface="Times New Roman"/>
            </a:endParaRPr>
          </a:p>
          <a:p>
            <a:pPr marL="584200" marR="3600450" indent="-114935">
              <a:lnSpc>
                <a:spcPts val="1140"/>
              </a:lnSpc>
            </a:pPr>
            <a:r>
              <a:rPr dirty="0" sz="1000" spc="-5">
                <a:latin typeface="Times New Roman"/>
                <a:cs typeface="Times New Roman"/>
              </a:rPr>
              <a:t>for (j = i; j &lt; maxField; </a:t>
            </a:r>
            <a:r>
              <a:rPr dirty="0" sz="1000">
                <a:latin typeface="Times New Roman"/>
                <a:cs typeface="Times New Roman"/>
              </a:rPr>
              <a:t>j++)  clear(j);</a:t>
            </a:r>
            <a:endParaRPr sz="10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pPr>
            <a:r>
              <a:rPr dirty="0" sz="1200">
                <a:latin typeface="Times New Roman"/>
                <a:cs typeface="Times New Roman"/>
              </a:rPr>
              <a:t>This reduced the overall execution time by</a:t>
            </a:r>
            <a:r>
              <a:rPr dirty="0" sz="1200" spc="-120">
                <a:latin typeface="Times New Roman"/>
                <a:cs typeface="Times New Roman"/>
              </a:rPr>
              <a:t> </a:t>
            </a:r>
            <a:r>
              <a:rPr dirty="0" sz="1200">
                <a:latin typeface="Times New Roman"/>
                <a:cs typeface="Times New Roman"/>
              </a:rPr>
              <a:t>half.</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66279"/>
            <a:ext cx="5511800" cy="5465445"/>
          </a:xfrm>
          <a:prstGeom prst="rect">
            <a:avLst/>
          </a:prstGeom>
        </p:spPr>
        <p:txBody>
          <a:bodyPr wrap="square" lIns="0" tIns="0" rIns="0" bIns="0" rtlCol="0" vert="horz">
            <a:spAutoFit/>
          </a:bodyPr>
          <a:lstStyle/>
          <a:p>
            <a:pPr algn="ctr" marR="372237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34</a:t>
            </a:r>
            <a:endParaRPr sz="1900">
              <a:latin typeface="Times New Roman"/>
              <a:cs typeface="Times New Roman"/>
            </a:endParaRPr>
          </a:p>
          <a:p>
            <a:pPr algn="just" lvl="1" marL="393700" indent="-381000">
              <a:lnSpc>
                <a:spcPct val="100000"/>
              </a:lnSpc>
              <a:spcBef>
                <a:spcPts val="1605"/>
              </a:spcBef>
              <a:buSzPct val="75000"/>
              <a:buFont typeface="Times New Roman"/>
              <a:buAutoNum type="arabicPeriod" startAt="13"/>
              <a:tabLst>
                <a:tab pos="393700" algn="l"/>
              </a:tabLst>
            </a:pPr>
            <a:r>
              <a:rPr dirty="0" sz="1600" spc="-5" b="1">
                <a:latin typeface="Times New Roman"/>
                <a:cs typeface="Times New Roman"/>
              </a:rPr>
              <a:t>Portability</a:t>
            </a:r>
            <a:endParaRPr sz="1600">
              <a:latin typeface="Times New Roman"/>
              <a:cs typeface="Times New Roman"/>
            </a:endParaRPr>
          </a:p>
          <a:p>
            <a:pPr lvl="1">
              <a:lnSpc>
                <a:spcPct val="100000"/>
              </a:lnSpc>
              <a:buFont typeface="Times New Roman"/>
              <a:buAutoNum type="arabicPeriod" startAt="13"/>
            </a:pPr>
            <a:endParaRPr sz="1600">
              <a:latin typeface="Times New Roman"/>
              <a:cs typeface="Times New Roman"/>
            </a:endParaRPr>
          </a:p>
          <a:p>
            <a:pPr algn="just" marL="12700" marR="5080">
              <a:lnSpc>
                <a:spcPts val="1380"/>
              </a:lnSpc>
            </a:pPr>
            <a:r>
              <a:rPr dirty="0" sz="1200" spc="-5">
                <a:latin typeface="Times New Roman"/>
                <a:cs typeface="Times New Roman"/>
              </a:rPr>
              <a:t>Many </a:t>
            </a:r>
            <a:r>
              <a:rPr dirty="0" sz="1200">
                <a:latin typeface="Times New Roman"/>
                <a:cs typeface="Times New Roman"/>
              </a:rPr>
              <a:t>applications need to be ported on to </a:t>
            </a:r>
            <a:r>
              <a:rPr dirty="0" sz="1200" spc="5">
                <a:latin typeface="Times New Roman"/>
                <a:cs typeface="Times New Roman"/>
              </a:rPr>
              <a:t>many </a:t>
            </a:r>
            <a:r>
              <a:rPr dirty="0" sz="1200">
                <a:latin typeface="Times New Roman"/>
                <a:cs typeface="Times New Roman"/>
              </a:rPr>
              <a:t>different platforms. </a:t>
            </a:r>
            <a:r>
              <a:rPr dirty="0" sz="1200" spc="-5">
                <a:latin typeface="Times New Roman"/>
                <a:cs typeface="Times New Roman"/>
              </a:rPr>
              <a:t>As we </a:t>
            </a:r>
            <a:r>
              <a:rPr dirty="0" sz="1200">
                <a:latin typeface="Times New Roman"/>
                <a:cs typeface="Times New Roman"/>
              </a:rPr>
              <a:t>have </a:t>
            </a:r>
            <a:r>
              <a:rPr dirty="0" sz="1200" spc="-5">
                <a:latin typeface="Times New Roman"/>
                <a:cs typeface="Times New Roman"/>
              </a:rPr>
              <a:t>seen, </a:t>
            </a:r>
            <a:r>
              <a:rPr dirty="0" sz="1200">
                <a:latin typeface="Times New Roman"/>
                <a:cs typeface="Times New Roman"/>
              </a:rPr>
              <a:t>it  is pretty hard to </a:t>
            </a:r>
            <a:r>
              <a:rPr dirty="0" sz="1200" spc="-5">
                <a:latin typeface="Times New Roman"/>
                <a:cs typeface="Times New Roman"/>
              </a:rPr>
              <a:t>write </a:t>
            </a:r>
            <a:r>
              <a:rPr dirty="0" sz="1200">
                <a:latin typeface="Times New Roman"/>
                <a:cs typeface="Times New Roman"/>
              </a:rPr>
              <a:t>error free, efficient, and maintainable </a:t>
            </a:r>
            <a:r>
              <a:rPr dirty="0" sz="1200" spc="-5">
                <a:latin typeface="Times New Roman"/>
                <a:cs typeface="Times New Roman"/>
              </a:rPr>
              <a:t>software. So, </a:t>
            </a:r>
            <a:r>
              <a:rPr dirty="0" sz="1200">
                <a:latin typeface="Times New Roman"/>
                <a:cs typeface="Times New Roman"/>
              </a:rPr>
              <a:t>if a major  rework is required to port a program </a:t>
            </a:r>
            <a:r>
              <a:rPr dirty="0" sz="1200" spc="-5">
                <a:latin typeface="Times New Roman"/>
                <a:cs typeface="Times New Roman"/>
              </a:rPr>
              <a:t>written </a:t>
            </a:r>
            <a:r>
              <a:rPr dirty="0" sz="1200">
                <a:latin typeface="Times New Roman"/>
                <a:cs typeface="Times New Roman"/>
              </a:rPr>
              <a:t>for one environment to another, it </a:t>
            </a:r>
            <a:r>
              <a:rPr dirty="0" sz="1200" spc="-5">
                <a:latin typeface="Times New Roman"/>
                <a:cs typeface="Times New Roman"/>
              </a:rPr>
              <a:t>will </a:t>
            </a:r>
            <a:r>
              <a:rPr dirty="0" sz="1200">
                <a:latin typeface="Times New Roman"/>
                <a:cs typeface="Times New Roman"/>
              </a:rPr>
              <a:t>be  probably not come at a low cost. </a:t>
            </a:r>
            <a:r>
              <a:rPr dirty="0" sz="1200" spc="-5">
                <a:latin typeface="Times New Roman"/>
                <a:cs typeface="Times New Roman"/>
              </a:rPr>
              <a:t>So, we </a:t>
            </a:r>
            <a:r>
              <a:rPr dirty="0" sz="1200">
                <a:latin typeface="Times New Roman"/>
                <a:cs typeface="Times New Roman"/>
              </a:rPr>
              <a:t>ought to find </a:t>
            </a:r>
            <a:r>
              <a:rPr dirty="0" sz="1200" spc="-5">
                <a:latin typeface="Times New Roman"/>
                <a:cs typeface="Times New Roman"/>
              </a:rPr>
              <a:t>ways </a:t>
            </a:r>
            <a:r>
              <a:rPr dirty="0" sz="1200">
                <a:latin typeface="Times New Roman"/>
                <a:cs typeface="Times New Roman"/>
              </a:rPr>
              <a:t>and means by </a:t>
            </a:r>
            <a:r>
              <a:rPr dirty="0" sz="1200" spc="-5">
                <a:latin typeface="Times New Roman"/>
                <a:cs typeface="Times New Roman"/>
              </a:rPr>
              <a:t>which we </a:t>
            </a:r>
            <a:r>
              <a:rPr dirty="0" sz="1200">
                <a:latin typeface="Times New Roman"/>
                <a:cs typeface="Times New Roman"/>
              </a:rPr>
              <a:t>can  port applications to other platforms </a:t>
            </a:r>
            <a:r>
              <a:rPr dirty="0" sz="1200" spc="-5">
                <a:latin typeface="Times New Roman"/>
                <a:cs typeface="Times New Roman"/>
              </a:rPr>
              <a:t>with </a:t>
            </a:r>
            <a:r>
              <a:rPr dirty="0" sz="1200">
                <a:latin typeface="Times New Roman"/>
                <a:cs typeface="Times New Roman"/>
              </a:rPr>
              <a:t>minimum effort. The key to this lies in how </a:t>
            </a:r>
            <a:r>
              <a:rPr dirty="0" sz="1200" spc="-5">
                <a:latin typeface="Times New Roman"/>
                <a:cs typeface="Times New Roman"/>
              </a:rPr>
              <a:t>we  write </a:t>
            </a:r>
            <a:r>
              <a:rPr dirty="0" sz="1200">
                <a:latin typeface="Times New Roman"/>
                <a:cs typeface="Times New Roman"/>
              </a:rPr>
              <a:t>our program. If </a:t>
            </a:r>
            <a:r>
              <a:rPr dirty="0" sz="1200" spc="-5">
                <a:latin typeface="Times New Roman"/>
                <a:cs typeface="Times New Roman"/>
              </a:rPr>
              <a:t>we </a:t>
            </a:r>
            <a:r>
              <a:rPr dirty="0" sz="1200">
                <a:latin typeface="Times New Roman"/>
                <a:cs typeface="Times New Roman"/>
              </a:rPr>
              <a:t>are careful during </a:t>
            </a:r>
            <a:r>
              <a:rPr dirty="0" sz="1200" spc="-5">
                <a:latin typeface="Times New Roman"/>
                <a:cs typeface="Times New Roman"/>
              </a:rPr>
              <a:t>writing </a:t>
            </a:r>
            <a:r>
              <a:rPr dirty="0" sz="1200">
                <a:latin typeface="Times New Roman"/>
                <a:cs typeface="Times New Roman"/>
              </a:rPr>
              <a:t>code, </a:t>
            </a:r>
            <a:r>
              <a:rPr dirty="0" sz="1200" spc="-5">
                <a:latin typeface="Times New Roman"/>
                <a:cs typeface="Times New Roman"/>
              </a:rPr>
              <a:t>we </a:t>
            </a:r>
            <a:r>
              <a:rPr dirty="0" sz="1200">
                <a:latin typeface="Times New Roman"/>
                <a:cs typeface="Times New Roman"/>
              </a:rPr>
              <a:t>can make it portable. </a:t>
            </a:r>
            <a:r>
              <a:rPr dirty="0" sz="1200" spc="-5">
                <a:latin typeface="Times New Roman"/>
                <a:cs typeface="Times New Roman"/>
              </a:rPr>
              <a:t>On </a:t>
            </a:r>
            <a:r>
              <a:rPr dirty="0" sz="1200">
                <a:latin typeface="Times New Roman"/>
                <a:cs typeface="Times New Roman"/>
              </a:rPr>
              <a:t>the  other hand if </a:t>
            </a:r>
            <a:r>
              <a:rPr dirty="0" sz="1200" spc="-5">
                <a:latin typeface="Times New Roman"/>
                <a:cs typeface="Times New Roman"/>
              </a:rPr>
              <a:t>we write </a:t>
            </a:r>
            <a:r>
              <a:rPr dirty="0" sz="1200">
                <a:latin typeface="Times New Roman"/>
                <a:cs typeface="Times New Roman"/>
              </a:rPr>
              <a:t>code </a:t>
            </a:r>
            <a:r>
              <a:rPr dirty="0" sz="1200" spc="-5">
                <a:latin typeface="Times New Roman"/>
                <a:cs typeface="Times New Roman"/>
              </a:rPr>
              <a:t>without </a:t>
            </a:r>
            <a:r>
              <a:rPr dirty="0" sz="1200">
                <a:latin typeface="Times New Roman"/>
                <a:cs typeface="Times New Roman"/>
              </a:rPr>
              <a:t>portability in mind, </a:t>
            </a:r>
            <a:r>
              <a:rPr dirty="0" sz="1200" spc="-5">
                <a:latin typeface="Times New Roman"/>
                <a:cs typeface="Times New Roman"/>
              </a:rPr>
              <a:t>we </a:t>
            </a:r>
            <a:r>
              <a:rPr dirty="0" sz="1200" spc="10">
                <a:latin typeface="Times New Roman"/>
                <a:cs typeface="Times New Roman"/>
              </a:rPr>
              <a:t>may </a:t>
            </a:r>
            <a:r>
              <a:rPr dirty="0" sz="1200">
                <a:latin typeface="Times New Roman"/>
                <a:cs typeface="Times New Roman"/>
              </a:rPr>
              <a:t>end-up </a:t>
            </a:r>
            <a:r>
              <a:rPr dirty="0" sz="1200" spc="-5">
                <a:latin typeface="Times New Roman"/>
                <a:cs typeface="Times New Roman"/>
              </a:rPr>
              <a:t>with </a:t>
            </a:r>
            <a:r>
              <a:rPr dirty="0" sz="1200">
                <a:latin typeface="Times New Roman"/>
                <a:cs typeface="Times New Roman"/>
              </a:rPr>
              <a:t>a code that  is extremely </a:t>
            </a:r>
            <a:r>
              <a:rPr dirty="0" sz="1200" spc="5">
                <a:latin typeface="Times New Roman"/>
                <a:cs typeface="Times New Roman"/>
              </a:rPr>
              <a:t>hard </a:t>
            </a:r>
            <a:r>
              <a:rPr dirty="0" sz="1200">
                <a:latin typeface="Times New Roman"/>
                <a:cs typeface="Times New Roman"/>
              </a:rPr>
              <a:t>to port to other environment. </a:t>
            </a:r>
            <a:r>
              <a:rPr dirty="0" sz="1200" spc="-5">
                <a:latin typeface="Times New Roman"/>
                <a:cs typeface="Times New Roman"/>
              </a:rPr>
              <a:t>Following </a:t>
            </a:r>
            <a:r>
              <a:rPr dirty="0" sz="1200">
                <a:latin typeface="Times New Roman"/>
                <a:cs typeface="Times New Roman"/>
              </a:rPr>
              <a:t>is brief guideline that can help  you in </a:t>
            </a:r>
            <a:r>
              <a:rPr dirty="0" sz="1200" spc="-5">
                <a:latin typeface="Times New Roman"/>
                <a:cs typeface="Times New Roman"/>
              </a:rPr>
              <a:t>writing </a:t>
            </a:r>
            <a:r>
              <a:rPr dirty="0" sz="1200">
                <a:latin typeface="Times New Roman"/>
                <a:cs typeface="Times New Roman"/>
              </a:rPr>
              <a:t>portable</a:t>
            </a:r>
            <a:r>
              <a:rPr dirty="0" sz="1200" spc="-95">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5"/>
              </a:spcBef>
            </a:pPr>
            <a:endParaRPr sz="950">
              <a:latin typeface="Times New Roman"/>
              <a:cs typeface="Times New Roman"/>
            </a:endParaRPr>
          </a:p>
          <a:p>
            <a:pPr algn="just" marL="12700">
              <a:lnSpc>
                <a:spcPct val="100000"/>
              </a:lnSpc>
            </a:pPr>
            <a:r>
              <a:rPr dirty="0" sz="1200" spc="-5" b="1">
                <a:latin typeface="Times New Roman"/>
                <a:cs typeface="Times New Roman"/>
              </a:rPr>
              <a:t>Stick </a:t>
            </a:r>
            <a:r>
              <a:rPr dirty="0" sz="1200" b="1">
                <a:latin typeface="Times New Roman"/>
                <a:cs typeface="Times New Roman"/>
              </a:rPr>
              <a:t>to the</a:t>
            </a:r>
            <a:r>
              <a:rPr dirty="0" sz="1200" spc="-90" b="1">
                <a:latin typeface="Times New Roman"/>
                <a:cs typeface="Times New Roman"/>
              </a:rPr>
              <a:t> </a:t>
            </a:r>
            <a:r>
              <a:rPr dirty="0" sz="1200" spc="-5" b="1">
                <a:latin typeface="Times New Roman"/>
                <a:cs typeface="Times New Roman"/>
              </a:rPr>
              <a:t>standard</a:t>
            </a:r>
            <a:endParaRPr sz="1200">
              <a:latin typeface="Times New Roman"/>
              <a:cs typeface="Times New Roman"/>
            </a:endParaRPr>
          </a:p>
          <a:p>
            <a:pPr>
              <a:lnSpc>
                <a:spcPct val="100000"/>
              </a:lnSpc>
              <a:spcBef>
                <a:spcPts val="40"/>
              </a:spcBef>
            </a:pPr>
            <a:endParaRPr sz="1350">
              <a:latin typeface="Times New Roman"/>
              <a:cs typeface="Times New Roman"/>
            </a:endParaRPr>
          </a:p>
          <a:p>
            <a:pPr lvl="2" marL="469900" indent="-228600">
              <a:lnSpc>
                <a:spcPts val="1410"/>
              </a:lnSpc>
              <a:buAutoNum type="arabicPeriod"/>
              <a:tabLst>
                <a:tab pos="469900" algn="l"/>
              </a:tabLst>
            </a:pPr>
            <a:r>
              <a:rPr dirty="0" sz="1200" spc="-5">
                <a:latin typeface="Times New Roman"/>
                <a:cs typeface="Times New Roman"/>
              </a:rPr>
              <a:t>Use ANSI/ISO standard</a:t>
            </a:r>
            <a:r>
              <a:rPr dirty="0" sz="1200" spc="-75">
                <a:latin typeface="Times New Roman"/>
                <a:cs typeface="Times New Roman"/>
              </a:rPr>
              <a:t> </a:t>
            </a:r>
            <a:r>
              <a:rPr dirty="0" sz="1200">
                <a:latin typeface="Times New Roman"/>
                <a:cs typeface="Times New Roman"/>
              </a:rPr>
              <a:t>C++</a:t>
            </a:r>
            <a:endParaRPr sz="1200">
              <a:latin typeface="Times New Roman"/>
              <a:cs typeface="Times New Roman"/>
            </a:endParaRPr>
          </a:p>
          <a:p>
            <a:pPr lvl="2" marL="469900" marR="5080" indent="-228600">
              <a:lnSpc>
                <a:spcPts val="1380"/>
              </a:lnSpc>
              <a:spcBef>
                <a:spcPts val="65"/>
              </a:spcBef>
              <a:buAutoNum type="arabicPeriod"/>
              <a:tabLst>
                <a:tab pos="469900" algn="l"/>
              </a:tabLst>
            </a:pPr>
            <a:r>
              <a:rPr dirty="0" sz="1200">
                <a:latin typeface="Times New Roman"/>
                <a:cs typeface="Times New Roman"/>
              </a:rPr>
              <a:t>Instead of using vendor </a:t>
            </a:r>
            <a:r>
              <a:rPr dirty="0" sz="1200" spc="-5">
                <a:latin typeface="Times New Roman"/>
                <a:cs typeface="Times New Roman"/>
              </a:rPr>
              <a:t>specific </a:t>
            </a:r>
            <a:r>
              <a:rPr dirty="0" sz="1200">
                <a:latin typeface="Times New Roman"/>
                <a:cs typeface="Times New Roman"/>
              </a:rPr>
              <a:t>language extensions, use </a:t>
            </a:r>
            <a:r>
              <a:rPr dirty="0" sz="1200" spc="-5">
                <a:latin typeface="Times New Roman"/>
                <a:cs typeface="Times New Roman"/>
              </a:rPr>
              <a:t>STL </a:t>
            </a:r>
            <a:r>
              <a:rPr dirty="0" sz="1200">
                <a:latin typeface="Times New Roman"/>
                <a:cs typeface="Times New Roman"/>
              </a:rPr>
              <a:t>as much as  possible</a:t>
            </a:r>
            <a:endParaRPr sz="1200">
              <a:latin typeface="Times New Roman"/>
              <a:cs typeface="Times New Roman"/>
            </a:endParaRPr>
          </a:p>
          <a:p>
            <a:pPr>
              <a:lnSpc>
                <a:spcPct val="100000"/>
              </a:lnSpc>
              <a:spcBef>
                <a:spcPts val="35"/>
              </a:spcBef>
            </a:pPr>
            <a:endParaRPr sz="1500">
              <a:latin typeface="Times New Roman"/>
              <a:cs typeface="Times New Roman"/>
            </a:endParaRPr>
          </a:p>
          <a:p>
            <a:pPr algn="just" marL="12700">
              <a:lnSpc>
                <a:spcPct val="100000"/>
              </a:lnSpc>
              <a:spcBef>
                <a:spcPts val="5"/>
              </a:spcBef>
            </a:pPr>
            <a:r>
              <a:rPr dirty="0" sz="1200" b="1">
                <a:latin typeface="Times New Roman"/>
                <a:cs typeface="Times New Roman"/>
              </a:rPr>
              <a:t>Program in the</a:t>
            </a:r>
            <a:r>
              <a:rPr dirty="0" sz="1200" spc="-110" b="1">
                <a:latin typeface="Times New Roman"/>
                <a:cs typeface="Times New Roman"/>
              </a:rPr>
              <a:t> </a:t>
            </a:r>
            <a:r>
              <a:rPr dirty="0" sz="1200" b="1">
                <a:latin typeface="Times New Roman"/>
                <a:cs typeface="Times New Roman"/>
              </a:rPr>
              <a:t>mainstream</a:t>
            </a:r>
            <a:endParaRPr sz="1200">
              <a:latin typeface="Times New Roman"/>
              <a:cs typeface="Times New Roman"/>
            </a:endParaRPr>
          </a:p>
          <a:p>
            <a:pPr>
              <a:lnSpc>
                <a:spcPct val="100000"/>
              </a:lnSpc>
              <a:spcBef>
                <a:spcPts val="20"/>
              </a:spcBef>
            </a:pPr>
            <a:endParaRPr sz="1600">
              <a:latin typeface="Times New Roman"/>
              <a:cs typeface="Times New Roman"/>
            </a:endParaRPr>
          </a:p>
          <a:p>
            <a:pPr algn="just" marL="12700" marR="6350">
              <a:lnSpc>
                <a:spcPts val="1380"/>
              </a:lnSpc>
            </a:pPr>
            <a:r>
              <a:rPr dirty="0" sz="1200" spc="-5">
                <a:latin typeface="Times New Roman"/>
                <a:cs typeface="Times New Roman"/>
              </a:rPr>
              <a:t>Although </a:t>
            </a:r>
            <a:r>
              <a:rPr dirty="0" sz="1200">
                <a:latin typeface="Times New Roman"/>
                <a:cs typeface="Times New Roman"/>
              </a:rPr>
              <a:t>C++ </a:t>
            </a:r>
            <a:r>
              <a:rPr dirty="0" sz="1200" spc="-5">
                <a:latin typeface="Times New Roman"/>
                <a:cs typeface="Times New Roman"/>
              </a:rPr>
              <a:t>standard </a:t>
            </a:r>
            <a:r>
              <a:rPr dirty="0" sz="1200">
                <a:latin typeface="Times New Roman"/>
                <a:cs typeface="Times New Roman"/>
              </a:rPr>
              <a:t>does not require function prototypes, one </a:t>
            </a:r>
            <a:r>
              <a:rPr dirty="0" sz="1200" spc="-5">
                <a:latin typeface="Times New Roman"/>
                <a:cs typeface="Times New Roman"/>
              </a:rPr>
              <a:t>should </a:t>
            </a:r>
            <a:r>
              <a:rPr dirty="0" sz="1200">
                <a:latin typeface="Times New Roman"/>
                <a:cs typeface="Times New Roman"/>
              </a:rPr>
              <a:t>always </a:t>
            </a:r>
            <a:r>
              <a:rPr dirty="0" sz="1200" spc="-5">
                <a:latin typeface="Times New Roman"/>
                <a:cs typeface="Times New Roman"/>
              </a:rPr>
              <a:t>write  </a:t>
            </a:r>
            <a:r>
              <a:rPr dirty="0" sz="1200">
                <a:latin typeface="Times New Roman"/>
                <a:cs typeface="Times New Roman"/>
              </a:rPr>
              <a:t>them.</a:t>
            </a:r>
            <a:endParaRPr sz="1200">
              <a:latin typeface="Times New Roman"/>
              <a:cs typeface="Times New Roman"/>
            </a:endParaRPr>
          </a:p>
          <a:p>
            <a:pPr marL="469900" marR="1955800">
              <a:lnSpc>
                <a:spcPct val="192000"/>
              </a:lnSpc>
              <a:spcBef>
                <a:spcPts val="655"/>
              </a:spcBef>
              <a:tabLst>
                <a:tab pos="1840864" algn="l"/>
              </a:tabLst>
            </a:pPr>
            <a:r>
              <a:rPr dirty="0" sz="1000" spc="-5">
                <a:latin typeface="Times New Roman"/>
                <a:cs typeface="Times New Roman"/>
              </a:rPr>
              <a:t>double</a:t>
            </a:r>
            <a:r>
              <a:rPr dirty="0" sz="1000">
                <a:latin typeface="Times New Roman"/>
                <a:cs typeface="Times New Roman"/>
              </a:rPr>
              <a:t> sqrt();	</a:t>
            </a:r>
            <a:r>
              <a:rPr dirty="0" sz="1000" spc="-5">
                <a:latin typeface="Times New Roman"/>
                <a:cs typeface="Times New Roman"/>
              </a:rPr>
              <a:t>// old </a:t>
            </a:r>
            <a:r>
              <a:rPr dirty="0" sz="1000">
                <a:latin typeface="Times New Roman"/>
                <a:cs typeface="Times New Roman"/>
              </a:rPr>
              <a:t>style </a:t>
            </a:r>
            <a:r>
              <a:rPr dirty="0" sz="1000" spc="-5">
                <a:latin typeface="Times New Roman"/>
                <a:cs typeface="Times New Roman"/>
              </a:rPr>
              <a:t>acceptable by</a:t>
            </a:r>
            <a:r>
              <a:rPr dirty="0" sz="1000" spc="-40">
                <a:latin typeface="Times New Roman"/>
                <a:cs typeface="Times New Roman"/>
              </a:rPr>
              <a:t> </a:t>
            </a:r>
            <a:r>
              <a:rPr dirty="0" sz="1000">
                <a:latin typeface="Times New Roman"/>
                <a:cs typeface="Times New Roman"/>
              </a:rPr>
              <a:t>ANSI</a:t>
            </a:r>
            <a:r>
              <a:rPr dirty="0" sz="1000" spc="-15">
                <a:latin typeface="Times New Roman"/>
                <a:cs typeface="Times New Roman"/>
              </a:rPr>
              <a:t> </a:t>
            </a:r>
            <a:r>
              <a:rPr dirty="0" sz="1000" spc="-5">
                <a:latin typeface="Times New Roman"/>
                <a:cs typeface="Times New Roman"/>
              </a:rPr>
              <a:t>C </a:t>
            </a:r>
            <a:r>
              <a:rPr dirty="0" sz="1000" spc="-5">
                <a:latin typeface="Times New Roman"/>
                <a:cs typeface="Times New Roman"/>
              </a:rPr>
              <a:t> </a:t>
            </a:r>
            <a:r>
              <a:rPr dirty="0" sz="1000" spc="-5">
                <a:latin typeface="Times New Roman"/>
                <a:cs typeface="Times New Roman"/>
              </a:rPr>
              <a:t>double</a:t>
            </a:r>
            <a:r>
              <a:rPr dirty="0" sz="1000" spc="15">
                <a:latin typeface="Times New Roman"/>
                <a:cs typeface="Times New Roman"/>
              </a:rPr>
              <a:t> </a:t>
            </a:r>
            <a:r>
              <a:rPr dirty="0" sz="1000" spc="-5">
                <a:latin typeface="Times New Roman"/>
                <a:cs typeface="Times New Roman"/>
              </a:rPr>
              <a:t>sqrt(double);	// </a:t>
            </a:r>
            <a:r>
              <a:rPr dirty="0" sz="1000" spc="-10">
                <a:latin typeface="Times New Roman"/>
                <a:cs typeface="Times New Roman"/>
              </a:rPr>
              <a:t>ANSI </a:t>
            </a:r>
            <a:r>
              <a:rPr dirty="0" sz="1000" spc="-5">
                <a:latin typeface="Times New Roman"/>
                <a:cs typeface="Times New Roman"/>
              </a:rPr>
              <a:t>– the </a:t>
            </a:r>
            <a:r>
              <a:rPr dirty="0" sz="1000">
                <a:latin typeface="Times New Roman"/>
                <a:cs typeface="Times New Roman"/>
              </a:rPr>
              <a:t>right</a:t>
            </a:r>
            <a:r>
              <a:rPr dirty="0" sz="1000" spc="-45">
                <a:latin typeface="Times New Roman"/>
                <a:cs typeface="Times New Roman"/>
              </a:rPr>
              <a:t> </a:t>
            </a:r>
            <a:r>
              <a:rPr dirty="0" sz="1000">
                <a:latin typeface="Times New Roman"/>
                <a:cs typeface="Times New Roman"/>
              </a:rPr>
              <a:t>approach</a:t>
            </a:r>
            <a:endParaRPr sz="10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179</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6979919"/>
            <a:ext cx="5513070" cy="2034539"/>
          </a:xfrm>
          <a:prstGeom prst="rect">
            <a:avLst/>
          </a:prstGeom>
        </p:spPr>
        <p:txBody>
          <a:bodyPr wrap="square" lIns="0" tIns="0" rIns="0" bIns="0" rtlCol="0" vert="horz">
            <a:spAutoFit/>
          </a:bodyPr>
          <a:lstStyle/>
          <a:p>
            <a:pPr marL="12700">
              <a:lnSpc>
                <a:spcPct val="100000"/>
              </a:lnSpc>
            </a:pPr>
            <a:r>
              <a:rPr dirty="0" sz="1200" spc="-5" b="1">
                <a:latin typeface="Times New Roman"/>
                <a:cs typeface="Times New Roman"/>
              </a:rPr>
              <a:t>Size </a:t>
            </a:r>
            <a:r>
              <a:rPr dirty="0" sz="1200" b="1">
                <a:latin typeface="Times New Roman"/>
                <a:cs typeface="Times New Roman"/>
              </a:rPr>
              <a:t>of </a:t>
            </a:r>
            <a:r>
              <a:rPr dirty="0" sz="1200" spc="-5" b="1">
                <a:latin typeface="Times New Roman"/>
                <a:cs typeface="Times New Roman"/>
              </a:rPr>
              <a:t>data</a:t>
            </a:r>
            <a:r>
              <a:rPr dirty="0" sz="1200" spc="-85" b="1">
                <a:latin typeface="Times New Roman"/>
                <a:cs typeface="Times New Roman"/>
              </a:rPr>
              <a:t> </a:t>
            </a:r>
            <a:r>
              <a:rPr dirty="0" sz="1200" b="1">
                <a:latin typeface="Times New Roman"/>
                <a:cs typeface="Times New Roman"/>
              </a:rPr>
              <a:t>types</a:t>
            </a:r>
            <a:endParaRPr sz="1200">
              <a:latin typeface="Times New Roman"/>
              <a:cs typeface="Times New Roman"/>
            </a:endParaRPr>
          </a:p>
          <a:p>
            <a:pPr>
              <a:lnSpc>
                <a:spcPct val="100000"/>
              </a:lnSpc>
              <a:spcBef>
                <a:spcPts val="25"/>
              </a:spcBef>
            </a:pPr>
            <a:endParaRPr sz="1600">
              <a:latin typeface="Times New Roman"/>
              <a:cs typeface="Times New Roman"/>
            </a:endParaRPr>
          </a:p>
          <a:p>
            <a:pPr marL="12700" marR="5080">
              <a:lnSpc>
                <a:spcPts val="1370"/>
              </a:lnSpc>
            </a:pPr>
            <a:r>
              <a:rPr dirty="0" sz="1200" spc="-5">
                <a:latin typeface="Times New Roman"/>
                <a:cs typeface="Times New Roman"/>
              </a:rPr>
              <a:t>Sizes </a:t>
            </a:r>
            <a:r>
              <a:rPr dirty="0" sz="1200">
                <a:latin typeface="Times New Roman"/>
                <a:cs typeface="Times New Roman"/>
              </a:rPr>
              <a:t>of data </a:t>
            </a:r>
            <a:r>
              <a:rPr dirty="0" sz="1200" spc="-10">
                <a:latin typeface="Times New Roman"/>
                <a:cs typeface="Times New Roman"/>
              </a:rPr>
              <a:t>types </a:t>
            </a:r>
            <a:r>
              <a:rPr dirty="0" sz="1200">
                <a:latin typeface="Times New Roman"/>
                <a:cs typeface="Times New Roman"/>
              </a:rPr>
              <a:t>cause major portability issues as they vary from one machine to the  other </a:t>
            </a:r>
            <a:r>
              <a:rPr dirty="0" sz="1200" spc="-5">
                <a:latin typeface="Times New Roman"/>
                <a:cs typeface="Times New Roman"/>
              </a:rPr>
              <a:t>so </a:t>
            </a:r>
            <a:r>
              <a:rPr dirty="0" sz="1200">
                <a:latin typeface="Times New Roman"/>
                <a:cs typeface="Times New Roman"/>
              </a:rPr>
              <a:t>one </a:t>
            </a:r>
            <a:r>
              <a:rPr dirty="0" sz="1200" spc="-5">
                <a:latin typeface="Times New Roman"/>
                <a:cs typeface="Times New Roman"/>
              </a:rPr>
              <a:t>should </a:t>
            </a:r>
            <a:r>
              <a:rPr dirty="0" sz="1200">
                <a:latin typeface="Times New Roman"/>
                <a:cs typeface="Times New Roman"/>
              </a:rPr>
              <a:t>be careful </a:t>
            </a:r>
            <a:r>
              <a:rPr dirty="0" sz="1200" spc="-5">
                <a:latin typeface="Times New Roman"/>
                <a:cs typeface="Times New Roman"/>
              </a:rPr>
              <a:t>with</a:t>
            </a:r>
            <a:r>
              <a:rPr dirty="0" sz="1200" spc="-80">
                <a:latin typeface="Times New Roman"/>
                <a:cs typeface="Times New Roman"/>
              </a:rPr>
              <a:t> </a:t>
            </a:r>
            <a:r>
              <a:rPr dirty="0" sz="1200">
                <a:latin typeface="Times New Roman"/>
                <a:cs typeface="Times New Roman"/>
              </a:rPr>
              <a:t>them.</a:t>
            </a:r>
            <a:endParaRPr sz="1200">
              <a:latin typeface="Times New Roman"/>
              <a:cs typeface="Times New Roman"/>
            </a:endParaRPr>
          </a:p>
          <a:p>
            <a:pPr>
              <a:lnSpc>
                <a:spcPct val="100000"/>
              </a:lnSpc>
              <a:spcBef>
                <a:spcPts val="45"/>
              </a:spcBef>
            </a:pPr>
            <a:endParaRPr sz="1500">
              <a:latin typeface="Times New Roman"/>
              <a:cs typeface="Times New Roman"/>
            </a:endParaRPr>
          </a:p>
          <a:p>
            <a:pPr marL="927100">
              <a:lnSpc>
                <a:spcPct val="100000"/>
              </a:lnSpc>
              <a:spcBef>
                <a:spcPts val="5"/>
              </a:spcBef>
            </a:pPr>
            <a:r>
              <a:rPr dirty="0" sz="1000" spc="-5">
                <a:latin typeface="Times New Roman"/>
                <a:cs typeface="Times New Roman"/>
              </a:rPr>
              <a:t>int i, j,</a:t>
            </a:r>
            <a:r>
              <a:rPr dirty="0" sz="1000" spc="-75">
                <a:latin typeface="Times New Roman"/>
                <a:cs typeface="Times New Roman"/>
              </a:rPr>
              <a:t> </a:t>
            </a:r>
            <a:r>
              <a:rPr dirty="0" sz="1000" spc="-5">
                <a:latin typeface="Times New Roman"/>
                <a:cs typeface="Times New Roman"/>
              </a:rPr>
              <a:t>k;</a:t>
            </a:r>
            <a:endParaRPr sz="1000">
              <a:latin typeface="Times New Roman"/>
              <a:cs typeface="Times New Roman"/>
            </a:endParaRPr>
          </a:p>
          <a:p>
            <a:pPr>
              <a:lnSpc>
                <a:spcPct val="100000"/>
              </a:lnSpc>
              <a:spcBef>
                <a:spcPts val="55"/>
              </a:spcBef>
            </a:pPr>
            <a:endParaRPr sz="900">
              <a:latin typeface="Times New Roman"/>
              <a:cs typeface="Times New Roman"/>
            </a:endParaRPr>
          </a:p>
          <a:p>
            <a:pPr marL="927100">
              <a:lnSpc>
                <a:spcPts val="1175"/>
              </a:lnSpc>
            </a:pPr>
            <a:r>
              <a:rPr dirty="0" sz="1000" spc="-5">
                <a:latin typeface="Times New Roman"/>
                <a:cs typeface="Times New Roman"/>
              </a:rPr>
              <a:t>…</a:t>
            </a:r>
            <a:endParaRPr sz="1000">
              <a:latin typeface="Times New Roman"/>
              <a:cs typeface="Times New Roman"/>
            </a:endParaRPr>
          </a:p>
          <a:p>
            <a:pPr marL="927100">
              <a:lnSpc>
                <a:spcPts val="1150"/>
              </a:lnSpc>
            </a:pPr>
            <a:r>
              <a:rPr dirty="0" sz="1000" spc="-5">
                <a:latin typeface="Times New Roman"/>
                <a:cs typeface="Times New Roman"/>
              </a:rPr>
              <a:t>j =</a:t>
            </a:r>
            <a:r>
              <a:rPr dirty="0" sz="1000" spc="-85">
                <a:latin typeface="Times New Roman"/>
                <a:cs typeface="Times New Roman"/>
              </a:rPr>
              <a:t> </a:t>
            </a:r>
            <a:r>
              <a:rPr dirty="0" sz="1000">
                <a:latin typeface="Times New Roman"/>
                <a:cs typeface="Times New Roman"/>
              </a:rPr>
              <a:t>20000;</a:t>
            </a:r>
            <a:endParaRPr sz="1000">
              <a:latin typeface="Times New Roman"/>
              <a:cs typeface="Times New Roman"/>
            </a:endParaRPr>
          </a:p>
          <a:p>
            <a:pPr marL="927100">
              <a:lnSpc>
                <a:spcPts val="1175"/>
              </a:lnSpc>
            </a:pPr>
            <a:r>
              <a:rPr dirty="0" sz="1000" spc="-5">
                <a:latin typeface="Times New Roman"/>
                <a:cs typeface="Times New Roman"/>
              </a:rPr>
              <a:t>k =</a:t>
            </a:r>
            <a:r>
              <a:rPr dirty="0" sz="1000" spc="-85">
                <a:latin typeface="Times New Roman"/>
                <a:cs typeface="Times New Roman"/>
              </a:rPr>
              <a:t> </a:t>
            </a:r>
            <a:r>
              <a:rPr dirty="0" sz="1000">
                <a:latin typeface="Times New Roman"/>
                <a:cs typeface="Times New Roman"/>
              </a:rPr>
              <a:t>30000;</a:t>
            </a:r>
            <a:endParaRPr sz="1000">
              <a:latin typeface="Times New Roman"/>
              <a:cs typeface="Times New Roman"/>
            </a:endParaRPr>
          </a:p>
          <a:p>
            <a:pPr>
              <a:lnSpc>
                <a:spcPct val="100000"/>
              </a:lnSpc>
              <a:spcBef>
                <a:spcPts val="10"/>
              </a:spcBef>
            </a:pPr>
            <a:endParaRPr sz="950">
              <a:latin typeface="Times New Roman"/>
              <a:cs typeface="Times New Roman"/>
            </a:endParaRPr>
          </a:p>
          <a:p>
            <a:pPr marL="927100">
              <a:lnSpc>
                <a:spcPct val="100000"/>
              </a:lnSpc>
            </a:pPr>
            <a:r>
              <a:rPr dirty="0" sz="1000" spc="-5">
                <a:latin typeface="Times New Roman"/>
                <a:cs typeface="Times New Roman"/>
              </a:rPr>
              <a:t>i = j +</a:t>
            </a:r>
            <a:r>
              <a:rPr dirty="0" sz="1000" spc="-60">
                <a:latin typeface="Times New Roman"/>
                <a:cs typeface="Times New Roman"/>
              </a:rPr>
              <a:t> </a:t>
            </a:r>
            <a:r>
              <a:rPr dirty="0" sz="1000" spc="-5">
                <a:latin typeface="Times New Roman"/>
                <a:cs typeface="Times New Roman"/>
              </a:rPr>
              <a:t>k;</a:t>
            </a:r>
            <a:endParaRPr sz="1000">
              <a:latin typeface="Times New Roman"/>
              <a:cs typeface="Times New Roman"/>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670883" y="901700"/>
            <a:ext cx="1844675" cy="311150"/>
          </a:xfrm>
          <a:prstGeom prst="rect">
            <a:avLst/>
          </a:prstGeom>
        </p:spPr>
        <p:txBody>
          <a:bodyPr wrap="square" lIns="0" tIns="0" rIns="0" bIns="0" rtlCol="0" vert="horz">
            <a:spAutoFit/>
          </a:bodyPr>
          <a:lstStyle/>
          <a:p>
            <a:pPr marL="544195">
              <a:lnSpc>
                <a:spcPts val="1175"/>
              </a:lnSpc>
            </a:pPr>
            <a:r>
              <a:rPr dirty="0" sz="1000" spc="-5">
                <a:latin typeface="Times New Roman"/>
                <a:cs typeface="Times New Roman"/>
              </a:rPr>
              <a:t>// </a:t>
            </a:r>
            <a:r>
              <a:rPr dirty="0" sz="1000" spc="-10">
                <a:latin typeface="Times New Roman"/>
                <a:cs typeface="Times New Roman"/>
              </a:rPr>
              <a:t>works </a:t>
            </a:r>
            <a:r>
              <a:rPr dirty="0" sz="1000" spc="-5">
                <a:latin typeface="Times New Roman"/>
                <a:cs typeface="Times New Roman"/>
              </a:rPr>
              <a:t>if int is 4</a:t>
            </a:r>
            <a:r>
              <a:rPr dirty="0" sz="1000" spc="15">
                <a:latin typeface="Times New Roman"/>
                <a:cs typeface="Times New Roman"/>
              </a:rPr>
              <a:t> </a:t>
            </a:r>
            <a:r>
              <a:rPr dirty="0" sz="1000">
                <a:latin typeface="Times New Roman"/>
                <a:cs typeface="Times New Roman"/>
              </a:rPr>
              <a:t>bytes</a:t>
            </a:r>
            <a:endParaRPr sz="1000">
              <a:latin typeface="Times New Roman"/>
              <a:cs typeface="Times New Roman"/>
            </a:endParaRPr>
          </a:p>
          <a:p>
            <a:pPr marL="12700">
              <a:lnSpc>
                <a:spcPts val="1175"/>
              </a:lnSpc>
            </a:pPr>
            <a:r>
              <a:rPr dirty="0" sz="1000" spc="-5">
                <a:latin typeface="Times New Roman"/>
                <a:cs typeface="Times New Roman"/>
              </a:rPr>
              <a:t>// </a:t>
            </a:r>
            <a:r>
              <a:rPr dirty="0" sz="1000" spc="-10">
                <a:latin typeface="Times New Roman"/>
                <a:cs typeface="Times New Roman"/>
              </a:rPr>
              <a:t>what will </a:t>
            </a:r>
            <a:r>
              <a:rPr dirty="0" sz="1000" spc="-5">
                <a:latin typeface="Times New Roman"/>
                <a:cs typeface="Times New Roman"/>
              </a:rPr>
              <a:t>happen if int is 2</a:t>
            </a:r>
            <a:r>
              <a:rPr dirty="0" sz="1000" spc="45">
                <a:latin typeface="Times New Roman"/>
                <a:cs typeface="Times New Roman"/>
              </a:rPr>
              <a:t> </a:t>
            </a:r>
            <a:r>
              <a:rPr dirty="0" sz="1000">
                <a:latin typeface="Times New Roman"/>
                <a:cs typeface="Times New Roman"/>
              </a:rPr>
              <a:t>bytes?</a:t>
            </a:r>
            <a:endParaRPr sz="10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3705" cy="7493634"/>
          </a:xfrm>
          <a:prstGeom prst="rect">
            <a:avLst/>
          </a:prstGeom>
        </p:spPr>
        <p:txBody>
          <a:bodyPr wrap="square" lIns="0" tIns="0" rIns="0" bIns="0" rtlCol="0" vert="horz">
            <a:spAutoFit/>
          </a:bodyPr>
          <a:lstStyle/>
          <a:p>
            <a:pPr algn="just" marL="12700">
              <a:lnSpc>
                <a:spcPts val="1400"/>
              </a:lnSpc>
            </a:pPr>
            <a:r>
              <a:rPr dirty="0" sz="1200" b="1">
                <a:latin typeface="Times New Roman"/>
                <a:cs typeface="Times New Roman"/>
              </a:rPr>
              <a:t>Order of</a:t>
            </a:r>
            <a:r>
              <a:rPr dirty="0" sz="1200" spc="-105" b="1">
                <a:latin typeface="Times New Roman"/>
                <a:cs typeface="Times New Roman"/>
              </a:rPr>
              <a:t> </a:t>
            </a:r>
            <a:r>
              <a:rPr dirty="0" sz="1200" b="1">
                <a:latin typeface="Times New Roman"/>
                <a:cs typeface="Times New Roman"/>
              </a:rPr>
              <a:t>Evaluation</a:t>
            </a:r>
            <a:endParaRPr sz="1200">
              <a:latin typeface="Times New Roman"/>
              <a:cs typeface="Times New Roman"/>
            </a:endParaRPr>
          </a:p>
          <a:p>
            <a:pPr algn="just" marL="12700" marR="7620">
              <a:lnSpc>
                <a:spcPts val="1380"/>
              </a:lnSpc>
              <a:spcBef>
                <a:spcPts val="50"/>
              </a:spcBef>
            </a:pPr>
            <a:r>
              <a:rPr dirty="0" sz="1200" spc="-5">
                <a:latin typeface="Times New Roman"/>
                <a:cs typeface="Times New Roman"/>
              </a:rPr>
              <a:t>As </a:t>
            </a:r>
            <a:r>
              <a:rPr dirty="0" sz="1200">
                <a:latin typeface="Times New Roman"/>
                <a:cs typeface="Times New Roman"/>
              </a:rPr>
              <a:t>mentioned earlier during the </a:t>
            </a:r>
            <a:r>
              <a:rPr dirty="0" sz="1200" spc="-5">
                <a:latin typeface="Times New Roman"/>
                <a:cs typeface="Times New Roman"/>
              </a:rPr>
              <a:t>discussion </a:t>
            </a:r>
            <a:r>
              <a:rPr dirty="0" sz="1200">
                <a:latin typeface="Times New Roman"/>
                <a:cs typeface="Times New Roman"/>
              </a:rPr>
              <a:t>of </a:t>
            </a:r>
            <a:r>
              <a:rPr dirty="0" sz="1200" spc="-5">
                <a:latin typeface="Times New Roman"/>
                <a:cs typeface="Times New Roman"/>
              </a:rPr>
              <a:t>side </a:t>
            </a:r>
            <a:r>
              <a:rPr dirty="0" sz="1200">
                <a:latin typeface="Times New Roman"/>
                <a:cs typeface="Times New Roman"/>
              </a:rPr>
              <a:t>effects, order of evaluation varies from  one implementation to other. This therefore also causes portability issues. We </a:t>
            </a:r>
            <a:r>
              <a:rPr dirty="0" sz="1200" spc="-5">
                <a:latin typeface="Times New Roman"/>
                <a:cs typeface="Times New Roman"/>
              </a:rPr>
              <a:t>should  </a:t>
            </a:r>
            <a:r>
              <a:rPr dirty="0" sz="1200">
                <a:latin typeface="Times New Roman"/>
                <a:cs typeface="Times New Roman"/>
              </a:rPr>
              <a:t>therefore follow guidelines mentioned in the </a:t>
            </a:r>
            <a:r>
              <a:rPr dirty="0" sz="1200" spc="-5">
                <a:latin typeface="Times New Roman"/>
                <a:cs typeface="Times New Roman"/>
              </a:rPr>
              <a:t>side </a:t>
            </a:r>
            <a:r>
              <a:rPr dirty="0" sz="1200">
                <a:latin typeface="Times New Roman"/>
                <a:cs typeface="Times New Roman"/>
              </a:rPr>
              <a:t>effect</a:t>
            </a:r>
            <a:r>
              <a:rPr dirty="0" sz="1200" spc="-114">
                <a:latin typeface="Times New Roman"/>
                <a:cs typeface="Times New Roman"/>
              </a:rPr>
              <a:t> </a:t>
            </a:r>
            <a:r>
              <a:rPr dirty="0" sz="1200">
                <a:latin typeface="Times New Roman"/>
                <a:cs typeface="Times New Roman"/>
              </a:rPr>
              <a:t>discussion.</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spc="-5" b="1">
                <a:latin typeface="Times New Roman"/>
                <a:cs typeface="Times New Roman"/>
              </a:rPr>
              <a:t>Signedness </a:t>
            </a:r>
            <a:r>
              <a:rPr dirty="0" sz="1200" b="1">
                <a:latin typeface="Times New Roman"/>
                <a:cs typeface="Times New Roman"/>
              </a:rPr>
              <a:t>of</a:t>
            </a:r>
            <a:r>
              <a:rPr dirty="0" sz="1200" spc="-90" b="1">
                <a:latin typeface="Times New Roman"/>
                <a:cs typeface="Times New Roman"/>
              </a:rPr>
              <a:t> </a:t>
            </a:r>
            <a:r>
              <a:rPr dirty="0" sz="1200" b="1">
                <a:latin typeface="Times New Roman"/>
                <a:cs typeface="Times New Roman"/>
              </a:rPr>
              <a:t>char</a:t>
            </a:r>
            <a:endParaRPr sz="1200">
              <a:latin typeface="Times New Roman"/>
              <a:cs typeface="Times New Roman"/>
            </a:endParaRPr>
          </a:p>
          <a:p>
            <a:pPr>
              <a:lnSpc>
                <a:spcPct val="100000"/>
              </a:lnSpc>
              <a:spcBef>
                <a:spcPts val="25"/>
              </a:spcBef>
            </a:pPr>
            <a:endParaRPr sz="1500">
              <a:latin typeface="Times New Roman"/>
              <a:cs typeface="Times New Roman"/>
            </a:endParaRPr>
          </a:p>
          <a:p>
            <a:pPr algn="just" marL="12700">
              <a:lnSpc>
                <a:spcPct val="100000"/>
              </a:lnSpc>
            </a:pPr>
            <a:r>
              <a:rPr dirty="0" sz="1200">
                <a:latin typeface="Times New Roman"/>
                <a:cs typeface="Times New Roman"/>
              </a:rPr>
              <a:t>The language does not </a:t>
            </a:r>
            <a:r>
              <a:rPr dirty="0" sz="1200" spc="-5">
                <a:latin typeface="Times New Roman"/>
                <a:cs typeface="Times New Roman"/>
              </a:rPr>
              <a:t>specify whether </a:t>
            </a:r>
            <a:r>
              <a:rPr dirty="0" sz="1200">
                <a:latin typeface="Times New Roman"/>
                <a:cs typeface="Times New Roman"/>
              </a:rPr>
              <a:t>char is </a:t>
            </a:r>
            <a:r>
              <a:rPr dirty="0" sz="1200" spc="-5">
                <a:latin typeface="Times New Roman"/>
                <a:cs typeface="Times New Roman"/>
              </a:rPr>
              <a:t>signed </a:t>
            </a:r>
            <a:r>
              <a:rPr dirty="0" sz="1200">
                <a:latin typeface="Times New Roman"/>
                <a:cs typeface="Times New Roman"/>
              </a:rPr>
              <a:t>or</a:t>
            </a:r>
            <a:r>
              <a:rPr dirty="0" sz="1200" spc="-75">
                <a:latin typeface="Times New Roman"/>
                <a:cs typeface="Times New Roman"/>
              </a:rPr>
              <a:t> </a:t>
            </a:r>
            <a:r>
              <a:rPr dirty="0" sz="1200" spc="-5">
                <a:latin typeface="Times New Roman"/>
                <a:cs typeface="Times New Roman"/>
              </a:rPr>
              <a:t>unsigned.</a:t>
            </a:r>
            <a:endParaRPr sz="1200">
              <a:latin typeface="Times New Roman"/>
              <a:cs typeface="Times New Roman"/>
            </a:endParaRPr>
          </a:p>
          <a:p>
            <a:pPr>
              <a:lnSpc>
                <a:spcPct val="100000"/>
              </a:lnSpc>
              <a:spcBef>
                <a:spcPts val="25"/>
              </a:spcBef>
            </a:pPr>
            <a:endParaRPr sz="1550">
              <a:latin typeface="Times New Roman"/>
              <a:cs typeface="Times New Roman"/>
            </a:endParaRPr>
          </a:p>
          <a:p>
            <a:pPr marL="927100">
              <a:lnSpc>
                <a:spcPts val="1170"/>
              </a:lnSpc>
            </a:pPr>
            <a:r>
              <a:rPr dirty="0" sz="1000" spc="-5">
                <a:latin typeface="Times New Roman"/>
                <a:cs typeface="Times New Roman"/>
              </a:rPr>
              <a:t>char</a:t>
            </a:r>
            <a:r>
              <a:rPr dirty="0" sz="1000" spc="-85">
                <a:latin typeface="Times New Roman"/>
                <a:cs typeface="Times New Roman"/>
              </a:rPr>
              <a:t> </a:t>
            </a:r>
            <a:r>
              <a:rPr dirty="0" sz="1000" spc="-5">
                <a:latin typeface="Times New Roman"/>
                <a:cs typeface="Times New Roman"/>
              </a:rPr>
              <a:t>c;</a:t>
            </a:r>
            <a:endParaRPr sz="1000">
              <a:latin typeface="Times New Roman"/>
              <a:cs typeface="Times New Roman"/>
            </a:endParaRPr>
          </a:p>
          <a:p>
            <a:pPr marL="1383665">
              <a:lnSpc>
                <a:spcPts val="1145"/>
              </a:lnSpc>
            </a:pPr>
            <a:r>
              <a:rPr dirty="0" sz="1000" spc="-5">
                <a:latin typeface="Times New Roman"/>
                <a:cs typeface="Times New Roman"/>
              </a:rPr>
              <a:t>// between 0 and 255 if</a:t>
            </a:r>
            <a:r>
              <a:rPr dirty="0" sz="1000" spc="-20">
                <a:latin typeface="Times New Roman"/>
                <a:cs typeface="Times New Roman"/>
              </a:rPr>
              <a:t> </a:t>
            </a:r>
            <a:r>
              <a:rPr dirty="0" sz="1000">
                <a:latin typeface="Times New Roman"/>
                <a:cs typeface="Times New Roman"/>
              </a:rPr>
              <a:t>unsigned</a:t>
            </a:r>
            <a:endParaRPr sz="1000">
              <a:latin typeface="Times New Roman"/>
              <a:cs typeface="Times New Roman"/>
            </a:endParaRPr>
          </a:p>
          <a:p>
            <a:pPr marL="1383665">
              <a:lnSpc>
                <a:spcPts val="1175"/>
              </a:lnSpc>
            </a:pPr>
            <a:r>
              <a:rPr dirty="0" sz="1000" spc="-5">
                <a:latin typeface="Times New Roman"/>
                <a:cs typeface="Times New Roman"/>
              </a:rPr>
              <a:t>// -128 to 127 if</a:t>
            </a:r>
            <a:r>
              <a:rPr dirty="0" sz="1000" spc="-20">
                <a:latin typeface="Times New Roman"/>
                <a:cs typeface="Times New Roman"/>
              </a:rPr>
              <a:t> </a:t>
            </a:r>
            <a:r>
              <a:rPr dirty="0" sz="1000" spc="-10">
                <a:latin typeface="Times New Roman"/>
                <a:cs typeface="Times New Roman"/>
              </a:rPr>
              <a:t>signed</a:t>
            </a:r>
            <a:endParaRPr sz="1000">
              <a:latin typeface="Times New Roman"/>
              <a:cs typeface="Times New Roman"/>
            </a:endParaRPr>
          </a:p>
          <a:p>
            <a:pPr>
              <a:lnSpc>
                <a:spcPct val="100000"/>
              </a:lnSpc>
              <a:spcBef>
                <a:spcPts val="10"/>
              </a:spcBef>
            </a:pPr>
            <a:endParaRPr sz="950">
              <a:latin typeface="Times New Roman"/>
              <a:cs typeface="Times New Roman"/>
            </a:endParaRPr>
          </a:p>
          <a:p>
            <a:pPr marL="927100">
              <a:lnSpc>
                <a:spcPts val="1175"/>
              </a:lnSpc>
            </a:pPr>
            <a:r>
              <a:rPr dirty="0" sz="1000" spc="-5">
                <a:latin typeface="Times New Roman"/>
                <a:cs typeface="Times New Roman"/>
              </a:rPr>
              <a:t>c =</a:t>
            </a:r>
            <a:r>
              <a:rPr dirty="0" sz="1000" spc="-65">
                <a:latin typeface="Times New Roman"/>
                <a:cs typeface="Times New Roman"/>
              </a:rPr>
              <a:t> </a:t>
            </a:r>
            <a:r>
              <a:rPr dirty="0" sz="1000" spc="-5">
                <a:latin typeface="Times New Roman"/>
                <a:cs typeface="Times New Roman"/>
              </a:rPr>
              <a:t>getchar();</a:t>
            </a:r>
            <a:endParaRPr sz="1000">
              <a:latin typeface="Times New Roman"/>
              <a:cs typeface="Times New Roman"/>
            </a:endParaRPr>
          </a:p>
          <a:p>
            <a:pPr marL="927100">
              <a:lnSpc>
                <a:spcPts val="1175"/>
              </a:lnSpc>
            </a:pPr>
            <a:r>
              <a:rPr dirty="0" sz="1000" spc="-5">
                <a:latin typeface="Times New Roman"/>
                <a:cs typeface="Times New Roman"/>
              </a:rPr>
              <a:t>if (c == EOF)</a:t>
            </a:r>
            <a:r>
              <a:rPr dirty="0" sz="1000" spc="200">
                <a:latin typeface="Times New Roman"/>
                <a:cs typeface="Times New Roman"/>
              </a:rPr>
              <a:t> </a:t>
            </a:r>
            <a:r>
              <a:rPr dirty="0" sz="1000" spc="-5">
                <a:latin typeface="Times New Roman"/>
                <a:cs typeface="Times New Roman"/>
              </a:rPr>
              <a:t>??</a:t>
            </a:r>
            <a:endParaRPr sz="1000">
              <a:latin typeface="Times New Roman"/>
              <a:cs typeface="Times New Roman"/>
            </a:endParaRPr>
          </a:p>
          <a:p>
            <a:pPr>
              <a:lnSpc>
                <a:spcPct val="100000"/>
              </a:lnSpc>
              <a:spcBef>
                <a:spcPts val="55"/>
              </a:spcBef>
            </a:pPr>
            <a:endParaRPr sz="900">
              <a:latin typeface="Times New Roman"/>
              <a:cs typeface="Times New Roman"/>
            </a:endParaRPr>
          </a:p>
          <a:p>
            <a:pPr marL="1383665">
              <a:lnSpc>
                <a:spcPct val="100000"/>
              </a:lnSpc>
            </a:pPr>
            <a:r>
              <a:rPr dirty="0" sz="1000" spc="-5">
                <a:latin typeface="Times New Roman"/>
                <a:cs typeface="Times New Roman"/>
              </a:rPr>
              <a:t>// </a:t>
            </a:r>
            <a:r>
              <a:rPr dirty="0" sz="1000" spc="-10">
                <a:latin typeface="Times New Roman"/>
                <a:cs typeface="Times New Roman"/>
              </a:rPr>
              <a:t>will </a:t>
            </a:r>
            <a:r>
              <a:rPr dirty="0" sz="1000" spc="-5">
                <a:latin typeface="Times New Roman"/>
                <a:cs typeface="Times New Roman"/>
              </a:rPr>
              <a:t>fail if it is</a:t>
            </a:r>
            <a:r>
              <a:rPr dirty="0" sz="1000" spc="-25">
                <a:latin typeface="Times New Roman"/>
                <a:cs typeface="Times New Roman"/>
              </a:rPr>
              <a:t> </a:t>
            </a:r>
            <a:r>
              <a:rPr dirty="0" sz="1000">
                <a:latin typeface="Times New Roman"/>
                <a:cs typeface="Times New Roman"/>
              </a:rPr>
              <a:t>unsigned</a:t>
            </a: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45"/>
              </a:spcBef>
            </a:pPr>
            <a:endParaRPr sz="900">
              <a:latin typeface="Times New Roman"/>
              <a:cs typeface="Times New Roman"/>
            </a:endParaRPr>
          </a:p>
          <a:p>
            <a:pPr algn="just" marL="12700">
              <a:lnSpc>
                <a:spcPct val="100000"/>
              </a:lnSpc>
              <a:spcBef>
                <a:spcPts val="5"/>
              </a:spcBef>
            </a:pPr>
            <a:r>
              <a:rPr dirty="0" sz="1200">
                <a:latin typeface="Times New Roman"/>
                <a:cs typeface="Times New Roman"/>
              </a:rPr>
              <a:t>It </a:t>
            </a:r>
            <a:r>
              <a:rPr dirty="0" sz="1200" spc="-5">
                <a:latin typeface="Times New Roman"/>
                <a:cs typeface="Times New Roman"/>
              </a:rPr>
              <a:t>should </a:t>
            </a:r>
            <a:r>
              <a:rPr dirty="0" sz="1200">
                <a:latin typeface="Times New Roman"/>
                <a:cs typeface="Times New Roman"/>
              </a:rPr>
              <a:t>therefore be </a:t>
            </a:r>
            <a:r>
              <a:rPr dirty="0" sz="1200" spc="-5">
                <a:latin typeface="Times New Roman"/>
                <a:cs typeface="Times New Roman"/>
              </a:rPr>
              <a:t>written </a:t>
            </a:r>
            <a:r>
              <a:rPr dirty="0" sz="1200">
                <a:latin typeface="Times New Roman"/>
                <a:cs typeface="Times New Roman"/>
              </a:rPr>
              <a:t>as</a:t>
            </a:r>
            <a:r>
              <a:rPr dirty="0" sz="1200" spc="-90">
                <a:latin typeface="Times New Roman"/>
                <a:cs typeface="Times New Roman"/>
              </a:rPr>
              <a:t> </a:t>
            </a:r>
            <a:r>
              <a:rPr dirty="0" sz="1200">
                <a:latin typeface="Times New Roman"/>
                <a:cs typeface="Times New Roman"/>
              </a:rPr>
              <a:t>follows:</a:t>
            </a:r>
            <a:endParaRPr sz="1200">
              <a:latin typeface="Times New Roman"/>
              <a:cs typeface="Times New Roman"/>
            </a:endParaRPr>
          </a:p>
          <a:p>
            <a:pPr>
              <a:lnSpc>
                <a:spcPct val="100000"/>
              </a:lnSpc>
              <a:spcBef>
                <a:spcPts val="15"/>
              </a:spcBef>
            </a:pPr>
            <a:endParaRPr sz="950">
              <a:latin typeface="Times New Roman"/>
              <a:cs typeface="Times New Roman"/>
            </a:endParaRPr>
          </a:p>
          <a:p>
            <a:pPr marL="927100">
              <a:lnSpc>
                <a:spcPts val="1170"/>
              </a:lnSpc>
              <a:spcBef>
                <a:spcPts val="5"/>
              </a:spcBef>
            </a:pPr>
            <a:r>
              <a:rPr dirty="0" sz="1000" spc="-5">
                <a:latin typeface="Times New Roman"/>
                <a:cs typeface="Times New Roman"/>
              </a:rPr>
              <a:t>int</a:t>
            </a:r>
            <a:r>
              <a:rPr dirty="0" sz="1000" spc="-90">
                <a:latin typeface="Times New Roman"/>
                <a:cs typeface="Times New Roman"/>
              </a:rPr>
              <a:t> </a:t>
            </a:r>
            <a:r>
              <a:rPr dirty="0" sz="1000" spc="-5">
                <a:latin typeface="Times New Roman"/>
                <a:cs typeface="Times New Roman"/>
              </a:rPr>
              <a:t>c;</a:t>
            </a:r>
            <a:endParaRPr sz="1000">
              <a:latin typeface="Times New Roman"/>
              <a:cs typeface="Times New Roman"/>
            </a:endParaRPr>
          </a:p>
          <a:p>
            <a:pPr marL="927100" marR="3883660">
              <a:lnSpc>
                <a:spcPts val="1150"/>
              </a:lnSpc>
              <a:spcBef>
                <a:spcPts val="50"/>
              </a:spcBef>
            </a:pPr>
            <a:r>
              <a:rPr dirty="0" sz="1000" spc="-5">
                <a:latin typeface="Times New Roman"/>
                <a:cs typeface="Times New Roman"/>
              </a:rPr>
              <a:t>c = getchar();  if (c ==</a:t>
            </a:r>
            <a:r>
              <a:rPr dirty="0" sz="1000" spc="-75">
                <a:latin typeface="Times New Roman"/>
                <a:cs typeface="Times New Roman"/>
              </a:rPr>
              <a:t> </a:t>
            </a:r>
            <a:r>
              <a:rPr dirty="0" sz="1000" spc="-5">
                <a:latin typeface="Times New Roman"/>
                <a:cs typeface="Times New Roman"/>
              </a:rPr>
              <a:t>EOF)</a:t>
            </a:r>
            <a:endParaRPr sz="1000">
              <a:latin typeface="Times New Roman"/>
              <a:cs typeface="Times New Roman"/>
            </a:endParaRPr>
          </a:p>
          <a:p>
            <a:pPr>
              <a:lnSpc>
                <a:spcPct val="100000"/>
              </a:lnSpc>
            </a:pPr>
            <a:endParaRPr sz="1000">
              <a:latin typeface="Times New Roman"/>
              <a:cs typeface="Times New Roman"/>
            </a:endParaRPr>
          </a:p>
          <a:p>
            <a:pPr algn="just" marL="12700">
              <a:lnSpc>
                <a:spcPct val="100000"/>
              </a:lnSpc>
              <a:spcBef>
                <a:spcPts val="610"/>
              </a:spcBef>
            </a:pPr>
            <a:r>
              <a:rPr dirty="0" sz="1200" spc="-5" b="1">
                <a:latin typeface="Times New Roman"/>
                <a:cs typeface="Times New Roman"/>
              </a:rPr>
              <a:t>Arithmetic </a:t>
            </a:r>
            <a:r>
              <a:rPr dirty="0" sz="1200" b="1">
                <a:latin typeface="Times New Roman"/>
                <a:cs typeface="Times New Roman"/>
              </a:rPr>
              <a:t>or Logical</a:t>
            </a:r>
            <a:r>
              <a:rPr dirty="0" sz="1200" spc="-90" b="1">
                <a:latin typeface="Times New Roman"/>
                <a:cs typeface="Times New Roman"/>
              </a:rPr>
              <a:t> </a:t>
            </a:r>
            <a:r>
              <a:rPr dirty="0" sz="1200" spc="-5" b="1">
                <a:latin typeface="Times New Roman"/>
                <a:cs typeface="Times New Roman"/>
              </a:rPr>
              <a:t>Shift</a:t>
            </a:r>
            <a:endParaRPr sz="1200">
              <a:latin typeface="Times New Roman"/>
              <a:cs typeface="Times New Roman"/>
            </a:endParaRPr>
          </a:p>
          <a:p>
            <a:pPr>
              <a:lnSpc>
                <a:spcPct val="100000"/>
              </a:lnSpc>
              <a:spcBef>
                <a:spcPts val="20"/>
              </a:spcBef>
            </a:pPr>
            <a:endParaRPr sz="1600">
              <a:latin typeface="Times New Roman"/>
              <a:cs typeface="Times New Roman"/>
            </a:endParaRPr>
          </a:p>
          <a:p>
            <a:pPr algn="just" marL="12700" marR="6350">
              <a:lnSpc>
                <a:spcPts val="1380"/>
              </a:lnSpc>
            </a:pPr>
            <a:r>
              <a:rPr dirty="0" sz="1200">
                <a:latin typeface="Times New Roman"/>
                <a:cs typeface="Times New Roman"/>
              </a:rPr>
              <a:t>The C/C++ language has not </a:t>
            </a:r>
            <a:r>
              <a:rPr dirty="0" sz="1200" spc="-5">
                <a:latin typeface="Times New Roman"/>
                <a:cs typeface="Times New Roman"/>
              </a:rPr>
              <a:t>specified whether </a:t>
            </a:r>
            <a:r>
              <a:rPr dirty="0" sz="1200">
                <a:latin typeface="Times New Roman"/>
                <a:cs typeface="Times New Roman"/>
              </a:rPr>
              <a:t>right </a:t>
            </a:r>
            <a:r>
              <a:rPr dirty="0" sz="1200" spc="-5">
                <a:latin typeface="Times New Roman"/>
                <a:cs typeface="Times New Roman"/>
              </a:rPr>
              <a:t>shift </a:t>
            </a:r>
            <a:r>
              <a:rPr dirty="0" sz="1200">
                <a:latin typeface="Times New Roman"/>
                <a:cs typeface="Times New Roman"/>
              </a:rPr>
              <a:t>&gt;&gt; is arithmetic or logical. In  the arithmetic </a:t>
            </a:r>
            <a:r>
              <a:rPr dirty="0" sz="1200" spc="-5">
                <a:latin typeface="Times New Roman"/>
                <a:cs typeface="Times New Roman"/>
              </a:rPr>
              <a:t>shift sign </a:t>
            </a:r>
            <a:r>
              <a:rPr dirty="0" sz="1200">
                <a:latin typeface="Times New Roman"/>
                <a:cs typeface="Times New Roman"/>
              </a:rPr>
              <a:t>bit is copied </a:t>
            </a:r>
            <a:r>
              <a:rPr dirty="0" sz="1200" spc="-5">
                <a:latin typeface="Times New Roman"/>
                <a:cs typeface="Times New Roman"/>
              </a:rPr>
              <a:t>while </a:t>
            </a:r>
            <a:r>
              <a:rPr dirty="0" sz="1200">
                <a:latin typeface="Times New Roman"/>
                <a:cs typeface="Times New Roman"/>
              </a:rPr>
              <a:t>the logical </a:t>
            </a:r>
            <a:r>
              <a:rPr dirty="0" sz="1200" spc="-5">
                <a:latin typeface="Times New Roman"/>
                <a:cs typeface="Times New Roman"/>
              </a:rPr>
              <a:t>shift </a:t>
            </a:r>
            <a:r>
              <a:rPr dirty="0" sz="1200">
                <a:latin typeface="Times New Roman"/>
                <a:cs typeface="Times New Roman"/>
              </a:rPr>
              <a:t>fills the vacated bits </a:t>
            </a:r>
            <a:r>
              <a:rPr dirty="0" sz="1200" spc="-5">
                <a:latin typeface="Times New Roman"/>
                <a:cs typeface="Times New Roman"/>
              </a:rPr>
              <a:t>with </a:t>
            </a:r>
            <a:r>
              <a:rPr dirty="0" sz="1200">
                <a:latin typeface="Times New Roman"/>
                <a:cs typeface="Times New Roman"/>
              </a:rPr>
              <a:t>0.  This obviously reduces</a:t>
            </a:r>
            <a:r>
              <a:rPr dirty="0" sz="1200" spc="-105">
                <a:latin typeface="Times New Roman"/>
                <a:cs typeface="Times New Roman"/>
              </a:rPr>
              <a:t> </a:t>
            </a:r>
            <a:r>
              <a:rPr dirty="0" sz="1200">
                <a:latin typeface="Times New Roman"/>
                <a:cs typeface="Times New Roman"/>
              </a:rPr>
              <a:t>portability.</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pPr>
            <a:r>
              <a:rPr dirty="0" sz="1200">
                <a:latin typeface="Times New Roman"/>
                <a:cs typeface="Times New Roman"/>
              </a:rPr>
              <a:t>Interestingly, </a:t>
            </a:r>
            <a:r>
              <a:rPr dirty="0" sz="1200" spc="-5">
                <a:latin typeface="Times New Roman"/>
                <a:cs typeface="Times New Roman"/>
              </a:rPr>
              <a:t>Java </a:t>
            </a:r>
            <a:r>
              <a:rPr dirty="0" sz="1200">
                <a:latin typeface="Times New Roman"/>
                <a:cs typeface="Times New Roman"/>
              </a:rPr>
              <a:t>has introduced a new operator to handle this issue. &gt;&gt; is used for for  arithmetic </a:t>
            </a:r>
            <a:r>
              <a:rPr dirty="0" sz="1200" spc="-5">
                <a:latin typeface="Times New Roman"/>
                <a:cs typeface="Times New Roman"/>
              </a:rPr>
              <a:t>shift </a:t>
            </a:r>
            <a:r>
              <a:rPr dirty="0" sz="1200">
                <a:latin typeface="Times New Roman"/>
                <a:cs typeface="Times New Roman"/>
              </a:rPr>
              <a:t>and &gt;&gt;&gt; for logical</a:t>
            </a:r>
            <a:r>
              <a:rPr dirty="0" sz="1200" spc="-105">
                <a:latin typeface="Times New Roman"/>
                <a:cs typeface="Times New Roman"/>
              </a:rPr>
              <a:t> </a:t>
            </a:r>
            <a:r>
              <a:rPr dirty="0" sz="1200" spc="-5">
                <a:latin typeface="Times New Roman"/>
                <a:cs typeface="Times New Roman"/>
              </a:rPr>
              <a:t>shift.</a:t>
            </a:r>
            <a:endParaRPr sz="1200">
              <a:latin typeface="Times New Roman"/>
              <a:cs typeface="Times New Roman"/>
            </a:endParaRPr>
          </a:p>
          <a:p>
            <a:pPr>
              <a:lnSpc>
                <a:spcPct val="100000"/>
              </a:lnSpc>
              <a:spcBef>
                <a:spcPts val="35"/>
              </a:spcBef>
            </a:pPr>
            <a:endParaRPr sz="1500">
              <a:latin typeface="Times New Roman"/>
              <a:cs typeface="Times New Roman"/>
            </a:endParaRPr>
          </a:p>
          <a:p>
            <a:pPr algn="just" marL="12700">
              <a:lnSpc>
                <a:spcPct val="100000"/>
              </a:lnSpc>
              <a:spcBef>
                <a:spcPts val="5"/>
              </a:spcBef>
            </a:pPr>
            <a:r>
              <a:rPr dirty="0" sz="1200" b="1">
                <a:latin typeface="Times New Roman"/>
                <a:cs typeface="Times New Roman"/>
              </a:rPr>
              <a:t>Byte Order and </a:t>
            </a:r>
            <a:r>
              <a:rPr dirty="0" sz="1200" spc="-5" b="1">
                <a:latin typeface="Times New Roman"/>
                <a:cs typeface="Times New Roman"/>
              </a:rPr>
              <a:t>Data</a:t>
            </a:r>
            <a:r>
              <a:rPr dirty="0" sz="1200" spc="-105" b="1">
                <a:latin typeface="Times New Roman"/>
                <a:cs typeface="Times New Roman"/>
              </a:rPr>
              <a:t> </a:t>
            </a:r>
            <a:r>
              <a:rPr dirty="0" sz="1200" b="1">
                <a:latin typeface="Times New Roman"/>
                <a:cs typeface="Times New Roman"/>
              </a:rPr>
              <a:t>Exchange</a:t>
            </a:r>
            <a:endParaRPr sz="1200">
              <a:latin typeface="Times New Roman"/>
              <a:cs typeface="Times New Roman"/>
            </a:endParaRPr>
          </a:p>
          <a:p>
            <a:pPr>
              <a:lnSpc>
                <a:spcPct val="100000"/>
              </a:lnSpc>
              <a:spcBef>
                <a:spcPts val="5"/>
              </a:spcBef>
            </a:pPr>
            <a:endParaRPr sz="1600">
              <a:latin typeface="Times New Roman"/>
              <a:cs typeface="Times New Roman"/>
            </a:endParaRPr>
          </a:p>
          <a:p>
            <a:pPr algn="just" marL="12700" marR="5080">
              <a:lnSpc>
                <a:spcPts val="1380"/>
              </a:lnSpc>
            </a:pPr>
            <a:r>
              <a:rPr dirty="0" sz="1200">
                <a:latin typeface="Times New Roman"/>
                <a:cs typeface="Times New Roman"/>
              </a:rPr>
              <a:t>The order in </a:t>
            </a:r>
            <a:r>
              <a:rPr dirty="0" sz="1200" spc="-5">
                <a:latin typeface="Times New Roman"/>
                <a:cs typeface="Times New Roman"/>
              </a:rPr>
              <a:t>which </a:t>
            </a:r>
            <a:r>
              <a:rPr dirty="0" sz="1200">
                <a:latin typeface="Times New Roman"/>
                <a:cs typeface="Times New Roman"/>
              </a:rPr>
              <a:t>bytes of one </a:t>
            </a:r>
            <a:r>
              <a:rPr dirty="0" sz="1200" spc="-5">
                <a:latin typeface="Times New Roman"/>
                <a:cs typeface="Times New Roman"/>
              </a:rPr>
              <a:t>word </a:t>
            </a:r>
            <a:r>
              <a:rPr dirty="0" sz="1200">
                <a:latin typeface="Times New Roman"/>
                <a:cs typeface="Times New Roman"/>
              </a:rPr>
              <a:t>are </a:t>
            </a:r>
            <a:r>
              <a:rPr dirty="0" sz="1200" spc="-5">
                <a:latin typeface="Times New Roman"/>
                <a:cs typeface="Times New Roman"/>
              </a:rPr>
              <a:t>stored </a:t>
            </a:r>
            <a:r>
              <a:rPr dirty="0" sz="1200">
                <a:latin typeface="Times New Roman"/>
                <a:cs typeface="Times New Roman"/>
              </a:rPr>
              <a:t>is hardware dependent. </a:t>
            </a:r>
            <a:r>
              <a:rPr dirty="0" sz="1200" spc="-5">
                <a:latin typeface="Times New Roman"/>
                <a:cs typeface="Times New Roman"/>
              </a:rPr>
              <a:t>For </a:t>
            </a:r>
            <a:r>
              <a:rPr dirty="0" sz="1200">
                <a:latin typeface="Times New Roman"/>
                <a:cs typeface="Times New Roman"/>
              </a:rPr>
              <a:t>example in  Intel architecture the lowest byte is the most </a:t>
            </a:r>
            <a:r>
              <a:rPr dirty="0" sz="1200" spc="-5">
                <a:latin typeface="Times New Roman"/>
                <a:cs typeface="Times New Roman"/>
              </a:rPr>
              <a:t>significant </a:t>
            </a:r>
            <a:r>
              <a:rPr dirty="0" sz="1200">
                <a:latin typeface="Times New Roman"/>
                <a:cs typeface="Times New Roman"/>
              </a:rPr>
              <a:t>byte </a:t>
            </a:r>
            <a:r>
              <a:rPr dirty="0" sz="1200" spc="-5">
                <a:latin typeface="Times New Roman"/>
                <a:cs typeface="Times New Roman"/>
              </a:rPr>
              <a:t>while </a:t>
            </a:r>
            <a:r>
              <a:rPr dirty="0" sz="1200">
                <a:latin typeface="Times New Roman"/>
                <a:cs typeface="Times New Roman"/>
              </a:rPr>
              <a:t>in </a:t>
            </a:r>
            <a:r>
              <a:rPr dirty="0" sz="1200" spc="-5">
                <a:latin typeface="Times New Roman"/>
                <a:cs typeface="Times New Roman"/>
              </a:rPr>
              <a:t>Motorola  </a:t>
            </a:r>
            <a:r>
              <a:rPr dirty="0" sz="1200">
                <a:latin typeface="Times New Roman"/>
                <a:cs typeface="Times New Roman"/>
              </a:rPr>
              <a:t>architecture the highest byte of a </a:t>
            </a:r>
            <a:r>
              <a:rPr dirty="0" sz="1200" spc="-5">
                <a:latin typeface="Times New Roman"/>
                <a:cs typeface="Times New Roman"/>
              </a:rPr>
              <a:t>word </a:t>
            </a:r>
            <a:r>
              <a:rPr dirty="0" sz="1200">
                <a:latin typeface="Times New Roman"/>
                <a:cs typeface="Times New Roman"/>
              </a:rPr>
              <a:t>is the most </a:t>
            </a:r>
            <a:r>
              <a:rPr dirty="0" sz="1200" spc="-5">
                <a:latin typeface="Times New Roman"/>
                <a:cs typeface="Times New Roman"/>
              </a:rPr>
              <a:t>significant </a:t>
            </a:r>
            <a:r>
              <a:rPr dirty="0" sz="1200">
                <a:latin typeface="Times New Roman"/>
                <a:cs typeface="Times New Roman"/>
              </a:rPr>
              <a:t>one. This causes problem  </a:t>
            </a:r>
            <a:r>
              <a:rPr dirty="0" sz="1200" spc="-5">
                <a:latin typeface="Times New Roman"/>
                <a:cs typeface="Times New Roman"/>
              </a:rPr>
              <a:t>when </a:t>
            </a:r>
            <a:r>
              <a:rPr dirty="0" sz="1200">
                <a:latin typeface="Times New Roman"/>
                <a:cs typeface="Times New Roman"/>
              </a:rPr>
              <a:t>dealing </a:t>
            </a:r>
            <a:r>
              <a:rPr dirty="0" sz="1200" spc="-5">
                <a:latin typeface="Times New Roman"/>
                <a:cs typeface="Times New Roman"/>
              </a:rPr>
              <a:t>with </a:t>
            </a:r>
            <a:r>
              <a:rPr dirty="0" sz="1200">
                <a:latin typeface="Times New Roman"/>
                <a:cs typeface="Times New Roman"/>
              </a:rPr>
              <a:t>binary data and </a:t>
            </a:r>
            <a:r>
              <a:rPr dirty="0" sz="1200" spc="-5">
                <a:latin typeface="Times New Roman"/>
                <a:cs typeface="Times New Roman"/>
              </a:rPr>
              <a:t>we </a:t>
            </a:r>
            <a:r>
              <a:rPr dirty="0" sz="1200">
                <a:latin typeface="Times New Roman"/>
                <a:cs typeface="Times New Roman"/>
              </a:rPr>
              <a:t>need to be careful </a:t>
            </a:r>
            <a:r>
              <a:rPr dirty="0" sz="1200" spc="-5">
                <a:latin typeface="Times New Roman"/>
                <a:cs typeface="Times New Roman"/>
              </a:rPr>
              <a:t>while </a:t>
            </a:r>
            <a:r>
              <a:rPr dirty="0" sz="1200">
                <a:latin typeface="Times New Roman"/>
                <a:cs typeface="Times New Roman"/>
              </a:rPr>
              <a:t>exchanging data between  to heterogeneous machines. </a:t>
            </a:r>
            <a:r>
              <a:rPr dirty="0" sz="1200" spc="-5">
                <a:latin typeface="Times New Roman"/>
                <a:cs typeface="Times New Roman"/>
              </a:rPr>
              <a:t>One should </a:t>
            </a:r>
            <a:r>
              <a:rPr dirty="0" sz="1200">
                <a:latin typeface="Times New Roman"/>
                <a:cs typeface="Times New Roman"/>
              </a:rPr>
              <a:t>therefore only use text for data exchange. </a:t>
            </a:r>
            <a:r>
              <a:rPr dirty="0" sz="1200" spc="-5">
                <a:latin typeface="Times New Roman"/>
                <a:cs typeface="Times New Roman"/>
              </a:rPr>
              <a:t>One  should </a:t>
            </a:r>
            <a:r>
              <a:rPr dirty="0" sz="1200">
                <a:latin typeface="Times New Roman"/>
                <a:cs typeface="Times New Roman"/>
              </a:rPr>
              <a:t>also be aware of the internationalization issues and hence </a:t>
            </a:r>
            <a:r>
              <a:rPr dirty="0" sz="1200" spc="-5">
                <a:latin typeface="Times New Roman"/>
                <a:cs typeface="Times New Roman"/>
              </a:rPr>
              <a:t>should </a:t>
            </a:r>
            <a:r>
              <a:rPr dirty="0" sz="1200">
                <a:latin typeface="Times New Roman"/>
                <a:cs typeface="Times New Roman"/>
              </a:rPr>
              <a:t>not assume  </a:t>
            </a:r>
            <a:r>
              <a:rPr dirty="0" sz="1200" spc="-5">
                <a:latin typeface="Times New Roman"/>
                <a:cs typeface="Times New Roman"/>
              </a:rPr>
              <a:t>ASCII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a:t>
            </a:r>
            <a:r>
              <a:rPr dirty="0" sz="1200" spc="-90">
                <a:latin typeface="Times New Roman"/>
                <a:cs typeface="Times New Roman"/>
              </a:rPr>
              <a:t> </a:t>
            </a:r>
            <a:r>
              <a:rPr dirty="0" sz="1200">
                <a:latin typeface="Times New Roman"/>
                <a:cs typeface="Times New Roman"/>
              </a:rPr>
              <a:t>English.</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1800" cy="1478280"/>
          </a:xfrm>
          <a:prstGeom prst="rect">
            <a:avLst/>
          </a:prstGeom>
        </p:spPr>
        <p:txBody>
          <a:bodyPr wrap="square" lIns="0" tIns="0" rIns="0" bIns="0" rtlCol="0" vert="horz">
            <a:spAutoFit/>
          </a:bodyPr>
          <a:lstStyle/>
          <a:p>
            <a:pPr marL="12700">
              <a:lnSpc>
                <a:spcPct val="100000"/>
              </a:lnSpc>
            </a:pPr>
            <a:r>
              <a:rPr dirty="0" sz="1200" spc="-5" b="1">
                <a:latin typeface="Times New Roman"/>
                <a:cs typeface="Times New Roman"/>
              </a:rPr>
              <a:t>Alignment</a:t>
            </a:r>
            <a:endParaRPr sz="1200">
              <a:latin typeface="Times New Roman"/>
              <a:cs typeface="Times New Roman"/>
            </a:endParaRPr>
          </a:p>
          <a:p>
            <a:pPr>
              <a:lnSpc>
                <a:spcPct val="100000"/>
              </a:lnSpc>
              <a:spcBef>
                <a:spcPts val="10"/>
              </a:spcBef>
            </a:pPr>
            <a:endParaRPr sz="1200">
              <a:latin typeface="Times New Roman"/>
              <a:cs typeface="Times New Roman"/>
            </a:endParaRPr>
          </a:p>
          <a:p>
            <a:pPr marL="12700" marR="5080">
              <a:lnSpc>
                <a:spcPts val="1380"/>
              </a:lnSpc>
            </a:pPr>
            <a:r>
              <a:rPr dirty="0" sz="1200">
                <a:latin typeface="Times New Roman"/>
                <a:cs typeface="Times New Roman"/>
              </a:rPr>
              <a:t>The C/C++ language </a:t>
            </a:r>
            <a:r>
              <a:rPr dirty="0" sz="1200" spc="5">
                <a:latin typeface="Times New Roman"/>
                <a:cs typeface="Times New Roman"/>
              </a:rPr>
              <a:t>does </a:t>
            </a:r>
            <a:r>
              <a:rPr dirty="0" sz="1200">
                <a:latin typeface="Times New Roman"/>
                <a:cs typeface="Times New Roman"/>
              </a:rPr>
              <a:t>not define the alignment of items </a:t>
            </a:r>
            <a:r>
              <a:rPr dirty="0" sz="1200" spc="-5">
                <a:latin typeface="Times New Roman"/>
                <a:cs typeface="Times New Roman"/>
              </a:rPr>
              <a:t>within structures, </a:t>
            </a:r>
            <a:r>
              <a:rPr dirty="0" sz="1200">
                <a:latin typeface="Times New Roman"/>
                <a:cs typeface="Times New Roman"/>
              </a:rPr>
              <a:t>classes, an  unions. data may be aligned on </a:t>
            </a:r>
            <a:r>
              <a:rPr dirty="0" sz="1200" spc="-5">
                <a:latin typeface="Times New Roman"/>
                <a:cs typeface="Times New Roman"/>
              </a:rPr>
              <a:t>word </a:t>
            </a:r>
            <a:r>
              <a:rPr dirty="0" sz="1200">
                <a:latin typeface="Times New Roman"/>
                <a:cs typeface="Times New Roman"/>
              </a:rPr>
              <a:t>or byte boundaries. </a:t>
            </a:r>
            <a:r>
              <a:rPr dirty="0" sz="1200" spc="-5">
                <a:latin typeface="Times New Roman"/>
                <a:cs typeface="Times New Roman"/>
              </a:rPr>
              <a:t>For</a:t>
            </a:r>
            <a:r>
              <a:rPr dirty="0" sz="1200" spc="-95">
                <a:latin typeface="Times New Roman"/>
                <a:cs typeface="Times New Roman"/>
              </a:rPr>
              <a:t> </a:t>
            </a:r>
            <a:r>
              <a:rPr dirty="0" sz="1200">
                <a:latin typeface="Times New Roman"/>
                <a:cs typeface="Times New Roman"/>
              </a:rPr>
              <a:t>example:</a:t>
            </a:r>
            <a:endParaRPr sz="1200">
              <a:latin typeface="Times New Roman"/>
              <a:cs typeface="Times New Roman"/>
            </a:endParaRPr>
          </a:p>
          <a:p>
            <a:pPr>
              <a:lnSpc>
                <a:spcPct val="100000"/>
              </a:lnSpc>
              <a:spcBef>
                <a:spcPts val="35"/>
              </a:spcBef>
            </a:pPr>
            <a:endParaRPr sz="1100">
              <a:latin typeface="Times New Roman"/>
              <a:cs typeface="Times New Roman"/>
            </a:endParaRPr>
          </a:p>
          <a:p>
            <a:pPr marL="927100">
              <a:lnSpc>
                <a:spcPts val="1175"/>
              </a:lnSpc>
              <a:spcBef>
                <a:spcPts val="5"/>
              </a:spcBef>
            </a:pPr>
            <a:r>
              <a:rPr dirty="0" sz="1000" spc="-10">
                <a:latin typeface="Times New Roman"/>
                <a:cs typeface="Times New Roman"/>
              </a:rPr>
              <a:t>struct </a:t>
            </a:r>
            <a:r>
              <a:rPr dirty="0" sz="1000" spc="-5">
                <a:latin typeface="Times New Roman"/>
                <a:cs typeface="Times New Roman"/>
              </a:rPr>
              <a:t>X</a:t>
            </a:r>
            <a:r>
              <a:rPr dirty="0" sz="1000" spc="-65">
                <a:latin typeface="Times New Roman"/>
                <a:cs typeface="Times New Roman"/>
              </a:rPr>
              <a:t> </a:t>
            </a:r>
            <a:r>
              <a:rPr dirty="0" sz="1000" spc="-5">
                <a:latin typeface="Times New Roman"/>
                <a:cs typeface="Times New Roman"/>
              </a:rPr>
              <a:t>{</a:t>
            </a:r>
            <a:endParaRPr sz="1000">
              <a:latin typeface="Times New Roman"/>
              <a:cs typeface="Times New Roman"/>
            </a:endParaRPr>
          </a:p>
          <a:p>
            <a:pPr marL="1383665" marR="3778885">
              <a:lnSpc>
                <a:spcPts val="1150"/>
              </a:lnSpc>
              <a:spcBef>
                <a:spcPts val="55"/>
              </a:spcBef>
            </a:pPr>
            <a:r>
              <a:rPr dirty="0" sz="1000" spc="-5">
                <a:latin typeface="Times New Roman"/>
                <a:cs typeface="Times New Roman"/>
              </a:rPr>
              <a:t>char</a:t>
            </a:r>
            <a:r>
              <a:rPr dirty="0" sz="1000" spc="-80">
                <a:latin typeface="Times New Roman"/>
                <a:cs typeface="Times New Roman"/>
              </a:rPr>
              <a:t> </a:t>
            </a:r>
            <a:r>
              <a:rPr dirty="0" sz="1000" spc="-5">
                <a:latin typeface="Times New Roman"/>
                <a:cs typeface="Times New Roman"/>
              </a:rPr>
              <a:t>c;  int</a:t>
            </a:r>
            <a:r>
              <a:rPr dirty="0" sz="1000" spc="-90">
                <a:latin typeface="Times New Roman"/>
                <a:cs typeface="Times New Roman"/>
              </a:rPr>
              <a:t> </a:t>
            </a:r>
            <a:r>
              <a:rPr dirty="0" sz="1000" spc="-5">
                <a:latin typeface="Times New Roman"/>
                <a:cs typeface="Times New Roman"/>
              </a:rPr>
              <a:t>i;</a:t>
            </a:r>
            <a:endParaRPr sz="1000">
              <a:latin typeface="Times New Roman"/>
              <a:cs typeface="Times New Roman"/>
            </a:endParaRPr>
          </a:p>
          <a:p>
            <a:pPr marL="927100">
              <a:lnSpc>
                <a:spcPts val="1110"/>
              </a:lnSpc>
            </a:pPr>
            <a:r>
              <a:rPr dirty="0" sz="1000" spc="-5">
                <a:latin typeface="Times New Roman"/>
                <a:cs typeface="Times New Roman"/>
              </a:rPr>
              <a:t>};</a:t>
            </a:r>
            <a:endParaRPr sz="10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182</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2839211"/>
            <a:ext cx="5513705" cy="53340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address of i could be 2, 4, or 8 from the beginning of the </a:t>
            </a:r>
            <a:r>
              <a:rPr dirty="0" sz="1200" spc="-5">
                <a:latin typeface="Times New Roman"/>
                <a:cs typeface="Times New Roman"/>
              </a:rPr>
              <a:t>structure. </a:t>
            </a:r>
            <a:r>
              <a:rPr dirty="0" sz="1200">
                <a:latin typeface="Times New Roman"/>
                <a:cs typeface="Times New Roman"/>
              </a:rPr>
              <a:t>Therefore, using  pointers and then typecasting them to access individual components </a:t>
            </a:r>
            <a:r>
              <a:rPr dirty="0" sz="1200" spc="-5">
                <a:latin typeface="Times New Roman"/>
                <a:cs typeface="Times New Roman"/>
              </a:rPr>
              <a:t>will </a:t>
            </a:r>
            <a:r>
              <a:rPr dirty="0" sz="1200">
                <a:latin typeface="Times New Roman"/>
                <a:cs typeface="Times New Roman"/>
              </a:rPr>
              <a:t>cause all </a:t>
            </a:r>
            <a:r>
              <a:rPr dirty="0" sz="1200" spc="-5">
                <a:latin typeface="Times New Roman"/>
                <a:cs typeface="Times New Roman"/>
              </a:rPr>
              <a:t>sorts </a:t>
            </a:r>
            <a:r>
              <a:rPr dirty="0" sz="1200">
                <a:latin typeface="Times New Roman"/>
                <a:cs typeface="Times New Roman"/>
              </a:rPr>
              <a:t>of  problems.</a:t>
            </a:r>
            <a:endParaRPr sz="1200">
              <a:latin typeface="Times New Roman"/>
              <a:cs typeface="Times New Roman"/>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3705" cy="7466330"/>
          </a:xfrm>
          <a:prstGeom prst="rect">
            <a:avLst/>
          </a:prstGeom>
        </p:spPr>
        <p:txBody>
          <a:bodyPr wrap="square" lIns="0" tIns="0" rIns="0" bIns="0" rtlCol="0" vert="horz">
            <a:spAutoFit/>
          </a:bodyPr>
          <a:lstStyle/>
          <a:p>
            <a:pPr algn="just" marL="12700">
              <a:lnSpc>
                <a:spcPct val="100000"/>
              </a:lnSpc>
            </a:pPr>
            <a:r>
              <a:rPr dirty="0" sz="1200" b="1">
                <a:latin typeface="Times New Roman"/>
                <a:cs typeface="Times New Roman"/>
              </a:rPr>
              <a:t>Bit</a:t>
            </a:r>
            <a:r>
              <a:rPr dirty="0" sz="1200" spc="-100" b="1">
                <a:latin typeface="Times New Roman"/>
                <a:cs typeface="Times New Roman"/>
              </a:rPr>
              <a:t> </a:t>
            </a:r>
            <a:r>
              <a:rPr dirty="0" sz="1200" b="1">
                <a:latin typeface="Times New Roman"/>
                <a:cs typeface="Times New Roman"/>
              </a:rPr>
              <a:t>Fields</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5080">
              <a:lnSpc>
                <a:spcPts val="1380"/>
              </a:lnSpc>
            </a:pPr>
            <a:r>
              <a:rPr dirty="0" sz="1200">
                <a:latin typeface="Times New Roman"/>
                <a:cs typeface="Times New Roman"/>
              </a:rPr>
              <a:t>Bit fields allow the packing </a:t>
            </a:r>
            <a:r>
              <a:rPr dirty="0" sz="1200" spc="15">
                <a:latin typeface="Times New Roman"/>
                <a:cs typeface="Times New Roman"/>
              </a:rPr>
              <a:t>of </a:t>
            </a:r>
            <a:r>
              <a:rPr dirty="0" sz="1200">
                <a:latin typeface="Times New Roman"/>
                <a:cs typeface="Times New Roman"/>
              </a:rPr>
              <a:t>data </a:t>
            </a:r>
            <a:r>
              <a:rPr dirty="0" sz="1200" spc="10">
                <a:latin typeface="Times New Roman"/>
                <a:cs typeface="Times New Roman"/>
              </a:rPr>
              <a:t>in </a:t>
            </a:r>
            <a:r>
              <a:rPr dirty="0" sz="1200">
                <a:latin typeface="Times New Roman"/>
                <a:cs typeface="Times New Roman"/>
              </a:rPr>
              <a:t>a </a:t>
            </a:r>
            <a:r>
              <a:rPr dirty="0" sz="1200" spc="-5">
                <a:latin typeface="Times New Roman"/>
                <a:cs typeface="Times New Roman"/>
              </a:rPr>
              <a:t>structure. </a:t>
            </a:r>
            <a:r>
              <a:rPr dirty="0" sz="1200">
                <a:latin typeface="Times New Roman"/>
                <a:cs typeface="Times New Roman"/>
              </a:rPr>
              <a:t>This is especially useful </a:t>
            </a:r>
            <a:r>
              <a:rPr dirty="0" sz="1200" spc="-5">
                <a:latin typeface="Times New Roman"/>
                <a:cs typeface="Times New Roman"/>
              </a:rPr>
              <a:t>when </a:t>
            </a:r>
            <a:r>
              <a:rPr dirty="0" sz="1200" spc="5">
                <a:latin typeface="Times New Roman"/>
                <a:cs typeface="Times New Roman"/>
              </a:rPr>
              <a:t>memory  </a:t>
            </a:r>
            <a:r>
              <a:rPr dirty="0" sz="1200">
                <a:latin typeface="Times New Roman"/>
                <a:cs typeface="Times New Roman"/>
              </a:rPr>
              <a:t>or data </a:t>
            </a:r>
            <a:r>
              <a:rPr dirty="0" sz="1200" spc="-5">
                <a:latin typeface="Times New Roman"/>
                <a:cs typeface="Times New Roman"/>
              </a:rPr>
              <a:t>storage </a:t>
            </a:r>
            <a:r>
              <a:rPr dirty="0" sz="1200">
                <a:latin typeface="Times New Roman"/>
                <a:cs typeface="Times New Roman"/>
              </a:rPr>
              <a:t>is at a premium. Typical</a:t>
            </a:r>
            <a:r>
              <a:rPr dirty="0" sz="1200" spc="-100">
                <a:latin typeface="Times New Roman"/>
                <a:cs typeface="Times New Roman"/>
              </a:rPr>
              <a:t> </a:t>
            </a:r>
            <a:r>
              <a:rPr dirty="0" sz="1200">
                <a:latin typeface="Times New Roman"/>
                <a:cs typeface="Times New Roman"/>
              </a:rPr>
              <a:t>examples: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469900" marR="8890" indent="-228600">
              <a:lnSpc>
                <a:spcPts val="1380"/>
              </a:lnSpc>
              <a:buSzPct val="83333"/>
              <a:buFont typeface="Symbol"/>
              <a:buChar char=""/>
              <a:tabLst>
                <a:tab pos="469900" algn="l"/>
              </a:tabLst>
            </a:pPr>
            <a:r>
              <a:rPr dirty="0" sz="1200" spc="-5">
                <a:latin typeface="Times New Roman"/>
                <a:cs typeface="Times New Roman"/>
              </a:rPr>
              <a:t>Packing several </a:t>
            </a:r>
            <a:r>
              <a:rPr dirty="0" sz="1200">
                <a:latin typeface="Times New Roman"/>
                <a:cs typeface="Times New Roman"/>
              </a:rPr>
              <a:t>objects into a machine </a:t>
            </a:r>
            <a:r>
              <a:rPr dirty="0" sz="1200" spc="-5">
                <a:latin typeface="Times New Roman"/>
                <a:cs typeface="Times New Roman"/>
              </a:rPr>
              <a:t>word. </a:t>
            </a:r>
            <a:r>
              <a:rPr dirty="0" sz="1200" i="1">
                <a:latin typeface="Times New Roman"/>
                <a:cs typeface="Times New Roman"/>
              </a:rPr>
              <a:t>e.g. </a:t>
            </a:r>
            <a:r>
              <a:rPr dirty="0" sz="1200">
                <a:latin typeface="Times New Roman"/>
                <a:cs typeface="Times New Roman"/>
              </a:rPr>
              <a:t>1 bit flags can be compacted --  </a:t>
            </a:r>
            <a:r>
              <a:rPr dirty="0" sz="1200" spc="-5">
                <a:latin typeface="Times New Roman"/>
                <a:cs typeface="Times New Roman"/>
              </a:rPr>
              <a:t>Symbol </a:t>
            </a:r>
            <a:r>
              <a:rPr dirty="0" sz="1200">
                <a:latin typeface="Times New Roman"/>
                <a:cs typeface="Times New Roman"/>
              </a:rPr>
              <a:t>tables in</a:t>
            </a:r>
            <a:r>
              <a:rPr dirty="0" sz="1200" spc="-100">
                <a:latin typeface="Times New Roman"/>
                <a:cs typeface="Times New Roman"/>
              </a:rPr>
              <a:t> </a:t>
            </a:r>
            <a:r>
              <a:rPr dirty="0" sz="1200">
                <a:latin typeface="Times New Roman"/>
                <a:cs typeface="Times New Roman"/>
              </a:rPr>
              <a:t>compilers.</a:t>
            </a:r>
            <a:endParaRPr sz="1200">
              <a:latin typeface="Times New Roman"/>
              <a:cs typeface="Times New Roman"/>
            </a:endParaRPr>
          </a:p>
          <a:p>
            <a:pPr algn="just" marL="469900" marR="5080" indent="-228600">
              <a:lnSpc>
                <a:spcPts val="1380"/>
              </a:lnSpc>
              <a:buSzPct val="83333"/>
              <a:buFont typeface="Symbol"/>
              <a:buChar char=""/>
              <a:tabLst>
                <a:tab pos="469900" algn="l"/>
              </a:tabLst>
            </a:pPr>
            <a:r>
              <a:rPr dirty="0" sz="1200">
                <a:latin typeface="Times New Roman"/>
                <a:cs typeface="Times New Roman"/>
              </a:rPr>
              <a:t>Reading external file formats -- non-standard file formats could be read in. </a:t>
            </a:r>
            <a:r>
              <a:rPr dirty="0" sz="1200" i="1">
                <a:latin typeface="Times New Roman"/>
                <a:cs typeface="Times New Roman"/>
              </a:rPr>
              <a:t>E.g. </a:t>
            </a:r>
            <a:r>
              <a:rPr dirty="0" sz="1200">
                <a:latin typeface="Times New Roman"/>
                <a:cs typeface="Times New Roman"/>
              </a:rPr>
              <a:t>9  bit</a:t>
            </a:r>
            <a:r>
              <a:rPr dirty="0" sz="1200" spc="-100">
                <a:latin typeface="Times New Roman"/>
                <a:cs typeface="Times New Roman"/>
              </a:rPr>
              <a:t> </a:t>
            </a:r>
            <a:r>
              <a:rPr dirty="0" sz="1200">
                <a:latin typeface="Times New Roman"/>
                <a:cs typeface="Times New Roman"/>
              </a:rPr>
              <a:t>integers.</a:t>
            </a:r>
            <a:endParaRPr sz="1200">
              <a:latin typeface="Times New Roman"/>
              <a:cs typeface="Times New Roman"/>
            </a:endParaRPr>
          </a:p>
          <a:p>
            <a:pPr>
              <a:lnSpc>
                <a:spcPct val="100000"/>
              </a:lnSpc>
              <a:spcBef>
                <a:spcPts val="40"/>
              </a:spcBef>
              <a:buFont typeface="Symbol"/>
              <a:buChar char=""/>
            </a:pPr>
            <a:endParaRPr sz="1100">
              <a:latin typeface="Times New Roman"/>
              <a:cs typeface="Times New Roman"/>
            </a:endParaRPr>
          </a:p>
          <a:p>
            <a:pPr algn="just" marL="12700">
              <a:lnSpc>
                <a:spcPct val="100000"/>
              </a:lnSpc>
            </a:pPr>
            <a:r>
              <a:rPr dirty="0" sz="1200">
                <a:latin typeface="Times New Roman"/>
                <a:cs typeface="Times New Roman"/>
              </a:rPr>
              <a:t>C lets us do this in a </a:t>
            </a:r>
            <a:r>
              <a:rPr dirty="0" sz="1200" spc="-5">
                <a:latin typeface="Times New Roman"/>
                <a:cs typeface="Times New Roman"/>
              </a:rPr>
              <a:t>structure </a:t>
            </a:r>
            <a:r>
              <a:rPr dirty="0" sz="1200">
                <a:latin typeface="Times New Roman"/>
                <a:cs typeface="Times New Roman"/>
              </a:rPr>
              <a:t>definition by putting </a:t>
            </a:r>
            <a:r>
              <a:rPr dirty="0" sz="1200" spc="-5">
                <a:latin typeface="Times New Roman"/>
                <a:cs typeface="Times New Roman"/>
              </a:rPr>
              <a:t>:</a:t>
            </a:r>
            <a:r>
              <a:rPr dirty="0" sz="1200" spc="-5" i="1">
                <a:latin typeface="Times New Roman"/>
                <a:cs typeface="Times New Roman"/>
              </a:rPr>
              <a:t>bit </a:t>
            </a:r>
            <a:r>
              <a:rPr dirty="0" sz="1200" i="1">
                <a:latin typeface="Times New Roman"/>
                <a:cs typeface="Times New Roman"/>
              </a:rPr>
              <a:t>length </a:t>
            </a:r>
            <a:r>
              <a:rPr dirty="0" sz="1200">
                <a:latin typeface="Times New Roman"/>
                <a:cs typeface="Times New Roman"/>
              </a:rPr>
              <a:t>after the variable.</a:t>
            </a:r>
            <a:r>
              <a:rPr dirty="0" sz="1200" spc="-114">
                <a:latin typeface="Times New Roman"/>
                <a:cs typeface="Times New Roman"/>
              </a:rPr>
              <a:t> </a:t>
            </a:r>
            <a:r>
              <a:rPr dirty="0" sz="1200" i="1">
                <a:latin typeface="Times New Roman"/>
                <a:cs typeface="Times New Roman"/>
              </a:rPr>
              <a:t>i.e.</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0"/>
              </a:spcBef>
            </a:pPr>
            <a:endParaRPr sz="950">
              <a:latin typeface="Times New Roman"/>
              <a:cs typeface="Times New Roman"/>
            </a:endParaRPr>
          </a:p>
          <a:p>
            <a:pPr marL="469900">
              <a:lnSpc>
                <a:spcPts val="1175"/>
              </a:lnSpc>
            </a:pPr>
            <a:r>
              <a:rPr dirty="0" sz="1000" spc="-10">
                <a:latin typeface="Times New Roman"/>
                <a:cs typeface="Times New Roman"/>
              </a:rPr>
              <a:t>struct </a:t>
            </a:r>
            <a:r>
              <a:rPr dirty="0" sz="1000">
                <a:latin typeface="Times New Roman"/>
                <a:cs typeface="Times New Roman"/>
              </a:rPr>
              <a:t>packed_struct</a:t>
            </a:r>
            <a:r>
              <a:rPr dirty="0" sz="1000" spc="-65">
                <a:latin typeface="Times New Roman"/>
                <a:cs typeface="Times New Roman"/>
              </a:rPr>
              <a:t> </a:t>
            </a:r>
            <a:r>
              <a:rPr dirty="0" sz="1000" spc="-5">
                <a:latin typeface="Times New Roman"/>
                <a:cs typeface="Times New Roman"/>
              </a:rPr>
              <a:t>{</a:t>
            </a:r>
            <a:endParaRPr sz="1000">
              <a:latin typeface="Times New Roman"/>
              <a:cs typeface="Times New Roman"/>
            </a:endParaRPr>
          </a:p>
          <a:p>
            <a:pPr marL="1206500" marR="3016250">
              <a:lnSpc>
                <a:spcPct val="95800"/>
              </a:lnSpc>
              <a:spcBef>
                <a:spcPts val="25"/>
              </a:spcBef>
            </a:pPr>
            <a:r>
              <a:rPr dirty="0" sz="1000" spc="-5">
                <a:latin typeface="Times New Roman"/>
                <a:cs typeface="Times New Roman"/>
              </a:rPr>
              <a:t>unsigned int f1:1;  unsigned int f2:1;  unsigned int f3:1;  unsigned int f4:1;  unsigned int </a:t>
            </a:r>
            <a:r>
              <a:rPr dirty="0" sz="1000">
                <a:latin typeface="Times New Roman"/>
                <a:cs typeface="Times New Roman"/>
              </a:rPr>
              <a:t>type:4;  </a:t>
            </a:r>
            <a:r>
              <a:rPr dirty="0" sz="1000" spc="-5">
                <a:latin typeface="Times New Roman"/>
                <a:cs typeface="Times New Roman"/>
              </a:rPr>
              <a:t>unsigned int</a:t>
            </a:r>
            <a:r>
              <a:rPr dirty="0" sz="1000" spc="-65">
                <a:latin typeface="Times New Roman"/>
                <a:cs typeface="Times New Roman"/>
              </a:rPr>
              <a:t> </a:t>
            </a:r>
            <a:r>
              <a:rPr dirty="0" sz="1000">
                <a:latin typeface="Times New Roman"/>
                <a:cs typeface="Times New Roman"/>
              </a:rPr>
              <a:t>funny_int:9;</a:t>
            </a:r>
            <a:endParaRPr sz="1000">
              <a:latin typeface="Times New Roman"/>
              <a:cs typeface="Times New Roman"/>
            </a:endParaRPr>
          </a:p>
          <a:p>
            <a:pPr marL="469900">
              <a:lnSpc>
                <a:spcPts val="1155"/>
              </a:lnSpc>
            </a:pPr>
            <a:r>
              <a:rPr dirty="0" sz="1000" spc="-5">
                <a:latin typeface="Times New Roman"/>
                <a:cs typeface="Times New Roman"/>
              </a:rPr>
              <a:t>}</a:t>
            </a:r>
            <a:r>
              <a:rPr dirty="0" sz="1000" spc="-90">
                <a:latin typeface="Times New Roman"/>
                <a:cs typeface="Times New Roman"/>
              </a:rPr>
              <a:t> </a:t>
            </a:r>
            <a:r>
              <a:rPr dirty="0" sz="1000" spc="-5">
                <a:latin typeface="Times New Roman"/>
                <a:cs typeface="Times New Roman"/>
              </a:rPr>
              <a:t>pack;</a:t>
            </a: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40"/>
              </a:spcBef>
            </a:pPr>
            <a:endParaRPr sz="1450">
              <a:latin typeface="Times New Roman"/>
              <a:cs typeface="Times New Roman"/>
            </a:endParaRPr>
          </a:p>
          <a:p>
            <a:pPr marL="12700" marR="6350" indent="-635">
              <a:lnSpc>
                <a:spcPct val="93100"/>
              </a:lnSpc>
            </a:pPr>
            <a:r>
              <a:rPr dirty="0" sz="1200" spc="-5">
                <a:latin typeface="Times New Roman"/>
                <a:cs typeface="Times New Roman"/>
              </a:rPr>
              <a:t>Here </a:t>
            </a:r>
            <a:r>
              <a:rPr dirty="0" sz="1200">
                <a:latin typeface="Times New Roman"/>
                <a:cs typeface="Times New Roman"/>
              </a:rPr>
              <a:t>the </a:t>
            </a:r>
            <a:r>
              <a:rPr dirty="0" sz="1000" spc="-5">
                <a:latin typeface="Courier New"/>
                <a:cs typeface="Courier New"/>
              </a:rPr>
              <a:t>packed_struct </a:t>
            </a:r>
            <a:r>
              <a:rPr dirty="0" sz="1000" spc="-10">
                <a:latin typeface="Courier New"/>
                <a:cs typeface="Courier New"/>
              </a:rPr>
              <a:t>contains </a:t>
            </a:r>
            <a:r>
              <a:rPr dirty="0" sz="1000" spc="-5">
                <a:latin typeface="Courier New"/>
                <a:cs typeface="Courier New"/>
              </a:rPr>
              <a:t>6 </a:t>
            </a:r>
            <a:r>
              <a:rPr dirty="0" sz="1000" spc="-10">
                <a:latin typeface="Courier New"/>
                <a:cs typeface="Courier New"/>
              </a:rPr>
              <a:t>members: Four </a:t>
            </a:r>
            <a:r>
              <a:rPr dirty="0" sz="1000" spc="-5">
                <a:latin typeface="Courier New"/>
                <a:cs typeface="Courier New"/>
              </a:rPr>
              <a:t>1 </a:t>
            </a:r>
            <a:r>
              <a:rPr dirty="0" sz="1000" spc="-10">
                <a:latin typeface="Courier New"/>
                <a:cs typeface="Courier New"/>
              </a:rPr>
              <a:t>bit </a:t>
            </a:r>
            <a:r>
              <a:rPr dirty="0" sz="1000" spc="-5" i="1">
                <a:latin typeface="Times New Roman"/>
                <a:cs typeface="Times New Roman"/>
              </a:rPr>
              <a:t>flags </a:t>
            </a:r>
            <a:r>
              <a:rPr dirty="0" sz="1000" spc="-10">
                <a:latin typeface="Courier New"/>
                <a:cs typeface="Courier New"/>
              </a:rPr>
              <a:t>f1..f3, </a:t>
            </a:r>
            <a:r>
              <a:rPr dirty="0" sz="1000" spc="-5">
                <a:latin typeface="Courier New"/>
                <a:cs typeface="Courier New"/>
              </a:rPr>
              <a:t>a 4 </a:t>
            </a:r>
            <a:r>
              <a:rPr dirty="0" sz="1000" spc="-10">
                <a:latin typeface="Courier New"/>
                <a:cs typeface="Courier New"/>
              </a:rPr>
              <a:t>bit  type and </a:t>
            </a:r>
            <a:r>
              <a:rPr dirty="0" sz="1000" spc="-5">
                <a:latin typeface="Courier New"/>
                <a:cs typeface="Courier New"/>
              </a:rPr>
              <a:t>a 9 </a:t>
            </a:r>
            <a:r>
              <a:rPr dirty="0" sz="1000" spc="-10">
                <a:latin typeface="Courier New"/>
                <a:cs typeface="Courier New"/>
              </a:rPr>
              <a:t>bit</a:t>
            </a:r>
            <a:r>
              <a:rPr dirty="0" sz="1000" spc="15">
                <a:latin typeface="Courier New"/>
                <a:cs typeface="Courier New"/>
              </a:rPr>
              <a:t> </a:t>
            </a:r>
            <a:r>
              <a:rPr dirty="0" sz="1000" spc="-5">
                <a:latin typeface="Courier New"/>
                <a:cs typeface="Courier New"/>
              </a:rPr>
              <a:t>funny_int.</a:t>
            </a:r>
            <a:endParaRPr sz="1000">
              <a:latin typeface="Courier New"/>
              <a:cs typeface="Courier New"/>
            </a:endParaRPr>
          </a:p>
          <a:p>
            <a:pPr>
              <a:lnSpc>
                <a:spcPct val="100000"/>
              </a:lnSpc>
              <a:spcBef>
                <a:spcPts val="15"/>
              </a:spcBef>
            </a:pPr>
            <a:endParaRPr sz="1250">
              <a:latin typeface="Times New Roman"/>
              <a:cs typeface="Times New Roman"/>
            </a:endParaRPr>
          </a:p>
          <a:p>
            <a:pPr algn="just" marL="12700" marR="6985">
              <a:lnSpc>
                <a:spcPts val="1380"/>
              </a:lnSpc>
            </a:pPr>
            <a:r>
              <a:rPr dirty="0" sz="1200">
                <a:latin typeface="Times New Roman"/>
                <a:cs typeface="Times New Roman"/>
              </a:rPr>
              <a:t>C automatically packs the above bit fields as compactly as possible, provided that the  maximum length of the field is less than or equal to the </a:t>
            </a:r>
            <a:r>
              <a:rPr dirty="0" sz="1200" spc="-5">
                <a:latin typeface="Times New Roman"/>
                <a:cs typeface="Times New Roman"/>
              </a:rPr>
              <a:t>integer word </a:t>
            </a:r>
            <a:r>
              <a:rPr dirty="0" sz="1200">
                <a:latin typeface="Times New Roman"/>
                <a:cs typeface="Times New Roman"/>
              </a:rPr>
              <a:t>length of the  computer. If this is not the case then </a:t>
            </a:r>
            <a:r>
              <a:rPr dirty="0" sz="1200" spc="-5">
                <a:latin typeface="Times New Roman"/>
                <a:cs typeface="Times New Roman"/>
              </a:rPr>
              <a:t>some </a:t>
            </a:r>
            <a:r>
              <a:rPr dirty="0" sz="1200">
                <a:latin typeface="Times New Roman"/>
                <a:cs typeface="Times New Roman"/>
              </a:rPr>
              <a:t>compilers may allow memory overlap for the  fields </a:t>
            </a:r>
            <a:r>
              <a:rPr dirty="0" sz="1200" spc="-5">
                <a:latin typeface="Times New Roman"/>
                <a:cs typeface="Times New Roman"/>
              </a:rPr>
              <a:t>whilst </a:t>
            </a:r>
            <a:r>
              <a:rPr dirty="0" sz="1200">
                <a:latin typeface="Times New Roman"/>
                <a:cs typeface="Times New Roman"/>
              </a:rPr>
              <a:t>other </a:t>
            </a:r>
            <a:r>
              <a:rPr dirty="0" sz="1200" spc="-5">
                <a:latin typeface="Times New Roman"/>
                <a:cs typeface="Times New Roman"/>
              </a:rPr>
              <a:t>would store </a:t>
            </a:r>
            <a:r>
              <a:rPr dirty="0" sz="1200">
                <a:latin typeface="Times New Roman"/>
                <a:cs typeface="Times New Roman"/>
              </a:rPr>
              <a:t>the next field in the next</a:t>
            </a:r>
            <a:r>
              <a:rPr dirty="0" sz="1200" spc="-85">
                <a:latin typeface="Times New Roman"/>
                <a:cs typeface="Times New Roman"/>
              </a:rPr>
              <a:t> </a:t>
            </a:r>
            <a:r>
              <a:rPr dirty="0" sz="1200" spc="-5">
                <a:latin typeface="Times New Roman"/>
                <a:cs typeface="Times New Roman"/>
              </a:rPr>
              <a:t>word.</a:t>
            </a:r>
            <a:endParaRPr sz="1200">
              <a:latin typeface="Times New Roman"/>
              <a:cs typeface="Times New Roman"/>
            </a:endParaRPr>
          </a:p>
          <a:p>
            <a:pPr>
              <a:lnSpc>
                <a:spcPct val="100000"/>
              </a:lnSpc>
              <a:spcBef>
                <a:spcPts val="20"/>
              </a:spcBef>
            </a:pPr>
            <a:endParaRPr sz="1200">
              <a:latin typeface="Times New Roman"/>
              <a:cs typeface="Times New Roman"/>
            </a:endParaRPr>
          </a:p>
          <a:p>
            <a:pPr marL="12700" marR="6985">
              <a:lnSpc>
                <a:spcPts val="1380"/>
              </a:lnSpc>
              <a:spcBef>
                <a:spcPts val="5"/>
              </a:spcBef>
            </a:pPr>
            <a:r>
              <a:rPr dirty="0" sz="1200">
                <a:latin typeface="Times New Roman"/>
                <a:cs typeface="Times New Roman"/>
              </a:rPr>
              <a:t>Bit fields are a convenient </a:t>
            </a:r>
            <a:r>
              <a:rPr dirty="0" sz="1200" spc="-5">
                <a:latin typeface="Times New Roman"/>
                <a:cs typeface="Times New Roman"/>
              </a:rPr>
              <a:t>way </a:t>
            </a:r>
            <a:r>
              <a:rPr dirty="0" sz="1200">
                <a:latin typeface="Times New Roman"/>
                <a:cs typeface="Times New Roman"/>
              </a:rPr>
              <a:t>to express many difficult operations. </a:t>
            </a:r>
            <a:r>
              <a:rPr dirty="0" sz="1200" spc="-5">
                <a:latin typeface="Times New Roman"/>
                <a:cs typeface="Times New Roman"/>
              </a:rPr>
              <a:t>However, </a:t>
            </a:r>
            <a:r>
              <a:rPr dirty="0" sz="1200">
                <a:latin typeface="Times New Roman"/>
                <a:cs typeface="Times New Roman"/>
              </a:rPr>
              <a:t>bit fields  do </a:t>
            </a:r>
            <a:r>
              <a:rPr dirty="0" sz="1200" spc="-5">
                <a:latin typeface="Times New Roman"/>
                <a:cs typeface="Times New Roman"/>
              </a:rPr>
              <a:t>suffer </a:t>
            </a:r>
            <a:r>
              <a:rPr dirty="0" sz="1200">
                <a:latin typeface="Times New Roman"/>
                <a:cs typeface="Times New Roman"/>
              </a:rPr>
              <a:t>from a lack of portability between</a:t>
            </a:r>
            <a:r>
              <a:rPr dirty="0" sz="1200" spc="-95">
                <a:latin typeface="Times New Roman"/>
                <a:cs typeface="Times New Roman"/>
              </a:rPr>
              <a:t> </a:t>
            </a:r>
            <a:r>
              <a:rPr dirty="0" sz="1200">
                <a:latin typeface="Times New Roman"/>
                <a:cs typeface="Times New Roman"/>
              </a:rPr>
              <a:t>platforms:</a:t>
            </a:r>
            <a:endParaRPr sz="1200">
              <a:latin typeface="Times New Roman"/>
              <a:cs typeface="Times New Roman"/>
            </a:endParaRPr>
          </a:p>
          <a:p>
            <a:pPr>
              <a:lnSpc>
                <a:spcPct val="100000"/>
              </a:lnSpc>
              <a:spcBef>
                <a:spcPts val="30"/>
              </a:spcBef>
            </a:pPr>
            <a:endParaRPr sz="1100">
              <a:latin typeface="Times New Roman"/>
              <a:cs typeface="Times New Roman"/>
            </a:endParaRPr>
          </a:p>
          <a:p>
            <a:pPr marL="469900" indent="-228600">
              <a:lnSpc>
                <a:spcPts val="1410"/>
              </a:lnSpc>
              <a:buSzPct val="83333"/>
              <a:buFont typeface="Symbol"/>
              <a:buChar char=""/>
              <a:tabLst>
                <a:tab pos="469265" algn="l"/>
                <a:tab pos="469900" algn="l"/>
              </a:tabLst>
            </a:pPr>
            <a:r>
              <a:rPr dirty="0" sz="1200">
                <a:latin typeface="Times New Roman"/>
                <a:cs typeface="Times New Roman"/>
              </a:rPr>
              <a:t>integers may be </a:t>
            </a:r>
            <a:r>
              <a:rPr dirty="0" sz="1200" spc="-5">
                <a:latin typeface="Times New Roman"/>
                <a:cs typeface="Times New Roman"/>
              </a:rPr>
              <a:t>signed </a:t>
            </a:r>
            <a:r>
              <a:rPr dirty="0" sz="1200">
                <a:latin typeface="Times New Roman"/>
                <a:cs typeface="Times New Roman"/>
              </a:rPr>
              <a:t>or</a:t>
            </a:r>
            <a:r>
              <a:rPr dirty="0" sz="1200" spc="-100">
                <a:latin typeface="Times New Roman"/>
                <a:cs typeface="Times New Roman"/>
              </a:rPr>
              <a:t> </a:t>
            </a:r>
            <a:r>
              <a:rPr dirty="0" sz="1200">
                <a:latin typeface="Times New Roman"/>
                <a:cs typeface="Times New Roman"/>
              </a:rPr>
              <a:t>unsigned</a:t>
            </a:r>
            <a:endParaRPr sz="1200">
              <a:latin typeface="Times New Roman"/>
              <a:cs typeface="Times New Roman"/>
            </a:endParaRPr>
          </a:p>
          <a:p>
            <a:pPr marL="469900" indent="-228600">
              <a:lnSpc>
                <a:spcPts val="1405"/>
              </a:lnSpc>
              <a:buSzPct val="83333"/>
              <a:buFont typeface="Symbol"/>
              <a:buChar char=""/>
              <a:tabLst>
                <a:tab pos="469265" algn="l"/>
                <a:tab pos="469900" algn="l"/>
              </a:tabLst>
            </a:pPr>
            <a:r>
              <a:rPr dirty="0" sz="1200" spc="-5">
                <a:latin typeface="Times New Roman"/>
                <a:cs typeface="Times New Roman"/>
              </a:rPr>
              <a:t>Many </a:t>
            </a:r>
            <a:r>
              <a:rPr dirty="0" sz="1200">
                <a:latin typeface="Times New Roman"/>
                <a:cs typeface="Times New Roman"/>
              </a:rPr>
              <a:t>compilers limit the maximum number of bits in the bit field to the </a:t>
            </a:r>
            <a:r>
              <a:rPr dirty="0" sz="1200" spc="-5">
                <a:latin typeface="Times New Roman"/>
                <a:cs typeface="Times New Roman"/>
              </a:rPr>
              <a:t>size </a:t>
            </a:r>
            <a:r>
              <a:rPr dirty="0" sz="1200">
                <a:latin typeface="Times New Roman"/>
                <a:cs typeface="Times New Roman"/>
              </a:rPr>
              <a:t>of</a:t>
            </a:r>
            <a:r>
              <a:rPr dirty="0" sz="1200" spc="-120">
                <a:latin typeface="Times New Roman"/>
                <a:cs typeface="Times New Roman"/>
              </a:rPr>
              <a:t> </a:t>
            </a:r>
            <a:r>
              <a:rPr dirty="0" sz="1200">
                <a:latin typeface="Times New Roman"/>
                <a:cs typeface="Times New Roman"/>
              </a:rPr>
              <a:t>an</a:t>
            </a:r>
            <a:endParaRPr sz="1200">
              <a:latin typeface="Times New Roman"/>
              <a:cs typeface="Times New Roman"/>
            </a:endParaRPr>
          </a:p>
          <a:p>
            <a:pPr marL="469900">
              <a:lnSpc>
                <a:spcPts val="1405"/>
              </a:lnSpc>
            </a:pPr>
            <a:r>
              <a:rPr dirty="0" sz="1000" spc="-5">
                <a:latin typeface="Courier New"/>
                <a:cs typeface="Courier New"/>
              </a:rPr>
              <a:t>integer</a:t>
            </a:r>
            <a:r>
              <a:rPr dirty="0" sz="1000" spc="-425">
                <a:latin typeface="Courier New"/>
                <a:cs typeface="Courier New"/>
              </a:rPr>
              <a:t> </a:t>
            </a:r>
            <a:r>
              <a:rPr dirty="0" sz="1200" spc="-5">
                <a:latin typeface="Times New Roman"/>
                <a:cs typeface="Times New Roman"/>
              </a:rPr>
              <a:t>which </a:t>
            </a:r>
            <a:r>
              <a:rPr dirty="0" sz="1200">
                <a:latin typeface="Times New Roman"/>
                <a:cs typeface="Times New Roman"/>
              </a:rPr>
              <a:t>may be either 16-bit or 32-bit varieties.</a:t>
            </a:r>
            <a:endParaRPr sz="1200">
              <a:latin typeface="Times New Roman"/>
              <a:cs typeface="Times New Roman"/>
            </a:endParaRPr>
          </a:p>
          <a:p>
            <a:pPr algn="just" marL="469900" marR="9525" indent="-228600">
              <a:lnSpc>
                <a:spcPts val="1380"/>
              </a:lnSpc>
              <a:spcBef>
                <a:spcPts val="65"/>
              </a:spcBef>
              <a:buSzPct val="83333"/>
              <a:buFont typeface="Symbol"/>
              <a:buChar char=""/>
              <a:tabLst>
                <a:tab pos="469900" algn="l"/>
              </a:tabLst>
            </a:pPr>
            <a:r>
              <a:rPr dirty="0" sz="1200" spc="-5">
                <a:latin typeface="Times New Roman"/>
                <a:cs typeface="Times New Roman"/>
              </a:rPr>
              <a:t>Some </a:t>
            </a:r>
            <a:r>
              <a:rPr dirty="0" sz="1200">
                <a:latin typeface="Times New Roman"/>
                <a:cs typeface="Times New Roman"/>
              </a:rPr>
              <a:t>bit field members are </a:t>
            </a:r>
            <a:r>
              <a:rPr dirty="0" sz="1200" spc="-5">
                <a:latin typeface="Times New Roman"/>
                <a:cs typeface="Times New Roman"/>
              </a:rPr>
              <a:t>stored </a:t>
            </a:r>
            <a:r>
              <a:rPr dirty="0" sz="1200">
                <a:latin typeface="Times New Roman"/>
                <a:cs typeface="Times New Roman"/>
              </a:rPr>
              <a:t>left to right others are </a:t>
            </a:r>
            <a:r>
              <a:rPr dirty="0" sz="1200" spc="-5">
                <a:latin typeface="Times New Roman"/>
                <a:cs typeface="Times New Roman"/>
              </a:rPr>
              <a:t>stored </a:t>
            </a:r>
            <a:r>
              <a:rPr dirty="0" sz="1200">
                <a:latin typeface="Times New Roman"/>
                <a:cs typeface="Times New Roman"/>
              </a:rPr>
              <a:t>right to left in  memory.</a:t>
            </a:r>
            <a:endParaRPr sz="1200">
              <a:latin typeface="Times New Roman"/>
              <a:cs typeface="Times New Roman"/>
            </a:endParaRPr>
          </a:p>
          <a:p>
            <a:pPr algn="just" marL="469900" marR="6985" indent="-228600">
              <a:lnSpc>
                <a:spcPts val="1380"/>
              </a:lnSpc>
              <a:buSzPct val="83333"/>
              <a:buFont typeface="Symbol"/>
              <a:buChar char=""/>
              <a:tabLst>
                <a:tab pos="469900" algn="l"/>
              </a:tabLst>
            </a:pPr>
            <a:r>
              <a:rPr dirty="0" sz="1200">
                <a:latin typeface="Times New Roman"/>
                <a:cs typeface="Times New Roman"/>
              </a:rPr>
              <a:t>If bit fields too large, next bit field may be </a:t>
            </a:r>
            <a:r>
              <a:rPr dirty="0" sz="1200" spc="-5">
                <a:latin typeface="Times New Roman"/>
                <a:cs typeface="Times New Roman"/>
              </a:rPr>
              <a:t>stored </a:t>
            </a:r>
            <a:r>
              <a:rPr dirty="0" sz="1200">
                <a:latin typeface="Times New Roman"/>
                <a:cs typeface="Times New Roman"/>
              </a:rPr>
              <a:t>consecutively in memory  (overlapping the boundary between memory locations) or in the next </a:t>
            </a:r>
            <a:r>
              <a:rPr dirty="0" sz="1200" spc="-5">
                <a:latin typeface="Times New Roman"/>
                <a:cs typeface="Times New Roman"/>
              </a:rPr>
              <a:t>word </a:t>
            </a:r>
            <a:r>
              <a:rPr dirty="0" sz="1200">
                <a:latin typeface="Times New Roman"/>
                <a:cs typeface="Times New Roman"/>
              </a:rPr>
              <a:t>of  memory.</a:t>
            </a:r>
            <a:endParaRPr sz="1200">
              <a:latin typeface="Times New Roman"/>
              <a:cs typeface="Times New Roman"/>
            </a:endParaRPr>
          </a:p>
          <a:p>
            <a:pPr>
              <a:lnSpc>
                <a:spcPct val="100000"/>
              </a:lnSpc>
              <a:spcBef>
                <a:spcPts val="30"/>
              </a:spcBef>
            </a:pPr>
            <a:endParaRPr sz="1100">
              <a:latin typeface="Times New Roman"/>
              <a:cs typeface="Times New Roman"/>
            </a:endParaRPr>
          </a:p>
          <a:p>
            <a:pPr algn="just" marL="12700">
              <a:lnSpc>
                <a:spcPct val="100000"/>
              </a:lnSpc>
            </a:pPr>
            <a:r>
              <a:rPr dirty="0" sz="1200">
                <a:latin typeface="Times New Roman"/>
                <a:cs typeface="Times New Roman"/>
              </a:rPr>
              <a:t>Bit fields therefore </a:t>
            </a:r>
            <a:r>
              <a:rPr dirty="0" sz="1200" spc="-5">
                <a:latin typeface="Times New Roman"/>
                <a:cs typeface="Times New Roman"/>
              </a:rPr>
              <a:t>should </a:t>
            </a:r>
            <a:r>
              <a:rPr dirty="0" sz="1200">
                <a:latin typeface="Times New Roman"/>
                <a:cs typeface="Times New Roman"/>
              </a:rPr>
              <a:t>not be</a:t>
            </a:r>
            <a:r>
              <a:rPr dirty="0" sz="1200" spc="-95">
                <a:latin typeface="Times New Roman"/>
                <a:cs typeface="Times New Roman"/>
              </a:rPr>
              <a:t> </a:t>
            </a:r>
            <a:r>
              <a:rPr dirty="0" sz="1200">
                <a:latin typeface="Times New Roman"/>
                <a:cs typeface="Times New Roman"/>
              </a:rPr>
              <a:t>used.</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3904"/>
            <a:ext cx="5512435" cy="5424805"/>
          </a:xfrm>
          <a:prstGeom prst="rect">
            <a:avLst/>
          </a:prstGeom>
        </p:spPr>
        <p:txBody>
          <a:bodyPr wrap="square" lIns="0" tIns="0" rIns="0" bIns="0" rtlCol="0" vert="horz">
            <a:spAutoFit/>
          </a:bodyPr>
          <a:lstStyle/>
          <a:p>
            <a:pPr marL="13144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35</a:t>
            </a:r>
            <a:endParaRPr sz="1900">
              <a:latin typeface="Times New Roman"/>
              <a:cs typeface="Times New Roman"/>
            </a:endParaRPr>
          </a:p>
          <a:p>
            <a:pPr>
              <a:lnSpc>
                <a:spcPct val="100000"/>
              </a:lnSpc>
              <a:spcBef>
                <a:spcPts val="50"/>
              </a:spcBef>
            </a:pPr>
            <a:endParaRPr sz="1750">
              <a:latin typeface="Times New Roman"/>
              <a:cs typeface="Times New Roman"/>
            </a:endParaRPr>
          </a:p>
          <a:p>
            <a:pPr algn="just" marL="12700">
              <a:lnSpc>
                <a:spcPct val="100000"/>
              </a:lnSpc>
            </a:pPr>
            <a:r>
              <a:rPr dirty="0" sz="1600" spc="-5" b="1">
                <a:latin typeface="Times New Roman"/>
                <a:cs typeface="Times New Roman"/>
              </a:rPr>
              <a:t>10.14 Exception</a:t>
            </a:r>
            <a:r>
              <a:rPr dirty="0" sz="1600" spc="-45" b="1">
                <a:latin typeface="Times New Roman"/>
                <a:cs typeface="Times New Roman"/>
              </a:rPr>
              <a:t> </a:t>
            </a:r>
            <a:r>
              <a:rPr dirty="0" sz="1600" spc="-5" b="1">
                <a:latin typeface="Times New Roman"/>
                <a:cs typeface="Times New Roman"/>
              </a:rPr>
              <a:t>handling</a:t>
            </a:r>
            <a:endParaRPr sz="1600">
              <a:latin typeface="Times New Roman"/>
              <a:cs typeface="Times New Roman"/>
            </a:endParaRPr>
          </a:p>
          <a:p>
            <a:pPr>
              <a:lnSpc>
                <a:spcPct val="100000"/>
              </a:lnSpc>
            </a:pPr>
            <a:endParaRPr sz="1400">
              <a:latin typeface="Times New Roman"/>
              <a:cs typeface="Times New Roman"/>
            </a:endParaRPr>
          </a:p>
          <a:p>
            <a:pPr algn="just" marL="12700" marR="5715">
              <a:lnSpc>
                <a:spcPts val="1380"/>
              </a:lnSpc>
            </a:pPr>
            <a:r>
              <a:rPr dirty="0" sz="1200">
                <a:latin typeface="Times New Roman"/>
                <a:cs typeface="Times New Roman"/>
              </a:rPr>
              <a:t>Exception handling is a powerful technique that </a:t>
            </a:r>
            <a:r>
              <a:rPr dirty="0" sz="1200" spc="-5">
                <a:latin typeface="Times New Roman"/>
                <a:cs typeface="Times New Roman"/>
              </a:rPr>
              <a:t>separates </a:t>
            </a:r>
            <a:r>
              <a:rPr dirty="0" sz="1200">
                <a:latin typeface="Times New Roman"/>
                <a:cs typeface="Times New Roman"/>
              </a:rPr>
              <a:t>error-handling code from  normal code. </a:t>
            </a:r>
            <a:r>
              <a:rPr dirty="0" sz="1200" spc="-15">
                <a:latin typeface="Times New Roman"/>
                <a:cs typeface="Times New Roman"/>
              </a:rPr>
              <a:t>It </a:t>
            </a:r>
            <a:r>
              <a:rPr dirty="0" sz="1200">
                <a:latin typeface="Times New Roman"/>
                <a:cs typeface="Times New Roman"/>
              </a:rPr>
              <a:t>also provides a consistent error handling mechanism. The greatest  advantage of exception handling is its ability to handle asynchronous</a:t>
            </a:r>
            <a:r>
              <a:rPr dirty="0" sz="1200" spc="-135">
                <a:latin typeface="Times New Roman"/>
                <a:cs typeface="Times New Roman"/>
              </a:rPr>
              <a:t> </a:t>
            </a:r>
            <a:r>
              <a:rPr dirty="0" sz="1200">
                <a:latin typeface="Times New Roman"/>
                <a:cs typeface="Times New Roman"/>
              </a:rPr>
              <a:t>errors.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The idea is to raise </a:t>
            </a:r>
            <a:r>
              <a:rPr dirty="0" sz="1200" spc="-5">
                <a:latin typeface="Times New Roman"/>
                <a:cs typeface="Times New Roman"/>
              </a:rPr>
              <a:t>some </a:t>
            </a:r>
            <a:r>
              <a:rPr dirty="0" sz="1200">
                <a:latin typeface="Times New Roman"/>
                <a:cs typeface="Times New Roman"/>
              </a:rPr>
              <a:t>error flag every time </a:t>
            </a:r>
            <a:r>
              <a:rPr dirty="0" sz="1200" spc="-5">
                <a:latin typeface="Times New Roman"/>
                <a:cs typeface="Times New Roman"/>
              </a:rPr>
              <a:t>something </a:t>
            </a:r>
            <a:r>
              <a:rPr dirty="0" sz="1200">
                <a:latin typeface="Times New Roman"/>
                <a:cs typeface="Times New Roman"/>
              </a:rPr>
              <a:t>goes </a:t>
            </a:r>
            <a:r>
              <a:rPr dirty="0" sz="1200" spc="-5">
                <a:latin typeface="Times New Roman"/>
                <a:cs typeface="Times New Roman"/>
              </a:rPr>
              <a:t>wrong. </a:t>
            </a:r>
            <a:r>
              <a:rPr dirty="0" sz="1200">
                <a:latin typeface="Times New Roman"/>
                <a:cs typeface="Times New Roman"/>
              </a:rPr>
              <a:t>There is a system  that is always on the lookout for this error flag. Third, the previous </a:t>
            </a:r>
            <a:r>
              <a:rPr dirty="0" sz="1200" spc="-5">
                <a:latin typeface="Times New Roman"/>
                <a:cs typeface="Times New Roman"/>
              </a:rPr>
              <a:t>system </a:t>
            </a:r>
            <a:r>
              <a:rPr dirty="0" sz="1200">
                <a:latin typeface="Times New Roman"/>
                <a:cs typeface="Times New Roman"/>
              </a:rPr>
              <a:t>calls the error  handling code if the error </a:t>
            </a:r>
            <a:r>
              <a:rPr dirty="0" sz="1200" spc="5">
                <a:latin typeface="Times New Roman"/>
                <a:cs typeface="Times New Roman"/>
              </a:rPr>
              <a:t>flag </a:t>
            </a:r>
            <a:r>
              <a:rPr dirty="0" sz="1200">
                <a:latin typeface="Times New Roman"/>
                <a:cs typeface="Times New Roman"/>
              </a:rPr>
              <a:t>has been </a:t>
            </a:r>
            <a:r>
              <a:rPr dirty="0" sz="1200" spc="-5">
                <a:latin typeface="Times New Roman"/>
                <a:cs typeface="Times New Roman"/>
              </a:rPr>
              <a:t>spotted. </a:t>
            </a:r>
            <a:r>
              <a:rPr dirty="0" sz="1200">
                <a:latin typeface="Times New Roman"/>
                <a:cs typeface="Times New Roman"/>
              </a:rPr>
              <a:t>The raising </a:t>
            </a:r>
            <a:r>
              <a:rPr dirty="0" sz="1200" spc="15">
                <a:latin typeface="Times New Roman"/>
                <a:cs typeface="Times New Roman"/>
              </a:rPr>
              <a:t>of </a:t>
            </a:r>
            <a:r>
              <a:rPr dirty="0" sz="1200">
                <a:latin typeface="Times New Roman"/>
                <a:cs typeface="Times New Roman"/>
              </a:rPr>
              <a:t>the imaginary error flag is  </a:t>
            </a:r>
            <a:r>
              <a:rPr dirty="0" sz="1200" spc="-5">
                <a:latin typeface="Times New Roman"/>
                <a:cs typeface="Times New Roman"/>
              </a:rPr>
              <a:t>simply </a:t>
            </a:r>
            <a:r>
              <a:rPr dirty="0" sz="1200">
                <a:latin typeface="Times New Roman"/>
                <a:cs typeface="Times New Roman"/>
              </a:rPr>
              <a:t>called </a:t>
            </a:r>
            <a:r>
              <a:rPr dirty="0" sz="1200" spc="-5" i="1">
                <a:latin typeface="Times New Roman"/>
                <a:cs typeface="Times New Roman"/>
              </a:rPr>
              <a:t>raising </a:t>
            </a:r>
            <a:r>
              <a:rPr dirty="0" sz="1200">
                <a:latin typeface="Times New Roman"/>
                <a:cs typeface="Times New Roman"/>
              </a:rPr>
              <a:t>or </a:t>
            </a:r>
            <a:r>
              <a:rPr dirty="0" sz="1200" i="1">
                <a:latin typeface="Times New Roman"/>
                <a:cs typeface="Times New Roman"/>
              </a:rPr>
              <a:t>throwing </a:t>
            </a:r>
            <a:r>
              <a:rPr dirty="0" sz="1200">
                <a:latin typeface="Times New Roman"/>
                <a:cs typeface="Times New Roman"/>
              </a:rPr>
              <a:t>an error. When an error is thrown the overall system  responds by </a:t>
            </a:r>
            <a:r>
              <a:rPr dirty="0" sz="1200" i="1">
                <a:latin typeface="Times New Roman"/>
                <a:cs typeface="Times New Roman"/>
              </a:rPr>
              <a:t>catching </a:t>
            </a:r>
            <a:r>
              <a:rPr dirty="0" sz="1200">
                <a:latin typeface="Times New Roman"/>
                <a:cs typeface="Times New Roman"/>
              </a:rPr>
              <a:t>the error. </a:t>
            </a:r>
            <a:r>
              <a:rPr dirty="0" sz="1200" spc="-5">
                <a:latin typeface="Times New Roman"/>
                <a:cs typeface="Times New Roman"/>
              </a:rPr>
              <a:t>Surrounding </a:t>
            </a:r>
            <a:r>
              <a:rPr dirty="0" sz="1200">
                <a:latin typeface="Times New Roman"/>
                <a:cs typeface="Times New Roman"/>
              </a:rPr>
              <a:t>a block of error-sensitive code </a:t>
            </a:r>
            <a:r>
              <a:rPr dirty="0" sz="1200" spc="-5">
                <a:latin typeface="Times New Roman"/>
                <a:cs typeface="Times New Roman"/>
              </a:rPr>
              <a:t>with  </a:t>
            </a:r>
            <a:r>
              <a:rPr dirty="0" sz="1200">
                <a:latin typeface="Times New Roman"/>
                <a:cs typeface="Times New Roman"/>
              </a:rPr>
              <a:t>exception handling is called </a:t>
            </a:r>
            <a:r>
              <a:rPr dirty="0" sz="1200" i="1">
                <a:latin typeface="Times New Roman"/>
                <a:cs typeface="Times New Roman"/>
              </a:rPr>
              <a:t>trying </a:t>
            </a:r>
            <a:r>
              <a:rPr dirty="0" sz="1200">
                <a:latin typeface="Times New Roman"/>
                <a:cs typeface="Times New Roman"/>
              </a:rPr>
              <a:t>to execute a block. The following code </a:t>
            </a:r>
            <a:r>
              <a:rPr dirty="0" sz="1200" spc="-5">
                <a:latin typeface="Times New Roman"/>
                <a:cs typeface="Times New Roman"/>
              </a:rPr>
              <a:t>segment  </a:t>
            </a:r>
            <a:r>
              <a:rPr dirty="0" sz="1200">
                <a:latin typeface="Times New Roman"/>
                <a:cs typeface="Times New Roman"/>
              </a:rPr>
              <a:t>illustrates the general exception handling</a:t>
            </a:r>
            <a:r>
              <a:rPr dirty="0" sz="1200" spc="-114">
                <a:latin typeface="Times New Roman"/>
                <a:cs typeface="Times New Roman"/>
              </a:rPr>
              <a:t> </a:t>
            </a:r>
            <a:r>
              <a:rPr dirty="0" sz="1200">
                <a:latin typeface="Times New Roman"/>
                <a:cs typeface="Times New Roman"/>
              </a:rPr>
              <a:t>mechanism.</a:t>
            </a:r>
            <a:endParaRPr sz="1200">
              <a:latin typeface="Times New Roman"/>
              <a:cs typeface="Times New Roman"/>
            </a:endParaRPr>
          </a:p>
          <a:p>
            <a:pPr>
              <a:lnSpc>
                <a:spcPct val="100000"/>
              </a:lnSpc>
              <a:spcBef>
                <a:spcPts val="5"/>
              </a:spcBef>
            </a:pPr>
            <a:endParaRPr sz="1150">
              <a:latin typeface="Times New Roman"/>
              <a:cs typeface="Times New Roman"/>
            </a:endParaRPr>
          </a:p>
          <a:p>
            <a:pPr marL="469900">
              <a:lnSpc>
                <a:spcPts val="1175"/>
              </a:lnSpc>
            </a:pPr>
            <a:r>
              <a:rPr dirty="0" sz="1000" spc="-5">
                <a:latin typeface="Times New Roman"/>
                <a:cs typeface="Times New Roman"/>
              </a:rPr>
              <a:t>try</a:t>
            </a:r>
            <a:r>
              <a:rPr dirty="0" sz="1000" spc="-95">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50"/>
              </a:lnSpc>
              <a:tabLst>
                <a:tab pos="659130" algn="l"/>
              </a:tabLst>
            </a:pPr>
            <a:r>
              <a:rPr dirty="0" sz="1000" spc="-5" u="sng">
                <a:latin typeface="Times New Roman"/>
                <a:cs typeface="Times New Roman"/>
              </a:rPr>
              <a:t> </a:t>
            </a:r>
            <a:r>
              <a:rPr dirty="0" sz="1000" spc="-5" u="sng">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45"/>
              </a:lnSpc>
              <a:tabLst>
                <a:tab pos="659130" algn="l"/>
              </a:tabLst>
            </a:pPr>
            <a:r>
              <a:rPr dirty="0" sz="1000" spc="-5" u="sng">
                <a:latin typeface="Times New Roman"/>
                <a:cs typeface="Times New Roman"/>
              </a:rPr>
              <a:t> </a:t>
            </a:r>
            <a:r>
              <a:rPr dirty="0" sz="1000" spc="-5" u="sng">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45"/>
              </a:lnSpc>
              <a:tabLst>
                <a:tab pos="659130" algn="l"/>
              </a:tabLst>
            </a:pPr>
            <a:r>
              <a:rPr dirty="0" sz="1000" spc="-5" u="sng">
                <a:latin typeface="Times New Roman"/>
                <a:cs typeface="Times New Roman"/>
              </a:rPr>
              <a:t> </a:t>
            </a:r>
            <a:r>
              <a:rPr dirty="0" sz="1000" spc="-5" u="sng">
                <a:latin typeface="Times New Roman"/>
                <a:cs typeface="Times New Roman"/>
              </a:rPr>
              <a:t>	</a:t>
            </a:r>
            <a:r>
              <a:rPr dirty="0" sz="1000" spc="-5">
                <a:latin typeface="Times New Roman"/>
                <a:cs typeface="Times New Roman"/>
              </a:rPr>
              <a:t>throw</a:t>
            </a:r>
            <a:r>
              <a:rPr dirty="0" sz="1000" spc="-114">
                <a:latin typeface="Times New Roman"/>
                <a:cs typeface="Times New Roman"/>
              </a:rPr>
              <a:t> </a:t>
            </a:r>
            <a:r>
              <a:rPr dirty="0" sz="1000">
                <a:latin typeface="Times New Roman"/>
                <a:cs typeface="Times New Roman"/>
              </a:rPr>
              <a:t>Exception()</a:t>
            </a:r>
            <a:endParaRPr sz="1000">
              <a:latin typeface="Times New Roman"/>
              <a:cs typeface="Times New Roman"/>
            </a:endParaRPr>
          </a:p>
          <a:p>
            <a:pPr marL="469900">
              <a:lnSpc>
                <a:spcPts val="1150"/>
              </a:lnSpc>
              <a:tabLst>
                <a:tab pos="659130" algn="l"/>
              </a:tabLst>
            </a:pPr>
            <a:r>
              <a:rPr dirty="0" sz="1000" spc="-5" u="sng">
                <a:latin typeface="Times New Roman"/>
                <a:cs typeface="Times New Roman"/>
              </a:rPr>
              <a:t> </a:t>
            </a:r>
            <a:r>
              <a:rPr dirty="0" sz="1000" spc="-5" u="sng">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50"/>
              </a:lnSpc>
              <a:tabLst>
                <a:tab pos="659130" algn="l"/>
              </a:tabLst>
            </a:pPr>
            <a:r>
              <a:rPr dirty="0" sz="1000" spc="-5" u="sng">
                <a:latin typeface="Times New Roman"/>
                <a:cs typeface="Times New Roman"/>
              </a:rPr>
              <a:t> </a:t>
            </a:r>
            <a:r>
              <a:rPr dirty="0" sz="1000" spc="-5" u="sng">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50"/>
              </a:lnSpc>
            </a:pPr>
            <a:r>
              <a:rPr dirty="0" sz="1000" spc="-5">
                <a:latin typeface="Times New Roman"/>
                <a:cs typeface="Times New Roman"/>
              </a:rPr>
              <a:t>} catch( </a:t>
            </a:r>
            <a:r>
              <a:rPr dirty="0" sz="1000">
                <a:latin typeface="Times New Roman"/>
                <a:cs typeface="Times New Roman"/>
              </a:rPr>
              <a:t>Exception </a:t>
            </a:r>
            <a:r>
              <a:rPr dirty="0" sz="1000" spc="-5">
                <a:latin typeface="Times New Roman"/>
                <a:cs typeface="Times New Roman"/>
              </a:rPr>
              <a:t>e</a:t>
            </a:r>
            <a:r>
              <a:rPr dirty="0" sz="1000" spc="-85">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50"/>
              </a:lnSpc>
            </a:pPr>
            <a:r>
              <a:rPr dirty="0" sz="1000" spc="-5">
                <a:latin typeface="Times New Roman"/>
                <a:cs typeface="Times New Roman"/>
              </a:rPr>
              <a:t>{</a:t>
            </a:r>
            <a:endParaRPr sz="1000">
              <a:latin typeface="Times New Roman"/>
              <a:cs typeface="Times New Roman"/>
            </a:endParaRPr>
          </a:p>
          <a:p>
            <a:pPr marL="469900">
              <a:lnSpc>
                <a:spcPts val="1145"/>
              </a:lnSpc>
              <a:tabLst>
                <a:tab pos="659130" algn="l"/>
              </a:tabLst>
            </a:pPr>
            <a:r>
              <a:rPr dirty="0" sz="1000" spc="-5" u="sng">
                <a:latin typeface="Times New Roman"/>
                <a:cs typeface="Times New Roman"/>
              </a:rPr>
              <a:t> </a:t>
            </a:r>
            <a:r>
              <a:rPr dirty="0" sz="1000" spc="-5" u="sng">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45"/>
              </a:lnSpc>
              <a:tabLst>
                <a:tab pos="659130" algn="l"/>
              </a:tabLst>
            </a:pPr>
            <a:r>
              <a:rPr dirty="0" sz="1000" spc="-5" u="sng">
                <a:latin typeface="Times New Roman"/>
                <a:cs typeface="Times New Roman"/>
              </a:rPr>
              <a:t> </a:t>
            </a:r>
            <a:r>
              <a:rPr dirty="0" sz="1000" spc="-5" u="sng">
                <a:latin typeface="Times New Roman"/>
                <a:cs typeface="Times New Roman"/>
              </a:rPr>
              <a:t>	</a:t>
            </a:r>
            <a:r>
              <a:rPr dirty="0" sz="1000" spc="5">
                <a:latin typeface="Times New Roman"/>
                <a:cs typeface="Times New Roman"/>
              </a:rPr>
              <a:t>...</a:t>
            </a:r>
            <a:endParaRPr sz="1000">
              <a:latin typeface="Times New Roman"/>
              <a:cs typeface="Times New Roman"/>
            </a:endParaRPr>
          </a:p>
          <a:p>
            <a:pPr marL="4699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45"/>
              </a:spcBef>
            </a:pPr>
            <a:endParaRPr sz="1200">
              <a:latin typeface="Times New Roman"/>
              <a:cs typeface="Times New Roman"/>
            </a:endParaRPr>
          </a:p>
          <a:p>
            <a:pPr algn="just" marL="12700" marR="6985">
              <a:lnSpc>
                <a:spcPts val="1380"/>
              </a:lnSpc>
            </a:pPr>
            <a:r>
              <a:rPr dirty="0" sz="1200" spc="-5">
                <a:latin typeface="Times New Roman"/>
                <a:cs typeface="Times New Roman"/>
              </a:rPr>
              <a:t>One </a:t>
            </a:r>
            <a:r>
              <a:rPr dirty="0" sz="1200">
                <a:latin typeface="Times New Roman"/>
                <a:cs typeface="Times New Roman"/>
              </a:rPr>
              <a:t>of the most powerful features of exception handling is that an error can be thrown  over function boundaries. This allows programmers to put the error handling code in one  place, </a:t>
            </a:r>
            <a:r>
              <a:rPr dirty="0" sz="1200" spc="-5">
                <a:latin typeface="Times New Roman"/>
                <a:cs typeface="Times New Roman"/>
              </a:rPr>
              <a:t>such </a:t>
            </a:r>
            <a:r>
              <a:rPr dirty="0" sz="1200">
                <a:latin typeface="Times New Roman"/>
                <a:cs typeface="Times New Roman"/>
              </a:rPr>
              <a:t>as the </a:t>
            </a:r>
            <a:r>
              <a:rPr dirty="0" sz="1200" spc="-5" i="1">
                <a:latin typeface="Times New Roman"/>
                <a:cs typeface="Times New Roman"/>
              </a:rPr>
              <a:t>main</a:t>
            </a:r>
            <a:r>
              <a:rPr dirty="0" sz="1200" spc="-5">
                <a:latin typeface="Times New Roman"/>
                <a:cs typeface="Times New Roman"/>
              </a:rPr>
              <a:t>-function </a:t>
            </a:r>
            <a:r>
              <a:rPr dirty="0" sz="1200">
                <a:latin typeface="Times New Roman"/>
                <a:cs typeface="Times New Roman"/>
              </a:rPr>
              <a:t>of your</a:t>
            </a:r>
            <a:r>
              <a:rPr dirty="0" sz="1200" spc="-50">
                <a:latin typeface="Times New Roman"/>
                <a:cs typeface="Times New Roman"/>
              </a:rPr>
              <a:t> </a:t>
            </a:r>
            <a:r>
              <a:rPr dirty="0" sz="1200">
                <a:latin typeface="Times New Roman"/>
                <a:cs typeface="Times New Roman"/>
              </a:rPr>
              <a:t>program.</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1192"/>
            <a:ext cx="5513070" cy="7766050"/>
          </a:xfrm>
          <a:prstGeom prst="rect">
            <a:avLst/>
          </a:prstGeom>
        </p:spPr>
        <p:txBody>
          <a:bodyPr wrap="square" lIns="0" tIns="0" rIns="0" bIns="0" rtlCol="0" vert="horz">
            <a:spAutoFit/>
          </a:bodyPr>
          <a:lstStyle/>
          <a:p>
            <a:pPr algn="just" marL="12700">
              <a:lnSpc>
                <a:spcPct val="100000"/>
              </a:lnSpc>
            </a:pPr>
            <a:r>
              <a:rPr dirty="0" sz="1400" b="1">
                <a:latin typeface="Times New Roman"/>
                <a:cs typeface="Times New Roman"/>
              </a:rPr>
              <a:t>Exceptions and code</a:t>
            </a:r>
            <a:r>
              <a:rPr dirty="0" sz="1400" spc="-80" b="1">
                <a:latin typeface="Times New Roman"/>
                <a:cs typeface="Times New Roman"/>
              </a:rPr>
              <a:t> </a:t>
            </a:r>
            <a:r>
              <a:rPr dirty="0" sz="1400" b="1">
                <a:latin typeface="Times New Roman"/>
                <a:cs typeface="Times New Roman"/>
              </a:rPr>
              <a:t>complexity</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8255">
              <a:lnSpc>
                <a:spcPts val="1380"/>
              </a:lnSpc>
            </a:pPr>
            <a:r>
              <a:rPr dirty="0" sz="1200">
                <a:latin typeface="Times New Roman"/>
                <a:cs typeface="Times New Roman"/>
              </a:rPr>
              <a:t>A number of invisible execution paths can exist in </a:t>
            </a:r>
            <a:r>
              <a:rPr dirty="0" sz="1200" spc="-5">
                <a:latin typeface="Times New Roman"/>
                <a:cs typeface="Times New Roman"/>
              </a:rPr>
              <a:t>simple </a:t>
            </a:r>
            <a:r>
              <a:rPr dirty="0" sz="1200">
                <a:latin typeface="Times New Roman"/>
                <a:cs typeface="Times New Roman"/>
              </a:rPr>
              <a:t>code in a language that allows  exceptions. The complexity of a program may increase </a:t>
            </a:r>
            <a:r>
              <a:rPr dirty="0" sz="1200" spc="-5">
                <a:latin typeface="Times New Roman"/>
                <a:cs typeface="Times New Roman"/>
              </a:rPr>
              <a:t>significantly </a:t>
            </a:r>
            <a:r>
              <a:rPr dirty="0" sz="1200">
                <a:latin typeface="Times New Roman"/>
                <a:cs typeface="Times New Roman"/>
              </a:rPr>
              <a:t>if there are  exceptional paths in it. Consider the following</a:t>
            </a:r>
            <a:r>
              <a:rPr dirty="0" sz="1200" spc="-120">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175"/>
              </a:lnSpc>
              <a:spcBef>
                <a:spcPts val="5"/>
              </a:spcBef>
            </a:pPr>
            <a:r>
              <a:rPr dirty="0" sz="1000" spc="-10">
                <a:latin typeface="Times New Roman"/>
                <a:cs typeface="Times New Roman"/>
              </a:rPr>
              <a:t>String </a:t>
            </a:r>
            <a:r>
              <a:rPr dirty="0" sz="1000" spc="-5">
                <a:latin typeface="Times New Roman"/>
                <a:cs typeface="Times New Roman"/>
              </a:rPr>
              <a:t>EvaluateSalaryAnadReturnName( </a:t>
            </a:r>
            <a:r>
              <a:rPr dirty="0" sz="1000">
                <a:latin typeface="Times New Roman"/>
                <a:cs typeface="Times New Roman"/>
              </a:rPr>
              <a:t>Employee</a:t>
            </a:r>
            <a:r>
              <a:rPr dirty="0" sz="1000" spc="70">
                <a:latin typeface="Times New Roman"/>
                <a:cs typeface="Times New Roman"/>
              </a:rPr>
              <a:t> </a:t>
            </a:r>
            <a:r>
              <a:rPr dirty="0" sz="1000" spc="-5">
                <a:latin typeface="Times New Roman"/>
                <a:cs typeface="Times New Roman"/>
              </a:rPr>
              <a:t>e)</a:t>
            </a:r>
            <a:endParaRPr sz="1000">
              <a:latin typeface="Times New Roman"/>
              <a:cs typeface="Times New Roman"/>
            </a:endParaRPr>
          </a:p>
          <a:p>
            <a:pPr algn="just" marL="12700">
              <a:lnSpc>
                <a:spcPts val="1150"/>
              </a:lnSpc>
            </a:pPr>
            <a:r>
              <a:rPr dirty="0" sz="1000" spc="-5">
                <a:latin typeface="Times New Roman"/>
                <a:cs typeface="Times New Roman"/>
              </a:rPr>
              <a:t>{</a:t>
            </a:r>
            <a:endParaRPr sz="1000">
              <a:latin typeface="Times New Roman"/>
              <a:cs typeface="Times New Roman"/>
            </a:endParaRPr>
          </a:p>
          <a:p>
            <a:pPr marL="107314">
              <a:lnSpc>
                <a:spcPts val="1150"/>
              </a:lnSpc>
            </a:pPr>
            <a:r>
              <a:rPr dirty="0" sz="1000" spc="-5">
                <a:latin typeface="Times New Roman"/>
                <a:cs typeface="Times New Roman"/>
              </a:rPr>
              <a:t>if </a:t>
            </a:r>
            <a:r>
              <a:rPr dirty="0" sz="1000">
                <a:latin typeface="Times New Roman"/>
                <a:cs typeface="Times New Roman"/>
              </a:rPr>
              <a:t>(e.Title() </a:t>
            </a:r>
            <a:r>
              <a:rPr dirty="0" sz="1000" spc="-5">
                <a:latin typeface="Times New Roman"/>
                <a:cs typeface="Times New Roman"/>
              </a:rPr>
              <a:t>== “CEO” || </a:t>
            </a:r>
            <a:r>
              <a:rPr dirty="0" sz="1000">
                <a:latin typeface="Times New Roman"/>
                <a:cs typeface="Times New Roman"/>
              </a:rPr>
              <a:t>e.Salary() </a:t>
            </a:r>
            <a:r>
              <a:rPr dirty="0" sz="1000" spc="-5">
                <a:latin typeface="Times New Roman"/>
                <a:cs typeface="Times New Roman"/>
              </a:rPr>
              <a:t>&gt;</a:t>
            </a:r>
            <a:r>
              <a:rPr dirty="0" sz="1000" spc="-40">
                <a:latin typeface="Times New Roman"/>
                <a:cs typeface="Times New Roman"/>
              </a:rPr>
              <a:t> </a:t>
            </a:r>
            <a:r>
              <a:rPr dirty="0" sz="1000" spc="-5">
                <a:latin typeface="Times New Roman"/>
                <a:cs typeface="Times New Roman"/>
              </a:rPr>
              <a:t>10000)</a:t>
            </a:r>
            <a:endParaRPr sz="1000">
              <a:latin typeface="Times New Roman"/>
              <a:cs typeface="Times New Roman"/>
            </a:endParaRPr>
          </a:p>
          <a:p>
            <a:pPr marL="107314">
              <a:lnSpc>
                <a:spcPts val="1145"/>
              </a:lnSpc>
            </a:pPr>
            <a:r>
              <a:rPr dirty="0" sz="1000" spc="-5">
                <a:latin typeface="Times New Roman"/>
                <a:cs typeface="Times New Roman"/>
              </a:rPr>
              <a:t>{</a:t>
            </a:r>
            <a:endParaRPr sz="1000">
              <a:latin typeface="Times New Roman"/>
              <a:cs typeface="Times New Roman"/>
            </a:endParaRPr>
          </a:p>
          <a:p>
            <a:pPr algn="ctr" marR="1412240">
              <a:lnSpc>
                <a:spcPts val="1145"/>
              </a:lnSpc>
            </a:pPr>
            <a:r>
              <a:rPr dirty="0" sz="1000" spc="-5">
                <a:latin typeface="Times New Roman"/>
                <a:cs typeface="Times New Roman"/>
              </a:rPr>
              <a:t>cout &lt;&lt; e.First() &lt;&lt; “ “ &lt;&lt; </a:t>
            </a:r>
            <a:r>
              <a:rPr dirty="0" sz="1000">
                <a:latin typeface="Times New Roman"/>
                <a:cs typeface="Times New Roman"/>
              </a:rPr>
              <a:t>e.Last() </a:t>
            </a:r>
            <a:r>
              <a:rPr dirty="0" sz="1000" spc="-5">
                <a:latin typeface="Times New Roman"/>
                <a:cs typeface="Times New Roman"/>
              </a:rPr>
              <a:t>&lt;&lt; “ is </a:t>
            </a:r>
            <a:r>
              <a:rPr dirty="0" sz="1000">
                <a:latin typeface="Times New Roman"/>
                <a:cs typeface="Times New Roman"/>
              </a:rPr>
              <a:t>overpaid” </a:t>
            </a:r>
            <a:r>
              <a:rPr dirty="0" sz="1000" spc="-5">
                <a:latin typeface="Times New Roman"/>
                <a:cs typeface="Times New Roman"/>
              </a:rPr>
              <a:t>&lt;&lt;</a:t>
            </a:r>
            <a:r>
              <a:rPr dirty="0" sz="1000" spc="25">
                <a:latin typeface="Times New Roman"/>
                <a:cs typeface="Times New Roman"/>
              </a:rPr>
              <a:t> </a:t>
            </a:r>
            <a:r>
              <a:rPr dirty="0" sz="1000">
                <a:latin typeface="Times New Roman"/>
                <a:cs typeface="Times New Roman"/>
              </a:rPr>
              <a:t>endl;</a:t>
            </a:r>
            <a:endParaRPr sz="1000">
              <a:latin typeface="Times New Roman"/>
              <a:cs typeface="Times New Roman"/>
            </a:endParaRPr>
          </a:p>
          <a:p>
            <a:pPr marL="107314">
              <a:lnSpc>
                <a:spcPts val="1150"/>
              </a:lnSpc>
            </a:pPr>
            <a:r>
              <a:rPr dirty="0" sz="1000" spc="-5">
                <a:latin typeface="Times New Roman"/>
                <a:cs typeface="Times New Roman"/>
              </a:rPr>
              <a:t>}</a:t>
            </a:r>
            <a:endParaRPr sz="1000">
              <a:latin typeface="Times New Roman"/>
              <a:cs typeface="Times New Roman"/>
            </a:endParaRPr>
          </a:p>
          <a:p>
            <a:pPr marL="107314">
              <a:lnSpc>
                <a:spcPts val="1150"/>
              </a:lnSpc>
            </a:pPr>
            <a:r>
              <a:rPr dirty="0" sz="1000" spc="-5">
                <a:latin typeface="Times New Roman"/>
                <a:cs typeface="Times New Roman"/>
              </a:rPr>
              <a:t>return e.First() + “ “ +</a:t>
            </a:r>
            <a:r>
              <a:rPr dirty="0" sz="1000" spc="-15">
                <a:latin typeface="Times New Roman"/>
                <a:cs typeface="Times New Roman"/>
              </a:rPr>
              <a:t> </a:t>
            </a:r>
            <a:r>
              <a:rPr dirty="0" sz="1000">
                <a:latin typeface="Times New Roman"/>
                <a:cs typeface="Times New Roman"/>
              </a:rPr>
              <a:t>e.Last();</a:t>
            </a:r>
            <a:endParaRPr sz="1000">
              <a:latin typeface="Times New Roman"/>
              <a:cs typeface="Times New Roman"/>
            </a:endParaRPr>
          </a:p>
          <a:p>
            <a:pPr algn="just" marL="12700">
              <a:lnSpc>
                <a:spcPts val="1175"/>
              </a:lnSpc>
            </a:pPr>
            <a:r>
              <a:rPr dirty="0" sz="1000" spc="-5">
                <a:latin typeface="Times New Roman"/>
                <a:cs typeface="Times New Roman"/>
              </a:rPr>
              <a:t>}</a:t>
            </a:r>
            <a:endParaRPr sz="10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a:latin typeface="Times New Roman"/>
                <a:cs typeface="Times New Roman"/>
              </a:rPr>
              <a:t>Before moving any further, let’s take the following</a:t>
            </a:r>
            <a:r>
              <a:rPr dirty="0" sz="1200" spc="-125">
                <a:latin typeface="Times New Roman"/>
                <a:cs typeface="Times New Roman"/>
              </a:rPr>
              <a:t> </a:t>
            </a:r>
            <a:r>
              <a:rPr dirty="0" sz="1200">
                <a:latin typeface="Times New Roman"/>
                <a:cs typeface="Times New Roman"/>
              </a:rPr>
              <a:t>assumptions:</a:t>
            </a:r>
            <a:endParaRPr sz="1200">
              <a:latin typeface="Times New Roman"/>
              <a:cs typeface="Times New Roman"/>
            </a:endParaRPr>
          </a:p>
          <a:p>
            <a:pPr>
              <a:lnSpc>
                <a:spcPct val="100000"/>
              </a:lnSpc>
              <a:spcBef>
                <a:spcPts val="55"/>
              </a:spcBef>
            </a:pPr>
            <a:endParaRPr sz="1100">
              <a:latin typeface="Times New Roman"/>
              <a:cs typeface="Times New Roman"/>
            </a:endParaRPr>
          </a:p>
          <a:p>
            <a:pPr marL="469900" indent="-228600">
              <a:lnSpc>
                <a:spcPts val="1410"/>
              </a:lnSpc>
              <a:buAutoNum type="arabicPeriod"/>
              <a:tabLst>
                <a:tab pos="469900" algn="l"/>
              </a:tabLst>
            </a:pPr>
            <a:r>
              <a:rPr dirty="0" sz="1200" spc="-5">
                <a:latin typeface="Times New Roman"/>
                <a:cs typeface="Times New Roman"/>
              </a:rPr>
              <a:t>Different </a:t>
            </a:r>
            <a:r>
              <a:rPr dirty="0" sz="1200">
                <a:latin typeface="Times New Roman"/>
                <a:cs typeface="Times New Roman"/>
              </a:rPr>
              <a:t>order of evaluating function parameters are</a:t>
            </a:r>
            <a:r>
              <a:rPr dirty="0" sz="1200" spc="-100">
                <a:latin typeface="Times New Roman"/>
                <a:cs typeface="Times New Roman"/>
              </a:rPr>
              <a:t> </a:t>
            </a:r>
            <a:r>
              <a:rPr dirty="0" sz="1200">
                <a:latin typeface="Times New Roman"/>
                <a:cs typeface="Times New Roman"/>
              </a:rPr>
              <a:t>ignored.</a:t>
            </a:r>
            <a:endParaRPr sz="1200">
              <a:latin typeface="Times New Roman"/>
              <a:cs typeface="Times New Roman"/>
            </a:endParaRPr>
          </a:p>
          <a:p>
            <a:pPr marL="469900" indent="-228600">
              <a:lnSpc>
                <a:spcPts val="1380"/>
              </a:lnSpc>
              <a:buAutoNum type="arabicPeriod"/>
              <a:tabLst>
                <a:tab pos="469900" algn="l"/>
              </a:tabLst>
            </a:pPr>
            <a:r>
              <a:rPr dirty="0" sz="1200" spc="-5">
                <a:latin typeface="Times New Roman"/>
                <a:cs typeface="Times New Roman"/>
              </a:rPr>
              <a:t>Failed </a:t>
            </a:r>
            <a:r>
              <a:rPr dirty="0" sz="1200">
                <a:latin typeface="Times New Roman"/>
                <a:cs typeface="Times New Roman"/>
              </a:rPr>
              <a:t>destructors are</a:t>
            </a:r>
            <a:r>
              <a:rPr dirty="0" sz="1200" spc="-95">
                <a:latin typeface="Times New Roman"/>
                <a:cs typeface="Times New Roman"/>
              </a:rPr>
              <a:t> </a:t>
            </a:r>
            <a:r>
              <a:rPr dirty="0" sz="1200">
                <a:latin typeface="Times New Roman"/>
                <a:cs typeface="Times New Roman"/>
              </a:rPr>
              <a:t>ignored</a:t>
            </a:r>
            <a:endParaRPr sz="1200">
              <a:latin typeface="Times New Roman"/>
              <a:cs typeface="Times New Roman"/>
            </a:endParaRPr>
          </a:p>
          <a:p>
            <a:pPr marL="469900" indent="-228600">
              <a:lnSpc>
                <a:spcPts val="1380"/>
              </a:lnSpc>
              <a:buAutoNum type="arabicPeriod"/>
              <a:tabLst>
                <a:tab pos="469900" algn="l"/>
              </a:tabLst>
            </a:pPr>
            <a:r>
              <a:rPr dirty="0" sz="1200">
                <a:latin typeface="Times New Roman"/>
                <a:cs typeface="Times New Roman"/>
              </a:rPr>
              <a:t>Called functions are considered</a:t>
            </a:r>
            <a:r>
              <a:rPr dirty="0" sz="1200" spc="-110">
                <a:latin typeface="Times New Roman"/>
                <a:cs typeface="Times New Roman"/>
              </a:rPr>
              <a:t> </a:t>
            </a:r>
            <a:r>
              <a:rPr dirty="0" sz="1200">
                <a:latin typeface="Times New Roman"/>
                <a:cs typeface="Times New Roman"/>
              </a:rPr>
              <a:t>atomic</a:t>
            </a:r>
            <a:endParaRPr sz="1200">
              <a:latin typeface="Times New Roman"/>
              <a:cs typeface="Times New Roman"/>
            </a:endParaRPr>
          </a:p>
          <a:p>
            <a:pPr lvl="1" marL="927100" marR="5715" indent="-228600">
              <a:lnSpc>
                <a:spcPts val="1380"/>
              </a:lnSpc>
              <a:spcBef>
                <a:spcPts val="65"/>
              </a:spcBef>
              <a:buAutoNum type="alphaLcPeriod"/>
              <a:tabLst>
                <a:tab pos="927100" algn="l"/>
              </a:tabLst>
            </a:pPr>
            <a:r>
              <a:rPr dirty="0" sz="1200">
                <a:latin typeface="Times New Roman"/>
                <a:cs typeface="Times New Roman"/>
              </a:rPr>
              <a:t>for example: e.Title() could throw for </a:t>
            </a:r>
            <a:r>
              <a:rPr dirty="0" sz="1200" spc="-5">
                <a:latin typeface="Times New Roman"/>
                <a:cs typeface="Times New Roman"/>
              </a:rPr>
              <a:t>several </a:t>
            </a:r>
            <a:r>
              <a:rPr dirty="0" sz="1200">
                <a:latin typeface="Times New Roman"/>
                <a:cs typeface="Times New Roman"/>
              </a:rPr>
              <a:t>reasons but all that matters  for this function is </a:t>
            </a:r>
            <a:r>
              <a:rPr dirty="0" sz="1200" spc="-5">
                <a:latin typeface="Times New Roman"/>
                <a:cs typeface="Times New Roman"/>
              </a:rPr>
              <a:t>whether </a:t>
            </a:r>
            <a:r>
              <a:rPr dirty="0" sz="1200">
                <a:latin typeface="Times New Roman"/>
                <a:cs typeface="Times New Roman"/>
              </a:rPr>
              <a:t>e.Title() results in an exception or</a:t>
            </a:r>
            <a:r>
              <a:rPr dirty="0" sz="1200" spc="-120">
                <a:latin typeface="Times New Roman"/>
                <a:cs typeface="Times New Roman"/>
              </a:rPr>
              <a:t> </a:t>
            </a:r>
            <a:r>
              <a:rPr dirty="0" sz="1200">
                <a:latin typeface="Times New Roman"/>
                <a:cs typeface="Times New Roman"/>
              </a:rPr>
              <a:t>not.</a:t>
            </a:r>
            <a:endParaRPr sz="1200">
              <a:latin typeface="Times New Roman"/>
              <a:cs typeface="Times New Roman"/>
            </a:endParaRPr>
          </a:p>
          <a:p>
            <a:pPr marL="469900" marR="6350" indent="-228600">
              <a:lnSpc>
                <a:spcPts val="1380"/>
              </a:lnSpc>
              <a:buAutoNum type="arabicPeriod"/>
              <a:tabLst>
                <a:tab pos="469900" algn="l"/>
              </a:tabLst>
            </a:pPr>
            <a:r>
              <a:rPr dirty="0" sz="1200">
                <a:latin typeface="Times New Roman"/>
                <a:cs typeface="Times New Roman"/>
              </a:rPr>
              <a:t>To count as different execution paths, an execution path must be made-up of a  unique </a:t>
            </a:r>
            <a:r>
              <a:rPr dirty="0" sz="1200" spc="-5">
                <a:latin typeface="Times New Roman"/>
                <a:cs typeface="Times New Roman"/>
              </a:rPr>
              <a:t>sequence </a:t>
            </a:r>
            <a:r>
              <a:rPr dirty="0" sz="1200">
                <a:latin typeface="Times New Roman"/>
                <a:cs typeface="Times New Roman"/>
              </a:rPr>
              <a:t>of function calls performed and exited in the </a:t>
            </a:r>
            <a:r>
              <a:rPr dirty="0" sz="1200" spc="-5">
                <a:latin typeface="Times New Roman"/>
                <a:cs typeface="Times New Roman"/>
              </a:rPr>
              <a:t>same</a:t>
            </a:r>
            <a:r>
              <a:rPr dirty="0" sz="1200" spc="-110">
                <a:latin typeface="Times New Roman"/>
                <a:cs typeface="Times New Roman"/>
              </a:rPr>
              <a:t> </a:t>
            </a:r>
            <a:r>
              <a:rPr dirty="0" sz="1200" spc="-5">
                <a:latin typeface="Times New Roman"/>
                <a:cs typeface="Times New Roman"/>
              </a:rPr>
              <a:t>way.</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b="1">
                <a:latin typeface="Times New Roman"/>
                <a:cs typeface="Times New Roman"/>
              </a:rPr>
              <a:t>Question</a:t>
            </a:r>
            <a:r>
              <a:rPr dirty="0" sz="1200">
                <a:latin typeface="Times New Roman"/>
                <a:cs typeface="Times New Roman"/>
              </a:rPr>
              <a:t>: </a:t>
            </a:r>
            <a:r>
              <a:rPr dirty="0" sz="1200" spc="-5">
                <a:latin typeface="Times New Roman"/>
                <a:cs typeface="Times New Roman"/>
              </a:rPr>
              <a:t>How </a:t>
            </a:r>
            <a:r>
              <a:rPr dirty="0" sz="1200">
                <a:latin typeface="Times New Roman"/>
                <a:cs typeface="Times New Roman"/>
              </a:rPr>
              <a:t>many more execution paths are</a:t>
            </a:r>
            <a:r>
              <a:rPr dirty="0" sz="1200" spc="-105">
                <a:latin typeface="Times New Roman"/>
                <a:cs typeface="Times New Roman"/>
              </a:rPr>
              <a:t> </a:t>
            </a:r>
            <a:r>
              <a:rPr dirty="0" sz="1200">
                <a:latin typeface="Times New Roman"/>
                <a:cs typeface="Times New Roman"/>
              </a:rPr>
              <a:t>there?</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spc="-5" b="1">
                <a:latin typeface="Times New Roman"/>
                <a:cs typeface="Times New Roman"/>
              </a:rPr>
              <a:t>Ans</a:t>
            </a:r>
            <a:r>
              <a:rPr dirty="0" sz="1200" spc="-5">
                <a:latin typeface="Times New Roman"/>
                <a:cs typeface="Times New Roman"/>
              </a:rPr>
              <a:t>: </a:t>
            </a:r>
            <a:r>
              <a:rPr dirty="0" sz="1200">
                <a:latin typeface="Times New Roman"/>
                <a:cs typeface="Times New Roman"/>
              </a:rPr>
              <a:t>23. There are 3 non-exceptional paths and 20 exceptional</a:t>
            </a:r>
            <a:r>
              <a:rPr dirty="0" sz="1200" spc="-105">
                <a:latin typeface="Times New Roman"/>
                <a:cs typeface="Times New Roman"/>
              </a:rPr>
              <a:t> </a:t>
            </a:r>
            <a:r>
              <a:rPr dirty="0" sz="1200">
                <a:latin typeface="Times New Roman"/>
                <a:cs typeface="Times New Roman"/>
              </a:rPr>
              <a:t>paths.</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12700">
              <a:lnSpc>
                <a:spcPct val="100000"/>
              </a:lnSpc>
            </a:pPr>
            <a:r>
              <a:rPr dirty="0" sz="1200" b="1">
                <a:latin typeface="Times New Roman"/>
                <a:cs typeface="Times New Roman"/>
              </a:rPr>
              <a:t>The </a:t>
            </a:r>
            <a:r>
              <a:rPr dirty="0" sz="1200" spc="-5" b="1">
                <a:latin typeface="Times New Roman"/>
                <a:cs typeface="Times New Roman"/>
              </a:rPr>
              <a:t>non-exceptional</a:t>
            </a:r>
            <a:r>
              <a:rPr dirty="0" sz="1200" spc="-90" b="1">
                <a:latin typeface="Times New Roman"/>
                <a:cs typeface="Times New Roman"/>
              </a:rPr>
              <a:t> </a:t>
            </a:r>
            <a:r>
              <a:rPr dirty="0" sz="1200" spc="-5" b="1">
                <a:latin typeface="Times New Roman"/>
                <a:cs typeface="Times New Roman"/>
              </a:rPr>
              <a:t>paths:</a:t>
            </a:r>
            <a:endParaRPr sz="1200">
              <a:latin typeface="Times New Roman"/>
              <a:cs typeface="Times New Roman"/>
            </a:endParaRPr>
          </a:p>
          <a:p>
            <a:pPr marL="241300" marR="1941195" indent="-228600">
              <a:lnSpc>
                <a:spcPts val="2760"/>
              </a:lnSpc>
              <a:spcBef>
                <a:spcPts val="285"/>
              </a:spcBef>
            </a:pPr>
            <a:r>
              <a:rPr dirty="0" sz="1200">
                <a:latin typeface="Times New Roman"/>
                <a:cs typeface="Times New Roman"/>
              </a:rPr>
              <a:t>The three non-exceptional paths are enumerated as</a:t>
            </a:r>
            <a:r>
              <a:rPr dirty="0" sz="1200" spc="-125">
                <a:latin typeface="Times New Roman"/>
                <a:cs typeface="Times New Roman"/>
              </a:rPr>
              <a:t> </a:t>
            </a:r>
            <a:r>
              <a:rPr dirty="0" sz="1200">
                <a:latin typeface="Times New Roman"/>
                <a:cs typeface="Times New Roman"/>
              </a:rPr>
              <a:t>below:  1.   if (e.Title() == “CEO” </a:t>
            </a:r>
            <a:r>
              <a:rPr dirty="0" sz="1200" spc="-5">
                <a:latin typeface="Times New Roman"/>
                <a:cs typeface="Times New Roman"/>
              </a:rPr>
              <a:t>|| </a:t>
            </a:r>
            <a:r>
              <a:rPr dirty="0" sz="1200">
                <a:latin typeface="Times New Roman"/>
                <a:cs typeface="Times New Roman"/>
              </a:rPr>
              <a:t>e.Salary() &gt;</a:t>
            </a:r>
            <a:r>
              <a:rPr dirty="0" sz="1200" spc="-105">
                <a:latin typeface="Times New Roman"/>
                <a:cs typeface="Times New Roman"/>
              </a:rPr>
              <a:t> </a:t>
            </a:r>
            <a:r>
              <a:rPr dirty="0" sz="1200">
                <a:latin typeface="Times New Roman"/>
                <a:cs typeface="Times New Roman"/>
              </a:rPr>
              <a:t>10000)</a:t>
            </a:r>
            <a:endParaRPr sz="1200">
              <a:latin typeface="Times New Roman"/>
              <a:cs typeface="Times New Roman"/>
            </a:endParaRPr>
          </a:p>
          <a:p>
            <a:pPr marL="927100" indent="-228600">
              <a:lnSpc>
                <a:spcPts val="1130"/>
              </a:lnSpc>
              <a:buFont typeface="Symbol"/>
              <a:buChar char=""/>
              <a:tabLst>
                <a:tab pos="926465" algn="l"/>
                <a:tab pos="927100" algn="l"/>
              </a:tabLst>
            </a:pPr>
            <a:r>
              <a:rPr dirty="0" sz="1200">
                <a:latin typeface="Times New Roman"/>
                <a:cs typeface="Times New Roman"/>
              </a:rPr>
              <a:t>if</a:t>
            </a:r>
            <a:r>
              <a:rPr dirty="0" sz="1200" spc="190">
                <a:latin typeface="Times New Roman"/>
                <a:cs typeface="Times New Roman"/>
              </a:rPr>
              <a:t> </a:t>
            </a:r>
            <a:r>
              <a:rPr dirty="0" sz="1200">
                <a:latin typeface="Times New Roman"/>
                <a:cs typeface="Times New Roman"/>
              </a:rPr>
              <a:t>e.Title()</a:t>
            </a:r>
            <a:r>
              <a:rPr dirty="0" sz="1200" spc="180">
                <a:latin typeface="Times New Roman"/>
                <a:cs typeface="Times New Roman"/>
              </a:rPr>
              <a:t> </a:t>
            </a:r>
            <a:r>
              <a:rPr dirty="0" sz="1200">
                <a:latin typeface="Times New Roman"/>
                <a:cs typeface="Times New Roman"/>
              </a:rPr>
              <a:t>==</a:t>
            </a:r>
            <a:r>
              <a:rPr dirty="0" sz="1200" spc="180">
                <a:latin typeface="Times New Roman"/>
                <a:cs typeface="Times New Roman"/>
              </a:rPr>
              <a:t> </a:t>
            </a:r>
            <a:r>
              <a:rPr dirty="0" sz="1200">
                <a:latin typeface="Times New Roman"/>
                <a:cs typeface="Times New Roman"/>
              </a:rPr>
              <a:t>“CEO”</a:t>
            </a:r>
            <a:r>
              <a:rPr dirty="0" sz="1200" spc="180">
                <a:latin typeface="Times New Roman"/>
                <a:cs typeface="Times New Roman"/>
              </a:rPr>
              <a:t> </a:t>
            </a:r>
            <a:r>
              <a:rPr dirty="0" sz="1200">
                <a:latin typeface="Times New Roman"/>
                <a:cs typeface="Times New Roman"/>
              </a:rPr>
              <a:t>is</a:t>
            </a:r>
            <a:r>
              <a:rPr dirty="0" sz="1200" spc="204">
                <a:latin typeface="Times New Roman"/>
                <a:cs typeface="Times New Roman"/>
              </a:rPr>
              <a:t> </a:t>
            </a:r>
            <a:r>
              <a:rPr dirty="0" sz="1200">
                <a:latin typeface="Times New Roman"/>
                <a:cs typeface="Times New Roman"/>
              </a:rPr>
              <a:t>true</a:t>
            </a:r>
            <a:r>
              <a:rPr dirty="0" sz="1200" spc="185">
                <a:latin typeface="Times New Roman"/>
                <a:cs typeface="Times New Roman"/>
              </a:rPr>
              <a:t> </a:t>
            </a:r>
            <a:r>
              <a:rPr dirty="0" sz="1200">
                <a:latin typeface="Times New Roman"/>
                <a:cs typeface="Times New Roman"/>
              </a:rPr>
              <a:t>then</a:t>
            </a:r>
            <a:r>
              <a:rPr dirty="0" sz="1200" spc="185">
                <a:latin typeface="Times New Roman"/>
                <a:cs typeface="Times New Roman"/>
              </a:rPr>
              <a:t> </a:t>
            </a:r>
            <a:r>
              <a:rPr dirty="0" sz="1200">
                <a:latin typeface="Times New Roman"/>
                <a:cs typeface="Times New Roman"/>
              </a:rPr>
              <a:t>the</a:t>
            </a:r>
            <a:r>
              <a:rPr dirty="0" sz="1200" spc="190">
                <a:latin typeface="Times New Roman"/>
                <a:cs typeface="Times New Roman"/>
              </a:rPr>
              <a:t> </a:t>
            </a:r>
            <a:r>
              <a:rPr dirty="0" sz="1200" spc="-5">
                <a:latin typeface="Times New Roman"/>
                <a:cs typeface="Times New Roman"/>
              </a:rPr>
              <a:t>second</a:t>
            </a:r>
            <a:r>
              <a:rPr dirty="0" sz="1200" spc="185">
                <a:latin typeface="Times New Roman"/>
                <a:cs typeface="Times New Roman"/>
              </a:rPr>
              <a:t> </a:t>
            </a:r>
            <a:r>
              <a:rPr dirty="0" sz="1200">
                <a:latin typeface="Times New Roman"/>
                <a:cs typeface="Times New Roman"/>
              </a:rPr>
              <a:t>part</a:t>
            </a:r>
            <a:r>
              <a:rPr dirty="0" sz="1200" spc="185">
                <a:latin typeface="Times New Roman"/>
                <a:cs typeface="Times New Roman"/>
              </a:rPr>
              <a:t> </a:t>
            </a:r>
            <a:r>
              <a:rPr dirty="0" sz="1200">
                <a:latin typeface="Times New Roman"/>
                <a:cs typeface="Times New Roman"/>
              </a:rPr>
              <a:t>is</a:t>
            </a:r>
            <a:r>
              <a:rPr dirty="0" sz="1200" spc="195">
                <a:latin typeface="Times New Roman"/>
                <a:cs typeface="Times New Roman"/>
              </a:rPr>
              <a:t> </a:t>
            </a:r>
            <a:r>
              <a:rPr dirty="0" sz="1200">
                <a:latin typeface="Times New Roman"/>
                <a:cs typeface="Times New Roman"/>
              </a:rPr>
              <a:t>not</a:t>
            </a:r>
            <a:r>
              <a:rPr dirty="0" sz="1200" spc="195">
                <a:latin typeface="Times New Roman"/>
                <a:cs typeface="Times New Roman"/>
              </a:rPr>
              <a:t> </a:t>
            </a:r>
            <a:r>
              <a:rPr dirty="0" sz="1200">
                <a:latin typeface="Times New Roman"/>
                <a:cs typeface="Times New Roman"/>
              </a:rPr>
              <a:t>evaluated</a:t>
            </a:r>
            <a:r>
              <a:rPr dirty="0" sz="1200" spc="175">
                <a:latin typeface="Times New Roman"/>
                <a:cs typeface="Times New Roman"/>
              </a:rPr>
              <a:t> </a:t>
            </a:r>
            <a:r>
              <a:rPr dirty="0" sz="1200">
                <a:latin typeface="Times New Roman"/>
                <a:cs typeface="Times New Roman"/>
              </a:rPr>
              <a:t>and</a:t>
            </a:r>
            <a:endParaRPr sz="1200">
              <a:latin typeface="Times New Roman"/>
              <a:cs typeface="Times New Roman"/>
            </a:endParaRPr>
          </a:p>
          <a:p>
            <a:pPr marL="927100">
              <a:lnSpc>
                <a:spcPts val="1405"/>
              </a:lnSpc>
            </a:pPr>
            <a:r>
              <a:rPr dirty="0" sz="1200">
                <a:latin typeface="Times New Roman"/>
                <a:cs typeface="Times New Roman"/>
              </a:rPr>
              <a:t>e.Salary() </a:t>
            </a:r>
            <a:r>
              <a:rPr dirty="0" sz="1200" spc="-5">
                <a:latin typeface="Times New Roman"/>
                <a:cs typeface="Times New Roman"/>
              </a:rPr>
              <a:t>will </a:t>
            </a:r>
            <a:r>
              <a:rPr dirty="0" sz="1200">
                <a:latin typeface="Times New Roman"/>
                <a:cs typeface="Times New Roman"/>
              </a:rPr>
              <a:t>not be</a:t>
            </a:r>
            <a:r>
              <a:rPr dirty="0" sz="1200" spc="-95">
                <a:latin typeface="Times New Roman"/>
                <a:cs typeface="Times New Roman"/>
              </a:rPr>
              <a:t> </a:t>
            </a:r>
            <a:r>
              <a:rPr dirty="0" sz="1200">
                <a:latin typeface="Times New Roman"/>
                <a:cs typeface="Times New Roman"/>
              </a:rPr>
              <a:t>called.</a:t>
            </a:r>
            <a:endParaRPr sz="1200">
              <a:latin typeface="Times New Roman"/>
              <a:cs typeface="Times New Roman"/>
            </a:endParaRPr>
          </a:p>
          <a:p>
            <a:pPr marL="927100" indent="-228600">
              <a:lnSpc>
                <a:spcPct val="100000"/>
              </a:lnSpc>
              <a:spcBef>
                <a:spcPts val="35"/>
              </a:spcBef>
              <a:buFont typeface="Symbol"/>
              <a:buChar char=""/>
              <a:tabLst>
                <a:tab pos="926465" algn="l"/>
                <a:tab pos="927100" algn="l"/>
              </a:tabLst>
            </a:pPr>
            <a:r>
              <a:rPr dirty="0" sz="1200">
                <a:latin typeface="Times New Roman"/>
                <a:cs typeface="Times New Roman"/>
              </a:rPr>
              <a:t>cout </a:t>
            </a:r>
            <a:r>
              <a:rPr dirty="0" sz="1200" spc="-5">
                <a:latin typeface="Times New Roman"/>
                <a:cs typeface="Times New Roman"/>
              </a:rPr>
              <a:t>will </a:t>
            </a:r>
            <a:r>
              <a:rPr dirty="0" sz="1200">
                <a:latin typeface="Times New Roman"/>
                <a:cs typeface="Times New Roman"/>
              </a:rPr>
              <a:t>be</a:t>
            </a:r>
            <a:r>
              <a:rPr dirty="0" sz="1200" spc="-95">
                <a:latin typeface="Times New Roman"/>
                <a:cs typeface="Times New Roman"/>
              </a:rPr>
              <a:t> </a:t>
            </a:r>
            <a:r>
              <a:rPr dirty="0" sz="1200">
                <a:latin typeface="Times New Roman"/>
                <a:cs typeface="Times New Roman"/>
              </a:rPr>
              <a:t>performed</a:t>
            </a:r>
            <a:endParaRPr sz="1200">
              <a:latin typeface="Times New Roman"/>
              <a:cs typeface="Times New Roman"/>
            </a:endParaRPr>
          </a:p>
          <a:p>
            <a:pPr>
              <a:lnSpc>
                <a:spcPct val="100000"/>
              </a:lnSpc>
              <a:spcBef>
                <a:spcPts val="40"/>
              </a:spcBef>
            </a:pPr>
            <a:endParaRPr sz="1100">
              <a:latin typeface="Times New Roman"/>
              <a:cs typeface="Times New Roman"/>
            </a:endParaRPr>
          </a:p>
          <a:p>
            <a:pPr marL="469900" indent="-228600">
              <a:lnSpc>
                <a:spcPct val="100000"/>
              </a:lnSpc>
              <a:buAutoNum type="arabicPeriod" startAt="2"/>
              <a:tabLst>
                <a:tab pos="469900" algn="l"/>
              </a:tabLst>
            </a:pPr>
            <a:r>
              <a:rPr dirty="0" sz="1200">
                <a:latin typeface="Times New Roman"/>
                <a:cs typeface="Times New Roman"/>
              </a:rPr>
              <a:t>if e.Title() != “CEO” and e.Salary() &gt;</a:t>
            </a:r>
            <a:r>
              <a:rPr dirty="0" sz="1200" spc="-125">
                <a:latin typeface="Times New Roman"/>
                <a:cs typeface="Times New Roman"/>
              </a:rPr>
              <a:t> </a:t>
            </a:r>
            <a:r>
              <a:rPr dirty="0" sz="1200">
                <a:latin typeface="Times New Roman"/>
                <a:cs typeface="Times New Roman"/>
              </a:rPr>
              <a:t>10000</a:t>
            </a:r>
            <a:endParaRPr sz="1200">
              <a:latin typeface="Times New Roman"/>
              <a:cs typeface="Times New Roman"/>
            </a:endParaRPr>
          </a:p>
          <a:p>
            <a:pPr lvl="1" marL="927100" indent="-228600">
              <a:lnSpc>
                <a:spcPct val="100000"/>
              </a:lnSpc>
              <a:spcBef>
                <a:spcPts val="35"/>
              </a:spcBef>
              <a:buFont typeface="Symbol"/>
              <a:buChar char=""/>
              <a:tabLst>
                <a:tab pos="926465" algn="l"/>
                <a:tab pos="927100" algn="l"/>
              </a:tabLst>
            </a:pPr>
            <a:r>
              <a:rPr dirty="0" sz="1200">
                <a:latin typeface="Times New Roman"/>
                <a:cs typeface="Times New Roman"/>
              </a:rPr>
              <a:t>both parts of the condition </a:t>
            </a:r>
            <a:r>
              <a:rPr dirty="0" sz="1200" spc="-5">
                <a:latin typeface="Times New Roman"/>
                <a:cs typeface="Times New Roman"/>
              </a:rPr>
              <a:t>will </a:t>
            </a:r>
            <a:r>
              <a:rPr dirty="0" sz="1200">
                <a:latin typeface="Times New Roman"/>
                <a:cs typeface="Times New Roman"/>
              </a:rPr>
              <a:t>be</a:t>
            </a:r>
            <a:r>
              <a:rPr dirty="0" sz="1200" spc="-100">
                <a:latin typeface="Times New Roman"/>
                <a:cs typeface="Times New Roman"/>
              </a:rPr>
              <a:t> </a:t>
            </a:r>
            <a:r>
              <a:rPr dirty="0" sz="1200">
                <a:latin typeface="Times New Roman"/>
                <a:cs typeface="Times New Roman"/>
              </a:rPr>
              <a:t>evaluated</a:t>
            </a:r>
            <a:endParaRPr sz="1200">
              <a:latin typeface="Times New Roman"/>
              <a:cs typeface="Times New Roman"/>
            </a:endParaRPr>
          </a:p>
          <a:p>
            <a:pPr lvl="1" marL="927100" indent="-228600">
              <a:lnSpc>
                <a:spcPct val="100000"/>
              </a:lnSpc>
              <a:spcBef>
                <a:spcPts val="20"/>
              </a:spcBef>
              <a:buFont typeface="Symbol"/>
              <a:buChar char=""/>
              <a:tabLst>
                <a:tab pos="926465" algn="l"/>
                <a:tab pos="927100" algn="l"/>
              </a:tabLst>
            </a:pPr>
            <a:r>
              <a:rPr dirty="0" sz="1200">
                <a:latin typeface="Times New Roman"/>
                <a:cs typeface="Times New Roman"/>
              </a:rPr>
              <a:t>cout </a:t>
            </a:r>
            <a:r>
              <a:rPr dirty="0" sz="1200" spc="-5">
                <a:latin typeface="Times New Roman"/>
                <a:cs typeface="Times New Roman"/>
              </a:rPr>
              <a:t>will </a:t>
            </a:r>
            <a:r>
              <a:rPr dirty="0" sz="1200">
                <a:latin typeface="Times New Roman"/>
                <a:cs typeface="Times New Roman"/>
              </a:rPr>
              <a:t>be</a:t>
            </a:r>
            <a:r>
              <a:rPr dirty="0" sz="1200" spc="-95">
                <a:latin typeface="Times New Roman"/>
                <a:cs typeface="Times New Roman"/>
              </a:rPr>
              <a:t> </a:t>
            </a:r>
            <a:r>
              <a:rPr dirty="0" sz="1200">
                <a:latin typeface="Times New Roman"/>
                <a:cs typeface="Times New Roman"/>
              </a:rPr>
              <a:t>performed.</a:t>
            </a:r>
            <a:endParaRPr sz="1200">
              <a:latin typeface="Times New Roman"/>
              <a:cs typeface="Times New Roman"/>
            </a:endParaRPr>
          </a:p>
          <a:p>
            <a:pPr lvl="1">
              <a:lnSpc>
                <a:spcPct val="100000"/>
              </a:lnSpc>
              <a:spcBef>
                <a:spcPts val="40"/>
              </a:spcBef>
              <a:buFont typeface="Symbol"/>
              <a:buChar char=""/>
            </a:pPr>
            <a:endParaRPr sz="1100">
              <a:latin typeface="Times New Roman"/>
              <a:cs typeface="Times New Roman"/>
            </a:endParaRPr>
          </a:p>
          <a:p>
            <a:pPr marL="469900" indent="-228600">
              <a:lnSpc>
                <a:spcPct val="100000"/>
              </a:lnSpc>
              <a:buAutoNum type="arabicPeriod" startAt="2"/>
              <a:tabLst>
                <a:tab pos="469900" algn="l"/>
              </a:tabLst>
            </a:pPr>
            <a:r>
              <a:rPr dirty="0" sz="1200">
                <a:latin typeface="Times New Roman"/>
                <a:cs typeface="Times New Roman"/>
              </a:rPr>
              <a:t>if e.Title() != “CEO” and e.Salary() &lt;=</a:t>
            </a:r>
            <a:r>
              <a:rPr dirty="0" sz="1200" spc="-125">
                <a:latin typeface="Times New Roman"/>
                <a:cs typeface="Times New Roman"/>
              </a:rPr>
              <a:t> </a:t>
            </a:r>
            <a:r>
              <a:rPr dirty="0" sz="1200">
                <a:latin typeface="Times New Roman"/>
                <a:cs typeface="Times New Roman"/>
              </a:rPr>
              <a:t>10000</a:t>
            </a:r>
            <a:endParaRPr sz="1200">
              <a:latin typeface="Times New Roman"/>
              <a:cs typeface="Times New Roman"/>
            </a:endParaRPr>
          </a:p>
          <a:p>
            <a:pPr lvl="1" marL="927100" indent="-228600">
              <a:lnSpc>
                <a:spcPct val="100000"/>
              </a:lnSpc>
              <a:spcBef>
                <a:spcPts val="35"/>
              </a:spcBef>
              <a:buFont typeface="Symbol"/>
              <a:buChar char=""/>
              <a:tabLst>
                <a:tab pos="926465" algn="l"/>
                <a:tab pos="927100" algn="l"/>
              </a:tabLst>
            </a:pPr>
            <a:r>
              <a:rPr dirty="0" sz="1200">
                <a:latin typeface="Times New Roman"/>
                <a:cs typeface="Times New Roman"/>
              </a:rPr>
              <a:t>both parts of the condition </a:t>
            </a:r>
            <a:r>
              <a:rPr dirty="0" sz="1200" spc="-5">
                <a:latin typeface="Times New Roman"/>
                <a:cs typeface="Times New Roman"/>
              </a:rPr>
              <a:t>will </a:t>
            </a:r>
            <a:r>
              <a:rPr dirty="0" sz="1200">
                <a:latin typeface="Times New Roman"/>
                <a:cs typeface="Times New Roman"/>
              </a:rPr>
              <a:t>be</a:t>
            </a:r>
            <a:r>
              <a:rPr dirty="0" sz="1200" spc="-100">
                <a:latin typeface="Times New Roman"/>
                <a:cs typeface="Times New Roman"/>
              </a:rPr>
              <a:t> </a:t>
            </a:r>
            <a:r>
              <a:rPr dirty="0" sz="1200">
                <a:latin typeface="Times New Roman"/>
                <a:cs typeface="Times New Roman"/>
              </a:rPr>
              <a:t>evaluated</a:t>
            </a:r>
            <a:endParaRPr sz="1200">
              <a:latin typeface="Times New Roman"/>
              <a:cs typeface="Times New Roman"/>
            </a:endParaRPr>
          </a:p>
          <a:p>
            <a:pPr lvl="1" marL="927100" indent="-228600">
              <a:lnSpc>
                <a:spcPct val="100000"/>
              </a:lnSpc>
              <a:spcBef>
                <a:spcPts val="20"/>
              </a:spcBef>
              <a:buFont typeface="Symbol"/>
              <a:buChar char=""/>
              <a:tabLst>
                <a:tab pos="926465" algn="l"/>
                <a:tab pos="927100" algn="l"/>
              </a:tabLst>
            </a:pPr>
            <a:r>
              <a:rPr dirty="0" sz="1200">
                <a:latin typeface="Times New Roman"/>
                <a:cs typeface="Times New Roman"/>
              </a:rPr>
              <a:t>cout </a:t>
            </a:r>
            <a:r>
              <a:rPr dirty="0" sz="1200" spc="-5">
                <a:latin typeface="Times New Roman"/>
                <a:cs typeface="Times New Roman"/>
              </a:rPr>
              <a:t>will </a:t>
            </a:r>
            <a:r>
              <a:rPr dirty="0" sz="1200">
                <a:latin typeface="Times New Roman"/>
                <a:cs typeface="Times New Roman"/>
              </a:rPr>
              <a:t>not be</a:t>
            </a:r>
            <a:r>
              <a:rPr dirty="0" sz="1200" spc="-95">
                <a:latin typeface="Times New Roman"/>
                <a:cs typeface="Times New Roman"/>
              </a:rPr>
              <a:t> </a:t>
            </a:r>
            <a:r>
              <a:rPr dirty="0" sz="1200">
                <a:latin typeface="Times New Roman"/>
                <a:cs typeface="Times New Roman"/>
              </a:rPr>
              <a:t>performed.</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4041647" y="1615439"/>
            <a:ext cx="861060" cy="175260"/>
          </a:xfrm>
          <a:custGeom>
            <a:avLst/>
            <a:gdLst/>
            <a:ahLst/>
            <a:cxnLst/>
            <a:rect l="l" t="t" r="r" b="b"/>
            <a:pathLst>
              <a:path w="861060" h="175260">
                <a:moveTo>
                  <a:pt x="0" y="0"/>
                </a:moveTo>
                <a:lnTo>
                  <a:pt x="861060" y="0"/>
                </a:lnTo>
                <a:lnTo>
                  <a:pt x="861060" y="175259"/>
                </a:lnTo>
                <a:lnTo>
                  <a:pt x="0" y="175259"/>
                </a:lnTo>
                <a:lnTo>
                  <a:pt x="0" y="0"/>
                </a:lnTo>
                <a:close/>
              </a:path>
            </a:pathLst>
          </a:custGeom>
          <a:solidFill>
            <a:srgbClr val="C0C0C0"/>
          </a:solidFill>
        </p:spPr>
        <p:txBody>
          <a:bodyPr wrap="square" lIns="0" tIns="0" rIns="0" bIns="0" rtlCol="0"/>
          <a:lstStyle/>
          <a:p/>
        </p:txBody>
      </p:sp>
      <p:sp>
        <p:nvSpPr>
          <p:cNvPr id="6" name="object 6"/>
          <p:cNvSpPr/>
          <p:nvPr/>
        </p:nvSpPr>
        <p:spPr>
          <a:xfrm>
            <a:off x="1781555" y="2918460"/>
            <a:ext cx="494030" cy="175260"/>
          </a:xfrm>
          <a:custGeom>
            <a:avLst/>
            <a:gdLst/>
            <a:ahLst/>
            <a:cxnLst/>
            <a:rect l="l" t="t" r="r" b="b"/>
            <a:pathLst>
              <a:path w="494030" h="175260">
                <a:moveTo>
                  <a:pt x="0" y="0"/>
                </a:moveTo>
                <a:lnTo>
                  <a:pt x="493775" y="0"/>
                </a:lnTo>
                <a:lnTo>
                  <a:pt x="493775" y="175259"/>
                </a:lnTo>
                <a:lnTo>
                  <a:pt x="0" y="175259"/>
                </a:lnTo>
                <a:lnTo>
                  <a:pt x="0" y="0"/>
                </a:lnTo>
                <a:close/>
              </a:path>
            </a:pathLst>
          </a:custGeom>
          <a:solidFill>
            <a:srgbClr val="C0C0C0"/>
          </a:solidFill>
        </p:spPr>
        <p:txBody>
          <a:bodyPr wrap="square" lIns="0" tIns="0" rIns="0" bIns="0" rtlCol="0"/>
          <a:lstStyle/>
          <a:p/>
        </p:txBody>
      </p:sp>
      <p:sp>
        <p:nvSpPr>
          <p:cNvPr id="7" name="object 7"/>
          <p:cNvSpPr txBox="1"/>
          <p:nvPr/>
        </p:nvSpPr>
        <p:spPr>
          <a:xfrm>
            <a:off x="1130300" y="902207"/>
            <a:ext cx="5513705" cy="2897505"/>
          </a:xfrm>
          <a:prstGeom prst="rect">
            <a:avLst/>
          </a:prstGeom>
        </p:spPr>
        <p:txBody>
          <a:bodyPr wrap="square" lIns="0" tIns="0" rIns="0" bIns="0" rtlCol="0" vert="horz">
            <a:spAutoFit/>
          </a:bodyPr>
          <a:lstStyle/>
          <a:p>
            <a:pPr marL="12700">
              <a:lnSpc>
                <a:spcPct val="100000"/>
              </a:lnSpc>
            </a:pPr>
            <a:r>
              <a:rPr dirty="0" sz="1200" b="1">
                <a:latin typeface="Times New Roman"/>
                <a:cs typeface="Times New Roman"/>
              </a:rPr>
              <a:t>Exceptional </a:t>
            </a:r>
            <a:r>
              <a:rPr dirty="0" sz="1200" spc="-5" b="1">
                <a:latin typeface="Times New Roman"/>
                <a:cs typeface="Times New Roman"/>
              </a:rPr>
              <a:t>Code</a:t>
            </a:r>
            <a:r>
              <a:rPr dirty="0" sz="1200" spc="-95" b="1">
                <a:latin typeface="Times New Roman"/>
                <a:cs typeface="Times New Roman"/>
              </a:rPr>
              <a:t> </a:t>
            </a:r>
            <a:r>
              <a:rPr dirty="0" sz="1200" b="1">
                <a:latin typeface="Times New Roman"/>
                <a:cs typeface="Times New Roman"/>
              </a:rPr>
              <a:t>Paths</a:t>
            </a:r>
            <a:endParaRPr sz="1200">
              <a:latin typeface="Times New Roman"/>
              <a:cs typeface="Times New Roman"/>
            </a:endParaRPr>
          </a:p>
          <a:p>
            <a:pPr>
              <a:lnSpc>
                <a:spcPct val="100000"/>
              </a:lnSpc>
              <a:spcBef>
                <a:spcPts val="30"/>
              </a:spcBef>
            </a:pPr>
            <a:endParaRPr sz="1100">
              <a:latin typeface="Times New Roman"/>
              <a:cs typeface="Times New Roman"/>
            </a:endParaRPr>
          </a:p>
          <a:p>
            <a:pPr marL="12700">
              <a:lnSpc>
                <a:spcPct val="100000"/>
              </a:lnSpc>
            </a:pPr>
            <a:r>
              <a:rPr dirty="0" sz="1200">
                <a:latin typeface="Times New Roman"/>
                <a:cs typeface="Times New Roman"/>
              </a:rPr>
              <a:t>The 20 exceptional code path are listed</a:t>
            </a:r>
            <a:r>
              <a:rPr dirty="0" sz="1200" spc="-125">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55"/>
              </a:spcBef>
            </a:pPr>
            <a:endParaRPr sz="1100">
              <a:latin typeface="Times New Roman"/>
              <a:cs typeface="Times New Roman"/>
            </a:endParaRPr>
          </a:p>
          <a:p>
            <a:pPr marL="241300">
              <a:lnSpc>
                <a:spcPct val="100000"/>
              </a:lnSpc>
            </a:pPr>
            <a:r>
              <a:rPr dirty="0" sz="1200">
                <a:latin typeface="Times New Roman"/>
                <a:cs typeface="Times New Roman"/>
              </a:rPr>
              <a:t>1.   </a:t>
            </a:r>
            <a:r>
              <a:rPr dirty="0" sz="1200" spc="-5">
                <a:latin typeface="Times New Roman"/>
                <a:cs typeface="Times New Roman"/>
              </a:rPr>
              <a:t>String </a:t>
            </a:r>
            <a:r>
              <a:rPr dirty="0" sz="1200">
                <a:latin typeface="Times New Roman"/>
                <a:cs typeface="Times New Roman"/>
              </a:rPr>
              <a:t>EvaluateSalaryAnadReturnName( Employee</a:t>
            </a:r>
            <a:r>
              <a:rPr dirty="0" sz="1200" spc="-105">
                <a:latin typeface="Times New Roman"/>
                <a:cs typeface="Times New Roman"/>
              </a:rPr>
              <a:t> </a:t>
            </a:r>
            <a:r>
              <a:rPr dirty="0" sz="1200">
                <a:latin typeface="Times New Roman"/>
                <a:cs typeface="Times New Roman"/>
              </a:rPr>
              <a:t>e)</a:t>
            </a:r>
            <a:endParaRPr sz="1200">
              <a:latin typeface="Times New Roman"/>
              <a:cs typeface="Times New Roman"/>
            </a:endParaRPr>
          </a:p>
          <a:p>
            <a:pPr marL="241300" marR="5080">
              <a:lnSpc>
                <a:spcPct val="191700"/>
              </a:lnSpc>
            </a:pPr>
            <a:r>
              <a:rPr dirty="0" sz="1200">
                <a:latin typeface="Times New Roman"/>
                <a:cs typeface="Times New Roman"/>
              </a:rPr>
              <a:t>The argument is passed by value, </a:t>
            </a:r>
            <a:r>
              <a:rPr dirty="0" sz="1200" spc="-5">
                <a:latin typeface="Times New Roman"/>
                <a:cs typeface="Times New Roman"/>
              </a:rPr>
              <a:t>which </a:t>
            </a:r>
            <a:r>
              <a:rPr dirty="0" sz="1200">
                <a:latin typeface="Times New Roman"/>
                <a:cs typeface="Times New Roman"/>
              </a:rPr>
              <a:t>invokes the copy constructor. This copy  operation might throw an</a:t>
            </a:r>
            <a:r>
              <a:rPr dirty="0" sz="1200" spc="-114">
                <a:latin typeface="Times New Roman"/>
                <a:cs typeface="Times New Roman"/>
              </a:rPr>
              <a:t> </a:t>
            </a:r>
            <a:r>
              <a:rPr dirty="0" sz="1200">
                <a:latin typeface="Times New Roman"/>
                <a:cs typeface="Times New Roman"/>
              </a:rPr>
              <a:t>exception.</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0"/>
              </a:spcBef>
            </a:pPr>
            <a:endParaRPr sz="1650">
              <a:latin typeface="Times New Roman"/>
              <a:cs typeface="Times New Roman"/>
            </a:endParaRPr>
          </a:p>
          <a:p>
            <a:pPr marL="241300">
              <a:lnSpc>
                <a:spcPct val="100000"/>
              </a:lnSpc>
            </a:pPr>
            <a:r>
              <a:rPr dirty="0" sz="1200">
                <a:latin typeface="Times New Roman"/>
                <a:cs typeface="Times New Roman"/>
              </a:rPr>
              <a:t>2.   if (e.Title() == “CEO” </a:t>
            </a:r>
            <a:r>
              <a:rPr dirty="0" sz="1200" spc="-5">
                <a:latin typeface="Times New Roman"/>
                <a:cs typeface="Times New Roman"/>
              </a:rPr>
              <a:t>|| </a:t>
            </a:r>
            <a:r>
              <a:rPr dirty="0" sz="1200">
                <a:latin typeface="Times New Roman"/>
                <a:cs typeface="Times New Roman"/>
              </a:rPr>
              <a:t>e.Salary() &gt;</a:t>
            </a:r>
            <a:r>
              <a:rPr dirty="0" sz="1200" spc="-105">
                <a:latin typeface="Times New Roman"/>
                <a:cs typeface="Times New Roman"/>
              </a:rPr>
              <a:t> </a:t>
            </a:r>
            <a:r>
              <a:rPr dirty="0" sz="1200">
                <a:latin typeface="Times New Roman"/>
                <a:cs typeface="Times New Roman"/>
              </a:rPr>
              <a:t>10000)</a:t>
            </a:r>
            <a:endParaRPr sz="1200">
              <a:latin typeface="Times New Roman"/>
              <a:cs typeface="Times New Roman"/>
            </a:endParaRPr>
          </a:p>
          <a:p>
            <a:pPr marL="241300" marR="7620">
              <a:lnSpc>
                <a:spcPct val="191700"/>
              </a:lnSpc>
            </a:pPr>
            <a:r>
              <a:rPr dirty="0" sz="1200">
                <a:latin typeface="Times New Roman"/>
                <a:cs typeface="Times New Roman"/>
              </a:rPr>
              <a:t>e.Title() might itself throw, or it might return an object of class type by value, and  that copy operation might</a:t>
            </a:r>
            <a:r>
              <a:rPr dirty="0" sz="1200" spc="-114">
                <a:latin typeface="Times New Roman"/>
                <a:cs typeface="Times New Roman"/>
              </a:rPr>
              <a:t> </a:t>
            </a:r>
            <a:r>
              <a:rPr dirty="0" sz="1200">
                <a:latin typeface="Times New Roman"/>
                <a:cs typeface="Times New Roman"/>
              </a:rPr>
              <a:t>throw.</a:t>
            </a:r>
            <a:endParaRPr sz="1200">
              <a:latin typeface="Times New Roman"/>
              <a:cs typeface="Times New Roman"/>
            </a:endParaRPr>
          </a:p>
        </p:txBody>
      </p:sp>
      <p:sp>
        <p:nvSpPr>
          <p:cNvPr id="8" name="object 8"/>
          <p:cNvSpPr txBox="1"/>
          <p:nvPr/>
        </p:nvSpPr>
        <p:spPr>
          <a:xfrm>
            <a:off x="1358900" y="4206240"/>
            <a:ext cx="171894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3.   if (e.Title() == “CEO”</a:t>
            </a:r>
            <a:r>
              <a:rPr dirty="0" sz="1200" spc="-110">
                <a:latin typeface="Times New Roman"/>
                <a:cs typeface="Times New Roman"/>
              </a:rPr>
              <a:t> </a:t>
            </a:r>
            <a:r>
              <a:rPr dirty="0" sz="1200" spc="-5">
                <a:latin typeface="Times New Roman"/>
                <a:cs typeface="Times New Roman"/>
              </a:rPr>
              <a:t>||</a:t>
            </a:r>
            <a:endParaRPr sz="1200">
              <a:latin typeface="Times New Roman"/>
              <a:cs typeface="Times New Roman"/>
            </a:endParaRPr>
          </a:p>
        </p:txBody>
      </p:sp>
      <p:sp>
        <p:nvSpPr>
          <p:cNvPr id="9" name="object 9"/>
          <p:cNvSpPr txBox="1"/>
          <p:nvPr/>
        </p:nvSpPr>
        <p:spPr>
          <a:xfrm>
            <a:off x="3102864" y="4221479"/>
            <a:ext cx="607060" cy="175260"/>
          </a:xfrm>
          <a:prstGeom prst="rect">
            <a:avLst/>
          </a:prstGeom>
          <a:solidFill>
            <a:srgbClr val="C0C0C0"/>
          </a:solidFill>
        </p:spPr>
        <p:txBody>
          <a:bodyPr wrap="square" lIns="0" tIns="0" rIns="0" bIns="0" rtlCol="0" vert="horz">
            <a:spAutoFit/>
          </a:bodyPr>
          <a:lstStyle/>
          <a:p>
            <a:pPr>
              <a:lnSpc>
                <a:spcPts val="1320"/>
              </a:lnSpc>
            </a:pPr>
            <a:r>
              <a:rPr dirty="0" sz="1200">
                <a:latin typeface="Times New Roman"/>
                <a:cs typeface="Times New Roman"/>
              </a:rPr>
              <a:t>e.Salary()</a:t>
            </a:r>
            <a:endParaRPr sz="1200">
              <a:latin typeface="Times New Roman"/>
              <a:cs typeface="Times New Roman"/>
            </a:endParaRPr>
          </a:p>
        </p:txBody>
      </p:sp>
      <p:sp>
        <p:nvSpPr>
          <p:cNvPr id="10" name="object 10"/>
          <p:cNvSpPr txBox="1"/>
          <p:nvPr/>
        </p:nvSpPr>
        <p:spPr>
          <a:xfrm>
            <a:off x="3724757" y="4206240"/>
            <a:ext cx="58166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&gt;</a:t>
            </a:r>
            <a:r>
              <a:rPr dirty="0" sz="1200" spc="-100">
                <a:latin typeface="Times New Roman"/>
                <a:cs typeface="Times New Roman"/>
              </a:rPr>
              <a:t> </a:t>
            </a:r>
            <a:r>
              <a:rPr dirty="0" sz="1200">
                <a:latin typeface="Times New Roman"/>
                <a:cs typeface="Times New Roman"/>
              </a:rPr>
              <a:t>10000)</a:t>
            </a:r>
            <a:endParaRPr sz="1200">
              <a:latin typeface="Times New Roman"/>
              <a:cs typeface="Times New Roman"/>
            </a:endParaRPr>
          </a:p>
        </p:txBody>
      </p:sp>
      <p:sp>
        <p:nvSpPr>
          <p:cNvPr id="11" name="object 11"/>
          <p:cNvSpPr/>
          <p:nvPr/>
        </p:nvSpPr>
        <p:spPr>
          <a:xfrm>
            <a:off x="3860291" y="6477000"/>
            <a:ext cx="381000" cy="175260"/>
          </a:xfrm>
          <a:custGeom>
            <a:avLst/>
            <a:gdLst/>
            <a:ahLst/>
            <a:cxnLst/>
            <a:rect l="l" t="t" r="r" b="b"/>
            <a:pathLst>
              <a:path w="381000" h="175259">
                <a:moveTo>
                  <a:pt x="0" y="0"/>
                </a:moveTo>
                <a:lnTo>
                  <a:pt x="381000" y="0"/>
                </a:lnTo>
                <a:lnTo>
                  <a:pt x="381000" y="175260"/>
                </a:lnTo>
                <a:lnTo>
                  <a:pt x="0" y="175260"/>
                </a:lnTo>
                <a:lnTo>
                  <a:pt x="0" y="0"/>
                </a:lnTo>
                <a:close/>
              </a:path>
            </a:pathLst>
          </a:custGeom>
          <a:solidFill>
            <a:srgbClr val="C0C0C0"/>
          </a:solidFill>
        </p:spPr>
        <p:txBody>
          <a:bodyPr wrap="square" lIns="0" tIns="0" rIns="0" bIns="0" rtlCol="0"/>
          <a:lstStyle/>
          <a:p/>
        </p:txBody>
      </p:sp>
      <p:sp>
        <p:nvSpPr>
          <p:cNvPr id="12" name="object 12"/>
          <p:cNvSpPr/>
          <p:nvPr/>
        </p:nvSpPr>
        <p:spPr>
          <a:xfrm>
            <a:off x="2314955" y="7429500"/>
            <a:ext cx="170815" cy="175260"/>
          </a:xfrm>
          <a:custGeom>
            <a:avLst/>
            <a:gdLst/>
            <a:ahLst/>
            <a:cxnLst/>
            <a:rect l="l" t="t" r="r" b="b"/>
            <a:pathLst>
              <a:path w="170814" h="175259">
                <a:moveTo>
                  <a:pt x="0" y="0"/>
                </a:moveTo>
                <a:lnTo>
                  <a:pt x="170687" y="0"/>
                </a:lnTo>
                <a:lnTo>
                  <a:pt x="170687" y="175260"/>
                </a:lnTo>
                <a:lnTo>
                  <a:pt x="0" y="175260"/>
                </a:lnTo>
                <a:lnTo>
                  <a:pt x="0" y="0"/>
                </a:lnTo>
                <a:close/>
              </a:path>
            </a:pathLst>
          </a:custGeom>
          <a:solidFill>
            <a:srgbClr val="C0C0C0"/>
          </a:solidFill>
        </p:spPr>
        <p:txBody>
          <a:bodyPr wrap="square" lIns="0" tIns="0" rIns="0" bIns="0" rtlCol="0"/>
          <a:lstStyle/>
          <a:p/>
        </p:txBody>
      </p:sp>
      <p:sp>
        <p:nvSpPr>
          <p:cNvPr id="13" name="object 13"/>
          <p:cNvSpPr/>
          <p:nvPr/>
        </p:nvSpPr>
        <p:spPr>
          <a:xfrm>
            <a:off x="3033522" y="8382000"/>
            <a:ext cx="0" cy="175260"/>
          </a:xfrm>
          <a:custGeom>
            <a:avLst/>
            <a:gdLst/>
            <a:ahLst/>
            <a:cxnLst/>
            <a:rect l="l" t="t" r="r" b="b"/>
            <a:pathLst>
              <a:path w="0" h="175259">
                <a:moveTo>
                  <a:pt x="0" y="0"/>
                </a:moveTo>
                <a:lnTo>
                  <a:pt x="0" y="175259"/>
                </a:lnTo>
              </a:path>
            </a:pathLst>
          </a:custGeom>
          <a:ln w="59436">
            <a:solidFill>
              <a:srgbClr val="C0C0C0"/>
            </a:solidFill>
          </a:ln>
        </p:spPr>
        <p:txBody>
          <a:bodyPr wrap="square" lIns="0" tIns="0" rIns="0" bIns="0" rtlCol="0"/>
          <a:lstStyle/>
          <a:p/>
        </p:txBody>
      </p:sp>
      <p:sp>
        <p:nvSpPr>
          <p:cNvPr id="14" name="object 14"/>
          <p:cNvSpPr txBox="1"/>
          <p:nvPr/>
        </p:nvSpPr>
        <p:spPr>
          <a:xfrm>
            <a:off x="1358900" y="4556759"/>
            <a:ext cx="5281295" cy="435546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Same </a:t>
            </a:r>
            <a:r>
              <a:rPr dirty="0" sz="1200">
                <a:latin typeface="Times New Roman"/>
                <a:cs typeface="Times New Roman"/>
              </a:rPr>
              <a:t>as</a:t>
            </a:r>
            <a:r>
              <a:rPr dirty="0" sz="1200" spc="-95">
                <a:latin typeface="Times New Roman"/>
                <a:cs typeface="Times New Roman"/>
              </a:rPr>
              <a:t> </a:t>
            </a:r>
            <a:r>
              <a:rPr dirty="0" sz="1200">
                <a:latin typeface="Times New Roman"/>
                <a:cs typeface="Times New Roman"/>
              </a:rPr>
              <a:t>above.</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0"/>
              </a:spcBef>
            </a:pPr>
            <a:endParaRPr sz="1650">
              <a:latin typeface="Times New Roman"/>
              <a:cs typeface="Times New Roman"/>
            </a:endParaRPr>
          </a:p>
          <a:p>
            <a:pPr marL="12700">
              <a:lnSpc>
                <a:spcPct val="100000"/>
              </a:lnSpc>
            </a:pPr>
            <a:r>
              <a:rPr dirty="0" sz="1200">
                <a:latin typeface="Times New Roman"/>
                <a:cs typeface="Times New Roman"/>
              </a:rPr>
              <a:t>4.   if (e.Title() == “CEO” </a:t>
            </a:r>
            <a:r>
              <a:rPr dirty="0" sz="1200" spc="-5">
                <a:latin typeface="Times New Roman"/>
                <a:cs typeface="Times New Roman"/>
              </a:rPr>
              <a:t>|| </a:t>
            </a:r>
            <a:r>
              <a:rPr dirty="0" sz="1200">
                <a:latin typeface="Times New Roman"/>
                <a:cs typeface="Times New Roman"/>
              </a:rPr>
              <a:t>e.Salary() &gt;</a:t>
            </a:r>
            <a:r>
              <a:rPr dirty="0" sz="1200" spc="-105">
                <a:latin typeface="Times New Roman"/>
                <a:cs typeface="Times New Roman"/>
              </a:rPr>
              <a:t> </a:t>
            </a:r>
            <a:r>
              <a:rPr dirty="0" sz="1200">
                <a:latin typeface="Times New Roman"/>
                <a:cs typeface="Times New Roman"/>
              </a:rPr>
              <a:t>10000)</a:t>
            </a:r>
            <a:endParaRPr sz="1200">
              <a:latin typeface="Times New Roman"/>
              <a:cs typeface="Times New Roman"/>
            </a:endParaRPr>
          </a:p>
          <a:p>
            <a:pPr marL="12700" marR="5080">
              <a:lnSpc>
                <a:spcPct val="191700"/>
              </a:lnSpc>
            </a:pPr>
            <a:r>
              <a:rPr dirty="0" sz="1200">
                <a:latin typeface="Times New Roman"/>
                <a:cs typeface="Times New Roman"/>
              </a:rPr>
              <a:t>To match a valid ==() operator, the </a:t>
            </a:r>
            <a:r>
              <a:rPr dirty="0" sz="1200" spc="-5">
                <a:latin typeface="Times New Roman"/>
                <a:cs typeface="Times New Roman"/>
              </a:rPr>
              <a:t>string </a:t>
            </a:r>
            <a:r>
              <a:rPr dirty="0" sz="1200">
                <a:latin typeface="Times New Roman"/>
                <a:cs typeface="Times New Roman"/>
              </a:rPr>
              <a:t>literal may need to be converted to a  temporary object of class type and that construction of the temporary might</a:t>
            </a:r>
            <a:r>
              <a:rPr dirty="0" sz="1200" spc="-145">
                <a:latin typeface="Times New Roman"/>
                <a:cs typeface="Times New Roman"/>
              </a:rPr>
              <a:t> </a:t>
            </a:r>
            <a:r>
              <a:rPr dirty="0" sz="1200">
                <a:latin typeface="Times New Roman"/>
                <a:cs typeface="Times New Roman"/>
              </a:rPr>
              <a:t>throw.</a:t>
            </a:r>
            <a:endParaRPr sz="1200">
              <a:latin typeface="Times New Roman"/>
              <a:cs typeface="Times New Roman"/>
            </a:endParaRPr>
          </a:p>
          <a:p>
            <a:pPr>
              <a:lnSpc>
                <a:spcPct val="100000"/>
              </a:lnSpc>
              <a:spcBef>
                <a:spcPts val="20"/>
              </a:spcBef>
            </a:pPr>
            <a:endParaRPr sz="1700">
              <a:latin typeface="Times New Roman"/>
              <a:cs typeface="Times New Roman"/>
            </a:endParaRPr>
          </a:p>
          <a:p>
            <a:pPr marL="12700" marR="2338705">
              <a:lnSpc>
                <a:spcPct val="191700"/>
              </a:lnSpc>
              <a:spcBef>
                <a:spcPts val="5"/>
              </a:spcBef>
            </a:pPr>
            <a:r>
              <a:rPr dirty="0" sz="1200">
                <a:latin typeface="Times New Roman"/>
                <a:cs typeface="Times New Roman"/>
              </a:rPr>
              <a:t>5. if (e.Title() == “CEO” </a:t>
            </a:r>
            <a:r>
              <a:rPr dirty="0" sz="1200" spc="-5">
                <a:latin typeface="Times New Roman"/>
                <a:cs typeface="Times New Roman"/>
              </a:rPr>
              <a:t>|| </a:t>
            </a:r>
            <a:r>
              <a:rPr dirty="0" sz="1200">
                <a:latin typeface="Times New Roman"/>
                <a:cs typeface="Times New Roman"/>
              </a:rPr>
              <a:t>e.Salary() &gt; 10000)  </a:t>
            </a:r>
            <a:r>
              <a:rPr dirty="0" sz="1200" spc="-5">
                <a:latin typeface="Times New Roman"/>
                <a:cs typeface="Times New Roman"/>
              </a:rPr>
              <a:t>Same </a:t>
            </a:r>
            <a:r>
              <a:rPr dirty="0" sz="1200">
                <a:latin typeface="Times New Roman"/>
                <a:cs typeface="Times New Roman"/>
              </a:rPr>
              <a:t>as</a:t>
            </a:r>
            <a:r>
              <a:rPr dirty="0" sz="1200" spc="-95">
                <a:latin typeface="Times New Roman"/>
                <a:cs typeface="Times New Roman"/>
              </a:rPr>
              <a:t> </a:t>
            </a:r>
            <a:r>
              <a:rPr dirty="0" sz="1200">
                <a:latin typeface="Times New Roman"/>
                <a:cs typeface="Times New Roman"/>
              </a:rPr>
              <a:t>above.</a:t>
            </a:r>
            <a:endParaRPr sz="1200">
              <a:latin typeface="Times New Roman"/>
              <a:cs typeface="Times New Roman"/>
            </a:endParaRPr>
          </a:p>
          <a:p>
            <a:pPr>
              <a:lnSpc>
                <a:spcPct val="100000"/>
              </a:lnSpc>
              <a:spcBef>
                <a:spcPts val="20"/>
              </a:spcBef>
            </a:pPr>
            <a:endParaRPr sz="1700">
              <a:latin typeface="Times New Roman"/>
              <a:cs typeface="Times New Roman"/>
            </a:endParaRPr>
          </a:p>
          <a:p>
            <a:pPr marL="12700" marR="2338705">
              <a:lnSpc>
                <a:spcPct val="191700"/>
              </a:lnSpc>
              <a:spcBef>
                <a:spcPts val="5"/>
              </a:spcBef>
            </a:pPr>
            <a:r>
              <a:rPr dirty="0" sz="1200">
                <a:latin typeface="Times New Roman"/>
                <a:cs typeface="Times New Roman"/>
              </a:rPr>
              <a:t>6. if (e.Title() == “CEO” </a:t>
            </a:r>
            <a:r>
              <a:rPr dirty="0" sz="1200" spc="-5">
                <a:latin typeface="Times New Roman"/>
                <a:cs typeface="Times New Roman"/>
              </a:rPr>
              <a:t>|| </a:t>
            </a:r>
            <a:r>
              <a:rPr dirty="0" sz="1200">
                <a:latin typeface="Times New Roman"/>
                <a:cs typeface="Times New Roman"/>
              </a:rPr>
              <a:t>e.Salary() &gt; 10000)  operator ==() might</a:t>
            </a:r>
            <a:r>
              <a:rPr dirty="0" sz="1200" spc="-110">
                <a:latin typeface="Times New Roman"/>
                <a:cs typeface="Times New Roman"/>
              </a:rPr>
              <a:t> </a:t>
            </a:r>
            <a:r>
              <a:rPr dirty="0" sz="1200">
                <a:latin typeface="Times New Roman"/>
                <a:cs typeface="Times New Roman"/>
              </a:rPr>
              <a:t>throw.</a:t>
            </a:r>
            <a:endParaRPr sz="1200">
              <a:latin typeface="Times New Roman"/>
              <a:cs typeface="Times New Roman"/>
            </a:endParaRPr>
          </a:p>
          <a:p>
            <a:pPr>
              <a:lnSpc>
                <a:spcPct val="100000"/>
              </a:lnSpc>
              <a:spcBef>
                <a:spcPts val="20"/>
              </a:spcBef>
            </a:pPr>
            <a:endParaRPr sz="1700">
              <a:latin typeface="Times New Roman"/>
              <a:cs typeface="Times New Roman"/>
            </a:endParaRPr>
          </a:p>
          <a:p>
            <a:pPr marL="12700" marR="2338705">
              <a:lnSpc>
                <a:spcPct val="191700"/>
              </a:lnSpc>
              <a:spcBef>
                <a:spcPts val="5"/>
              </a:spcBef>
            </a:pPr>
            <a:r>
              <a:rPr dirty="0" sz="1200">
                <a:latin typeface="Times New Roman"/>
                <a:cs typeface="Times New Roman"/>
              </a:rPr>
              <a:t>7. if (e.Title() == “CEO” </a:t>
            </a:r>
            <a:r>
              <a:rPr dirty="0" sz="1200" spc="-5">
                <a:latin typeface="Times New Roman"/>
                <a:cs typeface="Times New Roman"/>
              </a:rPr>
              <a:t>|| </a:t>
            </a:r>
            <a:r>
              <a:rPr dirty="0" sz="1200">
                <a:latin typeface="Times New Roman"/>
                <a:cs typeface="Times New Roman"/>
              </a:rPr>
              <a:t>e.Salary() &gt; 10000)  </a:t>
            </a:r>
            <a:r>
              <a:rPr dirty="0" sz="1200" spc="-5">
                <a:latin typeface="Times New Roman"/>
                <a:cs typeface="Times New Roman"/>
              </a:rPr>
              <a:t>Same </a:t>
            </a:r>
            <a:r>
              <a:rPr dirty="0" sz="1200">
                <a:latin typeface="Times New Roman"/>
                <a:cs typeface="Times New Roman"/>
              </a:rPr>
              <a:t>as</a:t>
            </a:r>
            <a:r>
              <a:rPr dirty="0" sz="1200" spc="-95">
                <a:latin typeface="Times New Roman"/>
                <a:cs typeface="Times New Roman"/>
              </a:rPr>
              <a:t> </a:t>
            </a:r>
            <a:r>
              <a:rPr dirty="0" sz="1200">
                <a:latin typeface="Times New Roman"/>
                <a:cs typeface="Times New Roman"/>
              </a:rPr>
              <a:t>above.</a:t>
            </a:r>
            <a:endParaRPr sz="1200">
              <a:latin typeface="Times New Roman"/>
              <a:cs typeface="Times New Roman"/>
            </a:endParaRPr>
          </a:p>
        </p:txBody>
      </p:sp>
      <p:sp>
        <p:nvSpPr>
          <p:cNvPr id="15" name="object 1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09612"/>
            <a:ext cx="5512435" cy="7955280"/>
          </a:xfrm>
          <a:prstGeom prst="rect">
            <a:avLst/>
          </a:prstGeom>
        </p:spPr>
        <p:txBody>
          <a:bodyPr wrap="square" lIns="0" tIns="0" rIns="0" bIns="0" rtlCol="0" vert="horz">
            <a:spAutoFit/>
          </a:bodyPr>
          <a:lstStyle/>
          <a:p>
            <a:pPr algn="ctr">
              <a:lnSpc>
                <a:spcPct val="100000"/>
              </a:lnSpc>
            </a:pPr>
            <a:r>
              <a:rPr dirty="0" sz="1900" spc="-5" b="1">
                <a:latin typeface="Times New Roman"/>
                <a:cs typeface="Times New Roman"/>
              </a:rPr>
              <a:t>Lecture </a:t>
            </a:r>
            <a:r>
              <a:rPr dirty="0" sz="1900" spc="-10" b="1">
                <a:latin typeface="Times New Roman"/>
                <a:cs typeface="Times New Roman"/>
              </a:rPr>
              <a:t>No.</a:t>
            </a:r>
            <a:r>
              <a:rPr dirty="0" sz="1900" spc="-65" b="1">
                <a:latin typeface="Times New Roman"/>
                <a:cs typeface="Times New Roman"/>
              </a:rPr>
              <a:t> </a:t>
            </a:r>
            <a:r>
              <a:rPr dirty="0" sz="1900" spc="-5" b="1">
                <a:latin typeface="Times New Roman"/>
                <a:cs typeface="Times New Roman"/>
              </a:rPr>
              <a:t>3</a:t>
            </a:r>
            <a:endParaRPr sz="1900">
              <a:latin typeface="Times New Roman"/>
              <a:cs typeface="Times New Roman"/>
            </a:endParaRPr>
          </a:p>
          <a:p>
            <a:pPr algn="ctr">
              <a:lnSpc>
                <a:spcPct val="100000"/>
              </a:lnSpc>
              <a:spcBef>
                <a:spcPts val="1625"/>
              </a:spcBef>
            </a:pPr>
            <a:r>
              <a:rPr dirty="0" sz="1800" spc="-5" b="1">
                <a:latin typeface="Times New Roman"/>
                <a:cs typeface="Times New Roman"/>
              </a:rPr>
              <a:t>Requirement</a:t>
            </a:r>
            <a:r>
              <a:rPr dirty="0" sz="1800" spc="-90" b="1">
                <a:latin typeface="Times New Roman"/>
                <a:cs typeface="Times New Roman"/>
              </a:rPr>
              <a:t> </a:t>
            </a:r>
            <a:r>
              <a:rPr dirty="0" sz="1800" b="1">
                <a:latin typeface="Times New Roman"/>
                <a:cs typeface="Times New Roman"/>
              </a:rPr>
              <a:t>Engineering</a:t>
            </a:r>
            <a:endParaRPr sz="1800">
              <a:latin typeface="Times New Roman"/>
              <a:cs typeface="Times New Roman"/>
            </a:endParaRPr>
          </a:p>
          <a:p>
            <a:pPr algn="just" lvl="1" marL="316230" indent="-303530">
              <a:lnSpc>
                <a:spcPct val="100000"/>
              </a:lnSpc>
              <a:spcBef>
                <a:spcPts val="1315"/>
              </a:spcBef>
              <a:buAutoNum type="arabicPeriod"/>
              <a:tabLst>
                <a:tab pos="316865" algn="l"/>
              </a:tabLst>
            </a:pPr>
            <a:r>
              <a:rPr dirty="0" sz="1600" spc="-10" b="1">
                <a:latin typeface="Times New Roman"/>
                <a:cs typeface="Times New Roman"/>
              </a:rPr>
              <a:t>Requirement</a:t>
            </a:r>
            <a:r>
              <a:rPr dirty="0" sz="1600" spc="-55" b="1">
                <a:latin typeface="Times New Roman"/>
                <a:cs typeface="Times New Roman"/>
              </a:rPr>
              <a:t> </a:t>
            </a:r>
            <a:r>
              <a:rPr dirty="0" sz="1600" b="1">
                <a:latin typeface="Times New Roman"/>
                <a:cs typeface="Times New Roman"/>
              </a:rPr>
              <a:t>Engineering</a:t>
            </a:r>
            <a:endParaRPr sz="1600">
              <a:latin typeface="Times New Roman"/>
              <a:cs typeface="Times New Roman"/>
            </a:endParaRPr>
          </a:p>
          <a:p>
            <a:pPr algn="just" marL="12700" marR="6350">
              <a:lnSpc>
                <a:spcPts val="1380"/>
              </a:lnSpc>
              <a:spcBef>
                <a:spcPts val="1380"/>
              </a:spcBef>
            </a:pPr>
            <a:r>
              <a:rPr dirty="0" sz="1200">
                <a:latin typeface="Times New Roman"/>
                <a:cs typeface="Times New Roman"/>
              </a:rPr>
              <a:t>We recall from our previous discussion that </a:t>
            </a:r>
            <a:r>
              <a:rPr dirty="0" sz="1200" spc="-5">
                <a:latin typeface="Times New Roman"/>
                <a:cs typeface="Times New Roman"/>
              </a:rPr>
              <a:t>software </a:t>
            </a:r>
            <a:r>
              <a:rPr dirty="0" sz="1200">
                <a:latin typeface="Times New Roman"/>
                <a:cs typeface="Times New Roman"/>
              </a:rPr>
              <a:t>development is not </a:t>
            </a:r>
            <a:r>
              <a:rPr dirty="0" sz="1200" spc="-5">
                <a:latin typeface="Times New Roman"/>
                <a:cs typeface="Times New Roman"/>
              </a:rPr>
              <a:t>simply </a:t>
            </a:r>
            <a:r>
              <a:rPr dirty="0" sz="1200">
                <a:latin typeface="Times New Roman"/>
                <a:cs typeface="Times New Roman"/>
              </a:rPr>
              <a:t>coding –  it is a multi-activity process. The process of </a:t>
            </a:r>
            <a:r>
              <a:rPr dirty="0" sz="1200" spc="-5">
                <a:latin typeface="Times New Roman"/>
                <a:cs typeface="Times New Roman"/>
              </a:rPr>
              <a:t>software </a:t>
            </a:r>
            <a:r>
              <a:rPr dirty="0" sz="1200">
                <a:latin typeface="Times New Roman"/>
                <a:cs typeface="Times New Roman"/>
              </a:rPr>
              <a:t>construction encompasses and  includes answers to the following</a:t>
            </a:r>
            <a:r>
              <a:rPr dirty="0" sz="1200" spc="-120">
                <a:latin typeface="Times New Roman"/>
                <a:cs typeface="Times New Roman"/>
              </a:rPr>
              <a:t> </a:t>
            </a:r>
            <a:r>
              <a:rPr dirty="0" sz="1200">
                <a:latin typeface="Times New Roman"/>
                <a:cs typeface="Times New Roman"/>
              </a:rPr>
              <a:t>questions:</a:t>
            </a:r>
            <a:endParaRPr sz="1200">
              <a:latin typeface="Times New Roman"/>
              <a:cs typeface="Times New Roman"/>
            </a:endParaRPr>
          </a:p>
          <a:p>
            <a:pPr>
              <a:lnSpc>
                <a:spcPct val="100000"/>
              </a:lnSpc>
            </a:pPr>
            <a:endParaRPr sz="1200">
              <a:latin typeface="Times New Roman"/>
              <a:cs typeface="Times New Roman"/>
            </a:endParaRPr>
          </a:p>
          <a:p>
            <a:pPr lvl="2" marL="469900" indent="-228600">
              <a:lnSpc>
                <a:spcPct val="100000"/>
              </a:lnSpc>
              <a:buFont typeface="Symbol"/>
              <a:buChar char=""/>
              <a:tabLst>
                <a:tab pos="469265" algn="l"/>
                <a:tab pos="469900" algn="l"/>
              </a:tabLst>
            </a:pPr>
            <a:r>
              <a:rPr dirty="0" sz="1200">
                <a:latin typeface="Times New Roman"/>
                <a:cs typeface="Times New Roman"/>
              </a:rPr>
              <a:t>What is the problem to be</a:t>
            </a:r>
            <a:r>
              <a:rPr dirty="0" sz="1200" spc="-120">
                <a:latin typeface="Times New Roman"/>
                <a:cs typeface="Times New Roman"/>
              </a:rPr>
              <a:t> </a:t>
            </a:r>
            <a:r>
              <a:rPr dirty="0" sz="1200" spc="-5">
                <a:latin typeface="Times New Roman"/>
                <a:cs typeface="Times New Roman"/>
              </a:rPr>
              <a:t>solved?</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a:latin typeface="Times New Roman"/>
                <a:cs typeface="Times New Roman"/>
              </a:rPr>
              <a:t>What are the characteristics of the entity that is used to </a:t>
            </a:r>
            <a:r>
              <a:rPr dirty="0" sz="1200" spc="-5">
                <a:latin typeface="Times New Roman"/>
                <a:cs typeface="Times New Roman"/>
              </a:rPr>
              <a:t>solve </a:t>
            </a:r>
            <a:r>
              <a:rPr dirty="0" sz="1200">
                <a:latin typeface="Times New Roman"/>
                <a:cs typeface="Times New Roman"/>
              </a:rPr>
              <a:t>the</a:t>
            </a:r>
            <a:r>
              <a:rPr dirty="0" sz="1200" spc="-140">
                <a:latin typeface="Times New Roman"/>
                <a:cs typeface="Times New Roman"/>
              </a:rPr>
              <a:t> </a:t>
            </a:r>
            <a:r>
              <a:rPr dirty="0" sz="1200">
                <a:latin typeface="Times New Roman"/>
                <a:cs typeface="Times New Roman"/>
              </a:rPr>
              <a:t>problem?</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spc="-5">
                <a:latin typeface="Times New Roman"/>
                <a:cs typeface="Times New Roman"/>
              </a:rPr>
              <a:t>How will </a:t>
            </a:r>
            <a:r>
              <a:rPr dirty="0" sz="1200">
                <a:latin typeface="Times New Roman"/>
                <a:cs typeface="Times New Roman"/>
              </a:rPr>
              <a:t>the entity be</a:t>
            </a:r>
            <a:r>
              <a:rPr dirty="0" sz="1200" spc="-90">
                <a:latin typeface="Times New Roman"/>
                <a:cs typeface="Times New Roman"/>
              </a:rPr>
              <a:t> </a:t>
            </a:r>
            <a:r>
              <a:rPr dirty="0" sz="1200">
                <a:latin typeface="Times New Roman"/>
                <a:cs typeface="Times New Roman"/>
              </a:rPr>
              <a:t>realized?</a:t>
            </a:r>
            <a:endParaRPr sz="1200">
              <a:latin typeface="Times New Roman"/>
              <a:cs typeface="Times New Roman"/>
            </a:endParaRPr>
          </a:p>
          <a:p>
            <a:pPr lvl="2" marL="469900" indent="-228600">
              <a:lnSpc>
                <a:spcPct val="100000"/>
              </a:lnSpc>
              <a:spcBef>
                <a:spcPts val="35"/>
              </a:spcBef>
              <a:buFont typeface="Symbol"/>
              <a:buChar char=""/>
              <a:tabLst>
                <a:tab pos="469265" algn="l"/>
                <a:tab pos="469900" algn="l"/>
              </a:tabLst>
            </a:pPr>
            <a:r>
              <a:rPr dirty="0" sz="1200" spc="-5">
                <a:latin typeface="Times New Roman"/>
                <a:cs typeface="Times New Roman"/>
              </a:rPr>
              <a:t>How will </a:t>
            </a:r>
            <a:r>
              <a:rPr dirty="0" sz="1200">
                <a:latin typeface="Times New Roman"/>
                <a:cs typeface="Times New Roman"/>
              </a:rPr>
              <a:t>the entity be</a:t>
            </a:r>
            <a:r>
              <a:rPr dirty="0" sz="1200" spc="-90">
                <a:latin typeface="Times New Roman"/>
                <a:cs typeface="Times New Roman"/>
              </a:rPr>
              <a:t> </a:t>
            </a:r>
            <a:r>
              <a:rPr dirty="0" sz="1200">
                <a:latin typeface="Times New Roman"/>
                <a:cs typeface="Times New Roman"/>
              </a:rPr>
              <a:t>constructed?</a:t>
            </a:r>
            <a:endParaRPr sz="1200">
              <a:latin typeface="Times New Roman"/>
              <a:cs typeface="Times New Roman"/>
            </a:endParaRPr>
          </a:p>
          <a:p>
            <a:pPr lvl="2" marL="469900" marR="6985" indent="-228600">
              <a:lnSpc>
                <a:spcPts val="1370"/>
              </a:lnSpc>
              <a:spcBef>
                <a:spcPts val="125"/>
              </a:spcBef>
              <a:buFont typeface="Symbol"/>
              <a:buChar char=""/>
              <a:tabLst>
                <a:tab pos="469265" algn="l"/>
                <a:tab pos="469900" algn="l"/>
              </a:tabLst>
            </a:pPr>
            <a:r>
              <a:rPr dirty="0" sz="1200">
                <a:latin typeface="Times New Roman"/>
                <a:cs typeface="Times New Roman"/>
              </a:rPr>
              <a:t>What approach </a:t>
            </a:r>
            <a:r>
              <a:rPr dirty="0" sz="1200" spc="-5">
                <a:latin typeface="Times New Roman"/>
                <a:cs typeface="Times New Roman"/>
              </a:rPr>
              <a:t>will </a:t>
            </a:r>
            <a:r>
              <a:rPr dirty="0" sz="1200">
                <a:latin typeface="Times New Roman"/>
                <a:cs typeface="Times New Roman"/>
              </a:rPr>
              <a:t>be used to uncover errors that </a:t>
            </a:r>
            <a:r>
              <a:rPr dirty="0" sz="1200" spc="-5">
                <a:latin typeface="Times New Roman"/>
                <a:cs typeface="Times New Roman"/>
              </a:rPr>
              <a:t>were </a:t>
            </a:r>
            <a:r>
              <a:rPr dirty="0" sz="1200">
                <a:latin typeface="Times New Roman"/>
                <a:cs typeface="Times New Roman"/>
              </a:rPr>
              <a:t>made in the design and  construction of the</a:t>
            </a:r>
            <a:r>
              <a:rPr dirty="0" sz="1200" spc="-110">
                <a:latin typeface="Times New Roman"/>
                <a:cs typeface="Times New Roman"/>
              </a:rPr>
              <a:t> </a:t>
            </a:r>
            <a:r>
              <a:rPr dirty="0" sz="1200">
                <a:latin typeface="Times New Roman"/>
                <a:cs typeface="Times New Roman"/>
              </a:rPr>
              <a:t>entity?</a:t>
            </a:r>
            <a:endParaRPr sz="1200">
              <a:latin typeface="Times New Roman"/>
              <a:cs typeface="Times New Roman"/>
            </a:endParaRPr>
          </a:p>
          <a:p>
            <a:pPr lvl="2" marL="469900" marR="5080" indent="-228600">
              <a:lnSpc>
                <a:spcPts val="1370"/>
              </a:lnSpc>
              <a:spcBef>
                <a:spcPts val="105"/>
              </a:spcBef>
              <a:buFont typeface="Symbol"/>
              <a:buChar char=""/>
              <a:tabLst>
                <a:tab pos="469265" algn="l"/>
                <a:tab pos="469900" algn="l"/>
              </a:tabLst>
            </a:pPr>
            <a:r>
              <a:rPr dirty="0" sz="1200" spc="-5">
                <a:latin typeface="Times New Roman"/>
                <a:cs typeface="Times New Roman"/>
              </a:rPr>
              <a:t>How will </a:t>
            </a:r>
            <a:r>
              <a:rPr dirty="0" sz="1200">
                <a:latin typeface="Times New Roman"/>
                <a:cs typeface="Times New Roman"/>
              </a:rPr>
              <a:t>the entity be </a:t>
            </a:r>
            <a:r>
              <a:rPr dirty="0" sz="1200" spc="-5">
                <a:latin typeface="Times New Roman"/>
                <a:cs typeface="Times New Roman"/>
              </a:rPr>
              <a:t>supported </a:t>
            </a:r>
            <a:r>
              <a:rPr dirty="0" sz="1200">
                <a:latin typeface="Times New Roman"/>
                <a:cs typeface="Times New Roman"/>
              </a:rPr>
              <a:t>over the long term </a:t>
            </a:r>
            <a:r>
              <a:rPr dirty="0" sz="1200" spc="-5">
                <a:latin typeface="Times New Roman"/>
                <a:cs typeface="Times New Roman"/>
              </a:rPr>
              <a:t>when </a:t>
            </a:r>
            <a:r>
              <a:rPr dirty="0" sz="1200">
                <a:latin typeface="Times New Roman"/>
                <a:cs typeface="Times New Roman"/>
              </a:rPr>
              <a:t>users of the entity  request corrections, adaptations, and</a:t>
            </a:r>
            <a:r>
              <a:rPr dirty="0" sz="1200" spc="-114">
                <a:latin typeface="Times New Roman"/>
                <a:cs typeface="Times New Roman"/>
              </a:rPr>
              <a:t> </a:t>
            </a:r>
            <a:r>
              <a:rPr dirty="0" sz="1200">
                <a:latin typeface="Times New Roman"/>
                <a:cs typeface="Times New Roman"/>
              </a:rPr>
              <a:t>enhancements?</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These questions force us to look at the </a:t>
            </a:r>
            <a:r>
              <a:rPr dirty="0" sz="1200" spc="-5">
                <a:latin typeface="Times New Roman"/>
                <a:cs typeface="Times New Roman"/>
              </a:rPr>
              <a:t>software </a:t>
            </a:r>
            <a:r>
              <a:rPr dirty="0" sz="1200">
                <a:latin typeface="Times New Roman"/>
                <a:cs typeface="Times New Roman"/>
              </a:rPr>
              <a:t>development process from different  angles and require different tools and techniques to be adopted at different </a:t>
            </a:r>
            <a:r>
              <a:rPr dirty="0" sz="1200" spc="-5">
                <a:latin typeface="Times New Roman"/>
                <a:cs typeface="Times New Roman"/>
              </a:rPr>
              <a:t>stages </a:t>
            </a:r>
            <a:r>
              <a:rPr dirty="0" sz="1200">
                <a:latin typeface="Times New Roman"/>
                <a:cs typeface="Times New Roman"/>
              </a:rPr>
              <a:t>and  phases of the </a:t>
            </a:r>
            <a:r>
              <a:rPr dirty="0" sz="1200" spc="-5">
                <a:latin typeface="Times New Roman"/>
                <a:cs typeface="Times New Roman"/>
              </a:rPr>
              <a:t>software </a:t>
            </a:r>
            <a:r>
              <a:rPr dirty="0" sz="1200">
                <a:latin typeface="Times New Roman"/>
                <a:cs typeface="Times New Roman"/>
              </a:rPr>
              <a:t>development life cycle. </a:t>
            </a:r>
            <a:r>
              <a:rPr dirty="0" sz="1200" spc="-5">
                <a:latin typeface="Times New Roman"/>
                <a:cs typeface="Times New Roman"/>
              </a:rPr>
              <a:t>Hence we </a:t>
            </a:r>
            <a:r>
              <a:rPr dirty="0" sz="1200">
                <a:latin typeface="Times New Roman"/>
                <a:cs typeface="Times New Roman"/>
              </a:rPr>
              <a:t>can divide the </a:t>
            </a:r>
            <a:r>
              <a:rPr dirty="0" sz="1200" spc="-5">
                <a:latin typeface="Times New Roman"/>
                <a:cs typeface="Times New Roman"/>
              </a:rPr>
              <a:t>whole </a:t>
            </a:r>
            <a:r>
              <a:rPr dirty="0" sz="1200">
                <a:latin typeface="Times New Roman"/>
                <a:cs typeface="Times New Roman"/>
              </a:rPr>
              <a:t>process in  4 distinct phases </a:t>
            </a:r>
            <a:r>
              <a:rPr dirty="0" sz="1200" spc="5">
                <a:latin typeface="Times New Roman"/>
                <a:cs typeface="Times New Roman"/>
              </a:rPr>
              <a:t>namely </a:t>
            </a:r>
            <a:r>
              <a:rPr dirty="0" sz="1200">
                <a:latin typeface="Times New Roman"/>
                <a:cs typeface="Times New Roman"/>
              </a:rPr>
              <a:t>vision, definition, development, and maintenance. Each one of  these </a:t>
            </a:r>
            <a:r>
              <a:rPr dirty="0" sz="1200" spc="-5">
                <a:latin typeface="Times New Roman"/>
                <a:cs typeface="Times New Roman"/>
              </a:rPr>
              <a:t>stages </a:t>
            </a:r>
            <a:r>
              <a:rPr dirty="0" sz="1200">
                <a:latin typeface="Times New Roman"/>
                <a:cs typeface="Times New Roman"/>
              </a:rPr>
              <a:t>has a different focus of activity. </a:t>
            </a:r>
            <a:r>
              <a:rPr dirty="0" sz="1200" spc="-5">
                <a:latin typeface="Times New Roman"/>
                <a:cs typeface="Times New Roman"/>
              </a:rPr>
              <a:t>During </a:t>
            </a:r>
            <a:r>
              <a:rPr dirty="0" sz="1200">
                <a:latin typeface="Times New Roman"/>
                <a:cs typeface="Times New Roman"/>
              </a:rPr>
              <a:t>the vision phases, the focus is on  </a:t>
            </a:r>
            <a:r>
              <a:rPr dirty="0" sz="1200" spc="-5">
                <a:latin typeface="Times New Roman"/>
                <a:cs typeface="Times New Roman"/>
              </a:rPr>
              <a:t>why </a:t>
            </a:r>
            <a:r>
              <a:rPr dirty="0" sz="1200">
                <a:latin typeface="Times New Roman"/>
                <a:cs typeface="Times New Roman"/>
              </a:rPr>
              <a:t>do </a:t>
            </a:r>
            <a:r>
              <a:rPr dirty="0" sz="1200" spc="10">
                <a:latin typeface="Times New Roman"/>
                <a:cs typeface="Times New Roman"/>
              </a:rPr>
              <a:t>we </a:t>
            </a:r>
            <a:r>
              <a:rPr dirty="0" sz="1200" spc="-5">
                <a:latin typeface="Times New Roman"/>
                <a:cs typeface="Times New Roman"/>
              </a:rPr>
              <a:t>want </a:t>
            </a:r>
            <a:r>
              <a:rPr dirty="0" sz="1200">
                <a:latin typeface="Times New Roman"/>
                <a:cs typeface="Times New Roman"/>
              </a:rPr>
              <a:t>to </a:t>
            </a:r>
            <a:r>
              <a:rPr dirty="0" sz="1200" spc="5">
                <a:latin typeface="Times New Roman"/>
                <a:cs typeface="Times New Roman"/>
              </a:rPr>
              <a:t>have </a:t>
            </a:r>
            <a:r>
              <a:rPr dirty="0" sz="1200">
                <a:latin typeface="Times New Roman"/>
                <a:cs typeface="Times New Roman"/>
              </a:rPr>
              <a:t>this </a:t>
            </a:r>
            <a:r>
              <a:rPr dirty="0" sz="1200" spc="-5">
                <a:latin typeface="Times New Roman"/>
                <a:cs typeface="Times New Roman"/>
              </a:rPr>
              <a:t>system; </a:t>
            </a:r>
            <a:r>
              <a:rPr dirty="0" sz="1200">
                <a:latin typeface="Times New Roman"/>
                <a:cs typeface="Times New Roman"/>
              </a:rPr>
              <a:t>during definition phase the focus shifts from </a:t>
            </a:r>
            <a:r>
              <a:rPr dirty="0" sz="1200" spc="10">
                <a:latin typeface="Times New Roman"/>
                <a:cs typeface="Times New Roman"/>
              </a:rPr>
              <a:t>why </a:t>
            </a:r>
            <a:r>
              <a:rPr dirty="0" sz="1200">
                <a:latin typeface="Times New Roman"/>
                <a:cs typeface="Times New Roman"/>
              </a:rPr>
              <a:t>to  </a:t>
            </a:r>
            <a:r>
              <a:rPr dirty="0" sz="1200" spc="-5">
                <a:latin typeface="Times New Roman"/>
                <a:cs typeface="Times New Roman"/>
              </a:rPr>
              <a:t>what </a:t>
            </a:r>
            <a:r>
              <a:rPr dirty="0" sz="1200">
                <a:latin typeface="Times New Roman"/>
                <a:cs typeface="Times New Roman"/>
              </a:rPr>
              <a:t>needs to be built to fulfill the previously outlined vision; during development the  definition is realized into design and implementation of the </a:t>
            </a:r>
            <a:r>
              <a:rPr dirty="0" sz="1200" spc="-5">
                <a:latin typeface="Times New Roman"/>
                <a:cs typeface="Times New Roman"/>
              </a:rPr>
              <a:t>system; </a:t>
            </a:r>
            <a:r>
              <a:rPr dirty="0" sz="1200">
                <a:latin typeface="Times New Roman"/>
                <a:cs typeface="Times New Roman"/>
              </a:rPr>
              <a:t>and finally during  maintenance all the changes and enhancements to keep the system up and running and  adapt to the new environment and needs are carried</a:t>
            </a:r>
            <a:r>
              <a:rPr dirty="0" sz="1200" spc="-135">
                <a:latin typeface="Times New Roman"/>
                <a:cs typeface="Times New Roman"/>
              </a:rPr>
              <a:t> </a:t>
            </a:r>
            <a:r>
              <a:rPr dirty="0" sz="1200">
                <a:latin typeface="Times New Roman"/>
                <a:cs typeface="Times New Roman"/>
              </a:rPr>
              <a:t>out.</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Requirement engineering mainly deals </a:t>
            </a:r>
            <a:r>
              <a:rPr dirty="0" sz="1200" spc="-5">
                <a:latin typeface="Times New Roman"/>
                <a:cs typeface="Times New Roman"/>
              </a:rPr>
              <a:t>with </a:t>
            </a:r>
            <a:r>
              <a:rPr dirty="0" sz="1200">
                <a:latin typeface="Times New Roman"/>
                <a:cs typeface="Times New Roman"/>
              </a:rPr>
              <a:t>the definition phase of the system.  Requirement engineering is the name of the process </a:t>
            </a:r>
            <a:r>
              <a:rPr dirty="0" sz="1200" spc="-5">
                <a:latin typeface="Times New Roman"/>
                <a:cs typeface="Times New Roman"/>
              </a:rPr>
              <a:t>when </a:t>
            </a:r>
            <a:r>
              <a:rPr dirty="0" sz="1200">
                <a:latin typeface="Times New Roman"/>
                <a:cs typeface="Times New Roman"/>
              </a:rPr>
              <a:t>the system </a:t>
            </a:r>
            <a:r>
              <a:rPr dirty="0" sz="1200" spc="-5">
                <a:latin typeface="Times New Roman"/>
                <a:cs typeface="Times New Roman"/>
              </a:rPr>
              <a:t>services </a:t>
            </a:r>
            <a:r>
              <a:rPr dirty="0" sz="1200">
                <a:latin typeface="Times New Roman"/>
                <a:cs typeface="Times New Roman"/>
              </a:rPr>
              <a:t>and  constraints are established. It is the </a:t>
            </a:r>
            <a:r>
              <a:rPr dirty="0" sz="1200" spc="-5">
                <a:latin typeface="Times New Roman"/>
                <a:cs typeface="Times New Roman"/>
              </a:rPr>
              <a:t>starting </a:t>
            </a:r>
            <a:r>
              <a:rPr dirty="0" sz="1200">
                <a:latin typeface="Times New Roman"/>
                <a:cs typeface="Times New Roman"/>
              </a:rPr>
              <a:t>point of the development process </a:t>
            </a:r>
            <a:r>
              <a:rPr dirty="0" sz="1200" spc="-5">
                <a:latin typeface="Times New Roman"/>
                <a:cs typeface="Times New Roman"/>
              </a:rPr>
              <a:t>with </a:t>
            </a:r>
            <a:r>
              <a:rPr dirty="0" sz="1200">
                <a:latin typeface="Times New Roman"/>
                <a:cs typeface="Times New Roman"/>
              </a:rPr>
              <a:t>the  focus of activity on </a:t>
            </a:r>
            <a:r>
              <a:rPr dirty="0" sz="1200" spc="-5">
                <a:latin typeface="Times New Roman"/>
                <a:cs typeface="Times New Roman"/>
              </a:rPr>
              <a:t>what </a:t>
            </a:r>
            <a:r>
              <a:rPr dirty="0" sz="1200">
                <a:latin typeface="Times New Roman"/>
                <a:cs typeface="Times New Roman"/>
              </a:rPr>
              <a:t>and not</a:t>
            </a:r>
            <a:r>
              <a:rPr dirty="0" sz="1200" spc="-100">
                <a:latin typeface="Times New Roman"/>
                <a:cs typeface="Times New Roman"/>
              </a:rPr>
              <a:t> </a:t>
            </a:r>
            <a:r>
              <a:rPr dirty="0" sz="1200">
                <a:latin typeface="Times New Roman"/>
                <a:cs typeface="Times New Roman"/>
              </a:rPr>
              <a:t>how.</a:t>
            </a:r>
            <a:endParaRPr sz="1200">
              <a:latin typeface="Times New Roman"/>
              <a:cs typeface="Times New Roman"/>
            </a:endParaRPr>
          </a:p>
          <a:p>
            <a:pPr>
              <a:lnSpc>
                <a:spcPct val="100000"/>
              </a:lnSpc>
              <a:spcBef>
                <a:spcPts val="15"/>
              </a:spcBef>
            </a:pPr>
            <a:endParaRPr sz="1200">
              <a:latin typeface="Times New Roman"/>
              <a:cs typeface="Times New Roman"/>
            </a:endParaRPr>
          </a:p>
          <a:p>
            <a:pPr algn="just" marL="12700">
              <a:lnSpc>
                <a:spcPct val="100000"/>
              </a:lnSpc>
            </a:pPr>
            <a:r>
              <a:rPr dirty="0" sz="1400" spc="-5" b="1">
                <a:latin typeface="Tahoma"/>
                <a:cs typeface="Tahoma"/>
              </a:rPr>
              <a:t>Software Requirements</a:t>
            </a:r>
            <a:r>
              <a:rPr dirty="0" sz="1400" b="1">
                <a:latin typeface="Tahoma"/>
                <a:cs typeface="Tahoma"/>
              </a:rPr>
              <a:t> </a:t>
            </a:r>
            <a:r>
              <a:rPr dirty="0" sz="1400" spc="-10" b="1">
                <a:latin typeface="Tahoma"/>
                <a:cs typeface="Tahoma"/>
              </a:rPr>
              <a:t>Definitions</a:t>
            </a:r>
            <a:endParaRPr sz="1400">
              <a:latin typeface="Tahoma"/>
              <a:cs typeface="Tahoma"/>
            </a:endParaRPr>
          </a:p>
          <a:p>
            <a:pPr>
              <a:lnSpc>
                <a:spcPct val="100000"/>
              </a:lnSpc>
              <a:spcBef>
                <a:spcPts val="50"/>
              </a:spcBef>
            </a:pPr>
            <a:endParaRPr sz="1150">
              <a:latin typeface="Times New Roman"/>
              <a:cs typeface="Times New Roman"/>
            </a:endParaRPr>
          </a:p>
          <a:p>
            <a:pPr algn="just" marL="12700" marR="6350">
              <a:lnSpc>
                <a:spcPts val="1380"/>
              </a:lnSpc>
            </a:pPr>
            <a:r>
              <a:rPr dirty="0" sz="1200">
                <a:latin typeface="Times New Roman"/>
                <a:cs typeface="Times New Roman"/>
              </a:rPr>
              <a:t>Before talking about the requirement process in general and discussing different tools</a:t>
            </a:r>
            <a:r>
              <a:rPr dirty="0" sz="1200" spc="-70">
                <a:latin typeface="Times New Roman"/>
                <a:cs typeface="Times New Roman"/>
              </a:rPr>
              <a:t> </a:t>
            </a:r>
            <a:r>
              <a:rPr dirty="0" sz="1200">
                <a:latin typeface="Times New Roman"/>
                <a:cs typeface="Times New Roman"/>
              </a:rPr>
              <a:t>and  techniques used for developing a good </a:t>
            </a:r>
            <a:r>
              <a:rPr dirty="0" sz="1200" spc="-5">
                <a:latin typeface="Times New Roman"/>
                <a:cs typeface="Times New Roman"/>
              </a:rPr>
              <a:t>set </a:t>
            </a:r>
            <a:r>
              <a:rPr dirty="0" sz="1200">
                <a:latin typeface="Times New Roman"/>
                <a:cs typeface="Times New Roman"/>
              </a:rPr>
              <a:t>of requirements, let us first look at a few  definitions of </a:t>
            </a:r>
            <a:r>
              <a:rPr dirty="0" sz="1200" spc="-5">
                <a:latin typeface="Times New Roman"/>
                <a:cs typeface="Times New Roman"/>
              </a:rPr>
              <a:t>software</a:t>
            </a:r>
            <a:r>
              <a:rPr dirty="0" sz="1200" spc="-95">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spc="-5">
                <a:latin typeface="Times New Roman"/>
                <a:cs typeface="Times New Roman"/>
              </a:rPr>
              <a:t>Jones </a:t>
            </a:r>
            <a:r>
              <a:rPr dirty="0" sz="1200">
                <a:latin typeface="Times New Roman"/>
                <a:cs typeface="Times New Roman"/>
              </a:rPr>
              <a:t>defines </a:t>
            </a:r>
            <a:r>
              <a:rPr dirty="0" sz="1200" spc="-5">
                <a:latin typeface="Times New Roman"/>
                <a:cs typeface="Times New Roman"/>
              </a:rPr>
              <a:t>software </a:t>
            </a:r>
            <a:r>
              <a:rPr dirty="0" sz="1200">
                <a:latin typeface="Times New Roman"/>
                <a:cs typeface="Times New Roman"/>
              </a:rPr>
              <a:t>requirements as a </a:t>
            </a:r>
            <a:r>
              <a:rPr dirty="0" sz="1200" spc="-5">
                <a:latin typeface="Times New Roman"/>
                <a:cs typeface="Times New Roman"/>
              </a:rPr>
              <a:t>statement </a:t>
            </a:r>
            <a:r>
              <a:rPr dirty="0" sz="1200">
                <a:latin typeface="Times New Roman"/>
                <a:cs typeface="Times New Roman"/>
              </a:rPr>
              <a:t>of needs by a user that triggers the  development of a program or</a:t>
            </a:r>
            <a:r>
              <a:rPr dirty="0" sz="1200" spc="-100">
                <a:latin typeface="Times New Roman"/>
                <a:cs typeface="Times New Roman"/>
              </a:rPr>
              <a:t> </a:t>
            </a:r>
            <a:r>
              <a:rPr dirty="0" sz="1200" spc="-5">
                <a:latin typeface="Times New Roman"/>
                <a:cs typeface="Times New Roman"/>
              </a:rPr>
              <a:t>system.</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3736847" y="1089660"/>
            <a:ext cx="85725" cy="175260"/>
          </a:xfrm>
          <a:custGeom>
            <a:avLst/>
            <a:gdLst/>
            <a:ahLst/>
            <a:cxnLst/>
            <a:rect l="l" t="t" r="r" b="b"/>
            <a:pathLst>
              <a:path w="85725" h="175259">
                <a:moveTo>
                  <a:pt x="0" y="0"/>
                </a:moveTo>
                <a:lnTo>
                  <a:pt x="85344" y="0"/>
                </a:lnTo>
                <a:lnTo>
                  <a:pt x="85344" y="175259"/>
                </a:lnTo>
                <a:lnTo>
                  <a:pt x="0" y="175259"/>
                </a:lnTo>
                <a:lnTo>
                  <a:pt x="0" y="0"/>
                </a:lnTo>
                <a:close/>
              </a:path>
            </a:pathLst>
          </a:custGeom>
          <a:solidFill>
            <a:srgbClr val="C0C0C0"/>
          </a:solidFill>
        </p:spPr>
        <p:txBody>
          <a:bodyPr wrap="square" lIns="0" tIns="0" rIns="0" bIns="0" rtlCol="0"/>
          <a:lstStyle/>
          <a:p/>
        </p:txBody>
      </p:sp>
      <p:sp>
        <p:nvSpPr>
          <p:cNvPr id="6" name="object 6"/>
          <p:cNvSpPr txBox="1"/>
          <p:nvPr/>
        </p:nvSpPr>
        <p:spPr>
          <a:xfrm>
            <a:off x="1358900" y="1074419"/>
            <a:ext cx="235394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8.   if (e.Title() == “CEO” </a:t>
            </a:r>
            <a:r>
              <a:rPr dirty="0" sz="1200" spc="-5">
                <a:latin typeface="Times New Roman"/>
                <a:cs typeface="Times New Roman"/>
              </a:rPr>
              <a:t>||</a:t>
            </a:r>
            <a:r>
              <a:rPr dirty="0" sz="1200" spc="-105">
                <a:latin typeface="Times New Roman"/>
                <a:cs typeface="Times New Roman"/>
              </a:rPr>
              <a:t> </a:t>
            </a:r>
            <a:r>
              <a:rPr dirty="0" sz="1200">
                <a:latin typeface="Times New Roman"/>
                <a:cs typeface="Times New Roman"/>
              </a:rPr>
              <a:t>e.Salary()</a:t>
            </a:r>
            <a:endParaRPr sz="1200">
              <a:latin typeface="Times New Roman"/>
              <a:cs typeface="Times New Roman"/>
            </a:endParaRPr>
          </a:p>
        </p:txBody>
      </p:sp>
      <p:sp>
        <p:nvSpPr>
          <p:cNvPr id="7" name="object 7"/>
          <p:cNvSpPr txBox="1"/>
          <p:nvPr/>
        </p:nvSpPr>
        <p:spPr>
          <a:xfrm>
            <a:off x="3736847" y="1074419"/>
            <a:ext cx="569595" cy="194945"/>
          </a:xfrm>
          <a:prstGeom prst="rect">
            <a:avLst/>
          </a:prstGeom>
        </p:spPr>
        <p:txBody>
          <a:bodyPr wrap="square" lIns="0" tIns="0" rIns="0" bIns="0" rtlCol="0" vert="horz">
            <a:spAutoFit/>
          </a:bodyPr>
          <a:lstStyle/>
          <a:p>
            <a:pPr>
              <a:lnSpc>
                <a:spcPct val="100000"/>
              </a:lnSpc>
            </a:pPr>
            <a:r>
              <a:rPr dirty="0" sz="1200">
                <a:latin typeface="Times New Roman"/>
                <a:cs typeface="Times New Roman"/>
              </a:rPr>
              <a:t>&gt;</a:t>
            </a:r>
            <a:r>
              <a:rPr dirty="0" sz="1200" spc="-100">
                <a:latin typeface="Times New Roman"/>
                <a:cs typeface="Times New Roman"/>
              </a:rPr>
              <a:t> </a:t>
            </a:r>
            <a:r>
              <a:rPr dirty="0" sz="1200">
                <a:latin typeface="Times New Roman"/>
                <a:cs typeface="Times New Roman"/>
              </a:rPr>
              <a:t>10000)</a:t>
            </a:r>
            <a:endParaRPr sz="1200">
              <a:latin typeface="Times New Roman"/>
              <a:cs typeface="Times New Roman"/>
            </a:endParaRPr>
          </a:p>
        </p:txBody>
      </p:sp>
      <p:sp>
        <p:nvSpPr>
          <p:cNvPr id="8" name="object 8"/>
          <p:cNvSpPr/>
          <p:nvPr/>
        </p:nvSpPr>
        <p:spPr>
          <a:xfrm>
            <a:off x="1988820" y="2042160"/>
            <a:ext cx="170815" cy="175260"/>
          </a:xfrm>
          <a:custGeom>
            <a:avLst/>
            <a:gdLst/>
            <a:ahLst/>
            <a:cxnLst/>
            <a:rect l="l" t="t" r="r" b="b"/>
            <a:pathLst>
              <a:path w="170814" h="175260">
                <a:moveTo>
                  <a:pt x="0" y="0"/>
                </a:moveTo>
                <a:lnTo>
                  <a:pt x="170687" y="0"/>
                </a:lnTo>
                <a:lnTo>
                  <a:pt x="170687" y="175259"/>
                </a:lnTo>
                <a:lnTo>
                  <a:pt x="0" y="175259"/>
                </a:lnTo>
                <a:lnTo>
                  <a:pt x="0" y="0"/>
                </a:lnTo>
                <a:close/>
              </a:path>
            </a:pathLst>
          </a:custGeom>
          <a:solidFill>
            <a:srgbClr val="C0C0C0"/>
          </a:solidFill>
        </p:spPr>
        <p:txBody>
          <a:bodyPr wrap="square" lIns="0" tIns="0" rIns="0" bIns="0" rtlCol="0"/>
          <a:lstStyle/>
          <a:p/>
        </p:txBody>
      </p:sp>
      <p:sp>
        <p:nvSpPr>
          <p:cNvPr id="9" name="object 9"/>
          <p:cNvSpPr/>
          <p:nvPr/>
        </p:nvSpPr>
        <p:spPr>
          <a:xfrm>
            <a:off x="2723388" y="2042160"/>
            <a:ext cx="173990" cy="175260"/>
          </a:xfrm>
          <a:custGeom>
            <a:avLst/>
            <a:gdLst/>
            <a:ahLst/>
            <a:cxnLst/>
            <a:rect l="l" t="t" r="r" b="b"/>
            <a:pathLst>
              <a:path w="173989" h="175260">
                <a:moveTo>
                  <a:pt x="0" y="0"/>
                </a:moveTo>
                <a:lnTo>
                  <a:pt x="173736" y="0"/>
                </a:lnTo>
                <a:lnTo>
                  <a:pt x="173736" y="175259"/>
                </a:lnTo>
                <a:lnTo>
                  <a:pt x="0" y="175259"/>
                </a:lnTo>
                <a:lnTo>
                  <a:pt x="0" y="0"/>
                </a:lnTo>
                <a:close/>
              </a:path>
            </a:pathLst>
          </a:custGeom>
          <a:solidFill>
            <a:srgbClr val="C0C0C0"/>
          </a:solidFill>
        </p:spPr>
        <p:txBody>
          <a:bodyPr wrap="square" lIns="0" tIns="0" rIns="0" bIns="0" rtlCol="0"/>
          <a:lstStyle/>
          <a:p/>
        </p:txBody>
      </p:sp>
      <p:sp>
        <p:nvSpPr>
          <p:cNvPr id="10" name="object 10"/>
          <p:cNvSpPr/>
          <p:nvPr/>
        </p:nvSpPr>
        <p:spPr>
          <a:xfrm>
            <a:off x="3145535" y="2042160"/>
            <a:ext cx="172720" cy="175260"/>
          </a:xfrm>
          <a:custGeom>
            <a:avLst/>
            <a:gdLst/>
            <a:ahLst/>
            <a:cxnLst/>
            <a:rect l="l" t="t" r="r" b="b"/>
            <a:pathLst>
              <a:path w="172720" h="175260">
                <a:moveTo>
                  <a:pt x="0" y="0"/>
                </a:moveTo>
                <a:lnTo>
                  <a:pt x="172212" y="0"/>
                </a:lnTo>
                <a:lnTo>
                  <a:pt x="172212" y="175259"/>
                </a:lnTo>
                <a:lnTo>
                  <a:pt x="0" y="175259"/>
                </a:lnTo>
                <a:lnTo>
                  <a:pt x="0" y="0"/>
                </a:lnTo>
                <a:close/>
              </a:path>
            </a:pathLst>
          </a:custGeom>
          <a:solidFill>
            <a:srgbClr val="C0C0C0"/>
          </a:solidFill>
        </p:spPr>
        <p:txBody>
          <a:bodyPr wrap="square" lIns="0" tIns="0" rIns="0" bIns="0" rtlCol="0"/>
          <a:lstStyle/>
          <a:p/>
        </p:txBody>
      </p:sp>
      <p:sp>
        <p:nvSpPr>
          <p:cNvPr id="11" name="object 11"/>
          <p:cNvSpPr/>
          <p:nvPr/>
        </p:nvSpPr>
        <p:spPr>
          <a:xfrm>
            <a:off x="3863340" y="2042160"/>
            <a:ext cx="172720" cy="175260"/>
          </a:xfrm>
          <a:custGeom>
            <a:avLst/>
            <a:gdLst/>
            <a:ahLst/>
            <a:cxnLst/>
            <a:rect l="l" t="t" r="r" b="b"/>
            <a:pathLst>
              <a:path w="172720" h="175260">
                <a:moveTo>
                  <a:pt x="0" y="0"/>
                </a:moveTo>
                <a:lnTo>
                  <a:pt x="172212" y="0"/>
                </a:lnTo>
                <a:lnTo>
                  <a:pt x="172212" y="175259"/>
                </a:lnTo>
                <a:lnTo>
                  <a:pt x="0" y="175259"/>
                </a:lnTo>
                <a:lnTo>
                  <a:pt x="0" y="0"/>
                </a:lnTo>
                <a:close/>
              </a:path>
            </a:pathLst>
          </a:custGeom>
          <a:solidFill>
            <a:srgbClr val="C0C0C0"/>
          </a:solidFill>
        </p:spPr>
        <p:txBody>
          <a:bodyPr wrap="square" lIns="0" tIns="0" rIns="0" bIns="0" rtlCol="0"/>
          <a:lstStyle/>
          <a:p/>
        </p:txBody>
      </p:sp>
      <p:sp>
        <p:nvSpPr>
          <p:cNvPr id="12" name="object 12"/>
          <p:cNvSpPr/>
          <p:nvPr/>
        </p:nvSpPr>
        <p:spPr>
          <a:xfrm>
            <a:off x="4959096" y="2042160"/>
            <a:ext cx="170815" cy="175260"/>
          </a:xfrm>
          <a:custGeom>
            <a:avLst/>
            <a:gdLst/>
            <a:ahLst/>
            <a:cxnLst/>
            <a:rect l="l" t="t" r="r" b="b"/>
            <a:pathLst>
              <a:path w="170814" h="175260">
                <a:moveTo>
                  <a:pt x="0" y="0"/>
                </a:moveTo>
                <a:lnTo>
                  <a:pt x="170687" y="0"/>
                </a:lnTo>
                <a:lnTo>
                  <a:pt x="170687" y="175259"/>
                </a:lnTo>
                <a:lnTo>
                  <a:pt x="0" y="175259"/>
                </a:lnTo>
                <a:lnTo>
                  <a:pt x="0" y="0"/>
                </a:lnTo>
                <a:close/>
              </a:path>
            </a:pathLst>
          </a:custGeom>
          <a:solidFill>
            <a:srgbClr val="C0C0C0"/>
          </a:solidFill>
        </p:spPr>
        <p:txBody>
          <a:bodyPr wrap="square" lIns="0" tIns="0" rIns="0" bIns="0" rtlCol="0"/>
          <a:lstStyle/>
          <a:p/>
        </p:txBody>
      </p:sp>
      <p:sp>
        <p:nvSpPr>
          <p:cNvPr id="13" name="object 13"/>
          <p:cNvSpPr txBox="1"/>
          <p:nvPr/>
        </p:nvSpPr>
        <p:spPr>
          <a:xfrm>
            <a:off x="1358900" y="1424940"/>
            <a:ext cx="4310380" cy="11474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Same </a:t>
            </a:r>
            <a:r>
              <a:rPr dirty="0" sz="1200">
                <a:latin typeface="Times New Roman"/>
                <a:cs typeface="Times New Roman"/>
              </a:rPr>
              <a:t>as</a:t>
            </a:r>
            <a:r>
              <a:rPr dirty="0" sz="1200" spc="-95">
                <a:latin typeface="Times New Roman"/>
                <a:cs typeface="Times New Roman"/>
              </a:rPr>
              <a:t> </a:t>
            </a:r>
            <a:r>
              <a:rPr dirty="0" sz="1200">
                <a:latin typeface="Times New Roman"/>
                <a:cs typeface="Times New Roman"/>
              </a:rPr>
              <a:t>above.</a:t>
            </a:r>
            <a:endParaRPr sz="1200">
              <a:latin typeface="Times New Roman"/>
              <a:cs typeface="Times New Roman"/>
            </a:endParaRPr>
          </a:p>
          <a:p>
            <a:pPr>
              <a:lnSpc>
                <a:spcPct val="100000"/>
              </a:lnSpc>
              <a:spcBef>
                <a:spcPts val="20"/>
              </a:spcBef>
            </a:pPr>
            <a:endParaRPr sz="1700">
              <a:latin typeface="Times New Roman"/>
              <a:cs typeface="Times New Roman"/>
            </a:endParaRPr>
          </a:p>
          <a:p>
            <a:pPr marL="12700" marR="5080">
              <a:lnSpc>
                <a:spcPct val="191700"/>
              </a:lnSpc>
              <a:spcBef>
                <a:spcPts val="5"/>
              </a:spcBef>
            </a:pPr>
            <a:r>
              <a:rPr dirty="0" sz="1200">
                <a:latin typeface="Times New Roman"/>
                <a:cs typeface="Times New Roman"/>
              </a:rPr>
              <a:t>9-13 cout &lt;&lt; e.First() &lt;&lt; “ “ &lt;&lt; e.Last() &lt;&lt; “ is overpaid” &lt;&lt; endl;  </a:t>
            </a:r>
            <a:r>
              <a:rPr dirty="0" sz="1200" spc="-5">
                <a:latin typeface="Times New Roman"/>
                <a:cs typeface="Times New Roman"/>
              </a:rPr>
              <a:t>As </a:t>
            </a:r>
            <a:r>
              <a:rPr dirty="0" sz="1200">
                <a:latin typeface="Times New Roman"/>
                <a:cs typeface="Times New Roman"/>
              </a:rPr>
              <a:t>per C++ </a:t>
            </a:r>
            <a:r>
              <a:rPr dirty="0" sz="1200" spc="-5">
                <a:latin typeface="Times New Roman"/>
                <a:cs typeface="Times New Roman"/>
              </a:rPr>
              <a:t>standard, </a:t>
            </a:r>
            <a:r>
              <a:rPr dirty="0" sz="1200">
                <a:latin typeface="Times New Roman"/>
                <a:cs typeface="Times New Roman"/>
              </a:rPr>
              <a:t>any of the five calls to &lt;&lt; operator might</a:t>
            </a:r>
            <a:r>
              <a:rPr dirty="0" sz="1200" spc="-105">
                <a:latin typeface="Times New Roman"/>
                <a:cs typeface="Times New Roman"/>
              </a:rPr>
              <a:t> </a:t>
            </a:r>
            <a:r>
              <a:rPr dirty="0" sz="1200">
                <a:latin typeface="Times New Roman"/>
                <a:cs typeface="Times New Roman"/>
              </a:rPr>
              <a:t>throw.</a:t>
            </a:r>
            <a:endParaRPr sz="1200">
              <a:latin typeface="Times New Roman"/>
              <a:cs typeface="Times New Roman"/>
            </a:endParaRPr>
          </a:p>
        </p:txBody>
      </p:sp>
      <p:sp>
        <p:nvSpPr>
          <p:cNvPr id="14" name="object 14"/>
          <p:cNvSpPr txBox="1"/>
          <p:nvPr/>
        </p:nvSpPr>
        <p:spPr>
          <a:xfrm>
            <a:off x="1358900" y="3329940"/>
            <a:ext cx="145351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14-15  cout &lt;&lt;</a:t>
            </a:r>
            <a:r>
              <a:rPr dirty="0" sz="1200" spc="-105">
                <a:latin typeface="Times New Roman"/>
                <a:cs typeface="Times New Roman"/>
              </a:rPr>
              <a:t> </a:t>
            </a:r>
            <a:r>
              <a:rPr dirty="0" sz="1200">
                <a:latin typeface="Times New Roman"/>
                <a:cs typeface="Times New Roman"/>
              </a:rPr>
              <a:t>e.First()</a:t>
            </a:r>
            <a:endParaRPr sz="1200">
              <a:latin typeface="Times New Roman"/>
              <a:cs typeface="Times New Roman"/>
            </a:endParaRPr>
          </a:p>
        </p:txBody>
      </p:sp>
      <p:sp>
        <p:nvSpPr>
          <p:cNvPr id="15" name="object 15"/>
          <p:cNvSpPr txBox="1"/>
          <p:nvPr/>
        </p:nvSpPr>
        <p:spPr>
          <a:xfrm>
            <a:off x="2826054" y="3329940"/>
            <a:ext cx="61912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&lt;&lt; “ “</a:t>
            </a:r>
            <a:r>
              <a:rPr dirty="0" sz="1200" spc="-100">
                <a:latin typeface="Times New Roman"/>
                <a:cs typeface="Times New Roman"/>
              </a:rPr>
              <a:t> </a:t>
            </a:r>
            <a:r>
              <a:rPr dirty="0" sz="1200">
                <a:latin typeface="Times New Roman"/>
                <a:cs typeface="Times New Roman"/>
              </a:rPr>
              <a:t>&lt;&lt;</a:t>
            </a:r>
            <a:endParaRPr sz="1200">
              <a:latin typeface="Times New Roman"/>
              <a:cs typeface="Times New Roman"/>
            </a:endParaRPr>
          </a:p>
        </p:txBody>
      </p:sp>
      <p:sp>
        <p:nvSpPr>
          <p:cNvPr id="16" name="object 16"/>
          <p:cNvSpPr txBox="1"/>
          <p:nvPr/>
        </p:nvSpPr>
        <p:spPr>
          <a:xfrm>
            <a:off x="3468623" y="3345179"/>
            <a:ext cx="482600" cy="175260"/>
          </a:xfrm>
          <a:prstGeom prst="rect">
            <a:avLst/>
          </a:prstGeom>
          <a:solidFill>
            <a:srgbClr val="C0C0C0"/>
          </a:solidFill>
        </p:spPr>
        <p:txBody>
          <a:bodyPr wrap="square" lIns="0" tIns="0" rIns="0" bIns="0" rtlCol="0" vert="horz">
            <a:spAutoFit/>
          </a:bodyPr>
          <a:lstStyle/>
          <a:p>
            <a:pPr marL="1270">
              <a:lnSpc>
                <a:spcPts val="1320"/>
              </a:lnSpc>
            </a:pPr>
            <a:r>
              <a:rPr dirty="0" sz="1200">
                <a:latin typeface="Times New Roman"/>
                <a:cs typeface="Times New Roman"/>
              </a:rPr>
              <a:t>e.Last()</a:t>
            </a:r>
            <a:endParaRPr sz="1200">
              <a:latin typeface="Times New Roman"/>
              <a:cs typeface="Times New Roman"/>
            </a:endParaRPr>
          </a:p>
        </p:txBody>
      </p:sp>
      <p:sp>
        <p:nvSpPr>
          <p:cNvPr id="17" name="object 17"/>
          <p:cNvSpPr txBox="1"/>
          <p:nvPr/>
        </p:nvSpPr>
        <p:spPr>
          <a:xfrm>
            <a:off x="3965397" y="3329940"/>
            <a:ext cx="159258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&lt;&lt; “ is overpaid” &lt;&lt;</a:t>
            </a:r>
            <a:r>
              <a:rPr dirty="0" sz="1200" spc="-105">
                <a:latin typeface="Times New Roman"/>
                <a:cs typeface="Times New Roman"/>
              </a:rPr>
              <a:t> </a:t>
            </a:r>
            <a:r>
              <a:rPr dirty="0" sz="1200">
                <a:latin typeface="Times New Roman"/>
                <a:cs typeface="Times New Roman"/>
              </a:rPr>
              <a:t>endl</a:t>
            </a:r>
            <a:endParaRPr sz="1200">
              <a:latin typeface="Times New Roman"/>
              <a:cs typeface="Times New Roman"/>
            </a:endParaRPr>
          </a:p>
        </p:txBody>
      </p:sp>
      <p:sp>
        <p:nvSpPr>
          <p:cNvPr id="18" name="object 18"/>
          <p:cNvSpPr txBox="1"/>
          <p:nvPr/>
        </p:nvSpPr>
        <p:spPr>
          <a:xfrm>
            <a:off x="1587500" y="3680459"/>
            <a:ext cx="113030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similar </a:t>
            </a:r>
            <a:r>
              <a:rPr dirty="0" sz="1200">
                <a:latin typeface="Times New Roman"/>
                <a:cs typeface="Times New Roman"/>
              </a:rPr>
              <a:t>to 2 and</a:t>
            </a:r>
            <a:r>
              <a:rPr dirty="0" sz="1200" spc="-100">
                <a:latin typeface="Times New Roman"/>
                <a:cs typeface="Times New Roman"/>
              </a:rPr>
              <a:t> </a:t>
            </a:r>
            <a:r>
              <a:rPr dirty="0" sz="1200">
                <a:latin typeface="Times New Roman"/>
                <a:cs typeface="Times New Roman"/>
              </a:rPr>
              <a:t>3.</a:t>
            </a:r>
            <a:endParaRPr sz="1200">
              <a:latin typeface="Times New Roman"/>
              <a:cs typeface="Times New Roman"/>
            </a:endParaRPr>
          </a:p>
        </p:txBody>
      </p:sp>
      <p:sp>
        <p:nvSpPr>
          <p:cNvPr id="19" name="object 19"/>
          <p:cNvSpPr/>
          <p:nvPr/>
        </p:nvSpPr>
        <p:spPr>
          <a:xfrm>
            <a:off x="3150107" y="4046220"/>
            <a:ext cx="469900" cy="175260"/>
          </a:xfrm>
          <a:custGeom>
            <a:avLst/>
            <a:gdLst/>
            <a:ahLst/>
            <a:cxnLst/>
            <a:rect l="l" t="t" r="r" b="b"/>
            <a:pathLst>
              <a:path w="469900" h="175260">
                <a:moveTo>
                  <a:pt x="0" y="0"/>
                </a:moveTo>
                <a:lnTo>
                  <a:pt x="469392" y="0"/>
                </a:lnTo>
                <a:lnTo>
                  <a:pt x="469392" y="175260"/>
                </a:lnTo>
                <a:lnTo>
                  <a:pt x="0" y="175260"/>
                </a:lnTo>
                <a:lnTo>
                  <a:pt x="0" y="0"/>
                </a:lnTo>
                <a:close/>
              </a:path>
            </a:pathLst>
          </a:custGeom>
          <a:solidFill>
            <a:srgbClr val="C0C0C0"/>
          </a:solidFill>
        </p:spPr>
        <p:txBody>
          <a:bodyPr wrap="square" lIns="0" tIns="0" rIns="0" bIns="0" rtlCol="0"/>
          <a:lstStyle/>
          <a:p/>
        </p:txBody>
      </p:sp>
      <p:sp>
        <p:nvSpPr>
          <p:cNvPr id="20" name="object 20"/>
          <p:cNvSpPr txBox="1"/>
          <p:nvPr/>
        </p:nvSpPr>
        <p:spPr>
          <a:xfrm>
            <a:off x="1358900" y="4030979"/>
            <a:ext cx="130746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16-17 return</a:t>
            </a:r>
            <a:r>
              <a:rPr dirty="0" sz="1200" spc="-100">
                <a:latin typeface="Times New Roman"/>
                <a:cs typeface="Times New Roman"/>
              </a:rPr>
              <a:t> </a:t>
            </a:r>
            <a:r>
              <a:rPr dirty="0" sz="1200">
                <a:latin typeface="Times New Roman"/>
                <a:cs typeface="Times New Roman"/>
              </a:rPr>
              <a:t>e.First()</a:t>
            </a:r>
            <a:endParaRPr sz="1200">
              <a:latin typeface="Times New Roman"/>
              <a:cs typeface="Times New Roman"/>
            </a:endParaRPr>
          </a:p>
        </p:txBody>
      </p:sp>
      <p:sp>
        <p:nvSpPr>
          <p:cNvPr id="21" name="object 21"/>
          <p:cNvSpPr txBox="1"/>
          <p:nvPr/>
        </p:nvSpPr>
        <p:spPr>
          <a:xfrm>
            <a:off x="2679446" y="4030979"/>
            <a:ext cx="99758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 “ “ +</a:t>
            </a:r>
            <a:r>
              <a:rPr dirty="0" sz="1200" spc="-100">
                <a:latin typeface="Times New Roman"/>
                <a:cs typeface="Times New Roman"/>
              </a:rPr>
              <a:t> </a:t>
            </a:r>
            <a:r>
              <a:rPr dirty="0" sz="1200">
                <a:latin typeface="Times New Roman"/>
                <a:cs typeface="Times New Roman"/>
              </a:rPr>
              <a:t>e.Last();</a:t>
            </a:r>
            <a:endParaRPr sz="1200">
              <a:latin typeface="Times New Roman"/>
              <a:cs typeface="Times New Roman"/>
            </a:endParaRPr>
          </a:p>
        </p:txBody>
      </p:sp>
      <p:sp>
        <p:nvSpPr>
          <p:cNvPr id="22" name="object 22"/>
          <p:cNvSpPr txBox="1"/>
          <p:nvPr/>
        </p:nvSpPr>
        <p:spPr>
          <a:xfrm>
            <a:off x="1587500" y="4381500"/>
            <a:ext cx="103759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similar </a:t>
            </a:r>
            <a:r>
              <a:rPr dirty="0" sz="1200">
                <a:latin typeface="Times New Roman"/>
                <a:cs typeface="Times New Roman"/>
              </a:rPr>
              <a:t>to</a:t>
            </a:r>
            <a:r>
              <a:rPr dirty="0" sz="1200" spc="-95">
                <a:latin typeface="Times New Roman"/>
                <a:cs typeface="Times New Roman"/>
              </a:rPr>
              <a:t> </a:t>
            </a:r>
            <a:r>
              <a:rPr dirty="0" sz="1200">
                <a:latin typeface="Times New Roman"/>
                <a:cs typeface="Times New Roman"/>
              </a:rPr>
              <a:t>14-15.</a:t>
            </a:r>
            <a:endParaRPr sz="1200">
              <a:latin typeface="Times New Roman"/>
              <a:cs typeface="Times New Roman"/>
            </a:endParaRPr>
          </a:p>
        </p:txBody>
      </p:sp>
      <p:sp>
        <p:nvSpPr>
          <p:cNvPr id="23" name="object 23"/>
          <p:cNvSpPr/>
          <p:nvPr/>
        </p:nvSpPr>
        <p:spPr>
          <a:xfrm>
            <a:off x="2691383" y="4747259"/>
            <a:ext cx="85725" cy="175260"/>
          </a:xfrm>
          <a:custGeom>
            <a:avLst/>
            <a:gdLst/>
            <a:ahLst/>
            <a:cxnLst/>
            <a:rect l="l" t="t" r="r" b="b"/>
            <a:pathLst>
              <a:path w="85725" h="175260">
                <a:moveTo>
                  <a:pt x="0" y="0"/>
                </a:moveTo>
                <a:lnTo>
                  <a:pt x="85343" y="0"/>
                </a:lnTo>
                <a:lnTo>
                  <a:pt x="85343" y="175260"/>
                </a:lnTo>
                <a:lnTo>
                  <a:pt x="0" y="175260"/>
                </a:lnTo>
                <a:lnTo>
                  <a:pt x="0" y="0"/>
                </a:lnTo>
                <a:close/>
              </a:path>
            </a:pathLst>
          </a:custGeom>
          <a:solidFill>
            <a:srgbClr val="C0C0C0"/>
          </a:solidFill>
        </p:spPr>
        <p:txBody>
          <a:bodyPr wrap="square" lIns="0" tIns="0" rIns="0" bIns="0" rtlCol="0"/>
          <a:lstStyle/>
          <a:p/>
        </p:txBody>
      </p:sp>
      <p:sp>
        <p:nvSpPr>
          <p:cNvPr id="24" name="object 24"/>
          <p:cNvSpPr/>
          <p:nvPr/>
        </p:nvSpPr>
        <p:spPr>
          <a:xfrm>
            <a:off x="3026664" y="4747259"/>
            <a:ext cx="85725" cy="175260"/>
          </a:xfrm>
          <a:custGeom>
            <a:avLst/>
            <a:gdLst/>
            <a:ahLst/>
            <a:cxnLst/>
            <a:rect l="l" t="t" r="r" b="b"/>
            <a:pathLst>
              <a:path w="85725" h="175260">
                <a:moveTo>
                  <a:pt x="0" y="0"/>
                </a:moveTo>
                <a:lnTo>
                  <a:pt x="85343" y="0"/>
                </a:lnTo>
                <a:lnTo>
                  <a:pt x="85343" y="175260"/>
                </a:lnTo>
                <a:lnTo>
                  <a:pt x="0" y="175260"/>
                </a:lnTo>
                <a:lnTo>
                  <a:pt x="0" y="0"/>
                </a:lnTo>
                <a:close/>
              </a:path>
            </a:pathLst>
          </a:custGeom>
          <a:solidFill>
            <a:srgbClr val="C0C0C0"/>
          </a:solidFill>
        </p:spPr>
        <p:txBody>
          <a:bodyPr wrap="square" lIns="0" tIns="0" rIns="0" bIns="0" rtlCol="0"/>
          <a:lstStyle/>
          <a:p/>
        </p:txBody>
      </p:sp>
      <p:sp>
        <p:nvSpPr>
          <p:cNvPr id="25" name="object 25"/>
          <p:cNvSpPr txBox="1"/>
          <p:nvPr/>
        </p:nvSpPr>
        <p:spPr>
          <a:xfrm>
            <a:off x="1358900" y="4732020"/>
            <a:ext cx="130873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18-19 return</a:t>
            </a:r>
            <a:r>
              <a:rPr dirty="0" sz="1200" spc="-100">
                <a:latin typeface="Times New Roman"/>
                <a:cs typeface="Times New Roman"/>
              </a:rPr>
              <a:t> </a:t>
            </a:r>
            <a:r>
              <a:rPr dirty="0" sz="1200">
                <a:latin typeface="Times New Roman"/>
                <a:cs typeface="Times New Roman"/>
              </a:rPr>
              <a:t>e.First()</a:t>
            </a:r>
            <a:endParaRPr sz="1200">
              <a:latin typeface="Times New Roman"/>
              <a:cs typeface="Times New Roman"/>
            </a:endParaRPr>
          </a:p>
        </p:txBody>
      </p:sp>
      <p:sp>
        <p:nvSpPr>
          <p:cNvPr id="26" name="object 26"/>
          <p:cNvSpPr txBox="1"/>
          <p:nvPr/>
        </p:nvSpPr>
        <p:spPr>
          <a:xfrm>
            <a:off x="2691383" y="4732020"/>
            <a:ext cx="985519" cy="194945"/>
          </a:xfrm>
          <a:prstGeom prst="rect">
            <a:avLst/>
          </a:prstGeom>
        </p:spPr>
        <p:txBody>
          <a:bodyPr wrap="square" lIns="0" tIns="0" rIns="0" bIns="0" rtlCol="0" vert="horz">
            <a:spAutoFit/>
          </a:bodyPr>
          <a:lstStyle/>
          <a:p>
            <a:pPr marL="635">
              <a:lnSpc>
                <a:spcPct val="100000"/>
              </a:lnSpc>
            </a:pPr>
            <a:r>
              <a:rPr dirty="0" sz="1200">
                <a:latin typeface="Times New Roman"/>
                <a:cs typeface="Times New Roman"/>
              </a:rPr>
              <a:t>+ “ “ +</a:t>
            </a:r>
            <a:r>
              <a:rPr dirty="0" sz="1200" spc="-100">
                <a:latin typeface="Times New Roman"/>
                <a:cs typeface="Times New Roman"/>
              </a:rPr>
              <a:t> </a:t>
            </a:r>
            <a:r>
              <a:rPr dirty="0" sz="1200">
                <a:latin typeface="Times New Roman"/>
                <a:cs typeface="Times New Roman"/>
              </a:rPr>
              <a:t>e.Last();</a:t>
            </a:r>
            <a:endParaRPr sz="1200">
              <a:latin typeface="Times New Roman"/>
              <a:cs typeface="Times New Roman"/>
            </a:endParaRPr>
          </a:p>
        </p:txBody>
      </p:sp>
      <p:sp>
        <p:nvSpPr>
          <p:cNvPr id="27" name="object 27"/>
          <p:cNvSpPr/>
          <p:nvPr/>
        </p:nvSpPr>
        <p:spPr>
          <a:xfrm>
            <a:off x="2650235" y="5448300"/>
            <a:ext cx="172720" cy="175260"/>
          </a:xfrm>
          <a:custGeom>
            <a:avLst/>
            <a:gdLst/>
            <a:ahLst/>
            <a:cxnLst/>
            <a:rect l="l" t="t" r="r" b="b"/>
            <a:pathLst>
              <a:path w="172719" h="175260">
                <a:moveTo>
                  <a:pt x="0" y="0"/>
                </a:moveTo>
                <a:lnTo>
                  <a:pt x="172212" y="0"/>
                </a:lnTo>
                <a:lnTo>
                  <a:pt x="172212" y="175260"/>
                </a:lnTo>
                <a:lnTo>
                  <a:pt x="0" y="175260"/>
                </a:lnTo>
                <a:lnTo>
                  <a:pt x="0" y="0"/>
                </a:lnTo>
                <a:close/>
              </a:path>
            </a:pathLst>
          </a:custGeom>
          <a:solidFill>
            <a:srgbClr val="C0C0C0"/>
          </a:solidFill>
        </p:spPr>
        <p:txBody>
          <a:bodyPr wrap="square" lIns="0" tIns="0" rIns="0" bIns="0" rtlCol="0"/>
          <a:lstStyle/>
          <a:p/>
        </p:txBody>
      </p:sp>
      <p:sp>
        <p:nvSpPr>
          <p:cNvPr id="28" name="object 28"/>
          <p:cNvSpPr txBox="1"/>
          <p:nvPr/>
        </p:nvSpPr>
        <p:spPr>
          <a:xfrm>
            <a:off x="1358900" y="5082540"/>
            <a:ext cx="5282565" cy="1970405"/>
          </a:xfrm>
          <a:prstGeom prst="rect">
            <a:avLst/>
          </a:prstGeom>
        </p:spPr>
        <p:txBody>
          <a:bodyPr wrap="square" lIns="0" tIns="0" rIns="0" bIns="0" rtlCol="0" vert="horz">
            <a:spAutoFit/>
          </a:bodyPr>
          <a:lstStyle/>
          <a:p>
            <a:pPr marL="241300">
              <a:lnSpc>
                <a:spcPct val="100000"/>
              </a:lnSpc>
            </a:pPr>
            <a:r>
              <a:rPr dirty="0" sz="1200" spc="-5">
                <a:latin typeface="Times New Roman"/>
                <a:cs typeface="Times New Roman"/>
              </a:rPr>
              <a:t>similar </a:t>
            </a:r>
            <a:r>
              <a:rPr dirty="0" sz="1200">
                <a:latin typeface="Times New Roman"/>
                <a:cs typeface="Times New Roman"/>
              </a:rPr>
              <a:t>to 6,7, and</a:t>
            </a:r>
            <a:r>
              <a:rPr dirty="0" sz="1200" spc="-100">
                <a:latin typeface="Times New Roman"/>
                <a:cs typeface="Times New Roman"/>
              </a:rPr>
              <a:t> </a:t>
            </a:r>
            <a:r>
              <a:rPr dirty="0" sz="1200">
                <a:latin typeface="Times New Roman"/>
                <a:cs typeface="Times New Roman"/>
              </a:rPr>
              <a:t>8.</a:t>
            </a:r>
            <a:endParaRPr sz="1200">
              <a:latin typeface="Times New Roman"/>
              <a:cs typeface="Times New Roman"/>
            </a:endParaRPr>
          </a:p>
          <a:p>
            <a:pPr marL="241300" marR="3134360" indent="-228600">
              <a:lnSpc>
                <a:spcPct val="191700"/>
              </a:lnSpc>
              <a:buAutoNum type="arabicPeriod" startAt="20"/>
              <a:tabLst>
                <a:tab pos="241300" algn="l"/>
              </a:tabLst>
            </a:pPr>
            <a:r>
              <a:rPr dirty="0" sz="1200">
                <a:latin typeface="Times New Roman"/>
                <a:cs typeface="Times New Roman"/>
              </a:rPr>
              <a:t>return e.First() + “ “ +</a:t>
            </a:r>
            <a:r>
              <a:rPr dirty="0" sz="1200" spc="-105">
                <a:latin typeface="Times New Roman"/>
                <a:cs typeface="Times New Roman"/>
              </a:rPr>
              <a:t> </a:t>
            </a:r>
            <a:r>
              <a:rPr dirty="0" sz="1200">
                <a:latin typeface="Times New Roman"/>
                <a:cs typeface="Times New Roman"/>
              </a:rPr>
              <a:t>e.Last();  </a:t>
            </a:r>
            <a:r>
              <a:rPr dirty="0" sz="1200" spc="-5">
                <a:latin typeface="Times New Roman"/>
                <a:cs typeface="Times New Roman"/>
              </a:rPr>
              <a:t>similar </a:t>
            </a:r>
            <a:r>
              <a:rPr dirty="0" sz="1200">
                <a:latin typeface="Times New Roman"/>
                <a:cs typeface="Times New Roman"/>
              </a:rPr>
              <a:t>to</a:t>
            </a:r>
            <a:r>
              <a:rPr dirty="0" sz="1200" spc="-95">
                <a:latin typeface="Times New Roman"/>
                <a:cs typeface="Times New Roman"/>
              </a:rPr>
              <a:t> </a:t>
            </a:r>
            <a:r>
              <a:rPr dirty="0" sz="1200">
                <a:latin typeface="Times New Roman"/>
                <a:cs typeface="Times New Roman"/>
              </a:rPr>
              <a:t>4.</a:t>
            </a:r>
            <a:endParaRPr sz="1200">
              <a:latin typeface="Times New Roman"/>
              <a:cs typeface="Times New Roman"/>
            </a:endParaRPr>
          </a:p>
          <a:p>
            <a:pPr>
              <a:lnSpc>
                <a:spcPct val="100000"/>
              </a:lnSpc>
              <a:spcBef>
                <a:spcPts val="20"/>
              </a:spcBef>
              <a:buFont typeface="Times New Roman"/>
              <a:buAutoNum type="arabicPeriod" startAt="20"/>
            </a:pPr>
            <a:endParaRPr sz="1150">
              <a:latin typeface="Times New Roman"/>
              <a:cs typeface="Times New Roman"/>
            </a:endParaRPr>
          </a:p>
          <a:p>
            <a:pPr marL="12700">
              <a:lnSpc>
                <a:spcPct val="100000"/>
              </a:lnSpc>
            </a:pPr>
            <a:r>
              <a:rPr dirty="0" sz="1200" spc="-5" b="1">
                <a:latin typeface="Times New Roman"/>
                <a:cs typeface="Times New Roman"/>
              </a:rPr>
              <a:t>Summary:</a:t>
            </a:r>
            <a:endParaRPr sz="1200">
              <a:latin typeface="Times New Roman"/>
              <a:cs typeface="Times New Roman"/>
            </a:endParaRPr>
          </a:p>
          <a:p>
            <a:pPr>
              <a:lnSpc>
                <a:spcPct val="100000"/>
              </a:lnSpc>
            </a:pPr>
            <a:endParaRPr sz="1300">
              <a:latin typeface="Times New Roman"/>
              <a:cs typeface="Times New Roman"/>
            </a:endParaRPr>
          </a:p>
          <a:p>
            <a:pPr lvl="1" marL="469900" marR="5080" indent="-228600">
              <a:lnSpc>
                <a:spcPts val="1370"/>
              </a:lnSpc>
              <a:buFont typeface="Symbol"/>
              <a:buChar char=""/>
              <a:tabLst>
                <a:tab pos="469265" algn="l"/>
                <a:tab pos="469900" algn="l"/>
              </a:tabLst>
            </a:pPr>
            <a:r>
              <a:rPr dirty="0" sz="1200">
                <a:latin typeface="Times New Roman"/>
                <a:cs typeface="Times New Roman"/>
              </a:rPr>
              <a:t>A number of invisible execution paths can exist in </a:t>
            </a:r>
            <a:r>
              <a:rPr dirty="0" sz="1200" spc="-5">
                <a:latin typeface="Times New Roman"/>
                <a:cs typeface="Times New Roman"/>
              </a:rPr>
              <a:t>simple </a:t>
            </a:r>
            <a:r>
              <a:rPr dirty="0" sz="1200">
                <a:latin typeface="Times New Roman"/>
                <a:cs typeface="Times New Roman"/>
              </a:rPr>
              <a:t>code in a language  that allows</a:t>
            </a:r>
            <a:r>
              <a:rPr dirty="0" sz="1200" spc="-110">
                <a:latin typeface="Times New Roman"/>
                <a:cs typeface="Times New Roman"/>
              </a:rPr>
              <a:t> </a:t>
            </a:r>
            <a:r>
              <a:rPr dirty="0" sz="1200">
                <a:latin typeface="Times New Roman"/>
                <a:cs typeface="Times New Roman"/>
              </a:rPr>
              <a:t>exceptions.</a:t>
            </a:r>
            <a:endParaRPr sz="1200">
              <a:latin typeface="Times New Roman"/>
              <a:cs typeface="Times New Roman"/>
            </a:endParaRPr>
          </a:p>
          <a:p>
            <a:pPr lvl="1" marL="469900" indent="-228600">
              <a:lnSpc>
                <a:spcPct val="100000"/>
              </a:lnSpc>
              <a:buFont typeface="Symbol"/>
              <a:buChar char=""/>
              <a:tabLst>
                <a:tab pos="469265" algn="l"/>
                <a:tab pos="469900" algn="l"/>
              </a:tabLst>
            </a:pPr>
            <a:r>
              <a:rPr dirty="0" sz="1200" spc="-5">
                <a:latin typeface="Times New Roman"/>
                <a:cs typeface="Times New Roman"/>
              </a:rPr>
              <a:t>Always </a:t>
            </a:r>
            <a:r>
              <a:rPr dirty="0" sz="1200">
                <a:latin typeface="Times New Roman"/>
                <a:cs typeface="Times New Roman"/>
              </a:rPr>
              <a:t>be exception-aware. </a:t>
            </a:r>
            <a:r>
              <a:rPr dirty="0" sz="1200" spc="-5">
                <a:latin typeface="Times New Roman"/>
                <a:cs typeface="Times New Roman"/>
              </a:rPr>
              <a:t>Know what </a:t>
            </a:r>
            <a:r>
              <a:rPr dirty="0" sz="1200">
                <a:latin typeface="Times New Roman"/>
                <a:cs typeface="Times New Roman"/>
              </a:rPr>
              <a:t>code might emit</a:t>
            </a:r>
            <a:r>
              <a:rPr dirty="0" sz="1200" spc="-90">
                <a:latin typeface="Times New Roman"/>
                <a:cs typeface="Times New Roman"/>
              </a:rPr>
              <a:t> </a:t>
            </a:r>
            <a:r>
              <a:rPr dirty="0" sz="1200">
                <a:latin typeface="Times New Roman"/>
                <a:cs typeface="Times New Roman"/>
              </a:rPr>
              <a:t>exceptions.</a:t>
            </a:r>
            <a:endParaRPr sz="1200">
              <a:latin typeface="Times New Roman"/>
              <a:cs typeface="Times New Roman"/>
            </a:endParaRPr>
          </a:p>
        </p:txBody>
      </p:sp>
      <p:sp>
        <p:nvSpPr>
          <p:cNvPr id="29" name="object 2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1800" cy="8231505"/>
          </a:xfrm>
          <a:prstGeom prst="rect">
            <a:avLst/>
          </a:prstGeom>
        </p:spPr>
        <p:txBody>
          <a:bodyPr wrap="square" lIns="0" tIns="0" rIns="0" bIns="0" rtlCol="0" vert="horz">
            <a:spAutoFit/>
          </a:bodyPr>
          <a:lstStyle/>
          <a:p>
            <a:pPr algn="just" marL="12700">
              <a:lnSpc>
                <a:spcPts val="1400"/>
              </a:lnSpc>
            </a:pPr>
            <a:r>
              <a:rPr dirty="0" sz="1200" b="1">
                <a:latin typeface="Times New Roman"/>
                <a:cs typeface="Times New Roman"/>
              </a:rPr>
              <a:t>The</a:t>
            </a:r>
            <a:r>
              <a:rPr dirty="0" sz="1200" spc="-100" b="1">
                <a:latin typeface="Times New Roman"/>
                <a:cs typeface="Times New Roman"/>
              </a:rPr>
              <a:t> </a:t>
            </a:r>
            <a:r>
              <a:rPr dirty="0" sz="1200" spc="-5" b="1">
                <a:latin typeface="Times New Roman"/>
                <a:cs typeface="Times New Roman"/>
              </a:rPr>
              <a:t>Challenge:</a:t>
            </a:r>
            <a:endParaRPr sz="1200">
              <a:latin typeface="Times New Roman"/>
              <a:cs typeface="Times New Roman"/>
            </a:endParaRPr>
          </a:p>
          <a:p>
            <a:pPr algn="just" marL="12700" marR="6985">
              <a:lnSpc>
                <a:spcPts val="1380"/>
              </a:lnSpc>
              <a:spcBef>
                <a:spcPts val="50"/>
              </a:spcBef>
            </a:pPr>
            <a:r>
              <a:rPr dirty="0" sz="1200">
                <a:latin typeface="Times New Roman"/>
                <a:cs typeface="Times New Roman"/>
              </a:rPr>
              <a:t>Can </a:t>
            </a:r>
            <a:r>
              <a:rPr dirty="0" sz="1200" spc="-5">
                <a:latin typeface="Times New Roman"/>
                <a:cs typeface="Times New Roman"/>
              </a:rPr>
              <a:t>we </a:t>
            </a:r>
            <a:r>
              <a:rPr dirty="0" sz="1200">
                <a:latin typeface="Times New Roman"/>
                <a:cs typeface="Times New Roman"/>
              </a:rPr>
              <a:t>make this code exception </a:t>
            </a:r>
            <a:r>
              <a:rPr dirty="0" sz="1200" spc="-5">
                <a:latin typeface="Times New Roman"/>
                <a:cs typeface="Times New Roman"/>
              </a:rPr>
              <a:t>safe </a:t>
            </a:r>
            <a:r>
              <a:rPr dirty="0" sz="1200">
                <a:latin typeface="Times New Roman"/>
                <a:cs typeface="Times New Roman"/>
              </a:rPr>
              <a:t>and exception neutral? That is, rewrite it (if  needed) </a:t>
            </a:r>
            <a:r>
              <a:rPr dirty="0" sz="1200" spc="-5">
                <a:latin typeface="Times New Roman"/>
                <a:cs typeface="Times New Roman"/>
              </a:rPr>
              <a:t>so </a:t>
            </a:r>
            <a:r>
              <a:rPr dirty="0" sz="1200">
                <a:latin typeface="Times New Roman"/>
                <a:cs typeface="Times New Roman"/>
              </a:rPr>
              <a:t>that it </a:t>
            </a:r>
            <a:r>
              <a:rPr dirty="0" sz="1200" spc="-5">
                <a:latin typeface="Times New Roman"/>
                <a:cs typeface="Times New Roman"/>
              </a:rPr>
              <a:t>works </a:t>
            </a:r>
            <a:r>
              <a:rPr dirty="0" sz="1200">
                <a:latin typeface="Times New Roman"/>
                <a:cs typeface="Times New Roman"/>
              </a:rPr>
              <a:t>properly in the presence of an exception and propagates all  exceptions to the</a:t>
            </a:r>
            <a:r>
              <a:rPr dirty="0" sz="1200" spc="-114">
                <a:latin typeface="Times New Roman"/>
                <a:cs typeface="Times New Roman"/>
              </a:rPr>
              <a:t> </a:t>
            </a:r>
            <a:r>
              <a:rPr dirty="0" sz="1200">
                <a:latin typeface="Times New Roman"/>
                <a:cs typeface="Times New Roman"/>
              </a:rPr>
              <a:t>caller?</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b="1">
                <a:latin typeface="Times New Roman"/>
                <a:cs typeface="Times New Roman"/>
              </a:rPr>
              <a:t>Exception-Safety:</a:t>
            </a:r>
            <a:endParaRPr sz="1200">
              <a:latin typeface="Times New Roman"/>
              <a:cs typeface="Times New Roman"/>
            </a:endParaRPr>
          </a:p>
          <a:p>
            <a:pPr algn="just" marL="12700" marR="5715">
              <a:lnSpc>
                <a:spcPts val="1380"/>
              </a:lnSpc>
              <a:spcBef>
                <a:spcPts val="50"/>
              </a:spcBef>
            </a:pPr>
            <a:r>
              <a:rPr dirty="0" sz="1200">
                <a:latin typeface="Times New Roman"/>
                <a:cs typeface="Times New Roman"/>
              </a:rPr>
              <a:t>A function is exception </a:t>
            </a:r>
            <a:r>
              <a:rPr dirty="0" sz="1200" spc="-5">
                <a:latin typeface="Times New Roman"/>
                <a:cs typeface="Times New Roman"/>
              </a:rPr>
              <a:t>safe </a:t>
            </a:r>
            <a:r>
              <a:rPr dirty="0" sz="1200">
                <a:latin typeface="Times New Roman"/>
                <a:cs typeface="Times New Roman"/>
              </a:rPr>
              <a:t>if it might throw but do not have any </a:t>
            </a:r>
            <a:r>
              <a:rPr dirty="0" sz="1200" spc="-5">
                <a:latin typeface="Times New Roman"/>
                <a:cs typeface="Times New Roman"/>
              </a:rPr>
              <a:t>side </a:t>
            </a:r>
            <a:r>
              <a:rPr dirty="0" sz="1200">
                <a:latin typeface="Times New Roman"/>
                <a:cs typeface="Times New Roman"/>
              </a:rPr>
              <a:t>effects if it does  throw and </a:t>
            </a:r>
            <a:r>
              <a:rPr dirty="0" sz="1200" spc="10">
                <a:latin typeface="Times New Roman"/>
                <a:cs typeface="Times New Roman"/>
              </a:rPr>
              <a:t>any </a:t>
            </a:r>
            <a:r>
              <a:rPr dirty="0" sz="1200">
                <a:latin typeface="Times New Roman"/>
                <a:cs typeface="Times New Roman"/>
              </a:rPr>
              <a:t>objects being </a:t>
            </a:r>
            <a:r>
              <a:rPr dirty="0" sz="1200" spc="5">
                <a:latin typeface="Times New Roman"/>
                <a:cs typeface="Times New Roman"/>
              </a:rPr>
              <a:t>used, </a:t>
            </a:r>
            <a:r>
              <a:rPr dirty="0" sz="1200">
                <a:latin typeface="Times New Roman"/>
                <a:cs typeface="Times New Roman"/>
              </a:rPr>
              <a:t>including temporaries, are exception </a:t>
            </a:r>
            <a:r>
              <a:rPr dirty="0" sz="1200" spc="5">
                <a:latin typeface="Times New Roman"/>
                <a:cs typeface="Times New Roman"/>
              </a:rPr>
              <a:t>safe </a:t>
            </a:r>
            <a:r>
              <a:rPr dirty="0" sz="1200">
                <a:latin typeface="Times New Roman"/>
                <a:cs typeface="Times New Roman"/>
              </a:rPr>
              <a:t>and clean-up  there resources </a:t>
            </a:r>
            <a:r>
              <a:rPr dirty="0" sz="1200" spc="-5">
                <a:latin typeface="Times New Roman"/>
                <a:cs typeface="Times New Roman"/>
              </a:rPr>
              <a:t>when</a:t>
            </a:r>
            <a:r>
              <a:rPr dirty="0" sz="1200" spc="-100">
                <a:latin typeface="Times New Roman"/>
                <a:cs typeface="Times New Roman"/>
              </a:rPr>
              <a:t> </a:t>
            </a:r>
            <a:r>
              <a:rPr dirty="0" sz="1200">
                <a:latin typeface="Times New Roman"/>
                <a:cs typeface="Times New Roman"/>
              </a:rPr>
              <a:t>destroyed.</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b="1">
                <a:latin typeface="Times New Roman"/>
                <a:cs typeface="Times New Roman"/>
              </a:rPr>
              <a:t>Exception</a:t>
            </a:r>
            <a:r>
              <a:rPr dirty="0" sz="1200" spc="-100" b="1">
                <a:latin typeface="Times New Roman"/>
                <a:cs typeface="Times New Roman"/>
              </a:rPr>
              <a:t> </a:t>
            </a:r>
            <a:r>
              <a:rPr dirty="0" sz="1200" spc="-5" b="1">
                <a:latin typeface="Times New Roman"/>
                <a:cs typeface="Times New Roman"/>
              </a:rPr>
              <a:t>Neutral:</a:t>
            </a:r>
            <a:endParaRPr sz="1200">
              <a:latin typeface="Times New Roman"/>
              <a:cs typeface="Times New Roman"/>
            </a:endParaRPr>
          </a:p>
          <a:p>
            <a:pPr algn="just" marL="12700">
              <a:lnSpc>
                <a:spcPts val="1400"/>
              </a:lnSpc>
            </a:pPr>
            <a:r>
              <a:rPr dirty="0" sz="1200">
                <a:latin typeface="Times New Roman"/>
                <a:cs typeface="Times New Roman"/>
              </a:rPr>
              <a:t>A function is </a:t>
            </a:r>
            <a:r>
              <a:rPr dirty="0" sz="1200" spc="-5">
                <a:latin typeface="Times New Roman"/>
                <a:cs typeface="Times New Roman"/>
              </a:rPr>
              <a:t>said </a:t>
            </a:r>
            <a:r>
              <a:rPr dirty="0" sz="1200">
                <a:latin typeface="Times New Roman"/>
                <a:cs typeface="Times New Roman"/>
              </a:rPr>
              <a:t>to be exception neutral if it propagates all exceptions to the</a:t>
            </a:r>
            <a:r>
              <a:rPr dirty="0" sz="1200" spc="-135">
                <a:latin typeface="Times New Roman"/>
                <a:cs typeface="Times New Roman"/>
              </a:rPr>
              <a:t> </a:t>
            </a:r>
            <a:r>
              <a:rPr dirty="0" sz="1200">
                <a:latin typeface="Times New Roman"/>
                <a:cs typeface="Times New Roman"/>
              </a:rPr>
              <a:t>caller.</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12700">
              <a:lnSpc>
                <a:spcPct val="100000"/>
              </a:lnSpc>
            </a:pPr>
            <a:r>
              <a:rPr dirty="0" sz="1200" b="1">
                <a:latin typeface="Times New Roman"/>
                <a:cs typeface="Times New Roman"/>
              </a:rPr>
              <a:t>Levels of Exception</a:t>
            </a:r>
            <a:r>
              <a:rPr dirty="0" sz="1200" spc="-100" b="1">
                <a:latin typeface="Times New Roman"/>
                <a:cs typeface="Times New Roman"/>
              </a:rPr>
              <a:t> </a:t>
            </a:r>
            <a:r>
              <a:rPr dirty="0" sz="1200" spc="-5" b="1">
                <a:latin typeface="Times New Roman"/>
                <a:cs typeface="Times New Roman"/>
              </a:rPr>
              <a:t>Safety</a:t>
            </a:r>
            <a:endParaRPr sz="1200">
              <a:latin typeface="Times New Roman"/>
              <a:cs typeface="Times New Roman"/>
            </a:endParaRPr>
          </a:p>
          <a:p>
            <a:pPr marL="241300" marR="5080" indent="-228600">
              <a:lnSpc>
                <a:spcPts val="1370"/>
              </a:lnSpc>
              <a:spcBef>
                <a:spcPts val="114"/>
              </a:spcBef>
              <a:buFont typeface="Symbol"/>
              <a:buChar char=""/>
              <a:tabLst>
                <a:tab pos="240665" algn="l"/>
                <a:tab pos="241300" algn="l"/>
              </a:tabLst>
            </a:pPr>
            <a:r>
              <a:rPr dirty="0" sz="1200">
                <a:latin typeface="Times New Roman"/>
                <a:cs typeface="Times New Roman"/>
              </a:rPr>
              <a:t>Basic </a:t>
            </a:r>
            <a:r>
              <a:rPr dirty="0" sz="1200" spc="-5">
                <a:latin typeface="Times New Roman"/>
                <a:cs typeface="Times New Roman"/>
              </a:rPr>
              <a:t>Guarantee: </a:t>
            </a:r>
            <a:r>
              <a:rPr dirty="0" sz="1200">
                <a:latin typeface="Times New Roman"/>
                <a:cs typeface="Times New Roman"/>
              </a:rPr>
              <a:t>Ensures that temporaries are destroyed properly and there are no  memory</a:t>
            </a:r>
            <a:r>
              <a:rPr dirty="0" sz="1200" spc="-105">
                <a:latin typeface="Times New Roman"/>
                <a:cs typeface="Times New Roman"/>
              </a:rPr>
              <a:t> </a:t>
            </a:r>
            <a:r>
              <a:rPr dirty="0" sz="1200">
                <a:latin typeface="Times New Roman"/>
                <a:cs typeface="Times New Roman"/>
              </a:rPr>
              <a:t>leaks.</a:t>
            </a:r>
            <a:endParaRPr sz="1200">
              <a:latin typeface="Times New Roman"/>
              <a:cs typeface="Times New Roman"/>
            </a:endParaRPr>
          </a:p>
          <a:p>
            <a:pPr marL="241300" marR="6350" indent="-228600">
              <a:lnSpc>
                <a:spcPts val="1370"/>
              </a:lnSpc>
              <a:spcBef>
                <a:spcPts val="105"/>
              </a:spcBef>
              <a:buFont typeface="Symbol"/>
              <a:buChar char=""/>
              <a:tabLst>
                <a:tab pos="240665" algn="l"/>
                <a:tab pos="241300" algn="l"/>
              </a:tabLst>
            </a:pPr>
            <a:r>
              <a:rPr dirty="0" sz="1200" spc="-5">
                <a:latin typeface="Times New Roman"/>
                <a:cs typeface="Times New Roman"/>
              </a:rPr>
              <a:t>Strong Guarantee: </a:t>
            </a:r>
            <a:r>
              <a:rPr dirty="0" sz="1200">
                <a:latin typeface="Times New Roman"/>
                <a:cs typeface="Times New Roman"/>
              </a:rPr>
              <a:t>Ensures basic guarantee as </a:t>
            </a:r>
            <a:r>
              <a:rPr dirty="0" sz="1200" spc="-5">
                <a:latin typeface="Times New Roman"/>
                <a:cs typeface="Times New Roman"/>
              </a:rPr>
              <a:t>well </a:t>
            </a:r>
            <a:r>
              <a:rPr dirty="0" sz="1200">
                <a:latin typeface="Times New Roman"/>
                <a:cs typeface="Times New Roman"/>
              </a:rPr>
              <a:t>as there is full-commit or roll-  back.</a:t>
            </a:r>
            <a:endParaRPr sz="1200">
              <a:latin typeface="Times New Roman"/>
              <a:cs typeface="Times New Roman"/>
            </a:endParaRPr>
          </a:p>
          <a:p>
            <a:pPr algn="just" marL="241300" indent="-228600">
              <a:lnSpc>
                <a:spcPct val="100000"/>
              </a:lnSpc>
              <a:buFont typeface="Symbol"/>
              <a:buChar char=""/>
              <a:tabLst>
                <a:tab pos="241300" algn="l"/>
              </a:tabLst>
            </a:pPr>
            <a:r>
              <a:rPr dirty="0" sz="1200" spc="-5">
                <a:latin typeface="Times New Roman"/>
                <a:cs typeface="Times New Roman"/>
              </a:rPr>
              <a:t>No-throw Guarantee: </a:t>
            </a:r>
            <a:r>
              <a:rPr dirty="0" sz="1200">
                <a:latin typeface="Times New Roman"/>
                <a:cs typeface="Times New Roman"/>
              </a:rPr>
              <a:t>Ensure that a function </a:t>
            </a:r>
            <a:r>
              <a:rPr dirty="0" sz="1200" spc="-5">
                <a:latin typeface="Times New Roman"/>
                <a:cs typeface="Times New Roman"/>
              </a:rPr>
              <a:t>will </a:t>
            </a:r>
            <a:r>
              <a:rPr dirty="0" sz="1200">
                <a:latin typeface="Times New Roman"/>
                <a:cs typeface="Times New Roman"/>
              </a:rPr>
              <a:t>not</a:t>
            </a:r>
            <a:r>
              <a:rPr dirty="0" sz="1200" spc="-80">
                <a:latin typeface="Times New Roman"/>
                <a:cs typeface="Times New Roman"/>
              </a:rPr>
              <a:t> </a:t>
            </a:r>
            <a:r>
              <a:rPr dirty="0" sz="1200">
                <a:latin typeface="Times New Roman"/>
                <a:cs typeface="Times New Roman"/>
              </a:rPr>
              <a:t>throw.</a:t>
            </a:r>
            <a:endParaRPr sz="1200">
              <a:latin typeface="Times New Roman"/>
              <a:cs typeface="Times New Roman"/>
            </a:endParaRPr>
          </a:p>
          <a:p>
            <a:pPr>
              <a:lnSpc>
                <a:spcPct val="100000"/>
              </a:lnSpc>
              <a:spcBef>
                <a:spcPts val="40"/>
              </a:spcBef>
              <a:buFont typeface="Symbol"/>
              <a:buChar char=""/>
            </a:pPr>
            <a:endParaRPr sz="1100">
              <a:latin typeface="Times New Roman"/>
              <a:cs typeface="Times New Roman"/>
            </a:endParaRPr>
          </a:p>
          <a:p>
            <a:pPr algn="just" marL="12700">
              <a:lnSpc>
                <a:spcPct val="100000"/>
              </a:lnSpc>
            </a:pPr>
            <a:r>
              <a:rPr dirty="0" sz="1200">
                <a:latin typeface="Times New Roman"/>
                <a:cs typeface="Times New Roman"/>
              </a:rPr>
              <a:t>Exception-safety requires either no-throw guarantee or basic and </a:t>
            </a:r>
            <a:r>
              <a:rPr dirty="0" sz="1200" spc="-5">
                <a:latin typeface="Times New Roman"/>
                <a:cs typeface="Times New Roman"/>
              </a:rPr>
              <a:t>strong</a:t>
            </a:r>
            <a:r>
              <a:rPr dirty="0" sz="1200" spc="-110">
                <a:latin typeface="Times New Roman"/>
                <a:cs typeface="Times New Roman"/>
              </a:rPr>
              <a:t> </a:t>
            </a:r>
            <a:r>
              <a:rPr dirty="0" sz="1200">
                <a:latin typeface="Times New Roman"/>
                <a:cs typeface="Times New Roman"/>
              </a:rPr>
              <a:t>guarantee.</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12700">
              <a:lnSpc>
                <a:spcPts val="1400"/>
              </a:lnSpc>
            </a:pPr>
            <a:r>
              <a:rPr dirty="0" sz="1200" spc="-5" b="1">
                <a:latin typeface="Times New Roman"/>
                <a:cs typeface="Times New Roman"/>
              </a:rPr>
              <a:t>Does </a:t>
            </a:r>
            <a:r>
              <a:rPr dirty="0" sz="1200" b="1">
                <a:latin typeface="Times New Roman"/>
                <a:cs typeface="Times New Roman"/>
              </a:rPr>
              <a:t>the function </a:t>
            </a:r>
            <a:r>
              <a:rPr dirty="0" sz="1200" spc="-5" b="1">
                <a:latin typeface="Times New Roman"/>
                <a:cs typeface="Times New Roman"/>
              </a:rPr>
              <a:t>satisfy basic</a:t>
            </a:r>
            <a:r>
              <a:rPr dirty="0" sz="1200" spc="-75" b="1">
                <a:latin typeface="Times New Roman"/>
                <a:cs typeface="Times New Roman"/>
              </a:rPr>
              <a:t> </a:t>
            </a:r>
            <a:r>
              <a:rPr dirty="0" sz="1200" b="1">
                <a:latin typeface="Times New Roman"/>
                <a:cs typeface="Times New Roman"/>
              </a:rPr>
              <a:t>guarantee?</a:t>
            </a:r>
            <a:endParaRPr sz="1200">
              <a:latin typeface="Times New Roman"/>
              <a:cs typeface="Times New Roman"/>
            </a:endParaRPr>
          </a:p>
          <a:p>
            <a:pPr marL="241300">
              <a:lnSpc>
                <a:spcPts val="1400"/>
              </a:lnSpc>
            </a:pPr>
            <a:r>
              <a:rPr dirty="0" sz="1200" spc="-5">
                <a:latin typeface="Times New Roman"/>
                <a:cs typeface="Times New Roman"/>
              </a:rPr>
              <a:t>Yes. Since </a:t>
            </a:r>
            <a:r>
              <a:rPr dirty="0" sz="1200">
                <a:latin typeface="Times New Roman"/>
                <a:cs typeface="Times New Roman"/>
              </a:rPr>
              <a:t>the function does not create any objects, in the presence of an exception,</a:t>
            </a:r>
            <a:r>
              <a:rPr dirty="0" sz="1200" spc="90">
                <a:latin typeface="Times New Roman"/>
                <a:cs typeface="Times New Roman"/>
              </a:rPr>
              <a:t> </a:t>
            </a:r>
            <a:r>
              <a:rPr dirty="0" sz="1200">
                <a:latin typeface="Times New Roman"/>
                <a:cs typeface="Times New Roman"/>
              </a:rPr>
              <a:t>it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241300">
              <a:lnSpc>
                <a:spcPct val="100000"/>
              </a:lnSpc>
            </a:pPr>
            <a:r>
              <a:rPr dirty="0" sz="1200">
                <a:latin typeface="Times New Roman"/>
                <a:cs typeface="Times New Roman"/>
              </a:rPr>
              <a:t>does not leak any</a:t>
            </a:r>
            <a:r>
              <a:rPr dirty="0" sz="1200" spc="-110">
                <a:latin typeface="Times New Roman"/>
                <a:cs typeface="Times New Roman"/>
              </a:rPr>
              <a:t> </a:t>
            </a:r>
            <a:r>
              <a:rPr dirty="0" sz="1200">
                <a:latin typeface="Times New Roman"/>
                <a:cs typeface="Times New Roman"/>
              </a:rPr>
              <a:t>resources.</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45"/>
              </a:spcBef>
            </a:pPr>
            <a:endParaRPr sz="1650">
              <a:latin typeface="Times New Roman"/>
              <a:cs typeface="Times New Roman"/>
            </a:endParaRPr>
          </a:p>
          <a:p>
            <a:pPr algn="just" marL="12700">
              <a:lnSpc>
                <a:spcPts val="1400"/>
              </a:lnSpc>
            </a:pPr>
            <a:r>
              <a:rPr dirty="0" sz="1200" spc="-5" b="1">
                <a:latin typeface="Times New Roman"/>
                <a:cs typeface="Times New Roman"/>
              </a:rPr>
              <a:t>Does </a:t>
            </a:r>
            <a:r>
              <a:rPr dirty="0" sz="1200" b="1">
                <a:latin typeface="Times New Roman"/>
                <a:cs typeface="Times New Roman"/>
              </a:rPr>
              <a:t>the function </a:t>
            </a:r>
            <a:r>
              <a:rPr dirty="0" sz="1200" spc="-5" b="1">
                <a:latin typeface="Times New Roman"/>
                <a:cs typeface="Times New Roman"/>
              </a:rPr>
              <a:t>satisfy strong</a:t>
            </a:r>
            <a:r>
              <a:rPr dirty="0" sz="1200" spc="-75" b="1">
                <a:latin typeface="Times New Roman"/>
                <a:cs typeface="Times New Roman"/>
              </a:rPr>
              <a:t> </a:t>
            </a:r>
            <a:r>
              <a:rPr dirty="0" sz="1200" b="1">
                <a:latin typeface="Times New Roman"/>
                <a:cs typeface="Times New Roman"/>
              </a:rPr>
              <a:t>guarantee?</a:t>
            </a:r>
            <a:endParaRPr sz="1200">
              <a:latin typeface="Times New Roman"/>
              <a:cs typeface="Times New Roman"/>
            </a:endParaRPr>
          </a:p>
          <a:p>
            <a:pPr marL="469900" marR="5080">
              <a:lnSpc>
                <a:spcPts val="1380"/>
              </a:lnSpc>
              <a:spcBef>
                <a:spcPts val="50"/>
              </a:spcBef>
            </a:pPr>
            <a:r>
              <a:rPr dirty="0" sz="1200" spc="-5">
                <a:latin typeface="Times New Roman"/>
                <a:cs typeface="Times New Roman"/>
              </a:rPr>
              <a:t>No. </a:t>
            </a:r>
            <a:r>
              <a:rPr dirty="0" sz="1200">
                <a:latin typeface="Times New Roman"/>
                <a:cs typeface="Times New Roman"/>
              </a:rPr>
              <a:t>The </a:t>
            </a:r>
            <a:r>
              <a:rPr dirty="0" sz="1200" spc="-5">
                <a:latin typeface="Times New Roman"/>
                <a:cs typeface="Times New Roman"/>
              </a:rPr>
              <a:t>strong </a:t>
            </a:r>
            <a:r>
              <a:rPr dirty="0" sz="1200">
                <a:latin typeface="Times New Roman"/>
                <a:cs typeface="Times New Roman"/>
              </a:rPr>
              <a:t>guarantee </a:t>
            </a:r>
            <a:r>
              <a:rPr dirty="0" sz="1200" spc="-5">
                <a:latin typeface="Times New Roman"/>
                <a:cs typeface="Times New Roman"/>
              </a:rPr>
              <a:t>says </a:t>
            </a:r>
            <a:r>
              <a:rPr dirty="0" sz="1200">
                <a:latin typeface="Times New Roman"/>
                <a:cs typeface="Times New Roman"/>
              </a:rPr>
              <a:t>that if the function fails because of an exception,  the program </a:t>
            </a:r>
            <a:r>
              <a:rPr dirty="0" sz="1200" spc="-5">
                <a:latin typeface="Times New Roman"/>
                <a:cs typeface="Times New Roman"/>
              </a:rPr>
              <a:t>state </a:t>
            </a:r>
            <a:r>
              <a:rPr dirty="0" sz="1200">
                <a:latin typeface="Times New Roman"/>
                <a:cs typeface="Times New Roman"/>
              </a:rPr>
              <a:t>must not be</a:t>
            </a:r>
            <a:r>
              <a:rPr dirty="0" sz="1200" spc="-100">
                <a:latin typeface="Times New Roman"/>
                <a:cs typeface="Times New Roman"/>
              </a:rPr>
              <a:t> </a:t>
            </a:r>
            <a:r>
              <a:rPr dirty="0" sz="1200">
                <a:latin typeface="Times New Roman"/>
                <a:cs typeface="Times New Roman"/>
              </a:rPr>
              <a:t>change.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ct val="100000"/>
              </a:lnSpc>
              <a:spcBef>
                <a:spcPts val="5"/>
              </a:spcBef>
            </a:pPr>
            <a:r>
              <a:rPr dirty="0" sz="1200">
                <a:latin typeface="Times New Roman"/>
                <a:cs typeface="Times New Roman"/>
              </a:rPr>
              <a:t>This function has two distinct</a:t>
            </a:r>
            <a:r>
              <a:rPr dirty="0" sz="1200" spc="-110">
                <a:latin typeface="Times New Roman"/>
                <a:cs typeface="Times New Roman"/>
              </a:rPr>
              <a:t> </a:t>
            </a:r>
            <a:r>
              <a:rPr dirty="0" sz="1200" spc="-5">
                <a:latin typeface="Times New Roman"/>
                <a:cs typeface="Times New Roman"/>
              </a:rPr>
              <a:t>side-effects:</a:t>
            </a:r>
            <a:endParaRPr sz="1200">
              <a:latin typeface="Times New Roman"/>
              <a:cs typeface="Times New Roman"/>
            </a:endParaRPr>
          </a:p>
          <a:p>
            <a:pPr lvl="1" marL="927100" indent="-228600">
              <a:lnSpc>
                <a:spcPct val="100000"/>
              </a:lnSpc>
              <a:spcBef>
                <a:spcPts val="35"/>
              </a:spcBef>
              <a:buFont typeface="Symbol"/>
              <a:buChar char=""/>
              <a:tabLst>
                <a:tab pos="926465" algn="l"/>
                <a:tab pos="927100" algn="l"/>
              </a:tabLst>
            </a:pPr>
            <a:r>
              <a:rPr dirty="0" sz="1200">
                <a:latin typeface="Times New Roman"/>
                <a:cs typeface="Times New Roman"/>
              </a:rPr>
              <a:t>an overpaid message is emitted to</a:t>
            </a:r>
            <a:r>
              <a:rPr dirty="0" sz="1200" spc="-125">
                <a:latin typeface="Times New Roman"/>
                <a:cs typeface="Times New Roman"/>
              </a:rPr>
              <a:t> </a:t>
            </a:r>
            <a:r>
              <a:rPr dirty="0" sz="1200">
                <a:latin typeface="Times New Roman"/>
                <a:cs typeface="Times New Roman"/>
              </a:rPr>
              <a:t>cout.</a:t>
            </a:r>
            <a:endParaRPr sz="1200">
              <a:latin typeface="Times New Roman"/>
              <a:cs typeface="Times New Roman"/>
            </a:endParaRPr>
          </a:p>
          <a:p>
            <a:pPr lvl="1" marL="927100" indent="-228600">
              <a:lnSpc>
                <a:spcPct val="100000"/>
              </a:lnSpc>
              <a:spcBef>
                <a:spcPts val="25"/>
              </a:spcBef>
              <a:buFont typeface="Symbol"/>
              <a:buChar char=""/>
              <a:tabLst>
                <a:tab pos="926465" algn="l"/>
                <a:tab pos="927100" algn="l"/>
              </a:tabLst>
            </a:pPr>
            <a:r>
              <a:rPr dirty="0" sz="1200">
                <a:latin typeface="Times New Roman"/>
                <a:cs typeface="Times New Roman"/>
              </a:rPr>
              <a:t>A name </a:t>
            </a:r>
            <a:r>
              <a:rPr dirty="0" sz="1200" spc="-5">
                <a:latin typeface="Times New Roman"/>
                <a:cs typeface="Times New Roman"/>
              </a:rPr>
              <a:t>strings </a:t>
            </a:r>
            <a:r>
              <a:rPr dirty="0" sz="1200">
                <a:latin typeface="Times New Roman"/>
                <a:cs typeface="Times New Roman"/>
              </a:rPr>
              <a:t>is</a:t>
            </a:r>
            <a:r>
              <a:rPr dirty="0" sz="1200" spc="-100">
                <a:latin typeface="Times New Roman"/>
                <a:cs typeface="Times New Roman"/>
              </a:rPr>
              <a:t> </a:t>
            </a:r>
            <a:r>
              <a:rPr dirty="0" sz="1200">
                <a:latin typeface="Times New Roman"/>
                <a:cs typeface="Times New Roman"/>
              </a:rPr>
              <a:t>returned.</a:t>
            </a:r>
            <a:endParaRPr sz="1200">
              <a:latin typeface="Times New Roman"/>
              <a:cs typeface="Times New Roman"/>
            </a:endParaRPr>
          </a:p>
          <a:p>
            <a:pPr lvl="1">
              <a:lnSpc>
                <a:spcPct val="100000"/>
              </a:lnSpc>
              <a:spcBef>
                <a:spcPts val="35"/>
              </a:spcBef>
              <a:buFont typeface="Symbol"/>
              <a:buChar char=""/>
            </a:pPr>
            <a:endParaRPr sz="1200">
              <a:latin typeface="Times New Roman"/>
              <a:cs typeface="Times New Roman"/>
            </a:endParaRPr>
          </a:p>
          <a:p>
            <a:pPr marL="469900" marR="5080">
              <a:lnSpc>
                <a:spcPts val="1380"/>
              </a:lnSpc>
            </a:pPr>
            <a:r>
              <a:rPr dirty="0" sz="1200" spc="-5">
                <a:latin typeface="Times New Roman"/>
                <a:cs typeface="Times New Roman"/>
              </a:rPr>
              <a:t>As </a:t>
            </a:r>
            <a:r>
              <a:rPr dirty="0" sz="1200">
                <a:latin typeface="Times New Roman"/>
                <a:cs typeface="Times New Roman"/>
              </a:rPr>
              <a:t>far as the </a:t>
            </a:r>
            <a:r>
              <a:rPr dirty="0" sz="1200" spc="-5">
                <a:latin typeface="Times New Roman"/>
                <a:cs typeface="Times New Roman"/>
              </a:rPr>
              <a:t>second side-effect </a:t>
            </a:r>
            <a:r>
              <a:rPr dirty="0" sz="1200">
                <a:latin typeface="Times New Roman"/>
                <a:cs typeface="Times New Roman"/>
              </a:rPr>
              <a:t>is concerned, the function meets the </a:t>
            </a:r>
            <a:r>
              <a:rPr dirty="0" sz="1200" spc="-5">
                <a:latin typeface="Times New Roman"/>
                <a:cs typeface="Times New Roman"/>
              </a:rPr>
              <a:t>strong  </a:t>
            </a:r>
            <a:r>
              <a:rPr dirty="0" sz="1200">
                <a:latin typeface="Times New Roman"/>
                <a:cs typeface="Times New Roman"/>
              </a:rPr>
              <a:t>guarantee because if an exception occurs the value </a:t>
            </a:r>
            <a:r>
              <a:rPr dirty="0" sz="1200" spc="-5">
                <a:latin typeface="Times New Roman"/>
                <a:cs typeface="Times New Roman"/>
              </a:rPr>
              <a:t>will </a:t>
            </a:r>
            <a:r>
              <a:rPr dirty="0" sz="1200">
                <a:latin typeface="Times New Roman"/>
                <a:cs typeface="Times New Roman"/>
              </a:rPr>
              <a:t>never be</a:t>
            </a:r>
            <a:r>
              <a:rPr dirty="0" sz="1200" spc="-110">
                <a:latin typeface="Times New Roman"/>
                <a:cs typeface="Times New Roman"/>
              </a:rPr>
              <a:t> </a:t>
            </a:r>
            <a:r>
              <a:rPr dirty="0" sz="1200">
                <a:latin typeface="Times New Roman"/>
                <a:cs typeface="Times New Roman"/>
              </a:rPr>
              <a:t>returned.</a:t>
            </a:r>
            <a:endParaRPr sz="1200">
              <a:latin typeface="Times New Roman"/>
              <a:cs typeface="Times New Roman"/>
            </a:endParaRPr>
          </a:p>
          <a:p>
            <a:pPr>
              <a:lnSpc>
                <a:spcPct val="100000"/>
              </a:lnSpc>
              <a:spcBef>
                <a:spcPts val="5"/>
              </a:spcBef>
            </a:pPr>
            <a:endParaRPr sz="1200">
              <a:latin typeface="Times New Roman"/>
              <a:cs typeface="Times New Roman"/>
            </a:endParaRPr>
          </a:p>
          <a:p>
            <a:pPr marL="469900" marR="5080">
              <a:lnSpc>
                <a:spcPts val="1370"/>
              </a:lnSpc>
            </a:pPr>
            <a:r>
              <a:rPr dirty="0" sz="1200" spc="-5">
                <a:latin typeface="Times New Roman"/>
                <a:cs typeface="Times New Roman"/>
              </a:rPr>
              <a:t>As </a:t>
            </a:r>
            <a:r>
              <a:rPr dirty="0" sz="1200">
                <a:latin typeface="Times New Roman"/>
                <a:cs typeface="Times New Roman"/>
              </a:rPr>
              <a:t>far as the first </a:t>
            </a:r>
            <a:r>
              <a:rPr dirty="0" sz="1200" spc="-5">
                <a:latin typeface="Times New Roman"/>
                <a:cs typeface="Times New Roman"/>
              </a:rPr>
              <a:t>side-effect </a:t>
            </a:r>
            <a:r>
              <a:rPr dirty="0" sz="1200">
                <a:latin typeface="Times New Roman"/>
                <a:cs typeface="Times New Roman"/>
              </a:rPr>
              <a:t>is concerned, the function is not exception </a:t>
            </a:r>
            <a:r>
              <a:rPr dirty="0" sz="1200" spc="-5">
                <a:latin typeface="Times New Roman"/>
                <a:cs typeface="Times New Roman"/>
              </a:rPr>
              <a:t>safe </a:t>
            </a:r>
            <a:r>
              <a:rPr dirty="0" sz="1200">
                <a:latin typeface="Times New Roman"/>
                <a:cs typeface="Times New Roman"/>
              </a:rPr>
              <a:t>for  two</a:t>
            </a:r>
            <a:r>
              <a:rPr dirty="0" sz="1200" spc="-105">
                <a:latin typeface="Times New Roman"/>
                <a:cs typeface="Times New Roman"/>
              </a:rPr>
              <a:t> </a:t>
            </a:r>
            <a:r>
              <a:rPr dirty="0" sz="1200">
                <a:latin typeface="Times New Roman"/>
                <a:cs typeface="Times New Roman"/>
              </a:rPr>
              <a:t>reasons:</a:t>
            </a:r>
            <a:endParaRPr sz="1200">
              <a:latin typeface="Times New Roman"/>
              <a:cs typeface="Times New Roman"/>
            </a:endParaRPr>
          </a:p>
          <a:p>
            <a:pPr algn="just" lvl="1" marL="927100" marR="5080" indent="-228600">
              <a:lnSpc>
                <a:spcPts val="1380"/>
              </a:lnSpc>
              <a:spcBef>
                <a:spcPts val="95"/>
              </a:spcBef>
              <a:buFont typeface="Symbol"/>
              <a:buChar char=""/>
              <a:tabLst>
                <a:tab pos="927100" algn="l"/>
              </a:tabLst>
            </a:pPr>
            <a:r>
              <a:rPr dirty="0" sz="1200">
                <a:latin typeface="Times New Roman"/>
                <a:cs typeface="Times New Roman"/>
              </a:rPr>
              <a:t>if exception is thrown after the first part of the message has been emitted  to cout but before the message has been completed (for example if the  fourth &lt;&lt; operator throws), then a partial message </a:t>
            </a:r>
            <a:r>
              <a:rPr dirty="0" sz="1200" spc="-5">
                <a:latin typeface="Times New Roman"/>
                <a:cs typeface="Times New Roman"/>
              </a:rPr>
              <a:t>was </a:t>
            </a:r>
            <a:r>
              <a:rPr dirty="0" sz="1200">
                <a:latin typeface="Times New Roman"/>
                <a:cs typeface="Times New Roman"/>
              </a:rPr>
              <a:t>emitted to</a:t>
            </a:r>
            <a:r>
              <a:rPr dirty="0" sz="1200" spc="-114">
                <a:latin typeface="Times New Roman"/>
                <a:cs typeface="Times New Roman"/>
              </a:rPr>
              <a:t> </a:t>
            </a:r>
            <a:r>
              <a:rPr dirty="0" sz="1200">
                <a:latin typeface="Times New Roman"/>
                <a:cs typeface="Times New Roman"/>
              </a:rPr>
              <a:t>cout.</a:t>
            </a:r>
            <a:endParaRPr sz="1200">
              <a:latin typeface="Times New Roman"/>
              <a:cs typeface="Times New Roman"/>
            </a:endParaRPr>
          </a:p>
          <a:p>
            <a:pPr algn="just" lvl="1" marL="927100" marR="5080" indent="-228600">
              <a:lnSpc>
                <a:spcPts val="1370"/>
              </a:lnSpc>
              <a:spcBef>
                <a:spcPts val="105"/>
              </a:spcBef>
              <a:buFont typeface="Symbol"/>
              <a:buChar char=""/>
              <a:tabLst>
                <a:tab pos="927100" algn="l"/>
              </a:tabLst>
            </a:pPr>
            <a:r>
              <a:rPr dirty="0" sz="1200">
                <a:latin typeface="Times New Roman"/>
                <a:cs typeface="Times New Roman"/>
              </a:rPr>
              <a:t>If the message emitted </a:t>
            </a:r>
            <a:r>
              <a:rPr dirty="0" sz="1200" spc="-5">
                <a:latin typeface="Times New Roman"/>
                <a:cs typeface="Times New Roman"/>
              </a:rPr>
              <a:t>successfully </a:t>
            </a:r>
            <a:r>
              <a:rPr dirty="0" sz="1200">
                <a:latin typeface="Times New Roman"/>
                <a:cs typeface="Times New Roman"/>
              </a:rPr>
              <a:t>but an exception occurs in later in the  function</a:t>
            </a:r>
            <a:r>
              <a:rPr dirty="0" sz="1200" spc="215">
                <a:latin typeface="Times New Roman"/>
                <a:cs typeface="Times New Roman"/>
              </a:rPr>
              <a:t> </a:t>
            </a:r>
            <a:r>
              <a:rPr dirty="0" sz="1200">
                <a:latin typeface="Times New Roman"/>
                <a:cs typeface="Times New Roman"/>
              </a:rPr>
              <a:t>(for</a:t>
            </a:r>
            <a:r>
              <a:rPr dirty="0" sz="1200" spc="215">
                <a:latin typeface="Times New Roman"/>
                <a:cs typeface="Times New Roman"/>
              </a:rPr>
              <a:t> </a:t>
            </a:r>
            <a:r>
              <a:rPr dirty="0" sz="1200">
                <a:latin typeface="Times New Roman"/>
                <a:cs typeface="Times New Roman"/>
              </a:rPr>
              <a:t>example</a:t>
            </a:r>
            <a:r>
              <a:rPr dirty="0" sz="1200" spc="215">
                <a:latin typeface="Times New Roman"/>
                <a:cs typeface="Times New Roman"/>
              </a:rPr>
              <a:t> </a:t>
            </a:r>
            <a:r>
              <a:rPr dirty="0" sz="1200">
                <a:latin typeface="Times New Roman"/>
                <a:cs typeface="Times New Roman"/>
              </a:rPr>
              <a:t>during</a:t>
            </a:r>
            <a:r>
              <a:rPr dirty="0" sz="1200" spc="215">
                <a:latin typeface="Times New Roman"/>
                <a:cs typeface="Times New Roman"/>
              </a:rPr>
              <a:t> </a:t>
            </a:r>
            <a:r>
              <a:rPr dirty="0" sz="1200">
                <a:latin typeface="Times New Roman"/>
                <a:cs typeface="Times New Roman"/>
              </a:rPr>
              <a:t>the</a:t>
            </a:r>
            <a:r>
              <a:rPr dirty="0" sz="1200" spc="225">
                <a:latin typeface="Times New Roman"/>
                <a:cs typeface="Times New Roman"/>
              </a:rPr>
              <a:t> </a:t>
            </a:r>
            <a:r>
              <a:rPr dirty="0" sz="1200">
                <a:latin typeface="Times New Roman"/>
                <a:cs typeface="Times New Roman"/>
              </a:rPr>
              <a:t>assembly</a:t>
            </a:r>
            <a:r>
              <a:rPr dirty="0" sz="1200" spc="210">
                <a:latin typeface="Times New Roman"/>
                <a:cs typeface="Times New Roman"/>
              </a:rPr>
              <a:t> </a:t>
            </a:r>
            <a:r>
              <a:rPr dirty="0" sz="1200">
                <a:latin typeface="Times New Roman"/>
                <a:cs typeface="Times New Roman"/>
              </a:rPr>
              <a:t>of</a:t>
            </a:r>
            <a:r>
              <a:rPr dirty="0" sz="1200" spc="225">
                <a:latin typeface="Times New Roman"/>
                <a:cs typeface="Times New Roman"/>
              </a:rPr>
              <a:t> </a:t>
            </a:r>
            <a:r>
              <a:rPr dirty="0" sz="1200">
                <a:latin typeface="Times New Roman"/>
                <a:cs typeface="Times New Roman"/>
              </a:rPr>
              <a:t>the</a:t>
            </a:r>
            <a:r>
              <a:rPr dirty="0" sz="1200" spc="225">
                <a:latin typeface="Times New Roman"/>
                <a:cs typeface="Times New Roman"/>
              </a:rPr>
              <a:t> </a:t>
            </a:r>
            <a:r>
              <a:rPr dirty="0" sz="1200">
                <a:latin typeface="Times New Roman"/>
                <a:cs typeface="Times New Roman"/>
              </a:rPr>
              <a:t>return</a:t>
            </a:r>
            <a:r>
              <a:rPr dirty="0" sz="1200" spc="215">
                <a:latin typeface="Times New Roman"/>
                <a:cs typeface="Times New Roman"/>
              </a:rPr>
              <a:t> </a:t>
            </a:r>
            <a:r>
              <a:rPr dirty="0" sz="1200">
                <a:latin typeface="Times New Roman"/>
                <a:cs typeface="Times New Roman"/>
              </a:rPr>
              <a:t>value),</a:t>
            </a:r>
            <a:r>
              <a:rPr dirty="0" sz="1200" spc="215">
                <a:latin typeface="Times New Roman"/>
                <a:cs typeface="Times New Roman"/>
              </a:rPr>
              <a:t> </a:t>
            </a:r>
            <a:r>
              <a:rPr dirty="0" sz="1200">
                <a:latin typeface="Times New Roman"/>
                <a:cs typeface="Times New Roman"/>
              </a:rPr>
              <a:t>then</a:t>
            </a:r>
            <a:r>
              <a:rPr dirty="0" sz="1200" spc="225">
                <a:latin typeface="Times New Roman"/>
                <a:cs typeface="Times New Roman"/>
              </a:rPr>
              <a:t> </a:t>
            </a:r>
            <a:r>
              <a:rPr dirty="0" sz="1200">
                <a:latin typeface="Times New Roman"/>
                <a:cs typeface="Times New Roman"/>
              </a:rPr>
              <a:t>a</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1"/>
            <a:ext cx="5512435" cy="7421880"/>
          </a:xfrm>
          <a:prstGeom prst="rect">
            <a:avLst/>
          </a:prstGeom>
        </p:spPr>
        <p:txBody>
          <a:bodyPr wrap="square" lIns="0" tIns="0" rIns="0" bIns="0" rtlCol="0" vert="horz">
            <a:spAutoFit/>
          </a:bodyPr>
          <a:lstStyle/>
          <a:p>
            <a:pPr marL="927100" marR="8890">
              <a:lnSpc>
                <a:spcPts val="1380"/>
              </a:lnSpc>
            </a:pPr>
            <a:r>
              <a:rPr dirty="0" sz="1200">
                <a:latin typeface="Times New Roman"/>
                <a:cs typeface="Times New Roman"/>
              </a:rPr>
              <a:t>message </a:t>
            </a:r>
            <a:r>
              <a:rPr dirty="0" sz="1200" spc="-5">
                <a:latin typeface="Times New Roman"/>
                <a:cs typeface="Times New Roman"/>
              </a:rPr>
              <a:t>was </a:t>
            </a:r>
            <a:r>
              <a:rPr dirty="0" sz="1200">
                <a:latin typeface="Times New Roman"/>
                <a:cs typeface="Times New Roman"/>
              </a:rPr>
              <a:t>emitted to cout even though the function failed because of an  exception. It </a:t>
            </a:r>
            <a:r>
              <a:rPr dirty="0" sz="1200" spc="-5">
                <a:latin typeface="Times New Roman"/>
                <a:cs typeface="Times New Roman"/>
              </a:rPr>
              <a:t>should </a:t>
            </a:r>
            <a:r>
              <a:rPr dirty="0" sz="1200">
                <a:latin typeface="Times New Roman"/>
                <a:cs typeface="Times New Roman"/>
              </a:rPr>
              <a:t>be complete commit or complete</a:t>
            </a:r>
            <a:r>
              <a:rPr dirty="0" sz="1200" spc="-110">
                <a:latin typeface="Times New Roman"/>
                <a:cs typeface="Times New Roman"/>
              </a:rPr>
              <a:t> </a:t>
            </a:r>
            <a:r>
              <a:rPr dirty="0" sz="1200">
                <a:latin typeface="Times New Roman"/>
                <a:cs typeface="Times New Roman"/>
              </a:rPr>
              <a:t>roll-back.</a:t>
            </a:r>
            <a:endParaRPr sz="1200">
              <a:latin typeface="Times New Roman"/>
              <a:cs typeface="Times New Roman"/>
            </a:endParaRPr>
          </a:p>
          <a:p>
            <a:pPr>
              <a:lnSpc>
                <a:spcPct val="100000"/>
              </a:lnSpc>
              <a:spcBef>
                <a:spcPts val="40"/>
              </a:spcBef>
            </a:pPr>
            <a:endParaRPr sz="1100">
              <a:latin typeface="Times New Roman"/>
              <a:cs typeface="Times New Roman"/>
            </a:endParaRPr>
          </a:p>
          <a:p>
            <a:pPr marL="12700">
              <a:lnSpc>
                <a:spcPts val="1400"/>
              </a:lnSpc>
            </a:pPr>
            <a:r>
              <a:rPr dirty="0" sz="1200" spc="-5" b="1">
                <a:latin typeface="Times New Roman"/>
                <a:cs typeface="Times New Roman"/>
              </a:rPr>
              <a:t>Does </a:t>
            </a:r>
            <a:r>
              <a:rPr dirty="0" sz="1200" b="1">
                <a:latin typeface="Times New Roman"/>
                <a:cs typeface="Times New Roman"/>
              </a:rPr>
              <a:t>the function </a:t>
            </a:r>
            <a:r>
              <a:rPr dirty="0" sz="1200" spc="-5" b="1">
                <a:latin typeface="Times New Roman"/>
                <a:cs typeface="Times New Roman"/>
              </a:rPr>
              <a:t>satisfy no-throw</a:t>
            </a:r>
            <a:r>
              <a:rPr dirty="0" sz="1200" spc="-75" b="1">
                <a:latin typeface="Times New Roman"/>
                <a:cs typeface="Times New Roman"/>
              </a:rPr>
              <a:t> </a:t>
            </a:r>
            <a:r>
              <a:rPr dirty="0" sz="1200" b="1">
                <a:latin typeface="Times New Roman"/>
                <a:cs typeface="Times New Roman"/>
              </a:rPr>
              <a:t>guarantee?</a:t>
            </a:r>
            <a:endParaRPr sz="1200">
              <a:latin typeface="Times New Roman"/>
              <a:cs typeface="Times New Roman"/>
            </a:endParaRPr>
          </a:p>
          <a:p>
            <a:pPr marL="241300">
              <a:lnSpc>
                <a:spcPts val="1400"/>
              </a:lnSpc>
            </a:pPr>
            <a:r>
              <a:rPr dirty="0" sz="1200" spc="-5">
                <a:latin typeface="Times New Roman"/>
                <a:cs typeface="Times New Roman"/>
              </a:rPr>
              <a:t>No. </a:t>
            </a:r>
            <a:r>
              <a:rPr dirty="0" sz="1200">
                <a:latin typeface="Times New Roman"/>
                <a:cs typeface="Times New Roman"/>
              </a:rPr>
              <a:t>This is clearly not true as lots of operations in the function might</a:t>
            </a:r>
            <a:r>
              <a:rPr dirty="0" sz="1200" spc="-135">
                <a:latin typeface="Times New Roman"/>
                <a:cs typeface="Times New Roman"/>
              </a:rPr>
              <a:t> </a:t>
            </a:r>
            <a:r>
              <a:rPr dirty="0" sz="1200">
                <a:latin typeface="Times New Roman"/>
                <a:cs typeface="Times New Roman"/>
              </a:rPr>
              <a:t>throw.</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45"/>
              </a:spcBef>
            </a:pPr>
            <a:endParaRPr sz="1650">
              <a:latin typeface="Times New Roman"/>
              <a:cs typeface="Times New Roman"/>
            </a:endParaRPr>
          </a:p>
          <a:p>
            <a:pPr marL="12700">
              <a:lnSpc>
                <a:spcPts val="1400"/>
              </a:lnSpc>
            </a:pPr>
            <a:r>
              <a:rPr dirty="0" sz="1200" spc="-5" b="1">
                <a:latin typeface="Times New Roman"/>
                <a:cs typeface="Times New Roman"/>
              </a:rPr>
              <a:t>Strong</a:t>
            </a:r>
            <a:r>
              <a:rPr dirty="0" sz="1200" spc="-95" b="1">
                <a:latin typeface="Times New Roman"/>
                <a:cs typeface="Times New Roman"/>
              </a:rPr>
              <a:t> </a:t>
            </a:r>
            <a:r>
              <a:rPr dirty="0" sz="1200" b="1">
                <a:latin typeface="Times New Roman"/>
                <a:cs typeface="Times New Roman"/>
              </a:rPr>
              <a:t>Guarantee</a:t>
            </a:r>
            <a:endParaRPr sz="1200">
              <a:latin typeface="Times New Roman"/>
              <a:cs typeface="Times New Roman"/>
            </a:endParaRPr>
          </a:p>
          <a:p>
            <a:pPr marL="241300">
              <a:lnSpc>
                <a:spcPts val="1400"/>
              </a:lnSpc>
            </a:pPr>
            <a:r>
              <a:rPr dirty="0" sz="1200">
                <a:latin typeface="Times New Roman"/>
                <a:cs typeface="Times New Roman"/>
              </a:rPr>
              <a:t>To</a:t>
            </a:r>
            <a:r>
              <a:rPr dirty="0" sz="1200" spc="130">
                <a:latin typeface="Times New Roman"/>
                <a:cs typeface="Times New Roman"/>
              </a:rPr>
              <a:t> </a:t>
            </a:r>
            <a:r>
              <a:rPr dirty="0" sz="1200">
                <a:latin typeface="Times New Roman"/>
                <a:cs typeface="Times New Roman"/>
              </a:rPr>
              <a:t>meet</a:t>
            </a:r>
            <a:r>
              <a:rPr dirty="0" sz="1200" spc="125">
                <a:latin typeface="Times New Roman"/>
                <a:cs typeface="Times New Roman"/>
              </a:rPr>
              <a:t> </a:t>
            </a:r>
            <a:r>
              <a:rPr dirty="0" sz="1200" spc="-5">
                <a:latin typeface="Times New Roman"/>
                <a:cs typeface="Times New Roman"/>
              </a:rPr>
              <a:t>strong</a:t>
            </a:r>
            <a:r>
              <a:rPr dirty="0" sz="1200" spc="135">
                <a:latin typeface="Times New Roman"/>
                <a:cs typeface="Times New Roman"/>
              </a:rPr>
              <a:t> </a:t>
            </a:r>
            <a:r>
              <a:rPr dirty="0" sz="1200">
                <a:latin typeface="Times New Roman"/>
                <a:cs typeface="Times New Roman"/>
              </a:rPr>
              <a:t>guarantee,</a:t>
            </a:r>
            <a:r>
              <a:rPr dirty="0" sz="1200" spc="125">
                <a:latin typeface="Times New Roman"/>
                <a:cs typeface="Times New Roman"/>
              </a:rPr>
              <a:t> </a:t>
            </a:r>
            <a:r>
              <a:rPr dirty="0" sz="1200">
                <a:latin typeface="Times New Roman"/>
                <a:cs typeface="Times New Roman"/>
              </a:rPr>
              <a:t>either</a:t>
            </a:r>
            <a:r>
              <a:rPr dirty="0" sz="1200" spc="120">
                <a:latin typeface="Times New Roman"/>
                <a:cs typeface="Times New Roman"/>
              </a:rPr>
              <a:t> </a:t>
            </a:r>
            <a:r>
              <a:rPr dirty="0" sz="1200">
                <a:latin typeface="Times New Roman"/>
                <a:cs typeface="Times New Roman"/>
              </a:rPr>
              <a:t>both</a:t>
            </a:r>
            <a:r>
              <a:rPr dirty="0" sz="1200" spc="135">
                <a:latin typeface="Times New Roman"/>
                <a:cs typeface="Times New Roman"/>
              </a:rPr>
              <a:t> </a:t>
            </a:r>
            <a:r>
              <a:rPr dirty="0" sz="1200" spc="-5">
                <a:latin typeface="Times New Roman"/>
                <a:cs typeface="Times New Roman"/>
              </a:rPr>
              <a:t>side-effects</a:t>
            </a:r>
            <a:r>
              <a:rPr dirty="0" sz="1200" spc="150">
                <a:latin typeface="Times New Roman"/>
                <a:cs typeface="Times New Roman"/>
              </a:rPr>
              <a:t> </a:t>
            </a:r>
            <a:r>
              <a:rPr dirty="0" sz="1200">
                <a:latin typeface="Times New Roman"/>
                <a:cs typeface="Times New Roman"/>
              </a:rPr>
              <a:t>are</a:t>
            </a:r>
            <a:r>
              <a:rPr dirty="0" sz="1200" spc="114">
                <a:latin typeface="Times New Roman"/>
                <a:cs typeface="Times New Roman"/>
              </a:rPr>
              <a:t> </a:t>
            </a:r>
            <a:r>
              <a:rPr dirty="0" sz="1200">
                <a:latin typeface="Times New Roman"/>
                <a:cs typeface="Times New Roman"/>
              </a:rPr>
              <a:t>completed</a:t>
            </a:r>
            <a:r>
              <a:rPr dirty="0" sz="1200" spc="125">
                <a:latin typeface="Times New Roman"/>
                <a:cs typeface="Times New Roman"/>
              </a:rPr>
              <a:t> </a:t>
            </a:r>
            <a:r>
              <a:rPr dirty="0" sz="1200">
                <a:latin typeface="Times New Roman"/>
                <a:cs typeface="Times New Roman"/>
              </a:rPr>
              <a:t>or</a:t>
            </a:r>
            <a:r>
              <a:rPr dirty="0" sz="1200" spc="140">
                <a:latin typeface="Times New Roman"/>
                <a:cs typeface="Times New Roman"/>
              </a:rPr>
              <a:t> </a:t>
            </a:r>
            <a:r>
              <a:rPr dirty="0" sz="1200">
                <a:latin typeface="Times New Roman"/>
                <a:cs typeface="Times New Roman"/>
              </a:rPr>
              <a:t>an</a:t>
            </a:r>
            <a:r>
              <a:rPr dirty="0" sz="1200" spc="125">
                <a:latin typeface="Times New Roman"/>
                <a:cs typeface="Times New Roman"/>
              </a:rPr>
              <a:t> </a:t>
            </a:r>
            <a:r>
              <a:rPr dirty="0" sz="1200">
                <a:latin typeface="Times New Roman"/>
                <a:cs typeface="Times New Roman"/>
              </a:rPr>
              <a:t>exception</a:t>
            </a:r>
            <a:r>
              <a:rPr dirty="0" sz="1200" spc="145">
                <a:latin typeface="Times New Roman"/>
                <a:cs typeface="Times New Roman"/>
              </a:rPr>
              <a:t> </a:t>
            </a:r>
            <a:r>
              <a:rPr dirty="0" sz="1200">
                <a:latin typeface="Times New Roman"/>
                <a:cs typeface="Times New Roman"/>
              </a:rPr>
              <a:t>is</a:t>
            </a:r>
            <a:endParaRPr sz="1200">
              <a:latin typeface="Times New Roman"/>
              <a:cs typeface="Times New Roman"/>
            </a:endParaRPr>
          </a:p>
          <a:p>
            <a:pPr>
              <a:lnSpc>
                <a:spcPct val="100000"/>
              </a:lnSpc>
              <a:spcBef>
                <a:spcPts val="55"/>
              </a:spcBef>
            </a:pPr>
            <a:endParaRPr sz="1100">
              <a:latin typeface="Times New Roman"/>
              <a:cs typeface="Times New Roman"/>
            </a:endParaRPr>
          </a:p>
          <a:p>
            <a:pPr marL="241300">
              <a:lnSpc>
                <a:spcPct val="100000"/>
              </a:lnSpc>
            </a:pPr>
            <a:r>
              <a:rPr dirty="0" sz="1200">
                <a:latin typeface="Times New Roman"/>
                <a:cs typeface="Times New Roman"/>
              </a:rPr>
              <a:t>thrown and neither effect is</a:t>
            </a:r>
            <a:r>
              <a:rPr dirty="0" sz="1200" spc="-120">
                <a:latin typeface="Times New Roman"/>
                <a:cs typeface="Times New Roman"/>
              </a:rPr>
              <a:t> </a:t>
            </a:r>
            <a:r>
              <a:rPr dirty="0" sz="1200">
                <a:latin typeface="Times New Roman"/>
                <a:cs typeface="Times New Roman"/>
              </a:rPr>
              <a:t>performed.</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0"/>
              </a:spcBef>
            </a:pPr>
            <a:endParaRPr sz="1650">
              <a:latin typeface="Times New Roman"/>
              <a:cs typeface="Times New Roman"/>
            </a:endParaRPr>
          </a:p>
          <a:p>
            <a:pPr marL="469900">
              <a:lnSpc>
                <a:spcPct val="100000"/>
              </a:lnSpc>
            </a:pPr>
            <a:r>
              <a:rPr dirty="0" sz="1200">
                <a:latin typeface="Times New Roman"/>
                <a:cs typeface="Times New Roman"/>
              </a:rPr>
              <a:t>// </a:t>
            </a:r>
            <a:r>
              <a:rPr dirty="0" sz="1200" spc="-5">
                <a:latin typeface="Times New Roman"/>
                <a:cs typeface="Times New Roman"/>
              </a:rPr>
              <a:t>First</a:t>
            </a:r>
            <a:r>
              <a:rPr dirty="0" sz="1200" spc="-95">
                <a:latin typeface="Times New Roman"/>
                <a:cs typeface="Times New Roman"/>
              </a:rPr>
              <a:t> </a:t>
            </a:r>
            <a:r>
              <a:rPr dirty="0" sz="1200">
                <a:latin typeface="Times New Roman"/>
                <a:cs typeface="Times New Roman"/>
              </a:rPr>
              <a:t>attempt: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469900">
              <a:lnSpc>
                <a:spcPts val="1410"/>
              </a:lnSpc>
            </a:pPr>
            <a:r>
              <a:rPr dirty="0" sz="1200" spc="-5">
                <a:latin typeface="Times New Roman"/>
                <a:cs typeface="Times New Roman"/>
              </a:rPr>
              <a:t>String </a:t>
            </a:r>
            <a:r>
              <a:rPr dirty="0" sz="1200">
                <a:latin typeface="Times New Roman"/>
                <a:cs typeface="Times New Roman"/>
              </a:rPr>
              <a:t>EvaluateSalaryAnadReturnName( Employee</a:t>
            </a:r>
            <a:r>
              <a:rPr dirty="0" sz="1200" spc="-105">
                <a:latin typeface="Times New Roman"/>
                <a:cs typeface="Times New Roman"/>
              </a:rPr>
              <a:t> </a:t>
            </a:r>
            <a:r>
              <a:rPr dirty="0" sz="1200">
                <a:latin typeface="Times New Roman"/>
                <a:cs typeface="Times New Roman"/>
              </a:rPr>
              <a:t>e)</a:t>
            </a:r>
            <a:endParaRPr sz="1200">
              <a:latin typeface="Times New Roman"/>
              <a:cs typeface="Times New Roman"/>
            </a:endParaRPr>
          </a:p>
          <a:p>
            <a:pPr marL="469900">
              <a:lnSpc>
                <a:spcPts val="1380"/>
              </a:lnSpc>
            </a:pPr>
            <a:r>
              <a:rPr dirty="0" sz="1200">
                <a:latin typeface="Times New Roman"/>
                <a:cs typeface="Times New Roman"/>
              </a:rPr>
              <a:t>{</a:t>
            </a:r>
            <a:endParaRPr sz="1200">
              <a:latin typeface="Times New Roman"/>
              <a:cs typeface="Times New Roman"/>
            </a:endParaRPr>
          </a:p>
          <a:p>
            <a:pPr marL="927100">
              <a:lnSpc>
                <a:spcPts val="1410"/>
              </a:lnSpc>
            </a:pPr>
            <a:r>
              <a:rPr dirty="0" sz="1200" spc="-5">
                <a:latin typeface="Times New Roman"/>
                <a:cs typeface="Times New Roman"/>
              </a:rPr>
              <a:t>String </a:t>
            </a:r>
            <a:r>
              <a:rPr dirty="0" sz="1200">
                <a:latin typeface="Times New Roman"/>
                <a:cs typeface="Times New Roman"/>
              </a:rPr>
              <a:t>result = e.First() + “ “ +</a:t>
            </a:r>
            <a:r>
              <a:rPr dirty="0" sz="1200" spc="-95">
                <a:latin typeface="Times New Roman"/>
                <a:cs typeface="Times New Roman"/>
              </a:rPr>
              <a:t> </a:t>
            </a:r>
            <a:r>
              <a:rPr dirty="0" sz="1200">
                <a:latin typeface="Times New Roman"/>
                <a:cs typeface="Times New Roman"/>
              </a:rPr>
              <a:t>e.Last();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927100">
              <a:lnSpc>
                <a:spcPts val="1410"/>
              </a:lnSpc>
            </a:pPr>
            <a:r>
              <a:rPr dirty="0" sz="1200">
                <a:latin typeface="Times New Roman"/>
                <a:cs typeface="Times New Roman"/>
              </a:rPr>
              <a:t>if (e.Title() == “CEO” </a:t>
            </a:r>
            <a:r>
              <a:rPr dirty="0" sz="1200" spc="-5">
                <a:latin typeface="Times New Roman"/>
                <a:cs typeface="Times New Roman"/>
              </a:rPr>
              <a:t>|| </a:t>
            </a:r>
            <a:r>
              <a:rPr dirty="0" sz="1200">
                <a:latin typeface="Times New Roman"/>
                <a:cs typeface="Times New Roman"/>
              </a:rPr>
              <a:t>e.Salary() &gt;</a:t>
            </a:r>
            <a:r>
              <a:rPr dirty="0" sz="1200" spc="-105">
                <a:latin typeface="Times New Roman"/>
                <a:cs typeface="Times New Roman"/>
              </a:rPr>
              <a:t> </a:t>
            </a:r>
            <a:r>
              <a:rPr dirty="0" sz="1200">
                <a:latin typeface="Times New Roman"/>
                <a:cs typeface="Times New Roman"/>
              </a:rPr>
              <a:t>10000)</a:t>
            </a:r>
            <a:endParaRPr sz="1200">
              <a:latin typeface="Times New Roman"/>
              <a:cs typeface="Times New Roman"/>
            </a:endParaRPr>
          </a:p>
          <a:p>
            <a:pPr marL="9271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384300" marR="1522730">
              <a:lnSpc>
                <a:spcPts val="1380"/>
              </a:lnSpc>
            </a:pPr>
            <a:r>
              <a:rPr dirty="0" sz="1200" spc="-5">
                <a:latin typeface="Times New Roman"/>
                <a:cs typeface="Times New Roman"/>
              </a:rPr>
              <a:t>String </a:t>
            </a:r>
            <a:r>
              <a:rPr dirty="0" sz="1200">
                <a:latin typeface="Times New Roman"/>
                <a:cs typeface="Times New Roman"/>
              </a:rPr>
              <a:t>message = result + “ is</a:t>
            </a:r>
            <a:r>
              <a:rPr dirty="0" sz="1200" spc="-100">
                <a:latin typeface="Times New Roman"/>
                <a:cs typeface="Times New Roman"/>
              </a:rPr>
              <a:t> </a:t>
            </a:r>
            <a:r>
              <a:rPr dirty="0" sz="1200">
                <a:latin typeface="Times New Roman"/>
                <a:cs typeface="Times New Roman"/>
              </a:rPr>
              <a:t>overpaid\n”;  cout &lt;&lt;</a:t>
            </a:r>
            <a:r>
              <a:rPr dirty="0" sz="1200" spc="-105">
                <a:latin typeface="Times New Roman"/>
                <a:cs typeface="Times New Roman"/>
              </a:rPr>
              <a:t> </a:t>
            </a:r>
            <a:r>
              <a:rPr dirty="0" sz="1200">
                <a:latin typeface="Times New Roman"/>
                <a:cs typeface="Times New Roman"/>
              </a:rPr>
              <a:t>message;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927100">
              <a:lnSpc>
                <a:spcPts val="1410"/>
              </a:lnSpc>
              <a:spcBef>
                <a:spcPts val="5"/>
              </a:spcBef>
            </a:pPr>
            <a:r>
              <a:rPr dirty="0" sz="1200">
                <a:latin typeface="Times New Roman"/>
                <a:cs typeface="Times New Roman"/>
              </a:rPr>
              <a:t>}</a:t>
            </a:r>
            <a:endParaRPr sz="1200">
              <a:latin typeface="Times New Roman"/>
              <a:cs typeface="Times New Roman"/>
            </a:endParaRPr>
          </a:p>
          <a:p>
            <a:pPr marL="927100">
              <a:lnSpc>
                <a:spcPts val="1380"/>
              </a:lnSpc>
            </a:pPr>
            <a:r>
              <a:rPr dirty="0" sz="1200">
                <a:latin typeface="Times New Roman"/>
                <a:cs typeface="Times New Roman"/>
              </a:rPr>
              <a:t>return</a:t>
            </a:r>
            <a:r>
              <a:rPr dirty="0" sz="1200" spc="-100">
                <a:latin typeface="Times New Roman"/>
                <a:cs typeface="Times New Roman"/>
              </a:rPr>
              <a:t> </a:t>
            </a:r>
            <a:r>
              <a:rPr dirty="0" sz="1200">
                <a:latin typeface="Times New Roman"/>
                <a:cs typeface="Times New Roman"/>
              </a:rPr>
              <a:t>result;</a:t>
            </a:r>
            <a:endParaRPr sz="1200">
              <a:latin typeface="Times New Roman"/>
              <a:cs typeface="Times New Roman"/>
            </a:endParaRPr>
          </a:p>
          <a:p>
            <a:pPr marL="4699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241300">
              <a:lnSpc>
                <a:spcPct val="100000"/>
              </a:lnSpc>
            </a:pPr>
            <a:r>
              <a:rPr dirty="0" sz="1200">
                <a:latin typeface="Times New Roman"/>
                <a:cs typeface="Times New Roman"/>
              </a:rPr>
              <a:t>What happens if the function is called as</a:t>
            </a:r>
            <a:r>
              <a:rPr dirty="0" sz="1200" spc="-130">
                <a:latin typeface="Times New Roman"/>
                <a:cs typeface="Times New Roman"/>
              </a:rPr>
              <a:t> </a:t>
            </a:r>
            <a:r>
              <a:rPr dirty="0" sz="1200">
                <a:latin typeface="Times New Roman"/>
                <a:cs typeface="Times New Roman"/>
              </a:rPr>
              <a:t>follows:</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0"/>
              </a:spcBef>
            </a:pPr>
            <a:endParaRPr sz="1650">
              <a:latin typeface="Times New Roman"/>
              <a:cs typeface="Times New Roman"/>
            </a:endParaRPr>
          </a:p>
          <a:p>
            <a:pPr marL="469900">
              <a:lnSpc>
                <a:spcPts val="1410"/>
              </a:lnSpc>
            </a:pPr>
            <a:r>
              <a:rPr dirty="0" sz="1200" spc="-5">
                <a:latin typeface="Times New Roman"/>
                <a:cs typeface="Times New Roman"/>
              </a:rPr>
              <a:t>String</a:t>
            </a:r>
            <a:r>
              <a:rPr dirty="0" sz="1200" spc="-95">
                <a:latin typeface="Times New Roman"/>
                <a:cs typeface="Times New Roman"/>
              </a:rPr>
              <a:t> </a:t>
            </a:r>
            <a:r>
              <a:rPr dirty="0" sz="1200">
                <a:latin typeface="Times New Roman"/>
                <a:cs typeface="Times New Roman"/>
              </a:rPr>
              <a:t>theName;</a:t>
            </a:r>
            <a:endParaRPr sz="1200">
              <a:latin typeface="Times New Roman"/>
              <a:cs typeface="Times New Roman"/>
            </a:endParaRPr>
          </a:p>
          <a:p>
            <a:pPr marL="469900">
              <a:lnSpc>
                <a:spcPts val="1410"/>
              </a:lnSpc>
            </a:pPr>
            <a:r>
              <a:rPr dirty="0" sz="1200">
                <a:latin typeface="Times New Roman"/>
                <a:cs typeface="Times New Roman"/>
              </a:rPr>
              <a:t>theName =</a:t>
            </a:r>
            <a:r>
              <a:rPr dirty="0" sz="1200" spc="-105">
                <a:latin typeface="Times New Roman"/>
                <a:cs typeface="Times New Roman"/>
              </a:rPr>
              <a:t> </a:t>
            </a:r>
            <a:r>
              <a:rPr dirty="0" sz="1200">
                <a:latin typeface="Times New Roman"/>
                <a:cs typeface="Times New Roman"/>
              </a:rPr>
              <a:t>evaluateSalarayAndReturnName(someEmplyee);</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5"/>
              </a:spcBef>
            </a:pPr>
            <a:endParaRPr sz="1100">
              <a:latin typeface="Times New Roman"/>
              <a:cs typeface="Times New Roman"/>
            </a:endParaRPr>
          </a:p>
          <a:p>
            <a:pPr marL="469900" indent="-228600">
              <a:lnSpc>
                <a:spcPts val="1410"/>
              </a:lnSpc>
              <a:buAutoNum type="arabicPeriod"/>
              <a:tabLst>
                <a:tab pos="469900" algn="l"/>
              </a:tabLst>
            </a:pPr>
            <a:r>
              <a:rPr dirty="0" sz="1200" spc="-5">
                <a:latin typeface="Times New Roman"/>
                <a:cs typeface="Times New Roman"/>
              </a:rPr>
              <a:t>string </a:t>
            </a:r>
            <a:r>
              <a:rPr dirty="0" sz="1200">
                <a:latin typeface="Times New Roman"/>
                <a:cs typeface="Times New Roman"/>
              </a:rPr>
              <a:t>copy constructor is invoked because the result is returned by</a:t>
            </a:r>
            <a:r>
              <a:rPr dirty="0" sz="1200" spc="-120">
                <a:latin typeface="Times New Roman"/>
                <a:cs typeface="Times New Roman"/>
              </a:rPr>
              <a:t> </a:t>
            </a:r>
            <a:r>
              <a:rPr dirty="0" sz="1200">
                <a:latin typeface="Times New Roman"/>
                <a:cs typeface="Times New Roman"/>
              </a:rPr>
              <a:t>value.</a:t>
            </a:r>
            <a:endParaRPr sz="1200">
              <a:latin typeface="Times New Roman"/>
              <a:cs typeface="Times New Roman"/>
            </a:endParaRPr>
          </a:p>
          <a:p>
            <a:pPr marL="469900" indent="-228600">
              <a:lnSpc>
                <a:spcPts val="1380"/>
              </a:lnSpc>
              <a:buAutoNum type="arabicPeriod"/>
              <a:tabLst>
                <a:tab pos="469900" algn="l"/>
              </a:tabLst>
            </a:pPr>
            <a:r>
              <a:rPr dirty="0" sz="1200">
                <a:latin typeface="Times New Roman"/>
                <a:cs typeface="Times New Roman"/>
              </a:rPr>
              <a:t>The copy assignment operator is invoked to copy the result into</a:t>
            </a:r>
            <a:r>
              <a:rPr dirty="0" sz="1200" spc="-145">
                <a:latin typeface="Times New Roman"/>
                <a:cs typeface="Times New Roman"/>
              </a:rPr>
              <a:t> </a:t>
            </a:r>
            <a:r>
              <a:rPr dirty="0" sz="1200">
                <a:latin typeface="Times New Roman"/>
                <a:cs typeface="Times New Roman"/>
              </a:rPr>
              <a:t>theName</a:t>
            </a:r>
            <a:endParaRPr sz="1200">
              <a:latin typeface="Times New Roman"/>
              <a:cs typeface="Times New Roman"/>
            </a:endParaRPr>
          </a:p>
          <a:p>
            <a:pPr algn="just" marL="469900" marR="5080" indent="-228600">
              <a:lnSpc>
                <a:spcPts val="1380"/>
              </a:lnSpc>
              <a:spcBef>
                <a:spcPts val="65"/>
              </a:spcBef>
              <a:buAutoNum type="arabicPeriod"/>
              <a:tabLst>
                <a:tab pos="469900" algn="l"/>
              </a:tabLst>
            </a:pPr>
            <a:r>
              <a:rPr dirty="0" sz="1200">
                <a:latin typeface="Times New Roman"/>
                <a:cs typeface="Times New Roman"/>
              </a:rPr>
              <a:t>If either copy fails then the function has completed its </a:t>
            </a:r>
            <a:r>
              <a:rPr dirty="0" sz="1200" spc="-5">
                <a:latin typeface="Times New Roman"/>
                <a:cs typeface="Times New Roman"/>
              </a:rPr>
              <a:t>side-effects </a:t>
            </a:r>
            <a:r>
              <a:rPr dirty="0" sz="1200">
                <a:latin typeface="Times New Roman"/>
                <a:cs typeface="Times New Roman"/>
              </a:rPr>
              <a:t>(since the  message </a:t>
            </a:r>
            <a:r>
              <a:rPr dirty="0" sz="1200" spc="-5">
                <a:latin typeface="Times New Roman"/>
                <a:cs typeface="Times New Roman"/>
              </a:rPr>
              <a:t>was </a:t>
            </a:r>
            <a:r>
              <a:rPr dirty="0" sz="1200">
                <a:latin typeface="Times New Roman"/>
                <a:cs typeface="Times New Roman"/>
              </a:rPr>
              <a:t>completely emitted and the return value </a:t>
            </a:r>
            <a:r>
              <a:rPr dirty="0" sz="1200" spc="-5">
                <a:latin typeface="Times New Roman"/>
                <a:cs typeface="Times New Roman"/>
              </a:rPr>
              <a:t>was </a:t>
            </a:r>
            <a:r>
              <a:rPr dirty="0" sz="1200">
                <a:latin typeface="Times New Roman"/>
                <a:cs typeface="Times New Roman"/>
              </a:rPr>
              <a:t>completely  constructed) but the result has been irretrievable</a:t>
            </a:r>
            <a:r>
              <a:rPr dirty="0" sz="1200" spc="-114">
                <a:latin typeface="Times New Roman"/>
                <a:cs typeface="Times New Roman"/>
              </a:rPr>
              <a:t> </a:t>
            </a:r>
            <a:r>
              <a:rPr dirty="0" sz="1200">
                <a:latin typeface="Times New Roman"/>
                <a:cs typeface="Times New Roman"/>
              </a:rPr>
              <a:t>lost.</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189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358900" y="899159"/>
            <a:ext cx="5281930" cy="5628005"/>
          </a:xfrm>
          <a:prstGeom prst="rect">
            <a:avLst/>
          </a:prstGeom>
        </p:spPr>
        <p:txBody>
          <a:bodyPr wrap="square" lIns="0" tIns="0" rIns="0" bIns="0" rtlCol="0" vert="horz">
            <a:spAutoFit/>
          </a:bodyPr>
          <a:lstStyle/>
          <a:p>
            <a:pPr algn="ctr" marR="908685">
              <a:lnSpc>
                <a:spcPct val="100000"/>
              </a:lnSpc>
            </a:pPr>
            <a:r>
              <a:rPr dirty="0" sz="1200">
                <a:latin typeface="Times New Roman"/>
                <a:cs typeface="Times New Roman"/>
              </a:rPr>
              <a:t>Can </a:t>
            </a:r>
            <a:r>
              <a:rPr dirty="0" sz="1200" spc="-5">
                <a:latin typeface="Times New Roman"/>
                <a:cs typeface="Times New Roman"/>
              </a:rPr>
              <a:t>we </a:t>
            </a:r>
            <a:r>
              <a:rPr dirty="0" sz="1200">
                <a:latin typeface="Times New Roman"/>
                <a:cs typeface="Times New Roman"/>
              </a:rPr>
              <a:t>do better and perhaps avoid the problem by avoiding the</a:t>
            </a:r>
            <a:r>
              <a:rPr dirty="0" sz="1200" spc="-125">
                <a:latin typeface="Times New Roman"/>
                <a:cs typeface="Times New Roman"/>
              </a:rPr>
              <a:t> </a:t>
            </a:r>
            <a:r>
              <a:rPr dirty="0" sz="1200" spc="-5">
                <a:latin typeface="Times New Roman"/>
                <a:cs typeface="Times New Roman"/>
              </a:rPr>
              <a:t>copy?</a:t>
            </a:r>
            <a:endParaRPr sz="1200">
              <a:latin typeface="Times New Roman"/>
              <a:cs typeface="Times New Roman"/>
            </a:endParaRPr>
          </a:p>
          <a:p>
            <a:pPr>
              <a:lnSpc>
                <a:spcPct val="100000"/>
              </a:lnSpc>
              <a:spcBef>
                <a:spcPts val="55"/>
              </a:spcBef>
            </a:pPr>
            <a:endParaRPr sz="1100">
              <a:latin typeface="Times New Roman"/>
              <a:cs typeface="Times New Roman"/>
            </a:endParaRPr>
          </a:p>
          <a:p>
            <a:pPr marL="241300">
              <a:lnSpc>
                <a:spcPct val="100000"/>
              </a:lnSpc>
            </a:pPr>
            <a:r>
              <a:rPr dirty="0" sz="1200">
                <a:latin typeface="Times New Roman"/>
                <a:cs typeface="Times New Roman"/>
              </a:rPr>
              <a:t>// </a:t>
            </a:r>
            <a:r>
              <a:rPr dirty="0" sz="1200" spc="-5">
                <a:latin typeface="Times New Roman"/>
                <a:cs typeface="Times New Roman"/>
              </a:rPr>
              <a:t>Second</a:t>
            </a:r>
            <a:r>
              <a:rPr dirty="0" sz="1200" spc="-95">
                <a:latin typeface="Times New Roman"/>
                <a:cs typeface="Times New Roman"/>
              </a:rPr>
              <a:t> </a:t>
            </a:r>
            <a:r>
              <a:rPr dirty="0" sz="1200">
                <a:latin typeface="Times New Roman"/>
                <a:cs typeface="Times New Roman"/>
              </a:rPr>
              <a:t>attempt: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241300">
              <a:lnSpc>
                <a:spcPts val="1410"/>
              </a:lnSpc>
            </a:pPr>
            <a:r>
              <a:rPr dirty="0" sz="1200" spc="-5">
                <a:latin typeface="Times New Roman"/>
                <a:cs typeface="Times New Roman"/>
              </a:rPr>
              <a:t>String </a:t>
            </a:r>
            <a:r>
              <a:rPr dirty="0" sz="1200">
                <a:latin typeface="Times New Roman"/>
                <a:cs typeface="Times New Roman"/>
              </a:rPr>
              <a:t>EvaluateSalaryAnadReturnName( Employee e, </a:t>
            </a:r>
            <a:r>
              <a:rPr dirty="0" sz="1200" spc="-5">
                <a:latin typeface="Times New Roman"/>
                <a:cs typeface="Times New Roman"/>
              </a:rPr>
              <a:t>String</a:t>
            </a:r>
            <a:r>
              <a:rPr dirty="0" sz="1200" spc="-105">
                <a:latin typeface="Times New Roman"/>
                <a:cs typeface="Times New Roman"/>
              </a:rPr>
              <a:t> </a:t>
            </a:r>
            <a:r>
              <a:rPr dirty="0" sz="1200">
                <a:latin typeface="Times New Roman"/>
                <a:cs typeface="Times New Roman"/>
              </a:rPr>
              <a:t>&amp;r)</a:t>
            </a:r>
            <a:endParaRPr sz="1200">
              <a:latin typeface="Times New Roman"/>
              <a:cs typeface="Times New Roman"/>
            </a:endParaRPr>
          </a:p>
          <a:p>
            <a:pPr marL="241300">
              <a:lnSpc>
                <a:spcPts val="1380"/>
              </a:lnSpc>
            </a:pPr>
            <a:r>
              <a:rPr dirty="0" sz="1200">
                <a:latin typeface="Times New Roman"/>
                <a:cs typeface="Times New Roman"/>
              </a:rPr>
              <a:t>{</a:t>
            </a:r>
            <a:endParaRPr sz="1200">
              <a:latin typeface="Times New Roman"/>
              <a:cs typeface="Times New Roman"/>
            </a:endParaRPr>
          </a:p>
          <a:p>
            <a:pPr marL="698500">
              <a:lnSpc>
                <a:spcPts val="1410"/>
              </a:lnSpc>
            </a:pPr>
            <a:r>
              <a:rPr dirty="0" sz="1200" spc="-5">
                <a:latin typeface="Times New Roman"/>
                <a:cs typeface="Times New Roman"/>
              </a:rPr>
              <a:t>String </a:t>
            </a:r>
            <a:r>
              <a:rPr dirty="0" sz="1200">
                <a:latin typeface="Times New Roman"/>
                <a:cs typeface="Times New Roman"/>
              </a:rPr>
              <a:t>result = e.First() + “ “ +</a:t>
            </a:r>
            <a:r>
              <a:rPr dirty="0" sz="1200" spc="-95">
                <a:latin typeface="Times New Roman"/>
                <a:cs typeface="Times New Roman"/>
              </a:rPr>
              <a:t> </a:t>
            </a:r>
            <a:r>
              <a:rPr dirty="0" sz="1200">
                <a:latin typeface="Times New Roman"/>
                <a:cs typeface="Times New Roman"/>
              </a:rPr>
              <a:t>e.Last();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698500">
              <a:lnSpc>
                <a:spcPts val="1410"/>
              </a:lnSpc>
            </a:pPr>
            <a:r>
              <a:rPr dirty="0" sz="1200">
                <a:latin typeface="Times New Roman"/>
                <a:cs typeface="Times New Roman"/>
              </a:rPr>
              <a:t>if (e.Title() == “CEO” </a:t>
            </a:r>
            <a:r>
              <a:rPr dirty="0" sz="1200" spc="-5">
                <a:latin typeface="Times New Roman"/>
                <a:cs typeface="Times New Roman"/>
              </a:rPr>
              <a:t>|| </a:t>
            </a:r>
            <a:r>
              <a:rPr dirty="0" sz="1200">
                <a:latin typeface="Times New Roman"/>
                <a:cs typeface="Times New Roman"/>
              </a:rPr>
              <a:t>e.Salary() &gt;</a:t>
            </a:r>
            <a:r>
              <a:rPr dirty="0" sz="1200" spc="-105">
                <a:latin typeface="Times New Roman"/>
                <a:cs typeface="Times New Roman"/>
              </a:rPr>
              <a:t> </a:t>
            </a:r>
            <a:r>
              <a:rPr dirty="0" sz="1200">
                <a:latin typeface="Times New Roman"/>
                <a:cs typeface="Times New Roman"/>
              </a:rPr>
              <a:t>10000)</a:t>
            </a:r>
            <a:endParaRPr sz="1200">
              <a:latin typeface="Times New Roman"/>
              <a:cs typeface="Times New Roman"/>
            </a:endParaRPr>
          </a:p>
          <a:p>
            <a:pPr marL="6985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155700" marR="1520190">
              <a:lnSpc>
                <a:spcPts val="1380"/>
              </a:lnSpc>
            </a:pPr>
            <a:r>
              <a:rPr dirty="0" sz="1200" spc="-5">
                <a:latin typeface="Times New Roman"/>
                <a:cs typeface="Times New Roman"/>
              </a:rPr>
              <a:t>String </a:t>
            </a:r>
            <a:r>
              <a:rPr dirty="0" sz="1200">
                <a:latin typeface="Times New Roman"/>
                <a:cs typeface="Times New Roman"/>
              </a:rPr>
              <a:t>message = result + “ is</a:t>
            </a:r>
            <a:r>
              <a:rPr dirty="0" sz="1200" spc="-100">
                <a:latin typeface="Times New Roman"/>
                <a:cs typeface="Times New Roman"/>
              </a:rPr>
              <a:t> </a:t>
            </a:r>
            <a:r>
              <a:rPr dirty="0" sz="1200">
                <a:latin typeface="Times New Roman"/>
                <a:cs typeface="Times New Roman"/>
              </a:rPr>
              <a:t>overpaid\n”;  cout &lt;&lt;</a:t>
            </a:r>
            <a:r>
              <a:rPr dirty="0" sz="1200" spc="-105">
                <a:latin typeface="Times New Roman"/>
                <a:cs typeface="Times New Roman"/>
              </a:rPr>
              <a:t> </a:t>
            </a:r>
            <a:r>
              <a:rPr dirty="0" sz="1200">
                <a:latin typeface="Times New Roman"/>
                <a:cs typeface="Times New Roman"/>
              </a:rPr>
              <a:t>message;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698500">
              <a:lnSpc>
                <a:spcPts val="1410"/>
              </a:lnSpc>
              <a:spcBef>
                <a:spcPts val="5"/>
              </a:spcBef>
            </a:pPr>
            <a:r>
              <a:rPr dirty="0" sz="1200">
                <a:latin typeface="Times New Roman"/>
                <a:cs typeface="Times New Roman"/>
              </a:rPr>
              <a:t>}</a:t>
            </a:r>
            <a:endParaRPr sz="1200">
              <a:latin typeface="Times New Roman"/>
              <a:cs typeface="Times New Roman"/>
            </a:endParaRPr>
          </a:p>
          <a:p>
            <a:pPr marL="698500">
              <a:lnSpc>
                <a:spcPts val="1380"/>
              </a:lnSpc>
            </a:pPr>
            <a:r>
              <a:rPr dirty="0" sz="1200">
                <a:latin typeface="Times New Roman"/>
                <a:cs typeface="Times New Roman"/>
              </a:rPr>
              <a:t>r =</a:t>
            </a:r>
            <a:r>
              <a:rPr dirty="0" sz="1200" spc="-100">
                <a:latin typeface="Times New Roman"/>
                <a:cs typeface="Times New Roman"/>
              </a:rPr>
              <a:t> </a:t>
            </a:r>
            <a:r>
              <a:rPr dirty="0" sz="1200">
                <a:latin typeface="Times New Roman"/>
                <a:cs typeface="Times New Roman"/>
              </a:rPr>
              <a:t>result;</a:t>
            </a:r>
            <a:endParaRPr sz="1200">
              <a:latin typeface="Times New Roman"/>
              <a:cs typeface="Times New Roman"/>
            </a:endParaRPr>
          </a:p>
          <a:p>
            <a:pPr marL="2413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5080">
              <a:lnSpc>
                <a:spcPts val="1380"/>
              </a:lnSpc>
            </a:pPr>
            <a:r>
              <a:rPr dirty="0" sz="1200">
                <a:latin typeface="Times New Roman"/>
                <a:cs typeface="Times New Roman"/>
              </a:rPr>
              <a:t>Looks better but assignment to r might </a:t>
            </a:r>
            <a:r>
              <a:rPr dirty="0" sz="1200" spc="-5">
                <a:latin typeface="Times New Roman"/>
                <a:cs typeface="Times New Roman"/>
              </a:rPr>
              <a:t>still </a:t>
            </a:r>
            <a:r>
              <a:rPr dirty="0" sz="1200">
                <a:latin typeface="Times New Roman"/>
                <a:cs typeface="Times New Roman"/>
              </a:rPr>
              <a:t>fail </a:t>
            </a:r>
            <a:r>
              <a:rPr dirty="0" sz="1200" spc="-5">
                <a:latin typeface="Times New Roman"/>
                <a:cs typeface="Times New Roman"/>
              </a:rPr>
              <a:t>which </a:t>
            </a:r>
            <a:r>
              <a:rPr dirty="0" sz="1200">
                <a:latin typeface="Times New Roman"/>
                <a:cs typeface="Times New Roman"/>
              </a:rPr>
              <a:t>leaves us </a:t>
            </a:r>
            <a:r>
              <a:rPr dirty="0" sz="1200" spc="-5">
                <a:latin typeface="Times New Roman"/>
                <a:cs typeface="Times New Roman"/>
              </a:rPr>
              <a:t>with </a:t>
            </a:r>
            <a:r>
              <a:rPr dirty="0" sz="1200">
                <a:latin typeface="Times New Roman"/>
                <a:cs typeface="Times New Roman"/>
              </a:rPr>
              <a:t>one </a:t>
            </a:r>
            <a:r>
              <a:rPr dirty="0" sz="1200" spc="-5">
                <a:latin typeface="Times New Roman"/>
                <a:cs typeface="Times New Roman"/>
              </a:rPr>
              <a:t>side-effect  </a:t>
            </a:r>
            <a:r>
              <a:rPr dirty="0" sz="1200">
                <a:latin typeface="Times New Roman"/>
                <a:cs typeface="Times New Roman"/>
              </a:rPr>
              <a:t>completed and other</a:t>
            </a:r>
            <a:r>
              <a:rPr dirty="0" sz="1200" spc="-110">
                <a:latin typeface="Times New Roman"/>
                <a:cs typeface="Times New Roman"/>
              </a:rPr>
              <a:t> </a:t>
            </a:r>
            <a:r>
              <a:rPr dirty="0" sz="1200">
                <a:latin typeface="Times New Roman"/>
                <a:cs typeface="Times New Roman"/>
              </a:rPr>
              <a:t>incomplete.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241300">
              <a:lnSpc>
                <a:spcPct val="100000"/>
              </a:lnSpc>
              <a:spcBef>
                <a:spcPts val="5"/>
              </a:spcBef>
            </a:pPr>
            <a:r>
              <a:rPr dirty="0" sz="1200">
                <a:latin typeface="Times New Roman"/>
                <a:cs typeface="Times New Roman"/>
              </a:rPr>
              <a:t>// Third</a:t>
            </a:r>
            <a:r>
              <a:rPr dirty="0" sz="1200" spc="-105">
                <a:latin typeface="Times New Roman"/>
                <a:cs typeface="Times New Roman"/>
              </a:rPr>
              <a:t> </a:t>
            </a:r>
            <a:r>
              <a:rPr dirty="0" sz="1200">
                <a:latin typeface="Times New Roman"/>
                <a:cs typeface="Times New Roman"/>
              </a:rPr>
              <a:t>attempt: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241300">
              <a:lnSpc>
                <a:spcPts val="1410"/>
              </a:lnSpc>
            </a:pPr>
            <a:r>
              <a:rPr dirty="0" sz="1200">
                <a:latin typeface="Times New Roman"/>
                <a:cs typeface="Times New Roman"/>
              </a:rPr>
              <a:t>auto_ptr&lt;String&gt; EvaluateSalaryAnadReturnName( Employee</a:t>
            </a:r>
            <a:r>
              <a:rPr dirty="0" sz="1200" spc="-120">
                <a:latin typeface="Times New Roman"/>
                <a:cs typeface="Times New Roman"/>
              </a:rPr>
              <a:t> </a:t>
            </a:r>
            <a:r>
              <a:rPr dirty="0" sz="1200">
                <a:latin typeface="Times New Roman"/>
                <a:cs typeface="Times New Roman"/>
              </a:rPr>
              <a:t>e)</a:t>
            </a:r>
            <a:endParaRPr sz="1200">
              <a:latin typeface="Times New Roman"/>
              <a:cs typeface="Times New Roman"/>
            </a:endParaRPr>
          </a:p>
          <a:p>
            <a:pPr marL="241300">
              <a:lnSpc>
                <a:spcPts val="1380"/>
              </a:lnSpc>
            </a:pPr>
            <a:r>
              <a:rPr dirty="0" sz="1200">
                <a:latin typeface="Times New Roman"/>
                <a:cs typeface="Times New Roman"/>
              </a:rPr>
              <a:t>{</a:t>
            </a:r>
            <a:endParaRPr sz="1200">
              <a:latin typeface="Times New Roman"/>
              <a:cs typeface="Times New Roman"/>
            </a:endParaRPr>
          </a:p>
          <a:p>
            <a:pPr marL="698500">
              <a:lnSpc>
                <a:spcPts val="1410"/>
              </a:lnSpc>
            </a:pPr>
            <a:r>
              <a:rPr dirty="0" sz="1200">
                <a:latin typeface="Times New Roman"/>
                <a:cs typeface="Times New Roman"/>
              </a:rPr>
              <a:t>auto_ptr&lt;String&gt; result = new </a:t>
            </a:r>
            <a:r>
              <a:rPr dirty="0" sz="1200" spc="-5">
                <a:latin typeface="Times New Roman"/>
                <a:cs typeface="Times New Roman"/>
              </a:rPr>
              <a:t>String(e.First() </a:t>
            </a:r>
            <a:r>
              <a:rPr dirty="0" sz="1200">
                <a:latin typeface="Times New Roman"/>
                <a:cs typeface="Times New Roman"/>
              </a:rPr>
              <a:t>+ “ “ +</a:t>
            </a:r>
            <a:r>
              <a:rPr dirty="0" sz="1200" spc="-90">
                <a:latin typeface="Times New Roman"/>
                <a:cs typeface="Times New Roman"/>
              </a:rPr>
              <a:t> </a:t>
            </a:r>
            <a:r>
              <a:rPr dirty="0" sz="1200">
                <a:latin typeface="Times New Roman"/>
                <a:cs typeface="Times New Roman"/>
              </a:rPr>
              <a:t>e.Last());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698500">
              <a:lnSpc>
                <a:spcPts val="1410"/>
              </a:lnSpc>
            </a:pPr>
            <a:r>
              <a:rPr dirty="0" sz="1200">
                <a:latin typeface="Times New Roman"/>
                <a:cs typeface="Times New Roman"/>
              </a:rPr>
              <a:t>if (e.Title() == “CEO” </a:t>
            </a:r>
            <a:r>
              <a:rPr dirty="0" sz="1200" spc="-5">
                <a:latin typeface="Times New Roman"/>
                <a:cs typeface="Times New Roman"/>
              </a:rPr>
              <a:t>|| </a:t>
            </a:r>
            <a:r>
              <a:rPr dirty="0" sz="1200">
                <a:latin typeface="Times New Roman"/>
                <a:cs typeface="Times New Roman"/>
              </a:rPr>
              <a:t>e.Salary() &gt;</a:t>
            </a:r>
            <a:r>
              <a:rPr dirty="0" sz="1200" spc="-105">
                <a:latin typeface="Times New Roman"/>
                <a:cs typeface="Times New Roman"/>
              </a:rPr>
              <a:t> </a:t>
            </a:r>
            <a:r>
              <a:rPr dirty="0" sz="1200">
                <a:latin typeface="Times New Roman"/>
                <a:cs typeface="Times New Roman"/>
              </a:rPr>
              <a:t>10000)</a:t>
            </a:r>
            <a:endParaRPr sz="1200">
              <a:latin typeface="Times New Roman"/>
              <a:cs typeface="Times New Roman"/>
            </a:endParaRPr>
          </a:p>
          <a:p>
            <a:pPr marL="6985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155700" marR="1343025">
              <a:lnSpc>
                <a:spcPts val="1380"/>
              </a:lnSpc>
            </a:pPr>
            <a:r>
              <a:rPr dirty="0" sz="1200" spc="-5">
                <a:latin typeface="Times New Roman"/>
                <a:cs typeface="Times New Roman"/>
              </a:rPr>
              <a:t>String </a:t>
            </a:r>
            <a:r>
              <a:rPr dirty="0" sz="1200">
                <a:latin typeface="Times New Roman"/>
                <a:cs typeface="Times New Roman"/>
              </a:rPr>
              <a:t>message = (*result) + “ is</a:t>
            </a:r>
            <a:r>
              <a:rPr dirty="0" sz="1200" spc="-100">
                <a:latin typeface="Times New Roman"/>
                <a:cs typeface="Times New Roman"/>
              </a:rPr>
              <a:t> </a:t>
            </a:r>
            <a:r>
              <a:rPr dirty="0" sz="1200">
                <a:latin typeface="Times New Roman"/>
                <a:cs typeface="Times New Roman"/>
              </a:rPr>
              <a:t>overpaid\n”;  cout &lt;&lt;</a:t>
            </a:r>
            <a:r>
              <a:rPr dirty="0" sz="1200" spc="-105">
                <a:latin typeface="Times New Roman"/>
                <a:cs typeface="Times New Roman"/>
              </a:rPr>
              <a:t> </a:t>
            </a:r>
            <a:r>
              <a:rPr dirty="0" sz="1200">
                <a:latin typeface="Times New Roman"/>
                <a:cs typeface="Times New Roman"/>
              </a:rPr>
              <a:t>message;</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190</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2044700" y="6682740"/>
            <a:ext cx="952500"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a:t>
            </a:r>
            <a:endParaRPr sz="1200">
              <a:latin typeface="Times New Roman"/>
              <a:cs typeface="Times New Roman"/>
            </a:endParaRPr>
          </a:p>
          <a:p>
            <a:pPr marL="12700">
              <a:lnSpc>
                <a:spcPts val="1410"/>
              </a:lnSpc>
            </a:pPr>
            <a:r>
              <a:rPr dirty="0" sz="1200">
                <a:latin typeface="Times New Roman"/>
                <a:cs typeface="Times New Roman"/>
              </a:rPr>
              <a:t>return</a:t>
            </a:r>
            <a:r>
              <a:rPr dirty="0" sz="1200" spc="-100">
                <a:latin typeface="Times New Roman"/>
                <a:cs typeface="Times New Roman"/>
              </a:rPr>
              <a:t> </a:t>
            </a:r>
            <a:r>
              <a:rPr dirty="0" sz="1200">
                <a:latin typeface="Times New Roman"/>
                <a:cs typeface="Times New Roman"/>
              </a:rPr>
              <a:t>result;();</a:t>
            </a:r>
            <a:endParaRPr sz="1200">
              <a:latin typeface="Times New Roman"/>
              <a:cs typeface="Times New Roman"/>
            </a:endParaRPr>
          </a:p>
        </p:txBody>
      </p:sp>
      <p:sp>
        <p:nvSpPr>
          <p:cNvPr id="7" name="object 7"/>
          <p:cNvSpPr txBox="1"/>
          <p:nvPr/>
        </p:nvSpPr>
        <p:spPr>
          <a:xfrm>
            <a:off x="3416300" y="6858000"/>
            <a:ext cx="1917700"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 rely on transfer of</a:t>
            </a:r>
            <a:r>
              <a:rPr dirty="0" sz="1200" spc="-105">
                <a:latin typeface="Times New Roman"/>
                <a:cs typeface="Times New Roman"/>
              </a:rPr>
              <a:t> </a:t>
            </a:r>
            <a:r>
              <a:rPr dirty="0" sz="1200">
                <a:latin typeface="Times New Roman"/>
                <a:cs typeface="Times New Roman"/>
              </a:rPr>
              <a:t>ownership</a:t>
            </a:r>
            <a:endParaRPr sz="1200">
              <a:latin typeface="Times New Roman"/>
              <a:cs typeface="Times New Roman"/>
            </a:endParaRPr>
          </a:p>
          <a:p>
            <a:pPr marL="12700">
              <a:lnSpc>
                <a:spcPts val="1410"/>
              </a:lnSpc>
            </a:pPr>
            <a:r>
              <a:rPr dirty="0" sz="1200">
                <a:latin typeface="Times New Roman"/>
                <a:cs typeface="Times New Roman"/>
              </a:rPr>
              <a:t>// this can’t</a:t>
            </a:r>
            <a:r>
              <a:rPr dirty="0" sz="1200" spc="-110">
                <a:latin typeface="Times New Roman"/>
                <a:cs typeface="Times New Roman"/>
              </a:rPr>
              <a:t> </a:t>
            </a:r>
            <a:r>
              <a:rPr dirty="0" sz="1200">
                <a:latin typeface="Times New Roman"/>
                <a:cs typeface="Times New Roman"/>
              </a:rPr>
              <a:t>throw</a:t>
            </a:r>
            <a:endParaRPr sz="1200">
              <a:latin typeface="Times New Roman"/>
              <a:cs typeface="Times New Roman"/>
            </a:endParaRPr>
          </a:p>
        </p:txBody>
      </p:sp>
      <p:sp>
        <p:nvSpPr>
          <p:cNvPr id="8" name="object 8"/>
          <p:cNvSpPr txBox="1"/>
          <p:nvPr/>
        </p:nvSpPr>
        <p:spPr>
          <a:xfrm>
            <a:off x="1358900" y="7208519"/>
            <a:ext cx="5283200" cy="1772285"/>
          </a:xfrm>
          <a:prstGeom prst="rect">
            <a:avLst/>
          </a:prstGeom>
        </p:spPr>
        <p:txBody>
          <a:bodyPr wrap="square" lIns="0" tIns="0" rIns="0" bIns="0" rtlCol="0" vert="horz">
            <a:spAutoFit/>
          </a:bodyPr>
          <a:lstStyle/>
          <a:p>
            <a:pPr marL="241300">
              <a:lnSpc>
                <a:spcPct val="10000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We have effectively hidden all the </a:t>
            </a:r>
            <a:r>
              <a:rPr dirty="0" sz="1200" spc="-5">
                <a:latin typeface="Times New Roman"/>
                <a:cs typeface="Times New Roman"/>
              </a:rPr>
              <a:t>work </a:t>
            </a:r>
            <a:r>
              <a:rPr dirty="0" sz="1200">
                <a:latin typeface="Times New Roman"/>
                <a:cs typeface="Times New Roman"/>
              </a:rPr>
              <a:t>to construct </a:t>
            </a:r>
            <a:r>
              <a:rPr dirty="0" sz="1200" spc="5">
                <a:latin typeface="Times New Roman"/>
                <a:cs typeface="Times New Roman"/>
              </a:rPr>
              <a:t>the </a:t>
            </a:r>
            <a:r>
              <a:rPr dirty="0" sz="1200" spc="-5">
                <a:latin typeface="Times New Roman"/>
                <a:cs typeface="Times New Roman"/>
              </a:rPr>
              <a:t>second side-effect </a:t>
            </a:r>
            <a:r>
              <a:rPr dirty="0" sz="1200">
                <a:latin typeface="Times New Roman"/>
                <a:cs typeface="Times New Roman"/>
              </a:rPr>
              <a:t>(the return  value), </a:t>
            </a:r>
            <a:r>
              <a:rPr dirty="0" sz="1200" spc="-5">
                <a:latin typeface="Times New Roman"/>
                <a:cs typeface="Times New Roman"/>
              </a:rPr>
              <a:t>while we </a:t>
            </a:r>
            <a:r>
              <a:rPr dirty="0" sz="1200">
                <a:latin typeface="Times New Roman"/>
                <a:cs typeface="Times New Roman"/>
              </a:rPr>
              <a:t>ensured that it can be safely returned to the caller using </a:t>
            </a:r>
            <a:r>
              <a:rPr dirty="0" sz="1200" spc="5">
                <a:latin typeface="Times New Roman"/>
                <a:cs typeface="Times New Roman"/>
              </a:rPr>
              <a:t>only </a:t>
            </a:r>
            <a:r>
              <a:rPr dirty="0" sz="1200">
                <a:latin typeface="Times New Roman"/>
                <a:cs typeface="Times New Roman"/>
              </a:rPr>
              <a:t>non-  throwing operation after the first </a:t>
            </a:r>
            <a:r>
              <a:rPr dirty="0" sz="1200" spc="-5">
                <a:latin typeface="Times New Roman"/>
                <a:cs typeface="Times New Roman"/>
              </a:rPr>
              <a:t>side-effect </a:t>
            </a:r>
            <a:r>
              <a:rPr dirty="0" sz="1200">
                <a:latin typeface="Times New Roman"/>
                <a:cs typeface="Times New Roman"/>
              </a:rPr>
              <a:t>has completed the printing of the  message. In this case </a:t>
            </a:r>
            <a:r>
              <a:rPr dirty="0" sz="1200" spc="-5">
                <a:latin typeface="Times New Roman"/>
                <a:cs typeface="Times New Roman"/>
              </a:rPr>
              <a:t>we </a:t>
            </a:r>
            <a:r>
              <a:rPr dirty="0" sz="1200">
                <a:latin typeface="Times New Roman"/>
                <a:cs typeface="Times New Roman"/>
              </a:rPr>
              <a:t>know that once the function is complete, the return value  </a:t>
            </a:r>
            <a:r>
              <a:rPr dirty="0" sz="1200" spc="-5">
                <a:latin typeface="Times New Roman"/>
                <a:cs typeface="Times New Roman"/>
              </a:rPr>
              <a:t>will </a:t>
            </a:r>
            <a:r>
              <a:rPr dirty="0" sz="1200">
                <a:latin typeface="Times New Roman"/>
                <a:cs typeface="Times New Roman"/>
              </a:rPr>
              <a:t>make </a:t>
            </a:r>
            <a:r>
              <a:rPr dirty="0" sz="1200" spc="-5">
                <a:latin typeface="Times New Roman"/>
                <a:cs typeface="Times New Roman"/>
              </a:rPr>
              <a:t>successfully </a:t>
            </a:r>
            <a:r>
              <a:rPr dirty="0" sz="1200">
                <a:latin typeface="Times New Roman"/>
                <a:cs typeface="Times New Roman"/>
              </a:rPr>
              <a:t>into the hands of the caller and be correctly cleaned-up in all  cases. This is because the aut_ptr </a:t>
            </a:r>
            <a:r>
              <a:rPr dirty="0" sz="1200" spc="-5">
                <a:latin typeface="Times New Roman"/>
                <a:cs typeface="Times New Roman"/>
              </a:rPr>
              <a:t>semantics </a:t>
            </a:r>
            <a:r>
              <a:rPr dirty="0" sz="1200">
                <a:latin typeface="Times New Roman"/>
                <a:cs typeface="Times New Roman"/>
              </a:rPr>
              <a:t>guarantee that </a:t>
            </a:r>
            <a:r>
              <a:rPr dirty="0" sz="1200" spc="-15">
                <a:latin typeface="Times New Roman"/>
                <a:cs typeface="Times New Roman"/>
              </a:rPr>
              <a:t>If </a:t>
            </a:r>
            <a:r>
              <a:rPr dirty="0" sz="1200">
                <a:latin typeface="Times New Roman"/>
                <a:cs typeface="Times New Roman"/>
              </a:rPr>
              <a:t>the caller accepts the  returned value, </a:t>
            </a:r>
            <a:r>
              <a:rPr dirty="0" sz="1200" spc="5">
                <a:latin typeface="Times New Roman"/>
                <a:cs typeface="Times New Roman"/>
              </a:rPr>
              <a:t>the </a:t>
            </a:r>
            <a:r>
              <a:rPr dirty="0" sz="1200">
                <a:latin typeface="Times New Roman"/>
                <a:cs typeface="Times New Roman"/>
              </a:rPr>
              <a:t>act of accepting a copy of the auto_ptr causes the caller to </a:t>
            </a:r>
            <a:r>
              <a:rPr dirty="0" sz="1200" spc="5">
                <a:latin typeface="Times New Roman"/>
                <a:cs typeface="Times New Roman"/>
              </a:rPr>
              <a:t>take </a:t>
            </a:r>
            <a:r>
              <a:rPr dirty="0" sz="1200">
                <a:latin typeface="Times New Roman"/>
                <a:cs typeface="Times New Roman"/>
              </a:rPr>
              <a:t>the  ownership</a:t>
            </a:r>
            <a:r>
              <a:rPr dirty="0" sz="1200" spc="135">
                <a:latin typeface="Times New Roman"/>
                <a:cs typeface="Times New Roman"/>
              </a:rPr>
              <a:t> </a:t>
            </a:r>
            <a:r>
              <a:rPr dirty="0" sz="1200">
                <a:latin typeface="Times New Roman"/>
                <a:cs typeface="Times New Roman"/>
              </a:rPr>
              <a:t>and</a:t>
            </a:r>
            <a:r>
              <a:rPr dirty="0" sz="1200" spc="140">
                <a:latin typeface="Times New Roman"/>
                <a:cs typeface="Times New Roman"/>
              </a:rPr>
              <a:t> </a:t>
            </a:r>
            <a:r>
              <a:rPr dirty="0" sz="1200">
                <a:latin typeface="Times New Roman"/>
                <a:cs typeface="Times New Roman"/>
              </a:rPr>
              <a:t>if</a:t>
            </a:r>
            <a:r>
              <a:rPr dirty="0" sz="1200" spc="140">
                <a:latin typeface="Times New Roman"/>
                <a:cs typeface="Times New Roman"/>
              </a:rPr>
              <a:t> </a:t>
            </a:r>
            <a:r>
              <a:rPr dirty="0" sz="1200">
                <a:latin typeface="Times New Roman"/>
                <a:cs typeface="Times New Roman"/>
              </a:rPr>
              <a:t>the</a:t>
            </a:r>
            <a:r>
              <a:rPr dirty="0" sz="1200" spc="140">
                <a:latin typeface="Times New Roman"/>
                <a:cs typeface="Times New Roman"/>
              </a:rPr>
              <a:t> </a:t>
            </a:r>
            <a:r>
              <a:rPr dirty="0" sz="1200">
                <a:latin typeface="Times New Roman"/>
                <a:cs typeface="Times New Roman"/>
              </a:rPr>
              <a:t>caller</a:t>
            </a:r>
            <a:r>
              <a:rPr dirty="0" sz="1200" spc="130">
                <a:latin typeface="Times New Roman"/>
                <a:cs typeface="Times New Roman"/>
              </a:rPr>
              <a:t> </a:t>
            </a:r>
            <a:r>
              <a:rPr dirty="0" sz="1200">
                <a:latin typeface="Times New Roman"/>
                <a:cs typeface="Times New Roman"/>
              </a:rPr>
              <a:t>does</a:t>
            </a:r>
            <a:r>
              <a:rPr dirty="0" sz="1200" spc="140">
                <a:latin typeface="Times New Roman"/>
                <a:cs typeface="Times New Roman"/>
              </a:rPr>
              <a:t> </a:t>
            </a:r>
            <a:r>
              <a:rPr dirty="0" sz="1200">
                <a:latin typeface="Times New Roman"/>
                <a:cs typeface="Times New Roman"/>
              </a:rPr>
              <a:t>not</a:t>
            </a:r>
            <a:r>
              <a:rPr dirty="0" sz="1200" spc="145">
                <a:latin typeface="Times New Roman"/>
                <a:cs typeface="Times New Roman"/>
              </a:rPr>
              <a:t> </a:t>
            </a:r>
            <a:r>
              <a:rPr dirty="0" sz="1200">
                <a:latin typeface="Times New Roman"/>
                <a:cs typeface="Times New Roman"/>
              </a:rPr>
              <a:t>accept</a:t>
            </a:r>
            <a:r>
              <a:rPr dirty="0" sz="1200" spc="125">
                <a:latin typeface="Times New Roman"/>
                <a:cs typeface="Times New Roman"/>
              </a:rPr>
              <a:t> </a:t>
            </a:r>
            <a:r>
              <a:rPr dirty="0" sz="1200">
                <a:latin typeface="Times New Roman"/>
                <a:cs typeface="Times New Roman"/>
              </a:rPr>
              <a:t>the</a:t>
            </a:r>
            <a:r>
              <a:rPr dirty="0" sz="1200" spc="140">
                <a:latin typeface="Times New Roman"/>
                <a:cs typeface="Times New Roman"/>
              </a:rPr>
              <a:t> </a:t>
            </a:r>
            <a:r>
              <a:rPr dirty="0" sz="1200">
                <a:latin typeface="Times New Roman"/>
                <a:cs typeface="Times New Roman"/>
              </a:rPr>
              <a:t>returned</a:t>
            </a:r>
            <a:r>
              <a:rPr dirty="0" sz="1200" spc="130">
                <a:latin typeface="Times New Roman"/>
                <a:cs typeface="Times New Roman"/>
              </a:rPr>
              <a:t> </a:t>
            </a:r>
            <a:r>
              <a:rPr dirty="0" sz="1200">
                <a:latin typeface="Times New Roman"/>
                <a:cs typeface="Times New Roman"/>
              </a:rPr>
              <a:t>value,</a:t>
            </a:r>
            <a:r>
              <a:rPr dirty="0" sz="1200" spc="135">
                <a:latin typeface="Times New Roman"/>
                <a:cs typeface="Times New Roman"/>
              </a:rPr>
              <a:t> </a:t>
            </a:r>
            <a:r>
              <a:rPr dirty="0" sz="1200" spc="-5">
                <a:latin typeface="Times New Roman"/>
                <a:cs typeface="Times New Roman"/>
              </a:rPr>
              <a:t>say</a:t>
            </a:r>
            <a:r>
              <a:rPr dirty="0" sz="1200" spc="140">
                <a:latin typeface="Times New Roman"/>
                <a:cs typeface="Times New Roman"/>
              </a:rPr>
              <a:t> </a:t>
            </a:r>
            <a:r>
              <a:rPr dirty="0" sz="1200">
                <a:latin typeface="Times New Roman"/>
                <a:cs typeface="Times New Roman"/>
              </a:rPr>
              <a:t>by</a:t>
            </a:r>
            <a:r>
              <a:rPr dirty="0" sz="1200" spc="130">
                <a:latin typeface="Times New Roman"/>
                <a:cs typeface="Times New Roman"/>
              </a:rPr>
              <a:t> </a:t>
            </a:r>
            <a:r>
              <a:rPr dirty="0" sz="1200">
                <a:latin typeface="Times New Roman"/>
                <a:cs typeface="Times New Roman"/>
              </a:rPr>
              <a:t>ignoring</a:t>
            </a:r>
            <a:r>
              <a:rPr dirty="0" sz="1200" spc="140">
                <a:latin typeface="Times New Roman"/>
                <a:cs typeface="Times New Roman"/>
              </a:rPr>
              <a:t> </a:t>
            </a:r>
            <a:r>
              <a:rPr dirty="0" sz="1200">
                <a:latin typeface="Times New Roman"/>
                <a:cs typeface="Times New Roman"/>
              </a:rPr>
              <a:t>the</a:t>
            </a:r>
            <a:endParaRPr sz="1200">
              <a:latin typeface="Times New Roman"/>
              <a:cs typeface="Times New Roman"/>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5442585"/>
          </a:xfrm>
          <a:prstGeom prst="rect">
            <a:avLst/>
          </a:prstGeom>
        </p:spPr>
        <p:txBody>
          <a:bodyPr wrap="square" lIns="0" tIns="0" rIns="0" bIns="0" rtlCol="0" vert="horz">
            <a:spAutoFit/>
          </a:bodyPr>
          <a:lstStyle/>
          <a:p>
            <a:pPr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241300" marR="5715">
              <a:lnSpc>
                <a:spcPts val="1380"/>
              </a:lnSpc>
              <a:spcBef>
                <a:spcPts val="875"/>
              </a:spcBef>
            </a:pPr>
            <a:r>
              <a:rPr dirty="0" sz="1200">
                <a:latin typeface="Times New Roman"/>
                <a:cs typeface="Times New Roman"/>
              </a:rPr>
              <a:t>return value, the allocated </a:t>
            </a:r>
            <a:r>
              <a:rPr dirty="0" sz="1200" spc="-5">
                <a:latin typeface="Times New Roman"/>
                <a:cs typeface="Times New Roman"/>
              </a:rPr>
              <a:t>string will </a:t>
            </a:r>
            <a:r>
              <a:rPr dirty="0" sz="1200">
                <a:latin typeface="Times New Roman"/>
                <a:cs typeface="Times New Roman"/>
              </a:rPr>
              <a:t>automatically be destroyed </a:t>
            </a:r>
            <a:r>
              <a:rPr dirty="0" sz="1200" spc="-5">
                <a:latin typeface="Times New Roman"/>
                <a:cs typeface="Times New Roman"/>
              </a:rPr>
              <a:t>with </a:t>
            </a:r>
            <a:r>
              <a:rPr dirty="0" sz="1200">
                <a:latin typeface="Times New Roman"/>
                <a:cs typeface="Times New Roman"/>
              </a:rPr>
              <a:t>proper clean-  up.</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241300">
              <a:lnSpc>
                <a:spcPct val="100000"/>
              </a:lnSpc>
            </a:pPr>
            <a:r>
              <a:rPr dirty="0" sz="1200" b="1">
                <a:latin typeface="Times New Roman"/>
                <a:cs typeface="Times New Roman"/>
              </a:rPr>
              <a:t>Exception </a:t>
            </a:r>
            <a:r>
              <a:rPr dirty="0" sz="1200" spc="-5" b="1">
                <a:latin typeface="Times New Roman"/>
                <a:cs typeface="Times New Roman"/>
              </a:rPr>
              <a:t>Safety </a:t>
            </a:r>
            <a:r>
              <a:rPr dirty="0" sz="1200" b="1">
                <a:latin typeface="Times New Roman"/>
                <a:cs typeface="Times New Roman"/>
              </a:rPr>
              <a:t>and Multiple</a:t>
            </a:r>
            <a:r>
              <a:rPr dirty="0" sz="1200" spc="-100" b="1">
                <a:latin typeface="Times New Roman"/>
                <a:cs typeface="Times New Roman"/>
              </a:rPr>
              <a:t> </a:t>
            </a:r>
            <a:r>
              <a:rPr dirty="0" sz="1200" spc="-5" b="1">
                <a:latin typeface="Times New Roman"/>
                <a:cs typeface="Times New Roman"/>
              </a:rPr>
              <a:t>Side-effects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241300" marR="5080">
              <a:lnSpc>
                <a:spcPts val="1380"/>
              </a:lnSpc>
            </a:pPr>
            <a:r>
              <a:rPr dirty="0" sz="1200">
                <a:latin typeface="Times New Roman"/>
                <a:cs typeface="Times New Roman"/>
              </a:rPr>
              <a:t>It is difficult and </a:t>
            </a:r>
            <a:r>
              <a:rPr dirty="0" sz="1200" spc="-5">
                <a:latin typeface="Times New Roman"/>
                <a:cs typeface="Times New Roman"/>
              </a:rPr>
              <a:t>some-times </a:t>
            </a:r>
            <a:r>
              <a:rPr dirty="0" sz="1200">
                <a:latin typeface="Times New Roman"/>
                <a:cs typeface="Times New Roman"/>
              </a:rPr>
              <a:t>impossible to provide </a:t>
            </a:r>
            <a:r>
              <a:rPr dirty="0" sz="1200" spc="-5">
                <a:latin typeface="Times New Roman"/>
                <a:cs typeface="Times New Roman"/>
              </a:rPr>
              <a:t>strong </a:t>
            </a:r>
            <a:r>
              <a:rPr dirty="0" sz="1200">
                <a:latin typeface="Times New Roman"/>
                <a:cs typeface="Times New Roman"/>
              </a:rPr>
              <a:t>exception </a:t>
            </a:r>
            <a:r>
              <a:rPr dirty="0" sz="1200" spc="-5">
                <a:latin typeface="Times New Roman"/>
                <a:cs typeface="Times New Roman"/>
              </a:rPr>
              <a:t>safety when  </a:t>
            </a:r>
            <a:r>
              <a:rPr dirty="0" sz="1200">
                <a:latin typeface="Times New Roman"/>
                <a:cs typeface="Times New Roman"/>
              </a:rPr>
              <a:t>there are two or more </a:t>
            </a:r>
            <a:r>
              <a:rPr dirty="0" sz="1200" spc="-5">
                <a:latin typeface="Times New Roman"/>
                <a:cs typeface="Times New Roman"/>
              </a:rPr>
              <a:t>side-effects </a:t>
            </a:r>
            <a:r>
              <a:rPr dirty="0" sz="1200">
                <a:latin typeface="Times New Roman"/>
                <a:cs typeface="Times New Roman"/>
              </a:rPr>
              <a:t>in one function and these </a:t>
            </a:r>
            <a:r>
              <a:rPr dirty="0" sz="1200" spc="-5">
                <a:latin typeface="Times New Roman"/>
                <a:cs typeface="Times New Roman"/>
              </a:rPr>
              <a:t>side-effects </a:t>
            </a:r>
            <a:r>
              <a:rPr dirty="0" sz="1200">
                <a:latin typeface="Times New Roman"/>
                <a:cs typeface="Times New Roman"/>
              </a:rPr>
              <a:t>are not  related </a:t>
            </a:r>
            <a:r>
              <a:rPr dirty="0" sz="1200" spc="-5">
                <a:latin typeface="Times New Roman"/>
                <a:cs typeface="Times New Roman"/>
              </a:rPr>
              <a:t>with </a:t>
            </a:r>
            <a:r>
              <a:rPr dirty="0" sz="1200">
                <a:latin typeface="Times New Roman"/>
                <a:cs typeface="Times New Roman"/>
              </a:rPr>
              <a:t>each other. </a:t>
            </a:r>
            <a:r>
              <a:rPr dirty="0" sz="1200" spc="-5">
                <a:latin typeface="Times New Roman"/>
                <a:cs typeface="Times New Roman"/>
              </a:rPr>
              <a:t>For </a:t>
            </a:r>
            <a:r>
              <a:rPr dirty="0" sz="1200">
                <a:latin typeface="Times New Roman"/>
                <a:cs typeface="Times New Roman"/>
              </a:rPr>
              <a:t>example </a:t>
            </a:r>
            <a:r>
              <a:rPr dirty="0" sz="1200" spc="-5">
                <a:latin typeface="Times New Roman"/>
                <a:cs typeface="Times New Roman"/>
              </a:rPr>
              <a:t>we would </a:t>
            </a:r>
            <a:r>
              <a:rPr dirty="0" sz="1200">
                <a:latin typeface="Times New Roman"/>
                <a:cs typeface="Times New Roman"/>
              </a:rPr>
              <a:t>not have been able to provide  exception </a:t>
            </a:r>
            <a:r>
              <a:rPr dirty="0" sz="1200" spc="-5">
                <a:latin typeface="Times New Roman"/>
                <a:cs typeface="Times New Roman"/>
              </a:rPr>
              <a:t>safety </a:t>
            </a:r>
            <a:r>
              <a:rPr dirty="0" sz="1200">
                <a:latin typeface="Times New Roman"/>
                <a:cs typeface="Times New Roman"/>
              </a:rPr>
              <a:t>if there are two output messages, one to cout and the other one to  cerr. This is because the two cannot be</a:t>
            </a:r>
            <a:r>
              <a:rPr dirty="0" sz="1200" spc="-130">
                <a:latin typeface="Times New Roman"/>
                <a:cs typeface="Times New Roman"/>
              </a:rPr>
              <a:t> </a:t>
            </a:r>
            <a:r>
              <a:rPr dirty="0" sz="1200">
                <a:latin typeface="Times New Roman"/>
                <a:cs typeface="Times New Roman"/>
              </a:rPr>
              <a:t>combined.</a:t>
            </a:r>
            <a:endParaRPr sz="1200">
              <a:latin typeface="Times New Roman"/>
              <a:cs typeface="Times New Roman"/>
            </a:endParaRPr>
          </a:p>
          <a:p>
            <a:pPr>
              <a:lnSpc>
                <a:spcPct val="100000"/>
              </a:lnSpc>
            </a:pPr>
            <a:endParaRPr sz="1200">
              <a:latin typeface="Times New Roman"/>
              <a:cs typeface="Times New Roman"/>
            </a:endParaRPr>
          </a:p>
          <a:p>
            <a:pPr algn="just" marL="241300" marR="5715">
              <a:lnSpc>
                <a:spcPts val="1380"/>
              </a:lnSpc>
            </a:pPr>
            <a:r>
              <a:rPr dirty="0" sz="1200">
                <a:latin typeface="Times New Roman"/>
                <a:cs typeface="Times New Roman"/>
              </a:rPr>
              <a:t>When </a:t>
            </a:r>
            <a:r>
              <a:rPr dirty="0" sz="1200" spc="-5">
                <a:latin typeface="Times New Roman"/>
                <a:cs typeface="Times New Roman"/>
              </a:rPr>
              <a:t>such </a:t>
            </a:r>
            <a:r>
              <a:rPr dirty="0" sz="1200">
                <a:latin typeface="Times New Roman"/>
                <a:cs typeface="Times New Roman"/>
              </a:rPr>
              <a:t>a </a:t>
            </a:r>
            <a:r>
              <a:rPr dirty="0" sz="1200" spc="-5">
                <a:latin typeface="Times New Roman"/>
                <a:cs typeface="Times New Roman"/>
              </a:rPr>
              <a:t>situation </a:t>
            </a:r>
            <a:r>
              <a:rPr dirty="0" sz="1200">
                <a:latin typeface="Times New Roman"/>
                <a:cs typeface="Times New Roman"/>
              </a:rPr>
              <a:t>comes </a:t>
            </a:r>
            <a:r>
              <a:rPr dirty="0" sz="1200" spc="-5">
                <a:latin typeface="Times New Roman"/>
                <a:cs typeface="Times New Roman"/>
              </a:rPr>
              <a:t>with </a:t>
            </a:r>
            <a:r>
              <a:rPr dirty="0" sz="1200">
                <a:latin typeface="Times New Roman"/>
                <a:cs typeface="Times New Roman"/>
              </a:rPr>
              <a:t>two or </a:t>
            </a:r>
            <a:r>
              <a:rPr dirty="0" sz="1200" spc="5">
                <a:latin typeface="Times New Roman"/>
                <a:cs typeface="Times New Roman"/>
              </a:rPr>
              <a:t>more </a:t>
            </a:r>
            <a:r>
              <a:rPr dirty="0" sz="1200">
                <a:latin typeface="Times New Roman"/>
                <a:cs typeface="Times New Roman"/>
              </a:rPr>
              <a:t>unrelated </a:t>
            </a:r>
            <a:r>
              <a:rPr dirty="0" sz="1200" spc="-5">
                <a:latin typeface="Times New Roman"/>
                <a:cs typeface="Times New Roman"/>
              </a:rPr>
              <a:t>side-effects which </a:t>
            </a:r>
            <a:r>
              <a:rPr dirty="0" sz="1200">
                <a:latin typeface="Times New Roman"/>
                <a:cs typeface="Times New Roman"/>
              </a:rPr>
              <a:t>cannot be  combined then the best </a:t>
            </a:r>
            <a:r>
              <a:rPr dirty="0" sz="1200" spc="-5">
                <a:latin typeface="Times New Roman"/>
                <a:cs typeface="Times New Roman"/>
              </a:rPr>
              <a:t>way </a:t>
            </a:r>
            <a:r>
              <a:rPr dirty="0" sz="1200">
                <a:latin typeface="Times New Roman"/>
                <a:cs typeface="Times New Roman"/>
              </a:rPr>
              <a:t>to handle </a:t>
            </a:r>
            <a:r>
              <a:rPr dirty="0" sz="1200" spc="-5">
                <a:latin typeface="Times New Roman"/>
                <a:cs typeface="Times New Roman"/>
              </a:rPr>
              <a:t>such </a:t>
            </a:r>
            <a:r>
              <a:rPr dirty="0" sz="1200">
                <a:latin typeface="Times New Roman"/>
                <a:cs typeface="Times New Roman"/>
              </a:rPr>
              <a:t>a </a:t>
            </a:r>
            <a:r>
              <a:rPr dirty="0" sz="1200" spc="-5">
                <a:latin typeface="Times New Roman"/>
                <a:cs typeface="Times New Roman"/>
              </a:rPr>
              <a:t>situation </a:t>
            </a:r>
            <a:r>
              <a:rPr dirty="0" sz="1200">
                <a:latin typeface="Times New Roman"/>
                <a:cs typeface="Times New Roman"/>
              </a:rPr>
              <a:t>is break it into two </a:t>
            </a:r>
            <a:r>
              <a:rPr dirty="0" sz="1200" spc="-5">
                <a:latin typeface="Times New Roman"/>
                <a:cs typeface="Times New Roman"/>
              </a:rPr>
              <a:t>separate  </a:t>
            </a:r>
            <a:r>
              <a:rPr dirty="0" sz="1200">
                <a:latin typeface="Times New Roman"/>
                <a:cs typeface="Times New Roman"/>
              </a:rPr>
              <a:t>functions. That </a:t>
            </a:r>
            <a:r>
              <a:rPr dirty="0" sz="1200" spc="-5">
                <a:latin typeface="Times New Roman"/>
                <a:cs typeface="Times New Roman"/>
              </a:rPr>
              <a:t>way, </a:t>
            </a:r>
            <a:r>
              <a:rPr dirty="0" sz="1200">
                <a:latin typeface="Times New Roman"/>
                <a:cs typeface="Times New Roman"/>
              </a:rPr>
              <a:t>at least, the caller </a:t>
            </a:r>
            <a:r>
              <a:rPr dirty="0" sz="1200" spc="-5">
                <a:latin typeface="Times New Roman"/>
                <a:cs typeface="Times New Roman"/>
              </a:rPr>
              <a:t>would </a:t>
            </a:r>
            <a:r>
              <a:rPr dirty="0" sz="1200" spc="5">
                <a:latin typeface="Times New Roman"/>
                <a:cs typeface="Times New Roman"/>
              </a:rPr>
              <a:t>know </a:t>
            </a:r>
            <a:r>
              <a:rPr dirty="0" sz="1200">
                <a:latin typeface="Times New Roman"/>
                <a:cs typeface="Times New Roman"/>
              </a:rPr>
              <a:t>that these are two </a:t>
            </a:r>
            <a:r>
              <a:rPr dirty="0" sz="1200" spc="-5">
                <a:latin typeface="Times New Roman"/>
                <a:cs typeface="Times New Roman"/>
              </a:rPr>
              <a:t>separate </a:t>
            </a:r>
            <a:r>
              <a:rPr dirty="0" sz="1200">
                <a:latin typeface="Times New Roman"/>
                <a:cs typeface="Times New Roman"/>
              </a:rPr>
              <a:t>atomic  </a:t>
            </a:r>
            <a:r>
              <a:rPr dirty="0" sz="1200" spc="-5">
                <a:latin typeface="Times New Roman"/>
                <a:cs typeface="Times New Roman"/>
              </a:rPr>
              <a:t>steps.</a:t>
            </a:r>
            <a:endParaRPr sz="1200">
              <a:latin typeface="Times New Roman"/>
              <a:cs typeface="Times New Roman"/>
            </a:endParaRPr>
          </a:p>
          <a:p>
            <a:pPr>
              <a:lnSpc>
                <a:spcPct val="100000"/>
              </a:lnSpc>
              <a:spcBef>
                <a:spcPts val="45"/>
              </a:spcBef>
            </a:pPr>
            <a:endParaRPr sz="1050">
              <a:latin typeface="Times New Roman"/>
              <a:cs typeface="Times New Roman"/>
            </a:endParaRPr>
          </a:p>
          <a:p>
            <a:pPr algn="just" marL="241300">
              <a:lnSpc>
                <a:spcPts val="1889"/>
              </a:lnSpc>
            </a:pPr>
            <a:r>
              <a:rPr dirty="0" sz="1600" spc="-10">
                <a:latin typeface="Times New Roman"/>
                <a:cs typeface="Times New Roman"/>
              </a:rPr>
              <a:t>Summary</a:t>
            </a:r>
            <a:endParaRPr sz="1600">
              <a:latin typeface="Times New Roman"/>
              <a:cs typeface="Times New Roman"/>
            </a:endParaRPr>
          </a:p>
          <a:p>
            <a:pPr algn="just" marL="698500" marR="6350" indent="-228600">
              <a:lnSpc>
                <a:spcPts val="1380"/>
              </a:lnSpc>
              <a:spcBef>
                <a:spcPts val="65"/>
              </a:spcBef>
              <a:buAutoNum type="arabicPeriod"/>
              <a:tabLst>
                <a:tab pos="698500" algn="l"/>
              </a:tabLst>
            </a:pPr>
            <a:r>
              <a:rPr dirty="0" sz="1200" spc="-5">
                <a:latin typeface="Times New Roman"/>
                <a:cs typeface="Times New Roman"/>
              </a:rPr>
              <a:t>Providing </a:t>
            </a:r>
            <a:r>
              <a:rPr dirty="0" sz="1200">
                <a:latin typeface="Times New Roman"/>
                <a:cs typeface="Times New Roman"/>
              </a:rPr>
              <a:t>the </a:t>
            </a:r>
            <a:r>
              <a:rPr dirty="0" sz="1200" spc="-5">
                <a:latin typeface="Times New Roman"/>
                <a:cs typeface="Times New Roman"/>
              </a:rPr>
              <a:t>strong </a:t>
            </a:r>
            <a:r>
              <a:rPr dirty="0" sz="1200">
                <a:latin typeface="Times New Roman"/>
                <a:cs typeface="Times New Roman"/>
              </a:rPr>
              <a:t>exception-safety guarantee often requires you to trade-off  performance.</a:t>
            </a:r>
            <a:endParaRPr sz="1200">
              <a:latin typeface="Times New Roman"/>
              <a:cs typeface="Times New Roman"/>
            </a:endParaRPr>
          </a:p>
          <a:p>
            <a:pPr algn="just" marL="698500" marR="6350" indent="-228600">
              <a:lnSpc>
                <a:spcPts val="1380"/>
              </a:lnSpc>
              <a:buAutoNum type="arabicPeriod"/>
              <a:tabLst>
                <a:tab pos="698500" algn="l"/>
              </a:tabLst>
            </a:pPr>
            <a:r>
              <a:rPr dirty="0" sz="1200">
                <a:latin typeface="Times New Roman"/>
                <a:cs typeface="Times New Roman"/>
              </a:rPr>
              <a:t>If a function has multiple un-related </a:t>
            </a:r>
            <a:r>
              <a:rPr dirty="0" sz="1200" spc="-5">
                <a:latin typeface="Times New Roman"/>
                <a:cs typeface="Times New Roman"/>
              </a:rPr>
              <a:t>side-effects, </a:t>
            </a:r>
            <a:r>
              <a:rPr dirty="0" sz="1200">
                <a:latin typeface="Times New Roman"/>
                <a:cs typeface="Times New Roman"/>
              </a:rPr>
              <a:t>it cannot always be made  </a:t>
            </a:r>
            <a:r>
              <a:rPr dirty="0" sz="1200" spc="-5">
                <a:latin typeface="Times New Roman"/>
                <a:cs typeface="Times New Roman"/>
              </a:rPr>
              <a:t>strongly </a:t>
            </a:r>
            <a:r>
              <a:rPr dirty="0" sz="1200">
                <a:latin typeface="Times New Roman"/>
                <a:cs typeface="Times New Roman"/>
              </a:rPr>
              <a:t>exception </a:t>
            </a:r>
            <a:r>
              <a:rPr dirty="0" sz="1200" spc="-5">
                <a:latin typeface="Times New Roman"/>
                <a:cs typeface="Times New Roman"/>
              </a:rPr>
              <a:t>safe. </a:t>
            </a:r>
            <a:r>
              <a:rPr dirty="0" sz="1200">
                <a:latin typeface="Times New Roman"/>
                <a:cs typeface="Times New Roman"/>
              </a:rPr>
              <a:t>If not, it can be done </a:t>
            </a:r>
            <a:r>
              <a:rPr dirty="0" sz="1200" spc="5">
                <a:latin typeface="Times New Roman"/>
                <a:cs typeface="Times New Roman"/>
              </a:rPr>
              <a:t>only </a:t>
            </a:r>
            <a:r>
              <a:rPr dirty="0" sz="1200">
                <a:latin typeface="Times New Roman"/>
                <a:cs typeface="Times New Roman"/>
              </a:rPr>
              <a:t>by </a:t>
            </a:r>
            <a:r>
              <a:rPr dirty="0" sz="1200" spc="-5">
                <a:latin typeface="Times New Roman"/>
                <a:cs typeface="Times New Roman"/>
              </a:rPr>
              <a:t>splitting </a:t>
            </a:r>
            <a:r>
              <a:rPr dirty="0" sz="1200">
                <a:latin typeface="Times New Roman"/>
                <a:cs typeface="Times New Roman"/>
              </a:rPr>
              <a:t>the function  into </a:t>
            </a:r>
            <a:r>
              <a:rPr dirty="0" sz="1200" spc="-5">
                <a:latin typeface="Times New Roman"/>
                <a:cs typeface="Times New Roman"/>
              </a:rPr>
              <a:t>several </a:t>
            </a:r>
            <a:r>
              <a:rPr dirty="0" sz="1200">
                <a:latin typeface="Times New Roman"/>
                <a:cs typeface="Times New Roman"/>
              </a:rPr>
              <a:t>functions, each of </a:t>
            </a:r>
            <a:r>
              <a:rPr dirty="0" sz="1200" spc="-5">
                <a:latin typeface="Times New Roman"/>
                <a:cs typeface="Times New Roman"/>
              </a:rPr>
              <a:t>whose side-effects </a:t>
            </a:r>
            <a:r>
              <a:rPr dirty="0" sz="1200">
                <a:latin typeface="Times New Roman"/>
                <a:cs typeface="Times New Roman"/>
              </a:rPr>
              <a:t>can be performed  atomically.</a:t>
            </a:r>
            <a:endParaRPr sz="1200">
              <a:latin typeface="Times New Roman"/>
              <a:cs typeface="Times New Roman"/>
            </a:endParaRPr>
          </a:p>
          <a:p>
            <a:pPr algn="just" marL="698500" marR="5080" indent="-228600">
              <a:lnSpc>
                <a:spcPts val="1380"/>
              </a:lnSpc>
              <a:buAutoNum type="arabicPeriod"/>
              <a:tabLst>
                <a:tab pos="698500" algn="l"/>
              </a:tabLst>
            </a:pPr>
            <a:r>
              <a:rPr dirty="0" sz="1200" spc="-5">
                <a:latin typeface="Times New Roman"/>
                <a:cs typeface="Times New Roman"/>
              </a:rPr>
              <a:t>Not </a:t>
            </a:r>
            <a:r>
              <a:rPr dirty="0" sz="1200">
                <a:latin typeface="Times New Roman"/>
                <a:cs typeface="Times New Roman"/>
              </a:rPr>
              <a:t>all functions need to be </a:t>
            </a:r>
            <a:r>
              <a:rPr dirty="0" sz="1200" spc="-5">
                <a:latin typeface="Times New Roman"/>
                <a:cs typeface="Times New Roman"/>
              </a:rPr>
              <a:t>strongly </a:t>
            </a:r>
            <a:r>
              <a:rPr dirty="0" sz="1200">
                <a:latin typeface="Times New Roman"/>
                <a:cs typeface="Times New Roman"/>
              </a:rPr>
              <a:t>exception-safe. Both the original code  and attempt#1 </a:t>
            </a:r>
            <a:r>
              <a:rPr dirty="0" sz="1200" spc="-5">
                <a:latin typeface="Times New Roman"/>
                <a:cs typeface="Times New Roman"/>
              </a:rPr>
              <a:t>satisfy </a:t>
            </a:r>
            <a:r>
              <a:rPr dirty="0" sz="1200">
                <a:latin typeface="Times New Roman"/>
                <a:cs typeface="Times New Roman"/>
              </a:rPr>
              <a:t>the basic guarantee. </a:t>
            </a:r>
            <a:r>
              <a:rPr dirty="0" sz="1200" spc="-5">
                <a:latin typeface="Times New Roman"/>
                <a:cs typeface="Times New Roman"/>
              </a:rPr>
              <a:t>For </a:t>
            </a:r>
            <a:r>
              <a:rPr dirty="0" sz="1200">
                <a:latin typeface="Times New Roman"/>
                <a:cs typeface="Times New Roman"/>
              </a:rPr>
              <a:t>many clients, attempt # 1 is  </a:t>
            </a:r>
            <a:r>
              <a:rPr dirty="0" sz="1200" spc="-5">
                <a:latin typeface="Times New Roman"/>
                <a:cs typeface="Times New Roman"/>
              </a:rPr>
              <a:t>sufficient </a:t>
            </a:r>
            <a:r>
              <a:rPr dirty="0" sz="1200">
                <a:latin typeface="Times New Roman"/>
                <a:cs typeface="Times New Roman"/>
              </a:rPr>
              <a:t>and minimizes the opportunity for </a:t>
            </a:r>
            <a:r>
              <a:rPr dirty="0" sz="1200" spc="-5">
                <a:latin typeface="Times New Roman"/>
                <a:cs typeface="Times New Roman"/>
              </a:rPr>
              <a:t>side-effects </a:t>
            </a:r>
            <a:r>
              <a:rPr dirty="0" sz="1200">
                <a:latin typeface="Times New Roman"/>
                <a:cs typeface="Times New Roman"/>
              </a:rPr>
              <a:t>to occur in the  exceptional </a:t>
            </a:r>
            <a:r>
              <a:rPr dirty="0" sz="1200" spc="-5">
                <a:latin typeface="Times New Roman"/>
                <a:cs typeface="Times New Roman"/>
              </a:rPr>
              <a:t>situation, without </a:t>
            </a:r>
            <a:r>
              <a:rPr dirty="0" sz="1200">
                <a:latin typeface="Times New Roman"/>
                <a:cs typeface="Times New Roman"/>
              </a:rPr>
              <a:t>requiring the performance trade-off of   </a:t>
            </a:r>
            <a:r>
              <a:rPr dirty="0" sz="1200" spc="25">
                <a:latin typeface="Times New Roman"/>
                <a:cs typeface="Times New Roman"/>
              </a:rPr>
              <a:t> </a:t>
            </a:r>
            <a:r>
              <a:rPr dirty="0" sz="1200">
                <a:latin typeface="Times New Roman"/>
                <a:cs typeface="Times New Roman"/>
              </a:rPr>
              <a:t>attempt</a:t>
            </a:r>
            <a:endParaRPr sz="1200">
              <a:latin typeface="Times New Roman"/>
              <a:cs typeface="Times New Roman"/>
            </a:endParaRPr>
          </a:p>
          <a:p>
            <a:pPr marL="698500">
              <a:lnSpc>
                <a:spcPts val="1345"/>
              </a:lnSpc>
            </a:pPr>
            <a:r>
              <a:rPr dirty="0" sz="1200">
                <a:latin typeface="Times New Roman"/>
                <a:cs typeface="Times New Roman"/>
              </a:rPr>
              <a:t>#3.</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3904"/>
            <a:ext cx="5514975" cy="7960359"/>
          </a:xfrm>
          <a:prstGeom prst="rect">
            <a:avLst/>
          </a:prstGeom>
        </p:spPr>
        <p:txBody>
          <a:bodyPr wrap="square" lIns="0" tIns="0" rIns="0" bIns="0" rtlCol="0" vert="horz">
            <a:spAutoFit/>
          </a:bodyPr>
          <a:lstStyle/>
          <a:p>
            <a:pPr marL="13144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36</a:t>
            </a:r>
            <a:endParaRPr sz="1900">
              <a:latin typeface="Times New Roman"/>
              <a:cs typeface="Times New Roman"/>
            </a:endParaRPr>
          </a:p>
          <a:p>
            <a:pPr marL="1339850">
              <a:lnSpc>
                <a:spcPct val="100000"/>
              </a:lnSpc>
              <a:spcBef>
                <a:spcPts val="1000"/>
              </a:spcBef>
            </a:pPr>
            <a:r>
              <a:rPr dirty="0" sz="1500" spc="-5">
                <a:latin typeface="Times New Roman"/>
                <a:cs typeface="Times New Roman"/>
              </a:rPr>
              <a:t>Software Verification </a:t>
            </a:r>
            <a:r>
              <a:rPr dirty="0" sz="1500">
                <a:latin typeface="Times New Roman"/>
                <a:cs typeface="Times New Roman"/>
              </a:rPr>
              <a:t>and</a:t>
            </a:r>
            <a:r>
              <a:rPr dirty="0" sz="1500" spc="-80">
                <a:latin typeface="Times New Roman"/>
                <a:cs typeface="Times New Roman"/>
              </a:rPr>
              <a:t> </a:t>
            </a:r>
            <a:r>
              <a:rPr dirty="0" sz="1500" spc="-5">
                <a:latin typeface="Times New Roman"/>
                <a:cs typeface="Times New Roman"/>
              </a:rPr>
              <a:t>Validation</a:t>
            </a:r>
            <a:endParaRPr sz="1500">
              <a:latin typeface="Times New Roman"/>
              <a:cs typeface="Times New Roman"/>
            </a:endParaRPr>
          </a:p>
          <a:p>
            <a:pPr algn="just" lvl="1" marL="368935" indent="-356235">
              <a:lnSpc>
                <a:spcPts val="1635"/>
              </a:lnSpc>
              <a:spcBef>
                <a:spcPts val="765"/>
              </a:spcBef>
              <a:buAutoNum type="arabicPeriod"/>
              <a:tabLst>
                <a:tab pos="369570" algn="l"/>
              </a:tabLst>
            </a:pPr>
            <a:r>
              <a:rPr dirty="0" sz="1400" spc="-5" b="1">
                <a:latin typeface="Times New Roman"/>
                <a:cs typeface="Times New Roman"/>
              </a:rPr>
              <a:t>Software</a:t>
            </a:r>
            <a:r>
              <a:rPr dirty="0" sz="1400" spc="-65" b="1">
                <a:latin typeface="Times New Roman"/>
                <a:cs typeface="Times New Roman"/>
              </a:rPr>
              <a:t> </a:t>
            </a:r>
            <a:r>
              <a:rPr dirty="0" sz="1400" spc="-5" b="1">
                <a:latin typeface="Times New Roman"/>
                <a:cs typeface="Times New Roman"/>
              </a:rPr>
              <a:t>Testing</a:t>
            </a:r>
            <a:endParaRPr sz="1400">
              <a:latin typeface="Times New Roman"/>
              <a:cs typeface="Times New Roman"/>
            </a:endParaRPr>
          </a:p>
          <a:p>
            <a:pPr algn="just" marL="12700" marR="10160">
              <a:lnSpc>
                <a:spcPts val="1380"/>
              </a:lnSpc>
              <a:spcBef>
                <a:spcPts val="50"/>
              </a:spcBef>
            </a:pPr>
            <a:r>
              <a:rPr dirty="0" sz="1200">
                <a:latin typeface="Times New Roman"/>
                <a:cs typeface="Times New Roman"/>
              </a:rPr>
              <a:t>To understand the concept of </a:t>
            </a:r>
            <a:r>
              <a:rPr dirty="0" sz="1200" spc="-5">
                <a:latin typeface="Times New Roman"/>
                <a:cs typeface="Times New Roman"/>
              </a:rPr>
              <a:t>software </a:t>
            </a:r>
            <a:r>
              <a:rPr dirty="0" sz="1200">
                <a:latin typeface="Times New Roman"/>
                <a:cs typeface="Times New Roman"/>
              </a:rPr>
              <a:t>testing correctly, </a:t>
            </a:r>
            <a:r>
              <a:rPr dirty="0" sz="1200" spc="-5">
                <a:latin typeface="Times New Roman"/>
                <a:cs typeface="Times New Roman"/>
              </a:rPr>
              <a:t>we </a:t>
            </a:r>
            <a:r>
              <a:rPr dirty="0" sz="1200">
                <a:latin typeface="Times New Roman"/>
                <a:cs typeface="Times New Roman"/>
              </a:rPr>
              <a:t>need to understand a few  related</a:t>
            </a:r>
            <a:r>
              <a:rPr dirty="0" sz="1200" spc="-100">
                <a:latin typeface="Times New Roman"/>
                <a:cs typeface="Times New Roman"/>
              </a:rPr>
              <a:t> </a:t>
            </a:r>
            <a:r>
              <a:rPr dirty="0" sz="1200">
                <a:latin typeface="Times New Roman"/>
                <a:cs typeface="Times New Roman"/>
              </a:rPr>
              <a:t>concepts.</a:t>
            </a:r>
            <a:endParaRPr sz="1200">
              <a:latin typeface="Times New Roman"/>
              <a:cs typeface="Times New Roman"/>
            </a:endParaRPr>
          </a:p>
          <a:p>
            <a:pPr algn="just" marL="12700">
              <a:lnSpc>
                <a:spcPts val="1555"/>
              </a:lnSpc>
            </a:pPr>
            <a:r>
              <a:rPr dirty="0" sz="1400" spc="-5" b="1">
                <a:latin typeface="Times New Roman"/>
                <a:cs typeface="Times New Roman"/>
              </a:rPr>
              <a:t>Software </a:t>
            </a:r>
            <a:r>
              <a:rPr dirty="0" sz="1400" b="1">
                <a:latin typeface="Times New Roman"/>
                <a:cs typeface="Times New Roman"/>
              </a:rPr>
              <a:t>verification and</a:t>
            </a:r>
            <a:r>
              <a:rPr dirty="0" sz="1400" spc="-65" b="1">
                <a:latin typeface="Times New Roman"/>
                <a:cs typeface="Times New Roman"/>
              </a:rPr>
              <a:t> </a:t>
            </a:r>
            <a:r>
              <a:rPr dirty="0" sz="1400" b="1">
                <a:latin typeface="Times New Roman"/>
                <a:cs typeface="Times New Roman"/>
              </a:rPr>
              <a:t>validation</a:t>
            </a:r>
            <a:endParaRPr sz="1400">
              <a:latin typeface="Times New Roman"/>
              <a:cs typeface="Times New Roman"/>
            </a:endParaRPr>
          </a:p>
          <a:p>
            <a:pPr marL="12700" marR="8255">
              <a:lnSpc>
                <a:spcPct val="96400"/>
              </a:lnSpc>
              <a:spcBef>
                <a:spcPts val="5"/>
              </a:spcBef>
            </a:pPr>
            <a:r>
              <a:rPr dirty="0" sz="1200" spc="-5">
                <a:latin typeface="Times New Roman"/>
                <a:cs typeface="Times New Roman"/>
              </a:rPr>
              <a:t>Verification </a:t>
            </a:r>
            <a:r>
              <a:rPr dirty="0" sz="1200">
                <a:latin typeface="Times New Roman"/>
                <a:cs typeface="Times New Roman"/>
              </a:rPr>
              <a:t>and validation are the processes in </a:t>
            </a:r>
            <a:r>
              <a:rPr dirty="0" sz="1200" spc="-5">
                <a:latin typeface="Times New Roman"/>
                <a:cs typeface="Times New Roman"/>
              </a:rPr>
              <a:t>which we </a:t>
            </a:r>
            <a:r>
              <a:rPr dirty="0" sz="1200">
                <a:latin typeface="Times New Roman"/>
                <a:cs typeface="Times New Roman"/>
              </a:rPr>
              <a:t>check a product against its  </a:t>
            </a:r>
            <a:r>
              <a:rPr dirty="0" sz="1200" spc="-5">
                <a:latin typeface="Times New Roman"/>
                <a:cs typeface="Times New Roman"/>
              </a:rPr>
              <a:t>specifications </a:t>
            </a:r>
            <a:r>
              <a:rPr dirty="0" sz="1200">
                <a:latin typeface="Times New Roman"/>
                <a:cs typeface="Times New Roman"/>
              </a:rPr>
              <a:t>and the expectations of the users </a:t>
            </a:r>
            <a:r>
              <a:rPr dirty="0" sz="1200" spc="-5">
                <a:latin typeface="Times New Roman"/>
                <a:cs typeface="Times New Roman"/>
              </a:rPr>
              <a:t>who will </a:t>
            </a:r>
            <a:r>
              <a:rPr dirty="0" sz="1200">
                <a:latin typeface="Times New Roman"/>
                <a:cs typeface="Times New Roman"/>
              </a:rPr>
              <a:t>be using it. </a:t>
            </a:r>
            <a:r>
              <a:rPr dirty="0" sz="1200" spc="-5">
                <a:latin typeface="Times New Roman"/>
                <a:cs typeface="Times New Roman"/>
              </a:rPr>
              <a:t>According </a:t>
            </a:r>
            <a:r>
              <a:rPr dirty="0" sz="1200">
                <a:latin typeface="Times New Roman"/>
                <a:cs typeface="Times New Roman"/>
              </a:rPr>
              <a:t>to a  known </a:t>
            </a:r>
            <a:r>
              <a:rPr dirty="0" sz="1200" spc="-5">
                <a:latin typeface="Times New Roman"/>
                <a:cs typeface="Times New Roman"/>
              </a:rPr>
              <a:t>software </a:t>
            </a:r>
            <a:r>
              <a:rPr dirty="0" sz="1200">
                <a:latin typeface="Times New Roman"/>
                <a:cs typeface="Times New Roman"/>
              </a:rPr>
              <a:t>engineering expert Berry Boehm, verification and validation are  </a:t>
            </a:r>
            <a:r>
              <a:rPr dirty="0" sz="1200" b="1">
                <a:latin typeface="Arial"/>
                <a:cs typeface="Arial"/>
              </a:rPr>
              <a:t>Verification</a:t>
            </a:r>
            <a:endParaRPr sz="1200">
              <a:latin typeface="Arial"/>
              <a:cs typeface="Arial"/>
            </a:endParaRPr>
          </a:p>
          <a:p>
            <a:pPr lvl="2" marL="469900" indent="-228600">
              <a:lnSpc>
                <a:spcPct val="100000"/>
              </a:lnSpc>
              <a:spcBef>
                <a:spcPts val="10"/>
              </a:spcBef>
              <a:buFont typeface="Symbol"/>
              <a:buChar char=""/>
              <a:tabLst>
                <a:tab pos="469265" algn="l"/>
                <a:tab pos="469900" algn="l"/>
              </a:tabLst>
            </a:pPr>
            <a:r>
              <a:rPr dirty="0" sz="1200" spc="-5">
                <a:latin typeface="Times New Roman"/>
                <a:cs typeface="Times New Roman"/>
              </a:rPr>
              <a:t>Does </a:t>
            </a:r>
            <a:r>
              <a:rPr dirty="0" sz="1200">
                <a:latin typeface="Times New Roman"/>
                <a:cs typeface="Times New Roman"/>
              </a:rPr>
              <a:t>the product meet </a:t>
            </a:r>
            <a:r>
              <a:rPr dirty="0" sz="1200" spc="-5">
                <a:latin typeface="Times New Roman"/>
                <a:cs typeface="Times New Roman"/>
              </a:rPr>
              <a:t>system</a:t>
            </a:r>
            <a:r>
              <a:rPr dirty="0" sz="1200" spc="-95">
                <a:latin typeface="Times New Roman"/>
                <a:cs typeface="Times New Roman"/>
              </a:rPr>
              <a:t> </a:t>
            </a:r>
            <a:r>
              <a:rPr dirty="0" sz="1200" spc="-5">
                <a:latin typeface="Times New Roman"/>
                <a:cs typeface="Times New Roman"/>
              </a:rPr>
              <a:t>specifications?</a:t>
            </a:r>
            <a:endParaRPr sz="1200">
              <a:latin typeface="Times New Roman"/>
              <a:cs typeface="Times New Roman"/>
            </a:endParaRPr>
          </a:p>
          <a:p>
            <a:pPr lvl="2" marL="469900" indent="-228600">
              <a:lnSpc>
                <a:spcPts val="1415"/>
              </a:lnSpc>
              <a:spcBef>
                <a:spcPts val="25"/>
              </a:spcBef>
              <a:buFont typeface="Symbol"/>
              <a:buChar char=""/>
              <a:tabLst>
                <a:tab pos="469265" algn="l"/>
                <a:tab pos="469900" algn="l"/>
              </a:tabLst>
            </a:pPr>
            <a:r>
              <a:rPr dirty="0" sz="1200" spc="-5">
                <a:latin typeface="Times New Roman"/>
                <a:cs typeface="Times New Roman"/>
              </a:rPr>
              <a:t>Have </a:t>
            </a:r>
            <a:r>
              <a:rPr dirty="0" sz="1200">
                <a:latin typeface="Times New Roman"/>
                <a:cs typeface="Times New Roman"/>
              </a:rPr>
              <a:t>you built the product</a:t>
            </a:r>
            <a:r>
              <a:rPr dirty="0" sz="1200" spc="-95">
                <a:latin typeface="Times New Roman"/>
                <a:cs typeface="Times New Roman"/>
              </a:rPr>
              <a:t> </a:t>
            </a:r>
            <a:r>
              <a:rPr dirty="0" sz="1200">
                <a:latin typeface="Times New Roman"/>
                <a:cs typeface="Times New Roman"/>
              </a:rPr>
              <a:t>right?</a:t>
            </a:r>
            <a:endParaRPr sz="1200">
              <a:latin typeface="Times New Roman"/>
              <a:cs typeface="Times New Roman"/>
            </a:endParaRPr>
          </a:p>
          <a:p>
            <a:pPr algn="just" marL="12700">
              <a:lnSpc>
                <a:spcPts val="1415"/>
              </a:lnSpc>
            </a:pPr>
            <a:r>
              <a:rPr dirty="0" sz="1200" b="1">
                <a:latin typeface="Arial"/>
                <a:cs typeface="Arial"/>
              </a:rPr>
              <a:t>Validation</a:t>
            </a:r>
            <a:endParaRPr sz="1200">
              <a:latin typeface="Arial"/>
              <a:cs typeface="Arial"/>
            </a:endParaRPr>
          </a:p>
          <a:p>
            <a:pPr lvl="2" marL="469900" indent="-228600">
              <a:lnSpc>
                <a:spcPct val="100000"/>
              </a:lnSpc>
              <a:spcBef>
                <a:spcPts val="10"/>
              </a:spcBef>
              <a:buFont typeface="Symbol"/>
              <a:buChar char=""/>
              <a:tabLst>
                <a:tab pos="469265" algn="l"/>
                <a:tab pos="469900" algn="l"/>
              </a:tabLst>
            </a:pPr>
            <a:r>
              <a:rPr dirty="0" sz="1200" spc="-5">
                <a:latin typeface="Times New Roman"/>
                <a:cs typeface="Times New Roman"/>
              </a:rPr>
              <a:t>Does </a:t>
            </a:r>
            <a:r>
              <a:rPr dirty="0" sz="1200">
                <a:latin typeface="Times New Roman"/>
                <a:cs typeface="Times New Roman"/>
              </a:rPr>
              <a:t>the product meet user</a:t>
            </a:r>
            <a:r>
              <a:rPr dirty="0" sz="1200" spc="-100">
                <a:latin typeface="Times New Roman"/>
                <a:cs typeface="Times New Roman"/>
              </a:rPr>
              <a:t> </a:t>
            </a:r>
            <a:r>
              <a:rPr dirty="0" sz="1200">
                <a:latin typeface="Times New Roman"/>
                <a:cs typeface="Times New Roman"/>
              </a:rPr>
              <a:t>expectations?</a:t>
            </a:r>
            <a:endParaRPr sz="1200">
              <a:latin typeface="Times New Roman"/>
              <a:cs typeface="Times New Roman"/>
            </a:endParaRPr>
          </a:p>
          <a:p>
            <a:pPr lvl="2" marL="469900" indent="-228600">
              <a:lnSpc>
                <a:spcPts val="1405"/>
              </a:lnSpc>
              <a:spcBef>
                <a:spcPts val="20"/>
              </a:spcBef>
              <a:buFont typeface="Symbol"/>
              <a:buChar char=""/>
              <a:tabLst>
                <a:tab pos="469265" algn="l"/>
                <a:tab pos="469900" algn="l"/>
              </a:tabLst>
            </a:pPr>
            <a:r>
              <a:rPr dirty="0" sz="1200" spc="-5">
                <a:latin typeface="Times New Roman"/>
                <a:cs typeface="Times New Roman"/>
              </a:rPr>
              <a:t>Have </a:t>
            </a:r>
            <a:r>
              <a:rPr dirty="0" sz="1200">
                <a:latin typeface="Times New Roman"/>
                <a:cs typeface="Times New Roman"/>
              </a:rPr>
              <a:t>you built the right</a:t>
            </a:r>
            <a:r>
              <a:rPr dirty="0" sz="1200" spc="-95">
                <a:latin typeface="Times New Roman"/>
                <a:cs typeface="Times New Roman"/>
              </a:rPr>
              <a:t> </a:t>
            </a:r>
            <a:r>
              <a:rPr dirty="0" sz="1200">
                <a:latin typeface="Times New Roman"/>
                <a:cs typeface="Times New Roman"/>
              </a:rPr>
              <a:t>product?</a:t>
            </a:r>
            <a:endParaRPr sz="1200">
              <a:latin typeface="Times New Roman"/>
              <a:cs typeface="Times New Roman"/>
            </a:endParaRPr>
          </a:p>
          <a:p>
            <a:pPr algn="just" marL="12700" marR="5080">
              <a:lnSpc>
                <a:spcPts val="1380"/>
              </a:lnSpc>
              <a:spcBef>
                <a:spcPts val="60"/>
              </a:spcBef>
            </a:pPr>
            <a:r>
              <a:rPr dirty="0" sz="1200">
                <a:latin typeface="Times New Roman"/>
                <a:cs typeface="Times New Roman"/>
              </a:rPr>
              <a:t>It is possible that a </a:t>
            </a:r>
            <a:r>
              <a:rPr dirty="0" sz="1200" spc="-5">
                <a:latin typeface="Times New Roman"/>
                <a:cs typeface="Times New Roman"/>
              </a:rPr>
              <a:t>software </a:t>
            </a:r>
            <a:r>
              <a:rPr dirty="0" sz="1200">
                <a:latin typeface="Times New Roman"/>
                <a:cs typeface="Times New Roman"/>
              </a:rPr>
              <a:t>application may fulfill its </a:t>
            </a:r>
            <a:r>
              <a:rPr dirty="0" sz="1200" spc="-5">
                <a:latin typeface="Times New Roman"/>
                <a:cs typeface="Times New Roman"/>
              </a:rPr>
              <a:t>specifications </a:t>
            </a:r>
            <a:r>
              <a:rPr dirty="0" sz="1200">
                <a:latin typeface="Times New Roman"/>
                <a:cs typeface="Times New Roman"/>
              </a:rPr>
              <a:t>but it may deviate  from users expectations or their desired behavior. That means, software is verified but</a:t>
            </a:r>
            <a:r>
              <a:rPr dirty="0" sz="1200" spc="-105">
                <a:latin typeface="Times New Roman"/>
                <a:cs typeface="Times New Roman"/>
              </a:rPr>
              <a:t> </a:t>
            </a:r>
            <a:r>
              <a:rPr dirty="0" sz="1200">
                <a:latin typeface="Times New Roman"/>
                <a:cs typeface="Times New Roman"/>
              </a:rPr>
              <a:t>not  validated. </a:t>
            </a:r>
            <a:r>
              <a:rPr dirty="0" sz="1200" spc="-5">
                <a:latin typeface="Times New Roman"/>
                <a:cs typeface="Times New Roman"/>
              </a:rPr>
              <a:t>How </a:t>
            </a:r>
            <a:r>
              <a:rPr dirty="0" sz="1200">
                <a:latin typeface="Times New Roman"/>
                <a:cs typeface="Times New Roman"/>
              </a:rPr>
              <a:t>is it possible? </a:t>
            </a:r>
            <a:r>
              <a:rPr dirty="0" sz="1200" spc="-15">
                <a:latin typeface="Times New Roman"/>
                <a:cs typeface="Times New Roman"/>
              </a:rPr>
              <a:t>It </a:t>
            </a:r>
            <a:r>
              <a:rPr dirty="0" sz="1200">
                <a:latin typeface="Times New Roman"/>
                <a:cs typeface="Times New Roman"/>
              </a:rPr>
              <a:t>is possible because during the requirements engineering  phase, user needs might not have been captured precisely or the analyst might have  missed a major </a:t>
            </a:r>
            <a:r>
              <a:rPr dirty="0" sz="1200" spc="-5">
                <a:latin typeface="Times New Roman"/>
                <a:cs typeface="Times New Roman"/>
              </a:rPr>
              <a:t>stakeholder </a:t>
            </a:r>
            <a:r>
              <a:rPr dirty="0" sz="1200">
                <a:latin typeface="Times New Roman"/>
                <a:cs typeface="Times New Roman"/>
              </a:rPr>
              <a:t>in the analysis. Therefore, it is important to verify as </a:t>
            </a:r>
            <a:r>
              <a:rPr dirty="0" sz="1200" spc="-5">
                <a:latin typeface="Times New Roman"/>
                <a:cs typeface="Times New Roman"/>
              </a:rPr>
              <a:t>well </a:t>
            </a:r>
            <a:r>
              <a:rPr dirty="0" sz="1200">
                <a:latin typeface="Times New Roman"/>
                <a:cs typeface="Times New Roman"/>
              </a:rPr>
              <a:t>as  validate the </a:t>
            </a:r>
            <a:r>
              <a:rPr dirty="0" sz="1200" spc="-5">
                <a:latin typeface="Times New Roman"/>
                <a:cs typeface="Times New Roman"/>
              </a:rPr>
              <a:t>software</a:t>
            </a:r>
            <a:r>
              <a:rPr dirty="0" sz="1200" spc="-100">
                <a:latin typeface="Times New Roman"/>
                <a:cs typeface="Times New Roman"/>
              </a:rPr>
              <a:t> </a:t>
            </a:r>
            <a:r>
              <a:rPr dirty="0" sz="1200">
                <a:latin typeface="Times New Roman"/>
                <a:cs typeface="Times New Roman"/>
              </a:rPr>
              <a:t>product.</a:t>
            </a:r>
            <a:endParaRPr sz="1200">
              <a:latin typeface="Times New Roman"/>
              <a:cs typeface="Times New Roman"/>
            </a:endParaRPr>
          </a:p>
          <a:p>
            <a:pPr algn="just" lvl="1" marL="368935" indent="-356235">
              <a:lnSpc>
                <a:spcPts val="1560"/>
              </a:lnSpc>
              <a:buAutoNum type="arabicPeriod" startAt="2"/>
              <a:tabLst>
                <a:tab pos="369570" algn="l"/>
              </a:tabLst>
            </a:pPr>
            <a:r>
              <a:rPr dirty="0" sz="1400" spc="-5" b="1">
                <a:latin typeface="Times New Roman"/>
                <a:cs typeface="Times New Roman"/>
              </a:rPr>
              <a:t>Defect</a:t>
            </a:r>
            <a:endParaRPr sz="1400">
              <a:latin typeface="Times New Roman"/>
              <a:cs typeface="Times New Roman"/>
            </a:endParaRPr>
          </a:p>
          <a:p>
            <a:pPr algn="just" marL="12700" marR="7620">
              <a:lnSpc>
                <a:spcPts val="1380"/>
              </a:lnSpc>
              <a:spcBef>
                <a:spcPts val="55"/>
              </a:spcBef>
            </a:pPr>
            <a:r>
              <a:rPr dirty="0" sz="1200">
                <a:latin typeface="Times New Roman"/>
                <a:cs typeface="Times New Roman"/>
              </a:rPr>
              <a:t>The </a:t>
            </a:r>
            <a:r>
              <a:rPr dirty="0" sz="1200" spc="-5">
                <a:latin typeface="Times New Roman"/>
                <a:cs typeface="Times New Roman"/>
              </a:rPr>
              <a:t>second </a:t>
            </a:r>
            <a:r>
              <a:rPr dirty="0" sz="1200">
                <a:latin typeface="Times New Roman"/>
                <a:cs typeface="Times New Roman"/>
              </a:rPr>
              <a:t>major and a very important concept is </a:t>
            </a:r>
            <a:r>
              <a:rPr dirty="0" sz="1200" spc="-5">
                <a:latin typeface="Times New Roman"/>
                <a:cs typeface="Times New Roman"/>
              </a:rPr>
              <a:t>Defect. </a:t>
            </a:r>
            <a:r>
              <a:rPr dirty="0" sz="1200">
                <a:latin typeface="Times New Roman"/>
                <a:cs typeface="Times New Roman"/>
              </a:rPr>
              <a:t>A defect is a variance from a  desired product attribute. These attributes may involve </a:t>
            </a:r>
            <a:r>
              <a:rPr dirty="0" sz="1200" spc="-5">
                <a:latin typeface="Times New Roman"/>
                <a:cs typeface="Times New Roman"/>
              </a:rPr>
              <a:t>system specifications well </a:t>
            </a:r>
            <a:r>
              <a:rPr dirty="0" sz="1200">
                <a:latin typeface="Times New Roman"/>
                <a:cs typeface="Times New Roman"/>
              </a:rPr>
              <a:t>as user  expectation. Anything that may cause customer dissatisfaction, is a defect. Whether these  defects are in </a:t>
            </a:r>
            <a:r>
              <a:rPr dirty="0" sz="1200" spc="-5">
                <a:latin typeface="Times New Roman"/>
                <a:cs typeface="Times New Roman"/>
              </a:rPr>
              <a:t>system specifications </a:t>
            </a:r>
            <a:r>
              <a:rPr dirty="0" sz="1200">
                <a:latin typeface="Times New Roman"/>
                <a:cs typeface="Times New Roman"/>
              </a:rPr>
              <a:t>or in the </a:t>
            </a:r>
            <a:r>
              <a:rPr dirty="0" sz="1200" spc="-5">
                <a:latin typeface="Times New Roman"/>
                <a:cs typeface="Times New Roman"/>
              </a:rPr>
              <a:t>software </a:t>
            </a:r>
            <a:r>
              <a:rPr dirty="0" sz="1200">
                <a:latin typeface="Times New Roman"/>
                <a:cs typeface="Times New Roman"/>
              </a:rPr>
              <a:t>products, it is essential to point  these out and</a:t>
            </a:r>
            <a:r>
              <a:rPr dirty="0" sz="1200" spc="-110">
                <a:latin typeface="Times New Roman"/>
                <a:cs typeface="Times New Roman"/>
              </a:rPr>
              <a:t> </a:t>
            </a:r>
            <a:r>
              <a:rPr dirty="0" sz="1200">
                <a:latin typeface="Times New Roman"/>
                <a:cs typeface="Times New Roman"/>
              </a:rPr>
              <a:t>fix.</a:t>
            </a:r>
            <a:endParaRPr sz="1200">
              <a:latin typeface="Times New Roman"/>
              <a:cs typeface="Times New Roman"/>
            </a:endParaRPr>
          </a:p>
          <a:p>
            <a:pPr algn="just" marL="12700">
              <a:lnSpc>
                <a:spcPts val="1315"/>
              </a:lnSpc>
            </a:pPr>
            <a:r>
              <a:rPr dirty="0" sz="1200">
                <a:latin typeface="Times New Roman"/>
                <a:cs typeface="Times New Roman"/>
              </a:rPr>
              <a:t>Therefore  </a:t>
            </a:r>
            <a:r>
              <a:rPr dirty="0" sz="1200" spc="-5">
                <a:latin typeface="Times New Roman"/>
                <a:cs typeface="Times New Roman"/>
              </a:rPr>
              <a:t>software  </a:t>
            </a:r>
            <a:r>
              <a:rPr dirty="0" sz="1200">
                <a:latin typeface="Times New Roman"/>
                <a:cs typeface="Times New Roman"/>
              </a:rPr>
              <a:t>defect  is  that  phenomenon  in  </a:t>
            </a:r>
            <a:r>
              <a:rPr dirty="0" sz="1200" spc="-5">
                <a:latin typeface="Times New Roman"/>
                <a:cs typeface="Times New Roman"/>
              </a:rPr>
              <a:t>which  software  </a:t>
            </a:r>
            <a:r>
              <a:rPr dirty="0" sz="1200">
                <a:latin typeface="Times New Roman"/>
                <a:cs typeface="Times New Roman"/>
              </a:rPr>
              <a:t>deviates  from  </a:t>
            </a:r>
            <a:r>
              <a:rPr dirty="0" sz="1200" spc="235">
                <a:latin typeface="Times New Roman"/>
                <a:cs typeface="Times New Roman"/>
              </a:rPr>
              <a:t> </a:t>
            </a:r>
            <a:r>
              <a:rPr dirty="0" sz="1200">
                <a:latin typeface="Times New Roman"/>
                <a:cs typeface="Times New Roman"/>
              </a:rPr>
              <a:t>its</a:t>
            </a:r>
            <a:endParaRPr sz="1200">
              <a:latin typeface="Times New Roman"/>
              <a:cs typeface="Times New Roman"/>
            </a:endParaRPr>
          </a:p>
          <a:p>
            <a:pPr algn="just" marL="12700" marR="10160">
              <a:lnSpc>
                <a:spcPts val="1370"/>
              </a:lnSpc>
              <a:spcBef>
                <a:spcPts val="70"/>
              </a:spcBef>
            </a:pPr>
            <a:r>
              <a:rPr dirty="0" sz="1200">
                <a:latin typeface="Times New Roman"/>
                <a:cs typeface="Times New Roman"/>
              </a:rPr>
              <a:t>expected behavior. This is non-compliance from the expected behavior </a:t>
            </a:r>
            <a:r>
              <a:rPr dirty="0" sz="1200" spc="-5">
                <a:latin typeface="Times New Roman"/>
                <a:cs typeface="Times New Roman"/>
              </a:rPr>
              <a:t>with </a:t>
            </a:r>
            <a:r>
              <a:rPr dirty="0" sz="1200">
                <a:latin typeface="Times New Roman"/>
                <a:cs typeface="Times New Roman"/>
              </a:rPr>
              <a:t>respect to  </a:t>
            </a:r>
            <a:r>
              <a:rPr dirty="0" sz="1200" spc="-5">
                <a:latin typeface="Times New Roman"/>
                <a:cs typeface="Times New Roman"/>
              </a:rPr>
              <a:t>written specifications </a:t>
            </a:r>
            <a:r>
              <a:rPr dirty="0" sz="1200">
                <a:latin typeface="Times New Roman"/>
                <a:cs typeface="Times New Roman"/>
              </a:rPr>
              <a:t>or the </a:t>
            </a:r>
            <a:r>
              <a:rPr dirty="0" sz="1200" spc="-5">
                <a:latin typeface="Times New Roman"/>
                <a:cs typeface="Times New Roman"/>
              </a:rPr>
              <a:t>stakeholder</a:t>
            </a:r>
            <a:r>
              <a:rPr dirty="0" sz="1200" spc="-75">
                <a:latin typeface="Times New Roman"/>
                <a:cs typeface="Times New Roman"/>
              </a:rPr>
              <a:t> </a:t>
            </a:r>
            <a:r>
              <a:rPr dirty="0" sz="1200">
                <a:latin typeface="Times New Roman"/>
                <a:cs typeface="Times New Roman"/>
              </a:rPr>
              <a:t>needs.</a:t>
            </a:r>
            <a:endParaRPr sz="1200">
              <a:latin typeface="Times New Roman"/>
              <a:cs typeface="Times New Roman"/>
            </a:endParaRPr>
          </a:p>
          <a:p>
            <a:pPr algn="just" marL="12700">
              <a:lnSpc>
                <a:spcPts val="1565"/>
              </a:lnSpc>
            </a:pPr>
            <a:r>
              <a:rPr dirty="0" sz="1400" spc="-5" b="1">
                <a:latin typeface="Times New Roman"/>
                <a:cs typeface="Times New Roman"/>
              </a:rPr>
              <a:t>Software </a:t>
            </a:r>
            <a:r>
              <a:rPr dirty="0" sz="1400" b="1">
                <a:latin typeface="Times New Roman"/>
                <a:cs typeface="Times New Roman"/>
              </a:rPr>
              <a:t>and</a:t>
            </a:r>
            <a:r>
              <a:rPr dirty="0" sz="1400" spc="-60" b="1">
                <a:latin typeface="Times New Roman"/>
                <a:cs typeface="Times New Roman"/>
              </a:rPr>
              <a:t> </a:t>
            </a:r>
            <a:r>
              <a:rPr dirty="0" sz="1400" spc="-5" b="1">
                <a:latin typeface="Times New Roman"/>
                <a:cs typeface="Times New Roman"/>
              </a:rPr>
              <a:t>Defect</a:t>
            </a:r>
            <a:endParaRPr sz="1400">
              <a:latin typeface="Times New Roman"/>
              <a:cs typeface="Times New Roman"/>
            </a:endParaRPr>
          </a:p>
          <a:p>
            <a:pPr algn="just" marL="12700" marR="8890">
              <a:lnSpc>
                <a:spcPts val="1380"/>
              </a:lnSpc>
              <a:spcBef>
                <a:spcPts val="55"/>
              </a:spcBef>
            </a:pPr>
            <a:r>
              <a:rPr dirty="0" sz="1200" spc="-5">
                <a:latin typeface="Times New Roman"/>
                <a:cs typeface="Times New Roman"/>
              </a:rPr>
              <a:t>Software </a:t>
            </a:r>
            <a:r>
              <a:rPr dirty="0" sz="1200">
                <a:latin typeface="Times New Roman"/>
                <a:cs typeface="Times New Roman"/>
              </a:rPr>
              <a:t>and defects go </a:t>
            </a:r>
            <a:r>
              <a:rPr dirty="0" sz="1200" spc="-5">
                <a:latin typeface="Times New Roman"/>
                <a:cs typeface="Times New Roman"/>
              </a:rPr>
              <a:t>side </a:t>
            </a:r>
            <a:r>
              <a:rPr dirty="0" sz="1200">
                <a:latin typeface="Times New Roman"/>
                <a:cs typeface="Times New Roman"/>
              </a:rPr>
              <a:t>by </a:t>
            </a:r>
            <a:r>
              <a:rPr dirty="0" sz="1200" spc="-5">
                <a:latin typeface="Times New Roman"/>
                <a:cs typeface="Times New Roman"/>
              </a:rPr>
              <a:t>side </a:t>
            </a:r>
            <a:r>
              <a:rPr dirty="0" sz="1200">
                <a:latin typeface="Times New Roman"/>
                <a:cs typeface="Times New Roman"/>
              </a:rPr>
              <a:t>in the </a:t>
            </a:r>
            <a:r>
              <a:rPr dirty="0" sz="1200" spc="-5">
                <a:latin typeface="Times New Roman"/>
                <a:cs typeface="Times New Roman"/>
              </a:rPr>
              <a:t>software </a:t>
            </a:r>
            <a:r>
              <a:rPr dirty="0" sz="1200">
                <a:latin typeface="Times New Roman"/>
                <a:cs typeface="Times New Roman"/>
              </a:rPr>
              <a:t>development life cycle. </a:t>
            </a:r>
            <a:r>
              <a:rPr dirty="0" sz="1200" spc="-5">
                <a:latin typeface="Times New Roman"/>
                <a:cs typeface="Times New Roman"/>
              </a:rPr>
              <a:t>According </a:t>
            </a:r>
            <a:r>
              <a:rPr dirty="0" sz="1200">
                <a:latin typeface="Times New Roman"/>
                <a:cs typeface="Times New Roman"/>
              </a:rPr>
              <a:t>to  a famous </a:t>
            </a:r>
            <a:r>
              <a:rPr dirty="0" sz="1200" spc="-5">
                <a:latin typeface="Times New Roman"/>
                <a:cs typeface="Times New Roman"/>
              </a:rPr>
              <a:t>saying </a:t>
            </a:r>
            <a:r>
              <a:rPr dirty="0" sz="1200">
                <a:latin typeface="Times New Roman"/>
                <a:cs typeface="Times New Roman"/>
              </a:rPr>
              <a:t>by </a:t>
            </a:r>
            <a:r>
              <a:rPr dirty="0" sz="1200" spc="-5">
                <a:latin typeface="Times New Roman"/>
                <a:cs typeface="Times New Roman"/>
              </a:rPr>
              <a:t>Haliburton, Death </a:t>
            </a:r>
            <a:r>
              <a:rPr dirty="0" sz="1200">
                <a:latin typeface="Times New Roman"/>
                <a:cs typeface="Times New Roman"/>
              </a:rPr>
              <a:t>and taxes are inevitable. </a:t>
            </a:r>
            <a:r>
              <a:rPr dirty="0" sz="1200" spc="-5">
                <a:latin typeface="Times New Roman"/>
                <a:cs typeface="Times New Roman"/>
              </a:rPr>
              <a:t>According </a:t>
            </a:r>
            <a:r>
              <a:rPr dirty="0" sz="1200">
                <a:latin typeface="Times New Roman"/>
                <a:cs typeface="Times New Roman"/>
              </a:rPr>
              <a:t>to </a:t>
            </a:r>
            <a:r>
              <a:rPr dirty="0" sz="1200" spc="-5">
                <a:latin typeface="Times New Roman"/>
                <a:cs typeface="Times New Roman"/>
              </a:rPr>
              <a:t>Kernighan:  Death, </a:t>
            </a:r>
            <a:r>
              <a:rPr dirty="0" sz="1200">
                <a:latin typeface="Times New Roman"/>
                <a:cs typeface="Times New Roman"/>
              </a:rPr>
              <a:t>taxes, and bugs are the </a:t>
            </a:r>
            <a:r>
              <a:rPr dirty="0" sz="1200" spc="5">
                <a:latin typeface="Times New Roman"/>
                <a:cs typeface="Times New Roman"/>
              </a:rPr>
              <a:t>only </a:t>
            </a:r>
            <a:r>
              <a:rPr dirty="0" sz="1200">
                <a:latin typeface="Times New Roman"/>
                <a:cs typeface="Times New Roman"/>
              </a:rPr>
              <a:t>certainties in the life of a programmer. </a:t>
            </a:r>
            <a:r>
              <a:rPr dirty="0" sz="1200" spc="-5">
                <a:latin typeface="Times New Roman"/>
                <a:cs typeface="Times New Roman"/>
              </a:rPr>
              <a:t>Software </a:t>
            </a:r>
            <a:r>
              <a:rPr dirty="0" sz="1200">
                <a:latin typeface="Times New Roman"/>
                <a:cs typeface="Times New Roman"/>
              </a:rPr>
              <a:t>and  defects cannot be </a:t>
            </a:r>
            <a:r>
              <a:rPr dirty="0" sz="1200" spc="-5">
                <a:latin typeface="Times New Roman"/>
                <a:cs typeface="Times New Roman"/>
              </a:rPr>
              <a:t>separated, </a:t>
            </a:r>
            <a:r>
              <a:rPr dirty="0" sz="1200">
                <a:latin typeface="Times New Roman"/>
                <a:cs typeface="Times New Roman"/>
              </a:rPr>
              <a:t>however, it is important to learn how discovering defects at  an appropriate </a:t>
            </a:r>
            <a:r>
              <a:rPr dirty="0" sz="1200" spc="-5">
                <a:latin typeface="Times New Roman"/>
                <a:cs typeface="Times New Roman"/>
              </a:rPr>
              <a:t>stage </a:t>
            </a:r>
            <a:r>
              <a:rPr dirty="0" sz="1200">
                <a:latin typeface="Times New Roman"/>
                <a:cs typeface="Times New Roman"/>
              </a:rPr>
              <a:t>improves the </a:t>
            </a:r>
            <a:r>
              <a:rPr dirty="0" sz="1200" spc="-5">
                <a:latin typeface="Times New Roman"/>
                <a:cs typeface="Times New Roman"/>
              </a:rPr>
              <a:t>software </a:t>
            </a:r>
            <a:r>
              <a:rPr dirty="0" sz="1200">
                <a:latin typeface="Times New Roman"/>
                <a:cs typeface="Times New Roman"/>
              </a:rPr>
              <a:t>quality. Therefore, </a:t>
            </a:r>
            <a:r>
              <a:rPr dirty="0" sz="1200" spc="-5">
                <a:latin typeface="Times New Roman"/>
                <a:cs typeface="Times New Roman"/>
              </a:rPr>
              <a:t>software </a:t>
            </a:r>
            <a:r>
              <a:rPr dirty="0" sz="1200">
                <a:latin typeface="Times New Roman"/>
                <a:cs typeface="Times New Roman"/>
              </a:rPr>
              <a:t>application needs  to be verified as </a:t>
            </a:r>
            <a:r>
              <a:rPr dirty="0" sz="1200" spc="-5">
                <a:latin typeface="Times New Roman"/>
                <a:cs typeface="Times New Roman"/>
              </a:rPr>
              <a:t>well </a:t>
            </a:r>
            <a:r>
              <a:rPr dirty="0" sz="1200">
                <a:latin typeface="Times New Roman"/>
                <a:cs typeface="Times New Roman"/>
              </a:rPr>
              <a:t>as validated for a </a:t>
            </a:r>
            <a:r>
              <a:rPr dirty="0" sz="1200" spc="-5">
                <a:latin typeface="Times New Roman"/>
                <a:cs typeface="Times New Roman"/>
              </a:rPr>
              <a:t>successful</a:t>
            </a:r>
            <a:r>
              <a:rPr dirty="0" sz="1200" spc="-100">
                <a:latin typeface="Times New Roman"/>
                <a:cs typeface="Times New Roman"/>
              </a:rPr>
              <a:t> </a:t>
            </a:r>
            <a:r>
              <a:rPr dirty="0" sz="1200">
                <a:latin typeface="Times New Roman"/>
                <a:cs typeface="Times New Roman"/>
              </a:rPr>
              <a:t>deployment.</a:t>
            </a:r>
            <a:endParaRPr sz="1200">
              <a:latin typeface="Times New Roman"/>
              <a:cs typeface="Times New Roman"/>
            </a:endParaRPr>
          </a:p>
          <a:p>
            <a:pPr algn="just" marL="12700">
              <a:lnSpc>
                <a:spcPts val="1555"/>
              </a:lnSpc>
            </a:pPr>
            <a:r>
              <a:rPr dirty="0" sz="1400" spc="-5" b="1">
                <a:latin typeface="Times New Roman"/>
                <a:cs typeface="Times New Roman"/>
              </a:rPr>
              <a:t>Software</a:t>
            </a:r>
            <a:r>
              <a:rPr dirty="0" sz="1400" spc="-70" b="1">
                <a:latin typeface="Times New Roman"/>
                <a:cs typeface="Times New Roman"/>
              </a:rPr>
              <a:t> </a:t>
            </a:r>
            <a:r>
              <a:rPr dirty="0" sz="1400" b="1">
                <a:latin typeface="Times New Roman"/>
                <a:cs typeface="Times New Roman"/>
              </a:rPr>
              <a:t>Testing</a:t>
            </a:r>
            <a:endParaRPr sz="1400">
              <a:latin typeface="Times New Roman"/>
              <a:cs typeface="Times New Roman"/>
            </a:endParaRPr>
          </a:p>
          <a:p>
            <a:pPr algn="just" marL="12700" marR="6350">
              <a:lnSpc>
                <a:spcPts val="1380"/>
              </a:lnSpc>
              <a:spcBef>
                <a:spcPts val="50"/>
              </a:spcBef>
            </a:pPr>
            <a:r>
              <a:rPr dirty="0" sz="1200">
                <a:latin typeface="Times New Roman"/>
                <a:cs typeface="Times New Roman"/>
              </a:rPr>
              <a:t>With these concepts, </a:t>
            </a:r>
            <a:r>
              <a:rPr dirty="0" sz="1200" spc="-5">
                <a:latin typeface="Times New Roman"/>
                <a:cs typeface="Times New Roman"/>
              </a:rPr>
              <a:t>we </a:t>
            </a:r>
            <a:r>
              <a:rPr dirty="0" sz="1200">
                <a:latin typeface="Times New Roman"/>
                <a:cs typeface="Times New Roman"/>
              </a:rPr>
              <a:t>are in a position to define </a:t>
            </a:r>
            <a:r>
              <a:rPr dirty="0" sz="1200" spc="-5">
                <a:latin typeface="Times New Roman"/>
                <a:cs typeface="Times New Roman"/>
              </a:rPr>
              <a:t>software </a:t>
            </a:r>
            <a:r>
              <a:rPr dirty="0" sz="1200">
                <a:latin typeface="Times New Roman"/>
                <a:cs typeface="Times New Roman"/>
              </a:rPr>
              <a:t>testing. </a:t>
            </a:r>
            <a:r>
              <a:rPr dirty="0" sz="1200" spc="-5">
                <a:latin typeface="Times New Roman"/>
                <a:cs typeface="Times New Roman"/>
              </a:rPr>
              <a:t>Software </a:t>
            </a:r>
            <a:r>
              <a:rPr dirty="0" sz="1200">
                <a:latin typeface="Times New Roman"/>
                <a:cs typeface="Times New Roman"/>
              </a:rPr>
              <a:t>testing is  the process of examining the </a:t>
            </a:r>
            <a:r>
              <a:rPr dirty="0" sz="1200" spc="-5">
                <a:latin typeface="Times New Roman"/>
                <a:cs typeface="Times New Roman"/>
              </a:rPr>
              <a:t>software </a:t>
            </a:r>
            <a:r>
              <a:rPr dirty="0" sz="1200">
                <a:latin typeface="Times New Roman"/>
                <a:cs typeface="Times New Roman"/>
              </a:rPr>
              <a:t>product against its requirements. Thus it is a  process that involves verification of product </a:t>
            </a:r>
            <a:r>
              <a:rPr dirty="0" sz="1200" spc="-5">
                <a:latin typeface="Times New Roman"/>
                <a:cs typeface="Times New Roman"/>
              </a:rPr>
              <a:t>with </a:t>
            </a:r>
            <a:r>
              <a:rPr dirty="0" sz="1200">
                <a:latin typeface="Times New Roman"/>
                <a:cs typeface="Times New Roman"/>
              </a:rPr>
              <a:t>respect to its </a:t>
            </a:r>
            <a:r>
              <a:rPr dirty="0" sz="1200" spc="-5">
                <a:latin typeface="Times New Roman"/>
                <a:cs typeface="Times New Roman"/>
              </a:rPr>
              <a:t>written requirements </a:t>
            </a:r>
            <a:r>
              <a:rPr dirty="0" sz="1200">
                <a:latin typeface="Times New Roman"/>
                <a:cs typeface="Times New Roman"/>
              </a:rPr>
              <a:t>and  conformance of requirements </a:t>
            </a:r>
            <a:r>
              <a:rPr dirty="0" sz="1200" spc="-5">
                <a:latin typeface="Times New Roman"/>
                <a:cs typeface="Times New Roman"/>
              </a:rPr>
              <a:t>with </a:t>
            </a:r>
            <a:r>
              <a:rPr dirty="0" sz="1200">
                <a:latin typeface="Times New Roman"/>
                <a:cs typeface="Times New Roman"/>
              </a:rPr>
              <a:t>user needs. </a:t>
            </a:r>
            <a:r>
              <a:rPr dirty="0" sz="1200" spc="-5">
                <a:latin typeface="Times New Roman"/>
                <a:cs typeface="Times New Roman"/>
              </a:rPr>
              <a:t>From </a:t>
            </a:r>
            <a:r>
              <a:rPr dirty="0" sz="1200">
                <a:latin typeface="Times New Roman"/>
                <a:cs typeface="Times New Roman"/>
              </a:rPr>
              <a:t>another perspective, </a:t>
            </a:r>
            <a:r>
              <a:rPr dirty="0" sz="1200" spc="-5">
                <a:latin typeface="Times New Roman"/>
                <a:cs typeface="Times New Roman"/>
              </a:rPr>
              <a:t>software</a:t>
            </a:r>
            <a:r>
              <a:rPr dirty="0" sz="1200" spc="85">
                <a:latin typeface="Times New Roman"/>
                <a:cs typeface="Times New Roman"/>
              </a:rPr>
              <a:t> </a:t>
            </a:r>
            <a:r>
              <a:rPr dirty="0" sz="1200">
                <a:latin typeface="Times New Roman"/>
                <a:cs typeface="Times New Roman"/>
              </a:rPr>
              <a:t>testing</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340" cy="726122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spcBef>
                <a:spcPts val="875"/>
              </a:spcBef>
            </a:pPr>
            <a:r>
              <a:rPr dirty="0" sz="1200">
                <a:latin typeface="Times New Roman"/>
                <a:cs typeface="Times New Roman"/>
              </a:rPr>
              <a:t>is the process of executing </a:t>
            </a:r>
            <a:r>
              <a:rPr dirty="0" sz="1200" spc="-5">
                <a:latin typeface="Times New Roman"/>
                <a:cs typeface="Times New Roman"/>
              </a:rPr>
              <a:t>software </a:t>
            </a:r>
            <a:r>
              <a:rPr dirty="0" sz="1200">
                <a:latin typeface="Times New Roman"/>
                <a:cs typeface="Times New Roman"/>
              </a:rPr>
              <a:t>product on test data and examining its output vis-à-  vis the documented</a:t>
            </a:r>
            <a:r>
              <a:rPr dirty="0" sz="1200" spc="-105">
                <a:latin typeface="Times New Roman"/>
                <a:cs typeface="Times New Roman"/>
              </a:rPr>
              <a:t> </a:t>
            </a:r>
            <a:r>
              <a:rPr dirty="0" sz="1200">
                <a:latin typeface="Times New Roman"/>
                <a:cs typeface="Times New Roman"/>
              </a:rPr>
              <a:t>behavior.</a:t>
            </a:r>
            <a:endParaRPr sz="1200">
              <a:latin typeface="Times New Roman"/>
              <a:cs typeface="Times New Roman"/>
            </a:endParaRPr>
          </a:p>
          <a:p>
            <a:pPr algn="just" marL="12700">
              <a:lnSpc>
                <a:spcPts val="1600"/>
              </a:lnSpc>
            </a:pPr>
            <a:r>
              <a:rPr dirty="0" sz="1400" spc="-5" b="1">
                <a:latin typeface="Times New Roman"/>
                <a:cs typeface="Times New Roman"/>
              </a:rPr>
              <a:t>Software </a:t>
            </a:r>
            <a:r>
              <a:rPr dirty="0" sz="1400" b="1">
                <a:latin typeface="Times New Roman"/>
                <a:cs typeface="Times New Roman"/>
              </a:rPr>
              <a:t>testing</a:t>
            </a:r>
            <a:r>
              <a:rPr dirty="0" sz="1400" spc="-40" b="1">
                <a:latin typeface="Times New Roman"/>
                <a:cs typeface="Times New Roman"/>
              </a:rPr>
              <a:t> </a:t>
            </a:r>
            <a:r>
              <a:rPr dirty="0" sz="1400" spc="-5" b="1">
                <a:latin typeface="Times New Roman"/>
                <a:cs typeface="Times New Roman"/>
              </a:rPr>
              <a:t>objective</a:t>
            </a:r>
            <a:endParaRPr sz="1400">
              <a:latin typeface="Times New Roman"/>
              <a:cs typeface="Times New Roman"/>
            </a:endParaRPr>
          </a:p>
          <a:p>
            <a:pPr marL="469900" marR="8255" indent="-228600">
              <a:lnSpc>
                <a:spcPts val="1370"/>
              </a:lnSpc>
              <a:spcBef>
                <a:spcPts val="110"/>
              </a:spcBef>
              <a:buFont typeface="Symbol"/>
              <a:buChar char=""/>
              <a:tabLst>
                <a:tab pos="469265" algn="l"/>
                <a:tab pos="469900" algn="l"/>
              </a:tabLst>
            </a:pPr>
            <a:r>
              <a:rPr dirty="0" sz="1200">
                <a:latin typeface="Times New Roman"/>
                <a:cs typeface="Times New Roman"/>
              </a:rPr>
              <a:t>The correct approach to testing a </a:t>
            </a:r>
            <a:r>
              <a:rPr dirty="0" sz="1200" spc="-5">
                <a:latin typeface="Times New Roman"/>
                <a:cs typeface="Times New Roman"/>
              </a:rPr>
              <a:t>scientific </a:t>
            </a:r>
            <a:r>
              <a:rPr dirty="0" sz="1200">
                <a:latin typeface="Times New Roman"/>
                <a:cs typeface="Times New Roman"/>
              </a:rPr>
              <a:t>theory is not to try to verify it, but to  </a:t>
            </a:r>
            <a:r>
              <a:rPr dirty="0" sz="1200" spc="-5">
                <a:latin typeface="Times New Roman"/>
                <a:cs typeface="Times New Roman"/>
              </a:rPr>
              <a:t>seek </a:t>
            </a:r>
            <a:r>
              <a:rPr dirty="0" sz="1200">
                <a:latin typeface="Times New Roman"/>
                <a:cs typeface="Times New Roman"/>
              </a:rPr>
              <a:t>to refute the theory. That is to prove that it has </a:t>
            </a:r>
            <a:r>
              <a:rPr dirty="0" sz="1200" spc="-5">
                <a:latin typeface="Times New Roman"/>
                <a:cs typeface="Times New Roman"/>
              </a:rPr>
              <a:t>errors. </a:t>
            </a:r>
            <a:r>
              <a:rPr dirty="0" sz="1200">
                <a:latin typeface="Times New Roman"/>
                <a:cs typeface="Times New Roman"/>
              </a:rPr>
              <a:t>(Popper</a:t>
            </a:r>
            <a:r>
              <a:rPr dirty="0" sz="1200" spc="-120">
                <a:latin typeface="Times New Roman"/>
                <a:cs typeface="Times New Roman"/>
              </a:rPr>
              <a:t> </a:t>
            </a:r>
            <a:r>
              <a:rPr dirty="0" sz="1200">
                <a:latin typeface="Times New Roman"/>
                <a:cs typeface="Times New Roman"/>
              </a:rPr>
              <a:t>1965)</a:t>
            </a:r>
            <a:endParaRPr sz="1200">
              <a:latin typeface="Times New Roman"/>
              <a:cs typeface="Times New Roman"/>
            </a:endParaRPr>
          </a:p>
          <a:p>
            <a:pPr marL="469900" marR="5080" indent="-228600">
              <a:lnSpc>
                <a:spcPts val="1370"/>
              </a:lnSpc>
              <a:spcBef>
                <a:spcPts val="105"/>
              </a:spcBef>
              <a:buFont typeface="Symbol"/>
              <a:buChar char=""/>
              <a:tabLst>
                <a:tab pos="469265" algn="l"/>
                <a:tab pos="469900" algn="l"/>
              </a:tabLst>
            </a:pPr>
            <a:r>
              <a:rPr dirty="0" sz="1200">
                <a:latin typeface="Times New Roman"/>
                <a:cs typeface="Times New Roman"/>
              </a:rPr>
              <a:t>The goal of testing is to expose latent defects in a </a:t>
            </a:r>
            <a:r>
              <a:rPr dirty="0" sz="1200" spc="-5">
                <a:latin typeface="Times New Roman"/>
                <a:cs typeface="Times New Roman"/>
              </a:rPr>
              <a:t>software </a:t>
            </a:r>
            <a:r>
              <a:rPr dirty="0" sz="1200" spc="5">
                <a:latin typeface="Times New Roman"/>
                <a:cs typeface="Times New Roman"/>
              </a:rPr>
              <a:t>system </a:t>
            </a:r>
            <a:r>
              <a:rPr dirty="0" sz="1200">
                <a:latin typeface="Times New Roman"/>
                <a:cs typeface="Times New Roman"/>
              </a:rPr>
              <a:t>before it is put  to</a:t>
            </a:r>
            <a:r>
              <a:rPr dirty="0" sz="1200" spc="-105">
                <a:latin typeface="Times New Roman"/>
                <a:cs typeface="Times New Roman"/>
              </a:rPr>
              <a:t> </a:t>
            </a:r>
            <a:r>
              <a:rPr dirty="0" sz="1200">
                <a:latin typeface="Times New Roman"/>
                <a:cs typeface="Times New Roman"/>
              </a:rPr>
              <a:t>use.</a:t>
            </a:r>
            <a:endParaRPr sz="1200">
              <a:latin typeface="Times New Roman"/>
              <a:cs typeface="Times New Roman"/>
            </a:endParaRPr>
          </a:p>
          <a:p>
            <a:pPr marL="469900" marR="8255" indent="-228600">
              <a:lnSpc>
                <a:spcPts val="1380"/>
              </a:lnSpc>
              <a:spcBef>
                <a:spcPts val="95"/>
              </a:spcBef>
              <a:buFont typeface="Symbol"/>
              <a:buChar char=""/>
              <a:tabLst>
                <a:tab pos="469265" algn="l"/>
                <a:tab pos="469900" algn="l"/>
              </a:tabLst>
            </a:pP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tester tries to break the </a:t>
            </a:r>
            <a:r>
              <a:rPr dirty="0" sz="1200" spc="-5">
                <a:latin typeface="Times New Roman"/>
                <a:cs typeface="Times New Roman"/>
              </a:rPr>
              <a:t>system. </a:t>
            </a:r>
            <a:r>
              <a:rPr dirty="0" sz="1200">
                <a:latin typeface="Times New Roman"/>
                <a:cs typeface="Times New Roman"/>
              </a:rPr>
              <a:t>The objective is to </a:t>
            </a:r>
            <a:r>
              <a:rPr dirty="0" sz="1200" spc="-5">
                <a:latin typeface="Times New Roman"/>
                <a:cs typeface="Times New Roman"/>
              </a:rPr>
              <a:t>show </a:t>
            </a:r>
            <a:r>
              <a:rPr dirty="0" sz="1200">
                <a:latin typeface="Times New Roman"/>
                <a:cs typeface="Times New Roman"/>
              </a:rPr>
              <a:t>the presence  of a defect not the absence of</a:t>
            </a:r>
            <a:r>
              <a:rPr dirty="0" sz="1200" spc="-110">
                <a:latin typeface="Times New Roman"/>
                <a:cs typeface="Times New Roman"/>
              </a:rPr>
              <a:t> </a:t>
            </a:r>
            <a:r>
              <a:rPr dirty="0" sz="1200">
                <a:latin typeface="Times New Roman"/>
                <a:cs typeface="Times New Roman"/>
              </a:rPr>
              <a:t>it.</a:t>
            </a:r>
            <a:endParaRPr sz="1200">
              <a:latin typeface="Times New Roman"/>
              <a:cs typeface="Times New Roman"/>
            </a:endParaRPr>
          </a:p>
          <a:p>
            <a:pPr marL="469900" marR="10160" indent="-228600">
              <a:lnSpc>
                <a:spcPts val="1370"/>
              </a:lnSpc>
              <a:spcBef>
                <a:spcPts val="105"/>
              </a:spcBef>
              <a:buFont typeface="Symbol"/>
              <a:buChar char=""/>
              <a:tabLst>
                <a:tab pos="469265" algn="l"/>
                <a:tab pos="469900" algn="l"/>
              </a:tabLst>
            </a:pPr>
            <a:r>
              <a:rPr dirty="0" sz="1200">
                <a:latin typeface="Times New Roman"/>
                <a:cs typeface="Times New Roman"/>
              </a:rPr>
              <a:t>Testing cannot </a:t>
            </a:r>
            <a:r>
              <a:rPr dirty="0" sz="1200" spc="-5">
                <a:latin typeface="Times New Roman"/>
                <a:cs typeface="Times New Roman"/>
              </a:rPr>
              <a:t>show </a:t>
            </a:r>
            <a:r>
              <a:rPr dirty="0" sz="1200">
                <a:latin typeface="Times New Roman"/>
                <a:cs typeface="Times New Roman"/>
              </a:rPr>
              <a:t>the absence of a defect. It </a:t>
            </a:r>
            <a:r>
              <a:rPr dirty="0" sz="1200" spc="5">
                <a:latin typeface="Times New Roman"/>
                <a:cs typeface="Times New Roman"/>
              </a:rPr>
              <a:t>only </a:t>
            </a:r>
            <a:r>
              <a:rPr dirty="0" sz="1200">
                <a:latin typeface="Times New Roman"/>
                <a:cs typeface="Times New Roman"/>
              </a:rPr>
              <a:t>increases your confidence in  the</a:t>
            </a:r>
            <a:r>
              <a:rPr dirty="0" sz="1200" spc="-105">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marL="469900" marR="9525" indent="-228600">
              <a:lnSpc>
                <a:spcPts val="1370"/>
              </a:lnSpc>
              <a:spcBef>
                <a:spcPts val="105"/>
              </a:spcBef>
              <a:buFont typeface="Symbol"/>
              <a:buChar char=""/>
              <a:tabLst>
                <a:tab pos="469265" algn="l"/>
                <a:tab pos="469900" algn="l"/>
              </a:tabLst>
            </a:pPr>
            <a:r>
              <a:rPr dirty="0" sz="1200">
                <a:latin typeface="Times New Roman"/>
                <a:cs typeface="Times New Roman"/>
              </a:rPr>
              <a:t>This is because exhaustive testing of </a:t>
            </a:r>
            <a:r>
              <a:rPr dirty="0" sz="1200" spc="-5">
                <a:latin typeface="Times New Roman"/>
                <a:cs typeface="Times New Roman"/>
              </a:rPr>
              <a:t>software </a:t>
            </a:r>
            <a:r>
              <a:rPr dirty="0" sz="1200">
                <a:latin typeface="Times New Roman"/>
                <a:cs typeface="Times New Roman"/>
              </a:rPr>
              <a:t>is not possible – it is </a:t>
            </a:r>
            <a:r>
              <a:rPr dirty="0" sz="1200" spc="-5">
                <a:latin typeface="Times New Roman"/>
                <a:cs typeface="Times New Roman"/>
              </a:rPr>
              <a:t>simply </a:t>
            </a:r>
            <a:r>
              <a:rPr dirty="0" sz="1200">
                <a:latin typeface="Times New Roman"/>
                <a:cs typeface="Times New Roman"/>
              </a:rPr>
              <a:t>too  expansive and needs virtually infinite</a:t>
            </a:r>
            <a:r>
              <a:rPr dirty="0" sz="1200" spc="-114">
                <a:latin typeface="Times New Roman"/>
                <a:cs typeface="Times New Roman"/>
              </a:rPr>
              <a:t> </a:t>
            </a:r>
            <a:r>
              <a:rPr dirty="0" sz="1200">
                <a:latin typeface="Times New Roman"/>
                <a:cs typeface="Times New Roman"/>
              </a:rPr>
              <a:t>resources.</a:t>
            </a:r>
            <a:endParaRPr sz="1200">
              <a:latin typeface="Times New Roman"/>
              <a:cs typeface="Times New Roman"/>
            </a:endParaRPr>
          </a:p>
          <a:p>
            <a:pPr algn="just" marL="12700">
              <a:lnSpc>
                <a:spcPts val="1560"/>
              </a:lnSpc>
              <a:tabLst>
                <a:tab pos="5172710" algn="l"/>
              </a:tabLst>
            </a:pPr>
            <a:r>
              <a:rPr dirty="0" sz="1400" spc="-5" b="1">
                <a:latin typeface="Times New Roman"/>
                <a:cs typeface="Times New Roman"/>
              </a:rPr>
              <a:t>Successfu</a:t>
            </a:r>
            <a:r>
              <a:rPr dirty="0" sz="1400" b="1">
                <a:latin typeface="Times New Roman"/>
                <a:cs typeface="Times New Roman"/>
              </a:rPr>
              <a:t>l</a:t>
            </a:r>
            <a:r>
              <a:rPr dirty="0" sz="1400" b="1">
                <a:latin typeface="Times New Roman"/>
                <a:cs typeface="Times New Roman"/>
              </a:rPr>
              <a:t>	</a:t>
            </a:r>
            <a:r>
              <a:rPr dirty="0" sz="1400" b="1">
                <a:latin typeface="Times New Roman"/>
                <a:cs typeface="Times New Roman"/>
              </a:rPr>
              <a:t>Test</a:t>
            </a:r>
            <a:endParaRPr sz="1400">
              <a:latin typeface="Times New Roman"/>
              <a:cs typeface="Times New Roman"/>
            </a:endParaRPr>
          </a:p>
          <a:p>
            <a:pPr algn="just" marL="12700">
              <a:lnSpc>
                <a:spcPts val="1365"/>
              </a:lnSpc>
            </a:pPr>
            <a:r>
              <a:rPr dirty="0" sz="1200" spc="-5">
                <a:latin typeface="Times New Roman"/>
                <a:cs typeface="Times New Roman"/>
              </a:rPr>
              <a:t>From </a:t>
            </a:r>
            <a:r>
              <a:rPr dirty="0" sz="1200">
                <a:latin typeface="Times New Roman"/>
                <a:cs typeface="Times New Roman"/>
              </a:rPr>
              <a:t>the following </a:t>
            </a:r>
            <a:r>
              <a:rPr dirty="0" sz="1200" spc="-5">
                <a:latin typeface="Times New Roman"/>
                <a:cs typeface="Times New Roman"/>
              </a:rPr>
              <a:t>sayings, </a:t>
            </a:r>
            <a:r>
              <a:rPr dirty="0" sz="1200">
                <a:latin typeface="Times New Roman"/>
                <a:cs typeface="Times New Roman"/>
              </a:rPr>
              <a:t>a </a:t>
            </a:r>
            <a:r>
              <a:rPr dirty="0" sz="1200" spc="-5">
                <a:latin typeface="Times New Roman"/>
                <a:cs typeface="Times New Roman"/>
              </a:rPr>
              <a:t>successful </a:t>
            </a:r>
            <a:r>
              <a:rPr dirty="0" sz="1200">
                <a:latin typeface="Times New Roman"/>
                <a:cs typeface="Times New Roman"/>
              </a:rPr>
              <a:t>test can be</a:t>
            </a:r>
            <a:r>
              <a:rPr dirty="0" sz="1200" spc="-85">
                <a:latin typeface="Times New Roman"/>
                <a:cs typeface="Times New Roman"/>
              </a:rPr>
              <a:t> </a:t>
            </a:r>
            <a:r>
              <a:rPr dirty="0" sz="1200">
                <a:latin typeface="Times New Roman"/>
                <a:cs typeface="Times New Roman"/>
              </a:rPr>
              <a:t>defined</a:t>
            </a:r>
            <a:endParaRPr sz="1200">
              <a:latin typeface="Times New Roman"/>
              <a:cs typeface="Times New Roman"/>
            </a:endParaRPr>
          </a:p>
          <a:p>
            <a:pPr algn="just" marL="12700" marR="5080">
              <a:lnSpc>
                <a:spcPts val="1380"/>
              </a:lnSpc>
              <a:spcBef>
                <a:spcPts val="65"/>
              </a:spcBef>
            </a:pPr>
            <a:r>
              <a:rPr dirty="0" sz="1200">
                <a:latin typeface="Times New Roman"/>
                <a:cs typeface="Times New Roman"/>
              </a:rPr>
              <a:t>“If you think your task is to find problems then </a:t>
            </a:r>
            <a:r>
              <a:rPr dirty="0" sz="1200" spc="-15">
                <a:latin typeface="Times New Roman"/>
                <a:cs typeface="Times New Roman"/>
              </a:rPr>
              <a:t>you </a:t>
            </a:r>
            <a:r>
              <a:rPr dirty="0" sz="1200" spc="-5">
                <a:latin typeface="Times New Roman"/>
                <a:cs typeface="Times New Roman"/>
              </a:rPr>
              <a:t>will </a:t>
            </a:r>
            <a:r>
              <a:rPr dirty="0" sz="1200">
                <a:latin typeface="Times New Roman"/>
                <a:cs typeface="Times New Roman"/>
              </a:rPr>
              <a:t>look harder for them than if you  think your task is to verify that the program has none” – Myers</a:t>
            </a:r>
            <a:r>
              <a:rPr dirty="0" sz="1200" spc="-160">
                <a:latin typeface="Times New Roman"/>
                <a:cs typeface="Times New Roman"/>
              </a:rPr>
              <a:t> </a:t>
            </a:r>
            <a:r>
              <a:rPr dirty="0" sz="1200">
                <a:latin typeface="Times New Roman"/>
                <a:cs typeface="Times New Roman"/>
              </a:rPr>
              <a:t>1979.</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“A test is </a:t>
            </a:r>
            <a:r>
              <a:rPr dirty="0" sz="1200" spc="-5">
                <a:latin typeface="Times New Roman"/>
                <a:cs typeface="Times New Roman"/>
              </a:rPr>
              <a:t>said </a:t>
            </a:r>
            <a:r>
              <a:rPr dirty="0" sz="1200">
                <a:latin typeface="Times New Roman"/>
                <a:cs typeface="Times New Roman"/>
              </a:rPr>
              <a:t>to be </a:t>
            </a:r>
            <a:r>
              <a:rPr dirty="0" sz="1200" spc="-5">
                <a:latin typeface="Times New Roman"/>
                <a:cs typeface="Times New Roman"/>
              </a:rPr>
              <a:t>successful </a:t>
            </a:r>
            <a:r>
              <a:rPr dirty="0" sz="1200">
                <a:latin typeface="Times New Roman"/>
                <a:cs typeface="Times New Roman"/>
              </a:rPr>
              <a:t>if it discovers an error” – doctor’s</a:t>
            </a:r>
            <a:r>
              <a:rPr dirty="0" sz="1200" spc="-110">
                <a:latin typeface="Times New Roman"/>
                <a:cs typeface="Times New Roman"/>
              </a:rPr>
              <a:t> </a:t>
            </a:r>
            <a:r>
              <a:rPr dirty="0" sz="1200">
                <a:latin typeface="Times New Roman"/>
                <a:cs typeface="Times New Roman"/>
              </a:rPr>
              <a:t>analogy.</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6350">
              <a:lnSpc>
                <a:spcPts val="1380"/>
              </a:lnSpc>
            </a:pPr>
            <a:r>
              <a:rPr dirty="0" sz="1200">
                <a:latin typeface="Times New Roman"/>
                <a:cs typeface="Times New Roman"/>
              </a:rPr>
              <a:t>The </a:t>
            </a:r>
            <a:r>
              <a:rPr dirty="0" sz="1200" spc="-5">
                <a:latin typeface="Times New Roman"/>
                <a:cs typeface="Times New Roman"/>
              </a:rPr>
              <a:t>success </a:t>
            </a:r>
            <a:r>
              <a:rPr dirty="0" sz="1200">
                <a:latin typeface="Times New Roman"/>
                <a:cs typeface="Times New Roman"/>
              </a:rPr>
              <a:t>of a test depends upon the ability to discover a </a:t>
            </a:r>
            <a:r>
              <a:rPr dirty="0" sz="1200" spc="10">
                <a:latin typeface="Times New Roman"/>
                <a:cs typeface="Times New Roman"/>
              </a:rPr>
              <a:t>bug </a:t>
            </a:r>
            <a:r>
              <a:rPr dirty="0" sz="1200">
                <a:latin typeface="Times New Roman"/>
                <a:cs typeface="Times New Roman"/>
              </a:rPr>
              <a:t>not in the ability to prove  that the </a:t>
            </a:r>
            <a:r>
              <a:rPr dirty="0" sz="1200" spc="-5">
                <a:latin typeface="Times New Roman"/>
                <a:cs typeface="Times New Roman"/>
              </a:rPr>
              <a:t>software </a:t>
            </a:r>
            <a:r>
              <a:rPr dirty="0" sz="1200">
                <a:latin typeface="Times New Roman"/>
                <a:cs typeface="Times New Roman"/>
              </a:rPr>
              <a:t>does not have one. </a:t>
            </a:r>
            <a:r>
              <a:rPr dirty="0" sz="1200" spc="-5">
                <a:latin typeface="Times New Roman"/>
                <a:cs typeface="Times New Roman"/>
              </a:rPr>
              <a:t>As, </a:t>
            </a:r>
            <a:r>
              <a:rPr dirty="0" sz="1200">
                <a:latin typeface="Times New Roman"/>
                <a:cs typeface="Times New Roman"/>
              </a:rPr>
              <a:t>it is impossible to check all the different  </a:t>
            </a:r>
            <a:r>
              <a:rPr dirty="0" sz="1200" spc="-5">
                <a:latin typeface="Times New Roman"/>
                <a:cs typeface="Times New Roman"/>
              </a:rPr>
              <a:t>scenarios </a:t>
            </a:r>
            <a:r>
              <a:rPr dirty="0" sz="1200">
                <a:latin typeface="Times New Roman"/>
                <a:cs typeface="Times New Roman"/>
              </a:rPr>
              <a:t>of a </a:t>
            </a:r>
            <a:r>
              <a:rPr dirty="0" sz="1200" spc="-5">
                <a:latin typeface="Times New Roman"/>
                <a:cs typeface="Times New Roman"/>
              </a:rPr>
              <a:t>software </a:t>
            </a:r>
            <a:r>
              <a:rPr dirty="0" sz="1200">
                <a:latin typeface="Times New Roman"/>
                <a:cs typeface="Times New Roman"/>
              </a:rPr>
              <a:t>application, however, </a:t>
            </a:r>
            <a:r>
              <a:rPr dirty="0" sz="1200" spc="-5">
                <a:latin typeface="Times New Roman"/>
                <a:cs typeface="Times New Roman"/>
              </a:rPr>
              <a:t>we </a:t>
            </a:r>
            <a:r>
              <a:rPr dirty="0" sz="1200">
                <a:latin typeface="Times New Roman"/>
                <a:cs typeface="Times New Roman"/>
              </a:rPr>
              <a:t>can apply techniques that can discover  potential bugs from the application. Thus a test that helps in discovering a bug is a  </a:t>
            </a:r>
            <a:r>
              <a:rPr dirty="0" sz="1200" spc="-5">
                <a:latin typeface="Times New Roman"/>
                <a:cs typeface="Times New Roman"/>
              </a:rPr>
              <a:t>successful </a:t>
            </a:r>
            <a:r>
              <a:rPr dirty="0" sz="1200">
                <a:latin typeface="Times New Roman"/>
                <a:cs typeface="Times New Roman"/>
              </a:rPr>
              <a:t>test. In </a:t>
            </a:r>
            <a:r>
              <a:rPr dirty="0" sz="1200" spc="-5">
                <a:latin typeface="Times New Roman"/>
                <a:cs typeface="Times New Roman"/>
              </a:rPr>
              <a:t>software </a:t>
            </a:r>
            <a:r>
              <a:rPr dirty="0" sz="1200">
                <a:latin typeface="Times New Roman"/>
                <a:cs typeface="Times New Roman"/>
              </a:rPr>
              <a:t>testing phase, our emphasis is on discovering all the major  bugs that can be identified by running certain test </a:t>
            </a:r>
            <a:r>
              <a:rPr dirty="0" sz="1200" spc="-5">
                <a:latin typeface="Times New Roman"/>
                <a:cs typeface="Times New Roman"/>
              </a:rPr>
              <a:t>scenarios. However </a:t>
            </a:r>
            <a:r>
              <a:rPr dirty="0" sz="1200">
                <a:latin typeface="Times New Roman"/>
                <a:cs typeface="Times New Roman"/>
              </a:rPr>
              <a:t>it is important to  keep in mind that testing activity has certain</a:t>
            </a:r>
            <a:r>
              <a:rPr dirty="0" sz="1200" spc="-130">
                <a:latin typeface="Times New Roman"/>
                <a:cs typeface="Times New Roman"/>
              </a:rPr>
              <a:t> </a:t>
            </a:r>
            <a:r>
              <a:rPr dirty="0" sz="1200">
                <a:latin typeface="Times New Roman"/>
                <a:cs typeface="Times New Roman"/>
              </a:rPr>
              <a:t>limitations.</a:t>
            </a:r>
            <a:endParaRPr sz="1200">
              <a:latin typeface="Times New Roman"/>
              <a:cs typeface="Times New Roman"/>
            </a:endParaRPr>
          </a:p>
          <a:p>
            <a:pPr algn="just" marL="12700">
              <a:lnSpc>
                <a:spcPts val="1555"/>
              </a:lnSpc>
            </a:pPr>
            <a:r>
              <a:rPr dirty="0" sz="1400" b="1">
                <a:latin typeface="Times New Roman"/>
                <a:cs typeface="Times New Roman"/>
              </a:rPr>
              <a:t>Limitations of</a:t>
            </a:r>
            <a:r>
              <a:rPr dirty="0" sz="1400" spc="-70" b="1">
                <a:latin typeface="Times New Roman"/>
                <a:cs typeface="Times New Roman"/>
              </a:rPr>
              <a:t> </a:t>
            </a:r>
            <a:r>
              <a:rPr dirty="0" sz="1400" b="1">
                <a:latin typeface="Times New Roman"/>
                <a:cs typeface="Times New Roman"/>
              </a:rPr>
              <a:t>testing</a:t>
            </a:r>
            <a:endParaRPr sz="1400">
              <a:latin typeface="Times New Roman"/>
              <a:cs typeface="Times New Roman"/>
            </a:endParaRPr>
          </a:p>
          <a:p>
            <a:pPr algn="just" marL="12700" marR="10160">
              <a:lnSpc>
                <a:spcPts val="1380"/>
              </a:lnSpc>
              <a:spcBef>
                <a:spcPts val="50"/>
              </a:spcBef>
            </a:pPr>
            <a:r>
              <a:rPr dirty="0" sz="1200">
                <a:latin typeface="Times New Roman"/>
                <a:cs typeface="Times New Roman"/>
              </a:rPr>
              <a:t>With the help of the following example, </a:t>
            </a:r>
            <a:r>
              <a:rPr dirty="0" sz="1200" spc="-5">
                <a:latin typeface="Times New Roman"/>
                <a:cs typeface="Times New Roman"/>
              </a:rPr>
              <a:t>we shall see </a:t>
            </a:r>
            <a:r>
              <a:rPr dirty="0" sz="1200">
                <a:latin typeface="Times New Roman"/>
                <a:cs typeface="Times New Roman"/>
              </a:rPr>
              <a:t>how difficult it may become to  discover a defect from a </a:t>
            </a:r>
            <a:r>
              <a:rPr dirty="0" sz="1200" spc="-5">
                <a:latin typeface="Times New Roman"/>
                <a:cs typeface="Times New Roman"/>
              </a:rPr>
              <a:t>software</a:t>
            </a:r>
            <a:r>
              <a:rPr dirty="0" sz="1200" spc="-95">
                <a:latin typeface="Times New Roman"/>
                <a:cs typeface="Times New Roman"/>
              </a:rPr>
              <a:t> </a:t>
            </a:r>
            <a:r>
              <a:rPr dirty="0" sz="1200">
                <a:latin typeface="Times New Roman"/>
                <a:cs typeface="Times New Roman"/>
              </a:rPr>
              <a:t>application.</a:t>
            </a:r>
            <a:endParaRPr sz="1200">
              <a:latin typeface="Times New Roman"/>
              <a:cs typeface="Times New Roman"/>
            </a:endParaRPr>
          </a:p>
          <a:p>
            <a:pPr algn="just" marL="12700">
              <a:lnSpc>
                <a:spcPts val="2105"/>
              </a:lnSpc>
              <a:spcBef>
                <a:spcPts val="25"/>
              </a:spcBef>
            </a:pPr>
            <a:r>
              <a:rPr dirty="0" sz="1800" spc="-5">
                <a:latin typeface="Tahoma"/>
                <a:cs typeface="Tahoma"/>
              </a:rPr>
              <a:t>Example </a:t>
            </a:r>
            <a:r>
              <a:rPr dirty="0" sz="1800">
                <a:latin typeface="Tahoma"/>
                <a:cs typeface="Tahoma"/>
              </a:rPr>
              <a:t>(adapted </a:t>
            </a:r>
            <a:r>
              <a:rPr dirty="0" sz="1800" spc="-5">
                <a:latin typeface="Tahoma"/>
                <a:cs typeface="Tahoma"/>
              </a:rPr>
              <a:t>from</a:t>
            </a:r>
            <a:r>
              <a:rPr dirty="0" sz="1800" spc="-90">
                <a:latin typeface="Tahoma"/>
                <a:cs typeface="Tahoma"/>
              </a:rPr>
              <a:t> </a:t>
            </a:r>
            <a:r>
              <a:rPr dirty="0" sz="1800" spc="-5">
                <a:latin typeface="Tahoma"/>
                <a:cs typeface="Tahoma"/>
              </a:rPr>
              <a:t>Backhouse)</a:t>
            </a:r>
            <a:endParaRPr sz="1800">
              <a:latin typeface="Tahoma"/>
              <a:cs typeface="Tahoma"/>
            </a:endParaRPr>
          </a:p>
          <a:p>
            <a:pPr algn="just" marL="12700" marR="6985">
              <a:lnSpc>
                <a:spcPts val="1380"/>
              </a:lnSpc>
              <a:spcBef>
                <a:spcPts val="40"/>
              </a:spcBef>
            </a:pPr>
            <a:r>
              <a:rPr dirty="0" sz="1200">
                <a:latin typeface="Times New Roman"/>
                <a:cs typeface="Times New Roman"/>
              </a:rPr>
              <a:t>This is a function that compares two </a:t>
            </a:r>
            <a:r>
              <a:rPr dirty="0" sz="1200" spc="-5">
                <a:latin typeface="Times New Roman"/>
                <a:cs typeface="Times New Roman"/>
              </a:rPr>
              <a:t>strings </a:t>
            </a:r>
            <a:r>
              <a:rPr dirty="0" sz="1200">
                <a:latin typeface="Times New Roman"/>
                <a:cs typeface="Times New Roman"/>
              </a:rPr>
              <a:t>of characters </a:t>
            </a:r>
            <a:r>
              <a:rPr dirty="0" sz="1200" spc="-5">
                <a:latin typeface="Times New Roman"/>
                <a:cs typeface="Times New Roman"/>
              </a:rPr>
              <a:t>stored </a:t>
            </a:r>
            <a:r>
              <a:rPr dirty="0" sz="1200">
                <a:latin typeface="Times New Roman"/>
                <a:cs typeface="Times New Roman"/>
              </a:rPr>
              <a:t>in an array for equality.  The tester </a:t>
            </a:r>
            <a:r>
              <a:rPr dirty="0" sz="1200" spc="-5">
                <a:latin typeface="Times New Roman"/>
                <a:cs typeface="Times New Roman"/>
              </a:rPr>
              <a:t>who </a:t>
            </a:r>
            <a:r>
              <a:rPr dirty="0" sz="1200">
                <a:latin typeface="Times New Roman"/>
                <a:cs typeface="Times New Roman"/>
              </a:rPr>
              <a:t>has to test this function has devised the following test cases in </a:t>
            </a:r>
            <a:r>
              <a:rPr dirty="0" sz="1200" spc="-5">
                <a:latin typeface="Times New Roman"/>
                <a:cs typeface="Times New Roman"/>
              </a:rPr>
              <a:t>which  </a:t>
            </a:r>
            <a:r>
              <a:rPr dirty="0" sz="1200">
                <a:latin typeface="Times New Roman"/>
                <a:cs typeface="Times New Roman"/>
              </a:rPr>
              <a:t>different combinations of inputs are tried and their expected behavior is documented.  </a:t>
            </a:r>
            <a:r>
              <a:rPr dirty="0" sz="1200" spc="-5">
                <a:latin typeface="Times New Roman"/>
                <a:cs typeface="Times New Roman"/>
              </a:rPr>
              <a:t>From </a:t>
            </a:r>
            <a:r>
              <a:rPr dirty="0" sz="1200">
                <a:latin typeface="Times New Roman"/>
                <a:cs typeface="Times New Roman"/>
              </a:rPr>
              <a:t>the look of this table, it </a:t>
            </a:r>
            <a:r>
              <a:rPr dirty="0" sz="1200" spc="-5">
                <a:latin typeface="Times New Roman"/>
                <a:cs typeface="Times New Roman"/>
              </a:rPr>
              <a:t>seems </a:t>
            </a:r>
            <a:r>
              <a:rPr dirty="0" sz="1200">
                <a:latin typeface="Times New Roman"/>
                <a:cs typeface="Times New Roman"/>
              </a:rPr>
              <a:t>that almost all major combinations of inputs have  been</a:t>
            </a:r>
            <a:r>
              <a:rPr dirty="0" sz="1200" spc="-100">
                <a:latin typeface="Times New Roman"/>
                <a:cs typeface="Times New Roman"/>
              </a:rPr>
              <a:t> </a:t>
            </a:r>
            <a:r>
              <a:rPr dirty="0" sz="1200">
                <a:latin typeface="Times New Roman"/>
                <a:cs typeface="Times New Roman"/>
              </a:rPr>
              <a:t>documented.</a:t>
            </a:r>
            <a:endParaRPr sz="1200">
              <a:latin typeface="Times New Roman"/>
              <a:cs typeface="Times New Roman"/>
            </a:endParaRPr>
          </a:p>
          <a:p>
            <a:pPr marL="241300">
              <a:lnSpc>
                <a:spcPts val="1795"/>
              </a:lnSpc>
            </a:pPr>
            <a:r>
              <a:rPr dirty="0" sz="1600" spc="-5">
                <a:latin typeface="Times New Roman"/>
                <a:cs typeface="Times New Roman"/>
              </a:rPr>
              <a:t>Inputs and Expected</a:t>
            </a:r>
            <a:r>
              <a:rPr dirty="0" sz="1600" spc="5">
                <a:latin typeface="Times New Roman"/>
                <a:cs typeface="Times New Roman"/>
              </a:rPr>
              <a:t> </a:t>
            </a:r>
            <a:r>
              <a:rPr dirty="0" sz="1600" spc="-10">
                <a:latin typeface="Times New Roman"/>
                <a:cs typeface="Times New Roman"/>
              </a:rPr>
              <a:t>Outputs</a:t>
            </a:r>
            <a:endParaRPr sz="1600">
              <a:latin typeface="Times New Roman"/>
              <a:cs typeface="Times New Roman"/>
            </a:endParaRPr>
          </a:p>
        </p:txBody>
      </p:sp>
      <p:sp>
        <p:nvSpPr>
          <p:cNvPr id="5" name="object 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193</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4" name="object 4"/>
          <p:cNvGraphicFramePr>
            <a:graphicFrameLocks noGrp="1"/>
          </p:cNvGraphicFramePr>
          <p:nvPr/>
        </p:nvGraphicFramePr>
        <p:xfrm>
          <a:off x="1069847" y="7883652"/>
          <a:ext cx="5637530" cy="1210310"/>
        </p:xfrm>
        <a:graphic>
          <a:graphicData uri="http://schemas.openxmlformats.org/drawingml/2006/table">
            <a:tbl>
              <a:tblPr firstRow="1" bandRow="1">
                <a:tableStyleId>{2D5ABB26-0587-4C30-8999-92F81FD0307C}</a:tableStyleId>
              </a:tblPr>
              <a:tblGrid>
                <a:gridCol w="1874520"/>
                <a:gridCol w="1874520"/>
                <a:gridCol w="1874519"/>
              </a:tblGrid>
              <a:tr h="275844">
                <a:tc>
                  <a:txBody>
                    <a:bodyPr/>
                    <a:lstStyle/>
                    <a:p>
                      <a:pPr marL="68580">
                        <a:lnSpc>
                          <a:spcPct val="100000"/>
                        </a:lnSpc>
                      </a:pPr>
                      <a:r>
                        <a:rPr dirty="0" sz="1800">
                          <a:solidFill>
                            <a:srgbClr val="FFFFFF"/>
                          </a:solidFill>
                          <a:latin typeface="Tahoma"/>
                          <a:cs typeface="Tahoma"/>
                        </a:rPr>
                        <a:t>A</a:t>
                      </a:r>
                      <a:endParaRPr sz="1800">
                        <a:latin typeface="Tahoma"/>
                        <a:cs typeface="Tahoma"/>
                      </a:endParaRPr>
                    </a:p>
                  </a:txBody>
                  <a:tcPr marL="0" marR="0" marB="0" marT="0">
                    <a:solidFill>
                      <a:srgbClr val="000000"/>
                    </a:solidFill>
                  </a:tcPr>
                </a:tc>
                <a:tc>
                  <a:txBody>
                    <a:bodyPr/>
                    <a:lstStyle/>
                    <a:p>
                      <a:pPr marL="68580">
                        <a:lnSpc>
                          <a:spcPct val="100000"/>
                        </a:lnSpc>
                      </a:pPr>
                      <a:r>
                        <a:rPr dirty="0" sz="1800">
                          <a:solidFill>
                            <a:srgbClr val="FFFFFF"/>
                          </a:solidFill>
                          <a:latin typeface="Tahoma"/>
                          <a:cs typeface="Tahoma"/>
                        </a:rPr>
                        <a:t>b</a:t>
                      </a:r>
                      <a:endParaRPr sz="1800">
                        <a:latin typeface="Tahoma"/>
                        <a:cs typeface="Tahoma"/>
                      </a:endParaRPr>
                    </a:p>
                  </a:txBody>
                  <a:tcPr marL="0" marR="0" marB="0" marT="0">
                    <a:solidFill>
                      <a:srgbClr val="000000"/>
                    </a:solidFill>
                  </a:tcPr>
                </a:tc>
                <a:tc>
                  <a:txBody>
                    <a:bodyPr/>
                    <a:lstStyle/>
                    <a:p>
                      <a:pPr marL="67945">
                        <a:lnSpc>
                          <a:spcPct val="100000"/>
                        </a:lnSpc>
                      </a:pPr>
                      <a:r>
                        <a:rPr dirty="0" sz="1800" spc="-5">
                          <a:solidFill>
                            <a:srgbClr val="FFFFFF"/>
                          </a:solidFill>
                          <a:latin typeface="Tahoma"/>
                          <a:cs typeface="Tahoma"/>
                        </a:rPr>
                        <a:t>Expected</a:t>
                      </a:r>
                      <a:r>
                        <a:rPr dirty="0" sz="1800" spc="-100">
                          <a:solidFill>
                            <a:srgbClr val="FFFFFF"/>
                          </a:solidFill>
                          <a:latin typeface="Tahoma"/>
                          <a:cs typeface="Tahoma"/>
                        </a:rPr>
                        <a:t> </a:t>
                      </a:r>
                      <a:r>
                        <a:rPr dirty="0" sz="1800" spc="-5">
                          <a:solidFill>
                            <a:srgbClr val="FFFFFF"/>
                          </a:solidFill>
                          <a:latin typeface="Tahoma"/>
                          <a:cs typeface="Tahoma"/>
                        </a:rPr>
                        <a:t>result</a:t>
                      </a:r>
                      <a:endParaRPr sz="1800">
                        <a:latin typeface="Tahoma"/>
                        <a:cs typeface="Tahoma"/>
                      </a:endParaRPr>
                    </a:p>
                  </a:txBody>
                  <a:tcPr marL="0" marR="0" marB="0" marT="0">
                    <a:solidFill>
                      <a:srgbClr val="000000"/>
                    </a:solidFill>
                  </a:tcPr>
                </a:tc>
              </a:tr>
              <a:tr h="190500">
                <a:tc>
                  <a:txBody>
                    <a:bodyPr/>
                    <a:lstStyle/>
                    <a:p>
                      <a:pPr marL="63500">
                        <a:lnSpc>
                          <a:spcPts val="1370"/>
                        </a:lnSpc>
                      </a:pPr>
                      <a:r>
                        <a:rPr dirty="0" sz="1200">
                          <a:latin typeface="Times New Roman"/>
                          <a:cs typeface="Times New Roman"/>
                        </a:rPr>
                        <a:t>“cat”</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70"/>
                        </a:lnSpc>
                      </a:pPr>
                      <a:r>
                        <a:rPr dirty="0" sz="1200">
                          <a:latin typeface="Times New Roman"/>
                          <a:cs typeface="Times New Roman"/>
                        </a:rPr>
                        <a:t>“dog”</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70"/>
                        </a:lnSpc>
                      </a:pPr>
                      <a:r>
                        <a:rPr dirty="0" sz="1200" spc="-5">
                          <a:latin typeface="Times New Roman"/>
                          <a:cs typeface="Times New Roman"/>
                        </a:rPr>
                        <a:t>False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r>
              <a:tr h="184403">
                <a:tc>
                  <a:txBody>
                    <a:bodyPr/>
                    <a:lstStyle/>
                    <a:p>
                      <a:pPr marL="63500">
                        <a:lnSpc>
                          <a:spcPts val="1320"/>
                        </a:lnSpc>
                      </a:pPr>
                      <a:r>
                        <a:rPr dirty="0" sz="1200">
                          <a:latin typeface="Times New Roman"/>
                          <a:cs typeface="Times New Roman"/>
                        </a:rPr>
                        <a:t>“”</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4">
                      <a:solidFill>
                        <a:srgbClr val="000000"/>
                      </a:solidFill>
                      <a:prstDash val="solid"/>
                    </a:lnT>
                    <a:lnB w="9143">
                      <a:solidFill>
                        <a:srgbClr val="000000"/>
                      </a:solidFill>
                      <a:prstDash val="solid"/>
                    </a:lnB>
                  </a:tcPr>
                </a:tc>
                <a:tc>
                  <a:txBody>
                    <a:bodyPr/>
                    <a:lstStyle/>
                    <a:p>
                      <a:pPr marL="63500">
                        <a:lnSpc>
                          <a:spcPts val="1320"/>
                        </a:lnSpc>
                      </a:pPr>
                      <a:r>
                        <a:rPr dirty="0" sz="1200">
                          <a:latin typeface="Times New Roman"/>
                          <a:cs typeface="Times New Roman"/>
                        </a:rPr>
                        <a:t>“”</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3">
                      <a:solidFill>
                        <a:srgbClr val="000000"/>
                      </a:solidFill>
                      <a:prstDash val="solid"/>
                    </a:lnB>
                  </a:tcPr>
                </a:tc>
                <a:tc>
                  <a:txBody>
                    <a:bodyPr/>
                    <a:lstStyle/>
                    <a:p>
                      <a:pPr marL="63500">
                        <a:lnSpc>
                          <a:spcPts val="1320"/>
                        </a:lnSpc>
                      </a:pPr>
                      <a:r>
                        <a:rPr dirty="0" sz="1200">
                          <a:latin typeface="Times New Roman"/>
                          <a:cs typeface="Times New Roman"/>
                        </a:rPr>
                        <a:t>True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3">
                      <a:solidFill>
                        <a:srgbClr val="000000"/>
                      </a:solidFill>
                      <a:prstDash val="solid"/>
                    </a:lnB>
                  </a:tcPr>
                </a:tc>
              </a:tr>
              <a:tr h="184403">
                <a:tc>
                  <a:txBody>
                    <a:bodyPr/>
                    <a:lstStyle/>
                    <a:p>
                      <a:pPr marL="63500">
                        <a:lnSpc>
                          <a:spcPts val="1320"/>
                        </a:lnSpc>
                      </a:pPr>
                      <a:r>
                        <a:rPr dirty="0" sz="1200">
                          <a:latin typeface="Times New Roman"/>
                          <a:cs typeface="Times New Roman"/>
                        </a:rPr>
                        <a:t>“hen”</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c>
                  <a:txBody>
                    <a:bodyPr/>
                    <a:lstStyle/>
                    <a:p>
                      <a:pPr marL="63500">
                        <a:lnSpc>
                          <a:spcPts val="1320"/>
                        </a:lnSpc>
                      </a:pPr>
                      <a:r>
                        <a:rPr dirty="0" sz="1200">
                          <a:latin typeface="Times New Roman"/>
                          <a:cs typeface="Times New Roman"/>
                        </a:rPr>
                        <a:t>“hen”</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c>
                  <a:txBody>
                    <a:bodyPr/>
                    <a:lstStyle/>
                    <a:p>
                      <a:pPr marL="63500">
                        <a:lnSpc>
                          <a:spcPts val="1320"/>
                        </a:lnSpc>
                      </a:pPr>
                      <a:r>
                        <a:rPr dirty="0" sz="1200">
                          <a:latin typeface="Times New Roman"/>
                          <a:cs typeface="Times New Roman"/>
                        </a:rPr>
                        <a:t>True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r>
              <a:tr h="185928">
                <a:tc>
                  <a:txBody>
                    <a:bodyPr/>
                    <a:lstStyle/>
                    <a:p>
                      <a:pPr marL="63500">
                        <a:lnSpc>
                          <a:spcPts val="1320"/>
                        </a:lnSpc>
                      </a:pPr>
                      <a:r>
                        <a:rPr dirty="0" sz="1200">
                          <a:latin typeface="Times New Roman"/>
                          <a:cs typeface="Times New Roman"/>
                        </a:rPr>
                        <a:t>“hen”</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c>
                  <a:txBody>
                    <a:bodyPr/>
                    <a:lstStyle/>
                    <a:p>
                      <a:pPr marL="63500">
                        <a:lnSpc>
                          <a:spcPts val="1320"/>
                        </a:lnSpc>
                      </a:pPr>
                      <a:r>
                        <a:rPr dirty="0" sz="1200">
                          <a:latin typeface="Times New Roman"/>
                          <a:cs typeface="Times New Roman"/>
                        </a:rPr>
                        <a:t>“heN”</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c>
                  <a:txBody>
                    <a:bodyPr/>
                    <a:lstStyle/>
                    <a:p>
                      <a:pPr marL="63500">
                        <a:lnSpc>
                          <a:spcPts val="1320"/>
                        </a:lnSpc>
                      </a:pPr>
                      <a:r>
                        <a:rPr dirty="0" sz="1200" spc="-5">
                          <a:latin typeface="Times New Roman"/>
                          <a:cs typeface="Times New Roman"/>
                        </a:rPr>
                        <a:t>False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r>
              <a:tr h="184403">
                <a:tc>
                  <a:txBody>
                    <a:bodyPr/>
                    <a:lstStyle/>
                    <a:p>
                      <a:pPr marL="63500">
                        <a:lnSpc>
                          <a:spcPts val="1320"/>
                        </a:lnSpc>
                      </a:pPr>
                      <a:r>
                        <a:rPr dirty="0" sz="1200">
                          <a:latin typeface="Times New Roman"/>
                          <a:cs typeface="Times New Roman"/>
                        </a:rPr>
                        <a:t>“</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c>
                  <a:txBody>
                    <a:bodyPr/>
                    <a:lstStyle/>
                    <a:p>
                      <a:pPr marL="139700">
                        <a:lnSpc>
                          <a:spcPts val="1320"/>
                        </a:lnSpc>
                      </a:pPr>
                      <a:r>
                        <a:rPr dirty="0" sz="1200">
                          <a:latin typeface="Times New Roman"/>
                          <a:cs typeface="Times New Roman"/>
                        </a:rPr>
                        <a:t>“”</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c>
                  <a:txBody>
                    <a:bodyPr/>
                    <a:lstStyle/>
                    <a:p>
                      <a:pPr marL="139700">
                        <a:lnSpc>
                          <a:spcPts val="1320"/>
                        </a:lnSpc>
                      </a:pPr>
                      <a:r>
                        <a:rPr dirty="0" sz="1200" spc="-5">
                          <a:latin typeface="Times New Roman"/>
                          <a:cs typeface="Times New Roman"/>
                        </a:rPr>
                        <a:t>False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3">
                      <a:solidFill>
                        <a:srgbClr val="000000"/>
                      </a:solidFill>
                      <a:prstDash val="solid"/>
                    </a:lnT>
                    <a:lnB w="9143">
                      <a:solidFill>
                        <a:srgbClr val="000000"/>
                      </a:solidFill>
                      <a:prstDash val="solid"/>
                    </a:lnB>
                  </a:tcPr>
                </a:tc>
              </a:tr>
            </a:tbl>
          </a:graphicData>
        </a:graphic>
      </p:graphicFrame>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graphicFrame>
        <p:nvGraphicFramePr>
          <p:cNvPr id="5" name="object 5"/>
          <p:cNvGraphicFramePr>
            <a:graphicFrameLocks noGrp="1"/>
          </p:cNvGraphicFramePr>
          <p:nvPr/>
        </p:nvGraphicFramePr>
        <p:xfrm>
          <a:off x="1069847" y="914400"/>
          <a:ext cx="5637530" cy="932815"/>
        </p:xfrm>
        <a:graphic>
          <a:graphicData uri="http://schemas.openxmlformats.org/drawingml/2006/table">
            <a:tbl>
              <a:tblPr firstRow="1" bandRow="1">
                <a:tableStyleId>{2D5ABB26-0587-4C30-8999-92F81FD0307C}</a:tableStyleId>
              </a:tblPr>
              <a:tblGrid>
                <a:gridCol w="1874520"/>
                <a:gridCol w="1874520"/>
                <a:gridCol w="1874519"/>
              </a:tblGrid>
              <a:tr h="184403">
                <a:tc>
                  <a:txBody>
                    <a:bodyPr/>
                    <a:lstStyle/>
                    <a:p>
                      <a:pPr marL="63500">
                        <a:lnSpc>
                          <a:spcPts val="1320"/>
                        </a:lnSpc>
                      </a:pPr>
                      <a:r>
                        <a:rPr dirty="0" sz="1200">
                          <a:latin typeface="Times New Roman"/>
                          <a:cs typeface="Times New Roman"/>
                        </a:rPr>
                        <a:t>“”</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a:latin typeface="Times New Roman"/>
                          <a:cs typeface="Times New Roman"/>
                        </a:rPr>
                        <a:t>“ball”</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spc="-5">
                          <a:latin typeface="Times New Roman"/>
                          <a:cs typeface="Times New Roman"/>
                        </a:rPr>
                        <a:t>False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r>
              <a:tr h="184403">
                <a:tc>
                  <a:txBody>
                    <a:bodyPr/>
                    <a:lstStyle/>
                    <a:p>
                      <a:pPr marL="63500">
                        <a:lnSpc>
                          <a:spcPts val="1320"/>
                        </a:lnSpc>
                      </a:pPr>
                      <a:r>
                        <a:rPr dirty="0" sz="1200">
                          <a:latin typeface="Times New Roman"/>
                          <a:cs typeface="Times New Roman"/>
                        </a:rPr>
                        <a:t>“cat”</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a:latin typeface="Times New Roman"/>
                          <a:cs typeface="Times New Roman"/>
                        </a:rPr>
                        <a:t>“”</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spc="-5">
                          <a:latin typeface="Times New Roman"/>
                          <a:cs typeface="Times New Roman"/>
                        </a:rPr>
                        <a:t>False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r>
              <a:tr h="185927">
                <a:tc>
                  <a:txBody>
                    <a:bodyPr/>
                    <a:lstStyle/>
                    <a:p>
                      <a:pPr marL="63500">
                        <a:lnSpc>
                          <a:spcPts val="1320"/>
                        </a:lnSpc>
                      </a:pPr>
                      <a:r>
                        <a:rPr dirty="0" sz="1200">
                          <a:latin typeface="Times New Roman"/>
                          <a:cs typeface="Times New Roman"/>
                        </a:rPr>
                        <a:t>“HEN”</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a:latin typeface="Times New Roman"/>
                          <a:cs typeface="Times New Roman"/>
                        </a:rPr>
                        <a:t>“hen”</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spc="-5">
                          <a:latin typeface="Times New Roman"/>
                          <a:cs typeface="Times New Roman"/>
                        </a:rPr>
                        <a:t>False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r>
              <a:tr h="184404">
                <a:tc>
                  <a:txBody>
                    <a:bodyPr/>
                    <a:lstStyle/>
                    <a:p>
                      <a:pPr marL="63500">
                        <a:lnSpc>
                          <a:spcPts val="1320"/>
                        </a:lnSpc>
                      </a:pPr>
                      <a:r>
                        <a:rPr dirty="0" sz="1200">
                          <a:latin typeface="Times New Roman"/>
                          <a:cs typeface="Times New Roman"/>
                        </a:rPr>
                        <a:t>“rat”</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a:latin typeface="Times New Roman"/>
                          <a:cs typeface="Times New Roman"/>
                        </a:rPr>
                        <a:t>“door”</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spc="-5">
                          <a:latin typeface="Times New Roman"/>
                          <a:cs typeface="Times New Roman"/>
                        </a:rPr>
                        <a:t>False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r>
              <a:tr h="184403">
                <a:tc>
                  <a:txBody>
                    <a:bodyPr/>
                    <a:lstStyle/>
                    <a:p>
                      <a:pPr marL="63500">
                        <a:lnSpc>
                          <a:spcPts val="1320"/>
                        </a:lnSpc>
                      </a:pPr>
                      <a:r>
                        <a:rPr dirty="0" sz="1200">
                          <a:latin typeface="Times New Roman"/>
                          <a:cs typeface="Times New Roman"/>
                        </a:rPr>
                        <a:t>“</a:t>
                      </a:r>
                      <a:r>
                        <a:rPr dirty="0" sz="1200" spc="200">
                          <a:latin typeface="Times New Roman"/>
                          <a:cs typeface="Times New Roman"/>
                        </a:rPr>
                        <a:t> </a:t>
                      </a:r>
                      <a:r>
                        <a:rPr dirty="0" sz="1200">
                          <a:latin typeface="Times New Roman"/>
                          <a:cs typeface="Times New Roman"/>
                        </a:rPr>
                        <a:t>”</a:t>
                      </a:r>
                      <a:endParaRPr sz="1200">
                        <a:latin typeface="Times New Roman"/>
                        <a:cs typeface="Times New Roman"/>
                      </a:endParaRPr>
                    </a:p>
                  </a:txBody>
                  <a:tcPr marL="0" marR="0" marB="0" marT="0">
                    <a:lnL w="9143">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a:latin typeface="Times New Roman"/>
                          <a:cs typeface="Times New Roman"/>
                        </a:rPr>
                        <a:t>“</a:t>
                      </a:r>
                      <a:r>
                        <a:rPr dirty="0" sz="1200" spc="200">
                          <a:latin typeface="Times New Roman"/>
                          <a:cs typeface="Times New Roman"/>
                        </a:rPr>
                        <a:t> </a:t>
                      </a:r>
                      <a:r>
                        <a:rPr dirty="0" sz="1200">
                          <a:latin typeface="Times New Roman"/>
                          <a:cs typeface="Times New Roman"/>
                        </a:rPr>
                        <a:t>”</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c>
                  <a:txBody>
                    <a:bodyPr/>
                    <a:lstStyle/>
                    <a:p>
                      <a:pPr marL="63500">
                        <a:lnSpc>
                          <a:spcPts val="1320"/>
                        </a:lnSpc>
                      </a:pPr>
                      <a:r>
                        <a:rPr dirty="0" sz="1200">
                          <a:latin typeface="Times New Roman"/>
                          <a:cs typeface="Times New Roman"/>
                        </a:rPr>
                        <a:t>True</a:t>
                      </a:r>
                      <a:endParaRPr sz="1200">
                        <a:latin typeface="Times New Roman"/>
                        <a:cs typeface="Times New Roman"/>
                      </a:endParaRPr>
                    </a:p>
                  </a:txBody>
                  <a:tcPr marL="0" marR="0" marB="0" marT="0">
                    <a:lnL w="9144">
                      <a:solidFill>
                        <a:srgbClr val="000000"/>
                      </a:solidFill>
                      <a:prstDash val="solid"/>
                    </a:lnL>
                    <a:lnR w="9144">
                      <a:solidFill>
                        <a:srgbClr val="000000"/>
                      </a:solidFill>
                      <a:prstDash val="solid"/>
                    </a:lnR>
                    <a:lnT w="9144">
                      <a:solidFill>
                        <a:srgbClr val="000000"/>
                      </a:solidFill>
                      <a:prstDash val="solid"/>
                    </a:lnT>
                    <a:lnB w="9144">
                      <a:solidFill>
                        <a:srgbClr val="000000"/>
                      </a:solidFill>
                      <a:prstDash val="solid"/>
                    </a:lnB>
                  </a:tcPr>
                </a:tc>
              </a:tr>
            </a:tbl>
          </a:graphicData>
        </a:graphic>
      </p:graphicFrame>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194</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258" y="1847088"/>
            <a:ext cx="5512435" cy="7101840"/>
          </a:xfrm>
          <a:prstGeom prst="rect">
            <a:avLst/>
          </a:prstGeom>
        </p:spPr>
        <p:txBody>
          <a:bodyPr wrap="square" lIns="0" tIns="0" rIns="0" bIns="0" rtlCol="0" vert="horz">
            <a:spAutoFit/>
          </a:bodyPr>
          <a:lstStyle/>
          <a:p>
            <a:pPr marL="12700">
              <a:lnSpc>
                <a:spcPts val="2110"/>
              </a:lnSpc>
            </a:pPr>
            <a:r>
              <a:rPr dirty="0" sz="1800">
                <a:latin typeface="Tahoma"/>
                <a:cs typeface="Tahoma"/>
              </a:rPr>
              <a:t>Results of</a:t>
            </a:r>
            <a:r>
              <a:rPr dirty="0" sz="1800" spc="-110">
                <a:latin typeface="Tahoma"/>
                <a:cs typeface="Tahoma"/>
              </a:rPr>
              <a:t> </a:t>
            </a:r>
            <a:r>
              <a:rPr dirty="0" sz="1800" spc="-5">
                <a:latin typeface="Tahoma"/>
                <a:cs typeface="Tahoma"/>
              </a:rPr>
              <a:t>testing</a:t>
            </a:r>
            <a:endParaRPr sz="1800">
              <a:latin typeface="Tahoma"/>
              <a:cs typeface="Tahoma"/>
            </a:endParaRPr>
          </a:p>
          <a:p>
            <a:pPr algn="just" marL="12700" marR="7620">
              <a:lnSpc>
                <a:spcPct val="95400"/>
              </a:lnSpc>
              <a:spcBef>
                <a:spcPts val="15"/>
              </a:spcBef>
            </a:pPr>
            <a:r>
              <a:rPr dirty="0" sz="1200">
                <a:latin typeface="Times New Roman"/>
                <a:cs typeface="Times New Roman"/>
              </a:rPr>
              <a:t>The tester runs all the above-mentioned test cases and function returns the </a:t>
            </a:r>
            <a:r>
              <a:rPr dirty="0" sz="1200" spc="-5">
                <a:latin typeface="Times New Roman"/>
                <a:cs typeface="Times New Roman"/>
              </a:rPr>
              <a:t>same </a:t>
            </a:r>
            <a:r>
              <a:rPr dirty="0" sz="1200">
                <a:latin typeface="Times New Roman"/>
                <a:cs typeface="Times New Roman"/>
              </a:rPr>
              <a:t>results as  expected. But it is </a:t>
            </a:r>
            <a:r>
              <a:rPr dirty="0" sz="1200" spc="-5">
                <a:latin typeface="Times New Roman"/>
                <a:cs typeface="Times New Roman"/>
              </a:rPr>
              <a:t>still </a:t>
            </a:r>
            <a:r>
              <a:rPr dirty="0" sz="1200">
                <a:latin typeface="Times New Roman"/>
                <a:cs typeface="Times New Roman"/>
              </a:rPr>
              <a:t>not correct. What can be a problem To analyze the problem, lets  look at the code of this </a:t>
            </a:r>
            <a:r>
              <a:rPr dirty="0" sz="1200" spc="-5">
                <a:latin typeface="Times New Roman"/>
                <a:cs typeface="Times New Roman"/>
              </a:rPr>
              <a:t>string </a:t>
            </a:r>
            <a:r>
              <a:rPr dirty="0" sz="1200">
                <a:latin typeface="Times New Roman"/>
                <a:cs typeface="Times New Roman"/>
              </a:rPr>
              <a:t>equal</a:t>
            </a:r>
            <a:r>
              <a:rPr dirty="0" sz="1200" spc="-114">
                <a:latin typeface="Times New Roman"/>
                <a:cs typeface="Times New Roman"/>
              </a:rPr>
              <a:t> </a:t>
            </a:r>
            <a:r>
              <a:rPr dirty="0" sz="1200">
                <a:latin typeface="Times New Roman"/>
                <a:cs typeface="Times New Roman"/>
              </a:rPr>
              <a:t>routine</a:t>
            </a:r>
            <a:endParaRPr sz="1200">
              <a:latin typeface="Times New Roman"/>
              <a:cs typeface="Times New Roman"/>
            </a:endParaRPr>
          </a:p>
          <a:p>
            <a:pPr marL="12700">
              <a:lnSpc>
                <a:spcPts val="2110"/>
              </a:lnSpc>
              <a:spcBef>
                <a:spcPts val="60"/>
              </a:spcBef>
            </a:pPr>
            <a:r>
              <a:rPr dirty="0" sz="1800">
                <a:latin typeface="Tahoma"/>
                <a:cs typeface="Tahoma"/>
              </a:rPr>
              <a:t>Code of </a:t>
            </a:r>
            <a:r>
              <a:rPr dirty="0" sz="1800" spc="-5">
                <a:latin typeface="Tahoma"/>
                <a:cs typeface="Tahoma"/>
              </a:rPr>
              <a:t>the</a:t>
            </a:r>
            <a:r>
              <a:rPr dirty="0" sz="1800" spc="-100">
                <a:latin typeface="Tahoma"/>
                <a:cs typeface="Tahoma"/>
              </a:rPr>
              <a:t> </a:t>
            </a:r>
            <a:r>
              <a:rPr dirty="0" sz="1800" spc="-5">
                <a:latin typeface="Tahoma"/>
                <a:cs typeface="Tahoma"/>
              </a:rPr>
              <a:t>Function</a:t>
            </a:r>
            <a:endParaRPr sz="1800">
              <a:latin typeface="Tahoma"/>
              <a:cs typeface="Tahoma"/>
            </a:endParaRPr>
          </a:p>
          <a:p>
            <a:pPr marL="12700">
              <a:lnSpc>
                <a:spcPts val="1360"/>
              </a:lnSpc>
            </a:pPr>
            <a:r>
              <a:rPr dirty="0" sz="1200">
                <a:latin typeface="Times New Roman"/>
                <a:cs typeface="Times New Roman"/>
              </a:rPr>
              <a:t>bool isStringsEqual(char a[], char</a:t>
            </a:r>
            <a:r>
              <a:rPr dirty="0" sz="1200" spc="-120">
                <a:latin typeface="Times New Roman"/>
                <a:cs typeface="Times New Roman"/>
              </a:rPr>
              <a:t> </a:t>
            </a:r>
            <a:r>
              <a:rPr dirty="0" sz="1200">
                <a:latin typeface="Times New Roman"/>
                <a:cs typeface="Times New Roman"/>
              </a:rPr>
              <a:t>b[])</a:t>
            </a:r>
            <a:endParaRPr sz="1200">
              <a:latin typeface="Times New Roman"/>
              <a:cs typeface="Times New Roman"/>
            </a:endParaRPr>
          </a:p>
          <a:p>
            <a:pPr marL="12700">
              <a:lnSpc>
                <a:spcPts val="1380"/>
              </a:lnSpc>
            </a:pPr>
            <a:r>
              <a:rPr dirty="0" sz="1200">
                <a:latin typeface="Times New Roman"/>
                <a:cs typeface="Times New Roman"/>
              </a:rPr>
              <a:t>{</a:t>
            </a:r>
            <a:endParaRPr sz="1200">
              <a:latin typeface="Times New Roman"/>
              <a:cs typeface="Times New Roman"/>
            </a:endParaRPr>
          </a:p>
          <a:p>
            <a:pPr marL="165100">
              <a:lnSpc>
                <a:spcPts val="1380"/>
              </a:lnSpc>
            </a:pPr>
            <a:r>
              <a:rPr dirty="0" sz="1200">
                <a:latin typeface="Times New Roman"/>
                <a:cs typeface="Times New Roman"/>
              </a:rPr>
              <a:t>bool</a:t>
            </a:r>
            <a:r>
              <a:rPr dirty="0" sz="1200" spc="-100">
                <a:latin typeface="Times New Roman"/>
                <a:cs typeface="Times New Roman"/>
              </a:rPr>
              <a:t> </a:t>
            </a:r>
            <a:r>
              <a:rPr dirty="0" sz="1200">
                <a:latin typeface="Times New Roman"/>
                <a:cs typeface="Times New Roman"/>
              </a:rPr>
              <a:t>result;</a:t>
            </a:r>
            <a:endParaRPr sz="1200">
              <a:latin typeface="Times New Roman"/>
              <a:cs typeface="Times New Roman"/>
            </a:endParaRPr>
          </a:p>
          <a:p>
            <a:pPr marL="317500" marR="3869690" indent="-152400">
              <a:lnSpc>
                <a:spcPts val="1370"/>
              </a:lnSpc>
              <a:spcBef>
                <a:spcPts val="75"/>
              </a:spcBef>
            </a:pPr>
            <a:r>
              <a:rPr dirty="0" sz="1200">
                <a:latin typeface="Times New Roman"/>
                <a:cs typeface="Times New Roman"/>
              </a:rPr>
              <a:t>if (strlen(a) !=</a:t>
            </a:r>
            <a:r>
              <a:rPr dirty="0" sz="1200" spc="-100">
                <a:latin typeface="Times New Roman"/>
                <a:cs typeface="Times New Roman"/>
              </a:rPr>
              <a:t> </a:t>
            </a:r>
            <a:r>
              <a:rPr dirty="0" sz="1200" spc="-5">
                <a:latin typeface="Times New Roman"/>
                <a:cs typeface="Times New Roman"/>
              </a:rPr>
              <a:t>strlen(b))  </a:t>
            </a:r>
            <a:r>
              <a:rPr dirty="0" sz="1200">
                <a:latin typeface="Times New Roman"/>
                <a:cs typeface="Times New Roman"/>
              </a:rPr>
              <a:t>result =</a:t>
            </a:r>
            <a:r>
              <a:rPr dirty="0" sz="1200" spc="-100">
                <a:latin typeface="Times New Roman"/>
                <a:cs typeface="Times New Roman"/>
              </a:rPr>
              <a:t> </a:t>
            </a:r>
            <a:r>
              <a:rPr dirty="0" sz="1200">
                <a:latin typeface="Times New Roman"/>
                <a:cs typeface="Times New Roman"/>
              </a:rPr>
              <a:t>false;</a:t>
            </a:r>
            <a:endParaRPr sz="1200">
              <a:latin typeface="Times New Roman"/>
              <a:cs typeface="Times New Roman"/>
            </a:endParaRPr>
          </a:p>
          <a:p>
            <a:pPr marL="165100">
              <a:lnSpc>
                <a:spcPts val="1315"/>
              </a:lnSpc>
            </a:pPr>
            <a:r>
              <a:rPr dirty="0" sz="1200">
                <a:latin typeface="Times New Roman"/>
                <a:cs typeface="Times New Roman"/>
              </a:rPr>
              <a:t>else</a:t>
            </a:r>
            <a:r>
              <a:rPr dirty="0" sz="1200" spc="-105">
                <a:latin typeface="Times New Roman"/>
                <a:cs typeface="Times New Roman"/>
              </a:rPr>
              <a:t> </a:t>
            </a:r>
            <a:r>
              <a:rPr dirty="0" sz="1200">
                <a:latin typeface="Times New Roman"/>
                <a:cs typeface="Times New Roman"/>
              </a:rPr>
              <a:t>{</a:t>
            </a:r>
            <a:endParaRPr sz="1200">
              <a:latin typeface="Times New Roman"/>
              <a:cs typeface="Times New Roman"/>
            </a:endParaRPr>
          </a:p>
          <a:p>
            <a:pPr marL="469900" marR="3340100" indent="-152400">
              <a:lnSpc>
                <a:spcPts val="1380"/>
              </a:lnSpc>
              <a:spcBef>
                <a:spcPts val="65"/>
              </a:spcBef>
            </a:pPr>
            <a:r>
              <a:rPr dirty="0" sz="1200">
                <a:latin typeface="Times New Roman"/>
                <a:cs typeface="Times New Roman"/>
              </a:rPr>
              <a:t>for (int i =0; i &lt; </a:t>
            </a:r>
            <a:r>
              <a:rPr dirty="0" sz="1200" spc="-5">
                <a:latin typeface="Times New Roman"/>
                <a:cs typeface="Times New Roman"/>
              </a:rPr>
              <a:t>strlen(a);</a:t>
            </a:r>
            <a:r>
              <a:rPr dirty="0" sz="1200" spc="-95">
                <a:latin typeface="Times New Roman"/>
                <a:cs typeface="Times New Roman"/>
              </a:rPr>
              <a:t> </a:t>
            </a:r>
            <a:r>
              <a:rPr dirty="0" sz="1200">
                <a:latin typeface="Times New Roman"/>
                <a:cs typeface="Times New Roman"/>
              </a:rPr>
              <a:t>i++)  if (a[i] ==</a:t>
            </a:r>
            <a:r>
              <a:rPr dirty="0" sz="1200" spc="-105">
                <a:latin typeface="Times New Roman"/>
                <a:cs typeface="Times New Roman"/>
              </a:rPr>
              <a:t> </a:t>
            </a:r>
            <a:r>
              <a:rPr dirty="0" sz="1200">
                <a:latin typeface="Times New Roman"/>
                <a:cs typeface="Times New Roman"/>
              </a:rPr>
              <a:t>b[i])</a:t>
            </a:r>
            <a:endParaRPr sz="1200">
              <a:latin typeface="Times New Roman"/>
              <a:cs typeface="Times New Roman"/>
            </a:endParaRPr>
          </a:p>
          <a:p>
            <a:pPr marL="469900" marR="3928745" indent="152400">
              <a:lnSpc>
                <a:spcPts val="1380"/>
              </a:lnSpc>
            </a:pPr>
            <a:r>
              <a:rPr dirty="0" sz="1200">
                <a:latin typeface="Times New Roman"/>
                <a:cs typeface="Times New Roman"/>
              </a:rPr>
              <a:t>result = true;  else result =</a:t>
            </a:r>
            <a:r>
              <a:rPr dirty="0" sz="1200" spc="-105">
                <a:latin typeface="Times New Roman"/>
                <a:cs typeface="Times New Roman"/>
              </a:rPr>
              <a:t> </a:t>
            </a:r>
            <a:r>
              <a:rPr dirty="0" sz="1200">
                <a:latin typeface="Times New Roman"/>
                <a:cs typeface="Times New Roman"/>
              </a:rPr>
              <a:t>false;</a:t>
            </a:r>
            <a:endParaRPr sz="1200">
              <a:latin typeface="Times New Roman"/>
              <a:cs typeface="Times New Roman"/>
            </a:endParaRPr>
          </a:p>
          <a:p>
            <a:pPr marL="165100">
              <a:lnSpc>
                <a:spcPts val="1315"/>
              </a:lnSpc>
            </a:pPr>
            <a:r>
              <a:rPr dirty="0" sz="1200">
                <a:latin typeface="Times New Roman"/>
                <a:cs typeface="Times New Roman"/>
              </a:rPr>
              <a:t>}</a:t>
            </a:r>
            <a:endParaRPr sz="1200">
              <a:latin typeface="Times New Roman"/>
              <a:cs typeface="Times New Roman"/>
            </a:endParaRPr>
          </a:p>
          <a:p>
            <a:pPr marL="165100">
              <a:lnSpc>
                <a:spcPts val="1380"/>
              </a:lnSpc>
            </a:pPr>
            <a:r>
              <a:rPr dirty="0" sz="1200">
                <a:latin typeface="Times New Roman"/>
                <a:cs typeface="Times New Roman"/>
              </a:rPr>
              <a:t>return</a:t>
            </a:r>
            <a:r>
              <a:rPr dirty="0" sz="1200" spc="-100">
                <a:latin typeface="Times New Roman"/>
                <a:cs typeface="Times New Roman"/>
              </a:rPr>
              <a:t> </a:t>
            </a:r>
            <a:r>
              <a:rPr dirty="0" sz="1200">
                <a:latin typeface="Times New Roman"/>
                <a:cs typeface="Times New Roman"/>
              </a:rPr>
              <a:t>result;</a:t>
            </a:r>
            <a:endParaRPr sz="1200">
              <a:latin typeface="Times New Roman"/>
              <a:cs typeface="Times New Roman"/>
            </a:endParaRPr>
          </a:p>
          <a:p>
            <a:pPr marL="12700">
              <a:lnSpc>
                <a:spcPts val="1410"/>
              </a:lnSpc>
            </a:pPr>
            <a:r>
              <a:rPr dirty="0" sz="1200">
                <a:latin typeface="Times New Roman"/>
                <a:cs typeface="Times New Roman"/>
              </a:rPr>
              <a:t>}</a:t>
            </a:r>
            <a:endParaRPr sz="1200">
              <a:latin typeface="Times New Roman"/>
              <a:cs typeface="Times New Roman"/>
            </a:endParaRPr>
          </a:p>
          <a:p>
            <a:pPr marL="12700">
              <a:lnSpc>
                <a:spcPct val="100000"/>
              </a:lnSpc>
              <a:spcBef>
                <a:spcPts val="60"/>
              </a:spcBef>
            </a:pPr>
            <a:r>
              <a:rPr dirty="0" sz="1800">
                <a:latin typeface="Tahoma"/>
                <a:cs typeface="Tahoma"/>
              </a:rPr>
              <a:t>Analysis of </a:t>
            </a:r>
            <a:r>
              <a:rPr dirty="0" sz="1800" spc="-5">
                <a:latin typeface="Tahoma"/>
                <a:cs typeface="Tahoma"/>
              </a:rPr>
              <a:t>the</a:t>
            </a:r>
            <a:r>
              <a:rPr dirty="0" sz="1800" spc="-105">
                <a:latin typeface="Tahoma"/>
                <a:cs typeface="Tahoma"/>
              </a:rPr>
              <a:t> </a:t>
            </a:r>
            <a:r>
              <a:rPr dirty="0" sz="1800" spc="-5">
                <a:latin typeface="Tahoma"/>
                <a:cs typeface="Tahoma"/>
              </a:rPr>
              <a:t>code</a:t>
            </a:r>
            <a:endParaRPr sz="1800">
              <a:latin typeface="Tahoma"/>
              <a:cs typeface="Tahoma"/>
            </a:endParaRPr>
          </a:p>
          <a:p>
            <a:pPr marL="12700" marR="227965">
              <a:lnSpc>
                <a:spcPts val="1210"/>
              </a:lnSpc>
              <a:spcBef>
                <a:spcPts val="40"/>
              </a:spcBef>
            </a:pPr>
            <a:r>
              <a:rPr dirty="0" sz="1000" spc="-5" b="1">
                <a:latin typeface="Tahoma"/>
                <a:cs typeface="Tahoma"/>
              </a:rPr>
              <a:t>It </a:t>
            </a:r>
            <a:r>
              <a:rPr dirty="0" sz="1000" spc="-10" b="1">
                <a:latin typeface="Tahoma"/>
                <a:cs typeface="Tahoma"/>
              </a:rPr>
              <a:t>passes </a:t>
            </a:r>
            <a:r>
              <a:rPr dirty="0" sz="1000" spc="-5" b="1">
                <a:latin typeface="Tahoma"/>
                <a:cs typeface="Tahoma"/>
              </a:rPr>
              <a:t>all the </a:t>
            </a:r>
            <a:r>
              <a:rPr dirty="0" sz="1000" spc="-10" b="1">
                <a:latin typeface="Tahoma"/>
                <a:cs typeface="Tahoma"/>
              </a:rPr>
              <a:t>designated </a:t>
            </a:r>
            <a:r>
              <a:rPr dirty="0" sz="1000" spc="-5" b="1">
                <a:latin typeface="Tahoma"/>
                <a:cs typeface="Tahoma"/>
              </a:rPr>
              <a:t>tests but </a:t>
            </a:r>
            <a:r>
              <a:rPr dirty="0" sz="1000" spc="-10" b="1">
                <a:latin typeface="Tahoma"/>
                <a:cs typeface="Tahoma"/>
              </a:rPr>
              <a:t>fails </a:t>
            </a:r>
            <a:r>
              <a:rPr dirty="0" sz="1000" b="1">
                <a:latin typeface="Tahoma"/>
                <a:cs typeface="Tahoma"/>
              </a:rPr>
              <a:t>for </a:t>
            </a:r>
            <a:r>
              <a:rPr dirty="0" sz="1000" spc="-5" b="1">
                <a:latin typeface="Tahoma"/>
                <a:cs typeface="Tahoma"/>
              </a:rPr>
              <a:t>two different strings of same </a:t>
            </a:r>
            <a:r>
              <a:rPr dirty="0" sz="1000" b="1">
                <a:latin typeface="Tahoma"/>
                <a:cs typeface="Tahoma"/>
              </a:rPr>
              <a:t>length  </a:t>
            </a:r>
            <a:r>
              <a:rPr dirty="0" sz="1000" spc="-5" b="1">
                <a:latin typeface="Tahoma"/>
                <a:cs typeface="Tahoma"/>
              </a:rPr>
              <a:t>ending with </a:t>
            </a:r>
            <a:r>
              <a:rPr dirty="0" sz="1000" b="1">
                <a:latin typeface="Tahoma"/>
                <a:cs typeface="Tahoma"/>
              </a:rPr>
              <a:t>the </a:t>
            </a:r>
            <a:r>
              <a:rPr dirty="0" sz="1000" spc="-5" b="1">
                <a:latin typeface="Tahoma"/>
                <a:cs typeface="Tahoma"/>
              </a:rPr>
              <a:t>same character. </a:t>
            </a:r>
            <a:r>
              <a:rPr dirty="0" sz="1000" spc="-10" b="1">
                <a:latin typeface="Tahoma"/>
                <a:cs typeface="Tahoma"/>
              </a:rPr>
              <a:t>For </a:t>
            </a:r>
            <a:r>
              <a:rPr dirty="0" sz="1000" b="1">
                <a:latin typeface="Tahoma"/>
                <a:cs typeface="Tahoma"/>
              </a:rPr>
              <a:t>example, </a:t>
            </a:r>
            <a:r>
              <a:rPr dirty="0" sz="1000" spc="-10" b="1">
                <a:latin typeface="Tahoma"/>
                <a:cs typeface="Tahoma"/>
              </a:rPr>
              <a:t>“cut” </a:t>
            </a:r>
            <a:r>
              <a:rPr dirty="0" sz="1000" spc="5" b="1">
                <a:latin typeface="Tahoma"/>
                <a:cs typeface="Tahoma"/>
              </a:rPr>
              <a:t>and </a:t>
            </a:r>
            <a:r>
              <a:rPr dirty="0" sz="1000" spc="-10" b="1">
                <a:latin typeface="Tahoma"/>
                <a:cs typeface="Tahoma"/>
              </a:rPr>
              <a:t>“rat” </a:t>
            </a:r>
            <a:r>
              <a:rPr dirty="0" sz="1000" spc="-5" b="1">
                <a:latin typeface="Tahoma"/>
                <a:cs typeface="Tahoma"/>
              </a:rPr>
              <a:t>would results in true  which is </a:t>
            </a:r>
            <a:r>
              <a:rPr dirty="0" sz="1000" spc="-10" b="1">
                <a:latin typeface="Tahoma"/>
                <a:cs typeface="Tahoma"/>
              </a:rPr>
              <a:t>not</a:t>
            </a:r>
            <a:r>
              <a:rPr dirty="0" sz="1000" spc="-40" b="1">
                <a:latin typeface="Tahoma"/>
                <a:cs typeface="Tahoma"/>
              </a:rPr>
              <a:t> </a:t>
            </a:r>
            <a:r>
              <a:rPr dirty="0" sz="1000" spc="-5" b="1">
                <a:latin typeface="Tahoma"/>
                <a:cs typeface="Tahoma"/>
              </a:rPr>
              <a:t>correct.</a:t>
            </a:r>
            <a:endParaRPr sz="1000">
              <a:latin typeface="Tahoma"/>
              <a:cs typeface="Tahoma"/>
            </a:endParaRPr>
          </a:p>
          <a:p>
            <a:pPr marL="12700">
              <a:lnSpc>
                <a:spcPts val="1160"/>
              </a:lnSpc>
            </a:pPr>
            <a:r>
              <a:rPr dirty="0" sz="1000" spc="-10" b="1">
                <a:latin typeface="Tahoma"/>
                <a:cs typeface="Tahoma"/>
              </a:rPr>
              <a:t>The </a:t>
            </a:r>
            <a:r>
              <a:rPr dirty="0" sz="1000" spc="-5" b="1">
                <a:latin typeface="Tahoma"/>
                <a:cs typeface="Tahoma"/>
              </a:rPr>
              <a:t>above-mentioned </a:t>
            </a:r>
            <a:r>
              <a:rPr dirty="0" sz="1000" b="1">
                <a:latin typeface="Tahoma"/>
                <a:cs typeface="Tahoma"/>
              </a:rPr>
              <a:t>defect </a:t>
            </a:r>
            <a:r>
              <a:rPr dirty="0" sz="1000" spc="-5" b="1">
                <a:latin typeface="Tahoma"/>
                <a:cs typeface="Tahoma"/>
              </a:rPr>
              <a:t>signifies a </a:t>
            </a:r>
            <a:r>
              <a:rPr dirty="0" sz="1000" spc="-10" b="1">
                <a:latin typeface="Tahoma"/>
                <a:cs typeface="Tahoma"/>
              </a:rPr>
              <a:t>clear </a:t>
            </a:r>
            <a:r>
              <a:rPr dirty="0" sz="1000" b="1">
                <a:latin typeface="Tahoma"/>
                <a:cs typeface="Tahoma"/>
              </a:rPr>
              <a:t>limitation </a:t>
            </a:r>
            <a:r>
              <a:rPr dirty="0" sz="1000" spc="-5" b="1">
                <a:latin typeface="Tahoma"/>
                <a:cs typeface="Tahoma"/>
              </a:rPr>
              <a:t>of the </a:t>
            </a:r>
            <a:r>
              <a:rPr dirty="0" sz="1000" b="1">
                <a:latin typeface="Tahoma"/>
                <a:cs typeface="Tahoma"/>
              </a:rPr>
              <a:t>testing </a:t>
            </a:r>
            <a:r>
              <a:rPr dirty="0" sz="1000" spc="-10" b="1">
                <a:latin typeface="Tahoma"/>
                <a:cs typeface="Tahoma"/>
              </a:rPr>
              <a:t>process</a:t>
            </a:r>
            <a:r>
              <a:rPr dirty="0" sz="1000" spc="105" b="1">
                <a:latin typeface="Tahoma"/>
                <a:cs typeface="Tahoma"/>
              </a:rPr>
              <a:t> </a:t>
            </a:r>
            <a:r>
              <a:rPr dirty="0" sz="1000" spc="5" b="1">
                <a:latin typeface="Tahoma"/>
                <a:cs typeface="Tahoma"/>
              </a:rPr>
              <a:t>in</a:t>
            </a:r>
            <a:endParaRPr sz="1000">
              <a:latin typeface="Tahoma"/>
              <a:cs typeface="Tahoma"/>
            </a:endParaRPr>
          </a:p>
          <a:p>
            <a:pPr marL="12700" marR="14604">
              <a:lnSpc>
                <a:spcPct val="100499"/>
              </a:lnSpc>
              <a:spcBef>
                <a:spcPts val="5"/>
              </a:spcBef>
            </a:pPr>
            <a:r>
              <a:rPr dirty="0" sz="1000" spc="-10" b="1">
                <a:latin typeface="Tahoma"/>
                <a:cs typeface="Tahoma"/>
              </a:rPr>
              <a:t>discovering </a:t>
            </a:r>
            <a:r>
              <a:rPr dirty="0" sz="1000" spc="-5" b="1">
                <a:latin typeface="Tahoma"/>
                <a:cs typeface="Tahoma"/>
              </a:rPr>
              <a:t>a </a:t>
            </a:r>
            <a:r>
              <a:rPr dirty="0" sz="1000" spc="-10" b="1">
                <a:latin typeface="Tahoma"/>
                <a:cs typeface="Tahoma"/>
              </a:rPr>
              <a:t>defect </a:t>
            </a:r>
            <a:r>
              <a:rPr dirty="0" sz="1000" b="1">
                <a:latin typeface="Tahoma"/>
                <a:cs typeface="Tahoma"/>
              </a:rPr>
              <a:t>which </a:t>
            </a:r>
            <a:r>
              <a:rPr dirty="0" sz="1000" spc="-5" b="1">
                <a:latin typeface="Tahoma"/>
                <a:cs typeface="Tahoma"/>
              </a:rPr>
              <a:t>is </a:t>
            </a:r>
            <a:r>
              <a:rPr dirty="0" sz="1000" spc="-10" b="1">
                <a:latin typeface="Tahoma"/>
                <a:cs typeface="Tahoma"/>
              </a:rPr>
              <a:t>not </a:t>
            </a:r>
            <a:r>
              <a:rPr dirty="0" sz="1000" spc="-5" b="1">
                <a:latin typeface="Tahoma"/>
                <a:cs typeface="Tahoma"/>
              </a:rPr>
              <a:t>very </a:t>
            </a:r>
            <a:r>
              <a:rPr dirty="0" sz="1000" b="1">
                <a:latin typeface="Tahoma"/>
                <a:cs typeface="Tahoma"/>
              </a:rPr>
              <a:t>frequent. </a:t>
            </a:r>
            <a:r>
              <a:rPr dirty="0" sz="1000" spc="-5" b="1">
                <a:latin typeface="Tahoma"/>
                <a:cs typeface="Tahoma"/>
              </a:rPr>
              <a:t>However, it should be </a:t>
            </a:r>
            <a:r>
              <a:rPr dirty="0" sz="1000" spc="-10" b="1">
                <a:latin typeface="Tahoma"/>
                <a:cs typeface="Tahoma"/>
              </a:rPr>
              <a:t>noted from </a:t>
            </a:r>
            <a:r>
              <a:rPr dirty="0" sz="1000" spc="-5" b="1">
                <a:latin typeface="Tahoma"/>
                <a:cs typeface="Tahoma"/>
              </a:rPr>
              <a:t>this  example that a tester cannot </a:t>
            </a:r>
            <a:r>
              <a:rPr dirty="0" sz="1000" spc="-10" b="1">
                <a:latin typeface="Tahoma"/>
                <a:cs typeface="Tahoma"/>
              </a:rPr>
              <a:t>generate </a:t>
            </a:r>
            <a:r>
              <a:rPr dirty="0" sz="1000" spc="-5" b="1">
                <a:latin typeface="Tahoma"/>
                <a:cs typeface="Tahoma"/>
              </a:rPr>
              <a:t>all </a:t>
            </a:r>
            <a:r>
              <a:rPr dirty="0" sz="1000" spc="-10" b="1">
                <a:latin typeface="Tahoma"/>
                <a:cs typeface="Tahoma"/>
              </a:rPr>
              <a:t>possible </a:t>
            </a:r>
            <a:r>
              <a:rPr dirty="0" sz="1000" spc="-5" b="1">
                <a:latin typeface="Tahoma"/>
                <a:cs typeface="Tahoma"/>
              </a:rPr>
              <a:t>combinations of test </a:t>
            </a:r>
            <a:r>
              <a:rPr dirty="0" sz="1000" spc="-10" b="1">
                <a:latin typeface="Tahoma"/>
                <a:cs typeface="Tahoma"/>
              </a:rPr>
              <a:t>cases </a:t>
            </a:r>
            <a:r>
              <a:rPr dirty="0" sz="1000" spc="-5" b="1">
                <a:latin typeface="Tahoma"/>
                <a:cs typeface="Tahoma"/>
              </a:rPr>
              <a:t>to </a:t>
            </a:r>
            <a:r>
              <a:rPr dirty="0" sz="1000" b="1">
                <a:latin typeface="Tahoma"/>
                <a:cs typeface="Tahoma"/>
              </a:rPr>
              <a:t>test  </a:t>
            </a:r>
            <a:r>
              <a:rPr dirty="0" sz="1000" spc="-5" b="1">
                <a:latin typeface="Tahoma"/>
                <a:cs typeface="Tahoma"/>
              </a:rPr>
              <a:t>an application as the </a:t>
            </a:r>
            <a:r>
              <a:rPr dirty="0" sz="1000" spc="-10" b="1">
                <a:latin typeface="Tahoma"/>
                <a:cs typeface="Tahoma"/>
              </a:rPr>
              <a:t>number </a:t>
            </a:r>
            <a:r>
              <a:rPr dirty="0" sz="1000" spc="-5" b="1">
                <a:latin typeface="Tahoma"/>
                <a:cs typeface="Tahoma"/>
              </a:rPr>
              <a:t>of scenarios </a:t>
            </a:r>
            <a:r>
              <a:rPr dirty="0" sz="1000" b="1">
                <a:latin typeface="Tahoma"/>
                <a:cs typeface="Tahoma"/>
              </a:rPr>
              <a:t>may </a:t>
            </a:r>
            <a:r>
              <a:rPr dirty="0" sz="1000" spc="-5" b="1">
                <a:latin typeface="Tahoma"/>
                <a:cs typeface="Tahoma"/>
              </a:rPr>
              <a:t>become</a:t>
            </a:r>
            <a:r>
              <a:rPr dirty="0" sz="1000" spc="70" b="1">
                <a:latin typeface="Tahoma"/>
                <a:cs typeface="Tahoma"/>
              </a:rPr>
              <a:t> </a:t>
            </a:r>
            <a:r>
              <a:rPr dirty="0" sz="1000" spc="-5" b="1">
                <a:latin typeface="Tahoma"/>
                <a:cs typeface="Tahoma"/>
              </a:rPr>
              <a:t>exhaustive.</a:t>
            </a:r>
            <a:endParaRPr sz="1000">
              <a:latin typeface="Tahoma"/>
              <a:cs typeface="Tahoma"/>
            </a:endParaRPr>
          </a:p>
          <a:p>
            <a:pPr marL="241300">
              <a:lnSpc>
                <a:spcPts val="1785"/>
              </a:lnSpc>
            </a:pPr>
            <a:r>
              <a:rPr dirty="0" sz="1600" spc="-5">
                <a:latin typeface="Times New Roman"/>
                <a:cs typeface="Times New Roman"/>
              </a:rPr>
              <a:t>Testing</a:t>
            </a:r>
            <a:r>
              <a:rPr dirty="0" sz="1600" spc="-45">
                <a:latin typeface="Times New Roman"/>
                <a:cs typeface="Times New Roman"/>
              </a:rPr>
              <a:t> </a:t>
            </a:r>
            <a:r>
              <a:rPr dirty="0" sz="1600" spc="-5">
                <a:latin typeface="Times New Roman"/>
                <a:cs typeface="Times New Roman"/>
              </a:rPr>
              <a:t>limitations</a:t>
            </a:r>
            <a:endParaRPr sz="1600">
              <a:latin typeface="Times New Roman"/>
              <a:cs typeface="Times New Roman"/>
            </a:endParaRPr>
          </a:p>
          <a:p>
            <a:pPr algn="just" marL="469900" marR="5080" indent="-228600">
              <a:lnSpc>
                <a:spcPct val="95400"/>
              </a:lnSpc>
              <a:spcBef>
                <a:spcPts val="105"/>
              </a:spcBef>
              <a:buFont typeface="Symbol"/>
              <a:buChar char=""/>
              <a:tabLst>
                <a:tab pos="470534" algn="l"/>
              </a:tabLst>
            </a:pPr>
            <a:r>
              <a:rPr dirty="0" sz="1200">
                <a:latin typeface="Times New Roman"/>
                <a:cs typeface="Times New Roman"/>
              </a:rPr>
              <a:t>In order to prove that a formula or hypothesis is incorrect all you have to do to  </a:t>
            </a:r>
            <a:r>
              <a:rPr dirty="0" sz="1200" spc="-5">
                <a:latin typeface="Times New Roman"/>
                <a:cs typeface="Times New Roman"/>
              </a:rPr>
              <a:t>show </a:t>
            </a:r>
            <a:r>
              <a:rPr dirty="0" sz="1200">
                <a:latin typeface="Times New Roman"/>
                <a:cs typeface="Times New Roman"/>
              </a:rPr>
              <a:t>only one example in </a:t>
            </a:r>
            <a:r>
              <a:rPr dirty="0" sz="1200" spc="-5">
                <a:latin typeface="Times New Roman"/>
                <a:cs typeface="Times New Roman"/>
              </a:rPr>
              <a:t>which </a:t>
            </a:r>
            <a:r>
              <a:rPr dirty="0" sz="1200">
                <a:latin typeface="Times New Roman"/>
                <a:cs typeface="Times New Roman"/>
              </a:rPr>
              <a:t>you prove that the formula or theorem is not  </a:t>
            </a:r>
            <a:r>
              <a:rPr dirty="0" sz="1200" spc="-5">
                <a:latin typeface="Times New Roman"/>
                <a:cs typeface="Times New Roman"/>
              </a:rPr>
              <a:t>working.</a:t>
            </a:r>
            <a:endParaRPr sz="1200">
              <a:latin typeface="Times New Roman"/>
              <a:cs typeface="Times New Roman"/>
            </a:endParaRPr>
          </a:p>
          <a:p>
            <a:pPr algn="just" marL="469900" marR="5715" indent="-228600">
              <a:lnSpc>
                <a:spcPts val="1370"/>
              </a:lnSpc>
              <a:spcBef>
                <a:spcPts val="140"/>
              </a:spcBef>
              <a:buFont typeface="Symbol"/>
              <a:buChar char=""/>
              <a:tabLst>
                <a:tab pos="470534" algn="l"/>
              </a:tabLst>
            </a:pPr>
            <a:r>
              <a:rPr dirty="0" sz="1200" spc="-5">
                <a:latin typeface="Times New Roman"/>
                <a:cs typeface="Times New Roman"/>
              </a:rPr>
              <a:t>On </a:t>
            </a:r>
            <a:r>
              <a:rPr dirty="0" sz="1200">
                <a:latin typeface="Times New Roman"/>
                <a:cs typeface="Times New Roman"/>
              </a:rPr>
              <a:t>the other hand, million of examples can be developed to </a:t>
            </a:r>
            <a:r>
              <a:rPr dirty="0" sz="1200" spc="-5">
                <a:latin typeface="Times New Roman"/>
                <a:cs typeface="Times New Roman"/>
              </a:rPr>
              <a:t>support </a:t>
            </a:r>
            <a:r>
              <a:rPr dirty="0" sz="1200">
                <a:latin typeface="Times New Roman"/>
                <a:cs typeface="Times New Roman"/>
              </a:rPr>
              <a:t>the  hypothesis but this </a:t>
            </a:r>
            <a:r>
              <a:rPr dirty="0" sz="1200" spc="-5">
                <a:latin typeface="Times New Roman"/>
                <a:cs typeface="Times New Roman"/>
              </a:rPr>
              <a:t>will </a:t>
            </a:r>
            <a:r>
              <a:rPr dirty="0" sz="1200">
                <a:latin typeface="Times New Roman"/>
                <a:cs typeface="Times New Roman"/>
              </a:rPr>
              <a:t>not prove that it is</a:t>
            </a:r>
            <a:r>
              <a:rPr dirty="0" sz="1200" spc="-105">
                <a:latin typeface="Times New Roman"/>
                <a:cs typeface="Times New Roman"/>
              </a:rPr>
              <a:t> </a:t>
            </a:r>
            <a:r>
              <a:rPr dirty="0" sz="1200">
                <a:latin typeface="Times New Roman"/>
                <a:cs typeface="Times New Roman"/>
              </a:rPr>
              <a:t>correct.</a:t>
            </a:r>
            <a:endParaRPr sz="1200">
              <a:latin typeface="Times New Roman"/>
              <a:cs typeface="Times New Roman"/>
            </a:endParaRPr>
          </a:p>
          <a:p>
            <a:pPr algn="just" marL="469900" marR="7620" indent="-228600">
              <a:lnSpc>
                <a:spcPct val="95400"/>
              </a:lnSpc>
              <a:spcBef>
                <a:spcPts val="65"/>
              </a:spcBef>
              <a:buFont typeface="Symbol"/>
              <a:buChar char=""/>
              <a:tabLst>
                <a:tab pos="470534" algn="l"/>
              </a:tabLst>
            </a:pPr>
            <a:r>
              <a:rPr dirty="0" sz="1200">
                <a:latin typeface="Times New Roman"/>
                <a:cs typeface="Times New Roman"/>
              </a:rPr>
              <a:t>These examples </a:t>
            </a:r>
            <a:r>
              <a:rPr dirty="0" sz="1200" spc="5">
                <a:latin typeface="Times New Roman"/>
                <a:cs typeface="Times New Roman"/>
              </a:rPr>
              <a:t>only </a:t>
            </a:r>
            <a:r>
              <a:rPr dirty="0" sz="1200">
                <a:latin typeface="Times New Roman"/>
                <a:cs typeface="Times New Roman"/>
              </a:rPr>
              <a:t>help you in coming up </a:t>
            </a:r>
            <a:r>
              <a:rPr dirty="0" sz="1200" spc="-5">
                <a:latin typeface="Times New Roman"/>
                <a:cs typeface="Times New Roman"/>
              </a:rPr>
              <a:t>with </a:t>
            </a:r>
            <a:r>
              <a:rPr dirty="0" sz="1200">
                <a:latin typeface="Times New Roman"/>
                <a:cs typeface="Times New Roman"/>
              </a:rPr>
              <a:t>a hypothesis but they are not  proves by themselves and they only enhance your comfort level in that particular  hypothesis or in this particular case, in your piece of</a:t>
            </a:r>
            <a:r>
              <a:rPr dirty="0" sz="1200" spc="-120">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marL="469900" indent="-228600">
              <a:lnSpc>
                <a:spcPts val="1410"/>
              </a:lnSpc>
              <a:spcBef>
                <a:spcPts val="35"/>
              </a:spcBef>
              <a:buFont typeface="Symbol"/>
              <a:buChar char=""/>
              <a:tabLst>
                <a:tab pos="469265" algn="l"/>
                <a:tab pos="470534" algn="l"/>
              </a:tabLst>
            </a:pPr>
            <a:r>
              <a:rPr dirty="0" sz="1200" spc="-5">
                <a:latin typeface="Times New Roman"/>
                <a:cs typeface="Times New Roman"/>
              </a:rPr>
              <a:t>You </a:t>
            </a:r>
            <a:r>
              <a:rPr dirty="0" sz="1200">
                <a:latin typeface="Times New Roman"/>
                <a:cs typeface="Times New Roman"/>
              </a:rPr>
              <a:t>cannot test a program completely</a:t>
            </a:r>
            <a:r>
              <a:rPr dirty="0" sz="1200" spc="-105">
                <a:latin typeface="Times New Roman"/>
                <a:cs typeface="Times New Roman"/>
              </a:rPr>
              <a:t> </a:t>
            </a:r>
            <a:r>
              <a:rPr dirty="0" sz="1200">
                <a:latin typeface="Times New Roman"/>
                <a:cs typeface="Times New Roman"/>
              </a:rPr>
              <a:t>because:</a:t>
            </a:r>
            <a:endParaRPr sz="1200">
              <a:latin typeface="Times New Roman"/>
              <a:cs typeface="Times New Roman"/>
            </a:endParaRPr>
          </a:p>
          <a:p>
            <a:pPr lvl="1" marL="927100" indent="-228600">
              <a:lnSpc>
                <a:spcPts val="1375"/>
              </a:lnSpc>
              <a:buFont typeface="Courier New"/>
              <a:buChar char="o"/>
              <a:tabLst>
                <a:tab pos="927735" algn="l"/>
              </a:tabLst>
            </a:pPr>
            <a:r>
              <a:rPr dirty="0" sz="1200">
                <a:latin typeface="Times New Roman"/>
                <a:cs typeface="Times New Roman"/>
              </a:rPr>
              <a:t>the domain of the possible inputs is too large to</a:t>
            </a:r>
            <a:r>
              <a:rPr dirty="0" sz="1200" spc="-135">
                <a:latin typeface="Times New Roman"/>
                <a:cs typeface="Times New Roman"/>
              </a:rPr>
              <a:t> </a:t>
            </a:r>
            <a:r>
              <a:rPr dirty="0" sz="1200">
                <a:latin typeface="Times New Roman"/>
                <a:cs typeface="Times New Roman"/>
              </a:rPr>
              <a:t>test.</a:t>
            </a:r>
            <a:endParaRPr sz="1200">
              <a:latin typeface="Times New Roman"/>
              <a:cs typeface="Times New Roman"/>
            </a:endParaRPr>
          </a:p>
          <a:p>
            <a:pPr lvl="1" marL="927100" indent="-228600">
              <a:lnSpc>
                <a:spcPts val="1405"/>
              </a:lnSpc>
              <a:buFont typeface="Courier New"/>
              <a:buChar char="o"/>
              <a:tabLst>
                <a:tab pos="927735" algn="l"/>
              </a:tabLst>
            </a:pPr>
            <a:r>
              <a:rPr dirty="0" sz="1200">
                <a:latin typeface="Times New Roman"/>
                <a:cs typeface="Times New Roman"/>
              </a:rPr>
              <a:t>there are too many possible paths through the program to</a:t>
            </a:r>
            <a:r>
              <a:rPr dirty="0" sz="1200" spc="-135">
                <a:latin typeface="Times New Roman"/>
                <a:cs typeface="Times New Roman"/>
              </a:rPr>
              <a:t> </a:t>
            </a:r>
            <a:r>
              <a:rPr dirty="0" sz="1200">
                <a:latin typeface="Times New Roman"/>
                <a:cs typeface="Times New Roman"/>
              </a:rPr>
              <a:t>test.</a:t>
            </a:r>
            <a:endParaRPr sz="1200">
              <a:latin typeface="Times New Roman"/>
              <a:cs typeface="Times New Roman"/>
            </a:endParaRPr>
          </a:p>
          <a:p>
            <a:pPr marL="469900" indent="-228600">
              <a:lnSpc>
                <a:spcPct val="100000"/>
              </a:lnSpc>
              <a:spcBef>
                <a:spcPts val="35"/>
              </a:spcBef>
              <a:buFont typeface="Symbol"/>
              <a:buChar char=""/>
              <a:tabLst>
                <a:tab pos="469265" algn="l"/>
                <a:tab pos="470534" algn="l"/>
              </a:tabLst>
            </a:pPr>
            <a:r>
              <a:rPr dirty="0" sz="1200" spc="-5">
                <a:latin typeface="Times New Roman"/>
                <a:cs typeface="Times New Roman"/>
              </a:rPr>
              <a:t>According </a:t>
            </a:r>
            <a:r>
              <a:rPr dirty="0" sz="1200">
                <a:latin typeface="Times New Roman"/>
                <a:cs typeface="Times New Roman"/>
              </a:rPr>
              <a:t>to </a:t>
            </a:r>
            <a:r>
              <a:rPr dirty="0" sz="1200" spc="-5">
                <a:latin typeface="Times New Roman"/>
                <a:cs typeface="Times New Roman"/>
              </a:rPr>
              <a:t>Discrete</a:t>
            </a:r>
            <a:r>
              <a:rPr dirty="0" sz="1200" spc="-90">
                <a:latin typeface="Times New Roman"/>
                <a:cs typeface="Times New Roman"/>
              </a:rPr>
              <a:t> </a:t>
            </a:r>
            <a:r>
              <a:rPr dirty="0" sz="1200" spc="-5">
                <a:latin typeface="Times New Roman"/>
                <a:cs typeface="Times New Roman"/>
              </a:rPr>
              <a:t>Mathematics</a:t>
            </a:r>
            <a:endParaRPr sz="1200">
              <a:latin typeface="Times New Roman"/>
              <a:cs typeface="Times New Roman"/>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724535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927100" marR="6985" indent="-228600">
              <a:lnSpc>
                <a:spcPts val="1380"/>
              </a:lnSpc>
              <a:spcBef>
                <a:spcPts val="875"/>
              </a:spcBef>
              <a:buFont typeface="Courier New"/>
              <a:buChar char="o"/>
              <a:tabLst>
                <a:tab pos="927100" algn="l"/>
              </a:tabLst>
            </a:pPr>
            <a:r>
              <a:rPr dirty="0" sz="1200">
                <a:latin typeface="Times New Roman"/>
                <a:cs typeface="Times New Roman"/>
              </a:rPr>
              <a:t>To prove that a formula or hypothesis is incorrect </a:t>
            </a:r>
            <a:r>
              <a:rPr dirty="0" sz="1200" spc="-15">
                <a:latin typeface="Times New Roman"/>
                <a:cs typeface="Times New Roman"/>
              </a:rPr>
              <a:t>you </a:t>
            </a:r>
            <a:r>
              <a:rPr dirty="0" sz="1200">
                <a:latin typeface="Times New Roman"/>
                <a:cs typeface="Times New Roman"/>
              </a:rPr>
              <a:t>have to </a:t>
            </a:r>
            <a:r>
              <a:rPr dirty="0" sz="1200" spc="-5">
                <a:latin typeface="Times New Roman"/>
                <a:cs typeface="Times New Roman"/>
              </a:rPr>
              <a:t>show </a:t>
            </a:r>
            <a:r>
              <a:rPr dirty="0" sz="1200">
                <a:latin typeface="Times New Roman"/>
                <a:cs typeface="Times New Roman"/>
              </a:rPr>
              <a:t>only  one</a:t>
            </a:r>
            <a:r>
              <a:rPr dirty="0" sz="1200" spc="-100">
                <a:latin typeface="Times New Roman"/>
                <a:cs typeface="Times New Roman"/>
              </a:rPr>
              <a:t> </a:t>
            </a:r>
            <a:r>
              <a:rPr dirty="0" sz="1200">
                <a:latin typeface="Times New Roman"/>
                <a:cs typeface="Times New Roman"/>
              </a:rPr>
              <a:t>example.</a:t>
            </a:r>
            <a:endParaRPr sz="1200">
              <a:latin typeface="Times New Roman"/>
              <a:cs typeface="Times New Roman"/>
            </a:endParaRPr>
          </a:p>
          <a:p>
            <a:pPr marL="927100" marR="8255" indent="-228600">
              <a:lnSpc>
                <a:spcPts val="1380"/>
              </a:lnSpc>
              <a:buFont typeface="Courier New"/>
              <a:buChar char="o"/>
              <a:tabLst>
                <a:tab pos="927100" algn="l"/>
              </a:tabLst>
            </a:pPr>
            <a:r>
              <a:rPr dirty="0" sz="1200">
                <a:latin typeface="Times New Roman"/>
                <a:cs typeface="Times New Roman"/>
              </a:rPr>
              <a:t>To prove that it is correct any numbers of examples are insufficient. </a:t>
            </a:r>
            <a:r>
              <a:rPr dirty="0" sz="1200" spc="-5">
                <a:latin typeface="Times New Roman"/>
                <a:cs typeface="Times New Roman"/>
              </a:rPr>
              <a:t>You  </a:t>
            </a:r>
            <a:r>
              <a:rPr dirty="0" sz="1200">
                <a:latin typeface="Times New Roman"/>
                <a:cs typeface="Times New Roman"/>
              </a:rPr>
              <a:t>have to give a formal proof of its</a:t>
            </a:r>
            <a:r>
              <a:rPr dirty="0" sz="1200" spc="-110">
                <a:latin typeface="Times New Roman"/>
                <a:cs typeface="Times New Roman"/>
              </a:rPr>
              <a:t> </a:t>
            </a:r>
            <a:r>
              <a:rPr dirty="0" sz="1200">
                <a:latin typeface="Times New Roman"/>
                <a:cs typeface="Times New Roman"/>
              </a:rPr>
              <a:t>correctness.</a:t>
            </a:r>
            <a:endParaRPr sz="1200">
              <a:latin typeface="Times New Roman"/>
              <a:cs typeface="Times New Roman"/>
            </a:endParaRPr>
          </a:p>
          <a:p>
            <a:pPr algn="just" lvl="1" marL="368935" indent="-356235">
              <a:lnSpc>
                <a:spcPts val="1555"/>
              </a:lnSpc>
              <a:buAutoNum type="arabicPeriod" startAt="3"/>
              <a:tabLst>
                <a:tab pos="369570" algn="l"/>
              </a:tabLst>
            </a:pPr>
            <a:r>
              <a:rPr dirty="0" sz="1400" b="1">
                <a:latin typeface="Times New Roman"/>
                <a:cs typeface="Times New Roman"/>
              </a:rPr>
              <a:t>Test </a:t>
            </a:r>
            <a:r>
              <a:rPr dirty="0" sz="1400" spc="-5" b="1">
                <a:latin typeface="Times New Roman"/>
                <a:cs typeface="Times New Roman"/>
              </a:rPr>
              <a:t>Cases </a:t>
            </a:r>
            <a:r>
              <a:rPr dirty="0" sz="1400" b="1">
                <a:latin typeface="Times New Roman"/>
                <a:cs typeface="Times New Roman"/>
              </a:rPr>
              <a:t>and Test</a:t>
            </a:r>
            <a:r>
              <a:rPr dirty="0" sz="1400" spc="-90" b="1">
                <a:latin typeface="Times New Roman"/>
                <a:cs typeface="Times New Roman"/>
              </a:rPr>
              <a:t> </a:t>
            </a:r>
            <a:r>
              <a:rPr dirty="0" sz="1400" spc="-5" b="1">
                <a:latin typeface="Times New Roman"/>
                <a:cs typeface="Times New Roman"/>
              </a:rPr>
              <a:t>Data</a:t>
            </a:r>
            <a:endParaRPr sz="1400">
              <a:latin typeface="Times New Roman"/>
              <a:cs typeface="Times New Roman"/>
            </a:endParaRPr>
          </a:p>
          <a:p>
            <a:pPr algn="just" marL="12700" marR="5080">
              <a:lnSpc>
                <a:spcPts val="1380"/>
              </a:lnSpc>
              <a:spcBef>
                <a:spcPts val="50"/>
              </a:spcBef>
            </a:pPr>
            <a:r>
              <a:rPr dirty="0" sz="1200">
                <a:latin typeface="Times New Roman"/>
                <a:cs typeface="Times New Roman"/>
              </a:rPr>
              <a:t>In order to test a </a:t>
            </a:r>
            <a:r>
              <a:rPr dirty="0" sz="1200" spc="-5">
                <a:latin typeface="Times New Roman"/>
                <a:cs typeface="Times New Roman"/>
              </a:rPr>
              <a:t>software </a:t>
            </a:r>
            <a:r>
              <a:rPr dirty="0" sz="1200">
                <a:latin typeface="Times New Roman"/>
                <a:cs typeface="Times New Roman"/>
              </a:rPr>
              <a:t>application, it is necessary to generate test cases and test data  </a:t>
            </a:r>
            <a:r>
              <a:rPr dirty="0" sz="1200" spc="-5">
                <a:latin typeface="Times New Roman"/>
                <a:cs typeface="Times New Roman"/>
              </a:rPr>
              <a:t>which </a:t>
            </a:r>
            <a:r>
              <a:rPr dirty="0" sz="1200">
                <a:latin typeface="Times New Roman"/>
                <a:cs typeface="Times New Roman"/>
              </a:rPr>
              <a:t>is used in the application. Test cases correspond to application functionality </a:t>
            </a:r>
            <a:r>
              <a:rPr dirty="0" sz="1200" spc="-5">
                <a:latin typeface="Times New Roman"/>
                <a:cs typeface="Times New Roman"/>
              </a:rPr>
              <a:t>such  </a:t>
            </a:r>
            <a:r>
              <a:rPr dirty="0" sz="1200">
                <a:latin typeface="Times New Roman"/>
                <a:cs typeface="Times New Roman"/>
              </a:rPr>
              <a:t>that the tester </a:t>
            </a:r>
            <a:r>
              <a:rPr dirty="0" sz="1200" spc="-5">
                <a:latin typeface="Times New Roman"/>
                <a:cs typeface="Times New Roman"/>
              </a:rPr>
              <a:t>writes </a:t>
            </a:r>
            <a:r>
              <a:rPr dirty="0" sz="1200">
                <a:latin typeface="Times New Roman"/>
                <a:cs typeface="Times New Roman"/>
              </a:rPr>
              <a:t>down </a:t>
            </a:r>
            <a:r>
              <a:rPr dirty="0" sz="1200" spc="-5">
                <a:latin typeface="Times New Roman"/>
                <a:cs typeface="Times New Roman"/>
              </a:rPr>
              <a:t>steps which should </a:t>
            </a:r>
            <a:r>
              <a:rPr dirty="0" sz="1200">
                <a:latin typeface="Times New Roman"/>
                <a:cs typeface="Times New Roman"/>
              </a:rPr>
              <a:t>be followed to achieve certain  functionality. Thus a test case</a:t>
            </a:r>
            <a:r>
              <a:rPr dirty="0" sz="1200" spc="-114">
                <a:latin typeface="Times New Roman"/>
                <a:cs typeface="Times New Roman"/>
              </a:rPr>
              <a:t> </a:t>
            </a:r>
            <a:r>
              <a:rPr dirty="0" sz="1200">
                <a:latin typeface="Times New Roman"/>
                <a:cs typeface="Times New Roman"/>
              </a:rPr>
              <a:t>involves</a:t>
            </a:r>
            <a:endParaRPr sz="1200">
              <a:latin typeface="Times New Roman"/>
              <a:cs typeface="Times New Roman"/>
            </a:endParaRPr>
          </a:p>
          <a:p>
            <a:pPr lvl="2" marL="469900" indent="-228600">
              <a:lnSpc>
                <a:spcPct val="100000"/>
              </a:lnSpc>
              <a:buFont typeface="Symbol"/>
              <a:buChar char=""/>
              <a:tabLst>
                <a:tab pos="469265" algn="l"/>
                <a:tab pos="469900" algn="l"/>
              </a:tabLst>
            </a:pPr>
            <a:r>
              <a:rPr dirty="0" sz="1200">
                <a:latin typeface="Times New Roman"/>
                <a:cs typeface="Times New Roman"/>
              </a:rPr>
              <a:t>Input and output </a:t>
            </a:r>
            <a:r>
              <a:rPr dirty="0" sz="1200" spc="-5">
                <a:latin typeface="Times New Roman"/>
                <a:cs typeface="Times New Roman"/>
              </a:rPr>
              <a:t>specification </a:t>
            </a:r>
            <a:r>
              <a:rPr dirty="0" sz="1200">
                <a:latin typeface="Times New Roman"/>
                <a:cs typeface="Times New Roman"/>
              </a:rPr>
              <a:t>plus a </a:t>
            </a:r>
            <a:r>
              <a:rPr dirty="0" sz="1200" spc="-5">
                <a:latin typeface="Times New Roman"/>
                <a:cs typeface="Times New Roman"/>
              </a:rPr>
              <a:t>statement </a:t>
            </a:r>
            <a:r>
              <a:rPr dirty="0" sz="1200">
                <a:latin typeface="Times New Roman"/>
                <a:cs typeface="Times New Roman"/>
              </a:rPr>
              <a:t>of the function under</a:t>
            </a:r>
            <a:r>
              <a:rPr dirty="0" sz="1200" spc="-85">
                <a:latin typeface="Times New Roman"/>
                <a:cs typeface="Times New Roman"/>
              </a:rPr>
              <a:t> </a:t>
            </a:r>
            <a:r>
              <a:rPr dirty="0" sz="1200">
                <a:latin typeface="Times New Roman"/>
                <a:cs typeface="Times New Roman"/>
              </a:rPr>
              <a:t>test.</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spc="-5">
                <a:latin typeface="Times New Roman"/>
                <a:cs typeface="Times New Roman"/>
              </a:rPr>
              <a:t>Steps </a:t>
            </a:r>
            <a:r>
              <a:rPr dirty="0" sz="1200">
                <a:latin typeface="Times New Roman"/>
                <a:cs typeface="Times New Roman"/>
              </a:rPr>
              <a:t>to perform the</a:t>
            </a:r>
            <a:r>
              <a:rPr dirty="0" sz="1200" spc="-100">
                <a:latin typeface="Times New Roman"/>
                <a:cs typeface="Times New Roman"/>
              </a:rPr>
              <a:t> </a:t>
            </a:r>
            <a:r>
              <a:rPr dirty="0" sz="1200">
                <a:latin typeface="Times New Roman"/>
                <a:cs typeface="Times New Roman"/>
              </a:rPr>
              <a:t>function</a:t>
            </a:r>
            <a:endParaRPr sz="1200">
              <a:latin typeface="Times New Roman"/>
              <a:cs typeface="Times New Roman"/>
            </a:endParaRPr>
          </a:p>
          <a:p>
            <a:pPr lvl="2" marL="469900" indent="-228600">
              <a:lnSpc>
                <a:spcPts val="1410"/>
              </a:lnSpc>
              <a:spcBef>
                <a:spcPts val="25"/>
              </a:spcBef>
              <a:buFont typeface="Symbol"/>
              <a:buChar char=""/>
              <a:tabLst>
                <a:tab pos="469265" algn="l"/>
                <a:tab pos="469900" algn="l"/>
              </a:tabLst>
            </a:pPr>
            <a:r>
              <a:rPr dirty="0" sz="1200">
                <a:latin typeface="Times New Roman"/>
                <a:cs typeface="Times New Roman"/>
              </a:rPr>
              <a:t>Expected results that the </a:t>
            </a:r>
            <a:r>
              <a:rPr dirty="0" sz="1200" spc="-5">
                <a:latin typeface="Times New Roman"/>
                <a:cs typeface="Times New Roman"/>
              </a:rPr>
              <a:t>software </a:t>
            </a:r>
            <a:r>
              <a:rPr dirty="0" sz="1200">
                <a:latin typeface="Times New Roman"/>
                <a:cs typeface="Times New Roman"/>
              </a:rPr>
              <a:t>application</a:t>
            </a:r>
            <a:r>
              <a:rPr dirty="0" sz="1200" spc="-110">
                <a:latin typeface="Times New Roman"/>
                <a:cs typeface="Times New Roman"/>
              </a:rPr>
              <a:t> </a:t>
            </a:r>
            <a:r>
              <a:rPr dirty="0" sz="1200">
                <a:latin typeface="Times New Roman"/>
                <a:cs typeface="Times New Roman"/>
              </a:rPr>
              <a:t>produces</a:t>
            </a:r>
            <a:endParaRPr sz="1200">
              <a:latin typeface="Times New Roman"/>
              <a:cs typeface="Times New Roman"/>
            </a:endParaRPr>
          </a:p>
          <a:p>
            <a:pPr algn="just" marL="12700">
              <a:lnSpc>
                <a:spcPts val="1410"/>
              </a:lnSpc>
            </a:pPr>
            <a:r>
              <a:rPr dirty="0" sz="1200" spc="-5">
                <a:latin typeface="Times New Roman"/>
                <a:cs typeface="Times New Roman"/>
              </a:rPr>
              <a:t>However, </a:t>
            </a:r>
            <a:r>
              <a:rPr dirty="0" sz="1200">
                <a:latin typeface="Times New Roman"/>
                <a:cs typeface="Times New Roman"/>
              </a:rPr>
              <a:t>test data includes inputs that have been devised to test the</a:t>
            </a:r>
            <a:r>
              <a:rPr dirty="0" sz="1200" spc="-12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45"/>
              </a:spcBef>
            </a:pPr>
            <a:endParaRPr sz="1250">
              <a:latin typeface="Times New Roman"/>
              <a:cs typeface="Times New Roman"/>
            </a:endParaRPr>
          </a:p>
          <a:p>
            <a:pPr marL="13144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37</a:t>
            </a:r>
            <a:endParaRPr sz="1900">
              <a:latin typeface="Times New Roman"/>
              <a:cs typeface="Times New Roman"/>
            </a:endParaRPr>
          </a:p>
          <a:p>
            <a:pPr>
              <a:lnSpc>
                <a:spcPct val="100000"/>
              </a:lnSpc>
            </a:pPr>
            <a:endParaRPr sz="1600">
              <a:latin typeface="Times New Roman"/>
              <a:cs typeface="Times New Roman"/>
            </a:endParaRPr>
          </a:p>
          <a:p>
            <a:pPr algn="just" marL="12700">
              <a:lnSpc>
                <a:spcPts val="1635"/>
              </a:lnSpc>
              <a:spcBef>
                <a:spcPts val="5"/>
              </a:spcBef>
            </a:pPr>
            <a:r>
              <a:rPr dirty="0" sz="1400" b="1">
                <a:latin typeface="Times New Roman"/>
                <a:cs typeface="Times New Roman"/>
              </a:rPr>
              <a:t>11.3 Testing vs.</a:t>
            </a:r>
            <a:r>
              <a:rPr dirty="0" sz="1400" spc="-45" b="1">
                <a:latin typeface="Times New Roman"/>
                <a:cs typeface="Times New Roman"/>
              </a:rPr>
              <a:t> </a:t>
            </a:r>
            <a:r>
              <a:rPr dirty="0" sz="1400" spc="-5" b="1">
                <a:latin typeface="Times New Roman"/>
                <a:cs typeface="Times New Roman"/>
              </a:rPr>
              <a:t>development</a:t>
            </a:r>
            <a:endParaRPr sz="1400">
              <a:latin typeface="Times New Roman"/>
              <a:cs typeface="Times New Roman"/>
            </a:endParaRPr>
          </a:p>
          <a:p>
            <a:pPr algn="just" marL="12700" marR="6350">
              <a:lnSpc>
                <a:spcPts val="1380"/>
              </a:lnSpc>
              <a:spcBef>
                <a:spcPts val="50"/>
              </a:spcBef>
            </a:pPr>
            <a:r>
              <a:rPr dirty="0" sz="1200">
                <a:latin typeface="Times New Roman"/>
                <a:cs typeface="Times New Roman"/>
              </a:rPr>
              <a:t>Testing is an intellectually demanding activity and has a </a:t>
            </a:r>
            <a:r>
              <a:rPr dirty="0" sz="1200" spc="-5">
                <a:latin typeface="Times New Roman"/>
                <a:cs typeface="Times New Roman"/>
              </a:rPr>
              <a:t>lifecycle </a:t>
            </a:r>
            <a:r>
              <a:rPr dirty="0" sz="1200">
                <a:latin typeface="Times New Roman"/>
                <a:cs typeface="Times New Roman"/>
              </a:rPr>
              <a:t>parallel to </a:t>
            </a:r>
            <a:r>
              <a:rPr dirty="0" sz="1200" spc="-5">
                <a:latin typeface="Times New Roman"/>
                <a:cs typeface="Times New Roman"/>
              </a:rPr>
              <a:t>software  </a:t>
            </a:r>
            <a:r>
              <a:rPr dirty="0" sz="1200">
                <a:latin typeface="Times New Roman"/>
                <a:cs typeface="Times New Roman"/>
              </a:rPr>
              <a:t>development. A common misperception about testing is that it is not a challenging  activity. It </a:t>
            </a:r>
            <a:r>
              <a:rPr dirty="0" sz="1200" spc="-5">
                <a:latin typeface="Times New Roman"/>
                <a:cs typeface="Times New Roman"/>
              </a:rPr>
              <a:t>should </a:t>
            </a:r>
            <a:r>
              <a:rPr dirty="0" sz="1200">
                <a:latin typeface="Times New Roman"/>
                <a:cs typeface="Times New Roman"/>
              </a:rPr>
              <a:t>be noted here that the testing demands grip over the domain and  application functionality as is required from an analyst or a designer </a:t>
            </a:r>
            <a:r>
              <a:rPr dirty="0" sz="1200" spc="-5">
                <a:latin typeface="Times New Roman"/>
                <a:cs typeface="Times New Roman"/>
              </a:rPr>
              <a:t>who </a:t>
            </a:r>
            <a:r>
              <a:rPr dirty="0" sz="1200">
                <a:latin typeface="Times New Roman"/>
                <a:cs typeface="Times New Roman"/>
              </a:rPr>
              <a:t>has to develop  the application from requirements. </a:t>
            </a:r>
            <a:r>
              <a:rPr dirty="0" sz="1200" spc="-5">
                <a:latin typeface="Times New Roman"/>
                <a:cs typeface="Times New Roman"/>
              </a:rPr>
              <a:t>As without </a:t>
            </a:r>
            <a:r>
              <a:rPr dirty="0" sz="1200">
                <a:latin typeface="Times New Roman"/>
                <a:cs typeface="Times New Roman"/>
              </a:rPr>
              <a:t>having an in-depth knowledge about the  </a:t>
            </a:r>
            <a:r>
              <a:rPr dirty="0" sz="1200" spc="-5">
                <a:latin typeface="Times New Roman"/>
                <a:cs typeface="Times New Roman"/>
              </a:rPr>
              <a:t>system </a:t>
            </a:r>
            <a:r>
              <a:rPr dirty="0" sz="1200">
                <a:latin typeface="Times New Roman"/>
                <a:cs typeface="Times New Roman"/>
              </a:rPr>
              <a:t>and the requirements from users, a tester cannot </a:t>
            </a:r>
            <a:r>
              <a:rPr dirty="0" sz="1200" spc="-5">
                <a:latin typeface="Times New Roman"/>
                <a:cs typeface="Times New Roman"/>
              </a:rPr>
              <a:t>write </a:t>
            </a:r>
            <a:r>
              <a:rPr dirty="0" sz="1200">
                <a:latin typeface="Times New Roman"/>
                <a:cs typeface="Times New Roman"/>
              </a:rPr>
              <a:t>test cases that can verify  and validate </a:t>
            </a:r>
            <a:r>
              <a:rPr dirty="0" sz="1200" spc="-5">
                <a:latin typeface="Times New Roman"/>
                <a:cs typeface="Times New Roman"/>
              </a:rPr>
              <a:t>software </a:t>
            </a:r>
            <a:r>
              <a:rPr dirty="0" sz="1200">
                <a:latin typeface="Times New Roman"/>
                <a:cs typeface="Times New Roman"/>
              </a:rPr>
              <a:t>application </a:t>
            </a:r>
            <a:r>
              <a:rPr dirty="0" sz="1200" spc="-5">
                <a:latin typeface="Times New Roman"/>
                <a:cs typeface="Times New Roman"/>
              </a:rPr>
              <a:t>with </a:t>
            </a:r>
            <a:r>
              <a:rPr dirty="0" sz="1200">
                <a:latin typeface="Times New Roman"/>
                <a:cs typeface="Times New Roman"/>
              </a:rPr>
              <a:t>respect to documented </a:t>
            </a:r>
            <a:r>
              <a:rPr dirty="0" sz="1200" spc="-5">
                <a:latin typeface="Times New Roman"/>
                <a:cs typeface="Times New Roman"/>
              </a:rPr>
              <a:t>specifications </a:t>
            </a:r>
            <a:r>
              <a:rPr dirty="0" sz="1200">
                <a:latin typeface="Times New Roman"/>
                <a:cs typeface="Times New Roman"/>
              </a:rPr>
              <a:t>and user  needs. Writing test cases and generating test data are processes that demand </a:t>
            </a:r>
            <a:r>
              <a:rPr dirty="0" sz="1200" spc="-5">
                <a:latin typeface="Times New Roman"/>
                <a:cs typeface="Times New Roman"/>
              </a:rPr>
              <a:t>scenario-  </a:t>
            </a:r>
            <a:r>
              <a:rPr dirty="0" sz="1200">
                <a:latin typeface="Times New Roman"/>
                <a:cs typeface="Times New Roman"/>
              </a:rPr>
              <a:t>building capabilities. These activities essentially require destructive instincts in a tester  for the purpose of breaking </a:t>
            </a:r>
            <a:r>
              <a:rPr dirty="0" sz="1200" spc="-5">
                <a:latin typeface="Times New Roman"/>
                <a:cs typeface="Times New Roman"/>
              </a:rPr>
              <a:t>system </a:t>
            </a:r>
            <a:r>
              <a:rPr dirty="0" sz="1200">
                <a:latin typeface="Times New Roman"/>
                <a:cs typeface="Times New Roman"/>
              </a:rPr>
              <a:t>to discover loopholes into its</a:t>
            </a:r>
            <a:r>
              <a:rPr dirty="0" sz="1200" spc="-114">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algn="just" marL="12700" marR="5080">
              <a:lnSpc>
                <a:spcPts val="1380"/>
              </a:lnSpc>
            </a:pPr>
            <a:r>
              <a:rPr dirty="0" sz="1200" spc="-5">
                <a:latin typeface="Times New Roman"/>
                <a:cs typeface="Times New Roman"/>
              </a:rPr>
              <a:t>At </a:t>
            </a:r>
            <a:r>
              <a:rPr dirty="0" sz="1200">
                <a:latin typeface="Times New Roman"/>
                <a:cs typeface="Times New Roman"/>
              </a:rPr>
              <a:t>the time </a:t>
            </a:r>
            <a:r>
              <a:rPr dirty="0" sz="1200" spc="-5">
                <a:latin typeface="Times New Roman"/>
                <a:cs typeface="Times New Roman"/>
              </a:rPr>
              <a:t>when </a:t>
            </a:r>
            <a:r>
              <a:rPr dirty="0" sz="1200">
                <a:latin typeface="Times New Roman"/>
                <a:cs typeface="Times New Roman"/>
              </a:rPr>
              <a:t>these two activities are being performed, merely initial design of the  application is completed. Therefore, tester uses his/her imagination to come up </a:t>
            </a:r>
            <a:r>
              <a:rPr dirty="0" sz="1200" spc="-5">
                <a:latin typeface="Times New Roman"/>
                <a:cs typeface="Times New Roman"/>
              </a:rPr>
              <a:t>with </a:t>
            </a:r>
            <a:r>
              <a:rPr dirty="0" sz="1200">
                <a:latin typeface="Times New Roman"/>
                <a:cs typeface="Times New Roman"/>
              </a:rPr>
              <a:t>use  patterns of the application that can help him/her in describing exact </a:t>
            </a:r>
            <a:r>
              <a:rPr dirty="0" sz="1200" spc="-5">
                <a:latin typeface="Times New Roman"/>
                <a:cs typeface="Times New Roman"/>
              </a:rPr>
              <a:t>steps </a:t>
            </a:r>
            <a:r>
              <a:rPr dirty="0" sz="1200">
                <a:latin typeface="Times New Roman"/>
                <a:cs typeface="Times New Roman"/>
              </a:rPr>
              <a:t>that </a:t>
            </a:r>
            <a:r>
              <a:rPr dirty="0" sz="1200" spc="-5">
                <a:latin typeface="Times New Roman"/>
                <a:cs typeface="Times New Roman"/>
              </a:rPr>
              <a:t>should </a:t>
            </a:r>
            <a:r>
              <a:rPr dirty="0" sz="1200">
                <a:latin typeface="Times New Roman"/>
                <a:cs typeface="Times New Roman"/>
              </a:rPr>
              <a:t>be  executed in order to test a particular functionality. </a:t>
            </a:r>
            <a:r>
              <a:rPr dirty="0" sz="1200" spc="-5">
                <a:latin typeface="Times New Roman"/>
                <a:cs typeface="Times New Roman"/>
              </a:rPr>
              <a:t>Moreover, </a:t>
            </a:r>
            <a:r>
              <a:rPr dirty="0" sz="1200">
                <a:latin typeface="Times New Roman"/>
                <a:cs typeface="Times New Roman"/>
              </a:rPr>
              <a:t>tester needs to figure out  loose points in the </a:t>
            </a:r>
            <a:r>
              <a:rPr dirty="0" sz="1200" spc="5">
                <a:latin typeface="Times New Roman"/>
                <a:cs typeface="Times New Roman"/>
              </a:rPr>
              <a:t>system </a:t>
            </a:r>
            <a:r>
              <a:rPr dirty="0" sz="1200">
                <a:latin typeface="Times New Roman"/>
                <a:cs typeface="Times New Roman"/>
              </a:rPr>
              <a:t>from </a:t>
            </a:r>
            <a:r>
              <a:rPr dirty="0" sz="1200" spc="-5">
                <a:latin typeface="Times New Roman"/>
                <a:cs typeface="Times New Roman"/>
              </a:rPr>
              <a:t>where </a:t>
            </a:r>
            <a:r>
              <a:rPr dirty="0" sz="1200">
                <a:latin typeface="Times New Roman"/>
                <a:cs typeface="Times New Roman"/>
              </a:rPr>
              <a:t>he/she can discover defects. </a:t>
            </a:r>
            <a:r>
              <a:rPr dirty="0" sz="1200" spc="-5">
                <a:latin typeface="Times New Roman"/>
                <a:cs typeface="Times New Roman"/>
              </a:rPr>
              <a:t>All </a:t>
            </a:r>
            <a:r>
              <a:rPr dirty="0" sz="1200">
                <a:latin typeface="Times New Roman"/>
                <a:cs typeface="Times New Roman"/>
              </a:rPr>
              <a:t>these activities are  highly imaginative and a tester is </a:t>
            </a:r>
            <a:r>
              <a:rPr dirty="0" sz="1200" spc="-5">
                <a:latin typeface="Times New Roman"/>
                <a:cs typeface="Times New Roman"/>
              </a:rPr>
              <a:t>supposed </a:t>
            </a:r>
            <a:r>
              <a:rPr dirty="0" sz="1200">
                <a:latin typeface="Times New Roman"/>
                <a:cs typeface="Times New Roman"/>
              </a:rPr>
              <a:t>to possess above average (if not excellent)  analytical</a:t>
            </a:r>
            <a:r>
              <a:rPr dirty="0" sz="1200" spc="-105">
                <a:latin typeface="Times New Roman"/>
                <a:cs typeface="Times New Roman"/>
              </a:rPr>
              <a:t> </a:t>
            </a:r>
            <a:r>
              <a:rPr dirty="0" sz="1200" spc="-5">
                <a:latin typeface="Times New Roman"/>
                <a:cs typeface="Times New Roman"/>
              </a:rPr>
              <a:t>skills.</a:t>
            </a:r>
            <a:endParaRPr sz="1200">
              <a:latin typeface="Times New Roman"/>
              <a:cs typeface="Times New Roman"/>
            </a:endParaRPr>
          </a:p>
          <a:p>
            <a:pPr algn="just" marL="12700" marR="6350">
              <a:lnSpc>
                <a:spcPts val="1380"/>
              </a:lnSpc>
            </a:pPr>
            <a:r>
              <a:rPr dirty="0" sz="1200">
                <a:latin typeface="Times New Roman"/>
                <a:cs typeface="Times New Roman"/>
              </a:rPr>
              <a:t>We </a:t>
            </a:r>
            <a:r>
              <a:rPr dirty="0" sz="1200" spc="-5">
                <a:latin typeface="Times New Roman"/>
                <a:cs typeface="Times New Roman"/>
              </a:rPr>
              <a:t>shall </a:t>
            </a:r>
            <a:r>
              <a:rPr dirty="0" sz="1200">
                <a:latin typeface="Times New Roman"/>
                <a:cs typeface="Times New Roman"/>
              </a:rPr>
              <a:t>explain the testing activities parallel to development activities </a:t>
            </a:r>
            <a:r>
              <a:rPr dirty="0" sz="1200" spc="-5">
                <a:latin typeface="Times New Roman"/>
                <a:cs typeface="Times New Roman"/>
              </a:rPr>
              <a:t>with </a:t>
            </a:r>
            <a:r>
              <a:rPr dirty="0" sz="1200">
                <a:latin typeface="Times New Roman"/>
                <a:cs typeface="Times New Roman"/>
              </a:rPr>
              <a:t>the help of  the following</a:t>
            </a:r>
            <a:r>
              <a:rPr dirty="0" sz="1200" spc="-105">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3707384"/>
            <a:ext cx="5513070" cy="4333240"/>
          </a:xfrm>
          <a:prstGeom prst="rect">
            <a:avLst/>
          </a:prstGeom>
        </p:spPr>
        <p:txBody>
          <a:bodyPr wrap="square" lIns="0" tIns="0" rIns="0" bIns="0" rtlCol="0" vert="horz">
            <a:spAutoFit/>
          </a:bodyPr>
          <a:lstStyle/>
          <a:p>
            <a:pPr marL="241300">
              <a:lnSpc>
                <a:spcPct val="100000"/>
              </a:lnSpc>
            </a:pPr>
            <a:r>
              <a:rPr dirty="0" sz="1600" spc="-10">
                <a:latin typeface="Times New Roman"/>
                <a:cs typeface="Times New Roman"/>
              </a:rPr>
              <a:t>Description</a:t>
            </a:r>
            <a:endParaRPr sz="1600">
              <a:latin typeface="Times New Roman"/>
              <a:cs typeface="Times New Roman"/>
            </a:endParaRPr>
          </a:p>
          <a:p>
            <a:pPr marL="469900" marR="6985" indent="-228600">
              <a:lnSpc>
                <a:spcPts val="1370"/>
              </a:lnSpc>
              <a:spcBef>
                <a:spcPts val="140"/>
              </a:spcBef>
              <a:buFont typeface="Symbol"/>
              <a:buChar char=""/>
              <a:tabLst>
                <a:tab pos="469265" algn="l"/>
                <a:tab pos="469900" algn="l"/>
              </a:tabLst>
            </a:pPr>
            <a:r>
              <a:rPr dirty="0" sz="1200" spc="-5">
                <a:latin typeface="Times New Roman"/>
                <a:cs typeface="Times New Roman"/>
              </a:rPr>
              <a:t>Functional specification </a:t>
            </a:r>
            <a:r>
              <a:rPr dirty="0" sz="1200">
                <a:latin typeface="Times New Roman"/>
                <a:cs typeface="Times New Roman"/>
              </a:rPr>
              <a:t>document is the </a:t>
            </a:r>
            <a:r>
              <a:rPr dirty="0" sz="1200" spc="-5">
                <a:latin typeface="Times New Roman"/>
                <a:cs typeface="Times New Roman"/>
              </a:rPr>
              <a:t>starting </a:t>
            </a:r>
            <a:r>
              <a:rPr dirty="0" sz="1200">
                <a:latin typeface="Times New Roman"/>
                <a:cs typeface="Times New Roman"/>
              </a:rPr>
              <a:t>point, base document for both  testing and the</a:t>
            </a:r>
            <a:r>
              <a:rPr dirty="0" sz="1200" spc="-114">
                <a:latin typeface="Times New Roman"/>
                <a:cs typeface="Times New Roman"/>
              </a:rPr>
              <a:t> </a:t>
            </a:r>
            <a:r>
              <a:rPr dirty="0" sz="1200">
                <a:latin typeface="Times New Roman"/>
                <a:cs typeface="Times New Roman"/>
              </a:rPr>
              <a:t>development</a:t>
            </a:r>
            <a:endParaRPr sz="1200">
              <a:latin typeface="Times New Roman"/>
              <a:cs typeface="Times New Roman"/>
            </a:endParaRPr>
          </a:p>
          <a:p>
            <a:pPr marL="469900" marR="8255" indent="-228600">
              <a:lnSpc>
                <a:spcPts val="1380"/>
              </a:lnSpc>
              <a:spcBef>
                <a:spcPts val="95"/>
              </a:spcBef>
              <a:buFont typeface="Symbol"/>
              <a:buChar char=""/>
              <a:tabLst>
                <a:tab pos="469265" algn="l"/>
                <a:tab pos="469900" algn="l"/>
              </a:tabLst>
            </a:pPr>
            <a:r>
              <a:rPr dirty="0" sz="1200">
                <a:latin typeface="Times New Roman"/>
                <a:cs typeface="Times New Roman"/>
              </a:rPr>
              <a:t>Right </a:t>
            </a:r>
            <a:r>
              <a:rPr dirty="0" sz="1200" spc="-5">
                <a:latin typeface="Times New Roman"/>
                <a:cs typeface="Times New Roman"/>
              </a:rPr>
              <a:t>side </a:t>
            </a:r>
            <a:r>
              <a:rPr dirty="0" sz="1200">
                <a:latin typeface="Times New Roman"/>
                <a:cs typeface="Times New Roman"/>
              </a:rPr>
              <a:t>boxes describe the development, </a:t>
            </a:r>
            <a:r>
              <a:rPr dirty="0" sz="1200" spc="-5">
                <a:latin typeface="Times New Roman"/>
                <a:cs typeface="Times New Roman"/>
              </a:rPr>
              <a:t>whereas, </a:t>
            </a:r>
            <a:r>
              <a:rPr dirty="0" sz="1200">
                <a:latin typeface="Times New Roman"/>
                <a:cs typeface="Times New Roman"/>
              </a:rPr>
              <a:t>left </a:t>
            </a:r>
            <a:r>
              <a:rPr dirty="0" sz="1200" spc="-5">
                <a:latin typeface="Times New Roman"/>
                <a:cs typeface="Times New Roman"/>
              </a:rPr>
              <a:t>side </a:t>
            </a:r>
            <a:r>
              <a:rPr dirty="0" sz="1200">
                <a:latin typeface="Times New Roman"/>
                <a:cs typeface="Times New Roman"/>
              </a:rPr>
              <a:t>boxes explain the  testing</a:t>
            </a:r>
            <a:r>
              <a:rPr dirty="0" sz="1200" spc="-105">
                <a:latin typeface="Times New Roman"/>
                <a:cs typeface="Times New Roman"/>
              </a:rPr>
              <a:t> </a:t>
            </a:r>
            <a:r>
              <a:rPr dirty="0" sz="1200">
                <a:latin typeface="Times New Roman"/>
                <a:cs typeface="Times New Roman"/>
              </a:rPr>
              <a:t>process</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Development </a:t>
            </a:r>
            <a:r>
              <a:rPr dirty="0" sz="1200">
                <a:latin typeface="Times New Roman"/>
                <a:cs typeface="Times New Roman"/>
              </a:rPr>
              <a:t>team is involved into the analysis, design and coding</a:t>
            </a:r>
            <a:r>
              <a:rPr dirty="0" sz="1200" spc="-125">
                <a:latin typeface="Times New Roman"/>
                <a:cs typeface="Times New Roman"/>
              </a:rPr>
              <a:t> </a:t>
            </a:r>
            <a:r>
              <a:rPr dirty="0" sz="1200">
                <a:latin typeface="Times New Roman"/>
                <a:cs typeface="Times New Roman"/>
              </a:rPr>
              <a:t>activities.</a:t>
            </a:r>
            <a:endParaRPr sz="1200">
              <a:latin typeface="Times New Roman"/>
              <a:cs typeface="Times New Roman"/>
            </a:endParaRPr>
          </a:p>
          <a:p>
            <a:pPr marL="469900" marR="6985" indent="-228600">
              <a:lnSpc>
                <a:spcPts val="1370"/>
              </a:lnSpc>
              <a:spcBef>
                <a:spcPts val="125"/>
              </a:spcBef>
              <a:buFont typeface="Symbol"/>
              <a:buChar char=""/>
              <a:tabLst>
                <a:tab pos="469265" algn="l"/>
                <a:tab pos="469900" algn="l"/>
              </a:tabLst>
            </a:pPr>
            <a:r>
              <a:rPr dirty="0" sz="1200">
                <a:latin typeface="Times New Roman"/>
                <a:cs typeface="Times New Roman"/>
              </a:rPr>
              <a:t>Whereas, testing team too is busy in analysis of requirements, for test planning,  test cases and test data</a:t>
            </a:r>
            <a:r>
              <a:rPr dirty="0" sz="1200" spc="-120">
                <a:latin typeface="Times New Roman"/>
                <a:cs typeface="Times New Roman"/>
              </a:rPr>
              <a:t> </a:t>
            </a:r>
            <a:r>
              <a:rPr dirty="0" sz="1200">
                <a:latin typeface="Times New Roman"/>
                <a:cs typeface="Times New Roman"/>
              </a:rPr>
              <a:t>generation.</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System </a:t>
            </a:r>
            <a:r>
              <a:rPr dirty="0" sz="1200">
                <a:latin typeface="Times New Roman"/>
                <a:cs typeface="Times New Roman"/>
              </a:rPr>
              <a:t>comes into testing after development is</a:t>
            </a:r>
            <a:r>
              <a:rPr dirty="0" sz="1200" spc="-114">
                <a:latin typeface="Times New Roman"/>
                <a:cs typeface="Times New Roman"/>
              </a:rPr>
              <a:t> </a:t>
            </a:r>
            <a:r>
              <a:rPr dirty="0" sz="1200">
                <a:latin typeface="Times New Roman"/>
                <a:cs typeface="Times New Roman"/>
              </a:rPr>
              <a:t>completed.</a:t>
            </a:r>
            <a:endParaRPr sz="1200">
              <a:latin typeface="Times New Roman"/>
              <a:cs typeface="Times New Roman"/>
            </a:endParaRPr>
          </a:p>
          <a:p>
            <a:pPr marL="469900" marR="6985" indent="-228600">
              <a:lnSpc>
                <a:spcPts val="1370"/>
              </a:lnSpc>
              <a:spcBef>
                <a:spcPts val="125"/>
              </a:spcBef>
              <a:buFont typeface="Symbol"/>
              <a:buChar char=""/>
              <a:tabLst>
                <a:tab pos="469265" algn="l"/>
                <a:tab pos="469900" algn="l"/>
              </a:tabLst>
            </a:pPr>
            <a:r>
              <a:rPr dirty="0" sz="1200">
                <a:latin typeface="Times New Roman"/>
                <a:cs typeface="Times New Roman"/>
              </a:rPr>
              <a:t>Test </a:t>
            </a:r>
            <a:r>
              <a:rPr dirty="0" sz="1200" spc="5">
                <a:latin typeface="Times New Roman"/>
                <a:cs typeface="Times New Roman"/>
              </a:rPr>
              <a:t>cases are </a:t>
            </a:r>
            <a:r>
              <a:rPr dirty="0" sz="1200">
                <a:latin typeface="Times New Roman"/>
                <a:cs typeface="Times New Roman"/>
              </a:rPr>
              <a:t>executed </a:t>
            </a:r>
            <a:r>
              <a:rPr dirty="0" sz="1200" spc="-5">
                <a:latin typeface="Times New Roman"/>
                <a:cs typeface="Times New Roman"/>
              </a:rPr>
              <a:t>with </a:t>
            </a:r>
            <a:r>
              <a:rPr dirty="0" sz="1200">
                <a:latin typeface="Times New Roman"/>
                <a:cs typeface="Times New Roman"/>
              </a:rPr>
              <a:t>test data and actual results (application behavior) </a:t>
            </a:r>
            <a:r>
              <a:rPr dirty="0" sz="1200" spc="5">
                <a:latin typeface="Times New Roman"/>
                <a:cs typeface="Times New Roman"/>
              </a:rPr>
              <a:t>are  </a:t>
            </a:r>
            <a:r>
              <a:rPr dirty="0" sz="1200">
                <a:latin typeface="Times New Roman"/>
                <a:cs typeface="Times New Roman"/>
              </a:rPr>
              <a:t>compared </a:t>
            </a:r>
            <a:r>
              <a:rPr dirty="0" sz="1200" spc="-5">
                <a:latin typeface="Times New Roman"/>
                <a:cs typeface="Times New Roman"/>
              </a:rPr>
              <a:t>with </a:t>
            </a:r>
            <a:r>
              <a:rPr dirty="0" sz="1200">
                <a:latin typeface="Times New Roman"/>
                <a:cs typeface="Times New Roman"/>
              </a:rPr>
              <a:t>the expected</a:t>
            </a:r>
            <a:r>
              <a:rPr dirty="0" sz="1200" spc="-105">
                <a:latin typeface="Times New Roman"/>
                <a:cs typeface="Times New Roman"/>
              </a:rPr>
              <a:t> </a:t>
            </a:r>
            <a:r>
              <a:rPr dirty="0" sz="1200">
                <a:latin typeface="Times New Roman"/>
                <a:cs typeface="Times New Roman"/>
              </a:rPr>
              <a:t>results,</a:t>
            </a:r>
            <a:endParaRPr sz="1200">
              <a:latin typeface="Times New Roman"/>
              <a:cs typeface="Times New Roman"/>
            </a:endParaRPr>
          </a:p>
          <a:p>
            <a:pPr marL="469900" marR="6350" indent="-228600">
              <a:lnSpc>
                <a:spcPts val="1370"/>
              </a:lnSpc>
              <a:spcBef>
                <a:spcPts val="105"/>
              </a:spcBef>
              <a:buFont typeface="Symbol"/>
              <a:buChar char=""/>
              <a:tabLst>
                <a:tab pos="469265" algn="l"/>
                <a:tab pos="469900" algn="l"/>
              </a:tabLst>
            </a:pPr>
            <a:r>
              <a:rPr dirty="0" sz="1200" spc="-5">
                <a:latin typeface="Times New Roman"/>
                <a:cs typeface="Times New Roman"/>
              </a:rPr>
              <a:t>Upon </a:t>
            </a:r>
            <a:r>
              <a:rPr dirty="0" sz="1200">
                <a:latin typeface="Times New Roman"/>
                <a:cs typeface="Times New Roman"/>
              </a:rPr>
              <a:t>discovering defects, tester generates the bug report and </a:t>
            </a:r>
            <a:r>
              <a:rPr dirty="0" sz="1200" spc="-5">
                <a:latin typeface="Times New Roman"/>
                <a:cs typeface="Times New Roman"/>
              </a:rPr>
              <a:t>sends </a:t>
            </a:r>
            <a:r>
              <a:rPr dirty="0" sz="1200">
                <a:latin typeface="Times New Roman"/>
                <a:cs typeface="Times New Roman"/>
              </a:rPr>
              <a:t>it to the  development team for</a:t>
            </a:r>
            <a:r>
              <a:rPr dirty="0" sz="1200" spc="-105">
                <a:latin typeface="Times New Roman"/>
                <a:cs typeface="Times New Roman"/>
              </a:rPr>
              <a:t> </a:t>
            </a:r>
            <a:r>
              <a:rPr dirty="0" sz="1200">
                <a:latin typeface="Times New Roman"/>
                <a:cs typeface="Times New Roman"/>
              </a:rPr>
              <a:t>fixing.</a:t>
            </a:r>
            <a:endParaRPr sz="1200">
              <a:latin typeface="Times New Roman"/>
              <a:cs typeface="Times New Roman"/>
            </a:endParaRPr>
          </a:p>
          <a:p>
            <a:pPr marL="469900" marR="8255" indent="-228600">
              <a:lnSpc>
                <a:spcPts val="1380"/>
              </a:lnSpc>
              <a:spcBef>
                <a:spcPts val="95"/>
              </a:spcBef>
              <a:buFont typeface="Symbol"/>
              <a:buChar char=""/>
              <a:tabLst>
                <a:tab pos="469265" algn="l"/>
                <a:tab pos="469900" algn="l"/>
              </a:tabLst>
            </a:pPr>
            <a:r>
              <a:rPr dirty="0" sz="1200" spc="-5">
                <a:latin typeface="Times New Roman"/>
                <a:cs typeface="Times New Roman"/>
              </a:rPr>
              <a:t>Development </a:t>
            </a:r>
            <a:r>
              <a:rPr dirty="0" sz="1200">
                <a:latin typeface="Times New Roman"/>
                <a:cs typeface="Times New Roman"/>
              </a:rPr>
              <a:t>team runs the </a:t>
            </a:r>
            <a:r>
              <a:rPr dirty="0" sz="1200" spc="-5">
                <a:latin typeface="Times New Roman"/>
                <a:cs typeface="Times New Roman"/>
              </a:rPr>
              <a:t>scenario </a:t>
            </a:r>
            <a:r>
              <a:rPr dirty="0" sz="1200">
                <a:latin typeface="Times New Roman"/>
                <a:cs typeface="Times New Roman"/>
              </a:rPr>
              <a:t>as described in the bug report and try to  reproduce the</a:t>
            </a:r>
            <a:r>
              <a:rPr dirty="0" sz="1200" spc="-105">
                <a:latin typeface="Times New Roman"/>
                <a:cs typeface="Times New Roman"/>
              </a:rPr>
              <a:t> </a:t>
            </a:r>
            <a:r>
              <a:rPr dirty="0" sz="1200">
                <a:latin typeface="Times New Roman"/>
                <a:cs typeface="Times New Roman"/>
              </a:rPr>
              <a:t>defect.</a:t>
            </a:r>
            <a:endParaRPr sz="1200">
              <a:latin typeface="Times New Roman"/>
              <a:cs typeface="Times New Roman"/>
            </a:endParaRPr>
          </a:p>
          <a:p>
            <a:pPr algn="just" marL="469900" marR="5080" indent="-228600">
              <a:lnSpc>
                <a:spcPct val="95400"/>
              </a:lnSpc>
              <a:spcBef>
                <a:spcPts val="65"/>
              </a:spcBef>
              <a:buFont typeface="Symbol"/>
              <a:buChar char=""/>
              <a:tabLst>
                <a:tab pos="469900" algn="l"/>
              </a:tabLst>
            </a:pPr>
            <a:r>
              <a:rPr dirty="0" sz="1200">
                <a:latin typeface="Times New Roman"/>
                <a:cs typeface="Times New Roman"/>
              </a:rPr>
              <a:t>If the defect is reproduced in the development environment, the development  team identifies the root cause, fixes it and </a:t>
            </a:r>
            <a:r>
              <a:rPr dirty="0" sz="1200" spc="-5">
                <a:latin typeface="Times New Roman"/>
                <a:cs typeface="Times New Roman"/>
              </a:rPr>
              <a:t>sends </a:t>
            </a:r>
            <a:r>
              <a:rPr dirty="0" sz="1200">
                <a:latin typeface="Times New Roman"/>
                <a:cs typeface="Times New Roman"/>
              </a:rPr>
              <a:t>the patch to the testing team  along </a:t>
            </a:r>
            <a:r>
              <a:rPr dirty="0" sz="1200" spc="-5">
                <a:latin typeface="Times New Roman"/>
                <a:cs typeface="Times New Roman"/>
              </a:rPr>
              <a:t>with </a:t>
            </a:r>
            <a:r>
              <a:rPr dirty="0" sz="1200">
                <a:latin typeface="Times New Roman"/>
                <a:cs typeface="Times New Roman"/>
              </a:rPr>
              <a:t>a bug resolution</a:t>
            </a:r>
            <a:r>
              <a:rPr dirty="0" sz="1200" spc="-95">
                <a:latin typeface="Times New Roman"/>
                <a:cs typeface="Times New Roman"/>
              </a:rPr>
              <a:t> </a:t>
            </a:r>
            <a:r>
              <a:rPr dirty="0" sz="1200">
                <a:latin typeface="Times New Roman"/>
                <a:cs typeface="Times New Roman"/>
              </a:rPr>
              <a:t>report.</a:t>
            </a:r>
            <a:endParaRPr sz="1200">
              <a:latin typeface="Times New Roman"/>
              <a:cs typeface="Times New Roman"/>
            </a:endParaRPr>
          </a:p>
          <a:p>
            <a:pPr marL="469900" marR="6350" indent="-228600">
              <a:lnSpc>
                <a:spcPts val="1370"/>
              </a:lnSpc>
              <a:spcBef>
                <a:spcPts val="140"/>
              </a:spcBef>
              <a:buFont typeface="Symbol"/>
              <a:buChar char=""/>
              <a:tabLst>
                <a:tab pos="469265" algn="l"/>
                <a:tab pos="469900" algn="l"/>
              </a:tabLst>
            </a:pPr>
            <a:r>
              <a:rPr dirty="0" sz="1200">
                <a:latin typeface="Times New Roman"/>
                <a:cs typeface="Times New Roman"/>
              </a:rPr>
              <a:t>Testing team incorporates the fix (checking in), runs the </a:t>
            </a:r>
            <a:r>
              <a:rPr dirty="0" sz="1200" spc="-5">
                <a:latin typeface="Times New Roman"/>
                <a:cs typeface="Times New Roman"/>
              </a:rPr>
              <a:t>same </a:t>
            </a:r>
            <a:r>
              <a:rPr dirty="0" sz="1200">
                <a:latin typeface="Times New Roman"/>
                <a:cs typeface="Times New Roman"/>
              </a:rPr>
              <a:t>test case/scenario  again and verifies the</a:t>
            </a:r>
            <a:r>
              <a:rPr dirty="0" sz="1200" spc="-114">
                <a:latin typeface="Times New Roman"/>
                <a:cs typeface="Times New Roman"/>
              </a:rPr>
              <a:t> </a:t>
            </a:r>
            <a:r>
              <a:rPr dirty="0" sz="1200">
                <a:latin typeface="Times New Roman"/>
                <a:cs typeface="Times New Roman"/>
              </a:rPr>
              <a:t>fix.</a:t>
            </a:r>
            <a:endParaRPr sz="1200">
              <a:latin typeface="Times New Roman"/>
              <a:cs typeface="Times New Roman"/>
            </a:endParaRPr>
          </a:p>
          <a:p>
            <a:pPr marL="469900" marR="8890" indent="-228600">
              <a:lnSpc>
                <a:spcPts val="1370"/>
              </a:lnSpc>
              <a:spcBef>
                <a:spcPts val="105"/>
              </a:spcBef>
              <a:buFont typeface="Symbol"/>
              <a:buChar char=""/>
              <a:tabLst>
                <a:tab pos="469265" algn="l"/>
                <a:tab pos="469900" algn="l"/>
              </a:tabLst>
            </a:pPr>
            <a:r>
              <a:rPr dirty="0" sz="1200">
                <a:latin typeface="Times New Roman"/>
                <a:cs typeface="Times New Roman"/>
              </a:rPr>
              <a:t>If problem does not appear again testing team closes down the defect, otherwise,  it is reported</a:t>
            </a:r>
            <a:r>
              <a:rPr dirty="0" sz="1200" spc="-105">
                <a:latin typeface="Times New Roman"/>
                <a:cs typeface="Times New Roman"/>
              </a:rPr>
              <a:t> </a:t>
            </a:r>
            <a:r>
              <a:rPr dirty="0" sz="1200">
                <a:latin typeface="Times New Roman"/>
                <a:cs typeface="Times New Roman"/>
              </a:rPr>
              <a:t>again.</a:t>
            </a:r>
            <a:endParaRPr sz="1200">
              <a:latin typeface="Times New Roman"/>
              <a:cs typeface="Times New Roman"/>
            </a:endParaRPr>
          </a:p>
          <a:p>
            <a:pPr marL="12700">
              <a:lnSpc>
                <a:spcPct val="100000"/>
              </a:lnSpc>
              <a:spcBef>
                <a:spcPts val="25"/>
              </a:spcBef>
            </a:pPr>
            <a:r>
              <a:rPr dirty="0" sz="1800">
                <a:latin typeface="Tahoma"/>
                <a:cs typeface="Tahoma"/>
              </a:rPr>
              <a:t>11.5 The </a:t>
            </a:r>
            <a:r>
              <a:rPr dirty="0" sz="1800" spc="-5">
                <a:latin typeface="Tahoma"/>
                <a:cs typeface="Tahoma"/>
              </a:rPr>
              <a:t>Developer </a:t>
            </a:r>
            <a:r>
              <a:rPr dirty="0" sz="1800">
                <a:latin typeface="Tahoma"/>
                <a:cs typeface="Tahoma"/>
              </a:rPr>
              <a:t>and</a:t>
            </a:r>
            <a:r>
              <a:rPr dirty="0" sz="1800" spc="-85">
                <a:latin typeface="Tahoma"/>
                <a:cs typeface="Tahoma"/>
              </a:rPr>
              <a:t> </a:t>
            </a:r>
            <a:r>
              <a:rPr dirty="0" sz="1800">
                <a:latin typeface="Tahoma"/>
                <a:cs typeface="Tahoma"/>
              </a:rPr>
              <a:t>Tester</a:t>
            </a:r>
            <a:endParaRPr sz="1800">
              <a:latin typeface="Tahoma"/>
              <a:cs typeface="Tahoma"/>
            </a:endParaRPr>
          </a:p>
        </p:txBody>
      </p:sp>
      <p:graphicFrame>
        <p:nvGraphicFramePr>
          <p:cNvPr id="6" name="object 6"/>
          <p:cNvGraphicFramePr>
            <a:graphicFrameLocks noGrp="1"/>
          </p:cNvGraphicFramePr>
          <p:nvPr/>
        </p:nvGraphicFramePr>
        <p:xfrm>
          <a:off x="1071372" y="8036052"/>
          <a:ext cx="5633085" cy="784860"/>
        </p:xfrm>
        <a:graphic>
          <a:graphicData uri="http://schemas.openxmlformats.org/drawingml/2006/table">
            <a:tbl>
              <a:tblPr firstRow="1" bandRow="1">
                <a:tableStyleId>{2D5ABB26-0587-4C30-8999-92F81FD0307C}</a:tableStyleId>
              </a:tblPr>
              <a:tblGrid>
                <a:gridCol w="2811780"/>
                <a:gridCol w="2811779"/>
              </a:tblGrid>
              <a:tr h="240791">
                <a:tc>
                  <a:txBody>
                    <a:bodyPr/>
                    <a:lstStyle/>
                    <a:p>
                      <a:pPr marL="294005">
                        <a:lnSpc>
                          <a:spcPts val="1770"/>
                        </a:lnSpc>
                      </a:pPr>
                      <a:r>
                        <a:rPr dirty="0" sz="1600" spc="-10">
                          <a:latin typeface="Times New Roman"/>
                          <a:cs typeface="Times New Roman"/>
                        </a:rPr>
                        <a:t>Development</a:t>
                      </a:r>
                      <a:endParaRPr sz="16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a:lnSpc>
                          <a:spcPts val="1770"/>
                        </a:lnSpc>
                      </a:pPr>
                      <a:r>
                        <a:rPr dirty="0" sz="1600" spc="-5">
                          <a:latin typeface="Times New Roman"/>
                          <a:cs typeface="Times New Roman"/>
                        </a:rPr>
                        <a:t>Testing</a:t>
                      </a:r>
                      <a:endParaRPr sz="16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marL="65405">
                        <a:lnSpc>
                          <a:spcPts val="1320"/>
                        </a:lnSpc>
                      </a:pPr>
                      <a:r>
                        <a:rPr dirty="0" sz="1200" spc="-5">
                          <a:latin typeface="Times New Roman"/>
                          <a:cs typeface="Times New Roman"/>
                        </a:rPr>
                        <a:t>Development </a:t>
                      </a:r>
                      <a:r>
                        <a:rPr dirty="0" sz="1200">
                          <a:latin typeface="Times New Roman"/>
                          <a:cs typeface="Times New Roman"/>
                        </a:rPr>
                        <a:t>is a creative</a:t>
                      </a:r>
                      <a:r>
                        <a:rPr dirty="0" sz="1200" spc="-95">
                          <a:latin typeface="Times New Roman"/>
                          <a:cs typeface="Times New Roman"/>
                        </a:rPr>
                        <a:t> </a:t>
                      </a:r>
                      <a:r>
                        <a:rPr dirty="0" sz="1200">
                          <a:latin typeface="Times New Roman"/>
                          <a:cs typeface="Times New Roman"/>
                        </a:rPr>
                        <a:t>activity</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Testing is a destructive</a:t>
                      </a:r>
                      <a:r>
                        <a:rPr dirty="0" sz="1200" spc="-110">
                          <a:latin typeface="Times New Roman"/>
                          <a:cs typeface="Times New Roman"/>
                        </a:rPr>
                        <a:t> </a:t>
                      </a:r>
                      <a:r>
                        <a:rPr dirty="0" sz="1200">
                          <a:latin typeface="Times New Roman"/>
                          <a:cs typeface="Times New Roman"/>
                        </a:rPr>
                        <a:t>activity</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56615">
                <a:tc>
                  <a:txBody>
                    <a:bodyPr/>
                    <a:lstStyle/>
                    <a:p>
                      <a:pPr marL="65405">
                        <a:lnSpc>
                          <a:spcPts val="1290"/>
                        </a:lnSpc>
                      </a:pPr>
                      <a:r>
                        <a:rPr dirty="0" sz="1200" spc="-5">
                          <a:latin typeface="Times New Roman"/>
                          <a:cs typeface="Times New Roman"/>
                        </a:rPr>
                        <a:t>Objective </a:t>
                      </a:r>
                      <a:r>
                        <a:rPr dirty="0" sz="1200">
                          <a:latin typeface="Times New Roman"/>
                          <a:cs typeface="Times New Roman"/>
                        </a:rPr>
                        <a:t>of development  is to </a:t>
                      </a:r>
                      <a:r>
                        <a:rPr dirty="0" sz="1200" spc="-5">
                          <a:latin typeface="Times New Roman"/>
                          <a:cs typeface="Times New Roman"/>
                        </a:rPr>
                        <a:t>show   </a:t>
                      </a:r>
                      <a:r>
                        <a:rPr dirty="0" sz="1200" spc="35">
                          <a:latin typeface="Times New Roman"/>
                          <a:cs typeface="Times New Roman"/>
                        </a:rPr>
                        <a:t> </a:t>
                      </a:r>
                      <a:r>
                        <a:rPr dirty="0" sz="1200">
                          <a:latin typeface="Times New Roman"/>
                          <a:cs typeface="Times New Roman"/>
                        </a:rPr>
                        <a:t>that</a:t>
                      </a:r>
                      <a:endParaRPr sz="1200">
                        <a:latin typeface="Times New Roman"/>
                        <a:cs typeface="Times New Roman"/>
                      </a:endParaRPr>
                    </a:p>
                    <a:p>
                      <a:pPr marL="65405">
                        <a:lnSpc>
                          <a:spcPts val="1410"/>
                        </a:lnSpc>
                      </a:pPr>
                      <a:r>
                        <a:rPr dirty="0" sz="1200">
                          <a:latin typeface="Times New Roman"/>
                          <a:cs typeface="Times New Roman"/>
                        </a:rPr>
                        <a:t>the program</a:t>
                      </a:r>
                      <a:r>
                        <a:rPr dirty="0" sz="1200" spc="-105">
                          <a:latin typeface="Times New Roman"/>
                          <a:cs typeface="Times New Roman"/>
                        </a:rPr>
                        <a:t> </a:t>
                      </a:r>
                      <a:r>
                        <a:rPr dirty="0" sz="1200" spc="-5">
                          <a:latin typeface="Times New Roman"/>
                          <a:cs typeface="Times New Roman"/>
                        </a:rPr>
                        <a:t>works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spc="-5">
                          <a:latin typeface="Times New Roman"/>
                          <a:cs typeface="Times New Roman"/>
                        </a:rPr>
                        <a:t>Objective  </a:t>
                      </a:r>
                      <a:r>
                        <a:rPr dirty="0" sz="1200">
                          <a:latin typeface="Times New Roman"/>
                          <a:cs typeface="Times New Roman"/>
                        </a:rPr>
                        <a:t>of  testing  is  to  </a:t>
                      </a:r>
                      <a:r>
                        <a:rPr dirty="0" sz="1200" spc="-5">
                          <a:latin typeface="Times New Roman"/>
                          <a:cs typeface="Times New Roman"/>
                        </a:rPr>
                        <a:t>show  </a:t>
                      </a:r>
                      <a:r>
                        <a:rPr dirty="0" sz="1200">
                          <a:latin typeface="Times New Roman"/>
                          <a:cs typeface="Times New Roman"/>
                        </a:rPr>
                        <a:t>that  </a:t>
                      </a:r>
                      <a:r>
                        <a:rPr dirty="0" sz="1200" spc="85">
                          <a:latin typeface="Times New Roman"/>
                          <a:cs typeface="Times New Roman"/>
                        </a:rPr>
                        <a:t> </a:t>
                      </a:r>
                      <a:r>
                        <a:rPr dirty="0" sz="1200">
                          <a:latin typeface="Times New Roman"/>
                          <a:cs typeface="Times New Roman"/>
                        </a:rPr>
                        <a:t>the</a:t>
                      </a:r>
                      <a:endParaRPr sz="1200">
                        <a:latin typeface="Times New Roman"/>
                        <a:cs typeface="Times New Roman"/>
                      </a:endParaRPr>
                    </a:p>
                    <a:p>
                      <a:pPr marL="65405">
                        <a:lnSpc>
                          <a:spcPts val="1410"/>
                        </a:lnSpc>
                      </a:pPr>
                      <a:r>
                        <a:rPr dirty="0" sz="1200">
                          <a:latin typeface="Times New Roman"/>
                          <a:cs typeface="Times New Roman"/>
                        </a:rPr>
                        <a:t>program does not</a:t>
                      </a:r>
                      <a:r>
                        <a:rPr dirty="0" sz="1200" spc="-100">
                          <a:latin typeface="Times New Roman"/>
                          <a:cs typeface="Times New Roman"/>
                        </a:rPr>
                        <a:t> </a:t>
                      </a:r>
                      <a:r>
                        <a:rPr dirty="0" sz="1200" spc="-5">
                          <a:latin typeface="Times New Roman"/>
                          <a:cs typeface="Times New Roman"/>
                        </a:rPr>
                        <a:t>work</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7" name="object 7"/>
          <p:cNvSpPr/>
          <p:nvPr/>
        </p:nvSpPr>
        <p:spPr>
          <a:xfrm>
            <a:off x="1143000" y="3722623"/>
            <a:ext cx="5506720" cy="0"/>
          </a:xfrm>
          <a:custGeom>
            <a:avLst/>
            <a:gdLst/>
            <a:ahLst/>
            <a:cxnLst/>
            <a:rect l="l" t="t" r="r" b="b"/>
            <a:pathLst>
              <a:path w="5506720" h="0">
                <a:moveTo>
                  <a:pt x="0" y="0"/>
                </a:moveTo>
                <a:lnTo>
                  <a:pt x="5506211" y="0"/>
                </a:lnTo>
              </a:path>
            </a:pathLst>
          </a:custGeom>
          <a:ln w="5079">
            <a:solidFill>
              <a:srgbClr val="000000"/>
            </a:solidFill>
          </a:ln>
        </p:spPr>
        <p:txBody>
          <a:bodyPr wrap="square" lIns="0" tIns="0" rIns="0" bIns="0" rtlCol="0"/>
          <a:lstStyle/>
          <a:p/>
        </p:txBody>
      </p:sp>
      <p:sp>
        <p:nvSpPr>
          <p:cNvPr id="8" name="object 8"/>
          <p:cNvSpPr/>
          <p:nvPr/>
        </p:nvSpPr>
        <p:spPr>
          <a:xfrm>
            <a:off x="1143000" y="3717544"/>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9" name="object 9"/>
          <p:cNvSpPr/>
          <p:nvPr/>
        </p:nvSpPr>
        <p:spPr>
          <a:xfrm>
            <a:off x="1147572" y="923544"/>
            <a:ext cx="0" cy="2791460"/>
          </a:xfrm>
          <a:custGeom>
            <a:avLst/>
            <a:gdLst/>
            <a:ahLst/>
            <a:cxnLst/>
            <a:rect l="l" t="t" r="r" b="b"/>
            <a:pathLst>
              <a:path w="0" h="2791460">
                <a:moveTo>
                  <a:pt x="0" y="0"/>
                </a:moveTo>
                <a:lnTo>
                  <a:pt x="0" y="2791460"/>
                </a:lnTo>
              </a:path>
            </a:pathLst>
          </a:custGeom>
          <a:ln w="9143">
            <a:solidFill>
              <a:srgbClr val="000000"/>
            </a:solidFill>
          </a:ln>
        </p:spPr>
        <p:txBody>
          <a:bodyPr wrap="square" lIns="0" tIns="0" rIns="0" bIns="0" rtlCol="0"/>
          <a:lstStyle/>
          <a:p/>
        </p:txBody>
      </p:sp>
      <p:sp>
        <p:nvSpPr>
          <p:cNvPr id="10" name="object 10"/>
          <p:cNvSpPr/>
          <p:nvPr/>
        </p:nvSpPr>
        <p:spPr>
          <a:xfrm>
            <a:off x="1143000" y="921003"/>
            <a:ext cx="5080" cy="0"/>
          </a:xfrm>
          <a:custGeom>
            <a:avLst/>
            <a:gdLst/>
            <a:ahLst/>
            <a:cxnLst/>
            <a:rect l="l" t="t" r="r" b="b"/>
            <a:pathLst>
              <a:path w="5080" h="0">
                <a:moveTo>
                  <a:pt x="0" y="0"/>
                </a:moveTo>
                <a:lnTo>
                  <a:pt x="4571" y="0"/>
                </a:lnTo>
              </a:path>
            </a:pathLst>
          </a:custGeom>
          <a:ln w="5080">
            <a:solidFill>
              <a:srgbClr val="000000"/>
            </a:solidFill>
          </a:ln>
        </p:spPr>
        <p:txBody>
          <a:bodyPr wrap="square" lIns="0" tIns="0" rIns="0" bIns="0" rtlCol="0"/>
          <a:lstStyle/>
          <a:p/>
        </p:txBody>
      </p:sp>
      <p:sp>
        <p:nvSpPr>
          <p:cNvPr id="11" name="object 11"/>
          <p:cNvSpPr/>
          <p:nvPr/>
        </p:nvSpPr>
        <p:spPr>
          <a:xfrm>
            <a:off x="1143000" y="916558"/>
            <a:ext cx="5506720" cy="0"/>
          </a:xfrm>
          <a:custGeom>
            <a:avLst/>
            <a:gdLst/>
            <a:ahLst/>
            <a:cxnLst/>
            <a:rect l="l" t="t" r="r" b="b"/>
            <a:pathLst>
              <a:path w="5506720" h="0">
                <a:moveTo>
                  <a:pt x="0" y="0"/>
                </a:moveTo>
                <a:lnTo>
                  <a:pt x="5506211" y="0"/>
                </a:lnTo>
              </a:path>
            </a:pathLst>
          </a:custGeom>
          <a:ln w="3809">
            <a:solidFill>
              <a:srgbClr val="000000"/>
            </a:solidFill>
          </a:ln>
        </p:spPr>
        <p:txBody>
          <a:bodyPr wrap="square" lIns="0" tIns="0" rIns="0" bIns="0" rtlCol="0"/>
          <a:lstStyle/>
          <a:p/>
        </p:txBody>
      </p:sp>
      <p:sp>
        <p:nvSpPr>
          <p:cNvPr id="12" name="object 12"/>
          <p:cNvSpPr/>
          <p:nvPr/>
        </p:nvSpPr>
        <p:spPr>
          <a:xfrm>
            <a:off x="1147572" y="3717797"/>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3" name="object 13"/>
          <p:cNvSpPr/>
          <p:nvPr/>
        </p:nvSpPr>
        <p:spPr>
          <a:xfrm>
            <a:off x="1152144" y="3717797"/>
            <a:ext cx="5488305" cy="0"/>
          </a:xfrm>
          <a:custGeom>
            <a:avLst/>
            <a:gdLst/>
            <a:ahLst/>
            <a:cxnLst/>
            <a:rect l="l" t="t" r="r" b="b"/>
            <a:pathLst>
              <a:path w="5488305" h="0">
                <a:moveTo>
                  <a:pt x="0" y="0"/>
                </a:moveTo>
                <a:lnTo>
                  <a:pt x="5487923" y="0"/>
                </a:lnTo>
              </a:path>
            </a:pathLst>
          </a:custGeom>
          <a:ln w="4572">
            <a:solidFill>
              <a:srgbClr val="000000"/>
            </a:solidFill>
          </a:ln>
        </p:spPr>
        <p:txBody>
          <a:bodyPr wrap="square" lIns="0" tIns="0" rIns="0" bIns="0" rtlCol="0"/>
          <a:lstStyle/>
          <a:p/>
        </p:txBody>
      </p:sp>
      <p:sp>
        <p:nvSpPr>
          <p:cNvPr id="14" name="object 14"/>
          <p:cNvSpPr/>
          <p:nvPr/>
        </p:nvSpPr>
        <p:spPr>
          <a:xfrm>
            <a:off x="6640068" y="3717544"/>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5" name="object 15"/>
          <p:cNvSpPr/>
          <p:nvPr/>
        </p:nvSpPr>
        <p:spPr>
          <a:xfrm>
            <a:off x="6644640" y="923544"/>
            <a:ext cx="0" cy="2791460"/>
          </a:xfrm>
          <a:custGeom>
            <a:avLst/>
            <a:gdLst/>
            <a:ahLst/>
            <a:cxnLst/>
            <a:rect l="l" t="t" r="r" b="b"/>
            <a:pathLst>
              <a:path w="0" h="2791460">
                <a:moveTo>
                  <a:pt x="0" y="0"/>
                </a:moveTo>
                <a:lnTo>
                  <a:pt x="0" y="2791460"/>
                </a:lnTo>
              </a:path>
            </a:pathLst>
          </a:custGeom>
          <a:ln w="9144">
            <a:solidFill>
              <a:srgbClr val="000000"/>
            </a:solidFill>
          </a:ln>
        </p:spPr>
        <p:txBody>
          <a:bodyPr wrap="square" lIns="0" tIns="0" rIns="0" bIns="0" rtlCol="0"/>
          <a:lstStyle/>
          <a:p/>
        </p:txBody>
      </p:sp>
      <p:sp>
        <p:nvSpPr>
          <p:cNvPr id="16" name="object 16"/>
          <p:cNvSpPr/>
          <p:nvPr/>
        </p:nvSpPr>
        <p:spPr>
          <a:xfrm>
            <a:off x="6640068" y="921003"/>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7" name="object 17"/>
          <p:cNvSpPr/>
          <p:nvPr/>
        </p:nvSpPr>
        <p:spPr>
          <a:xfrm>
            <a:off x="6644640" y="3717797"/>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18" name="object 18"/>
          <p:cNvSpPr/>
          <p:nvPr/>
        </p:nvSpPr>
        <p:spPr>
          <a:xfrm>
            <a:off x="1147572" y="921258"/>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9" name="object 19"/>
          <p:cNvSpPr/>
          <p:nvPr/>
        </p:nvSpPr>
        <p:spPr>
          <a:xfrm>
            <a:off x="1152144" y="921258"/>
            <a:ext cx="5488305" cy="0"/>
          </a:xfrm>
          <a:custGeom>
            <a:avLst/>
            <a:gdLst/>
            <a:ahLst/>
            <a:cxnLst/>
            <a:rect l="l" t="t" r="r" b="b"/>
            <a:pathLst>
              <a:path w="5488305" h="0">
                <a:moveTo>
                  <a:pt x="0" y="0"/>
                </a:moveTo>
                <a:lnTo>
                  <a:pt x="5487923" y="0"/>
                </a:lnTo>
              </a:path>
            </a:pathLst>
          </a:custGeom>
          <a:ln w="4572">
            <a:solidFill>
              <a:srgbClr val="000000"/>
            </a:solidFill>
          </a:ln>
        </p:spPr>
        <p:txBody>
          <a:bodyPr wrap="square" lIns="0" tIns="0" rIns="0" bIns="0" rtlCol="0"/>
          <a:lstStyle/>
          <a:p/>
        </p:txBody>
      </p:sp>
      <p:sp>
        <p:nvSpPr>
          <p:cNvPr id="20" name="object 20"/>
          <p:cNvSpPr/>
          <p:nvPr/>
        </p:nvSpPr>
        <p:spPr>
          <a:xfrm>
            <a:off x="6644640" y="921258"/>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21" name="object 21"/>
          <p:cNvSpPr/>
          <p:nvPr/>
        </p:nvSpPr>
        <p:spPr>
          <a:xfrm>
            <a:off x="3782567" y="925067"/>
            <a:ext cx="311150" cy="433070"/>
          </a:xfrm>
          <a:custGeom>
            <a:avLst/>
            <a:gdLst/>
            <a:ahLst/>
            <a:cxnLst/>
            <a:rect l="l" t="t" r="r" b="b"/>
            <a:pathLst>
              <a:path w="311150" h="433069">
                <a:moveTo>
                  <a:pt x="0" y="0"/>
                </a:moveTo>
                <a:lnTo>
                  <a:pt x="310896" y="0"/>
                </a:lnTo>
                <a:lnTo>
                  <a:pt x="310896" y="432816"/>
                </a:lnTo>
                <a:lnTo>
                  <a:pt x="0" y="432816"/>
                </a:lnTo>
                <a:lnTo>
                  <a:pt x="0" y="0"/>
                </a:lnTo>
                <a:close/>
              </a:path>
            </a:pathLst>
          </a:custGeom>
          <a:solidFill>
            <a:srgbClr val="00CC99"/>
          </a:solidFill>
        </p:spPr>
        <p:txBody>
          <a:bodyPr wrap="square" lIns="0" tIns="0" rIns="0" bIns="0" rtlCol="0"/>
          <a:lstStyle/>
          <a:p/>
        </p:txBody>
      </p:sp>
      <p:sp>
        <p:nvSpPr>
          <p:cNvPr id="22" name="object 22"/>
          <p:cNvSpPr/>
          <p:nvPr/>
        </p:nvSpPr>
        <p:spPr>
          <a:xfrm>
            <a:off x="3777996" y="1360424"/>
            <a:ext cx="320040" cy="0"/>
          </a:xfrm>
          <a:custGeom>
            <a:avLst/>
            <a:gdLst/>
            <a:ahLst/>
            <a:cxnLst/>
            <a:rect l="l" t="t" r="r" b="b"/>
            <a:pathLst>
              <a:path w="320039" h="0">
                <a:moveTo>
                  <a:pt x="0" y="0"/>
                </a:moveTo>
                <a:lnTo>
                  <a:pt x="320039" y="0"/>
                </a:lnTo>
              </a:path>
            </a:pathLst>
          </a:custGeom>
          <a:ln w="5079">
            <a:solidFill>
              <a:srgbClr val="000000"/>
            </a:solidFill>
          </a:ln>
        </p:spPr>
        <p:txBody>
          <a:bodyPr wrap="square" lIns="0" tIns="0" rIns="0" bIns="0" rtlCol="0"/>
          <a:lstStyle/>
          <a:p/>
        </p:txBody>
      </p:sp>
      <p:sp>
        <p:nvSpPr>
          <p:cNvPr id="23" name="object 23"/>
          <p:cNvSpPr/>
          <p:nvPr/>
        </p:nvSpPr>
        <p:spPr>
          <a:xfrm>
            <a:off x="3777996" y="1355344"/>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24" name="object 24"/>
          <p:cNvSpPr/>
          <p:nvPr/>
        </p:nvSpPr>
        <p:spPr>
          <a:xfrm>
            <a:off x="3782567" y="929894"/>
            <a:ext cx="0" cy="422909"/>
          </a:xfrm>
          <a:custGeom>
            <a:avLst/>
            <a:gdLst/>
            <a:ahLst/>
            <a:cxnLst/>
            <a:rect l="l" t="t" r="r" b="b"/>
            <a:pathLst>
              <a:path w="0" h="422909">
                <a:moveTo>
                  <a:pt x="0" y="0"/>
                </a:moveTo>
                <a:lnTo>
                  <a:pt x="0" y="422910"/>
                </a:lnTo>
              </a:path>
            </a:pathLst>
          </a:custGeom>
          <a:ln w="9144">
            <a:solidFill>
              <a:srgbClr val="000000"/>
            </a:solidFill>
          </a:ln>
        </p:spPr>
        <p:txBody>
          <a:bodyPr wrap="square" lIns="0" tIns="0" rIns="0" bIns="0" rtlCol="0"/>
          <a:lstStyle/>
          <a:p/>
        </p:txBody>
      </p:sp>
      <p:sp>
        <p:nvSpPr>
          <p:cNvPr id="25" name="object 25"/>
          <p:cNvSpPr/>
          <p:nvPr/>
        </p:nvSpPr>
        <p:spPr>
          <a:xfrm>
            <a:off x="3777996" y="927353"/>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26" name="object 26"/>
          <p:cNvSpPr/>
          <p:nvPr/>
        </p:nvSpPr>
        <p:spPr>
          <a:xfrm>
            <a:off x="3777996" y="922908"/>
            <a:ext cx="320040" cy="0"/>
          </a:xfrm>
          <a:custGeom>
            <a:avLst/>
            <a:gdLst/>
            <a:ahLst/>
            <a:cxnLst/>
            <a:rect l="l" t="t" r="r" b="b"/>
            <a:pathLst>
              <a:path w="320039" h="0">
                <a:moveTo>
                  <a:pt x="0" y="0"/>
                </a:moveTo>
                <a:lnTo>
                  <a:pt x="320039" y="0"/>
                </a:lnTo>
              </a:path>
            </a:pathLst>
          </a:custGeom>
          <a:ln w="3809">
            <a:solidFill>
              <a:srgbClr val="000000"/>
            </a:solidFill>
          </a:ln>
        </p:spPr>
        <p:txBody>
          <a:bodyPr wrap="square" lIns="0" tIns="0" rIns="0" bIns="0" rtlCol="0"/>
          <a:lstStyle/>
          <a:p/>
        </p:txBody>
      </p:sp>
      <p:sp>
        <p:nvSpPr>
          <p:cNvPr id="27" name="object 27"/>
          <p:cNvSpPr/>
          <p:nvPr/>
        </p:nvSpPr>
        <p:spPr>
          <a:xfrm>
            <a:off x="3782567" y="1355597"/>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28" name="object 28"/>
          <p:cNvSpPr/>
          <p:nvPr/>
        </p:nvSpPr>
        <p:spPr>
          <a:xfrm>
            <a:off x="3787140" y="1355597"/>
            <a:ext cx="302260" cy="0"/>
          </a:xfrm>
          <a:custGeom>
            <a:avLst/>
            <a:gdLst/>
            <a:ahLst/>
            <a:cxnLst/>
            <a:rect l="l" t="t" r="r" b="b"/>
            <a:pathLst>
              <a:path w="302260" h="0">
                <a:moveTo>
                  <a:pt x="0" y="0"/>
                </a:moveTo>
                <a:lnTo>
                  <a:pt x="301751" y="0"/>
                </a:lnTo>
              </a:path>
            </a:pathLst>
          </a:custGeom>
          <a:ln w="4572">
            <a:solidFill>
              <a:srgbClr val="000000"/>
            </a:solidFill>
          </a:ln>
        </p:spPr>
        <p:txBody>
          <a:bodyPr wrap="square" lIns="0" tIns="0" rIns="0" bIns="0" rtlCol="0"/>
          <a:lstStyle/>
          <a:p/>
        </p:txBody>
      </p:sp>
      <p:sp>
        <p:nvSpPr>
          <p:cNvPr id="29" name="object 29"/>
          <p:cNvSpPr/>
          <p:nvPr/>
        </p:nvSpPr>
        <p:spPr>
          <a:xfrm>
            <a:off x="4088891" y="1355344"/>
            <a:ext cx="5080" cy="0"/>
          </a:xfrm>
          <a:custGeom>
            <a:avLst/>
            <a:gdLst/>
            <a:ahLst/>
            <a:cxnLst/>
            <a:rect l="l" t="t" r="r" b="b"/>
            <a:pathLst>
              <a:path w="5079" h="0">
                <a:moveTo>
                  <a:pt x="0" y="0"/>
                </a:moveTo>
                <a:lnTo>
                  <a:pt x="4571" y="0"/>
                </a:lnTo>
              </a:path>
            </a:pathLst>
          </a:custGeom>
          <a:ln w="5079">
            <a:solidFill>
              <a:srgbClr val="000000"/>
            </a:solidFill>
          </a:ln>
        </p:spPr>
        <p:txBody>
          <a:bodyPr wrap="square" lIns="0" tIns="0" rIns="0" bIns="0" rtlCol="0"/>
          <a:lstStyle/>
          <a:p/>
        </p:txBody>
      </p:sp>
      <p:sp>
        <p:nvSpPr>
          <p:cNvPr id="30" name="object 30"/>
          <p:cNvSpPr/>
          <p:nvPr/>
        </p:nvSpPr>
        <p:spPr>
          <a:xfrm>
            <a:off x="4093464" y="929894"/>
            <a:ext cx="0" cy="422909"/>
          </a:xfrm>
          <a:custGeom>
            <a:avLst/>
            <a:gdLst/>
            <a:ahLst/>
            <a:cxnLst/>
            <a:rect l="l" t="t" r="r" b="b"/>
            <a:pathLst>
              <a:path w="0" h="422909">
                <a:moveTo>
                  <a:pt x="0" y="0"/>
                </a:moveTo>
                <a:lnTo>
                  <a:pt x="0" y="422910"/>
                </a:lnTo>
              </a:path>
            </a:pathLst>
          </a:custGeom>
          <a:ln w="9143">
            <a:solidFill>
              <a:srgbClr val="000000"/>
            </a:solidFill>
          </a:ln>
        </p:spPr>
        <p:txBody>
          <a:bodyPr wrap="square" lIns="0" tIns="0" rIns="0" bIns="0" rtlCol="0"/>
          <a:lstStyle/>
          <a:p/>
        </p:txBody>
      </p:sp>
      <p:sp>
        <p:nvSpPr>
          <p:cNvPr id="31" name="object 31"/>
          <p:cNvSpPr/>
          <p:nvPr/>
        </p:nvSpPr>
        <p:spPr>
          <a:xfrm>
            <a:off x="4088891" y="927353"/>
            <a:ext cx="5080" cy="0"/>
          </a:xfrm>
          <a:custGeom>
            <a:avLst/>
            <a:gdLst/>
            <a:ahLst/>
            <a:cxnLst/>
            <a:rect l="l" t="t" r="r" b="b"/>
            <a:pathLst>
              <a:path w="5079" h="0">
                <a:moveTo>
                  <a:pt x="0" y="0"/>
                </a:moveTo>
                <a:lnTo>
                  <a:pt x="4571" y="0"/>
                </a:lnTo>
              </a:path>
            </a:pathLst>
          </a:custGeom>
          <a:ln w="5079">
            <a:solidFill>
              <a:srgbClr val="000000"/>
            </a:solidFill>
          </a:ln>
        </p:spPr>
        <p:txBody>
          <a:bodyPr wrap="square" lIns="0" tIns="0" rIns="0" bIns="0" rtlCol="0"/>
          <a:lstStyle/>
          <a:p/>
        </p:txBody>
      </p:sp>
      <p:sp>
        <p:nvSpPr>
          <p:cNvPr id="32" name="object 32"/>
          <p:cNvSpPr/>
          <p:nvPr/>
        </p:nvSpPr>
        <p:spPr>
          <a:xfrm>
            <a:off x="4093464" y="1355597"/>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33" name="object 33"/>
          <p:cNvSpPr/>
          <p:nvPr/>
        </p:nvSpPr>
        <p:spPr>
          <a:xfrm>
            <a:off x="3782567" y="92735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34" name="object 34"/>
          <p:cNvSpPr/>
          <p:nvPr/>
        </p:nvSpPr>
        <p:spPr>
          <a:xfrm>
            <a:off x="3787140" y="927353"/>
            <a:ext cx="302260" cy="0"/>
          </a:xfrm>
          <a:custGeom>
            <a:avLst/>
            <a:gdLst/>
            <a:ahLst/>
            <a:cxnLst/>
            <a:rect l="l" t="t" r="r" b="b"/>
            <a:pathLst>
              <a:path w="302260" h="0">
                <a:moveTo>
                  <a:pt x="0" y="0"/>
                </a:moveTo>
                <a:lnTo>
                  <a:pt x="301751" y="0"/>
                </a:lnTo>
              </a:path>
            </a:pathLst>
          </a:custGeom>
          <a:ln w="4572">
            <a:solidFill>
              <a:srgbClr val="000000"/>
            </a:solidFill>
          </a:ln>
        </p:spPr>
        <p:txBody>
          <a:bodyPr wrap="square" lIns="0" tIns="0" rIns="0" bIns="0" rtlCol="0"/>
          <a:lstStyle/>
          <a:p/>
        </p:txBody>
      </p:sp>
      <p:sp>
        <p:nvSpPr>
          <p:cNvPr id="35" name="object 35"/>
          <p:cNvSpPr/>
          <p:nvPr/>
        </p:nvSpPr>
        <p:spPr>
          <a:xfrm>
            <a:off x="4093464" y="92735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36" name="object 36"/>
          <p:cNvSpPr txBox="1"/>
          <p:nvPr/>
        </p:nvSpPr>
        <p:spPr>
          <a:xfrm>
            <a:off x="3832352" y="1118869"/>
            <a:ext cx="212725" cy="186690"/>
          </a:xfrm>
          <a:prstGeom prst="rect">
            <a:avLst/>
          </a:prstGeom>
        </p:spPr>
        <p:txBody>
          <a:bodyPr wrap="square" lIns="0" tIns="0" rIns="0" bIns="0" rtlCol="0" vert="horz">
            <a:spAutoFit/>
          </a:bodyPr>
          <a:lstStyle/>
          <a:p>
            <a:pPr marL="12700">
              <a:lnSpc>
                <a:spcPct val="100000"/>
              </a:lnSpc>
            </a:pPr>
            <a:r>
              <a:rPr dirty="0" sz="1150" b="1">
                <a:latin typeface="Arial"/>
                <a:cs typeface="Arial"/>
              </a:rPr>
              <a:t>FS</a:t>
            </a:r>
            <a:endParaRPr sz="1150">
              <a:latin typeface="Arial"/>
              <a:cs typeface="Arial"/>
            </a:endParaRPr>
          </a:p>
        </p:txBody>
      </p:sp>
      <p:sp>
        <p:nvSpPr>
          <p:cNvPr id="37" name="object 37"/>
          <p:cNvSpPr/>
          <p:nvPr/>
        </p:nvSpPr>
        <p:spPr>
          <a:xfrm>
            <a:off x="2644139" y="1694688"/>
            <a:ext cx="906780" cy="769620"/>
          </a:xfrm>
          <a:custGeom>
            <a:avLst/>
            <a:gdLst/>
            <a:ahLst/>
            <a:cxnLst/>
            <a:rect l="l" t="t" r="r" b="b"/>
            <a:pathLst>
              <a:path w="906779" h="769619">
                <a:moveTo>
                  <a:pt x="0" y="0"/>
                </a:moveTo>
                <a:lnTo>
                  <a:pt x="906780" y="0"/>
                </a:lnTo>
                <a:lnTo>
                  <a:pt x="906780" y="769620"/>
                </a:lnTo>
                <a:lnTo>
                  <a:pt x="0" y="769620"/>
                </a:lnTo>
                <a:lnTo>
                  <a:pt x="0" y="0"/>
                </a:lnTo>
                <a:close/>
              </a:path>
            </a:pathLst>
          </a:custGeom>
          <a:solidFill>
            <a:srgbClr val="00CC99"/>
          </a:solidFill>
        </p:spPr>
        <p:txBody>
          <a:bodyPr wrap="square" lIns="0" tIns="0" rIns="0" bIns="0" rtlCol="0"/>
          <a:lstStyle/>
          <a:p/>
        </p:txBody>
      </p:sp>
      <p:sp>
        <p:nvSpPr>
          <p:cNvPr id="38" name="object 38"/>
          <p:cNvSpPr/>
          <p:nvPr/>
        </p:nvSpPr>
        <p:spPr>
          <a:xfrm>
            <a:off x="2639567" y="2466848"/>
            <a:ext cx="916305" cy="0"/>
          </a:xfrm>
          <a:custGeom>
            <a:avLst/>
            <a:gdLst/>
            <a:ahLst/>
            <a:cxnLst/>
            <a:rect l="l" t="t" r="r" b="b"/>
            <a:pathLst>
              <a:path w="916304" h="0">
                <a:moveTo>
                  <a:pt x="0" y="0"/>
                </a:moveTo>
                <a:lnTo>
                  <a:pt x="915924" y="0"/>
                </a:lnTo>
              </a:path>
            </a:pathLst>
          </a:custGeom>
          <a:ln w="5079">
            <a:solidFill>
              <a:srgbClr val="000000"/>
            </a:solidFill>
          </a:ln>
        </p:spPr>
        <p:txBody>
          <a:bodyPr wrap="square" lIns="0" tIns="0" rIns="0" bIns="0" rtlCol="0"/>
          <a:lstStyle/>
          <a:p/>
        </p:txBody>
      </p:sp>
      <p:sp>
        <p:nvSpPr>
          <p:cNvPr id="39" name="object 39"/>
          <p:cNvSpPr/>
          <p:nvPr/>
        </p:nvSpPr>
        <p:spPr>
          <a:xfrm>
            <a:off x="2639567" y="2461767"/>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40" name="object 40"/>
          <p:cNvSpPr/>
          <p:nvPr/>
        </p:nvSpPr>
        <p:spPr>
          <a:xfrm>
            <a:off x="2644139" y="1699767"/>
            <a:ext cx="0" cy="759460"/>
          </a:xfrm>
          <a:custGeom>
            <a:avLst/>
            <a:gdLst/>
            <a:ahLst/>
            <a:cxnLst/>
            <a:rect l="l" t="t" r="r" b="b"/>
            <a:pathLst>
              <a:path w="0" h="759460">
                <a:moveTo>
                  <a:pt x="0" y="0"/>
                </a:moveTo>
                <a:lnTo>
                  <a:pt x="0" y="759460"/>
                </a:lnTo>
              </a:path>
            </a:pathLst>
          </a:custGeom>
          <a:ln w="9143">
            <a:solidFill>
              <a:srgbClr val="000000"/>
            </a:solidFill>
          </a:ln>
        </p:spPr>
        <p:txBody>
          <a:bodyPr wrap="square" lIns="0" tIns="0" rIns="0" bIns="0" rtlCol="0"/>
          <a:lstStyle/>
          <a:p/>
        </p:txBody>
      </p:sp>
      <p:sp>
        <p:nvSpPr>
          <p:cNvPr id="41" name="object 41"/>
          <p:cNvSpPr/>
          <p:nvPr/>
        </p:nvSpPr>
        <p:spPr>
          <a:xfrm>
            <a:off x="2639567" y="1697227"/>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42" name="object 42"/>
          <p:cNvSpPr/>
          <p:nvPr/>
        </p:nvSpPr>
        <p:spPr>
          <a:xfrm>
            <a:off x="2639567" y="1692148"/>
            <a:ext cx="916305" cy="0"/>
          </a:xfrm>
          <a:custGeom>
            <a:avLst/>
            <a:gdLst/>
            <a:ahLst/>
            <a:cxnLst/>
            <a:rect l="l" t="t" r="r" b="b"/>
            <a:pathLst>
              <a:path w="916304" h="0">
                <a:moveTo>
                  <a:pt x="0" y="0"/>
                </a:moveTo>
                <a:lnTo>
                  <a:pt x="915924" y="0"/>
                </a:lnTo>
              </a:path>
            </a:pathLst>
          </a:custGeom>
          <a:ln w="5079">
            <a:solidFill>
              <a:srgbClr val="000000"/>
            </a:solidFill>
          </a:ln>
        </p:spPr>
        <p:txBody>
          <a:bodyPr wrap="square" lIns="0" tIns="0" rIns="0" bIns="0" rtlCol="0"/>
          <a:lstStyle/>
          <a:p/>
        </p:txBody>
      </p:sp>
      <p:sp>
        <p:nvSpPr>
          <p:cNvPr id="43" name="object 43"/>
          <p:cNvSpPr/>
          <p:nvPr/>
        </p:nvSpPr>
        <p:spPr>
          <a:xfrm>
            <a:off x="2644139" y="2462022"/>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44" name="object 44"/>
          <p:cNvSpPr/>
          <p:nvPr/>
        </p:nvSpPr>
        <p:spPr>
          <a:xfrm>
            <a:off x="2648711" y="2462022"/>
            <a:ext cx="897890" cy="0"/>
          </a:xfrm>
          <a:custGeom>
            <a:avLst/>
            <a:gdLst/>
            <a:ahLst/>
            <a:cxnLst/>
            <a:rect l="l" t="t" r="r" b="b"/>
            <a:pathLst>
              <a:path w="897889" h="0">
                <a:moveTo>
                  <a:pt x="0" y="0"/>
                </a:moveTo>
                <a:lnTo>
                  <a:pt x="897636" y="0"/>
                </a:lnTo>
              </a:path>
            </a:pathLst>
          </a:custGeom>
          <a:ln w="4572">
            <a:solidFill>
              <a:srgbClr val="000000"/>
            </a:solidFill>
          </a:ln>
        </p:spPr>
        <p:txBody>
          <a:bodyPr wrap="square" lIns="0" tIns="0" rIns="0" bIns="0" rtlCol="0"/>
          <a:lstStyle/>
          <a:p/>
        </p:txBody>
      </p:sp>
      <p:sp>
        <p:nvSpPr>
          <p:cNvPr id="45" name="object 45"/>
          <p:cNvSpPr/>
          <p:nvPr/>
        </p:nvSpPr>
        <p:spPr>
          <a:xfrm>
            <a:off x="3546347" y="246176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46" name="object 46"/>
          <p:cNvSpPr/>
          <p:nvPr/>
        </p:nvSpPr>
        <p:spPr>
          <a:xfrm>
            <a:off x="3550920" y="1699767"/>
            <a:ext cx="0" cy="759460"/>
          </a:xfrm>
          <a:custGeom>
            <a:avLst/>
            <a:gdLst/>
            <a:ahLst/>
            <a:cxnLst/>
            <a:rect l="l" t="t" r="r" b="b"/>
            <a:pathLst>
              <a:path w="0" h="759460">
                <a:moveTo>
                  <a:pt x="0" y="0"/>
                </a:moveTo>
                <a:lnTo>
                  <a:pt x="0" y="759460"/>
                </a:lnTo>
              </a:path>
            </a:pathLst>
          </a:custGeom>
          <a:ln w="9144">
            <a:solidFill>
              <a:srgbClr val="000000"/>
            </a:solidFill>
          </a:ln>
        </p:spPr>
        <p:txBody>
          <a:bodyPr wrap="square" lIns="0" tIns="0" rIns="0" bIns="0" rtlCol="0"/>
          <a:lstStyle/>
          <a:p/>
        </p:txBody>
      </p:sp>
      <p:sp>
        <p:nvSpPr>
          <p:cNvPr id="47" name="object 47"/>
          <p:cNvSpPr/>
          <p:nvPr/>
        </p:nvSpPr>
        <p:spPr>
          <a:xfrm>
            <a:off x="3546347" y="169722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48" name="object 48"/>
          <p:cNvSpPr/>
          <p:nvPr/>
        </p:nvSpPr>
        <p:spPr>
          <a:xfrm>
            <a:off x="3550920" y="246202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9" name="object 49"/>
          <p:cNvSpPr/>
          <p:nvPr/>
        </p:nvSpPr>
        <p:spPr>
          <a:xfrm>
            <a:off x="2644139" y="1696973"/>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50" name="object 50"/>
          <p:cNvSpPr/>
          <p:nvPr/>
        </p:nvSpPr>
        <p:spPr>
          <a:xfrm>
            <a:off x="2648711" y="1696973"/>
            <a:ext cx="897890" cy="0"/>
          </a:xfrm>
          <a:custGeom>
            <a:avLst/>
            <a:gdLst/>
            <a:ahLst/>
            <a:cxnLst/>
            <a:rect l="l" t="t" r="r" b="b"/>
            <a:pathLst>
              <a:path w="897889" h="0">
                <a:moveTo>
                  <a:pt x="0" y="0"/>
                </a:moveTo>
                <a:lnTo>
                  <a:pt x="897636" y="0"/>
                </a:lnTo>
              </a:path>
            </a:pathLst>
          </a:custGeom>
          <a:ln w="4572">
            <a:solidFill>
              <a:srgbClr val="000000"/>
            </a:solidFill>
          </a:ln>
        </p:spPr>
        <p:txBody>
          <a:bodyPr wrap="square" lIns="0" tIns="0" rIns="0" bIns="0" rtlCol="0"/>
          <a:lstStyle/>
          <a:p/>
        </p:txBody>
      </p:sp>
      <p:sp>
        <p:nvSpPr>
          <p:cNvPr id="51" name="object 51"/>
          <p:cNvSpPr/>
          <p:nvPr/>
        </p:nvSpPr>
        <p:spPr>
          <a:xfrm>
            <a:off x="3550920" y="169697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52" name="object 52"/>
          <p:cNvSpPr txBox="1"/>
          <p:nvPr/>
        </p:nvSpPr>
        <p:spPr>
          <a:xfrm>
            <a:off x="2695448" y="1722897"/>
            <a:ext cx="807085" cy="407034"/>
          </a:xfrm>
          <a:prstGeom prst="rect">
            <a:avLst/>
          </a:prstGeom>
        </p:spPr>
        <p:txBody>
          <a:bodyPr wrap="square" lIns="0" tIns="0" rIns="0" bIns="0" rtlCol="0" vert="horz">
            <a:spAutoFit/>
          </a:bodyPr>
          <a:lstStyle/>
          <a:p>
            <a:pPr marL="12700" marR="5080" indent="139700">
              <a:lnSpc>
                <a:spcPct val="96100"/>
              </a:lnSpc>
            </a:pPr>
            <a:r>
              <a:rPr dirty="0" sz="900" spc="-5" b="1">
                <a:latin typeface="Arial"/>
                <a:cs typeface="Arial"/>
              </a:rPr>
              <a:t>Analysis,  </a:t>
            </a:r>
            <a:r>
              <a:rPr dirty="0" sz="900" b="1">
                <a:latin typeface="Arial"/>
                <a:cs typeface="Arial"/>
              </a:rPr>
              <a:t>Test</a:t>
            </a:r>
            <a:r>
              <a:rPr dirty="0" sz="900" spc="-100" b="1">
                <a:latin typeface="Arial"/>
                <a:cs typeface="Arial"/>
              </a:rPr>
              <a:t> </a:t>
            </a:r>
            <a:r>
              <a:rPr dirty="0" sz="900" b="1">
                <a:latin typeface="Arial"/>
                <a:cs typeface="Arial"/>
              </a:rPr>
              <a:t>Planning,  Test </a:t>
            </a:r>
            <a:r>
              <a:rPr dirty="0" sz="900" spc="-5" b="1">
                <a:latin typeface="Arial"/>
                <a:cs typeface="Arial"/>
              </a:rPr>
              <a:t>Case</a:t>
            </a:r>
            <a:r>
              <a:rPr dirty="0" sz="900" spc="-100" b="1">
                <a:latin typeface="Arial"/>
                <a:cs typeface="Arial"/>
              </a:rPr>
              <a:t> </a:t>
            </a:r>
            <a:r>
              <a:rPr dirty="0" sz="900" spc="-5" b="1">
                <a:latin typeface="Arial"/>
                <a:cs typeface="Arial"/>
              </a:rPr>
              <a:t>and</a:t>
            </a:r>
            <a:endParaRPr sz="900">
              <a:latin typeface="Arial"/>
              <a:cs typeface="Arial"/>
            </a:endParaRPr>
          </a:p>
        </p:txBody>
      </p:sp>
      <p:sp>
        <p:nvSpPr>
          <p:cNvPr id="53" name="object 53"/>
          <p:cNvSpPr txBox="1"/>
          <p:nvPr/>
        </p:nvSpPr>
        <p:spPr>
          <a:xfrm>
            <a:off x="2767114" y="2117890"/>
            <a:ext cx="661035" cy="278765"/>
          </a:xfrm>
          <a:prstGeom prst="rect">
            <a:avLst/>
          </a:prstGeom>
        </p:spPr>
        <p:txBody>
          <a:bodyPr wrap="square" lIns="0" tIns="0" rIns="0" bIns="0" rtlCol="0" vert="horz">
            <a:spAutoFit/>
          </a:bodyPr>
          <a:lstStyle/>
          <a:p>
            <a:pPr marL="12700" marR="5080" indent="60325">
              <a:lnSpc>
                <a:spcPts val="1070"/>
              </a:lnSpc>
            </a:pPr>
            <a:r>
              <a:rPr dirty="0" sz="900" b="1">
                <a:latin typeface="Arial"/>
                <a:cs typeface="Arial"/>
              </a:rPr>
              <a:t>Test </a:t>
            </a:r>
            <a:r>
              <a:rPr dirty="0" sz="900" spc="-5" b="1">
                <a:latin typeface="Arial"/>
                <a:cs typeface="Arial"/>
              </a:rPr>
              <a:t>Data  </a:t>
            </a:r>
            <a:r>
              <a:rPr dirty="0" sz="900" b="1">
                <a:latin typeface="Arial"/>
                <a:cs typeface="Arial"/>
              </a:rPr>
              <a:t>Preparation</a:t>
            </a:r>
            <a:endParaRPr sz="900">
              <a:latin typeface="Arial"/>
              <a:cs typeface="Arial"/>
            </a:endParaRPr>
          </a:p>
        </p:txBody>
      </p:sp>
      <p:sp>
        <p:nvSpPr>
          <p:cNvPr id="54" name="object 54"/>
          <p:cNvSpPr/>
          <p:nvPr/>
        </p:nvSpPr>
        <p:spPr>
          <a:xfrm>
            <a:off x="4239767" y="1694688"/>
            <a:ext cx="914400" cy="769620"/>
          </a:xfrm>
          <a:custGeom>
            <a:avLst/>
            <a:gdLst/>
            <a:ahLst/>
            <a:cxnLst/>
            <a:rect l="l" t="t" r="r" b="b"/>
            <a:pathLst>
              <a:path w="914400" h="769619">
                <a:moveTo>
                  <a:pt x="0" y="0"/>
                </a:moveTo>
                <a:lnTo>
                  <a:pt x="914400" y="0"/>
                </a:lnTo>
                <a:lnTo>
                  <a:pt x="914400" y="769620"/>
                </a:lnTo>
                <a:lnTo>
                  <a:pt x="0" y="769620"/>
                </a:lnTo>
                <a:lnTo>
                  <a:pt x="0" y="0"/>
                </a:lnTo>
                <a:close/>
              </a:path>
            </a:pathLst>
          </a:custGeom>
          <a:solidFill>
            <a:srgbClr val="00CC99"/>
          </a:solidFill>
        </p:spPr>
        <p:txBody>
          <a:bodyPr wrap="square" lIns="0" tIns="0" rIns="0" bIns="0" rtlCol="0"/>
          <a:lstStyle/>
          <a:p/>
        </p:txBody>
      </p:sp>
      <p:sp>
        <p:nvSpPr>
          <p:cNvPr id="55" name="object 55"/>
          <p:cNvSpPr/>
          <p:nvPr/>
        </p:nvSpPr>
        <p:spPr>
          <a:xfrm>
            <a:off x="4235196" y="2466848"/>
            <a:ext cx="923925" cy="0"/>
          </a:xfrm>
          <a:custGeom>
            <a:avLst/>
            <a:gdLst/>
            <a:ahLst/>
            <a:cxnLst/>
            <a:rect l="l" t="t" r="r" b="b"/>
            <a:pathLst>
              <a:path w="923925" h="0">
                <a:moveTo>
                  <a:pt x="0" y="0"/>
                </a:moveTo>
                <a:lnTo>
                  <a:pt x="923544" y="0"/>
                </a:lnTo>
              </a:path>
            </a:pathLst>
          </a:custGeom>
          <a:ln w="5079">
            <a:solidFill>
              <a:srgbClr val="000000"/>
            </a:solidFill>
          </a:ln>
        </p:spPr>
        <p:txBody>
          <a:bodyPr wrap="square" lIns="0" tIns="0" rIns="0" bIns="0" rtlCol="0"/>
          <a:lstStyle/>
          <a:p/>
        </p:txBody>
      </p:sp>
      <p:sp>
        <p:nvSpPr>
          <p:cNvPr id="56" name="object 56"/>
          <p:cNvSpPr/>
          <p:nvPr/>
        </p:nvSpPr>
        <p:spPr>
          <a:xfrm>
            <a:off x="4235196" y="246176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7" name="object 57"/>
          <p:cNvSpPr/>
          <p:nvPr/>
        </p:nvSpPr>
        <p:spPr>
          <a:xfrm>
            <a:off x="4239767" y="1699767"/>
            <a:ext cx="0" cy="759460"/>
          </a:xfrm>
          <a:custGeom>
            <a:avLst/>
            <a:gdLst/>
            <a:ahLst/>
            <a:cxnLst/>
            <a:rect l="l" t="t" r="r" b="b"/>
            <a:pathLst>
              <a:path w="0" h="759460">
                <a:moveTo>
                  <a:pt x="0" y="0"/>
                </a:moveTo>
                <a:lnTo>
                  <a:pt x="0" y="759460"/>
                </a:lnTo>
              </a:path>
            </a:pathLst>
          </a:custGeom>
          <a:ln w="9144">
            <a:solidFill>
              <a:srgbClr val="000000"/>
            </a:solidFill>
          </a:ln>
        </p:spPr>
        <p:txBody>
          <a:bodyPr wrap="square" lIns="0" tIns="0" rIns="0" bIns="0" rtlCol="0"/>
          <a:lstStyle/>
          <a:p/>
        </p:txBody>
      </p:sp>
      <p:sp>
        <p:nvSpPr>
          <p:cNvPr id="58" name="object 58"/>
          <p:cNvSpPr/>
          <p:nvPr/>
        </p:nvSpPr>
        <p:spPr>
          <a:xfrm>
            <a:off x="4235196" y="169722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9" name="object 59"/>
          <p:cNvSpPr/>
          <p:nvPr/>
        </p:nvSpPr>
        <p:spPr>
          <a:xfrm>
            <a:off x="4235196" y="1692148"/>
            <a:ext cx="923925" cy="0"/>
          </a:xfrm>
          <a:custGeom>
            <a:avLst/>
            <a:gdLst/>
            <a:ahLst/>
            <a:cxnLst/>
            <a:rect l="l" t="t" r="r" b="b"/>
            <a:pathLst>
              <a:path w="923925" h="0">
                <a:moveTo>
                  <a:pt x="0" y="0"/>
                </a:moveTo>
                <a:lnTo>
                  <a:pt x="923544" y="0"/>
                </a:lnTo>
              </a:path>
            </a:pathLst>
          </a:custGeom>
          <a:ln w="5079">
            <a:solidFill>
              <a:srgbClr val="000000"/>
            </a:solidFill>
          </a:ln>
        </p:spPr>
        <p:txBody>
          <a:bodyPr wrap="square" lIns="0" tIns="0" rIns="0" bIns="0" rtlCol="0"/>
          <a:lstStyle/>
          <a:p/>
        </p:txBody>
      </p:sp>
      <p:sp>
        <p:nvSpPr>
          <p:cNvPr id="60" name="object 60"/>
          <p:cNvSpPr/>
          <p:nvPr/>
        </p:nvSpPr>
        <p:spPr>
          <a:xfrm>
            <a:off x="4239767" y="246202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1" name="object 61"/>
          <p:cNvSpPr/>
          <p:nvPr/>
        </p:nvSpPr>
        <p:spPr>
          <a:xfrm>
            <a:off x="4244340" y="2462022"/>
            <a:ext cx="905510" cy="0"/>
          </a:xfrm>
          <a:custGeom>
            <a:avLst/>
            <a:gdLst/>
            <a:ahLst/>
            <a:cxnLst/>
            <a:rect l="l" t="t" r="r" b="b"/>
            <a:pathLst>
              <a:path w="905510" h="0">
                <a:moveTo>
                  <a:pt x="0" y="0"/>
                </a:moveTo>
                <a:lnTo>
                  <a:pt x="905255" y="0"/>
                </a:lnTo>
              </a:path>
            </a:pathLst>
          </a:custGeom>
          <a:ln w="4572">
            <a:solidFill>
              <a:srgbClr val="000000"/>
            </a:solidFill>
          </a:ln>
        </p:spPr>
        <p:txBody>
          <a:bodyPr wrap="square" lIns="0" tIns="0" rIns="0" bIns="0" rtlCol="0"/>
          <a:lstStyle/>
          <a:p/>
        </p:txBody>
      </p:sp>
      <p:sp>
        <p:nvSpPr>
          <p:cNvPr id="62" name="object 62"/>
          <p:cNvSpPr/>
          <p:nvPr/>
        </p:nvSpPr>
        <p:spPr>
          <a:xfrm>
            <a:off x="5149596" y="246176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63" name="object 63"/>
          <p:cNvSpPr/>
          <p:nvPr/>
        </p:nvSpPr>
        <p:spPr>
          <a:xfrm>
            <a:off x="5154167" y="1699767"/>
            <a:ext cx="0" cy="759460"/>
          </a:xfrm>
          <a:custGeom>
            <a:avLst/>
            <a:gdLst/>
            <a:ahLst/>
            <a:cxnLst/>
            <a:rect l="l" t="t" r="r" b="b"/>
            <a:pathLst>
              <a:path w="0" h="759460">
                <a:moveTo>
                  <a:pt x="0" y="0"/>
                </a:moveTo>
                <a:lnTo>
                  <a:pt x="0" y="759460"/>
                </a:lnTo>
              </a:path>
            </a:pathLst>
          </a:custGeom>
          <a:ln w="9144">
            <a:solidFill>
              <a:srgbClr val="000000"/>
            </a:solidFill>
          </a:ln>
        </p:spPr>
        <p:txBody>
          <a:bodyPr wrap="square" lIns="0" tIns="0" rIns="0" bIns="0" rtlCol="0"/>
          <a:lstStyle/>
          <a:p/>
        </p:txBody>
      </p:sp>
      <p:sp>
        <p:nvSpPr>
          <p:cNvPr id="64" name="object 64"/>
          <p:cNvSpPr/>
          <p:nvPr/>
        </p:nvSpPr>
        <p:spPr>
          <a:xfrm>
            <a:off x="5149596" y="169722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65" name="object 65"/>
          <p:cNvSpPr/>
          <p:nvPr/>
        </p:nvSpPr>
        <p:spPr>
          <a:xfrm>
            <a:off x="5154167" y="246202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6" name="object 66"/>
          <p:cNvSpPr/>
          <p:nvPr/>
        </p:nvSpPr>
        <p:spPr>
          <a:xfrm>
            <a:off x="4239767" y="169697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7" name="object 67"/>
          <p:cNvSpPr/>
          <p:nvPr/>
        </p:nvSpPr>
        <p:spPr>
          <a:xfrm>
            <a:off x="4244340" y="1696973"/>
            <a:ext cx="905510" cy="0"/>
          </a:xfrm>
          <a:custGeom>
            <a:avLst/>
            <a:gdLst/>
            <a:ahLst/>
            <a:cxnLst/>
            <a:rect l="l" t="t" r="r" b="b"/>
            <a:pathLst>
              <a:path w="905510" h="0">
                <a:moveTo>
                  <a:pt x="0" y="0"/>
                </a:moveTo>
                <a:lnTo>
                  <a:pt x="905255" y="0"/>
                </a:lnTo>
              </a:path>
            </a:pathLst>
          </a:custGeom>
          <a:ln w="4572">
            <a:solidFill>
              <a:srgbClr val="000000"/>
            </a:solidFill>
          </a:ln>
        </p:spPr>
        <p:txBody>
          <a:bodyPr wrap="square" lIns="0" tIns="0" rIns="0" bIns="0" rtlCol="0"/>
          <a:lstStyle/>
          <a:p/>
        </p:txBody>
      </p:sp>
      <p:sp>
        <p:nvSpPr>
          <p:cNvPr id="68" name="object 68"/>
          <p:cNvSpPr/>
          <p:nvPr/>
        </p:nvSpPr>
        <p:spPr>
          <a:xfrm>
            <a:off x="5154167" y="169697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9" name="object 69"/>
          <p:cNvSpPr txBox="1"/>
          <p:nvPr/>
        </p:nvSpPr>
        <p:spPr>
          <a:xfrm>
            <a:off x="4239767" y="1851629"/>
            <a:ext cx="914400" cy="613410"/>
          </a:xfrm>
          <a:prstGeom prst="rect">
            <a:avLst/>
          </a:prstGeom>
        </p:spPr>
        <p:txBody>
          <a:bodyPr wrap="square" lIns="0" tIns="0" rIns="0" bIns="0" rtlCol="0" vert="horz">
            <a:spAutoFit/>
          </a:bodyPr>
          <a:lstStyle/>
          <a:p>
            <a:pPr marL="249554" marR="198755" indent="-44450">
              <a:lnSpc>
                <a:spcPct val="97800"/>
              </a:lnSpc>
            </a:pPr>
            <a:r>
              <a:rPr dirty="0" sz="900" spc="-5" b="1">
                <a:latin typeface="Arial"/>
                <a:cs typeface="Arial"/>
              </a:rPr>
              <a:t>Analysis,  Design,  Coding</a:t>
            </a:r>
            <a:endParaRPr sz="900">
              <a:latin typeface="Arial"/>
              <a:cs typeface="Arial"/>
            </a:endParaRPr>
          </a:p>
        </p:txBody>
      </p:sp>
      <p:sp>
        <p:nvSpPr>
          <p:cNvPr id="70" name="object 70"/>
          <p:cNvSpPr/>
          <p:nvPr/>
        </p:nvSpPr>
        <p:spPr>
          <a:xfrm>
            <a:off x="2644139" y="2801111"/>
            <a:ext cx="906780" cy="769620"/>
          </a:xfrm>
          <a:custGeom>
            <a:avLst/>
            <a:gdLst/>
            <a:ahLst/>
            <a:cxnLst/>
            <a:rect l="l" t="t" r="r" b="b"/>
            <a:pathLst>
              <a:path w="906779" h="769620">
                <a:moveTo>
                  <a:pt x="0" y="0"/>
                </a:moveTo>
                <a:lnTo>
                  <a:pt x="906780" y="0"/>
                </a:lnTo>
                <a:lnTo>
                  <a:pt x="906780" y="769620"/>
                </a:lnTo>
                <a:lnTo>
                  <a:pt x="0" y="769620"/>
                </a:lnTo>
                <a:lnTo>
                  <a:pt x="0" y="0"/>
                </a:lnTo>
                <a:close/>
              </a:path>
            </a:pathLst>
          </a:custGeom>
          <a:solidFill>
            <a:srgbClr val="00CC99"/>
          </a:solidFill>
        </p:spPr>
        <p:txBody>
          <a:bodyPr wrap="square" lIns="0" tIns="0" rIns="0" bIns="0" rtlCol="0"/>
          <a:lstStyle/>
          <a:p/>
        </p:txBody>
      </p:sp>
      <p:sp>
        <p:nvSpPr>
          <p:cNvPr id="71" name="object 71"/>
          <p:cNvSpPr/>
          <p:nvPr/>
        </p:nvSpPr>
        <p:spPr>
          <a:xfrm>
            <a:off x="2639567" y="3573271"/>
            <a:ext cx="916305" cy="0"/>
          </a:xfrm>
          <a:custGeom>
            <a:avLst/>
            <a:gdLst/>
            <a:ahLst/>
            <a:cxnLst/>
            <a:rect l="l" t="t" r="r" b="b"/>
            <a:pathLst>
              <a:path w="916304" h="0">
                <a:moveTo>
                  <a:pt x="0" y="0"/>
                </a:moveTo>
                <a:lnTo>
                  <a:pt x="915924" y="0"/>
                </a:lnTo>
              </a:path>
            </a:pathLst>
          </a:custGeom>
          <a:ln w="5079">
            <a:solidFill>
              <a:srgbClr val="000000"/>
            </a:solidFill>
          </a:ln>
        </p:spPr>
        <p:txBody>
          <a:bodyPr wrap="square" lIns="0" tIns="0" rIns="0" bIns="0" rtlCol="0"/>
          <a:lstStyle/>
          <a:p/>
        </p:txBody>
      </p:sp>
      <p:sp>
        <p:nvSpPr>
          <p:cNvPr id="72" name="object 72"/>
          <p:cNvSpPr/>
          <p:nvPr/>
        </p:nvSpPr>
        <p:spPr>
          <a:xfrm>
            <a:off x="2639567" y="3568191"/>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73" name="object 73"/>
          <p:cNvSpPr/>
          <p:nvPr/>
        </p:nvSpPr>
        <p:spPr>
          <a:xfrm>
            <a:off x="2644139" y="2806192"/>
            <a:ext cx="0" cy="759460"/>
          </a:xfrm>
          <a:custGeom>
            <a:avLst/>
            <a:gdLst/>
            <a:ahLst/>
            <a:cxnLst/>
            <a:rect l="l" t="t" r="r" b="b"/>
            <a:pathLst>
              <a:path w="0" h="759460">
                <a:moveTo>
                  <a:pt x="0" y="0"/>
                </a:moveTo>
                <a:lnTo>
                  <a:pt x="0" y="759460"/>
                </a:lnTo>
              </a:path>
            </a:pathLst>
          </a:custGeom>
          <a:ln w="9143">
            <a:solidFill>
              <a:srgbClr val="000000"/>
            </a:solidFill>
          </a:ln>
        </p:spPr>
        <p:txBody>
          <a:bodyPr wrap="square" lIns="0" tIns="0" rIns="0" bIns="0" rtlCol="0"/>
          <a:lstStyle/>
          <a:p/>
        </p:txBody>
      </p:sp>
      <p:sp>
        <p:nvSpPr>
          <p:cNvPr id="74" name="object 74"/>
          <p:cNvSpPr/>
          <p:nvPr/>
        </p:nvSpPr>
        <p:spPr>
          <a:xfrm>
            <a:off x="2639567" y="2803651"/>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75" name="object 75"/>
          <p:cNvSpPr/>
          <p:nvPr/>
        </p:nvSpPr>
        <p:spPr>
          <a:xfrm>
            <a:off x="2639567" y="2798572"/>
            <a:ext cx="916305" cy="0"/>
          </a:xfrm>
          <a:custGeom>
            <a:avLst/>
            <a:gdLst/>
            <a:ahLst/>
            <a:cxnLst/>
            <a:rect l="l" t="t" r="r" b="b"/>
            <a:pathLst>
              <a:path w="916304" h="0">
                <a:moveTo>
                  <a:pt x="0" y="0"/>
                </a:moveTo>
                <a:lnTo>
                  <a:pt x="915924" y="0"/>
                </a:lnTo>
              </a:path>
            </a:pathLst>
          </a:custGeom>
          <a:ln w="5079">
            <a:solidFill>
              <a:srgbClr val="000000"/>
            </a:solidFill>
          </a:ln>
        </p:spPr>
        <p:txBody>
          <a:bodyPr wrap="square" lIns="0" tIns="0" rIns="0" bIns="0" rtlCol="0"/>
          <a:lstStyle/>
          <a:p/>
        </p:txBody>
      </p:sp>
      <p:sp>
        <p:nvSpPr>
          <p:cNvPr id="76" name="object 76"/>
          <p:cNvSpPr/>
          <p:nvPr/>
        </p:nvSpPr>
        <p:spPr>
          <a:xfrm>
            <a:off x="2644139" y="3568446"/>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77" name="object 77"/>
          <p:cNvSpPr/>
          <p:nvPr/>
        </p:nvSpPr>
        <p:spPr>
          <a:xfrm>
            <a:off x="2648711" y="3568446"/>
            <a:ext cx="897890" cy="0"/>
          </a:xfrm>
          <a:custGeom>
            <a:avLst/>
            <a:gdLst/>
            <a:ahLst/>
            <a:cxnLst/>
            <a:rect l="l" t="t" r="r" b="b"/>
            <a:pathLst>
              <a:path w="897889" h="0">
                <a:moveTo>
                  <a:pt x="0" y="0"/>
                </a:moveTo>
                <a:lnTo>
                  <a:pt x="897636" y="0"/>
                </a:lnTo>
              </a:path>
            </a:pathLst>
          </a:custGeom>
          <a:ln w="4572">
            <a:solidFill>
              <a:srgbClr val="000000"/>
            </a:solidFill>
          </a:ln>
        </p:spPr>
        <p:txBody>
          <a:bodyPr wrap="square" lIns="0" tIns="0" rIns="0" bIns="0" rtlCol="0"/>
          <a:lstStyle/>
          <a:p/>
        </p:txBody>
      </p:sp>
      <p:sp>
        <p:nvSpPr>
          <p:cNvPr id="78" name="object 78"/>
          <p:cNvSpPr/>
          <p:nvPr/>
        </p:nvSpPr>
        <p:spPr>
          <a:xfrm>
            <a:off x="3546347" y="356819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79" name="object 79"/>
          <p:cNvSpPr/>
          <p:nvPr/>
        </p:nvSpPr>
        <p:spPr>
          <a:xfrm>
            <a:off x="3550920" y="2806192"/>
            <a:ext cx="0" cy="759460"/>
          </a:xfrm>
          <a:custGeom>
            <a:avLst/>
            <a:gdLst/>
            <a:ahLst/>
            <a:cxnLst/>
            <a:rect l="l" t="t" r="r" b="b"/>
            <a:pathLst>
              <a:path w="0" h="759460">
                <a:moveTo>
                  <a:pt x="0" y="0"/>
                </a:moveTo>
                <a:lnTo>
                  <a:pt x="0" y="759460"/>
                </a:lnTo>
              </a:path>
            </a:pathLst>
          </a:custGeom>
          <a:ln w="9144">
            <a:solidFill>
              <a:srgbClr val="000000"/>
            </a:solidFill>
          </a:ln>
        </p:spPr>
        <p:txBody>
          <a:bodyPr wrap="square" lIns="0" tIns="0" rIns="0" bIns="0" rtlCol="0"/>
          <a:lstStyle/>
          <a:p/>
        </p:txBody>
      </p:sp>
      <p:sp>
        <p:nvSpPr>
          <p:cNvPr id="80" name="object 80"/>
          <p:cNvSpPr/>
          <p:nvPr/>
        </p:nvSpPr>
        <p:spPr>
          <a:xfrm>
            <a:off x="3546347" y="280365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81" name="object 81"/>
          <p:cNvSpPr/>
          <p:nvPr/>
        </p:nvSpPr>
        <p:spPr>
          <a:xfrm>
            <a:off x="3550920" y="3568446"/>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82" name="object 82"/>
          <p:cNvSpPr/>
          <p:nvPr/>
        </p:nvSpPr>
        <p:spPr>
          <a:xfrm>
            <a:off x="2644139" y="2803398"/>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83" name="object 83"/>
          <p:cNvSpPr/>
          <p:nvPr/>
        </p:nvSpPr>
        <p:spPr>
          <a:xfrm>
            <a:off x="2648711" y="2803398"/>
            <a:ext cx="897890" cy="0"/>
          </a:xfrm>
          <a:custGeom>
            <a:avLst/>
            <a:gdLst/>
            <a:ahLst/>
            <a:cxnLst/>
            <a:rect l="l" t="t" r="r" b="b"/>
            <a:pathLst>
              <a:path w="897889" h="0">
                <a:moveTo>
                  <a:pt x="0" y="0"/>
                </a:moveTo>
                <a:lnTo>
                  <a:pt x="897636" y="0"/>
                </a:lnTo>
              </a:path>
            </a:pathLst>
          </a:custGeom>
          <a:ln w="4572">
            <a:solidFill>
              <a:srgbClr val="000000"/>
            </a:solidFill>
          </a:ln>
        </p:spPr>
        <p:txBody>
          <a:bodyPr wrap="square" lIns="0" tIns="0" rIns="0" bIns="0" rtlCol="0"/>
          <a:lstStyle/>
          <a:p/>
        </p:txBody>
      </p:sp>
      <p:sp>
        <p:nvSpPr>
          <p:cNvPr id="84" name="object 84"/>
          <p:cNvSpPr/>
          <p:nvPr/>
        </p:nvSpPr>
        <p:spPr>
          <a:xfrm>
            <a:off x="3550920" y="2803398"/>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85" name="object 85"/>
          <p:cNvSpPr txBox="1"/>
          <p:nvPr/>
        </p:nvSpPr>
        <p:spPr>
          <a:xfrm>
            <a:off x="2644139" y="2827949"/>
            <a:ext cx="906780" cy="743585"/>
          </a:xfrm>
          <a:prstGeom prst="rect">
            <a:avLst/>
          </a:prstGeom>
        </p:spPr>
        <p:txBody>
          <a:bodyPr wrap="square" lIns="0" tIns="0" rIns="0" bIns="0" rtlCol="0" vert="horz">
            <a:spAutoFit/>
          </a:bodyPr>
          <a:lstStyle/>
          <a:p>
            <a:pPr algn="ctr" marL="63500" marR="53975" indent="-635">
              <a:lnSpc>
                <a:spcPct val="97100"/>
              </a:lnSpc>
            </a:pPr>
            <a:r>
              <a:rPr dirty="0" sz="900" b="1">
                <a:latin typeface="Arial"/>
                <a:cs typeface="Arial"/>
              </a:rPr>
              <a:t>Test </a:t>
            </a:r>
            <a:r>
              <a:rPr dirty="0" sz="900" spc="-5" b="1">
                <a:latin typeface="Arial"/>
                <a:cs typeface="Arial"/>
              </a:rPr>
              <a:t>Case  </a:t>
            </a:r>
            <a:r>
              <a:rPr dirty="0" sz="900" b="1">
                <a:latin typeface="Arial"/>
                <a:cs typeface="Arial"/>
              </a:rPr>
              <a:t>Execution</a:t>
            </a:r>
            <a:r>
              <a:rPr dirty="0" sz="900" spc="-95" b="1">
                <a:latin typeface="Arial"/>
                <a:cs typeface="Arial"/>
              </a:rPr>
              <a:t> </a:t>
            </a:r>
            <a:r>
              <a:rPr dirty="0" sz="900" spc="-5" b="1">
                <a:latin typeface="Arial"/>
                <a:cs typeface="Arial"/>
              </a:rPr>
              <a:t>and  Defect  Reporting</a:t>
            </a:r>
            <a:endParaRPr sz="900">
              <a:latin typeface="Arial"/>
              <a:cs typeface="Arial"/>
            </a:endParaRPr>
          </a:p>
        </p:txBody>
      </p:sp>
      <p:sp>
        <p:nvSpPr>
          <p:cNvPr id="86" name="object 86"/>
          <p:cNvSpPr/>
          <p:nvPr/>
        </p:nvSpPr>
        <p:spPr>
          <a:xfrm>
            <a:off x="4239767" y="2801111"/>
            <a:ext cx="914400" cy="769620"/>
          </a:xfrm>
          <a:custGeom>
            <a:avLst/>
            <a:gdLst/>
            <a:ahLst/>
            <a:cxnLst/>
            <a:rect l="l" t="t" r="r" b="b"/>
            <a:pathLst>
              <a:path w="914400" h="769620">
                <a:moveTo>
                  <a:pt x="0" y="0"/>
                </a:moveTo>
                <a:lnTo>
                  <a:pt x="914400" y="0"/>
                </a:lnTo>
                <a:lnTo>
                  <a:pt x="914400" y="769620"/>
                </a:lnTo>
                <a:lnTo>
                  <a:pt x="0" y="769620"/>
                </a:lnTo>
                <a:lnTo>
                  <a:pt x="0" y="0"/>
                </a:lnTo>
                <a:close/>
              </a:path>
            </a:pathLst>
          </a:custGeom>
          <a:solidFill>
            <a:srgbClr val="00CC99"/>
          </a:solidFill>
        </p:spPr>
        <p:txBody>
          <a:bodyPr wrap="square" lIns="0" tIns="0" rIns="0" bIns="0" rtlCol="0"/>
          <a:lstStyle/>
          <a:p/>
        </p:txBody>
      </p:sp>
      <p:sp>
        <p:nvSpPr>
          <p:cNvPr id="87" name="object 87"/>
          <p:cNvSpPr/>
          <p:nvPr/>
        </p:nvSpPr>
        <p:spPr>
          <a:xfrm>
            <a:off x="4235196" y="3573271"/>
            <a:ext cx="923925" cy="0"/>
          </a:xfrm>
          <a:custGeom>
            <a:avLst/>
            <a:gdLst/>
            <a:ahLst/>
            <a:cxnLst/>
            <a:rect l="l" t="t" r="r" b="b"/>
            <a:pathLst>
              <a:path w="923925" h="0">
                <a:moveTo>
                  <a:pt x="0" y="0"/>
                </a:moveTo>
                <a:lnTo>
                  <a:pt x="923544" y="0"/>
                </a:lnTo>
              </a:path>
            </a:pathLst>
          </a:custGeom>
          <a:ln w="5079">
            <a:solidFill>
              <a:srgbClr val="000000"/>
            </a:solidFill>
          </a:ln>
        </p:spPr>
        <p:txBody>
          <a:bodyPr wrap="square" lIns="0" tIns="0" rIns="0" bIns="0" rtlCol="0"/>
          <a:lstStyle/>
          <a:p/>
        </p:txBody>
      </p:sp>
      <p:sp>
        <p:nvSpPr>
          <p:cNvPr id="88" name="object 88"/>
          <p:cNvSpPr/>
          <p:nvPr/>
        </p:nvSpPr>
        <p:spPr>
          <a:xfrm>
            <a:off x="4235196" y="356819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89" name="object 89"/>
          <p:cNvSpPr/>
          <p:nvPr/>
        </p:nvSpPr>
        <p:spPr>
          <a:xfrm>
            <a:off x="4239767" y="2806192"/>
            <a:ext cx="0" cy="759460"/>
          </a:xfrm>
          <a:custGeom>
            <a:avLst/>
            <a:gdLst/>
            <a:ahLst/>
            <a:cxnLst/>
            <a:rect l="l" t="t" r="r" b="b"/>
            <a:pathLst>
              <a:path w="0" h="759460">
                <a:moveTo>
                  <a:pt x="0" y="0"/>
                </a:moveTo>
                <a:lnTo>
                  <a:pt x="0" y="759460"/>
                </a:lnTo>
              </a:path>
            </a:pathLst>
          </a:custGeom>
          <a:ln w="9144">
            <a:solidFill>
              <a:srgbClr val="000000"/>
            </a:solidFill>
          </a:ln>
        </p:spPr>
        <p:txBody>
          <a:bodyPr wrap="square" lIns="0" tIns="0" rIns="0" bIns="0" rtlCol="0"/>
          <a:lstStyle/>
          <a:p/>
        </p:txBody>
      </p:sp>
      <p:sp>
        <p:nvSpPr>
          <p:cNvPr id="90" name="object 90"/>
          <p:cNvSpPr/>
          <p:nvPr/>
        </p:nvSpPr>
        <p:spPr>
          <a:xfrm>
            <a:off x="4235196" y="280365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91" name="object 91"/>
          <p:cNvSpPr/>
          <p:nvPr/>
        </p:nvSpPr>
        <p:spPr>
          <a:xfrm>
            <a:off x="4235196" y="2798572"/>
            <a:ext cx="923925" cy="0"/>
          </a:xfrm>
          <a:custGeom>
            <a:avLst/>
            <a:gdLst/>
            <a:ahLst/>
            <a:cxnLst/>
            <a:rect l="l" t="t" r="r" b="b"/>
            <a:pathLst>
              <a:path w="923925" h="0">
                <a:moveTo>
                  <a:pt x="0" y="0"/>
                </a:moveTo>
                <a:lnTo>
                  <a:pt x="923544" y="0"/>
                </a:lnTo>
              </a:path>
            </a:pathLst>
          </a:custGeom>
          <a:ln w="5079">
            <a:solidFill>
              <a:srgbClr val="000000"/>
            </a:solidFill>
          </a:ln>
        </p:spPr>
        <p:txBody>
          <a:bodyPr wrap="square" lIns="0" tIns="0" rIns="0" bIns="0" rtlCol="0"/>
          <a:lstStyle/>
          <a:p/>
        </p:txBody>
      </p:sp>
      <p:sp>
        <p:nvSpPr>
          <p:cNvPr id="92" name="object 92"/>
          <p:cNvSpPr/>
          <p:nvPr/>
        </p:nvSpPr>
        <p:spPr>
          <a:xfrm>
            <a:off x="4239767" y="3568446"/>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93" name="object 93"/>
          <p:cNvSpPr/>
          <p:nvPr/>
        </p:nvSpPr>
        <p:spPr>
          <a:xfrm>
            <a:off x="4244340" y="3568446"/>
            <a:ext cx="905510" cy="0"/>
          </a:xfrm>
          <a:custGeom>
            <a:avLst/>
            <a:gdLst/>
            <a:ahLst/>
            <a:cxnLst/>
            <a:rect l="l" t="t" r="r" b="b"/>
            <a:pathLst>
              <a:path w="905510" h="0">
                <a:moveTo>
                  <a:pt x="0" y="0"/>
                </a:moveTo>
                <a:lnTo>
                  <a:pt x="905255" y="0"/>
                </a:lnTo>
              </a:path>
            </a:pathLst>
          </a:custGeom>
          <a:ln w="4572">
            <a:solidFill>
              <a:srgbClr val="000000"/>
            </a:solidFill>
          </a:ln>
        </p:spPr>
        <p:txBody>
          <a:bodyPr wrap="square" lIns="0" tIns="0" rIns="0" bIns="0" rtlCol="0"/>
          <a:lstStyle/>
          <a:p/>
        </p:txBody>
      </p:sp>
      <p:sp>
        <p:nvSpPr>
          <p:cNvPr id="94" name="object 94"/>
          <p:cNvSpPr/>
          <p:nvPr/>
        </p:nvSpPr>
        <p:spPr>
          <a:xfrm>
            <a:off x="5149596" y="356819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95" name="object 95"/>
          <p:cNvSpPr/>
          <p:nvPr/>
        </p:nvSpPr>
        <p:spPr>
          <a:xfrm>
            <a:off x="5154167" y="2806192"/>
            <a:ext cx="0" cy="759460"/>
          </a:xfrm>
          <a:custGeom>
            <a:avLst/>
            <a:gdLst/>
            <a:ahLst/>
            <a:cxnLst/>
            <a:rect l="l" t="t" r="r" b="b"/>
            <a:pathLst>
              <a:path w="0" h="759460">
                <a:moveTo>
                  <a:pt x="0" y="0"/>
                </a:moveTo>
                <a:lnTo>
                  <a:pt x="0" y="759460"/>
                </a:lnTo>
              </a:path>
            </a:pathLst>
          </a:custGeom>
          <a:ln w="9144">
            <a:solidFill>
              <a:srgbClr val="000000"/>
            </a:solidFill>
          </a:ln>
        </p:spPr>
        <p:txBody>
          <a:bodyPr wrap="square" lIns="0" tIns="0" rIns="0" bIns="0" rtlCol="0"/>
          <a:lstStyle/>
          <a:p/>
        </p:txBody>
      </p:sp>
      <p:sp>
        <p:nvSpPr>
          <p:cNvPr id="96" name="object 96"/>
          <p:cNvSpPr/>
          <p:nvPr/>
        </p:nvSpPr>
        <p:spPr>
          <a:xfrm>
            <a:off x="5149596" y="280365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97" name="object 97"/>
          <p:cNvSpPr/>
          <p:nvPr/>
        </p:nvSpPr>
        <p:spPr>
          <a:xfrm>
            <a:off x="5154167" y="3568446"/>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98" name="object 98"/>
          <p:cNvSpPr/>
          <p:nvPr/>
        </p:nvSpPr>
        <p:spPr>
          <a:xfrm>
            <a:off x="4239767" y="2803398"/>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99" name="object 99"/>
          <p:cNvSpPr/>
          <p:nvPr/>
        </p:nvSpPr>
        <p:spPr>
          <a:xfrm>
            <a:off x="4244340" y="2803398"/>
            <a:ext cx="905510" cy="0"/>
          </a:xfrm>
          <a:custGeom>
            <a:avLst/>
            <a:gdLst/>
            <a:ahLst/>
            <a:cxnLst/>
            <a:rect l="l" t="t" r="r" b="b"/>
            <a:pathLst>
              <a:path w="905510" h="0">
                <a:moveTo>
                  <a:pt x="0" y="0"/>
                </a:moveTo>
                <a:lnTo>
                  <a:pt x="905255" y="0"/>
                </a:lnTo>
              </a:path>
            </a:pathLst>
          </a:custGeom>
          <a:ln w="4572">
            <a:solidFill>
              <a:srgbClr val="000000"/>
            </a:solidFill>
          </a:ln>
        </p:spPr>
        <p:txBody>
          <a:bodyPr wrap="square" lIns="0" tIns="0" rIns="0" bIns="0" rtlCol="0"/>
          <a:lstStyle/>
          <a:p/>
        </p:txBody>
      </p:sp>
      <p:sp>
        <p:nvSpPr>
          <p:cNvPr id="100" name="object 100"/>
          <p:cNvSpPr/>
          <p:nvPr/>
        </p:nvSpPr>
        <p:spPr>
          <a:xfrm>
            <a:off x="5154167" y="2803398"/>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01" name="object 101"/>
          <p:cNvSpPr txBox="1"/>
          <p:nvPr/>
        </p:nvSpPr>
        <p:spPr>
          <a:xfrm>
            <a:off x="4239767" y="3092195"/>
            <a:ext cx="914400" cy="478790"/>
          </a:xfrm>
          <a:prstGeom prst="rect">
            <a:avLst/>
          </a:prstGeom>
        </p:spPr>
        <p:txBody>
          <a:bodyPr wrap="square" lIns="0" tIns="0" rIns="0" bIns="0" rtlCol="0" vert="horz">
            <a:spAutoFit/>
          </a:bodyPr>
          <a:lstStyle/>
          <a:p>
            <a:pPr marL="161290">
              <a:lnSpc>
                <a:spcPct val="100000"/>
              </a:lnSpc>
            </a:pPr>
            <a:r>
              <a:rPr dirty="0" sz="900" spc="-5" b="1">
                <a:latin typeface="Arial"/>
                <a:cs typeface="Arial"/>
              </a:rPr>
              <a:t>Bug</a:t>
            </a:r>
            <a:r>
              <a:rPr dirty="0" sz="900" spc="-95" b="1">
                <a:latin typeface="Arial"/>
                <a:cs typeface="Arial"/>
              </a:rPr>
              <a:t> </a:t>
            </a:r>
            <a:r>
              <a:rPr dirty="0" sz="900" b="1">
                <a:latin typeface="Arial"/>
                <a:cs typeface="Arial"/>
              </a:rPr>
              <a:t>Fixing</a:t>
            </a:r>
            <a:endParaRPr sz="900">
              <a:latin typeface="Arial"/>
              <a:cs typeface="Arial"/>
            </a:endParaRPr>
          </a:p>
        </p:txBody>
      </p:sp>
      <p:sp>
        <p:nvSpPr>
          <p:cNvPr id="102" name="object 102"/>
          <p:cNvSpPr/>
          <p:nvPr/>
        </p:nvSpPr>
        <p:spPr>
          <a:xfrm>
            <a:off x="3892296" y="1353311"/>
            <a:ext cx="678180" cy="341630"/>
          </a:xfrm>
          <a:custGeom>
            <a:avLst/>
            <a:gdLst/>
            <a:ahLst/>
            <a:cxnLst/>
            <a:rect l="l" t="t" r="r" b="b"/>
            <a:pathLst>
              <a:path w="678179" h="341630">
                <a:moveTo>
                  <a:pt x="607499" y="311383"/>
                </a:moveTo>
                <a:lnTo>
                  <a:pt x="592836" y="341376"/>
                </a:lnTo>
                <a:lnTo>
                  <a:pt x="678180" y="341376"/>
                </a:lnTo>
                <a:lnTo>
                  <a:pt x="659756" y="316992"/>
                </a:lnTo>
                <a:lnTo>
                  <a:pt x="618744" y="316992"/>
                </a:lnTo>
                <a:lnTo>
                  <a:pt x="607499" y="311383"/>
                </a:lnTo>
                <a:close/>
              </a:path>
              <a:path w="678179" h="341630">
                <a:moveTo>
                  <a:pt x="611401" y="303400"/>
                </a:moveTo>
                <a:lnTo>
                  <a:pt x="607499" y="311383"/>
                </a:lnTo>
                <a:lnTo>
                  <a:pt x="618744" y="316992"/>
                </a:lnTo>
                <a:lnTo>
                  <a:pt x="623316" y="316992"/>
                </a:lnTo>
                <a:lnTo>
                  <a:pt x="624840" y="315468"/>
                </a:lnTo>
                <a:lnTo>
                  <a:pt x="624840" y="310896"/>
                </a:lnTo>
                <a:lnTo>
                  <a:pt x="623316" y="309372"/>
                </a:lnTo>
                <a:lnTo>
                  <a:pt x="611401" y="303400"/>
                </a:lnTo>
                <a:close/>
              </a:path>
              <a:path w="678179" h="341630">
                <a:moveTo>
                  <a:pt x="626364" y="272796"/>
                </a:moveTo>
                <a:lnTo>
                  <a:pt x="611401" y="303400"/>
                </a:lnTo>
                <a:lnTo>
                  <a:pt x="623316" y="309372"/>
                </a:lnTo>
                <a:lnTo>
                  <a:pt x="624840" y="310896"/>
                </a:lnTo>
                <a:lnTo>
                  <a:pt x="624840" y="315468"/>
                </a:lnTo>
                <a:lnTo>
                  <a:pt x="623316" y="316992"/>
                </a:lnTo>
                <a:lnTo>
                  <a:pt x="659756" y="316992"/>
                </a:lnTo>
                <a:lnTo>
                  <a:pt x="626364" y="272796"/>
                </a:lnTo>
                <a:close/>
              </a:path>
              <a:path w="678179" h="341630">
                <a:moveTo>
                  <a:pt x="6096" y="0"/>
                </a:moveTo>
                <a:lnTo>
                  <a:pt x="3048" y="0"/>
                </a:lnTo>
                <a:lnTo>
                  <a:pt x="0" y="1524"/>
                </a:lnTo>
                <a:lnTo>
                  <a:pt x="0" y="6096"/>
                </a:lnTo>
                <a:lnTo>
                  <a:pt x="1524" y="9144"/>
                </a:lnTo>
                <a:lnTo>
                  <a:pt x="607499" y="311383"/>
                </a:lnTo>
                <a:lnTo>
                  <a:pt x="611401" y="303400"/>
                </a:lnTo>
                <a:lnTo>
                  <a:pt x="6096" y="0"/>
                </a:lnTo>
                <a:close/>
              </a:path>
            </a:pathLst>
          </a:custGeom>
          <a:solidFill>
            <a:srgbClr val="000000"/>
          </a:solidFill>
        </p:spPr>
        <p:txBody>
          <a:bodyPr wrap="square" lIns="0" tIns="0" rIns="0" bIns="0" rtlCol="0"/>
          <a:lstStyle/>
          <a:p/>
        </p:txBody>
      </p:sp>
      <p:sp>
        <p:nvSpPr>
          <p:cNvPr id="103" name="object 103"/>
          <p:cNvSpPr/>
          <p:nvPr/>
        </p:nvSpPr>
        <p:spPr>
          <a:xfrm>
            <a:off x="4628388" y="2459735"/>
            <a:ext cx="76200" cy="341630"/>
          </a:xfrm>
          <a:custGeom>
            <a:avLst/>
            <a:gdLst/>
            <a:ahLst/>
            <a:cxnLst/>
            <a:rect l="l" t="t" r="r" b="b"/>
            <a:pathLst>
              <a:path w="76200" h="341630">
                <a:moveTo>
                  <a:pt x="33528" y="265176"/>
                </a:moveTo>
                <a:lnTo>
                  <a:pt x="0" y="265176"/>
                </a:lnTo>
                <a:lnTo>
                  <a:pt x="38100" y="341376"/>
                </a:lnTo>
                <a:lnTo>
                  <a:pt x="67056" y="283464"/>
                </a:lnTo>
                <a:lnTo>
                  <a:pt x="38100" y="283464"/>
                </a:lnTo>
                <a:lnTo>
                  <a:pt x="35052" y="281940"/>
                </a:lnTo>
                <a:lnTo>
                  <a:pt x="33528" y="278892"/>
                </a:lnTo>
                <a:lnTo>
                  <a:pt x="33528" y="265176"/>
                </a:lnTo>
                <a:close/>
              </a:path>
              <a:path w="76200" h="341630">
                <a:moveTo>
                  <a:pt x="38100" y="0"/>
                </a:moveTo>
                <a:lnTo>
                  <a:pt x="35052" y="1524"/>
                </a:lnTo>
                <a:lnTo>
                  <a:pt x="33528" y="4572"/>
                </a:lnTo>
                <a:lnTo>
                  <a:pt x="33528" y="278892"/>
                </a:lnTo>
                <a:lnTo>
                  <a:pt x="35052" y="281940"/>
                </a:lnTo>
                <a:lnTo>
                  <a:pt x="38100" y="283464"/>
                </a:lnTo>
                <a:lnTo>
                  <a:pt x="41148" y="281940"/>
                </a:lnTo>
                <a:lnTo>
                  <a:pt x="42672" y="278892"/>
                </a:lnTo>
                <a:lnTo>
                  <a:pt x="42672" y="4572"/>
                </a:lnTo>
                <a:lnTo>
                  <a:pt x="41148" y="1524"/>
                </a:lnTo>
                <a:lnTo>
                  <a:pt x="38100" y="0"/>
                </a:lnTo>
                <a:close/>
              </a:path>
              <a:path w="76200" h="341630">
                <a:moveTo>
                  <a:pt x="76200" y="265176"/>
                </a:moveTo>
                <a:lnTo>
                  <a:pt x="42672" y="265176"/>
                </a:lnTo>
                <a:lnTo>
                  <a:pt x="42672" y="278892"/>
                </a:lnTo>
                <a:lnTo>
                  <a:pt x="41148" y="281940"/>
                </a:lnTo>
                <a:lnTo>
                  <a:pt x="38100" y="283464"/>
                </a:lnTo>
                <a:lnTo>
                  <a:pt x="67056" y="283464"/>
                </a:lnTo>
                <a:lnTo>
                  <a:pt x="76200" y="265176"/>
                </a:lnTo>
                <a:close/>
              </a:path>
            </a:pathLst>
          </a:custGeom>
          <a:solidFill>
            <a:srgbClr val="000000"/>
          </a:solidFill>
        </p:spPr>
        <p:txBody>
          <a:bodyPr wrap="square" lIns="0" tIns="0" rIns="0" bIns="0" rtlCol="0"/>
          <a:lstStyle/>
          <a:p/>
        </p:txBody>
      </p:sp>
      <p:sp>
        <p:nvSpPr>
          <p:cNvPr id="104" name="object 104"/>
          <p:cNvSpPr/>
          <p:nvPr/>
        </p:nvSpPr>
        <p:spPr>
          <a:xfrm>
            <a:off x="3125723" y="1353311"/>
            <a:ext cx="775970" cy="346075"/>
          </a:xfrm>
          <a:custGeom>
            <a:avLst/>
            <a:gdLst/>
            <a:ahLst/>
            <a:cxnLst/>
            <a:rect l="l" t="t" r="r" b="b"/>
            <a:pathLst>
              <a:path w="775970" h="346075">
                <a:moveTo>
                  <a:pt x="54864" y="275844"/>
                </a:moveTo>
                <a:lnTo>
                  <a:pt x="0" y="341376"/>
                </a:lnTo>
                <a:lnTo>
                  <a:pt x="85344" y="345948"/>
                </a:lnTo>
                <a:lnTo>
                  <a:pt x="74079" y="320040"/>
                </a:lnTo>
                <a:lnTo>
                  <a:pt x="56388" y="320040"/>
                </a:lnTo>
                <a:lnTo>
                  <a:pt x="54864" y="318516"/>
                </a:lnTo>
                <a:lnTo>
                  <a:pt x="54864" y="313944"/>
                </a:lnTo>
                <a:lnTo>
                  <a:pt x="56388" y="312420"/>
                </a:lnTo>
                <a:lnTo>
                  <a:pt x="68462" y="307119"/>
                </a:lnTo>
                <a:lnTo>
                  <a:pt x="54864" y="275844"/>
                </a:lnTo>
                <a:close/>
              </a:path>
              <a:path w="775970" h="346075">
                <a:moveTo>
                  <a:pt x="68462" y="307119"/>
                </a:moveTo>
                <a:lnTo>
                  <a:pt x="56388" y="312420"/>
                </a:lnTo>
                <a:lnTo>
                  <a:pt x="54864" y="313944"/>
                </a:lnTo>
                <a:lnTo>
                  <a:pt x="54864" y="318516"/>
                </a:lnTo>
                <a:lnTo>
                  <a:pt x="56388" y="320040"/>
                </a:lnTo>
                <a:lnTo>
                  <a:pt x="60960" y="320040"/>
                </a:lnTo>
                <a:lnTo>
                  <a:pt x="71985" y="315223"/>
                </a:lnTo>
                <a:lnTo>
                  <a:pt x="68462" y="307119"/>
                </a:lnTo>
                <a:close/>
              </a:path>
              <a:path w="775970" h="346075">
                <a:moveTo>
                  <a:pt x="71985" y="315223"/>
                </a:moveTo>
                <a:lnTo>
                  <a:pt x="60960" y="320040"/>
                </a:lnTo>
                <a:lnTo>
                  <a:pt x="74079" y="320040"/>
                </a:lnTo>
                <a:lnTo>
                  <a:pt x="71985" y="315223"/>
                </a:lnTo>
                <a:close/>
              </a:path>
              <a:path w="775970" h="346075">
                <a:moveTo>
                  <a:pt x="772668" y="0"/>
                </a:moveTo>
                <a:lnTo>
                  <a:pt x="768096" y="0"/>
                </a:lnTo>
                <a:lnTo>
                  <a:pt x="68462" y="307119"/>
                </a:lnTo>
                <a:lnTo>
                  <a:pt x="71985" y="315223"/>
                </a:lnTo>
                <a:lnTo>
                  <a:pt x="772668" y="9144"/>
                </a:lnTo>
                <a:lnTo>
                  <a:pt x="775716" y="6096"/>
                </a:lnTo>
                <a:lnTo>
                  <a:pt x="775716" y="3048"/>
                </a:lnTo>
                <a:lnTo>
                  <a:pt x="772668" y="0"/>
                </a:lnTo>
                <a:close/>
              </a:path>
            </a:pathLst>
          </a:custGeom>
          <a:solidFill>
            <a:srgbClr val="000000"/>
          </a:solidFill>
        </p:spPr>
        <p:txBody>
          <a:bodyPr wrap="square" lIns="0" tIns="0" rIns="0" bIns="0" rtlCol="0"/>
          <a:lstStyle/>
          <a:p/>
        </p:txBody>
      </p:sp>
      <p:sp>
        <p:nvSpPr>
          <p:cNvPr id="105" name="object 105"/>
          <p:cNvSpPr/>
          <p:nvPr/>
        </p:nvSpPr>
        <p:spPr>
          <a:xfrm>
            <a:off x="3087623" y="2459735"/>
            <a:ext cx="76200" cy="341630"/>
          </a:xfrm>
          <a:custGeom>
            <a:avLst/>
            <a:gdLst/>
            <a:ahLst/>
            <a:cxnLst/>
            <a:rect l="l" t="t" r="r" b="b"/>
            <a:pathLst>
              <a:path w="76200" h="341630">
                <a:moveTo>
                  <a:pt x="33528" y="265176"/>
                </a:moveTo>
                <a:lnTo>
                  <a:pt x="0" y="265176"/>
                </a:lnTo>
                <a:lnTo>
                  <a:pt x="38100" y="341376"/>
                </a:lnTo>
                <a:lnTo>
                  <a:pt x="67056" y="283464"/>
                </a:lnTo>
                <a:lnTo>
                  <a:pt x="38100" y="283464"/>
                </a:lnTo>
                <a:lnTo>
                  <a:pt x="35052" y="281940"/>
                </a:lnTo>
                <a:lnTo>
                  <a:pt x="33528" y="278892"/>
                </a:lnTo>
                <a:lnTo>
                  <a:pt x="33528" y="265176"/>
                </a:lnTo>
                <a:close/>
              </a:path>
              <a:path w="76200" h="341630">
                <a:moveTo>
                  <a:pt x="38100" y="0"/>
                </a:moveTo>
                <a:lnTo>
                  <a:pt x="35052" y="1524"/>
                </a:lnTo>
                <a:lnTo>
                  <a:pt x="33528" y="4572"/>
                </a:lnTo>
                <a:lnTo>
                  <a:pt x="33528" y="278892"/>
                </a:lnTo>
                <a:lnTo>
                  <a:pt x="35052" y="281940"/>
                </a:lnTo>
                <a:lnTo>
                  <a:pt x="38100" y="283464"/>
                </a:lnTo>
                <a:lnTo>
                  <a:pt x="41148" y="281940"/>
                </a:lnTo>
                <a:lnTo>
                  <a:pt x="42672" y="278892"/>
                </a:lnTo>
                <a:lnTo>
                  <a:pt x="42672" y="4572"/>
                </a:lnTo>
                <a:lnTo>
                  <a:pt x="41148" y="1524"/>
                </a:lnTo>
                <a:lnTo>
                  <a:pt x="38100" y="0"/>
                </a:lnTo>
                <a:close/>
              </a:path>
              <a:path w="76200" h="341630">
                <a:moveTo>
                  <a:pt x="76200" y="265176"/>
                </a:moveTo>
                <a:lnTo>
                  <a:pt x="42672" y="265176"/>
                </a:lnTo>
                <a:lnTo>
                  <a:pt x="42672" y="278892"/>
                </a:lnTo>
                <a:lnTo>
                  <a:pt x="41148" y="281940"/>
                </a:lnTo>
                <a:lnTo>
                  <a:pt x="38100" y="283464"/>
                </a:lnTo>
                <a:lnTo>
                  <a:pt x="67056" y="283464"/>
                </a:lnTo>
                <a:lnTo>
                  <a:pt x="76200" y="265176"/>
                </a:lnTo>
                <a:close/>
              </a:path>
            </a:pathLst>
          </a:custGeom>
          <a:solidFill>
            <a:srgbClr val="000000"/>
          </a:solidFill>
        </p:spPr>
        <p:txBody>
          <a:bodyPr wrap="square" lIns="0" tIns="0" rIns="0" bIns="0" rtlCol="0"/>
          <a:lstStyle/>
          <a:p/>
        </p:txBody>
      </p:sp>
      <p:sp>
        <p:nvSpPr>
          <p:cNvPr id="106" name="object 106"/>
          <p:cNvSpPr/>
          <p:nvPr/>
        </p:nvSpPr>
        <p:spPr>
          <a:xfrm>
            <a:off x="3415284" y="2063495"/>
            <a:ext cx="829310" cy="737870"/>
          </a:xfrm>
          <a:custGeom>
            <a:avLst/>
            <a:gdLst/>
            <a:ahLst/>
            <a:cxnLst/>
            <a:rect l="l" t="t" r="r" b="b"/>
            <a:pathLst>
              <a:path w="829310" h="737869">
                <a:moveTo>
                  <a:pt x="32004" y="658368"/>
                </a:moveTo>
                <a:lnTo>
                  <a:pt x="0" y="737616"/>
                </a:lnTo>
                <a:lnTo>
                  <a:pt x="82296" y="716280"/>
                </a:lnTo>
                <a:lnTo>
                  <a:pt x="69061" y="701040"/>
                </a:lnTo>
                <a:lnTo>
                  <a:pt x="47244" y="701040"/>
                </a:lnTo>
                <a:lnTo>
                  <a:pt x="44196" y="699516"/>
                </a:lnTo>
                <a:lnTo>
                  <a:pt x="42672" y="694944"/>
                </a:lnTo>
                <a:lnTo>
                  <a:pt x="44196" y="691896"/>
                </a:lnTo>
                <a:lnTo>
                  <a:pt x="53741" y="683398"/>
                </a:lnTo>
                <a:lnTo>
                  <a:pt x="32004" y="658368"/>
                </a:lnTo>
                <a:close/>
              </a:path>
              <a:path w="829310" h="737869">
                <a:moveTo>
                  <a:pt x="53741" y="683398"/>
                </a:moveTo>
                <a:lnTo>
                  <a:pt x="44196" y="691896"/>
                </a:lnTo>
                <a:lnTo>
                  <a:pt x="42672" y="694944"/>
                </a:lnTo>
                <a:lnTo>
                  <a:pt x="44196" y="699516"/>
                </a:lnTo>
                <a:lnTo>
                  <a:pt x="47244" y="701040"/>
                </a:lnTo>
                <a:lnTo>
                  <a:pt x="50292" y="699516"/>
                </a:lnTo>
                <a:lnTo>
                  <a:pt x="60131" y="690757"/>
                </a:lnTo>
                <a:lnTo>
                  <a:pt x="53741" y="683398"/>
                </a:lnTo>
                <a:close/>
              </a:path>
              <a:path w="829310" h="737869">
                <a:moveTo>
                  <a:pt x="60131" y="690757"/>
                </a:moveTo>
                <a:lnTo>
                  <a:pt x="50292" y="699516"/>
                </a:lnTo>
                <a:lnTo>
                  <a:pt x="47244" y="701040"/>
                </a:lnTo>
                <a:lnTo>
                  <a:pt x="69061" y="701040"/>
                </a:lnTo>
                <a:lnTo>
                  <a:pt x="60131" y="690757"/>
                </a:lnTo>
                <a:close/>
              </a:path>
              <a:path w="829310" h="737869">
                <a:moveTo>
                  <a:pt x="824484" y="0"/>
                </a:moveTo>
                <a:lnTo>
                  <a:pt x="821436" y="0"/>
                </a:lnTo>
                <a:lnTo>
                  <a:pt x="53741" y="683398"/>
                </a:lnTo>
                <a:lnTo>
                  <a:pt x="60131" y="690757"/>
                </a:lnTo>
                <a:lnTo>
                  <a:pt x="827532" y="7620"/>
                </a:lnTo>
                <a:lnTo>
                  <a:pt x="829056" y="4572"/>
                </a:lnTo>
                <a:lnTo>
                  <a:pt x="827532" y="1524"/>
                </a:lnTo>
                <a:lnTo>
                  <a:pt x="824484" y="0"/>
                </a:lnTo>
                <a:close/>
              </a:path>
            </a:pathLst>
          </a:custGeom>
          <a:solidFill>
            <a:srgbClr val="000000"/>
          </a:solidFill>
        </p:spPr>
        <p:txBody>
          <a:bodyPr wrap="square" lIns="0" tIns="0" rIns="0" bIns="0" rtlCol="0"/>
          <a:lstStyle/>
          <a:p/>
        </p:txBody>
      </p:sp>
      <p:sp>
        <p:nvSpPr>
          <p:cNvPr id="107" name="object 107"/>
          <p:cNvSpPr/>
          <p:nvPr/>
        </p:nvSpPr>
        <p:spPr>
          <a:xfrm>
            <a:off x="3553967" y="3172967"/>
            <a:ext cx="685800" cy="76200"/>
          </a:xfrm>
          <a:custGeom>
            <a:avLst/>
            <a:gdLst/>
            <a:ahLst/>
            <a:cxnLst/>
            <a:rect l="l" t="t" r="r" b="b"/>
            <a:pathLst>
              <a:path w="685800" h="76200">
                <a:moveTo>
                  <a:pt x="76200" y="0"/>
                </a:moveTo>
                <a:lnTo>
                  <a:pt x="0" y="38099"/>
                </a:lnTo>
                <a:lnTo>
                  <a:pt x="76200" y="76199"/>
                </a:lnTo>
                <a:lnTo>
                  <a:pt x="76200" y="42671"/>
                </a:lnTo>
                <a:lnTo>
                  <a:pt x="62484" y="42671"/>
                </a:lnTo>
                <a:lnTo>
                  <a:pt x="59436" y="41147"/>
                </a:lnTo>
                <a:lnTo>
                  <a:pt x="57912" y="38099"/>
                </a:lnTo>
                <a:lnTo>
                  <a:pt x="59436" y="33527"/>
                </a:lnTo>
                <a:lnTo>
                  <a:pt x="76200" y="33527"/>
                </a:lnTo>
                <a:lnTo>
                  <a:pt x="76200" y="0"/>
                </a:lnTo>
                <a:close/>
              </a:path>
              <a:path w="685800" h="76200">
                <a:moveTo>
                  <a:pt x="609600" y="0"/>
                </a:moveTo>
                <a:lnTo>
                  <a:pt x="609600" y="76199"/>
                </a:lnTo>
                <a:lnTo>
                  <a:pt x="676656" y="42671"/>
                </a:lnTo>
                <a:lnTo>
                  <a:pt x="621792" y="42671"/>
                </a:lnTo>
                <a:lnTo>
                  <a:pt x="624840" y="41147"/>
                </a:lnTo>
                <a:lnTo>
                  <a:pt x="626364" y="38099"/>
                </a:lnTo>
                <a:lnTo>
                  <a:pt x="624840" y="35051"/>
                </a:lnTo>
                <a:lnTo>
                  <a:pt x="621792" y="33527"/>
                </a:lnTo>
                <a:lnTo>
                  <a:pt x="676656" y="33527"/>
                </a:lnTo>
                <a:lnTo>
                  <a:pt x="609600" y="0"/>
                </a:lnTo>
                <a:close/>
              </a:path>
              <a:path w="685800" h="76200">
                <a:moveTo>
                  <a:pt x="76200" y="33527"/>
                </a:moveTo>
                <a:lnTo>
                  <a:pt x="59436" y="33527"/>
                </a:lnTo>
                <a:lnTo>
                  <a:pt x="57912" y="38099"/>
                </a:lnTo>
                <a:lnTo>
                  <a:pt x="59436" y="41147"/>
                </a:lnTo>
                <a:lnTo>
                  <a:pt x="62484" y="42671"/>
                </a:lnTo>
                <a:lnTo>
                  <a:pt x="76200" y="42671"/>
                </a:lnTo>
                <a:lnTo>
                  <a:pt x="76200" y="33527"/>
                </a:lnTo>
                <a:close/>
              </a:path>
              <a:path w="685800" h="76200">
                <a:moveTo>
                  <a:pt x="609600" y="33527"/>
                </a:moveTo>
                <a:lnTo>
                  <a:pt x="76200" y="33527"/>
                </a:lnTo>
                <a:lnTo>
                  <a:pt x="76200" y="42671"/>
                </a:lnTo>
                <a:lnTo>
                  <a:pt x="609600" y="42671"/>
                </a:lnTo>
                <a:lnTo>
                  <a:pt x="609600" y="33527"/>
                </a:lnTo>
                <a:close/>
              </a:path>
              <a:path w="685800" h="76200">
                <a:moveTo>
                  <a:pt x="676656" y="33527"/>
                </a:moveTo>
                <a:lnTo>
                  <a:pt x="621792" y="33527"/>
                </a:lnTo>
                <a:lnTo>
                  <a:pt x="624840" y="35051"/>
                </a:lnTo>
                <a:lnTo>
                  <a:pt x="626364" y="38099"/>
                </a:lnTo>
                <a:lnTo>
                  <a:pt x="624840" y="41147"/>
                </a:lnTo>
                <a:lnTo>
                  <a:pt x="621792" y="42671"/>
                </a:lnTo>
                <a:lnTo>
                  <a:pt x="676656" y="42671"/>
                </a:lnTo>
                <a:lnTo>
                  <a:pt x="685800" y="38099"/>
                </a:lnTo>
                <a:lnTo>
                  <a:pt x="676656" y="33527"/>
                </a:lnTo>
                <a:close/>
              </a:path>
            </a:pathLst>
          </a:custGeom>
          <a:solidFill>
            <a:srgbClr val="000000"/>
          </a:solidFill>
        </p:spPr>
        <p:txBody>
          <a:bodyPr wrap="square" lIns="0" tIns="0" rIns="0" bIns="0" rtlCol="0"/>
          <a:lstStyle/>
          <a:p/>
        </p:txBody>
      </p:sp>
      <p:sp>
        <p:nvSpPr>
          <p:cNvPr id="108" name="object 108"/>
          <p:cNvSpPr/>
          <p:nvPr/>
        </p:nvSpPr>
        <p:spPr>
          <a:xfrm>
            <a:off x="5047488" y="1594103"/>
            <a:ext cx="440690" cy="2125980"/>
          </a:xfrm>
          <a:custGeom>
            <a:avLst/>
            <a:gdLst/>
            <a:ahLst/>
            <a:cxnLst/>
            <a:rect l="l" t="t" r="r" b="b"/>
            <a:pathLst>
              <a:path w="440689" h="2125979">
                <a:moveTo>
                  <a:pt x="122251" y="2086852"/>
                </a:moveTo>
                <a:lnTo>
                  <a:pt x="86868" y="2101596"/>
                </a:lnTo>
                <a:lnTo>
                  <a:pt x="47244" y="2112264"/>
                </a:lnTo>
                <a:lnTo>
                  <a:pt x="3048" y="2116836"/>
                </a:lnTo>
                <a:lnTo>
                  <a:pt x="1524" y="2116836"/>
                </a:lnTo>
                <a:lnTo>
                  <a:pt x="0" y="2118360"/>
                </a:lnTo>
                <a:lnTo>
                  <a:pt x="0" y="2122932"/>
                </a:lnTo>
                <a:lnTo>
                  <a:pt x="1524" y="2124456"/>
                </a:lnTo>
                <a:lnTo>
                  <a:pt x="3048" y="2124456"/>
                </a:lnTo>
                <a:lnTo>
                  <a:pt x="4572" y="2125980"/>
                </a:lnTo>
                <a:lnTo>
                  <a:pt x="48768" y="2121408"/>
                </a:lnTo>
                <a:lnTo>
                  <a:pt x="88392" y="2110740"/>
                </a:lnTo>
                <a:lnTo>
                  <a:pt x="124968" y="2095500"/>
                </a:lnTo>
                <a:lnTo>
                  <a:pt x="126492" y="2093976"/>
                </a:lnTo>
                <a:lnTo>
                  <a:pt x="131064" y="2090927"/>
                </a:lnTo>
                <a:lnTo>
                  <a:pt x="124968" y="2090927"/>
                </a:lnTo>
                <a:lnTo>
                  <a:pt x="122251" y="2086852"/>
                </a:lnTo>
                <a:close/>
              </a:path>
              <a:path w="440689" h="2125979">
                <a:moveTo>
                  <a:pt x="123444" y="2086356"/>
                </a:moveTo>
                <a:lnTo>
                  <a:pt x="122251" y="2086852"/>
                </a:lnTo>
                <a:lnTo>
                  <a:pt x="124968" y="2090927"/>
                </a:lnTo>
                <a:lnTo>
                  <a:pt x="123444" y="2086356"/>
                </a:lnTo>
                <a:close/>
              </a:path>
              <a:path w="440689" h="2125979">
                <a:moveTo>
                  <a:pt x="137922" y="2086356"/>
                </a:moveTo>
                <a:lnTo>
                  <a:pt x="123444" y="2086356"/>
                </a:lnTo>
                <a:lnTo>
                  <a:pt x="124968" y="2090927"/>
                </a:lnTo>
                <a:lnTo>
                  <a:pt x="131064" y="2090927"/>
                </a:lnTo>
                <a:lnTo>
                  <a:pt x="137922" y="2086356"/>
                </a:lnTo>
                <a:close/>
              </a:path>
              <a:path w="440689" h="2125979">
                <a:moveTo>
                  <a:pt x="167640" y="2052827"/>
                </a:moveTo>
                <a:lnTo>
                  <a:pt x="153924" y="2065020"/>
                </a:lnTo>
                <a:lnTo>
                  <a:pt x="121920" y="2086356"/>
                </a:lnTo>
                <a:lnTo>
                  <a:pt x="122251" y="2086852"/>
                </a:lnTo>
                <a:lnTo>
                  <a:pt x="123444" y="2086356"/>
                </a:lnTo>
                <a:lnTo>
                  <a:pt x="137922" y="2086356"/>
                </a:lnTo>
                <a:lnTo>
                  <a:pt x="158496" y="2072639"/>
                </a:lnTo>
                <a:lnTo>
                  <a:pt x="172212" y="2060448"/>
                </a:lnTo>
                <a:lnTo>
                  <a:pt x="176784" y="2055876"/>
                </a:lnTo>
                <a:lnTo>
                  <a:pt x="170688" y="2055876"/>
                </a:lnTo>
                <a:lnTo>
                  <a:pt x="166116" y="2054352"/>
                </a:lnTo>
                <a:lnTo>
                  <a:pt x="167640" y="2052827"/>
                </a:lnTo>
                <a:close/>
              </a:path>
              <a:path w="440689" h="2125979">
                <a:moveTo>
                  <a:pt x="167640" y="2052827"/>
                </a:moveTo>
                <a:lnTo>
                  <a:pt x="166116" y="2054352"/>
                </a:lnTo>
                <a:lnTo>
                  <a:pt x="170688" y="2055876"/>
                </a:lnTo>
                <a:lnTo>
                  <a:pt x="167640" y="2052827"/>
                </a:lnTo>
                <a:close/>
              </a:path>
              <a:path w="440689" h="2125979">
                <a:moveTo>
                  <a:pt x="199644" y="2011680"/>
                </a:moveTo>
                <a:lnTo>
                  <a:pt x="190500" y="2026920"/>
                </a:lnTo>
                <a:lnTo>
                  <a:pt x="179832" y="2040636"/>
                </a:lnTo>
                <a:lnTo>
                  <a:pt x="167640" y="2052827"/>
                </a:lnTo>
                <a:lnTo>
                  <a:pt x="170688" y="2055876"/>
                </a:lnTo>
                <a:lnTo>
                  <a:pt x="176784" y="2055876"/>
                </a:lnTo>
                <a:lnTo>
                  <a:pt x="187452" y="2045208"/>
                </a:lnTo>
                <a:lnTo>
                  <a:pt x="198120" y="2031492"/>
                </a:lnTo>
                <a:lnTo>
                  <a:pt x="207264" y="2016252"/>
                </a:lnTo>
                <a:lnTo>
                  <a:pt x="207264" y="2014727"/>
                </a:lnTo>
                <a:lnTo>
                  <a:pt x="207956" y="2013204"/>
                </a:lnTo>
                <a:lnTo>
                  <a:pt x="202692" y="2013204"/>
                </a:lnTo>
                <a:lnTo>
                  <a:pt x="199644" y="2011680"/>
                </a:lnTo>
                <a:close/>
              </a:path>
              <a:path w="440689" h="2125979">
                <a:moveTo>
                  <a:pt x="388366" y="1062990"/>
                </a:moveTo>
                <a:lnTo>
                  <a:pt x="371856" y="1066800"/>
                </a:lnTo>
                <a:lnTo>
                  <a:pt x="352044" y="1072896"/>
                </a:lnTo>
                <a:lnTo>
                  <a:pt x="313944" y="1088136"/>
                </a:lnTo>
                <a:lnTo>
                  <a:pt x="312420" y="1089660"/>
                </a:lnTo>
                <a:lnTo>
                  <a:pt x="280416" y="1110996"/>
                </a:lnTo>
                <a:lnTo>
                  <a:pt x="252984" y="1138428"/>
                </a:lnTo>
                <a:lnTo>
                  <a:pt x="233172" y="1167384"/>
                </a:lnTo>
                <a:lnTo>
                  <a:pt x="233172" y="1168908"/>
                </a:lnTo>
                <a:lnTo>
                  <a:pt x="225552" y="1185672"/>
                </a:lnTo>
                <a:lnTo>
                  <a:pt x="219456" y="1202436"/>
                </a:lnTo>
                <a:lnTo>
                  <a:pt x="216408" y="1219200"/>
                </a:lnTo>
                <a:lnTo>
                  <a:pt x="216408" y="1944624"/>
                </a:lnTo>
                <a:lnTo>
                  <a:pt x="214884" y="1962912"/>
                </a:lnTo>
                <a:lnTo>
                  <a:pt x="211836" y="1979676"/>
                </a:lnTo>
                <a:lnTo>
                  <a:pt x="205740" y="1996439"/>
                </a:lnTo>
                <a:lnTo>
                  <a:pt x="198120" y="2013204"/>
                </a:lnTo>
                <a:lnTo>
                  <a:pt x="198729" y="2013204"/>
                </a:lnTo>
                <a:lnTo>
                  <a:pt x="199644" y="2011680"/>
                </a:lnTo>
                <a:lnTo>
                  <a:pt x="208649" y="2011680"/>
                </a:lnTo>
                <a:lnTo>
                  <a:pt x="214884" y="1997964"/>
                </a:lnTo>
                <a:lnTo>
                  <a:pt x="220980" y="1981200"/>
                </a:lnTo>
                <a:lnTo>
                  <a:pt x="224028" y="1964436"/>
                </a:lnTo>
                <a:lnTo>
                  <a:pt x="225552" y="1946148"/>
                </a:lnTo>
                <a:lnTo>
                  <a:pt x="225552" y="1220724"/>
                </a:lnTo>
                <a:lnTo>
                  <a:pt x="228600" y="1203960"/>
                </a:lnTo>
                <a:lnTo>
                  <a:pt x="234696" y="1187196"/>
                </a:lnTo>
                <a:lnTo>
                  <a:pt x="241623" y="1171956"/>
                </a:lnTo>
                <a:lnTo>
                  <a:pt x="240792" y="1171956"/>
                </a:lnTo>
                <a:lnTo>
                  <a:pt x="237744" y="1170432"/>
                </a:lnTo>
                <a:lnTo>
                  <a:pt x="241706" y="1170432"/>
                </a:lnTo>
                <a:lnTo>
                  <a:pt x="249936" y="1156716"/>
                </a:lnTo>
                <a:lnTo>
                  <a:pt x="260604" y="1143000"/>
                </a:lnTo>
                <a:lnTo>
                  <a:pt x="271441" y="1130808"/>
                </a:lnTo>
                <a:lnTo>
                  <a:pt x="271272" y="1130808"/>
                </a:lnTo>
                <a:lnTo>
                  <a:pt x="269748" y="1126236"/>
                </a:lnTo>
                <a:lnTo>
                  <a:pt x="276415" y="1126236"/>
                </a:lnTo>
                <a:lnTo>
                  <a:pt x="284988" y="1118616"/>
                </a:lnTo>
                <a:lnTo>
                  <a:pt x="316992" y="1097280"/>
                </a:lnTo>
                <a:lnTo>
                  <a:pt x="315468" y="1097280"/>
                </a:lnTo>
                <a:lnTo>
                  <a:pt x="315468" y="1092708"/>
                </a:lnTo>
                <a:lnTo>
                  <a:pt x="326898" y="1092708"/>
                </a:lnTo>
                <a:lnTo>
                  <a:pt x="353568" y="1082040"/>
                </a:lnTo>
                <a:lnTo>
                  <a:pt x="373380" y="1075944"/>
                </a:lnTo>
                <a:lnTo>
                  <a:pt x="393192" y="1071372"/>
                </a:lnTo>
                <a:lnTo>
                  <a:pt x="414528" y="1068324"/>
                </a:lnTo>
                <a:lnTo>
                  <a:pt x="435864" y="1068324"/>
                </a:lnTo>
                <a:lnTo>
                  <a:pt x="413004" y="1066800"/>
                </a:lnTo>
                <a:lnTo>
                  <a:pt x="391668" y="1063752"/>
                </a:lnTo>
                <a:lnTo>
                  <a:pt x="388366" y="1062990"/>
                </a:lnTo>
                <a:close/>
              </a:path>
              <a:path w="440689" h="2125979">
                <a:moveTo>
                  <a:pt x="208649" y="2011680"/>
                </a:moveTo>
                <a:lnTo>
                  <a:pt x="199644" y="2011680"/>
                </a:lnTo>
                <a:lnTo>
                  <a:pt x="202692" y="2013204"/>
                </a:lnTo>
                <a:lnTo>
                  <a:pt x="207956" y="2013204"/>
                </a:lnTo>
                <a:lnTo>
                  <a:pt x="208649" y="2011680"/>
                </a:lnTo>
                <a:close/>
              </a:path>
              <a:path w="440689" h="2125979">
                <a:moveTo>
                  <a:pt x="241706" y="1170432"/>
                </a:moveTo>
                <a:lnTo>
                  <a:pt x="237744" y="1170432"/>
                </a:lnTo>
                <a:lnTo>
                  <a:pt x="240792" y="1171956"/>
                </a:lnTo>
                <a:lnTo>
                  <a:pt x="241706" y="1170432"/>
                </a:lnTo>
                <a:close/>
              </a:path>
              <a:path w="440689" h="2125979">
                <a:moveTo>
                  <a:pt x="242316" y="1170432"/>
                </a:moveTo>
                <a:lnTo>
                  <a:pt x="241706" y="1170432"/>
                </a:lnTo>
                <a:lnTo>
                  <a:pt x="240792" y="1171956"/>
                </a:lnTo>
                <a:lnTo>
                  <a:pt x="241623" y="1171956"/>
                </a:lnTo>
                <a:lnTo>
                  <a:pt x="242316" y="1170432"/>
                </a:lnTo>
                <a:close/>
              </a:path>
              <a:path w="440689" h="2125979">
                <a:moveTo>
                  <a:pt x="269748" y="1126236"/>
                </a:moveTo>
                <a:lnTo>
                  <a:pt x="271272" y="1130808"/>
                </a:lnTo>
                <a:lnTo>
                  <a:pt x="272078" y="1130090"/>
                </a:lnTo>
                <a:lnTo>
                  <a:pt x="272796" y="1129284"/>
                </a:lnTo>
                <a:lnTo>
                  <a:pt x="269748" y="1126236"/>
                </a:lnTo>
                <a:close/>
              </a:path>
              <a:path w="440689" h="2125979">
                <a:moveTo>
                  <a:pt x="272078" y="1130090"/>
                </a:moveTo>
                <a:lnTo>
                  <a:pt x="271272" y="1130808"/>
                </a:lnTo>
                <a:lnTo>
                  <a:pt x="271441" y="1130808"/>
                </a:lnTo>
                <a:lnTo>
                  <a:pt x="272078" y="1130090"/>
                </a:lnTo>
                <a:close/>
              </a:path>
              <a:path w="440689" h="2125979">
                <a:moveTo>
                  <a:pt x="276415" y="1126236"/>
                </a:moveTo>
                <a:lnTo>
                  <a:pt x="269748" y="1126236"/>
                </a:lnTo>
                <a:lnTo>
                  <a:pt x="272796" y="1129284"/>
                </a:lnTo>
                <a:lnTo>
                  <a:pt x="272078" y="1130090"/>
                </a:lnTo>
                <a:lnTo>
                  <a:pt x="276415" y="1126236"/>
                </a:lnTo>
                <a:close/>
              </a:path>
              <a:path w="440689" h="2125979">
                <a:moveTo>
                  <a:pt x="315468" y="1092708"/>
                </a:moveTo>
                <a:lnTo>
                  <a:pt x="315468" y="1097280"/>
                </a:lnTo>
                <a:lnTo>
                  <a:pt x="316812" y="1096742"/>
                </a:lnTo>
                <a:lnTo>
                  <a:pt x="315468" y="1092708"/>
                </a:lnTo>
                <a:close/>
              </a:path>
              <a:path w="440689" h="2125979">
                <a:moveTo>
                  <a:pt x="316812" y="1096742"/>
                </a:moveTo>
                <a:lnTo>
                  <a:pt x="315468" y="1097280"/>
                </a:lnTo>
                <a:lnTo>
                  <a:pt x="316992" y="1097280"/>
                </a:lnTo>
                <a:lnTo>
                  <a:pt x="316812" y="1096742"/>
                </a:lnTo>
                <a:close/>
              </a:path>
              <a:path w="440689" h="2125979">
                <a:moveTo>
                  <a:pt x="326898" y="1092708"/>
                </a:moveTo>
                <a:lnTo>
                  <a:pt x="315468" y="1092708"/>
                </a:lnTo>
                <a:lnTo>
                  <a:pt x="316812" y="1096742"/>
                </a:lnTo>
                <a:lnTo>
                  <a:pt x="326898" y="1092708"/>
                </a:lnTo>
                <a:close/>
              </a:path>
              <a:path w="440689" h="2125979">
                <a:moveTo>
                  <a:pt x="435864" y="1059180"/>
                </a:moveTo>
                <a:lnTo>
                  <a:pt x="413004" y="1059180"/>
                </a:lnTo>
                <a:lnTo>
                  <a:pt x="391668" y="1062228"/>
                </a:lnTo>
                <a:lnTo>
                  <a:pt x="388366" y="1062990"/>
                </a:lnTo>
                <a:lnTo>
                  <a:pt x="391668" y="1063752"/>
                </a:lnTo>
                <a:lnTo>
                  <a:pt x="413004" y="1066800"/>
                </a:lnTo>
                <a:lnTo>
                  <a:pt x="435864" y="1068324"/>
                </a:lnTo>
                <a:lnTo>
                  <a:pt x="437388" y="1063752"/>
                </a:lnTo>
                <a:lnTo>
                  <a:pt x="435864" y="1059180"/>
                </a:lnTo>
                <a:close/>
              </a:path>
              <a:path w="440689" h="2125979">
                <a:moveTo>
                  <a:pt x="438912" y="1059180"/>
                </a:moveTo>
                <a:lnTo>
                  <a:pt x="435864" y="1059180"/>
                </a:lnTo>
                <a:lnTo>
                  <a:pt x="437388" y="1063752"/>
                </a:lnTo>
                <a:lnTo>
                  <a:pt x="435864" y="1068324"/>
                </a:lnTo>
                <a:lnTo>
                  <a:pt x="437388" y="1068324"/>
                </a:lnTo>
                <a:lnTo>
                  <a:pt x="440436" y="1065276"/>
                </a:lnTo>
                <a:lnTo>
                  <a:pt x="440436" y="1060704"/>
                </a:lnTo>
                <a:lnTo>
                  <a:pt x="438912" y="1059180"/>
                </a:lnTo>
                <a:close/>
              </a:path>
              <a:path w="440689" h="2125979">
                <a:moveTo>
                  <a:pt x="214884" y="161544"/>
                </a:moveTo>
                <a:lnTo>
                  <a:pt x="216408" y="179832"/>
                </a:lnTo>
                <a:lnTo>
                  <a:pt x="216408" y="905256"/>
                </a:lnTo>
                <a:lnTo>
                  <a:pt x="219456" y="922019"/>
                </a:lnTo>
                <a:lnTo>
                  <a:pt x="225552" y="940308"/>
                </a:lnTo>
                <a:lnTo>
                  <a:pt x="233172" y="955547"/>
                </a:lnTo>
                <a:lnTo>
                  <a:pt x="233172" y="957072"/>
                </a:lnTo>
                <a:lnTo>
                  <a:pt x="265176" y="1001268"/>
                </a:lnTo>
                <a:lnTo>
                  <a:pt x="312420" y="1036319"/>
                </a:lnTo>
                <a:lnTo>
                  <a:pt x="313944" y="1037844"/>
                </a:lnTo>
                <a:lnTo>
                  <a:pt x="352044" y="1053084"/>
                </a:lnTo>
                <a:lnTo>
                  <a:pt x="371856" y="1059180"/>
                </a:lnTo>
                <a:lnTo>
                  <a:pt x="388366" y="1062990"/>
                </a:lnTo>
                <a:lnTo>
                  <a:pt x="391668" y="1062228"/>
                </a:lnTo>
                <a:lnTo>
                  <a:pt x="413004" y="1059180"/>
                </a:lnTo>
                <a:lnTo>
                  <a:pt x="437388" y="1059180"/>
                </a:lnTo>
                <a:lnTo>
                  <a:pt x="414528" y="1057656"/>
                </a:lnTo>
                <a:lnTo>
                  <a:pt x="393192" y="1054608"/>
                </a:lnTo>
                <a:lnTo>
                  <a:pt x="373380" y="1050036"/>
                </a:lnTo>
                <a:lnTo>
                  <a:pt x="353568" y="1043940"/>
                </a:lnTo>
                <a:lnTo>
                  <a:pt x="326898" y="1033272"/>
                </a:lnTo>
                <a:lnTo>
                  <a:pt x="315468" y="1033272"/>
                </a:lnTo>
                <a:lnTo>
                  <a:pt x="315468" y="1028700"/>
                </a:lnTo>
                <a:lnTo>
                  <a:pt x="316992" y="1028700"/>
                </a:lnTo>
                <a:lnTo>
                  <a:pt x="284988" y="1007363"/>
                </a:lnTo>
                <a:lnTo>
                  <a:pt x="274701" y="998219"/>
                </a:lnTo>
                <a:lnTo>
                  <a:pt x="269748" y="998219"/>
                </a:lnTo>
                <a:lnTo>
                  <a:pt x="271272" y="995172"/>
                </a:lnTo>
                <a:lnTo>
                  <a:pt x="271441" y="995172"/>
                </a:lnTo>
                <a:lnTo>
                  <a:pt x="260604" y="982980"/>
                </a:lnTo>
                <a:lnTo>
                  <a:pt x="249936" y="967740"/>
                </a:lnTo>
                <a:lnTo>
                  <a:pt x="242620" y="955547"/>
                </a:lnTo>
                <a:lnTo>
                  <a:pt x="237744" y="955547"/>
                </a:lnTo>
                <a:lnTo>
                  <a:pt x="240792" y="952500"/>
                </a:lnTo>
                <a:lnTo>
                  <a:pt x="241554" y="952500"/>
                </a:lnTo>
                <a:lnTo>
                  <a:pt x="234696" y="938784"/>
                </a:lnTo>
                <a:lnTo>
                  <a:pt x="228600" y="920496"/>
                </a:lnTo>
                <a:lnTo>
                  <a:pt x="225829" y="905256"/>
                </a:lnTo>
                <a:lnTo>
                  <a:pt x="225552" y="905256"/>
                </a:lnTo>
                <a:lnTo>
                  <a:pt x="220980" y="903732"/>
                </a:lnTo>
                <a:lnTo>
                  <a:pt x="225552" y="903732"/>
                </a:lnTo>
                <a:lnTo>
                  <a:pt x="225425" y="179832"/>
                </a:lnTo>
                <a:lnTo>
                  <a:pt x="224028" y="163068"/>
                </a:lnTo>
                <a:lnTo>
                  <a:pt x="219456" y="163068"/>
                </a:lnTo>
                <a:lnTo>
                  <a:pt x="214884" y="161544"/>
                </a:lnTo>
                <a:close/>
              </a:path>
              <a:path w="440689" h="2125979">
                <a:moveTo>
                  <a:pt x="315468" y="1028700"/>
                </a:moveTo>
                <a:lnTo>
                  <a:pt x="315468" y="1033272"/>
                </a:lnTo>
                <a:lnTo>
                  <a:pt x="316812" y="1029237"/>
                </a:lnTo>
                <a:lnTo>
                  <a:pt x="315468" y="1028700"/>
                </a:lnTo>
                <a:close/>
              </a:path>
              <a:path w="440689" h="2125979">
                <a:moveTo>
                  <a:pt x="316812" y="1029237"/>
                </a:moveTo>
                <a:lnTo>
                  <a:pt x="315468" y="1033272"/>
                </a:lnTo>
                <a:lnTo>
                  <a:pt x="326898" y="1033272"/>
                </a:lnTo>
                <a:lnTo>
                  <a:pt x="316812" y="1029237"/>
                </a:lnTo>
                <a:close/>
              </a:path>
              <a:path w="440689" h="2125979">
                <a:moveTo>
                  <a:pt x="316992" y="1028700"/>
                </a:moveTo>
                <a:lnTo>
                  <a:pt x="315468" y="1028700"/>
                </a:lnTo>
                <a:lnTo>
                  <a:pt x="316812" y="1029237"/>
                </a:lnTo>
                <a:lnTo>
                  <a:pt x="316992" y="1028700"/>
                </a:lnTo>
                <a:close/>
              </a:path>
              <a:path w="440689" h="2125979">
                <a:moveTo>
                  <a:pt x="271272" y="995172"/>
                </a:moveTo>
                <a:lnTo>
                  <a:pt x="269748" y="998219"/>
                </a:lnTo>
                <a:lnTo>
                  <a:pt x="272796" y="996696"/>
                </a:lnTo>
                <a:lnTo>
                  <a:pt x="272078" y="995889"/>
                </a:lnTo>
                <a:lnTo>
                  <a:pt x="271272" y="995172"/>
                </a:lnTo>
                <a:close/>
              </a:path>
              <a:path w="440689" h="2125979">
                <a:moveTo>
                  <a:pt x="272078" y="995889"/>
                </a:moveTo>
                <a:lnTo>
                  <a:pt x="272796" y="996696"/>
                </a:lnTo>
                <a:lnTo>
                  <a:pt x="269748" y="998219"/>
                </a:lnTo>
                <a:lnTo>
                  <a:pt x="274701" y="998219"/>
                </a:lnTo>
                <a:lnTo>
                  <a:pt x="272078" y="995889"/>
                </a:lnTo>
                <a:close/>
              </a:path>
              <a:path w="440689" h="2125979">
                <a:moveTo>
                  <a:pt x="271441" y="995172"/>
                </a:moveTo>
                <a:lnTo>
                  <a:pt x="271272" y="995172"/>
                </a:lnTo>
                <a:lnTo>
                  <a:pt x="272078" y="995889"/>
                </a:lnTo>
                <a:lnTo>
                  <a:pt x="271441" y="995172"/>
                </a:lnTo>
                <a:close/>
              </a:path>
              <a:path w="440689" h="2125979">
                <a:moveTo>
                  <a:pt x="240792" y="952500"/>
                </a:moveTo>
                <a:lnTo>
                  <a:pt x="237744" y="955547"/>
                </a:lnTo>
                <a:lnTo>
                  <a:pt x="241808" y="954193"/>
                </a:lnTo>
                <a:lnTo>
                  <a:pt x="240792" y="952500"/>
                </a:lnTo>
                <a:close/>
              </a:path>
              <a:path w="440689" h="2125979">
                <a:moveTo>
                  <a:pt x="241808" y="954193"/>
                </a:moveTo>
                <a:lnTo>
                  <a:pt x="237744" y="955547"/>
                </a:lnTo>
                <a:lnTo>
                  <a:pt x="242620" y="955547"/>
                </a:lnTo>
                <a:lnTo>
                  <a:pt x="241808" y="954193"/>
                </a:lnTo>
                <a:close/>
              </a:path>
              <a:path w="440689" h="2125979">
                <a:moveTo>
                  <a:pt x="241554" y="952500"/>
                </a:moveTo>
                <a:lnTo>
                  <a:pt x="240792" y="952500"/>
                </a:lnTo>
                <a:lnTo>
                  <a:pt x="241808" y="954193"/>
                </a:lnTo>
                <a:lnTo>
                  <a:pt x="242316" y="954024"/>
                </a:lnTo>
                <a:lnTo>
                  <a:pt x="241554" y="952500"/>
                </a:lnTo>
                <a:close/>
              </a:path>
              <a:path w="440689" h="2125979">
                <a:moveTo>
                  <a:pt x="225552" y="903732"/>
                </a:moveTo>
                <a:lnTo>
                  <a:pt x="220980" y="903732"/>
                </a:lnTo>
                <a:lnTo>
                  <a:pt x="225552" y="905256"/>
                </a:lnTo>
                <a:lnTo>
                  <a:pt x="225552" y="903732"/>
                </a:lnTo>
                <a:close/>
              </a:path>
              <a:path w="440689" h="2125979">
                <a:moveTo>
                  <a:pt x="225552" y="903732"/>
                </a:moveTo>
                <a:lnTo>
                  <a:pt x="225552" y="905256"/>
                </a:lnTo>
                <a:lnTo>
                  <a:pt x="225829" y="905256"/>
                </a:lnTo>
                <a:lnTo>
                  <a:pt x="225552" y="903732"/>
                </a:lnTo>
                <a:close/>
              </a:path>
              <a:path w="440689" h="2125979">
                <a:moveTo>
                  <a:pt x="198628" y="112606"/>
                </a:moveTo>
                <a:lnTo>
                  <a:pt x="198120" y="112776"/>
                </a:lnTo>
                <a:lnTo>
                  <a:pt x="205740" y="129539"/>
                </a:lnTo>
                <a:lnTo>
                  <a:pt x="211836" y="146304"/>
                </a:lnTo>
                <a:lnTo>
                  <a:pt x="214884" y="163068"/>
                </a:lnTo>
                <a:lnTo>
                  <a:pt x="215011" y="163068"/>
                </a:lnTo>
                <a:lnTo>
                  <a:pt x="214884" y="161544"/>
                </a:lnTo>
                <a:lnTo>
                  <a:pt x="224028" y="161544"/>
                </a:lnTo>
                <a:lnTo>
                  <a:pt x="220980" y="144780"/>
                </a:lnTo>
                <a:lnTo>
                  <a:pt x="214884" y="128016"/>
                </a:lnTo>
                <a:lnTo>
                  <a:pt x="208649" y="114300"/>
                </a:lnTo>
                <a:lnTo>
                  <a:pt x="199644" y="114300"/>
                </a:lnTo>
                <a:lnTo>
                  <a:pt x="198628" y="112606"/>
                </a:lnTo>
                <a:close/>
              </a:path>
              <a:path w="440689" h="2125979">
                <a:moveTo>
                  <a:pt x="224028" y="161544"/>
                </a:moveTo>
                <a:lnTo>
                  <a:pt x="214884" y="161544"/>
                </a:lnTo>
                <a:lnTo>
                  <a:pt x="219456" y="163068"/>
                </a:lnTo>
                <a:lnTo>
                  <a:pt x="224028" y="163068"/>
                </a:lnTo>
                <a:lnTo>
                  <a:pt x="224028" y="161544"/>
                </a:lnTo>
                <a:close/>
              </a:path>
              <a:path w="440689" h="2125979">
                <a:moveTo>
                  <a:pt x="202692" y="111252"/>
                </a:moveTo>
                <a:lnTo>
                  <a:pt x="198628" y="112606"/>
                </a:lnTo>
                <a:lnTo>
                  <a:pt x="199644" y="114300"/>
                </a:lnTo>
                <a:lnTo>
                  <a:pt x="202692" y="111252"/>
                </a:lnTo>
                <a:close/>
              </a:path>
              <a:path w="440689" h="2125979">
                <a:moveTo>
                  <a:pt x="207264" y="111252"/>
                </a:moveTo>
                <a:lnTo>
                  <a:pt x="202692" y="111252"/>
                </a:lnTo>
                <a:lnTo>
                  <a:pt x="199644" y="114300"/>
                </a:lnTo>
                <a:lnTo>
                  <a:pt x="208649" y="114300"/>
                </a:lnTo>
                <a:lnTo>
                  <a:pt x="207264" y="111252"/>
                </a:lnTo>
                <a:close/>
              </a:path>
              <a:path w="440689" h="2125979">
                <a:moveTo>
                  <a:pt x="176784" y="68580"/>
                </a:moveTo>
                <a:lnTo>
                  <a:pt x="170688" y="68580"/>
                </a:lnTo>
                <a:lnTo>
                  <a:pt x="167640" y="71628"/>
                </a:lnTo>
                <a:lnTo>
                  <a:pt x="179832" y="83820"/>
                </a:lnTo>
                <a:lnTo>
                  <a:pt x="190500" y="99060"/>
                </a:lnTo>
                <a:lnTo>
                  <a:pt x="198628" y="112606"/>
                </a:lnTo>
                <a:lnTo>
                  <a:pt x="202692" y="111252"/>
                </a:lnTo>
                <a:lnTo>
                  <a:pt x="207264" y="111252"/>
                </a:lnTo>
                <a:lnTo>
                  <a:pt x="207264" y="109728"/>
                </a:lnTo>
                <a:lnTo>
                  <a:pt x="198120" y="94488"/>
                </a:lnTo>
                <a:lnTo>
                  <a:pt x="187452" y="79248"/>
                </a:lnTo>
                <a:lnTo>
                  <a:pt x="176784" y="68580"/>
                </a:lnTo>
                <a:close/>
              </a:path>
              <a:path w="440689" h="2125979">
                <a:moveTo>
                  <a:pt x="131064" y="33528"/>
                </a:moveTo>
                <a:lnTo>
                  <a:pt x="124968" y="33528"/>
                </a:lnTo>
                <a:lnTo>
                  <a:pt x="123444" y="38100"/>
                </a:lnTo>
                <a:lnTo>
                  <a:pt x="121920" y="38100"/>
                </a:lnTo>
                <a:lnTo>
                  <a:pt x="153924" y="59436"/>
                </a:lnTo>
                <a:lnTo>
                  <a:pt x="167640" y="71627"/>
                </a:lnTo>
                <a:lnTo>
                  <a:pt x="166116" y="70104"/>
                </a:lnTo>
                <a:lnTo>
                  <a:pt x="170688" y="68580"/>
                </a:lnTo>
                <a:lnTo>
                  <a:pt x="176784" y="68580"/>
                </a:lnTo>
                <a:lnTo>
                  <a:pt x="172212" y="64008"/>
                </a:lnTo>
                <a:lnTo>
                  <a:pt x="158496" y="51816"/>
                </a:lnTo>
                <a:lnTo>
                  <a:pt x="137922" y="38100"/>
                </a:lnTo>
                <a:lnTo>
                  <a:pt x="123444" y="38100"/>
                </a:lnTo>
                <a:lnTo>
                  <a:pt x="122251" y="37603"/>
                </a:lnTo>
                <a:lnTo>
                  <a:pt x="137176" y="37603"/>
                </a:lnTo>
                <a:lnTo>
                  <a:pt x="131064" y="33528"/>
                </a:lnTo>
                <a:close/>
              </a:path>
              <a:path w="440689" h="2125979">
                <a:moveTo>
                  <a:pt x="170688" y="68580"/>
                </a:moveTo>
                <a:lnTo>
                  <a:pt x="166116" y="70104"/>
                </a:lnTo>
                <a:lnTo>
                  <a:pt x="167640" y="71628"/>
                </a:lnTo>
                <a:lnTo>
                  <a:pt x="170688" y="68580"/>
                </a:lnTo>
                <a:close/>
              </a:path>
              <a:path w="440689" h="2125979">
                <a:moveTo>
                  <a:pt x="124968" y="33528"/>
                </a:moveTo>
                <a:lnTo>
                  <a:pt x="122251" y="37603"/>
                </a:lnTo>
                <a:lnTo>
                  <a:pt x="123444" y="38100"/>
                </a:lnTo>
                <a:lnTo>
                  <a:pt x="124968" y="33528"/>
                </a:lnTo>
                <a:close/>
              </a:path>
              <a:path w="440689" h="2125979">
                <a:moveTo>
                  <a:pt x="25908" y="0"/>
                </a:moveTo>
                <a:lnTo>
                  <a:pt x="1524" y="0"/>
                </a:lnTo>
                <a:lnTo>
                  <a:pt x="0" y="1524"/>
                </a:lnTo>
                <a:lnTo>
                  <a:pt x="0" y="6096"/>
                </a:lnTo>
                <a:lnTo>
                  <a:pt x="3048" y="9144"/>
                </a:lnTo>
                <a:lnTo>
                  <a:pt x="24384" y="9144"/>
                </a:lnTo>
                <a:lnTo>
                  <a:pt x="47244" y="12192"/>
                </a:lnTo>
                <a:lnTo>
                  <a:pt x="67056" y="16764"/>
                </a:lnTo>
                <a:lnTo>
                  <a:pt x="86868" y="22860"/>
                </a:lnTo>
                <a:lnTo>
                  <a:pt x="122251" y="37603"/>
                </a:lnTo>
                <a:lnTo>
                  <a:pt x="124968" y="33528"/>
                </a:lnTo>
                <a:lnTo>
                  <a:pt x="131064" y="33528"/>
                </a:lnTo>
                <a:lnTo>
                  <a:pt x="126492" y="30480"/>
                </a:lnTo>
                <a:lnTo>
                  <a:pt x="124968" y="28956"/>
                </a:lnTo>
                <a:lnTo>
                  <a:pt x="88392" y="13716"/>
                </a:lnTo>
                <a:lnTo>
                  <a:pt x="68580" y="7620"/>
                </a:lnTo>
                <a:lnTo>
                  <a:pt x="48768" y="3048"/>
                </a:lnTo>
                <a:lnTo>
                  <a:pt x="25908" y="0"/>
                </a:lnTo>
                <a:close/>
              </a:path>
            </a:pathLst>
          </a:custGeom>
          <a:solidFill>
            <a:srgbClr val="000000"/>
          </a:solidFill>
        </p:spPr>
        <p:txBody>
          <a:bodyPr wrap="square" lIns="0" tIns="0" rIns="0" bIns="0" rtlCol="0"/>
          <a:lstStyle/>
          <a:p/>
        </p:txBody>
      </p:sp>
      <p:sp>
        <p:nvSpPr>
          <p:cNvPr id="109" name="object 109"/>
          <p:cNvSpPr/>
          <p:nvPr/>
        </p:nvSpPr>
        <p:spPr>
          <a:xfrm>
            <a:off x="5480303" y="3291332"/>
            <a:ext cx="1164590" cy="0"/>
          </a:xfrm>
          <a:custGeom>
            <a:avLst/>
            <a:gdLst/>
            <a:ahLst/>
            <a:cxnLst/>
            <a:rect l="l" t="t" r="r" b="b"/>
            <a:pathLst>
              <a:path w="1164590" h="0">
                <a:moveTo>
                  <a:pt x="0" y="0"/>
                </a:moveTo>
                <a:lnTo>
                  <a:pt x="1164336" y="0"/>
                </a:lnTo>
              </a:path>
            </a:pathLst>
          </a:custGeom>
          <a:ln w="5079">
            <a:solidFill>
              <a:srgbClr val="000000"/>
            </a:solidFill>
          </a:ln>
        </p:spPr>
        <p:txBody>
          <a:bodyPr wrap="square" lIns="0" tIns="0" rIns="0" bIns="0" rtlCol="0"/>
          <a:lstStyle/>
          <a:p/>
        </p:txBody>
      </p:sp>
      <p:sp>
        <p:nvSpPr>
          <p:cNvPr id="110" name="object 110"/>
          <p:cNvSpPr/>
          <p:nvPr/>
        </p:nvSpPr>
        <p:spPr>
          <a:xfrm>
            <a:off x="5480303" y="3286252"/>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11" name="object 111"/>
          <p:cNvSpPr/>
          <p:nvPr/>
        </p:nvSpPr>
        <p:spPr>
          <a:xfrm>
            <a:off x="5484876" y="2075942"/>
            <a:ext cx="0" cy="1207770"/>
          </a:xfrm>
          <a:custGeom>
            <a:avLst/>
            <a:gdLst/>
            <a:ahLst/>
            <a:cxnLst/>
            <a:rect l="l" t="t" r="r" b="b"/>
            <a:pathLst>
              <a:path w="0" h="1207770">
                <a:moveTo>
                  <a:pt x="0" y="0"/>
                </a:moveTo>
                <a:lnTo>
                  <a:pt x="0" y="1207770"/>
                </a:lnTo>
              </a:path>
            </a:pathLst>
          </a:custGeom>
          <a:ln w="9144">
            <a:solidFill>
              <a:srgbClr val="000000"/>
            </a:solidFill>
          </a:ln>
        </p:spPr>
        <p:txBody>
          <a:bodyPr wrap="square" lIns="0" tIns="0" rIns="0" bIns="0" rtlCol="0"/>
          <a:lstStyle/>
          <a:p/>
        </p:txBody>
      </p:sp>
      <p:sp>
        <p:nvSpPr>
          <p:cNvPr id="112" name="object 112"/>
          <p:cNvSpPr/>
          <p:nvPr/>
        </p:nvSpPr>
        <p:spPr>
          <a:xfrm>
            <a:off x="5480303" y="207340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13" name="object 113"/>
          <p:cNvSpPr/>
          <p:nvPr/>
        </p:nvSpPr>
        <p:spPr>
          <a:xfrm>
            <a:off x="5480303" y="2068957"/>
            <a:ext cx="1164590" cy="0"/>
          </a:xfrm>
          <a:custGeom>
            <a:avLst/>
            <a:gdLst/>
            <a:ahLst/>
            <a:cxnLst/>
            <a:rect l="l" t="t" r="r" b="b"/>
            <a:pathLst>
              <a:path w="1164590" h="0">
                <a:moveTo>
                  <a:pt x="0" y="0"/>
                </a:moveTo>
                <a:lnTo>
                  <a:pt x="1164336" y="0"/>
                </a:lnTo>
              </a:path>
            </a:pathLst>
          </a:custGeom>
          <a:ln w="3810">
            <a:solidFill>
              <a:srgbClr val="000000"/>
            </a:solidFill>
          </a:ln>
        </p:spPr>
        <p:txBody>
          <a:bodyPr wrap="square" lIns="0" tIns="0" rIns="0" bIns="0" rtlCol="0"/>
          <a:lstStyle/>
          <a:p/>
        </p:txBody>
      </p:sp>
      <p:sp>
        <p:nvSpPr>
          <p:cNvPr id="114" name="object 114"/>
          <p:cNvSpPr/>
          <p:nvPr/>
        </p:nvSpPr>
        <p:spPr>
          <a:xfrm>
            <a:off x="5484876" y="32865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15" name="object 115"/>
          <p:cNvSpPr/>
          <p:nvPr/>
        </p:nvSpPr>
        <p:spPr>
          <a:xfrm>
            <a:off x="5489447" y="3286505"/>
            <a:ext cx="1146175" cy="0"/>
          </a:xfrm>
          <a:custGeom>
            <a:avLst/>
            <a:gdLst/>
            <a:ahLst/>
            <a:cxnLst/>
            <a:rect l="l" t="t" r="r" b="b"/>
            <a:pathLst>
              <a:path w="1146175" h="0">
                <a:moveTo>
                  <a:pt x="0" y="0"/>
                </a:moveTo>
                <a:lnTo>
                  <a:pt x="1146048" y="0"/>
                </a:lnTo>
              </a:path>
            </a:pathLst>
          </a:custGeom>
          <a:ln w="4572">
            <a:solidFill>
              <a:srgbClr val="000000"/>
            </a:solidFill>
          </a:ln>
        </p:spPr>
        <p:txBody>
          <a:bodyPr wrap="square" lIns="0" tIns="0" rIns="0" bIns="0" rtlCol="0"/>
          <a:lstStyle/>
          <a:p/>
        </p:txBody>
      </p:sp>
      <p:sp>
        <p:nvSpPr>
          <p:cNvPr id="116" name="object 116"/>
          <p:cNvSpPr/>
          <p:nvPr/>
        </p:nvSpPr>
        <p:spPr>
          <a:xfrm>
            <a:off x="6635495" y="3286252"/>
            <a:ext cx="5080" cy="0"/>
          </a:xfrm>
          <a:custGeom>
            <a:avLst/>
            <a:gdLst/>
            <a:ahLst/>
            <a:cxnLst/>
            <a:rect l="l" t="t" r="r" b="b"/>
            <a:pathLst>
              <a:path w="5079" h="0">
                <a:moveTo>
                  <a:pt x="0" y="0"/>
                </a:moveTo>
                <a:lnTo>
                  <a:pt x="4571" y="0"/>
                </a:lnTo>
              </a:path>
            </a:pathLst>
          </a:custGeom>
          <a:ln w="5079">
            <a:solidFill>
              <a:srgbClr val="000000"/>
            </a:solidFill>
          </a:ln>
        </p:spPr>
        <p:txBody>
          <a:bodyPr wrap="square" lIns="0" tIns="0" rIns="0" bIns="0" rtlCol="0"/>
          <a:lstStyle/>
          <a:p/>
        </p:txBody>
      </p:sp>
      <p:sp>
        <p:nvSpPr>
          <p:cNvPr id="117" name="object 117"/>
          <p:cNvSpPr/>
          <p:nvPr/>
        </p:nvSpPr>
        <p:spPr>
          <a:xfrm>
            <a:off x="6640068" y="2075942"/>
            <a:ext cx="0" cy="1207770"/>
          </a:xfrm>
          <a:custGeom>
            <a:avLst/>
            <a:gdLst/>
            <a:ahLst/>
            <a:cxnLst/>
            <a:rect l="l" t="t" r="r" b="b"/>
            <a:pathLst>
              <a:path w="0" h="1207770">
                <a:moveTo>
                  <a:pt x="0" y="0"/>
                </a:moveTo>
                <a:lnTo>
                  <a:pt x="0" y="1207770"/>
                </a:lnTo>
              </a:path>
            </a:pathLst>
          </a:custGeom>
          <a:ln w="9144">
            <a:solidFill>
              <a:srgbClr val="000000"/>
            </a:solidFill>
          </a:ln>
        </p:spPr>
        <p:txBody>
          <a:bodyPr wrap="square" lIns="0" tIns="0" rIns="0" bIns="0" rtlCol="0"/>
          <a:lstStyle/>
          <a:p/>
        </p:txBody>
      </p:sp>
      <p:sp>
        <p:nvSpPr>
          <p:cNvPr id="118" name="object 118"/>
          <p:cNvSpPr/>
          <p:nvPr/>
        </p:nvSpPr>
        <p:spPr>
          <a:xfrm>
            <a:off x="6635495" y="2073401"/>
            <a:ext cx="5080" cy="0"/>
          </a:xfrm>
          <a:custGeom>
            <a:avLst/>
            <a:gdLst/>
            <a:ahLst/>
            <a:cxnLst/>
            <a:rect l="l" t="t" r="r" b="b"/>
            <a:pathLst>
              <a:path w="5079" h="0">
                <a:moveTo>
                  <a:pt x="0" y="0"/>
                </a:moveTo>
                <a:lnTo>
                  <a:pt x="4571" y="0"/>
                </a:lnTo>
              </a:path>
            </a:pathLst>
          </a:custGeom>
          <a:ln w="5079">
            <a:solidFill>
              <a:srgbClr val="000000"/>
            </a:solidFill>
          </a:ln>
        </p:spPr>
        <p:txBody>
          <a:bodyPr wrap="square" lIns="0" tIns="0" rIns="0" bIns="0" rtlCol="0"/>
          <a:lstStyle/>
          <a:p/>
        </p:txBody>
      </p:sp>
      <p:sp>
        <p:nvSpPr>
          <p:cNvPr id="119" name="object 119"/>
          <p:cNvSpPr/>
          <p:nvPr/>
        </p:nvSpPr>
        <p:spPr>
          <a:xfrm>
            <a:off x="6640068" y="3286505"/>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20" name="object 120"/>
          <p:cNvSpPr/>
          <p:nvPr/>
        </p:nvSpPr>
        <p:spPr>
          <a:xfrm>
            <a:off x="5484876" y="2073401"/>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21" name="object 121"/>
          <p:cNvSpPr/>
          <p:nvPr/>
        </p:nvSpPr>
        <p:spPr>
          <a:xfrm>
            <a:off x="5489447" y="2073401"/>
            <a:ext cx="1146175" cy="0"/>
          </a:xfrm>
          <a:custGeom>
            <a:avLst/>
            <a:gdLst/>
            <a:ahLst/>
            <a:cxnLst/>
            <a:rect l="l" t="t" r="r" b="b"/>
            <a:pathLst>
              <a:path w="1146175" h="0">
                <a:moveTo>
                  <a:pt x="0" y="0"/>
                </a:moveTo>
                <a:lnTo>
                  <a:pt x="1146048" y="0"/>
                </a:lnTo>
              </a:path>
            </a:pathLst>
          </a:custGeom>
          <a:ln w="4572">
            <a:solidFill>
              <a:srgbClr val="000000"/>
            </a:solidFill>
          </a:ln>
        </p:spPr>
        <p:txBody>
          <a:bodyPr wrap="square" lIns="0" tIns="0" rIns="0" bIns="0" rtlCol="0"/>
          <a:lstStyle/>
          <a:p/>
        </p:txBody>
      </p:sp>
      <p:sp>
        <p:nvSpPr>
          <p:cNvPr id="122" name="object 122"/>
          <p:cNvSpPr/>
          <p:nvPr/>
        </p:nvSpPr>
        <p:spPr>
          <a:xfrm>
            <a:off x="6640068" y="2073401"/>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23" name="object 123"/>
          <p:cNvSpPr txBox="1"/>
          <p:nvPr/>
        </p:nvSpPr>
        <p:spPr>
          <a:xfrm>
            <a:off x="5534659" y="2094814"/>
            <a:ext cx="1009650" cy="1113155"/>
          </a:xfrm>
          <a:prstGeom prst="rect">
            <a:avLst/>
          </a:prstGeom>
        </p:spPr>
        <p:txBody>
          <a:bodyPr wrap="square" lIns="0" tIns="0" rIns="0" bIns="0" rtlCol="0" vert="horz">
            <a:spAutoFit/>
          </a:bodyPr>
          <a:lstStyle/>
          <a:p>
            <a:pPr marL="12700" marR="5080">
              <a:lnSpc>
                <a:spcPct val="96300"/>
              </a:lnSpc>
            </a:pPr>
            <a:r>
              <a:rPr dirty="0" sz="1500" spc="-5">
                <a:latin typeface="Times New Roman"/>
                <a:cs typeface="Times New Roman"/>
              </a:rPr>
              <a:t>Activities  </a:t>
            </a:r>
            <a:r>
              <a:rPr dirty="0" sz="1500">
                <a:latin typeface="Times New Roman"/>
                <a:cs typeface="Times New Roman"/>
              </a:rPr>
              <a:t>carried out  by the  development  team</a:t>
            </a:r>
            <a:endParaRPr sz="1500">
              <a:latin typeface="Times New Roman"/>
              <a:cs typeface="Times New Roman"/>
            </a:endParaRPr>
          </a:p>
        </p:txBody>
      </p:sp>
      <p:sp>
        <p:nvSpPr>
          <p:cNvPr id="124" name="object 124"/>
          <p:cNvSpPr/>
          <p:nvPr/>
        </p:nvSpPr>
        <p:spPr>
          <a:xfrm>
            <a:off x="2304288" y="1594103"/>
            <a:ext cx="440690" cy="2125980"/>
          </a:xfrm>
          <a:custGeom>
            <a:avLst/>
            <a:gdLst/>
            <a:ahLst/>
            <a:cxnLst/>
            <a:rect l="l" t="t" r="r" b="b"/>
            <a:pathLst>
              <a:path w="440689" h="2125979">
                <a:moveTo>
                  <a:pt x="214883" y="1219200"/>
                </a:moveTo>
                <a:lnTo>
                  <a:pt x="216408" y="1237488"/>
                </a:lnTo>
                <a:lnTo>
                  <a:pt x="216408" y="1964436"/>
                </a:lnTo>
                <a:lnTo>
                  <a:pt x="219455" y="1981200"/>
                </a:lnTo>
                <a:lnTo>
                  <a:pt x="225551" y="1997964"/>
                </a:lnTo>
                <a:lnTo>
                  <a:pt x="233172" y="2014728"/>
                </a:lnTo>
                <a:lnTo>
                  <a:pt x="233172" y="2016252"/>
                </a:lnTo>
                <a:lnTo>
                  <a:pt x="265175" y="2058924"/>
                </a:lnTo>
                <a:lnTo>
                  <a:pt x="312420" y="2093976"/>
                </a:lnTo>
                <a:lnTo>
                  <a:pt x="313944" y="2095500"/>
                </a:lnTo>
                <a:lnTo>
                  <a:pt x="352044" y="2110740"/>
                </a:lnTo>
                <a:lnTo>
                  <a:pt x="391667" y="2121408"/>
                </a:lnTo>
                <a:lnTo>
                  <a:pt x="435864" y="2125980"/>
                </a:lnTo>
                <a:lnTo>
                  <a:pt x="437388" y="2124456"/>
                </a:lnTo>
                <a:lnTo>
                  <a:pt x="438911" y="2124456"/>
                </a:lnTo>
                <a:lnTo>
                  <a:pt x="440436" y="2122932"/>
                </a:lnTo>
                <a:lnTo>
                  <a:pt x="440436" y="2118360"/>
                </a:lnTo>
                <a:lnTo>
                  <a:pt x="438911" y="2116836"/>
                </a:lnTo>
                <a:lnTo>
                  <a:pt x="437388" y="2116836"/>
                </a:lnTo>
                <a:lnTo>
                  <a:pt x="414528" y="2115312"/>
                </a:lnTo>
                <a:lnTo>
                  <a:pt x="393191" y="2112264"/>
                </a:lnTo>
                <a:lnTo>
                  <a:pt x="373380" y="2107692"/>
                </a:lnTo>
                <a:lnTo>
                  <a:pt x="353567" y="2101596"/>
                </a:lnTo>
                <a:lnTo>
                  <a:pt x="326897" y="2090928"/>
                </a:lnTo>
                <a:lnTo>
                  <a:pt x="315467" y="2090928"/>
                </a:lnTo>
                <a:lnTo>
                  <a:pt x="315467" y="2086356"/>
                </a:lnTo>
                <a:lnTo>
                  <a:pt x="316991" y="2086356"/>
                </a:lnTo>
                <a:lnTo>
                  <a:pt x="284988" y="2065020"/>
                </a:lnTo>
                <a:lnTo>
                  <a:pt x="274701" y="2055876"/>
                </a:lnTo>
                <a:lnTo>
                  <a:pt x="269748" y="2055876"/>
                </a:lnTo>
                <a:lnTo>
                  <a:pt x="271272" y="2052828"/>
                </a:lnTo>
                <a:lnTo>
                  <a:pt x="271441" y="2052828"/>
                </a:lnTo>
                <a:lnTo>
                  <a:pt x="260603" y="2040636"/>
                </a:lnTo>
                <a:lnTo>
                  <a:pt x="249936" y="2026920"/>
                </a:lnTo>
                <a:lnTo>
                  <a:pt x="241706" y="2013204"/>
                </a:lnTo>
                <a:lnTo>
                  <a:pt x="237744" y="2013204"/>
                </a:lnTo>
                <a:lnTo>
                  <a:pt x="240791" y="2011680"/>
                </a:lnTo>
                <a:lnTo>
                  <a:pt x="241623" y="2011680"/>
                </a:lnTo>
                <a:lnTo>
                  <a:pt x="234695" y="1996440"/>
                </a:lnTo>
                <a:lnTo>
                  <a:pt x="228599" y="1979676"/>
                </a:lnTo>
                <a:lnTo>
                  <a:pt x="225829" y="1964436"/>
                </a:lnTo>
                <a:lnTo>
                  <a:pt x="225551" y="1964436"/>
                </a:lnTo>
                <a:lnTo>
                  <a:pt x="220979" y="1962912"/>
                </a:lnTo>
                <a:lnTo>
                  <a:pt x="225551" y="1962912"/>
                </a:lnTo>
                <a:lnTo>
                  <a:pt x="225551" y="1239012"/>
                </a:lnTo>
                <a:lnTo>
                  <a:pt x="224027" y="1220724"/>
                </a:lnTo>
                <a:lnTo>
                  <a:pt x="219455" y="1220724"/>
                </a:lnTo>
                <a:lnTo>
                  <a:pt x="214883" y="1219200"/>
                </a:lnTo>
                <a:close/>
              </a:path>
              <a:path w="440689" h="2125979">
                <a:moveTo>
                  <a:pt x="315467" y="2086356"/>
                </a:moveTo>
                <a:lnTo>
                  <a:pt x="315467" y="2090928"/>
                </a:lnTo>
                <a:lnTo>
                  <a:pt x="316812" y="2086893"/>
                </a:lnTo>
                <a:lnTo>
                  <a:pt x="315467" y="2086356"/>
                </a:lnTo>
                <a:close/>
              </a:path>
              <a:path w="440689" h="2125979">
                <a:moveTo>
                  <a:pt x="316812" y="2086893"/>
                </a:moveTo>
                <a:lnTo>
                  <a:pt x="315467" y="2090928"/>
                </a:lnTo>
                <a:lnTo>
                  <a:pt x="326897" y="2090928"/>
                </a:lnTo>
                <a:lnTo>
                  <a:pt x="316812" y="2086893"/>
                </a:lnTo>
                <a:close/>
              </a:path>
              <a:path w="440689" h="2125979">
                <a:moveTo>
                  <a:pt x="316991" y="2086356"/>
                </a:moveTo>
                <a:lnTo>
                  <a:pt x="315467" y="2086356"/>
                </a:lnTo>
                <a:lnTo>
                  <a:pt x="316812" y="2086893"/>
                </a:lnTo>
                <a:lnTo>
                  <a:pt x="316991" y="2086356"/>
                </a:lnTo>
                <a:close/>
              </a:path>
              <a:path w="440689" h="2125979">
                <a:moveTo>
                  <a:pt x="271272" y="2052828"/>
                </a:moveTo>
                <a:lnTo>
                  <a:pt x="269748" y="2055876"/>
                </a:lnTo>
                <a:lnTo>
                  <a:pt x="272795" y="2054352"/>
                </a:lnTo>
                <a:lnTo>
                  <a:pt x="272078" y="2053545"/>
                </a:lnTo>
                <a:lnTo>
                  <a:pt x="271272" y="2052828"/>
                </a:lnTo>
                <a:close/>
              </a:path>
              <a:path w="440689" h="2125979">
                <a:moveTo>
                  <a:pt x="272078" y="2053545"/>
                </a:moveTo>
                <a:lnTo>
                  <a:pt x="272795" y="2054352"/>
                </a:lnTo>
                <a:lnTo>
                  <a:pt x="269748" y="2055876"/>
                </a:lnTo>
                <a:lnTo>
                  <a:pt x="274701" y="2055876"/>
                </a:lnTo>
                <a:lnTo>
                  <a:pt x="272078" y="2053545"/>
                </a:lnTo>
                <a:close/>
              </a:path>
              <a:path w="440689" h="2125979">
                <a:moveTo>
                  <a:pt x="271441" y="2052828"/>
                </a:moveTo>
                <a:lnTo>
                  <a:pt x="271272" y="2052828"/>
                </a:lnTo>
                <a:lnTo>
                  <a:pt x="272078" y="2053545"/>
                </a:lnTo>
                <a:lnTo>
                  <a:pt x="271441" y="2052828"/>
                </a:lnTo>
                <a:close/>
              </a:path>
              <a:path w="440689" h="2125979">
                <a:moveTo>
                  <a:pt x="240791" y="2011680"/>
                </a:moveTo>
                <a:lnTo>
                  <a:pt x="237744" y="2013204"/>
                </a:lnTo>
                <a:lnTo>
                  <a:pt x="241706" y="2013204"/>
                </a:lnTo>
                <a:lnTo>
                  <a:pt x="240791" y="2011680"/>
                </a:lnTo>
                <a:close/>
              </a:path>
              <a:path w="440689" h="2125979">
                <a:moveTo>
                  <a:pt x="241623" y="2011680"/>
                </a:moveTo>
                <a:lnTo>
                  <a:pt x="240791" y="2011680"/>
                </a:lnTo>
                <a:lnTo>
                  <a:pt x="241706" y="2013204"/>
                </a:lnTo>
                <a:lnTo>
                  <a:pt x="242315" y="2013204"/>
                </a:lnTo>
                <a:lnTo>
                  <a:pt x="241623" y="2011680"/>
                </a:lnTo>
                <a:close/>
              </a:path>
              <a:path w="440689" h="2125979">
                <a:moveTo>
                  <a:pt x="225551" y="1962912"/>
                </a:moveTo>
                <a:lnTo>
                  <a:pt x="220979" y="1962912"/>
                </a:lnTo>
                <a:lnTo>
                  <a:pt x="225551" y="1964436"/>
                </a:lnTo>
                <a:lnTo>
                  <a:pt x="225551" y="1962912"/>
                </a:lnTo>
                <a:close/>
              </a:path>
              <a:path w="440689" h="2125979">
                <a:moveTo>
                  <a:pt x="225551" y="1962912"/>
                </a:moveTo>
                <a:lnTo>
                  <a:pt x="225551" y="1964436"/>
                </a:lnTo>
                <a:lnTo>
                  <a:pt x="225829" y="1964436"/>
                </a:lnTo>
                <a:lnTo>
                  <a:pt x="225551" y="1962912"/>
                </a:lnTo>
                <a:close/>
              </a:path>
              <a:path w="440689" h="2125979">
                <a:moveTo>
                  <a:pt x="198729" y="1170432"/>
                </a:moveTo>
                <a:lnTo>
                  <a:pt x="198119" y="1170432"/>
                </a:lnTo>
                <a:lnTo>
                  <a:pt x="205740" y="1187196"/>
                </a:lnTo>
                <a:lnTo>
                  <a:pt x="211835" y="1203960"/>
                </a:lnTo>
                <a:lnTo>
                  <a:pt x="214883" y="1220724"/>
                </a:lnTo>
                <a:lnTo>
                  <a:pt x="215011" y="1220724"/>
                </a:lnTo>
                <a:lnTo>
                  <a:pt x="214883" y="1219200"/>
                </a:lnTo>
                <a:lnTo>
                  <a:pt x="224027" y="1219200"/>
                </a:lnTo>
                <a:lnTo>
                  <a:pt x="220979" y="1202436"/>
                </a:lnTo>
                <a:lnTo>
                  <a:pt x="214883" y="1185672"/>
                </a:lnTo>
                <a:lnTo>
                  <a:pt x="208649" y="1171956"/>
                </a:lnTo>
                <a:lnTo>
                  <a:pt x="199644" y="1171956"/>
                </a:lnTo>
                <a:lnTo>
                  <a:pt x="198729" y="1170432"/>
                </a:lnTo>
                <a:close/>
              </a:path>
              <a:path w="440689" h="2125979">
                <a:moveTo>
                  <a:pt x="224027" y="1219200"/>
                </a:moveTo>
                <a:lnTo>
                  <a:pt x="214883" y="1219200"/>
                </a:lnTo>
                <a:lnTo>
                  <a:pt x="219455" y="1220724"/>
                </a:lnTo>
                <a:lnTo>
                  <a:pt x="224027" y="1220724"/>
                </a:lnTo>
                <a:lnTo>
                  <a:pt x="224027" y="1219200"/>
                </a:lnTo>
                <a:close/>
              </a:path>
              <a:path w="440689" h="2125979">
                <a:moveTo>
                  <a:pt x="175259" y="1126236"/>
                </a:moveTo>
                <a:lnTo>
                  <a:pt x="170687" y="1126236"/>
                </a:lnTo>
                <a:lnTo>
                  <a:pt x="167639" y="1130808"/>
                </a:lnTo>
                <a:lnTo>
                  <a:pt x="179831" y="1143000"/>
                </a:lnTo>
                <a:lnTo>
                  <a:pt x="190499" y="1156716"/>
                </a:lnTo>
                <a:lnTo>
                  <a:pt x="199644" y="1171956"/>
                </a:lnTo>
                <a:lnTo>
                  <a:pt x="202691" y="1170432"/>
                </a:lnTo>
                <a:lnTo>
                  <a:pt x="207956" y="1170432"/>
                </a:lnTo>
                <a:lnTo>
                  <a:pt x="207263" y="1168908"/>
                </a:lnTo>
                <a:lnTo>
                  <a:pt x="207263" y="1167384"/>
                </a:lnTo>
                <a:lnTo>
                  <a:pt x="198119" y="1152144"/>
                </a:lnTo>
                <a:lnTo>
                  <a:pt x="187451" y="1138428"/>
                </a:lnTo>
                <a:lnTo>
                  <a:pt x="175259" y="1126236"/>
                </a:lnTo>
                <a:close/>
              </a:path>
              <a:path w="440689" h="2125979">
                <a:moveTo>
                  <a:pt x="207956" y="1170432"/>
                </a:moveTo>
                <a:lnTo>
                  <a:pt x="202691" y="1170432"/>
                </a:lnTo>
                <a:lnTo>
                  <a:pt x="199644" y="1171956"/>
                </a:lnTo>
                <a:lnTo>
                  <a:pt x="208649" y="1171956"/>
                </a:lnTo>
                <a:lnTo>
                  <a:pt x="207956" y="1170432"/>
                </a:lnTo>
                <a:close/>
              </a:path>
              <a:path w="440689" h="2125979">
                <a:moveTo>
                  <a:pt x="131063" y="1092708"/>
                </a:moveTo>
                <a:lnTo>
                  <a:pt x="124967" y="1092708"/>
                </a:lnTo>
                <a:lnTo>
                  <a:pt x="123443" y="1097280"/>
                </a:lnTo>
                <a:lnTo>
                  <a:pt x="121919" y="1097280"/>
                </a:lnTo>
                <a:lnTo>
                  <a:pt x="153923" y="1118616"/>
                </a:lnTo>
                <a:lnTo>
                  <a:pt x="167639" y="1130808"/>
                </a:lnTo>
                <a:lnTo>
                  <a:pt x="166115" y="1129284"/>
                </a:lnTo>
                <a:lnTo>
                  <a:pt x="170687" y="1126236"/>
                </a:lnTo>
                <a:lnTo>
                  <a:pt x="175259" y="1126236"/>
                </a:lnTo>
                <a:lnTo>
                  <a:pt x="172211" y="1123188"/>
                </a:lnTo>
                <a:lnTo>
                  <a:pt x="158495" y="1110996"/>
                </a:lnTo>
                <a:lnTo>
                  <a:pt x="137922" y="1097280"/>
                </a:lnTo>
                <a:lnTo>
                  <a:pt x="123443" y="1097280"/>
                </a:lnTo>
                <a:lnTo>
                  <a:pt x="122251" y="1096783"/>
                </a:lnTo>
                <a:lnTo>
                  <a:pt x="137176" y="1096783"/>
                </a:lnTo>
                <a:lnTo>
                  <a:pt x="131063" y="1092708"/>
                </a:lnTo>
                <a:close/>
              </a:path>
              <a:path w="440689" h="2125979">
                <a:moveTo>
                  <a:pt x="170687" y="1126236"/>
                </a:moveTo>
                <a:lnTo>
                  <a:pt x="166115" y="1129284"/>
                </a:lnTo>
                <a:lnTo>
                  <a:pt x="167639" y="1130808"/>
                </a:lnTo>
                <a:lnTo>
                  <a:pt x="170687" y="1126236"/>
                </a:lnTo>
                <a:close/>
              </a:path>
              <a:path w="440689" h="2125979">
                <a:moveTo>
                  <a:pt x="124967" y="1092708"/>
                </a:moveTo>
                <a:lnTo>
                  <a:pt x="122251" y="1096783"/>
                </a:lnTo>
                <a:lnTo>
                  <a:pt x="123443" y="1097280"/>
                </a:lnTo>
                <a:lnTo>
                  <a:pt x="124967" y="1092708"/>
                </a:lnTo>
                <a:close/>
              </a:path>
              <a:path w="440689" h="2125979">
                <a:moveTo>
                  <a:pt x="52070" y="1062990"/>
                </a:moveTo>
                <a:lnTo>
                  <a:pt x="48767" y="1063752"/>
                </a:lnTo>
                <a:lnTo>
                  <a:pt x="25907" y="1066800"/>
                </a:lnTo>
                <a:lnTo>
                  <a:pt x="4571" y="1068324"/>
                </a:lnTo>
                <a:lnTo>
                  <a:pt x="24383" y="1068324"/>
                </a:lnTo>
                <a:lnTo>
                  <a:pt x="47243" y="1071372"/>
                </a:lnTo>
                <a:lnTo>
                  <a:pt x="67055" y="1075944"/>
                </a:lnTo>
                <a:lnTo>
                  <a:pt x="86867" y="1082040"/>
                </a:lnTo>
                <a:lnTo>
                  <a:pt x="122251" y="1096783"/>
                </a:lnTo>
                <a:lnTo>
                  <a:pt x="124967" y="1092708"/>
                </a:lnTo>
                <a:lnTo>
                  <a:pt x="131063" y="1092708"/>
                </a:lnTo>
                <a:lnTo>
                  <a:pt x="126491" y="1089660"/>
                </a:lnTo>
                <a:lnTo>
                  <a:pt x="124967" y="1088136"/>
                </a:lnTo>
                <a:lnTo>
                  <a:pt x="88391" y="1072896"/>
                </a:lnTo>
                <a:lnTo>
                  <a:pt x="68579" y="1066800"/>
                </a:lnTo>
                <a:lnTo>
                  <a:pt x="52070" y="1062990"/>
                </a:lnTo>
                <a:close/>
              </a:path>
              <a:path w="440689" h="2125979">
                <a:moveTo>
                  <a:pt x="4571" y="1059180"/>
                </a:moveTo>
                <a:lnTo>
                  <a:pt x="1523" y="1059180"/>
                </a:lnTo>
                <a:lnTo>
                  <a:pt x="0" y="1060704"/>
                </a:lnTo>
                <a:lnTo>
                  <a:pt x="0" y="1065276"/>
                </a:lnTo>
                <a:lnTo>
                  <a:pt x="3047" y="1068324"/>
                </a:lnTo>
                <a:lnTo>
                  <a:pt x="4571" y="1068324"/>
                </a:lnTo>
                <a:lnTo>
                  <a:pt x="4571" y="1059180"/>
                </a:lnTo>
                <a:close/>
              </a:path>
              <a:path w="440689" h="2125979">
                <a:moveTo>
                  <a:pt x="25907" y="1059180"/>
                </a:moveTo>
                <a:lnTo>
                  <a:pt x="4571" y="1059180"/>
                </a:lnTo>
                <a:lnTo>
                  <a:pt x="4571" y="1068324"/>
                </a:lnTo>
                <a:lnTo>
                  <a:pt x="25907" y="1066800"/>
                </a:lnTo>
                <a:lnTo>
                  <a:pt x="48767" y="1063752"/>
                </a:lnTo>
                <a:lnTo>
                  <a:pt x="52070" y="1062990"/>
                </a:lnTo>
                <a:lnTo>
                  <a:pt x="48767" y="1062228"/>
                </a:lnTo>
                <a:lnTo>
                  <a:pt x="25907" y="1059180"/>
                </a:lnTo>
                <a:close/>
              </a:path>
              <a:path w="440689" h="2125979">
                <a:moveTo>
                  <a:pt x="122251" y="1029196"/>
                </a:moveTo>
                <a:lnTo>
                  <a:pt x="86867" y="1043940"/>
                </a:lnTo>
                <a:lnTo>
                  <a:pt x="47243" y="1054608"/>
                </a:lnTo>
                <a:lnTo>
                  <a:pt x="3047" y="1059180"/>
                </a:lnTo>
                <a:lnTo>
                  <a:pt x="25907" y="1059180"/>
                </a:lnTo>
                <a:lnTo>
                  <a:pt x="48767" y="1062228"/>
                </a:lnTo>
                <a:lnTo>
                  <a:pt x="52070" y="1062990"/>
                </a:lnTo>
                <a:lnTo>
                  <a:pt x="68579" y="1059180"/>
                </a:lnTo>
                <a:lnTo>
                  <a:pt x="88391" y="1053084"/>
                </a:lnTo>
                <a:lnTo>
                  <a:pt x="124967" y="1037844"/>
                </a:lnTo>
                <a:lnTo>
                  <a:pt x="126491" y="1036320"/>
                </a:lnTo>
                <a:lnTo>
                  <a:pt x="131063" y="1033272"/>
                </a:lnTo>
                <a:lnTo>
                  <a:pt x="124967" y="1033272"/>
                </a:lnTo>
                <a:lnTo>
                  <a:pt x="122251" y="1029196"/>
                </a:lnTo>
                <a:close/>
              </a:path>
              <a:path w="440689" h="2125979">
                <a:moveTo>
                  <a:pt x="123443" y="1028700"/>
                </a:moveTo>
                <a:lnTo>
                  <a:pt x="122251" y="1029196"/>
                </a:lnTo>
                <a:lnTo>
                  <a:pt x="124967" y="1033272"/>
                </a:lnTo>
                <a:lnTo>
                  <a:pt x="123443" y="1028700"/>
                </a:lnTo>
                <a:close/>
              </a:path>
              <a:path w="440689" h="2125979">
                <a:moveTo>
                  <a:pt x="137921" y="1028700"/>
                </a:moveTo>
                <a:lnTo>
                  <a:pt x="123443" y="1028700"/>
                </a:lnTo>
                <a:lnTo>
                  <a:pt x="124967" y="1033272"/>
                </a:lnTo>
                <a:lnTo>
                  <a:pt x="131063" y="1033272"/>
                </a:lnTo>
                <a:lnTo>
                  <a:pt x="137921" y="1028700"/>
                </a:lnTo>
                <a:close/>
              </a:path>
              <a:path w="440689" h="2125979">
                <a:moveTo>
                  <a:pt x="167640" y="995172"/>
                </a:moveTo>
                <a:lnTo>
                  <a:pt x="153923" y="1007364"/>
                </a:lnTo>
                <a:lnTo>
                  <a:pt x="121919" y="1028700"/>
                </a:lnTo>
                <a:lnTo>
                  <a:pt x="122251" y="1029196"/>
                </a:lnTo>
                <a:lnTo>
                  <a:pt x="123443" y="1028700"/>
                </a:lnTo>
                <a:lnTo>
                  <a:pt x="137921" y="1028700"/>
                </a:lnTo>
                <a:lnTo>
                  <a:pt x="158495" y="1014984"/>
                </a:lnTo>
                <a:lnTo>
                  <a:pt x="172211" y="1002792"/>
                </a:lnTo>
                <a:lnTo>
                  <a:pt x="176784" y="998220"/>
                </a:lnTo>
                <a:lnTo>
                  <a:pt x="170687" y="998220"/>
                </a:lnTo>
                <a:lnTo>
                  <a:pt x="166115" y="996696"/>
                </a:lnTo>
                <a:lnTo>
                  <a:pt x="167640" y="995172"/>
                </a:lnTo>
                <a:close/>
              </a:path>
              <a:path w="440689" h="2125979">
                <a:moveTo>
                  <a:pt x="167640" y="995172"/>
                </a:moveTo>
                <a:lnTo>
                  <a:pt x="166115" y="996696"/>
                </a:lnTo>
                <a:lnTo>
                  <a:pt x="170687" y="998220"/>
                </a:lnTo>
                <a:lnTo>
                  <a:pt x="167640" y="995172"/>
                </a:lnTo>
                <a:close/>
              </a:path>
              <a:path w="440689" h="2125979">
                <a:moveTo>
                  <a:pt x="198627" y="954193"/>
                </a:moveTo>
                <a:lnTo>
                  <a:pt x="190499" y="967740"/>
                </a:lnTo>
                <a:lnTo>
                  <a:pt x="179831" y="982980"/>
                </a:lnTo>
                <a:lnTo>
                  <a:pt x="167640" y="995172"/>
                </a:lnTo>
                <a:lnTo>
                  <a:pt x="170687" y="998220"/>
                </a:lnTo>
                <a:lnTo>
                  <a:pt x="176784" y="998220"/>
                </a:lnTo>
                <a:lnTo>
                  <a:pt x="187451" y="987552"/>
                </a:lnTo>
                <a:lnTo>
                  <a:pt x="198119" y="972312"/>
                </a:lnTo>
                <a:lnTo>
                  <a:pt x="207263" y="957072"/>
                </a:lnTo>
                <a:lnTo>
                  <a:pt x="207263" y="955548"/>
                </a:lnTo>
                <a:lnTo>
                  <a:pt x="202691" y="955548"/>
                </a:lnTo>
                <a:lnTo>
                  <a:pt x="198627" y="954193"/>
                </a:lnTo>
                <a:close/>
              </a:path>
              <a:path w="440689" h="2125979">
                <a:moveTo>
                  <a:pt x="199644" y="952500"/>
                </a:moveTo>
                <a:lnTo>
                  <a:pt x="198627" y="954193"/>
                </a:lnTo>
                <a:lnTo>
                  <a:pt x="202691" y="955548"/>
                </a:lnTo>
                <a:lnTo>
                  <a:pt x="199644" y="952500"/>
                </a:lnTo>
                <a:close/>
              </a:path>
              <a:path w="440689" h="2125979">
                <a:moveTo>
                  <a:pt x="208787" y="952500"/>
                </a:moveTo>
                <a:lnTo>
                  <a:pt x="199644" y="952500"/>
                </a:lnTo>
                <a:lnTo>
                  <a:pt x="202691" y="955548"/>
                </a:lnTo>
                <a:lnTo>
                  <a:pt x="207263" y="955548"/>
                </a:lnTo>
                <a:lnTo>
                  <a:pt x="208787" y="952500"/>
                </a:lnTo>
                <a:close/>
              </a:path>
              <a:path w="440689" h="2125979">
                <a:moveTo>
                  <a:pt x="438911" y="0"/>
                </a:moveTo>
                <a:lnTo>
                  <a:pt x="413003" y="0"/>
                </a:lnTo>
                <a:lnTo>
                  <a:pt x="391667" y="3048"/>
                </a:lnTo>
                <a:lnTo>
                  <a:pt x="371855" y="7620"/>
                </a:lnTo>
                <a:lnTo>
                  <a:pt x="352044" y="13716"/>
                </a:lnTo>
                <a:lnTo>
                  <a:pt x="313944" y="28956"/>
                </a:lnTo>
                <a:lnTo>
                  <a:pt x="312420" y="30480"/>
                </a:lnTo>
                <a:lnTo>
                  <a:pt x="280416" y="51816"/>
                </a:lnTo>
                <a:lnTo>
                  <a:pt x="252983" y="79248"/>
                </a:lnTo>
                <a:lnTo>
                  <a:pt x="233172" y="109728"/>
                </a:lnTo>
                <a:lnTo>
                  <a:pt x="233172" y="111252"/>
                </a:lnTo>
                <a:lnTo>
                  <a:pt x="225551" y="128016"/>
                </a:lnTo>
                <a:lnTo>
                  <a:pt x="219455" y="144780"/>
                </a:lnTo>
                <a:lnTo>
                  <a:pt x="216408" y="161544"/>
                </a:lnTo>
                <a:lnTo>
                  <a:pt x="216408" y="885444"/>
                </a:lnTo>
                <a:lnTo>
                  <a:pt x="214883" y="903732"/>
                </a:lnTo>
                <a:lnTo>
                  <a:pt x="211835" y="920496"/>
                </a:lnTo>
                <a:lnTo>
                  <a:pt x="205740" y="938784"/>
                </a:lnTo>
                <a:lnTo>
                  <a:pt x="198119" y="954024"/>
                </a:lnTo>
                <a:lnTo>
                  <a:pt x="198627" y="954193"/>
                </a:lnTo>
                <a:lnTo>
                  <a:pt x="199644" y="952500"/>
                </a:lnTo>
                <a:lnTo>
                  <a:pt x="208787" y="952500"/>
                </a:lnTo>
                <a:lnTo>
                  <a:pt x="214883" y="940308"/>
                </a:lnTo>
                <a:lnTo>
                  <a:pt x="220979" y="922020"/>
                </a:lnTo>
                <a:lnTo>
                  <a:pt x="224027" y="905256"/>
                </a:lnTo>
                <a:lnTo>
                  <a:pt x="225551" y="886968"/>
                </a:lnTo>
                <a:lnTo>
                  <a:pt x="225551" y="163068"/>
                </a:lnTo>
                <a:lnTo>
                  <a:pt x="228599" y="146304"/>
                </a:lnTo>
                <a:lnTo>
                  <a:pt x="234695" y="129540"/>
                </a:lnTo>
                <a:lnTo>
                  <a:pt x="241623" y="114300"/>
                </a:lnTo>
                <a:lnTo>
                  <a:pt x="240791" y="114300"/>
                </a:lnTo>
                <a:lnTo>
                  <a:pt x="237744" y="111252"/>
                </a:lnTo>
                <a:lnTo>
                  <a:pt x="242620" y="111252"/>
                </a:lnTo>
                <a:lnTo>
                  <a:pt x="249936" y="99060"/>
                </a:lnTo>
                <a:lnTo>
                  <a:pt x="260603" y="83820"/>
                </a:lnTo>
                <a:lnTo>
                  <a:pt x="271441" y="71628"/>
                </a:lnTo>
                <a:lnTo>
                  <a:pt x="271272" y="71628"/>
                </a:lnTo>
                <a:lnTo>
                  <a:pt x="269748" y="68580"/>
                </a:lnTo>
                <a:lnTo>
                  <a:pt x="274700" y="68580"/>
                </a:lnTo>
                <a:lnTo>
                  <a:pt x="284988" y="59436"/>
                </a:lnTo>
                <a:lnTo>
                  <a:pt x="316991" y="38100"/>
                </a:lnTo>
                <a:lnTo>
                  <a:pt x="315467" y="38100"/>
                </a:lnTo>
                <a:lnTo>
                  <a:pt x="315467" y="33528"/>
                </a:lnTo>
                <a:lnTo>
                  <a:pt x="326898" y="33528"/>
                </a:lnTo>
                <a:lnTo>
                  <a:pt x="353567" y="22860"/>
                </a:lnTo>
                <a:lnTo>
                  <a:pt x="373380" y="16764"/>
                </a:lnTo>
                <a:lnTo>
                  <a:pt x="393191" y="12192"/>
                </a:lnTo>
                <a:lnTo>
                  <a:pt x="414528" y="9144"/>
                </a:lnTo>
                <a:lnTo>
                  <a:pt x="437388" y="9144"/>
                </a:lnTo>
                <a:lnTo>
                  <a:pt x="440436" y="6096"/>
                </a:lnTo>
                <a:lnTo>
                  <a:pt x="440436" y="1524"/>
                </a:lnTo>
                <a:lnTo>
                  <a:pt x="438911" y="0"/>
                </a:lnTo>
                <a:close/>
              </a:path>
              <a:path w="440689" h="2125979">
                <a:moveTo>
                  <a:pt x="237744" y="111252"/>
                </a:moveTo>
                <a:lnTo>
                  <a:pt x="240791" y="114300"/>
                </a:lnTo>
                <a:lnTo>
                  <a:pt x="241808" y="112606"/>
                </a:lnTo>
                <a:lnTo>
                  <a:pt x="237744" y="111252"/>
                </a:lnTo>
                <a:close/>
              </a:path>
              <a:path w="440689" h="2125979">
                <a:moveTo>
                  <a:pt x="241808" y="112606"/>
                </a:moveTo>
                <a:lnTo>
                  <a:pt x="240791" y="114300"/>
                </a:lnTo>
                <a:lnTo>
                  <a:pt x="241623" y="114300"/>
                </a:lnTo>
                <a:lnTo>
                  <a:pt x="242315" y="112776"/>
                </a:lnTo>
                <a:lnTo>
                  <a:pt x="241808" y="112606"/>
                </a:lnTo>
                <a:close/>
              </a:path>
              <a:path w="440689" h="2125979">
                <a:moveTo>
                  <a:pt x="242620" y="111252"/>
                </a:moveTo>
                <a:lnTo>
                  <a:pt x="237744" y="111252"/>
                </a:lnTo>
                <a:lnTo>
                  <a:pt x="241808" y="112606"/>
                </a:lnTo>
                <a:lnTo>
                  <a:pt x="242620" y="111252"/>
                </a:lnTo>
                <a:close/>
              </a:path>
              <a:path w="440689" h="2125979">
                <a:moveTo>
                  <a:pt x="269748" y="68580"/>
                </a:moveTo>
                <a:lnTo>
                  <a:pt x="271272" y="71628"/>
                </a:lnTo>
                <a:lnTo>
                  <a:pt x="272078" y="70910"/>
                </a:lnTo>
                <a:lnTo>
                  <a:pt x="272795" y="70104"/>
                </a:lnTo>
                <a:lnTo>
                  <a:pt x="269748" y="68580"/>
                </a:lnTo>
                <a:close/>
              </a:path>
              <a:path w="440689" h="2125979">
                <a:moveTo>
                  <a:pt x="272078" y="70910"/>
                </a:moveTo>
                <a:lnTo>
                  <a:pt x="271272" y="71628"/>
                </a:lnTo>
                <a:lnTo>
                  <a:pt x="271441" y="71628"/>
                </a:lnTo>
                <a:lnTo>
                  <a:pt x="272078" y="70910"/>
                </a:lnTo>
                <a:close/>
              </a:path>
              <a:path w="440689" h="2125979">
                <a:moveTo>
                  <a:pt x="274700" y="68580"/>
                </a:moveTo>
                <a:lnTo>
                  <a:pt x="269748" y="68580"/>
                </a:lnTo>
                <a:lnTo>
                  <a:pt x="272795" y="70104"/>
                </a:lnTo>
                <a:lnTo>
                  <a:pt x="272078" y="70910"/>
                </a:lnTo>
                <a:lnTo>
                  <a:pt x="274700" y="68580"/>
                </a:lnTo>
                <a:close/>
              </a:path>
              <a:path w="440689" h="2125979">
                <a:moveTo>
                  <a:pt x="315467" y="33528"/>
                </a:moveTo>
                <a:lnTo>
                  <a:pt x="315467" y="38100"/>
                </a:lnTo>
                <a:lnTo>
                  <a:pt x="316812" y="37562"/>
                </a:lnTo>
                <a:lnTo>
                  <a:pt x="315467" y="33528"/>
                </a:lnTo>
                <a:close/>
              </a:path>
              <a:path w="440689" h="2125979">
                <a:moveTo>
                  <a:pt x="316812" y="37562"/>
                </a:moveTo>
                <a:lnTo>
                  <a:pt x="315467" y="38100"/>
                </a:lnTo>
                <a:lnTo>
                  <a:pt x="316991" y="38100"/>
                </a:lnTo>
                <a:lnTo>
                  <a:pt x="316812" y="37562"/>
                </a:lnTo>
                <a:close/>
              </a:path>
              <a:path w="440689" h="2125979">
                <a:moveTo>
                  <a:pt x="326898" y="33528"/>
                </a:moveTo>
                <a:lnTo>
                  <a:pt x="315467" y="33528"/>
                </a:lnTo>
                <a:lnTo>
                  <a:pt x="316812" y="37562"/>
                </a:lnTo>
                <a:lnTo>
                  <a:pt x="326898" y="33528"/>
                </a:lnTo>
                <a:close/>
              </a:path>
            </a:pathLst>
          </a:custGeom>
          <a:solidFill>
            <a:srgbClr val="000000"/>
          </a:solidFill>
        </p:spPr>
        <p:txBody>
          <a:bodyPr wrap="square" lIns="0" tIns="0" rIns="0" bIns="0" rtlCol="0"/>
          <a:lstStyle/>
          <a:p/>
        </p:txBody>
      </p:sp>
      <p:sp>
        <p:nvSpPr>
          <p:cNvPr id="125" name="object 125"/>
          <p:cNvSpPr/>
          <p:nvPr/>
        </p:nvSpPr>
        <p:spPr>
          <a:xfrm>
            <a:off x="1149096" y="3291332"/>
            <a:ext cx="1164590" cy="0"/>
          </a:xfrm>
          <a:custGeom>
            <a:avLst/>
            <a:gdLst/>
            <a:ahLst/>
            <a:cxnLst/>
            <a:rect l="l" t="t" r="r" b="b"/>
            <a:pathLst>
              <a:path w="1164589" h="0">
                <a:moveTo>
                  <a:pt x="0" y="0"/>
                </a:moveTo>
                <a:lnTo>
                  <a:pt x="1164336" y="0"/>
                </a:lnTo>
              </a:path>
            </a:pathLst>
          </a:custGeom>
          <a:ln w="5079">
            <a:solidFill>
              <a:srgbClr val="000000"/>
            </a:solidFill>
          </a:ln>
        </p:spPr>
        <p:txBody>
          <a:bodyPr wrap="square" lIns="0" tIns="0" rIns="0" bIns="0" rtlCol="0"/>
          <a:lstStyle/>
          <a:p/>
        </p:txBody>
      </p:sp>
      <p:sp>
        <p:nvSpPr>
          <p:cNvPr id="126" name="object 126"/>
          <p:cNvSpPr/>
          <p:nvPr/>
        </p:nvSpPr>
        <p:spPr>
          <a:xfrm>
            <a:off x="1149096" y="3286252"/>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127" name="object 127"/>
          <p:cNvSpPr/>
          <p:nvPr/>
        </p:nvSpPr>
        <p:spPr>
          <a:xfrm>
            <a:off x="1153667" y="2075942"/>
            <a:ext cx="0" cy="1207770"/>
          </a:xfrm>
          <a:custGeom>
            <a:avLst/>
            <a:gdLst/>
            <a:ahLst/>
            <a:cxnLst/>
            <a:rect l="l" t="t" r="r" b="b"/>
            <a:pathLst>
              <a:path w="0" h="1207770">
                <a:moveTo>
                  <a:pt x="0" y="0"/>
                </a:moveTo>
                <a:lnTo>
                  <a:pt x="0" y="1207770"/>
                </a:lnTo>
              </a:path>
            </a:pathLst>
          </a:custGeom>
          <a:ln w="9143">
            <a:solidFill>
              <a:srgbClr val="000000"/>
            </a:solidFill>
          </a:ln>
        </p:spPr>
        <p:txBody>
          <a:bodyPr wrap="square" lIns="0" tIns="0" rIns="0" bIns="0" rtlCol="0"/>
          <a:lstStyle/>
          <a:p/>
        </p:txBody>
      </p:sp>
      <p:sp>
        <p:nvSpPr>
          <p:cNvPr id="128" name="object 128"/>
          <p:cNvSpPr/>
          <p:nvPr/>
        </p:nvSpPr>
        <p:spPr>
          <a:xfrm>
            <a:off x="1149096" y="2073401"/>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129" name="object 129"/>
          <p:cNvSpPr/>
          <p:nvPr/>
        </p:nvSpPr>
        <p:spPr>
          <a:xfrm>
            <a:off x="1149096" y="2068957"/>
            <a:ext cx="1164590" cy="0"/>
          </a:xfrm>
          <a:custGeom>
            <a:avLst/>
            <a:gdLst/>
            <a:ahLst/>
            <a:cxnLst/>
            <a:rect l="l" t="t" r="r" b="b"/>
            <a:pathLst>
              <a:path w="1164589" h="0">
                <a:moveTo>
                  <a:pt x="0" y="0"/>
                </a:moveTo>
                <a:lnTo>
                  <a:pt x="1164336" y="0"/>
                </a:lnTo>
              </a:path>
            </a:pathLst>
          </a:custGeom>
          <a:ln w="3810">
            <a:solidFill>
              <a:srgbClr val="000000"/>
            </a:solidFill>
          </a:ln>
        </p:spPr>
        <p:txBody>
          <a:bodyPr wrap="square" lIns="0" tIns="0" rIns="0" bIns="0" rtlCol="0"/>
          <a:lstStyle/>
          <a:p/>
        </p:txBody>
      </p:sp>
      <p:sp>
        <p:nvSpPr>
          <p:cNvPr id="130" name="object 130"/>
          <p:cNvSpPr/>
          <p:nvPr/>
        </p:nvSpPr>
        <p:spPr>
          <a:xfrm>
            <a:off x="1153667" y="3286505"/>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31" name="object 131"/>
          <p:cNvSpPr/>
          <p:nvPr/>
        </p:nvSpPr>
        <p:spPr>
          <a:xfrm>
            <a:off x="1158239" y="3286505"/>
            <a:ext cx="1146175" cy="0"/>
          </a:xfrm>
          <a:custGeom>
            <a:avLst/>
            <a:gdLst/>
            <a:ahLst/>
            <a:cxnLst/>
            <a:rect l="l" t="t" r="r" b="b"/>
            <a:pathLst>
              <a:path w="1146175" h="0">
                <a:moveTo>
                  <a:pt x="0" y="0"/>
                </a:moveTo>
                <a:lnTo>
                  <a:pt x="1146048" y="0"/>
                </a:lnTo>
              </a:path>
            </a:pathLst>
          </a:custGeom>
          <a:ln w="4572">
            <a:solidFill>
              <a:srgbClr val="000000"/>
            </a:solidFill>
          </a:ln>
        </p:spPr>
        <p:txBody>
          <a:bodyPr wrap="square" lIns="0" tIns="0" rIns="0" bIns="0" rtlCol="0"/>
          <a:lstStyle/>
          <a:p/>
        </p:txBody>
      </p:sp>
      <p:sp>
        <p:nvSpPr>
          <p:cNvPr id="132" name="object 132"/>
          <p:cNvSpPr/>
          <p:nvPr/>
        </p:nvSpPr>
        <p:spPr>
          <a:xfrm>
            <a:off x="2304288" y="3286252"/>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133" name="object 133"/>
          <p:cNvSpPr/>
          <p:nvPr/>
        </p:nvSpPr>
        <p:spPr>
          <a:xfrm>
            <a:off x="2308860" y="2075942"/>
            <a:ext cx="0" cy="1207770"/>
          </a:xfrm>
          <a:custGeom>
            <a:avLst/>
            <a:gdLst/>
            <a:ahLst/>
            <a:cxnLst/>
            <a:rect l="l" t="t" r="r" b="b"/>
            <a:pathLst>
              <a:path w="0" h="1207770">
                <a:moveTo>
                  <a:pt x="0" y="0"/>
                </a:moveTo>
                <a:lnTo>
                  <a:pt x="0" y="1207770"/>
                </a:lnTo>
              </a:path>
            </a:pathLst>
          </a:custGeom>
          <a:ln w="9143">
            <a:solidFill>
              <a:srgbClr val="000000"/>
            </a:solidFill>
          </a:ln>
        </p:spPr>
        <p:txBody>
          <a:bodyPr wrap="square" lIns="0" tIns="0" rIns="0" bIns="0" rtlCol="0"/>
          <a:lstStyle/>
          <a:p/>
        </p:txBody>
      </p:sp>
      <p:sp>
        <p:nvSpPr>
          <p:cNvPr id="134" name="object 134"/>
          <p:cNvSpPr/>
          <p:nvPr/>
        </p:nvSpPr>
        <p:spPr>
          <a:xfrm>
            <a:off x="2304288" y="2073401"/>
            <a:ext cx="5080" cy="0"/>
          </a:xfrm>
          <a:custGeom>
            <a:avLst/>
            <a:gdLst/>
            <a:ahLst/>
            <a:cxnLst/>
            <a:rect l="l" t="t" r="r" b="b"/>
            <a:pathLst>
              <a:path w="5080" h="0">
                <a:moveTo>
                  <a:pt x="0" y="0"/>
                </a:moveTo>
                <a:lnTo>
                  <a:pt x="4572" y="0"/>
                </a:lnTo>
              </a:path>
            </a:pathLst>
          </a:custGeom>
          <a:ln w="5079">
            <a:solidFill>
              <a:srgbClr val="000000"/>
            </a:solidFill>
          </a:ln>
        </p:spPr>
        <p:txBody>
          <a:bodyPr wrap="square" lIns="0" tIns="0" rIns="0" bIns="0" rtlCol="0"/>
          <a:lstStyle/>
          <a:p/>
        </p:txBody>
      </p:sp>
      <p:sp>
        <p:nvSpPr>
          <p:cNvPr id="135" name="object 135"/>
          <p:cNvSpPr/>
          <p:nvPr/>
        </p:nvSpPr>
        <p:spPr>
          <a:xfrm>
            <a:off x="2308860" y="3286505"/>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36" name="object 136"/>
          <p:cNvSpPr/>
          <p:nvPr/>
        </p:nvSpPr>
        <p:spPr>
          <a:xfrm>
            <a:off x="1153667" y="2073401"/>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37" name="object 137"/>
          <p:cNvSpPr/>
          <p:nvPr/>
        </p:nvSpPr>
        <p:spPr>
          <a:xfrm>
            <a:off x="1158239" y="2073401"/>
            <a:ext cx="1146175" cy="0"/>
          </a:xfrm>
          <a:custGeom>
            <a:avLst/>
            <a:gdLst/>
            <a:ahLst/>
            <a:cxnLst/>
            <a:rect l="l" t="t" r="r" b="b"/>
            <a:pathLst>
              <a:path w="1146175" h="0">
                <a:moveTo>
                  <a:pt x="0" y="0"/>
                </a:moveTo>
                <a:lnTo>
                  <a:pt x="1146048" y="0"/>
                </a:lnTo>
              </a:path>
            </a:pathLst>
          </a:custGeom>
          <a:ln w="4572">
            <a:solidFill>
              <a:srgbClr val="000000"/>
            </a:solidFill>
          </a:ln>
        </p:spPr>
        <p:txBody>
          <a:bodyPr wrap="square" lIns="0" tIns="0" rIns="0" bIns="0" rtlCol="0"/>
          <a:lstStyle/>
          <a:p/>
        </p:txBody>
      </p:sp>
      <p:sp>
        <p:nvSpPr>
          <p:cNvPr id="138" name="object 138"/>
          <p:cNvSpPr/>
          <p:nvPr/>
        </p:nvSpPr>
        <p:spPr>
          <a:xfrm>
            <a:off x="2308860" y="2073401"/>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39" name="object 139"/>
          <p:cNvSpPr txBox="1"/>
          <p:nvPr/>
        </p:nvSpPr>
        <p:spPr>
          <a:xfrm>
            <a:off x="1203452" y="2094585"/>
            <a:ext cx="1052830" cy="894080"/>
          </a:xfrm>
          <a:prstGeom prst="rect">
            <a:avLst/>
          </a:prstGeom>
        </p:spPr>
        <p:txBody>
          <a:bodyPr wrap="square" lIns="0" tIns="0" rIns="0" bIns="0" rtlCol="0" vert="horz">
            <a:spAutoFit/>
          </a:bodyPr>
          <a:lstStyle/>
          <a:p>
            <a:pPr marL="12700" marR="5080">
              <a:lnSpc>
                <a:spcPct val="96400"/>
              </a:lnSpc>
            </a:pPr>
            <a:r>
              <a:rPr dirty="0" sz="1500" spc="-5">
                <a:latin typeface="Times New Roman"/>
                <a:cs typeface="Times New Roman"/>
              </a:rPr>
              <a:t>Activities  </a:t>
            </a:r>
            <a:r>
              <a:rPr dirty="0" sz="1500">
                <a:latin typeface="Times New Roman"/>
                <a:cs typeface="Times New Roman"/>
              </a:rPr>
              <a:t>carried out  by the</a:t>
            </a:r>
            <a:r>
              <a:rPr dirty="0" sz="1500" spc="-105">
                <a:latin typeface="Times New Roman"/>
                <a:cs typeface="Times New Roman"/>
              </a:rPr>
              <a:t> </a:t>
            </a:r>
            <a:r>
              <a:rPr dirty="0" sz="1500">
                <a:latin typeface="Times New Roman"/>
                <a:cs typeface="Times New Roman"/>
              </a:rPr>
              <a:t>testing  team</a:t>
            </a:r>
            <a:endParaRPr sz="1500">
              <a:latin typeface="Times New Roman"/>
              <a:cs typeface="Times New Roman"/>
            </a:endParaRPr>
          </a:p>
        </p:txBody>
      </p:sp>
      <p:sp>
        <p:nvSpPr>
          <p:cNvPr id="140" name="object 14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5390" y="445007"/>
            <a:ext cx="202057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CS504-Software Engineering </a:t>
            </a:r>
            <a:r>
              <a:rPr dirty="0" sz="1200">
                <a:latin typeface="Times New Roman"/>
                <a:cs typeface="Times New Roman"/>
              </a:rPr>
              <a:t>–</a:t>
            </a:r>
            <a:r>
              <a:rPr dirty="0" sz="1200" spc="-145">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220200" y="445007"/>
            <a:ext cx="245745" cy="194945"/>
          </a:xfrm>
          <a:prstGeom prst="rect">
            <a:avLst/>
          </a:prstGeom>
        </p:spPr>
        <p:txBody>
          <a:bodyPr wrap="square" lIns="0" tIns="0" rIns="0" bIns="0" rtlCol="0" vert="horz">
            <a:spAutoFit/>
          </a:bodyPr>
          <a:lstStyle/>
          <a:p>
            <a:pPr marL="12700">
              <a:lnSpc>
                <a:spcPct val="100000"/>
              </a:lnSpc>
            </a:pPr>
            <a:r>
              <a:rPr dirty="0" sz="1200" spc="-10">
                <a:latin typeface="Times New Roman"/>
                <a:cs typeface="Times New Roman"/>
              </a:rPr>
              <a:t>VU</a:t>
            </a:r>
            <a:endParaRPr sz="1200">
              <a:latin typeface="Times New Roman"/>
              <a:cs typeface="Times New Roman"/>
            </a:endParaRPr>
          </a:p>
        </p:txBody>
      </p:sp>
      <p:sp>
        <p:nvSpPr>
          <p:cNvPr id="4" name="object 4"/>
          <p:cNvSpPr/>
          <p:nvPr/>
        </p:nvSpPr>
        <p:spPr>
          <a:xfrm>
            <a:off x="810005" y="617981"/>
            <a:ext cx="5644515" cy="0"/>
          </a:xfrm>
          <a:custGeom>
            <a:avLst/>
            <a:gdLst/>
            <a:ahLst/>
            <a:cxnLst/>
            <a:rect l="l" t="t" r="r" b="b"/>
            <a:pathLst>
              <a:path w="5644515" h="0">
                <a:moveTo>
                  <a:pt x="0" y="0"/>
                </a:moveTo>
                <a:lnTo>
                  <a:pt x="5644134" y="0"/>
                </a:lnTo>
              </a:path>
            </a:pathLst>
          </a:custGeom>
          <a:ln w="7620">
            <a:solidFill>
              <a:srgbClr val="000000"/>
            </a:solidFill>
          </a:ln>
        </p:spPr>
        <p:txBody>
          <a:bodyPr wrap="square" lIns="0" tIns="0" rIns="0" bIns="0" rtlCol="0"/>
          <a:lstStyle/>
          <a:p/>
        </p:txBody>
      </p:sp>
      <p:sp>
        <p:nvSpPr>
          <p:cNvPr id="5" name="object 5"/>
          <p:cNvSpPr/>
          <p:nvPr/>
        </p:nvSpPr>
        <p:spPr>
          <a:xfrm>
            <a:off x="822960" y="9512045"/>
            <a:ext cx="5638800" cy="0"/>
          </a:xfrm>
          <a:custGeom>
            <a:avLst/>
            <a:gdLst/>
            <a:ahLst/>
            <a:cxnLst/>
            <a:rect l="l" t="t" r="r" b="b"/>
            <a:pathLst>
              <a:path w="5638800" h="0">
                <a:moveTo>
                  <a:pt x="0" y="0"/>
                </a:moveTo>
                <a:lnTo>
                  <a:pt x="5638800" y="0"/>
                </a:lnTo>
              </a:path>
            </a:pathLst>
          </a:custGeom>
          <a:ln w="16764">
            <a:solidFill>
              <a:srgbClr val="000000"/>
            </a:solidFill>
          </a:ln>
        </p:spPr>
        <p:txBody>
          <a:bodyPr wrap="square" lIns="0" tIns="0" rIns="0" bIns="0" rtlCol="0"/>
          <a:lstStyle/>
          <a:p/>
        </p:txBody>
      </p:sp>
      <p:sp>
        <p:nvSpPr>
          <p:cNvPr id="6" name="object 6"/>
          <p:cNvSpPr txBox="1"/>
          <p:nvPr/>
        </p:nvSpPr>
        <p:spPr>
          <a:xfrm>
            <a:off x="1157732" y="772909"/>
            <a:ext cx="5516880" cy="8378825"/>
          </a:xfrm>
          <a:prstGeom prst="rect">
            <a:avLst/>
          </a:prstGeom>
        </p:spPr>
        <p:txBody>
          <a:bodyPr wrap="square" lIns="0" tIns="0" rIns="0" bIns="0" rtlCol="0" vert="horz">
            <a:spAutoFit/>
          </a:bodyPr>
          <a:lstStyle/>
          <a:p>
            <a:pPr marL="1580515">
              <a:lnSpc>
                <a:spcPct val="100000"/>
              </a:lnSpc>
            </a:pPr>
            <a:r>
              <a:rPr dirty="0" sz="1600" spc="-5" b="1">
                <a:latin typeface="Arial"/>
                <a:cs typeface="Arial"/>
              </a:rPr>
              <a:t>TABLE OF</a:t>
            </a:r>
            <a:r>
              <a:rPr dirty="0" sz="1600" spc="-75" b="1">
                <a:latin typeface="Arial"/>
                <a:cs typeface="Arial"/>
              </a:rPr>
              <a:t> </a:t>
            </a:r>
            <a:r>
              <a:rPr dirty="0" sz="1600" spc="-5" b="1">
                <a:latin typeface="Arial"/>
                <a:cs typeface="Arial"/>
              </a:rPr>
              <a:t>CONTENTS</a:t>
            </a:r>
            <a:endParaRPr sz="1600">
              <a:latin typeface="Arial"/>
              <a:cs typeface="Arial"/>
            </a:endParaRPr>
          </a:p>
          <a:p>
            <a:pPr algn="just" marL="12700" marR="5080">
              <a:lnSpc>
                <a:spcPts val="2920"/>
              </a:lnSpc>
              <a:spcBef>
                <a:spcPts val="320"/>
              </a:spcBef>
              <a:tabLst>
                <a:tab pos="5349875" algn="l"/>
                <a:tab pos="5426075"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01: </a:t>
            </a:r>
            <a:r>
              <a:rPr dirty="0" sz="1200">
                <a:latin typeface="Book Antiqua"/>
                <a:cs typeface="Book Antiqua"/>
              </a:rPr>
              <a:t>Introduction</a:t>
            </a:r>
            <a:r>
              <a:rPr dirty="0" sz="1200" spc="-5">
                <a:latin typeface="Book Antiqua"/>
                <a:cs typeface="Book Antiqua"/>
              </a:rPr>
              <a:t> t</a:t>
            </a:r>
            <a:r>
              <a:rPr dirty="0" sz="1200">
                <a:latin typeface="Book Antiqua"/>
                <a:cs typeface="Book Antiqua"/>
              </a:rPr>
              <a:t>o </a:t>
            </a:r>
            <a:r>
              <a:rPr dirty="0" sz="1200" spc="-5">
                <a:latin typeface="Book Antiqua"/>
                <a:cs typeface="Book Antiqua"/>
              </a:rPr>
              <a:t>Soft</a:t>
            </a:r>
            <a:r>
              <a:rPr dirty="0" sz="1200" spc="5">
                <a:latin typeface="Book Antiqua"/>
                <a:cs typeface="Book Antiqua"/>
              </a:rPr>
              <a:t>w</a:t>
            </a:r>
            <a:r>
              <a:rPr dirty="0" sz="1200" spc="-5">
                <a:latin typeface="Book Antiqua"/>
                <a:cs typeface="Book Antiqua"/>
              </a:rPr>
              <a:t>ar</a:t>
            </a:r>
            <a:r>
              <a:rPr dirty="0" sz="1200">
                <a:latin typeface="Book Antiqua"/>
                <a:cs typeface="Book Antiqua"/>
              </a:rPr>
              <a:t>e</a:t>
            </a:r>
            <a:r>
              <a:rPr dirty="0" sz="1200" spc="-5">
                <a:latin typeface="Book Antiqua"/>
                <a:cs typeface="Book Antiqua"/>
              </a:rPr>
              <a:t> </a:t>
            </a:r>
            <a:r>
              <a:rPr dirty="0" sz="1200">
                <a:latin typeface="Book Antiqua"/>
                <a:cs typeface="Book Antiqua"/>
              </a:rPr>
              <a:t>Engin</a:t>
            </a:r>
            <a:r>
              <a:rPr dirty="0" sz="1200" spc="5">
                <a:latin typeface="Book Antiqua"/>
                <a:cs typeface="Book Antiqua"/>
              </a:rPr>
              <a:t>e</a:t>
            </a:r>
            <a:r>
              <a:rPr dirty="0" sz="1200" spc="-5">
                <a:latin typeface="Book Antiqua"/>
                <a:cs typeface="Book Antiqua"/>
              </a:rPr>
              <a:t>ering…</a:t>
            </a:r>
            <a:r>
              <a:rPr dirty="0" sz="1200">
                <a:latin typeface="Book Antiqua"/>
                <a:cs typeface="Book Antiqua"/>
              </a:rPr>
              <a:t> 		1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02: </a:t>
            </a:r>
            <a:r>
              <a:rPr dirty="0" sz="1200">
                <a:latin typeface="Book Antiqua"/>
                <a:cs typeface="Book Antiqua"/>
              </a:rPr>
              <a:t>Introduction</a:t>
            </a:r>
            <a:r>
              <a:rPr dirty="0" sz="1200" spc="-5">
                <a:latin typeface="Book Antiqua"/>
                <a:cs typeface="Book Antiqua"/>
              </a:rPr>
              <a:t> t</a:t>
            </a:r>
            <a:r>
              <a:rPr dirty="0" sz="1200">
                <a:latin typeface="Book Antiqua"/>
                <a:cs typeface="Book Antiqua"/>
              </a:rPr>
              <a:t>o Soft</a:t>
            </a:r>
            <a:r>
              <a:rPr dirty="0" sz="1200" spc="5">
                <a:latin typeface="Book Antiqua"/>
                <a:cs typeface="Book Antiqua"/>
              </a:rPr>
              <a:t>w</a:t>
            </a:r>
            <a:r>
              <a:rPr dirty="0" sz="1200" spc="-5">
                <a:latin typeface="Book Antiqua"/>
                <a:cs typeface="Book Antiqua"/>
              </a:rPr>
              <a:t>ar</a:t>
            </a:r>
            <a:r>
              <a:rPr dirty="0" sz="1200">
                <a:latin typeface="Book Antiqua"/>
                <a:cs typeface="Book Antiqua"/>
              </a:rPr>
              <a:t>e</a:t>
            </a:r>
            <a:r>
              <a:rPr dirty="0" sz="1200" spc="-5">
                <a:latin typeface="Book Antiqua"/>
                <a:cs typeface="Book Antiqua"/>
              </a:rPr>
              <a:t> </a:t>
            </a:r>
            <a:r>
              <a:rPr dirty="0" sz="1200">
                <a:latin typeface="Book Antiqua"/>
                <a:cs typeface="Book Antiqua"/>
              </a:rPr>
              <a:t>Development 	</a:t>
            </a:r>
            <a:r>
              <a:rPr dirty="0" sz="1200" spc="-300">
                <a:latin typeface="Book Antiqua"/>
                <a:cs typeface="Book Antiqua"/>
              </a:rPr>
              <a:t> </a:t>
            </a:r>
            <a:r>
              <a:rPr dirty="0" sz="1200" spc="-5">
                <a:latin typeface="Book Antiqua"/>
                <a:cs typeface="Book Antiqua"/>
              </a:rPr>
              <a:t>11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03: </a:t>
            </a:r>
            <a:r>
              <a:rPr dirty="0" sz="1200" spc="-5">
                <a:latin typeface="Book Antiqua"/>
                <a:cs typeface="Book Antiqua"/>
              </a:rPr>
              <a:t>Requiremen</a:t>
            </a:r>
            <a:r>
              <a:rPr dirty="0" sz="1200">
                <a:latin typeface="Book Antiqua"/>
                <a:cs typeface="Book Antiqua"/>
              </a:rPr>
              <a:t>t</a:t>
            </a:r>
            <a:r>
              <a:rPr dirty="0" sz="1200" spc="-5">
                <a:latin typeface="Book Antiqua"/>
                <a:cs typeface="Book Antiqua"/>
              </a:rPr>
              <a:t> </a:t>
            </a:r>
            <a:r>
              <a:rPr dirty="0" sz="1200">
                <a:latin typeface="Book Antiqua"/>
                <a:cs typeface="Book Antiqua"/>
              </a:rPr>
              <a:t>Engine</a:t>
            </a:r>
            <a:r>
              <a:rPr dirty="0" sz="1200" spc="5">
                <a:latin typeface="Book Antiqua"/>
                <a:cs typeface="Book Antiqua"/>
              </a:rPr>
              <a:t>e</a:t>
            </a:r>
            <a:r>
              <a:rPr dirty="0" sz="1200" spc="-5">
                <a:latin typeface="Book Antiqua"/>
                <a:cs typeface="Book Antiqua"/>
              </a:rPr>
              <a:t>ring-1</a:t>
            </a:r>
            <a:r>
              <a:rPr dirty="0" sz="1200">
                <a:latin typeface="Book Antiqua"/>
                <a:cs typeface="Book Antiqua"/>
              </a:rPr>
              <a:t> 	</a:t>
            </a:r>
            <a:r>
              <a:rPr dirty="0" sz="1200" spc="-5">
                <a:latin typeface="Book Antiqua"/>
                <a:cs typeface="Book Antiqua"/>
              </a:rPr>
              <a:t>16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04: </a:t>
            </a:r>
            <a:r>
              <a:rPr dirty="0" sz="1200" spc="-5">
                <a:latin typeface="Book Antiqua"/>
                <a:cs typeface="Book Antiqua"/>
              </a:rPr>
              <a:t>Requiremen</a:t>
            </a:r>
            <a:r>
              <a:rPr dirty="0" sz="1200">
                <a:latin typeface="Book Antiqua"/>
                <a:cs typeface="Book Antiqua"/>
              </a:rPr>
              <a:t>t</a:t>
            </a:r>
            <a:r>
              <a:rPr dirty="0" sz="1200" spc="-5">
                <a:latin typeface="Book Antiqua"/>
                <a:cs typeface="Book Antiqua"/>
              </a:rPr>
              <a:t> </a:t>
            </a:r>
            <a:r>
              <a:rPr dirty="0" sz="1200">
                <a:latin typeface="Book Antiqua"/>
                <a:cs typeface="Book Antiqua"/>
              </a:rPr>
              <a:t>Engine</a:t>
            </a:r>
            <a:r>
              <a:rPr dirty="0" sz="1200" spc="5">
                <a:latin typeface="Book Antiqua"/>
                <a:cs typeface="Book Antiqua"/>
              </a:rPr>
              <a:t>e</a:t>
            </a:r>
            <a:r>
              <a:rPr dirty="0" sz="1200" spc="-5">
                <a:latin typeface="Book Antiqua"/>
                <a:cs typeface="Book Antiqua"/>
              </a:rPr>
              <a:t>ring-2</a:t>
            </a:r>
            <a:r>
              <a:rPr dirty="0" sz="1200">
                <a:latin typeface="Book Antiqua"/>
                <a:cs typeface="Book Antiqua"/>
              </a:rPr>
              <a:t> 	</a:t>
            </a:r>
            <a:r>
              <a:rPr dirty="0" sz="1200" spc="-5">
                <a:latin typeface="Book Antiqua"/>
                <a:cs typeface="Book Antiqua"/>
              </a:rPr>
              <a:t>20</a:t>
            </a:r>
            <a:endParaRPr sz="1200">
              <a:latin typeface="Book Antiqua"/>
              <a:cs typeface="Book Antiqua"/>
            </a:endParaRPr>
          </a:p>
          <a:p>
            <a:pPr>
              <a:lnSpc>
                <a:spcPct val="100000"/>
              </a:lnSpc>
              <a:spcBef>
                <a:spcPts val="30"/>
              </a:spcBef>
            </a:pPr>
            <a:endParaRPr sz="950">
              <a:latin typeface="Times New Roman"/>
              <a:cs typeface="Times New Roman"/>
            </a:endParaRPr>
          </a:p>
          <a:p>
            <a:pPr algn="just" marL="12700">
              <a:lnSpc>
                <a:spcPct val="100000"/>
              </a:lnSpc>
              <a:tabLst>
                <a:tab pos="5350510"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05: </a:t>
            </a:r>
            <a:r>
              <a:rPr dirty="0" sz="1200">
                <a:latin typeface="Book Antiqua"/>
                <a:cs typeface="Book Antiqua"/>
              </a:rPr>
              <a:t>Relation</a:t>
            </a:r>
            <a:r>
              <a:rPr dirty="0" sz="1200" spc="-5">
                <a:latin typeface="Book Antiqua"/>
                <a:cs typeface="Book Antiqua"/>
              </a:rPr>
              <a:t> </a:t>
            </a:r>
            <a:r>
              <a:rPr dirty="0" sz="1200">
                <a:latin typeface="Book Antiqua"/>
                <a:cs typeface="Book Antiqua"/>
              </a:rPr>
              <a:t>of Several</a:t>
            </a:r>
            <a:r>
              <a:rPr dirty="0" sz="1200" spc="-5">
                <a:latin typeface="Book Antiqua"/>
                <a:cs typeface="Book Antiqua"/>
              </a:rPr>
              <a:t> </a:t>
            </a:r>
            <a:r>
              <a:rPr dirty="0" sz="1200">
                <a:latin typeface="Book Antiqua"/>
                <a:cs typeface="Book Antiqua"/>
              </a:rPr>
              <a:t>components</a:t>
            </a:r>
            <a:r>
              <a:rPr dirty="0" sz="1200" spc="-5">
                <a:latin typeface="Book Antiqua"/>
                <a:cs typeface="Book Antiqua"/>
              </a:rPr>
              <a:t> </a:t>
            </a:r>
            <a:r>
              <a:rPr dirty="0" sz="1200">
                <a:latin typeface="Book Antiqua"/>
                <a:cs typeface="Book Antiqua"/>
              </a:rPr>
              <a:t>of</a:t>
            </a:r>
            <a:r>
              <a:rPr dirty="0" sz="1200" spc="-5">
                <a:latin typeface="Book Antiqua"/>
                <a:cs typeface="Book Antiqua"/>
              </a:rPr>
              <a:t> </a:t>
            </a:r>
            <a:r>
              <a:rPr dirty="0" sz="1200">
                <a:latin typeface="Book Antiqua"/>
                <a:cs typeface="Book Antiqua"/>
              </a:rPr>
              <a:t>Software</a:t>
            </a:r>
            <a:r>
              <a:rPr dirty="0" sz="1200" spc="-5">
                <a:latin typeface="Book Antiqua"/>
                <a:cs typeface="Book Antiqua"/>
              </a:rPr>
              <a:t> Requirements</a:t>
            </a:r>
            <a:r>
              <a:rPr dirty="0" sz="1200">
                <a:latin typeface="Book Antiqua"/>
                <a:cs typeface="Book Antiqua"/>
              </a:rPr>
              <a:t> 	</a:t>
            </a:r>
            <a:r>
              <a:rPr dirty="0" sz="1200" spc="-5">
                <a:latin typeface="Book Antiqua"/>
                <a:cs typeface="Book Antiqua"/>
              </a:rPr>
              <a:t>28</a:t>
            </a:r>
            <a:endParaRPr sz="1200">
              <a:latin typeface="Book Antiqua"/>
              <a:cs typeface="Book Antiqua"/>
            </a:endParaRPr>
          </a:p>
          <a:p>
            <a:pPr algn="just" marL="12700" marR="5080">
              <a:lnSpc>
                <a:spcPct val="202400"/>
              </a:lnSpc>
              <a:tabLst>
                <a:tab pos="5330190" algn="l"/>
                <a:tab pos="5349240"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06:</a:t>
            </a:r>
            <a:r>
              <a:rPr dirty="0" sz="1200" spc="-5" b="1">
                <a:latin typeface="Book Antiqua"/>
                <a:cs typeface="Book Antiqua"/>
              </a:rPr>
              <a:t> </a:t>
            </a:r>
            <a:r>
              <a:rPr dirty="0" sz="1200">
                <a:latin typeface="Book Antiqua"/>
                <a:cs typeface="Book Antiqua"/>
              </a:rPr>
              <a:t>Use</a:t>
            </a:r>
            <a:r>
              <a:rPr dirty="0" sz="1200" spc="-5">
                <a:latin typeface="Book Antiqua"/>
                <a:cs typeface="Book Antiqua"/>
              </a:rPr>
              <a:t> </a:t>
            </a:r>
            <a:r>
              <a:rPr dirty="0" sz="1200">
                <a:latin typeface="Book Antiqua"/>
                <a:cs typeface="Book Antiqua"/>
              </a:rPr>
              <a:t>Case</a:t>
            </a:r>
            <a:r>
              <a:rPr dirty="0" sz="1200" spc="-5">
                <a:latin typeface="Book Antiqua"/>
                <a:cs typeface="Book Antiqua"/>
              </a:rPr>
              <a:t> </a:t>
            </a:r>
            <a:r>
              <a:rPr dirty="0" sz="1200">
                <a:latin typeface="Book Antiqua"/>
                <a:cs typeface="Book Antiqua"/>
              </a:rPr>
              <a:t>Diagram</a:t>
            </a:r>
            <a:r>
              <a:rPr dirty="0" sz="1200" spc="-5">
                <a:latin typeface="Book Antiqua"/>
                <a:cs typeface="Book Antiqua"/>
              </a:rPr>
              <a:t> </a:t>
            </a:r>
            <a:r>
              <a:rPr dirty="0" sz="1200">
                <a:latin typeface="Book Antiqua"/>
                <a:cs typeface="Book Antiqua"/>
              </a:rPr>
              <a:t>for</a:t>
            </a:r>
            <a:r>
              <a:rPr dirty="0" sz="1200" spc="-5">
                <a:latin typeface="Book Antiqua"/>
                <a:cs typeface="Book Antiqua"/>
              </a:rPr>
              <a:t> </a:t>
            </a:r>
            <a:r>
              <a:rPr dirty="0" sz="1200">
                <a:latin typeface="Book Antiqua"/>
                <a:cs typeface="Book Antiqua"/>
              </a:rPr>
              <a:t>a</a:t>
            </a:r>
            <a:r>
              <a:rPr dirty="0" sz="1200" spc="-5">
                <a:latin typeface="Book Antiqua"/>
                <a:cs typeface="Book Antiqua"/>
              </a:rPr>
              <a:t> </a:t>
            </a:r>
            <a:r>
              <a:rPr dirty="0" sz="1200">
                <a:latin typeface="Book Antiqua"/>
                <a:cs typeface="Book Antiqua"/>
              </a:rPr>
              <a:t>Library</a:t>
            </a:r>
            <a:r>
              <a:rPr dirty="0" sz="1200" spc="-5">
                <a:latin typeface="Book Antiqua"/>
                <a:cs typeface="Book Antiqua"/>
              </a:rPr>
              <a:t> </a:t>
            </a:r>
            <a:r>
              <a:rPr dirty="0" sz="1200">
                <a:latin typeface="Book Antiqua"/>
                <a:cs typeface="Book Antiqua"/>
              </a:rPr>
              <a:t>System 		33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07: </a:t>
            </a:r>
            <a:r>
              <a:rPr dirty="0" sz="1200">
                <a:latin typeface="Book Antiqua"/>
                <a:cs typeface="Book Antiqua"/>
              </a:rPr>
              <a:t>Source</a:t>
            </a:r>
            <a:r>
              <a:rPr dirty="0" sz="1200" spc="-5">
                <a:latin typeface="Book Antiqua"/>
                <a:cs typeface="Book Antiqua"/>
              </a:rPr>
              <a:t> </a:t>
            </a:r>
            <a:r>
              <a:rPr dirty="0" sz="1200">
                <a:latin typeface="Book Antiqua"/>
                <a:cs typeface="Book Antiqua"/>
              </a:rPr>
              <a:t>and Sink</a:t>
            </a:r>
            <a:r>
              <a:rPr dirty="0" sz="1200" spc="-5">
                <a:latin typeface="Book Antiqua"/>
                <a:cs typeface="Book Antiqua"/>
              </a:rPr>
              <a:t> </a:t>
            </a:r>
            <a:r>
              <a:rPr dirty="0" sz="1200">
                <a:latin typeface="Book Antiqua"/>
                <a:cs typeface="Book Antiqua"/>
              </a:rPr>
              <a:t>Analysis 		</a:t>
            </a:r>
            <a:r>
              <a:rPr dirty="0" sz="1200" spc="-300">
                <a:latin typeface="Book Antiqua"/>
                <a:cs typeface="Book Antiqua"/>
              </a:rPr>
              <a:t> </a:t>
            </a:r>
            <a:r>
              <a:rPr dirty="0" sz="1200">
                <a:latin typeface="Book Antiqua"/>
                <a:cs typeface="Book Antiqua"/>
              </a:rPr>
              <a:t>40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08: </a:t>
            </a:r>
            <a:r>
              <a:rPr dirty="0" sz="1200">
                <a:latin typeface="Book Antiqua"/>
                <a:cs typeface="Book Antiqua"/>
              </a:rPr>
              <a:t>State</a:t>
            </a:r>
            <a:r>
              <a:rPr dirty="0" sz="1200" spc="-5">
                <a:latin typeface="Book Antiqua"/>
                <a:cs typeface="Book Antiqua"/>
              </a:rPr>
              <a:t> </a:t>
            </a:r>
            <a:r>
              <a:rPr dirty="0" sz="1200">
                <a:latin typeface="Book Antiqua"/>
                <a:cs typeface="Book Antiqua"/>
              </a:rPr>
              <a:t>Transition</a:t>
            </a:r>
            <a:r>
              <a:rPr dirty="0" sz="1200" spc="-5">
                <a:latin typeface="Book Antiqua"/>
                <a:cs typeface="Book Antiqua"/>
              </a:rPr>
              <a:t> </a:t>
            </a:r>
            <a:r>
              <a:rPr dirty="0" sz="1200">
                <a:latin typeface="Book Antiqua"/>
                <a:cs typeface="Book Antiqua"/>
              </a:rPr>
              <a:t>Diagrams 		</a:t>
            </a:r>
            <a:r>
              <a:rPr dirty="0" sz="1200" spc="-295">
                <a:latin typeface="Book Antiqua"/>
                <a:cs typeface="Book Antiqua"/>
              </a:rPr>
              <a:t> </a:t>
            </a:r>
            <a:r>
              <a:rPr dirty="0" sz="1200">
                <a:latin typeface="Book Antiqua"/>
                <a:cs typeface="Book Antiqua"/>
              </a:rPr>
              <a:t>44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09: </a:t>
            </a:r>
            <a:r>
              <a:rPr dirty="0" sz="1200">
                <a:latin typeface="Book Antiqua"/>
                <a:cs typeface="Book Antiqua"/>
              </a:rPr>
              <a:t>Typical</a:t>
            </a:r>
            <a:r>
              <a:rPr dirty="0" sz="1200" spc="-5">
                <a:latin typeface="Book Antiqua"/>
                <a:cs typeface="Book Antiqua"/>
              </a:rPr>
              <a:t> </a:t>
            </a:r>
            <a:r>
              <a:rPr dirty="0" sz="1200">
                <a:latin typeface="Book Antiqua"/>
                <a:cs typeface="Book Antiqua"/>
              </a:rPr>
              <a:t>Processes 		</a:t>
            </a:r>
            <a:r>
              <a:rPr dirty="0" sz="1200" spc="-300">
                <a:latin typeface="Book Antiqua"/>
                <a:cs typeface="Book Antiqua"/>
              </a:rPr>
              <a:t> </a:t>
            </a:r>
            <a:r>
              <a:rPr dirty="0" sz="1200">
                <a:latin typeface="Book Antiqua"/>
                <a:cs typeface="Book Antiqua"/>
              </a:rPr>
              <a:t>53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10: </a:t>
            </a:r>
            <a:r>
              <a:rPr dirty="0" sz="1200" spc="-5">
                <a:latin typeface="Book Antiqua"/>
                <a:cs typeface="Book Antiqua"/>
              </a:rPr>
              <a:t>Prototypin</a:t>
            </a:r>
            <a:r>
              <a:rPr dirty="0" sz="1200">
                <a:latin typeface="Book Antiqua"/>
                <a:cs typeface="Book Antiqua"/>
              </a:rPr>
              <a:t>g</a:t>
            </a:r>
            <a:r>
              <a:rPr dirty="0" sz="1200" spc="-5">
                <a:latin typeface="Book Antiqua"/>
                <a:cs typeface="Book Antiqua"/>
              </a:rPr>
              <a:t> an</a:t>
            </a:r>
            <a:r>
              <a:rPr dirty="0" sz="1200">
                <a:latin typeface="Book Antiqua"/>
                <a:cs typeface="Book Antiqua"/>
              </a:rPr>
              <a:t>d </a:t>
            </a:r>
            <a:r>
              <a:rPr dirty="0" sz="1200" spc="-5">
                <a:latin typeface="Book Antiqua"/>
                <a:cs typeface="Book Antiqua"/>
              </a:rPr>
              <a:t>GU</a:t>
            </a:r>
            <a:r>
              <a:rPr dirty="0" sz="1200">
                <a:latin typeface="Book Antiqua"/>
                <a:cs typeface="Book Antiqua"/>
              </a:rPr>
              <a:t>I Design 		</a:t>
            </a:r>
            <a:r>
              <a:rPr dirty="0" sz="1200" spc="-300">
                <a:latin typeface="Book Antiqua"/>
                <a:cs typeface="Book Antiqua"/>
              </a:rPr>
              <a:t> </a:t>
            </a:r>
            <a:r>
              <a:rPr dirty="0" sz="1200" spc="-5">
                <a:latin typeface="Book Antiqua"/>
                <a:cs typeface="Book Antiqua"/>
              </a:rPr>
              <a:t>62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11: </a:t>
            </a:r>
            <a:r>
              <a:rPr dirty="0" sz="1200">
                <a:latin typeface="Book Antiqua"/>
                <a:cs typeface="Book Antiqua"/>
              </a:rPr>
              <a:t>Software</a:t>
            </a:r>
            <a:r>
              <a:rPr dirty="0" sz="1200" spc="-5">
                <a:latin typeface="Book Antiqua"/>
                <a:cs typeface="Book Antiqua"/>
              </a:rPr>
              <a:t> </a:t>
            </a:r>
            <a:r>
              <a:rPr dirty="0" sz="1200">
                <a:latin typeface="Book Antiqua"/>
                <a:cs typeface="Book Antiqua"/>
              </a:rPr>
              <a:t>Design 		</a:t>
            </a:r>
            <a:r>
              <a:rPr dirty="0" sz="1200" spc="-300">
                <a:latin typeface="Book Antiqua"/>
                <a:cs typeface="Book Antiqua"/>
              </a:rPr>
              <a:t> </a:t>
            </a:r>
            <a:r>
              <a:rPr dirty="0" sz="1200">
                <a:latin typeface="Book Antiqua"/>
                <a:cs typeface="Book Antiqua"/>
              </a:rPr>
              <a:t>69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12: </a:t>
            </a:r>
            <a:r>
              <a:rPr dirty="0" sz="1200">
                <a:latin typeface="Book Antiqua"/>
                <a:cs typeface="Book Antiqua"/>
              </a:rPr>
              <a:t>Coupling </a:t>
            </a:r>
            <a:r>
              <a:rPr dirty="0" sz="1200" spc="-5">
                <a:latin typeface="Book Antiqua"/>
                <a:cs typeface="Book Antiqua"/>
              </a:rPr>
              <a:t>an</a:t>
            </a:r>
            <a:r>
              <a:rPr dirty="0" sz="1200">
                <a:latin typeface="Book Antiqua"/>
                <a:cs typeface="Book Antiqua"/>
              </a:rPr>
              <a:t>d Cohesion 		</a:t>
            </a:r>
            <a:r>
              <a:rPr dirty="0" sz="1200" spc="-300">
                <a:latin typeface="Book Antiqua"/>
                <a:cs typeface="Book Antiqua"/>
              </a:rPr>
              <a:t> </a:t>
            </a:r>
            <a:r>
              <a:rPr dirty="0" sz="1200" spc="-5">
                <a:latin typeface="Book Antiqua"/>
                <a:cs typeface="Book Antiqua"/>
              </a:rPr>
              <a:t>72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13: </a:t>
            </a:r>
            <a:r>
              <a:rPr dirty="0" sz="1200" spc="-5">
                <a:latin typeface="Book Antiqua"/>
                <a:cs typeface="Book Antiqua"/>
              </a:rPr>
              <a:t>Objec</a:t>
            </a:r>
            <a:r>
              <a:rPr dirty="0" sz="1200">
                <a:latin typeface="Book Antiqua"/>
                <a:cs typeface="Book Antiqua"/>
              </a:rPr>
              <a:t>t </a:t>
            </a:r>
            <a:r>
              <a:rPr dirty="0" sz="1200" spc="-5">
                <a:latin typeface="Book Antiqua"/>
                <a:cs typeface="Book Antiqua"/>
              </a:rPr>
              <a:t>Oriente</a:t>
            </a:r>
            <a:r>
              <a:rPr dirty="0" sz="1200">
                <a:latin typeface="Book Antiqua"/>
                <a:cs typeface="Book Antiqua"/>
              </a:rPr>
              <a:t>d Analysis</a:t>
            </a:r>
            <a:r>
              <a:rPr dirty="0" sz="1200" spc="-5">
                <a:latin typeface="Book Antiqua"/>
                <a:cs typeface="Book Antiqua"/>
              </a:rPr>
              <a:t> </a:t>
            </a:r>
            <a:r>
              <a:rPr dirty="0" sz="1200">
                <a:latin typeface="Book Antiqua"/>
                <a:cs typeface="Book Antiqua"/>
              </a:rPr>
              <a:t>and Design 		</a:t>
            </a:r>
            <a:r>
              <a:rPr dirty="0" sz="1200" spc="-295">
                <a:latin typeface="Book Antiqua"/>
                <a:cs typeface="Book Antiqua"/>
              </a:rPr>
              <a:t> </a:t>
            </a:r>
            <a:r>
              <a:rPr dirty="0" sz="1200">
                <a:latin typeface="Book Antiqua"/>
                <a:cs typeface="Book Antiqua"/>
              </a:rPr>
              <a:t>83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14: </a:t>
            </a:r>
            <a:r>
              <a:rPr dirty="0" sz="1200" spc="-5">
                <a:latin typeface="Book Antiqua"/>
                <a:cs typeface="Book Antiqua"/>
              </a:rPr>
              <a:t>Objec</a:t>
            </a:r>
            <a:r>
              <a:rPr dirty="0" sz="1200">
                <a:latin typeface="Book Antiqua"/>
                <a:cs typeface="Book Antiqua"/>
              </a:rPr>
              <a:t>t </a:t>
            </a:r>
            <a:r>
              <a:rPr dirty="0" sz="1200" spc="-5">
                <a:latin typeface="Book Antiqua"/>
                <a:cs typeface="Book Antiqua"/>
              </a:rPr>
              <a:t>Oriente</a:t>
            </a:r>
            <a:r>
              <a:rPr dirty="0" sz="1200">
                <a:latin typeface="Book Antiqua"/>
                <a:cs typeface="Book Antiqua"/>
              </a:rPr>
              <a:t>d Analysis</a:t>
            </a:r>
            <a:r>
              <a:rPr dirty="0" sz="1200" spc="-5">
                <a:latin typeface="Book Antiqua"/>
                <a:cs typeface="Book Antiqua"/>
              </a:rPr>
              <a:t> </a:t>
            </a:r>
            <a:r>
              <a:rPr dirty="0" sz="1200">
                <a:latin typeface="Book Antiqua"/>
                <a:cs typeface="Book Antiqua"/>
              </a:rPr>
              <a:t>and Design-2 		</a:t>
            </a:r>
            <a:r>
              <a:rPr dirty="0" sz="1200" spc="-300">
                <a:latin typeface="Book Antiqua"/>
                <a:cs typeface="Book Antiqua"/>
              </a:rPr>
              <a:t> </a:t>
            </a:r>
            <a:r>
              <a:rPr dirty="0" sz="1200">
                <a:latin typeface="Book Antiqua"/>
                <a:cs typeface="Book Antiqua"/>
              </a:rPr>
              <a:t>89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15: </a:t>
            </a:r>
            <a:r>
              <a:rPr dirty="0" sz="1200">
                <a:latin typeface="Book Antiqua"/>
                <a:cs typeface="Book Antiqua"/>
              </a:rPr>
              <a:t>UML</a:t>
            </a:r>
            <a:r>
              <a:rPr dirty="0" sz="1200" spc="-5">
                <a:latin typeface="Book Antiqua"/>
                <a:cs typeface="Book Antiqua"/>
              </a:rPr>
              <a:t> Objec</a:t>
            </a:r>
            <a:r>
              <a:rPr dirty="0" sz="1200">
                <a:latin typeface="Book Antiqua"/>
                <a:cs typeface="Book Antiqua"/>
              </a:rPr>
              <a:t>t Model</a:t>
            </a:r>
            <a:r>
              <a:rPr dirty="0" sz="1200" spc="-5">
                <a:latin typeface="Book Antiqua"/>
                <a:cs typeface="Book Antiqua"/>
              </a:rPr>
              <a:t> Notations</a:t>
            </a:r>
            <a:r>
              <a:rPr dirty="0" sz="1200">
                <a:latin typeface="Book Antiqua"/>
                <a:cs typeface="Book Antiqua"/>
              </a:rPr>
              <a:t> 		</a:t>
            </a:r>
            <a:r>
              <a:rPr dirty="0" sz="1200" spc="-295">
                <a:latin typeface="Book Antiqua"/>
                <a:cs typeface="Book Antiqua"/>
              </a:rPr>
              <a:t> </a:t>
            </a:r>
            <a:r>
              <a:rPr dirty="0" sz="1200">
                <a:latin typeface="Book Antiqua"/>
                <a:cs typeface="Book Antiqua"/>
              </a:rPr>
              <a:t>92  </a:t>
            </a:r>
            <a:r>
              <a:rPr dirty="0" sz="1200" b="1">
                <a:latin typeface="Book Antiqua"/>
                <a:cs typeface="Book Antiqua"/>
              </a:rPr>
              <a:t>Lecture 16: </a:t>
            </a:r>
            <a:r>
              <a:rPr dirty="0" sz="1200">
                <a:latin typeface="Book Antiqua"/>
                <a:cs typeface="Book Antiqua"/>
              </a:rPr>
              <a:t>Derivation of </a:t>
            </a:r>
            <a:r>
              <a:rPr dirty="0" sz="1200" spc="-5">
                <a:latin typeface="Book Antiqua"/>
                <a:cs typeface="Book Antiqua"/>
              </a:rPr>
              <a:t>Object</a:t>
            </a:r>
            <a:r>
              <a:rPr dirty="0" sz="1200" spc="-20">
                <a:latin typeface="Book Antiqua"/>
                <a:cs typeface="Book Antiqua"/>
              </a:rPr>
              <a:t> </a:t>
            </a:r>
            <a:r>
              <a:rPr dirty="0" sz="1200">
                <a:latin typeface="Book Antiqua"/>
                <a:cs typeface="Book Antiqua"/>
              </a:rPr>
              <a:t>Model-Coad</a:t>
            </a:r>
            <a:r>
              <a:rPr dirty="0" sz="1200" spc="-5">
                <a:latin typeface="Book Antiqua"/>
                <a:cs typeface="Book Antiqua"/>
              </a:rPr>
              <a:t> </a:t>
            </a:r>
            <a:r>
              <a:rPr dirty="0" sz="1200">
                <a:latin typeface="Book Antiqua"/>
                <a:cs typeface="Book Antiqua"/>
              </a:rPr>
              <a:t>Methodology	93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17:</a:t>
            </a:r>
            <a:r>
              <a:rPr dirty="0" sz="1200" spc="-5" b="1">
                <a:latin typeface="Book Antiqua"/>
                <a:cs typeface="Book Antiqua"/>
              </a:rPr>
              <a:t> </a:t>
            </a:r>
            <a:r>
              <a:rPr dirty="0" sz="1200">
                <a:latin typeface="Book Antiqua"/>
                <a:cs typeface="Book Antiqua"/>
              </a:rPr>
              <a:t>Derivation</a:t>
            </a:r>
            <a:r>
              <a:rPr dirty="0" sz="1200" spc="-5">
                <a:latin typeface="Book Antiqua"/>
                <a:cs typeface="Book Antiqua"/>
              </a:rPr>
              <a:t> </a:t>
            </a:r>
            <a:r>
              <a:rPr dirty="0" sz="1200">
                <a:latin typeface="Book Antiqua"/>
                <a:cs typeface="Book Antiqua"/>
              </a:rPr>
              <a:t>of</a:t>
            </a:r>
            <a:r>
              <a:rPr dirty="0" sz="1200" spc="-5">
                <a:latin typeface="Book Antiqua"/>
                <a:cs typeface="Book Antiqua"/>
              </a:rPr>
              <a:t> Objec</a:t>
            </a:r>
            <a:r>
              <a:rPr dirty="0" sz="1200">
                <a:latin typeface="Book Antiqua"/>
                <a:cs typeface="Book Antiqua"/>
              </a:rPr>
              <a:t>t</a:t>
            </a:r>
            <a:r>
              <a:rPr dirty="0" sz="1200" spc="-5">
                <a:latin typeface="Book Antiqua"/>
                <a:cs typeface="Book Antiqua"/>
              </a:rPr>
              <a:t> </a:t>
            </a:r>
            <a:r>
              <a:rPr dirty="0" sz="1200">
                <a:latin typeface="Book Antiqua"/>
                <a:cs typeface="Book Antiqua"/>
              </a:rPr>
              <a:t>Mod</a:t>
            </a:r>
            <a:r>
              <a:rPr dirty="0" sz="1200" spc="5">
                <a:latin typeface="Book Antiqua"/>
                <a:cs typeface="Book Antiqua"/>
              </a:rPr>
              <a:t>e</a:t>
            </a:r>
            <a:r>
              <a:rPr dirty="0" sz="1200" spc="-5">
                <a:latin typeface="Book Antiqua"/>
                <a:cs typeface="Book Antiqua"/>
              </a:rPr>
              <a:t>l-Coa</a:t>
            </a:r>
            <a:r>
              <a:rPr dirty="0" sz="1200">
                <a:latin typeface="Book Antiqua"/>
                <a:cs typeface="Book Antiqua"/>
              </a:rPr>
              <a:t>d Methodology</a:t>
            </a:r>
            <a:r>
              <a:rPr dirty="0" sz="1200" spc="-5">
                <a:latin typeface="Book Antiqua"/>
                <a:cs typeface="Book Antiqua"/>
              </a:rPr>
              <a:t> -2</a:t>
            </a:r>
            <a:r>
              <a:rPr dirty="0" sz="1200">
                <a:latin typeface="Book Antiqua"/>
                <a:cs typeface="Book Antiqua"/>
              </a:rPr>
              <a:t> 	</a:t>
            </a:r>
            <a:r>
              <a:rPr dirty="0" sz="1200" spc="-210">
                <a:latin typeface="Book Antiqua"/>
                <a:cs typeface="Book Antiqua"/>
              </a:rPr>
              <a:t> </a:t>
            </a:r>
            <a:r>
              <a:rPr dirty="0" sz="1200" spc="-5">
                <a:latin typeface="Book Antiqua"/>
                <a:cs typeface="Book Antiqua"/>
              </a:rPr>
              <a:t>95</a:t>
            </a:r>
            <a:endParaRPr sz="1200">
              <a:latin typeface="Book Antiqua"/>
              <a:cs typeface="Book Antiqua"/>
            </a:endParaRPr>
          </a:p>
          <a:p>
            <a:pPr>
              <a:lnSpc>
                <a:spcPct val="100000"/>
              </a:lnSpc>
              <a:spcBef>
                <a:spcPts val="10"/>
              </a:spcBef>
            </a:pPr>
            <a:endParaRPr sz="1100">
              <a:latin typeface="Times New Roman"/>
              <a:cs typeface="Times New Roman"/>
            </a:endParaRPr>
          </a:p>
          <a:p>
            <a:pPr algn="just" marL="12700">
              <a:lnSpc>
                <a:spcPct val="100000"/>
              </a:lnSpc>
              <a:tabLst>
                <a:tab pos="5350510"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18: </a:t>
            </a:r>
            <a:r>
              <a:rPr dirty="0" sz="1200">
                <a:latin typeface="Book Antiqua"/>
                <a:cs typeface="Book Antiqua"/>
              </a:rPr>
              <a:t>CASE STUDY: Connie’s Convenience Store 	97</a:t>
            </a:r>
            <a:endParaRPr sz="1200">
              <a:latin typeface="Book Antiqua"/>
              <a:cs typeface="Book Antiqua"/>
            </a:endParaRPr>
          </a:p>
          <a:p>
            <a:pPr>
              <a:lnSpc>
                <a:spcPct val="100000"/>
              </a:lnSpc>
              <a:spcBef>
                <a:spcPts val="30"/>
              </a:spcBef>
            </a:pPr>
            <a:endParaRPr sz="1250">
              <a:latin typeface="Times New Roman"/>
              <a:cs typeface="Times New Roman"/>
            </a:endParaRPr>
          </a:p>
          <a:p>
            <a:pPr algn="just" marL="12700">
              <a:lnSpc>
                <a:spcPct val="100000"/>
              </a:lnSpc>
              <a:tabLst>
                <a:tab pos="5274310"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19: </a:t>
            </a:r>
            <a:r>
              <a:rPr dirty="0" sz="1200">
                <a:latin typeface="Book Antiqua"/>
                <a:cs typeface="Book Antiqua"/>
              </a:rPr>
              <a:t>Identify</a:t>
            </a:r>
            <a:r>
              <a:rPr dirty="0" sz="1200" spc="-5">
                <a:latin typeface="Book Antiqua"/>
                <a:cs typeface="Book Antiqua"/>
              </a:rPr>
              <a:t> </a:t>
            </a:r>
            <a:r>
              <a:rPr dirty="0" sz="1200">
                <a:latin typeface="Book Antiqua"/>
                <a:cs typeface="Book Antiqua"/>
              </a:rPr>
              <a:t>Structure 	100</a:t>
            </a:r>
            <a:endParaRPr sz="1200">
              <a:latin typeface="Book Antiqua"/>
              <a:cs typeface="Book Antiqua"/>
            </a:endParaRPr>
          </a:p>
          <a:p>
            <a:pPr algn="just" marL="12700" marR="5080">
              <a:lnSpc>
                <a:spcPct val="202300"/>
              </a:lnSpc>
              <a:spcBef>
                <a:spcPts val="5"/>
              </a:spcBef>
              <a:tabLst>
                <a:tab pos="5273675"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20: </a:t>
            </a:r>
            <a:r>
              <a:rPr dirty="0" sz="1200">
                <a:latin typeface="Book Antiqua"/>
                <a:cs typeface="Book Antiqua"/>
              </a:rPr>
              <a:t>Interaction</a:t>
            </a:r>
            <a:r>
              <a:rPr dirty="0" sz="1200" spc="-5">
                <a:latin typeface="Book Antiqua"/>
                <a:cs typeface="Book Antiqua"/>
              </a:rPr>
              <a:t> </a:t>
            </a:r>
            <a:r>
              <a:rPr dirty="0" sz="1200">
                <a:latin typeface="Book Antiqua"/>
                <a:cs typeface="Book Antiqua"/>
              </a:rPr>
              <a:t>Diagrams 	106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21:</a:t>
            </a:r>
            <a:r>
              <a:rPr dirty="0" sz="1200" spc="-5" b="1">
                <a:latin typeface="Book Antiqua"/>
                <a:cs typeface="Book Antiqua"/>
              </a:rPr>
              <a:t> </a:t>
            </a:r>
            <a:r>
              <a:rPr dirty="0" sz="1200">
                <a:latin typeface="Book Antiqua"/>
                <a:cs typeface="Book Antiqua"/>
              </a:rPr>
              <a:t>Sequence</a:t>
            </a:r>
            <a:r>
              <a:rPr dirty="0" sz="1200" spc="-5">
                <a:latin typeface="Book Antiqua"/>
                <a:cs typeface="Book Antiqua"/>
              </a:rPr>
              <a:t> </a:t>
            </a:r>
            <a:r>
              <a:rPr dirty="0" sz="1200">
                <a:latin typeface="Book Antiqua"/>
                <a:cs typeface="Book Antiqua"/>
              </a:rPr>
              <a:t>Diagrams</a:t>
            </a:r>
            <a:r>
              <a:rPr dirty="0" sz="1200" spc="-5">
                <a:latin typeface="Book Antiqua"/>
                <a:cs typeface="Book Antiqua"/>
              </a:rPr>
              <a:t> </a:t>
            </a:r>
            <a:r>
              <a:rPr dirty="0" sz="1200">
                <a:latin typeface="Book Antiqua"/>
                <a:cs typeface="Book Antiqua"/>
              </a:rPr>
              <a:t>(Message</a:t>
            </a:r>
            <a:r>
              <a:rPr dirty="0" sz="1200" spc="-5">
                <a:latin typeface="Book Antiqua"/>
                <a:cs typeface="Book Antiqua"/>
              </a:rPr>
              <a:t> </a:t>
            </a:r>
            <a:r>
              <a:rPr dirty="0" sz="1200">
                <a:latin typeface="Book Antiqua"/>
                <a:cs typeface="Book Antiqua"/>
              </a:rPr>
              <a:t>Types) 	108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22: </a:t>
            </a:r>
            <a:r>
              <a:rPr dirty="0" sz="1200">
                <a:latin typeface="Book Antiqua"/>
                <a:cs typeface="Book Antiqua"/>
              </a:rPr>
              <a:t>Software</a:t>
            </a:r>
            <a:r>
              <a:rPr dirty="0" sz="1200" spc="-5">
                <a:latin typeface="Book Antiqua"/>
                <a:cs typeface="Book Antiqua"/>
              </a:rPr>
              <a:t> </a:t>
            </a:r>
            <a:r>
              <a:rPr dirty="0" sz="1200">
                <a:latin typeface="Book Antiqua"/>
                <a:cs typeface="Book Antiqua"/>
              </a:rPr>
              <a:t>and System</a:t>
            </a:r>
            <a:r>
              <a:rPr dirty="0" sz="1200" spc="-5">
                <a:latin typeface="Book Antiqua"/>
                <a:cs typeface="Book Antiqua"/>
              </a:rPr>
              <a:t> </a:t>
            </a:r>
            <a:r>
              <a:rPr dirty="0" sz="1200">
                <a:latin typeface="Book Antiqua"/>
                <a:cs typeface="Book Antiqua"/>
              </a:rPr>
              <a:t>Architecture 	</a:t>
            </a:r>
            <a:r>
              <a:rPr dirty="0" sz="1200" spc="-300">
                <a:latin typeface="Book Antiqua"/>
                <a:cs typeface="Book Antiqua"/>
              </a:rPr>
              <a:t> </a:t>
            </a:r>
            <a:r>
              <a:rPr dirty="0" sz="1200">
                <a:latin typeface="Book Antiqua"/>
                <a:cs typeface="Book Antiqua"/>
              </a:rPr>
              <a:t>115</a:t>
            </a:r>
            <a:endParaRPr sz="1200">
              <a:latin typeface="Book Antiqua"/>
              <a:cs typeface="Book Antiqua"/>
            </a:endParaRPr>
          </a:p>
        </p:txBody>
      </p:sp>
      <p:sp>
        <p:nvSpPr>
          <p:cNvPr id="7" name="object 7"/>
          <p:cNvSpPr/>
          <p:nvPr/>
        </p:nvSpPr>
        <p:spPr>
          <a:xfrm>
            <a:off x="6080759" y="9525151"/>
            <a:ext cx="381000" cy="0"/>
          </a:xfrm>
          <a:custGeom>
            <a:avLst/>
            <a:gdLst/>
            <a:ahLst/>
            <a:cxnLst/>
            <a:rect l="l" t="t" r="r" b="b"/>
            <a:pathLst>
              <a:path w="381000" h="0">
                <a:moveTo>
                  <a:pt x="0" y="0"/>
                </a:moveTo>
                <a:lnTo>
                  <a:pt x="381000" y="0"/>
                </a:lnTo>
              </a:path>
            </a:pathLst>
          </a:custGeom>
          <a:ln w="6096">
            <a:solidFill>
              <a:srgbClr val="000000"/>
            </a:solidFill>
          </a:ln>
        </p:spPr>
        <p:txBody>
          <a:bodyPr wrap="square" lIns="0" tIns="0" rIns="0" bIns="0" rtlCol="0"/>
          <a:lstStyle/>
          <a:p/>
        </p:txBody>
      </p:sp>
      <p:sp>
        <p:nvSpPr>
          <p:cNvPr id="8" name="object 8"/>
          <p:cNvSpPr txBox="1"/>
          <p:nvPr/>
        </p:nvSpPr>
        <p:spPr>
          <a:xfrm>
            <a:off x="2296160" y="9534446"/>
            <a:ext cx="2651760" cy="177800"/>
          </a:xfrm>
          <a:prstGeom prst="rect">
            <a:avLst/>
          </a:prstGeom>
        </p:spPr>
        <p:txBody>
          <a:bodyPr wrap="square" lIns="0" tIns="0" rIns="0" bIns="0" rtlCol="0" vert="horz">
            <a:spAutoFit/>
          </a:bodyPr>
          <a:lstStyle/>
          <a:p>
            <a:pPr marL="12700">
              <a:lnSpc>
                <a:spcPts val="1305"/>
              </a:lnSpc>
            </a:pPr>
            <a:r>
              <a:rPr dirty="0" sz="1200">
                <a:latin typeface="Times New Roman"/>
                <a:cs typeface="Times New Roman"/>
              </a:rPr>
              <a:t>©</a:t>
            </a:r>
            <a:r>
              <a:rPr dirty="0" sz="1200" spc="-40">
                <a:latin typeface="Times New Roman"/>
                <a:cs typeface="Times New Roman"/>
              </a:rPr>
              <a:t> </a:t>
            </a:r>
            <a:r>
              <a:rPr dirty="0" sz="1200">
                <a:latin typeface="Times New Roman"/>
                <a:cs typeface="Times New Roman"/>
              </a:rPr>
              <a:t>Copyright</a:t>
            </a:r>
            <a:r>
              <a:rPr dirty="0" sz="1200" spc="-70">
                <a:latin typeface="Times New Roman"/>
                <a:cs typeface="Times New Roman"/>
              </a:rPr>
              <a:t> </a:t>
            </a:r>
            <a:r>
              <a:rPr dirty="0" sz="1200">
                <a:latin typeface="Times New Roman"/>
                <a:cs typeface="Times New Roman"/>
              </a:rPr>
              <a:t>Virtual</a:t>
            </a:r>
            <a:r>
              <a:rPr dirty="0" sz="1200" spc="-60">
                <a:latin typeface="Times New Roman"/>
                <a:cs typeface="Times New Roman"/>
              </a:rPr>
              <a:t> </a:t>
            </a:r>
            <a:r>
              <a:rPr dirty="0" sz="1200">
                <a:latin typeface="Times New Roman"/>
                <a:cs typeface="Times New Roman"/>
              </a:rPr>
              <a:t>University</a:t>
            </a:r>
            <a:r>
              <a:rPr dirty="0" sz="1200" spc="-70">
                <a:latin typeface="Times New Roman"/>
                <a:cs typeface="Times New Roman"/>
              </a:rPr>
              <a:t> </a:t>
            </a:r>
            <a:r>
              <a:rPr dirty="0" sz="1200">
                <a:latin typeface="Times New Roman"/>
                <a:cs typeface="Times New Roman"/>
              </a:rPr>
              <a:t>of</a:t>
            </a:r>
            <a:r>
              <a:rPr dirty="0" sz="1200" spc="-25">
                <a:latin typeface="Times New Roman"/>
                <a:cs typeface="Times New Roman"/>
              </a:rPr>
              <a:t> </a:t>
            </a:r>
            <a:r>
              <a:rPr dirty="0" sz="1200">
                <a:latin typeface="Times New Roman"/>
                <a:cs typeface="Times New Roman"/>
              </a:rPr>
              <a:t>Pakistan</a:t>
            </a:r>
            <a:endParaRPr sz="12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975" cy="861695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spcBef>
                <a:spcPts val="875"/>
              </a:spcBef>
            </a:pPr>
            <a:r>
              <a:rPr dirty="0" sz="1200" spc="-5">
                <a:latin typeface="Times New Roman"/>
                <a:cs typeface="Times New Roman"/>
              </a:rPr>
              <a:t>Alan Davis </a:t>
            </a:r>
            <a:r>
              <a:rPr dirty="0" sz="1200">
                <a:latin typeface="Times New Roman"/>
                <a:cs typeface="Times New Roman"/>
              </a:rPr>
              <a:t>defines </a:t>
            </a:r>
            <a:r>
              <a:rPr dirty="0" sz="1200" spc="-5">
                <a:latin typeface="Times New Roman"/>
                <a:cs typeface="Times New Roman"/>
              </a:rPr>
              <a:t>software </a:t>
            </a:r>
            <a:r>
              <a:rPr dirty="0" sz="1200">
                <a:latin typeface="Times New Roman"/>
                <a:cs typeface="Times New Roman"/>
              </a:rPr>
              <a:t>requirements as a user need or necessary feature, function,  or attribute of a </a:t>
            </a:r>
            <a:r>
              <a:rPr dirty="0" sz="1200" spc="-5">
                <a:latin typeface="Times New Roman"/>
                <a:cs typeface="Times New Roman"/>
              </a:rPr>
              <a:t>system </a:t>
            </a:r>
            <a:r>
              <a:rPr dirty="0" sz="1200">
                <a:latin typeface="Times New Roman"/>
                <a:cs typeface="Times New Roman"/>
              </a:rPr>
              <a:t>that can be </a:t>
            </a:r>
            <a:r>
              <a:rPr dirty="0" sz="1200" spc="-5">
                <a:latin typeface="Times New Roman"/>
                <a:cs typeface="Times New Roman"/>
              </a:rPr>
              <a:t>sensed </a:t>
            </a:r>
            <a:r>
              <a:rPr dirty="0" sz="1200">
                <a:latin typeface="Times New Roman"/>
                <a:cs typeface="Times New Roman"/>
              </a:rPr>
              <a:t>from a position external to that</a:t>
            </a:r>
            <a:r>
              <a:rPr dirty="0" sz="1200" spc="-11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spc="-5">
                <a:latin typeface="Times New Roman"/>
                <a:cs typeface="Times New Roman"/>
              </a:rPr>
              <a:t>According </a:t>
            </a:r>
            <a:r>
              <a:rPr dirty="0" sz="1200">
                <a:latin typeface="Times New Roman"/>
                <a:cs typeface="Times New Roman"/>
              </a:rPr>
              <a:t>to Ian </a:t>
            </a:r>
            <a:r>
              <a:rPr dirty="0" sz="1200" spc="-5">
                <a:latin typeface="Times New Roman"/>
                <a:cs typeface="Times New Roman"/>
              </a:rPr>
              <a:t>Summerville, </a:t>
            </a:r>
            <a:r>
              <a:rPr dirty="0" sz="1200">
                <a:latin typeface="Times New Roman"/>
                <a:cs typeface="Times New Roman"/>
              </a:rPr>
              <a:t>requirements are a </a:t>
            </a:r>
            <a:r>
              <a:rPr dirty="0" sz="1200" spc="-5">
                <a:latin typeface="Times New Roman"/>
                <a:cs typeface="Times New Roman"/>
              </a:rPr>
              <a:t>specification </a:t>
            </a:r>
            <a:r>
              <a:rPr dirty="0" sz="1200">
                <a:latin typeface="Times New Roman"/>
                <a:cs typeface="Times New Roman"/>
              </a:rPr>
              <a:t>of </a:t>
            </a:r>
            <a:r>
              <a:rPr dirty="0" sz="1200" spc="-5">
                <a:latin typeface="Times New Roman"/>
                <a:cs typeface="Times New Roman"/>
              </a:rPr>
              <a:t>what should </a:t>
            </a:r>
            <a:r>
              <a:rPr dirty="0" sz="1200">
                <a:latin typeface="Times New Roman"/>
                <a:cs typeface="Times New Roman"/>
              </a:rPr>
              <a:t>be  implemented. They are descriptions of how the </a:t>
            </a:r>
            <a:r>
              <a:rPr dirty="0" sz="1200" spc="-5">
                <a:latin typeface="Times New Roman"/>
                <a:cs typeface="Times New Roman"/>
              </a:rPr>
              <a:t>system should </a:t>
            </a:r>
            <a:r>
              <a:rPr dirty="0" sz="1200">
                <a:latin typeface="Times New Roman"/>
                <a:cs typeface="Times New Roman"/>
              </a:rPr>
              <a:t>behave, or of a system  property or attribute. They may be a constraint on the development process of the</a:t>
            </a:r>
            <a:r>
              <a:rPr dirty="0" sz="1200" spc="-13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IEEE defines </a:t>
            </a:r>
            <a:r>
              <a:rPr dirty="0" sz="1200" spc="-5">
                <a:latin typeface="Times New Roman"/>
                <a:cs typeface="Times New Roman"/>
              </a:rPr>
              <a:t>software </a:t>
            </a:r>
            <a:r>
              <a:rPr dirty="0" sz="1200">
                <a:latin typeface="Times New Roman"/>
                <a:cs typeface="Times New Roman"/>
              </a:rPr>
              <a:t>requirements</a:t>
            </a:r>
            <a:r>
              <a:rPr dirty="0" sz="1200" spc="-90">
                <a:latin typeface="Times New Roman"/>
                <a:cs typeface="Times New Roman"/>
              </a:rPr>
              <a:t> </a:t>
            </a:r>
            <a:r>
              <a:rPr dirty="0" sz="1200">
                <a:latin typeface="Times New Roman"/>
                <a:cs typeface="Times New Roman"/>
              </a:rPr>
              <a:t>as:</a:t>
            </a:r>
            <a:endParaRPr sz="1200">
              <a:latin typeface="Times New Roman"/>
              <a:cs typeface="Times New Roman"/>
            </a:endParaRPr>
          </a:p>
          <a:p>
            <a:pPr>
              <a:lnSpc>
                <a:spcPct val="100000"/>
              </a:lnSpc>
            </a:pPr>
            <a:endParaRPr sz="1250">
              <a:latin typeface="Times New Roman"/>
              <a:cs typeface="Times New Roman"/>
            </a:endParaRPr>
          </a:p>
          <a:p>
            <a:pPr marL="469900" marR="10795" indent="-228600">
              <a:lnSpc>
                <a:spcPts val="1380"/>
              </a:lnSpc>
              <a:buAutoNum type="arabicPeriod"/>
              <a:tabLst>
                <a:tab pos="469900" algn="l"/>
              </a:tabLst>
            </a:pPr>
            <a:r>
              <a:rPr dirty="0" sz="1200" b="1">
                <a:latin typeface="Times New Roman"/>
                <a:cs typeface="Times New Roman"/>
              </a:rPr>
              <a:t>A condition or capability </a:t>
            </a:r>
            <a:r>
              <a:rPr dirty="0" sz="1200" spc="-5" b="1">
                <a:latin typeface="Times New Roman"/>
                <a:cs typeface="Times New Roman"/>
              </a:rPr>
              <a:t>needed by user </a:t>
            </a:r>
            <a:r>
              <a:rPr dirty="0" sz="1200" b="1">
                <a:latin typeface="Times New Roman"/>
                <a:cs typeface="Times New Roman"/>
              </a:rPr>
              <a:t>to </a:t>
            </a:r>
            <a:r>
              <a:rPr dirty="0" sz="1200" spc="-5" b="1">
                <a:latin typeface="Times New Roman"/>
                <a:cs typeface="Times New Roman"/>
              </a:rPr>
              <a:t>solve </a:t>
            </a:r>
            <a:r>
              <a:rPr dirty="0" sz="1200" b="1">
                <a:latin typeface="Times New Roman"/>
                <a:cs typeface="Times New Roman"/>
              </a:rPr>
              <a:t>a </a:t>
            </a:r>
            <a:r>
              <a:rPr dirty="0" sz="1200" spc="-5" b="1">
                <a:latin typeface="Times New Roman"/>
                <a:cs typeface="Times New Roman"/>
              </a:rPr>
              <a:t>problem </a:t>
            </a:r>
            <a:r>
              <a:rPr dirty="0" sz="1200" b="1">
                <a:latin typeface="Times New Roman"/>
                <a:cs typeface="Times New Roman"/>
              </a:rPr>
              <a:t>or achieve an  objective.</a:t>
            </a:r>
            <a:endParaRPr sz="1200">
              <a:latin typeface="Times New Roman"/>
              <a:cs typeface="Times New Roman"/>
            </a:endParaRPr>
          </a:p>
          <a:p>
            <a:pPr marL="469900" indent="-228600">
              <a:lnSpc>
                <a:spcPts val="1290"/>
              </a:lnSpc>
              <a:buAutoNum type="arabicPeriod"/>
              <a:tabLst>
                <a:tab pos="469900" algn="l"/>
              </a:tabLst>
            </a:pPr>
            <a:r>
              <a:rPr dirty="0" sz="1200">
                <a:latin typeface="Times New Roman"/>
                <a:cs typeface="Times New Roman"/>
              </a:rPr>
              <a:t>A</a:t>
            </a:r>
            <a:r>
              <a:rPr dirty="0" sz="1200" spc="130">
                <a:latin typeface="Times New Roman"/>
                <a:cs typeface="Times New Roman"/>
              </a:rPr>
              <a:t> </a:t>
            </a:r>
            <a:r>
              <a:rPr dirty="0" sz="1200">
                <a:latin typeface="Times New Roman"/>
                <a:cs typeface="Times New Roman"/>
              </a:rPr>
              <a:t>condition</a:t>
            </a:r>
            <a:r>
              <a:rPr dirty="0" sz="1200" spc="130">
                <a:latin typeface="Times New Roman"/>
                <a:cs typeface="Times New Roman"/>
              </a:rPr>
              <a:t> </a:t>
            </a:r>
            <a:r>
              <a:rPr dirty="0" sz="1200">
                <a:latin typeface="Times New Roman"/>
                <a:cs typeface="Times New Roman"/>
              </a:rPr>
              <a:t>or</a:t>
            </a:r>
            <a:r>
              <a:rPr dirty="0" sz="1200" spc="140">
                <a:latin typeface="Times New Roman"/>
                <a:cs typeface="Times New Roman"/>
              </a:rPr>
              <a:t> </a:t>
            </a:r>
            <a:r>
              <a:rPr dirty="0" sz="1200">
                <a:latin typeface="Times New Roman"/>
                <a:cs typeface="Times New Roman"/>
              </a:rPr>
              <a:t>capability</a:t>
            </a:r>
            <a:r>
              <a:rPr dirty="0" sz="1200" spc="125">
                <a:latin typeface="Times New Roman"/>
                <a:cs typeface="Times New Roman"/>
              </a:rPr>
              <a:t> </a:t>
            </a:r>
            <a:r>
              <a:rPr dirty="0" sz="1200">
                <a:latin typeface="Times New Roman"/>
                <a:cs typeface="Times New Roman"/>
              </a:rPr>
              <a:t>that</a:t>
            </a:r>
            <a:r>
              <a:rPr dirty="0" sz="1200" spc="140">
                <a:latin typeface="Times New Roman"/>
                <a:cs typeface="Times New Roman"/>
              </a:rPr>
              <a:t> </a:t>
            </a:r>
            <a:r>
              <a:rPr dirty="0" sz="1200">
                <a:latin typeface="Times New Roman"/>
                <a:cs typeface="Times New Roman"/>
              </a:rPr>
              <a:t>must</a:t>
            </a:r>
            <a:r>
              <a:rPr dirty="0" sz="1200" spc="135">
                <a:latin typeface="Times New Roman"/>
                <a:cs typeface="Times New Roman"/>
              </a:rPr>
              <a:t> </a:t>
            </a:r>
            <a:r>
              <a:rPr dirty="0" sz="1200">
                <a:latin typeface="Times New Roman"/>
                <a:cs typeface="Times New Roman"/>
              </a:rPr>
              <a:t>be</a:t>
            </a:r>
            <a:r>
              <a:rPr dirty="0" sz="1200" spc="125">
                <a:latin typeface="Times New Roman"/>
                <a:cs typeface="Times New Roman"/>
              </a:rPr>
              <a:t> </a:t>
            </a:r>
            <a:r>
              <a:rPr dirty="0" sz="1200">
                <a:latin typeface="Times New Roman"/>
                <a:cs typeface="Times New Roman"/>
              </a:rPr>
              <a:t>met</a:t>
            </a:r>
            <a:r>
              <a:rPr dirty="0" sz="1200" spc="140">
                <a:latin typeface="Times New Roman"/>
                <a:cs typeface="Times New Roman"/>
              </a:rPr>
              <a:t> </a:t>
            </a:r>
            <a:r>
              <a:rPr dirty="0" sz="1200">
                <a:latin typeface="Times New Roman"/>
                <a:cs typeface="Times New Roman"/>
              </a:rPr>
              <a:t>or</a:t>
            </a:r>
            <a:r>
              <a:rPr dirty="0" sz="1200" spc="130">
                <a:latin typeface="Times New Roman"/>
                <a:cs typeface="Times New Roman"/>
              </a:rPr>
              <a:t> </a:t>
            </a:r>
            <a:r>
              <a:rPr dirty="0" sz="1200">
                <a:latin typeface="Times New Roman"/>
                <a:cs typeface="Times New Roman"/>
              </a:rPr>
              <a:t>possessed</a:t>
            </a:r>
            <a:r>
              <a:rPr dirty="0" sz="1200" spc="135">
                <a:latin typeface="Times New Roman"/>
                <a:cs typeface="Times New Roman"/>
              </a:rPr>
              <a:t> </a:t>
            </a:r>
            <a:r>
              <a:rPr dirty="0" sz="1200">
                <a:latin typeface="Times New Roman"/>
                <a:cs typeface="Times New Roman"/>
              </a:rPr>
              <a:t>by</a:t>
            </a:r>
            <a:r>
              <a:rPr dirty="0" sz="1200" spc="140">
                <a:latin typeface="Times New Roman"/>
                <a:cs typeface="Times New Roman"/>
              </a:rPr>
              <a:t> </a:t>
            </a:r>
            <a:r>
              <a:rPr dirty="0" sz="1200">
                <a:latin typeface="Times New Roman"/>
                <a:cs typeface="Times New Roman"/>
              </a:rPr>
              <a:t>a</a:t>
            </a:r>
            <a:r>
              <a:rPr dirty="0" sz="1200" spc="125">
                <a:latin typeface="Times New Roman"/>
                <a:cs typeface="Times New Roman"/>
              </a:rPr>
              <a:t> </a:t>
            </a:r>
            <a:r>
              <a:rPr dirty="0" sz="1200" spc="-5">
                <a:latin typeface="Times New Roman"/>
                <a:cs typeface="Times New Roman"/>
              </a:rPr>
              <a:t>system</a:t>
            </a:r>
            <a:r>
              <a:rPr dirty="0" sz="1200" spc="135">
                <a:latin typeface="Times New Roman"/>
                <a:cs typeface="Times New Roman"/>
              </a:rPr>
              <a:t> </a:t>
            </a:r>
            <a:r>
              <a:rPr dirty="0" sz="1200">
                <a:latin typeface="Times New Roman"/>
                <a:cs typeface="Times New Roman"/>
              </a:rPr>
              <a:t>or</a:t>
            </a:r>
            <a:r>
              <a:rPr dirty="0" sz="1200" spc="14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469900" marR="5080">
              <a:lnSpc>
                <a:spcPts val="1380"/>
              </a:lnSpc>
              <a:spcBef>
                <a:spcPts val="65"/>
              </a:spcBef>
            </a:pPr>
            <a:r>
              <a:rPr dirty="0" sz="1200">
                <a:latin typeface="Times New Roman"/>
                <a:cs typeface="Times New Roman"/>
              </a:rPr>
              <a:t>component to </a:t>
            </a:r>
            <a:r>
              <a:rPr dirty="0" sz="1200" spc="-5">
                <a:latin typeface="Times New Roman"/>
                <a:cs typeface="Times New Roman"/>
              </a:rPr>
              <a:t>satisfy </a:t>
            </a:r>
            <a:r>
              <a:rPr dirty="0" sz="1200">
                <a:latin typeface="Times New Roman"/>
                <a:cs typeface="Times New Roman"/>
              </a:rPr>
              <a:t>a contract, </a:t>
            </a:r>
            <a:r>
              <a:rPr dirty="0" sz="1200" spc="-5">
                <a:latin typeface="Times New Roman"/>
                <a:cs typeface="Times New Roman"/>
              </a:rPr>
              <a:t>standard, </a:t>
            </a:r>
            <a:r>
              <a:rPr dirty="0" sz="1200">
                <a:latin typeface="Times New Roman"/>
                <a:cs typeface="Times New Roman"/>
              </a:rPr>
              <a:t>specification, or other formally imposed  document.</a:t>
            </a:r>
            <a:endParaRPr sz="1200">
              <a:latin typeface="Times New Roman"/>
              <a:cs typeface="Times New Roman"/>
            </a:endParaRPr>
          </a:p>
          <a:p>
            <a:pPr marL="469900" indent="-228600">
              <a:lnSpc>
                <a:spcPts val="1345"/>
              </a:lnSpc>
              <a:buAutoNum type="arabicPeriod" startAt="3"/>
              <a:tabLst>
                <a:tab pos="469900" algn="l"/>
              </a:tabLst>
            </a:pPr>
            <a:r>
              <a:rPr dirty="0" sz="1200">
                <a:latin typeface="Times New Roman"/>
                <a:cs typeface="Times New Roman"/>
              </a:rPr>
              <a:t>A documented representation of a condition or capability as in 1 or</a:t>
            </a:r>
            <a:r>
              <a:rPr dirty="0" sz="1200" spc="-125">
                <a:latin typeface="Times New Roman"/>
                <a:cs typeface="Times New Roman"/>
              </a:rPr>
              <a:t> </a:t>
            </a:r>
            <a:r>
              <a:rPr dirty="0" sz="1200">
                <a:latin typeface="Times New Roman"/>
                <a:cs typeface="Times New Roman"/>
              </a:rPr>
              <a:t>2.</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9525">
              <a:lnSpc>
                <a:spcPts val="1380"/>
              </a:lnSpc>
            </a:pPr>
            <a:r>
              <a:rPr dirty="0" sz="1200" spc="-5">
                <a:latin typeface="Times New Roman"/>
                <a:cs typeface="Times New Roman"/>
              </a:rPr>
              <a:t>As </a:t>
            </a:r>
            <a:r>
              <a:rPr dirty="0" sz="1200">
                <a:latin typeface="Times New Roman"/>
                <a:cs typeface="Times New Roman"/>
              </a:rPr>
              <a:t>can be </a:t>
            </a:r>
            <a:r>
              <a:rPr dirty="0" sz="1200" spc="-5">
                <a:latin typeface="Times New Roman"/>
                <a:cs typeface="Times New Roman"/>
              </a:rPr>
              <a:t>seen, </a:t>
            </a:r>
            <a:r>
              <a:rPr dirty="0" sz="1200">
                <a:latin typeface="Times New Roman"/>
                <a:cs typeface="Times New Roman"/>
              </a:rPr>
              <a:t>these definitions </a:t>
            </a:r>
            <a:r>
              <a:rPr dirty="0" sz="1200" spc="-5">
                <a:latin typeface="Times New Roman"/>
                <a:cs typeface="Times New Roman"/>
              </a:rPr>
              <a:t>slightly </a:t>
            </a:r>
            <a:r>
              <a:rPr dirty="0" sz="1200">
                <a:latin typeface="Times New Roman"/>
                <a:cs typeface="Times New Roman"/>
              </a:rPr>
              <a:t>differ from one another but essentially </a:t>
            </a:r>
            <a:r>
              <a:rPr dirty="0" sz="1200" spc="-5">
                <a:latin typeface="Times New Roman"/>
                <a:cs typeface="Times New Roman"/>
              </a:rPr>
              <a:t>say </a:t>
            </a:r>
            <a:r>
              <a:rPr dirty="0" sz="1200">
                <a:latin typeface="Times New Roman"/>
                <a:cs typeface="Times New Roman"/>
              </a:rPr>
              <a:t>the  </a:t>
            </a:r>
            <a:r>
              <a:rPr dirty="0" sz="1200" spc="-5">
                <a:latin typeface="Times New Roman"/>
                <a:cs typeface="Times New Roman"/>
              </a:rPr>
              <a:t>same </a:t>
            </a:r>
            <a:r>
              <a:rPr dirty="0" sz="1200">
                <a:latin typeface="Times New Roman"/>
                <a:cs typeface="Times New Roman"/>
              </a:rPr>
              <a:t>thing: a </a:t>
            </a:r>
            <a:r>
              <a:rPr dirty="0" sz="1200" spc="-5">
                <a:latin typeface="Times New Roman"/>
                <a:cs typeface="Times New Roman"/>
              </a:rPr>
              <a:t>software </a:t>
            </a:r>
            <a:r>
              <a:rPr dirty="0" sz="1200">
                <a:latin typeface="Times New Roman"/>
                <a:cs typeface="Times New Roman"/>
              </a:rPr>
              <a:t>requirement is a document that describes all the </a:t>
            </a:r>
            <a:r>
              <a:rPr dirty="0" sz="1200" spc="-5">
                <a:latin typeface="Times New Roman"/>
                <a:cs typeface="Times New Roman"/>
              </a:rPr>
              <a:t>services </a:t>
            </a:r>
            <a:r>
              <a:rPr dirty="0" sz="1200">
                <a:latin typeface="Times New Roman"/>
                <a:cs typeface="Times New Roman"/>
              </a:rPr>
              <a:t>provided  by the </a:t>
            </a:r>
            <a:r>
              <a:rPr dirty="0" sz="1200" spc="-5">
                <a:latin typeface="Times New Roman"/>
                <a:cs typeface="Times New Roman"/>
              </a:rPr>
              <a:t>system </a:t>
            </a:r>
            <a:r>
              <a:rPr dirty="0" sz="1200">
                <a:latin typeface="Times New Roman"/>
                <a:cs typeface="Times New Roman"/>
              </a:rPr>
              <a:t>along </a:t>
            </a:r>
            <a:r>
              <a:rPr dirty="0" sz="1200" spc="-5">
                <a:latin typeface="Times New Roman"/>
                <a:cs typeface="Times New Roman"/>
              </a:rPr>
              <a:t>with </a:t>
            </a:r>
            <a:r>
              <a:rPr dirty="0" sz="1200">
                <a:latin typeface="Times New Roman"/>
                <a:cs typeface="Times New Roman"/>
              </a:rPr>
              <a:t>the constraints under </a:t>
            </a:r>
            <a:r>
              <a:rPr dirty="0" sz="1200" spc="-5">
                <a:latin typeface="Times New Roman"/>
                <a:cs typeface="Times New Roman"/>
              </a:rPr>
              <a:t>which </a:t>
            </a:r>
            <a:r>
              <a:rPr dirty="0" sz="1200">
                <a:latin typeface="Times New Roman"/>
                <a:cs typeface="Times New Roman"/>
              </a:rPr>
              <a:t>it must</a:t>
            </a:r>
            <a:r>
              <a:rPr dirty="0" sz="1200" spc="-95">
                <a:latin typeface="Times New Roman"/>
                <a:cs typeface="Times New Roman"/>
              </a:rPr>
              <a:t> </a:t>
            </a:r>
            <a:r>
              <a:rPr dirty="0" sz="1200">
                <a:latin typeface="Times New Roman"/>
                <a:cs typeface="Times New Roman"/>
              </a:rPr>
              <a:t>operate.</a:t>
            </a:r>
            <a:endParaRPr sz="1200">
              <a:latin typeface="Times New Roman"/>
              <a:cs typeface="Times New Roman"/>
            </a:endParaRPr>
          </a:p>
          <a:p>
            <a:pPr>
              <a:lnSpc>
                <a:spcPct val="100000"/>
              </a:lnSpc>
              <a:spcBef>
                <a:spcPts val="40"/>
              </a:spcBef>
            </a:pPr>
            <a:endParaRPr sz="1450">
              <a:latin typeface="Times New Roman"/>
              <a:cs typeface="Times New Roman"/>
            </a:endParaRPr>
          </a:p>
          <a:p>
            <a:pPr algn="just" marL="12700">
              <a:lnSpc>
                <a:spcPct val="100000"/>
              </a:lnSpc>
            </a:pPr>
            <a:r>
              <a:rPr dirty="0" sz="1400" b="1">
                <a:latin typeface="Tahoma"/>
                <a:cs typeface="Tahoma"/>
              </a:rPr>
              <a:t>3.2 </a:t>
            </a:r>
            <a:r>
              <a:rPr dirty="0" sz="1400" spc="-5" b="1">
                <a:latin typeface="Tahoma"/>
                <a:cs typeface="Tahoma"/>
              </a:rPr>
              <a:t>Importance of</a:t>
            </a:r>
            <a:r>
              <a:rPr dirty="0" sz="1400" spc="-45" b="1">
                <a:latin typeface="Tahoma"/>
                <a:cs typeface="Tahoma"/>
              </a:rPr>
              <a:t> </a:t>
            </a:r>
            <a:r>
              <a:rPr dirty="0" sz="1400" spc="-5" b="1">
                <a:latin typeface="Tahoma"/>
                <a:cs typeface="Tahoma"/>
              </a:rPr>
              <a:t>Requirements</a:t>
            </a:r>
            <a:endParaRPr sz="1400">
              <a:latin typeface="Tahoma"/>
              <a:cs typeface="Tahoma"/>
            </a:endParaRPr>
          </a:p>
          <a:p>
            <a:pPr>
              <a:lnSpc>
                <a:spcPct val="100000"/>
              </a:lnSpc>
              <a:spcBef>
                <a:spcPts val="40"/>
              </a:spcBef>
            </a:pPr>
            <a:endParaRPr sz="1150">
              <a:latin typeface="Times New Roman"/>
              <a:cs typeface="Times New Roman"/>
            </a:endParaRPr>
          </a:p>
          <a:p>
            <a:pPr algn="just" marL="12700" marR="8255">
              <a:lnSpc>
                <a:spcPts val="1380"/>
              </a:lnSpc>
            </a:pPr>
            <a:r>
              <a:rPr dirty="0" sz="1200" spc="-5">
                <a:latin typeface="Times New Roman"/>
                <a:cs typeface="Times New Roman"/>
              </a:rPr>
              <a:t>Many </a:t>
            </a:r>
            <a:r>
              <a:rPr dirty="0" sz="1200">
                <a:latin typeface="Times New Roman"/>
                <a:cs typeface="Times New Roman"/>
              </a:rPr>
              <a:t>of the problems encountered in </a:t>
            </a:r>
            <a:r>
              <a:rPr dirty="0" sz="1200" spc="-5">
                <a:latin typeface="Times New Roman"/>
                <a:cs typeface="Times New Roman"/>
              </a:rPr>
              <a:t>SW </a:t>
            </a:r>
            <a:r>
              <a:rPr dirty="0" sz="1200">
                <a:latin typeface="Times New Roman"/>
                <a:cs typeface="Times New Roman"/>
              </a:rPr>
              <a:t>development are attributed to </a:t>
            </a:r>
            <a:r>
              <a:rPr dirty="0" sz="1200" spc="-5">
                <a:latin typeface="Times New Roman"/>
                <a:cs typeface="Times New Roman"/>
              </a:rPr>
              <a:t>shortcoming </a:t>
            </a:r>
            <a:r>
              <a:rPr dirty="0" sz="1200">
                <a:latin typeface="Times New Roman"/>
                <a:cs typeface="Times New Roman"/>
              </a:rPr>
              <a:t>in  requirement gathering and documentation process. We cannot imagine </a:t>
            </a:r>
            <a:r>
              <a:rPr dirty="0" sz="1200" spc="-5">
                <a:latin typeface="Times New Roman"/>
                <a:cs typeface="Times New Roman"/>
              </a:rPr>
              <a:t>start </a:t>
            </a:r>
            <a:r>
              <a:rPr dirty="0" sz="1200">
                <a:latin typeface="Times New Roman"/>
                <a:cs typeface="Times New Roman"/>
              </a:rPr>
              <a:t>building a  house </a:t>
            </a:r>
            <a:r>
              <a:rPr dirty="0" sz="1200" spc="-5">
                <a:latin typeface="Times New Roman"/>
                <a:cs typeface="Times New Roman"/>
              </a:rPr>
              <a:t>without </a:t>
            </a:r>
            <a:r>
              <a:rPr dirty="0" sz="1200">
                <a:latin typeface="Times New Roman"/>
                <a:cs typeface="Times New Roman"/>
              </a:rPr>
              <a:t>being fully </a:t>
            </a:r>
            <a:r>
              <a:rPr dirty="0" sz="1200" spc="-5">
                <a:latin typeface="Times New Roman"/>
                <a:cs typeface="Times New Roman"/>
              </a:rPr>
              <a:t>satisfied </a:t>
            </a:r>
            <a:r>
              <a:rPr dirty="0" sz="1200">
                <a:latin typeface="Times New Roman"/>
                <a:cs typeface="Times New Roman"/>
              </a:rPr>
              <a:t>after reviewing all the requirements and developing all  kinds of maps and layouts but </a:t>
            </a:r>
            <a:r>
              <a:rPr dirty="0" sz="1200" spc="-5">
                <a:latin typeface="Times New Roman"/>
                <a:cs typeface="Times New Roman"/>
              </a:rPr>
              <a:t>when </a:t>
            </a:r>
            <a:r>
              <a:rPr dirty="0" sz="1200">
                <a:latin typeface="Times New Roman"/>
                <a:cs typeface="Times New Roman"/>
              </a:rPr>
              <a:t>it comes to </a:t>
            </a:r>
            <a:r>
              <a:rPr dirty="0" sz="1200" spc="-5">
                <a:latin typeface="Times New Roman"/>
                <a:cs typeface="Times New Roman"/>
              </a:rPr>
              <a:t>software we </a:t>
            </a:r>
            <a:r>
              <a:rPr dirty="0" sz="1200">
                <a:latin typeface="Times New Roman"/>
                <a:cs typeface="Times New Roman"/>
              </a:rPr>
              <a:t>really do not </a:t>
            </a:r>
            <a:r>
              <a:rPr dirty="0" sz="1200" spc="-5">
                <a:latin typeface="Times New Roman"/>
                <a:cs typeface="Times New Roman"/>
              </a:rPr>
              <a:t>worry </a:t>
            </a:r>
            <a:r>
              <a:rPr dirty="0" sz="1200">
                <a:latin typeface="Times New Roman"/>
                <a:cs typeface="Times New Roman"/>
              </a:rPr>
              <a:t>too  much about paying attentions to this important phase. This problem has been </a:t>
            </a:r>
            <a:r>
              <a:rPr dirty="0" sz="1200" spc="-5">
                <a:latin typeface="Times New Roman"/>
                <a:cs typeface="Times New Roman"/>
              </a:rPr>
              <a:t>studied </a:t>
            </a:r>
            <a:r>
              <a:rPr dirty="0" sz="1200">
                <a:latin typeface="Times New Roman"/>
                <a:cs typeface="Times New Roman"/>
              </a:rPr>
              <a:t>in  great detail and has been noted that 40-60% of all defects found in </a:t>
            </a:r>
            <a:r>
              <a:rPr dirty="0" sz="1200" spc="-5">
                <a:latin typeface="Times New Roman"/>
                <a:cs typeface="Times New Roman"/>
              </a:rPr>
              <a:t>software </a:t>
            </a:r>
            <a:r>
              <a:rPr dirty="0" sz="1200">
                <a:latin typeface="Times New Roman"/>
                <a:cs typeface="Times New Roman"/>
              </a:rPr>
              <a:t>projects can  be traced back to poor</a:t>
            </a:r>
            <a:r>
              <a:rPr dirty="0" sz="1200" spc="-110">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spc="-5">
                <a:latin typeface="Times New Roman"/>
                <a:cs typeface="Times New Roman"/>
              </a:rPr>
              <a:t>Fred </a:t>
            </a:r>
            <a:r>
              <a:rPr dirty="0" sz="1200">
                <a:latin typeface="Times New Roman"/>
                <a:cs typeface="Times New Roman"/>
              </a:rPr>
              <a:t>Brooks in his classical book on </a:t>
            </a:r>
            <a:r>
              <a:rPr dirty="0" sz="1200" spc="-5">
                <a:latin typeface="Times New Roman"/>
                <a:cs typeface="Times New Roman"/>
              </a:rPr>
              <a:t>software </a:t>
            </a:r>
            <a:r>
              <a:rPr dirty="0" sz="1200">
                <a:latin typeface="Times New Roman"/>
                <a:cs typeface="Times New Roman"/>
              </a:rPr>
              <a:t>engineering and project management “The  </a:t>
            </a:r>
            <a:r>
              <a:rPr dirty="0" sz="1200" spc="-5">
                <a:latin typeface="Times New Roman"/>
                <a:cs typeface="Times New Roman"/>
              </a:rPr>
              <a:t>Mythical Man Month” </a:t>
            </a:r>
            <a:r>
              <a:rPr dirty="0" sz="1200">
                <a:latin typeface="Times New Roman"/>
                <a:cs typeface="Times New Roman"/>
              </a:rPr>
              <a:t>emphasizes the importance of requirement engineering and</a:t>
            </a:r>
            <a:r>
              <a:rPr dirty="0" sz="1200" spc="-95">
                <a:latin typeface="Times New Roman"/>
                <a:cs typeface="Times New Roman"/>
              </a:rPr>
              <a:t> </a:t>
            </a:r>
            <a:r>
              <a:rPr dirty="0" sz="1200" spc="-5">
                <a:latin typeface="Times New Roman"/>
                <a:cs typeface="Times New Roman"/>
              </a:rPr>
              <a:t>writes:</a:t>
            </a:r>
            <a:endParaRPr sz="1200">
              <a:latin typeface="Times New Roman"/>
              <a:cs typeface="Times New Roman"/>
            </a:endParaRPr>
          </a:p>
          <a:p>
            <a:pPr>
              <a:lnSpc>
                <a:spcPct val="100000"/>
              </a:lnSpc>
            </a:pPr>
            <a:endParaRPr sz="1200">
              <a:latin typeface="Times New Roman"/>
              <a:cs typeface="Times New Roman"/>
            </a:endParaRPr>
          </a:p>
          <a:p>
            <a:pPr algn="just" marL="469900" marR="6985" indent="-457200">
              <a:lnSpc>
                <a:spcPts val="1380"/>
              </a:lnSpc>
            </a:pPr>
            <a:r>
              <a:rPr dirty="0" sz="1200" spc="-5" i="1">
                <a:latin typeface="Times New Roman"/>
                <a:cs typeface="Times New Roman"/>
              </a:rPr>
              <a:t>“The </a:t>
            </a:r>
            <a:r>
              <a:rPr dirty="0" sz="1200" i="1">
                <a:latin typeface="Times New Roman"/>
                <a:cs typeface="Times New Roman"/>
              </a:rPr>
              <a:t>hardest </a:t>
            </a:r>
            <a:r>
              <a:rPr dirty="0" sz="1200" spc="-5" i="1">
                <a:latin typeface="Times New Roman"/>
                <a:cs typeface="Times New Roman"/>
              </a:rPr>
              <a:t>single </a:t>
            </a:r>
            <a:r>
              <a:rPr dirty="0" sz="1200" i="1">
                <a:latin typeface="Times New Roman"/>
                <a:cs typeface="Times New Roman"/>
              </a:rPr>
              <a:t>part of building a </a:t>
            </a:r>
            <a:r>
              <a:rPr dirty="0" sz="1200" spc="-5" i="1">
                <a:latin typeface="Times New Roman"/>
                <a:cs typeface="Times New Roman"/>
              </a:rPr>
              <a:t>software system </a:t>
            </a:r>
            <a:r>
              <a:rPr dirty="0" sz="1200" i="1">
                <a:latin typeface="Times New Roman"/>
                <a:cs typeface="Times New Roman"/>
              </a:rPr>
              <a:t>is deciding precisely what to  </a:t>
            </a:r>
            <a:r>
              <a:rPr dirty="0" sz="1200" i="1">
                <a:latin typeface="Times New Roman"/>
                <a:cs typeface="Times New Roman"/>
              </a:rPr>
              <a:t>build. No other part of the conceptual work is as difficult as establishing the  detailed technical </a:t>
            </a:r>
            <a:r>
              <a:rPr dirty="0" sz="1200" spc="-5" i="1">
                <a:latin typeface="Times New Roman"/>
                <a:cs typeface="Times New Roman"/>
              </a:rPr>
              <a:t>requirements, </a:t>
            </a:r>
            <a:r>
              <a:rPr dirty="0" sz="1200" i="1">
                <a:latin typeface="Times New Roman"/>
                <a:cs typeface="Times New Roman"/>
              </a:rPr>
              <a:t>including all the interfaces to people, to  </a:t>
            </a:r>
            <a:r>
              <a:rPr dirty="0" sz="1200" spc="-5" i="1">
                <a:latin typeface="Times New Roman"/>
                <a:cs typeface="Times New Roman"/>
              </a:rPr>
              <a:t>machines, </a:t>
            </a:r>
            <a:r>
              <a:rPr dirty="0" sz="1200" i="1">
                <a:latin typeface="Times New Roman"/>
                <a:cs typeface="Times New Roman"/>
              </a:rPr>
              <a:t>and to other software </a:t>
            </a:r>
            <a:r>
              <a:rPr dirty="0" sz="1200" spc="-5" i="1">
                <a:latin typeface="Times New Roman"/>
                <a:cs typeface="Times New Roman"/>
              </a:rPr>
              <a:t>systems. </a:t>
            </a:r>
            <a:r>
              <a:rPr dirty="0" sz="1200" i="1">
                <a:latin typeface="Times New Roman"/>
                <a:cs typeface="Times New Roman"/>
              </a:rPr>
              <a:t>No other part of the work </a:t>
            </a:r>
            <a:r>
              <a:rPr dirty="0" sz="1200" spc="-5" i="1">
                <a:latin typeface="Times New Roman"/>
                <a:cs typeface="Times New Roman"/>
              </a:rPr>
              <a:t>so </a:t>
            </a:r>
            <a:r>
              <a:rPr dirty="0" sz="1200" i="1">
                <a:latin typeface="Times New Roman"/>
                <a:cs typeface="Times New Roman"/>
              </a:rPr>
              <a:t>cripples the  </a:t>
            </a:r>
            <a:r>
              <a:rPr dirty="0" sz="1200" spc="-5" i="1">
                <a:latin typeface="Times New Roman"/>
                <a:cs typeface="Times New Roman"/>
              </a:rPr>
              <a:t>system </a:t>
            </a:r>
            <a:r>
              <a:rPr dirty="0" sz="1200" i="1">
                <a:latin typeface="Times New Roman"/>
                <a:cs typeface="Times New Roman"/>
              </a:rPr>
              <a:t>if done wrong. No other part is </a:t>
            </a:r>
            <a:r>
              <a:rPr dirty="0" sz="1200" spc="-5" i="1">
                <a:latin typeface="Times New Roman"/>
                <a:cs typeface="Times New Roman"/>
              </a:rPr>
              <a:t>more </a:t>
            </a:r>
            <a:r>
              <a:rPr dirty="0" sz="1200" i="1">
                <a:latin typeface="Times New Roman"/>
                <a:cs typeface="Times New Roman"/>
              </a:rPr>
              <a:t>difficult to </a:t>
            </a:r>
            <a:r>
              <a:rPr dirty="0" sz="1200" spc="-5" i="1">
                <a:latin typeface="Times New Roman"/>
                <a:cs typeface="Times New Roman"/>
              </a:rPr>
              <a:t>rectify</a:t>
            </a:r>
            <a:r>
              <a:rPr dirty="0" sz="1200" spc="-90" i="1">
                <a:latin typeface="Times New Roman"/>
                <a:cs typeface="Times New Roman"/>
              </a:rPr>
              <a:t> </a:t>
            </a:r>
            <a:r>
              <a:rPr dirty="0" sz="1200" i="1">
                <a:latin typeface="Times New Roman"/>
                <a:cs typeface="Times New Roman"/>
              </a:rPr>
              <a:t>later.”</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Let us </a:t>
            </a:r>
            <a:r>
              <a:rPr dirty="0" sz="1200" spc="10">
                <a:latin typeface="Times New Roman"/>
                <a:cs typeface="Times New Roman"/>
              </a:rPr>
              <a:t>try </a:t>
            </a:r>
            <a:r>
              <a:rPr dirty="0" sz="1200">
                <a:latin typeface="Times New Roman"/>
                <a:cs typeface="Times New Roman"/>
              </a:rPr>
              <a:t>to understand this </a:t>
            </a:r>
            <a:r>
              <a:rPr dirty="0" sz="1200" spc="-5">
                <a:latin typeface="Times New Roman"/>
                <a:cs typeface="Times New Roman"/>
              </a:rPr>
              <a:t>with </a:t>
            </a:r>
            <a:r>
              <a:rPr dirty="0" sz="1200">
                <a:latin typeface="Times New Roman"/>
                <a:cs typeface="Times New Roman"/>
              </a:rPr>
              <a:t>the help of an analogy of a house. If </a:t>
            </a:r>
            <a:r>
              <a:rPr dirty="0" sz="1200" spc="-5">
                <a:latin typeface="Times New Roman"/>
                <a:cs typeface="Times New Roman"/>
              </a:rPr>
              <a:t>we </a:t>
            </a:r>
            <a:r>
              <a:rPr dirty="0" sz="1200">
                <a:latin typeface="Times New Roman"/>
                <a:cs typeface="Times New Roman"/>
              </a:rPr>
              <a:t>are at an  advanced </a:t>
            </a:r>
            <a:r>
              <a:rPr dirty="0" sz="1200" spc="-5">
                <a:latin typeface="Times New Roman"/>
                <a:cs typeface="Times New Roman"/>
              </a:rPr>
              <a:t>stage </a:t>
            </a:r>
            <a:r>
              <a:rPr dirty="0" sz="1200">
                <a:latin typeface="Times New Roman"/>
                <a:cs typeface="Times New Roman"/>
              </a:rPr>
              <a:t>of building a house, adding a new room or changing the dimensions of  </a:t>
            </a:r>
            <a:r>
              <a:rPr dirty="0" sz="1200" spc="-5">
                <a:latin typeface="Times New Roman"/>
                <a:cs typeface="Times New Roman"/>
              </a:rPr>
              <a:t>some </a:t>
            </a:r>
            <a:r>
              <a:rPr dirty="0" sz="1200">
                <a:latin typeface="Times New Roman"/>
                <a:cs typeface="Times New Roman"/>
              </a:rPr>
              <a:t>of the rooms is going to be </a:t>
            </a:r>
            <a:r>
              <a:rPr dirty="0" sz="1200" spc="5">
                <a:latin typeface="Times New Roman"/>
                <a:cs typeface="Times New Roman"/>
              </a:rPr>
              <a:t>very </a:t>
            </a:r>
            <a:r>
              <a:rPr dirty="0" sz="1200">
                <a:latin typeface="Times New Roman"/>
                <a:cs typeface="Times New Roman"/>
              </a:rPr>
              <a:t>difficult and costly. </a:t>
            </a:r>
            <a:r>
              <a:rPr dirty="0" sz="1200" spc="-5">
                <a:latin typeface="Times New Roman"/>
                <a:cs typeface="Times New Roman"/>
              </a:rPr>
              <a:t>On </a:t>
            </a:r>
            <a:r>
              <a:rPr dirty="0" sz="1200">
                <a:latin typeface="Times New Roman"/>
                <a:cs typeface="Times New Roman"/>
              </a:rPr>
              <a:t>the other hand if this need  is identified </a:t>
            </a:r>
            <a:r>
              <a:rPr dirty="0" sz="1200" spc="-5">
                <a:latin typeface="Times New Roman"/>
                <a:cs typeface="Times New Roman"/>
              </a:rPr>
              <a:t>when </a:t>
            </a:r>
            <a:r>
              <a:rPr dirty="0" sz="1200">
                <a:latin typeface="Times New Roman"/>
                <a:cs typeface="Times New Roman"/>
              </a:rPr>
              <a:t>the maps are being drawn, one can fix it at the cost of redrawing the  map only. In the case of a </a:t>
            </a:r>
            <a:r>
              <a:rPr dirty="0" sz="1200" spc="-5">
                <a:latin typeface="Times New Roman"/>
                <a:cs typeface="Times New Roman"/>
              </a:rPr>
              <a:t>software </a:t>
            </a:r>
            <a:r>
              <a:rPr dirty="0" sz="1200">
                <a:latin typeface="Times New Roman"/>
                <a:cs typeface="Times New Roman"/>
              </a:rPr>
              <a:t>development, </a:t>
            </a:r>
            <a:r>
              <a:rPr dirty="0" sz="1200" spc="-5">
                <a:latin typeface="Times New Roman"/>
                <a:cs typeface="Times New Roman"/>
              </a:rPr>
              <a:t>we </a:t>
            </a:r>
            <a:r>
              <a:rPr dirty="0" sz="1200">
                <a:latin typeface="Times New Roman"/>
                <a:cs typeface="Times New Roman"/>
              </a:rPr>
              <a:t>experience the exact </a:t>
            </a:r>
            <a:r>
              <a:rPr dirty="0" sz="1200" spc="-5">
                <a:latin typeface="Times New Roman"/>
                <a:cs typeface="Times New Roman"/>
              </a:rPr>
              <a:t>same  </a:t>
            </a:r>
            <a:r>
              <a:rPr dirty="0" sz="1200">
                <a:latin typeface="Times New Roman"/>
                <a:cs typeface="Times New Roman"/>
              </a:rPr>
              <a:t>phenomenon - if a problem is identified and fixed at a later </a:t>
            </a:r>
            <a:r>
              <a:rPr dirty="0" sz="1200" spc="-5">
                <a:latin typeface="Times New Roman"/>
                <a:cs typeface="Times New Roman"/>
              </a:rPr>
              <a:t>stage </a:t>
            </a:r>
            <a:r>
              <a:rPr dirty="0" sz="1200">
                <a:latin typeface="Times New Roman"/>
                <a:cs typeface="Times New Roman"/>
              </a:rPr>
              <a:t>in the </a:t>
            </a:r>
            <a:r>
              <a:rPr dirty="0" sz="1200" spc="-5">
                <a:latin typeface="Times New Roman"/>
                <a:cs typeface="Times New Roman"/>
              </a:rPr>
              <a:t>software  </a:t>
            </a:r>
            <a:r>
              <a:rPr dirty="0" sz="1200">
                <a:latin typeface="Times New Roman"/>
                <a:cs typeface="Times New Roman"/>
              </a:rPr>
              <a:t>development process, it </a:t>
            </a:r>
            <a:r>
              <a:rPr dirty="0" sz="1200" spc="-5">
                <a:latin typeface="Times New Roman"/>
                <a:cs typeface="Times New Roman"/>
              </a:rPr>
              <a:t>will </a:t>
            </a:r>
            <a:r>
              <a:rPr dirty="0" sz="1200">
                <a:latin typeface="Times New Roman"/>
                <a:cs typeface="Times New Roman"/>
              </a:rPr>
              <a:t>cost much more than if it </a:t>
            </a:r>
            <a:r>
              <a:rPr dirty="0" sz="1200" spc="-5">
                <a:latin typeface="Times New Roman"/>
                <a:cs typeface="Times New Roman"/>
              </a:rPr>
              <a:t>was </a:t>
            </a:r>
            <a:r>
              <a:rPr dirty="0" sz="1200">
                <a:latin typeface="Times New Roman"/>
                <a:cs typeface="Times New Roman"/>
              </a:rPr>
              <a:t>fixed at and earlier</a:t>
            </a:r>
            <a:r>
              <a:rPr dirty="0" sz="1200" spc="-114">
                <a:latin typeface="Times New Roman"/>
                <a:cs typeface="Times New Roman"/>
              </a:rPr>
              <a:t> </a:t>
            </a:r>
            <a:r>
              <a:rPr dirty="0" sz="1200" spc="-5">
                <a:latin typeface="Times New Roman"/>
                <a:cs typeface="Times New Roman"/>
              </a:rPr>
              <a:t>stage.</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648779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spcBef>
                <a:spcPts val="875"/>
              </a:spcBef>
            </a:pPr>
            <a:r>
              <a:rPr dirty="0" sz="1200" spc="-5">
                <a:latin typeface="Times New Roman"/>
                <a:cs typeface="Times New Roman"/>
              </a:rPr>
              <a:t>Scenarios </a:t>
            </a:r>
            <a:r>
              <a:rPr dirty="0" sz="1200">
                <a:latin typeface="Times New Roman"/>
                <a:cs typeface="Times New Roman"/>
              </a:rPr>
              <a:t>missed or misunderstood during development analysis </a:t>
            </a:r>
            <a:r>
              <a:rPr dirty="0" sz="1200" spc="-5">
                <a:latin typeface="Times New Roman"/>
                <a:cs typeface="Times New Roman"/>
              </a:rPr>
              <a:t>would </a:t>
            </a:r>
            <a:r>
              <a:rPr dirty="0" sz="1200">
                <a:latin typeface="Times New Roman"/>
                <a:cs typeface="Times New Roman"/>
              </a:rPr>
              <a:t>never be tested  correctly because the corresponding test cases </a:t>
            </a:r>
            <a:r>
              <a:rPr dirty="0" sz="1200" spc="-5">
                <a:latin typeface="Times New Roman"/>
                <a:cs typeface="Times New Roman"/>
              </a:rPr>
              <a:t>would </a:t>
            </a:r>
            <a:r>
              <a:rPr dirty="0" sz="1200">
                <a:latin typeface="Times New Roman"/>
                <a:cs typeface="Times New Roman"/>
              </a:rPr>
              <a:t>either be missing or </a:t>
            </a:r>
            <a:r>
              <a:rPr dirty="0" sz="1200" spc="-5">
                <a:latin typeface="Times New Roman"/>
                <a:cs typeface="Times New Roman"/>
              </a:rPr>
              <a:t>would </a:t>
            </a:r>
            <a:r>
              <a:rPr dirty="0" sz="1200">
                <a:latin typeface="Times New Roman"/>
                <a:cs typeface="Times New Roman"/>
              </a:rPr>
              <a:t>be  incorrect.</a:t>
            </a:r>
            <a:endParaRPr sz="1200">
              <a:latin typeface="Times New Roman"/>
              <a:cs typeface="Times New Roman"/>
            </a:endParaRPr>
          </a:p>
          <a:p>
            <a:pPr algn="just" marL="12700" marR="5715">
              <a:lnSpc>
                <a:spcPts val="1380"/>
              </a:lnSpc>
            </a:pPr>
            <a:r>
              <a:rPr dirty="0" sz="1200">
                <a:latin typeface="Times New Roman"/>
                <a:cs typeface="Times New Roman"/>
              </a:rPr>
              <a:t>The left </a:t>
            </a:r>
            <a:r>
              <a:rPr dirty="0" sz="1200" spc="-5">
                <a:latin typeface="Times New Roman"/>
                <a:cs typeface="Times New Roman"/>
              </a:rPr>
              <a:t>side </a:t>
            </a:r>
            <a:r>
              <a:rPr dirty="0" sz="1200">
                <a:latin typeface="Times New Roman"/>
                <a:cs typeface="Times New Roman"/>
              </a:rPr>
              <a:t>column is related to the development, and the right </a:t>
            </a:r>
            <a:r>
              <a:rPr dirty="0" sz="1200" spc="-5">
                <a:latin typeface="Times New Roman"/>
                <a:cs typeface="Times New Roman"/>
              </a:rPr>
              <a:t>side </a:t>
            </a:r>
            <a:r>
              <a:rPr dirty="0" sz="1200">
                <a:latin typeface="Times New Roman"/>
                <a:cs typeface="Times New Roman"/>
              </a:rPr>
              <a:t>describes the  testing. </a:t>
            </a:r>
            <a:r>
              <a:rPr dirty="0" sz="1200" spc="-5">
                <a:latin typeface="Times New Roman"/>
                <a:cs typeface="Times New Roman"/>
              </a:rPr>
              <a:t>Development </a:t>
            </a:r>
            <a:r>
              <a:rPr dirty="0" sz="1200">
                <a:latin typeface="Times New Roman"/>
                <a:cs typeface="Times New Roman"/>
              </a:rPr>
              <a:t>is a creative process as developers have to build the </a:t>
            </a:r>
            <a:r>
              <a:rPr dirty="0" sz="1200" spc="-5">
                <a:latin typeface="Times New Roman"/>
                <a:cs typeface="Times New Roman"/>
              </a:rPr>
              <a:t>system,  whereas, </a:t>
            </a:r>
            <a:r>
              <a:rPr dirty="0" sz="1200">
                <a:latin typeface="Times New Roman"/>
                <a:cs typeface="Times New Roman"/>
              </a:rPr>
              <a:t>testing is a destructive activity as the goal of a tester is to break the </a:t>
            </a:r>
            <a:r>
              <a:rPr dirty="0" sz="1200" spc="-5">
                <a:latin typeface="Times New Roman"/>
                <a:cs typeface="Times New Roman"/>
              </a:rPr>
              <a:t>system </a:t>
            </a:r>
            <a:r>
              <a:rPr dirty="0" sz="1200">
                <a:latin typeface="Times New Roman"/>
                <a:cs typeface="Times New Roman"/>
              </a:rPr>
              <a:t>to  discover the defects. </a:t>
            </a:r>
            <a:r>
              <a:rPr dirty="0" sz="1200" spc="-5">
                <a:latin typeface="Times New Roman"/>
                <a:cs typeface="Times New Roman"/>
              </a:rPr>
              <a:t>Objective </a:t>
            </a:r>
            <a:r>
              <a:rPr dirty="0" sz="1200">
                <a:latin typeface="Times New Roman"/>
                <a:cs typeface="Times New Roman"/>
              </a:rPr>
              <a:t>of development is to </a:t>
            </a:r>
            <a:r>
              <a:rPr dirty="0" sz="1200" spc="-5">
                <a:latin typeface="Times New Roman"/>
                <a:cs typeface="Times New Roman"/>
              </a:rPr>
              <a:t>show </a:t>
            </a:r>
            <a:r>
              <a:rPr dirty="0" sz="1200">
                <a:latin typeface="Times New Roman"/>
                <a:cs typeface="Times New Roman"/>
              </a:rPr>
              <a:t>that the </a:t>
            </a:r>
            <a:r>
              <a:rPr dirty="0" sz="1200" spc="-5">
                <a:latin typeface="Times New Roman"/>
                <a:cs typeface="Times New Roman"/>
              </a:rPr>
              <a:t>program works,  </a:t>
            </a:r>
            <a:r>
              <a:rPr dirty="0" sz="1200">
                <a:latin typeface="Times New Roman"/>
                <a:cs typeface="Times New Roman"/>
              </a:rPr>
              <a:t>objective of testing is to </a:t>
            </a:r>
            <a:r>
              <a:rPr dirty="0" sz="1200" spc="-5">
                <a:latin typeface="Times New Roman"/>
                <a:cs typeface="Times New Roman"/>
              </a:rPr>
              <a:t>show </a:t>
            </a:r>
            <a:r>
              <a:rPr dirty="0" sz="1200">
                <a:latin typeface="Times New Roman"/>
                <a:cs typeface="Times New Roman"/>
              </a:rPr>
              <a:t>that program does not </a:t>
            </a:r>
            <a:r>
              <a:rPr dirty="0" sz="1200" spc="-5">
                <a:latin typeface="Times New Roman"/>
                <a:cs typeface="Times New Roman"/>
              </a:rPr>
              <a:t>work. However, FS </a:t>
            </a:r>
            <a:r>
              <a:rPr dirty="0" sz="1200">
                <a:latin typeface="Times New Roman"/>
                <a:cs typeface="Times New Roman"/>
              </a:rPr>
              <a:t>is the base  document for both of these</a:t>
            </a:r>
            <a:r>
              <a:rPr dirty="0" sz="1200" spc="-105">
                <a:latin typeface="Times New Roman"/>
                <a:cs typeface="Times New Roman"/>
              </a:rPr>
              <a:t> </a:t>
            </a:r>
            <a:r>
              <a:rPr dirty="0" sz="1200">
                <a:latin typeface="Times New Roman"/>
                <a:cs typeface="Times New Roman"/>
              </a:rPr>
              <a:t>activities.</a:t>
            </a:r>
            <a:endParaRPr sz="1200">
              <a:latin typeface="Times New Roman"/>
              <a:cs typeface="Times New Roman"/>
            </a:endParaRPr>
          </a:p>
          <a:p>
            <a:pPr algn="just" marL="12700" marR="5715">
              <a:lnSpc>
                <a:spcPts val="1380"/>
              </a:lnSpc>
            </a:pPr>
            <a:r>
              <a:rPr dirty="0" sz="1200">
                <a:latin typeface="Times New Roman"/>
                <a:cs typeface="Times New Roman"/>
              </a:rPr>
              <a:t>Tester analyzes </a:t>
            </a:r>
            <a:r>
              <a:rPr dirty="0" sz="1200" spc="-5">
                <a:latin typeface="Times New Roman"/>
                <a:cs typeface="Times New Roman"/>
              </a:rPr>
              <a:t>FS with </a:t>
            </a:r>
            <a:r>
              <a:rPr dirty="0" sz="1200">
                <a:latin typeface="Times New Roman"/>
                <a:cs typeface="Times New Roman"/>
              </a:rPr>
              <a:t>respect to testing the </a:t>
            </a:r>
            <a:r>
              <a:rPr dirty="0" sz="1200" spc="-5">
                <a:latin typeface="Times New Roman"/>
                <a:cs typeface="Times New Roman"/>
              </a:rPr>
              <a:t>system whereas; </a:t>
            </a:r>
            <a:r>
              <a:rPr dirty="0" sz="1200">
                <a:latin typeface="Times New Roman"/>
                <a:cs typeface="Times New Roman"/>
              </a:rPr>
              <a:t>developer </a:t>
            </a:r>
            <a:r>
              <a:rPr dirty="0" sz="1200" spc="-5">
                <a:latin typeface="Times New Roman"/>
                <a:cs typeface="Times New Roman"/>
              </a:rPr>
              <a:t>analyzes FS  with </a:t>
            </a:r>
            <a:r>
              <a:rPr dirty="0" sz="1200">
                <a:latin typeface="Times New Roman"/>
                <a:cs typeface="Times New Roman"/>
              </a:rPr>
              <a:t>respect to designing and coding the </a:t>
            </a:r>
            <a:r>
              <a:rPr dirty="0" sz="1200" spc="-5">
                <a:latin typeface="Times New Roman"/>
                <a:cs typeface="Times New Roman"/>
              </a:rPr>
              <a:t>system. </a:t>
            </a:r>
            <a:r>
              <a:rPr dirty="0" sz="1200">
                <a:latin typeface="Times New Roman"/>
                <a:cs typeface="Times New Roman"/>
              </a:rPr>
              <a:t>If developer does not understand the </a:t>
            </a:r>
            <a:r>
              <a:rPr dirty="0" sz="1200" spc="-5">
                <a:latin typeface="Times New Roman"/>
                <a:cs typeface="Times New Roman"/>
              </a:rPr>
              <a:t>FS  </a:t>
            </a:r>
            <a:r>
              <a:rPr dirty="0" sz="1200">
                <a:latin typeface="Times New Roman"/>
                <a:cs typeface="Times New Roman"/>
              </a:rPr>
              <a:t>correctly then he cannot implement and test it right. Thus if the </a:t>
            </a:r>
            <a:r>
              <a:rPr dirty="0" sz="1200" spc="-5">
                <a:latin typeface="Times New Roman"/>
                <a:cs typeface="Times New Roman"/>
              </a:rPr>
              <a:t>same </a:t>
            </a:r>
            <a:r>
              <a:rPr dirty="0" sz="1200">
                <a:latin typeface="Times New Roman"/>
                <a:cs typeface="Times New Roman"/>
              </a:rPr>
              <a:t>person </a:t>
            </a:r>
            <a:r>
              <a:rPr dirty="0" sz="1200" spc="-5">
                <a:latin typeface="Times New Roman"/>
                <a:cs typeface="Times New Roman"/>
              </a:rPr>
              <a:t>who </a:t>
            </a:r>
            <a:r>
              <a:rPr dirty="0" sz="1200">
                <a:latin typeface="Times New Roman"/>
                <a:cs typeface="Times New Roman"/>
              </a:rPr>
              <a:t>has  developed a </a:t>
            </a:r>
            <a:r>
              <a:rPr dirty="0" sz="1200" spc="-5">
                <a:latin typeface="Times New Roman"/>
                <a:cs typeface="Times New Roman"/>
              </a:rPr>
              <a:t>system, </a:t>
            </a:r>
            <a:r>
              <a:rPr dirty="0" sz="1200">
                <a:latin typeface="Times New Roman"/>
                <a:cs typeface="Times New Roman"/>
              </a:rPr>
              <a:t>tests it, chances of carrying the </a:t>
            </a:r>
            <a:r>
              <a:rPr dirty="0" sz="1200" spc="-5">
                <a:latin typeface="Times New Roman"/>
                <a:cs typeface="Times New Roman"/>
              </a:rPr>
              <a:t>same </a:t>
            </a:r>
            <a:r>
              <a:rPr dirty="0" sz="1200">
                <a:latin typeface="Times New Roman"/>
                <a:cs typeface="Times New Roman"/>
              </a:rPr>
              <a:t>misunderstanding in testing  </a:t>
            </a:r>
            <a:r>
              <a:rPr dirty="0" sz="1200" spc="-5">
                <a:latin typeface="Times New Roman"/>
                <a:cs typeface="Times New Roman"/>
              </a:rPr>
              <a:t>will </a:t>
            </a:r>
            <a:r>
              <a:rPr dirty="0" sz="1200">
                <a:latin typeface="Times New Roman"/>
                <a:cs typeface="Times New Roman"/>
              </a:rPr>
              <a:t>be </a:t>
            </a:r>
            <a:r>
              <a:rPr dirty="0" sz="1200" spc="5">
                <a:latin typeface="Times New Roman"/>
                <a:cs typeface="Times New Roman"/>
              </a:rPr>
              <a:t>very </a:t>
            </a:r>
            <a:r>
              <a:rPr dirty="0" sz="1200">
                <a:latin typeface="Times New Roman"/>
                <a:cs typeface="Times New Roman"/>
              </a:rPr>
              <a:t>high. Therefore, an independent testing can </a:t>
            </a:r>
            <a:r>
              <a:rPr dirty="0" sz="1200" spc="5">
                <a:latin typeface="Times New Roman"/>
                <a:cs typeface="Times New Roman"/>
              </a:rPr>
              <a:t>only </a:t>
            </a:r>
            <a:r>
              <a:rPr dirty="0" sz="1200">
                <a:latin typeface="Times New Roman"/>
                <a:cs typeface="Times New Roman"/>
              </a:rPr>
              <a:t>prove his understanding  </a:t>
            </a:r>
            <a:r>
              <a:rPr dirty="0" sz="1200" spc="-5">
                <a:latin typeface="Times New Roman"/>
                <a:cs typeface="Times New Roman"/>
              </a:rPr>
              <a:t>wrong. </a:t>
            </a:r>
            <a:r>
              <a:rPr dirty="0" sz="1200">
                <a:latin typeface="Times New Roman"/>
                <a:cs typeface="Times New Roman"/>
              </a:rPr>
              <a:t>Therefore, it is highly recommended that developer </a:t>
            </a:r>
            <a:r>
              <a:rPr dirty="0" sz="1200" spc="-5">
                <a:latin typeface="Times New Roman"/>
                <a:cs typeface="Times New Roman"/>
              </a:rPr>
              <a:t>should </a:t>
            </a:r>
            <a:r>
              <a:rPr dirty="0" sz="1200">
                <a:latin typeface="Times New Roman"/>
                <a:cs typeface="Times New Roman"/>
              </a:rPr>
              <a:t>not try to test his/her  own</a:t>
            </a:r>
            <a:r>
              <a:rPr dirty="0" sz="1200" spc="-105">
                <a:latin typeface="Times New Roman"/>
                <a:cs typeface="Times New Roman"/>
              </a:rPr>
              <a:t> </a:t>
            </a:r>
            <a:r>
              <a:rPr dirty="0" sz="1200" spc="-5">
                <a:latin typeface="Times New Roman"/>
                <a:cs typeface="Times New Roman"/>
              </a:rPr>
              <a:t>work.</a:t>
            </a:r>
            <a:endParaRPr sz="1200">
              <a:latin typeface="Times New Roman"/>
              <a:cs typeface="Times New Roman"/>
            </a:endParaRPr>
          </a:p>
          <a:p>
            <a:pPr algn="just" lvl="1" marL="368935" indent="-356235">
              <a:lnSpc>
                <a:spcPts val="1555"/>
              </a:lnSpc>
              <a:buAutoNum type="arabicPeriod" startAt="6"/>
              <a:tabLst>
                <a:tab pos="369570" algn="l"/>
              </a:tabLst>
            </a:pPr>
            <a:r>
              <a:rPr dirty="0" sz="1400" spc="-5" b="1">
                <a:latin typeface="Times New Roman"/>
                <a:cs typeface="Times New Roman"/>
              </a:rPr>
              <a:t>Usefulness </a:t>
            </a:r>
            <a:r>
              <a:rPr dirty="0" sz="1400" b="1">
                <a:latin typeface="Times New Roman"/>
                <a:cs typeface="Times New Roman"/>
              </a:rPr>
              <a:t>of</a:t>
            </a:r>
            <a:r>
              <a:rPr dirty="0" sz="1400" spc="-60" b="1">
                <a:latin typeface="Times New Roman"/>
                <a:cs typeface="Times New Roman"/>
              </a:rPr>
              <a:t> </a:t>
            </a:r>
            <a:r>
              <a:rPr dirty="0" sz="1400" b="1">
                <a:latin typeface="Times New Roman"/>
                <a:cs typeface="Times New Roman"/>
              </a:rPr>
              <a:t>testing</a:t>
            </a:r>
            <a:endParaRPr sz="1400">
              <a:latin typeface="Times New Roman"/>
              <a:cs typeface="Times New Roman"/>
            </a:endParaRPr>
          </a:p>
          <a:p>
            <a:pPr algn="just" marL="12700" marR="5080">
              <a:lnSpc>
                <a:spcPts val="1380"/>
              </a:lnSpc>
              <a:spcBef>
                <a:spcPts val="50"/>
              </a:spcBef>
            </a:pPr>
            <a:r>
              <a:rPr dirty="0" sz="1200" spc="-5">
                <a:latin typeface="Times New Roman"/>
                <a:cs typeface="Times New Roman"/>
              </a:rPr>
              <a:t>Objective </a:t>
            </a:r>
            <a:r>
              <a:rPr dirty="0" sz="1200">
                <a:latin typeface="Times New Roman"/>
                <a:cs typeface="Times New Roman"/>
              </a:rPr>
              <a:t>of testing is to discover and fix as many errors as possible before the </a:t>
            </a:r>
            <a:r>
              <a:rPr dirty="0" sz="1200" spc="-5">
                <a:latin typeface="Times New Roman"/>
                <a:cs typeface="Times New Roman"/>
              </a:rPr>
              <a:t>software  </a:t>
            </a:r>
            <a:r>
              <a:rPr dirty="0" sz="1200">
                <a:latin typeface="Times New Roman"/>
                <a:cs typeface="Times New Roman"/>
              </a:rPr>
              <a:t>is put to use. That is before it is </a:t>
            </a:r>
            <a:r>
              <a:rPr dirty="0" sz="1200" spc="-5">
                <a:latin typeface="Times New Roman"/>
                <a:cs typeface="Times New Roman"/>
              </a:rPr>
              <a:t>shipped </a:t>
            </a:r>
            <a:r>
              <a:rPr dirty="0" sz="1200" spc="10">
                <a:latin typeface="Times New Roman"/>
                <a:cs typeface="Times New Roman"/>
              </a:rPr>
              <a:t>to </a:t>
            </a:r>
            <a:r>
              <a:rPr dirty="0" sz="1200" spc="5">
                <a:latin typeface="Times New Roman"/>
                <a:cs typeface="Times New Roman"/>
              </a:rPr>
              <a:t>the </a:t>
            </a:r>
            <a:r>
              <a:rPr dirty="0" sz="1200">
                <a:latin typeface="Times New Roman"/>
                <a:cs typeface="Times New Roman"/>
              </a:rPr>
              <a:t>client and the client runs it for acceptance.  In </a:t>
            </a:r>
            <a:r>
              <a:rPr dirty="0" sz="1200" spc="-5">
                <a:latin typeface="Times New Roman"/>
                <a:cs typeface="Times New Roman"/>
              </a:rPr>
              <a:t>software </a:t>
            </a:r>
            <a:r>
              <a:rPr dirty="0" sz="1200">
                <a:latin typeface="Times New Roman"/>
                <a:cs typeface="Times New Roman"/>
              </a:rPr>
              <a:t>development organizations, a rift exists between the development and the  testing teams. </a:t>
            </a:r>
            <a:r>
              <a:rPr dirty="0" sz="1200" spc="-5">
                <a:latin typeface="Times New Roman"/>
                <a:cs typeface="Times New Roman"/>
              </a:rPr>
              <a:t>Often </a:t>
            </a:r>
            <a:r>
              <a:rPr dirty="0" sz="1200">
                <a:latin typeface="Times New Roman"/>
                <a:cs typeface="Times New Roman"/>
              </a:rPr>
              <a:t>developers are found questioning about the significance or even</a:t>
            </a:r>
            <a:r>
              <a:rPr dirty="0" sz="1200" spc="-90">
                <a:latin typeface="Times New Roman"/>
                <a:cs typeface="Times New Roman"/>
              </a:rPr>
              <a:t> </a:t>
            </a:r>
            <a:r>
              <a:rPr dirty="0" sz="1200">
                <a:latin typeface="Times New Roman"/>
                <a:cs typeface="Times New Roman"/>
              </a:rPr>
              <a:t>need  to have the testing resources in the project teams. Whoever doubts on the usefulness of  the testing team </a:t>
            </a:r>
            <a:r>
              <a:rPr dirty="0" sz="1200" spc="-5">
                <a:latin typeface="Times New Roman"/>
                <a:cs typeface="Times New Roman"/>
              </a:rPr>
              <a:t>should </a:t>
            </a:r>
            <a:r>
              <a:rPr dirty="0" sz="1200">
                <a:latin typeface="Times New Roman"/>
                <a:cs typeface="Times New Roman"/>
              </a:rPr>
              <a:t>understand </a:t>
            </a:r>
            <a:r>
              <a:rPr dirty="0" sz="1200" spc="-5">
                <a:latin typeface="Times New Roman"/>
                <a:cs typeface="Times New Roman"/>
              </a:rPr>
              <a:t>what </a:t>
            </a:r>
            <a:r>
              <a:rPr dirty="0" sz="1200">
                <a:latin typeface="Times New Roman"/>
                <a:cs typeface="Times New Roman"/>
              </a:rPr>
              <a:t>could happen if the application is delivered to  client </a:t>
            </a:r>
            <a:r>
              <a:rPr dirty="0" sz="1200" spc="-5">
                <a:latin typeface="Times New Roman"/>
                <a:cs typeface="Times New Roman"/>
              </a:rPr>
              <a:t>without </a:t>
            </a:r>
            <a:r>
              <a:rPr dirty="0" sz="1200">
                <a:latin typeface="Times New Roman"/>
                <a:cs typeface="Times New Roman"/>
              </a:rPr>
              <a:t>testing? </a:t>
            </a:r>
            <a:r>
              <a:rPr dirty="0" sz="1200" spc="-5">
                <a:latin typeface="Times New Roman"/>
                <a:cs typeface="Times New Roman"/>
              </a:rPr>
              <a:t>At </a:t>
            </a:r>
            <a:r>
              <a:rPr dirty="0" sz="1200">
                <a:latin typeface="Times New Roman"/>
                <a:cs typeface="Times New Roman"/>
              </a:rPr>
              <a:t>the best, the client may ask to fix all the defects (free of cost)  he </a:t>
            </a:r>
            <a:r>
              <a:rPr dirty="0" sz="1200" spc="-5">
                <a:latin typeface="Times New Roman"/>
                <a:cs typeface="Times New Roman"/>
              </a:rPr>
              <a:t>would </a:t>
            </a:r>
            <a:r>
              <a:rPr dirty="0" sz="1200">
                <a:latin typeface="Times New Roman"/>
                <a:cs typeface="Times New Roman"/>
              </a:rPr>
              <a:t>discover during the acceptance testing. </a:t>
            </a:r>
            <a:r>
              <a:rPr dirty="0" sz="1200" spc="-5">
                <a:latin typeface="Times New Roman"/>
                <a:cs typeface="Times New Roman"/>
              </a:rPr>
              <a:t>At </a:t>
            </a:r>
            <a:r>
              <a:rPr dirty="0" sz="1200">
                <a:latin typeface="Times New Roman"/>
                <a:cs typeface="Times New Roman"/>
              </a:rPr>
              <a:t>the </a:t>
            </a:r>
            <a:r>
              <a:rPr dirty="0" sz="1200" spc="-5">
                <a:latin typeface="Times New Roman"/>
                <a:cs typeface="Times New Roman"/>
              </a:rPr>
              <a:t>worst, </a:t>
            </a:r>
            <a:r>
              <a:rPr dirty="0" sz="1200">
                <a:latin typeface="Times New Roman"/>
                <a:cs typeface="Times New Roman"/>
              </a:rPr>
              <a:t>probably </a:t>
            </a:r>
            <a:r>
              <a:rPr dirty="0" sz="1200" spc="10">
                <a:latin typeface="Times New Roman"/>
                <a:cs typeface="Times New Roman"/>
              </a:rPr>
              <a:t>he </a:t>
            </a:r>
            <a:r>
              <a:rPr dirty="0" sz="1200" spc="-5">
                <a:latin typeface="Times New Roman"/>
                <a:cs typeface="Times New Roman"/>
              </a:rPr>
              <a:t>would sue </a:t>
            </a:r>
            <a:r>
              <a:rPr dirty="0" sz="1200">
                <a:latin typeface="Times New Roman"/>
                <a:cs typeface="Times New Roman"/>
              </a:rPr>
              <a:t>the  development firm for damages. </a:t>
            </a:r>
            <a:r>
              <a:rPr dirty="0" sz="1200" spc="-5">
                <a:latin typeface="Times New Roman"/>
                <a:cs typeface="Times New Roman"/>
              </a:rPr>
              <a:t>However, </a:t>
            </a:r>
            <a:r>
              <a:rPr dirty="0" sz="1200">
                <a:latin typeface="Times New Roman"/>
                <a:cs typeface="Times New Roman"/>
              </a:rPr>
              <a:t>in practice, clients are often </a:t>
            </a:r>
            <a:r>
              <a:rPr dirty="0" sz="1200" spc="-5">
                <a:latin typeface="Times New Roman"/>
                <a:cs typeface="Times New Roman"/>
              </a:rPr>
              <a:t>seen </a:t>
            </a:r>
            <a:r>
              <a:rPr dirty="0" sz="1200">
                <a:latin typeface="Times New Roman"/>
                <a:cs typeface="Times New Roman"/>
              </a:rPr>
              <a:t>complaining  about the deliverables and a couple of defected deliverables are </a:t>
            </a:r>
            <a:r>
              <a:rPr dirty="0" sz="1200" spc="-5">
                <a:latin typeface="Times New Roman"/>
                <a:cs typeface="Times New Roman"/>
              </a:rPr>
              <a:t>sufficient </a:t>
            </a:r>
            <a:r>
              <a:rPr dirty="0" sz="1200">
                <a:latin typeface="Times New Roman"/>
                <a:cs typeface="Times New Roman"/>
              </a:rPr>
              <a:t>for breaking  the relations next to the cancellation of</a:t>
            </a:r>
            <a:r>
              <a:rPr dirty="0" sz="1200" spc="-120">
                <a:latin typeface="Times New Roman"/>
                <a:cs typeface="Times New Roman"/>
              </a:rPr>
              <a:t> </a:t>
            </a:r>
            <a:r>
              <a:rPr dirty="0" sz="1200">
                <a:latin typeface="Times New Roman"/>
                <a:cs typeface="Times New Roman"/>
              </a:rPr>
              <a:t>contract.</a:t>
            </a:r>
            <a:endParaRPr sz="1200">
              <a:latin typeface="Times New Roman"/>
              <a:cs typeface="Times New Roman"/>
            </a:endParaRPr>
          </a:p>
          <a:p>
            <a:pPr algn="just" marL="12700" marR="5715">
              <a:lnSpc>
                <a:spcPts val="1380"/>
              </a:lnSpc>
            </a:pPr>
            <a:r>
              <a:rPr dirty="0" sz="1200">
                <a:latin typeface="Times New Roman"/>
                <a:cs typeface="Times New Roman"/>
              </a:rPr>
              <a:t>Therefore, it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well </a:t>
            </a:r>
            <a:r>
              <a:rPr dirty="0" sz="1200">
                <a:latin typeface="Times New Roman"/>
                <a:cs typeface="Times New Roman"/>
              </a:rPr>
              <a:t>preserved among the community of developers that testers  are essential rather inevitable. A good tester has a knack of </a:t>
            </a:r>
            <a:r>
              <a:rPr dirty="0" sz="1200" spc="-5">
                <a:latin typeface="Times New Roman"/>
                <a:cs typeface="Times New Roman"/>
              </a:rPr>
              <a:t>smelling </a:t>
            </a:r>
            <a:r>
              <a:rPr dirty="0" sz="1200">
                <a:latin typeface="Times New Roman"/>
                <a:cs typeface="Times New Roman"/>
              </a:rPr>
              <a:t>errors – just like  auditors and it is for the good of the organization not to harm</a:t>
            </a:r>
            <a:r>
              <a:rPr dirty="0" sz="1200" spc="-130">
                <a:latin typeface="Times New Roman"/>
                <a:cs typeface="Times New Roman"/>
              </a:rPr>
              <a:t> </a:t>
            </a:r>
            <a:r>
              <a:rPr dirty="0" sz="1200">
                <a:latin typeface="Times New Roman"/>
                <a:cs typeface="Times New Roman"/>
              </a:rPr>
              <a:t>it.</a:t>
            </a:r>
            <a:endParaRPr sz="1200">
              <a:latin typeface="Times New Roman"/>
              <a:cs typeface="Times New Roman"/>
            </a:endParaRPr>
          </a:p>
          <a:p>
            <a:pPr>
              <a:lnSpc>
                <a:spcPct val="100000"/>
              </a:lnSpc>
              <a:spcBef>
                <a:spcPts val="45"/>
              </a:spcBef>
            </a:pPr>
            <a:endParaRPr sz="1050">
              <a:latin typeface="Times New Roman"/>
              <a:cs typeface="Times New Roman"/>
            </a:endParaRPr>
          </a:p>
          <a:p>
            <a:pPr algn="just" lvl="1" marL="368935" indent="-356235">
              <a:lnSpc>
                <a:spcPts val="1635"/>
              </a:lnSpc>
              <a:buAutoNum type="arabicPeriod" startAt="7"/>
              <a:tabLst>
                <a:tab pos="369570" algn="l"/>
              </a:tabLst>
            </a:pPr>
            <a:r>
              <a:rPr dirty="0" sz="1400" b="1">
                <a:latin typeface="Times New Roman"/>
                <a:cs typeface="Times New Roman"/>
              </a:rPr>
              <a:t>Testing and </a:t>
            </a:r>
            <a:r>
              <a:rPr dirty="0" sz="1400" spc="-5" b="1">
                <a:latin typeface="Times New Roman"/>
                <a:cs typeface="Times New Roman"/>
              </a:rPr>
              <a:t>software</a:t>
            </a:r>
            <a:r>
              <a:rPr dirty="0" sz="1400" spc="-60" b="1">
                <a:latin typeface="Times New Roman"/>
                <a:cs typeface="Times New Roman"/>
              </a:rPr>
              <a:t> </a:t>
            </a:r>
            <a:r>
              <a:rPr dirty="0" sz="1400" spc="-5" b="1">
                <a:latin typeface="Times New Roman"/>
                <a:cs typeface="Times New Roman"/>
              </a:rPr>
              <a:t>phases</a:t>
            </a:r>
            <a:endParaRPr sz="1400">
              <a:latin typeface="Times New Roman"/>
              <a:cs typeface="Times New Roman"/>
            </a:endParaRPr>
          </a:p>
          <a:p>
            <a:pPr algn="just" marL="12700">
              <a:lnSpc>
                <a:spcPts val="1395"/>
              </a:lnSpc>
            </a:pPr>
            <a:r>
              <a:rPr dirty="0" sz="1200">
                <a:latin typeface="Times New Roman"/>
                <a:cs typeface="Times New Roman"/>
              </a:rPr>
              <a:t>With the help of the following diagram </a:t>
            </a:r>
            <a:r>
              <a:rPr dirty="0" sz="1200" spc="-5">
                <a:latin typeface="Times New Roman"/>
                <a:cs typeface="Times New Roman"/>
              </a:rPr>
              <a:t>we shall </a:t>
            </a:r>
            <a:r>
              <a:rPr dirty="0" sz="1200">
                <a:latin typeface="Times New Roman"/>
                <a:cs typeface="Times New Roman"/>
              </a:rPr>
              <a:t>explain different phases of</a:t>
            </a:r>
            <a:r>
              <a:rPr dirty="0" sz="1200" spc="-100">
                <a:latin typeface="Times New Roman"/>
                <a:cs typeface="Times New Roman"/>
              </a:rPr>
              <a:t> </a:t>
            </a:r>
            <a:r>
              <a:rPr dirty="0" sz="1200">
                <a:latin typeface="Times New Roman"/>
                <a:cs typeface="Times New Roman"/>
              </a:rPr>
              <a:t>testing</a:t>
            </a:r>
            <a:endParaRPr sz="1200">
              <a:latin typeface="Times New Roman"/>
              <a:cs typeface="Times New Roman"/>
            </a:endParaRPr>
          </a:p>
        </p:txBody>
      </p:sp>
      <p:sp>
        <p:nvSpPr>
          <p:cNvPr id="4" name="object 4"/>
          <p:cNvSpPr/>
          <p:nvPr/>
        </p:nvSpPr>
        <p:spPr>
          <a:xfrm>
            <a:off x="1143000" y="7077621"/>
            <a:ext cx="1031875" cy="490855"/>
          </a:xfrm>
          <a:custGeom>
            <a:avLst/>
            <a:gdLst/>
            <a:ahLst/>
            <a:cxnLst/>
            <a:rect l="l" t="t" r="r" b="b"/>
            <a:pathLst>
              <a:path w="1031875" h="490854">
                <a:moveTo>
                  <a:pt x="978408" y="483108"/>
                </a:moveTo>
                <a:lnTo>
                  <a:pt x="53340" y="483108"/>
                </a:lnTo>
                <a:lnTo>
                  <a:pt x="67056" y="487680"/>
                </a:lnTo>
                <a:lnTo>
                  <a:pt x="83820" y="490728"/>
                </a:lnTo>
                <a:lnTo>
                  <a:pt x="944880" y="490728"/>
                </a:lnTo>
                <a:lnTo>
                  <a:pt x="961644" y="487680"/>
                </a:lnTo>
                <a:lnTo>
                  <a:pt x="963168" y="487680"/>
                </a:lnTo>
                <a:lnTo>
                  <a:pt x="978408" y="483108"/>
                </a:lnTo>
                <a:close/>
              </a:path>
              <a:path w="1031875" h="490854">
                <a:moveTo>
                  <a:pt x="961644" y="6096"/>
                </a:moveTo>
                <a:lnTo>
                  <a:pt x="51816" y="6096"/>
                </a:lnTo>
                <a:lnTo>
                  <a:pt x="38100" y="13716"/>
                </a:lnTo>
                <a:lnTo>
                  <a:pt x="25908" y="24384"/>
                </a:lnTo>
                <a:lnTo>
                  <a:pt x="24384" y="25908"/>
                </a:lnTo>
                <a:lnTo>
                  <a:pt x="13716" y="38100"/>
                </a:lnTo>
                <a:lnTo>
                  <a:pt x="6096" y="51816"/>
                </a:lnTo>
                <a:lnTo>
                  <a:pt x="6096" y="53340"/>
                </a:lnTo>
                <a:lnTo>
                  <a:pt x="1524" y="67056"/>
                </a:lnTo>
                <a:lnTo>
                  <a:pt x="0" y="83820"/>
                </a:lnTo>
                <a:lnTo>
                  <a:pt x="0" y="403860"/>
                </a:lnTo>
                <a:lnTo>
                  <a:pt x="1524" y="420624"/>
                </a:lnTo>
                <a:lnTo>
                  <a:pt x="1524" y="422148"/>
                </a:lnTo>
                <a:lnTo>
                  <a:pt x="6096" y="437388"/>
                </a:lnTo>
                <a:lnTo>
                  <a:pt x="6096" y="438912"/>
                </a:lnTo>
                <a:lnTo>
                  <a:pt x="13716" y="452628"/>
                </a:lnTo>
                <a:lnTo>
                  <a:pt x="25908" y="464820"/>
                </a:lnTo>
                <a:lnTo>
                  <a:pt x="38100" y="475488"/>
                </a:lnTo>
                <a:lnTo>
                  <a:pt x="51816" y="483108"/>
                </a:lnTo>
                <a:lnTo>
                  <a:pt x="961644" y="483108"/>
                </a:lnTo>
                <a:lnTo>
                  <a:pt x="961644" y="481584"/>
                </a:lnTo>
                <a:lnTo>
                  <a:pt x="85344" y="481584"/>
                </a:lnTo>
                <a:lnTo>
                  <a:pt x="68580" y="478536"/>
                </a:lnTo>
                <a:lnTo>
                  <a:pt x="53340" y="478536"/>
                </a:lnTo>
                <a:lnTo>
                  <a:pt x="54673" y="474535"/>
                </a:lnTo>
                <a:lnTo>
                  <a:pt x="42672" y="467868"/>
                </a:lnTo>
                <a:lnTo>
                  <a:pt x="35705" y="461772"/>
                </a:lnTo>
                <a:lnTo>
                  <a:pt x="27432" y="461772"/>
                </a:lnTo>
                <a:lnTo>
                  <a:pt x="30480" y="457200"/>
                </a:lnTo>
                <a:lnTo>
                  <a:pt x="21336" y="448056"/>
                </a:lnTo>
                <a:lnTo>
                  <a:pt x="14562" y="435864"/>
                </a:lnTo>
                <a:lnTo>
                  <a:pt x="10668" y="435864"/>
                </a:lnTo>
                <a:lnTo>
                  <a:pt x="13716" y="434340"/>
                </a:lnTo>
                <a:lnTo>
                  <a:pt x="14782" y="434340"/>
                </a:lnTo>
                <a:lnTo>
                  <a:pt x="11125" y="422148"/>
                </a:lnTo>
                <a:lnTo>
                  <a:pt x="10668" y="422148"/>
                </a:lnTo>
                <a:lnTo>
                  <a:pt x="6096" y="420624"/>
                </a:lnTo>
                <a:lnTo>
                  <a:pt x="10529" y="420624"/>
                </a:lnTo>
                <a:lnTo>
                  <a:pt x="9144" y="405384"/>
                </a:lnTo>
                <a:lnTo>
                  <a:pt x="9144" y="85344"/>
                </a:lnTo>
                <a:lnTo>
                  <a:pt x="10668" y="68580"/>
                </a:lnTo>
                <a:lnTo>
                  <a:pt x="14732" y="56388"/>
                </a:lnTo>
                <a:lnTo>
                  <a:pt x="13716" y="56388"/>
                </a:lnTo>
                <a:lnTo>
                  <a:pt x="10668" y="53340"/>
                </a:lnTo>
                <a:lnTo>
                  <a:pt x="15409" y="53340"/>
                </a:lnTo>
                <a:lnTo>
                  <a:pt x="21336" y="42672"/>
                </a:lnTo>
                <a:lnTo>
                  <a:pt x="30670" y="32004"/>
                </a:lnTo>
                <a:lnTo>
                  <a:pt x="30480" y="32004"/>
                </a:lnTo>
                <a:lnTo>
                  <a:pt x="27432" y="27432"/>
                </a:lnTo>
                <a:lnTo>
                  <a:pt x="35705" y="27432"/>
                </a:lnTo>
                <a:lnTo>
                  <a:pt x="42672" y="21336"/>
                </a:lnTo>
                <a:lnTo>
                  <a:pt x="54673" y="14668"/>
                </a:lnTo>
                <a:lnTo>
                  <a:pt x="53340" y="10668"/>
                </a:lnTo>
                <a:lnTo>
                  <a:pt x="68580" y="10668"/>
                </a:lnTo>
                <a:lnTo>
                  <a:pt x="85344" y="9144"/>
                </a:lnTo>
                <a:lnTo>
                  <a:pt x="961644" y="9144"/>
                </a:lnTo>
                <a:lnTo>
                  <a:pt x="961644" y="6096"/>
                </a:lnTo>
                <a:close/>
              </a:path>
              <a:path w="1031875" h="490854">
                <a:moveTo>
                  <a:pt x="963168" y="478536"/>
                </a:moveTo>
                <a:lnTo>
                  <a:pt x="961644" y="478813"/>
                </a:lnTo>
                <a:lnTo>
                  <a:pt x="961644" y="483108"/>
                </a:lnTo>
                <a:lnTo>
                  <a:pt x="963168" y="478536"/>
                </a:lnTo>
                <a:close/>
              </a:path>
              <a:path w="1031875" h="490854">
                <a:moveTo>
                  <a:pt x="1000397" y="457962"/>
                </a:moveTo>
                <a:lnTo>
                  <a:pt x="989076" y="467868"/>
                </a:lnTo>
                <a:lnTo>
                  <a:pt x="976884" y="474641"/>
                </a:lnTo>
                <a:lnTo>
                  <a:pt x="976884" y="478536"/>
                </a:lnTo>
                <a:lnTo>
                  <a:pt x="963168" y="478536"/>
                </a:lnTo>
                <a:lnTo>
                  <a:pt x="961644" y="483108"/>
                </a:lnTo>
                <a:lnTo>
                  <a:pt x="979932" y="483108"/>
                </a:lnTo>
                <a:lnTo>
                  <a:pt x="993647" y="475488"/>
                </a:lnTo>
                <a:lnTo>
                  <a:pt x="1005840" y="464820"/>
                </a:lnTo>
                <a:lnTo>
                  <a:pt x="1007364" y="463296"/>
                </a:lnTo>
                <a:lnTo>
                  <a:pt x="1008670" y="461772"/>
                </a:lnTo>
                <a:lnTo>
                  <a:pt x="1002792" y="461772"/>
                </a:lnTo>
                <a:lnTo>
                  <a:pt x="999744" y="458724"/>
                </a:lnTo>
                <a:lnTo>
                  <a:pt x="1000397" y="457962"/>
                </a:lnTo>
                <a:close/>
              </a:path>
              <a:path w="1031875" h="490854">
                <a:moveTo>
                  <a:pt x="961644" y="478813"/>
                </a:moveTo>
                <a:lnTo>
                  <a:pt x="946404" y="481584"/>
                </a:lnTo>
                <a:lnTo>
                  <a:pt x="961644" y="481584"/>
                </a:lnTo>
                <a:lnTo>
                  <a:pt x="961644" y="478813"/>
                </a:lnTo>
                <a:close/>
              </a:path>
              <a:path w="1031875" h="490854">
                <a:moveTo>
                  <a:pt x="976884" y="473964"/>
                </a:moveTo>
                <a:lnTo>
                  <a:pt x="961644" y="478536"/>
                </a:lnTo>
                <a:lnTo>
                  <a:pt x="961644" y="478813"/>
                </a:lnTo>
                <a:lnTo>
                  <a:pt x="963168" y="478536"/>
                </a:lnTo>
                <a:lnTo>
                  <a:pt x="976884" y="478536"/>
                </a:lnTo>
                <a:lnTo>
                  <a:pt x="975360" y="475488"/>
                </a:lnTo>
                <a:lnTo>
                  <a:pt x="976884" y="474641"/>
                </a:lnTo>
                <a:lnTo>
                  <a:pt x="976884" y="473964"/>
                </a:lnTo>
                <a:close/>
              </a:path>
              <a:path w="1031875" h="490854">
                <a:moveTo>
                  <a:pt x="54673" y="474535"/>
                </a:moveTo>
                <a:lnTo>
                  <a:pt x="53340" y="478536"/>
                </a:lnTo>
                <a:lnTo>
                  <a:pt x="56388" y="475488"/>
                </a:lnTo>
                <a:lnTo>
                  <a:pt x="54673" y="474535"/>
                </a:lnTo>
                <a:close/>
              </a:path>
              <a:path w="1031875" h="490854">
                <a:moveTo>
                  <a:pt x="54864" y="473964"/>
                </a:moveTo>
                <a:lnTo>
                  <a:pt x="54673" y="474535"/>
                </a:lnTo>
                <a:lnTo>
                  <a:pt x="56388" y="475488"/>
                </a:lnTo>
                <a:lnTo>
                  <a:pt x="53340" y="478536"/>
                </a:lnTo>
                <a:lnTo>
                  <a:pt x="68580" y="478536"/>
                </a:lnTo>
                <a:lnTo>
                  <a:pt x="54864" y="473964"/>
                </a:lnTo>
                <a:close/>
              </a:path>
              <a:path w="1031875" h="490854">
                <a:moveTo>
                  <a:pt x="976884" y="474641"/>
                </a:moveTo>
                <a:lnTo>
                  <a:pt x="975360" y="475488"/>
                </a:lnTo>
                <a:lnTo>
                  <a:pt x="976884" y="478536"/>
                </a:lnTo>
                <a:lnTo>
                  <a:pt x="976884" y="474641"/>
                </a:lnTo>
                <a:close/>
              </a:path>
              <a:path w="1031875" h="490854">
                <a:moveTo>
                  <a:pt x="30480" y="457200"/>
                </a:moveTo>
                <a:lnTo>
                  <a:pt x="27432" y="461772"/>
                </a:lnTo>
                <a:lnTo>
                  <a:pt x="32004" y="458724"/>
                </a:lnTo>
                <a:lnTo>
                  <a:pt x="30480" y="457200"/>
                </a:lnTo>
                <a:close/>
              </a:path>
              <a:path w="1031875" h="490854">
                <a:moveTo>
                  <a:pt x="30480" y="457200"/>
                </a:moveTo>
                <a:lnTo>
                  <a:pt x="32004" y="458724"/>
                </a:lnTo>
                <a:lnTo>
                  <a:pt x="27432" y="461772"/>
                </a:lnTo>
                <a:lnTo>
                  <a:pt x="35705" y="461772"/>
                </a:lnTo>
                <a:lnTo>
                  <a:pt x="30480" y="457200"/>
                </a:lnTo>
                <a:close/>
              </a:path>
              <a:path w="1031875" h="490854">
                <a:moveTo>
                  <a:pt x="1001268" y="457200"/>
                </a:moveTo>
                <a:lnTo>
                  <a:pt x="1000397" y="457962"/>
                </a:lnTo>
                <a:lnTo>
                  <a:pt x="999744" y="458724"/>
                </a:lnTo>
                <a:lnTo>
                  <a:pt x="1002792" y="461772"/>
                </a:lnTo>
                <a:lnTo>
                  <a:pt x="1001268" y="457200"/>
                </a:lnTo>
                <a:close/>
              </a:path>
              <a:path w="1031875" h="490854">
                <a:moveTo>
                  <a:pt x="1012589" y="457200"/>
                </a:moveTo>
                <a:lnTo>
                  <a:pt x="1001268" y="457200"/>
                </a:lnTo>
                <a:lnTo>
                  <a:pt x="1002792" y="461772"/>
                </a:lnTo>
                <a:lnTo>
                  <a:pt x="1008670" y="461772"/>
                </a:lnTo>
                <a:lnTo>
                  <a:pt x="1012589" y="457200"/>
                </a:lnTo>
                <a:close/>
              </a:path>
              <a:path w="1031875" h="490854">
                <a:moveTo>
                  <a:pt x="1016508" y="434340"/>
                </a:moveTo>
                <a:lnTo>
                  <a:pt x="1008888" y="448056"/>
                </a:lnTo>
                <a:lnTo>
                  <a:pt x="1000397" y="457962"/>
                </a:lnTo>
                <a:lnTo>
                  <a:pt x="1001268" y="457200"/>
                </a:lnTo>
                <a:lnTo>
                  <a:pt x="1012589" y="457200"/>
                </a:lnTo>
                <a:lnTo>
                  <a:pt x="1016508" y="452628"/>
                </a:lnTo>
                <a:lnTo>
                  <a:pt x="1024128" y="438912"/>
                </a:lnTo>
                <a:lnTo>
                  <a:pt x="1024128" y="437388"/>
                </a:lnTo>
                <a:lnTo>
                  <a:pt x="1024585" y="435864"/>
                </a:lnTo>
                <a:lnTo>
                  <a:pt x="1019556" y="435864"/>
                </a:lnTo>
                <a:lnTo>
                  <a:pt x="1016508" y="434340"/>
                </a:lnTo>
                <a:close/>
              </a:path>
              <a:path w="1031875" h="490854">
                <a:moveTo>
                  <a:pt x="13716" y="434340"/>
                </a:moveTo>
                <a:lnTo>
                  <a:pt x="10668" y="435864"/>
                </a:lnTo>
                <a:lnTo>
                  <a:pt x="14562" y="435864"/>
                </a:lnTo>
                <a:lnTo>
                  <a:pt x="13716" y="434340"/>
                </a:lnTo>
                <a:close/>
              </a:path>
              <a:path w="1031875" h="490854">
                <a:moveTo>
                  <a:pt x="14782" y="434340"/>
                </a:moveTo>
                <a:lnTo>
                  <a:pt x="13716" y="434340"/>
                </a:lnTo>
                <a:lnTo>
                  <a:pt x="14562" y="435864"/>
                </a:lnTo>
                <a:lnTo>
                  <a:pt x="15240" y="435864"/>
                </a:lnTo>
                <a:lnTo>
                  <a:pt x="14782" y="434340"/>
                </a:lnTo>
                <a:close/>
              </a:path>
              <a:path w="1031875" h="490854">
                <a:moveTo>
                  <a:pt x="1019833" y="420624"/>
                </a:moveTo>
                <a:lnTo>
                  <a:pt x="1019556" y="420624"/>
                </a:lnTo>
                <a:lnTo>
                  <a:pt x="1014984" y="435864"/>
                </a:lnTo>
                <a:lnTo>
                  <a:pt x="1015661" y="435864"/>
                </a:lnTo>
                <a:lnTo>
                  <a:pt x="1016508" y="434340"/>
                </a:lnTo>
                <a:lnTo>
                  <a:pt x="1025042" y="434340"/>
                </a:lnTo>
                <a:lnTo>
                  <a:pt x="1028700" y="422148"/>
                </a:lnTo>
                <a:lnTo>
                  <a:pt x="1019556" y="422148"/>
                </a:lnTo>
                <a:lnTo>
                  <a:pt x="1019833" y="420624"/>
                </a:lnTo>
                <a:close/>
              </a:path>
              <a:path w="1031875" h="490854">
                <a:moveTo>
                  <a:pt x="1025042" y="434340"/>
                </a:moveTo>
                <a:lnTo>
                  <a:pt x="1016508" y="434340"/>
                </a:lnTo>
                <a:lnTo>
                  <a:pt x="1019556" y="435864"/>
                </a:lnTo>
                <a:lnTo>
                  <a:pt x="1024585" y="435864"/>
                </a:lnTo>
                <a:lnTo>
                  <a:pt x="1025042" y="434340"/>
                </a:lnTo>
                <a:close/>
              </a:path>
              <a:path w="1031875" h="490854">
                <a:moveTo>
                  <a:pt x="10529" y="420624"/>
                </a:moveTo>
                <a:lnTo>
                  <a:pt x="6096" y="420624"/>
                </a:lnTo>
                <a:lnTo>
                  <a:pt x="10668" y="422148"/>
                </a:lnTo>
                <a:lnTo>
                  <a:pt x="10529" y="420624"/>
                </a:lnTo>
                <a:close/>
              </a:path>
              <a:path w="1031875" h="490854">
                <a:moveTo>
                  <a:pt x="10668" y="420624"/>
                </a:moveTo>
                <a:lnTo>
                  <a:pt x="10529" y="420624"/>
                </a:lnTo>
                <a:lnTo>
                  <a:pt x="10668" y="422148"/>
                </a:lnTo>
                <a:lnTo>
                  <a:pt x="11125" y="422148"/>
                </a:lnTo>
                <a:lnTo>
                  <a:pt x="10668" y="420624"/>
                </a:lnTo>
                <a:close/>
              </a:path>
              <a:path w="1031875" h="490854">
                <a:moveTo>
                  <a:pt x="1015555" y="54673"/>
                </a:moveTo>
                <a:lnTo>
                  <a:pt x="1014984" y="54864"/>
                </a:lnTo>
                <a:lnTo>
                  <a:pt x="1019556" y="68580"/>
                </a:lnTo>
                <a:lnTo>
                  <a:pt x="1022604" y="85344"/>
                </a:lnTo>
                <a:lnTo>
                  <a:pt x="1022604" y="405384"/>
                </a:lnTo>
                <a:lnTo>
                  <a:pt x="1019556" y="422148"/>
                </a:lnTo>
                <a:lnTo>
                  <a:pt x="1024128" y="420624"/>
                </a:lnTo>
                <a:lnTo>
                  <a:pt x="1028700" y="420624"/>
                </a:lnTo>
                <a:lnTo>
                  <a:pt x="1031747" y="403860"/>
                </a:lnTo>
                <a:lnTo>
                  <a:pt x="1031747" y="83820"/>
                </a:lnTo>
                <a:lnTo>
                  <a:pt x="1028700" y="67056"/>
                </a:lnTo>
                <a:lnTo>
                  <a:pt x="1025144" y="56388"/>
                </a:lnTo>
                <a:lnTo>
                  <a:pt x="1016508" y="56388"/>
                </a:lnTo>
                <a:lnTo>
                  <a:pt x="1015555" y="54673"/>
                </a:lnTo>
                <a:close/>
              </a:path>
              <a:path w="1031875" h="490854">
                <a:moveTo>
                  <a:pt x="1028700" y="420624"/>
                </a:moveTo>
                <a:lnTo>
                  <a:pt x="1024128" y="420624"/>
                </a:lnTo>
                <a:lnTo>
                  <a:pt x="1019556" y="422148"/>
                </a:lnTo>
                <a:lnTo>
                  <a:pt x="1028700" y="422148"/>
                </a:lnTo>
                <a:lnTo>
                  <a:pt x="1028700" y="420624"/>
                </a:lnTo>
                <a:close/>
              </a:path>
              <a:path w="1031875" h="490854">
                <a:moveTo>
                  <a:pt x="10668" y="53340"/>
                </a:moveTo>
                <a:lnTo>
                  <a:pt x="13716" y="56388"/>
                </a:lnTo>
                <a:lnTo>
                  <a:pt x="14668" y="54673"/>
                </a:lnTo>
                <a:lnTo>
                  <a:pt x="10668" y="53340"/>
                </a:lnTo>
                <a:close/>
              </a:path>
              <a:path w="1031875" h="490854">
                <a:moveTo>
                  <a:pt x="14668" y="54673"/>
                </a:moveTo>
                <a:lnTo>
                  <a:pt x="13716" y="56388"/>
                </a:lnTo>
                <a:lnTo>
                  <a:pt x="14732" y="56388"/>
                </a:lnTo>
                <a:lnTo>
                  <a:pt x="15240" y="54864"/>
                </a:lnTo>
                <a:lnTo>
                  <a:pt x="14668" y="54673"/>
                </a:lnTo>
                <a:close/>
              </a:path>
              <a:path w="1031875" h="490854">
                <a:moveTo>
                  <a:pt x="1019556" y="53340"/>
                </a:moveTo>
                <a:lnTo>
                  <a:pt x="1015555" y="54673"/>
                </a:lnTo>
                <a:lnTo>
                  <a:pt x="1016508" y="56388"/>
                </a:lnTo>
                <a:lnTo>
                  <a:pt x="1019556" y="53340"/>
                </a:lnTo>
                <a:close/>
              </a:path>
              <a:path w="1031875" h="490854">
                <a:moveTo>
                  <a:pt x="1024128" y="53340"/>
                </a:moveTo>
                <a:lnTo>
                  <a:pt x="1019556" y="53340"/>
                </a:lnTo>
                <a:lnTo>
                  <a:pt x="1016508" y="56388"/>
                </a:lnTo>
                <a:lnTo>
                  <a:pt x="1025144" y="56388"/>
                </a:lnTo>
                <a:lnTo>
                  <a:pt x="1024128" y="53340"/>
                </a:lnTo>
                <a:close/>
              </a:path>
              <a:path w="1031875" h="490854">
                <a:moveTo>
                  <a:pt x="15409" y="53340"/>
                </a:moveTo>
                <a:lnTo>
                  <a:pt x="10668" y="53340"/>
                </a:lnTo>
                <a:lnTo>
                  <a:pt x="14668" y="54673"/>
                </a:lnTo>
                <a:lnTo>
                  <a:pt x="15409" y="53340"/>
                </a:lnTo>
                <a:close/>
              </a:path>
              <a:path w="1031875" h="490854">
                <a:moveTo>
                  <a:pt x="1000159" y="31034"/>
                </a:moveTo>
                <a:lnTo>
                  <a:pt x="1008888" y="42672"/>
                </a:lnTo>
                <a:lnTo>
                  <a:pt x="1015555" y="54673"/>
                </a:lnTo>
                <a:lnTo>
                  <a:pt x="1019556" y="53340"/>
                </a:lnTo>
                <a:lnTo>
                  <a:pt x="1024128" y="53340"/>
                </a:lnTo>
                <a:lnTo>
                  <a:pt x="1024128" y="51816"/>
                </a:lnTo>
                <a:lnTo>
                  <a:pt x="1016508" y="38100"/>
                </a:lnTo>
                <a:lnTo>
                  <a:pt x="1011936" y="32004"/>
                </a:lnTo>
                <a:lnTo>
                  <a:pt x="1001268" y="32004"/>
                </a:lnTo>
                <a:lnTo>
                  <a:pt x="1000159" y="31034"/>
                </a:lnTo>
                <a:close/>
              </a:path>
              <a:path w="1031875" h="490854">
                <a:moveTo>
                  <a:pt x="27432" y="27432"/>
                </a:moveTo>
                <a:lnTo>
                  <a:pt x="30480" y="32004"/>
                </a:lnTo>
                <a:lnTo>
                  <a:pt x="31292" y="31292"/>
                </a:lnTo>
                <a:lnTo>
                  <a:pt x="32004" y="30480"/>
                </a:lnTo>
                <a:lnTo>
                  <a:pt x="27432" y="27432"/>
                </a:lnTo>
                <a:close/>
              </a:path>
              <a:path w="1031875" h="490854">
                <a:moveTo>
                  <a:pt x="31292" y="31292"/>
                </a:moveTo>
                <a:lnTo>
                  <a:pt x="30480" y="32004"/>
                </a:lnTo>
                <a:lnTo>
                  <a:pt x="30670" y="32004"/>
                </a:lnTo>
                <a:lnTo>
                  <a:pt x="31292" y="31292"/>
                </a:lnTo>
                <a:close/>
              </a:path>
              <a:path w="1031875" h="490854">
                <a:moveTo>
                  <a:pt x="1002792" y="27432"/>
                </a:moveTo>
                <a:lnTo>
                  <a:pt x="999744" y="30480"/>
                </a:lnTo>
                <a:lnTo>
                  <a:pt x="1000159" y="31034"/>
                </a:lnTo>
                <a:lnTo>
                  <a:pt x="1001268" y="32004"/>
                </a:lnTo>
                <a:lnTo>
                  <a:pt x="1002792" y="27432"/>
                </a:lnTo>
                <a:close/>
              </a:path>
              <a:path w="1031875" h="490854">
                <a:moveTo>
                  <a:pt x="1008507" y="27432"/>
                </a:moveTo>
                <a:lnTo>
                  <a:pt x="1002792" y="27432"/>
                </a:lnTo>
                <a:lnTo>
                  <a:pt x="1001268" y="32004"/>
                </a:lnTo>
                <a:lnTo>
                  <a:pt x="1011936" y="32004"/>
                </a:lnTo>
                <a:lnTo>
                  <a:pt x="1008507" y="27432"/>
                </a:lnTo>
                <a:close/>
              </a:path>
              <a:path w="1031875" h="490854">
                <a:moveTo>
                  <a:pt x="35705" y="27432"/>
                </a:moveTo>
                <a:lnTo>
                  <a:pt x="27432" y="27432"/>
                </a:lnTo>
                <a:lnTo>
                  <a:pt x="32004" y="30480"/>
                </a:lnTo>
                <a:lnTo>
                  <a:pt x="31292" y="31292"/>
                </a:lnTo>
                <a:lnTo>
                  <a:pt x="35705" y="27432"/>
                </a:lnTo>
                <a:close/>
              </a:path>
              <a:path w="1031875" h="490854">
                <a:moveTo>
                  <a:pt x="979932" y="6096"/>
                </a:moveTo>
                <a:lnTo>
                  <a:pt x="961644" y="6096"/>
                </a:lnTo>
                <a:lnTo>
                  <a:pt x="963168" y="10668"/>
                </a:lnTo>
                <a:lnTo>
                  <a:pt x="976884" y="10668"/>
                </a:lnTo>
                <a:lnTo>
                  <a:pt x="976884" y="14562"/>
                </a:lnTo>
                <a:lnTo>
                  <a:pt x="989076" y="21336"/>
                </a:lnTo>
                <a:lnTo>
                  <a:pt x="1000159" y="31034"/>
                </a:lnTo>
                <a:lnTo>
                  <a:pt x="999744" y="30480"/>
                </a:lnTo>
                <a:lnTo>
                  <a:pt x="1002792" y="27432"/>
                </a:lnTo>
                <a:lnTo>
                  <a:pt x="1008507" y="27432"/>
                </a:lnTo>
                <a:lnTo>
                  <a:pt x="1007364" y="25908"/>
                </a:lnTo>
                <a:lnTo>
                  <a:pt x="1005840" y="24384"/>
                </a:lnTo>
                <a:lnTo>
                  <a:pt x="993647" y="13716"/>
                </a:lnTo>
                <a:lnTo>
                  <a:pt x="979932" y="6096"/>
                </a:lnTo>
                <a:close/>
              </a:path>
              <a:path w="1031875" h="490854">
                <a:moveTo>
                  <a:pt x="68580" y="10668"/>
                </a:moveTo>
                <a:lnTo>
                  <a:pt x="53340" y="10668"/>
                </a:lnTo>
                <a:lnTo>
                  <a:pt x="56388" y="13716"/>
                </a:lnTo>
                <a:lnTo>
                  <a:pt x="54673" y="14668"/>
                </a:lnTo>
                <a:lnTo>
                  <a:pt x="54864" y="15240"/>
                </a:lnTo>
                <a:lnTo>
                  <a:pt x="68580" y="10668"/>
                </a:lnTo>
                <a:close/>
              </a:path>
              <a:path w="1031875" h="490854">
                <a:moveTo>
                  <a:pt x="961644" y="10529"/>
                </a:moveTo>
                <a:lnTo>
                  <a:pt x="961644" y="10668"/>
                </a:lnTo>
                <a:lnTo>
                  <a:pt x="976884" y="15240"/>
                </a:lnTo>
                <a:lnTo>
                  <a:pt x="976884" y="14562"/>
                </a:lnTo>
                <a:lnTo>
                  <a:pt x="975360" y="13716"/>
                </a:lnTo>
                <a:lnTo>
                  <a:pt x="976884" y="10668"/>
                </a:lnTo>
                <a:lnTo>
                  <a:pt x="963168" y="10668"/>
                </a:lnTo>
                <a:lnTo>
                  <a:pt x="961644" y="10529"/>
                </a:lnTo>
                <a:close/>
              </a:path>
              <a:path w="1031875" h="490854">
                <a:moveTo>
                  <a:pt x="53340" y="10668"/>
                </a:moveTo>
                <a:lnTo>
                  <a:pt x="54673" y="14668"/>
                </a:lnTo>
                <a:lnTo>
                  <a:pt x="56388" y="13716"/>
                </a:lnTo>
                <a:lnTo>
                  <a:pt x="53340" y="10668"/>
                </a:lnTo>
                <a:close/>
              </a:path>
              <a:path w="1031875" h="490854">
                <a:moveTo>
                  <a:pt x="976884" y="10668"/>
                </a:moveTo>
                <a:lnTo>
                  <a:pt x="975360" y="13716"/>
                </a:lnTo>
                <a:lnTo>
                  <a:pt x="976884" y="14562"/>
                </a:lnTo>
                <a:lnTo>
                  <a:pt x="976884" y="10668"/>
                </a:lnTo>
                <a:close/>
              </a:path>
              <a:path w="1031875" h="490854">
                <a:moveTo>
                  <a:pt x="961644" y="6096"/>
                </a:moveTo>
                <a:lnTo>
                  <a:pt x="961644" y="10529"/>
                </a:lnTo>
                <a:lnTo>
                  <a:pt x="963168" y="10668"/>
                </a:lnTo>
                <a:lnTo>
                  <a:pt x="961644" y="6096"/>
                </a:lnTo>
                <a:close/>
              </a:path>
              <a:path w="1031875" h="490854">
                <a:moveTo>
                  <a:pt x="961644" y="9144"/>
                </a:moveTo>
                <a:lnTo>
                  <a:pt x="946404" y="9144"/>
                </a:lnTo>
                <a:lnTo>
                  <a:pt x="961644" y="10529"/>
                </a:lnTo>
                <a:lnTo>
                  <a:pt x="961644" y="9144"/>
                </a:lnTo>
                <a:close/>
              </a:path>
              <a:path w="1031875" h="490854">
                <a:moveTo>
                  <a:pt x="944880" y="0"/>
                </a:moveTo>
                <a:lnTo>
                  <a:pt x="83820" y="0"/>
                </a:lnTo>
                <a:lnTo>
                  <a:pt x="67056" y="1524"/>
                </a:lnTo>
                <a:lnTo>
                  <a:pt x="53340" y="6096"/>
                </a:lnTo>
                <a:lnTo>
                  <a:pt x="978408" y="6096"/>
                </a:lnTo>
                <a:lnTo>
                  <a:pt x="963168" y="1524"/>
                </a:lnTo>
                <a:lnTo>
                  <a:pt x="961644" y="1524"/>
                </a:lnTo>
                <a:lnTo>
                  <a:pt x="944880" y="0"/>
                </a:lnTo>
                <a:close/>
              </a:path>
            </a:pathLst>
          </a:custGeom>
          <a:solidFill>
            <a:srgbClr val="000000"/>
          </a:solidFill>
        </p:spPr>
        <p:txBody>
          <a:bodyPr wrap="square" lIns="0" tIns="0" rIns="0" bIns="0" rtlCol="0"/>
          <a:lstStyle/>
          <a:p/>
        </p:txBody>
      </p:sp>
      <p:sp>
        <p:nvSpPr>
          <p:cNvPr id="5" name="object 5"/>
          <p:cNvSpPr txBox="1"/>
          <p:nvPr/>
        </p:nvSpPr>
        <p:spPr>
          <a:xfrm>
            <a:off x="1220216" y="7132993"/>
            <a:ext cx="880110" cy="367030"/>
          </a:xfrm>
          <a:prstGeom prst="rect">
            <a:avLst/>
          </a:prstGeom>
        </p:spPr>
        <p:txBody>
          <a:bodyPr wrap="square" lIns="0" tIns="0" rIns="0" bIns="0" rtlCol="0" vert="horz">
            <a:spAutoFit/>
          </a:bodyPr>
          <a:lstStyle/>
          <a:p>
            <a:pPr marL="18415" marR="5080" indent="-6350">
              <a:lnSpc>
                <a:spcPts val="1420"/>
              </a:lnSpc>
            </a:pPr>
            <a:r>
              <a:rPr dirty="0" sz="1200" spc="-5" b="1">
                <a:latin typeface="Times New Roman"/>
                <a:cs typeface="Times New Roman"/>
              </a:rPr>
              <a:t>Requirement  Specification</a:t>
            </a:r>
            <a:endParaRPr sz="1200">
              <a:latin typeface="Times New Roman"/>
              <a:cs typeface="Times New Roman"/>
            </a:endParaRPr>
          </a:p>
        </p:txBody>
      </p:sp>
      <p:sp>
        <p:nvSpPr>
          <p:cNvPr id="6" name="object 6"/>
          <p:cNvSpPr/>
          <p:nvPr/>
        </p:nvSpPr>
        <p:spPr>
          <a:xfrm>
            <a:off x="2395727" y="7077621"/>
            <a:ext cx="1015365" cy="490855"/>
          </a:xfrm>
          <a:custGeom>
            <a:avLst/>
            <a:gdLst/>
            <a:ahLst/>
            <a:cxnLst/>
            <a:rect l="l" t="t" r="r" b="b"/>
            <a:pathLst>
              <a:path w="1015364" h="490854">
                <a:moveTo>
                  <a:pt x="961644" y="483108"/>
                </a:moveTo>
                <a:lnTo>
                  <a:pt x="53340" y="483108"/>
                </a:lnTo>
                <a:lnTo>
                  <a:pt x="67056" y="487680"/>
                </a:lnTo>
                <a:lnTo>
                  <a:pt x="83820" y="490728"/>
                </a:lnTo>
                <a:lnTo>
                  <a:pt x="928116" y="490728"/>
                </a:lnTo>
                <a:lnTo>
                  <a:pt x="944880" y="487680"/>
                </a:lnTo>
                <a:lnTo>
                  <a:pt x="946404" y="487680"/>
                </a:lnTo>
                <a:lnTo>
                  <a:pt x="961644" y="483108"/>
                </a:lnTo>
                <a:close/>
              </a:path>
              <a:path w="1015364" h="490854">
                <a:moveTo>
                  <a:pt x="944880" y="6096"/>
                </a:moveTo>
                <a:lnTo>
                  <a:pt x="51816" y="6096"/>
                </a:lnTo>
                <a:lnTo>
                  <a:pt x="38100" y="13716"/>
                </a:lnTo>
                <a:lnTo>
                  <a:pt x="25908" y="24384"/>
                </a:lnTo>
                <a:lnTo>
                  <a:pt x="24384" y="25908"/>
                </a:lnTo>
                <a:lnTo>
                  <a:pt x="13716" y="38100"/>
                </a:lnTo>
                <a:lnTo>
                  <a:pt x="6096" y="51816"/>
                </a:lnTo>
                <a:lnTo>
                  <a:pt x="6096" y="53340"/>
                </a:lnTo>
                <a:lnTo>
                  <a:pt x="1524" y="67056"/>
                </a:lnTo>
                <a:lnTo>
                  <a:pt x="0" y="83820"/>
                </a:lnTo>
                <a:lnTo>
                  <a:pt x="0" y="403860"/>
                </a:lnTo>
                <a:lnTo>
                  <a:pt x="1524" y="420624"/>
                </a:lnTo>
                <a:lnTo>
                  <a:pt x="1524" y="422148"/>
                </a:lnTo>
                <a:lnTo>
                  <a:pt x="6096" y="437388"/>
                </a:lnTo>
                <a:lnTo>
                  <a:pt x="6096" y="438912"/>
                </a:lnTo>
                <a:lnTo>
                  <a:pt x="13716" y="452628"/>
                </a:lnTo>
                <a:lnTo>
                  <a:pt x="25908" y="464820"/>
                </a:lnTo>
                <a:lnTo>
                  <a:pt x="38100" y="475488"/>
                </a:lnTo>
                <a:lnTo>
                  <a:pt x="51816" y="483108"/>
                </a:lnTo>
                <a:lnTo>
                  <a:pt x="944880" y="483108"/>
                </a:lnTo>
                <a:lnTo>
                  <a:pt x="944880" y="481584"/>
                </a:lnTo>
                <a:lnTo>
                  <a:pt x="85344" y="481584"/>
                </a:lnTo>
                <a:lnTo>
                  <a:pt x="68580" y="478536"/>
                </a:lnTo>
                <a:lnTo>
                  <a:pt x="53340" y="478536"/>
                </a:lnTo>
                <a:lnTo>
                  <a:pt x="54673" y="474535"/>
                </a:lnTo>
                <a:lnTo>
                  <a:pt x="42672" y="467868"/>
                </a:lnTo>
                <a:lnTo>
                  <a:pt x="35705" y="461772"/>
                </a:lnTo>
                <a:lnTo>
                  <a:pt x="27432" y="461772"/>
                </a:lnTo>
                <a:lnTo>
                  <a:pt x="30480" y="457200"/>
                </a:lnTo>
                <a:lnTo>
                  <a:pt x="21336" y="448056"/>
                </a:lnTo>
                <a:lnTo>
                  <a:pt x="14562" y="435864"/>
                </a:lnTo>
                <a:lnTo>
                  <a:pt x="10668" y="435864"/>
                </a:lnTo>
                <a:lnTo>
                  <a:pt x="13716" y="434340"/>
                </a:lnTo>
                <a:lnTo>
                  <a:pt x="14782" y="434340"/>
                </a:lnTo>
                <a:lnTo>
                  <a:pt x="11125" y="422148"/>
                </a:lnTo>
                <a:lnTo>
                  <a:pt x="10668" y="422148"/>
                </a:lnTo>
                <a:lnTo>
                  <a:pt x="6096" y="420624"/>
                </a:lnTo>
                <a:lnTo>
                  <a:pt x="10529" y="420624"/>
                </a:lnTo>
                <a:lnTo>
                  <a:pt x="9144" y="405384"/>
                </a:lnTo>
                <a:lnTo>
                  <a:pt x="9144" y="85344"/>
                </a:lnTo>
                <a:lnTo>
                  <a:pt x="10668" y="68580"/>
                </a:lnTo>
                <a:lnTo>
                  <a:pt x="14732" y="56388"/>
                </a:lnTo>
                <a:lnTo>
                  <a:pt x="13716" y="56388"/>
                </a:lnTo>
                <a:lnTo>
                  <a:pt x="10668" y="53340"/>
                </a:lnTo>
                <a:lnTo>
                  <a:pt x="15409" y="53340"/>
                </a:lnTo>
                <a:lnTo>
                  <a:pt x="21336" y="42672"/>
                </a:lnTo>
                <a:lnTo>
                  <a:pt x="30670" y="32004"/>
                </a:lnTo>
                <a:lnTo>
                  <a:pt x="30480" y="32004"/>
                </a:lnTo>
                <a:lnTo>
                  <a:pt x="27432" y="27432"/>
                </a:lnTo>
                <a:lnTo>
                  <a:pt x="35705" y="27432"/>
                </a:lnTo>
                <a:lnTo>
                  <a:pt x="42672" y="21336"/>
                </a:lnTo>
                <a:lnTo>
                  <a:pt x="54673" y="14668"/>
                </a:lnTo>
                <a:lnTo>
                  <a:pt x="53340" y="10668"/>
                </a:lnTo>
                <a:lnTo>
                  <a:pt x="68580" y="10668"/>
                </a:lnTo>
                <a:lnTo>
                  <a:pt x="85344" y="9144"/>
                </a:lnTo>
                <a:lnTo>
                  <a:pt x="944880" y="9144"/>
                </a:lnTo>
                <a:lnTo>
                  <a:pt x="944880" y="6096"/>
                </a:lnTo>
                <a:close/>
              </a:path>
              <a:path w="1015364" h="490854">
                <a:moveTo>
                  <a:pt x="946404" y="478536"/>
                </a:moveTo>
                <a:lnTo>
                  <a:pt x="944880" y="478813"/>
                </a:lnTo>
                <a:lnTo>
                  <a:pt x="944880" y="483108"/>
                </a:lnTo>
                <a:lnTo>
                  <a:pt x="946404" y="478536"/>
                </a:lnTo>
                <a:close/>
              </a:path>
              <a:path w="1015364" h="490854">
                <a:moveTo>
                  <a:pt x="981456" y="458724"/>
                </a:moveTo>
                <a:lnTo>
                  <a:pt x="972312" y="467868"/>
                </a:lnTo>
                <a:lnTo>
                  <a:pt x="960119" y="474641"/>
                </a:lnTo>
                <a:lnTo>
                  <a:pt x="960119" y="478536"/>
                </a:lnTo>
                <a:lnTo>
                  <a:pt x="946404" y="478536"/>
                </a:lnTo>
                <a:lnTo>
                  <a:pt x="944880" y="483108"/>
                </a:lnTo>
                <a:lnTo>
                  <a:pt x="963168" y="483108"/>
                </a:lnTo>
                <a:lnTo>
                  <a:pt x="976884" y="475488"/>
                </a:lnTo>
                <a:lnTo>
                  <a:pt x="990600" y="461772"/>
                </a:lnTo>
                <a:lnTo>
                  <a:pt x="986028" y="461772"/>
                </a:lnTo>
                <a:lnTo>
                  <a:pt x="981456" y="458724"/>
                </a:lnTo>
                <a:close/>
              </a:path>
              <a:path w="1015364" h="490854">
                <a:moveTo>
                  <a:pt x="944880" y="478813"/>
                </a:moveTo>
                <a:lnTo>
                  <a:pt x="929640" y="481584"/>
                </a:lnTo>
                <a:lnTo>
                  <a:pt x="944880" y="481584"/>
                </a:lnTo>
                <a:lnTo>
                  <a:pt x="944880" y="478813"/>
                </a:lnTo>
                <a:close/>
              </a:path>
              <a:path w="1015364" h="490854">
                <a:moveTo>
                  <a:pt x="960119" y="473964"/>
                </a:moveTo>
                <a:lnTo>
                  <a:pt x="944880" y="478536"/>
                </a:lnTo>
                <a:lnTo>
                  <a:pt x="944880" y="478813"/>
                </a:lnTo>
                <a:lnTo>
                  <a:pt x="946404" y="478536"/>
                </a:lnTo>
                <a:lnTo>
                  <a:pt x="960119" y="478536"/>
                </a:lnTo>
                <a:lnTo>
                  <a:pt x="958596" y="475488"/>
                </a:lnTo>
                <a:lnTo>
                  <a:pt x="960119" y="474641"/>
                </a:lnTo>
                <a:lnTo>
                  <a:pt x="960119" y="473964"/>
                </a:lnTo>
                <a:close/>
              </a:path>
              <a:path w="1015364" h="490854">
                <a:moveTo>
                  <a:pt x="54673" y="474535"/>
                </a:moveTo>
                <a:lnTo>
                  <a:pt x="53340" y="478536"/>
                </a:lnTo>
                <a:lnTo>
                  <a:pt x="56388" y="475488"/>
                </a:lnTo>
                <a:lnTo>
                  <a:pt x="54673" y="474535"/>
                </a:lnTo>
                <a:close/>
              </a:path>
              <a:path w="1015364" h="490854">
                <a:moveTo>
                  <a:pt x="54864" y="473964"/>
                </a:moveTo>
                <a:lnTo>
                  <a:pt x="54673" y="474535"/>
                </a:lnTo>
                <a:lnTo>
                  <a:pt x="56388" y="475488"/>
                </a:lnTo>
                <a:lnTo>
                  <a:pt x="53340" y="478536"/>
                </a:lnTo>
                <a:lnTo>
                  <a:pt x="68580" y="478536"/>
                </a:lnTo>
                <a:lnTo>
                  <a:pt x="54864" y="473964"/>
                </a:lnTo>
                <a:close/>
              </a:path>
              <a:path w="1015364" h="490854">
                <a:moveTo>
                  <a:pt x="960119" y="474641"/>
                </a:moveTo>
                <a:lnTo>
                  <a:pt x="958596" y="475488"/>
                </a:lnTo>
                <a:lnTo>
                  <a:pt x="960119" y="478536"/>
                </a:lnTo>
                <a:lnTo>
                  <a:pt x="960119" y="474641"/>
                </a:lnTo>
                <a:close/>
              </a:path>
              <a:path w="1015364" h="490854">
                <a:moveTo>
                  <a:pt x="30480" y="457200"/>
                </a:moveTo>
                <a:lnTo>
                  <a:pt x="27432" y="461772"/>
                </a:lnTo>
                <a:lnTo>
                  <a:pt x="32004" y="458724"/>
                </a:lnTo>
                <a:lnTo>
                  <a:pt x="30480" y="457200"/>
                </a:lnTo>
                <a:close/>
              </a:path>
              <a:path w="1015364" h="490854">
                <a:moveTo>
                  <a:pt x="30480" y="457200"/>
                </a:moveTo>
                <a:lnTo>
                  <a:pt x="32004" y="458724"/>
                </a:lnTo>
                <a:lnTo>
                  <a:pt x="27432" y="461772"/>
                </a:lnTo>
                <a:lnTo>
                  <a:pt x="35705" y="461772"/>
                </a:lnTo>
                <a:lnTo>
                  <a:pt x="30480" y="457200"/>
                </a:lnTo>
                <a:close/>
              </a:path>
              <a:path w="1015364" h="490854">
                <a:moveTo>
                  <a:pt x="982980" y="457200"/>
                </a:moveTo>
                <a:lnTo>
                  <a:pt x="981456" y="458724"/>
                </a:lnTo>
                <a:lnTo>
                  <a:pt x="986028" y="461772"/>
                </a:lnTo>
                <a:lnTo>
                  <a:pt x="982980" y="457200"/>
                </a:lnTo>
                <a:close/>
              </a:path>
              <a:path w="1015364" h="490854">
                <a:moveTo>
                  <a:pt x="999744" y="434340"/>
                </a:moveTo>
                <a:lnTo>
                  <a:pt x="992124" y="448056"/>
                </a:lnTo>
                <a:lnTo>
                  <a:pt x="982980" y="457200"/>
                </a:lnTo>
                <a:lnTo>
                  <a:pt x="986028" y="461772"/>
                </a:lnTo>
                <a:lnTo>
                  <a:pt x="990600" y="461772"/>
                </a:lnTo>
                <a:lnTo>
                  <a:pt x="999744" y="452628"/>
                </a:lnTo>
                <a:lnTo>
                  <a:pt x="1007364" y="438912"/>
                </a:lnTo>
                <a:lnTo>
                  <a:pt x="1007364" y="437388"/>
                </a:lnTo>
                <a:lnTo>
                  <a:pt x="1007821" y="435864"/>
                </a:lnTo>
                <a:lnTo>
                  <a:pt x="1002792" y="435864"/>
                </a:lnTo>
                <a:lnTo>
                  <a:pt x="999744" y="434340"/>
                </a:lnTo>
                <a:close/>
              </a:path>
              <a:path w="1015364" h="490854">
                <a:moveTo>
                  <a:pt x="13716" y="434340"/>
                </a:moveTo>
                <a:lnTo>
                  <a:pt x="10668" y="435864"/>
                </a:lnTo>
                <a:lnTo>
                  <a:pt x="14562" y="435864"/>
                </a:lnTo>
                <a:lnTo>
                  <a:pt x="13716" y="434340"/>
                </a:lnTo>
                <a:close/>
              </a:path>
              <a:path w="1015364" h="490854">
                <a:moveTo>
                  <a:pt x="14782" y="434340"/>
                </a:moveTo>
                <a:lnTo>
                  <a:pt x="13716" y="434340"/>
                </a:lnTo>
                <a:lnTo>
                  <a:pt x="14562" y="435864"/>
                </a:lnTo>
                <a:lnTo>
                  <a:pt x="15240" y="435864"/>
                </a:lnTo>
                <a:lnTo>
                  <a:pt x="14782" y="434340"/>
                </a:lnTo>
                <a:close/>
              </a:path>
              <a:path w="1015364" h="490854">
                <a:moveTo>
                  <a:pt x="1003069" y="420624"/>
                </a:moveTo>
                <a:lnTo>
                  <a:pt x="1002792" y="420624"/>
                </a:lnTo>
                <a:lnTo>
                  <a:pt x="998219" y="435864"/>
                </a:lnTo>
                <a:lnTo>
                  <a:pt x="998897" y="435864"/>
                </a:lnTo>
                <a:lnTo>
                  <a:pt x="999744" y="434340"/>
                </a:lnTo>
                <a:lnTo>
                  <a:pt x="1008278" y="434340"/>
                </a:lnTo>
                <a:lnTo>
                  <a:pt x="1011936" y="422148"/>
                </a:lnTo>
                <a:lnTo>
                  <a:pt x="1002792" y="422148"/>
                </a:lnTo>
                <a:lnTo>
                  <a:pt x="1003069" y="420624"/>
                </a:lnTo>
                <a:close/>
              </a:path>
              <a:path w="1015364" h="490854">
                <a:moveTo>
                  <a:pt x="1008278" y="434340"/>
                </a:moveTo>
                <a:lnTo>
                  <a:pt x="999744" y="434340"/>
                </a:lnTo>
                <a:lnTo>
                  <a:pt x="1002792" y="435864"/>
                </a:lnTo>
                <a:lnTo>
                  <a:pt x="1007821" y="435864"/>
                </a:lnTo>
                <a:lnTo>
                  <a:pt x="1008278" y="434340"/>
                </a:lnTo>
                <a:close/>
              </a:path>
              <a:path w="1015364" h="490854">
                <a:moveTo>
                  <a:pt x="10529" y="420624"/>
                </a:moveTo>
                <a:lnTo>
                  <a:pt x="6096" y="420624"/>
                </a:lnTo>
                <a:lnTo>
                  <a:pt x="10668" y="422148"/>
                </a:lnTo>
                <a:lnTo>
                  <a:pt x="10529" y="420624"/>
                </a:lnTo>
                <a:close/>
              </a:path>
              <a:path w="1015364" h="490854">
                <a:moveTo>
                  <a:pt x="10668" y="420624"/>
                </a:moveTo>
                <a:lnTo>
                  <a:pt x="10529" y="420624"/>
                </a:lnTo>
                <a:lnTo>
                  <a:pt x="10668" y="422148"/>
                </a:lnTo>
                <a:lnTo>
                  <a:pt x="11125" y="422148"/>
                </a:lnTo>
                <a:lnTo>
                  <a:pt x="10668" y="420624"/>
                </a:lnTo>
                <a:close/>
              </a:path>
              <a:path w="1015364" h="490854">
                <a:moveTo>
                  <a:pt x="998791" y="54673"/>
                </a:moveTo>
                <a:lnTo>
                  <a:pt x="998219" y="54864"/>
                </a:lnTo>
                <a:lnTo>
                  <a:pt x="1002792" y="68580"/>
                </a:lnTo>
                <a:lnTo>
                  <a:pt x="1005840" y="85344"/>
                </a:lnTo>
                <a:lnTo>
                  <a:pt x="1005840" y="405384"/>
                </a:lnTo>
                <a:lnTo>
                  <a:pt x="1002792" y="422148"/>
                </a:lnTo>
                <a:lnTo>
                  <a:pt x="1007364" y="420624"/>
                </a:lnTo>
                <a:lnTo>
                  <a:pt x="1011936" y="420624"/>
                </a:lnTo>
                <a:lnTo>
                  <a:pt x="1014984" y="403860"/>
                </a:lnTo>
                <a:lnTo>
                  <a:pt x="1014984" y="83820"/>
                </a:lnTo>
                <a:lnTo>
                  <a:pt x="1011936" y="67056"/>
                </a:lnTo>
                <a:lnTo>
                  <a:pt x="1008380" y="56388"/>
                </a:lnTo>
                <a:lnTo>
                  <a:pt x="999744" y="56388"/>
                </a:lnTo>
                <a:lnTo>
                  <a:pt x="998791" y="54673"/>
                </a:lnTo>
                <a:close/>
              </a:path>
              <a:path w="1015364" h="490854">
                <a:moveTo>
                  <a:pt x="1011936" y="420624"/>
                </a:moveTo>
                <a:lnTo>
                  <a:pt x="1007364" y="420624"/>
                </a:lnTo>
                <a:lnTo>
                  <a:pt x="1002792" y="422148"/>
                </a:lnTo>
                <a:lnTo>
                  <a:pt x="1011936" y="422148"/>
                </a:lnTo>
                <a:lnTo>
                  <a:pt x="1011936" y="420624"/>
                </a:lnTo>
                <a:close/>
              </a:path>
              <a:path w="1015364" h="490854">
                <a:moveTo>
                  <a:pt x="10668" y="53340"/>
                </a:moveTo>
                <a:lnTo>
                  <a:pt x="13716" y="56388"/>
                </a:lnTo>
                <a:lnTo>
                  <a:pt x="14668" y="54673"/>
                </a:lnTo>
                <a:lnTo>
                  <a:pt x="10668" y="53340"/>
                </a:lnTo>
                <a:close/>
              </a:path>
              <a:path w="1015364" h="490854">
                <a:moveTo>
                  <a:pt x="14668" y="54673"/>
                </a:moveTo>
                <a:lnTo>
                  <a:pt x="13716" y="56388"/>
                </a:lnTo>
                <a:lnTo>
                  <a:pt x="14732" y="56388"/>
                </a:lnTo>
                <a:lnTo>
                  <a:pt x="15240" y="54864"/>
                </a:lnTo>
                <a:lnTo>
                  <a:pt x="14668" y="54673"/>
                </a:lnTo>
                <a:close/>
              </a:path>
              <a:path w="1015364" h="490854">
                <a:moveTo>
                  <a:pt x="1002792" y="53340"/>
                </a:moveTo>
                <a:lnTo>
                  <a:pt x="998791" y="54673"/>
                </a:lnTo>
                <a:lnTo>
                  <a:pt x="999744" y="56388"/>
                </a:lnTo>
                <a:lnTo>
                  <a:pt x="1002792" y="53340"/>
                </a:lnTo>
                <a:close/>
              </a:path>
              <a:path w="1015364" h="490854">
                <a:moveTo>
                  <a:pt x="1007364" y="53340"/>
                </a:moveTo>
                <a:lnTo>
                  <a:pt x="1002792" y="53340"/>
                </a:lnTo>
                <a:lnTo>
                  <a:pt x="999744" y="56388"/>
                </a:lnTo>
                <a:lnTo>
                  <a:pt x="1008380" y="56388"/>
                </a:lnTo>
                <a:lnTo>
                  <a:pt x="1007364" y="53340"/>
                </a:lnTo>
                <a:close/>
              </a:path>
              <a:path w="1015364" h="490854">
                <a:moveTo>
                  <a:pt x="15409" y="53340"/>
                </a:moveTo>
                <a:lnTo>
                  <a:pt x="10668" y="53340"/>
                </a:lnTo>
                <a:lnTo>
                  <a:pt x="14668" y="54673"/>
                </a:lnTo>
                <a:lnTo>
                  <a:pt x="15409" y="53340"/>
                </a:lnTo>
                <a:close/>
              </a:path>
              <a:path w="1015364" h="490854">
                <a:moveTo>
                  <a:pt x="981456" y="30480"/>
                </a:moveTo>
                <a:lnTo>
                  <a:pt x="992124" y="42672"/>
                </a:lnTo>
                <a:lnTo>
                  <a:pt x="998791" y="54673"/>
                </a:lnTo>
                <a:lnTo>
                  <a:pt x="1002792" y="53340"/>
                </a:lnTo>
                <a:lnTo>
                  <a:pt x="1007364" y="53340"/>
                </a:lnTo>
                <a:lnTo>
                  <a:pt x="1007364" y="51816"/>
                </a:lnTo>
                <a:lnTo>
                  <a:pt x="999744" y="38100"/>
                </a:lnTo>
                <a:lnTo>
                  <a:pt x="994410" y="32004"/>
                </a:lnTo>
                <a:lnTo>
                  <a:pt x="982980" y="32004"/>
                </a:lnTo>
                <a:lnTo>
                  <a:pt x="981456" y="30480"/>
                </a:lnTo>
                <a:close/>
              </a:path>
              <a:path w="1015364" h="490854">
                <a:moveTo>
                  <a:pt x="27432" y="27432"/>
                </a:moveTo>
                <a:lnTo>
                  <a:pt x="30480" y="32004"/>
                </a:lnTo>
                <a:lnTo>
                  <a:pt x="31292" y="31292"/>
                </a:lnTo>
                <a:lnTo>
                  <a:pt x="32004" y="30480"/>
                </a:lnTo>
                <a:lnTo>
                  <a:pt x="27432" y="27432"/>
                </a:lnTo>
                <a:close/>
              </a:path>
              <a:path w="1015364" h="490854">
                <a:moveTo>
                  <a:pt x="31292" y="31292"/>
                </a:moveTo>
                <a:lnTo>
                  <a:pt x="30480" y="32004"/>
                </a:lnTo>
                <a:lnTo>
                  <a:pt x="30670" y="32004"/>
                </a:lnTo>
                <a:lnTo>
                  <a:pt x="31292" y="31292"/>
                </a:lnTo>
                <a:close/>
              </a:path>
              <a:path w="1015364" h="490854">
                <a:moveTo>
                  <a:pt x="986028" y="27432"/>
                </a:moveTo>
                <a:lnTo>
                  <a:pt x="981456" y="30480"/>
                </a:lnTo>
                <a:lnTo>
                  <a:pt x="982980" y="32004"/>
                </a:lnTo>
                <a:lnTo>
                  <a:pt x="986028" y="27432"/>
                </a:lnTo>
                <a:close/>
              </a:path>
              <a:path w="1015364" h="490854">
                <a:moveTo>
                  <a:pt x="990409" y="27432"/>
                </a:moveTo>
                <a:lnTo>
                  <a:pt x="986028" y="27432"/>
                </a:lnTo>
                <a:lnTo>
                  <a:pt x="982980" y="32004"/>
                </a:lnTo>
                <a:lnTo>
                  <a:pt x="994410" y="32004"/>
                </a:lnTo>
                <a:lnTo>
                  <a:pt x="990409" y="27432"/>
                </a:lnTo>
                <a:close/>
              </a:path>
              <a:path w="1015364" h="490854">
                <a:moveTo>
                  <a:pt x="35705" y="27432"/>
                </a:moveTo>
                <a:lnTo>
                  <a:pt x="27432" y="27432"/>
                </a:lnTo>
                <a:lnTo>
                  <a:pt x="32004" y="30480"/>
                </a:lnTo>
                <a:lnTo>
                  <a:pt x="31292" y="31292"/>
                </a:lnTo>
                <a:lnTo>
                  <a:pt x="35705" y="27432"/>
                </a:lnTo>
                <a:close/>
              </a:path>
              <a:path w="1015364" h="490854">
                <a:moveTo>
                  <a:pt x="963168" y="6096"/>
                </a:moveTo>
                <a:lnTo>
                  <a:pt x="944880" y="6096"/>
                </a:lnTo>
                <a:lnTo>
                  <a:pt x="946404" y="10668"/>
                </a:lnTo>
                <a:lnTo>
                  <a:pt x="960119" y="10668"/>
                </a:lnTo>
                <a:lnTo>
                  <a:pt x="960119" y="14562"/>
                </a:lnTo>
                <a:lnTo>
                  <a:pt x="972312" y="21336"/>
                </a:lnTo>
                <a:lnTo>
                  <a:pt x="981456" y="30480"/>
                </a:lnTo>
                <a:lnTo>
                  <a:pt x="986028" y="27432"/>
                </a:lnTo>
                <a:lnTo>
                  <a:pt x="990409" y="27432"/>
                </a:lnTo>
                <a:lnTo>
                  <a:pt x="989076" y="25908"/>
                </a:lnTo>
                <a:lnTo>
                  <a:pt x="976884" y="13716"/>
                </a:lnTo>
                <a:lnTo>
                  <a:pt x="963168" y="6096"/>
                </a:lnTo>
                <a:close/>
              </a:path>
              <a:path w="1015364" h="490854">
                <a:moveTo>
                  <a:pt x="68580" y="10668"/>
                </a:moveTo>
                <a:lnTo>
                  <a:pt x="53340" y="10668"/>
                </a:lnTo>
                <a:lnTo>
                  <a:pt x="56388" y="13716"/>
                </a:lnTo>
                <a:lnTo>
                  <a:pt x="54673" y="14668"/>
                </a:lnTo>
                <a:lnTo>
                  <a:pt x="54864" y="15240"/>
                </a:lnTo>
                <a:lnTo>
                  <a:pt x="68580" y="10668"/>
                </a:lnTo>
                <a:close/>
              </a:path>
              <a:path w="1015364" h="490854">
                <a:moveTo>
                  <a:pt x="944880" y="10529"/>
                </a:moveTo>
                <a:lnTo>
                  <a:pt x="944880" y="10668"/>
                </a:lnTo>
                <a:lnTo>
                  <a:pt x="960119" y="15240"/>
                </a:lnTo>
                <a:lnTo>
                  <a:pt x="960119" y="14562"/>
                </a:lnTo>
                <a:lnTo>
                  <a:pt x="958596" y="13716"/>
                </a:lnTo>
                <a:lnTo>
                  <a:pt x="960119" y="10668"/>
                </a:lnTo>
                <a:lnTo>
                  <a:pt x="946404" y="10668"/>
                </a:lnTo>
                <a:lnTo>
                  <a:pt x="944880" y="10529"/>
                </a:lnTo>
                <a:close/>
              </a:path>
              <a:path w="1015364" h="490854">
                <a:moveTo>
                  <a:pt x="53340" y="10668"/>
                </a:moveTo>
                <a:lnTo>
                  <a:pt x="54673" y="14668"/>
                </a:lnTo>
                <a:lnTo>
                  <a:pt x="56388" y="13716"/>
                </a:lnTo>
                <a:lnTo>
                  <a:pt x="53340" y="10668"/>
                </a:lnTo>
                <a:close/>
              </a:path>
              <a:path w="1015364" h="490854">
                <a:moveTo>
                  <a:pt x="960119" y="10668"/>
                </a:moveTo>
                <a:lnTo>
                  <a:pt x="958596" y="13716"/>
                </a:lnTo>
                <a:lnTo>
                  <a:pt x="960119" y="14562"/>
                </a:lnTo>
                <a:lnTo>
                  <a:pt x="960119" y="10668"/>
                </a:lnTo>
                <a:close/>
              </a:path>
              <a:path w="1015364" h="490854">
                <a:moveTo>
                  <a:pt x="944880" y="6096"/>
                </a:moveTo>
                <a:lnTo>
                  <a:pt x="944880" y="10529"/>
                </a:lnTo>
                <a:lnTo>
                  <a:pt x="946404" y="10668"/>
                </a:lnTo>
                <a:lnTo>
                  <a:pt x="944880" y="6096"/>
                </a:lnTo>
                <a:close/>
              </a:path>
              <a:path w="1015364" h="490854">
                <a:moveTo>
                  <a:pt x="944880" y="9144"/>
                </a:moveTo>
                <a:lnTo>
                  <a:pt x="929640" y="9144"/>
                </a:lnTo>
                <a:lnTo>
                  <a:pt x="944880" y="10529"/>
                </a:lnTo>
                <a:lnTo>
                  <a:pt x="944880" y="9144"/>
                </a:lnTo>
                <a:close/>
              </a:path>
              <a:path w="1015364" h="490854">
                <a:moveTo>
                  <a:pt x="928116" y="0"/>
                </a:moveTo>
                <a:lnTo>
                  <a:pt x="83820" y="0"/>
                </a:lnTo>
                <a:lnTo>
                  <a:pt x="67056" y="1524"/>
                </a:lnTo>
                <a:lnTo>
                  <a:pt x="53340" y="6096"/>
                </a:lnTo>
                <a:lnTo>
                  <a:pt x="961644" y="6096"/>
                </a:lnTo>
                <a:lnTo>
                  <a:pt x="946404" y="1524"/>
                </a:lnTo>
                <a:lnTo>
                  <a:pt x="944880" y="1524"/>
                </a:lnTo>
                <a:lnTo>
                  <a:pt x="928116" y="0"/>
                </a:lnTo>
                <a:close/>
              </a:path>
            </a:pathLst>
          </a:custGeom>
          <a:solidFill>
            <a:srgbClr val="000000"/>
          </a:solidFill>
        </p:spPr>
        <p:txBody>
          <a:bodyPr wrap="square" lIns="0" tIns="0" rIns="0" bIns="0" rtlCol="0"/>
          <a:lstStyle/>
          <a:p/>
        </p:txBody>
      </p:sp>
      <p:sp>
        <p:nvSpPr>
          <p:cNvPr id="7" name="object 7"/>
          <p:cNvSpPr txBox="1"/>
          <p:nvPr/>
        </p:nvSpPr>
        <p:spPr>
          <a:xfrm>
            <a:off x="2471420" y="7132993"/>
            <a:ext cx="863600" cy="367030"/>
          </a:xfrm>
          <a:prstGeom prst="rect">
            <a:avLst/>
          </a:prstGeom>
        </p:spPr>
        <p:txBody>
          <a:bodyPr wrap="square" lIns="0" tIns="0" rIns="0" bIns="0" rtlCol="0" vert="horz">
            <a:spAutoFit/>
          </a:bodyPr>
          <a:lstStyle/>
          <a:p>
            <a:pPr marL="12700" marR="5080" indent="187325">
              <a:lnSpc>
                <a:spcPts val="1420"/>
              </a:lnSpc>
            </a:pPr>
            <a:r>
              <a:rPr dirty="0" sz="1200" spc="-5" b="1">
                <a:latin typeface="Times New Roman"/>
                <a:cs typeface="Times New Roman"/>
              </a:rPr>
              <a:t>System  Specification</a:t>
            </a:r>
            <a:endParaRPr sz="1200">
              <a:latin typeface="Times New Roman"/>
              <a:cs typeface="Times New Roman"/>
            </a:endParaRPr>
          </a:p>
        </p:txBody>
      </p:sp>
      <p:sp>
        <p:nvSpPr>
          <p:cNvPr id="8" name="object 8"/>
          <p:cNvSpPr/>
          <p:nvPr/>
        </p:nvSpPr>
        <p:spPr>
          <a:xfrm>
            <a:off x="3657600" y="7077621"/>
            <a:ext cx="810895" cy="490855"/>
          </a:xfrm>
          <a:custGeom>
            <a:avLst/>
            <a:gdLst/>
            <a:ahLst/>
            <a:cxnLst/>
            <a:rect l="l" t="t" r="r" b="b"/>
            <a:pathLst>
              <a:path w="810895" h="490854">
                <a:moveTo>
                  <a:pt x="757427" y="483108"/>
                </a:moveTo>
                <a:lnTo>
                  <a:pt x="51815" y="483108"/>
                </a:lnTo>
                <a:lnTo>
                  <a:pt x="67055" y="487680"/>
                </a:lnTo>
                <a:lnTo>
                  <a:pt x="83819" y="490728"/>
                </a:lnTo>
                <a:lnTo>
                  <a:pt x="723899" y="490728"/>
                </a:lnTo>
                <a:lnTo>
                  <a:pt x="740663" y="487680"/>
                </a:lnTo>
                <a:lnTo>
                  <a:pt x="742187" y="487680"/>
                </a:lnTo>
                <a:lnTo>
                  <a:pt x="757427" y="483108"/>
                </a:lnTo>
                <a:close/>
              </a:path>
              <a:path w="810895" h="490854">
                <a:moveTo>
                  <a:pt x="740663" y="6096"/>
                </a:moveTo>
                <a:lnTo>
                  <a:pt x="50291" y="6096"/>
                </a:lnTo>
                <a:lnTo>
                  <a:pt x="36575" y="13716"/>
                </a:lnTo>
                <a:lnTo>
                  <a:pt x="24383" y="24384"/>
                </a:lnTo>
                <a:lnTo>
                  <a:pt x="22859" y="25908"/>
                </a:lnTo>
                <a:lnTo>
                  <a:pt x="13715" y="38100"/>
                </a:lnTo>
                <a:lnTo>
                  <a:pt x="6095" y="51816"/>
                </a:lnTo>
                <a:lnTo>
                  <a:pt x="6095" y="53340"/>
                </a:lnTo>
                <a:lnTo>
                  <a:pt x="1523" y="67056"/>
                </a:lnTo>
                <a:lnTo>
                  <a:pt x="0" y="83820"/>
                </a:lnTo>
                <a:lnTo>
                  <a:pt x="0" y="403860"/>
                </a:lnTo>
                <a:lnTo>
                  <a:pt x="1523" y="420624"/>
                </a:lnTo>
                <a:lnTo>
                  <a:pt x="1523" y="422148"/>
                </a:lnTo>
                <a:lnTo>
                  <a:pt x="6095" y="437388"/>
                </a:lnTo>
                <a:lnTo>
                  <a:pt x="6095" y="438912"/>
                </a:lnTo>
                <a:lnTo>
                  <a:pt x="13715" y="452628"/>
                </a:lnTo>
                <a:lnTo>
                  <a:pt x="22859" y="463296"/>
                </a:lnTo>
                <a:lnTo>
                  <a:pt x="24383" y="464820"/>
                </a:lnTo>
                <a:lnTo>
                  <a:pt x="36575" y="475488"/>
                </a:lnTo>
                <a:lnTo>
                  <a:pt x="50291" y="483108"/>
                </a:lnTo>
                <a:lnTo>
                  <a:pt x="740663" y="483108"/>
                </a:lnTo>
                <a:lnTo>
                  <a:pt x="740663" y="481584"/>
                </a:lnTo>
                <a:lnTo>
                  <a:pt x="85343" y="481584"/>
                </a:lnTo>
                <a:lnTo>
                  <a:pt x="68579" y="478536"/>
                </a:lnTo>
                <a:lnTo>
                  <a:pt x="53339" y="478536"/>
                </a:lnTo>
                <a:lnTo>
                  <a:pt x="53339" y="474641"/>
                </a:lnTo>
                <a:lnTo>
                  <a:pt x="41147" y="467868"/>
                </a:lnTo>
                <a:lnTo>
                  <a:pt x="34181" y="461772"/>
                </a:lnTo>
                <a:lnTo>
                  <a:pt x="27431" y="461772"/>
                </a:lnTo>
                <a:lnTo>
                  <a:pt x="28955" y="457200"/>
                </a:lnTo>
                <a:lnTo>
                  <a:pt x="29173" y="457200"/>
                </a:lnTo>
                <a:lnTo>
                  <a:pt x="21335" y="448056"/>
                </a:lnTo>
                <a:lnTo>
                  <a:pt x="14562" y="435864"/>
                </a:lnTo>
                <a:lnTo>
                  <a:pt x="10667" y="435864"/>
                </a:lnTo>
                <a:lnTo>
                  <a:pt x="13715" y="434340"/>
                </a:lnTo>
                <a:lnTo>
                  <a:pt x="14782" y="434340"/>
                </a:lnTo>
                <a:lnTo>
                  <a:pt x="11125" y="422148"/>
                </a:lnTo>
                <a:lnTo>
                  <a:pt x="10667" y="422148"/>
                </a:lnTo>
                <a:lnTo>
                  <a:pt x="6095" y="420624"/>
                </a:lnTo>
                <a:lnTo>
                  <a:pt x="10529" y="420624"/>
                </a:lnTo>
                <a:lnTo>
                  <a:pt x="9143" y="405384"/>
                </a:lnTo>
                <a:lnTo>
                  <a:pt x="9143" y="85344"/>
                </a:lnTo>
                <a:lnTo>
                  <a:pt x="10667" y="68580"/>
                </a:lnTo>
                <a:lnTo>
                  <a:pt x="14731" y="56388"/>
                </a:lnTo>
                <a:lnTo>
                  <a:pt x="13715" y="56388"/>
                </a:lnTo>
                <a:lnTo>
                  <a:pt x="10667" y="53340"/>
                </a:lnTo>
                <a:lnTo>
                  <a:pt x="15409" y="53340"/>
                </a:lnTo>
                <a:lnTo>
                  <a:pt x="21335" y="42672"/>
                </a:lnTo>
                <a:lnTo>
                  <a:pt x="29336" y="32004"/>
                </a:lnTo>
                <a:lnTo>
                  <a:pt x="28955" y="32004"/>
                </a:lnTo>
                <a:lnTo>
                  <a:pt x="27431" y="27432"/>
                </a:lnTo>
                <a:lnTo>
                  <a:pt x="34181" y="27432"/>
                </a:lnTo>
                <a:lnTo>
                  <a:pt x="41147" y="21336"/>
                </a:lnTo>
                <a:lnTo>
                  <a:pt x="53339" y="14562"/>
                </a:lnTo>
                <a:lnTo>
                  <a:pt x="53339" y="10668"/>
                </a:lnTo>
                <a:lnTo>
                  <a:pt x="68579" y="10668"/>
                </a:lnTo>
                <a:lnTo>
                  <a:pt x="85343" y="9144"/>
                </a:lnTo>
                <a:lnTo>
                  <a:pt x="740663" y="9144"/>
                </a:lnTo>
                <a:lnTo>
                  <a:pt x="740663" y="6096"/>
                </a:lnTo>
                <a:close/>
              </a:path>
              <a:path w="810895" h="490854">
                <a:moveTo>
                  <a:pt x="742187" y="478536"/>
                </a:moveTo>
                <a:lnTo>
                  <a:pt x="740663" y="478813"/>
                </a:lnTo>
                <a:lnTo>
                  <a:pt x="740663" y="483108"/>
                </a:lnTo>
                <a:lnTo>
                  <a:pt x="742187" y="478536"/>
                </a:lnTo>
                <a:close/>
              </a:path>
              <a:path w="810895" h="490854">
                <a:moveTo>
                  <a:pt x="779417" y="457962"/>
                </a:moveTo>
                <a:lnTo>
                  <a:pt x="768095" y="467868"/>
                </a:lnTo>
                <a:lnTo>
                  <a:pt x="755903" y="474641"/>
                </a:lnTo>
                <a:lnTo>
                  <a:pt x="755903" y="478536"/>
                </a:lnTo>
                <a:lnTo>
                  <a:pt x="742187" y="478536"/>
                </a:lnTo>
                <a:lnTo>
                  <a:pt x="740663" y="483108"/>
                </a:lnTo>
                <a:lnTo>
                  <a:pt x="758951" y="483108"/>
                </a:lnTo>
                <a:lnTo>
                  <a:pt x="772667" y="475488"/>
                </a:lnTo>
                <a:lnTo>
                  <a:pt x="784859" y="464820"/>
                </a:lnTo>
                <a:lnTo>
                  <a:pt x="786383" y="463296"/>
                </a:lnTo>
                <a:lnTo>
                  <a:pt x="787690" y="461772"/>
                </a:lnTo>
                <a:lnTo>
                  <a:pt x="781811" y="461772"/>
                </a:lnTo>
                <a:lnTo>
                  <a:pt x="778763" y="458724"/>
                </a:lnTo>
                <a:lnTo>
                  <a:pt x="779417" y="457962"/>
                </a:lnTo>
                <a:close/>
              </a:path>
              <a:path w="810895" h="490854">
                <a:moveTo>
                  <a:pt x="740663" y="478813"/>
                </a:moveTo>
                <a:lnTo>
                  <a:pt x="725423" y="481584"/>
                </a:lnTo>
                <a:lnTo>
                  <a:pt x="740663" y="481584"/>
                </a:lnTo>
                <a:lnTo>
                  <a:pt x="740663" y="478813"/>
                </a:lnTo>
                <a:close/>
              </a:path>
              <a:path w="810895" h="490854">
                <a:moveTo>
                  <a:pt x="755903" y="473964"/>
                </a:moveTo>
                <a:lnTo>
                  <a:pt x="740663" y="478536"/>
                </a:lnTo>
                <a:lnTo>
                  <a:pt x="740663" y="478813"/>
                </a:lnTo>
                <a:lnTo>
                  <a:pt x="742187" y="478536"/>
                </a:lnTo>
                <a:lnTo>
                  <a:pt x="755903" y="478536"/>
                </a:lnTo>
                <a:lnTo>
                  <a:pt x="754379" y="475488"/>
                </a:lnTo>
                <a:lnTo>
                  <a:pt x="755903" y="474641"/>
                </a:lnTo>
                <a:lnTo>
                  <a:pt x="755903" y="473964"/>
                </a:lnTo>
                <a:close/>
              </a:path>
              <a:path w="810895" h="490854">
                <a:moveTo>
                  <a:pt x="53339" y="474641"/>
                </a:moveTo>
                <a:lnTo>
                  <a:pt x="53339" y="478536"/>
                </a:lnTo>
                <a:lnTo>
                  <a:pt x="54863" y="475488"/>
                </a:lnTo>
                <a:lnTo>
                  <a:pt x="53339" y="474641"/>
                </a:lnTo>
                <a:close/>
              </a:path>
              <a:path w="810895" h="490854">
                <a:moveTo>
                  <a:pt x="53339" y="473964"/>
                </a:moveTo>
                <a:lnTo>
                  <a:pt x="53339" y="474641"/>
                </a:lnTo>
                <a:lnTo>
                  <a:pt x="54863" y="475488"/>
                </a:lnTo>
                <a:lnTo>
                  <a:pt x="53339" y="478536"/>
                </a:lnTo>
                <a:lnTo>
                  <a:pt x="68579" y="478536"/>
                </a:lnTo>
                <a:lnTo>
                  <a:pt x="53339" y="473964"/>
                </a:lnTo>
                <a:close/>
              </a:path>
              <a:path w="810895" h="490854">
                <a:moveTo>
                  <a:pt x="755903" y="474641"/>
                </a:moveTo>
                <a:lnTo>
                  <a:pt x="754379" y="475488"/>
                </a:lnTo>
                <a:lnTo>
                  <a:pt x="755903" y="478536"/>
                </a:lnTo>
                <a:lnTo>
                  <a:pt x="755903" y="474641"/>
                </a:lnTo>
                <a:close/>
              </a:path>
              <a:path w="810895" h="490854">
                <a:moveTo>
                  <a:pt x="28955" y="457200"/>
                </a:moveTo>
                <a:lnTo>
                  <a:pt x="27431" y="461772"/>
                </a:lnTo>
                <a:lnTo>
                  <a:pt x="30479" y="458724"/>
                </a:lnTo>
                <a:lnTo>
                  <a:pt x="29826" y="457962"/>
                </a:lnTo>
                <a:lnTo>
                  <a:pt x="28955" y="457200"/>
                </a:lnTo>
                <a:close/>
              </a:path>
              <a:path w="810895" h="490854">
                <a:moveTo>
                  <a:pt x="29826" y="457962"/>
                </a:moveTo>
                <a:lnTo>
                  <a:pt x="30479" y="458724"/>
                </a:lnTo>
                <a:lnTo>
                  <a:pt x="27431" y="461772"/>
                </a:lnTo>
                <a:lnTo>
                  <a:pt x="34181" y="461772"/>
                </a:lnTo>
                <a:lnTo>
                  <a:pt x="29826" y="457962"/>
                </a:lnTo>
                <a:close/>
              </a:path>
              <a:path w="810895" h="490854">
                <a:moveTo>
                  <a:pt x="780287" y="457200"/>
                </a:moveTo>
                <a:lnTo>
                  <a:pt x="779417" y="457962"/>
                </a:lnTo>
                <a:lnTo>
                  <a:pt x="778763" y="458724"/>
                </a:lnTo>
                <a:lnTo>
                  <a:pt x="781811" y="461772"/>
                </a:lnTo>
                <a:lnTo>
                  <a:pt x="780287" y="457200"/>
                </a:lnTo>
                <a:close/>
              </a:path>
              <a:path w="810895" h="490854">
                <a:moveTo>
                  <a:pt x="791609" y="457200"/>
                </a:moveTo>
                <a:lnTo>
                  <a:pt x="780287" y="457200"/>
                </a:lnTo>
                <a:lnTo>
                  <a:pt x="781811" y="461772"/>
                </a:lnTo>
                <a:lnTo>
                  <a:pt x="787690" y="461772"/>
                </a:lnTo>
                <a:lnTo>
                  <a:pt x="791609" y="457200"/>
                </a:lnTo>
                <a:close/>
              </a:path>
              <a:path w="810895" h="490854">
                <a:moveTo>
                  <a:pt x="29173" y="457200"/>
                </a:moveTo>
                <a:lnTo>
                  <a:pt x="28955" y="457200"/>
                </a:lnTo>
                <a:lnTo>
                  <a:pt x="29826" y="457962"/>
                </a:lnTo>
                <a:lnTo>
                  <a:pt x="29173" y="457200"/>
                </a:lnTo>
                <a:close/>
              </a:path>
              <a:path w="810895" h="490854">
                <a:moveTo>
                  <a:pt x="795527" y="434340"/>
                </a:moveTo>
                <a:lnTo>
                  <a:pt x="787907" y="448056"/>
                </a:lnTo>
                <a:lnTo>
                  <a:pt x="779417" y="457962"/>
                </a:lnTo>
                <a:lnTo>
                  <a:pt x="780287" y="457200"/>
                </a:lnTo>
                <a:lnTo>
                  <a:pt x="791609" y="457200"/>
                </a:lnTo>
                <a:lnTo>
                  <a:pt x="795527" y="452628"/>
                </a:lnTo>
                <a:lnTo>
                  <a:pt x="803147" y="438912"/>
                </a:lnTo>
                <a:lnTo>
                  <a:pt x="803147" y="437388"/>
                </a:lnTo>
                <a:lnTo>
                  <a:pt x="803605" y="435864"/>
                </a:lnTo>
                <a:lnTo>
                  <a:pt x="798575" y="435864"/>
                </a:lnTo>
                <a:lnTo>
                  <a:pt x="795527" y="434340"/>
                </a:lnTo>
                <a:close/>
              </a:path>
              <a:path w="810895" h="490854">
                <a:moveTo>
                  <a:pt x="13715" y="434340"/>
                </a:moveTo>
                <a:lnTo>
                  <a:pt x="10667" y="435864"/>
                </a:lnTo>
                <a:lnTo>
                  <a:pt x="14562" y="435864"/>
                </a:lnTo>
                <a:lnTo>
                  <a:pt x="13715" y="434340"/>
                </a:lnTo>
                <a:close/>
              </a:path>
              <a:path w="810895" h="490854">
                <a:moveTo>
                  <a:pt x="14782" y="434340"/>
                </a:moveTo>
                <a:lnTo>
                  <a:pt x="13715" y="434340"/>
                </a:lnTo>
                <a:lnTo>
                  <a:pt x="14562" y="435864"/>
                </a:lnTo>
                <a:lnTo>
                  <a:pt x="15239" y="435864"/>
                </a:lnTo>
                <a:lnTo>
                  <a:pt x="14782" y="434340"/>
                </a:lnTo>
                <a:close/>
              </a:path>
              <a:path w="810895" h="490854">
                <a:moveTo>
                  <a:pt x="798853" y="420624"/>
                </a:moveTo>
                <a:lnTo>
                  <a:pt x="798575" y="420624"/>
                </a:lnTo>
                <a:lnTo>
                  <a:pt x="794003" y="435864"/>
                </a:lnTo>
                <a:lnTo>
                  <a:pt x="794681" y="435864"/>
                </a:lnTo>
                <a:lnTo>
                  <a:pt x="795527" y="434340"/>
                </a:lnTo>
                <a:lnTo>
                  <a:pt x="804062" y="434340"/>
                </a:lnTo>
                <a:lnTo>
                  <a:pt x="807719" y="422148"/>
                </a:lnTo>
                <a:lnTo>
                  <a:pt x="798575" y="422148"/>
                </a:lnTo>
                <a:lnTo>
                  <a:pt x="798853" y="420624"/>
                </a:lnTo>
                <a:close/>
              </a:path>
              <a:path w="810895" h="490854">
                <a:moveTo>
                  <a:pt x="804062" y="434340"/>
                </a:moveTo>
                <a:lnTo>
                  <a:pt x="795527" y="434340"/>
                </a:lnTo>
                <a:lnTo>
                  <a:pt x="798575" y="435864"/>
                </a:lnTo>
                <a:lnTo>
                  <a:pt x="803605" y="435864"/>
                </a:lnTo>
                <a:lnTo>
                  <a:pt x="804062" y="434340"/>
                </a:lnTo>
                <a:close/>
              </a:path>
              <a:path w="810895" h="490854">
                <a:moveTo>
                  <a:pt x="10529" y="420624"/>
                </a:moveTo>
                <a:lnTo>
                  <a:pt x="6095" y="420624"/>
                </a:lnTo>
                <a:lnTo>
                  <a:pt x="10667" y="422148"/>
                </a:lnTo>
                <a:lnTo>
                  <a:pt x="10529" y="420624"/>
                </a:lnTo>
                <a:close/>
              </a:path>
              <a:path w="810895" h="490854">
                <a:moveTo>
                  <a:pt x="10667" y="420624"/>
                </a:moveTo>
                <a:lnTo>
                  <a:pt x="10529" y="420624"/>
                </a:lnTo>
                <a:lnTo>
                  <a:pt x="10667" y="422148"/>
                </a:lnTo>
                <a:lnTo>
                  <a:pt x="11125" y="422148"/>
                </a:lnTo>
                <a:lnTo>
                  <a:pt x="10667" y="420624"/>
                </a:lnTo>
                <a:close/>
              </a:path>
              <a:path w="810895" h="490854">
                <a:moveTo>
                  <a:pt x="794575" y="54673"/>
                </a:moveTo>
                <a:lnTo>
                  <a:pt x="794003" y="54864"/>
                </a:lnTo>
                <a:lnTo>
                  <a:pt x="798575" y="68580"/>
                </a:lnTo>
                <a:lnTo>
                  <a:pt x="801623" y="85344"/>
                </a:lnTo>
                <a:lnTo>
                  <a:pt x="801623" y="405384"/>
                </a:lnTo>
                <a:lnTo>
                  <a:pt x="798575" y="422148"/>
                </a:lnTo>
                <a:lnTo>
                  <a:pt x="803147" y="420624"/>
                </a:lnTo>
                <a:lnTo>
                  <a:pt x="807719" y="420624"/>
                </a:lnTo>
                <a:lnTo>
                  <a:pt x="810767" y="403860"/>
                </a:lnTo>
                <a:lnTo>
                  <a:pt x="810767" y="83820"/>
                </a:lnTo>
                <a:lnTo>
                  <a:pt x="807719" y="67056"/>
                </a:lnTo>
                <a:lnTo>
                  <a:pt x="804163" y="56388"/>
                </a:lnTo>
                <a:lnTo>
                  <a:pt x="795527" y="56388"/>
                </a:lnTo>
                <a:lnTo>
                  <a:pt x="794575" y="54673"/>
                </a:lnTo>
                <a:close/>
              </a:path>
              <a:path w="810895" h="490854">
                <a:moveTo>
                  <a:pt x="807719" y="420624"/>
                </a:moveTo>
                <a:lnTo>
                  <a:pt x="803147" y="420624"/>
                </a:lnTo>
                <a:lnTo>
                  <a:pt x="798575" y="422148"/>
                </a:lnTo>
                <a:lnTo>
                  <a:pt x="807719" y="422148"/>
                </a:lnTo>
                <a:lnTo>
                  <a:pt x="807719" y="420624"/>
                </a:lnTo>
                <a:close/>
              </a:path>
              <a:path w="810895" h="490854">
                <a:moveTo>
                  <a:pt x="10667" y="53340"/>
                </a:moveTo>
                <a:lnTo>
                  <a:pt x="13715" y="56388"/>
                </a:lnTo>
                <a:lnTo>
                  <a:pt x="14668" y="54673"/>
                </a:lnTo>
                <a:lnTo>
                  <a:pt x="10667" y="53340"/>
                </a:lnTo>
                <a:close/>
              </a:path>
              <a:path w="810895" h="490854">
                <a:moveTo>
                  <a:pt x="14668" y="54673"/>
                </a:moveTo>
                <a:lnTo>
                  <a:pt x="13715" y="56388"/>
                </a:lnTo>
                <a:lnTo>
                  <a:pt x="14731" y="56388"/>
                </a:lnTo>
                <a:lnTo>
                  <a:pt x="15239" y="54864"/>
                </a:lnTo>
                <a:lnTo>
                  <a:pt x="14668" y="54673"/>
                </a:lnTo>
                <a:close/>
              </a:path>
              <a:path w="810895" h="490854">
                <a:moveTo>
                  <a:pt x="798575" y="53340"/>
                </a:moveTo>
                <a:lnTo>
                  <a:pt x="794575" y="54673"/>
                </a:lnTo>
                <a:lnTo>
                  <a:pt x="795527" y="56388"/>
                </a:lnTo>
                <a:lnTo>
                  <a:pt x="798575" y="53340"/>
                </a:lnTo>
                <a:close/>
              </a:path>
              <a:path w="810895" h="490854">
                <a:moveTo>
                  <a:pt x="803147" y="53340"/>
                </a:moveTo>
                <a:lnTo>
                  <a:pt x="798575" y="53340"/>
                </a:lnTo>
                <a:lnTo>
                  <a:pt x="795527" y="56388"/>
                </a:lnTo>
                <a:lnTo>
                  <a:pt x="804163" y="56388"/>
                </a:lnTo>
                <a:lnTo>
                  <a:pt x="803147" y="53340"/>
                </a:lnTo>
                <a:close/>
              </a:path>
              <a:path w="810895" h="490854">
                <a:moveTo>
                  <a:pt x="15409" y="53340"/>
                </a:moveTo>
                <a:lnTo>
                  <a:pt x="10667" y="53340"/>
                </a:lnTo>
                <a:lnTo>
                  <a:pt x="14668" y="54673"/>
                </a:lnTo>
                <a:lnTo>
                  <a:pt x="15409" y="53340"/>
                </a:lnTo>
                <a:close/>
              </a:path>
              <a:path w="810895" h="490854">
                <a:moveTo>
                  <a:pt x="779179" y="31034"/>
                </a:moveTo>
                <a:lnTo>
                  <a:pt x="787907" y="42672"/>
                </a:lnTo>
                <a:lnTo>
                  <a:pt x="794575" y="54673"/>
                </a:lnTo>
                <a:lnTo>
                  <a:pt x="798575" y="53340"/>
                </a:lnTo>
                <a:lnTo>
                  <a:pt x="803147" y="53340"/>
                </a:lnTo>
                <a:lnTo>
                  <a:pt x="803147" y="51816"/>
                </a:lnTo>
                <a:lnTo>
                  <a:pt x="795527" y="38100"/>
                </a:lnTo>
                <a:lnTo>
                  <a:pt x="790955" y="32004"/>
                </a:lnTo>
                <a:lnTo>
                  <a:pt x="780287" y="32004"/>
                </a:lnTo>
                <a:lnTo>
                  <a:pt x="779179" y="31034"/>
                </a:lnTo>
                <a:close/>
              </a:path>
              <a:path w="810895" h="490854">
                <a:moveTo>
                  <a:pt x="27431" y="27432"/>
                </a:moveTo>
                <a:lnTo>
                  <a:pt x="28955" y="32004"/>
                </a:lnTo>
                <a:lnTo>
                  <a:pt x="30064" y="31034"/>
                </a:lnTo>
                <a:lnTo>
                  <a:pt x="30479" y="30480"/>
                </a:lnTo>
                <a:lnTo>
                  <a:pt x="27431" y="27432"/>
                </a:lnTo>
                <a:close/>
              </a:path>
              <a:path w="810895" h="490854">
                <a:moveTo>
                  <a:pt x="30064" y="31034"/>
                </a:moveTo>
                <a:lnTo>
                  <a:pt x="28955" y="32004"/>
                </a:lnTo>
                <a:lnTo>
                  <a:pt x="29336" y="32004"/>
                </a:lnTo>
                <a:lnTo>
                  <a:pt x="30064" y="31034"/>
                </a:lnTo>
                <a:close/>
              </a:path>
              <a:path w="810895" h="490854">
                <a:moveTo>
                  <a:pt x="781811" y="27432"/>
                </a:moveTo>
                <a:lnTo>
                  <a:pt x="778763" y="30480"/>
                </a:lnTo>
                <a:lnTo>
                  <a:pt x="779179" y="31034"/>
                </a:lnTo>
                <a:lnTo>
                  <a:pt x="780287" y="32004"/>
                </a:lnTo>
                <a:lnTo>
                  <a:pt x="781811" y="27432"/>
                </a:lnTo>
                <a:close/>
              </a:path>
              <a:path w="810895" h="490854">
                <a:moveTo>
                  <a:pt x="787526" y="27432"/>
                </a:moveTo>
                <a:lnTo>
                  <a:pt x="781811" y="27432"/>
                </a:lnTo>
                <a:lnTo>
                  <a:pt x="780287" y="32004"/>
                </a:lnTo>
                <a:lnTo>
                  <a:pt x="790955" y="32004"/>
                </a:lnTo>
                <a:lnTo>
                  <a:pt x="787526" y="27432"/>
                </a:lnTo>
                <a:close/>
              </a:path>
              <a:path w="810895" h="490854">
                <a:moveTo>
                  <a:pt x="34181" y="27432"/>
                </a:moveTo>
                <a:lnTo>
                  <a:pt x="27431" y="27432"/>
                </a:lnTo>
                <a:lnTo>
                  <a:pt x="30479" y="30480"/>
                </a:lnTo>
                <a:lnTo>
                  <a:pt x="30064" y="31034"/>
                </a:lnTo>
                <a:lnTo>
                  <a:pt x="34181" y="27432"/>
                </a:lnTo>
                <a:close/>
              </a:path>
              <a:path w="810895" h="490854">
                <a:moveTo>
                  <a:pt x="758951" y="6096"/>
                </a:moveTo>
                <a:lnTo>
                  <a:pt x="740663" y="6096"/>
                </a:lnTo>
                <a:lnTo>
                  <a:pt x="742187" y="10668"/>
                </a:lnTo>
                <a:lnTo>
                  <a:pt x="755903" y="10668"/>
                </a:lnTo>
                <a:lnTo>
                  <a:pt x="755903" y="14562"/>
                </a:lnTo>
                <a:lnTo>
                  <a:pt x="768095" y="21336"/>
                </a:lnTo>
                <a:lnTo>
                  <a:pt x="779179" y="31034"/>
                </a:lnTo>
                <a:lnTo>
                  <a:pt x="778763" y="30480"/>
                </a:lnTo>
                <a:lnTo>
                  <a:pt x="781811" y="27432"/>
                </a:lnTo>
                <a:lnTo>
                  <a:pt x="787526" y="27432"/>
                </a:lnTo>
                <a:lnTo>
                  <a:pt x="786383" y="25908"/>
                </a:lnTo>
                <a:lnTo>
                  <a:pt x="784859" y="24384"/>
                </a:lnTo>
                <a:lnTo>
                  <a:pt x="772667" y="13716"/>
                </a:lnTo>
                <a:lnTo>
                  <a:pt x="758951" y="6096"/>
                </a:lnTo>
                <a:close/>
              </a:path>
              <a:path w="810895" h="490854">
                <a:moveTo>
                  <a:pt x="68579" y="10668"/>
                </a:moveTo>
                <a:lnTo>
                  <a:pt x="53339" y="10668"/>
                </a:lnTo>
                <a:lnTo>
                  <a:pt x="54863" y="13716"/>
                </a:lnTo>
                <a:lnTo>
                  <a:pt x="53339" y="14562"/>
                </a:lnTo>
                <a:lnTo>
                  <a:pt x="53339" y="15240"/>
                </a:lnTo>
                <a:lnTo>
                  <a:pt x="68579" y="10668"/>
                </a:lnTo>
                <a:close/>
              </a:path>
              <a:path w="810895" h="490854">
                <a:moveTo>
                  <a:pt x="740663" y="10529"/>
                </a:moveTo>
                <a:lnTo>
                  <a:pt x="740663" y="10668"/>
                </a:lnTo>
                <a:lnTo>
                  <a:pt x="755903" y="15240"/>
                </a:lnTo>
                <a:lnTo>
                  <a:pt x="755903" y="14562"/>
                </a:lnTo>
                <a:lnTo>
                  <a:pt x="754379" y="13716"/>
                </a:lnTo>
                <a:lnTo>
                  <a:pt x="755903" y="10668"/>
                </a:lnTo>
                <a:lnTo>
                  <a:pt x="742187" y="10668"/>
                </a:lnTo>
                <a:lnTo>
                  <a:pt x="740663" y="10529"/>
                </a:lnTo>
                <a:close/>
              </a:path>
              <a:path w="810895" h="490854">
                <a:moveTo>
                  <a:pt x="53339" y="10668"/>
                </a:moveTo>
                <a:lnTo>
                  <a:pt x="53339" y="14562"/>
                </a:lnTo>
                <a:lnTo>
                  <a:pt x="54863" y="13716"/>
                </a:lnTo>
                <a:lnTo>
                  <a:pt x="53339" y="10668"/>
                </a:lnTo>
                <a:close/>
              </a:path>
              <a:path w="810895" h="490854">
                <a:moveTo>
                  <a:pt x="755903" y="10668"/>
                </a:moveTo>
                <a:lnTo>
                  <a:pt x="754379" y="13716"/>
                </a:lnTo>
                <a:lnTo>
                  <a:pt x="755903" y="14562"/>
                </a:lnTo>
                <a:lnTo>
                  <a:pt x="755903" y="10668"/>
                </a:lnTo>
                <a:close/>
              </a:path>
              <a:path w="810895" h="490854">
                <a:moveTo>
                  <a:pt x="740663" y="6096"/>
                </a:moveTo>
                <a:lnTo>
                  <a:pt x="740663" y="10529"/>
                </a:lnTo>
                <a:lnTo>
                  <a:pt x="742187" y="10668"/>
                </a:lnTo>
                <a:lnTo>
                  <a:pt x="740663" y="6096"/>
                </a:lnTo>
                <a:close/>
              </a:path>
              <a:path w="810895" h="490854">
                <a:moveTo>
                  <a:pt x="740663" y="9144"/>
                </a:moveTo>
                <a:lnTo>
                  <a:pt x="725423" y="9144"/>
                </a:lnTo>
                <a:lnTo>
                  <a:pt x="740663" y="10529"/>
                </a:lnTo>
                <a:lnTo>
                  <a:pt x="740663" y="9144"/>
                </a:lnTo>
                <a:close/>
              </a:path>
              <a:path w="810895" h="490854">
                <a:moveTo>
                  <a:pt x="723899" y="0"/>
                </a:moveTo>
                <a:lnTo>
                  <a:pt x="83819" y="0"/>
                </a:lnTo>
                <a:lnTo>
                  <a:pt x="67055" y="1524"/>
                </a:lnTo>
                <a:lnTo>
                  <a:pt x="51815" y="6096"/>
                </a:lnTo>
                <a:lnTo>
                  <a:pt x="757427" y="6096"/>
                </a:lnTo>
                <a:lnTo>
                  <a:pt x="742187" y="1524"/>
                </a:lnTo>
                <a:lnTo>
                  <a:pt x="740663" y="1524"/>
                </a:lnTo>
                <a:lnTo>
                  <a:pt x="723899" y="0"/>
                </a:lnTo>
                <a:close/>
              </a:path>
            </a:pathLst>
          </a:custGeom>
          <a:solidFill>
            <a:srgbClr val="000000"/>
          </a:solidFill>
        </p:spPr>
        <p:txBody>
          <a:bodyPr wrap="square" lIns="0" tIns="0" rIns="0" bIns="0" rtlCol="0"/>
          <a:lstStyle/>
          <a:p/>
        </p:txBody>
      </p:sp>
      <p:sp>
        <p:nvSpPr>
          <p:cNvPr id="9" name="object 9"/>
          <p:cNvSpPr txBox="1"/>
          <p:nvPr/>
        </p:nvSpPr>
        <p:spPr>
          <a:xfrm>
            <a:off x="3817111" y="7132993"/>
            <a:ext cx="491490" cy="367030"/>
          </a:xfrm>
          <a:prstGeom prst="rect">
            <a:avLst/>
          </a:prstGeom>
        </p:spPr>
        <p:txBody>
          <a:bodyPr wrap="square" lIns="0" tIns="0" rIns="0" bIns="0" rtlCol="0" vert="horz">
            <a:spAutoFit/>
          </a:bodyPr>
          <a:lstStyle/>
          <a:p>
            <a:pPr marL="24765" marR="5080" indent="-12700">
              <a:lnSpc>
                <a:spcPts val="1420"/>
              </a:lnSpc>
            </a:pPr>
            <a:r>
              <a:rPr dirty="0" sz="1200" spc="-5" b="1">
                <a:latin typeface="Times New Roman"/>
                <a:cs typeface="Times New Roman"/>
              </a:rPr>
              <a:t>System  Design</a:t>
            </a:r>
            <a:endParaRPr sz="1200">
              <a:latin typeface="Times New Roman"/>
              <a:cs typeface="Times New Roman"/>
            </a:endParaRPr>
          </a:p>
        </p:txBody>
      </p:sp>
      <p:sp>
        <p:nvSpPr>
          <p:cNvPr id="10" name="object 10"/>
          <p:cNvSpPr/>
          <p:nvPr/>
        </p:nvSpPr>
        <p:spPr>
          <a:xfrm>
            <a:off x="4951476" y="7077621"/>
            <a:ext cx="887094" cy="466725"/>
          </a:xfrm>
          <a:custGeom>
            <a:avLst/>
            <a:gdLst/>
            <a:ahLst/>
            <a:cxnLst/>
            <a:rect l="l" t="t" r="r" b="b"/>
            <a:pathLst>
              <a:path w="887095" h="466725">
                <a:moveTo>
                  <a:pt x="821436" y="6096"/>
                </a:moveTo>
                <a:lnTo>
                  <a:pt x="47244" y="6096"/>
                </a:lnTo>
                <a:lnTo>
                  <a:pt x="35052" y="13716"/>
                </a:lnTo>
                <a:lnTo>
                  <a:pt x="24384" y="22860"/>
                </a:lnTo>
                <a:lnTo>
                  <a:pt x="12192" y="35052"/>
                </a:lnTo>
                <a:lnTo>
                  <a:pt x="6096" y="48768"/>
                </a:lnTo>
                <a:lnTo>
                  <a:pt x="4572" y="50292"/>
                </a:lnTo>
                <a:lnTo>
                  <a:pt x="1524" y="64008"/>
                </a:lnTo>
                <a:lnTo>
                  <a:pt x="0" y="79248"/>
                </a:lnTo>
                <a:lnTo>
                  <a:pt x="0" y="384048"/>
                </a:lnTo>
                <a:lnTo>
                  <a:pt x="1524" y="399288"/>
                </a:lnTo>
                <a:lnTo>
                  <a:pt x="1524" y="400812"/>
                </a:lnTo>
                <a:lnTo>
                  <a:pt x="4572" y="416052"/>
                </a:lnTo>
                <a:lnTo>
                  <a:pt x="6096" y="417576"/>
                </a:lnTo>
                <a:lnTo>
                  <a:pt x="12192" y="429768"/>
                </a:lnTo>
                <a:lnTo>
                  <a:pt x="22860" y="441960"/>
                </a:lnTo>
                <a:lnTo>
                  <a:pt x="24384" y="443484"/>
                </a:lnTo>
                <a:lnTo>
                  <a:pt x="35052" y="452628"/>
                </a:lnTo>
                <a:lnTo>
                  <a:pt x="47244" y="458724"/>
                </a:lnTo>
                <a:lnTo>
                  <a:pt x="48768" y="460248"/>
                </a:lnTo>
                <a:lnTo>
                  <a:pt x="64008" y="464820"/>
                </a:lnTo>
                <a:lnTo>
                  <a:pt x="79248" y="466344"/>
                </a:lnTo>
                <a:lnTo>
                  <a:pt x="804672" y="466344"/>
                </a:lnTo>
                <a:lnTo>
                  <a:pt x="819912" y="464820"/>
                </a:lnTo>
                <a:lnTo>
                  <a:pt x="821436" y="464820"/>
                </a:lnTo>
                <a:lnTo>
                  <a:pt x="836676" y="460248"/>
                </a:lnTo>
                <a:lnTo>
                  <a:pt x="821436" y="460248"/>
                </a:lnTo>
                <a:lnTo>
                  <a:pt x="820420" y="457200"/>
                </a:lnTo>
                <a:lnTo>
                  <a:pt x="80772" y="457200"/>
                </a:lnTo>
                <a:lnTo>
                  <a:pt x="65532" y="455676"/>
                </a:lnTo>
                <a:lnTo>
                  <a:pt x="50292" y="455676"/>
                </a:lnTo>
                <a:lnTo>
                  <a:pt x="50292" y="451104"/>
                </a:lnTo>
                <a:lnTo>
                  <a:pt x="51816" y="451104"/>
                </a:lnTo>
                <a:lnTo>
                  <a:pt x="39624" y="445008"/>
                </a:lnTo>
                <a:lnTo>
                  <a:pt x="32512" y="438912"/>
                </a:lnTo>
                <a:lnTo>
                  <a:pt x="25908" y="438912"/>
                </a:lnTo>
                <a:lnTo>
                  <a:pt x="28956" y="435864"/>
                </a:lnTo>
                <a:lnTo>
                  <a:pt x="29146" y="435864"/>
                </a:lnTo>
                <a:lnTo>
                  <a:pt x="19812" y="425196"/>
                </a:lnTo>
                <a:lnTo>
                  <a:pt x="14478" y="414528"/>
                </a:lnTo>
                <a:lnTo>
                  <a:pt x="9144" y="414528"/>
                </a:lnTo>
                <a:lnTo>
                  <a:pt x="13430" y="413099"/>
                </a:lnTo>
                <a:lnTo>
                  <a:pt x="10972" y="400812"/>
                </a:lnTo>
                <a:lnTo>
                  <a:pt x="6096" y="400812"/>
                </a:lnTo>
                <a:lnTo>
                  <a:pt x="10520" y="399337"/>
                </a:lnTo>
                <a:lnTo>
                  <a:pt x="9144" y="385572"/>
                </a:lnTo>
                <a:lnTo>
                  <a:pt x="9144" y="80772"/>
                </a:lnTo>
                <a:lnTo>
                  <a:pt x="10668" y="65532"/>
                </a:lnTo>
                <a:lnTo>
                  <a:pt x="13377" y="53340"/>
                </a:lnTo>
                <a:lnTo>
                  <a:pt x="13300" y="53062"/>
                </a:lnTo>
                <a:lnTo>
                  <a:pt x="9144" y="50292"/>
                </a:lnTo>
                <a:lnTo>
                  <a:pt x="15070" y="50292"/>
                </a:lnTo>
                <a:lnTo>
                  <a:pt x="19812" y="39624"/>
                </a:lnTo>
                <a:lnTo>
                  <a:pt x="28956" y="30480"/>
                </a:lnTo>
                <a:lnTo>
                  <a:pt x="25908" y="25908"/>
                </a:lnTo>
                <a:lnTo>
                  <a:pt x="34290" y="25908"/>
                </a:lnTo>
                <a:lnTo>
                  <a:pt x="39624" y="21336"/>
                </a:lnTo>
                <a:lnTo>
                  <a:pt x="50292" y="14668"/>
                </a:lnTo>
                <a:lnTo>
                  <a:pt x="50292" y="10668"/>
                </a:lnTo>
                <a:lnTo>
                  <a:pt x="65532" y="10668"/>
                </a:lnTo>
                <a:lnTo>
                  <a:pt x="80772" y="9144"/>
                </a:lnTo>
                <a:lnTo>
                  <a:pt x="820420" y="9144"/>
                </a:lnTo>
                <a:lnTo>
                  <a:pt x="821436" y="6096"/>
                </a:lnTo>
                <a:close/>
              </a:path>
              <a:path w="887095" h="466725">
                <a:moveTo>
                  <a:pt x="821436" y="455676"/>
                </a:moveTo>
                <a:lnTo>
                  <a:pt x="819961" y="455823"/>
                </a:lnTo>
                <a:lnTo>
                  <a:pt x="821436" y="460248"/>
                </a:lnTo>
                <a:lnTo>
                  <a:pt x="821436" y="455676"/>
                </a:lnTo>
                <a:close/>
              </a:path>
              <a:path w="887095" h="466725">
                <a:moveTo>
                  <a:pt x="852424" y="451104"/>
                </a:moveTo>
                <a:lnTo>
                  <a:pt x="835152" y="451104"/>
                </a:lnTo>
                <a:lnTo>
                  <a:pt x="835152" y="455676"/>
                </a:lnTo>
                <a:lnTo>
                  <a:pt x="821436" y="455676"/>
                </a:lnTo>
                <a:lnTo>
                  <a:pt x="821436" y="460248"/>
                </a:lnTo>
                <a:lnTo>
                  <a:pt x="836676" y="460248"/>
                </a:lnTo>
                <a:lnTo>
                  <a:pt x="838200" y="458724"/>
                </a:lnTo>
                <a:lnTo>
                  <a:pt x="850392" y="452628"/>
                </a:lnTo>
                <a:lnTo>
                  <a:pt x="852424" y="451104"/>
                </a:lnTo>
                <a:close/>
              </a:path>
              <a:path w="887095" h="466725">
                <a:moveTo>
                  <a:pt x="819961" y="455823"/>
                </a:moveTo>
                <a:lnTo>
                  <a:pt x="806196" y="457200"/>
                </a:lnTo>
                <a:lnTo>
                  <a:pt x="820420" y="457200"/>
                </a:lnTo>
                <a:lnTo>
                  <a:pt x="819961" y="455823"/>
                </a:lnTo>
                <a:close/>
              </a:path>
              <a:path w="887095" h="466725">
                <a:moveTo>
                  <a:pt x="833766" y="451519"/>
                </a:moveTo>
                <a:lnTo>
                  <a:pt x="819912" y="455676"/>
                </a:lnTo>
                <a:lnTo>
                  <a:pt x="819961" y="455823"/>
                </a:lnTo>
                <a:lnTo>
                  <a:pt x="821436" y="455676"/>
                </a:lnTo>
                <a:lnTo>
                  <a:pt x="835152" y="455676"/>
                </a:lnTo>
                <a:lnTo>
                  <a:pt x="833766" y="451519"/>
                </a:lnTo>
                <a:close/>
              </a:path>
              <a:path w="887095" h="466725">
                <a:moveTo>
                  <a:pt x="50292" y="451104"/>
                </a:moveTo>
                <a:lnTo>
                  <a:pt x="50292" y="455676"/>
                </a:lnTo>
                <a:lnTo>
                  <a:pt x="51677" y="451519"/>
                </a:lnTo>
                <a:lnTo>
                  <a:pt x="50292" y="451104"/>
                </a:lnTo>
                <a:close/>
              </a:path>
              <a:path w="887095" h="466725">
                <a:moveTo>
                  <a:pt x="51677" y="451519"/>
                </a:moveTo>
                <a:lnTo>
                  <a:pt x="50292" y="455676"/>
                </a:lnTo>
                <a:lnTo>
                  <a:pt x="65532" y="455676"/>
                </a:lnTo>
                <a:lnTo>
                  <a:pt x="51677" y="451519"/>
                </a:lnTo>
                <a:close/>
              </a:path>
              <a:path w="887095" h="466725">
                <a:moveTo>
                  <a:pt x="835152" y="451104"/>
                </a:moveTo>
                <a:lnTo>
                  <a:pt x="833766" y="451519"/>
                </a:lnTo>
                <a:lnTo>
                  <a:pt x="835152" y="455676"/>
                </a:lnTo>
                <a:lnTo>
                  <a:pt x="835152" y="451104"/>
                </a:lnTo>
                <a:close/>
              </a:path>
              <a:path w="887095" h="466725">
                <a:moveTo>
                  <a:pt x="51816" y="451104"/>
                </a:moveTo>
                <a:lnTo>
                  <a:pt x="50292" y="451104"/>
                </a:lnTo>
                <a:lnTo>
                  <a:pt x="51677" y="451519"/>
                </a:lnTo>
                <a:lnTo>
                  <a:pt x="51816" y="451104"/>
                </a:lnTo>
                <a:close/>
              </a:path>
              <a:path w="887095" h="466725">
                <a:moveTo>
                  <a:pt x="857141" y="436517"/>
                </a:moveTo>
                <a:lnTo>
                  <a:pt x="845820" y="445008"/>
                </a:lnTo>
                <a:lnTo>
                  <a:pt x="833628" y="451104"/>
                </a:lnTo>
                <a:lnTo>
                  <a:pt x="833766" y="451519"/>
                </a:lnTo>
                <a:lnTo>
                  <a:pt x="835152" y="451104"/>
                </a:lnTo>
                <a:lnTo>
                  <a:pt x="852424" y="451104"/>
                </a:lnTo>
                <a:lnTo>
                  <a:pt x="862584" y="443484"/>
                </a:lnTo>
                <a:lnTo>
                  <a:pt x="864108" y="441960"/>
                </a:lnTo>
                <a:lnTo>
                  <a:pt x="866394" y="438912"/>
                </a:lnTo>
                <a:lnTo>
                  <a:pt x="859536" y="438912"/>
                </a:lnTo>
                <a:lnTo>
                  <a:pt x="856488" y="437388"/>
                </a:lnTo>
                <a:lnTo>
                  <a:pt x="857141" y="436517"/>
                </a:lnTo>
                <a:close/>
              </a:path>
              <a:path w="887095" h="466725">
                <a:moveTo>
                  <a:pt x="28956" y="435864"/>
                </a:moveTo>
                <a:lnTo>
                  <a:pt x="25908" y="438912"/>
                </a:lnTo>
                <a:lnTo>
                  <a:pt x="30480" y="437388"/>
                </a:lnTo>
                <a:lnTo>
                  <a:pt x="29718" y="436517"/>
                </a:lnTo>
                <a:lnTo>
                  <a:pt x="28956" y="435864"/>
                </a:lnTo>
                <a:close/>
              </a:path>
              <a:path w="887095" h="466725">
                <a:moveTo>
                  <a:pt x="29718" y="436517"/>
                </a:moveTo>
                <a:lnTo>
                  <a:pt x="30480" y="437388"/>
                </a:lnTo>
                <a:lnTo>
                  <a:pt x="25908" y="438912"/>
                </a:lnTo>
                <a:lnTo>
                  <a:pt x="32512" y="438912"/>
                </a:lnTo>
                <a:lnTo>
                  <a:pt x="29718" y="436517"/>
                </a:lnTo>
                <a:close/>
              </a:path>
              <a:path w="887095" h="466725">
                <a:moveTo>
                  <a:pt x="858012" y="435864"/>
                </a:moveTo>
                <a:lnTo>
                  <a:pt x="857141" y="436517"/>
                </a:lnTo>
                <a:lnTo>
                  <a:pt x="856488" y="437388"/>
                </a:lnTo>
                <a:lnTo>
                  <a:pt x="859536" y="438912"/>
                </a:lnTo>
                <a:lnTo>
                  <a:pt x="858012" y="435864"/>
                </a:lnTo>
                <a:close/>
              </a:path>
              <a:path w="887095" h="466725">
                <a:moveTo>
                  <a:pt x="868680" y="435864"/>
                </a:moveTo>
                <a:lnTo>
                  <a:pt x="858012" y="435864"/>
                </a:lnTo>
                <a:lnTo>
                  <a:pt x="859536" y="438912"/>
                </a:lnTo>
                <a:lnTo>
                  <a:pt x="866394" y="438912"/>
                </a:lnTo>
                <a:lnTo>
                  <a:pt x="868680" y="435864"/>
                </a:lnTo>
                <a:close/>
              </a:path>
              <a:path w="887095" h="466725">
                <a:moveTo>
                  <a:pt x="29146" y="435864"/>
                </a:moveTo>
                <a:lnTo>
                  <a:pt x="28956" y="435864"/>
                </a:lnTo>
                <a:lnTo>
                  <a:pt x="29718" y="436517"/>
                </a:lnTo>
                <a:lnTo>
                  <a:pt x="29146" y="435864"/>
                </a:lnTo>
                <a:close/>
              </a:path>
              <a:path w="887095" h="466725">
                <a:moveTo>
                  <a:pt x="871728" y="413004"/>
                </a:moveTo>
                <a:lnTo>
                  <a:pt x="865632" y="425196"/>
                </a:lnTo>
                <a:lnTo>
                  <a:pt x="857141" y="436517"/>
                </a:lnTo>
                <a:lnTo>
                  <a:pt x="858012" y="435864"/>
                </a:lnTo>
                <a:lnTo>
                  <a:pt x="868680" y="435864"/>
                </a:lnTo>
                <a:lnTo>
                  <a:pt x="873252" y="429768"/>
                </a:lnTo>
                <a:lnTo>
                  <a:pt x="879348" y="417576"/>
                </a:lnTo>
                <a:lnTo>
                  <a:pt x="880872" y="416052"/>
                </a:lnTo>
                <a:lnTo>
                  <a:pt x="881329" y="414528"/>
                </a:lnTo>
                <a:lnTo>
                  <a:pt x="871728" y="414528"/>
                </a:lnTo>
                <a:lnTo>
                  <a:pt x="872143" y="413142"/>
                </a:lnTo>
                <a:lnTo>
                  <a:pt x="871728" y="413004"/>
                </a:lnTo>
                <a:close/>
              </a:path>
              <a:path w="887095" h="466725">
                <a:moveTo>
                  <a:pt x="13430" y="413099"/>
                </a:moveTo>
                <a:lnTo>
                  <a:pt x="9144" y="414528"/>
                </a:lnTo>
                <a:lnTo>
                  <a:pt x="13716" y="414528"/>
                </a:lnTo>
                <a:lnTo>
                  <a:pt x="13430" y="413099"/>
                </a:lnTo>
                <a:close/>
              </a:path>
              <a:path w="887095" h="466725">
                <a:moveTo>
                  <a:pt x="13716" y="413004"/>
                </a:moveTo>
                <a:lnTo>
                  <a:pt x="13430" y="413099"/>
                </a:lnTo>
                <a:lnTo>
                  <a:pt x="13716" y="414528"/>
                </a:lnTo>
                <a:lnTo>
                  <a:pt x="14478" y="414528"/>
                </a:lnTo>
                <a:lnTo>
                  <a:pt x="13716" y="413004"/>
                </a:lnTo>
                <a:close/>
              </a:path>
              <a:path w="887095" h="466725">
                <a:moveTo>
                  <a:pt x="872143" y="413142"/>
                </a:moveTo>
                <a:lnTo>
                  <a:pt x="871728" y="414528"/>
                </a:lnTo>
                <a:lnTo>
                  <a:pt x="876300" y="414528"/>
                </a:lnTo>
                <a:lnTo>
                  <a:pt x="872143" y="413142"/>
                </a:lnTo>
                <a:close/>
              </a:path>
              <a:path w="887095" h="466725">
                <a:moveTo>
                  <a:pt x="876300" y="399288"/>
                </a:moveTo>
                <a:lnTo>
                  <a:pt x="872143" y="413142"/>
                </a:lnTo>
                <a:lnTo>
                  <a:pt x="876300" y="414528"/>
                </a:lnTo>
                <a:lnTo>
                  <a:pt x="881329" y="414528"/>
                </a:lnTo>
                <a:lnTo>
                  <a:pt x="885444" y="400812"/>
                </a:lnTo>
                <a:lnTo>
                  <a:pt x="876300" y="400812"/>
                </a:lnTo>
                <a:lnTo>
                  <a:pt x="876447" y="399337"/>
                </a:lnTo>
                <a:lnTo>
                  <a:pt x="876300" y="399288"/>
                </a:lnTo>
                <a:close/>
              </a:path>
              <a:path w="887095" h="466725">
                <a:moveTo>
                  <a:pt x="10520" y="399337"/>
                </a:moveTo>
                <a:lnTo>
                  <a:pt x="6096" y="400812"/>
                </a:lnTo>
                <a:lnTo>
                  <a:pt x="10668" y="400812"/>
                </a:lnTo>
                <a:lnTo>
                  <a:pt x="10520" y="399337"/>
                </a:lnTo>
                <a:close/>
              </a:path>
              <a:path w="887095" h="466725">
                <a:moveTo>
                  <a:pt x="10668" y="399288"/>
                </a:moveTo>
                <a:lnTo>
                  <a:pt x="10520" y="399337"/>
                </a:lnTo>
                <a:lnTo>
                  <a:pt x="10668" y="400812"/>
                </a:lnTo>
                <a:lnTo>
                  <a:pt x="10972" y="400812"/>
                </a:lnTo>
                <a:lnTo>
                  <a:pt x="10668" y="399288"/>
                </a:lnTo>
                <a:close/>
              </a:path>
              <a:path w="887095" h="466725">
                <a:moveTo>
                  <a:pt x="876447" y="399337"/>
                </a:moveTo>
                <a:lnTo>
                  <a:pt x="876300" y="400812"/>
                </a:lnTo>
                <a:lnTo>
                  <a:pt x="880872" y="400812"/>
                </a:lnTo>
                <a:lnTo>
                  <a:pt x="876447" y="399337"/>
                </a:lnTo>
                <a:close/>
              </a:path>
              <a:path w="887095" h="466725">
                <a:moveTo>
                  <a:pt x="880872" y="50292"/>
                </a:moveTo>
                <a:lnTo>
                  <a:pt x="876300" y="50292"/>
                </a:lnTo>
                <a:lnTo>
                  <a:pt x="872143" y="53062"/>
                </a:lnTo>
                <a:lnTo>
                  <a:pt x="876300" y="65532"/>
                </a:lnTo>
                <a:lnTo>
                  <a:pt x="877824" y="80772"/>
                </a:lnTo>
                <a:lnTo>
                  <a:pt x="877824" y="385572"/>
                </a:lnTo>
                <a:lnTo>
                  <a:pt x="876447" y="399337"/>
                </a:lnTo>
                <a:lnTo>
                  <a:pt x="880872" y="400812"/>
                </a:lnTo>
                <a:lnTo>
                  <a:pt x="885444" y="400812"/>
                </a:lnTo>
                <a:lnTo>
                  <a:pt x="885444" y="399288"/>
                </a:lnTo>
                <a:lnTo>
                  <a:pt x="886968" y="384048"/>
                </a:lnTo>
                <a:lnTo>
                  <a:pt x="886968" y="79248"/>
                </a:lnTo>
                <a:lnTo>
                  <a:pt x="885444" y="64008"/>
                </a:lnTo>
                <a:lnTo>
                  <a:pt x="880872" y="50292"/>
                </a:lnTo>
                <a:close/>
              </a:path>
              <a:path w="887095" h="466725">
                <a:moveTo>
                  <a:pt x="15070" y="50292"/>
                </a:moveTo>
                <a:lnTo>
                  <a:pt x="9144" y="50292"/>
                </a:lnTo>
                <a:lnTo>
                  <a:pt x="13716" y="51816"/>
                </a:lnTo>
                <a:lnTo>
                  <a:pt x="13421" y="53143"/>
                </a:lnTo>
                <a:lnTo>
                  <a:pt x="13716" y="53340"/>
                </a:lnTo>
                <a:lnTo>
                  <a:pt x="15070" y="50292"/>
                </a:lnTo>
                <a:close/>
              </a:path>
              <a:path w="887095" h="466725">
                <a:moveTo>
                  <a:pt x="857402" y="30022"/>
                </a:moveTo>
                <a:lnTo>
                  <a:pt x="865632" y="39624"/>
                </a:lnTo>
                <a:lnTo>
                  <a:pt x="871728" y="53340"/>
                </a:lnTo>
                <a:lnTo>
                  <a:pt x="872143" y="53062"/>
                </a:lnTo>
                <a:lnTo>
                  <a:pt x="871728" y="51816"/>
                </a:lnTo>
                <a:lnTo>
                  <a:pt x="876300" y="50292"/>
                </a:lnTo>
                <a:lnTo>
                  <a:pt x="880872" y="50292"/>
                </a:lnTo>
                <a:lnTo>
                  <a:pt x="879348" y="48768"/>
                </a:lnTo>
                <a:lnTo>
                  <a:pt x="873252" y="35052"/>
                </a:lnTo>
                <a:lnTo>
                  <a:pt x="869333" y="30480"/>
                </a:lnTo>
                <a:lnTo>
                  <a:pt x="858012" y="30480"/>
                </a:lnTo>
                <a:lnTo>
                  <a:pt x="857402" y="30022"/>
                </a:lnTo>
                <a:close/>
              </a:path>
              <a:path w="887095" h="466725">
                <a:moveTo>
                  <a:pt x="9144" y="50292"/>
                </a:moveTo>
                <a:lnTo>
                  <a:pt x="13421" y="53143"/>
                </a:lnTo>
                <a:lnTo>
                  <a:pt x="13716" y="51816"/>
                </a:lnTo>
                <a:lnTo>
                  <a:pt x="9144" y="50292"/>
                </a:lnTo>
                <a:close/>
              </a:path>
              <a:path w="887095" h="466725">
                <a:moveTo>
                  <a:pt x="876300" y="50292"/>
                </a:moveTo>
                <a:lnTo>
                  <a:pt x="871728" y="51816"/>
                </a:lnTo>
                <a:lnTo>
                  <a:pt x="872143" y="53062"/>
                </a:lnTo>
                <a:lnTo>
                  <a:pt x="876300" y="50292"/>
                </a:lnTo>
                <a:close/>
              </a:path>
              <a:path w="887095" h="466725">
                <a:moveTo>
                  <a:pt x="25908" y="25908"/>
                </a:moveTo>
                <a:lnTo>
                  <a:pt x="28956" y="30480"/>
                </a:lnTo>
                <a:lnTo>
                  <a:pt x="30480" y="28956"/>
                </a:lnTo>
                <a:lnTo>
                  <a:pt x="25908" y="25908"/>
                </a:lnTo>
                <a:close/>
              </a:path>
              <a:path w="887095" h="466725">
                <a:moveTo>
                  <a:pt x="34290" y="25908"/>
                </a:moveTo>
                <a:lnTo>
                  <a:pt x="25908" y="25908"/>
                </a:lnTo>
                <a:lnTo>
                  <a:pt x="30480" y="28956"/>
                </a:lnTo>
                <a:lnTo>
                  <a:pt x="28956" y="30480"/>
                </a:lnTo>
                <a:lnTo>
                  <a:pt x="34290" y="25908"/>
                </a:lnTo>
                <a:close/>
              </a:path>
              <a:path w="887095" h="466725">
                <a:moveTo>
                  <a:pt x="859536" y="25908"/>
                </a:moveTo>
                <a:lnTo>
                  <a:pt x="856488" y="28956"/>
                </a:lnTo>
                <a:lnTo>
                  <a:pt x="857402" y="30022"/>
                </a:lnTo>
                <a:lnTo>
                  <a:pt x="858012" y="30480"/>
                </a:lnTo>
                <a:lnTo>
                  <a:pt x="859536" y="25908"/>
                </a:lnTo>
                <a:close/>
              </a:path>
              <a:path w="887095" h="466725">
                <a:moveTo>
                  <a:pt x="865414" y="25908"/>
                </a:moveTo>
                <a:lnTo>
                  <a:pt x="859536" y="25908"/>
                </a:lnTo>
                <a:lnTo>
                  <a:pt x="858012" y="30480"/>
                </a:lnTo>
                <a:lnTo>
                  <a:pt x="869333" y="30480"/>
                </a:lnTo>
                <a:lnTo>
                  <a:pt x="865414" y="25908"/>
                </a:lnTo>
                <a:close/>
              </a:path>
              <a:path w="887095" h="466725">
                <a:moveTo>
                  <a:pt x="838200" y="6096"/>
                </a:moveTo>
                <a:lnTo>
                  <a:pt x="821436" y="6096"/>
                </a:lnTo>
                <a:lnTo>
                  <a:pt x="821436" y="10668"/>
                </a:lnTo>
                <a:lnTo>
                  <a:pt x="835152" y="10668"/>
                </a:lnTo>
                <a:lnTo>
                  <a:pt x="835152" y="14668"/>
                </a:lnTo>
                <a:lnTo>
                  <a:pt x="845820" y="21336"/>
                </a:lnTo>
                <a:lnTo>
                  <a:pt x="857402" y="30022"/>
                </a:lnTo>
                <a:lnTo>
                  <a:pt x="856488" y="28956"/>
                </a:lnTo>
                <a:lnTo>
                  <a:pt x="859536" y="25908"/>
                </a:lnTo>
                <a:lnTo>
                  <a:pt x="865414" y="25908"/>
                </a:lnTo>
                <a:lnTo>
                  <a:pt x="864108" y="24384"/>
                </a:lnTo>
                <a:lnTo>
                  <a:pt x="862584" y="22860"/>
                </a:lnTo>
                <a:lnTo>
                  <a:pt x="850392" y="13716"/>
                </a:lnTo>
                <a:lnTo>
                  <a:pt x="838200" y="6096"/>
                </a:lnTo>
                <a:close/>
              </a:path>
              <a:path w="887095" h="466725">
                <a:moveTo>
                  <a:pt x="65532" y="10668"/>
                </a:moveTo>
                <a:lnTo>
                  <a:pt x="50292" y="10668"/>
                </a:lnTo>
                <a:lnTo>
                  <a:pt x="51816" y="13716"/>
                </a:lnTo>
                <a:lnTo>
                  <a:pt x="50292" y="14668"/>
                </a:lnTo>
                <a:lnTo>
                  <a:pt x="50292" y="15240"/>
                </a:lnTo>
                <a:lnTo>
                  <a:pt x="65532" y="10668"/>
                </a:lnTo>
                <a:close/>
              </a:path>
              <a:path w="887095" h="466725">
                <a:moveTo>
                  <a:pt x="819961" y="10520"/>
                </a:moveTo>
                <a:lnTo>
                  <a:pt x="819912" y="10668"/>
                </a:lnTo>
                <a:lnTo>
                  <a:pt x="835152" y="15240"/>
                </a:lnTo>
                <a:lnTo>
                  <a:pt x="835152" y="14668"/>
                </a:lnTo>
                <a:lnTo>
                  <a:pt x="833628" y="13716"/>
                </a:lnTo>
                <a:lnTo>
                  <a:pt x="835152" y="10668"/>
                </a:lnTo>
                <a:lnTo>
                  <a:pt x="821436" y="10668"/>
                </a:lnTo>
                <a:lnTo>
                  <a:pt x="819961" y="10520"/>
                </a:lnTo>
                <a:close/>
              </a:path>
              <a:path w="887095" h="466725">
                <a:moveTo>
                  <a:pt x="50292" y="10668"/>
                </a:moveTo>
                <a:lnTo>
                  <a:pt x="50292" y="14668"/>
                </a:lnTo>
                <a:lnTo>
                  <a:pt x="51816" y="13716"/>
                </a:lnTo>
                <a:lnTo>
                  <a:pt x="50292" y="10668"/>
                </a:lnTo>
                <a:close/>
              </a:path>
              <a:path w="887095" h="466725">
                <a:moveTo>
                  <a:pt x="835152" y="10668"/>
                </a:moveTo>
                <a:lnTo>
                  <a:pt x="833628" y="13716"/>
                </a:lnTo>
                <a:lnTo>
                  <a:pt x="835152" y="14668"/>
                </a:lnTo>
                <a:lnTo>
                  <a:pt x="835152" y="10668"/>
                </a:lnTo>
                <a:close/>
              </a:path>
              <a:path w="887095" h="466725">
                <a:moveTo>
                  <a:pt x="821436" y="6096"/>
                </a:moveTo>
                <a:lnTo>
                  <a:pt x="819961" y="10520"/>
                </a:lnTo>
                <a:lnTo>
                  <a:pt x="821436" y="10668"/>
                </a:lnTo>
                <a:lnTo>
                  <a:pt x="821436" y="6096"/>
                </a:lnTo>
                <a:close/>
              </a:path>
              <a:path w="887095" h="466725">
                <a:moveTo>
                  <a:pt x="820420" y="9144"/>
                </a:moveTo>
                <a:lnTo>
                  <a:pt x="806196" y="9144"/>
                </a:lnTo>
                <a:lnTo>
                  <a:pt x="819961" y="10520"/>
                </a:lnTo>
                <a:lnTo>
                  <a:pt x="820420" y="9144"/>
                </a:lnTo>
                <a:close/>
              </a:path>
              <a:path w="887095" h="466725">
                <a:moveTo>
                  <a:pt x="804672" y="0"/>
                </a:moveTo>
                <a:lnTo>
                  <a:pt x="79248" y="0"/>
                </a:lnTo>
                <a:lnTo>
                  <a:pt x="64008" y="1524"/>
                </a:lnTo>
                <a:lnTo>
                  <a:pt x="48768" y="6096"/>
                </a:lnTo>
                <a:lnTo>
                  <a:pt x="836676" y="6096"/>
                </a:lnTo>
                <a:lnTo>
                  <a:pt x="821436" y="1524"/>
                </a:lnTo>
                <a:lnTo>
                  <a:pt x="819912" y="1524"/>
                </a:lnTo>
                <a:lnTo>
                  <a:pt x="804672" y="0"/>
                </a:lnTo>
                <a:close/>
              </a:path>
            </a:pathLst>
          </a:custGeom>
          <a:solidFill>
            <a:srgbClr val="000000"/>
          </a:solidFill>
        </p:spPr>
        <p:txBody>
          <a:bodyPr wrap="square" lIns="0" tIns="0" rIns="0" bIns="0" rtlCol="0"/>
          <a:lstStyle/>
          <a:p/>
        </p:txBody>
      </p:sp>
      <p:sp>
        <p:nvSpPr>
          <p:cNvPr id="11" name="object 11"/>
          <p:cNvSpPr txBox="1"/>
          <p:nvPr/>
        </p:nvSpPr>
        <p:spPr>
          <a:xfrm>
            <a:off x="5112511" y="7135533"/>
            <a:ext cx="567055" cy="358140"/>
          </a:xfrm>
          <a:prstGeom prst="rect">
            <a:avLst/>
          </a:prstGeom>
        </p:spPr>
        <p:txBody>
          <a:bodyPr wrap="square" lIns="0" tIns="0" rIns="0" bIns="0" rtlCol="0" vert="horz">
            <a:spAutoFit/>
          </a:bodyPr>
          <a:lstStyle/>
          <a:p>
            <a:pPr marL="62865" marR="5080" indent="-50800">
              <a:lnSpc>
                <a:spcPts val="1380"/>
              </a:lnSpc>
            </a:pPr>
            <a:r>
              <a:rPr dirty="0" sz="1200" spc="-5" b="1">
                <a:latin typeface="Times New Roman"/>
                <a:cs typeface="Times New Roman"/>
              </a:rPr>
              <a:t>Detailed  Design</a:t>
            </a:r>
            <a:endParaRPr sz="1200">
              <a:latin typeface="Times New Roman"/>
              <a:cs typeface="Times New Roman"/>
            </a:endParaRPr>
          </a:p>
        </p:txBody>
      </p:sp>
      <p:sp>
        <p:nvSpPr>
          <p:cNvPr id="12" name="object 12"/>
          <p:cNvSpPr/>
          <p:nvPr/>
        </p:nvSpPr>
        <p:spPr>
          <a:xfrm>
            <a:off x="5768340" y="7882635"/>
            <a:ext cx="798830" cy="489584"/>
          </a:xfrm>
          <a:custGeom>
            <a:avLst/>
            <a:gdLst/>
            <a:ahLst/>
            <a:cxnLst/>
            <a:rect l="l" t="t" r="r" b="b"/>
            <a:pathLst>
              <a:path w="798829" h="489584">
                <a:moveTo>
                  <a:pt x="745235" y="481583"/>
                </a:moveTo>
                <a:lnTo>
                  <a:pt x="53339" y="481583"/>
                </a:lnTo>
                <a:lnTo>
                  <a:pt x="67055" y="486155"/>
                </a:lnTo>
                <a:lnTo>
                  <a:pt x="83819" y="489203"/>
                </a:lnTo>
                <a:lnTo>
                  <a:pt x="711707" y="489203"/>
                </a:lnTo>
                <a:lnTo>
                  <a:pt x="728471" y="486155"/>
                </a:lnTo>
                <a:lnTo>
                  <a:pt x="729995" y="486155"/>
                </a:lnTo>
                <a:lnTo>
                  <a:pt x="745235" y="481583"/>
                </a:lnTo>
                <a:close/>
              </a:path>
              <a:path w="798829" h="489584">
                <a:moveTo>
                  <a:pt x="728471" y="6095"/>
                </a:moveTo>
                <a:lnTo>
                  <a:pt x="51815" y="6095"/>
                </a:lnTo>
                <a:lnTo>
                  <a:pt x="38099" y="13715"/>
                </a:lnTo>
                <a:lnTo>
                  <a:pt x="25907" y="22859"/>
                </a:lnTo>
                <a:lnTo>
                  <a:pt x="24383" y="24383"/>
                </a:lnTo>
                <a:lnTo>
                  <a:pt x="13715" y="36575"/>
                </a:lnTo>
                <a:lnTo>
                  <a:pt x="6095" y="50291"/>
                </a:lnTo>
                <a:lnTo>
                  <a:pt x="6095" y="51815"/>
                </a:lnTo>
                <a:lnTo>
                  <a:pt x="1523" y="65531"/>
                </a:lnTo>
                <a:lnTo>
                  <a:pt x="0" y="82295"/>
                </a:lnTo>
                <a:lnTo>
                  <a:pt x="0" y="402335"/>
                </a:lnTo>
                <a:lnTo>
                  <a:pt x="1523" y="419099"/>
                </a:lnTo>
                <a:lnTo>
                  <a:pt x="1523" y="420623"/>
                </a:lnTo>
                <a:lnTo>
                  <a:pt x="6095" y="435863"/>
                </a:lnTo>
                <a:lnTo>
                  <a:pt x="6095" y="437387"/>
                </a:lnTo>
                <a:lnTo>
                  <a:pt x="13715" y="451103"/>
                </a:lnTo>
                <a:lnTo>
                  <a:pt x="24383" y="463295"/>
                </a:lnTo>
                <a:lnTo>
                  <a:pt x="25907" y="464819"/>
                </a:lnTo>
                <a:lnTo>
                  <a:pt x="38099" y="473963"/>
                </a:lnTo>
                <a:lnTo>
                  <a:pt x="51815" y="481583"/>
                </a:lnTo>
                <a:lnTo>
                  <a:pt x="728471" y="481583"/>
                </a:lnTo>
                <a:lnTo>
                  <a:pt x="728471" y="480059"/>
                </a:lnTo>
                <a:lnTo>
                  <a:pt x="85343" y="480059"/>
                </a:lnTo>
                <a:lnTo>
                  <a:pt x="68579" y="477011"/>
                </a:lnTo>
                <a:lnTo>
                  <a:pt x="53339" y="477011"/>
                </a:lnTo>
                <a:lnTo>
                  <a:pt x="54673" y="473011"/>
                </a:lnTo>
                <a:lnTo>
                  <a:pt x="42671" y="466343"/>
                </a:lnTo>
                <a:lnTo>
                  <a:pt x="34543" y="460247"/>
                </a:lnTo>
                <a:lnTo>
                  <a:pt x="27431" y="460247"/>
                </a:lnTo>
                <a:lnTo>
                  <a:pt x="30479" y="457199"/>
                </a:lnTo>
                <a:lnTo>
                  <a:pt x="30670" y="457199"/>
                </a:lnTo>
                <a:lnTo>
                  <a:pt x="21335" y="446531"/>
                </a:lnTo>
                <a:lnTo>
                  <a:pt x="14562" y="434339"/>
                </a:lnTo>
                <a:lnTo>
                  <a:pt x="10667" y="434339"/>
                </a:lnTo>
                <a:lnTo>
                  <a:pt x="13715" y="432815"/>
                </a:lnTo>
                <a:lnTo>
                  <a:pt x="14782" y="432815"/>
                </a:lnTo>
                <a:lnTo>
                  <a:pt x="11125" y="420623"/>
                </a:lnTo>
                <a:lnTo>
                  <a:pt x="10667" y="420623"/>
                </a:lnTo>
                <a:lnTo>
                  <a:pt x="6095" y="419099"/>
                </a:lnTo>
                <a:lnTo>
                  <a:pt x="10529" y="419099"/>
                </a:lnTo>
                <a:lnTo>
                  <a:pt x="9143" y="403859"/>
                </a:lnTo>
                <a:lnTo>
                  <a:pt x="9143" y="83819"/>
                </a:lnTo>
                <a:lnTo>
                  <a:pt x="10667" y="67055"/>
                </a:lnTo>
                <a:lnTo>
                  <a:pt x="14731" y="54863"/>
                </a:lnTo>
                <a:lnTo>
                  <a:pt x="13715" y="54863"/>
                </a:lnTo>
                <a:lnTo>
                  <a:pt x="10667" y="51815"/>
                </a:lnTo>
                <a:lnTo>
                  <a:pt x="15409" y="51815"/>
                </a:lnTo>
                <a:lnTo>
                  <a:pt x="21335" y="41147"/>
                </a:lnTo>
                <a:lnTo>
                  <a:pt x="30670" y="30479"/>
                </a:lnTo>
                <a:lnTo>
                  <a:pt x="30479" y="30479"/>
                </a:lnTo>
                <a:lnTo>
                  <a:pt x="27431" y="27431"/>
                </a:lnTo>
                <a:lnTo>
                  <a:pt x="34543" y="27431"/>
                </a:lnTo>
                <a:lnTo>
                  <a:pt x="42671" y="21335"/>
                </a:lnTo>
                <a:lnTo>
                  <a:pt x="54673" y="14668"/>
                </a:lnTo>
                <a:lnTo>
                  <a:pt x="53339" y="10667"/>
                </a:lnTo>
                <a:lnTo>
                  <a:pt x="68579" y="10667"/>
                </a:lnTo>
                <a:lnTo>
                  <a:pt x="85343" y="9143"/>
                </a:lnTo>
                <a:lnTo>
                  <a:pt x="728471" y="9143"/>
                </a:lnTo>
                <a:lnTo>
                  <a:pt x="728471" y="6095"/>
                </a:lnTo>
                <a:close/>
              </a:path>
              <a:path w="798829" h="489584">
                <a:moveTo>
                  <a:pt x="729995" y="477011"/>
                </a:moveTo>
                <a:lnTo>
                  <a:pt x="728471" y="477289"/>
                </a:lnTo>
                <a:lnTo>
                  <a:pt x="728471" y="481583"/>
                </a:lnTo>
                <a:lnTo>
                  <a:pt x="729995" y="477011"/>
                </a:lnTo>
                <a:close/>
              </a:path>
              <a:path w="798829" h="489584">
                <a:moveTo>
                  <a:pt x="765809" y="457853"/>
                </a:moveTo>
                <a:lnTo>
                  <a:pt x="755903" y="466343"/>
                </a:lnTo>
                <a:lnTo>
                  <a:pt x="743711" y="473117"/>
                </a:lnTo>
                <a:lnTo>
                  <a:pt x="743711" y="477011"/>
                </a:lnTo>
                <a:lnTo>
                  <a:pt x="729995" y="477011"/>
                </a:lnTo>
                <a:lnTo>
                  <a:pt x="728471" y="481583"/>
                </a:lnTo>
                <a:lnTo>
                  <a:pt x="746759" y="481583"/>
                </a:lnTo>
                <a:lnTo>
                  <a:pt x="760475" y="473963"/>
                </a:lnTo>
                <a:lnTo>
                  <a:pt x="771143" y="464819"/>
                </a:lnTo>
                <a:lnTo>
                  <a:pt x="772667" y="463295"/>
                </a:lnTo>
                <a:lnTo>
                  <a:pt x="775334" y="460247"/>
                </a:lnTo>
                <a:lnTo>
                  <a:pt x="769619" y="460247"/>
                </a:lnTo>
                <a:lnTo>
                  <a:pt x="765047" y="458723"/>
                </a:lnTo>
                <a:lnTo>
                  <a:pt x="765809" y="457853"/>
                </a:lnTo>
                <a:close/>
              </a:path>
              <a:path w="798829" h="489584">
                <a:moveTo>
                  <a:pt x="728471" y="477289"/>
                </a:moveTo>
                <a:lnTo>
                  <a:pt x="713231" y="480059"/>
                </a:lnTo>
                <a:lnTo>
                  <a:pt x="728471" y="480059"/>
                </a:lnTo>
                <a:lnTo>
                  <a:pt x="728471" y="477289"/>
                </a:lnTo>
                <a:close/>
              </a:path>
              <a:path w="798829" h="489584">
                <a:moveTo>
                  <a:pt x="743711" y="472439"/>
                </a:moveTo>
                <a:lnTo>
                  <a:pt x="728471" y="477011"/>
                </a:lnTo>
                <a:lnTo>
                  <a:pt x="728471" y="477289"/>
                </a:lnTo>
                <a:lnTo>
                  <a:pt x="729995" y="477011"/>
                </a:lnTo>
                <a:lnTo>
                  <a:pt x="743711" y="477011"/>
                </a:lnTo>
                <a:lnTo>
                  <a:pt x="742187" y="473963"/>
                </a:lnTo>
                <a:lnTo>
                  <a:pt x="743711" y="473117"/>
                </a:lnTo>
                <a:lnTo>
                  <a:pt x="743711" y="472439"/>
                </a:lnTo>
                <a:close/>
              </a:path>
              <a:path w="798829" h="489584">
                <a:moveTo>
                  <a:pt x="54673" y="473011"/>
                </a:moveTo>
                <a:lnTo>
                  <a:pt x="53339" y="477011"/>
                </a:lnTo>
                <a:lnTo>
                  <a:pt x="56387" y="473963"/>
                </a:lnTo>
                <a:lnTo>
                  <a:pt x="54673" y="473011"/>
                </a:lnTo>
                <a:close/>
              </a:path>
              <a:path w="798829" h="489584">
                <a:moveTo>
                  <a:pt x="54863" y="472439"/>
                </a:moveTo>
                <a:lnTo>
                  <a:pt x="54673" y="473011"/>
                </a:lnTo>
                <a:lnTo>
                  <a:pt x="56387" y="473963"/>
                </a:lnTo>
                <a:lnTo>
                  <a:pt x="53339" y="477011"/>
                </a:lnTo>
                <a:lnTo>
                  <a:pt x="68579" y="477011"/>
                </a:lnTo>
                <a:lnTo>
                  <a:pt x="54863" y="472439"/>
                </a:lnTo>
                <a:close/>
              </a:path>
              <a:path w="798829" h="489584">
                <a:moveTo>
                  <a:pt x="743711" y="473117"/>
                </a:moveTo>
                <a:lnTo>
                  <a:pt x="742187" y="473963"/>
                </a:lnTo>
                <a:lnTo>
                  <a:pt x="743711" y="477011"/>
                </a:lnTo>
                <a:lnTo>
                  <a:pt x="743711" y="473117"/>
                </a:lnTo>
                <a:close/>
              </a:path>
              <a:path w="798829" h="489584">
                <a:moveTo>
                  <a:pt x="30479" y="457199"/>
                </a:moveTo>
                <a:lnTo>
                  <a:pt x="27431" y="460247"/>
                </a:lnTo>
                <a:lnTo>
                  <a:pt x="32003" y="458723"/>
                </a:lnTo>
                <a:lnTo>
                  <a:pt x="31034" y="457615"/>
                </a:lnTo>
                <a:lnTo>
                  <a:pt x="30479" y="457199"/>
                </a:lnTo>
                <a:close/>
              </a:path>
              <a:path w="798829" h="489584">
                <a:moveTo>
                  <a:pt x="31034" y="457615"/>
                </a:moveTo>
                <a:lnTo>
                  <a:pt x="32003" y="458723"/>
                </a:lnTo>
                <a:lnTo>
                  <a:pt x="27431" y="460247"/>
                </a:lnTo>
                <a:lnTo>
                  <a:pt x="34543" y="460247"/>
                </a:lnTo>
                <a:lnTo>
                  <a:pt x="31034" y="457615"/>
                </a:lnTo>
                <a:close/>
              </a:path>
              <a:path w="798829" h="489584">
                <a:moveTo>
                  <a:pt x="766571" y="457199"/>
                </a:moveTo>
                <a:lnTo>
                  <a:pt x="765809" y="457853"/>
                </a:lnTo>
                <a:lnTo>
                  <a:pt x="765047" y="458723"/>
                </a:lnTo>
                <a:lnTo>
                  <a:pt x="769619" y="460247"/>
                </a:lnTo>
                <a:lnTo>
                  <a:pt x="766571" y="457199"/>
                </a:lnTo>
                <a:close/>
              </a:path>
              <a:path w="798829" h="489584">
                <a:moveTo>
                  <a:pt x="778001" y="457199"/>
                </a:moveTo>
                <a:lnTo>
                  <a:pt x="766571" y="457199"/>
                </a:lnTo>
                <a:lnTo>
                  <a:pt x="769619" y="460247"/>
                </a:lnTo>
                <a:lnTo>
                  <a:pt x="775334" y="460247"/>
                </a:lnTo>
                <a:lnTo>
                  <a:pt x="778001" y="457199"/>
                </a:lnTo>
                <a:close/>
              </a:path>
              <a:path w="798829" h="489584">
                <a:moveTo>
                  <a:pt x="783335" y="432815"/>
                </a:moveTo>
                <a:lnTo>
                  <a:pt x="775715" y="446531"/>
                </a:lnTo>
                <a:lnTo>
                  <a:pt x="765809" y="457853"/>
                </a:lnTo>
                <a:lnTo>
                  <a:pt x="766571" y="457199"/>
                </a:lnTo>
                <a:lnTo>
                  <a:pt x="778001" y="457199"/>
                </a:lnTo>
                <a:lnTo>
                  <a:pt x="783335" y="451103"/>
                </a:lnTo>
                <a:lnTo>
                  <a:pt x="790955" y="437387"/>
                </a:lnTo>
                <a:lnTo>
                  <a:pt x="790955" y="435863"/>
                </a:lnTo>
                <a:lnTo>
                  <a:pt x="791413" y="434339"/>
                </a:lnTo>
                <a:lnTo>
                  <a:pt x="786383" y="434339"/>
                </a:lnTo>
                <a:lnTo>
                  <a:pt x="783335" y="432815"/>
                </a:lnTo>
                <a:close/>
              </a:path>
              <a:path w="798829" h="489584">
                <a:moveTo>
                  <a:pt x="30670" y="457199"/>
                </a:moveTo>
                <a:lnTo>
                  <a:pt x="30479" y="457199"/>
                </a:lnTo>
                <a:lnTo>
                  <a:pt x="31034" y="457615"/>
                </a:lnTo>
                <a:lnTo>
                  <a:pt x="30670" y="457199"/>
                </a:lnTo>
                <a:close/>
              </a:path>
              <a:path w="798829" h="489584">
                <a:moveTo>
                  <a:pt x="13715" y="432815"/>
                </a:moveTo>
                <a:lnTo>
                  <a:pt x="10667" y="434339"/>
                </a:lnTo>
                <a:lnTo>
                  <a:pt x="14562" y="434339"/>
                </a:lnTo>
                <a:lnTo>
                  <a:pt x="13715" y="432815"/>
                </a:lnTo>
                <a:close/>
              </a:path>
              <a:path w="798829" h="489584">
                <a:moveTo>
                  <a:pt x="14782" y="432815"/>
                </a:moveTo>
                <a:lnTo>
                  <a:pt x="13715" y="432815"/>
                </a:lnTo>
                <a:lnTo>
                  <a:pt x="14562" y="434339"/>
                </a:lnTo>
                <a:lnTo>
                  <a:pt x="15239" y="434339"/>
                </a:lnTo>
                <a:lnTo>
                  <a:pt x="14782" y="432815"/>
                </a:lnTo>
                <a:close/>
              </a:path>
              <a:path w="798829" h="489584">
                <a:moveTo>
                  <a:pt x="786661" y="419099"/>
                </a:moveTo>
                <a:lnTo>
                  <a:pt x="786383" y="419099"/>
                </a:lnTo>
                <a:lnTo>
                  <a:pt x="781811" y="434339"/>
                </a:lnTo>
                <a:lnTo>
                  <a:pt x="782489" y="434339"/>
                </a:lnTo>
                <a:lnTo>
                  <a:pt x="783335" y="432815"/>
                </a:lnTo>
                <a:lnTo>
                  <a:pt x="791870" y="432815"/>
                </a:lnTo>
                <a:lnTo>
                  <a:pt x="795527" y="420623"/>
                </a:lnTo>
                <a:lnTo>
                  <a:pt x="786383" y="420623"/>
                </a:lnTo>
                <a:lnTo>
                  <a:pt x="786661" y="419099"/>
                </a:lnTo>
                <a:close/>
              </a:path>
              <a:path w="798829" h="489584">
                <a:moveTo>
                  <a:pt x="791870" y="432815"/>
                </a:moveTo>
                <a:lnTo>
                  <a:pt x="783335" y="432815"/>
                </a:lnTo>
                <a:lnTo>
                  <a:pt x="786383" y="434339"/>
                </a:lnTo>
                <a:lnTo>
                  <a:pt x="791413" y="434339"/>
                </a:lnTo>
                <a:lnTo>
                  <a:pt x="791870" y="432815"/>
                </a:lnTo>
                <a:close/>
              </a:path>
              <a:path w="798829" h="489584">
                <a:moveTo>
                  <a:pt x="10529" y="419099"/>
                </a:moveTo>
                <a:lnTo>
                  <a:pt x="6095" y="419099"/>
                </a:lnTo>
                <a:lnTo>
                  <a:pt x="10667" y="420623"/>
                </a:lnTo>
                <a:lnTo>
                  <a:pt x="10529" y="419099"/>
                </a:lnTo>
                <a:close/>
              </a:path>
              <a:path w="798829" h="489584">
                <a:moveTo>
                  <a:pt x="10667" y="419099"/>
                </a:moveTo>
                <a:lnTo>
                  <a:pt x="10529" y="419099"/>
                </a:lnTo>
                <a:lnTo>
                  <a:pt x="10667" y="420623"/>
                </a:lnTo>
                <a:lnTo>
                  <a:pt x="11125" y="420623"/>
                </a:lnTo>
                <a:lnTo>
                  <a:pt x="10667" y="419099"/>
                </a:lnTo>
                <a:close/>
              </a:path>
              <a:path w="798829" h="489584">
                <a:moveTo>
                  <a:pt x="782383" y="53149"/>
                </a:moveTo>
                <a:lnTo>
                  <a:pt x="781811" y="53339"/>
                </a:lnTo>
                <a:lnTo>
                  <a:pt x="786383" y="67055"/>
                </a:lnTo>
                <a:lnTo>
                  <a:pt x="789431" y="83819"/>
                </a:lnTo>
                <a:lnTo>
                  <a:pt x="789431" y="403859"/>
                </a:lnTo>
                <a:lnTo>
                  <a:pt x="786383" y="420623"/>
                </a:lnTo>
                <a:lnTo>
                  <a:pt x="790955" y="419099"/>
                </a:lnTo>
                <a:lnTo>
                  <a:pt x="795527" y="419099"/>
                </a:lnTo>
                <a:lnTo>
                  <a:pt x="798575" y="402335"/>
                </a:lnTo>
                <a:lnTo>
                  <a:pt x="798575" y="82295"/>
                </a:lnTo>
                <a:lnTo>
                  <a:pt x="795527" y="65531"/>
                </a:lnTo>
                <a:lnTo>
                  <a:pt x="791971" y="54863"/>
                </a:lnTo>
                <a:lnTo>
                  <a:pt x="783335" y="54863"/>
                </a:lnTo>
                <a:lnTo>
                  <a:pt x="782383" y="53149"/>
                </a:lnTo>
                <a:close/>
              </a:path>
              <a:path w="798829" h="489584">
                <a:moveTo>
                  <a:pt x="795527" y="419099"/>
                </a:moveTo>
                <a:lnTo>
                  <a:pt x="790955" y="419099"/>
                </a:lnTo>
                <a:lnTo>
                  <a:pt x="786383" y="420623"/>
                </a:lnTo>
                <a:lnTo>
                  <a:pt x="795527" y="420623"/>
                </a:lnTo>
                <a:lnTo>
                  <a:pt x="795527" y="419099"/>
                </a:lnTo>
                <a:close/>
              </a:path>
              <a:path w="798829" h="489584">
                <a:moveTo>
                  <a:pt x="10667" y="51815"/>
                </a:moveTo>
                <a:lnTo>
                  <a:pt x="13715" y="54863"/>
                </a:lnTo>
                <a:lnTo>
                  <a:pt x="14668" y="53149"/>
                </a:lnTo>
                <a:lnTo>
                  <a:pt x="10667" y="51815"/>
                </a:lnTo>
                <a:close/>
              </a:path>
              <a:path w="798829" h="489584">
                <a:moveTo>
                  <a:pt x="14668" y="53149"/>
                </a:moveTo>
                <a:lnTo>
                  <a:pt x="13715" y="54863"/>
                </a:lnTo>
                <a:lnTo>
                  <a:pt x="14731" y="54863"/>
                </a:lnTo>
                <a:lnTo>
                  <a:pt x="15239" y="53339"/>
                </a:lnTo>
                <a:lnTo>
                  <a:pt x="14668" y="53149"/>
                </a:lnTo>
                <a:close/>
              </a:path>
              <a:path w="798829" h="489584">
                <a:moveTo>
                  <a:pt x="786383" y="51815"/>
                </a:moveTo>
                <a:lnTo>
                  <a:pt x="782383" y="53149"/>
                </a:lnTo>
                <a:lnTo>
                  <a:pt x="783335" y="54863"/>
                </a:lnTo>
                <a:lnTo>
                  <a:pt x="786383" y="51815"/>
                </a:lnTo>
                <a:close/>
              </a:path>
              <a:path w="798829" h="489584">
                <a:moveTo>
                  <a:pt x="790955" y="51815"/>
                </a:moveTo>
                <a:lnTo>
                  <a:pt x="786383" y="51815"/>
                </a:lnTo>
                <a:lnTo>
                  <a:pt x="783335" y="54863"/>
                </a:lnTo>
                <a:lnTo>
                  <a:pt x="791971" y="54863"/>
                </a:lnTo>
                <a:lnTo>
                  <a:pt x="790955" y="51815"/>
                </a:lnTo>
                <a:close/>
              </a:path>
              <a:path w="798829" h="489584">
                <a:moveTo>
                  <a:pt x="15409" y="51815"/>
                </a:moveTo>
                <a:lnTo>
                  <a:pt x="10667" y="51815"/>
                </a:lnTo>
                <a:lnTo>
                  <a:pt x="14668" y="53149"/>
                </a:lnTo>
                <a:lnTo>
                  <a:pt x="15409" y="51815"/>
                </a:lnTo>
                <a:close/>
              </a:path>
              <a:path w="798829" h="489584">
                <a:moveTo>
                  <a:pt x="765809" y="29826"/>
                </a:moveTo>
                <a:lnTo>
                  <a:pt x="775715" y="41147"/>
                </a:lnTo>
                <a:lnTo>
                  <a:pt x="782383" y="53149"/>
                </a:lnTo>
                <a:lnTo>
                  <a:pt x="786383" y="51815"/>
                </a:lnTo>
                <a:lnTo>
                  <a:pt x="790955" y="51815"/>
                </a:lnTo>
                <a:lnTo>
                  <a:pt x="790955" y="50291"/>
                </a:lnTo>
                <a:lnTo>
                  <a:pt x="783335" y="36575"/>
                </a:lnTo>
                <a:lnTo>
                  <a:pt x="778001" y="30479"/>
                </a:lnTo>
                <a:lnTo>
                  <a:pt x="766571" y="30479"/>
                </a:lnTo>
                <a:lnTo>
                  <a:pt x="765809" y="29826"/>
                </a:lnTo>
                <a:close/>
              </a:path>
              <a:path w="798829" h="489584">
                <a:moveTo>
                  <a:pt x="27431" y="27431"/>
                </a:moveTo>
                <a:lnTo>
                  <a:pt x="30479" y="30479"/>
                </a:lnTo>
                <a:lnTo>
                  <a:pt x="31034" y="30064"/>
                </a:lnTo>
                <a:lnTo>
                  <a:pt x="32003" y="28955"/>
                </a:lnTo>
                <a:lnTo>
                  <a:pt x="27431" y="27431"/>
                </a:lnTo>
                <a:close/>
              </a:path>
              <a:path w="798829" h="489584">
                <a:moveTo>
                  <a:pt x="31034" y="30064"/>
                </a:moveTo>
                <a:lnTo>
                  <a:pt x="30479" y="30479"/>
                </a:lnTo>
                <a:lnTo>
                  <a:pt x="30670" y="30479"/>
                </a:lnTo>
                <a:lnTo>
                  <a:pt x="31034" y="30064"/>
                </a:lnTo>
                <a:close/>
              </a:path>
              <a:path w="798829" h="489584">
                <a:moveTo>
                  <a:pt x="769619" y="27431"/>
                </a:moveTo>
                <a:lnTo>
                  <a:pt x="765047" y="28955"/>
                </a:lnTo>
                <a:lnTo>
                  <a:pt x="765809" y="29826"/>
                </a:lnTo>
                <a:lnTo>
                  <a:pt x="766571" y="30479"/>
                </a:lnTo>
                <a:lnTo>
                  <a:pt x="769619" y="27431"/>
                </a:lnTo>
                <a:close/>
              </a:path>
              <a:path w="798829" h="489584">
                <a:moveTo>
                  <a:pt x="775334" y="27431"/>
                </a:moveTo>
                <a:lnTo>
                  <a:pt x="769619" y="27431"/>
                </a:lnTo>
                <a:lnTo>
                  <a:pt x="766571" y="30479"/>
                </a:lnTo>
                <a:lnTo>
                  <a:pt x="778001" y="30479"/>
                </a:lnTo>
                <a:lnTo>
                  <a:pt x="775334" y="27431"/>
                </a:lnTo>
                <a:close/>
              </a:path>
              <a:path w="798829" h="489584">
                <a:moveTo>
                  <a:pt x="34543" y="27431"/>
                </a:moveTo>
                <a:lnTo>
                  <a:pt x="27431" y="27431"/>
                </a:lnTo>
                <a:lnTo>
                  <a:pt x="32003" y="28955"/>
                </a:lnTo>
                <a:lnTo>
                  <a:pt x="31034" y="30064"/>
                </a:lnTo>
                <a:lnTo>
                  <a:pt x="34543" y="27431"/>
                </a:lnTo>
                <a:close/>
              </a:path>
              <a:path w="798829" h="489584">
                <a:moveTo>
                  <a:pt x="746759" y="6095"/>
                </a:moveTo>
                <a:lnTo>
                  <a:pt x="728471" y="6095"/>
                </a:lnTo>
                <a:lnTo>
                  <a:pt x="729995" y="10667"/>
                </a:lnTo>
                <a:lnTo>
                  <a:pt x="743711" y="10667"/>
                </a:lnTo>
                <a:lnTo>
                  <a:pt x="743711" y="14562"/>
                </a:lnTo>
                <a:lnTo>
                  <a:pt x="755903" y="21335"/>
                </a:lnTo>
                <a:lnTo>
                  <a:pt x="765809" y="29826"/>
                </a:lnTo>
                <a:lnTo>
                  <a:pt x="765047" y="28955"/>
                </a:lnTo>
                <a:lnTo>
                  <a:pt x="769619" y="27431"/>
                </a:lnTo>
                <a:lnTo>
                  <a:pt x="775334" y="27431"/>
                </a:lnTo>
                <a:lnTo>
                  <a:pt x="772667" y="24383"/>
                </a:lnTo>
                <a:lnTo>
                  <a:pt x="771143" y="22859"/>
                </a:lnTo>
                <a:lnTo>
                  <a:pt x="760475" y="13715"/>
                </a:lnTo>
                <a:lnTo>
                  <a:pt x="746759" y="6095"/>
                </a:lnTo>
                <a:close/>
              </a:path>
              <a:path w="798829" h="489584">
                <a:moveTo>
                  <a:pt x="68579" y="10667"/>
                </a:moveTo>
                <a:lnTo>
                  <a:pt x="53339" y="10667"/>
                </a:lnTo>
                <a:lnTo>
                  <a:pt x="56387" y="13715"/>
                </a:lnTo>
                <a:lnTo>
                  <a:pt x="54673" y="14668"/>
                </a:lnTo>
                <a:lnTo>
                  <a:pt x="54863" y="15239"/>
                </a:lnTo>
                <a:lnTo>
                  <a:pt x="68579" y="10667"/>
                </a:lnTo>
                <a:close/>
              </a:path>
              <a:path w="798829" h="489584">
                <a:moveTo>
                  <a:pt x="728471" y="10529"/>
                </a:moveTo>
                <a:lnTo>
                  <a:pt x="728471" y="10667"/>
                </a:lnTo>
                <a:lnTo>
                  <a:pt x="743711" y="15239"/>
                </a:lnTo>
                <a:lnTo>
                  <a:pt x="743711" y="14562"/>
                </a:lnTo>
                <a:lnTo>
                  <a:pt x="742187" y="13715"/>
                </a:lnTo>
                <a:lnTo>
                  <a:pt x="743711" y="10667"/>
                </a:lnTo>
                <a:lnTo>
                  <a:pt x="729995" y="10667"/>
                </a:lnTo>
                <a:lnTo>
                  <a:pt x="728471" y="10529"/>
                </a:lnTo>
                <a:close/>
              </a:path>
              <a:path w="798829" h="489584">
                <a:moveTo>
                  <a:pt x="53339" y="10667"/>
                </a:moveTo>
                <a:lnTo>
                  <a:pt x="54673" y="14668"/>
                </a:lnTo>
                <a:lnTo>
                  <a:pt x="56387" y="13715"/>
                </a:lnTo>
                <a:lnTo>
                  <a:pt x="53339" y="10667"/>
                </a:lnTo>
                <a:close/>
              </a:path>
              <a:path w="798829" h="489584">
                <a:moveTo>
                  <a:pt x="743711" y="10667"/>
                </a:moveTo>
                <a:lnTo>
                  <a:pt x="742187" y="13715"/>
                </a:lnTo>
                <a:lnTo>
                  <a:pt x="743711" y="14562"/>
                </a:lnTo>
                <a:lnTo>
                  <a:pt x="743711" y="10667"/>
                </a:lnTo>
                <a:close/>
              </a:path>
              <a:path w="798829" h="489584">
                <a:moveTo>
                  <a:pt x="728471" y="6095"/>
                </a:moveTo>
                <a:lnTo>
                  <a:pt x="728471" y="10529"/>
                </a:lnTo>
                <a:lnTo>
                  <a:pt x="729995" y="10667"/>
                </a:lnTo>
                <a:lnTo>
                  <a:pt x="728471" y="6095"/>
                </a:lnTo>
                <a:close/>
              </a:path>
              <a:path w="798829" h="489584">
                <a:moveTo>
                  <a:pt x="728471" y="9143"/>
                </a:moveTo>
                <a:lnTo>
                  <a:pt x="713231" y="9143"/>
                </a:lnTo>
                <a:lnTo>
                  <a:pt x="728471" y="10529"/>
                </a:lnTo>
                <a:lnTo>
                  <a:pt x="728471" y="9143"/>
                </a:lnTo>
                <a:close/>
              </a:path>
              <a:path w="798829" h="489584">
                <a:moveTo>
                  <a:pt x="711707" y="0"/>
                </a:moveTo>
                <a:lnTo>
                  <a:pt x="83819" y="0"/>
                </a:lnTo>
                <a:lnTo>
                  <a:pt x="67055" y="1523"/>
                </a:lnTo>
                <a:lnTo>
                  <a:pt x="53339" y="6095"/>
                </a:lnTo>
                <a:lnTo>
                  <a:pt x="745235" y="6095"/>
                </a:lnTo>
                <a:lnTo>
                  <a:pt x="729995" y="1523"/>
                </a:lnTo>
                <a:lnTo>
                  <a:pt x="728471" y="1523"/>
                </a:lnTo>
                <a:lnTo>
                  <a:pt x="711707" y="0"/>
                </a:lnTo>
                <a:close/>
              </a:path>
            </a:pathLst>
          </a:custGeom>
          <a:solidFill>
            <a:srgbClr val="000000"/>
          </a:solidFill>
        </p:spPr>
        <p:txBody>
          <a:bodyPr wrap="square" lIns="0" tIns="0" rIns="0" bIns="0" rtlCol="0"/>
          <a:lstStyle/>
          <a:p/>
        </p:txBody>
      </p:sp>
      <p:sp>
        <p:nvSpPr>
          <p:cNvPr id="13" name="object 13"/>
          <p:cNvSpPr txBox="1"/>
          <p:nvPr/>
        </p:nvSpPr>
        <p:spPr>
          <a:xfrm>
            <a:off x="5844032" y="7936483"/>
            <a:ext cx="648335" cy="367030"/>
          </a:xfrm>
          <a:prstGeom prst="rect">
            <a:avLst/>
          </a:prstGeom>
        </p:spPr>
        <p:txBody>
          <a:bodyPr wrap="square" lIns="0" tIns="0" rIns="0" bIns="0" rtlCol="0" vert="horz">
            <a:spAutoFit/>
          </a:bodyPr>
          <a:lstStyle/>
          <a:p>
            <a:pPr marL="59690" marR="5080" indent="-47625">
              <a:lnSpc>
                <a:spcPts val="1420"/>
              </a:lnSpc>
            </a:pPr>
            <a:r>
              <a:rPr dirty="0" sz="1200" spc="-5" b="1">
                <a:latin typeface="Times New Roman"/>
                <a:cs typeface="Times New Roman"/>
              </a:rPr>
              <a:t>Code</a:t>
            </a:r>
            <a:r>
              <a:rPr dirty="0" sz="1200" spc="-90" b="1">
                <a:latin typeface="Times New Roman"/>
                <a:cs typeface="Times New Roman"/>
              </a:rPr>
              <a:t> </a:t>
            </a:r>
            <a:r>
              <a:rPr dirty="0" sz="1200" b="1">
                <a:latin typeface="Times New Roman"/>
                <a:cs typeface="Times New Roman"/>
              </a:rPr>
              <a:t>and  </a:t>
            </a:r>
            <a:r>
              <a:rPr dirty="0" sz="1200" spc="-5" b="1">
                <a:latin typeface="Times New Roman"/>
                <a:cs typeface="Times New Roman"/>
              </a:rPr>
              <a:t>unit</a:t>
            </a:r>
            <a:r>
              <a:rPr dirty="0" sz="1200" spc="-95" b="1">
                <a:latin typeface="Times New Roman"/>
                <a:cs typeface="Times New Roman"/>
              </a:rPr>
              <a:t> </a:t>
            </a:r>
            <a:r>
              <a:rPr dirty="0" sz="1200" b="1">
                <a:latin typeface="Times New Roman"/>
                <a:cs typeface="Times New Roman"/>
              </a:rPr>
              <a:t>test</a:t>
            </a:r>
            <a:endParaRPr sz="1200">
              <a:latin typeface="Times New Roman"/>
              <a:cs typeface="Times New Roman"/>
            </a:endParaRPr>
          </a:p>
        </p:txBody>
      </p:sp>
      <p:sp>
        <p:nvSpPr>
          <p:cNvPr id="14" name="object 14"/>
          <p:cNvSpPr/>
          <p:nvPr/>
        </p:nvSpPr>
        <p:spPr>
          <a:xfrm>
            <a:off x="1772411" y="8335936"/>
            <a:ext cx="879475" cy="0"/>
          </a:xfrm>
          <a:custGeom>
            <a:avLst/>
            <a:gdLst/>
            <a:ahLst/>
            <a:cxnLst/>
            <a:rect l="l" t="t" r="r" b="b"/>
            <a:pathLst>
              <a:path w="879475" h="0">
                <a:moveTo>
                  <a:pt x="0" y="0"/>
                </a:moveTo>
                <a:lnTo>
                  <a:pt x="879348" y="0"/>
                </a:lnTo>
              </a:path>
            </a:pathLst>
          </a:custGeom>
          <a:ln w="5080">
            <a:solidFill>
              <a:srgbClr val="000000"/>
            </a:solidFill>
          </a:ln>
        </p:spPr>
        <p:txBody>
          <a:bodyPr wrap="square" lIns="0" tIns="0" rIns="0" bIns="0" rtlCol="0"/>
          <a:lstStyle/>
          <a:p/>
        </p:txBody>
      </p:sp>
      <p:sp>
        <p:nvSpPr>
          <p:cNvPr id="15" name="object 15"/>
          <p:cNvSpPr/>
          <p:nvPr/>
        </p:nvSpPr>
        <p:spPr>
          <a:xfrm>
            <a:off x="1772411" y="8330857"/>
            <a:ext cx="5080" cy="0"/>
          </a:xfrm>
          <a:custGeom>
            <a:avLst/>
            <a:gdLst/>
            <a:ahLst/>
            <a:cxnLst/>
            <a:rect l="l" t="t" r="r" b="b"/>
            <a:pathLst>
              <a:path w="5080" h="0">
                <a:moveTo>
                  <a:pt x="0" y="0"/>
                </a:moveTo>
                <a:lnTo>
                  <a:pt x="4572" y="0"/>
                </a:lnTo>
              </a:path>
            </a:pathLst>
          </a:custGeom>
          <a:ln w="5080">
            <a:solidFill>
              <a:srgbClr val="000000"/>
            </a:solidFill>
          </a:ln>
        </p:spPr>
        <p:txBody>
          <a:bodyPr wrap="square" lIns="0" tIns="0" rIns="0" bIns="0" rtlCol="0"/>
          <a:lstStyle/>
          <a:p/>
        </p:txBody>
      </p:sp>
      <p:sp>
        <p:nvSpPr>
          <p:cNvPr id="16" name="object 16"/>
          <p:cNvSpPr/>
          <p:nvPr/>
        </p:nvSpPr>
        <p:spPr>
          <a:xfrm>
            <a:off x="1776983" y="7808886"/>
            <a:ext cx="0" cy="519430"/>
          </a:xfrm>
          <a:custGeom>
            <a:avLst/>
            <a:gdLst/>
            <a:ahLst/>
            <a:cxnLst/>
            <a:rect l="l" t="t" r="r" b="b"/>
            <a:pathLst>
              <a:path w="0" h="519429">
                <a:moveTo>
                  <a:pt x="0" y="0"/>
                </a:moveTo>
                <a:lnTo>
                  <a:pt x="0" y="519429"/>
                </a:lnTo>
              </a:path>
            </a:pathLst>
          </a:custGeom>
          <a:ln w="9143">
            <a:solidFill>
              <a:srgbClr val="000000"/>
            </a:solidFill>
          </a:ln>
        </p:spPr>
        <p:txBody>
          <a:bodyPr wrap="square" lIns="0" tIns="0" rIns="0" bIns="0" rtlCol="0"/>
          <a:lstStyle/>
          <a:p/>
        </p:txBody>
      </p:sp>
      <p:sp>
        <p:nvSpPr>
          <p:cNvPr id="17" name="object 17"/>
          <p:cNvSpPr/>
          <p:nvPr/>
        </p:nvSpPr>
        <p:spPr>
          <a:xfrm>
            <a:off x="1772411" y="7806982"/>
            <a:ext cx="5080" cy="0"/>
          </a:xfrm>
          <a:custGeom>
            <a:avLst/>
            <a:gdLst/>
            <a:ahLst/>
            <a:cxnLst/>
            <a:rect l="l" t="t" r="r" b="b"/>
            <a:pathLst>
              <a:path w="5080" h="0">
                <a:moveTo>
                  <a:pt x="0" y="0"/>
                </a:moveTo>
                <a:lnTo>
                  <a:pt x="4572" y="0"/>
                </a:lnTo>
              </a:path>
            </a:pathLst>
          </a:custGeom>
          <a:ln w="3809">
            <a:solidFill>
              <a:srgbClr val="000000"/>
            </a:solidFill>
          </a:ln>
        </p:spPr>
        <p:txBody>
          <a:bodyPr wrap="square" lIns="0" tIns="0" rIns="0" bIns="0" rtlCol="0"/>
          <a:lstStyle/>
          <a:p/>
        </p:txBody>
      </p:sp>
      <p:sp>
        <p:nvSpPr>
          <p:cNvPr id="18" name="object 18"/>
          <p:cNvSpPr/>
          <p:nvPr/>
        </p:nvSpPr>
        <p:spPr>
          <a:xfrm>
            <a:off x="1772411" y="7802536"/>
            <a:ext cx="879475" cy="0"/>
          </a:xfrm>
          <a:custGeom>
            <a:avLst/>
            <a:gdLst/>
            <a:ahLst/>
            <a:cxnLst/>
            <a:rect l="l" t="t" r="r" b="b"/>
            <a:pathLst>
              <a:path w="879475" h="0">
                <a:moveTo>
                  <a:pt x="0" y="0"/>
                </a:moveTo>
                <a:lnTo>
                  <a:pt x="879348" y="0"/>
                </a:lnTo>
              </a:path>
            </a:pathLst>
          </a:custGeom>
          <a:ln w="5080">
            <a:solidFill>
              <a:srgbClr val="000000"/>
            </a:solidFill>
          </a:ln>
        </p:spPr>
        <p:txBody>
          <a:bodyPr wrap="square" lIns="0" tIns="0" rIns="0" bIns="0" rtlCol="0"/>
          <a:lstStyle/>
          <a:p/>
        </p:txBody>
      </p:sp>
      <p:sp>
        <p:nvSpPr>
          <p:cNvPr id="19" name="object 19"/>
          <p:cNvSpPr/>
          <p:nvPr/>
        </p:nvSpPr>
        <p:spPr>
          <a:xfrm>
            <a:off x="1776983" y="8331110"/>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20" name="object 20"/>
          <p:cNvSpPr/>
          <p:nvPr/>
        </p:nvSpPr>
        <p:spPr>
          <a:xfrm>
            <a:off x="1781555" y="8331110"/>
            <a:ext cx="861060" cy="0"/>
          </a:xfrm>
          <a:custGeom>
            <a:avLst/>
            <a:gdLst/>
            <a:ahLst/>
            <a:cxnLst/>
            <a:rect l="l" t="t" r="r" b="b"/>
            <a:pathLst>
              <a:path w="861060" h="0">
                <a:moveTo>
                  <a:pt x="0" y="0"/>
                </a:moveTo>
                <a:lnTo>
                  <a:pt x="861059" y="0"/>
                </a:lnTo>
              </a:path>
            </a:pathLst>
          </a:custGeom>
          <a:ln w="4572">
            <a:solidFill>
              <a:srgbClr val="000000"/>
            </a:solidFill>
          </a:ln>
        </p:spPr>
        <p:txBody>
          <a:bodyPr wrap="square" lIns="0" tIns="0" rIns="0" bIns="0" rtlCol="0"/>
          <a:lstStyle/>
          <a:p/>
        </p:txBody>
      </p:sp>
      <p:sp>
        <p:nvSpPr>
          <p:cNvPr id="21" name="object 21"/>
          <p:cNvSpPr/>
          <p:nvPr/>
        </p:nvSpPr>
        <p:spPr>
          <a:xfrm>
            <a:off x="2642616" y="8330857"/>
            <a:ext cx="5080" cy="0"/>
          </a:xfrm>
          <a:custGeom>
            <a:avLst/>
            <a:gdLst/>
            <a:ahLst/>
            <a:cxnLst/>
            <a:rect l="l" t="t" r="r" b="b"/>
            <a:pathLst>
              <a:path w="5080" h="0">
                <a:moveTo>
                  <a:pt x="0" y="0"/>
                </a:moveTo>
                <a:lnTo>
                  <a:pt x="4572" y="0"/>
                </a:lnTo>
              </a:path>
            </a:pathLst>
          </a:custGeom>
          <a:ln w="5080">
            <a:solidFill>
              <a:srgbClr val="000000"/>
            </a:solidFill>
          </a:ln>
        </p:spPr>
        <p:txBody>
          <a:bodyPr wrap="square" lIns="0" tIns="0" rIns="0" bIns="0" rtlCol="0"/>
          <a:lstStyle/>
          <a:p/>
        </p:txBody>
      </p:sp>
      <p:sp>
        <p:nvSpPr>
          <p:cNvPr id="22" name="object 22"/>
          <p:cNvSpPr/>
          <p:nvPr/>
        </p:nvSpPr>
        <p:spPr>
          <a:xfrm>
            <a:off x="2647188" y="7808886"/>
            <a:ext cx="0" cy="519430"/>
          </a:xfrm>
          <a:custGeom>
            <a:avLst/>
            <a:gdLst/>
            <a:ahLst/>
            <a:cxnLst/>
            <a:rect l="l" t="t" r="r" b="b"/>
            <a:pathLst>
              <a:path w="0" h="519429">
                <a:moveTo>
                  <a:pt x="0" y="0"/>
                </a:moveTo>
                <a:lnTo>
                  <a:pt x="0" y="519429"/>
                </a:lnTo>
              </a:path>
            </a:pathLst>
          </a:custGeom>
          <a:ln w="9144">
            <a:solidFill>
              <a:srgbClr val="000000"/>
            </a:solidFill>
          </a:ln>
        </p:spPr>
        <p:txBody>
          <a:bodyPr wrap="square" lIns="0" tIns="0" rIns="0" bIns="0" rtlCol="0"/>
          <a:lstStyle/>
          <a:p/>
        </p:txBody>
      </p:sp>
      <p:sp>
        <p:nvSpPr>
          <p:cNvPr id="23" name="object 23"/>
          <p:cNvSpPr/>
          <p:nvPr/>
        </p:nvSpPr>
        <p:spPr>
          <a:xfrm>
            <a:off x="2642616" y="7806982"/>
            <a:ext cx="5080" cy="0"/>
          </a:xfrm>
          <a:custGeom>
            <a:avLst/>
            <a:gdLst/>
            <a:ahLst/>
            <a:cxnLst/>
            <a:rect l="l" t="t" r="r" b="b"/>
            <a:pathLst>
              <a:path w="5080" h="0">
                <a:moveTo>
                  <a:pt x="0" y="0"/>
                </a:moveTo>
                <a:lnTo>
                  <a:pt x="4572" y="0"/>
                </a:lnTo>
              </a:path>
            </a:pathLst>
          </a:custGeom>
          <a:ln w="3809">
            <a:solidFill>
              <a:srgbClr val="000000"/>
            </a:solidFill>
          </a:ln>
        </p:spPr>
        <p:txBody>
          <a:bodyPr wrap="square" lIns="0" tIns="0" rIns="0" bIns="0" rtlCol="0"/>
          <a:lstStyle/>
          <a:p/>
        </p:txBody>
      </p:sp>
      <p:sp>
        <p:nvSpPr>
          <p:cNvPr id="24" name="object 24"/>
          <p:cNvSpPr/>
          <p:nvPr/>
        </p:nvSpPr>
        <p:spPr>
          <a:xfrm>
            <a:off x="2647188" y="8331110"/>
            <a:ext cx="5080" cy="0"/>
          </a:xfrm>
          <a:custGeom>
            <a:avLst/>
            <a:gdLst/>
            <a:ahLst/>
            <a:cxnLst/>
            <a:rect l="l" t="t" r="r" b="b"/>
            <a:pathLst>
              <a:path w="5080" h="0">
                <a:moveTo>
                  <a:pt x="0" y="0"/>
                </a:moveTo>
                <a:lnTo>
                  <a:pt x="4572" y="0"/>
                </a:lnTo>
              </a:path>
            </a:pathLst>
          </a:custGeom>
          <a:ln w="4572">
            <a:solidFill>
              <a:srgbClr val="000000"/>
            </a:solidFill>
          </a:ln>
        </p:spPr>
        <p:txBody>
          <a:bodyPr wrap="square" lIns="0" tIns="0" rIns="0" bIns="0" rtlCol="0"/>
          <a:lstStyle/>
          <a:p/>
        </p:txBody>
      </p:sp>
      <p:sp>
        <p:nvSpPr>
          <p:cNvPr id="25" name="object 25"/>
          <p:cNvSpPr/>
          <p:nvPr/>
        </p:nvSpPr>
        <p:spPr>
          <a:xfrm>
            <a:off x="1776983" y="7806855"/>
            <a:ext cx="5080" cy="0"/>
          </a:xfrm>
          <a:custGeom>
            <a:avLst/>
            <a:gdLst/>
            <a:ahLst/>
            <a:cxnLst/>
            <a:rect l="l" t="t" r="r" b="b"/>
            <a:pathLst>
              <a:path w="5080" h="0">
                <a:moveTo>
                  <a:pt x="0" y="0"/>
                </a:moveTo>
                <a:lnTo>
                  <a:pt x="4571" y="0"/>
                </a:lnTo>
              </a:path>
            </a:pathLst>
          </a:custGeom>
          <a:ln w="4571">
            <a:solidFill>
              <a:srgbClr val="000000"/>
            </a:solidFill>
          </a:ln>
        </p:spPr>
        <p:txBody>
          <a:bodyPr wrap="square" lIns="0" tIns="0" rIns="0" bIns="0" rtlCol="0"/>
          <a:lstStyle/>
          <a:p/>
        </p:txBody>
      </p:sp>
      <p:sp>
        <p:nvSpPr>
          <p:cNvPr id="26" name="object 26"/>
          <p:cNvSpPr/>
          <p:nvPr/>
        </p:nvSpPr>
        <p:spPr>
          <a:xfrm>
            <a:off x="1781555" y="7806855"/>
            <a:ext cx="861060" cy="0"/>
          </a:xfrm>
          <a:custGeom>
            <a:avLst/>
            <a:gdLst/>
            <a:ahLst/>
            <a:cxnLst/>
            <a:rect l="l" t="t" r="r" b="b"/>
            <a:pathLst>
              <a:path w="861060" h="0">
                <a:moveTo>
                  <a:pt x="0" y="0"/>
                </a:moveTo>
                <a:lnTo>
                  <a:pt x="861059" y="0"/>
                </a:lnTo>
              </a:path>
            </a:pathLst>
          </a:custGeom>
          <a:ln w="4571">
            <a:solidFill>
              <a:srgbClr val="000000"/>
            </a:solidFill>
          </a:ln>
        </p:spPr>
        <p:txBody>
          <a:bodyPr wrap="square" lIns="0" tIns="0" rIns="0" bIns="0" rtlCol="0"/>
          <a:lstStyle/>
          <a:p/>
        </p:txBody>
      </p:sp>
      <p:sp>
        <p:nvSpPr>
          <p:cNvPr id="27" name="object 27"/>
          <p:cNvSpPr/>
          <p:nvPr/>
        </p:nvSpPr>
        <p:spPr>
          <a:xfrm>
            <a:off x="2647188" y="7806855"/>
            <a:ext cx="5080" cy="0"/>
          </a:xfrm>
          <a:custGeom>
            <a:avLst/>
            <a:gdLst/>
            <a:ahLst/>
            <a:cxnLst/>
            <a:rect l="l" t="t" r="r" b="b"/>
            <a:pathLst>
              <a:path w="5080" h="0">
                <a:moveTo>
                  <a:pt x="0" y="0"/>
                </a:moveTo>
                <a:lnTo>
                  <a:pt x="4572" y="0"/>
                </a:lnTo>
              </a:path>
            </a:pathLst>
          </a:custGeom>
          <a:ln w="4571">
            <a:solidFill>
              <a:srgbClr val="000000"/>
            </a:solidFill>
          </a:ln>
        </p:spPr>
        <p:txBody>
          <a:bodyPr wrap="square" lIns="0" tIns="0" rIns="0" bIns="0" rtlCol="0"/>
          <a:lstStyle/>
          <a:p/>
        </p:txBody>
      </p:sp>
      <p:sp>
        <p:nvSpPr>
          <p:cNvPr id="28" name="object 28"/>
          <p:cNvSpPr txBox="1"/>
          <p:nvPr/>
        </p:nvSpPr>
        <p:spPr>
          <a:xfrm>
            <a:off x="1776983" y="7834033"/>
            <a:ext cx="870585" cy="499745"/>
          </a:xfrm>
          <a:prstGeom prst="rect">
            <a:avLst/>
          </a:prstGeom>
        </p:spPr>
        <p:txBody>
          <a:bodyPr wrap="square" lIns="0" tIns="0" rIns="0" bIns="0" rtlCol="0" vert="horz">
            <a:spAutoFit/>
          </a:bodyPr>
          <a:lstStyle/>
          <a:p>
            <a:pPr marL="127635" marR="55244" indent="-66040">
              <a:lnSpc>
                <a:spcPts val="1420"/>
              </a:lnSpc>
            </a:pPr>
            <a:r>
              <a:rPr dirty="0" sz="1200" spc="-5" b="1">
                <a:latin typeface="Times New Roman"/>
                <a:cs typeface="Times New Roman"/>
              </a:rPr>
              <a:t>Acceptance  </a:t>
            </a:r>
            <a:r>
              <a:rPr dirty="0" sz="1200" b="1">
                <a:latin typeface="Times New Roman"/>
                <a:cs typeface="Times New Roman"/>
              </a:rPr>
              <a:t>Test</a:t>
            </a:r>
            <a:r>
              <a:rPr dirty="0" sz="1200" spc="-100" b="1">
                <a:latin typeface="Times New Roman"/>
                <a:cs typeface="Times New Roman"/>
              </a:rPr>
              <a:t> </a:t>
            </a:r>
            <a:r>
              <a:rPr dirty="0" sz="1200" b="1">
                <a:latin typeface="Times New Roman"/>
                <a:cs typeface="Times New Roman"/>
              </a:rPr>
              <a:t>Plan</a:t>
            </a:r>
            <a:endParaRPr sz="1200">
              <a:latin typeface="Times New Roman"/>
              <a:cs typeface="Times New Roman"/>
            </a:endParaRPr>
          </a:p>
        </p:txBody>
      </p:sp>
      <p:sp>
        <p:nvSpPr>
          <p:cNvPr id="29" name="object 29"/>
          <p:cNvSpPr/>
          <p:nvPr/>
        </p:nvSpPr>
        <p:spPr>
          <a:xfrm>
            <a:off x="3023616" y="8369807"/>
            <a:ext cx="870585" cy="0"/>
          </a:xfrm>
          <a:custGeom>
            <a:avLst/>
            <a:gdLst/>
            <a:ahLst/>
            <a:cxnLst/>
            <a:rect l="l" t="t" r="r" b="b"/>
            <a:pathLst>
              <a:path w="870585" h="0">
                <a:moveTo>
                  <a:pt x="0" y="0"/>
                </a:moveTo>
                <a:lnTo>
                  <a:pt x="870204" y="0"/>
                </a:lnTo>
              </a:path>
            </a:pathLst>
          </a:custGeom>
          <a:ln w="5080">
            <a:solidFill>
              <a:srgbClr val="000000"/>
            </a:solidFill>
          </a:ln>
        </p:spPr>
        <p:txBody>
          <a:bodyPr wrap="square" lIns="0" tIns="0" rIns="0" bIns="0" rtlCol="0"/>
          <a:lstStyle/>
          <a:p/>
        </p:txBody>
      </p:sp>
      <p:sp>
        <p:nvSpPr>
          <p:cNvPr id="30" name="object 30"/>
          <p:cNvSpPr/>
          <p:nvPr/>
        </p:nvSpPr>
        <p:spPr>
          <a:xfrm>
            <a:off x="3023616" y="8364728"/>
            <a:ext cx="5080" cy="0"/>
          </a:xfrm>
          <a:custGeom>
            <a:avLst/>
            <a:gdLst/>
            <a:ahLst/>
            <a:cxnLst/>
            <a:rect l="l" t="t" r="r" b="b"/>
            <a:pathLst>
              <a:path w="5080" h="0">
                <a:moveTo>
                  <a:pt x="0" y="0"/>
                </a:moveTo>
                <a:lnTo>
                  <a:pt x="4572" y="0"/>
                </a:lnTo>
              </a:path>
            </a:pathLst>
          </a:custGeom>
          <a:ln w="5080">
            <a:solidFill>
              <a:srgbClr val="000000"/>
            </a:solidFill>
          </a:ln>
        </p:spPr>
        <p:txBody>
          <a:bodyPr wrap="square" lIns="0" tIns="0" rIns="0" bIns="0" rtlCol="0"/>
          <a:lstStyle/>
          <a:p/>
        </p:txBody>
      </p:sp>
      <p:sp>
        <p:nvSpPr>
          <p:cNvPr id="31" name="object 31"/>
          <p:cNvSpPr/>
          <p:nvPr/>
        </p:nvSpPr>
        <p:spPr>
          <a:xfrm>
            <a:off x="3028188" y="7842757"/>
            <a:ext cx="0" cy="519430"/>
          </a:xfrm>
          <a:custGeom>
            <a:avLst/>
            <a:gdLst/>
            <a:ahLst/>
            <a:cxnLst/>
            <a:rect l="l" t="t" r="r" b="b"/>
            <a:pathLst>
              <a:path w="0" h="519429">
                <a:moveTo>
                  <a:pt x="0" y="0"/>
                </a:moveTo>
                <a:lnTo>
                  <a:pt x="0" y="519430"/>
                </a:lnTo>
              </a:path>
            </a:pathLst>
          </a:custGeom>
          <a:ln w="9143">
            <a:solidFill>
              <a:srgbClr val="000000"/>
            </a:solidFill>
          </a:ln>
        </p:spPr>
        <p:txBody>
          <a:bodyPr wrap="square" lIns="0" tIns="0" rIns="0" bIns="0" rtlCol="0"/>
          <a:lstStyle/>
          <a:p/>
        </p:txBody>
      </p:sp>
      <p:sp>
        <p:nvSpPr>
          <p:cNvPr id="32" name="object 32"/>
          <p:cNvSpPr/>
          <p:nvPr/>
        </p:nvSpPr>
        <p:spPr>
          <a:xfrm>
            <a:off x="3023616" y="7840853"/>
            <a:ext cx="5080" cy="0"/>
          </a:xfrm>
          <a:custGeom>
            <a:avLst/>
            <a:gdLst/>
            <a:ahLst/>
            <a:cxnLst/>
            <a:rect l="l" t="t" r="r" b="b"/>
            <a:pathLst>
              <a:path w="5080" h="0">
                <a:moveTo>
                  <a:pt x="0" y="0"/>
                </a:moveTo>
                <a:lnTo>
                  <a:pt x="4572" y="0"/>
                </a:lnTo>
              </a:path>
            </a:pathLst>
          </a:custGeom>
          <a:ln w="3809">
            <a:solidFill>
              <a:srgbClr val="000000"/>
            </a:solidFill>
          </a:ln>
        </p:spPr>
        <p:txBody>
          <a:bodyPr wrap="square" lIns="0" tIns="0" rIns="0" bIns="0" rtlCol="0"/>
          <a:lstStyle/>
          <a:p/>
        </p:txBody>
      </p:sp>
      <p:sp>
        <p:nvSpPr>
          <p:cNvPr id="33" name="object 33"/>
          <p:cNvSpPr/>
          <p:nvPr/>
        </p:nvSpPr>
        <p:spPr>
          <a:xfrm>
            <a:off x="3023616" y="7836407"/>
            <a:ext cx="870585" cy="0"/>
          </a:xfrm>
          <a:custGeom>
            <a:avLst/>
            <a:gdLst/>
            <a:ahLst/>
            <a:cxnLst/>
            <a:rect l="l" t="t" r="r" b="b"/>
            <a:pathLst>
              <a:path w="870585" h="0">
                <a:moveTo>
                  <a:pt x="0" y="0"/>
                </a:moveTo>
                <a:lnTo>
                  <a:pt x="870204" y="0"/>
                </a:lnTo>
              </a:path>
            </a:pathLst>
          </a:custGeom>
          <a:ln w="5080">
            <a:solidFill>
              <a:srgbClr val="000000"/>
            </a:solidFill>
          </a:ln>
        </p:spPr>
        <p:txBody>
          <a:bodyPr wrap="square" lIns="0" tIns="0" rIns="0" bIns="0" rtlCol="0"/>
          <a:lstStyle/>
          <a:p/>
        </p:txBody>
      </p:sp>
      <p:sp>
        <p:nvSpPr>
          <p:cNvPr id="34" name="object 34"/>
          <p:cNvSpPr/>
          <p:nvPr/>
        </p:nvSpPr>
        <p:spPr>
          <a:xfrm>
            <a:off x="3028188" y="8364981"/>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35" name="object 35"/>
          <p:cNvSpPr/>
          <p:nvPr/>
        </p:nvSpPr>
        <p:spPr>
          <a:xfrm>
            <a:off x="3032760" y="8364981"/>
            <a:ext cx="852169" cy="0"/>
          </a:xfrm>
          <a:custGeom>
            <a:avLst/>
            <a:gdLst/>
            <a:ahLst/>
            <a:cxnLst/>
            <a:rect l="l" t="t" r="r" b="b"/>
            <a:pathLst>
              <a:path w="852170" h="0">
                <a:moveTo>
                  <a:pt x="0" y="0"/>
                </a:moveTo>
                <a:lnTo>
                  <a:pt x="851915" y="0"/>
                </a:lnTo>
              </a:path>
            </a:pathLst>
          </a:custGeom>
          <a:ln w="4571">
            <a:solidFill>
              <a:srgbClr val="000000"/>
            </a:solidFill>
          </a:ln>
        </p:spPr>
        <p:txBody>
          <a:bodyPr wrap="square" lIns="0" tIns="0" rIns="0" bIns="0" rtlCol="0"/>
          <a:lstStyle/>
          <a:p/>
        </p:txBody>
      </p:sp>
      <p:sp>
        <p:nvSpPr>
          <p:cNvPr id="36" name="object 36"/>
          <p:cNvSpPr/>
          <p:nvPr/>
        </p:nvSpPr>
        <p:spPr>
          <a:xfrm>
            <a:off x="3884676" y="8364728"/>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37" name="object 37"/>
          <p:cNvSpPr/>
          <p:nvPr/>
        </p:nvSpPr>
        <p:spPr>
          <a:xfrm>
            <a:off x="3889247" y="7842757"/>
            <a:ext cx="0" cy="519430"/>
          </a:xfrm>
          <a:custGeom>
            <a:avLst/>
            <a:gdLst/>
            <a:ahLst/>
            <a:cxnLst/>
            <a:rect l="l" t="t" r="r" b="b"/>
            <a:pathLst>
              <a:path w="0" h="519429">
                <a:moveTo>
                  <a:pt x="0" y="0"/>
                </a:moveTo>
                <a:lnTo>
                  <a:pt x="0" y="519430"/>
                </a:lnTo>
              </a:path>
            </a:pathLst>
          </a:custGeom>
          <a:ln w="9144">
            <a:solidFill>
              <a:srgbClr val="000000"/>
            </a:solidFill>
          </a:ln>
        </p:spPr>
        <p:txBody>
          <a:bodyPr wrap="square" lIns="0" tIns="0" rIns="0" bIns="0" rtlCol="0"/>
          <a:lstStyle/>
          <a:p/>
        </p:txBody>
      </p:sp>
      <p:sp>
        <p:nvSpPr>
          <p:cNvPr id="38" name="object 38"/>
          <p:cNvSpPr/>
          <p:nvPr/>
        </p:nvSpPr>
        <p:spPr>
          <a:xfrm>
            <a:off x="3884676" y="7840853"/>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39" name="object 39"/>
          <p:cNvSpPr/>
          <p:nvPr/>
        </p:nvSpPr>
        <p:spPr>
          <a:xfrm>
            <a:off x="3889247" y="8364981"/>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0" name="object 40"/>
          <p:cNvSpPr/>
          <p:nvPr/>
        </p:nvSpPr>
        <p:spPr>
          <a:xfrm>
            <a:off x="3028188" y="7840726"/>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41" name="object 41"/>
          <p:cNvSpPr/>
          <p:nvPr/>
        </p:nvSpPr>
        <p:spPr>
          <a:xfrm>
            <a:off x="3032760" y="7840726"/>
            <a:ext cx="852169" cy="0"/>
          </a:xfrm>
          <a:custGeom>
            <a:avLst/>
            <a:gdLst/>
            <a:ahLst/>
            <a:cxnLst/>
            <a:rect l="l" t="t" r="r" b="b"/>
            <a:pathLst>
              <a:path w="852170" h="0">
                <a:moveTo>
                  <a:pt x="0" y="0"/>
                </a:moveTo>
                <a:lnTo>
                  <a:pt x="851915" y="0"/>
                </a:lnTo>
              </a:path>
            </a:pathLst>
          </a:custGeom>
          <a:ln w="4572">
            <a:solidFill>
              <a:srgbClr val="000000"/>
            </a:solidFill>
          </a:ln>
        </p:spPr>
        <p:txBody>
          <a:bodyPr wrap="square" lIns="0" tIns="0" rIns="0" bIns="0" rtlCol="0"/>
          <a:lstStyle/>
          <a:p/>
        </p:txBody>
      </p:sp>
      <p:sp>
        <p:nvSpPr>
          <p:cNvPr id="42" name="object 42"/>
          <p:cNvSpPr/>
          <p:nvPr/>
        </p:nvSpPr>
        <p:spPr>
          <a:xfrm>
            <a:off x="3889247" y="7840726"/>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3" name="object 43"/>
          <p:cNvSpPr/>
          <p:nvPr/>
        </p:nvSpPr>
        <p:spPr>
          <a:xfrm>
            <a:off x="4274820" y="8335936"/>
            <a:ext cx="879475" cy="0"/>
          </a:xfrm>
          <a:custGeom>
            <a:avLst/>
            <a:gdLst/>
            <a:ahLst/>
            <a:cxnLst/>
            <a:rect l="l" t="t" r="r" b="b"/>
            <a:pathLst>
              <a:path w="879475" h="0">
                <a:moveTo>
                  <a:pt x="0" y="0"/>
                </a:moveTo>
                <a:lnTo>
                  <a:pt x="879348" y="0"/>
                </a:lnTo>
              </a:path>
            </a:pathLst>
          </a:custGeom>
          <a:ln w="5080">
            <a:solidFill>
              <a:srgbClr val="000000"/>
            </a:solidFill>
          </a:ln>
        </p:spPr>
        <p:txBody>
          <a:bodyPr wrap="square" lIns="0" tIns="0" rIns="0" bIns="0" rtlCol="0"/>
          <a:lstStyle/>
          <a:p/>
        </p:txBody>
      </p:sp>
      <p:sp>
        <p:nvSpPr>
          <p:cNvPr id="44" name="object 44"/>
          <p:cNvSpPr/>
          <p:nvPr/>
        </p:nvSpPr>
        <p:spPr>
          <a:xfrm>
            <a:off x="4274820" y="8330857"/>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45" name="object 45"/>
          <p:cNvSpPr/>
          <p:nvPr/>
        </p:nvSpPr>
        <p:spPr>
          <a:xfrm>
            <a:off x="4279391" y="7808886"/>
            <a:ext cx="0" cy="519430"/>
          </a:xfrm>
          <a:custGeom>
            <a:avLst/>
            <a:gdLst/>
            <a:ahLst/>
            <a:cxnLst/>
            <a:rect l="l" t="t" r="r" b="b"/>
            <a:pathLst>
              <a:path w="0" h="519429">
                <a:moveTo>
                  <a:pt x="0" y="0"/>
                </a:moveTo>
                <a:lnTo>
                  <a:pt x="0" y="519429"/>
                </a:lnTo>
              </a:path>
            </a:pathLst>
          </a:custGeom>
          <a:ln w="9144">
            <a:solidFill>
              <a:srgbClr val="000000"/>
            </a:solidFill>
          </a:ln>
        </p:spPr>
        <p:txBody>
          <a:bodyPr wrap="square" lIns="0" tIns="0" rIns="0" bIns="0" rtlCol="0"/>
          <a:lstStyle/>
          <a:p/>
        </p:txBody>
      </p:sp>
      <p:sp>
        <p:nvSpPr>
          <p:cNvPr id="46" name="object 46"/>
          <p:cNvSpPr/>
          <p:nvPr/>
        </p:nvSpPr>
        <p:spPr>
          <a:xfrm>
            <a:off x="4274820" y="7806982"/>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47" name="object 47"/>
          <p:cNvSpPr/>
          <p:nvPr/>
        </p:nvSpPr>
        <p:spPr>
          <a:xfrm>
            <a:off x="4274820" y="7802536"/>
            <a:ext cx="879475" cy="0"/>
          </a:xfrm>
          <a:custGeom>
            <a:avLst/>
            <a:gdLst/>
            <a:ahLst/>
            <a:cxnLst/>
            <a:rect l="l" t="t" r="r" b="b"/>
            <a:pathLst>
              <a:path w="879475" h="0">
                <a:moveTo>
                  <a:pt x="0" y="0"/>
                </a:moveTo>
                <a:lnTo>
                  <a:pt x="879348" y="0"/>
                </a:lnTo>
              </a:path>
            </a:pathLst>
          </a:custGeom>
          <a:ln w="5080">
            <a:solidFill>
              <a:srgbClr val="000000"/>
            </a:solidFill>
          </a:ln>
        </p:spPr>
        <p:txBody>
          <a:bodyPr wrap="square" lIns="0" tIns="0" rIns="0" bIns="0" rtlCol="0"/>
          <a:lstStyle/>
          <a:p/>
        </p:txBody>
      </p:sp>
      <p:sp>
        <p:nvSpPr>
          <p:cNvPr id="48" name="object 48"/>
          <p:cNvSpPr/>
          <p:nvPr/>
        </p:nvSpPr>
        <p:spPr>
          <a:xfrm>
            <a:off x="4279391" y="8331110"/>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9" name="object 49"/>
          <p:cNvSpPr/>
          <p:nvPr/>
        </p:nvSpPr>
        <p:spPr>
          <a:xfrm>
            <a:off x="4283964" y="8331110"/>
            <a:ext cx="861060" cy="0"/>
          </a:xfrm>
          <a:custGeom>
            <a:avLst/>
            <a:gdLst/>
            <a:ahLst/>
            <a:cxnLst/>
            <a:rect l="l" t="t" r="r" b="b"/>
            <a:pathLst>
              <a:path w="861060" h="0">
                <a:moveTo>
                  <a:pt x="0" y="0"/>
                </a:moveTo>
                <a:lnTo>
                  <a:pt x="861059" y="0"/>
                </a:lnTo>
              </a:path>
            </a:pathLst>
          </a:custGeom>
          <a:ln w="4572">
            <a:solidFill>
              <a:srgbClr val="000000"/>
            </a:solidFill>
          </a:ln>
        </p:spPr>
        <p:txBody>
          <a:bodyPr wrap="square" lIns="0" tIns="0" rIns="0" bIns="0" rtlCol="0"/>
          <a:lstStyle/>
          <a:p/>
        </p:txBody>
      </p:sp>
      <p:sp>
        <p:nvSpPr>
          <p:cNvPr id="50" name="object 50"/>
          <p:cNvSpPr/>
          <p:nvPr/>
        </p:nvSpPr>
        <p:spPr>
          <a:xfrm>
            <a:off x="5145023" y="8330857"/>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51" name="object 51"/>
          <p:cNvSpPr/>
          <p:nvPr/>
        </p:nvSpPr>
        <p:spPr>
          <a:xfrm>
            <a:off x="5149596" y="7808886"/>
            <a:ext cx="0" cy="519430"/>
          </a:xfrm>
          <a:custGeom>
            <a:avLst/>
            <a:gdLst/>
            <a:ahLst/>
            <a:cxnLst/>
            <a:rect l="l" t="t" r="r" b="b"/>
            <a:pathLst>
              <a:path w="0" h="519429">
                <a:moveTo>
                  <a:pt x="0" y="0"/>
                </a:moveTo>
                <a:lnTo>
                  <a:pt x="0" y="519429"/>
                </a:lnTo>
              </a:path>
            </a:pathLst>
          </a:custGeom>
          <a:ln w="9144">
            <a:solidFill>
              <a:srgbClr val="000000"/>
            </a:solidFill>
          </a:ln>
        </p:spPr>
        <p:txBody>
          <a:bodyPr wrap="square" lIns="0" tIns="0" rIns="0" bIns="0" rtlCol="0"/>
          <a:lstStyle/>
          <a:p/>
        </p:txBody>
      </p:sp>
      <p:sp>
        <p:nvSpPr>
          <p:cNvPr id="52" name="object 52"/>
          <p:cNvSpPr/>
          <p:nvPr/>
        </p:nvSpPr>
        <p:spPr>
          <a:xfrm>
            <a:off x="5145023" y="7806982"/>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53" name="object 53"/>
          <p:cNvSpPr/>
          <p:nvPr/>
        </p:nvSpPr>
        <p:spPr>
          <a:xfrm>
            <a:off x="5149596" y="8331110"/>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54" name="object 54"/>
          <p:cNvSpPr/>
          <p:nvPr/>
        </p:nvSpPr>
        <p:spPr>
          <a:xfrm>
            <a:off x="4279391" y="7806855"/>
            <a:ext cx="5080" cy="0"/>
          </a:xfrm>
          <a:custGeom>
            <a:avLst/>
            <a:gdLst/>
            <a:ahLst/>
            <a:cxnLst/>
            <a:rect l="l" t="t" r="r" b="b"/>
            <a:pathLst>
              <a:path w="5079" h="0">
                <a:moveTo>
                  <a:pt x="0" y="0"/>
                </a:moveTo>
                <a:lnTo>
                  <a:pt x="4572" y="0"/>
                </a:lnTo>
              </a:path>
            </a:pathLst>
          </a:custGeom>
          <a:ln w="4571">
            <a:solidFill>
              <a:srgbClr val="000000"/>
            </a:solidFill>
          </a:ln>
        </p:spPr>
        <p:txBody>
          <a:bodyPr wrap="square" lIns="0" tIns="0" rIns="0" bIns="0" rtlCol="0"/>
          <a:lstStyle/>
          <a:p/>
        </p:txBody>
      </p:sp>
      <p:sp>
        <p:nvSpPr>
          <p:cNvPr id="55" name="object 55"/>
          <p:cNvSpPr/>
          <p:nvPr/>
        </p:nvSpPr>
        <p:spPr>
          <a:xfrm>
            <a:off x="4283964" y="7806855"/>
            <a:ext cx="861060" cy="0"/>
          </a:xfrm>
          <a:custGeom>
            <a:avLst/>
            <a:gdLst/>
            <a:ahLst/>
            <a:cxnLst/>
            <a:rect l="l" t="t" r="r" b="b"/>
            <a:pathLst>
              <a:path w="861060" h="0">
                <a:moveTo>
                  <a:pt x="0" y="0"/>
                </a:moveTo>
                <a:lnTo>
                  <a:pt x="861059" y="0"/>
                </a:lnTo>
              </a:path>
            </a:pathLst>
          </a:custGeom>
          <a:ln w="4571">
            <a:solidFill>
              <a:srgbClr val="000000"/>
            </a:solidFill>
          </a:ln>
        </p:spPr>
        <p:txBody>
          <a:bodyPr wrap="square" lIns="0" tIns="0" rIns="0" bIns="0" rtlCol="0"/>
          <a:lstStyle/>
          <a:p/>
        </p:txBody>
      </p:sp>
      <p:sp>
        <p:nvSpPr>
          <p:cNvPr id="56" name="object 56"/>
          <p:cNvSpPr/>
          <p:nvPr/>
        </p:nvSpPr>
        <p:spPr>
          <a:xfrm>
            <a:off x="5149596" y="7806855"/>
            <a:ext cx="5080" cy="0"/>
          </a:xfrm>
          <a:custGeom>
            <a:avLst/>
            <a:gdLst/>
            <a:ahLst/>
            <a:cxnLst/>
            <a:rect l="l" t="t" r="r" b="b"/>
            <a:pathLst>
              <a:path w="5079" h="0">
                <a:moveTo>
                  <a:pt x="0" y="0"/>
                </a:moveTo>
                <a:lnTo>
                  <a:pt x="4572" y="0"/>
                </a:lnTo>
              </a:path>
            </a:pathLst>
          </a:custGeom>
          <a:ln w="4571">
            <a:solidFill>
              <a:srgbClr val="000000"/>
            </a:solidFill>
          </a:ln>
        </p:spPr>
        <p:txBody>
          <a:bodyPr wrap="square" lIns="0" tIns="0" rIns="0" bIns="0" rtlCol="0"/>
          <a:lstStyle/>
          <a:p/>
        </p:txBody>
      </p:sp>
      <p:sp>
        <p:nvSpPr>
          <p:cNvPr id="57" name="object 57"/>
          <p:cNvSpPr/>
          <p:nvPr/>
        </p:nvSpPr>
        <p:spPr>
          <a:xfrm>
            <a:off x="2171700" y="7281836"/>
            <a:ext cx="231775" cy="74930"/>
          </a:xfrm>
          <a:custGeom>
            <a:avLst/>
            <a:gdLst/>
            <a:ahLst/>
            <a:cxnLst/>
            <a:rect l="l" t="t" r="r" b="b"/>
            <a:pathLst>
              <a:path w="231775" h="74929">
                <a:moveTo>
                  <a:pt x="156972" y="0"/>
                </a:moveTo>
                <a:lnTo>
                  <a:pt x="154962" y="32817"/>
                </a:lnTo>
                <a:lnTo>
                  <a:pt x="167640" y="33527"/>
                </a:lnTo>
                <a:lnTo>
                  <a:pt x="170688" y="35051"/>
                </a:lnTo>
                <a:lnTo>
                  <a:pt x="172212" y="38099"/>
                </a:lnTo>
                <a:lnTo>
                  <a:pt x="170688" y="41147"/>
                </a:lnTo>
                <a:lnTo>
                  <a:pt x="167640" y="42671"/>
                </a:lnTo>
                <a:lnTo>
                  <a:pt x="154359" y="42671"/>
                </a:lnTo>
                <a:lnTo>
                  <a:pt x="152400" y="74675"/>
                </a:lnTo>
                <a:lnTo>
                  <a:pt x="228045" y="42671"/>
                </a:lnTo>
                <a:lnTo>
                  <a:pt x="167640" y="42671"/>
                </a:lnTo>
                <a:lnTo>
                  <a:pt x="154404" y="41929"/>
                </a:lnTo>
                <a:lnTo>
                  <a:pt x="229800" y="41929"/>
                </a:lnTo>
                <a:lnTo>
                  <a:pt x="231648" y="41147"/>
                </a:lnTo>
                <a:lnTo>
                  <a:pt x="156972" y="0"/>
                </a:lnTo>
                <a:close/>
              </a:path>
              <a:path w="231775" h="74929">
                <a:moveTo>
                  <a:pt x="154962" y="32817"/>
                </a:moveTo>
                <a:lnTo>
                  <a:pt x="154404" y="41929"/>
                </a:lnTo>
                <a:lnTo>
                  <a:pt x="167640" y="42671"/>
                </a:lnTo>
                <a:lnTo>
                  <a:pt x="170688" y="41147"/>
                </a:lnTo>
                <a:lnTo>
                  <a:pt x="172212" y="38099"/>
                </a:lnTo>
                <a:lnTo>
                  <a:pt x="170688" y="35051"/>
                </a:lnTo>
                <a:lnTo>
                  <a:pt x="167640" y="33527"/>
                </a:lnTo>
                <a:lnTo>
                  <a:pt x="154962" y="32817"/>
                </a:lnTo>
                <a:close/>
              </a:path>
              <a:path w="231775" h="74929">
                <a:moveTo>
                  <a:pt x="4572" y="24383"/>
                </a:moveTo>
                <a:lnTo>
                  <a:pt x="1524" y="25907"/>
                </a:lnTo>
                <a:lnTo>
                  <a:pt x="0" y="28955"/>
                </a:lnTo>
                <a:lnTo>
                  <a:pt x="1524" y="32003"/>
                </a:lnTo>
                <a:lnTo>
                  <a:pt x="4572" y="33527"/>
                </a:lnTo>
                <a:lnTo>
                  <a:pt x="154404" y="41929"/>
                </a:lnTo>
                <a:lnTo>
                  <a:pt x="154962" y="32817"/>
                </a:lnTo>
                <a:lnTo>
                  <a:pt x="4572" y="24383"/>
                </a:lnTo>
                <a:close/>
              </a:path>
            </a:pathLst>
          </a:custGeom>
          <a:solidFill>
            <a:srgbClr val="000000"/>
          </a:solidFill>
        </p:spPr>
        <p:txBody>
          <a:bodyPr wrap="square" lIns="0" tIns="0" rIns="0" bIns="0" rtlCol="0"/>
          <a:lstStyle/>
          <a:p/>
        </p:txBody>
      </p:sp>
      <p:sp>
        <p:nvSpPr>
          <p:cNvPr id="58" name="object 58"/>
          <p:cNvSpPr/>
          <p:nvPr/>
        </p:nvSpPr>
        <p:spPr>
          <a:xfrm>
            <a:off x="3429000" y="7280312"/>
            <a:ext cx="224154" cy="76200"/>
          </a:xfrm>
          <a:custGeom>
            <a:avLst/>
            <a:gdLst/>
            <a:ahLst/>
            <a:cxnLst/>
            <a:rect l="l" t="t" r="r" b="b"/>
            <a:pathLst>
              <a:path w="224154" h="76200">
                <a:moveTo>
                  <a:pt x="150876" y="0"/>
                </a:moveTo>
                <a:lnTo>
                  <a:pt x="148817" y="34310"/>
                </a:lnTo>
                <a:lnTo>
                  <a:pt x="161544" y="35051"/>
                </a:lnTo>
                <a:lnTo>
                  <a:pt x="164592" y="36575"/>
                </a:lnTo>
                <a:lnTo>
                  <a:pt x="166116" y="39623"/>
                </a:lnTo>
                <a:lnTo>
                  <a:pt x="164592" y="42671"/>
                </a:lnTo>
                <a:lnTo>
                  <a:pt x="161544" y="44195"/>
                </a:lnTo>
                <a:lnTo>
                  <a:pt x="148224" y="44195"/>
                </a:lnTo>
                <a:lnTo>
                  <a:pt x="146304" y="76199"/>
                </a:lnTo>
                <a:lnTo>
                  <a:pt x="220495" y="44195"/>
                </a:lnTo>
                <a:lnTo>
                  <a:pt x="161544" y="44195"/>
                </a:lnTo>
                <a:lnTo>
                  <a:pt x="148270" y="43422"/>
                </a:lnTo>
                <a:lnTo>
                  <a:pt x="222287" y="43422"/>
                </a:lnTo>
                <a:lnTo>
                  <a:pt x="224028" y="42671"/>
                </a:lnTo>
                <a:lnTo>
                  <a:pt x="150876" y="0"/>
                </a:lnTo>
                <a:close/>
              </a:path>
              <a:path w="224154" h="76200">
                <a:moveTo>
                  <a:pt x="148817" y="34310"/>
                </a:moveTo>
                <a:lnTo>
                  <a:pt x="148270" y="43422"/>
                </a:lnTo>
                <a:lnTo>
                  <a:pt x="161544" y="44195"/>
                </a:lnTo>
                <a:lnTo>
                  <a:pt x="164592" y="42671"/>
                </a:lnTo>
                <a:lnTo>
                  <a:pt x="166116" y="39623"/>
                </a:lnTo>
                <a:lnTo>
                  <a:pt x="164592" y="36575"/>
                </a:lnTo>
                <a:lnTo>
                  <a:pt x="161544" y="35051"/>
                </a:lnTo>
                <a:lnTo>
                  <a:pt x="148817" y="34310"/>
                </a:lnTo>
                <a:close/>
              </a:path>
              <a:path w="224154" h="76200">
                <a:moveTo>
                  <a:pt x="4572" y="25907"/>
                </a:moveTo>
                <a:lnTo>
                  <a:pt x="1524" y="27431"/>
                </a:lnTo>
                <a:lnTo>
                  <a:pt x="0" y="30479"/>
                </a:lnTo>
                <a:lnTo>
                  <a:pt x="1524" y="33527"/>
                </a:lnTo>
                <a:lnTo>
                  <a:pt x="4572" y="35051"/>
                </a:lnTo>
                <a:lnTo>
                  <a:pt x="148270" y="43422"/>
                </a:lnTo>
                <a:lnTo>
                  <a:pt x="148817" y="34310"/>
                </a:lnTo>
                <a:lnTo>
                  <a:pt x="4572" y="25907"/>
                </a:lnTo>
                <a:close/>
              </a:path>
            </a:pathLst>
          </a:custGeom>
          <a:solidFill>
            <a:srgbClr val="000000"/>
          </a:solidFill>
        </p:spPr>
        <p:txBody>
          <a:bodyPr wrap="square" lIns="0" tIns="0" rIns="0" bIns="0" rtlCol="0"/>
          <a:lstStyle/>
          <a:p/>
        </p:txBody>
      </p:sp>
      <p:sp>
        <p:nvSpPr>
          <p:cNvPr id="59" name="object 59"/>
          <p:cNvSpPr/>
          <p:nvPr/>
        </p:nvSpPr>
        <p:spPr>
          <a:xfrm>
            <a:off x="4459223" y="7283360"/>
            <a:ext cx="494030" cy="76200"/>
          </a:xfrm>
          <a:custGeom>
            <a:avLst/>
            <a:gdLst/>
            <a:ahLst/>
            <a:cxnLst/>
            <a:rect l="l" t="t" r="r" b="b"/>
            <a:pathLst>
              <a:path w="494029" h="76200">
                <a:moveTo>
                  <a:pt x="419100" y="0"/>
                </a:moveTo>
                <a:lnTo>
                  <a:pt x="417770" y="33226"/>
                </a:lnTo>
                <a:lnTo>
                  <a:pt x="429768" y="33528"/>
                </a:lnTo>
                <a:lnTo>
                  <a:pt x="434340" y="35052"/>
                </a:lnTo>
                <a:lnTo>
                  <a:pt x="434340" y="38100"/>
                </a:lnTo>
                <a:lnTo>
                  <a:pt x="432816" y="41148"/>
                </a:lnTo>
                <a:lnTo>
                  <a:pt x="429768" y="42672"/>
                </a:lnTo>
                <a:lnTo>
                  <a:pt x="417393" y="42672"/>
                </a:lnTo>
                <a:lnTo>
                  <a:pt x="416052" y="76200"/>
                </a:lnTo>
                <a:lnTo>
                  <a:pt x="487299" y="42672"/>
                </a:lnTo>
                <a:lnTo>
                  <a:pt x="429768" y="42672"/>
                </a:lnTo>
                <a:lnTo>
                  <a:pt x="417405" y="42361"/>
                </a:lnTo>
                <a:lnTo>
                  <a:pt x="487958" y="42361"/>
                </a:lnTo>
                <a:lnTo>
                  <a:pt x="493776" y="39624"/>
                </a:lnTo>
                <a:lnTo>
                  <a:pt x="419100" y="0"/>
                </a:lnTo>
                <a:close/>
              </a:path>
              <a:path w="494029" h="76200">
                <a:moveTo>
                  <a:pt x="417770" y="33226"/>
                </a:moveTo>
                <a:lnTo>
                  <a:pt x="417405" y="42361"/>
                </a:lnTo>
                <a:lnTo>
                  <a:pt x="429768" y="42672"/>
                </a:lnTo>
                <a:lnTo>
                  <a:pt x="432816" y="41148"/>
                </a:lnTo>
                <a:lnTo>
                  <a:pt x="434340" y="38100"/>
                </a:lnTo>
                <a:lnTo>
                  <a:pt x="434340" y="35052"/>
                </a:lnTo>
                <a:lnTo>
                  <a:pt x="429768" y="33528"/>
                </a:lnTo>
                <a:lnTo>
                  <a:pt x="417770" y="33226"/>
                </a:lnTo>
                <a:close/>
              </a:path>
              <a:path w="494029" h="76200">
                <a:moveTo>
                  <a:pt x="4572" y="22860"/>
                </a:moveTo>
                <a:lnTo>
                  <a:pt x="1524" y="24384"/>
                </a:lnTo>
                <a:lnTo>
                  <a:pt x="0" y="27432"/>
                </a:lnTo>
                <a:lnTo>
                  <a:pt x="1524" y="30480"/>
                </a:lnTo>
                <a:lnTo>
                  <a:pt x="4572" y="32004"/>
                </a:lnTo>
                <a:lnTo>
                  <a:pt x="417405" y="42361"/>
                </a:lnTo>
                <a:lnTo>
                  <a:pt x="417770" y="33226"/>
                </a:lnTo>
                <a:lnTo>
                  <a:pt x="4572" y="22860"/>
                </a:lnTo>
                <a:close/>
              </a:path>
            </a:pathLst>
          </a:custGeom>
          <a:solidFill>
            <a:srgbClr val="000000"/>
          </a:solidFill>
        </p:spPr>
        <p:txBody>
          <a:bodyPr wrap="square" lIns="0" tIns="0" rIns="0" bIns="0" rtlCol="0"/>
          <a:lstStyle/>
          <a:p/>
        </p:txBody>
      </p:sp>
      <p:sp>
        <p:nvSpPr>
          <p:cNvPr id="60" name="object 60"/>
          <p:cNvSpPr/>
          <p:nvPr/>
        </p:nvSpPr>
        <p:spPr>
          <a:xfrm>
            <a:off x="2023872" y="8745893"/>
            <a:ext cx="347980" cy="76200"/>
          </a:xfrm>
          <a:custGeom>
            <a:avLst/>
            <a:gdLst/>
            <a:ahLst/>
            <a:cxnLst/>
            <a:rect l="l" t="t" r="r" b="b"/>
            <a:pathLst>
              <a:path w="347980" h="76200">
                <a:moveTo>
                  <a:pt x="76199" y="0"/>
                </a:moveTo>
                <a:lnTo>
                  <a:pt x="0" y="38099"/>
                </a:lnTo>
                <a:lnTo>
                  <a:pt x="76199" y="76199"/>
                </a:lnTo>
                <a:lnTo>
                  <a:pt x="76199" y="42738"/>
                </a:lnTo>
                <a:lnTo>
                  <a:pt x="60959" y="42671"/>
                </a:lnTo>
                <a:lnTo>
                  <a:pt x="59435" y="38099"/>
                </a:lnTo>
                <a:lnTo>
                  <a:pt x="60959" y="35051"/>
                </a:lnTo>
                <a:lnTo>
                  <a:pt x="64007" y="33527"/>
                </a:lnTo>
                <a:lnTo>
                  <a:pt x="76199" y="33527"/>
                </a:lnTo>
                <a:lnTo>
                  <a:pt x="76199" y="0"/>
                </a:lnTo>
                <a:close/>
              </a:path>
              <a:path w="347980" h="76200">
                <a:moveTo>
                  <a:pt x="76200" y="33594"/>
                </a:moveTo>
                <a:lnTo>
                  <a:pt x="76199" y="42738"/>
                </a:lnTo>
                <a:lnTo>
                  <a:pt x="342899" y="44195"/>
                </a:lnTo>
                <a:lnTo>
                  <a:pt x="347471" y="42671"/>
                </a:lnTo>
                <a:lnTo>
                  <a:pt x="347471" y="35051"/>
                </a:lnTo>
                <a:lnTo>
                  <a:pt x="342899" y="35051"/>
                </a:lnTo>
                <a:lnTo>
                  <a:pt x="76200" y="33594"/>
                </a:lnTo>
                <a:close/>
              </a:path>
              <a:path w="347980" h="76200">
                <a:moveTo>
                  <a:pt x="64007" y="33527"/>
                </a:moveTo>
                <a:lnTo>
                  <a:pt x="60959" y="35051"/>
                </a:lnTo>
                <a:lnTo>
                  <a:pt x="59435" y="38099"/>
                </a:lnTo>
                <a:lnTo>
                  <a:pt x="60959" y="42671"/>
                </a:lnTo>
                <a:lnTo>
                  <a:pt x="76199" y="42738"/>
                </a:lnTo>
                <a:lnTo>
                  <a:pt x="76199" y="33594"/>
                </a:lnTo>
                <a:lnTo>
                  <a:pt x="64007" y="33527"/>
                </a:lnTo>
                <a:close/>
              </a:path>
              <a:path w="347980" h="76200">
                <a:moveTo>
                  <a:pt x="76199" y="33527"/>
                </a:moveTo>
                <a:lnTo>
                  <a:pt x="64007" y="33527"/>
                </a:lnTo>
                <a:lnTo>
                  <a:pt x="76200" y="33594"/>
                </a:lnTo>
                <a:close/>
              </a:path>
            </a:pathLst>
          </a:custGeom>
          <a:solidFill>
            <a:srgbClr val="000000"/>
          </a:solidFill>
        </p:spPr>
        <p:txBody>
          <a:bodyPr wrap="square" lIns="0" tIns="0" rIns="0" bIns="0" rtlCol="0"/>
          <a:lstStyle/>
          <a:p/>
        </p:txBody>
      </p:sp>
      <p:sp>
        <p:nvSpPr>
          <p:cNvPr id="61" name="object 61"/>
          <p:cNvSpPr/>
          <p:nvPr/>
        </p:nvSpPr>
        <p:spPr>
          <a:xfrm>
            <a:off x="3268979" y="8772314"/>
            <a:ext cx="283845" cy="76200"/>
          </a:xfrm>
          <a:custGeom>
            <a:avLst/>
            <a:gdLst/>
            <a:ahLst/>
            <a:cxnLst/>
            <a:rect l="l" t="t" r="r" b="b"/>
            <a:pathLst>
              <a:path w="283845" h="76200">
                <a:moveTo>
                  <a:pt x="73152" y="0"/>
                </a:moveTo>
                <a:lnTo>
                  <a:pt x="0" y="42672"/>
                </a:lnTo>
                <a:lnTo>
                  <a:pt x="77724" y="76200"/>
                </a:lnTo>
                <a:lnTo>
                  <a:pt x="75712" y="42672"/>
                </a:lnTo>
                <a:lnTo>
                  <a:pt x="60960" y="42672"/>
                </a:lnTo>
                <a:lnTo>
                  <a:pt x="57912" y="38100"/>
                </a:lnTo>
                <a:lnTo>
                  <a:pt x="59436" y="35052"/>
                </a:lnTo>
                <a:lnTo>
                  <a:pt x="62484" y="33528"/>
                </a:lnTo>
                <a:lnTo>
                  <a:pt x="75115" y="32727"/>
                </a:lnTo>
                <a:lnTo>
                  <a:pt x="73152" y="0"/>
                </a:lnTo>
                <a:close/>
              </a:path>
              <a:path w="283845" h="76200">
                <a:moveTo>
                  <a:pt x="75115" y="32727"/>
                </a:moveTo>
                <a:lnTo>
                  <a:pt x="62484" y="33528"/>
                </a:lnTo>
                <a:lnTo>
                  <a:pt x="59436" y="35052"/>
                </a:lnTo>
                <a:lnTo>
                  <a:pt x="57912" y="38100"/>
                </a:lnTo>
                <a:lnTo>
                  <a:pt x="60960" y="42672"/>
                </a:lnTo>
                <a:lnTo>
                  <a:pt x="64008" y="42672"/>
                </a:lnTo>
                <a:lnTo>
                  <a:pt x="75667" y="41932"/>
                </a:lnTo>
                <a:lnTo>
                  <a:pt x="75115" y="32727"/>
                </a:lnTo>
                <a:close/>
              </a:path>
              <a:path w="283845" h="76200">
                <a:moveTo>
                  <a:pt x="75667" y="41932"/>
                </a:moveTo>
                <a:lnTo>
                  <a:pt x="64008" y="42672"/>
                </a:lnTo>
                <a:lnTo>
                  <a:pt x="75712" y="42672"/>
                </a:lnTo>
                <a:lnTo>
                  <a:pt x="75667" y="41932"/>
                </a:lnTo>
                <a:close/>
              </a:path>
              <a:path w="283845" h="76200">
                <a:moveTo>
                  <a:pt x="278892" y="19812"/>
                </a:moveTo>
                <a:lnTo>
                  <a:pt x="75115" y="32727"/>
                </a:lnTo>
                <a:lnTo>
                  <a:pt x="75667" y="41932"/>
                </a:lnTo>
                <a:lnTo>
                  <a:pt x="280416" y="28956"/>
                </a:lnTo>
                <a:lnTo>
                  <a:pt x="283464" y="27432"/>
                </a:lnTo>
                <a:lnTo>
                  <a:pt x="283464" y="24384"/>
                </a:lnTo>
                <a:lnTo>
                  <a:pt x="281940" y="21336"/>
                </a:lnTo>
                <a:lnTo>
                  <a:pt x="278892" y="19812"/>
                </a:lnTo>
                <a:close/>
              </a:path>
            </a:pathLst>
          </a:custGeom>
          <a:solidFill>
            <a:srgbClr val="000000"/>
          </a:solidFill>
        </p:spPr>
        <p:txBody>
          <a:bodyPr wrap="square" lIns="0" tIns="0" rIns="0" bIns="0" rtlCol="0"/>
          <a:lstStyle/>
          <a:p/>
        </p:txBody>
      </p:sp>
      <p:sp>
        <p:nvSpPr>
          <p:cNvPr id="62" name="object 62"/>
          <p:cNvSpPr/>
          <p:nvPr/>
        </p:nvSpPr>
        <p:spPr>
          <a:xfrm>
            <a:off x="4576571" y="8758597"/>
            <a:ext cx="347980" cy="76200"/>
          </a:xfrm>
          <a:custGeom>
            <a:avLst/>
            <a:gdLst/>
            <a:ahLst/>
            <a:cxnLst/>
            <a:rect l="l" t="t" r="r" b="b"/>
            <a:pathLst>
              <a:path w="347979" h="76200">
                <a:moveTo>
                  <a:pt x="76200" y="0"/>
                </a:moveTo>
                <a:lnTo>
                  <a:pt x="0" y="38099"/>
                </a:lnTo>
                <a:lnTo>
                  <a:pt x="76200" y="76199"/>
                </a:lnTo>
                <a:lnTo>
                  <a:pt x="76200" y="42738"/>
                </a:lnTo>
                <a:lnTo>
                  <a:pt x="60960" y="42671"/>
                </a:lnTo>
                <a:lnTo>
                  <a:pt x="59436" y="38099"/>
                </a:lnTo>
                <a:lnTo>
                  <a:pt x="60960" y="35051"/>
                </a:lnTo>
                <a:lnTo>
                  <a:pt x="64008" y="33527"/>
                </a:lnTo>
                <a:lnTo>
                  <a:pt x="76200" y="33527"/>
                </a:lnTo>
                <a:lnTo>
                  <a:pt x="76200" y="0"/>
                </a:lnTo>
                <a:close/>
              </a:path>
              <a:path w="347979" h="76200">
                <a:moveTo>
                  <a:pt x="76200" y="33594"/>
                </a:moveTo>
                <a:lnTo>
                  <a:pt x="76200" y="42738"/>
                </a:lnTo>
                <a:lnTo>
                  <a:pt x="342900" y="44195"/>
                </a:lnTo>
                <a:lnTo>
                  <a:pt x="347472" y="42671"/>
                </a:lnTo>
                <a:lnTo>
                  <a:pt x="347472" y="35051"/>
                </a:lnTo>
                <a:lnTo>
                  <a:pt x="342900" y="35051"/>
                </a:lnTo>
                <a:lnTo>
                  <a:pt x="76200" y="33594"/>
                </a:lnTo>
                <a:close/>
              </a:path>
              <a:path w="347979" h="76200">
                <a:moveTo>
                  <a:pt x="64008" y="33527"/>
                </a:moveTo>
                <a:lnTo>
                  <a:pt x="60960" y="35051"/>
                </a:lnTo>
                <a:lnTo>
                  <a:pt x="59436" y="38099"/>
                </a:lnTo>
                <a:lnTo>
                  <a:pt x="60960" y="42671"/>
                </a:lnTo>
                <a:lnTo>
                  <a:pt x="76200" y="42738"/>
                </a:lnTo>
                <a:lnTo>
                  <a:pt x="76200" y="33594"/>
                </a:lnTo>
                <a:lnTo>
                  <a:pt x="64008" y="33527"/>
                </a:lnTo>
                <a:close/>
              </a:path>
              <a:path w="347979" h="76200">
                <a:moveTo>
                  <a:pt x="76200" y="33527"/>
                </a:moveTo>
                <a:lnTo>
                  <a:pt x="64008" y="33527"/>
                </a:lnTo>
                <a:lnTo>
                  <a:pt x="76200" y="33594"/>
                </a:lnTo>
                <a:close/>
              </a:path>
            </a:pathLst>
          </a:custGeom>
          <a:solidFill>
            <a:srgbClr val="000000"/>
          </a:solidFill>
        </p:spPr>
        <p:txBody>
          <a:bodyPr wrap="square" lIns="0" tIns="0" rIns="0" bIns="0" rtlCol="0"/>
          <a:lstStyle/>
          <a:p/>
        </p:txBody>
      </p:sp>
      <p:sp>
        <p:nvSpPr>
          <p:cNvPr id="63" name="object 63"/>
          <p:cNvSpPr/>
          <p:nvPr/>
        </p:nvSpPr>
        <p:spPr>
          <a:xfrm>
            <a:off x="2461260" y="7559205"/>
            <a:ext cx="76200" cy="245745"/>
          </a:xfrm>
          <a:custGeom>
            <a:avLst/>
            <a:gdLst/>
            <a:ahLst/>
            <a:cxnLst/>
            <a:rect l="l" t="t" r="r" b="b"/>
            <a:pathLst>
              <a:path w="76200" h="245745">
                <a:moveTo>
                  <a:pt x="32004" y="169164"/>
                </a:moveTo>
                <a:lnTo>
                  <a:pt x="0" y="169164"/>
                </a:lnTo>
                <a:lnTo>
                  <a:pt x="38100" y="245364"/>
                </a:lnTo>
                <a:lnTo>
                  <a:pt x="67818" y="185928"/>
                </a:lnTo>
                <a:lnTo>
                  <a:pt x="33528" y="185928"/>
                </a:lnTo>
                <a:lnTo>
                  <a:pt x="32004" y="181356"/>
                </a:lnTo>
                <a:lnTo>
                  <a:pt x="32004" y="169164"/>
                </a:lnTo>
                <a:close/>
              </a:path>
              <a:path w="76200" h="245745">
                <a:moveTo>
                  <a:pt x="38100" y="0"/>
                </a:moveTo>
                <a:lnTo>
                  <a:pt x="33528" y="1524"/>
                </a:lnTo>
                <a:lnTo>
                  <a:pt x="32004" y="4572"/>
                </a:lnTo>
                <a:lnTo>
                  <a:pt x="32004" y="181356"/>
                </a:lnTo>
                <a:lnTo>
                  <a:pt x="33528" y="185928"/>
                </a:lnTo>
                <a:lnTo>
                  <a:pt x="41148" y="185928"/>
                </a:lnTo>
                <a:lnTo>
                  <a:pt x="42672" y="181356"/>
                </a:lnTo>
                <a:lnTo>
                  <a:pt x="42672" y="4572"/>
                </a:lnTo>
                <a:lnTo>
                  <a:pt x="41148" y="1524"/>
                </a:lnTo>
                <a:lnTo>
                  <a:pt x="38100" y="0"/>
                </a:lnTo>
                <a:close/>
              </a:path>
              <a:path w="76200" h="245745">
                <a:moveTo>
                  <a:pt x="76200" y="169164"/>
                </a:moveTo>
                <a:lnTo>
                  <a:pt x="42672" y="169164"/>
                </a:lnTo>
                <a:lnTo>
                  <a:pt x="42672" y="181356"/>
                </a:lnTo>
                <a:lnTo>
                  <a:pt x="41148" y="185928"/>
                </a:lnTo>
                <a:lnTo>
                  <a:pt x="67818" y="185928"/>
                </a:lnTo>
                <a:lnTo>
                  <a:pt x="76200" y="169164"/>
                </a:lnTo>
                <a:close/>
              </a:path>
            </a:pathLst>
          </a:custGeom>
          <a:solidFill>
            <a:srgbClr val="000000"/>
          </a:solidFill>
        </p:spPr>
        <p:txBody>
          <a:bodyPr wrap="square" lIns="0" tIns="0" rIns="0" bIns="0" rtlCol="0"/>
          <a:lstStyle/>
          <a:p/>
        </p:txBody>
      </p:sp>
      <p:sp>
        <p:nvSpPr>
          <p:cNvPr id="64" name="object 64"/>
          <p:cNvSpPr/>
          <p:nvPr/>
        </p:nvSpPr>
        <p:spPr>
          <a:xfrm>
            <a:off x="1834895" y="7559205"/>
            <a:ext cx="76200" cy="245745"/>
          </a:xfrm>
          <a:custGeom>
            <a:avLst/>
            <a:gdLst/>
            <a:ahLst/>
            <a:cxnLst/>
            <a:rect l="l" t="t" r="r" b="b"/>
            <a:pathLst>
              <a:path w="76200" h="245745">
                <a:moveTo>
                  <a:pt x="33528" y="169164"/>
                </a:moveTo>
                <a:lnTo>
                  <a:pt x="0" y="169164"/>
                </a:lnTo>
                <a:lnTo>
                  <a:pt x="38100" y="245364"/>
                </a:lnTo>
                <a:lnTo>
                  <a:pt x="67818" y="185928"/>
                </a:lnTo>
                <a:lnTo>
                  <a:pt x="35052" y="185928"/>
                </a:lnTo>
                <a:lnTo>
                  <a:pt x="33528" y="181356"/>
                </a:lnTo>
                <a:lnTo>
                  <a:pt x="33528" y="169164"/>
                </a:lnTo>
                <a:close/>
              </a:path>
              <a:path w="76200" h="245745">
                <a:moveTo>
                  <a:pt x="38100" y="0"/>
                </a:moveTo>
                <a:lnTo>
                  <a:pt x="35052" y="1524"/>
                </a:lnTo>
                <a:lnTo>
                  <a:pt x="33528" y="4572"/>
                </a:lnTo>
                <a:lnTo>
                  <a:pt x="33528" y="181356"/>
                </a:lnTo>
                <a:lnTo>
                  <a:pt x="35052" y="185928"/>
                </a:lnTo>
                <a:lnTo>
                  <a:pt x="41148" y="185928"/>
                </a:lnTo>
                <a:lnTo>
                  <a:pt x="42672" y="181356"/>
                </a:lnTo>
                <a:lnTo>
                  <a:pt x="42672" y="4572"/>
                </a:lnTo>
                <a:lnTo>
                  <a:pt x="41148" y="1524"/>
                </a:lnTo>
                <a:lnTo>
                  <a:pt x="38100" y="0"/>
                </a:lnTo>
                <a:close/>
              </a:path>
              <a:path w="76200" h="245745">
                <a:moveTo>
                  <a:pt x="76200" y="169164"/>
                </a:moveTo>
                <a:lnTo>
                  <a:pt x="42672" y="169164"/>
                </a:lnTo>
                <a:lnTo>
                  <a:pt x="42672" y="181356"/>
                </a:lnTo>
                <a:lnTo>
                  <a:pt x="41148" y="185928"/>
                </a:lnTo>
                <a:lnTo>
                  <a:pt x="67818" y="185928"/>
                </a:lnTo>
                <a:lnTo>
                  <a:pt x="76200" y="169164"/>
                </a:lnTo>
                <a:close/>
              </a:path>
            </a:pathLst>
          </a:custGeom>
          <a:solidFill>
            <a:srgbClr val="000000"/>
          </a:solidFill>
        </p:spPr>
        <p:txBody>
          <a:bodyPr wrap="square" lIns="0" tIns="0" rIns="0" bIns="0" rtlCol="0"/>
          <a:lstStyle/>
          <a:p/>
        </p:txBody>
      </p:sp>
      <p:sp>
        <p:nvSpPr>
          <p:cNvPr id="65" name="object 65"/>
          <p:cNvSpPr/>
          <p:nvPr/>
        </p:nvSpPr>
        <p:spPr>
          <a:xfrm>
            <a:off x="3086100" y="7559205"/>
            <a:ext cx="76200" cy="245745"/>
          </a:xfrm>
          <a:custGeom>
            <a:avLst/>
            <a:gdLst/>
            <a:ahLst/>
            <a:cxnLst/>
            <a:rect l="l" t="t" r="r" b="b"/>
            <a:pathLst>
              <a:path w="76200" h="245745">
                <a:moveTo>
                  <a:pt x="33528" y="169164"/>
                </a:moveTo>
                <a:lnTo>
                  <a:pt x="0" y="169164"/>
                </a:lnTo>
                <a:lnTo>
                  <a:pt x="38100" y="245364"/>
                </a:lnTo>
                <a:lnTo>
                  <a:pt x="67818" y="185928"/>
                </a:lnTo>
                <a:lnTo>
                  <a:pt x="35052" y="185928"/>
                </a:lnTo>
                <a:lnTo>
                  <a:pt x="33528" y="181356"/>
                </a:lnTo>
                <a:lnTo>
                  <a:pt x="33528" y="169164"/>
                </a:lnTo>
                <a:close/>
              </a:path>
              <a:path w="76200" h="245745">
                <a:moveTo>
                  <a:pt x="38100" y="0"/>
                </a:moveTo>
                <a:lnTo>
                  <a:pt x="35052" y="1524"/>
                </a:lnTo>
                <a:lnTo>
                  <a:pt x="33528" y="4572"/>
                </a:lnTo>
                <a:lnTo>
                  <a:pt x="33528" y="181356"/>
                </a:lnTo>
                <a:lnTo>
                  <a:pt x="35052" y="185928"/>
                </a:lnTo>
                <a:lnTo>
                  <a:pt x="41148" y="185928"/>
                </a:lnTo>
                <a:lnTo>
                  <a:pt x="42672" y="181356"/>
                </a:lnTo>
                <a:lnTo>
                  <a:pt x="42672" y="4572"/>
                </a:lnTo>
                <a:lnTo>
                  <a:pt x="41148" y="1524"/>
                </a:lnTo>
                <a:lnTo>
                  <a:pt x="38100" y="0"/>
                </a:lnTo>
                <a:close/>
              </a:path>
              <a:path w="76200" h="245745">
                <a:moveTo>
                  <a:pt x="76200" y="169164"/>
                </a:moveTo>
                <a:lnTo>
                  <a:pt x="42672" y="169164"/>
                </a:lnTo>
                <a:lnTo>
                  <a:pt x="42672" y="181356"/>
                </a:lnTo>
                <a:lnTo>
                  <a:pt x="41148" y="185928"/>
                </a:lnTo>
                <a:lnTo>
                  <a:pt x="67818" y="185928"/>
                </a:lnTo>
                <a:lnTo>
                  <a:pt x="76200" y="169164"/>
                </a:lnTo>
                <a:close/>
              </a:path>
            </a:pathLst>
          </a:custGeom>
          <a:solidFill>
            <a:srgbClr val="000000"/>
          </a:solidFill>
        </p:spPr>
        <p:txBody>
          <a:bodyPr wrap="square" lIns="0" tIns="0" rIns="0" bIns="0" rtlCol="0"/>
          <a:lstStyle/>
          <a:p/>
        </p:txBody>
      </p:sp>
      <p:sp>
        <p:nvSpPr>
          <p:cNvPr id="66" name="object 66"/>
          <p:cNvSpPr/>
          <p:nvPr/>
        </p:nvSpPr>
        <p:spPr>
          <a:xfrm>
            <a:off x="3712464" y="7559205"/>
            <a:ext cx="76200" cy="245745"/>
          </a:xfrm>
          <a:custGeom>
            <a:avLst/>
            <a:gdLst/>
            <a:ahLst/>
            <a:cxnLst/>
            <a:rect l="l" t="t" r="r" b="b"/>
            <a:pathLst>
              <a:path w="76200" h="245745">
                <a:moveTo>
                  <a:pt x="33528" y="169164"/>
                </a:moveTo>
                <a:lnTo>
                  <a:pt x="0" y="169164"/>
                </a:lnTo>
                <a:lnTo>
                  <a:pt x="38100" y="245364"/>
                </a:lnTo>
                <a:lnTo>
                  <a:pt x="67818" y="185928"/>
                </a:lnTo>
                <a:lnTo>
                  <a:pt x="35052" y="185928"/>
                </a:lnTo>
                <a:lnTo>
                  <a:pt x="33528" y="181356"/>
                </a:lnTo>
                <a:lnTo>
                  <a:pt x="33528" y="169164"/>
                </a:lnTo>
                <a:close/>
              </a:path>
              <a:path w="76200" h="245745">
                <a:moveTo>
                  <a:pt x="38100" y="0"/>
                </a:moveTo>
                <a:lnTo>
                  <a:pt x="35052" y="1524"/>
                </a:lnTo>
                <a:lnTo>
                  <a:pt x="33528" y="4572"/>
                </a:lnTo>
                <a:lnTo>
                  <a:pt x="33528" y="181356"/>
                </a:lnTo>
                <a:lnTo>
                  <a:pt x="35052" y="185928"/>
                </a:lnTo>
                <a:lnTo>
                  <a:pt x="41148" y="185928"/>
                </a:lnTo>
                <a:lnTo>
                  <a:pt x="42672" y="181356"/>
                </a:lnTo>
                <a:lnTo>
                  <a:pt x="42672" y="4572"/>
                </a:lnTo>
                <a:lnTo>
                  <a:pt x="41148" y="1524"/>
                </a:lnTo>
                <a:lnTo>
                  <a:pt x="38100" y="0"/>
                </a:lnTo>
                <a:close/>
              </a:path>
              <a:path w="76200" h="245745">
                <a:moveTo>
                  <a:pt x="76200" y="169164"/>
                </a:moveTo>
                <a:lnTo>
                  <a:pt x="42672" y="169164"/>
                </a:lnTo>
                <a:lnTo>
                  <a:pt x="42672" y="181356"/>
                </a:lnTo>
                <a:lnTo>
                  <a:pt x="41148" y="185928"/>
                </a:lnTo>
                <a:lnTo>
                  <a:pt x="67818" y="185928"/>
                </a:lnTo>
                <a:lnTo>
                  <a:pt x="76200" y="169164"/>
                </a:lnTo>
                <a:close/>
              </a:path>
            </a:pathLst>
          </a:custGeom>
          <a:solidFill>
            <a:srgbClr val="000000"/>
          </a:solidFill>
        </p:spPr>
        <p:txBody>
          <a:bodyPr wrap="square" lIns="0" tIns="0" rIns="0" bIns="0" rtlCol="0"/>
          <a:lstStyle/>
          <a:p/>
        </p:txBody>
      </p:sp>
      <p:sp>
        <p:nvSpPr>
          <p:cNvPr id="67" name="object 67"/>
          <p:cNvSpPr/>
          <p:nvPr/>
        </p:nvSpPr>
        <p:spPr>
          <a:xfrm>
            <a:off x="4337303" y="7559205"/>
            <a:ext cx="76200" cy="245745"/>
          </a:xfrm>
          <a:custGeom>
            <a:avLst/>
            <a:gdLst/>
            <a:ahLst/>
            <a:cxnLst/>
            <a:rect l="l" t="t" r="r" b="b"/>
            <a:pathLst>
              <a:path w="76200" h="245745">
                <a:moveTo>
                  <a:pt x="33528" y="169164"/>
                </a:moveTo>
                <a:lnTo>
                  <a:pt x="0" y="169164"/>
                </a:lnTo>
                <a:lnTo>
                  <a:pt x="38100" y="245364"/>
                </a:lnTo>
                <a:lnTo>
                  <a:pt x="67818" y="185928"/>
                </a:lnTo>
                <a:lnTo>
                  <a:pt x="35052" y="185928"/>
                </a:lnTo>
                <a:lnTo>
                  <a:pt x="33528" y="181356"/>
                </a:lnTo>
                <a:lnTo>
                  <a:pt x="33528" y="169164"/>
                </a:lnTo>
                <a:close/>
              </a:path>
              <a:path w="76200" h="245745">
                <a:moveTo>
                  <a:pt x="38100" y="0"/>
                </a:moveTo>
                <a:lnTo>
                  <a:pt x="35052" y="1524"/>
                </a:lnTo>
                <a:lnTo>
                  <a:pt x="33528" y="4572"/>
                </a:lnTo>
                <a:lnTo>
                  <a:pt x="33528" y="181356"/>
                </a:lnTo>
                <a:lnTo>
                  <a:pt x="35052" y="185928"/>
                </a:lnTo>
                <a:lnTo>
                  <a:pt x="41148" y="185928"/>
                </a:lnTo>
                <a:lnTo>
                  <a:pt x="42672" y="181356"/>
                </a:lnTo>
                <a:lnTo>
                  <a:pt x="42672" y="4572"/>
                </a:lnTo>
                <a:lnTo>
                  <a:pt x="41148" y="1524"/>
                </a:lnTo>
                <a:lnTo>
                  <a:pt x="38100" y="0"/>
                </a:lnTo>
                <a:close/>
              </a:path>
              <a:path w="76200" h="245745">
                <a:moveTo>
                  <a:pt x="76200" y="169164"/>
                </a:moveTo>
                <a:lnTo>
                  <a:pt x="42672" y="169164"/>
                </a:lnTo>
                <a:lnTo>
                  <a:pt x="42672" y="181356"/>
                </a:lnTo>
                <a:lnTo>
                  <a:pt x="41148" y="185928"/>
                </a:lnTo>
                <a:lnTo>
                  <a:pt x="67818" y="185928"/>
                </a:lnTo>
                <a:lnTo>
                  <a:pt x="76200" y="169164"/>
                </a:lnTo>
                <a:close/>
              </a:path>
            </a:pathLst>
          </a:custGeom>
          <a:solidFill>
            <a:srgbClr val="000000"/>
          </a:solidFill>
        </p:spPr>
        <p:txBody>
          <a:bodyPr wrap="square" lIns="0" tIns="0" rIns="0" bIns="0" rtlCol="0"/>
          <a:lstStyle/>
          <a:p/>
        </p:txBody>
      </p:sp>
      <p:sp>
        <p:nvSpPr>
          <p:cNvPr id="68" name="object 68"/>
          <p:cNvSpPr/>
          <p:nvPr/>
        </p:nvSpPr>
        <p:spPr>
          <a:xfrm>
            <a:off x="5010911" y="7559205"/>
            <a:ext cx="76200" cy="245745"/>
          </a:xfrm>
          <a:custGeom>
            <a:avLst/>
            <a:gdLst/>
            <a:ahLst/>
            <a:cxnLst/>
            <a:rect l="l" t="t" r="r" b="b"/>
            <a:pathLst>
              <a:path w="76200" h="245745">
                <a:moveTo>
                  <a:pt x="33528" y="169164"/>
                </a:moveTo>
                <a:lnTo>
                  <a:pt x="0" y="169164"/>
                </a:lnTo>
                <a:lnTo>
                  <a:pt x="38100" y="245364"/>
                </a:lnTo>
                <a:lnTo>
                  <a:pt x="67818" y="185928"/>
                </a:lnTo>
                <a:lnTo>
                  <a:pt x="35052" y="185928"/>
                </a:lnTo>
                <a:lnTo>
                  <a:pt x="33528" y="181356"/>
                </a:lnTo>
                <a:lnTo>
                  <a:pt x="33528" y="169164"/>
                </a:lnTo>
                <a:close/>
              </a:path>
              <a:path w="76200" h="245745">
                <a:moveTo>
                  <a:pt x="38100" y="0"/>
                </a:moveTo>
                <a:lnTo>
                  <a:pt x="35052" y="1524"/>
                </a:lnTo>
                <a:lnTo>
                  <a:pt x="33528" y="4572"/>
                </a:lnTo>
                <a:lnTo>
                  <a:pt x="33528" y="181356"/>
                </a:lnTo>
                <a:lnTo>
                  <a:pt x="35052" y="185928"/>
                </a:lnTo>
                <a:lnTo>
                  <a:pt x="42672" y="185928"/>
                </a:lnTo>
                <a:lnTo>
                  <a:pt x="42672" y="1524"/>
                </a:lnTo>
                <a:lnTo>
                  <a:pt x="38100" y="0"/>
                </a:lnTo>
                <a:close/>
              </a:path>
              <a:path w="76200" h="245745">
                <a:moveTo>
                  <a:pt x="76200" y="169164"/>
                </a:moveTo>
                <a:lnTo>
                  <a:pt x="42672" y="169164"/>
                </a:lnTo>
                <a:lnTo>
                  <a:pt x="42672" y="185928"/>
                </a:lnTo>
                <a:lnTo>
                  <a:pt x="67818" y="185928"/>
                </a:lnTo>
                <a:lnTo>
                  <a:pt x="76200" y="169164"/>
                </a:lnTo>
                <a:close/>
              </a:path>
            </a:pathLst>
          </a:custGeom>
          <a:solidFill>
            <a:srgbClr val="000000"/>
          </a:solidFill>
        </p:spPr>
        <p:txBody>
          <a:bodyPr wrap="square" lIns="0" tIns="0" rIns="0" bIns="0" rtlCol="0"/>
          <a:lstStyle/>
          <a:p/>
        </p:txBody>
      </p:sp>
      <p:sp>
        <p:nvSpPr>
          <p:cNvPr id="69" name="object 69"/>
          <p:cNvSpPr/>
          <p:nvPr/>
        </p:nvSpPr>
        <p:spPr>
          <a:xfrm>
            <a:off x="2461260" y="8328824"/>
            <a:ext cx="76200" cy="245745"/>
          </a:xfrm>
          <a:custGeom>
            <a:avLst/>
            <a:gdLst/>
            <a:ahLst/>
            <a:cxnLst/>
            <a:rect l="l" t="t" r="r" b="b"/>
            <a:pathLst>
              <a:path w="76200" h="245745">
                <a:moveTo>
                  <a:pt x="32004" y="169164"/>
                </a:moveTo>
                <a:lnTo>
                  <a:pt x="0" y="169164"/>
                </a:lnTo>
                <a:lnTo>
                  <a:pt x="38100" y="245364"/>
                </a:lnTo>
                <a:lnTo>
                  <a:pt x="67818" y="185928"/>
                </a:lnTo>
                <a:lnTo>
                  <a:pt x="33528" y="185928"/>
                </a:lnTo>
                <a:lnTo>
                  <a:pt x="32004" y="181356"/>
                </a:lnTo>
                <a:lnTo>
                  <a:pt x="32004" y="169164"/>
                </a:lnTo>
                <a:close/>
              </a:path>
              <a:path w="76200" h="245745">
                <a:moveTo>
                  <a:pt x="38100" y="0"/>
                </a:moveTo>
                <a:lnTo>
                  <a:pt x="33528" y="1524"/>
                </a:lnTo>
                <a:lnTo>
                  <a:pt x="32004" y="4572"/>
                </a:lnTo>
                <a:lnTo>
                  <a:pt x="32004" y="181356"/>
                </a:lnTo>
                <a:lnTo>
                  <a:pt x="33528" y="185928"/>
                </a:lnTo>
                <a:lnTo>
                  <a:pt x="41148" y="185928"/>
                </a:lnTo>
                <a:lnTo>
                  <a:pt x="42672" y="181356"/>
                </a:lnTo>
                <a:lnTo>
                  <a:pt x="42672" y="4572"/>
                </a:lnTo>
                <a:lnTo>
                  <a:pt x="41148" y="1524"/>
                </a:lnTo>
                <a:lnTo>
                  <a:pt x="38100" y="0"/>
                </a:lnTo>
                <a:close/>
              </a:path>
              <a:path w="76200" h="245745">
                <a:moveTo>
                  <a:pt x="76200" y="169164"/>
                </a:moveTo>
                <a:lnTo>
                  <a:pt x="42672" y="169164"/>
                </a:lnTo>
                <a:lnTo>
                  <a:pt x="42672" y="181356"/>
                </a:lnTo>
                <a:lnTo>
                  <a:pt x="41148" y="185928"/>
                </a:lnTo>
                <a:lnTo>
                  <a:pt x="67818" y="185928"/>
                </a:lnTo>
                <a:lnTo>
                  <a:pt x="76200" y="169164"/>
                </a:lnTo>
                <a:close/>
              </a:path>
            </a:pathLst>
          </a:custGeom>
          <a:solidFill>
            <a:srgbClr val="000000"/>
          </a:solidFill>
        </p:spPr>
        <p:txBody>
          <a:bodyPr wrap="square" lIns="0" tIns="0" rIns="0" bIns="0" rtlCol="0"/>
          <a:lstStyle/>
          <a:p/>
        </p:txBody>
      </p:sp>
      <p:sp>
        <p:nvSpPr>
          <p:cNvPr id="70" name="object 70"/>
          <p:cNvSpPr/>
          <p:nvPr/>
        </p:nvSpPr>
        <p:spPr>
          <a:xfrm>
            <a:off x="3709987" y="8340369"/>
            <a:ext cx="76200" cy="245745"/>
          </a:xfrm>
          <a:custGeom>
            <a:avLst/>
            <a:gdLst/>
            <a:ahLst/>
            <a:cxnLst/>
            <a:rect l="l" t="t" r="r" b="b"/>
            <a:pathLst>
              <a:path w="76200" h="245745">
                <a:moveTo>
                  <a:pt x="33528" y="169037"/>
                </a:moveTo>
                <a:lnTo>
                  <a:pt x="0" y="169037"/>
                </a:lnTo>
                <a:lnTo>
                  <a:pt x="38100" y="245186"/>
                </a:lnTo>
                <a:lnTo>
                  <a:pt x="67812" y="185801"/>
                </a:lnTo>
                <a:lnTo>
                  <a:pt x="35052" y="185801"/>
                </a:lnTo>
                <a:lnTo>
                  <a:pt x="33528" y="181229"/>
                </a:lnTo>
                <a:lnTo>
                  <a:pt x="33528" y="169037"/>
                </a:lnTo>
                <a:close/>
              </a:path>
              <a:path w="76200" h="245745">
                <a:moveTo>
                  <a:pt x="38100" y="0"/>
                </a:moveTo>
                <a:lnTo>
                  <a:pt x="35052" y="1524"/>
                </a:lnTo>
                <a:lnTo>
                  <a:pt x="33528" y="4572"/>
                </a:lnTo>
                <a:lnTo>
                  <a:pt x="33528" y="181229"/>
                </a:lnTo>
                <a:lnTo>
                  <a:pt x="35052" y="185801"/>
                </a:lnTo>
                <a:lnTo>
                  <a:pt x="41148" y="185801"/>
                </a:lnTo>
                <a:lnTo>
                  <a:pt x="42672" y="181229"/>
                </a:lnTo>
                <a:lnTo>
                  <a:pt x="42672" y="4572"/>
                </a:lnTo>
                <a:lnTo>
                  <a:pt x="41148" y="1524"/>
                </a:lnTo>
                <a:lnTo>
                  <a:pt x="38100" y="0"/>
                </a:lnTo>
                <a:close/>
              </a:path>
              <a:path w="76200" h="245745">
                <a:moveTo>
                  <a:pt x="76200" y="169037"/>
                </a:moveTo>
                <a:lnTo>
                  <a:pt x="42672" y="169037"/>
                </a:lnTo>
                <a:lnTo>
                  <a:pt x="42672" y="181229"/>
                </a:lnTo>
                <a:lnTo>
                  <a:pt x="41148" y="185801"/>
                </a:lnTo>
                <a:lnTo>
                  <a:pt x="67812" y="185801"/>
                </a:lnTo>
                <a:lnTo>
                  <a:pt x="76200" y="169037"/>
                </a:lnTo>
                <a:close/>
              </a:path>
            </a:pathLst>
          </a:custGeom>
          <a:solidFill>
            <a:srgbClr val="000000"/>
          </a:solidFill>
        </p:spPr>
        <p:txBody>
          <a:bodyPr wrap="square" lIns="0" tIns="0" rIns="0" bIns="0" rtlCol="0"/>
          <a:lstStyle/>
          <a:p/>
        </p:txBody>
      </p:sp>
      <p:sp>
        <p:nvSpPr>
          <p:cNvPr id="71" name="object 71"/>
          <p:cNvSpPr/>
          <p:nvPr/>
        </p:nvSpPr>
        <p:spPr>
          <a:xfrm>
            <a:off x="5010911" y="8328824"/>
            <a:ext cx="76200" cy="245745"/>
          </a:xfrm>
          <a:custGeom>
            <a:avLst/>
            <a:gdLst/>
            <a:ahLst/>
            <a:cxnLst/>
            <a:rect l="l" t="t" r="r" b="b"/>
            <a:pathLst>
              <a:path w="76200" h="245745">
                <a:moveTo>
                  <a:pt x="33528" y="169164"/>
                </a:moveTo>
                <a:lnTo>
                  <a:pt x="0" y="169164"/>
                </a:lnTo>
                <a:lnTo>
                  <a:pt x="38100" y="245364"/>
                </a:lnTo>
                <a:lnTo>
                  <a:pt x="67818" y="185928"/>
                </a:lnTo>
                <a:lnTo>
                  <a:pt x="35052" y="185928"/>
                </a:lnTo>
                <a:lnTo>
                  <a:pt x="33528" y="181356"/>
                </a:lnTo>
                <a:lnTo>
                  <a:pt x="33528" y="169164"/>
                </a:lnTo>
                <a:close/>
              </a:path>
              <a:path w="76200" h="245745">
                <a:moveTo>
                  <a:pt x="38100" y="0"/>
                </a:moveTo>
                <a:lnTo>
                  <a:pt x="35052" y="1524"/>
                </a:lnTo>
                <a:lnTo>
                  <a:pt x="33528" y="4572"/>
                </a:lnTo>
                <a:lnTo>
                  <a:pt x="33528" y="181356"/>
                </a:lnTo>
                <a:lnTo>
                  <a:pt x="35052" y="185928"/>
                </a:lnTo>
                <a:lnTo>
                  <a:pt x="42672" y="185928"/>
                </a:lnTo>
                <a:lnTo>
                  <a:pt x="42672" y="1524"/>
                </a:lnTo>
                <a:lnTo>
                  <a:pt x="38100" y="0"/>
                </a:lnTo>
                <a:close/>
              </a:path>
              <a:path w="76200" h="245745">
                <a:moveTo>
                  <a:pt x="76200" y="169164"/>
                </a:moveTo>
                <a:lnTo>
                  <a:pt x="42672" y="169164"/>
                </a:lnTo>
                <a:lnTo>
                  <a:pt x="42672" y="185928"/>
                </a:lnTo>
                <a:lnTo>
                  <a:pt x="67818" y="185928"/>
                </a:lnTo>
                <a:lnTo>
                  <a:pt x="76200" y="169164"/>
                </a:lnTo>
                <a:close/>
              </a:path>
            </a:pathLst>
          </a:custGeom>
          <a:solidFill>
            <a:srgbClr val="000000"/>
          </a:solidFill>
        </p:spPr>
        <p:txBody>
          <a:bodyPr wrap="square" lIns="0" tIns="0" rIns="0" bIns="0" rtlCol="0"/>
          <a:lstStyle/>
          <a:p/>
        </p:txBody>
      </p:sp>
      <p:sp>
        <p:nvSpPr>
          <p:cNvPr id="72" name="object 72"/>
          <p:cNvSpPr/>
          <p:nvPr/>
        </p:nvSpPr>
        <p:spPr>
          <a:xfrm>
            <a:off x="5829300" y="7340092"/>
            <a:ext cx="375285" cy="547370"/>
          </a:xfrm>
          <a:custGeom>
            <a:avLst/>
            <a:gdLst/>
            <a:ahLst/>
            <a:cxnLst/>
            <a:rect l="l" t="t" r="r" b="b"/>
            <a:pathLst>
              <a:path w="375285" h="547370">
                <a:moveTo>
                  <a:pt x="327894" y="485999"/>
                </a:moveTo>
                <a:lnTo>
                  <a:pt x="300228" y="504443"/>
                </a:lnTo>
                <a:lnTo>
                  <a:pt x="374904" y="547115"/>
                </a:lnTo>
                <a:lnTo>
                  <a:pt x="368808" y="498347"/>
                </a:lnTo>
                <a:lnTo>
                  <a:pt x="338328" y="498347"/>
                </a:lnTo>
                <a:lnTo>
                  <a:pt x="335280" y="496823"/>
                </a:lnTo>
                <a:lnTo>
                  <a:pt x="327894" y="485999"/>
                </a:lnTo>
                <a:close/>
              </a:path>
              <a:path w="375285" h="547370">
                <a:moveTo>
                  <a:pt x="335991" y="480601"/>
                </a:moveTo>
                <a:lnTo>
                  <a:pt x="327894" y="485999"/>
                </a:lnTo>
                <a:lnTo>
                  <a:pt x="335280" y="496823"/>
                </a:lnTo>
                <a:lnTo>
                  <a:pt x="338328" y="498347"/>
                </a:lnTo>
                <a:lnTo>
                  <a:pt x="341376" y="498347"/>
                </a:lnTo>
                <a:lnTo>
                  <a:pt x="344424" y="495299"/>
                </a:lnTo>
                <a:lnTo>
                  <a:pt x="342900" y="490727"/>
                </a:lnTo>
                <a:lnTo>
                  <a:pt x="335991" y="480601"/>
                </a:lnTo>
                <a:close/>
              </a:path>
              <a:path w="375285" h="547370">
                <a:moveTo>
                  <a:pt x="364236" y="461771"/>
                </a:moveTo>
                <a:lnTo>
                  <a:pt x="335991" y="480601"/>
                </a:lnTo>
                <a:lnTo>
                  <a:pt x="342900" y="490727"/>
                </a:lnTo>
                <a:lnTo>
                  <a:pt x="344424" y="495299"/>
                </a:lnTo>
                <a:lnTo>
                  <a:pt x="341376" y="498347"/>
                </a:lnTo>
                <a:lnTo>
                  <a:pt x="368808" y="498347"/>
                </a:lnTo>
                <a:lnTo>
                  <a:pt x="364236" y="461771"/>
                </a:lnTo>
                <a:close/>
              </a:path>
              <a:path w="375285" h="547370">
                <a:moveTo>
                  <a:pt x="6096" y="0"/>
                </a:moveTo>
                <a:lnTo>
                  <a:pt x="3048" y="1523"/>
                </a:lnTo>
                <a:lnTo>
                  <a:pt x="0" y="4571"/>
                </a:lnTo>
                <a:lnTo>
                  <a:pt x="1524" y="7619"/>
                </a:lnTo>
                <a:lnTo>
                  <a:pt x="327894" y="485999"/>
                </a:lnTo>
                <a:lnTo>
                  <a:pt x="335991" y="480601"/>
                </a:lnTo>
                <a:lnTo>
                  <a:pt x="9144" y="1523"/>
                </a:lnTo>
                <a:lnTo>
                  <a:pt x="6096" y="0"/>
                </a:lnTo>
                <a:close/>
              </a:path>
            </a:pathLst>
          </a:custGeom>
          <a:solidFill>
            <a:srgbClr val="000000"/>
          </a:solidFill>
        </p:spPr>
        <p:txBody>
          <a:bodyPr wrap="square" lIns="0" tIns="0" rIns="0" bIns="0" rtlCol="0"/>
          <a:lstStyle/>
          <a:p/>
        </p:txBody>
      </p:sp>
      <p:sp>
        <p:nvSpPr>
          <p:cNvPr id="73" name="object 73"/>
          <p:cNvSpPr/>
          <p:nvPr/>
        </p:nvSpPr>
        <p:spPr>
          <a:xfrm>
            <a:off x="5832957" y="8366811"/>
            <a:ext cx="450215" cy="430530"/>
          </a:xfrm>
          <a:custGeom>
            <a:avLst/>
            <a:gdLst/>
            <a:ahLst/>
            <a:cxnLst/>
            <a:rect l="l" t="t" r="r" b="b"/>
            <a:pathLst>
              <a:path w="450214" h="430529">
                <a:moveTo>
                  <a:pt x="21945" y="354723"/>
                </a:moveTo>
                <a:lnTo>
                  <a:pt x="0" y="430428"/>
                </a:lnTo>
                <a:lnTo>
                  <a:pt x="93268" y="398183"/>
                </a:lnTo>
                <a:lnTo>
                  <a:pt x="79471" y="389775"/>
                </a:lnTo>
                <a:lnTo>
                  <a:pt x="49377" y="389775"/>
                </a:lnTo>
                <a:lnTo>
                  <a:pt x="43891" y="388378"/>
                </a:lnTo>
                <a:lnTo>
                  <a:pt x="42062" y="385572"/>
                </a:lnTo>
                <a:lnTo>
                  <a:pt x="43891" y="382765"/>
                </a:lnTo>
                <a:lnTo>
                  <a:pt x="53232" y="373788"/>
                </a:lnTo>
                <a:lnTo>
                  <a:pt x="21945" y="354723"/>
                </a:lnTo>
                <a:close/>
              </a:path>
              <a:path w="450214" h="430529">
                <a:moveTo>
                  <a:pt x="53232" y="373788"/>
                </a:moveTo>
                <a:lnTo>
                  <a:pt x="43891" y="382765"/>
                </a:lnTo>
                <a:lnTo>
                  <a:pt x="42062" y="385572"/>
                </a:lnTo>
                <a:lnTo>
                  <a:pt x="43891" y="388378"/>
                </a:lnTo>
                <a:lnTo>
                  <a:pt x="49377" y="389775"/>
                </a:lnTo>
                <a:lnTo>
                  <a:pt x="53035" y="388378"/>
                </a:lnTo>
                <a:lnTo>
                  <a:pt x="62403" y="379375"/>
                </a:lnTo>
                <a:lnTo>
                  <a:pt x="53232" y="373788"/>
                </a:lnTo>
                <a:close/>
              </a:path>
              <a:path w="450214" h="430529">
                <a:moveTo>
                  <a:pt x="62403" y="379375"/>
                </a:moveTo>
                <a:lnTo>
                  <a:pt x="53035" y="388378"/>
                </a:lnTo>
                <a:lnTo>
                  <a:pt x="49377" y="389775"/>
                </a:lnTo>
                <a:lnTo>
                  <a:pt x="79471" y="389775"/>
                </a:lnTo>
                <a:lnTo>
                  <a:pt x="62403" y="379375"/>
                </a:lnTo>
                <a:close/>
              </a:path>
              <a:path w="450214" h="430529">
                <a:moveTo>
                  <a:pt x="444398" y="0"/>
                </a:moveTo>
                <a:lnTo>
                  <a:pt x="440740" y="1397"/>
                </a:lnTo>
                <a:lnTo>
                  <a:pt x="53232" y="373788"/>
                </a:lnTo>
                <a:lnTo>
                  <a:pt x="62403" y="379375"/>
                </a:lnTo>
                <a:lnTo>
                  <a:pt x="449884" y="7010"/>
                </a:lnTo>
                <a:lnTo>
                  <a:pt x="449884" y="4203"/>
                </a:lnTo>
                <a:lnTo>
                  <a:pt x="448055" y="1397"/>
                </a:lnTo>
                <a:lnTo>
                  <a:pt x="444398" y="0"/>
                </a:lnTo>
                <a:close/>
              </a:path>
            </a:pathLst>
          </a:custGeom>
          <a:solidFill>
            <a:srgbClr val="000000"/>
          </a:solidFill>
        </p:spPr>
        <p:txBody>
          <a:bodyPr wrap="square" lIns="0" tIns="0" rIns="0" bIns="0" rtlCol="0"/>
          <a:lstStyle/>
          <a:p/>
        </p:txBody>
      </p:sp>
      <p:sp>
        <p:nvSpPr>
          <p:cNvPr id="74" name="object 74"/>
          <p:cNvSpPr/>
          <p:nvPr/>
        </p:nvSpPr>
        <p:spPr>
          <a:xfrm>
            <a:off x="4910328" y="8587905"/>
            <a:ext cx="931544" cy="608330"/>
          </a:xfrm>
          <a:custGeom>
            <a:avLst/>
            <a:gdLst/>
            <a:ahLst/>
            <a:cxnLst/>
            <a:rect l="l" t="t" r="r" b="b"/>
            <a:pathLst>
              <a:path w="931545" h="608329">
                <a:moveTo>
                  <a:pt x="844370" y="596107"/>
                </a:moveTo>
                <a:lnTo>
                  <a:pt x="826008" y="598932"/>
                </a:lnTo>
                <a:lnTo>
                  <a:pt x="64008" y="598932"/>
                </a:lnTo>
                <a:lnTo>
                  <a:pt x="83820" y="605028"/>
                </a:lnTo>
                <a:lnTo>
                  <a:pt x="103632" y="608076"/>
                </a:lnTo>
                <a:lnTo>
                  <a:pt x="824484" y="608076"/>
                </a:lnTo>
                <a:lnTo>
                  <a:pt x="844296" y="605028"/>
                </a:lnTo>
                <a:lnTo>
                  <a:pt x="845820" y="605028"/>
                </a:lnTo>
                <a:lnTo>
                  <a:pt x="860679" y="600456"/>
                </a:lnTo>
                <a:lnTo>
                  <a:pt x="845820" y="600456"/>
                </a:lnTo>
                <a:lnTo>
                  <a:pt x="844370" y="596107"/>
                </a:lnTo>
                <a:close/>
              </a:path>
              <a:path w="931545" h="608329">
                <a:moveTo>
                  <a:pt x="845820" y="595884"/>
                </a:moveTo>
                <a:lnTo>
                  <a:pt x="844370" y="596107"/>
                </a:lnTo>
                <a:lnTo>
                  <a:pt x="845820" y="600456"/>
                </a:lnTo>
                <a:lnTo>
                  <a:pt x="845820" y="595884"/>
                </a:lnTo>
                <a:close/>
              </a:path>
              <a:path w="931545" h="608329">
                <a:moveTo>
                  <a:pt x="872744" y="595884"/>
                </a:moveTo>
                <a:lnTo>
                  <a:pt x="845820" y="595884"/>
                </a:lnTo>
                <a:lnTo>
                  <a:pt x="845820" y="600456"/>
                </a:lnTo>
                <a:lnTo>
                  <a:pt x="860679" y="600456"/>
                </a:lnTo>
                <a:lnTo>
                  <a:pt x="865632" y="598932"/>
                </a:lnTo>
                <a:lnTo>
                  <a:pt x="867156" y="598932"/>
                </a:lnTo>
                <a:lnTo>
                  <a:pt x="872744" y="595884"/>
                </a:lnTo>
                <a:close/>
              </a:path>
              <a:path w="931545" h="608329">
                <a:moveTo>
                  <a:pt x="824484" y="0"/>
                </a:moveTo>
                <a:lnTo>
                  <a:pt x="103632" y="0"/>
                </a:lnTo>
                <a:lnTo>
                  <a:pt x="83820" y="1524"/>
                </a:lnTo>
                <a:lnTo>
                  <a:pt x="64008" y="7620"/>
                </a:lnTo>
                <a:lnTo>
                  <a:pt x="62484" y="7620"/>
                </a:lnTo>
                <a:lnTo>
                  <a:pt x="30480" y="28956"/>
                </a:lnTo>
                <a:lnTo>
                  <a:pt x="7620" y="62484"/>
                </a:lnTo>
                <a:lnTo>
                  <a:pt x="7620" y="64008"/>
                </a:lnTo>
                <a:lnTo>
                  <a:pt x="1524" y="82296"/>
                </a:lnTo>
                <a:lnTo>
                  <a:pt x="0" y="102108"/>
                </a:lnTo>
                <a:lnTo>
                  <a:pt x="117" y="504444"/>
                </a:lnTo>
                <a:lnTo>
                  <a:pt x="1524" y="522732"/>
                </a:lnTo>
                <a:lnTo>
                  <a:pt x="1524" y="524256"/>
                </a:lnTo>
                <a:lnTo>
                  <a:pt x="7620" y="542544"/>
                </a:lnTo>
                <a:lnTo>
                  <a:pt x="7620" y="544068"/>
                </a:lnTo>
                <a:lnTo>
                  <a:pt x="16764" y="560832"/>
                </a:lnTo>
                <a:lnTo>
                  <a:pt x="28956" y="576072"/>
                </a:lnTo>
                <a:lnTo>
                  <a:pt x="30480" y="577596"/>
                </a:lnTo>
                <a:lnTo>
                  <a:pt x="45720" y="589788"/>
                </a:lnTo>
                <a:lnTo>
                  <a:pt x="62484" y="598932"/>
                </a:lnTo>
                <a:lnTo>
                  <a:pt x="105156" y="598932"/>
                </a:lnTo>
                <a:lnTo>
                  <a:pt x="85344" y="595884"/>
                </a:lnTo>
                <a:lnTo>
                  <a:pt x="80391" y="594360"/>
                </a:lnTo>
                <a:lnTo>
                  <a:pt x="65532" y="594360"/>
                </a:lnTo>
                <a:lnTo>
                  <a:pt x="65532" y="590480"/>
                </a:lnTo>
                <a:lnTo>
                  <a:pt x="50292" y="582168"/>
                </a:lnTo>
                <a:lnTo>
                  <a:pt x="40767" y="574548"/>
                </a:lnTo>
                <a:lnTo>
                  <a:pt x="33528" y="574548"/>
                </a:lnTo>
                <a:lnTo>
                  <a:pt x="35052" y="569976"/>
                </a:lnTo>
                <a:lnTo>
                  <a:pt x="35356" y="569976"/>
                </a:lnTo>
                <a:lnTo>
                  <a:pt x="24384" y="556260"/>
                </a:lnTo>
                <a:lnTo>
                  <a:pt x="16902" y="542544"/>
                </a:lnTo>
                <a:lnTo>
                  <a:pt x="12192" y="542544"/>
                </a:lnTo>
                <a:lnTo>
                  <a:pt x="15240" y="539496"/>
                </a:lnTo>
                <a:lnTo>
                  <a:pt x="16256" y="539496"/>
                </a:lnTo>
                <a:lnTo>
                  <a:pt x="11176" y="524256"/>
                </a:lnTo>
                <a:lnTo>
                  <a:pt x="6096" y="524256"/>
                </a:lnTo>
                <a:lnTo>
                  <a:pt x="10444" y="522806"/>
                </a:lnTo>
                <a:lnTo>
                  <a:pt x="9144" y="504444"/>
                </a:lnTo>
                <a:lnTo>
                  <a:pt x="9261" y="102108"/>
                </a:lnTo>
                <a:lnTo>
                  <a:pt x="10668" y="83820"/>
                </a:lnTo>
                <a:lnTo>
                  <a:pt x="16256" y="67056"/>
                </a:lnTo>
                <a:lnTo>
                  <a:pt x="15240" y="67056"/>
                </a:lnTo>
                <a:lnTo>
                  <a:pt x="12192" y="64008"/>
                </a:lnTo>
                <a:lnTo>
                  <a:pt x="16902" y="64008"/>
                </a:lnTo>
                <a:lnTo>
                  <a:pt x="24384" y="50292"/>
                </a:lnTo>
                <a:lnTo>
                  <a:pt x="35356" y="36576"/>
                </a:lnTo>
                <a:lnTo>
                  <a:pt x="35052" y="36576"/>
                </a:lnTo>
                <a:lnTo>
                  <a:pt x="33528" y="33528"/>
                </a:lnTo>
                <a:lnTo>
                  <a:pt x="38862" y="33528"/>
                </a:lnTo>
                <a:lnTo>
                  <a:pt x="50292" y="24384"/>
                </a:lnTo>
                <a:lnTo>
                  <a:pt x="65532" y="16071"/>
                </a:lnTo>
                <a:lnTo>
                  <a:pt x="65532" y="12192"/>
                </a:lnTo>
                <a:lnTo>
                  <a:pt x="80391" y="12192"/>
                </a:lnTo>
                <a:lnTo>
                  <a:pt x="85344" y="10668"/>
                </a:lnTo>
                <a:lnTo>
                  <a:pt x="105156" y="9144"/>
                </a:lnTo>
                <a:lnTo>
                  <a:pt x="844804" y="9144"/>
                </a:lnTo>
                <a:lnTo>
                  <a:pt x="845820" y="6096"/>
                </a:lnTo>
                <a:lnTo>
                  <a:pt x="860679" y="6096"/>
                </a:lnTo>
                <a:lnTo>
                  <a:pt x="845820" y="1524"/>
                </a:lnTo>
                <a:lnTo>
                  <a:pt x="844296" y="1524"/>
                </a:lnTo>
                <a:lnTo>
                  <a:pt x="824484" y="0"/>
                </a:lnTo>
                <a:close/>
              </a:path>
              <a:path w="931545" h="608329">
                <a:moveTo>
                  <a:pt x="864108" y="589788"/>
                </a:moveTo>
                <a:lnTo>
                  <a:pt x="844296" y="595884"/>
                </a:lnTo>
                <a:lnTo>
                  <a:pt x="844370" y="596107"/>
                </a:lnTo>
                <a:lnTo>
                  <a:pt x="845820" y="595884"/>
                </a:lnTo>
                <a:lnTo>
                  <a:pt x="872744" y="595884"/>
                </a:lnTo>
                <a:lnTo>
                  <a:pt x="875538" y="594360"/>
                </a:lnTo>
                <a:lnTo>
                  <a:pt x="864108" y="594360"/>
                </a:lnTo>
                <a:lnTo>
                  <a:pt x="862584" y="591312"/>
                </a:lnTo>
                <a:lnTo>
                  <a:pt x="864108" y="590480"/>
                </a:lnTo>
                <a:lnTo>
                  <a:pt x="864108" y="589788"/>
                </a:lnTo>
                <a:close/>
              </a:path>
              <a:path w="931545" h="608329">
                <a:moveTo>
                  <a:pt x="65532" y="590480"/>
                </a:moveTo>
                <a:lnTo>
                  <a:pt x="65532" y="594360"/>
                </a:lnTo>
                <a:lnTo>
                  <a:pt x="67056" y="591312"/>
                </a:lnTo>
                <a:lnTo>
                  <a:pt x="65532" y="590480"/>
                </a:lnTo>
                <a:close/>
              </a:path>
              <a:path w="931545" h="608329">
                <a:moveTo>
                  <a:pt x="65532" y="589788"/>
                </a:moveTo>
                <a:lnTo>
                  <a:pt x="65532" y="590480"/>
                </a:lnTo>
                <a:lnTo>
                  <a:pt x="67056" y="591312"/>
                </a:lnTo>
                <a:lnTo>
                  <a:pt x="65532" y="594360"/>
                </a:lnTo>
                <a:lnTo>
                  <a:pt x="80391" y="594360"/>
                </a:lnTo>
                <a:lnTo>
                  <a:pt x="65532" y="589788"/>
                </a:lnTo>
                <a:close/>
              </a:path>
              <a:path w="931545" h="608329">
                <a:moveTo>
                  <a:pt x="864108" y="590480"/>
                </a:moveTo>
                <a:lnTo>
                  <a:pt x="862584" y="591312"/>
                </a:lnTo>
                <a:lnTo>
                  <a:pt x="864108" y="594360"/>
                </a:lnTo>
                <a:lnTo>
                  <a:pt x="864108" y="590480"/>
                </a:lnTo>
                <a:close/>
              </a:path>
              <a:path w="931545" h="608329">
                <a:moveTo>
                  <a:pt x="893741" y="570653"/>
                </a:moveTo>
                <a:lnTo>
                  <a:pt x="879348" y="582168"/>
                </a:lnTo>
                <a:lnTo>
                  <a:pt x="864108" y="590480"/>
                </a:lnTo>
                <a:lnTo>
                  <a:pt x="864108" y="594360"/>
                </a:lnTo>
                <a:lnTo>
                  <a:pt x="875538" y="594360"/>
                </a:lnTo>
                <a:lnTo>
                  <a:pt x="883920" y="589788"/>
                </a:lnTo>
                <a:lnTo>
                  <a:pt x="899160" y="577596"/>
                </a:lnTo>
                <a:lnTo>
                  <a:pt x="900684" y="576072"/>
                </a:lnTo>
                <a:lnTo>
                  <a:pt x="901903" y="574548"/>
                </a:lnTo>
                <a:lnTo>
                  <a:pt x="896112" y="574548"/>
                </a:lnTo>
                <a:lnTo>
                  <a:pt x="893064" y="571500"/>
                </a:lnTo>
                <a:lnTo>
                  <a:pt x="893741" y="570653"/>
                </a:lnTo>
                <a:close/>
              </a:path>
              <a:path w="931545" h="608329">
                <a:moveTo>
                  <a:pt x="35052" y="569976"/>
                </a:moveTo>
                <a:lnTo>
                  <a:pt x="33528" y="574548"/>
                </a:lnTo>
                <a:lnTo>
                  <a:pt x="36576" y="571500"/>
                </a:lnTo>
                <a:lnTo>
                  <a:pt x="35898" y="570653"/>
                </a:lnTo>
                <a:lnTo>
                  <a:pt x="35052" y="569976"/>
                </a:lnTo>
                <a:close/>
              </a:path>
              <a:path w="931545" h="608329">
                <a:moveTo>
                  <a:pt x="35898" y="570653"/>
                </a:moveTo>
                <a:lnTo>
                  <a:pt x="36576" y="571500"/>
                </a:lnTo>
                <a:lnTo>
                  <a:pt x="33528" y="574548"/>
                </a:lnTo>
                <a:lnTo>
                  <a:pt x="40767" y="574548"/>
                </a:lnTo>
                <a:lnTo>
                  <a:pt x="35898" y="570653"/>
                </a:lnTo>
                <a:close/>
              </a:path>
              <a:path w="931545" h="608329">
                <a:moveTo>
                  <a:pt x="894588" y="569976"/>
                </a:moveTo>
                <a:lnTo>
                  <a:pt x="893741" y="570653"/>
                </a:lnTo>
                <a:lnTo>
                  <a:pt x="893064" y="571500"/>
                </a:lnTo>
                <a:lnTo>
                  <a:pt x="896112" y="574548"/>
                </a:lnTo>
                <a:lnTo>
                  <a:pt x="894588" y="569976"/>
                </a:lnTo>
                <a:close/>
              </a:path>
              <a:path w="931545" h="608329">
                <a:moveTo>
                  <a:pt x="905560" y="569976"/>
                </a:moveTo>
                <a:lnTo>
                  <a:pt x="894588" y="569976"/>
                </a:lnTo>
                <a:lnTo>
                  <a:pt x="896112" y="574548"/>
                </a:lnTo>
                <a:lnTo>
                  <a:pt x="901903" y="574548"/>
                </a:lnTo>
                <a:lnTo>
                  <a:pt x="905560" y="569976"/>
                </a:lnTo>
                <a:close/>
              </a:path>
              <a:path w="931545" h="608329">
                <a:moveTo>
                  <a:pt x="35356" y="569976"/>
                </a:moveTo>
                <a:lnTo>
                  <a:pt x="35052" y="569976"/>
                </a:lnTo>
                <a:lnTo>
                  <a:pt x="35898" y="570653"/>
                </a:lnTo>
                <a:lnTo>
                  <a:pt x="35356" y="569976"/>
                </a:lnTo>
                <a:close/>
              </a:path>
              <a:path w="931545" h="608329">
                <a:moveTo>
                  <a:pt x="913462" y="541215"/>
                </a:moveTo>
                <a:lnTo>
                  <a:pt x="905256" y="556260"/>
                </a:lnTo>
                <a:lnTo>
                  <a:pt x="893741" y="570653"/>
                </a:lnTo>
                <a:lnTo>
                  <a:pt x="894588" y="569976"/>
                </a:lnTo>
                <a:lnTo>
                  <a:pt x="905560" y="569976"/>
                </a:lnTo>
                <a:lnTo>
                  <a:pt x="912876" y="560832"/>
                </a:lnTo>
                <a:lnTo>
                  <a:pt x="922020" y="544068"/>
                </a:lnTo>
                <a:lnTo>
                  <a:pt x="922020" y="542544"/>
                </a:lnTo>
                <a:lnTo>
                  <a:pt x="917448" y="542544"/>
                </a:lnTo>
                <a:lnTo>
                  <a:pt x="913462" y="541215"/>
                </a:lnTo>
                <a:close/>
              </a:path>
              <a:path w="931545" h="608329">
                <a:moveTo>
                  <a:pt x="15240" y="539496"/>
                </a:moveTo>
                <a:lnTo>
                  <a:pt x="12192" y="542544"/>
                </a:lnTo>
                <a:lnTo>
                  <a:pt x="16177" y="541215"/>
                </a:lnTo>
                <a:lnTo>
                  <a:pt x="15240" y="539496"/>
                </a:lnTo>
                <a:close/>
              </a:path>
              <a:path w="931545" h="608329">
                <a:moveTo>
                  <a:pt x="16177" y="541215"/>
                </a:moveTo>
                <a:lnTo>
                  <a:pt x="12192" y="542544"/>
                </a:lnTo>
                <a:lnTo>
                  <a:pt x="16902" y="542544"/>
                </a:lnTo>
                <a:lnTo>
                  <a:pt x="16177" y="541215"/>
                </a:lnTo>
                <a:close/>
              </a:path>
              <a:path w="931545" h="608329">
                <a:moveTo>
                  <a:pt x="914400" y="539496"/>
                </a:moveTo>
                <a:lnTo>
                  <a:pt x="913462" y="541215"/>
                </a:lnTo>
                <a:lnTo>
                  <a:pt x="917448" y="542544"/>
                </a:lnTo>
                <a:lnTo>
                  <a:pt x="914400" y="539496"/>
                </a:lnTo>
                <a:close/>
              </a:path>
              <a:path w="931545" h="608329">
                <a:moveTo>
                  <a:pt x="923036" y="539496"/>
                </a:moveTo>
                <a:lnTo>
                  <a:pt x="914400" y="539496"/>
                </a:lnTo>
                <a:lnTo>
                  <a:pt x="917448" y="542544"/>
                </a:lnTo>
                <a:lnTo>
                  <a:pt x="922020" y="542544"/>
                </a:lnTo>
                <a:lnTo>
                  <a:pt x="923036" y="539496"/>
                </a:lnTo>
                <a:close/>
              </a:path>
              <a:path w="931545" h="608329">
                <a:moveTo>
                  <a:pt x="16256" y="539496"/>
                </a:moveTo>
                <a:lnTo>
                  <a:pt x="15240" y="539496"/>
                </a:lnTo>
                <a:lnTo>
                  <a:pt x="16177" y="541215"/>
                </a:lnTo>
                <a:lnTo>
                  <a:pt x="16764" y="541020"/>
                </a:lnTo>
                <a:lnTo>
                  <a:pt x="16256" y="539496"/>
                </a:lnTo>
                <a:close/>
              </a:path>
              <a:path w="931545" h="608329">
                <a:moveTo>
                  <a:pt x="918972" y="522732"/>
                </a:moveTo>
                <a:lnTo>
                  <a:pt x="912876" y="541020"/>
                </a:lnTo>
                <a:lnTo>
                  <a:pt x="913462" y="541215"/>
                </a:lnTo>
                <a:lnTo>
                  <a:pt x="914400" y="539496"/>
                </a:lnTo>
                <a:lnTo>
                  <a:pt x="923036" y="539496"/>
                </a:lnTo>
                <a:lnTo>
                  <a:pt x="928116" y="524256"/>
                </a:lnTo>
                <a:lnTo>
                  <a:pt x="918972" y="524256"/>
                </a:lnTo>
                <a:lnTo>
                  <a:pt x="918972" y="522732"/>
                </a:lnTo>
                <a:close/>
              </a:path>
              <a:path w="931545" h="608329">
                <a:moveTo>
                  <a:pt x="10553" y="522770"/>
                </a:moveTo>
                <a:lnTo>
                  <a:pt x="6096" y="524256"/>
                </a:lnTo>
                <a:lnTo>
                  <a:pt x="10668" y="524256"/>
                </a:lnTo>
                <a:lnTo>
                  <a:pt x="10553" y="522770"/>
                </a:lnTo>
                <a:close/>
              </a:path>
              <a:path w="931545" h="608329">
                <a:moveTo>
                  <a:pt x="10668" y="522732"/>
                </a:moveTo>
                <a:lnTo>
                  <a:pt x="10668" y="524256"/>
                </a:lnTo>
                <a:lnTo>
                  <a:pt x="11176" y="524256"/>
                </a:lnTo>
                <a:lnTo>
                  <a:pt x="10668" y="522732"/>
                </a:lnTo>
                <a:close/>
              </a:path>
              <a:path w="931545" h="608329">
                <a:moveTo>
                  <a:pt x="919195" y="522806"/>
                </a:moveTo>
                <a:lnTo>
                  <a:pt x="918972" y="524256"/>
                </a:lnTo>
                <a:lnTo>
                  <a:pt x="923544" y="524256"/>
                </a:lnTo>
                <a:lnTo>
                  <a:pt x="919195" y="522806"/>
                </a:lnTo>
                <a:close/>
              </a:path>
              <a:path w="931545" h="608329">
                <a:moveTo>
                  <a:pt x="913462" y="65336"/>
                </a:moveTo>
                <a:lnTo>
                  <a:pt x="912876" y="65532"/>
                </a:lnTo>
                <a:lnTo>
                  <a:pt x="918972" y="83820"/>
                </a:lnTo>
                <a:lnTo>
                  <a:pt x="922020" y="103632"/>
                </a:lnTo>
                <a:lnTo>
                  <a:pt x="922020" y="504444"/>
                </a:lnTo>
                <a:lnTo>
                  <a:pt x="919195" y="522806"/>
                </a:lnTo>
                <a:lnTo>
                  <a:pt x="923544" y="524256"/>
                </a:lnTo>
                <a:lnTo>
                  <a:pt x="928116" y="524256"/>
                </a:lnTo>
                <a:lnTo>
                  <a:pt x="928116" y="522732"/>
                </a:lnTo>
                <a:lnTo>
                  <a:pt x="931164" y="502920"/>
                </a:lnTo>
                <a:lnTo>
                  <a:pt x="931164" y="102108"/>
                </a:lnTo>
                <a:lnTo>
                  <a:pt x="928116" y="82296"/>
                </a:lnTo>
                <a:lnTo>
                  <a:pt x="923036" y="67056"/>
                </a:lnTo>
                <a:lnTo>
                  <a:pt x="914400" y="67056"/>
                </a:lnTo>
                <a:lnTo>
                  <a:pt x="913462" y="65336"/>
                </a:lnTo>
                <a:close/>
              </a:path>
              <a:path w="931545" h="608329">
                <a:moveTo>
                  <a:pt x="12192" y="64008"/>
                </a:moveTo>
                <a:lnTo>
                  <a:pt x="15240" y="67056"/>
                </a:lnTo>
                <a:lnTo>
                  <a:pt x="16177" y="65336"/>
                </a:lnTo>
                <a:lnTo>
                  <a:pt x="12192" y="64008"/>
                </a:lnTo>
                <a:close/>
              </a:path>
              <a:path w="931545" h="608329">
                <a:moveTo>
                  <a:pt x="16177" y="65336"/>
                </a:moveTo>
                <a:lnTo>
                  <a:pt x="15240" y="67056"/>
                </a:lnTo>
                <a:lnTo>
                  <a:pt x="16256" y="67056"/>
                </a:lnTo>
                <a:lnTo>
                  <a:pt x="16764" y="65532"/>
                </a:lnTo>
                <a:lnTo>
                  <a:pt x="16177" y="65336"/>
                </a:lnTo>
                <a:close/>
              </a:path>
              <a:path w="931545" h="608329">
                <a:moveTo>
                  <a:pt x="917448" y="64008"/>
                </a:moveTo>
                <a:lnTo>
                  <a:pt x="913462" y="65336"/>
                </a:lnTo>
                <a:lnTo>
                  <a:pt x="914400" y="67056"/>
                </a:lnTo>
                <a:lnTo>
                  <a:pt x="917448" y="64008"/>
                </a:lnTo>
                <a:close/>
              </a:path>
              <a:path w="931545" h="608329">
                <a:moveTo>
                  <a:pt x="922020" y="64008"/>
                </a:moveTo>
                <a:lnTo>
                  <a:pt x="917448" y="64008"/>
                </a:lnTo>
                <a:lnTo>
                  <a:pt x="914400" y="67056"/>
                </a:lnTo>
                <a:lnTo>
                  <a:pt x="923036" y="67056"/>
                </a:lnTo>
                <a:lnTo>
                  <a:pt x="922020" y="64008"/>
                </a:lnTo>
                <a:close/>
              </a:path>
              <a:path w="931545" h="608329">
                <a:moveTo>
                  <a:pt x="16902" y="64008"/>
                </a:moveTo>
                <a:lnTo>
                  <a:pt x="12192" y="64008"/>
                </a:lnTo>
                <a:lnTo>
                  <a:pt x="16177" y="65336"/>
                </a:lnTo>
                <a:lnTo>
                  <a:pt x="16902" y="64008"/>
                </a:lnTo>
                <a:close/>
              </a:path>
              <a:path w="931545" h="608329">
                <a:moveTo>
                  <a:pt x="893741" y="35898"/>
                </a:moveTo>
                <a:lnTo>
                  <a:pt x="905256" y="50292"/>
                </a:lnTo>
                <a:lnTo>
                  <a:pt x="913462" y="65336"/>
                </a:lnTo>
                <a:lnTo>
                  <a:pt x="917448" y="64008"/>
                </a:lnTo>
                <a:lnTo>
                  <a:pt x="922020" y="64008"/>
                </a:lnTo>
                <a:lnTo>
                  <a:pt x="922020" y="62484"/>
                </a:lnTo>
                <a:lnTo>
                  <a:pt x="912876" y="45720"/>
                </a:lnTo>
                <a:lnTo>
                  <a:pt x="905560" y="36576"/>
                </a:lnTo>
                <a:lnTo>
                  <a:pt x="894588" y="36576"/>
                </a:lnTo>
                <a:lnTo>
                  <a:pt x="893741" y="35898"/>
                </a:lnTo>
                <a:close/>
              </a:path>
              <a:path w="931545" h="608329">
                <a:moveTo>
                  <a:pt x="33528" y="33528"/>
                </a:moveTo>
                <a:lnTo>
                  <a:pt x="35052" y="36576"/>
                </a:lnTo>
                <a:lnTo>
                  <a:pt x="35898" y="35898"/>
                </a:lnTo>
                <a:lnTo>
                  <a:pt x="36576" y="35052"/>
                </a:lnTo>
                <a:lnTo>
                  <a:pt x="33528" y="33528"/>
                </a:lnTo>
                <a:close/>
              </a:path>
              <a:path w="931545" h="608329">
                <a:moveTo>
                  <a:pt x="35898" y="35898"/>
                </a:moveTo>
                <a:lnTo>
                  <a:pt x="35052" y="36576"/>
                </a:lnTo>
                <a:lnTo>
                  <a:pt x="35356" y="36576"/>
                </a:lnTo>
                <a:lnTo>
                  <a:pt x="35898" y="35898"/>
                </a:lnTo>
                <a:close/>
              </a:path>
              <a:path w="931545" h="608329">
                <a:moveTo>
                  <a:pt x="896112" y="33528"/>
                </a:moveTo>
                <a:lnTo>
                  <a:pt x="893064" y="35052"/>
                </a:lnTo>
                <a:lnTo>
                  <a:pt x="893741" y="35898"/>
                </a:lnTo>
                <a:lnTo>
                  <a:pt x="894588" y="36576"/>
                </a:lnTo>
                <a:lnTo>
                  <a:pt x="896112" y="33528"/>
                </a:lnTo>
                <a:close/>
              </a:path>
              <a:path w="931545" h="608329">
                <a:moveTo>
                  <a:pt x="903122" y="33528"/>
                </a:moveTo>
                <a:lnTo>
                  <a:pt x="896112" y="33528"/>
                </a:lnTo>
                <a:lnTo>
                  <a:pt x="894588" y="36576"/>
                </a:lnTo>
                <a:lnTo>
                  <a:pt x="905560" y="36576"/>
                </a:lnTo>
                <a:lnTo>
                  <a:pt x="903122" y="33528"/>
                </a:lnTo>
                <a:close/>
              </a:path>
              <a:path w="931545" h="608329">
                <a:moveTo>
                  <a:pt x="38862" y="33528"/>
                </a:moveTo>
                <a:lnTo>
                  <a:pt x="33528" y="33528"/>
                </a:lnTo>
                <a:lnTo>
                  <a:pt x="36576" y="35052"/>
                </a:lnTo>
                <a:lnTo>
                  <a:pt x="35898" y="35898"/>
                </a:lnTo>
                <a:lnTo>
                  <a:pt x="38862" y="33528"/>
                </a:lnTo>
                <a:close/>
              </a:path>
              <a:path w="931545" h="608329">
                <a:moveTo>
                  <a:pt x="875538" y="12192"/>
                </a:moveTo>
                <a:lnTo>
                  <a:pt x="864108" y="12192"/>
                </a:lnTo>
                <a:lnTo>
                  <a:pt x="864108" y="16071"/>
                </a:lnTo>
                <a:lnTo>
                  <a:pt x="879348" y="24384"/>
                </a:lnTo>
                <a:lnTo>
                  <a:pt x="893741" y="35898"/>
                </a:lnTo>
                <a:lnTo>
                  <a:pt x="893064" y="35052"/>
                </a:lnTo>
                <a:lnTo>
                  <a:pt x="896112" y="33528"/>
                </a:lnTo>
                <a:lnTo>
                  <a:pt x="903122" y="33528"/>
                </a:lnTo>
                <a:lnTo>
                  <a:pt x="900684" y="30480"/>
                </a:lnTo>
                <a:lnTo>
                  <a:pt x="899160" y="28956"/>
                </a:lnTo>
                <a:lnTo>
                  <a:pt x="883920" y="16764"/>
                </a:lnTo>
                <a:lnTo>
                  <a:pt x="875538" y="12192"/>
                </a:lnTo>
                <a:close/>
              </a:path>
              <a:path w="931545" h="608329">
                <a:moveTo>
                  <a:pt x="80391" y="12192"/>
                </a:moveTo>
                <a:lnTo>
                  <a:pt x="65532" y="12192"/>
                </a:lnTo>
                <a:lnTo>
                  <a:pt x="67056" y="15240"/>
                </a:lnTo>
                <a:lnTo>
                  <a:pt x="65532" y="16071"/>
                </a:lnTo>
                <a:lnTo>
                  <a:pt x="65532" y="16764"/>
                </a:lnTo>
                <a:lnTo>
                  <a:pt x="80391" y="12192"/>
                </a:lnTo>
                <a:close/>
              </a:path>
              <a:path w="931545" h="608329">
                <a:moveTo>
                  <a:pt x="860679" y="6096"/>
                </a:moveTo>
                <a:lnTo>
                  <a:pt x="845820" y="6096"/>
                </a:lnTo>
                <a:lnTo>
                  <a:pt x="845820" y="10668"/>
                </a:lnTo>
                <a:lnTo>
                  <a:pt x="844296" y="10668"/>
                </a:lnTo>
                <a:lnTo>
                  <a:pt x="864108" y="16764"/>
                </a:lnTo>
                <a:lnTo>
                  <a:pt x="864108" y="16071"/>
                </a:lnTo>
                <a:lnTo>
                  <a:pt x="862584" y="15240"/>
                </a:lnTo>
                <a:lnTo>
                  <a:pt x="864108" y="12192"/>
                </a:lnTo>
                <a:lnTo>
                  <a:pt x="875538" y="12192"/>
                </a:lnTo>
                <a:lnTo>
                  <a:pt x="872744" y="10668"/>
                </a:lnTo>
                <a:lnTo>
                  <a:pt x="845820" y="10668"/>
                </a:lnTo>
                <a:lnTo>
                  <a:pt x="844334" y="10553"/>
                </a:lnTo>
                <a:lnTo>
                  <a:pt x="872534" y="10553"/>
                </a:lnTo>
                <a:lnTo>
                  <a:pt x="867156" y="7620"/>
                </a:lnTo>
                <a:lnTo>
                  <a:pt x="865632" y="7620"/>
                </a:lnTo>
                <a:lnTo>
                  <a:pt x="860679" y="6096"/>
                </a:lnTo>
                <a:close/>
              </a:path>
              <a:path w="931545" h="608329">
                <a:moveTo>
                  <a:pt x="65532" y="12192"/>
                </a:moveTo>
                <a:lnTo>
                  <a:pt x="65532" y="16071"/>
                </a:lnTo>
                <a:lnTo>
                  <a:pt x="67056" y="15240"/>
                </a:lnTo>
                <a:lnTo>
                  <a:pt x="65532" y="12192"/>
                </a:lnTo>
                <a:close/>
              </a:path>
              <a:path w="931545" h="608329">
                <a:moveTo>
                  <a:pt x="864108" y="12192"/>
                </a:moveTo>
                <a:lnTo>
                  <a:pt x="862584" y="15240"/>
                </a:lnTo>
                <a:lnTo>
                  <a:pt x="864108" y="16071"/>
                </a:lnTo>
                <a:lnTo>
                  <a:pt x="864108" y="12192"/>
                </a:lnTo>
                <a:close/>
              </a:path>
              <a:path w="931545" h="608329">
                <a:moveTo>
                  <a:pt x="845820" y="6096"/>
                </a:moveTo>
                <a:lnTo>
                  <a:pt x="844334" y="10553"/>
                </a:lnTo>
                <a:lnTo>
                  <a:pt x="845820" y="10668"/>
                </a:lnTo>
                <a:lnTo>
                  <a:pt x="845820" y="6096"/>
                </a:lnTo>
                <a:close/>
              </a:path>
              <a:path w="931545" h="608329">
                <a:moveTo>
                  <a:pt x="844804" y="9144"/>
                </a:moveTo>
                <a:lnTo>
                  <a:pt x="826008" y="9144"/>
                </a:lnTo>
                <a:lnTo>
                  <a:pt x="844334" y="10553"/>
                </a:lnTo>
                <a:lnTo>
                  <a:pt x="844804" y="9144"/>
                </a:lnTo>
                <a:close/>
              </a:path>
            </a:pathLst>
          </a:custGeom>
          <a:solidFill>
            <a:srgbClr val="000000"/>
          </a:solidFill>
        </p:spPr>
        <p:txBody>
          <a:bodyPr wrap="square" lIns="0" tIns="0" rIns="0" bIns="0" rtlCol="0"/>
          <a:lstStyle/>
          <a:p/>
        </p:txBody>
      </p:sp>
      <p:sp>
        <p:nvSpPr>
          <p:cNvPr id="75" name="object 75"/>
          <p:cNvSpPr/>
          <p:nvPr/>
        </p:nvSpPr>
        <p:spPr>
          <a:xfrm>
            <a:off x="3549396" y="8587905"/>
            <a:ext cx="1027430" cy="608330"/>
          </a:xfrm>
          <a:custGeom>
            <a:avLst/>
            <a:gdLst/>
            <a:ahLst/>
            <a:cxnLst/>
            <a:rect l="l" t="t" r="r" b="b"/>
            <a:pathLst>
              <a:path w="1027429" h="608329">
                <a:moveTo>
                  <a:pt x="940382" y="596107"/>
                </a:moveTo>
                <a:lnTo>
                  <a:pt x="922020" y="598932"/>
                </a:lnTo>
                <a:lnTo>
                  <a:pt x="65532" y="598932"/>
                </a:lnTo>
                <a:lnTo>
                  <a:pt x="83820" y="605028"/>
                </a:lnTo>
                <a:lnTo>
                  <a:pt x="103632" y="608076"/>
                </a:lnTo>
                <a:lnTo>
                  <a:pt x="920496" y="608076"/>
                </a:lnTo>
                <a:lnTo>
                  <a:pt x="940308" y="605028"/>
                </a:lnTo>
                <a:lnTo>
                  <a:pt x="941832" y="605028"/>
                </a:lnTo>
                <a:lnTo>
                  <a:pt x="956691" y="600456"/>
                </a:lnTo>
                <a:lnTo>
                  <a:pt x="941832" y="600456"/>
                </a:lnTo>
                <a:lnTo>
                  <a:pt x="940382" y="596107"/>
                </a:lnTo>
                <a:close/>
              </a:path>
              <a:path w="1027429" h="608329">
                <a:moveTo>
                  <a:pt x="941832" y="595884"/>
                </a:moveTo>
                <a:lnTo>
                  <a:pt x="940382" y="596107"/>
                </a:lnTo>
                <a:lnTo>
                  <a:pt x="941832" y="600456"/>
                </a:lnTo>
                <a:lnTo>
                  <a:pt x="941832" y="595884"/>
                </a:lnTo>
                <a:close/>
              </a:path>
              <a:path w="1027429" h="608329">
                <a:moveTo>
                  <a:pt x="968756" y="595884"/>
                </a:moveTo>
                <a:lnTo>
                  <a:pt x="941832" y="595884"/>
                </a:lnTo>
                <a:lnTo>
                  <a:pt x="941832" y="600456"/>
                </a:lnTo>
                <a:lnTo>
                  <a:pt x="956691" y="600456"/>
                </a:lnTo>
                <a:lnTo>
                  <a:pt x="961644" y="598932"/>
                </a:lnTo>
                <a:lnTo>
                  <a:pt x="963168" y="598932"/>
                </a:lnTo>
                <a:lnTo>
                  <a:pt x="968756" y="595884"/>
                </a:lnTo>
                <a:close/>
              </a:path>
              <a:path w="1027429" h="608329">
                <a:moveTo>
                  <a:pt x="920496" y="0"/>
                </a:moveTo>
                <a:lnTo>
                  <a:pt x="103632" y="0"/>
                </a:lnTo>
                <a:lnTo>
                  <a:pt x="83820" y="1524"/>
                </a:lnTo>
                <a:lnTo>
                  <a:pt x="65532" y="7620"/>
                </a:lnTo>
                <a:lnTo>
                  <a:pt x="64008" y="7620"/>
                </a:lnTo>
                <a:lnTo>
                  <a:pt x="32004" y="28956"/>
                </a:lnTo>
                <a:lnTo>
                  <a:pt x="7620" y="62484"/>
                </a:lnTo>
                <a:lnTo>
                  <a:pt x="7620" y="64008"/>
                </a:lnTo>
                <a:lnTo>
                  <a:pt x="1524" y="82296"/>
                </a:lnTo>
                <a:lnTo>
                  <a:pt x="0" y="102108"/>
                </a:lnTo>
                <a:lnTo>
                  <a:pt x="117" y="504444"/>
                </a:lnTo>
                <a:lnTo>
                  <a:pt x="1524" y="522732"/>
                </a:lnTo>
                <a:lnTo>
                  <a:pt x="1524" y="524256"/>
                </a:lnTo>
                <a:lnTo>
                  <a:pt x="7620" y="542544"/>
                </a:lnTo>
                <a:lnTo>
                  <a:pt x="7620" y="544068"/>
                </a:lnTo>
                <a:lnTo>
                  <a:pt x="16764" y="560832"/>
                </a:lnTo>
                <a:lnTo>
                  <a:pt x="30480" y="576072"/>
                </a:lnTo>
                <a:lnTo>
                  <a:pt x="32004" y="577596"/>
                </a:lnTo>
                <a:lnTo>
                  <a:pt x="45720" y="589788"/>
                </a:lnTo>
                <a:lnTo>
                  <a:pt x="64008" y="598932"/>
                </a:lnTo>
                <a:lnTo>
                  <a:pt x="105156" y="598932"/>
                </a:lnTo>
                <a:lnTo>
                  <a:pt x="85344" y="595884"/>
                </a:lnTo>
                <a:lnTo>
                  <a:pt x="80772" y="594360"/>
                </a:lnTo>
                <a:lnTo>
                  <a:pt x="65532" y="594360"/>
                </a:lnTo>
                <a:lnTo>
                  <a:pt x="66838" y="590441"/>
                </a:lnTo>
                <a:lnTo>
                  <a:pt x="50292" y="582168"/>
                </a:lnTo>
                <a:lnTo>
                  <a:pt x="41719" y="574548"/>
                </a:lnTo>
                <a:lnTo>
                  <a:pt x="33528" y="574548"/>
                </a:lnTo>
                <a:lnTo>
                  <a:pt x="36576" y="569976"/>
                </a:lnTo>
                <a:lnTo>
                  <a:pt x="36728" y="569976"/>
                </a:lnTo>
                <a:lnTo>
                  <a:pt x="24384" y="556260"/>
                </a:lnTo>
                <a:lnTo>
                  <a:pt x="16902" y="542544"/>
                </a:lnTo>
                <a:lnTo>
                  <a:pt x="12192" y="542544"/>
                </a:lnTo>
                <a:lnTo>
                  <a:pt x="15240" y="539496"/>
                </a:lnTo>
                <a:lnTo>
                  <a:pt x="16256" y="539496"/>
                </a:lnTo>
                <a:lnTo>
                  <a:pt x="11176" y="524256"/>
                </a:lnTo>
                <a:lnTo>
                  <a:pt x="6096" y="524256"/>
                </a:lnTo>
                <a:lnTo>
                  <a:pt x="10444" y="522806"/>
                </a:lnTo>
                <a:lnTo>
                  <a:pt x="9144" y="504444"/>
                </a:lnTo>
                <a:lnTo>
                  <a:pt x="9261" y="102108"/>
                </a:lnTo>
                <a:lnTo>
                  <a:pt x="10668" y="83820"/>
                </a:lnTo>
                <a:lnTo>
                  <a:pt x="16256" y="67056"/>
                </a:lnTo>
                <a:lnTo>
                  <a:pt x="15240" y="67056"/>
                </a:lnTo>
                <a:lnTo>
                  <a:pt x="12192" y="64008"/>
                </a:lnTo>
                <a:lnTo>
                  <a:pt x="16902" y="64008"/>
                </a:lnTo>
                <a:lnTo>
                  <a:pt x="24384" y="50292"/>
                </a:lnTo>
                <a:lnTo>
                  <a:pt x="36728" y="36576"/>
                </a:lnTo>
                <a:lnTo>
                  <a:pt x="36576" y="36576"/>
                </a:lnTo>
                <a:lnTo>
                  <a:pt x="33528" y="33528"/>
                </a:lnTo>
                <a:lnTo>
                  <a:pt x="40005" y="33528"/>
                </a:lnTo>
                <a:lnTo>
                  <a:pt x="50292" y="24384"/>
                </a:lnTo>
                <a:lnTo>
                  <a:pt x="66838" y="16110"/>
                </a:lnTo>
                <a:lnTo>
                  <a:pt x="65532" y="12192"/>
                </a:lnTo>
                <a:lnTo>
                  <a:pt x="80772" y="12192"/>
                </a:lnTo>
                <a:lnTo>
                  <a:pt x="85344" y="10668"/>
                </a:lnTo>
                <a:lnTo>
                  <a:pt x="105156" y="9144"/>
                </a:lnTo>
                <a:lnTo>
                  <a:pt x="940816" y="9144"/>
                </a:lnTo>
                <a:lnTo>
                  <a:pt x="941832" y="6096"/>
                </a:lnTo>
                <a:lnTo>
                  <a:pt x="956691" y="6096"/>
                </a:lnTo>
                <a:lnTo>
                  <a:pt x="941832" y="1524"/>
                </a:lnTo>
                <a:lnTo>
                  <a:pt x="940308" y="1524"/>
                </a:lnTo>
                <a:lnTo>
                  <a:pt x="920496" y="0"/>
                </a:lnTo>
                <a:close/>
              </a:path>
              <a:path w="1027429" h="608329">
                <a:moveTo>
                  <a:pt x="960120" y="589788"/>
                </a:moveTo>
                <a:lnTo>
                  <a:pt x="940308" y="595884"/>
                </a:lnTo>
                <a:lnTo>
                  <a:pt x="940382" y="596107"/>
                </a:lnTo>
                <a:lnTo>
                  <a:pt x="941832" y="595884"/>
                </a:lnTo>
                <a:lnTo>
                  <a:pt x="968756" y="595884"/>
                </a:lnTo>
                <a:lnTo>
                  <a:pt x="971550" y="594360"/>
                </a:lnTo>
                <a:lnTo>
                  <a:pt x="960120" y="594360"/>
                </a:lnTo>
                <a:lnTo>
                  <a:pt x="958596" y="591312"/>
                </a:lnTo>
                <a:lnTo>
                  <a:pt x="960120" y="590480"/>
                </a:lnTo>
                <a:lnTo>
                  <a:pt x="960120" y="589788"/>
                </a:lnTo>
                <a:close/>
              </a:path>
              <a:path w="1027429" h="608329">
                <a:moveTo>
                  <a:pt x="66838" y="590441"/>
                </a:moveTo>
                <a:lnTo>
                  <a:pt x="65532" y="594360"/>
                </a:lnTo>
                <a:lnTo>
                  <a:pt x="68580" y="591312"/>
                </a:lnTo>
                <a:lnTo>
                  <a:pt x="66838" y="590441"/>
                </a:lnTo>
                <a:close/>
              </a:path>
              <a:path w="1027429" h="608329">
                <a:moveTo>
                  <a:pt x="67056" y="589788"/>
                </a:moveTo>
                <a:lnTo>
                  <a:pt x="66838" y="590441"/>
                </a:lnTo>
                <a:lnTo>
                  <a:pt x="68580" y="591312"/>
                </a:lnTo>
                <a:lnTo>
                  <a:pt x="65532" y="594360"/>
                </a:lnTo>
                <a:lnTo>
                  <a:pt x="80772" y="594360"/>
                </a:lnTo>
                <a:lnTo>
                  <a:pt x="67056" y="589788"/>
                </a:lnTo>
                <a:close/>
              </a:path>
              <a:path w="1027429" h="608329">
                <a:moveTo>
                  <a:pt x="960120" y="590480"/>
                </a:moveTo>
                <a:lnTo>
                  <a:pt x="958596" y="591312"/>
                </a:lnTo>
                <a:lnTo>
                  <a:pt x="960120" y="594360"/>
                </a:lnTo>
                <a:lnTo>
                  <a:pt x="960120" y="590480"/>
                </a:lnTo>
                <a:close/>
              </a:path>
              <a:path w="1027429" h="608329">
                <a:moveTo>
                  <a:pt x="989753" y="570653"/>
                </a:moveTo>
                <a:lnTo>
                  <a:pt x="975360" y="582168"/>
                </a:lnTo>
                <a:lnTo>
                  <a:pt x="960192" y="590441"/>
                </a:lnTo>
                <a:lnTo>
                  <a:pt x="960120" y="594360"/>
                </a:lnTo>
                <a:lnTo>
                  <a:pt x="971550" y="594360"/>
                </a:lnTo>
                <a:lnTo>
                  <a:pt x="979932" y="589788"/>
                </a:lnTo>
                <a:lnTo>
                  <a:pt x="995172" y="577596"/>
                </a:lnTo>
                <a:lnTo>
                  <a:pt x="996696" y="576072"/>
                </a:lnTo>
                <a:lnTo>
                  <a:pt x="997915" y="574548"/>
                </a:lnTo>
                <a:lnTo>
                  <a:pt x="992124" y="574548"/>
                </a:lnTo>
                <a:lnTo>
                  <a:pt x="989076" y="571500"/>
                </a:lnTo>
                <a:lnTo>
                  <a:pt x="989753" y="570653"/>
                </a:lnTo>
                <a:close/>
              </a:path>
              <a:path w="1027429" h="608329">
                <a:moveTo>
                  <a:pt x="36576" y="569976"/>
                </a:moveTo>
                <a:lnTo>
                  <a:pt x="33528" y="574548"/>
                </a:lnTo>
                <a:lnTo>
                  <a:pt x="38100" y="571500"/>
                </a:lnTo>
                <a:lnTo>
                  <a:pt x="37338" y="570653"/>
                </a:lnTo>
                <a:lnTo>
                  <a:pt x="36576" y="569976"/>
                </a:lnTo>
                <a:close/>
              </a:path>
              <a:path w="1027429" h="608329">
                <a:moveTo>
                  <a:pt x="37338" y="570653"/>
                </a:moveTo>
                <a:lnTo>
                  <a:pt x="38100" y="571500"/>
                </a:lnTo>
                <a:lnTo>
                  <a:pt x="33528" y="574548"/>
                </a:lnTo>
                <a:lnTo>
                  <a:pt x="41719" y="574548"/>
                </a:lnTo>
                <a:lnTo>
                  <a:pt x="37338" y="570653"/>
                </a:lnTo>
                <a:close/>
              </a:path>
              <a:path w="1027429" h="608329">
                <a:moveTo>
                  <a:pt x="990600" y="569976"/>
                </a:moveTo>
                <a:lnTo>
                  <a:pt x="989753" y="570653"/>
                </a:lnTo>
                <a:lnTo>
                  <a:pt x="989076" y="571500"/>
                </a:lnTo>
                <a:lnTo>
                  <a:pt x="992124" y="574548"/>
                </a:lnTo>
                <a:lnTo>
                  <a:pt x="990600" y="569976"/>
                </a:lnTo>
                <a:close/>
              </a:path>
              <a:path w="1027429" h="608329">
                <a:moveTo>
                  <a:pt x="1001572" y="569976"/>
                </a:moveTo>
                <a:lnTo>
                  <a:pt x="990600" y="569976"/>
                </a:lnTo>
                <a:lnTo>
                  <a:pt x="992124" y="574548"/>
                </a:lnTo>
                <a:lnTo>
                  <a:pt x="997915" y="574548"/>
                </a:lnTo>
                <a:lnTo>
                  <a:pt x="1001572" y="569976"/>
                </a:lnTo>
                <a:close/>
              </a:path>
              <a:path w="1027429" h="608329">
                <a:moveTo>
                  <a:pt x="36728" y="569976"/>
                </a:moveTo>
                <a:lnTo>
                  <a:pt x="36576" y="569976"/>
                </a:lnTo>
                <a:lnTo>
                  <a:pt x="37338" y="570653"/>
                </a:lnTo>
                <a:lnTo>
                  <a:pt x="36728" y="569976"/>
                </a:lnTo>
                <a:close/>
              </a:path>
              <a:path w="1027429" h="608329">
                <a:moveTo>
                  <a:pt x="1009474" y="541215"/>
                </a:moveTo>
                <a:lnTo>
                  <a:pt x="1001268" y="556260"/>
                </a:lnTo>
                <a:lnTo>
                  <a:pt x="989753" y="570653"/>
                </a:lnTo>
                <a:lnTo>
                  <a:pt x="990600" y="569976"/>
                </a:lnTo>
                <a:lnTo>
                  <a:pt x="1001572" y="569976"/>
                </a:lnTo>
                <a:lnTo>
                  <a:pt x="1008888" y="560832"/>
                </a:lnTo>
                <a:lnTo>
                  <a:pt x="1018032" y="544068"/>
                </a:lnTo>
                <a:lnTo>
                  <a:pt x="1018032" y="542544"/>
                </a:lnTo>
                <a:lnTo>
                  <a:pt x="1013460" y="542544"/>
                </a:lnTo>
                <a:lnTo>
                  <a:pt x="1009474" y="541215"/>
                </a:lnTo>
                <a:close/>
              </a:path>
              <a:path w="1027429" h="608329">
                <a:moveTo>
                  <a:pt x="15240" y="539496"/>
                </a:moveTo>
                <a:lnTo>
                  <a:pt x="12192" y="542544"/>
                </a:lnTo>
                <a:lnTo>
                  <a:pt x="16177" y="541215"/>
                </a:lnTo>
                <a:lnTo>
                  <a:pt x="15240" y="539496"/>
                </a:lnTo>
                <a:close/>
              </a:path>
              <a:path w="1027429" h="608329">
                <a:moveTo>
                  <a:pt x="16177" y="541215"/>
                </a:moveTo>
                <a:lnTo>
                  <a:pt x="12192" y="542544"/>
                </a:lnTo>
                <a:lnTo>
                  <a:pt x="16902" y="542544"/>
                </a:lnTo>
                <a:lnTo>
                  <a:pt x="16177" y="541215"/>
                </a:lnTo>
                <a:close/>
              </a:path>
              <a:path w="1027429" h="608329">
                <a:moveTo>
                  <a:pt x="1010412" y="539496"/>
                </a:moveTo>
                <a:lnTo>
                  <a:pt x="1009474" y="541215"/>
                </a:lnTo>
                <a:lnTo>
                  <a:pt x="1013460" y="542544"/>
                </a:lnTo>
                <a:lnTo>
                  <a:pt x="1010412" y="539496"/>
                </a:lnTo>
                <a:close/>
              </a:path>
              <a:path w="1027429" h="608329">
                <a:moveTo>
                  <a:pt x="1019048" y="539496"/>
                </a:moveTo>
                <a:lnTo>
                  <a:pt x="1010412" y="539496"/>
                </a:lnTo>
                <a:lnTo>
                  <a:pt x="1013460" y="542544"/>
                </a:lnTo>
                <a:lnTo>
                  <a:pt x="1018032" y="542544"/>
                </a:lnTo>
                <a:lnTo>
                  <a:pt x="1019048" y="539496"/>
                </a:lnTo>
                <a:close/>
              </a:path>
              <a:path w="1027429" h="608329">
                <a:moveTo>
                  <a:pt x="16256" y="539496"/>
                </a:moveTo>
                <a:lnTo>
                  <a:pt x="15240" y="539496"/>
                </a:lnTo>
                <a:lnTo>
                  <a:pt x="16177" y="541215"/>
                </a:lnTo>
                <a:lnTo>
                  <a:pt x="16764" y="541020"/>
                </a:lnTo>
                <a:lnTo>
                  <a:pt x="16256" y="539496"/>
                </a:lnTo>
                <a:close/>
              </a:path>
              <a:path w="1027429" h="608329">
                <a:moveTo>
                  <a:pt x="1014984" y="522732"/>
                </a:moveTo>
                <a:lnTo>
                  <a:pt x="1008888" y="541020"/>
                </a:lnTo>
                <a:lnTo>
                  <a:pt x="1009474" y="541215"/>
                </a:lnTo>
                <a:lnTo>
                  <a:pt x="1010412" y="539496"/>
                </a:lnTo>
                <a:lnTo>
                  <a:pt x="1019048" y="539496"/>
                </a:lnTo>
                <a:lnTo>
                  <a:pt x="1024128" y="524256"/>
                </a:lnTo>
                <a:lnTo>
                  <a:pt x="1014984" y="524256"/>
                </a:lnTo>
                <a:lnTo>
                  <a:pt x="1014984" y="522732"/>
                </a:lnTo>
                <a:close/>
              </a:path>
              <a:path w="1027429" h="608329">
                <a:moveTo>
                  <a:pt x="10553" y="522770"/>
                </a:moveTo>
                <a:lnTo>
                  <a:pt x="6096" y="524256"/>
                </a:lnTo>
                <a:lnTo>
                  <a:pt x="10668" y="524256"/>
                </a:lnTo>
                <a:lnTo>
                  <a:pt x="10553" y="522770"/>
                </a:lnTo>
                <a:close/>
              </a:path>
              <a:path w="1027429" h="608329">
                <a:moveTo>
                  <a:pt x="10668" y="522732"/>
                </a:moveTo>
                <a:lnTo>
                  <a:pt x="10668" y="524256"/>
                </a:lnTo>
                <a:lnTo>
                  <a:pt x="11176" y="524256"/>
                </a:lnTo>
                <a:lnTo>
                  <a:pt x="10668" y="522732"/>
                </a:lnTo>
                <a:close/>
              </a:path>
              <a:path w="1027429" h="608329">
                <a:moveTo>
                  <a:pt x="1015207" y="522806"/>
                </a:moveTo>
                <a:lnTo>
                  <a:pt x="1014984" y="524256"/>
                </a:lnTo>
                <a:lnTo>
                  <a:pt x="1019556" y="524256"/>
                </a:lnTo>
                <a:lnTo>
                  <a:pt x="1015207" y="522806"/>
                </a:lnTo>
                <a:close/>
              </a:path>
              <a:path w="1027429" h="608329">
                <a:moveTo>
                  <a:pt x="1009474" y="65336"/>
                </a:moveTo>
                <a:lnTo>
                  <a:pt x="1008888" y="65532"/>
                </a:lnTo>
                <a:lnTo>
                  <a:pt x="1014984" y="83820"/>
                </a:lnTo>
                <a:lnTo>
                  <a:pt x="1018032" y="103632"/>
                </a:lnTo>
                <a:lnTo>
                  <a:pt x="1018032" y="504444"/>
                </a:lnTo>
                <a:lnTo>
                  <a:pt x="1015207" y="522806"/>
                </a:lnTo>
                <a:lnTo>
                  <a:pt x="1019556" y="524256"/>
                </a:lnTo>
                <a:lnTo>
                  <a:pt x="1024128" y="524256"/>
                </a:lnTo>
                <a:lnTo>
                  <a:pt x="1024128" y="522732"/>
                </a:lnTo>
                <a:lnTo>
                  <a:pt x="1027176" y="502920"/>
                </a:lnTo>
                <a:lnTo>
                  <a:pt x="1027176" y="102108"/>
                </a:lnTo>
                <a:lnTo>
                  <a:pt x="1024128" y="82296"/>
                </a:lnTo>
                <a:lnTo>
                  <a:pt x="1019048" y="67056"/>
                </a:lnTo>
                <a:lnTo>
                  <a:pt x="1010412" y="67056"/>
                </a:lnTo>
                <a:lnTo>
                  <a:pt x="1009474" y="65336"/>
                </a:lnTo>
                <a:close/>
              </a:path>
              <a:path w="1027429" h="608329">
                <a:moveTo>
                  <a:pt x="12192" y="64008"/>
                </a:moveTo>
                <a:lnTo>
                  <a:pt x="15240" y="67056"/>
                </a:lnTo>
                <a:lnTo>
                  <a:pt x="16177" y="65336"/>
                </a:lnTo>
                <a:lnTo>
                  <a:pt x="12192" y="64008"/>
                </a:lnTo>
                <a:close/>
              </a:path>
              <a:path w="1027429" h="608329">
                <a:moveTo>
                  <a:pt x="16177" y="65336"/>
                </a:moveTo>
                <a:lnTo>
                  <a:pt x="15240" y="67056"/>
                </a:lnTo>
                <a:lnTo>
                  <a:pt x="16256" y="67056"/>
                </a:lnTo>
                <a:lnTo>
                  <a:pt x="16764" y="65532"/>
                </a:lnTo>
                <a:lnTo>
                  <a:pt x="16177" y="65336"/>
                </a:lnTo>
                <a:close/>
              </a:path>
              <a:path w="1027429" h="608329">
                <a:moveTo>
                  <a:pt x="1013460" y="64008"/>
                </a:moveTo>
                <a:lnTo>
                  <a:pt x="1009474" y="65336"/>
                </a:lnTo>
                <a:lnTo>
                  <a:pt x="1010412" y="67056"/>
                </a:lnTo>
                <a:lnTo>
                  <a:pt x="1013460" y="64008"/>
                </a:lnTo>
                <a:close/>
              </a:path>
              <a:path w="1027429" h="608329">
                <a:moveTo>
                  <a:pt x="1018032" y="64008"/>
                </a:moveTo>
                <a:lnTo>
                  <a:pt x="1013460" y="64008"/>
                </a:lnTo>
                <a:lnTo>
                  <a:pt x="1010412" y="67056"/>
                </a:lnTo>
                <a:lnTo>
                  <a:pt x="1019048" y="67056"/>
                </a:lnTo>
                <a:lnTo>
                  <a:pt x="1018032" y="64008"/>
                </a:lnTo>
                <a:close/>
              </a:path>
              <a:path w="1027429" h="608329">
                <a:moveTo>
                  <a:pt x="16902" y="64008"/>
                </a:moveTo>
                <a:lnTo>
                  <a:pt x="12192" y="64008"/>
                </a:lnTo>
                <a:lnTo>
                  <a:pt x="16177" y="65336"/>
                </a:lnTo>
                <a:lnTo>
                  <a:pt x="16902" y="64008"/>
                </a:lnTo>
                <a:close/>
              </a:path>
              <a:path w="1027429" h="608329">
                <a:moveTo>
                  <a:pt x="989753" y="35898"/>
                </a:moveTo>
                <a:lnTo>
                  <a:pt x="1001268" y="50292"/>
                </a:lnTo>
                <a:lnTo>
                  <a:pt x="1009474" y="65336"/>
                </a:lnTo>
                <a:lnTo>
                  <a:pt x="1013460" y="64008"/>
                </a:lnTo>
                <a:lnTo>
                  <a:pt x="1018032" y="64008"/>
                </a:lnTo>
                <a:lnTo>
                  <a:pt x="1018032" y="62484"/>
                </a:lnTo>
                <a:lnTo>
                  <a:pt x="1008888" y="45720"/>
                </a:lnTo>
                <a:lnTo>
                  <a:pt x="1001572" y="36576"/>
                </a:lnTo>
                <a:lnTo>
                  <a:pt x="990600" y="36576"/>
                </a:lnTo>
                <a:lnTo>
                  <a:pt x="989753" y="35898"/>
                </a:lnTo>
                <a:close/>
              </a:path>
              <a:path w="1027429" h="608329">
                <a:moveTo>
                  <a:pt x="33528" y="33528"/>
                </a:moveTo>
                <a:lnTo>
                  <a:pt x="36576" y="36576"/>
                </a:lnTo>
                <a:lnTo>
                  <a:pt x="37338" y="35898"/>
                </a:lnTo>
                <a:lnTo>
                  <a:pt x="38100" y="35052"/>
                </a:lnTo>
                <a:lnTo>
                  <a:pt x="33528" y="33528"/>
                </a:lnTo>
                <a:close/>
              </a:path>
              <a:path w="1027429" h="608329">
                <a:moveTo>
                  <a:pt x="37338" y="35898"/>
                </a:moveTo>
                <a:lnTo>
                  <a:pt x="36576" y="36576"/>
                </a:lnTo>
                <a:lnTo>
                  <a:pt x="36728" y="36576"/>
                </a:lnTo>
                <a:lnTo>
                  <a:pt x="37338" y="35898"/>
                </a:lnTo>
                <a:close/>
              </a:path>
              <a:path w="1027429" h="608329">
                <a:moveTo>
                  <a:pt x="992124" y="33528"/>
                </a:moveTo>
                <a:lnTo>
                  <a:pt x="989076" y="35052"/>
                </a:lnTo>
                <a:lnTo>
                  <a:pt x="989753" y="35898"/>
                </a:lnTo>
                <a:lnTo>
                  <a:pt x="990600" y="36576"/>
                </a:lnTo>
                <a:lnTo>
                  <a:pt x="992124" y="33528"/>
                </a:lnTo>
                <a:close/>
              </a:path>
              <a:path w="1027429" h="608329">
                <a:moveTo>
                  <a:pt x="999134" y="33528"/>
                </a:moveTo>
                <a:lnTo>
                  <a:pt x="992124" y="33528"/>
                </a:lnTo>
                <a:lnTo>
                  <a:pt x="990600" y="36576"/>
                </a:lnTo>
                <a:lnTo>
                  <a:pt x="1001572" y="36576"/>
                </a:lnTo>
                <a:lnTo>
                  <a:pt x="999134" y="33528"/>
                </a:lnTo>
                <a:close/>
              </a:path>
              <a:path w="1027429" h="608329">
                <a:moveTo>
                  <a:pt x="40005" y="33528"/>
                </a:moveTo>
                <a:lnTo>
                  <a:pt x="33528" y="33528"/>
                </a:lnTo>
                <a:lnTo>
                  <a:pt x="38100" y="35052"/>
                </a:lnTo>
                <a:lnTo>
                  <a:pt x="37338" y="35898"/>
                </a:lnTo>
                <a:lnTo>
                  <a:pt x="40005" y="33528"/>
                </a:lnTo>
                <a:close/>
              </a:path>
              <a:path w="1027429" h="608329">
                <a:moveTo>
                  <a:pt x="971550" y="12192"/>
                </a:moveTo>
                <a:lnTo>
                  <a:pt x="960120" y="12192"/>
                </a:lnTo>
                <a:lnTo>
                  <a:pt x="960192" y="16110"/>
                </a:lnTo>
                <a:lnTo>
                  <a:pt x="975360" y="24384"/>
                </a:lnTo>
                <a:lnTo>
                  <a:pt x="989753" y="35898"/>
                </a:lnTo>
                <a:lnTo>
                  <a:pt x="989076" y="35052"/>
                </a:lnTo>
                <a:lnTo>
                  <a:pt x="992124" y="33528"/>
                </a:lnTo>
                <a:lnTo>
                  <a:pt x="999134" y="33528"/>
                </a:lnTo>
                <a:lnTo>
                  <a:pt x="996696" y="30480"/>
                </a:lnTo>
                <a:lnTo>
                  <a:pt x="995172" y="28956"/>
                </a:lnTo>
                <a:lnTo>
                  <a:pt x="979932" y="16764"/>
                </a:lnTo>
                <a:lnTo>
                  <a:pt x="971550" y="12192"/>
                </a:lnTo>
                <a:close/>
              </a:path>
              <a:path w="1027429" h="608329">
                <a:moveTo>
                  <a:pt x="80772" y="12192"/>
                </a:moveTo>
                <a:lnTo>
                  <a:pt x="65532" y="12192"/>
                </a:lnTo>
                <a:lnTo>
                  <a:pt x="68580" y="15240"/>
                </a:lnTo>
                <a:lnTo>
                  <a:pt x="66838" y="16110"/>
                </a:lnTo>
                <a:lnTo>
                  <a:pt x="67056" y="16764"/>
                </a:lnTo>
                <a:lnTo>
                  <a:pt x="80772" y="12192"/>
                </a:lnTo>
                <a:close/>
              </a:path>
              <a:path w="1027429" h="608329">
                <a:moveTo>
                  <a:pt x="956691" y="6096"/>
                </a:moveTo>
                <a:lnTo>
                  <a:pt x="941832" y="6096"/>
                </a:lnTo>
                <a:lnTo>
                  <a:pt x="941832" y="10668"/>
                </a:lnTo>
                <a:lnTo>
                  <a:pt x="940308" y="10668"/>
                </a:lnTo>
                <a:lnTo>
                  <a:pt x="960120" y="16764"/>
                </a:lnTo>
                <a:lnTo>
                  <a:pt x="960120" y="16071"/>
                </a:lnTo>
                <a:lnTo>
                  <a:pt x="958596" y="15240"/>
                </a:lnTo>
                <a:lnTo>
                  <a:pt x="960120" y="12192"/>
                </a:lnTo>
                <a:lnTo>
                  <a:pt x="971550" y="12192"/>
                </a:lnTo>
                <a:lnTo>
                  <a:pt x="968756" y="10668"/>
                </a:lnTo>
                <a:lnTo>
                  <a:pt x="941832" y="10668"/>
                </a:lnTo>
                <a:lnTo>
                  <a:pt x="940346" y="10553"/>
                </a:lnTo>
                <a:lnTo>
                  <a:pt x="968546" y="10553"/>
                </a:lnTo>
                <a:lnTo>
                  <a:pt x="963168" y="7620"/>
                </a:lnTo>
                <a:lnTo>
                  <a:pt x="961644" y="7620"/>
                </a:lnTo>
                <a:lnTo>
                  <a:pt x="956691" y="6096"/>
                </a:lnTo>
                <a:close/>
              </a:path>
              <a:path w="1027429" h="608329">
                <a:moveTo>
                  <a:pt x="65532" y="12192"/>
                </a:moveTo>
                <a:lnTo>
                  <a:pt x="66838" y="16110"/>
                </a:lnTo>
                <a:lnTo>
                  <a:pt x="68580" y="15240"/>
                </a:lnTo>
                <a:lnTo>
                  <a:pt x="65532" y="12192"/>
                </a:lnTo>
                <a:close/>
              </a:path>
              <a:path w="1027429" h="608329">
                <a:moveTo>
                  <a:pt x="960120" y="12192"/>
                </a:moveTo>
                <a:lnTo>
                  <a:pt x="958596" y="15240"/>
                </a:lnTo>
                <a:lnTo>
                  <a:pt x="960120" y="16071"/>
                </a:lnTo>
                <a:lnTo>
                  <a:pt x="960120" y="12192"/>
                </a:lnTo>
                <a:close/>
              </a:path>
              <a:path w="1027429" h="608329">
                <a:moveTo>
                  <a:pt x="941832" y="6096"/>
                </a:moveTo>
                <a:lnTo>
                  <a:pt x="940346" y="10553"/>
                </a:lnTo>
                <a:lnTo>
                  <a:pt x="941832" y="10668"/>
                </a:lnTo>
                <a:lnTo>
                  <a:pt x="941832" y="6096"/>
                </a:lnTo>
                <a:close/>
              </a:path>
              <a:path w="1027429" h="608329">
                <a:moveTo>
                  <a:pt x="940816" y="9144"/>
                </a:moveTo>
                <a:lnTo>
                  <a:pt x="922020" y="9144"/>
                </a:lnTo>
                <a:lnTo>
                  <a:pt x="940346" y="10553"/>
                </a:lnTo>
                <a:lnTo>
                  <a:pt x="940816" y="9144"/>
                </a:lnTo>
                <a:close/>
              </a:path>
            </a:pathLst>
          </a:custGeom>
          <a:solidFill>
            <a:srgbClr val="000000"/>
          </a:solidFill>
        </p:spPr>
        <p:txBody>
          <a:bodyPr wrap="square" lIns="0" tIns="0" rIns="0" bIns="0" rtlCol="0"/>
          <a:lstStyle/>
          <a:p/>
        </p:txBody>
      </p:sp>
      <p:sp>
        <p:nvSpPr>
          <p:cNvPr id="76" name="object 76"/>
          <p:cNvSpPr/>
          <p:nvPr/>
        </p:nvSpPr>
        <p:spPr>
          <a:xfrm>
            <a:off x="2351532" y="8575205"/>
            <a:ext cx="929640" cy="608330"/>
          </a:xfrm>
          <a:custGeom>
            <a:avLst/>
            <a:gdLst/>
            <a:ahLst/>
            <a:cxnLst/>
            <a:rect l="l" t="t" r="r" b="b"/>
            <a:pathLst>
              <a:path w="929639" h="608329">
                <a:moveTo>
                  <a:pt x="842846" y="596107"/>
                </a:moveTo>
                <a:lnTo>
                  <a:pt x="824483" y="598932"/>
                </a:lnTo>
                <a:lnTo>
                  <a:pt x="64007" y="598932"/>
                </a:lnTo>
                <a:lnTo>
                  <a:pt x="82295" y="605028"/>
                </a:lnTo>
                <a:lnTo>
                  <a:pt x="102107" y="608076"/>
                </a:lnTo>
                <a:lnTo>
                  <a:pt x="822959" y="608076"/>
                </a:lnTo>
                <a:lnTo>
                  <a:pt x="842771" y="605028"/>
                </a:lnTo>
                <a:lnTo>
                  <a:pt x="844295" y="605028"/>
                </a:lnTo>
                <a:lnTo>
                  <a:pt x="859155" y="600456"/>
                </a:lnTo>
                <a:lnTo>
                  <a:pt x="844295" y="600456"/>
                </a:lnTo>
                <a:lnTo>
                  <a:pt x="842846" y="596107"/>
                </a:lnTo>
                <a:close/>
              </a:path>
              <a:path w="929639" h="608329">
                <a:moveTo>
                  <a:pt x="844295" y="595884"/>
                </a:moveTo>
                <a:lnTo>
                  <a:pt x="842846" y="596107"/>
                </a:lnTo>
                <a:lnTo>
                  <a:pt x="844295" y="600456"/>
                </a:lnTo>
                <a:lnTo>
                  <a:pt x="844295" y="595884"/>
                </a:lnTo>
                <a:close/>
              </a:path>
              <a:path w="929639" h="608329">
                <a:moveTo>
                  <a:pt x="871219" y="595884"/>
                </a:moveTo>
                <a:lnTo>
                  <a:pt x="844295" y="595884"/>
                </a:lnTo>
                <a:lnTo>
                  <a:pt x="844295" y="600456"/>
                </a:lnTo>
                <a:lnTo>
                  <a:pt x="859155" y="600456"/>
                </a:lnTo>
                <a:lnTo>
                  <a:pt x="864107" y="598932"/>
                </a:lnTo>
                <a:lnTo>
                  <a:pt x="865632" y="598932"/>
                </a:lnTo>
                <a:lnTo>
                  <a:pt x="871219" y="595884"/>
                </a:lnTo>
                <a:close/>
              </a:path>
              <a:path w="929639" h="608329">
                <a:moveTo>
                  <a:pt x="822959" y="0"/>
                </a:moveTo>
                <a:lnTo>
                  <a:pt x="102107" y="0"/>
                </a:lnTo>
                <a:lnTo>
                  <a:pt x="82295" y="1524"/>
                </a:lnTo>
                <a:lnTo>
                  <a:pt x="64007" y="7620"/>
                </a:lnTo>
                <a:lnTo>
                  <a:pt x="62483" y="7620"/>
                </a:lnTo>
                <a:lnTo>
                  <a:pt x="30479" y="28956"/>
                </a:lnTo>
                <a:lnTo>
                  <a:pt x="7619" y="62484"/>
                </a:lnTo>
                <a:lnTo>
                  <a:pt x="7619" y="64008"/>
                </a:lnTo>
                <a:lnTo>
                  <a:pt x="1523" y="82296"/>
                </a:lnTo>
                <a:lnTo>
                  <a:pt x="0" y="102108"/>
                </a:lnTo>
                <a:lnTo>
                  <a:pt x="117" y="504444"/>
                </a:lnTo>
                <a:lnTo>
                  <a:pt x="1523" y="522732"/>
                </a:lnTo>
                <a:lnTo>
                  <a:pt x="1523" y="524256"/>
                </a:lnTo>
                <a:lnTo>
                  <a:pt x="7619" y="542544"/>
                </a:lnTo>
                <a:lnTo>
                  <a:pt x="7619" y="544068"/>
                </a:lnTo>
                <a:lnTo>
                  <a:pt x="16763" y="560832"/>
                </a:lnTo>
                <a:lnTo>
                  <a:pt x="28955" y="576072"/>
                </a:lnTo>
                <a:lnTo>
                  <a:pt x="30479" y="577596"/>
                </a:lnTo>
                <a:lnTo>
                  <a:pt x="45719" y="589788"/>
                </a:lnTo>
                <a:lnTo>
                  <a:pt x="62483" y="598932"/>
                </a:lnTo>
                <a:lnTo>
                  <a:pt x="103631" y="598932"/>
                </a:lnTo>
                <a:lnTo>
                  <a:pt x="83819" y="595884"/>
                </a:lnTo>
                <a:lnTo>
                  <a:pt x="79247" y="594360"/>
                </a:lnTo>
                <a:lnTo>
                  <a:pt x="64007" y="594360"/>
                </a:lnTo>
                <a:lnTo>
                  <a:pt x="65336" y="590374"/>
                </a:lnTo>
                <a:lnTo>
                  <a:pt x="50291" y="582168"/>
                </a:lnTo>
                <a:lnTo>
                  <a:pt x="40766" y="574548"/>
                </a:lnTo>
                <a:lnTo>
                  <a:pt x="33527" y="574548"/>
                </a:lnTo>
                <a:lnTo>
                  <a:pt x="35051" y="569976"/>
                </a:lnTo>
                <a:lnTo>
                  <a:pt x="35356" y="569976"/>
                </a:lnTo>
                <a:lnTo>
                  <a:pt x="24383" y="556260"/>
                </a:lnTo>
                <a:lnTo>
                  <a:pt x="16902" y="542544"/>
                </a:lnTo>
                <a:lnTo>
                  <a:pt x="12191" y="542544"/>
                </a:lnTo>
                <a:lnTo>
                  <a:pt x="15239" y="539496"/>
                </a:lnTo>
                <a:lnTo>
                  <a:pt x="16255" y="539496"/>
                </a:lnTo>
                <a:lnTo>
                  <a:pt x="11175" y="524256"/>
                </a:lnTo>
                <a:lnTo>
                  <a:pt x="6095" y="524256"/>
                </a:lnTo>
                <a:lnTo>
                  <a:pt x="10444" y="522806"/>
                </a:lnTo>
                <a:lnTo>
                  <a:pt x="9143" y="504444"/>
                </a:lnTo>
                <a:lnTo>
                  <a:pt x="9261" y="102108"/>
                </a:lnTo>
                <a:lnTo>
                  <a:pt x="10667" y="83820"/>
                </a:lnTo>
                <a:lnTo>
                  <a:pt x="16255" y="67056"/>
                </a:lnTo>
                <a:lnTo>
                  <a:pt x="15239" y="67056"/>
                </a:lnTo>
                <a:lnTo>
                  <a:pt x="12191" y="64008"/>
                </a:lnTo>
                <a:lnTo>
                  <a:pt x="16902" y="64008"/>
                </a:lnTo>
                <a:lnTo>
                  <a:pt x="24383" y="50292"/>
                </a:lnTo>
                <a:lnTo>
                  <a:pt x="35356" y="36576"/>
                </a:lnTo>
                <a:lnTo>
                  <a:pt x="35051" y="36576"/>
                </a:lnTo>
                <a:lnTo>
                  <a:pt x="33527" y="33528"/>
                </a:lnTo>
                <a:lnTo>
                  <a:pt x="38861" y="33528"/>
                </a:lnTo>
                <a:lnTo>
                  <a:pt x="50291" y="24384"/>
                </a:lnTo>
                <a:lnTo>
                  <a:pt x="65336" y="16177"/>
                </a:lnTo>
                <a:lnTo>
                  <a:pt x="64007" y="12192"/>
                </a:lnTo>
                <a:lnTo>
                  <a:pt x="79247" y="12192"/>
                </a:lnTo>
                <a:lnTo>
                  <a:pt x="83819" y="10668"/>
                </a:lnTo>
                <a:lnTo>
                  <a:pt x="103631" y="9144"/>
                </a:lnTo>
                <a:lnTo>
                  <a:pt x="843279" y="9144"/>
                </a:lnTo>
                <a:lnTo>
                  <a:pt x="844295" y="6096"/>
                </a:lnTo>
                <a:lnTo>
                  <a:pt x="859154" y="6096"/>
                </a:lnTo>
                <a:lnTo>
                  <a:pt x="844295" y="1524"/>
                </a:lnTo>
                <a:lnTo>
                  <a:pt x="842771" y="1524"/>
                </a:lnTo>
                <a:lnTo>
                  <a:pt x="822959" y="0"/>
                </a:lnTo>
                <a:close/>
              </a:path>
              <a:path w="929639" h="608329">
                <a:moveTo>
                  <a:pt x="862583" y="589788"/>
                </a:moveTo>
                <a:lnTo>
                  <a:pt x="842771" y="595884"/>
                </a:lnTo>
                <a:lnTo>
                  <a:pt x="842846" y="596107"/>
                </a:lnTo>
                <a:lnTo>
                  <a:pt x="844295" y="595884"/>
                </a:lnTo>
                <a:lnTo>
                  <a:pt x="871219" y="595884"/>
                </a:lnTo>
                <a:lnTo>
                  <a:pt x="874013" y="594360"/>
                </a:lnTo>
                <a:lnTo>
                  <a:pt x="862583" y="594360"/>
                </a:lnTo>
                <a:lnTo>
                  <a:pt x="861059" y="591312"/>
                </a:lnTo>
                <a:lnTo>
                  <a:pt x="862583" y="590480"/>
                </a:lnTo>
                <a:lnTo>
                  <a:pt x="862583" y="589788"/>
                </a:lnTo>
                <a:close/>
              </a:path>
              <a:path w="929639" h="608329">
                <a:moveTo>
                  <a:pt x="65336" y="590374"/>
                </a:moveTo>
                <a:lnTo>
                  <a:pt x="64007" y="594360"/>
                </a:lnTo>
                <a:lnTo>
                  <a:pt x="67055" y="591312"/>
                </a:lnTo>
                <a:lnTo>
                  <a:pt x="65336" y="590374"/>
                </a:lnTo>
                <a:close/>
              </a:path>
              <a:path w="929639" h="608329">
                <a:moveTo>
                  <a:pt x="65531" y="589788"/>
                </a:moveTo>
                <a:lnTo>
                  <a:pt x="65336" y="590374"/>
                </a:lnTo>
                <a:lnTo>
                  <a:pt x="67055" y="591312"/>
                </a:lnTo>
                <a:lnTo>
                  <a:pt x="64007" y="594360"/>
                </a:lnTo>
                <a:lnTo>
                  <a:pt x="79247" y="594360"/>
                </a:lnTo>
                <a:lnTo>
                  <a:pt x="65531" y="589788"/>
                </a:lnTo>
                <a:close/>
              </a:path>
              <a:path w="929639" h="608329">
                <a:moveTo>
                  <a:pt x="862583" y="590480"/>
                </a:moveTo>
                <a:lnTo>
                  <a:pt x="861059" y="591312"/>
                </a:lnTo>
                <a:lnTo>
                  <a:pt x="862583" y="594360"/>
                </a:lnTo>
                <a:lnTo>
                  <a:pt x="862583" y="590480"/>
                </a:lnTo>
                <a:close/>
              </a:path>
              <a:path w="929639" h="608329">
                <a:moveTo>
                  <a:pt x="892217" y="570653"/>
                </a:moveTo>
                <a:lnTo>
                  <a:pt x="877823" y="582168"/>
                </a:lnTo>
                <a:lnTo>
                  <a:pt x="862583" y="590480"/>
                </a:lnTo>
                <a:lnTo>
                  <a:pt x="862583" y="594360"/>
                </a:lnTo>
                <a:lnTo>
                  <a:pt x="874013" y="594360"/>
                </a:lnTo>
                <a:lnTo>
                  <a:pt x="882395" y="589788"/>
                </a:lnTo>
                <a:lnTo>
                  <a:pt x="897635" y="577596"/>
                </a:lnTo>
                <a:lnTo>
                  <a:pt x="899159" y="576072"/>
                </a:lnTo>
                <a:lnTo>
                  <a:pt x="900379" y="574548"/>
                </a:lnTo>
                <a:lnTo>
                  <a:pt x="894588" y="574548"/>
                </a:lnTo>
                <a:lnTo>
                  <a:pt x="891539" y="571500"/>
                </a:lnTo>
                <a:lnTo>
                  <a:pt x="892217" y="570653"/>
                </a:lnTo>
                <a:close/>
              </a:path>
              <a:path w="929639" h="608329">
                <a:moveTo>
                  <a:pt x="35051" y="569976"/>
                </a:moveTo>
                <a:lnTo>
                  <a:pt x="33527" y="574548"/>
                </a:lnTo>
                <a:lnTo>
                  <a:pt x="36575" y="571500"/>
                </a:lnTo>
                <a:lnTo>
                  <a:pt x="35898" y="570653"/>
                </a:lnTo>
                <a:lnTo>
                  <a:pt x="35051" y="569976"/>
                </a:lnTo>
                <a:close/>
              </a:path>
              <a:path w="929639" h="608329">
                <a:moveTo>
                  <a:pt x="35898" y="570653"/>
                </a:moveTo>
                <a:lnTo>
                  <a:pt x="36575" y="571500"/>
                </a:lnTo>
                <a:lnTo>
                  <a:pt x="33527" y="574548"/>
                </a:lnTo>
                <a:lnTo>
                  <a:pt x="40766" y="574548"/>
                </a:lnTo>
                <a:lnTo>
                  <a:pt x="35898" y="570653"/>
                </a:lnTo>
                <a:close/>
              </a:path>
              <a:path w="929639" h="608329">
                <a:moveTo>
                  <a:pt x="893063" y="569976"/>
                </a:moveTo>
                <a:lnTo>
                  <a:pt x="892217" y="570653"/>
                </a:lnTo>
                <a:lnTo>
                  <a:pt x="891539" y="571500"/>
                </a:lnTo>
                <a:lnTo>
                  <a:pt x="894588" y="574548"/>
                </a:lnTo>
                <a:lnTo>
                  <a:pt x="893063" y="569976"/>
                </a:lnTo>
                <a:close/>
              </a:path>
              <a:path w="929639" h="608329">
                <a:moveTo>
                  <a:pt x="904036" y="569976"/>
                </a:moveTo>
                <a:lnTo>
                  <a:pt x="893063" y="569976"/>
                </a:lnTo>
                <a:lnTo>
                  <a:pt x="894588" y="574548"/>
                </a:lnTo>
                <a:lnTo>
                  <a:pt x="900379" y="574548"/>
                </a:lnTo>
                <a:lnTo>
                  <a:pt x="904036" y="569976"/>
                </a:lnTo>
                <a:close/>
              </a:path>
              <a:path w="929639" h="608329">
                <a:moveTo>
                  <a:pt x="35356" y="569976"/>
                </a:moveTo>
                <a:lnTo>
                  <a:pt x="35051" y="569976"/>
                </a:lnTo>
                <a:lnTo>
                  <a:pt x="35898" y="570653"/>
                </a:lnTo>
                <a:lnTo>
                  <a:pt x="35356" y="569976"/>
                </a:lnTo>
                <a:close/>
              </a:path>
              <a:path w="929639" h="608329">
                <a:moveTo>
                  <a:pt x="911938" y="541215"/>
                </a:moveTo>
                <a:lnTo>
                  <a:pt x="903732" y="556260"/>
                </a:lnTo>
                <a:lnTo>
                  <a:pt x="892217" y="570653"/>
                </a:lnTo>
                <a:lnTo>
                  <a:pt x="893063" y="569976"/>
                </a:lnTo>
                <a:lnTo>
                  <a:pt x="904036" y="569976"/>
                </a:lnTo>
                <a:lnTo>
                  <a:pt x="911351" y="560832"/>
                </a:lnTo>
                <a:lnTo>
                  <a:pt x="920495" y="544068"/>
                </a:lnTo>
                <a:lnTo>
                  <a:pt x="920495" y="542544"/>
                </a:lnTo>
                <a:lnTo>
                  <a:pt x="915923" y="542544"/>
                </a:lnTo>
                <a:lnTo>
                  <a:pt x="911938" y="541215"/>
                </a:lnTo>
                <a:close/>
              </a:path>
              <a:path w="929639" h="608329">
                <a:moveTo>
                  <a:pt x="15239" y="539496"/>
                </a:moveTo>
                <a:lnTo>
                  <a:pt x="12191" y="542544"/>
                </a:lnTo>
                <a:lnTo>
                  <a:pt x="16177" y="541215"/>
                </a:lnTo>
                <a:lnTo>
                  <a:pt x="15239" y="539496"/>
                </a:lnTo>
                <a:close/>
              </a:path>
              <a:path w="929639" h="608329">
                <a:moveTo>
                  <a:pt x="16177" y="541215"/>
                </a:moveTo>
                <a:lnTo>
                  <a:pt x="12191" y="542544"/>
                </a:lnTo>
                <a:lnTo>
                  <a:pt x="16902" y="542544"/>
                </a:lnTo>
                <a:lnTo>
                  <a:pt x="16177" y="541215"/>
                </a:lnTo>
                <a:close/>
              </a:path>
              <a:path w="929639" h="608329">
                <a:moveTo>
                  <a:pt x="912876" y="539496"/>
                </a:moveTo>
                <a:lnTo>
                  <a:pt x="911938" y="541215"/>
                </a:lnTo>
                <a:lnTo>
                  <a:pt x="915923" y="542544"/>
                </a:lnTo>
                <a:lnTo>
                  <a:pt x="912876" y="539496"/>
                </a:lnTo>
                <a:close/>
              </a:path>
              <a:path w="929639" h="608329">
                <a:moveTo>
                  <a:pt x="921511" y="539496"/>
                </a:moveTo>
                <a:lnTo>
                  <a:pt x="912876" y="539496"/>
                </a:lnTo>
                <a:lnTo>
                  <a:pt x="915923" y="542544"/>
                </a:lnTo>
                <a:lnTo>
                  <a:pt x="920495" y="542544"/>
                </a:lnTo>
                <a:lnTo>
                  <a:pt x="921511" y="539496"/>
                </a:lnTo>
                <a:close/>
              </a:path>
              <a:path w="929639" h="608329">
                <a:moveTo>
                  <a:pt x="16255" y="539496"/>
                </a:moveTo>
                <a:lnTo>
                  <a:pt x="15239" y="539496"/>
                </a:lnTo>
                <a:lnTo>
                  <a:pt x="16177" y="541215"/>
                </a:lnTo>
                <a:lnTo>
                  <a:pt x="16763" y="541020"/>
                </a:lnTo>
                <a:lnTo>
                  <a:pt x="16255" y="539496"/>
                </a:lnTo>
                <a:close/>
              </a:path>
              <a:path w="929639" h="608329">
                <a:moveTo>
                  <a:pt x="917447" y="522732"/>
                </a:moveTo>
                <a:lnTo>
                  <a:pt x="911351" y="541020"/>
                </a:lnTo>
                <a:lnTo>
                  <a:pt x="911938" y="541215"/>
                </a:lnTo>
                <a:lnTo>
                  <a:pt x="912876" y="539496"/>
                </a:lnTo>
                <a:lnTo>
                  <a:pt x="921511" y="539496"/>
                </a:lnTo>
                <a:lnTo>
                  <a:pt x="926591" y="524256"/>
                </a:lnTo>
                <a:lnTo>
                  <a:pt x="917447" y="524256"/>
                </a:lnTo>
                <a:lnTo>
                  <a:pt x="917447" y="522732"/>
                </a:lnTo>
                <a:close/>
              </a:path>
              <a:path w="929639" h="608329">
                <a:moveTo>
                  <a:pt x="10553" y="522770"/>
                </a:moveTo>
                <a:lnTo>
                  <a:pt x="6095" y="524256"/>
                </a:lnTo>
                <a:lnTo>
                  <a:pt x="10667" y="524256"/>
                </a:lnTo>
                <a:lnTo>
                  <a:pt x="10553" y="522770"/>
                </a:lnTo>
                <a:close/>
              </a:path>
              <a:path w="929639" h="608329">
                <a:moveTo>
                  <a:pt x="10667" y="522732"/>
                </a:moveTo>
                <a:lnTo>
                  <a:pt x="10667" y="524256"/>
                </a:lnTo>
                <a:lnTo>
                  <a:pt x="11175" y="524256"/>
                </a:lnTo>
                <a:lnTo>
                  <a:pt x="10667" y="522732"/>
                </a:lnTo>
                <a:close/>
              </a:path>
              <a:path w="929639" h="608329">
                <a:moveTo>
                  <a:pt x="917671" y="522806"/>
                </a:moveTo>
                <a:lnTo>
                  <a:pt x="917447" y="524256"/>
                </a:lnTo>
                <a:lnTo>
                  <a:pt x="922019" y="524256"/>
                </a:lnTo>
                <a:lnTo>
                  <a:pt x="917671" y="522806"/>
                </a:lnTo>
                <a:close/>
              </a:path>
              <a:path w="929639" h="608329">
                <a:moveTo>
                  <a:pt x="911938" y="65336"/>
                </a:moveTo>
                <a:lnTo>
                  <a:pt x="911351" y="65532"/>
                </a:lnTo>
                <a:lnTo>
                  <a:pt x="917447" y="83820"/>
                </a:lnTo>
                <a:lnTo>
                  <a:pt x="920495" y="103632"/>
                </a:lnTo>
                <a:lnTo>
                  <a:pt x="920495" y="504444"/>
                </a:lnTo>
                <a:lnTo>
                  <a:pt x="917671" y="522806"/>
                </a:lnTo>
                <a:lnTo>
                  <a:pt x="922019" y="524256"/>
                </a:lnTo>
                <a:lnTo>
                  <a:pt x="926591" y="524256"/>
                </a:lnTo>
                <a:lnTo>
                  <a:pt x="926591" y="522732"/>
                </a:lnTo>
                <a:lnTo>
                  <a:pt x="929639" y="502920"/>
                </a:lnTo>
                <a:lnTo>
                  <a:pt x="929639" y="102108"/>
                </a:lnTo>
                <a:lnTo>
                  <a:pt x="926591" y="82296"/>
                </a:lnTo>
                <a:lnTo>
                  <a:pt x="921511" y="67056"/>
                </a:lnTo>
                <a:lnTo>
                  <a:pt x="912876" y="67056"/>
                </a:lnTo>
                <a:lnTo>
                  <a:pt x="911938" y="65336"/>
                </a:lnTo>
                <a:close/>
              </a:path>
              <a:path w="929639" h="608329">
                <a:moveTo>
                  <a:pt x="12191" y="64008"/>
                </a:moveTo>
                <a:lnTo>
                  <a:pt x="15239" y="67056"/>
                </a:lnTo>
                <a:lnTo>
                  <a:pt x="16177" y="65336"/>
                </a:lnTo>
                <a:lnTo>
                  <a:pt x="12191" y="64008"/>
                </a:lnTo>
                <a:close/>
              </a:path>
              <a:path w="929639" h="608329">
                <a:moveTo>
                  <a:pt x="16177" y="65336"/>
                </a:moveTo>
                <a:lnTo>
                  <a:pt x="15239" y="67056"/>
                </a:lnTo>
                <a:lnTo>
                  <a:pt x="16255" y="67056"/>
                </a:lnTo>
                <a:lnTo>
                  <a:pt x="16763" y="65532"/>
                </a:lnTo>
                <a:lnTo>
                  <a:pt x="16177" y="65336"/>
                </a:lnTo>
                <a:close/>
              </a:path>
              <a:path w="929639" h="608329">
                <a:moveTo>
                  <a:pt x="915923" y="64008"/>
                </a:moveTo>
                <a:lnTo>
                  <a:pt x="911938" y="65336"/>
                </a:lnTo>
                <a:lnTo>
                  <a:pt x="912876" y="67056"/>
                </a:lnTo>
                <a:lnTo>
                  <a:pt x="915923" y="64008"/>
                </a:lnTo>
                <a:close/>
              </a:path>
              <a:path w="929639" h="608329">
                <a:moveTo>
                  <a:pt x="920495" y="64008"/>
                </a:moveTo>
                <a:lnTo>
                  <a:pt x="915923" y="64008"/>
                </a:lnTo>
                <a:lnTo>
                  <a:pt x="912876" y="67056"/>
                </a:lnTo>
                <a:lnTo>
                  <a:pt x="921511" y="67056"/>
                </a:lnTo>
                <a:lnTo>
                  <a:pt x="920495" y="64008"/>
                </a:lnTo>
                <a:close/>
              </a:path>
              <a:path w="929639" h="608329">
                <a:moveTo>
                  <a:pt x="16902" y="64008"/>
                </a:moveTo>
                <a:lnTo>
                  <a:pt x="12191" y="64008"/>
                </a:lnTo>
                <a:lnTo>
                  <a:pt x="16177" y="65336"/>
                </a:lnTo>
                <a:lnTo>
                  <a:pt x="16902" y="64008"/>
                </a:lnTo>
                <a:close/>
              </a:path>
              <a:path w="929639" h="608329">
                <a:moveTo>
                  <a:pt x="892217" y="35898"/>
                </a:moveTo>
                <a:lnTo>
                  <a:pt x="903732" y="50292"/>
                </a:lnTo>
                <a:lnTo>
                  <a:pt x="911938" y="65336"/>
                </a:lnTo>
                <a:lnTo>
                  <a:pt x="915923" y="64008"/>
                </a:lnTo>
                <a:lnTo>
                  <a:pt x="920495" y="64008"/>
                </a:lnTo>
                <a:lnTo>
                  <a:pt x="920495" y="62484"/>
                </a:lnTo>
                <a:lnTo>
                  <a:pt x="911351" y="45720"/>
                </a:lnTo>
                <a:lnTo>
                  <a:pt x="904036" y="36576"/>
                </a:lnTo>
                <a:lnTo>
                  <a:pt x="893063" y="36576"/>
                </a:lnTo>
                <a:lnTo>
                  <a:pt x="892217" y="35898"/>
                </a:lnTo>
                <a:close/>
              </a:path>
              <a:path w="929639" h="608329">
                <a:moveTo>
                  <a:pt x="33527" y="33528"/>
                </a:moveTo>
                <a:lnTo>
                  <a:pt x="35051" y="36576"/>
                </a:lnTo>
                <a:lnTo>
                  <a:pt x="35898" y="35898"/>
                </a:lnTo>
                <a:lnTo>
                  <a:pt x="36575" y="35052"/>
                </a:lnTo>
                <a:lnTo>
                  <a:pt x="33527" y="33528"/>
                </a:lnTo>
                <a:close/>
              </a:path>
              <a:path w="929639" h="608329">
                <a:moveTo>
                  <a:pt x="35898" y="35898"/>
                </a:moveTo>
                <a:lnTo>
                  <a:pt x="35051" y="36576"/>
                </a:lnTo>
                <a:lnTo>
                  <a:pt x="35356" y="36576"/>
                </a:lnTo>
                <a:lnTo>
                  <a:pt x="35898" y="35898"/>
                </a:lnTo>
                <a:close/>
              </a:path>
              <a:path w="929639" h="608329">
                <a:moveTo>
                  <a:pt x="894588" y="33528"/>
                </a:moveTo>
                <a:lnTo>
                  <a:pt x="891539" y="35052"/>
                </a:lnTo>
                <a:lnTo>
                  <a:pt x="892217" y="35898"/>
                </a:lnTo>
                <a:lnTo>
                  <a:pt x="893063" y="36576"/>
                </a:lnTo>
                <a:lnTo>
                  <a:pt x="894588" y="33528"/>
                </a:lnTo>
                <a:close/>
              </a:path>
              <a:path w="929639" h="608329">
                <a:moveTo>
                  <a:pt x="901598" y="33528"/>
                </a:moveTo>
                <a:lnTo>
                  <a:pt x="894588" y="33528"/>
                </a:lnTo>
                <a:lnTo>
                  <a:pt x="893063" y="36576"/>
                </a:lnTo>
                <a:lnTo>
                  <a:pt x="904036" y="36576"/>
                </a:lnTo>
                <a:lnTo>
                  <a:pt x="901598" y="33528"/>
                </a:lnTo>
                <a:close/>
              </a:path>
              <a:path w="929639" h="608329">
                <a:moveTo>
                  <a:pt x="38861" y="33528"/>
                </a:moveTo>
                <a:lnTo>
                  <a:pt x="33527" y="33528"/>
                </a:lnTo>
                <a:lnTo>
                  <a:pt x="36575" y="35052"/>
                </a:lnTo>
                <a:lnTo>
                  <a:pt x="35898" y="35898"/>
                </a:lnTo>
                <a:lnTo>
                  <a:pt x="38861" y="33528"/>
                </a:lnTo>
                <a:close/>
              </a:path>
              <a:path w="929639" h="608329">
                <a:moveTo>
                  <a:pt x="874013" y="12192"/>
                </a:moveTo>
                <a:lnTo>
                  <a:pt x="862583" y="12192"/>
                </a:lnTo>
                <a:lnTo>
                  <a:pt x="862583" y="16071"/>
                </a:lnTo>
                <a:lnTo>
                  <a:pt x="877823" y="24384"/>
                </a:lnTo>
                <a:lnTo>
                  <a:pt x="892217" y="35898"/>
                </a:lnTo>
                <a:lnTo>
                  <a:pt x="891539" y="35052"/>
                </a:lnTo>
                <a:lnTo>
                  <a:pt x="894588" y="33528"/>
                </a:lnTo>
                <a:lnTo>
                  <a:pt x="901598" y="33528"/>
                </a:lnTo>
                <a:lnTo>
                  <a:pt x="899159" y="30480"/>
                </a:lnTo>
                <a:lnTo>
                  <a:pt x="897635" y="28956"/>
                </a:lnTo>
                <a:lnTo>
                  <a:pt x="882395" y="16764"/>
                </a:lnTo>
                <a:lnTo>
                  <a:pt x="874013" y="12192"/>
                </a:lnTo>
                <a:close/>
              </a:path>
              <a:path w="929639" h="608329">
                <a:moveTo>
                  <a:pt x="79247" y="12192"/>
                </a:moveTo>
                <a:lnTo>
                  <a:pt x="64007" y="12192"/>
                </a:lnTo>
                <a:lnTo>
                  <a:pt x="67055" y="15240"/>
                </a:lnTo>
                <a:lnTo>
                  <a:pt x="65336" y="16177"/>
                </a:lnTo>
                <a:lnTo>
                  <a:pt x="65531" y="16764"/>
                </a:lnTo>
                <a:lnTo>
                  <a:pt x="79247" y="12192"/>
                </a:lnTo>
                <a:close/>
              </a:path>
              <a:path w="929639" h="608329">
                <a:moveTo>
                  <a:pt x="859154" y="6096"/>
                </a:moveTo>
                <a:lnTo>
                  <a:pt x="844295" y="6096"/>
                </a:lnTo>
                <a:lnTo>
                  <a:pt x="844295" y="10668"/>
                </a:lnTo>
                <a:lnTo>
                  <a:pt x="842771" y="10668"/>
                </a:lnTo>
                <a:lnTo>
                  <a:pt x="862583" y="16764"/>
                </a:lnTo>
                <a:lnTo>
                  <a:pt x="862583" y="16071"/>
                </a:lnTo>
                <a:lnTo>
                  <a:pt x="861059" y="15240"/>
                </a:lnTo>
                <a:lnTo>
                  <a:pt x="862583" y="12192"/>
                </a:lnTo>
                <a:lnTo>
                  <a:pt x="874013" y="12192"/>
                </a:lnTo>
                <a:lnTo>
                  <a:pt x="871219" y="10668"/>
                </a:lnTo>
                <a:lnTo>
                  <a:pt x="844295" y="10668"/>
                </a:lnTo>
                <a:lnTo>
                  <a:pt x="842810" y="10553"/>
                </a:lnTo>
                <a:lnTo>
                  <a:pt x="871010" y="10553"/>
                </a:lnTo>
                <a:lnTo>
                  <a:pt x="865632" y="7620"/>
                </a:lnTo>
                <a:lnTo>
                  <a:pt x="864107" y="7620"/>
                </a:lnTo>
                <a:lnTo>
                  <a:pt x="859154" y="6096"/>
                </a:lnTo>
                <a:close/>
              </a:path>
              <a:path w="929639" h="608329">
                <a:moveTo>
                  <a:pt x="64007" y="12192"/>
                </a:moveTo>
                <a:lnTo>
                  <a:pt x="65336" y="16177"/>
                </a:lnTo>
                <a:lnTo>
                  <a:pt x="67055" y="15240"/>
                </a:lnTo>
                <a:lnTo>
                  <a:pt x="64007" y="12192"/>
                </a:lnTo>
                <a:close/>
              </a:path>
              <a:path w="929639" h="608329">
                <a:moveTo>
                  <a:pt x="862583" y="12192"/>
                </a:moveTo>
                <a:lnTo>
                  <a:pt x="861059" y="15240"/>
                </a:lnTo>
                <a:lnTo>
                  <a:pt x="862583" y="16071"/>
                </a:lnTo>
                <a:lnTo>
                  <a:pt x="862583" y="12192"/>
                </a:lnTo>
                <a:close/>
              </a:path>
              <a:path w="929639" h="608329">
                <a:moveTo>
                  <a:pt x="844295" y="6096"/>
                </a:moveTo>
                <a:lnTo>
                  <a:pt x="842810" y="10553"/>
                </a:lnTo>
                <a:lnTo>
                  <a:pt x="844295" y="10668"/>
                </a:lnTo>
                <a:lnTo>
                  <a:pt x="844295" y="6096"/>
                </a:lnTo>
                <a:close/>
              </a:path>
              <a:path w="929639" h="608329">
                <a:moveTo>
                  <a:pt x="843279" y="9144"/>
                </a:moveTo>
                <a:lnTo>
                  <a:pt x="824483" y="9144"/>
                </a:lnTo>
                <a:lnTo>
                  <a:pt x="842810" y="10553"/>
                </a:lnTo>
                <a:lnTo>
                  <a:pt x="843279" y="9144"/>
                </a:lnTo>
                <a:close/>
              </a:path>
            </a:pathLst>
          </a:custGeom>
          <a:solidFill>
            <a:srgbClr val="000000"/>
          </a:solidFill>
        </p:spPr>
        <p:txBody>
          <a:bodyPr wrap="square" lIns="0" tIns="0" rIns="0" bIns="0" rtlCol="0"/>
          <a:lstStyle/>
          <a:p/>
        </p:txBody>
      </p:sp>
      <p:sp>
        <p:nvSpPr>
          <p:cNvPr id="77" name="object 77"/>
          <p:cNvSpPr/>
          <p:nvPr/>
        </p:nvSpPr>
        <p:spPr>
          <a:xfrm>
            <a:off x="1123188" y="8575205"/>
            <a:ext cx="913130" cy="608330"/>
          </a:xfrm>
          <a:custGeom>
            <a:avLst/>
            <a:gdLst/>
            <a:ahLst/>
            <a:cxnLst/>
            <a:rect l="l" t="t" r="r" b="b"/>
            <a:pathLst>
              <a:path w="913130" h="608329">
                <a:moveTo>
                  <a:pt x="827606" y="596107"/>
                </a:moveTo>
                <a:lnTo>
                  <a:pt x="809243" y="598932"/>
                </a:lnTo>
                <a:lnTo>
                  <a:pt x="64007" y="598932"/>
                </a:lnTo>
                <a:lnTo>
                  <a:pt x="83819" y="605028"/>
                </a:lnTo>
                <a:lnTo>
                  <a:pt x="103631" y="608076"/>
                </a:lnTo>
                <a:lnTo>
                  <a:pt x="807719" y="608076"/>
                </a:lnTo>
                <a:lnTo>
                  <a:pt x="827532" y="605028"/>
                </a:lnTo>
                <a:lnTo>
                  <a:pt x="829056" y="605028"/>
                </a:lnTo>
                <a:lnTo>
                  <a:pt x="842772" y="600456"/>
                </a:lnTo>
                <a:lnTo>
                  <a:pt x="829056" y="600456"/>
                </a:lnTo>
                <a:lnTo>
                  <a:pt x="827606" y="596107"/>
                </a:lnTo>
                <a:close/>
              </a:path>
              <a:path w="913130" h="608329">
                <a:moveTo>
                  <a:pt x="829056" y="595884"/>
                </a:moveTo>
                <a:lnTo>
                  <a:pt x="827606" y="596107"/>
                </a:lnTo>
                <a:lnTo>
                  <a:pt x="829056" y="600456"/>
                </a:lnTo>
                <a:lnTo>
                  <a:pt x="829056" y="595884"/>
                </a:lnTo>
                <a:close/>
              </a:path>
              <a:path w="913130" h="608329">
                <a:moveTo>
                  <a:pt x="854456" y="595884"/>
                </a:moveTo>
                <a:lnTo>
                  <a:pt x="829056" y="595884"/>
                </a:lnTo>
                <a:lnTo>
                  <a:pt x="829056" y="600456"/>
                </a:lnTo>
                <a:lnTo>
                  <a:pt x="842772" y="600456"/>
                </a:lnTo>
                <a:lnTo>
                  <a:pt x="847344" y="598932"/>
                </a:lnTo>
                <a:lnTo>
                  <a:pt x="848868" y="598932"/>
                </a:lnTo>
                <a:lnTo>
                  <a:pt x="854456" y="595884"/>
                </a:lnTo>
                <a:close/>
              </a:path>
              <a:path w="913130" h="608329">
                <a:moveTo>
                  <a:pt x="807719" y="0"/>
                </a:moveTo>
                <a:lnTo>
                  <a:pt x="103631" y="0"/>
                </a:lnTo>
                <a:lnTo>
                  <a:pt x="83819" y="1524"/>
                </a:lnTo>
                <a:lnTo>
                  <a:pt x="64007" y="7620"/>
                </a:lnTo>
                <a:lnTo>
                  <a:pt x="62483" y="7620"/>
                </a:lnTo>
                <a:lnTo>
                  <a:pt x="30479" y="28956"/>
                </a:lnTo>
                <a:lnTo>
                  <a:pt x="7619" y="62484"/>
                </a:lnTo>
                <a:lnTo>
                  <a:pt x="7619" y="64008"/>
                </a:lnTo>
                <a:lnTo>
                  <a:pt x="1523" y="82296"/>
                </a:lnTo>
                <a:lnTo>
                  <a:pt x="0" y="102108"/>
                </a:lnTo>
                <a:lnTo>
                  <a:pt x="117" y="504444"/>
                </a:lnTo>
                <a:lnTo>
                  <a:pt x="1523" y="522732"/>
                </a:lnTo>
                <a:lnTo>
                  <a:pt x="1523" y="524256"/>
                </a:lnTo>
                <a:lnTo>
                  <a:pt x="7619" y="542544"/>
                </a:lnTo>
                <a:lnTo>
                  <a:pt x="7619" y="544068"/>
                </a:lnTo>
                <a:lnTo>
                  <a:pt x="16763" y="560832"/>
                </a:lnTo>
                <a:lnTo>
                  <a:pt x="28955" y="576072"/>
                </a:lnTo>
                <a:lnTo>
                  <a:pt x="30479" y="577596"/>
                </a:lnTo>
                <a:lnTo>
                  <a:pt x="45719" y="589788"/>
                </a:lnTo>
                <a:lnTo>
                  <a:pt x="62483" y="598932"/>
                </a:lnTo>
                <a:lnTo>
                  <a:pt x="105155" y="598932"/>
                </a:lnTo>
                <a:lnTo>
                  <a:pt x="85343" y="595884"/>
                </a:lnTo>
                <a:lnTo>
                  <a:pt x="80391" y="594360"/>
                </a:lnTo>
                <a:lnTo>
                  <a:pt x="65531" y="594360"/>
                </a:lnTo>
                <a:lnTo>
                  <a:pt x="65531" y="590480"/>
                </a:lnTo>
                <a:lnTo>
                  <a:pt x="50291" y="582168"/>
                </a:lnTo>
                <a:lnTo>
                  <a:pt x="40766" y="574548"/>
                </a:lnTo>
                <a:lnTo>
                  <a:pt x="33527" y="574548"/>
                </a:lnTo>
                <a:lnTo>
                  <a:pt x="35051" y="569976"/>
                </a:lnTo>
                <a:lnTo>
                  <a:pt x="35356" y="569976"/>
                </a:lnTo>
                <a:lnTo>
                  <a:pt x="24383" y="556260"/>
                </a:lnTo>
                <a:lnTo>
                  <a:pt x="16902" y="542544"/>
                </a:lnTo>
                <a:lnTo>
                  <a:pt x="12191" y="542544"/>
                </a:lnTo>
                <a:lnTo>
                  <a:pt x="15239" y="539496"/>
                </a:lnTo>
                <a:lnTo>
                  <a:pt x="16255" y="539496"/>
                </a:lnTo>
                <a:lnTo>
                  <a:pt x="11175" y="524256"/>
                </a:lnTo>
                <a:lnTo>
                  <a:pt x="6095" y="524256"/>
                </a:lnTo>
                <a:lnTo>
                  <a:pt x="10444" y="522806"/>
                </a:lnTo>
                <a:lnTo>
                  <a:pt x="9143" y="504444"/>
                </a:lnTo>
                <a:lnTo>
                  <a:pt x="9261" y="102108"/>
                </a:lnTo>
                <a:lnTo>
                  <a:pt x="10667" y="83820"/>
                </a:lnTo>
                <a:lnTo>
                  <a:pt x="16255" y="67056"/>
                </a:lnTo>
                <a:lnTo>
                  <a:pt x="15239" y="67056"/>
                </a:lnTo>
                <a:lnTo>
                  <a:pt x="12191" y="64008"/>
                </a:lnTo>
                <a:lnTo>
                  <a:pt x="16902" y="64008"/>
                </a:lnTo>
                <a:lnTo>
                  <a:pt x="24383" y="50292"/>
                </a:lnTo>
                <a:lnTo>
                  <a:pt x="35356" y="36576"/>
                </a:lnTo>
                <a:lnTo>
                  <a:pt x="35051" y="36576"/>
                </a:lnTo>
                <a:lnTo>
                  <a:pt x="33527" y="33528"/>
                </a:lnTo>
                <a:lnTo>
                  <a:pt x="38861" y="33528"/>
                </a:lnTo>
                <a:lnTo>
                  <a:pt x="50291" y="24384"/>
                </a:lnTo>
                <a:lnTo>
                  <a:pt x="65531" y="16071"/>
                </a:lnTo>
                <a:lnTo>
                  <a:pt x="65531" y="12192"/>
                </a:lnTo>
                <a:lnTo>
                  <a:pt x="80390" y="12192"/>
                </a:lnTo>
                <a:lnTo>
                  <a:pt x="85343" y="10668"/>
                </a:lnTo>
                <a:lnTo>
                  <a:pt x="105155" y="9144"/>
                </a:lnTo>
                <a:lnTo>
                  <a:pt x="828039" y="9144"/>
                </a:lnTo>
                <a:lnTo>
                  <a:pt x="829056" y="6096"/>
                </a:lnTo>
                <a:lnTo>
                  <a:pt x="842771" y="6096"/>
                </a:lnTo>
                <a:lnTo>
                  <a:pt x="829056" y="1524"/>
                </a:lnTo>
                <a:lnTo>
                  <a:pt x="827532" y="1524"/>
                </a:lnTo>
                <a:lnTo>
                  <a:pt x="807719" y="0"/>
                </a:lnTo>
                <a:close/>
              </a:path>
              <a:path w="913130" h="608329">
                <a:moveTo>
                  <a:pt x="845819" y="589788"/>
                </a:moveTo>
                <a:lnTo>
                  <a:pt x="827532" y="595884"/>
                </a:lnTo>
                <a:lnTo>
                  <a:pt x="827606" y="596107"/>
                </a:lnTo>
                <a:lnTo>
                  <a:pt x="829056" y="595884"/>
                </a:lnTo>
                <a:lnTo>
                  <a:pt x="854456" y="595884"/>
                </a:lnTo>
                <a:lnTo>
                  <a:pt x="857250" y="594360"/>
                </a:lnTo>
                <a:lnTo>
                  <a:pt x="847344" y="594360"/>
                </a:lnTo>
                <a:lnTo>
                  <a:pt x="844295" y="591312"/>
                </a:lnTo>
                <a:lnTo>
                  <a:pt x="846015" y="590374"/>
                </a:lnTo>
                <a:lnTo>
                  <a:pt x="845819" y="589788"/>
                </a:lnTo>
                <a:close/>
              </a:path>
              <a:path w="913130" h="608329">
                <a:moveTo>
                  <a:pt x="65531" y="590480"/>
                </a:moveTo>
                <a:lnTo>
                  <a:pt x="65531" y="594360"/>
                </a:lnTo>
                <a:lnTo>
                  <a:pt x="67055" y="591312"/>
                </a:lnTo>
                <a:lnTo>
                  <a:pt x="65531" y="590480"/>
                </a:lnTo>
                <a:close/>
              </a:path>
              <a:path w="913130" h="608329">
                <a:moveTo>
                  <a:pt x="65531" y="589788"/>
                </a:moveTo>
                <a:lnTo>
                  <a:pt x="65531" y="590480"/>
                </a:lnTo>
                <a:lnTo>
                  <a:pt x="67055" y="591312"/>
                </a:lnTo>
                <a:lnTo>
                  <a:pt x="65531" y="594360"/>
                </a:lnTo>
                <a:lnTo>
                  <a:pt x="80391" y="594360"/>
                </a:lnTo>
                <a:lnTo>
                  <a:pt x="65531" y="589788"/>
                </a:lnTo>
                <a:close/>
              </a:path>
              <a:path w="913130" h="608329">
                <a:moveTo>
                  <a:pt x="846015" y="590374"/>
                </a:moveTo>
                <a:lnTo>
                  <a:pt x="844295" y="591312"/>
                </a:lnTo>
                <a:lnTo>
                  <a:pt x="847344" y="594360"/>
                </a:lnTo>
                <a:lnTo>
                  <a:pt x="846015" y="590374"/>
                </a:lnTo>
                <a:close/>
              </a:path>
              <a:path w="913130" h="608329">
                <a:moveTo>
                  <a:pt x="875453" y="570653"/>
                </a:moveTo>
                <a:lnTo>
                  <a:pt x="861060" y="582168"/>
                </a:lnTo>
                <a:lnTo>
                  <a:pt x="846015" y="590374"/>
                </a:lnTo>
                <a:lnTo>
                  <a:pt x="847344" y="594360"/>
                </a:lnTo>
                <a:lnTo>
                  <a:pt x="857250" y="594360"/>
                </a:lnTo>
                <a:lnTo>
                  <a:pt x="865632" y="589788"/>
                </a:lnTo>
                <a:lnTo>
                  <a:pt x="880871" y="577596"/>
                </a:lnTo>
                <a:lnTo>
                  <a:pt x="882395" y="576072"/>
                </a:lnTo>
                <a:lnTo>
                  <a:pt x="883615" y="574548"/>
                </a:lnTo>
                <a:lnTo>
                  <a:pt x="879347" y="574548"/>
                </a:lnTo>
                <a:lnTo>
                  <a:pt x="874776" y="571500"/>
                </a:lnTo>
                <a:lnTo>
                  <a:pt x="875453" y="570653"/>
                </a:lnTo>
                <a:close/>
              </a:path>
              <a:path w="913130" h="608329">
                <a:moveTo>
                  <a:pt x="35051" y="569976"/>
                </a:moveTo>
                <a:lnTo>
                  <a:pt x="33527" y="574548"/>
                </a:lnTo>
                <a:lnTo>
                  <a:pt x="36575" y="571500"/>
                </a:lnTo>
                <a:lnTo>
                  <a:pt x="35898" y="570653"/>
                </a:lnTo>
                <a:lnTo>
                  <a:pt x="35051" y="569976"/>
                </a:lnTo>
                <a:close/>
              </a:path>
              <a:path w="913130" h="608329">
                <a:moveTo>
                  <a:pt x="35898" y="570653"/>
                </a:moveTo>
                <a:lnTo>
                  <a:pt x="36575" y="571500"/>
                </a:lnTo>
                <a:lnTo>
                  <a:pt x="33527" y="574548"/>
                </a:lnTo>
                <a:lnTo>
                  <a:pt x="40766" y="574548"/>
                </a:lnTo>
                <a:lnTo>
                  <a:pt x="35898" y="570653"/>
                </a:lnTo>
                <a:close/>
              </a:path>
              <a:path w="913130" h="608329">
                <a:moveTo>
                  <a:pt x="876300" y="569976"/>
                </a:moveTo>
                <a:lnTo>
                  <a:pt x="875453" y="570653"/>
                </a:lnTo>
                <a:lnTo>
                  <a:pt x="874776" y="571500"/>
                </a:lnTo>
                <a:lnTo>
                  <a:pt x="879347" y="574548"/>
                </a:lnTo>
                <a:lnTo>
                  <a:pt x="876300" y="569976"/>
                </a:lnTo>
                <a:close/>
              </a:path>
              <a:path w="913130" h="608329">
                <a:moveTo>
                  <a:pt x="887272" y="569976"/>
                </a:moveTo>
                <a:lnTo>
                  <a:pt x="876300" y="569976"/>
                </a:lnTo>
                <a:lnTo>
                  <a:pt x="879347" y="574548"/>
                </a:lnTo>
                <a:lnTo>
                  <a:pt x="883615" y="574548"/>
                </a:lnTo>
                <a:lnTo>
                  <a:pt x="887272" y="569976"/>
                </a:lnTo>
                <a:close/>
              </a:path>
              <a:path w="913130" h="608329">
                <a:moveTo>
                  <a:pt x="35356" y="569976"/>
                </a:moveTo>
                <a:lnTo>
                  <a:pt x="35051" y="569976"/>
                </a:lnTo>
                <a:lnTo>
                  <a:pt x="35898" y="570653"/>
                </a:lnTo>
                <a:lnTo>
                  <a:pt x="35356" y="569976"/>
                </a:lnTo>
                <a:close/>
              </a:path>
              <a:path w="913130" h="608329">
                <a:moveTo>
                  <a:pt x="895174" y="541215"/>
                </a:moveTo>
                <a:lnTo>
                  <a:pt x="886968" y="556260"/>
                </a:lnTo>
                <a:lnTo>
                  <a:pt x="875453" y="570653"/>
                </a:lnTo>
                <a:lnTo>
                  <a:pt x="876300" y="569976"/>
                </a:lnTo>
                <a:lnTo>
                  <a:pt x="887272" y="569976"/>
                </a:lnTo>
                <a:lnTo>
                  <a:pt x="894588" y="560832"/>
                </a:lnTo>
                <a:lnTo>
                  <a:pt x="903732" y="544068"/>
                </a:lnTo>
                <a:lnTo>
                  <a:pt x="903732" y="542544"/>
                </a:lnTo>
                <a:lnTo>
                  <a:pt x="899160" y="542544"/>
                </a:lnTo>
                <a:lnTo>
                  <a:pt x="895174" y="541215"/>
                </a:lnTo>
                <a:close/>
              </a:path>
              <a:path w="913130" h="608329">
                <a:moveTo>
                  <a:pt x="15239" y="539496"/>
                </a:moveTo>
                <a:lnTo>
                  <a:pt x="12191" y="542544"/>
                </a:lnTo>
                <a:lnTo>
                  <a:pt x="16177" y="541215"/>
                </a:lnTo>
                <a:lnTo>
                  <a:pt x="15239" y="539496"/>
                </a:lnTo>
                <a:close/>
              </a:path>
              <a:path w="913130" h="608329">
                <a:moveTo>
                  <a:pt x="16177" y="541215"/>
                </a:moveTo>
                <a:lnTo>
                  <a:pt x="12191" y="542544"/>
                </a:lnTo>
                <a:lnTo>
                  <a:pt x="16902" y="542544"/>
                </a:lnTo>
                <a:lnTo>
                  <a:pt x="16177" y="541215"/>
                </a:lnTo>
                <a:close/>
              </a:path>
              <a:path w="913130" h="608329">
                <a:moveTo>
                  <a:pt x="896112" y="539496"/>
                </a:moveTo>
                <a:lnTo>
                  <a:pt x="895174" y="541215"/>
                </a:lnTo>
                <a:lnTo>
                  <a:pt x="899160" y="542544"/>
                </a:lnTo>
                <a:lnTo>
                  <a:pt x="896112" y="539496"/>
                </a:lnTo>
                <a:close/>
              </a:path>
              <a:path w="913130" h="608329">
                <a:moveTo>
                  <a:pt x="904747" y="539496"/>
                </a:moveTo>
                <a:lnTo>
                  <a:pt x="896112" y="539496"/>
                </a:lnTo>
                <a:lnTo>
                  <a:pt x="899160" y="542544"/>
                </a:lnTo>
                <a:lnTo>
                  <a:pt x="903732" y="542544"/>
                </a:lnTo>
                <a:lnTo>
                  <a:pt x="904747" y="539496"/>
                </a:lnTo>
                <a:close/>
              </a:path>
              <a:path w="913130" h="608329">
                <a:moveTo>
                  <a:pt x="16255" y="539496"/>
                </a:moveTo>
                <a:lnTo>
                  <a:pt x="15239" y="539496"/>
                </a:lnTo>
                <a:lnTo>
                  <a:pt x="16177" y="541215"/>
                </a:lnTo>
                <a:lnTo>
                  <a:pt x="16763" y="541020"/>
                </a:lnTo>
                <a:lnTo>
                  <a:pt x="16255" y="539496"/>
                </a:lnTo>
                <a:close/>
              </a:path>
              <a:path w="913130" h="608329">
                <a:moveTo>
                  <a:pt x="900683" y="522732"/>
                </a:moveTo>
                <a:lnTo>
                  <a:pt x="894588" y="541020"/>
                </a:lnTo>
                <a:lnTo>
                  <a:pt x="895174" y="541215"/>
                </a:lnTo>
                <a:lnTo>
                  <a:pt x="896112" y="539496"/>
                </a:lnTo>
                <a:lnTo>
                  <a:pt x="904747" y="539496"/>
                </a:lnTo>
                <a:lnTo>
                  <a:pt x="909828" y="524256"/>
                </a:lnTo>
                <a:lnTo>
                  <a:pt x="900683" y="524256"/>
                </a:lnTo>
                <a:lnTo>
                  <a:pt x="900683" y="522732"/>
                </a:lnTo>
                <a:close/>
              </a:path>
              <a:path w="913130" h="608329">
                <a:moveTo>
                  <a:pt x="10553" y="522770"/>
                </a:moveTo>
                <a:lnTo>
                  <a:pt x="6095" y="524256"/>
                </a:lnTo>
                <a:lnTo>
                  <a:pt x="10667" y="524256"/>
                </a:lnTo>
                <a:lnTo>
                  <a:pt x="10553" y="522770"/>
                </a:lnTo>
                <a:close/>
              </a:path>
              <a:path w="913130" h="608329">
                <a:moveTo>
                  <a:pt x="10667" y="522732"/>
                </a:moveTo>
                <a:lnTo>
                  <a:pt x="10667" y="524256"/>
                </a:lnTo>
                <a:lnTo>
                  <a:pt x="11175" y="524256"/>
                </a:lnTo>
                <a:lnTo>
                  <a:pt x="10667" y="522732"/>
                </a:lnTo>
                <a:close/>
              </a:path>
              <a:path w="913130" h="608329">
                <a:moveTo>
                  <a:pt x="900907" y="522806"/>
                </a:moveTo>
                <a:lnTo>
                  <a:pt x="900683" y="524256"/>
                </a:lnTo>
                <a:lnTo>
                  <a:pt x="905256" y="524256"/>
                </a:lnTo>
                <a:lnTo>
                  <a:pt x="900907" y="522806"/>
                </a:lnTo>
                <a:close/>
              </a:path>
              <a:path w="913130" h="608329">
                <a:moveTo>
                  <a:pt x="895174" y="65336"/>
                </a:moveTo>
                <a:lnTo>
                  <a:pt x="894588" y="65532"/>
                </a:lnTo>
                <a:lnTo>
                  <a:pt x="900683" y="83820"/>
                </a:lnTo>
                <a:lnTo>
                  <a:pt x="903732" y="103632"/>
                </a:lnTo>
                <a:lnTo>
                  <a:pt x="903732" y="504444"/>
                </a:lnTo>
                <a:lnTo>
                  <a:pt x="900907" y="522806"/>
                </a:lnTo>
                <a:lnTo>
                  <a:pt x="905256" y="524256"/>
                </a:lnTo>
                <a:lnTo>
                  <a:pt x="909828" y="524256"/>
                </a:lnTo>
                <a:lnTo>
                  <a:pt x="909828" y="522732"/>
                </a:lnTo>
                <a:lnTo>
                  <a:pt x="912876" y="502920"/>
                </a:lnTo>
                <a:lnTo>
                  <a:pt x="912876" y="102108"/>
                </a:lnTo>
                <a:lnTo>
                  <a:pt x="909828" y="82296"/>
                </a:lnTo>
                <a:lnTo>
                  <a:pt x="904747" y="67056"/>
                </a:lnTo>
                <a:lnTo>
                  <a:pt x="896112" y="67056"/>
                </a:lnTo>
                <a:lnTo>
                  <a:pt x="895174" y="65336"/>
                </a:lnTo>
                <a:close/>
              </a:path>
              <a:path w="913130" h="608329">
                <a:moveTo>
                  <a:pt x="12191" y="64008"/>
                </a:moveTo>
                <a:lnTo>
                  <a:pt x="15239" y="67056"/>
                </a:lnTo>
                <a:lnTo>
                  <a:pt x="16177" y="65336"/>
                </a:lnTo>
                <a:lnTo>
                  <a:pt x="12191" y="64008"/>
                </a:lnTo>
                <a:close/>
              </a:path>
              <a:path w="913130" h="608329">
                <a:moveTo>
                  <a:pt x="16177" y="65336"/>
                </a:moveTo>
                <a:lnTo>
                  <a:pt x="15239" y="67056"/>
                </a:lnTo>
                <a:lnTo>
                  <a:pt x="16255" y="67056"/>
                </a:lnTo>
                <a:lnTo>
                  <a:pt x="16763" y="65532"/>
                </a:lnTo>
                <a:lnTo>
                  <a:pt x="16177" y="65336"/>
                </a:lnTo>
                <a:close/>
              </a:path>
              <a:path w="913130" h="608329">
                <a:moveTo>
                  <a:pt x="899160" y="64008"/>
                </a:moveTo>
                <a:lnTo>
                  <a:pt x="895174" y="65336"/>
                </a:lnTo>
                <a:lnTo>
                  <a:pt x="896112" y="67056"/>
                </a:lnTo>
                <a:lnTo>
                  <a:pt x="899160" y="64008"/>
                </a:lnTo>
                <a:close/>
              </a:path>
              <a:path w="913130" h="608329">
                <a:moveTo>
                  <a:pt x="903732" y="64008"/>
                </a:moveTo>
                <a:lnTo>
                  <a:pt x="899160" y="64008"/>
                </a:lnTo>
                <a:lnTo>
                  <a:pt x="896112" y="67056"/>
                </a:lnTo>
                <a:lnTo>
                  <a:pt x="904747" y="67056"/>
                </a:lnTo>
                <a:lnTo>
                  <a:pt x="903732" y="64008"/>
                </a:lnTo>
                <a:close/>
              </a:path>
              <a:path w="913130" h="608329">
                <a:moveTo>
                  <a:pt x="16902" y="64008"/>
                </a:moveTo>
                <a:lnTo>
                  <a:pt x="12191" y="64008"/>
                </a:lnTo>
                <a:lnTo>
                  <a:pt x="16177" y="65336"/>
                </a:lnTo>
                <a:lnTo>
                  <a:pt x="16902" y="64008"/>
                </a:lnTo>
                <a:close/>
              </a:path>
              <a:path w="913130" h="608329">
                <a:moveTo>
                  <a:pt x="875453" y="35898"/>
                </a:moveTo>
                <a:lnTo>
                  <a:pt x="886968" y="50292"/>
                </a:lnTo>
                <a:lnTo>
                  <a:pt x="895174" y="65336"/>
                </a:lnTo>
                <a:lnTo>
                  <a:pt x="899160" y="64008"/>
                </a:lnTo>
                <a:lnTo>
                  <a:pt x="903732" y="64008"/>
                </a:lnTo>
                <a:lnTo>
                  <a:pt x="903732" y="62484"/>
                </a:lnTo>
                <a:lnTo>
                  <a:pt x="894588" y="45720"/>
                </a:lnTo>
                <a:lnTo>
                  <a:pt x="887272" y="36576"/>
                </a:lnTo>
                <a:lnTo>
                  <a:pt x="876300" y="36576"/>
                </a:lnTo>
                <a:lnTo>
                  <a:pt x="875453" y="35898"/>
                </a:lnTo>
                <a:close/>
              </a:path>
              <a:path w="913130" h="608329">
                <a:moveTo>
                  <a:pt x="33527" y="33528"/>
                </a:moveTo>
                <a:lnTo>
                  <a:pt x="35051" y="36576"/>
                </a:lnTo>
                <a:lnTo>
                  <a:pt x="35898" y="35898"/>
                </a:lnTo>
                <a:lnTo>
                  <a:pt x="36575" y="35052"/>
                </a:lnTo>
                <a:lnTo>
                  <a:pt x="33527" y="33528"/>
                </a:lnTo>
                <a:close/>
              </a:path>
              <a:path w="913130" h="608329">
                <a:moveTo>
                  <a:pt x="35898" y="35898"/>
                </a:moveTo>
                <a:lnTo>
                  <a:pt x="35051" y="36576"/>
                </a:lnTo>
                <a:lnTo>
                  <a:pt x="35356" y="36576"/>
                </a:lnTo>
                <a:lnTo>
                  <a:pt x="35898" y="35898"/>
                </a:lnTo>
                <a:close/>
              </a:path>
              <a:path w="913130" h="608329">
                <a:moveTo>
                  <a:pt x="879347" y="33528"/>
                </a:moveTo>
                <a:lnTo>
                  <a:pt x="874776" y="35052"/>
                </a:lnTo>
                <a:lnTo>
                  <a:pt x="875453" y="35898"/>
                </a:lnTo>
                <a:lnTo>
                  <a:pt x="876300" y="36576"/>
                </a:lnTo>
                <a:lnTo>
                  <a:pt x="879347" y="33528"/>
                </a:lnTo>
                <a:close/>
              </a:path>
              <a:path w="913130" h="608329">
                <a:moveTo>
                  <a:pt x="884834" y="33528"/>
                </a:moveTo>
                <a:lnTo>
                  <a:pt x="879347" y="33528"/>
                </a:lnTo>
                <a:lnTo>
                  <a:pt x="876300" y="36576"/>
                </a:lnTo>
                <a:lnTo>
                  <a:pt x="887272" y="36576"/>
                </a:lnTo>
                <a:lnTo>
                  <a:pt x="884834" y="33528"/>
                </a:lnTo>
                <a:close/>
              </a:path>
              <a:path w="913130" h="608329">
                <a:moveTo>
                  <a:pt x="38861" y="33528"/>
                </a:moveTo>
                <a:lnTo>
                  <a:pt x="33527" y="33528"/>
                </a:lnTo>
                <a:lnTo>
                  <a:pt x="36575" y="35052"/>
                </a:lnTo>
                <a:lnTo>
                  <a:pt x="35898" y="35898"/>
                </a:lnTo>
                <a:lnTo>
                  <a:pt x="38861" y="33528"/>
                </a:lnTo>
                <a:close/>
              </a:path>
              <a:path w="913130" h="608329">
                <a:moveTo>
                  <a:pt x="857250" y="12192"/>
                </a:moveTo>
                <a:lnTo>
                  <a:pt x="847344" y="12192"/>
                </a:lnTo>
                <a:lnTo>
                  <a:pt x="846015" y="16177"/>
                </a:lnTo>
                <a:lnTo>
                  <a:pt x="861060" y="24384"/>
                </a:lnTo>
                <a:lnTo>
                  <a:pt x="875453" y="35898"/>
                </a:lnTo>
                <a:lnTo>
                  <a:pt x="874776" y="35052"/>
                </a:lnTo>
                <a:lnTo>
                  <a:pt x="879347" y="33528"/>
                </a:lnTo>
                <a:lnTo>
                  <a:pt x="884834" y="33528"/>
                </a:lnTo>
                <a:lnTo>
                  <a:pt x="882395" y="30480"/>
                </a:lnTo>
                <a:lnTo>
                  <a:pt x="880871" y="28956"/>
                </a:lnTo>
                <a:lnTo>
                  <a:pt x="865632" y="16764"/>
                </a:lnTo>
                <a:lnTo>
                  <a:pt x="857250" y="12192"/>
                </a:lnTo>
                <a:close/>
              </a:path>
              <a:path w="913130" h="608329">
                <a:moveTo>
                  <a:pt x="80390" y="12192"/>
                </a:moveTo>
                <a:lnTo>
                  <a:pt x="65531" y="12192"/>
                </a:lnTo>
                <a:lnTo>
                  <a:pt x="67055" y="15240"/>
                </a:lnTo>
                <a:lnTo>
                  <a:pt x="65531" y="16071"/>
                </a:lnTo>
                <a:lnTo>
                  <a:pt x="65531" y="16764"/>
                </a:lnTo>
                <a:lnTo>
                  <a:pt x="80390" y="12192"/>
                </a:lnTo>
                <a:close/>
              </a:path>
              <a:path w="913130" h="608329">
                <a:moveTo>
                  <a:pt x="842771" y="6096"/>
                </a:moveTo>
                <a:lnTo>
                  <a:pt x="829056" y="6096"/>
                </a:lnTo>
                <a:lnTo>
                  <a:pt x="829056" y="10668"/>
                </a:lnTo>
                <a:lnTo>
                  <a:pt x="827532" y="10668"/>
                </a:lnTo>
                <a:lnTo>
                  <a:pt x="845819" y="16764"/>
                </a:lnTo>
                <a:lnTo>
                  <a:pt x="846015" y="16177"/>
                </a:lnTo>
                <a:lnTo>
                  <a:pt x="844295" y="15240"/>
                </a:lnTo>
                <a:lnTo>
                  <a:pt x="847344" y="12192"/>
                </a:lnTo>
                <a:lnTo>
                  <a:pt x="857250" y="12192"/>
                </a:lnTo>
                <a:lnTo>
                  <a:pt x="854456" y="10668"/>
                </a:lnTo>
                <a:lnTo>
                  <a:pt x="829056" y="10668"/>
                </a:lnTo>
                <a:lnTo>
                  <a:pt x="827570" y="10553"/>
                </a:lnTo>
                <a:lnTo>
                  <a:pt x="854246" y="10553"/>
                </a:lnTo>
                <a:lnTo>
                  <a:pt x="848868" y="7620"/>
                </a:lnTo>
                <a:lnTo>
                  <a:pt x="847344" y="7620"/>
                </a:lnTo>
                <a:lnTo>
                  <a:pt x="842771" y="6096"/>
                </a:lnTo>
                <a:close/>
              </a:path>
              <a:path w="913130" h="608329">
                <a:moveTo>
                  <a:pt x="847344" y="12192"/>
                </a:moveTo>
                <a:lnTo>
                  <a:pt x="844295" y="15240"/>
                </a:lnTo>
                <a:lnTo>
                  <a:pt x="846015" y="16177"/>
                </a:lnTo>
                <a:lnTo>
                  <a:pt x="847344" y="12192"/>
                </a:lnTo>
                <a:close/>
              </a:path>
              <a:path w="913130" h="608329">
                <a:moveTo>
                  <a:pt x="65531" y="12192"/>
                </a:moveTo>
                <a:lnTo>
                  <a:pt x="65531" y="16071"/>
                </a:lnTo>
                <a:lnTo>
                  <a:pt x="67055" y="15240"/>
                </a:lnTo>
                <a:lnTo>
                  <a:pt x="65531" y="12192"/>
                </a:lnTo>
                <a:close/>
              </a:path>
              <a:path w="913130" h="608329">
                <a:moveTo>
                  <a:pt x="829056" y="6096"/>
                </a:moveTo>
                <a:lnTo>
                  <a:pt x="827570" y="10553"/>
                </a:lnTo>
                <a:lnTo>
                  <a:pt x="829056" y="10668"/>
                </a:lnTo>
                <a:lnTo>
                  <a:pt x="829056" y="6096"/>
                </a:lnTo>
                <a:close/>
              </a:path>
              <a:path w="913130" h="608329">
                <a:moveTo>
                  <a:pt x="828039" y="9144"/>
                </a:moveTo>
                <a:lnTo>
                  <a:pt x="809243" y="9144"/>
                </a:lnTo>
                <a:lnTo>
                  <a:pt x="827570" y="10553"/>
                </a:lnTo>
                <a:lnTo>
                  <a:pt x="828039" y="9144"/>
                </a:lnTo>
                <a:close/>
              </a:path>
            </a:pathLst>
          </a:custGeom>
          <a:solidFill>
            <a:srgbClr val="000000"/>
          </a:solidFill>
        </p:spPr>
        <p:txBody>
          <a:bodyPr wrap="square" lIns="0" tIns="0" rIns="0" bIns="0" rtlCol="0"/>
          <a:lstStyle/>
          <a:p/>
        </p:txBody>
      </p:sp>
      <p:sp>
        <p:nvSpPr>
          <p:cNvPr id="78" name="object 78"/>
          <p:cNvSpPr txBox="1"/>
          <p:nvPr/>
        </p:nvSpPr>
        <p:spPr>
          <a:xfrm>
            <a:off x="1201737" y="8769901"/>
            <a:ext cx="754380" cy="194945"/>
          </a:xfrm>
          <a:prstGeom prst="rect">
            <a:avLst/>
          </a:prstGeom>
        </p:spPr>
        <p:txBody>
          <a:bodyPr wrap="square" lIns="0" tIns="0" rIns="0" bIns="0" rtlCol="0" vert="horz">
            <a:spAutoFit/>
          </a:bodyPr>
          <a:lstStyle/>
          <a:p>
            <a:pPr marL="12700">
              <a:lnSpc>
                <a:spcPct val="100000"/>
              </a:lnSpc>
            </a:pPr>
            <a:r>
              <a:rPr dirty="0" sz="1200" b="1">
                <a:latin typeface="Times New Roman"/>
                <a:cs typeface="Times New Roman"/>
              </a:rPr>
              <a:t>Production</a:t>
            </a:r>
            <a:endParaRPr sz="1200">
              <a:latin typeface="Times New Roman"/>
              <a:cs typeface="Times New Roman"/>
            </a:endParaRPr>
          </a:p>
        </p:txBody>
      </p:sp>
      <p:sp>
        <p:nvSpPr>
          <p:cNvPr id="84" name="object 8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197</a:t>
            </a:r>
          </a:p>
          <a:p>
            <a:pPr marL="1498600">
              <a:lnSpc>
                <a:spcPts val="1410"/>
              </a:lnSpc>
            </a:pPr>
            <a:r>
              <a:rPr dirty="0"/>
              <a:t>© Copyright </a:t>
            </a:r>
            <a:r>
              <a:rPr dirty="0" spc="-5"/>
              <a:t>Virtual University </a:t>
            </a:r>
            <a:r>
              <a:rPr dirty="0"/>
              <a:t>of</a:t>
            </a:r>
            <a:r>
              <a:rPr dirty="0" spc="-80"/>
              <a:t> </a:t>
            </a:r>
            <a:r>
              <a:rPr dirty="0" spc="-5"/>
              <a:t>Pakistan</a:t>
            </a:r>
          </a:p>
        </p:txBody>
      </p:sp>
      <p:sp>
        <p:nvSpPr>
          <p:cNvPr id="79" name="object 79"/>
          <p:cNvSpPr txBox="1"/>
          <p:nvPr/>
        </p:nvSpPr>
        <p:spPr>
          <a:xfrm>
            <a:off x="2427223" y="8687906"/>
            <a:ext cx="770255" cy="386715"/>
          </a:xfrm>
          <a:prstGeom prst="rect">
            <a:avLst/>
          </a:prstGeom>
        </p:spPr>
        <p:txBody>
          <a:bodyPr wrap="square" lIns="0" tIns="0" rIns="0" bIns="0" rtlCol="0" vert="horz">
            <a:spAutoFit/>
          </a:bodyPr>
          <a:lstStyle/>
          <a:p>
            <a:pPr marL="236220" marR="5080" indent="-223520">
              <a:lnSpc>
                <a:spcPct val="102299"/>
              </a:lnSpc>
            </a:pPr>
            <a:r>
              <a:rPr dirty="0" sz="1200" spc="-5" b="1">
                <a:latin typeface="Times New Roman"/>
                <a:cs typeface="Times New Roman"/>
              </a:rPr>
              <a:t>Acceptance  </a:t>
            </a:r>
            <a:r>
              <a:rPr dirty="0" sz="1200" b="1">
                <a:latin typeface="Times New Roman"/>
                <a:cs typeface="Times New Roman"/>
              </a:rPr>
              <a:t>Test</a:t>
            </a:r>
            <a:endParaRPr sz="1200">
              <a:latin typeface="Times New Roman"/>
              <a:cs typeface="Times New Roman"/>
            </a:endParaRPr>
          </a:p>
        </p:txBody>
      </p:sp>
      <p:sp>
        <p:nvSpPr>
          <p:cNvPr id="80" name="object 80"/>
          <p:cNvSpPr txBox="1"/>
          <p:nvPr/>
        </p:nvSpPr>
        <p:spPr>
          <a:xfrm>
            <a:off x="3028188" y="7863944"/>
            <a:ext cx="861060" cy="504190"/>
          </a:xfrm>
          <a:prstGeom prst="rect">
            <a:avLst/>
          </a:prstGeom>
        </p:spPr>
        <p:txBody>
          <a:bodyPr wrap="square" lIns="0" tIns="0" rIns="0" bIns="0" rtlCol="0" vert="horz">
            <a:spAutoFit/>
          </a:bodyPr>
          <a:lstStyle/>
          <a:p>
            <a:pPr algn="ctr" marL="62230" marR="54610">
              <a:lnSpc>
                <a:spcPct val="79200"/>
              </a:lnSpc>
            </a:pPr>
            <a:r>
              <a:rPr dirty="0" sz="1200" spc="-5" b="1">
                <a:latin typeface="Times New Roman"/>
                <a:cs typeface="Times New Roman"/>
              </a:rPr>
              <a:t>System  Integration  </a:t>
            </a:r>
            <a:r>
              <a:rPr dirty="0" sz="1200" b="1">
                <a:latin typeface="Times New Roman"/>
                <a:cs typeface="Times New Roman"/>
              </a:rPr>
              <a:t>Test</a:t>
            </a:r>
            <a:r>
              <a:rPr dirty="0" sz="1200" spc="-100" b="1">
                <a:latin typeface="Times New Roman"/>
                <a:cs typeface="Times New Roman"/>
              </a:rPr>
              <a:t> </a:t>
            </a:r>
            <a:r>
              <a:rPr dirty="0" sz="1200" b="1">
                <a:latin typeface="Times New Roman"/>
                <a:cs typeface="Times New Roman"/>
              </a:rPr>
              <a:t>Plan</a:t>
            </a:r>
            <a:endParaRPr sz="1200">
              <a:latin typeface="Times New Roman"/>
              <a:cs typeface="Times New Roman"/>
            </a:endParaRPr>
          </a:p>
        </p:txBody>
      </p:sp>
      <p:sp>
        <p:nvSpPr>
          <p:cNvPr id="81" name="object 81"/>
          <p:cNvSpPr txBox="1"/>
          <p:nvPr/>
        </p:nvSpPr>
        <p:spPr>
          <a:xfrm>
            <a:off x="4279391" y="7845038"/>
            <a:ext cx="870585" cy="488950"/>
          </a:xfrm>
          <a:prstGeom prst="rect">
            <a:avLst/>
          </a:prstGeom>
        </p:spPr>
        <p:txBody>
          <a:bodyPr wrap="square" lIns="0" tIns="0" rIns="0" bIns="0" rtlCol="0" vert="horz">
            <a:spAutoFit/>
          </a:bodyPr>
          <a:lstStyle/>
          <a:p>
            <a:pPr algn="just" marL="66675" marR="54610" indent="-5080">
              <a:lnSpc>
                <a:spcPct val="82600"/>
              </a:lnSpc>
            </a:pPr>
            <a:r>
              <a:rPr dirty="0" sz="1200" spc="-5" b="1">
                <a:latin typeface="Times New Roman"/>
                <a:cs typeface="Times New Roman"/>
              </a:rPr>
              <a:t>Sub-system  Integration  </a:t>
            </a:r>
            <a:r>
              <a:rPr dirty="0" sz="1200" b="1">
                <a:latin typeface="Times New Roman"/>
                <a:cs typeface="Times New Roman"/>
              </a:rPr>
              <a:t>Test</a:t>
            </a:r>
            <a:r>
              <a:rPr dirty="0" sz="1200" spc="-100" b="1">
                <a:latin typeface="Times New Roman"/>
                <a:cs typeface="Times New Roman"/>
              </a:rPr>
              <a:t> </a:t>
            </a:r>
            <a:r>
              <a:rPr dirty="0" sz="1200" b="1">
                <a:latin typeface="Times New Roman"/>
                <a:cs typeface="Times New Roman"/>
              </a:rPr>
              <a:t>Plan</a:t>
            </a:r>
            <a:endParaRPr sz="1200">
              <a:latin typeface="Times New Roman"/>
              <a:cs typeface="Times New Roman"/>
            </a:endParaRPr>
          </a:p>
        </p:txBody>
      </p:sp>
      <p:sp>
        <p:nvSpPr>
          <p:cNvPr id="82" name="object 82"/>
          <p:cNvSpPr txBox="1"/>
          <p:nvPr/>
        </p:nvSpPr>
        <p:spPr>
          <a:xfrm>
            <a:off x="4981447" y="8654453"/>
            <a:ext cx="787400" cy="495934"/>
          </a:xfrm>
          <a:prstGeom prst="rect">
            <a:avLst/>
          </a:prstGeom>
        </p:spPr>
        <p:txBody>
          <a:bodyPr wrap="square" lIns="0" tIns="0" rIns="0" bIns="0" rtlCol="0" vert="horz">
            <a:spAutoFit/>
          </a:bodyPr>
          <a:lstStyle/>
          <a:p>
            <a:pPr algn="ctr" marL="12700" marR="5080">
              <a:lnSpc>
                <a:spcPts val="1230"/>
              </a:lnSpc>
            </a:pPr>
            <a:r>
              <a:rPr dirty="0" sz="1200" spc="-5" b="1">
                <a:latin typeface="Times New Roman"/>
                <a:cs typeface="Times New Roman"/>
              </a:rPr>
              <a:t>Sub-</a:t>
            </a:r>
            <a:r>
              <a:rPr dirty="0" sz="1200" spc="-250" b="1">
                <a:latin typeface="Times New Roman"/>
                <a:cs typeface="Times New Roman"/>
              </a:rPr>
              <a:t> </a:t>
            </a:r>
            <a:r>
              <a:rPr dirty="0" sz="1200" spc="-5" b="1">
                <a:latin typeface="Times New Roman"/>
                <a:cs typeface="Times New Roman"/>
              </a:rPr>
              <a:t>system  Integration</a:t>
            </a:r>
            <a:endParaRPr sz="1200">
              <a:latin typeface="Times New Roman"/>
              <a:cs typeface="Times New Roman"/>
            </a:endParaRPr>
          </a:p>
          <a:p>
            <a:pPr algn="ctr" marR="87630">
              <a:lnSpc>
                <a:spcPts val="1350"/>
              </a:lnSpc>
            </a:pPr>
            <a:r>
              <a:rPr dirty="0" sz="1200" b="1">
                <a:latin typeface="Times New Roman"/>
                <a:cs typeface="Times New Roman"/>
              </a:rPr>
              <a:t>Test</a:t>
            </a:r>
            <a:endParaRPr sz="1200">
              <a:latin typeface="Times New Roman"/>
              <a:cs typeface="Times New Roman"/>
            </a:endParaRPr>
          </a:p>
        </p:txBody>
      </p:sp>
      <p:sp>
        <p:nvSpPr>
          <p:cNvPr id="83" name="object 83"/>
          <p:cNvSpPr txBox="1"/>
          <p:nvPr/>
        </p:nvSpPr>
        <p:spPr>
          <a:xfrm>
            <a:off x="3683000" y="8610765"/>
            <a:ext cx="762000" cy="533400"/>
          </a:xfrm>
          <a:prstGeom prst="rect">
            <a:avLst/>
          </a:prstGeom>
        </p:spPr>
        <p:txBody>
          <a:bodyPr wrap="square" lIns="0" tIns="0" rIns="0" bIns="0" rtlCol="0" vert="horz">
            <a:spAutoFit/>
          </a:bodyPr>
          <a:lstStyle/>
          <a:p>
            <a:pPr algn="ctr" marL="12700" marR="5080">
              <a:lnSpc>
                <a:spcPct val="95000"/>
              </a:lnSpc>
            </a:pPr>
            <a:r>
              <a:rPr dirty="0" sz="1200" spc="-5" b="1">
                <a:latin typeface="Times New Roman"/>
                <a:cs typeface="Times New Roman"/>
              </a:rPr>
              <a:t>System  Integration  </a:t>
            </a:r>
            <a:r>
              <a:rPr dirty="0" sz="1200" b="1">
                <a:latin typeface="Times New Roman"/>
                <a:cs typeface="Times New Roman"/>
              </a:rPr>
              <a:t>Test</a:t>
            </a:r>
            <a:endParaRPr sz="1200">
              <a:latin typeface="Times New Roman"/>
              <a:cs typeface="Times New Roman"/>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3070" cy="7967345"/>
          </a:xfrm>
          <a:prstGeom prst="rect">
            <a:avLst/>
          </a:prstGeom>
        </p:spPr>
        <p:txBody>
          <a:bodyPr wrap="square" lIns="0" tIns="0" rIns="0" bIns="0" rtlCol="0" vert="horz">
            <a:spAutoFit/>
          </a:bodyPr>
          <a:lstStyle/>
          <a:p>
            <a:pPr algn="just" marL="12700">
              <a:lnSpc>
                <a:spcPct val="100000"/>
              </a:lnSpc>
            </a:pPr>
            <a:r>
              <a:rPr dirty="0" sz="1200" spc="-5">
                <a:latin typeface="Times New Roman"/>
                <a:cs typeface="Times New Roman"/>
              </a:rPr>
              <a:t>Software </a:t>
            </a:r>
            <a:r>
              <a:rPr dirty="0" sz="1200">
                <a:latin typeface="Times New Roman"/>
                <a:cs typeface="Times New Roman"/>
              </a:rPr>
              <a:t>development process</a:t>
            </a:r>
            <a:r>
              <a:rPr dirty="0" sz="1200" spc="-90">
                <a:latin typeface="Times New Roman"/>
                <a:cs typeface="Times New Roman"/>
              </a:rPr>
              <a:t> </a:t>
            </a:r>
            <a:r>
              <a:rPr dirty="0" sz="1200">
                <a:latin typeface="Times New Roman"/>
                <a:cs typeface="Times New Roman"/>
              </a:rPr>
              <a:t>diagram</a:t>
            </a:r>
            <a:endParaRPr sz="1200">
              <a:latin typeface="Times New Roman"/>
              <a:cs typeface="Times New Roman"/>
            </a:endParaRPr>
          </a:p>
          <a:p>
            <a:pPr algn="just" marL="12700">
              <a:lnSpc>
                <a:spcPts val="2105"/>
              </a:lnSpc>
              <a:spcBef>
                <a:spcPts val="60"/>
              </a:spcBef>
            </a:pPr>
            <a:r>
              <a:rPr dirty="0" sz="1800" spc="-5">
                <a:latin typeface="Tahoma"/>
                <a:cs typeface="Tahoma"/>
              </a:rPr>
              <a:t>Description </a:t>
            </a:r>
            <a:r>
              <a:rPr dirty="0" sz="1800">
                <a:latin typeface="Tahoma"/>
                <a:cs typeface="Tahoma"/>
              </a:rPr>
              <a:t>of </a:t>
            </a:r>
            <a:r>
              <a:rPr dirty="0" sz="1800" spc="-5">
                <a:latin typeface="Tahoma"/>
                <a:cs typeface="Tahoma"/>
              </a:rPr>
              <a:t>testing</a:t>
            </a:r>
            <a:r>
              <a:rPr dirty="0" sz="1800" spc="-70">
                <a:latin typeface="Tahoma"/>
                <a:cs typeface="Tahoma"/>
              </a:rPr>
              <a:t> </a:t>
            </a:r>
            <a:r>
              <a:rPr dirty="0" sz="1800">
                <a:latin typeface="Tahoma"/>
                <a:cs typeface="Tahoma"/>
              </a:rPr>
              <a:t>phases</a:t>
            </a:r>
            <a:endParaRPr sz="1800">
              <a:latin typeface="Tahoma"/>
              <a:cs typeface="Tahoma"/>
            </a:endParaRPr>
          </a:p>
          <a:p>
            <a:pPr marL="469900" indent="-228600">
              <a:lnSpc>
                <a:spcPts val="1355"/>
              </a:lnSpc>
              <a:buChar char="•"/>
              <a:tabLst>
                <a:tab pos="469265" algn="l"/>
                <a:tab pos="469900" algn="l"/>
              </a:tabLst>
            </a:pPr>
            <a:r>
              <a:rPr dirty="0" sz="1200" spc="-5">
                <a:latin typeface="Times New Roman"/>
                <a:cs typeface="Times New Roman"/>
              </a:rPr>
              <a:t>Unit </a:t>
            </a:r>
            <a:r>
              <a:rPr dirty="0" sz="1200">
                <a:latin typeface="Times New Roman"/>
                <a:cs typeface="Times New Roman"/>
              </a:rPr>
              <a:t>testing – testing individual components independent of other</a:t>
            </a:r>
            <a:r>
              <a:rPr dirty="0" sz="1200" spc="-114">
                <a:latin typeface="Times New Roman"/>
                <a:cs typeface="Times New Roman"/>
              </a:rPr>
              <a:t> </a:t>
            </a:r>
            <a:r>
              <a:rPr dirty="0" sz="1200">
                <a:latin typeface="Times New Roman"/>
                <a:cs typeface="Times New Roman"/>
              </a:rPr>
              <a:t>components.</a:t>
            </a:r>
            <a:endParaRPr sz="1200">
              <a:latin typeface="Times New Roman"/>
              <a:cs typeface="Times New Roman"/>
            </a:endParaRPr>
          </a:p>
          <a:p>
            <a:pPr marL="469900" marR="6350" indent="-228600">
              <a:lnSpc>
                <a:spcPts val="1380"/>
              </a:lnSpc>
              <a:spcBef>
                <a:spcPts val="65"/>
              </a:spcBef>
              <a:buChar char="•"/>
              <a:tabLst>
                <a:tab pos="469265" algn="l"/>
                <a:tab pos="469900" algn="l"/>
              </a:tabLst>
            </a:pPr>
            <a:r>
              <a:rPr dirty="0" sz="1200" spc="-5">
                <a:latin typeface="Times New Roman"/>
                <a:cs typeface="Times New Roman"/>
              </a:rPr>
              <a:t>Module </a:t>
            </a:r>
            <a:r>
              <a:rPr dirty="0" sz="1200">
                <a:latin typeface="Times New Roman"/>
                <a:cs typeface="Times New Roman"/>
              </a:rPr>
              <a:t>testing – testing a collection of dependent components – a module  encapsulates related components </a:t>
            </a:r>
            <a:r>
              <a:rPr dirty="0" sz="1200" spc="-5">
                <a:latin typeface="Times New Roman"/>
                <a:cs typeface="Times New Roman"/>
              </a:rPr>
              <a:t>so </a:t>
            </a:r>
            <a:r>
              <a:rPr dirty="0" sz="1200">
                <a:latin typeface="Times New Roman"/>
                <a:cs typeface="Times New Roman"/>
              </a:rPr>
              <a:t>it can be tested</a:t>
            </a:r>
            <a:r>
              <a:rPr dirty="0" sz="1200" spc="-110">
                <a:latin typeface="Times New Roman"/>
                <a:cs typeface="Times New Roman"/>
              </a:rPr>
              <a:t> </a:t>
            </a:r>
            <a:r>
              <a:rPr dirty="0" sz="1200">
                <a:latin typeface="Times New Roman"/>
                <a:cs typeface="Times New Roman"/>
              </a:rPr>
              <a:t>independently.</a:t>
            </a:r>
            <a:endParaRPr sz="1200">
              <a:latin typeface="Times New Roman"/>
              <a:cs typeface="Times New Roman"/>
            </a:endParaRPr>
          </a:p>
          <a:p>
            <a:pPr marL="469900" marR="6985" indent="-228600">
              <a:lnSpc>
                <a:spcPts val="1380"/>
              </a:lnSpc>
              <a:buChar char="•"/>
              <a:tabLst>
                <a:tab pos="469265" algn="l"/>
                <a:tab pos="469900" algn="l"/>
              </a:tabLst>
            </a:pPr>
            <a:r>
              <a:rPr dirty="0" sz="1200" spc="-5">
                <a:latin typeface="Times New Roman"/>
                <a:cs typeface="Times New Roman"/>
              </a:rPr>
              <a:t>Subsystem </a:t>
            </a:r>
            <a:r>
              <a:rPr dirty="0" sz="1200">
                <a:latin typeface="Times New Roman"/>
                <a:cs typeface="Times New Roman"/>
              </a:rPr>
              <a:t>testing – testing of collection of modules to discover interfacing  problems among interacting</a:t>
            </a:r>
            <a:r>
              <a:rPr dirty="0" sz="1200" spc="-110">
                <a:latin typeface="Times New Roman"/>
                <a:cs typeface="Times New Roman"/>
              </a:rPr>
              <a:t> </a:t>
            </a:r>
            <a:r>
              <a:rPr dirty="0" sz="1200">
                <a:latin typeface="Times New Roman"/>
                <a:cs typeface="Times New Roman"/>
              </a:rPr>
              <a:t>modules.</a:t>
            </a:r>
            <a:endParaRPr sz="1200">
              <a:latin typeface="Times New Roman"/>
              <a:cs typeface="Times New Roman"/>
            </a:endParaRPr>
          </a:p>
          <a:p>
            <a:pPr marL="469900" marR="7620" indent="-228600">
              <a:lnSpc>
                <a:spcPts val="1380"/>
              </a:lnSpc>
              <a:buChar char="•"/>
              <a:tabLst>
                <a:tab pos="469265" algn="l"/>
                <a:tab pos="469900" algn="l"/>
              </a:tabLst>
            </a:pPr>
            <a:r>
              <a:rPr dirty="0" sz="1200" spc="-5">
                <a:latin typeface="Times New Roman"/>
                <a:cs typeface="Times New Roman"/>
              </a:rPr>
              <a:t>System </a:t>
            </a:r>
            <a:r>
              <a:rPr dirty="0" sz="1200">
                <a:latin typeface="Times New Roman"/>
                <a:cs typeface="Times New Roman"/>
              </a:rPr>
              <a:t>testing – after integrating </a:t>
            </a:r>
            <a:r>
              <a:rPr dirty="0" sz="1200" spc="-5">
                <a:latin typeface="Times New Roman"/>
                <a:cs typeface="Times New Roman"/>
              </a:rPr>
              <a:t>subsystems </a:t>
            </a:r>
            <a:r>
              <a:rPr dirty="0" sz="1200">
                <a:latin typeface="Times New Roman"/>
                <a:cs typeface="Times New Roman"/>
              </a:rPr>
              <a:t>into a </a:t>
            </a:r>
            <a:r>
              <a:rPr dirty="0" sz="1200" spc="-5">
                <a:latin typeface="Times New Roman"/>
                <a:cs typeface="Times New Roman"/>
              </a:rPr>
              <a:t>system </a:t>
            </a:r>
            <a:r>
              <a:rPr dirty="0" sz="1200">
                <a:latin typeface="Times New Roman"/>
                <a:cs typeface="Times New Roman"/>
              </a:rPr>
              <a:t>– testing this </a:t>
            </a:r>
            <a:r>
              <a:rPr dirty="0" sz="1200" spc="-5">
                <a:latin typeface="Times New Roman"/>
                <a:cs typeface="Times New Roman"/>
              </a:rPr>
              <a:t>system  </a:t>
            </a:r>
            <a:r>
              <a:rPr dirty="0" sz="1200">
                <a:latin typeface="Times New Roman"/>
                <a:cs typeface="Times New Roman"/>
              </a:rPr>
              <a:t>as a</a:t>
            </a:r>
            <a:r>
              <a:rPr dirty="0" sz="1200" spc="-105">
                <a:latin typeface="Times New Roman"/>
                <a:cs typeface="Times New Roman"/>
              </a:rPr>
              <a:t> </a:t>
            </a:r>
            <a:r>
              <a:rPr dirty="0" sz="1200" spc="-5">
                <a:latin typeface="Times New Roman"/>
                <a:cs typeface="Times New Roman"/>
              </a:rPr>
              <a:t>whole.</a:t>
            </a:r>
            <a:endParaRPr sz="1200">
              <a:latin typeface="Times New Roman"/>
              <a:cs typeface="Times New Roman"/>
            </a:endParaRPr>
          </a:p>
          <a:p>
            <a:pPr marL="469900" marR="6350" indent="-228600">
              <a:lnSpc>
                <a:spcPts val="1380"/>
              </a:lnSpc>
              <a:buChar char="•"/>
              <a:tabLst>
                <a:tab pos="469265" algn="l"/>
                <a:tab pos="469900" algn="l"/>
              </a:tabLst>
            </a:pPr>
            <a:r>
              <a:rPr dirty="0" sz="1200" spc="-5">
                <a:latin typeface="Times New Roman"/>
                <a:cs typeface="Times New Roman"/>
              </a:rPr>
              <a:t>Acceptance </a:t>
            </a:r>
            <a:r>
              <a:rPr dirty="0" sz="1200">
                <a:latin typeface="Times New Roman"/>
                <a:cs typeface="Times New Roman"/>
              </a:rPr>
              <a:t>test – validation against user expectations. </a:t>
            </a:r>
            <a:r>
              <a:rPr dirty="0" sz="1200" spc="-5">
                <a:latin typeface="Times New Roman"/>
                <a:cs typeface="Times New Roman"/>
              </a:rPr>
              <a:t>Usually </a:t>
            </a:r>
            <a:r>
              <a:rPr dirty="0" sz="1200">
                <a:latin typeface="Times New Roman"/>
                <a:cs typeface="Times New Roman"/>
              </a:rPr>
              <a:t>it is done at the  client</a:t>
            </a:r>
            <a:r>
              <a:rPr dirty="0" sz="1200" spc="-105">
                <a:latin typeface="Times New Roman"/>
                <a:cs typeface="Times New Roman"/>
              </a:rPr>
              <a:t> </a:t>
            </a:r>
            <a:r>
              <a:rPr dirty="0" sz="1200">
                <a:latin typeface="Times New Roman"/>
                <a:cs typeface="Times New Roman"/>
              </a:rPr>
              <a:t>premises.</a:t>
            </a:r>
            <a:endParaRPr sz="1200">
              <a:latin typeface="Times New Roman"/>
              <a:cs typeface="Times New Roman"/>
            </a:endParaRPr>
          </a:p>
          <a:p>
            <a:pPr marL="469900" marR="6985" indent="-228600">
              <a:lnSpc>
                <a:spcPts val="1380"/>
              </a:lnSpc>
              <a:buChar char="•"/>
              <a:tabLst>
                <a:tab pos="469265" algn="l"/>
                <a:tab pos="469900" algn="l"/>
              </a:tabLst>
            </a:pPr>
            <a:r>
              <a:rPr dirty="0" sz="1200" spc="-5">
                <a:latin typeface="Times New Roman"/>
                <a:cs typeface="Times New Roman"/>
              </a:rPr>
              <a:t>Alpha </a:t>
            </a:r>
            <a:r>
              <a:rPr dirty="0" sz="1200">
                <a:latin typeface="Times New Roman"/>
                <a:cs typeface="Times New Roman"/>
              </a:rPr>
              <a:t>testing – acceptance testing for customized projects, in-house testing for  products.</a:t>
            </a:r>
            <a:endParaRPr sz="1200">
              <a:latin typeface="Times New Roman"/>
              <a:cs typeface="Times New Roman"/>
            </a:endParaRPr>
          </a:p>
          <a:p>
            <a:pPr marL="469900" marR="7620" indent="-228600">
              <a:lnSpc>
                <a:spcPts val="1380"/>
              </a:lnSpc>
              <a:buChar char="•"/>
              <a:tabLst>
                <a:tab pos="469265" algn="l"/>
                <a:tab pos="469900" algn="l"/>
              </a:tabLst>
            </a:pPr>
            <a:r>
              <a:rPr dirty="0" sz="1200">
                <a:latin typeface="Times New Roman"/>
                <a:cs typeface="Times New Roman"/>
              </a:rPr>
              <a:t>Beta testing – field testing of product </a:t>
            </a:r>
            <a:r>
              <a:rPr dirty="0" sz="1200" spc="-5">
                <a:latin typeface="Times New Roman"/>
                <a:cs typeface="Times New Roman"/>
              </a:rPr>
              <a:t>with </a:t>
            </a:r>
            <a:r>
              <a:rPr dirty="0" sz="1200">
                <a:latin typeface="Times New Roman"/>
                <a:cs typeface="Times New Roman"/>
              </a:rPr>
              <a:t>potential customers </a:t>
            </a:r>
            <a:r>
              <a:rPr dirty="0" sz="1200" spc="-5">
                <a:latin typeface="Times New Roman"/>
                <a:cs typeface="Times New Roman"/>
              </a:rPr>
              <a:t>who </a:t>
            </a:r>
            <a:r>
              <a:rPr dirty="0" sz="1200">
                <a:latin typeface="Times New Roman"/>
                <a:cs typeface="Times New Roman"/>
              </a:rPr>
              <a:t>agree to use it  and report problem before </a:t>
            </a:r>
            <a:r>
              <a:rPr dirty="0" sz="1200" spc="-5">
                <a:latin typeface="Times New Roman"/>
                <a:cs typeface="Times New Roman"/>
              </a:rPr>
              <a:t>system </a:t>
            </a:r>
            <a:r>
              <a:rPr dirty="0" sz="1200">
                <a:latin typeface="Times New Roman"/>
                <a:cs typeface="Times New Roman"/>
              </a:rPr>
              <a:t>is released for general</a:t>
            </a:r>
            <a:r>
              <a:rPr dirty="0" sz="1200" spc="-100">
                <a:latin typeface="Times New Roman"/>
                <a:cs typeface="Times New Roman"/>
              </a:rPr>
              <a:t> </a:t>
            </a:r>
            <a:r>
              <a:rPr dirty="0" sz="1200">
                <a:latin typeface="Times New Roman"/>
                <a:cs typeface="Times New Roman"/>
              </a:rPr>
              <a:t>use</a:t>
            </a:r>
            <a:endParaRPr sz="1200">
              <a:latin typeface="Times New Roman"/>
              <a:cs typeface="Times New Roman"/>
            </a:endParaRPr>
          </a:p>
          <a:p>
            <a:pPr algn="just" marL="12700">
              <a:lnSpc>
                <a:spcPts val="1345"/>
              </a:lnSpc>
            </a:pPr>
            <a:r>
              <a:rPr dirty="0" sz="1200">
                <a:latin typeface="Times New Roman"/>
                <a:cs typeface="Times New Roman"/>
              </a:rPr>
              <a:t>In the following two types of testing activities are</a:t>
            </a:r>
            <a:r>
              <a:rPr dirty="0" sz="1200" spc="-130">
                <a:latin typeface="Times New Roman"/>
                <a:cs typeface="Times New Roman"/>
              </a:rPr>
              <a:t> </a:t>
            </a:r>
            <a:r>
              <a:rPr dirty="0" sz="1200">
                <a:latin typeface="Times New Roman"/>
                <a:cs typeface="Times New Roman"/>
              </a:rPr>
              <a:t>discussed.</a:t>
            </a:r>
            <a:endParaRPr sz="1200">
              <a:latin typeface="Times New Roman"/>
              <a:cs typeface="Times New Roman"/>
            </a:endParaRPr>
          </a:p>
          <a:p>
            <a:pPr algn="just" lvl="1" marL="527685" indent="-514984">
              <a:lnSpc>
                <a:spcPts val="2105"/>
              </a:lnSpc>
              <a:spcBef>
                <a:spcPts val="60"/>
              </a:spcBef>
              <a:buAutoNum type="arabicPeriod" startAt="8"/>
              <a:tabLst>
                <a:tab pos="528320" algn="l"/>
              </a:tabLst>
            </a:pPr>
            <a:r>
              <a:rPr dirty="0" sz="1800" spc="-5">
                <a:latin typeface="Tahoma"/>
                <a:cs typeface="Tahoma"/>
              </a:rPr>
              <a:t>Black </a:t>
            </a:r>
            <a:r>
              <a:rPr dirty="0" sz="1800">
                <a:latin typeface="Tahoma"/>
                <a:cs typeface="Tahoma"/>
              </a:rPr>
              <a:t>box</a:t>
            </a:r>
            <a:r>
              <a:rPr dirty="0" sz="1800" spc="-90">
                <a:latin typeface="Tahoma"/>
                <a:cs typeface="Tahoma"/>
              </a:rPr>
              <a:t> </a:t>
            </a:r>
            <a:r>
              <a:rPr dirty="0" sz="1800" spc="-5">
                <a:latin typeface="Tahoma"/>
                <a:cs typeface="Tahoma"/>
              </a:rPr>
              <a:t>testing</a:t>
            </a:r>
            <a:endParaRPr sz="1800">
              <a:latin typeface="Tahoma"/>
              <a:cs typeface="Tahoma"/>
            </a:endParaRPr>
          </a:p>
          <a:p>
            <a:pPr algn="just" marL="12700" marR="5080">
              <a:lnSpc>
                <a:spcPts val="1380"/>
              </a:lnSpc>
              <a:spcBef>
                <a:spcPts val="40"/>
              </a:spcBef>
            </a:pPr>
            <a:r>
              <a:rPr dirty="0" sz="1200">
                <a:latin typeface="Times New Roman"/>
                <a:cs typeface="Times New Roman"/>
              </a:rPr>
              <a:t>In this type of testing, a component or </a:t>
            </a:r>
            <a:r>
              <a:rPr dirty="0" sz="1200" spc="-5">
                <a:latin typeface="Times New Roman"/>
                <a:cs typeface="Times New Roman"/>
              </a:rPr>
              <a:t>system </a:t>
            </a:r>
            <a:r>
              <a:rPr dirty="0" sz="1200">
                <a:latin typeface="Times New Roman"/>
                <a:cs typeface="Times New Roman"/>
              </a:rPr>
              <a:t>is treated as a black box and it is tested for  the required behavior. This type of testing is not concerned </a:t>
            </a:r>
            <a:r>
              <a:rPr dirty="0" sz="1200" spc="-5">
                <a:latin typeface="Times New Roman"/>
                <a:cs typeface="Times New Roman"/>
              </a:rPr>
              <a:t>with </a:t>
            </a:r>
            <a:r>
              <a:rPr dirty="0" sz="1200">
                <a:latin typeface="Times New Roman"/>
                <a:cs typeface="Times New Roman"/>
              </a:rPr>
              <a:t>how the inputs are  transformed into outputs. </a:t>
            </a:r>
            <a:r>
              <a:rPr dirty="0" sz="1200" spc="-5">
                <a:latin typeface="Times New Roman"/>
                <a:cs typeface="Times New Roman"/>
              </a:rPr>
              <a:t>As </a:t>
            </a:r>
            <a:r>
              <a:rPr dirty="0" sz="1200">
                <a:latin typeface="Times New Roman"/>
                <a:cs typeface="Times New Roman"/>
              </a:rPr>
              <a:t>the </a:t>
            </a:r>
            <a:r>
              <a:rPr dirty="0" sz="1200" spc="-5">
                <a:latin typeface="Times New Roman"/>
                <a:cs typeface="Times New Roman"/>
              </a:rPr>
              <a:t>system’s </a:t>
            </a:r>
            <a:r>
              <a:rPr dirty="0" sz="1200">
                <a:latin typeface="Times New Roman"/>
                <a:cs typeface="Times New Roman"/>
              </a:rPr>
              <a:t>internal implementation details are not visible  to the tester. </a:t>
            </a:r>
            <a:r>
              <a:rPr dirty="0" sz="1200" spc="-5">
                <a:latin typeface="Times New Roman"/>
                <a:cs typeface="Times New Roman"/>
              </a:rPr>
              <a:t>He </a:t>
            </a:r>
            <a:r>
              <a:rPr dirty="0" sz="1200">
                <a:latin typeface="Times New Roman"/>
                <a:cs typeface="Times New Roman"/>
              </a:rPr>
              <a:t>gives inputs using an interface that the </a:t>
            </a:r>
            <a:r>
              <a:rPr dirty="0" sz="1200" spc="-5">
                <a:latin typeface="Times New Roman"/>
                <a:cs typeface="Times New Roman"/>
              </a:rPr>
              <a:t>system </a:t>
            </a:r>
            <a:r>
              <a:rPr dirty="0" sz="1200">
                <a:latin typeface="Times New Roman"/>
                <a:cs typeface="Times New Roman"/>
              </a:rPr>
              <a:t>provides and tests the  output. </a:t>
            </a:r>
            <a:r>
              <a:rPr dirty="0" sz="1200" spc="-15">
                <a:latin typeface="Times New Roman"/>
                <a:cs typeface="Times New Roman"/>
              </a:rPr>
              <a:t>If </a:t>
            </a:r>
            <a:r>
              <a:rPr dirty="0" sz="1200" spc="10">
                <a:latin typeface="Times New Roman"/>
                <a:cs typeface="Times New Roman"/>
              </a:rPr>
              <a:t>the </a:t>
            </a:r>
            <a:r>
              <a:rPr dirty="0" sz="1200">
                <a:latin typeface="Times New Roman"/>
                <a:cs typeface="Times New Roman"/>
              </a:rPr>
              <a:t>outputs match </a:t>
            </a:r>
            <a:r>
              <a:rPr dirty="0" sz="1200" spc="-5">
                <a:latin typeface="Times New Roman"/>
                <a:cs typeface="Times New Roman"/>
              </a:rPr>
              <a:t>with </a:t>
            </a:r>
            <a:r>
              <a:rPr dirty="0" sz="1200">
                <a:latin typeface="Times New Roman"/>
                <a:cs typeface="Times New Roman"/>
              </a:rPr>
              <a:t>the expected results, </a:t>
            </a:r>
            <a:r>
              <a:rPr dirty="0" sz="1200" spc="-5">
                <a:latin typeface="Times New Roman"/>
                <a:cs typeface="Times New Roman"/>
              </a:rPr>
              <a:t>system </a:t>
            </a:r>
            <a:r>
              <a:rPr dirty="0" sz="1200">
                <a:latin typeface="Times New Roman"/>
                <a:cs typeface="Times New Roman"/>
              </a:rPr>
              <a:t>is fine otherwise a defect is  found.</a:t>
            </a:r>
            <a:endParaRPr sz="1200">
              <a:latin typeface="Times New Roman"/>
              <a:cs typeface="Times New Roman"/>
            </a:endParaRPr>
          </a:p>
          <a:p>
            <a:pPr algn="just" lvl="1" marL="527685" indent="-514984">
              <a:lnSpc>
                <a:spcPts val="2105"/>
              </a:lnSpc>
              <a:spcBef>
                <a:spcPts val="20"/>
              </a:spcBef>
              <a:buAutoNum type="arabicPeriod" startAt="9"/>
              <a:tabLst>
                <a:tab pos="528320" algn="l"/>
              </a:tabLst>
            </a:pPr>
            <a:r>
              <a:rPr dirty="0" sz="1800" spc="-5">
                <a:latin typeface="Tahoma"/>
                <a:cs typeface="Tahoma"/>
              </a:rPr>
              <a:t>Structural testing </a:t>
            </a:r>
            <a:r>
              <a:rPr dirty="0" sz="1800">
                <a:latin typeface="Tahoma"/>
                <a:cs typeface="Tahoma"/>
              </a:rPr>
              <a:t>(white</a:t>
            </a:r>
            <a:r>
              <a:rPr dirty="0" sz="1800" spc="-75">
                <a:latin typeface="Tahoma"/>
                <a:cs typeface="Tahoma"/>
              </a:rPr>
              <a:t> </a:t>
            </a:r>
            <a:r>
              <a:rPr dirty="0" sz="1800">
                <a:latin typeface="Tahoma"/>
                <a:cs typeface="Tahoma"/>
              </a:rPr>
              <a:t>box)</a:t>
            </a:r>
            <a:endParaRPr sz="1800">
              <a:latin typeface="Tahoma"/>
              <a:cs typeface="Tahoma"/>
            </a:endParaRPr>
          </a:p>
          <a:p>
            <a:pPr algn="just" marL="12700" marR="6350">
              <a:lnSpc>
                <a:spcPts val="1380"/>
              </a:lnSpc>
              <a:spcBef>
                <a:spcPts val="40"/>
              </a:spcBef>
            </a:pPr>
            <a:r>
              <a:rPr dirty="0" sz="1200" spc="-5">
                <a:latin typeface="Times New Roman"/>
                <a:cs typeface="Times New Roman"/>
              </a:rPr>
              <a:t>As </a:t>
            </a:r>
            <a:r>
              <a:rPr dirty="0" sz="1200">
                <a:latin typeface="Times New Roman"/>
                <a:cs typeface="Times New Roman"/>
              </a:rPr>
              <a:t>opposed to black box testing, in </a:t>
            </a:r>
            <a:r>
              <a:rPr dirty="0" sz="1200" spc="-5">
                <a:latin typeface="Times New Roman"/>
                <a:cs typeface="Times New Roman"/>
              </a:rPr>
              <a:t>structural </a:t>
            </a:r>
            <a:r>
              <a:rPr dirty="0" sz="1200">
                <a:latin typeface="Times New Roman"/>
                <a:cs typeface="Times New Roman"/>
              </a:rPr>
              <a:t>or </a:t>
            </a:r>
            <a:r>
              <a:rPr dirty="0" sz="1200" spc="-5">
                <a:latin typeface="Times New Roman"/>
                <a:cs typeface="Times New Roman"/>
              </a:rPr>
              <a:t>white </a:t>
            </a:r>
            <a:r>
              <a:rPr dirty="0" sz="1200">
                <a:latin typeface="Times New Roman"/>
                <a:cs typeface="Times New Roman"/>
              </a:rPr>
              <a:t>box testing </a:t>
            </a:r>
            <a:r>
              <a:rPr dirty="0" sz="1200" spc="-5">
                <a:latin typeface="Times New Roman"/>
                <a:cs typeface="Times New Roman"/>
              </a:rPr>
              <a:t>we </a:t>
            </a:r>
            <a:r>
              <a:rPr dirty="0" sz="1200">
                <a:latin typeface="Times New Roman"/>
                <a:cs typeface="Times New Roman"/>
              </a:rPr>
              <a:t>look inside the  </a:t>
            </a:r>
            <a:r>
              <a:rPr dirty="0" sz="1200" spc="-5">
                <a:latin typeface="Times New Roman"/>
                <a:cs typeface="Times New Roman"/>
              </a:rPr>
              <a:t>system </a:t>
            </a:r>
            <a:r>
              <a:rPr dirty="0" sz="1200">
                <a:latin typeface="Times New Roman"/>
                <a:cs typeface="Times New Roman"/>
              </a:rPr>
              <a:t>and evaluate </a:t>
            </a:r>
            <a:r>
              <a:rPr dirty="0" sz="1200" spc="-5">
                <a:latin typeface="Times New Roman"/>
                <a:cs typeface="Times New Roman"/>
              </a:rPr>
              <a:t>what </a:t>
            </a:r>
            <a:r>
              <a:rPr dirty="0" sz="1200">
                <a:latin typeface="Times New Roman"/>
                <a:cs typeface="Times New Roman"/>
              </a:rPr>
              <a:t>it consists of and how is it implemented. The inner of a </a:t>
            </a:r>
            <a:r>
              <a:rPr dirty="0" sz="1200" spc="-5">
                <a:latin typeface="Times New Roman"/>
                <a:cs typeface="Times New Roman"/>
              </a:rPr>
              <a:t>system  </a:t>
            </a:r>
            <a:r>
              <a:rPr dirty="0" sz="1200">
                <a:latin typeface="Times New Roman"/>
                <a:cs typeface="Times New Roman"/>
              </a:rPr>
              <a:t>consists of design, </a:t>
            </a:r>
            <a:r>
              <a:rPr dirty="0" sz="1200" spc="-5">
                <a:latin typeface="Times New Roman"/>
                <a:cs typeface="Times New Roman"/>
              </a:rPr>
              <a:t>structure </a:t>
            </a:r>
            <a:r>
              <a:rPr dirty="0" sz="1200">
                <a:latin typeface="Times New Roman"/>
                <a:cs typeface="Times New Roman"/>
              </a:rPr>
              <a:t>of code and its documentation etc. Therefore, in </a:t>
            </a:r>
            <a:r>
              <a:rPr dirty="0" sz="1200" spc="-5">
                <a:latin typeface="Times New Roman"/>
                <a:cs typeface="Times New Roman"/>
              </a:rPr>
              <a:t>white </a:t>
            </a:r>
            <a:r>
              <a:rPr dirty="0" sz="1200">
                <a:latin typeface="Times New Roman"/>
                <a:cs typeface="Times New Roman"/>
              </a:rPr>
              <a:t>box  testing </a:t>
            </a:r>
            <a:r>
              <a:rPr dirty="0" sz="1200" spc="-5">
                <a:latin typeface="Times New Roman"/>
                <a:cs typeface="Times New Roman"/>
              </a:rPr>
              <a:t>we </a:t>
            </a:r>
            <a:r>
              <a:rPr dirty="0" sz="1200">
                <a:latin typeface="Times New Roman"/>
                <a:cs typeface="Times New Roman"/>
              </a:rPr>
              <a:t>analyze these internal </a:t>
            </a:r>
            <a:r>
              <a:rPr dirty="0" sz="1200" spc="-5">
                <a:latin typeface="Times New Roman"/>
                <a:cs typeface="Times New Roman"/>
              </a:rPr>
              <a:t>structures </a:t>
            </a:r>
            <a:r>
              <a:rPr dirty="0" sz="1200">
                <a:latin typeface="Times New Roman"/>
                <a:cs typeface="Times New Roman"/>
              </a:rPr>
              <a:t>of the program and devise test cases that can  test these</a:t>
            </a:r>
            <a:r>
              <a:rPr dirty="0" sz="1200" spc="-110">
                <a:latin typeface="Times New Roman"/>
                <a:cs typeface="Times New Roman"/>
              </a:rPr>
              <a:t> </a:t>
            </a:r>
            <a:r>
              <a:rPr dirty="0" sz="1200" spc="-5">
                <a:latin typeface="Times New Roman"/>
                <a:cs typeface="Times New Roman"/>
              </a:rPr>
              <a:t>structures.</a:t>
            </a:r>
            <a:endParaRPr sz="1200">
              <a:latin typeface="Times New Roman"/>
              <a:cs typeface="Times New Roman"/>
            </a:endParaRPr>
          </a:p>
          <a:p>
            <a:pPr algn="just" marL="12700">
              <a:lnSpc>
                <a:spcPts val="1555"/>
              </a:lnSpc>
            </a:pPr>
            <a:r>
              <a:rPr dirty="0" sz="1400" b="1">
                <a:latin typeface="Times New Roman"/>
                <a:cs typeface="Times New Roman"/>
              </a:rPr>
              <a:t>Effective</a:t>
            </a:r>
            <a:r>
              <a:rPr dirty="0" sz="1400" spc="-75" b="1">
                <a:latin typeface="Times New Roman"/>
                <a:cs typeface="Times New Roman"/>
              </a:rPr>
              <a:t> </a:t>
            </a:r>
            <a:r>
              <a:rPr dirty="0" sz="1400" b="1">
                <a:latin typeface="Times New Roman"/>
                <a:cs typeface="Times New Roman"/>
              </a:rPr>
              <a:t>testing</a:t>
            </a:r>
            <a:endParaRPr sz="1400">
              <a:latin typeface="Times New Roman"/>
              <a:cs typeface="Times New Roman"/>
            </a:endParaRPr>
          </a:p>
          <a:p>
            <a:pPr algn="just" marL="12700" marR="6350">
              <a:lnSpc>
                <a:spcPts val="1380"/>
              </a:lnSpc>
              <a:spcBef>
                <a:spcPts val="50"/>
              </a:spcBef>
            </a:pPr>
            <a:r>
              <a:rPr dirty="0" sz="1200">
                <a:latin typeface="Times New Roman"/>
                <a:cs typeface="Times New Roman"/>
              </a:rPr>
              <a:t>The objective of testing is to discover the maximum number of defects </a:t>
            </a:r>
            <a:r>
              <a:rPr dirty="0" sz="1200" spc="-5">
                <a:latin typeface="Times New Roman"/>
                <a:cs typeface="Times New Roman"/>
              </a:rPr>
              <a:t>with </a:t>
            </a:r>
            <a:r>
              <a:rPr dirty="0" sz="1200">
                <a:latin typeface="Times New Roman"/>
                <a:cs typeface="Times New Roman"/>
              </a:rPr>
              <a:t>a minimum  number of resources before the </a:t>
            </a:r>
            <a:r>
              <a:rPr dirty="0" sz="1200" spc="-5">
                <a:latin typeface="Times New Roman"/>
                <a:cs typeface="Times New Roman"/>
              </a:rPr>
              <a:t>system </a:t>
            </a:r>
            <a:r>
              <a:rPr dirty="0" sz="1200">
                <a:latin typeface="Times New Roman"/>
                <a:cs typeface="Times New Roman"/>
              </a:rPr>
              <a:t>is delivered to the next </a:t>
            </a:r>
            <a:r>
              <a:rPr dirty="0" sz="1200" spc="-5">
                <a:latin typeface="Times New Roman"/>
                <a:cs typeface="Times New Roman"/>
              </a:rPr>
              <a:t>stage. Now </a:t>
            </a:r>
            <a:r>
              <a:rPr dirty="0" sz="1200">
                <a:latin typeface="Times New Roman"/>
                <a:cs typeface="Times New Roman"/>
              </a:rPr>
              <a:t>the question  arises here how to increase the probability of finding a</a:t>
            </a:r>
            <a:r>
              <a:rPr dirty="0" sz="1200" spc="-125">
                <a:latin typeface="Times New Roman"/>
                <a:cs typeface="Times New Roman"/>
              </a:rPr>
              <a:t> </a:t>
            </a:r>
            <a:r>
              <a:rPr dirty="0" sz="1200">
                <a:latin typeface="Times New Roman"/>
                <a:cs typeface="Times New Roman"/>
              </a:rPr>
              <a:t>defect?</a:t>
            </a:r>
            <a:endParaRPr sz="1200">
              <a:latin typeface="Times New Roman"/>
              <a:cs typeface="Times New Roman"/>
            </a:endParaRPr>
          </a:p>
          <a:p>
            <a:pPr algn="just" marL="12700" marR="5715">
              <a:lnSpc>
                <a:spcPts val="1380"/>
              </a:lnSpc>
            </a:pPr>
            <a:r>
              <a:rPr dirty="0" sz="1200" spc="-5">
                <a:latin typeface="Times New Roman"/>
                <a:cs typeface="Times New Roman"/>
              </a:rPr>
              <a:t>As, </a:t>
            </a:r>
            <a:r>
              <a:rPr dirty="0" sz="1200">
                <a:latin typeface="Times New Roman"/>
                <a:cs typeface="Times New Roman"/>
              </a:rPr>
              <a:t>good testing involves much more than just running the program a few times to </a:t>
            </a:r>
            <a:r>
              <a:rPr dirty="0" sz="1200" spc="-5">
                <a:latin typeface="Times New Roman"/>
                <a:cs typeface="Times New Roman"/>
              </a:rPr>
              <a:t>see  whether </a:t>
            </a:r>
            <a:r>
              <a:rPr dirty="0" sz="1200">
                <a:latin typeface="Times New Roman"/>
                <a:cs typeface="Times New Roman"/>
              </a:rPr>
              <a:t>it </a:t>
            </a:r>
            <a:r>
              <a:rPr dirty="0" sz="1200" spc="-5">
                <a:latin typeface="Times New Roman"/>
                <a:cs typeface="Times New Roman"/>
              </a:rPr>
              <a:t>works </a:t>
            </a:r>
            <a:r>
              <a:rPr dirty="0" sz="1200">
                <a:latin typeface="Times New Roman"/>
                <a:cs typeface="Times New Roman"/>
              </a:rPr>
              <a:t>or not. A good tester carries out a thorough </a:t>
            </a:r>
            <a:r>
              <a:rPr dirty="0" sz="1200" spc="-5">
                <a:latin typeface="Times New Roman"/>
                <a:cs typeface="Times New Roman"/>
              </a:rPr>
              <a:t>analysis </a:t>
            </a:r>
            <a:r>
              <a:rPr dirty="0" sz="1200">
                <a:latin typeface="Times New Roman"/>
                <a:cs typeface="Times New Roman"/>
              </a:rPr>
              <a:t>of the program to  devise test cases that can be used to test the </a:t>
            </a:r>
            <a:r>
              <a:rPr dirty="0" sz="1200" spc="-5">
                <a:latin typeface="Times New Roman"/>
                <a:cs typeface="Times New Roman"/>
              </a:rPr>
              <a:t>system </a:t>
            </a:r>
            <a:r>
              <a:rPr dirty="0" sz="1200">
                <a:latin typeface="Times New Roman"/>
                <a:cs typeface="Times New Roman"/>
              </a:rPr>
              <a:t>systematically and effectively.  </a:t>
            </a:r>
            <a:r>
              <a:rPr dirty="0" sz="1200" spc="-5">
                <a:latin typeface="Times New Roman"/>
                <a:cs typeface="Times New Roman"/>
              </a:rPr>
              <a:t>Problem </a:t>
            </a:r>
            <a:r>
              <a:rPr dirty="0" sz="1200">
                <a:latin typeface="Times New Roman"/>
                <a:cs typeface="Times New Roman"/>
              </a:rPr>
              <a:t>here is how to develop a representative </a:t>
            </a:r>
            <a:r>
              <a:rPr dirty="0" sz="1200" spc="-5">
                <a:latin typeface="Times New Roman"/>
                <a:cs typeface="Times New Roman"/>
              </a:rPr>
              <a:t>set </a:t>
            </a:r>
            <a:r>
              <a:rPr dirty="0" sz="1200">
                <a:latin typeface="Times New Roman"/>
                <a:cs typeface="Times New Roman"/>
              </a:rPr>
              <a:t>of test cases that could test a  complete program. That is, </a:t>
            </a:r>
            <a:r>
              <a:rPr dirty="0" sz="1200" spc="-5">
                <a:latin typeface="Times New Roman"/>
                <a:cs typeface="Times New Roman"/>
              </a:rPr>
              <a:t>selection </a:t>
            </a:r>
            <a:r>
              <a:rPr dirty="0" sz="1200">
                <a:latin typeface="Times New Roman"/>
                <a:cs typeface="Times New Roman"/>
              </a:rPr>
              <a:t>of a few test cases from a huge </a:t>
            </a:r>
            <a:r>
              <a:rPr dirty="0" sz="1200" spc="-5">
                <a:latin typeface="Times New Roman"/>
                <a:cs typeface="Times New Roman"/>
              </a:rPr>
              <a:t>set </a:t>
            </a:r>
            <a:r>
              <a:rPr dirty="0" sz="1200">
                <a:latin typeface="Times New Roman"/>
                <a:cs typeface="Times New Roman"/>
              </a:rPr>
              <a:t>of possibilities.  What </a:t>
            </a:r>
            <a:r>
              <a:rPr dirty="0" sz="1200" spc="-5">
                <a:latin typeface="Times New Roman"/>
                <a:cs typeface="Times New Roman"/>
              </a:rPr>
              <a:t>should </a:t>
            </a:r>
            <a:r>
              <a:rPr dirty="0" sz="1200">
                <a:latin typeface="Times New Roman"/>
                <a:cs typeface="Times New Roman"/>
              </a:rPr>
              <a:t>be the </a:t>
            </a:r>
            <a:r>
              <a:rPr dirty="0" sz="1200" spc="-5">
                <a:latin typeface="Times New Roman"/>
                <a:cs typeface="Times New Roman"/>
              </a:rPr>
              <a:t>sets </a:t>
            </a:r>
            <a:r>
              <a:rPr dirty="0" sz="1200">
                <a:latin typeface="Times New Roman"/>
                <a:cs typeface="Times New Roman"/>
              </a:rPr>
              <a:t>of inputs that </a:t>
            </a:r>
            <a:r>
              <a:rPr dirty="0" sz="1200" spc="-5">
                <a:latin typeface="Times New Roman"/>
                <a:cs typeface="Times New Roman"/>
              </a:rPr>
              <a:t>should </a:t>
            </a:r>
            <a:r>
              <a:rPr dirty="0" sz="1200">
                <a:latin typeface="Times New Roman"/>
                <a:cs typeface="Times New Roman"/>
              </a:rPr>
              <a:t>be used to test the </a:t>
            </a:r>
            <a:r>
              <a:rPr dirty="0" sz="1200" spc="-5">
                <a:latin typeface="Times New Roman"/>
                <a:cs typeface="Times New Roman"/>
              </a:rPr>
              <a:t>system </a:t>
            </a:r>
            <a:r>
              <a:rPr dirty="0" sz="1200">
                <a:latin typeface="Times New Roman"/>
                <a:cs typeface="Times New Roman"/>
              </a:rPr>
              <a:t>effectively and  efficiently?</a:t>
            </a:r>
            <a:endParaRPr sz="1200">
              <a:latin typeface="Times New Roman"/>
              <a:cs typeface="Times New Roman"/>
            </a:endParaRPr>
          </a:p>
          <a:p>
            <a:pPr marL="241300">
              <a:lnSpc>
                <a:spcPts val="1795"/>
              </a:lnSpc>
            </a:pPr>
            <a:r>
              <a:rPr dirty="0" sz="1600" spc="-10">
                <a:latin typeface="Times New Roman"/>
                <a:cs typeface="Times New Roman"/>
              </a:rPr>
              <a:t>String </a:t>
            </a:r>
            <a:r>
              <a:rPr dirty="0" sz="1600" spc="-5">
                <a:latin typeface="Times New Roman"/>
                <a:cs typeface="Times New Roman"/>
              </a:rPr>
              <a:t>Equal</a:t>
            </a:r>
            <a:r>
              <a:rPr dirty="0" sz="1600" spc="-35">
                <a:latin typeface="Times New Roman"/>
                <a:cs typeface="Times New Roman"/>
              </a:rPr>
              <a:t> </a:t>
            </a:r>
            <a:r>
              <a:rPr dirty="0" sz="1600">
                <a:latin typeface="Times New Roman"/>
                <a:cs typeface="Times New Roman"/>
              </a:rPr>
              <a:t>Example</a:t>
            </a:r>
            <a:endParaRPr sz="1600">
              <a:latin typeface="Times New Roman"/>
              <a:cs typeface="Times New Roman"/>
            </a:endParaRPr>
          </a:p>
          <a:p>
            <a:pPr lvl="2" marL="469900" indent="-228600">
              <a:lnSpc>
                <a:spcPct val="100000"/>
              </a:lnSpc>
              <a:spcBef>
                <a:spcPts val="40"/>
              </a:spcBef>
              <a:buFont typeface="Symbol"/>
              <a:buChar char=""/>
              <a:tabLst>
                <a:tab pos="469265" algn="l"/>
                <a:tab pos="469900" algn="l"/>
              </a:tabLst>
            </a:pPr>
            <a:r>
              <a:rPr dirty="0" sz="1200" spc="-5">
                <a:latin typeface="Times New Roman"/>
                <a:cs typeface="Times New Roman"/>
              </a:rPr>
              <a:t>For </a:t>
            </a:r>
            <a:r>
              <a:rPr dirty="0" sz="1200">
                <a:latin typeface="Times New Roman"/>
                <a:cs typeface="Times New Roman"/>
              </a:rPr>
              <a:t>how many equal </a:t>
            </a:r>
            <a:r>
              <a:rPr dirty="0" sz="1200" spc="-5">
                <a:latin typeface="Times New Roman"/>
                <a:cs typeface="Times New Roman"/>
              </a:rPr>
              <a:t>strings </a:t>
            </a:r>
            <a:r>
              <a:rPr dirty="0" sz="1200">
                <a:latin typeface="Times New Roman"/>
                <a:cs typeface="Times New Roman"/>
              </a:rPr>
              <a:t>do I have to test to be in the comfortable</a:t>
            </a:r>
            <a:r>
              <a:rPr dirty="0" sz="1200" spc="-125">
                <a:latin typeface="Times New Roman"/>
                <a:cs typeface="Times New Roman"/>
              </a:rPr>
              <a:t> </a:t>
            </a:r>
            <a:r>
              <a:rPr dirty="0" sz="1200">
                <a:latin typeface="Times New Roman"/>
                <a:cs typeface="Times New Roman"/>
              </a:rPr>
              <a:t>zone?</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spc="-5">
                <a:latin typeface="Times New Roman"/>
                <a:cs typeface="Times New Roman"/>
              </a:rPr>
              <a:t>For </a:t>
            </a:r>
            <a:r>
              <a:rPr dirty="0" sz="1200">
                <a:latin typeface="Times New Roman"/>
                <a:cs typeface="Times New Roman"/>
              </a:rPr>
              <a:t>how many unequal </a:t>
            </a:r>
            <a:r>
              <a:rPr dirty="0" sz="1200" spc="-5">
                <a:latin typeface="Times New Roman"/>
                <a:cs typeface="Times New Roman"/>
              </a:rPr>
              <a:t>strings </a:t>
            </a:r>
            <a:r>
              <a:rPr dirty="0" sz="1200">
                <a:latin typeface="Times New Roman"/>
                <a:cs typeface="Times New Roman"/>
              </a:rPr>
              <a:t>do I have to test to be in the comfortable</a:t>
            </a:r>
            <a:r>
              <a:rPr dirty="0" sz="1200" spc="-120">
                <a:latin typeface="Times New Roman"/>
                <a:cs typeface="Times New Roman"/>
              </a:rPr>
              <a:t> </a:t>
            </a:r>
            <a:r>
              <a:rPr dirty="0" sz="1200">
                <a:latin typeface="Times New Roman"/>
                <a:cs typeface="Times New Roman"/>
              </a:rPr>
              <a:t>zone?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5513070" cy="7540625"/>
          </a:xfrm>
          <a:prstGeom prst="rect">
            <a:avLst/>
          </a:prstGeom>
        </p:spPr>
        <p:txBody>
          <a:bodyPr wrap="square" lIns="0" tIns="0" rIns="0" bIns="0" rtlCol="0" vert="horz">
            <a:spAutoFit/>
          </a:bodyPr>
          <a:lstStyle/>
          <a:p>
            <a:pPr algn="just" marL="469900" marR="5715" indent="-228600">
              <a:lnSpc>
                <a:spcPts val="1370"/>
              </a:lnSpc>
              <a:buFont typeface="Symbol"/>
              <a:buChar char=""/>
              <a:tabLst>
                <a:tab pos="469900" algn="l"/>
              </a:tabLst>
            </a:pPr>
            <a:r>
              <a:rPr dirty="0" sz="1200">
                <a:latin typeface="Times New Roman"/>
                <a:cs typeface="Times New Roman"/>
              </a:rPr>
              <a:t>When </a:t>
            </a:r>
            <a:r>
              <a:rPr dirty="0" sz="1200" spc="-5">
                <a:latin typeface="Times New Roman"/>
                <a:cs typeface="Times New Roman"/>
              </a:rPr>
              <a:t>should </a:t>
            </a:r>
            <a:r>
              <a:rPr dirty="0" sz="1200">
                <a:latin typeface="Times New Roman"/>
                <a:cs typeface="Times New Roman"/>
              </a:rPr>
              <a:t>I </a:t>
            </a:r>
            <a:r>
              <a:rPr dirty="0" sz="1200" spc="5">
                <a:latin typeface="Times New Roman"/>
                <a:cs typeface="Times New Roman"/>
              </a:rPr>
              <a:t>say </a:t>
            </a:r>
            <a:r>
              <a:rPr dirty="0" sz="1200">
                <a:latin typeface="Times New Roman"/>
                <a:cs typeface="Times New Roman"/>
              </a:rPr>
              <a:t>that further testing is unlikely to discover another error?  Testing</a:t>
            </a:r>
            <a:r>
              <a:rPr dirty="0" sz="1200" spc="-105">
                <a:latin typeface="Times New Roman"/>
                <a:cs typeface="Times New Roman"/>
              </a:rPr>
              <a:t> </a:t>
            </a:r>
            <a:r>
              <a:rPr dirty="0" sz="1200">
                <a:latin typeface="Times New Roman"/>
                <a:cs typeface="Times New Roman"/>
              </a:rPr>
              <a:t>types</a:t>
            </a:r>
            <a:endParaRPr sz="1200">
              <a:latin typeface="Times New Roman"/>
              <a:cs typeface="Times New Roman"/>
            </a:endParaRPr>
          </a:p>
          <a:p>
            <a:pPr algn="just" marL="12700" marR="8255">
              <a:lnSpc>
                <a:spcPts val="1380"/>
              </a:lnSpc>
            </a:pPr>
            <a:r>
              <a:rPr dirty="0" sz="1200">
                <a:latin typeface="Times New Roman"/>
                <a:cs typeface="Times New Roman"/>
              </a:rPr>
              <a:t>To answer these questions, </a:t>
            </a:r>
            <a:r>
              <a:rPr dirty="0" sz="1200" spc="-5">
                <a:latin typeface="Times New Roman"/>
                <a:cs typeface="Times New Roman"/>
              </a:rPr>
              <a:t>we </a:t>
            </a:r>
            <a:r>
              <a:rPr dirty="0" sz="1200">
                <a:latin typeface="Times New Roman"/>
                <a:cs typeface="Times New Roman"/>
              </a:rPr>
              <a:t>divide a problem domain in different classes. These are  called Equivalence</a:t>
            </a:r>
            <a:r>
              <a:rPr dirty="0" sz="1200" spc="-110">
                <a:latin typeface="Times New Roman"/>
                <a:cs typeface="Times New Roman"/>
              </a:rPr>
              <a:t> </a:t>
            </a:r>
            <a:r>
              <a:rPr dirty="0" sz="1200">
                <a:latin typeface="Times New Roman"/>
                <a:cs typeface="Times New Roman"/>
              </a:rPr>
              <a:t>Classes.</a:t>
            </a:r>
            <a:endParaRPr sz="1200">
              <a:latin typeface="Times New Roman"/>
              <a:cs typeface="Times New Roman"/>
            </a:endParaRPr>
          </a:p>
          <a:p>
            <a:pPr algn="just" marL="12700">
              <a:lnSpc>
                <a:spcPts val="214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38</a:t>
            </a:r>
            <a:endParaRPr sz="1900">
              <a:latin typeface="Times New Roman"/>
              <a:cs typeface="Times New Roman"/>
            </a:endParaRPr>
          </a:p>
          <a:p>
            <a:pPr algn="just" marL="12700">
              <a:lnSpc>
                <a:spcPts val="1600"/>
              </a:lnSpc>
            </a:pPr>
            <a:r>
              <a:rPr dirty="0" sz="1400" b="1">
                <a:latin typeface="Times New Roman"/>
                <a:cs typeface="Times New Roman"/>
              </a:rPr>
              <a:t>Equivalence </a:t>
            </a:r>
            <a:r>
              <a:rPr dirty="0" sz="1400" spc="-5" b="1">
                <a:latin typeface="Times New Roman"/>
                <a:cs typeface="Times New Roman"/>
              </a:rPr>
              <a:t>Classes </a:t>
            </a:r>
            <a:r>
              <a:rPr dirty="0" sz="1400" b="1">
                <a:latin typeface="Times New Roman"/>
                <a:cs typeface="Times New Roman"/>
              </a:rPr>
              <a:t>or Equivalence</a:t>
            </a:r>
            <a:r>
              <a:rPr dirty="0" sz="1400" spc="-20" b="1">
                <a:latin typeface="Times New Roman"/>
                <a:cs typeface="Times New Roman"/>
              </a:rPr>
              <a:t> </a:t>
            </a:r>
            <a:r>
              <a:rPr dirty="0" sz="1400" spc="-5" b="1">
                <a:latin typeface="Times New Roman"/>
                <a:cs typeface="Times New Roman"/>
              </a:rPr>
              <a:t>Partitioning</a:t>
            </a:r>
            <a:endParaRPr sz="1400">
              <a:latin typeface="Times New Roman"/>
              <a:cs typeface="Times New Roman"/>
            </a:endParaRPr>
          </a:p>
          <a:p>
            <a:pPr algn="just" marL="12700">
              <a:lnSpc>
                <a:spcPts val="1395"/>
              </a:lnSpc>
            </a:pPr>
            <a:r>
              <a:rPr dirty="0" sz="1200">
                <a:latin typeface="Times New Roman"/>
                <a:cs typeface="Times New Roman"/>
              </a:rPr>
              <a:t>Two tests are considered to be equivalent if it is believed</a:t>
            </a:r>
            <a:r>
              <a:rPr dirty="0" sz="1200" spc="-140">
                <a:latin typeface="Times New Roman"/>
                <a:cs typeface="Times New Roman"/>
              </a:rPr>
              <a:t> </a:t>
            </a:r>
            <a:r>
              <a:rPr dirty="0" sz="1200">
                <a:latin typeface="Times New Roman"/>
                <a:cs typeface="Times New Roman"/>
              </a:rPr>
              <a:t>that:</a:t>
            </a:r>
            <a:endParaRPr sz="1200">
              <a:latin typeface="Times New Roman"/>
              <a:cs typeface="Times New Roman"/>
            </a:endParaRPr>
          </a:p>
          <a:p>
            <a:pPr marL="469900" indent="-228600">
              <a:lnSpc>
                <a:spcPct val="100000"/>
              </a:lnSpc>
              <a:spcBef>
                <a:spcPts val="635"/>
              </a:spcBef>
              <a:buFont typeface="Symbol"/>
              <a:buChar char=""/>
              <a:tabLst>
                <a:tab pos="469265" algn="l"/>
                <a:tab pos="469900" algn="l"/>
              </a:tabLst>
            </a:pPr>
            <a:r>
              <a:rPr dirty="0" sz="1200">
                <a:latin typeface="Times New Roman"/>
                <a:cs typeface="Times New Roman"/>
              </a:rPr>
              <a:t>if one discovers a defect, the other probably </a:t>
            </a:r>
            <a:r>
              <a:rPr dirty="0" sz="1200" spc="-5">
                <a:latin typeface="Times New Roman"/>
                <a:cs typeface="Times New Roman"/>
              </a:rPr>
              <a:t>will </a:t>
            </a:r>
            <a:r>
              <a:rPr dirty="0" sz="1200">
                <a:latin typeface="Times New Roman"/>
                <a:cs typeface="Times New Roman"/>
              </a:rPr>
              <a:t>too,</a:t>
            </a:r>
            <a:r>
              <a:rPr dirty="0" sz="1200" spc="-105">
                <a:latin typeface="Times New Roman"/>
                <a:cs typeface="Times New Roman"/>
              </a:rPr>
              <a:t> </a:t>
            </a:r>
            <a:r>
              <a:rPr dirty="0" sz="1200">
                <a:latin typeface="Times New Roman"/>
                <a:cs typeface="Times New Roman"/>
              </a:rPr>
              <a:t>and</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if one does not discover a defect, the other probably </a:t>
            </a:r>
            <a:r>
              <a:rPr dirty="0" sz="1200" spc="-5">
                <a:latin typeface="Times New Roman"/>
                <a:cs typeface="Times New Roman"/>
              </a:rPr>
              <a:t>won’t</a:t>
            </a:r>
            <a:r>
              <a:rPr dirty="0" sz="1200" spc="-105">
                <a:latin typeface="Times New Roman"/>
                <a:cs typeface="Times New Roman"/>
              </a:rPr>
              <a:t> </a:t>
            </a:r>
            <a:r>
              <a:rPr dirty="0" sz="1200">
                <a:latin typeface="Times New Roman"/>
                <a:cs typeface="Times New Roman"/>
              </a:rPr>
              <a:t>either.</a:t>
            </a:r>
            <a:endParaRPr sz="1200">
              <a:latin typeface="Times New Roman"/>
              <a:cs typeface="Times New Roman"/>
            </a:endParaRPr>
          </a:p>
          <a:p>
            <a:pPr algn="just" marL="12700" marR="6350">
              <a:lnSpc>
                <a:spcPct val="95100"/>
              </a:lnSpc>
              <a:spcBef>
                <a:spcPts val="595"/>
              </a:spcBef>
            </a:pPr>
            <a:r>
              <a:rPr dirty="0" sz="1200">
                <a:latin typeface="Times New Roman"/>
                <a:cs typeface="Times New Roman"/>
              </a:rPr>
              <a:t>Equivalence classes help you in designing test cases to test the </a:t>
            </a:r>
            <a:r>
              <a:rPr dirty="0" sz="1200" spc="-5">
                <a:latin typeface="Times New Roman"/>
                <a:cs typeface="Times New Roman"/>
              </a:rPr>
              <a:t>system </a:t>
            </a:r>
            <a:r>
              <a:rPr dirty="0" sz="1200">
                <a:latin typeface="Times New Roman"/>
                <a:cs typeface="Times New Roman"/>
              </a:rPr>
              <a:t>effectively and  efficiently. </a:t>
            </a:r>
            <a:r>
              <a:rPr dirty="0" sz="1200" spc="-5">
                <a:latin typeface="Times New Roman"/>
                <a:cs typeface="Times New Roman"/>
              </a:rPr>
              <a:t>One should </a:t>
            </a:r>
            <a:r>
              <a:rPr dirty="0" sz="1200">
                <a:latin typeface="Times New Roman"/>
                <a:cs typeface="Times New Roman"/>
              </a:rPr>
              <a:t>have reasons to believe that the test cases are equivalent. </a:t>
            </a:r>
            <a:r>
              <a:rPr dirty="0" sz="1200" spc="-5">
                <a:latin typeface="Times New Roman"/>
                <a:cs typeface="Times New Roman"/>
              </a:rPr>
              <a:t>As </a:t>
            </a:r>
            <a:r>
              <a:rPr dirty="0" sz="1200">
                <a:latin typeface="Times New Roman"/>
                <a:cs typeface="Times New Roman"/>
              </a:rPr>
              <a:t>for  this purpose, one </a:t>
            </a:r>
            <a:r>
              <a:rPr dirty="0" sz="1200" spc="-5">
                <a:latin typeface="Times New Roman"/>
                <a:cs typeface="Times New Roman"/>
              </a:rPr>
              <a:t>would </a:t>
            </a:r>
            <a:r>
              <a:rPr dirty="0" sz="1200">
                <a:latin typeface="Times New Roman"/>
                <a:cs typeface="Times New Roman"/>
              </a:rPr>
              <a:t>need to understand the </a:t>
            </a:r>
            <a:r>
              <a:rPr dirty="0" sz="1200" spc="-5">
                <a:latin typeface="Times New Roman"/>
                <a:cs typeface="Times New Roman"/>
              </a:rPr>
              <a:t>system </a:t>
            </a:r>
            <a:r>
              <a:rPr dirty="0" sz="1200">
                <a:latin typeface="Times New Roman"/>
                <a:cs typeface="Times New Roman"/>
              </a:rPr>
              <a:t>and </a:t>
            </a:r>
            <a:r>
              <a:rPr dirty="0" sz="1200" spc="-5">
                <a:latin typeface="Times New Roman"/>
                <a:cs typeface="Times New Roman"/>
              </a:rPr>
              <a:t>see </a:t>
            </a:r>
            <a:r>
              <a:rPr dirty="0" sz="1200">
                <a:latin typeface="Times New Roman"/>
                <a:cs typeface="Times New Roman"/>
              </a:rPr>
              <a:t>in how many partitions it  can be divided. These partitions </a:t>
            </a:r>
            <a:r>
              <a:rPr dirty="0" sz="1200" spc="-5">
                <a:latin typeface="Times New Roman"/>
                <a:cs typeface="Times New Roman"/>
              </a:rPr>
              <a:t>should </a:t>
            </a:r>
            <a:r>
              <a:rPr dirty="0" sz="1200">
                <a:latin typeface="Times New Roman"/>
                <a:cs typeface="Times New Roman"/>
              </a:rPr>
              <a:t>be devised </a:t>
            </a:r>
            <a:r>
              <a:rPr dirty="0" sz="1200" spc="-5">
                <a:latin typeface="Times New Roman"/>
                <a:cs typeface="Times New Roman"/>
              </a:rPr>
              <a:t>such </a:t>
            </a:r>
            <a:r>
              <a:rPr dirty="0" sz="1200">
                <a:latin typeface="Times New Roman"/>
                <a:cs typeface="Times New Roman"/>
              </a:rPr>
              <a:t>that a clear distinction </a:t>
            </a:r>
            <a:r>
              <a:rPr dirty="0" sz="1200" spc="-5">
                <a:latin typeface="Times New Roman"/>
                <a:cs typeface="Times New Roman"/>
              </a:rPr>
              <a:t>should </a:t>
            </a:r>
            <a:r>
              <a:rPr dirty="0" sz="1200">
                <a:latin typeface="Times New Roman"/>
                <a:cs typeface="Times New Roman"/>
              </a:rPr>
              <a:t>be  marked. Test cases </a:t>
            </a:r>
            <a:r>
              <a:rPr dirty="0" sz="1200" spc="-5">
                <a:latin typeface="Times New Roman"/>
                <a:cs typeface="Times New Roman"/>
              </a:rPr>
              <a:t>written </a:t>
            </a:r>
            <a:r>
              <a:rPr dirty="0" sz="1200">
                <a:latin typeface="Times New Roman"/>
                <a:cs typeface="Times New Roman"/>
              </a:rPr>
              <a:t>for one partition </a:t>
            </a:r>
            <a:r>
              <a:rPr dirty="0" sz="1200" spc="-5">
                <a:latin typeface="Times New Roman"/>
                <a:cs typeface="Times New Roman"/>
              </a:rPr>
              <a:t>should </a:t>
            </a:r>
            <a:r>
              <a:rPr dirty="0" sz="1200">
                <a:latin typeface="Times New Roman"/>
                <a:cs typeface="Times New Roman"/>
              </a:rPr>
              <a:t>not </a:t>
            </a:r>
            <a:r>
              <a:rPr dirty="0" sz="1200" spc="-10">
                <a:latin typeface="Times New Roman"/>
                <a:cs typeface="Times New Roman"/>
              </a:rPr>
              <a:t>yield </a:t>
            </a:r>
            <a:r>
              <a:rPr dirty="0" sz="1200">
                <a:latin typeface="Times New Roman"/>
                <a:cs typeface="Times New Roman"/>
              </a:rPr>
              <a:t>the </a:t>
            </a:r>
            <a:r>
              <a:rPr dirty="0" sz="1200" spc="-5">
                <a:latin typeface="Times New Roman"/>
                <a:cs typeface="Times New Roman"/>
              </a:rPr>
              <a:t>same </a:t>
            </a:r>
            <a:r>
              <a:rPr dirty="0" sz="1200">
                <a:latin typeface="Times New Roman"/>
                <a:cs typeface="Times New Roman"/>
              </a:rPr>
              <a:t>results </a:t>
            </a:r>
            <a:r>
              <a:rPr dirty="0" sz="1200" spc="-5">
                <a:latin typeface="Times New Roman"/>
                <a:cs typeface="Times New Roman"/>
              </a:rPr>
              <a:t>when </a:t>
            </a:r>
            <a:r>
              <a:rPr dirty="0" sz="1200">
                <a:latin typeface="Times New Roman"/>
                <a:cs typeface="Times New Roman"/>
              </a:rPr>
              <a:t>run  for the </a:t>
            </a:r>
            <a:r>
              <a:rPr dirty="0" sz="1200" spc="-5">
                <a:latin typeface="Times New Roman"/>
                <a:cs typeface="Times New Roman"/>
              </a:rPr>
              <a:t>second </a:t>
            </a:r>
            <a:r>
              <a:rPr dirty="0" sz="1200">
                <a:latin typeface="Times New Roman"/>
                <a:cs typeface="Times New Roman"/>
              </a:rPr>
              <a:t>partition as otherwise these two partitions </a:t>
            </a:r>
            <a:r>
              <a:rPr dirty="0" sz="1200" spc="-5">
                <a:latin typeface="Times New Roman"/>
                <a:cs typeface="Times New Roman"/>
              </a:rPr>
              <a:t>should </a:t>
            </a:r>
            <a:r>
              <a:rPr dirty="0" sz="1200">
                <a:latin typeface="Times New Roman"/>
                <a:cs typeface="Times New Roman"/>
              </a:rPr>
              <a:t>become one. </a:t>
            </a:r>
            <a:r>
              <a:rPr dirty="0" sz="1200" spc="-5">
                <a:latin typeface="Times New Roman"/>
                <a:cs typeface="Times New Roman"/>
              </a:rPr>
              <a:t>However,  </a:t>
            </a:r>
            <a:r>
              <a:rPr dirty="0" sz="1200">
                <a:latin typeface="Times New Roman"/>
                <a:cs typeface="Times New Roman"/>
              </a:rPr>
              <a:t>finding equivalence classes is a </a:t>
            </a:r>
            <a:r>
              <a:rPr dirty="0" sz="1200" spc="-5">
                <a:latin typeface="Times New Roman"/>
                <a:cs typeface="Times New Roman"/>
              </a:rPr>
              <a:t>subjective </a:t>
            </a:r>
            <a:r>
              <a:rPr dirty="0" sz="1200">
                <a:latin typeface="Times New Roman"/>
                <a:cs typeface="Times New Roman"/>
              </a:rPr>
              <a:t>process, as two people analyzing a program  </a:t>
            </a:r>
            <a:r>
              <a:rPr dirty="0" sz="1200" spc="-5">
                <a:latin typeface="Times New Roman"/>
                <a:cs typeface="Times New Roman"/>
              </a:rPr>
              <a:t>will </a:t>
            </a:r>
            <a:r>
              <a:rPr dirty="0" sz="1200">
                <a:latin typeface="Times New Roman"/>
                <a:cs typeface="Times New Roman"/>
              </a:rPr>
              <a:t>probably come up </a:t>
            </a:r>
            <a:r>
              <a:rPr dirty="0" sz="1200" spc="-5">
                <a:latin typeface="Times New Roman"/>
                <a:cs typeface="Times New Roman"/>
              </a:rPr>
              <a:t>with </a:t>
            </a:r>
            <a:r>
              <a:rPr dirty="0" sz="1200">
                <a:latin typeface="Times New Roman"/>
                <a:cs typeface="Times New Roman"/>
              </a:rPr>
              <a:t>different </a:t>
            </a:r>
            <a:r>
              <a:rPr dirty="0" sz="1200" spc="-5">
                <a:latin typeface="Times New Roman"/>
                <a:cs typeface="Times New Roman"/>
              </a:rPr>
              <a:t>sets </a:t>
            </a:r>
            <a:r>
              <a:rPr dirty="0" sz="1200">
                <a:latin typeface="Times New Roman"/>
                <a:cs typeface="Times New Roman"/>
              </a:rPr>
              <a:t>of equivalence classes</a:t>
            </a:r>
            <a:r>
              <a:rPr dirty="0" sz="1200" spc="-90">
                <a:latin typeface="Times New Roman"/>
                <a:cs typeface="Times New Roman"/>
              </a:rPr>
              <a:t> </a:t>
            </a:r>
            <a:r>
              <a:rPr dirty="0" sz="2400">
                <a:solidFill>
                  <a:srgbClr val="FF0000"/>
                </a:solidFill>
                <a:latin typeface="Times New Roman"/>
                <a:cs typeface="Times New Roman"/>
              </a:rPr>
              <a:t>.</a:t>
            </a:r>
            <a:endParaRPr sz="2400">
              <a:latin typeface="Times New Roman"/>
              <a:cs typeface="Times New Roman"/>
            </a:endParaRPr>
          </a:p>
          <a:p>
            <a:pPr marL="241300">
              <a:lnSpc>
                <a:spcPts val="1845"/>
              </a:lnSpc>
            </a:pPr>
            <a:r>
              <a:rPr dirty="0" sz="1600" spc="-5">
                <a:latin typeface="Times New Roman"/>
                <a:cs typeface="Times New Roman"/>
              </a:rPr>
              <a:t>Equivalence </a:t>
            </a:r>
            <a:r>
              <a:rPr dirty="0" sz="1600">
                <a:latin typeface="Times New Roman"/>
                <a:cs typeface="Times New Roman"/>
              </a:rPr>
              <a:t>partitioning</a:t>
            </a:r>
            <a:r>
              <a:rPr dirty="0" sz="1600" spc="-20">
                <a:latin typeface="Times New Roman"/>
                <a:cs typeface="Times New Roman"/>
              </a:rPr>
              <a:t> </a:t>
            </a:r>
            <a:r>
              <a:rPr dirty="0" sz="1600" spc="-5">
                <a:latin typeface="Times New Roman"/>
                <a:cs typeface="Times New Roman"/>
              </a:rPr>
              <a:t>guidelines</a:t>
            </a:r>
            <a:endParaRPr sz="1600">
              <a:latin typeface="Times New Roman"/>
              <a:cs typeface="Times New Roman"/>
            </a:endParaRPr>
          </a:p>
          <a:p>
            <a:pPr>
              <a:lnSpc>
                <a:spcPct val="100000"/>
              </a:lnSpc>
              <a:spcBef>
                <a:spcPts val="45"/>
              </a:spcBef>
            </a:pPr>
            <a:endParaRPr sz="1250">
              <a:latin typeface="Times New Roman"/>
              <a:cs typeface="Times New Roman"/>
            </a:endParaRPr>
          </a:p>
          <a:p>
            <a:pPr algn="just" marL="469900" marR="5715" indent="-228600">
              <a:lnSpc>
                <a:spcPct val="95400"/>
              </a:lnSpc>
              <a:buFont typeface="Symbol"/>
              <a:buChar char=""/>
              <a:tabLst>
                <a:tab pos="469900" algn="l"/>
              </a:tabLst>
            </a:pPr>
            <a:r>
              <a:rPr dirty="0" sz="1200" spc="-5">
                <a:latin typeface="Times New Roman"/>
                <a:cs typeface="Times New Roman"/>
              </a:rPr>
              <a:t>Organize </a:t>
            </a:r>
            <a:r>
              <a:rPr dirty="0" sz="1200">
                <a:latin typeface="Times New Roman"/>
                <a:cs typeface="Times New Roman"/>
              </a:rPr>
              <a:t>your equivalence classes. Write them in </a:t>
            </a:r>
            <a:r>
              <a:rPr dirty="0" sz="1200" spc="-5">
                <a:latin typeface="Times New Roman"/>
                <a:cs typeface="Times New Roman"/>
              </a:rPr>
              <a:t>some </a:t>
            </a:r>
            <a:r>
              <a:rPr dirty="0" sz="1200">
                <a:latin typeface="Times New Roman"/>
                <a:cs typeface="Times New Roman"/>
              </a:rPr>
              <a:t>order, use </a:t>
            </a:r>
            <a:r>
              <a:rPr dirty="0" sz="1200" spc="-5">
                <a:latin typeface="Times New Roman"/>
                <a:cs typeface="Times New Roman"/>
              </a:rPr>
              <a:t>some </a:t>
            </a:r>
            <a:r>
              <a:rPr dirty="0" sz="1200">
                <a:latin typeface="Times New Roman"/>
                <a:cs typeface="Times New Roman"/>
              </a:rPr>
              <a:t>template,  </a:t>
            </a:r>
            <a:r>
              <a:rPr dirty="0" sz="1200" spc="-5">
                <a:latin typeface="Times New Roman"/>
                <a:cs typeface="Times New Roman"/>
              </a:rPr>
              <a:t>sequence, </a:t>
            </a:r>
            <a:r>
              <a:rPr dirty="0" sz="1200">
                <a:latin typeface="Times New Roman"/>
                <a:cs typeface="Times New Roman"/>
              </a:rPr>
              <a:t>or group them based on their </a:t>
            </a:r>
            <a:r>
              <a:rPr dirty="0" sz="1200" spc="-5">
                <a:latin typeface="Times New Roman"/>
                <a:cs typeface="Times New Roman"/>
              </a:rPr>
              <a:t>similarities </a:t>
            </a:r>
            <a:r>
              <a:rPr dirty="0" sz="1200">
                <a:latin typeface="Times New Roman"/>
                <a:cs typeface="Times New Roman"/>
              </a:rPr>
              <a:t>or distinctions. These  partitions can be hierarchical or organized in any other</a:t>
            </a:r>
            <a:r>
              <a:rPr dirty="0" sz="1200" spc="-114">
                <a:latin typeface="Times New Roman"/>
                <a:cs typeface="Times New Roman"/>
              </a:rPr>
              <a:t> </a:t>
            </a:r>
            <a:r>
              <a:rPr dirty="0" sz="1200">
                <a:latin typeface="Times New Roman"/>
                <a:cs typeface="Times New Roman"/>
              </a:rPr>
              <a:t>manner.</a:t>
            </a:r>
            <a:endParaRPr sz="1200">
              <a:latin typeface="Times New Roman"/>
              <a:cs typeface="Times New Roman"/>
            </a:endParaRPr>
          </a:p>
          <a:p>
            <a:pPr algn="just" marL="469900" marR="5715" indent="-228600">
              <a:lnSpc>
                <a:spcPct val="95400"/>
              </a:lnSpc>
              <a:spcBef>
                <a:spcPts val="100"/>
              </a:spcBef>
              <a:buFont typeface="Symbol"/>
              <a:buChar char=""/>
              <a:tabLst>
                <a:tab pos="469900" algn="l"/>
              </a:tabLst>
            </a:pPr>
            <a:r>
              <a:rPr dirty="0" sz="1200">
                <a:latin typeface="Times New Roman"/>
                <a:cs typeface="Times New Roman"/>
              </a:rPr>
              <a:t>Boundary conditions: determine boundary conditions. </a:t>
            </a:r>
            <a:r>
              <a:rPr dirty="0" sz="1200" spc="-5">
                <a:latin typeface="Times New Roman"/>
                <a:cs typeface="Times New Roman"/>
              </a:rPr>
              <a:t>For </a:t>
            </a:r>
            <a:r>
              <a:rPr dirty="0" sz="1200">
                <a:latin typeface="Times New Roman"/>
                <a:cs typeface="Times New Roman"/>
              </a:rPr>
              <a:t>example, adding in an  empty linked list, adding after the last element, adding before the first element,  etc.</a:t>
            </a:r>
            <a:endParaRPr sz="1200">
              <a:latin typeface="Times New Roman"/>
              <a:cs typeface="Times New Roman"/>
            </a:endParaRPr>
          </a:p>
          <a:p>
            <a:pPr algn="just" marL="469900" marR="5080" indent="-228600">
              <a:lnSpc>
                <a:spcPts val="1370"/>
              </a:lnSpc>
              <a:spcBef>
                <a:spcPts val="140"/>
              </a:spcBef>
              <a:buFont typeface="Symbol"/>
              <a:buChar char=""/>
              <a:tabLst>
                <a:tab pos="469900" algn="l"/>
              </a:tabLst>
            </a:pPr>
            <a:r>
              <a:rPr dirty="0" sz="1200" spc="-5">
                <a:latin typeface="Times New Roman"/>
                <a:cs typeface="Times New Roman"/>
              </a:rPr>
              <a:t>You should </a:t>
            </a:r>
            <a:r>
              <a:rPr dirty="0" sz="1200">
                <a:latin typeface="Times New Roman"/>
                <a:cs typeface="Times New Roman"/>
              </a:rPr>
              <a:t>not forget invalid inputs that a user can give to a </a:t>
            </a:r>
            <a:r>
              <a:rPr dirty="0" sz="1200" spc="-5">
                <a:latin typeface="Times New Roman"/>
                <a:cs typeface="Times New Roman"/>
              </a:rPr>
              <a:t>system. For  </a:t>
            </a:r>
            <a:r>
              <a:rPr dirty="0" sz="1200">
                <a:latin typeface="Times New Roman"/>
                <a:cs typeface="Times New Roman"/>
              </a:rPr>
              <a:t>example, </a:t>
            </a:r>
            <a:r>
              <a:rPr dirty="0" sz="1200" spc="-5">
                <a:latin typeface="Times New Roman"/>
                <a:cs typeface="Times New Roman"/>
              </a:rPr>
              <a:t>widgets </a:t>
            </a:r>
            <a:r>
              <a:rPr dirty="0" sz="1200">
                <a:latin typeface="Times New Roman"/>
                <a:cs typeface="Times New Roman"/>
              </a:rPr>
              <a:t>on a </a:t>
            </a:r>
            <a:r>
              <a:rPr dirty="0" sz="1200" spc="-5">
                <a:latin typeface="Times New Roman"/>
                <a:cs typeface="Times New Roman"/>
              </a:rPr>
              <a:t>GUI, </a:t>
            </a:r>
            <a:r>
              <a:rPr dirty="0" sz="1200">
                <a:latin typeface="Times New Roman"/>
                <a:cs typeface="Times New Roman"/>
              </a:rPr>
              <a:t>numeric instead of alphabets,</a:t>
            </a:r>
            <a:r>
              <a:rPr dirty="0" sz="1200" spc="-95">
                <a:latin typeface="Times New Roman"/>
                <a:cs typeface="Times New Roman"/>
              </a:rPr>
              <a:t> </a:t>
            </a:r>
            <a:r>
              <a:rPr dirty="0" sz="1200">
                <a:latin typeface="Times New Roman"/>
                <a:cs typeface="Times New Roman"/>
              </a:rPr>
              <a:t>etc.</a:t>
            </a:r>
            <a:endParaRPr sz="1200">
              <a:latin typeface="Times New Roman"/>
              <a:cs typeface="Times New Roman"/>
            </a:endParaRPr>
          </a:p>
          <a:p>
            <a:pPr algn="just" marL="12700">
              <a:lnSpc>
                <a:spcPts val="1565"/>
              </a:lnSpc>
            </a:pPr>
            <a:r>
              <a:rPr dirty="0" sz="1400" b="1">
                <a:latin typeface="Times New Roman"/>
                <a:cs typeface="Times New Roman"/>
              </a:rPr>
              <a:t>Equivalence </a:t>
            </a:r>
            <a:r>
              <a:rPr dirty="0" sz="1400" spc="-5" b="1">
                <a:latin typeface="Times New Roman"/>
                <a:cs typeface="Times New Roman"/>
              </a:rPr>
              <a:t>partitioning</a:t>
            </a:r>
            <a:r>
              <a:rPr dirty="0" sz="1400" spc="-55" b="1">
                <a:latin typeface="Times New Roman"/>
                <a:cs typeface="Times New Roman"/>
              </a:rPr>
              <a:t> </a:t>
            </a:r>
            <a:r>
              <a:rPr dirty="0" sz="1400" b="1">
                <a:latin typeface="Times New Roman"/>
                <a:cs typeface="Times New Roman"/>
              </a:rPr>
              <a:t>example</a:t>
            </a:r>
            <a:endParaRPr sz="1400">
              <a:latin typeface="Times New Roman"/>
              <a:cs typeface="Times New Roman"/>
            </a:endParaRPr>
          </a:p>
          <a:p>
            <a:pPr algn="just" marL="12700" marR="6350">
              <a:lnSpc>
                <a:spcPts val="1380"/>
              </a:lnSpc>
              <a:spcBef>
                <a:spcPts val="55"/>
              </a:spcBef>
            </a:pPr>
            <a:r>
              <a:rPr dirty="0" sz="1200">
                <a:latin typeface="Times New Roman"/>
                <a:cs typeface="Times New Roman"/>
              </a:rPr>
              <a:t>In the following example, </a:t>
            </a:r>
            <a:r>
              <a:rPr dirty="0" sz="1200" spc="-5">
                <a:latin typeface="Times New Roman"/>
                <a:cs typeface="Times New Roman"/>
              </a:rPr>
              <a:t>we shall </a:t>
            </a:r>
            <a:r>
              <a:rPr dirty="0" sz="1200" spc="5">
                <a:latin typeface="Times New Roman"/>
                <a:cs typeface="Times New Roman"/>
              </a:rPr>
              <a:t>see </a:t>
            </a:r>
            <a:r>
              <a:rPr dirty="0" sz="1200">
                <a:latin typeface="Times New Roman"/>
                <a:cs typeface="Times New Roman"/>
              </a:rPr>
              <a:t>how equivalence partitions can be developed for a  </a:t>
            </a:r>
            <a:r>
              <a:rPr dirty="0" sz="1200" spc="-5">
                <a:latin typeface="Times New Roman"/>
                <a:cs typeface="Times New Roman"/>
              </a:rPr>
              <a:t>string </a:t>
            </a:r>
            <a:r>
              <a:rPr dirty="0" sz="1200">
                <a:latin typeface="Times New Roman"/>
                <a:cs typeface="Times New Roman"/>
              </a:rPr>
              <a:t>matching</a:t>
            </a:r>
            <a:r>
              <a:rPr dirty="0" sz="1200" spc="-95">
                <a:latin typeface="Times New Roman"/>
                <a:cs typeface="Times New Roman"/>
              </a:rPr>
              <a:t> </a:t>
            </a:r>
            <a:r>
              <a:rPr dirty="0" sz="1200">
                <a:latin typeface="Times New Roman"/>
                <a:cs typeface="Times New Roman"/>
              </a:rPr>
              <a:t>function.</a:t>
            </a:r>
            <a:endParaRPr sz="1200">
              <a:latin typeface="Times New Roman"/>
              <a:cs typeface="Times New Roman"/>
            </a:endParaRPr>
          </a:p>
          <a:p>
            <a:pPr algn="just" marL="12700">
              <a:lnSpc>
                <a:spcPts val="2090"/>
              </a:lnSpc>
              <a:spcBef>
                <a:spcPts val="25"/>
              </a:spcBef>
            </a:pPr>
            <a:r>
              <a:rPr dirty="0" sz="1800" spc="-5">
                <a:latin typeface="Tahoma"/>
                <a:cs typeface="Tahoma"/>
              </a:rPr>
              <a:t>String</a:t>
            </a:r>
            <a:r>
              <a:rPr dirty="0" sz="1800" spc="-95">
                <a:latin typeface="Tahoma"/>
                <a:cs typeface="Tahoma"/>
              </a:rPr>
              <a:t> </a:t>
            </a:r>
            <a:r>
              <a:rPr dirty="0" sz="1800">
                <a:latin typeface="Tahoma"/>
                <a:cs typeface="Tahoma"/>
              </a:rPr>
              <a:t>matching</a:t>
            </a:r>
            <a:endParaRPr sz="1800">
              <a:latin typeface="Tahoma"/>
              <a:cs typeface="Tahoma"/>
            </a:endParaRPr>
          </a:p>
          <a:p>
            <a:pPr marL="241300">
              <a:lnSpc>
                <a:spcPts val="1825"/>
              </a:lnSpc>
            </a:pPr>
            <a:r>
              <a:rPr dirty="0" sz="1600" spc="-10">
                <a:latin typeface="Times New Roman"/>
                <a:cs typeface="Times New Roman"/>
              </a:rPr>
              <a:t>Organization</a:t>
            </a:r>
            <a:endParaRPr sz="1600">
              <a:latin typeface="Times New Roman"/>
              <a:cs typeface="Times New Roman"/>
            </a:endParaRPr>
          </a:p>
          <a:p>
            <a:pPr algn="just" marL="12700" marR="5080">
              <a:lnSpc>
                <a:spcPts val="1380"/>
              </a:lnSpc>
              <a:spcBef>
                <a:spcPts val="65"/>
              </a:spcBef>
            </a:pPr>
            <a:r>
              <a:rPr dirty="0" sz="1200" spc="-5">
                <a:latin typeface="Times New Roman"/>
                <a:cs typeface="Times New Roman"/>
              </a:rPr>
              <a:t>For </a:t>
            </a:r>
            <a:r>
              <a:rPr dirty="0" sz="1200">
                <a:latin typeface="Times New Roman"/>
                <a:cs typeface="Times New Roman"/>
              </a:rPr>
              <a:t>equivalence partitions, </a:t>
            </a:r>
            <a:r>
              <a:rPr dirty="0" sz="1200" spc="-5">
                <a:latin typeface="Times New Roman"/>
                <a:cs typeface="Times New Roman"/>
              </a:rPr>
              <a:t>we </a:t>
            </a:r>
            <a:r>
              <a:rPr dirty="0" sz="1200">
                <a:latin typeface="Times New Roman"/>
                <a:cs typeface="Times New Roman"/>
              </a:rPr>
              <a:t>divide the problem in two obvious categories of equal  </a:t>
            </a:r>
            <a:r>
              <a:rPr dirty="0" sz="1200" spc="-5">
                <a:latin typeface="Times New Roman"/>
                <a:cs typeface="Times New Roman"/>
              </a:rPr>
              <a:t>strings </a:t>
            </a:r>
            <a:r>
              <a:rPr dirty="0" sz="1200">
                <a:latin typeface="Times New Roman"/>
                <a:cs typeface="Times New Roman"/>
              </a:rPr>
              <a:t>and the other one for unequal </a:t>
            </a:r>
            <a:r>
              <a:rPr dirty="0" sz="1200" spc="-5">
                <a:latin typeface="Times New Roman"/>
                <a:cs typeface="Times New Roman"/>
              </a:rPr>
              <a:t>strings. </a:t>
            </a:r>
            <a:r>
              <a:rPr dirty="0" sz="1200">
                <a:latin typeface="Times New Roman"/>
                <a:cs typeface="Times New Roman"/>
              </a:rPr>
              <a:t>Within these equivalent partitions, further  partitioning is done. </a:t>
            </a:r>
            <a:r>
              <a:rPr dirty="0" sz="1200" spc="-5">
                <a:latin typeface="Times New Roman"/>
                <a:cs typeface="Times New Roman"/>
              </a:rPr>
              <a:t>Following </a:t>
            </a:r>
            <a:r>
              <a:rPr dirty="0" sz="1200">
                <a:latin typeface="Times New Roman"/>
                <a:cs typeface="Times New Roman"/>
              </a:rPr>
              <a:t>is the description of the equivalence partitions and their  test</a:t>
            </a:r>
            <a:r>
              <a:rPr dirty="0" sz="1200" spc="-105">
                <a:latin typeface="Times New Roman"/>
                <a:cs typeface="Times New Roman"/>
              </a:rPr>
              <a:t> </a:t>
            </a:r>
            <a:r>
              <a:rPr dirty="0" sz="1200">
                <a:latin typeface="Times New Roman"/>
                <a:cs typeface="Times New Roman"/>
              </a:rPr>
              <a:t>cases</a:t>
            </a:r>
            <a:endParaRPr sz="1200">
              <a:latin typeface="Times New Roman"/>
              <a:cs typeface="Times New Roman"/>
            </a:endParaRPr>
          </a:p>
          <a:p>
            <a:pPr marL="241300" marR="2309495">
              <a:lnSpc>
                <a:spcPts val="1839"/>
              </a:lnSpc>
            </a:pPr>
            <a:r>
              <a:rPr dirty="0" sz="1600" spc="-5">
                <a:latin typeface="Times New Roman"/>
                <a:cs typeface="Times New Roman"/>
              </a:rPr>
              <a:t>Test cases for </a:t>
            </a:r>
            <a:r>
              <a:rPr dirty="0" sz="1600">
                <a:latin typeface="Times New Roman"/>
                <a:cs typeface="Times New Roman"/>
              </a:rPr>
              <a:t>equivalence </a:t>
            </a:r>
            <a:r>
              <a:rPr dirty="0" sz="1600" spc="-5">
                <a:latin typeface="Times New Roman"/>
                <a:cs typeface="Times New Roman"/>
              </a:rPr>
              <a:t>partitions  Equal</a:t>
            </a:r>
            <a:endParaRPr sz="16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199</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6" name="object 6"/>
          <p:cNvGraphicFramePr>
            <a:graphicFrameLocks noGrp="1"/>
          </p:cNvGraphicFramePr>
          <p:nvPr/>
        </p:nvGraphicFramePr>
        <p:xfrm>
          <a:off x="1349375" y="8477409"/>
          <a:ext cx="4371340" cy="588010"/>
        </p:xfrm>
        <a:graphic>
          <a:graphicData uri="http://schemas.openxmlformats.org/drawingml/2006/table">
            <a:tbl>
              <a:tblPr firstRow="1" bandRow="1">
                <a:tableStyleId>{2D5ABB26-0587-4C30-8999-92F81FD0307C}</a:tableStyleId>
              </a:tblPr>
              <a:tblGrid>
                <a:gridCol w="2741995"/>
                <a:gridCol w="929330"/>
                <a:gridCol w="699525"/>
              </a:tblGrid>
              <a:tr h="174387">
                <a:tc>
                  <a:txBody>
                    <a:bodyPr/>
                    <a:lstStyle/>
                    <a:p>
                      <a:pPr marL="250825" indent="-228600">
                        <a:lnSpc>
                          <a:spcPts val="1290"/>
                        </a:lnSpc>
                        <a:buFont typeface="Symbol"/>
                        <a:buChar char=""/>
                        <a:tabLst>
                          <a:tab pos="250190" algn="l"/>
                          <a:tab pos="250825" algn="l"/>
                        </a:tabLst>
                      </a:pPr>
                      <a:r>
                        <a:rPr dirty="0" sz="1200">
                          <a:latin typeface="Times New Roman"/>
                          <a:cs typeface="Times New Roman"/>
                        </a:rPr>
                        <a:t>Two equal </a:t>
                      </a:r>
                      <a:r>
                        <a:rPr dirty="0" sz="1200" spc="-5">
                          <a:latin typeface="Times New Roman"/>
                          <a:cs typeface="Times New Roman"/>
                        </a:rPr>
                        <a:t>strings </a:t>
                      </a:r>
                      <a:r>
                        <a:rPr dirty="0" sz="1200">
                          <a:latin typeface="Times New Roman"/>
                          <a:cs typeface="Times New Roman"/>
                        </a:rPr>
                        <a:t>of arbitrary</a:t>
                      </a:r>
                      <a:r>
                        <a:rPr dirty="0" sz="1200" spc="-105">
                          <a:latin typeface="Times New Roman"/>
                          <a:cs typeface="Times New Roman"/>
                        </a:rPr>
                        <a:t> </a:t>
                      </a:r>
                      <a:r>
                        <a:rPr dirty="0" sz="1200">
                          <a:latin typeface="Times New Roman"/>
                          <a:cs typeface="Times New Roman"/>
                        </a:rPr>
                        <a:t>length</a:t>
                      </a:r>
                      <a:endParaRPr sz="1200">
                        <a:latin typeface="Times New Roman"/>
                        <a:cs typeface="Times New Roman"/>
                      </a:endParaRPr>
                    </a:p>
                  </a:txBody>
                  <a:tcPr marL="0" marR="0" marB="0" marT="0"/>
                </a:tc>
                <a:tc gridSpan="2">
                  <a:txBody>
                    <a:bodyPr/>
                    <a:lstStyle/>
                    <a:p>
                      <a:pPr/>
                      <a:endParaRPr sz="1200">
                        <a:latin typeface="Times New Roman"/>
                        <a:cs typeface="Times New Roman"/>
                      </a:endParaRPr>
                    </a:p>
                  </a:txBody>
                  <a:tcPr marL="0" marR="0" marB="0" marT="0"/>
                </a:tc>
                <a:tc hMerge="1">
                  <a:txBody>
                    <a:bodyPr/>
                    <a:lstStyle/>
                    <a:p>
                      <a:pPr/>
                    </a:p>
                  </a:txBody>
                  <a:tcPr marL="0" marR="0" marB="0" marT="0"/>
                </a:tc>
              </a:tr>
              <a:tr h="180575">
                <a:tc>
                  <a:txBody>
                    <a:bodyPr/>
                    <a:lstStyle/>
                    <a:p>
                      <a:pPr marL="479425">
                        <a:lnSpc>
                          <a:spcPts val="1295"/>
                        </a:lnSpc>
                      </a:pPr>
                      <a:r>
                        <a:rPr dirty="0" sz="1200">
                          <a:latin typeface="Courier New"/>
                          <a:cs typeface="Courier New"/>
                        </a:rPr>
                        <a:t>o </a:t>
                      </a:r>
                      <a:r>
                        <a:rPr dirty="0" sz="1200" spc="-5">
                          <a:latin typeface="Times New Roman"/>
                          <a:cs typeface="Times New Roman"/>
                        </a:rPr>
                        <a:t>All </a:t>
                      </a:r>
                      <a:r>
                        <a:rPr dirty="0" sz="1200">
                          <a:latin typeface="Times New Roman"/>
                          <a:cs typeface="Times New Roman"/>
                        </a:rPr>
                        <a:t>lower</a:t>
                      </a:r>
                      <a:r>
                        <a:rPr dirty="0" sz="1200" spc="260">
                          <a:latin typeface="Times New Roman"/>
                          <a:cs typeface="Times New Roman"/>
                        </a:rPr>
                        <a:t> </a:t>
                      </a:r>
                      <a:r>
                        <a:rPr dirty="0" sz="1200">
                          <a:latin typeface="Times New Roman"/>
                          <a:cs typeface="Times New Roman"/>
                        </a:rPr>
                        <a:t>case</a:t>
                      </a:r>
                      <a:endParaRPr sz="1200">
                        <a:latin typeface="Times New Roman"/>
                        <a:cs typeface="Times New Roman"/>
                      </a:endParaRPr>
                    </a:p>
                  </a:txBody>
                  <a:tcPr marL="0" marR="0" marB="0" marT="0"/>
                </a:tc>
                <a:tc>
                  <a:txBody>
                    <a:bodyPr/>
                    <a:lstStyle/>
                    <a:p>
                      <a:pPr marL="251460">
                        <a:lnSpc>
                          <a:spcPts val="1295"/>
                        </a:lnSpc>
                      </a:pPr>
                      <a:r>
                        <a:rPr dirty="0" sz="1200">
                          <a:latin typeface="Times New Roman"/>
                          <a:cs typeface="Times New Roman"/>
                        </a:rPr>
                        <a:t>“cat”</a:t>
                      </a:r>
                      <a:endParaRPr sz="1200">
                        <a:latin typeface="Times New Roman"/>
                        <a:cs typeface="Times New Roman"/>
                      </a:endParaRPr>
                    </a:p>
                  </a:txBody>
                  <a:tcPr marL="0" marR="0" marB="0" marT="0"/>
                </a:tc>
                <a:tc>
                  <a:txBody>
                    <a:bodyPr/>
                    <a:lstStyle/>
                    <a:p>
                      <a:pPr marL="236854">
                        <a:lnSpc>
                          <a:spcPts val="1295"/>
                        </a:lnSpc>
                      </a:pPr>
                      <a:r>
                        <a:rPr dirty="0" sz="1200">
                          <a:latin typeface="Times New Roman"/>
                          <a:cs typeface="Times New Roman"/>
                        </a:rPr>
                        <a:t>“cat”</a:t>
                      </a:r>
                      <a:endParaRPr sz="1200">
                        <a:latin typeface="Times New Roman"/>
                        <a:cs typeface="Times New Roman"/>
                      </a:endParaRPr>
                    </a:p>
                  </a:txBody>
                  <a:tcPr marL="0" marR="0" marB="0" marT="0"/>
                </a:tc>
              </a:tr>
              <a:tr h="232645">
                <a:tc>
                  <a:txBody>
                    <a:bodyPr/>
                    <a:lstStyle/>
                    <a:p>
                      <a:pPr marL="479425">
                        <a:lnSpc>
                          <a:spcPts val="1255"/>
                        </a:lnSpc>
                      </a:pPr>
                      <a:r>
                        <a:rPr dirty="0" sz="1200">
                          <a:latin typeface="Courier New"/>
                          <a:cs typeface="Courier New"/>
                        </a:rPr>
                        <a:t>o </a:t>
                      </a:r>
                      <a:r>
                        <a:rPr dirty="0" sz="1200" spc="-5">
                          <a:latin typeface="Times New Roman"/>
                          <a:cs typeface="Times New Roman"/>
                        </a:rPr>
                        <a:t>All </a:t>
                      </a:r>
                      <a:r>
                        <a:rPr dirty="0" sz="1200">
                          <a:latin typeface="Times New Roman"/>
                          <a:cs typeface="Times New Roman"/>
                        </a:rPr>
                        <a:t>upper</a:t>
                      </a:r>
                      <a:r>
                        <a:rPr dirty="0" sz="1200" spc="265">
                          <a:latin typeface="Times New Roman"/>
                          <a:cs typeface="Times New Roman"/>
                        </a:rPr>
                        <a:t> </a:t>
                      </a:r>
                      <a:r>
                        <a:rPr dirty="0" sz="1200">
                          <a:latin typeface="Times New Roman"/>
                          <a:cs typeface="Times New Roman"/>
                        </a:rPr>
                        <a:t>case</a:t>
                      </a:r>
                      <a:endParaRPr sz="1200">
                        <a:latin typeface="Times New Roman"/>
                        <a:cs typeface="Times New Roman"/>
                      </a:endParaRPr>
                    </a:p>
                  </a:txBody>
                  <a:tcPr marL="0" marR="0" marB="0" marT="0"/>
                </a:tc>
                <a:tc>
                  <a:txBody>
                    <a:bodyPr/>
                    <a:lstStyle/>
                    <a:p>
                      <a:pPr marL="251460">
                        <a:lnSpc>
                          <a:spcPts val="1255"/>
                        </a:lnSpc>
                      </a:pPr>
                      <a:r>
                        <a:rPr dirty="0" sz="1200">
                          <a:latin typeface="Times New Roman"/>
                          <a:cs typeface="Times New Roman"/>
                        </a:rPr>
                        <a:t>“CAT”</a:t>
                      </a:r>
                      <a:endParaRPr sz="1200">
                        <a:latin typeface="Times New Roman"/>
                        <a:cs typeface="Times New Roman"/>
                      </a:endParaRPr>
                    </a:p>
                  </a:txBody>
                  <a:tcPr marL="0" marR="0" marB="0" marT="0"/>
                </a:tc>
                <a:tc>
                  <a:txBody>
                    <a:bodyPr/>
                    <a:lstStyle/>
                    <a:p>
                      <a:pPr marL="236854">
                        <a:lnSpc>
                          <a:spcPts val="1255"/>
                        </a:lnSpc>
                      </a:pPr>
                      <a:r>
                        <a:rPr dirty="0" sz="1200">
                          <a:latin typeface="Times New Roman"/>
                          <a:cs typeface="Times New Roman"/>
                        </a:rPr>
                        <a:t>“CAT”</a:t>
                      </a:r>
                      <a:endParaRPr sz="1200">
                        <a:latin typeface="Times New Roman"/>
                        <a:cs typeface="Times New Roman"/>
                      </a:endParaRPr>
                    </a:p>
                  </a:txBody>
                  <a:tcPr marL="0" marR="0" marB="0" marT="0"/>
                </a:tc>
              </a:tr>
            </a:tbl>
          </a:graphicData>
        </a:graphic>
      </p:graphicFrame>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graphicFrame>
        <p:nvGraphicFramePr>
          <p:cNvPr id="4" name="object 4"/>
          <p:cNvGraphicFramePr>
            <a:graphicFrameLocks noGrp="1"/>
          </p:cNvGraphicFramePr>
          <p:nvPr/>
        </p:nvGraphicFramePr>
        <p:xfrm>
          <a:off x="1143000" y="614933"/>
          <a:ext cx="5420995" cy="1154430"/>
        </p:xfrm>
        <a:graphic>
          <a:graphicData uri="http://schemas.openxmlformats.org/drawingml/2006/table">
            <a:tbl>
              <a:tblPr firstRow="1" bandRow="1">
                <a:tableStyleId>{2D5ABB26-0587-4C30-8999-92F81FD0307C}</a:tableStyleId>
              </a:tblPr>
              <a:tblGrid>
                <a:gridCol w="2986489"/>
                <a:gridCol w="920851"/>
                <a:gridCol w="1513527"/>
              </a:tblGrid>
              <a:tr h="279888">
                <a:tc>
                  <a:txBody>
                    <a:bodyPr/>
                    <a:lstStyle/>
                    <a:p>
                      <a:pPr marL="685800">
                        <a:lnSpc>
                          <a:spcPct val="100000"/>
                        </a:lnSpc>
                        <a:spcBef>
                          <a:spcPts val="605"/>
                        </a:spcBef>
                      </a:pPr>
                      <a:r>
                        <a:rPr dirty="0" sz="1200">
                          <a:latin typeface="Courier New"/>
                          <a:cs typeface="Courier New"/>
                        </a:rPr>
                        <a:t>o </a:t>
                      </a:r>
                      <a:r>
                        <a:rPr dirty="0" sz="1200" spc="-5">
                          <a:latin typeface="Times New Roman"/>
                          <a:cs typeface="Times New Roman"/>
                        </a:rPr>
                        <a:t>Mixed</a:t>
                      </a:r>
                      <a:r>
                        <a:rPr dirty="0" sz="1200" spc="260">
                          <a:latin typeface="Times New Roman"/>
                          <a:cs typeface="Times New Roman"/>
                        </a:rPr>
                        <a:t> </a:t>
                      </a:r>
                      <a:r>
                        <a:rPr dirty="0" sz="1200">
                          <a:latin typeface="Times New Roman"/>
                          <a:cs typeface="Times New Roman"/>
                        </a:rPr>
                        <a:t>case</a:t>
                      </a:r>
                      <a:endParaRPr sz="1200">
                        <a:latin typeface="Times New Roman"/>
                        <a:cs typeface="Times New Roman"/>
                      </a:endParaRPr>
                    </a:p>
                  </a:txBody>
                  <a:tcPr marL="0" marR="0" marB="0" marT="0">
                    <a:lnT w="7619">
                      <a:solidFill>
                        <a:srgbClr val="000000"/>
                      </a:solidFill>
                      <a:prstDash val="solid"/>
                    </a:lnT>
                  </a:tcPr>
                </a:tc>
                <a:tc>
                  <a:txBody>
                    <a:bodyPr/>
                    <a:lstStyle/>
                    <a:p>
                      <a:pPr marL="213360">
                        <a:lnSpc>
                          <a:spcPct val="100000"/>
                        </a:lnSpc>
                        <a:spcBef>
                          <a:spcPts val="605"/>
                        </a:spcBef>
                      </a:pPr>
                      <a:r>
                        <a:rPr dirty="0" sz="1200">
                          <a:latin typeface="Times New Roman"/>
                          <a:cs typeface="Times New Roman"/>
                        </a:rPr>
                        <a:t>“Cat”</a:t>
                      </a:r>
                      <a:endParaRPr sz="1200">
                        <a:latin typeface="Times New Roman"/>
                        <a:cs typeface="Times New Roman"/>
                      </a:endParaRPr>
                    </a:p>
                  </a:txBody>
                  <a:tcPr marL="0" marR="0" marB="0" marT="0">
                    <a:lnT w="7619">
                      <a:solidFill>
                        <a:srgbClr val="000000"/>
                      </a:solidFill>
                      <a:prstDash val="solid"/>
                    </a:lnT>
                  </a:tcPr>
                </a:tc>
                <a:tc>
                  <a:txBody>
                    <a:bodyPr/>
                    <a:lstStyle/>
                    <a:p>
                      <a:pPr marL="207010">
                        <a:lnSpc>
                          <a:spcPct val="100000"/>
                        </a:lnSpc>
                        <a:spcBef>
                          <a:spcPts val="605"/>
                        </a:spcBef>
                      </a:pPr>
                      <a:r>
                        <a:rPr dirty="0" sz="1200">
                          <a:latin typeface="Times New Roman"/>
                          <a:cs typeface="Times New Roman"/>
                        </a:rPr>
                        <a:t>“Cat”</a:t>
                      </a:r>
                      <a:endParaRPr sz="1200">
                        <a:latin typeface="Times New Roman"/>
                        <a:cs typeface="Times New Roman"/>
                      </a:endParaRPr>
                    </a:p>
                  </a:txBody>
                  <a:tcPr marL="0" marR="0" marB="0" marT="0">
                    <a:lnT w="7619">
                      <a:solidFill>
                        <a:srgbClr val="000000"/>
                      </a:solidFill>
                      <a:prstDash val="solid"/>
                    </a:lnT>
                  </a:tcPr>
                </a:tc>
              </a:tr>
              <a:tr h="175259">
                <a:tc>
                  <a:txBody>
                    <a:bodyPr/>
                    <a:lstStyle/>
                    <a:p>
                      <a:pPr marL="685800">
                        <a:lnSpc>
                          <a:spcPts val="1255"/>
                        </a:lnSpc>
                      </a:pPr>
                      <a:r>
                        <a:rPr dirty="0" sz="1200">
                          <a:latin typeface="Courier New"/>
                          <a:cs typeface="Courier New"/>
                        </a:rPr>
                        <a:t>o </a:t>
                      </a:r>
                      <a:r>
                        <a:rPr dirty="0" sz="1200" spc="-5">
                          <a:latin typeface="Times New Roman"/>
                          <a:cs typeface="Times New Roman"/>
                        </a:rPr>
                        <a:t>Numeric</a:t>
                      </a:r>
                      <a:r>
                        <a:rPr dirty="0" sz="1200" spc="260">
                          <a:latin typeface="Times New Roman"/>
                          <a:cs typeface="Times New Roman"/>
                        </a:rPr>
                        <a:t> </a:t>
                      </a:r>
                      <a:r>
                        <a:rPr dirty="0" sz="1200">
                          <a:latin typeface="Times New Roman"/>
                          <a:cs typeface="Times New Roman"/>
                        </a:rPr>
                        <a:t>values</a:t>
                      </a:r>
                      <a:endParaRPr sz="1200">
                        <a:latin typeface="Times New Roman"/>
                        <a:cs typeface="Times New Roman"/>
                      </a:endParaRPr>
                    </a:p>
                  </a:txBody>
                  <a:tcPr marL="0" marR="0" marB="0" marT="0"/>
                </a:tc>
                <a:tc>
                  <a:txBody>
                    <a:bodyPr/>
                    <a:lstStyle/>
                    <a:p>
                      <a:pPr marL="213360">
                        <a:lnSpc>
                          <a:spcPts val="1255"/>
                        </a:lnSpc>
                      </a:pPr>
                      <a:r>
                        <a:rPr dirty="0" sz="1200">
                          <a:latin typeface="Times New Roman"/>
                          <a:cs typeface="Times New Roman"/>
                        </a:rPr>
                        <a:t>“123”</a:t>
                      </a:r>
                      <a:endParaRPr sz="1200">
                        <a:latin typeface="Times New Roman"/>
                        <a:cs typeface="Times New Roman"/>
                      </a:endParaRPr>
                    </a:p>
                  </a:txBody>
                  <a:tcPr marL="0" marR="0" marB="0" marT="0"/>
                </a:tc>
                <a:tc>
                  <a:txBody>
                    <a:bodyPr/>
                    <a:lstStyle/>
                    <a:p>
                      <a:pPr marL="207010">
                        <a:lnSpc>
                          <a:spcPts val="1255"/>
                        </a:lnSpc>
                      </a:pPr>
                      <a:r>
                        <a:rPr dirty="0" sz="1200">
                          <a:latin typeface="Times New Roman"/>
                          <a:cs typeface="Times New Roman"/>
                        </a:rPr>
                        <a:t>“123”</a:t>
                      </a:r>
                      <a:endParaRPr sz="1200">
                        <a:latin typeface="Times New Roman"/>
                        <a:cs typeface="Times New Roman"/>
                      </a:endParaRPr>
                    </a:p>
                  </a:txBody>
                  <a:tcPr marL="0" marR="0" marB="0" marT="0"/>
                </a:tc>
              </a:tr>
              <a:tr h="175260">
                <a:tc>
                  <a:txBody>
                    <a:bodyPr/>
                    <a:lstStyle/>
                    <a:p>
                      <a:pPr algn="r" marR="286385">
                        <a:lnSpc>
                          <a:spcPts val="1255"/>
                        </a:lnSpc>
                      </a:pPr>
                      <a:r>
                        <a:rPr dirty="0" sz="1200">
                          <a:latin typeface="Courier New"/>
                          <a:cs typeface="Courier New"/>
                        </a:rPr>
                        <a:t>o </a:t>
                      </a:r>
                      <a:r>
                        <a:rPr dirty="0" sz="1200">
                          <a:latin typeface="Times New Roman"/>
                          <a:cs typeface="Times New Roman"/>
                        </a:rPr>
                        <a:t>Two </a:t>
                      </a:r>
                      <a:r>
                        <a:rPr dirty="0" sz="1200" spc="-5">
                          <a:latin typeface="Times New Roman"/>
                          <a:cs typeface="Times New Roman"/>
                        </a:rPr>
                        <a:t>strings with </a:t>
                      </a:r>
                      <a:r>
                        <a:rPr dirty="0" sz="1200">
                          <a:latin typeface="Times New Roman"/>
                          <a:cs typeface="Times New Roman"/>
                        </a:rPr>
                        <a:t>blanks</a:t>
                      </a:r>
                      <a:r>
                        <a:rPr dirty="0" sz="1200" spc="270">
                          <a:latin typeface="Times New Roman"/>
                          <a:cs typeface="Times New Roman"/>
                        </a:rPr>
                        <a:t> </a:t>
                      </a:r>
                      <a:r>
                        <a:rPr dirty="0" sz="1200">
                          <a:latin typeface="Times New Roman"/>
                          <a:cs typeface="Times New Roman"/>
                        </a:rPr>
                        <a:t>only</a:t>
                      </a:r>
                      <a:endParaRPr sz="1200">
                        <a:latin typeface="Times New Roman"/>
                        <a:cs typeface="Times New Roman"/>
                      </a:endParaRPr>
                    </a:p>
                  </a:txBody>
                  <a:tcPr marL="0" marR="0" marB="0" marT="0"/>
                </a:tc>
                <a:tc>
                  <a:txBody>
                    <a:bodyPr/>
                    <a:lstStyle/>
                    <a:p>
                      <a:pPr marL="213360">
                        <a:lnSpc>
                          <a:spcPts val="1255"/>
                        </a:lnSpc>
                      </a:pPr>
                      <a:r>
                        <a:rPr dirty="0" sz="1200">
                          <a:latin typeface="Times New Roman"/>
                          <a:cs typeface="Times New Roman"/>
                        </a:rPr>
                        <a:t>“ </a:t>
                      </a:r>
                      <a:r>
                        <a:rPr dirty="0" sz="1200" spc="200">
                          <a:latin typeface="Times New Roman"/>
                          <a:cs typeface="Times New Roman"/>
                        </a:rPr>
                        <a:t> </a:t>
                      </a:r>
                      <a:r>
                        <a:rPr dirty="0" sz="1200">
                          <a:latin typeface="Times New Roman"/>
                          <a:cs typeface="Times New Roman"/>
                        </a:rPr>
                        <a:t>”</a:t>
                      </a:r>
                      <a:endParaRPr sz="1200">
                        <a:latin typeface="Times New Roman"/>
                        <a:cs typeface="Times New Roman"/>
                      </a:endParaRPr>
                    </a:p>
                  </a:txBody>
                  <a:tcPr marL="0" marR="0" marB="0" marT="0"/>
                </a:tc>
                <a:tc>
                  <a:txBody>
                    <a:bodyPr/>
                    <a:lstStyle/>
                    <a:p>
                      <a:pPr marL="207010">
                        <a:lnSpc>
                          <a:spcPts val="1255"/>
                        </a:lnSpc>
                      </a:pPr>
                      <a:r>
                        <a:rPr dirty="0" sz="1200">
                          <a:latin typeface="Times New Roman"/>
                          <a:cs typeface="Times New Roman"/>
                        </a:rPr>
                        <a:t>“ </a:t>
                      </a:r>
                      <a:r>
                        <a:rPr dirty="0" sz="1200" spc="200">
                          <a:latin typeface="Times New Roman"/>
                          <a:cs typeface="Times New Roman"/>
                        </a:rPr>
                        <a:t> </a:t>
                      </a:r>
                      <a:r>
                        <a:rPr dirty="0" sz="1200">
                          <a:latin typeface="Times New Roman"/>
                          <a:cs typeface="Times New Roman"/>
                        </a:rPr>
                        <a:t>”</a:t>
                      </a:r>
                      <a:endParaRPr sz="1200">
                        <a:latin typeface="Times New Roman"/>
                        <a:cs typeface="Times New Roman"/>
                      </a:endParaRPr>
                    </a:p>
                  </a:txBody>
                  <a:tcPr marL="0" marR="0" marB="0" marT="0"/>
                </a:tc>
              </a:tr>
              <a:tr h="175259">
                <a:tc>
                  <a:txBody>
                    <a:bodyPr/>
                    <a:lstStyle/>
                    <a:p>
                      <a:pPr algn="r" marR="257175">
                        <a:lnSpc>
                          <a:spcPts val="1255"/>
                        </a:lnSpc>
                      </a:pPr>
                      <a:r>
                        <a:rPr dirty="0" sz="1200">
                          <a:latin typeface="Courier New"/>
                          <a:cs typeface="Courier New"/>
                        </a:rPr>
                        <a:t>o </a:t>
                      </a:r>
                      <a:r>
                        <a:rPr dirty="0" sz="1200" spc="-5">
                          <a:latin typeface="Times New Roman"/>
                          <a:cs typeface="Times New Roman"/>
                        </a:rPr>
                        <a:t>Numeric </a:t>
                      </a:r>
                      <a:r>
                        <a:rPr dirty="0" sz="1200">
                          <a:latin typeface="Times New Roman"/>
                          <a:cs typeface="Times New Roman"/>
                        </a:rPr>
                        <a:t>and character</a:t>
                      </a:r>
                      <a:r>
                        <a:rPr dirty="0" sz="1200" spc="254">
                          <a:latin typeface="Times New Roman"/>
                          <a:cs typeface="Times New Roman"/>
                        </a:rPr>
                        <a:t> </a:t>
                      </a:r>
                      <a:r>
                        <a:rPr dirty="0" sz="1200">
                          <a:latin typeface="Times New Roman"/>
                          <a:cs typeface="Times New Roman"/>
                        </a:rPr>
                        <a:t>mixed</a:t>
                      </a:r>
                      <a:endParaRPr sz="1200">
                        <a:latin typeface="Times New Roman"/>
                        <a:cs typeface="Times New Roman"/>
                      </a:endParaRPr>
                    </a:p>
                  </a:txBody>
                  <a:tcPr marL="0" marR="0" marB="0" marT="0"/>
                </a:tc>
                <a:tc>
                  <a:txBody>
                    <a:bodyPr/>
                    <a:lstStyle/>
                    <a:p>
                      <a:pPr marL="213360">
                        <a:lnSpc>
                          <a:spcPts val="1255"/>
                        </a:lnSpc>
                      </a:pPr>
                      <a:r>
                        <a:rPr dirty="0" sz="1200">
                          <a:latin typeface="Times New Roman"/>
                          <a:cs typeface="Times New Roman"/>
                        </a:rPr>
                        <a:t>“Cat1”</a:t>
                      </a:r>
                      <a:endParaRPr sz="1200">
                        <a:latin typeface="Times New Roman"/>
                        <a:cs typeface="Times New Roman"/>
                      </a:endParaRPr>
                    </a:p>
                  </a:txBody>
                  <a:tcPr marL="0" marR="0" marB="0" marT="0"/>
                </a:tc>
                <a:tc>
                  <a:txBody>
                    <a:bodyPr/>
                    <a:lstStyle/>
                    <a:p>
                      <a:pPr marL="207010">
                        <a:lnSpc>
                          <a:spcPts val="1255"/>
                        </a:lnSpc>
                      </a:pPr>
                      <a:r>
                        <a:rPr dirty="0" sz="1200">
                          <a:latin typeface="Times New Roman"/>
                          <a:cs typeface="Times New Roman"/>
                        </a:rPr>
                        <a:t>“Cat1”</a:t>
                      </a:r>
                      <a:endParaRPr sz="1200">
                        <a:latin typeface="Times New Roman"/>
                        <a:cs typeface="Times New Roman"/>
                      </a:endParaRPr>
                    </a:p>
                  </a:txBody>
                  <a:tcPr marL="0" marR="0" marB="0" marT="0"/>
                </a:tc>
              </a:tr>
              <a:tr h="180138">
                <a:tc>
                  <a:txBody>
                    <a:bodyPr/>
                    <a:lstStyle/>
                    <a:p>
                      <a:pPr algn="r" marR="205740">
                        <a:lnSpc>
                          <a:spcPts val="1255"/>
                        </a:lnSpc>
                      </a:pPr>
                      <a:r>
                        <a:rPr dirty="0" sz="1200">
                          <a:latin typeface="Courier New"/>
                          <a:cs typeface="Courier New"/>
                        </a:rPr>
                        <a:t>o </a:t>
                      </a:r>
                      <a:r>
                        <a:rPr dirty="0" sz="1200" spc="-5">
                          <a:latin typeface="Times New Roman"/>
                          <a:cs typeface="Times New Roman"/>
                        </a:rPr>
                        <a:t>Strings with special</a:t>
                      </a:r>
                      <a:r>
                        <a:rPr dirty="0" sz="1200" spc="280">
                          <a:latin typeface="Times New Roman"/>
                          <a:cs typeface="Times New Roman"/>
                        </a:rPr>
                        <a:t> </a:t>
                      </a:r>
                      <a:r>
                        <a:rPr dirty="0" sz="1200">
                          <a:latin typeface="Times New Roman"/>
                          <a:cs typeface="Times New Roman"/>
                        </a:rPr>
                        <a:t>characters</a:t>
                      </a:r>
                      <a:endParaRPr sz="1200">
                        <a:latin typeface="Times New Roman"/>
                        <a:cs typeface="Times New Roman"/>
                      </a:endParaRPr>
                    </a:p>
                  </a:txBody>
                  <a:tcPr marL="0" marR="0" marB="0" marT="0"/>
                </a:tc>
                <a:tc>
                  <a:txBody>
                    <a:bodyPr/>
                    <a:lstStyle/>
                    <a:p>
                      <a:pPr marL="213360">
                        <a:lnSpc>
                          <a:spcPts val="1255"/>
                        </a:lnSpc>
                      </a:pPr>
                      <a:r>
                        <a:rPr dirty="0" sz="1200">
                          <a:latin typeface="Times New Roman"/>
                          <a:cs typeface="Times New Roman"/>
                        </a:rPr>
                        <a:t>“Cat#1”</a:t>
                      </a:r>
                      <a:endParaRPr sz="1200">
                        <a:latin typeface="Times New Roman"/>
                        <a:cs typeface="Times New Roman"/>
                      </a:endParaRPr>
                    </a:p>
                  </a:txBody>
                  <a:tcPr marL="0" marR="0" marB="0" marT="0"/>
                </a:tc>
                <a:tc>
                  <a:txBody>
                    <a:bodyPr/>
                    <a:lstStyle/>
                    <a:p>
                      <a:pPr marL="207010">
                        <a:lnSpc>
                          <a:spcPts val="1255"/>
                        </a:lnSpc>
                      </a:pPr>
                      <a:r>
                        <a:rPr dirty="0" sz="1200">
                          <a:latin typeface="Times New Roman"/>
                          <a:cs typeface="Times New Roman"/>
                        </a:rPr>
                        <a:t>“Cat#1”</a:t>
                      </a:r>
                      <a:endParaRPr sz="1200">
                        <a:latin typeface="Times New Roman"/>
                        <a:cs typeface="Times New Roman"/>
                      </a:endParaRPr>
                    </a:p>
                  </a:txBody>
                  <a:tcPr marL="0" marR="0" marB="0" marT="0"/>
                </a:tc>
              </a:tr>
              <a:tr h="168567">
                <a:tc>
                  <a:txBody>
                    <a:bodyPr/>
                    <a:lstStyle/>
                    <a:p>
                      <a:pPr marL="457200" indent="-228600">
                        <a:lnSpc>
                          <a:spcPts val="1310"/>
                        </a:lnSpc>
                        <a:buFont typeface="Symbol"/>
                        <a:buChar char=""/>
                        <a:tabLst>
                          <a:tab pos="456565" algn="l"/>
                          <a:tab pos="457200" algn="l"/>
                        </a:tabLst>
                      </a:pPr>
                      <a:r>
                        <a:rPr dirty="0" sz="1200">
                          <a:latin typeface="Times New Roman"/>
                          <a:cs typeface="Times New Roman"/>
                        </a:rPr>
                        <a:t>Two </a:t>
                      </a:r>
                      <a:r>
                        <a:rPr dirty="0" sz="1200" spc="-5">
                          <a:latin typeface="Times New Roman"/>
                          <a:cs typeface="Times New Roman"/>
                        </a:rPr>
                        <a:t>NULL</a:t>
                      </a:r>
                      <a:r>
                        <a:rPr dirty="0" sz="1200" spc="-100">
                          <a:latin typeface="Times New Roman"/>
                          <a:cs typeface="Times New Roman"/>
                        </a:rPr>
                        <a:t> </a:t>
                      </a:r>
                      <a:r>
                        <a:rPr dirty="0" sz="1200" spc="-5">
                          <a:latin typeface="Times New Roman"/>
                          <a:cs typeface="Times New Roman"/>
                        </a:rPr>
                        <a:t>strings</a:t>
                      </a:r>
                      <a:endParaRPr sz="1200">
                        <a:latin typeface="Times New Roman"/>
                        <a:cs typeface="Times New Roman"/>
                      </a:endParaRPr>
                    </a:p>
                  </a:txBody>
                  <a:tcPr marL="0" marR="0" marB="0" marT="0"/>
                </a:tc>
                <a:tc>
                  <a:txBody>
                    <a:bodyPr/>
                    <a:lstStyle/>
                    <a:p>
                      <a:pPr marL="213360">
                        <a:lnSpc>
                          <a:spcPts val="1310"/>
                        </a:lnSpc>
                      </a:pPr>
                      <a:r>
                        <a:rPr dirty="0" sz="1200">
                          <a:latin typeface="Times New Roman"/>
                          <a:cs typeface="Times New Roman"/>
                        </a:rPr>
                        <a:t>“”</a:t>
                      </a:r>
                      <a:endParaRPr sz="1200">
                        <a:latin typeface="Times New Roman"/>
                        <a:cs typeface="Times New Roman"/>
                      </a:endParaRPr>
                    </a:p>
                  </a:txBody>
                  <a:tcPr marL="0" marR="0" marB="0" marT="0"/>
                </a:tc>
                <a:tc>
                  <a:txBody>
                    <a:bodyPr/>
                    <a:lstStyle/>
                    <a:p>
                      <a:pPr marL="245110">
                        <a:lnSpc>
                          <a:spcPts val="1310"/>
                        </a:lnSpc>
                      </a:pPr>
                      <a:r>
                        <a:rPr dirty="0" sz="1200">
                          <a:latin typeface="Times New Roman"/>
                          <a:cs typeface="Times New Roman"/>
                        </a:rPr>
                        <a:t>“”</a:t>
                      </a:r>
                      <a:endParaRPr sz="1200">
                        <a:latin typeface="Times New Roman"/>
                        <a:cs typeface="Times New Roman"/>
                      </a:endParaRPr>
                    </a:p>
                  </a:txBody>
                  <a:tcPr marL="0" marR="0" marB="0" marT="0"/>
                </a:tc>
              </a:tr>
            </a:tbl>
          </a:graphicData>
        </a:graphic>
      </p:graphicFrame>
      <p:sp>
        <p:nvSpPr>
          <p:cNvPr id="5" name="object 5"/>
          <p:cNvSpPr txBox="1"/>
          <p:nvPr/>
        </p:nvSpPr>
        <p:spPr>
          <a:xfrm>
            <a:off x="1358900" y="1754619"/>
            <a:ext cx="3056255" cy="443865"/>
          </a:xfrm>
          <a:prstGeom prst="rect">
            <a:avLst/>
          </a:prstGeom>
        </p:spPr>
        <p:txBody>
          <a:bodyPr wrap="square" lIns="0" tIns="0" rIns="0" bIns="0" rtlCol="0" vert="horz">
            <a:spAutoFit/>
          </a:bodyPr>
          <a:lstStyle/>
          <a:p>
            <a:pPr marL="12700">
              <a:lnSpc>
                <a:spcPct val="100000"/>
              </a:lnSpc>
            </a:pPr>
            <a:r>
              <a:rPr dirty="0" sz="1600" spc="-10">
                <a:latin typeface="Times New Roman"/>
                <a:cs typeface="Times New Roman"/>
              </a:rPr>
              <a:t>Unequal</a:t>
            </a:r>
            <a:r>
              <a:rPr dirty="0" sz="1600" spc="-50">
                <a:latin typeface="Times New Roman"/>
                <a:cs typeface="Times New Roman"/>
              </a:rPr>
              <a:t> </a:t>
            </a:r>
            <a:r>
              <a:rPr dirty="0" sz="1600" spc="-10">
                <a:latin typeface="Times New Roman"/>
                <a:cs typeface="Times New Roman"/>
              </a:rPr>
              <a:t>Strings</a:t>
            </a:r>
            <a:endParaRPr sz="1600">
              <a:latin typeface="Times New Roman"/>
              <a:cs typeface="Times New Roman"/>
            </a:endParaRPr>
          </a:p>
          <a:p>
            <a:pPr marL="241300" indent="-228600">
              <a:lnSpc>
                <a:spcPct val="100000"/>
              </a:lnSpc>
              <a:spcBef>
                <a:spcPts val="40"/>
              </a:spcBef>
              <a:buFont typeface="Symbol"/>
              <a:buChar char=""/>
              <a:tabLst>
                <a:tab pos="240665" algn="l"/>
                <a:tab pos="241300" algn="l"/>
              </a:tabLst>
            </a:pPr>
            <a:r>
              <a:rPr dirty="0" sz="1200">
                <a:latin typeface="Times New Roman"/>
                <a:cs typeface="Times New Roman"/>
              </a:rPr>
              <a:t>Two different equal </a:t>
            </a:r>
            <a:r>
              <a:rPr dirty="0" sz="1200" spc="-5">
                <a:latin typeface="Times New Roman"/>
                <a:cs typeface="Times New Roman"/>
              </a:rPr>
              <a:t>strings </a:t>
            </a:r>
            <a:r>
              <a:rPr dirty="0" sz="1200">
                <a:latin typeface="Times New Roman"/>
                <a:cs typeface="Times New Roman"/>
              </a:rPr>
              <a:t>of arbitrary</a:t>
            </a:r>
            <a:r>
              <a:rPr dirty="0" sz="1200" spc="-105">
                <a:latin typeface="Times New Roman"/>
                <a:cs typeface="Times New Roman"/>
              </a:rPr>
              <a:t> </a:t>
            </a:r>
            <a:r>
              <a:rPr dirty="0" sz="1200">
                <a:latin typeface="Times New Roman"/>
                <a:cs typeface="Times New Roman"/>
              </a:rPr>
              <a:t>length</a:t>
            </a:r>
            <a:endParaRPr sz="1200">
              <a:latin typeface="Times New Roman"/>
              <a:cs typeface="Times New Roman"/>
            </a:endParaRPr>
          </a:p>
        </p:txBody>
      </p:sp>
      <p:sp>
        <p:nvSpPr>
          <p:cNvPr id="6" name="object 6"/>
          <p:cNvSpPr txBox="1"/>
          <p:nvPr/>
        </p:nvSpPr>
        <p:spPr>
          <a:xfrm>
            <a:off x="4330700" y="2178811"/>
            <a:ext cx="376555" cy="37020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“cat”</a:t>
            </a:r>
            <a:endParaRPr sz="1200">
              <a:latin typeface="Times New Roman"/>
              <a:cs typeface="Times New Roman"/>
            </a:endParaRPr>
          </a:p>
          <a:p>
            <a:pPr marL="50165">
              <a:lnSpc>
                <a:spcPts val="1410"/>
              </a:lnSpc>
            </a:pPr>
            <a:r>
              <a:rPr dirty="0" sz="1200">
                <a:latin typeface="Times New Roman"/>
                <a:cs typeface="Times New Roman"/>
              </a:rPr>
              <a:t>“cat”</a:t>
            </a:r>
            <a:endParaRPr sz="1200">
              <a:latin typeface="Times New Roman"/>
              <a:cs typeface="Times New Roman"/>
            </a:endParaRPr>
          </a:p>
        </p:txBody>
      </p:sp>
      <p:sp>
        <p:nvSpPr>
          <p:cNvPr id="7" name="object 7"/>
          <p:cNvSpPr txBox="1"/>
          <p:nvPr/>
        </p:nvSpPr>
        <p:spPr>
          <a:xfrm>
            <a:off x="5245100" y="2191004"/>
            <a:ext cx="558800"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“mouse”  “dog”</a:t>
            </a:r>
            <a:endParaRPr sz="1200">
              <a:latin typeface="Times New Roman"/>
              <a:cs typeface="Times New Roman"/>
            </a:endParaRPr>
          </a:p>
        </p:txBody>
      </p:sp>
      <p:sp>
        <p:nvSpPr>
          <p:cNvPr id="8" name="object 8"/>
          <p:cNvSpPr txBox="1"/>
          <p:nvPr/>
        </p:nvSpPr>
        <p:spPr>
          <a:xfrm>
            <a:off x="1358900" y="2178811"/>
            <a:ext cx="2726690" cy="558165"/>
          </a:xfrm>
          <a:prstGeom prst="rect">
            <a:avLst/>
          </a:prstGeom>
        </p:spPr>
        <p:txBody>
          <a:bodyPr wrap="square" lIns="0" tIns="0" rIns="0" bIns="0" rtlCol="0" vert="horz">
            <a:spAutoFit/>
          </a:bodyPr>
          <a:lstStyle/>
          <a:p>
            <a:pPr marL="698500" indent="-228600">
              <a:lnSpc>
                <a:spcPts val="1410"/>
              </a:lnSpc>
              <a:buFont typeface="Courier New"/>
              <a:buChar char="o"/>
              <a:tabLst>
                <a:tab pos="698500" algn="l"/>
              </a:tabLst>
            </a:pPr>
            <a:r>
              <a:rPr dirty="0" sz="1200">
                <a:latin typeface="Times New Roman"/>
                <a:cs typeface="Times New Roman"/>
              </a:rPr>
              <a:t>Two </a:t>
            </a:r>
            <a:r>
              <a:rPr dirty="0" sz="1200" spc="-5">
                <a:latin typeface="Times New Roman"/>
                <a:cs typeface="Times New Roman"/>
              </a:rPr>
              <a:t>strings with </a:t>
            </a:r>
            <a:r>
              <a:rPr dirty="0" sz="1200">
                <a:latin typeface="Times New Roman"/>
                <a:cs typeface="Times New Roman"/>
              </a:rPr>
              <a:t>different</a:t>
            </a:r>
            <a:r>
              <a:rPr dirty="0" sz="1200" spc="-85">
                <a:latin typeface="Times New Roman"/>
                <a:cs typeface="Times New Roman"/>
              </a:rPr>
              <a:t> </a:t>
            </a:r>
            <a:r>
              <a:rPr dirty="0" sz="1200">
                <a:latin typeface="Times New Roman"/>
                <a:cs typeface="Times New Roman"/>
              </a:rPr>
              <a:t>length</a:t>
            </a:r>
            <a:endParaRPr sz="1200">
              <a:latin typeface="Times New Roman"/>
              <a:cs typeface="Times New Roman"/>
            </a:endParaRPr>
          </a:p>
          <a:p>
            <a:pPr marL="698500" indent="-228600">
              <a:lnSpc>
                <a:spcPts val="1410"/>
              </a:lnSpc>
              <a:buFont typeface="Courier New"/>
              <a:buChar char="o"/>
              <a:tabLst>
                <a:tab pos="698500" algn="l"/>
              </a:tabLst>
            </a:pPr>
            <a:r>
              <a:rPr dirty="0" sz="1200">
                <a:latin typeface="Times New Roman"/>
                <a:cs typeface="Times New Roman"/>
              </a:rPr>
              <a:t>Two </a:t>
            </a:r>
            <a:r>
              <a:rPr dirty="0" sz="1200" spc="-5">
                <a:latin typeface="Times New Roman"/>
                <a:cs typeface="Times New Roman"/>
              </a:rPr>
              <a:t>strings </a:t>
            </a:r>
            <a:r>
              <a:rPr dirty="0" sz="1200">
                <a:latin typeface="Times New Roman"/>
                <a:cs typeface="Times New Roman"/>
              </a:rPr>
              <a:t>of </a:t>
            </a:r>
            <a:r>
              <a:rPr dirty="0" sz="1200" spc="-5">
                <a:latin typeface="Times New Roman"/>
                <a:cs typeface="Times New Roman"/>
              </a:rPr>
              <a:t>same</a:t>
            </a:r>
            <a:r>
              <a:rPr dirty="0" sz="1200" spc="-90">
                <a:latin typeface="Times New Roman"/>
                <a:cs typeface="Times New Roman"/>
              </a:rPr>
              <a:t> </a:t>
            </a:r>
            <a:r>
              <a:rPr dirty="0" sz="1200">
                <a:latin typeface="Times New Roman"/>
                <a:cs typeface="Times New Roman"/>
              </a:rPr>
              <a:t>length</a:t>
            </a:r>
            <a:endParaRPr sz="1200">
              <a:latin typeface="Times New Roman"/>
              <a:cs typeface="Times New Roman"/>
            </a:endParaRPr>
          </a:p>
          <a:p>
            <a:pPr marL="241300" indent="-228600">
              <a:lnSpc>
                <a:spcPct val="100000"/>
              </a:lnSpc>
              <a:spcBef>
                <a:spcPts val="35"/>
              </a:spcBef>
              <a:buFont typeface="Symbol"/>
              <a:buChar char=""/>
              <a:tabLst>
                <a:tab pos="240665" algn="l"/>
                <a:tab pos="241300" algn="l"/>
              </a:tabLst>
            </a:pPr>
            <a:r>
              <a:rPr dirty="0" sz="1200">
                <a:latin typeface="Times New Roman"/>
                <a:cs typeface="Times New Roman"/>
              </a:rPr>
              <a:t>Check for case</a:t>
            </a:r>
            <a:r>
              <a:rPr dirty="0" sz="1200" spc="-105">
                <a:latin typeface="Times New Roman"/>
                <a:cs typeface="Times New Roman"/>
              </a:rPr>
              <a:t> </a:t>
            </a:r>
            <a:r>
              <a:rPr dirty="0" sz="1200" spc="-5">
                <a:latin typeface="Times New Roman"/>
                <a:cs typeface="Times New Roman"/>
              </a:rPr>
              <a:t>sensitivity</a:t>
            </a:r>
            <a:endParaRPr sz="1200">
              <a:latin typeface="Times New Roman"/>
              <a:cs typeface="Times New Roman"/>
            </a:endParaRPr>
          </a:p>
        </p:txBody>
      </p:sp>
      <p:sp>
        <p:nvSpPr>
          <p:cNvPr id="9" name="object 9"/>
          <p:cNvSpPr txBox="1"/>
          <p:nvPr/>
        </p:nvSpPr>
        <p:spPr>
          <a:xfrm>
            <a:off x="1816100" y="2715259"/>
            <a:ext cx="3263265" cy="205740"/>
          </a:xfrm>
          <a:prstGeom prst="rect">
            <a:avLst/>
          </a:prstGeom>
        </p:spPr>
        <p:txBody>
          <a:bodyPr wrap="square" lIns="0" tIns="0" rIns="0" bIns="0" rtlCol="0" vert="horz">
            <a:spAutoFit/>
          </a:bodyPr>
          <a:lstStyle/>
          <a:p>
            <a:pPr marL="12700">
              <a:lnSpc>
                <a:spcPct val="100000"/>
              </a:lnSpc>
            </a:pPr>
            <a:r>
              <a:rPr dirty="0" sz="1200">
                <a:latin typeface="Courier New"/>
                <a:cs typeface="Courier New"/>
              </a:rPr>
              <a:t>o </a:t>
            </a:r>
            <a:r>
              <a:rPr dirty="0" sz="1200" spc="-5">
                <a:latin typeface="Times New Roman"/>
                <a:cs typeface="Times New Roman"/>
              </a:rPr>
              <a:t>Same strings with </a:t>
            </a:r>
            <a:r>
              <a:rPr dirty="0" sz="1200">
                <a:latin typeface="Times New Roman"/>
                <a:cs typeface="Times New Roman"/>
              </a:rPr>
              <a:t>different characters</a:t>
            </a:r>
            <a:r>
              <a:rPr dirty="0" sz="1200" spc="280">
                <a:latin typeface="Times New Roman"/>
                <a:cs typeface="Times New Roman"/>
              </a:rPr>
              <a:t> </a:t>
            </a:r>
            <a:r>
              <a:rPr dirty="0" sz="1200">
                <a:latin typeface="Times New Roman"/>
                <a:cs typeface="Times New Roman"/>
              </a:rPr>
              <a:t>capitalized</a:t>
            </a:r>
            <a:endParaRPr sz="1200">
              <a:latin typeface="Times New Roman"/>
              <a:cs typeface="Times New Roman"/>
            </a:endParaRPr>
          </a:p>
        </p:txBody>
      </p:sp>
      <p:graphicFrame>
        <p:nvGraphicFramePr>
          <p:cNvPr id="10" name="object 10"/>
          <p:cNvGraphicFramePr>
            <a:graphicFrameLocks noGrp="1"/>
          </p:cNvGraphicFramePr>
          <p:nvPr/>
        </p:nvGraphicFramePr>
        <p:xfrm>
          <a:off x="1349375" y="2920287"/>
          <a:ext cx="4294505" cy="763270"/>
        </p:xfrm>
        <a:graphic>
          <a:graphicData uri="http://schemas.openxmlformats.org/drawingml/2006/table">
            <a:tbl>
              <a:tblPr firstRow="1" bandRow="1">
                <a:tableStyleId>{2D5ABB26-0587-4C30-8999-92F81FD0307C}</a:tableStyleId>
              </a:tblPr>
              <a:tblGrid>
                <a:gridCol w="2367382"/>
                <a:gridCol w="1257359"/>
                <a:gridCol w="669685"/>
              </a:tblGrid>
              <a:tr h="168708">
                <a:tc>
                  <a:txBody>
                    <a:bodyPr/>
                    <a:lstStyle/>
                    <a:p>
                      <a:pPr/>
                      <a:endParaRPr sz="1200">
                        <a:latin typeface="Times New Roman"/>
                        <a:cs typeface="Times New Roman"/>
                      </a:endParaRPr>
                    </a:p>
                  </a:txBody>
                  <a:tcPr marL="0" marR="0" marB="0" marT="0"/>
                </a:tc>
                <a:tc>
                  <a:txBody>
                    <a:bodyPr/>
                    <a:lstStyle/>
                    <a:p>
                      <a:pPr marL="626110">
                        <a:lnSpc>
                          <a:spcPts val="1205"/>
                        </a:lnSpc>
                      </a:pPr>
                      <a:r>
                        <a:rPr dirty="0" sz="1200">
                          <a:latin typeface="Times New Roman"/>
                          <a:cs typeface="Times New Roman"/>
                        </a:rPr>
                        <a:t>“Cat”</a:t>
                      </a:r>
                      <a:endParaRPr sz="1200">
                        <a:latin typeface="Times New Roman"/>
                        <a:cs typeface="Times New Roman"/>
                      </a:endParaRPr>
                    </a:p>
                  </a:txBody>
                  <a:tcPr marL="0" marR="0" marB="0" marT="0"/>
                </a:tc>
                <a:tc>
                  <a:txBody>
                    <a:bodyPr/>
                    <a:lstStyle/>
                    <a:p>
                      <a:pPr marL="283210">
                        <a:lnSpc>
                          <a:spcPts val="1205"/>
                        </a:lnSpc>
                      </a:pPr>
                      <a:r>
                        <a:rPr dirty="0" sz="1200">
                          <a:latin typeface="Times New Roman"/>
                          <a:cs typeface="Times New Roman"/>
                        </a:rPr>
                        <a:t>“caT”</a:t>
                      </a:r>
                      <a:endParaRPr sz="1200">
                        <a:latin typeface="Times New Roman"/>
                        <a:cs typeface="Times New Roman"/>
                      </a:endParaRPr>
                    </a:p>
                  </a:txBody>
                  <a:tcPr marL="0" marR="0" marB="0" marT="0"/>
                </a:tc>
              </a:tr>
              <a:tr h="181811">
                <a:tc>
                  <a:txBody>
                    <a:bodyPr/>
                    <a:lstStyle/>
                    <a:p>
                      <a:pPr marL="250825" indent="-228600">
                        <a:lnSpc>
                          <a:spcPts val="1355"/>
                        </a:lnSpc>
                        <a:buFont typeface="Symbol"/>
                        <a:buChar char=""/>
                        <a:tabLst>
                          <a:tab pos="250190" algn="l"/>
                          <a:tab pos="250825" algn="l"/>
                        </a:tabLst>
                      </a:pPr>
                      <a:r>
                        <a:rPr dirty="0" sz="1200" spc="-5">
                          <a:latin typeface="Times New Roman"/>
                          <a:cs typeface="Times New Roman"/>
                        </a:rPr>
                        <a:t>One string </a:t>
                      </a:r>
                      <a:r>
                        <a:rPr dirty="0" sz="1200">
                          <a:latin typeface="Times New Roman"/>
                          <a:cs typeface="Times New Roman"/>
                        </a:rPr>
                        <a:t>is</a:t>
                      </a:r>
                      <a:r>
                        <a:rPr dirty="0" sz="1200" spc="-85">
                          <a:latin typeface="Times New Roman"/>
                          <a:cs typeface="Times New Roman"/>
                        </a:rPr>
                        <a:t> </a:t>
                      </a:r>
                      <a:r>
                        <a:rPr dirty="0" sz="1200">
                          <a:latin typeface="Times New Roman"/>
                          <a:cs typeface="Times New Roman"/>
                        </a:rPr>
                        <a:t>empty</a:t>
                      </a: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r>
              <a:tr h="179813">
                <a:tc>
                  <a:txBody>
                    <a:bodyPr/>
                    <a:lstStyle/>
                    <a:p>
                      <a:pPr marL="479425">
                        <a:lnSpc>
                          <a:spcPts val="1290"/>
                        </a:lnSpc>
                      </a:pPr>
                      <a:r>
                        <a:rPr dirty="0" sz="1200">
                          <a:latin typeface="Courier New"/>
                          <a:cs typeface="Courier New"/>
                        </a:rPr>
                        <a:t>o </a:t>
                      </a:r>
                      <a:r>
                        <a:rPr dirty="0" sz="1200" spc="-5">
                          <a:latin typeface="Times New Roman"/>
                          <a:cs typeface="Times New Roman"/>
                        </a:rPr>
                        <a:t>First </a:t>
                      </a:r>
                      <a:r>
                        <a:rPr dirty="0" sz="1200">
                          <a:latin typeface="Times New Roman"/>
                          <a:cs typeface="Times New Roman"/>
                        </a:rPr>
                        <a:t>is</a:t>
                      </a:r>
                      <a:r>
                        <a:rPr dirty="0" sz="1200" spc="260">
                          <a:latin typeface="Times New Roman"/>
                          <a:cs typeface="Times New Roman"/>
                        </a:rPr>
                        <a:t> </a:t>
                      </a:r>
                      <a:r>
                        <a:rPr dirty="0" sz="1200" spc="-5">
                          <a:latin typeface="Times New Roman"/>
                          <a:cs typeface="Times New Roman"/>
                        </a:rPr>
                        <a:t>NULL</a:t>
                      </a:r>
                      <a:endParaRPr sz="1200">
                        <a:latin typeface="Times New Roman"/>
                        <a:cs typeface="Times New Roman"/>
                      </a:endParaRPr>
                    </a:p>
                  </a:txBody>
                  <a:tcPr marL="0" marR="0" marB="0" marT="0"/>
                </a:tc>
                <a:tc>
                  <a:txBody>
                    <a:bodyPr/>
                    <a:lstStyle/>
                    <a:p>
                      <a:pPr marL="626110">
                        <a:lnSpc>
                          <a:spcPts val="1290"/>
                        </a:lnSpc>
                      </a:pPr>
                      <a:r>
                        <a:rPr dirty="0" sz="1200">
                          <a:latin typeface="Times New Roman"/>
                          <a:cs typeface="Times New Roman"/>
                        </a:rPr>
                        <a:t>“”</a:t>
                      </a:r>
                      <a:endParaRPr sz="1200">
                        <a:latin typeface="Times New Roman"/>
                        <a:cs typeface="Times New Roman"/>
                      </a:endParaRPr>
                    </a:p>
                  </a:txBody>
                  <a:tcPr marL="0" marR="0" marB="0" marT="0"/>
                </a:tc>
                <a:tc>
                  <a:txBody>
                    <a:bodyPr/>
                    <a:lstStyle/>
                    <a:p>
                      <a:pPr marL="283210">
                        <a:lnSpc>
                          <a:spcPts val="1290"/>
                        </a:lnSpc>
                      </a:pPr>
                      <a:r>
                        <a:rPr dirty="0" sz="1200">
                          <a:latin typeface="Times New Roman"/>
                          <a:cs typeface="Times New Roman"/>
                        </a:rPr>
                        <a:t>“cat”</a:t>
                      </a:r>
                      <a:endParaRPr sz="1200">
                        <a:latin typeface="Times New Roman"/>
                        <a:cs typeface="Times New Roman"/>
                      </a:endParaRPr>
                    </a:p>
                  </a:txBody>
                  <a:tcPr marL="0" marR="0" marB="0" marT="0"/>
                </a:tc>
              </a:tr>
              <a:tr h="232645">
                <a:tc>
                  <a:txBody>
                    <a:bodyPr/>
                    <a:lstStyle/>
                    <a:p>
                      <a:pPr marL="479425">
                        <a:lnSpc>
                          <a:spcPts val="1255"/>
                        </a:lnSpc>
                      </a:pPr>
                      <a:r>
                        <a:rPr dirty="0" sz="1200">
                          <a:latin typeface="Courier New"/>
                          <a:cs typeface="Courier New"/>
                        </a:rPr>
                        <a:t>o </a:t>
                      </a:r>
                      <a:r>
                        <a:rPr dirty="0" sz="1200" spc="-5">
                          <a:latin typeface="Times New Roman"/>
                          <a:cs typeface="Times New Roman"/>
                        </a:rPr>
                        <a:t>Second </a:t>
                      </a:r>
                      <a:r>
                        <a:rPr dirty="0" sz="1200">
                          <a:latin typeface="Times New Roman"/>
                          <a:cs typeface="Times New Roman"/>
                        </a:rPr>
                        <a:t>is</a:t>
                      </a:r>
                      <a:r>
                        <a:rPr dirty="0" sz="1200" spc="260">
                          <a:latin typeface="Times New Roman"/>
                          <a:cs typeface="Times New Roman"/>
                        </a:rPr>
                        <a:t> </a:t>
                      </a:r>
                      <a:r>
                        <a:rPr dirty="0" sz="1200" spc="-5">
                          <a:latin typeface="Times New Roman"/>
                          <a:cs typeface="Times New Roman"/>
                        </a:rPr>
                        <a:t>NULL</a:t>
                      </a:r>
                      <a:endParaRPr sz="1200">
                        <a:latin typeface="Times New Roman"/>
                        <a:cs typeface="Times New Roman"/>
                      </a:endParaRPr>
                    </a:p>
                  </a:txBody>
                  <a:tcPr marL="0" marR="0" marB="0" marT="0"/>
                </a:tc>
                <a:tc>
                  <a:txBody>
                    <a:bodyPr/>
                    <a:lstStyle/>
                    <a:p>
                      <a:pPr marL="626110">
                        <a:lnSpc>
                          <a:spcPts val="1255"/>
                        </a:lnSpc>
                      </a:pPr>
                      <a:r>
                        <a:rPr dirty="0" sz="1200">
                          <a:latin typeface="Times New Roman"/>
                          <a:cs typeface="Times New Roman"/>
                        </a:rPr>
                        <a:t>“cat”</a:t>
                      </a:r>
                      <a:endParaRPr sz="1200">
                        <a:latin typeface="Times New Roman"/>
                        <a:cs typeface="Times New Roman"/>
                      </a:endParaRPr>
                    </a:p>
                  </a:txBody>
                  <a:tcPr marL="0" marR="0" marB="0" marT="0"/>
                </a:tc>
                <a:tc>
                  <a:txBody>
                    <a:bodyPr/>
                    <a:lstStyle/>
                    <a:p>
                      <a:pPr marL="283210">
                        <a:lnSpc>
                          <a:spcPts val="1255"/>
                        </a:lnSpc>
                      </a:pPr>
                      <a:r>
                        <a:rPr dirty="0" sz="1200">
                          <a:latin typeface="Times New Roman"/>
                          <a:cs typeface="Times New Roman"/>
                        </a:rPr>
                        <a:t>“”</a:t>
                      </a:r>
                      <a:endParaRPr sz="1200">
                        <a:latin typeface="Times New Roman"/>
                        <a:cs typeface="Times New Roman"/>
                      </a:endParaRPr>
                    </a:p>
                  </a:txBody>
                  <a:tcPr marL="0" marR="0" marB="0" marT="0"/>
                </a:tc>
              </a:tr>
            </a:tbl>
          </a:graphicData>
        </a:graphic>
      </p:graphicFrame>
      <p:sp>
        <p:nvSpPr>
          <p:cNvPr id="11" name="object 11"/>
          <p:cNvSpPr txBox="1"/>
          <p:nvPr/>
        </p:nvSpPr>
        <p:spPr>
          <a:xfrm>
            <a:off x="1130300" y="3718559"/>
            <a:ext cx="5513070" cy="2522855"/>
          </a:xfrm>
          <a:prstGeom prst="rect">
            <a:avLst/>
          </a:prstGeom>
        </p:spPr>
        <p:txBody>
          <a:bodyPr wrap="square" lIns="0" tIns="0" rIns="0" bIns="0" rtlCol="0" vert="horz">
            <a:spAutoFit/>
          </a:bodyPr>
          <a:lstStyle/>
          <a:p>
            <a:pPr algn="just" marL="12700">
              <a:lnSpc>
                <a:spcPts val="1635"/>
              </a:lnSpc>
            </a:pPr>
            <a:r>
              <a:rPr dirty="0" sz="1400" b="1">
                <a:latin typeface="Times New Roman"/>
                <a:cs typeface="Times New Roman"/>
              </a:rPr>
              <a:t>11.10 Basis </a:t>
            </a:r>
            <a:r>
              <a:rPr dirty="0" sz="1400" spc="-5" b="1">
                <a:latin typeface="Times New Roman"/>
                <a:cs typeface="Times New Roman"/>
              </a:rPr>
              <a:t>Code</a:t>
            </a:r>
            <a:r>
              <a:rPr dirty="0" sz="1400" spc="-50" b="1">
                <a:latin typeface="Times New Roman"/>
                <a:cs typeface="Times New Roman"/>
              </a:rPr>
              <a:t> </a:t>
            </a:r>
            <a:r>
              <a:rPr dirty="0" sz="1400" spc="-5" b="1">
                <a:latin typeface="Times New Roman"/>
                <a:cs typeface="Times New Roman"/>
              </a:rPr>
              <a:t>Structures</a:t>
            </a:r>
            <a:endParaRPr sz="1400">
              <a:latin typeface="Times New Roman"/>
              <a:cs typeface="Times New Roman"/>
            </a:endParaRPr>
          </a:p>
          <a:p>
            <a:pPr algn="just" marL="12700" marR="7620">
              <a:lnSpc>
                <a:spcPts val="1380"/>
              </a:lnSpc>
              <a:spcBef>
                <a:spcPts val="50"/>
              </a:spcBef>
            </a:pPr>
            <a:r>
              <a:rPr dirty="0" sz="1200" spc="-5">
                <a:latin typeface="Times New Roman"/>
                <a:cs typeface="Times New Roman"/>
              </a:rPr>
              <a:t>For structural </a:t>
            </a:r>
            <a:r>
              <a:rPr dirty="0" sz="1200">
                <a:latin typeface="Times New Roman"/>
                <a:cs typeface="Times New Roman"/>
              </a:rPr>
              <a:t>testing it is important to know about basic coding </a:t>
            </a:r>
            <a:r>
              <a:rPr dirty="0" sz="1200" spc="-5">
                <a:latin typeface="Times New Roman"/>
                <a:cs typeface="Times New Roman"/>
              </a:rPr>
              <a:t>structures. </a:t>
            </a:r>
            <a:r>
              <a:rPr dirty="0" sz="1200">
                <a:latin typeface="Times New Roman"/>
                <a:cs typeface="Times New Roman"/>
              </a:rPr>
              <a:t>There are </a:t>
            </a:r>
            <a:r>
              <a:rPr dirty="0" sz="1200" spc="5">
                <a:latin typeface="Times New Roman"/>
                <a:cs typeface="Times New Roman"/>
              </a:rPr>
              <a:t>four  </a:t>
            </a:r>
            <a:r>
              <a:rPr dirty="0" sz="1200">
                <a:latin typeface="Times New Roman"/>
                <a:cs typeface="Times New Roman"/>
              </a:rPr>
              <a:t>basic coding </a:t>
            </a:r>
            <a:r>
              <a:rPr dirty="0" sz="1200" spc="-5">
                <a:latin typeface="Times New Roman"/>
                <a:cs typeface="Times New Roman"/>
              </a:rPr>
              <a:t>structures </a:t>
            </a:r>
            <a:r>
              <a:rPr dirty="0" sz="1200">
                <a:latin typeface="Times New Roman"/>
                <a:cs typeface="Times New Roman"/>
              </a:rPr>
              <a:t>sequence, if </a:t>
            </a:r>
            <a:r>
              <a:rPr dirty="0" sz="1200" spc="-5">
                <a:latin typeface="Times New Roman"/>
                <a:cs typeface="Times New Roman"/>
              </a:rPr>
              <a:t>statement, </a:t>
            </a:r>
            <a:r>
              <a:rPr dirty="0" sz="1200">
                <a:latin typeface="Times New Roman"/>
                <a:cs typeface="Times New Roman"/>
              </a:rPr>
              <a:t>case </a:t>
            </a:r>
            <a:r>
              <a:rPr dirty="0" sz="1200" spc="-5">
                <a:latin typeface="Times New Roman"/>
                <a:cs typeface="Times New Roman"/>
              </a:rPr>
              <a:t>statement, </a:t>
            </a:r>
            <a:r>
              <a:rPr dirty="0" sz="1200">
                <a:latin typeface="Times New Roman"/>
                <a:cs typeface="Times New Roman"/>
              </a:rPr>
              <a:t>and </a:t>
            </a:r>
            <a:r>
              <a:rPr dirty="0" sz="1200" spc="-5">
                <a:latin typeface="Times New Roman"/>
                <a:cs typeface="Times New Roman"/>
              </a:rPr>
              <a:t>while </a:t>
            </a:r>
            <a:r>
              <a:rPr dirty="0" sz="1200">
                <a:latin typeface="Times New Roman"/>
                <a:cs typeface="Times New Roman"/>
              </a:rPr>
              <a:t>loop. These four  basic </a:t>
            </a:r>
            <a:r>
              <a:rPr dirty="0" sz="1200" spc="-5">
                <a:latin typeface="Times New Roman"/>
                <a:cs typeface="Times New Roman"/>
              </a:rPr>
              <a:t>structures </a:t>
            </a:r>
            <a:r>
              <a:rPr dirty="0" sz="1200">
                <a:latin typeface="Times New Roman"/>
                <a:cs typeface="Times New Roman"/>
              </a:rPr>
              <a:t>can be used to express any type of</a:t>
            </a:r>
            <a:r>
              <a:rPr dirty="0" sz="1200" spc="-114">
                <a:latin typeface="Times New Roman"/>
                <a:cs typeface="Times New Roman"/>
              </a:rPr>
              <a:t> </a:t>
            </a:r>
            <a:r>
              <a:rPr dirty="0" sz="1200">
                <a:latin typeface="Times New Roman"/>
                <a:cs typeface="Times New Roman"/>
              </a:rPr>
              <a:t>code.</a:t>
            </a:r>
            <a:endParaRPr sz="1200">
              <a:latin typeface="Times New Roman"/>
              <a:cs typeface="Times New Roman"/>
            </a:endParaRPr>
          </a:p>
          <a:p>
            <a:pPr algn="just" marL="12700">
              <a:lnSpc>
                <a:spcPts val="1635"/>
              </a:lnSpc>
              <a:spcBef>
                <a:spcPts val="520"/>
              </a:spcBef>
            </a:pPr>
            <a:r>
              <a:rPr dirty="0" sz="1400" b="1">
                <a:latin typeface="Times New Roman"/>
                <a:cs typeface="Times New Roman"/>
              </a:rPr>
              <a:t>Flow graph</a:t>
            </a:r>
            <a:r>
              <a:rPr dirty="0" sz="1400" spc="-75" b="1">
                <a:latin typeface="Times New Roman"/>
                <a:cs typeface="Times New Roman"/>
              </a:rPr>
              <a:t> </a:t>
            </a:r>
            <a:r>
              <a:rPr dirty="0" sz="1400" spc="-5" b="1">
                <a:latin typeface="Times New Roman"/>
                <a:cs typeface="Times New Roman"/>
              </a:rPr>
              <a:t>notation</a:t>
            </a:r>
            <a:endParaRPr sz="1400">
              <a:latin typeface="Times New Roman"/>
              <a:cs typeface="Times New Roman"/>
            </a:endParaRPr>
          </a:p>
          <a:p>
            <a:pPr algn="just" marL="12700" marR="8890">
              <a:lnSpc>
                <a:spcPts val="1380"/>
              </a:lnSpc>
              <a:spcBef>
                <a:spcPts val="50"/>
              </a:spcBef>
            </a:pPr>
            <a:r>
              <a:rPr dirty="0" sz="1200">
                <a:latin typeface="Times New Roman"/>
                <a:cs typeface="Times New Roman"/>
              </a:rPr>
              <a:t>In analysis and design, you have already </a:t>
            </a:r>
            <a:r>
              <a:rPr dirty="0" sz="1200" spc="-5">
                <a:latin typeface="Times New Roman"/>
                <a:cs typeface="Times New Roman"/>
              </a:rPr>
              <a:t>seen </a:t>
            </a:r>
            <a:r>
              <a:rPr dirty="0" sz="1200">
                <a:latin typeface="Times New Roman"/>
                <a:cs typeface="Times New Roman"/>
              </a:rPr>
              <a:t>the flow graph notation. This is used to  describe flow of </a:t>
            </a:r>
            <a:r>
              <a:rPr dirty="0" sz="1200" spc="5">
                <a:latin typeface="Times New Roman"/>
                <a:cs typeface="Times New Roman"/>
              </a:rPr>
              <a:t>data </a:t>
            </a:r>
            <a:r>
              <a:rPr dirty="0" sz="1200">
                <a:latin typeface="Times New Roman"/>
                <a:cs typeface="Times New Roman"/>
              </a:rPr>
              <a:t>or control in an application. </a:t>
            </a:r>
            <a:r>
              <a:rPr dirty="0" sz="1200" spc="-5">
                <a:latin typeface="Times New Roman"/>
                <a:cs typeface="Times New Roman"/>
              </a:rPr>
              <a:t>However, we </a:t>
            </a:r>
            <a:r>
              <a:rPr dirty="0" sz="1200">
                <a:latin typeface="Times New Roman"/>
                <a:cs typeface="Times New Roman"/>
              </a:rPr>
              <a:t>do not </a:t>
            </a:r>
            <a:r>
              <a:rPr dirty="0" sz="1200" spc="5">
                <a:latin typeface="Times New Roman"/>
                <a:cs typeface="Times New Roman"/>
              </a:rPr>
              <a:t>use </a:t>
            </a:r>
            <a:r>
              <a:rPr dirty="0" sz="1200">
                <a:latin typeface="Times New Roman"/>
                <a:cs typeface="Times New Roman"/>
              </a:rPr>
              <a:t>flow graphs to  describe decisions. That is, how a branch is taken is not </a:t>
            </a:r>
            <a:r>
              <a:rPr dirty="0" sz="1200" spc="-5">
                <a:latin typeface="Times New Roman"/>
                <a:cs typeface="Times New Roman"/>
              </a:rPr>
              <a:t>shown </a:t>
            </a:r>
            <a:r>
              <a:rPr dirty="0" sz="1200">
                <a:latin typeface="Times New Roman"/>
                <a:cs typeface="Times New Roman"/>
              </a:rPr>
              <a:t>in flow</a:t>
            </a:r>
            <a:r>
              <a:rPr dirty="0" sz="1200" spc="-125">
                <a:latin typeface="Times New Roman"/>
                <a:cs typeface="Times New Roman"/>
              </a:rPr>
              <a:t> </a:t>
            </a:r>
            <a:r>
              <a:rPr dirty="0" sz="1200">
                <a:latin typeface="Times New Roman"/>
                <a:cs typeface="Times New Roman"/>
              </a:rPr>
              <a:t>graphs.</a:t>
            </a:r>
            <a:endParaRPr sz="1200">
              <a:latin typeface="Times New Roman"/>
              <a:cs typeface="Times New Roman"/>
            </a:endParaRPr>
          </a:p>
          <a:p>
            <a:pPr algn="just" marL="12700">
              <a:lnSpc>
                <a:spcPts val="1345"/>
              </a:lnSpc>
            </a:pPr>
            <a:r>
              <a:rPr dirty="0" sz="1200">
                <a:latin typeface="Times New Roman"/>
                <a:cs typeface="Times New Roman"/>
              </a:rPr>
              <a:t>In the following, </a:t>
            </a:r>
            <a:r>
              <a:rPr dirty="0" sz="1200" spc="-5">
                <a:latin typeface="Times New Roman"/>
                <a:cs typeface="Times New Roman"/>
              </a:rPr>
              <a:t>we </a:t>
            </a:r>
            <a:r>
              <a:rPr dirty="0" sz="1200">
                <a:latin typeface="Times New Roman"/>
                <a:cs typeface="Times New Roman"/>
              </a:rPr>
              <a:t>are using flow graph notation to describe </a:t>
            </a:r>
            <a:r>
              <a:rPr dirty="0" sz="1200" spc="-5">
                <a:latin typeface="Times New Roman"/>
                <a:cs typeface="Times New Roman"/>
              </a:rPr>
              <a:t>different </a:t>
            </a:r>
            <a:r>
              <a:rPr dirty="0" sz="1200">
                <a:latin typeface="Times New Roman"/>
                <a:cs typeface="Times New Roman"/>
              </a:rPr>
              <a:t>coding</a:t>
            </a:r>
            <a:r>
              <a:rPr dirty="0" sz="1200" spc="-85">
                <a:latin typeface="Times New Roman"/>
                <a:cs typeface="Times New Roman"/>
              </a:rPr>
              <a:t> </a:t>
            </a:r>
            <a:r>
              <a:rPr dirty="0" sz="1200" spc="-5">
                <a:latin typeface="Times New Roman"/>
                <a:cs typeface="Times New Roman"/>
              </a:rPr>
              <a:t>structures.</a:t>
            </a:r>
            <a:endParaRPr sz="1200">
              <a:latin typeface="Times New Roman"/>
              <a:cs typeface="Times New Roman"/>
            </a:endParaRPr>
          </a:p>
          <a:p>
            <a:pPr algn="just" marL="12700">
              <a:lnSpc>
                <a:spcPts val="1635"/>
              </a:lnSpc>
              <a:spcBef>
                <a:spcPts val="455"/>
              </a:spcBef>
            </a:pPr>
            <a:r>
              <a:rPr dirty="0" sz="1400" spc="-5" b="1">
                <a:latin typeface="Times New Roman"/>
                <a:cs typeface="Times New Roman"/>
              </a:rPr>
              <a:t>Sequence</a:t>
            </a:r>
            <a:endParaRPr sz="1400">
              <a:latin typeface="Times New Roman"/>
              <a:cs typeface="Times New Roman"/>
            </a:endParaRPr>
          </a:p>
          <a:p>
            <a:pPr algn="just" marL="12700" marR="5080">
              <a:lnSpc>
                <a:spcPts val="1380"/>
              </a:lnSpc>
              <a:spcBef>
                <a:spcPts val="50"/>
              </a:spcBef>
            </a:pPr>
            <a:r>
              <a:rPr dirty="0" sz="1200" spc="-5">
                <a:latin typeface="Times New Roman"/>
                <a:cs typeface="Times New Roman"/>
              </a:rPr>
              <a:t>Sequence </a:t>
            </a:r>
            <a:r>
              <a:rPr dirty="0" sz="1200">
                <a:latin typeface="Times New Roman"/>
                <a:cs typeface="Times New Roman"/>
              </a:rPr>
              <a:t>depicts programming instructions that do not have branching or any control  information. </a:t>
            </a:r>
            <a:r>
              <a:rPr dirty="0" sz="1200" spc="-5">
                <a:latin typeface="Times New Roman"/>
                <a:cs typeface="Times New Roman"/>
              </a:rPr>
              <a:t>So we </a:t>
            </a:r>
            <a:r>
              <a:rPr dirty="0" sz="1200">
                <a:latin typeface="Times New Roman"/>
                <a:cs typeface="Times New Roman"/>
              </a:rPr>
              <a:t>lump together </a:t>
            </a:r>
            <a:r>
              <a:rPr dirty="0" sz="1200" spc="-5">
                <a:latin typeface="Times New Roman"/>
                <a:cs typeface="Times New Roman"/>
              </a:rPr>
              <a:t>several sequential </a:t>
            </a:r>
            <a:r>
              <a:rPr dirty="0" sz="1200">
                <a:latin typeface="Times New Roman"/>
                <a:cs typeface="Times New Roman"/>
              </a:rPr>
              <a:t>instructions in one node of the  graph.</a:t>
            </a:r>
            <a:endParaRPr sz="1200">
              <a:latin typeface="Times New Roman"/>
              <a:cs typeface="Times New Roman"/>
            </a:endParaRPr>
          </a:p>
        </p:txBody>
      </p:sp>
      <p:sp>
        <p:nvSpPr>
          <p:cNvPr id="12" name="object 12"/>
          <p:cNvSpPr txBox="1"/>
          <p:nvPr/>
        </p:nvSpPr>
        <p:spPr>
          <a:xfrm>
            <a:off x="1130300" y="6807707"/>
            <a:ext cx="5513070" cy="1099820"/>
          </a:xfrm>
          <a:prstGeom prst="rect">
            <a:avLst/>
          </a:prstGeom>
        </p:spPr>
        <p:txBody>
          <a:bodyPr wrap="square" lIns="0" tIns="0" rIns="0" bIns="0" rtlCol="0" vert="horz">
            <a:spAutoFit/>
          </a:bodyPr>
          <a:lstStyle/>
          <a:p>
            <a:pPr algn="just" marL="12700">
              <a:lnSpc>
                <a:spcPts val="1639"/>
              </a:lnSpc>
            </a:pPr>
            <a:r>
              <a:rPr dirty="0" sz="1400" spc="-5" b="1">
                <a:latin typeface="Times New Roman"/>
                <a:cs typeface="Times New Roman"/>
              </a:rPr>
              <a:t>If</a:t>
            </a:r>
            <a:endParaRPr sz="1400">
              <a:latin typeface="Times New Roman"/>
              <a:cs typeface="Times New Roman"/>
            </a:endParaRPr>
          </a:p>
          <a:p>
            <a:pPr algn="just" marL="12700" marR="5080">
              <a:lnSpc>
                <a:spcPts val="1380"/>
              </a:lnSpc>
              <a:spcBef>
                <a:spcPts val="55"/>
              </a:spcBef>
            </a:pPr>
            <a:r>
              <a:rPr dirty="0" sz="1200" spc="-5">
                <a:latin typeface="Times New Roman"/>
                <a:cs typeface="Times New Roman"/>
              </a:rPr>
              <a:t>Second structural </a:t>
            </a:r>
            <a:r>
              <a:rPr dirty="0" sz="1200">
                <a:latin typeface="Times New Roman"/>
                <a:cs typeface="Times New Roman"/>
              </a:rPr>
              <a:t>form is the If </a:t>
            </a:r>
            <a:r>
              <a:rPr dirty="0" sz="1200" spc="-5">
                <a:latin typeface="Times New Roman"/>
                <a:cs typeface="Times New Roman"/>
              </a:rPr>
              <a:t>statement. </a:t>
            </a:r>
            <a:r>
              <a:rPr dirty="0" sz="1200">
                <a:latin typeface="Times New Roman"/>
                <a:cs typeface="Times New Roman"/>
              </a:rPr>
              <a:t>In the following graph, the first node at the left  depicts the if </a:t>
            </a:r>
            <a:r>
              <a:rPr dirty="0" sz="1200" spc="-5">
                <a:latin typeface="Times New Roman"/>
                <a:cs typeface="Times New Roman"/>
              </a:rPr>
              <a:t>statement </a:t>
            </a:r>
            <a:r>
              <a:rPr dirty="0" sz="1200">
                <a:latin typeface="Times New Roman"/>
                <a:cs typeface="Times New Roman"/>
              </a:rPr>
              <a:t>and the two nodes next to the first node correspond to the  </a:t>
            </a:r>
            <a:r>
              <a:rPr dirty="0" sz="1200" spc="-5">
                <a:latin typeface="Times New Roman"/>
                <a:cs typeface="Times New Roman"/>
              </a:rPr>
              <a:t>successful </a:t>
            </a:r>
            <a:r>
              <a:rPr dirty="0" sz="1200">
                <a:latin typeface="Times New Roman"/>
                <a:cs typeface="Times New Roman"/>
              </a:rPr>
              <a:t>case (if condition is true) and unsuccessful case (if condition is false)  consecutively. The control comes to the </a:t>
            </a:r>
            <a:r>
              <a:rPr dirty="0" sz="1200" spc="-5">
                <a:latin typeface="Times New Roman"/>
                <a:cs typeface="Times New Roman"/>
              </a:rPr>
              <a:t>same </a:t>
            </a:r>
            <a:r>
              <a:rPr dirty="0" sz="1200">
                <a:latin typeface="Times New Roman"/>
                <a:cs typeface="Times New Roman"/>
              </a:rPr>
              <a:t>instruction from either of these  intermediate</a:t>
            </a:r>
            <a:r>
              <a:rPr dirty="0" sz="1200" spc="-105">
                <a:latin typeface="Times New Roman"/>
                <a:cs typeface="Times New Roman"/>
              </a:rPr>
              <a:t> </a:t>
            </a:r>
            <a:r>
              <a:rPr dirty="0" sz="1200">
                <a:latin typeface="Times New Roman"/>
                <a:cs typeface="Times New Roman"/>
              </a:rPr>
              <a:t>instructions.</a:t>
            </a:r>
            <a:endParaRPr sz="1200">
              <a:latin typeface="Times New Roman"/>
              <a:cs typeface="Times New Roman"/>
            </a:endParaRPr>
          </a:p>
        </p:txBody>
      </p:sp>
      <p:sp>
        <p:nvSpPr>
          <p:cNvPr id="13" name="object 13"/>
          <p:cNvSpPr/>
          <p:nvPr/>
        </p:nvSpPr>
        <p:spPr>
          <a:xfrm>
            <a:off x="2733675" y="7988681"/>
            <a:ext cx="2523744" cy="1304544"/>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2966847" y="6312789"/>
            <a:ext cx="1456944" cy="390144"/>
          </a:xfrm>
          <a:prstGeom prst="rect">
            <a:avLst/>
          </a:prstGeom>
          <a:blipFill>
            <a:blip r:embed="rId3" cstate="print"/>
            <a:stretch>
              <a:fillRect/>
            </a:stretch>
          </a:blipFill>
        </p:spPr>
        <p:txBody>
          <a:bodyPr wrap="square" lIns="0" tIns="0" rIns="0" bIns="0" rtlCol="0"/>
          <a:lstStyle/>
          <a:p/>
        </p:txBody>
      </p:sp>
      <p:sp>
        <p:nvSpPr>
          <p:cNvPr id="15" name="object 15"/>
          <p:cNvSpPr txBox="1"/>
          <p:nvPr/>
        </p:nvSpPr>
        <p:spPr>
          <a:xfrm>
            <a:off x="1130300" y="9265208"/>
            <a:ext cx="5511800" cy="353060"/>
          </a:xfrm>
          <a:prstGeom prst="rect">
            <a:avLst/>
          </a:prstGeom>
        </p:spPr>
        <p:txBody>
          <a:bodyPr wrap="square" lIns="0" tIns="0" rIns="0" bIns="0" rtlCol="0" vert="horz">
            <a:spAutoFit/>
          </a:bodyPr>
          <a:lstStyle/>
          <a:p>
            <a:pPr marL="12700">
              <a:lnSpc>
                <a:spcPts val="1275"/>
              </a:lnSpc>
              <a:tabLst>
                <a:tab pos="5269865" algn="l"/>
              </a:tabLst>
            </a:pPr>
            <a:r>
              <a:rPr dirty="0" sz="1200" u="sng">
                <a:latin typeface="Times New Roman"/>
                <a:cs typeface="Times New Roman"/>
              </a:rPr>
              <a:t> 	</a:t>
            </a:r>
            <a:r>
              <a:rPr dirty="0" sz="1200">
                <a:latin typeface="Times New Roman"/>
                <a:cs typeface="Times New Roman"/>
              </a:rPr>
              <a:t>200</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136969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a:lnSpc>
                <a:spcPts val="1635"/>
              </a:lnSpc>
              <a:spcBef>
                <a:spcPts val="695"/>
              </a:spcBef>
            </a:pPr>
            <a:r>
              <a:rPr dirty="0" sz="1400" spc="-5" b="1">
                <a:latin typeface="Times New Roman"/>
                <a:cs typeface="Times New Roman"/>
              </a:rPr>
              <a:t>Case</a:t>
            </a:r>
            <a:endParaRPr sz="1400">
              <a:latin typeface="Times New Roman"/>
              <a:cs typeface="Times New Roman"/>
            </a:endParaRPr>
          </a:p>
          <a:p>
            <a:pPr algn="just" marL="12700" marR="5080">
              <a:lnSpc>
                <a:spcPts val="1380"/>
              </a:lnSpc>
              <a:spcBef>
                <a:spcPts val="50"/>
              </a:spcBef>
            </a:pPr>
            <a:r>
              <a:rPr dirty="0" sz="1200">
                <a:latin typeface="Times New Roman"/>
                <a:cs typeface="Times New Roman"/>
              </a:rPr>
              <a:t>In Case </a:t>
            </a:r>
            <a:r>
              <a:rPr dirty="0" sz="1200" spc="-5">
                <a:latin typeface="Times New Roman"/>
                <a:cs typeface="Times New Roman"/>
              </a:rPr>
              <a:t>statement, </a:t>
            </a:r>
            <a:r>
              <a:rPr dirty="0" sz="1200">
                <a:latin typeface="Times New Roman"/>
                <a:cs typeface="Times New Roman"/>
              </a:rPr>
              <a:t>control can take either of </a:t>
            </a:r>
            <a:r>
              <a:rPr dirty="0" sz="1200" spc="-5">
                <a:latin typeface="Times New Roman"/>
                <a:cs typeface="Times New Roman"/>
              </a:rPr>
              <a:t>several </a:t>
            </a:r>
            <a:r>
              <a:rPr dirty="0" sz="1200">
                <a:latin typeface="Times New Roman"/>
                <a:cs typeface="Times New Roman"/>
              </a:rPr>
              <a:t>branches (as opposed to only two in  If </a:t>
            </a:r>
            <a:r>
              <a:rPr dirty="0" sz="1200" spc="-5">
                <a:latin typeface="Times New Roman"/>
                <a:cs typeface="Times New Roman"/>
              </a:rPr>
              <a:t>statement.) First </a:t>
            </a:r>
            <a:r>
              <a:rPr dirty="0" sz="1200">
                <a:latin typeface="Times New Roman"/>
                <a:cs typeface="Times New Roman"/>
              </a:rPr>
              <a:t>node represents the </a:t>
            </a:r>
            <a:r>
              <a:rPr dirty="0" sz="1200" spc="-5">
                <a:latin typeface="Times New Roman"/>
                <a:cs typeface="Times New Roman"/>
              </a:rPr>
              <a:t>switch statement </a:t>
            </a:r>
            <a:r>
              <a:rPr dirty="0" sz="1200">
                <a:latin typeface="Times New Roman"/>
                <a:cs typeface="Times New Roman"/>
              </a:rPr>
              <a:t>(C/C++) and nodes in middle  correspond to all different cases. </a:t>
            </a:r>
            <a:r>
              <a:rPr dirty="0" sz="1200" spc="-5">
                <a:latin typeface="Times New Roman"/>
                <a:cs typeface="Times New Roman"/>
              </a:rPr>
              <a:t>Program </a:t>
            </a:r>
            <a:r>
              <a:rPr dirty="0" sz="1200">
                <a:latin typeface="Times New Roman"/>
                <a:cs typeface="Times New Roman"/>
              </a:rPr>
              <a:t>can take one branch and result into the </a:t>
            </a:r>
            <a:r>
              <a:rPr dirty="0" sz="1200" spc="-5">
                <a:latin typeface="Times New Roman"/>
                <a:cs typeface="Times New Roman"/>
              </a:rPr>
              <a:t>same  </a:t>
            </a:r>
            <a:r>
              <a:rPr dirty="0" sz="1200">
                <a:latin typeface="Times New Roman"/>
                <a:cs typeface="Times New Roman"/>
              </a:rPr>
              <a:t>instruction.</a:t>
            </a:r>
            <a:endParaRPr sz="1200">
              <a:latin typeface="Times New Roman"/>
              <a:cs typeface="Times New Roman"/>
            </a:endParaRPr>
          </a:p>
        </p:txBody>
      </p:sp>
      <p:sp>
        <p:nvSpPr>
          <p:cNvPr id="4" name="object 4"/>
          <p:cNvSpPr txBox="1"/>
          <p:nvPr/>
        </p:nvSpPr>
        <p:spPr>
          <a:xfrm>
            <a:off x="1130300" y="3784091"/>
            <a:ext cx="5511800" cy="749300"/>
          </a:xfrm>
          <a:prstGeom prst="rect">
            <a:avLst/>
          </a:prstGeom>
        </p:spPr>
        <p:txBody>
          <a:bodyPr wrap="square" lIns="0" tIns="0" rIns="0" bIns="0" rtlCol="0" vert="horz">
            <a:spAutoFit/>
          </a:bodyPr>
          <a:lstStyle/>
          <a:p>
            <a:pPr algn="just" marL="12700">
              <a:lnSpc>
                <a:spcPts val="1639"/>
              </a:lnSpc>
            </a:pPr>
            <a:r>
              <a:rPr dirty="0" sz="1400" b="1">
                <a:latin typeface="Times New Roman"/>
                <a:cs typeface="Times New Roman"/>
              </a:rPr>
              <a:t>While</a:t>
            </a:r>
            <a:endParaRPr sz="1400">
              <a:latin typeface="Times New Roman"/>
              <a:cs typeface="Times New Roman"/>
            </a:endParaRPr>
          </a:p>
          <a:p>
            <a:pPr algn="just" marL="12700" marR="5080">
              <a:lnSpc>
                <a:spcPts val="1380"/>
              </a:lnSpc>
              <a:spcBef>
                <a:spcPts val="55"/>
              </a:spcBef>
            </a:pPr>
            <a:r>
              <a:rPr dirty="0" sz="1200">
                <a:latin typeface="Times New Roman"/>
                <a:cs typeface="Times New Roman"/>
              </a:rPr>
              <a:t>A </a:t>
            </a:r>
            <a:r>
              <a:rPr dirty="0" sz="1200" spc="-5">
                <a:latin typeface="Times New Roman"/>
                <a:cs typeface="Times New Roman"/>
              </a:rPr>
              <a:t>while </a:t>
            </a:r>
            <a:r>
              <a:rPr dirty="0" sz="1200">
                <a:latin typeface="Times New Roman"/>
                <a:cs typeface="Times New Roman"/>
              </a:rPr>
              <a:t>loop </a:t>
            </a:r>
            <a:r>
              <a:rPr dirty="0" sz="1200" spc="-5">
                <a:latin typeface="Times New Roman"/>
                <a:cs typeface="Times New Roman"/>
              </a:rPr>
              <a:t>structure </a:t>
            </a:r>
            <a:r>
              <a:rPr dirty="0" sz="1200">
                <a:latin typeface="Times New Roman"/>
                <a:cs typeface="Times New Roman"/>
              </a:rPr>
              <a:t>consists of a loop guard instruction through </a:t>
            </a:r>
            <a:r>
              <a:rPr dirty="0" sz="1200" spc="-5">
                <a:latin typeface="Times New Roman"/>
                <a:cs typeface="Times New Roman"/>
              </a:rPr>
              <a:t>which </a:t>
            </a:r>
            <a:r>
              <a:rPr dirty="0" sz="1200">
                <a:latin typeface="Times New Roman"/>
                <a:cs typeface="Times New Roman"/>
              </a:rPr>
              <a:t>the iteration in  the loop is controlled. The control keeps iterating in the loop as long as the loop guard  condition is true. It branches to the last instruction </a:t>
            </a:r>
            <a:r>
              <a:rPr dirty="0" sz="1200" spc="-5">
                <a:latin typeface="Times New Roman"/>
                <a:cs typeface="Times New Roman"/>
              </a:rPr>
              <a:t>when </a:t>
            </a:r>
            <a:r>
              <a:rPr dirty="0" sz="1200">
                <a:latin typeface="Times New Roman"/>
                <a:cs typeface="Times New Roman"/>
              </a:rPr>
              <a:t>it becomes</a:t>
            </a:r>
            <a:r>
              <a:rPr dirty="0" sz="1200" spc="-125">
                <a:latin typeface="Times New Roman"/>
                <a:cs typeface="Times New Roman"/>
              </a:rPr>
              <a:t> </a:t>
            </a:r>
            <a:r>
              <a:rPr dirty="0" sz="1200">
                <a:latin typeface="Times New Roman"/>
                <a:cs typeface="Times New Roman"/>
              </a:rPr>
              <a:t>false.</a:t>
            </a:r>
            <a:endParaRPr sz="1200">
              <a:latin typeface="Times New Roman"/>
              <a:cs typeface="Times New Roman"/>
            </a:endParaRPr>
          </a:p>
        </p:txBody>
      </p:sp>
      <p:sp>
        <p:nvSpPr>
          <p:cNvPr id="5" name="object 5"/>
          <p:cNvSpPr txBox="1"/>
          <p:nvPr/>
        </p:nvSpPr>
        <p:spPr>
          <a:xfrm>
            <a:off x="1117600" y="6298349"/>
            <a:ext cx="5513070" cy="2675255"/>
          </a:xfrm>
          <a:prstGeom prst="rect">
            <a:avLst/>
          </a:prstGeom>
        </p:spPr>
        <p:txBody>
          <a:bodyPr wrap="square" lIns="0" tIns="0" rIns="0" bIns="0" rtlCol="0" vert="horz">
            <a:spAutoFit/>
          </a:bodyPr>
          <a:lstStyle/>
          <a:p>
            <a:pPr algn="just" marL="12700">
              <a:lnSpc>
                <a:spcPts val="1635"/>
              </a:lnSpc>
            </a:pPr>
            <a:r>
              <a:rPr dirty="0" sz="1400" b="1">
                <a:latin typeface="Times New Roman"/>
                <a:cs typeface="Times New Roman"/>
              </a:rPr>
              <a:t>Flow graph for </a:t>
            </a:r>
            <a:r>
              <a:rPr dirty="0" sz="1400" spc="-5" b="1">
                <a:latin typeface="Times New Roman"/>
                <a:cs typeface="Times New Roman"/>
              </a:rPr>
              <a:t>bubble</a:t>
            </a:r>
            <a:r>
              <a:rPr dirty="0" sz="1400" spc="-50" b="1">
                <a:latin typeface="Times New Roman"/>
                <a:cs typeface="Times New Roman"/>
              </a:rPr>
              <a:t> </a:t>
            </a:r>
            <a:r>
              <a:rPr dirty="0" sz="1400" spc="-10" b="1">
                <a:latin typeface="Times New Roman"/>
                <a:cs typeface="Times New Roman"/>
              </a:rPr>
              <a:t>sort</a:t>
            </a:r>
            <a:endParaRPr sz="1400">
              <a:latin typeface="Times New Roman"/>
              <a:cs typeface="Times New Roman"/>
            </a:endParaRPr>
          </a:p>
          <a:p>
            <a:pPr algn="just" marL="12700" marR="5080" indent="-635">
              <a:lnSpc>
                <a:spcPts val="1380"/>
              </a:lnSpc>
              <a:spcBef>
                <a:spcPts val="50"/>
              </a:spcBef>
            </a:pPr>
            <a:r>
              <a:rPr dirty="0" sz="1200">
                <a:latin typeface="Times New Roman"/>
                <a:cs typeface="Times New Roman"/>
              </a:rPr>
              <a:t>In the following example, code is given for a bubble </a:t>
            </a:r>
            <a:r>
              <a:rPr dirty="0" sz="1200" spc="-5">
                <a:latin typeface="Times New Roman"/>
                <a:cs typeface="Times New Roman"/>
              </a:rPr>
              <a:t>sort </a:t>
            </a:r>
            <a:r>
              <a:rPr dirty="0" sz="1200">
                <a:latin typeface="Times New Roman"/>
                <a:cs typeface="Times New Roman"/>
              </a:rPr>
              <a:t>function. The diagram opposite  to the code is the corresponding flow graph model. It consists of </a:t>
            </a:r>
            <a:r>
              <a:rPr dirty="0" sz="1200" spc="-5">
                <a:latin typeface="Times New Roman"/>
                <a:cs typeface="Times New Roman"/>
              </a:rPr>
              <a:t>six </a:t>
            </a:r>
            <a:r>
              <a:rPr dirty="0" sz="1200">
                <a:latin typeface="Times New Roman"/>
                <a:cs typeface="Times New Roman"/>
              </a:rPr>
              <a:t>nodes. </a:t>
            </a:r>
            <a:r>
              <a:rPr dirty="0" sz="1200" spc="-5">
                <a:latin typeface="Times New Roman"/>
                <a:cs typeface="Times New Roman"/>
              </a:rPr>
              <a:t>Node </a:t>
            </a:r>
            <a:r>
              <a:rPr dirty="0" sz="1200">
                <a:latin typeface="Times New Roman"/>
                <a:cs typeface="Times New Roman"/>
              </a:rPr>
              <a:t>one is  the </a:t>
            </a:r>
            <a:r>
              <a:rPr dirty="0" sz="1200" spc="-5">
                <a:latin typeface="Times New Roman"/>
                <a:cs typeface="Times New Roman"/>
              </a:rPr>
              <a:t>while </a:t>
            </a:r>
            <a:r>
              <a:rPr dirty="0" sz="1200">
                <a:latin typeface="Times New Roman"/>
                <a:cs typeface="Times New Roman"/>
              </a:rPr>
              <a:t>loop instruction that contains loop guard and node </a:t>
            </a:r>
            <a:r>
              <a:rPr dirty="0" sz="1200" spc="-5">
                <a:latin typeface="Times New Roman"/>
                <a:cs typeface="Times New Roman"/>
              </a:rPr>
              <a:t>six </a:t>
            </a:r>
            <a:r>
              <a:rPr dirty="0" sz="1200">
                <a:latin typeface="Times New Roman"/>
                <a:cs typeface="Times New Roman"/>
              </a:rPr>
              <a:t>is the ending instruction  of the </a:t>
            </a:r>
            <a:r>
              <a:rPr dirty="0" sz="1200" spc="-5">
                <a:latin typeface="Times New Roman"/>
                <a:cs typeface="Times New Roman"/>
              </a:rPr>
              <a:t>while </a:t>
            </a:r>
            <a:r>
              <a:rPr dirty="0" sz="1200">
                <a:latin typeface="Times New Roman"/>
                <a:cs typeface="Times New Roman"/>
              </a:rPr>
              <a:t>loop. </a:t>
            </a:r>
            <a:r>
              <a:rPr dirty="0" sz="1200" spc="-5">
                <a:latin typeface="Times New Roman"/>
                <a:cs typeface="Times New Roman"/>
              </a:rPr>
              <a:t>Node </a:t>
            </a:r>
            <a:r>
              <a:rPr dirty="0" sz="1200">
                <a:latin typeface="Times New Roman"/>
                <a:cs typeface="Times New Roman"/>
              </a:rPr>
              <a:t>two corresponds to the for loop instructions. </a:t>
            </a:r>
            <a:r>
              <a:rPr dirty="0" sz="1200" spc="-5">
                <a:latin typeface="Times New Roman"/>
                <a:cs typeface="Times New Roman"/>
              </a:rPr>
              <a:t>Node </a:t>
            </a:r>
            <a:r>
              <a:rPr dirty="0" sz="1200">
                <a:latin typeface="Times New Roman"/>
                <a:cs typeface="Times New Roman"/>
              </a:rPr>
              <a:t>three  corresponds to the </a:t>
            </a:r>
            <a:r>
              <a:rPr dirty="0" sz="1200" spc="-5">
                <a:latin typeface="Times New Roman"/>
                <a:cs typeface="Times New Roman"/>
              </a:rPr>
              <a:t>swapping </a:t>
            </a:r>
            <a:r>
              <a:rPr dirty="0" sz="1200">
                <a:latin typeface="Times New Roman"/>
                <a:cs typeface="Times New Roman"/>
              </a:rPr>
              <a:t>instruction. </a:t>
            </a:r>
            <a:r>
              <a:rPr dirty="0" sz="1200" spc="-5">
                <a:latin typeface="Times New Roman"/>
                <a:cs typeface="Times New Roman"/>
              </a:rPr>
              <a:t>Nodes </a:t>
            </a:r>
            <a:r>
              <a:rPr dirty="0" sz="1200">
                <a:latin typeface="Times New Roman"/>
                <a:cs typeface="Times New Roman"/>
              </a:rPr>
              <a:t>five and </a:t>
            </a:r>
            <a:r>
              <a:rPr dirty="0" sz="1200" spc="-5">
                <a:latin typeface="Times New Roman"/>
                <a:cs typeface="Times New Roman"/>
              </a:rPr>
              <a:t>six </a:t>
            </a:r>
            <a:r>
              <a:rPr dirty="0" sz="1200">
                <a:latin typeface="Times New Roman"/>
                <a:cs typeface="Times New Roman"/>
              </a:rPr>
              <a:t>correspond to the last  instructions of the if </a:t>
            </a:r>
            <a:r>
              <a:rPr dirty="0" sz="1200" spc="-5">
                <a:latin typeface="Times New Roman"/>
                <a:cs typeface="Times New Roman"/>
              </a:rPr>
              <a:t>statement </a:t>
            </a:r>
            <a:r>
              <a:rPr dirty="0" sz="1200">
                <a:latin typeface="Times New Roman"/>
                <a:cs typeface="Times New Roman"/>
              </a:rPr>
              <a:t>and the for loop</a:t>
            </a:r>
            <a:r>
              <a:rPr dirty="0" sz="1200" spc="-120">
                <a:latin typeface="Times New Roman"/>
                <a:cs typeface="Times New Roman"/>
              </a:rPr>
              <a:t> </a:t>
            </a:r>
            <a:r>
              <a:rPr dirty="0" sz="1200">
                <a:latin typeface="Times New Roman"/>
                <a:cs typeface="Times New Roman"/>
              </a:rPr>
              <a:t>consecutively.</a:t>
            </a:r>
            <a:endParaRPr sz="1200">
              <a:latin typeface="Times New Roman"/>
              <a:cs typeface="Times New Roman"/>
            </a:endParaRPr>
          </a:p>
          <a:p>
            <a:pPr algn="just" marL="12700" marR="5080">
              <a:lnSpc>
                <a:spcPts val="1380"/>
              </a:lnSpc>
            </a:pPr>
            <a:r>
              <a:rPr dirty="0" sz="1200" spc="-5">
                <a:latin typeface="Times New Roman"/>
                <a:cs typeface="Times New Roman"/>
              </a:rPr>
              <a:t>Point </a:t>
            </a:r>
            <a:r>
              <a:rPr dirty="0" sz="1200">
                <a:latin typeface="Times New Roman"/>
                <a:cs typeface="Times New Roman"/>
              </a:rPr>
              <a:t>to note here is the assignment of node numbers to program instructions. </a:t>
            </a:r>
            <a:r>
              <a:rPr dirty="0" sz="1200" spc="-5">
                <a:latin typeface="Times New Roman"/>
                <a:cs typeface="Times New Roman"/>
              </a:rPr>
              <a:t>As, </a:t>
            </a:r>
            <a:r>
              <a:rPr dirty="0" sz="1200">
                <a:latin typeface="Times New Roman"/>
                <a:cs typeface="Times New Roman"/>
              </a:rPr>
              <a:t>the  corresponding flow graph model </a:t>
            </a:r>
            <a:r>
              <a:rPr dirty="0" sz="1200" spc="-5">
                <a:latin typeface="Times New Roman"/>
                <a:cs typeface="Times New Roman"/>
              </a:rPr>
              <a:t>would </a:t>
            </a:r>
            <a:r>
              <a:rPr dirty="0" sz="1200">
                <a:latin typeface="Times New Roman"/>
                <a:cs typeface="Times New Roman"/>
              </a:rPr>
              <a:t>consist of nodes that correspond to instructions  </a:t>
            </a:r>
            <a:r>
              <a:rPr dirty="0" sz="1200" spc="-5">
                <a:latin typeface="Times New Roman"/>
                <a:cs typeface="Times New Roman"/>
              </a:rPr>
              <a:t>which </a:t>
            </a:r>
            <a:r>
              <a:rPr dirty="0" sz="1200">
                <a:latin typeface="Times New Roman"/>
                <a:cs typeface="Times New Roman"/>
              </a:rPr>
              <a:t>are major decision points in the code. </a:t>
            </a:r>
            <a:r>
              <a:rPr dirty="0" sz="1200" spc="-5">
                <a:latin typeface="Times New Roman"/>
                <a:cs typeface="Times New Roman"/>
              </a:rPr>
              <a:t>For </a:t>
            </a:r>
            <a:r>
              <a:rPr dirty="0" sz="1200">
                <a:latin typeface="Times New Roman"/>
                <a:cs typeface="Times New Roman"/>
              </a:rPr>
              <a:t>example, </a:t>
            </a:r>
            <a:r>
              <a:rPr dirty="0" sz="1200" spc="-5">
                <a:latin typeface="Times New Roman"/>
                <a:cs typeface="Times New Roman"/>
              </a:rPr>
              <a:t>when </a:t>
            </a:r>
            <a:r>
              <a:rPr dirty="0" sz="1200">
                <a:latin typeface="Times New Roman"/>
                <a:cs typeface="Times New Roman"/>
              </a:rPr>
              <a:t>this function </a:t>
            </a:r>
            <a:r>
              <a:rPr dirty="0" sz="1200" spc="-5">
                <a:latin typeface="Times New Roman"/>
                <a:cs typeface="Times New Roman"/>
              </a:rPr>
              <a:t>will </a:t>
            </a:r>
            <a:r>
              <a:rPr dirty="0" sz="1200">
                <a:latin typeface="Times New Roman"/>
                <a:cs typeface="Times New Roman"/>
              </a:rPr>
              <a:t>be  invoked, control </a:t>
            </a:r>
            <a:r>
              <a:rPr dirty="0" sz="1200" spc="-5">
                <a:latin typeface="Times New Roman"/>
                <a:cs typeface="Times New Roman"/>
              </a:rPr>
              <a:t>will </a:t>
            </a:r>
            <a:r>
              <a:rPr dirty="0" sz="1200">
                <a:latin typeface="Times New Roman"/>
                <a:cs typeface="Times New Roman"/>
              </a:rPr>
              <a:t>certainly come to the </a:t>
            </a:r>
            <a:r>
              <a:rPr dirty="0" sz="1200" spc="-5">
                <a:latin typeface="Times New Roman"/>
                <a:cs typeface="Times New Roman"/>
              </a:rPr>
              <a:t>while </a:t>
            </a:r>
            <a:r>
              <a:rPr dirty="0" sz="1200">
                <a:latin typeface="Times New Roman"/>
                <a:cs typeface="Times New Roman"/>
              </a:rPr>
              <a:t>loop instruction and at the minimum it  </a:t>
            </a:r>
            <a:r>
              <a:rPr dirty="0" sz="1200" spc="-5">
                <a:latin typeface="Times New Roman"/>
                <a:cs typeface="Times New Roman"/>
              </a:rPr>
              <a:t>will </a:t>
            </a:r>
            <a:r>
              <a:rPr dirty="0" sz="1200">
                <a:latin typeface="Times New Roman"/>
                <a:cs typeface="Times New Roman"/>
              </a:rPr>
              <a:t>traverse from node one to node </a:t>
            </a:r>
            <a:r>
              <a:rPr dirty="0" sz="1200" spc="-5">
                <a:latin typeface="Times New Roman"/>
                <a:cs typeface="Times New Roman"/>
              </a:rPr>
              <a:t>six. However, </a:t>
            </a:r>
            <a:r>
              <a:rPr dirty="0" sz="1200">
                <a:latin typeface="Times New Roman"/>
                <a:cs typeface="Times New Roman"/>
              </a:rPr>
              <a:t>if control enters into the </a:t>
            </a:r>
            <a:r>
              <a:rPr dirty="0" sz="1200" spc="-5">
                <a:latin typeface="Times New Roman"/>
                <a:cs typeface="Times New Roman"/>
              </a:rPr>
              <a:t>while </a:t>
            </a:r>
            <a:r>
              <a:rPr dirty="0" sz="1200">
                <a:latin typeface="Times New Roman"/>
                <a:cs typeface="Times New Roman"/>
              </a:rPr>
              <a:t>loop  even for a </a:t>
            </a:r>
            <a:r>
              <a:rPr dirty="0" sz="1200" spc="-5">
                <a:latin typeface="Times New Roman"/>
                <a:cs typeface="Times New Roman"/>
              </a:rPr>
              <a:t>single </a:t>
            </a:r>
            <a:r>
              <a:rPr dirty="0" sz="1200">
                <a:latin typeface="Times New Roman"/>
                <a:cs typeface="Times New Roman"/>
              </a:rPr>
              <a:t>iteration, </a:t>
            </a:r>
            <a:r>
              <a:rPr dirty="0" sz="1200" spc="10">
                <a:latin typeface="Times New Roman"/>
                <a:cs typeface="Times New Roman"/>
              </a:rPr>
              <a:t>it </a:t>
            </a:r>
            <a:r>
              <a:rPr dirty="0" sz="1200" spc="-5">
                <a:latin typeface="Times New Roman"/>
                <a:cs typeface="Times New Roman"/>
              </a:rPr>
              <a:t>will </a:t>
            </a:r>
            <a:r>
              <a:rPr dirty="0" sz="1200">
                <a:latin typeface="Times New Roman"/>
                <a:cs typeface="Times New Roman"/>
              </a:rPr>
              <a:t>traverse through nodes two, four and five for certain and  node three too if it enters for loop and check in the if condition is</a:t>
            </a:r>
            <a:r>
              <a:rPr dirty="0" sz="1200" spc="-160">
                <a:latin typeface="Times New Roman"/>
                <a:cs typeface="Times New Roman"/>
              </a:rPr>
              <a:t> </a:t>
            </a:r>
            <a:r>
              <a:rPr dirty="0" sz="1200">
                <a:latin typeface="Times New Roman"/>
                <a:cs typeface="Times New Roman"/>
              </a:rPr>
              <a:t>true.</a:t>
            </a:r>
            <a:endParaRPr sz="1200">
              <a:latin typeface="Times New Roman"/>
              <a:cs typeface="Times New Roman"/>
            </a:endParaRPr>
          </a:p>
          <a:p>
            <a:pPr algn="just" marL="12700">
              <a:lnSpc>
                <a:spcPts val="1345"/>
              </a:lnSpc>
            </a:pPr>
            <a:r>
              <a:rPr dirty="0" sz="1200" spc="-5">
                <a:latin typeface="Times New Roman"/>
                <a:cs typeface="Times New Roman"/>
              </a:rPr>
              <a:t>So </a:t>
            </a:r>
            <a:r>
              <a:rPr dirty="0" sz="1200">
                <a:latin typeface="Times New Roman"/>
                <a:cs typeface="Times New Roman"/>
              </a:rPr>
              <a:t>all these combinations are to be tested during </a:t>
            </a:r>
            <a:r>
              <a:rPr dirty="0" sz="1200" spc="-5">
                <a:latin typeface="Times New Roman"/>
                <a:cs typeface="Times New Roman"/>
              </a:rPr>
              <a:t>white </a:t>
            </a:r>
            <a:r>
              <a:rPr dirty="0" sz="1200">
                <a:latin typeface="Times New Roman"/>
                <a:cs typeface="Times New Roman"/>
              </a:rPr>
              <a:t>box</a:t>
            </a:r>
            <a:r>
              <a:rPr dirty="0" sz="1200" spc="-110">
                <a:latin typeface="Times New Roman"/>
                <a:cs typeface="Times New Roman"/>
              </a:rPr>
              <a:t> </a:t>
            </a:r>
            <a:r>
              <a:rPr dirty="0" sz="1200">
                <a:latin typeface="Times New Roman"/>
                <a:cs typeface="Times New Roman"/>
              </a:rPr>
              <a:t>testing.</a:t>
            </a:r>
            <a:endParaRPr sz="1200">
              <a:latin typeface="Times New Roman"/>
              <a:cs typeface="Times New Roman"/>
            </a:endParaRPr>
          </a:p>
        </p:txBody>
      </p:sp>
      <p:sp>
        <p:nvSpPr>
          <p:cNvPr id="6" name="object 6"/>
          <p:cNvSpPr/>
          <p:nvPr/>
        </p:nvSpPr>
        <p:spPr>
          <a:xfrm>
            <a:off x="2540000" y="2060955"/>
            <a:ext cx="2523744" cy="1304544"/>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2235200" y="4897120"/>
            <a:ext cx="2523744" cy="1031748"/>
          </a:xfrm>
          <a:prstGeom prst="rect">
            <a:avLst/>
          </a:prstGeom>
          <a:blipFill>
            <a:blip r:embed="rId3" cstate="print"/>
            <a:stretch>
              <a:fillRect/>
            </a:stretch>
          </a:blipFill>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3727716"/>
            <a:ext cx="5512435" cy="5013960"/>
          </a:xfrm>
          <a:prstGeom prst="rect">
            <a:avLst/>
          </a:prstGeom>
        </p:spPr>
        <p:txBody>
          <a:bodyPr wrap="square" lIns="0" tIns="0" rIns="0" bIns="0" rtlCol="0" vert="horz">
            <a:spAutoFit/>
          </a:bodyPr>
          <a:lstStyle/>
          <a:p>
            <a:pPr algn="just" marL="12700">
              <a:lnSpc>
                <a:spcPts val="2105"/>
              </a:lnSpc>
            </a:pPr>
            <a:r>
              <a:rPr dirty="0" sz="1800" spc="-5">
                <a:latin typeface="Tahoma"/>
                <a:cs typeface="Tahoma"/>
              </a:rPr>
              <a:t>Paths</a:t>
            </a:r>
            <a:endParaRPr sz="1800">
              <a:latin typeface="Tahoma"/>
              <a:cs typeface="Tahoma"/>
            </a:endParaRPr>
          </a:p>
          <a:p>
            <a:pPr marL="12700" marR="1486535">
              <a:lnSpc>
                <a:spcPts val="1380"/>
              </a:lnSpc>
              <a:spcBef>
                <a:spcPts val="40"/>
              </a:spcBef>
            </a:pPr>
            <a:r>
              <a:rPr dirty="0" sz="1200" spc="-5">
                <a:latin typeface="Times New Roman"/>
                <a:cs typeface="Times New Roman"/>
              </a:rPr>
              <a:t>Following </a:t>
            </a:r>
            <a:r>
              <a:rPr dirty="0" sz="1200">
                <a:latin typeface="Times New Roman"/>
                <a:cs typeface="Times New Roman"/>
              </a:rPr>
              <a:t>are possible paths from </a:t>
            </a:r>
            <a:r>
              <a:rPr dirty="0" sz="1200" spc="-5">
                <a:latin typeface="Times New Roman"/>
                <a:cs typeface="Times New Roman"/>
              </a:rPr>
              <a:t>starting </a:t>
            </a:r>
            <a:r>
              <a:rPr dirty="0" sz="1200">
                <a:latin typeface="Times New Roman"/>
                <a:cs typeface="Times New Roman"/>
              </a:rPr>
              <a:t>to the end of this code.  </a:t>
            </a:r>
            <a:r>
              <a:rPr dirty="0" sz="1200" spc="-5">
                <a:latin typeface="Times New Roman"/>
                <a:cs typeface="Times New Roman"/>
              </a:rPr>
              <a:t>Path1:</a:t>
            </a:r>
            <a:r>
              <a:rPr dirty="0" sz="1200" spc="-95">
                <a:latin typeface="Times New Roman"/>
                <a:cs typeface="Times New Roman"/>
              </a:rPr>
              <a:t> </a:t>
            </a:r>
            <a:r>
              <a:rPr dirty="0" sz="1200">
                <a:latin typeface="Times New Roman"/>
                <a:cs typeface="Times New Roman"/>
              </a:rPr>
              <a:t>1-6</a:t>
            </a:r>
            <a:endParaRPr sz="1200">
              <a:latin typeface="Times New Roman"/>
              <a:cs typeface="Times New Roman"/>
            </a:endParaRPr>
          </a:p>
          <a:p>
            <a:pPr algn="just" marL="12700">
              <a:lnSpc>
                <a:spcPts val="1315"/>
              </a:lnSpc>
            </a:pPr>
            <a:r>
              <a:rPr dirty="0" sz="1200" spc="-5">
                <a:latin typeface="Times New Roman"/>
                <a:cs typeface="Times New Roman"/>
              </a:rPr>
              <a:t>Path2:</a:t>
            </a:r>
            <a:r>
              <a:rPr dirty="0" sz="1200" spc="-95">
                <a:latin typeface="Times New Roman"/>
                <a:cs typeface="Times New Roman"/>
              </a:rPr>
              <a:t> </a:t>
            </a:r>
            <a:r>
              <a:rPr dirty="0" sz="1200">
                <a:latin typeface="Times New Roman"/>
                <a:cs typeface="Times New Roman"/>
              </a:rPr>
              <a:t>1-2-3-4-5-1-6</a:t>
            </a:r>
            <a:endParaRPr sz="1200">
              <a:latin typeface="Times New Roman"/>
              <a:cs typeface="Times New Roman"/>
            </a:endParaRPr>
          </a:p>
          <a:p>
            <a:pPr algn="just" marL="12700">
              <a:lnSpc>
                <a:spcPts val="1380"/>
              </a:lnSpc>
            </a:pPr>
            <a:r>
              <a:rPr dirty="0" sz="1200" spc="-5">
                <a:latin typeface="Times New Roman"/>
                <a:cs typeface="Times New Roman"/>
              </a:rPr>
              <a:t>Path3:</a:t>
            </a:r>
            <a:r>
              <a:rPr dirty="0" sz="1200" spc="-95">
                <a:latin typeface="Times New Roman"/>
                <a:cs typeface="Times New Roman"/>
              </a:rPr>
              <a:t> </a:t>
            </a:r>
            <a:r>
              <a:rPr dirty="0" sz="1200">
                <a:latin typeface="Times New Roman"/>
                <a:cs typeface="Times New Roman"/>
              </a:rPr>
              <a:t>1-2-4-5-1-6</a:t>
            </a:r>
            <a:endParaRPr sz="1200">
              <a:latin typeface="Times New Roman"/>
              <a:cs typeface="Times New Roman"/>
            </a:endParaRPr>
          </a:p>
          <a:p>
            <a:pPr algn="just" marL="12700">
              <a:lnSpc>
                <a:spcPts val="1410"/>
              </a:lnSpc>
            </a:pPr>
            <a:r>
              <a:rPr dirty="0" sz="1200" spc="-5">
                <a:latin typeface="Times New Roman"/>
                <a:cs typeface="Times New Roman"/>
              </a:rPr>
              <a:t>Path4:</a:t>
            </a:r>
            <a:r>
              <a:rPr dirty="0" sz="1200" spc="-95">
                <a:latin typeface="Times New Roman"/>
                <a:cs typeface="Times New Roman"/>
              </a:rPr>
              <a:t> </a:t>
            </a:r>
            <a:r>
              <a:rPr dirty="0" sz="1200">
                <a:latin typeface="Times New Roman"/>
                <a:cs typeface="Times New Roman"/>
              </a:rPr>
              <a:t>1-2-4-2-3-4-5-6-1</a:t>
            </a:r>
            <a:endParaRPr sz="1200">
              <a:latin typeface="Times New Roman"/>
              <a:cs typeface="Times New Roman"/>
            </a:endParaRPr>
          </a:p>
          <a:p>
            <a:pPr>
              <a:lnSpc>
                <a:spcPct val="100000"/>
              </a:lnSpc>
              <a:spcBef>
                <a:spcPts val="50"/>
              </a:spcBef>
            </a:pPr>
            <a:endParaRPr sz="1100">
              <a:latin typeface="Times New Roman"/>
              <a:cs typeface="Times New Roman"/>
            </a:endParaRPr>
          </a:p>
          <a:p>
            <a:pPr algn="just"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39</a:t>
            </a:r>
            <a:endParaRPr sz="1900">
              <a:latin typeface="Times New Roman"/>
              <a:cs typeface="Times New Roman"/>
            </a:endParaRPr>
          </a:p>
          <a:p>
            <a:pPr algn="just" marL="12700">
              <a:lnSpc>
                <a:spcPts val="1639"/>
              </a:lnSpc>
              <a:spcBef>
                <a:spcPts val="1530"/>
              </a:spcBef>
            </a:pPr>
            <a:r>
              <a:rPr dirty="0" sz="1400" b="1">
                <a:latin typeface="Times New Roman"/>
                <a:cs typeface="Times New Roman"/>
              </a:rPr>
              <a:t>White </a:t>
            </a:r>
            <a:r>
              <a:rPr dirty="0" sz="1400" spc="-5" b="1">
                <a:latin typeface="Times New Roman"/>
                <a:cs typeface="Times New Roman"/>
              </a:rPr>
              <a:t>box</a:t>
            </a:r>
            <a:r>
              <a:rPr dirty="0" sz="1400" spc="-70" b="1">
                <a:latin typeface="Times New Roman"/>
                <a:cs typeface="Times New Roman"/>
              </a:rPr>
              <a:t> </a:t>
            </a:r>
            <a:r>
              <a:rPr dirty="0" sz="1400" b="1">
                <a:latin typeface="Times New Roman"/>
                <a:cs typeface="Times New Roman"/>
              </a:rPr>
              <a:t>testing</a:t>
            </a:r>
            <a:endParaRPr sz="1400">
              <a:latin typeface="Times New Roman"/>
              <a:cs typeface="Times New Roman"/>
            </a:endParaRPr>
          </a:p>
          <a:p>
            <a:pPr algn="just" marL="12700" marR="6985">
              <a:lnSpc>
                <a:spcPct val="95400"/>
              </a:lnSpc>
              <a:spcBef>
                <a:spcPts val="25"/>
              </a:spcBef>
            </a:pPr>
            <a:r>
              <a:rPr dirty="0" sz="1200" spc="-5">
                <a:latin typeface="Times New Roman"/>
                <a:cs typeface="Times New Roman"/>
              </a:rPr>
              <a:t>As </a:t>
            </a:r>
            <a:r>
              <a:rPr dirty="0" sz="1200">
                <a:latin typeface="Times New Roman"/>
                <a:cs typeface="Times New Roman"/>
              </a:rPr>
              <a:t>described in the </a:t>
            </a:r>
            <a:r>
              <a:rPr dirty="0" sz="1200" spc="-5">
                <a:latin typeface="Times New Roman"/>
                <a:cs typeface="Times New Roman"/>
              </a:rPr>
              <a:t>section </a:t>
            </a:r>
            <a:r>
              <a:rPr dirty="0" sz="1200">
                <a:latin typeface="Times New Roman"/>
                <a:cs typeface="Times New Roman"/>
              </a:rPr>
              <a:t>above, in </a:t>
            </a:r>
            <a:r>
              <a:rPr dirty="0" sz="1200" spc="-5">
                <a:latin typeface="Times New Roman"/>
                <a:cs typeface="Times New Roman"/>
              </a:rPr>
              <a:t>white </a:t>
            </a:r>
            <a:r>
              <a:rPr dirty="0" sz="1200">
                <a:latin typeface="Times New Roman"/>
                <a:cs typeface="Times New Roman"/>
              </a:rPr>
              <a:t>box testing </a:t>
            </a:r>
            <a:r>
              <a:rPr dirty="0" sz="1200" spc="-5">
                <a:latin typeface="Times New Roman"/>
                <a:cs typeface="Times New Roman"/>
              </a:rPr>
              <a:t>we </a:t>
            </a:r>
            <a:r>
              <a:rPr dirty="0" sz="1200">
                <a:latin typeface="Times New Roman"/>
                <a:cs typeface="Times New Roman"/>
              </a:rPr>
              <a:t>test the </a:t>
            </a:r>
            <a:r>
              <a:rPr dirty="0" sz="1200" spc="-5">
                <a:latin typeface="Times New Roman"/>
                <a:cs typeface="Times New Roman"/>
              </a:rPr>
              <a:t>structure </a:t>
            </a:r>
            <a:r>
              <a:rPr dirty="0" sz="1200">
                <a:latin typeface="Times New Roman"/>
                <a:cs typeface="Times New Roman"/>
              </a:rPr>
              <a:t>of the  program. In this technique the test cases are </a:t>
            </a:r>
            <a:r>
              <a:rPr dirty="0" sz="1200" spc="-5">
                <a:latin typeface="Times New Roman"/>
                <a:cs typeface="Times New Roman"/>
              </a:rPr>
              <a:t>written </a:t>
            </a:r>
            <a:r>
              <a:rPr dirty="0" sz="1200">
                <a:latin typeface="Times New Roman"/>
                <a:cs typeface="Times New Roman"/>
              </a:rPr>
              <a:t>in a manner to cover different  possibilities in code. Below are described three coverage</a:t>
            </a:r>
            <a:r>
              <a:rPr dirty="0" sz="1200" spc="-125">
                <a:latin typeface="Times New Roman"/>
                <a:cs typeface="Times New Roman"/>
              </a:rPr>
              <a:t> </a:t>
            </a:r>
            <a:r>
              <a:rPr dirty="0" sz="1200" spc="-5">
                <a:latin typeface="Times New Roman"/>
                <a:cs typeface="Times New Roman"/>
              </a:rPr>
              <a:t>schemes.</a:t>
            </a:r>
            <a:endParaRPr sz="1200">
              <a:latin typeface="Times New Roman"/>
              <a:cs typeface="Times New Roman"/>
            </a:endParaRPr>
          </a:p>
          <a:p>
            <a:pPr algn="just" marL="12700">
              <a:lnSpc>
                <a:spcPct val="100000"/>
              </a:lnSpc>
              <a:spcBef>
                <a:spcPts val="60"/>
              </a:spcBef>
            </a:pPr>
            <a:r>
              <a:rPr dirty="0" sz="1800">
                <a:latin typeface="Tahoma"/>
                <a:cs typeface="Tahoma"/>
              </a:rPr>
              <a:t>Coverage</a:t>
            </a:r>
            <a:endParaRPr sz="1800">
              <a:latin typeface="Tahoma"/>
              <a:cs typeface="Tahoma"/>
            </a:endParaRPr>
          </a:p>
          <a:p>
            <a:pPr algn="just" marL="469900" marR="5080" indent="-228600">
              <a:lnSpc>
                <a:spcPct val="95400"/>
              </a:lnSpc>
              <a:spcBef>
                <a:spcPts val="65"/>
              </a:spcBef>
              <a:buFont typeface="Symbol"/>
              <a:buChar char=""/>
              <a:tabLst>
                <a:tab pos="469900" algn="l"/>
              </a:tabLst>
            </a:pPr>
            <a:r>
              <a:rPr dirty="0" sz="1200" spc="-5" b="1">
                <a:latin typeface="Times New Roman"/>
                <a:cs typeface="Times New Roman"/>
              </a:rPr>
              <a:t>Statement Coverage</a:t>
            </a:r>
            <a:r>
              <a:rPr dirty="0" sz="1200" spc="-5">
                <a:latin typeface="Times New Roman"/>
                <a:cs typeface="Times New Roman"/>
              </a:rPr>
              <a:t>: </a:t>
            </a:r>
            <a:r>
              <a:rPr dirty="0" sz="1200">
                <a:latin typeface="Times New Roman"/>
                <a:cs typeface="Times New Roman"/>
              </a:rPr>
              <a:t>In this </a:t>
            </a:r>
            <a:r>
              <a:rPr dirty="0" sz="1200" spc="-5">
                <a:latin typeface="Times New Roman"/>
                <a:cs typeface="Times New Roman"/>
              </a:rPr>
              <a:t>scheme, statements </a:t>
            </a:r>
            <a:r>
              <a:rPr dirty="0" sz="1200">
                <a:latin typeface="Times New Roman"/>
                <a:cs typeface="Times New Roman"/>
              </a:rPr>
              <a:t>of the code are tested for a  </a:t>
            </a:r>
            <a:r>
              <a:rPr dirty="0" sz="1200" spc="-5">
                <a:latin typeface="Times New Roman"/>
                <a:cs typeface="Times New Roman"/>
              </a:rPr>
              <a:t>successful </a:t>
            </a:r>
            <a:r>
              <a:rPr dirty="0" sz="1200">
                <a:latin typeface="Times New Roman"/>
                <a:cs typeface="Times New Roman"/>
              </a:rPr>
              <a:t>test that checks all the </a:t>
            </a:r>
            <a:r>
              <a:rPr dirty="0" sz="1200" spc="-5">
                <a:latin typeface="Times New Roman"/>
                <a:cs typeface="Times New Roman"/>
              </a:rPr>
              <a:t>statements </a:t>
            </a:r>
            <a:r>
              <a:rPr dirty="0" sz="1200">
                <a:latin typeface="Times New Roman"/>
                <a:cs typeface="Times New Roman"/>
              </a:rPr>
              <a:t>lying on the path of a </a:t>
            </a:r>
            <a:r>
              <a:rPr dirty="0" sz="1200" spc="-5">
                <a:latin typeface="Times New Roman"/>
                <a:cs typeface="Times New Roman"/>
              </a:rPr>
              <a:t>successful  scenario.</a:t>
            </a:r>
            <a:endParaRPr sz="1200">
              <a:latin typeface="Times New Roman"/>
              <a:cs typeface="Times New Roman"/>
            </a:endParaRPr>
          </a:p>
          <a:p>
            <a:pPr algn="just" marL="469900" marR="6350" indent="-228600">
              <a:lnSpc>
                <a:spcPts val="1370"/>
              </a:lnSpc>
              <a:spcBef>
                <a:spcPts val="140"/>
              </a:spcBef>
              <a:buFont typeface="Symbol"/>
              <a:buChar char=""/>
              <a:tabLst>
                <a:tab pos="469900" algn="l"/>
              </a:tabLst>
            </a:pPr>
            <a:r>
              <a:rPr dirty="0" sz="1200" b="1">
                <a:latin typeface="Times New Roman"/>
                <a:cs typeface="Times New Roman"/>
              </a:rPr>
              <a:t>Branch </a:t>
            </a:r>
            <a:r>
              <a:rPr dirty="0" sz="1200" spc="-5" b="1">
                <a:latin typeface="Times New Roman"/>
                <a:cs typeface="Times New Roman"/>
              </a:rPr>
              <a:t>Coverage</a:t>
            </a:r>
            <a:r>
              <a:rPr dirty="0" sz="1200" spc="-5">
                <a:latin typeface="Times New Roman"/>
                <a:cs typeface="Times New Roman"/>
              </a:rPr>
              <a:t>: </a:t>
            </a:r>
            <a:r>
              <a:rPr dirty="0" sz="1200">
                <a:latin typeface="Times New Roman"/>
                <a:cs typeface="Times New Roman"/>
              </a:rPr>
              <a:t>In this </a:t>
            </a:r>
            <a:r>
              <a:rPr dirty="0" sz="1200" spc="-5">
                <a:latin typeface="Times New Roman"/>
                <a:cs typeface="Times New Roman"/>
              </a:rPr>
              <a:t>scheme, </a:t>
            </a:r>
            <a:r>
              <a:rPr dirty="0" sz="1200">
                <a:latin typeface="Times New Roman"/>
                <a:cs typeface="Times New Roman"/>
              </a:rPr>
              <a:t>all the possible branches of decision </a:t>
            </a:r>
            <a:r>
              <a:rPr dirty="0" sz="1200" spc="-5">
                <a:latin typeface="Times New Roman"/>
                <a:cs typeface="Times New Roman"/>
              </a:rPr>
              <a:t>structures  </a:t>
            </a:r>
            <a:r>
              <a:rPr dirty="0" sz="1200">
                <a:latin typeface="Times New Roman"/>
                <a:cs typeface="Times New Roman"/>
              </a:rPr>
              <a:t>are tested. Therefore, </a:t>
            </a:r>
            <a:r>
              <a:rPr dirty="0" sz="1200" spc="-5">
                <a:latin typeface="Times New Roman"/>
                <a:cs typeface="Times New Roman"/>
              </a:rPr>
              <a:t>sequences </a:t>
            </a:r>
            <a:r>
              <a:rPr dirty="0" sz="1200">
                <a:latin typeface="Times New Roman"/>
                <a:cs typeface="Times New Roman"/>
              </a:rPr>
              <a:t>of </a:t>
            </a:r>
            <a:r>
              <a:rPr dirty="0" sz="1200" spc="-5">
                <a:latin typeface="Times New Roman"/>
                <a:cs typeface="Times New Roman"/>
              </a:rPr>
              <a:t>statements </a:t>
            </a:r>
            <a:r>
              <a:rPr dirty="0" sz="1200">
                <a:latin typeface="Times New Roman"/>
                <a:cs typeface="Times New Roman"/>
              </a:rPr>
              <a:t>following a decision are</a:t>
            </a:r>
            <a:r>
              <a:rPr dirty="0" sz="1200" spc="-100">
                <a:latin typeface="Times New Roman"/>
                <a:cs typeface="Times New Roman"/>
              </a:rPr>
              <a:t> </a:t>
            </a:r>
            <a:r>
              <a:rPr dirty="0" sz="1200">
                <a:latin typeface="Times New Roman"/>
                <a:cs typeface="Times New Roman"/>
              </a:rPr>
              <a:t>tested.</a:t>
            </a:r>
            <a:endParaRPr sz="1200">
              <a:latin typeface="Times New Roman"/>
              <a:cs typeface="Times New Roman"/>
            </a:endParaRPr>
          </a:p>
          <a:p>
            <a:pPr algn="just" marL="469900" marR="5080" indent="-228600">
              <a:lnSpc>
                <a:spcPct val="95400"/>
              </a:lnSpc>
              <a:spcBef>
                <a:spcPts val="65"/>
              </a:spcBef>
              <a:buFont typeface="Symbol"/>
              <a:buChar char=""/>
              <a:tabLst>
                <a:tab pos="469900" algn="l"/>
              </a:tabLst>
            </a:pPr>
            <a:r>
              <a:rPr dirty="0" sz="1200" b="1">
                <a:latin typeface="Times New Roman"/>
                <a:cs typeface="Times New Roman"/>
              </a:rPr>
              <a:t>Path </a:t>
            </a:r>
            <a:r>
              <a:rPr dirty="0" sz="1200" spc="-5" b="1">
                <a:latin typeface="Times New Roman"/>
                <a:cs typeface="Times New Roman"/>
              </a:rPr>
              <a:t>Coverage</a:t>
            </a:r>
            <a:r>
              <a:rPr dirty="0" sz="1200" spc="-5">
                <a:latin typeface="Times New Roman"/>
                <a:cs typeface="Times New Roman"/>
              </a:rPr>
              <a:t>: </a:t>
            </a:r>
            <a:r>
              <a:rPr dirty="0" sz="1200">
                <a:latin typeface="Times New Roman"/>
                <a:cs typeface="Times New Roman"/>
              </a:rPr>
              <a:t>In path coverage, all possible paths of a program from input  instruction to the output instruction are tested. </a:t>
            </a:r>
            <a:r>
              <a:rPr dirty="0" sz="1200" spc="-5">
                <a:latin typeface="Times New Roman"/>
                <a:cs typeface="Times New Roman"/>
              </a:rPr>
              <a:t>An </a:t>
            </a:r>
            <a:r>
              <a:rPr dirty="0" sz="1200">
                <a:latin typeface="Times New Roman"/>
                <a:cs typeface="Times New Roman"/>
              </a:rPr>
              <a:t>exhaustive list of test cases is  generated and tested against the</a:t>
            </a:r>
            <a:r>
              <a:rPr dirty="0" sz="1200" spc="-120">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spcBef>
                <a:spcPts val="25"/>
              </a:spcBef>
            </a:pPr>
            <a:endParaRPr sz="1100">
              <a:latin typeface="Times New Roman"/>
              <a:cs typeface="Times New Roman"/>
            </a:endParaRPr>
          </a:p>
          <a:p>
            <a:pPr marL="241300">
              <a:lnSpc>
                <a:spcPts val="1889"/>
              </a:lnSpc>
            </a:pPr>
            <a:r>
              <a:rPr dirty="0" sz="1600" spc="-5">
                <a:latin typeface="Times New Roman"/>
                <a:cs typeface="Times New Roman"/>
              </a:rPr>
              <a:t>White Box Testing</a:t>
            </a:r>
            <a:r>
              <a:rPr dirty="0" sz="1600" spc="-35">
                <a:latin typeface="Times New Roman"/>
                <a:cs typeface="Times New Roman"/>
              </a:rPr>
              <a:t> </a:t>
            </a:r>
            <a:r>
              <a:rPr dirty="0" sz="1600">
                <a:latin typeface="Times New Roman"/>
                <a:cs typeface="Times New Roman"/>
              </a:rPr>
              <a:t>Example</a:t>
            </a:r>
            <a:endParaRPr sz="1600">
              <a:latin typeface="Times New Roman"/>
              <a:cs typeface="Times New Roman"/>
            </a:endParaRPr>
          </a:p>
          <a:p>
            <a:pPr marL="12700" marR="6350">
              <a:lnSpc>
                <a:spcPts val="1380"/>
              </a:lnSpc>
              <a:spcBef>
                <a:spcPts val="65"/>
              </a:spcBef>
            </a:pPr>
            <a:r>
              <a:rPr dirty="0" sz="1200">
                <a:latin typeface="Times New Roman"/>
                <a:cs typeface="Times New Roman"/>
              </a:rPr>
              <a:t>With the help of the following example, </a:t>
            </a:r>
            <a:r>
              <a:rPr dirty="0" sz="1200" spc="-5">
                <a:latin typeface="Times New Roman"/>
                <a:cs typeface="Times New Roman"/>
              </a:rPr>
              <a:t>we shall see </a:t>
            </a:r>
            <a:r>
              <a:rPr dirty="0" sz="1200">
                <a:latin typeface="Times New Roman"/>
                <a:cs typeface="Times New Roman"/>
              </a:rPr>
              <a:t>how many test cases are generated  for each type of coverage</a:t>
            </a:r>
            <a:r>
              <a:rPr dirty="0" sz="1200" spc="-114">
                <a:latin typeface="Times New Roman"/>
                <a:cs typeface="Times New Roman"/>
              </a:rPr>
              <a:t> </a:t>
            </a:r>
            <a:r>
              <a:rPr dirty="0" sz="1200" spc="-5">
                <a:latin typeface="Times New Roman"/>
                <a:cs typeface="Times New Roman"/>
              </a:rPr>
              <a:t>schemes.</a:t>
            </a:r>
            <a:endParaRPr sz="1200">
              <a:latin typeface="Times New Roman"/>
              <a:cs typeface="Times New Roman"/>
            </a:endParaRPr>
          </a:p>
        </p:txBody>
      </p:sp>
      <p:sp>
        <p:nvSpPr>
          <p:cNvPr id="6" name="object 6"/>
          <p:cNvSpPr/>
          <p:nvPr/>
        </p:nvSpPr>
        <p:spPr>
          <a:xfrm>
            <a:off x="1141475" y="3547998"/>
            <a:ext cx="5512435" cy="0"/>
          </a:xfrm>
          <a:custGeom>
            <a:avLst/>
            <a:gdLst/>
            <a:ahLst/>
            <a:cxnLst/>
            <a:rect l="l" t="t" r="r" b="b"/>
            <a:pathLst>
              <a:path w="5512434" h="0">
                <a:moveTo>
                  <a:pt x="0" y="0"/>
                </a:moveTo>
                <a:lnTo>
                  <a:pt x="5512308" y="0"/>
                </a:lnTo>
              </a:path>
            </a:pathLst>
          </a:custGeom>
          <a:ln w="6350">
            <a:solidFill>
              <a:srgbClr val="000000"/>
            </a:solidFill>
          </a:ln>
        </p:spPr>
        <p:txBody>
          <a:bodyPr wrap="square" lIns="0" tIns="0" rIns="0" bIns="0" rtlCol="0"/>
          <a:lstStyle/>
          <a:p/>
        </p:txBody>
      </p:sp>
      <p:sp>
        <p:nvSpPr>
          <p:cNvPr id="7" name="object 7"/>
          <p:cNvSpPr/>
          <p:nvPr/>
        </p:nvSpPr>
        <p:spPr>
          <a:xfrm>
            <a:off x="1141475" y="3541648"/>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8" name="object 8"/>
          <p:cNvSpPr/>
          <p:nvPr/>
        </p:nvSpPr>
        <p:spPr>
          <a:xfrm>
            <a:off x="1147572" y="951483"/>
            <a:ext cx="0" cy="2586990"/>
          </a:xfrm>
          <a:custGeom>
            <a:avLst/>
            <a:gdLst/>
            <a:ahLst/>
            <a:cxnLst/>
            <a:rect l="l" t="t" r="r" b="b"/>
            <a:pathLst>
              <a:path w="0" h="2586990">
                <a:moveTo>
                  <a:pt x="0" y="0"/>
                </a:moveTo>
                <a:lnTo>
                  <a:pt x="0" y="2586990"/>
                </a:lnTo>
              </a:path>
            </a:pathLst>
          </a:custGeom>
          <a:ln w="12191">
            <a:solidFill>
              <a:srgbClr val="000000"/>
            </a:solidFill>
          </a:ln>
        </p:spPr>
        <p:txBody>
          <a:bodyPr wrap="square" lIns="0" tIns="0" rIns="0" bIns="0" rtlCol="0"/>
          <a:lstStyle/>
          <a:p/>
        </p:txBody>
      </p:sp>
      <p:sp>
        <p:nvSpPr>
          <p:cNvPr id="9" name="object 9"/>
          <p:cNvSpPr/>
          <p:nvPr/>
        </p:nvSpPr>
        <p:spPr>
          <a:xfrm>
            <a:off x="1141475" y="948308"/>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10" name="object 10"/>
          <p:cNvSpPr/>
          <p:nvPr/>
        </p:nvSpPr>
        <p:spPr>
          <a:xfrm>
            <a:off x="1141475" y="941958"/>
            <a:ext cx="5512435" cy="0"/>
          </a:xfrm>
          <a:custGeom>
            <a:avLst/>
            <a:gdLst/>
            <a:ahLst/>
            <a:cxnLst/>
            <a:rect l="l" t="t" r="r" b="b"/>
            <a:pathLst>
              <a:path w="5512434" h="0">
                <a:moveTo>
                  <a:pt x="0" y="0"/>
                </a:moveTo>
                <a:lnTo>
                  <a:pt x="5512308" y="0"/>
                </a:lnTo>
              </a:path>
            </a:pathLst>
          </a:custGeom>
          <a:ln w="6350">
            <a:solidFill>
              <a:srgbClr val="000000"/>
            </a:solidFill>
          </a:ln>
        </p:spPr>
        <p:txBody>
          <a:bodyPr wrap="square" lIns="0" tIns="0" rIns="0" bIns="0" rtlCol="0"/>
          <a:lstStyle/>
          <a:p/>
        </p:txBody>
      </p:sp>
      <p:sp>
        <p:nvSpPr>
          <p:cNvPr id="11" name="object 11"/>
          <p:cNvSpPr/>
          <p:nvPr/>
        </p:nvSpPr>
        <p:spPr>
          <a:xfrm>
            <a:off x="1147572" y="3541776"/>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12" name="object 12"/>
          <p:cNvSpPr/>
          <p:nvPr/>
        </p:nvSpPr>
        <p:spPr>
          <a:xfrm>
            <a:off x="1153667" y="3541776"/>
            <a:ext cx="5488305" cy="0"/>
          </a:xfrm>
          <a:custGeom>
            <a:avLst/>
            <a:gdLst/>
            <a:ahLst/>
            <a:cxnLst/>
            <a:rect l="l" t="t" r="r" b="b"/>
            <a:pathLst>
              <a:path w="5488305" h="0">
                <a:moveTo>
                  <a:pt x="0" y="0"/>
                </a:moveTo>
                <a:lnTo>
                  <a:pt x="5487924" y="0"/>
                </a:lnTo>
              </a:path>
            </a:pathLst>
          </a:custGeom>
          <a:ln w="6096">
            <a:solidFill>
              <a:srgbClr val="000000"/>
            </a:solidFill>
          </a:ln>
        </p:spPr>
        <p:txBody>
          <a:bodyPr wrap="square" lIns="0" tIns="0" rIns="0" bIns="0" rtlCol="0"/>
          <a:lstStyle/>
          <a:p/>
        </p:txBody>
      </p:sp>
      <p:sp>
        <p:nvSpPr>
          <p:cNvPr id="13" name="object 13"/>
          <p:cNvSpPr/>
          <p:nvPr/>
        </p:nvSpPr>
        <p:spPr>
          <a:xfrm>
            <a:off x="6641592" y="3541648"/>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14" name="object 14"/>
          <p:cNvSpPr/>
          <p:nvPr/>
        </p:nvSpPr>
        <p:spPr>
          <a:xfrm>
            <a:off x="6647688" y="951483"/>
            <a:ext cx="0" cy="2586990"/>
          </a:xfrm>
          <a:custGeom>
            <a:avLst/>
            <a:gdLst/>
            <a:ahLst/>
            <a:cxnLst/>
            <a:rect l="l" t="t" r="r" b="b"/>
            <a:pathLst>
              <a:path w="0" h="2586990">
                <a:moveTo>
                  <a:pt x="0" y="0"/>
                </a:moveTo>
                <a:lnTo>
                  <a:pt x="0" y="2586990"/>
                </a:lnTo>
              </a:path>
            </a:pathLst>
          </a:custGeom>
          <a:ln w="12192">
            <a:solidFill>
              <a:srgbClr val="000000"/>
            </a:solidFill>
          </a:ln>
        </p:spPr>
        <p:txBody>
          <a:bodyPr wrap="square" lIns="0" tIns="0" rIns="0" bIns="0" rtlCol="0"/>
          <a:lstStyle/>
          <a:p/>
        </p:txBody>
      </p:sp>
      <p:sp>
        <p:nvSpPr>
          <p:cNvPr id="15" name="object 15"/>
          <p:cNvSpPr/>
          <p:nvPr/>
        </p:nvSpPr>
        <p:spPr>
          <a:xfrm>
            <a:off x="6641592" y="948308"/>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16" name="object 16"/>
          <p:cNvSpPr/>
          <p:nvPr/>
        </p:nvSpPr>
        <p:spPr>
          <a:xfrm>
            <a:off x="6647688" y="3541776"/>
            <a:ext cx="6350" cy="0"/>
          </a:xfrm>
          <a:custGeom>
            <a:avLst/>
            <a:gdLst/>
            <a:ahLst/>
            <a:cxnLst/>
            <a:rect l="l" t="t" r="r" b="b"/>
            <a:pathLst>
              <a:path w="6350" h="0">
                <a:moveTo>
                  <a:pt x="0" y="0"/>
                </a:moveTo>
                <a:lnTo>
                  <a:pt x="6096" y="0"/>
                </a:lnTo>
              </a:path>
            </a:pathLst>
          </a:custGeom>
          <a:ln w="6096">
            <a:solidFill>
              <a:srgbClr val="000000"/>
            </a:solidFill>
          </a:ln>
        </p:spPr>
        <p:txBody>
          <a:bodyPr wrap="square" lIns="0" tIns="0" rIns="0" bIns="0" rtlCol="0"/>
          <a:lstStyle/>
          <a:p/>
        </p:txBody>
      </p:sp>
      <p:sp>
        <p:nvSpPr>
          <p:cNvPr id="17" name="object 17"/>
          <p:cNvSpPr/>
          <p:nvPr/>
        </p:nvSpPr>
        <p:spPr>
          <a:xfrm>
            <a:off x="1147572" y="947927"/>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18" name="object 18"/>
          <p:cNvSpPr/>
          <p:nvPr/>
        </p:nvSpPr>
        <p:spPr>
          <a:xfrm>
            <a:off x="1153667" y="947927"/>
            <a:ext cx="5488305" cy="0"/>
          </a:xfrm>
          <a:custGeom>
            <a:avLst/>
            <a:gdLst/>
            <a:ahLst/>
            <a:cxnLst/>
            <a:rect l="l" t="t" r="r" b="b"/>
            <a:pathLst>
              <a:path w="5488305" h="0">
                <a:moveTo>
                  <a:pt x="0" y="0"/>
                </a:moveTo>
                <a:lnTo>
                  <a:pt x="5487924" y="0"/>
                </a:lnTo>
              </a:path>
            </a:pathLst>
          </a:custGeom>
          <a:ln w="6096">
            <a:solidFill>
              <a:srgbClr val="000000"/>
            </a:solidFill>
          </a:ln>
        </p:spPr>
        <p:txBody>
          <a:bodyPr wrap="square" lIns="0" tIns="0" rIns="0" bIns="0" rtlCol="0"/>
          <a:lstStyle/>
          <a:p/>
        </p:txBody>
      </p:sp>
      <p:sp>
        <p:nvSpPr>
          <p:cNvPr id="19" name="object 19"/>
          <p:cNvSpPr/>
          <p:nvPr/>
        </p:nvSpPr>
        <p:spPr>
          <a:xfrm>
            <a:off x="6647688" y="947927"/>
            <a:ext cx="6350" cy="0"/>
          </a:xfrm>
          <a:custGeom>
            <a:avLst/>
            <a:gdLst/>
            <a:ahLst/>
            <a:cxnLst/>
            <a:rect l="l" t="t" r="r" b="b"/>
            <a:pathLst>
              <a:path w="6350" h="0">
                <a:moveTo>
                  <a:pt x="0" y="0"/>
                </a:moveTo>
                <a:lnTo>
                  <a:pt x="6096" y="0"/>
                </a:lnTo>
              </a:path>
            </a:pathLst>
          </a:custGeom>
          <a:ln w="6096">
            <a:solidFill>
              <a:srgbClr val="000000"/>
            </a:solidFill>
          </a:ln>
        </p:spPr>
        <p:txBody>
          <a:bodyPr wrap="square" lIns="0" tIns="0" rIns="0" bIns="0" rtlCol="0"/>
          <a:lstStyle/>
          <a:p/>
        </p:txBody>
      </p:sp>
      <p:sp>
        <p:nvSpPr>
          <p:cNvPr id="20" name="object 20"/>
          <p:cNvSpPr txBox="1"/>
          <p:nvPr/>
        </p:nvSpPr>
        <p:spPr>
          <a:xfrm>
            <a:off x="3505098" y="1206245"/>
            <a:ext cx="22225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//1</a:t>
            </a:r>
            <a:endParaRPr sz="1650">
              <a:latin typeface="Times New Roman"/>
              <a:cs typeface="Times New Roman"/>
            </a:endParaRPr>
          </a:p>
        </p:txBody>
      </p:sp>
      <p:sp>
        <p:nvSpPr>
          <p:cNvPr id="21" name="object 21"/>
          <p:cNvSpPr txBox="1"/>
          <p:nvPr/>
        </p:nvSpPr>
        <p:spPr>
          <a:xfrm>
            <a:off x="1219200" y="981964"/>
            <a:ext cx="1397635" cy="716280"/>
          </a:xfrm>
          <a:prstGeom prst="rect">
            <a:avLst/>
          </a:prstGeom>
        </p:spPr>
        <p:txBody>
          <a:bodyPr wrap="square" lIns="0" tIns="0" rIns="0" bIns="0" rtlCol="0" vert="horz">
            <a:spAutoFit/>
          </a:bodyPr>
          <a:lstStyle/>
          <a:p>
            <a:pPr>
              <a:lnSpc>
                <a:spcPts val="1900"/>
              </a:lnSpc>
            </a:pPr>
            <a:r>
              <a:rPr dirty="0" sz="1650" spc="-5">
                <a:latin typeface="Times New Roman"/>
                <a:cs typeface="Times New Roman"/>
              </a:rPr>
              <a:t>sorted </a:t>
            </a:r>
            <a:r>
              <a:rPr dirty="0" sz="1650">
                <a:latin typeface="Times New Roman"/>
                <a:cs typeface="Times New Roman"/>
              </a:rPr>
              <a:t>= false;  </a:t>
            </a:r>
            <a:r>
              <a:rPr dirty="0" sz="1650" spc="-5">
                <a:latin typeface="Times New Roman"/>
                <a:cs typeface="Times New Roman"/>
              </a:rPr>
              <a:t>while </a:t>
            </a:r>
            <a:r>
              <a:rPr dirty="0" sz="1650">
                <a:latin typeface="Times New Roman"/>
                <a:cs typeface="Times New Roman"/>
              </a:rPr>
              <a:t>(!sorted)</a:t>
            </a:r>
            <a:r>
              <a:rPr dirty="0" sz="1650" spc="-55">
                <a:latin typeface="Times New Roman"/>
                <a:cs typeface="Times New Roman"/>
              </a:rPr>
              <a:t> </a:t>
            </a:r>
            <a:r>
              <a:rPr dirty="0" sz="1650">
                <a:latin typeface="Times New Roman"/>
                <a:cs typeface="Times New Roman"/>
              </a:rPr>
              <a:t>{</a:t>
            </a:r>
            <a:endParaRPr sz="1650">
              <a:latin typeface="Times New Roman"/>
              <a:cs typeface="Times New Roman"/>
            </a:endParaRPr>
          </a:p>
          <a:p>
            <a:pPr marL="210185">
              <a:lnSpc>
                <a:spcPts val="1839"/>
              </a:lnSpc>
            </a:pPr>
            <a:r>
              <a:rPr dirty="0" sz="1650" spc="-5">
                <a:latin typeface="Times New Roman"/>
                <a:cs typeface="Times New Roman"/>
              </a:rPr>
              <a:t>sorted </a:t>
            </a:r>
            <a:r>
              <a:rPr dirty="0" sz="1650">
                <a:latin typeface="Times New Roman"/>
                <a:cs typeface="Times New Roman"/>
              </a:rPr>
              <a:t>=</a:t>
            </a:r>
            <a:r>
              <a:rPr dirty="0" sz="1650" spc="-65">
                <a:latin typeface="Times New Roman"/>
                <a:cs typeface="Times New Roman"/>
              </a:rPr>
              <a:t> </a:t>
            </a:r>
            <a:r>
              <a:rPr dirty="0" sz="1650">
                <a:latin typeface="Times New Roman"/>
                <a:cs typeface="Times New Roman"/>
              </a:rPr>
              <a:t>true;</a:t>
            </a:r>
            <a:endParaRPr sz="1650">
              <a:latin typeface="Times New Roman"/>
              <a:cs typeface="Times New Roman"/>
            </a:endParaRPr>
          </a:p>
        </p:txBody>
      </p:sp>
      <p:sp>
        <p:nvSpPr>
          <p:cNvPr id="22" name="object 22"/>
          <p:cNvSpPr txBox="1"/>
          <p:nvPr/>
        </p:nvSpPr>
        <p:spPr>
          <a:xfrm>
            <a:off x="1429494" y="1704327"/>
            <a:ext cx="2298065" cy="958215"/>
          </a:xfrm>
          <a:prstGeom prst="rect">
            <a:avLst/>
          </a:prstGeom>
        </p:spPr>
        <p:txBody>
          <a:bodyPr wrap="square" lIns="0" tIns="0" rIns="0" bIns="0" rtlCol="0" vert="horz">
            <a:spAutoFit/>
          </a:bodyPr>
          <a:lstStyle/>
          <a:p>
            <a:pPr marL="210185" indent="-210820">
              <a:lnSpc>
                <a:spcPts val="1900"/>
              </a:lnSpc>
            </a:pPr>
            <a:r>
              <a:rPr dirty="0" sz="1650">
                <a:latin typeface="Times New Roman"/>
                <a:cs typeface="Times New Roman"/>
              </a:rPr>
              <a:t>for (i=0; i &lt; </a:t>
            </a:r>
            <a:r>
              <a:rPr dirty="0" sz="1650" spc="-10">
                <a:latin typeface="Times New Roman"/>
                <a:cs typeface="Times New Roman"/>
              </a:rPr>
              <a:t>N-1; </a:t>
            </a:r>
            <a:r>
              <a:rPr dirty="0" sz="1650">
                <a:latin typeface="Times New Roman"/>
                <a:cs typeface="Times New Roman"/>
              </a:rPr>
              <a:t>i++) { //2  if a[i] &gt; </a:t>
            </a:r>
            <a:r>
              <a:rPr dirty="0" sz="1650" spc="-10">
                <a:latin typeface="Times New Roman"/>
                <a:cs typeface="Times New Roman"/>
              </a:rPr>
              <a:t>a[i+1]</a:t>
            </a:r>
            <a:r>
              <a:rPr dirty="0" sz="1650" spc="-55">
                <a:latin typeface="Times New Roman"/>
                <a:cs typeface="Times New Roman"/>
              </a:rPr>
              <a:t> </a:t>
            </a:r>
            <a:r>
              <a:rPr dirty="0" sz="1650">
                <a:latin typeface="Times New Roman"/>
                <a:cs typeface="Times New Roman"/>
              </a:rPr>
              <a:t>{</a:t>
            </a:r>
            <a:endParaRPr sz="1650">
              <a:latin typeface="Times New Roman"/>
              <a:cs typeface="Times New Roman"/>
            </a:endParaRPr>
          </a:p>
          <a:p>
            <a:pPr marL="420370">
              <a:lnSpc>
                <a:spcPts val="1810"/>
              </a:lnSpc>
            </a:pPr>
            <a:r>
              <a:rPr dirty="0" sz="1650" spc="-10">
                <a:latin typeface="Times New Roman"/>
                <a:cs typeface="Times New Roman"/>
              </a:rPr>
              <a:t>swap(a[i], </a:t>
            </a:r>
            <a:r>
              <a:rPr dirty="0" sz="1650">
                <a:latin typeface="Times New Roman"/>
                <a:cs typeface="Times New Roman"/>
              </a:rPr>
              <a:t>a[i+1]); </a:t>
            </a:r>
            <a:r>
              <a:rPr dirty="0" sz="1650" spc="65">
                <a:latin typeface="Times New Roman"/>
                <a:cs typeface="Times New Roman"/>
              </a:rPr>
              <a:t> </a:t>
            </a:r>
            <a:r>
              <a:rPr dirty="0" sz="1650">
                <a:latin typeface="Times New Roman"/>
                <a:cs typeface="Times New Roman"/>
              </a:rPr>
              <a:t>//3</a:t>
            </a:r>
            <a:endParaRPr sz="1650">
              <a:latin typeface="Times New Roman"/>
              <a:cs typeface="Times New Roman"/>
            </a:endParaRPr>
          </a:p>
          <a:p>
            <a:pPr marL="420370">
              <a:lnSpc>
                <a:spcPts val="1935"/>
              </a:lnSpc>
            </a:pPr>
            <a:r>
              <a:rPr dirty="0" sz="1650" spc="-5">
                <a:latin typeface="Times New Roman"/>
                <a:cs typeface="Times New Roman"/>
              </a:rPr>
              <a:t>sorted </a:t>
            </a:r>
            <a:r>
              <a:rPr dirty="0" sz="1650">
                <a:latin typeface="Times New Roman"/>
                <a:cs typeface="Times New Roman"/>
              </a:rPr>
              <a:t>=</a:t>
            </a:r>
            <a:r>
              <a:rPr dirty="0" sz="1650" spc="-65">
                <a:latin typeface="Times New Roman"/>
                <a:cs typeface="Times New Roman"/>
              </a:rPr>
              <a:t> </a:t>
            </a:r>
            <a:r>
              <a:rPr dirty="0" sz="1650" spc="-5">
                <a:latin typeface="Times New Roman"/>
                <a:cs typeface="Times New Roman"/>
              </a:rPr>
              <a:t>false;</a:t>
            </a:r>
            <a:endParaRPr sz="1650">
              <a:latin typeface="Times New Roman"/>
              <a:cs typeface="Times New Roman"/>
            </a:endParaRPr>
          </a:p>
        </p:txBody>
      </p:sp>
      <p:sp>
        <p:nvSpPr>
          <p:cNvPr id="23" name="object 23"/>
          <p:cNvSpPr txBox="1"/>
          <p:nvPr/>
        </p:nvSpPr>
        <p:spPr>
          <a:xfrm>
            <a:off x="1639788" y="2652433"/>
            <a:ext cx="100965"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a:t>
            </a:r>
            <a:endParaRPr sz="1650">
              <a:latin typeface="Times New Roman"/>
              <a:cs typeface="Times New Roman"/>
            </a:endParaRPr>
          </a:p>
        </p:txBody>
      </p:sp>
      <p:sp>
        <p:nvSpPr>
          <p:cNvPr id="24" name="object 24"/>
          <p:cNvSpPr txBox="1"/>
          <p:nvPr/>
        </p:nvSpPr>
        <p:spPr>
          <a:xfrm>
            <a:off x="1429494" y="2893224"/>
            <a:ext cx="100965"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a:t>
            </a:r>
            <a:endParaRPr sz="1650">
              <a:latin typeface="Times New Roman"/>
              <a:cs typeface="Times New Roman"/>
            </a:endParaRPr>
          </a:p>
        </p:txBody>
      </p:sp>
      <p:sp>
        <p:nvSpPr>
          <p:cNvPr id="25" name="object 25"/>
          <p:cNvSpPr txBox="1"/>
          <p:nvPr/>
        </p:nvSpPr>
        <p:spPr>
          <a:xfrm>
            <a:off x="1219200" y="3138640"/>
            <a:ext cx="100965"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a:t>
            </a:r>
            <a:endParaRPr sz="1650">
              <a:latin typeface="Times New Roman"/>
              <a:cs typeface="Times New Roman"/>
            </a:endParaRPr>
          </a:p>
        </p:txBody>
      </p:sp>
      <p:sp>
        <p:nvSpPr>
          <p:cNvPr id="26" name="object 26"/>
          <p:cNvSpPr txBox="1"/>
          <p:nvPr/>
        </p:nvSpPr>
        <p:spPr>
          <a:xfrm>
            <a:off x="3468512" y="2652433"/>
            <a:ext cx="259079" cy="737235"/>
          </a:xfrm>
          <a:prstGeom prst="rect">
            <a:avLst/>
          </a:prstGeom>
        </p:spPr>
        <p:txBody>
          <a:bodyPr wrap="square" lIns="0" tIns="0" rIns="0" bIns="0" rtlCol="0" vert="horz">
            <a:spAutoFit/>
          </a:bodyPr>
          <a:lstStyle/>
          <a:p>
            <a:pPr marL="36195">
              <a:lnSpc>
                <a:spcPts val="1939"/>
              </a:lnSpc>
            </a:pPr>
            <a:r>
              <a:rPr dirty="0" sz="1650">
                <a:latin typeface="Times New Roman"/>
                <a:cs typeface="Times New Roman"/>
              </a:rPr>
              <a:t>//4</a:t>
            </a:r>
            <a:endParaRPr sz="1650">
              <a:latin typeface="Times New Roman"/>
              <a:cs typeface="Times New Roman"/>
            </a:endParaRPr>
          </a:p>
          <a:p>
            <a:pPr>
              <a:lnSpc>
                <a:spcPts val="1914"/>
              </a:lnSpc>
            </a:pPr>
            <a:r>
              <a:rPr dirty="0" sz="1650">
                <a:latin typeface="Times New Roman"/>
                <a:cs typeface="Times New Roman"/>
              </a:rPr>
              <a:t>//5</a:t>
            </a:r>
            <a:endParaRPr sz="1650">
              <a:latin typeface="Times New Roman"/>
              <a:cs typeface="Times New Roman"/>
            </a:endParaRPr>
          </a:p>
          <a:p>
            <a:pPr>
              <a:lnSpc>
                <a:spcPts val="1950"/>
              </a:lnSpc>
            </a:pPr>
            <a:r>
              <a:rPr dirty="0" sz="1650">
                <a:latin typeface="Times New Roman"/>
                <a:cs typeface="Times New Roman"/>
              </a:rPr>
              <a:t>//6</a:t>
            </a:r>
            <a:endParaRPr sz="1650">
              <a:latin typeface="Times New Roman"/>
              <a:cs typeface="Times New Roman"/>
            </a:endParaRPr>
          </a:p>
        </p:txBody>
      </p:sp>
      <p:sp>
        <p:nvSpPr>
          <p:cNvPr id="27" name="object 27"/>
          <p:cNvSpPr/>
          <p:nvPr/>
        </p:nvSpPr>
        <p:spPr>
          <a:xfrm>
            <a:off x="4995329" y="999578"/>
            <a:ext cx="1257300" cy="1989836"/>
          </a:xfrm>
          <a:prstGeom prst="rect">
            <a:avLst/>
          </a:prstGeom>
          <a:blipFill>
            <a:blip r:embed="rId2" cstate="print"/>
            <a:stretch>
              <a:fillRect/>
            </a:stretch>
          </a:blipFill>
        </p:spPr>
        <p:txBody>
          <a:bodyPr wrap="square" lIns="0" tIns="0" rIns="0" bIns="0" rtlCol="0"/>
          <a:lstStyle/>
          <a:p/>
        </p:txBody>
      </p:sp>
      <p:sp>
        <p:nvSpPr>
          <p:cNvPr id="28" name="object 28"/>
          <p:cNvSpPr txBox="1"/>
          <p:nvPr/>
        </p:nvSpPr>
        <p:spPr>
          <a:xfrm>
            <a:off x="5784761" y="1097877"/>
            <a:ext cx="79375" cy="189865"/>
          </a:xfrm>
          <a:prstGeom prst="rect">
            <a:avLst/>
          </a:prstGeom>
        </p:spPr>
        <p:txBody>
          <a:bodyPr wrap="square" lIns="0" tIns="0" rIns="0" bIns="0" rtlCol="0" vert="horz">
            <a:spAutoFit/>
          </a:bodyPr>
          <a:lstStyle/>
          <a:p>
            <a:pPr>
              <a:lnSpc>
                <a:spcPts val="1495"/>
              </a:lnSpc>
            </a:pPr>
            <a:r>
              <a:rPr dirty="0" sz="1250" spc="-5" b="1">
                <a:latin typeface="Times New Roman"/>
                <a:cs typeface="Times New Roman"/>
              </a:rPr>
              <a:t>1</a:t>
            </a:r>
            <a:endParaRPr sz="1250">
              <a:latin typeface="Times New Roman"/>
              <a:cs typeface="Times New Roman"/>
            </a:endParaRPr>
          </a:p>
        </p:txBody>
      </p:sp>
      <p:sp>
        <p:nvSpPr>
          <p:cNvPr id="29" name="object 29"/>
          <p:cNvSpPr txBox="1"/>
          <p:nvPr/>
        </p:nvSpPr>
        <p:spPr>
          <a:xfrm>
            <a:off x="5784761" y="1625180"/>
            <a:ext cx="79375" cy="189865"/>
          </a:xfrm>
          <a:prstGeom prst="rect">
            <a:avLst/>
          </a:prstGeom>
        </p:spPr>
        <p:txBody>
          <a:bodyPr wrap="square" lIns="0" tIns="0" rIns="0" bIns="0" rtlCol="0" vert="horz">
            <a:spAutoFit/>
          </a:bodyPr>
          <a:lstStyle/>
          <a:p>
            <a:pPr>
              <a:lnSpc>
                <a:spcPts val="1495"/>
              </a:lnSpc>
            </a:pPr>
            <a:r>
              <a:rPr dirty="0" sz="1250" spc="-5" b="1">
                <a:latin typeface="Times New Roman"/>
                <a:cs typeface="Times New Roman"/>
              </a:rPr>
              <a:t>2</a:t>
            </a:r>
            <a:endParaRPr sz="1250">
              <a:latin typeface="Times New Roman"/>
              <a:cs typeface="Times New Roman"/>
            </a:endParaRPr>
          </a:p>
        </p:txBody>
      </p:sp>
      <p:sp>
        <p:nvSpPr>
          <p:cNvPr id="30" name="object 30"/>
          <p:cNvSpPr txBox="1"/>
          <p:nvPr/>
        </p:nvSpPr>
        <p:spPr>
          <a:xfrm>
            <a:off x="5415965" y="2204301"/>
            <a:ext cx="79375" cy="189865"/>
          </a:xfrm>
          <a:prstGeom prst="rect">
            <a:avLst/>
          </a:prstGeom>
        </p:spPr>
        <p:txBody>
          <a:bodyPr wrap="square" lIns="0" tIns="0" rIns="0" bIns="0" rtlCol="0" vert="horz">
            <a:spAutoFit/>
          </a:bodyPr>
          <a:lstStyle/>
          <a:p>
            <a:pPr>
              <a:lnSpc>
                <a:spcPts val="1495"/>
              </a:lnSpc>
            </a:pPr>
            <a:r>
              <a:rPr dirty="0" sz="1250" spc="-5" b="1">
                <a:latin typeface="Times New Roman"/>
                <a:cs typeface="Times New Roman"/>
              </a:rPr>
              <a:t>3</a:t>
            </a:r>
            <a:endParaRPr sz="1250">
              <a:latin typeface="Times New Roman"/>
              <a:cs typeface="Times New Roman"/>
            </a:endParaRPr>
          </a:p>
        </p:txBody>
      </p:sp>
      <p:sp>
        <p:nvSpPr>
          <p:cNvPr id="31" name="object 31"/>
          <p:cNvSpPr txBox="1"/>
          <p:nvPr/>
        </p:nvSpPr>
        <p:spPr>
          <a:xfrm>
            <a:off x="5784761" y="2730080"/>
            <a:ext cx="79375" cy="189865"/>
          </a:xfrm>
          <a:prstGeom prst="rect">
            <a:avLst/>
          </a:prstGeom>
        </p:spPr>
        <p:txBody>
          <a:bodyPr wrap="square" lIns="0" tIns="0" rIns="0" bIns="0" rtlCol="0" vert="horz">
            <a:spAutoFit/>
          </a:bodyPr>
          <a:lstStyle/>
          <a:p>
            <a:pPr>
              <a:lnSpc>
                <a:spcPts val="1495"/>
              </a:lnSpc>
            </a:pPr>
            <a:r>
              <a:rPr dirty="0" sz="1250" spc="-5" b="1">
                <a:latin typeface="Times New Roman"/>
                <a:cs typeface="Times New Roman"/>
              </a:rPr>
              <a:t>4</a:t>
            </a:r>
            <a:endParaRPr sz="1250">
              <a:latin typeface="Times New Roman"/>
              <a:cs typeface="Times New Roman"/>
            </a:endParaRPr>
          </a:p>
        </p:txBody>
      </p:sp>
      <p:sp>
        <p:nvSpPr>
          <p:cNvPr id="32" name="object 32"/>
          <p:cNvSpPr txBox="1"/>
          <p:nvPr/>
        </p:nvSpPr>
        <p:spPr>
          <a:xfrm>
            <a:off x="5153837" y="1120978"/>
            <a:ext cx="76200" cy="182245"/>
          </a:xfrm>
          <a:prstGeom prst="rect">
            <a:avLst/>
          </a:prstGeom>
        </p:spPr>
        <p:txBody>
          <a:bodyPr wrap="square" lIns="0" tIns="0" rIns="0" bIns="0" rtlCol="0" vert="horz">
            <a:spAutoFit/>
          </a:bodyPr>
          <a:lstStyle/>
          <a:p>
            <a:pPr>
              <a:lnSpc>
                <a:spcPts val="1435"/>
              </a:lnSpc>
            </a:pPr>
            <a:r>
              <a:rPr dirty="0" sz="1200" b="1">
                <a:latin typeface="Times New Roman"/>
                <a:cs typeface="Times New Roman"/>
              </a:rPr>
              <a:t>6</a:t>
            </a:r>
            <a:endParaRPr sz="1200">
              <a:latin typeface="Times New Roman"/>
              <a:cs typeface="Times New Roman"/>
            </a:endParaRPr>
          </a:p>
        </p:txBody>
      </p:sp>
      <p:sp>
        <p:nvSpPr>
          <p:cNvPr id="33" name="object 33"/>
          <p:cNvSpPr/>
          <p:nvPr/>
        </p:nvSpPr>
        <p:spPr>
          <a:xfrm>
            <a:off x="5976785" y="3300310"/>
            <a:ext cx="481965" cy="0"/>
          </a:xfrm>
          <a:custGeom>
            <a:avLst/>
            <a:gdLst/>
            <a:ahLst/>
            <a:cxnLst/>
            <a:rect l="l" t="t" r="r" b="b"/>
            <a:pathLst>
              <a:path w="481964" h="0">
                <a:moveTo>
                  <a:pt x="0" y="0"/>
                </a:moveTo>
                <a:lnTo>
                  <a:pt x="481584" y="0"/>
                </a:lnTo>
              </a:path>
            </a:pathLst>
          </a:custGeom>
          <a:ln w="9144">
            <a:solidFill>
              <a:srgbClr val="000000"/>
            </a:solidFill>
          </a:ln>
        </p:spPr>
        <p:txBody>
          <a:bodyPr wrap="square" lIns="0" tIns="0" rIns="0" bIns="0" rtlCol="0"/>
          <a:lstStyle/>
          <a:p/>
        </p:txBody>
      </p:sp>
      <p:sp>
        <p:nvSpPr>
          <p:cNvPr id="34" name="object 34"/>
          <p:cNvSpPr/>
          <p:nvPr/>
        </p:nvSpPr>
        <p:spPr>
          <a:xfrm>
            <a:off x="6455321" y="1191094"/>
            <a:ext cx="0" cy="2112645"/>
          </a:xfrm>
          <a:custGeom>
            <a:avLst/>
            <a:gdLst/>
            <a:ahLst/>
            <a:cxnLst/>
            <a:rect l="l" t="t" r="r" b="b"/>
            <a:pathLst>
              <a:path w="0" h="2112645">
                <a:moveTo>
                  <a:pt x="0" y="0"/>
                </a:moveTo>
                <a:lnTo>
                  <a:pt x="0" y="2112264"/>
                </a:lnTo>
              </a:path>
            </a:pathLst>
          </a:custGeom>
          <a:ln w="9144">
            <a:solidFill>
              <a:srgbClr val="000000"/>
            </a:solidFill>
          </a:ln>
        </p:spPr>
        <p:txBody>
          <a:bodyPr wrap="square" lIns="0" tIns="0" rIns="0" bIns="0" rtlCol="0"/>
          <a:lstStyle/>
          <a:p/>
        </p:txBody>
      </p:sp>
      <p:sp>
        <p:nvSpPr>
          <p:cNvPr id="35" name="object 35"/>
          <p:cNvSpPr/>
          <p:nvPr/>
        </p:nvSpPr>
        <p:spPr>
          <a:xfrm>
            <a:off x="5981356" y="1157566"/>
            <a:ext cx="478790" cy="76200"/>
          </a:xfrm>
          <a:custGeom>
            <a:avLst/>
            <a:gdLst/>
            <a:ahLst/>
            <a:cxnLst/>
            <a:rect l="l" t="t" r="r" b="b"/>
            <a:pathLst>
              <a:path w="478789" h="76200">
                <a:moveTo>
                  <a:pt x="76200" y="0"/>
                </a:moveTo>
                <a:lnTo>
                  <a:pt x="0" y="38100"/>
                </a:lnTo>
                <a:lnTo>
                  <a:pt x="76200" y="76200"/>
                </a:lnTo>
                <a:lnTo>
                  <a:pt x="76200" y="42672"/>
                </a:lnTo>
                <a:lnTo>
                  <a:pt x="64008" y="42672"/>
                </a:lnTo>
                <a:lnTo>
                  <a:pt x="60960" y="41148"/>
                </a:lnTo>
                <a:lnTo>
                  <a:pt x="59436" y="38100"/>
                </a:lnTo>
                <a:lnTo>
                  <a:pt x="60960" y="35052"/>
                </a:lnTo>
                <a:lnTo>
                  <a:pt x="64008" y="33528"/>
                </a:lnTo>
                <a:lnTo>
                  <a:pt x="76200" y="33528"/>
                </a:lnTo>
                <a:lnTo>
                  <a:pt x="76200" y="0"/>
                </a:lnTo>
                <a:close/>
              </a:path>
              <a:path w="478789" h="76200">
                <a:moveTo>
                  <a:pt x="76200" y="33528"/>
                </a:moveTo>
                <a:lnTo>
                  <a:pt x="64008" y="33528"/>
                </a:lnTo>
                <a:lnTo>
                  <a:pt x="60960" y="35052"/>
                </a:lnTo>
                <a:lnTo>
                  <a:pt x="59436" y="38100"/>
                </a:lnTo>
                <a:lnTo>
                  <a:pt x="60960" y="41148"/>
                </a:lnTo>
                <a:lnTo>
                  <a:pt x="64008" y="42672"/>
                </a:lnTo>
                <a:lnTo>
                  <a:pt x="76200" y="42672"/>
                </a:lnTo>
                <a:lnTo>
                  <a:pt x="76200" y="33528"/>
                </a:lnTo>
                <a:close/>
              </a:path>
              <a:path w="478789" h="76200">
                <a:moveTo>
                  <a:pt x="473976" y="33528"/>
                </a:moveTo>
                <a:lnTo>
                  <a:pt x="76200" y="33528"/>
                </a:lnTo>
                <a:lnTo>
                  <a:pt x="76200" y="42672"/>
                </a:lnTo>
                <a:lnTo>
                  <a:pt x="473976" y="42672"/>
                </a:lnTo>
                <a:lnTo>
                  <a:pt x="478536" y="41148"/>
                </a:lnTo>
                <a:lnTo>
                  <a:pt x="478536" y="35052"/>
                </a:lnTo>
                <a:lnTo>
                  <a:pt x="473976" y="33528"/>
                </a:lnTo>
                <a:close/>
              </a:path>
            </a:pathLst>
          </a:custGeom>
          <a:solidFill>
            <a:srgbClr val="000000"/>
          </a:solidFill>
        </p:spPr>
        <p:txBody>
          <a:bodyPr wrap="square" lIns="0" tIns="0" rIns="0" bIns="0" rtlCol="0"/>
          <a:lstStyle/>
          <a:p/>
        </p:txBody>
      </p:sp>
      <p:sp>
        <p:nvSpPr>
          <p:cNvPr id="36" name="object 36"/>
          <p:cNvSpPr/>
          <p:nvPr/>
        </p:nvSpPr>
        <p:spPr>
          <a:xfrm>
            <a:off x="5665889" y="3143338"/>
            <a:ext cx="315595" cy="315595"/>
          </a:xfrm>
          <a:custGeom>
            <a:avLst/>
            <a:gdLst/>
            <a:ahLst/>
            <a:cxnLst/>
            <a:rect l="l" t="t" r="r" b="b"/>
            <a:pathLst>
              <a:path w="315595" h="315595">
                <a:moveTo>
                  <a:pt x="158496" y="0"/>
                </a:moveTo>
                <a:lnTo>
                  <a:pt x="108069" y="7997"/>
                </a:lnTo>
                <a:lnTo>
                  <a:pt x="64520" y="30333"/>
                </a:lnTo>
                <a:lnTo>
                  <a:pt x="30333" y="64520"/>
                </a:lnTo>
                <a:lnTo>
                  <a:pt x="7997" y="108069"/>
                </a:lnTo>
                <a:lnTo>
                  <a:pt x="0" y="158496"/>
                </a:lnTo>
                <a:lnTo>
                  <a:pt x="7997" y="208178"/>
                </a:lnTo>
                <a:lnTo>
                  <a:pt x="30333" y="251277"/>
                </a:lnTo>
                <a:lnTo>
                  <a:pt x="64520" y="285231"/>
                </a:lnTo>
                <a:lnTo>
                  <a:pt x="108069" y="307482"/>
                </a:lnTo>
                <a:lnTo>
                  <a:pt x="158496" y="315468"/>
                </a:lnTo>
                <a:lnTo>
                  <a:pt x="208178" y="307482"/>
                </a:lnTo>
                <a:lnTo>
                  <a:pt x="251277" y="285231"/>
                </a:lnTo>
                <a:lnTo>
                  <a:pt x="285231" y="251277"/>
                </a:lnTo>
                <a:lnTo>
                  <a:pt x="307482" y="208178"/>
                </a:lnTo>
                <a:lnTo>
                  <a:pt x="315468" y="158496"/>
                </a:lnTo>
                <a:lnTo>
                  <a:pt x="307482" y="108069"/>
                </a:lnTo>
                <a:lnTo>
                  <a:pt x="285231" y="64520"/>
                </a:lnTo>
                <a:lnTo>
                  <a:pt x="251277" y="30333"/>
                </a:lnTo>
                <a:lnTo>
                  <a:pt x="208178" y="7997"/>
                </a:lnTo>
                <a:lnTo>
                  <a:pt x="158496" y="0"/>
                </a:lnTo>
                <a:close/>
              </a:path>
            </a:pathLst>
          </a:custGeom>
          <a:solidFill>
            <a:srgbClr val="00CC99"/>
          </a:solidFill>
        </p:spPr>
        <p:txBody>
          <a:bodyPr wrap="square" lIns="0" tIns="0" rIns="0" bIns="0" rtlCol="0"/>
          <a:lstStyle/>
          <a:p/>
        </p:txBody>
      </p:sp>
      <p:sp>
        <p:nvSpPr>
          <p:cNvPr id="37" name="object 37"/>
          <p:cNvSpPr/>
          <p:nvPr/>
        </p:nvSpPr>
        <p:spPr>
          <a:xfrm>
            <a:off x="5661317" y="3138766"/>
            <a:ext cx="325120" cy="325120"/>
          </a:xfrm>
          <a:custGeom>
            <a:avLst/>
            <a:gdLst/>
            <a:ahLst/>
            <a:cxnLst/>
            <a:rect l="l" t="t" r="r" b="b"/>
            <a:pathLst>
              <a:path w="325120" h="325120">
                <a:moveTo>
                  <a:pt x="160019" y="0"/>
                </a:moveTo>
                <a:lnTo>
                  <a:pt x="144779" y="0"/>
                </a:lnTo>
                <a:lnTo>
                  <a:pt x="129539" y="3048"/>
                </a:lnTo>
                <a:lnTo>
                  <a:pt x="99059" y="12192"/>
                </a:lnTo>
                <a:lnTo>
                  <a:pt x="97535" y="12192"/>
                </a:lnTo>
                <a:lnTo>
                  <a:pt x="47243" y="45720"/>
                </a:lnTo>
                <a:lnTo>
                  <a:pt x="12191" y="97536"/>
                </a:lnTo>
                <a:lnTo>
                  <a:pt x="12191" y="99060"/>
                </a:lnTo>
                <a:lnTo>
                  <a:pt x="3047" y="129540"/>
                </a:lnTo>
                <a:lnTo>
                  <a:pt x="0" y="144780"/>
                </a:lnTo>
                <a:lnTo>
                  <a:pt x="0" y="179832"/>
                </a:lnTo>
                <a:lnTo>
                  <a:pt x="3047" y="195072"/>
                </a:lnTo>
                <a:lnTo>
                  <a:pt x="12191" y="224028"/>
                </a:lnTo>
                <a:lnTo>
                  <a:pt x="12191" y="225552"/>
                </a:lnTo>
                <a:lnTo>
                  <a:pt x="45719" y="275844"/>
                </a:lnTo>
                <a:lnTo>
                  <a:pt x="97535" y="310896"/>
                </a:lnTo>
                <a:lnTo>
                  <a:pt x="99059" y="310896"/>
                </a:lnTo>
                <a:lnTo>
                  <a:pt x="129539" y="320040"/>
                </a:lnTo>
                <a:lnTo>
                  <a:pt x="144779" y="323088"/>
                </a:lnTo>
                <a:lnTo>
                  <a:pt x="161543" y="324612"/>
                </a:lnTo>
                <a:lnTo>
                  <a:pt x="178307" y="323088"/>
                </a:lnTo>
                <a:lnTo>
                  <a:pt x="179831" y="323088"/>
                </a:lnTo>
                <a:lnTo>
                  <a:pt x="195071" y="320040"/>
                </a:lnTo>
                <a:lnTo>
                  <a:pt x="199897" y="318516"/>
                </a:lnTo>
                <a:lnTo>
                  <a:pt x="178307" y="318516"/>
                </a:lnTo>
                <a:lnTo>
                  <a:pt x="178307" y="315468"/>
                </a:lnTo>
                <a:lnTo>
                  <a:pt x="163067" y="315468"/>
                </a:lnTo>
                <a:lnTo>
                  <a:pt x="146303" y="313944"/>
                </a:lnTo>
                <a:lnTo>
                  <a:pt x="131063" y="310896"/>
                </a:lnTo>
                <a:lnTo>
                  <a:pt x="115823" y="306324"/>
                </a:lnTo>
                <a:lnTo>
                  <a:pt x="100583" y="306324"/>
                </a:lnTo>
                <a:lnTo>
                  <a:pt x="100488" y="302323"/>
                </a:lnTo>
                <a:lnTo>
                  <a:pt x="76199" y="288036"/>
                </a:lnTo>
                <a:lnTo>
                  <a:pt x="55879" y="272796"/>
                </a:lnTo>
                <a:lnTo>
                  <a:pt x="50291" y="272796"/>
                </a:lnTo>
                <a:lnTo>
                  <a:pt x="51815" y="269748"/>
                </a:lnTo>
                <a:lnTo>
                  <a:pt x="52120" y="269748"/>
                </a:lnTo>
                <a:lnTo>
                  <a:pt x="35051" y="248412"/>
                </a:lnTo>
                <a:lnTo>
                  <a:pt x="21505" y="224028"/>
                </a:lnTo>
                <a:lnTo>
                  <a:pt x="16763" y="224028"/>
                </a:lnTo>
                <a:lnTo>
                  <a:pt x="19811" y="220980"/>
                </a:lnTo>
                <a:lnTo>
                  <a:pt x="20854" y="220980"/>
                </a:lnTo>
                <a:lnTo>
                  <a:pt x="12191" y="193548"/>
                </a:lnTo>
                <a:lnTo>
                  <a:pt x="9448" y="179832"/>
                </a:lnTo>
                <a:lnTo>
                  <a:pt x="9143" y="179832"/>
                </a:lnTo>
                <a:lnTo>
                  <a:pt x="4571" y="178308"/>
                </a:lnTo>
                <a:lnTo>
                  <a:pt x="9143" y="178308"/>
                </a:lnTo>
                <a:lnTo>
                  <a:pt x="9143" y="146304"/>
                </a:lnTo>
                <a:lnTo>
                  <a:pt x="12191" y="131064"/>
                </a:lnTo>
                <a:lnTo>
                  <a:pt x="20878" y="102108"/>
                </a:lnTo>
                <a:lnTo>
                  <a:pt x="19811" y="102108"/>
                </a:lnTo>
                <a:lnTo>
                  <a:pt x="16763" y="100584"/>
                </a:lnTo>
                <a:lnTo>
                  <a:pt x="20708" y="100584"/>
                </a:lnTo>
                <a:lnTo>
                  <a:pt x="35051" y="76200"/>
                </a:lnTo>
                <a:lnTo>
                  <a:pt x="52196" y="53340"/>
                </a:lnTo>
                <a:lnTo>
                  <a:pt x="51815" y="53340"/>
                </a:lnTo>
                <a:lnTo>
                  <a:pt x="50291" y="50292"/>
                </a:lnTo>
                <a:lnTo>
                  <a:pt x="55879" y="50292"/>
                </a:lnTo>
                <a:lnTo>
                  <a:pt x="76199" y="35052"/>
                </a:lnTo>
                <a:lnTo>
                  <a:pt x="100488" y="20764"/>
                </a:lnTo>
                <a:lnTo>
                  <a:pt x="100583" y="16764"/>
                </a:lnTo>
                <a:lnTo>
                  <a:pt x="115823" y="16764"/>
                </a:lnTo>
                <a:lnTo>
                  <a:pt x="131063" y="12192"/>
                </a:lnTo>
                <a:lnTo>
                  <a:pt x="146303" y="9144"/>
                </a:lnTo>
                <a:lnTo>
                  <a:pt x="163067" y="9144"/>
                </a:lnTo>
                <a:lnTo>
                  <a:pt x="161543" y="7620"/>
                </a:lnTo>
                <a:lnTo>
                  <a:pt x="160019" y="7620"/>
                </a:lnTo>
                <a:lnTo>
                  <a:pt x="158495" y="6096"/>
                </a:lnTo>
                <a:lnTo>
                  <a:pt x="158495" y="1524"/>
                </a:lnTo>
                <a:lnTo>
                  <a:pt x="160019" y="0"/>
                </a:lnTo>
                <a:close/>
              </a:path>
              <a:path w="325120" h="325120">
                <a:moveTo>
                  <a:pt x="179831" y="313944"/>
                </a:moveTo>
                <a:lnTo>
                  <a:pt x="178307" y="314082"/>
                </a:lnTo>
                <a:lnTo>
                  <a:pt x="178307" y="318516"/>
                </a:lnTo>
                <a:lnTo>
                  <a:pt x="179831" y="313944"/>
                </a:lnTo>
                <a:close/>
              </a:path>
              <a:path w="325120" h="325120">
                <a:moveTo>
                  <a:pt x="214375" y="313944"/>
                </a:moveTo>
                <a:lnTo>
                  <a:pt x="179831" y="313944"/>
                </a:lnTo>
                <a:lnTo>
                  <a:pt x="178307" y="318516"/>
                </a:lnTo>
                <a:lnTo>
                  <a:pt x="199897" y="318516"/>
                </a:lnTo>
                <a:lnTo>
                  <a:pt x="214375" y="313944"/>
                </a:lnTo>
                <a:close/>
              </a:path>
              <a:path w="325120" h="325120">
                <a:moveTo>
                  <a:pt x="178307" y="314082"/>
                </a:moveTo>
                <a:lnTo>
                  <a:pt x="163067" y="315468"/>
                </a:lnTo>
                <a:lnTo>
                  <a:pt x="178307" y="315468"/>
                </a:lnTo>
                <a:lnTo>
                  <a:pt x="178307" y="314082"/>
                </a:lnTo>
                <a:close/>
              </a:path>
              <a:path w="325120" h="325120">
                <a:moveTo>
                  <a:pt x="222503" y="301752"/>
                </a:moveTo>
                <a:lnTo>
                  <a:pt x="193547" y="310896"/>
                </a:lnTo>
                <a:lnTo>
                  <a:pt x="178307" y="313944"/>
                </a:lnTo>
                <a:lnTo>
                  <a:pt x="178307" y="314082"/>
                </a:lnTo>
                <a:lnTo>
                  <a:pt x="179831" y="313944"/>
                </a:lnTo>
                <a:lnTo>
                  <a:pt x="214375" y="313944"/>
                </a:lnTo>
                <a:lnTo>
                  <a:pt x="224027" y="310896"/>
                </a:lnTo>
                <a:lnTo>
                  <a:pt x="225551" y="310896"/>
                </a:lnTo>
                <a:lnTo>
                  <a:pt x="233781" y="306324"/>
                </a:lnTo>
                <a:lnTo>
                  <a:pt x="224027" y="306324"/>
                </a:lnTo>
                <a:lnTo>
                  <a:pt x="220979" y="303276"/>
                </a:lnTo>
                <a:lnTo>
                  <a:pt x="222694" y="302323"/>
                </a:lnTo>
                <a:lnTo>
                  <a:pt x="222503" y="301752"/>
                </a:lnTo>
                <a:close/>
              </a:path>
              <a:path w="325120" h="325120">
                <a:moveTo>
                  <a:pt x="100583" y="302379"/>
                </a:moveTo>
                <a:lnTo>
                  <a:pt x="100583" y="306324"/>
                </a:lnTo>
                <a:lnTo>
                  <a:pt x="102107" y="303276"/>
                </a:lnTo>
                <a:lnTo>
                  <a:pt x="100583" y="302379"/>
                </a:lnTo>
                <a:close/>
              </a:path>
              <a:path w="325120" h="325120">
                <a:moveTo>
                  <a:pt x="100583" y="301752"/>
                </a:moveTo>
                <a:lnTo>
                  <a:pt x="100583" y="302379"/>
                </a:lnTo>
                <a:lnTo>
                  <a:pt x="102107" y="303276"/>
                </a:lnTo>
                <a:lnTo>
                  <a:pt x="100583" y="306324"/>
                </a:lnTo>
                <a:lnTo>
                  <a:pt x="115823" y="306324"/>
                </a:lnTo>
                <a:lnTo>
                  <a:pt x="100583" y="301752"/>
                </a:lnTo>
                <a:close/>
              </a:path>
              <a:path w="325120" h="325120">
                <a:moveTo>
                  <a:pt x="222694" y="302323"/>
                </a:moveTo>
                <a:lnTo>
                  <a:pt x="220979" y="303276"/>
                </a:lnTo>
                <a:lnTo>
                  <a:pt x="224027" y="306324"/>
                </a:lnTo>
                <a:lnTo>
                  <a:pt x="222694" y="302323"/>
                </a:lnTo>
                <a:close/>
              </a:path>
              <a:path w="325120" h="325120">
                <a:moveTo>
                  <a:pt x="270425" y="270425"/>
                </a:moveTo>
                <a:lnTo>
                  <a:pt x="248411" y="288036"/>
                </a:lnTo>
                <a:lnTo>
                  <a:pt x="222694" y="302323"/>
                </a:lnTo>
                <a:lnTo>
                  <a:pt x="224027" y="306324"/>
                </a:lnTo>
                <a:lnTo>
                  <a:pt x="233781" y="306324"/>
                </a:lnTo>
                <a:lnTo>
                  <a:pt x="252983" y="295656"/>
                </a:lnTo>
                <a:lnTo>
                  <a:pt x="275843" y="277368"/>
                </a:lnTo>
                <a:lnTo>
                  <a:pt x="277367" y="275844"/>
                </a:lnTo>
                <a:lnTo>
                  <a:pt x="279806" y="272796"/>
                </a:lnTo>
                <a:lnTo>
                  <a:pt x="272795" y="272796"/>
                </a:lnTo>
                <a:lnTo>
                  <a:pt x="269747" y="271272"/>
                </a:lnTo>
                <a:lnTo>
                  <a:pt x="270425" y="270425"/>
                </a:lnTo>
                <a:close/>
              </a:path>
              <a:path w="325120" h="325120">
                <a:moveTo>
                  <a:pt x="51815" y="269748"/>
                </a:moveTo>
                <a:lnTo>
                  <a:pt x="50291" y="272796"/>
                </a:lnTo>
                <a:lnTo>
                  <a:pt x="53339" y="271272"/>
                </a:lnTo>
                <a:lnTo>
                  <a:pt x="52577" y="270319"/>
                </a:lnTo>
                <a:lnTo>
                  <a:pt x="51815" y="269748"/>
                </a:lnTo>
                <a:close/>
              </a:path>
              <a:path w="325120" h="325120">
                <a:moveTo>
                  <a:pt x="52577" y="270319"/>
                </a:moveTo>
                <a:lnTo>
                  <a:pt x="53339" y="271272"/>
                </a:lnTo>
                <a:lnTo>
                  <a:pt x="50291" y="272796"/>
                </a:lnTo>
                <a:lnTo>
                  <a:pt x="55879" y="272796"/>
                </a:lnTo>
                <a:lnTo>
                  <a:pt x="52577" y="270319"/>
                </a:lnTo>
                <a:close/>
              </a:path>
              <a:path w="325120" h="325120">
                <a:moveTo>
                  <a:pt x="271271" y="269748"/>
                </a:moveTo>
                <a:lnTo>
                  <a:pt x="270425" y="270425"/>
                </a:lnTo>
                <a:lnTo>
                  <a:pt x="269747" y="271272"/>
                </a:lnTo>
                <a:lnTo>
                  <a:pt x="272795" y="272796"/>
                </a:lnTo>
                <a:lnTo>
                  <a:pt x="271271" y="269748"/>
                </a:lnTo>
                <a:close/>
              </a:path>
              <a:path w="325120" h="325120">
                <a:moveTo>
                  <a:pt x="282244" y="269748"/>
                </a:moveTo>
                <a:lnTo>
                  <a:pt x="271271" y="269748"/>
                </a:lnTo>
                <a:lnTo>
                  <a:pt x="272795" y="272796"/>
                </a:lnTo>
                <a:lnTo>
                  <a:pt x="279806" y="272796"/>
                </a:lnTo>
                <a:lnTo>
                  <a:pt x="282244" y="269748"/>
                </a:lnTo>
                <a:close/>
              </a:path>
              <a:path w="325120" h="325120">
                <a:moveTo>
                  <a:pt x="302323" y="222694"/>
                </a:moveTo>
                <a:lnTo>
                  <a:pt x="288035" y="248412"/>
                </a:lnTo>
                <a:lnTo>
                  <a:pt x="270425" y="270425"/>
                </a:lnTo>
                <a:lnTo>
                  <a:pt x="271271" y="269748"/>
                </a:lnTo>
                <a:lnTo>
                  <a:pt x="282244" y="269748"/>
                </a:lnTo>
                <a:lnTo>
                  <a:pt x="295655" y="252984"/>
                </a:lnTo>
                <a:lnTo>
                  <a:pt x="310895" y="225552"/>
                </a:lnTo>
                <a:lnTo>
                  <a:pt x="310895" y="224028"/>
                </a:lnTo>
                <a:lnTo>
                  <a:pt x="306323" y="224028"/>
                </a:lnTo>
                <a:lnTo>
                  <a:pt x="302323" y="222694"/>
                </a:lnTo>
                <a:close/>
              </a:path>
              <a:path w="325120" h="325120">
                <a:moveTo>
                  <a:pt x="52120" y="269748"/>
                </a:moveTo>
                <a:lnTo>
                  <a:pt x="51815" y="269748"/>
                </a:lnTo>
                <a:lnTo>
                  <a:pt x="52577" y="270319"/>
                </a:lnTo>
                <a:lnTo>
                  <a:pt x="52120" y="269748"/>
                </a:lnTo>
                <a:close/>
              </a:path>
              <a:path w="325120" h="325120">
                <a:moveTo>
                  <a:pt x="19811" y="220980"/>
                </a:moveTo>
                <a:lnTo>
                  <a:pt x="16763" y="224028"/>
                </a:lnTo>
                <a:lnTo>
                  <a:pt x="20764" y="222694"/>
                </a:lnTo>
                <a:lnTo>
                  <a:pt x="19811" y="220980"/>
                </a:lnTo>
                <a:close/>
              </a:path>
              <a:path w="325120" h="325120">
                <a:moveTo>
                  <a:pt x="20764" y="222694"/>
                </a:moveTo>
                <a:lnTo>
                  <a:pt x="16763" y="224028"/>
                </a:lnTo>
                <a:lnTo>
                  <a:pt x="21505" y="224028"/>
                </a:lnTo>
                <a:lnTo>
                  <a:pt x="20764" y="222694"/>
                </a:lnTo>
                <a:close/>
              </a:path>
              <a:path w="325120" h="325120">
                <a:moveTo>
                  <a:pt x="303275" y="220980"/>
                </a:moveTo>
                <a:lnTo>
                  <a:pt x="302323" y="222694"/>
                </a:lnTo>
                <a:lnTo>
                  <a:pt x="306323" y="224028"/>
                </a:lnTo>
                <a:lnTo>
                  <a:pt x="303275" y="220980"/>
                </a:lnTo>
                <a:close/>
              </a:path>
              <a:path w="325120" h="325120">
                <a:moveTo>
                  <a:pt x="311858" y="220980"/>
                </a:moveTo>
                <a:lnTo>
                  <a:pt x="303275" y="220980"/>
                </a:lnTo>
                <a:lnTo>
                  <a:pt x="306323" y="224028"/>
                </a:lnTo>
                <a:lnTo>
                  <a:pt x="310895" y="224028"/>
                </a:lnTo>
                <a:lnTo>
                  <a:pt x="311858" y="220980"/>
                </a:lnTo>
                <a:close/>
              </a:path>
              <a:path w="325120" h="325120">
                <a:moveTo>
                  <a:pt x="20854" y="220980"/>
                </a:moveTo>
                <a:lnTo>
                  <a:pt x="19811" y="220980"/>
                </a:lnTo>
                <a:lnTo>
                  <a:pt x="20764" y="222694"/>
                </a:lnTo>
                <a:lnTo>
                  <a:pt x="21335" y="222504"/>
                </a:lnTo>
                <a:lnTo>
                  <a:pt x="20854" y="220980"/>
                </a:lnTo>
                <a:close/>
              </a:path>
              <a:path w="325120" h="325120">
                <a:moveTo>
                  <a:pt x="314082" y="178308"/>
                </a:moveTo>
                <a:lnTo>
                  <a:pt x="313943" y="178308"/>
                </a:lnTo>
                <a:lnTo>
                  <a:pt x="310895" y="193548"/>
                </a:lnTo>
                <a:lnTo>
                  <a:pt x="301751" y="222504"/>
                </a:lnTo>
                <a:lnTo>
                  <a:pt x="302323" y="222694"/>
                </a:lnTo>
                <a:lnTo>
                  <a:pt x="303275" y="220980"/>
                </a:lnTo>
                <a:lnTo>
                  <a:pt x="311858" y="220980"/>
                </a:lnTo>
                <a:lnTo>
                  <a:pt x="320039" y="195072"/>
                </a:lnTo>
                <a:lnTo>
                  <a:pt x="323087" y="179832"/>
                </a:lnTo>
                <a:lnTo>
                  <a:pt x="313943" y="179832"/>
                </a:lnTo>
                <a:lnTo>
                  <a:pt x="314082" y="178308"/>
                </a:lnTo>
                <a:close/>
              </a:path>
              <a:path w="325120" h="325120">
                <a:moveTo>
                  <a:pt x="9143" y="178308"/>
                </a:moveTo>
                <a:lnTo>
                  <a:pt x="4571" y="178308"/>
                </a:lnTo>
                <a:lnTo>
                  <a:pt x="9143" y="179832"/>
                </a:lnTo>
                <a:lnTo>
                  <a:pt x="9143" y="178308"/>
                </a:lnTo>
                <a:close/>
              </a:path>
              <a:path w="325120" h="325120">
                <a:moveTo>
                  <a:pt x="9143" y="178308"/>
                </a:moveTo>
                <a:lnTo>
                  <a:pt x="9143" y="179832"/>
                </a:lnTo>
                <a:lnTo>
                  <a:pt x="9448" y="179832"/>
                </a:lnTo>
                <a:lnTo>
                  <a:pt x="9143" y="178308"/>
                </a:lnTo>
                <a:close/>
              </a:path>
              <a:path w="325120" h="325120">
                <a:moveTo>
                  <a:pt x="302379" y="100584"/>
                </a:moveTo>
                <a:lnTo>
                  <a:pt x="301751" y="100584"/>
                </a:lnTo>
                <a:lnTo>
                  <a:pt x="310895" y="131064"/>
                </a:lnTo>
                <a:lnTo>
                  <a:pt x="313943" y="146304"/>
                </a:lnTo>
                <a:lnTo>
                  <a:pt x="315467" y="163068"/>
                </a:lnTo>
                <a:lnTo>
                  <a:pt x="313943" y="179832"/>
                </a:lnTo>
                <a:lnTo>
                  <a:pt x="318515" y="178308"/>
                </a:lnTo>
                <a:lnTo>
                  <a:pt x="323087" y="178308"/>
                </a:lnTo>
                <a:lnTo>
                  <a:pt x="324611" y="161544"/>
                </a:lnTo>
                <a:lnTo>
                  <a:pt x="323087" y="144780"/>
                </a:lnTo>
                <a:lnTo>
                  <a:pt x="320039" y="129540"/>
                </a:lnTo>
                <a:lnTo>
                  <a:pt x="311810" y="102108"/>
                </a:lnTo>
                <a:lnTo>
                  <a:pt x="303275" y="102108"/>
                </a:lnTo>
                <a:lnTo>
                  <a:pt x="302379" y="100584"/>
                </a:lnTo>
                <a:close/>
              </a:path>
              <a:path w="325120" h="325120">
                <a:moveTo>
                  <a:pt x="323087" y="178308"/>
                </a:moveTo>
                <a:lnTo>
                  <a:pt x="318515" y="178308"/>
                </a:lnTo>
                <a:lnTo>
                  <a:pt x="313943" y="179832"/>
                </a:lnTo>
                <a:lnTo>
                  <a:pt x="323087" y="179832"/>
                </a:lnTo>
                <a:lnTo>
                  <a:pt x="323087" y="178308"/>
                </a:lnTo>
                <a:close/>
              </a:path>
              <a:path w="325120" h="325120">
                <a:moveTo>
                  <a:pt x="20708" y="100584"/>
                </a:moveTo>
                <a:lnTo>
                  <a:pt x="16763" y="100584"/>
                </a:lnTo>
                <a:lnTo>
                  <a:pt x="19811" y="102108"/>
                </a:lnTo>
                <a:lnTo>
                  <a:pt x="20708" y="100584"/>
                </a:lnTo>
                <a:close/>
              </a:path>
              <a:path w="325120" h="325120">
                <a:moveTo>
                  <a:pt x="21335" y="100584"/>
                </a:moveTo>
                <a:lnTo>
                  <a:pt x="20708" y="100584"/>
                </a:lnTo>
                <a:lnTo>
                  <a:pt x="19811" y="102108"/>
                </a:lnTo>
                <a:lnTo>
                  <a:pt x="20878" y="102108"/>
                </a:lnTo>
                <a:lnTo>
                  <a:pt x="21335" y="100584"/>
                </a:lnTo>
                <a:close/>
              </a:path>
              <a:path w="325120" h="325120">
                <a:moveTo>
                  <a:pt x="270319" y="52578"/>
                </a:moveTo>
                <a:lnTo>
                  <a:pt x="288035" y="76200"/>
                </a:lnTo>
                <a:lnTo>
                  <a:pt x="303275" y="102108"/>
                </a:lnTo>
                <a:lnTo>
                  <a:pt x="306323" y="100584"/>
                </a:lnTo>
                <a:lnTo>
                  <a:pt x="311353" y="100584"/>
                </a:lnTo>
                <a:lnTo>
                  <a:pt x="310895" y="99060"/>
                </a:lnTo>
                <a:lnTo>
                  <a:pt x="310895" y="97536"/>
                </a:lnTo>
                <a:lnTo>
                  <a:pt x="295655" y="71628"/>
                </a:lnTo>
                <a:lnTo>
                  <a:pt x="281939" y="53340"/>
                </a:lnTo>
                <a:lnTo>
                  <a:pt x="271271" y="53340"/>
                </a:lnTo>
                <a:lnTo>
                  <a:pt x="270319" y="52578"/>
                </a:lnTo>
                <a:close/>
              </a:path>
              <a:path w="325120" h="325120">
                <a:moveTo>
                  <a:pt x="311353" y="100584"/>
                </a:moveTo>
                <a:lnTo>
                  <a:pt x="306323" y="100584"/>
                </a:lnTo>
                <a:lnTo>
                  <a:pt x="303275" y="102108"/>
                </a:lnTo>
                <a:lnTo>
                  <a:pt x="311810" y="102108"/>
                </a:lnTo>
                <a:lnTo>
                  <a:pt x="311353" y="100584"/>
                </a:lnTo>
                <a:close/>
              </a:path>
              <a:path w="325120" h="325120">
                <a:moveTo>
                  <a:pt x="50291" y="50292"/>
                </a:moveTo>
                <a:lnTo>
                  <a:pt x="51815" y="53340"/>
                </a:lnTo>
                <a:lnTo>
                  <a:pt x="52686" y="52686"/>
                </a:lnTo>
                <a:lnTo>
                  <a:pt x="53339" y="51816"/>
                </a:lnTo>
                <a:lnTo>
                  <a:pt x="50291" y="50292"/>
                </a:lnTo>
                <a:close/>
              </a:path>
              <a:path w="325120" h="325120">
                <a:moveTo>
                  <a:pt x="52686" y="52686"/>
                </a:moveTo>
                <a:lnTo>
                  <a:pt x="51815" y="53340"/>
                </a:lnTo>
                <a:lnTo>
                  <a:pt x="52196" y="53340"/>
                </a:lnTo>
                <a:lnTo>
                  <a:pt x="52686" y="52686"/>
                </a:lnTo>
                <a:close/>
              </a:path>
              <a:path w="325120" h="325120">
                <a:moveTo>
                  <a:pt x="272795" y="50292"/>
                </a:moveTo>
                <a:lnTo>
                  <a:pt x="269747" y="51816"/>
                </a:lnTo>
                <a:lnTo>
                  <a:pt x="270319" y="52578"/>
                </a:lnTo>
                <a:lnTo>
                  <a:pt x="271271" y="53340"/>
                </a:lnTo>
                <a:lnTo>
                  <a:pt x="272795" y="50292"/>
                </a:lnTo>
                <a:close/>
              </a:path>
              <a:path w="325120" h="325120">
                <a:moveTo>
                  <a:pt x="279653" y="50292"/>
                </a:moveTo>
                <a:lnTo>
                  <a:pt x="272795" y="50292"/>
                </a:lnTo>
                <a:lnTo>
                  <a:pt x="271271" y="53340"/>
                </a:lnTo>
                <a:lnTo>
                  <a:pt x="281939" y="53340"/>
                </a:lnTo>
                <a:lnTo>
                  <a:pt x="279653" y="50292"/>
                </a:lnTo>
                <a:close/>
              </a:path>
              <a:path w="325120" h="325120">
                <a:moveTo>
                  <a:pt x="55879" y="50292"/>
                </a:moveTo>
                <a:lnTo>
                  <a:pt x="50291" y="50292"/>
                </a:lnTo>
                <a:lnTo>
                  <a:pt x="53339" y="51816"/>
                </a:lnTo>
                <a:lnTo>
                  <a:pt x="52686" y="52686"/>
                </a:lnTo>
                <a:lnTo>
                  <a:pt x="55879" y="50292"/>
                </a:lnTo>
                <a:close/>
              </a:path>
              <a:path w="325120" h="325120">
                <a:moveTo>
                  <a:pt x="233781" y="16764"/>
                </a:moveTo>
                <a:lnTo>
                  <a:pt x="224027" y="16764"/>
                </a:lnTo>
                <a:lnTo>
                  <a:pt x="222694" y="20764"/>
                </a:lnTo>
                <a:lnTo>
                  <a:pt x="248411" y="35052"/>
                </a:lnTo>
                <a:lnTo>
                  <a:pt x="270319" y="52578"/>
                </a:lnTo>
                <a:lnTo>
                  <a:pt x="269747" y="51816"/>
                </a:lnTo>
                <a:lnTo>
                  <a:pt x="272795" y="50292"/>
                </a:lnTo>
                <a:lnTo>
                  <a:pt x="279653" y="50292"/>
                </a:lnTo>
                <a:lnTo>
                  <a:pt x="277367" y="47244"/>
                </a:lnTo>
                <a:lnTo>
                  <a:pt x="275843" y="45720"/>
                </a:lnTo>
                <a:lnTo>
                  <a:pt x="252983" y="27432"/>
                </a:lnTo>
                <a:lnTo>
                  <a:pt x="233781" y="16764"/>
                </a:lnTo>
                <a:close/>
              </a:path>
              <a:path w="325120" h="325120">
                <a:moveTo>
                  <a:pt x="115823" y="16764"/>
                </a:moveTo>
                <a:lnTo>
                  <a:pt x="100583" y="16764"/>
                </a:lnTo>
                <a:lnTo>
                  <a:pt x="102107" y="19812"/>
                </a:lnTo>
                <a:lnTo>
                  <a:pt x="100583" y="20708"/>
                </a:lnTo>
                <a:lnTo>
                  <a:pt x="100583" y="21336"/>
                </a:lnTo>
                <a:lnTo>
                  <a:pt x="115823" y="16764"/>
                </a:lnTo>
                <a:close/>
              </a:path>
              <a:path w="325120" h="325120">
                <a:moveTo>
                  <a:pt x="178307" y="4572"/>
                </a:moveTo>
                <a:lnTo>
                  <a:pt x="178307" y="9144"/>
                </a:lnTo>
                <a:lnTo>
                  <a:pt x="193547" y="12192"/>
                </a:lnTo>
                <a:lnTo>
                  <a:pt x="222503" y="21336"/>
                </a:lnTo>
                <a:lnTo>
                  <a:pt x="222593" y="20708"/>
                </a:lnTo>
                <a:lnTo>
                  <a:pt x="220979" y="19812"/>
                </a:lnTo>
                <a:lnTo>
                  <a:pt x="224027" y="16764"/>
                </a:lnTo>
                <a:lnTo>
                  <a:pt x="233781" y="16764"/>
                </a:lnTo>
                <a:lnTo>
                  <a:pt x="225551" y="12192"/>
                </a:lnTo>
                <a:lnTo>
                  <a:pt x="224027" y="12192"/>
                </a:lnTo>
                <a:lnTo>
                  <a:pt x="214375" y="9144"/>
                </a:lnTo>
                <a:lnTo>
                  <a:pt x="179831" y="9144"/>
                </a:lnTo>
                <a:lnTo>
                  <a:pt x="178307" y="4572"/>
                </a:lnTo>
                <a:close/>
              </a:path>
              <a:path w="325120" h="325120">
                <a:moveTo>
                  <a:pt x="224027" y="16764"/>
                </a:moveTo>
                <a:lnTo>
                  <a:pt x="220979" y="19812"/>
                </a:lnTo>
                <a:lnTo>
                  <a:pt x="222694" y="20764"/>
                </a:lnTo>
                <a:lnTo>
                  <a:pt x="224027" y="16764"/>
                </a:lnTo>
                <a:close/>
              </a:path>
              <a:path w="325120" h="325120">
                <a:moveTo>
                  <a:pt x="100583" y="16764"/>
                </a:moveTo>
                <a:lnTo>
                  <a:pt x="100583" y="20708"/>
                </a:lnTo>
                <a:lnTo>
                  <a:pt x="102107" y="19812"/>
                </a:lnTo>
                <a:lnTo>
                  <a:pt x="100583" y="16764"/>
                </a:lnTo>
                <a:close/>
              </a:path>
              <a:path w="325120" h="325120">
                <a:moveTo>
                  <a:pt x="164591" y="0"/>
                </a:moveTo>
                <a:lnTo>
                  <a:pt x="160019" y="0"/>
                </a:lnTo>
                <a:lnTo>
                  <a:pt x="158495" y="1524"/>
                </a:lnTo>
                <a:lnTo>
                  <a:pt x="158495" y="6096"/>
                </a:lnTo>
                <a:lnTo>
                  <a:pt x="160019" y="7620"/>
                </a:lnTo>
                <a:lnTo>
                  <a:pt x="161543" y="7620"/>
                </a:lnTo>
                <a:lnTo>
                  <a:pt x="163067" y="9144"/>
                </a:lnTo>
                <a:lnTo>
                  <a:pt x="166115" y="6096"/>
                </a:lnTo>
                <a:lnTo>
                  <a:pt x="166115" y="1524"/>
                </a:lnTo>
                <a:lnTo>
                  <a:pt x="164591" y="0"/>
                </a:lnTo>
                <a:close/>
              </a:path>
              <a:path w="325120" h="325120">
                <a:moveTo>
                  <a:pt x="179831" y="0"/>
                </a:moveTo>
                <a:lnTo>
                  <a:pt x="164591" y="0"/>
                </a:lnTo>
                <a:lnTo>
                  <a:pt x="166115" y="1524"/>
                </a:lnTo>
                <a:lnTo>
                  <a:pt x="166115" y="6096"/>
                </a:lnTo>
                <a:lnTo>
                  <a:pt x="163067" y="9144"/>
                </a:lnTo>
                <a:lnTo>
                  <a:pt x="178307" y="9144"/>
                </a:lnTo>
                <a:lnTo>
                  <a:pt x="178307" y="4572"/>
                </a:lnTo>
                <a:lnTo>
                  <a:pt x="199897" y="4572"/>
                </a:lnTo>
                <a:lnTo>
                  <a:pt x="195071" y="3048"/>
                </a:lnTo>
                <a:lnTo>
                  <a:pt x="179831" y="0"/>
                </a:lnTo>
                <a:close/>
              </a:path>
              <a:path w="325120" h="325120">
                <a:moveTo>
                  <a:pt x="199897" y="4572"/>
                </a:moveTo>
                <a:lnTo>
                  <a:pt x="178307" y="4572"/>
                </a:lnTo>
                <a:lnTo>
                  <a:pt x="179831" y="9144"/>
                </a:lnTo>
                <a:lnTo>
                  <a:pt x="214375" y="9144"/>
                </a:lnTo>
                <a:lnTo>
                  <a:pt x="199897" y="4572"/>
                </a:lnTo>
                <a:close/>
              </a:path>
            </a:pathLst>
          </a:custGeom>
          <a:solidFill>
            <a:srgbClr val="000000"/>
          </a:solidFill>
        </p:spPr>
        <p:txBody>
          <a:bodyPr wrap="square" lIns="0" tIns="0" rIns="0" bIns="0" rtlCol="0"/>
          <a:lstStyle/>
          <a:p/>
        </p:txBody>
      </p:sp>
      <p:sp>
        <p:nvSpPr>
          <p:cNvPr id="38" name="object 38"/>
          <p:cNvSpPr txBox="1"/>
          <p:nvPr/>
        </p:nvSpPr>
        <p:spPr>
          <a:xfrm>
            <a:off x="5784761" y="3205556"/>
            <a:ext cx="79375" cy="189865"/>
          </a:xfrm>
          <a:prstGeom prst="rect">
            <a:avLst/>
          </a:prstGeom>
        </p:spPr>
        <p:txBody>
          <a:bodyPr wrap="square" lIns="0" tIns="0" rIns="0" bIns="0" rtlCol="0" vert="horz">
            <a:spAutoFit/>
          </a:bodyPr>
          <a:lstStyle/>
          <a:p>
            <a:pPr>
              <a:lnSpc>
                <a:spcPts val="1495"/>
              </a:lnSpc>
            </a:pPr>
            <a:r>
              <a:rPr dirty="0" sz="1250" spc="-5" b="1">
                <a:latin typeface="Times New Roman"/>
                <a:cs typeface="Times New Roman"/>
              </a:rPr>
              <a:t>5</a:t>
            </a:r>
            <a:endParaRPr sz="1250">
              <a:latin typeface="Times New Roman"/>
              <a:cs typeface="Times New Roman"/>
            </a:endParaRPr>
          </a:p>
        </p:txBody>
      </p:sp>
      <p:sp>
        <p:nvSpPr>
          <p:cNvPr id="39" name="object 39"/>
          <p:cNvSpPr/>
          <p:nvPr/>
        </p:nvSpPr>
        <p:spPr>
          <a:xfrm>
            <a:off x="5786285" y="2980270"/>
            <a:ext cx="76200" cy="163195"/>
          </a:xfrm>
          <a:custGeom>
            <a:avLst/>
            <a:gdLst/>
            <a:ahLst/>
            <a:cxnLst/>
            <a:rect l="l" t="t" r="r" b="b"/>
            <a:pathLst>
              <a:path w="76200" h="163194">
                <a:moveTo>
                  <a:pt x="33528" y="86868"/>
                </a:moveTo>
                <a:lnTo>
                  <a:pt x="0" y="86868"/>
                </a:lnTo>
                <a:lnTo>
                  <a:pt x="38100" y="163068"/>
                </a:lnTo>
                <a:lnTo>
                  <a:pt x="67056" y="105156"/>
                </a:lnTo>
                <a:lnTo>
                  <a:pt x="38100" y="105156"/>
                </a:lnTo>
                <a:lnTo>
                  <a:pt x="35052" y="103632"/>
                </a:lnTo>
                <a:lnTo>
                  <a:pt x="33528" y="99060"/>
                </a:lnTo>
                <a:lnTo>
                  <a:pt x="33528" y="86868"/>
                </a:lnTo>
                <a:close/>
              </a:path>
              <a:path w="76200" h="163194">
                <a:moveTo>
                  <a:pt x="38100" y="0"/>
                </a:moveTo>
                <a:lnTo>
                  <a:pt x="35052" y="1524"/>
                </a:lnTo>
                <a:lnTo>
                  <a:pt x="33528" y="4572"/>
                </a:lnTo>
                <a:lnTo>
                  <a:pt x="33528" y="99060"/>
                </a:lnTo>
                <a:lnTo>
                  <a:pt x="35052" y="103632"/>
                </a:lnTo>
                <a:lnTo>
                  <a:pt x="38100" y="105156"/>
                </a:lnTo>
                <a:lnTo>
                  <a:pt x="41148" y="103632"/>
                </a:lnTo>
                <a:lnTo>
                  <a:pt x="42672" y="99060"/>
                </a:lnTo>
                <a:lnTo>
                  <a:pt x="42672" y="4572"/>
                </a:lnTo>
                <a:lnTo>
                  <a:pt x="41148" y="1524"/>
                </a:lnTo>
                <a:lnTo>
                  <a:pt x="38100" y="0"/>
                </a:lnTo>
                <a:close/>
              </a:path>
              <a:path w="76200" h="163194">
                <a:moveTo>
                  <a:pt x="76200" y="86868"/>
                </a:moveTo>
                <a:lnTo>
                  <a:pt x="42672" y="86868"/>
                </a:lnTo>
                <a:lnTo>
                  <a:pt x="42672" y="99060"/>
                </a:lnTo>
                <a:lnTo>
                  <a:pt x="41148" y="103632"/>
                </a:lnTo>
                <a:lnTo>
                  <a:pt x="38100" y="105156"/>
                </a:lnTo>
                <a:lnTo>
                  <a:pt x="67056" y="105156"/>
                </a:lnTo>
                <a:lnTo>
                  <a:pt x="76200" y="86868"/>
                </a:lnTo>
                <a:close/>
              </a:path>
            </a:pathLst>
          </a:custGeom>
          <a:solidFill>
            <a:srgbClr val="000000"/>
          </a:solidFill>
        </p:spPr>
        <p:txBody>
          <a:bodyPr wrap="square" lIns="0" tIns="0" rIns="0" bIns="0" rtlCol="0"/>
          <a:lstStyle/>
          <a:p/>
        </p:txBody>
      </p:sp>
      <p:sp>
        <p:nvSpPr>
          <p:cNvPr id="40" name="object 4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7152982"/>
            <a:ext cx="5509895" cy="2053589"/>
          </a:xfrm>
          <a:prstGeom prst="rect">
            <a:avLst/>
          </a:prstGeom>
        </p:spPr>
        <p:txBody>
          <a:bodyPr wrap="square" lIns="0" tIns="0" rIns="0" bIns="0" rtlCol="0" vert="horz">
            <a:spAutoFit/>
          </a:bodyPr>
          <a:lstStyle/>
          <a:p>
            <a:pPr marL="241300">
              <a:lnSpc>
                <a:spcPts val="1889"/>
              </a:lnSpc>
            </a:pPr>
            <a:r>
              <a:rPr dirty="0" sz="1600" spc="-10">
                <a:latin typeface="Times New Roman"/>
                <a:cs typeface="Times New Roman"/>
              </a:rPr>
              <a:t>Paths</a:t>
            </a:r>
            <a:endParaRPr sz="1600">
              <a:latin typeface="Times New Roman"/>
              <a:cs typeface="Times New Roman"/>
            </a:endParaRPr>
          </a:p>
          <a:p>
            <a:pPr marL="12700" marR="5080">
              <a:lnSpc>
                <a:spcPts val="1380"/>
              </a:lnSpc>
              <a:spcBef>
                <a:spcPts val="65"/>
              </a:spcBef>
            </a:pPr>
            <a:r>
              <a:rPr dirty="0" sz="1200">
                <a:latin typeface="Times New Roman"/>
                <a:cs typeface="Times New Roman"/>
              </a:rPr>
              <a:t>The following is an analysis of the above-mentioned code and the flow diagram. </a:t>
            </a:r>
            <a:r>
              <a:rPr dirty="0" sz="1200" spc="-15">
                <a:latin typeface="Times New Roman"/>
                <a:cs typeface="Times New Roman"/>
              </a:rPr>
              <a:t>It  </a:t>
            </a:r>
            <a:r>
              <a:rPr dirty="0" sz="1200">
                <a:latin typeface="Times New Roman"/>
                <a:cs typeface="Times New Roman"/>
              </a:rPr>
              <a:t>determines the number of paths against different iterations of the</a:t>
            </a:r>
            <a:r>
              <a:rPr dirty="0" sz="1200" spc="-120">
                <a:latin typeface="Times New Roman"/>
                <a:cs typeface="Times New Roman"/>
              </a:rPr>
              <a:t> </a:t>
            </a:r>
            <a:r>
              <a:rPr dirty="0" sz="1200">
                <a:latin typeface="Times New Roman"/>
                <a:cs typeface="Times New Roman"/>
              </a:rPr>
              <a:t>loop.</a:t>
            </a:r>
            <a:endParaRPr sz="1200">
              <a:latin typeface="Times New Roman"/>
              <a:cs typeface="Times New Roman"/>
            </a:endParaRPr>
          </a:p>
          <a:p>
            <a:pPr marL="469900" marR="5080" indent="-228600">
              <a:lnSpc>
                <a:spcPts val="1380"/>
              </a:lnSpc>
              <a:spcBef>
                <a:spcPts val="95"/>
              </a:spcBef>
              <a:buFont typeface="Symbol"/>
              <a:buChar char=""/>
              <a:tabLst>
                <a:tab pos="469265" algn="l"/>
                <a:tab pos="469900" algn="l"/>
              </a:tabLst>
            </a:pPr>
            <a:r>
              <a:rPr dirty="0" sz="1200">
                <a:latin typeface="Times New Roman"/>
                <a:cs typeface="Times New Roman"/>
              </a:rPr>
              <a:t>N = 0: If the control does not enter into the loop then </a:t>
            </a:r>
            <a:r>
              <a:rPr dirty="0" sz="1200" spc="5">
                <a:latin typeface="Times New Roman"/>
                <a:cs typeface="Times New Roman"/>
              </a:rPr>
              <a:t>only </a:t>
            </a:r>
            <a:r>
              <a:rPr dirty="0" sz="1200">
                <a:latin typeface="Times New Roman"/>
                <a:cs typeface="Times New Roman"/>
              </a:rPr>
              <a:t>one path </a:t>
            </a:r>
            <a:r>
              <a:rPr dirty="0" sz="1200" spc="-5">
                <a:latin typeface="Times New Roman"/>
                <a:cs typeface="Times New Roman"/>
              </a:rPr>
              <a:t>will </a:t>
            </a:r>
            <a:r>
              <a:rPr dirty="0" sz="1200">
                <a:latin typeface="Times New Roman"/>
                <a:cs typeface="Times New Roman"/>
              </a:rPr>
              <a:t>be  traversed. It is</a:t>
            </a:r>
            <a:r>
              <a:rPr dirty="0" sz="1200" spc="-110">
                <a:latin typeface="Times New Roman"/>
                <a:cs typeface="Times New Roman"/>
              </a:rPr>
              <a:t> </a:t>
            </a:r>
            <a:r>
              <a:rPr dirty="0" sz="1200">
                <a:latin typeface="Times New Roman"/>
                <a:cs typeface="Times New Roman"/>
              </a:rPr>
              <a:t>1-5.</a:t>
            </a:r>
            <a:endParaRPr sz="1200">
              <a:latin typeface="Times New Roman"/>
              <a:cs typeface="Times New Roman"/>
            </a:endParaRPr>
          </a:p>
          <a:p>
            <a:pPr marL="469900" indent="-228600">
              <a:lnSpc>
                <a:spcPts val="1405"/>
              </a:lnSpc>
              <a:buFont typeface="Symbol"/>
              <a:buChar char=""/>
              <a:tabLst>
                <a:tab pos="469265" algn="l"/>
                <a:tab pos="469900" algn="l"/>
              </a:tabLst>
            </a:pPr>
            <a:r>
              <a:rPr dirty="0" sz="1200" spc="-5">
                <a:latin typeface="Times New Roman"/>
                <a:cs typeface="Times New Roman"/>
              </a:rPr>
              <a:t>N=1: </a:t>
            </a:r>
            <a:r>
              <a:rPr dirty="0" sz="1200">
                <a:latin typeface="Times New Roman"/>
                <a:cs typeface="Times New Roman"/>
              </a:rPr>
              <a:t>Two different paths can possibly be traversed (depending on</a:t>
            </a:r>
            <a:r>
              <a:rPr dirty="0" sz="1200" spc="-105">
                <a:latin typeface="Times New Roman"/>
                <a:cs typeface="Times New Roman"/>
              </a:rPr>
              <a:t> </a:t>
            </a:r>
            <a:r>
              <a:rPr dirty="0" sz="1200">
                <a:latin typeface="Times New Roman"/>
                <a:cs typeface="Times New Roman"/>
              </a:rPr>
              <a:t>condition).</a:t>
            </a:r>
            <a:endParaRPr sz="1200">
              <a:latin typeface="Times New Roman"/>
              <a:cs typeface="Times New Roman"/>
            </a:endParaRPr>
          </a:p>
          <a:p>
            <a:pPr marL="698500">
              <a:lnSpc>
                <a:spcPts val="1375"/>
              </a:lnSpc>
            </a:pPr>
            <a:r>
              <a:rPr dirty="0" sz="1200">
                <a:latin typeface="Courier New"/>
                <a:cs typeface="Courier New"/>
              </a:rPr>
              <a:t>o</a:t>
            </a:r>
            <a:r>
              <a:rPr dirty="0" sz="1200" spc="254">
                <a:latin typeface="Courier New"/>
                <a:cs typeface="Courier New"/>
              </a:rPr>
              <a:t> </a:t>
            </a:r>
            <a:r>
              <a:rPr dirty="0" sz="1200">
                <a:latin typeface="Times New Roman"/>
                <a:cs typeface="Times New Roman"/>
              </a:rPr>
              <a:t>1-2-4-1-5</a:t>
            </a:r>
            <a:endParaRPr sz="1200">
              <a:latin typeface="Times New Roman"/>
              <a:cs typeface="Times New Roman"/>
            </a:endParaRPr>
          </a:p>
          <a:p>
            <a:pPr marL="698500">
              <a:lnSpc>
                <a:spcPts val="1410"/>
              </a:lnSpc>
            </a:pPr>
            <a:r>
              <a:rPr dirty="0" sz="1200">
                <a:latin typeface="Courier New"/>
                <a:cs typeface="Courier New"/>
              </a:rPr>
              <a:t>o</a:t>
            </a:r>
            <a:r>
              <a:rPr dirty="0" sz="1200" spc="254">
                <a:latin typeface="Courier New"/>
                <a:cs typeface="Courier New"/>
              </a:rPr>
              <a:t> </a:t>
            </a:r>
            <a:r>
              <a:rPr dirty="0" sz="1200">
                <a:latin typeface="Times New Roman"/>
                <a:cs typeface="Times New Roman"/>
              </a:rPr>
              <a:t>1-3-4-1-5</a:t>
            </a:r>
            <a:endParaRPr sz="1200">
              <a:latin typeface="Times New Roman"/>
              <a:cs typeface="Times New Roman"/>
            </a:endParaRPr>
          </a:p>
          <a:p>
            <a:pPr marL="469900" indent="-228600">
              <a:lnSpc>
                <a:spcPts val="1405"/>
              </a:lnSpc>
              <a:spcBef>
                <a:spcPts val="35"/>
              </a:spcBef>
              <a:buFont typeface="Symbol"/>
              <a:buChar char=""/>
              <a:tabLst>
                <a:tab pos="469265" algn="l"/>
                <a:tab pos="469900" algn="l"/>
              </a:tabLst>
            </a:pPr>
            <a:r>
              <a:rPr dirty="0" sz="1200" spc="-5">
                <a:latin typeface="Times New Roman"/>
                <a:cs typeface="Times New Roman"/>
              </a:rPr>
              <a:t>N=2: Four </a:t>
            </a:r>
            <a:r>
              <a:rPr dirty="0" sz="1200">
                <a:latin typeface="Times New Roman"/>
                <a:cs typeface="Times New Roman"/>
              </a:rPr>
              <a:t>possible paths can be</a:t>
            </a:r>
            <a:r>
              <a:rPr dirty="0" sz="1200" spc="-85">
                <a:latin typeface="Times New Roman"/>
                <a:cs typeface="Times New Roman"/>
              </a:rPr>
              <a:t> </a:t>
            </a:r>
            <a:r>
              <a:rPr dirty="0" sz="1200">
                <a:latin typeface="Times New Roman"/>
                <a:cs typeface="Times New Roman"/>
              </a:rPr>
              <a:t>traversed.</a:t>
            </a:r>
            <a:endParaRPr sz="1200">
              <a:latin typeface="Times New Roman"/>
              <a:cs typeface="Times New Roman"/>
            </a:endParaRPr>
          </a:p>
          <a:p>
            <a:pPr marL="698500">
              <a:lnSpc>
                <a:spcPts val="1375"/>
              </a:lnSpc>
            </a:pPr>
            <a:r>
              <a:rPr dirty="0" sz="1200">
                <a:latin typeface="Courier New"/>
                <a:cs typeface="Courier New"/>
              </a:rPr>
              <a:t>o</a:t>
            </a:r>
            <a:r>
              <a:rPr dirty="0" sz="1200" spc="254">
                <a:latin typeface="Courier New"/>
                <a:cs typeface="Courier New"/>
              </a:rPr>
              <a:t> </a:t>
            </a:r>
            <a:r>
              <a:rPr dirty="0" sz="1200">
                <a:latin typeface="Times New Roman"/>
                <a:cs typeface="Times New Roman"/>
              </a:rPr>
              <a:t>1-2-4-1-2-4-1-5</a:t>
            </a:r>
            <a:endParaRPr sz="1200">
              <a:latin typeface="Times New Roman"/>
              <a:cs typeface="Times New Roman"/>
            </a:endParaRPr>
          </a:p>
          <a:p>
            <a:pPr marL="698500">
              <a:lnSpc>
                <a:spcPts val="1410"/>
              </a:lnSpc>
            </a:pPr>
            <a:r>
              <a:rPr dirty="0" sz="1200">
                <a:latin typeface="Courier New"/>
                <a:cs typeface="Courier New"/>
              </a:rPr>
              <a:t>o</a:t>
            </a:r>
            <a:r>
              <a:rPr dirty="0" sz="1200" spc="254">
                <a:latin typeface="Courier New"/>
                <a:cs typeface="Courier New"/>
              </a:rPr>
              <a:t> </a:t>
            </a:r>
            <a:r>
              <a:rPr dirty="0" sz="1200">
                <a:latin typeface="Times New Roman"/>
                <a:cs typeface="Times New Roman"/>
              </a:rPr>
              <a:t>1-2-4-1-3-4-1-5</a:t>
            </a:r>
            <a:endParaRPr sz="1200">
              <a:latin typeface="Times New Roman"/>
              <a:cs typeface="Times New Roman"/>
            </a:endParaRPr>
          </a:p>
        </p:txBody>
      </p:sp>
      <p:sp>
        <p:nvSpPr>
          <p:cNvPr id="6" name="object 6"/>
          <p:cNvSpPr/>
          <p:nvPr/>
        </p:nvSpPr>
        <p:spPr>
          <a:xfrm>
            <a:off x="1143000" y="7100481"/>
            <a:ext cx="5506720" cy="0"/>
          </a:xfrm>
          <a:custGeom>
            <a:avLst/>
            <a:gdLst/>
            <a:ahLst/>
            <a:cxnLst/>
            <a:rect l="l" t="t" r="r" b="b"/>
            <a:pathLst>
              <a:path w="5506720" h="0">
                <a:moveTo>
                  <a:pt x="0" y="0"/>
                </a:moveTo>
                <a:lnTo>
                  <a:pt x="5506211" y="0"/>
                </a:lnTo>
              </a:path>
            </a:pathLst>
          </a:custGeom>
          <a:ln w="5080">
            <a:solidFill>
              <a:srgbClr val="000000"/>
            </a:solidFill>
          </a:ln>
        </p:spPr>
        <p:txBody>
          <a:bodyPr wrap="square" lIns="0" tIns="0" rIns="0" bIns="0" rtlCol="0"/>
          <a:lstStyle/>
          <a:p/>
        </p:txBody>
      </p:sp>
      <p:sp>
        <p:nvSpPr>
          <p:cNvPr id="7" name="object 7"/>
          <p:cNvSpPr/>
          <p:nvPr/>
        </p:nvSpPr>
        <p:spPr>
          <a:xfrm>
            <a:off x="1143000" y="7095401"/>
            <a:ext cx="5080" cy="0"/>
          </a:xfrm>
          <a:custGeom>
            <a:avLst/>
            <a:gdLst/>
            <a:ahLst/>
            <a:cxnLst/>
            <a:rect l="l" t="t" r="r" b="b"/>
            <a:pathLst>
              <a:path w="5080" h="0">
                <a:moveTo>
                  <a:pt x="0" y="0"/>
                </a:moveTo>
                <a:lnTo>
                  <a:pt x="4571" y="0"/>
                </a:lnTo>
              </a:path>
            </a:pathLst>
          </a:custGeom>
          <a:ln w="5080">
            <a:solidFill>
              <a:srgbClr val="000000"/>
            </a:solidFill>
          </a:ln>
        </p:spPr>
        <p:txBody>
          <a:bodyPr wrap="square" lIns="0" tIns="0" rIns="0" bIns="0" rtlCol="0"/>
          <a:lstStyle/>
          <a:p/>
        </p:txBody>
      </p:sp>
      <p:sp>
        <p:nvSpPr>
          <p:cNvPr id="8" name="object 8"/>
          <p:cNvSpPr/>
          <p:nvPr/>
        </p:nvSpPr>
        <p:spPr>
          <a:xfrm>
            <a:off x="1147572" y="5087530"/>
            <a:ext cx="0" cy="2005330"/>
          </a:xfrm>
          <a:custGeom>
            <a:avLst/>
            <a:gdLst/>
            <a:ahLst/>
            <a:cxnLst/>
            <a:rect l="l" t="t" r="r" b="b"/>
            <a:pathLst>
              <a:path w="0" h="2005329">
                <a:moveTo>
                  <a:pt x="0" y="0"/>
                </a:moveTo>
                <a:lnTo>
                  <a:pt x="0" y="2005330"/>
                </a:lnTo>
              </a:path>
            </a:pathLst>
          </a:custGeom>
          <a:ln w="9143">
            <a:solidFill>
              <a:srgbClr val="000000"/>
            </a:solidFill>
          </a:ln>
        </p:spPr>
        <p:txBody>
          <a:bodyPr wrap="square" lIns="0" tIns="0" rIns="0" bIns="0" rtlCol="0"/>
          <a:lstStyle/>
          <a:p/>
        </p:txBody>
      </p:sp>
      <p:sp>
        <p:nvSpPr>
          <p:cNvPr id="9" name="object 9"/>
          <p:cNvSpPr/>
          <p:nvPr/>
        </p:nvSpPr>
        <p:spPr>
          <a:xfrm>
            <a:off x="1143000" y="5085626"/>
            <a:ext cx="5080" cy="0"/>
          </a:xfrm>
          <a:custGeom>
            <a:avLst/>
            <a:gdLst/>
            <a:ahLst/>
            <a:cxnLst/>
            <a:rect l="l" t="t" r="r" b="b"/>
            <a:pathLst>
              <a:path w="5080" h="0">
                <a:moveTo>
                  <a:pt x="0" y="0"/>
                </a:moveTo>
                <a:lnTo>
                  <a:pt x="4571" y="0"/>
                </a:lnTo>
              </a:path>
            </a:pathLst>
          </a:custGeom>
          <a:ln w="3809">
            <a:solidFill>
              <a:srgbClr val="000000"/>
            </a:solidFill>
          </a:ln>
        </p:spPr>
        <p:txBody>
          <a:bodyPr wrap="square" lIns="0" tIns="0" rIns="0" bIns="0" rtlCol="0"/>
          <a:lstStyle/>
          <a:p/>
        </p:txBody>
      </p:sp>
      <p:sp>
        <p:nvSpPr>
          <p:cNvPr id="10" name="object 10"/>
          <p:cNvSpPr/>
          <p:nvPr/>
        </p:nvSpPr>
        <p:spPr>
          <a:xfrm>
            <a:off x="1143000" y="5081180"/>
            <a:ext cx="5506720" cy="0"/>
          </a:xfrm>
          <a:custGeom>
            <a:avLst/>
            <a:gdLst/>
            <a:ahLst/>
            <a:cxnLst/>
            <a:rect l="l" t="t" r="r" b="b"/>
            <a:pathLst>
              <a:path w="5506720" h="0">
                <a:moveTo>
                  <a:pt x="0" y="0"/>
                </a:moveTo>
                <a:lnTo>
                  <a:pt x="5506211" y="0"/>
                </a:lnTo>
              </a:path>
            </a:pathLst>
          </a:custGeom>
          <a:ln w="5079">
            <a:solidFill>
              <a:srgbClr val="000000"/>
            </a:solidFill>
          </a:ln>
        </p:spPr>
        <p:txBody>
          <a:bodyPr wrap="square" lIns="0" tIns="0" rIns="0" bIns="0" rtlCol="0"/>
          <a:lstStyle/>
          <a:p/>
        </p:txBody>
      </p:sp>
      <p:sp>
        <p:nvSpPr>
          <p:cNvPr id="11" name="object 11"/>
          <p:cNvSpPr/>
          <p:nvPr/>
        </p:nvSpPr>
        <p:spPr>
          <a:xfrm>
            <a:off x="1147572" y="7095655"/>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2" name="object 12"/>
          <p:cNvSpPr/>
          <p:nvPr/>
        </p:nvSpPr>
        <p:spPr>
          <a:xfrm>
            <a:off x="1152144" y="7095655"/>
            <a:ext cx="5488305" cy="0"/>
          </a:xfrm>
          <a:custGeom>
            <a:avLst/>
            <a:gdLst/>
            <a:ahLst/>
            <a:cxnLst/>
            <a:rect l="l" t="t" r="r" b="b"/>
            <a:pathLst>
              <a:path w="5488305" h="0">
                <a:moveTo>
                  <a:pt x="0" y="0"/>
                </a:moveTo>
                <a:lnTo>
                  <a:pt x="5487923" y="0"/>
                </a:lnTo>
              </a:path>
            </a:pathLst>
          </a:custGeom>
          <a:ln w="4572">
            <a:solidFill>
              <a:srgbClr val="000000"/>
            </a:solidFill>
          </a:ln>
        </p:spPr>
        <p:txBody>
          <a:bodyPr wrap="square" lIns="0" tIns="0" rIns="0" bIns="0" rtlCol="0"/>
          <a:lstStyle/>
          <a:p/>
        </p:txBody>
      </p:sp>
      <p:sp>
        <p:nvSpPr>
          <p:cNvPr id="13" name="object 13"/>
          <p:cNvSpPr/>
          <p:nvPr/>
        </p:nvSpPr>
        <p:spPr>
          <a:xfrm>
            <a:off x="6640068" y="7095401"/>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4" name="object 14"/>
          <p:cNvSpPr/>
          <p:nvPr/>
        </p:nvSpPr>
        <p:spPr>
          <a:xfrm>
            <a:off x="6644640" y="5087530"/>
            <a:ext cx="0" cy="2005330"/>
          </a:xfrm>
          <a:custGeom>
            <a:avLst/>
            <a:gdLst/>
            <a:ahLst/>
            <a:cxnLst/>
            <a:rect l="l" t="t" r="r" b="b"/>
            <a:pathLst>
              <a:path w="0" h="2005329">
                <a:moveTo>
                  <a:pt x="0" y="0"/>
                </a:moveTo>
                <a:lnTo>
                  <a:pt x="0" y="2005330"/>
                </a:lnTo>
              </a:path>
            </a:pathLst>
          </a:custGeom>
          <a:ln w="9144">
            <a:solidFill>
              <a:srgbClr val="000000"/>
            </a:solidFill>
          </a:ln>
        </p:spPr>
        <p:txBody>
          <a:bodyPr wrap="square" lIns="0" tIns="0" rIns="0" bIns="0" rtlCol="0"/>
          <a:lstStyle/>
          <a:p/>
        </p:txBody>
      </p:sp>
      <p:sp>
        <p:nvSpPr>
          <p:cNvPr id="15" name="object 15"/>
          <p:cNvSpPr/>
          <p:nvPr/>
        </p:nvSpPr>
        <p:spPr>
          <a:xfrm>
            <a:off x="6640068" y="5085626"/>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16" name="object 16"/>
          <p:cNvSpPr/>
          <p:nvPr/>
        </p:nvSpPr>
        <p:spPr>
          <a:xfrm>
            <a:off x="6644640" y="7095655"/>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17" name="object 17"/>
          <p:cNvSpPr/>
          <p:nvPr/>
        </p:nvSpPr>
        <p:spPr>
          <a:xfrm>
            <a:off x="1147572" y="5085499"/>
            <a:ext cx="5080" cy="0"/>
          </a:xfrm>
          <a:custGeom>
            <a:avLst/>
            <a:gdLst/>
            <a:ahLst/>
            <a:cxnLst/>
            <a:rect l="l" t="t" r="r" b="b"/>
            <a:pathLst>
              <a:path w="5080" h="0">
                <a:moveTo>
                  <a:pt x="0" y="0"/>
                </a:moveTo>
                <a:lnTo>
                  <a:pt x="4571" y="0"/>
                </a:lnTo>
              </a:path>
            </a:pathLst>
          </a:custGeom>
          <a:ln w="4571">
            <a:solidFill>
              <a:srgbClr val="000000"/>
            </a:solidFill>
          </a:ln>
        </p:spPr>
        <p:txBody>
          <a:bodyPr wrap="square" lIns="0" tIns="0" rIns="0" bIns="0" rtlCol="0"/>
          <a:lstStyle/>
          <a:p/>
        </p:txBody>
      </p:sp>
      <p:sp>
        <p:nvSpPr>
          <p:cNvPr id="18" name="object 18"/>
          <p:cNvSpPr/>
          <p:nvPr/>
        </p:nvSpPr>
        <p:spPr>
          <a:xfrm>
            <a:off x="1152144" y="5085499"/>
            <a:ext cx="5488305" cy="0"/>
          </a:xfrm>
          <a:custGeom>
            <a:avLst/>
            <a:gdLst/>
            <a:ahLst/>
            <a:cxnLst/>
            <a:rect l="l" t="t" r="r" b="b"/>
            <a:pathLst>
              <a:path w="5488305" h="0">
                <a:moveTo>
                  <a:pt x="0" y="0"/>
                </a:moveTo>
                <a:lnTo>
                  <a:pt x="5487923" y="0"/>
                </a:lnTo>
              </a:path>
            </a:pathLst>
          </a:custGeom>
          <a:ln w="4571">
            <a:solidFill>
              <a:srgbClr val="000000"/>
            </a:solidFill>
          </a:ln>
        </p:spPr>
        <p:txBody>
          <a:bodyPr wrap="square" lIns="0" tIns="0" rIns="0" bIns="0" rtlCol="0"/>
          <a:lstStyle/>
          <a:p/>
        </p:txBody>
      </p:sp>
      <p:sp>
        <p:nvSpPr>
          <p:cNvPr id="19" name="object 19"/>
          <p:cNvSpPr/>
          <p:nvPr/>
        </p:nvSpPr>
        <p:spPr>
          <a:xfrm>
            <a:off x="6644640" y="5085499"/>
            <a:ext cx="5080" cy="0"/>
          </a:xfrm>
          <a:custGeom>
            <a:avLst/>
            <a:gdLst/>
            <a:ahLst/>
            <a:cxnLst/>
            <a:rect l="l" t="t" r="r" b="b"/>
            <a:pathLst>
              <a:path w="5079" h="0">
                <a:moveTo>
                  <a:pt x="0" y="0"/>
                </a:moveTo>
                <a:lnTo>
                  <a:pt x="4571" y="0"/>
                </a:lnTo>
              </a:path>
            </a:pathLst>
          </a:custGeom>
          <a:ln w="4571">
            <a:solidFill>
              <a:srgbClr val="000000"/>
            </a:solidFill>
          </a:ln>
        </p:spPr>
        <p:txBody>
          <a:bodyPr wrap="square" lIns="0" tIns="0" rIns="0" bIns="0" rtlCol="0"/>
          <a:lstStyle/>
          <a:p/>
        </p:txBody>
      </p:sp>
      <p:sp>
        <p:nvSpPr>
          <p:cNvPr id="20" name="object 20"/>
          <p:cNvSpPr txBox="1"/>
          <p:nvPr/>
        </p:nvSpPr>
        <p:spPr>
          <a:xfrm>
            <a:off x="4410075" y="5104053"/>
            <a:ext cx="226060" cy="241935"/>
          </a:xfrm>
          <a:prstGeom prst="rect">
            <a:avLst/>
          </a:prstGeom>
        </p:spPr>
        <p:txBody>
          <a:bodyPr wrap="square" lIns="0" tIns="0" rIns="0" bIns="0" rtlCol="0" vert="horz">
            <a:spAutoFit/>
          </a:bodyPr>
          <a:lstStyle/>
          <a:p>
            <a:pPr>
              <a:lnSpc>
                <a:spcPts val="1905"/>
              </a:lnSpc>
            </a:pPr>
            <a:r>
              <a:rPr dirty="0" sz="1600" spc="-5">
                <a:latin typeface="Arial"/>
                <a:cs typeface="Arial"/>
              </a:rPr>
              <a:t>//1</a:t>
            </a:r>
            <a:endParaRPr sz="1600">
              <a:latin typeface="Arial"/>
              <a:cs typeface="Arial"/>
            </a:endParaRPr>
          </a:p>
        </p:txBody>
      </p:sp>
      <p:sp>
        <p:nvSpPr>
          <p:cNvPr id="21" name="object 21"/>
          <p:cNvSpPr txBox="1"/>
          <p:nvPr/>
        </p:nvSpPr>
        <p:spPr>
          <a:xfrm>
            <a:off x="4416565" y="5571896"/>
            <a:ext cx="226060" cy="241935"/>
          </a:xfrm>
          <a:prstGeom prst="rect">
            <a:avLst/>
          </a:prstGeom>
        </p:spPr>
        <p:txBody>
          <a:bodyPr wrap="square" lIns="0" tIns="0" rIns="0" bIns="0" rtlCol="0" vert="horz">
            <a:spAutoFit/>
          </a:bodyPr>
          <a:lstStyle/>
          <a:p>
            <a:pPr>
              <a:lnSpc>
                <a:spcPts val="1905"/>
              </a:lnSpc>
            </a:pPr>
            <a:r>
              <a:rPr dirty="0" sz="1600" spc="-5">
                <a:latin typeface="Arial"/>
                <a:cs typeface="Arial"/>
              </a:rPr>
              <a:t>//2</a:t>
            </a:r>
            <a:endParaRPr sz="1600">
              <a:latin typeface="Arial"/>
              <a:cs typeface="Arial"/>
            </a:endParaRPr>
          </a:p>
        </p:txBody>
      </p:sp>
      <p:sp>
        <p:nvSpPr>
          <p:cNvPr id="22" name="object 22"/>
          <p:cNvSpPr txBox="1"/>
          <p:nvPr/>
        </p:nvSpPr>
        <p:spPr>
          <a:xfrm>
            <a:off x="4410076" y="6039739"/>
            <a:ext cx="232410" cy="474980"/>
          </a:xfrm>
          <a:prstGeom prst="rect">
            <a:avLst/>
          </a:prstGeom>
        </p:spPr>
        <p:txBody>
          <a:bodyPr wrap="square" lIns="0" tIns="0" rIns="0" bIns="0" rtlCol="0" vert="horz">
            <a:spAutoFit/>
          </a:bodyPr>
          <a:lstStyle/>
          <a:p>
            <a:pPr marL="6350">
              <a:lnSpc>
                <a:spcPts val="1880"/>
              </a:lnSpc>
            </a:pPr>
            <a:r>
              <a:rPr dirty="0" sz="1600" spc="-5">
                <a:latin typeface="Arial"/>
                <a:cs typeface="Arial"/>
              </a:rPr>
              <a:t>//3</a:t>
            </a:r>
            <a:endParaRPr sz="1600">
              <a:latin typeface="Arial"/>
              <a:cs typeface="Arial"/>
            </a:endParaRPr>
          </a:p>
          <a:p>
            <a:pPr>
              <a:lnSpc>
                <a:spcPts val="1860"/>
              </a:lnSpc>
            </a:pPr>
            <a:r>
              <a:rPr dirty="0" sz="1600" spc="-5">
                <a:latin typeface="Arial"/>
                <a:cs typeface="Arial"/>
              </a:rPr>
              <a:t>//4</a:t>
            </a:r>
            <a:endParaRPr sz="1600">
              <a:latin typeface="Arial"/>
              <a:cs typeface="Arial"/>
            </a:endParaRPr>
          </a:p>
        </p:txBody>
      </p:sp>
      <p:sp>
        <p:nvSpPr>
          <p:cNvPr id="23" name="object 23"/>
          <p:cNvSpPr txBox="1"/>
          <p:nvPr/>
        </p:nvSpPr>
        <p:spPr>
          <a:xfrm>
            <a:off x="1559052" y="5119294"/>
            <a:ext cx="2419985" cy="1628775"/>
          </a:xfrm>
          <a:prstGeom prst="rect">
            <a:avLst/>
          </a:prstGeom>
        </p:spPr>
        <p:txBody>
          <a:bodyPr wrap="square" lIns="0" tIns="0" rIns="0" bIns="0" rtlCol="0" vert="horz">
            <a:spAutoFit/>
          </a:bodyPr>
          <a:lstStyle/>
          <a:p>
            <a:pPr marL="114300" marR="536575" indent="-114935">
              <a:lnSpc>
                <a:spcPts val="1850"/>
              </a:lnSpc>
            </a:pPr>
            <a:r>
              <a:rPr dirty="0" sz="1600" spc="-5">
                <a:latin typeface="Arial"/>
                <a:cs typeface="Arial"/>
              </a:rPr>
              <a:t>for (i = 0; i &lt; N; </a:t>
            </a:r>
            <a:r>
              <a:rPr dirty="0" sz="1600" spc="5">
                <a:latin typeface="Arial"/>
                <a:cs typeface="Arial"/>
              </a:rPr>
              <a:t>i++)</a:t>
            </a:r>
            <a:r>
              <a:rPr dirty="0" sz="1600" spc="-70">
                <a:latin typeface="Arial"/>
                <a:cs typeface="Arial"/>
              </a:rPr>
              <a:t> </a:t>
            </a:r>
            <a:r>
              <a:rPr dirty="0" sz="1600" spc="-5">
                <a:latin typeface="Arial"/>
                <a:cs typeface="Arial"/>
              </a:rPr>
              <a:t>{  if</a:t>
            </a:r>
            <a:r>
              <a:rPr dirty="0" sz="1600" spc="-65">
                <a:latin typeface="Arial"/>
                <a:cs typeface="Arial"/>
              </a:rPr>
              <a:t> </a:t>
            </a:r>
            <a:r>
              <a:rPr dirty="0" sz="1600" spc="-5">
                <a:latin typeface="Arial"/>
                <a:cs typeface="Arial"/>
              </a:rPr>
              <a:t>(condition1)</a:t>
            </a:r>
            <a:endParaRPr sz="1600">
              <a:latin typeface="Arial"/>
              <a:cs typeface="Arial"/>
            </a:endParaRPr>
          </a:p>
          <a:p>
            <a:pPr marL="571500">
              <a:lnSpc>
                <a:spcPts val="1745"/>
              </a:lnSpc>
            </a:pPr>
            <a:r>
              <a:rPr dirty="0" sz="1600" spc="-5">
                <a:latin typeface="Arial"/>
                <a:cs typeface="Arial"/>
              </a:rPr>
              <a:t>// do something</a:t>
            </a:r>
            <a:r>
              <a:rPr dirty="0" sz="1600" spc="-60">
                <a:latin typeface="Arial"/>
                <a:cs typeface="Arial"/>
              </a:rPr>
              <a:t> </a:t>
            </a:r>
            <a:r>
              <a:rPr dirty="0" sz="1600" spc="-10">
                <a:latin typeface="Arial"/>
                <a:cs typeface="Arial"/>
              </a:rPr>
              <a:t>here</a:t>
            </a:r>
            <a:endParaRPr sz="1600">
              <a:latin typeface="Arial"/>
              <a:cs typeface="Arial"/>
            </a:endParaRPr>
          </a:p>
          <a:p>
            <a:pPr marL="114300">
              <a:lnSpc>
                <a:spcPts val="1839"/>
              </a:lnSpc>
            </a:pPr>
            <a:r>
              <a:rPr dirty="0" sz="1600" spc="-10">
                <a:latin typeface="Arial"/>
                <a:cs typeface="Arial"/>
              </a:rPr>
              <a:t>else</a:t>
            </a:r>
            <a:endParaRPr sz="1600">
              <a:latin typeface="Arial"/>
              <a:cs typeface="Arial"/>
            </a:endParaRPr>
          </a:p>
          <a:p>
            <a:pPr marL="571500">
              <a:lnSpc>
                <a:spcPts val="1839"/>
              </a:lnSpc>
            </a:pPr>
            <a:r>
              <a:rPr dirty="0" sz="1600" spc="-5">
                <a:latin typeface="Arial"/>
                <a:cs typeface="Arial"/>
              </a:rPr>
              <a:t>// do something</a:t>
            </a:r>
            <a:r>
              <a:rPr dirty="0" sz="1600" spc="-60">
                <a:latin typeface="Arial"/>
                <a:cs typeface="Arial"/>
              </a:rPr>
              <a:t> </a:t>
            </a:r>
            <a:r>
              <a:rPr dirty="0" sz="1600" spc="-10">
                <a:latin typeface="Arial"/>
                <a:cs typeface="Arial"/>
              </a:rPr>
              <a:t>here</a:t>
            </a:r>
            <a:endParaRPr sz="1600">
              <a:latin typeface="Arial"/>
              <a:cs typeface="Arial"/>
            </a:endParaRPr>
          </a:p>
          <a:p>
            <a:pPr marL="114300">
              <a:lnSpc>
                <a:spcPts val="1835"/>
              </a:lnSpc>
            </a:pPr>
            <a:r>
              <a:rPr dirty="0" sz="1600" spc="-5">
                <a:latin typeface="Arial"/>
                <a:cs typeface="Arial"/>
              </a:rPr>
              <a:t>// something</a:t>
            </a:r>
            <a:r>
              <a:rPr dirty="0" sz="1600" spc="-60">
                <a:latin typeface="Arial"/>
                <a:cs typeface="Arial"/>
              </a:rPr>
              <a:t> </a:t>
            </a:r>
            <a:r>
              <a:rPr dirty="0" sz="1600" spc="-10">
                <a:latin typeface="Arial"/>
                <a:cs typeface="Arial"/>
              </a:rPr>
              <a:t>here</a:t>
            </a:r>
            <a:endParaRPr sz="1600">
              <a:latin typeface="Arial"/>
              <a:cs typeface="Arial"/>
            </a:endParaRPr>
          </a:p>
          <a:p>
            <a:pPr>
              <a:lnSpc>
                <a:spcPts val="1860"/>
              </a:lnSpc>
            </a:pPr>
            <a:r>
              <a:rPr dirty="0" sz="1600" spc="-5">
                <a:latin typeface="Arial"/>
                <a:cs typeface="Arial"/>
              </a:rPr>
              <a:t>}</a:t>
            </a:r>
            <a:endParaRPr sz="1600">
              <a:latin typeface="Arial"/>
              <a:cs typeface="Arial"/>
            </a:endParaRPr>
          </a:p>
        </p:txBody>
      </p:sp>
      <p:sp>
        <p:nvSpPr>
          <p:cNvPr id="24" name="object 24"/>
          <p:cNvSpPr txBox="1"/>
          <p:nvPr/>
        </p:nvSpPr>
        <p:spPr>
          <a:xfrm>
            <a:off x="4403789" y="6740676"/>
            <a:ext cx="226060" cy="241935"/>
          </a:xfrm>
          <a:prstGeom prst="rect">
            <a:avLst/>
          </a:prstGeom>
        </p:spPr>
        <p:txBody>
          <a:bodyPr wrap="square" lIns="0" tIns="0" rIns="0" bIns="0" rtlCol="0" vert="horz">
            <a:spAutoFit/>
          </a:bodyPr>
          <a:lstStyle/>
          <a:p>
            <a:pPr>
              <a:lnSpc>
                <a:spcPts val="1905"/>
              </a:lnSpc>
            </a:pPr>
            <a:r>
              <a:rPr dirty="0" sz="1600" spc="-5">
                <a:latin typeface="Arial"/>
                <a:cs typeface="Arial"/>
              </a:rPr>
              <a:t>//5</a:t>
            </a:r>
            <a:endParaRPr sz="1600">
              <a:latin typeface="Arial"/>
              <a:cs typeface="Arial"/>
            </a:endParaRPr>
          </a:p>
        </p:txBody>
      </p:sp>
      <p:sp>
        <p:nvSpPr>
          <p:cNvPr id="25" name="object 25"/>
          <p:cNvSpPr/>
          <p:nvPr/>
        </p:nvSpPr>
        <p:spPr>
          <a:xfrm>
            <a:off x="4983314" y="5136553"/>
            <a:ext cx="1495044" cy="1961388"/>
          </a:xfrm>
          <a:prstGeom prst="rect">
            <a:avLst/>
          </a:prstGeom>
          <a:blipFill>
            <a:blip r:embed="rId2" cstate="print"/>
            <a:stretch>
              <a:fillRect/>
            </a:stretch>
          </a:blipFill>
        </p:spPr>
        <p:txBody>
          <a:bodyPr wrap="square" lIns="0" tIns="0" rIns="0" bIns="0" rtlCol="0"/>
          <a:lstStyle/>
          <a:p/>
        </p:txBody>
      </p:sp>
      <p:sp>
        <p:nvSpPr>
          <p:cNvPr id="26" name="object 26"/>
          <p:cNvSpPr txBox="1"/>
          <p:nvPr/>
        </p:nvSpPr>
        <p:spPr>
          <a:xfrm>
            <a:off x="5731586" y="5195227"/>
            <a:ext cx="10541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1</a:t>
            </a:r>
            <a:endParaRPr sz="1650">
              <a:latin typeface="Times New Roman"/>
              <a:cs typeface="Times New Roman"/>
            </a:endParaRPr>
          </a:p>
        </p:txBody>
      </p:sp>
      <p:sp>
        <p:nvSpPr>
          <p:cNvPr id="27" name="object 27"/>
          <p:cNvSpPr txBox="1"/>
          <p:nvPr/>
        </p:nvSpPr>
        <p:spPr>
          <a:xfrm>
            <a:off x="5361266" y="5774359"/>
            <a:ext cx="10541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2</a:t>
            </a:r>
            <a:endParaRPr sz="1650">
              <a:latin typeface="Times New Roman"/>
              <a:cs typeface="Times New Roman"/>
            </a:endParaRPr>
          </a:p>
        </p:txBody>
      </p:sp>
      <p:sp>
        <p:nvSpPr>
          <p:cNvPr id="28" name="object 28"/>
          <p:cNvSpPr txBox="1"/>
          <p:nvPr/>
        </p:nvSpPr>
        <p:spPr>
          <a:xfrm>
            <a:off x="5731586" y="6303187"/>
            <a:ext cx="10541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4</a:t>
            </a:r>
            <a:endParaRPr sz="1650">
              <a:latin typeface="Times New Roman"/>
              <a:cs typeface="Times New Roman"/>
            </a:endParaRPr>
          </a:p>
        </p:txBody>
      </p:sp>
      <p:sp>
        <p:nvSpPr>
          <p:cNvPr id="29" name="object 29"/>
          <p:cNvSpPr txBox="1"/>
          <p:nvPr/>
        </p:nvSpPr>
        <p:spPr>
          <a:xfrm>
            <a:off x="6047054" y="5774359"/>
            <a:ext cx="10541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3</a:t>
            </a:r>
            <a:endParaRPr sz="1650">
              <a:latin typeface="Times New Roman"/>
              <a:cs typeface="Times New Roman"/>
            </a:endParaRPr>
          </a:p>
        </p:txBody>
      </p:sp>
      <p:sp>
        <p:nvSpPr>
          <p:cNvPr id="30" name="object 30"/>
          <p:cNvSpPr txBox="1"/>
          <p:nvPr/>
        </p:nvSpPr>
        <p:spPr>
          <a:xfrm>
            <a:off x="5731586" y="6830479"/>
            <a:ext cx="10541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5</a:t>
            </a:r>
            <a:endParaRPr sz="1650">
              <a:latin typeface="Times New Roman"/>
              <a:cs typeface="Times New Roman"/>
            </a:endParaRPr>
          </a:p>
        </p:txBody>
      </p:sp>
      <p:sp>
        <p:nvSpPr>
          <p:cNvPr id="31" name="object 31"/>
          <p:cNvSpPr/>
          <p:nvPr/>
        </p:nvSpPr>
        <p:spPr>
          <a:xfrm>
            <a:off x="1141475" y="2572639"/>
            <a:ext cx="5512435" cy="0"/>
          </a:xfrm>
          <a:custGeom>
            <a:avLst/>
            <a:gdLst/>
            <a:ahLst/>
            <a:cxnLst/>
            <a:rect l="l" t="t" r="r" b="b"/>
            <a:pathLst>
              <a:path w="5512434" h="0">
                <a:moveTo>
                  <a:pt x="0" y="0"/>
                </a:moveTo>
                <a:lnTo>
                  <a:pt x="5512308" y="0"/>
                </a:lnTo>
              </a:path>
            </a:pathLst>
          </a:custGeom>
          <a:ln w="6350">
            <a:solidFill>
              <a:srgbClr val="000000"/>
            </a:solidFill>
          </a:ln>
        </p:spPr>
        <p:txBody>
          <a:bodyPr wrap="square" lIns="0" tIns="0" rIns="0" bIns="0" rtlCol="0"/>
          <a:lstStyle/>
          <a:p/>
        </p:txBody>
      </p:sp>
      <p:sp>
        <p:nvSpPr>
          <p:cNvPr id="32" name="object 32"/>
          <p:cNvSpPr/>
          <p:nvPr/>
        </p:nvSpPr>
        <p:spPr>
          <a:xfrm>
            <a:off x="1141475" y="2566289"/>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33" name="object 33"/>
          <p:cNvSpPr/>
          <p:nvPr/>
        </p:nvSpPr>
        <p:spPr>
          <a:xfrm>
            <a:off x="1147572" y="926083"/>
            <a:ext cx="0" cy="1637030"/>
          </a:xfrm>
          <a:custGeom>
            <a:avLst/>
            <a:gdLst/>
            <a:ahLst/>
            <a:cxnLst/>
            <a:rect l="l" t="t" r="r" b="b"/>
            <a:pathLst>
              <a:path w="0" h="1637030">
                <a:moveTo>
                  <a:pt x="0" y="0"/>
                </a:moveTo>
                <a:lnTo>
                  <a:pt x="0" y="1637029"/>
                </a:lnTo>
              </a:path>
            </a:pathLst>
          </a:custGeom>
          <a:ln w="12191">
            <a:solidFill>
              <a:srgbClr val="000000"/>
            </a:solidFill>
          </a:ln>
        </p:spPr>
        <p:txBody>
          <a:bodyPr wrap="square" lIns="0" tIns="0" rIns="0" bIns="0" rtlCol="0"/>
          <a:lstStyle/>
          <a:p/>
        </p:txBody>
      </p:sp>
      <p:sp>
        <p:nvSpPr>
          <p:cNvPr id="34" name="object 34"/>
          <p:cNvSpPr/>
          <p:nvPr/>
        </p:nvSpPr>
        <p:spPr>
          <a:xfrm>
            <a:off x="1141475" y="923544"/>
            <a:ext cx="6350" cy="0"/>
          </a:xfrm>
          <a:custGeom>
            <a:avLst/>
            <a:gdLst/>
            <a:ahLst/>
            <a:cxnLst/>
            <a:rect l="l" t="t" r="r" b="b"/>
            <a:pathLst>
              <a:path w="6350" h="0">
                <a:moveTo>
                  <a:pt x="0" y="0"/>
                </a:moveTo>
                <a:lnTo>
                  <a:pt x="6096" y="0"/>
                </a:lnTo>
              </a:path>
            </a:pathLst>
          </a:custGeom>
          <a:ln w="5080">
            <a:solidFill>
              <a:srgbClr val="000000"/>
            </a:solidFill>
          </a:ln>
        </p:spPr>
        <p:txBody>
          <a:bodyPr wrap="square" lIns="0" tIns="0" rIns="0" bIns="0" rtlCol="0"/>
          <a:lstStyle/>
          <a:p/>
        </p:txBody>
      </p:sp>
      <p:sp>
        <p:nvSpPr>
          <p:cNvPr id="35" name="object 35"/>
          <p:cNvSpPr/>
          <p:nvPr/>
        </p:nvSpPr>
        <p:spPr>
          <a:xfrm>
            <a:off x="1141475" y="917828"/>
            <a:ext cx="5512435" cy="0"/>
          </a:xfrm>
          <a:custGeom>
            <a:avLst/>
            <a:gdLst/>
            <a:ahLst/>
            <a:cxnLst/>
            <a:rect l="l" t="t" r="r" b="b"/>
            <a:pathLst>
              <a:path w="5512434" h="0">
                <a:moveTo>
                  <a:pt x="0" y="0"/>
                </a:moveTo>
                <a:lnTo>
                  <a:pt x="5512308" y="0"/>
                </a:lnTo>
              </a:path>
            </a:pathLst>
          </a:custGeom>
          <a:ln w="6350">
            <a:solidFill>
              <a:srgbClr val="000000"/>
            </a:solidFill>
          </a:ln>
        </p:spPr>
        <p:txBody>
          <a:bodyPr wrap="square" lIns="0" tIns="0" rIns="0" bIns="0" rtlCol="0"/>
          <a:lstStyle/>
          <a:p/>
        </p:txBody>
      </p:sp>
      <p:sp>
        <p:nvSpPr>
          <p:cNvPr id="36" name="object 36"/>
          <p:cNvSpPr/>
          <p:nvPr/>
        </p:nvSpPr>
        <p:spPr>
          <a:xfrm>
            <a:off x="1147572" y="2566416"/>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37" name="object 37"/>
          <p:cNvSpPr/>
          <p:nvPr/>
        </p:nvSpPr>
        <p:spPr>
          <a:xfrm>
            <a:off x="1153667" y="2566416"/>
            <a:ext cx="5488305" cy="0"/>
          </a:xfrm>
          <a:custGeom>
            <a:avLst/>
            <a:gdLst/>
            <a:ahLst/>
            <a:cxnLst/>
            <a:rect l="l" t="t" r="r" b="b"/>
            <a:pathLst>
              <a:path w="5488305" h="0">
                <a:moveTo>
                  <a:pt x="0" y="0"/>
                </a:moveTo>
                <a:lnTo>
                  <a:pt x="5487924" y="0"/>
                </a:lnTo>
              </a:path>
            </a:pathLst>
          </a:custGeom>
          <a:ln w="6096">
            <a:solidFill>
              <a:srgbClr val="000000"/>
            </a:solidFill>
          </a:ln>
        </p:spPr>
        <p:txBody>
          <a:bodyPr wrap="square" lIns="0" tIns="0" rIns="0" bIns="0" rtlCol="0"/>
          <a:lstStyle/>
          <a:p/>
        </p:txBody>
      </p:sp>
      <p:sp>
        <p:nvSpPr>
          <p:cNvPr id="38" name="object 38"/>
          <p:cNvSpPr/>
          <p:nvPr/>
        </p:nvSpPr>
        <p:spPr>
          <a:xfrm>
            <a:off x="6641592" y="2566289"/>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39" name="object 39"/>
          <p:cNvSpPr/>
          <p:nvPr/>
        </p:nvSpPr>
        <p:spPr>
          <a:xfrm>
            <a:off x="6647688" y="926083"/>
            <a:ext cx="0" cy="1637030"/>
          </a:xfrm>
          <a:custGeom>
            <a:avLst/>
            <a:gdLst/>
            <a:ahLst/>
            <a:cxnLst/>
            <a:rect l="l" t="t" r="r" b="b"/>
            <a:pathLst>
              <a:path w="0" h="1637030">
                <a:moveTo>
                  <a:pt x="0" y="0"/>
                </a:moveTo>
                <a:lnTo>
                  <a:pt x="0" y="1637029"/>
                </a:lnTo>
              </a:path>
            </a:pathLst>
          </a:custGeom>
          <a:ln w="12192">
            <a:solidFill>
              <a:srgbClr val="000000"/>
            </a:solidFill>
          </a:ln>
        </p:spPr>
        <p:txBody>
          <a:bodyPr wrap="square" lIns="0" tIns="0" rIns="0" bIns="0" rtlCol="0"/>
          <a:lstStyle/>
          <a:p/>
        </p:txBody>
      </p:sp>
      <p:sp>
        <p:nvSpPr>
          <p:cNvPr id="40" name="object 40"/>
          <p:cNvSpPr/>
          <p:nvPr/>
        </p:nvSpPr>
        <p:spPr>
          <a:xfrm>
            <a:off x="6641592" y="923544"/>
            <a:ext cx="6350" cy="0"/>
          </a:xfrm>
          <a:custGeom>
            <a:avLst/>
            <a:gdLst/>
            <a:ahLst/>
            <a:cxnLst/>
            <a:rect l="l" t="t" r="r" b="b"/>
            <a:pathLst>
              <a:path w="6350" h="0">
                <a:moveTo>
                  <a:pt x="0" y="0"/>
                </a:moveTo>
                <a:lnTo>
                  <a:pt x="6096" y="0"/>
                </a:lnTo>
              </a:path>
            </a:pathLst>
          </a:custGeom>
          <a:ln w="5080">
            <a:solidFill>
              <a:srgbClr val="000000"/>
            </a:solidFill>
          </a:ln>
        </p:spPr>
        <p:txBody>
          <a:bodyPr wrap="square" lIns="0" tIns="0" rIns="0" bIns="0" rtlCol="0"/>
          <a:lstStyle/>
          <a:p/>
        </p:txBody>
      </p:sp>
      <p:sp>
        <p:nvSpPr>
          <p:cNvPr id="41" name="object 41"/>
          <p:cNvSpPr/>
          <p:nvPr/>
        </p:nvSpPr>
        <p:spPr>
          <a:xfrm>
            <a:off x="6647688" y="2566416"/>
            <a:ext cx="6350" cy="0"/>
          </a:xfrm>
          <a:custGeom>
            <a:avLst/>
            <a:gdLst/>
            <a:ahLst/>
            <a:cxnLst/>
            <a:rect l="l" t="t" r="r" b="b"/>
            <a:pathLst>
              <a:path w="6350" h="0">
                <a:moveTo>
                  <a:pt x="0" y="0"/>
                </a:moveTo>
                <a:lnTo>
                  <a:pt x="6096" y="0"/>
                </a:lnTo>
              </a:path>
            </a:pathLst>
          </a:custGeom>
          <a:ln w="6096">
            <a:solidFill>
              <a:srgbClr val="000000"/>
            </a:solidFill>
          </a:ln>
        </p:spPr>
        <p:txBody>
          <a:bodyPr wrap="square" lIns="0" tIns="0" rIns="0" bIns="0" rtlCol="0"/>
          <a:lstStyle/>
          <a:p/>
        </p:txBody>
      </p:sp>
      <p:sp>
        <p:nvSpPr>
          <p:cNvPr id="42" name="object 42"/>
          <p:cNvSpPr/>
          <p:nvPr/>
        </p:nvSpPr>
        <p:spPr>
          <a:xfrm>
            <a:off x="1147572" y="923544"/>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43" name="object 43"/>
          <p:cNvSpPr/>
          <p:nvPr/>
        </p:nvSpPr>
        <p:spPr>
          <a:xfrm>
            <a:off x="1153667" y="923544"/>
            <a:ext cx="5488305" cy="0"/>
          </a:xfrm>
          <a:custGeom>
            <a:avLst/>
            <a:gdLst/>
            <a:ahLst/>
            <a:cxnLst/>
            <a:rect l="l" t="t" r="r" b="b"/>
            <a:pathLst>
              <a:path w="5488305" h="0">
                <a:moveTo>
                  <a:pt x="0" y="0"/>
                </a:moveTo>
                <a:lnTo>
                  <a:pt x="5487924" y="0"/>
                </a:lnTo>
              </a:path>
            </a:pathLst>
          </a:custGeom>
          <a:ln w="6096">
            <a:solidFill>
              <a:srgbClr val="000000"/>
            </a:solidFill>
          </a:ln>
        </p:spPr>
        <p:txBody>
          <a:bodyPr wrap="square" lIns="0" tIns="0" rIns="0" bIns="0" rtlCol="0"/>
          <a:lstStyle/>
          <a:p/>
        </p:txBody>
      </p:sp>
      <p:sp>
        <p:nvSpPr>
          <p:cNvPr id="44" name="object 44"/>
          <p:cNvSpPr/>
          <p:nvPr/>
        </p:nvSpPr>
        <p:spPr>
          <a:xfrm>
            <a:off x="5878067" y="920496"/>
            <a:ext cx="778764" cy="1647444"/>
          </a:xfrm>
          <a:prstGeom prst="rect">
            <a:avLst/>
          </a:prstGeom>
          <a:blipFill>
            <a:blip r:embed="rId3" cstate="print"/>
            <a:stretch>
              <a:fillRect/>
            </a:stretch>
          </a:blipFill>
        </p:spPr>
        <p:txBody>
          <a:bodyPr wrap="square" lIns="0" tIns="0" rIns="0" bIns="0" rtlCol="0"/>
          <a:lstStyle/>
          <a:p/>
        </p:txBody>
      </p:sp>
      <p:sp>
        <p:nvSpPr>
          <p:cNvPr id="45" name="object 45"/>
          <p:cNvSpPr txBox="1"/>
          <p:nvPr/>
        </p:nvSpPr>
        <p:spPr>
          <a:xfrm>
            <a:off x="1226819" y="946137"/>
            <a:ext cx="1069975" cy="280035"/>
          </a:xfrm>
          <a:prstGeom prst="rect">
            <a:avLst/>
          </a:prstGeom>
        </p:spPr>
        <p:txBody>
          <a:bodyPr wrap="square" lIns="0" tIns="0" rIns="0" bIns="0" rtlCol="0" vert="horz">
            <a:spAutoFit/>
          </a:bodyPr>
          <a:lstStyle/>
          <a:p>
            <a:pPr>
              <a:lnSpc>
                <a:spcPts val="2200"/>
              </a:lnSpc>
            </a:pPr>
            <a:r>
              <a:rPr dirty="0" sz="1850" spc="-5">
                <a:latin typeface="Arial"/>
                <a:cs typeface="Arial"/>
              </a:rPr>
              <a:t>if (a = =</a:t>
            </a:r>
            <a:r>
              <a:rPr dirty="0" sz="1850" spc="-75">
                <a:latin typeface="Arial"/>
                <a:cs typeface="Arial"/>
              </a:rPr>
              <a:t> </a:t>
            </a:r>
            <a:r>
              <a:rPr dirty="0" sz="1850" spc="-10">
                <a:latin typeface="Arial"/>
                <a:cs typeface="Arial"/>
              </a:rPr>
              <a:t>b)</a:t>
            </a:r>
            <a:endParaRPr sz="1850">
              <a:latin typeface="Arial"/>
              <a:cs typeface="Arial"/>
            </a:endParaRPr>
          </a:p>
        </p:txBody>
      </p:sp>
      <p:sp>
        <p:nvSpPr>
          <p:cNvPr id="54" name="object 5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203</a:t>
            </a:r>
          </a:p>
          <a:p>
            <a:pPr marL="1498600">
              <a:lnSpc>
                <a:spcPts val="1410"/>
              </a:lnSpc>
            </a:pPr>
            <a:r>
              <a:rPr dirty="0"/>
              <a:t>© Copyright </a:t>
            </a:r>
            <a:r>
              <a:rPr dirty="0" spc="-5"/>
              <a:t>Virtual University </a:t>
            </a:r>
            <a:r>
              <a:rPr dirty="0"/>
              <a:t>of</a:t>
            </a:r>
            <a:r>
              <a:rPr dirty="0" spc="-80"/>
              <a:t> </a:t>
            </a:r>
            <a:r>
              <a:rPr dirty="0" spc="-5"/>
              <a:t>Pakistan</a:t>
            </a:r>
          </a:p>
        </p:txBody>
      </p:sp>
      <p:sp>
        <p:nvSpPr>
          <p:cNvPr id="46" name="object 46"/>
          <p:cNvSpPr txBox="1"/>
          <p:nvPr/>
        </p:nvSpPr>
        <p:spPr>
          <a:xfrm>
            <a:off x="3446634" y="946137"/>
            <a:ext cx="261620" cy="280035"/>
          </a:xfrm>
          <a:prstGeom prst="rect">
            <a:avLst/>
          </a:prstGeom>
        </p:spPr>
        <p:txBody>
          <a:bodyPr wrap="square" lIns="0" tIns="0" rIns="0" bIns="0" rtlCol="0" vert="horz">
            <a:spAutoFit/>
          </a:bodyPr>
          <a:lstStyle/>
          <a:p>
            <a:pPr>
              <a:lnSpc>
                <a:spcPts val="2200"/>
              </a:lnSpc>
            </a:pPr>
            <a:r>
              <a:rPr dirty="0" sz="1850" spc="-5">
                <a:latin typeface="Arial"/>
                <a:cs typeface="Arial"/>
              </a:rPr>
              <a:t>//1</a:t>
            </a:r>
            <a:endParaRPr sz="1850">
              <a:latin typeface="Arial"/>
              <a:cs typeface="Arial"/>
            </a:endParaRPr>
          </a:p>
        </p:txBody>
      </p:sp>
      <p:sp>
        <p:nvSpPr>
          <p:cNvPr id="47" name="object 47"/>
          <p:cNvSpPr txBox="1"/>
          <p:nvPr/>
        </p:nvSpPr>
        <p:spPr>
          <a:xfrm>
            <a:off x="1749267" y="1487131"/>
            <a:ext cx="581025" cy="280035"/>
          </a:xfrm>
          <a:prstGeom prst="rect">
            <a:avLst/>
          </a:prstGeom>
        </p:spPr>
        <p:txBody>
          <a:bodyPr wrap="square" lIns="0" tIns="0" rIns="0" bIns="0" rtlCol="0" vert="horz">
            <a:spAutoFit/>
          </a:bodyPr>
          <a:lstStyle/>
          <a:p>
            <a:pPr>
              <a:lnSpc>
                <a:spcPts val="2200"/>
              </a:lnSpc>
            </a:pPr>
            <a:r>
              <a:rPr dirty="0" sz="1850" spc="-5">
                <a:latin typeface="Arial"/>
                <a:cs typeface="Arial"/>
              </a:rPr>
              <a:t>c =</a:t>
            </a:r>
            <a:r>
              <a:rPr dirty="0" sz="1850" spc="-90">
                <a:latin typeface="Arial"/>
                <a:cs typeface="Arial"/>
              </a:rPr>
              <a:t> </a:t>
            </a:r>
            <a:r>
              <a:rPr dirty="0" sz="1850" spc="-10">
                <a:latin typeface="Arial"/>
                <a:cs typeface="Arial"/>
              </a:rPr>
              <a:t>d;</a:t>
            </a:r>
            <a:endParaRPr sz="1850">
              <a:latin typeface="Arial"/>
              <a:cs typeface="Arial"/>
            </a:endParaRPr>
          </a:p>
        </p:txBody>
      </p:sp>
      <p:sp>
        <p:nvSpPr>
          <p:cNvPr id="48" name="object 48"/>
          <p:cNvSpPr txBox="1"/>
          <p:nvPr/>
        </p:nvSpPr>
        <p:spPr>
          <a:xfrm>
            <a:off x="3446634" y="1487131"/>
            <a:ext cx="261620" cy="280035"/>
          </a:xfrm>
          <a:prstGeom prst="rect">
            <a:avLst/>
          </a:prstGeom>
        </p:spPr>
        <p:txBody>
          <a:bodyPr wrap="square" lIns="0" tIns="0" rIns="0" bIns="0" rtlCol="0" vert="horz">
            <a:spAutoFit/>
          </a:bodyPr>
          <a:lstStyle/>
          <a:p>
            <a:pPr>
              <a:lnSpc>
                <a:spcPts val="2200"/>
              </a:lnSpc>
            </a:pPr>
            <a:r>
              <a:rPr dirty="0" sz="1850" spc="-5">
                <a:latin typeface="Arial"/>
                <a:cs typeface="Arial"/>
              </a:rPr>
              <a:t>//2</a:t>
            </a:r>
            <a:endParaRPr sz="1850">
              <a:latin typeface="Arial"/>
              <a:cs typeface="Arial"/>
            </a:endParaRPr>
          </a:p>
        </p:txBody>
      </p:sp>
      <p:sp>
        <p:nvSpPr>
          <p:cNvPr id="49" name="object 49"/>
          <p:cNvSpPr txBox="1"/>
          <p:nvPr/>
        </p:nvSpPr>
        <p:spPr>
          <a:xfrm>
            <a:off x="1226819" y="2025065"/>
            <a:ext cx="469900" cy="280035"/>
          </a:xfrm>
          <a:prstGeom prst="rect">
            <a:avLst/>
          </a:prstGeom>
        </p:spPr>
        <p:txBody>
          <a:bodyPr wrap="square" lIns="0" tIns="0" rIns="0" bIns="0" rtlCol="0" vert="horz">
            <a:spAutoFit/>
          </a:bodyPr>
          <a:lstStyle/>
          <a:p>
            <a:pPr>
              <a:lnSpc>
                <a:spcPts val="2200"/>
              </a:lnSpc>
            </a:pPr>
            <a:r>
              <a:rPr dirty="0" sz="1850" spc="-10">
                <a:latin typeface="Arial"/>
                <a:cs typeface="Arial"/>
              </a:rPr>
              <a:t>a++;</a:t>
            </a:r>
            <a:endParaRPr sz="1850">
              <a:latin typeface="Arial"/>
              <a:cs typeface="Arial"/>
            </a:endParaRPr>
          </a:p>
        </p:txBody>
      </p:sp>
      <p:sp>
        <p:nvSpPr>
          <p:cNvPr id="50" name="object 50"/>
          <p:cNvSpPr txBox="1"/>
          <p:nvPr/>
        </p:nvSpPr>
        <p:spPr>
          <a:xfrm>
            <a:off x="3446634" y="2025065"/>
            <a:ext cx="261620" cy="280035"/>
          </a:xfrm>
          <a:prstGeom prst="rect">
            <a:avLst/>
          </a:prstGeom>
        </p:spPr>
        <p:txBody>
          <a:bodyPr wrap="square" lIns="0" tIns="0" rIns="0" bIns="0" rtlCol="0" vert="horz">
            <a:spAutoFit/>
          </a:bodyPr>
          <a:lstStyle/>
          <a:p>
            <a:pPr>
              <a:lnSpc>
                <a:spcPts val="2200"/>
              </a:lnSpc>
            </a:pPr>
            <a:r>
              <a:rPr dirty="0" sz="1850" spc="-5">
                <a:latin typeface="Arial"/>
                <a:cs typeface="Arial"/>
              </a:rPr>
              <a:t>//3</a:t>
            </a:r>
            <a:endParaRPr sz="1850">
              <a:latin typeface="Arial"/>
              <a:cs typeface="Arial"/>
            </a:endParaRPr>
          </a:p>
        </p:txBody>
      </p:sp>
      <p:sp>
        <p:nvSpPr>
          <p:cNvPr id="51" name="object 51"/>
          <p:cNvSpPr txBox="1"/>
          <p:nvPr/>
        </p:nvSpPr>
        <p:spPr>
          <a:xfrm>
            <a:off x="6416052" y="1052576"/>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1</a:t>
            </a:r>
            <a:endParaRPr sz="1600">
              <a:latin typeface="Times New Roman"/>
              <a:cs typeface="Times New Roman"/>
            </a:endParaRPr>
          </a:p>
        </p:txBody>
      </p:sp>
      <p:sp>
        <p:nvSpPr>
          <p:cNvPr id="52" name="object 52"/>
          <p:cNvSpPr txBox="1"/>
          <p:nvPr/>
        </p:nvSpPr>
        <p:spPr>
          <a:xfrm>
            <a:off x="6007608" y="1694180"/>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2</a:t>
            </a:r>
            <a:endParaRPr sz="1600">
              <a:latin typeface="Times New Roman"/>
              <a:cs typeface="Times New Roman"/>
            </a:endParaRPr>
          </a:p>
        </p:txBody>
      </p:sp>
      <p:sp>
        <p:nvSpPr>
          <p:cNvPr id="53" name="object 53"/>
          <p:cNvSpPr txBox="1"/>
          <p:nvPr/>
        </p:nvSpPr>
        <p:spPr>
          <a:xfrm>
            <a:off x="1130300" y="2279408"/>
            <a:ext cx="5511165" cy="2736215"/>
          </a:xfrm>
          <a:prstGeom prst="rect">
            <a:avLst/>
          </a:prstGeom>
        </p:spPr>
        <p:txBody>
          <a:bodyPr wrap="square" lIns="0" tIns="0" rIns="0" bIns="0" rtlCol="0" vert="horz">
            <a:spAutoFit/>
          </a:bodyPr>
          <a:lstStyle/>
          <a:p>
            <a:pPr algn="r" marR="115570">
              <a:lnSpc>
                <a:spcPct val="100000"/>
              </a:lnSpc>
            </a:pPr>
            <a:r>
              <a:rPr dirty="0" sz="1600" spc="-5" b="1">
                <a:latin typeface="Times New Roman"/>
                <a:cs typeface="Times New Roman"/>
              </a:rPr>
              <a:t>3</a:t>
            </a:r>
            <a:endParaRPr sz="1600">
              <a:latin typeface="Times New Roman"/>
              <a:cs typeface="Times New Roman"/>
            </a:endParaRPr>
          </a:p>
          <a:p>
            <a:pPr marL="241300">
              <a:lnSpc>
                <a:spcPct val="100000"/>
              </a:lnSpc>
              <a:spcBef>
                <a:spcPts val="275"/>
              </a:spcBef>
            </a:pPr>
            <a:r>
              <a:rPr dirty="0" sz="1600" spc="-10">
                <a:latin typeface="Times New Roman"/>
                <a:cs typeface="Times New Roman"/>
              </a:rPr>
              <a:t>Statement</a:t>
            </a:r>
            <a:r>
              <a:rPr dirty="0" sz="1600" spc="-40">
                <a:latin typeface="Times New Roman"/>
                <a:cs typeface="Times New Roman"/>
              </a:rPr>
              <a:t> </a:t>
            </a:r>
            <a:r>
              <a:rPr dirty="0" sz="1600" spc="-5">
                <a:latin typeface="Times New Roman"/>
                <a:cs typeface="Times New Roman"/>
              </a:rPr>
              <a:t>coverage:</a:t>
            </a:r>
            <a:endParaRPr sz="1600">
              <a:latin typeface="Times New Roman"/>
              <a:cs typeface="Times New Roman"/>
            </a:endParaRPr>
          </a:p>
          <a:p>
            <a:pPr marL="241300">
              <a:lnSpc>
                <a:spcPct val="100000"/>
              </a:lnSpc>
              <a:spcBef>
                <a:spcPts val="40"/>
              </a:spcBef>
              <a:tabLst>
                <a:tab pos="469265" algn="l"/>
              </a:tabLst>
            </a:pPr>
            <a:r>
              <a:rPr dirty="0" sz="1200">
                <a:latin typeface="Symbol"/>
                <a:cs typeface="Symbol"/>
              </a:rPr>
              <a:t></a:t>
            </a:r>
            <a:r>
              <a:rPr dirty="0" sz="1200">
                <a:latin typeface="Times New Roman"/>
                <a:cs typeface="Times New Roman"/>
              </a:rPr>
              <a:t>	a=1,b=1</a:t>
            </a:r>
            <a:endParaRPr sz="1200">
              <a:latin typeface="Times New Roman"/>
              <a:cs typeface="Times New Roman"/>
            </a:endParaRPr>
          </a:p>
          <a:p>
            <a:pPr marL="469900" indent="-228600">
              <a:lnSpc>
                <a:spcPts val="1390"/>
              </a:lnSpc>
              <a:spcBef>
                <a:spcPts val="35"/>
              </a:spcBef>
              <a:buFont typeface="Symbol"/>
              <a:buChar char=""/>
              <a:tabLst>
                <a:tab pos="469265" algn="l"/>
                <a:tab pos="469900" algn="l"/>
              </a:tabLst>
            </a:pPr>
            <a:r>
              <a:rPr dirty="0" sz="1200">
                <a:latin typeface="Times New Roman"/>
                <a:cs typeface="Times New Roman"/>
              </a:rPr>
              <a:t>If a==b then </a:t>
            </a:r>
            <a:r>
              <a:rPr dirty="0" sz="1200" spc="-5">
                <a:latin typeface="Times New Roman"/>
                <a:cs typeface="Times New Roman"/>
              </a:rPr>
              <a:t>statement </a:t>
            </a:r>
            <a:r>
              <a:rPr dirty="0" sz="1200">
                <a:latin typeface="Times New Roman"/>
                <a:cs typeface="Times New Roman"/>
              </a:rPr>
              <a:t>2, </a:t>
            </a:r>
            <a:r>
              <a:rPr dirty="0" sz="1200" spc="-5">
                <a:latin typeface="Times New Roman"/>
                <a:cs typeface="Times New Roman"/>
              </a:rPr>
              <a:t>statement</a:t>
            </a:r>
            <a:r>
              <a:rPr dirty="0" sz="1200" spc="-95">
                <a:latin typeface="Times New Roman"/>
                <a:cs typeface="Times New Roman"/>
              </a:rPr>
              <a:t> </a:t>
            </a:r>
            <a:r>
              <a:rPr dirty="0" sz="1200">
                <a:latin typeface="Times New Roman"/>
                <a:cs typeface="Times New Roman"/>
              </a:rPr>
              <a:t>3</a:t>
            </a:r>
            <a:endParaRPr sz="1200">
              <a:latin typeface="Times New Roman"/>
              <a:cs typeface="Times New Roman"/>
            </a:endParaRPr>
          </a:p>
          <a:p>
            <a:pPr marL="241300">
              <a:lnSpc>
                <a:spcPts val="1870"/>
              </a:lnSpc>
            </a:pPr>
            <a:r>
              <a:rPr dirty="0" sz="1600" spc="-5">
                <a:latin typeface="Times New Roman"/>
                <a:cs typeface="Times New Roman"/>
              </a:rPr>
              <a:t>Branch</a:t>
            </a:r>
            <a:r>
              <a:rPr dirty="0" sz="1600" spc="-65">
                <a:latin typeface="Times New Roman"/>
                <a:cs typeface="Times New Roman"/>
              </a:rPr>
              <a:t> </a:t>
            </a:r>
            <a:r>
              <a:rPr dirty="0" sz="1600" spc="-5">
                <a:latin typeface="Times New Roman"/>
                <a:cs typeface="Times New Roman"/>
              </a:rPr>
              <a:t>coverage</a:t>
            </a:r>
            <a:endParaRPr sz="1600">
              <a:latin typeface="Times New Roman"/>
              <a:cs typeface="Times New Roman"/>
            </a:endParaRPr>
          </a:p>
          <a:p>
            <a:pPr marL="469900" indent="-228600">
              <a:lnSpc>
                <a:spcPct val="100000"/>
              </a:lnSpc>
              <a:spcBef>
                <a:spcPts val="40"/>
              </a:spcBef>
              <a:buFont typeface="Symbol"/>
              <a:buChar char=""/>
              <a:tabLst>
                <a:tab pos="469265" algn="l"/>
                <a:tab pos="469900" algn="l"/>
              </a:tabLst>
            </a:pPr>
            <a:r>
              <a:rPr dirty="0" sz="1200" spc="-5">
                <a:latin typeface="Times New Roman"/>
                <a:cs typeface="Times New Roman"/>
              </a:rPr>
              <a:t>Statement </a:t>
            </a:r>
            <a:r>
              <a:rPr dirty="0" sz="1200">
                <a:latin typeface="Times New Roman"/>
                <a:cs typeface="Times New Roman"/>
              </a:rPr>
              <a:t>1: two braches 1-2,</a:t>
            </a:r>
            <a:r>
              <a:rPr dirty="0" sz="1200" spc="-95">
                <a:latin typeface="Times New Roman"/>
                <a:cs typeface="Times New Roman"/>
              </a:rPr>
              <a:t> </a:t>
            </a:r>
            <a:r>
              <a:rPr dirty="0" sz="1200">
                <a:latin typeface="Times New Roman"/>
                <a:cs typeface="Times New Roman"/>
              </a:rPr>
              <a:t>1-3</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a:latin typeface="Times New Roman"/>
                <a:cs typeface="Times New Roman"/>
              </a:rPr>
              <a:t>Test case 1: if a =1, b=1 then </a:t>
            </a:r>
            <a:r>
              <a:rPr dirty="0" sz="1200" spc="-5">
                <a:latin typeface="Times New Roman"/>
                <a:cs typeface="Times New Roman"/>
              </a:rPr>
              <a:t>statement</a:t>
            </a:r>
            <a:r>
              <a:rPr dirty="0" sz="1200" spc="-120">
                <a:latin typeface="Times New Roman"/>
                <a:cs typeface="Times New Roman"/>
              </a:rPr>
              <a:t> </a:t>
            </a:r>
            <a:r>
              <a:rPr dirty="0" sz="1200">
                <a:latin typeface="Times New Roman"/>
                <a:cs typeface="Times New Roman"/>
              </a:rPr>
              <a:t>2</a:t>
            </a:r>
            <a:endParaRPr sz="1200">
              <a:latin typeface="Times New Roman"/>
              <a:cs typeface="Times New Roman"/>
            </a:endParaRPr>
          </a:p>
          <a:p>
            <a:pPr marL="469900" indent="-228600">
              <a:lnSpc>
                <a:spcPts val="1395"/>
              </a:lnSpc>
              <a:spcBef>
                <a:spcPts val="20"/>
              </a:spcBef>
              <a:buFont typeface="Symbol"/>
              <a:buChar char=""/>
              <a:tabLst>
                <a:tab pos="469265" algn="l"/>
                <a:tab pos="469900" algn="l"/>
              </a:tabLst>
            </a:pPr>
            <a:r>
              <a:rPr dirty="0" sz="1200">
                <a:latin typeface="Times New Roman"/>
                <a:cs typeface="Times New Roman"/>
              </a:rPr>
              <a:t>Test case 2: if a=1,b=2: then </a:t>
            </a:r>
            <a:r>
              <a:rPr dirty="0" sz="1200" spc="-5">
                <a:latin typeface="Times New Roman"/>
                <a:cs typeface="Times New Roman"/>
              </a:rPr>
              <a:t>statement</a:t>
            </a:r>
            <a:r>
              <a:rPr dirty="0" sz="1200" spc="-120">
                <a:latin typeface="Times New Roman"/>
                <a:cs typeface="Times New Roman"/>
              </a:rPr>
              <a:t> </a:t>
            </a:r>
            <a:r>
              <a:rPr dirty="0" sz="1200">
                <a:latin typeface="Times New Roman"/>
                <a:cs typeface="Times New Roman"/>
              </a:rPr>
              <a:t>3</a:t>
            </a:r>
            <a:endParaRPr sz="1200">
              <a:latin typeface="Times New Roman"/>
              <a:cs typeface="Times New Roman"/>
            </a:endParaRPr>
          </a:p>
          <a:p>
            <a:pPr marL="241300">
              <a:lnSpc>
                <a:spcPts val="1850"/>
              </a:lnSpc>
            </a:pPr>
            <a:r>
              <a:rPr dirty="0" sz="1600" spc="-10">
                <a:latin typeface="Times New Roman"/>
                <a:cs typeface="Times New Roman"/>
              </a:rPr>
              <a:t>Path</a:t>
            </a:r>
            <a:r>
              <a:rPr dirty="0" sz="1600" spc="-60">
                <a:latin typeface="Times New Roman"/>
                <a:cs typeface="Times New Roman"/>
              </a:rPr>
              <a:t> </a:t>
            </a:r>
            <a:r>
              <a:rPr dirty="0" sz="1600" spc="-5">
                <a:latin typeface="Times New Roman"/>
                <a:cs typeface="Times New Roman"/>
              </a:rPr>
              <a:t>coverage</a:t>
            </a:r>
            <a:endParaRPr sz="1600">
              <a:latin typeface="Times New Roman"/>
              <a:cs typeface="Times New Roman"/>
            </a:endParaRPr>
          </a:p>
          <a:p>
            <a:pPr marL="12700">
              <a:lnSpc>
                <a:spcPts val="1410"/>
              </a:lnSpc>
            </a:pPr>
            <a:r>
              <a:rPr dirty="0" sz="1200" spc="-5">
                <a:latin typeface="Times New Roman"/>
                <a:cs typeface="Times New Roman"/>
              </a:rPr>
              <a:t>Same </a:t>
            </a:r>
            <a:r>
              <a:rPr dirty="0" sz="1200">
                <a:latin typeface="Times New Roman"/>
                <a:cs typeface="Times New Roman"/>
              </a:rPr>
              <a:t>as branch</a:t>
            </a:r>
            <a:r>
              <a:rPr dirty="0" sz="1200" spc="-95">
                <a:latin typeface="Times New Roman"/>
                <a:cs typeface="Times New Roman"/>
              </a:rPr>
              <a:t> </a:t>
            </a:r>
            <a:r>
              <a:rPr dirty="0" sz="1200">
                <a:latin typeface="Times New Roman"/>
                <a:cs typeface="Times New Roman"/>
              </a:rPr>
              <a:t>testing</a:t>
            </a:r>
            <a:endParaRPr sz="1200">
              <a:latin typeface="Times New Roman"/>
              <a:cs typeface="Times New Roman"/>
            </a:endParaRPr>
          </a:p>
          <a:p>
            <a:pPr marL="12700">
              <a:lnSpc>
                <a:spcPts val="2105"/>
              </a:lnSpc>
              <a:spcBef>
                <a:spcPts val="60"/>
              </a:spcBef>
            </a:pPr>
            <a:r>
              <a:rPr dirty="0" sz="1800" spc="-5">
                <a:latin typeface="Tahoma"/>
                <a:cs typeface="Tahoma"/>
              </a:rPr>
              <a:t>Paths </a:t>
            </a:r>
            <a:r>
              <a:rPr dirty="0" sz="1800">
                <a:latin typeface="Tahoma"/>
                <a:cs typeface="Tahoma"/>
              </a:rPr>
              <a:t>in a program </a:t>
            </a:r>
            <a:r>
              <a:rPr dirty="0" sz="1800" spc="-5">
                <a:latin typeface="Tahoma"/>
                <a:cs typeface="Tahoma"/>
              </a:rPr>
              <a:t>containing</a:t>
            </a:r>
            <a:r>
              <a:rPr dirty="0" sz="1800" spc="-75">
                <a:latin typeface="Tahoma"/>
                <a:cs typeface="Tahoma"/>
              </a:rPr>
              <a:t> </a:t>
            </a:r>
            <a:r>
              <a:rPr dirty="0" sz="1800">
                <a:latin typeface="Tahoma"/>
                <a:cs typeface="Tahoma"/>
              </a:rPr>
              <a:t>loops</a:t>
            </a:r>
            <a:endParaRPr sz="1800">
              <a:latin typeface="Tahoma"/>
              <a:cs typeface="Tahoma"/>
            </a:endParaRPr>
          </a:p>
          <a:p>
            <a:pPr marL="12700" marR="5080">
              <a:lnSpc>
                <a:spcPts val="1380"/>
              </a:lnSpc>
              <a:spcBef>
                <a:spcPts val="40"/>
              </a:spcBef>
            </a:pPr>
            <a:r>
              <a:rPr dirty="0" sz="1200" spc="-5">
                <a:latin typeface="Times New Roman"/>
                <a:cs typeface="Times New Roman"/>
              </a:rPr>
              <a:t>Now we shall </a:t>
            </a:r>
            <a:r>
              <a:rPr dirty="0" sz="1200">
                <a:latin typeface="Times New Roman"/>
                <a:cs typeface="Times New Roman"/>
              </a:rPr>
              <a:t>apply the path coverage </a:t>
            </a:r>
            <a:r>
              <a:rPr dirty="0" sz="1200" spc="-5">
                <a:latin typeface="Times New Roman"/>
                <a:cs typeface="Times New Roman"/>
              </a:rPr>
              <a:t>scheme </a:t>
            </a:r>
            <a:r>
              <a:rPr dirty="0" sz="1200">
                <a:latin typeface="Times New Roman"/>
                <a:cs typeface="Times New Roman"/>
              </a:rPr>
              <a:t>on a piece of code that contains a loop  </a:t>
            </a:r>
            <a:r>
              <a:rPr dirty="0" sz="1200" spc="-5">
                <a:latin typeface="Times New Roman"/>
                <a:cs typeface="Times New Roman"/>
              </a:rPr>
              <a:t>statement </a:t>
            </a:r>
            <a:r>
              <a:rPr dirty="0" sz="1200">
                <a:latin typeface="Times New Roman"/>
                <a:cs typeface="Times New Roman"/>
              </a:rPr>
              <a:t>and </a:t>
            </a:r>
            <a:r>
              <a:rPr dirty="0" sz="1200" spc="-5">
                <a:latin typeface="Times New Roman"/>
                <a:cs typeface="Times New Roman"/>
              </a:rPr>
              <a:t>see </a:t>
            </a:r>
            <a:r>
              <a:rPr dirty="0" sz="1200">
                <a:latin typeface="Times New Roman"/>
                <a:cs typeface="Times New Roman"/>
              </a:rPr>
              <a:t>how many test cases can possibly be</a:t>
            </a:r>
            <a:r>
              <a:rPr dirty="0" sz="1200" spc="-145">
                <a:latin typeface="Times New Roman"/>
                <a:cs typeface="Times New Roman"/>
              </a:rPr>
              <a:t> </a:t>
            </a:r>
            <a:r>
              <a:rPr dirty="0" sz="1200">
                <a:latin typeface="Times New Roman"/>
                <a:cs typeface="Times New Roman"/>
              </a:rPr>
              <a:t>developed.</a:t>
            </a:r>
            <a:endParaRPr sz="1200">
              <a:latin typeface="Times New Roman"/>
              <a:cs typeface="Times New Roman"/>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65327"/>
            <a:ext cx="5512435" cy="2132965"/>
          </a:xfrm>
          <a:prstGeom prst="rect">
            <a:avLst/>
          </a:prstGeom>
        </p:spPr>
        <p:txBody>
          <a:bodyPr wrap="square" lIns="0" tIns="0" rIns="0" bIns="0" rtlCol="0" vert="horz">
            <a:spAutoFit/>
          </a:bodyPr>
          <a:lstStyle/>
          <a:p>
            <a:pPr marL="698500">
              <a:lnSpc>
                <a:spcPts val="1410"/>
              </a:lnSpc>
            </a:pPr>
            <a:r>
              <a:rPr dirty="0" sz="1200">
                <a:latin typeface="Courier New"/>
                <a:cs typeface="Courier New"/>
              </a:rPr>
              <a:t>o</a:t>
            </a:r>
            <a:r>
              <a:rPr dirty="0" sz="1200" spc="254">
                <a:latin typeface="Courier New"/>
                <a:cs typeface="Courier New"/>
              </a:rPr>
              <a:t> </a:t>
            </a:r>
            <a:r>
              <a:rPr dirty="0" sz="1200">
                <a:latin typeface="Times New Roman"/>
                <a:cs typeface="Times New Roman"/>
              </a:rPr>
              <a:t>1-3-4-1-2-4-1-5</a:t>
            </a:r>
            <a:endParaRPr sz="1200">
              <a:latin typeface="Times New Roman"/>
              <a:cs typeface="Times New Roman"/>
            </a:endParaRPr>
          </a:p>
          <a:p>
            <a:pPr marL="698500">
              <a:lnSpc>
                <a:spcPts val="1410"/>
              </a:lnSpc>
            </a:pPr>
            <a:r>
              <a:rPr dirty="0" sz="1200">
                <a:latin typeface="Courier New"/>
                <a:cs typeface="Courier New"/>
              </a:rPr>
              <a:t>o</a:t>
            </a:r>
            <a:r>
              <a:rPr dirty="0" sz="1200" spc="254">
                <a:latin typeface="Courier New"/>
                <a:cs typeface="Courier New"/>
              </a:rPr>
              <a:t> </a:t>
            </a:r>
            <a:r>
              <a:rPr dirty="0" sz="1200">
                <a:latin typeface="Times New Roman"/>
                <a:cs typeface="Times New Roman"/>
              </a:rPr>
              <a:t>1-3-4-1-3-4-1-5</a:t>
            </a:r>
            <a:endParaRPr sz="1200">
              <a:latin typeface="Times New Roman"/>
              <a:cs typeface="Times New Roman"/>
            </a:endParaRPr>
          </a:p>
          <a:p>
            <a:pPr marL="469900" marR="5080" indent="-228600">
              <a:lnSpc>
                <a:spcPts val="1370"/>
              </a:lnSpc>
              <a:spcBef>
                <a:spcPts val="620"/>
              </a:spcBef>
              <a:buFont typeface="Symbol"/>
              <a:buChar char=""/>
              <a:tabLst>
                <a:tab pos="469265" algn="l"/>
                <a:tab pos="469900" algn="l"/>
              </a:tabLst>
            </a:pPr>
            <a:r>
              <a:rPr dirty="0" sz="1200" spc="-5">
                <a:latin typeface="Times New Roman"/>
                <a:cs typeface="Times New Roman"/>
              </a:rPr>
              <a:t>Generalizing </a:t>
            </a:r>
            <a:r>
              <a:rPr dirty="0" sz="1200">
                <a:latin typeface="Times New Roman"/>
                <a:cs typeface="Times New Roman"/>
              </a:rPr>
              <a:t>the relation between loop variable N and the number of possible  paths, for the value of </a:t>
            </a:r>
            <a:r>
              <a:rPr dirty="0" sz="1200" spc="-5">
                <a:latin typeface="Times New Roman"/>
                <a:cs typeface="Times New Roman"/>
              </a:rPr>
              <a:t>N, </a:t>
            </a:r>
            <a:r>
              <a:rPr dirty="0" sz="1200">
                <a:latin typeface="Times New Roman"/>
                <a:cs typeface="Times New Roman"/>
              </a:rPr>
              <a:t>2</a:t>
            </a:r>
            <a:r>
              <a:rPr dirty="0" baseline="38194" sz="1200">
                <a:latin typeface="Times New Roman"/>
                <a:cs typeface="Times New Roman"/>
              </a:rPr>
              <a:t>N </a:t>
            </a:r>
            <a:r>
              <a:rPr dirty="0" sz="1200">
                <a:latin typeface="Times New Roman"/>
                <a:cs typeface="Times New Roman"/>
              </a:rPr>
              <a:t>paths are</a:t>
            </a:r>
            <a:r>
              <a:rPr dirty="0" sz="1200" spc="-105">
                <a:latin typeface="Times New Roman"/>
                <a:cs typeface="Times New Roman"/>
              </a:rPr>
              <a:t> </a:t>
            </a:r>
            <a:r>
              <a:rPr dirty="0" sz="1200">
                <a:latin typeface="Times New Roman"/>
                <a:cs typeface="Times New Roman"/>
              </a:rPr>
              <a:t>possible</a:t>
            </a:r>
            <a:endParaRPr sz="1200">
              <a:latin typeface="Times New Roman"/>
              <a:cs typeface="Times New Roman"/>
            </a:endParaRPr>
          </a:p>
          <a:p>
            <a:pPr marL="698500">
              <a:lnSpc>
                <a:spcPts val="1345"/>
              </a:lnSpc>
            </a:pPr>
            <a:r>
              <a:rPr dirty="0" sz="1200">
                <a:latin typeface="Courier New"/>
                <a:cs typeface="Courier New"/>
              </a:rPr>
              <a:t>o </a:t>
            </a:r>
            <a:r>
              <a:rPr dirty="0" sz="1200">
                <a:latin typeface="Times New Roman"/>
                <a:cs typeface="Times New Roman"/>
              </a:rPr>
              <a:t>Thus if N = 20 it means more then 1 million paths are</a:t>
            </a:r>
            <a:r>
              <a:rPr dirty="0" sz="1200" spc="215">
                <a:latin typeface="Times New Roman"/>
                <a:cs typeface="Times New Roman"/>
              </a:rPr>
              <a:t> </a:t>
            </a:r>
            <a:r>
              <a:rPr dirty="0" sz="1200">
                <a:latin typeface="Times New Roman"/>
                <a:cs typeface="Times New Roman"/>
              </a:rPr>
              <a:t>possible.</a:t>
            </a:r>
            <a:endParaRPr sz="1200">
              <a:latin typeface="Times New Roman"/>
              <a:cs typeface="Times New Roman"/>
            </a:endParaRPr>
          </a:p>
          <a:p>
            <a:pPr algn="just" marL="12700">
              <a:lnSpc>
                <a:spcPts val="1635"/>
              </a:lnSpc>
              <a:spcBef>
                <a:spcPts val="620"/>
              </a:spcBef>
            </a:pPr>
            <a:r>
              <a:rPr dirty="0" sz="1400" b="1">
                <a:latin typeface="Times New Roman"/>
                <a:cs typeface="Times New Roman"/>
              </a:rPr>
              <a:t>Flow graph of a </a:t>
            </a:r>
            <a:r>
              <a:rPr dirty="0" sz="1400" spc="-5" b="1">
                <a:latin typeface="Times New Roman"/>
                <a:cs typeface="Times New Roman"/>
              </a:rPr>
              <a:t>hypothetical</a:t>
            </a:r>
            <a:r>
              <a:rPr dirty="0" sz="1400" spc="-30" b="1">
                <a:latin typeface="Times New Roman"/>
                <a:cs typeface="Times New Roman"/>
              </a:rPr>
              <a:t> </a:t>
            </a:r>
            <a:r>
              <a:rPr dirty="0" sz="1400" spc="-5" b="1">
                <a:latin typeface="Times New Roman"/>
                <a:cs typeface="Times New Roman"/>
              </a:rPr>
              <a:t>program</a:t>
            </a:r>
            <a:endParaRPr sz="1400">
              <a:latin typeface="Times New Roman"/>
              <a:cs typeface="Times New Roman"/>
            </a:endParaRPr>
          </a:p>
          <a:p>
            <a:pPr algn="just" marL="12700" marR="5080">
              <a:lnSpc>
                <a:spcPts val="1380"/>
              </a:lnSpc>
              <a:spcBef>
                <a:spcPts val="50"/>
              </a:spcBef>
            </a:pPr>
            <a:r>
              <a:rPr dirty="0" sz="1200" spc="-5">
                <a:latin typeface="Times New Roman"/>
                <a:cs typeface="Times New Roman"/>
              </a:rPr>
              <a:t>Following </a:t>
            </a:r>
            <a:r>
              <a:rPr dirty="0" sz="1200">
                <a:latin typeface="Times New Roman"/>
                <a:cs typeface="Times New Roman"/>
              </a:rPr>
              <a:t>is a flow graph of a hypothetical program </a:t>
            </a:r>
            <a:r>
              <a:rPr dirty="0" sz="1200" spc="-5">
                <a:latin typeface="Times New Roman"/>
                <a:cs typeface="Times New Roman"/>
              </a:rPr>
              <a:t>whose structure </a:t>
            </a:r>
            <a:r>
              <a:rPr dirty="0" sz="1200">
                <a:latin typeface="Times New Roman"/>
                <a:cs typeface="Times New Roman"/>
              </a:rPr>
              <a:t>is </a:t>
            </a:r>
            <a:r>
              <a:rPr dirty="0" sz="1200" spc="-5">
                <a:latin typeface="Times New Roman"/>
                <a:cs typeface="Times New Roman"/>
              </a:rPr>
              <a:t>such </a:t>
            </a:r>
            <a:r>
              <a:rPr dirty="0" sz="1200">
                <a:latin typeface="Times New Roman"/>
                <a:cs typeface="Times New Roman"/>
              </a:rPr>
              <a:t>that it  consists of two loops, one embedded in the other. Left </a:t>
            </a:r>
            <a:r>
              <a:rPr dirty="0" sz="1200" spc="-5">
                <a:latin typeface="Times New Roman"/>
                <a:cs typeface="Times New Roman"/>
              </a:rPr>
              <a:t>side </a:t>
            </a:r>
            <a:r>
              <a:rPr dirty="0" sz="1200">
                <a:latin typeface="Times New Roman"/>
                <a:cs typeface="Times New Roman"/>
              </a:rPr>
              <a:t>of the diagram </a:t>
            </a:r>
            <a:r>
              <a:rPr dirty="0" sz="1200" spc="-5">
                <a:latin typeface="Times New Roman"/>
                <a:cs typeface="Times New Roman"/>
              </a:rPr>
              <a:t>signifies </a:t>
            </a:r>
            <a:r>
              <a:rPr dirty="0" sz="1200">
                <a:latin typeface="Times New Roman"/>
                <a:cs typeface="Times New Roman"/>
              </a:rPr>
              <a:t>the  loops </a:t>
            </a:r>
            <a:r>
              <a:rPr dirty="0" sz="1200" spc="-5">
                <a:latin typeface="Times New Roman"/>
                <a:cs typeface="Times New Roman"/>
              </a:rPr>
              <a:t>where </a:t>
            </a:r>
            <a:r>
              <a:rPr dirty="0" sz="1200">
                <a:latin typeface="Times New Roman"/>
                <a:cs typeface="Times New Roman"/>
              </a:rPr>
              <a:t>inner loop </a:t>
            </a:r>
            <a:r>
              <a:rPr dirty="0" sz="1200" spc="-5">
                <a:latin typeface="Times New Roman"/>
                <a:cs typeface="Times New Roman"/>
              </a:rPr>
              <a:t>seem </a:t>
            </a:r>
            <a:r>
              <a:rPr dirty="0" sz="1200">
                <a:latin typeface="Times New Roman"/>
                <a:cs typeface="Times New Roman"/>
              </a:rPr>
              <a:t>to be containing two if </a:t>
            </a:r>
            <a:r>
              <a:rPr dirty="0" sz="1200" spc="-5">
                <a:latin typeface="Times New Roman"/>
                <a:cs typeface="Times New Roman"/>
              </a:rPr>
              <a:t>statements. Second </a:t>
            </a:r>
            <a:r>
              <a:rPr dirty="0" sz="1200">
                <a:latin typeface="Times New Roman"/>
                <a:cs typeface="Times New Roman"/>
              </a:rPr>
              <a:t>loop has a branch  and then program</a:t>
            </a:r>
            <a:r>
              <a:rPr dirty="0" sz="1200" spc="-110">
                <a:latin typeface="Times New Roman"/>
                <a:cs typeface="Times New Roman"/>
              </a:rPr>
              <a:t> </a:t>
            </a:r>
            <a:r>
              <a:rPr dirty="0" sz="1200">
                <a:latin typeface="Times New Roman"/>
                <a:cs typeface="Times New Roman"/>
              </a:rPr>
              <a:t>finishes.</a:t>
            </a:r>
            <a:endParaRPr sz="1200">
              <a:latin typeface="Times New Roman"/>
              <a:cs typeface="Times New Roman"/>
            </a:endParaRPr>
          </a:p>
          <a:p>
            <a:pPr algn="just" marL="12700">
              <a:lnSpc>
                <a:spcPts val="1345"/>
              </a:lnSpc>
            </a:pPr>
            <a:r>
              <a:rPr dirty="0" sz="1200" spc="-5">
                <a:latin typeface="Times New Roman"/>
                <a:cs typeface="Times New Roman"/>
              </a:rPr>
              <a:t>Simple </a:t>
            </a:r>
            <a:r>
              <a:rPr dirty="0" sz="1200">
                <a:latin typeface="Times New Roman"/>
                <a:cs typeface="Times New Roman"/>
              </a:rPr>
              <a:t>graph contains 1852 paths </a:t>
            </a:r>
            <a:r>
              <a:rPr dirty="0" sz="1200" spc="-5">
                <a:latin typeface="Times New Roman"/>
                <a:cs typeface="Times New Roman"/>
              </a:rPr>
              <a:t>with </a:t>
            </a:r>
            <a:r>
              <a:rPr dirty="0" sz="1200">
                <a:latin typeface="Times New Roman"/>
                <a:cs typeface="Times New Roman"/>
              </a:rPr>
              <a:t>each loop not iterated more than</a:t>
            </a:r>
            <a:r>
              <a:rPr dirty="0" sz="1200" spc="-110">
                <a:latin typeface="Times New Roman"/>
                <a:cs typeface="Times New Roman"/>
              </a:rPr>
              <a:t> </a:t>
            </a:r>
            <a:r>
              <a:rPr dirty="0" sz="1200">
                <a:latin typeface="Times New Roman"/>
                <a:cs typeface="Times New Roman"/>
              </a:rPr>
              <a:t>twice</a:t>
            </a:r>
            <a:endParaRPr sz="1200">
              <a:latin typeface="Times New Roman"/>
              <a:cs typeface="Times New Roman"/>
            </a:endParaRPr>
          </a:p>
        </p:txBody>
      </p:sp>
      <p:sp>
        <p:nvSpPr>
          <p:cNvPr id="6" name="object 6"/>
          <p:cNvSpPr txBox="1"/>
          <p:nvPr/>
        </p:nvSpPr>
        <p:spPr>
          <a:xfrm>
            <a:off x="1130300" y="8481517"/>
            <a:ext cx="5512435" cy="70866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Thus, the number of paths in a program that contains loops tends to infinity. </a:t>
            </a:r>
            <a:r>
              <a:rPr dirty="0" sz="1200" spc="-15">
                <a:latin typeface="Times New Roman"/>
                <a:cs typeface="Times New Roman"/>
              </a:rPr>
              <a:t>It </a:t>
            </a:r>
            <a:r>
              <a:rPr dirty="0" sz="1200">
                <a:latin typeface="Times New Roman"/>
                <a:cs typeface="Times New Roman"/>
              </a:rPr>
              <a:t>is  impossible to conduct exhaustive testing of a program that may consist of infinite number  of test cases. The question arises, how </a:t>
            </a:r>
            <a:r>
              <a:rPr dirty="0" sz="1200" spc="5">
                <a:latin typeface="Times New Roman"/>
                <a:cs typeface="Times New Roman"/>
              </a:rPr>
              <a:t>many </a:t>
            </a:r>
            <a:r>
              <a:rPr dirty="0" sz="1200" spc="-10">
                <a:latin typeface="Times New Roman"/>
                <a:cs typeface="Times New Roman"/>
              </a:rPr>
              <a:t>test </a:t>
            </a:r>
            <a:r>
              <a:rPr dirty="0" sz="1200">
                <a:latin typeface="Times New Roman"/>
                <a:cs typeface="Times New Roman"/>
              </a:rPr>
              <a:t>cases need to be executed in order to</a:t>
            </a:r>
            <a:r>
              <a:rPr dirty="0" sz="1200" spc="-105">
                <a:latin typeface="Times New Roman"/>
                <a:cs typeface="Times New Roman"/>
              </a:rPr>
              <a:t> </a:t>
            </a:r>
            <a:r>
              <a:rPr dirty="0" sz="1200">
                <a:latin typeface="Times New Roman"/>
                <a:cs typeface="Times New Roman"/>
              </a:rPr>
              <a:t>test  all the major </a:t>
            </a:r>
            <a:r>
              <a:rPr dirty="0" sz="1200" spc="-5">
                <a:latin typeface="Times New Roman"/>
                <a:cs typeface="Times New Roman"/>
              </a:rPr>
              <a:t>scenarios </a:t>
            </a:r>
            <a:r>
              <a:rPr dirty="0" sz="1200">
                <a:latin typeface="Times New Roman"/>
                <a:cs typeface="Times New Roman"/>
              </a:rPr>
              <a:t>in the code at least once? The answer is, calculate the  </a:t>
            </a:r>
            <a:r>
              <a:rPr dirty="0" sz="1200" spc="125">
                <a:latin typeface="Times New Roman"/>
                <a:cs typeface="Times New Roman"/>
              </a:rPr>
              <a:t> </a:t>
            </a:r>
            <a:r>
              <a:rPr dirty="0" sz="1200">
                <a:latin typeface="Times New Roman"/>
                <a:cs typeface="Times New Roman"/>
              </a:rPr>
              <a:t>cyclomatic</a:t>
            </a:r>
            <a:endParaRPr sz="1200">
              <a:latin typeface="Times New Roman"/>
              <a:cs typeface="Times New Roman"/>
            </a:endParaRPr>
          </a:p>
        </p:txBody>
      </p:sp>
      <p:sp>
        <p:nvSpPr>
          <p:cNvPr id="7" name="object 7"/>
          <p:cNvSpPr/>
          <p:nvPr/>
        </p:nvSpPr>
        <p:spPr>
          <a:xfrm>
            <a:off x="2450719" y="8267103"/>
            <a:ext cx="1925320" cy="0"/>
          </a:xfrm>
          <a:custGeom>
            <a:avLst/>
            <a:gdLst/>
            <a:ahLst/>
            <a:cxnLst/>
            <a:rect l="l" t="t" r="r" b="b"/>
            <a:pathLst>
              <a:path w="1925320" h="0">
                <a:moveTo>
                  <a:pt x="0" y="0"/>
                </a:moveTo>
                <a:lnTo>
                  <a:pt x="1924811" y="0"/>
                </a:lnTo>
              </a:path>
            </a:pathLst>
          </a:custGeom>
          <a:ln w="5080">
            <a:solidFill>
              <a:srgbClr val="000000"/>
            </a:solidFill>
          </a:ln>
        </p:spPr>
        <p:txBody>
          <a:bodyPr wrap="square" lIns="0" tIns="0" rIns="0" bIns="0" rtlCol="0"/>
          <a:lstStyle/>
          <a:p/>
        </p:txBody>
      </p:sp>
      <p:sp>
        <p:nvSpPr>
          <p:cNvPr id="8" name="object 8"/>
          <p:cNvSpPr/>
          <p:nvPr/>
        </p:nvSpPr>
        <p:spPr>
          <a:xfrm>
            <a:off x="2450719" y="8262022"/>
            <a:ext cx="5080" cy="0"/>
          </a:xfrm>
          <a:custGeom>
            <a:avLst/>
            <a:gdLst/>
            <a:ahLst/>
            <a:cxnLst/>
            <a:rect l="l" t="t" r="r" b="b"/>
            <a:pathLst>
              <a:path w="5080" h="0">
                <a:moveTo>
                  <a:pt x="0" y="0"/>
                </a:moveTo>
                <a:lnTo>
                  <a:pt x="4572" y="0"/>
                </a:lnTo>
              </a:path>
            </a:pathLst>
          </a:custGeom>
          <a:ln w="5080">
            <a:solidFill>
              <a:srgbClr val="000000"/>
            </a:solidFill>
          </a:ln>
        </p:spPr>
        <p:txBody>
          <a:bodyPr wrap="square" lIns="0" tIns="0" rIns="0" bIns="0" rtlCol="0"/>
          <a:lstStyle/>
          <a:p/>
        </p:txBody>
      </p:sp>
      <p:sp>
        <p:nvSpPr>
          <p:cNvPr id="9" name="object 9"/>
          <p:cNvSpPr/>
          <p:nvPr/>
        </p:nvSpPr>
        <p:spPr>
          <a:xfrm>
            <a:off x="2455291" y="3152813"/>
            <a:ext cx="0" cy="5106670"/>
          </a:xfrm>
          <a:custGeom>
            <a:avLst/>
            <a:gdLst/>
            <a:ahLst/>
            <a:cxnLst/>
            <a:rect l="l" t="t" r="r" b="b"/>
            <a:pathLst>
              <a:path w="0" h="5106670">
                <a:moveTo>
                  <a:pt x="0" y="0"/>
                </a:moveTo>
                <a:lnTo>
                  <a:pt x="0" y="5106670"/>
                </a:lnTo>
              </a:path>
            </a:pathLst>
          </a:custGeom>
          <a:ln w="9143">
            <a:solidFill>
              <a:srgbClr val="000000"/>
            </a:solidFill>
          </a:ln>
        </p:spPr>
        <p:txBody>
          <a:bodyPr wrap="square" lIns="0" tIns="0" rIns="0" bIns="0" rtlCol="0"/>
          <a:lstStyle/>
          <a:p/>
        </p:txBody>
      </p:sp>
      <p:sp>
        <p:nvSpPr>
          <p:cNvPr id="10" name="object 10"/>
          <p:cNvSpPr/>
          <p:nvPr/>
        </p:nvSpPr>
        <p:spPr>
          <a:xfrm>
            <a:off x="2450719" y="3150908"/>
            <a:ext cx="5080" cy="0"/>
          </a:xfrm>
          <a:custGeom>
            <a:avLst/>
            <a:gdLst/>
            <a:ahLst/>
            <a:cxnLst/>
            <a:rect l="l" t="t" r="r" b="b"/>
            <a:pathLst>
              <a:path w="5080" h="0">
                <a:moveTo>
                  <a:pt x="0" y="0"/>
                </a:moveTo>
                <a:lnTo>
                  <a:pt x="4572" y="0"/>
                </a:lnTo>
              </a:path>
            </a:pathLst>
          </a:custGeom>
          <a:ln w="3809">
            <a:solidFill>
              <a:srgbClr val="000000"/>
            </a:solidFill>
          </a:ln>
        </p:spPr>
        <p:txBody>
          <a:bodyPr wrap="square" lIns="0" tIns="0" rIns="0" bIns="0" rtlCol="0"/>
          <a:lstStyle/>
          <a:p/>
        </p:txBody>
      </p:sp>
      <p:sp>
        <p:nvSpPr>
          <p:cNvPr id="11" name="object 11"/>
          <p:cNvSpPr/>
          <p:nvPr/>
        </p:nvSpPr>
        <p:spPr>
          <a:xfrm>
            <a:off x="2450719" y="3146463"/>
            <a:ext cx="1925320" cy="0"/>
          </a:xfrm>
          <a:custGeom>
            <a:avLst/>
            <a:gdLst/>
            <a:ahLst/>
            <a:cxnLst/>
            <a:rect l="l" t="t" r="r" b="b"/>
            <a:pathLst>
              <a:path w="1925320" h="0">
                <a:moveTo>
                  <a:pt x="0" y="0"/>
                </a:moveTo>
                <a:lnTo>
                  <a:pt x="1924811" y="0"/>
                </a:lnTo>
              </a:path>
            </a:pathLst>
          </a:custGeom>
          <a:ln w="5080">
            <a:solidFill>
              <a:srgbClr val="000000"/>
            </a:solidFill>
          </a:ln>
        </p:spPr>
        <p:txBody>
          <a:bodyPr wrap="square" lIns="0" tIns="0" rIns="0" bIns="0" rtlCol="0"/>
          <a:lstStyle/>
          <a:p/>
        </p:txBody>
      </p:sp>
      <p:sp>
        <p:nvSpPr>
          <p:cNvPr id="12" name="object 12"/>
          <p:cNvSpPr/>
          <p:nvPr/>
        </p:nvSpPr>
        <p:spPr>
          <a:xfrm>
            <a:off x="2455291" y="8262277"/>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3" name="object 13"/>
          <p:cNvSpPr/>
          <p:nvPr/>
        </p:nvSpPr>
        <p:spPr>
          <a:xfrm>
            <a:off x="2459863" y="8262277"/>
            <a:ext cx="1906905" cy="0"/>
          </a:xfrm>
          <a:custGeom>
            <a:avLst/>
            <a:gdLst/>
            <a:ahLst/>
            <a:cxnLst/>
            <a:rect l="l" t="t" r="r" b="b"/>
            <a:pathLst>
              <a:path w="1906904" h="0">
                <a:moveTo>
                  <a:pt x="0" y="0"/>
                </a:moveTo>
                <a:lnTo>
                  <a:pt x="1906524" y="0"/>
                </a:lnTo>
              </a:path>
            </a:pathLst>
          </a:custGeom>
          <a:ln w="4572">
            <a:solidFill>
              <a:srgbClr val="000000"/>
            </a:solidFill>
          </a:ln>
        </p:spPr>
        <p:txBody>
          <a:bodyPr wrap="square" lIns="0" tIns="0" rIns="0" bIns="0" rtlCol="0"/>
          <a:lstStyle/>
          <a:p/>
        </p:txBody>
      </p:sp>
      <p:sp>
        <p:nvSpPr>
          <p:cNvPr id="14" name="object 14"/>
          <p:cNvSpPr/>
          <p:nvPr/>
        </p:nvSpPr>
        <p:spPr>
          <a:xfrm>
            <a:off x="4366386" y="8262022"/>
            <a:ext cx="5080" cy="0"/>
          </a:xfrm>
          <a:custGeom>
            <a:avLst/>
            <a:gdLst/>
            <a:ahLst/>
            <a:cxnLst/>
            <a:rect l="l" t="t" r="r" b="b"/>
            <a:pathLst>
              <a:path w="5079" h="0">
                <a:moveTo>
                  <a:pt x="0" y="0"/>
                </a:moveTo>
                <a:lnTo>
                  <a:pt x="4571" y="0"/>
                </a:lnTo>
              </a:path>
            </a:pathLst>
          </a:custGeom>
          <a:ln w="5080">
            <a:solidFill>
              <a:srgbClr val="000000"/>
            </a:solidFill>
          </a:ln>
        </p:spPr>
        <p:txBody>
          <a:bodyPr wrap="square" lIns="0" tIns="0" rIns="0" bIns="0" rtlCol="0"/>
          <a:lstStyle/>
          <a:p/>
        </p:txBody>
      </p:sp>
      <p:sp>
        <p:nvSpPr>
          <p:cNvPr id="15" name="object 15"/>
          <p:cNvSpPr/>
          <p:nvPr/>
        </p:nvSpPr>
        <p:spPr>
          <a:xfrm>
            <a:off x="4370959" y="3152813"/>
            <a:ext cx="0" cy="5106670"/>
          </a:xfrm>
          <a:custGeom>
            <a:avLst/>
            <a:gdLst/>
            <a:ahLst/>
            <a:cxnLst/>
            <a:rect l="l" t="t" r="r" b="b"/>
            <a:pathLst>
              <a:path w="0" h="5106670">
                <a:moveTo>
                  <a:pt x="0" y="0"/>
                </a:moveTo>
                <a:lnTo>
                  <a:pt x="0" y="5106670"/>
                </a:lnTo>
              </a:path>
            </a:pathLst>
          </a:custGeom>
          <a:ln w="9143">
            <a:solidFill>
              <a:srgbClr val="000000"/>
            </a:solidFill>
          </a:ln>
        </p:spPr>
        <p:txBody>
          <a:bodyPr wrap="square" lIns="0" tIns="0" rIns="0" bIns="0" rtlCol="0"/>
          <a:lstStyle/>
          <a:p/>
        </p:txBody>
      </p:sp>
      <p:sp>
        <p:nvSpPr>
          <p:cNvPr id="16" name="object 16"/>
          <p:cNvSpPr/>
          <p:nvPr/>
        </p:nvSpPr>
        <p:spPr>
          <a:xfrm>
            <a:off x="4366386" y="3150908"/>
            <a:ext cx="5080" cy="0"/>
          </a:xfrm>
          <a:custGeom>
            <a:avLst/>
            <a:gdLst/>
            <a:ahLst/>
            <a:cxnLst/>
            <a:rect l="l" t="t" r="r" b="b"/>
            <a:pathLst>
              <a:path w="5079" h="0">
                <a:moveTo>
                  <a:pt x="0" y="0"/>
                </a:moveTo>
                <a:lnTo>
                  <a:pt x="4571" y="0"/>
                </a:lnTo>
              </a:path>
            </a:pathLst>
          </a:custGeom>
          <a:ln w="3809">
            <a:solidFill>
              <a:srgbClr val="000000"/>
            </a:solidFill>
          </a:ln>
        </p:spPr>
        <p:txBody>
          <a:bodyPr wrap="square" lIns="0" tIns="0" rIns="0" bIns="0" rtlCol="0"/>
          <a:lstStyle/>
          <a:p/>
        </p:txBody>
      </p:sp>
      <p:sp>
        <p:nvSpPr>
          <p:cNvPr id="17" name="object 17"/>
          <p:cNvSpPr/>
          <p:nvPr/>
        </p:nvSpPr>
        <p:spPr>
          <a:xfrm>
            <a:off x="4370959" y="8262277"/>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8" name="object 18"/>
          <p:cNvSpPr/>
          <p:nvPr/>
        </p:nvSpPr>
        <p:spPr>
          <a:xfrm>
            <a:off x="2455291" y="3150781"/>
            <a:ext cx="5080" cy="0"/>
          </a:xfrm>
          <a:custGeom>
            <a:avLst/>
            <a:gdLst/>
            <a:ahLst/>
            <a:cxnLst/>
            <a:rect l="l" t="t" r="r" b="b"/>
            <a:pathLst>
              <a:path w="5080" h="0">
                <a:moveTo>
                  <a:pt x="0" y="0"/>
                </a:moveTo>
                <a:lnTo>
                  <a:pt x="4571" y="0"/>
                </a:lnTo>
              </a:path>
            </a:pathLst>
          </a:custGeom>
          <a:ln w="4571">
            <a:solidFill>
              <a:srgbClr val="000000"/>
            </a:solidFill>
          </a:ln>
        </p:spPr>
        <p:txBody>
          <a:bodyPr wrap="square" lIns="0" tIns="0" rIns="0" bIns="0" rtlCol="0"/>
          <a:lstStyle/>
          <a:p/>
        </p:txBody>
      </p:sp>
      <p:sp>
        <p:nvSpPr>
          <p:cNvPr id="19" name="object 19"/>
          <p:cNvSpPr/>
          <p:nvPr/>
        </p:nvSpPr>
        <p:spPr>
          <a:xfrm>
            <a:off x="2459863" y="3150781"/>
            <a:ext cx="1906905" cy="0"/>
          </a:xfrm>
          <a:custGeom>
            <a:avLst/>
            <a:gdLst/>
            <a:ahLst/>
            <a:cxnLst/>
            <a:rect l="l" t="t" r="r" b="b"/>
            <a:pathLst>
              <a:path w="1906904" h="0">
                <a:moveTo>
                  <a:pt x="0" y="0"/>
                </a:moveTo>
                <a:lnTo>
                  <a:pt x="1906524" y="0"/>
                </a:lnTo>
              </a:path>
            </a:pathLst>
          </a:custGeom>
          <a:ln w="4571">
            <a:solidFill>
              <a:srgbClr val="000000"/>
            </a:solidFill>
          </a:ln>
        </p:spPr>
        <p:txBody>
          <a:bodyPr wrap="square" lIns="0" tIns="0" rIns="0" bIns="0" rtlCol="0"/>
          <a:lstStyle/>
          <a:p/>
        </p:txBody>
      </p:sp>
      <p:sp>
        <p:nvSpPr>
          <p:cNvPr id="20" name="object 20"/>
          <p:cNvSpPr/>
          <p:nvPr/>
        </p:nvSpPr>
        <p:spPr>
          <a:xfrm>
            <a:off x="4370959" y="3150781"/>
            <a:ext cx="5080" cy="0"/>
          </a:xfrm>
          <a:custGeom>
            <a:avLst/>
            <a:gdLst/>
            <a:ahLst/>
            <a:cxnLst/>
            <a:rect l="l" t="t" r="r" b="b"/>
            <a:pathLst>
              <a:path w="5079" h="0">
                <a:moveTo>
                  <a:pt x="0" y="0"/>
                </a:moveTo>
                <a:lnTo>
                  <a:pt x="4572" y="0"/>
                </a:lnTo>
              </a:path>
            </a:pathLst>
          </a:custGeom>
          <a:ln w="4571">
            <a:solidFill>
              <a:srgbClr val="000000"/>
            </a:solidFill>
          </a:ln>
        </p:spPr>
        <p:txBody>
          <a:bodyPr wrap="square" lIns="0" tIns="0" rIns="0" bIns="0" rtlCol="0"/>
          <a:lstStyle/>
          <a:p/>
        </p:txBody>
      </p:sp>
      <p:sp>
        <p:nvSpPr>
          <p:cNvPr id="21" name="object 21"/>
          <p:cNvSpPr/>
          <p:nvPr/>
        </p:nvSpPr>
        <p:spPr>
          <a:xfrm>
            <a:off x="2747136" y="3150019"/>
            <a:ext cx="938022" cy="3360419"/>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3299586" y="6659791"/>
            <a:ext cx="152400" cy="152400"/>
          </a:xfrm>
          <a:custGeom>
            <a:avLst/>
            <a:gdLst/>
            <a:ahLst/>
            <a:cxnLst/>
            <a:rect l="l" t="t" r="r" b="b"/>
            <a:pathLst>
              <a:path w="152400" h="152400">
                <a:moveTo>
                  <a:pt x="76200" y="0"/>
                </a:moveTo>
                <a:lnTo>
                  <a:pt x="46934" y="5905"/>
                </a:lnTo>
                <a:lnTo>
                  <a:pt x="22669" y="22097"/>
                </a:lnTo>
                <a:lnTo>
                  <a:pt x="6119" y="46291"/>
                </a:lnTo>
                <a:lnTo>
                  <a:pt x="0" y="76199"/>
                </a:lnTo>
                <a:lnTo>
                  <a:pt x="6119" y="106108"/>
                </a:lnTo>
                <a:lnTo>
                  <a:pt x="22669" y="130301"/>
                </a:lnTo>
                <a:lnTo>
                  <a:pt x="46934" y="146494"/>
                </a:lnTo>
                <a:lnTo>
                  <a:pt x="76200" y="152399"/>
                </a:lnTo>
                <a:lnTo>
                  <a:pt x="106108" y="146494"/>
                </a:lnTo>
                <a:lnTo>
                  <a:pt x="130302" y="130301"/>
                </a:lnTo>
                <a:lnTo>
                  <a:pt x="146494" y="106108"/>
                </a:lnTo>
                <a:lnTo>
                  <a:pt x="152400" y="76199"/>
                </a:lnTo>
                <a:lnTo>
                  <a:pt x="146494" y="46291"/>
                </a:lnTo>
                <a:lnTo>
                  <a:pt x="130302" y="22097"/>
                </a:lnTo>
                <a:lnTo>
                  <a:pt x="106108" y="5905"/>
                </a:lnTo>
                <a:lnTo>
                  <a:pt x="76200" y="0"/>
                </a:lnTo>
                <a:close/>
              </a:path>
            </a:pathLst>
          </a:custGeom>
          <a:solidFill>
            <a:srgbClr val="000000"/>
          </a:solidFill>
        </p:spPr>
        <p:txBody>
          <a:bodyPr wrap="square" lIns="0" tIns="0" rIns="0" bIns="0" rtlCol="0"/>
          <a:lstStyle/>
          <a:p/>
        </p:txBody>
      </p:sp>
      <p:sp>
        <p:nvSpPr>
          <p:cNvPr id="23" name="object 23"/>
          <p:cNvSpPr/>
          <p:nvPr/>
        </p:nvSpPr>
        <p:spPr>
          <a:xfrm>
            <a:off x="3295015" y="6655219"/>
            <a:ext cx="161925" cy="161925"/>
          </a:xfrm>
          <a:custGeom>
            <a:avLst/>
            <a:gdLst/>
            <a:ahLst/>
            <a:cxnLst/>
            <a:rect l="l" t="t" r="r" b="b"/>
            <a:pathLst>
              <a:path w="161925" h="161925">
                <a:moveTo>
                  <a:pt x="77554" y="169"/>
                </a:moveTo>
                <a:lnTo>
                  <a:pt x="64008" y="1524"/>
                </a:lnTo>
                <a:lnTo>
                  <a:pt x="50292" y="4572"/>
                </a:lnTo>
                <a:lnTo>
                  <a:pt x="48768" y="6096"/>
                </a:lnTo>
                <a:lnTo>
                  <a:pt x="35052" y="12192"/>
                </a:lnTo>
                <a:lnTo>
                  <a:pt x="22860" y="24384"/>
                </a:lnTo>
                <a:lnTo>
                  <a:pt x="13716" y="35052"/>
                </a:lnTo>
                <a:lnTo>
                  <a:pt x="6096" y="47244"/>
                </a:lnTo>
                <a:lnTo>
                  <a:pt x="6096" y="48768"/>
                </a:lnTo>
                <a:lnTo>
                  <a:pt x="1524" y="64008"/>
                </a:lnTo>
                <a:lnTo>
                  <a:pt x="0" y="79248"/>
                </a:lnTo>
                <a:lnTo>
                  <a:pt x="1524" y="94488"/>
                </a:lnTo>
                <a:lnTo>
                  <a:pt x="1524" y="96012"/>
                </a:lnTo>
                <a:lnTo>
                  <a:pt x="6096" y="111252"/>
                </a:lnTo>
                <a:lnTo>
                  <a:pt x="6096" y="112776"/>
                </a:lnTo>
                <a:lnTo>
                  <a:pt x="13716" y="124968"/>
                </a:lnTo>
                <a:lnTo>
                  <a:pt x="22860" y="137160"/>
                </a:lnTo>
                <a:lnTo>
                  <a:pt x="24384" y="138684"/>
                </a:lnTo>
                <a:lnTo>
                  <a:pt x="35052" y="147828"/>
                </a:lnTo>
                <a:lnTo>
                  <a:pt x="48768" y="153924"/>
                </a:lnTo>
                <a:lnTo>
                  <a:pt x="50292" y="155448"/>
                </a:lnTo>
                <a:lnTo>
                  <a:pt x="64008" y="160020"/>
                </a:lnTo>
                <a:lnTo>
                  <a:pt x="79248" y="161544"/>
                </a:lnTo>
                <a:lnTo>
                  <a:pt x="94488" y="160020"/>
                </a:lnTo>
                <a:lnTo>
                  <a:pt x="96012" y="160020"/>
                </a:lnTo>
                <a:lnTo>
                  <a:pt x="111252" y="155448"/>
                </a:lnTo>
                <a:lnTo>
                  <a:pt x="96012" y="155448"/>
                </a:lnTo>
                <a:lnTo>
                  <a:pt x="94996" y="152400"/>
                </a:lnTo>
                <a:lnTo>
                  <a:pt x="80772" y="152400"/>
                </a:lnTo>
                <a:lnTo>
                  <a:pt x="65532" y="150876"/>
                </a:lnTo>
                <a:lnTo>
                  <a:pt x="50292" y="150876"/>
                </a:lnTo>
                <a:lnTo>
                  <a:pt x="51816" y="146304"/>
                </a:lnTo>
                <a:lnTo>
                  <a:pt x="53340" y="146304"/>
                </a:lnTo>
                <a:lnTo>
                  <a:pt x="39624" y="140208"/>
                </a:lnTo>
                <a:lnTo>
                  <a:pt x="32512" y="134112"/>
                </a:lnTo>
                <a:lnTo>
                  <a:pt x="25908" y="134112"/>
                </a:lnTo>
                <a:lnTo>
                  <a:pt x="28956" y="131064"/>
                </a:lnTo>
                <a:lnTo>
                  <a:pt x="29337" y="131064"/>
                </a:lnTo>
                <a:lnTo>
                  <a:pt x="21336" y="120396"/>
                </a:lnTo>
                <a:lnTo>
                  <a:pt x="14668" y="109728"/>
                </a:lnTo>
                <a:lnTo>
                  <a:pt x="10668" y="109728"/>
                </a:lnTo>
                <a:lnTo>
                  <a:pt x="13716" y="108204"/>
                </a:lnTo>
                <a:lnTo>
                  <a:pt x="14782" y="108204"/>
                </a:lnTo>
                <a:lnTo>
                  <a:pt x="11125" y="96012"/>
                </a:lnTo>
                <a:lnTo>
                  <a:pt x="6096" y="96012"/>
                </a:lnTo>
                <a:lnTo>
                  <a:pt x="10520" y="94537"/>
                </a:lnTo>
                <a:lnTo>
                  <a:pt x="9144" y="80772"/>
                </a:lnTo>
                <a:lnTo>
                  <a:pt x="10668" y="65532"/>
                </a:lnTo>
                <a:lnTo>
                  <a:pt x="14782" y="51816"/>
                </a:lnTo>
                <a:lnTo>
                  <a:pt x="13716" y="51816"/>
                </a:lnTo>
                <a:lnTo>
                  <a:pt x="10668" y="50292"/>
                </a:lnTo>
                <a:lnTo>
                  <a:pt x="14668" y="50292"/>
                </a:lnTo>
                <a:lnTo>
                  <a:pt x="21336" y="39624"/>
                </a:lnTo>
                <a:lnTo>
                  <a:pt x="29173" y="30480"/>
                </a:lnTo>
                <a:lnTo>
                  <a:pt x="28956" y="30480"/>
                </a:lnTo>
                <a:lnTo>
                  <a:pt x="25908" y="25908"/>
                </a:lnTo>
                <a:lnTo>
                  <a:pt x="33528" y="25908"/>
                </a:lnTo>
                <a:lnTo>
                  <a:pt x="39624" y="19812"/>
                </a:lnTo>
                <a:lnTo>
                  <a:pt x="53340" y="13716"/>
                </a:lnTo>
                <a:lnTo>
                  <a:pt x="51816" y="13716"/>
                </a:lnTo>
                <a:lnTo>
                  <a:pt x="50292" y="9144"/>
                </a:lnTo>
                <a:lnTo>
                  <a:pt x="80772" y="9144"/>
                </a:lnTo>
                <a:lnTo>
                  <a:pt x="79248" y="7620"/>
                </a:lnTo>
                <a:lnTo>
                  <a:pt x="77724" y="7620"/>
                </a:lnTo>
                <a:lnTo>
                  <a:pt x="76200" y="6096"/>
                </a:lnTo>
                <a:lnTo>
                  <a:pt x="76200" y="1524"/>
                </a:lnTo>
                <a:lnTo>
                  <a:pt x="77554" y="169"/>
                </a:lnTo>
                <a:close/>
              </a:path>
              <a:path w="161925" h="161925">
                <a:moveTo>
                  <a:pt x="96012" y="150876"/>
                </a:moveTo>
                <a:lnTo>
                  <a:pt x="94537" y="151023"/>
                </a:lnTo>
                <a:lnTo>
                  <a:pt x="96012" y="155448"/>
                </a:lnTo>
                <a:lnTo>
                  <a:pt x="96012" y="150876"/>
                </a:lnTo>
                <a:close/>
              </a:path>
              <a:path w="161925" h="161925">
                <a:moveTo>
                  <a:pt x="127000" y="146304"/>
                </a:moveTo>
                <a:lnTo>
                  <a:pt x="109728" y="146304"/>
                </a:lnTo>
                <a:lnTo>
                  <a:pt x="109728" y="150876"/>
                </a:lnTo>
                <a:lnTo>
                  <a:pt x="96012" y="150876"/>
                </a:lnTo>
                <a:lnTo>
                  <a:pt x="96012" y="155448"/>
                </a:lnTo>
                <a:lnTo>
                  <a:pt x="111252" y="155448"/>
                </a:lnTo>
                <a:lnTo>
                  <a:pt x="112776" y="153924"/>
                </a:lnTo>
                <a:lnTo>
                  <a:pt x="124968" y="147828"/>
                </a:lnTo>
                <a:lnTo>
                  <a:pt x="127000" y="146304"/>
                </a:lnTo>
                <a:close/>
              </a:path>
              <a:path w="161925" h="161925">
                <a:moveTo>
                  <a:pt x="94537" y="151023"/>
                </a:moveTo>
                <a:lnTo>
                  <a:pt x="80772" y="152400"/>
                </a:lnTo>
                <a:lnTo>
                  <a:pt x="94996" y="152400"/>
                </a:lnTo>
                <a:lnTo>
                  <a:pt x="94537" y="151023"/>
                </a:lnTo>
                <a:close/>
              </a:path>
              <a:path w="161925" h="161925">
                <a:moveTo>
                  <a:pt x="108342" y="146719"/>
                </a:moveTo>
                <a:lnTo>
                  <a:pt x="94488" y="150876"/>
                </a:lnTo>
                <a:lnTo>
                  <a:pt x="94537" y="151023"/>
                </a:lnTo>
                <a:lnTo>
                  <a:pt x="96012" y="150876"/>
                </a:lnTo>
                <a:lnTo>
                  <a:pt x="109728" y="150876"/>
                </a:lnTo>
                <a:lnTo>
                  <a:pt x="108342" y="146719"/>
                </a:lnTo>
                <a:close/>
              </a:path>
              <a:path w="161925" h="161925">
                <a:moveTo>
                  <a:pt x="51816" y="146304"/>
                </a:moveTo>
                <a:lnTo>
                  <a:pt x="50292" y="150876"/>
                </a:lnTo>
                <a:lnTo>
                  <a:pt x="53062" y="146719"/>
                </a:lnTo>
                <a:lnTo>
                  <a:pt x="51816" y="146304"/>
                </a:lnTo>
                <a:close/>
              </a:path>
              <a:path w="161925" h="161925">
                <a:moveTo>
                  <a:pt x="53062" y="146719"/>
                </a:moveTo>
                <a:lnTo>
                  <a:pt x="50292" y="150876"/>
                </a:lnTo>
                <a:lnTo>
                  <a:pt x="65532" y="150876"/>
                </a:lnTo>
                <a:lnTo>
                  <a:pt x="53062" y="146719"/>
                </a:lnTo>
                <a:close/>
              </a:path>
              <a:path w="161925" h="161925">
                <a:moveTo>
                  <a:pt x="109728" y="146304"/>
                </a:moveTo>
                <a:lnTo>
                  <a:pt x="108342" y="146719"/>
                </a:lnTo>
                <a:lnTo>
                  <a:pt x="109728" y="150876"/>
                </a:lnTo>
                <a:lnTo>
                  <a:pt x="109728" y="146304"/>
                </a:lnTo>
                <a:close/>
              </a:path>
              <a:path w="161925" h="161925">
                <a:moveTo>
                  <a:pt x="53340" y="146304"/>
                </a:moveTo>
                <a:lnTo>
                  <a:pt x="51816" y="146304"/>
                </a:lnTo>
                <a:lnTo>
                  <a:pt x="53062" y="146719"/>
                </a:lnTo>
                <a:lnTo>
                  <a:pt x="53340" y="146304"/>
                </a:lnTo>
                <a:close/>
              </a:path>
              <a:path w="161925" h="161925">
                <a:moveTo>
                  <a:pt x="131717" y="131717"/>
                </a:moveTo>
                <a:lnTo>
                  <a:pt x="120396" y="140208"/>
                </a:lnTo>
                <a:lnTo>
                  <a:pt x="108204" y="146304"/>
                </a:lnTo>
                <a:lnTo>
                  <a:pt x="108342" y="146719"/>
                </a:lnTo>
                <a:lnTo>
                  <a:pt x="109728" y="146304"/>
                </a:lnTo>
                <a:lnTo>
                  <a:pt x="127000" y="146304"/>
                </a:lnTo>
                <a:lnTo>
                  <a:pt x="137160" y="138684"/>
                </a:lnTo>
                <a:lnTo>
                  <a:pt x="138684" y="137160"/>
                </a:lnTo>
                <a:lnTo>
                  <a:pt x="140970" y="134112"/>
                </a:lnTo>
                <a:lnTo>
                  <a:pt x="134112" y="134112"/>
                </a:lnTo>
                <a:lnTo>
                  <a:pt x="131064" y="132588"/>
                </a:lnTo>
                <a:lnTo>
                  <a:pt x="131717" y="131717"/>
                </a:lnTo>
                <a:close/>
              </a:path>
              <a:path w="161925" h="161925">
                <a:moveTo>
                  <a:pt x="28956" y="131064"/>
                </a:moveTo>
                <a:lnTo>
                  <a:pt x="25908" y="134112"/>
                </a:lnTo>
                <a:lnTo>
                  <a:pt x="30480" y="132588"/>
                </a:lnTo>
                <a:lnTo>
                  <a:pt x="30022" y="131978"/>
                </a:lnTo>
                <a:lnTo>
                  <a:pt x="28956" y="131064"/>
                </a:lnTo>
                <a:close/>
              </a:path>
              <a:path w="161925" h="161925">
                <a:moveTo>
                  <a:pt x="30022" y="131978"/>
                </a:moveTo>
                <a:lnTo>
                  <a:pt x="30480" y="132588"/>
                </a:lnTo>
                <a:lnTo>
                  <a:pt x="25908" y="134112"/>
                </a:lnTo>
                <a:lnTo>
                  <a:pt x="32512" y="134112"/>
                </a:lnTo>
                <a:lnTo>
                  <a:pt x="30022" y="131978"/>
                </a:lnTo>
                <a:close/>
              </a:path>
              <a:path w="161925" h="161925">
                <a:moveTo>
                  <a:pt x="132588" y="131064"/>
                </a:moveTo>
                <a:lnTo>
                  <a:pt x="131717" y="131717"/>
                </a:lnTo>
                <a:lnTo>
                  <a:pt x="131064" y="132588"/>
                </a:lnTo>
                <a:lnTo>
                  <a:pt x="134112" y="134112"/>
                </a:lnTo>
                <a:lnTo>
                  <a:pt x="132588" y="131064"/>
                </a:lnTo>
                <a:close/>
              </a:path>
              <a:path w="161925" h="161925">
                <a:moveTo>
                  <a:pt x="143256" y="131064"/>
                </a:moveTo>
                <a:lnTo>
                  <a:pt x="132588" y="131064"/>
                </a:lnTo>
                <a:lnTo>
                  <a:pt x="134112" y="134112"/>
                </a:lnTo>
                <a:lnTo>
                  <a:pt x="140970" y="134112"/>
                </a:lnTo>
                <a:lnTo>
                  <a:pt x="143256" y="131064"/>
                </a:lnTo>
                <a:close/>
              </a:path>
              <a:path w="161925" h="161925">
                <a:moveTo>
                  <a:pt x="29337" y="131064"/>
                </a:moveTo>
                <a:lnTo>
                  <a:pt x="28956" y="131064"/>
                </a:lnTo>
                <a:lnTo>
                  <a:pt x="30022" y="131978"/>
                </a:lnTo>
                <a:lnTo>
                  <a:pt x="29337" y="131064"/>
                </a:lnTo>
                <a:close/>
              </a:path>
              <a:path w="161925" h="161925">
                <a:moveTo>
                  <a:pt x="146304" y="108204"/>
                </a:moveTo>
                <a:lnTo>
                  <a:pt x="140208" y="120396"/>
                </a:lnTo>
                <a:lnTo>
                  <a:pt x="131717" y="131717"/>
                </a:lnTo>
                <a:lnTo>
                  <a:pt x="132588" y="131064"/>
                </a:lnTo>
                <a:lnTo>
                  <a:pt x="143256" y="131064"/>
                </a:lnTo>
                <a:lnTo>
                  <a:pt x="147828" y="124968"/>
                </a:lnTo>
                <a:lnTo>
                  <a:pt x="153924" y="112776"/>
                </a:lnTo>
                <a:lnTo>
                  <a:pt x="155448" y="111252"/>
                </a:lnTo>
                <a:lnTo>
                  <a:pt x="155905" y="109728"/>
                </a:lnTo>
                <a:lnTo>
                  <a:pt x="146304" y="109728"/>
                </a:lnTo>
                <a:lnTo>
                  <a:pt x="146719" y="108342"/>
                </a:lnTo>
                <a:lnTo>
                  <a:pt x="146304" y="108204"/>
                </a:lnTo>
                <a:close/>
              </a:path>
              <a:path w="161925" h="161925">
                <a:moveTo>
                  <a:pt x="13716" y="108204"/>
                </a:moveTo>
                <a:lnTo>
                  <a:pt x="10668" y="109728"/>
                </a:lnTo>
                <a:lnTo>
                  <a:pt x="14668" y="109728"/>
                </a:lnTo>
                <a:lnTo>
                  <a:pt x="13716" y="108204"/>
                </a:lnTo>
                <a:close/>
              </a:path>
              <a:path w="161925" h="161925">
                <a:moveTo>
                  <a:pt x="14782" y="108204"/>
                </a:moveTo>
                <a:lnTo>
                  <a:pt x="13716" y="108204"/>
                </a:lnTo>
                <a:lnTo>
                  <a:pt x="14668" y="109728"/>
                </a:lnTo>
                <a:lnTo>
                  <a:pt x="15240" y="109728"/>
                </a:lnTo>
                <a:lnTo>
                  <a:pt x="14782" y="108204"/>
                </a:lnTo>
                <a:close/>
              </a:path>
              <a:path w="161925" h="161925">
                <a:moveTo>
                  <a:pt x="146719" y="108342"/>
                </a:moveTo>
                <a:lnTo>
                  <a:pt x="146304" y="109728"/>
                </a:lnTo>
                <a:lnTo>
                  <a:pt x="150876" y="109728"/>
                </a:lnTo>
                <a:lnTo>
                  <a:pt x="146719" y="108342"/>
                </a:lnTo>
                <a:close/>
              </a:path>
              <a:path w="161925" h="161925">
                <a:moveTo>
                  <a:pt x="150876" y="94488"/>
                </a:moveTo>
                <a:lnTo>
                  <a:pt x="146719" y="108342"/>
                </a:lnTo>
                <a:lnTo>
                  <a:pt x="150876" y="109728"/>
                </a:lnTo>
                <a:lnTo>
                  <a:pt x="155905" y="109728"/>
                </a:lnTo>
                <a:lnTo>
                  <a:pt x="160020" y="96012"/>
                </a:lnTo>
                <a:lnTo>
                  <a:pt x="150876" y="96012"/>
                </a:lnTo>
                <a:lnTo>
                  <a:pt x="151023" y="94537"/>
                </a:lnTo>
                <a:lnTo>
                  <a:pt x="150876" y="94488"/>
                </a:lnTo>
                <a:close/>
              </a:path>
              <a:path w="161925" h="161925">
                <a:moveTo>
                  <a:pt x="10520" y="94537"/>
                </a:moveTo>
                <a:lnTo>
                  <a:pt x="6096" y="96012"/>
                </a:lnTo>
                <a:lnTo>
                  <a:pt x="10668" y="96012"/>
                </a:lnTo>
                <a:lnTo>
                  <a:pt x="10520" y="94537"/>
                </a:lnTo>
                <a:close/>
              </a:path>
              <a:path w="161925" h="161925">
                <a:moveTo>
                  <a:pt x="10668" y="94488"/>
                </a:moveTo>
                <a:lnTo>
                  <a:pt x="10520" y="94537"/>
                </a:lnTo>
                <a:lnTo>
                  <a:pt x="10668" y="96012"/>
                </a:lnTo>
                <a:lnTo>
                  <a:pt x="11125" y="96012"/>
                </a:lnTo>
                <a:lnTo>
                  <a:pt x="10668" y="94488"/>
                </a:lnTo>
                <a:close/>
              </a:path>
              <a:path w="161925" h="161925">
                <a:moveTo>
                  <a:pt x="151023" y="94537"/>
                </a:moveTo>
                <a:lnTo>
                  <a:pt x="150876" y="96012"/>
                </a:lnTo>
                <a:lnTo>
                  <a:pt x="155448" y="96012"/>
                </a:lnTo>
                <a:lnTo>
                  <a:pt x="151023" y="94537"/>
                </a:lnTo>
                <a:close/>
              </a:path>
              <a:path w="161925" h="161925">
                <a:moveTo>
                  <a:pt x="155905" y="50292"/>
                </a:moveTo>
                <a:lnTo>
                  <a:pt x="150876" y="50292"/>
                </a:lnTo>
                <a:lnTo>
                  <a:pt x="146719" y="51677"/>
                </a:lnTo>
                <a:lnTo>
                  <a:pt x="150876" y="65532"/>
                </a:lnTo>
                <a:lnTo>
                  <a:pt x="152400" y="80772"/>
                </a:lnTo>
                <a:lnTo>
                  <a:pt x="151023" y="94537"/>
                </a:lnTo>
                <a:lnTo>
                  <a:pt x="155448" y="96012"/>
                </a:lnTo>
                <a:lnTo>
                  <a:pt x="160020" y="96012"/>
                </a:lnTo>
                <a:lnTo>
                  <a:pt x="160020" y="94488"/>
                </a:lnTo>
                <a:lnTo>
                  <a:pt x="161544" y="79248"/>
                </a:lnTo>
                <a:lnTo>
                  <a:pt x="160020" y="64008"/>
                </a:lnTo>
                <a:lnTo>
                  <a:pt x="155905" y="50292"/>
                </a:lnTo>
                <a:close/>
              </a:path>
              <a:path w="161925" h="161925">
                <a:moveTo>
                  <a:pt x="14668" y="50292"/>
                </a:moveTo>
                <a:lnTo>
                  <a:pt x="10668" y="50292"/>
                </a:lnTo>
                <a:lnTo>
                  <a:pt x="13716" y="51816"/>
                </a:lnTo>
                <a:lnTo>
                  <a:pt x="14668" y="50292"/>
                </a:lnTo>
                <a:close/>
              </a:path>
              <a:path w="161925" h="161925">
                <a:moveTo>
                  <a:pt x="15240" y="50292"/>
                </a:moveTo>
                <a:lnTo>
                  <a:pt x="14668" y="50292"/>
                </a:lnTo>
                <a:lnTo>
                  <a:pt x="13716" y="51816"/>
                </a:lnTo>
                <a:lnTo>
                  <a:pt x="14782" y="51816"/>
                </a:lnTo>
                <a:lnTo>
                  <a:pt x="15240" y="50292"/>
                </a:lnTo>
                <a:close/>
              </a:path>
              <a:path w="161925" h="161925">
                <a:moveTo>
                  <a:pt x="131717" y="29718"/>
                </a:moveTo>
                <a:lnTo>
                  <a:pt x="140208" y="39624"/>
                </a:lnTo>
                <a:lnTo>
                  <a:pt x="146304" y="51816"/>
                </a:lnTo>
                <a:lnTo>
                  <a:pt x="146719" y="51677"/>
                </a:lnTo>
                <a:lnTo>
                  <a:pt x="146304" y="50292"/>
                </a:lnTo>
                <a:lnTo>
                  <a:pt x="155905" y="50292"/>
                </a:lnTo>
                <a:lnTo>
                  <a:pt x="155448" y="48768"/>
                </a:lnTo>
                <a:lnTo>
                  <a:pt x="153924" y="47244"/>
                </a:lnTo>
                <a:lnTo>
                  <a:pt x="147828" y="35052"/>
                </a:lnTo>
                <a:lnTo>
                  <a:pt x="143909" y="30480"/>
                </a:lnTo>
                <a:lnTo>
                  <a:pt x="132588" y="30480"/>
                </a:lnTo>
                <a:lnTo>
                  <a:pt x="131717" y="29718"/>
                </a:lnTo>
                <a:close/>
              </a:path>
              <a:path w="161925" h="161925">
                <a:moveTo>
                  <a:pt x="150876" y="50292"/>
                </a:moveTo>
                <a:lnTo>
                  <a:pt x="146304" y="50292"/>
                </a:lnTo>
                <a:lnTo>
                  <a:pt x="146719" y="51677"/>
                </a:lnTo>
                <a:lnTo>
                  <a:pt x="150876" y="50292"/>
                </a:lnTo>
                <a:close/>
              </a:path>
              <a:path w="161925" h="161925">
                <a:moveTo>
                  <a:pt x="25908" y="25908"/>
                </a:moveTo>
                <a:lnTo>
                  <a:pt x="28956" y="30480"/>
                </a:lnTo>
                <a:lnTo>
                  <a:pt x="30480" y="28956"/>
                </a:lnTo>
                <a:lnTo>
                  <a:pt x="25908" y="25908"/>
                </a:lnTo>
                <a:close/>
              </a:path>
              <a:path w="161925" h="161925">
                <a:moveTo>
                  <a:pt x="30480" y="28956"/>
                </a:moveTo>
                <a:lnTo>
                  <a:pt x="28956" y="30480"/>
                </a:lnTo>
                <a:lnTo>
                  <a:pt x="29173" y="30480"/>
                </a:lnTo>
                <a:lnTo>
                  <a:pt x="30480" y="28956"/>
                </a:lnTo>
                <a:close/>
              </a:path>
              <a:path w="161925" h="161925">
                <a:moveTo>
                  <a:pt x="134112" y="25908"/>
                </a:moveTo>
                <a:lnTo>
                  <a:pt x="131064" y="28956"/>
                </a:lnTo>
                <a:lnTo>
                  <a:pt x="131717" y="29718"/>
                </a:lnTo>
                <a:lnTo>
                  <a:pt x="132588" y="30480"/>
                </a:lnTo>
                <a:lnTo>
                  <a:pt x="134112" y="25908"/>
                </a:lnTo>
                <a:close/>
              </a:path>
              <a:path w="161925" h="161925">
                <a:moveTo>
                  <a:pt x="139990" y="25908"/>
                </a:moveTo>
                <a:lnTo>
                  <a:pt x="134112" y="25908"/>
                </a:lnTo>
                <a:lnTo>
                  <a:pt x="132588" y="30480"/>
                </a:lnTo>
                <a:lnTo>
                  <a:pt x="143909" y="30480"/>
                </a:lnTo>
                <a:lnTo>
                  <a:pt x="139990" y="25908"/>
                </a:lnTo>
                <a:close/>
              </a:path>
              <a:path w="161925" h="161925">
                <a:moveTo>
                  <a:pt x="118872" y="9144"/>
                </a:moveTo>
                <a:lnTo>
                  <a:pt x="109728" y="9144"/>
                </a:lnTo>
                <a:lnTo>
                  <a:pt x="109728" y="13716"/>
                </a:lnTo>
                <a:lnTo>
                  <a:pt x="108204" y="13716"/>
                </a:lnTo>
                <a:lnTo>
                  <a:pt x="120396" y="19812"/>
                </a:lnTo>
                <a:lnTo>
                  <a:pt x="131717" y="29718"/>
                </a:lnTo>
                <a:lnTo>
                  <a:pt x="131064" y="28956"/>
                </a:lnTo>
                <a:lnTo>
                  <a:pt x="134112" y="25908"/>
                </a:lnTo>
                <a:lnTo>
                  <a:pt x="139990" y="25908"/>
                </a:lnTo>
                <a:lnTo>
                  <a:pt x="138684" y="24384"/>
                </a:lnTo>
                <a:lnTo>
                  <a:pt x="137160" y="22860"/>
                </a:lnTo>
                <a:lnTo>
                  <a:pt x="126709" y="13716"/>
                </a:lnTo>
                <a:lnTo>
                  <a:pt x="109728" y="13716"/>
                </a:lnTo>
                <a:lnTo>
                  <a:pt x="108299" y="13430"/>
                </a:lnTo>
                <a:lnTo>
                  <a:pt x="126383" y="13430"/>
                </a:lnTo>
                <a:lnTo>
                  <a:pt x="124968" y="12192"/>
                </a:lnTo>
                <a:lnTo>
                  <a:pt x="118872" y="9144"/>
                </a:lnTo>
                <a:close/>
              </a:path>
              <a:path w="161925" h="161925">
                <a:moveTo>
                  <a:pt x="33528" y="25908"/>
                </a:moveTo>
                <a:lnTo>
                  <a:pt x="25908" y="25908"/>
                </a:lnTo>
                <a:lnTo>
                  <a:pt x="30480" y="28956"/>
                </a:lnTo>
                <a:lnTo>
                  <a:pt x="33528" y="25908"/>
                </a:lnTo>
                <a:close/>
              </a:path>
              <a:path w="161925" h="161925">
                <a:moveTo>
                  <a:pt x="50292" y="9144"/>
                </a:moveTo>
                <a:lnTo>
                  <a:pt x="51816" y="13716"/>
                </a:lnTo>
                <a:lnTo>
                  <a:pt x="53143" y="13421"/>
                </a:lnTo>
                <a:lnTo>
                  <a:pt x="50292" y="9144"/>
                </a:lnTo>
                <a:close/>
              </a:path>
              <a:path w="161925" h="161925">
                <a:moveTo>
                  <a:pt x="53143" y="13421"/>
                </a:moveTo>
                <a:lnTo>
                  <a:pt x="51816" y="13716"/>
                </a:lnTo>
                <a:lnTo>
                  <a:pt x="53340" y="13716"/>
                </a:lnTo>
                <a:lnTo>
                  <a:pt x="53143" y="13421"/>
                </a:lnTo>
                <a:close/>
              </a:path>
              <a:path w="161925" h="161925">
                <a:moveTo>
                  <a:pt x="109728" y="9144"/>
                </a:moveTo>
                <a:lnTo>
                  <a:pt x="108299" y="13430"/>
                </a:lnTo>
                <a:lnTo>
                  <a:pt x="109728" y="13716"/>
                </a:lnTo>
                <a:lnTo>
                  <a:pt x="109728" y="9144"/>
                </a:lnTo>
                <a:close/>
              </a:path>
              <a:path w="161925" h="161925">
                <a:moveTo>
                  <a:pt x="112776" y="6096"/>
                </a:moveTo>
                <a:lnTo>
                  <a:pt x="96012" y="6096"/>
                </a:lnTo>
                <a:lnTo>
                  <a:pt x="96012" y="10668"/>
                </a:lnTo>
                <a:lnTo>
                  <a:pt x="94488" y="10668"/>
                </a:lnTo>
                <a:lnTo>
                  <a:pt x="108302" y="13421"/>
                </a:lnTo>
                <a:lnTo>
                  <a:pt x="109220" y="10668"/>
                </a:lnTo>
                <a:lnTo>
                  <a:pt x="96012" y="10668"/>
                </a:lnTo>
                <a:lnTo>
                  <a:pt x="94537" y="10520"/>
                </a:lnTo>
                <a:lnTo>
                  <a:pt x="109269" y="10520"/>
                </a:lnTo>
                <a:lnTo>
                  <a:pt x="109728" y="9144"/>
                </a:lnTo>
                <a:lnTo>
                  <a:pt x="118872" y="9144"/>
                </a:lnTo>
                <a:lnTo>
                  <a:pt x="112776" y="6096"/>
                </a:lnTo>
                <a:close/>
              </a:path>
              <a:path w="161925" h="161925">
                <a:moveTo>
                  <a:pt x="80772" y="9144"/>
                </a:moveTo>
                <a:lnTo>
                  <a:pt x="50292" y="9144"/>
                </a:lnTo>
                <a:lnTo>
                  <a:pt x="53143" y="13421"/>
                </a:lnTo>
                <a:lnTo>
                  <a:pt x="65532" y="10668"/>
                </a:lnTo>
                <a:lnTo>
                  <a:pt x="80772" y="9144"/>
                </a:lnTo>
                <a:close/>
              </a:path>
              <a:path w="161925" h="161925">
                <a:moveTo>
                  <a:pt x="96012" y="6096"/>
                </a:moveTo>
                <a:lnTo>
                  <a:pt x="94537" y="10520"/>
                </a:lnTo>
                <a:lnTo>
                  <a:pt x="96012" y="10668"/>
                </a:lnTo>
                <a:lnTo>
                  <a:pt x="96012" y="6096"/>
                </a:lnTo>
                <a:close/>
              </a:path>
              <a:path w="161925" h="161925">
                <a:moveTo>
                  <a:pt x="82634" y="338"/>
                </a:moveTo>
                <a:lnTo>
                  <a:pt x="83820" y="1524"/>
                </a:lnTo>
                <a:lnTo>
                  <a:pt x="83820" y="6096"/>
                </a:lnTo>
                <a:lnTo>
                  <a:pt x="80772" y="9144"/>
                </a:lnTo>
                <a:lnTo>
                  <a:pt x="94537" y="10520"/>
                </a:lnTo>
                <a:lnTo>
                  <a:pt x="96012" y="6096"/>
                </a:lnTo>
                <a:lnTo>
                  <a:pt x="112776" y="6096"/>
                </a:lnTo>
                <a:lnTo>
                  <a:pt x="111252" y="4572"/>
                </a:lnTo>
                <a:lnTo>
                  <a:pt x="96012" y="1524"/>
                </a:lnTo>
                <a:lnTo>
                  <a:pt x="94488" y="1524"/>
                </a:lnTo>
                <a:lnTo>
                  <a:pt x="82634" y="338"/>
                </a:lnTo>
                <a:close/>
              </a:path>
              <a:path w="161925" h="161925">
                <a:moveTo>
                  <a:pt x="79248" y="0"/>
                </a:moveTo>
                <a:lnTo>
                  <a:pt x="77554" y="169"/>
                </a:lnTo>
                <a:lnTo>
                  <a:pt x="76200" y="1524"/>
                </a:lnTo>
                <a:lnTo>
                  <a:pt x="76200" y="6096"/>
                </a:lnTo>
                <a:lnTo>
                  <a:pt x="77724" y="7620"/>
                </a:lnTo>
                <a:lnTo>
                  <a:pt x="79248" y="7620"/>
                </a:lnTo>
                <a:lnTo>
                  <a:pt x="80772" y="9144"/>
                </a:lnTo>
                <a:lnTo>
                  <a:pt x="83820" y="6096"/>
                </a:lnTo>
                <a:lnTo>
                  <a:pt x="83820" y="1524"/>
                </a:lnTo>
                <a:lnTo>
                  <a:pt x="82634" y="338"/>
                </a:lnTo>
                <a:lnTo>
                  <a:pt x="79248" y="0"/>
                </a:lnTo>
                <a:close/>
              </a:path>
              <a:path w="161925" h="161925">
                <a:moveTo>
                  <a:pt x="82296" y="0"/>
                </a:moveTo>
                <a:lnTo>
                  <a:pt x="79248" y="0"/>
                </a:lnTo>
                <a:lnTo>
                  <a:pt x="82634" y="338"/>
                </a:lnTo>
                <a:lnTo>
                  <a:pt x="82296" y="0"/>
                </a:lnTo>
                <a:close/>
              </a:path>
              <a:path w="161925" h="161925">
                <a:moveTo>
                  <a:pt x="79248" y="0"/>
                </a:moveTo>
                <a:lnTo>
                  <a:pt x="77724" y="0"/>
                </a:lnTo>
                <a:lnTo>
                  <a:pt x="77554" y="169"/>
                </a:lnTo>
                <a:lnTo>
                  <a:pt x="79248" y="0"/>
                </a:lnTo>
                <a:close/>
              </a:path>
            </a:pathLst>
          </a:custGeom>
          <a:solidFill>
            <a:srgbClr val="000000"/>
          </a:solidFill>
        </p:spPr>
        <p:txBody>
          <a:bodyPr wrap="square" lIns="0" tIns="0" rIns="0" bIns="0" rtlCol="0"/>
          <a:lstStyle/>
          <a:p/>
        </p:txBody>
      </p:sp>
      <p:sp>
        <p:nvSpPr>
          <p:cNvPr id="24" name="object 24"/>
          <p:cNvSpPr/>
          <p:nvPr/>
        </p:nvSpPr>
        <p:spPr>
          <a:xfrm>
            <a:off x="3299586" y="6964591"/>
            <a:ext cx="152400" cy="152400"/>
          </a:xfrm>
          <a:custGeom>
            <a:avLst/>
            <a:gdLst/>
            <a:ahLst/>
            <a:cxnLst/>
            <a:rect l="l" t="t" r="r" b="b"/>
            <a:pathLst>
              <a:path w="152400" h="152400">
                <a:moveTo>
                  <a:pt x="76200" y="0"/>
                </a:moveTo>
                <a:lnTo>
                  <a:pt x="46934" y="6119"/>
                </a:lnTo>
                <a:lnTo>
                  <a:pt x="22669" y="22669"/>
                </a:lnTo>
                <a:lnTo>
                  <a:pt x="6119" y="46934"/>
                </a:lnTo>
                <a:lnTo>
                  <a:pt x="0" y="76199"/>
                </a:lnTo>
                <a:lnTo>
                  <a:pt x="6119" y="106108"/>
                </a:lnTo>
                <a:lnTo>
                  <a:pt x="22669" y="130301"/>
                </a:lnTo>
                <a:lnTo>
                  <a:pt x="46934" y="146494"/>
                </a:lnTo>
                <a:lnTo>
                  <a:pt x="76200" y="152399"/>
                </a:lnTo>
                <a:lnTo>
                  <a:pt x="106108" y="146494"/>
                </a:lnTo>
                <a:lnTo>
                  <a:pt x="130302" y="130301"/>
                </a:lnTo>
                <a:lnTo>
                  <a:pt x="146494" y="106108"/>
                </a:lnTo>
                <a:lnTo>
                  <a:pt x="152400" y="76199"/>
                </a:lnTo>
                <a:lnTo>
                  <a:pt x="146494" y="46934"/>
                </a:lnTo>
                <a:lnTo>
                  <a:pt x="130302" y="22669"/>
                </a:lnTo>
                <a:lnTo>
                  <a:pt x="106108" y="6119"/>
                </a:lnTo>
                <a:lnTo>
                  <a:pt x="76200" y="0"/>
                </a:lnTo>
                <a:close/>
              </a:path>
            </a:pathLst>
          </a:custGeom>
          <a:solidFill>
            <a:srgbClr val="000000"/>
          </a:solidFill>
        </p:spPr>
        <p:txBody>
          <a:bodyPr wrap="square" lIns="0" tIns="0" rIns="0" bIns="0" rtlCol="0"/>
          <a:lstStyle/>
          <a:p/>
        </p:txBody>
      </p:sp>
      <p:sp>
        <p:nvSpPr>
          <p:cNvPr id="25" name="object 25"/>
          <p:cNvSpPr/>
          <p:nvPr/>
        </p:nvSpPr>
        <p:spPr>
          <a:xfrm>
            <a:off x="3295015" y="6960019"/>
            <a:ext cx="161925" cy="161925"/>
          </a:xfrm>
          <a:custGeom>
            <a:avLst/>
            <a:gdLst/>
            <a:ahLst/>
            <a:cxnLst/>
            <a:rect l="l" t="t" r="r" b="b"/>
            <a:pathLst>
              <a:path w="161925" h="161925">
                <a:moveTo>
                  <a:pt x="77554" y="169"/>
                </a:moveTo>
                <a:lnTo>
                  <a:pt x="64008" y="1523"/>
                </a:lnTo>
                <a:lnTo>
                  <a:pt x="50292" y="6095"/>
                </a:lnTo>
                <a:lnTo>
                  <a:pt x="48768" y="6095"/>
                </a:lnTo>
                <a:lnTo>
                  <a:pt x="13716" y="35051"/>
                </a:lnTo>
                <a:lnTo>
                  <a:pt x="6096" y="48767"/>
                </a:lnTo>
                <a:lnTo>
                  <a:pt x="6096" y="50291"/>
                </a:lnTo>
                <a:lnTo>
                  <a:pt x="1524" y="64007"/>
                </a:lnTo>
                <a:lnTo>
                  <a:pt x="0" y="79247"/>
                </a:lnTo>
                <a:lnTo>
                  <a:pt x="1524" y="94487"/>
                </a:lnTo>
                <a:lnTo>
                  <a:pt x="1524" y="96011"/>
                </a:lnTo>
                <a:lnTo>
                  <a:pt x="6096" y="111251"/>
                </a:lnTo>
                <a:lnTo>
                  <a:pt x="6096" y="112775"/>
                </a:lnTo>
                <a:lnTo>
                  <a:pt x="13716" y="124967"/>
                </a:lnTo>
                <a:lnTo>
                  <a:pt x="22860" y="137159"/>
                </a:lnTo>
                <a:lnTo>
                  <a:pt x="24384" y="138683"/>
                </a:lnTo>
                <a:lnTo>
                  <a:pt x="35052" y="147827"/>
                </a:lnTo>
                <a:lnTo>
                  <a:pt x="48768" y="153923"/>
                </a:lnTo>
                <a:lnTo>
                  <a:pt x="50292" y="155447"/>
                </a:lnTo>
                <a:lnTo>
                  <a:pt x="64008" y="160019"/>
                </a:lnTo>
                <a:lnTo>
                  <a:pt x="79248" y="161543"/>
                </a:lnTo>
                <a:lnTo>
                  <a:pt x="94488" y="160019"/>
                </a:lnTo>
                <a:lnTo>
                  <a:pt x="96012" y="160019"/>
                </a:lnTo>
                <a:lnTo>
                  <a:pt x="111252" y="155447"/>
                </a:lnTo>
                <a:lnTo>
                  <a:pt x="96012" y="155447"/>
                </a:lnTo>
                <a:lnTo>
                  <a:pt x="94996" y="152399"/>
                </a:lnTo>
                <a:lnTo>
                  <a:pt x="80772" y="152399"/>
                </a:lnTo>
                <a:lnTo>
                  <a:pt x="65532" y="150875"/>
                </a:lnTo>
                <a:lnTo>
                  <a:pt x="50292" y="150875"/>
                </a:lnTo>
                <a:lnTo>
                  <a:pt x="51816" y="146303"/>
                </a:lnTo>
                <a:lnTo>
                  <a:pt x="53340" y="146303"/>
                </a:lnTo>
                <a:lnTo>
                  <a:pt x="39624" y="140207"/>
                </a:lnTo>
                <a:lnTo>
                  <a:pt x="32512" y="134111"/>
                </a:lnTo>
                <a:lnTo>
                  <a:pt x="25908" y="134111"/>
                </a:lnTo>
                <a:lnTo>
                  <a:pt x="28956" y="131063"/>
                </a:lnTo>
                <a:lnTo>
                  <a:pt x="29337" y="131063"/>
                </a:lnTo>
                <a:lnTo>
                  <a:pt x="21336" y="120395"/>
                </a:lnTo>
                <a:lnTo>
                  <a:pt x="14668" y="109727"/>
                </a:lnTo>
                <a:lnTo>
                  <a:pt x="10668" y="109727"/>
                </a:lnTo>
                <a:lnTo>
                  <a:pt x="13716" y="108203"/>
                </a:lnTo>
                <a:lnTo>
                  <a:pt x="14782" y="108203"/>
                </a:lnTo>
                <a:lnTo>
                  <a:pt x="11125" y="96011"/>
                </a:lnTo>
                <a:lnTo>
                  <a:pt x="6096" y="96011"/>
                </a:lnTo>
                <a:lnTo>
                  <a:pt x="10520" y="94537"/>
                </a:lnTo>
                <a:lnTo>
                  <a:pt x="9144" y="80771"/>
                </a:lnTo>
                <a:lnTo>
                  <a:pt x="10668" y="65531"/>
                </a:lnTo>
                <a:lnTo>
                  <a:pt x="14732" y="53339"/>
                </a:lnTo>
                <a:lnTo>
                  <a:pt x="13716" y="53339"/>
                </a:lnTo>
                <a:lnTo>
                  <a:pt x="10668" y="50291"/>
                </a:lnTo>
                <a:lnTo>
                  <a:pt x="15409" y="50291"/>
                </a:lnTo>
                <a:lnTo>
                  <a:pt x="21336" y="39623"/>
                </a:lnTo>
                <a:lnTo>
                  <a:pt x="29173" y="30479"/>
                </a:lnTo>
                <a:lnTo>
                  <a:pt x="28956" y="30479"/>
                </a:lnTo>
                <a:lnTo>
                  <a:pt x="25908" y="25907"/>
                </a:lnTo>
                <a:lnTo>
                  <a:pt x="34290" y="25907"/>
                </a:lnTo>
                <a:lnTo>
                  <a:pt x="39624" y="21335"/>
                </a:lnTo>
                <a:lnTo>
                  <a:pt x="51625" y="14668"/>
                </a:lnTo>
                <a:lnTo>
                  <a:pt x="50292" y="10667"/>
                </a:lnTo>
                <a:lnTo>
                  <a:pt x="65532" y="10667"/>
                </a:lnTo>
                <a:lnTo>
                  <a:pt x="80772" y="9143"/>
                </a:lnTo>
                <a:lnTo>
                  <a:pt x="79248" y="7619"/>
                </a:lnTo>
                <a:lnTo>
                  <a:pt x="77724" y="7619"/>
                </a:lnTo>
                <a:lnTo>
                  <a:pt x="76200" y="6095"/>
                </a:lnTo>
                <a:lnTo>
                  <a:pt x="76200" y="1523"/>
                </a:lnTo>
                <a:lnTo>
                  <a:pt x="77554" y="169"/>
                </a:lnTo>
                <a:close/>
              </a:path>
              <a:path w="161925" h="161925">
                <a:moveTo>
                  <a:pt x="96012" y="150875"/>
                </a:moveTo>
                <a:lnTo>
                  <a:pt x="94537" y="151023"/>
                </a:lnTo>
                <a:lnTo>
                  <a:pt x="96012" y="155447"/>
                </a:lnTo>
                <a:lnTo>
                  <a:pt x="96012" y="150875"/>
                </a:lnTo>
                <a:close/>
              </a:path>
              <a:path w="161925" h="161925">
                <a:moveTo>
                  <a:pt x="127000" y="146303"/>
                </a:moveTo>
                <a:lnTo>
                  <a:pt x="109728" y="146303"/>
                </a:lnTo>
                <a:lnTo>
                  <a:pt x="109728" y="150875"/>
                </a:lnTo>
                <a:lnTo>
                  <a:pt x="96012" y="150875"/>
                </a:lnTo>
                <a:lnTo>
                  <a:pt x="96012" y="155447"/>
                </a:lnTo>
                <a:lnTo>
                  <a:pt x="111252" y="155447"/>
                </a:lnTo>
                <a:lnTo>
                  <a:pt x="112776" y="153923"/>
                </a:lnTo>
                <a:lnTo>
                  <a:pt x="124968" y="147827"/>
                </a:lnTo>
                <a:lnTo>
                  <a:pt x="127000" y="146303"/>
                </a:lnTo>
                <a:close/>
              </a:path>
              <a:path w="161925" h="161925">
                <a:moveTo>
                  <a:pt x="94537" y="151023"/>
                </a:moveTo>
                <a:lnTo>
                  <a:pt x="80772" y="152399"/>
                </a:lnTo>
                <a:lnTo>
                  <a:pt x="94996" y="152399"/>
                </a:lnTo>
                <a:lnTo>
                  <a:pt x="94537" y="151023"/>
                </a:lnTo>
                <a:close/>
              </a:path>
              <a:path w="161925" h="161925">
                <a:moveTo>
                  <a:pt x="108342" y="146719"/>
                </a:moveTo>
                <a:lnTo>
                  <a:pt x="94488" y="150875"/>
                </a:lnTo>
                <a:lnTo>
                  <a:pt x="94537" y="151023"/>
                </a:lnTo>
                <a:lnTo>
                  <a:pt x="96012" y="150875"/>
                </a:lnTo>
                <a:lnTo>
                  <a:pt x="109728" y="150875"/>
                </a:lnTo>
                <a:lnTo>
                  <a:pt x="108342" y="146719"/>
                </a:lnTo>
                <a:close/>
              </a:path>
              <a:path w="161925" h="161925">
                <a:moveTo>
                  <a:pt x="51816" y="146303"/>
                </a:moveTo>
                <a:lnTo>
                  <a:pt x="50292" y="150875"/>
                </a:lnTo>
                <a:lnTo>
                  <a:pt x="53062" y="146719"/>
                </a:lnTo>
                <a:lnTo>
                  <a:pt x="51816" y="146303"/>
                </a:lnTo>
                <a:close/>
              </a:path>
              <a:path w="161925" h="161925">
                <a:moveTo>
                  <a:pt x="53062" y="146719"/>
                </a:moveTo>
                <a:lnTo>
                  <a:pt x="50292" y="150875"/>
                </a:lnTo>
                <a:lnTo>
                  <a:pt x="65532" y="150875"/>
                </a:lnTo>
                <a:lnTo>
                  <a:pt x="53062" y="146719"/>
                </a:lnTo>
                <a:close/>
              </a:path>
              <a:path w="161925" h="161925">
                <a:moveTo>
                  <a:pt x="109728" y="146303"/>
                </a:moveTo>
                <a:lnTo>
                  <a:pt x="108342" y="146719"/>
                </a:lnTo>
                <a:lnTo>
                  <a:pt x="109728" y="150875"/>
                </a:lnTo>
                <a:lnTo>
                  <a:pt x="109728" y="146303"/>
                </a:lnTo>
                <a:close/>
              </a:path>
              <a:path w="161925" h="161925">
                <a:moveTo>
                  <a:pt x="53340" y="146303"/>
                </a:moveTo>
                <a:lnTo>
                  <a:pt x="51816" y="146303"/>
                </a:lnTo>
                <a:lnTo>
                  <a:pt x="53062" y="146719"/>
                </a:lnTo>
                <a:lnTo>
                  <a:pt x="53340" y="146303"/>
                </a:lnTo>
                <a:close/>
              </a:path>
              <a:path w="161925" h="161925">
                <a:moveTo>
                  <a:pt x="131717" y="131717"/>
                </a:moveTo>
                <a:lnTo>
                  <a:pt x="120396" y="140207"/>
                </a:lnTo>
                <a:lnTo>
                  <a:pt x="108204" y="146303"/>
                </a:lnTo>
                <a:lnTo>
                  <a:pt x="108342" y="146719"/>
                </a:lnTo>
                <a:lnTo>
                  <a:pt x="109728" y="146303"/>
                </a:lnTo>
                <a:lnTo>
                  <a:pt x="127000" y="146303"/>
                </a:lnTo>
                <a:lnTo>
                  <a:pt x="137160" y="138683"/>
                </a:lnTo>
                <a:lnTo>
                  <a:pt x="138684" y="137159"/>
                </a:lnTo>
                <a:lnTo>
                  <a:pt x="140970" y="134111"/>
                </a:lnTo>
                <a:lnTo>
                  <a:pt x="134112" y="134111"/>
                </a:lnTo>
                <a:lnTo>
                  <a:pt x="131064" y="132587"/>
                </a:lnTo>
                <a:lnTo>
                  <a:pt x="131717" y="131717"/>
                </a:lnTo>
                <a:close/>
              </a:path>
              <a:path w="161925" h="161925">
                <a:moveTo>
                  <a:pt x="28956" y="131063"/>
                </a:moveTo>
                <a:lnTo>
                  <a:pt x="25908" y="134111"/>
                </a:lnTo>
                <a:lnTo>
                  <a:pt x="30480" y="132587"/>
                </a:lnTo>
                <a:lnTo>
                  <a:pt x="30022" y="131978"/>
                </a:lnTo>
                <a:lnTo>
                  <a:pt x="28956" y="131063"/>
                </a:lnTo>
                <a:close/>
              </a:path>
              <a:path w="161925" h="161925">
                <a:moveTo>
                  <a:pt x="30022" y="131978"/>
                </a:moveTo>
                <a:lnTo>
                  <a:pt x="30480" y="132587"/>
                </a:lnTo>
                <a:lnTo>
                  <a:pt x="25908" y="134111"/>
                </a:lnTo>
                <a:lnTo>
                  <a:pt x="32512" y="134111"/>
                </a:lnTo>
                <a:lnTo>
                  <a:pt x="30022" y="131978"/>
                </a:lnTo>
                <a:close/>
              </a:path>
              <a:path w="161925" h="161925">
                <a:moveTo>
                  <a:pt x="132588" y="131063"/>
                </a:moveTo>
                <a:lnTo>
                  <a:pt x="131717" y="131717"/>
                </a:lnTo>
                <a:lnTo>
                  <a:pt x="131064" y="132587"/>
                </a:lnTo>
                <a:lnTo>
                  <a:pt x="134112" y="134111"/>
                </a:lnTo>
                <a:lnTo>
                  <a:pt x="132588" y="131063"/>
                </a:lnTo>
                <a:close/>
              </a:path>
              <a:path w="161925" h="161925">
                <a:moveTo>
                  <a:pt x="143256" y="131063"/>
                </a:moveTo>
                <a:lnTo>
                  <a:pt x="132588" y="131063"/>
                </a:lnTo>
                <a:lnTo>
                  <a:pt x="134112" y="134111"/>
                </a:lnTo>
                <a:lnTo>
                  <a:pt x="140970" y="134111"/>
                </a:lnTo>
                <a:lnTo>
                  <a:pt x="143256" y="131063"/>
                </a:lnTo>
                <a:close/>
              </a:path>
              <a:path w="161925" h="161925">
                <a:moveTo>
                  <a:pt x="29337" y="131063"/>
                </a:moveTo>
                <a:lnTo>
                  <a:pt x="28956" y="131063"/>
                </a:lnTo>
                <a:lnTo>
                  <a:pt x="30022" y="131978"/>
                </a:lnTo>
                <a:lnTo>
                  <a:pt x="29337" y="131063"/>
                </a:lnTo>
                <a:close/>
              </a:path>
              <a:path w="161925" h="161925">
                <a:moveTo>
                  <a:pt x="146304" y="108203"/>
                </a:moveTo>
                <a:lnTo>
                  <a:pt x="140208" y="120395"/>
                </a:lnTo>
                <a:lnTo>
                  <a:pt x="131717" y="131717"/>
                </a:lnTo>
                <a:lnTo>
                  <a:pt x="132588" y="131063"/>
                </a:lnTo>
                <a:lnTo>
                  <a:pt x="143256" y="131063"/>
                </a:lnTo>
                <a:lnTo>
                  <a:pt x="147828" y="124967"/>
                </a:lnTo>
                <a:lnTo>
                  <a:pt x="153924" y="112775"/>
                </a:lnTo>
                <a:lnTo>
                  <a:pt x="155448" y="111251"/>
                </a:lnTo>
                <a:lnTo>
                  <a:pt x="155905" y="109727"/>
                </a:lnTo>
                <a:lnTo>
                  <a:pt x="146304" y="109727"/>
                </a:lnTo>
                <a:lnTo>
                  <a:pt x="146719" y="108342"/>
                </a:lnTo>
                <a:lnTo>
                  <a:pt x="146304" y="108203"/>
                </a:lnTo>
                <a:close/>
              </a:path>
              <a:path w="161925" h="161925">
                <a:moveTo>
                  <a:pt x="13716" y="108203"/>
                </a:moveTo>
                <a:lnTo>
                  <a:pt x="10668" y="109727"/>
                </a:lnTo>
                <a:lnTo>
                  <a:pt x="14668" y="109727"/>
                </a:lnTo>
                <a:lnTo>
                  <a:pt x="13716" y="108203"/>
                </a:lnTo>
                <a:close/>
              </a:path>
              <a:path w="161925" h="161925">
                <a:moveTo>
                  <a:pt x="14782" y="108203"/>
                </a:moveTo>
                <a:lnTo>
                  <a:pt x="13716" y="108203"/>
                </a:lnTo>
                <a:lnTo>
                  <a:pt x="14668" y="109727"/>
                </a:lnTo>
                <a:lnTo>
                  <a:pt x="15240" y="109727"/>
                </a:lnTo>
                <a:lnTo>
                  <a:pt x="14782" y="108203"/>
                </a:lnTo>
                <a:close/>
              </a:path>
              <a:path w="161925" h="161925">
                <a:moveTo>
                  <a:pt x="146719" y="108342"/>
                </a:moveTo>
                <a:lnTo>
                  <a:pt x="146304" y="109727"/>
                </a:lnTo>
                <a:lnTo>
                  <a:pt x="150876" y="109727"/>
                </a:lnTo>
                <a:lnTo>
                  <a:pt x="146719" y="108342"/>
                </a:lnTo>
                <a:close/>
              </a:path>
              <a:path w="161925" h="161925">
                <a:moveTo>
                  <a:pt x="150876" y="94487"/>
                </a:moveTo>
                <a:lnTo>
                  <a:pt x="146719" y="108342"/>
                </a:lnTo>
                <a:lnTo>
                  <a:pt x="150876" y="109727"/>
                </a:lnTo>
                <a:lnTo>
                  <a:pt x="155905" y="109727"/>
                </a:lnTo>
                <a:lnTo>
                  <a:pt x="160020" y="96011"/>
                </a:lnTo>
                <a:lnTo>
                  <a:pt x="150876" y="96011"/>
                </a:lnTo>
                <a:lnTo>
                  <a:pt x="151023" y="94537"/>
                </a:lnTo>
                <a:lnTo>
                  <a:pt x="150876" y="94487"/>
                </a:lnTo>
                <a:close/>
              </a:path>
              <a:path w="161925" h="161925">
                <a:moveTo>
                  <a:pt x="10520" y="94537"/>
                </a:moveTo>
                <a:lnTo>
                  <a:pt x="6096" y="96011"/>
                </a:lnTo>
                <a:lnTo>
                  <a:pt x="10668" y="96011"/>
                </a:lnTo>
                <a:lnTo>
                  <a:pt x="10520" y="94537"/>
                </a:lnTo>
                <a:close/>
              </a:path>
              <a:path w="161925" h="161925">
                <a:moveTo>
                  <a:pt x="10668" y="94487"/>
                </a:moveTo>
                <a:lnTo>
                  <a:pt x="10520" y="94537"/>
                </a:lnTo>
                <a:lnTo>
                  <a:pt x="10668" y="96011"/>
                </a:lnTo>
                <a:lnTo>
                  <a:pt x="11125" y="96011"/>
                </a:lnTo>
                <a:lnTo>
                  <a:pt x="10668" y="94487"/>
                </a:lnTo>
                <a:close/>
              </a:path>
              <a:path w="161925" h="161925">
                <a:moveTo>
                  <a:pt x="151023" y="94537"/>
                </a:moveTo>
                <a:lnTo>
                  <a:pt x="150876" y="96011"/>
                </a:lnTo>
                <a:lnTo>
                  <a:pt x="155448" y="96011"/>
                </a:lnTo>
                <a:lnTo>
                  <a:pt x="151023" y="94537"/>
                </a:lnTo>
                <a:close/>
              </a:path>
              <a:path w="161925" h="161925">
                <a:moveTo>
                  <a:pt x="155448" y="50291"/>
                </a:moveTo>
                <a:lnTo>
                  <a:pt x="150876" y="50291"/>
                </a:lnTo>
                <a:lnTo>
                  <a:pt x="146719" y="53062"/>
                </a:lnTo>
                <a:lnTo>
                  <a:pt x="150876" y="65531"/>
                </a:lnTo>
                <a:lnTo>
                  <a:pt x="152400" y="80771"/>
                </a:lnTo>
                <a:lnTo>
                  <a:pt x="151023" y="94537"/>
                </a:lnTo>
                <a:lnTo>
                  <a:pt x="155448" y="96011"/>
                </a:lnTo>
                <a:lnTo>
                  <a:pt x="160020" y="96011"/>
                </a:lnTo>
                <a:lnTo>
                  <a:pt x="160020" y="94487"/>
                </a:lnTo>
                <a:lnTo>
                  <a:pt x="161544" y="79247"/>
                </a:lnTo>
                <a:lnTo>
                  <a:pt x="160020" y="64007"/>
                </a:lnTo>
                <a:lnTo>
                  <a:pt x="155448" y="50291"/>
                </a:lnTo>
                <a:close/>
              </a:path>
              <a:path w="161925" h="161925">
                <a:moveTo>
                  <a:pt x="10668" y="50291"/>
                </a:moveTo>
                <a:lnTo>
                  <a:pt x="13716" y="53339"/>
                </a:lnTo>
                <a:lnTo>
                  <a:pt x="14668" y="51625"/>
                </a:lnTo>
                <a:lnTo>
                  <a:pt x="10668" y="50291"/>
                </a:lnTo>
                <a:close/>
              </a:path>
              <a:path w="161925" h="161925">
                <a:moveTo>
                  <a:pt x="14668" y="51625"/>
                </a:moveTo>
                <a:lnTo>
                  <a:pt x="13716" y="53339"/>
                </a:lnTo>
                <a:lnTo>
                  <a:pt x="14732" y="53339"/>
                </a:lnTo>
                <a:lnTo>
                  <a:pt x="15240" y="51815"/>
                </a:lnTo>
                <a:lnTo>
                  <a:pt x="14668" y="51625"/>
                </a:lnTo>
                <a:close/>
              </a:path>
              <a:path w="161925" h="161925">
                <a:moveTo>
                  <a:pt x="131978" y="30022"/>
                </a:moveTo>
                <a:lnTo>
                  <a:pt x="140208" y="39623"/>
                </a:lnTo>
                <a:lnTo>
                  <a:pt x="146304" y="53339"/>
                </a:lnTo>
                <a:lnTo>
                  <a:pt x="146719" y="53062"/>
                </a:lnTo>
                <a:lnTo>
                  <a:pt x="146304" y="51815"/>
                </a:lnTo>
                <a:lnTo>
                  <a:pt x="150876" y="50291"/>
                </a:lnTo>
                <a:lnTo>
                  <a:pt x="155448" y="50291"/>
                </a:lnTo>
                <a:lnTo>
                  <a:pt x="153924" y="48767"/>
                </a:lnTo>
                <a:lnTo>
                  <a:pt x="147828" y="35051"/>
                </a:lnTo>
                <a:lnTo>
                  <a:pt x="143909" y="30479"/>
                </a:lnTo>
                <a:lnTo>
                  <a:pt x="132588" y="30479"/>
                </a:lnTo>
                <a:lnTo>
                  <a:pt x="131978" y="30022"/>
                </a:lnTo>
                <a:close/>
              </a:path>
              <a:path w="161925" h="161925">
                <a:moveTo>
                  <a:pt x="150876" y="50291"/>
                </a:moveTo>
                <a:lnTo>
                  <a:pt x="146304" y="51815"/>
                </a:lnTo>
                <a:lnTo>
                  <a:pt x="146719" y="53062"/>
                </a:lnTo>
                <a:lnTo>
                  <a:pt x="150876" y="50291"/>
                </a:lnTo>
                <a:close/>
              </a:path>
              <a:path w="161925" h="161925">
                <a:moveTo>
                  <a:pt x="15409" y="50291"/>
                </a:moveTo>
                <a:lnTo>
                  <a:pt x="10668" y="50291"/>
                </a:lnTo>
                <a:lnTo>
                  <a:pt x="14668" y="51625"/>
                </a:lnTo>
                <a:lnTo>
                  <a:pt x="15409" y="50291"/>
                </a:lnTo>
                <a:close/>
              </a:path>
              <a:path w="161925" h="161925">
                <a:moveTo>
                  <a:pt x="25908" y="25907"/>
                </a:moveTo>
                <a:lnTo>
                  <a:pt x="28956" y="30479"/>
                </a:lnTo>
                <a:lnTo>
                  <a:pt x="29776" y="29776"/>
                </a:lnTo>
                <a:lnTo>
                  <a:pt x="30480" y="28955"/>
                </a:lnTo>
                <a:lnTo>
                  <a:pt x="25908" y="25907"/>
                </a:lnTo>
                <a:close/>
              </a:path>
              <a:path w="161925" h="161925">
                <a:moveTo>
                  <a:pt x="29776" y="29776"/>
                </a:moveTo>
                <a:lnTo>
                  <a:pt x="28956" y="30479"/>
                </a:lnTo>
                <a:lnTo>
                  <a:pt x="29173" y="30479"/>
                </a:lnTo>
                <a:lnTo>
                  <a:pt x="29776" y="29776"/>
                </a:lnTo>
                <a:close/>
              </a:path>
              <a:path w="161925" h="161925">
                <a:moveTo>
                  <a:pt x="134112" y="25907"/>
                </a:moveTo>
                <a:lnTo>
                  <a:pt x="131064" y="28955"/>
                </a:lnTo>
                <a:lnTo>
                  <a:pt x="131978" y="30022"/>
                </a:lnTo>
                <a:lnTo>
                  <a:pt x="132588" y="30479"/>
                </a:lnTo>
                <a:lnTo>
                  <a:pt x="134112" y="25907"/>
                </a:lnTo>
                <a:close/>
              </a:path>
              <a:path w="161925" h="161925">
                <a:moveTo>
                  <a:pt x="139990" y="25907"/>
                </a:moveTo>
                <a:lnTo>
                  <a:pt x="134112" y="25907"/>
                </a:lnTo>
                <a:lnTo>
                  <a:pt x="132588" y="30479"/>
                </a:lnTo>
                <a:lnTo>
                  <a:pt x="143909" y="30479"/>
                </a:lnTo>
                <a:lnTo>
                  <a:pt x="139990" y="25907"/>
                </a:lnTo>
                <a:close/>
              </a:path>
              <a:path w="161925" h="161925">
                <a:moveTo>
                  <a:pt x="112776" y="6095"/>
                </a:moveTo>
                <a:lnTo>
                  <a:pt x="96012" y="6095"/>
                </a:lnTo>
                <a:lnTo>
                  <a:pt x="96012" y="10667"/>
                </a:lnTo>
                <a:lnTo>
                  <a:pt x="109728" y="10667"/>
                </a:lnTo>
                <a:lnTo>
                  <a:pt x="109728" y="14668"/>
                </a:lnTo>
                <a:lnTo>
                  <a:pt x="120396" y="21335"/>
                </a:lnTo>
                <a:lnTo>
                  <a:pt x="131978" y="30022"/>
                </a:lnTo>
                <a:lnTo>
                  <a:pt x="131064" y="28955"/>
                </a:lnTo>
                <a:lnTo>
                  <a:pt x="134112" y="25907"/>
                </a:lnTo>
                <a:lnTo>
                  <a:pt x="139990" y="25907"/>
                </a:lnTo>
                <a:lnTo>
                  <a:pt x="138684" y="24383"/>
                </a:lnTo>
                <a:lnTo>
                  <a:pt x="137160" y="22859"/>
                </a:lnTo>
                <a:lnTo>
                  <a:pt x="124968" y="13715"/>
                </a:lnTo>
                <a:lnTo>
                  <a:pt x="112776" y="6095"/>
                </a:lnTo>
                <a:close/>
              </a:path>
              <a:path w="161925" h="161925">
                <a:moveTo>
                  <a:pt x="34290" y="25907"/>
                </a:moveTo>
                <a:lnTo>
                  <a:pt x="25908" y="25907"/>
                </a:lnTo>
                <a:lnTo>
                  <a:pt x="30480" y="28955"/>
                </a:lnTo>
                <a:lnTo>
                  <a:pt x="29776" y="29776"/>
                </a:lnTo>
                <a:lnTo>
                  <a:pt x="34290" y="25907"/>
                </a:lnTo>
                <a:close/>
              </a:path>
              <a:path w="161925" h="161925">
                <a:moveTo>
                  <a:pt x="65532" y="10667"/>
                </a:moveTo>
                <a:lnTo>
                  <a:pt x="50292" y="10667"/>
                </a:lnTo>
                <a:lnTo>
                  <a:pt x="53340" y="13715"/>
                </a:lnTo>
                <a:lnTo>
                  <a:pt x="51625" y="14668"/>
                </a:lnTo>
                <a:lnTo>
                  <a:pt x="51816" y="15239"/>
                </a:lnTo>
                <a:lnTo>
                  <a:pt x="65532" y="10667"/>
                </a:lnTo>
                <a:close/>
              </a:path>
              <a:path w="161925" h="161925">
                <a:moveTo>
                  <a:pt x="94537" y="10520"/>
                </a:moveTo>
                <a:lnTo>
                  <a:pt x="94488" y="10667"/>
                </a:lnTo>
                <a:lnTo>
                  <a:pt x="109728" y="15239"/>
                </a:lnTo>
                <a:lnTo>
                  <a:pt x="109728" y="14668"/>
                </a:lnTo>
                <a:lnTo>
                  <a:pt x="108204" y="13715"/>
                </a:lnTo>
                <a:lnTo>
                  <a:pt x="109728" y="10667"/>
                </a:lnTo>
                <a:lnTo>
                  <a:pt x="96012" y="10667"/>
                </a:lnTo>
                <a:lnTo>
                  <a:pt x="94537" y="10520"/>
                </a:lnTo>
                <a:close/>
              </a:path>
              <a:path w="161925" h="161925">
                <a:moveTo>
                  <a:pt x="50292" y="10667"/>
                </a:moveTo>
                <a:lnTo>
                  <a:pt x="51625" y="14668"/>
                </a:lnTo>
                <a:lnTo>
                  <a:pt x="53340" y="13715"/>
                </a:lnTo>
                <a:lnTo>
                  <a:pt x="50292" y="10667"/>
                </a:lnTo>
                <a:close/>
              </a:path>
              <a:path w="161925" h="161925">
                <a:moveTo>
                  <a:pt x="109728" y="10667"/>
                </a:moveTo>
                <a:lnTo>
                  <a:pt x="108204" y="13715"/>
                </a:lnTo>
                <a:lnTo>
                  <a:pt x="109728" y="14668"/>
                </a:lnTo>
                <a:lnTo>
                  <a:pt x="109728" y="10667"/>
                </a:lnTo>
                <a:close/>
              </a:path>
              <a:path w="161925" h="161925">
                <a:moveTo>
                  <a:pt x="96012" y="6095"/>
                </a:moveTo>
                <a:lnTo>
                  <a:pt x="94537" y="10520"/>
                </a:lnTo>
                <a:lnTo>
                  <a:pt x="96012" y="10667"/>
                </a:lnTo>
                <a:lnTo>
                  <a:pt x="96012" y="6095"/>
                </a:lnTo>
                <a:close/>
              </a:path>
              <a:path w="161925" h="161925">
                <a:moveTo>
                  <a:pt x="82634" y="338"/>
                </a:moveTo>
                <a:lnTo>
                  <a:pt x="83820" y="1523"/>
                </a:lnTo>
                <a:lnTo>
                  <a:pt x="83820" y="6095"/>
                </a:lnTo>
                <a:lnTo>
                  <a:pt x="80772" y="9143"/>
                </a:lnTo>
                <a:lnTo>
                  <a:pt x="94537" y="10520"/>
                </a:lnTo>
                <a:lnTo>
                  <a:pt x="96012" y="6095"/>
                </a:lnTo>
                <a:lnTo>
                  <a:pt x="111252" y="6095"/>
                </a:lnTo>
                <a:lnTo>
                  <a:pt x="96012" y="1523"/>
                </a:lnTo>
                <a:lnTo>
                  <a:pt x="94488" y="1523"/>
                </a:lnTo>
                <a:lnTo>
                  <a:pt x="82634" y="338"/>
                </a:lnTo>
                <a:close/>
              </a:path>
              <a:path w="161925" h="161925">
                <a:moveTo>
                  <a:pt x="79248" y="0"/>
                </a:moveTo>
                <a:lnTo>
                  <a:pt x="77554" y="169"/>
                </a:lnTo>
                <a:lnTo>
                  <a:pt x="76200" y="1523"/>
                </a:lnTo>
                <a:lnTo>
                  <a:pt x="76200" y="6095"/>
                </a:lnTo>
                <a:lnTo>
                  <a:pt x="77724" y="7619"/>
                </a:lnTo>
                <a:lnTo>
                  <a:pt x="79248" y="7619"/>
                </a:lnTo>
                <a:lnTo>
                  <a:pt x="80772" y="9143"/>
                </a:lnTo>
                <a:lnTo>
                  <a:pt x="83820" y="6095"/>
                </a:lnTo>
                <a:lnTo>
                  <a:pt x="83820" y="1523"/>
                </a:lnTo>
                <a:lnTo>
                  <a:pt x="82634" y="338"/>
                </a:lnTo>
                <a:lnTo>
                  <a:pt x="79248" y="0"/>
                </a:lnTo>
                <a:close/>
              </a:path>
              <a:path w="161925" h="161925">
                <a:moveTo>
                  <a:pt x="82296" y="0"/>
                </a:moveTo>
                <a:lnTo>
                  <a:pt x="79248" y="0"/>
                </a:lnTo>
                <a:lnTo>
                  <a:pt x="82634" y="338"/>
                </a:lnTo>
                <a:lnTo>
                  <a:pt x="82296" y="0"/>
                </a:lnTo>
                <a:close/>
              </a:path>
              <a:path w="161925" h="161925">
                <a:moveTo>
                  <a:pt x="79248" y="0"/>
                </a:moveTo>
                <a:lnTo>
                  <a:pt x="77724" y="0"/>
                </a:lnTo>
                <a:lnTo>
                  <a:pt x="77554" y="169"/>
                </a:lnTo>
                <a:lnTo>
                  <a:pt x="79248" y="0"/>
                </a:lnTo>
                <a:close/>
              </a:path>
            </a:pathLst>
          </a:custGeom>
          <a:solidFill>
            <a:srgbClr val="000000"/>
          </a:solidFill>
        </p:spPr>
        <p:txBody>
          <a:bodyPr wrap="square" lIns="0" tIns="0" rIns="0" bIns="0" rtlCol="0"/>
          <a:lstStyle/>
          <a:p/>
        </p:txBody>
      </p:sp>
      <p:sp>
        <p:nvSpPr>
          <p:cNvPr id="26" name="object 26"/>
          <p:cNvSpPr/>
          <p:nvPr/>
        </p:nvSpPr>
        <p:spPr>
          <a:xfrm>
            <a:off x="3299586" y="7269391"/>
            <a:ext cx="152400" cy="152400"/>
          </a:xfrm>
          <a:custGeom>
            <a:avLst/>
            <a:gdLst/>
            <a:ahLst/>
            <a:cxnLst/>
            <a:rect l="l" t="t" r="r" b="b"/>
            <a:pathLst>
              <a:path w="152400" h="152400">
                <a:moveTo>
                  <a:pt x="76200" y="0"/>
                </a:moveTo>
                <a:lnTo>
                  <a:pt x="46934" y="5905"/>
                </a:lnTo>
                <a:lnTo>
                  <a:pt x="22669" y="22097"/>
                </a:lnTo>
                <a:lnTo>
                  <a:pt x="6119" y="46291"/>
                </a:lnTo>
                <a:lnTo>
                  <a:pt x="0" y="76199"/>
                </a:lnTo>
                <a:lnTo>
                  <a:pt x="6119" y="106108"/>
                </a:lnTo>
                <a:lnTo>
                  <a:pt x="22669" y="130301"/>
                </a:lnTo>
                <a:lnTo>
                  <a:pt x="46934" y="146494"/>
                </a:lnTo>
                <a:lnTo>
                  <a:pt x="76200" y="152399"/>
                </a:lnTo>
                <a:lnTo>
                  <a:pt x="106108" y="146494"/>
                </a:lnTo>
                <a:lnTo>
                  <a:pt x="130302" y="130301"/>
                </a:lnTo>
                <a:lnTo>
                  <a:pt x="146494" y="106108"/>
                </a:lnTo>
                <a:lnTo>
                  <a:pt x="152400" y="76199"/>
                </a:lnTo>
                <a:lnTo>
                  <a:pt x="146494" y="46291"/>
                </a:lnTo>
                <a:lnTo>
                  <a:pt x="130302" y="22097"/>
                </a:lnTo>
                <a:lnTo>
                  <a:pt x="106108" y="5905"/>
                </a:lnTo>
                <a:lnTo>
                  <a:pt x="76200" y="0"/>
                </a:lnTo>
                <a:close/>
              </a:path>
            </a:pathLst>
          </a:custGeom>
          <a:solidFill>
            <a:srgbClr val="000000"/>
          </a:solidFill>
        </p:spPr>
        <p:txBody>
          <a:bodyPr wrap="square" lIns="0" tIns="0" rIns="0" bIns="0" rtlCol="0"/>
          <a:lstStyle/>
          <a:p/>
        </p:txBody>
      </p:sp>
      <p:sp>
        <p:nvSpPr>
          <p:cNvPr id="27" name="object 27"/>
          <p:cNvSpPr/>
          <p:nvPr/>
        </p:nvSpPr>
        <p:spPr>
          <a:xfrm>
            <a:off x="3295015" y="7264819"/>
            <a:ext cx="161925" cy="161925"/>
          </a:xfrm>
          <a:custGeom>
            <a:avLst/>
            <a:gdLst/>
            <a:ahLst/>
            <a:cxnLst/>
            <a:rect l="l" t="t" r="r" b="b"/>
            <a:pathLst>
              <a:path w="161925" h="161925">
                <a:moveTo>
                  <a:pt x="77554" y="169"/>
                </a:moveTo>
                <a:lnTo>
                  <a:pt x="64008" y="1523"/>
                </a:lnTo>
                <a:lnTo>
                  <a:pt x="50292" y="4571"/>
                </a:lnTo>
                <a:lnTo>
                  <a:pt x="48768" y="6095"/>
                </a:lnTo>
                <a:lnTo>
                  <a:pt x="35052" y="12191"/>
                </a:lnTo>
                <a:lnTo>
                  <a:pt x="22860" y="24383"/>
                </a:lnTo>
                <a:lnTo>
                  <a:pt x="13716" y="35051"/>
                </a:lnTo>
                <a:lnTo>
                  <a:pt x="6096" y="47243"/>
                </a:lnTo>
                <a:lnTo>
                  <a:pt x="6096" y="48767"/>
                </a:lnTo>
                <a:lnTo>
                  <a:pt x="1524" y="64007"/>
                </a:lnTo>
                <a:lnTo>
                  <a:pt x="0" y="79247"/>
                </a:lnTo>
                <a:lnTo>
                  <a:pt x="1524" y="94487"/>
                </a:lnTo>
                <a:lnTo>
                  <a:pt x="1524" y="96011"/>
                </a:lnTo>
                <a:lnTo>
                  <a:pt x="6096" y="111251"/>
                </a:lnTo>
                <a:lnTo>
                  <a:pt x="6096" y="112775"/>
                </a:lnTo>
                <a:lnTo>
                  <a:pt x="13716" y="124967"/>
                </a:lnTo>
                <a:lnTo>
                  <a:pt x="22860" y="137159"/>
                </a:lnTo>
                <a:lnTo>
                  <a:pt x="24384" y="138683"/>
                </a:lnTo>
                <a:lnTo>
                  <a:pt x="35052" y="147827"/>
                </a:lnTo>
                <a:lnTo>
                  <a:pt x="48768" y="153923"/>
                </a:lnTo>
                <a:lnTo>
                  <a:pt x="50292" y="155447"/>
                </a:lnTo>
                <a:lnTo>
                  <a:pt x="64008" y="160019"/>
                </a:lnTo>
                <a:lnTo>
                  <a:pt x="79248" y="161543"/>
                </a:lnTo>
                <a:lnTo>
                  <a:pt x="94488" y="160019"/>
                </a:lnTo>
                <a:lnTo>
                  <a:pt x="96012" y="160019"/>
                </a:lnTo>
                <a:lnTo>
                  <a:pt x="111252" y="155447"/>
                </a:lnTo>
                <a:lnTo>
                  <a:pt x="96012" y="155447"/>
                </a:lnTo>
                <a:lnTo>
                  <a:pt x="94996" y="152399"/>
                </a:lnTo>
                <a:lnTo>
                  <a:pt x="80772" y="152399"/>
                </a:lnTo>
                <a:lnTo>
                  <a:pt x="65532" y="150875"/>
                </a:lnTo>
                <a:lnTo>
                  <a:pt x="50292" y="150875"/>
                </a:lnTo>
                <a:lnTo>
                  <a:pt x="51816" y="146303"/>
                </a:lnTo>
                <a:lnTo>
                  <a:pt x="53340" y="146303"/>
                </a:lnTo>
                <a:lnTo>
                  <a:pt x="39624" y="140207"/>
                </a:lnTo>
                <a:lnTo>
                  <a:pt x="32512" y="134111"/>
                </a:lnTo>
                <a:lnTo>
                  <a:pt x="25908" y="134111"/>
                </a:lnTo>
                <a:lnTo>
                  <a:pt x="28956" y="131063"/>
                </a:lnTo>
                <a:lnTo>
                  <a:pt x="29337" y="131063"/>
                </a:lnTo>
                <a:lnTo>
                  <a:pt x="21336" y="120395"/>
                </a:lnTo>
                <a:lnTo>
                  <a:pt x="14668" y="109727"/>
                </a:lnTo>
                <a:lnTo>
                  <a:pt x="10668" y="109727"/>
                </a:lnTo>
                <a:lnTo>
                  <a:pt x="13716" y="108203"/>
                </a:lnTo>
                <a:lnTo>
                  <a:pt x="14782" y="108203"/>
                </a:lnTo>
                <a:lnTo>
                  <a:pt x="11125" y="96011"/>
                </a:lnTo>
                <a:lnTo>
                  <a:pt x="6096" y="96011"/>
                </a:lnTo>
                <a:lnTo>
                  <a:pt x="10520" y="94537"/>
                </a:lnTo>
                <a:lnTo>
                  <a:pt x="9144" y="80771"/>
                </a:lnTo>
                <a:lnTo>
                  <a:pt x="10668" y="65531"/>
                </a:lnTo>
                <a:lnTo>
                  <a:pt x="14782" y="51815"/>
                </a:lnTo>
                <a:lnTo>
                  <a:pt x="13716" y="51815"/>
                </a:lnTo>
                <a:lnTo>
                  <a:pt x="10668" y="50291"/>
                </a:lnTo>
                <a:lnTo>
                  <a:pt x="14668" y="50291"/>
                </a:lnTo>
                <a:lnTo>
                  <a:pt x="21336" y="39623"/>
                </a:lnTo>
                <a:lnTo>
                  <a:pt x="29173" y="30479"/>
                </a:lnTo>
                <a:lnTo>
                  <a:pt x="28956" y="30479"/>
                </a:lnTo>
                <a:lnTo>
                  <a:pt x="25908" y="25907"/>
                </a:lnTo>
                <a:lnTo>
                  <a:pt x="33528" y="25907"/>
                </a:lnTo>
                <a:lnTo>
                  <a:pt x="39624" y="19811"/>
                </a:lnTo>
                <a:lnTo>
                  <a:pt x="53340" y="13715"/>
                </a:lnTo>
                <a:lnTo>
                  <a:pt x="51816" y="13715"/>
                </a:lnTo>
                <a:lnTo>
                  <a:pt x="50292" y="9143"/>
                </a:lnTo>
                <a:lnTo>
                  <a:pt x="80772" y="9143"/>
                </a:lnTo>
                <a:lnTo>
                  <a:pt x="79248" y="7619"/>
                </a:lnTo>
                <a:lnTo>
                  <a:pt x="77724" y="7619"/>
                </a:lnTo>
                <a:lnTo>
                  <a:pt x="76200" y="6095"/>
                </a:lnTo>
                <a:lnTo>
                  <a:pt x="76200" y="1523"/>
                </a:lnTo>
                <a:lnTo>
                  <a:pt x="77554" y="169"/>
                </a:lnTo>
                <a:close/>
              </a:path>
              <a:path w="161925" h="161925">
                <a:moveTo>
                  <a:pt x="96012" y="150875"/>
                </a:moveTo>
                <a:lnTo>
                  <a:pt x="94537" y="151023"/>
                </a:lnTo>
                <a:lnTo>
                  <a:pt x="96012" y="155447"/>
                </a:lnTo>
                <a:lnTo>
                  <a:pt x="96012" y="150875"/>
                </a:lnTo>
                <a:close/>
              </a:path>
              <a:path w="161925" h="161925">
                <a:moveTo>
                  <a:pt x="127000" y="146303"/>
                </a:moveTo>
                <a:lnTo>
                  <a:pt x="109728" y="146303"/>
                </a:lnTo>
                <a:lnTo>
                  <a:pt x="109728" y="150875"/>
                </a:lnTo>
                <a:lnTo>
                  <a:pt x="96012" y="150875"/>
                </a:lnTo>
                <a:lnTo>
                  <a:pt x="96012" y="155447"/>
                </a:lnTo>
                <a:lnTo>
                  <a:pt x="111252" y="155447"/>
                </a:lnTo>
                <a:lnTo>
                  <a:pt x="112776" y="153923"/>
                </a:lnTo>
                <a:lnTo>
                  <a:pt x="124968" y="147827"/>
                </a:lnTo>
                <a:lnTo>
                  <a:pt x="127000" y="146303"/>
                </a:lnTo>
                <a:close/>
              </a:path>
              <a:path w="161925" h="161925">
                <a:moveTo>
                  <a:pt x="94537" y="151023"/>
                </a:moveTo>
                <a:lnTo>
                  <a:pt x="80772" y="152399"/>
                </a:lnTo>
                <a:lnTo>
                  <a:pt x="94996" y="152399"/>
                </a:lnTo>
                <a:lnTo>
                  <a:pt x="94537" y="151023"/>
                </a:lnTo>
                <a:close/>
              </a:path>
              <a:path w="161925" h="161925">
                <a:moveTo>
                  <a:pt x="108342" y="146719"/>
                </a:moveTo>
                <a:lnTo>
                  <a:pt x="94488" y="150875"/>
                </a:lnTo>
                <a:lnTo>
                  <a:pt x="94537" y="151023"/>
                </a:lnTo>
                <a:lnTo>
                  <a:pt x="96012" y="150875"/>
                </a:lnTo>
                <a:lnTo>
                  <a:pt x="109728" y="150875"/>
                </a:lnTo>
                <a:lnTo>
                  <a:pt x="108342" y="146719"/>
                </a:lnTo>
                <a:close/>
              </a:path>
              <a:path w="161925" h="161925">
                <a:moveTo>
                  <a:pt x="51816" y="146303"/>
                </a:moveTo>
                <a:lnTo>
                  <a:pt x="50292" y="150875"/>
                </a:lnTo>
                <a:lnTo>
                  <a:pt x="53062" y="146719"/>
                </a:lnTo>
                <a:lnTo>
                  <a:pt x="51816" y="146303"/>
                </a:lnTo>
                <a:close/>
              </a:path>
              <a:path w="161925" h="161925">
                <a:moveTo>
                  <a:pt x="53062" y="146719"/>
                </a:moveTo>
                <a:lnTo>
                  <a:pt x="50292" y="150875"/>
                </a:lnTo>
                <a:lnTo>
                  <a:pt x="65532" y="150875"/>
                </a:lnTo>
                <a:lnTo>
                  <a:pt x="53062" y="146719"/>
                </a:lnTo>
                <a:close/>
              </a:path>
              <a:path w="161925" h="161925">
                <a:moveTo>
                  <a:pt x="109728" y="146303"/>
                </a:moveTo>
                <a:lnTo>
                  <a:pt x="108342" y="146719"/>
                </a:lnTo>
                <a:lnTo>
                  <a:pt x="109728" y="150875"/>
                </a:lnTo>
                <a:lnTo>
                  <a:pt x="109728" y="146303"/>
                </a:lnTo>
                <a:close/>
              </a:path>
              <a:path w="161925" h="161925">
                <a:moveTo>
                  <a:pt x="53340" y="146303"/>
                </a:moveTo>
                <a:lnTo>
                  <a:pt x="51816" y="146303"/>
                </a:lnTo>
                <a:lnTo>
                  <a:pt x="53062" y="146719"/>
                </a:lnTo>
                <a:lnTo>
                  <a:pt x="53340" y="146303"/>
                </a:lnTo>
                <a:close/>
              </a:path>
              <a:path w="161925" h="161925">
                <a:moveTo>
                  <a:pt x="131717" y="131717"/>
                </a:moveTo>
                <a:lnTo>
                  <a:pt x="120396" y="140207"/>
                </a:lnTo>
                <a:lnTo>
                  <a:pt x="108204" y="146303"/>
                </a:lnTo>
                <a:lnTo>
                  <a:pt x="108342" y="146719"/>
                </a:lnTo>
                <a:lnTo>
                  <a:pt x="109728" y="146303"/>
                </a:lnTo>
                <a:lnTo>
                  <a:pt x="127000" y="146303"/>
                </a:lnTo>
                <a:lnTo>
                  <a:pt x="137160" y="138683"/>
                </a:lnTo>
                <a:lnTo>
                  <a:pt x="138684" y="137159"/>
                </a:lnTo>
                <a:lnTo>
                  <a:pt x="140970" y="134111"/>
                </a:lnTo>
                <a:lnTo>
                  <a:pt x="134112" y="134111"/>
                </a:lnTo>
                <a:lnTo>
                  <a:pt x="131064" y="132587"/>
                </a:lnTo>
                <a:lnTo>
                  <a:pt x="131717" y="131717"/>
                </a:lnTo>
                <a:close/>
              </a:path>
              <a:path w="161925" h="161925">
                <a:moveTo>
                  <a:pt x="28956" y="131063"/>
                </a:moveTo>
                <a:lnTo>
                  <a:pt x="25908" y="134111"/>
                </a:lnTo>
                <a:lnTo>
                  <a:pt x="30480" y="132587"/>
                </a:lnTo>
                <a:lnTo>
                  <a:pt x="30022" y="131978"/>
                </a:lnTo>
                <a:lnTo>
                  <a:pt x="28956" y="131063"/>
                </a:lnTo>
                <a:close/>
              </a:path>
              <a:path w="161925" h="161925">
                <a:moveTo>
                  <a:pt x="30022" y="131978"/>
                </a:moveTo>
                <a:lnTo>
                  <a:pt x="30480" y="132587"/>
                </a:lnTo>
                <a:lnTo>
                  <a:pt x="25908" y="134111"/>
                </a:lnTo>
                <a:lnTo>
                  <a:pt x="32512" y="134111"/>
                </a:lnTo>
                <a:lnTo>
                  <a:pt x="30022" y="131978"/>
                </a:lnTo>
                <a:close/>
              </a:path>
              <a:path w="161925" h="161925">
                <a:moveTo>
                  <a:pt x="132588" y="131063"/>
                </a:moveTo>
                <a:lnTo>
                  <a:pt x="131717" y="131717"/>
                </a:lnTo>
                <a:lnTo>
                  <a:pt x="131064" y="132587"/>
                </a:lnTo>
                <a:lnTo>
                  <a:pt x="134112" y="134111"/>
                </a:lnTo>
                <a:lnTo>
                  <a:pt x="132588" y="131063"/>
                </a:lnTo>
                <a:close/>
              </a:path>
              <a:path w="161925" h="161925">
                <a:moveTo>
                  <a:pt x="143256" y="131063"/>
                </a:moveTo>
                <a:lnTo>
                  <a:pt x="132588" y="131063"/>
                </a:lnTo>
                <a:lnTo>
                  <a:pt x="134112" y="134111"/>
                </a:lnTo>
                <a:lnTo>
                  <a:pt x="140970" y="134111"/>
                </a:lnTo>
                <a:lnTo>
                  <a:pt x="143256" y="131063"/>
                </a:lnTo>
                <a:close/>
              </a:path>
              <a:path w="161925" h="161925">
                <a:moveTo>
                  <a:pt x="29337" y="131063"/>
                </a:moveTo>
                <a:lnTo>
                  <a:pt x="28956" y="131063"/>
                </a:lnTo>
                <a:lnTo>
                  <a:pt x="30022" y="131978"/>
                </a:lnTo>
                <a:lnTo>
                  <a:pt x="29337" y="131063"/>
                </a:lnTo>
                <a:close/>
              </a:path>
              <a:path w="161925" h="161925">
                <a:moveTo>
                  <a:pt x="146304" y="108203"/>
                </a:moveTo>
                <a:lnTo>
                  <a:pt x="140208" y="120395"/>
                </a:lnTo>
                <a:lnTo>
                  <a:pt x="131717" y="131717"/>
                </a:lnTo>
                <a:lnTo>
                  <a:pt x="132588" y="131063"/>
                </a:lnTo>
                <a:lnTo>
                  <a:pt x="143256" y="131063"/>
                </a:lnTo>
                <a:lnTo>
                  <a:pt x="147828" y="124967"/>
                </a:lnTo>
                <a:lnTo>
                  <a:pt x="153924" y="112775"/>
                </a:lnTo>
                <a:lnTo>
                  <a:pt x="155448" y="111251"/>
                </a:lnTo>
                <a:lnTo>
                  <a:pt x="155905" y="109727"/>
                </a:lnTo>
                <a:lnTo>
                  <a:pt x="146304" y="109727"/>
                </a:lnTo>
                <a:lnTo>
                  <a:pt x="146719" y="108342"/>
                </a:lnTo>
                <a:lnTo>
                  <a:pt x="146304" y="108203"/>
                </a:lnTo>
                <a:close/>
              </a:path>
              <a:path w="161925" h="161925">
                <a:moveTo>
                  <a:pt x="13716" y="108203"/>
                </a:moveTo>
                <a:lnTo>
                  <a:pt x="10668" y="109727"/>
                </a:lnTo>
                <a:lnTo>
                  <a:pt x="14668" y="109727"/>
                </a:lnTo>
                <a:lnTo>
                  <a:pt x="13716" y="108203"/>
                </a:lnTo>
                <a:close/>
              </a:path>
              <a:path w="161925" h="161925">
                <a:moveTo>
                  <a:pt x="14782" y="108203"/>
                </a:moveTo>
                <a:lnTo>
                  <a:pt x="13716" y="108203"/>
                </a:lnTo>
                <a:lnTo>
                  <a:pt x="14668" y="109727"/>
                </a:lnTo>
                <a:lnTo>
                  <a:pt x="15240" y="109727"/>
                </a:lnTo>
                <a:lnTo>
                  <a:pt x="14782" y="108203"/>
                </a:lnTo>
                <a:close/>
              </a:path>
              <a:path w="161925" h="161925">
                <a:moveTo>
                  <a:pt x="146719" y="108342"/>
                </a:moveTo>
                <a:lnTo>
                  <a:pt x="146304" y="109727"/>
                </a:lnTo>
                <a:lnTo>
                  <a:pt x="150876" y="109727"/>
                </a:lnTo>
                <a:lnTo>
                  <a:pt x="146719" y="108342"/>
                </a:lnTo>
                <a:close/>
              </a:path>
              <a:path w="161925" h="161925">
                <a:moveTo>
                  <a:pt x="150876" y="94487"/>
                </a:moveTo>
                <a:lnTo>
                  <a:pt x="146719" y="108342"/>
                </a:lnTo>
                <a:lnTo>
                  <a:pt x="150876" y="109727"/>
                </a:lnTo>
                <a:lnTo>
                  <a:pt x="155905" y="109727"/>
                </a:lnTo>
                <a:lnTo>
                  <a:pt x="160020" y="96011"/>
                </a:lnTo>
                <a:lnTo>
                  <a:pt x="150876" y="96011"/>
                </a:lnTo>
                <a:lnTo>
                  <a:pt x="151023" y="94537"/>
                </a:lnTo>
                <a:lnTo>
                  <a:pt x="150876" y="94487"/>
                </a:lnTo>
                <a:close/>
              </a:path>
              <a:path w="161925" h="161925">
                <a:moveTo>
                  <a:pt x="10520" y="94537"/>
                </a:moveTo>
                <a:lnTo>
                  <a:pt x="6096" y="96011"/>
                </a:lnTo>
                <a:lnTo>
                  <a:pt x="10668" y="96011"/>
                </a:lnTo>
                <a:lnTo>
                  <a:pt x="10520" y="94537"/>
                </a:lnTo>
                <a:close/>
              </a:path>
              <a:path w="161925" h="161925">
                <a:moveTo>
                  <a:pt x="10668" y="94487"/>
                </a:moveTo>
                <a:lnTo>
                  <a:pt x="10520" y="94537"/>
                </a:lnTo>
                <a:lnTo>
                  <a:pt x="10668" y="96011"/>
                </a:lnTo>
                <a:lnTo>
                  <a:pt x="11125" y="96011"/>
                </a:lnTo>
                <a:lnTo>
                  <a:pt x="10668" y="94487"/>
                </a:lnTo>
                <a:close/>
              </a:path>
              <a:path w="161925" h="161925">
                <a:moveTo>
                  <a:pt x="151023" y="94537"/>
                </a:moveTo>
                <a:lnTo>
                  <a:pt x="150876" y="96011"/>
                </a:lnTo>
                <a:lnTo>
                  <a:pt x="155448" y="96011"/>
                </a:lnTo>
                <a:lnTo>
                  <a:pt x="151023" y="94537"/>
                </a:lnTo>
                <a:close/>
              </a:path>
              <a:path w="161925" h="161925">
                <a:moveTo>
                  <a:pt x="155905" y="50291"/>
                </a:moveTo>
                <a:lnTo>
                  <a:pt x="150876" y="50291"/>
                </a:lnTo>
                <a:lnTo>
                  <a:pt x="146719" y="51677"/>
                </a:lnTo>
                <a:lnTo>
                  <a:pt x="150876" y="65531"/>
                </a:lnTo>
                <a:lnTo>
                  <a:pt x="152400" y="80771"/>
                </a:lnTo>
                <a:lnTo>
                  <a:pt x="151023" y="94537"/>
                </a:lnTo>
                <a:lnTo>
                  <a:pt x="155448" y="96011"/>
                </a:lnTo>
                <a:lnTo>
                  <a:pt x="160020" y="96011"/>
                </a:lnTo>
                <a:lnTo>
                  <a:pt x="160020" y="94487"/>
                </a:lnTo>
                <a:lnTo>
                  <a:pt x="161544" y="79247"/>
                </a:lnTo>
                <a:lnTo>
                  <a:pt x="160020" y="64007"/>
                </a:lnTo>
                <a:lnTo>
                  <a:pt x="155905" y="50291"/>
                </a:lnTo>
                <a:close/>
              </a:path>
              <a:path w="161925" h="161925">
                <a:moveTo>
                  <a:pt x="14668" y="50291"/>
                </a:moveTo>
                <a:lnTo>
                  <a:pt x="10668" y="50291"/>
                </a:lnTo>
                <a:lnTo>
                  <a:pt x="13716" y="51815"/>
                </a:lnTo>
                <a:lnTo>
                  <a:pt x="14668" y="50291"/>
                </a:lnTo>
                <a:close/>
              </a:path>
              <a:path w="161925" h="161925">
                <a:moveTo>
                  <a:pt x="15240" y="50291"/>
                </a:moveTo>
                <a:lnTo>
                  <a:pt x="14668" y="50291"/>
                </a:lnTo>
                <a:lnTo>
                  <a:pt x="13716" y="51815"/>
                </a:lnTo>
                <a:lnTo>
                  <a:pt x="14782" y="51815"/>
                </a:lnTo>
                <a:lnTo>
                  <a:pt x="15240" y="50291"/>
                </a:lnTo>
                <a:close/>
              </a:path>
              <a:path w="161925" h="161925">
                <a:moveTo>
                  <a:pt x="131717" y="29717"/>
                </a:moveTo>
                <a:lnTo>
                  <a:pt x="140208" y="39623"/>
                </a:lnTo>
                <a:lnTo>
                  <a:pt x="146304" y="51815"/>
                </a:lnTo>
                <a:lnTo>
                  <a:pt x="146719" y="51677"/>
                </a:lnTo>
                <a:lnTo>
                  <a:pt x="146304" y="50291"/>
                </a:lnTo>
                <a:lnTo>
                  <a:pt x="155905" y="50291"/>
                </a:lnTo>
                <a:lnTo>
                  <a:pt x="155448" y="48767"/>
                </a:lnTo>
                <a:lnTo>
                  <a:pt x="153924" y="47243"/>
                </a:lnTo>
                <a:lnTo>
                  <a:pt x="147828" y="35051"/>
                </a:lnTo>
                <a:lnTo>
                  <a:pt x="143909" y="30479"/>
                </a:lnTo>
                <a:lnTo>
                  <a:pt x="132588" y="30479"/>
                </a:lnTo>
                <a:lnTo>
                  <a:pt x="131717" y="29717"/>
                </a:lnTo>
                <a:close/>
              </a:path>
              <a:path w="161925" h="161925">
                <a:moveTo>
                  <a:pt x="150876" y="50291"/>
                </a:moveTo>
                <a:lnTo>
                  <a:pt x="146304" y="50291"/>
                </a:lnTo>
                <a:lnTo>
                  <a:pt x="146719" y="51677"/>
                </a:lnTo>
                <a:lnTo>
                  <a:pt x="150876" y="50291"/>
                </a:lnTo>
                <a:close/>
              </a:path>
              <a:path w="161925" h="161925">
                <a:moveTo>
                  <a:pt x="25908" y="25907"/>
                </a:moveTo>
                <a:lnTo>
                  <a:pt x="28956" y="30479"/>
                </a:lnTo>
                <a:lnTo>
                  <a:pt x="30480" y="28955"/>
                </a:lnTo>
                <a:lnTo>
                  <a:pt x="25908" y="25907"/>
                </a:lnTo>
                <a:close/>
              </a:path>
              <a:path w="161925" h="161925">
                <a:moveTo>
                  <a:pt x="30480" y="28955"/>
                </a:moveTo>
                <a:lnTo>
                  <a:pt x="28956" y="30479"/>
                </a:lnTo>
                <a:lnTo>
                  <a:pt x="29173" y="30479"/>
                </a:lnTo>
                <a:lnTo>
                  <a:pt x="30480" y="28955"/>
                </a:lnTo>
                <a:close/>
              </a:path>
              <a:path w="161925" h="161925">
                <a:moveTo>
                  <a:pt x="134112" y="25907"/>
                </a:moveTo>
                <a:lnTo>
                  <a:pt x="131064" y="28955"/>
                </a:lnTo>
                <a:lnTo>
                  <a:pt x="131717" y="29717"/>
                </a:lnTo>
                <a:lnTo>
                  <a:pt x="132588" y="30479"/>
                </a:lnTo>
                <a:lnTo>
                  <a:pt x="134112" y="25907"/>
                </a:lnTo>
                <a:close/>
              </a:path>
              <a:path w="161925" h="161925">
                <a:moveTo>
                  <a:pt x="139990" y="25907"/>
                </a:moveTo>
                <a:lnTo>
                  <a:pt x="134112" y="25907"/>
                </a:lnTo>
                <a:lnTo>
                  <a:pt x="132588" y="30479"/>
                </a:lnTo>
                <a:lnTo>
                  <a:pt x="143909" y="30479"/>
                </a:lnTo>
                <a:lnTo>
                  <a:pt x="139990" y="25907"/>
                </a:lnTo>
                <a:close/>
              </a:path>
              <a:path w="161925" h="161925">
                <a:moveTo>
                  <a:pt x="118872" y="9143"/>
                </a:moveTo>
                <a:lnTo>
                  <a:pt x="109728" y="9143"/>
                </a:lnTo>
                <a:lnTo>
                  <a:pt x="109728" y="13715"/>
                </a:lnTo>
                <a:lnTo>
                  <a:pt x="108204" y="13715"/>
                </a:lnTo>
                <a:lnTo>
                  <a:pt x="120396" y="19811"/>
                </a:lnTo>
                <a:lnTo>
                  <a:pt x="131717" y="29717"/>
                </a:lnTo>
                <a:lnTo>
                  <a:pt x="131064" y="28955"/>
                </a:lnTo>
                <a:lnTo>
                  <a:pt x="134112" y="25907"/>
                </a:lnTo>
                <a:lnTo>
                  <a:pt x="139990" y="25907"/>
                </a:lnTo>
                <a:lnTo>
                  <a:pt x="138684" y="24383"/>
                </a:lnTo>
                <a:lnTo>
                  <a:pt x="137160" y="22859"/>
                </a:lnTo>
                <a:lnTo>
                  <a:pt x="126709" y="13715"/>
                </a:lnTo>
                <a:lnTo>
                  <a:pt x="109728" y="13715"/>
                </a:lnTo>
                <a:lnTo>
                  <a:pt x="108299" y="13430"/>
                </a:lnTo>
                <a:lnTo>
                  <a:pt x="126383" y="13430"/>
                </a:lnTo>
                <a:lnTo>
                  <a:pt x="124968" y="12191"/>
                </a:lnTo>
                <a:lnTo>
                  <a:pt x="118872" y="9143"/>
                </a:lnTo>
                <a:close/>
              </a:path>
              <a:path w="161925" h="161925">
                <a:moveTo>
                  <a:pt x="33528" y="25907"/>
                </a:moveTo>
                <a:lnTo>
                  <a:pt x="25908" y="25907"/>
                </a:lnTo>
                <a:lnTo>
                  <a:pt x="30480" y="28955"/>
                </a:lnTo>
                <a:lnTo>
                  <a:pt x="33528" y="25907"/>
                </a:lnTo>
                <a:close/>
              </a:path>
              <a:path w="161925" h="161925">
                <a:moveTo>
                  <a:pt x="50292" y="9143"/>
                </a:moveTo>
                <a:lnTo>
                  <a:pt x="51816" y="13715"/>
                </a:lnTo>
                <a:lnTo>
                  <a:pt x="53143" y="13421"/>
                </a:lnTo>
                <a:lnTo>
                  <a:pt x="50292" y="9143"/>
                </a:lnTo>
                <a:close/>
              </a:path>
              <a:path w="161925" h="161925">
                <a:moveTo>
                  <a:pt x="53143" y="13421"/>
                </a:moveTo>
                <a:lnTo>
                  <a:pt x="51816" y="13715"/>
                </a:lnTo>
                <a:lnTo>
                  <a:pt x="53340" y="13715"/>
                </a:lnTo>
                <a:lnTo>
                  <a:pt x="53143" y="13421"/>
                </a:lnTo>
                <a:close/>
              </a:path>
              <a:path w="161925" h="161925">
                <a:moveTo>
                  <a:pt x="109728" y="9143"/>
                </a:moveTo>
                <a:lnTo>
                  <a:pt x="108299" y="13430"/>
                </a:lnTo>
                <a:lnTo>
                  <a:pt x="109728" y="13715"/>
                </a:lnTo>
                <a:lnTo>
                  <a:pt x="109728" y="9143"/>
                </a:lnTo>
                <a:close/>
              </a:path>
              <a:path w="161925" h="161925">
                <a:moveTo>
                  <a:pt x="112776" y="6095"/>
                </a:moveTo>
                <a:lnTo>
                  <a:pt x="96012" y="6095"/>
                </a:lnTo>
                <a:lnTo>
                  <a:pt x="96012" y="10667"/>
                </a:lnTo>
                <a:lnTo>
                  <a:pt x="94488" y="10667"/>
                </a:lnTo>
                <a:lnTo>
                  <a:pt x="108302" y="13421"/>
                </a:lnTo>
                <a:lnTo>
                  <a:pt x="109220" y="10667"/>
                </a:lnTo>
                <a:lnTo>
                  <a:pt x="96012" y="10667"/>
                </a:lnTo>
                <a:lnTo>
                  <a:pt x="94537" y="10520"/>
                </a:lnTo>
                <a:lnTo>
                  <a:pt x="109269" y="10520"/>
                </a:lnTo>
                <a:lnTo>
                  <a:pt x="109728" y="9143"/>
                </a:lnTo>
                <a:lnTo>
                  <a:pt x="118872" y="9143"/>
                </a:lnTo>
                <a:lnTo>
                  <a:pt x="112776" y="6095"/>
                </a:lnTo>
                <a:close/>
              </a:path>
              <a:path w="161925" h="161925">
                <a:moveTo>
                  <a:pt x="80772" y="9143"/>
                </a:moveTo>
                <a:lnTo>
                  <a:pt x="50292" y="9143"/>
                </a:lnTo>
                <a:lnTo>
                  <a:pt x="53143" y="13421"/>
                </a:lnTo>
                <a:lnTo>
                  <a:pt x="65532" y="10667"/>
                </a:lnTo>
                <a:lnTo>
                  <a:pt x="80772" y="9143"/>
                </a:lnTo>
                <a:close/>
              </a:path>
              <a:path w="161925" h="161925">
                <a:moveTo>
                  <a:pt x="96012" y="6095"/>
                </a:moveTo>
                <a:lnTo>
                  <a:pt x="94537" y="10520"/>
                </a:lnTo>
                <a:lnTo>
                  <a:pt x="96012" y="10667"/>
                </a:lnTo>
                <a:lnTo>
                  <a:pt x="96012" y="6095"/>
                </a:lnTo>
                <a:close/>
              </a:path>
              <a:path w="161925" h="161925">
                <a:moveTo>
                  <a:pt x="82634" y="338"/>
                </a:moveTo>
                <a:lnTo>
                  <a:pt x="83820" y="1523"/>
                </a:lnTo>
                <a:lnTo>
                  <a:pt x="83820" y="6095"/>
                </a:lnTo>
                <a:lnTo>
                  <a:pt x="80772" y="9143"/>
                </a:lnTo>
                <a:lnTo>
                  <a:pt x="94537" y="10520"/>
                </a:lnTo>
                <a:lnTo>
                  <a:pt x="96012" y="6095"/>
                </a:lnTo>
                <a:lnTo>
                  <a:pt x="112776" y="6095"/>
                </a:lnTo>
                <a:lnTo>
                  <a:pt x="111252" y="4571"/>
                </a:lnTo>
                <a:lnTo>
                  <a:pt x="96012" y="1523"/>
                </a:lnTo>
                <a:lnTo>
                  <a:pt x="94488" y="1523"/>
                </a:lnTo>
                <a:lnTo>
                  <a:pt x="82634" y="338"/>
                </a:lnTo>
                <a:close/>
              </a:path>
              <a:path w="161925" h="161925">
                <a:moveTo>
                  <a:pt x="79248" y="0"/>
                </a:moveTo>
                <a:lnTo>
                  <a:pt x="77554" y="169"/>
                </a:lnTo>
                <a:lnTo>
                  <a:pt x="76200" y="1523"/>
                </a:lnTo>
                <a:lnTo>
                  <a:pt x="76200" y="6095"/>
                </a:lnTo>
                <a:lnTo>
                  <a:pt x="77724" y="7619"/>
                </a:lnTo>
                <a:lnTo>
                  <a:pt x="79248" y="7619"/>
                </a:lnTo>
                <a:lnTo>
                  <a:pt x="80772" y="9143"/>
                </a:lnTo>
                <a:lnTo>
                  <a:pt x="83820" y="6095"/>
                </a:lnTo>
                <a:lnTo>
                  <a:pt x="83820" y="1523"/>
                </a:lnTo>
                <a:lnTo>
                  <a:pt x="82634" y="338"/>
                </a:lnTo>
                <a:lnTo>
                  <a:pt x="79248" y="0"/>
                </a:lnTo>
                <a:close/>
              </a:path>
              <a:path w="161925" h="161925">
                <a:moveTo>
                  <a:pt x="82296" y="0"/>
                </a:moveTo>
                <a:lnTo>
                  <a:pt x="79248" y="0"/>
                </a:lnTo>
                <a:lnTo>
                  <a:pt x="82634" y="338"/>
                </a:lnTo>
                <a:lnTo>
                  <a:pt x="82296" y="0"/>
                </a:lnTo>
                <a:close/>
              </a:path>
              <a:path w="161925" h="161925">
                <a:moveTo>
                  <a:pt x="79248" y="0"/>
                </a:moveTo>
                <a:lnTo>
                  <a:pt x="77724" y="0"/>
                </a:lnTo>
                <a:lnTo>
                  <a:pt x="77554" y="169"/>
                </a:lnTo>
                <a:lnTo>
                  <a:pt x="79248" y="0"/>
                </a:lnTo>
                <a:close/>
              </a:path>
            </a:pathLst>
          </a:custGeom>
          <a:solidFill>
            <a:srgbClr val="000000"/>
          </a:solidFill>
        </p:spPr>
        <p:txBody>
          <a:bodyPr wrap="square" lIns="0" tIns="0" rIns="0" bIns="0" rtlCol="0"/>
          <a:lstStyle/>
          <a:p/>
        </p:txBody>
      </p:sp>
      <p:sp>
        <p:nvSpPr>
          <p:cNvPr id="28" name="object 28"/>
          <p:cNvSpPr/>
          <p:nvPr/>
        </p:nvSpPr>
        <p:spPr>
          <a:xfrm>
            <a:off x="2765425" y="4448467"/>
            <a:ext cx="0" cy="1983105"/>
          </a:xfrm>
          <a:custGeom>
            <a:avLst/>
            <a:gdLst/>
            <a:ahLst/>
            <a:cxnLst/>
            <a:rect l="l" t="t" r="r" b="b"/>
            <a:pathLst>
              <a:path w="0" h="1983104">
                <a:moveTo>
                  <a:pt x="0" y="0"/>
                </a:moveTo>
                <a:lnTo>
                  <a:pt x="0" y="1982724"/>
                </a:lnTo>
              </a:path>
            </a:pathLst>
          </a:custGeom>
          <a:ln w="38100">
            <a:solidFill>
              <a:srgbClr val="000000"/>
            </a:solidFill>
          </a:ln>
        </p:spPr>
        <p:txBody>
          <a:bodyPr wrap="square" lIns="0" tIns="0" rIns="0" bIns="0" rtlCol="0"/>
          <a:lstStyle/>
          <a:p/>
        </p:txBody>
      </p:sp>
      <p:sp>
        <p:nvSpPr>
          <p:cNvPr id="29" name="object 29"/>
          <p:cNvSpPr/>
          <p:nvPr/>
        </p:nvSpPr>
        <p:spPr>
          <a:xfrm>
            <a:off x="2766186" y="4392079"/>
            <a:ext cx="533400" cy="114300"/>
          </a:xfrm>
          <a:custGeom>
            <a:avLst/>
            <a:gdLst/>
            <a:ahLst/>
            <a:cxnLst/>
            <a:rect l="l" t="t" r="r" b="b"/>
            <a:pathLst>
              <a:path w="533400" h="114300">
                <a:moveTo>
                  <a:pt x="419100" y="0"/>
                </a:moveTo>
                <a:lnTo>
                  <a:pt x="419100" y="114300"/>
                </a:lnTo>
                <a:lnTo>
                  <a:pt x="494297" y="76200"/>
                </a:lnTo>
                <a:lnTo>
                  <a:pt x="438912" y="76200"/>
                </a:lnTo>
                <a:lnTo>
                  <a:pt x="438912" y="38100"/>
                </a:lnTo>
                <a:lnTo>
                  <a:pt x="496329" y="38100"/>
                </a:lnTo>
                <a:lnTo>
                  <a:pt x="419100" y="0"/>
                </a:lnTo>
                <a:close/>
              </a:path>
              <a:path w="533400" h="114300">
                <a:moveTo>
                  <a:pt x="419100" y="38100"/>
                </a:moveTo>
                <a:lnTo>
                  <a:pt x="0" y="38100"/>
                </a:lnTo>
                <a:lnTo>
                  <a:pt x="0" y="76200"/>
                </a:lnTo>
                <a:lnTo>
                  <a:pt x="419100" y="76200"/>
                </a:lnTo>
                <a:lnTo>
                  <a:pt x="419100" y="38100"/>
                </a:lnTo>
                <a:close/>
              </a:path>
              <a:path w="533400" h="114300">
                <a:moveTo>
                  <a:pt x="496329" y="38100"/>
                </a:moveTo>
                <a:lnTo>
                  <a:pt x="438912" y="38100"/>
                </a:lnTo>
                <a:lnTo>
                  <a:pt x="438912" y="76200"/>
                </a:lnTo>
                <a:lnTo>
                  <a:pt x="494297" y="76200"/>
                </a:lnTo>
                <a:lnTo>
                  <a:pt x="533400" y="56387"/>
                </a:lnTo>
                <a:lnTo>
                  <a:pt x="496329" y="38100"/>
                </a:lnTo>
                <a:close/>
              </a:path>
            </a:pathLst>
          </a:custGeom>
          <a:solidFill>
            <a:srgbClr val="000000"/>
          </a:solidFill>
        </p:spPr>
        <p:txBody>
          <a:bodyPr wrap="square" lIns="0" tIns="0" rIns="0" bIns="0" rtlCol="0"/>
          <a:lstStyle/>
          <a:p/>
        </p:txBody>
      </p:sp>
      <p:sp>
        <p:nvSpPr>
          <p:cNvPr id="30" name="object 30"/>
          <p:cNvSpPr/>
          <p:nvPr/>
        </p:nvSpPr>
        <p:spPr>
          <a:xfrm>
            <a:off x="3447415" y="4448467"/>
            <a:ext cx="541020" cy="0"/>
          </a:xfrm>
          <a:custGeom>
            <a:avLst/>
            <a:gdLst/>
            <a:ahLst/>
            <a:cxnLst/>
            <a:rect l="l" t="t" r="r" b="b"/>
            <a:pathLst>
              <a:path w="541020" h="0">
                <a:moveTo>
                  <a:pt x="0" y="0"/>
                </a:moveTo>
                <a:lnTo>
                  <a:pt x="541020" y="0"/>
                </a:lnTo>
              </a:path>
            </a:pathLst>
          </a:custGeom>
          <a:ln w="9144">
            <a:solidFill>
              <a:srgbClr val="000000"/>
            </a:solidFill>
          </a:ln>
        </p:spPr>
        <p:txBody>
          <a:bodyPr wrap="square" lIns="0" tIns="0" rIns="0" bIns="0" rtlCol="0"/>
          <a:lstStyle/>
          <a:p/>
        </p:txBody>
      </p:sp>
      <p:sp>
        <p:nvSpPr>
          <p:cNvPr id="31" name="object 31"/>
          <p:cNvSpPr/>
          <p:nvPr/>
        </p:nvSpPr>
        <p:spPr>
          <a:xfrm>
            <a:off x="3985386" y="4443895"/>
            <a:ext cx="0" cy="2295525"/>
          </a:xfrm>
          <a:custGeom>
            <a:avLst/>
            <a:gdLst/>
            <a:ahLst/>
            <a:cxnLst/>
            <a:rect l="l" t="t" r="r" b="b"/>
            <a:pathLst>
              <a:path w="0" h="2295525">
                <a:moveTo>
                  <a:pt x="0" y="0"/>
                </a:moveTo>
                <a:lnTo>
                  <a:pt x="0" y="2295144"/>
                </a:lnTo>
              </a:path>
            </a:pathLst>
          </a:custGeom>
          <a:ln w="9144">
            <a:solidFill>
              <a:srgbClr val="000000"/>
            </a:solidFill>
          </a:ln>
        </p:spPr>
        <p:txBody>
          <a:bodyPr wrap="square" lIns="0" tIns="0" rIns="0" bIns="0" rtlCol="0"/>
          <a:lstStyle/>
          <a:p/>
        </p:txBody>
      </p:sp>
      <p:sp>
        <p:nvSpPr>
          <p:cNvPr id="32" name="object 32"/>
          <p:cNvSpPr/>
          <p:nvPr/>
        </p:nvSpPr>
        <p:spPr>
          <a:xfrm>
            <a:off x="3451986" y="6697891"/>
            <a:ext cx="538480" cy="76200"/>
          </a:xfrm>
          <a:custGeom>
            <a:avLst/>
            <a:gdLst/>
            <a:ahLst/>
            <a:cxnLst/>
            <a:rect l="l" t="t" r="r" b="b"/>
            <a:pathLst>
              <a:path w="538479" h="76200">
                <a:moveTo>
                  <a:pt x="76200" y="0"/>
                </a:moveTo>
                <a:lnTo>
                  <a:pt x="0" y="38099"/>
                </a:lnTo>
                <a:lnTo>
                  <a:pt x="76200" y="76199"/>
                </a:lnTo>
                <a:lnTo>
                  <a:pt x="76200" y="42671"/>
                </a:lnTo>
                <a:lnTo>
                  <a:pt x="64007" y="42671"/>
                </a:lnTo>
                <a:lnTo>
                  <a:pt x="60959" y="41147"/>
                </a:lnTo>
                <a:lnTo>
                  <a:pt x="59436" y="38099"/>
                </a:lnTo>
                <a:lnTo>
                  <a:pt x="60959" y="35051"/>
                </a:lnTo>
                <a:lnTo>
                  <a:pt x="64007" y="33527"/>
                </a:lnTo>
                <a:lnTo>
                  <a:pt x="76200" y="33527"/>
                </a:lnTo>
                <a:lnTo>
                  <a:pt x="76200" y="0"/>
                </a:lnTo>
                <a:close/>
              </a:path>
              <a:path w="538479" h="76200">
                <a:moveTo>
                  <a:pt x="76200" y="33527"/>
                </a:moveTo>
                <a:lnTo>
                  <a:pt x="64007" y="33527"/>
                </a:lnTo>
                <a:lnTo>
                  <a:pt x="60959" y="35051"/>
                </a:lnTo>
                <a:lnTo>
                  <a:pt x="59436" y="38099"/>
                </a:lnTo>
                <a:lnTo>
                  <a:pt x="60959" y="41147"/>
                </a:lnTo>
                <a:lnTo>
                  <a:pt x="64007" y="42671"/>
                </a:lnTo>
                <a:lnTo>
                  <a:pt x="76200" y="42671"/>
                </a:lnTo>
                <a:lnTo>
                  <a:pt x="76200" y="33527"/>
                </a:lnTo>
                <a:close/>
              </a:path>
              <a:path w="538479" h="76200">
                <a:moveTo>
                  <a:pt x="533400" y="33527"/>
                </a:moveTo>
                <a:lnTo>
                  <a:pt x="76200" y="33527"/>
                </a:lnTo>
                <a:lnTo>
                  <a:pt x="76200" y="42671"/>
                </a:lnTo>
                <a:lnTo>
                  <a:pt x="533400" y="42671"/>
                </a:lnTo>
                <a:lnTo>
                  <a:pt x="537972" y="41147"/>
                </a:lnTo>
                <a:lnTo>
                  <a:pt x="537972" y="35051"/>
                </a:lnTo>
                <a:lnTo>
                  <a:pt x="533400" y="33527"/>
                </a:lnTo>
                <a:close/>
              </a:path>
            </a:pathLst>
          </a:custGeom>
          <a:solidFill>
            <a:srgbClr val="000000"/>
          </a:solidFill>
        </p:spPr>
        <p:txBody>
          <a:bodyPr wrap="square" lIns="0" tIns="0" rIns="0" bIns="0" rtlCol="0"/>
          <a:lstStyle/>
          <a:p/>
        </p:txBody>
      </p:sp>
      <p:sp>
        <p:nvSpPr>
          <p:cNvPr id="33" name="object 33"/>
          <p:cNvSpPr/>
          <p:nvPr/>
        </p:nvSpPr>
        <p:spPr>
          <a:xfrm>
            <a:off x="3375786" y="6807619"/>
            <a:ext cx="0" cy="160020"/>
          </a:xfrm>
          <a:custGeom>
            <a:avLst/>
            <a:gdLst/>
            <a:ahLst/>
            <a:cxnLst/>
            <a:rect l="l" t="t" r="r" b="b"/>
            <a:pathLst>
              <a:path w="0" h="160020">
                <a:moveTo>
                  <a:pt x="0" y="0"/>
                </a:moveTo>
                <a:lnTo>
                  <a:pt x="0" y="160019"/>
                </a:lnTo>
              </a:path>
            </a:pathLst>
          </a:custGeom>
          <a:ln w="9144">
            <a:solidFill>
              <a:srgbClr val="000000"/>
            </a:solidFill>
          </a:ln>
        </p:spPr>
        <p:txBody>
          <a:bodyPr wrap="square" lIns="0" tIns="0" rIns="0" bIns="0" rtlCol="0"/>
          <a:lstStyle/>
          <a:p/>
        </p:txBody>
      </p:sp>
      <p:sp>
        <p:nvSpPr>
          <p:cNvPr id="34" name="object 34"/>
          <p:cNvSpPr/>
          <p:nvPr/>
        </p:nvSpPr>
        <p:spPr>
          <a:xfrm>
            <a:off x="2461386" y="7040029"/>
            <a:ext cx="838200" cy="0"/>
          </a:xfrm>
          <a:custGeom>
            <a:avLst/>
            <a:gdLst/>
            <a:ahLst/>
            <a:cxnLst/>
            <a:rect l="l" t="t" r="r" b="b"/>
            <a:pathLst>
              <a:path w="838200" h="0">
                <a:moveTo>
                  <a:pt x="0" y="0"/>
                </a:moveTo>
                <a:lnTo>
                  <a:pt x="838200" y="0"/>
                </a:lnTo>
              </a:path>
            </a:pathLst>
          </a:custGeom>
          <a:ln w="38100">
            <a:solidFill>
              <a:srgbClr val="000000"/>
            </a:solidFill>
          </a:ln>
        </p:spPr>
        <p:txBody>
          <a:bodyPr wrap="square" lIns="0" tIns="0" rIns="0" bIns="0" rtlCol="0"/>
          <a:lstStyle/>
          <a:p/>
        </p:txBody>
      </p:sp>
      <p:sp>
        <p:nvSpPr>
          <p:cNvPr id="35" name="object 35"/>
          <p:cNvSpPr/>
          <p:nvPr/>
        </p:nvSpPr>
        <p:spPr>
          <a:xfrm>
            <a:off x="2460625" y="4145191"/>
            <a:ext cx="0" cy="2895600"/>
          </a:xfrm>
          <a:custGeom>
            <a:avLst/>
            <a:gdLst/>
            <a:ahLst/>
            <a:cxnLst/>
            <a:rect l="l" t="t" r="r" b="b"/>
            <a:pathLst>
              <a:path w="0" h="2895600">
                <a:moveTo>
                  <a:pt x="0" y="0"/>
                </a:moveTo>
                <a:lnTo>
                  <a:pt x="0" y="2895599"/>
                </a:lnTo>
              </a:path>
            </a:pathLst>
          </a:custGeom>
          <a:ln w="38100">
            <a:solidFill>
              <a:srgbClr val="000000"/>
            </a:solidFill>
          </a:ln>
        </p:spPr>
        <p:txBody>
          <a:bodyPr wrap="square" lIns="0" tIns="0" rIns="0" bIns="0" rtlCol="0"/>
          <a:lstStyle/>
          <a:p/>
        </p:txBody>
      </p:sp>
      <p:sp>
        <p:nvSpPr>
          <p:cNvPr id="36" name="object 36"/>
          <p:cNvSpPr/>
          <p:nvPr/>
        </p:nvSpPr>
        <p:spPr>
          <a:xfrm>
            <a:off x="2461386" y="4087279"/>
            <a:ext cx="838200" cy="114300"/>
          </a:xfrm>
          <a:custGeom>
            <a:avLst/>
            <a:gdLst/>
            <a:ahLst/>
            <a:cxnLst/>
            <a:rect l="l" t="t" r="r" b="b"/>
            <a:pathLst>
              <a:path w="838200" h="114300">
                <a:moveTo>
                  <a:pt x="723900" y="0"/>
                </a:moveTo>
                <a:lnTo>
                  <a:pt x="723900" y="114300"/>
                </a:lnTo>
                <a:lnTo>
                  <a:pt x="801129" y="76200"/>
                </a:lnTo>
                <a:lnTo>
                  <a:pt x="743712" y="76200"/>
                </a:lnTo>
                <a:lnTo>
                  <a:pt x="743712" y="38100"/>
                </a:lnTo>
                <a:lnTo>
                  <a:pt x="799097" y="38100"/>
                </a:lnTo>
                <a:lnTo>
                  <a:pt x="723900" y="0"/>
                </a:lnTo>
                <a:close/>
              </a:path>
              <a:path w="838200" h="114300">
                <a:moveTo>
                  <a:pt x="723900" y="38100"/>
                </a:moveTo>
                <a:lnTo>
                  <a:pt x="0" y="38100"/>
                </a:lnTo>
                <a:lnTo>
                  <a:pt x="0" y="76200"/>
                </a:lnTo>
                <a:lnTo>
                  <a:pt x="723900" y="76200"/>
                </a:lnTo>
                <a:lnTo>
                  <a:pt x="723900" y="38100"/>
                </a:lnTo>
                <a:close/>
              </a:path>
              <a:path w="838200" h="114300">
                <a:moveTo>
                  <a:pt x="799097" y="38100"/>
                </a:moveTo>
                <a:lnTo>
                  <a:pt x="743712" y="38100"/>
                </a:lnTo>
                <a:lnTo>
                  <a:pt x="743712" y="76200"/>
                </a:lnTo>
                <a:lnTo>
                  <a:pt x="801129" y="76200"/>
                </a:lnTo>
                <a:lnTo>
                  <a:pt x="838200" y="57912"/>
                </a:lnTo>
                <a:lnTo>
                  <a:pt x="799097" y="38100"/>
                </a:lnTo>
                <a:close/>
              </a:path>
            </a:pathLst>
          </a:custGeom>
          <a:solidFill>
            <a:srgbClr val="000000"/>
          </a:solidFill>
        </p:spPr>
        <p:txBody>
          <a:bodyPr wrap="square" lIns="0" tIns="0" rIns="0" bIns="0" rtlCol="0"/>
          <a:lstStyle/>
          <a:p/>
        </p:txBody>
      </p:sp>
      <p:sp>
        <p:nvSpPr>
          <p:cNvPr id="37" name="object 37"/>
          <p:cNvSpPr/>
          <p:nvPr/>
        </p:nvSpPr>
        <p:spPr>
          <a:xfrm>
            <a:off x="3447415" y="4145191"/>
            <a:ext cx="922019" cy="0"/>
          </a:xfrm>
          <a:custGeom>
            <a:avLst/>
            <a:gdLst/>
            <a:ahLst/>
            <a:cxnLst/>
            <a:rect l="l" t="t" r="r" b="b"/>
            <a:pathLst>
              <a:path w="922020" h="0">
                <a:moveTo>
                  <a:pt x="0" y="0"/>
                </a:moveTo>
                <a:lnTo>
                  <a:pt x="922020" y="0"/>
                </a:lnTo>
              </a:path>
            </a:pathLst>
          </a:custGeom>
          <a:ln w="9144">
            <a:solidFill>
              <a:srgbClr val="000000"/>
            </a:solidFill>
          </a:ln>
        </p:spPr>
        <p:txBody>
          <a:bodyPr wrap="square" lIns="0" tIns="0" rIns="0" bIns="0" rtlCol="0"/>
          <a:lstStyle/>
          <a:p/>
        </p:txBody>
      </p:sp>
      <p:sp>
        <p:nvSpPr>
          <p:cNvPr id="38" name="object 38"/>
          <p:cNvSpPr/>
          <p:nvPr/>
        </p:nvSpPr>
        <p:spPr>
          <a:xfrm>
            <a:off x="4366386" y="4140618"/>
            <a:ext cx="0" cy="3208020"/>
          </a:xfrm>
          <a:custGeom>
            <a:avLst/>
            <a:gdLst/>
            <a:ahLst/>
            <a:cxnLst/>
            <a:rect l="l" t="t" r="r" b="b"/>
            <a:pathLst>
              <a:path w="0" h="3208020">
                <a:moveTo>
                  <a:pt x="0" y="0"/>
                </a:moveTo>
                <a:lnTo>
                  <a:pt x="0" y="3208020"/>
                </a:lnTo>
              </a:path>
            </a:pathLst>
          </a:custGeom>
          <a:ln w="9144">
            <a:solidFill>
              <a:srgbClr val="000000"/>
            </a:solidFill>
          </a:ln>
        </p:spPr>
        <p:txBody>
          <a:bodyPr wrap="square" lIns="0" tIns="0" rIns="0" bIns="0" rtlCol="0"/>
          <a:lstStyle/>
          <a:p/>
        </p:txBody>
      </p:sp>
      <p:sp>
        <p:nvSpPr>
          <p:cNvPr id="39" name="object 39"/>
          <p:cNvSpPr/>
          <p:nvPr/>
        </p:nvSpPr>
        <p:spPr>
          <a:xfrm>
            <a:off x="3066414" y="7264819"/>
            <a:ext cx="1304544" cy="999744"/>
          </a:xfrm>
          <a:prstGeom prst="rect">
            <a:avLst/>
          </a:prstGeom>
          <a:blipFill>
            <a:blip r:embed="rId3" cstate="print"/>
            <a:stretch>
              <a:fillRect/>
            </a:stretch>
          </a:blipFill>
        </p:spPr>
        <p:txBody>
          <a:bodyPr wrap="square" lIns="0" tIns="0" rIns="0" bIns="0" rtlCol="0"/>
          <a:lstStyle/>
          <a:p/>
        </p:txBody>
      </p:sp>
      <p:sp>
        <p:nvSpPr>
          <p:cNvPr id="40" name="object 4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975" cy="474154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8890">
              <a:lnSpc>
                <a:spcPts val="1380"/>
              </a:lnSpc>
              <a:spcBef>
                <a:spcPts val="875"/>
              </a:spcBef>
            </a:pPr>
            <a:r>
              <a:rPr dirty="0" sz="1200">
                <a:latin typeface="Times New Roman"/>
                <a:cs typeface="Times New Roman"/>
              </a:rPr>
              <a:t>complexity of the code. This </a:t>
            </a:r>
            <a:r>
              <a:rPr dirty="0" sz="1200" spc="-5">
                <a:latin typeface="Times New Roman"/>
                <a:cs typeface="Times New Roman"/>
              </a:rPr>
              <a:t>will </a:t>
            </a:r>
            <a:r>
              <a:rPr dirty="0" sz="1200">
                <a:latin typeface="Times New Roman"/>
                <a:cs typeface="Times New Roman"/>
              </a:rPr>
              <a:t>give us a number that corresponds to the total number  of test cases that need to be generated in order to test all the </a:t>
            </a:r>
            <a:r>
              <a:rPr dirty="0" sz="1200" spc="-5">
                <a:latin typeface="Times New Roman"/>
                <a:cs typeface="Times New Roman"/>
              </a:rPr>
              <a:t>statements </a:t>
            </a:r>
            <a:r>
              <a:rPr dirty="0" sz="1200">
                <a:latin typeface="Times New Roman"/>
                <a:cs typeface="Times New Roman"/>
              </a:rPr>
              <a:t>and branches in  the code at least</a:t>
            </a:r>
            <a:r>
              <a:rPr dirty="0" sz="1200" spc="-114">
                <a:latin typeface="Times New Roman"/>
                <a:cs typeface="Times New Roman"/>
              </a:rPr>
              <a:t> </a:t>
            </a:r>
            <a:r>
              <a:rPr dirty="0" sz="1200">
                <a:latin typeface="Times New Roman"/>
                <a:cs typeface="Times New Roman"/>
              </a:rPr>
              <a:t>once.</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635"/>
              </a:lnSpc>
            </a:pPr>
            <a:r>
              <a:rPr dirty="0" sz="1400" spc="-5" b="1">
                <a:latin typeface="Times New Roman"/>
                <a:cs typeface="Times New Roman"/>
              </a:rPr>
              <a:t>Cyclomatic</a:t>
            </a:r>
            <a:r>
              <a:rPr dirty="0" sz="1400" spc="-40" b="1">
                <a:latin typeface="Times New Roman"/>
                <a:cs typeface="Times New Roman"/>
              </a:rPr>
              <a:t> </a:t>
            </a:r>
            <a:r>
              <a:rPr dirty="0" sz="1400" spc="-5" b="1">
                <a:latin typeface="Times New Roman"/>
                <a:cs typeface="Times New Roman"/>
              </a:rPr>
              <a:t>complexity</a:t>
            </a:r>
            <a:endParaRPr sz="1400">
              <a:latin typeface="Times New Roman"/>
              <a:cs typeface="Times New Roman"/>
            </a:endParaRPr>
          </a:p>
          <a:p>
            <a:pPr algn="just" marL="12700" marR="5080">
              <a:lnSpc>
                <a:spcPts val="1380"/>
              </a:lnSpc>
              <a:spcBef>
                <a:spcPts val="50"/>
              </a:spcBef>
            </a:pPr>
            <a:r>
              <a:rPr dirty="0" sz="1200">
                <a:latin typeface="Times New Roman"/>
                <a:cs typeface="Times New Roman"/>
              </a:rPr>
              <a:t>The concept of cyclomatic complexity is extremely useful in </a:t>
            </a:r>
            <a:r>
              <a:rPr dirty="0" sz="1200" spc="-5">
                <a:latin typeface="Times New Roman"/>
                <a:cs typeface="Times New Roman"/>
              </a:rPr>
              <a:t>white </a:t>
            </a:r>
            <a:r>
              <a:rPr dirty="0" sz="1200">
                <a:latin typeface="Times New Roman"/>
                <a:cs typeface="Times New Roman"/>
              </a:rPr>
              <a:t>box testing </a:t>
            </a:r>
            <a:r>
              <a:rPr dirty="0" sz="1200" spc="-5">
                <a:latin typeface="Times New Roman"/>
                <a:cs typeface="Times New Roman"/>
              </a:rPr>
              <a:t>when  </a:t>
            </a:r>
            <a:r>
              <a:rPr dirty="0" sz="1200">
                <a:latin typeface="Times New Roman"/>
                <a:cs typeface="Times New Roman"/>
              </a:rPr>
              <a:t>analyzing the relative complexity of the program to be tested. </a:t>
            </a:r>
            <a:r>
              <a:rPr dirty="0" sz="1200" spc="-15">
                <a:latin typeface="Times New Roman"/>
                <a:cs typeface="Times New Roman"/>
              </a:rPr>
              <a:t>It </a:t>
            </a:r>
            <a:r>
              <a:rPr dirty="0" sz="1200">
                <a:latin typeface="Times New Roman"/>
                <a:cs typeface="Times New Roman"/>
              </a:rPr>
              <a:t>revolves around  independent paths in a program </a:t>
            </a:r>
            <a:r>
              <a:rPr dirty="0" sz="1200" spc="-5">
                <a:latin typeface="Times New Roman"/>
                <a:cs typeface="Times New Roman"/>
              </a:rPr>
              <a:t>which </a:t>
            </a:r>
            <a:r>
              <a:rPr dirty="0" sz="1200">
                <a:latin typeface="Times New Roman"/>
                <a:cs typeface="Times New Roman"/>
              </a:rPr>
              <a:t>is any path through the program (from </a:t>
            </a:r>
            <a:r>
              <a:rPr dirty="0" sz="1200" spc="-5">
                <a:latin typeface="Times New Roman"/>
                <a:cs typeface="Times New Roman"/>
              </a:rPr>
              <a:t>start </a:t>
            </a:r>
            <a:r>
              <a:rPr dirty="0" sz="1200">
                <a:latin typeface="Times New Roman"/>
                <a:cs typeface="Times New Roman"/>
              </a:rPr>
              <a:t>to end)  that introduces at least one new </a:t>
            </a:r>
            <a:r>
              <a:rPr dirty="0" sz="1200" spc="-5">
                <a:latin typeface="Times New Roman"/>
                <a:cs typeface="Times New Roman"/>
              </a:rPr>
              <a:t>set </a:t>
            </a:r>
            <a:r>
              <a:rPr dirty="0" sz="1200">
                <a:latin typeface="Times New Roman"/>
                <a:cs typeface="Times New Roman"/>
              </a:rPr>
              <a:t>of processing </a:t>
            </a:r>
            <a:r>
              <a:rPr dirty="0" sz="1200" spc="-5">
                <a:latin typeface="Times New Roman"/>
                <a:cs typeface="Times New Roman"/>
              </a:rPr>
              <a:t>statements </a:t>
            </a:r>
            <a:r>
              <a:rPr dirty="0" sz="1200">
                <a:latin typeface="Times New Roman"/>
                <a:cs typeface="Times New Roman"/>
              </a:rPr>
              <a:t>or a new condition. </a:t>
            </a:r>
            <a:r>
              <a:rPr dirty="0" sz="1200" spc="-5">
                <a:latin typeface="Times New Roman"/>
                <a:cs typeface="Times New Roman"/>
              </a:rPr>
              <a:t>An  </a:t>
            </a:r>
            <a:r>
              <a:rPr dirty="0" sz="1200">
                <a:latin typeface="Times New Roman"/>
                <a:cs typeface="Times New Roman"/>
              </a:rPr>
              <a:t>independent path covers </a:t>
            </a:r>
            <a:r>
              <a:rPr dirty="0" sz="1200" spc="-5">
                <a:latin typeface="Times New Roman"/>
                <a:cs typeface="Times New Roman"/>
              </a:rPr>
              <a:t>statements </a:t>
            </a:r>
            <a:r>
              <a:rPr dirty="0" sz="1200">
                <a:latin typeface="Times New Roman"/>
                <a:cs typeface="Times New Roman"/>
              </a:rPr>
              <a:t>and branches of the</a:t>
            </a:r>
            <a:r>
              <a:rPr dirty="0" sz="1200" spc="-110">
                <a:latin typeface="Times New Roman"/>
                <a:cs typeface="Times New Roman"/>
              </a:rPr>
              <a:t> </a:t>
            </a:r>
            <a:r>
              <a:rPr dirty="0" sz="1200">
                <a:latin typeface="Times New Roman"/>
                <a:cs typeface="Times New Roman"/>
              </a:rPr>
              <a:t>code.</a:t>
            </a:r>
            <a:endParaRPr sz="1200">
              <a:latin typeface="Times New Roman"/>
              <a:cs typeface="Times New Roman"/>
            </a:endParaRPr>
          </a:p>
          <a:p>
            <a:pPr algn="just" marL="12700" marR="7620">
              <a:lnSpc>
                <a:spcPts val="1380"/>
              </a:lnSpc>
            </a:pPr>
            <a:r>
              <a:rPr dirty="0" sz="1200">
                <a:latin typeface="Times New Roman"/>
                <a:cs typeface="Times New Roman"/>
              </a:rPr>
              <a:t>Cyclomatic complexity is a quantitative measure of the logical complexity of a program.  It defines number </a:t>
            </a:r>
            <a:r>
              <a:rPr dirty="0" sz="1200" spc="15">
                <a:latin typeface="Times New Roman"/>
                <a:cs typeface="Times New Roman"/>
              </a:rPr>
              <a:t>of </a:t>
            </a:r>
            <a:r>
              <a:rPr dirty="0" sz="1200">
                <a:latin typeface="Times New Roman"/>
                <a:cs typeface="Times New Roman"/>
              </a:rPr>
              <a:t>independent paths in the </a:t>
            </a:r>
            <a:r>
              <a:rPr dirty="0" sz="1200" spc="5">
                <a:latin typeface="Times New Roman"/>
                <a:cs typeface="Times New Roman"/>
              </a:rPr>
              <a:t>basis set </a:t>
            </a:r>
            <a:r>
              <a:rPr dirty="0" sz="1200">
                <a:latin typeface="Times New Roman"/>
                <a:cs typeface="Times New Roman"/>
              </a:rPr>
              <a:t>of a program. </a:t>
            </a:r>
            <a:r>
              <a:rPr dirty="0" sz="1200" spc="-15">
                <a:latin typeface="Times New Roman"/>
                <a:cs typeface="Times New Roman"/>
              </a:rPr>
              <a:t>It </a:t>
            </a:r>
            <a:r>
              <a:rPr dirty="0" sz="1200">
                <a:latin typeface="Times New Roman"/>
                <a:cs typeface="Times New Roman"/>
              </a:rPr>
              <a:t>provides an upper  bound for the number of tests that must be conducted to ensure that all </a:t>
            </a:r>
            <a:r>
              <a:rPr dirty="0" sz="1200" spc="-5">
                <a:latin typeface="Times New Roman"/>
                <a:cs typeface="Times New Roman"/>
              </a:rPr>
              <a:t>statements </a:t>
            </a:r>
            <a:r>
              <a:rPr dirty="0" sz="1200">
                <a:latin typeface="Times New Roman"/>
                <a:cs typeface="Times New Roman"/>
              </a:rPr>
              <a:t>and  branches have been executed at least</a:t>
            </a:r>
            <a:r>
              <a:rPr dirty="0" sz="1200" spc="-110">
                <a:latin typeface="Times New Roman"/>
                <a:cs typeface="Times New Roman"/>
              </a:rPr>
              <a:t> </a:t>
            </a:r>
            <a:r>
              <a:rPr dirty="0" sz="1200">
                <a:latin typeface="Times New Roman"/>
                <a:cs typeface="Times New Roman"/>
              </a:rPr>
              <a:t>once.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Cyclomatic Complexity, </a:t>
            </a:r>
            <a:r>
              <a:rPr dirty="0" sz="1200" spc="-5">
                <a:latin typeface="Times New Roman"/>
                <a:cs typeface="Times New Roman"/>
              </a:rPr>
              <a:t>V(G), </a:t>
            </a:r>
            <a:r>
              <a:rPr dirty="0" sz="1200">
                <a:latin typeface="Times New Roman"/>
                <a:cs typeface="Times New Roman"/>
              </a:rPr>
              <a:t>for a flow graph G is defined</a:t>
            </a:r>
            <a:r>
              <a:rPr dirty="0" sz="1200" spc="-100">
                <a:latin typeface="Times New Roman"/>
                <a:cs typeface="Times New Roman"/>
              </a:rPr>
              <a:t> </a:t>
            </a:r>
            <a:r>
              <a:rPr dirty="0" sz="1200">
                <a:latin typeface="Times New Roman"/>
                <a:cs typeface="Times New Roman"/>
              </a:rPr>
              <a:t>as:</a:t>
            </a:r>
            <a:endParaRPr sz="1200">
              <a:latin typeface="Times New Roman"/>
              <a:cs typeface="Times New Roman"/>
            </a:endParaRPr>
          </a:p>
          <a:p>
            <a:pPr algn="ctr" marR="771525">
              <a:lnSpc>
                <a:spcPts val="1380"/>
              </a:lnSpc>
            </a:pPr>
            <a:r>
              <a:rPr dirty="0" sz="1200" spc="-5">
                <a:latin typeface="Times New Roman"/>
                <a:cs typeface="Times New Roman"/>
              </a:rPr>
              <a:t>V(G) </a:t>
            </a:r>
            <a:r>
              <a:rPr dirty="0" sz="1200">
                <a:latin typeface="Times New Roman"/>
                <a:cs typeface="Times New Roman"/>
              </a:rPr>
              <a:t>= E - N +</a:t>
            </a:r>
            <a:r>
              <a:rPr dirty="0" sz="1200" spc="-95">
                <a:latin typeface="Times New Roman"/>
                <a:cs typeface="Times New Roman"/>
              </a:rPr>
              <a:t> </a:t>
            </a:r>
            <a:r>
              <a:rPr dirty="0" sz="1200">
                <a:latin typeface="Times New Roman"/>
                <a:cs typeface="Times New Roman"/>
              </a:rPr>
              <a:t>2</a:t>
            </a:r>
            <a:endParaRPr sz="1200">
              <a:latin typeface="Times New Roman"/>
              <a:cs typeface="Times New Roman"/>
            </a:endParaRPr>
          </a:p>
          <a:p>
            <a:pPr algn="just" marL="12700" marR="8890">
              <a:lnSpc>
                <a:spcPts val="1380"/>
              </a:lnSpc>
              <a:spcBef>
                <a:spcPts val="65"/>
              </a:spcBef>
            </a:pPr>
            <a:r>
              <a:rPr dirty="0" sz="1200">
                <a:latin typeface="Times New Roman"/>
                <a:cs typeface="Times New Roman"/>
              </a:rPr>
              <a:t>Where E is the number of edges and N is the number of nodes in the flow graph </a:t>
            </a:r>
            <a:r>
              <a:rPr dirty="0" sz="1200" spc="-5">
                <a:latin typeface="Times New Roman"/>
                <a:cs typeface="Times New Roman"/>
              </a:rPr>
              <a:t>G.  </a:t>
            </a:r>
            <a:r>
              <a:rPr dirty="0" sz="1200">
                <a:latin typeface="Times New Roman"/>
                <a:cs typeface="Times New Roman"/>
              </a:rPr>
              <a:t>Cyclomatic complexity provides us </a:t>
            </a:r>
            <a:r>
              <a:rPr dirty="0" sz="1200" spc="-5">
                <a:latin typeface="Times New Roman"/>
                <a:cs typeface="Times New Roman"/>
              </a:rPr>
              <a:t>with </a:t>
            </a:r>
            <a:r>
              <a:rPr dirty="0" sz="1200">
                <a:latin typeface="Times New Roman"/>
                <a:cs typeface="Times New Roman"/>
              </a:rPr>
              <a:t>an upper bound for the number of independent  paths that comprise the basis</a:t>
            </a:r>
            <a:r>
              <a:rPr dirty="0" sz="1200" spc="-114">
                <a:latin typeface="Times New Roman"/>
                <a:cs typeface="Times New Roman"/>
              </a:rPr>
              <a:t> </a:t>
            </a:r>
            <a:r>
              <a:rPr dirty="0" sz="1200" spc="-5">
                <a:latin typeface="Times New Roman"/>
                <a:cs typeface="Times New Roman"/>
              </a:rPr>
              <a:t>set.</a:t>
            </a:r>
            <a:endParaRPr sz="1200">
              <a:latin typeface="Times New Roman"/>
              <a:cs typeface="Times New Roman"/>
            </a:endParaRPr>
          </a:p>
          <a:p>
            <a:pPr algn="just" marL="12700">
              <a:lnSpc>
                <a:spcPts val="1555"/>
              </a:lnSpc>
            </a:pPr>
            <a:r>
              <a:rPr dirty="0" sz="1400" spc="-5" b="1">
                <a:latin typeface="Times New Roman"/>
                <a:cs typeface="Times New Roman"/>
              </a:rPr>
              <a:t>Cyclomatic </a:t>
            </a:r>
            <a:r>
              <a:rPr dirty="0" sz="1400" spc="-10" b="1">
                <a:latin typeface="Times New Roman"/>
                <a:cs typeface="Times New Roman"/>
              </a:rPr>
              <a:t>Complexity </a:t>
            </a:r>
            <a:r>
              <a:rPr dirty="0" sz="1400" b="1">
                <a:latin typeface="Times New Roman"/>
                <a:cs typeface="Times New Roman"/>
              </a:rPr>
              <a:t>of a </a:t>
            </a:r>
            <a:r>
              <a:rPr dirty="0" sz="1400" spc="-5" b="1">
                <a:latin typeface="Times New Roman"/>
                <a:cs typeface="Times New Roman"/>
              </a:rPr>
              <a:t>Sort</a:t>
            </a:r>
            <a:r>
              <a:rPr dirty="0" sz="1400" spc="20" b="1">
                <a:latin typeface="Times New Roman"/>
                <a:cs typeface="Times New Roman"/>
              </a:rPr>
              <a:t> </a:t>
            </a:r>
            <a:r>
              <a:rPr dirty="0" sz="1400" b="1">
                <a:latin typeface="Times New Roman"/>
                <a:cs typeface="Times New Roman"/>
              </a:rPr>
              <a:t>Procedure</a:t>
            </a:r>
            <a:endParaRPr sz="1400">
              <a:latin typeface="Times New Roman"/>
              <a:cs typeface="Times New Roman"/>
            </a:endParaRPr>
          </a:p>
          <a:p>
            <a:pPr algn="just" marL="12700" marR="6985">
              <a:lnSpc>
                <a:spcPts val="1380"/>
              </a:lnSpc>
              <a:spcBef>
                <a:spcPts val="50"/>
              </a:spcBef>
            </a:pPr>
            <a:r>
              <a:rPr dirty="0" sz="1200" spc="-5">
                <a:latin typeface="Times New Roman"/>
                <a:cs typeface="Times New Roman"/>
              </a:rPr>
              <a:t>Following </a:t>
            </a:r>
            <a:r>
              <a:rPr dirty="0" sz="1200">
                <a:latin typeface="Times New Roman"/>
                <a:cs typeface="Times New Roman"/>
              </a:rPr>
              <a:t>is the </a:t>
            </a:r>
            <a:r>
              <a:rPr dirty="0" sz="1200" spc="-5">
                <a:latin typeface="Times New Roman"/>
                <a:cs typeface="Times New Roman"/>
              </a:rPr>
              <a:t>same </a:t>
            </a:r>
            <a:r>
              <a:rPr dirty="0" sz="1200">
                <a:latin typeface="Times New Roman"/>
                <a:cs typeface="Times New Roman"/>
              </a:rPr>
              <a:t>bubble </a:t>
            </a:r>
            <a:r>
              <a:rPr dirty="0" sz="1200" spc="-5">
                <a:latin typeface="Times New Roman"/>
                <a:cs typeface="Times New Roman"/>
              </a:rPr>
              <a:t>sort </a:t>
            </a:r>
            <a:r>
              <a:rPr dirty="0" sz="1200">
                <a:latin typeface="Times New Roman"/>
                <a:cs typeface="Times New Roman"/>
              </a:rPr>
              <a:t>program that </a:t>
            </a:r>
            <a:r>
              <a:rPr dirty="0" sz="1200" spc="-5">
                <a:latin typeface="Times New Roman"/>
                <a:cs typeface="Times New Roman"/>
              </a:rPr>
              <a:t>we </a:t>
            </a:r>
            <a:r>
              <a:rPr dirty="0" sz="1200">
                <a:latin typeface="Times New Roman"/>
                <a:cs typeface="Times New Roman"/>
              </a:rPr>
              <a:t>discussed above. This time </a:t>
            </a:r>
            <a:r>
              <a:rPr dirty="0" sz="1200" spc="-5">
                <a:latin typeface="Times New Roman"/>
                <a:cs typeface="Times New Roman"/>
              </a:rPr>
              <a:t>we shall  </a:t>
            </a:r>
            <a:r>
              <a:rPr dirty="0" sz="1200">
                <a:latin typeface="Times New Roman"/>
                <a:cs typeface="Times New Roman"/>
              </a:rPr>
              <a:t>calculate its cyclomatic complexity and </a:t>
            </a:r>
            <a:r>
              <a:rPr dirty="0" sz="1200" spc="-5">
                <a:latin typeface="Times New Roman"/>
                <a:cs typeface="Times New Roman"/>
              </a:rPr>
              <a:t>see </a:t>
            </a:r>
            <a:r>
              <a:rPr dirty="0" sz="1200">
                <a:latin typeface="Times New Roman"/>
                <a:cs typeface="Times New Roman"/>
              </a:rPr>
              <a:t>how many test cases are needed to test this  function.</a:t>
            </a:r>
            <a:endParaRPr sz="1200">
              <a:latin typeface="Times New Roman"/>
              <a:cs typeface="Times New Roman"/>
            </a:endParaRPr>
          </a:p>
        </p:txBody>
      </p:sp>
      <p:sp>
        <p:nvSpPr>
          <p:cNvPr id="4" name="object 4"/>
          <p:cNvSpPr txBox="1"/>
          <p:nvPr/>
        </p:nvSpPr>
        <p:spPr>
          <a:xfrm>
            <a:off x="1358900" y="7796276"/>
            <a:ext cx="1927860" cy="1236345"/>
          </a:xfrm>
          <a:prstGeom prst="rect">
            <a:avLst/>
          </a:prstGeom>
        </p:spPr>
        <p:txBody>
          <a:bodyPr wrap="square" lIns="0" tIns="0" rIns="0" bIns="0" rtlCol="0" vert="horz">
            <a:spAutoFit/>
          </a:bodyPr>
          <a:lstStyle/>
          <a:p>
            <a:pPr marL="12700">
              <a:lnSpc>
                <a:spcPct val="100000"/>
              </a:lnSpc>
            </a:pPr>
            <a:r>
              <a:rPr dirty="0" sz="1600" spc="-5">
                <a:latin typeface="Times New Roman"/>
                <a:cs typeface="Times New Roman"/>
              </a:rPr>
              <a:t>Cyclomatic</a:t>
            </a:r>
            <a:r>
              <a:rPr dirty="0" sz="1600" spc="-60">
                <a:latin typeface="Times New Roman"/>
                <a:cs typeface="Times New Roman"/>
              </a:rPr>
              <a:t> </a:t>
            </a:r>
            <a:r>
              <a:rPr dirty="0" sz="1600">
                <a:latin typeface="Times New Roman"/>
                <a:cs typeface="Times New Roman"/>
              </a:rPr>
              <a:t>complexity</a:t>
            </a:r>
            <a:endParaRPr sz="1600">
              <a:latin typeface="Times New Roman"/>
              <a:cs typeface="Times New Roman"/>
            </a:endParaRPr>
          </a:p>
          <a:p>
            <a:pPr marL="241300" indent="-228600">
              <a:lnSpc>
                <a:spcPct val="100000"/>
              </a:lnSpc>
              <a:spcBef>
                <a:spcPts val="40"/>
              </a:spcBef>
              <a:buFont typeface="Symbol"/>
              <a:buChar char=""/>
              <a:tabLst>
                <a:tab pos="240665" algn="l"/>
                <a:tab pos="241300" algn="l"/>
              </a:tabLst>
            </a:pPr>
            <a:r>
              <a:rPr dirty="0" sz="1200" spc="-5">
                <a:latin typeface="Times New Roman"/>
                <a:cs typeface="Times New Roman"/>
              </a:rPr>
              <a:t>Number </a:t>
            </a:r>
            <a:r>
              <a:rPr dirty="0" sz="1200">
                <a:latin typeface="Times New Roman"/>
                <a:cs typeface="Times New Roman"/>
              </a:rPr>
              <a:t>of edges =</a:t>
            </a:r>
            <a:r>
              <a:rPr dirty="0" sz="1200" spc="-95">
                <a:latin typeface="Times New Roman"/>
                <a:cs typeface="Times New Roman"/>
              </a:rPr>
              <a:t> </a:t>
            </a:r>
            <a:r>
              <a:rPr dirty="0" sz="1200">
                <a:latin typeface="Times New Roman"/>
                <a:cs typeface="Times New Roman"/>
              </a:rPr>
              <a:t>8</a:t>
            </a:r>
            <a:endParaRPr sz="1200">
              <a:latin typeface="Times New Roman"/>
              <a:cs typeface="Times New Roman"/>
            </a:endParaRPr>
          </a:p>
          <a:p>
            <a:pPr marL="241300" indent="-228600">
              <a:lnSpc>
                <a:spcPct val="100000"/>
              </a:lnSpc>
              <a:spcBef>
                <a:spcPts val="20"/>
              </a:spcBef>
              <a:buFont typeface="Symbol"/>
              <a:buChar char=""/>
              <a:tabLst>
                <a:tab pos="240665" algn="l"/>
                <a:tab pos="241300" algn="l"/>
              </a:tabLst>
            </a:pPr>
            <a:r>
              <a:rPr dirty="0" sz="1200" spc="-5">
                <a:latin typeface="Times New Roman"/>
                <a:cs typeface="Times New Roman"/>
              </a:rPr>
              <a:t>Number </a:t>
            </a:r>
            <a:r>
              <a:rPr dirty="0" sz="1200">
                <a:latin typeface="Times New Roman"/>
                <a:cs typeface="Times New Roman"/>
              </a:rPr>
              <a:t>of nodes =</a:t>
            </a:r>
            <a:r>
              <a:rPr dirty="0" sz="1200" spc="-90">
                <a:latin typeface="Times New Roman"/>
                <a:cs typeface="Times New Roman"/>
              </a:rPr>
              <a:t> </a:t>
            </a:r>
            <a:r>
              <a:rPr dirty="0" sz="1200">
                <a:latin typeface="Times New Roman"/>
                <a:cs typeface="Times New Roman"/>
              </a:rPr>
              <a:t>6</a:t>
            </a:r>
            <a:endParaRPr sz="1200">
              <a:latin typeface="Times New Roman"/>
              <a:cs typeface="Times New Roman"/>
            </a:endParaRPr>
          </a:p>
          <a:p>
            <a:pPr marL="12700">
              <a:lnSpc>
                <a:spcPts val="1390"/>
              </a:lnSpc>
              <a:spcBef>
                <a:spcPts val="25"/>
              </a:spcBef>
              <a:tabLst>
                <a:tab pos="240665" algn="l"/>
              </a:tabLst>
            </a:pPr>
            <a:r>
              <a:rPr dirty="0" sz="1200">
                <a:latin typeface="Symbol"/>
                <a:cs typeface="Symbol"/>
              </a:rPr>
              <a:t></a:t>
            </a:r>
            <a:r>
              <a:rPr dirty="0" sz="1200">
                <a:latin typeface="Times New Roman"/>
                <a:cs typeface="Times New Roman"/>
              </a:rPr>
              <a:t>	C(G) = 8-6+2 =</a:t>
            </a:r>
            <a:r>
              <a:rPr dirty="0" sz="1200" spc="-105">
                <a:latin typeface="Times New Roman"/>
                <a:cs typeface="Times New Roman"/>
              </a:rPr>
              <a:t> </a:t>
            </a:r>
            <a:r>
              <a:rPr dirty="0" sz="1200">
                <a:latin typeface="Times New Roman"/>
                <a:cs typeface="Times New Roman"/>
              </a:rPr>
              <a:t>4</a:t>
            </a:r>
            <a:endParaRPr sz="1200">
              <a:latin typeface="Times New Roman"/>
              <a:cs typeface="Times New Roman"/>
            </a:endParaRPr>
          </a:p>
          <a:p>
            <a:pPr marL="12700">
              <a:lnSpc>
                <a:spcPts val="1870"/>
              </a:lnSpc>
            </a:pPr>
            <a:r>
              <a:rPr dirty="0" sz="1600" spc="-10">
                <a:latin typeface="Times New Roman"/>
                <a:cs typeface="Times New Roman"/>
              </a:rPr>
              <a:t>Paths </a:t>
            </a:r>
            <a:r>
              <a:rPr dirty="0" sz="1600" spc="-5">
                <a:latin typeface="Times New Roman"/>
                <a:cs typeface="Times New Roman"/>
              </a:rPr>
              <a:t>to be</a:t>
            </a:r>
            <a:r>
              <a:rPr dirty="0" sz="1600" spc="-40">
                <a:latin typeface="Times New Roman"/>
                <a:cs typeface="Times New Roman"/>
              </a:rPr>
              <a:t> </a:t>
            </a:r>
            <a:r>
              <a:rPr dirty="0" sz="1600" spc="-5">
                <a:latin typeface="Times New Roman"/>
                <a:cs typeface="Times New Roman"/>
              </a:rPr>
              <a:t>tested</a:t>
            </a:r>
            <a:endParaRPr sz="1600">
              <a:latin typeface="Times New Roman"/>
              <a:cs typeface="Times New Roman"/>
            </a:endParaRPr>
          </a:p>
          <a:p>
            <a:pPr marL="12700">
              <a:lnSpc>
                <a:spcPct val="100000"/>
              </a:lnSpc>
              <a:spcBef>
                <a:spcPts val="50"/>
              </a:spcBef>
              <a:tabLst>
                <a:tab pos="240665" algn="l"/>
              </a:tabLst>
            </a:pPr>
            <a:r>
              <a:rPr dirty="0" sz="1200">
                <a:latin typeface="Symbol"/>
                <a:cs typeface="Symbol"/>
              </a:rPr>
              <a:t></a:t>
            </a:r>
            <a:r>
              <a:rPr dirty="0" sz="1200">
                <a:latin typeface="Times New Roman"/>
                <a:cs typeface="Times New Roman"/>
              </a:rPr>
              <a:t>	</a:t>
            </a:r>
            <a:r>
              <a:rPr dirty="0" sz="1200" spc="-5">
                <a:latin typeface="Times New Roman"/>
                <a:cs typeface="Times New Roman"/>
              </a:rPr>
              <a:t>Path1:</a:t>
            </a:r>
            <a:r>
              <a:rPr dirty="0" sz="1200" spc="-95">
                <a:latin typeface="Times New Roman"/>
                <a:cs typeface="Times New Roman"/>
              </a:rPr>
              <a:t> </a:t>
            </a:r>
            <a:r>
              <a:rPr dirty="0" sz="1200">
                <a:latin typeface="Times New Roman"/>
                <a:cs typeface="Times New Roman"/>
              </a:rPr>
              <a:t>1-6</a:t>
            </a:r>
            <a:endParaRPr sz="1200">
              <a:latin typeface="Times New Roman"/>
              <a:cs typeface="Times New Roman"/>
            </a:endParaRPr>
          </a:p>
        </p:txBody>
      </p:sp>
      <p:sp>
        <p:nvSpPr>
          <p:cNvPr id="5" name="object 5"/>
          <p:cNvSpPr/>
          <p:nvPr/>
        </p:nvSpPr>
        <p:spPr>
          <a:xfrm>
            <a:off x="1143000" y="7809992"/>
            <a:ext cx="5506720" cy="0"/>
          </a:xfrm>
          <a:custGeom>
            <a:avLst/>
            <a:gdLst/>
            <a:ahLst/>
            <a:cxnLst/>
            <a:rect l="l" t="t" r="r" b="b"/>
            <a:pathLst>
              <a:path w="5506720" h="0">
                <a:moveTo>
                  <a:pt x="0" y="0"/>
                </a:moveTo>
                <a:lnTo>
                  <a:pt x="5506211" y="0"/>
                </a:lnTo>
              </a:path>
            </a:pathLst>
          </a:custGeom>
          <a:ln w="5080">
            <a:solidFill>
              <a:srgbClr val="000000"/>
            </a:solidFill>
          </a:ln>
        </p:spPr>
        <p:txBody>
          <a:bodyPr wrap="square" lIns="0" tIns="0" rIns="0" bIns="0" rtlCol="0"/>
          <a:lstStyle/>
          <a:p/>
        </p:txBody>
      </p:sp>
      <p:sp>
        <p:nvSpPr>
          <p:cNvPr id="6" name="object 6"/>
          <p:cNvSpPr/>
          <p:nvPr/>
        </p:nvSpPr>
        <p:spPr>
          <a:xfrm>
            <a:off x="1143000" y="7804911"/>
            <a:ext cx="5080" cy="0"/>
          </a:xfrm>
          <a:custGeom>
            <a:avLst/>
            <a:gdLst/>
            <a:ahLst/>
            <a:cxnLst/>
            <a:rect l="l" t="t" r="r" b="b"/>
            <a:pathLst>
              <a:path w="5080" h="0">
                <a:moveTo>
                  <a:pt x="0" y="0"/>
                </a:moveTo>
                <a:lnTo>
                  <a:pt x="4571" y="0"/>
                </a:lnTo>
              </a:path>
            </a:pathLst>
          </a:custGeom>
          <a:ln w="5080">
            <a:solidFill>
              <a:srgbClr val="000000"/>
            </a:solidFill>
          </a:ln>
        </p:spPr>
        <p:txBody>
          <a:bodyPr wrap="square" lIns="0" tIns="0" rIns="0" bIns="0" rtlCol="0"/>
          <a:lstStyle/>
          <a:p/>
        </p:txBody>
      </p:sp>
      <p:sp>
        <p:nvSpPr>
          <p:cNvPr id="7" name="object 7"/>
          <p:cNvSpPr/>
          <p:nvPr/>
        </p:nvSpPr>
        <p:spPr>
          <a:xfrm>
            <a:off x="1147572" y="5215382"/>
            <a:ext cx="0" cy="2586990"/>
          </a:xfrm>
          <a:custGeom>
            <a:avLst/>
            <a:gdLst/>
            <a:ahLst/>
            <a:cxnLst/>
            <a:rect l="l" t="t" r="r" b="b"/>
            <a:pathLst>
              <a:path w="0" h="2586990">
                <a:moveTo>
                  <a:pt x="0" y="0"/>
                </a:moveTo>
                <a:lnTo>
                  <a:pt x="0" y="2586990"/>
                </a:lnTo>
              </a:path>
            </a:pathLst>
          </a:custGeom>
          <a:ln w="9143">
            <a:solidFill>
              <a:srgbClr val="000000"/>
            </a:solidFill>
          </a:ln>
        </p:spPr>
        <p:txBody>
          <a:bodyPr wrap="square" lIns="0" tIns="0" rIns="0" bIns="0" rtlCol="0"/>
          <a:lstStyle/>
          <a:p/>
        </p:txBody>
      </p:sp>
      <p:sp>
        <p:nvSpPr>
          <p:cNvPr id="8" name="object 8"/>
          <p:cNvSpPr/>
          <p:nvPr/>
        </p:nvSpPr>
        <p:spPr>
          <a:xfrm>
            <a:off x="1143000" y="5212841"/>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9" name="object 9"/>
          <p:cNvSpPr/>
          <p:nvPr/>
        </p:nvSpPr>
        <p:spPr>
          <a:xfrm>
            <a:off x="1143000" y="5208396"/>
            <a:ext cx="5506720" cy="0"/>
          </a:xfrm>
          <a:custGeom>
            <a:avLst/>
            <a:gdLst/>
            <a:ahLst/>
            <a:cxnLst/>
            <a:rect l="l" t="t" r="r" b="b"/>
            <a:pathLst>
              <a:path w="5506720" h="0">
                <a:moveTo>
                  <a:pt x="0" y="0"/>
                </a:moveTo>
                <a:lnTo>
                  <a:pt x="5506211" y="0"/>
                </a:lnTo>
              </a:path>
            </a:pathLst>
          </a:custGeom>
          <a:ln w="3810">
            <a:solidFill>
              <a:srgbClr val="000000"/>
            </a:solidFill>
          </a:ln>
        </p:spPr>
        <p:txBody>
          <a:bodyPr wrap="square" lIns="0" tIns="0" rIns="0" bIns="0" rtlCol="0"/>
          <a:lstStyle/>
          <a:p/>
        </p:txBody>
      </p:sp>
      <p:sp>
        <p:nvSpPr>
          <p:cNvPr id="10" name="object 10"/>
          <p:cNvSpPr/>
          <p:nvPr/>
        </p:nvSpPr>
        <p:spPr>
          <a:xfrm>
            <a:off x="1147572" y="7805166"/>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1" name="object 11"/>
          <p:cNvSpPr/>
          <p:nvPr/>
        </p:nvSpPr>
        <p:spPr>
          <a:xfrm>
            <a:off x="1152144" y="7805166"/>
            <a:ext cx="5488305" cy="0"/>
          </a:xfrm>
          <a:custGeom>
            <a:avLst/>
            <a:gdLst/>
            <a:ahLst/>
            <a:cxnLst/>
            <a:rect l="l" t="t" r="r" b="b"/>
            <a:pathLst>
              <a:path w="5488305" h="0">
                <a:moveTo>
                  <a:pt x="0" y="0"/>
                </a:moveTo>
                <a:lnTo>
                  <a:pt x="5487923" y="0"/>
                </a:lnTo>
              </a:path>
            </a:pathLst>
          </a:custGeom>
          <a:ln w="4572">
            <a:solidFill>
              <a:srgbClr val="000000"/>
            </a:solidFill>
          </a:ln>
        </p:spPr>
        <p:txBody>
          <a:bodyPr wrap="square" lIns="0" tIns="0" rIns="0" bIns="0" rtlCol="0"/>
          <a:lstStyle/>
          <a:p/>
        </p:txBody>
      </p:sp>
      <p:sp>
        <p:nvSpPr>
          <p:cNvPr id="12" name="object 12"/>
          <p:cNvSpPr/>
          <p:nvPr/>
        </p:nvSpPr>
        <p:spPr>
          <a:xfrm>
            <a:off x="6640068" y="7804911"/>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3" name="object 13"/>
          <p:cNvSpPr/>
          <p:nvPr/>
        </p:nvSpPr>
        <p:spPr>
          <a:xfrm>
            <a:off x="6644640" y="5215382"/>
            <a:ext cx="0" cy="2586990"/>
          </a:xfrm>
          <a:custGeom>
            <a:avLst/>
            <a:gdLst/>
            <a:ahLst/>
            <a:cxnLst/>
            <a:rect l="l" t="t" r="r" b="b"/>
            <a:pathLst>
              <a:path w="0" h="2586990">
                <a:moveTo>
                  <a:pt x="0" y="0"/>
                </a:moveTo>
                <a:lnTo>
                  <a:pt x="0" y="2586990"/>
                </a:lnTo>
              </a:path>
            </a:pathLst>
          </a:custGeom>
          <a:ln w="9144">
            <a:solidFill>
              <a:srgbClr val="000000"/>
            </a:solidFill>
          </a:ln>
        </p:spPr>
        <p:txBody>
          <a:bodyPr wrap="square" lIns="0" tIns="0" rIns="0" bIns="0" rtlCol="0"/>
          <a:lstStyle/>
          <a:p/>
        </p:txBody>
      </p:sp>
      <p:sp>
        <p:nvSpPr>
          <p:cNvPr id="14" name="object 14"/>
          <p:cNvSpPr/>
          <p:nvPr/>
        </p:nvSpPr>
        <p:spPr>
          <a:xfrm>
            <a:off x="6640068" y="5212841"/>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5" name="object 15"/>
          <p:cNvSpPr/>
          <p:nvPr/>
        </p:nvSpPr>
        <p:spPr>
          <a:xfrm>
            <a:off x="6644640" y="7805166"/>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16" name="object 16"/>
          <p:cNvSpPr/>
          <p:nvPr/>
        </p:nvSpPr>
        <p:spPr>
          <a:xfrm>
            <a:off x="1147572" y="5212841"/>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7" name="object 17"/>
          <p:cNvSpPr/>
          <p:nvPr/>
        </p:nvSpPr>
        <p:spPr>
          <a:xfrm>
            <a:off x="1152144" y="5212841"/>
            <a:ext cx="5488305" cy="0"/>
          </a:xfrm>
          <a:custGeom>
            <a:avLst/>
            <a:gdLst/>
            <a:ahLst/>
            <a:cxnLst/>
            <a:rect l="l" t="t" r="r" b="b"/>
            <a:pathLst>
              <a:path w="5488305" h="0">
                <a:moveTo>
                  <a:pt x="0" y="0"/>
                </a:moveTo>
                <a:lnTo>
                  <a:pt x="5487923" y="0"/>
                </a:lnTo>
              </a:path>
            </a:pathLst>
          </a:custGeom>
          <a:ln w="4572">
            <a:solidFill>
              <a:srgbClr val="000000"/>
            </a:solidFill>
          </a:ln>
        </p:spPr>
        <p:txBody>
          <a:bodyPr wrap="square" lIns="0" tIns="0" rIns="0" bIns="0" rtlCol="0"/>
          <a:lstStyle/>
          <a:p/>
        </p:txBody>
      </p:sp>
      <p:sp>
        <p:nvSpPr>
          <p:cNvPr id="18" name="object 18"/>
          <p:cNvSpPr/>
          <p:nvPr/>
        </p:nvSpPr>
        <p:spPr>
          <a:xfrm>
            <a:off x="6644640" y="5212841"/>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19" name="object 19"/>
          <p:cNvSpPr txBox="1"/>
          <p:nvPr/>
        </p:nvSpPr>
        <p:spPr>
          <a:xfrm>
            <a:off x="3502050" y="5470397"/>
            <a:ext cx="22225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//1</a:t>
            </a:r>
            <a:endParaRPr sz="1650">
              <a:latin typeface="Times New Roman"/>
              <a:cs typeface="Times New Roman"/>
            </a:endParaRPr>
          </a:p>
        </p:txBody>
      </p:sp>
      <p:sp>
        <p:nvSpPr>
          <p:cNvPr id="20" name="object 20"/>
          <p:cNvSpPr txBox="1"/>
          <p:nvPr/>
        </p:nvSpPr>
        <p:spPr>
          <a:xfrm>
            <a:off x="1216152" y="5246115"/>
            <a:ext cx="1555750" cy="716280"/>
          </a:xfrm>
          <a:prstGeom prst="rect">
            <a:avLst/>
          </a:prstGeom>
        </p:spPr>
        <p:txBody>
          <a:bodyPr wrap="square" lIns="0" tIns="0" rIns="0" bIns="0" rtlCol="0" vert="horz">
            <a:spAutoFit/>
          </a:bodyPr>
          <a:lstStyle/>
          <a:p>
            <a:pPr marR="73660">
              <a:lnSpc>
                <a:spcPts val="1900"/>
              </a:lnSpc>
            </a:pPr>
            <a:r>
              <a:rPr dirty="0" sz="1650" spc="-5">
                <a:latin typeface="Times New Roman"/>
                <a:cs typeface="Times New Roman"/>
              </a:rPr>
              <a:t>Sorted </a:t>
            </a:r>
            <a:r>
              <a:rPr dirty="0" sz="1650">
                <a:latin typeface="Times New Roman"/>
                <a:cs typeface="Times New Roman"/>
              </a:rPr>
              <a:t>= </a:t>
            </a:r>
            <a:r>
              <a:rPr dirty="0" sz="1650" spc="-5">
                <a:latin typeface="Times New Roman"/>
                <a:cs typeface="Times New Roman"/>
              </a:rPr>
              <a:t>FALSE;  while </a:t>
            </a:r>
            <a:r>
              <a:rPr dirty="0" sz="1650">
                <a:latin typeface="Times New Roman"/>
                <a:cs typeface="Times New Roman"/>
              </a:rPr>
              <a:t>(!sorted)</a:t>
            </a:r>
            <a:r>
              <a:rPr dirty="0" sz="1650" spc="-55">
                <a:latin typeface="Times New Roman"/>
                <a:cs typeface="Times New Roman"/>
              </a:rPr>
              <a:t> </a:t>
            </a:r>
            <a:r>
              <a:rPr dirty="0" sz="1650">
                <a:latin typeface="Times New Roman"/>
                <a:cs typeface="Times New Roman"/>
              </a:rPr>
              <a:t>{</a:t>
            </a:r>
            <a:endParaRPr sz="1650">
              <a:latin typeface="Times New Roman"/>
              <a:cs typeface="Times New Roman"/>
            </a:endParaRPr>
          </a:p>
          <a:p>
            <a:pPr marL="210185">
              <a:lnSpc>
                <a:spcPts val="1839"/>
              </a:lnSpc>
            </a:pPr>
            <a:r>
              <a:rPr dirty="0" sz="1650" spc="-5">
                <a:latin typeface="Times New Roman"/>
                <a:cs typeface="Times New Roman"/>
              </a:rPr>
              <a:t>sorted </a:t>
            </a:r>
            <a:r>
              <a:rPr dirty="0" sz="1650">
                <a:latin typeface="Times New Roman"/>
                <a:cs typeface="Times New Roman"/>
              </a:rPr>
              <a:t>=</a:t>
            </a:r>
            <a:r>
              <a:rPr dirty="0" sz="1650" spc="-60">
                <a:latin typeface="Times New Roman"/>
                <a:cs typeface="Times New Roman"/>
              </a:rPr>
              <a:t> </a:t>
            </a:r>
            <a:r>
              <a:rPr dirty="0" sz="1650">
                <a:latin typeface="Times New Roman"/>
                <a:cs typeface="Times New Roman"/>
              </a:rPr>
              <a:t>TRUE;</a:t>
            </a:r>
            <a:endParaRPr sz="1650">
              <a:latin typeface="Times New Roman"/>
              <a:cs typeface="Times New Roman"/>
            </a:endParaRPr>
          </a:p>
        </p:txBody>
      </p:sp>
      <p:sp>
        <p:nvSpPr>
          <p:cNvPr id="21" name="object 21"/>
          <p:cNvSpPr txBox="1"/>
          <p:nvPr/>
        </p:nvSpPr>
        <p:spPr>
          <a:xfrm>
            <a:off x="1426446" y="5968479"/>
            <a:ext cx="2298065" cy="956944"/>
          </a:xfrm>
          <a:prstGeom prst="rect">
            <a:avLst/>
          </a:prstGeom>
        </p:spPr>
        <p:txBody>
          <a:bodyPr wrap="square" lIns="0" tIns="0" rIns="0" bIns="0" rtlCol="0" vert="horz">
            <a:spAutoFit/>
          </a:bodyPr>
          <a:lstStyle/>
          <a:p>
            <a:pPr marL="210185" indent="-210820">
              <a:lnSpc>
                <a:spcPts val="1900"/>
              </a:lnSpc>
            </a:pPr>
            <a:r>
              <a:rPr dirty="0" sz="1650">
                <a:latin typeface="Times New Roman"/>
                <a:cs typeface="Times New Roman"/>
              </a:rPr>
              <a:t>for (i=0; i &lt; </a:t>
            </a:r>
            <a:r>
              <a:rPr dirty="0" sz="1650" spc="-10">
                <a:latin typeface="Times New Roman"/>
                <a:cs typeface="Times New Roman"/>
              </a:rPr>
              <a:t>N-1; </a:t>
            </a:r>
            <a:r>
              <a:rPr dirty="0" sz="1650">
                <a:latin typeface="Times New Roman"/>
                <a:cs typeface="Times New Roman"/>
              </a:rPr>
              <a:t>i++) { //2  if a[i] &gt; </a:t>
            </a:r>
            <a:r>
              <a:rPr dirty="0" sz="1650" spc="-10">
                <a:latin typeface="Times New Roman"/>
                <a:cs typeface="Times New Roman"/>
              </a:rPr>
              <a:t>a[i+1]</a:t>
            </a:r>
            <a:r>
              <a:rPr dirty="0" sz="1650" spc="-55">
                <a:latin typeface="Times New Roman"/>
                <a:cs typeface="Times New Roman"/>
              </a:rPr>
              <a:t> </a:t>
            </a:r>
            <a:r>
              <a:rPr dirty="0" sz="1650">
                <a:latin typeface="Times New Roman"/>
                <a:cs typeface="Times New Roman"/>
              </a:rPr>
              <a:t>{</a:t>
            </a:r>
            <a:endParaRPr sz="1650">
              <a:latin typeface="Times New Roman"/>
              <a:cs typeface="Times New Roman"/>
            </a:endParaRPr>
          </a:p>
          <a:p>
            <a:pPr marL="420370">
              <a:lnSpc>
                <a:spcPts val="1805"/>
              </a:lnSpc>
            </a:pPr>
            <a:r>
              <a:rPr dirty="0" sz="1650" spc="-10">
                <a:latin typeface="Times New Roman"/>
                <a:cs typeface="Times New Roman"/>
              </a:rPr>
              <a:t>swap(a[i], </a:t>
            </a:r>
            <a:r>
              <a:rPr dirty="0" sz="1650">
                <a:latin typeface="Times New Roman"/>
                <a:cs typeface="Times New Roman"/>
              </a:rPr>
              <a:t>a[i+1]); </a:t>
            </a:r>
            <a:r>
              <a:rPr dirty="0" sz="1650" spc="65">
                <a:latin typeface="Times New Roman"/>
                <a:cs typeface="Times New Roman"/>
              </a:rPr>
              <a:t> </a:t>
            </a:r>
            <a:r>
              <a:rPr dirty="0" sz="1650">
                <a:latin typeface="Times New Roman"/>
                <a:cs typeface="Times New Roman"/>
              </a:rPr>
              <a:t>//3</a:t>
            </a:r>
            <a:endParaRPr sz="1650">
              <a:latin typeface="Times New Roman"/>
              <a:cs typeface="Times New Roman"/>
            </a:endParaRPr>
          </a:p>
          <a:p>
            <a:pPr marL="420370">
              <a:lnSpc>
                <a:spcPts val="1930"/>
              </a:lnSpc>
            </a:pPr>
            <a:r>
              <a:rPr dirty="0" sz="1650" spc="-5">
                <a:latin typeface="Times New Roman"/>
                <a:cs typeface="Times New Roman"/>
              </a:rPr>
              <a:t>sorted </a:t>
            </a:r>
            <a:r>
              <a:rPr dirty="0" sz="1650">
                <a:latin typeface="Times New Roman"/>
                <a:cs typeface="Times New Roman"/>
              </a:rPr>
              <a:t>=</a:t>
            </a:r>
            <a:r>
              <a:rPr dirty="0" sz="1650" spc="-90">
                <a:latin typeface="Times New Roman"/>
                <a:cs typeface="Times New Roman"/>
              </a:rPr>
              <a:t> </a:t>
            </a:r>
            <a:r>
              <a:rPr dirty="0" sz="1650" spc="-5">
                <a:latin typeface="Times New Roman"/>
                <a:cs typeface="Times New Roman"/>
              </a:rPr>
              <a:t>FALSE;</a:t>
            </a:r>
            <a:endParaRPr sz="1650">
              <a:latin typeface="Times New Roman"/>
              <a:cs typeface="Times New Roman"/>
            </a:endParaRPr>
          </a:p>
        </p:txBody>
      </p:sp>
      <p:sp>
        <p:nvSpPr>
          <p:cNvPr id="22" name="object 22"/>
          <p:cNvSpPr txBox="1"/>
          <p:nvPr/>
        </p:nvSpPr>
        <p:spPr>
          <a:xfrm>
            <a:off x="1636740" y="6916585"/>
            <a:ext cx="100965"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a:t>
            </a:r>
            <a:endParaRPr sz="1650">
              <a:latin typeface="Times New Roman"/>
              <a:cs typeface="Times New Roman"/>
            </a:endParaRPr>
          </a:p>
        </p:txBody>
      </p:sp>
      <p:sp>
        <p:nvSpPr>
          <p:cNvPr id="23" name="object 23"/>
          <p:cNvSpPr txBox="1"/>
          <p:nvPr/>
        </p:nvSpPr>
        <p:spPr>
          <a:xfrm>
            <a:off x="1426446" y="7157377"/>
            <a:ext cx="100965"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a:t>
            </a:r>
            <a:endParaRPr sz="1650">
              <a:latin typeface="Times New Roman"/>
              <a:cs typeface="Times New Roman"/>
            </a:endParaRPr>
          </a:p>
        </p:txBody>
      </p:sp>
      <p:sp>
        <p:nvSpPr>
          <p:cNvPr id="24" name="object 24"/>
          <p:cNvSpPr txBox="1"/>
          <p:nvPr/>
        </p:nvSpPr>
        <p:spPr>
          <a:xfrm>
            <a:off x="1216152" y="7402791"/>
            <a:ext cx="100965"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a:t>
            </a:r>
            <a:endParaRPr sz="1650">
              <a:latin typeface="Times New Roman"/>
              <a:cs typeface="Times New Roman"/>
            </a:endParaRPr>
          </a:p>
        </p:txBody>
      </p:sp>
      <p:sp>
        <p:nvSpPr>
          <p:cNvPr id="25" name="object 25"/>
          <p:cNvSpPr txBox="1"/>
          <p:nvPr/>
        </p:nvSpPr>
        <p:spPr>
          <a:xfrm>
            <a:off x="3502047" y="6916585"/>
            <a:ext cx="222885" cy="737235"/>
          </a:xfrm>
          <a:prstGeom prst="rect">
            <a:avLst/>
          </a:prstGeom>
        </p:spPr>
        <p:txBody>
          <a:bodyPr wrap="square" lIns="0" tIns="0" rIns="0" bIns="0" rtlCol="0" vert="horz">
            <a:spAutoFit/>
          </a:bodyPr>
          <a:lstStyle/>
          <a:p>
            <a:pPr>
              <a:lnSpc>
                <a:spcPts val="1939"/>
              </a:lnSpc>
            </a:pPr>
            <a:r>
              <a:rPr dirty="0" sz="1650">
                <a:latin typeface="Times New Roman"/>
                <a:cs typeface="Times New Roman"/>
              </a:rPr>
              <a:t>//4</a:t>
            </a:r>
            <a:endParaRPr sz="1650">
              <a:latin typeface="Times New Roman"/>
              <a:cs typeface="Times New Roman"/>
            </a:endParaRPr>
          </a:p>
          <a:p>
            <a:pPr>
              <a:lnSpc>
                <a:spcPts val="1914"/>
              </a:lnSpc>
            </a:pPr>
            <a:r>
              <a:rPr dirty="0" sz="1650">
                <a:latin typeface="Times New Roman"/>
                <a:cs typeface="Times New Roman"/>
              </a:rPr>
              <a:t>//5</a:t>
            </a:r>
            <a:endParaRPr sz="1650">
              <a:latin typeface="Times New Roman"/>
              <a:cs typeface="Times New Roman"/>
            </a:endParaRPr>
          </a:p>
          <a:p>
            <a:pPr>
              <a:lnSpc>
                <a:spcPts val="1950"/>
              </a:lnSpc>
            </a:pPr>
            <a:r>
              <a:rPr dirty="0" sz="1650">
                <a:latin typeface="Times New Roman"/>
                <a:cs typeface="Times New Roman"/>
              </a:rPr>
              <a:t>//6</a:t>
            </a:r>
            <a:endParaRPr sz="1650">
              <a:latin typeface="Times New Roman"/>
              <a:cs typeface="Times New Roman"/>
            </a:endParaRPr>
          </a:p>
        </p:txBody>
      </p:sp>
      <p:sp>
        <p:nvSpPr>
          <p:cNvPr id="26" name="object 26"/>
          <p:cNvSpPr/>
          <p:nvPr/>
        </p:nvSpPr>
        <p:spPr>
          <a:xfrm>
            <a:off x="5595111" y="7407491"/>
            <a:ext cx="317500" cy="315595"/>
          </a:xfrm>
          <a:custGeom>
            <a:avLst/>
            <a:gdLst/>
            <a:ahLst/>
            <a:cxnLst/>
            <a:rect l="l" t="t" r="r" b="b"/>
            <a:pathLst>
              <a:path w="317500" h="315595">
                <a:moveTo>
                  <a:pt x="158496" y="0"/>
                </a:moveTo>
                <a:lnTo>
                  <a:pt x="108655" y="7997"/>
                </a:lnTo>
                <a:lnTo>
                  <a:pt x="65178" y="30333"/>
                </a:lnTo>
                <a:lnTo>
                  <a:pt x="30772" y="64520"/>
                </a:lnTo>
                <a:lnTo>
                  <a:pt x="8144" y="108069"/>
                </a:lnTo>
                <a:lnTo>
                  <a:pt x="0" y="158495"/>
                </a:lnTo>
                <a:lnTo>
                  <a:pt x="8144" y="208178"/>
                </a:lnTo>
                <a:lnTo>
                  <a:pt x="30772" y="251277"/>
                </a:lnTo>
                <a:lnTo>
                  <a:pt x="65178" y="285231"/>
                </a:lnTo>
                <a:lnTo>
                  <a:pt x="108655" y="307482"/>
                </a:lnTo>
                <a:lnTo>
                  <a:pt x="158496" y="315467"/>
                </a:lnTo>
                <a:lnTo>
                  <a:pt x="208336" y="307482"/>
                </a:lnTo>
                <a:lnTo>
                  <a:pt x="251813" y="285231"/>
                </a:lnTo>
                <a:lnTo>
                  <a:pt x="286219" y="251277"/>
                </a:lnTo>
                <a:lnTo>
                  <a:pt x="308847" y="208178"/>
                </a:lnTo>
                <a:lnTo>
                  <a:pt x="316992" y="158495"/>
                </a:lnTo>
                <a:lnTo>
                  <a:pt x="308847" y="108069"/>
                </a:lnTo>
                <a:lnTo>
                  <a:pt x="286219" y="64520"/>
                </a:lnTo>
                <a:lnTo>
                  <a:pt x="251813" y="30333"/>
                </a:lnTo>
                <a:lnTo>
                  <a:pt x="208336" y="7997"/>
                </a:lnTo>
                <a:lnTo>
                  <a:pt x="158496" y="0"/>
                </a:lnTo>
                <a:close/>
              </a:path>
            </a:pathLst>
          </a:custGeom>
          <a:solidFill>
            <a:srgbClr val="00CC99"/>
          </a:solidFill>
        </p:spPr>
        <p:txBody>
          <a:bodyPr wrap="square" lIns="0" tIns="0" rIns="0" bIns="0" rtlCol="0"/>
          <a:lstStyle/>
          <a:p/>
        </p:txBody>
      </p:sp>
      <p:sp>
        <p:nvSpPr>
          <p:cNvPr id="27" name="object 27"/>
          <p:cNvSpPr/>
          <p:nvPr/>
        </p:nvSpPr>
        <p:spPr>
          <a:xfrm>
            <a:off x="5590540" y="7402918"/>
            <a:ext cx="326390" cy="325120"/>
          </a:xfrm>
          <a:custGeom>
            <a:avLst/>
            <a:gdLst/>
            <a:ahLst/>
            <a:cxnLst/>
            <a:rect l="l" t="t" r="r" b="b"/>
            <a:pathLst>
              <a:path w="326389" h="325120">
                <a:moveTo>
                  <a:pt x="160019" y="0"/>
                </a:moveTo>
                <a:lnTo>
                  <a:pt x="144779" y="0"/>
                </a:lnTo>
                <a:lnTo>
                  <a:pt x="129539" y="3047"/>
                </a:lnTo>
                <a:lnTo>
                  <a:pt x="100583" y="12191"/>
                </a:lnTo>
                <a:lnTo>
                  <a:pt x="99059" y="12191"/>
                </a:lnTo>
                <a:lnTo>
                  <a:pt x="48767" y="45719"/>
                </a:lnTo>
                <a:lnTo>
                  <a:pt x="12191" y="97535"/>
                </a:lnTo>
                <a:lnTo>
                  <a:pt x="12191" y="99059"/>
                </a:lnTo>
                <a:lnTo>
                  <a:pt x="3047" y="129539"/>
                </a:lnTo>
                <a:lnTo>
                  <a:pt x="0" y="144779"/>
                </a:lnTo>
                <a:lnTo>
                  <a:pt x="0" y="179831"/>
                </a:lnTo>
                <a:lnTo>
                  <a:pt x="3047" y="195071"/>
                </a:lnTo>
                <a:lnTo>
                  <a:pt x="12191" y="224027"/>
                </a:lnTo>
                <a:lnTo>
                  <a:pt x="12191" y="225551"/>
                </a:lnTo>
                <a:lnTo>
                  <a:pt x="47243" y="275843"/>
                </a:lnTo>
                <a:lnTo>
                  <a:pt x="99059" y="310895"/>
                </a:lnTo>
                <a:lnTo>
                  <a:pt x="100583" y="310895"/>
                </a:lnTo>
                <a:lnTo>
                  <a:pt x="129539" y="320039"/>
                </a:lnTo>
                <a:lnTo>
                  <a:pt x="144779" y="323087"/>
                </a:lnTo>
                <a:lnTo>
                  <a:pt x="161543" y="324611"/>
                </a:lnTo>
                <a:lnTo>
                  <a:pt x="178307" y="323087"/>
                </a:lnTo>
                <a:lnTo>
                  <a:pt x="179831" y="323087"/>
                </a:lnTo>
                <a:lnTo>
                  <a:pt x="195071" y="320039"/>
                </a:lnTo>
                <a:lnTo>
                  <a:pt x="199897" y="318515"/>
                </a:lnTo>
                <a:lnTo>
                  <a:pt x="178307" y="318515"/>
                </a:lnTo>
                <a:lnTo>
                  <a:pt x="178307" y="315467"/>
                </a:lnTo>
                <a:lnTo>
                  <a:pt x="163067" y="315467"/>
                </a:lnTo>
                <a:lnTo>
                  <a:pt x="146303" y="313943"/>
                </a:lnTo>
                <a:lnTo>
                  <a:pt x="131063" y="310895"/>
                </a:lnTo>
                <a:lnTo>
                  <a:pt x="116585" y="306323"/>
                </a:lnTo>
                <a:lnTo>
                  <a:pt x="100583" y="306323"/>
                </a:lnTo>
                <a:lnTo>
                  <a:pt x="101917" y="302323"/>
                </a:lnTo>
                <a:lnTo>
                  <a:pt x="76199" y="288035"/>
                </a:lnTo>
                <a:lnTo>
                  <a:pt x="57149" y="272795"/>
                </a:lnTo>
                <a:lnTo>
                  <a:pt x="50291" y="272795"/>
                </a:lnTo>
                <a:lnTo>
                  <a:pt x="53339" y="269747"/>
                </a:lnTo>
                <a:lnTo>
                  <a:pt x="53543" y="269747"/>
                </a:lnTo>
                <a:lnTo>
                  <a:pt x="35051" y="248411"/>
                </a:lnTo>
                <a:lnTo>
                  <a:pt x="21505" y="224027"/>
                </a:lnTo>
                <a:lnTo>
                  <a:pt x="16763" y="224027"/>
                </a:lnTo>
                <a:lnTo>
                  <a:pt x="19811" y="220979"/>
                </a:lnTo>
                <a:lnTo>
                  <a:pt x="20854" y="220979"/>
                </a:lnTo>
                <a:lnTo>
                  <a:pt x="12191" y="193547"/>
                </a:lnTo>
                <a:lnTo>
                  <a:pt x="9448" y="179831"/>
                </a:lnTo>
                <a:lnTo>
                  <a:pt x="9143" y="179831"/>
                </a:lnTo>
                <a:lnTo>
                  <a:pt x="4571" y="178307"/>
                </a:lnTo>
                <a:lnTo>
                  <a:pt x="9143" y="178307"/>
                </a:lnTo>
                <a:lnTo>
                  <a:pt x="9143" y="146303"/>
                </a:lnTo>
                <a:lnTo>
                  <a:pt x="12191" y="131063"/>
                </a:lnTo>
                <a:lnTo>
                  <a:pt x="20878" y="102107"/>
                </a:lnTo>
                <a:lnTo>
                  <a:pt x="19811" y="102107"/>
                </a:lnTo>
                <a:lnTo>
                  <a:pt x="16763" y="100583"/>
                </a:lnTo>
                <a:lnTo>
                  <a:pt x="20708" y="100583"/>
                </a:lnTo>
                <a:lnTo>
                  <a:pt x="35051" y="76199"/>
                </a:lnTo>
                <a:lnTo>
                  <a:pt x="53625" y="53339"/>
                </a:lnTo>
                <a:lnTo>
                  <a:pt x="53339" y="53339"/>
                </a:lnTo>
                <a:lnTo>
                  <a:pt x="50291" y="50291"/>
                </a:lnTo>
                <a:lnTo>
                  <a:pt x="57149" y="50291"/>
                </a:lnTo>
                <a:lnTo>
                  <a:pt x="76199" y="35051"/>
                </a:lnTo>
                <a:lnTo>
                  <a:pt x="101917" y="20764"/>
                </a:lnTo>
                <a:lnTo>
                  <a:pt x="100583" y="16763"/>
                </a:lnTo>
                <a:lnTo>
                  <a:pt x="116585" y="16763"/>
                </a:lnTo>
                <a:lnTo>
                  <a:pt x="131063" y="12191"/>
                </a:lnTo>
                <a:lnTo>
                  <a:pt x="146303" y="9143"/>
                </a:lnTo>
                <a:lnTo>
                  <a:pt x="163067" y="9143"/>
                </a:lnTo>
                <a:lnTo>
                  <a:pt x="161543" y="7619"/>
                </a:lnTo>
                <a:lnTo>
                  <a:pt x="160019" y="7619"/>
                </a:lnTo>
                <a:lnTo>
                  <a:pt x="158495" y="6095"/>
                </a:lnTo>
                <a:lnTo>
                  <a:pt x="158495" y="1523"/>
                </a:lnTo>
                <a:lnTo>
                  <a:pt x="160019" y="0"/>
                </a:lnTo>
                <a:close/>
              </a:path>
              <a:path w="326389" h="325120">
                <a:moveTo>
                  <a:pt x="179831" y="313943"/>
                </a:moveTo>
                <a:lnTo>
                  <a:pt x="178307" y="314082"/>
                </a:lnTo>
                <a:lnTo>
                  <a:pt x="178307" y="318515"/>
                </a:lnTo>
                <a:lnTo>
                  <a:pt x="179831" y="313943"/>
                </a:lnTo>
                <a:close/>
              </a:path>
              <a:path w="326389" h="325120">
                <a:moveTo>
                  <a:pt x="214375" y="313943"/>
                </a:moveTo>
                <a:lnTo>
                  <a:pt x="179831" y="313943"/>
                </a:lnTo>
                <a:lnTo>
                  <a:pt x="178307" y="318515"/>
                </a:lnTo>
                <a:lnTo>
                  <a:pt x="199897" y="318515"/>
                </a:lnTo>
                <a:lnTo>
                  <a:pt x="214375" y="313943"/>
                </a:lnTo>
                <a:close/>
              </a:path>
              <a:path w="326389" h="325120">
                <a:moveTo>
                  <a:pt x="178307" y="314082"/>
                </a:moveTo>
                <a:lnTo>
                  <a:pt x="163067" y="315467"/>
                </a:lnTo>
                <a:lnTo>
                  <a:pt x="178307" y="315467"/>
                </a:lnTo>
                <a:lnTo>
                  <a:pt x="178307" y="314082"/>
                </a:lnTo>
                <a:close/>
              </a:path>
              <a:path w="326389" h="325120">
                <a:moveTo>
                  <a:pt x="222503" y="301751"/>
                </a:moveTo>
                <a:lnTo>
                  <a:pt x="193547" y="310895"/>
                </a:lnTo>
                <a:lnTo>
                  <a:pt x="178307" y="313943"/>
                </a:lnTo>
                <a:lnTo>
                  <a:pt x="178307" y="314082"/>
                </a:lnTo>
                <a:lnTo>
                  <a:pt x="179831" y="313943"/>
                </a:lnTo>
                <a:lnTo>
                  <a:pt x="214375" y="313943"/>
                </a:lnTo>
                <a:lnTo>
                  <a:pt x="224027" y="310895"/>
                </a:lnTo>
                <a:lnTo>
                  <a:pt x="225551" y="310895"/>
                </a:lnTo>
                <a:lnTo>
                  <a:pt x="233781" y="306323"/>
                </a:lnTo>
                <a:lnTo>
                  <a:pt x="224027" y="306323"/>
                </a:lnTo>
                <a:lnTo>
                  <a:pt x="220979" y="303275"/>
                </a:lnTo>
                <a:lnTo>
                  <a:pt x="222694" y="302323"/>
                </a:lnTo>
                <a:lnTo>
                  <a:pt x="222503" y="301751"/>
                </a:lnTo>
                <a:close/>
              </a:path>
              <a:path w="326389" h="325120">
                <a:moveTo>
                  <a:pt x="101917" y="302323"/>
                </a:moveTo>
                <a:lnTo>
                  <a:pt x="100583" y="306323"/>
                </a:lnTo>
                <a:lnTo>
                  <a:pt x="103631" y="303275"/>
                </a:lnTo>
                <a:lnTo>
                  <a:pt x="101917" y="302323"/>
                </a:lnTo>
                <a:close/>
              </a:path>
              <a:path w="326389" h="325120">
                <a:moveTo>
                  <a:pt x="102107" y="301751"/>
                </a:moveTo>
                <a:lnTo>
                  <a:pt x="101917" y="302323"/>
                </a:lnTo>
                <a:lnTo>
                  <a:pt x="103631" y="303275"/>
                </a:lnTo>
                <a:lnTo>
                  <a:pt x="100583" y="306323"/>
                </a:lnTo>
                <a:lnTo>
                  <a:pt x="116585" y="306323"/>
                </a:lnTo>
                <a:lnTo>
                  <a:pt x="102107" y="301751"/>
                </a:lnTo>
                <a:close/>
              </a:path>
              <a:path w="326389" h="325120">
                <a:moveTo>
                  <a:pt x="222694" y="302323"/>
                </a:moveTo>
                <a:lnTo>
                  <a:pt x="220979" y="303275"/>
                </a:lnTo>
                <a:lnTo>
                  <a:pt x="224027" y="306323"/>
                </a:lnTo>
                <a:lnTo>
                  <a:pt x="222694" y="302323"/>
                </a:lnTo>
                <a:close/>
              </a:path>
              <a:path w="326389" h="325120">
                <a:moveTo>
                  <a:pt x="270609" y="270278"/>
                </a:moveTo>
                <a:lnTo>
                  <a:pt x="248411" y="288035"/>
                </a:lnTo>
                <a:lnTo>
                  <a:pt x="222694" y="302323"/>
                </a:lnTo>
                <a:lnTo>
                  <a:pt x="224027" y="306323"/>
                </a:lnTo>
                <a:lnTo>
                  <a:pt x="233781" y="306323"/>
                </a:lnTo>
                <a:lnTo>
                  <a:pt x="252983" y="295655"/>
                </a:lnTo>
                <a:lnTo>
                  <a:pt x="275843" y="277367"/>
                </a:lnTo>
                <a:lnTo>
                  <a:pt x="277367" y="275843"/>
                </a:lnTo>
                <a:lnTo>
                  <a:pt x="280009" y="272795"/>
                </a:lnTo>
                <a:lnTo>
                  <a:pt x="274319" y="272795"/>
                </a:lnTo>
                <a:lnTo>
                  <a:pt x="269747" y="271271"/>
                </a:lnTo>
                <a:lnTo>
                  <a:pt x="270609" y="270278"/>
                </a:lnTo>
                <a:close/>
              </a:path>
              <a:path w="326389" h="325120">
                <a:moveTo>
                  <a:pt x="53339" y="269747"/>
                </a:moveTo>
                <a:lnTo>
                  <a:pt x="50291" y="272795"/>
                </a:lnTo>
                <a:lnTo>
                  <a:pt x="54863" y="271271"/>
                </a:lnTo>
                <a:lnTo>
                  <a:pt x="54002" y="270278"/>
                </a:lnTo>
                <a:lnTo>
                  <a:pt x="53339" y="269747"/>
                </a:lnTo>
                <a:close/>
              </a:path>
              <a:path w="326389" h="325120">
                <a:moveTo>
                  <a:pt x="54002" y="270278"/>
                </a:moveTo>
                <a:lnTo>
                  <a:pt x="54863" y="271271"/>
                </a:lnTo>
                <a:lnTo>
                  <a:pt x="50291" y="272795"/>
                </a:lnTo>
                <a:lnTo>
                  <a:pt x="57149" y="272795"/>
                </a:lnTo>
                <a:lnTo>
                  <a:pt x="54002" y="270278"/>
                </a:lnTo>
                <a:close/>
              </a:path>
              <a:path w="326389" h="325120">
                <a:moveTo>
                  <a:pt x="271271" y="269747"/>
                </a:moveTo>
                <a:lnTo>
                  <a:pt x="270609" y="270278"/>
                </a:lnTo>
                <a:lnTo>
                  <a:pt x="269747" y="271271"/>
                </a:lnTo>
                <a:lnTo>
                  <a:pt x="274319" y="272795"/>
                </a:lnTo>
                <a:lnTo>
                  <a:pt x="271271" y="269747"/>
                </a:lnTo>
                <a:close/>
              </a:path>
              <a:path w="326389" h="325120">
                <a:moveTo>
                  <a:pt x="282651" y="269747"/>
                </a:moveTo>
                <a:lnTo>
                  <a:pt x="271271" y="269747"/>
                </a:lnTo>
                <a:lnTo>
                  <a:pt x="274319" y="272795"/>
                </a:lnTo>
                <a:lnTo>
                  <a:pt x="280009" y="272795"/>
                </a:lnTo>
                <a:lnTo>
                  <a:pt x="282651" y="269747"/>
                </a:lnTo>
                <a:close/>
              </a:path>
              <a:path w="326389" h="325120">
                <a:moveTo>
                  <a:pt x="53543" y="269747"/>
                </a:moveTo>
                <a:lnTo>
                  <a:pt x="53339" y="269747"/>
                </a:lnTo>
                <a:lnTo>
                  <a:pt x="54002" y="270278"/>
                </a:lnTo>
                <a:lnTo>
                  <a:pt x="53543" y="269747"/>
                </a:lnTo>
                <a:close/>
              </a:path>
              <a:path w="326389" h="325120">
                <a:moveTo>
                  <a:pt x="303847" y="222694"/>
                </a:moveTo>
                <a:lnTo>
                  <a:pt x="289559" y="248411"/>
                </a:lnTo>
                <a:lnTo>
                  <a:pt x="270609" y="270278"/>
                </a:lnTo>
                <a:lnTo>
                  <a:pt x="271271" y="269747"/>
                </a:lnTo>
                <a:lnTo>
                  <a:pt x="282651" y="269747"/>
                </a:lnTo>
                <a:lnTo>
                  <a:pt x="297179" y="252983"/>
                </a:lnTo>
                <a:lnTo>
                  <a:pt x="312419" y="225551"/>
                </a:lnTo>
                <a:lnTo>
                  <a:pt x="312419" y="224027"/>
                </a:lnTo>
                <a:lnTo>
                  <a:pt x="307847" y="224027"/>
                </a:lnTo>
                <a:lnTo>
                  <a:pt x="303847" y="222694"/>
                </a:lnTo>
                <a:close/>
              </a:path>
              <a:path w="326389" h="325120">
                <a:moveTo>
                  <a:pt x="19811" y="220979"/>
                </a:moveTo>
                <a:lnTo>
                  <a:pt x="16763" y="224027"/>
                </a:lnTo>
                <a:lnTo>
                  <a:pt x="20764" y="222694"/>
                </a:lnTo>
                <a:lnTo>
                  <a:pt x="19811" y="220979"/>
                </a:lnTo>
                <a:close/>
              </a:path>
              <a:path w="326389" h="325120">
                <a:moveTo>
                  <a:pt x="20764" y="222694"/>
                </a:moveTo>
                <a:lnTo>
                  <a:pt x="16763" y="224027"/>
                </a:lnTo>
                <a:lnTo>
                  <a:pt x="21505" y="224027"/>
                </a:lnTo>
                <a:lnTo>
                  <a:pt x="20764" y="222694"/>
                </a:lnTo>
                <a:close/>
              </a:path>
              <a:path w="326389" h="325120">
                <a:moveTo>
                  <a:pt x="304799" y="220979"/>
                </a:moveTo>
                <a:lnTo>
                  <a:pt x="303847" y="222694"/>
                </a:lnTo>
                <a:lnTo>
                  <a:pt x="307847" y="224027"/>
                </a:lnTo>
                <a:lnTo>
                  <a:pt x="304799" y="220979"/>
                </a:lnTo>
                <a:close/>
              </a:path>
              <a:path w="326389" h="325120">
                <a:moveTo>
                  <a:pt x="313382" y="220979"/>
                </a:moveTo>
                <a:lnTo>
                  <a:pt x="304799" y="220979"/>
                </a:lnTo>
                <a:lnTo>
                  <a:pt x="307847" y="224027"/>
                </a:lnTo>
                <a:lnTo>
                  <a:pt x="312419" y="224027"/>
                </a:lnTo>
                <a:lnTo>
                  <a:pt x="313382" y="220979"/>
                </a:lnTo>
                <a:close/>
              </a:path>
              <a:path w="326389" h="325120">
                <a:moveTo>
                  <a:pt x="20854" y="220979"/>
                </a:moveTo>
                <a:lnTo>
                  <a:pt x="19811" y="220979"/>
                </a:lnTo>
                <a:lnTo>
                  <a:pt x="20764" y="222694"/>
                </a:lnTo>
                <a:lnTo>
                  <a:pt x="21335" y="222503"/>
                </a:lnTo>
                <a:lnTo>
                  <a:pt x="20854" y="220979"/>
                </a:lnTo>
                <a:close/>
              </a:path>
              <a:path w="326389" h="325120">
                <a:moveTo>
                  <a:pt x="315606" y="178307"/>
                </a:moveTo>
                <a:lnTo>
                  <a:pt x="315467" y="178307"/>
                </a:lnTo>
                <a:lnTo>
                  <a:pt x="312419" y="193547"/>
                </a:lnTo>
                <a:lnTo>
                  <a:pt x="303275" y="222503"/>
                </a:lnTo>
                <a:lnTo>
                  <a:pt x="303847" y="222694"/>
                </a:lnTo>
                <a:lnTo>
                  <a:pt x="304799" y="220979"/>
                </a:lnTo>
                <a:lnTo>
                  <a:pt x="313382" y="220979"/>
                </a:lnTo>
                <a:lnTo>
                  <a:pt x="321563" y="195071"/>
                </a:lnTo>
                <a:lnTo>
                  <a:pt x="324611" y="179831"/>
                </a:lnTo>
                <a:lnTo>
                  <a:pt x="315467" y="179831"/>
                </a:lnTo>
                <a:lnTo>
                  <a:pt x="315606" y="178307"/>
                </a:lnTo>
                <a:close/>
              </a:path>
              <a:path w="326389" h="325120">
                <a:moveTo>
                  <a:pt x="9143" y="178307"/>
                </a:moveTo>
                <a:lnTo>
                  <a:pt x="4571" y="178307"/>
                </a:lnTo>
                <a:lnTo>
                  <a:pt x="9143" y="179831"/>
                </a:lnTo>
                <a:lnTo>
                  <a:pt x="9143" y="178307"/>
                </a:lnTo>
                <a:close/>
              </a:path>
              <a:path w="326389" h="325120">
                <a:moveTo>
                  <a:pt x="9143" y="178307"/>
                </a:moveTo>
                <a:lnTo>
                  <a:pt x="9143" y="179831"/>
                </a:lnTo>
                <a:lnTo>
                  <a:pt x="9448" y="179831"/>
                </a:lnTo>
                <a:lnTo>
                  <a:pt x="9143" y="178307"/>
                </a:lnTo>
                <a:close/>
              </a:path>
              <a:path w="326389" h="325120">
                <a:moveTo>
                  <a:pt x="303903" y="100583"/>
                </a:moveTo>
                <a:lnTo>
                  <a:pt x="303275" y="100583"/>
                </a:lnTo>
                <a:lnTo>
                  <a:pt x="312419" y="131063"/>
                </a:lnTo>
                <a:lnTo>
                  <a:pt x="315467" y="146303"/>
                </a:lnTo>
                <a:lnTo>
                  <a:pt x="316991" y="163067"/>
                </a:lnTo>
                <a:lnTo>
                  <a:pt x="315467" y="179831"/>
                </a:lnTo>
                <a:lnTo>
                  <a:pt x="320039" y="178307"/>
                </a:lnTo>
                <a:lnTo>
                  <a:pt x="324611" y="178307"/>
                </a:lnTo>
                <a:lnTo>
                  <a:pt x="326135" y="161543"/>
                </a:lnTo>
                <a:lnTo>
                  <a:pt x="324611" y="144779"/>
                </a:lnTo>
                <a:lnTo>
                  <a:pt x="321563" y="129539"/>
                </a:lnTo>
                <a:lnTo>
                  <a:pt x="313334" y="102107"/>
                </a:lnTo>
                <a:lnTo>
                  <a:pt x="304799" y="102107"/>
                </a:lnTo>
                <a:lnTo>
                  <a:pt x="303903" y="100583"/>
                </a:lnTo>
                <a:close/>
              </a:path>
              <a:path w="326389" h="325120">
                <a:moveTo>
                  <a:pt x="324611" y="178307"/>
                </a:moveTo>
                <a:lnTo>
                  <a:pt x="320039" y="178307"/>
                </a:lnTo>
                <a:lnTo>
                  <a:pt x="315467" y="179831"/>
                </a:lnTo>
                <a:lnTo>
                  <a:pt x="324611" y="179831"/>
                </a:lnTo>
                <a:lnTo>
                  <a:pt x="324611" y="178307"/>
                </a:lnTo>
                <a:close/>
              </a:path>
              <a:path w="326389" h="325120">
                <a:moveTo>
                  <a:pt x="20708" y="100583"/>
                </a:moveTo>
                <a:lnTo>
                  <a:pt x="16763" y="100583"/>
                </a:lnTo>
                <a:lnTo>
                  <a:pt x="19811" y="102107"/>
                </a:lnTo>
                <a:lnTo>
                  <a:pt x="20708" y="100583"/>
                </a:lnTo>
                <a:close/>
              </a:path>
              <a:path w="326389" h="325120">
                <a:moveTo>
                  <a:pt x="21335" y="100583"/>
                </a:moveTo>
                <a:lnTo>
                  <a:pt x="20708" y="100583"/>
                </a:lnTo>
                <a:lnTo>
                  <a:pt x="19811" y="102107"/>
                </a:lnTo>
                <a:lnTo>
                  <a:pt x="20878" y="102107"/>
                </a:lnTo>
                <a:lnTo>
                  <a:pt x="21335" y="100583"/>
                </a:lnTo>
                <a:close/>
              </a:path>
              <a:path w="326389" h="325120">
                <a:moveTo>
                  <a:pt x="270455" y="52686"/>
                </a:moveTo>
                <a:lnTo>
                  <a:pt x="289559" y="76199"/>
                </a:lnTo>
                <a:lnTo>
                  <a:pt x="304799" y="102107"/>
                </a:lnTo>
                <a:lnTo>
                  <a:pt x="307847" y="100583"/>
                </a:lnTo>
                <a:lnTo>
                  <a:pt x="312877" y="100583"/>
                </a:lnTo>
                <a:lnTo>
                  <a:pt x="312419" y="99059"/>
                </a:lnTo>
                <a:lnTo>
                  <a:pt x="312419" y="97535"/>
                </a:lnTo>
                <a:lnTo>
                  <a:pt x="297179" y="71627"/>
                </a:lnTo>
                <a:lnTo>
                  <a:pt x="282320" y="53339"/>
                </a:lnTo>
                <a:lnTo>
                  <a:pt x="271271" y="53339"/>
                </a:lnTo>
                <a:lnTo>
                  <a:pt x="270455" y="52686"/>
                </a:lnTo>
                <a:close/>
              </a:path>
              <a:path w="326389" h="325120">
                <a:moveTo>
                  <a:pt x="312877" y="100583"/>
                </a:moveTo>
                <a:lnTo>
                  <a:pt x="307847" y="100583"/>
                </a:lnTo>
                <a:lnTo>
                  <a:pt x="304799" y="102107"/>
                </a:lnTo>
                <a:lnTo>
                  <a:pt x="313334" y="102107"/>
                </a:lnTo>
                <a:lnTo>
                  <a:pt x="312877" y="100583"/>
                </a:lnTo>
                <a:close/>
              </a:path>
              <a:path w="326389" h="325120">
                <a:moveTo>
                  <a:pt x="50291" y="50291"/>
                </a:moveTo>
                <a:lnTo>
                  <a:pt x="53339" y="53339"/>
                </a:lnTo>
                <a:lnTo>
                  <a:pt x="54156" y="52686"/>
                </a:lnTo>
                <a:lnTo>
                  <a:pt x="54863" y="51815"/>
                </a:lnTo>
                <a:lnTo>
                  <a:pt x="50291" y="50291"/>
                </a:lnTo>
                <a:close/>
              </a:path>
              <a:path w="326389" h="325120">
                <a:moveTo>
                  <a:pt x="54156" y="52686"/>
                </a:moveTo>
                <a:lnTo>
                  <a:pt x="53339" y="53339"/>
                </a:lnTo>
                <a:lnTo>
                  <a:pt x="53625" y="53339"/>
                </a:lnTo>
                <a:lnTo>
                  <a:pt x="54156" y="52686"/>
                </a:lnTo>
                <a:close/>
              </a:path>
              <a:path w="326389" h="325120">
                <a:moveTo>
                  <a:pt x="274319" y="50291"/>
                </a:moveTo>
                <a:lnTo>
                  <a:pt x="269747" y="51815"/>
                </a:lnTo>
                <a:lnTo>
                  <a:pt x="270455" y="52686"/>
                </a:lnTo>
                <a:lnTo>
                  <a:pt x="271271" y="53339"/>
                </a:lnTo>
                <a:lnTo>
                  <a:pt x="274319" y="50291"/>
                </a:lnTo>
                <a:close/>
              </a:path>
              <a:path w="326389" h="325120">
                <a:moveTo>
                  <a:pt x="279844" y="50291"/>
                </a:moveTo>
                <a:lnTo>
                  <a:pt x="274319" y="50291"/>
                </a:lnTo>
                <a:lnTo>
                  <a:pt x="271271" y="53339"/>
                </a:lnTo>
                <a:lnTo>
                  <a:pt x="282320" y="53339"/>
                </a:lnTo>
                <a:lnTo>
                  <a:pt x="279844" y="50291"/>
                </a:lnTo>
                <a:close/>
              </a:path>
              <a:path w="326389" h="325120">
                <a:moveTo>
                  <a:pt x="57149" y="50291"/>
                </a:moveTo>
                <a:lnTo>
                  <a:pt x="50291" y="50291"/>
                </a:lnTo>
                <a:lnTo>
                  <a:pt x="54863" y="51815"/>
                </a:lnTo>
                <a:lnTo>
                  <a:pt x="54156" y="52686"/>
                </a:lnTo>
                <a:lnTo>
                  <a:pt x="57149" y="50291"/>
                </a:lnTo>
                <a:close/>
              </a:path>
              <a:path w="326389" h="325120">
                <a:moveTo>
                  <a:pt x="233781" y="16763"/>
                </a:moveTo>
                <a:lnTo>
                  <a:pt x="224027" y="16763"/>
                </a:lnTo>
                <a:lnTo>
                  <a:pt x="222694" y="20764"/>
                </a:lnTo>
                <a:lnTo>
                  <a:pt x="248411" y="35051"/>
                </a:lnTo>
                <a:lnTo>
                  <a:pt x="270455" y="52686"/>
                </a:lnTo>
                <a:lnTo>
                  <a:pt x="269747" y="51815"/>
                </a:lnTo>
                <a:lnTo>
                  <a:pt x="274319" y="50291"/>
                </a:lnTo>
                <a:lnTo>
                  <a:pt x="279844" y="50291"/>
                </a:lnTo>
                <a:lnTo>
                  <a:pt x="277367" y="47243"/>
                </a:lnTo>
                <a:lnTo>
                  <a:pt x="275843" y="45719"/>
                </a:lnTo>
                <a:lnTo>
                  <a:pt x="252983" y="27431"/>
                </a:lnTo>
                <a:lnTo>
                  <a:pt x="233781" y="16763"/>
                </a:lnTo>
                <a:close/>
              </a:path>
              <a:path w="326389" h="325120">
                <a:moveTo>
                  <a:pt x="116585" y="16763"/>
                </a:moveTo>
                <a:lnTo>
                  <a:pt x="100583" y="16763"/>
                </a:lnTo>
                <a:lnTo>
                  <a:pt x="103631" y="19811"/>
                </a:lnTo>
                <a:lnTo>
                  <a:pt x="101917" y="20764"/>
                </a:lnTo>
                <a:lnTo>
                  <a:pt x="102107" y="21335"/>
                </a:lnTo>
                <a:lnTo>
                  <a:pt x="116585" y="16763"/>
                </a:lnTo>
                <a:close/>
              </a:path>
              <a:path w="326389" h="325120">
                <a:moveTo>
                  <a:pt x="178307" y="4571"/>
                </a:moveTo>
                <a:lnTo>
                  <a:pt x="178307" y="9143"/>
                </a:lnTo>
                <a:lnTo>
                  <a:pt x="193547" y="12191"/>
                </a:lnTo>
                <a:lnTo>
                  <a:pt x="222503" y="21335"/>
                </a:lnTo>
                <a:lnTo>
                  <a:pt x="222694" y="20764"/>
                </a:lnTo>
                <a:lnTo>
                  <a:pt x="220979" y="19811"/>
                </a:lnTo>
                <a:lnTo>
                  <a:pt x="224027" y="16763"/>
                </a:lnTo>
                <a:lnTo>
                  <a:pt x="233781" y="16763"/>
                </a:lnTo>
                <a:lnTo>
                  <a:pt x="225551" y="12191"/>
                </a:lnTo>
                <a:lnTo>
                  <a:pt x="224027" y="12191"/>
                </a:lnTo>
                <a:lnTo>
                  <a:pt x="214375" y="9143"/>
                </a:lnTo>
                <a:lnTo>
                  <a:pt x="179831" y="9143"/>
                </a:lnTo>
                <a:lnTo>
                  <a:pt x="178307" y="4571"/>
                </a:lnTo>
                <a:close/>
              </a:path>
              <a:path w="326389" h="325120">
                <a:moveTo>
                  <a:pt x="100583" y="16763"/>
                </a:moveTo>
                <a:lnTo>
                  <a:pt x="101917" y="20764"/>
                </a:lnTo>
                <a:lnTo>
                  <a:pt x="103631" y="19811"/>
                </a:lnTo>
                <a:lnTo>
                  <a:pt x="100583" y="16763"/>
                </a:lnTo>
                <a:close/>
              </a:path>
              <a:path w="326389" h="325120">
                <a:moveTo>
                  <a:pt x="224027" y="16763"/>
                </a:moveTo>
                <a:lnTo>
                  <a:pt x="220979" y="19811"/>
                </a:lnTo>
                <a:lnTo>
                  <a:pt x="222694" y="20764"/>
                </a:lnTo>
                <a:lnTo>
                  <a:pt x="224027" y="16763"/>
                </a:lnTo>
                <a:close/>
              </a:path>
              <a:path w="326389" h="325120">
                <a:moveTo>
                  <a:pt x="164591" y="0"/>
                </a:moveTo>
                <a:lnTo>
                  <a:pt x="160019" y="0"/>
                </a:lnTo>
                <a:lnTo>
                  <a:pt x="158495" y="1523"/>
                </a:lnTo>
                <a:lnTo>
                  <a:pt x="158495" y="6095"/>
                </a:lnTo>
                <a:lnTo>
                  <a:pt x="160019" y="7619"/>
                </a:lnTo>
                <a:lnTo>
                  <a:pt x="161543" y="7619"/>
                </a:lnTo>
                <a:lnTo>
                  <a:pt x="163067" y="9143"/>
                </a:lnTo>
                <a:lnTo>
                  <a:pt x="166115" y="6095"/>
                </a:lnTo>
                <a:lnTo>
                  <a:pt x="166115" y="1523"/>
                </a:lnTo>
                <a:lnTo>
                  <a:pt x="164591" y="0"/>
                </a:lnTo>
                <a:close/>
              </a:path>
              <a:path w="326389" h="325120">
                <a:moveTo>
                  <a:pt x="179831" y="0"/>
                </a:moveTo>
                <a:lnTo>
                  <a:pt x="164591" y="0"/>
                </a:lnTo>
                <a:lnTo>
                  <a:pt x="166115" y="1523"/>
                </a:lnTo>
                <a:lnTo>
                  <a:pt x="166115" y="6095"/>
                </a:lnTo>
                <a:lnTo>
                  <a:pt x="163067" y="9143"/>
                </a:lnTo>
                <a:lnTo>
                  <a:pt x="178307" y="9143"/>
                </a:lnTo>
                <a:lnTo>
                  <a:pt x="178307" y="4571"/>
                </a:lnTo>
                <a:lnTo>
                  <a:pt x="199897" y="4571"/>
                </a:lnTo>
                <a:lnTo>
                  <a:pt x="195071" y="3047"/>
                </a:lnTo>
                <a:lnTo>
                  <a:pt x="179831" y="0"/>
                </a:lnTo>
                <a:close/>
              </a:path>
              <a:path w="326389" h="325120">
                <a:moveTo>
                  <a:pt x="199897" y="4571"/>
                </a:moveTo>
                <a:lnTo>
                  <a:pt x="178307" y="4571"/>
                </a:lnTo>
                <a:lnTo>
                  <a:pt x="179831" y="9143"/>
                </a:lnTo>
                <a:lnTo>
                  <a:pt x="214375" y="9143"/>
                </a:lnTo>
                <a:lnTo>
                  <a:pt x="199897" y="4571"/>
                </a:lnTo>
                <a:close/>
              </a:path>
            </a:pathLst>
          </a:custGeom>
          <a:solidFill>
            <a:srgbClr val="000000"/>
          </a:solidFill>
        </p:spPr>
        <p:txBody>
          <a:bodyPr wrap="square" lIns="0" tIns="0" rIns="0" bIns="0" rtlCol="0"/>
          <a:lstStyle/>
          <a:p/>
        </p:txBody>
      </p:sp>
      <p:sp>
        <p:nvSpPr>
          <p:cNvPr id="28" name="object 28"/>
          <p:cNvSpPr txBox="1"/>
          <p:nvPr/>
        </p:nvSpPr>
        <p:spPr>
          <a:xfrm>
            <a:off x="5715508" y="7468451"/>
            <a:ext cx="76200" cy="182245"/>
          </a:xfrm>
          <a:prstGeom prst="rect">
            <a:avLst/>
          </a:prstGeom>
        </p:spPr>
        <p:txBody>
          <a:bodyPr wrap="square" lIns="0" tIns="0" rIns="0" bIns="0" rtlCol="0" vert="horz">
            <a:spAutoFit/>
          </a:bodyPr>
          <a:lstStyle/>
          <a:p>
            <a:pPr>
              <a:lnSpc>
                <a:spcPts val="1435"/>
              </a:lnSpc>
            </a:pPr>
            <a:r>
              <a:rPr dirty="0" sz="1200" b="1">
                <a:latin typeface="Times New Roman"/>
                <a:cs typeface="Times New Roman"/>
              </a:rPr>
              <a:t>5</a:t>
            </a:r>
            <a:endParaRPr sz="1200">
              <a:latin typeface="Times New Roman"/>
              <a:cs typeface="Times New Roman"/>
            </a:endParaRPr>
          </a:p>
        </p:txBody>
      </p:sp>
      <p:sp>
        <p:nvSpPr>
          <p:cNvPr id="29" name="object 29"/>
          <p:cNvSpPr/>
          <p:nvPr/>
        </p:nvSpPr>
        <p:spPr>
          <a:xfrm>
            <a:off x="4926076" y="5263731"/>
            <a:ext cx="1255776" cy="1989835"/>
          </a:xfrm>
          <a:prstGeom prst="rect">
            <a:avLst/>
          </a:prstGeom>
          <a:blipFill>
            <a:blip r:embed="rId2" cstate="print"/>
            <a:stretch>
              <a:fillRect/>
            </a:stretch>
          </a:blipFill>
        </p:spPr>
        <p:txBody>
          <a:bodyPr wrap="square" lIns="0" tIns="0" rIns="0" bIns="0" rtlCol="0"/>
          <a:lstStyle/>
          <a:p/>
        </p:txBody>
      </p:sp>
      <p:sp>
        <p:nvSpPr>
          <p:cNvPr id="30" name="object 30"/>
          <p:cNvSpPr txBox="1"/>
          <p:nvPr/>
        </p:nvSpPr>
        <p:spPr>
          <a:xfrm>
            <a:off x="5715508" y="5360758"/>
            <a:ext cx="76200" cy="182245"/>
          </a:xfrm>
          <a:prstGeom prst="rect">
            <a:avLst/>
          </a:prstGeom>
        </p:spPr>
        <p:txBody>
          <a:bodyPr wrap="square" lIns="0" tIns="0" rIns="0" bIns="0" rtlCol="0" vert="horz">
            <a:spAutoFit/>
          </a:bodyPr>
          <a:lstStyle/>
          <a:p>
            <a:pPr>
              <a:lnSpc>
                <a:spcPts val="1435"/>
              </a:lnSpc>
            </a:pPr>
            <a:r>
              <a:rPr dirty="0" sz="1200" b="1">
                <a:latin typeface="Times New Roman"/>
                <a:cs typeface="Times New Roman"/>
              </a:rPr>
              <a:t>1</a:t>
            </a:r>
            <a:endParaRPr sz="1200">
              <a:latin typeface="Times New Roman"/>
              <a:cs typeface="Times New Roman"/>
            </a:endParaRPr>
          </a:p>
        </p:txBody>
      </p:sp>
      <p:sp>
        <p:nvSpPr>
          <p:cNvPr id="31" name="object 31"/>
          <p:cNvSpPr txBox="1"/>
          <p:nvPr/>
        </p:nvSpPr>
        <p:spPr>
          <a:xfrm>
            <a:off x="5715508" y="5888063"/>
            <a:ext cx="76200" cy="182245"/>
          </a:xfrm>
          <a:prstGeom prst="rect">
            <a:avLst/>
          </a:prstGeom>
        </p:spPr>
        <p:txBody>
          <a:bodyPr wrap="square" lIns="0" tIns="0" rIns="0" bIns="0" rtlCol="0" vert="horz">
            <a:spAutoFit/>
          </a:bodyPr>
          <a:lstStyle/>
          <a:p>
            <a:pPr>
              <a:lnSpc>
                <a:spcPts val="1435"/>
              </a:lnSpc>
            </a:pPr>
            <a:r>
              <a:rPr dirty="0" sz="1200" b="1">
                <a:latin typeface="Times New Roman"/>
                <a:cs typeface="Times New Roman"/>
              </a:rPr>
              <a:t>2</a:t>
            </a:r>
            <a:endParaRPr sz="1200">
              <a:latin typeface="Times New Roman"/>
              <a:cs typeface="Times New Roman"/>
            </a:endParaRPr>
          </a:p>
        </p:txBody>
      </p:sp>
      <p:sp>
        <p:nvSpPr>
          <p:cNvPr id="32" name="object 32"/>
          <p:cNvSpPr txBox="1"/>
          <p:nvPr/>
        </p:nvSpPr>
        <p:spPr>
          <a:xfrm>
            <a:off x="5332971" y="6460312"/>
            <a:ext cx="105410" cy="250825"/>
          </a:xfrm>
          <a:prstGeom prst="rect">
            <a:avLst/>
          </a:prstGeom>
        </p:spPr>
        <p:txBody>
          <a:bodyPr wrap="square" lIns="0" tIns="0" rIns="0" bIns="0" rtlCol="0" vert="horz">
            <a:spAutoFit/>
          </a:bodyPr>
          <a:lstStyle/>
          <a:p>
            <a:pPr>
              <a:lnSpc>
                <a:spcPts val="1975"/>
              </a:lnSpc>
            </a:pPr>
            <a:r>
              <a:rPr dirty="0" sz="1650">
                <a:latin typeface="Times New Roman"/>
                <a:cs typeface="Times New Roman"/>
              </a:rPr>
              <a:t>3</a:t>
            </a:r>
            <a:endParaRPr sz="1650">
              <a:latin typeface="Times New Roman"/>
              <a:cs typeface="Times New Roman"/>
            </a:endParaRPr>
          </a:p>
        </p:txBody>
      </p:sp>
      <p:sp>
        <p:nvSpPr>
          <p:cNvPr id="33" name="object 33"/>
          <p:cNvSpPr txBox="1"/>
          <p:nvPr/>
        </p:nvSpPr>
        <p:spPr>
          <a:xfrm>
            <a:off x="5715508" y="6992963"/>
            <a:ext cx="76200" cy="182245"/>
          </a:xfrm>
          <a:prstGeom prst="rect">
            <a:avLst/>
          </a:prstGeom>
        </p:spPr>
        <p:txBody>
          <a:bodyPr wrap="square" lIns="0" tIns="0" rIns="0" bIns="0" rtlCol="0" vert="horz">
            <a:spAutoFit/>
          </a:bodyPr>
          <a:lstStyle/>
          <a:p>
            <a:pPr>
              <a:lnSpc>
                <a:spcPts val="1435"/>
              </a:lnSpc>
            </a:pPr>
            <a:r>
              <a:rPr dirty="0" sz="1200" b="1">
                <a:latin typeface="Times New Roman"/>
                <a:cs typeface="Times New Roman"/>
              </a:rPr>
              <a:t>4</a:t>
            </a:r>
            <a:endParaRPr sz="1200">
              <a:latin typeface="Times New Roman"/>
              <a:cs typeface="Times New Roman"/>
            </a:endParaRPr>
          </a:p>
        </p:txBody>
      </p:sp>
      <p:sp>
        <p:nvSpPr>
          <p:cNvPr id="34" name="object 34"/>
          <p:cNvSpPr txBox="1"/>
          <p:nvPr/>
        </p:nvSpPr>
        <p:spPr>
          <a:xfrm>
            <a:off x="5083047" y="5385143"/>
            <a:ext cx="76200" cy="182245"/>
          </a:xfrm>
          <a:prstGeom prst="rect">
            <a:avLst/>
          </a:prstGeom>
        </p:spPr>
        <p:txBody>
          <a:bodyPr wrap="square" lIns="0" tIns="0" rIns="0" bIns="0" rtlCol="0" vert="horz">
            <a:spAutoFit/>
          </a:bodyPr>
          <a:lstStyle/>
          <a:p>
            <a:pPr>
              <a:lnSpc>
                <a:spcPts val="1435"/>
              </a:lnSpc>
            </a:pPr>
            <a:r>
              <a:rPr dirty="0" sz="1200" b="1">
                <a:latin typeface="Times New Roman"/>
                <a:cs typeface="Times New Roman"/>
              </a:rPr>
              <a:t>6</a:t>
            </a:r>
            <a:endParaRPr sz="1200">
              <a:latin typeface="Times New Roman"/>
              <a:cs typeface="Times New Roman"/>
            </a:endParaRPr>
          </a:p>
        </p:txBody>
      </p:sp>
      <p:sp>
        <p:nvSpPr>
          <p:cNvPr id="35" name="object 35"/>
          <p:cNvSpPr/>
          <p:nvPr/>
        </p:nvSpPr>
        <p:spPr>
          <a:xfrm>
            <a:off x="5907532" y="7564463"/>
            <a:ext cx="481965" cy="0"/>
          </a:xfrm>
          <a:custGeom>
            <a:avLst/>
            <a:gdLst/>
            <a:ahLst/>
            <a:cxnLst/>
            <a:rect l="l" t="t" r="r" b="b"/>
            <a:pathLst>
              <a:path w="481964" h="0">
                <a:moveTo>
                  <a:pt x="0" y="0"/>
                </a:moveTo>
                <a:lnTo>
                  <a:pt x="481584" y="0"/>
                </a:lnTo>
              </a:path>
            </a:pathLst>
          </a:custGeom>
          <a:ln w="9143">
            <a:solidFill>
              <a:srgbClr val="000000"/>
            </a:solidFill>
          </a:ln>
        </p:spPr>
        <p:txBody>
          <a:bodyPr wrap="square" lIns="0" tIns="0" rIns="0" bIns="0" rtlCol="0"/>
          <a:lstStyle/>
          <a:p/>
        </p:txBody>
      </p:sp>
      <p:sp>
        <p:nvSpPr>
          <p:cNvPr id="36" name="object 36"/>
          <p:cNvSpPr/>
          <p:nvPr/>
        </p:nvSpPr>
        <p:spPr>
          <a:xfrm>
            <a:off x="6386067" y="5455246"/>
            <a:ext cx="0" cy="2112645"/>
          </a:xfrm>
          <a:custGeom>
            <a:avLst/>
            <a:gdLst/>
            <a:ahLst/>
            <a:cxnLst/>
            <a:rect l="l" t="t" r="r" b="b"/>
            <a:pathLst>
              <a:path w="0" h="2112645">
                <a:moveTo>
                  <a:pt x="0" y="0"/>
                </a:moveTo>
                <a:lnTo>
                  <a:pt x="0" y="2112264"/>
                </a:lnTo>
              </a:path>
            </a:pathLst>
          </a:custGeom>
          <a:ln w="9144">
            <a:solidFill>
              <a:srgbClr val="000000"/>
            </a:solidFill>
          </a:ln>
        </p:spPr>
        <p:txBody>
          <a:bodyPr wrap="square" lIns="0" tIns="0" rIns="0" bIns="0" rtlCol="0"/>
          <a:lstStyle/>
          <a:p/>
        </p:txBody>
      </p:sp>
      <p:sp>
        <p:nvSpPr>
          <p:cNvPr id="37" name="object 37"/>
          <p:cNvSpPr/>
          <p:nvPr/>
        </p:nvSpPr>
        <p:spPr>
          <a:xfrm>
            <a:off x="5912103" y="5421719"/>
            <a:ext cx="478790" cy="76200"/>
          </a:xfrm>
          <a:custGeom>
            <a:avLst/>
            <a:gdLst/>
            <a:ahLst/>
            <a:cxnLst/>
            <a:rect l="l" t="t" r="r" b="b"/>
            <a:pathLst>
              <a:path w="478789" h="76200">
                <a:moveTo>
                  <a:pt x="76199" y="0"/>
                </a:moveTo>
                <a:lnTo>
                  <a:pt x="0" y="38100"/>
                </a:lnTo>
                <a:lnTo>
                  <a:pt x="76199" y="76200"/>
                </a:lnTo>
                <a:lnTo>
                  <a:pt x="76199" y="42672"/>
                </a:lnTo>
                <a:lnTo>
                  <a:pt x="62483" y="42672"/>
                </a:lnTo>
                <a:lnTo>
                  <a:pt x="59435" y="41148"/>
                </a:lnTo>
                <a:lnTo>
                  <a:pt x="57911" y="38100"/>
                </a:lnTo>
                <a:lnTo>
                  <a:pt x="59435" y="33528"/>
                </a:lnTo>
                <a:lnTo>
                  <a:pt x="76199" y="33528"/>
                </a:lnTo>
                <a:lnTo>
                  <a:pt x="76199" y="0"/>
                </a:lnTo>
                <a:close/>
              </a:path>
              <a:path w="478789" h="76200">
                <a:moveTo>
                  <a:pt x="76199" y="33528"/>
                </a:moveTo>
                <a:lnTo>
                  <a:pt x="59435" y="33528"/>
                </a:lnTo>
                <a:lnTo>
                  <a:pt x="57911" y="38100"/>
                </a:lnTo>
                <a:lnTo>
                  <a:pt x="59435" y="41148"/>
                </a:lnTo>
                <a:lnTo>
                  <a:pt x="62483" y="42672"/>
                </a:lnTo>
                <a:lnTo>
                  <a:pt x="76199" y="42672"/>
                </a:lnTo>
                <a:lnTo>
                  <a:pt x="76199" y="33528"/>
                </a:lnTo>
                <a:close/>
              </a:path>
              <a:path w="478789" h="76200">
                <a:moveTo>
                  <a:pt x="477011" y="33528"/>
                </a:moveTo>
                <a:lnTo>
                  <a:pt x="76199" y="33528"/>
                </a:lnTo>
                <a:lnTo>
                  <a:pt x="76199" y="42672"/>
                </a:lnTo>
                <a:lnTo>
                  <a:pt x="473963" y="42672"/>
                </a:lnTo>
                <a:lnTo>
                  <a:pt x="477011" y="41148"/>
                </a:lnTo>
                <a:lnTo>
                  <a:pt x="478535" y="38100"/>
                </a:lnTo>
                <a:lnTo>
                  <a:pt x="477011" y="33528"/>
                </a:lnTo>
                <a:close/>
              </a:path>
            </a:pathLst>
          </a:custGeom>
          <a:solidFill>
            <a:srgbClr val="000000"/>
          </a:solidFill>
        </p:spPr>
        <p:txBody>
          <a:bodyPr wrap="square" lIns="0" tIns="0" rIns="0" bIns="0" rtlCol="0"/>
          <a:lstStyle/>
          <a:p/>
        </p:txBody>
      </p:sp>
      <p:sp>
        <p:nvSpPr>
          <p:cNvPr id="38" name="object 38"/>
          <p:cNvSpPr/>
          <p:nvPr/>
        </p:nvSpPr>
        <p:spPr>
          <a:xfrm>
            <a:off x="5715508" y="7244422"/>
            <a:ext cx="76200" cy="163195"/>
          </a:xfrm>
          <a:custGeom>
            <a:avLst/>
            <a:gdLst/>
            <a:ahLst/>
            <a:cxnLst/>
            <a:rect l="l" t="t" r="r" b="b"/>
            <a:pathLst>
              <a:path w="76200" h="163195">
                <a:moveTo>
                  <a:pt x="33528" y="86867"/>
                </a:moveTo>
                <a:lnTo>
                  <a:pt x="0" y="86867"/>
                </a:lnTo>
                <a:lnTo>
                  <a:pt x="38100" y="163067"/>
                </a:lnTo>
                <a:lnTo>
                  <a:pt x="67818" y="103631"/>
                </a:lnTo>
                <a:lnTo>
                  <a:pt x="35052" y="103631"/>
                </a:lnTo>
                <a:lnTo>
                  <a:pt x="33528" y="99059"/>
                </a:lnTo>
                <a:lnTo>
                  <a:pt x="33528" y="86867"/>
                </a:lnTo>
                <a:close/>
              </a:path>
              <a:path w="76200" h="163195">
                <a:moveTo>
                  <a:pt x="38100" y="0"/>
                </a:moveTo>
                <a:lnTo>
                  <a:pt x="35052" y="1523"/>
                </a:lnTo>
                <a:lnTo>
                  <a:pt x="33528" y="4571"/>
                </a:lnTo>
                <a:lnTo>
                  <a:pt x="33528" y="99059"/>
                </a:lnTo>
                <a:lnTo>
                  <a:pt x="35052" y="103631"/>
                </a:lnTo>
                <a:lnTo>
                  <a:pt x="41148" y="103631"/>
                </a:lnTo>
                <a:lnTo>
                  <a:pt x="42672" y="99059"/>
                </a:lnTo>
                <a:lnTo>
                  <a:pt x="42672" y="4571"/>
                </a:lnTo>
                <a:lnTo>
                  <a:pt x="41148" y="1523"/>
                </a:lnTo>
                <a:lnTo>
                  <a:pt x="38100" y="0"/>
                </a:lnTo>
                <a:close/>
              </a:path>
              <a:path w="76200" h="163195">
                <a:moveTo>
                  <a:pt x="76200" y="86867"/>
                </a:moveTo>
                <a:lnTo>
                  <a:pt x="42672" y="86867"/>
                </a:lnTo>
                <a:lnTo>
                  <a:pt x="42672" y="99059"/>
                </a:lnTo>
                <a:lnTo>
                  <a:pt x="41148" y="103631"/>
                </a:lnTo>
                <a:lnTo>
                  <a:pt x="67818" y="103631"/>
                </a:lnTo>
                <a:lnTo>
                  <a:pt x="76200" y="86867"/>
                </a:lnTo>
                <a:close/>
              </a:path>
            </a:pathLst>
          </a:custGeom>
          <a:solidFill>
            <a:srgbClr val="000000"/>
          </a:solidFill>
        </p:spPr>
        <p:txBody>
          <a:bodyPr wrap="square" lIns="0" tIns="0" rIns="0" bIns="0" rtlCol="0"/>
          <a:lstStyle/>
          <a:p/>
        </p:txBody>
      </p:sp>
      <p:sp>
        <p:nvSpPr>
          <p:cNvPr id="39" name="object 3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3203448" y="8656319"/>
            <a:ext cx="93345" cy="321945"/>
          </a:xfrm>
          <a:custGeom>
            <a:avLst/>
            <a:gdLst/>
            <a:ahLst/>
            <a:cxnLst/>
            <a:rect l="l" t="t" r="r" b="b"/>
            <a:pathLst>
              <a:path w="93345" h="321945">
                <a:moveTo>
                  <a:pt x="0" y="0"/>
                </a:moveTo>
                <a:lnTo>
                  <a:pt x="92963" y="0"/>
                </a:lnTo>
                <a:lnTo>
                  <a:pt x="92963" y="321563"/>
                </a:lnTo>
                <a:lnTo>
                  <a:pt x="0" y="321563"/>
                </a:lnTo>
                <a:lnTo>
                  <a:pt x="0" y="0"/>
                </a:lnTo>
                <a:close/>
              </a:path>
            </a:pathLst>
          </a:custGeom>
          <a:solidFill>
            <a:srgbClr val="00FFFF"/>
          </a:solidFill>
        </p:spPr>
        <p:txBody>
          <a:bodyPr wrap="square" lIns="0" tIns="0" rIns="0" bIns="0" rtlCol="0"/>
          <a:lstStyle/>
          <a:p/>
        </p:txBody>
      </p:sp>
      <p:sp>
        <p:nvSpPr>
          <p:cNvPr id="6" name="object 6"/>
          <p:cNvSpPr txBox="1"/>
          <p:nvPr/>
        </p:nvSpPr>
        <p:spPr>
          <a:xfrm>
            <a:off x="1130300" y="8636000"/>
            <a:ext cx="2179320" cy="346710"/>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There are no infeasible paths</a:t>
            </a:r>
            <a:r>
              <a:rPr dirty="0" sz="1200" spc="-105">
                <a:latin typeface="Times New Roman"/>
                <a:cs typeface="Times New Roman"/>
              </a:rPr>
              <a:t> </a:t>
            </a:r>
            <a:r>
              <a:rPr dirty="0" sz="1200" spc="-5">
                <a:latin typeface="Times New Roman"/>
                <a:cs typeface="Times New Roman"/>
              </a:rPr>
              <a:t>now</a:t>
            </a:r>
            <a:r>
              <a:rPr dirty="0" sz="2200" spc="-5" b="1">
                <a:solidFill>
                  <a:srgbClr val="FF0000"/>
                </a:solidFill>
                <a:latin typeface="Times New Roman"/>
                <a:cs typeface="Times New Roman"/>
              </a:rPr>
              <a:t>!</a:t>
            </a:r>
            <a:endParaRPr sz="2200">
              <a:latin typeface="Times New Roman"/>
              <a:cs typeface="Times New Roman"/>
            </a:endParaRPr>
          </a:p>
        </p:txBody>
      </p:sp>
      <p:sp>
        <p:nvSpPr>
          <p:cNvPr id="7" name="object 7"/>
          <p:cNvSpPr/>
          <p:nvPr/>
        </p:nvSpPr>
        <p:spPr>
          <a:xfrm>
            <a:off x="1143000" y="4812284"/>
            <a:ext cx="4820920" cy="0"/>
          </a:xfrm>
          <a:custGeom>
            <a:avLst/>
            <a:gdLst/>
            <a:ahLst/>
            <a:cxnLst/>
            <a:rect l="l" t="t" r="r" b="b"/>
            <a:pathLst>
              <a:path w="4820920" h="0">
                <a:moveTo>
                  <a:pt x="0" y="0"/>
                </a:moveTo>
                <a:lnTo>
                  <a:pt x="4820412" y="0"/>
                </a:lnTo>
              </a:path>
            </a:pathLst>
          </a:custGeom>
          <a:ln w="5079">
            <a:solidFill>
              <a:srgbClr val="000000"/>
            </a:solidFill>
          </a:ln>
        </p:spPr>
        <p:txBody>
          <a:bodyPr wrap="square" lIns="0" tIns="0" rIns="0" bIns="0" rtlCol="0"/>
          <a:lstStyle/>
          <a:p/>
        </p:txBody>
      </p:sp>
      <p:sp>
        <p:nvSpPr>
          <p:cNvPr id="8" name="object 8"/>
          <p:cNvSpPr/>
          <p:nvPr/>
        </p:nvSpPr>
        <p:spPr>
          <a:xfrm>
            <a:off x="1143000" y="4807203"/>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9" name="object 9"/>
          <p:cNvSpPr/>
          <p:nvPr/>
        </p:nvSpPr>
        <p:spPr>
          <a:xfrm>
            <a:off x="1147572" y="2136394"/>
            <a:ext cx="0" cy="2668270"/>
          </a:xfrm>
          <a:custGeom>
            <a:avLst/>
            <a:gdLst/>
            <a:ahLst/>
            <a:cxnLst/>
            <a:rect l="l" t="t" r="r" b="b"/>
            <a:pathLst>
              <a:path w="0" h="2668270">
                <a:moveTo>
                  <a:pt x="0" y="0"/>
                </a:moveTo>
                <a:lnTo>
                  <a:pt x="0" y="2668270"/>
                </a:lnTo>
              </a:path>
            </a:pathLst>
          </a:custGeom>
          <a:ln w="9143">
            <a:solidFill>
              <a:srgbClr val="000000"/>
            </a:solidFill>
          </a:ln>
        </p:spPr>
        <p:txBody>
          <a:bodyPr wrap="square" lIns="0" tIns="0" rIns="0" bIns="0" rtlCol="0"/>
          <a:lstStyle/>
          <a:p/>
        </p:txBody>
      </p:sp>
      <p:sp>
        <p:nvSpPr>
          <p:cNvPr id="10" name="object 10"/>
          <p:cNvSpPr/>
          <p:nvPr/>
        </p:nvSpPr>
        <p:spPr>
          <a:xfrm>
            <a:off x="1143000" y="2134489"/>
            <a:ext cx="5080" cy="0"/>
          </a:xfrm>
          <a:custGeom>
            <a:avLst/>
            <a:gdLst/>
            <a:ahLst/>
            <a:cxnLst/>
            <a:rect l="l" t="t" r="r" b="b"/>
            <a:pathLst>
              <a:path w="5080" h="0">
                <a:moveTo>
                  <a:pt x="0" y="0"/>
                </a:moveTo>
                <a:lnTo>
                  <a:pt x="4571" y="0"/>
                </a:lnTo>
              </a:path>
            </a:pathLst>
          </a:custGeom>
          <a:ln w="3809">
            <a:solidFill>
              <a:srgbClr val="000000"/>
            </a:solidFill>
          </a:ln>
        </p:spPr>
        <p:txBody>
          <a:bodyPr wrap="square" lIns="0" tIns="0" rIns="0" bIns="0" rtlCol="0"/>
          <a:lstStyle/>
          <a:p/>
        </p:txBody>
      </p:sp>
      <p:sp>
        <p:nvSpPr>
          <p:cNvPr id="11" name="object 11"/>
          <p:cNvSpPr/>
          <p:nvPr/>
        </p:nvSpPr>
        <p:spPr>
          <a:xfrm>
            <a:off x="1143000" y="2130044"/>
            <a:ext cx="4820920" cy="0"/>
          </a:xfrm>
          <a:custGeom>
            <a:avLst/>
            <a:gdLst/>
            <a:ahLst/>
            <a:cxnLst/>
            <a:rect l="l" t="t" r="r" b="b"/>
            <a:pathLst>
              <a:path w="4820920" h="0">
                <a:moveTo>
                  <a:pt x="0" y="0"/>
                </a:moveTo>
                <a:lnTo>
                  <a:pt x="4820412" y="0"/>
                </a:lnTo>
              </a:path>
            </a:pathLst>
          </a:custGeom>
          <a:ln w="5080">
            <a:solidFill>
              <a:srgbClr val="000000"/>
            </a:solidFill>
          </a:ln>
        </p:spPr>
        <p:txBody>
          <a:bodyPr wrap="square" lIns="0" tIns="0" rIns="0" bIns="0" rtlCol="0"/>
          <a:lstStyle/>
          <a:p/>
        </p:txBody>
      </p:sp>
      <p:sp>
        <p:nvSpPr>
          <p:cNvPr id="12" name="object 12"/>
          <p:cNvSpPr/>
          <p:nvPr/>
        </p:nvSpPr>
        <p:spPr>
          <a:xfrm>
            <a:off x="1147572" y="4807458"/>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3" name="object 13"/>
          <p:cNvSpPr/>
          <p:nvPr/>
        </p:nvSpPr>
        <p:spPr>
          <a:xfrm>
            <a:off x="1152144" y="4807458"/>
            <a:ext cx="4802505" cy="0"/>
          </a:xfrm>
          <a:custGeom>
            <a:avLst/>
            <a:gdLst/>
            <a:ahLst/>
            <a:cxnLst/>
            <a:rect l="l" t="t" r="r" b="b"/>
            <a:pathLst>
              <a:path w="4802505" h="0">
                <a:moveTo>
                  <a:pt x="0" y="0"/>
                </a:moveTo>
                <a:lnTo>
                  <a:pt x="4802124" y="0"/>
                </a:lnTo>
              </a:path>
            </a:pathLst>
          </a:custGeom>
          <a:ln w="4572">
            <a:solidFill>
              <a:srgbClr val="000000"/>
            </a:solidFill>
          </a:ln>
        </p:spPr>
        <p:txBody>
          <a:bodyPr wrap="square" lIns="0" tIns="0" rIns="0" bIns="0" rtlCol="0"/>
          <a:lstStyle/>
          <a:p/>
        </p:txBody>
      </p:sp>
      <p:sp>
        <p:nvSpPr>
          <p:cNvPr id="14" name="object 14"/>
          <p:cNvSpPr/>
          <p:nvPr/>
        </p:nvSpPr>
        <p:spPr>
          <a:xfrm>
            <a:off x="5954267" y="4807203"/>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5" name="object 15"/>
          <p:cNvSpPr/>
          <p:nvPr/>
        </p:nvSpPr>
        <p:spPr>
          <a:xfrm>
            <a:off x="5958840" y="2136394"/>
            <a:ext cx="0" cy="2668270"/>
          </a:xfrm>
          <a:custGeom>
            <a:avLst/>
            <a:gdLst/>
            <a:ahLst/>
            <a:cxnLst/>
            <a:rect l="l" t="t" r="r" b="b"/>
            <a:pathLst>
              <a:path w="0" h="2668270">
                <a:moveTo>
                  <a:pt x="0" y="0"/>
                </a:moveTo>
                <a:lnTo>
                  <a:pt x="0" y="2668270"/>
                </a:lnTo>
              </a:path>
            </a:pathLst>
          </a:custGeom>
          <a:ln w="9144">
            <a:solidFill>
              <a:srgbClr val="000000"/>
            </a:solidFill>
          </a:ln>
        </p:spPr>
        <p:txBody>
          <a:bodyPr wrap="square" lIns="0" tIns="0" rIns="0" bIns="0" rtlCol="0"/>
          <a:lstStyle/>
          <a:p/>
        </p:txBody>
      </p:sp>
      <p:sp>
        <p:nvSpPr>
          <p:cNvPr id="16" name="object 16"/>
          <p:cNvSpPr/>
          <p:nvPr/>
        </p:nvSpPr>
        <p:spPr>
          <a:xfrm>
            <a:off x="5954267" y="2134489"/>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17" name="object 17"/>
          <p:cNvSpPr/>
          <p:nvPr/>
        </p:nvSpPr>
        <p:spPr>
          <a:xfrm>
            <a:off x="5958840" y="4807458"/>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8" name="object 18"/>
          <p:cNvSpPr/>
          <p:nvPr/>
        </p:nvSpPr>
        <p:spPr>
          <a:xfrm>
            <a:off x="1147572" y="2134361"/>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9" name="object 19"/>
          <p:cNvSpPr/>
          <p:nvPr/>
        </p:nvSpPr>
        <p:spPr>
          <a:xfrm>
            <a:off x="1152144" y="2134361"/>
            <a:ext cx="4802505" cy="0"/>
          </a:xfrm>
          <a:custGeom>
            <a:avLst/>
            <a:gdLst/>
            <a:ahLst/>
            <a:cxnLst/>
            <a:rect l="l" t="t" r="r" b="b"/>
            <a:pathLst>
              <a:path w="4802505" h="0">
                <a:moveTo>
                  <a:pt x="0" y="0"/>
                </a:moveTo>
                <a:lnTo>
                  <a:pt x="4802124" y="0"/>
                </a:lnTo>
              </a:path>
            </a:pathLst>
          </a:custGeom>
          <a:ln w="4572">
            <a:solidFill>
              <a:srgbClr val="000000"/>
            </a:solidFill>
          </a:ln>
        </p:spPr>
        <p:txBody>
          <a:bodyPr wrap="square" lIns="0" tIns="0" rIns="0" bIns="0" rtlCol="0"/>
          <a:lstStyle/>
          <a:p/>
        </p:txBody>
      </p:sp>
      <p:sp>
        <p:nvSpPr>
          <p:cNvPr id="20" name="object 20"/>
          <p:cNvSpPr/>
          <p:nvPr/>
        </p:nvSpPr>
        <p:spPr>
          <a:xfrm>
            <a:off x="5035296" y="2132076"/>
            <a:ext cx="930402" cy="2677668"/>
          </a:xfrm>
          <a:prstGeom prst="rect">
            <a:avLst/>
          </a:prstGeom>
          <a:blipFill>
            <a:blip r:embed="rId2" cstate="print"/>
            <a:stretch>
              <a:fillRect/>
            </a:stretch>
          </a:blipFill>
        </p:spPr>
        <p:txBody>
          <a:bodyPr wrap="square" lIns="0" tIns="0" rIns="0" bIns="0" rtlCol="0"/>
          <a:lstStyle/>
          <a:p/>
        </p:txBody>
      </p:sp>
      <p:sp>
        <p:nvSpPr>
          <p:cNvPr id="21" name="object 21"/>
          <p:cNvSpPr txBox="1"/>
          <p:nvPr/>
        </p:nvSpPr>
        <p:spPr>
          <a:xfrm>
            <a:off x="2159507" y="2870200"/>
            <a:ext cx="956310" cy="986790"/>
          </a:xfrm>
          <a:prstGeom prst="rect">
            <a:avLst/>
          </a:prstGeom>
        </p:spPr>
        <p:txBody>
          <a:bodyPr wrap="square" lIns="0" tIns="0" rIns="0" bIns="0" rtlCol="0" vert="horz">
            <a:spAutoFit/>
          </a:bodyPr>
          <a:lstStyle/>
          <a:p>
            <a:pPr marL="227965" marR="34290" indent="-228600">
              <a:lnSpc>
                <a:spcPts val="1960"/>
              </a:lnSpc>
            </a:pPr>
            <a:r>
              <a:rPr dirty="0" sz="1700" b="1">
                <a:latin typeface="Times New Roman"/>
                <a:cs typeface="Times New Roman"/>
              </a:rPr>
              <a:t>if (a ==</a:t>
            </a:r>
            <a:r>
              <a:rPr dirty="0" sz="1700" spc="-85" b="1">
                <a:latin typeface="Times New Roman"/>
                <a:cs typeface="Times New Roman"/>
              </a:rPr>
              <a:t> </a:t>
            </a:r>
            <a:r>
              <a:rPr dirty="0" sz="1700" spc="-5" b="1">
                <a:latin typeface="Times New Roman"/>
                <a:cs typeface="Times New Roman"/>
              </a:rPr>
              <a:t>b)  </a:t>
            </a:r>
            <a:r>
              <a:rPr dirty="0" sz="1700" b="1">
                <a:latin typeface="Times New Roman"/>
                <a:cs typeface="Times New Roman"/>
              </a:rPr>
              <a:t>c =</a:t>
            </a:r>
            <a:r>
              <a:rPr dirty="0" sz="1700" spc="-90" b="1">
                <a:latin typeface="Times New Roman"/>
                <a:cs typeface="Times New Roman"/>
              </a:rPr>
              <a:t> </a:t>
            </a:r>
            <a:r>
              <a:rPr dirty="0" sz="1700" b="1">
                <a:latin typeface="Times New Roman"/>
                <a:cs typeface="Times New Roman"/>
              </a:rPr>
              <a:t>c-1;</a:t>
            </a:r>
            <a:endParaRPr sz="1700">
              <a:latin typeface="Times New Roman"/>
              <a:cs typeface="Times New Roman"/>
            </a:endParaRPr>
          </a:p>
          <a:p>
            <a:pPr marL="228600" indent="-228600">
              <a:lnSpc>
                <a:spcPts val="1950"/>
              </a:lnSpc>
              <a:spcBef>
                <a:spcPts val="5"/>
              </a:spcBef>
            </a:pPr>
            <a:r>
              <a:rPr dirty="0" sz="1700" b="1">
                <a:latin typeface="Times New Roman"/>
                <a:cs typeface="Times New Roman"/>
              </a:rPr>
              <a:t>if (a != </a:t>
            </a:r>
            <a:r>
              <a:rPr dirty="0" sz="1700" spc="-5" b="1">
                <a:latin typeface="Times New Roman"/>
                <a:cs typeface="Times New Roman"/>
              </a:rPr>
              <a:t>b)  </a:t>
            </a:r>
            <a:r>
              <a:rPr dirty="0" sz="1700" b="1">
                <a:latin typeface="Times New Roman"/>
                <a:cs typeface="Times New Roman"/>
              </a:rPr>
              <a:t>c =</a:t>
            </a:r>
            <a:r>
              <a:rPr dirty="0" sz="1700" spc="-90" b="1">
                <a:latin typeface="Times New Roman"/>
                <a:cs typeface="Times New Roman"/>
              </a:rPr>
              <a:t> </a:t>
            </a:r>
            <a:r>
              <a:rPr dirty="0" sz="1700" b="1">
                <a:latin typeface="Times New Roman"/>
                <a:cs typeface="Times New Roman"/>
              </a:rPr>
              <a:t>c+1;</a:t>
            </a:r>
            <a:endParaRPr sz="1700">
              <a:latin typeface="Times New Roman"/>
              <a:cs typeface="Times New Roman"/>
            </a:endParaRPr>
          </a:p>
        </p:txBody>
      </p:sp>
      <p:sp>
        <p:nvSpPr>
          <p:cNvPr id="22" name="object 22"/>
          <p:cNvSpPr txBox="1"/>
          <p:nvPr/>
        </p:nvSpPr>
        <p:spPr>
          <a:xfrm>
            <a:off x="4018140" y="2853435"/>
            <a:ext cx="258445" cy="1256665"/>
          </a:xfrm>
          <a:prstGeom prst="rect">
            <a:avLst/>
          </a:prstGeom>
        </p:spPr>
        <p:txBody>
          <a:bodyPr wrap="square" lIns="0" tIns="0" rIns="0" bIns="0" rtlCol="0" vert="horz">
            <a:spAutoFit/>
          </a:bodyPr>
          <a:lstStyle/>
          <a:p>
            <a:pPr marL="28575">
              <a:lnSpc>
                <a:spcPts val="2000"/>
              </a:lnSpc>
            </a:pPr>
            <a:r>
              <a:rPr dirty="0" sz="1700" b="1">
                <a:latin typeface="Times New Roman"/>
                <a:cs typeface="Times New Roman"/>
              </a:rPr>
              <a:t>//1</a:t>
            </a:r>
            <a:endParaRPr sz="1700">
              <a:latin typeface="Times New Roman"/>
              <a:cs typeface="Times New Roman"/>
            </a:endParaRPr>
          </a:p>
          <a:p>
            <a:pPr marL="29209">
              <a:lnSpc>
                <a:spcPts val="1955"/>
              </a:lnSpc>
            </a:pPr>
            <a:r>
              <a:rPr dirty="0" sz="1700" b="1">
                <a:latin typeface="Times New Roman"/>
                <a:cs typeface="Times New Roman"/>
              </a:rPr>
              <a:t>//2</a:t>
            </a:r>
            <a:endParaRPr sz="1700">
              <a:latin typeface="Times New Roman"/>
              <a:cs typeface="Times New Roman"/>
            </a:endParaRPr>
          </a:p>
          <a:p>
            <a:pPr marL="29209">
              <a:lnSpc>
                <a:spcPts val="1955"/>
              </a:lnSpc>
            </a:pPr>
            <a:r>
              <a:rPr dirty="0" sz="1700" b="1">
                <a:latin typeface="Times New Roman"/>
                <a:cs typeface="Times New Roman"/>
              </a:rPr>
              <a:t>//3</a:t>
            </a:r>
            <a:endParaRPr sz="1700">
              <a:latin typeface="Times New Roman"/>
              <a:cs typeface="Times New Roman"/>
            </a:endParaRPr>
          </a:p>
          <a:p>
            <a:pPr>
              <a:lnSpc>
                <a:spcPts val="1975"/>
              </a:lnSpc>
            </a:pPr>
            <a:r>
              <a:rPr dirty="0" sz="1700" b="1">
                <a:latin typeface="Times New Roman"/>
                <a:cs typeface="Times New Roman"/>
              </a:rPr>
              <a:t>//4</a:t>
            </a:r>
            <a:endParaRPr sz="1700">
              <a:latin typeface="Times New Roman"/>
              <a:cs typeface="Times New Roman"/>
            </a:endParaRPr>
          </a:p>
          <a:p>
            <a:pPr marL="24130">
              <a:lnSpc>
                <a:spcPts val="2010"/>
              </a:lnSpc>
            </a:pPr>
            <a:r>
              <a:rPr dirty="0" sz="1700" b="1">
                <a:latin typeface="Times New Roman"/>
                <a:cs typeface="Times New Roman"/>
              </a:rPr>
              <a:t>//5</a:t>
            </a:r>
            <a:endParaRPr sz="1700">
              <a:latin typeface="Times New Roman"/>
              <a:cs typeface="Times New Roman"/>
            </a:endParaRPr>
          </a:p>
        </p:txBody>
      </p:sp>
      <p:sp>
        <p:nvSpPr>
          <p:cNvPr id="23" name="object 23"/>
          <p:cNvSpPr txBox="1"/>
          <p:nvPr/>
        </p:nvSpPr>
        <p:spPr>
          <a:xfrm>
            <a:off x="1130300" y="911352"/>
            <a:ext cx="5324475" cy="1548765"/>
          </a:xfrm>
          <a:prstGeom prst="rect">
            <a:avLst/>
          </a:prstGeom>
        </p:spPr>
        <p:txBody>
          <a:bodyPr wrap="square" lIns="0" tIns="0" rIns="0" bIns="0" rtlCol="0" vert="horz">
            <a:spAutoFit/>
          </a:bodyPr>
          <a:lstStyle/>
          <a:p>
            <a:pPr marL="241300">
              <a:lnSpc>
                <a:spcPct val="100000"/>
              </a:lnSpc>
              <a:tabLst>
                <a:tab pos="469265" algn="l"/>
              </a:tabLst>
            </a:pPr>
            <a:r>
              <a:rPr dirty="0" sz="1200">
                <a:latin typeface="Symbol"/>
                <a:cs typeface="Symbol"/>
              </a:rPr>
              <a:t></a:t>
            </a:r>
            <a:r>
              <a:rPr dirty="0" sz="1200">
                <a:latin typeface="Times New Roman"/>
                <a:cs typeface="Times New Roman"/>
              </a:rPr>
              <a:t>	</a:t>
            </a:r>
            <a:r>
              <a:rPr dirty="0" sz="1200" spc="-5">
                <a:latin typeface="Times New Roman"/>
                <a:cs typeface="Times New Roman"/>
              </a:rPr>
              <a:t>Path2:</a:t>
            </a:r>
            <a:r>
              <a:rPr dirty="0" sz="1200" spc="-95">
                <a:latin typeface="Times New Roman"/>
                <a:cs typeface="Times New Roman"/>
              </a:rPr>
              <a:t> </a:t>
            </a:r>
            <a:r>
              <a:rPr dirty="0" sz="1200">
                <a:latin typeface="Times New Roman"/>
                <a:cs typeface="Times New Roman"/>
              </a:rPr>
              <a:t>1-2-3-4-5-1-6</a:t>
            </a:r>
            <a:endParaRPr sz="1200">
              <a:latin typeface="Times New Roman"/>
              <a:cs typeface="Times New Roman"/>
            </a:endParaRPr>
          </a:p>
          <a:p>
            <a:pPr marL="241300">
              <a:lnSpc>
                <a:spcPct val="100000"/>
              </a:lnSpc>
              <a:spcBef>
                <a:spcPts val="25"/>
              </a:spcBef>
              <a:tabLst>
                <a:tab pos="469265" algn="l"/>
              </a:tabLst>
            </a:pPr>
            <a:r>
              <a:rPr dirty="0" sz="1200">
                <a:latin typeface="Symbol"/>
                <a:cs typeface="Symbol"/>
              </a:rPr>
              <a:t></a:t>
            </a:r>
            <a:r>
              <a:rPr dirty="0" sz="1200">
                <a:latin typeface="Times New Roman"/>
                <a:cs typeface="Times New Roman"/>
              </a:rPr>
              <a:t>	</a:t>
            </a:r>
            <a:r>
              <a:rPr dirty="0" sz="1200" spc="-5">
                <a:latin typeface="Times New Roman"/>
                <a:cs typeface="Times New Roman"/>
              </a:rPr>
              <a:t>Path3:</a:t>
            </a:r>
            <a:r>
              <a:rPr dirty="0" sz="1200" spc="-95">
                <a:latin typeface="Times New Roman"/>
                <a:cs typeface="Times New Roman"/>
              </a:rPr>
              <a:t> </a:t>
            </a:r>
            <a:r>
              <a:rPr dirty="0" sz="1200">
                <a:latin typeface="Times New Roman"/>
                <a:cs typeface="Times New Roman"/>
              </a:rPr>
              <a:t>1-2-4-5-1-6</a:t>
            </a:r>
            <a:endParaRPr sz="1200">
              <a:latin typeface="Times New Roman"/>
              <a:cs typeface="Times New Roman"/>
            </a:endParaRPr>
          </a:p>
          <a:p>
            <a:pPr marL="241300">
              <a:lnSpc>
                <a:spcPts val="1420"/>
              </a:lnSpc>
              <a:spcBef>
                <a:spcPts val="20"/>
              </a:spcBef>
              <a:tabLst>
                <a:tab pos="469265" algn="l"/>
              </a:tabLst>
            </a:pPr>
            <a:r>
              <a:rPr dirty="0" sz="1200">
                <a:latin typeface="Symbol"/>
                <a:cs typeface="Symbol"/>
              </a:rPr>
              <a:t></a:t>
            </a:r>
            <a:r>
              <a:rPr dirty="0" sz="1200">
                <a:latin typeface="Times New Roman"/>
                <a:cs typeface="Times New Roman"/>
              </a:rPr>
              <a:t>	</a:t>
            </a:r>
            <a:r>
              <a:rPr dirty="0" sz="1200" spc="-5">
                <a:latin typeface="Times New Roman"/>
                <a:cs typeface="Times New Roman"/>
              </a:rPr>
              <a:t>Path4:</a:t>
            </a:r>
            <a:r>
              <a:rPr dirty="0" sz="1200" spc="-95">
                <a:latin typeface="Times New Roman"/>
                <a:cs typeface="Times New Roman"/>
              </a:rPr>
              <a:t> </a:t>
            </a:r>
            <a:r>
              <a:rPr dirty="0" sz="1200">
                <a:latin typeface="Times New Roman"/>
                <a:cs typeface="Times New Roman"/>
              </a:rPr>
              <a:t>1-2-4-2-3-4-5-6-1</a:t>
            </a:r>
            <a:endParaRPr sz="1200">
              <a:latin typeface="Times New Roman"/>
              <a:cs typeface="Times New Roman"/>
            </a:endParaRPr>
          </a:p>
          <a:p>
            <a:pPr marL="12700">
              <a:lnSpc>
                <a:spcPts val="1614"/>
              </a:lnSpc>
            </a:pPr>
            <a:r>
              <a:rPr dirty="0" sz="1400" spc="-5" b="1">
                <a:latin typeface="Times New Roman"/>
                <a:cs typeface="Times New Roman"/>
              </a:rPr>
              <a:t>Infeasible</a:t>
            </a:r>
            <a:r>
              <a:rPr dirty="0" sz="1400" spc="-65" b="1">
                <a:latin typeface="Times New Roman"/>
                <a:cs typeface="Times New Roman"/>
              </a:rPr>
              <a:t> </a:t>
            </a:r>
            <a:r>
              <a:rPr dirty="0" sz="1400" spc="-5" b="1">
                <a:latin typeface="Times New Roman"/>
                <a:cs typeface="Times New Roman"/>
              </a:rPr>
              <a:t>paths</a:t>
            </a:r>
            <a:endParaRPr sz="1400">
              <a:latin typeface="Times New Roman"/>
              <a:cs typeface="Times New Roman"/>
            </a:endParaRPr>
          </a:p>
          <a:p>
            <a:pPr marL="12700">
              <a:lnSpc>
                <a:spcPts val="1395"/>
              </a:lnSpc>
            </a:pPr>
            <a:r>
              <a:rPr dirty="0" sz="1200">
                <a:latin typeface="Times New Roman"/>
                <a:cs typeface="Times New Roman"/>
              </a:rPr>
              <a:t>Infeasible path is a path through a program </a:t>
            </a:r>
            <a:r>
              <a:rPr dirty="0" sz="1200" spc="-5">
                <a:latin typeface="Times New Roman"/>
                <a:cs typeface="Times New Roman"/>
              </a:rPr>
              <a:t>which </a:t>
            </a:r>
            <a:r>
              <a:rPr dirty="0" sz="1200">
                <a:latin typeface="Times New Roman"/>
                <a:cs typeface="Times New Roman"/>
              </a:rPr>
              <a:t>is never traversed for any input</a:t>
            </a:r>
            <a:r>
              <a:rPr dirty="0" sz="1200" spc="-120">
                <a:latin typeface="Times New Roman"/>
                <a:cs typeface="Times New Roman"/>
              </a:rPr>
              <a:t> </a:t>
            </a:r>
            <a:r>
              <a:rPr dirty="0" sz="1200">
                <a:latin typeface="Times New Roman"/>
                <a:cs typeface="Times New Roman"/>
              </a:rPr>
              <a:t>data.</a:t>
            </a:r>
            <a:endParaRPr sz="1200">
              <a:latin typeface="Times New Roman"/>
              <a:cs typeface="Times New Roman"/>
            </a:endParaRPr>
          </a:p>
          <a:p>
            <a:pPr marL="12700">
              <a:lnSpc>
                <a:spcPct val="100000"/>
              </a:lnSpc>
              <a:spcBef>
                <a:spcPts val="60"/>
              </a:spcBef>
            </a:pPr>
            <a:r>
              <a:rPr dirty="0" sz="1800">
                <a:latin typeface="Tahoma"/>
                <a:cs typeface="Tahoma"/>
              </a:rPr>
              <a:t>Example</a:t>
            </a:r>
            <a:endParaRPr sz="1800">
              <a:latin typeface="Tahoma"/>
              <a:cs typeface="Tahoma"/>
            </a:endParaRPr>
          </a:p>
          <a:p>
            <a:pPr algn="r" marR="633095">
              <a:lnSpc>
                <a:spcPts val="1910"/>
              </a:lnSpc>
              <a:spcBef>
                <a:spcPts val="700"/>
              </a:spcBef>
            </a:pPr>
            <a:r>
              <a:rPr dirty="0" sz="1600" spc="-5" b="1">
                <a:latin typeface="Times New Roman"/>
                <a:cs typeface="Times New Roman"/>
              </a:rPr>
              <a:t>1</a:t>
            </a:r>
            <a:endParaRPr sz="1600">
              <a:latin typeface="Times New Roman"/>
              <a:cs typeface="Times New Roman"/>
            </a:endParaRPr>
          </a:p>
        </p:txBody>
      </p:sp>
      <p:sp>
        <p:nvSpPr>
          <p:cNvPr id="24" name="object 24"/>
          <p:cNvSpPr txBox="1"/>
          <p:nvPr/>
        </p:nvSpPr>
        <p:spPr>
          <a:xfrm>
            <a:off x="5178539" y="2826524"/>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2</a:t>
            </a:r>
            <a:endParaRPr sz="1600">
              <a:latin typeface="Times New Roman"/>
              <a:cs typeface="Times New Roman"/>
            </a:endParaRPr>
          </a:p>
        </p:txBody>
      </p:sp>
      <p:sp>
        <p:nvSpPr>
          <p:cNvPr id="25" name="object 25"/>
          <p:cNvSpPr txBox="1"/>
          <p:nvPr/>
        </p:nvSpPr>
        <p:spPr>
          <a:xfrm>
            <a:off x="5711964" y="3359911"/>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3</a:t>
            </a:r>
            <a:endParaRPr sz="1600">
              <a:latin typeface="Times New Roman"/>
              <a:cs typeface="Times New Roman"/>
            </a:endParaRPr>
          </a:p>
        </p:txBody>
      </p:sp>
      <p:sp>
        <p:nvSpPr>
          <p:cNvPr id="26" name="object 26"/>
          <p:cNvSpPr txBox="1"/>
          <p:nvPr/>
        </p:nvSpPr>
        <p:spPr>
          <a:xfrm>
            <a:off x="5178539" y="3969499"/>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4</a:t>
            </a:r>
            <a:endParaRPr sz="1600">
              <a:latin typeface="Times New Roman"/>
              <a:cs typeface="Times New Roman"/>
            </a:endParaRPr>
          </a:p>
        </p:txBody>
      </p:sp>
      <p:sp>
        <p:nvSpPr>
          <p:cNvPr id="27" name="object 27"/>
          <p:cNvSpPr/>
          <p:nvPr/>
        </p:nvSpPr>
        <p:spPr>
          <a:xfrm>
            <a:off x="1143000" y="8652764"/>
            <a:ext cx="5506720" cy="0"/>
          </a:xfrm>
          <a:custGeom>
            <a:avLst/>
            <a:gdLst/>
            <a:ahLst/>
            <a:cxnLst/>
            <a:rect l="l" t="t" r="r" b="b"/>
            <a:pathLst>
              <a:path w="5506720" h="0">
                <a:moveTo>
                  <a:pt x="0" y="0"/>
                </a:moveTo>
                <a:lnTo>
                  <a:pt x="5506211" y="0"/>
                </a:lnTo>
              </a:path>
            </a:pathLst>
          </a:custGeom>
          <a:ln w="5080">
            <a:solidFill>
              <a:srgbClr val="000000"/>
            </a:solidFill>
          </a:ln>
        </p:spPr>
        <p:txBody>
          <a:bodyPr wrap="square" lIns="0" tIns="0" rIns="0" bIns="0" rtlCol="0"/>
          <a:lstStyle/>
          <a:p/>
        </p:txBody>
      </p:sp>
      <p:sp>
        <p:nvSpPr>
          <p:cNvPr id="28" name="object 28"/>
          <p:cNvSpPr/>
          <p:nvPr/>
        </p:nvSpPr>
        <p:spPr>
          <a:xfrm>
            <a:off x="1143000" y="8647683"/>
            <a:ext cx="5080" cy="0"/>
          </a:xfrm>
          <a:custGeom>
            <a:avLst/>
            <a:gdLst/>
            <a:ahLst/>
            <a:cxnLst/>
            <a:rect l="l" t="t" r="r" b="b"/>
            <a:pathLst>
              <a:path w="5080" h="0">
                <a:moveTo>
                  <a:pt x="0" y="0"/>
                </a:moveTo>
                <a:lnTo>
                  <a:pt x="4571" y="0"/>
                </a:lnTo>
              </a:path>
            </a:pathLst>
          </a:custGeom>
          <a:ln w="5080">
            <a:solidFill>
              <a:srgbClr val="000000"/>
            </a:solidFill>
          </a:ln>
        </p:spPr>
        <p:txBody>
          <a:bodyPr wrap="square" lIns="0" tIns="0" rIns="0" bIns="0" rtlCol="0"/>
          <a:lstStyle/>
          <a:p/>
        </p:txBody>
      </p:sp>
      <p:sp>
        <p:nvSpPr>
          <p:cNvPr id="29" name="object 29"/>
          <p:cNvSpPr/>
          <p:nvPr/>
        </p:nvSpPr>
        <p:spPr>
          <a:xfrm>
            <a:off x="1147572" y="6874764"/>
            <a:ext cx="0" cy="1770380"/>
          </a:xfrm>
          <a:custGeom>
            <a:avLst/>
            <a:gdLst/>
            <a:ahLst/>
            <a:cxnLst/>
            <a:rect l="l" t="t" r="r" b="b"/>
            <a:pathLst>
              <a:path w="0" h="1770379">
                <a:moveTo>
                  <a:pt x="0" y="0"/>
                </a:moveTo>
                <a:lnTo>
                  <a:pt x="0" y="1770380"/>
                </a:lnTo>
              </a:path>
            </a:pathLst>
          </a:custGeom>
          <a:ln w="9143">
            <a:solidFill>
              <a:srgbClr val="000000"/>
            </a:solidFill>
          </a:ln>
        </p:spPr>
        <p:txBody>
          <a:bodyPr wrap="square" lIns="0" tIns="0" rIns="0" bIns="0" rtlCol="0"/>
          <a:lstStyle/>
          <a:p/>
        </p:txBody>
      </p:sp>
      <p:sp>
        <p:nvSpPr>
          <p:cNvPr id="30" name="object 30"/>
          <p:cNvSpPr/>
          <p:nvPr/>
        </p:nvSpPr>
        <p:spPr>
          <a:xfrm>
            <a:off x="1143000" y="6872223"/>
            <a:ext cx="5080" cy="0"/>
          </a:xfrm>
          <a:custGeom>
            <a:avLst/>
            <a:gdLst/>
            <a:ahLst/>
            <a:cxnLst/>
            <a:rect l="l" t="t" r="r" b="b"/>
            <a:pathLst>
              <a:path w="5080" h="0">
                <a:moveTo>
                  <a:pt x="0" y="0"/>
                </a:moveTo>
                <a:lnTo>
                  <a:pt x="4571" y="0"/>
                </a:lnTo>
              </a:path>
            </a:pathLst>
          </a:custGeom>
          <a:ln w="5080">
            <a:solidFill>
              <a:srgbClr val="000000"/>
            </a:solidFill>
          </a:ln>
        </p:spPr>
        <p:txBody>
          <a:bodyPr wrap="square" lIns="0" tIns="0" rIns="0" bIns="0" rtlCol="0"/>
          <a:lstStyle/>
          <a:p/>
        </p:txBody>
      </p:sp>
      <p:sp>
        <p:nvSpPr>
          <p:cNvPr id="31" name="object 31"/>
          <p:cNvSpPr/>
          <p:nvPr/>
        </p:nvSpPr>
        <p:spPr>
          <a:xfrm>
            <a:off x="1143000" y="6867779"/>
            <a:ext cx="5506720" cy="0"/>
          </a:xfrm>
          <a:custGeom>
            <a:avLst/>
            <a:gdLst/>
            <a:ahLst/>
            <a:cxnLst/>
            <a:rect l="l" t="t" r="r" b="b"/>
            <a:pathLst>
              <a:path w="5506720" h="0">
                <a:moveTo>
                  <a:pt x="0" y="0"/>
                </a:moveTo>
                <a:lnTo>
                  <a:pt x="5506211" y="0"/>
                </a:lnTo>
              </a:path>
            </a:pathLst>
          </a:custGeom>
          <a:ln w="3809">
            <a:solidFill>
              <a:srgbClr val="000000"/>
            </a:solidFill>
          </a:ln>
        </p:spPr>
        <p:txBody>
          <a:bodyPr wrap="square" lIns="0" tIns="0" rIns="0" bIns="0" rtlCol="0"/>
          <a:lstStyle/>
          <a:p/>
        </p:txBody>
      </p:sp>
      <p:sp>
        <p:nvSpPr>
          <p:cNvPr id="32" name="object 32"/>
          <p:cNvSpPr/>
          <p:nvPr/>
        </p:nvSpPr>
        <p:spPr>
          <a:xfrm>
            <a:off x="1147572" y="8647938"/>
            <a:ext cx="5080" cy="0"/>
          </a:xfrm>
          <a:custGeom>
            <a:avLst/>
            <a:gdLst/>
            <a:ahLst/>
            <a:cxnLst/>
            <a:rect l="l" t="t" r="r" b="b"/>
            <a:pathLst>
              <a:path w="5080" h="0">
                <a:moveTo>
                  <a:pt x="0" y="0"/>
                </a:moveTo>
                <a:lnTo>
                  <a:pt x="4571" y="0"/>
                </a:lnTo>
              </a:path>
            </a:pathLst>
          </a:custGeom>
          <a:ln w="4571">
            <a:solidFill>
              <a:srgbClr val="000000"/>
            </a:solidFill>
          </a:ln>
        </p:spPr>
        <p:txBody>
          <a:bodyPr wrap="square" lIns="0" tIns="0" rIns="0" bIns="0" rtlCol="0"/>
          <a:lstStyle/>
          <a:p/>
        </p:txBody>
      </p:sp>
      <p:sp>
        <p:nvSpPr>
          <p:cNvPr id="33" name="object 33"/>
          <p:cNvSpPr/>
          <p:nvPr/>
        </p:nvSpPr>
        <p:spPr>
          <a:xfrm>
            <a:off x="1152144" y="8647938"/>
            <a:ext cx="5488305" cy="0"/>
          </a:xfrm>
          <a:custGeom>
            <a:avLst/>
            <a:gdLst/>
            <a:ahLst/>
            <a:cxnLst/>
            <a:rect l="l" t="t" r="r" b="b"/>
            <a:pathLst>
              <a:path w="5488305" h="0">
                <a:moveTo>
                  <a:pt x="0" y="0"/>
                </a:moveTo>
                <a:lnTo>
                  <a:pt x="5487923" y="0"/>
                </a:lnTo>
              </a:path>
            </a:pathLst>
          </a:custGeom>
          <a:ln w="4571">
            <a:solidFill>
              <a:srgbClr val="000000"/>
            </a:solidFill>
          </a:ln>
        </p:spPr>
        <p:txBody>
          <a:bodyPr wrap="square" lIns="0" tIns="0" rIns="0" bIns="0" rtlCol="0"/>
          <a:lstStyle/>
          <a:p/>
        </p:txBody>
      </p:sp>
      <p:sp>
        <p:nvSpPr>
          <p:cNvPr id="34" name="object 34"/>
          <p:cNvSpPr/>
          <p:nvPr/>
        </p:nvSpPr>
        <p:spPr>
          <a:xfrm>
            <a:off x="6640068" y="8647683"/>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35" name="object 35"/>
          <p:cNvSpPr/>
          <p:nvPr/>
        </p:nvSpPr>
        <p:spPr>
          <a:xfrm>
            <a:off x="6644640" y="6874764"/>
            <a:ext cx="0" cy="1770380"/>
          </a:xfrm>
          <a:custGeom>
            <a:avLst/>
            <a:gdLst/>
            <a:ahLst/>
            <a:cxnLst/>
            <a:rect l="l" t="t" r="r" b="b"/>
            <a:pathLst>
              <a:path w="0" h="1770379">
                <a:moveTo>
                  <a:pt x="0" y="0"/>
                </a:moveTo>
                <a:lnTo>
                  <a:pt x="0" y="1770380"/>
                </a:lnTo>
              </a:path>
            </a:pathLst>
          </a:custGeom>
          <a:ln w="9144">
            <a:solidFill>
              <a:srgbClr val="000000"/>
            </a:solidFill>
          </a:ln>
        </p:spPr>
        <p:txBody>
          <a:bodyPr wrap="square" lIns="0" tIns="0" rIns="0" bIns="0" rtlCol="0"/>
          <a:lstStyle/>
          <a:p/>
        </p:txBody>
      </p:sp>
      <p:sp>
        <p:nvSpPr>
          <p:cNvPr id="36" name="object 36"/>
          <p:cNvSpPr/>
          <p:nvPr/>
        </p:nvSpPr>
        <p:spPr>
          <a:xfrm>
            <a:off x="6640068" y="6872223"/>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37" name="object 37"/>
          <p:cNvSpPr/>
          <p:nvPr/>
        </p:nvSpPr>
        <p:spPr>
          <a:xfrm>
            <a:off x="6644640" y="8647938"/>
            <a:ext cx="5080" cy="0"/>
          </a:xfrm>
          <a:custGeom>
            <a:avLst/>
            <a:gdLst/>
            <a:ahLst/>
            <a:cxnLst/>
            <a:rect l="l" t="t" r="r" b="b"/>
            <a:pathLst>
              <a:path w="5079" h="0">
                <a:moveTo>
                  <a:pt x="0" y="0"/>
                </a:moveTo>
                <a:lnTo>
                  <a:pt x="4571" y="0"/>
                </a:lnTo>
              </a:path>
            </a:pathLst>
          </a:custGeom>
          <a:ln w="4571">
            <a:solidFill>
              <a:srgbClr val="000000"/>
            </a:solidFill>
          </a:ln>
        </p:spPr>
        <p:txBody>
          <a:bodyPr wrap="square" lIns="0" tIns="0" rIns="0" bIns="0" rtlCol="0"/>
          <a:lstStyle/>
          <a:p/>
        </p:txBody>
      </p:sp>
      <p:sp>
        <p:nvSpPr>
          <p:cNvPr id="38" name="object 38"/>
          <p:cNvSpPr/>
          <p:nvPr/>
        </p:nvSpPr>
        <p:spPr>
          <a:xfrm>
            <a:off x="1147572" y="6872478"/>
            <a:ext cx="5080" cy="0"/>
          </a:xfrm>
          <a:custGeom>
            <a:avLst/>
            <a:gdLst/>
            <a:ahLst/>
            <a:cxnLst/>
            <a:rect l="l" t="t" r="r" b="b"/>
            <a:pathLst>
              <a:path w="5080" h="0">
                <a:moveTo>
                  <a:pt x="0" y="0"/>
                </a:moveTo>
                <a:lnTo>
                  <a:pt x="4571" y="0"/>
                </a:lnTo>
              </a:path>
            </a:pathLst>
          </a:custGeom>
          <a:ln w="4571">
            <a:solidFill>
              <a:srgbClr val="000000"/>
            </a:solidFill>
          </a:ln>
        </p:spPr>
        <p:txBody>
          <a:bodyPr wrap="square" lIns="0" tIns="0" rIns="0" bIns="0" rtlCol="0"/>
          <a:lstStyle/>
          <a:p/>
        </p:txBody>
      </p:sp>
      <p:sp>
        <p:nvSpPr>
          <p:cNvPr id="39" name="object 39"/>
          <p:cNvSpPr/>
          <p:nvPr/>
        </p:nvSpPr>
        <p:spPr>
          <a:xfrm>
            <a:off x="1152144" y="6872478"/>
            <a:ext cx="5488305" cy="0"/>
          </a:xfrm>
          <a:custGeom>
            <a:avLst/>
            <a:gdLst/>
            <a:ahLst/>
            <a:cxnLst/>
            <a:rect l="l" t="t" r="r" b="b"/>
            <a:pathLst>
              <a:path w="5488305" h="0">
                <a:moveTo>
                  <a:pt x="0" y="0"/>
                </a:moveTo>
                <a:lnTo>
                  <a:pt x="5487923" y="0"/>
                </a:lnTo>
              </a:path>
            </a:pathLst>
          </a:custGeom>
          <a:ln w="4571">
            <a:solidFill>
              <a:srgbClr val="000000"/>
            </a:solidFill>
          </a:ln>
        </p:spPr>
        <p:txBody>
          <a:bodyPr wrap="square" lIns="0" tIns="0" rIns="0" bIns="0" rtlCol="0"/>
          <a:lstStyle/>
          <a:p/>
        </p:txBody>
      </p:sp>
      <p:sp>
        <p:nvSpPr>
          <p:cNvPr id="40" name="object 40"/>
          <p:cNvSpPr/>
          <p:nvPr/>
        </p:nvSpPr>
        <p:spPr>
          <a:xfrm>
            <a:off x="6644640" y="6872478"/>
            <a:ext cx="5080" cy="0"/>
          </a:xfrm>
          <a:custGeom>
            <a:avLst/>
            <a:gdLst/>
            <a:ahLst/>
            <a:cxnLst/>
            <a:rect l="l" t="t" r="r" b="b"/>
            <a:pathLst>
              <a:path w="5079" h="0">
                <a:moveTo>
                  <a:pt x="0" y="0"/>
                </a:moveTo>
                <a:lnTo>
                  <a:pt x="4571" y="0"/>
                </a:lnTo>
              </a:path>
            </a:pathLst>
          </a:custGeom>
          <a:ln w="4571">
            <a:solidFill>
              <a:srgbClr val="000000"/>
            </a:solidFill>
          </a:ln>
        </p:spPr>
        <p:txBody>
          <a:bodyPr wrap="square" lIns="0" tIns="0" rIns="0" bIns="0" rtlCol="0"/>
          <a:lstStyle/>
          <a:p/>
        </p:txBody>
      </p:sp>
      <p:sp>
        <p:nvSpPr>
          <p:cNvPr id="41" name="object 41"/>
          <p:cNvSpPr txBox="1"/>
          <p:nvPr/>
        </p:nvSpPr>
        <p:spPr>
          <a:xfrm>
            <a:off x="3073898" y="7211059"/>
            <a:ext cx="214629" cy="477520"/>
          </a:xfrm>
          <a:prstGeom prst="rect">
            <a:avLst/>
          </a:prstGeom>
        </p:spPr>
        <p:txBody>
          <a:bodyPr wrap="square" lIns="0" tIns="0" rIns="0" bIns="0" rtlCol="0" vert="horz">
            <a:spAutoFit/>
          </a:bodyPr>
          <a:lstStyle/>
          <a:p>
            <a:pPr>
              <a:lnSpc>
                <a:spcPts val="1885"/>
              </a:lnSpc>
            </a:pPr>
            <a:r>
              <a:rPr dirty="0" sz="1600" spc="-5" b="1">
                <a:latin typeface="Times New Roman"/>
                <a:cs typeface="Times New Roman"/>
              </a:rPr>
              <a:t>//1</a:t>
            </a:r>
            <a:endParaRPr sz="1600">
              <a:latin typeface="Times New Roman"/>
              <a:cs typeface="Times New Roman"/>
            </a:endParaRPr>
          </a:p>
          <a:p>
            <a:pPr>
              <a:lnSpc>
                <a:spcPts val="1875"/>
              </a:lnSpc>
            </a:pPr>
            <a:r>
              <a:rPr dirty="0" sz="1600" spc="-5" b="1">
                <a:latin typeface="Times New Roman"/>
                <a:cs typeface="Times New Roman"/>
              </a:rPr>
              <a:t>//2</a:t>
            </a:r>
            <a:endParaRPr sz="1600">
              <a:latin typeface="Times New Roman"/>
              <a:cs typeface="Times New Roman"/>
            </a:endParaRPr>
          </a:p>
        </p:txBody>
      </p:sp>
      <p:sp>
        <p:nvSpPr>
          <p:cNvPr id="42" name="object 42"/>
          <p:cNvSpPr txBox="1"/>
          <p:nvPr/>
        </p:nvSpPr>
        <p:spPr>
          <a:xfrm>
            <a:off x="1245108" y="7211059"/>
            <a:ext cx="1139190" cy="944244"/>
          </a:xfrm>
          <a:prstGeom prst="rect">
            <a:avLst/>
          </a:prstGeom>
        </p:spPr>
        <p:txBody>
          <a:bodyPr wrap="square" lIns="0" tIns="0" rIns="0" bIns="0" rtlCol="0" vert="horz">
            <a:spAutoFit/>
          </a:bodyPr>
          <a:lstStyle/>
          <a:p>
            <a:pPr>
              <a:lnSpc>
                <a:spcPts val="1885"/>
              </a:lnSpc>
            </a:pPr>
            <a:r>
              <a:rPr dirty="0" sz="1600" spc="-5" b="1">
                <a:latin typeface="Times New Roman"/>
                <a:cs typeface="Times New Roman"/>
              </a:rPr>
              <a:t>if (a ==</a:t>
            </a:r>
            <a:r>
              <a:rPr dirty="0" sz="1600" spc="-80" b="1">
                <a:latin typeface="Times New Roman"/>
                <a:cs typeface="Times New Roman"/>
              </a:rPr>
              <a:t> </a:t>
            </a:r>
            <a:r>
              <a:rPr dirty="0" sz="1600" spc="-10" b="1">
                <a:latin typeface="Times New Roman"/>
                <a:cs typeface="Times New Roman"/>
              </a:rPr>
              <a:t>b)</a:t>
            </a:r>
            <a:endParaRPr sz="1600">
              <a:latin typeface="Times New Roman"/>
              <a:cs typeface="Times New Roman"/>
            </a:endParaRPr>
          </a:p>
          <a:p>
            <a:pPr marL="457200">
              <a:lnSpc>
                <a:spcPts val="1839"/>
              </a:lnSpc>
            </a:pPr>
            <a:r>
              <a:rPr dirty="0" sz="1600" spc="-5" b="1">
                <a:latin typeface="Times New Roman"/>
                <a:cs typeface="Times New Roman"/>
              </a:rPr>
              <a:t>c =</a:t>
            </a:r>
            <a:r>
              <a:rPr dirty="0" sz="1600" spc="-90" b="1">
                <a:latin typeface="Times New Roman"/>
                <a:cs typeface="Times New Roman"/>
              </a:rPr>
              <a:t> </a:t>
            </a:r>
            <a:r>
              <a:rPr dirty="0" sz="1600" spc="-5" b="1">
                <a:latin typeface="Times New Roman"/>
                <a:cs typeface="Times New Roman"/>
              </a:rPr>
              <a:t>c-1;</a:t>
            </a:r>
            <a:endParaRPr sz="1600">
              <a:latin typeface="Times New Roman"/>
              <a:cs typeface="Times New Roman"/>
            </a:endParaRPr>
          </a:p>
          <a:p>
            <a:pPr>
              <a:lnSpc>
                <a:spcPts val="1835"/>
              </a:lnSpc>
            </a:pPr>
            <a:r>
              <a:rPr dirty="0" sz="1600" spc="-5" b="1">
                <a:latin typeface="Times New Roman"/>
                <a:cs typeface="Times New Roman"/>
              </a:rPr>
              <a:t>else</a:t>
            </a:r>
            <a:endParaRPr sz="1600">
              <a:latin typeface="Times New Roman"/>
              <a:cs typeface="Times New Roman"/>
            </a:endParaRPr>
          </a:p>
          <a:p>
            <a:pPr marL="457200">
              <a:lnSpc>
                <a:spcPts val="1870"/>
              </a:lnSpc>
            </a:pPr>
            <a:r>
              <a:rPr dirty="0" sz="1600" spc="-5" b="1">
                <a:latin typeface="Times New Roman"/>
                <a:cs typeface="Times New Roman"/>
              </a:rPr>
              <a:t>c =</a:t>
            </a:r>
            <a:r>
              <a:rPr dirty="0" sz="1600" spc="-90" b="1">
                <a:latin typeface="Times New Roman"/>
                <a:cs typeface="Times New Roman"/>
              </a:rPr>
              <a:t> </a:t>
            </a:r>
            <a:r>
              <a:rPr dirty="0" sz="1600" spc="-5" b="1">
                <a:latin typeface="Times New Roman"/>
                <a:cs typeface="Times New Roman"/>
              </a:rPr>
              <a:t>c+1;</a:t>
            </a:r>
            <a:endParaRPr sz="1600">
              <a:latin typeface="Times New Roman"/>
              <a:cs typeface="Times New Roman"/>
            </a:endParaRPr>
          </a:p>
        </p:txBody>
      </p:sp>
      <p:sp>
        <p:nvSpPr>
          <p:cNvPr id="43" name="object 43"/>
          <p:cNvSpPr txBox="1"/>
          <p:nvPr/>
        </p:nvSpPr>
        <p:spPr>
          <a:xfrm>
            <a:off x="3072879" y="7911998"/>
            <a:ext cx="215265" cy="482600"/>
          </a:xfrm>
          <a:prstGeom prst="rect">
            <a:avLst/>
          </a:prstGeom>
        </p:spPr>
        <p:txBody>
          <a:bodyPr wrap="square" lIns="0" tIns="0" rIns="0" bIns="0" rtlCol="0" vert="horz">
            <a:spAutoFit/>
          </a:bodyPr>
          <a:lstStyle/>
          <a:p>
            <a:pPr marL="635">
              <a:lnSpc>
                <a:spcPts val="1900"/>
              </a:lnSpc>
            </a:pPr>
            <a:r>
              <a:rPr dirty="0" sz="1600" spc="-5" b="1">
                <a:latin typeface="Times New Roman"/>
                <a:cs typeface="Times New Roman"/>
              </a:rPr>
              <a:t>//3</a:t>
            </a:r>
            <a:endParaRPr sz="1600">
              <a:latin typeface="Times New Roman"/>
              <a:cs typeface="Times New Roman"/>
            </a:endParaRPr>
          </a:p>
          <a:p>
            <a:pPr>
              <a:lnSpc>
                <a:spcPts val="1895"/>
              </a:lnSpc>
            </a:pPr>
            <a:r>
              <a:rPr dirty="0" sz="1600" spc="-5" b="1">
                <a:latin typeface="Times New Roman"/>
                <a:cs typeface="Times New Roman"/>
              </a:rPr>
              <a:t>//4</a:t>
            </a:r>
            <a:endParaRPr sz="1600">
              <a:latin typeface="Times New Roman"/>
              <a:cs typeface="Times New Roman"/>
            </a:endParaRPr>
          </a:p>
        </p:txBody>
      </p:sp>
      <p:sp>
        <p:nvSpPr>
          <p:cNvPr id="44" name="object 44"/>
          <p:cNvSpPr/>
          <p:nvPr/>
        </p:nvSpPr>
        <p:spPr>
          <a:xfrm>
            <a:off x="5263896" y="6871716"/>
            <a:ext cx="1380743" cy="1761744"/>
          </a:xfrm>
          <a:prstGeom prst="rect">
            <a:avLst/>
          </a:prstGeom>
          <a:blipFill>
            <a:blip r:embed="rId3" cstate="print"/>
            <a:stretch>
              <a:fillRect/>
            </a:stretch>
          </a:blipFill>
        </p:spPr>
        <p:txBody>
          <a:bodyPr wrap="square" lIns="0" tIns="0" rIns="0" bIns="0" rtlCol="0"/>
          <a:lstStyle/>
          <a:p/>
        </p:txBody>
      </p:sp>
      <p:sp>
        <p:nvSpPr>
          <p:cNvPr id="45" name="object 45"/>
          <p:cNvSpPr txBox="1"/>
          <p:nvPr/>
        </p:nvSpPr>
        <p:spPr>
          <a:xfrm>
            <a:off x="1130300" y="4502911"/>
            <a:ext cx="5511800" cy="2693670"/>
          </a:xfrm>
          <a:prstGeom prst="rect">
            <a:avLst/>
          </a:prstGeom>
        </p:spPr>
        <p:txBody>
          <a:bodyPr wrap="square" lIns="0" tIns="0" rIns="0" bIns="0" rtlCol="0" vert="horz">
            <a:spAutoFit/>
          </a:bodyPr>
          <a:lstStyle/>
          <a:p>
            <a:pPr algn="r" marR="821055">
              <a:lnSpc>
                <a:spcPct val="100000"/>
              </a:lnSpc>
            </a:pPr>
            <a:r>
              <a:rPr dirty="0" sz="1600" spc="-5" b="1">
                <a:latin typeface="Times New Roman"/>
                <a:cs typeface="Times New Roman"/>
              </a:rPr>
              <a:t>5</a:t>
            </a:r>
            <a:endParaRPr sz="1600">
              <a:latin typeface="Times New Roman"/>
              <a:cs typeface="Times New Roman"/>
            </a:endParaRPr>
          </a:p>
          <a:p>
            <a:pPr>
              <a:lnSpc>
                <a:spcPct val="100000"/>
              </a:lnSpc>
            </a:pPr>
            <a:endParaRPr sz="1650">
              <a:latin typeface="Times New Roman"/>
              <a:cs typeface="Times New Roman"/>
            </a:endParaRPr>
          </a:p>
          <a:p>
            <a:pPr algn="just" marL="12700" marR="5080">
              <a:lnSpc>
                <a:spcPts val="1380"/>
              </a:lnSpc>
            </a:pPr>
            <a:r>
              <a:rPr dirty="0" sz="1200">
                <a:latin typeface="Times New Roman"/>
                <a:cs typeface="Times New Roman"/>
              </a:rPr>
              <a:t>In the above-mentioned example, there are two infeasible paths that </a:t>
            </a:r>
            <a:r>
              <a:rPr dirty="0" sz="1200" spc="-5">
                <a:latin typeface="Times New Roman"/>
                <a:cs typeface="Times New Roman"/>
              </a:rPr>
              <a:t>will </a:t>
            </a:r>
            <a:r>
              <a:rPr dirty="0" sz="1200">
                <a:latin typeface="Times New Roman"/>
                <a:cs typeface="Times New Roman"/>
              </a:rPr>
              <a:t>never be  traversed.</a:t>
            </a:r>
            <a:endParaRPr sz="1200">
              <a:latin typeface="Times New Roman"/>
              <a:cs typeface="Times New Roman"/>
            </a:endParaRPr>
          </a:p>
          <a:p>
            <a:pPr marL="241300">
              <a:lnSpc>
                <a:spcPct val="100000"/>
              </a:lnSpc>
              <a:tabLst>
                <a:tab pos="469265" algn="l"/>
              </a:tabLst>
            </a:pPr>
            <a:r>
              <a:rPr dirty="0" sz="1200">
                <a:latin typeface="Symbol"/>
                <a:cs typeface="Symbol"/>
              </a:rPr>
              <a:t></a:t>
            </a:r>
            <a:r>
              <a:rPr dirty="0" sz="1200">
                <a:latin typeface="Times New Roman"/>
                <a:cs typeface="Times New Roman"/>
              </a:rPr>
              <a:t>	</a:t>
            </a:r>
            <a:r>
              <a:rPr dirty="0" sz="1200" spc="-5">
                <a:latin typeface="Times New Roman"/>
                <a:cs typeface="Times New Roman"/>
              </a:rPr>
              <a:t>Path1:</a:t>
            </a:r>
            <a:r>
              <a:rPr dirty="0" sz="1200" spc="-95">
                <a:latin typeface="Times New Roman"/>
                <a:cs typeface="Times New Roman"/>
              </a:rPr>
              <a:t> </a:t>
            </a:r>
            <a:r>
              <a:rPr dirty="0" sz="1200">
                <a:latin typeface="Times New Roman"/>
                <a:cs typeface="Times New Roman"/>
              </a:rPr>
              <a:t>1-2-3-4-5</a:t>
            </a:r>
            <a:endParaRPr sz="1200">
              <a:latin typeface="Times New Roman"/>
              <a:cs typeface="Times New Roman"/>
            </a:endParaRPr>
          </a:p>
          <a:p>
            <a:pPr marL="241300">
              <a:lnSpc>
                <a:spcPts val="1405"/>
              </a:lnSpc>
              <a:spcBef>
                <a:spcPts val="25"/>
              </a:spcBef>
              <a:tabLst>
                <a:tab pos="469265" algn="l"/>
              </a:tabLst>
            </a:pPr>
            <a:r>
              <a:rPr dirty="0" sz="1200">
                <a:latin typeface="Symbol"/>
                <a:cs typeface="Symbol"/>
              </a:rPr>
              <a:t></a:t>
            </a:r>
            <a:r>
              <a:rPr dirty="0" sz="1200">
                <a:latin typeface="Times New Roman"/>
                <a:cs typeface="Times New Roman"/>
              </a:rPr>
              <a:t>	</a:t>
            </a:r>
            <a:r>
              <a:rPr dirty="0" sz="1200" spc="-5">
                <a:latin typeface="Times New Roman"/>
                <a:cs typeface="Times New Roman"/>
              </a:rPr>
              <a:t>Path2:</a:t>
            </a:r>
            <a:r>
              <a:rPr dirty="0" sz="1200" spc="-95">
                <a:latin typeface="Times New Roman"/>
                <a:cs typeface="Times New Roman"/>
              </a:rPr>
              <a:t> </a:t>
            </a:r>
            <a:r>
              <a:rPr dirty="0" sz="1200">
                <a:latin typeface="Times New Roman"/>
                <a:cs typeface="Times New Roman"/>
              </a:rPr>
              <a:t>1-3-5</a:t>
            </a:r>
            <a:endParaRPr sz="1200">
              <a:latin typeface="Times New Roman"/>
              <a:cs typeface="Times New Roman"/>
            </a:endParaRPr>
          </a:p>
          <a:p>
            <a:pPr algn="just" marL="12700" marR="5080">
              <a:lnSpc>
                <a:spcPts val="1380"/>
              </a:lnSpc>
              <a:spcBef>
                <a:spcPts val="60"/>
              </a:spcBef>
            </a:pPr>
            <a:r>
              <a:rPr dirty="0" sz="1200">
                <a:latin typeface="Times New Roman"/>
                <a:cs typeface="Times New Roman"/>
              </a:rPr>
              <a:t>A good programming practice is </a:t>
            </a:r>
            <a:r>
              <a:rPr dirty="0" sz="1200" spc="-5">
                <a:latin typeface="Times New Roman"/>
                <a:cs typeface="Times New Roman"/>
              </a:rPr>
              <a:t>such </a:t>
            </a:r>
            <a:r>
              <a:rPr dirty="0" sz="1200">
                <a:latin typeface="Times New Roman"/>
                <a:cs typeface="Times New Roman"/>
              </a:rPr>
              <a:t>that minimize infeasible paths to zero. </a:t>
            </a:r>
            <a:r>
              <a:rPr dirty="0" sz="1200" spc="-15">
                <a:latin typeface="Times New Roman"/>
                <a:cs typeface="Times New Roman"/>
              </a:rPr>
              <a:t>It </a:t>
            </a:r>
            <a:r>
              <a:rPr dirty="0" sz="1200" spc="-5">
                <a:latin typeface="Times New Roman"/>
                <a:cs typeface="Times New Roman"/>
              </a:rPr>
              <a:t>will  </a:t>
            </a:r>
            <a:r>
              <a:rPr dirty="0" sz="1200">
                <a:latin typeface="Times New Roman"/>
                <a:cs typeface="Times New Roman"/>
              </a:rPr>
              <a:t>reduce the number of test cases that need to be generated in order to test the application.  </a:t>
            </a:r>
            <a:r>
              <a:rPr dirty="0" sz="1200" spc="-5">
                <a:latin typeface="Times New Roman"/>
                <a:cs typeface="Times New Roman"/>
              </a:rPr>
              <a:t>How </a:t>
            </a:r>
            <a:r>
              <a:rPr dirty="0" sz="1200">
                <a:latin typeface="Times New Roman"/>
                <a:cs typeface="Times New Roman"/>
              </a:rPr>
              <a:t>can </a:t>
            </a:r>
            <a:r>
              <a:rPr dirty="0" sz="1200" spc="-5">
                <a:latin typeface="Times New Roman"/>
                <a:cs typeface="Times New Roman"/>
              </a:rPr>
              <a:t>we </a:t>
            </a:r>
            <a:r>
              <a:rPr dirty="0" sz="1200">
                <a:latin typeface="Times New Roman"/>
                <a:cs typeface="Times New Roman"/>
              </a:rPr>
              <a:t>minimize infeasible paths, by </a:t>
            </a:r>
            <a:r>
              <a:rPr dirty="0" sz="1200" spc="-5">
                <a:latin typeface="Times New Roman"/>
                <a:cs typeface="Times New Roman"/>
              </a:rPr>
              <a:t>simply </a:t>
            </a:r>
            <a:r>
              <a:rPr dirty="0" sz="1200">
                <a:latin typeface="Times New Roman"/>
                <a:cs typeface="Times New Roman"/>
              </a:rPr>
              <a:t>using else part </a:t>
            </a:r>
            <a:r>
              <a:rPr dirty="0" sz="1200" spc="-5">
                <a:latin typeface="Times New Roman"/>
                <a:cs typeface="Times New Roman"/>
              </a:rPr>
              <a:t>with </a:t>
            </a:r>
            <a:r>
              <a:rPr dirty="0" sz="1200">
                <a:latin typeface="Times New Roman"/>
                <a:cs typeface="Times New Roman"/>
              </a:rPr>
              <a:t>the if </a:t>
            </a:r>
            <a:r>
              <a:rPr dirty="0" sz="1200" spc="-5">
                <a:latin typeface="Times New Roman"/>
                <a:cs typeface="Times New Roman"/>
              </a:rPr>
              <a:t>statement  </a:t>
            </a:r>
            <a:r>
              <a:rPr dirty="0" sz="1200">
                <a:latin typeface="Times New Roman"/>
                <a:cs typeface="Times New Roman"/>
              </a:rPr>
              <a:t>and avoid program </a:t>
            </a:r>
            <a:r>
              <a:rPr dirty="0" sz="1200" spc="-5">
                <a:latin typeface="Times New Roman"/>
                <a:cs typeface="Times New Roman"/>
              </a:rPr>
              <a:t>statements </a:t>
            </a:r>
            <a:r>
              <a:rPr dirty="0" sz="1200">
                <a:latin typeface="Times New Roman"/>
                <a:cs typeface="Times New Roman"/>
              </a:rPr>
              <a:t>as given</a:t>
            </a:r>
            <a:r>
              <a:rPr dirty="0" sz="1200" spc="-105">
                <a:latin typeface="Times New Roman"/>
                <a:cs typeface="Times New Roman"/>
              </a:rPr>
              <a:t> </a:t>
            </a:r>
            <a:r>
              <a:rPr dirty="0" sz="1200">
                <a:latin typeface="Times New Roman"/>
                <a:cs typeface="Times New Roman"/>
              </a:rPr>
              <a:t>above.</a:t>
            </a:r>
            <a:endParaRPr sz="1200">
              <a:latin typeface="Times New Roman"/>
              <a:cs typeface="Times New Roman"/>
            </a:endParaRPr>
          </a:p>
          <a:p>
            <a:pPr algn="just" marL="12700">
              <a:lnSpc>
                <a:spcPts val="2105"/>
              </a:lnSpc>
              <a:spcBef>
                <a:spcPts val="25"/>
              </a:spcBef>
            </a:pPr>
            <a:r>
              <a:rPr dirty="0" sz="1800">
                <a:latin typeface="Tahoma"/>
                <a:cs typeface="Tahoma"/>
              </a:rPr>
              <a:t>Modified </a:t>
            </a:r>
            <a:r>
              <a:rPr dirty="0" sz="1800" spc="-5">
                <a:latin typeface="Tahoma"/>
                <a:cs typeface="Tahoma"/>
              </a:rPr>
              <a:t>code</a:t>
            </a:r>
            <a:r>
              <a:rPr dirty="0" sz="1800" spc="-105">
                <a:latin typeface="Tahoma"/>
                <a:cs typeface="Tahoma"/>
              </a:rPr>
              <a:t> </a:t>
            </a:r>
            <a:r>
              <a:rPr dirty="0" sz="1800" spc="-5">
                <a:latin typeface="Tahoma"/>
                <a:cs typeface="Tahoma"/>
              </a:rPr>
              <a:t>segment</a:t>
            </a:r>
            <a:endParaRPr sz="1800">
              <a:latin typeface="Tahoma"/>
              <a:cs typeface="Tahoma"/>
            </a:endParaRPr>
          </a:p>
          <a:p>
            <a:pPr algn="just" marL="12700">
              <a:lnSpc>
                <a:spcPts val="1385"/>
              </a:lnSpc>
            </a:pPr>
            <a:r>
              <a:rPr dirty="0" sz="1200">
                <a:latin typeface="Times New Roman"/>
                <a:cs typeface="Times New Roman"/>
              </a:rPr>
              <a:t>Infeasible paths can be analyzed and</a:t>
            </a:r>
            <a:r>
              <a:rPr dirty="0" sz="1200" spc="-114">
                <a:latin typeface="Times New Roman"/>
                <a:cs typeface="Times New Roman"/>
              </a:rPr>
              <a:t> </a:t>
            </a:r>
            <a:r>
              <a:rPr dirty="0" sz="1200">
                <a:latin typeface="Times New Roman"/>
                <a:cs typeface="Times New Roman"/>
              </a:rPr>
              <a:t>fixed.</a:t>
            </a:r>
            <a:endParaRPr sz="1200">
              <a:latin typeface="Times New Roman"/>
              <a:cs typeface="Times New Roman"/>
            </a:endParaRPr>
          </a:p>
          <a:p>
            <a:pPr algn="r" marR="668655">
              <a:lnSpc>
                <a:spcPts val="1910"/>
              </a:lnSpc>
              <a:spcBef>
                <a:spcPts val="750"/>
              </a:spcBef>
            </a:pPr>
            <a:r>
              <a:rPr dirty="0" sz="1600" spc="-5" b="1">
                <a:latin typeface="Times New Roman"/>
                <a:cs typeface="Times New Roman"/>
              </a:rPr>
              <a:t>1</a:t>
            </a:r>
            <a:endParaRPr sz="1600">
              <a:latin typeface="Times New Roman"/>
              <a:cs typeface="Times New Roman"/>
            </a:endParaRPr>
          </a:p>
        </p:txBody>
      </p:sp>
      <p:sp>
        <p:nvSpPr>
          <p:cNvPr id="49" name="object 4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206</a:t>
            </a:r>
          </a:p>
          <a:p>
            <a:pPr marL="1498600">
              <a:lnSpc>
                <a:spcPts val="1410"/>
              </a:lnSpc>
            </a:pPr>
            <a:r>
              <a:rPr dirty="0"/>
              <a:t>© Copyright </a:t>
            </a:r>
            <a:r>
              <a:rPr dirty="0" spc="-5"/>
              <a:t>Virtual University </a:t>
            </a:r>
            <a:r>
              <a:rPr dirty="0"/>
              <a:t>of</a:t>
            </a:r>
            <a:r>
              <a:rPr dirty="0" spc="-80"/>
              <a:t> </a:t>
            </a:r>
            <a:r>
              <a:rPr dirty="0" spc="-5"/>
              <a:t>Pakistan</a:t>
            </a:r>
          </a:p>
        </p:txBody>
      </p:sp>
      <p:sp>
        <p:nvSpPr>
          <p:cNvPr id="46" name="object 46"/>
          <p:cNvSpPr txBox="1"/>
          <p:nvPr/>
        </p:nvSpPr>
        <p:spPr>
          <a:xfrm>
            <a:off x="5407152" y="7715504"/>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2</a:t>
            </a:r>
            <a:endParaRPr sz="1600">
              <a:latin typeface="Times New Roman"/>
              <a:cs typeface="Times New Roman"/>
            </a:endParaRPr>
          </a:p>
        </p:txBody>
      </p:sp>
      <p:sp>
        <p:nvSpPr>
          <p:cNvPr id="47" name="object 47"/>
          <p:cNvSpPr txBox="1"/>
          <p:nvPr/>
        </p:nvSpPr>
        <p:spPr>
          <a:xfrm>
            <a:off x="5940552" y="8325104"/>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4</a:t>
            </a:r>
            <a:endParaRPr sz="1600">
              <a:latin typeface="Times New Roman"/>
              <a:cs typeface="Times New Roman"/>
            </a:endParaRPr>
          </a:p>
        </p:txBody>
      </p:sp>
      <p:sp>
        <p:nvSpPr>
          <p:cNvPr id="48" name="object 48"/>
          <p:cNvSpPr txBox="1"/>
          <p:nvPr/>
        </p:nvSpPr>
        <p:spPr>
          <a:xfrm>
            <a:off x="6397739" y="7715504"/>
            <a:ext cx="101600" cy="243204"/>
          </a:xfrm>
          <a:prstGeom prst="rect">
            <a:avLst/>
          </a:prstGeom>
        </p:spPr>
        <p:txBody>
          <a:bodyPr wrap="square" lIns="0" tIns="0" rIns="0" bIns="0" rtlCol="0" vert="horz">
            <a:spAutoFit/>
          </a:bodyPr>
          <a:lstStyle/>
          <a:p>
            <a:pPr>
              <a:lnSpc>
                <a:spcPts val="1910"/>
              </a:lnSpc>
            </a:pPr>
            <a:r>
              <a:rPr dirty="0" sz="1600" spc="-5" b="1">
                <a:latin typeface="Times New Roman"/>
                <a:cs typeface="Times New Roman"/>
              </a:rPr>
              <a:t>3</a:t>
            </a:r>
            <a:endParaRPr sz="16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86611"/>
            <a:ext cx="5509895"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This following graph </a:t>
            </a:r>
            <a:r>
              <a:rPr dirty="0" sz="1200" spc="-5">
                <a:latin typeface="Times New Roman"/>
                <a:cs typeface="Times New Roman"/>
              </a:rPr>
              <a:t>shows </a:t>
            </a:r>
            <a:r>
              <a:rPr dirty="0" sz="1200">
                <a:latin typeface="Times New Roman"/>
                <a:cs typeface="Times New Roman"/>
              </a:rPr>
              <a:t>the relative cost of fixing problem at the various </a:t>
            </a:r>
            <a:r>
              <a:rPr dirty="0" sz="1200" spc="-5">
                <a:latin typeface="Times New Roman"/>
                <a:cs typeface="Times New Roman"/>
              </a:rPr>
              <a:t>stages </a:t>
            </a:r>
            <a:r>
              <a:rPr dirty="0" sz="1200">
                <a:latin typeface="Times New Roman"/>
                <a:cs typeface="Times New Roman"/>
              </a:rPr>
              <a:t>of  </a:t>
            </a:r>
            <a:r>
              <a:rPr dirty="0" sz="1200" spc="-5">
                <a:latin typeface="Times New Roman"/>
                <a:cs typeface="Times New Roman"/>
              </a:rPr>
              <a:t>software</a:t>
            </a:r>
            <a:r>
              <a:rPr dirty="0" sz="1200" spc="-95">
                <a:latin typeface="Times New Roman"/>
                <a:cs typeface="Times New Roman"/>
              </a:rPr>
              <a:t> </a:t>
            </a:r>
            <a:r>
              <a:rPr dirty="0" sz="1200">
                <a:latin typeface="Times New Roman"/>
                <a:cs typeface="Times New Roman"/>
              </a:rPr>
              <a:t>development.</a:t>
            </a:r>
            <a:endParaRPr sz="1200">
              <a:latin typeface="Times New Roman"/>
              <a:cs typeface="Times New Roman"/>
            </a:endParaRPr>
          </a:p>
        </p:txBody>
      </p:sp>
      <p:sp>
        <p:nvSpPr>
          <p:cNvPr id="6" name="object 6"/>
          <p:cNvSpPr/>
          <p:nvPr/>
        </p:nvSpPr>
        <p:spPr>
          <a:xfrm>
            <a:off x="2100072" y="1444752"/>
            <a:ext cx="3572255" cy="3358896"/>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130300" y="4800600"/>
            <a:ext cx="5513070" cy="390144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Boehm (1981) has reported that correcting an error after development costs 68 times  more. </a:t>
            </a:r>
            <a:r>
              <a:rPr dirty="0" sz="1200" spc="-5">
                <a:latin typeface="Times New Roman"/>
                <a:cs typeface="Times New Roman"/>
              </a:rPr>
              <a:t>Other studies suggest </a:t>
            </a:r>
            <a:r>
              <a:rPr dirty="0" sz="1200">
                <a:latin typeface="Times New Roman"/>
                <a:cs typeface="Times New Roman"/>
              </a:rPr>
              <a:t>that it can be as high as 200 times. </a:t>
            </a:r>
            <a:r>
              <a:rPr dirty="0" sz="1200" spc="-5">
                <a:latin typeface="Times New Roman"/>
                <a:cs typeface="Times New Roman"/>
              </a:rPr>
              <a:t>Since </a:t>
            </a:r>
            <a:r>
              <a:rPr dirty="0" sz="1200">
                <a:latin typeface="Times New Roman"/>
                <a:cs typeface="Times New Roman"/>
              </a:rPr>
              <a:t>cost is directly  related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success </a:t>
            </a:r>
            <a:r>
              <a:rPr dirty="0" sz="1200">
                <a:latin typeface="Times New Roman"/>
                <a:cs typeface="Times New Roman"/>
              </a:rPr>
              <a:t>or failure of projects, it is clear from all this discussion that  having </a:t>
            </a:r>
            <a:r>
              <a:rPr dirty="0" sz="1200" spc="-5">
                <a:latin typeface="Times New Roman"/>
                <a:cs typeface="Times New Roman"/>
              </a:rPr>
              <a:t>sound </a:t>
            </a:r>
            <a:r>
              <a:rPr dirty="0" sz="1200">
                <a:latin typeface="Times New Roman"/>
                <a:cs typeface="Times New Roman"/>
              </a:rPr>
              <a:t>requirements is the most critical </a:t>
            </a:r>
            <a:r>
              <a:rPr dirty="0" sz="1200" spc="-5">
                <a:latin typeface="Times New Roman"/>
                <a:cs typeface="Times New Roman"/>
              </a:rPr>
              <a:t>success </a:t>
            </a:r>
            <a:r>
              <a:rPr dirty="0" sz="1200">
                <a:latin typeface="Times New Roman"/>
                <a:cs typeface="Times New Roman"/>
              </a:rPr>
              <a:t>factor for any</a:t>
            </a:r>
            <a:r>
              <a:rPr dirty="0" sz="1200" spc="-105">
                <a:latin typeface="Times New Roman"/>
                <a:cs typeface="Times New Roman"/>
              </a:rPr>
              <a:t> </a:t>
            </a:r>
            <a:r>
              <a:rPr dirty="0" sz="1200">
                <a:latin typeface="Times New Roman"/>
                <a:cs typeface="Times New Roman"/>
              </a:rPr>
              <a:t>project.</a:t>
            </a:r>
            <a:endParaRPr sz="1200">
              <a:latin typeface="Times New Roman"/>
              <a:cs typeface="Times New Roman"/>
            </a:endParaRPr>
          </a:p>
          <a:p>
            <a:pPr>
              <a:lnSpc>
                <a:spcPct val="100000"/>
              </a:lnSpc>
              <a:spcBef>
                <a:spcPts val="15"/>
              </a:spcBef>
            </a:pPr>
            <a:endParaRPr sz="1200">
              <a:latin typeface="Times New Roman"/>
              <a:cs typeface="Times New Roman"/>
            </a:endParaRPr>
          </a:p>
          <a:p>
            <a:pPr algn="just" marL="12700">
              <a:lnSpc>
                <a:spcPct val="100000"/>
              </a:lnSpc>
            </a:pPr>
            <a:r>
              <a:rPr dirty="0" sz="1400" b="1">
                <a:latin typeface="Tahoma"/>
                <a:cs typeface="Tahoma"/>
              </a:rPr>
              <a:t>3.3 </a:t>
            </a:r>
            <a:r>
              <a:rPr dirty="0" sz="1400" spc="-5" b="1">
                <a:latin typeface="Tahoma"/>
                <a:cs typeface="Tahoma"/>
              </a:rPr>
              <a:t>Role of</a:t>
            </a:r>
            <a:r>
              <a:rPr dirty="0" sz="1400" spc="-10" b="1">
                <a:latin typeface="Tahoma"/>
                <a:cs typeface="Tahoma"/>
              </a:rPr>
              <a:t> Requirements</a:t>
            </a:r>
            <a:endParaRPr sz="1400">
              <a:latin typeface="Tahoma"/>
              <a:cs typeface="Tahoma"/>
            </a:endParaRPr>
          </a:p>
          <a:p>
            <a:pPr>
              <a:lnSpc>
                <a:spcPct val="100000"/>
              </a:lnSpc>
              <a:spcBef>
                <a:spcPts val="40"/>
              </a:spcBef>
            </a:pPr>
            <a:endParaRPr sz="1150">
              <a:latin typeface="Times New Roman"/>
              <a:cs typeface="Times New Roman"/>
            </a:endParaRPr>
          </a:p>
          <a:p>
            <a:pPr algn="just" marL="12700" marR="6350">
              <a:lnSpc>
                <a:spcPts val="1380"/>
              </a:lnSpc>
            </a:pPr>
            <a:r>
              <a:rPr dirty="0" sz="1200" spc="-5">
                <a:latin typeface="Times New Roman"/>
                <a:cs typeface="Times New Roman"/>
              </a:rPr>
              <a:t>Software </a:t>
            </a:r>
            <a:r>
              <a:rPr dirty="0" sz="1200">
                <a:latin typeface="Times New Roman"/>
                <a:cs typeface="Times New Roman"/>
              </a:rPr>
              <a:t>requirements document plays the central role in the entire </a:t>
            </a:r>
            <a:r>
              <a:rPr dirty="0" sz="1200" spc="-5">
                <a:latin typeface="Times New Roman"/>
                <a:cs typeface="Times New Roman"/>
              </a:rPr>
              <a:t>software  </a:t>
            </a:r>
            <a:r>
              <a:rPr dirty="0" sz="1200">
                <a:latin typeface="Times New Roman"/>
                <a:cs typeface="Times New Roman"/>
              </a:rPr>
              <a:t>development process. To </a:t>
            </a:r>
            <a:r>
              <a:rPr dirty="0" sz="1200" spc="-5">
                <a:latin typeface="Times New Roman"/>
                <a:cs typeface="Times New Roman"/>
              </a:rPr>
              <a:t>start with, </a:t>
            </a:r>
            <a:r>
              <a:rPr dirty="0" sz="1200">
                <a:latin typeface="Times New Roman"/>
                <a:cs typeface="Times New Roman"/>
              </a:rPr>
              <a:t>it is needed in the project planning and feasibility  phase. In this phase, a good understanding of the requirements is needed to determine the  time and resources required to build the </a:t>
            </a:r>
            <a:r>
              <a:rPr dirty="0" sz="1200" spc="-5">
                <a:latin typeface="Times New Roman"/>
                <a:cs typeface="Times New Roman"/>
              </a:rPr>
              <a:t>software. As </a:t>
            </a:r>
            <a:r>
              <a:rPr dirty="0" sz="1200">
                <a:latin typeface="Times New Roman"/>
                <a:cs typeface="Times New Roman"/>
              </a:rPr>
              <a:t>a result of this analysis, the </a:t>
            </a:r>
            <a:r>
              <a:rPr dirty="0" sz="1200" spc="-5">
                <a:latin typeface="Times New Roman"/>
                <a:cs typeface="Times New Roman"/>
              </a:rPr>
              <a:t>scope </a:t>
            </a:r>
            <a:r>
              <a:rPr dirty="0" sz="1200">
                <a:latin typeface="Times New Roman"/>
                <a:cs typeface="Times New Roman"/>
              </a:rPr>
              <a:t>of  the </a:t>
            </a:r>
            <a:r>
              <a:rPr dirty="0" sz="1200" spc="-5">
                <a:latin typeface="Times New Roman"/>
                <a:cs typeface="Times New Roman"/>
              </a:rPr>
              <a:t>system </a:t>
            </a:r>
            <a:r>
              <a:rPr dirty="0" sz="1200">
                <a:latin typeface="Times New Roman"/>
                <a:cs typeface="Times New Roman"/>
              </a:rPr>
              <a:t>may be reduced before embarking upon the </a:t>
            </a:r>
            <a:r>
              <a:rPr dirty="0" sz="1200" spc="-5">
                <a:latin typeface="Times New Roman"/>
                <a:cs typeface="Times New Roman"/>
              </a:rPr>
              <a:t>software</a:t>
            </a:r>
            <a:r>
              <a:rPr dirty="0" sz="1200" spc="-105">
                <a:latin typeface="Times New Roman"/>
                <a:cs typeface="Times New Roman"/>
              </a:rPr>
              <a:t> </a:t>
            </a:r>
            <a:r>
              <a:rPr dirty="0" sz="1200">
                <a:latin typeface="Times New Roman"/>
                <a:cs typeface="Times New Roman"/>
              </a:rPr>
              <a:t>development.</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Once </a:t>
            </a:r>
            <a:r>
              <a:rPr dirty="0" sz="1200">
                <a:latin typeface="Times New Roman"/>
                <a:cs typeface="Times New Roman"/>
              </a:rPr>
              <a:t>these requirements have been finalized, the construction process </a:t>
            </a:r>
            <a:r>
              <a:rPr dirty="0" sz="1200" spc="-5">
                <a:latin typeface="Times New Roman"/>
                <a:cs typeface="Times New Roman"/>
              </a:rPr>
              <a:t>starts. During </a:t>
            </a:r>
            <a:r>
              <a:rPr dirty="0" sz="1200">
                <a:latin typeface="Times New Roman"/>
                <a:cs typeface="Times New Roman"/>
              </a:rPr>
              <a:t>this  phase the </a:t>
            </a:r>
            <a:r>
              <a:rPr dirty="0" sz="1200" spc="-5">
                <a:latin typeface="Times New Roman"/>
                <a:cs typeface="Times New Roman"/>
              </a:rPr>
              <a:t>software </a:t>
            </a:r>
            <a:r>
              <a:rPr dirty="0" sz="1200">
                <a:latin typeface="Times New Roman"/>
                <a:cs typeface="Times New Roman"/>
              </a:rPr>
              <a:t>engineer </a:t>
            </a:r>
            <a:r>
              <a:rPr dirty="0" sz="1200" spc="-5">
                <a:latin typeface="Times New Roman"/>
                <a:cs typeface="Times New Roman"/>
              </a:rPr>
              <a:t>starts </a:t>
            </a:r>
            <a:r>
              <a:rPr dirty="0" sz="1200">
                <a:latin typeface="Times New Roman"/>
                <a:cs typeface="Times New Roman"/>
              </a:rPr>
              <a:t>designing and coding the </a:t>
            </a:r>
            <a:r>
              <a:rPr dirty="0" sz="1200" spc="-5">
                <a:latin typeface="Times New Roman"/>
                <a:cs typeface="Times New Roman"/>
              </a:rPr>
              <a:t>software. Once </a:t>
            </a:r>
            <a:r>
              <a:rPr dirty="0" sz="1200">
                <a:latin typeface="Times New Roman"/>
                <a:cs typeface="Times New Roman"/>
              </a:rPr>
              <a:t>again, the  requirement document </a:t>
            </a:r>
            <a:r>
              <a:rPr dirty="0" sz="1200" spc="-5">
                <a:latin typeface="Times New Roman"/>
                <a:cs typeface="Times New Roman"/>
              </a:rPr>
              <a:t>serves </a:t>
            </a:r>
            <a:r>
              <a:rPr dirty="0" sz="1200">
                <a:latin typeface="Times New Roman"/>
                <a:cs typeface="Times New Roman"/>
              </a:rPr>
              <a:t>as the base reference document for these activities. </a:t>
            </a:r>
            <a:r>
              <a:rPr dirty="0" sz="1200" spc="-15">
                <a:latin typeface="Times New Roman"/>
                <a:cs typeface="Times New Roman"/>
              </a:rPr>
              <a:t>It </a:t>
            </a:r>
            <a:r>
              <a:rPr dirty="0" sz="1200">
                <a:latin typeface="Times New Roman"/>
                <a:cs typeface="Times New Roman"/>
              </a:rPr>
              <a:t>can  be clearly </a:t>
            </a:r>
            <a:r>
              <a:rPr dirty="0" sz="1200" spc="-5">
                <a:latin typeface="Times New Roman"/>
                <a:cs typeface="Times New Roman"/>
              </a:rPr>
              <a:t>seen </a:t>
            </a:r>
            <a:r>
              <a:rPr dirty="0" sz="1200">
                <a:latin typeface="Times New Roman"/>
                <a:cs typeface="Times New Roman"/>
              </a:rPr>
              <a:t>that other activities </a:t>
            </a:r>
            <a:r>
              <a:rPr dirty="0" sz="1200" spc="-5">
                <a:latin typeface="Times New Roman"/>
                <a:cs typeface="Times New Roman"/>
              </a:rPr>
              <a:t>such </a:t>
            </a:r>
            <a:r>
              <a:rPr dirty="0" sz="1200">
                <a:latin typeface="Times New Roman"/>
                <a:cs typeface="Times New Roman"/>
              </a:rPr>
              <a:t>as user documentation and testing of the </a:t>
            </a:r>
            <a:r>
              <a:rPr dirty="0" sz="1200" spc="-5">
                <a:latin typeface="Times New Roman"/>
                <a:cs typeface="Times New Roman"/>
              </a:rPr>
              <a:t>system  would </a:t>
            </a:r>
            <a:r>
              <a:rPr dirty="0" sz="1200">
                <a:latin typeface="Times New Roman"/>
                <a:cs typeface="Times New Roman"/>
              </a:rPr>
              <a:t>also need this document for their own</a:t>
            </a:r>
            <a:r>
              <a:rPr dirty="0" sz="1200" spc="-110">
                <a:latin typeface="Times New Roman"/>
                <a:cs typeface="Times New Roman"/>
              </a:rPr>
              <a:t> </a:t>
            </a:r>
            <a:r>
              <a:rPr dirty="0" sz="1200">
                <a:latin typeface="Times New Roman"/>
                <a:cs typeface="Times New Roman"/>
              </a:rPr>
              <a:t>deliverables.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On </a:t>
            </a:r>
            <a:r>
              <a:rPr dirty="0" sz="1200">
                <a:latin typeface="Times New Roman"/>
                <a:cs typeface="Times New Roman"/>
              </a:rPr>
              <a:t>the other hand, the project manager </a:t>
            </a:r>
            <a:r>
              <a:rPr dirty="0" sz="1200" spc="-5">
                <a:latin typeface="Times New Roman"/>
                <a:cs typeface="Times New Roman"/>
              </a:rPr>
              <a:t>would </a:t>
            </a:r>
            <a:r>
              <a:rPr dirty="0" sz="1200">
                <a:latin typeface="Times New Roman"/>
                <a:cs typeface="Times New Roman"/>
              </a:rPr>
              <a:t>need this document to monitor and track  the progress of the project and if needed, change the project </a:t>
            </a:r>
            <a:r>
              <a:rPr dirty="0" sz="1200" spc="-5">
                <a:latin typeface="Times New Roman"/>
                <a:cs typeface="Times New Roman"/>
              </a:rPr>
              <a:t>scope </a:t>
            </a:r>
            <a:r>
              <a:rPr dirty="0" sz="1200">
                <a:latin typeface="Times New Roman"/>
                <a:cs typeface="Times New Roman"/>
              </a:rPr>
              <a:t>by modifying this  document through the change control</a:t>
            </a:r>
            <a:r>
              <a:rPr dirty="0" sz="1200" spc="-120">
                <a:latin typeface="Times New Roman"/>
                <a:cs typeface="Times New Roman"/>
              </a:rPr>
              <a:t> </a:t>
            </a:r>
            <a:r>
              <a:rPr dirty="0" sz="1200">
                <a:latin typeface="Times New Roman"/>
                <a:cs typeface="Times New Roman"/>
              </a:rPr>
              <a:t>process.</a:t>
            </a:r>
            <a:endParaRPr sz="1200">
              <a:latin typeface="Times New Roman"/>
              <a:cs typeface="Times New Roman"/>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8652"/>
            <a:ext cx="5513070" cy="7948295"/>
          </a:xfrm>
          <a:prstGeom prst="rect">
            <a:avLst/>
          </a:prstGeom>
        </p:spPr>
        <p:txBody>
          <a:bodyPr wrap="square" lIns="0" tIns="0" rIns="0" bIns="0" rtlCol="0" vert="horz">
            <a:spAutoFit/>
          </a:bodyPr>
          <a:lstStyle/>
          <a:p>
            <a:pPr algn="just"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40</a:t>
            </a:r>
            <a:endParaRPr sz="1900">
              <a:latin typeface="Times New Roman"/>
              <a:cs typeface="Times New Roman"/>
            </a:endParaRPr>
          </a:p>
          <a:p>
            <a:pPr algn="just" lvl="1" marL="457834" indent="-445134">
              <a:lnSpc>
                <a:spcPts val="1635"/>
              </a:lnSpc>
              <a:spcBef>
                <a:spcPts val="1530"/>
              </a:spcBef>
              <a:buAutoNum type="arabicPeriod" startAt="11"/>
              <a:tabLst>
                <a:tab pos="458470" algn="l"/>
              </a:tabLst>
            </a:pPr>
            <a:r>
              <a:rPr dirty="0" sz="1400" spc="-5" b="1">
                <a:latin typeface="Times New Roman"/>
                <a:cs typeface="Times New Roman"/>
              </a:rPr>
              <a:t>Unit</a:t>
            </a:r>
            <a:r>
              <a:rPr dirty="0" sz="1400" spc="-80" b="1">
                <a:latin typeface="Times New Roman"/>
                <a:cs typeface="Times New Roman"/>
              </a:rPr>
              <a:t> </a:t>
            </a:r>
            <a:r>
              <a:rPr dirty="0" sz="1400" b="1">
                <a:latin typeface="Times New Roman"/>
                <a:cs typeface="Times New Roman"/>
              </a:rPr>
              <a:t>testing</a:t>
            </a:r>
            <a:endParaRPr sz="1400">
              <a:latin typeface="Times New Roman"/>
              <a:cs typeface="Times New Roman"/>
            </a:endParaRPr>
          </a:p>
          <a:p>
            <a:pPr algn="just" marL="12700" marR="5080">
              <a:lnSpc>
                <a:spcPts val="1380"/>
              </a:lnSpc>
              <a:spcBef>
                <a:spcPts val="50"/>
              </a:spcBef>
            </a:pP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program is made up of units that include procedures, functions, classes etc.  The unit testing process involves the developer in testing of these units. </a:t>
            </a:r>
            <a:r>
              <a:rPr dirty="0" sz="1200" spc="-5">
                <a:latin typeface="Times New Roman"/>
                <a:cs typeface="Times New Roman"/>
              </a:rPr>
              <a:t>Unit </a:t>
            </a:r>
            <a:r>
              <a:rPr dirty="0" sz="1200">
                <a:latin typeface="Times New Roman"/>
                <a:cs typeface="Times New Roman"/>
              </a:rPr>
              <a:t>testing is  roughly equivalent to chip-level testing for hardware in </a:t>
            </a:r>
            <a:r>
              <a:rPr dirty="0" sz="1200" spc="-5">
                <a:latin typeface="Times New Roman"/>
                <a:cs typeface="Times New Roman"/>
              </a:rPr>
              <a:t>which </a:t>
            </a:r>
            <a:r>
              <a:rPr dirty="0" sz="1200">
                <a:latin typeface="Times New Roman"/>
                <a:cs typeface="Times New Roman"/>
              </a:rPr>
              <a:t>each chip is tested  thoroughly after manufacturing. </a:t>
            </a:r>
            <a:r>
              <a:rPr dirty="0" sz="1200" spc="-5">
                <a:latin typeface="Times New Roman"/>
                <a:cs typeface="Times New Roman"/>
              </a:rPr>
              <a:t>Similarly, </a:t>
            </a:r>
            <a:r>
              <a:rPr dirty="0" sz="1200">
                <a:latin typeface="Times New Roman"/>
                <a:cs typeface="Times New Roman"/>
              </a:rPr>
              <a:t>unit testing is done to each module, in  isolation, to verify its behaviour. Typically the unit test </a:t>
            </a:r>
            <a:r>
              <a:rPr dirty="0" sz="1200" spc="-5">
                <a:latin typeface="Times New Roman"/>
                <a:cs typeface="Times New Roman"/>
              </a:rPr>
              <a:t>will </a:t>
            </a:r>
            <a:r>
              <a:rPr dirty="0" sz="1200">
                <a:latin typeface="Times New Roman"/>
                <a:cs typeface="Times New Roman"/>
              </a:rPr>
              <a:t>establish </a:t>
            </a:r>
            <a:r>
              <a:rPr dirty="0" sz="1200" spc="-5">
                <a:latin typeface="Times New Roman"/>
                <a:cs typeface="Times New Roman"/>
              </a:rPr>
              <a:t>some sort </a:t>
            </a:r>
            <a:r>
              <a:rPr dirty="0" sz="1200">
                <a:latin typeface="Times New Roman"/>
                <a:cs typeface="Times New Roman"/>
              </a:rPr>
              <a:t>of  artificial environment and then invoke routines in the module being tested. </a:t>
            </a:r>
            <a:r>
              <a:rPr dirty="0" sz="1200" spc="-15">
                <a:latin typeface="Times New Roman"/>
                <a:cs typeface="Times New Roman"/>
              </a:rPr>
              <a:t>It </a:t>
            </a:r>
            <a:r>
              <a:rPr dirty="0" sz="1200">
                <a:latin typeface="Times New Roman"/>
                <a:cs typeface="Times New Roman"/>
              </a:rPr>
              <a:t>then checks  the results returned against either </a:t>
            </a:r>
            <a:r>
              <a:rPr dirty="0" sz="1200" spc="-5">
                <a:latin typeface="Times New Roman"/>
                <a:cs typeface="Times New Roman"/>
              </a:rPr>
              <a:t>some </a:t>
            </a:r>
            <a:r>
              <a:rPr dirty="0" sz="1200">
                <a:latin typeface="Times New Roman"/>
                <a:cs typeface="Times New Roman"/>
              </a:rPr>
              <a:t>known value or against the results from previous  runs of the </a:t>
            </a:r>
            <a:r>
              <a:rPr dirty="0" sz="1200" spc="-5">
                <a:latin typeface="Times New Roman"/>
                <a:cs typeface="Times New Roman"/>
              </a:rPr>
              <a:t>same </a:t>
            </a:r>
            <a:r>
              <a:rPr dirty="0" sz="1200">
                <a:latin typeface="Times New Roman"/>
                <a:cs typeface="Times New Roman"/>
              </a:rPr>
              <a:t>test (regression testing). When the modules are assembled </a:t>
            </a:r>
            <a:r>
              <a:rPr dirty="0" sz="1200" spc="-5">
                <a:latin typeface="Times New Roman"/>
                <a:cs typeface="Times New Roman"/>
              </a:rPr>
              <a:t>we </a:t>
            </a:r>
            <a:r>
              <a:rPr dirty="0" sz="1200">
                <a:latin typeface="Times New Roman"/>
                <a:cs typeface="Times New Roman"/>
              </a:rPr>
              <a:t>can use  the </a:t>
            </a:r>
            <a:r>
              <a:rPr dirty="0" sz="1200" spc="-5">
                <a:latin typeface="Times New Roman"/>
                <a:cs typeface="Times New Roman"/>
              </a:rPr>
              <a:t>same </a:t>
            </a:r>
            <a:r>
              <a:rPr dirty="0" sz="1200">
                <a:latin typeface="Times New Roman"/>
                <a:cs typeface="Times New Roman"/>
              </a:rPr>
              <a:t>tests to test the </a:t>
            </a:r>
            <a:r>
              <a:rPr dirty="0" sz="1200" spc="-5">
                <a:latin typeface="Times New Roman"/>
                <a:cs typeface="Times New Roman"/>
              </a:rPr>
              <a:t>system </a:t>
            </a:r>
            <a:r>
              <a:rPr dirty="0" sz="1200">
                <a:latin typeface="Times New Roman"/>
                <a:cs typeface="Times New Roman"/>
              </a:rPr>
              <a:t>as a</a:t>
            </a:r>
            <a:r>
              <a:rPr dirty="0" sz="1200" spc="-110">
                <a:latin typeface="Times New Roman"/>
                <a:cs typeface="Times New Roman"/>
              </a:rPr>
              <a:t> </a:t>
            </a:r>
            <a:r>
              <a:rPr dirty="0" sz="1200" spc="-5">
                <a:latin typeface="Times New Roman"/>
                <a:cs typeface="Times New Roman"/>
              </a:rPr>
              <a:t>whole.</a:t>
            </a:r>
            <a:endParaRPr sz="1200">
              <a:latin typeface="Times New Roman"/>
              <a:cs typeface="Times New Roman"/>
            </a:endParaRPr>
          </a:p>
          <a:p>
            <a:pPr algn="just" marL="12700">
              <a:lnSpc>
                <a:spcPts val="1345"/>
              </a:lnSpc>
            </a:pPr>
            <a:r>
              <a:rPr dirty="0" sz="1200" spc="-5">
                <a:latin typeface="Times New Roman"/>
                <a:cs typeface="Times New Roman"/>
              </a:rPr>
              <a:t>Software should </a:t>
            </a:r>
            <a:r>
              <a:rPr dirty="0" sz="1200">
                <a:latin typeface="Times New Roman"/>
                <a:cs typeface="Times New Roman"/>
              </a:rPr>
              <a:t>be tested more like hardware,</a:t>
            </a:r>
            <a:r>
              <a:rPr dirty="0" sz="1200" spc="-95">
                <a:latin typeface="Times New Roman"/>
                <a:cs typeface="Times New Roman"/>
              </a:rPr>
              <a:t> </a:t>
            </a:r>
            <a:r>
              <a:rPr dirty="0" sz="1200" spc="-5">
                <a:latin typeface="Times New Roman"/>
                <a:cs typeface="Times New Roman"/>
              </a:rPr>
              <a:t>with</a:t>
            </a:r>
            <a:endParaRPr sz="1200">
              <a:latin typeface="Times New Roman"/>
              <a:cs typeface="Times New Roman"/>
            </a:endParaRPr>
          </a:p>
          <a:p>
            <a:pPr lvl="2" marL="469900" indent="-228600">
              <a:lnSpc>
                <a:spcPct val="100000"/>
              </a:lnSpc>
              <a:spcBef>
                <a:spcPts val="35"/>
              </a:spcBef>
              <a:buFont typeface="Symbol"/>
              <a:buChar char=""/>
              <a:tabLst>
                <a:tab pos="469265" algn="l"/>
                <a:tab pos="469900" algn="l"/>
              </a:tabLst>
            </a:pPr>
            <a:r>
              <a:rPr dirty="0" sz="1200">
                <a:latin typeface="Times New Roman"/>
                <a:cs typeface="Times New Roman"/>
              </a:rPr>
              <a:t>Built-in </a:t>
            </a:r>
            <a:r>
              <a:rPr dirty="0" sz="1200" spc="-5">
                <a:latin typeface="Times New Roman"/>
                <a:cs typeface="Times New Roman"/>
              </a:rPr>
              <a:t>self </a:t>
            </a:r>
            <a:r>
              <a:rPr dirty="0" sz="1200">
                <a:latin typeface="Times New Roman"/>
                <a:cs typeface="Times New Roman"/>
              </a:rPr>
              <a:t>testing: </a:t>
            </a:r>
            <a:r>
              <a:rPr dirty="0" sz="1200" spc="-5">
                <a:latin typeface="Times New Roman"/>
                <a:cs typeface="Times New Roman"/>
              </a:rPr>
              <a:t>such </a:t>
            </a:r>
            <a:r>
              <a:rPr dirty="0" sz="1200">
                <a:latin typeface="Times New Roman"/>
                <a:cs typeface="Times New Roman"/>
              </a:rPr>
              <a:t>that each unit can be tested</a:t>
            </a:r>
            <a:r>
              <a:rPr dirty="0" sz="1200" spc="-105">
                <a:latin typeface="Times New Roman"/>
                <a:cs typeface="Times New Roman"/>
              </a:rPr>
              <a:t> </a:t>
            </a:r>
            <a:r>
              <a:rPr dirty="0" sz="1200">
                <a:latin typeface="Times New Roman"/>
                <a:cs typeface="Times New Roman"/>
              </a:rPr>
              <a:t>independently</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a:latin typeface="Times New Roman"/>
                <a:cs typeface="Times New Roman"/>
              </a:rPr>
              <a:t>Internal diagnostics: diagnostics for program units </a:t>
            </a:r>
            <a:r>
              <a:rPr dirty="0" sz="1200" spc="-5">
                <a:latin typeface="Times New Roman"/>
                <a:cs typeface="Times New Roman"/>
              </a:rPr>
              <a:t>should </a:t>
            </a:r>
            <a:r>
              <a:rPr dirty="0" sz="1200">
                <a:latin typeface="Times New Roman"/>
                <a:cs typeface="Times New Roman"/>
              </a:rPr>
              <a:t>be</a:t>
            </a:r>
            <a:r>
              <a:rPr dirty="0" sz="1200" spc="-90">
                <a:latin typeface="Times New Roman"/>
                <a:cs typeface="Times New Roman"/>
              </a:rPr>
              <a:t> </a:t>
            </a:r>
            <a:r>
              <a:rPr dirty="0" sz="1200">
                <a:latin typeface="Times New Roman"/>
                <a:cs typeface="Times New Roman"/>
              </a:rPr>
              <a:t>defined.</a:t>
            </a:r>
            <a:endParaRPr sz="1200">
              <a:latin typeface="Times New Roman"/>
              <a:cs typeface="Times New Roman"/>
            </a:endParaRPr>
          </a:p>
          <a:p>
            <a:pPr lvl="2" marL="469900" indent="-228600">
              <a:lnSpc>
                <a:spcPts val="1405"/>
              </a:lnSpc>
              <a:spcBef>
                <a:spcPts val="35"/>
              </a:spcBef>
              <a:buFont typeface="Symbol"/>
              <a:buChar char=""/>
              <a:tabLst>
                <a:tab pos="469265" algn="l"/>
                <a:tab pos="469900" algn="l"/>
              </a:tabLst>
            </a:pPr>
            <a:r>
              <a:rPr dirty="0" sz="1200">
                <a:latin typeface="Times New Roman"/>
                <a:cs typeface="Times New Roman"/>
              </a:rPr>
              <a:t>Test</a:t>
            </a:r>
            <a:r>
              <a:rPr dirty="0" sz="1200" spc="-105">
                <a:latin typeface="Times New Roman"/>
                <a:cs typeface="Times New Roman"/>
              </a:rPr>
              <a:t> </a:t>
            </a:r>
            <a:r>
              <a:rPr dirty="0" sz="1200">
                <a:latin typeface="Times New Roman"/>
                <a:cs typeface="Times New Roman"/>
              </a:rPr>
              <a:t>harness</a:t>
            </a:r>
            <a:endParaRPr sz="1200">
              <a:latin typeface="Times New Roman"/>
              <a:cs typeface="Times New Roman"/>
            </a:endParaRPr>
          </a:p>
          <a:p>
            <a:pPr marL="12700" marR="6985">
              <a:lnSpc>
                <a:spcPts val="1380"/>
              </a:lnSpc>
              <a:spcBef>
                <a:spcPts val="60"/>
              </a:spcBef>
            </a:pPr>
            <a:r>
              <a:rPr dirty="0" sz="1200">
                <a:latin typeface="Times New Roman"/>
                <a:cs typeface="Times New Roman"/>
              </a:rPr>
              <a:t>The emphasis is on built in testability of the program units from the very beginning  </a:t>
            </a:r>
            <a:r>
              <a:rPr dirty="0" sz="1200" spc="-5">
                <a:latin typeface="Times New Roman"/>
                <a:cs typeface="Times New Roman"/>
              </a:rPr>
              <a:t>where </a:t>
            </a:r>
            <a:r>
              <a:rPr dirty="0" sz="1200">
                <a:latin typeface="Times New Roman"/>
                <a:cs typeface="Times New Roman"/>
              </a:rPr>
              <a:t>each piece </a:t>
            </a:r>
            <a:r>
              <a:rPr dirty="0" sz="1200" spc="-5">
                <a:latin typeface="Times New Roman"/>
                <a:cs typeface="Times New Roman"/>
              </a:rPr>
              <a:t>should </a:t>
            </a:r>
            <a:r>
              <a:rPr dirty="0" sz="1200">
                <a:latin typeface="Times New Roman"/>
                <a:cs typeface="Times New Roman"/>
              </a:rPr>
              <a:t>be tested thoroughly before trying to </a:t>
            </a:r>
            <a:r>
              <a:rPr dirty="0" sz="1200" spc="-5">
                <a:latin typeface="Times New Roman"/>
                <a:cs typeface="Times New Roman"/>
              </a:rPr>
              <a:t>wire </a:t>
            </a:r>
            <a:r>
              <a:rPr dirty="0" sz="1200">
                <a:latin typeface="Times New Roman"/>
                <a:cs typeface="Times New Roman"/>
              </a:rPr>
              <a:t>them</a:t>
            </a:r>
            <a:r>
              <a:rPr dirty="0" sz="1200" spc="-100">
                <a:latin typeface="Times New Roman"/>
                <a:cs typeface="Times New Roman"/>
              </a:rPr>
              <a:t> </a:t>
            </a:r>
            <a:r>
              <a:rPr dirty="0" sz="1200">
                <a:latin typeface="Times New Roman"/>
                <a:cs typeface="Times New Roman"/>
              </a:rPr>
              <a:t>together.</a:t>
            </a:r>
            <a:endParaRPr sz="1200">
              <a:latin typeface="Times New Roman"/>
              <a:cs typeface="Times New Roman"/>
            </a:endParaRPr>
          </a:p>
          <a:p>
            <a:pPr algn="just" marL="12700">
              <a:lnSpc>
                <a:spcPts val="2155"/>
              </a:lnSpc>
              <a:spcBef>
                <a:spcPts val="25"/>
              </a:spcBef>
            </a:pPr>
            <a:r>
              <a:rPr dirty="0" sz="1800">
                <a:latin typeface="Tahoma"/>
                <a:cs typeface="Tahoma"/>
              </a:rPr>
              <a:t>Unit Testing</a:t>
            </a:r>
            <a:r>
              <a:rPr dirty="0" sz="1800" spc="-105">
                <a:latin typeface="Tahoma"/>
                <a:cs typeface="Tahoma"/>
              </a:rPr>
              <a:t> </a:t>
            </a:r>
            <a:r>
              <a:rPr dirty="0" sz="1800" spc="-5">
                <a:latin typeface="Tahoma"/>
                <a:cs typeface="Tahoma"/>
              </a:rPr>
              <a:t>Principles</a:t>
            </a:r>
            <a:endParaRPr sz="1800">
              <a:latin typeface="Tahoma"/>
              <a:cs typeface="Tahoma"/>
            </a:endParaRPr>
          </a:p>
          <a:p>
            <a:pPr lvl="2" marL="469900" marR="9525" indent="-228600">
              <a:lnSpc>
                <a:spcPts val="1370"/>
              </a:lnSpc>
              <a:spcBef>
                <a:spcPts val="95"/>
              </a:spcBef>
              <a:buFont typeface="Symbol"/>
              <a:buChar char=""/>
              <a:tabLst>
                <a:tab pos="469265" algn="l"/>
                <a:tab pos="469900" algn="l"/>
              </a:tabLst>
            </a:pPr>
            <a:r>
              <a:rPr dirty="0" sz="1200">
                <a:latin typeface="Times New Roman"/>
                <a:cs typeface="Times New Roman"/>
              </a:rPr>
              <a:t>In unit testing, developers test </a:t>
            </a:r>
            <a:r>
              <a:rPr dirty="0" sz="1200" spc="5">
                <a:latin typeface="Times New Roman"/>
                <a:cs typeface="Times New Roman"/>
              </a:rPr>
              <a:t>their </a:t>
            </a:r>
            <a:r>
              <a:rPr dirty="0" sz="1200">
                <a:latin typeface="Times New Roman"/>
                <a:cs typeface="Times New Roman"/>
              </a:rPr>
              <a:t>own code units (modules, classes, etc.) during  implementation.</a:t>
            </a:r>
            <a:endParaRPr sz="1200">
              <a:latin typeface="Times New Roman"/>
              <a:cs typeface="Times New Roman"/>
            </a:endParaRPr>
          </a:p>
          <a:p>
            <a:pPr lvl="2" marL="469900" indent="-228600">
              <a:lnSpc>
                <a:spcPct val="100000"/>
              </a:lnSpc>
              <a:buFont typeface="Symbol"/>
              <a:buChar char=""/>
              <a:tabLst>
                <a:tab pos="469265" algn="l"/>
                <a:tab pos="469900" algn="l"/>
              </a:tabLst>
            </a:pPr>
            <a:r>
              <a:rPr dirty="0" sz="1200" spc="-5">
                <a:latin typeface="Times New Roman"/>
                <a:cs typeface="Times New Roman"/>
              </a:rPr>
              <a:t>Normal </a:t>
            </a:r>
            <a:r>
              <a:rPr dirty="0" sz="1200">
                <a:latin typeface="Times New Roman"/>
                <a:cs typeface="Times New Roman"/>
              </a:rPr>
              <a:t>and boundary inputs against expected results are</a:t>
            </a:r>
            <a:r>
              <a:rPr dirty="0" sz="1200" spc="-114">
                <a:latin typeface="Times New Roman"/>
                <a:cs typeface="Times New Roman"/>
              </a:rPr>
              <a:t> </a:t>
            </a:r>
            <a:r>
              <a:rPr dirty="0" sz="1200">
                <a:latin typeface="Times New Roman"/>
                <a:cs typeface="Times New Roman"/>
              </a:rPr>
              <a:t>tested.</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a:latin typeface="Times New Roman"/>
                <a:cs typeface="Times New Roman"/>
              </a:rPr>
              <a:t>Thus unit testing is a great </a:t>
            </a:r>
            <a:r>
              <a:rPr dirty="0" sz="1200" spc="-5">
                <a:latin typeface="Times New Roman"/>
                <a:cs typeface="Times New Roman"/>
              </a:rPr>
              <a:t>way </a:t>
            </a:r>
            <a:r>
              <a:rPr dirty="0" sz="1200">
                <a:latin typeface="Times New Roman"/>
                <a:cs typeface="Times New Roman"/>
              </a:rPr>
              <a:t>to test an</a:t>
            </a:r>
            <a:r>
              <a:rPr dirty="0" sz="1200" spc="-120">
                <a:latin typeface="Times New Roman"/>
                <a:cs typeface="Times New Roman"/>
              </a:rPr>
              <a:t> </a:t>
            </a:r>
            <a:r>
              <a:rPr dirty="0" sz="1200" spc="-5">
                <a:latin typeface="Times New Roman"/>
                <a:cs typeface="Times New Roman"/>
              </a:rPr>
              <a:t>API.</a:t>
            </a:r>
            <a:endParaRPr sz="1200">
              <a:latin typeface="Times New Roman"/>
              <a:cs typeface="Times New Roman"/>
            </a:endParaRPr>
          </a:p>
          <a:p>
            <a:pPr algn="just" marL="12700">
              <a:lnSpc>
                <a:spcPts val="2155"/>
              </a:lnSpc>
              <a:spcBef>
                <a:spcPts val="45"/>
              </a:spcBef>
            </a:pPr>
            <a:r>
              <a:rPr dirty="0" sz="1800">
                <a:latin typeface="Tahoma"/>
                <a:cs typeface="Tahoma"/>
              </a:rPr>
              <a:t>Quantitative</a:t>
            </a:r>
            <a:r>
              <a:rPr dirty="0" sz="1800" spc="-120">
                <a:latin typeface="Tahoma"/>
                <a:cs typeface="Tahoma"/>
              </a:rPr>
              <a:t> </a:t>
            </a:r>
            <a:r>
              <a:rPr dirty="0" sz="1800" spc="-5">
                <a:latin typeface="Tahoma"/>
                <a:cs typeface="Tahoma"/>
              </a:rPr>
              <a:t>Benefits</a:t>
            </a:r>
            <a:endParaRPr sz="1800">
              <a:latin typeface="Tahoma"/>
              <a:cs typeface="Tahoma"/>
            </a:endParaRPr>
          </a:p>
          <a:p>
            <a:pPr lvl="2" marL="469900" marR="6985" indent="-228600">
              <a:lnSpc>
                <a:spcPts val="1380"/>
              </a:lnSpc>
              <a:spcBef>
                <a:spcPts val="90"/>
              </a:spcBef>
              <a:buFont typeface="Symbol"/>
              <a:buChar char=""/>
              <a:tabLst>
                <a:tab pos="469265" algn="l"/>
                <a:tab pos="469900" algn="l"/>
              </a:tabLst>
            </a:pPr>
            <a:r>
              <a:rPr dirty="0" sz="1200" spc="-5" b="1">
                <a:latin typeface="Times New Roman"/>
                <a:cs typeface="Times New Roman"/>
              </a:rPr>
              <a:t>Repeatable</a:t>
            </a:r>
            <a:r>
              <a:rPr dirty="0" sz="1200" spc="-5">
                <a:latin typeface="Times New Roman"/>
                <a:cs typeface="Times New Roman"/>
              </a:rPr>
              <a:t>: Unit </a:t>
            </a:r>
            <a:r>
              <a:rPr dirty="0" sz="1200">
                <a:latin typeface="Times New Roman"/>
                <a:cs typeface="Times New Roman"/>
              </a:rPr>
              <a:t>test cases can be repeated to verify that no unintended </a:t>
            </a:r>
            <a:r>
              <a:rPr dirty="0" sz="1200" spc="-5">
                <a:latin typeface="Times New Roman"/>
                <a:cs typeface="Times New Roman"/>
              </a:rPr>
              <a:t>side  </a:t>
            </a:r>
            <a:r>
              <a:rPr dirty="0" sz="1200">
                <a:latin typeface="Times New Roman"/>
                <a:cs typeface="Times New Roman"/>
              </a:rPr>
              <a:t>effects have occurred due to </a:t>
            </a:r>
            <a:r>
              <a:rPr dirty="0" sz="1200" spc="-5">
                <a:latin typeface="Times New Roman"/>
                <a:cs typeface="Times New Roman"/>
              </a:rPr>
              <a:t>some </a:t>
            </a:r>
            <a:r>
              <a:rPr dirty="0" sz="1200">
                <a:latin typeface="Times New Roman"/>
                <a:cs typeface="Times New Roman"/>
              </a:rPr>
              <a:t>modification in the</a:t>
            </a:r>
            <a:r>
              <a:rPr dirty="0" sz="1200" spc="-114">
                <a:latin typeface="Times New Roman"/>
                <a:cs typeface="Times New Roman"/>
              </a:rPr>
              <a:t> </a:t>
            </a:r>
            <a:r>
              <a:rPr dirty="0" sz="1200">
                <a:latin typeface="Times New Roman"/>
                <a:cs typeface="Times New Roman"/>
              </a:rPr>
              <a:t>code.</a:t>
            </a:r>
            <a:endParaRPr sz="1200">
              <a:latin typeface="Times New Roman"/>
              <a:cs typeface="Times New Roman"/>
            </a:endParaRPr>
          </a:p>
          <a:p>
            <a:pPr lvl="2" marL="469900" indent="-228600">
              <a:lnSpc>
                <a:spcPct val="100000"/>
              </a:lnSpc>
              <a:buFont typeface="Symbol"/>
              <a:buChar char=""/>
              <a:tabLst>
                <a:tab pos="469265" algn="l"/>
                <a:tab pos="469900" algn="l"/>
              </a:tabLst>
            </a:pPr>
            <a:r>
              <a:rPr dirty="0" sz="1200" b="1">
                <a:latin typeface="Times New Roman"/>
                <a:cs typeface="Times New Roman"/>
              </a:rPr>
              <a:t>Bounded</a:t>
            </a:r>
            <a:r>
              <a:rPr dirty="0" sz="1200">
                <a:latin typeface="Times New Roman"/>
                <a:cs typeface="Times New Roman"/>
              </a:rPr>
              <a:t>:  </a:t>
            </a:r>
            <a:r>
              <a:rPr dirty="0" sz="1200" spc="-5">
                <a:latin typeface="Times New Roman"/>
                <a:cs typeface="Times New Roman"/>
              </a:rPr>
              <a:t>Narrow </a:t>
            </a:r>
            <a:r>
              <a:rPr dirty="0" sz="1200">
                <a:latin typeface="Times New Roman"/>
                <a:cs typeface="Times New Roman"/>
              </a:rPr>
              <a:t>focus </a:t>
            </a:r>
            <a:r>
              <a:rPr dirty="0" sz="1200" spc="-5">
                <a:latin typeface="Times New Roman"/>
                <a:cs typeface="Times New Roman"/>
              </a:rPr>
              <a:t>simplifies </a:t>
            </a:r>
            <a:r>
              <a:rPr dirty="0" sz="1200">
                <a:latin typeface="Times New Roman"/>
                <a:cs typeface="Times New Roman"/>
              </a:rPr>
              <a:t>finding and fixing</a:t>
            </a:r>
            <a:r>
              <a:rPr dirty="0" sz="1200" spc="-80">
                <a:latin typeface="Times New Roman"/>
                <a:cs typeface="Times New Roman"/>
              </a:rPr>
              <a:t> </a:t>
            </a:r>
            <a:r>
              <a:rPr dirty="0" sz="1200">
                <a:latin typeface="Times New Roman"/>
                <a:cs typeface="Times New Roman"/>
              </a:rPr>
              <a:t>defects.</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spc="-5" b="1">
                <a:latin typeface="Times New Roman"/>
                <a:cs typeface="Times New Roman"/>
              </a:rPr>
              <a:t>Cheaper</a:t>
            </a:r>
            <a:r>
              <a:rPr dirty="0" sz="1200" spc="-5">
                <a:latin typeface="Times New Roman"/>
                <a:cs typeface="Times New Roman"/>
              </a:rPr>
              <a:t>:  Find </a:t>
            </a:r>
            <a:r>
              <a:rPr dirty="0" sz="1200">
                <a:latin typeface="Times New Roman"/>
                <a:cs typeface="Times New Roman"/>
              </a:rPr>
              <a:t>and fix defects</a:t>
            </a:r>
            <a:r>
              <a:rPr dirty="0" sz="1200" spc="-85">
                <a:latin typeface="Times New Roman"/>
                <a:cs typeface="Times New Roman"/>
              </a:rPr>
              <a:t> </a:t>
            </a:r>
            <a:r>
              <a:rPr dirty="0" sz="1200">
                <a:latin typeface="Times New Roman"/>
                <a:cs typeface="Times New Roman"/>
              </a:rPr>
              <a:t>early</a:t>
            </a:r>
            <a:endParaRPr sz="1200">
              <a:latin typeface="Times New Roman"/>
              <a:cs typeface="Times New Roman"/>
            </a:endParaRPr>
          </a:p>
          <a:p>
            <a:pPr algn="just" marL="12700">
              <a:lnSpc>
                <a:spcPts val="2155"/>
              </a:lnSpc>
              <a:spcBef>
                <a:spcPts val="45"/>
              </a:spcBef>
            </a:pPr>
            <a:r>
              <a:rPr dirty="0" sz="1800">
                <a:latin typeface="Tahoma"/>
                <a:cs typeface="Tahoma"/>
              </a:rPr>
              <a:t>Qualitative</a:t>
            </a:r>
            <a:r>
              <a:rPr dirty="0" sz="1800" spc="-114">
                <a:latin typeface="Tahoma"/>
                <a:cs typeface="Tahoma"/>
              </a:rPr>
              <a:t> </a:t>
            </a:r>
            <a:r>
              <a:rPr dirty="0" sz="1800" spc="-5">
                <a:latin typeface="Tahoma"/>
                <a:cs typeface="Tahoma"/>
              </a:rPr>
              <a:t>Benefits</a:t>
            </a:r>
            <a:endParaRPr sz="1800">
              <a:latin typeface="Tahoma"/>
              <a:cs typeface="Tahoma"/>
            </a:endParaRPr>
          </a:p>
          <a:p>
            <a:pPr lvl="2" marL="469900" marR="6350" indent="-228600">
              <a:lnSpc>
                <a:spcPts val="1370"/>
              </a:lnSpc>
              <a:spcBef>
                <a:spcPts val="95"/>
              </a:spcBef>
              <a:buFont typeface="Symbol"/>
              <a:buChar char=""/>
              <a:tabLst>
                <a:tab pos="469265" algn="l"/>
                <a:tab pos="469900" algn="l"/>
              </a:tabLst>
            </a:pPr>
            <a:r>
              <a:rPr dirty="0" sz="1200" spc="-5" b="1">
                <a:latin typeface="Times New Roman"/>
                <a:cs typeface="Times New Roman"/>
              </a:rPr>
              <a:t>Assessment-oriented</a:t>
            </a:r>
            <a:r>
              <a:rPr dirty="0" sz="1200" spc="-5">
                <a:latin typeface="Times New Roman"/>
                <a:cs typeface="Times New Roman"/>
              </a:rPr>
              <a:t>: </a:t>
            </a:r>
            <a:r>
              <a:rPr dirty="0" sz="1200">
                <a:latin typeface="Times New Roman"/>
                <a:cs typeface="Times New Roman"/>
              </a:rPr>
              <a:t>Writing the unit test forces us to deal </a:t>
            </a:r>
            <a:r>
              <a:rPr dirty="0" sz="1200" spc="-5">
                <a:latin typeface="Times New Roman"/>
                <a:cs typeface="Times New Roman"/>
              </a:rPr>
              <a:t>with </a:t>
            </a:r>
            <a:r>
              <a:rPr dirty="0" sz="1200">
                <a:latin typeface="Times New Roman"/>
                <a:cs typeface="Times New Roman"/>
              </a:rPr>
              <a:t>design issues -  cohesion,</a:t>
            </a:r>
            <a:r>
              <a:rPr dirty="0" sz="1200" spc="-105">
                <a:latin typeface="Times New Roman"/>
                <a:cs typeface="Times New Roman"/>
              </a:rPr>
              <a:t> </a:t>
            </a:r>
            <a:r>
              <a:rPr dirty="0" sz="1200">
                <a:latin typeface="Times New Roman"/>
                <a:cs typeface="Times New Roman"/>
              </a:rPr>
              <a:t>coupling.</a:t>
            </a:r>
            <a:endParaRPr sz="1200">
              <a:latin typeface="Times New Roman"/>
              <a:cs typeface="Times New Roman"/>
            </a:endParaRPr>
          </a:p>
          <a:p>
            <a:pPr lvl="2" marL="469900" marR="6985" indent="-228600">
              <a:lnSpc>
                <a:spcPts val="1370"/>
              </a:lnSpc>
              <a:spcBef>
                <a:spcPts val="105"/>
              </a:spcBef>
              <a:buFont typeface="Symbol"/>
              <a:buChar char=""/>
              <a:tabLst>
                <a:tab pos="469265" algn="l"/>
                <a:tab pos="469900" algn="l"/>
              </a:tabLst>
            </a:pPr>
            <a:r>
              <a:rPr dirty="0" sz="1200" spc="-5" b="1">
                <a:latin typeface="Times New Roman"/>
                <a:cs typeface="Times New Roman"/>
              </a:rPr>
              <a:t>Confidence-building</a:t>
            </a:r>
            <a:r>
              <a:rPr dirty="0" sz="1200" spc="-5">
                <a:latin typeface="Times New Roman"/>
                <a:cs typeface="Times New Roman"/>
              </a:rPr>
              <a:t>: </a:t>
            </a:r>
            <a:r>
              <a:rPr dirty="0" sz="1200">
                <a:latin typeface="Times New Roman"/>
                <a:cs typeface="Times New Roman"/>
              </a:rPr>
              <a:t>We know </a:t>
            </a:r>
            <a:r>
              <a:rPr dirty="0" sz="1200" spc="-5">
                <a:latin typeface="Times New Roman"/>
                <a:cs typeface="Times New Roman"/>
              </a:rPr>
              <a:t>what works </a:t>
            </a:r>
            <a:r>
              <a:rPr dirty="0" sz="1200">
                <a:latin typeface="Times New Roman"/>
                <a:cs typeface="Times New Roman"/>
              </a:rPr>
              <a:t>at an early </a:t>
            </a:r>
            <a:r>
              <a:rPr dirty="0" sz="1200" spc="-5">
                <a:latin typeface="Times New Roman"/>
                <a:cs typeface="Times New Roman"/>
              </a:rPr>
              <a:t>stage. Also </a:t>
            </a:r>
            <a:r>
              <a:rPr dirty="0" sz="1200">
                <a:latin typeface="Times New Roman"/>
                <a:cs typeface="Times New Roman"/>
              </a:rPr>
              <a:t>easier to  change </a:t>
            </a:r>
            <a:r>
              <a:rPr dirty="0" sz="1200" spc="-5">
                <a:latin typeface="Times New Roman"/>
                <a:cs typeface="Times New Roman"/>
              </a:rPr>
              <a:t>when </a:t>
            </a:r>
            <a:r>
              <a:rPr dirty="0" sz="1200">
                <a:latin typeface="Times New Roman"/>
                <a:cs typeface="Times New Roman"/>
              </a:rPr>
              <a:t>it’s easy to</a:t>
            </a:r>
            <a:r>
              <a:rPr dirty="0" sz="1200" spc="-110">
                <a:latin typeface="Times New Roman"/>
                <a:cs typeface="Times New Roman"/>
              </a:rPr>
              <a:t> </a:t>
            </a:r>
            <a:r>
              <a:rPr dirty="0" sz="1200">
                <a:latin typeface="Times New Roman"/>
                <a:cs typeface="Times New Roman"/>
              </a:rPr>
              <a:t>retest.</a:t>
            </a:r>
            <a:endParaRPr sz="1200">
              <a:latin typeface="Times New Roman"/>
              <a:cs typeface="Times New Roman"/>
            </a:endParaRPr>
          </a:p>
          <a:p>
            <a:pPr algn="just" marL="12700">
              <a:lnSpc>
                <a:spcPts val="2105"/>
              </a:lnSpc>
              <a:spcBef>
                <a:spcPts val="25"/>
              </a:spcBef>
            </a:pPr>
            <a:r>
              <a:rPr dirty="0" sz="1800">
                <a:latin typeface="Tahoma"/>
                <a:cs typeface="Tahoma"/>
              </a:rPr>
              <a:t>Testing against </a:t>
            </a:r>
            <a:r>
              <a:rPr dirty="0" sz="1800" spc="-5">
                <a:latin typeface="Tahoma"/>
                <a:cs typeface="Tahoma"/>
              </a:rPr>
              <a:t>the contract</a:t>
            </a:r>
            <a:r>
              <a:rPr dirty="0" sz="1800" spc="-85">
                <a:latin typeface="Tahoma"/>
                <a:cs typeface="Tahoma"/>
              </a:rPr>
              <a:t> </a:t>
            </a:r>
            <a:r>
              <a:rPr dirty="0" sz="1800">
                <a:latin typeface="Tahoma"/>
                <a:cs typeface="Tahoma"/>
              </a:rPr>
              <a:t>(Example)</a:t>
            </a:r>
            <a:endParaRPr sz="1800">
              <a:latin typeface="Tahoma"/>
              <a:cs typeface="Tahoma"/>
            </a:endParaRPr>
          </a:p>
          <a:p>
            <a:pPr algn="just" marL="12700" marR="6350">
              <a:lnSpc>
                <a:spcPts val="1380"/>
              </a:lnSpc>
              <a:spcBef>
                <a:spcPts val="40"/>
              </a:spcBef>
            </a:pPr>
            <a:r>
              <a:rPr dirty="0" sz="1200">
                <a:latin typeface="Times New Roman"/>
                <a:cs typeface="Times New Roman"/>
              </a:rPr>
              <a:t>When </a:t>
            </a:r>
            <a:r>
              <a:rPr dirty="0" sz="1200" spc="-5">
                <a:latin typeface="Times New Roman"/>
                <a:cs typeface="Times New Roman"/>
              </a:rPr>
              <a:t>we write </a:t>
            </a:r>
            <a:r>
              <a:rPr dirty="0" sz="1200">
                <a:latin typeface="Times New Roman"/>
                <a:cs typeface="Times New Roman"/>
              </a:rPr>
              <a:t>unit tests </a:t>
            </a:r>
            <a:r>
              <a:rPr dirty="0" sz="1200" spc="-5">
                <a:latin typeface="Times New Roman"/>
                <a:cs typeface="Times New Roman"/>
              </a:rPr>
              <a:t>we want </a:t>
            </a:r>
            <a:r>
              <a:rPr dirty="0" sz="1200">
                <a:latin typeface="Times New Roman"/>
                <a:cs typeface="Times New Roman"/>
              </a:rPr>
              <a:t>to </a:t>
            </a:r>
            <a:r>
              <a:rPr dirty="0" sz="1200" spc="-5">
                <a:latin typeface="Times New Roman"/>
                <a:cs typeface="Times New Roman"/>
              </a:rPr>
              <a:t>write </a:t>
            </a:r>
            <a:r>
              <a:rPr dirty="0" sz="1200">
                <a:latin typeface="Times New Roman"/>
                <a:cs typeface="Times New Roman"/>
              </a:rPr>
              <a:t>test cases that ensure a given unit honors its  contract. This </a:t>
            </a:r>
            <a:r>
              <a:rPr dirty="0" sz="1200" spc="-5">
                <a:latin typeface="Times New Roman"/>
                <a:cs typeface="Times New Roman"/>
              </a:rPr>
              <a:t>will </a:t>
            </a:r>
            <a:r>
              <a:rPr dirty="0" sz="1200">
                <a:latin typeface="Times New Roman"/>
                <a:cs typeface="Times New Roman"/>
              </a:rPr>
              <a:t>tell us </a:t>
            </a:r>
            <a:r>
              <a:rPr dirty="0" sz="1200" spc="-5">
                <a:latin typeface="Times New Roman"/>
                <a:cs typeface="Times New Roman"/>
              </a:rPr>
              <a:t>whether </a:t>
            </a:r>
            <a:r>
              <a:rPr dirty="0" sz="1200">
                <a:latin typeface="Times New Roman"/>
                <a:cs typeface="Times New Roman"/>
              </a:rPr>
              <a:t>the code meets the contract and </a:t>
            </a:r>
            <a:r>
              <a:rPr dirty="0" sz="1200" spc="-5">
                <a:latin typeface="Times New Roman"/>
                <a:cs typeface="Times New Roman"/>
              </a:rPr>
              <a:t>whether </a:t>
            </a:r>
            <a:r>
              <a:rPr dirty="0" sz="1200">
                <a:latin typeface="Times New Roman"/>
                <a:cs typeface="Times New Roman"/>
              </a:rPr>
              <a:t>the contract  means </a:t>
            </a:r>
            <a:r>
              <a:rPr dirty="0" sz="1200" spc="-5">
                <a:latin typeface="Times New Roman"/>
                <a:cs typeface="Times New Roman"/>
              </a:rPr>
              <a:t>what we </a:t>
            </a:r>
            <a:r>
              <a:rPr dirty="0" sz="1200">
                <a:latin typeface="Times New Roman"/>
                <a:cs typeface="Times New Roman"/>
              </a:rPr>
              <a:t>think the unit is </a:t>
            </a:r>
            <a:r>
              <a:rPr dirty="0" sz="1200" spc="-5">
                <a:latin typeface="Times New Roman"/>
                <a:cs typeface="Times New Roman"/>
              </a:rPr>
              <a:t>supposed </a:t>
            </a:r>
            <a:r>
              <a:rPr dirty="0" sz="1200">
                <a:latin typeface="Times New Roman"/>
                <a:cs typeface="Times New Roman"/>
              </a:rPr>
              <a:t>to do in the</a:t>
            </a:r>
            <a:r>
              <a:rPr dirty="0" sz="1200" spc="-105">
                <a:latin typeface="Times New Roman"/>
                <a:cs typeface="Times New Roman"/>
              </a:rPr>
              <a:t> </a:t>
            </a:r>
            <a:r>
              <a:rPr dirty="0" sz="1200">
                <a:latin typeface="Times New Roman"/>
                <a:cs typeface="Times New Roman"/>
              </a:rPr>
              <a:t>program.</a:t>
            </a:r>
            <a:endParaRPr sz="1200">
              <a:latin typeface="Times New Roman"/>
              <a:cs typeface="Times New Roman"/>
            </a:endParaRPr>
          </a:p>
          <a:p>
            <a:pPr marL="241300">
              <a:lnSpc>
                <a:spcPts val="1795"/>
              </a:lnSpc>
            </a:pPr>
            <a:r>
              <a:rPr dirty="0" sz="1600" spc="-5">
                <a:latin typeface="Times New Roman"/>
                <a:cs typeface="Times New Roman"/>
              </a:rPr>
              <a:t>Contract for </a:t>
            </a:r>
            <a:r>
              <a:rPr dirty="0" sz="1600" spc="-10">
                <a:latin typeface="Times New Roman"/>
                <a:cs typeface="Times New Roman"/>
              </a:rPr>
              <a:t>square </a:t>
            </a:r>
            <a:r>
              <a:rPr dirty="0" sz="1600" spc="-5">
                <a:latin typeface="Times New Roman"/>
                <a:cs typeface="Times New Roman"/>
              </a:rPr>
              <a:t>root</a:t>
            </a:r>
            <a:r>
              <a:rPr dirty="0" sz="1600">
                <a:latin typeface="Times New Roman"/>
                <a:cs typeface="Times New Roman"/>
              </a:rPr>
              <a:t> routine</a:t>
            </a:r>
            <a:endParaRPr sz="1600">
              <a:latin typeface="Times New Roman"/>
              <a:cs typeface="Times New Roman"/>
            </a:endParaRPr>
          </a:p>
          <a:p>
            <a:pPr algn="just" marL="12700">
              <a:lnSpc>
                <a:spcPts val="1410"/>
              </a:lnSpc>
              <a:spcBef>
                <a:spcPts val="1335"/>
              </a:spcBef>
            </a:pPr>
            <a:r>
              <a:rPr dirty="0" sz="1200">
                <a:latin typeface="Times New Roman"/>
                <a:cs typeface="Times New Roman"/>
              </a:rPr>
              <a:t>result =</a:t>
            </a:r>
            <a:r>
              <a:rPr dirty="0" sz="1200" spc="-100">
                <a:latin typeface="Times New Roman"/>
                <a:cs typeface="Times New Roman"/>
              </a:rPr>
              <a:t> </a:t>
            </a:r>
            <a:r>
              <a:rPr dirty="0" sz="1200" spc="-5">
                <a:latin typeface="Times New Roman"/>
                <a:cs typeface="Times New Roman"/>
              </a:rPr>
              <a:t>squareRoot(argument);</a:t>
            </a:r>
            <a:endParaRPr sz="1200">
              <a:latin typeface="Times New Roman"/>
              <a:cs typeface="Times New Roman"/>
            </a:endParaRPr>
          </a:p>
          <a:p>
            <a:pPr algn="just" marL="12700">
              <a:lnSpc>
                <a:spcPts val="1410"/>
              </a:lnSpc>
            </a:pPr>
            <a:r>
              <a:rPr dirty="0" sz="1200">
                <a:latin typeface="Times New Roman"/>
                <a:cs typeface="Times New Roman"/>
              </a:rPr>
              <a:t>assert (abs (result * result – argument) &lt;</a:t>
            </a:r>
            <a:r>
              <a:rPr dirty="0" sz="1200" spc="-110">
                <a:latin typeface="Times New Roman"/>
                <a:cs typeface="Times New Roman"/>
              </a:rPr>
              <a:t> </a:t>
            </a:r>
            <a:r>
              <a:rPr dirty="0" sz="1200">
                <a:latin typeface="Times New Roman"/>
                <a:cs typeface="Times New Roman"/>
              </a:rPr>
              <a:t>epsilon);</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3070" cy="4467225"/>
          </a:xfrm>
          <a:prstGeom prst="rect">
            <a:avLst/>
          </a:prstGeom>
        </p:spPr>
        <p:txBody>
          <a:bodyPr wrap="square" lIns="0" tIns="0" rIns="0" bIns="0" rtlCol="0" vert="horz">
            <a:spAutoFit/>
          </a:bodyPr>
          <a:lstStyle/>
          <a:p>
            <a:pPr algn="just" marL="12700">
              <a:lnSpc>
                <a:spcPct val="100000"/>
              </a:lnSpc>
            </a:pPr>
            <a:r>
              <a:rPr dirty="0" sz="1200">
                <a:latin typeface="Times New Roman"/>
                <a:cs typeface="Times New Roman"/>
              </a:rPr>
              <a:t>The above contract tells us </a:t>
            </a:r>
            <a:r>
              <a:rPr dirty="0" sz="1200" spc="-5">
                <a:latin typeface="Times New Roman"/>
                <a:cs typeface="Times New Roman"/>
              </a:rPr>
              <a:t>what </a:t>
            </a:r>
            <a:r>
              <a:rPr dirty="0" sz="1200">
                <a:latin typeface="Times New Roman"/>
                <a:cs typeface="Times New Roman"/>
              </a:rPr>
              <a:t>to</a:t>
            </a:r>
            <a:r>
              <a:rPr dirty="0" sz="1200" spc="-120">
                <a:latin typeface="Times New Roman"/>
                <a:cs typeface="Times New Roman"/>
              </a:rPr>
              <a:t> </a:t>
            </a:r>
            <a:r>
              <a:rPr dirty="0" sz="1200">
                <a:latin typeface="Times New Roman"/>
                <a:cs typeface="Times New Roman"/>
              </a:rPr>
              <a:t>test:</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Pass </a:t>
            </a:r>
            <a:r>
              <a:rPr dirty="0" sz="1200">
                <a:latin typeface="Times New Roman"/>
                <a:cs typeface="Times New Roman"/>
              </a:rPr>
              <a:t>in a negative argument and ensure that it is</a:t>
            </a:r>
            <a:r>
              <a:rPr dirty="0" sz="1200" spc="-120">
                <a:latin typeface="Times New Roman"/>
                <a:cs typeface="Times New Roman"/>
              </a:rPr>
              <a:t> </a:t>
            </a:r>
            <a:r>
              <a:rPr dirty="0" sz="1200">
                <a:latin typeface="Times New Roman"/>
                <a:cs typeface="Times New Roman"/>
              </a:rPr>
              <a:t>rejected</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Pass </a:t>
            </a:r>
            <a:r>
              <a:rPr dirty="0" sz="1200">
                <a:latin typeface="Times New Roman"/>
                <a:cs typeface="Times New Roman"/>
              </a:rPr>
              <a:t>in an argument of zero to ensure that it is accepted (this is a boundary</a:t>
            </a:r>
            <a:r>
              <a:rPr dirty="0" sz="1200" spc="-140">
                <a:latin typeface="Times New Roman"/>
                <a:cs typeface="Times New Roman"/>
              </a:rPr>
              <a:t> </a:t>
            </a:r>
            <a:r>
              <a:rPr dirty="0" sz="1200">
                <a:latin typeface="Times New Roman"/>
                <a:cs typeface="Times New Roman"/>
              </a:rPr>
              <a:t>value)</a:t>
            </a:r>
            <a:endParaRPr sz="1200">
              <a:latin typeface="Times New Roman"/>
              <a:cs typeface="Times New Roman"/>
            </a:endParaRPr>
          </a:p>
          <a:p>
            <a:pPr algn="just" marL="469900" marR="6350" indent="-228600">
              <a:lnSpc>
                <a:spcPct val="95400"/>
              </a:lnSpc>
              <a:spcBef>
                <a:spcPts val="90"/>
              </a:spcBef>
              <a:buFont typeface="Symbol"/>
              <a:buChar char=""/>
              <a:tabLst>
                <a:tab pos="469900" algn="l"/>
              </a:tabLst>
            </a:pPr>
            <a:r>
              <a:rPr dirty="0" sz="1200" spc="-5">
                <a:latin typeface="Times New Roman"/>
                <a:cs typeface="Times New Roman"/>
              </a:rPr>
              <a:t>Pass </a:t>
            </a:r>
            <a:r>
              <a:rPr dirty="0" sz="1200">
                <a:latin typeface="Times New Roman"/>
                <a:cs typeface="Times New Roman"/>
              </a:rPr>
              <a:t>in values between zero and the maximum expressible argument and verify  that the difference between the </a:t>
            </a:r>
            <a:r>
              <a:rPr dirty="0" sz="1200" spc="-5">
                <a:latin typeface="Times New Roman"/>
                <a:cs typeface="Times New Roman"/>
              </a:rPr>
              <a:t>square </a:t>
            </a:r>
            <a:r>
              <a:rPr dirty="0" sz="1200">
                <a:latin typeface="Times New Roman"/>
                <a:cs typeface="Times New Roman"/>
              </a:rPr>
              <a:t>of the result and the original argument is  less than </a:t>
            </a:r>
            <a:r>
              <a:rPr dirty="0" sz="1200" spc="-5">
                <a:latin typeface="Times New Roman"/>
                <a:cs typeface="Times New Roman"/>
              </a:rPr>
              <a:t>some </a:t>
            </a:r>
            <a:r>
              <a:rPr dirty="0" sz="1200">
                <a:latin typeface="Times New Roman"/>
                <a:cs typeface="Times New Roman"/>
              </a:rPr>
              <a:t>value</a:t>
            </a:r>
            <a:r>
              <a:rPr dirty="0" sz="1200" spc="-100">
                <a:latin typeface="Times New Roman"/>
                <a:cs typeface="Times New Roman"/>
              </a:rPr>
              <a:t> </a:t>
            </a:r>
            <a:r>
              <a:rPr dirty="0" sz="1200">
                <a:latin typeface="Times New Roman"/>
                <a:cs typeface="Times New Roman"/>
              </a:rPr>
              <a:t>epsilon.</a:t>
            </a:r>
            <a:endParaRPr sz="1200">
              <a:latin typeface="Times New Roman"/>
              <a:cs typeface="Times New Roman"/>
            </a:endParaRPr>
          </a:p>
          <a:p>
            <a:pPr algn="just" marL="12700" marR="5080">
              <a:lnSpc>
                <a:spcPts val="1380"/>
              </a:lnSpc>
              <a:spcBef>
                <a:spcPts val="635"/>
              </a:spcBef>
            </a:pPr>
            <a:r>
              <a:rPr dirty="0" sz="1200">
                <a:latin typeface="Times New Roman"/>
                <a:cs typeface="Times New Roman"/>
              </a:rPr>
              <a:t>When you design a module or even a </a:t>
            </a:r>
            <a:r>
              <a:rPr dirty="0" sz="1200" spc="-5">
                <a:latin typeface="Times New Roman"/>
                <a:cs typeface="Times New Roman"/>
              </a:rPr>
              <a:t>single </a:t>
            </a:r>
            <a:r>
              <a:rPr dirty="0" sz="1200">
                <a:latin typeface="Times New Roman"/>
                <a:cs typeface="Times New Roman"/>
              </a:rPr>
              <a:t>routine, you </a:t>
            </a:r>
            <a:r>
              <a:rPr dirty="0" sz="1200" spc="-5">
                <a:latin typeface="Times New Roman"/>
                <a:cs typeface="Times New Roman"/>
              </a:rPr>
              <a:t>should </a:t>
            </a:r>
            <a:r>
              <a:rPr dirty="0" sz="1200">
                <a:latin typeface="Times New Roman"/>
                <a:cs typeface="Times New Roman"/>
              </a:rPr>
              <a:t>design both its contract  and the code to test that contract. By designing code to pass a test that fulfill its contract,  you might consider boundary conditions and other issues that you </a:t>
            </a:r>
            <a:r>
              <a:rPr dirty="0" sz="1200" spc="-5">
                <a:latin typeface="Times New Roman"/>
                <a:cs typeface="Times New Roman"/>
              </a:rPr>
              <a:t>wouldn't </a:t>
            </a:r>
            <a:r>
              <a:rPr dirty="0" sz="1200">
                <a:latin typeface="Times New Roman"/>
                <a:cs typeface="Times New Roman"/>
              </a:rPr>
              <a:t>consider  otherwise. The best </a:t>
            </a:r>
            <a:r>
              <a:rPr dirty="0" sz="1200" spc="-5">
                <a:latin typeface="Times New Roman"/>
                <a:cs typeface="Times New Roman"/>
              </a:rPr>
              <a:t>way </a:t>
            </a:r>
            <a:r>
              <a:rPr dirty="0" sz="1200">
                <a:latin typeface="Times New Roman"/>
                <a:cs typeface="Times New Roman"/>
              </a:rPr>
              <a:t>to fix errors is to avoid them in the first place. By building the  tests </a:t>
            </a:r>
            <a:r>
              <a:rPr dirty="0" sz="1200" i="1">
                <a:latin typeface="Times New Roman"/>
                <a:cs typeface="Times New Roman"/>
              </a:rPr>
              <a:t>before </a:t>
            </a:r>
            <a:r>
              <a:rPr dirty="0" sz="1200">
                <a:latin typeface="Times New Roman"/>
                <a:cs typeface="Times New Roman"/>
              </a:rPr>
              <a:t>you implement the code you get to try out the interface </a:t>
            </a:r>
            <a:r>
              <a:rPr dirty="0" sz="1200" spc="5">
                <a:latin typeface="Times New Roman"/>
                <a:cs typeface="Times New Roman"/>
              </a:rPr>
              <a:t>before </a:t>
            </a:r>
            <a:r>
              <a:rPr dirty="0" sz="1200">
                <a:latin typeface="Times New Roman"/>
                <a:cs typeface="Times New Roman"/>
              </a:rPr>
              <a:t>you commit to  it.</a:t>
            </a:r>
            <a:endParaRPr sz="1200">
              <a:latin typeface="Times New Roman"/>
              <a:cs typeface="Times New Roman"/>
            </a:endParaRPr>
          </a:p>
          <a:p>
            <a:pPr marL="241300">
              <a:lnSpc>
                <a:spcPts val="1775"/>
              </a:lnSpc>
            </a:pPr>
            <a:r>
              <a:rPr dirty="0" sz="1600" spc="-10">
                <a:latin typeface="Times New Roman"/>
                <a:cs typeface="Times New Roman"/>
              </a:rPr>
              <a:t>Unit </a:t>
            </a:r>
            <a:r>
              <a:rPr dirty="0" sz="1600" spc="-5">
                <a:latin typeface="Times New Roman"/>
                <a:cs typeface="Times New Roman"/>
              </a:rPr>
              <a:t>Testing</a:t>
            </a:r>
            <a:r>
              <a:rPr dirty="0" sz="1600" spc="-45">
                <a:latin typeface="Times New Roman"/>
                <a:cs typeface="Times New Roman"/>
              </a:rPr>
              <a:t> </a:t>
            </a:r>
            <a:r>
              <a:rPr dirty="0" sz="1600" spc="-5">
                <a:latin typeface="Times New Roman"/>
                <a:cs typeface="Times New Roman"/>
              </a:rPr>
              <a:t>Tips</a:t>
            </a:r>
            <a:endParaRPr sz="1600">
              <a:latin typeface="Times New Roman"/>
              <a:cs typeface="Times New Roman"/>
            </a:endParaRPr>
          </a:p>
          <a:p>
            <a:pPr algn="just" marL="12700">
              <a:lnSpc>
                <a:spcPts val="1420"/>
              </a:lnSpc>
            </a:pPr>
            <a:r>
              <a:rPr dirty="0" sz="1200" spc="-5">
                <a:latin typeface="Times New Roman"/>
                <a:cs typeface="Times New Roman"/>
              </a:rPr>
              <a:t>Unit </a:t>
            </a:r>
            <a:r>
              <a:rPr dirty="0" sz="1200">
                <a:latin typeface="Times New Roman"/>
                <a:cs typeface="Times New Roman"/>
              </a:rPr>
              <a:t>test </a:t>
            </a:r>
            <a:r>
              <a:rPr dirty="0" sz="1200" spc="-5">
                <a:latin typeface="Times New Roman"/>
                <a:cs typeface="Times New Roman"/>
              </a:rPr>
              <a:t>should </a:t>
            </a:r>
            <a:r>
              <a:rPr dirty="0" sz="1200">
                <a:latin typeface="Times New Roman"/>
                <a:cs typeface="Times New Roman"/>
              </a:rPr>
              <a:t>be conveniently</a:t>
            </a:r>
            <a:r>
              <a:rPr dirty="0" sz="1200" spc="-90">
                <a:latin typeface="Times New Roman"/>
                <a:cs typeface="Times New Roman"/>
              </a:rPr>
              <a:t> </a:t>
            </a:r>
            <a:r>
              <a:rPr dirty="0" sz="1200">
                <a:latin typeface="Times New Roman"/>
                <a:cs typeface="Times New Roman"/>
              </a:rPr>
              <a:t>located</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For small </a:t>
            </a:r>
            <a:r>
              <a:rPr dirty="0" sz="1200">
                <a:latin typeface="Times New Roman"/>
                <a:cs typeface="Times New Roman"/>
              </a:rPr>
              <a:t>projects you can imbed the unit test for a module in the module</a:t>
            </a:r>
            <a:r>
              <a:rPr dirty="0" sz="1200" spc="-120">
                <a:latin typeface="Times New Roman"/>
                <a:cs typeface="Times New Roman"/>
              </a:rPr>
              <a:t> </a:t>
            </a:r>
            <a:r>
              <a:rPr dirty="0" sz="1200">
                <a:latin typeface="Times New Roman"/>
                <a:cs typeface="Times New Roman"/>
              </a:rPr>
              <a:t>itself</a:t>
            </a:r>
            <a:endParaRPr sz="1200">
              <a:latin typeface="Times New Roman"/>
              <a:cs typeface="Times New Roman"/>
            </a:endParaRPr>
          </a:p>
          <a:p>
            <a:pPr marL="469900" marR="8255" indent="-228600">
              <a:lnSpc>
                <a:spcPts val="1370"/>
              </a:lnSpc>
              <a:spcBef>
                <a:spcPts val="125"/>
              </a:spcBef>
              <a:buFont typeface="Symbol"/>
              <a:buChar char=""/>
              <a:tabLst>
                <a:tab pos="469265" algn="l"/>
                <a:tab pos="469900" algn="l"/>
              </a:tabLst>
            </a:pPr>
            <a:r>
              <a:rPr dirty="0" sz="1200" spc="-5">
                <a:latin typeface="Times New Roman"/>
                <a:cs typeface="Times New Roman"/>
              </a:rPr>
              <a:t>For </a:t>
            </a:r>
            <a:r>
              <a:rPr dirty="0" sz="1200">
                <a:latin typeface="Times New Roman"/>
                <a:cs typeface="Times New Roman"/>
              </a:rPr>
              <a:t>larger projects you </a:t>
            </a:r>
            <a:r>
              <a:rPr dirty="0" sz="1200" spc="-5">
                <a:latin typeface="Times New Roman"/>
                <a:cs typeface="Times New Roman"/>
              </a:rPr>
              <a:t>should </a:t>
            </a:r>
            <a:r>
              <a:rPr dirty="0" sz="1200">
                <a:latin typeface="Times New Roman"/>
                <a:cs typeface="Times New Roman"/>
              </a:rPr>
              <a:t>keep the tests in the package directory or a /test  </a:t>
            </a:r>
            <a:r>
              <a:rPr dirty="0" sz="1200" spc="-5">
                <a:latin typeface="Times New Roman"/>
                <a:cs typeface="Times New Roman"/>
              </a:rPr>
              <a:t>subdirectory </a:t>
            </a:r>
            <a:r>
              <a:rPr dirty="0" sz="1200">
                <a:latin typeface="Times New Roman"/>
                <a:cs typeface="Times New Roman"/>
              </a:rPr>
              <a:t>of the</a:t>
            </a:r>
            <a:r>
              <a:rPr dirty="0" sz="1200" spc="-95">
                <a:latin typeface="Times New Roman"/>
                <a:cs typeface="Times New Roman"/>
              </a:rPr>
              <a:t> </a:t>
            </a:r>
            <a:r>
              <a:rPr dirty="0" sz="1200">
                <a:latin typeface="Times New Roman"/>
                <a:cs typeface="Times New Roman"/>
              </a:rPr>
              <a:t>package</a:t>
            </a:r>
            <a:endParaRPr sz="1200">
              <a:latin typeface="Times New Roman"/>
              <a:cs typeface="Times New Roman"/>
            </a:endParaRPr>
          </a:p>
          <a:p>
            <a:pPr algn="just" marL="12700">
              <a:lnSpc>
                <a:spcPts val="1345"/>
              </a:lnSpc>
            </a:pPr>
            <a:r>
              <a:rPr dirty="0" sz="1200">
                <a:latin typeface="Times New Roman"/>
                <a:cs typeface="Times New Roman"/>
              </a:rPr>
              <a:t>By making the code accessible to developers you provide them</a:t>
            </a:r>
            <a:r>
              <a:rPr dirty="0" sz="1200" spc="-130">
                <a:latin typeface="Times New Roman"/>
                <a:cs typeface="Times New Roman"/>
              </a:rPr>
              <a:t> </a:t>
            </a:r>
            <a:r>
              <a:rPr dirty="0" sz="1200" spc="-5">
                <a:latin typeface="Times New Roman"/>
                <a:cs typeface="Times New Roman"/>
              </a:rPr>
              <a:t>with:</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Examples of how to use all the functionality of your</a:t>
            </a:r>
            <a:r>
              <a:rPr dirty="0" sz="1200" spc="-125">
                <a:latin typeface="Times New Roman"/>
                <a:cs typeface="Times New Roman"/>
              </a:rPr>
              <a:t> </a:t>
            </a:r>
            <a:r>
              <a:rPr dirty="0" sz="1200">
                <a:latin typeface="Times New Roman"/>
                <a:cs typeface="Times New Roman"/>
              </a:rPr>
              <a:t>module</a:t>
            </a:r>
            <a:endParaRPr sz="1200">
              <a:latin typeface="Times New Roman"/>
              <a:cs typeface="Times New Roman"/>
            </a:endParaRPr>
          </a:p>
          <a:p>
            <a:pPr marL="12700" marR="442595" indent="228600">
              <a:lnSpc>
                <a:spcPts val="1370"/>
              </a:lnSpc>
              <a:spcBef>
                <a:spcPts val="125"/>
              </a:spcBef>
              <a:buFont typeface="Symbol"/>
              <a:buChar char=""/>
              <a:tabLst>
                <a:tab pos="469265" algn="l"/>
                <a:tab pos="469900" algn="l"/>
              </a:tabLst>
            </a:pPr>
            <a:r>
              <a:rPr dirty="0" sz="1200">
                <a:latin typeface="Times New Roman"/>
                <a:cs typeface="Times New Roman"/>
              </a:rPr>
              <a:t>A means to build regression tests to validate any future changes to the</a:t>
            </a:r>
            <a:r>
              <a:rPr dirty="0" sz="1200" spc="-145">
                <a:latin typeface="Times New Roman"/>
                <a:cs typeface="Times New Roman"/>
              </a:rPr>
              <a:t> </a:t>
            </a:r>
            <a:r>
              <a:rPr dirty="0" sz="1200">
                <a:latin typeface="Times New Roman"/>
                <a:cs typeface="Times New Roman"/>
              </a:rPr>
              <a:t>code  </a:t>
            </a:r>
            <a:r>
              <a:rPr dirty="0" sz="1200" spc="-5">
                <a:latin typeface="Times New Roman"/>
                <a:cs typeface="Times New Roman"/>
              </a:rPr>
              <a:t>You </a:t>
            </a:r>
            <a:r>
              <a:rPr dirty="0" sz="1200">
                <a:latin typeface="Times New Roman"/>
                <a:cs typeface="Times New Roman"/>
              </a:rPr>
              <a:t>can use the main routine </a:t>
            </a:r>
            <a:r>
              <a:rPr dirty="0" sz="1200" spc="-5">
                <a:latin typeface="Times New Roman"/>
                <a:cs typeface="Times New Roman"/>
              </a:rPr>
              <a:t>with </a:t>
            </a:r>
            <a:r>
              <a:rPr dirty="0" sz="1200">
                <a:latin typeface="Times New Roman"/>
                <a:cs typeface="Times New Roman"/>
              </a:rPr>
              <a:t>conditional compilation to run your unit</a:t>
            </a:r>
            <a:r>
              <a:rPr dirty="0" sz="1200" spc="-110">
                <a:latin typeface="Times New Roman"/>
                <a:cs typeface="Times New Roman"/>
              </a:rPr>
              <a:t> </a:t>
            </a:r>
            <a:r>
              <a:rPr dirty="0" sz="1200">
                <a:latin typeface="Times New Roman"/>
                <a:cs typeface="Times New Roman"/>
              </a:rPr>
              <a:t>tests.</a:t>
            </a:r>
            <a:endParaRPr sz="1200">
              <a:latin typeface="Times New Roman"/>
              <a:cs typeface="Times New Roman"/>
            </a:endParaRPr>
          </a:p>
          <a:p>
            <a:pPr algn="just" marL="12700">
              <a:lnSpc>
                <a:spcPts val="1565"/>
              </a:lnSpc>
            </a:pPr>
            <a:r>
              <a:rPr dirty="0" sz="1400" b="1">
                <a:latin typeface="Times New Roman"/>
                <a:cs typeface="Times New Roman"/>
              </a:rPr>
              <a:t>11.12 </a:t>
            </a:r>
            <a:r>
              <a:rPr dirty="0" sz="1400" spc="-5" b="1">
                <a:latin typeface="Times New Roman"/>
                <a:cs typeface="Times New Roman"/>
              </a:rPr>
              <a:t>Defect removal</a:t>
            </a:r>
            <a:r>
              <a:rPr dirty="0" sz="1400" spc="-45" b="1">
                <a:latin typeface="Times New Roman"/>
                <a:cs typeface="Times New Roman"/>
              </a:rPr>
              <a:t> </a:t>
            </a:r>
            <a:r>
              <a:rPr dirty="0" sz="1400" b="1">
                <a:latin typeface="Times New Roman"/>
                <a:cs typeface="Times New Roman"/>
              </a:rPr>
              <a:t>efficiency</a:t>
            </a:r>
            <a:endParaRPr sz="1400">
              <a:latin typeface="Times New Roman"/>
              <a:cs typeface="Times New Roman"/>
            </a:endParaRPr>
          </a:p>
          <a:p>
            <a:pPr marL="12700" marR="6985">
              <a:lnSpc>
                <a:spcPts val="1380"/>
              </a:lnSpc>
              <a:spcBef>
                <a:spcPts val="55"/>
              </a:spcBef>
            </a:pPr>
            <a:r>
              <a:rPr dirty="0" sz="1200">
                <a:latin typeface="Times New Roman"/>
                <a:cs typeface="Times New Roman"/>
              </a:rPr>
              <a:t>Is the ability to remove defects from the application. We </a:t>
            </a:r>
            <a:r>
              <a:rPr dirty="0" sz="1200" spc="-5">
                <a:latin typeface="Times New Roman"/>
                <a:cs typeface="Times New Roman"/>
              </a:rPr>
              <a:t>shall </a:t>
            </a:r>
            <a:r>
              <a:rPr dirty="0" sz="1200">
                <a:latin typeface="Times New Roman"/>
                <a:cs typeface="Times New Roman"/>
              </a:rPr>
              <a:t>further elaborate this idea  </a:t>
            </a:r>
            <a:r>
              <a:rPr dirty="0" sz="1200" spc="-5">
                <a:latin typeface="Times New Roman"/>
                <a:cs typeface="Times New Roman"/>
              </a:rPr>
              <a:t>with </a:t>
            </a:r>
            <a:r>
              <a:rPr dirty="0" sz="1200">
                <a:latin typeface="Times New Roman"/>
                <a:cs typeface="Times New Roman"/>
              </a:rPr>
              <a:t>the help of the above-mentioned</a:t>
            </a:r>
            <a:r>
              <a:rPr dirty="0" sz="1200" spc="-105">
                <a:latin typeface="Times New Roman"/>
                <a:cs typeface="Times New Roman"/>
              </a:rPr>
              <a:t> </a:t>
            </a:r>
            <a:r>
              <a:rPr dirty="0" sz="1200">
                <a:latin typeface="Times New Roman"/>
                <a:cs typeface="Times New Roman"/>
              </a:rPr>
              <a:t>table.</a:t>
            </a:r>
            <a:endParaRPr sz="1200">
              <a:latin typeface="Times New Roman"/>
              <a:cs typeface="Times New Roman"/>
            </a:endParaRPr>
          </a:p>
        </p:txBody>
      </p:sp>
      <p:sp>
        <p:nvSpPr>
          <p:cNvPr id="6" name="object 6"/>
          <p:cNvSpPr txBox="1"/>
          <p:nvPr/>
        </p:nvSpPr>
        <p:spPr>
          <a:xfrm>
            <a:off x="1130300" y="7296911"/>
            <a:ext cx="5512435" cy="140970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The above table depicts data that </a:t>
            </a:r>
            <a:r>
              <a:rPr dirty="0" sz="1200" spc="-5">
                <a:latin typeface="Times New Roman"/>
                <a:cs typeface="Times New Roman"/>
              </a:rPr>
              <a:t>was </a:t>
            </a:r>
            <a:r>
              <a:rPr dirty="0" sz="1200">
                <a:latin typeface="Times New Roman"/>
                <a:cs typeface="Times New Roman"/>
              </a:rPr>
              <a:t>published after </a:t>
            </a:r>
            <a:r>
              <a:rPr dirty="0" sz="1200" spc="-5">
                <a:latin typeface="Times New Roman"/>
                <a:cs typeface="Times New Roman"/>
              </a:rPr>
              <a:t>analyzing </a:t>
            </a:r>
            <a:r>
              <a:rPr dirty="0" sz="1200">
                <a:latin typeface="Times New Roman"/>
                <a:cs typeface="Times New Roman"/>
              </a:rPr>
              <a:t>1500 projects. </a:t>
            </a:r>
            <a:r>
              <a:rPr dirty="0" sz="1200" spc="-15">
                <a:latin typeface="Times New Roman"/>
                <a:cs typeface="Times New Roman"/>
              </a:rPr>
              <a:t>In </a:t>
            </a:r>
            <a:r>
              <a:rPr dirty="0" sz="1200">
                <a:latin typeface="Times New Roman"/>
                <a:cs typeface="Times New Roman"/>
              </a:rPr>
              <a:t>these  projects, four different types of quality assurance mechanisms </a:t>
            </a:r>
            <a:r>
              <a:rPr dirty="0" sz="1200" spc="-5">
                <a:latin typeface="Times New Roman"/>
                <a:cs typeface="Times New Roman"/>
              </a:rPr>
              <a:t>were </a:t>
            </a:r>
            <a:r>
              <a:rPr dirty="0" sz="1200">
                <a:latin typeface="Times New Roman"/>
                <a:cs typeface="Times New Roman"/>
              </a:rPr>
              <a:t>employed. It is  evident from this table that testing alone can </a:t>
            </a:r>
            <a:r>
              <a:rPr dirty="0" sz="1200" spc="5">
                <a:latin typeface="Times New Roman"/>
                <a:cs typeface="Times New Roman"/>
              </a:rPr>
              <a:t>only </a:t>
            </a:r>
            <a:r>
              <a:rPr dirty="0" sz="1200">
                <a:latin typeface="Times New Roman"/>
                <a:cs typeface="Times New Roman"/>
              </a:rPr>
              <a:t>remove 53% of defects. </a:t>
            </a:r>
            <a:r>
              <a:rPr dirty="0" sz="1200" spc="-5">
                <a:latin typeface="Times New Roman"/>
                <a:cs typeface="Times New Roman"/>
              </a:rPr>
              <a:t>However,  </a:t>
            </a:r>
            <a:r>
              <a:rPr dirty="0" sz="1200">
                <a:latin typeface="Times New Roman"/>
                <a:cs typeface="Times New Roman"/>
              </a:rPr>
              <a:t>testing and quality assurance mechanisms combine </a:t>
            </a:r>
            <a:r>
              <a:rPr dirty="0" sz="1200" spc="-10">
                <a:latin typeface="Times New Roman"/>
                <a:cs typeface="Times New Roman"/>
              </a:rPr>
              <a:t>yield </a:t>
            </a:r>
            <a:r>
              <a:rPr dirty="0" sz="1200">
                <a:latin typeface="Times New Roman"/>
                <a:cs typeface="Times New Roman"/>
              </a:rPr>
              <a:t>up to 65% efficiency. Whereas,  if </a:t>
            </a:r>
            <a:r>
              <a:rPr dirty="0" sz="1200" spc="-5">
                <a:latin typeface="Times New Roman"/>
                <a:cs typeface="Times New Roman"/>
              </a:rPr>
              <a:t>we </a:t>
            </a:r>
            <a:r>
              <a:rPr dirty="0" sz="1200">
                <a:latin typeface="Times New Roman"/>
                <a:cs typeface="Times New Roman"/>
              </a:rPr>
              <a:t>combine code inspection and testing together, results are up to 75%. </a:t>
            </a:r>
            <a:r>
              <a:rPr dirty="0" sz="1200" spc="-5">
                <a:latin typeface="Times New Roman"/>
                <a:cs typeface="Times New Roman"/>
              </a:rPr>
              <a:t>Similarly,  </a:t>
            </a:r>
            <a:r>
              <a:rPr dirty="0" sz="1200">
                <a:latin typeface="Times New Roman"/>
                <a:cs typeface="Times New Roman"/>
              </a:rPr>
              <a:t>design inspections and testing </a:t>
            </a:r>
            <a:r>
              <a:rPr dirty="0" sz="1200" spc="-10">
                <a:latin typeface="Times New Roman"/>
                <a:cs typeface="Times New Roman"/>
              </a:rPr>
              <a:t>yield </a:t>
            </a:r>
            <a:r>
              <a:rPr dirty="0" sz="1200">
                <a:latin typeface="Times New Roman"/>
                <a:cs typeface="Times New Roman"/>
              </a:rPr>
              <a:t>up to 80%. </a:t>
            </a:r>
            <a:r>
              <a:rPr dirty="0" sz="1200" spc="-5">
                <a:latin typeface="Times New Roman"/>
                <a:cs typeface="Times New Roman"/>
              </a:rPr>
              <a:t>Moreover, </a:t>
            </a:r>
            <a:r>
              <a:rPr dirty="0" sz="1200">
                <a:latin typeface="Times New Roman"/>
                <a:cs typeface="Times New Roman"/>
              </a:rPr>
              <a:t>combining design inspections,  quality assurance and testing results are up to 95%. If all four techniques are combined,  results are up to</a:t>
            </a:r>
            <a:r>
              <a:rPr dirty="0" sz="1200" spc="-110">
                <a:latin typeface="Times New Roman"/>
                <a:cs typeface="Times New Roman"/>
              </a:rPr>
              <a:t> </a:t>
            </a:r>
            <a:r>
              <a:rPr dirty="0" sz="1200">
                <a:latin typeface="Times New Roman"/>
                <a:cs typeface="Times New Roman"/>
              </a:rPr>
              <a:t>99.9%.</a:t>
            </a:r>
            <a:endParaRPr sz="1200">
              <a:latin typeface="Times New Roman"/>
              <a:cs typeface="Times New Roman"/>
            </a:endParaRPr>
          </a:p>
        </p:txBody>
      </p:sp>
      <p:graphicFrame>
        <p:nvGraphicFramePr>
          <p:cNvPr id="7" name="object 7"/>
          <p:cNvGraphicFramePr>
            <a:graphicFrameLocks noGrp="1"/>
          </p:cNvGraphicFramePr>
          <p:nvPr/>
        </p:nvGraphicFramePr>
        <p:xfrm>
          <a:off x="1142619" y="5519546"/>
          <a:ext cx="5489575" cy="1430020"/>
        </p:xfrm>
        <a:graphic>
          <a:graphicData uri="http://schemas.openxmlformats.org/drawingml/2006/table">
            <a:tbl>
              <a:tblPr firstRow="1" bandRow="1">
                <a:tableStyleId>{2D5ABB26-0587-4C30-8999-92F81FD0307C}</a:tableStyleId>
              </a:tblPr>
              <a:tblGrid>
                <a:gridCol w="1543050"/>
                <a:gridCol w="425196"/>
                <a:gridCol w="425196"/>
                <a:gridCol w="425196"/>
                <a:gridCol w="425196"/>
                <a:gridCol w="425195"/>
                <a:gridCol w="425196"/>
                <a:gridCol w="425196"/>
                <a:gridCol w="425196"/>
                <a:gridCol w="534924"/>
              </a:tblGrid>
              <a:tr h="202692">
                <a:tc>
                  <a:txBody>
                    <a:bodyPr/>
                    <a:lstStyle/>
                    <a:p>
                      <a:pPr marL="27305">
                        <a:lnSpc>
                          <a:spcPct val="100000"/>
                        </a:lnSpc>
                      </a:pPr>
                      <a:r>
                        <a:rPr dirty="0" sz="1200" spc="35" b="1">
                          <a:solidFill>
                            <a:srgbClr val="993300"/>
                          </a:solidFill>
                          <a:latin typeface="Arial"/>
                          <a:cs typeface="Arial"/>
                        </a:rPr>
                        <a:t>Design</a:t>
                      </a:r>
                      <a:r>
                        <a:rPr dirty="0" sz="1200" spc="65" b="1">
                          <a:solidFill>
                            <a:srgbClr val="993300"/>
                          </a:solidFill>
                          <a:latin typeface="Arial"/>
                          <a:cs typeface="Arial"/>
                        </a:rPr>
                        <a:t> </a:t>
                      </a:r>
                      <a:r>
                        <a:rPr dirty="0" sz="1200" spc="40" b="1">
                          <a:solidFill>
                            <a:srgbClr val="993300"/>
                          </a:solidFill>
                          <a:latin typeface="Arial"/>
                          <a:cs typeface="Arial"/>
                        </a:rPr>
                        <a:t>Inspection</a:t>
                      </a:r>
                      <a:endParaRPr sz="1200">
                        <a:latin typeface="Arial"/>
                        <a:cs typeface="Arial"/>
                      </a:endParaRPr>
                    </a:p>
                  </a:txBody>
                  <a:tcPr marL="0" marR="0" marB="0" marT="0">
                    <a:lnL w="7619">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r>
              <a:tr h="202691">
                <a:tc>
                  <a:txBody>
                    <a:bodyPr/>
                    <a:lstStyle/>
                    <a:p>
                      <a:pPr marL="27305">
                        <a:lnSpc>
                          <a:spcPts val="1430"/>
                        </a:lnSpc>
                      </a:pPr>
                      <a:r>
                        <a:rPr dirty="0" sz="1200" spc="50" b="1">
                          <a:solidFill>
                            <a:srgbClr val="993300"/>
                          </a:solidFill>
                          <a:latin typeface="Arial"/>
                          <a:cs typeface="Arial"/>
                        </a:rPr>
                        <a:t>Code</a:t>
                      </a:r>
                      <a:r>
                        <a:rPr dirty="0" sz="1200" spc="10" b="1">
                          <a:solidFill>
                            <a:srgbClr val="993300"/>
                          </a:solidFill>
                          <a:latin typeface="Arial"/>
                          <a:cs typeface="Arial"/>
                        </a:rPr>
                        <a:t> </a:t>
                      </a:r>
                      <a:r>
                        <a:rPr dirty="0" sz="1200" spc="40" b="1">
                          <a:solidFill>
                            <a:srgbClr val="993300"/>
                          </a:solidFill>
                          <a:latin typeface="Arial"/>
                          <a:cs typeface="Arial"/>
                        </a:rPr>
                        <a:t>Inspection</a:t>
                      </a:r>
                      <a:endParaRPr sz="1200">
                        <a:latin typeface="Arial"/>
                        <a:cs typeface="Arial"/>
                      </a:endParaRPr>
                    </a:p>
                  </a:txBody>
                  <a:tcPr marL="0" marR="0" marB="0" marT="0">
                    <a:lnL w="7619">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r>
              <a:tr h="201929">
                <a:tc>
                  <a:txBody>
                    <a:bodyPr/>
                    <a:lstStyle/>
                    <a:p>
                      <a:pPr marL="27305">
                        <a:lnSpc>
                          <a:spcPts val="1430"/>
                        </a:lnSpc>
                      </a:pPr>
                      <a:r>
                        <a:rPr dirty="0" sz="1200" spc="35" b="1">
                          <a:solidFill>
                            <a:srgbClr val="993300"/>
                          </a:solidFill>
                          <a:latin typeface="Arial"/>
                          <a:cs typeface="Arial"/>
                        </a:rPr>
                        <a:t>Quality</a:t>
                      </a:r>
                      <a:r>
                        <a:rPr dirty="0" sz="1200" b="1">
                          <a:solidFill>
                            <a:srgbClr val="993300"/>
                          </a:solidFill>
                          <a:latin typeface="Arial"/>
                          <a:cs typeface="Arial"/>
                        </a:rPr>
                        <a:t> </a:t>
                      </a:r>
                      <a:r>
                        <a:rPr dirty="0" sz="1200" spc="35" b="1">
                          <a:solidFill>
                            <a:srgbClr val="993300"/>
                          </a:solidFill>
                          <a:latin typeface="Arial"/>
                          <a:cs typeface="Arial"/>
                        </a:rPr>
                        <a:t>Assurance</a:t>
                      </a:r>
                      <a:endParaRPr sz="1200">
                        <a:latin typeface="Arial"/>
                        <a:cs typeface="Arial"/>
                      </a:endParaRPr>
                    </a:p>
                  </a:txBody>
                  <a:tcPr marL="0" marR="0" marB="0" marT="0">
                    <a:lnL w="7619">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7620">
                      <a:solidFill>
                        <a:srgbClr val="C0C0C0"/>
                      </a:solidFill>
                      <a:prstDash val="solid"/>
                    </a:lnB>
                  </a:tcPr>
                </a:tc>
              </a:tr>
              <a:tr h="205740">
                <a:tc>
                  <a:txBody>
                    <a:bodyPr/>
                    <a:lstStyle/>
                    <a:p>
                      <a:pPr marL="27305">
                        <a:lnSpc>
                          <a:spcPts val="1430"/>
                        </a:lnSpc>
                      </a:pPr>
                      <a:r>
                        <a:rPr dirty="0" sz="1200" spc="40" b="1">
                          <a:solidFill>
                            <a:srgbClr val="993300"/>
                          </a:solidFill>
                          <a:latin typeface="Arial"/>
                          <a:cs typeface="Arial"/>
                        </a:rPr>
                        <a:t>Testing</a:t>
                      </a:r>
                      <a:endParaRPr sz="1200">
                        <a:latin typeface="Arial"/>
                        <a:cs typeface="Arial"/>
                      </a:endParaRPr>
                    </a:p>
                  </a:txBody>
                  <a:tcPr marL="0" marR="0" marB="0" marT="0">
                    <a:lnL w="7619">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c>
                  <a:txBody>
                    <a:bodyPr/>
                    <a:lstStyle/>
                    <a:p>
                      <a:pP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7620">
                      <a:solidFill>
                        <a:srgbClr val="C0C0C0"/>
                      </a:solidFill>
                      <a:prstDash val="solid"/>
                    </a:lnB>
                  </a:tcPr>
                </a:tc>
              </a:tr>
              <a:tr h="204977">
                <a:tc>
                  <a:txBody>
                    <a:bodyPr/>
                    <a:lstStyle/>
                    <a:p>
                      <a:pPr marL="27305">
                        <a:lnSpc>
                          <a:spcPct val="100000"/>
                        </a:lnSpc>
                        <a:spcBef>
                          <a:spcPts val="15"/>
                        </a:spcBef>
                      </a:pPr>
                      <a:r>
                        <a:rPr dirty="0" sz="1200" spc="40" b="1">
                          <a:solidFill>
                            <a:srgbClr val="0000FF"/>
                          </a:solidFill>
                          <a:latin typeface="Arial"/>
                          <a:cs typeface="Arial"/>
                        </a:rPr>
                        <a:t>Worst</a:t>
                      </a:r>
                      <a:endParaRPr sz="1200">
                        <a:latin typeface="Arial"/>
                        <a:cs typeface="Arial"/>
                      </a:endParaRPr>
                    </a:p>
                  </a:txBody>
                  <a:tcPr marL="0" marR="0" marB="0" marT="0">
                    <a:lnL w="7619">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3175">
                        <a:lnSpc>
                          <a:spcPct val="100000"/>
                        </a:lnSpc>
                        <a:spcBef>
                          <a:spcPts val="15"/>
                        </a:spcBef>
                      </a:pPr>
                      <a:r>
                        <a:rPr dirty="0" sz="1200" spc="-5" b="1">
                          <a:solidFill>
                            <a:srgbClr val="0000FF"/>
                          </a:solidFill>
                          <a:latin typeface="Arial"/>
                          <a:cs typeface="Arial"/>
                        </a:rPr>
                        <a:t>3</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3175">
                        <a:lnSpc>
                          <a:spcPct val="100000"/>
                        </a:lnSpc>
                        <a:spcBef>
                          <a:spcPts val="15"/>
                        </a:spcBef>
                      </a:pPr>
                      <a:r>
                        <a:rPr dirty="0" sz="1200" spc="-5" b="1">
                          <a:solidFill>
                            <a:srgbClr val="0000FF"/>
                          </a:solidFill>
                          <a:latin typeface="Arial"/>
                          <a:cs typeface="Arial"/>
                        </a:rPr>
                        <a:t>3</a:t>
                      </a:r>
                      <a:r>
                        <a:rPr dirty="0" sz="1200" spc="30" b="1">
                          <a:solidFill>
                            <a:srgbClr val="0000FF"/>
                          </a:solidFill>
                          <a:latin typeface="Arial"/>
                          <a:cs typeface="Arial"/>
                        </a:rPr>
                        <a:t>7</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3810">
                        <a:lnSpc>
                          <a:spcPct val="100000"/>
                        </a:lnSpc>
                        <a:spcBef>
                          <a:spcPts val="15"/>
                        </a:spcBef>
                      </a:pPr>
                      <a:r>
                        <a:rPr dirty="0" sz="1200" spc="-5" b="1">
                          <a:solidFill>
                            <a:srgbClr val="0000FF"/>
                          </a:solidFill>
                          <a:latin typeface="Arial"/>
                          <a:cs typeface="Arial"/>
                        </a:rPr>
                        <a:t>5</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3810">
                        <a:lnSpc>
                          <a:spcPct val="100000"/>
                        </a:lnSpc>
                        <a:spcBef>
                          <a:spcPts val="15"/>
                        </a:spcBef>
                      </a:pPr>
                      <a:r>
                        <a:rPr dirty="0" sz="1200" spc="-5" b="1">
                          <a:solidFill>
                            <a:srgbClr val="0000FF"/>
                          </a:solidFill>
                          <a:latin typeface="Arial"/>
                          <a:cs typeface="Arial"/>
                        </a:rPr>
                        <a:t>5</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3810">
                        <a:lnSpc>
                          <a:spcPct val="100000"/>
                        </a:lnSpc>
                        <a:spcBef>
                          <a:spcPts val="15"/>
                        </a:spcBef>
                      </a:pPr>
                      <a:r>
                        <a:rPr dirty="0" sz="1200" spc="-5" b="1">
                          <a:solidFill>
                            <a:srgbClr val="0000FF"/>
                          </a:solidFill>
                          <a:latin typeface="Arial"/>
                          <a:cs typeface="Arial"/>
                        </a:rPr>
                        <a:t>6</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3810">
                        <a:lnSpc>
                          <a:spcPct val="100000"/>
                        </a:lnSpc>
                        <a:spcBef>
                          <a:spcPts val="15"/>
                        </a:spcBef>
                      </a:pPr>
                      <a:r>
                        <a:rPr dirty="0" sz="1200" spc="-5" b="1">
                          <a:solidFill>
                            <a:srgbClr val="0000FF"/>
                          </a:solidFill>
                          <a:latin typeface="Arial"/>
                          <a:cs typeface="Arial"/>
                        </a:rPr>
                        <a:t>7</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4445">
                        <a:lnSpc>
                          <a:spcPct val="100000"/>
                        </a:lnSpc>
                        <a:spcBef>
                          <a:spcPts val="15"/>
                        </a:spcBef>
                      </a:pPr>
                      <a:r>
                        <a:rPr dirty="0" sz="1200" spc="-5" b="1">
                          <a:solidFill>
                            <a:srgbClr val="0000FF"/>
                          </a:solidFill>
                          <a:latin typeface="Arial"/>
                          <a:cs typeface="Arial"/>
                        </a:rPr>
                        <a:t>7</a:t>
                      </a:r>
                      <a:r>
                        <a:rPr dirty="0" sz="1200" spc="30" b="1">
                          <a:solidFill>
                            <a:srgbClr val="0000FF"/>
                          </a:solidFill>
                          <a:latin typeface="Arial"/>
                          <a:cs typeface="Arial"/>
                        </a:rPr>
                        <a:t>7</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4445">
                        <a:lnSpc>
                          <a:spcPct val="100000"/>
                        </a:lnSpc>
                        <a:spcBef>
                          <a:spcPts val="15"/>
                        </a:spcBef>
                      </a:pPr>
                      <a:r>
                        <a:rPr dirty="0" sz="1200" spc="-5" b="1">
                          <a:solidFill>
                            <a:srgbClr val="0000FF"/>
                          </a:solidFill>
                          <a:latin typeface="Arial"/>
                          <a:cs typeface="Arial"/>
                        </a:rPr>
                        <a:t>8</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c>
                  <a:txBody>
                    <a:bodyPr/>
                    <a:lstStyle/>
                    <a:p>
                      <a:pPr algn="r" marR="3175">
                        <a:lnSpc>
                          <a:spcPct val="100000"/>
                        </a:lnSpc>
                        <a:spcBef>
                          <a:spcPts val="15"/>
                        </a:spcBef>
                      </a:pPr>
                      <a:r>
                        <a:rPr dirty="0" sz="1200" spc="-5" b="1">
                          <a:solidFill>
                            <a:srgbClr val="0000FF"/>
                          </a:solidFill>
                          <a:latin typeface="Arial"/>
                          <a:cs typeface="Arial"/>
                        </a:rPr>
                        <a:t>9</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7620">
                      <a:solidFill>
                        <a:srgbClr val="C0C0C0"/>
                      </a:solidFill>
                      <a:prstDash val="solid"/>
                    </a:lnT>
                    <a:lnB w="6096">
                      <a:solidFill>
                        <a:srgbClr val="C0C0C0"/>
                      </a:solidFill>
                      <a:prstDash val="solid"/>
                    </a:lnB>
                  </a:tcPr>
                </a:tc>
              </a:tr>
              <a:tr h="202692">
                <a:tc>
                  <a:txBody>
                    <a:bodyPr/>
                    <a:lstStyle/>
                    <a:p>
                      <a:pPr marL="27305">
                        <a:lnSpc>
                          <a:spcPct val="100000"/>
                        </a:lnSpc>
                        <a:spcBef>
                          <a:spcPts val="5"/>
                        </a:spcBef>
                      </a:pPr>
                      <a:r>
                        <a:rPr dirty="0" sz="1200" spc="50" b="1">
                          <a:solidFill>
                            <a:srgbClr val="0000FF"/>
                          </a:solidFill>
                          <a:latin typeface="Arial"/>
                          <a:cs typeface="Arial"/>
                        </a:rPr>
                        <a:t>Median</a:t>
                      </a:r>
                      <a:endParaRPr sz="1200">
                        <a:latin typeface="Arial"/>
                        <a:cs typeface="Arial"/>
                      </a:endParaRPr>
                    </a:p>
                  </a:txBody>
                  <a:tcPr marL="0" marR="0" marB="0" marT="0">
                    <a:lnL w="7619">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175">
                        <a:lnSpc>
                          <a:spcPct val="100000"/>
                        </a:lnSpc>
                        <a:spcBef>
                          <a:spcPts val="5"/>
                        </a:spcBef>
                      </a:pPr>
                      <a:r>
                        <a:rPr dirty="0" sz="1200" spc="-5" b="1">
                          <a:solidFill>
                            <a:srgbClr val="0000FF"/>
                          </a:solidFill>
                          <a:latin typeface="Arial"/>
                          <a:cs typeface="Arial"/>
                        </a:rPr>
                        <a:t>4</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175">
                        <a:lnSpc>
                          <a:spcPct val="100000"/>
                        </a:lnSpc>
                        <a:spcBef>
                          <a:spcPts val="5"/>
                        </a:spcBef>
                      </a:pPr>
                      <a:r>
                        <a:rPr dirty="0" sz="1200" spc="-5" b="1">
                          <a:solidFill>
                            <a:srgbClr val="0000FF"/>
                          </a:solidFill>
                          <a:latin typeface="Arial"/>
                          <a:cs typeface="Arial"/>
                        </a:rPr>
                        <a:t>5</a:t>
                      </a:r>
                      <a:r>
                        <a:rPr dirty="0" sz="1200" spc="30" b="1">
                          <a:solidFill>
                            <a:srgbClr val="0000FF"/>
                          </a:solidFill>
                          <a:latin typeface="Arial"/>
                          <a:cs typeface="Arial"/>
                        </a:rPr>
                        <a:t>3</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6</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7</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8</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8</a:t>
                      </a:r>
                      <a:r>
                        <a:rPr dirty="0" sz="1200" spc="30" b="1">
                          <a:solidFill>
                            <a:srgbClr val="0000FF"/>
                          </a:solidFill>
                          <a:latin typeface="Arial"/>
                          <a:cs typeface="Arial"/>
                        </a:rPr>
                        <a:t>7</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4445">
                        <a:lnSpc>
                          <a:spcPct val="100000"/>
                        </a:lnSpc>
                        <a:spcBef>
                          <a:spcPts val="5"/>
                        </a:spcBef>
                      </a:pPr>
                      <a:r>
                        <a:rPr dirty="0" sz="1200" spc="-5" b="1">
                          <a:solidFill>
                            <a:srgbClr val="0000FF"/>
                          </a:solidFill>
                          <a:latin typeface="Arial"/>
                          <a:cs typeface="Arial"/>
                        </a:rPr>
                        <a:t>9</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4445">
                        <a:lnSpc>
                          <a:spcPct val="100000"/>
                        </a:lnSpc>
                        <a:spcBef>
                          <a:spcPts val="5"/>
                        </a:spcBef>
                      </a:pPr>
                      <a:r>
                        <a:rPr dirty="0" sz="1200" spc="-5" b="1">
                          <a:solidFill>
                            <a:srgbClr val="0000FF"/>
                          </a:solidFill>
                          <a:latin typeface="Arial"/>
                          <a:cs typeface="Arial"/>
                        </a:rPr>
                        <a:t>9</a:t>
                      </a:r>
                      <a:r>
                        <a:rPr dirty="0" sz="1200" spc="30" b="1">
                          <a:solidFill>
                            <a:srgbClr val="0000FF"/>
                          </a:solidFill>
                          <a:latin typeface="Arial"/>
                          <a:cs typeface="Arial"/>
                        </a:rPr>
                        <a:t>7</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175">
                        <a:lnSpc>
                          <a:spcPct val="100000"/>
                        </a:lnSpc>
                        <a:spcBef>
                          <a:spcPts val="5"/>
                        </a:spcBef>
                      </a:pPr>
                      <a:r>
                        <a:rPr dirty="0" sz="1200" spc="-5" b="1">
                          <a:solidFill>
                            <a:srgbClr val="0000FF"/>
                          </a:solidFill>
                          <a:latin typeface="Arial"/>
                          <a:cs typeface="Arial"/>
                        </a:rPr>
                        <a:t>9</a:t>
                      </a:r>
                      <a:r>
                        <a:rPr dirty="0" sz="1200" spc="30" b="1">
                          <a:solidFill>
                            <a:srgbClr val="0000FF"/>
                          </a:solidFill>
                          <a:latin typeface="Arial"/>
                          <a:cs typeface="Arial"/>
                        </a:rPr>
                        <a:t>9</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r>
              <a:tr h="202691">
                <a:tc>
                  <a:txBody>
                    <a:bodyPr/>
                    <a:lstStyle/>
                    <a:p>
                      <a:pPr marL="27305">
                        <a:lnSpc>
                          <a:spcPct val="100000"/>
                        </a:lnSpc>
                        <a:spcBef>
                          <a:spcPts val="5"/>
                        </a:spcBef>
                      </a:pPr>
                      <a:r>
                        <a:rPr dirty="0" sz="1200" spc="20" b="1">
                          <a:solidFill>
                            <a:srgbClr val="0000FF"/>
                          </a:solidFill>
                          <a:latin typeface="Arial"/>
                          <a:cs typeface="Arial"/>
                        </a:rPr>
                        <a:t>Best</a:t>
                      </a:r>
                      <a:endParaRPr sz="1200">
                        <a:latin typeface="Arial"/>
                        <a:cs typeface="Arial"/>
                      </a:endParaRPr>
                    </a:p>
                  </a:txBody>
                  <a:tcPr marL="0" marR="0" marB="0" marT="0">
                    <a:lnL w="7619">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175">
                        <a:lnSpc>
                          <a:spcPct val="100000"/>
                        </a:lnSpc>
                        <a:spcBef>
                          <a:spcPts val="5"/>
                        </a:spcBef>
                      </a:pPr>
                      <a:r>
                        <a:rPr dirty="0" sz="1200" spc="-5" b="1">
                          <a:solidFill>
                            <a:srgbClr val="0000FF"/>
                          </a:solidFill>
                          <a:latin typeface="Arial"/>
                          <a:cs typeface="Arial"/>
                        </a:rPr>
                        <a:t>5</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175">
                        <a:lnSpc>
                          <a:spcPct val="100000"/>
                        </a:lnSpc>
                        <a:spcBef>
                          <a:spcPts val="5"/>
                        </a:spcBef>
                      </a:pPr>
                      <a:r>
                        <a:rPr dirty="0" sz="1200" spc="-5" b="1">
                          <a:solidFill>
                            <a:srgbClr val="0000FF"/>
                          </a:solidFill>
                          <a:latin typeface="Arial"/>
                          <a:cs typeface="Arial"/>
                        </a:rPr>
                        <a:t>6</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7</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8</a:t>
                      </a:r>
                      <a:r>
                        <a:rPr dirty="0" sz="1200" spc="30" b="1">
                          <a:solidFill>
                            <a:srgbClr val="0000FF"/>
                          </a:solidFill>
                          <a:latin typeface="Arial"/>
                          <a:cs typeface="Arial"/>
                        </a:rPr>
                        <a:t>0</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8</a:t>
                      </a:r>
                      <a:r>
                        <a:rPr dirty="0" sz="1200" spc="30" b="1">
                          <a:solidFill>
                            <a:srgbClr val="0000FF"/>
                          </a:solidFill>
                          <a:latin typeface="Arial"/>
                          <a:cs typeface="Arial"/>
                        </a:rPr>
                        <a:t>7</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3810">
                        <a:lnSpc>
                          <a:spcPct val="100000"/>
                        </a:lnSpc>
                        <a:spcBef>
                          <a:spcPts val="5"/>
                        </a:spcBef>
                      </a:pPr>
                      <a:r>
                        <a:rPr dirty="0" sz="1200" spc="-5" b="1">
                          <a:solidFill>
                            <a:srgbClr val="0000FF"/>
                          </a:solidFill>
                          <a:latin typeface="Arial"/>
                          <a:cs typeface="Arial"/>
                        </a:rPr>
                        <a:t>9</a:t>
                      </a:r>
                      <a:r>
                        <a:rPr dirty="0" sz="1200" spc="30" b="1">
                          <a:solidFill>
                            <a:srgbClr val="0000FF"/>
                          </a:solidFill>
                          <a:latin typeface="Arial"/>
                          <a:cs typeface="Arial"/>
                        </a:rPr>
                        <a:t>3</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4445">
                        <a:lnSpc>
                          <a:spcPct val="100000"/>
                        </a:lnSpc>
                        <a:spcBef>
                          <a:spcPts val="5"/>
                        </a:spcBef>
                      </a:pPr>
                      <a:r>
                        <a:rPr dirty="0" sz="1200" spc="-5" b="1">
                          <a:solidFill>
                            <a:srgbClr val="0000FF"/>
                          </a:solidFill>
                          <a:latin typeface="Arial"/>
                          <a:cs typeface="Arial"/>
                        </a:rPr>
                        <a:t>9</a:t>
                      </a:r>
                      <a:r>
                        <a:rPr dirty="0" sz="1200" spc="30" b="1">
                          <a:solidFill>
                            <a:srgbClr val="0000FF"/>
                          </a:solidFill>
                          <a:latin typeface="Arial"/>
                          <a:cs typeface="Arial"/>
                        </a:rPr>
                        <a:t>5</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4445">
                        <a:lnSpc>
                          <a:spcPct val="100000"/>
                        </a:lnSpc>
                        <a:spcBef>
                          <a:spcPts val="5"/>
                        </a:spcBef>
                      </a:pPr>
                      <a:r>
                        <a:rPr dirty="0" sz="1200" spc="-5" b="1">
                          <a:solidFill>
                            <a:srgbClr val="0000FF"/>
                          </a:solidFill>
                          <a:latin typeface="Arial"/>
                          <a:cs typeface="Arial"/>
                        </a:rPr>
                        <a:t>9</a:t>
                      </a:r>
                      <a:r>
                        <a:rPr dirty="0" sz="1200" spc="30" b="1">
                          <a:solidFill>
                            <a:srgbClr val="0000FF"/>
                          </a:solidFill>
                          <a:latin typeface="Arial"/>
                          <a:cs typeface="Arial"/>
                        </a:rPr>
                        <a:t>9</a:t>
                      </a:r>
                      <a:r>
                        <a:rPr dirty="0" sz="1200" b="1">
                          <a:solidFill>
                            <a:srgbClr val="0000FF"/>
                          </a:solidFill>
                          <a:latin typeface="Arial"/>
                          <a:cs typeface="Arial"/>
                        </a:rPr>
                        <a:t>%</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c>
                  <a:txBody>
                    <a:bodyPr/>
                    <a:lstStyle/>
                    <a:p>
                      <a:pPr algn="r" marR="7620">
                        <a:lnSpc>
                          <a:spcPct val="100000"/>
                        </a:lnSpc>
                        <a:spcBef>
                          <a:spcPts val="5"/>
                        </a:spcBef>
                      </a:pPr>
                      <a:r>
                        <a:rPr dirty="0" sz="1200" spc="-5" b="1">
                          <a:solidFill>
                            <a:srgbClr val="0000FF"/>
                          </a:solidFill>
                          <a:latin typeface="Arial"/>
                          <a:cs typeface="Arial"/>
                        </a:rPr>
                        <a:t>9</a:t>
                      </a:r>
                      <a:r>
                        <a:rPr dirty="0" sz="1200" spc="30" b="1">
                          <a:solidFill>
                            <a:srgbClr val="0000FF"/>
                          </a:solidFill>
                          <a:latin typeface="Arial"/>
                          <a:cs typeface="Arial"/>
                        </a:rPr>
                        <a:t>9</a:t>
                      </a:r>
                      <a:r>
                        <a:rPr dirty="0" sz="1200" spc="25" b="1">
                          <a:solidFill>
                            <a:srgbClr val="0000FF"/>
                          </a:solidFill>
                          <a:latin typeface="Arial"/>
                          <a:cs typeface="Arial"/>
                        </a:rPr>
                        <a:t>.</a:t>
                      </a:r>
                      <a:r>
                        <a:rPr dirty="0" sz="1200" spc="-5" b="1">
                          <a:solidFill>
                            <a:srgbClr val="0000FF"/>
                          </a:solidFill>
                          <a:latin typeface="Arial"/>
                          <a:cs typeface="Arial"/>
                        </a:rPr>
                        <a:t>9%</a:t>
                      </a:r>
                      <a:endParaRPr sz="1200">
                        <a:latin typeface="Arial"/>
                        <a:cs typeface="Arial"/>
                      </a:endParaRPr>
                    </a:p>
                  </a:txBody>
                  <a:tcPr marL="0" marR="0" marB="0" marT="0">
                    <a:lnL w="6096">
                      <a:solidFill>
                        <a:srgbClr val="C0C0C0"/>
                      </a:solidFill>
                      <a:prstDash val="solid"/>
                    </a:lnL>
                    <a:lnR w="6096">
                      <a:solidFill>
                        <a:srgbClr val="C0C0C0"/>
                      </a:solidFill>
                      <a:prstDash val="solid"/>
                    </a:lnR>
                    <a:lnT w="6096">
                      <a:solidFill>
                        <a:srgbClr val="C0C0C0"/>
                      </a:solidFill>
                      <a:prstDash val="solid"/>
                    </a:lnT>
                    <a:lnB w="6096">
                      <a:solidFill>
                        <a:srgbClr val="C0C0C0"/>
                      </a:solidFill>
                      <a:prstDash val="solid"/>
                    </a:lnB>
                  </a:tcPr>
                </a:tc>
              </a:tr>
            </a:tbl>
          </a:graphicData>
        </a:graphic>
      </p:graphicFrame>
      <p:sp>
        <p:nvSpPr>
          <p:cNvPr id="8" name="object 8"/>
          <p:cNvSpPr/>
          <p:nvPr/>
        </p:nvSpPr>
        <p:spPr>
          <a:xfrm>
            <a:off x="3268979"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9" name="object 9"/>
          <p:cNvSpPr/>
          <p:nvPr/>
        </p:nvSpPr>
        <p:spPr>
          <a:xfrm>
            <a:off x="3264408"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10" name="object 10"/>
          <p:cNvSpPr/>
          <p:nvPr/>
        </p:nvSpPr>
        <p:spPr>
          <a:xfrm>
            <a:off x="3694176"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11" name="object 11"/>
          <p:cNvSpPr/>
          <p:nvPr/>
        </p:nvSpPr>
        <p:spPr>
          <a:xfrm>
            <a:off x="3689603"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12" name="object 12"/>
          <p:cNvSpPr/>
          <p:nvPr/>
        </p:nvSpPr>
        <p:spPr>
          <a:xfrm>
            <a:off x="4119371"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13" name="object 13"/>
          <p:cNvSpPr/>
          <p:nvPr/>
        </p:nvSpPr>
        <p:spPr>
          <a:xfrm>
            <a:off x="4114800"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14" name="object 14"/>
          <p:cNvSpPr/>
          <p:nvPr/>
        </p:nvSpPr>
        <p:spPr>
          <a:xfrm>
            <a:off x="4544567"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15" name="object 15"/>
          <p:cNvSpPr/>
          <p:nvPr/>
        </p:nvSpPr>
        <p:spPr>
          <a:xfrm>
            <a:off x="4539996"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16" name="object 16"/>
          <p:cNvSpPr/>
          <p:nvPr/>
        </p:nvSpPr>
        <p:spPr>
          <a:xfrm>
            <a:off x="4969764"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17" name="object 17"/>
          <p:cNvSpPr/>
          <p:nvPr/>
        </p:nvSpPr>
        <p:spPr>
          <a:xfrm>
            <a:off x="4965191"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18" name="object 18"/>
          <p:cNvSpPr/>
          <p:nvPr/>
        </p:nvSpPr>
        <p:spPr>
          <a:xfrm>
            <a:off x="5394959"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19" name="object 19"/>
          <p:cNvSpPr/>
          <p:nvPr/>
        </p:nvSpPr>
        <p:spPr>
          <a:xfrm>
            <a:off x="5390388"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20" name="object 20"/>
          <p:cNvSpPr/>
          <p:nvPr/>
        </p:nvSpPr>
        <p:spPr>
          <a:xfrm>
            <a:off x="5820155"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21" name="object 21"/>
          <p:cNvSpPr/>
          <p:nvPr/>
        </p:nvSpPr>
        <p:spPr>
          <a:xfrm>
            <a:off x="5815584"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22" name="object 22"/>
          <p:cNvSpPr/>
          <p:nvPr/>
        </p:nvSpPr>
        <p:spPr>
          <a:xfrm>
            <a:off x="6245352" y="6172200"/>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23" name="object 23"/>
          <p:cNvSpPr/>
          <p:nvPr/>
        </p:nvSpPr>
        <p:spPr>
          <a:xfrm>
            <a:off x="6240779" y="6169152"/>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24" name="object 24"/>
          <p:cNvSpPr/>
          <p:nvPr/>
        </p:nvSpPr>
        <p:spPr>
          <a:xfrm>
            <a:off x="3694176" y="5971032"/>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25" name="object 25"/>
          <p:cNvSpPr/>
          <p:nvPr/>
        </p:nvSpPr>
        <p:spPr>
          <a:xfrm>
            <a:off x="3689603" y="5967984"/>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26" name="object 26"/>
          <p:cNvSpPr/>
          <p:nvPr/>
        </p:nvSpPr>
        <p:spPr>
          <a:xfrm>
            <a:off x="4119371" y="5768340"/>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27" name="object 27"/>
          <p:cNvSpPr/>
          <p:nvPr/>
        </p:nvSpPr>
        <p:spPr>
          <a:xfrm>
            <a:off x="4114800" y="5765291"/>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28" name="object 28"/>
          <p:cNvSpPr/>
          <p:nvPr/>
        </p:nvSpPr>
        <p:spPr>
          <a:xfrm>
            <a:off x="4544567" y="5565647"/>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29" name="object 29"/>
          <p:cNvSpPr/>
          <p:nvPr/>
        </p:nvSpPr>
        <p:spPr>
          <a:xfrm>
            <a:off x="4539996" y="5562600"/>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30" name="object 30"/>
          <p:cNvSpPr/>
          <p:nvPr/>
        </p:nvSpPr>
        <p:spPr>
          <a:xfrm>
            <a:off x="4969764" y="5768340"/>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31" name="object 31"/>
          <p:cNvSpPr/>
          <p:nvPr/>
        </p:nvSpPr>
        <p:spPr>
          <a:xfrm>
            <a:off x="4965191" y="5765291"/>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32" name="object 32"/>
          <p:cNvSpPr/>
          <p:nvPr/>
        </p:nvSpPr>
        <p:spPr>
          <a:xfrm>
            <a:off x="4969764" y="5971032"/>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33" name="object 33"/>
          <p:cNvSpPr/>
          <p:nvPr/>
        </p:nvSpPr>
        <p:spPr>
          <a:xfrm>
            <a:off x="4965191" y="5967984"/>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34" name="object 34"/>
          <p:cNvSpPr/>
          <p:nvPr/>
        </p:nvSpPr>
        <p:spPr>
          <a:xfrm>
            <a:off x="5394959" y="5571744"/>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35" name="object 35"/>
          <p:cNvSpPr/>
          <p:nvPr/>
        </p:nvSpPr>
        <p:spPr>
          <a:xfrm>
            <a:off x="5390388" y="5568696"/>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36" name="object 36"/>
          <p:cNvSpPr/>
          <p:nvPr/>
        </p:nvSpPr>
        <p:spPr>
          <a:xfrm>
            <a:off x="5394959" y="5971032"/>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37" name="object 37"/>
          <p:cNvSpPr/>
          <p:nvPr/>
        </p:nvSpPr>
        <p:spPr>
          <a:xfrm>
            <a:off x="5390388" y="5967984"/>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38" name="object 38"/>
          <p:cNvSpPr/>
          <p:nvPr/>
        </p:nvSpPr>
        <p:spPr>
          <a:xfrm>
            <a:off x="5820155" y="5774435"/>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39" name="object 39"/>
          <p:cNvSpPr/>
          <p:nvPr/>
        </p:nvSpPr>
        <p:spPr>
          <a:xfrm>
            <a:off x="5815584" y="5771388"/>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40" name="object 40"/>
          <p:cNvSpPr/>
          <p:nvPr/>
        </p:nvSpPr>
        <p:spPr>
          <a:xfrm>
            <a:off x="6245352" y="5571744"/>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41" name="object 41"/>
          <p:cNvSpPr/>
          <p:nvPr/>
        </p:nvSpPr>
        <p:spPr>
          <a:xfrm>
            <a:off x="6240779" y="5568696"/>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42" name="object 42"/>
          <p:cNvSpPr/>
          <p:nvPr/>
        </p:nvSpPr>
        <p:spPr>
          <a:xfrm>
            <a:off x="6245352" y="5774435"/>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43" name="object 43"/>
          <p:cNvSpPr/>
          <p:nvPr/>
        </p:nvSpPr>
        <p:spPr>
          <a:xfrm>
            <a:off x="6240779" y="5771388"/>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44" name="object 44"/>
          <p:cNvSpPr/>
          <p:nvPr/>
        </p:nvSpPr>
        <p:spPr>
          <a:xfrm>
            <a:off x="6245352" y="5977128"/>
            <a:ext cx="108585" cy="96520"/>
          </a:xfrm>
          <a:custGeom>
            <a:avLst/>
            <a:gdLst/>
            <a:ahLst/>
            <a:cxnLst/>
            <a:rect l="l" t="t" r="r" b="b"/>
            <a:pathLst>
              <a:path w="108585" h="96520">
                <a:moveTo>
                  <a:pt x="53339" y="0"/>
                </a:moveTo>
                <a:lnTo>
                  <a:pt x="32146" y="3738"/>
                </a:lnTo>
                <a:lnTo>
                  <a:pt x="15239" y="13906"/>
                </a:lnTo>
                <a:lnTo>
                  <a:pt x="4048" y="28932"/>
                </a:lnTo>
                <a:lnTo>
                  <a:pt x="0" y="47244"/>
                </a:lnTo>
                <a:lnTo>
                  <a:pt x="4048" y="65793"/>
                </a:lnTo>
                <a:lnTo>
                  <a:pt x="15239" y="81343"/>
                </a:lnTo>
                <a:lnTo>
                  <a:pt x="32146" y="92035"/>
                </a:lnTo>
                <a:lnTo>
                  <a:pt x="53339" y="96012"/>
                </a:lnTo>
                <a:lnTo>
                  <a:pt x="74771" y="92035"/>
                </a:lnTo>
                <a:lnTo>
                  <a:pt x="92201" y="81343"/>
                </a:lnTo>
                <a:lnTo>
                  <a:pt x="103917" y="65793"/>
                </a:lnTo>
                <a:lnTo>
                  <a:pt x="108203" y="47244"/>
                </a:lnTo>
                <a:lnTo>
                  <a:pt x="103917" y="28932"/>
                </a:lnTo>
                <a:lnTo>
                  <a:pt x="92201" y="13906"/>
                </a:lnTo>
                <a:lnTo>
                  <a:pt x="74771" y="3738"/>
                </a:lnTo>
                <a:lnTo>
                  <a:pt x="53339" y="0"/>
                </a:lnTo>
                <a:close/>
              </a:path>
            </a:pathLst>
          </a:custGeom>
          <a:solidFill>
            <a:srgbClr val="000000"/>
          </a:solidFill>
        </p:spPr>
        <p:txBody>
          <a:bodyPr wrap="square" lIns="0" tIns="0" rIns="0" bIns="0" rtlCol="0"/>
          <a:lstStyle/>
          <a:p/>
        </p:txBody>
      </p:sp>
      <p:sp>
        <p:nvSpPr>
          <p:cNvPr id="45" name="object 45"/>
          <p:cNvSpPr/>
          <p:nvPr/>
        </p:nvSpPr>
        <p:spPr>
          <a:xfrm>
            <a:off x="6240779" y="5974079"/>
            <a:ext cx="116205" cy="102235"/>
          </a:xfrm>
          <a:custGeom>
            <a:avLst/>
            <a:gdLst/>
            <a:ahLst/>
            <a:cxnLst/>
            <a:rect l="l" t="t" r="r" b="b"/>
            <a:pathLst>
              <a:path w="116204" h="102235">
                <a:moveTo>
                  <a:pt x="79248" y="97536"/>
                </a:moveTo>
                <a:lnTo>
                  <a:pt x="36576" y="97536"/>
                </a:lnTo>
                <a:lnTo>
                  <a:pt x="47244" y="100584"/>
                </a:lnTo>
                <a:lnTo>
                  <a:pt x="57911" y="102108"/>
                </a:lnTo>
                <a:lnTo>
                  <a:pt x="68580" y="100584"/>
                </a:lnTo>
                <a:lnTo>
                  <a:pt x="79248" y="97536"/>
                </a:lnTo>
                <a:close/>
              </a:path>
              <a:path w="116204" h="102235">
                <a:moveTo>
                  <a:pt x="68580" y="0"/>
                </a:moveTo>
                <a:lnTo>
                  <a:pt x="47244" y="0"/>
                </a:lnTo>
                <a:lnTo>
                  <a:pt x="36576" y="3048"/>
                </a:lnTo>
                <a:lnTo>
                  <a:pt x="35052" y="4572"/>
                </a:lnTo>
                <a:lnTo>
                  <a:pt x="25908" y="7620"/>
                </a:lnTo>
                <a:lnTo>
                  <a:pt x="1523" y="41148"/>
                </a:lnTo>
                <a:lnTo>
                  <a:pt x="0" y="50292"/>
                </a:lnTo>
                <a:lnTo>
                  <a:pt x="1523" y="59436"/>
                </a:lnTo>
                <a:lnTo>
                  <a:pt x="25908" y="92964"/>
                </a:lnTo>
                <a:lnTo>
                  <a:pt x="35052" y="97536"/>
                </a:lnTo>
                <a:lnTo>
                  <a:pt x="80772" y="97536"/>
                </a:lnTo>
                <a:lnTo>
                  <a:pt x="83820" y="96012"/>
                </a:lnTo>
                <a:lnTo>
                  <a:pt x="57911" y="96012"/>
                </a:lnTo>
                <a:lnTo>
                  <a:pt x="47244" y="94488"/>
                </a:lnTo>
                <a:lnTo>
                  <a:pt x="36576" y="94488"/>
                </a:lnTo>
                <a:lnTo>
                  <a:pt x="36576" y="91440"/>
                </a:lnTo>
                <a:lnTo>
                  <a:pt x="30480" y="88392"/>
                </a:lnTo>
                <a:lnTo>
                  <a:pt x="21335" y="82296"/>
                </a:lnTo>
                <a:lnTo>
                  <a:pt x="15240" y="74676"/>
                </a:lnTo>
                <a:lnTo>
                  <a:pt x="11582" y="68580"/>
                </a:lnTo>
                <a:lnTo>
                  <a:pt x="7619" y="68580"/>
                </a:lnTo>
                <a:lnTo>
                  <a:pt x="10667" y="67056"/>
                </a:lnTo>
                <a:lnTo>
                  <a:pt x="11684" y="67056"/>
                </a:lnTo>
                <a:lnTo>
                  <a:pt x="9144" y="59436"/>
                </a:lnTo>
                <a:lnTo>
                  <a:pt x="7619" y="50292"/>
                </a:lnTo>
                <a:lnTo>
                  <a:pt x="9144" y="41148"/>
                </a:lnTo>
                <a:lnTo>
                  <a:pt x="11684" y="33528"/>
                </a:lnTo>
                <a:lnTo>
                  <a:pt x="10667" y="33528"/>
                </a:lnTo>
                <a:lnTo>
                  <a:pt x="7619" y="32004"/>
                </a:lnTo>
                <a:lnTo>
                  <a:pt x="11582" y="32004"/>
                </a:lnTo>
                <a:lnTo>
                  <a:pt x="15240" y="25908"/>
                </a:lnTo>
                <a:lnTo>
                  <a:pt x="21335" y="18288"/>
                </a:lnTo>
                <a:lnTo>
                  <a:pt x="30480" y="12192"/>
                </a:lnTo>
                <a:lnTo>
                  <a:pt x="39624" y="9144"/>
                </a:lnTo>
                <a:lnTo>
                  <a:pt x="36576" y="9144"/>
                </a:lnTo>
                <a:lnTo>
                  <a:pt x="36576" y="6096"/>
                </a:lnTo>
                <a:lnTo>
                  <a:pt x="85344" y="6096"/>
                </a:lnTo>
                <a:lnTo>
                  <a:pt x="80772" y="4572"/>
                </a:lnTo>
                <a:lnTo>
                  <a:pt x="79248" y="3048"/>
                </a:lnTo>
                <a:lnTo>
                  <a:pt x="68580" y="0"/>
                </a:lnTo>
                <a:close/>
              </a:path>
              <a:path w="116204" h="102235">
                <a:moveTo>
                  <a:pt x="79248" y="91440"/>
                </a:moveTo>
                <a:lnTo>
                  <a:pt x="68580" y="94488"/>
                </a:lnTo>
                <a:lnTo>
                  <a:pt x="57911" y="96012"/>
                </a:lnTo>
                <a:lnTo>
                  <a:pt x="83820" y="96012"/>
                </a:lnTo>
                <a:lnTo>
                  <a:pt x="86868" y="94488"/>
                </a:lnTo>
                <a:lnTo>
                  <a:pt x="79248" y="94488"/>
                </a:lnTo>
                <a:lnTo>
                  <a:pt x="76200" y="92964"/>
                </a:lnTo>
                <a:lnTo>
                  <a:pt x="79248" y="91440"/>
                </a:lnTo>
                <a:close/>
              </a:path>
              <a:path w="116204" h="102235">
                <a:moveTo>
                  <a:pt x="36576" y="91440"/>
                </a:moveTo>
                <a:lnTo>
                  <a:pt x="36576" y="94488"/>
                </a:lnTo>
                <a:lnTo>
                  <a:pt x="39624" y="92964"/>
                </a:lnTo>
                <a:lnTo>
                  <a:pt x="36576" y="91440"/>
                </a:lnTo>
                <a:close/>
              </a:path>
              <a:path w="116204" h="102235">
                <a:moveTo>
                  <a:pt x="36576" y="91440"/>
                </a:moveTo>
                <a:lnTo>
                  <a:pt x="39624" y="92964"/>
                </a:lnTo>
                <a:lnTo>
                  <a:pt x="36576" y="94488"/>
                </a:lnTo>
                <a:lnTo>
                  <a:pt x="47244" y="94488"/>
                </a:lnTo>
                <a:lnTo>
                  <a:pt x="36576" y="91440"/>
                </a:lnTo>
                <a:close/>
              </a:path>
              <a:path w="116204" h="102235">
                <a:moveTo>
                  <a:pt x="79248" y="91440"/>
                </a:moveTo>
                <a:lnTo>
                  <a:pt x="76200" y="92964"/>
                </a:lnTo>
                <a:lnTo>
                  <a:pt x="79248" y="94488"/>
                </a:lnTo>
                <a:lnTo>
                  <a:pt x="79248" y="91440"/>
                </a:lnTo>
                <a:close/>
              </a:path>
              <a:path w="116204" h="102235">
                <a:moveTo>
                  <a:pt x="105155" y="67056"/>
                </a:moveTo>
                <a:lnTo>
                  <a:pt x="100584" y="74676"/>
                </a:lnTo>
                <a:lnTo>
                  <a:pt x="94488" y="82296"/>
                </a:lnTo>
                <a:lnTo>
                  <a:pt x="85344" y="88392"/>
                </a:lnTo>
                <a:lnTo>
                  <a:pt x="79248" y="91440"/>
                </a:lnTo>
                <a:lnTo>
                  <a:pt x="79248" y="94488"/>
                </a:lnTo>
                <a:lnTo>
                  <a:pt x="86868" y="94488"/>
                </a:lnTo>
                <a:lnTo>
                  <a:pt x="89916" y="92964"/>
                </a:lnTo>
                <a:lnTo>
                  <a:pt x="99060" y="86868"/>
                </a:lnTo>
                <a:lnTo>
                  <a:pt x="105155" y="79248"/>
                </a:lnTo>
                <a:lnTo>
                  <a:pt x="109728" y="71628"/>
                </a:lnTo>
                <a:lnTo>
                  <a:pt x="111252" y="68580"/>
                </a:lnTo>
                <a:lnTo>
                  <a:pt x="108204" y="68580"/>
                </a:lnTo>
                <a:lnTo>
                  <a:pt x="105155" y="67056"/>
                </a:lnTo>
                <a:close/>
              </a:path>
              <a:path w="116204" h="102235">
                <a:moveTo>
                  <a:pt x="10667" y="67056"/>
                </a:moveTo>
                <a:lnTo>
                  <a:pt x="7619" y="68580"/>
                </a:lnTo>
                <a:lnTo>
                  <a:pt x="11582" y="68580"/>
                </a:lnTo>
                <a:lnTo>
                  <a:pt x="10667" y="67056"/>
                </a:lnTo>
                <a:close/>
              </a:path>
              <a:path w="116204" h="102235">
                <a:moveTo>
                  <a:pt x="11684" y="67056"/>
                </a:moveTo>
                <a:lnTo>
                  <a:pt x="10667" y="67056"/>
                </a:lnTo>
                <a:lnTo>
                  <a:pt x="11582" y="68580"/>
                </a:lnTo>
                <a:lnTo>
                  <a:pt x="12192" y="68580"/>
                </a:lnTo>
                <a:lnTo>
                  <a:pt x="11684" y="67056"/>
                </a:lnTo>
                <a:close/>
              </a:path>
              <a:path w="116204" h="102235">
                <a:moveTo>
                  <a:pt x="104241" y="32004"/>
                </a:moveTo>
                <a:lnTo>
                  <a:pt x="103632" y="32004"/>
                </a:lnTo>
                <a:lnTo>
                  <a:pt x="106680" y="41148"/>
                </a:lnTo>
                <a:lnTo>
                  <a:pt x="108204" y="50292"/>
                </a:lnTo>
                <a:lnTo>
                  <a:pt x="106680" y="59436"/>
                </a:lnTo>
                <a:lnTo>
                  <a:pt x="103632" y="68580"/>
                </a:lnTo>
                <a:lnTo>
                  <a:pt x="104241" y="68580"/>
                </a:lnTo>
                <a:lnTo>
                  <a:pt x="105155" y="67056"/>
                </a:lnTo>
                <a:lnTo>
                  <a:pt x="111760" y="67056"/>
                </a:lnTo>
                <a:lnTo>
                  <a:pt x="114300" y="59436"/>
                </a:lnTo>
                <a:lnTo>
                  <a:pt x="115823" y="50292"/>
                </a:lnTo>
                <a:lnTo>
                  <a:pt x="114300" y="41148"/>
                </a:lnTo>
                <a:lnTo>
                  <a:pt x="111760" y="33528"/>
                </a:lnTo>
                <a:lnTo>
                  <a:pt x="105155" y="33528"/>
                </a:lnTo>
                <a:lnTo>
                  <a:pt x="104241" y="32004"/>
                </a:lnTo>
                <a:close/>
              </a:path>
              <a:path w="116204" h="102235">
                <a:moveTo>
                  <a:pt x="111760" y="67056"/>
                </a:moveTo>
                <a:lnTo>
                  <a:pt x="105155" y="67056"/>
                </a:lnTo>
                <a:lnTo>
                  <a:pt x="108204" y="68580"/>
                </a:lnTo>
                <a:lnTo>
                  <a:pt x="111252" y="68580"/>
                </a:lnTo>
                <a:lnTo>
                  <a:pt x="111760" y="67056"/>
                </a:lnTo>
                <a:close/>
              </a:path>
              <a:path w="116204" h="102235">
                <a:moveTo>
                  <a:pt x="11582" y="32004"/>
                </a:moveTo>
                <a:lnTo>
                  <a:pt x="7619" y="32004"/>
                </a:lnTo>
                <a:lnTo>
                  <a:pt x="10667" y="33528"/>
                </a:lnTo>
                <a:lnTo>
                  <a:pt x="11582" y="32004"/>
                </a:lnTo>
                <a:close/>
              </a:path>
              <a:path w="116204" h="102235">
                <a:moveTo>
                  <a:pt x="12192" y="32004"/>
                </a:moveTo>
                <a:lnTo>
                  <a:pt x="11582" y="32004"/>
                </a:lnTo>
                <a:lnTo>
                  <a:pt x="10667" y="33528"/>
                </a:lnTo>
                <a:lnTo>
                  <a:pt x="11684" y="33528"/>
                </a:lnTo>
                <a:lnTo>
                  <a:pt x="12192" y="32004"/>
                </a:lnTo>
                <a:close/>
              </a:path>
              <a:path w="116204" h="102235">
                <a:moveTo>
                  <a:pt x="85344" y="6096"/>
                </a:moveTo>
                <a:lnTo>
                  <a:pt x="79248" y="6096"/>
                </a:lnTo>
                <a:lnTo>
                  <a:pt x="79248" y="9144"/>
                </a:lnTo>
                <a:lnTo>
                  <a:pt x="76200" y="9144"/>
                </a:lnTo>
                <a:lnTo>
                  <a:pt x="85344" y="12192"/>
                </a:lnTo>
                <a:lnTo>
                  <a:pt x="94488" y="18288"/>
                </a:lnTo>
                <a:lnTo>
                  <a:pt x="100584" y="25908"/>
                </a:lnTo>
                <a:lnTo>
                  <a:pt x="105155" y="33528"/>
                </a:lnTo>
                <a:lnTo>
                  <a:pt x="108204" y="32004"/>
                </a:lnTo>
                <a:lnTo>
                  <a:pt x="111252" y="32004"/>
                </a:lnTo>
                <a:lnTo>
                  <a:pt x="109728" y="28956"/>
                </a:lnTo>
                <a:lnTo>
                  <a:pt x="105155" y="21336"/>
                </a:lnTo>
                <a:lnTo>
                  <a:pt x="99060" y="13716"/>
                </a:lnTo>
                <a:lnTo>
                  <a:pt x="92202" y="9144"/>
                </a:lnTo>
                <a:lnTo>
                  <a:pt x="79248" y="9144"/>
                </a:lnTo>
                <a:lnTo>
                  <a:pt x="76877" y="8466"/>
                </a:lnTo>
                <a:lnTo>
                  <a:pt x="91186" y="8466"/>
                </a:lnTo>
                <a:lnTo>
                  <a:pt x="89916" y="7620"/>
                </a:lnTo>
                <a:lnTo>
                  <a:pt x="85344" y="6096"/>
                </a:lnTo>
                <a:close/>
              </a:path>
              <a:path w="116204" h="102235">
                <a:moveTo>
                  <a:pt x="111252" y="32004"/>
                </a:moveTo>
                <a:lnTo>
                  <a:pt x="108204" y="32004"/>
                </a:lnTo>
                <a:lnTo>
                  <a:pt x="105155" y="33528"/>
                </a:lnTo>
                <a:lnTo>
                  <a:pt x="111760" y="33528"/>
                </a:lnTo>
                <a:lnTo>
                  <a:pt x="111252" y="32004"/>
                </a:lnTo>
                <a:close/>
              </a:path>
              <a:path w="116204" h="102235">
                <a:moveTo>
                  <a:pt x="36576" y="6096"/>
                </a:moveTo>
                <a:lnTo>
                  <a:pt x="36576" y="9144"/>
                </a:lnTo>
                <a:lnTo>
                  <a:pt x="38946" y="8466"/>
                </a:lnTo>
                <a:lnTo>
                  <a:pt x="36576" y="6096"/>
                </a:lnTo>
                <a:close/>
              </a:path>
              <a:path w="116204" h="102235">
                <a:moveTo>
                  <a:pt x="38946" y="8466"/>
                </a:moveTo>
                <a:lnTo>
                  <a:pt x="36576" y="9144"/>
                </a:lnTo>
                <a:lnTo>
                  <a:pt x="39624" y="9144"/>
                </a:lnTo>
                <a:lnTo>
                  <a:pt x="38946" y="8466"/>
                </a:lnTo>
                <a:close/>
              </a:path>
              <a:path w="116204" h="102235">
                <a:moveTo>
                  <a:pt x="79248" y="6096"/>
                </a:moveTo>
                <a:lnTo>
                  <a:pt x="76877" y="8466"/>
                </a:lnTo>
                <a:lnTo>
                  <a:pt x="79248" y="9144"/>
                </a:lnTo>
                <a:lnTo>
                  <a:pt x="79248" y="6096"/>
                </a:lnTo>
                <a:close/>
              </a:path>
              <a:path w="116204" h="102235">
                <a:moveTo>
                  <a:pt x="47244" y="6096"/>
                </a:moveTo>
                <a:lnTo>
                  <a:pt x="36576" y="6096"/>
                </a:lnTo>
                <a:lnTo>
                  <a:pt x="38946" y="8466"/>
                </a:lnTo>
                <a:lnTo>
                  <a:pt x="47244" y="6096"/>
                </a:lnTo>
                <a:close/>
              </a:path>
              <a:path w="116204" h="102235">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46" name="object 46"/>
          <p:cNvSpPr/>
          <p:nvPr/>
        </p:nvSpPr>
        <p:spPr>
          <a:xfrm>
            <a:off x="5820155" y="5571744"/>
            <a:ext cx="108585" cy="97790"/>
          </a:xfrm>
          <a:custGeom>
            <a:avLst/>
            <a:gdLst/>
            <a:ahLst/>
            <a:cxnLst/>
            <a:rect l="l" t="t" r="r" b="b"/>
            <a:pathLst>
              <a:path w="108585" h="97789">
                <a:moveTo>
                  <a:pt x="53339" y="0"/>
                </a:moveTo>
                <a:lnTo>
                  <a:pt x="32146" y="3762"/>
                </a:lnTo>
                <a:lnTo>
                  <a:pt x="15239" y="14096"/>
                </a:lnTo>
                <a:lnTo>
                  <a:pt x="4048" y="29575"/>
                </a:lnTo>
                <a:lnTo>
                  <a:pt x="0" y="48767"/>
                </a:lnTo>
                <a:lnTo>
                  <a:pt x="4048" y="67317"/>
                </a:lnTo>
                <a:lnTo>
                  <a:pt x="15239" y="82867"/>
                </a:lnTo>
                <a:lnTo>
                  <a:pt x="32146" y="93559"/>
                </a:lnTo>
                <a:lnTo>
                  <a:pt x="53339" y="97535"/>
                </a:lnTo>
                <a:lnTo>
                  <a:pt x="74771" y="93559"/>
                </a:lnTo>
                <a:lnTo>
                  <a:pt x="92201" y="82867"/>
                </a:lnTo>
                <a:lnTo>
                  <a:pt x="103917" y="67317"/>
                </a:lnTo>
                <a:lnTo>
                  <a:pt x="108203" y="48767"/>
                </a:lnTo>
                <a:lnTo>
                  <a:pt x="103917" y="29575"/>
                </a:lnTo>
                <a:lnTo>
                  <a:pt x="92201" y="14096"/>
                </a:lnTo>
                <a:lnTo>
                  <a:pt x="74771" y="3762"/>
                </a:lnTo>
                <a:lnTo>
                  <a:pt x="53339" y="0"/>
                </a:lnTo>
                <a:close/>
              </a:path>
            </a:pathLst>
          </a:custGeom>
          <a:solidFill>
            <a:srgbClr val="000000"/>
          </a:solidFill>
        </p:spPr>
        <p:txBody>
          <a:bodyPr wrap="square" lIns="0" tIns="0" rIns="0" bIns="0" rtlCol="0"/>
          <a:lstStyle/>
          <a:p/>
        </p:txBody>
      </p:sp>
      <p:sp>
        <p:nvSpPr>
          <p:cNvPr id="47" name="object 47"/>
          <p:cNvSpPr/>
          <p:nvPr/>
        </p:nvSpPr>
        <p:spPr>
          <a:xfrm>
            <a:off x="5815584" y="5568696"/>
            <a:ext cx="116205" cy="104139"/>
          </a:xfrm>
          <a:custGeom>
            <a:avLst/>
            <a:gdLst/>
            <a:ahLst/>
            <a:cxnLst/>
            <a:rect l="l" t="t" r="r" b="b"/>
            <a:pathLst>
              <a:path w="116204" h="104139">
                <a:moveTo>
                  <a:pt x="79248" y="99060"/>
                </a:moveTo>
                <a:lnTo>
                  <a:pt x="36576" y="99060"/>
                </a:lnTo>
                <a:lnTo>
                  <a:pt x="47244" y="102108"/>
                </a:lnTo>
                <a:lnTo>
                  <a:pt x="57911" y="103632"/>
                </a:lnTo>
                <a:lnTo>
                  <a:pt x="68580" y="102108"/>
                </a:lnTo>
                <a:lnTo>
                  <a:pt x="79248" y="99060"/>
                </a:lnTo>
                <a:close/>
              </a:path>
              <a:path w="116204" h="104139">
                <a:moveTo>
                  <a:pt x="68580" y="0"/>
                </a:moveTo>
                <a:lnTo>
                  <a:pt x="47244" y="0"/>
                </a:lnTo>
                <a:lnTo>
                  <a:pt x="36576" y="3048"/>
                </a:lnTo>
                <a:lnTo>
                  <a:pt x="35052" y="4572"/>
                </a:lnTo>
                <a:lnTo>
                  <a:pt x="16764" y="13716"/>
                </a:lnTo>
                <a:lnTo>
                  <a:pt x="10667" y="21336"/>
                </a:lnTo>
                <a:lnTo>
                  <a:pt x="6096" y="30480"/>
                </a:lnTo>
                <a:lnTo>
                  <a:pt x="4571" y="32004"/>
                </a:lnTo>
                <a:lnTo>
                  <a:pt x="1523" y="41148"/>
                </a:lnTo>
                <a:lnTo>
                  <a:pt x="0" y="51816"/>
                </a:lnTo>
                <a:lnTo>
                  <a:pt x="1523" y="60960"/>
                </a:lnTo>
                <a:lnTo>
                  <a:pt x="4571" y="70104"/>
                </a:lnTo>
                <a:lnTo>
                  <a:pt x="6096" y="71628"/>
                </a:lnTo>
                <a:lnTo>
                  <a:pt x="10667" y="80772"/>
                </a:lnTo>
                <a:lnTo>
                  <a:pt x="16764" y="88392"/>
                </a:lnTo>
                <a:lnTo>
                  <a:pt x="25908" y="94488"/>
                </a:lnTo>
                <a:lnTo>
                  <a:pt x="35052" y="99060"/>
                </a:lnTo>
                <a:lnTo>
                  <a:pt x="80772" y="99060"/>
                </a:lnTo>
                <a:lnTo>
                  <a:pt x="83820" y="97536"/>
                </a:lnTo>
                <a:lnTo>
                  <a:pt x="57911" y="97536"/>
                </a:lnTo>
                <a:lnTo>
                  <a:pt x="47244" y="96012"/>
                </a:lnTo>
                <a:lnTo>
                  <a:pt x="36576" y="96012"/>
                </a:lnTo>
                <a:lnTo>
                  <a:pt x="36576" y="92964"/>
                </a:lnTo>
                <a:lnTo>
                  <a:pt x="30480" y="89916"/>
                </a:lnTo>
                <a:lnTo>
                  <a:pt x="21335" y="83820"/>
                </a:lnTo>
                <a:lnTo>
                  <a:pt x="15240" y="76200"/>
                </a:lnTo>
                <a:lnTo>
                  <a:pt x="12192" y="70104"/>
                </a:lnTo>
                <a:lnTo>
                  <a:pt x="7619" y="70104"/>
                </a:lnTo>
                <a:lnTo>
                  <a:pt x="10667" y="67056"/>
                </a:lnTo>
                <a:lnTo>
                  <a:pt x="11176" y="67056"/>
                </a:lnTo>
                <a:lnTo>
                  <a:pt x="9144" y="60960"/>
                </a:lnTo>
                <a:lnTo>
                  <a:pt x="7619" y="51816"/>
                </a:lnTo>
                <a:lnTo>
                  <a:pt x="9144" y="41148"/>
                </a:lnTo>
                <a:lnTo>
                  <a:pt x="11176" y="35052"/>
                </a:lnTo>
                <a:lnTo>
                  <a:pt x="10667" y="35052"/>
                </a:lnTo>
                <a:lnTo>
                  <a:pt x="7619" y="32004"/>
                </a:lnTo>
                <a:lnTo>
                  <a:pt x="12192" y="32004"/>
                </a:lnTo>
                <a:lnTo>
                  <a:pt x="15240" y="25908"/>
                </a:lnTo>
                <a:lnTo>
                  <a:pt x="21335" y="18288"/>
                </a:lnTo>
                <a:lnTo>
                  <a:pt x="39624" y="9144"/>
                </a:lnTo>
                <a:lnTo>
                  <a:pt x="36576" y="9144"/>
                </a:lnTo>
                <a:lnTo>
                  <a:pt x="36576" y="6096"/>
                </a:lnTo>
                <a:lnTo>
                  <a:pt x="83820" y="6096"/>
                </a:lnTo>
                <a:lnTo>
                  <a:pt x="80772" y="4572"/>
                </a:lnTo>
                <a:lnTo>
                  <a:pt x="79248" y="3048"/>
                </a:lnTo>
                <a:lnTo>
                  <a:pt x="68580" y="0"/>
                </a:lnTo>
                <a:close/>
              </a:path>
              <a:path w="116204" h="104139">
                <a:moveTo>
                  <a:pt x="79248" y="92964"/>
                </a:moveTo>
                <a:lnTo>
                  <a:pt x="68580" y="96012"/>
                </a:lnTo>
                <a:lnTo>
                  <a:pt x="57911" y="97536"/>
                </a:lnTo>
                <a:lnTo>
                  <a:pt x="83820" y="97536"/>
                </a:lnTo>
                <a:lnTo>
                  <a:pt x="86868" y="96012"/>
                </a:lnTo>
                <a:lnTo>
                  <a:pt x="79248" y="96012"/>
                </a:lnTo>
                <a:lnTo>
                  <a:pt x="76200" y="94488"/>
                </a:lnTo>
                <a:lnTo>
                  <a:pt x="79248" y="92964"/>
                </a:lnTo>
                <a:close/>
              </a:path>
              <a:path w="116204" h="104139">
                <a:moveTo>
                  <a:pt x="36576" y="92964"/>
                </a:moveTo>
                <a:lnTo>
                  <a:pt x="36576" y="96012"/>
                </a:lnTo>
                <a:lnTo>
                  <a:pt x="39624" y="94488"/>
                </a:lnTo>
                <a:lnTo>
                  <a:pt x="36576" y="92964"/>
                </a:lnTo>
                <a:close/>
              </a:path>
              <a:path w="116204" h="104139">
                <a:moveTo>
                  <a:pt x="36576" y="92964"/>
                </a:moveTo>
                <a:lnTo>
                  <a:pt x="39624" y="94488"/>
                </a:lnTo>
                <a:lnTo>
                  <a:pt x="36576" y="96012"/>
                </a:lnTo>
                <a:lnTo>
                  <a:pt x="47244" y="96012"/>
                </a:lnTo>
                <a:lnTo>
                  <a:pt x="36576" y="92964"/>
                </a:lnTo>
                <a:close/>
              </a:path>
              <a:path w="116204" h="104139">
                <a:moveTo>
                  <a:pt x="79248" y="92964"/>
                </a:moveTo>
                <a:lnTo>
                  <a:pt x="76200" y="94488"/>
                </a:lnTo>
                <a:lnTo>
                  <a:pt x="79248" y="96012"/>
                </a:lnTo>
                <a:lnTo>
                  <a:pt x="79248" y="92964"/>
                </a:lnTo>
                <a:close/>
              </a:path>
              <a:path w="116204" h="104139">
                <a:moveTo>
                  <a:pt x="105155" y="67056"/>
                </a:moveTo>
                <a:lnTo>
                  <a:pt x="100584" y="76200"/>
                </a:lnTo>
                <a:lnTo>
                  <a:pt x="94488" y="83820"/>
                </a:lnTo>
                <a:lnTo>
                  <a:pt x="85344" y="89916"/>
                </a:lnTo>
                <a:lnTo>
                  <a:pt x="79248" y="92964"/>
                </a:lnTo>
                <a:lnTo>
                  <a:pt x="79248" y="96012"/>
                </a:lnTo>
                <a:lnTo>
                  <a:pt x="86868" y="96012"/>
                </a:lnTo>
                <a:lnTo>
                  <a:pt x="89916" y="94488"/>
                </a:lnTo>
                <a:lnTo>
                  <a:pt x="99060" y="88392"/>
                </a:lnTo>
                <a:lnTo>
                  <a:pt x="105155" y="80772"/>
                </a:lnTo>
                <a:lnTo>
                  <a:pt x="109728" y="71628"/>
                </a:lnTo>
                <a:lnTo>
                  <a:pt x="111252" y="70104"/>
                </a:lnTo>
                <a:lnTo>
                  <a:pt x="108204" y="70104"/>
                </a:lnTo>
                <a:lnTo>
                  <a:pt x="105155" y="67056"/>
                </a:lnTo>
                <a:close/>
              </a:path>
              <a:path w="116204" h="104139">
                <a:moveTo>
                  <a:pt x="10667" y="67056"/>
                </a:moveTo>
                <a:lnTo>
                  <a:pt x="7619" y="70104"/>
                </a:lnTo>
                <a:lnTo>
                  <a:pt x="12192" y="70104"/>
                </a:lnTo>
                <a:lnTo>
                  <a:pt x="10667" y="67056"/>
                </a:lnTo>
                <a:close/>
              </a:path>
              <a:path w="116204" h="104139">
                <a:moveTo>
                  <a:pt x="11176" y="67056"/>
                </a:moveTo>
                <a:lnTo>
                  <a:pt x="10667" y="67056"/>
                </a:lnTo>
                <a:lnTo>
                  <a:pt x="12192" y="70104"/>
                </a:lnTo>
                <a:lnTo>
                  <a:pt x="11176" y="67056"/>
                </a:lnTo>
                <a:close/>
              </a:path>
              <a:path w="116204" h="104139">
                <a:moveTo>
                  <a:pt x="103632" y="32004"/>
                </a:moveTo>
                <a:lnTo>
                  <a:pt x="106680" y="41148"/>
                </a:lnTo>
                <a:lnTo>
                  <a:pt x="108204" y="51816"/>
                </a:lnTo>
                <a:lnTo>
                  <a:pt x="106680" y="60960"/>
                </a:lnTo>
                <a:lnTo>
                  <a:pt x="103632" y="70104"/>
                </a:lnTo>
                <a:lnTo>
                  <a:pt x="105155" y="67056"/>
                </a:lnTo>
                <a:lnTo>
                  <a:pt x="112268" y="67056"/>
                </a:lnTo>
                <a:lnTo>
                  <a:pt x="114300" y="60960"/>
                </a:lnTo>
                <a:lnTo>
                  <a:pt x="115823" y="51816"/>
                </a:lnTo>
                <a:lnTo>
                  <a:pt x="114300" y="41148"/>
                </a:lnTo>
                <a:lnTo>
                  <a:pt x="112268" y="35052"/>
                </a:lnTo>
                <a:lnTo>
                  <a:pt x="105155" y="35052"/>
                </a:lnTo>
                <a:lnTo>
                  <a:pt x="103632" y="32004"/>
                </a:lnTo>
                <a:close/>
              </a:path>
              <a:path w="116204" h="104139">
                <a:moveTo>
                  <a:pt x="112268" y="67056"/>
                </a:moveTo>
                <a:lnTo>
                  <a:pt x="105155" y="67056"/>
                </a:lnTo>
                <a:lnTo>
                  <a:pt x="108204" y="70104"/>
                </a:lnTo>
                <a:lnTo>
                  <a:pt x="111252" y="70104"/>
                </a:lnTo>
                <a:lnTo>
                  <a:pt x="112268" y="67056"/>
                </a:lnTo>
                <a:close/>
              </a:path>
              <a:path w="116204" h="104139">
                <a:moveTo>
                  <a:pt x="12192" y="32004"/>
                </a:moveTo>
                <a:lnTo>
                  <a:pt x="7619" y="32004"/>
                </a:lnTo>
                <a:lnTo>
                  <a:pt x="10667" y="35052"/>
                </a:lnTo>
                <a:lnTo>
                  <a:pt x="12192" y="32004"/>
                </a:lnTo>
                <a:close/>
              </a:path>
              <a:path w="116204" h="104139">
                <a:moveTo>
                  <a:pt x="12192" y="32004"/>
                </a:moveTo>
                <a:lnTo>
                  <a:pt x="10667" y="35052"/>
                </a:lnTo>
                <a:lnTo>
                  <a:pt x="11176" y="35052"/>
                </a:lnTo>
                <a:lnTo>
                  <a:pt x="12192" y="32004"/>
                </a:lnTo>
                <a:close/>
              </a:path>
              <a:path w="116204" h="104139">
                <a:moveTo>
                  <a:pt x="83820" y="6096"/>
                </a:moveTo>
                <a:lnTo>
                  <a:pt x="79248" y="6096"/>
                </a:lnTo>
                <a:lnTo>
                  <a:pt x="79248" y="9144"/>
                </a:lnTo>
                <a:lnTo>
                  <a:pt x="76200" y="9144"/>
                </a:lnTo>
                <a:lnTo>
                  <a:pt x="94488" y="18288"/>
                </a:lnTo>
                <a:lnTo>
                  <a:pt x="100584" y="25908"/>
                </a:lnTo>
                <a:lnTo>
                  <a:pt x="105155" y="35052"/>
                </a:lnTo>
                <a:lnTo>
                  <a:pt x="108204" y="32004"/>
                </a:lnTo>
                <a:lnTo>
                  <a:pt x="111252" y="32004"/>
                </a:lnTo>
                <a:lnTo>
                  <a:pt x="109728" y="30480"/>
                </a:lnTo>
                <a:lnTo>
                  <a:pt x="105155" y="21336"/>
                </a:lnTo>
                <a:lnTo>
                  <a:pt x="99060" y="13716"/>
                </a:lnTo>
                <a:lnTo>
                  <a:pt x="89916" y="9144"/>
                </a:lnTo>
                <a:lnTo>
                  <a:pt x="79248" y="9144"/>
                </a:lnTo>
                <a:lnTo>
                  <a:pt x="76877" y="8466"/>
                </a:lnTo>
                <a:lnTo>
                  <a:pt x="88561" y="8466"/>
                </a:lnTo>
                <a:lnTo>
                  <a:pt x="83820" y="6096"/>
                </a:lnTo>
                <a:close/>
              </a:path>
              <a:path w="116204" h="104139">
                <a:moveTo>
                  <a:pt x="111252" y="32004"/>
                </a:moveTo>
                <a:lnTo>
                  <a:pt x="108204" y="32004"/>
                </a:lnTo>
                <a:lnTo>
                  <a:pt x="105155" y="35052"/>
                </a:lnTo>
                <a:lnTo>
                  <a:pt x="112268" y="35052"/>
                </a:lnTo>
                <a:lnTo>
                  <a:pt x="111252" y="32004"/>
                </a:lnTo>
                <a:close/>
              </a:path>
              <a:path w="116204" h="104139">
                <a:moveTo>
                  <a:pt x="36576" y="6096"/>
                </a:moveTo>
                <a:lnTo>
                  <a:pt x="36576" y="9144"/>
                </a:lnTo>
                <a:lnTo>
                  <a:pt x="38946" y="8466"/>
                </a:lnTo>
                <a:lnTo>
                  <a:pt x="36576" y="6096"/>
                </a:lnTo>
                <a:close/>
              </a:path>
              <a:path w="116204" h="104139">
                <a:moveTo>
                  <a:pt x="38946" y="8466"/>
                </a:moveTo>
                <a:lnTo>
                  <a:pt x="36576" y="9144"/>
                </a:lnTo>
                <a:lnTo>
                  <a:pt x="39624" y="9144"/>
                </a:lnTo>
                <a:lnTo>
                  <a:pt x="38946" y="8466"/>
                </a:lnTo>
                <a:close/>
              </a:path>
              <a:path w="116204" h="104139">
                <a:moveTo>
                  <a:pt x="79248" y="6096"/>
                </a:moveTo>
                <a:lnTo>
                  <a:pt x="76877" y="8466"/>
                </a:lnTo>
                <a:lnTo>
                  <a:pt x="79248" y="9144"/>
                </a:lnTo>
                <a:lnTo>
                  <a:pt x="79248" y="6096"/>
                </a:lnTo>
                <a:close/>
              </a:path>
              <a:path w="116204" h="104139">
                <a:moveTo>
                  <a:pt x="47244" y="6096"/>
                </a:moveTo>
                <a:lnTo>
                  <a:pt x="36576" y="6096"/>
                </a:lnTo>
                <a:lnTo>
                  <a:pt x="38946" y="8466"/>
                </a:lnTo>
                <a:lnTo>
                  <a:pt x="47244" y="6096"/>
                </a:lnTo>
                <a:close/>
              </a:path>
              <a:path w="116204" h="104139">
                <a:moveTo>
                  <a:pt x="79248" y="6096"/>
                </a:moveTo>
                <a:lnTo>
                  <a:pt x="68580" y="6096"/>
                </a:lnTo>
                <a:lnTo>
                  <a:pt x="76877" y="8466"/>
                </a:lnTo>
                <a:lnTo>
                  <a:pt x="79248" y="6096"/>
                </a:lnTo>
                <a:close/>
              </a:path>
            </a:pathLst>
          </a:custGeom>
          <a:solidFill>
            <a:srgbClr val="000000"/>
          </a:solidFill>
        </p:spPr>
        <p:txBody>
          <a:bodyPr wrap="square" lIns="0" tIns="0" rIns="0" bIns="0" rtlCol="0"/>
          <a:lstStyle/>
          <a:p/>
        </p:txBody>
      </p:sp>
      <p:sp>
        <p:nvSpPr>
          <p:cNvPr id="48" name="object 4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1192"/>
            <a:ext cx="2126615" cy="225425"/>
          </a:xfrm>
          <a:prstGeom prst="rect">
            <a:avLst/>
          </a:prstGeom>
        </p:spPr>
        <p:txBody>
          <a:bodyPr wrap="square" lIns="0" tIns="0" rIns="0" bIns="0" rtlCol="0" vert="horz">
            <a:spAutoFit/>
          </a:bodyPr>
          <a:lstStyle/>
          <a:p>
            <a:pPr marL="12700">
              <a:lnSpc>
                <a:spcPct val="100000"/>
              </a:lnSpc>
            </a:pPr>
            <a:r>
              <a:rPr dirty="0" sz="1400" spc="-5" b="1">
                <a:latin typeface="Times New Roman"/>
                <a:cs typeface="Times New Roman"/>
              </a:rPr>
              <a:t>Inspection </a:t>
            </a:r>
            <a:r>
              <a:rPr dirty="0" sz="1400" b="1">
                <a:latin typeface="Times New Roman"/>
                <a:cs typeface="Times New Roman"/>
              </a:rPr>
              <a:t>and </a:t>
            </a:r>
            <a:r>
              <a:rPr dirty="0" sz="1400" spc="-5" b="1">
                <a:latin typeface="Times New Roman"/>
                <a:cs typeface="Times New Roman"/>
              </a:rPr>
              <a:t>chaotic</a:t>
            </a:r>
            <a:r>
              <a:rPr dirty="0" sz="1400" spc="-50" b="1">
                <a:latin typeface="Times New Roman"/>
                <a:cs typeface="Times New Roman"/>
              </a:rPr>
              <a:t> </a:t>
            </a:r>
            <a:r>
              <a:rPr dirty="0" sz="1400" b="1">
                <a:latin typeface="Times New Roman"/>
                <a:cs typeface="Times New Roman"/>
              </a:rPr>
              <a:t>zone</a:t>
            </a:r>
            <a:endParaRPr sz="1400">
              <a:latin typeface="Times New Roman"/>
              <a:cs typeface="Times New Roman"/>
            </a:endParaRPr>
          </a:p>
        </p:txBody>
      </p:sp>
      <p:sp>
        <p:nvSpPr>
          <p:cNvPr id="6" name="object 6"/>
          <p:cNvSpPr txBox="1"/>
          <p:nvPr/>
        </p:nvSpPr>
        <p:spPr>
          <a:xfrm>
            <a:off x="1130300" y="5146547"/>
            <a:ext cx="5512435" cy="385572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In this diagram, a chaotic </a:t>
            </a:r>
            <a:r>
              <a:rPr dirty="0" sz="1200" spc="5">
                <a:latin typeface="Times New Roman"/>
                <a:cs typeface="Times New Roman"/>
              </a:rPr>
              <a:t>zone </a:t>
            </a:r>
            <a:r>
              <a:rPr dirty="0" sz="1200">
                <a:latin typeface="Times New Roman"/>
                <a:cs typeface="Times New Roman"/>
              </a:rPr>
              <a:t>has been defined. In fact, if defects are not discovered and  fixed at the appropriate </a:t>
            </a:r>
            <a:r>
              <a:rPr dirty="0" sz="1200" spc="-5">
                <a:latin typeface="Times New Roman"/>
                <a:cs typeface="Times New Roman"/>
              </a:rPr>
              <a:t>stage, </a:t>
            </a:r>
            <a:r>
              <a:rPr dirty="0" sz="1200">
                <a:latin typeface="Times New Roman"/>
                <a:cs typeface="Times New Roman"/>
              </a:rPr>
              <a:t>then at the testing and maintenance phases, these defects  are piled up. Therefore, a chaotic zone is formed for the testing and the development  teams as the number of defects </a:t>
            </a:r>
            <a:r>
              <a:rPr dirty="0" sz="1200" spc="-5">
                <a:latin typeface="Times New Roman"/>
                <a:cs typeface="Times New Roman"/>
              </a:rPr>
              <a:t>which </a:t>
            </a:r>
            <a:r>
              <a:rPr dirty="0" sz="1200">
                <a:latin typeface="Times New Roman"/>
                <a:cs typeface="Times New Roman"/>
              </a:rPr>
              <a:t>are piled up, destabilize the application and it  becomes extremely hard to fix all these defects as </a:t>
            </a:r>
            <a:r>
              <a:rPr dirty="0" sz="1200" spc="-5">
                <a:latin typeface="Times New Roman"/>
                <a:cs typeface="Times New Roman"/>
              </a:rPr>
              <a:t>some </a:t>
            </a:r>
            <a:r>
              <a:rPr dirty="0" sz="1200">
                <a:latin typeface="Times New Roman"/>
                <a:cs typeface="Times New Roman"/>
              </a:rPr>
              <a:t>of these bugs may involve  changes in requirements and design. </a:t>
            </a:r>
            <a:r>
              <a:rPr dirty="0" sz="1200" spc="-5">
                <a:latin typeface="Times New Roman"/>
                <a:cs typeface="Times New Roman"/>
              </a:rPr>
              <a:t>At </a:t>
            </a:r>
            <a:r>
              <a:rPr dirty="0" sz="1200">
                <a:latin typeface="Times New Roman"/>
                <a:cs typeface="Times New Roman"/>
              </a:rPr>
              <a:t>testing </a:t>
            </a:r>
            <a:r>
              <a:rPr dirty="0" sz="1200" spc="10">
                <a:latin typeface="Times New Roman"/>
                <a:cs typeface="Times New Roman"/>
              </a:rPr>
              <a:t>or </a:t>
            </a:r>
            <a:r>
              <a:rPr dirty="0" sz="1200">
                <a:latin typeface="Times New Roman"/>
                <a:cs typeface="Times New Roman"/>
              </a:rPr>
              <a:t>the maintenance phases, fixing a defect  in requirements or design becomes extremely expensive, as underlying code </a:t>
            </a:r>
            <a:r>
              <a:rPr dirty="0" sz="1200" spc="-5">
                <a:latin typeface="Times New Roman"/>
                <a:cs typeface="Times New Roman"/>
              </a:rPr>
              <a:t>will </a:t>
            </a:r>
            <a:r>
              <a:rPr dirty="0" sz="1200">
                <a:latin typeface="Times New Roman"/>
                <a:cs typeface="Times New Roman"/>
              </a:rPr>
              <a:t>have to  be changed as</a:t>
            </a:r>
            <a:r>
              <a:rPr dirty="0" sz="1200" spc="-110">
                <a:latin typeface="Times New Roman"/>
                <a:cs typeface="Times New Roman"/>
              </a:rPr>
              <a:t> </a:t>
            </a:r>
            <a:r>
              <a:rPr dirty="0" sz="1200" spc="-5">
                <a:latin typeface="Times New Roman"/>
                <a:cs typeface="Times New Roman"/>
              </a:rPr>
              <a:t>well.</a:t>
            </a:r>
            <a:endParaRPr sz="1200">
              <a:latin typeface="Times New Roman"/>
              <a:cs typeface="Times New Roman"/>
            </a:endParaRPr>
          </a:p>
          <a:p>
            <a:pPr algn="just" marL="12700" marR="5715">
              <a:lnSpc>
                <a:spcPts val="1380"/>
              </a:lnSpc>
            </a:pPr>
            <a:r>
              <a:rPr dirty="0" sz="1200">
                <a:latin typeface="Times New Roman"/>
                <a:cs typeface="Times New Roman"/>
              </a:rPr>
              <a:t>If </a:t>
            </a:r>
            <a:r>
              <a:rPr dirty="0" sz="1200" spc="-5">
                <a:latin typeface="Times New Roman"/>
                <a:cs typeface="Times New Roman"/>
              </a:rPr>
              <a:t>we </a:t>
            </a:r>
            <a:r>
              <a:rPr dirty="0" sz="1200">
                <a:latin typeface="Times New Roman"/>
                <a:cs typeface="Times New Roman"/>
              </a:rPr>
              <a:t>combine the results of the above two diagrams, it is evident that testing alone does  not </a:t>
            </a:r>
            <a:r>
              <a:rPr dirty="0" sz="1200" spc="-5">
                <a:latin typeface="Times New Roman"/>
                <a:cs typeface="Times New Roman"/>
              </a:rPr>
              <a:t>suffice. </a:t>
            </a:r>
            <a:r>
              <a:rPr dirty="0" sz="1200">
                <a:latin typeface="Times New Roman"/>
                <a:cs typeface="Times New Roman"/>
              </a:rPr>
              <a:t>We need to employ inspection techniques and combine them </a:t>
            </a:r>
            <a:r>
              <a:rPr dirty="0" sz="1200" spc="-5">
                <a:latin typeface="Times New Roman"/>
                <a:cs typeface="Times New Roman"/>
              </a:rPr>
              <a:t>with </a:t>
            </a:r>
            <a:r>
              <a:rPr dirty="0" sz="1200">
                <a:latin typeface="Times New Roman"/>
                <a:cs typeface="Times New Roman"/>
              </a:rPr>
              <a:t>testing to  increase the effectiveness of defect removal</a:t>
            </a:r>
            <a:r>
              <a:rPr dirty="0" sz="1200" spc="-114">
                <a:latin typeface="Times New Roman"/>
                <a:cs typeface="Times New Roman"/>
              </a:rPr>
              <a:t> </a:t>
            </a:r>
            <a:r>
              <a:rPr dirty="0" sz="1200">
                <a:latin typeface="Times New Roman"/>
                <a:cs typeface="Times New Roman"/>
              </a:rPr>
              <a:t>efficiency.</a:t>
            </a:r>
            <a:endParaRPr sz="1200">
              <a:latin typeface="Times New Roman"/>
              <a:cs typeface="Times New Roman"/>
            </a:endParaRPr>
          </a:p>
          <a:p>
            <a:pPr algn="just" lvl="1" marL="652780" indent="-640080">
              <a:lnSpc>
                <a:spcPts val="2105"/>
              </a:lnSpc>
              <a:spcBef>
                <a:spcPts val="25"/>
              </a:spcBef>
              <a:buAutoNum type="arabicPeriod" startAt="13"/>
              <a:tabLst>
                <a:tab pos="652780" algn="l"/>
              </a:tabLst>
            </a:pPr>
            <a:r>
              <a:rPr dirty="0" sz="1800" spc="-5">
                <a:latin typeface="Tahoma"/>
                <a:cs typeface="Tahoma"/>
              </a:rPr>
              <a:t>Defect</a:t>
            </a:r>
            <a:r>
              <a:rPr dirty="0" sz="1800" spc="-95">
                <a:latin typeface="Tahoma"/>
                <a:cs typeface="Tahoma"/>
              </a:rPr>
              <a:t> </a:t>
            </a:r>
            <a:r>
              <a:rPr dirty="0" sz="1800">
                <a:latin typeface="Tahoma"/>
                <a:cs typeface="Tahoma"/>
              </a:rPr>
              <a:t>origination</a:t>
            </a:r>
            <a:endParaRPr sz="1800">
              <a:latin typeface="Tahoma"/>
              <a:cs typeface="Tahoma"/>
            </a:endParaRPr>
          </a:p>
          <a:p>
            <a:pPr algn="just" marL="12700" marR="5715">
              <a:lnSpc>
                <a:spcPts val="1380"/>
              </a:lnSpc>
              <a:spcBef>
                <a:spcPts val="40"/>
              </a:spcBef>
            </a:pPr>
            <a:r>
              <a:rPr dirty="0" sz="1200">
                <a:latin typeface="Times New Roman"/>
                <a:cs typeface="Times New Roman"/>
              </a:rPr>
              <a:t>In inspections the emphasis is on early detection and fixing of defects from the program.  </a:t>
            </a:r>
            <a:r>
              <a:rPr dirty="0" sz="1200" spc="-5">
                <a:latin typeface="Times New Roman"/>
                <a:cs typeface="Times New Roman"/>
              </a:rPr>
              <a:t>Following </a:t>
            </a:r>
            <a:r>
              <a:rPr dirty="0" sz="1200">
                <a:latin typeface="Times New Roman"/>
                <a:cs typeface="Times New Roman"/>
              </a:rPr>
              <a:t>are the points in a development life cycle </a:t>
            </a:r>
            <a:r>
              <a:rPr dirty="0" sz="1200" spc="-5">
                <a:latin typeface="Times New Roman"/>
                <a:cs typeface="Times New Roman"/>
              </a:rPr>
              <a:t>where </a:t>
            </a:r>
            <a:r>
              <a:rPr dirty="0" sz="1200">
                <a:latin typeface="Times New Roman"/>
                <a:cs typeface="Times New Roman"/>
              </a:rPr>
              <a:t>defects enter into the  program.</a:t>
            </a:r>
            <a:endParaRPr sz="1200">
              <a:latin typeface="Times New Roman"/>
              <a:cs typeface="Times New Roman"/>
            </a:endParaRPr>
          </a:p>
          <a:p>
            <a:pPr lvl="2" marL="469900" indent="-228600">
              <a:lnSpc>
                <a:spcPct val="100000"/>
              </a:lnSpc>
              <a:buFont typeface="Symbol"/>
              <a:buChar char=""/>
              <a:tabLst>
                <a:tab pos="469265" algn="l"/>
                <a:tab pos="469900" algn="l"/>
              </a:tabLst>
            </a:pPr>
            <a:r>
              <a:rPr dirty="0" sz="1200">
                <a:latin typeface="Times New Roman"/>
                <a:cs typeface="Times New Roman"/>
              </a:rPr>
              <a:t>Requirements</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spc="-5">
                <a:latin typeface="Times New Roman"/>
                <a:cs typeface="Times New Roman"/>
              </a:rPr>
              <a:t>Design</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a:latin typeface="Times New Roman"/>
                <a:cs typeface="Times New Roman"/>
              </a:rPr>
              <a:t>Coding</a:t>
            </a:r>
            <a:endParaRPr sz="1200">
              <a:latin typeface="Times New Roman"/>
              <a:cs typeface="Times New Roman"/>
            </a:endParaRPr>
          </a:p>
          <a:p>
            <a:pPr lvl="2" marL="469900" indent="-228600">
              <a:lnSpc>
                <a:spcPct val="100000"/>
              </a:lnSpc>
              <a:spcBef>
                <a:spcPts val="20"/>
              </a:spcBef>
              <a:buFont typeface="Symbol"/>
              <a:buChar char=""/>
              <a:tabLst>
                <a:tab pos="469265" algn="l"/>
                <a:tab pos="469900" algn="l"/>
              </a:tabLst>
            </a:pPr>
            <a:r>
              <a:rPr dirty="0" sz="1200" spc="-5">
                <a:latin typeface="Times New Roman"/>
                <a:cs typeface="Times New Roman"/>
              </a:rPr>
              <a:t>User</a:t>
            </a:r>
            <a:r>
              <a:rPr dirty="0" sz="1200" spc="-95">
                <a:latin typeface="Times New Roman"/>
                <a:cs typeface="Times New Roman"/>
              </a:rPr>
              <a:t> </a:t>
            </a:r>
            <a:r>
              <a:rPr dirty="0" sz="1200">
                <a:latin typeface="Times New Roman"/>
                <a:cs typeface="Times New Roman"/>
              </a:rPr>
              <a:t>documentation</a:t>
            </a:r>
            <a:endParaRPr sz="1200">
              <a:latin typeface="Times New Roman"/>
              <a:cs typeface="Times New Roman"/>
            </a:endParaRPr>
          </a:p>
          <a:p>
            <a:pPr lvl="2" marL="469900" indent="-228600">
              <a:lnSpc>
                <a:spcPct val="100000"/>
              </a:lnSpc>
              <a:spcBef>
                <a:spcPts val="35"/>
              </a:spcBef>
              <a:buFont typeface="Symbol"/>
              <a:buChar char=""/>
              <a:tabLst>
                <a:tab pos="469265" algn="l"/>
                <a:tab pos="469900" algn="l"/>
              </a:tabLst>
            </a:pPr>
            <a:r>
              <a:rPr dirty="0" sz="1200">
                <a:latin typeface="Times New Roman"/>
                <a:cs typeface="Times New Roman"/>
              </a:rPr>
              <a:t>Testing itself can cause defects due to bad</a:t>
            </a:r>
            <a:r>
              <a:rPr dirty="0" sz="1200" spc="-125">
                <a:latin typeface="Times New Roman"/>
                <a:cs typeface="Times New Roman"/>
              </a:rPr>
              <a:t> </a:t>
            </a:r>
            <a:r>
              <a:rPr dirty="0" sz="1200">
                <a:latin typeface="Times New Roman"/>
                <a:cs typeface="Times New Roman"/>
              </a:rPr>
              <a:t>fixes</a:t>
            </a:r>
            <a:endParaRPr sz="1200">
              <a:latin typeface="Times New Roman"/>
              <a:cs typeface="Times New Roman"/>
            </a:endParaRPr>
          </a:p>
          <a:p>
            <a:pPr lvl="2" marL="469900" indent="-228600">
              <a:lnSpc>
                <a:spcPct val="100000"/>
              </a:lnSpc>
              <a:spcBef>
                <a:spcPts val="25"/>
              </a:spcBef>
              <a:buFont typeface="Symbol"/>
              <a:buChar char=""/>
              <a:tabLst>
                <a:tab pos="469265" algn="l"/>
                <a:tab pos="469900" algn="l"/>
              </a:tabLst>
            </a:pPr>
            <a:r>
              <a:rPr dirty="0" sz="1200">
                <a:latin typeface="Times New Roman"/>
                <a:cs typeface="Times New Roman"/>
              </a:rPr>
              <a:t>Change requests at the maintenance or initial usage</a:t>
            </a:r>
            <a:r>
              <a:rPr dirty="0" sz="1200" spc="-114">
                <a:latin typeface="Times New Roman"/>
                <a:cs typeface="Times New Roman"/>
              </a:rPr>
              <a:t> </a:t>
            </a:r>
            <a:r>
              <a:rPr dirty="0" sz="1200">
                <a:latin typeface="Times New Roman"/>
                <a:cs typeface="Times New Roman"/>
              </a:rPr>
              <a:t>time</a:t>
            </a:r>
            <a:endParaRPr sz="1200">
              <a:latin typeface="Times New Roman"/>
              <a:cs typeface="Times New Roman"/>
            </a:endParaRPr>
          </a:p>
        </p:txBody>
      </p:sp>
      <p:sp>
        <p:nvSpPr>
          <p:cNvPr id="7" name="object 7"/>
          <p:cNvSpPr/>
          <p:nvPr/>
        </p:nvSpPr>
        <p:spPr>
          <a:xfrm>
            <a:off x="1623047" y="1922272"/>
            <a:ext cx="4116070" cy="1303655"/>
          </a:xfrm>
          <a:custGeom>
            <a:avLst/>
            <a:gdLst/>
            <a:ahLst/>
            <a:cxnLst/>
            <a:rect l="l" t="t" r="r" b="b"/>
            <a:pathLst>
              <a:path w="4116070" h="1303655">
                <a:moveTo>
                  <a:pt x="4061121" y="1282558"/>
                </a:moveTo>
                <a:lnTo>
                  <a:pt x="4036304" y="1303059"/>
                </a:lnTo>
                <a:lnTo>
                  <a:pt x="4115759" y="1290057"/>
                </a:lnTo>
                <a:lnTo>
                  <a:pt x="4109833" y="1284278"/>
                </a:lnTo>
                <a:lnTo>
                  <a:pt x="4066642" y="1284278"/>
                </a:lnTo>
                <a:lnTo>
                  <a:pt x="4061121" y="1282558"/>
                </a:lnTo>
                <a:close/>
              </a:path>
              <a:path w="4116070" h="1303655">
                <a:moveTo>
                  <a:pt x="4069531" y="1275611"/>
                </a:moveTo>
                <a:lnTo>
                  <a:pt x="4061121" y="1282558"/>
                </a:lnTo>
                <a:lnTo>
                  <a:pt x="4066642" y="1284278"/>
                </a:lnTo>
                <a:lnTo>
                  <a:pt x="4069531" y="1275611"/>
                </a:lnTo>
                <a:close/>
              </a:path>
              <a:path w="4116070" h="1303655">
                <a:moveTo>
                  <a:pt x="4057974" y="1233716"/>
                </a:moveTo>
                <a:lnTo>
                  <a:pt x="4066643" y="1265143"/>
                </a:lnTo>
                <a:lnTo>
                  <a:pt x="4072420" y="1266943"/>
                </a:lnTo>
                <a:lnTo>
                  <a:pt x="4066642" y="1284278"/>
                </a:lnTo>
                <a:lnTo>
                  <a:pt x="4109833" y="1284278"/>
                </a:lnTo>
                <a:lnTo>
                  <a:pt x="4057974" y="1233716"/>
                </a:lnTo>
                <a:close/>
              </a:path>
              <a:path w="4116070" h="1303655">
                <a:moveTo>
                  <a:pt x="5778" y="0"/>
                </a:moveTo>
                <a:lnTo>
                  <a:pt x="0" y="17335"/>
                </a:lnTo>
                <a:lnTo>
                  <a:pt x="4061121" y="1282558"/>
                </a:lnTo>
                <a:lnTo>
                  <a:pt x="4069531" y="1275611"/>
                </a:lnTo>
                <a:lnTo>
                  <a:pt x="4066643" y="1265143"/>
                </a:lnTo>
                <a:lnTo>
                  <a:pt x="5778" y="0"/>
                </a:lnTo>
                <a:close/>
              </a:path>
              <a:path w="4116070" h="1303655">
                <a:moveTo>
                  <a:pt x="4066643" y="1265143"/>
                </a:moveTo>
                <a:lnTo>
                  <a:pt x="4069531" y="1275611"/>
                </a:lnTo>
                <a:lnTo>
                  <a:pt x="4072420" y="1266943"/>
                </a:lnTo>
                <a:lnTo>
                  <a:pt x="4066643" y="1265143"/>
                </a:lnTo>
                <a:close/>
              </a:path>
            </a:pathLst>
          </a:custGeom>
          <a:solidFill>
            <a:srgbClr val="99CC99"/>
          </a:solidFill>
        </p:spPr>
        <p:txBody>
          <a:bodyPr wrap="square" lIns="0" tIns="0" rIns="0" bIns="0" rtlCol="0"/>
          <a:lstStyle/>
          <a:p/>
        </p:txBody>
      </p:sp>
      <p:sp>
        <p:nvSpPr>
          <p:cNvPr id="8" name="object 8"/>
          <p:cNvSpPr/>
          <p:nvPr/>
        </p:nvSpPr>
        <p:spPr>
          <a:xfrm>
            <a:off x="2485497" y="1922272"/>
            <a:ext cx="2492375" cy="1290320"/>
          </a:xfrm>
          <a:custGeom>
            <a:avLst/>
            <a:gdLst/>
            <a:ahLst/>
            <a:cxnLst/>
            <a:rect l="l" t="t" r="r" b="b"/>
            <a:pathLst>
              <a:path w="2492375" h="1290320">
                <a:moveTo>
                  <a:pt x="2423730" y="1264435"/>
                </a:moveTo>
                <a:lnTo>
                  <a:pt x="2411092" y="1288612"/>
                </a:lnTo>
                <a:lnTo>
                  <a:pt x="2491992" y="1290057"/>
                </a:lnTo>
                <a:lnTo>
                  <a:pt x="2477160" y="1269832"/>
                </a:lnTo>
                <a:lnTo>
                  <a:pt x="2434206" y="1269832"/>
                </a:lnTo>
                <a:lnTo>
                  <a:pt x="2423730" y="1264435"/>
                </a:lnTo>
                <a:close/>
              </a:path>
              <a:path w="2492375" h="1290320">
                <a:moveTo>
                  <a:pt x="2432113" y="1248398"/>
                </a:moveTo>
                <a:lnTo>
                  <a:pt x="2423730" y="1264435"/>
                </a:lnTo>
                <a:lnTo>
                  <a:pt x="2434206" y="1269832"/>
                </a:lnTo>
                <a:lnTo>
                  <a:pt x="2442874" y="1253941"/>
                </a:lnTo>
                <a:lnTo>
                  <a:pt x="2432113" y="1248398"/>
                </a:lnTo>
                <a:close/>
              </a:path>
              <a:path w="2492375" h="1290320">
                <a:moveTo>
                  <a:pt x="2444319" y="1225048"/>
                </a:moveTo>
                <a:lnTo>
                  <a:pt x="2432113" y="1248398"/>
                </a:lnTo>
                <a:lnTo>
                  <a:pt x="2442874" y="1253941"/>
                </a:lnTo>
                <a:lnTo>
                  <a:pt x="2434206" y="1269832"/>
                </a:lnTo>
                <a:lnTo>
                  <a:pt x="2477160" y="1269832"/>
                </a:lnTo>
                <a:lnTo>
                  <a:pt x="2444319" y="1225048"/>
                </a:lnTo>
                <a:close/>
              </a:path>
              <a:path w="2492375" h="1290320">
                <a:moveTo>
                  <a:pt x="8667" y="0"/>
                </a:moveTo>
                <a:lnTo>
                  <a:pt x="0" y="15890"/>
                </a:lnTo>
                <a:lnTo>
                  <a:pt x="2423730" y="1264435"/>
                </a:lnTo>
                <a:lnTo>
                  <a:pt x="2432113" y="1248398"/>
                </a:lnTo>
                <a:lnTo>
                  <a:pt x="8667" y="0"/>
                </a:lnTo>
                <a:close/>
              </a:path>
            </a:pathLst>
          </a:custGeom>
          <a:solidFill>
            <a:srgbClr val="99CC99"/>
          </a:solidFill>
        </p:spPr>
        <p:txBody>
          <a:bodyPr wrap="square" lIns="0" tIns="0" rIns="0" bIns="0" rtlCol="0"/>
          <a:lstStyle/>
          <a:p/>
        </p:txBody>
      </p:sp>
      <p:sp>
        <p:nvSpPr>
          <p:cNvPr id="9" name="object 9"/>
          <p:cNvSpPr/>
          <p:nvPr/>
        </p:nvSpPr>
        <p:spPr>
          <a:xfrm>
            <a:off x="3245370" y="1923719"/>
            <a:ext cx="1732280" cy="1289050"/>
          </a:xfrm>
          <a:custGeom>
            <a:avLst/>
            <a:gdLst/>
            <a:ahLst/>
            <a:cxnLst/>
            <a:rect l="l" t="t" r="r" b="b"/>
            <a:pathLst>
              <a:path w="1732279" h="1289050">
                <a:moveTo>
                  <a:pt x="1668917" y="1252490"/>
                </a:moveTo>
                <a:lnTo>
                  <a:pt x="1652660" y="1274166"/>
                </a:lnTo>
                <a:lnTo>
                  <a:pt x="1732115" y="1288612"/>
                </a:lnTo>
                <a:lnTo>
                  <a:pt x="1717668" y="1259720"/>
                </a:lnTo>
                <a:lnTo>
                  <a:pt x="1678663" y="1259720"/>
                </a:lnTo>
                <a:lnTo>
                  <a:pt x="1668917" y="1252490"/>
                </a:lnTo>
                <a:close/>
              </a:path>
              <a:path w="1732279" h="1289050">
                <a:moveTo>
                  <a:pt x="1679496" y="1238384"/>
                </a:moveTo>
                <a:lnTo>
                  <a:pt x="1668917" y="1252490"/>
                </a:lnTo>
                <a:lnTo>
                  <a:pt x="1678663" y="1259720"/>
                </a:lnTo>
                <a:lnTo>
                  <a:pt x="1688776" y="1245273"/>
                </a:lnTo>
                <a:lnTo>
                  <a:pt x="1679496" y="1238384"/>
                </a:lnTo>
                <a:close/>
              </a:path>
              <a:path w="1732279" h="1289050">
                <a:moveTo>
                  <a:pt x="1695999" y="1216381"/>
                </a:moveTo>
                <a:lnTo>
                  <a:pt x="1679496" y="1238384"/>
                </a:lnTo>
                <a:lnTo>
                  <a:pt x="1688776" y="1245273"/>
                </a:lnTo>
                <a:lnTo>
                  <a:pt x="1678663" y="1259720"/>
                </a:lnTo>
                <a:lnTo>
                  <a:pt x="1717668" y="1259720"/>
                </a:lnTo>
                <a:lnTo>
                  <a:pt x="1695999" y="1216381"/>
                </a:lnTo>
                <a:close/>
              </a:path>
              <a:path w="1732279" h="1289050">
                <a:moveTo>
                  <a:pt x="11557" y="0"/>
                </a:moveTo>
                <a:lnTo>
                  <a:pt x="0" y="14446"/>
                </a:lnTo>
                <a:lnTo>
                  <a:pt x="1668917" y="1252490"/>
                </a:lnTo>
                <a:lnTo>
                  <a:pt x="1679496" y="1238384"/>
                </a:lnTo>
                <a:lnTo>
                  <a:pt x="11557" y="0"/>
                </a:lnTo>
                <a:close/>
              </a:path>
            </a:pathLst>
          </a:custGeom>
          <a:solidFill>
            <a:srgbClr val="99CC99"/>
          </a:solidFill>
        </p:spPr>
        <p:txBody>
          <a:bodyPr wrap="square" lIns="0" tIns="0" rIns="0" bIns="0" rtlCol="0"/>
          <a:lstStyle/>
          <a:p/>
        </p:txBody>
      </p:sp>
      <p:sp>
        <p:nvSpPr>
          <p:cNvPr id="10" name="object 10"/>
          <p:cNvSpPr/>
          <p:nvPr/>
        </p:nvSpPr>
        <p:spPr>
          <a:xfrm>
            <a:off x="4156935" y="1925154"/>
            <a:ext cx="821055" cy="1287780"/>
          </a:xfrm>
          <a:custGeom>
            <a:avLst/>
            <a:gdLst/>
            <a:ahLst/>
            <a:cxnLst/>
            <a:rect l="l" t="t" r="r" b="b"/>
            <a:pathLst>
              <a:path w="821054" h="1287780">
                <a:moveTo>
                  <a:pt x="773689" y="1230822"/>
                </a:moveTo>
                <a:lnTo>
                  <a:pt x="751209" y="1245273"/>
                </a:lnTo>
                <a:lnTo>
                  <a:pt x="820551" y="1287168"/>
                </a:lnTo>
                <a:lnTo>
                  <a:pt x="815598" y="1240939"/>
                </a:lnTo>
                <a:lnTo>
                  <a:pt x="780101" y="1240939"/>
                </a:lnTo>
                <a:lnTo>
                  <a:pt x="773689" y="1230822"/>
                </a:lnTo>
                <a:close/>
              </a:path>
              <a:path w="821054" h="1287780">
                <a:moveTo>
                  <a:pt x="789533" y="1220636"/>
                </a:moveTo>
                <a:lnTo>
                  <a:pt x="773692" y="1230827"/>
                </a:lnTo>
                <a:lnTo>
                  <a:pt x="780101" y="1240939"/>
                </a:lnTo>
                <a:lnTo>
                  <a:pt x="795989" y="1230822"/>
                </a:lnTo>
                <a:lnTo>
                  <a:pt x="789533" y="1220636"/>
                </a:lnTo>
                <a:close/>
              </a:path>
              <a:path w="821054" h="1287780">
                <a:moveTo>
                  <a:pt x="811883" y="1206268"/>
                </a:moveTo>
                <a:lnTo>
                  <a:pt x="789533" y="1220636"/>
                </a:lnTo>
                <a:lnTo>
                  <a:pt x="795992" y="1230827"/>
                </a:lnTo>
                <a:lnTo>
                  <a:pt x="780101" y="1240939"/>
                </a:lnTo>
                <a:lnTo>
                  <a:pt x="815598" y="1240939"/>
                </a:lnTo>
                <a:lnTo>
                  <a:pt x="811883" y="1206268"/>
                </a:lnTo>
                <a:close/>
              </a:path>
              <a:path w="821054" h="1287780">
                <a:moveTo>
                  <a:pt x="15890" y="0"/>
                </a:moveTo>
                <a:lnTo>
                  <a:pt x="0" y="10112"/>
                </a:lnTo>
                <a:lnTo>
                  <a:pt x="773689" y="1230822"/>
                </a:lnTo>
                <a:lnTo>
                  <a:pt x="789533" y="1220636"/>
                </a:lnTo>
                <a:lnTo>
                  <a:pt x="15890" y="0"/>
                </a:lnTo>
                <a:close/>
              </a:path>
            </a:pathLst>
          </a:custGeom>
          <a:solidFill>
            <a:srgbClr val="99CC99"/>
          </a:solidFill>
        </p:spPr>
        <p:txBody>
          <a:bodyPr wrap="square" lIns="0" tIns="0" rIns="0" bIns="0" rtlCol="0"/>
          <a:lstStyle/>
          <a:p/>
        </p:txBody>
      </p:sp>
      <p:sp>
        <p:nvSpPr>
          <p:cNvPr id="11" name="object 11"/>
          <p:cNvSpPr/>
          <p:nvPr/>
        </p:nvSpPr>
        <p:spPr>
          <a:xfrm>
            <a:off x="4210380" y="1923719"/>
            <a:ext cx="1478280" cy="1289050"/>
          </a:xfrm>
          <a:custGeom>
            <a:avLst/>
            <a:gdLst/>
            <a:ahLst/>
            <a:cxnLst/>
            <a:rect l="l" t="t" r="r" b="b"/>
            <a:pathLst>
              <a:path w="1478279" h="1289050">
                <a:moveTo>
                  <a:pt x="1417477" y="1248088"/>
                </a:moveTo>
                <a:lnTo>
                  <a:pt x="1399849" y="1268387"/>
                </a:lnTo>
                <a:lnTo>
                  <a:pt x="1477859" y="1288612"/>
                </a:lnTo>
                <a:lnTo>
                  <a:pt x="1464441" y="1255386"/>
                </a:lnTo>
                <a:lnTo>
                  <a:pt x="1425852" y="1255386"/>
                </a:lnTo>
                <a:lnTo>
                  <a:pt x="1417477" y="1248088"/>
                </a:lnTo>
                <a:close/>
              </a:path>
              <a:path w="1478279" h="1289050">
                <a:moveTo>
                  <a:pt x="1429501" y="1234243"/>
                </a:moveTo>
                <a:lnTo>
                  <a:pt x="1417477" y="1248088"/>
                </a:lnTo>
                <a:lnTo>
                  <a:pt x="1425852" y="1255386"/>
                </a:lnTo>
                <a:lnTo>
                  <a:pt x="1438854" y="1242384"/>
                </a:lnTo>
                <a:lnTo>
                  <a:pt x="1429501" y="1234243"/>
                </a:lnTo>
                <a:close/>
              </a:path>
              <a:path w="1478279" h="1289050">
                <a:moveTo>
                  <a:pt x="1447522" y="1213491"/>
                </a:moveTo>
                <a:lnTo>
                  <a:pt x="1429501" y="1234243"/>
                </a:lnTo>
                <a:lnTo>
                  <a:pt x="1438854" y="1242384"/>
                </a:lnTo>
                <a:lnTo>
                  <a:pt x="1425852" y="1255386"/>
                </a:lnTo>
                <a:lnTo>
                  <a:pt x="1464441" y="1255386"/>
                </a:lnTo>
                <a:lnTo>
                  <a:pt x="1447522" y="1213491"/>
                </a:lnTo>
                <a:close/>
              </a:path>
              <a:path w="1478279" h="1289050">
                <a:moveTo>
                  <a:pt x="11557" y="0"/>
                </a:moveTo>
                <a:lnTo>
                  <a:pt x="0" y="13001"/>
                </a:lnTo>
                <a:lnTo>
                  <a:pt x="1417477" y="1248088"/>
                </a:lnTo>
                <a:lnTo>
                  <a:pt x="1429501" y="1234243"/>
                </a:lnTo>
                <a:lnTo>
                  <a:pt x="11557" y="0"/>
                </a:lnTo>
                <a:close/>
              </a:path>
            </a:pathLst>
          </a:custGeom>
          <a:solidFill>
            <a:srgbClr val="99CC99"/>
          </a:solidFill>
        </p:spPr>
        <p:txBody>
          <a:bodyPr wrap="square" lIns="0" tIns="0" rIns="0" bIns="0" rtlCol="0"/>
          <a:lstStyle/>
          <a:p/>
        </p:txBody>
      </p:sp>
      <p:sp>
        <p:nvSpPr>
          <p:cNvPr id="12" name="object 12"/>
          <p:cNvSpPr/>
          <p:nvPr/>
        </p:nvSpPr>
        <p:spPr>
          <a:xfrm>
            <a:off x="5019379" y="1925154"/>
            <a:ext cx="770255" cy="1287780"/>
          </a:xfrm>
          <a:custGeom>
            <a:avLst/>
            <a:gdLst/>
            <a:ahLst/>
            <a:cxnLst/>
            <a:rect l="l" t="t" r="r" b="b"/>
            <a:pathLst>
              <a:path w="770254" h="1287780">
                <a:moveTo>
                  <a:pt x="726292" y="1229195"/>
                </a:moveTo>
                <a:lnTo>
                  <a:pt x="702091" y="1243829"/>
                </a:lnTo>
                <a:lnTo>
                  <a:pt x="769989" y="1287168"/>
                </a:lnTo>
                <a:lnTo>
                  <a:pt x="766584" y="1239495"/>
                </a:lnTo>
                <a:lnTo>
                  <a:pt x="732428" y="1239495"/>
                </a:lnTo>
                <a:lnTo>
                  <a:pt x="726292" y="1229195"/>
                </a:lnTo>
                <a:close/>
              </a:path>
              <a:path w="770254" h="1287780">
                <a:moveTo>
                  <a:pt x="740724" y="1220469"/>
                </a:moveTo>
                <a:lnTo>
                  <a:pt x="726292" y="1229195"/>
                </a:lnTo>
                <a:lnTo>
                  <a:pt x="732428" y="1239495"/>
                </a:lnTo>
                <a:lnTo>
                  <a:pt x="746875" y="1230827"/>
                </a:lnTo>
                <a:lnTo>
                  <a:pt x="740724" y="1220469"/>
                </a:lnTo>
                <a:close/>
              </a:path>
              <a:path w="770254" h="1287780">
                <a:moveTo>
                  <a:pt x="764210" y="1206268"/>
                </a:moveTo>
                <a:lnTo>
                  <a:pt x="740724" y="1220469"/>
                </a:lnTo>
                <a:lnTo>
                  <a:pt x="746875" y="1230827"/>
                </a:lnTo>
                <a:lnTo>
                  <a:pt x="732428" y="1239495"/>
                </a:lnTo>
                <a:lnTo>
                  <a:pt x="766584" y="1239495"/>
                </a:lnTo>
                <a:lnTo>
                  <a:pt x="764210" y="1206268"/>
                </a:lnTo>
                <a:close/>
              </a:path>
              <a:path w="770254" h="1287780">
                <a:moveTo>
                  <a:pt x="15890" y="0"/>
                </a:moveTo>
                <a:lnTo>
                  <a:pt x="0" y="10112"/>
                </a:lnTo>
                <a:lnTo>
                  <a:pt x="726292" y="1229195"/>
                </a:lnTo>
                <a:lnTo>
                  <a:pt x="740724" y="1220469"/>
                </a:lnTo>
                <a:lnTo>
                  <a:pt x="15890" y="0"/>
                </a:lnTo>
                <a:close/>
              </a:path>
            </a:pathLst>
          </a:custGeom>
          <a:solidFill>
            <a:srgbClr val="99CC99"/>
          </a:solidFill>
        </p:spPr>
        <p:txBody>
          <a:bodyPr wrap="square" lIns="0" tIns="0" rIns="0" bIns="0" rtlCol="0"/>
          <a:lstStyle/>
          <a:p/>
        </p:txBody>
      </p:sp>
      <p:sp>
        <p:nvSpPr>
          <p:cNvPr id="13" name="object 13"/>
          <p:cNvSpPr/>
          <p:nvPr/>
        </p:nvSpPr>
        <p:spPr>
          <a:xfrm>
            <a:off x="5679579" y="1929498"/>
            <a:ext cx="187960" cy="1283335"/>
          </a:xfrm>
          <a:custGeom>
            <a:avLst/>
            <a:gdLst/>
            <a:ahLst/>
            <a:cxnLst/>
            <a:rect l="l" t="t" r="r" b="b"/>
            <a:pathLst>
              <a:path w="187960" h="1283335">
                <a:moveTo>
                  <a:pt x="143061" y="1211747"/>
                </a:moveTo>
                <a:lnTo>
                  <a:pt x="117015" y="1214936"/>
                </a:lnTo>
                <a:lnTo>
                  <a:pt x="160354" y="1282834"/>
                </a:lnTo>
                <a:lnTo>
                  <a:pt x="181587" y="1223604"/>
                </a:lnTo>
                <a:lnTo>
                  <a:pt x="144463" y="1223604"/>
                </a:lnTo>
                <a:lnTo>
                  <a:pt x="143061" y="1211747"/>
                </a:lnTo>
                <a:close/>
              </a:path>
              <a:path w="187960" h="1283335">
                <a:moveTo>
                  <a:pt x="161727" y="1209461"/>
                </a:moveTo>
                <a:lnTo>
                  <a:pt x="143061" y="1211747"/>
                </a:lnTo>
                <a:lnTo>
                  <a:pt x="144463" y="1223604"/>
                </a:lnTo>
                <a:lnTo>
                  <a:pt x="163243" y="1222159"/>
                </a:lnTo>
                <a:lnTo>
                  <a:pt x="161727" y="1209461"/>
                </a:lnTo>
                <a:close/>
              </a:path>
              <a:path w="187960" h="1283335">
                <a:moveTo>
                  <a:pt x="187802" y="1206268"/>
                </a:moveTo>
                <a:lnTo>
                  <a:pt x="161727" y="1209461"/>
                </a:lnTo>
                <a:lnTo>
                  <a:pt x="163243" y="1222159"/>
                </a:lnTo>
                <a:lnTo>
                  <a:pt x="144463" y="1223604"/>
                </a:lnTo>
                <a:lnTo>
                  <a:pt x="181587" y="1223604"/>
                </a:lnTo>
                <a:lnTo>
                  <a:pt x="187802" y="1206268"/>
                </a:lnTo>
                <a:close/>
              </a:path>
              <a:path w="187960" h="1283335">
                <a:moveTo>
                  <a:pt x="17335" y="0"/>
                </a:moveTo>
                <a:lnTo>
                  <a:pt x="0" y="1444"/>
                </a:lnTo>
                <a:lnTo>
                  <a:pt x="143061" y="1211747"/>
                </a:lnTo>
                <a:lnTo>
                  <a:pt x="161727" y="1209461"/>
                </a:lnTo>
                <a:lnTo>
                  <a:pt x="17335" y="0"/>
                </a:lnTo>
                <a:close/>
              </a:path>
            </a:pathLst>
          </a:custGeom>
          <a:solidFill>
            <a:srgbClr val="99CC99"/>
          </a:solidFill>
        </p:spPr>
        <p:txBody>
          <a:bodyPr wrap="square" lIns="0" tIns="0" rIns="0" bIns="0" rtlCol="0"/>
          <a:lstStyle/>
          <a:p/>
        </p:txBody>
      </p:sp>
      <p:sp>
        <p:nvSpPr>
          <p:cNvPr id="14" name="object 14"/>
          <p:cNvSpPr/>
          <p:nvPr/>
        </p:nvSpPr>
        <p:spPr>
          <a:xfrm>
            <a:off x="4912471" y="3756952"/>
            <a:ext cx="1196340" cy="235585"/>
          </a:xfrm>
          <a:custGeom>
            <a:avLst/>
            <a:gdLst/>
            <a:ahLst/>
            <a:cxnLst/>
            <a:rect l="l" t="t" r="r" b="b"/>
            <a:pathLst>
              <a:path w="1196339" h="235585">
                <a:moveTo>
                  <a:pt x="598078" y="208027"/>
                </a:moveTo>
                <a:lnTo>
                  <a:pt x="592299" y="209471"/>
                </a:lnTo>
                <a:lnTo>
                  <a:pt x="587965" y="212361"/>
                </a:lnTo>
                <a:lnTo>
                  <a:pt x="585076" y="216694"/>
                </a:lnTo>
                <a:lnTo>
                  <a:pt x="583631" y="222473"/>
                </a:lnTo>
                <a:lnTo>
                  <a:pt x="585076" y="226807"/>
                </a:lnTo>
                <a:lnTo>
                  <a:pt x="587965" y="231141"/>
                </a:lnTo>
                <a:lnTo>
                  <a:pt x="592299" y="234030"/>
                </a:lnTo>
                <a:lnTo>
                  <a:pt x="598078" y="235475"/>
                </a:lnTo>
                <a:lnTo>
                  <a:pt x="602412" y="234030"/>
                </a:lnTo>
                <a:lnTo>
                  <a:pt x="606745" y="231141"/>
                </a:lnTo>
                <a:lnTo>
                  <a:pt x="609635" y="226807"/>
                </a:lnTo>
                <a:lnTo>
                  <a:pt x="611079" y="222473"/>
                </a:lnTo>
                <a:lnTo>
                  <a:pt x="609635" y="216694"/>
                </a:lnTo>
                <a:lnTo>
                  <a:pt x="606745" y="212361"/>
                </a:lnTo>
                <a:lnTo>
                  <a:pt x="602412" y="209471"/>
                </a:lnTo>
                <a:lnTo>
                  <a:pt x="598078" y="208027"/>
                </a:lnTo>
                <a:close/>
              </a:path>
              <a:path w="1196339" h="235585">
                <a:moveTo>
                  <a:pt x="584787" y="203982"/>
                </a:moveTo>
                <a:lnTo>
                  <a:pt x="582538" y="204981"/>
                </a:lnTo>
                <a:lnTo>
                  <a:pt x="583631" y="222473"/>
                </a:lnTo>
                <a:lnTo>
                  <a:pt x="584787" y="203982"/>
                </a:lnTo>
                <a:close/>
              </a:path>
              <a:path w="1196339" h="235585">
                <a:moveTo>
                  <a:pt x="599522" y="199359"/>
                </a:moveTo>
                <a:lnTo>
                  <a:pt x="595188" y="199359"/>
                </a:lnTo>
                <a:lnTo>
                  <a:pt x="584787" y="203982"/>
                </a:lnTo>
                <a:lnTo>
                  <a:pt x="583631" y="222473"/>
                </a:lnTo>
                <a:lnTo>
                  <a:pt x="585076" y="216694"/>
                </a:lnTo>
                <a:lnTo>
                  <a:pt x="587965" y="212361"/>
                </a:lnTo>
                <a:lnTo>
                  <a:pt x="592299" y="209471"/>
                </a:lnTo>
                <a:lnTo>
                  <a:pt x="598078" y="208027"/>
                </a:lnTo>
                <a:lnTo>
                  <a:pt x="610176" y="208027"/>
                </a:lnTo>
                <a:lnTo>
                  <a:pt x="609924" y="203982"/>
                </a:lnTo>
                <a:lnTo>
                  <a:pt x="599522" y="199359"/>
                </a:lnTo>
                <a:close/>
              </a:path>
              <a:path w="1196339" h="235585">
                <a:moveTo>
                  <a:pt x="610176" y="208027"/>
                </a:moveTo>
                <a:lnTo>
                  <a:pt x="598078" y="208027"/>
                </a:lnTo>
                <a:lnTo>
                  <a:pt x="602412" y="209471"/>
                </a:lnTo>
                <a:lnTo>
                  <a:pt x="606745" y="212361"/>
                </a:lnTo>
                <a:lnTo>
                  <a:pt x="609635" y="216694"/>
                </a:lnTo>
                <a:lnTo>
                  <a:pt x="611079" y="222473"/>
                </a:lnTo>
                <a:lnTo>
                  <a:pt x="610176" y="208027"/>
                </a:lnTo>
                <a:close/>
              </a:path>
              <a:path w="1196339" h="235585">
                <a:moveTo>
                  <a:pt x="609924" y="203982"/>
                </a:moveTo>
                <a:lnTo>
                  <a:pt x="611079" y="222473"/>
                </a:lnTo>
                <a:lnTo>
                  <a:pt x="612173" y="204981"/>
                </a:lnTo>
                <a:lnTo>
                  <a:pt x="609924" y="203982"/>
                </a:lnTo>
                <a:close/>
              </a:path>
              <a:path w="1196339" h="235585">
                <a:moveTo>
                  <a:pt x="568197" y="165676"/>
                </a:moveTo>
                <a:lnTo>
                  <a:pt x="576408" y="183468"/>
                </a:lnTo>
                <a:lnTo>
                  <a:pt x="582187" y="205137"/>
                </a:lnTo>
                <a:lnTo>
                  <a:pt x="582187" y="199359"/>
                </a:lnTo>
                <a:lnTo>
                  <a:pt x="585076" y="199359"/>
                </a:lnTo>
                <a:lnTo>
                  <a:pt x="586521" y="195025"/>
                </a:lnTo>
                <a:lnTo>
                  <a:pt x="592299" y="173355"/>
                </a:lnTo>
                <a:lnTo>
                  <a:pt x="594299" y="169022"/>
                </a:lnTo>
                <a:lnTo>
                  <a:pt x="570630" y="169022"/>
                </a:lnTo>
                <a:lnTo>
                  <a:pt x="568197" y="165676"/>
                </a:lnTo>
                <a:close/>
              </a:path>
              <a:path w="1196339" h="235585">
                <a:moveTo>
                  <a:pt x="582187" y="199359"/>
                </a:moveTo>
                <a:lnTo>
                  <a:pt x="582187" y="205137"/>
                </a:lnTo>
                <a:lnTo>
                  <a:pt x="582538" y="204981"/>
                </a:lnTo>
                <a:lnTo>
                  <a:pt x="582187" y="199359"/>
                </a:lnTo>
                <a:close/>
              </a:path>
              <a:path w="1196339" h="235585">
                <a:moveTo>
                  <a:pt x="612524" y="199359"/>
                </a:moveTo>
                <a:lnTo>
                  <a:pt x="612173" y="204981"/>
                </a:lnTo>
                <a:lnTo>
                  <a:pt x="612524" y="205137"/>
                </a:lnTo>
                <a:lnTo>
                  <a:pt x="612524" y="199359"/>
                </a:lnTo>
                <a:close/>
              </a:path>
              <a:path w="1196339" h="235585">
                <a:moveTo>
                  <a:pt x="614065" y="199359"/>
                </a:moveTo>
                <a:lnTo>
                  <a:pt x="612524" y="199359"/>
                </a:lnTo>
                <a:lnTo>
                  <a:pt x="612524" y="205137"/>
                </a:lnTo>
                <a:lnTo>
                  <a:pt x="614065" y="199359"/>
                </a:lnTo>
                <a:close/>
              </a:path>
              <a:path w="1196339" h="235585">
                <a:moveTo>
                  <a:pt x="585076" y="199359"/>
                </a:moveTo>
                <a:lnTo>
                  <a:pt x="582187" y="199359"/>
                </a:lnTo>
                <a:lnTo>
                  <a:pt x="582538" y="204981"/>
                </a:lnTo>
                <a:lnTo>
                  <a:pt x="584787" y="203982"/>
                </a:lnTo>
                <a:lnTo>
                  <a:pt x="585076" y="199359"/>
                </a:lnTo>
                <a:close/>
              </a:path>
              <a:path w="1196339" h="235585">
                <a:moveTo>
                  <a:pt x="1103699" y="93901"/>
                </a:moveTo>
                <a:lnTo>
                  <a:pt x="1084919" y="96790"/>
                </a:lnTo>
                <a:lnTo>
                  <a:pt x="696313" y="96790"/>
                </a:lnTo>
                <a:lnTo>
                  <a:pt x="676088" y="99679"/>
                </a:lnTo>
                <a:lnTo>
                  <a:pt x="670309" y="99679"/>
                </a:lnTo>
                <a:lnTo>
                  <a:pt x="651529" y="106902"/>
                </a:lnTo>
                <a:lnTo>
                  <a:pt x="635638" y="117015"/>
                </a:lnTo>
                <a:lnTo>
                  <a:pt x="631304" y="119904"/>
                </a:lnTo>
                <a:lnTo>
                  <a:pt x="616858" y="134350"/>
                </a:lnTo>
                <a:lnTo>
                  <a:pt x="605301" y="150241"/>
                </a:lnTo>
                <a:lnTo>
                  <a:pt x="600967" y="154575"/>
                </a:lnTo>
                <a:lnTo>
                  <a:pt x="597355" y="162400"/>
                </a:lnTo>
                <a:lnTo>
                  <a:pt x="602412" y="173355"/>
                </a:lnTo>
                <a:lnTo>
                  <a:pt x="608190" y="195025"/>
                </a:lnTo>
                <a:lnTo>
                  <a:pt x="609635" y="199359"/>
                </a:lnTo>
                <a:lnTo>
                  <a:pt x="609924" y="203982"/>
                </a:lnTo>
                <a:lnTo>
                  <a:pt x="612173" y="204981"/>
                </a:lnTo>
                <a:lnTo>
                  <a:pt x="612524" y="199359"/>
                </a:lnTo>
                <a:lnTo>
                  <a:pt x="614065" y="199359"/>
                </a:lnTo>
                <a:lnTo>
                  <a:pt x="618302" y="183468"/>
                </a:lnTo>
                <a:lnTo>
                  <a:pt x="624970" y="169022"/>
                </a:lnTo>
                <a:lnTo>
                  <a:pt x="624081" y="169022"/>
                </a:lnTo>
                <a:lnTo>
                  <a:pt x="613969" y="160354"/>
                </a:lnTo>
                <a:lnTo>
                  <a:pt x="630385" y="160354"/>
                </a:lnTo>
                <a:lnTo>
                  <a:pt x="635638" y="153131"/>
                </a:lnTo>
                <a:lnTo>
                  <a:pt x="645751" y="143018"/>
                </a:lnTo>
                <a:lnTo>
                  <a:pt x="639972" y="130016"/>
                </a:lnTo>
                <a:lnTo>
                  <a:pt x="669154" y="130016"/>
                </a:lnTo>
                <a:lnTo>
                  <a:pt x="676666" y="127127"/>
                </a:lnTo>
                <a:lnTo>
                  <a:pt x="676088" y="127127"/>
                </a:lnTo>
                <a:lnTo>
                  <a:pt x="676088" y="112681"/>
                </a:lnTo>
                <a:lnTo>
                  <a:pt x="1131766" y="112681"/>
                </a:lnTo>
                <a:lnTo>
                  <a:pt x="1139196" y="108347"/>
                </a:lnTo>
                <a:lnTo>
                  <a:pt x="1103699" y="108347"/>
                </a:lnTo>
                <a:lnTo>
                  <a:pt x="1099365" y="95345"/>
                </a:lnTo>
                <a:lnTo>
                  <a:pt x="1103699" y="93901"/>
                </a:lnTo>
                <a:close/>
              </a:path>
              <a:path w="1196339" h="235585">
                <a:moveTo>
                  <a:pt x="597355" y="162400"/>
                </a:moveTo>
                <a:lnTo>
                  <a:pt x="592299" y="173355"/>
                </a:lnTo>
                <a:lnTo>
                  <a:pt x="586521" y="195025"/>
                </a:lnTo>
                <a:lnTo>
                  <a:pt x="585076" y="199359"/>
                </a:lnTo>
                <a:lnTo>
                  <a:pt x="584787" y="203982"/>
                </a:lnTo>
                <a:lnTo>
                  <a:pt x="595188" y="199359"/>
                </a:lnTo>
                <a:lnTo>
                  <a:pt x="609635" y="199359"/>
                </a:lnTo>
                <a:lnTo>
                  <a:pt x="608190" y="195025"/>
                </a:lnTo>
                <a:lnTo>
                  <a:pt x="602412" y="173355"/>
                </a:lnTo>
                <a:lnTo>
                  <a:pt x="597355" y="162400"/>
                </a:lnTo>
                <a:close/>
              </a:path>
              <a:path w="1196339" h="235585">
                <a:moveTo>
                  <a:pt x="609635" y="199359"/>
                </a:moveTo>
                <a:lnTo>
                  <a:pt x="599522" y="199359"/>
                </a:lnTo>
                <a:lnTo>
                  <a:pt x="609924" y="203982"/>
                </a:lnTo>
                <a:lnTo>
                  <a:pt x="609635" y="199359"/>
                </a:lnTo>
                <a:close/>
              </a:path>
              <a:path w="1196339" h="235585">
                <a:moveTo>
                  <a:pt x="567740" y="164688"/>
                </a:moveTo>
                <a:lnTo>
                  <a:pt x="568197" y="165676"/>
                </a:lnTo>
                <a:lnTo>
                  <a:pt x="570630" y="169022"/>
                </a:lnTo>
                <a:lnTo>
                  <a:pt x="567740" y="164688"/>
                </a:lnTo>
                <a:close/>
              </a:path>
              <a:path w="1196339" h="235585">
                <a:moveTo>
                  <a:pt x="580742" y="160354"/>
                </a:moveTo>
                <a:lnTo>
                  <a:pt x="567740" y="164688"/>
                </a:lnTo>
                <a:lnTo>
                  <a:pt x="570630" y="169022"/>
                </a:lnTo>
                <a:lnTo>
                  <a:pt x="580742" y="160354"/>
                </a:lnTo>
                <a:close/>
              </a:path>
              <a:path w="1196339" h="235585">
                <a:moveTo>
                  <a:pt x="596411" y="160354"/>
                </a:moveTo>
                <a:lnTo>
                  <a:pt x="580742" y="160354"/>
                </a:lnTo>
                <a:lnTo>
                  <a:pt x="570630" y="169022"/>
                </a:lnTo>
                <a:lnTo>
                  <a:pt x="594299" y="169022"/>
                </a:lnTo>
                <a:lnTo>
                  <a:pt x="597355" y="162400"/>
                </a:lnTo>
                <a:lnTo>
                  <a:pt x="596411" y="160354"/>
                </a:lnTo>
                <a:close/>
              </a:path>
              <a:path w="1196339" h="235585">
                <a:moveTo>
                  <a:pt x="613969" y="160354"/>
                </a:moveTo>
                <a:lnTo>
                  <a:pt x="624081" y="169022"/>
                </a:lnTo>
                <a:lnTo>
                  <a:pt x="626970" y="164688"/>
                </a:lnTo>
                <a:lnTo>
                  <a:pt x="613969" y="160354"/>
                </a:lnTo>
                <a:close/>
              </a:path>
              <a:path w="1196339" h="235585">
                <a:moveTo>
                  <a:pt x="626970" y="164688"/>
                </a:moveTo>
                <a:lnTo>
                  <a:pt x="624081" y="169022"/>
                </a:lnTo>
                <a:lnTo>
                  <a:pt x="626514" y="165676"/>
                </a:lnTo>
                <a:lnTo>
                  <a:pt x="626970" y="164688"/>
                </a:lnTo>
                <a:close/>
              </a:path>
              <a:path w="1196339" h="235585">
                <a:moveTo>
                  <a:pt x="626514" y="165676"/>
                </a:moveTo>
                <a:lnTo>
                  <a:pt x="624081" y="169022"/>
                </a:lnTo>
                <a:lnTo>
                  <a:pt x="624970" y="169022"/>
                </a:lnTo>
                <a:lnTo>
                  <a:pt x="626514" y="165676"/>
                </a:lnTo>
                <a:close/>
              </a:path>
              <a:path w="1196339" h="235585">
                <a:moveTo>
                  <a:pt x="574963" y="130016"/>
                </a:moveTo>
                <a:lnTo>
                  <a:pt x="554739" y="130016"/>
                </a:lnTo>
                <a:lnTo>
                  <a:pt x="548960" y="143018"/>
                </a:lnTo>
                <a:lnTo>
                  <a:pt x="559073" y="153131"/>
                </a:lnTo>
                <a:lnTo>
                  <a:pt x="568197" y="165676"/>
                </a:lnTo>
                <a:lnTo>
                  <a:pt x="567740" y="164688"/>
                </a:lnTo>
                <a:lnTo>
                  <a:pt x="580742" y="160354"/>
                </a:lnTo>
                <a:lnTo>
                  <a:pt x="596411" y="160354"/>
                </a:lnTo>
                <a:lnTo>
                  <a:pt x="593744" y="154575"/>
                </a:lnTo>
                <a:lnTo>
                  <a:pt x="590854" y="150241"/>
                </a:lnTo>
                <a:lnTo>
                  <a:pt x="579297" y="134350"/>
                </a:lnTo>
                <a:lnTo>
                  <a:pt x="574963" y="130016"/>
                </a:lnTo>
                <a:close/>
              </a:path>
              <a:path w="1196339" h="235585">
                <a:moveTo>
                  <a:pt x="630385" y="160354"/>
                </a:moveTo>
                <a:lnTo>
                  <a:pt x="613969" y="160354"/>
                </a:lnTo>
                <a:lnTo>
                  <a:pt x="626970" y="164688"/>
                </a:lnTo>
                <a:lnTo>
                  <a:pt x="626514" y="165676"/>
                </a:lnTo>
                <a:lnTo>
                  <a:pt x="630385" y="160354"/>
                </a:lnTo>
                <a:close/>
              </a:path>
              <a:path w="1196339" h="235585">
                <a:moveTo>
                  <a:pt x="518693" y="126916"/>
                </a:moveTo>
                <a:lnTo>
                  <a:pt x="533069" y="132906"/>
                </a:lnTo>
                <a:lnTo>
                  <a:pt x="548960" y="143018"/>
                </a:lnTo>
                <a:lnTo>
                  <a:pt x="544626" y="138684"/>
                </a:lnTo>
                <a:lnTo>
                  <a:pt x="554739" y="130016"/>
                </a:lnTo>
                <a:lnTo>
                  <a:pt x="574963" y="130016"/>
                </a:lnTo>
                <a:lnTo>
                  <a:pt x="572074" y="127127"/>
                </a:lnTo>
                <a:lnTo>
                  <a:pt x="520067" y="127127"/>
                </a:lnTo>
                <a:lnTo>
                  <a:pt x="518693" y="126916"/>
                </a:lnTo>
                <a:close/>
              </a:path>
              <a:path w="1196339" h="235585">
                <a:moveTo>
                  <a:pt x="554739" y="130016"/>
                </a:moveTo>
                <a:lnTo>
                  <a:pt x="544626" y="138684"/>
                </a:lnTo>
                <a:lnTo>
                  <a:pt x="548960" y="143018"/>
                </a:lnTo>
                <a:lnTo>
                  <a:pt x="554739" y="130016"/>
                </a:lnTo>
                <a:close/>
              </a:path>
              <a:path w="1196339" h="235585">
                <a:moveTo>
                  <a:pt x="639972" y="130016"/>
                </a:moveTo>
                <a:lnTo>
                  <a:pt x="645751" y="143018"/>
                </a:lnTo>
                <a:lnTo>
                  <a:pt x="650084" y="138684"/>
                </a:lnTo>
                <a:lnTo>
                  <a:pt x="639972" y="130016"/>
                </a:lnTo>
                <a:close/>
              </a:path>
              <a:path w="1196339" h="235585">
                <a:moveTo>
                  <a:pt x="669154" y="130016"/>
                </a:moveTo>
                <a:lnTo>
                  <a:pt x="639972" y="130016"/>
                </a:lnTo>
                <a:lnTo>
                  <a:pt x="650084" y="138684"/>
                </a:lnTo>
                <a:lnTo>
                  <a:pt x="645751" y="143018"/>
                </a:lnTo>
                <a:lnTo>
                  <a:pt x="661641" y="132906"/>
                </a:lnTo>
                <a:lnTo>
                  <a:pt x="669154" y="130016"/>
                </a:lnTo>
                <a:close/>
              </a:path>
              <a:path w="1196339" h="235585">
                <a:moveTo>
                  <a:pt x="515734" y="125683"/>
                </a:moveTo>
                <a:lnTo>
                  <a:pt x="518693" y="126916"/>
                </a:lnTo>
                <a:lnTo>
                  <a:pt x="520067" y="127127"/>
                </a:lnTo>
                <a:lnTo>
                  <a:pt x="515734" y="125683"/>
                </a:lnTo>
                <a:close/>
              </a:path>
              <a:path w="1196339" h="235585">
                <a:moveTo>
                  <a:pt x="520067" y="112681"/>
                </a:moveTo>
                <a:lnTo>
                  <a:pt x="515734" y="125683"/>
                </a:lnTo>
                <a:lnTo>
                  <a:pt x="520067" y="127127"/>
                </a:lnTo>
                <a:lnTo>
                  <a:pt x="520067" y="112681"/>
                </a:lnTo>
                <a:close/>
              </a:path>
              <a:path w="1196339" h="235585">
                <a:moveTo>
                  <a:pt x="552262" y="112681"/>
                </a:moveTo>
                <a:lnTo>
                  <a:pt x="520067" y="112681"/>
                </a:lnTo>
                <a:lnTo>
                  <a:pt x="520067" y="127127"/>
                </a:lnTo>
                <a:lnTo>
                  <a:pt x="572074" y="127127"/>
                </a:lnTo>
                <a:lnTo>
                  <a:pt x="564851" y="119904"/>
                </a:lnTo>
                <a:lnTo>
                  <a:pt x="559073" y="117015"/>
                </a:lnTo>
                <a:lnTo>
                  <a:pt x="552262" y="112681"/>
                </a:lnTo>
                <a:close/>
              </a:path>
              <a:path w="1196339" h="235585">
                <a:moveTo>
                  <a:pt x="676088" y="112681"/>
                </a:moveTo>
                <a:lnTo>
                  <a:pt x="676088" y="127127"/>
                </a:lnTo>
                <a:lnTo>
                  <a:pt x="680422" y="125683"/>
                </a:lnTo>
                <a:lnTo>
                  <a:pt x="676088" y="112681"/>
                </a:lnTo>
                <a:close/>
              </a:path>
              <a:path w="1196339" h="235585">
                <a:moveTo>
                  <a:pt x="680422" y="125683"/>
                </a:moveTo>
                <a:lnTo>
                  <a:pt x="676088" y="127127"/>
                </a:lnTo>
                <a:lnTo>
                  <a:pt x="677007" y="126996"/>
                </a:lnTo>
                <a:lnTo>
                  <a:pt x="680422" y="125683"/>
                </a:lnTo>
                <a:close/>
              </a:path>
              <a:path w="1196339" h="235585">
                <a:moveTo>
                  <a:pt x="677007" y="126996"/>
                </a:moveTo>
                <a:lnTo>
                  <a:pt x="676088" y="127127"/>
                </a:lnTo>
                <a:lnTo>
                  <a:pt x="676666" y="127127"/>
                </a:lnTo>
                <a:lnTo>
                  <a:pt x="677007" y="126996"/>
                </a:lnTo>
                <a:close/>
              </a:path>
              <a:path w="1196339" h="235585">
                <a:moveTo>
                  <a:pt x="1131766" y="112681"/>
                </a:moveTo>
                <a:lnTo>
                  <a:pt x="676088" y="112681"/>
                </a:lnTo>
                <a:lnTo>
                  <a:pt x="680422" y="125683"/>
                </a:lnTo>
                <a:lnTo>
                  <a:pt x="677007" y="126996"/>
                </a:lnTo>
                <a:lnTo>
                  <a:pt x="696313" y="124238"/>
                </a:lnTo>
                <a:lnTo>
                  <a:pt x="1084919" y="124238"/>
                </a:lnTo>
                <a:lnTo>
                  <a:pt x="1103699" y="121349"/>
                </a:lnTo>
                <a:lnTo>
                  <a:pt x="1109478" y="121349"/>
                </a:lnTo>
                <a:lnTo>
                  <a:pt x="1126813" y="115570"/>
                </a:lnTo>
                <a:lnTo>
                  <a:pt x="1131766" y="112681"/>
                </a:lnTo>
                <a:close/>
              </a:path>
              <a:path w="1196339" h="235585">
                <a:moveTo>
                  <a:pt x="27448" y="0"/>
                </a:moveTo>
                <a:lnTo>
                  <a:pt x="0" y="0"/>
                </a:lnTo>
                <a:lnTo>
                  <a:pt x="1444" y="21669"/>
                </a:lnTo>
                <a:lnTo>
                  <a:pt x="17335" y="66453"/>
                </a:lnTo>
                <a:lnTo>
                  <a:pt x="46228" y="101124"/>
                </a:lnTo>
                <a:lnTo>
                  <a:pt x="86677" y="121349"/>
                </a:lnTo>
                <a:lnTo>
                  <a:pt x="91011" y="121349"/>
                </a:lnTo>
                <a:lnTo>
                  <a:pt x="111236" y="124238"/>
                </a:lnTo>
                <a:lnTo>
                  <a:pt x="501287" y="124238"/>
                </a:lnTo>
                <a:lnTo>
                  <a:pt x="518693" y="126916"/>
                </a:lnTo>
                <a:lnTo>
                  <a:pt x="515734" y="125683"/>
                </a:lnTo>
                <a:lnTo>
                  <a:pt x="520067" y="112681"/>
                </a:lnTo>
                <a:lnTo>
                  <a:pt x="552262" y="112681"/>
                </a:lnTo>
                <a:lnTo>
                  <a:pt x="545452" y="108347"/>
                </a:lnTo>
                <a:lnTo>
                  <a:pt x="91011" y="108347"/>
                </a:lnTo>
                <a:lnTo>
                  <a:pt x="91011" y="93901"/>
                </a:lnTo>
                <a:lnTo>
                  <a:pt x="92095" y="93901"/>
                </a:lnTo>
                <a:lnTo>
                  <a:pt x="87400" y="92456"/>
                </a:lnTo>
                <a:lnTo>
                  <a:pt x="56340" y="92456"/>
                </a:lnTo>
                <a:lnTo>
                  <a:pt x="62119" y="79454"/>
                </a:lnTo>
                <a:lnTo>
                  <a:pt x="63242" y="79454"/>
                </a:lnTo>
                <a:lnTo>
                  <a:pt x="52006" y="69342"/>
                </a:lnTo>
                <a:lnTo>
                  <a:pt x="47191" y="62119"/>
                </a:lnTo>
                <a:lnTo>
                  <a:pt x="30337" y="62119"/>
                </a:lnTo>
                <a:lnTo>
                  <a:pt x="40449" y="52006"/>
                </a:lnTo>
                <a:lnTo>
                  <a:pt x="41338" y="52006"/>
                </a:lnTo>
                <a:lnTo>
                  <a:pt x="34671" y="37560"/>
                </a:lnTo>
                <a:lnTo>
                  <a:pt x="30130" y="21669"/>
                </a:lnTo>
                <a:lnTo>
                  <a:pt x="15890" y="21669"/>
                </a:lnTo>
                <a:lnTo>
                  <a:pt x="28610" y="17429"/>
                </a:lnTo>
                <a:lnTo>
                  <a:pt x="27448" y="0"/>
                </a:lnTo>
                <a:close/>
              </a:path>
              <a:path w="1196339" h="235585">
                <a:moveTo>
                  <a:pt x="91011" y="93901"/>
                </a:moveTo>
                <a:lnTo>
                  <a:pt x="91011" y="108347"/>
                </a:lnTo>
                <a:lnTo>
                  <a:pt x="96790" y="95345"/>
                </a:lnTo>
                <a:lnTo>
                  <a:pt x="91011" y="93901"/>
                </a:lnTo>
                <a:close/>
              </a:path>
              <a:path w="1196339" h="235585">
                <a:moveTo>
                  <a:pt x="93034" y="94190"/>
                </a:moveTo>
                <a:lnTo>
                  <a:pt x="96790" y="95345"/>
                </a:lnTo>
                <a:lnTo>
                  <a:pt x="91011" y="108347"/>
                </a:lnTo>
                <a:lnTo>
                  <a:pt x="545452" y="108347"/>
                </a:lnTo>
                <a:lnTo>
                  <a:pt x="543182" y="106902"/>
                </a:lnTo>
                <a:lnTo>
                  <a:pt x="525846" y="99679"/>
                </a:lnTo>
                <a:lnTo>
                  <a:pt x="520067" y="99679"/>
                </a:lnTo>
                <a:lnTo>
                  <a:pt x="501287" y="96790"/>
                </a:lnTo>
                <a:lnTo>
                  <a:pt x="111236" y="96790"/>
                </a:lnTo>
                <a:lnTo>
                  <a:pt x="93034" y="94190"/>
                </a:lnTo>
                <a:close/>
              </a:path>
              <a:path w="1196339" h="235585">
                <a:moveTo>
                  <a:pt x="1103699" y="93901"/>
                </a:moveTo>
                <a:lnTo>
                  <a:pt x="1099365" y="95345"/>
                </a:lnTo>
                <a:lnTo>
                  <a:pt x="1103699" y="108347"/>
                </a:lnTo>
                <a:lnTo>
                  <a:pt x="1103699" y="93901"/>
                </a:lnTo>
                <a:close/>
              </a:path>
              <a:path w="1196339" h="235585">
                <a:moveTo>
                  <a:pt x="1130843" y="81317"/>
                </a:moveTo>
                <a:lnTo>
                  <a:pt x="1116701" y="89567"/>
                </a:lnTo>
                <a:lnTo>
                  <a:pt x="1103699" y="93901"/>
                </a:lnTo>
                <a:lnTo>
                  <a:pt x="1103699" y="108347"/>
                </a:lnTo>
                <a:lnTo>
                  <a:pt x="1139196" y="108347"/>
                </a:lnTo>
                <a:lnTo>
                  <a:pt x="1144149" y="105458"/>
                </a:lnTo>
                <a:lnTo>
                  <a:pt x="1148483" y="101124"/>
                </a:lnTo>
                <a:lnTo>
                  <a:pt x="1158114" y="92456"/>
                </a:lnTo>
                <a:lnTo>
                  <a:pt x="1138370" y="92456"/>
                </a:lnTo>
                <a:lnTo>
                  <a:pt x="1129703" y="82344"/>
                </a:lnTo>
                <a:lnTo>
                  <a:pt x="1130843" y="81317"/>
                </a:lnTo>
                <a:close/>
              </a:path>
              <a:path w="1196339" h="235585">
                <a:moveTo>
                  <a:pt x="91011" y="93901"/>
                </a:moveTo>
                <a:lnTo>
                  <a:pt x="96790" y="95345"/>
                </a:lnTo>
                <a:lnTo>
                  <a:pt x="93034" y="94190"/>
                </a:lnTo>
                <a:lnTo>
                  <a:pt x="91011" y="93901"/>
                </a:lnTo>
                <a:close/>
              </a:path>
              <a:path w="1196339" h="235585">
                <a:moveTo>
                  <a:pt x="92095" y="93901"/>
                </a:moveTo>
                <a:lnTo>
                  <a:pt x="91011" y="93901"/>
                </a:lnTo>
                <a:lnTo>
                  <a:pt x="93034" y="94190"/>
                </a:lnTo>
                <a:lnTo>
                  <a:pt x="92095" y="93901"/>
                </a:lnTo>
                <a:close/>
              </a:path>
              <a:path w="1196339" h="235585">
                <a:moveTo>
                  <a:pt x="62119" y="79454"/>
                </a:moveTo>
                <a:lnTo>
                  <a:pt x="56340" y="92456"/>
                </a:lnTo>
                <a:lnTo>
                  <a:pt x="66453" y="82344"/>
                </a:lnTo>
                <a:lnTo>
                  <a:pt x="62119" y="79454"/>
                </a:lnTo>
                <a:close/>
              </a:path>
              <a:path w="1196339" h="235585">
                <a:moveTo>
                  <a:pt x="65954" y="81895"/>
                </a:moveTo>
                <a:lnTo>
                  <a:pt x="66453" y="82344"/>
                </a:lnTo>
                <a:lnTo>
                  <a:pt x="56340" y="92456"/>
                </a:lnTo>
                <a:lnTo>
                  <a:pt x="87400" y="92456"/>
                </a:lnTo>
                <a:lnTo>
                  <a:pt x="78010" y="89567"/>
                </a:lnTo>
                <a:lnTo>
                  <a:pt x="65954" y="81895"/>
                </a:lnTo>
                <a:close/>
              </a:path>
              <a:path w="1196339" h="235585">
                <a:moveTo>
                  <a:pt x="1134036" y="79454"/>
                </a:moveTo>
                <a:lnTo>
                  <a:pt x="1129703" y="82344"/>
                </a:lnTo>
                <a:lnTo>
                  <a:pt x="1138370" y="92456"/>
                </a:lnTo>
                <a:lnTo>
                  <a:pt x="1134036" y="79454"/>
                </a:lnTo>
                <a:close/>
              </a:path>
              <a:path w="1196339" h="235585">
                <a:moveTo>
                  <a:pt x="1168708" y="79454"/>
                </a:moveTo>
                <a:lnTo>
                  <a:pt x="1134036" y="79454"/>
                </a:lnTo>
                <a:lnTo>
                  <a:pt x="1138370" y="92456"/>
                </a:lnTo>
                <a:lnTo>
                  <a:pt x="1158114" y="92456"/>
                </a:lnTo>
                <a:lnTo>
                  <a:pt x="1162929" y="88122"/>
                </a:lnTo>
                <a:lnTo>
                  <a:pt x="1168708" y="79454"/>
                </a:lnTo>
                <a:close/>
              </a:path>
              <a:path w="1196339" h="235585">
                <a:moveTo>
                  <a:pt x="62119" y="79454"/>
                </a:moveTo>
                <a:lnTo>
                  <a:pt x="66453" y="82344"/>
                </a:lnTo>
                <a:lnTo>
                  <a:pt x="65954" y="81895"/>
                </a:lnTo>
                <a:lnTo>
                  <a:pt x="62119" y="79454"/>
                </a:lnTo>
                <a:close/>
              </a:path>
              <a:path w="1196339" h="235585">
                <a:moveTo>
                  <a:pt x="1134036" y="79454"/>
                </a:moveTo>
                <a:lnTo>
                  <a:pt x="1130843" y="81317"/>
                </a:lnTo>
                <a:lnTo>
                  <a:pt x="1129703" y="82344"/>
                </a:lnTo>
                <a:lnTo>
                  <a:pt x="1134036" y="79454"/>
                </a:lnTo>
                <a:close/>
              </a:path>
              <a:path w="1196339" h="235585">
                <a:moveTo>
                  <a:pt x="63242" y="79454"/>
                </a:moveTo>
                <a:lnTo>
                  <a:pt x="62119" y="79454"/>
                </a:lnTo>
                <a:lnTo>
                  <a:pt x="65954" y="81895"/>
                </a:lnTo>
                <a:lnTo>
                  <a:pt x="63242" y="79454"/>
                </a:lnTo>
                <a:close/>
              </a:path>
              <a:path w="1196339" h="235585">
                <a:moveTo>
                  <a:pt x="1152817" y="56340"/>
                </a:moveTo>
                <a:lnTo>
                  <a:pt x="1144149" y="69342"/>
                </a:lnTo>
                <a:lnTo>
                  <a:pt x="1130843" y="81317"/>
                </a:lnTo>
                <a:lnTo>
                  <a:pt x="1134036" y="79454"/>
                </a:lnTo>
                <a:lnTo>
                  <a:pt x="1168708" y="79454"/>
                </a:lnTo>
                <a:lnTo>
                  <a:pt x="1174486" y="70787"/>
                </a:lnTo>
                <a:lnTo>
                  <a:pt x="1178820" y="66453"/>
                </a:lnTo>
                <a:lnTo>
                  <a:pt x="1180820" y="62119"/>
                </a:lnTo>
                <a:lnTo>
                  <a:pt x="1165818" y="62119"/>
                </a:lnTo>
                <a:lnTo>
                  <a:pt x="1152817" y="56340"/>
                </a:lnTo>
                <a:close/>
              </a:path>
              <a:path w="1196339" h="235585">
                <a:moveTo>
                  <a:pt x="40449" y="52006"/>
                </a:moveTo>
                <a:lnTo>
                  <a:pt x="30337" y="62119"/>
                </a:lnTo>
                <a:lnTo>
                  <a:pt x="43338" y="56340"/>
                </a:lnTo>
                <a:lnTo>
                  <a:pt x="40449" y="52006"/>
                </a:lnTo>
                <a:close/>
              </a:path>
              <a:path w="1196339" h="235585">
                <a:moveTo>
                  <a:pt x="43338" y="56340"/>
                </a:moveTo>
                <a:lnTo>
                  <a:pt x="30337" y="62119"/>
                </a:lnTo>
                <a:lnTo>
                  <a:pt x="47191" y="62119"/>
                </a:lnTo>
                <a:lnTo>
                  <a:pt x="43338" y="56340"/>
                </a:lnTo>
                <a:close/>
              </a:path>
              <a:path w="1196339" h="235585">
                <a:moveTo>
                  <a:pt x="1155706" y="52006"/>
                </a:moveTo>
                <a:lnTo>
                  <a:pt x="1152817" y="56340"/>
                </a:lnTo>
                <a:lnTo>
                  <a:pt x="1165818" y="62119"/>
                </a:lnTo>
                <a:lnTo>
                  <a:pt x="1155706" y="52006"/>
                </a:lnTo>
                <a:close/>
              </a:path>
              <a:path w="1196339" h="235585">
                <a:moveTo>
                  <a:pt x="1185488" y="52006"/>
                </a:moveTo>
                <a:lnTo>
                  <a:pt x="1155706" y="52006"/>
                </a:lnTo>
                <a:lnTo>
                  <a:pt x="1165818" y="62119"/>
                </a:lnTo>
                <a:lnTo>
                  <a:pt x="1180820" y="62119"/>
                </a:lnTo>
                <a:lnTo>
                  <a:pt x="1185488" y="52006"/>
                </a:lnTo>
                <a:close/>
              </a:path>
              <a:path w="1196339" h="235585">
                <a:moveTo>
                  <a:pt x="41338" y="52006"/>
                </a:moveTo>
                <a:lnTo>
                  <a:pt x="40449" y="52006"/>
                </a:lnTo>
                <a:lnTo>
                  <a:pt x="43338" y="56340"/>
                </a:lnTo>
                <a:lnTo>
                  <a:pt x="41338" y="52006"/>
                </a:lnTo>
                <a:close/>
              </a:path>
              <a:path w="1196339" h="235585">
                <a:moveTo>
                  <a:pt x="1167263" y="17335"/>
                </a:moveTo>
                <a:lnTo>
                  <a:pt x="1161485" y="37560"/>
                </a:lnTo>
                <a:lnTo>
                  <a:pt x="1152817" y="56340"/>
                </a:lnTo>
                <a:lnTo>
                  <a:pt x="1155706" y="52006"/>
                </a:lnTo>
                <a:lnTo>
                  <a:pt x="1185488" y="52006"/>
                </a:lnTo>
                <a:lnTo>
                  <a:pt x="1187488" y="47672"/>
                </a:lnTo>
                <a:lnTo>
                  <a:pt x="1193266" y="27448"/>
                </a:lnTo>
                <a:lnTo>
                  <a:pt x="1194711" y="21669"/>
                </a:lnTo>
                <a:lnTo>
                  <a:pt x="1167263" y="21669"/>
                </a:lnTo>
                <a:lnTo>
                  <a:pt x="1167263" y="17335"/>
                </a:lnTo>
                <a:close/>
              </a:path>
              <a:path w="1196339" h="235585">
                <a:moveTo>
                  <a:pt x="28610" y="17429"/>
                </a:moveTo>
                <a:lnTo>
                  <a:pt x="15890" y="21669"/>
                </a:lnTo>
                <a:lnTo>
                  <a:pt x="28892" y="21669"/>
                </a:lnTo>
                <a:lnTo>
                  <a:pt x="28610" y="17429"/>
                </a:lnTo>
                <a:close/>
              </a:path>
              <a:path w="1196339" h="235585">
                <a:moveTo>
                  <a:pt x="28892" y="17335"/>
                </a:moveTo>
                <a:lnTo>
                  <a:pt x="28610" y="17429"/>
                </a:lnTo>
                <a:lnTo>
                  <a:pt x="28892" y="21669"/>
                </a:lnTo>
                <a:lnTo>
                  <a:pt x="28892" y="17335"/>
                </a:lnTo>
                <a:close/>
              </a:path>
              <a:path w="1196339" h="235585">
                <a:moveTo>
                  <a:pt x="28892" y="17335"/>
                </a:moveTo>
                <a:lnTo>
                  <a:pt x="28892" y="21669"/>
                </a:lnTo>
                <a:lnTo>
                  <a:pt x="30130" y="21669"/>
                </a:lnTo>
                <a:lnTo>
                  <a:pt x="28892" y="17335"/>
                </a:lnTo>
                <a:close/>
              </a:path>
              <a:path w="1196339" h="235585">
                <a:moveTo>
                  <a:pt x="1167263" y="17335"/>
                </a:moveTo>
                <a:lnTo>
                  <a:pt x="1167263" y="21669"/>
                </a:lnTo>
                <a:lnTo>
                  <a:pt x="1167546" y="17429"/>
                </a:lnTo>
                <a:lnTo>
                  <a:pt x="1167263" y="17335"/>
                </a:lnTo>
                <a:close/>
              </a:path>
              <a:path w="1196339" h="235585">
                <a:moveTo>
                  <a:pt x="1167546" y="17429"/>
                </a:moveTo>
                <a:lnTo>
                  <a:pt x="1167263" y="21669"/>
                </a:lnTo>
                <a:lnTo>
                  <a:pt x="1180265" y="21669"/>
                </a:lnTo>
                <a:lnTo>
                  <a:pt x="1167546" y="17429"/>
                </a:lnTo>
                <a:close/>
              </a:path>
              <a:path w="1196339" h="235585">
                <a:moveTo>
                  <a:pt x="1196156" y="0"/>
                </a:moveTo>
                <a:lnTo>
                  <a:pt x="1168708" y="0"/>
                </a:lnTo>
                <a:lnTo>
                  <a:pt x="1167546" y="17429"/>
                </a:lnTo>
                <a:lnTo>
                  <a:pt x="1180265" y="21669"/>
                </a:lnTo>
                <a:lnTo>
                  <a:pt x="1194711" y="21669"/>
                </a:lnTo>
                <a:lnTo>
                  <a:pt x="1196156" y="0"/>
                </a:lnTo>
                <a:close/>
              </a:path>
            </a:pathLst>
          </a:custGeom>
          <a:solidFill>
            <a:srgbClr val="003366"/>
          </a:solidFill>
        </p:spPr>
        <p:txBody>
          <a:bodyPr wrap="square" lIns="0" tIns="0" rIns="0" bIns="0" rtlCol="0"/>
          <a:lstStyle/>
          <a:p/>
        </p:txBody>
      </p:sp>
      <p:sp>
        <p:nvSpPr>
          <p:cNvPr id="15" name="object 15"/>
          <p:cNvSpPr txBox="1"/>
          <p:nvPr/>
        </p:nvSpPr>
        <p:spPr>
          <a:xfrm>
            <a:off x="4773791" y="4090661"/>
            <a:ext cx="1524635" cy="697865"/>
          </a:xfrm>
          <a:prstGeom prst="rect">
            <a:avLst/>
          </a:prstGeom>
          <a:solidFill>
            <a:srgbClr val="A40020"/>
          </a:solidFill>
        </p:spPr>
        <p:txBody>
          <a:bodyPr wrap="square" lIns="0" tIns="26034" rIns="0" bIns="0" rtlCol="0" vert="horz">
            <a:spAutoFit/>
          </a:bodyPr>
          <a:lstStyle/>
          <a:p>
            <a:pPr algn="ctr">
              <a:lnSpc>
                <a:spcPts val="2235"/>
              </a:lnSpc>
              <a:spcBef>
                <a:spcPts val="204"/>
              </a:spcBef>
            </a:pPr>
            <a:r>
              <a:rPr dirty="0" sz="1900" spc="-5" b="1">
                <a:solidFill>
                  <a:srgbClr val="FFFFFF"/>
                </a:solidFill>
                <a:latin typeface="Arial"/>
                <a:cs typeface="Arial"/>
              </a:rPr>
              <a:t>Chaotic</a:t>
            </a:r>
            <a:endParaRPr sz="1900">
              <a:latin typeface="Arial"/>
              <a:cs typeface="Arial"/>
            </a:endParaRPr>
          </a:p>
          <a:p>
            <a:pPr algn="ctr" marL="635">
              <a:lnSpc>
                <a:spcPts val="2655"/>
              </a:lnSpc>
            </a:pPr>
            <a:r>
              <a:rPr dirty="0" sz="2250" spc="15" b="1">
                <a:solidFill>
                  <a:srgbClr val="FFFFFF"/>
                </a:solidFill>
                <a:latin typeface="Arial"/>
                <a:cs typeface="Arial"/>
              </a:rPr>
              <a:t>Zone</a:t>
            </a:r>
            <a:endParaRPr sz="2250">
              <a:latin typeface="Arial"/>
              <a:cs typeface="Arial"/>
            </a:endParaRPr>
          </a:p>
        </p:txBody>
      </p:sp>
      <p:sp>
        <p:nvSpPr>
          <p:cNvPr id="16" name="object 16"/>
          <p:cNvSpPr/>
          <p:nvPr/>
        </p:nvSpPr>
        <p:spPr>
          <a:xfrm>
            <a:off x="1270556" y="1930213"/>
            <a:ext cx="4825365" cy="0"/>
          </a:xfrm>
          <a:custGeom>
            <a:avLst/>
            <a:gdLst/>
            <a:ahLst/>
            <a:cxnLst/>
            <a:rect l="l" t="t" r="r" b="b"/>
            <a:pathLst>
              <a:path w="4825365" h="0">
                <a:moveTo>
                  <a:pt x="0" y="0"/>
                </a:moveTo>
                <a:lnTo>
                  <a:pt x="4825074" y="0"/>
                </a:lnTo>
              </a:path>
            </a:pathLst>
          </a:custGeom>
          <a:ln w="27448">
            <a:solidFill>
              <a:srgbClr val="99CC99"/>
            </a:solidFill>
          </a:ln>
        </p:spPr>
        <p:txBody>
          <a:bodyPr wrap="square" lIns="0" tIns="0" rIns="0" bIns="0" rtlCol="0"/>
          <a:lstStyle/>
          <a:p/>
        </p:txBody>
      </p:sp>
      <p:sp>
        <p:nvSpPr>
          <p:cNvPr id="17" name="object 17"/>
          <p:cNvSpPr/>
          <p:nvPr/>
        </p:nvSpPr>
        <p:spPr>
          <a:xfrm>
            <a:off x="1270555" y="1760470"/>
            <a:ext cx="0" cy="285115"/>
          </a:xfrm>
          <a:custGeom>
            <a:avLst/>
            <a:gdLst/>
            <a:ahLst/>
            <a:cxnLst/>
            <a:rect l="l" t="t" r="r" b="b"/>
            <a:pathLst>
              <a:path w="0" h="285114">
                <a:moveTo>
                  <a:pt x="0" y="0"/>
                </a:moveTo>
                <a:lnTo>
                  <a:pt x="0" y="284592"/>
                </a:lnTo>
              </a:path>
            </a:pathLst>
          </a:custGeom>
          <a:ln w="8667">
            <a:solidFill>
              <a:srgbClr val="99CC99"/>
            </a:solidFill>
          </a:ln>
        </p:spPr>
        <p:txBody>
          <a:bodyPr wrap="square" lIns="0" tIns="0" rIns="0" bIns="0" rtlCol="0"/>
          <a:lstStyle/>
          <a:p/>
        </p:txBody>
      </p:sp>
      <p:sp>
        <p:nvSpPr>
          <p:cNvPr id="18" name="object 18"/>
          <p:cNvSpPr/>
          <p:nvPr/>
        </p:nvSpPr>
        <p:spPr>
          <a:xfrm>
            <a:off x="2082441" y="1760470"/>
            <a:ext cx="0" cy="285115"/>
          </a:xfrm>
          <a:custGeom>
            <a:avLst/>
            <a:gdLst/>
            <a:ahLst/>
            <a:cxnLst/>
            <a:rect l="l" t="t" r="r" b="b"/>
            <a:pathLst>
              <a:path w="0" h="285114">
                <a:moveTo>
                  <a:pt x="0" y="0"/>
                </a:moveTo>
                <a:lnTo>
                  <a:pt x="0" y="284592"/>
                </a:lnTo>
              </a:path>
            </a:pathLst>
          </a:custGeom>
          <a:ln w="8667">
            <a:solidFill>
              <a:srgbClr val="99CC99"/>
            </a:solidFill>
          </a:ln>
        </p:spPr>
        <p:txBody>
          <a:bodyPr wrap="square" lIns="0" tIns="0" rIns="0" bIns="0" rtlCol="0"/>
          <a:lstStyle/>
          <a:p/>
        </p:txBody>
      </p:sp>
      <p:sp>
        <p:nvSpPr>
          <p:cNvPr id="19" name="object 19"/>
          <p:cNvSpPr/>
          <p:nvPr/>
        </p:nvSpPr>
        <p:spPr>
          <a:xfrm>
            <a:off x="2794644" y="1760470"/>
            <a:ext cx="0" cy="285115"/>
          </a:xfrm>
          <a:custGeom>
            <a:avLst/>
            <a:gdLst/>
            <a:ahLst/>
            <a:cxnLst/>
            <a:rect l="l" t="t" r="r" b="b"/>
            <a:pathLst>
              <a:path w="0" h="285114">
                <a:moveTo>
                  <a:pt x="0" y="0"/>
                </a:moveTo>
                <a:lnTo>
                  <a:pt x="0" y="284592"/>
                </a:lnTo>
              </a:path>
            </a:pathLst>
          </a:custGeom>
          <a:ln w="8667">
            <a:solidFill>
              <a:srgbClr val="99CC99"/>
            </a:solidFill>
          </a:ln>
        </p:spPr>
        <p:txBody>
          <a:bodyPr wrap="square" lIns="0" tIns="0" rIns="0" bIns="0" rtlCol="0"/>
          <a:lstStyle/>
          <a:p/>
        </p:txBody>
      </p:sp>
      <p:sp>
        <p:nvSpPr>
          <p:cNvPr id="20" name="object 20"/>
          <p:cNvSpPr/>
          <p:nvPr/>
        </p:nvSpPr>
        <p:spPr>
          <a:xfrm>
            <a:off x="3606530" y="1760470"/>
            <a:ext cx="0" cy="285115"/>
          </a:xfrm>
          <a:custGeom>
            <a:avLst/>
            <a:gdLst/>
            <a:ahLst/>
            <a:cxnLst/>
            <a:rect l="l" t="t" r="r" b="b"/>
            <a:pathLst>
              <a:path w="0" h="285114">
                <a:moveTo>
                  <a:pt x="0" y="0"/>
                </a:moveTo>
                <a:lnTo>
                  <a:pt x="0" y="284592"/>
                </a:lnTo>
              </a:path>
            </a:pathLst>
          </a:custGeom>
          <a:ln w="8667">
            <a:solidFill>
              <a:srgbClr val="99CC99"/>
            </a:solidFill>
          </a:ln>
        </p:spPr>
        <p:txBody>
          <a:bodyPr wrap="square" lIns="0" tIns="0" rIns="0" bIns="0" rtlCol="0"/>
          <a:lstStyle/>
          <a:p/>
        </p:txBody>
      </p:sp>
      <p:sp>
        <p:nvSpPr>
          <p:cNvPr id="21" name="object 21"/>
          <p:cNvSpPr/>
          <p:nvPr/>
        </p:nvSpPr>
        <p:spPr>
          <a:xfrm>
            <a:off x="4571539" y="1760470"/>
            <a:ext cx="0" cy="285115"/>
          </a:xfrm>
          <a:custGeom>
            <a:avLst/>
            <a:gdLst/>
            <a:ahLst/>
            <a:cxnLst/>
            <a:rect l="l" t="t" r="r" b="b"/>
            <a:pathLst>
              <a:path w="0" h="285114">
                <a:moveTo>
                  <a:pt x="0" y="0"/>
                </a:moveTo>
                <a:lnTo>
                  <a:pt x="0" y="284592"/>
                </a:lnTo>
              </a:path>
            </a:pathLst>
          </a:custGeom>
          <a:ln w="8667">
            <a:solidFill>
              <a:srgbClr val="99CC99"/>
            </a:solidFill>
          </a:ln>
        </p:spPr>
        <p:txBody>
          <a:bodyPr wrap="square" lIns="0" tIns="0" rIns="0" bIns="0" rtlCol="0"/>
          <a:lstStyle/>
          <a:p/>
        </p:txBody>
      </p:sp>
      <p:sp>
        <p:nvSpPr>
          <p:cNvPr id="22" name="object 22"/>
          <p:cNvSpPr/>
          <p:nvPr/>
        </p:nvSpPr>
        <p:spPr>
          <a:xfrm>
            <a:off x="5332866" y="1760470"/>
            <a:ext cx="0" cy="285115"/>
          </a:xfrm>
          <a:custGeom>
            <a:avLst/>
            <a:gdLst/>
            <a:ahLst/>
            <a:cxnLst/>
            <a:rect l="l" t="t" r="r" b="b"/>
            <a:pathLst>
              <a:path w="0" h="285114">
                <a:moveTo>
                  <a:pt x="0" y="0"/>
                </a:moveTo>
                <a:lnTo>
                  <a:pt x="0" y="284592"/>
                </a:lnTo>
              </a:path>
            </a:pathLst>
          </a:custGeom>
          <a:ln w="8667">
            <a:solidFill>
              <a:srgbClr val="99CC99"/>
            </a:solidFill>
          </a:ln>
        </p:spPr>
        <p:txBody>
          <a:bodyPr wrap="square" lIns="0" tIns="0" rIns="0" bIns="0" rtlCol="0"/>
          <a:lstStyle/>
          <a:p/>
        </p:txBody>
      </p:sp>
      <p:sp>
        <p:nvSpPr>
          <p:cNvPr id="23" name="object 23"/>
          <p:cNvSpPr/>
          <p:nvPr/>
        </p:nvSpPr>
        <p:spPr>
          <a:xfrm>
            <a:off x="6095628" y="1760470"/>
            <a:ext cx="0" cy="285115"/>
          </a:xfrm>
          <a:custGeom>
            <a:avLst/>
            <a:gdLst/>
            <a:ahLst/>
            <a:cxnLst/>
            <a:rect l="l" t="t" r="r" b="b"/>
            <a:pathLst>
              <a:path w="0" h="285114">
                <a:moveTo>
                  <a:pt x="0" y="0"/>
                </a:moveTo>
                <a:lnTo>
                  <a:pt x="0" y="284592"/>
                </a:lnTo>
              </a:path>
            </a:pathLst>
          </a:custGeom>
          <a:ln w="8667">
            <a:solidFill>
              <a:srgbClr val="99CC99"/>
            </a:solidFill>
          </a:ln>
        </p:spPr>
        <p:txBody>
          <a:bodyPr wrap="square" lIns="0" tIns="0" rIns="0" bIns="0" rtlCol="0"/>
          <a:lstStyle/>
          <a:p/>
        </p:txBody>
      </p:sp>
      <p:sp>
        <p:nvSpPr>
          <p:cNvPr id="24" name="object 24"/>
          <p:cNvSpPr/>
          <p:nvPr/>
        </p:nvSpPr>
        <p:spPr>
          <a:xfrm>
            <a:off x="3310090" y="928424"/>
            <a:ext cx="1981200" cy="696595"/>
          </a:xfrm>
          <a:custGeom>
            <a:avLst/>
            <a:gdLst/>
            <a:ahLst/>
            <a:cxnLst/>
            <a:rect l="l" t="t" r="r" b="b"/>
            <a:pathLst>
              <a:path w="1981200" h="696594">
                <a:moveTo>
                  <a:pt x="0" y="0"/>
                </a:moveTo>
                <a:lnTo>
                  <a:pt x="1980592" y="0"/>
                </a:lnTo>
                <a:lnTo>
                  <a:pt x="1980592" y="696313"/>
                </a:lnTo>
                <a:lnTo>
                  <a:pt x="0" y="696313"/>
                </a:lnTo>
                <a:lnTo>
                  <a:pt x="0" y="0"/>
                </a:lnTo>
                <a:close/>
              </a:path>
            </a:pathLst>
          </a:custGeom>
          <a:solidFill>
            <a:srgbClr val="A40020"/>
          </a:solidFill>
        </p:spPr>
        <p:txBody>
          <a:bodyPr wrap="square" lIns="0" tIns="0" rIns="0" bIns="0" rtlCol="0"/>
          <a:lstStyle/>
          <a:p/>
        </p:txBody>
      </p:sp>
      <p:sp>
        <p:nvSpPr>
          <p:cNvPr id="25" name="object 25"/>
          <p:cNvSpPr txBox="1"/>
          <p:nvPr/>
        </p:nvSpPr>
        <p:spPr>
          <a:xfrm>
            <a:off x="3700462" y="867143"/>
            <a:ext cx="762635" cy="300355"/>
          </a:xfrm>
          <a:prstGeom prst="rect">
            <a:avLst/>
          </a:prstGeom>
        </p:spPr>
        <p:txBody>
          <a:bodyPr wrap="square" lIns="0" tIns="0" rIns="0" bIns="0" rtlCol="0" vert="horz">
            <a:spAutoFit/>
          </a:bodyPr>
          <a:lstStyle/>
          <a:p>
            <a:pPr marL="12700">
              <a:lnSpc>
                <a:spcPct val="100000"/>
              </a:lnSpc>
            </a:pPr>
            <a:r>
              <a:rPr dirty="0" sz="1900" spc="-5" b="1">
                <a:solidFill>
                  <a:srgbClr val="FFFFFF"/>
                </a:solidFill>
                <a:latin typeface="Arial"/>
                <a:cs typeface="Arial"/>
              </a:rPr>
              <a:t>Defect</a:t>
            </a:r>
            <a:endParaRPr sz="1900">
              <a:latin typeface="Arial"/>
              <a:cs typeface="Arial"/>
            </a:endParaRPr>
          </a:p>
        </p:txBody>
      </p:sp>
      <p:sp>
        <p:nvSpPr>
          <p:cNvPr id="26" name="object 26"/>
          <p:cNvSpPr txBox="1"/>
          <p:nvPr/>
        </p:nvSpPr>
        <p:spPr>
          <a:xfrm>
            <a:off x="3298850" y="1144841"/>
            <a:ext cx="1567180" cy="353695"/>
          </a:xfrm>
          <a:prstGeom prst="rect">
            <a:avLst/>
          </a:prstGeom>
        </p:spPr>
        <p:txBody>
          <a:bodyPr wrap="square" lIns="0" tIns="0" rIns="0" bIns="0" rtlCol="0" vert="horz">
            <a:spAutoFit/>
          </a:bodyPr>
          <a:lstStyle/>
          <a:p>
            <a:pPr marL="12700">
              <a:lnSpc>
                <a:spcPct val="100000"/>
              </a:lnSpc>
            </a:pPr>
            <a:r>
              <a:rPr dirty="0" sz="2250" spc="10" b="1">
                <a:solidFill>
                  <a:srgbClr val="FFFFFF"/>
                </a:solidFill>
                <a:latin typeface="Arial"/>
                <a:cs typeface="Arial"/>
              </a:rPr>
              <a:t>Origination</a:t>
            </a:r>
            <a:endParaRPr sz="2250">
              <a:latin typeface="Arial"/>
              <a:cs typeface="Arial"/>
            </a:endParaRPr>
          </a:p>
        </p:txBody>
      </p:sp>
      <p:sp>
        <p:nvSpPr>
          <p:cNvPr id="27" name="object 27"/>
          <p:cNvSpPr/>
          <p:nvPr/>
        </p:nvSpPr>
        <p:spPr>
          <a:xfrm>
            <a:off x="1270556" y="3266498"/>
            <a:ext cx="4825365" cy="0"/>
          </a:xfrm>
          <a:custGeom>
            <a:avLst/>
            <a:gdLst/>
            <a:ahLst/>
            <a:cxnLst/>
            <a:rect l="l" t="t" r="r" b="b"/>
            <a:pathLst>
              <a:path w="4825365" h="0">
                <a:moveTo>
                  <a:pt x="0" y="0"/>
                </a:moveTo>
                <a:lnTo>
                  <a:pt x="4825074" y="0"/>
                </a:lnTo>
              </a:path>
            </a:pathLst>
          </a:custGeom>
          <a:ln w="27448">
            <a:solidFill>
              <a:srgbClr val="99CC99"/>
            </a:solidFill>
          </a:ln>
        </p:spPr>
        <p:txBody>
          <a:bodyPr wrap="square" lIns="0" tIns="0" rIns="0" bIns="0" rtlCol="0"/>
          <a:lstStyle/>
          <a:p/>
        </p:txBody>
      </p:sp>
      <p:sp>
        <p:nvSpPr>
          <p:cNvPr id="28" name="object 28"/>
          <p:cNvSpPr/>
          <p:nvPr/>
        </p:nvSpPr>
        <p:spPr>
          <a:xfrm>
            <a:off x="1270555" y="3096752"/>
            <a:ext cx="0" cy="286385"/>
          </a:xfrm>
          <a:custGeom>
            <a:avLst/>
            <a:gdLst/>
            <a:ahLst/>
            <a:cxnLst/>
            <a:rect l="l" t="t" r="r" b="b"/>
            <a:pathLst>
              <a:path w="0" h="286385">
                <a:moveTo>
                  <a:pt x="0" y="0"/>
                </a:moveTo>
                <a:lnTo>
                  <a:pt x="0" y="286037"/>
                </a:lnTo>
              </a:path>
            </a:pathLst>
          </a:custGeom>
          <a:ln w="8667">
            <a:solidFill>
              <a:srgbClr val="99CC99"/>
            </a:solidFill>
          </a:ln>
        </p:spPr>
        <p:txBody>
          <a:bodyPr wrap="square" lIns="0" tIns="0" rIns="0" bIns="0" rtlCol="0"/>
          <a:lstStyle/>
          <a:p/>
        </p:txBody>
      </p:sp>
      <p:sp>
        <p:nvSpPr>
          <p:cNvPr id="29" name="object 29"/>
          <p:cNvSpPr/>
          <p:nvPr/>
        </p:nvSpPr>
        <p:spPr>
          <a:xfrm>
            <a:off x="2082441" y="3096752"/>
            <a:ext cx="0" cy="286385"/>
          </a:xfrm>
          <a:custGeom>
            <a:avLst/>
            <a:gdLst/>
            <a:ahLst/>
            <a:cxnLst/>
            <a:rect l="l" t="t" r="r" b="b"/>
            <a:pathLst>
              <a:path w="0" h="286385">
                <a:moveTo>
                  <a:pt x="0" y="0"/>
                </a:moveTo>
                <a:lnTo>
                  <a:pt x="0" y="286037"/>
                </a:lnTo>
              </a:path>
            </a:pathLst>
          </a:custGeom>
          <a:ln w="8667">
            <a:solidFill>
              <a:srgbClr val="99CC99"/>
            </a:solidFill>
          </a:ln>
        </p:spPr>
        <p:txBody>
          <a:bodyPr wrap="square" lIns="0" tIns="0" rIns="0" bIns="0" rtlCol="0"/>
          <a:lstStyle/>
          <a:p/>
        </p:txBody>
      </p:sp>
      <p:sp>
        <p:nvSpPr>
          <p:cNvPr id="30" name="object 30"/>
          <p:cNvSpPr/>
          <p:nvPr/>
        </p:nvSpPr>
        <p:spPr>
          <a:xfrm>
            <a:off x="2794644" y="3096752"/>
            <a:ext cx="0" cy="286385"/>
          </a:xfrm>
          <a:custGeom>
            <a:avLst/>
            <a:gdLst/>
            <a:ahLst/>
            <a:cxnLst/>
            <a:rect l="l" t="t" r="r" b="b"/>
            <a:pathLst>
              <a:path w="0" h="286385">
                <a:moveTo>
                  <a:pt x="0" y="0"/>
                </a:moveTo>
                <a:lnTo>
                  <a:pt x="0" y="286037"/>
                </a:lnTo>
              </a:path>
            </a:pathLst>
          </a:custGeom>
          <a:ln w="8667">
            <a:solidFill>
              <a:srgbClr val="99CC99"/>
            </a:solidFill>
          </a:ln>
        </p:spPr>
        <p:txBody>
          <a:bodyPr wrap="square" lIns="0" tIns="0" rIns="0" bIns="0" rtlCol="0"/>
          <a:lstStyle/>
          <a:p/>
        </p:txBody>
      </p:sp>
      <p:sp>
        <p:nvSpPr>
          <p:cNvPr id="31" name="object 31"/>
          <p:cNvSpPr/>
          <p:nvPr/>
        </p:nvSpPr>
        <p:spPr>
          <a:xfrm>
            <a:off x="3606530" y="3096752"/>
            <a:ext cx="0" cy="286385"/>
          </a:xfrm>
          <a:custGeom>
            <a:avLst/>
            <a:gdLst/>
            <a:ahLst/>
            <a:cxnLst/>
            <a:rect l="l" t="t" r="r" b="b"/>
            <a:pathLst>
              <a:path w="0" h="286385">
                <a:moveTo>
                  <a:pt x="0" y="0"/>
                </a:moveTo>
                <a:lnTo>
                  <a:pt x="0" y="286037"/>
                </a:lnTo>
              </a:path>
            </a:pathLst>
          </a:custGeom>
          <a:ln w="8667">
            <a:solidFill>
              <a:srgbClr val="99CC99"/>
            </a:solidFill>
          </a:ln>
        </p:spPr>
        <p:txBody>
          <a:bodyPr wrap="square" lIns="0" tIns="0" rIns="0" bIns="0" rtlCol="0"/>
          <a:lstStyle/>
          <a:p/>
        </p:txBody>
      </p:sp>
      <p:sp>
        <p:nvSpPr>
          <p:cNvPr id="32" name="object 32"/>
          <p:cNvSpPr/>
          <p:nvPr/>
        </p:nvSpPr>
        <p:spPr>
          <a:xfrm>
            <a:off x="4571539" y="3096752"/>
            <a:ext cx="0" cy="286385"/>
          </a:xfrm>
          <a:custGeom>
            <a:avLst/>
            <a:gdLst/>
            <a:ahLst/>
            <a:cxnLst/>
            <a:rect l="l" t="t" r="r" b="b"/>
            <a:pathLst>
              <a:path w="0" h="286385">
                <a:moveTo>
                  <a:pt x="0" y="0"/>
                </a:moveTo>
                <a:lnTo>
                  <a:pt x="0" y="286037"/>
                </a:lnTo>
              </a:path>
            </a:pathLst>
          </a:custGeom>
          <a:ln w="8667">
            <a:solidFill>
              <a:srgbClr val="99CC99"/>
            </a:solidFill>
          </a:ln>
        </p:spPr>
        <p:txBody>
          <a:bodyPr wrap="square" lIns="0" tIns="0" rIns="0" bIns="0" rtlCol="0"/>
          <a:lstStyle/>
          <a:p/>
        </p:txBody>
      </p:sp>
      <p:sp>
        <p:nvSpPr>
          <p:cNvPr id="33" name="object 33"/>
          <p:cNvSpPr/>
          <p:nvPr/>
        </p:nvSpPr>
        <p:spPr>
          <a:xfrm>
            <a:off x="5332866" y="3096752"/>
            <a:ext cx="0" cy="286385"/>
          </a:xfrm>
          <a:custGeom>
            <a:avLst/>
            <a:gdLst/>
            <a:ahLst/>
            <a:cxnLst/>
            <a:rect l="l" t="t" r="r" b="b"/>
            <a:pathLst>
              <a:path w="0" h="286385">
                <a:moveTo>
                  <a:pt x="0" y="0"/>
                </a:moveTo>
                <a:lnTo>
                  <a:pt x="0" y="286037"/>
                </a:lnTo>
              </a:path>
            </a:pathLst>
          </a:custGeom>
          <a:ln w="8667">
            <a:solidFill>
              <a:srgbClr val="99CC99"/>
            </a:solidFill>
          </a:ln>
        </p:spPr>
        <p:txBody>
          <a:bodyPr wrap="square" lIns="0" tIns="0" rIns="0" bIns="0" rtlCol="0"/>
          <a:lstStyle/>
          <a:p/>
        </p:txBody>
      </p:sp>
      <p:sp>
        <p:nvSpPr>
          <p:cNvPr id="34" name="object 34"/>
          <p:cNvSpPr/>
          <p:nvPr/>
        </p:nvSpPr>
        <p:spPr>
          <a:xfrm>
            <a:off x="6095628" y="3096752"/>
            <a:ext cx="0" cy="286385"/>
          </a:xfrm>
          <a:custGeom>
            <a:avLst/>
            <a:gdLst/>
            <a:ahLst/>
            <a:cxnLst/>
            <a:rect l="l" t="t" r="r" b="b"/>
            <a:pathLst>
              <a:path w="0" h="286385">
                <a:moveTo>
                  <a:pt x="0" y="0"/>
                </a:moveTo>
                <a:lnTo>
                  <a:pt x="0" y="286037"/>
                </a:lnTo>
              </a:path>
            </a:pathLst>
          </a:custGeom>
          <a:ln w="8667">
            <a:solidFill>
              <a:srgbClr val="99CC99"/>
            </a:solidFill>
          </a:ln>
        </p:spPr>
        <p:txBody>
          <a:bodyPr wrap="square" lIns="0" tIns="0" rIns="0" bIns="0" rtlCol="0"/>
          <a:lstStyle/>
          <a:p/>
        </p:txBody>
      </p:sp>
      <p:sp>
        <p:nvSpPr>
          <p:cNvPr id="35" name="object 35"/>
          <p:cNvSpPr txBox="1"/>
          <p:nvPr/>
        </p:nvSpPr>
        <p:spPr>
          <a:xfrm>
            <a:off x="2744081" y="3813292"/>
            <a:ext cx="1726564" cy="695325"/>
          </a:xfrm>
          <a:prstGeom prst="rect">
            <a:avLst/>
          </a:prstGeom>
          <a:solidFill>
            <a:srgbClr val="A40020"/>
          </a:solidFill>
        </p:spPr>
        <p:txBody>
          <a:bodyPr wrap="square" lIns="0" tIns="26034" rIns="0" bIns="0" rtlCol="0" vert="horz">
            <a:spAutoFit/>
          </a:bodyPr>
          <a:lstStyle/>
          <a:p>
            <a:pPr algn="ctr">
              <a:lnSpc>
                <a:spcPts val="2230"/>
              </a:lnSpc>
              <a:spcBef>
                <a:spcPts val="204"/>
              </a:spcBef>
            </a:pPr>
            <a:r>
              <a:rPr dirty="0" sz="1900" spc="-5" b="1">
                <a:solidFill>
                  <a:srgbClr val="FFFFFF"/>
                </a:solidFill>
                <a:latin typeface="Arial"/>
                <a:cs typeface="Arial"/>
              </a:rPr>
              <a:t>Defect</a:t>
            </a:r>
            <a:endParaRPr sz="1900">
              <a:latin typeface="Arial"/>
              <a:cs typeface="Arial"/>
            </a:endParaRPr>
          </a:p>
          <a:p>
            <a:pPr algn="ctr">
              <a:lnSpc>
                <a:spcPts val="2650"/>
              </a:lnSpc>
            </a:pPr>
            <a:r>
              <a:rPr dirty="0" sz="2250" spc="5" b="1">
                <a:solidFill>
                  <a:srgbClr val="FFFFFF"/>
                </a:solidFill>
                <a:latin typeface="Arial"/>
                <a:cs typeface="Arial"/>
              </a:rPr>
              <a:t>Detection</a:t>
            </a:r>
            <a:endParaRPr sz="2250">
              <a:latin typeface="Arial"/>
              <a:cs typeface="Arial"/>
            </a:endParaRPr>
          </a:p>
        </p:txBody>
      </p:sp>
      <p:sp>
        <p:nvSpPr>
          <p:cNvPr id="47" name="object 4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209</a:t>
            </a:r>
          </a:p>
          <a:p>
            <a:pPr marL="1498600">
              <a:lnSpc>
                <a:spcPts val="1410"/>
              </a:lnSpc>
            </a:pPr>
            <a:r>
              <a:rPr dirty="0"/>
              <a:t>© Copyright </a:t>
            </a:r>
            <a:r>
              <a:rPr dirty="0" spc="-5"/>
              <a:t>Virtual University </a:t>
            </a:r>
            <a:r>
              <a:rPr dirty="0"/>
              <a:t>of</a:t>
            </a:r>
            <a:r>
              <a:rPr dirty="0" spc="-80"/>
              <a:t> </a:t>
            </a:r>
            <a:r>
              <a:rPr dirty="0" spc="-5"/>
              <a:t>Pakistan</a:t>
            </a:r>
          </a:p>
        </p:txBody>
      </p:sp>
      <p:sp>
        <p:nvSpPr>
          <p:cNvPr id="36" name="object 36"/>
          <p:cNvSpPr txBox="1"/>
          <p:nvPr/>
        </p:nvSpPr>
        <p:spPr>
          <a:xfrm>
            <a:off x="1221739" y="3383826"/>
            <a:ext cx="898525" cy="210820"/>
          </a:xfrm>
          <a:prstGeom prst="rect">
            <a:avLst/>
          </a:prstGeom>
        </p:spPr>
        <p:txBody>
          <a:bodyPr wrap="square" lIns="0" tIns="0" rIns="0" bIns="0" rtlCol="0" vert="horz">
            <a:spAutoFit/>
          </a:bodyPr>
          <a:lstStyle/>
          <a:p>
            <a:pPr marL="12700">
              <a:lnSpc>
                <a:spcPct val="100000"/>
              </a:lnSpc>
            </a:pPr>
            <a:r>
              <a:rPr dirty="0" sz="1300" spc="10">
                <a:solidFill>
                  <a:srgbClr val="A40020"/>
                </a:solidFill>
                <a:latin typeface="Times New Roman"/>
                <a:cs typeface="Times New Roman"/>
              </a:rPr>
              <a:t>Requirement</a:t>
            </a:r>
            <a:endParaRPr sz="1300">
              <a:latin typeface="Times New Roman"/>
              <a:cs typeface="Times New Roman"/>
            </a:endParaRPr>
          </a:p>
        </p:txBody>
      </p:sp>
      <p:sp>
        <p:nvSpPr>
          <p:cNvPr id="37" name="object 37"/>
          <p:cNvSpPr txBox="1"/>
          <p:nvPr/>
        </p:nvSpPr>
        <p:spPr>
          <a:xfrm>
            <a:off x="2208260" y="3383826"/>
            <a:ext cx="504190" cy="210820"/>
          </a:xfrm>
          <a:prstGeom prst="rect">
            <a:avLst/>
          </a:prstGeom>
        </p:spPr>
        <p:txBody>
          <a:bodyPr wrap="square" lIns="0" tIns="0" rIns="0" bIns="0" rtlCol="0" vert="horz">
            <a:spAutoFit/>
          </a:bodyPr>
          <a:lstStyle/>
          <a:p>
            <a:pPr marL="12700">
              <a:lnSpc>
                <a:spcPct val="100000"/>
              </a:lnSpc>
            </a:pPr>
            <a:r>
              <a:rPr dirty="0" sz="1300" spc="5">
                <a:solidFill>
                  <a:srgbClr val="A40020"/>
                </a:solidFill>
                <a:latin typeface="Times New Roman"/>
                <a:cs typeface="Times New Roman"/>
              </a:rPr>
              <a:t>Design</a:t>
            </a:r>
            <a:endParaRPr sz="1300">
              <a:latin typeface="Times New Roman"/>
              <a:cs typeface="Times New Roman"/>
            </a:endParaRPr>
          </a:p>
        </p:txBody>
      </p:sp>
      <p:sp>
        <p:nvSpPr>
          <p:cNvPr id="38" name="object 38"/>
          <p:cNvSpPr txBox="1"/>
          <p:nvPr/>
        </p:nvSpPr>
        <p:spPr>
          <a:xfrm>
            <a:off x="2846955" y="3383826"/>
            <a:ext cx="523240" cy="210820"/>
          </a:xfrm>
          <a:prstGeom prst="rect">
            <a:avLst/>
          </a:prstGeom>
        </p:spPr>
        <p:txBody>
          <a:bodyPr wrap="square" lIns="0" tIns="0" rIns="0" bIns="0" rtlCol="0" vert="horz">
            <a:spAutoFit/>
          </a:bodyPr>
          <a:lstStyle/>
          <a:p>
            <a:pPr marL="12700">
              <a:lnSpc>
                <a:spcPct val="100000"/>
              </a:lnSpc>
            </a:pPr>
            <a:r>
              <a:rPr dirty="0" sz="1300" spc="15">
                <a:solidFill>
                  <a:srgbClr val="A40020"/>
                </a:solidFill>
                <a:latin typeface="Times New Roman"/>
                <a:cs typeface="Times New Roman"/>
              </a:rPr>
              <a:t>Coding</a:t>
            </a:r>
            <a:endParaRPr sz="1300">
              <a:latin typeface="Times New Roman"/>
              <a:cs typeface="Times New Roman"/>
            </a:endParaRPr>
          </a:p>
        </p:txBody>
      </p:sp>
      <p:sp>
        <p:nvSpPr>
          <p:cNvPr id="39" name="object 39"/>
          <p:cNvSpPr txBox="1"/>
          <p:nvPr/>
        </p:nvSpPr>
        <p:spPr>
          <a:xfrm>
            <a:off x="3579452" y="3394493"/>
            <a:ext cx="982980" cy="393700"/>
          </a:xfrm>
          <a:prstGeom prst="rect">
            <a:avLst/>
          </a:prstGeom>
        </p:spPr>
        <p:txBody>
          <a:bodyPr wrap="square" lIns="0" tIns="0" rIns="0" bIns="0" rtlCol="0" vert="horz">
            <a:spAutoFit/>
          </a:bodyPr>
          <a:lstStyle/>
          <a:p>
            <a:pPr marL="12700" marR="5080">
              <a:lnSpc>
                <a:spcPts val="1520"/>
              </a:lnSpc>
            </a:pPr>
            <a:r>
              <a:rPr dirty="0" sz="1300" spc="5">
                <a:solidFill>
                  <a:srgbClr val="A40020"/>
                </a:solidFill>
                <a:latin typeface="Times New Roman"/>
                <a:cs typeface="Times New Roman"/>
              </a:rPr>
              <a:t>Documentatio  </a:t>
            </a:r>
            <a:r>
              <a:rPr dirty="0" sz="1300" spc="15">
                <a:solidFill>
                  <a:srgbClr val="A40020"/>
                </a:solidFill>
                <a:latin typeface="Times New Roman"/>
                <a:cs typeface="Times New Roman"/>
              </a:rPr>
              <a:t>n</a:t>
            </a:r>
            <a:endParaRPr sz="1300">
              <a:latin typeface="Times New Roman"/>
              <a:cs typeface="Times New Roman"/>
            </a:endParaRPr>
          </a:p>
        </p:txBody>
      </p:sp>
      <p:sp>
        <p:nvSpPr>
          <p:cNvPr id="40" name="object 40"/>
          <p:cNvSpPr txBox="1"/>
          <p:nvPr/>
        </p:nvSpPr>
        <p:spPr>
          <a:xfrm>
            <a:off x="4746650" y="3383826"/>
            <a:ext cx="532765" cy="210820"/>
          </a:xfrm>
          <a:prstGeom prst="rect">
            <a:avLst/>
          </a:prstGeom>
        </p:spPr>
        <p:txBody>
          <a:bodyPr wrap="square" lIns="0" tIns="0" rIns="0" bIns="0" rtlCol="0" vert="horz">
            <a:spAutoFit/>
          </a:bodyPr>
          <a:lstStyle/>
          <a:p>
            <a:pPr marL="12700">
              <a:lnSpc>
                <a:spcPct val="100000"/>
              </a:lnSpc>
            </a:pPr>
            <a:r>
              <a:rPr dirty="0" sz="1300" spc="10">
                <a:solidFill>
                  <a:srgbClr val="A40020"/>
                </a:solidFill>
                <a:latin typeface="Times New Roman"/>
                <a:cs typeface="Times New Roman"/>
              </a:rPr>
              <a:t>Testing</a:t>
            </a:r>
            <a:endParaRPr sz="1300">
              <a:latin typeface="Times New Roman"/>
              <a:cs typeface="Times New Roman"/>
            </a:endParaRPr>
          </a:p>
        </p:txBody>
      </p:sp>
      <p:sp>
        <p:nvSpPr>
          <p:cNvPr id="41" name="object 41"/>
          <p:cNvSpPr txBox="1"/>
          <p:nvPr/>
        </p:nvSpPr>
        <p:spPr>
          <a:xfrm>
            <a:off x="5356275" y="3533775"/>
            <a:ext cx="875030" cy="195580"/>
          </a:xfrm>
          <a:prstGeom prst="rect">
            <a:avLst/>
          </a:prstGeom>
        </p:spPr>
        <p:txBody>
          <a:bodyPr wrap="square" lIns="0" tIns="0" rIns="0" bIns="0" rtlCol="0" vert="horz">
            <a:spAutoFit/>
          </a:bodyPr>
          <a:lstStyle/>
          <a:p>
            <a:pPr marL="12700">
              <a:lnSpc>
                <a:spcPct val="100000"/>
              </a:lnSpc>
            </a:pPr>
            <a:r>
              <a:rPr dirty="0" sz="1200" spc="5" b="1" i="1">
                <a:latin typeface="Times New Roman"/>
                <a:cs typeface="Times New Roman"/>
              </a:rPr>
              <a:t>Maintenance</a:t>
            </a:r>
            <a:endParaRPr sz="1200">
              <a:latin typeface="Times New Roman"/>
              <a:cs typeface="Times New Roman"/>
            </a:endParaRPr>
          </a:p>
        </p:txBody>
      </p:sp>
      <p:sp>
        <p:nvSpPr>
          <p:cNvPr id="42" name="object 42"/>
          <p:cNvSpPr txBox="1"/>
          <p:nvPr/>
        </p:nvSpPr>
        <p:spPr>
          <a:xfrm>
            <a:off x="1221739" y="1627149"/>
            <a:ext cx="898525" cy="210820"/>
          </a:xfrm>
          <a:prstGeom prst="rect">
            <a:avLst/>
          </a:prstGeom>
        </p:spPr>
        <p:txBody>
          <a:bodyPr wrap="square" lIns="0" tIns="0" rIns="0" bIns="0" rtlCol="0" vert="horz">
            <a:spAutoFit/>
          </a:bodyPr>
          <a:lstStyle/>
          <a:p>
            <a:pPr marL="12700">
              <a:lnSpc>
                <a:spcPct val="100000"/>
              </a:lnSpc>
            </a:pPr>
            <a:r>
              <a:rPr dirty="0" sz="1300" spc="10">
                <a:solidFill>
                  <a:srgbClr val="A40020"/>
                </a:solidFill>
                <a:latin typeface="Times New Roman"/>
                <a:cs typeface="Times New Roman"/>
              </a:rPr>
              <a:t>Requirement</a:t>
            </a:r>
            <a:endParaRPr sz="1300">
              <a:latin typeface="Times New Roman"/>
              <a:cs typeface="Times New Roman"/>
            </a:endParaRPr>
          </a:p>
        </p:txBody>
      </p:sp>
      <p:sp>
        <p:nvSpPr>
          <p:cNvPr id="43" name="object 43"/>
          <p:cNvSpPr txBox="1"/>
          <p:nvPr/>
        </p:nvSpPr>
        <p:spPr>
          <a:xfrm>
            <a:off x="2208260" y="1627149"/>
            <a:ext cx="504190" cy="210820"/>
          </a:xfrm>
          <a:prstGeom prst="rect">
            <a:avLst/>
          </a:prstGeom>
        </p:spPr>
        <p:txBody>
          <a:bodyPr wrap="square" lIns="0" tIns="0" rIns="0" bIns="0" rtlCol="0" vert="horz">
            <a:spAutoFit/>
          </a:bodyPr>
          <a:lstStyle/>
          <a:p>
            <a:pPr marL="12700">
              <a:lnSpc>
                <a:spcPct val="100000"/>
              </a:lnSpc>
            </a:pPr>
            <a:r>
              <a:rPr dirty="0" sz="1300" spc="5">
                <a:solidFill>
                  <a:srgbClr val="A40020"/>
                </a:solidFill>
                <a:latin typeface="Times New Roman"/>
                <a:cs typeface="Times New Roman"/>
              </a:rPr>
              <a:t>Design</a:t>
            </a:r>
            <a:endParaRPr sz="1300">
              <a:latin typeface="Times New Roman"/>
              <a:cs typeface="Times New Roman"/>
            </a:endParaRPr>
          </a:p>
        </p:txBody>
      </p:sp>
      <p:sp>
        <p:nvSpPr>
          <p:cNvPr id="44" name="object 44"/>
          <p:cNvSpPr txBox="1"/>
          <p:nvPr/>
        </p:nvSpPr>
        <p:spPr>
          <a:xfrm>
            <a:off x="2846955" y="1627149"/>
            <a:ext cx="1715135" cy="404495"/>
          </a:xfrm>
          <a:prstGeom prst="rect">
            <a:avLst/>
          </a:prstGeom>
        </p:spPr>
        <p:txBody>
          <a:bodyPr wrap="square" lIns="0" tIns="0" rIns="0" bIns="0" rtlCol="0" vert="horz">
            <a:spAutoFit/>
          </a:bodyPr>
          <a:lstStyle/>
          <a:p>
            <a:pPr marL="12700">
              <a:lnSpc>
                <a:spcPts val="1540"/>
              </a:lnSpc>
              <a:tabLst>
                <a:tab pos="744855" algn="l"/>
              </a:tabLst>
            </a:pPr>
            <a:r>
              <a:rPr dirty="0" sz="1300" spc="15">
                <a:solidFill>
                  <a:srgbClr val="A40020"/>
                </a:solidFill>
                <a:latin typeface="Times New Roman"/>
                <a:cs typeface="Times New Roman"/>
              </a:rPr>
              <a:t>Coding	</a:t>
            </a:r>
            <a:r>
              <a:rPr dirty="0" sz="1300" spc="5">
                <a:solidFill>
                  <a:srgbClr val="A40020"/>
                </a:solidFill>
                <a:latin typeface="Times New Roman"/>
                <a:cs typeface="Times New Roman"/>
              </a:rPr>
              <a:t>Documentatio</a:t>
            </a:r>
            <a:endParaRPr sz="1300">
              <a:latin typeface="Times New Roman"/>
              <a:cs typeface="Times New Roman"/>
            </a:endParaRPr>
          </a:p>
          <a:p>
            <a:pPr algn="ctr" marR="132080">
              <a:lnSpc>
                <a:spcPts val="1540"/>
              </a:lnSpc>
            </a:pPr>
            <a:r>
              <a:rPr dirty="0" sz="1300" spc="15">
                <a:solidFill>
                  <a:srgbClr val="A40020"/>
                </a:solidFill>
                <a:latin typeface="Times New Roman"/>
                <a:cs typeface="Times New Roman"/>
              </a:rPr>
              <a:t>n</a:t>
            </a:r>
            <a:endParaRPr sz="1300">
              <a:latin typeface="Times New Roman"/>
              <a:cs typeface="Times New Roman"/>
            </a:endParaRPr>
          </a:p>
        </p:txBody>
      </p:sp>
      <p:sp>
        <p:nvSpPr>
          <p:cNvPr id="45" name="object 45"/>
          <p:cNvSpPr txBox="1"/>
          <p:nvPr/>
        </p:nvSpPr>
        <p:spPr>
          <a:xfrm>
            <a:off x="4746650" y="1627149"/>
            <a:ext cx="532765" cy="210820"/>
          </a:xfrm>
          <a:prstGeom prst="rect">
            <a:avLst/>
          </a:prstGeom>
        </p:spPr>
        <p:txBody>
          <a:bodyPr wrap="square" lIns="0" tIns="0" rIns="0" bIns="0" rtlCol="0" vert="horz">
            <a:spAutoFit/>
          </a:bodyPr>
          <a:lstStyle/>
          <a:p>
            <a:pPr marL="12700">
              <a:lnSpc>
                <a:spcPct val="100000"/>
              </a:lnSpc>
            </a:pPr>
            <a:r>
              <a:rPr dirty="0" sz="1300" spc="10">
                <a:solidFill>
                  <a:srgbClr val="A40020"/>
                </a:solidFill>
                <a:latin typeface="Times New Roman"/>
                <a:cs typeface="Times New Roman"/>
              </a:rPr>
              <a:t>Testing</a:t>
            </a:r>
            <a:endParaRPr sz="1300">
              <a:latin typeface="Times New Roman"/>
              <a:cs typeface="Times New Roman"/>
            </a:endParaRPr>
          </a:p>
        </p:txBody>
      </p:sp>
      <p:sp>
        <p:nvSpPr>
          <p:cNvPr id="46" name="object 46"/>
          <p:cNvSpPr txBox="1"/>
          <p:nvPr/>
        </p:nvSpPr>
        <p:spPr>
          <a:xfrm>
            <a:off x="5356275" y="1777098"/>
            <a:ext cx="875030" cy="195580"/>
          </a:xfrm>
          <a:prstGeom prst="rect">
            <a:avLst/>
          </a:prstGeom>
        </p:spPr>
        <p:txBody>
          <a:bodyPr wrap="square" lIns="0" tIns="0" rIns="0" bIns="0" rtlCol="0" vert="horz">
            <a:spAutoFit/>
          </a:bodyPr>
          <a:lstStyle/>
          <a:p>
            <a:pPr marL="12700">
              <a:lnSpc>
                <a:spcPct val="100000"/>
              </a:lnSpc>
            </a:pPr>
            <a:r>
              <a:rPr dirty="0" sz="1200" spc="5" b="1" i="1">
                <a:latin typeface="Times New Roman"/>
                <a:cs typeface="Times New Roman"/>
              </a:rPr>
              <a:t>Maintenance</a:t>
            </a:r>
            <a:endParaRPr sz="1200">
              <a:latin typeface="Times New Roman"/>
              <a:cs typeface="Times New Roman"/>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340" cy="776478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spcBef>
                <a:spcPts val="875"/>
              </a:spcBef>
            </a:pPr>
            <a:r>
              <a:rPr dirty="0" sz="1200">
                <a:latin typeface="Times New Roman"/>
                <a:cs typeface="Times New Roman"/>
              </a:rPr>
              <a:t>It is important to identify defects and fix them as near to their point of origination as  possible.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41</a:t>
            </a:r>
            <a:endParaRPr sz="1900">
              <a:latin typeface="Times New Roman"/>
              <a:cs typeface="Times New Roman"/>
            </a:endParaRPr>
          </a:p>
          <a:p>
            <a:pPr algn="just" marL="12700">
              <a:lnSpc>
                <a:spcPct val="100000"/>
              </a:lnSpc>
              <a:spcBef>
                <a:spcPts val="1530"/>
              </a:spcBef>
            </a:pPr>
            <a:r>
              <a:rPr dirty="0" sz="1400" b="1">
                <a:latin typeface="Times New Roman"/>
                <a:cs typeface="Times New Roman"/>
              </a:rPr>
              <a:t>11.14 </a:t>
            </a:r>
            <a:r>
              <a:rPr dirty="0" sz="1400" spc="-5" b="1">
                <a:latin typeface="Times New Roman"/>
                <a:cs typeface="Times New Roman"/>
              </a:rPr>
              <a:t>Inspection </a:t>
            </a:r>
            <a:r>
              <a:rPr dirty="0" sz="1400" spc="-10" b="1">
                <a:latin typeface="Times New Roman"/>
                <a:cs typeface="Times New Roman"/>
              </a:rPr>
              <a:t>versus</a:t>
            </a:r>
            <a:r>
              <a:rPr dirty="0" sz="1400" spc="-35" b="1">
                <a:latin typeface="Times New Roman"/>
                <a:cs typeface="Times New Roman"/>
              </a:rPr>
              <a:t> </a:t>
            </a:r>
            <a:r>
              <a:rPr dirty="0" sz="1400" b="1">
                <a:latin typeface="Times New Roman"/>
                <a:cs typeface="Times New Roman"/>
              </a:rPr>
              <a:t>Testing</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080">
              <a:lnSpc>
                <a:spcPts val="1380"/>
              </a:lnSpc>
            </a:pPr>
            <a:r>
              <a:rPr dirty="0" sz="1200">
                <a:latin typeface="Times New Roman"/>
                <a:cs typeface="Times New Roman"/>
              </a:rPr>
              <a:t>Inspections and testing are complementary and not opposing verification techniques.  Both </a:t>
            </a:r>
            <a:r>
              <a:rPr dirty="0" sz="1200" spc="-5">
                <a:latin typeface="Times New Roman"/>
                <a:cs typeface="Times New Roman"/>
              </a:rPr>
              <a:t>should </a:t>
            </a:r>
            <a:r>
              <a:rPr dirty="0" sz="1200">
                <a:latin typeface="Times New Roman"/>
                <a:cs typeface="Times New Roman"/>
              </a:rPr>
              <a:t>be used during the verification and validation process. Inspections can check  conformance </a:t>
            </a:r>
            <a:r>
              <a:rPr dirty="0" sz="1200" spc="-5">
                <a:latin typeface="Times New Roman"/>
                <a:cs typeface="Times New Roman"/>
              </a:rPr>
              <a:t>with </a:t>
            </a:r>
            <a:r>
              <a:rPr dirty="0" sz="1200">
                <a:latin typeface="Times New Roman"/>
                <a:cs typeface="Times New Roman"/>
              </a:rPr>
              <a:t>a </a:t>
            </a:r>
            <a:r>
              <a:rPr dirty="0" sz="1200" spc="-5">
                <a:latin typeface="Times New Roman"/>
                <a:cs typeface="Times New Roman"/>
              </a:rPr>
              <a:t>specification </a:t>
            </a:r>
            <a:r>
              <a:rPr dirty="0" sz="1200">
                <a:latin typeface="Times New Roman"/>
                <a:cs typeface="Times New Roman"/>
              </a:rPr>
              <a:t>but not conformance </a:t>
            </a:r>
            <a:r>
              <a:rPr dirty="0" sz="1200" spc="-5">
                <a:latin typeface="Times New Roman"/>
                <a:cs typeface="Times New Roman"/>
              </a:rPr>
              <a:t>with </a:t>
            </a:r>
            <a:r>
              <a:rPr dirty="0" sz="1200">
                <a:latin typeface="Times New Roman"/>
                <a:cs typeface="Times New Roman"/>
              </a:rPr>
              <a:t>the customer’s real  requirements. Inspections cannot check non-functional characteristics </a:t>
            </a:r>
            <a:r>
              <a:rPr dirty="0" sz="1200" spc="-5">
                <a:latin typeface="Times New Roman"/>
                <a:cs typeface="Times New Roman"/>
              </a:rPr>
              <a:t>such </a:t>
            </a:r>
            <a:r>
              <a:rPr dirty="0" sz="1200">
                <a:latin typeface="Times New Roman"/>
                <a:cs typeface="Times New Roman"/>
              </a:rPr>
              <a:t>as  performance, usability, etc. Inspection does not require execution of program and </a:t>
            </a:r>
            <a:r>
              <a:rPr dirty="0" sz="1200" spc="5">
                <a:latin typeface="Times New Roman"/>
                <a:cs typeface="Times New Roman"/>
              </a:rPr>
              <a:t>they  </a:t>
            </a:r>
            <a:r>
              <a:rPr dirty="0" sz="1200">
                <a:latin typeface="Times New Roman"/>
                <a:cs typeface="Times New Roman"/>
              </a:rPr>
              <a:t>maybe used before implementation. Many different defects </a:t>
            </a:r>
            <a:r>
              <a:rPr dirty="0" sz="1200" spc="10">
                <a:latin typeface="Times New Roman"/>
                <a:cs typeface="Times New Roman"/>
              </a:rPr>
              <a:t>may </a:t>
            </a:r>
            <a:r>
              <a:rPr dirty="0" sz="1200" spc="15">
                <a:latin typeface="Times New Roman"/>
                <a:cs typeface="Times New Roman"/>
              </a:rPr>
              <a:t>be </a:t>
            </a:r>
            <a:r>
              <a:rPr dirty="0" sz="1200">
                <a:latin typeface="Times New Roman"/>
                <a:cs typeface="Times New Roman"/>
              </a:rPr>
              <a:t>discovered in a </a:t>
            </a:r>
            <a:r>
              <a:rPr dirty="0" sz="1200" spc="-5">
                <a:latin typeface="Times New Roman"/>
                <a:cs typeface="Times New Roman"/>
              </a:rPr>
              <a:t>single  </a:t>
            </a:r>
            <a:r>
              <a:rPr dirty="0" sz="1200">
                <a:latin typeface="Times New Roman"/>
                <a:cs typeface="Times New Roman"/>
              </a:rPr>
              <a:t>inspection. In testing, one defect may mask another </a:t>
            </a:r>
            <a:r>
              <a:rPr dirty="0" sz="1200" spc="-5">
                <a:latin typeface="Times New Roman"/>
                <a:cs typeface="Times New Roman"/>
              </a:rPr>
              <a:t>so several </a:t>
            </a:r>
            <a:r>
              <a:rPr dirty="0" sz="1200">
                <a:latin typeface="Times New Roman"/>
                <a:cs typeface="Times New Roman"/>
              </a:rPr>
              <a:t>executions are required.  </a:t>
            </a:r>
            <a:r>
              <a:rPr dirty="0" sz="1200" spc="-5">
                <a:latin typeface="Times New Roman"/>
                <a:cs typeface="Times New Roman"/>
              </a:rPr>
              <a:t>For </a:t>
            </a:r>
            <a:r>
              <a:rPr dirty="0" sz="1200">
                <a:latin typeface="Times New Roman"/>
                <a:cs typeface="Times New Roman"/>
              </a:rPr>
              <a:t>inspections, checklists are prepared that contain information regarding defects. Reuse  domain and programming knowledge of the viewers likely to help in preparing these  checklists. </a:t>
            </a:r>
            <a:r>
              <a:rPr dirty="0" sz="1200" spc="-5">
                <a:latin typeface="Times New Roman"/>
                <a:cs typeface="Times New Roman"/>
              </a:rPr>
              <a:t>Inspections </a:t>
            </a:r>
            <a:r>
              <a:rPr dirty="0" sz="1200">
                <a:latin typeface="Times New Roman"/>
                <a:cs typeface="Times New Roman"/>
              </a:rPr>
              <a:t>involve people examining the </a:t>
            </a:r>
            <a:r>
              <a:rPr dirty="0" sz="1200" spc="-5">
                <a:latin typeface="Times New Roman"/>
                <a:cs typeface="Times New Roman"/>
              </a:rPr>
              <a:t>source </a:t>
            </a:r>
            <a:r>
              <a:rPr dirty="0" sz="1200">
                <a:latin typeface="Times New Roman"/>
                <a:cs typeface="Times New Roman"/>
              </a:rPr>
              <a:t>representation </a:t>
            </a:r>
            <a:r>
              <a:rPr dirty="0" sz="1200" spc="-5">
                <a:latin typeface="Times New Roman"/>
                <a:cs typeface="Times New Roman"/>
              </a:rPr>
              <a:t>with </a:t>
            </a:r>
            <a:r>
              <a:rPr dirty="0" sz="1200">
                <a:latin typeface="Times New Roman"/>
                <a:cs typeface="Times New Roman"/>
              </a:rPr>
              <a:t>the aim  of discovering anomalies and defects. Inspections </a:t>
            </a:r>
            <a:r>
              <a:rPr dirty="0" sz="1200" spc="5">
                <a:latin typeface="Times New Roman"/>
                <a:cs typeface="Times New Roman"/>
              </a:rPr>
              <a:t>may </a:t>
            </a:r>
            <a:r>
              <a:rPr dirty="0" sz="1200">
                <a:latin typeface="Times New Roman"/>
                <a:cs typeface="Times New Roman"/>
              </a:rPr>
              <a:t>be applied to any representation</a:t>
            </a:r>
            <a:r>
              <a:rPr dirty="0" sz="1200" spc="-120">
                <a:latin typeface="Times New Roman"/>
                <a:cs typeface="Times New Roman"/>
              </a:rPr>
              <a:t> </a:t>
            </a:r>
            <a:r>
              <a:rPr dirty="0" sz="1200">
                <a:latin typeface="Times New Roman"/>
                <a:cs typeface="Times New Roman"/>
              </a:rPr>
              <a:t>of  the </a:t>
            </a:r>
            <a:r>
              <a:rPr dirty="0" sz="1200" spc="-5">
                <a:latin typeface="Times New Roman"/>
                <a:cs typeface="Times New Roman"/>
              </a:rPr>
              <a:t>system </a:t>
            </a:r>
            <a:r>
              <a:rPr dirty="0" sz="1200">
                <a:latin typeface="Times New Roman"/>
                <a:cs typeface="Times New Roman"/>
              </a:rPr>
              <a:t>(requirements, design, test data, etc.) Thus inspections are a very effective  technique for discovering errors in a </a:t>
            </a:r>
            <a:r>
              <a:rPr dirty="0" sz="1200" spc="-5">
                <a:latin typeface="Times New Roman"/>
                <a:cs typeface="Times New Roman"/>
              </a:rPr>
              <a:t>software</a:t>
            </a:r>
            <a:r>
              <a:rPr dirty="0" sz="1200" spc="-110">
                <a:latin typeface="Times New Roman"/>
                <a:cs typeface="Times New Roman"/>
              </a:rPr>
              <a:t> </a:t>
            </a:r>
            <a:r>
              <a:rPr dirty="0" sz="1200">
                <a:latin typeface="Times New Roman"/>
                <a:cs typeface="Times New Roman"/>
              </a:rPr>
              <a:t>program.</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ct val="100000"/>
              </a:lnSpc>
            </a:pPr>
            <a:r>
              <a:rPr dirty="0" sz="1400" spc="-5" b="1">
                <a:latin typeface="Times New Roman"/>
                <a:cs typeface="Times New Roman"/>
              </a:rPr>
              <a:t>Inspection</a:t>
            </a:r>
            <a:r>
              <a:rPr dirty="0" sz="1400" spc="-55" b="1">
                <a:latin typeface="Times New Roman"/>
                <a:cs typeface="Times New Roman"/>
              </a:rPr>
              <a:t> </a:t>
            </a:r>
            <a:r>
              <a:rPr dirty="0" sz="1400" spc="-5" b="1">
                <a:latin typeface="Times New Roman"/>
                <a:cs typeface="Times New Roman"/>
              </a:rPr>
              <a:t>pre-conditions</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715">
              <a:lnSpc>
                <a:spcPts val="1380"/>
              </a:lnSpc>
            </a:pPr>
            <a:r>
              <a:rPr dirty="0" sz="1200">
                <a:latin typeface="Times New Roman"/>
                <a:cs typeface="Times New Roman"/>
              </a:rPr>
              <a:t>A precise </a:t>
            </a:r>
            <a:r>
              <a:rPr dirty="0" sz="1200" spc="-5">
                <a:latin typeface="Times New Roman"/>
                <a:cs typeface="Times New Roman"/>
              </a:rPr>
              <a:t>specification </a:t>
            </a:r>
            <a:r>
              <a:rPr dirty="0" sz="1200">
                <a:latin typeface="Times New Roman"/>
                <a:cs typeface="Times New Roman"/>
              </a:rPr>
              <a:t>must be available before inspections. Team members must be  familiar </a:t>
            </a:r>
            <a:r>
              <a:rPr dirty="0" sz="1200" spc="-5">
                <a:latin typeface="Times New Roman"/>
                <a:cs typeface="Times New Roman"/>
              </a:rPr>
              <a:t>with </a:t>
            </a:r>
            <a:r>
              <a:rPr dirty="0" sz="1200">
                <a:latin typeface="Times New Roman"/>
                <a:cs typeface="Times New Roman"/>
              </a:rPr>
              <a:t>the organization </a:t>
            </a:r>
            <a:r>
              <a:rPr dirty="0" sz="1200" spc="-5">
                <a:latin typeface="Times New Roman"/>
                <a:cs typeface="Times New Roman"/>
              </a:rPr>
              <a:t>standards. </a:t>
            </a:r>
            <a:r>
              <a:rPr dirty="0" sz="1200">
                <a:latin typeface="Times New Roman"/>
                <a:cs typeface="Times New Roman"/>
              </a:rPr>
              <a:t>In addition to it, </a:t>
            </a:r>
            <a:r>
              <a:rPr dirty="0" sz="1200" spc="-5">
                <a:latin typeface="Times New Roman"/>
                <a:cs typeface="Times New Roman"/>
              </a:rPr>
              <a:t>syntactically </a:t>
            </a:r>
            <a:r>
              <a:rPr dirty="0" sz="1200">
                <a:latin typeface="Times New Roman"/>
                <a:cs typeface="Times New Roman"/>
              </a:rPr>
              <a:t>correct code must  be available to the inspectors. </a:t>
            </a:r>
            <a:r>
              <a:rPr dirty="0" sz="1200" spc="-5">
                <a:latin typeface="Times New Roman"/>
                <a:cs typeface="Times New Roman"/>
              </a:rPr>
              <a:t>Inspectors should </a:t>
            </a:r>
            <a:r>
              <a:rPr dirty="0" sz="1200">
                <a:latin typeface="Times New Roman"/>
                <a:cs typeface="Times New Roman"/>
              </a:rPr>
              <a:t>prepare a checklist that can help them  during the inspection</a:t>
            </a:r>
            <a:r>
              <a:rPr dirty="0" sz="1200" spc="-110">
                <a:latin typeface="Times New Roman"/>
                <a:cs typeface="Times New Roman"/>
              </a:rPr>
              <a:t> </a:t>
            </a:r>
            <a:r>
              <a:rPr dirty="0" sz="1200">
                <a:latin typeface="Times New Roman"/>
                <a:cs typeface="Times New Roman"/>
              </a:rPr>
              <a:t>process.</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ct val="100000"/>
              </a:lnSpc>
            </a:pPr>
            <a:r>
              <a:rPr dirty="0" sz="1400" spc="-5" b="1">
                <a:latin typeface="Times New Roman"/>
                <a:cs typeface="Times New Roman"/>
              </a:rPr>
              <a:t>Inspection</a:t>
            </a:r>
            <a:r>
              <a:rPr dirty="0" sz="1400" spc="-50" b="1">
                <a:latin typeface="Times New Roman"/>
                <a:cs typeface="Times New Roman"/>
              </a:rPr>
              <a:t> </a:t>
            </a:r>
            <a:r>
              <a:rPr dirty="0" sz="1400" spc="-5" b="1">
                <a:latin typeface="Times New Roman"/>
                <a:cs typeface="Times New Roman"/>
              </a:rPr>
              <a:t>checklists.</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715">
              <a:lnSpc>
                <a:spcPts val="1380"/>
              </a:lnSpc>
            </a:pPr>
            <a:r>
              <a:rPr dirty="0" sz="1200">
                <a:latin typeface="Times New Roman"/>
                <a:cs typeface="Times New Roman"/>
              </a:rPr>
              <a:t>Checklist of common errors in a program </a:t>
            </a:r>
            <a:r>
              <a:rPr dirty="0" sz="1200" spc="-5">
                <a:latin typeface="Times New Roman"/>
                <a:cs typeface="Times New Roman"/>
              </a:rPr>
              <a:t>should </a:t>
            </a:r>
            <a:r>
              <a:rPr dirty="0" sz="1200">
                <a:latin typeface="Times New Roman"/>
                <a:cs typeface="Times New Roman"/>
              </a:rPr>
              <a:t>be developed and used to drive the  inspection process. These error checklists are programming language dependent </a:t>
            </a:r>
            <a:r>
              <a:rPr dirty="0" sz="1200" spc="-5">
                <a:latin typeface="Times New Roman"/>
                <a:cs typeface="Times New Roman"/>
              </a:rPr>
              <a:t>such </a:t>
            </a:r>
            <a:r>
              <a:rPr dirty="0" sz="1200">
                <a:latin typeface="Times New Roman"/>
                <a:cs typeface="Times New Roman"/>
              </a:rPr>
              <a:t>that  the inspector has to analyze major constructs of the programming language and develop  checklists to verify code that </a:t>
            </a:r>
            <a:r>
              <a:rPr dirty="0" sz="1200" spc="10">
                <a:latin typeface="Times New Roman"/>
                <a:cs typeface="Times New Roman"/>
              </a:rPr>
              <a:t>is </a:t>
            </a:r>
            <a:r>
              <a:rPr dirty="0" sz="1200">
                <a:latin typeface="Times New Roman"/>
                <a:cs typeface="Times New Roman"/>
              </a:rPr>
              <a:t>written using these checklists. </a:t>
            </a:r>
            <a:r>
              <a:rPr dirty="0" sz="1200" spc="-5">
                <a:latin typeface="Times New Roman"/>
                <a:cs typeface="Times New Roman"/>
              </a:rPr>
              <a:t>For </a:t>
            </a:r>
            <a:r>
              <a:rPr dirty="0" sz="1200">
                <a:latin typeface="Times New Roman"/>
                <a:cs typeface="Times New Roman"/>
              </a:rPr>
              <a:t>example, in a language  of </a:t>
            </a:r>
            <a:r>
              <a:rPr dirty="0" sz="1200" spc="-5">
                <a:latin typeface="Times New Roman"/>
                <a:cs typeface="Times New Roman"/>
              </a:rPr>
              <a:t>weak </a:t>
            </a:r>
            <a:r>
              <a:rPr dirty="0" sz="1200">
                <a:latin typeface="Times New Roman"/>
                <a:cs typeface="Times New Roman"/>
              </a:rPr>
              <a:t>type checking, one can expect a number of peculiarities in code that </a:t>
            </a:r>
            <a:r>
              <a:rPr dirty="0" sz="1200" spc="-5">
                <a:latin typeface="Times New Roman"/>
                <a:cs typeface="Times New Roman"/>
              </a:rPr>
              <a:t>should </a:t>
            </a:r>
            <a:r>
              <a:rPr dirty="0" sz="1200">
                <a:latin typeface="Times New Roman"/>
                <a:cs typeface="Times New Roman"/>
              </a:rPr>
              <a:t>be  verified. </a:t>
            </a:r>
            <a:r>
              <a:rPr dirty="0" sz="1200" spc="-5">
                <a:latin typeface="Times New Roman"/>
                <a:cs typeface="Times New Roman"/>
              </a:rPr>
              <a:t>So </a:t>
            </a:r>
            <a:r>
              <a:rPr dirty="0" sz="1200">
                <a:latin typeface="Times New Roman"/>
                <a:cs typeface="Times New Roman"/>
              </a:rPr>
              <a:t>the corresponding checklist can be larger. </a:t>
            </a:r>
            <a:r>
              <a:rPr dirty="0" sz="1200" spc="-5">
                <a:latin typeface="Times New Roman"/>
                <a:cs typeface="Times New Roman"/>
              </a:rPr>
              <a:t>Other </a:t>
            </a:r>
            <a:r>
              <a:rPr dirty="0" sz="1200">
                <a:latin typeface="Times New Roman"/>
                <a:cs typeface="Times New Roman"/>
              </a:rPr>
              <a:t>example of programming  language dependant defects are defects in variable initialization, constant naming, loop  termination, array bounds,</a:t>
            </a:r>
            <a:r>
              <a:rPr dirty="0" sz="1200" spc="-114">
                <a:latin typeface="Times New Roman"/>
                <a:cs typeface="Times New Roman"/>
              </a:rPr>
              <a:t> </a:t>
            </a:r>
            <a:r>
              <a:rPr dirty="0" sz="1200">
                <a:latin typeface="Times New Roman"/>
                <a:cs typeface="Times New Roman"/>
              </a:rPr>
              <a:t>etc.</a:t>
            </a:r>
            <a:endParaRPr sz="1200">
              <a:latin typeface="Times New Roman"/>
              <a:cs typeface="Times New Roman"/>
            </a:endParaRPr>
          </a:p>
          <a:p>
            <a:pPr marL="241300">
              <a:lnSpc>
                <a:spcPts val="1775"/>
              </a:lnSpc>
            </a:pPr>
            <a:r>
              <a:rPr dirty="0" sz="1600" spc="-5">
                <a:latin typeface="Times New Roman"/>
                <a:cs typeface="Times New Roman"/>
              </a:rPr>
              <a:t>Inspection</a:t>
            </a:r>
            <a:r>
              <a:rPr dirty="0" sz="1600" spc="-55">
                <a:latin typeface="Times New Roman"/>
                <a:cs typeface="Times New Roman"/>
              </a:rPr>
              <a:t> </a:t>
            </a:r>
            <a:r>
              <a:rPr dirty="0" sz="1600">
                <a:latin typeface="Times New Roman"/>
                <a:cs typeface="Times New Roman"/>
              </a:rPr>
              <a:t>Checklist</a:t>
            </a:r>
            <a:endParaRPr sz="1600">
              <a:latin typeface="Times New Roman"/>
              <a:cs typeface="Times New Roman"/>
            </a:endParaRPr>
          </a:p>
          <a:p>
            <a:pPr algn="just" marL="12700">
              <a:lnSpc>
                <a:spcPts val="1420"/>
              </a:lnSpc>
            </a:pPr>
            <a:r>
              <a:rPr dirty="0" sz="1200" spc="-5">
                <a:latin typeface="Times New Roman"/>
                <a:cs typeface="Times New Roman"/>
              </a:rPr>
              <a:t>Following </a:t>
            </a:r>
            <a:r>
              <a:rPr dirty="0" sz="1200">
                <a:latin typeface="Times New Roman"/>
                <a:cs typeface="Times New Roman"/>
              </a:rPr>
              <a:t>is an example of an inspection</a:t>
            </a:r>
            <a:r>
              <a:rPr dirty="0" sz="1200" spc="-114">
                <a:latin typeface="Times New Roman"/>
                <a:cs typeface="Times New Roman"/>
              </a:rPr>
              <a:t> </a:t>
            </a:r>
            <a:r>
              <a:rPr dirty="0" sz="1200">
                <a:latin typeface="Times New Roman"/>
                <a:cs typeface="Times New Roman"/>
              </a:rPr>
              <a:t>checklist.</a:t>
            </a:r>
            <a:endParaRPr sz="1200">
              <a:latin typeface="Times New Roman"/>
              <a:cs typeface="Times New Roman"/>
            </a:endParaRPr>
          </a:p>
        </p:txBody>
      </p:sp>
      <p:sp>
        <p:nvSpPr>
          <p:cNvPr id="5" name="object 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210</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4" name="object 4"/>
          <p:cNvGraphicFramePr>
            <a:graphicFrameLocks noGrp="1"/>
          </p:cNvGraphicFramePr>
          <p:nvPr/>
        </p:nvGraphicFramePr>
        <p:xfrm>
          <a:off x="1071372" y="8377428"/>
          <a:ext cx="6021705" cy="730250"/>
        </p:xfrm>
        <a:graphic>
          <a:graphicData uri="http://schemas.openxmlformats.org/drawingml/2006/table">
            <a:tbl>
              <a:tblPr firstRow="1" bandRow="1">
                <a:tableStyleId>{2D5ABB26-0587-4C30-8999-92F81FD0307C}</a:tableStyleId>
              </a:tblPr>
              <a:tblGrid>
                <a:gridCol w="1097280"/>
                <a:gridCol w="4914900"/>
              </a:tblGrid>
              <a:tr h="531876">
                <a:tc>
                  <a:txBody>
                    <a:bodyPr/>
                    <a:lstStyle/>
                    <a:p>
                      <a:pPr marL="65405">
                        <a:lnSpc>
                          <a:spcPts val="1290"/>
                        </a:lnSpc>
                      </a:pPr>
                      <a:r>
                        <a:rPr dirty="0" sz="1200">
                          <a:latin typeface="Times New Roman"/>
                          <a:cs typeface="Times New Roman"/>
                        </a:rPr>
                        <a:t>Exception</a:t>
                      </a:r>
                      <a:endParaRPr sz="1200">
                        <a:latin typeface="Times New Roman"/>
                        <a:cs typeface="Times New Roman"/>
                      </a:endParaRPr>
                    </a:p>
                    <a:p>
                      <a:pPr marL="65405" marR="238760">
                        <a:lnSpc>
                          <a:spcPts val="1380"/>
                        </a:lnSpc>
                        <a:spcBef>
                          <a:spcPts val="65"/>
                        </a:spcBef>
                      </a:pPr>
                      <a:r>
                        <a:rPr dirty="0" sz="1200">
                          <a:latin typeface="Times New Roman"/>
                          <a:cs typeface="Times New Roman"/>
                        </a:rPr>
                        <a:t>management  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spc="-5">
                          <a:latin typeface="Times New Roman"/>
                          <a:cs typeface="Times New Roman"/>
                        </a:rPr>
                        <a:t>Have </a:t>
                      </a:r>
                      <a:r>
                        <a:rPr dirty="0" sz="1200">
                          <a:latin typeface="Times New Roman"/>
                          <a:cs typeface="Times New Roman"/>
                        </a:rPr>
                        <a:t>all possible error conditions been taken into</a:t>
                      </a:r>
                      <a:r>
                        <a:rPr dirty="0" sz="1200" spc="-114">
                          <a:latin typeface="Times New Roman"/>
                          <a:cs typeface="Times New Roman"/>
                        </a:rPr>
                        <a:t> </a:t>
                      </a:r>
                      <a:r>
                        <a:rPr dirty="0" sz="1200">
                          <a:latin typeface="Times New Roman"/>
                          <a:cs typeface="Times New Roman"/>
                        </a:rPr>
                        <a:t>account?</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92024">
                <a:tc>
                  <a:txBody>
                    <a:bodyPr/>
                    <a:lstStyle/>
                    <a:p>
                      <a:pPr marL="65405">
                        <a:lnSpc>
                          <a:spcPts val="1320"/>
                        </a:lnSpc>
                      </a:pPr>
                      <a:r>
                        <a:rPr dirty="0" sz="1200" spc="-5">
                          <a:latin typeface="Times New Roman"/>
                          <a:cs typeface="Times New Roman"/>
                        </a:rPr>
                        <a:t>Fault</a:t>
                      </a:r>
                      <a:r>
                        <a:rPr dirty="0" sz="1200" spc="-95">
                          <a:latin typeface="Times New Roman"/>
                          <a:cs typeface="Times New Roman"/>
                        </a:rPr>
                        <a:t> </a:t>
                      </a:r>
                      <a:r>
                        <a:rPr dirty="0" sz="1200">
                          <a:latin typeface="Times New Roman"/>
                          <a:cs typeface="Times New Roman"/>
                        </a:rPr>
                        <a:t>Class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a:latin typeface="Times New Roman"/>
                          <a:cs typeface="Times New Roman"/>
                        </a:rPr>
                        <a:t>Inspection</a:t>
                      </a:r>
                      <a:r>
                        <a:rPr dirty="0" sz="1200" spc="-100">
                          <a:latin typeface="Times New Roman"/>
                          <a:cs typeface="Times New Roman"/>
                        </a:rPr>
                        <a:t> </a:t>
                      </a:r>
                      <a:r>
                        <a:rPr dirty="0" sz="1200">
                          <a:latin typeface="Times New Roman"/>
                          <a:cs typeface="Times New Roman"/>
                        </a:rPr>
                        <a:t>Check</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graphicFrame>
        <p:nvGraphicFramePr>
          <p:cNvPr id="5" name="object 5"/>
          <p:cNvGraphicFramePr>
            <a:graphicFrameLocks noGrp="1"/>
          </p:cNvGraphicFramePr>
          <p:nvPr/>
        </p:nvGraphicFramePr>
        <p:xfrm>
          <a:off x="1071372" y="914400"/>
          <a:ext cx="6021705" cy="3564890"/>
        </p:xfrm>
        <a:graphic>
          <a:graphicData uri="http://schemas.openxmlformats.org/drawingml/2006/table">
            <a:tbl>
              <a:tblPr firstRow="1" bandRow="1">
                <a:tableStyleId>{2D5ABB26-0587-4C30-8999-92F81FD0307C}</a:tableStyleId>
              </a:tblPr>
              <a:tblGrid>
                <a:gridCol w="1097280"/>
                <a:gridCol w="4914900"/>
              </a:tblGrid>
              <a:tr h="937259">
                <a:tc>
                  <a:txBody>
                    <a:bodyPr/>
                    <a:lstStyle/>
                    <a:p>
                      <a:pPr marL="65405">
                        <a:lnSpc>
                          <a:spcPts val="1320"/>
                        </a:lnSpc>
                      </a:pPr>
                      <a:r>
                        <a:rPr dirty="0" sz="1200" spc="-5">
                          <a:latin typeface="Times New Roman"/>
                          <a:cs typeface="Times New Roman"/>
                        </a:rPr>
                        <a:t>Data</a:t>
                      </a:r>
                      <a:r>
                        <a:rPr dirty="0" sz="1200" spc="-95">
                          <a:latin typeface="Times New Roman"/>
                          <a:cs typeface="Times New Roman"/>
                        </a:rPr>
                        <a:t> </a:t>
                      </a:r>
                      <a:r>
                        <a:rPr dirty="0" sz="1200">
                          <a:latin typeface="Times New Roman"/>
                          <a:cs typeface="Times New Roman"/>
                        </a:rPr>
                        <a:t>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spc="-5">
                          <a:latin typeface="Times New Roman"/>
                          <a:cs typeface="Times New Roman"/>
                        </a:rPr>
                        <a:t>Are </a:t>
                      </a:r>
                      <a:r>
                        <a:rPr dirty="0" sz="1200">
                          <a:latin typeface="Times New Roman"/>
                          <a:cs typeface="Times New Roman"/>
                        </a:rPr>
                        <a:t>all program variables initialized before their values are</a:t>
                      </a:r>
                      <a:r>
                        <a:rPr dirty="0" sz="1200" spc="-110">
                          <a:latin typeface="Times New Roman"/>
                          <a:cs typeface="Times New Roman"/>
                        </a:rPr>
                        <a:t> </a:t>
                      </a:r>
                      <a:r>
                        <a:rPr dirty="0" sz="1200">
                          <a:latin typeface="Times New Roman"/>
                          <a:cs typeface="Times New Roman"/>
                        </a:rPr>
                        <a:t>used?</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spc="-5">
                          <a:latin typeface="Times New Roman"/>
                          <a:cs typeface="Times New Roman"/>
                        </a:rPr>
                        <a:t>Have </a:t>
                      </a:r>
                      <a:r>
                        <a:rPr dirty="0" sz="1200">
                          <a:latin typeface="Times New Roman"/>
                          <a:cs typeface="Times New Roman"/>
                        </a:rPr>
                        <a:t>all constants been</a:t>
                      </a:r>
                      <a:r>
                        <a:rPr dirty="0" sz="1200" spc="-100">
                          <a:latin typeface="Times New Roman"/>
                          <a:cs typeface="Times New Roman"/>
                        </a:rPr>
                        <a:t> </a:t>
                      </a:r>
                      <a:r>
                        <a:rPr dirty="0" sz="1200">
                          <a:latin typeface="Times New Roman"/>
                          <a:cs typeface="Times New Roman"/>
                        </a:rPr>
                        <a:t>named?</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spc="-5">
                          <a:latin typeface="Times New Roman"/>
                          <a:cs typeface="Times New Roman"/>
                        </a:rPr>
                        <a:t>Should </a:t>
                      </a:r>
                      <a:r>
                        <a:rPr dirty="0" sz="1200">
                          <a:latin typeface="Times New Roman"/>
                          <a:cs typeface="Times New Roman"/>
                        </a:rPr>
                        <a:t>the lower bound of arrays be 0, 1, or </a:t>
                      </a:r>
                      <a:r>
                        <a:rPr dirty="0" sz="1200" spc="-5">
                          <a:latin typeface="Times New Roman"/>
                          <a:cs typeface="Times New Roman"/>
                        </a:rPr>
                        <a:t>something</a:t>
                      </a:r>
                      <a:r>
                        <a:rPr dirty="0" sz="1200" spc="-100">
                          <a:latin typeface="Times New Roman"/>
                          <a:cs typeface="Times New Roman"/>
                        </a:rPr>
                        <a:t> </a:t>
                      </a:r>
                      <a:r>
                        <a:rPr dirty="0" sz="1200">
                          <a:latin typeface="Times New Roman"/>
                          <a:cs typeface="Times New Roman"/>
                        </a:rPr>
                        <a:t>else?</a:t>
                      </a:r>
                      <a:endParaRPr sz="1200">
                        <a:latin typeface="Times New Roman"/>
                        <a:cs typeface="Times New Roman"/>
                      </a:endParaRPr>
                    </a:p>
                    <a:p>
                      <a:pPr marL="294005" indent="-228600">
                        <a:lnSpc>
                          <a:spcPct val="100000"/>
                        </a:lnSpc>
                        <a:spcBef>
                          <a:spcPts val="35"/>
                        </a:spcBef>
                        <a:buFont typeface="Symbol"/>
                        <a:buChar char=""/>
                        <a:tabLst>
                          <a:tab pos="294005" algn="l"/>
                          <a:tab pos="294640" algn="l"/>
                        </a:tabLst>
                      </a:pPr>
                      <a:r>
                        <a:rPr dirty="0" sz="1200" spc="-5">
                          <a:latin typeface="Times New Roman"/>
                          <a:cs typeface="Times New Roman"/>
                        </a:rPr>
                        <a:t>Should </a:t>
                      </a:r>
                      <a:r>
                        <a:rPr dirty="0" sz="1200">
                          <a:latin typeface="Times New Roman"/>
                          <a:cs typeface="Times New Roman"/>
                        </a:rPr>
                        <a:t>the upper bound of arrays be </a:t>
                      </a:r>
                      <a:r>
                        <a:rPr dirty="0" sz="1200" spc="-5">
                          <a:latin typeface="Times New Roman"/>
                          <a:cs typeface="Times New Roman"/>
                        </a:rPr>
                        <a:t>size </a:t>
                      </a:r>
                      <a:r>
                        <a:rPr dirty="0" sz="1200">
                          <a:latin typeface="Times New Roman"/>
                          <a:cs typeface="Times New Roman"/>
                        </a:rPr>
                        <a:t>or </a:t>
                      </a:r>
                      <a:r>
                        <a:rPr dirty="0" sz="1200" spc="-5">
                          <a:latin typeface="Times New Roman"/>
                          <a:cs typeface="Times New Roman"/>
                        </a:rPr>
                        <a:t>size</a:t>
                      </a:r>
                      <a:r>
                        <a:rPr dirty="0" sz="1200" spc="-85">
                          <a:latin typeface="Times New Roman"/>
                          <a:cs typeface="Times New Roman"/>
                        </a:rPr>
                        <a:t> </a:t>
                      </a:r>
                      <a:r>
                        <a:rPr dirty="0" sz="1200">
                          <a:latin typeface="Times New Roman"/>
                          <a:cs typeface="Times New Roman"/>
                        </a:rPr>
                        <a:t>-1?</a:t>
                      </a:r>
                      <a:endParaRPr sz="1200">
                        <a:latin typeface="Times New Roman"/>
                        <a:cs typeface="Times New Roman"/>
                      </a:endParaRPr>
                    </a:p>
                    <a:p>
                      <a:pPr marL="294005" indent="-228600">
                        <a:lnSpc>
                          <a:spcPct val="100000"/>
                        </a:lnSpc>
                        <a:spcBef>
                          <a:spcPts val="20"/>
                        </a:spcBef>
                        <a:buFont typeface="Symbol"/>
                        <a:buChar char=""/>
                        <a:tabLst>
                          <a:tab pos="294005" algn="l"/>
                          <a:tab pos="294640" algn="l"/>
                        </a:tabLst>
                      </a:pPr>
                      <a:r>
                        <a:rPr dirty="0" sz="1200">
                          <a:latin typeface="Times New Roman"/>
                          <a:cs typeface="Times New Roman"/>
                        </a:rPr>
                        <a:t>If character </a:t>
                      </a:r>
                      <a:r>
                        <a:rPr dirty="0" sz="1200" spc="-5">
                          <a:latin typeface="Times New Roman"/>
                          <a:cs typeface="Times New Roman"/>
                        </a:rPr>
                        <a:t>strings </a:t>
                      </a:r>
                      <a:r>
                        <a:rPr dirty="0" sz="1200">
                          <a:latin typeface="Times New Roman"/>
                          <a:cs typeface="Times New Roman"/>
                        </a:rPr>
                        <a:t>are used, is a delimiter explicitly</a:t>
                      </a:r>
                      <a:r>
                        <a:rPr dirty="0" sz="1200" spc="-110">
                          <a:latin typeface="Times New Roman"/>
                          <a:cs typeface="Times New Roman"/>
                        </a:rPr>
                        <a:t> </a:t>
                      </a:r>
                      <a:r>
                        <a:rPr dirty="0" sz="1200">
                          <a:latin typeface="Times New Roman"/>
                          <a:cs typeface="Times New Roman"/>
                        </a:rPr>
                        <a:t>assigned?</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751332">
                <a:tc>
                  <a:txBody>
                    <a:bodyPr/>
                    <a:lstStyle/>
                    <a:p>
                      <a:pPr marL="65405">
                        <a:lnSpc>
                          <a:spcPts val="1320"/>
                        </a:lnSpc>
                      </a:pPr>
                      <a:r>
                        <a:rPr dirty="0" sz="1200">
                          <a:latin typeface="Times New Roman"/>
                          <a:cs typeface="Times New Roman"/>
                        </a:rPr>
                        <a:t>Control</a:t>
                      </a:r>
                      <a:r>
                        <a:rPr dirty="0" sz="1200" spc="-100">
                          <a:latin typeface="Times New Roman"/>
                          <a:cs typeface="Times New Roman"/>
                        </a:rPr>
                        <a:t> </a:t>
                      </a:r>
                      <a:r>
                        <a:rPr dirty="0" sz="1200">
                          <a:latin typeface="Times New Roman"/>
                          <a:cs typeface="Times New Roman"/>
                        </a:rPr>
                        <a:t>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spc="-5">
                          <a:latin typeface="Times New Roman"/>
                          <a:cs typeface="Times New Roman"/>
                        </a:rPr>
                        <a:t>For </a:t>
                      </a:r>
                      <a:r>
                        <a:rPr dirty="0" sz="1200">
                          <a:latin typeface="Times New Roman"/>
                          <a:cs typeface="Times New Roman"/>
                        </a:rPr>
                        <a:t>each conditional </a:t>
                      </a:r>
                      <a:r>
                        <a:rPr dirty="0" sz="1200" spc="-5">
                          <a:latin typeface="Times New Roman"/>
                          <a:cs typeface="Times New Roman"/>
                        </a:rPr>
                        <a:t>statement, </a:t>
                      </a:r>
                      <a:r>
                        <a:rPr dirty="0" sz="1200">
                          <a:latin typeface="Times New Roman"/>
                          <a:cs typeface="Times New Roman"/>
                        </a:rPr>
                        <a:t>is the condition</a:t>
                      </a:r>
                      <a:r>
                        <a:rPr dirty="0" sz="1200" spc="-105">
                          <a:latin typeface="Times New Roman"/>
                          <a:cs typeface="Times New Roman"/>
                        </a:rPr>
                        <a:t> </a:t>
                      </a:r>
                      <a:r>
                        <a:rPr dirty="0" sz="1200">
                          <a:latin typeface="Times New Roman"/>
                          <a:cs typeface="Times New Roman"/>
                        </a:rPr>
                        <a:t>correct?</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a:latin typeface="Times New Roman"/>
                          <a:cs typeface="Times New Roman"/>
                        </a:rPr>
                        <a:t>Is each loop certain to</a:t>
                      </a:r>
                      <a:r>
                        <a:rPr dirty="0" sz="1200" spc="-125">
                          <a:latin typeface="Times New Roman"/>
                          <a:cs typeface="Times New Roman"/>
                        </a:rPr>
                        <a:t> </a:t>
                      </a:r>
                      <a:r>
                        <a:rPr dirty="0" sz="1200">
                          <a:latin typeface="Times New Roman"/>
                          <a:cs typeface="Times New Roman"/>
                        </a:rPr>
                        <a:t>terminate?</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spc="-5">
                          <a:latin typeface="Times New Roman"/>
                          <a:cs typeface="Times New Roman"/>
                        </a:rPr>
                        <a:t>Are </a:t>
                      </a:r>
                      <a:r>
                        <a:rPr dirty="0" sz="1200">
                          <a:latin typeface="Times New Roman"/>
                          <a:cs typeface="Times New Roman"/>
                        </a:rPr>
                        <a:t>compound </a:t>
                      </a:r>
                      <a:r>
                        <a:rPr dirty="0" sz="1200" spc="-5">
                          <a:latin typeface="Times New Roman"/>
                          <a:cs typeface="Times New Roman"/>
                        </a:rPr>
                        <a:t>statements </a:t>
                      </a:r>
                      <a:r>
                        <a:rPr dirty="0" sz="1200">
                          <a:latin typeface="Times New Roman"/>
                          <a:cs typeface="Times New Roman"/>
                        </a:rPr>
                        <a:t>correctly</a:t>
                      </a:r>
                      <a:r>
                        <a:rPr dirty="0" sz="1200" spc="-90">
                          <a:latin typeface="Times New Roman"/>
                          <a:cs typeface="Times New Roman"/>
                        </a:rPr>
                        <a:t> </a:t>
                      </a:r>
                      <a:r>
                        <a:rPr dirty="0" sz="1200">
                          <a:latin typeface="Times New Roman"/>
                          <a:cs typeface="Times New Roman"/>
                        </a:rPr>
                        <a:t>bracketed?</a:t>
                      </a:r>
                      <a:endParaRPr sz="1200">
                        <a:latin typeface="Times New Roman"/>
                        <a:cs typeface="Times New Roman"/>
                      </a:endParaRPr>
                    </a:p>
                    <a:p>
                      <a:pPr marL="294005" indent="-228600">
                        <a:lnSpc>
                          <a:spcPct val="100000"/>
                        </a:lnSpc>
                        <a:spcBef>
                          <a:spcPts val="35"/>
                        </a:spcBef>
                        <a:buFont typeface="Symbol"/>
                        <a:buChar char=""/>
                        <a:tabLst>
                          <a:tab pos="294005" algn="l"/>
                          <a:tab pos="294640" algn="l"/>
                        </a:tabLst>
                      </a:pPr>
                      <a:r>
                        <a:rPr dirty="0" sz="1200">
                          <a:latin typeface="Times New Roman"/>
                          <a:cs typeface="Times New Roman"/>
                        </a:rPr>
                        <a:t>In case </a:t>
                      </a:r>
                      <a:r>
                        <a:rPr dirty="0" sz="1200" spc="-5">
                          <a:latin typeface="Times New Roman"/>
                          <a:cs typeface="Times New Roman"/>
                        </a:rPr>
                        <a:t>statements, </a:t>
                      </a:r>
                      <a:r>
                        <a:rPr dirty="0" sz="1200">
                          <a:latin typeface="Times New Roman"/>
                          <a:cs typeface="Times New Roman"/>
                        </a:rPr>
                        <a:t>are all possible cases accounted</a:t>
                      </a:r>
                      <a:r>
                        <a:rPr dirty="0" sz="1200" spc="-114">
                          <a:latin typeface="Times New Roman"/>
                          <a:cs typeface="Times New Roman"/>
                        </a:rPr>
                        <a:t> </a:t>
                      </a:r>
                      <a:r>
                        <a:rPr dirty="0" sz="1200">
                          <a:latin typeface="Times New Roman"/>
                          <a:cs typeface="Times New Roman"/>
                        </a:rPr>
                        <a:t>for?</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77951">
                <a:tc>
                  <a:txBody>
                    <a:bodyPr/>
                    <a:lstStyle/>
                    <a:p>
                      <a:pPr marL="65405">
                        <a:lnSpc>
                          <a:spcPts val="1290"/>
                        </a:lnSpc>
                      </a:pPr>
                      <a:r>
                        <a:rPr dirty="0" sz="1200">
                          <a:latin typeface="Times New Roman"/>
                          <a:cs typeface="Times New Roman"/>
                        </a:rPr>
                        <a:t>Input/Output</a:t>
                      </a:r>
                      <a:endParaRPr sz="1200">
                        <a:latin typeface="Times New Roman"/>
                        <a:cs typeface="Times New Roman"/>
                      </a:endParaRPr>
                    </a:p>
                    <a:p>
                      <a:pPr marL="65405">
                        <a:lnSpc>
                          <a:spcPts val="1410"/>
                        </a:lnSpc>
                      </a:pPr>
                      <a:r>
                        <a:rPr dirty="0" sz="1200">
                          <a:latin typeface="Times New Roman"/>
                          <a:cs typeface="Times New Roman"/>
                        </a:rPr>
                        <a:t>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spc="-5">
                          <a:latin typeface="Times New Roman"/>
                          <a:cs typeface="Times New Roman"/>
                        </a:rPr>
                        <a:t>Are </a:t>
                      </a:r>
                      <a:r>
                        <a:rPr dirty="0" sz="1200">
                          <a:latin typeface="Times New Roman"/>
                          <a:cs typeface="Times New Roman"/>
                        </a:rPr>
                        <a:t>all input variables</a:t>
                      </a:r>
                      <a:r>
                        <a:rPr dirty="0" sz="1200" spc="-100">
                          <a:latin typeface="Times New Roman"/>
                          <a:cs typeface="Times New Roman"/>
                        </a:rPr>
                        <a:t> </a:t>
                      </a:r>
                      <a:r>
                        <a:rPr dirty="0" sz="1200">
                          <a:latin typeface="Times New Roman"/>
                          <a:cs typeface="Times New Roman"/>
                        </a:rPr>
                        <a:t>used?</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spc="-5">
                          <a:latin typeface="Times New Roman"/>
                          <a:cs typeface="Times New Roman"/>
                        </a:rPr>
                        <a:t>Are </a:t>
                      </a:r>
                      <a:r>
                        <a:rPr dirty="0" sz="1200">
                          <a:latin typeface="Times New Roman"/>
                          <a:cs typeface="Times New Roman"/>
                        </a:rPr>
                        <a:t>all output variables assigned a value before they are</a:t>
                      </a:r>
                      <a:r>
                        <a:rPr dirty="0" sz="1200" spc="-110">
                          <a:latin typeface="Times New Roman"/>
                          <a:cs typeface="Times New Roman"/>
                        </a:rPr>
                        <a:t> </a:t>
                      </a:r>
                      <a:r>
                        <a:rPr dirty="0" sz="1200">
                          <a:latin typeface="Times New Roman"/>
                          <a:cs typeface="Times New Roman"/>
                        </a:rPr>
                        <a:t>output?</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926591">
                <a:tc>
                  <a:txBody>
                    <a:bodyPr/>
                    <a:lstStyle/>
                    <a:p>
                      <a:pPr marL="65405">
                        <a:lnSpc>
                          <a:spcPts val="1320"/>
                        </a:lnSpc>
                      </a:pPr>
                      <a:r>
                        <a:rPr dirty="0" sz="1200">
                          <a:latin typeface="Times New Roman"/>
                          <a:cs typeface="Times New Roman"/>
                        </a:rPr>
                        <a:t>Interface</a:t>
                      </a:r>
                      <a:r>
                        <a:rPr dirty="0" sz="1200" spc="-100">
                          <a:latin typeface="Times New Roman"/>
                          <a:cs typeface="Times New Roman"/>
                        </a:rPr>
                        <a:t> </a:t>
                      </a:r>
                      <a:r>
                        <a:rPr dirty="0" sz="1200">
                          <a:latin typeface="Times New Roman"/>
                          <a:cs typeface="Times New Roman"/>
                        </a:rPr>
                        <a:t>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spc="-5">
                          <a:latin typeface="Times New Roman"/>
                          <a:cs typeface="Times New Roman"/>
                        </a:rPr>
                        <a:t>Do </a:t>
                      </a:r>
                      <a:r>
                        <a:rPr dirty="0" sz="1200">
                          <a:latin typeface="Times New Roman"/>
                          <a:cs typeface="Times New Roman"/>
                        </a:rPr>
                        <a:t>all function and procedure calls have correct number of</a:t>
                      </a:r>
                      <a:r>
                        <a:rPr dirty="0" sz="1200" spc="-110">
                          <a:latin typeface="Times New Roman"/>
                          <a:cs typeface="Times New Roman"/>
                        </a:rPr>
                        <a:t> </a:t>
                      </a:r>
                      <a:r>
                        <a:rPr dirty="0" sz="1200">
                          <a:latin typeface="Times New Roman"/>
                          <a:cs typeface="Times New Roman"/>
                        </a:rPr>
                        <a:t>parameters?</a:t>
                      </a:r>
                      <a:endParaRPr sz="1200">
                        <a:latin typeface="Times New Roman"/>
                        <a:cs typeface="Times New Roman"/>
                      </a:endParaRPr>
                    </a:p>
                    <a:p>
                      <a:pPr marL="294005" indent="-228600">
                        <a:lnSpc>
                          <a:spcPct val="100000"/>
                        </a:lnSpc>
                        <a:spcBef>
                          <a:spcPts val="35"/>
                        </a:spcBef>
                        <a:buFont typeface="Symbol"/>
                        <a:buChar char=""/>
                        <a:tabLst>
                          <a:tab pos="294005" algn="l"/>
                          <a:tab pos="294640" algn="l"/>
                        </a:tabLst>
                      </a:pPr>
                      <a:r>
                        <a:rPr dirty="0" sz="1200" spc="-5">
                          <a:latin typeface="Times New Roman"/>
                          <a:cs typeface="Times New Roman"/>
                        </a:rPr>
                        <a:t>Do </a:t>
                      </a:r>
                      <a:r>
                        <a:rPr dirty="0" sz="1200">
                          <a:latin typeface="Times New Roman"/>
                          <a:cs typeface="Times New Roman"/>
                        </a:rPr>
                        <a:t>formal and actual parameters types</a:t>
                      </a:r>
                      <a:r>
                        <a:rPr dirty="0" sz="1200" spc="-105">
                          <a:latin typeface="Times New Roman"/>
                          <a:cs typeface="Times New Roman"/>
                        </a:rPr>
                        <a:t> </a:t>
                      </a:r>
                      <a:r>
                        <a:rPr dirty="0" sz="1200">
                          <a:latin typeface="Times New Roman"/>
                          <a:cs typeface="Times New Roman"/>
                        </a:rPr>
                        <a:t>match?</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spc="-5">
                          <a:latin typeface="Times New Roman"/>
                          <a:cs typeface="Times New Roman"/>
                        </a:rPr>
                        <a:t>Are </a:t>
                      </a:r>
                      <a:r>
                        <a:rPr dirty="0" sz="1200">
                          <a:latin typeface="Times New Roman"/>
                          <a:cs typeface="Times New Roman"/>
                        </a:rPr>
                        <a:t>the parameters in right</a:t>
                      </a:r>
                      <a:r>
                        <a:rPr dirty="0" sz="1200" spc="-100">
                          <a:latin typeface="Times New Roman"/>
                          <a:cs typeface="Times New Roman"/>
                        </a:rPr>
                        <a:t> </a:t>
                      </a:r>
                      <a:r>
                        <a:rPr dirty="0" sz="1200">
                          <a:latin typeface="Times New Roman"/>
                          <a:cs typeface="Times New Roman"/>
                        </a:rPr>
                        <a:t>order?</a:t>
                      </a:r>
                      <a:endParaRPr sz="1200">
                        <a:latin typeface="Times New Roman"/>
                        <a:cs typeface="Times New Roman"/>
                      </a:endParaRPr>
                    </a:p>
                    <a:p>
                      <a:pPr marL="294005" marR="59055" indent="-228600">
                        <a:lnSpc>
                          <a:spcPts val="1370"/>
                        </a:lnSpc>
                        <a:spcBef>
                          <a:spcPts val="125"/>
                        </a:spcBef>
                        <a:buFont typeface="Symbol"/>
                        <a:buChar char=""/>
                        <a:tabLst>
                          <a:tab pos="294005" algn="l"/>
                          <a:tab pos="294640" algn="l"/>
                        </a:tabLst>
                      </a:pPr>
                      <a:r>
                        <a:rPr dirty="0" sz="1200">
                          <a:latin typeface="Times New Roman"/>
                          <a:cs typeface="Times New Roman"/>
                        </a:rPr>
                        <a:t>If components access </a:t>
                      </a:r>
                      <a:r>
                        <a:rPr dirty="0" sz="1200" spc="-5">
                          <a:latin typeface="Times New Roman"/>
                          <a:cs typeface="Times New Roman"/>
                        </a:rPr>
                        <a:t>shared </a:t>
                      </a:r>
                      <a:r>
                        <a:rPr dirty="0" sz="1200">
                          <a:latin typeface="Times New Roman"/>
                          <a:cs typeface="Times New Roman"/>
                        </a:rPr>
                        <a:t>memory, do they have the </a:t>
                      </a:r>
                      <a:r>
                        <a:rPr dirty="0" sz="1200" spc="-5">
                          <a:latin typeface="Times New Roman"/>
                          <a:cs typeface="Times New Roman"/>
                        </a:rPr>
                        <a:t>same </a:t>
                      </a:r>
                      <a:r>
                        <a:rPr dirty="0" sz="1200">
                          <a:latin typeface="Times New Roman"/>
                          <a:cs typeface="Times New Roman"/>
                        </a:rPr>
                        <a:t>model of  </a:t>
                      </a:r>
                      <a:r>
                        <a:rPr dirty="0" sz="1200" spc="-5">
                          <a:latin typeface="Times New Roman"/>
                          <a:cs typeface="Times New Roman"/>
                        </a:rPr>
                        <a:t>shared </a:t>
                      </a:r>
                      <a:r>
                        <a:rPr dirty="0" sz="1200">
                          <a:latin typeface="Times New Roman"/>
                          <a:cs typeface="Times New Roman"/>
                        </a:rPr>
                        <a:t>memory</a:t>
                      </a:r>
                      <a:r>
                        <a:rPr dirty="0" sz="1200" spc="-95">
                          <a:latin typeface="Times New Roman"/>
                          <a:cs typeface="Times New Roman"/>
                        </a:rPr>
                        <a:t> </a:t>
                      </a:r>
                      <a:r>
                        <a:rPr dirty="0" sz="1200" spc="-5">
                          <a:latin typeface="Times New Roman"/>
                          <a:cs typeface="Times New Roman"/>
                        </a:rPr>
                        <a:t>structure?</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565403">
                <a:tc>
                  <a:txBody>
                    <a:bodyPr/>
                    <a:lstStyle/>
                    <a:p>
                      <a:pPr marL="65405">
                        <a:lnSpc>
                          <a:spcPts val="1290"/>
                        </a:lnSpc>
                      </a:pPr>
                      <a:r>
                        <a:rPr dirty="0" sz="1200" spc="-5">
                          <a:latin typeface="Times New Roman"/>
                          <a:cs typeface="Times New Roman"/>
                        </a:rPr>
                        <a:t>Storage</a:t>
                      </a:r>
                      <a:endParaRPr sz="1200">
                        <a:latin typeface="Times New Roman"/>
                        <a:cs typeface="Times New Roman"/>
                      </a:endParaRPr>
                    </a:p>
                    <a:p>
                      <a:pPr marL="65405" marR="238760">
                        <a:lnSpc>
                          <a:spcPts val="1380"/>
                        </a:lnSpc>
                        <a:spcBef>
                          <a:spcPts val="65"/>
                        </a:spcBef>
                      </a:pPr>
                      <a:r>
                        <a:rPr dirty="0" sz="1200">
                          <a:latin typeface="Times New Roman"/>
                          <a:cs typeface="Times New Roman"/>
                        </a:rPr>
                        <a:t>management  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a:latin typeface="Times New Roman"/>
                          <a:cs typeface="Times New Roman"/>
                        </a:rPr>
                        <a:t>If a linked </a:t>
                      </a:r>
                      <a:r>
                        <a:rPr dirty="0" sz="1200" spc="-5">
                          <a:latin typeface="Times New Roman"/>
                          <a:cs typeface="Times New Roman"/>
                        </a:rPr>
                        <a:t>structure </a:t>
                      </a:r>
                      <a:r>
                        <a:rPr dirty="0" sz="1200">
                          <a:latin typeface="Times New Roman"/>
                          <a:cs typeface="Times New Roman"/>
                        </a:rPr>
                        <a:t>is modified, have all links been correctly</a:t>
                      </a:r>
                      <a:r>
                        <a:rPr dirty="0" sz="1200" spc="-120">
                          <a:latin typeface="Times New Roman"/>
                          <a:cs typeface="Times New Roman"/>
                        </a:rPr>
                        <a:t> </a:t>
                      </a:r>
                      <a:r>
                        <a:rPr dirty="0" sz="1200">
                          <a:latin typeface="Times New Roman"/>
                          <a:cs typeface="Times New Roman"/>
                        </a:rPr>
                        <a:t>assigned?</a:t>
                      </a:r>
                      <a:endParaRPr sz="1200">
                        <a:latin typeface="Times New Roman"/>
                        <a:cs typeface="Times New Roman"/>
                      </a:endParaRPr>
                    </a:p>
                    <a:p>
                      <a:pPr marL="294005" indent="-228600">
                        <a:lnSpc>
                          <a:spcPct val="100000"/>
                        </a:lnSpc>
                        <a:spcBef>
                          <a:spcPts val="20"/>
                        </a:spcBef>
                        <a:buFont typeface="Symbol"/>
                        <a:buChar char=""/>
                        <a:tabLst>
                          <a:tab pos="294005" algn="l"/>
                          <a:tab pos="294640" algn="l"/>
                        </a:tabLst>
                      </a:pPr>
                      <a:r>
                        <a:rPr dirty="0" sz="1200">
                          <a:latin typeface="Times New Roman"/>
                          <a:cs typeface="Times New Roman"/>
                        </a:rPr>
                        <a:t>If dynamic </a:t>
                      </a:r>
                      <a:r>
                        <a:rPr dirty="0" sz="1200" spc="-5">
                          <a:latin typeface="Times New Roman"/>
                          <a:cs typeface="Times New Roman"/>
                        </a:rPr>
                        <a:t>storage </a:t>
                      </a:r>
                      <a:r>
                        <a:rPr dirty="0" sz="1200">
                          <a:latin typeface="Times New Roman"/>
                          <a:cs typeface="Times New Roman"/>
                        </a:rPr>
                        <a:t>is used, has </a:t>
                      </a:r>
                      <a:r>
                        <a:rPr dirty="0" sz="1200" spc="-5">
                          <a:latin typeface="Times New Roman"/>
                          <a:cs typeface="Times New Roman"/>
                        </a:rPr>
                        <a:t>space </a:t>
                      </a:r>
                      <a:r>
                        <a:rPr dirty="0" sz="1200">
                          <a:latin typeface="Times New Roman"/>
                          <a:cs typeface="Times New Roman"/>
                        </a:rPr>
                        <a:t>been allocated</a:t>
                      </a:r>
                      <a:r>
                        <a:rPr dirty="0" sz="1200" spc="-90">
                          <a:latin typeface="Times New Roman"/>
                          <a:cs typeface="Times New Roman"/>
                        </a:rPr>
                        <a:t> </a:t>
                      </a:r>
                      <a:r>
                        <a:rPr dirty="0" sz="1200">
                          <a:latin typeface="Times New Roman"/>
                          <a:cs typeface="Times New Roman"/>
                        </a:rPr>
                        <a:t>correctly?</a:t>
                      </a:r>
                      <a:endParaRPr sz="1200">
                        <a:latin typeface="Times New Roman"/>
                        <a:cs typeface="Times New Roman"/>
                      </a:endParaRPr>
                    </a:p>
                    <a:p>
                      <a:pPr marL="294005" indent="-228600">
                        <a:lnSpc>
                          <a:spcPct val="100000"/>
                        </a:lnSpc>
                        <a:spcBef>
                          <a:spcPts val="35"/>
                        </a:spcBef>
                        <a:buFont typeface="Symbol"/>
                        <a:buChar char=""/>
                        <a:tabLst>
                          <a:tab pos="294005" algn="l"/>
                          <a:tab pos="294640" algn="l"/>
                        </a:tabLst>
                      </a:pPr>
                      <a:r>
                        <a:rPr dirty="0" sz="1200">
                          <a:latin typeface="Times New Roman"/>
                          <a:cs typeface="Times New Roman"/>
                        </a:rPr>
                        <a:t>Is </a:t>
                      </a:r>
                      <a:r>
                        <a:rPr dirty="0" sz="1200" spc="-5">
                          <a:latin typeface="Times New Roman"/>
                          <a:cs typeface="Times New Roman"/>
                        </a:rPr>
                        <a:t>space </a:t>
                      </a:r>
                      <a:r>
                        <a:rPr dirty="0" sz="1200">
                          <a:latin typeface="Times New Roman"/>
                          <a:cs typeface="Times New Roman"/>
                        </a:rPr>
                        <a:t>explicitly de-allocated after it is no longer</a:t>
                      </a:r>
                      <a:r>
                        <a:rPr dirty="0" sz="1200" spc="-114">
                          <a:latin typeface="Times New Roman"/>
                          <a:cs typeface="Times New Roman"/>
                        </a:rPr>
                        <a:t> </a:t>
                      </a:r>
                      <a:r>
                        <a:rPr dirty="0" sz="1200">
                          <a:latin typeface="Times New Roman"/>
                          <a:cs typeface="Times New Roman"/>
                        </a:rPr>
                        <a:t>required?</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211</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4651247"/>
            <a:ext cx="5513070" cy="1964689"/>
          </a:xfrm>
          <a:prstGeom prst="rect">
            <a:avLst/>
          </a:prstGeom>
        </p:spPr>
        <p:txBody>
          <a:bodyPr wrap="square" lIns="0" tIns="0" rIns="0" bIns="0" rtlCol="0" vert="horz">
            <a:spAutoFit/>
          </a:bodyPr>
          <a:lstStyle/>
          <a:p>
            <a:pPr algn="just" marL="12700" marR="6350">
              <a:lnSpc>
                <a:spcPts val="1380"/>
              </a:lnSpc>
            </a:pPr>
            <a:r>
              <a:rPr dirty="0" sz="1200">
                <a:latin typeface="Times New Roman"/>
                <a:cs typeface="Times New Roman"/>
              </a:rPr>
              <a:t>In </a:t>
            </a:r>
            <a:r>
              <a:rPr dirty="0" sz="1200" spc="10">
                <a:latin typeface="Times New Roman"/>
                <a:cs typeface="Times New Roman"/>
              </a:rPr>
              <a:t>the </a:t>
            </a:r>
            <a:r>
              <a:rPr dirty="0" sz="1200">
                <a:latin typeface="Times New Roman"/>
                <a:cs typeface="Times New Roman"/>
              </a:rPr>
              <a:t>checklist mentioned above, a number of fault classes have been </a:t>
            </a:r>
            <a:r>
              <a:rPr dirty="0" sz="1200" spc="-5">
                <a:latin typeface="Times New Roman"/>
                <a:cs typeface="Times New Roman"/>
              </a:rPr>
              <a:t>specified </a:t>
            </a:r>
            <a:r>
              <a:rPr dirty="0" sz="1200">
                <a:latin typeface="Times New Roman"/>
                <a:cs typeface="Times New Roman"/>
              </a:rPr>
              <a:t>and their  corresponding inspection checks are described in the column at the right </a:t>
            </a:r>
            <a:r>
              <a:rPr dirty="0" sz="1200" spc="-5">
                <a:latin typeface="Times New Roman"/>
                <a:cs typeface="Times New Roman"/>
              </a:rPr>
              <a:t>side. </a:t>
            </a:r>
            <a:r>
              <a:rPr dirty="0" sz="1200">
                <a:latin typeface="Times New Roman"/>
                <a:cs typeface="Times New Roman"/>
              </a:rPr>
              <a:t>This type  of checklist helps an inspector to look for </a:t>
            </a:r>
            <a:r>
              <a:rPr dirty="0" sz="1200" spc="-5">
                <a:latin typeface="Times New Roman"/>
                <a:cs typeface="Times New Roman"/>
              </a:rPr>
              <a:t>specific </a:t>
            </a:r>
            <a:r>
              <a:rPr dirty="0" sz="1200">
                <a:latin typeface="Times New Roman"/>
                <a:cs typeface="Times New Roman"/>
              </a:rPr>
              <a:t>defects in the program. These  inspection checks are the outcomes of experience that the inspector has gained out of  developing or testing </a:t>
            </a:r>
            <a:r>
              <a:rPr dirty="0" sz="1200" spc="-5">
                <a:latin typeface="Times New Roman"/>
                <a:cs typeface="Times New Roman"/>
              </a:rPr>
              <a:t>similar</a:t>
            </a:r>
            <a:r>
              <a:rPr dirty="0" sz="1200" spc="-100">
                <a:latin typeface="Times New Roman"/>
                <a:cs typeface="Times New Roman"/>
              </a:rPr>
              <a:t> </a:t>
            </a:r>
            <a:r>
              <a:rPr dirty="0" sz="1200">
                <a:latin typeface="Times New Roman"/>
                <a:cs typeface="Times New Roman"/>
              </a:rPr>
              <a:t>programs.</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635"/>
              </a:lnSpc>
            </a:pPr>
            <a:r>
              <a:rPr dirty="0" sz="1400" b="1">
                <a:latin typeface="Times New Roman"/>
                <a:cs typeface="Times New Roman"/>
              </a:rPr>
              <a:t>11.15 </a:t>
            </a:r>
            <a:r>
              <a:rPr dirty="0" sz="1400" spc="-5" b="1">
                <a:latin typeface="Times New Roman"/>
                <a:cs typeface="Times New Roman"/>
              </a:rPr>
              <a:t>Static</a:t>
            </a:r>
            <a:r>
              <a:rPr dirty="0" sz="1400" spc="-55" b="1">
                <a:latin typeface="Times New Roman"/>
                <a:cs typeface="Times New Roman"/>
              </a:rPr>
              <a:t> </a:t>
            </a:r>
            <a:r>
              <a:rPr dirty="0" sz="1400" spc="-5" b="1">
                <a:latin typeface="Times New Roman"/>
                <a:cs typeface="Times New Roman"/>
              </a:rPr>
              <a:t>analyzers</a:t>
            </a:r>
            <a:endParaRPr sz="1400">
              <a:latin typeface="Times New Roman"/>
              <a:cs typeface="Times New Roman"/>
            </a:endParaRPr>
          </a:p>
          <a:p>
            <a:pPr algn="just" marL="12700" marR="5080">
              <a:lnSpc>
                <a:spcPts val="1380"/>
              </a:lnSpc>
              <a:spcBef>
                <a:spcPts val="50"/>
              </a:spcBef>
            </a:pPr>
            <a:r>
              <a:rPr dirty="0" sz="1200" spc="-5">
                <a:latin typeface="Times New Roman"/>
                <a:cs typeface="Times New Roman"/>
              </a:rPr>
              <a:t>Static </a:t>
            </a:r>
            <a:r>
              <a:rPr dirty="0" sz="1200">
                <a:latin typeface="Times New Roman"/>
                <a:cs typeface="Times New Roman"/>
              </a:rPr>
              <a:t>analyzers are </a:t>
            </a:r>
            <a:r>
              <a:rPr dirty="0" sz="1200" spc="-5">
                <a:latin typeface="Times New Roman"/>
                <a:cs typeface="Times New Roman"/>
              </a:rPr>
              <a:t>software </a:t>
            </a:r>
            <a:r>
              <a:rPr dirty="0" sz="1200">
                <a:latin typeface="Times New Roman"/>
                <a:cs typeface="Times New Roman"/>
              </a:rPr>
              <a:t>tools for </a:t>
            </a:r>
            <a:r>
              <a:rPr dirty="0" sz="1200" spc="-5">
                <a:latin typeface="Times New Roman"/>
                <a:cs typeface="Times New Roman"/>
              </a:rPr>
              <a:t>source </a:t>
            </a:r>
            <a:r>
              <a:rPr dirty="0" sz="1200">
                <a:latin typeface="Times New Roman"/>
                <a:cs typeface="Times New Roman"/>
              </a:rPr>
              <a:t>text processing. They parse the program text  and </a:t>
            </a:r>
            <a:r>
              <a:rPr dirty="0" sz="1200" spc="5">
                <a:latin typeface="Times New Roman"/>
                <a:cs typeface="Times New Roman"/>
              </a:rPr>
              <a:t>try </a:t>
            </a:r>
            <a:r>
              <a:rPr dirty="0" sz="1200">
                <a:latin typeface="Times New Roman"/>
                <a:cs typeface="Times New Roman"/>
              </a:rPr>
              <a:t>to discover potentially erroneous conditions and bring these to the attention of the  verification and validation team. These tools are very effective as an aid to inspections.  But these are </a:t>
            </a:r>
            <a:r>
              <a:rPr dirty="0" sz="1200" spc="-5">
                <a:latin typeface="Times New Roman"/>
                <a:cs typeface="Times New Roman"/>
              </a:rPr>
              <a:t>supplement </a:t>
            </a:r>
            <a:r>
              <a:rPr dirty="0" sz="1200">
                <a:latin typeface="Times New Roman"/>
                <a:cs typeface="Times New Roman"/>
              </a:rPr>
              <a:t>to but not a replacement for</a:t>
            </a:r>
            <a:r>
              <a:rPr dirty="0" sz="1200" spc="-105">
                <a:latin typeface="Times New Roman"/>
                <a:cs typeface="Times New Roman"/>
              </a:rPr>
              <a:t> </a:t>
            </a:r>
            <a:r>
              <a:rPr dirty="0" sz="1200">
                <a:latin typeface="Times New Roman"/>
                <a:cs typeface="Times New Roman"/>
              </a:rPr>
              <a:t>inspections.</a:t>
            </a:r>
            <a:endParaRPr sz="1200">
              <a:latin typeface="Times New Roman"/>
              <a:cs typeface="Times New Roman"/>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4400"/>
            <a:ext cx="2729230" cy="280670"/>
          </a:xfrm>
          <a:prstGeom prst="rect">
            <a:avLst/>
          </a:prstGeom>
        </p:spPr>
        <p:txBody>
          <a:bodyPr wrap="square" lIns="0" tIns="0" rIns="0" bIns="0" rtlCol="0" vert="horz">
            <a:spAutoFit/>
          </a:bodyPr>
          <a:lstStyle/>
          <a:p>
            <a:pPr marL="12700">
              <a:lnSpc>
                <a:spcPct val="100000"/>
              </a:lnSpc>
            </a:pPr>
            <a:r>
              <a:rPr dirty="0" sz="1800">
                <a:latin typeface="Tahoma"/>
                <a:cs typeface="Tahoma"/>
              </a:rPr>
              <a:t>Checklist </a:t>
            </a:r>
            <a:r>
              <a:rPr dirty="0" sz="1800" spc="-5">
                <a:latin typeface="Tahoma"/>
                <a:cs typeface="Tahoma"/>
              </a:rPr>
              <a:t>for static</a:t>
            </a:r>
            <a:r>
              <a:rPr dirty="0" sz="1800" spc="-100">
                <a:latin typeface="Tahoma"/>
                <a:cs typeface="Tahoma"/>
              </a:rPr>
              <a:t> </a:t>
            </a:r>
            <a:r>
              <a:rPr dirty="0" sz="1800">
                <a:latin typeface="Tahoma"/>
                <a:cs typeface="Tahoma"/>
              </a:rPr>
              <a:t>analysis</a:t>
            </a:r>
            <a:endParaRPr sz="1800">
              <a:latin typeface="Tahoma"/>
              <a:cs typeface="Tahoma"/>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212</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6" name="object 6"/>
          <p:cNvGraphicFramePr>
            <a:graphicFrameLocks noGrp="1"/>
          </p:cNvGraphicFramePr>
          <p:nvPr/>
        </p:nvGraphicFramePr>
        <p:xfrm>
          <a:off x="1071372" y="1365503"/>
          <a:ext cx="5633085" cy="1894839"/>
        </p:xfrm>
        <a:graphic>
          <a:graphicData uri="http://schemas.openxmlformats.org/drawingml/2006/table">
            <a:tbl>
              <a:tblPr firstRow="1" bandRow="1">
                <a:tableStyleId>{2D5ABB26-0587-4C30-8999-92F81FD0307C}</a:tableStyleId>
              </a:tblPr>
              <a:tblGrid>
                <a:gridCol w="1440180"/>
                <a:gridCol w="4183379"/>
              </a:tblGrid>
              <a:tr h="937260">
                <a:tc>
                  <a:txBody>
                    <a:bodyPr/>
                    <a:lstStyle/>
                    <a:p>
                      <a:pPr marL="65405">
                        <a:lnSpc>
                          <a:spcPts val="1320"/>
                        </a:lnSpc>
                      </a:pPr>
                      <a:r>
                        <a:rPr dirty="0" sz="1200" spc="-5">
                          <a:latin typeface="Times New Roman"/>
                          <a:cs typeface="Times New Roman"/>
                        </a:rPr>
                        <a:t>Data</a:t>
                      </a:r>
                      <a:r>
                        <a:rPr dirty="0" sz="1200" spc="-95">
                          <a:latin typeface="Times New Roman"/>
                          <a:cs typeface="Times New Roman"/>
                        </a:rPr>
                        <a:t> </a:t>
                      </a:r>
                      <a:r>
                        <a:rPr dirty="0" sz="1200">
                          <a:latin typeface="Times New Roman"/>
                          <a:cs typeface="Times New Roman"/>
                        </a:rPr>
                        <a:t>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a:latin typeface="Times New Roman"/>
                          <a:cs typeface="Times New Roman"/>
                        </a:rPr>
                        <a:t>variable used before</a:t>
                      </a:r>
                      <a:r>
                        <a:rPr dirty="0" sz="1200" spc="-100">
                          <a:latin typeface="Times New Roman"/>
                          <a:cs typeface="Times New Roman"/>
                        </a:rPr>
                        <a:t> </a:t>
                      </a:r>
                      <a:r>
                        <a:rPr dirty="0" sz="1200">
                          <a:latin typeface="Times New Roman"/>
                          <a:cs typeface="Times New Roman"/>
                        </a:rPr>
                        <a:t>initialization</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a:latin typeface="Times New Roman"/>
                          <a:cs typeface="Times New Roman"/>
                        </a:rPr>
                        <a:t>variable declared but never</a:t>
                      </a:r>
                      <a:r>
                        <a:rPr dirty="0" sz="1200" spc="-100">
                          <a:latin typeface="Times New Roman"/>
                          <a:cs typeface="Times New Roman"/>
                        </a:rPr>
                        <a:t> </a:t>
                      </a:r>
                      <a:r>
                        <a:rPr dirty="0" sz="1200">
                          <a:latin typeface="Times New Roman"/>
                          <a:cs typeface="Times New Roman"/>
                        </a:rPr>
                        <a:t>used</a:t>
                      </a:r>
                      <a:endParaRPr sz="1200">
                        <a:latin typeface="Times New Roman"/>
                        <a:cs typeface="Times New Roman"/>
                      </a:endParaRPr>
                    </a:p>
                    <a:p>
                      <a:pPr marL="294005" indent="-228600">
                        <a:lnSpc>
                          <a:spcPct val="100000"/>
                        </a:lnSpc>
                        <a:spcBef>
                          <a:spcPts val="20"/>
                        </a:spcBef>
                        <a:buFont typeface="Symbol"/>
                        <a:buChar char=""/>
                        <a:tabLst>
                          <a:tab pos="294005" algn="l"/>
                          <a:tab pos="294640" algn="l"/>
                        </a:tabLst>
                      </a:pPr>
                      <a:r>
                        <a:rPr dirty="0" sz="1200">
                          <a:latin typeface="Times New Roman"/>
                          <a:cs typeface="Times New Roman"/>
                        </a:rPr>
                        <a:t>variables assigned twice but never used between</a:t>
                      </a:r>
                      <a:r>
                        <a:rPr dirty="0" sz="1200" spc="-110">
                          <a:latin typeface="Times New Roman"/>
                          <a:cs typeface="Times New Roman"/>
                        </a:rPr>
                        <a:t> </a:t>
                      </a:r>
                      <a:r>
                        <a:rPr dirty="0" sz="1200">
                          <a:latin typeface="Times New Roman"/>
                          <a:cs typeface="Times New Roman"/>
                        </a:rPr>
                        <a:t>assignments</a:t>
                      </a:r>
                      <a:endParaRPr sz="1200">
                        <a:latin typeface="Times New Roman"/>
                        <a:cs typeface="Times New Roman"/>
                      </a:endParaRPr>
                    </a:p>
                    <a:p>
                      <a:pPr marL="294005" indent="-228600">
                        <a:lnSpc>
                          <a:spcPct val="100000"/>
                        </a:lnSpc>
                        <a:spcBef>
                          <a:spcPts val="35"/>
                        </a:spcBef>
                        <a:buFont typeface="Symbol"/>
                        <a:buChar char=""/>
                        <a:tabLst>
                          <a:tab pos="294005" algn="l"/>
                          <a:tab pos="294640" algn="l"/>
                        </a:tabLst>
                      </a:pPr>
                      <a:r>
                        <a:rPr dirty="0" sz="1200">
                          <a:latin typeface="Times New Roman"/>
                          <a:cs typeface="Times New Roman"/>
                        </a:rPr>
                        <a:t>possible array bound</a:t>
                      </a:r>
                      <a:r>
                        <a:rPr dirty="0" sz="1200" spc="-105">
                          <a:latin typeface="Times New Roman"/>
                          <a:cs typeface="Times New Roman"/>
                        </a:rPr>
                        <a:t> </a:t>
                      </a:r>
                      <a:r>
                        <a:rPr dirty="0" sz="1200">
                          <a:latin typeface="Times New Roman"/>
                          <a:cs typeface="Times New Roman"/>
                        </a:rPr>
                        <a:t>violations</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a:latin typeface="Times New Roman"/>
                          <a:cs typeface="Times New Roman"/>
                        </a:rPr>
                        <a:t>undeclared</a:t>
                      </a:r>
                      <a:r>
                        <a:rPr dirty="0" sz="1200" spc="-100">
                          <a:latin typeface="Times New Roman"/>
                          <a:cs typeface="Times New Roman"/>
                        </a:rPr>
                        <a:t> </a:t>
                      </a:r>
                      <a:r>
                        <a:rPr dirty="0" sz="1200">
                          <a:latin typeface="Times New Roman"/>
                          <a:cs typeface="Times New Roman"/>
                        </a:rPr>
                        <a:t>variables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79475">
                <a:tc>
                  <a:txBody>
                    <a:bodyPr/>
                    <a:lstStyle/>
                    <a:p>
                      <a:pPr marL="65405">
                        <a:lnSpc>
                          <a:spcPts val="1320"/>
                        </a:lnSpc>
                      </a:pPr>
                      <a:r>
                        <a:rPr dirty="0" sz="1200">
                          <a:latin typeface="Times New Roman"/>
                          <a:cs typeface="Times New Roman"/>
                        </a:rPr>
                        <a:t>Control</a:t>
                      </a:r>
                      <a:r>
                        <a:rPr dirty="0" sz="1200" spc="-100">
                          <a:latin typeface="Times New Roman"/>
                          <a:cs typeface="Times New Roman"/>
                        </a:rPr>
                        <a:t> </a:t>
                      </a:r>
                      <a:r>
                        <a:rPr dirty="0" sz="1200">
                          <a:latin typeface="Times New Roman"/>
                          <a:cs typeface="Times New Roman"/>
                        </a:rPr>
                        <a:t>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a:latin typeface="Times New Roman"/>
                          <a:cs typeface="Times New Roman"/>
                        </a:rPr>
                        <a:t>unreachable</a:t>
                      </a:r>
                      <a:r>
                        <a:rPr dirty="0" sz="1200" spc="-100">
                          <a:latin typeface="Times New Roman"/>
                          <a:cs typeface="Times New Roman"/>
                        </a:rPr>
                        <a:t> </a:t>
                      </a:r>
                      <a:r>
                        <a:rPr dirty="0" sz="1200">
                          <a:latin typeface="Times New Roman"/>
                          <a:cs typeface="Times New Roman"/>
                        </a:rPr>
                        <a:t>code</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a:latin typeface="Times New Roman"/>
                          <a:cs typeface="Times New Roman"/>
                        </a:rPr>
                        <a:t>unconditional branches into</a:t>
                      </a:r>
                      <a:r>
                        <a:rPr dirty="0" sz="1200" spc="-105">
                          <a:latin typeface="Times New Roman"/>
                          <a:cs typeface="Times New Roman"/>
                        </a:rPr>
                        <a:t> </a:t>
                      </a:r>
                      <a:r>
                        <a:rPr dirty="0" sz="1200">
                          <a:latin typeface="Times New Roman"/>
                          <a:cs typeface="Times New Roman"/>
                        </a:rPr>
                        <a:t>loops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92024">
                <a:tc>
                  <a:txBody>
                    <a:bodyPr/>
                    <a:lstStyle/>
                    <a:p>
                      <a:pPr marL="65405">
                        <a:lnSpc>
                          <a:spcPts val="1320"/>
                        </a:lnSpc>
                      </a:pPr>
                      <a:r>
                        <a:rPr dirty="0" sz="1200">
                          <a:latin typeface="Times New Roman"/>
                          <a:cs typeface="Times New Roman"/>
                        </a:rPr>
                        <a:t>Input/Output</a:t>
                      </a:r>
                      <a:r>
                        <a:rPr dirty="0" sz="1200" spc="-100">
                          <a:latin typeface="Times New Roman"/>
                          <a:cs typeface="Times New Roman"/>
                        </a:rPr>
                        <a:t> </a:t>
                      </a:r>
                      <a:r>
                        <a:rPr dirty="0" sz="1200">
                          <a:latin typeface="Times New Roman"/>
                          <a:cs typeface="Times New Roman"/>
                        </a:rPr>
                        <a:t>faults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a:latin typeface="Times New Roman"/>
                          <a:cs typeface="Times New Roman"/>
                        </a:rPr>
                        <a:t>variable output twice </a:t>
                      </a:r>
                      <a:r>
                        <a:rPr dirty="0" sz="1200" spc="-5">
                          <a:latin typeface="Times New Roman"/>
                          <a:cs typeface="Times New Roman"/>
                        </a:rPr>
                        <a:t>with </a:t>
                      </a:r>
                      <a:r>
                        <a:rPr dirty="0" sz="1200">
                          <a:latin typeface="Times New Roman"/>
                          <a:cs typeface="Times New Roman"/>
                        </a:rPr>
                        <a:t>no intervening</a:t>
                      </a:r>
                      <a:r>
                        <a:rPr dirty="0" sz="1200" spc="-100">
                          <a:latin typeface="Times New Roman"/>
                          <a:cs typeface="Times New Roman"/>
                        </a:rPr>
                        <a:t> </a:t>
                      </a:r>
                      <a:r>
                        <a:rPr dirty="0" sz="1200">
                          <a:latin typeface="Times New Roman"/>
                          <a:cs typeface="Times New Roman"/>
                        </a:rPr>
                        <a:t>assignment</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79475">
                <a:tc>
                  <a:txBody>
                    <a:bodyPr/>
                    <a:lstStyle/>
                    <a:p>
                      <a:pPr marL="65405">
                        <a:lnSpc>
                          <a:spcPts val="1290"/>
                        </a:lnSpc>
                      </a:pPr>
                      <a:r>
                        <a:rPr dirty="0" sz="1200" spc="-5">
                          <a:latin typeface="Times New Roman"/>
                          <a:cs typeface="Times New Roman"/>
                        </a:rPr>
                        <a:t>Storage</a:t>
                      </a:r>
                      <a:r>
                        <a:rPr dirty="0" sz="1200" spc="-80">
                          <a:latin typeface="Times New Roman"/>
                          <a:cs typeface="Times New Roman"/>
                        </a:rPr>
                        <a:t> </a:t>
                      </a:r>
                      <a:r>
                        <a:rPr dirty="0" sz="1200">
                          <a:latin typeface="Times New Roman"/>
                          <a:cs typeface="Times New Roman"/>
                        </a:rPr>
                        <a:t>Management</a:t>
                      </a:r>
                      <a:endParaRPr sz="1200">
                        <a:latin typeface="Times New Roman"/>
                        <a:cs typeface="Times New Roman"/>
                      </a:endParaRPr>
                    </a:p>
                    <a:p>
                      <a:pPr marL="65405">
                        <a:lnSpc>
                          <a:spcPts val="1410"/>
                        </a:lnSpc>
                      </a:pPr>
                      <a:r>
                        <a:rPr dirty="0" sz="1200">
                          <a:latin typeface="Times New Roman"/>
                          <a:cs typeface="Times New Roman"/>
                        </a:rPr>
                        <a:t>fault</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a:latin typeface="Times New Roman"/>
                          <a:cs typeface="Times New Roman"/>
                        </a:rPr>
                        <a:t>unassigned</a:t>
                      </a:r>
                      <a:r>
                        <a:rPr dirty="0" sz="1200" spc="-100">
                          <a:latin typeface="Times New Roman"/>
                          <a:cs typeface="Times New Roman"/>
                        </a:rPr>
                        <a:t> </a:t>
                      </a:r>
                      <a:r>
                        <a:rPr dirty="0" sz="1200">
                          <a:latin typeface="Times New Roman"/>
                          <a:cs typeface="Times New Roman"/>
                        </a:rPr>
                        <a:t>pointers</a:t>
                      </a:r>
                      <a:endParaRPr sz="1200">
                        <a:latin typeface="Times New Roman"/>
                        <a:cs typeface="Times New Roman"/>
                      </a:endParaRPr>
                    </a:p>
                    <a:p>
                      <a:pPr marL="294005" indent="-228600">
                        <a:lnSpc>
                          <a:spcPct val="100000"/>
                        </a:lnSpc>
                        <a:spcBef>
                          <a:spcPts val="25"/>
                        </a:spcBef>
                        <a:buFont typeface="Symbol"/>
                        <a:buChar char=""/>
                        <a:tabLst>
                          <a:tab pos="294005" algn="l"/>
                          <a:tab pos="294640" algn="l"/>
                        </a:tabLst>
                      </a:pPr>
                      <a:r>
                        <a:rPr dirty="0" sz="1200">
                          <a:latin typeface="Times New Roman"/>
                          <a:cs typeface="Times New Roman"/>
                        </a:rPr>
                        <a:t>pointer</a:t>
                      </a:r>
                      <a:r>
                        <a:rPr dirty="0" sz="1200" spc="-100">
                          <a:latin typeface="Times New Roman"/>
                          <a:cs typeface="Times New Roman"/>
                        </a:rPr>
                        <a:t> </a:t>
                      </a:r>
                      <a:r>
                        <a:rPr dirty="0" sz="1200">
                          <a:latin typeface="Times New Roman"/>
                          <a:cs typeface="Times New Roman"/>
                        </a:rPr>
                        <a:t>arithmetic</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8652"/>
            <a:ext cx="5513070" cy="8124825"/>
          </a:xfrm>
          <a:prstGeom prst="rect">
            <a:avLst/>
          </a:prstGeom>
        </p:spPr>
        <p:txBody>
          <a:bodyPr wrap="square" lIns="0" tIns="0" rIns="0" bIns="0" rtlCol="0" vert="horz">
            <a:spAutoFit/>
          </a:bodyPr>
          <a:lstStyle/>
          <a:p>
            <a:pPr algn="just"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42</a:t>
            </a:r>
            <a:endParaRPr sz="1900">
              <a:latin typeface="Times New Roman"/>
              <a:cs typeface="Times New Roman"/>
            </a:endParaRPr>
          </a:p>
          <a:p>
            <a:pPr algn="ctr">
              <a:lnSpc>
                <a:spcPts val="1905"/>
              </a:lnSpc>
              <a:spcBef>
                <a:spcPts val="1485"/>
              </a:spcBef>
            </a:pPr>
            <a:r>
              <a:rPr dirty="0" sz="1600" spc="-10">
                <a:latin typeface="Times New Roman"/>
                <a:cs typeface="Times New Roman"/>
              </a:rPr>
              <a:t>Debugging</a:t>
            </a:r>
            <a:endParaRPr sz="1600">
              <a:latin typeface="Times New Roman"/>
              <a:cs typeface="Times New Roman"/>
            </a:endParaRPr>
          </a:p>
          <a:p>
            <a:pPr algn="just" lvl="1" marL="368935" indent="-356235">
              <a:lnSpc>
                <a:spcPts val="1620"/>
              </a:lnSpc>
              <a:buAutoNum type="arabicPeriod"/>
              <a:tabLst>
                <a:tab pos="369570" algn="l"/>
              </a:tabLst>
            </a:pPr>
            <a:r>
              <a:rPr dirty="0" sz="1400" spc="-5" b="1">
                <a:latin typeface="Times New Roman"/>
                <a:cs typeface="Times New Roman"/>
              </a:rPr>
              <a:t>Debugging</a:t>
            </a:r>
            <a:endParaRPr sz="1400">
              <a:latin typeface="Times New Roman"/>
              <a:cs typeface="Times New Roman"/>
            </a:endParaRPr>
          </a:p>
          <a:p>
            <a:pPr algn="just" marL="12700" marR="5080">
              <a:lnSpc>
                <a:spcPts val="1380"/>
              </a:lnSpc>
              <a:spcBef>
                <a:spcPts val="50"/>
              </a:spcBef>
            </a:pPr>
            <a:r>
              <a:rPr dirty="0" sz="1200" spc="-5">
                <a:latin typeface="Times New Roman"/>
                <a:cs typeface="Times New Roman"/>
              </a:rPr>
              <a:t>As </a:t>
            </a:r>
            <a:r>
              <a:rPr dirty="0" sz="1200">
                <a:latin typeface="Times New Roman"/>
                <a:cs typeface="Times New Roman"/>
              </a:rPr>
              <a:t>Benjamin </a:t>
            </a:r>
            <a:r>
              <a:rPr dirty="0" sz="1200" spc="-5">
                <a:latin typeface="Times New Roman"/>
                <a:cs typeface="Times New Roman"/>
              </a:rPr>
              <a:t>Franklin said, </a:t>
            </a:r>
            <a:r>
              <a:rPr dirty="0" sz="1200">
                <a:latin typeface="Times New Roman"/>
                <a:cs typeface="Times New Roman"/>
              </a:rPr>
              <a:t>“in this </a:t>
            </a:r>
            <a:r>
              <a:rPr dirty="0" sz="1200" spc="-5">
                <a:latin typeface="Times New Roman"/>
                <a:cs typeface="Times New Roman"/>
              </a:rPr>
              <a:t>world, </a:t>
            </a:r>
            <a:r>
              <a:rPr dirty="0" sz="1200">
                <a:latin typeface="Times New Roman"/>
                <a:cs typeface="Times New Roman"/>
              </a:rPr>
              <a:t>nothing is certain but death and taxes.” If you  are in the </a:t>
            </a:r>
            <a:r>
              <a:rPr dirty="0" sz="1200" spc="-5">
                <a:latin typeface="Times New Roman"/>
                <a:cs typeface="Times New Roman"/>
              </a:rPr>
              <a:t>software </a:t>
            </a:r>
            <a:r>
              <a:rPr dirty="0" sz="1200">
                <a:latin typeface="Times New Roman"/>
                <a:cs typeface="Times New Roman"/>
              </a:rPr>
              <a:t>development business, however, you can amend that </a:t>
            </a:r>
            <a:r>
              <a:rPr dirty="0" sz="1200" spc="-5">
                <a:latin typeface="Times New Roman"/>
                <a:cs typeface="Times New Roman"/>
              </a:rPr>
              <a:t>statement.  Nothing </a:t>
            </a:r>
            <a:r>
              <a:rPr dirty="0" sz="1200">
                <a:latin typeface="Times New Roman"/>
                <a:cs typeface="Times New Roman"/>
              </a:rPr>
              <a:t>in life is certain except death, taxes, and </a:t>
            </a:r>
            <a:r>
              <a:rPr dirty="0" sz="1200" spc="-5">
                <a:latin typeface="Times New Roman"/>
                <a:cs typeface="Times New Roman"/>
              </a:rPr>
              <a:t>software </a:t>
            </a:r>
            <a:r>
              <a:rPr dirty="0" sz="1200">
                <a:latin typeface="Times New Roman"/>
                <a:cs typeface="Times New Roman"/>
              </a:rPr>
              <a:t>bugs. If you cryogenically  freeze </a:t>
            </a:r>
            <a:r>
              <a:rPr dirty="0" sz="1200" spc="-10">
                <a:latin typeface="Times New Roman"/>
                <a:cs typeface="Times New Roman"/>
              </a:rPr>
              <a:t>yourself, </a:t>
            </a:r>
            <a:r>
              <a:rPr dirty="0" sz="1200">
                <a:latin typeface="Times New Roman"/>
                <a:cs typeface="Times New Roman"/>
              </a:rPr>
              <a:t>you can delay death indefinitely. If you move to a country </a:t>
            </a:r>
            <a:r>
              <a:rPr dirty="0" sz="1200" spc="-5">
                <a:latin typeface="Times New Roman"/>
                <a:cs typeface="Times New Roman"/>
              </a:rPr>
              <a:t>with </a:t>
            </a:r>
            <a:r>
              <a:rPr dirty="0" sz="1200">
                <a:latin typeface="Times New Roman"/>
                <a:cs typeface="Times New Roman"/>
              </a:rPr>
              <a:t>no  income tax, </a:t>
            </a:r>
            <a:r>
              <a:rPr dirty="0" sz="1200" spc="-15">
                <a:latin typeface="Times New Roman"/>
                <a:cs typeface="Times New Roman"/>
              </a:rPr>
              <a:t>you </a:t>
            </a:r>
            <a:r>
              <a:rPr dirty="0" sz="1200">
                <a:latin typeface="Times New Roman"/>
                <a:cs typeface="Times New Roman"/>
              </a:rPr>
              <a:t>can avoid paying </a:t>
            </a:r>
            <a:r>
              <a:rPr dirty="0" sz="1200" spc="5">
                <a:latin typeface="Times New Roman"/>
                <a:cs typeface="Times New Roman"/>
              </a:rPr>
              <a:t>taxes </a:t>
            </a:r>
            <a:r>
              <a:rPr dirty="0" sz="1200">
                <a:latin typeface="Times New Roman"/>
                <a:cs typeface="Times New Roman"/>
              </a:rPr>
              <a:t>by not buying anything. If you develop </a:t>
            </a:r>
            <a:r>
              <a:rPr dirty="0" sz="1200" spc="-5">
                <a:latin typeface="Times New Roman"/>
                <a:cs typeface="Times New Roman"/>
              </a:rPr>
              <a:t>software,  </a:t>
            </a:r>
            <a:r>
              <a:rPr dirty="0" sz="1200">
                <a:latin typeface="Times New Roman"/>
                <a:cs typeface="Times New Roman"/>
              </a:rPr>
              <a:t>however, no remedy known to mankind can </a:t>
            </a:r>
            <a:r>
              <a:rPr dirty="0" sz="1200" spc="-5">
                <a:latin typeface="Times New Roman"/>
                <a:cs typeface="Times New Roman"/>
              </a:rPr>
              <a:t>save </a:t>
            </a:r>
            <a:r>
              <a:rPr dirty="0" sz="1200" spc="-15">
                <a:latin typeface="Times New Roman"/>
                <a:cs typeface="Times New Roman"/>
              </a:rPr>
              <a:t>you </a:t>
            </a:r>
            <a:r>
              <a:rPr dirty="0" sz="1200">
                <a:latin typeface="Times New Roman"/>
                <a:cs typeface="Times New Roman"/>
              </a:rPr>
              <a:t>from the horror of software</a:t>
            </a:r>
            <a:r>
              <a:rPr dirty="0" sz="1200" spc="-70">
                <a:latin typeface="Times New Roman"/>
                <a:cs typeface="Times New Roman"/>
              </a:rPr>
              <a:t> </a:t>
            </a:r>
            <a:r>
              <a:rPr dirty="0" sz="1200">
                <a:latin typeface="Times New Roman"/>
                <a:cs typeface="Times New Roman"/>
              </a:rPr>
              <a:t>bugs.</a:t>
            </a:r>
            <a:endParaRPr sz="1200">
              <a:latin typeface="Times New Roman"/>
              <a:cs typeface="Times New Roman"/>
            </a:endParaRPr>
          </a:p>
          <a:p>
            <a:pPr algn="just" marL="12700">
              <a:lnSpc>
                <a:spcPts val="2014"/>
              </a:lnSpc>
            </a:pPr>
            <a:r>
              <a:rPr dirty="0" sz="1800">
                <a:latin typeface="Times New Roman"/>
                <a:cs typeface="Times New Roman"/>
              </a:rPr>
              <a:t>What is a</a:t>
            </a:r>
            <a:r>
              <a:rPr dirty="0" sz="1800" spc="-110">
                <a:latin typeface="Times New Roman"/>
                <a:cs typeface="Times New Roman"/>
              </a:rPr>
              <a:t> </a:t>
            </a:r>
            <a:r>
              <a:rPr dirty="0" sz="1800">
                <a:latin typeface="Times New Roman"/>
                <a:cs typeface="Times New Roman"/>
              </a:rPr>
              <a:t>Bug?</a:t>
            </a:r>
            <a:endParaRPr sz="1800">
              <a:latin typeface="Times New Roman"/>
              <a:cs typeface="Times New Roman"/>
            </a:endParaRPr>
          </a:p>
          <a:p>
            <a:pPr algn="just" marL="12700" marR="5715">
              <a:lnSpc>
                <a:spcPts val="1380"/>
              </a:lnSpc>
              <a:spcBef>
                <a:spcPts val="1425"/>
              </a:spcBef>
            </a:pPr>
            <a:r>
              <a:rPr dirty="0" sz="1200">
                <a:latin typeface="Times New Roman"/>
                <a:cs typeface="Times New Roman"/>
              </a:rPr>
              <a:t>We call them by many names: </a:t>
            </a:r>
            <a:r>
              <a:rPr dirty="0" sz="1200" spc="-5">
                <a:latin typeface="Times New Roman"/>
                <a:cs typeface="Times New Roman"/>
              </a:rPr>
              <a:t>software </a:t>
            </a:r>
            <a:r>
              <a:rPr dirty="0" sz="1200">
                <a:latin typeface="Times New Roman"/>
                <a:cs typeface="Times New Roman"/>
              </a:rPr>
              <a:t>defects, </a:t>
            </a:r>
            <a:r>
              <a:rPr dirty="0" sz="1200" spc="-5">
                <a:latin typeface="Times New Roman"/>
                <a:cs typeface="Times New Roman"/>
              </a:rPr>
              <a:t>software </a:t>
            </a:r>
            <a:r>
              <a:rPr dirty="0" sz="1200">
                <a:latin typeface="Times New Roman"/>
                <a:cs typeface="Times New Roman"/>
              </a:rPr>
              <a:t>bugs, </a:t>
            </a:r>
            <a:r>
              <a:rPr dirty="0" sz="1200" spc="-5">
                <a:latin typeface="Times New Roman"/>
                <a:cs typeface="Times New Roman"/>
              </a:rPr>
              <a:t>software </a:t>
            </a:r>
            <a:r>
              <a:rPr dirty="0" sz="1200">
                <a:latin typeface="Times New Roman"/>
                <a:cs typeface="Times New Roman"/>
              </a:rPr>
              <a:t>problems, and  even </a:t>
            </a:r>
            <a:r>
              <a:rPr dirty="0" sz="1200" spc="-5">
                <a:latin typeface="Times New Roman"/>
                <a:cs typeface="Times New Roman"/>
              </a:rPr>
              <a:t>software </a:t>
            </a:r>
            <a:r>
              <a:rPr dirty="0" sz="1200">
                <a:latin typeface="Times New Roman"/>
                <a:cs typeface="Times New Roman"/>
              </a:rPr>
              <a:t>“features.” Whatever you </a:t>
            </a:r>
            <a:r>
              <a:rPr dirty="0" sz="1200" spc="-5">
                <a:latin typeface="Times New Roman"/>
                <a:cs typeface="Times New Roman"/>
              </a:rPr>
              <a:t>want </a:t>
            </a:r>
            <a:r>
              <a:rPr dirty="0" sz="1200">
                <a:latin typeface="Times New Roman"/>
                <a:cs typeface="Times New Roman"/>
              </a:rPr>
              <a:t>to call them, they are things the </a:t>
            </a:r>
            <a:r>
              <a:rPr dirty="0" sz="1200" spc="-5">
                <a:latin typeface="Times New Roman"/>
                <a:cs typeface="Times New Roman"/>
              </a:rPr>
              <a:t>software  </a:t>
            </a:r>
            <a:r>
              <a:rPr dirty="0" sz="1200">
                <a:latin typeface="Times New Roman"/>
                <a:cs typeface="Times New Roman"/>
              </a:rPr>
              <a:t>does that it is not </a:t>
            </a:r>
            <a:r>
              <a:rPr dirty="0" sz="1200" spc="-5">
                <a:latin typeface="Times New Roman"/>
                <a:cs typeface="Times New Roman"/>
              </a:rPr>
              <a:t>supposed </a:t>
            </a:r>
            <a:r>
              <a:rPr dirty="0" sz="1200">
                <a:latin typeface="Times New Roman"/>
                <a:cs typeface="Times New Roman"/>
              </a:rPr>
              <a:t>to do (or, alternatively, </a:t>
            </a:r>
            <a:r>
              <a:rPr dirty="0" sz="1200" spc="-5">
                <a:latin typeface="Times New Roman"/>
                <a:cs typeface="Times New Roman"/>
              </a:rPr>
              <a:t>something </a:t>
            </a:r>
            <a:r>
              <a:rPr dirty="0" sz="1200">
                <a:latin typeface="Times New Roman"/>
                <a:cs typeface="Times New Roman"/>
              </a:rPr>
              <a:t>the </a:t>
            </a:r>
            <a:r>
              <a:rPr dirty="0" sz="1200" spc="-5">
                <a:latin typeface="Times New Roman"/>
                <a:cs typeface="Times New Roman"/>
              </a:rPr>
              <a:t>software </a:t>
            </a:r>
            <a:r>
              <a:rPr dirty="0" sz="1200">
                <a:latin typeface="Times New Roman"/>
                <a:cs typeface="Times New Roman"/>
              </a:rPr>
              <a:t>doesn’t do  that it is </a:t>
            </a:r>
            <a:r>
              <a:rPr dirty="0" sz="1200" spc="-5">
                <a:latin typeface="Times New Roman"/>
                <a:cs typeface="Times New Roman"/>
              </a:rPr>
              <a:t>supposed </a:t>
            </a:r>
            <a:r>
              <a:rPr dirty="0" sz="1200">
                <a:latin typeface="Times New Roman"/>
                <a:cs typeface="Times New Roman"/>
              </a:rPr>
              <a:t>to). </a:t>
            </a:r>
            <a:r>
              <a:rPr dirty="0" sz="1200" spc="-5">
                <a:latin typeface="Times New Roman"/>
                <a:cs typeface="Times New Roman"/>
              </a:rPr>
              <a:t>Software </a:t>
            </a:r>
            <a:r>
              <a:rPr dirty="0" sz="1200">
                <a:latin typeface="Times New Roman"/>
                <a:cs typeface="Times New Roman"/>
              </a:rPr>
              <a:t>bugs range from program crashes to returning incorrect  information to having garbled</a:t>
            </a:r>
            <a:r>
              <a:rPr dirty="0" sz="1200" spc="-110">
                <a:latin typeface="Times New Roman"/>
                <a:cs typeface="Times New Roman"/>
              </a:rPr>
              <a:t> </a:t>
            </a:r>
            <a:r>
              <a:rPr dirty="0" sz="1200">
                <a:latin typeface="Times New Roman"/>
                <a:cs typeface="Times New Roman"/>
              </a:rPr>
              <a:t>displays.</a:t>
            </a:r>
            <a:endParaRPr sz="1200">
              <a:latin typeface="Times New Roman"/>
              <a:cs typeface="Times New Roman"/>
            </a:endParaRPr>
          </a:p>
          <a:p>
            <a:pPr algn="just" lvl="1" marL="469900" indent="-457200">
              <a:lnSpc>
                <a:spcPts val="2014"/>
              </a:lnSpc>
              <a:buAutoNum type="arabicPeriod" startAt="2"/>
              <a:tabLst>
                <a:tab pos="469900" algn="l"/>
              </a:tabLst>
            </a:pPr>
            <a:r>
              <a:rPr dirty="0" sz="1800">
                <a:latin typeface="Times New Roman"/>
                <a:cs typeface="Times New Roman"/>
              </a:rPr>
              <a:t>A Brief </a:t>
            </a:r>
            <a:r>
              <a:rPr dirty="0" sz="1800" spc="-5">
                <a:latin typeface="Times New Roman"/>
                <a:cs typeface="Times New Roman"/>
              </a:rPr>
              <a:t>History </a:t>
            </a:r>
            <a:r>
              <a:rPr dirty="0" sz="1800">
                <a:latin typeface="Times New Roman"/>
                <a:cs typeface="Times New Roman"/>
              </a:rPr>
              <a:t>of</a:t>
            </a:r>
            <a:r>
              <a:rPr dirty="0" sz="1800" spc="-95">
                <a:latin typeface="Times New Roman"/>
                <a:cs typeface="Times New Roman"/>
              </a:rPr>
              <a:t> </a:t>
            </a:r>
            <a:r>
              <a:rPr dirty="0" sz="1800" spc="-5">
                <a:latin typeface="Times New Roman"/>
                <a:cs typeface="Times New Roman"/>
              </a:rPr>
              <a:t>Debugging</a:t>
            </a:r>
            <a:endParaRPr sz="1800">
              <a:latin typeface="Times New Roman"/>
              <a:cs typeface="Times New Roman"/>
            </a:endParaRPr>
          </a:p>
          <a:p>
            <a:pPr algn="just" marL="12700" marR="5080">
              <a:lnSpc>
                <a:spcPts val="1380"/>
              </a:lnSpc>
              <a:spcBef>
                <a:spcPts val="1440"/>
              </a:spcBef>
            </a:pPr>
            <a:r>
              <a:rPr dirty="0" sz="1200">
                <a:latin typeface="Times New Roman"/>
                <a:cs typeface="Times New Roman"/>
              </a:rPr>
              <a:t>It </a:t>
            </a:r>
            <a:r>
              <a:rPr dirty="0" sz="1200" spc="-5">
                <a:latin typeface="Times New Roman"/>
                <a:cs typeface="Times New Roman"/>
              </a:rPr>
              <a:t>would </a:t>
            </a:r>
            <a:r>
              <a:rPr dirty="0" sz="1200">
                <a:latin typeface="Times New Roman"/>
                <a:cs typeface="Times New Roman"/>
              </a:rPr>
              <a:t>appear that as long as there have been computers, there have been computer  bugs. </a:t>
            </a:r>
            <a:r>
              <a:rPr dirty="0" sz="1200" spc="-5">
                <a:latin typeface="Times New Roman"/>
                <a:cs typeface="Times New Roman"/>
              </a:rPr>
              <a:t>However, </a:t>
            </a:r>
            <a:r>
              <a:rPr dirty="0" sz="1200">
                <a:latin typeface="Times New Roman"/>
                <a:cs typeface="Times New Roman"/>
              </a:rPr>
              <a:t>this is not exactly true. Even though the earliest known computer  programs contained errors, they </a:t>
            </a:r>
            <a:r>
              <a:rPr dirty="0" sz="1200" spc="-5">
                <a:latin typeface="Times New Roman"/>
                <a:cs typeface="Times New Roman"/>
              </a:rPr>
              <a:t>were </a:t>
            </a:r>
            <a:r>
              <a:rPr dirty="0" sz="1200">
                <a:latin typeface="Times New Roman"/>
                <a:cs typeface="Times New Roman"/>
              </a:rPr>
              <a:t>not, at that time, referred to as “bugs.” It took a  lady named </a:t>
            </a:r>
            <a:r>
              <a:rPr dirty="0" sz="1200" spc="-5">
                <a:latin typeface="Times New Roman"/>
                <a:cs typeface="Times New Roman"/>
              </a:rPr>
              <a:t>Admiral Grace Hopper </a:t>
            </a:r>
            <a:r>
              <a:rPr dirty="0" sz="1200">
                <a:latin typeface="Times New Roman"/>
                <a:cs typeface="Times New Roman"/>
              </a:rPr>
              <a:t>to actually coin the term</a:t>
            </a:r>
            <a:r>
              <a:rPr dirty="0" sz="1200" spc="-100">
                <a:latin typeface="Times New Roman"/>
                <a:cs typeface="Times New Roman"/>
              </a:rPr>
              <a:t> </a:t>
            </a:r>
            <a:r>
              <a:rPr dirty="0" sz="1200">
                <a:latin typeface="Times New Roman"/>
                <a:cs typeface="Times New Roman"/>
              </a:rPr>
              <a:t>“bug.”</a:t>
            </a:r>
            <a:endParaRPr sz="1200">
              <a:latin typeface="Times New Roman"/>
              <a:cs typeface="Times New Roman"/>
            </a:endParaRPr>
          </a:p>
          <a:p>
            <a:pPr algn="just" marL="12700" marR="6985">
              <a:lnSpc>
                <a:spcPts val="1370"/>
              </a:lnSpc>
              <a:spcBef>
                <a:spcPts val="5"/>
              </a:spcBef>
            </a:pPr>
            <a:r>
              <a:rPr dirty="0" sz="1200" spc="-5">
                <a:latin typeface="Times New Roman"/>
                <a:cs typeface="Times New Roman"/>
              </a:rPr>
              <a:t>After </a:t>
            </a:r>
            <a:r>
              <a:rPr dirty="0" sz="1200">
                <a:latin typeface="Times New Roman"/>
                <a:cs typeface="Times New Roman"/>
              </a:rPr>
              <a:t>graduating from </a:t>
            </a:r>
            <a:r>
              <a:rPr dirty="0" sz="1200" spc="-5">
                <a:latin typeface="Times New Roman"/>
                <a:cs typeface="Times New Roman"/>
              </a:rPr>
              <a:t>Vassar </a:t>
            </a:r>
            <a:r>
              <a:rPr dirty="0" sz="1200">
                <a:latin typeface="Times New Roman"/>
                <a:cs typeface="Times New Roman"/>
              </a:rPr>
              <a:t>in 1928, </a:t>
            </a:r>
            <a:r>
              <a:rPr dirty="0" sz="1200" spc="-5">
                <a:latin typeface="Times New Roman"/>
                <a:cs typeface="Times New Roman"/>
              </a:rPr>
              <a:t>she went </a:t>
            </a:r>
            <a:r>
              <a:rPr dirty="0" sz="1200">
                <a:latin typeface="Times New Roman"/>
                <a:cs typeface="Times New Roman"/>
              </a:rPr>
              <a:t>to </a:t>
            </a:r>
            <a:r>
              <a:rPr dirty="0" sz="1200" spc="-5">
                <a:latin typeface="Times New Roman"/>
                <a:cs typeface="Times New Roman"/>
              </a:rPr>
              <a:t>Yale </a:t>
            </a:r>
            <a:r>
              <a:rPr dirty="0" sz="1200">
                <a:latin typeface="Times New Roman"/>
                <a:cs typeface="Times New Roman"/>
              </a:rPr>
              <a:t>to receive her master’s degree in  mathematics. </a:t>
            </a:r>
            <a:r>
              <a:rPr dirty="0" sz="1200" spc="-5">
                <a:latin typeface="Times New Roman"/>
                <a:cs typeface="Times New Roman"/>
              </a:rPr>
              <a:t>After </a:t>
            </a:r>
            <a:r>
              <a:rPr dirty="0" sz="1200">
                <a:latin typeface="Times New Roman"/>
                <a:cs typeface="Times New Roman"/>
              </a:rPr>
              <a:t>graduating from </a:t>
            </a:r>
            <a:r>
              <a:rPr dirty="0" sz="1200" spc="-5">
                <a:latin typeface="Times New Roman"/>
                <a:cs typeface="Times New Roman"/>
              </a:rPr>
              <a:t>Yale, she worked </a:t>
            </a:r>
            <a:r>
              <a:rPr dirty="0" sz="1200">
                <a:latin typeface="Times New Roman"/>
                <a:cs typeface="Times New Roman"/>
              </a:rPr>
              <a:t>at the university as a  </a:t>
            </a:r>
            <a:r>
              <a:rPr dirty="0" sz="1200" spc="45">
                <a:latin typeface="Times New Roman"/>
                <a:cs typeface="Times New Roman"/>
              </a:rPr>
              <a:t> </a:t>
            </a:r>
            <a:r>
              <a:rPr dirty="0" sz="1200">
                <a:latin typeface="Times New Roman"/>
                <a:cs typeface="Times New Roman"/>
              </a:rPr>
              <a:t>mathematics</a:t>
            </a:r>
            <a:endParaRPr sz="1200">
              <a:latin typeface="Times New Roman"/>
              <a:cs typeface="Times New Roman"/>
            </a:endParaRPr>
          </a:p>
          <a:p>
            <a:pPr algn="just" marL="12700" marR="6350">
              <a:lnSpc>
                <a:spcPts val="1380"/>
              </a:lnSpc>
            </a:pPr>
            <a:r>
              <a:rPr dirty="0" sz="1200">
                <a:latin typeface="Times New Roman"/>
                <a:cs typeface="Times New Roman"/>
              </a:rPr>
              <a:t>professor. Leaving </a:t>
            </a:r>
            <a:r>
              <a:rPr dirty="0" sz="1200" spc="-5">
                <a:latin typeface="Times New Roman"/>
                <a:cs typeface="Times New Roman"/>
              </a:rPr>
              <a:t>Yale </a:t>
            </a:r>
            <a:r>
              <a:rPr dirty="0" sz="1200">
                <a:latin typeface="Times New Roman"/>
                <a:cs typeface="Times New Roman"/>
              </a:rPr>
              <a:t>in 1943, </a:t>
            </a:r>
            <a:r>
              <a:rPr dirty="0" sz="1200" spc="-5">
                <a:latin typeface="Times New Roman"/>
                <a:cs typeface="Times New Roman"/>
              </a:rPr>
              <a:t>with </a:t>
            </a:r>
            <a:r>
              <a:rPr dirty="0" sz="1200">
                <a:latin typeface="Times New Roman"/>
                <a:cs typeface="Times New Roman"/>
              </a:rPr>
              <a:t>the onset of </a:t>
            </a:r>
            <a:r>
              <a:rPr dirty="0" sz="1200" spc="5">
                <a:latin typeface="Times New Roman"/>
                <a:cs typeface="Times New Roman"/>
              </a:rPr>
              <a:t>World </a:t>
            </a:r>
            <a:r>
              <a:rPr dirty="0" sz="1200">
                <a:latin typeface="Times New Roman"/>
                <a:cs typeface="Times New Roman"/>
              </a:rPr>
              <a:t>War II, </a:t>
            </a:r>
            <a:r>
              <a:rPr dirty="0" sz="1200" spc="-5">
                <a:latin typeface="Times New Roman"/>
                <a:cs typeface="Times New Roman"/>
              </a:rPr>
              <a:t>Mrs. </a:t>
            </a:r>
            <a:r>
              <a:rPr dirty="0" sz="1200">
                <a:latin typeface="Times New Roman"/>
                <a:cs typeface="Times New Roman"/>
              </a:rPr>
              <a:t>Hopper decided </a:t>
            </a:r>
            <a:r>
              <a:rPr dirty="0" sz="1200" spc="10">
                <a:latin typeface="Times New Roman"/>
                <a:cs typeface="Times New Roman"/>
              </a:rPr>
              <a:t>to  </a:t>
            </a:r>
            <a:r>
              <a:rPr dirty="0" sz="1200" spc="-5">
                <a:latin typeface="Times New Roman"/>
                <a:cs typeface="Times New Roman"/>
              </a:rPr>
              <a:t>work </a:t>
            </a:r>
            <a:r>
              <a:rPr dirty="0" sz="1200">
                <a:latin typeface="Times New Roman"/>
                <a:cs typeface="Times New Roman"/>
              </a:rPr>
              <a:t>for the </a:t>
            </a:r>
            <a:r>
              <a:rPr dirty="0" sz="1200" spc="-5">
                <a:latin typeface="Times New Roman"/>
                <a:cs typeface="Times New Roman"/>
              </a:rPr>
              <a:t>Navy. Mrs. Hopper’s </a:t>
            </a:r>
            <a:r>
              <a:rPr dirty="0" sz="1200">
                <a:latin typeface="Times New Roman"/>
                <a:cs typeface="Times New Roman"/>
              </a:rPr>
              <a:t>first assignment </a:t>
            </a:r>
            <a:r>
              <a:rPr dirty="0" sz="1200" spc="-5">
                <a:latin typeface="Times New Roman"/>
                <a:cs typeface="Times New Roman"/>
              </a:rPr>
              <a:t>was </a:t>
            </a:r>
            <a:r>
              <a:rPr dirty="0" sz="1200">
                <a:latin typeface="Times New Roman"/>
                <a:cs typeface="Times New Roman"/>
              </a:rPr>
              <a:t>under Commander </a:t>
            </a:r>
            <a:r>
              <a:rPr dirty="0" sz="1200" spc="-5">
                <a:latin typeface="Times New Roman"/>
                <a:cs typeface="Times New Roman"/>
              </a:rPr>
              <a:t>Howard Aiken  </a:t>
            </a:r>
            <a:r>
              <a:rPr dirty="0" sz="1200">
                <a:latin typeface="Times New Roman"/>
                <a:cs typeface="Times New Roman"/>
              </a:rPr>
              <a:t>at </a:t>
            </a:r>
            <a:r>
              <a:rPr dirty="0" sz="1200" spc="-5">
                <a:latin typeface="Times New Roman"/>
                <a:cs typeface="Times New Roman"/>
              </a:rPr>
              <a:t>Howard University, working </a:t>
            </a:r>
            <a:r>
              <a:rPr dirty="0" sz="1200">
                <a:latin typeface="Times New Roman"/>
                <a:cs typeface="Times New Roman"/>
              </a:rPr>
              <a:t>at the Bureau of </a:t>
            </a:r>
            <a:r>
              <a:rPr dirty="0" sz="1200" spc="-5">
                <a:latin typeface="Times New Roman"/>
                <a:cs typeface="Times New Roman"/>
              </a:rPr>
              <a:t>Ordinance </a:t>
            </a:r>
            <a:r>
              <a:rPr dirty="0" sz="1200">
                <a:latin typeface="Times New Roman"/>
                <a:cs typeface="Times New Roman"/>
              </a:rPr>
              <a:t>Computation. </a:t>
            </a:r>
            <a:r>
              <a:rPr dirty="0" sz="1200" spc="-5">
                <a:latin typeface="Times New Roman"/>
                <a:cs typeface="Times New Roman"/>
              </a:rPr>
              <a:t>She was </a:t>
            </a:r>
            <a:r>
              <a:rPr dirty="0" sz="1200">
                <a:latin typeface="Times New Roman"/>
                <a:cs typeface="Times New Roman"/>
              </a:rPr>
              <a:t>a  programmer on the </a:t>
            </a:r>
            <a:r>
              <a:rPr dirty="0" sz="1200" spc="-5">
                <a:latin typeface="Times New Roman"/>
                <a:cs typeface="Times New Roman"/>
              </a:rPr>
              <a:t>Mark </a:t>
            </a:r>
            <a:r>
              <a:rPr dirty="0" sz="1200">
                <a:latin typeface="Times New Roman"/>
                <a:cs typeface="Times New Roman"/>
              </a:rPr>
              <a:t>II, the </a:t>
            </a:r>
            <a:r>
              <a:rPr dirty="0" sz="1200" spc="-5">
                <a:latin typeface="Times New Roman"/>
                <a:cs typeface="Times New Roman"/>
              </a:rPr>
              <a:t>world’s </a:t>
            </a:r>
            <a:r>
              <a:rPr dirty="0" sz="1200">
                <a:latin typeface="Times New Roman"/>
                <a:cs typeface="Times New Roman"/>
              </a:rPr>
              <a:t>first automatically </a:t>
            </a:r>
            <a:r>
              <a:rPr dirty="0" sz="1200" spc="-5">
                <a:latin typeface="Times New Roman"/>
                <a:cs typeface="Times New Roman"/>
              </a:rPr>
              <a:t>sequenced </a:t>
            </a:r>
            <a:r>
              <a:rPr dirty="0" sz="1200">
                <a:latin typeface="Times New Roman"/>
                <a:cs typeface="Times New Roman"/>
              </a:rPr>
              <a:t>digital computer.  The </a:t>
            </a:r>
            <a:r>
              <a:rPr dirty="0" sz="1200" spc="-5">
                <a:latin typeface="Times New Roman"/>
                <a:cs typeface="Times New Roman"/>
              </a:rPr>
              <a:t>Mark </a:t>
            </a:r>
            <a:r>
              <a:rPr dirty="0" sz="1200">
                <a:latin typeface="Times New Roman"/>
                <a:cs typeface="Times New Roman"/>
              </a:rPr>
              <a:t>II </a:t>
            </a:r>
            <a:r>
              <a:rPr dirty="0" sz="1200" spc="-5">
                <a:latin typeface="Times New Roman"/>
                <a:cs typeface="Times New Roman"/>
              </a:rPr>
              <a:t>was </a:t>
            </a:r>
            <a:r>
              <a:rPr dirty="0" sz="1200">
                <a:latin typeface="Times New Roman"/>
                <a:cs typeface="Times New Roman"/>
              </a:rPr>
              <a:t>used to determine </a:t>
            </a:r>
            <a:r>
              <a:rPr dirty="0" sz="1200" spc="-5">
                <a:latin typeface="Times New Roman"/>
                <a:cs typeface="Times New Roman"/>
              </a:rPr>
              <a:t>shooting </a:t>
            </a:r>
            <a:r>
              <a:rPr dirty="0" sz="1200">
                <a:latin typeface="Times New Roman"/>
                <a:cs typeface="Times New Roman"/>
              </a:rPr>
              <a:t>angles for the big guns in varying </a:t>
            </a:r>
            <a:r>
              <a:rPr dirty="0" sz="1200" spc="-5">
                <a:latin typeface="Times New Roman"/>
                <a:cs typeface="Times New Roman"/>
              </a:rPr>
              <a:t>weather  </a:t>
            </a:r>
            <a:r>
              <a:rPr dirty="0" sz="1200">
                <a:latin typeface="Times New Roman"/>
                <a:cs typeface="Times New Roman"/>
              </a:rPr>
              <a:t>conditions during</a:t>
            </a:r>
            <a:r>
              <a:rPr dirty="0" sz="1200" spc="-105">
                <a:latin typeface="Times New Roman"/>
                <a:cs typeface="Times New Roman"/>
              </a:rPr>
              <a:t> </a:t>
            </a:r>
            <a:r>
              <a:rPr dirty="0" sz="1200" spc="-5">
                <a:latin typeface="Times New Roman"/>
                <a:cs typeface="Times New Roman"/>
              </a:rPr>
              <a:t>wartime.</a:t>
            </a:r>
            <a:endParaRPr sz="1200">
              <a:latin typeface="Times New Roman"/>
              <a:cs typeface="Times New Roman"/>
            </a:endParaRPr>
          </a:p>
          <a:p>
            <a:pPr algn="just" marL="12700" marR="5715">
              <a:lnSpc>
                <a:spcPts val="1380"/>
              </a:lnSpc>
            </a:pPr>
            <a:r>
              <a:rPr dirty="0" sz="1200">
                <a:latin typeface="Times New Roman"/>
                <a:cs typeface="Times New Roman"/>
              </a:rPr>
              <a:t>It </a:t>
            </a:r>
            <a:r>
              <a:rPr dirty="0" sz="1200" spc="-5">
                <a:latin typeface="Times New Roman"/>
                <a:cs typeface="Times New Roman"/>
              </a:rPr>
              <a:t>was </a:t>
            </a:r>
            <a:r>
              <a:rPr dirty="0" sz="1200">
                <a:latin typeface="Times New Roman"/>
                <a:cs typeface="Times New Roman"/>
              </a:rPr>
              <a:t>during her term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Mark </a:t>
            </a:r>
            <a:r>
              <a:rPr dirty="0" sz="1200">
                <a:latin typeface="Times New Roman"/>
                <a:cs typeface="Times New Roman"/>
              </a:rPr>
              <a:t>II that </a:t>
            </a:r>
            <a:r>
              <a:rPr dirty="0" sz="1200" spc="-5">
                <a:latin typeface="Times New Roman"/>
                <a:cs typeface="Times New Roman"/>
              </a:rPr>
              <a:t>Hopper was </a:t>
            </a:r>
            <a:r>
              <a:rPr dirty="0" sz="1200">
                <a:latin typeface="Times New Roman"/>
                <a:cs typeface="Times New Roman"/>
              </a:rPr>
              <a:t>credited </a:t>
            </a:r>
            <a:r>
              <a:rPr dirty="0" sz="1200" spc="-5">
                <a:latin typeface="Times New Roman"/>
                <a:cs typeface="Times New Roman"/>
              </a:rPr>
              <a:t>with </a:t>
            </a:r>
            <a:r>
              <a:rPr dirty="0" sz="1200">
                <a:latin typeface="Times New Roman"/>
                <a:cs typeface="Times New Roman"/>
              </a:rPr>
              <a:t>coining the term  “bug” for a computer problem. The first “bug” </a:t>
            </a:r>
            <a:r>
              <a:rPr dirty="0" sz="1200" spc="-5">
                <a:latin typeface="Times New Roman"/>
                <a:cs typeface="Times New Roman"/>
              </a:rPr>
              <a:t>was </a:t>
            </a:r>
            <a:r>
              <a:rPr dirty="0" sz="1200">
                <a:latin typeface="Times New Roman"/>
                <a:cs typeface="Times New Roman"/>
              </a:rPr>
              <a:t>actually a moth, </a:t>
            </a:r>
            <a:r>
              <a:rPr dirty="0" sz="1200" spc="-5">
                <a:latin typeface="Times New Roman"/>
                <a:cs typeface="Times New Roman"/>
              </a:rPr>
              <a:t>which </a:t>
            </a:r>
            <a:r>
              <a:rPr dirty="0" sz="1200">
                <a:latin typeface="Times New Roman"/>
                <a:cs typeface="Times New Roman"/>
              </a:rPr>
              <a:t>flew through  an open </a:t>
            </a:r>
            <a:r>
              <a:rPr dirty="0" sz="1200" spc="-5">
                <a:latin typeface="Times New Roman"/>
                <a:cs typeface="Times New Roman"/>
              </a:rPr>
              <a:t>window </a:t>
            </a:r>
            <a:r>
              <a:rPr dirty="0" sz="1200">
                <a:latin typeface="Times New Roman"/>
                <a:cs typeface="Times New Roman"/>
              </a:rPr>
              <a:t>and into one of the </a:t>
            </a:r>
            <a:r>
              <a:rPr dirty="0" sz="1200" spc="-5">
                <a:latin typeface="Times New Roman"/>
                <a:cs typeface="Times New Roman"/>
              </a:rPr>
              <a:t>Mark </a:t>
            </a:r>
            <a:r>
              <a:rPr dirty="0" sz="1200">
                <a:latin typeface="Times New Roman"/>
                <a:cs typeface="Times New Roman"/>
              </a:rPr>
              <a:t>II’s relays. </a:t>
            </a:r>
            <a:r>
              <a:rPr dirty="0" sz="1200" spc="-5">
                <a:latin typeface="Times New Roman"/>
                <a:cs typeface="Times New Roman"/>
              </a:rPr>
              <a:t>At </a:t>
            </a:r>
            <a:r>
              <a:rPr dirty="0" sz="1200">
                <a:latin typeface="Times New Roman"/>
                <a:cs typeface="Times New Roman"/>
              </a:rPr>
              <a:t>that time, physical relays </a:t>
            </a:r>
            <a:r>
              <a:rPr dirty="0" sz="1200" spc="-5">
                <a:latin typeface="Times New Roman"/>
                <a:cs typeface="Times New Roman"/>
              </a:rPr>
              <a:t>were  </a:t>
            </a:r>
            <a:r>
              <a:rPr dirty="0" sz="1200">
                <a:latin typeface="Times New Roman"/>
                <a:cs typeface="Times New Roman"/>
              </a:rPr>
              <a:t>used in computers, unlike digital components </a:t>
            </a:r>
            <a:r>
              <a:rPr dirty="0" sz="1200" spc="-5">
                <a:latin typeface="Times New Roman"/>
                <a:cs typeface="Times New Roman"/>
              </a:rPr>
              <a:t>we </a:t>
            </a:r>
            <a:r>
              <a:rPr dirty="0" sz="1200">
                <a:latin typeface="Times New Roman"/>
                <a:cs typeface="Times New Roman"/>
              </a:rPr>
              <a:t>use today. The moth </a:t>
            </a:r>
            <a:r>
              <a:rPr dirty="0" sz="1200" spc="-5">
                <a:latin typeface="Times New Roman"/>
                <a:cs typeface="Times New Roman"/>
              </a:rPr>
              <a:t>shorted </a:t>
            </a:r>
            <a:r>
              <a:rPr dirty="0" sz="1200">
                <a:latin typeface="Times New Roman"/>
                <a:cs typeface="Times New Roman"/>
              </a:rPr>
              <a:t>out across  two contacts, temporarily </a:t>
            </a:r>
            <a:r>
              <a:rPr dirty="0" sz="1200" spc="-5">
                <a:latin typeface="Times New Roman"/>
                <a:cs typeface="Times New Roman"/>
              </a:rPr>
              <a:t>shutting </a:t>
            </a:r>
            <a:r>
              <a:rPr dirty="0" sz="1200">
                <a:latin typeface="Times New Roman"/>
                <a:cs typeface="Times New Roman"/>
              </a:rPr>
              <a:t>down the </a:t>
            </a:r>
            <a:r>
              <a:rPr dirty="0" sz="1200" spc="-5">
                <a:latin typeface="Times New Roman"/>
                <a:cs typeface="Times New Roman"/>
              </a:rPr>
              <a:t>system. </a:t>
            </a:r>
            <a:r>
              <a:rPr dirty="0" sz="1200">
                <a:latin typeface="Times New Roman"/>
                <a:cs typeface="Times New Roman"/>
              </a:rPr>
              <a:t>The moth </a:t>
            </a:r>
            <a:r>
              <a:rPr dirty="0" sz="1200" spc="-5">
                <a:latin typeface="Times New Roman"/>
                <a:cs typeface="Times New Roman"/>
              </a:rPr>
              <a:t>would </a:t>
            </a:r>
            <a:r>
              <a:rPr dirty="0" sz="1200">
                <a:latin typeface="Times New Roman"/>
                <a:cs typeface="Times New Roman"/>
              </a:rPr>
              <a:t>later be removed  (de-bugged?) and pasted into the logbook of the project. </a:t>
            </a:r>
            <a:r>
              <a:rPr dirty="0" sz="1200" spc="-5">
                <a:latin typeface="Times New Roman"/>
                <a:cs typeface="Times New Roman"/>
              </a:rPr>
              <a:t>From </a:t>
            </a:r>
            <a:r>
              <a:rPr dirty="0" sz="1200">
                <a:latin typeface="Times New Roman"/>
                <a:cs typeface="Times New Roman"/>
              </a:rPr>
              <a:t>that point on, if her team  </a:t>
            </a:r>
            <a:r>
              <a:rPr dirty="0" sz="1200" spc="-5">
                <a:latin typeface="Times New Roman"/>
                <a:cs typeface="Times New Roman"/>
              </a:rPr>
              <a:t>was </a:t>
            </a:r>
            <a:r>
              <a:rPr dirty="0" sz="1200">
                <a:latin typeface="Times New Roman"/>
                <a:cs typeface="Times New Roman"/>
              </a:rPr>
              <a:t>not producing numbers or </a:t>
            </a:r>
            <a:r>
              <a:rPr dirty="0" sz="1200" spc="-5">
                <a:latin typeface="Times New Roman"/>
                <a:cs typeface="Times New Roman"/>
              </a:rPr>
              <a:t>working </a:t>
            </a:r>
            <a:r>
              <a:rPr dirty="0" sz="1200">
                <a:latin typeface="Times New Roman"/>
                <a:cs typeface="Times New Roman"/>
              </a:rPr>
              <a:t>on the code, they claimed to be “debugging” the  </a:t>
            </a:r>
            <a:r>
              <a:rPr dirty="0" sz="1200" spc="-5">
                <a:latin typeface="Times New Roman"/>
                <a:cs typeface="Times New Roman"/>
              </a:rPr>
              <a:t>system.</a:t>
            </a:r>
            <a:endParaRPr sz="1200">
              <a:latin typeface="Times New Roman"/>
              <a:cs typeface="Times New Roman"/>
            </a:endParaRPr>
          </a:p>
          <a:p>
            <a:pPr algn="just" marL="12700" marR="5080">
              <a:lnSpc>
                <a:spcPts val="1380"/>
              </a:lnSpc>
            </a:pPr>
            <a:r>
              <a:rPr dirty="0" sz="1200" spc="-5">
                <a:latin typeface="Times New Roman"/>
                <a:cs typeface="Times New Roman"/>
              </a:rPr>
              <a:t>From </a:t>
            </a:r>
            <a:r>
              <a:rPr dirty="0" sz="1200">
                <a:latin typeface="Times New Roman"/>
                <a:cs typeface="Times New Roman"/>
              </a:rPr>
              <a:t>that auspicious beginning, computer debugging developed into </a:t>
            </a:r>
            <a:r>
              <a:rPr dirty="0" sz="1200" spc="-5">
                <a:latin typeface="Times New Roman"/>
                <a:cs typeface="Times New Roman"/>
              </a:rPr>
              <a:t>something </a:t>
            </a:r>
            <a:r>
              <a:rPr dirty="0" sz="1200">
                <a:latin typeface="Times New Roman"/>
                <a:cs typeface="Times New Roman"/>
              </a:rPr>
              <a:t>of a hit-  or-miss procedure for quite a few </a:t>
            </a:r>
            <a:r>
              <a:rPr dirty="0" sz="1200" spc="-5">
                <a:latin typeface="Times New Roman"/>
                <a:cs typeface="Times New Roman"/>
              </a:rPr>
              <a:t>years. </a:t>
            </a:r>
            <a:r>
              <a:rPr dirty="0" sz="1200" spc="5">
                <a:latin typeface="Times New Roman"/>
                <a:cs typeface="Times New Roman"/>
              </a:rPr>
              <a:t>Early </a:t>
            </a:r>
            <a:r>
              <a:rPr dirty="0" sz="1200">
                <a:latin typeface="Times New Roman"/>
                <a:cs typeface="Times New Roman"/>
              </a:rPr>
              <a:t>debugging efforts mostly centered around  either data dumps of the </a:t>
            </a:r>
            <a:r>
              <a:rPr dirty="0" sz="1200" spc="-5">
                <a:latin typeface="Times New Roman"/>
                <a:cs typeface="Times New Roman"/>
              </a:rPr>
              <a:t>system </a:t>
            </a:r>
            <a:r>
              <a:rPr dirty="0" sz="1200">
                <a:latin typeface="Times New Roman"/>
                <a:cs typeface="Times New Roman"/>
              </a:rPr>
              <a:t>or used output devices, </a:t>
            </a:r>
            <a:r>
              <a:rPr dirty="0" sz="1200" spc="-5">
                <a:latin typeface="Times New Roman"/>
                <a:cs typeface="Times New Roman"/>
              </a:rPr>
              <a:t>such </a:t>
            </a:r>
            <a:r>
              <a:rPr dirty="0" sz="1200">
                <a:latin typeface="Times New Roman"/>
                <a:cs typeface="Times New Roman"/>
              </a:rPr>
              <a:t>as printers and display  lights, to indicate </a:t>
            </a:r>
            <a:r>
              <a:rPr dirty="0" sz="1200" spc="-5">
                <a:latin typeface="Times New Roman"/>
                <a:cs typeface="Times New Roman"/>
              </a:rPr>
              <a:t>when </a:t>
            </a:r>
            <a:r>
              <a:rPr dirty="0" sz="1200">
                <a:latin typeface="Times New Roman"/>
                <a:cs typeface="Times New Roman"/>
              </a:rPr>
              <a:t>an error occurred. </a:t>
            </a:r>
            <a:r>
              <a:rPr dirty="0" sz="1200" spc="-5">
                <a:latin typeface="Times New Roman"/>
                <a:cs typeface="Times New Roman"/>
              </a:rPr>
              <a:t>Programmers would </a:t>
            </a:r>
            <a:r>
              <a:rPr dirty="0" sz="1200">
                <a:latin typeface="Times New Roman"/>
                <a:cs typeface="Times New Roman"/>
              </a:rPr>
              <a:t>then </a:t>
            </a:r>
            <a:r>
              <a:rPr dirty="0" sz="1200" spc="-5">
                <a:latin typeface="Times New Roman"/>
                <a:cs typeface="Times New Roman"/>
              </a:rPr>
              <a:t>step </a:t>
            </a:r>
            <a:r>
              <a:rPr dirty="0" sz="1200">
                <a:latin typeface="Times New Roman"/>
                <a:cs typeface="Times New Roman"/>
              </a:rPr>
              <a:t>through the code  line</a:t>
            </a:r>
            <a:r>
              <a:rPr dirty="0" sz="1200" spc="80">
                <a:latin typeface="Times New Roman"/>
                <a:cs typeface="Times New Roman"/>
              </a:rPr>
              <a:t> </a:t>
            </a:r>
            <a:r>
              <a:rPr dirty="0" sz="1200">
                <a:latin typeface="Times New Roman"/>
                <a:cs typeface="Times New Roman"/>
              </a:rPr>
              <a:t>by</a:t>
            </a:r>
            <a:r>
              <a:rPr dirty="0" sz="1200" spc="70">
                <a:latin typeface="Times New Roman"/>
                <a:cs typeface="Times New Roman"/>
              </a:rPr>
              <a:t> </a:t>
            </a:r>
            <a:r>
              <a:rPr dirty="0" sz="1200">
                <a:latin typeface="Times New Roman"/>
                <a:cs typeface="Times New Roman"/>
              </a:rPr>
              <a:t>line</a:t>
            </a:r>
            <a:r>
              <a:rPr dirty="0" sz="1200" spc="80">
                <a:latin typeface="Times New Roman"/>
                <a:cs typeface="Times New Roman"/>
              </a:rPr>
              <a:t> </a:t>
            </a:r>
            <a:r>
              <a:rPr dirty="0" sz="1200">
                <a:latin typeface="Times New Roman"/>
                <a:cs typeface="Times New Roman"/>
              </a:rPr>
              <a:t>until</a:t>
            </a:r>
            <a:r>
              <a:rPr dirty="0" sz="1200" spc="90">
                <a:latin typeface="Times New Roman"/>
                <a:cs typeface="Times New Roman"/>
              </a:rPr>
              <a:t> </a:t>
            </a:r>
            <a:r>
              <a:rPr dirty="0" sz="1200">
                <a:latin typeface="Times New Roman"/>
                <a:cs typeface="Times New Roman"/>
              </a:rPr>
              <a:t>they</a:t>
            </a:r>
            <a:r>
              <a:rPr dirty="0" sz="1200" spc="65">
                <a:latin typeface="Times New Roman"/>
                <a:cs typeface="Times New Roman"/>
              </a:rPr>
              <a:t> </a:t>
            </a:r>
            <a:r>
              <a:rPr dirty="0" sz="1200">
                <a:latin typeface="Times New Roman"/>
                <a:cs typeface="Times New Roman"/>
              </a:rPr>
              <a:t>could</a:t>
            </a:r>
            <a:r>
              <a:rPr dirty="0" sz="1200" spc="90">
                <a:latin typeface="Times New Roman"/>
                <a:cs typeface="Times New Roman"/>
              </a:rPr>
              <a:t> </a:t>
            </a:r>
            <a:r>
              <a:rPr dirty="0" sz="1200">
                <a:latin typeface="Times New Roman"/>
                <a:cs typeface="Times New Roman"/>
              </a:rPr>
              <a:t>determine</a:t>
            </a:r>
            <a:r>
              <a:rPr dirty="0" sz="1200" spc="75">
                <a:latin typeface="Times New Roman"/>
                <a:cs typeface="Times New Roman"/>
              </a:rPr>
              <a:t> </a:t>
            </a:r>
            <a:r>
              <a:rPr dirty="0" sz="1200">
                <a:latin typeface="Times New Roman"/>
                <a:cs typeface="Times New Roman"/>
              </a:rPr>
              <a:t>the</a:t>
            </a:r>
            <a:r>
              <a:rPr dirty="0" sz="1200" spc="80">
                <a:latin typeface="Times New Roman"/>
                <a:cs typeface="Times New Roman"/>
              </a:rPr>
              <a:t> </a:t>
            </a:r>
            <a:r>
              <a:rPr dirty="0" sz="1200">
                <a:latin typeface="Times New Roman"/>
                <a:cs typeface="Times New Roman"/>
              </a:rPr>
              <a:t>location</a:t>
            </a:r>
            <a:r>
              <a:rPr dirty="0" sz="1200" spc="90">
                <a:latin typeface="Times New Roman"/>
                <a:cs typeface="Times New Roman"/>
              </a:rPr>
              <a:t> </a:t>
            </a:r>
            <a:r>
              <a:rPr dirty="0" sz="1200">
                <a:latin typeface="Times New Roman"/>
                <a:cs typeface="Times New Roman"/>
              </a:rPr>
              <a:t>of</a:t>
            </a:r>
            <a:r>
              <a:rPr dirty="0" sz="1200" spc="80">
                <a:latin typeface="Times New Roman"/>
                <a:cs typeface="Times New Roman"/>
              </a:rPr>
              <a:t> </a:t>
            </a:r>
            <a:r>
              <a:rPr dirty="0" sz="1200">
                <a:latin typeface="Times New Roman"/>
                <a:cs typeface="Times New Roman"/>
              </a:rPr>
              <a:t>the</a:t>
            </a:r>
            <a:r>
              <a:rPr dirty="0" sz="1200" spc="80">
                <a:latin typeface="Times New Roman"/>
                <a:cs typeface="Times New Roman"/>
              </a:rPr>
              <a:t> </a:t>
            </a:r>
            <a:r>
              <a:rPr dirty="0" sz="1200">
                <a:latin typeface="Times New Roman"/>
                <a:cs typeface="Times New Roman"/>
              </a:rPr>
              <a:t>problem.</a:t>
            </a:r>
            <a:r>
              <a:rPr dirty="0" sz="1200" spc="80">
                <a:latin typeface="Times New Roman"/>
                <a:cs typeface="Times New Roman"/>
              </a:rPr>
              <a:t> </a:t>
            </a:r>
            <a:r>
              <a:rPr dirty="0" sz="1200">
                <a:latin typeface="Times New Roman"/>
                <a:cs typeface="Times New Roman"/>
              </a:rPr>
              <a:t>The</a:t>
            </a:r>
            <a:r>
              <a:rPr dirty="0" sz="1200" spc="75">
                <a:latin typeface="Times New Roman"/>
                <a:cs typeface="Times New Roman"/>
              </a:rPr>
              <a:t> </a:t>
            </a:r>
            <a:r>
              <a:rPr dirty="0" sz="1200">
                <a:latin typeface="Times New Roman"/>
                <a:cs typeface="Times New Roman"/>
              </a:rPr>
              <a:t>next</a:t>
            </a:r>
            <a:r>
              <a:rPr dirty="0" sz="1200" spc="105">
                <a:latin typeface="Times New Roman"/>
                <a:cs typeface="Times New Roman"/>
              </a:rPr>
              <a:t> </a:t>
            </a:r>
            <a:r>
              <a:rPr dirty="0" sz="1200" spc="-5">
                <a:latin typeface="Times New Roman"/>
                <a:cs typeface="Times New Roman"/>
              </a:rPr>
              <a:t>step</a:t>
            </a:r>
            <a:r>
              <a:rPr dirty="0" sz="1200" spc="85">
                <a:latin typeface="Times New Roman"/>
                <a:cs typeface="Times New Roman"/>
              </a:rPr>
              <a:t> </a:t>
            </a:r>
            <a:r>
              <a:rPr dirty="0" sz="1200">
                <a:latin typeface="Times New Roman"/>
                <a:cs typeface="Times New Roman"/>
              </a:rPr>
              <a:t>in</a:t>
            </a:r>
            <a:r>
              <a:rPr dirty="0" sz="1200" spc="75">
                <a:latin typeface="Times New Roman"/>
                <a:cs typeface="Times New Roman"/>
              </a:rPr>
              <a:t> </a:t>
            </a:r>
            <a:r>
              <a:rPr dirty="0" sz="1200">
                <a:latin typeface="Times New Roman"/>
                <a:cs typeface="Times New Roman"/>
              </a:rPr>
              <a:t>the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853884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spcBef>
                <a:spcPts val="875"/>
              </a:spcBef>
            </a:pPr>
            <a:r>
              <a:rPr dirty="0" sz="1200">
                <a:latin typeface="Times New Roman"/>
                <a:cs typeface="Times New Roman"/>
              </a:rPr>
              <a:t>evolution of debugging came </a:t>
            </a:r>
            <a:r>
              <a:rPr dirty="0" sz="1200" spc="-5">
                <a:latin typeface="Times New Roman"/>
                <a:cs typeface="Times New Roman"/>
              </a:rPr>
              <a:t>with </a:t>
            </a:r>
            <a:r>
              <a:rPr dirty="0" sz="1200">
                <a:latin typeface="Times New Roman"/>
                <a:cs typeface="Times New Roman"/>
              </a:rPr>
              <a:t>the advent of command-line debuggers. These </a:t>
            </a:r>
            <a:r>
              <a:rPr dirty="0" sz="1200" spc="-5">
                <a:latin typeface="Times New Roman"/>
                <a:cs typeface="Times New Roman"/>
              </a:rPr>
              <a:t>simple  </a:t>
            </a:r>
            <a:r>
              <a:rPr dirty="0" sz="1200">
                <a:latin typeface="Times New Roman"/>
                <a:cs typeface="Times New Roman"/>
              </a:rPr>
              <a:t>programs </a:t>
            </a:r>
            <a:r>
              <a:rPr dirty="0" sz="1200" spc="-5">
                <a:latin typeface="Times New Roman"/>
                <a:cs typeface="Times New Roman"/>
              </a:rPr>
              <a:t>were </a:t>
            </a:r>
            <a:r>
              <a:rPr dirty="0" sz="1200">
                <a:latin typeface="Times New Roman"/>
                <a:cs typeface="Times New Roman"/>
              </a:rPr>
              <a:t>an amazing </a:t>
            </a:r>
            <a:r>
              <a:rPr dirty="0" sz="1200" spc="-5">
                <a:latin typeface="Times New Roman"/>
                <a:cs typeface="Times New Roman"/>
              </a:rPr>
              <a:t>step </a:t>
            </a:r>
            <a:r>
              <a:rPr dirty="0" sz="1200">
                <a:latin typeface="Times New Roman"/>
                <a:cs typeface="Times New Roman"/>
              </a:rPr>
              <a:t>forward for the programmers. </a:t>
            </a:r>
            <a:r>
              <a:rPr dirty="0" sz="1200" spc="-5">
                <a:latin typeface="Times New Roman"/>
                <a:cs typeface="Times New Roman"/>
              </a:rPr>
              <a:t>Although </a:t>
            </a:r>
            <a:r>
              <a:rPr dirty="0" sz="1200">
                <a:latin typeface="Times New Roman"/>
                <a:cs typeface="Times New Roman"/>
              </a:rPr>
              <a:t>difficult to use,  even at the time, these programs represented </a:t>
            </a:r>
            <a:r>
              <a:rPr dirty="0" sz="1200" spc="5">
                <a:latin typeface="Times New Roman"/>
                <a:cs typeface="Times New Roman"/>
              </a:rPr>
              <a:t>the </a:t>
            </a:r>
            <a:r>
              <a:rPr dirty="0" sz="1200">
                <a:latin typeface="Times New Roman"/>
                <a:cs typeface="Times New Roman"/>
              </a:rPr>
              <a:t>first real attempt </a:t>
            </a:r>
            <a:r>
              <a:rPr dirty="0" sz="1200" spc="10">
                <a:latin typeface="Times New Roman"/>
                <a:cs typeface="Times New Roman"/>
              </a:rPr>
              <a:t>to </a:t>
            </a:r>
            <a:r>
              <a:rPr dirty="0" sz="1200" spc="5">
                <a:latin typeface="Times New Roman"/>
                <a:cs typeface="Times New Roman"/>
              </a:rPr>
              <a:t>turn </a:t>
            </a:r>
            <a:r>
              <a:rPr dirty="0" sz="1200">
                <a:latin typeface="Times New Roman"/>
                <a:cs typeface="Times New Roman"/>
              </a:rPr>
              <a:t>debugging from  a hit-or-miss proposition into a reproducible</a:t>
            </a:r>
            <a:r>
              <a:rPr dirty="0" sz="1200" spc="-105">
                <a:latin typeface="Times New Roman"/>
                <a:cs typeface="Times New Roman"/>
              </a:rPr>
              <a:t> </a:t>
            </a:r>
            <a:r>
              <a:rPr dirty="0" sz="1200">
                <a:latin typeface="Times New Roman"/>
                <a:cs typeface="Times New Roman"/>
              </a:rPr>
              <a:t>process.</a:t>
            </a:r>
            <a:endParaRPr sz="1200">
              <a:latin typeface="Times New Roman"/>
              <a:cs typeface="Times New Roman"/>
            </a:endParaRPr>
          </a:p>
          <a:p>
            <a:pPr algn="just" marL="12700" marR="7620">
              <a:lnSpc>
                <a:spcPts val="1380"/>
              </a:lnSpc>
            </a:pPr>
            <a:r>
              <a:rPr dirty="0" sz="1200" spc="-5">
                <a:latin typeface="Times New Roman"/>
                <a:cs typeface="Times New Roman"/>
              </a:rPr>
              <a:t>Once </a:t>
            </a:r>
            <a:r>
              <a:rPr dirty="0" sz="1200">
                <a:latin typeface="Times New Roman"/>
                <a:cs typeface="Times New Roman"/>
              </a:rPr>
              <a:t>the debugger became a part of the programmer’s arsenal, the </a:t>
            </a:r>
            <a:r>
              <a:rPr dirty="0" sz="1200" spc="-5">
                <a:latin typeface="Times New Roman"/>
                <a:cs typeface="Times New Roman"/>
              </a:rPr>
              <a:t>software world </a:t>
            </a:r>
            <a:r>
              <a:rPr dirty="0" sz="1200">
                <a:latin typeface="Times New Roman"/>
                <a:cs typeface="Times New Roman"/>
              </a:rPr>
              <a:t>began  to consider other </a:t>
            </a:r>
            <a:r>
              <a:rPr dirty="0" sz="1200" spc="-5">
                <a:latin typeface="Times New Roman"/>
                <a:cs typeface="Times New Roman"/>
              </a:rPr>
              <a:t>ways </a:t>
            </a:r>
            <a:r>
              <a:rPr dirty="0" sz="1200">
                <a:latin typeface="Times New Roman"/>
                <a:cs typeface="Times New Roman"/>
              </a:rPr>
              <a:t>that programs could be more easily debugged. </a:t>
            </a:r>
            <a:r>
              <a:rPr dirty="0" sz="1200" spc="-5">
                <a:latin typeface="Times New Roman"/>
                <a:cs typeface="Times New Roman"/>
              </a:rPr>
              <a:t>Software </a:t>
            </a:r>
            <a:r>
              <a:rPr dirty="0" sz="1200">
                <a:latin typeface="Times New Roman"/>
                <a:cs typeface="Times New Roman"/>
              </a:rPr>
              <a:t>projects  </a:t>
            </a:r>
            <a:r>
              <a:rPr dirty="0" sz="1200" spc="-5">
                <a:latin typeface="Times New Roman"/>
                <a:cs typeface="Times New Roman"/>
              </a:rPr>
              <a:t>starting </a:t>
            </a:r>
            <a:r>
              <a:rPr dirty="0" sz="1200">
                <a:latin typeface="Times New Roman"/>
                <a:cs typeface="Times New Roman"/>
              </a:rPr>
              <a:t>getting bigger, and the </a:t>
            </a:r>
            <a:r>
              <a:rPr dirty="0" sz="1200" spc="-5">
                <a:latin typeface="Times New Roman"/>
                <a:cs typeface="Times New Roman"/>
              </a:rPr>
              <a:t>same </a:t>
            </a:r>
            <a:r>
              <a:rPr dirty="0" sz="1200">
                <a:latin typeface="Times New Roman"/>
                <a:cs typeface="Times New Roman"/>
              </a:rPr>
              <a:t>techniques that </a:t>
            </a:r>
            <a:r>
              <a:rPr dirty="0" sz="1200" spc="-5">
                <a:latin typeface="Times New Roman"/>
                <a:cs typeface="Times New Roman"/>
              </a:rPr>
              <a:t>worked well </a:t>
            </a:r>
            <a:r>
              <a:rPr dirty="0" sz="1200">
                <a:latin typeface="Times New Roman"/>
                <a:cs typeface="Times New Roman"/>
              </a:rPr>
              <a:t>for </a:t>
            </a:r>
            <a:r>
              <a:rPr dirty="0" sz="1200" spc="-5">
                <a:latin typeface="Times New Roman"/>
                <a:cs typeface="Times New Roman"/>
              </a:rPr>
              <a:t>small </a:t>
            </a:r>
            <a:r>
              <a:rPr dirty="0" sz="1200">
                <a:latin typeface="Times New Roman"/>
                <a:cs typeface="Times New Roman"/>
              </a:rPr>
              <a:t>projects no  longer </a:t>
            </a:r>
            <a:r>
              <a:rPr dirty="0" sz="1200" spc="-5">
                <a:latin typeface="Times New Roman"/>
                <a:cs typeface="Times New Roman"/>
              </a:rPr>
              <a:t>worked when </a:t>
            </a:r>
            <a:r>
              <a:rPr dirty="0" sz="1200">
                <a:latin typeface="Times New Roman"/>
                <a:cs typeface="Times New Roman"/>
              </a:rPr>
              <a:t>the program reached a certain</a:t>
            </a:r>
            <a:r>
              <a:rPr dirty="0" sz="1200" spc="-95">
                <a:latin typeface="Times New Roman"/>
                <a:cs typeface="Times New Roman"/>
              </a:rPr>
              <a:t> </a:t>
            </a:r>
            <a:r>
              <a:rPr dirty="0" sz="1200" spc="-5">
                <a:latin typeface="Times New Roman"/>
                <a:cs typeface="Times New Roman"/>
              </a:rPr>
              <a:t>size.</a:t>
            </a:r>
            <a:endParaRPr sz="1200">
              <a:latin typeface="Times New Roman"/>
              <a:cs typeface="Times New Roman"/>
            </a:endParaRPr>
          </a:p>
          <a:p>
            <a:pPr>
              <a:lnSpc>
                <a:spcPct val="100000"/>
              </a:lnSpc>
              <a:spcBef>
                <a:spcPts val="35"/>
              </a:spcBef>
            </a:pPr>
            <a:endParaRPr sz="1100">
              <a:latin typeface="Times New Roman"/>
              <a:cs typeface="Times New Roman"/>
            </a:endParaRPr>
          </a:p>
          <a:p>
            <a:pPr marL="241300">
              <a:lnSpc>
                <a:spcPct val="100000"/>
              </a:lnSpc>
            </a:pPr>
            <a:r>
              <a:rPr dirty="0" sz="1400" spc="-5" b="1">
                <a:latin typeface="Times New Roman"/>
                <a:cs typeface="Times New Roman"/>
              </a:rPr>
              <a:t>Importance </a:t>
            </a:r>
            <a:r>
              <a:rPr dirty="0" sz="1400" b="1">
                <a:latin typeface="Times New Roman"/>
                <a:cs typeface="Times New Roman"/>
              </a:rPr>
              <a:t>of</a:t>
            </a:r>
            <a:r>
              <a:rPr dirty="0" sz="1400" spc="-25" b="1">
                <a:latin typeface="Times New Roman"/>
                <a:cs typeface="Times New Roman"/>
              </a:rPr>
              <a:t> </a:t>
            </a:r>
            <a:r>
              <a:rPr dirty="0" sz="1400" spc="-10" b="1">
                <a:latin typeface="Times New Roman"/>
                <a:cs typeface="Times New Roman"/>
              </a:rPr>
              <a:t>Debugging</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080">
              <a:lnSpc>
                <a:spcPts val="1380"/>
              </a:lnSpc>
            </a:pPr>
            <a:r>
              <a:rPr dirty="0" sz="1200" spc="-5">
                <a:latin typeface="Times New Roman"/>
                <a:cs typeface="Times New Roman"/>
              </a:rPr>
              <a:t>As we </a:t>
            </a:r>
            <a:r>
              <a:rPr dirty="0" sz="1200">
                <a:latin typeface="Times New Roman"/>
                <a:cs typeface="Times New Roman"/>
              </a:rPr>
              <a:t>mentioned earlier in this course, one of the prime objectives of </a:t>
            </a:r>
            <a:r>
              <a:rPr dirty="0" sz="1200" spc="-5">
                <a:latin typeface="Times New Roman"/>
                <a:cs typeface="Times New Roman"/>
              </a:rPr>
              <a:t>software  </a:t>
            </a:r>
            <a:r>
              <a:rPr dirty="0" sz="1200">
                <a:latin typeface="Times New Roman"/>
                <a:cs typeface="Times New Roman"/>
              </a:rPr>
              <a:t>engineering is to develop cost effective </a:t>
            </a:r>
            <a:r>
              <a:rPr dirty="0" sz="1200" spc="-5">
                <a:latin typeface="Times New Roman"/>
                <a:cs typeface="Times New Roman"/>
              </a:rPr>
              <a:t>software </a:t>
            </a:r>
            <a:r>
              <a:rPr dirty="0" sz="1200">
                <a:latin typeface="Times New Roman"/>
                <a:cs typeface="Times New Roman"/>
              </a:rPr>
              <a:t>applications. </a:t>
            </a:r>
            <a:r>
              <a:rPr dirty="0" sz="1200" spc="-5">
                <a:latin typeface="Times New Roman"/>
                <a:cs typeface="Times New Roman"/>
              </a:rPr>
              <a:t>According </a:t>
            </a:r>
            <a:r>
              <a:rPr dirty="0" sz="1200">
                <a:latin typeface="Times New Roman"/>
                <a:cs typeface="Times New Roman"/>
              </a:rPr>
              <a:t>to a </a:t>
            </a:r>
            <a:r>
              <a:rPr dirty="0" sz="1200" spc="-5">
                <a:latin typeface="Times New Roman"/>
                <a:cs typeface="Times New Roman"/>
              </a:rPr>
              <a:t>survey,  when </a:t>
            </a: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application is in the maintenance phase, 20% of its </a:t>
            </a:r>
            <a:r>
              <a:rPr dirty="0" sz="1200" spc="-5">
                <a:latin typeface="Times New Roman"/>
                <a:cs typeface="Times New Roman"/>
              </a:rPr>
              <a:t>lifecycle </a:t>
            </a:r>
            <a:r>
              <a:rPr dirty="0" sz="1200">
                <a:latin typeface="Times New Roman"/>
                <a:cs typeface="Times New Roman"/>
              </a:rPr>
              <a:t>cost is  attributed towards the defects </a:t>
            </a:r>
            <a:r>
              <a:rPr dirty="0" sz="1200" spc="-5">
                <a:latin typeface="Times New Roman"/>
                <a:cs typeface="Times New Roman"/>
              </a:rPr>
              <a:t>which </a:t>
            </a:r>
            <a:r>
              <a:rPr dirty="0" sz="1200">
                <a:latin typeface="Times New Roman"/>
                <a:cs typeface="Times New Roman"/>
              </a:rPr>
              <a:t>are found in the </a:t>
            </a:r>
            <a:r>
              <a:rPr dirty="0" sz="1200" spc="-5">
                <a:latin typeface="Times New Roman"/>
                <a:cs typeface="Times New Roman"/>
              </a:rPr>
              <a:t>software </a:t>
            </a:r>
            <a:r>
              <a:rPr dirty="0" sz="1200">
                <a:latin typeface="Times New Roman"/>
                <a:cs typeface="Times New Roman"/>
              </a:rPr>
              <a:t>application after  installation. </a:t>
            </a:r>
            <a:r>
              <a:rPr dirty="0" sz="1200" spc="-5">
                <a:latin typeface="Times New Roman"/>
                <a:cs typeface="Times New Roman"/>
              </a:rPr>
              <a:t>Please </a:t>
            </a:r>
            <a:r>
              <a:rPr dirty="0" sz="1200">
                <a:latin typeface="Times New Roman"/>
                <a:cs typeface="Times New Roman"/>
              </a:rPr>
              <a:t>bear in mind that the maintenance is the phase in </a:t>
            </a:r>
            <a:r>
              <a:rPr dirty="0" sz="1200" spc="-5">
                <a:latin typeface="Times New Roman"/>
                <a:cs typeface="Times New Roman"/>
              </a:rPr>
              <a:t>which </a:t>
            </a:r>
            <a:r>
              <a:rPr dirty="0" sz="1200">
                <a:latin typeface="Times New Roman"/>
                <a:cs typeface="Times New Roman"/>
              </a:rPr>
              <a:t>2/3</a:t>
            </a:r>
            <a:r>
              <a:rPr dirty="0" baseline="38194" sz="1200">
                <a:latin typeface="Times New Roman"/>
                <a:cs typeface="Times New Roman"/>
              </a:rPr>
              <a:t>rd </a:t>
            </a:r>
            <a:r>
              <a:rPr dirty="0" sz="1200">
                <a:latin typeface="Times New Roman"/>
                <a:cs typeface="Times New Roman"/>
              </a:rPr>
              <a:t>of the  overall </a:t>
            </a:r>
            <a:r>
              <a:rPr dirty="0" sz="1200" spc="-5">
                <a:latin typeface="Times New Roman"/>
                <a:cs typeface="Times New Roman"/>
              </a:rPr>
              <a:t>software </a:t>
            </a:r>
            <a:r>
              <a:rPr dirty="0" sz="1200">
                <a:latin typeface="Times New Roman"/>
                <a:cs typeface="Times New Roman"/>
              </a:rPr>
              <a:t>cost incurs. Therefore, 20% of the 2/3</a:t>
            </a:r>
            <a:r>
              <a:rPr dirty="0" baseline="38194" sz="1200">
                <a:latin typeface="Times New Roman"/>
                <a:cs typeface="Times New Roman"/>
              </a:rPr>
              <a:t>rd </a:t>
            </a:r>
            <a:r>
              <a:rPr dirty="0" sz="1200">
                <a:latin typeface="Times New Roman"/>
                <a:cs typeface="Times New Roman"/>
              </a:rPr>
              <a:t>cost is again a huge cost and </a:t>
            </a:r>
            <a:r>
              <a:rPr dirty="0" sz="1200" spc="-5">
                <a:latin typeface="Times New Roman"/>
                <a:cs typeface="Times New Roman"/>
              </a:rPr>
              <a:t>we  </a:t>
            </a:r>
            <a:r>
              <a:rPr dirty="0" sz="1200">
                <a:latin typeface="Times New Roman"/>
                <a:cs typeface="Times New Roman"/>
              </a:rPr>
              <a:t>need to understand </a:t>
            </a:r>
            <a:r>
              <a:rPr dirty="0" sz="1200" spc="-5">
                <a:latin typeface="Times New Roman"/>
                <a:cs typeface="Times New Roman"/>
              </a:rPr>
              <a:t>why </a:t>
            </a:r>
            <a:r>
              <a:rPr dirty="0" sz="1200">
                <a:latin typeface="Times New Roman"/>
                <a:cs typeface="Times New Roman"/>
              </a:rPr>
              <a:t>this much cost and effort is incurred. In fact, </a:t>
            </a:r>
            <a:r>
              <a:rPr dirty="0" sz="1200" spc="-5">
                <a:latin typeface="Times New Roman"/>
                <a:cs typeface="Times New Roman"/>
              </a:rPr>
              <a:t>when </a:t>
            </a: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application is installed and being used, any peculiarity in it can cost a lot of direct and  indirect damages to the organization. A </a:t>
            </a:r>
            <a:r>
              <a:rPr dirty="0" sz="1200" spc="-5">
                <a:latin typeface="Times New Roman"/>
                <a:cs typeface="Times New Roman"/>
              </a:rPr>
              <a:t>system </a:t>
            </a:r>
            <a:r>
              <a:rPr dirty="0" sz="1200">
                <a:latin typeface="Times New Roman"/>
                <a:cs typeface="Times New Roman"/>
              </a:rPr>
              <a:t>downtime is the period in </a:t>
            </a:r>
            <a:r>
              <a:rPr dirty="0" sz="1200" spc="-5">
                <a:latin typeface="Times New Roman"/>
                <a:cs typeface="Times New Roman"/>
              </a:rPr>
              <a:t>which  </a:t>
            </a:r>
            <a:r>
              <a:rPr dirty="0" sz="1200">
                <a:latin typeface="Times New Roman"/>
                <a:cs typeface="Times New Roman"/>
              </a:rPr>
              <a:t>tremendous pressure is on developers end to fix the problem and make the </a:t>
            </a:r>
            <a:r>
              <a:rPr dirty="0" sz="1200" spc="-5">
                <a:latin typeface="Times New Roman"/>
                <a:cs typeface="Times New Roman"/>
              </a:rPr>
              <a:t>system  </a:t>
            </a:r>
            <a:r>
              <a:rPr dirty="0" sz="1200">
                <a:latin typeface="Times New Roman"/>
                <a:cs typeface="Times New Roman"/>
              </a:rPr>
              <a:t>running again. In these moments, every </a:t>
            </a:r>
            <a:r>
              <a:rPr dirty="0" sz="1200" spc="-5">
                <a:latin typeface="Times New Roman"/>
                <a:cs typeface="Times New Roman"/>
              </a:rPr>
              <a:t>second </a:t>
            </a:r>
            <a:r>
              <a:rPr dirty="0" sz="1200">
                <a:latin typeface="Times New Roman"/>
                <a:cs typeface="Times New Roman"/>
              </a:rPr>
              <a:t>costs hugs losses to the organization and  it becomes vital to find out the bug in the </a:t>
            </a:r>
            <a:r>
              <a:rPr dirty="0" sz="1200" spc="-5">
                <a:latin typeface="Times New Roman"/>
                <a:cs typeface="Times New Roman"/>
              </a:rPr>
              <a:t>software </a:t>
            </a:r>
            <a:r>
              <a:rPr dirty="0" sz="1200">
                <a:latin typeface="Times New Roman"/>
                <a:cs typeface="Times New Roman"/>
              </a:rPr>
              <a:t>application and fix it. </a:t>
            </a:r>
            <a:r>
              <a:rPr dirty="0" sz="1200" spc="-10">
                <a:latin typeface="Times New Roman"/>
                <a:cs typeface="Times New Roman"/>
              </a:rPr>
              <a:t>Debugging  </a:t>
            </a:r>
            <a:r>
              <a:rPr dirty="0" sz="1200">
                <a:latin typeface="Times New Roman"/>
                <a:cs typeface="Times New Roman"/>
              </a:rPr>
              <a:t>techniques are the </a:t>
            </a:r>
            <a:r>
              <a:rPr dirty="0" sz="1200" spc="5">
                <a:latin typeface="Times New Roman"/>
                <a:cs typeface="Times New Roman"/>
              </a:rPr>
              <a:t>only </a:t>
            </a:r>
            <a:r>
              <a:rPr dirty="0" sz="1200">
                <a:latin typeface="Times New Roman"/>
                <a:cs typeface="Times New Roman"/>
              </a:rPr>
              <a:t>mechanism to reach at the code that is malfunctioning. In the  following </a:t>
            </a:r>
            <a:r>
              <a:rPr dirty="0" sz="1200" spc="-5">
                <a:latin typeface="Times New Roman"/>
                <a:cs typeface="Times New Roman"/>
              </a:rPr>
              <a:t>subsection, we shall </a:t>
            </a:r>
            <a:r>
              <a:rPr dirty="0" sz="1200">
                <a:latin typeface="Times New Roman"/>
                <a:cs typeface="Times New Roman"/>
              </a:rPr>
              <a:t>discuss an incident that took place in 1990 and </a:t>
            </a:r>
            <a:r>
              <a:rPr dirty="0" sz="1200" spc="-5">
                <a:latin typeface="Times New Roman"/>
                <a:cs typeface="Times New Roman"/>
              </a:rPr>
              <a:t>see </a:t>
            </a:r>
            <a:r>
              <a:rPr dirty="0" sz="1200">
                <a:latin typeface="Times New Roman"/>
                <a:cs typeface="Times New Roman"/>
              </a:rPr>
              <a:t>how  much loss the company had to </a:t>
            </a:r>
            <a:r>
              <a:rPr dirty="0" sz="1200" spc="-5">
                <a:latin typeface="Times New Roman"/>
                <a:cs typeface="Times New Roman"/>
              </a:rPr>
              <a:t>suffer </a:t>
            </a:r>
            <a:r>
              <a:rPr dirty="0" sz="1200">
                <a:latin typeface="Times New Roman"/>
                <a:cs typeface="Times New Roman"/>
              </a:rPr>
              <a:t>due to a mere bug in the </a:t>
            </a:r>
            <a:r>
              <a:rPr dirty="0" sz="1200" spc="-5">
                <a:latin typeface="Times New Roman"/>
                <a:cs typeface="Times New Roman"/>
              </a:rPr>
              <a:t>software</a:t>
            </a:r>
            <a:r>
              <a:rPr dirty="0" sz="1200" spc="-130">
                <a:latin typeface="Times New Roman"/>
                <a:cs typeface="Times New Roman"/>
              </a:rPr>
              <a:t> </a:t>
            </a:r>
            <a:r>
              <a:rPr dirty="0" sz="1200">
                <a:latin typeface="Times New Roman"/>
                <a:cs typeface="Times New Roman"/>
              </a:rPr>
              <a:t>application.</a:t>
            </a:r>
            <a:endParaRPr sz="1200">
              <a:latin typeface="Times New Roman"/>
              <a:cs typeface="Times New Roman"/>
            </a:endParaRPr>
          </a:p>
          <a:p>
            <a:pPr algn="just" marL="12700">
              <a:lnSpc>
                <a:spcPts val="2014"/>
              </a:lnSpc>
            </a:pPr>
            <a:r>
              <a:rPr dirty="0" sz="1800">
                <a:latin typeface="Times New Roman"/>
                <a:cs typeface="Times New Roman"/>
              </a:rPr>
              <a:t>12.4 </a:t>
            </a:r>
            <a:r>
              <a:rPr dirty="0" sz="1800" spc="-5">
                <a:latin typeface="Times New Roman"/>
                <a:cs typeface="Times New Roman"/>
              </a:rPr>
              <a:t>Problem </a:t>
            </a:r>
            <a:r>
              <a:rPr dirty="0" sz="1800">
                <a:latin typeface="Times New Roman"/>
                <a:cs typeface="Times New Roman"/>
              </a:rPr>
              <a:t>at</a:t>
            </a:r>
            <a:r>
              <a:rPr dirty="0" sz="1800" spc="-90">
                <a:latin typeface="Times New Roman"/>
                <a:cs typeface="Times New Roman"/>
              </a:rPr>
              <a:t> </a:t>
            </a:r>
            <a:r>
              <a:rPr dirty="0" sz="1800" spc="-5">
                <a:latin typeface="Times New Roman"/>
                <a:cs typeface="Times New Roman"/>
              </a:rPr>
              <a:t>AT&amp;T</a:t>
            </a:r>
            <a:endParaRPr sz="1800">
              <a:latin typeface="Times New Roman"/>
              <a:cs typeface="Times New Roman"/>
            </a:endParaRPr>
          </a:p>
          <a:p>
            <a:pPr algn="just" marL="12700" marR="6350">
              <a:lnSpc>
                <a:spcPts val="1380"/>
              </a:lnSpc>
              <a:spcBef>
                <a:spcPts val="1425"/>
              </a:spcBef>
            </a:pPr>
            <a:r>
              <a:rPr dirty="0" sz="1200">
                <a:latin typeface="Times New Roman"/>
                <a:cs typeface="Times New Roman"/>
              </a:rPr>
              <a:t>In the telecommunications industry, loss of </a:t>
            </a:r>
            <a:r>
              <a:rPr dirty="0" sz="1200" spc="-5">
                <a:latin typeface="Times New Roman"/>
                <a:cs typeface="Times New Roman"/>
              </a:rPr>
              <a:t>service </a:t>
            </a:r>
            <a:r>
              <a:rPr dirty="0" sz="1200">
                <a:latin typeface="Times New Roman"/>
                <a:cs typeface="Times New Roman"/>
              </a:rPr>
              <a:t>is known as an outage. </a:t>
            </a:r>
            <a:r>
              <a:rPr dirty="0" sz="1200" spc="-5">
                <a:latin typeface="Times New Roman"/>
                <a:cs typeface="Times New Roman"/>
              </a:rPr>
              <a:t>For </a:t>
            </a:r>
            <a:r>
              <a:rPr dirty="0" sz="1200">
                <a:latin typeface="Times New Roman"/>
                <a:cs typeface="Times New Roman"/>
              </a:rPr>
              <a:t>most of</a:t>
            </a:r>
            <a:r>
              <a:rPr dirty="0" sz="1200" spc="-125">
                <a:latin typeface="Times New Roman"/>
                <a:cs typeface="Times New Roman"/>
              </a:rPr>
              <a:t> </a:t>
            </a:r>
            <a:r>
              <a:rPr dirty="0" sz="1200">
                <a:latin typeface="Times New Roman"/>
                <a:cs typeface="Times New Roman"/>
              </a:rPr>
              <a:t>us,  </a:t>
            </a:r>
            <a:r>
              <a:rPr dirty="0" sz="1200" spc="-5">
                <a:latin typeface="Times New Roman"/>
                <a:cs typeface="Times New Roman"/>
              </a:rPr>
              <a:t>when </a:t>
            </a:r>
            <a:r>
              <a:rPr dirty="0" sz="1200">
                <a:latin typeface="Times New Roman"/>
                <a:cs typeface="Times New Roman"/>
              </a:rPr>
              <a:t>as outage occurs, </a:t>
            </a:r>
            <a:r>
              <a:rPr dirty="0" sz="1200" spc="-5">
                <a:latin typeface="Times New Roman"/>
                <a:cs typeface="Times New Roman"/>
              </a:rPr>
              <a:t>we </a:t>
            </a:r>
            <a:r>
              <a:rPr dirty="0" sz="1200">
                <a:latin typeface="Times New Roman"/>
                <a:cs typeface="Times New Roman"/>
              </a:rPr>
              <a:t>lose our telephone </a:t>
            </a:r>
            <a:r>
              <a:rPr dirty="0" sz="1200" spc="-5">
                <a:latin typeface="Times New Roman"/>
                <a:cs typeface="Times New Roman"/>
              </a:rPr>
              <a:t>service; we </a:t>
            </a:r>
            <a:r>
              <a:rPr dirty="0" sz="1200">
                <a:latin typeface="Times New Roman"/>
                <a:cs typeface="Times New Roman"/>
              </a:rPr>
              <a:t>cannot make calls and </a:t>
            </a:r>
            <a:r>
              <a:rPr dirty="0" sz="1200" spc="-5">
                <a:latin typeface="Times New Roman"/>
                <a:cs typeface="Times New Roman"/>
              </a:rPr>
              <a:t>we  </a:t>
            </a:r>
            <a:r>
              <a:rPr dirty="0" sz="1200">
                <a:latin typeface="Times New Roman"/>
                <a:cs typeface="Times New Roman"/>
              </a:rPr>
              <a:t>cannot receive calls. </a:t>
            </a:r>
            <a:r>
              <a:rPr dirty="0" sz="1200" spc="-5">
                <a:latin typeface="Times New Roman"/>
                <a:cs typeface="Times New Roman"/>
              </a:rPr>
              <a:t>Outages </a:t>
            </a:r>
            <a:r>
              <a:rPr dirty="0" sz="1200">
                <a:latin typeface="Times New Roman"/>
                <a:cs typeface="Times New Roman"/>
              </a:rPr>
              <a:t>are accepted and expected hazards in the</a:t>
            </a:r>
            <a:r>
              <a:rPr dirty="0" sz="1200" spc="-130">
                <a:latin typeface="Times New Roman"/>
                <a:cs typeface="Times New Roman"/>
              </a:rPr>
              <a:t> </a:t>
            </a:r>
            <a:r>
              <a:rPr dirty="0" sz="1200">
                <a:latin typeface="Times New Roman"/>
                <a:cs typeface="Times New Roman"/>
              </a:rPr>
              <a:t>industry.</a:t>
            </a:r>
            <a:endParaRPr sz="1200">
              <a:latin typeface="Times New Roman"/>
              <a:cs typeface="Times New Roman"/>
            </a:endParaRPr>
          </a:p>
          <a:p>
            <a:pPr algn="just" marL="12700" marR="5080">
              <a:lnSpc>
                <a:spcPts val="1380"/>
              </a:lnSpc>
            </a:pPr>
            <a:r>
              <a:rPr dirty="0" sz="1200" spc="-5">
                <a:latin typeface="Times New Roman"/>
                <a:cs typeface="Times New Roman"/>
              </a:rPr>
              <a:t>On January </a:t>
            </a:r>
            <a:r>
              <a:rPr dirty="0" sz="1200">
                <a:latin typeface="Times New Roman"/>
                <a:cs typeface="Times New Roman"/>
              </a:rPr>
              <a:t>15. 1990, </a:t>
            </a:r>
            <a:r>
              <a:rPr dirty="0" sz="1200" spc="-5">
                <a:latin typeface="Times New Roman"/>
                <a:cs typeface="Times New Roman"/>
              </a:rPr>
              <a:t>AT&amp;T </a:t>
            </a:r>
            <a:r>
              <a:rPr dirty="0" sz="1200">
                <a:latin typeface="Times New Roman"/>
                <a:cs typeface="Times New Roman"/>
              </a:rPr>
              <a:t>had a </a:t>
            </a:r>
            <a:r>
              <a:rPr dirty="0" sz="1200" spc="-5">
                <a:latin typeface="Times New Roman"/>
                <a:cs typeface="Times New Roman"/>
              </a:rPr>
              <a:t>US wide </a:t>
            </a:r>
            <a:r>
              <a:rPr dirty="0" sz="1200">
                <a:latin typeface="Times New Roman"/>
                <a:cs typeface="Times New Roman"/>
              </a:rPr>
              <a:t>telephone </a:t>
            </a:r>
            <a:r>
              <a:rPr dirty="0" sz="1200" spc="-5">
                <a:latin typeface="Times New Roman"/>
                <a:cs typeface="Times New Roman"/>
              </a:rPr>
              <a:t>system </a:t>
            </a:r>
            <a:r>
              <a:rPr dirty="0" sz="1200">
                <a:latin typeface="Times New Roman"/>
                <a:cs typeface="Times New Roman"/>
              </a:rPr>
              <a:t>outage that lasted for nine  hours. The cause </a:t>
            </a:r>
            <a:r>
              <a:rPr dirty="0" sz="1200" spc="-5">
                <a:latin typeface="Times New Roman"/>
                <a:cs typeface="Times New Roman"/>
              </a:rPr>
              <a:t>was </a:t>
            </a:r>
            <a:r>
              <a:rPr dirty="0" sz="1200">
                <a:latin typeface="Times New Roman"/>
                <a:cs typeface="Times New Roman"/>
              </a:rPr>
              <a:t>due to a program error in the </a:t>
            </a:r>
            <a:r>
              <a:rPr dirty="0" sz="1200" spc="-5">
                <a:latin typeface="Times New Roman"/>
                <a:cs typeface="Times New Roman"/>
              </a:rPr>
              <a:t>software </a:t>
            </a:r>
            <a:r>
              <a:rPr dirty="0" sz="1200">
                <a:latin typeface="Times New Roman"/>
                <a:cs typeface="Times New Roman"/>
              </a:rPr>
              <a:t>that </a:t>
            </a:r>
            <a:r>
              <a:rPr dirty="0" sz="1200" spc="-5">
                <a:latin typeface="Times New Roman"/>
                <a:cs typeface="Times New Roman"/>
              </a:rPr>
              <a:t>was </a:t>
            </a:r>
            <a:r>
              <a:rPr dirty="0" sz="1200">
                <a:latin typeface="Times New Roman"/>
                <a:cs typeface="Times New Roman"/>
              </a:rPr>
              <a:t>meant to make the  </a:t>
            </a:r>
            <a:r>
              <a:rPr dirty="0" sz="1200" spc="-5">
                <a:latin typeface="Times New Roman"/>
                <a:cs typeface="Times New Roman"/>
              </a:rPr>
              <a:t>system </a:t>
            </a:r>
            <a:r>
              <a:rPr dirty="0" sz="1200">
                <a:latin typeface="Times New Roman"/>
                <a:cs typeface="Times New Roman"/>
              </a:rPr>
              <a:t>more efficient. Eight years later, on </a:t>
            </a:r>
            <a:r>
              <a:rPr dirty="0" sz="1200" spc="-5">
                <a:latin typeface="Times New Roman"/>
                <a:cs typeface="Times New Roman"/>
              </a:rPr>
              <a:t>April </a:t>
            </a:r>
            <a:r>
              <a:rPr dirty="0" sz="1200">
                <a:latin typeface="Times New Roman"/>
                <a:cs typeface="Times New Roman"/>
              </a:rPr>
              <a:t>13, 1998, </a:t>
            </a:r>
            <a:r>
              <a:rPr dirty="0" sz="1200" spc="-5">
                <a:latin typeface="Times New Roman"/>
                <a:cs typeface="Times New Roman"/>
              </a:rPr>
              <a:t>AT&amp;T suffered </a:t>
            </a:r>
            <a:r>
              <a:rPr dirty="0" sz="1200">
                <a:latin typeface="Times New Roman"/>
                <a:cs typeface="Times New Roman"/>
              </a:rPr>
              <a:t>another  massive failure in its </a:t>
            </a:r>
            <a:r>
              <a:rPr dirty="0" sz="1200" spc="-5">
                <a:latin typeface="Times New Roman"/>
                <a:cs typeface="Times New Roman"/>
              </a:rPr>
              <a:t>frame-relay </a:t>
            </a:r>
            <a:r>
              <a:rPr dirty="0" sz="1200">
                <a:latin typeface="Times New Roman"/>
                <a:cs typeface="Times New Roman"/>
              </a:rPr>
              <a:t>network, </a:t>
            </a:r>
            <a:r>
              <a:rPr dirty="0" sz="1200" spc="-5">
                <a:latin typeface="Times New Roman"/>
                <a:cs typeface="Times New Roman"/>
              </a:rPr>
              <a:t>which </a:t>
            </a:r>
            <a:r>
              <a:rPr dirty="0" sz="1200">
                <a:latin typeface="Times New Roman"/>
                <a:cs typeface="Times New Roman"/>
              </a:rPr>
              <a:t>affected </a:t>
            </a:r>
            <a:r>
              <a:rPr dirty="0" sz="1200" spc="-5">
                <a:latin typeface="Times New Roman"/>
                <a:cs typeface="Times New Roman"/>
              </a:rPr>
              <a:t>ATM </a:t>
            </a:r>
            <a:r>
              <a:rPr dirty="0" sz="1200">
                <a:latin typeface="Times New Roman"/>
                <a:cs typeface="Times New Roman"/>
              </a:rPr>
              <a:t>machines, credit card  transactions and other business data </a:t>
            </a:r>
            <a:r>
              <a:rPr dirty="0" sz="1200" spc="-5">
                <a:latin typeface="Times New Roman"/>
                <a:cs typeface="Times New Roman"/>
              </a:rPr>
              <a:t>services. </a:t>
            </a:r>
            <a:r>
              <a:rPr dirty="0" sz="1200">
                <a:latin typeface="Times New Roman"/>
                <a:cs typeface="Times New Roman"/>
              </a:rPr>
              <a:t>This failure lasted 26 hours. </a:t>
            </a:r>
            <a:r>
              <a:rPr dirty="0" sz="1200" spc="-5">
                <a:latin typeface="Times New Roman"/>
                <a:cs typeface="Times New Roman"/>
              </a:rPr>
              <a:t>Again, </a:t>
            </a:r>
            <a:r>
              <a:rPr dirty="0" sz="1200">
                <a:latin typeface="Times New Roman"/>
                <a:cs typeface="Times New Roman"/>
              </a:rPr>
              <a:t>the bug  </a:t>
            </a:r>
            <a:r>
              <a:rPr dirty="0" sz="1200" spc="-5">
                <a:latin typeface="Times New Roman"/>
                <a:cs typeface="Times New Roman"/>
              </a:rPr>
              <a:t>was </a:t>
            </a:r>
            <a:r>
              <a:rPr dirty="0" sz="1200">
                <a:latin typeface="Times New Roman"/>
                <a:cs typeface="Times New Roman"/>
              </a:rPr>
              <a:t>introduced during a </a:t>
            </a:r>
            <a:r>
              <a:rPr dirty="0" sz="1200" spc="-5">
                <a:latin typeface="Times New Roman"/>
                <a:cs typeface="Times New Roman"/>
              </a:rPr>
              <a:t>software</a:t>
            </a:r>
            <a:r>
              <a:rPr dirty="0" sz="1200" spc="-90">
                <a:latin typeface="Times New Roman"/>
                <a:cs typeface="Times New Roman"/>
              </a:rPr>
              <a:t> </a:t>
            </a:r>
            <a:r>
              <a:rPr dirty="0" sz="1200">
                <a:latin typeface="Times New Roman"/>
                <a:cs typeface="Times New Roman"/>
              </a:rPr>
              <a:t>upgrade.</a:t>
            </a:r>
            <a:endParaRPr sz="1200">
              <a:latin typeface="Times New Roman"/>
              <a:cs typeface="Times New Roman"/>
            </a:endParaRPr>
          </a:p>
          <a:p>
            <a:pPr marL="241300">
              <a:lnSpc>
                <a:spcPts val="1775"/>
              </a:lnSpc>
            </a:pPr>
            <a:r>
              <a:rPr dirty="0" sz="1600" spc="-10">
                <a:latin typeface="Times New Roman"/>
                <a:cs typeface="Times New Roman"/>
              </a:rPr>
              <a:t>Description </a:t>
            </a:r>
            <a:r>
              <a:rPr dirty="0" sz="1600" spc="-5">
                <a:latin typeface="Times New Roman"/>
                <a:cs typeface="Times New Roman"/>
              </a:rPr>
              <a:t>of the</a:t>
            </a:r>
            <a:r>
              <a:rPr dirty="0" sz="1600" spc="-25">
                <a:latin typeface="Times New Roman"/>
                <a:cs typeface="Times New Roman"/>
              </a:rPr>
              <a:t> </a:t>
            </a:r>
            <a:r>
              <a:rPr dirty="0" sz="1600">
                <a:latin typeface="Times New Roman"/>
                <a:cs typeface="Times New Roman"/>
              </a:rPr>
              <a:t>Problem</a:t>
            </a:r>
            <a:endParaRPr sz="1600">
              <a:latin typeface="Times New Roman"/>
              <a:cs typeface="Times New Roman"/>
            </a:endParaRPr>
          </a:p>
          <a:p>
            <a:pPr algn="just" marL="12700">
              <a:lnSpc>
                <a:spcPts val="1420"/>
              </a:lnSpc>
            </a:pPr>
            <a:r>
              <a:rPr dirty="0" sz="1200">
                <a:latin typeface="Times New Roman"/>
                <a:cs typeface="Times New Roman"/>
              </a:rPr>
              <a:t>The code </a:t>
            </a:r>
            <a:r>
              <a:rPr dirty="0" sz="1200" spc="-5">
                <a:latin typeface="Times New Roman"/>
                <a:cs typeface="Times New Roman"/>
              </a:rPr>
              <a:t>snippet </a:t>
            </a:r>
            <a:r>
              <a:rPr dirty="0" sz="1200">
                <a:latin typeface="Times New Roman"/>
                <a:cs typeface="Times New Roman"/>
              </a:rPr>
              <a:t>that caused the outage is illustrated as</a:t>
            </a:r>
            <a:r>
              <a:rPr dirty="0" sz="1200" spc="-130">
                <a:latin typeface="Times New Roman"/>
                <a:cs typeface="Times New Roman"/>
              </a:rPr>
              <a:t> </a:t>
            </a:r>
            <a:r>
              <a:rPr dirty="0" sz="1200">
                <a:latin typeface="Times New Roman"/>
                <a:cs typeface="Times New Roman"/>
              </a:rPr>
              <a:t>follows</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4959350">
              <a:lnSpc>
                <a:spcPts val="1380"/>
              </a:lnSpc>
              <a:tabLst>
                <a:tab pos="354965" algn="l"/>
              </a:tabLst>
            </a:pPr>
            <a:r>
              <a:rPr dirty="0" sz="1200">
                <a:latin typeface="Times New Roman"/>
                <a:cs typeface="Times New Roman"/>
              </a:rPr>
              <a:t>1. do {  2.	. .</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algn="just" marL="355600" indent="-342900">
              <a:lnSpc>
                <a:spcPts val="1315"/>
              </a:lnSpc>
              <a:buAutoNum type="arabicPeriod" startAt="3"/>
              <a:tabLst>
                <a:tab pos="355600" algn="l"/>
              </a:tabLst>
            </a:pPr>
            <a:r>
              <a:rPr dirty="0" sz="1200" spc="-5">
                <a:latin typeface="Times New Roman"/>
                <a:cs typeface="Times New Roman"/>
              </a:rPr>
              <a:t>switch </a:t>
            </a:r>
            <a:r>
              <a:rPr dirty="0" sz="1200">
                <a:latin typeface="Times New Roman"/>
                <a:cs typeface="Times New Roman"/>
              </a:rPr>
              <a:t>(expression)</a:t>
            </a:r>
            <a:r>
              <a:rPr dirty="0" sz="1200" spc="-90">
                <a:latin typeface="Times New Roman"/>
                <a:cs typeface="Times New Roman"/>
              </a:rPr>
              <a:t> </a:t>
            </a:r>
            <a:r>
              <a:rPr dirty="0" sz="1200">
                <a:latin typeface="Times New Roman"/>
                <a:cs typeface="Times New Roman"/>
              </a:rPr>
              <a:t>{</a:t>
            </a:r>
            <a:endParaRPr sz="1200">
              <a:latin typeface="Times New Roman"/>
              <a:cs typeface="Times New Roman"/>
            </a:endParaRPr>
          </a:p>
          <a:p>
            <a:pPr algn="just" marL="546100" indent="-533400">
              <a:lnSpc>
                <a:spcPts val="1380"/>
              </a:lnSpc>
              <a:buAutoNum type="arabicPeriod" startAt="3"/>
              <a:tabLst>
                <a:tab pos="545465" algn="l"/>
                <a:tab pos="546100" algn="l"/>
              </a:tabLst>
            </a:pPr>
            <a:r>
              <a:rPr dirty="0" sz="1200">
                <a:latin typeface="Times New Roman"/>
                <a:cs typeface="Times New Roman"/>
              </a:rPr>
              <a:t>case 0:</a:t>
            </a:r>
            <a:r>
              <a:rPr dirty="0" sz="1200" spc="-105">
                <a:latin typeface="Times New Roman"/>
                <a:cs typeface="Times New Roman"/>
              </a:rPr>
              <a:t> </a:t>
            </a:r>
            <a:r>
              <a:rPr dirty="0" sz="1200">
                <a:latin typeface="Times New Roman"/>
                <a:cs typeface="Times New Roman"/>
              </a:rPr>
              <a:t>{</a:t>
            </a:r>
            <a:endParaRPr sz="1200">
              <a:latin typeface="Times New Roman"/>
              <a:cs typeface="Times New Roman"/>
            </a:endParaRPr>
          </a:p>
          <a:p>
            <a:pPr algn="just" marL="812800" indent="-800100">
              <a:lnSpc>
                <a:spcPts val="1410"/>
              </a:lnSpc>
              <a:buAutoNum type="arabicPeriod" startAt="3"/>
              <a:tabLst>
                <a:tab pos="812165" algn="l"/>
                <a:tab pos="812800" algn="l"/>
              </a:tabLst>
            </a:pPr>
            <a:r>
              <a:rPr dirty="0" sz="1200">
                <a:latin typeface="Times New Roman"/>
                <a:cs typeface="Times New Roman"/>
              </a:rPr>
              <a:t>if (some_condition)</a:t>
            </a:r>
            <a:r>
              <a:rPr dirty="0" sz="1200" spc="-105">
                <a:latin typeface="Times New Roman"/>
                <a:cs typeface="Times New Roman"/>
              </a:rPr>
              <a:t> </a:t>
            </a:r>
            <a:r>
              <a:rPr dirty="0" sz="1200">
                <a:latin typeface="Times New Roman"/>
                <a:cs typeface="Times New Roman"/>
              </a:rPr>
              <a:t>{</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816100" y="899159"/>
            <a:ext cx="711200" cy="1246505"/>
          </a:xfrm>
          <a:prstGeom prst="rect">
            <a:avLst/>
          </a:prstGeom>
        </p:spPr>
        <p:txBody>
          <a:bodyPr wrap="square" lIns="0" tIns="0" rIns="0" bIns="0" rtlCol="0" vert="horz">
            <a:spAutoFit/>
          </a:bodyPr>
          <a:lstStyle/>
          <a:p>
            <a:pPr marL="317500">
              <a:lnSpc>
                <a:spcPts val="1410"/>
              </a:lnSpc>
            </a:pPr>
            <a:r>
              <a:rPr dirty="0" sz="1200">
                <a:latin typeface="Times New Roman"/>
                <a:cs typeface="Times New Roman"/>
              </a:rPr>
              <a:t>. .</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marL="317500">
              <a:lnSpc>
                <a:spcPts val="1380"/>
              </a:lnSpc>
            </a:pPr>
            <a:r>
              <a:rPr dirty="0" sz="1200">
                <a:latin typeface="Times New Roman"/>
                <a:cs typeface="Times New Roman"/>
              </a:rPr>
              <a:t>break;</a:t>
            </a:r>
            <a:endParaRPr sz="1200">
              <a:latin typeface="Times New Roman"/>
              <a:cs typeface="Times New Roman"/>
            </a:endParaRPr>
          </a:p>
          <a:p>
            <a:pPr algn="ctr" marL="1905">
              <a:lnSpc>
                <a:spcPts val="1380"/>
              </a:lnSpc>
            </a:pPr>
            <a:r>
              <a:rPr dirty="0" sz="1200">
                <a:latin typeface="Times New Roman"/>
                <a:cs typeface="Times New Roman"/>
              </a:rPr>
              <a:t>} else</a:t>
            </a:r>
            <a:r>
              <a:rPr dirty="0" sz="1200" spc="-105">
                <a:latin typeface="Times New Roman"/>
                <a:cs typeface="Times New Roman"/>
              </a:rPr>
              <a:t> </a:t>
            </a:r>
            <a:r>
              <a:rPr dirty="0" sz="1200">
                <a:latin typeface="Times New Roman"/>
                <a:cs typeface="Times New Roman"/>
              </a:rPr>
              <a:t>{</a:t>
            </a:r>
            <a:endParaRPr sz="1200">
              <a:latin typeface="Times New Roman"/>
              <a:cs typeface="Times New Roman"/>
            </a:endParaRPr>
          </a:p>
          <a:p>
            <a:pPr marL="317500">
              <a:lnSpc>
                <a:spcPts val="1380"/>
              </a:lnSpc>
            </a:pPr>
            <a:r>
              <a:rPr dirty="0" sz="1200">
                <a:latin typeface="Times New Roman"/>
                <a:cs typeface="Times New Roman"/>
              </a:rPr>
              <a:t>. .</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algn="ctr" marR="375920">
              <a:lnSpc>
                <a:spcPts val="1380"/>
              </a:lnSpc>
            </a:pPr>
            <a:r>
              <a:rPr dirty="0" sz="1200">
                <a:latin typeface="Times New Roman"/>
                <a:cs typeface="Times New Roman"/>
              </a:rPr>
              <a:t>}</a:t>
            </a:r>
            <a:endParaRPr sz="1200">
              <a:latin typeface="Times New Roman"/>
              <a:cs typeface="Times New Roman"/>
            </a:endParaRPr>
          </a:p>
          <a:p>
            <a:pPr marL="12700">
              <a:lnSpc>
                <a:spcPts val="1380"/>
              </a:lnSpc>
            </a:pPr>
            <a:r>
              <a:rPr dirty="0" sz="1200">
                <a:latin typeface="Times New Roman"/>
                <a:cs typeface="Times New Roman"/>
              </a:rPr>
              <a:t>. .</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marL="12700">
              <a:lnSpc>
                <a:spcPts val="1410"/>
              </a:lnSpc>
            </a:pPr>
            <a:r>
              <a:rPr dirty="0" sz="1200">
                <a:latin typeface="Times New Roman"/>
                <a:cs typeface="Times New Roman"/>
              </a:rPr>
              <a:t>break;</a:t>
            </a:r>
            <a:endParaRPr sz="1200">
              <a:latin typeface="Times New Roman"/>
              <a:cs typeface="Times New Roman"/>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215</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899159"/>
            <a:ext cx="673100" cy="1947545"/>
          </a:xfrm>
          <a:prstGeom prst="rect">
            <a:avLst/>
          </a:prstGeom>
        </p:spPr>
        <p:txBody>
          <a:bodyPr wrap="square" lIns="0" tIns="0" rIns="0" bIns="0" rtlCol="0" vert="horz">
            <a:spAutoFit/>
          </a:bodyPr>
          <a:lstStyle/>
          <a:p>
            <a:pPr marL="12700">
              <a:lnSpc>
                <a:spcPts val="1410"/>
              </a:lnSpc>
            </a:pPr>
            <a:r>
              <a:rPr dirty="0" sz="1200">
                <a:latin typeface="Times New Roman"/>
                <a:cs typeface="Times New Roman"/>
              </a:rPr>
              <a:t>6.</a:t>
            </a:r>
            <a:endParaRPr sz="1200">
              <a:latin typeface="Times New Roman"/>
              <a:cs typeface="Times New Roman"/>
            </a:endParaRPr>
          </a:p>
          <a:p>
            <a:pPr marL="12700">
              <a:lnSpc>
                <a:spcPts val="1380"/>
              </a:lnSpc>
            </a:pPr>
            <a:r>
              <a:rPr dirty="0" sz="1200">
                <a:latin typeface="Times New Roman"/>
                <a:cs typeface="Times New Roman"/>
              </a:rPr>
              <a:t>7.</a:t>
            </a:r>
            <a:endParaRPr sz="1200">
              <a:latin typeface="Times New Roman"/>
              <a:cs typeface="Times New Roman"/>
            </a:endParaRPr>
          </a:p>
          <a:p>
            <a:pPr marL="12700">
              <a:lnSpc>
                <a:spcPts val="1380"/>
              </a:lnSpc>
            </a:pPr>
            <a:r>
              <a:rPr dirty="0" sz="1200">
                <a:latin typeface="Times New Roman"/>
                <a:cs typeface="Times New Roman"/>
              </a:rPr>
              <a:t>8.</a:t>
            </a:r>
            <a:endParaRPr sz="1200">
              <a:latin typeface="Times New Roman"/>
              <a:cs typeface="Times New Roman"/>
            </a:endParaRPr>
          </a:p>
          <a:p>
            <a:pPr marL="12700">
              <a:lnSpc>
                <a:spcPts val="1380"/>
              </a:lnSpc>
            </a:pPr>
            <a:r>
              <a:rPr dirty="0" sz="1200">
                <a:latin typeface="Times New Roman"/>
                <a:cs typeface="Times New Roman"/>
              </a:rPr>
              <a:t>9.</a:t>
            </a:r>
            <a:endParaRPr sz="1200">
              <a:latin typeface="Times New Roman"/>
              <a:cs typeface="Times New Roman"/>
            </a:endParaRPr>
          </a:p>
          <a:p>
            <a:pPr marL="12700">
              <a:lnSpc>
                <a:spcPts val="1380"/>
              </a:lnSpc>
            </a:pPr>
            <a:r>
              <a:rPr dirty="0" sz="1200">
                <a:latin typeface="Times New Roman"/>
                <a:cs typeface="Times New Roman"/>
              </a:rPr>
              <a:t>10.</a:t>
            </a:r>
            <a:endParaRPr sz="1200">
              <a:latin typeface="Times New Roman"/>
              <a:cs typeface="Times New Roman"/>
            </a:endParaRPr>
          </a:p>
          <a:p>
            <a:pPr marL="12700">
              <a:lnSpc>
                <a:spcPts val="1380"/>
              </a:lnSpc>
            </a:pPr>
            <a:r>
              <a:rPr dirty="0" sz="1200">
                <a:latin typeface="Times New Roman"/>
                <a:cs typeface="Times New Roman"/>
              </a:rPr>
              <a:t>11.</a:t>
            </a:r>
            <a:endParaRPr sz="1200">
              <a:latin typeface="Times New Roman"/>
              <a:cs typeface="Times New Roman"/>
            </a:endParaRPr>
          </a:p>
          <a:p>
            <a:pPr marL="12700">
              <a:lnSpc>
                <a:spcPts val="1380"/>
              </a:lnSpc>
            </a:pPr>
            <a:r>
              <a:rPr dirty="0" sz="1200">
                <a:latin typeface="Times New Roman"/>
                <a:cs typeface="Times New Roman"/>
              </a:rPr>
              <a:t>12.</a:t>
            </a:r>
            <a:endParaRPr sz="1200">
              <a:latin typeface="Times New Roman"/>
              <a:cs typeface="Times New Roman"/>
            </a:endParaRPr>
          </a:p>
          <a:p>
            <a:pPr marL="12700">
              <a:lnSpc>
                <a:spcPts val="1380"/>
              </a:lnSpc>
              <a:tabLst>
                <a:tab pos="545465" algn="l"/>
              </a:tabLst>
            </a:pPr>
            <a:r>
              <a:rPr dirty="0" sz="1200">
                <a:latin typeface="Times New Roman"/>
                <a:cs typeface="Times New Roman"/>
              </a:rPr>
              <a:t>13.	}</a:t>
            </a:r>
            <a:endParaRPr sz="1200">
              <a:latin typeface="Times New Roman"/>
              <a:cs typeface="Times New Roman"/>
            </a:endParaRPr>
          </a:p>
          <a:p>
            <a:pPr marL="12700">
              <a:lnSpc>
                <a:spcPts val="1380"/>
              </a:lnSpc>
              <a:tabLst>
                <a:tab pos="469265" algn="l"/>
              </a:tabLst>
            </a:pPr>
            <a:r>
              <a:rPr dirty="0" sz="1200">
                <a:latin typeface="Times New Roman"/>
                <a:cs typeface="Times New Roman"/>
              </a:rPr>
              <a:t>14.	. .</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marL="12700">
              <a:lnSpc>
                <a:spcPts val="1380"/>
              </a:lnSpc>
              <a:tabLst>
                <a:tab pos="354965" algn="l"/>
              </a:tabLst>
            </a:pPr>
            <a:r>
              <a:rPr dirty="0" sz="1200">
                <a:latin typeface="Times New Roman"/>
                <a:cs typeface="Times New Roman"/>
              </a:rPr>
              <a:t>15.	}</a:t>
            </a:r>
            <a:endParaRPr sz="1200">
              <a:latin typeface="Times New Roman"/>
              <a:cs typeface="Times New Roman"/>
            </a:endParaRPr>
          </a:p>
          <a:p>
            <a:pPr marL="12700">
              <a:lnSpc>
                <a:spcPts val="1410"/>
              </a:lnSpc>
              <a:tabLst>
                <a:tab pos="354965" algn="l"/>
              </a:tabLst>
            </a:pPr>
            <a:r>
              <a:rPr dirty="0" sz="1200">
                <a:latin typeface="Times New Roman"/>
                <a:cs typeface="Times New Roman"/>
              </a:rPr>
              <a:t>16.	. .</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p:txBody>
      </p:sp>
      <p:sp>
        <p:nvSpPr>
          <p:cNvPr id="7" name="object 7"/>
          <p:cNvSpPr txBox="1"/>
          <p:nvPr/>
        </p:nvSpPr>
        <p:spPr>
          <a:xfrm>
            <a:off x="1130300" y="2827019"/>
            <a:ext cx="5514340" cy="6240780"/>
          </a:xfrm>
          <a:prstGeom prst="rect">
            <a:avLst/>
          </a:prstGeom>
        </p:spPr>
        <p:txBody>
          <a:bodyPr wrap="square" lIns="0" tIns="0" rIns="0" bIns="0" rtlCol="0" vert="horz">
            <a:spAutoFit/>
          </a:bodyPr>
          <a:lstStyle/>
          <a:p>
            <a:pPr algn="just" marL="12700">
              <a:lnSpc>
                <a:spcPct val="100000"/>
              </a:lnSpc>
            </a:pPr>
            <a:r>
              <a:rPr dirty="0" sz="1200">
                <a:latin typeface="Times New Roman"/>
                <a:cs typeface="Times New Roman"/>
              </a:rPr>
              <a:t>17. } </a:t>
            </a:r>
            <a:r>
              <a:rPr dirty="0" sz="1200" spc="-5">
                <a:latin typeface="Times New Roman"/>
                <a:cs typeface="Times New Roman"/>
              </a:rPr>
              <a:t>while</a:t>
            </a:r>
            <a:r>
              <a:rPr dirty="0" sz="1200" spc="-95">
                <a:latin typeface="Times New Roman"/>
                <a:cs typeface="Times New Roman"/>
              </a:rPr>
              <a:t> </a:t>
            </a:r>
            <a:r>
              <a:rPr dirty="0" sz="1200">
                <a:latin typeface="Times New Roman"/>
                <a:cs typeface="Times New Roman"/>
              </a:rPr>
              <a:t>(some_other_condition);</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In this case the break </a:t>
            </a:r>
            <a:r>
              <a:rPr dirty="0" sz="1200" spc="-5">
                <a:latin typeface="Times New Roman"/>
                <a:cs typeface="Times New Roman"/>
              </a:rPr>
              <a:t>statement </a:t>
            </a:r>
            <a:r>
              <a:rPr dirty="0" sz="1200">
                <a:latin typeface="Times New Roman"/>
                <a:cs typeface="Times New Roman"/>
              </a:rPr>
              <a:t>at line 7 </a:t>
            </a:r>
            <a:r>
              <a:rPr dirty="0" sz="1200" spc="-5">
                <a:latin typeface="Times New Roman"/>
                <a:cs typeface="Times New Roman"/>
              </a:rPr>
              <a:t>was </a:t>
            </a:r>
            <a:r>
              <a:rPr dirty="0" sz="1200">
                <a:latin typeface="Times New Roman"/>
                <a:cs typeface="Times New Roman"/>
              </a:rPr>
              <a:t>the culprit. </a:t>
            </a:r>
            <a:r>
              <a:rPr dirty="0" sz="1200" spc="-5">
                <a:latin typeface="Times New Roman"/>
                <a:cs typeface="Times New Roman"/>
              </a:rPr>
              <a:t>As </a:t>
            </a:r>
            <a:r>
              <a:rPr dirty="0" sz="1200">
                <a:latin typeface="Times New Roman"/>
                <a:cs typeface="Times New Roman"/>
              </a:rPr>
              <a:t>implemented, if the  logical_test on line 5 </a:t>
            </a:r>
            <a:r>
              <a:rPr dirty="0" sz="1200" spc="-5">
                <a:latin typeface="Times New Roman"/>
                <a:cs typeface="Times New Roman"/>
              </a:rPr>
              <a:t>was successful, </a:t>
            </a:r>
            <a:r>
              <a:rPr dirty="0" sz="1200">
                <a:latin typeface="Times New Roman"/>
                <a:cs typeface="Times New Roman"/>
              </a:rPr>
              <a:t>the program </a:t>
            </a:r>
            <a:r>
              <a:rPr dirty="0" sz="1200" spc="-5">
                <a:latin typeface="Times New Roman"/>
                <a:cs typeface="Times New Roman"/>
              </a:rPr>
              <a:t>should </a:t>
            </a:r>
            <a:r>
              <a:rPr dirty="0" sz="1200">
                <a:latin typeface="Times New Roman"/>
                <a:cs typeface="Times New Roman"/>
              </a:rPr>
              <a:t>have proceeded to line 6 to  execute those </a:t>
            </a:r>
            <a:r>
              <a:rPr dirty="0" sz="1200" spc="-5">
                <a:latin typeface="Times New Roman"/>
                <a:cs typeface="Times New Roman"/>
              </a:rPr>
              <a:t>statements. </a:t>
            </a:r>
            <a:r>
              <a:rPr dirty="0" sz="1200">
                <a:latin typeface="Times New Roman"/>
                <a:cs typeface="Times New Roman"/>
              </a:rPr>
              <a:t>When the program </a:t>
            </a:r>
            <a:r>
              <a:rPr dirty="0" sz="1200" spc="-5">
                <a:latin typeface="Times New Roman"/>
                <a:cs typeface="Times New Roman"/>
              </a:rPr>
              <a:t>stepped </a:t>
            </a:r>
            <a:r>
              <a:rPr dirty="0" sz="1200">
                <a:latin typeface="Times New Roman"/>
                <a:cs typeface="Times New Roman"/>
              </a:rPr>
              <a:t>to line 7, </a:t>
            </a:r>
            <a:r>
              <a:rPr dirty="0" sz="1200" spc="5">
                <a:latin typeface="Times New Roman"/>
                <a:cs typeface="Times New Roman"/>
              </a:rPr>
              <a:t>the </a:t>
            </a:r>
            <a:r>
              <a:rPr dirty="0" sz="1200">
                <a:latin typeface="Times New Roman"/>
                <a:cs typeface="Times New Roman"/>
              </a:rPr>
              <a:t>break </a:t>
            </a:r>
            <a:r>
              <a:rPr dirty="0" sz="1200" spc="-5">
                <a:latin typeface="Times New Roman"/>
                <a:cs typeface="Times New Roman"/>
              </a:rPr>
              <a:t>statement </a:t>
            </a:r>
            <a:r>
              <a:rPr dirty="0" sz="1200">
                <a:latin typeface="Times New Roman"/>
                <a:cs typeface="Times New Roman"/>
              </a:rPr>
              <a:t>caused  the program to exit the “switch” block between line 3 and line 15, and proceeded to  execute the codes in line 16. </a:t>
            </a:r>
            <a:r>
              <a:rPr dirty="0" sz="1200" spc="-5">
                <a:latin typeface="Times New Roman"/>
                <a:cs typeface="Times New Roman"/>
              </a:rPr>
              <a:t>However, </a:t>
            </a:r>
            <a:r>
              <a:rPr dirty="0" sz="1200">
                <a:latin typeface="Times New Roman"/>
                <a:cs typeface="Times New Roman"/>
              </a:rPr>
              <a:t>this path of execution </a:t>
            </a:r>
            <a:r>
              <a:rPr dirty="0" sz="1200" spc="-5">
                <a:latin typeface="Times New Roman"/>
                <a:cs typeface="Times New Roman"/>
              </a:rPr>
              <a:t>was </a:t>
            </a:r>
            <a:r>
              <a:rPr dirty="0" sz="1200">
                <a:latin typeface="Times New Roman"/>
                <a:cs typeface="Times New Roman"/>
              </a:rPr>
              <a:t>not the intention of the  programmer. The programmer intended the break </a:t>
            </a:r>
            <a:r>
              <a:rPr dirty="0" sz="1200" spc="-5">
                <a:latin typeface="Times New Roman"/>
                <a:cs typeface="Times New Roman"/>
              </a:rPr>
              <a:t>statement </a:t>
            </a:r>
            <a:r>
              <a:rPr dirty="0" sz="1200">
                <a:latin typeface="Times New Roman"/>
                <a:cs typeface="Times New Roman"/>
              </a:rPr>
              <a:t>in line 7 to break the if-then  clause; </a:t>
            </a:r>
            <a:r>
              <a:rPr dirty="0" sz="1200" spc="-5">
                <a:latin typeface="Times New Roman"/>
                <a:cs typeface="Times New Roman"/>
              </a:rPr>
              <a:t>so, </a:t>
            </a:r>
            <a:r>
              <a:rPr dirty="0" sz="1200">
                <a:latin typeface="Times New Roman"/>
                <a:cs typeface="Times New Roman"/>
              </a:rPr>
              <a:t>after the program executed line 7, it </a:t>
            </a:r>
            <a:r>
              <a:rPr dirty="0" sz="1200" spc="-5">
                <a:latin typeface="Times New Roman"/>
                <a:cs typeface="Times New Roman"/>
              </a:rPr>
              <a:t>was supposed </a:t>
            </a:r>
            <a:r>
              <a:rPr dirty="0" sz="1200">
                <a:latin typeface="Times New Roman"/>
                <a:cs typeface="Times New Roman"/>
              </a:rPr>
              <a:t>to continue execution in  line</a:t>
            </a:r>
            <a:r>
              <a:rPr dirty="0" sz="1200" spc="-105">
                <a:latin typeface="Times New Roman"/>
                <a:cs typeface="Times New Roman"/>
              </a:rPr>
              <a:t> </a:t>
            </a:r>
            <a:r>
              <a:rPr dirty="0" sz="1200">
                <a:latin typeface="Times New Roman"/>
                <a:cs typeface="Times New Roman"/>
              </a:rPr>
              <a:t>11.</a:t>
            </a:r>
            <a:endParaRPr sz="1200">
              <a:latin typeface="Times New Roman"/>
              <a:cs typeface="Times New Roman"/>
            </a:endParaRPr>
          </a:p>
          <a:p>
            <a:pPr marL="241300">
              <a:lnSpc>
                <a:spcPts val="1770"/>
              </a:lnSpc>
            </a:pPr>
            <a:r>
              <a:rPr dirty="0" sz="1600" spc="-10">
                <a:latin typeface="Times New Roman"/>
                <a:cs typeface="Times New Roman"/>
              </a:rPr>
              <a:t>AT&amp;T statement </a:t>
            </a:r>
            <a:r>
              <a:rPr dirty="0" sz="1600" spc="5">
                <a:latin typeface="Times New Roman"/>
                <a:cs typeface="Times New Roman"/>
              </a:rPr>
              <a:t>about </a:t>
            </a:r>
            <a:r>
              <a:rPr dirty="0" sz="1600" spc="-5">
                <a:latin typeface="Times New Roman"/>
                <a:cs typeface="Times New Roman"/>
              </a:rPr>
              <a:t>the</a:t>
            </a:r>
            <a:r>
              <a:rPr dirty="0" sz="1600" spc="-15">
                <a:latin typeface="Times New Roman"/>
                <a:cs typeface="Times New Roman"/>
              </a:rPr>
              <a:t> </a:t>
            </a:r>
            <a:r>
              <a:rPr dirty="0" sz="1600" spc="-10">
                <a:latin typeface="Times New Roman"/>
                <a:cs typeface="Times New Roman"/>
              </a:rPr>
              <a:t>Problem</a:t>
            </a:r>
            <a:endParaRPr sz="1600">
              <a:latin typeface="Times New Roman"/>
              <a:cs typeface="Times New Roman"/>
            </a:endParaRPr>
          </a:p>
          <a:p>
            <a:pPr algn="just" marL="12700" marR="7620">
              <a:lnSpc>
                <a:spcPts val="1380"/>
              </a:lnSpc>
              <a:spcBef>
                <a:spcPts val="65"/>
              </a:spcBef>
            </a:pPr>
            <a:r>
              <a:rPr dirty="0" sz="1200">
                <a:latin typeface="Times New Roman"/>
                <a:cs typeface="Times New Roman"/>
              </a:rPr>
              <a:t>“We believe that the </a:t>
            </a:r>
            <a:r>
              <a:rPr dirty="0" sz="1200" spc="-5">
                <a:latin typeface="Times New Roman"/>
                <a:cs typeface="Times New Roman"/>
              </a:rPr>
              <a:t>software </a:t>
            </a:r>
            <a:r>
              <a:rPr dirty="0" sz="1200">
                <a:latin typeface="Times New Roman"/>
                <a:cs typeface="Times New Roman"/>
              </a:rPr>
              <a:t>design, development, and testing processes </a:t>
            </a:r>
            <a:r>
              <a:rPr dirty="0" sz="1200" spc="-5">
                <a:latin typeface="Times New Roman"/>
                <a:cs typeface="Times New Roman"/>
              </a:rPr>
              <a:t>we </a:t>
            </a:r>
            <a:r>
              <a:rPr dirty="0" sz="1200">
                <a:latin typeface="Times New Roman"/>
                <a:cs typeface="Times New Roman"/>
              </a:rPr>
              <a:t>use are  based on </a:t>
            </a:r>
            <a:r>
              <a:rPr dirty="0" sz="1200" spc="-5">
                <a:latin typeface="Times New Roman"/>
                <a:cs typeface="Times New Roman"/>
              </a:rPr>
              <a:t>solid, </a:t>
            </a:r>
            <a:r>
              <a:rPr dirty="0" sz="1200">
                <a:latin typeface="Times New Roman"/>
                <a:cs typeface="Times New Roman"/>
              </a:rPr>
              <a:t>quality foundations. </a:t>
            </a:r>
            <a:r>
              <a:rPr dirty="0" sz="1200" spc="-5">
                <a:latin typeface="Times New Roman"/>
                <a:cs typeface="Times New Roman"/>
              </a:rPr>
              <a:t>All </a:t>
            </a:r>
            <a:r>
              <a:rPr dirty="0" sz="1200">
                <a:latin typeface="Times New Roman"/>
                <a:cs typeface="Times New Roman"/>
              </a:rPr>
              <a:t>future releases of </a:t>
            </a:r>
            <a:r>
              <a:rPr dirty="0" sz="1200" spc="-5">
                <a:latin typeface="Times New Roman"/>
                <a:cs typeface="Times New Roman"/>
              </a:rPr>
              <a:t>software will </a:t>
            </a:r>
            <a:r>
              <a:rPr dirty="0" sz="1200">
                <a:latin typeface="Times New Roman"/>
                <a:cs typeface="Times New Roman"/>
              </a:rPr>
              <a:t>continue to be  religiously tested. We </a:t>
            </a:r>
            <a:r>
              <a:rPr dirty="0" sz="1200" spc="-5">
                <a:latin typeface="Times New Roman"/>
                <a:cs typeface="Times New Roman"/>
              </a:rPr>
              <a:t>will </a:t>
            </a:r>
            <a:r>
              <a:rPr dirty="0" sz="1200">
                <a:latin typeface="Times New Roman"/>
                <a:cs typeface="Times New Roman"/>
              </a:rPr>
              <a:t>use the experience </a:t>
            </a:r>
            <a:r>
              <a:rPr dirty="0" sz="1200" spc="-5">
                <a:latin typeface="Times New Roman"/>
                <a:cs typeface="Times New Roman"/>
              </a:rPr>
              <a:t>we've </a:t>
            </a:r>
            <a:r>
              <a:rPr dirty="0" sz="1200">
                <a:latin typeface="Times New Roman"/>
                <a:cs typeface="Times New Roman"/>
              </a:rPr>
              <a:t>gained through this problem to  further improve our</a:t>
            </a:r>
            <a:r>
              <a:rPr dirty="0" sz="1200" spc="-105">
                <a:latin typeface="Times New Roman"/>
                <a:cs typeface="Times New Roman"/>
              </a:rPr>
              <a:t> </a:t>
            </a:r>
            <a:r>
              <a:rPr dirty="0" sz="1200">
                <a:latin typeface="Times New Roman"/>
                <a:cs typeface="Times New Roman"/>
              </a:rPr>
              <a:t>procedures.”</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We do not believe </a:t>
            </a:r>
            <a:r>
              <a:rPr dirty="0" sz="1200" spc="-5">
                <a:latin typeface="Times New Roman"/>
                <a:cs typeface="Times New Roman"/>
              </a:rPr>
              <a:t>we </a:t>
            </a:r>
            <a:r>
              <a:rPr dirty="0" sz="1200">
                <a:latin typeface="Times New Roman"/>
                <a:cs typeface="Times New Roman"/>
              </a:rPr>
              <a:t>can fault </a:t>
            </a:r>
            <a:r>
              <a:rPr dirty="0" sz="1200" spc="-5">
                <a:latin typeface="Times New Roman"/>
                <a:cs typeface="Times New Roman"/>
              </a:rPr>
              <a:t>AT&amp;T’s software </a:t>
            </a:r>
            <a:r>
              <a:rPr dirty="0" sz="1200">
                <a:latin typeface="Times New Roman"/>
                <a:cs typeface="Times New Roman"/>
              </a:rPr>
              <a:t>development process for the 1990  outage, and </a:t>
            </a:r>
            <a:r>
              <a:rPr dirty="0" sz="1200" spc="-5">
                <a:latin typeface="Times New Roman"/>
                <a:cs typeface="Times New Roman"/>
              </a:rPr>
              <a:t>we </a:t>
            </a:r>
            <a:r>
              <a:rPr dirty="0" sz="1200">
                <a:latin typeface="Times New Roman"/>
                <a:cs typeface="Times New Roman"/>
              </a:rPr>
              <a:t>have no reason to believe that </a:t>
            </a:r>
            <a:r>
              <a:rPr dirty="0" sz="1200" spc="-5">
                <a:latin typeface="Times New Roman"/>
                <a:cs typeface="Times New Roman"/>
              </a:rPr>
              <a:t>AT&amp;T </a:t>
            </a:r>
            <a:r>
              <a:rPr dirty="0" sz="1200">
                <a:latin typeface="Times New Roman"/>
                <a:cs typeface="Times New Roman"/>
              </a:rPr>
              <a:t>did not rigorously test its </a:t>
            </a:r>
            <a:r>
              <a:rPr dirty="0" sz="1200" spc="-5">
                <a:latin typeface="Times New Roman"/>
                <a:cs typeface="Times New Roman"/>
              </a:rPr>
              <a:t>software  </a:t>
            </a:r>
            <a:r>
              <a:rPr dirty="0" sz="1200">
                <a:latin typeface="Times New Roman"/>
                <a:cs typeface="Times New Roman"/>
              </a:rPr>
              <a:t>update. In hindsight, it is easy to </a:t>
            </a:r>
            <a:r>
              <a:rPr dirty="0" sz="1200" spc="-5">
                <a:latin typeface="Times New Roman"/>
                <a:cs typeface="Times New Roman"/>
              </a:rPr>
              <a:t>say </a:t>
            </a:r>
            <a:r>
              <a:rPr dirty="0" sz="1200">
                <a:latin typeface="Times New Roman"/>
                <a:cs typeface="Times New Roman"/>
              </a:rPr>
              <a:t>that if the developers had only tested the </a:t>
            </a:r>
            <a:r>
              <a:rPr dirty="0" sz="1200" spc="-5">
                <a:latin typeface="Times New Roman"/>
                <a:cs typeface="Times New Roman"/>
              </a:rPr>
              <a:t>software,  </a:t>
            </a:r>
            <a:r>
              <a:rPr dirty="0" sz="1200">
                <a:latin typeface="Times New Roman"/>
                <a:cs typeface="Times New Roman"/>
              </a:rPr>
              <a:t>they </a:t>
            </a:r>
            <a:r>
              <a:rPr dirty="0" sz="1200" spc="-5">
                <a:latin typeface="Times New Roman"/>
                <a:cs typeface="Times New Roman"/>
              </a:rPr>
              <a:t>would </a:t>
            </a:r>
            <a:r>
              <a:rPr dirty="0" sz="1200">
                <a:latin typeface="Times New Roman"/>
                <a:cs typeface="Times New Roman"/>
              </a:rPr>
              <a:t>have </a:t>
            </a:r>
            <a:r>
              <a:rPr dirty="0" sz="1200" spc="-5">
                <a:latin typeface="Times New Roman"/>
                <a:cs typeface="Times New Roman"/>
              </a:rPr>
              <a:t>seen </a:t>
            </a:r>
            <a:r>
              <a:rPr dirty="0" sz="1200">
                <a:latin typeface="Times New Roman"/>
                <a:cs typeface="Times New Roman"/>
              </a:rPr>
              <a:t>the bug. </a:t>
            </a:r>
            <a:r>
              <a:rPr dirty="0" sz="1200" spc="-5">
                <a:latin typeface="Times New Roman"/>
                <a:cs typeface="Times New Roman"/>
              </a:rPr>
              <a:t>Or </a:t>
            </a:r>
            <a:r>
              <a:rPr dirty="0" sz="1200">
                <a:latin typeface="Times New Roman"/>
                <a:cs typeface="Times New Roman"/>
              </a:rPr>
              <a:t>that if they had performed a code inspection, they  </a:t>
            </a:r>
            <a:r>
              <a:rPr dirty="0" sz="1200" spc="-5">
                <a:latin typeface="Times New Roman"/>
                <a:cs typeface="Times New Roman"/>
              </a:rPr>
              <a:t>would </a:t>
            </a:r>
            <a:r>
              <a:rPr dirty="0" sz="1200">
                <a:latin typeface="Times New Roman"/>
                <a:cs typeface="Times New Roman"/>
              </a:rPr>
              <a:t>have found the defect. Code inspection might have helped in this case. </a:t>
            </a:r>
            <a:r>
              <a:rPr dirty="0" sz="1200" spc="-5">
                <a:latin typeface="Times New Roman"/>
                <a:cs typeface="Times New Roman"/>
              </a:rPr>
              <a:t>However,  </a:t>
            </a:r>
            <a:r>
              <a:rPr dirty="0" sz="1200">
                <a:latin typeface="Times New Roman"/>
                <a:cs typeface="Times New Roman"/>
              </a:rPr>
              <a:t>the only </a:t>
            </a:r>
            <a:r>
              <a:rPr dirty="0" sz="1200" spc="5">
                <a:latin typeface="Times New Roman"/>
                <a:cs typeface="Times New Roman"/>
              </a:rPr>
              <a:t>way </a:t>
            </a:r>
            <a:r>
              <a:rPr dirty="0" sz="1200">
                <a:latin typeface="Times New Roman"/>
                <a:cs typeface="Times New Roman"/>
              </a:rPr>
              <a:t>the code inspection could have uncovered this bug is if another engineer  </a:t>
            </a:r>
            <a:r>
              <a:rPr dirty="0" sz="1200" spc="-5">
                <a:latin typeface="Times New Roman"/>
                <a:cs typeface="Times New Roman"/>
              </a:rPr>
              <a:t>saw </a:t>
            </a:r>
            <a:r>
              <a:rPr dirty="0" sz="1200">
                <a:latin typeface="Times New Roman"/>
                <a:cs typeface="Times New Roman"/>
              </a:rPr>
              <a:t>this particular line of code and asked the original programmer if that </a:t>
            </a:r>
            <a:r>
              <a:rPr dirty="0" sz="1200" spc="-5">
                <a:latin typeface="Times New Roman"/>
                <a:cs typeface="Times New Roman"/>
              </a:rPr>
              <a:t>was </a:t>
            </a:r>
            <a:r>
              <a:rPr dirty="0" sz="1200">
                <a:latin typeface="Times New Roman"/>
                <a:cs typeface="Times New Roman"/>
              </a:rPr>
              <a:t>his or her  intension. The only reason that the code reviewers might have asked this question is if  they </a:t>
            </a:r>
            <a:r>
              <a:rPr dirty="0" sz="1200" spc="-5">
                <a:latin typeface="Times New Roman"/>
                <a:cs typeface="Times New Roman"/>
              </a:rPr>
              <a:t>were </a:t>
            </a:r>
            <a:r>
              <a:rPr dirty="0" sz="1200">
                <a:latin typeface="Times New Roman"/>
                <a:cs typeface="Times New Roman"/>
              </a:rPr>
              <a:t>familiar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specifications </a:t>
            </a:r>
            <a:r>
              <a:rPr dirty="0" sz="1200">
                <a:latin typeface="Times New Roman"/>
                <a:cs typeface="Times New Roman"/>
              </a:rPr>
              <a:t>for this particular code</a:t>
            </a:r>
            <a:r>
              <a:rPr dirty="0" sz="1200" spc="-85">
                <a:latin typeface="Times New Roman"/>
                <a:cs typeface="Times New Roman"/>
              </a:rPr>
              <a:t> </a:t>
            </a:r>
            <a:r>
              <a:rPr dirty="0" sz="1200">
                <a:latin typeface="Times New Roman"/>
                <a:cs typeface="Times New Roman"/>
              </a:rPr>
              <a:t>block.</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ct val="100000"/>
              </a:lnSpc>
            </a:pPr>
            <a:r>
              <a:rPr dirty="0" sz="1400" b="1">
                <a:latin typeface="Times New Roman"/>
                <a:cs typeface="Times New Roman"/>
              </a:rPr>
              <a:t>12.5Art and </a:t>
            </a:r>
            <a:r>
              <a:rPr dirty="0" sz="1400" spc="-5" b="1">
                <a:latin typeface="Times New Roman"/>
                <a:cs typeface="Times New Roman"/>
              </a:rPr>
              <a:t>Science </a:t>
            </a:r>
            <a:r>
              <a:rPr dirty="0" sz="1400" b="1">
                <a:latin typeface="Times New Roman"/>
                <a:cs typeface="Times New Roman"/>
              </a:rPr>
              <a:t>of</a:t>
            </a:r>
            <a:r>
              <a:rPr dirty="0" sz="1400" spc="-15" b="1">
                <a:latin typeface="Times New Roman"/>
                <a:cs typeface="Times New Roman"/>
              </a:rPr>
              <a:t> </a:t>
            </a:r>
            <a:r>
              <a:rPr dirty="0" sz="1400" spc="-10" b="1">
                <a:latin typeface="Times New Roman"/>
                <a:cs typeface="Times New Roman"/>
              </a:rPr>
              <a:t>Debugging</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080">
              <a:lnSpc>
                <a:spcPts val="1380"/>
              </a:lnSpc>
            </a:pPr>
            <a:r>
              <a:rPr dirty="0" sz="1200" spc="-5">
                <a:latin typeface="Times New Roman"/>
                <a:cs typeface="Times New Roman"/>
              </a:rPr>
              <a:t>Debugging </a:t>
            </a:r>
            <a:r>
              <a:rPr dirty="0" sz="1200">
                <a:latin typeface="Times New Roman"/>
                <a:cs typeface="Times New Roman"/>
              </a:rPr>
              <a:t>is taken as an art but in fact it is a </a:t>
            </a:r>
            <a:r>
              <a:rPr dirty="0" sz="1200" spc="-5">
                <a:latin typeface="Times New Roman"/>
                <a:cs typeface="Times New Roman"/>
              </a:rPr>
              <a:t>scientific </a:t>
            </a:r>
            <a:r>
              <a:rPr dirty="0" sz="1200">
                <a:latin typeface="Times New Roman"/>
                <a:cs typeface="Times New Roman"/>
              </a:rPr>
              <a:t>process. </a:t>
            </a:r>
            <a:r>
              <a:rPr dirty="0" sz="1200" spc="-5">
                <a:latin typeface="Times New Roman"/>
                <a:cs typeface="Times New Roman"/>
              </a:rPr>
              <a:t>As </a:t>
            </a:r>
            <a:r>
              <a:rPr dirty="0" sz="1200">
                <a:latin typeface="Times New Roman"/>
                <a:cs typeface="Times New Roman"/>
              </a:rPr>
              <a:t>people learn about  different defect </a:t>
            </a:r>
            <a:r>
              <a:rPr dirty="0" sz="1200" spc="-5">
                <a:latin typeface="Times New Roman"/>
                <a:cs typeface="Times New Roman"/>
              </a:rPr>
              <a:t>types </a:t>
            </a:r>
            <a:r>
              <a:rPr dirty="0" sz="1200">
                <a:latin typeface="Times New Roman"/>
                <a:cs typeface="Times New Roman"/>
              </a:rPr>
              <a:t>and come across </a:t>
            </a:r>
            <a:r>
              <a:rPr dirty="0" sz="1200" spc="-5">
                <a:latin typeface="Times New Roman"/>
                <a:cs typeface="Times New Roman"/>
              </a:rPr>
              <a:t>situations </a:t>
            </a:r>
            <a:r>
              <a:rPr dirty="0" sz="1200">
                <a:latin typeface="Times New Roman"/>
                <a:cs typeface="Times New Roman"/>
              </a:rPr>
              <a:t>in </a:t>
            </a:r>
            <a:r>
              <a:rPr dirty="0" sz="1200" spc="-5">
                <a:latin typeface="Times New Roman"/>
                <a:cs typeface="Times New Roman"/>
              </a:rPr>
              <a:t>which </a:t>
            </a:r>
            <a:r>
              <a:rPr dirty="0" sz="1200">
                <a:latin typeface="Times New Roman"/>
                <a:cs typeface="Times New Roman"/>
              </a:rPr>
              <a:t>they have to debug the code,  they develop certain heuristics. </a:t>
            </a:r>
            <a:r>
              <a:rPr dirty="0" sz="1200" spc="-5">
                <a:latin typeface="Times New Roman"/>
                <a:cs typeface="Times New Roman"/>
              </a:rPr>
              <a:t>Next </a:t>
            </a:r>
            <a:r>
              <a:rPr dirty="0" sz="1200" spc="5">
                <a:latin typeface="Times New Roman"/>
                <a:cs typeface="Times New Roman"/>
              </a:rPr>
              <a:t>time </a:t>
            </a:r>
            <a:r>
              <a:rPr dirty="0" sz="1200">
                <a:latin typeface="Times New Roman"/>
                <a:cs typeface="Times New Roman"/>
              </a:rPr>
              <a:t>they come across a similar </a:t>
            </a:r>
            <a:r>
              <a:rPr dirty="0" sz="1200" spc="-5">
                <a:latin typeface="Times New Roman"/>
                <a:cs typeface="Times New Roman"/>
              </a:rPr>
              <a:t>situation, </a:t>
            </a:r>
            <a:r>
              <a:rPr dirty="0" sz="1200">
                <a:latin typeface="Times New Roman"/>
                <a:cs typeface="Times New Roman"/>
              </a:rPr>
              <a:t>they </a:t>
            </a:r>
            <a:r>
              <a:rPr dirty="0" sz="1200" spc="5">
                <a:latin typeface="Times New Roman"/>
                <a:cs typeface="Times New Roman"/>
              </a:rPr>
              <a:t>apply  </a:t>
            </a:r>
            <a:r>
              <a:rPr dirty="0" sz="1200">
                <a:latin typeface="Times New Roman"/>
                <a:cs typeface="Times New Roman"/>
              </a:rPr>
              <a:t>those heuristics and </a:t>
            </a:r>
            <a:r>
              <a:rPr dirty="0" sz="1200" spc="-5">
                <a:latin typeface="Times New Roman"/>
                <a:cs typeface="Times New Roman"/>
              </a:rPr>
              <a:t>solve </a:t>
            </a:r>
            <a:r>
              <a:rPr dirty="0" sz="1200">
                <a:latin typeface="Times New Roman"/>
                <a:cs typeface="Times New Roman"/>
              </a:rPr>
              <a:t>the problem in lesser time and </a:t>
            </a:r>
            <a:r>
              <a:rPr dirty="0" sz="1200" spc="-5">
                <a:latin typeface="Times New Roman"/>
                <a:cs typeface="Times New Roman"/>
              </a:rPr>
              <a:t>with </a:t>
            </a:r>
            <a:r>
              <a:rPr dirty="0" sz="1200">
                <a:latin typeface="Times New Roman"/>
                <a:cs typeface="Times New Roman"/>
              </a:rPr>
              <a:t>a lesser effort. While  discussing the debugging process </a:t>
            </a:r>
            <a:r>
              <a:rPr dirty="0" sz="1200" spc="-5">
                <a:latin typeface="Times New Roman"/>
                <a:cs typeface="Times New Roman"/>
              </a:rPr>
              <a:t>we </a:t>
            </a:r>
            <a:r>
              <a:rPr dirty="0" sz="1200">
                <a:latin typeface="Times New Roman"/>
                <a:cs typeface="Times New Roman"/>
              </a:rPr>
              <a:t>discuss </a:t>
            </a:r>
            <a:r>
              <a:rPr dirty="0" sz="1200" spc="5">
                <a:latin typeface="Times New Roman"/>
                <a:cs typeface="Times New Roman"/>
              </a:rPr>
              <a:t>the </a:t>
            </a:r>
            <a:r>
              <a:rPr dirty="0" sz="1200">
                <a:latin typeface="Times New Roman"/>
                <a:cs typeface="Times New Roman"/>
              </a:rPr>
              <a:t>phenomenon of “you </a:t>
            </a:r>
            <a:r>
              <a:rPr dirty="0" sz="1200" spc="5">
                <a:latin typeface="Times New Roman"/>
                <a:cs typeface="Times New Roman"/>
              </a:rPr>
              <a:t>miss the </a:t>
            </a:r>
            <a:r>
              <a:rPr dirty="0" sz="1200">
                <a:latin typeface="Times New Roman"/>
                <a:cs typeface="Times New Roman"/>
              </a:rPr>
              <a:t>obvious”.  When a person </a:t>
            </a:r>
            <a:r>
              <a:rPr dirty="0" sz="1200" spc="-5">
                <a:latin typeface="Times New Roman"/>
                <a:cs typeface="Times New Roman"/>
              </a:rPr>
              <a:t>writes </a:t>
            </a:r>
            <a:r>
              <a:rPr dirty="0" sz="1200">
                <a:latin typeface="Times New Roman"/>
                <a:cs typeface="Times New Roman"/>
              </a:rPr>
              <a:t>a code, he develops certain impression about that code. </a:t>
            </a:r>
            <a:r>
              <a:rPr dirty="0" sz="1200" spc="-5">
                <a:latin typeface="Times New Roman"/>
                <a:cs typeface="Times New Roman"/>
              </a:rPr>
              <a:t>One </a:t>
            </a:r>
            <a:r>
              <a:rPr dirty="0" sz="1200">
                <a:latin typeface="Times New Roman"/>
                <a:cs typeface="Times New Roman"/>
              </a:rPr>
              <a:t>can  term this impression as a personal bias that the developer builds towards his creation  </a:t>
            </a:r>
            <a:r>
              <a:rPr dirty="0" sz="1200" spc="50">
                <a:latin typeface="Times New Roman"/>
                <a:cs typeface="Times New Roman"/>
              </a:rPr>
              <a:t> </a:t>
            </a:r>
            <a:r>
              <a:rPr dirty="0" sz="1200">
                <a:latin typeface="Times New Roman"/>
                <a:cs typeface="Times New Roman"/>
              </a:rPr>
              <a:t>the</a:t>
            </a:r>
            <a:endParaRPr sz="1200">
              <a:latin typeface="Times New Roman"/>
              <a:cs typeface="Times New Roman"/>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813689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“code” and </a:t>
            </a:r>
            <a:r>
              <a:rPr dirty="0" sz="1200" spc="-5">
                <a:latin typeface="Times New Roman"/>
                <a:cs typeface="Times New Roman"/>
              </a:rPr>
              <a:t>when </a:t>
            </a:r>
            <a:r>
              <a:rPr dirty="0" sz="1200">
                <a:latin typeface="Times New Roman"/>
                <a:cs typeface="Times New Roman"/>
              </a:rPr>
              <a:t>he has to check this code, he can potentially miss out obvious mistakes  due to this impression or bias. Therefore, it is </a:t>
            </a:r>
            <a:r>
              <a:rPr dirty="0" sz="1200" spc="-5">
                <a:latin typeface="Times New Roman"/>
                <a:cs typeface="Times New Roman"/>
              </a:rPr>
              <a:t>strongly </a:t>
            </a:r>
            <a:r>
              <a:rPr dirty="0" sz="1200">
                <a:latin typeface="Times New Roman"/>
                <a:cs typeface="Times New Roman"/>
              </a:rPr>
              <a:t>recommended that in order to  reach to a defect in the code, one needs “another pair of eyes”. That is, </a:t>
            </a:r>
            <a:r>
              <a:rPr dirty="0" sz="1200" spc="-5">
                <a:latin typeface="Times New Roman"/>
                <a:cs typeface="Times New Roman"/>
              </a:rPr>
              <a:t>start </a:t>
            </a:r>
            <a:r>
              <a:rPr dirty="0" sz="1200">
                <a:latin typeface="Times New Roman"/>
                <a:cs typeface="Times New Roman"/>
              </a:rPr>
              <a:t>discovering  the defect by applying your own heuristics and if you could reach to the problem, fine,  otherwise ask a companion to help you in this process. We </a:t>
            </a:r>
            <a:r>
              <a:rPr dirty="0" sz="1200" spc="-5">
                <a:latin typeface="Times New Roman"/>
                <a:cs typeface="Times New Roman"/>
              </a:rPr>
              <a:t>shall </a:t>
            </a:r>
            <a:r>
              <a:rPr dirty="0" sz="1200">
                <a:latin typeface="Times New Roman"/>
                <a:cs typeface="Times New Roman"/>
              </a:rPr>
              <a:t>further elaborate this  idea based on the following</a:t>
            </a:r>
            <a:r>
              <a:rPr dirty="0" sz="1200" spc="-110">
                <a:latin typeface="Times New Roman"/>
                <a:cs typeface="Times New Roman"/>
              </a:rPr>
              <a:t> </a:t>
            </a:r>
            <a:r>
              <a:rPr dirty="0" sz="1200">
                <a:latin typeface="Times New Roman"/>
                <a:cs typeface="Times New Roman"/>
              </a:rPr>
              <a:t>example.</a:t>
            </a:r>
            <a:endParaRPr sz="1200">
              <a:latin typeface="Times New Roman"/>
              <a:cs typeface="Times New Roman"/>
            </a:endParaRPr>
          </a:p>
          <a:p>
            <a:pPr algn="just" marL="12700">
              <a:lnSpc>
                <a:spcPts val="1989"/>
              </a:lnSpc>
            </a:pPr>
            <a:r>
              <a:rPr dirty="0" sz="1800" spc="-5">
                <a:latin typeface="Times New Roman"/>
                <a:cs typeface="Times New Roman"/>
              </a:rPr>
              <a:t>Program </a:t>
            </a:r>
            <a:r>
              <a:rPr dirty="0" sz="1800">
                <a:latin typeface="Times New Roman"/>
                <a:cs typeface="Times New Roman"/>
              </a:rPr>
              <a:t>at Bulletin Board</a:t>
            </a:r>
            <a:r>
              <a:rPr dirty="0" sz="1800" spc="-90">
                <a:latin typeface="Times New Roman"/>
                <a:cs typeface="Times New Roman"/>
              </a:rPr>
              <a:t> </a:t>
            </a:r>
            <a:r>
              <a:rPr dirty="0" sz="1800">
                <a:latin typeface="Times New Roman"/>
                <a:cs typeface="Times New Roman"/>
              </a:rPr>
              <a:t>Example</a:t>
            </a:r>
            <a:endParaRPr sz="1800">
              <a:latin typeface="Times New Roman"/>
              <a:cs typeface="Times New Roman"/>
            </a:endParaRPr>
          </a:p>
          <a:p>
            <a:pPr algn="just" marL="12700" marR="5080">
              <a:lnSpc>
                <a:spcPts val="1380"/>
              </a:lnSpc>
              <a:spcBef>
                <a:spcPts val="70"/>
              </a:spcBef>
            </a:pPr>
            <a:r>
              <a:rPr dirty="0" sz="1200" spc="-5">
                <a:latin typeface="Times New Roman"/>
                <a:cs typeface="Times New Roman"/>
              </a:rPr>
              <a:t>Following </a:t>
            </a:r>
            <a:r>
              <a:rPr dirty="0" sz="1200">
                <a:latin typeface="Times New Roman"/>
                <a:cs typeface="Times New Roman"/>
              </a:rPr>
              <a:t>piece of code </a:t>
            </a:r>
            <a:r>
              <a:rPr dirty="0" sz="1200" spc="-5">
                <a:latin typeface="Times New Roman"/>
                <a:cs typeface="Times New Roman"/>
              </a:rPr>
              <a:t>was </a:t>
            </a:r>
            <a:r>
              <a:rPr dirty="0" sz="1200">
                <a:latin typeface="Times New Roman"/>
                <a:cs typeface="Times New Roman"/>
              </a:rPr>
              <a:t>once placed on a bulletin board making an invitation to  people to discover the problem in this code. </a:t>
            </a:r>
            <a:r>
              <a:rPr dirty="0" sz="1200" spc="-5">
                <a:latin typeface="Times New Roman"/>
                <a:cs typeface="Times New Roman"/>
              </a:rPr>
              <a:t>Please </a:t>
            </a:r>
            <a:r>
              <a:rPr dirty="0" sz="1200">
                <a:latin typeface="Times New Roman"/>
                <a:cs typeface="Times New Roman"/>
              </a:rPr>
              <a:t>look at this code and discover the  problem</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1. </a:t>
            </a:r>
            <a:r>
              <a:rPr dirty="0" sz="1200" spc="-5">
                <a:latin typeface="Times New Roman"/>
                <a:cs typeface="Times New Roman"/>
              </a:rPr>
              <a:t>while </a:t>
            </a:r>
            <a:r>
              <a:rPr dirty="0" sz="1200">
                <a:latin typeface="Times New Roman"/>
                <a:cs typeface="Times New Roman"/>
              </a:rPr>
              <a:t>(i =0; i &lt; 10; i++)</a:t>
            </a:r>
            <a:r>
              <a:rPr dirty="0" sz="1200" spc="-95">
                <a:latin typeface="Times New Roman"/>
                <a:cs typeface="Times New Roman"/>
              </a:rPr>
              <a:t> </a:t>
            </a:r>
            <a:r>
              <a:rPr dirty="0" sz="1200">
                <a:latin typeface="Times New Roman"/>
                <a:cs typeface="Times New Roman"/>
              </a:rPr>
              <a:t>{</a:t>
            </a:r>
            <a:endParaRPr sz="1200">
              <a:latin typeface="Times New Roman"/>
              <a:cs typeface="Times New Roman"/>
            </a:endParaRPr>
          </a:p>
          <a:p>
            <a:pPr marL="12700" marR="4046854">
              <a:lnSpc>
                <a:spcPts val="1380"/>
              </a:lnSpc>
              <a:spcBef>
                <a:spcPts val="65"/>
              </a:spcBef>
              <a:tabLst>
                <a:tab pos="316865" algn="l"/>
              </a:tabLst>
            </a:pPr>
            <a:r>
              <a:rPr dirty="0" sz="1200">
                <a:latin typeface="Times New Roman"/>
                <a:cs typeface="Times New Roman"/>
              </a:rPr>
              <a:t>2.	cout &lt;&lt; i</a:t>
            </a:r>
            <a:r>
              <a:rPr dirty="0" sz="1200" spc="-80">
                <a:latin typeface="Times New Roman"/>
                <a:cs typeface="Times New Roman"/>
              </a:rPr>
              <a:t> </a:t>
            </a:r>
            <a:r>
              <a:rPr dirty="0" sz="1200">
                <a:latin typeface="Times New Roman"/>
                <a:cs typeface="Times New Roman"/>
              </a:rPr>
              <a:t>&lt;&lt;</a:t>
            </a:r>
            <a:r>
              <a:rPr dirty="0" sz="1200" spc="-30">
                <a:latin typeface="Times New Roman"/>
                <a:cs typeface="Times New Roman"/>
              </a:rPr>
              <a:t> </a:t>
            </a:r>
            <a:r>
              <a:rPr dirty="0" sz="1200">
                <a:latin typeface="Times New Roman"/>
                <a:cs typeface="Times New Roman"/>
              </a:rPr>
              <a:t>newl;  3.</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Well if </a:t>
            </a:r>
            <a:r>
              <a:rPr dirty="0" sz="1200" spc="-15">
                <a:latin typeface="Times New Roman"/>
                <a:cs typeface="Times New Roman"/>
              </a:rPr>
              <a:t>you </a:t>
            </a:r>
            <a:r>
              <a:rPr dirty="0" sz="1200" spc="5">
                <a:latin typeface="Times New Roman"/>
                <a:cs typeface="Times New Roman"/>
              </a:rPr>
              <a:t>could </a:t>
            </a:r>
            <a:r>
              <a:rPr dirty="0" sz="1200">
                <a:latin typeface="Times New Roman"/>
                <a:cs typeface="Times New Roman"/>
              </a:rPr>
              <a:t>not guess it </a:t>
            </a:r>
            <a:r>
              <a:rPr dirty="0" sz="1200" spc="15">
                <a:latin typeface="Times New Roman"/>
                <a:cs typeface="Times New Roman"/>
              </a:rPr>
              <a:t>by </a:t>
            </a:r>
            <a:r>
              <a:rPr dirty="0" sz="1200" spc="5">
                <a:latin typeface="Times New Roman"/>
                <a:cs typeface="Times New Roman"/>
              </a:rPr>
              <a:t>now, </a:t>
            </a:r>
            <a:r>
              <a:rPr dirty="0" sz="1200">
                <a:latin typeface="Times New Roman"/>
                <a:cs typeface="Times New Roman"/>
              </a:rPr>
              <a:t>the problem lies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syntax </a:t>
            </a:r>
            <a:r>
              <a:rPr dirty="0" sz="1200">
                <a:latin typeface="Times New Roman"/>
                <a:cs typeface="Times New Roman"/>
              </a:rPr>
              <a:t>of the </a:t>
            </a:r>
            <a:r>
              <a:rPr dirty="0" sz="1200" spc="-5">
                <a:latin typeface="Times New Roman"/>
                <a:cs typeface="Times New Roman"/>
              </a:rPr>
              <a:t>while </a:t>
            </a:r>
            <a:r>
              <a:rPr dirty="0" sz="1200">
                <a:latin typeface="Times New Roman"/>
                <a:cs typeface="Times New Roman"/>
              </a:rPr>
              <a:t>loop.  This is </a:t>
            </a:r>
            <a:r>
              <a:rPr dirty="0" sz="1200" spc="-5">
                <a:latin typeface="Times New Roman"/>
                <a:cs typeface="Times New Roman"/>
              </a:rPr>
              <a:t>so </a:t>
            </a:r>
            <a:r>
              <a:rPr dirty="0" sz="1200">
                <a:latin typeface="Times New Roman"/>
                <a:cs typeface="Times New Roman"/>
              </a:rPr>
              <a:t>obvious that almost everyone forgot to ponder upon </a:t>
            </a:r>
            <a:r>
              <a:rPr dirty="0" sz="1200" spc="-5">
                <a:latin typeface="Times New Roman"/>
                <a:cs typeface="Times New Roman"/>
              </a:rPr>
              <a:t>when </a:t>
            </a:r>
            <a:r>
              <a:rPr dirty="0" sz="1200">
                <a:latin typeface="Times New Roman"/>
                <a:cs typeface="Times New Roman"/>
              </a:rPr>
              <a:t>placed on the  bulletin board of a university. The loop is “while” but the </a:t>
            </a:r>
            <a:r>
              <a:rPr dirty="0" sz="1200" spc="-5">
                <a:latin typeface="Times New Roman"/>
                <a:cs typeface="Times New Roman"/>
              </a:rPr>
              <a:t>syntax </a:t>
            </a:r>
            <a:r>
              <a:rPr dirty="0" sz="1200">
                <a:latin typeface="Times New Roman"/>
                <a:cs typeface="Times New Roman"/>
              </a:rPr>
              <a:t>used is a “for”</a:t>
            </a:r>
            <a:r>
              <a:rPr dirty="0" sz="1200" spc="-125">
                <a:latin typeface="Times New Roman"/>
                <a:cs typeface="Times New Roman"/>
              </a:rPr>
              <a:t> </a:t>
            </a:r>
            <a:r>
              <a:rPr dirty="0" sz="1200">
                <a:latin typeface="Times New Roman"/>
                <a:cs typeface="Times New Roman"/>
              </a:rPr>
              <a:t>loop.</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In order to reach </a:t>
            </a:r>
            <a:r>
              <a:rPr dirty="0" sz="1200" spc="-5">
                <a:latin typeface="Times New Roman"/>
                <a:cs typeface="Times New Roman"/>
              </a:rPr>
              <a:t>such </a:t>
            </a:r>
            <a:r>
              <a:rPr dirty="0" sz="1200">
                <a:latin typeface="Times New Roman"/>
                <a:cs typeface="Times New Roman"/>
              </a:rPr>
              <a:t>defects, one needs a </a:t>
            </a:r>
            <a:r>
              <a:rPr dirty="0" sz="1200" spc="-5">
                <a:latin typeface="Times New Roman"/>
                <a:cs typeface="Times New Roman"/>
              </a:rPr>
              <a:t>scientific </a:t>
            </a:r>
            <a:r>
              <a:rPr dirty="0" sz="1200">
                <a:latin typeface="Times New Roman"/>
                <a:cs typeface="Times New Roman"/>
              </a:rPr>
              <a:t>approach to check and verify the  code methodically. Based on this discussion, </a:t>
            </a:r>
            <a:r>
              <a:rPr dirty="0" sz="1200" spc="-5">
                <a:latin typeface="Times New Roman"/>
                <a:cs typeface="Times New Roman"/>
              </a:rPr>
              <a:t>we </a:t>
            </a:r>
            <a:r>
              <a:rPr dirty="0" sz="1200">
                <a:latin typeface="Times New Roman"/>
                <a:cs typeface="Times New Roman"/>
              </a:rPr>
              <a:t>are now in a position to introduce a few  classes of bugs to the reader. This is not an exhaustive list </a:t>
            </a:r>
            <a:r>
              <a:rPr dirty="0" sz="1200" spc="-5">
                <a:latin typeface="Times New Roman"/>
                <a:cs typeface="Times New Roman"/>
              </a:rPr>
              <a:t>since </a:t>
            </a:r>
            <a:r>
              <a:rPr dirty="0" sz="1200">
                <a:latin typeface="Times New Roman"/>
                <a:cs typeface="Times New Roman"/>
              </a:rPr>
              <a:t>there could be a number  of other classes of bugs as </a:t>
            </a:r>
            <a:r>
              <a:rPr dirty="0" sz="1200" spc="-5">
                <a:latin typeface="Times New Roman"/>
                <a:cs typeface="Times New Roman"/>
              </a:rPr>
              <a:t>well </a:t>
            </a:r>
            <a:r>
              <a:rPr dirty="0" sz="1200">
                <a:latin typeface="Times New Roman"/>
                <a:cs typeface="Times New Roman"/>
              </a:rPr>
              <a:t>but the following classes </a:t>
            </a:r>
            <a:r>
              <a:rPr dirty="0" sz="1200" spc="-5">
                <a:latin typeface="Times New Roman"/>
                <a:cs typeface="Times New Roman"/>
              </a:rPr>
              <a:t>will </a:t>
            </a:r>
            <a:r>
              <a:rPr dirty="0" sz="1200">
                <a:latin typeface="Times New Roman"/>
                <a:cs typeface="Times New Roman"/>
              </a:rPr>
              <a:t>help the reader know about  </a:t>
            </a:r>
            <a:r>
              <a:rPr dirty="0" sz="1200" spc="-5">
                <a:latin typeface="Times New Roman"/>
                <a:cs typeface="Times New Roman"/>
              </a:rPr>
              <a:t>some well </a:t>
            </a:r>
            <a:r>
              <a:rPr dirty="0" sz="1200">
                <a:latin typeface="Times New Roman"/>
                <a:cs typeface="Times New Roman"/>
              </a:rPr>
              <a:t>known bugs that </a:t>
            </a:r>
            <a:r>
              <a:rPr dirty="0" sz="1200" spc="-5">
                <a:latin typeface="Times New Roman"/>
                <a:cs typeface="Times New Roman"/>
              </a:rPr>
              <a:t>we </a:t>
            </a:r>
            <a:r>
              <a:rPr dirty="0" sz="1200">
                <a:latin typeface="Times New Roman"/>
                <a:cs typeface="Times New Roman"/>
              </a:rPr>
              <a:t>usually find in the</a:t>
            </a:r>
            <a:r>
              <a:rPr dirty="0" sz="1200" spc="-95">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43</a:t>
            </a:r>
            <a:endParaRPr sz="1900">
              <a:latin typeface="Times New Roman"/>
              <a:cs typeface="Times New Roman"/>
            </a:endParaRPr>
          </a:p>
          <a:p>
            <a:pPr algn="just" lvl="1" marL="368935" indent="-356235">
              <a:lnSpc>
                <a:spcPts val="1620"/>
              </a:lnSpc>
              <a:spcBef>
                <a:spcPts val="1530"/>
              </a:spcBef>
              <a:buAutoNum type="arabicPeriod" startAt="6"/>
              <a:tabLst>
                <a:tab pos="369570" algn="l"/>
              </a:tabLst>
            </a:pPr>
            <a:r>
              <a:rPr dirty="0" sz="1400" b="1">
                <a:latin typeface="Times New Roman"/>
                <a:cs typeface="Times New Roman"/>
              </a:rPr>
              <a:t>Bug</a:t>
            </a:r>
            <a:r>
              <a:rPr dirty="0" sz="1400" spc="-85" b="1">
                <a:latin typeface="Times New Roman"/>
                <a:cs typeface="Times New Roman"/>
              </a:rPr>
              <a:t> </a:t>
            </a:r>
            <a:r>
              <a:rPr dirty="0" sz="1400" spc="-5" b="1">
                <a:latin typeface="Times New Roman"/>
                <a:cs typeface="Times New Roman"/>
              </a:rPr>
              <a:t>Classes</a:t>
            </a:r>
            <a:endParaRPr sz="1400">
              <a:latin typeface="Times New Roman"/>
              <a:cs typeface="Times New Roman"/>
            </a:endParaRPr>
          </a:p>
          <a:p>
            <a:pPr algn="just" marL="12700">
              <a:lnSpc>
                <a:spcPts val="2075"/>
              </a:lnSpc>
            </a:pPr>
            <a:r>
              <a:rPr dirty="0" sz="1800" spc="-5">
                <a:latin typeface="Times New Roman"/>
                <a:cs typeface="Times New Roman"/>
              </a:rPr>
              <a:t>Memory </a:t>
            </a:r>
            <a:r>
              <a:rPr dirty="0" sz="1800">
                <a:latin typeface="Times New Roman"/>
                <a:cs typeface="Times New Roman"/>
              </a:rPr>
              <a:t>and resource</a:t>
            </a:r>
            <a:r>
              <a:rPr dirty="0" sz="1800" spc="-95">
                <a:latin typeface="Times New Roman"/>
                <a:cs typeface="Times New Roman"/>
              </a:rPr>
              <a:t> </a:t>
            </a:r>
            <a:r>
              <a:rPr dirty="0" sz="1800">
                <a:latin typeface="Times New Roman"/>
                <a:cs typeface="Times New Roman"/>
              </a:rPr>
              <a:t>leak</a:t>
            </a:r>
            <a:endParaRPr sz="1800">
              <a:latin typeface="Times New Roman"/>
              <a:cs typeface="Times New Roman"/>
            </a:endParaRPr>
          </a:p>
          <a:p>
            <a:pPr algn="just" marL="12700" marR="5080">
              <a:lnSpc>
                <a:spcPts val="1380"/>
              </a:lnSpc>
              <a:spcBef>
                <a:spcPts val="70"/>
              </a:spcBef>
            </a:pPr>
            <a:r>
              <a:rPr dirty="0" sz="1200">
                <a:latin typeface="Times New Roman"/>
                <a:cs typeface="Times New Roman"/>
              </a:rPr>
              <a:t>A memory leak bug is one in </a:t>
            </a:r>
            <a:r>
              <a:rPr dirty="0" sz="1200" spc="-5">
                <a:latin typeface="Times New Roman"/>
                <a:cs typeface="Times New Roman"/>
              </a:rPr>
              <a:t>which </a:t>
            </a:r>
            <a:r>
              <a:rPr dirty="0" sz="1200">
                <a:latin typeface="Times New Roman"/>
                <a:cs typeface="Times New Roman"/>
              </a:rPr>
              <a:t>memory is </a:t>
            </a:r>
            <a:r>
              <a:rPr dirty="0" sz="1200" spc="-5">
                <a:latin typeface="Times New Roman"/>
                <a:cs typeface="Times New Roman"/>
              </a:rPr>
              <a:t>somehow </a:t>
            </a:r>
            <a:r>
              <a:rPr dirty="0" sz="1200">
                <a:latin typeface="Times New Roman"/>
                <a:cs typeface="Times New Roman"/>
              </a:rPr>
              <a:t>allocated from either the  operating </a:t>
            </a:r>
            <a:r>
              <a:rPr dirty="0" sz="1200" spc="-5">
                <a:latin typeface="Times New Roman"/>
                <a:cs typeface="Times New Roman"/>
              </a:rPr>
              <a:t>system </a:t>
            </a:r>
            <a:r>
              <a:rPr dirty="0" sz="1200">
                <a:latin typeface="Times New Roman"/>
                <a:cs typeface="Times New Roman"/>
              </a:rPr>
              <a:t>or an internal memory </a:t>
            </a:r>
            <a:r>
              <a:rPr dirty="0" sz="1200" spc="-5">
                <a:latin typeface="Times New Roman"/>
                <a:cs typeface="Times New Roman"/>
              </a:rPr>
              <a:t>"pool", </a:t>
            </a:r>
            <a:r>
              <a:rPr dirty="0" sz="1200">
                <a:latin typeface="Times New Roman"/>
                <a:cs typeface="Times New Roman"/>
              </a:rPr>
              <a:t>but never deallocated </a:t>
            </a:r>
            <a:r>
              <a:rPr dirty="0" sz="1200" spc="-5">
                <a:latin typeface="Times New Roman"/>
                <a:cs typeface="Times New Roman"/>
              </a:rPr>
              <a:t>when </a:t>
            </a:r>
            <a:r>
              <a:rPr dirty="0" sz="1200">
                <a:latin typeface="Times New Roman"/>
                <a:cs typeface="Times New Roman"/>
              </a:rPr>
              <a:t>the memory  is finished being</a:t>
            </a:r>
            <a:r>
              <a:rPr dirty="0" sz="1200" spc="-105">
                <a:latin typeface="Times New Roman"/>
                <a:cs typeface="Times New Roman"/>
              </a:rPr>
              <a:t> </a:t>
            </a:r>
            <a:r>
              <a:rPr dirty="0" sz="1200">
                <a:latin typeface="Times New Roman"/>
                <a:cs typeface="Times New Roman"/>
              </a:rPr>
              <a:t>used.</a:t>
            </a:r>
            <a:endParaRPr sz="1200">
              <a:latin typeface="Times New Roman"/>
              <a:cs typeface="Times New Roman"/>
            </a:endParaRPr>
          </a:p>
          <a:p>
            <a:pPr marL="241300">
              <a:lnSpc>
                <a:spcPts val="1795"/>
              </a:lnSpc>
            </a:pPr>
            <a:r>
              <a:rPr dirty="0" sz="1600" spc="-10">
                <a:latin typeface="Times New Roman"/>
                <a:cs typeface="Times New Roman"/>
              </a:rPr>
              <a:t>Symptoms</a:t>
            </a:r>
            <a:endParaRPr sz="1600">
              <a:latin typeface="Times New Roman"/>
              <a:cs typeface="Times New Roman"/>
            </a:endParaRPr>
          </a:p>
          <a:p>
            <a:pPr lvl="2" marL="469900" indent="-228600">
              <a:lnSpc>
                <a:spcPct val="100000"/>
              </a:lnSpc>
              <a:spcBef>
                <a:spcPts val="40"/>
              </a:spcBef>
              <a:buFont typeface="Symbol"/>
              <a:buChar char=""/>
              <a:tabLst>
                <a:tab pos="469265" algn="l"/>
                <a:tab pos="469900" algn="l"/>
              </a:tabLst>
            </a:pPr>
            <a:r>
              <a:rPr dirty="0" sz="1200" spc="-5">
                <a:latin typeface="Times New Roman"/>
                <a:cs typeface="Times New Roman"/>
              </a:rPr>
              <a:t>System</a:t>
            </a:r>
            <a:r>
              <a:rPr dirty="0" sz="1200" spc="-95">
                <a:latin typeface="Times New Roman"/>
                <a:cs typeface="Times New Roman"/>
              </a:rPr>
              <a:t> </a:t>
            </a:r>
            <a:r>
              <a:rPr dirty="0" sz="1200" spc="-5">
                <a:latin typeface="Times New Roman"/>
                <a:cs typeface="Times New Roman"/>
              </a:rPr>
              <a:t>slowdowns</a:t>
            </a:r>
            <a:endParaRPr sz="1200">
              <a:latin typeface="Times New Roman"/>
              <a:cs typeface="Times New Roman"/>
            </a:endParaRPr>
          </a:p>
          <a:p>
            <a:pPr lvl="2" marL="469900" indent="-228600">
              <a:lnSpc>
                <a:spcPts val="1390"/>
              </a:lnSpc>
              <a:spcBef>
                <a:spcPts val="35"/>
              </a:spcBef>
              <a:buFont typeface="Symbol"/>
              <a:buChar char=""/>
              <a:tabLst>
                <a:tab pos="469265" algn="l"/>
                <a:tab pos="469900" algn="l"/>
              </a:tabLst>
            </a:pPr>
            <a:r>
              <a:rPr dirty="0" sz="1200">
                <a:latin typeface="Times New Roman"/>
                <a:cs typeface="Times New Roman"/>
              </a:rPr>
              <a:t>Crashes that occur </a:t>
            </a:r>
            <a:r>
              <a:rPr dirty="0" sz="1200" spc="-5">
                <a:latin typeface="Times New Roman"/>
                <a:cs typeface="Times New Roman"/>
              </a:rPr>
              <a:t>"randomly" </a:t>
            </a:r>
            <a:r>
              <a:rPr dirty="0" sz="1200">
                <a:latin typeface="Times New Roman"/>
                <a:cs typeface="Times New Roman"/>
              </a:rPr>
              <a:t>over a long period of</a:t>
            </a:r>
            <a:r>
              <a:rPr dirty="0" sz="1200" spc="-105">
                <a:latin typeface="Times New Roman"/>
                <a:cs typeface="Times New Roman"/>
              </a:rPr>
              <a:t> </a:t>
            </a:r>
            <a:r>
              <a:rPr dirty="0" sz="1200">
                <a:latin typeface="Times New Roman"/>
                <a:cs typeface="Times New Roman"/>
              </a:rPr>
              <a:t>time</a:t>
            </a:r>
            <a:endParaRPr sz="1200">
              <a:latin typeface="Times New Roman"/>
              <a:cs typeface="Times New Roman"/>
            </a:endParaRPr>
          </a:p>
          <a:p>
            <a:pPr marL="241300">
              <a:lnSpc>
                <a:spcPts val="1839"/>
              </a:lnSpc>
            </a:pPr>
            <a:r>
              <a:rPr dirty="0" sz="1600" spc="-5">
                <a:latin typeface="Times New Roman"/>
                <a:cs typeface="Times New Roman"/>
              </a:rPr>
              <a:t>Example</a:t>
            </a:r>
            <a:r>
              <a:rPr dirty="0" sz="1600" spc="-85">
                <a:latin typeface="Times New Roman"/>
                <a:cs typeface="Times New Roman"/>
              </a:rPr>
              <a:t> </a:t>
            </a:r>
            <a:r>
              <a:rPr dirty="0" sz="1600" spc="-5">
                <a:latin typeface="Times New Roman"/>
                <a:cs typeface="Times New Roman"/>
              </a:rPr>
              <a:t>1</a:t>
            </a:r>
            <a:endParaRPr sz="1600">
              <a:latin typeface="Times New Roman"/>
              <a:cs typeface="Times New Roman"/>
            </a:endParaRPr>
          </a:p>
          <a:p>
            <a:pPr algn="just" marL="12700" marR="6350">
              <a:lnSpc>
                <a:spcPts val="1380"/>
              </a:lnSpc>
              <a:spcBef>
                <a:spcPts val="65"/>
              </a:spcBef>
            </a:pPr>
            <a:r>
              <a:rPr dirty="0" sz="1200">
                <a:latin typeface="Times New Roman"/>
                <a:cs typeface="Times New Roman"/>
              </a:rPr>
              <a:t>Let’s take a look at a </a:t>
            </a:r>
            <a:r>
              <a:rPr dirty="0" sz="1200" spc="-5">
                <a:latin typeface="Times New Roman"/>
                <a:cs typeface="Times New Roman"/>
              </a:rPr>
              <a:t>simple </a:t>
            </a:r>
            <a:r>
              <a:rPr dirty="0" sz="1200">
                <a:latin typeface="Times New Roman"/>
                <a:cs typeface="Times New Roman"/>
              </a:rPr>
              <a:t>memory leak error that can occur trivially in a C program.  This type of code is found in hundreds of programs across the programming </a:t>
            </a:r>
            <a:r>
              <a:rPr dirty="0" sz="1200" spc="-5">
                <a:latin typeface="Times New Roman"/>
                <a:cs typeface="Times New Roman"/>
              </a:rPr>
              <a:t>spectrum. </a:t>
            </a:r>
            <a:r>
              <a:rPr dirty="0" sz="1200" spc="-15">
                <a:latin typeface="Times New Roman"/>
                <a:cs typeface="Times New Roman"/>
              </a:rPr>
              <a:t>It  </a:t>
            </a:r>
            <a:r>
              <a:rPr dirty="0" sz="1200">
                <a:latin typeface="Times New Roman"/>
                <a:cs typeface="Times New Roman"/>
              </a:rPr>
              <a:t>illustrates the </a:t>
            </a:r>
            <a:r>
              <a:rPr dirty="0" sz="1200" spc="-5">
                <a:latin typeface="Times New Roman"/>
                <a:cs typeface="Times New Roman"/>
              </a:rPr>
              <a:t>simplest </a:t>
            </a:r>
            <a:r>
              <a:rPr dirty="0" sz="1200">
                <a:latin typeface="Times New Roman"/>
                <a:cs typeface="Times New Roman"/>
              </a:rPr>
              <a:t>possible case of a memory leak, </a:t>
            </a:r>
            <a:r>
              <a:rPr dirty="0" sz="1200" spc="-5">
                <a:latin typeface="Times New Roman"/>
                <a:cs typeface="Times New Roman"/>
              </a:rPr>
              <a:t>which </a:t>
            </a:r>
            <a:r>
              <a:rPr dirty="0" sz="1200">
                <a:latin typeface="Times New Roman"/>
                <a:cs typeface="Times New Roman"/>
              </a:rPr>
              <a:t>is </a:t>
            </a:r>
            <a:r>
              <a:rPr dirty="0" sz="1200" spc="-5">
                <a:latin typeface="Times New Roman"/>
                <a:cs typeface="Times New Roman"/>
              </a:rPr>
              <a:t>when </a:t>
            </a:r>
            <a:r>
              <a:rPr dirty="0" sz="1200">
                <a:latin typeface="Times New Roman"/>
                <a:cs typeface="Times New Roman"/>
              </a:rPr>
              <a:t>memory is  allocated and not deallocated in all cases. This particular form of the bug is the most  frustrating because the memory is usually deallocated, but not</a:t>
            </a:r>
            <a:r>
              <a:rPr dirty="0" sz="1200" spc="-114">
                <a:latin typeface="Times New Roman"/>
                <a:cs typeface="Times New Roman"/>
              </a:rPr>
              <a:t> </a:t>
            </a:r>
            <a:r>
              <a:rPr dirty="0" sz="1200">
                <a:latin typeface="Times New Roman"/>
                <a:cs typeface="Times New Roman"/>
              </a:rPr>
              <a:t>always</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827405"/>
          </a:xfrm>
          <a:prstGeom prst="rect">
            <a:avLst/>
          </a:prstGeom>
        </p:spPr>
        <p:txBody>
          <a:bodyPr wrap="square" lIns="0" tIns="0" rIns="0" bIns="0" rtlCol="0" vert="horz">
            <a:spAutoFit/>
          </a:bodyPr>
          <a:lstStyle/>
          <a:p>
            <a:pPr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spcBef>
                <a:spcPts val="875"/>
              </a:spcBef>
            </a:pPr>
            <a:r>
              <a:rPr dirty="0" sz="1200">
                <a:latin typeface="Times New Roman"/>
                <a:cs typeface="Times New Roman"/>
              </a:rPr>
              <a:t>The following diagram depicts this central role of the </a:t>
            </a:r>
            <a:r>
              <a:rPr dirty="0" sz="1200" spc="-5">
                <a:latin typeface="Times New Roman"/>
                <a:cs typeface="Times New Roman"/>
              </a:rPr>
              <a:t>software </a:t>
            </a:r>
            <a:r>
              <a:rPr dirty="0" sz="1200">
                <a:latin typeface="Times New Roman"/>
                <a:cs typeface="Times New Roman"/>
              </a:rPr>
              <a:t>requirement document in  the entire development</a:t>
            </a:r>
            <a:r>
              <a:rPr dirty="0" sz="1200" spc="-110">
                <a:latin typeface="Times New Roman"/>
                <a:cs typeface="Times New Roman"/>
              </a:rPr>
              <a:t> </a:t>
            </a:r>
            <a:r>
              <a:rPr dirty="0" sz="1200">
                <a:latin typeface="Times New Roman"/>
                <a:cs typeface="Times New Roman"/>
              </a:rPr>
              <a:t>process.</a:t>
            </a:r>
            <a:endParaRPr sz="1200">
              <a:latin typeface="Times New Roman"/>
              <a:cs typeface="Times New Roman"/>
            </a:endParaRPr>
          </a:p>
        </p:txBody>
      </p:sp>
      <p:sp>
        <p:nvSpPr>
          <p:cNvPr id="4" name="object 4"/>
          <p:cNvSpPr/>
          <p:nvPr/>
        </p:nvSpPr>
        <p:spPr>
          <a:xfrm>
            <a:off x="1943100" y="1440180"/>
            <a:ext cx="3886200" cy="2374392"/>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19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1"/>
            <a:ext cx="5511165" cy="8185784"/>
          </a:xfrm>
          <a:prstGeom prst="rect">
            <a:avLst/>
          </a:prstGeom>
        </p:spPr>
        <p:txBody>
          <a:bodyPr wrap="square" lIns="0" tIns="0" rIns="0" bIns="0" rtlCol="0" vert="horz">
            <a:spAutoFit/>
          </a:bodyPr>
          <a:lstStyle/>
          <a:p>
            <a:pPr marL="12700" marR="2703195">
              <a:lnSpc>
                <a:spcPts val="1380"/>
              </a:lnSpc>
            </a:pPr>
            <a:r>
              <a:rPr dirty="0" sz="1200">
                <a:latin typeface="Times New Roman"/>
                <a:cs typeface="Times New Roman"/>
              </a:rPr>
              <a:t>char *buffer = new</a:t>
            </a:r>
            <a:r>
              <a:rPr dirty="0" sz="1200" spc="-105">
                <a:latin typeface="Times New Roman"/>
                <a:cs typeface="Times New Roman"/>
              </a:rPr>
              <a:t> </a:t>
            </a:r>
            <a:r>
              <a:rPr dirty="0" sz="1200">
                <a:latin typeface="Times New Roman"/>
                <a:cs typeface="Times New Roman"/>
              </a:rPr>
              <a:t>char[kMaxBufferSize+1];  memset(buffer,0,kMaxBufferSize+1);</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 </a:t>
            </a:r>
            <a:r>
              <a:rPr dirty="0" sz="1200" spc="-5">
                <a:latin typeface="Times New Roman"/>
                <a:cs typeface="Times New Roman"/>
              </a:rPr>
              <a:t>Do some stuff </a:t>
            </a:r>
            <a:r>
              <a:rPr dirty="0" sz="1200">
                <a:latin typeface="Times New Roman"/>
                <a:cs typeface="Times New Roman"/>
              </a:rPr>
              <a:t>to fill and </a:t>
            </a:r>
            <a:r>
              <a:rPr dirty="0" sz="1200" spc="-5">
                <a:latin typeface="Times New Roman"/>
                <a:cs typeface="Times New Roman"/>
              </a:rPr>
              <a:t>work with </a:t>
            </a:r>
            <a:r>
              <a:rPr dirty="0" sz="1200">
                <a:latin typeface="Times New Roman"/>
                <a:cs typeface="Times New Roman"/>
              </a:rPr>
              <a:t>the character</a:t>
            </a:r>
            <a:r>
              <a:rPr dirty="0" sz="1200" spc="-70">
                <a:latin typeface="Times New Roman"/>
                <a:cs typeface="Times New Roman"/>
              </a:rPr>
              <a:t> </a:t>
            </a:r>
            <a:r>
              <a:rPr dirty="0" sz="1200">
                <a:latin typeface="Times New Roman"/>
                <a:cs typeface="Times New Roman"/>
              </a:rPr>
              <a:t>buffer</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ts val="1410"/>
              </a:lnSpc>
            </a:pPr>
            <a:r>
              <a:rPr dirty="0" sz="1200">
                <a:latin typeface="Times New Roman"/>
                <a:cs typeface="Times New Roman"/>
              </a:rPr>
              <a:t>if (IsError(nCondition)) // </a:t>
            </a:r>
            <a:r>
              <a:rPr dirty="0" sz="1200" spc="-5">
                <a:latin typeface="Times New Roman"/>
                <a:cs typeface="Times New Roman"/>
              </a:rPr>
              <a:t>Did we </a:t>
            </a:r>
            <a:r>
              <a:rPr dirty="0" sz="1200">
                <a:latin typeface="Times New Roman"/>
                <a:cs typeface="Times New Roman"/>
              </a:rPr>
              <a:t>get an error in the processing</a:t>
            </a:r>
            <a:r>
              <a:rPr dirty="0" sz="1200" spc="-105">
                <a:latin typeface="Times New Roman"/>
                <a:cs typeface="Times New Roman"/>
              </a:rPr>
              <a:t> </a:t>
            </a:r>
            <a:r>
              <a:rPr dirty="0" sz="1200">
                <a:latin typeface="Times New Roman"/>
                <a:cs typeface="Times New Roman"/>
              </a:rPr>
              <a:t>piece?</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127000">
              <a:lnSpc>
                <a:spcPts val="1380"/>
              </a:lnSpc>
            </a:pPr>
            <a:r>
              <a:rPr dirty="0" sz="1200" spc="-5">
                <a:latin typeface="Times New Roman"/>
                <a:cs typeface="Times New Roman"/>
              </a:rPr>
              <a:t>Message(("An </a:t>
            </a:r>
            <a:r>
              <a:rPr dirty="0" sz="1200">
                <a:latin typeface="Times New Roman"/>
                <a:cs typeface="Times New Roman"/>
              </a:rPr>
              <a:t>error</a:t>
            </a:r>
            <a:r>
              <a:rPr dirty="0" sz="1200" spc="-95">
                <a:latin typeface="Times New Roman"/>
                <a:cs typeface="Times New Roman"/>
              </a:rPr>
              <a:t> </a:t>
            </a:r>
            <a:r>
              <a:rPr dirty="0" sz="1200">
                <a:latin typeface="Times New Roman"/>
                <a:cs typeface="Times New Roman"/>
              </a:rPr>
              <a:t>occured.</a:t>
            </a:r>
            <a:endParaRPr sz="1200">
              <a:latin typeface="Times New Roman"/>
              <a:cs typeface="Times New Roman"/>
            </a:endParaRPr>
          </a:p>
          <a:p>
            <a:pPr marL="127000" marR="3341370" indent="609600">
              <a:lnSpc>
                <a:spcPts val="1380"/>
              </a:lnSpc>
              <a:spcBef>
                <a:spcPts val="65"/>
              </a:spcBef>
            </a:pPr>
            <a:r>
              <a:rPr dirty="0" sz="1200" spc="-5">
                <a:latin typeface="Times New Roman"/>
                <a:cs typeface="Times New Roman"/>
              </a:rPr>
              <a:t>Skipping </a:t>
            </a:r>
            <a:r>
              <a:rPr dirty="0" sz="1200">
                <a:latin typeface="Times New Roman"/>
                <a:cs typeface="Times New Roman"/>
              </a:rPr>
              <a:t>final</a:t>
            </a:r>
            <a:r>
              <a:rPr dirty="0" sz="1200" spc="-80">
                <a:latin typeface="Times New Roman"/>
                <a:cs typeface="Times New Roman"/>
              </a:rPr>
              <a:t> </a:t>
            </a:r>
            <a:r>
              <a:rPr dirty="0" sz="1200" spc="-5">
                <a:latin typeface="Times New Roman"/>
                <a:cs typeface="Times New Roman"/>
              </a:rPr>
              <a:t>stage"));  </a:t>
            </a:r>
            <a:r>
              <a:rPr dirty="0" sz="1200">
                <a:latin typeface="Times New Roman"/>
                <a:cs typeface="Times New Roman"/>
              </a:rPr>
              <a:t>return</a:t>
            </a:r>
            <a:r>
              <a:rPr dirty="0" sz="1200" spc="-100">
                <a:latin typeface="Times New Roman"/>
                <a:cs typeface="Times New Roman"/>
              </a:rPr>
              <a:t> </a:t>
            </a:r>
            <a:r>
              <a:rPr dirty="0" sz="1200" spc="-5">
                <a:latin typeface="Times New Roman"/>
                <a:cs typeface="Times New Roman"/>
              </a:rPr>
              <a:t>FailureCode;</a:t>
            </a:r>
            <a:endParaRPr sz="1200">
              <a:latin typeface="Times New Roman"/>
              <a:cs typeface="Times New Roman"/>
            </a:endParaRPr>
          </a:p>
          <a:p>
            <a:pPr algn="just" marL="127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a:latin typeface="Times New Roman"/>
                <a:cs typeface="Times New Roman"/>
              </a:rPr>
              <a:t>// </a:t>
            </a:r>
            <a:r>
              <a:rPr dirty="0" sz="1200" spc="-5">
                <a:latin typeface="Times New Roman"/>
                <a:cs typeface="Times New Roman"/>
              </a:rPr>
              <a:t>Final stage </a:t>
            </a:r>
            <a:r>
              <a:rPr dirty="0" sz="1200">
                <a:latin typeface="Times New Roman"/>
                <a:cs typeface="Times New Roman"/>
              </a:rPr>
              <a:t>of</a:t>
            </a:r>
            <a:r>
              <a:rPr dirty="0" sz="1200" spc="-80">
                <a:latin typeface="Times New Roman"/>
                <a:cs typeface="Times New Roman"/>
              </a:rPr>
              <a:t> </a:t>
            </a:r>
            <a:r>
              <a:rPr dirty="0" sz="1200">
                <a:latin typeface="Times New Roman"/>
                <a:cs typeface="Times New Roman"/>
              </a:rPr>
              <a:t>code</a:t>
            </a:r>
            <a:endParaRPr sz="1200">
              <a:latin typeface="Times New Roman"/>
              <a:cs typeface="Times New Roman"/>
            </a:endParaRPr>
          </a:p>
          <a:p>
            <a:pPr marL="12700" marR="3581400">
              <a:lnSpc>
                <a:spcPct val="191700"/>
              </a:lnSpc>
            </a:pPr>
            <a:r>
              <a:rPr dirty="0" sz="1200">
                <a:latin typeface="Times New Roman"/>
                <a:cs typeface="Times New Roman"/>
              </a:rPr>
              <a:t>// </a:t>
            </a:r>
            <a:r>
              <a:rPr dirty="0" sz="1200" spc="-5">
                <a:latin typeface="Times New Roman"/>
                <a:cs typeface="Times New Roman"/>
              </a:rPr>
              <a:t>Free </a:t>
            </a:r>
            <a:r>
              <a:rPr dirty="0" sz="1200">
                <a:latin typeface="Times New Roman"/>
                <a:cs typeface="Times New Roman"/>
              </a:rPr>
              <a:t>up all allocated</a:t>
            </a:r>
            <a:r>
              <a:rPr dirty="0" sz="1200" spc="-100">
                <a:latin typeface="Times New Roman"/>
                <a:cs typeface="Times New Roman"/>
              </a:rPr>
              <a:t> </a:t>
            </a:r>
            <a:r>
              <a:rPr dirty="0" sz="1200">
                <a:latin typeface="Times New Roman"/>
                <a:cs typeface="Times New Roman"/>
              </a:rPr>
              <a:t>memory  delete</a:t>
            </a:r>
            <a:r>
              <a:rPr dirty="0" sz="1200" spc="-100">
                <a:latin typeface="Times New Roman"/>
                <a:cs typeface="Times New Roman"/>
              </a:rPr>
              <a:t> </a:t>
            </a:r>
            <a:r>
              <a:rPr dirty="0" sz="1200">
                <a:latin typeface="Times New Roman"/>
                <a:cs typeface="Times New Roman"/>
              </a:rPr>
              <a:t>buffer;</a:t>
            </a:r>
            <a:endParaRPr sz="1200">
              <a:latin typeface="Times New Roman"/>
              <a:cs typeface="Times New Roman"/>
            </a:endParaRPr>
          </a:p>
          <a:p>
            <a:pPr algn="just" marL="12700">
              <a:lnSpc>
                <a:spcPts val="1380"/>
              </a:lnSpc>
            </a:pPr>
            <a:r>
              <a:rPr dirty="0" sz="1200">
                <a:latin typeface="Times New Roman"/>
                <a:cs typeface="Times New Roman"/>
              </a:rPr>
              <a:t>return</a:t>
            </a:r>
            <a:r>
              <a:rPr dirty="0" sz="1200" spc="-100">
                <a:latin typeface="Times New Roman"/>
                <a:cs typeface="Times New Roman"/>
              </a:rPr>
              <a:t> </a:t>
            </a:r>
            <a:r>
              <a:rPr dirty="0" sz="1200">
                <a:latin typeface="Times New Roman"/>
                <a:cs typeface="Times New Roman"/>
              </a:rPr>
              <a:t>okCode;</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spc="-5">
                <a:latin typeface="Times New Roman"/>
                <a:cs typeface="Times New Roman"/>
              </a:rPr>
              <a:t>Note </a:t>
            </a:r>
            <a:r>
              <a:rPr dirty="0" sz="1200">
                <a:latin typeface="Times New Roman"/>
                <a:cs typeface="Times New Roman"/>
              </a:rPr>
              <a:t>that in many cases, this code </a:t>
            </a:r>
            <a:r>
              <a:rPr dirty="0" sz="1200" spc="-5">
                <a:latin typeface="Times New Roman"/>
                <a:cs typeface="Times New Roman"/>
              </a:rPr>
              <a:t>works </a:t>
            </a:r>
            <a:r>
              <a:rPr dirty="0" sz="1200">
                <a:latin typeface="Times New Roman"/>
                <a:cs typeface="Times New Roman"/>
              </a:rPr>
              <a:t>perfectly. If no error occurs in the processing  </a:t>
            </a:r>
            <a:r>
              <a:rPr dirty="0" sz="1200" spc="-5">
                <a:latin typeface="Times New Roman"/>
                <a:cs typeface="Times New Roman"/>
              </a:rPr>
              <a:t>stage </a:t>
            </a:r>
            <a:r>
              <a:rPr dirty="0" sz="1200">
                <a:latin typeface="Times New Roman"/>
                <a:cs typeface="Times New Roman"/>
              </a:rPr>
              <a:t>(which is the norm) the </a:t>
            </a:r>
            <a:r>
              <a:rPr dirty="0" sz="1200" spc="5">
                <a:latin typeface="Times New Roman"/>
                <a:cs typeface="Times New Roman"/>
              </a:rPr>
              <a:t>memory </a:t>
            </a:r>
            <a:r>
              <a:rPr dirty="0" sz="1200">
                <a:latin typeface="Times New Roman"/>
                <a:cs typeface="Times New Roman"/>
              </a:rPr>
              <a:t>is freed up properly. If, however, the processing  </a:t>
            </a:r>
            <a:r>
              <a:rPr dirty="0" sz="1200" spc="-5">
                <a:latin typeface="Times New Roman"/>
                <a:cs typeface="Times New Roman"/>
              </a:rPr>
              <a:t>stage </a:t>
            </a:r>
            <a:r>
              <a:rPr dirty="0" sz="1200">
                <a:latin typeface="Times New Roman"/>
                <a:cs typeface="Times New Roman"/>
              </a:rPr>
              <a:t>encounters an error, the memory is not freed up and a </a:t>
            </a:r>
            <a:r>
              <a:rPr dirty="0" sz="1200" spc="-10">
                <a:latin typeface="Times New Roman"/>
                <a:cs typeface="Times New Roman"/>
              </a:rPr>
              <a:t>leak</a:t>
            </a:r>
            <a:r>
              <a:rPr dirty="0" sz="1200" spc="-110">
                <a:latin typeface="Times New Roman"/>
                <a:cs typeface="Times New Roman"/>
              </a:rPr>
              <a:t> </a:t>
            </a:r>
            <a:r>
              <a:rPr dirty="0" sz="1200">
                <a:latin typeface="Times New Roman"/>
                <a:cs typeface="Times New Roman"/>
              </a:rPr>
              <a:t>occurs.</a:t>
            </a:r>
            <a:endParaRPr sz="1200">
              <a:latin typeface="Times New Roman"/>
              <a:cs typeface="Times New Roman"/>
            </a:endParaRPr>
          </a:p>
          <a:p>
            <a:pPr>
              <a:lnSpc>
                <a:spcPct val="100000"/>
              </a:lnSpc>
              <a:spcBef>
                <a:spcPts val="40"/>
              </a:spcBef>
            </a:pPr>
            <a:endParaRPr sz="1450">
              <a:latin typeface="Times New Roman"/>
              <a:cs typeface="Times New Roman"/>
            </a:endParaRPr>
          </a:p>
          <a:p>
            <a:pPr marL="241300">
              <a:lnSpc>
                <a:spcPts val="1889"/>
              </a:lnSpc>
              <a:spcBef>
                <a:spcPts val="5"/>
              </a:spcBef>
            </a:pPr>
            <a:r>
              <a:rPr dirty="0" sz="1600" spc="-5">
                <a:latin typeface="Times New Roman"/>
                <a:cs typeface="Times New Roman"/>
              </a:rPr>
              <a:t>Example</a:t>
            </a:r>
            <a:r>
              <a:rPr dirty="0" sz="1600" spc="-85">
                <a:latin typeface="Times New Roman"/>
                <a:cs typeface="Times New Roman"/>
              </a:rPr>
              <a:t> </a:t>
            </a:r>
            <a:r>
              <a:rPr dirty="0" sz="1600" spc="-5">
                <a:latin typeface="Times New Roman"/>
                <a:cs typeface="Times New Roman"/>
              </a:rPr>
              <a:t>2</a:t>
            </a:r>
            <a:endParaRPr sz="1600">
              <a:latin typeface="Times New Roman"/>
              <a:cs typeface="Times New Roman"/>
            </a:endParaRPr>
          </a:p>
          <a:p>
            <a:pPr marL="12700" marR="5080">
              <a:lnSpc>
                <a:spcPts val="1380"/>
              </a:lnSpc>
              <a:spcBef>
                <a:spcPts val="65"/>
              </a:spcBef>
            </a:pPr>
            <a:r>
              <a:rPr dirty="0" sz="1200">
                <a:latin typeface="Times New Roman"/>
                <a:cs typeface="Times New Roman"/>
              </a:rPr>
              <a:t>The following code </a:t>
            </a:r>
            <a:r>
              <a:rPr dirty="0" sz="1200" spc="-5">
                <a:latin typeface="Times New Roman"/>
                <a:cs typeface="Times New Roman"/>
              </a:rPr>
              <a:t>snippet </a:t>
            </a:r>
            <a:r>
              <a:rPr dirty="0" sz="1200">
                <a:latin typeface="Times New Roman"/>
                <a:cs typeface="Times New Roman"/>
              </a:rPr>
              <a:t>from </a:t>
            </a:r>
            <a:r>
              <a:rPr dirty="0" sz="1200" spc="-5">
                <a:latin typeface="Times New Roman"/>
                <a:cs typeface="Times New Roman"/>
              </a:rPr>
              <a:t>some </a:t>
            </a:r>
            <a:r>
              <a:rPr dirty="0" sz="1200">
                <a:latin typeface="Times New Roman"/>
                <a:cs typeface="Times New Roman"/>
              </a:rPr>
              <a:t>old C++ code contains a </a:t>
            </a:r>
            <a:r>
              <a:rPr dirty="0" sz="1200" spc="-5">
                <a:latin typeface="Times New Roman"/>
                <a:cs typeface="Times New Roman"/>
              </a:rPr>
              <a:t>slightly </a:t>
            </a:r>
            <a:r>
              <a:rPr dirty="0" sz="1200">
                <a:latin typeface="Times New Roman"/>
                <a:cs typeface="Times New Roman"/>
              </a:rPr>
              <a:t>more insidious  bug. It illustrates the point</a:t>
            </a:r>
            <a:r>
              <a:rPr dirty="0" sz="1200" spc="-110">
                <a:latin typeface="Times New Roman"/>
                <a:cs typeface="Times New Roman"/>
              </a:rPr>
              <a:t> </a:t>
            </a:r>
            <a:r>
              <a:rPr dirty="0" sz="1200" spc="-5">
                <a:latin typeface="Times New Roman"/>
                <a:cs typeface="Times New Roman"/>
              </a:rPr>
              <a:t>well.</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Class</a:t>
            </a:r>
            <a:r>
              <a:rPr dirty="0" sz="1200" spc="-100">
                <a:latin typeface="Times New Roman"/>
                <a:cs typeface="Times New Roman"/>
              </a:rPr>
              <a:t> </a:t>
            </a:r>
            <a:r>
              <a:rPr dirty="0" sz="1200" spc="-5">
                <a:latin typeface="Times New Roman"/>
                <a:cs typeface="Times New Roman"/>
              </a:rPr>
              <a:t>Foo</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127000">
              <a:lnSpc>
                <a:spcPts val="1380"/>
              </a:lnSpc>
            </a:pPr>
            <a:r>
              <a:rPr dirty="0" sz="1200">
                <a:latin typeface="Times New Roman"/>
                <a:cs typeface="Times New Roman"/>
              </a:rPr>
              <a:t>private:</a:t>
            </a:r>
            <a:endParaRPr sz="1200">
              <a:latin typeface="Times New Roman"/>
              <a:cs typeface="Times New Roman"/>
            </a:endParaRPr>
          </a:p>
          <a:p>
            <a:pPr marL="241300" marR="4140200">
              <a:lnSpc>
                <a:spcPts val="1380"/>
              </a:lnSpc>
              <a:spcBef>
                <a:spcPts val="65"/>
              </a:spcBef>
            </a:pPr>
            <a:r>
              <a:rPr dirty="0" sz="1200">
                <a:latin typeface="Times New Roman"/>
                <a:cs typeface="Times New Roman"/>
              </a:rPr>
              <a:t>int</a:t>
            </a:r>
            <a:r>
              <a:rPr dirty="0" sz="1200" spc="-100">
                <a:latin typeface="Times New Roman"/>
                <a:cs typeface="Times New Roman"/>
              </a:rPr>
              <a:t> </a:t>
            </a:r>
            <a:r>
              <a:rPr dirty="0" sz="1200">
                <a:latin typeface="Times New Roman"/>
                <a:cs typeface="Times New Roman"/>
              </a:rPr>
              <a:t>nStringLength;  char</a:t>
            </a:r>
            <a:r>
              <a:rPr dirty="0" sz="1200" spc="-105">
                <a:latin typeface="Times New Roman"/>
                <a:cs typeface="Times New Roman"/>
              </a:rPr>
              <a:t> </a:t>
            </a:r>
            <a:r>
              <a:rPr dirty="0" sz="1200">
                <a:latin typeface="Times New Roman"/>
                <a:cs typeface="Times New Roman"/>
              </a:rPr>
              <a:t>*sString;</a:t>
            </a:r>
            <a:endParaRPr sz="1200">
              <a:latin typeface="Times New Roman"/>
              <a:cs typeface="Times New Roman"/>
            </a:endParaRPr>
          </a:p>
          <a:p>
            <a:pPr marL="241300" marR="4923155" indent="-114300">
              <a:lnSpc>
                <a:spcPts val="1380"/>
              </a:lnSpc>
            </a:pPr>
            <a:r>
              <a:rPr dirty="0" sz="1200">
                <a:latin typeface="Times New Roman"/>
                <a:cs typeface="Times New Roman"/>
              </a:rPr>
              <a:t>public:  </a:t>
            </a:r>
            <a:r>
              <a:rPr dirty="0" sz="1200" spc="-5">
                <a:latin typeface="Times New Roman"/>
                <a:cs typeface="Times New Roman"/>
              </a:rPr>
              <a:t>Foo()</a:t>
            </a:r>
            <a:endParaRPr sz="1200">
              <a:latin typeface="Times New Roman"/>
              <a:cs typeface="Times New Roman"/>
            </a:endParaRPr>
          </a:p>
          <a:p>
            <a:pPr marL="241300">
              <a:lnSpc>
                <a:spcPts val="1315"/>
              </a:lnSpc>
            </a:pPr>
            <a:r>
              <a:rPr dirty="0" sz="1200">
                <a:latin typeface="Times New Roman"/>
                <a:cs typeface="Times New Roman"/>
              </a:rPr>
              <a:t>{</a:t>
            </a:r>
            <a:endParaRPr sz="1200">
              <a:latin typeface="Times New Roman"/>
              <a:cs typeface="Times New Roman"/>
            </a:endParaRPr>
          </a:p>
          <a:p>
            <a:pPr marL="355600" marR="3329940">
              <a:lnSpc>
                <a:spcPts val="1380"/>
              </a:lnSpc>
              <a:spcBef>
                <a:spcPts val="65"/>
              </a:spcBef>
            </a:pPr>
            <a:r>
              <a:rPr dirty="0" sz="1200">
                <a:latin typeface="Times New Roman"/>
                <a:cs typeface="Times New Roman"/>
              </a:rPr>
              <a:t>nStringLength = 20;</a:t>
            </a:r>
            <a:r>
              <a:rPr dirty="0" sz="1200" spc="-100">
                <a:latin typeface="Times New Roman"/>
                <a:cs typeface="Times New Roman"/>
              </a:rPr>
              <a:t> </a:t>
            </a:r>
            <a:r>
              <a:rPr dirty="0" sz="1200">
                <a:latin typeface="Times New Roman"/>
                <a:cs typeface="Times New Roman"/>
              </a:rPr>
              <a:t>//Default  </a:t>
            </a:r>
            <a:r>
              <a:rPr dirty="0" sz="1200" spc="-5">
                <a:latin typeface="Times New Roman"/>
                <a:cs typeface="Times New Roman"/>
              </a:rPr>
              <a:t>sString </a:t>
            </a:r>
            <a:r>
              <a:rPr dirty="0" sz="1200">
                <a:latin typeface="Times New Roman"/>
                <a:cs typeface="Times New Roman"/>
              </a:rPr>
              <a:t>= new  char[nStringLength +</a:t>
            </a:r>
            <a:r>
              <a:rPr dirty="0" sz="1200" spc="-105">
                <a:latin typeface="Times New Roman"/>
                <a:cs typeface="Times New Roman"/>
              </a:rPr>
              <a:t> </a:t>
            </a:r>
            <a:r>
              <a:rPr dirty="0" sz="1200">
                <a:latin typeface="Times New Roman"/>
                <a:cs typeface="Times New Roman"/>
              </a:rPr>
              <a:t>1];</a:t>
            </a:r>
            <a:endParaRPr sz="1200">
              <a:latin typeface="Times New Roman"/>
              <a:cs typeface="Times New Roman"/>
            </a:endParaRPr>
          </a:p>
          <a:p>
            <a:pPr marL="241300">
              <a:lnSpc>
                <a:spcPts val="1315"/>
              </a:lnSpc>
            </a:pPr>
            <a:r>
              <a:rPr dirty="0" sz="1200">
                <a:latin typeface="Times New Roman"/>
                <a:cs typeface="Times New Roman"/>
              </a:rPr>
              <a:t>}</a:t>
            </a:r>
            <a:endParaRPr sz="1200">
              <a:latin typeface="Times New Roman"/>
              <a:cs typeface="Times New Roman"/>
            </a:endParaRPr>
          </a:p>
          <a:p>
            <a:pPr marL="241300">
              <a:lnSpc>
                <a:spcPts val="1380"/>
              </a:lnSpc>
            </a:pPr>
            <a:r>
              <a:rPr dirty="0" sz="1200">
                <a:latin typeface="Times New Roman"/>
                <a:cs typeface="Times New Roman"/>
              </a:rPr>
              <a:t>~Foo()</a:t>
            </a:r>
            <a:endParaRPr sz="1200">
              <a:latin typeface="Times New Roman"/>
              <a:cs typeface="Times New Roman"/>
            </a:endParaRPr>
          </a:p>
          <a:p>
            <a:pPr marL="241300">
              <a:lnSpc>
                <a:spcPts val="1380"/>
              </a:lnSpc>
            </a:pPr>
            <a:r>
              <a:rPr dirty="0" sz="1200">
                <a:latin typeface="Times New Roman"/>
                <a:cs typeface="Times New Roman"/>
              </a:rPr>
              <a:t>{</a:t>
            </a:r>
            <a:endParaRPr sz="1200">
              <a:latin typeface="Times New Roman"/>
              <a:cs typeface="Times New Roman"/>
            </a:endParaRPr>
          </a:p>
          <a:p>
            <a:pPr marL="355600">
              <a:lnSpc>
                <a:spcPts val="1380"/>
              </a:lnSpc>
            </a:pPr>
            <a:r>
              <a:rPr dirty="0" sz="1200">
                <a:latin typeface="Times New Roman"/>
                <a:cs typeface="Times New Roman"/>
              </a:rPr>
              <a:t>delete</a:t>
            </a:r>
            <a:r>
              <a:rPr dirty="0" sz="1200" spc="-100">
                <a:latin typeface="Times New Roman"/>
                <a:cs typeface="Times New Roman"/>
              </a:rPr>
              <a:t> </a:t>
            </a:r>
            <a:r>
              <a:rPr dirty="0" sz="1200" spc="-5">
                <a:latin typeface="Times New Roman"/>
                <a:cs typeface="Times New Roman"/>
              </a:rPr>
              <a:t>sString;</a:t>
            </a:r>
            <a:endParaRPr sz="1200">
              <a:latin typeface="Times New Roman"/>
              <a:cs typeface="Times New Roman"/>
            </a:endParaRPr>
          </a:p>
          <a:p>
            <a:pPr marL="241300">
              <a:lnSpc>
                <a:spcPts val="1380"/>
              </a:lnSpc>
            </a:pPr>
            <a:r>
              <a:rPr dirty="0" sz="1200">
                <a:latin typeface="Times New Roman"/>
                <a:cs typeface="Times New Roman"/>
              </a:rPr>
              <a:t>}</a:t>
            </a:r>
            <a:endParaRPr sz="1200">
              <a:latin typeface="Times New Roman"/>
              <a:cs typeface="Times New Roman"/>
            </a:endParaRPr>
          </a:p>
          <a:p>
            <a:pPr marL="241300">
              <a:lnSpc>
                <a:spcPts val="1380"/>
              </a:lnSpc>
            </a:pPr>
            <a:r>
              <a:rPr dirty="0" sz="1200">
                <a:latin typeface="Times New Roman"/>
                <a:cs typeface="Times New Roman"/>
              </a:rPr>
              <a:t>void </a:t>
            </a:r>
            <a:r>
              <a:rPr dirty="0" sz="1200" spc="-5">
                <a:latin typeface="Times New Roman"/>
                <a:cs typeface="Times New Roman"/>
              </a:rPr>
              <a:t>SetString(const</a:t>
            </a:r>
            <a:r>
              <a:rPr dirty="0" sz="1200" spc="-90">
                <a:latin typeface="Times New Roman"/>
                <a:cs typeface="Times New Roman"/>
              </a:rPr>
              <a:t> </a:t>
            </a:r>
            <a:r>
              <a:rPr dirty="0" sz="1200">
                <a:latin typeface="Times New Roman"/>
                <a:cs typeface="Times New Roman"/>
              </a:rPr>
              <a:t>char</a:t>
            </a:r>
            <a:endParaRPr sz="1200">
              <a:latin typeface="Times New Roman"/>
              <a:cs typeface="Times New Roman"/>
            </a:endParaRPr>
          </a:p>
          <a:p>
            <a:pPr marL="1079500">
              <a:lnSpc>
                <a:spcPts val="1380"/>
              </a:lnSpc>
            </a:pPr>
            <a:r>
              <a:rPr dirty="0" sz="1200">
                <a:latin typeface="Times New Roman"/>
                <a:cs typeface="Times New Roman"/>
              </a:rPr>
              <a:t>*inString)</a:t>
            </a:r>
            <a:endParaRPr sz="1200">
              <a:latin typeface="Times New Roman"/>
              <a:cs typeface="Times New Roman"/>
            </a:endParaRPr>
          </a:p>
          <a:p>
            <a:pPr marL="241300">
              <a:lnSpc>
                <a:spcPts val="1410"/>
              </a:lnSpc>
            </a:pPr>
            <a:r>
              <a:rPr dirty="0" sz="1200">
                <a:latin typeface="Times New Roman"/>
                <a:cs typeface="Times New Roman"/>
              </a:rPr>
              <a:t>{</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1800" cy="8209280"/>
          </a:xfrm>
          <a:prstGeom prst="rect">
            <a:avLst/>
          </a:prstGeom>
        </p:spPr>
        <p:txBody>
          <a:bodyPr wrap="square" lIns="0" tIns="0" rIns="0" bIns="0" rtlCol="0" vert="horz">
            <a:spAutoFit/>
          </a:bodyPr>
          <a:lstStyle/>
          <a:p>
            <a:pPr marL="355600">
              <a:lnSpc>
                <a:spcPts val="1410"/>
              </a:lnSpc>
            </a:pPr>
            <a:r>
              <a:rPr dirty="0" sz="1200" spc="-5">
                <a:latin typeface="Times New Roman"/>
                <a:cs typeface="Times New Roman"/>
              </a:rPr>
              <a:t>sString </a:t>
            </a:r>
            <a:r>
              <a:rPr dirty="0" sz="1200">
                <a:latin typeface="Times New Roman"/>
                <a:cs typeface="Times New Roman"/>
              </a:rPr>
              <a:t>= new</a:t>
            </a:r>
            <a:r>
              <a:rPr dirty="0" sz="1200" spc="-90">
                <a:latin typeface="Times New Roman"/>
                <a:cs typeface="Times New Roman"/>
              </a:rPr>
              <a:t> </a:t>
            </a:r>
            <a:r>
              <a:rPr dirty="0" sz="1200">
                <a:latin typeface="Times New Roman"/>
                <a:cs typeface="Times New Roman"/>
              </a:rPr>
              <a:t>char</a:t>
            </a:r>
            <a:endParaRPr sz="1200">
              <a:latin typeface="Times New Roman"/>
              <a:cs typeface="Times New Roman"/>
            </a:endParaRPr>
          </a:p>
          <a:p>
            <a:pPr marL="355600" marR="3377565" indent="533400">
              <a:lnSpc>
                <a:spcPts val="1380"/>
              </a:lnSpc>
              <a:spcBef>
                <a:spcPts val="65"/>
              </a:spcBef>
            </a:pPr>
            <a:r>
              <a:rPr dirty="0" sz="1200">
                <a:latin typeface="Times New Roman"/>
                <a:cs typeface="Times New Roman"/>
              </a:rPr>
              <a:t>[strlen(inString+1)];  if(inString ==</a:t>
            </a:r>
            <a:r>
              <a:rPr dirty="0" sz="1200" spc="-105">
                <a:latin typeface="Times New Roman"/>
                <a:cs typeface="Times New Roman"/>
              </a:rPr>
              <a:t> </a:t>
            </a:r>
            <a:r>
              <a:rPr dirty="0" sz="1200" spc="-5">
                <a:latin typeface="Times New Roman"/>
                <a:cs typeface="Times New Roman"/>
              </a:rPr>
              <a:t>NULL)</a:t>
            </a:r>
            <a:endParaRPr sz="1200">
              <a:latin typeface="Times New Roman"/>
              <a:cs typeface="Times New Roman"/>
            </a:endParaRPr>
          </a:p>
          <a:p>
            <a:pPr algn="ctr" marR="4157979">
              <a:lnSpc>
                <a:spcPts val="1315"/>
              </a:lnSpc>
            </a:pPr>
            <a:r>
              <a:rPr dirty="0" sz="1200">
                <a:latin typeface="Times New Roman"/>
                <a:cs typeface="Times New Roman"/>
              </a:rPr>
              <a:t>return;</a:t>
            </a:r>
            <a:endParaRPr sz="1200">
              <a:latin typeface="Times New Roman"/>
              <a:cs typeface="Times New Roman"/>
            </a:endParaRPr>
          </a:p>
          <a:p>
            <a:pPr marL="812800" marR="3611245" indent="-457200">
              <a:lnSpc>
                <a:spcPts val="1380"/>
              </a:lnSpc>
              <a:spcBef>
                <a:spcPts val="65"/>
              </a:spcBef>
            </a:pPr>
            <a:r>
              <a:rPr dirty="0" sz="1200" spc="-5">
                <a:latin typeface="Times New Roman"/>
                <a:cs typeface="Times New Roman"/>
              </a:rPr>
              <a:t>strncpy(sString,</a:t>
            </a:r>
            <a:r>
              <a:rPr dirty="0" sz="1200" spc="-70">
                <a:latin typeface="Times New Roman"/>
                <a:cs typeface="Times New Roman"/>
              </a:rPr>
              <a:t> </a:t>
            </a:r>
            <a:r>
              <a:rPr dirty="0" sz="1200">
                <a:latin typeface="Times New Roman"/>
                <a:cs typeface="Times New Roman"/>
              </a:rPr>
              <a:t>inString,  </a:t>
            </a:r>
            <a:r>
              <a:rPr dirty="0" sz="1200" spc="-5">
                <a:latin typeface="Times New Roman"/>
                <a:cs typeface="Times New Roman"/>
              </a:rPr>
              <a:t>strlen(inString));</a:t>
            </a:r>
            <a:endParaRPr sz="1200">
              <a:latin typeface="Times New Roman"/>
              <a:cs typeface="Times New Roman"/>
            </a:endParaRPr>
          </a:p>
          <a:p>
            <a:pPr marL="355600">
              <a:lnSpc>
                <a:spcPts val="1315"/>
              </a:lnSpc>
            </a:pPr>
            <a:r>
              <a:rPr dirty="0" sz="1200">
                <a:latin typeface="Times New Roman"/>
                <a:cs typeface="Times New Roman"/>
              </a:rPr>
              <a:t>nStringLength</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algn="ctr" marR="2971800">
              <a:lnSpc>
                <a:spcPts val="1380"/>
              </a:lnSpc>
            </a:pPr>
            <a:r>
              <a:rPr dirty="0" sz="1200" spc="-5">
                <a:latin typeface="Times New Roman"/>
                <a:cs typeface="Times New Roman"/>
              </a:rPr>
              <a:t>strlen(inString)+1;</a:t>
            </a:r>
            <a:endParaRPr sz="1200">
              <a:latin typeface="Times New Roman"/>
              <a:cs typeface="Times New Roman"/>
            </a:endParaRPr>
          </a:p>
          <a:p>
            <a:pPr marL="241300">
              <a:lnSpc>
                <a:spcPts val="1380"/>
              </a:lnSpc>
            </a:pPr>
            <a:r>
              <a:rPr dirty="0" sz="1200">
                <a:latin typeface="Times New Roman"/>
                <a:cs typeface="Times New Roman"/>
              </a:rPr>
              <a:t>}</a:t>
            </a:r>
            <a:endParaRPr sz="1200">
              <a:latin typeface="Times New Roman"/>
              <a:cs typeface="Times New Roman"/>
            </a:endParaRPr>
          </a:p>
          <a:p>
            <a:pPr algn="just" marL="127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Let’s discuss </a:t>
            </a:r>
            <a:r>
              <a:rPr dirty="0" sz="1200" spc="-5">
                <a:latin typeface="Times New Roman"/>
                <a:cs typeface="Times New Roman"/>
              </a:rPr>
              <a:t>what </a:t>
            </a:r>
            <a:r>
              <a:rPr dirty="0" sz="1200">
                <a:latin typeface="Times New Roman"/>
                <a:cs typeface="Times New Roman"/>
              </a:rPr>
              <a:t>happens. In most cases, the </a:t>
            </a:r>
            <a:r>
              <a:rPr dirty="0" sz="1200" spc="-5">
                <a:latin typeface="Times New Roman"/>
                <a:cs typeface="Times New Roman"/>
              </a:rPr>
              <a:t>Foo </a:t>
            </a:r>
            <a:r>
              <a:rPr dirty="0" sz="1200">
                <a:latin typeface="Times New Roman"/>
                <a:cs typeface="Times New Roman"/>
              </a:rPr>
              <a:t>object is created and nothing bad  happens. If, however, you call the </a:t>
            </a:r>
            <a:r>
              <a:rPr dirty="0" sz="1200" spc="-5">
                <a:latin typeface="Times New Roman"/>
                <a:cs typeface="Times New Roman"/>
              </a:rPr>
              <a:t>SetString </a:t>
            </a:r>
            <a:r>
              <a:rPr dirty="0" sz="1200">
                <a:latin typeface="Times New Roman"/>
                <a:cs typeface="Times New Roman"/>
              </a:rPr>
              <a:t>method, all bets are off. The previously  allocated </a:t>
            </a:r>
            <a:r>
              <a:rPr dirty="0" sz="1200" spc="-5">
                <a:latin typeface="Times New Roman"/>
                <a:cs typeface="Times New Roman"/>
              </a:rPr>
              <a:t>string </a:t>
            </a:r>
            <a:r>
              <a:rPr dirty="0" sz="1200">
                <a:latin typeface="Times New Roman"/>
                <a:cs typeface="Times New Roman"/>
              </a:rPr>
              <a:t>is overwritten by the new allocation, and the old allocated memory goes  nowhere. We have an instant memory leak. Worse, </a:t>
            </a:r>
            <a:r>
              <a:rPr dirty="0" sz="1200" spc="-5">
                <a:latin typeface="Times New Roman"/>
                <a:cs typeface="Times New Roman"/>
              </a:rPr>
              <a:t>we </a:t>
            </a:r>
            <a:r>
              <a:rPr dirty="0" sz="1200">
                <a:latin typeface="Times New Roman"/>
                <a:cs typeface="Times New Roman"/>
              </a:rPr>
              <a:t>can do this multiple times if </a:t>
            </a:r>
            <a:r>
              <a:rPr dirty="0" sz="1200" spc="-5">
                <a:latin typeface="Times New Roman"/>
                <a:cs typeface="Times New Roman"/>
              </a:rPr>
              <a:t>we  </a:t>
            </a:r>
            <a:r>
              <a:rPr dirty="0" sz="1200">
                <a:latin typeface="Times New Roman"/>
                <a:cs typeface="Times New Roman"/>
              </a:rPr>
              <a:t>accidentally call the method </a:t>
            </a:r>
            <a:r>
              <a:rPr dirty="0" sz="1200" spc="-5">
                <a:latin typeface="Times New Roman"/>
                <a:cs typeface="Times New Roman"/>
              </a:rPr>
              <a:t>with </a:t>
            </a:r>
            <a:r>
              <a:rPr dirty="0" sz="1200">
                <a:latin typeface="Times New Roman"/>
                <a:cs typeface="Times New Roman"/>
              </a:rPr>
              <a:t>a </a:t>
            </a:r>
            <a:r>
              <a:rPr dirty="0" sz="1200" spc="-5">
                <a:latin typeface="Times New Roman"/>
                <a:cs typeface="Times New Roman"/>
              </a:rPr>
              <a:t>NULL string </a:t>
            </a:r>
            <a:r>
              <a:rPr dirty="0" sz="1200">
                <a:latin typeface="Times New Roman"/>
                <a:cs typeface="Times New Roman"/>
              </a:rPr>
              <a:t>because it first allocates the block, and  then checks to </a:t>
            </a:r>
            <a:r>
              <a:rPr dirty="0" sz="1200" spc="-5">
                <a:latin typeface="Times New Roman"/>
                <a:cs typeface="Times New Roman"/>
              </a:rPr>
              <a:t>see </a:t>
            </a:r>
            <a:r>
              <a:rPr dirty="0" sz="1200">
                <a:latin typeface="Times New Roman"/>
                <a:cs typeface="Times New Roman"/>
              </a:rPr>
              <a:t>if the input </a:t>
            </a:r>
            <a:r>
              <a:rPr dirty="0" sz="1200" spc="-5">
                <a:latin typeface="Times New Roman"/>
                <a:cs typeface="Times New Roman"/>
              </a:rPr>
              <a:t>string was </a:t>
            </a:r>
            <a:r>
              <a:rPr dirty="0" sz="1200">
                <a:latin typeface="Times New Roman"/>
                <a:cs typeface="Times New Roman"/>
              </a:rPr>
              <a:t>correct. </a:t>
            </a:r>
            <a:r>
              <a:rPr dirty="0" sz="1200" spc="-5">
                <a:latin typeface="Times New Roman"/>
                <a:cs typeface="Times New Roman"/>
              </a:rPr>
              <a:t>Don’t </a:t>
            </a:r>
            <a:r>
              <a:rPr dirty="0" sz="1200">
                <a:latin typeface="Times New Roman"/>
                <a:cs typeface="Times New Roman"/>
              </a:rPr>
              <a:t>do things like this. If you </a:t>
            </a:r>
            <a:r>
              <a:rPr dirty="0" sz="1200" spc="-5">
                <a:latin typeface="Times New Roman"/>
                <a:cs typeface="Times New Roman"/>
              </a:rPr>
              <a:t>see </a:t>
            </a:r>
            <a:r>
              <a:rPr dirty="0" sz="1200">
                <a:latin typeface="Times New Roman"/>
                <a:cs typeface="Times New Roman"/>
              </a:rPr>
              <a:t>an  allocation in a class, check to </a:t>
            </a:r>
            <a:r>
              <a:rPr dirty="0" sz="1200" spc="-5">
                <a:latin typeface="Times New Roman"/>
                <a:cs typeface="Times New Roman"/>
              </a:rPr>
              <a:t>see </a:t>
            </a:r>
            <a:r>
              <a:rPr dirty="0" sz="1200">
                <a:latin typeface="Times New Roman"/>
                <a:cs typeface="Times New Roman"/>
              </a:rPr>
              <a:t>if the </a:t>
            </a:r>
            <a:r>
              <a:rPr dirty="0" sz="1200" spc="-5">
                <a:latin typeface="Times New Roman"/>
                <a:cs typeface="Times New Roman"/>
              </a:rPr>
              <a:t>string </a:t>
            </a:r>
            <a:r>
              <a:rPr dirty="0" sz="1200">
                <a:latin typeface="Times New Roman"/>
                <a:cs typeface="Times New Roman"/>
              </a:rPr>
              <a:t>can be allocated before it gets to that</a:t>
            </a:r>
            <a:r>
              <a:rPr dirty="0" sz="1200" spc="-135">
                <a:latin typeface="Times New Roman"/>
                <a:cs typeface="Times New Roman"/>
              </a:rPr>
              <a:t> </a:t>
            </a:r>
            <a:r>
              <a:rPr dirty="0" sz="1200">
                <a:latin typeface="Times New Roman"/>
                <a:cs typeface="Times New Roman"/>
              </a:rPr>
              <a:t>point.</a:t>
            </a:r>
            <a:endParaRPr sz="1200">
              <a:latin typeface="Times New Roman"/>
              <a:cs typeface="Times New Roman"/>
            </a:endParaRPr>
          </a:p>
          <a:p>
            <a:pPr>
              <a:lnSpc>
                <a:spcPct val="100000"/>
              </a:lnSpc>
              <a:spcBef>
                <a:spcPts val="20"/>
              </a:spcBef>
            </a:pPr>
            <a:endParaRPr sz="1650">
              <a:latin typeface="Times New Roman"/>
              <a:cs typeface="Times New Roman"/>
            </a:endParaRPr>
          </a:p>
          <a:p>
            <a:pPr algn="just" marL="12700">
              <a:lnSpc>
                <a:spcPts val="2140"/>
              </a:lnSpc>
            </a:pPr>
            <a:r>
              <a:rPr dirty="0" sz="1800">
                <a:latin typeface="Times New Roman"/>
                <a:cs typeface="Times New Roman"/>
              </a:rPr>
              <a:t>Logical</a:t>
            </a:r>
            <a:r>
              <a:rPr dirty="0" sz="1800" spc="-105">
                <a:latin typeface="Times New Roman"/>
                <a:cs typeface="Times New Roman"/>
              </a:rPr>
              <a:t> </a:t>
            </a:r>
            <a:r>
              <a:rPr dirty="0" sz="1800">
                <a:latin typeface="Times New Roman"/>
                <a:cs typeface="Times New Roman"/>
              </a:rPr>
              <a:t>Errors</a:t>
            </a:r>
            <a:endParaRPr sz="1800">
              <a:latin typeface="Times New Roman"/>
              <a:cs typeface="Times New Roman"/>
            </a:endParaRPr>
          </a:p>
          <a:p>
            <a:pPr marL="12700" marR="5080">
              <a:lnSpc>
                <a:spcPts val="1380"/>
              </a:lnSpc>
              <a:spcBef>
                <a:spcPts val="75"/>
              </a:spcBef>
            </a:pPr>
            <a:r>
              <a:rPr dirty="0" sz="1200">
                <a:latin typeface="Times New Roman"/>
                <a:cs typeface="Times New Roman"/>
              </a:rPr>
              <a:t>A logical error occurs </a:t>
            </a:r>
            <a:r>
              <a:rPr dirty="0" sz="1200" spc="-5">
                <a:latin typeface="Times New Roman"/>
                <a:cs typeface="Times New Roman"/>
              </a:rPr>
              <a:t>when </a:t>
            </a:r>
            <a:r>
              <a:rPr dirty="0" sz="1200">
                <a:latin typeface="Times New Roman"/>
                <a:cs typeface="Times New Roman"/>
              </a:rPr>
              <a:t>the code is syntactically correct but does not do </a:t>
            </a:r>
            <a:r>
              <a:rPr dirty="0" sz="1200" spc="-5">
                <a:latin typeface="Times New Roman"/>
                <a:cs typeface="Times New Roman"/>
              </a:rPr>
              <a:t>what </a:t>
            </a:r>
            <a:r>
              <a:rPr dirty="0" sz="1200">
                <a:latin typeface="Times New Roman"/>
                <a:cs typeface="Times New Roman"/>
              </a:rPr>
              <a:t>you  expect it to</a:t>
            </a:r>
            <a:r>
              <a:rPr dirty="0" sz="1200" spc="-110">
                <a:latin typeface="Times New Roman"/>
                <a:cs typeface="Times New Roman"/>
              </a:rPr>
              <a:t> </a:t>
            </a:r>
            <a:r>
              <a:rPr dirty="0" sz="1200">
                <a:latin typeface="Times New Roman"/>
                <a:cs typeface="Times New Roman"/>
              </a:rPr>
              <a:t>do.</a:t>
            </a:r>
            <a:endParaRPr sz="1200">
              <a:latin typeface="Times New Roman"/>
              <a:cs typeface="Times New Roman"/>
            </a:endParaRPr>
          </a:p>
          <a:p>
            <a:pPr algn="just" marL="12700">
              <a:lnSpc>
                <a:spcPts val="2014"/>
              </a:lnSpc>
            </a:pPr>
            <a:r>
              <a:rPr dirty="0" sz="1800" spc="-5">
                <a:latin typeface="Times New Roman"/>
                <a:cs typeface="Times New Roman"/>
              </a:rPr>
              <a:t>Symptoms</a:t>
            </a:r>
            <a:endParaRPr sz="1800">
              <a:latin typeface="Times New Roman"/>
              <a:cs typeface="Times New Roman"/>
            </a:endParaRPr>
          </a:p>
          <a:p>
            <a:pPr marL="469900" indent="-228600">
              <a:lnSpc>
                <a:spcPct val="100000"/>
              </a:lnSpc>
              <a:spcBef>
                <a:spcPts val="45"/>
              </a:spcBef>
              <a:buFont typeface="Symbol"/>
              <a:buChar char=""/>
              <a:tabLst>
                <a:tab pos="469265" algn="l"/>
                <a:tab pos="469900" algn="l"/>
              </a:tabLst>
            </a:pPr>
            <a:r>
              <a:rPr dirty="0" sz="1200">
                <a:latin typeface="Times New Roman"/>
                <a:cs typeface="Times New Roman"/>
              </a:rPr>
              <a:t>The code is misbehaving in a </a:t>
            </a:r>
            <a:r>
              <a:rPr dirty="0" sz="1200" spc="-5">
                <a:latin typeface="Times New Roman"/>
                <a:cs typeface="Times New Roman"/>
              </a:rPr>
              <a:t>way </a:t>
            </a:r>
            <a:r>
              <a:rPr dirty="0" sz="1200">
                <a:latin typeface="Times New Roman"/>
                <a:cs typeface="Times New Roman"/>
              </a:rPr>
              <a:t>that isn't easily</a:t>
            </a:r>
            <a:r>
              <a:rPr dirty="0" sz="1200" spc="-130">
                <a:latin typeface="Times New Roman"/>
                <a:cs typeface="Times New Roman"/>
              </a:rPr>
              <a:t> </a:t>
            </a:r>
            <a:r>
              <a:rPr dirty="0" sz="1200">
                <a:latin typeface="Times New Roman"/>
                <a:cs typeface="Times New Roman"/>
              </a:rPr>
              <a:t>explained.</a:t>
            </a:r>
            <a:endParaRPr sz="1200">
              <a:latin typeface="Times New Roman"/>
              <a:cs typeface="Times New Roman"/>
            </a:endParaRPr>
          </a:p>
          <a:p>
            <a:pPr marL="469900" marR="6350" indent="-228600">
              <a:lnSpc>
                <a:spcPts val="1380"/>
              </a:lnSpc>
              <a:spcBef>
                <a:spcPts val="120"/>
              </a:spcBef>
              <a:buFont typeface="Symbol"/>
              <a:buChar char=""/>
              <a:tabLst>
                <a:tab pos="469265" algn="l"/>
                <a:tab pos="469900" algn="l"/>
              </a:tabLst>
            </a:pPr>
            <a:r>
              <a:rPr dirty="0" sz="1200">
                <a:latin typeface="Times New Roman"/>
                <a:cs typeface="Times New Roman"/>
              </a:rPr>
              <a:t>The program doesn't crash, but the flow of the program takes odd branches  through the</a:t>
            </a:r>
            <a:r>
              <a:rPr dirty="0" sz="1200" spc="-110">
                <a:latin typeface="Times New Roman"/>
                <a:cs typeface="Times New Roman"/>
              </a:rPr>
              <a:t> </a:t>
            </a:r>
            <a:r>
              <a:rPr dirty="0" sz="1200">
                <a:latin typeface="Times New Roman"/>
                <a:cs typeface="Times New Roman"/>
              </a:rPr>
              <a:t>code.</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Results are the opposite of </a:t>
            </a:r>
            <a:r>
              <a:rPr dirty="0" sz="1200" spc="-5">
                <a:latin typeface="Times New Roman"/>
                <a:cs typeface="Times New Roman"/>
              </a:rPr>
              <a:t>what </a:t>
            </a:r>
            <a:r>
              <a:rPr dirty="0" sz="1200">
                <a:latin typeface="Times New Roman"/>
                <a:cs typeface="Times New Roman"/>
              </a:rPr>
              <a:t>is</a:t>
            </a:r>
            <a:r>
              <a:rPr dirty="0" sz="1200" spc="-105">
                <a:latin typeface="Times New Roman"/>
                <a:cs typeface="Times New Roman"/>
              </a:rPr>
              <a:t> </a:t>
            </a:r>
            <a:r>
              <a:rPr dirty="0" sz="1200">
                <a:latin typeface="Times New Roman"/>
                <a:cs typeface="Times New Roman"/>
              </a:rPr>
              <a:t>expected.</a:t>
            </a:r>
            <a:endParaRPr sz="1200">
              <a:latin typeface="Times New Roman"/>
              <a:cs typeface="Times New Roman"/>
            </a:endParaRPr>
          </a:p>
          <a:p>
            <a:pPr marL="469900" indent="-228600">
              <a:lnSpc>
                <a:spcPts val="1380"/>
              </a:lnSpc>
              <a:spcBef>
                <a:spcPts val="25"/>
              </a:spcBef>
              <a:buFont typeface="Symbol"/>
              <a:buChar char=""/>
              <a:tabLst>
                <a:tab pos="469265" algn="l"/>
                <a:tab pos="469900" algn="l"/>
              </a:tabLst>
            </a:pPr>
            <a:r>
              <a:rPr dirty="0" sz="1200" spc="-5">
                <a:latin typeface="Times New Roman"/>
                <a:cs typeface="Times New Roman"/>
              </a:rPr>
              <a:t>Output </a:t>
            </a:r>
            <a:r>
              <a:rPr dirty="0" sz="1200">
                <a:latin typeface="Times New Roman"/>
                <a:cs typeface="Times New Roman"/>
              </a:rPr>
              <a:t>looks </a:t>
            </a:r>
            <a:r>
              <a:rPr dirty="0" sz="1200" spc="-5">
                <a:latin typeface="Times New Roman"/>
                <a:cs typeface="Times New Roman"/>
              </a:rPr>
              <a:t>strange, </a:t>
            </a:r>
            <a:r>
              <a:rPr dirty="0" sz="1200">
                <a:latin typeface="Times New Roman"/>
                <a:cs typeface="Times New Roman"/>
              </a:rPr>
              <a:t>but has no obvious </a:t>
            </a:r>
            <a:r>
              <a:rPr dirty="0" sz="1200" spc="-5">
                <a:latin typeface="Times New Roman"/>
                <a:cs typeface="Times New Roman"/>
              </a:rPr>
              <a:t>symptoms </a:t>
            </a:r>
            <a:r>
              <a:rPr dirty="0" sz="1200">
                <a:latin typeface="Times New Roman"/>
                <a:cs typeface="Times New Roman"/>
              </a:rPr>
              <a:t>of</a:t>
            </a:r>
            <a:r>
              <a:rPr dirty="0" sz="1200" spc="-75">
                <a:latin typeface="Times New Roman"/>
                <a:cs typeface="Times New Roman"/>
              </a:rPr>
              <a:t> </a:t>
            </a:r>
            <a:r>
              <a:rPr dirty="0" sz="1200">
                <a:latin typeface="Times New Roman"/>
                <a:cs typeface="Times New Roman"/>
              </a:rPr>
              <a:t>corruption.</a:t>
            </a:r>
            <a:endParaRPr sz="1200">
              <a:latin typeface="Times New Roman"/>
              <a:cs typeface="Times New Roman"/>
            </a:endParaRPr>
          </a:p>
          <a:p>
            <a:pPr algn="just" marL="12700">
              <a:lnSpc>
                <a:spcPts val="2075"/>
              </a:lnSpc>
            </a:pPr>
            <a:r>
              <a:rPr dirty="0" sz="1800">
                <a:latin typeface="Times New Roman"/>
                <a:cs typeface="Times New Roman"/>
              </a:rPr>
              <a:t>Example</a:t>
            </a:r>
            <a:endParaRPr sz="1800">
              <a:latin typeface="Times New Roman"/>
              <a:cs typeface="Times New Roman"/>
            </a:endParaRPr>
          </a:p>
          <a:p>
            <a:pPr algn="just" marL="12700">
              <a:lnSpc>
                <a:spcPts val="1415"/>
              </a:lnSpc>
            </a:pPr>
            <a:r>
              <a:rPr dirty="0" sz="1200">
                <a:latin typeface="Times New Roman"/>
                <a:cs typeface="Times New Roman"/>
              </a:rPr>
              <a:t>// </a:t>
            </a:r>
            <a:r>
              <a:rPr dirty="0" sz="1200" spc="-5">
                <a:latin typeface="Times New Roman"/>
                <a:cs typeface="Times New Roman"/>
              </a:rPr>
              <a:t>Make sure </a:t>
            </a:r>
            <a:r>
              <a:rPr dirty="0" sz="1200">
                <a:latin typeface="Times New Roman"/>
                <a:cs typeface="Times New Roman"/>
              </a:rPr>
              <a:t>that the input is valid. </a:t>
            </a:r>
            <a:r>
              <a:rPr dirty="0" sz="1200" spc="-5">
                <a:latin typeface="Times New Roman"/>
                <a:cs typeface="Times New Roman"/>
              </a:rPr>
              <a:t>For </a:t>
            </a:r>
            <a:r>
              <a:rPr dirty="0" sz="1200">
                <a:latin typeface="Times New Roman"/>
                <a:cs typeface="Times New Roman"/>
              </a:rPr>
              <a:t>this value, valid ranges are 1-10 and</a:t>
            </a:r>
            <a:r>
              <a:rPr dirty="0" sz="1200" spc="-105">
                <a:latin typeface="Times New Roman"/>
                <a:cs typeface="Times New Roman"/>
              </a:rPr>
              <a:t> </a:t>
            </a:r>
            <a:r>
              <a:rPr dirty="0" sz="1200">
                <a:latin typeface="Times New Roman"/>
                <a:cs typeface="Times New Roman"/>
              </a:rPr>
              <a:t>15-20</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0" marR="3305810" indent="-114300">
              <a:lnSpc>
                <a:spcPts val="1380"/>
              </a:lnSpc>
            </a:pPr>
            <a:r>
              <a:rPr dirty="0" sz="1200">
                <a:latin typeface="Times New Roman"/>
                <a:cs typeface="Times New Roman"/>
              </a:rPr>
              <a:t>if((input &gt;= 1 &amp;&amp; input &lt;= 10)</a:t>
            </a:r>
            <a:r>
              <a:rPr dirty="0" sz="1200" spc="-110">
                <a:latin typeface="Times New Roman"/>
                <a:cs typeface="Times New Roman"/>
              </a:rPr>
              <a:t> </a:t>
            </a:r>
            <a:r>
              <a:rPr dirty="0" sz="1200">
                <a:latin typeface="Times New Roman"/>
                <a:cs typeface="Times New Roman"/>
              </a:rPr>
              <a:t>&amp;&amp;  (input &gt;= 15 &amp;&amp; input &lt;=</a:t>
            </a:r>
            <a:r>
              <a:rPr dirty="0" sz="1200" spc="-105">
                <a:latin typeface="Times New Roman"/>
                <a:cs typeface="Times New Roman"/>
              </a:rPr>
              <a:t> </a:t>
            </a:r>
            <a:r>
              <a:rPr dirty="0" sz="1200">
                <a:latin typeface="Times New Roman"/>
                <a:cs typeface="Times New Roman"/>
              </a:rPr>
              <a:t>20))</a:t>
            </a:r>
            <a:endParaRPr sz="1200">
              <a:latin typeface="Times New Roman"/>
              <a:cs typeface="Times New Roman"/>
            </a:endParaRPr>
          </a:p>
          <a:p>
            <a:pPr algn="ctr" marR="5176520">
              <a:lnSpc>
                <a:spcPts val="1315"/>
              </a:lnSpc>
            </a:pPr>
            <a:r>
              <a:rPr dirty="0" sz="1200">
                <a:latin typeface="Times New Roman"/>
                <a:cs typeface="Times New Roman"/>
              </a:rPr>
              <a:t>{</a:t>
            </a:r>
            <a:endParaRPr sz="1200">
              <a:latin typeface="Times New Roman"/>
              <a:cs typeface="Times New Roman"/>
            </a:endParaRPr>
          </a:p>
          <a:p>
            <a:pPr marL="241300">
              <a:lnSpc>
                <a:spcPts val="1380"/>
              </a:lnSpc>
            </a:pPr>
            <a:r>
              <a:rPr dirty="0" sz="1200">
                <a:latin typeface="Times New Roman"/>
                <a:cs typeface="Times New Roman"/>
              </a:rPr>
              <a:t>// </a:t>
            </a:r>
            <a:r>
              <a:rPr dirty="0" sz="1200" spc="-5">
                <a:latin typeface="Times New Roman"/>
                <a:cs typeface="Times New Roman"/>
              </a:rPr>
              <a:t>Do something </a:t>
            </a:r>
            <a:r>
              <a:rPr dirty="0" sz="1200">
                <a:latin typeface="Times New Roman"/>
                <a:cs typeface="Times New Roman"/>
              </a:rPr>
              <a:t>for valid</a:t>
            </a:r>
            <a:r>
              <a:rPr dirty="0" sz="1200" spc="-80">
                <a:latin typeface="Times New Roman"/>
                <a:cs typeface="Times New Roman"/>
              </a:rPr>
              <a:t> </a:t>
            </a:r>
            <a:r>
              <a:rPr dirty="0" sz="1200">
                <a:latin typeface="Times New Roman"/>
                <a:cs typeface="Times New Roman"/>
              </a:rPr>
              <a:t>case</a:t>
            </a:r>
            <a:endParaRPr sz="1200">
              <a:latin typeface="Times New Roman"/>
              <a:cs typeface="Times New Roman"/>
            </a:endParaRPr>
          </a:p>
          <a:p>
            <a:pPr algn="ctr" marR="5176520">
              <a:lnSpc>
                <a:spcPts val="1380"/>
              </a:lnSpc>
            </a:pPr>
            <a:r>
              <a:rPr dirty="0" sz="1200">
                <a:latin typeface="Times New Roman"/>
                <a:cs typeface="Times New Roman"/>
              </a:rPr>
              <a:t>}</a:t>
            </a:r>
            <a:endParaRPr sz="1200">
              <a:latin typeface="Times New Roman"/>
              <a:cs typeface="Times New Roman"/>
            </a:endParaRPr>
          </a:p>
          <a:p>
            <a:pPr algn="just" marL="12700">
              <a:lnSpc>
                <a:spcPts val="1380"/>
              </a:lnSpc>
            </a:pPr>
            <a:r>
              <a:rPr dirty="0" sz="1200">
                <a:latin typeface="Times New Roman"/>
                <a:cs typeface="Times New Roman"/>
              </a:rPr>
              <a:t>else</a:t>
            </a:r>
            <a:endParaRPr sz="1200">
              <a:latin typeface="Times New Roman"/>
              <a:cs typeface="Times New Roman"/>
            </a:endParaRPr>
          </a:p>
          <a:p>
            <a:pPr algn="ctr" marR="5176520">
              <a:lnSpc>
                <a:spcPts val="1380"/>
              </a:lnSpc>
            </a:pPr>
            <a:r>
              <a:rPr dirty="0" sz="1200">
                <a:latin typeface="Times New Roman"/>
                <a:cs typeface="Times New Roman"/>
              </a:rPr>
              <a:t>{</a:t>
            </a:r>
            <a:endParaRPr sz="1200">
              <a:latin typeface="Times New Roman"/>
              <a:cs typeface="Times New Roman"/>
            </a:endParaRPr>
          </a:p>
          <a:p>
            <a:pPr marL="241300">
              <a:lnSpc>
                <a:spcPts val="1380"/>
              </a:lnSpc>
            </a:pPr>
            <a:r>
              <a:rPr dirty="0" sz="1200">
                <a:latin typeface="Times New Roman"/>
                <a:cs typeface="Times New Roman"/>
              </a:rPr>
              <a:t>// </a:t>
            </a:r>
            <a:r>
              <a:rPr dirty="0" sz="1200" spc="-5">
                <a:latin typeface="Times New Roman"/>
                <a:cs typeface="Times New Roman"/>
              </a:rPr>
              <a:t>Do something </a:t>
            </a:r>
            <a:r>
              <a:rPr dirty="0" sz="1200">
                <a:latin typeface="Times New Roman"/>
                <a:cs typeface="Times New Roman"/>
              </a:rPr>
              <a:t>for invalid</a:t>
            </a:r>
            <a:r>
              <a:rPr dirty="0" sz="1200" spc="-85">
                <a:latin typeface="Times New Roman"/>
                <a:cs typeface="Times New Roman"/>
              </a:rPr>
              <a:t> </a:t>
            </a:r>
            <a:r>
              <a:rPr dirty="0" sz="1200">
                <a:latin typeface="Times New Roman"/>
                <a:cs typeface="Times New Roman"/>
              </a:rPr>
              <a:t>case</a:t>
            </a:r>
            <a:endParaRPr sz="1200">
              <a:latin typeface="Times New Roman"/>
              <a:cs typeface="Times New Roman"/>
            </a:endParaRPr>
          </a:p>
          <a:p>
            <a:pPr algn="ctr" marR="5176520">
              <a:lnSpc>
                <a:spcPts val="1380"/>
              </a:lnSpc>
            </a:pPr>
            <a:r>
              <a:rPr dirty="0" sz="1200">
                <a:latin typeface="Times New Roman"/>
                <a:cs typeface="Times New Roman"/>
              </a:rPr>
              <a:t>}</a:t>
            </a:r>
            <a:endParaRPr sz="1200">
              <a:latin typeface="Times New Roman"/>
              <a:cs typeface="Times New Roman"/>
            </a:endParaRPr>
          </a:p>
          <a:p>
            <a:pPr algn="just" marL="12700" marR="5715">
              <a:lnSpc>
                <a:spcPts val="1380"/>
              </a:lnSpc>
              <a:spcBef>
                <a:spcPts val="65"/>
              </a:spcBef>
            </a:pPr>
            <a:r>
              <a:rPr dirty="0" sz="1200">
                <a:latin typeface="Times New Roman"/>
                <a:cs typeface="Times New Roman"/>
              </a:rPr>
              <a:t>In order for the code </a:t>
            </a:r>
            <a:r>
              <a:rPr dirty="0" sz="1200" spc="10">
                <a:latin typeface="Times New Roman"/>
                <a:cs typeface="Times New Roman"/>
              </a:rPr>
              <a:t>to </a:t>
            </a:r>
            <a:r>
              <a:rPr dirty="0" sz="1200" spc="5">
                <a:latin typeface="Times New Roman"/>
                <a:cs typeface="Times New Roman"/>
              </a:rPr>
              <a:t>enter </a:t>
            </a:r>
            <a:r>
              <a:rPr dirty="0" sz="1200">
                <a:latin typeface="Times New Roman"/>
                <a:cs typeface="Times New Roman"/>
              </a:rPr>
              <a:t>the </a:t>
            </a:r>
            <a:r>
              <a:rPr dirty="0" sz="1200" spc="5">
                <a:latin typeface="Times New Roman"/>
                <a:cs typeface="Times New Roman"/>
              </a:rPr>
              <a:t>valid </a:t>
            </a:r>
            <a:r>
              <a:rPr dirty="0" sz="1200">
                <a:latin typeface="Times New Roman"/>
                <a:cs typeface="Times New Roman"/>
              </a:rPr>
              <a:t>case, the number must be between 1 and 10 and be  between 15 and 20. If a number is between 1 and 10, how can it possibly be between 15  and 20 as </a:t>
            </a:r>
            <a:r>
              <a:rPr dirty="0" sz="1200" spc="-5">
                <a:latin typeface="Times New Roman"/>
                <a:cs typeface="Times New Roman"/>
              </a:rPr>
              <a:t>well? Seems </a:t>
            </a:r>
            <a:r>
              <a:rPr dirty="0" sz="1200">
                <a:latin typeface="Times New Roman"/>
                <a:cs typeface="Times New Roman"/>
              </a:rPr>
              <a:t>unlikely, doesn’t it? This is a typical logical</a:t>
            </a:r>
            <a:r>
              <a:rPr dirty="0" sz="1200" spc="-114">
                <a:latin typeface="Times New Roman"/>
                <a:cs typeface="Times New Roman"/>
              </a:rPr>
              <a:t> </a:t>
            </a:r>
            <a:r>
              <a:rPr dirty="0" sz="1200">
                <a:latin typeface="Times New Roman"/>
                <a:cs typeface="Times New Roman"/>
              </a:rPr>
              <a:t>error.</a:t>
            </a:r>
            <a:endParaRPr sz="1200">
              <a:latin typeface="Times New Roman"/>
              <a:cs typeface="Times New Roman"/>
            </a:endParaRPr>
          </a:p>
          <a:p>
            <a:pPr algn="just" marL="12700">
              <a:lnSpc>
                <a:spcPts val="2014"/>
              </a:lnSpc>
            </a:pPr>
            <a:r>
              <a:rPr dirty="0" sz="1800">
                <a:latin typeface="Times New Roman"/>
                <a:cs typeface="Times New Roman"/>
              </a:rPr>
              <a:t>Coding</a:t>
            </a:r>
            <a:r>
              <a:rPr dirty="0" sz="1800" spc="-100">
                <a:latin typeface="Times New Roman"/>
                <a:cs typeface="Times New Roman"/>
              </a:rPr>
              <a:t> </a:t>
            </a:r>
            <a:r>
              <a:rPr dirty="0" sz="1800">
                <a:latin typeface="Times New Roman"/>
                <a:cs typeface="Times New Roman"/>
              </a:rPr>
              <a:t>errors</a:t>
            </a:r>
            <a:endParaRPr sz="18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975" cy="866648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spcBef>
                <a:spcPts val="875"/>
              </a:spcBef>
            </a:pPr>
            <a:r>
              <a:rPr dirty="0" sz="1200">
                <a:latin typeface="Times New Roman"/>
                <a:cs typeface="Times New Roman"/>
              </a:rPr>
              <a:t>A coding error is a </a:t>
            </a:r>
            <a:r>
              <a:rPr dirty="0" sz="1200" spc="-5">
                <a:latin typeface="Times New Roman"/>
                <a:cs typeface="Times New Roman"/>
              </a:rPr>
              <a:t>simple </a:t>
            </a:r>
            <a:r>
              <a:rPr dirty="0" sz="1200">
                <a:latin typeface="Times New Roman"/>
                <a:cs typeface="Times New Roman"/>
              </a:rPr>
              <a:t>problem in </a:t>
            </a:r>
            <a:r>
              <a:rPr dirty="0" sz="1200" spc="-5">
                <a:latin typeface="Times New Roman"/>
                <a:cs typeface="Times New Roman"/>
              </a:rPr>
              <a:t>writing </a:t>
            </a:r>
            <a:r>
              <a:rPr dirty="0" sz="1200">
                <a:latin typeface="Times New Roman"/>
                <a:cs typeface="Times New Roman"/>
              </a:rPr>
              <a:t>the code. IT can be a failure to check error  returns, a failure to check for certain valid conditions, or a failure to take into account  other parts of the </a:t>
            </a:r>
            <a:r>
              <a:rPr dirty="0" sz="1200" spc="-5">
                <a:latin typeface="Times New Roman"/>
                <a:cs typeface="Times New Roman"/>
              </a:rPr>
              <a:t>system. Yet </a:t>
            </a:r>
            <a:r>
              <a:rPr dirty="0" sz="1200">
                <a:latin typeface="Times New Roman"/>
                <a:cs typeface="Times New Roman"/>
              </a:rPr>
              <a:t>another form of a coding error is incorrect parameter  passing and invalid return type</a:t>
            </a:r>
            <a:r>
              <a:rPr dirty="0" sz="1200" spc="-114">
                <a:latin typeface="Times New Roman"/>
                <a:cs typeface="Times New Roman"/>
              </a:rPr>
              <a:t> </a:t>
            </a:r>
            <a:r>
              <a:rPr dirty="0" sz="1200">
                <a:latin typeface="Times New Roman"/>
                <a:cs typeface="Times New Roman"/>
              </a:rPr>
              <a:t>coercion.</a:t>
            </a:r>
            <a:endParaRPr sz="1200">
              <a:latin typeface="Times New Roman"/>
              <a:cs typeface="Times New Roman"/>
            </a:endParaRPr>
          </a:p>
          <a:p>
            <a:pPr algn="just" marL="12700">
              <a:lnSpc>
                <a:spcPts val="2014"/>
              </a:lnSpc>
            </a:pPr>
            <a:r>
              <a:rPr dirty="0" sz="1800" spc="-5">
                <a:latin typeface="Times New Roman"/>
                <a:cs typeface="Times New Roman"/>
              </a:rPr>
              <a:t>Symptoms</a:t>
            </a:r>
            <a:endParaRPr sz="1800">
              <a:latin typeface="Times New Roman"/>
              <a:cs typeface="Times New Roman"/>
            </a:endParaRPr>
          </a:p>
          <a:p>
            <a:pPr marL="469900" indent="-228600">
              <a:lnSpc>
                <a:spcPct val="100000"/>
              </a:lnSpc>
              <a:spcBef>
                <a:spcPts val="45"/>
              </a:spcBef>
              <a:buFont typeface="Symbol"/>
              <a:buChar char=""/>
              <a:tabLst>
                <a:tab pos="469265" algn="l"/>
                <a:tab pos="469900" algn="l"/>
              </a:tabLst>
            </a:pPr>
            <a:r>
              <a:rPr dirty="0" sz="1200" spc="-5">
                <a:latin typeface="Times New Roman"/>
                <a:cs typeface="Times New Roman"/>
              </a:rPr>
              <a:t>Unexpected </a:t>
            </a:r>
            <a:r>
              <a:rPr dirty="0" sz="1200">
                <a:latin typeface="Times New Roman"/>
                <a:cs typeface="Times New Roman"/>
              </a:rPr>
              <a:t>errors in black box</a:t>
            </a:r>
            <a:r>
              <a:rPr dirty="0" sz="1200" spc="-100">
                <a:latin typeface="Times New Roman"/>
                <a:cs typeface="Times New Roman"/>
              </a:rPr>
              <a:t> </a:t>
            </a:r>
            <a:r>
              <a:rPr dirty="0" sz="1200">
                <a:latin typeface="Times New Roman"/>
                <a:cs typeface="Times New Roman"/>
              </a:rPr>
              <a:t>testing.</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The errors that unexpectedly occur are usually caused by coding</a:t>
            </a:r>
            <a:r>
              <a:rPr dirty="0" sz="1200" spc="-130">
                <a:latin typeface="Times New Roman"/>
                <a:cs typeface="Times New Roman"/>
              </a:rPr>
              <a:t> </a:t>
            </a:r>
            <a:r>
              <a:rPr dirty="0" sz="1200">
                <a:latin typeface="Times New Roman"/>
                <a:cs typeface="Times New Roman"/>
              </a:rPr>
              <a:t>errors.</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a:latin typeface="Times New Roman"/>
                <a:cs typeface="Times New Roman"/>
              </a:rPr>
              <a:t>Compiler</a:t>
            </a:r>
            <a:r>
              <a:rPr dirty="0" sz="1200" spc="-100">
                <a:latin typeface="Times New Roman"/>
                <a:cs typeface="Times New Roman"/>
              </a:rPr>
              <a:t> </a:t>
            </a:r>
            <a:r>
              <a:rPr dirty="0" sz="1200" spc="-5">
                <a:latin typeface="Times New Roman"/>
                <a:cs typeface="Times New Roman"/>
              </a:rPr>
              <a:t>warnings.</a:t>
            </a:r>
            <a:endParaRPr sz="1200">
              <a:latin typeface="Times New Roman"/>
              <a:cs typeface="Times New Roman"/>
            </a:endParaRPr>
          </a:p>
          <a:p>
            <a:pPr marL="469900" indent="-228600">
              <a:lnSpc>
                <a:spcPts val="1380"/>
              </a:lnSpc>
              <a:spcBef>
                <a:spcPts val="25"/>
              </a:spcBef>
              <a:buFont typeface="Symbol"/>
              <a:buChar char=""/>
              <a:tabLst>
                <a:tab pos="469265" algn="l"/>
                <a:tab pos="469900" algn="l"/>
              </a:tabLst>
            </a:pPr>
            <a:r>
              <a:rPr dirty="0" sz="1200">
                <a:latin typeface="Times New Roman"/>
                <a:cs typeface="Times New Roman"/>
              </a:rPr>
              <a:t>Coding errors are usually caused by lack of attention to</a:t>
            </a:r>
            <a:r>
              <a:rPr dirty="0" sz="1200" spc="-130">
                <a:latin typeface="Times New Roman"/>
                <a:cs typeface="Times New Roman"/>
              </a:rPr>
              <a:t> </a:t>
            </a:r>
            <a:r>
              <a:rPr dirty="0" sz="1200">
                <a:latin typeface="Times New Roman"/>
                <a:cs typeface="Times New Roman"/>
              </a:rPr>
              <a:t>details.</a:t>
            </a:r>
            <a:endParaRPr sz="1200">
              <a:latin typeface="Times New Roman"/>
              <a:cs typeface="Times New Roman"/>
            </a:endParaRPr>
          </a:p>
          <a:p>
            <a:pPr algn="just" marL="12700">
              <a:lnSpc>
                <a:spcPts val="2080"/>
              </a:lnSpc>
            </a:pPr>
            <a:r>
              <a:rPr dirty="0" sz="1800">
                <a:latin typeface="Times New Roman"/>
                <a:cs typeface="Times New Roman"/>
              </a:rPr>
              <a:t>Example</a:t>
            </a:r>
            <a:endParaRPr sz="1800">
              <a:latin typeface="Times New Roman"/>
              <a:cs typeface="Times New Roman"/>
            </a:endParaRPr>
          </a:p>
          <a:p>
            <a:pPr algn="just" marL="12700" marR="10795">
              <a:lnSpc>
                <a:spcPts val="1380"/>
              </a:lnSpc>
              <a:spcBef>
                <a:spcPts val="75"/>
              </a:spcBef>
            </a:pPr>
            <a:r>
              <a:rPr dirty="0" sz="1200">
                <a:latin typeface="Times New Roman"/>
                <a:cs typeface="Times New Roman"/>
              </a:rPr>
              <a:t>In the following example, a function accepts an input integer and converts it into a </a:t>
            </a:r>
            <a:r>
              <a:rPr dirty="0" sz="1200" spc="-5">
                <a:latin typeface="Times New Roman"/>
                <a:cs typeface="Times New Roman"/>
              </a:rPr>
              <a:t>string  </a:t>
            </a:r>
            <a:r>
              <a:rPr dirty="0" sz="1200">
                <a:latin typeface="Times New Roman"/>
                <a:cs typeface="Times New Roman"/>
              </a:rPr>
              <a:t>that contains that integer in its </a:t>
            </a:r>
            <a:r>
              <a:rPr dirty="0" sz="1200" spc="-5">
                <a:latin typeface="Times New Roman"/>
                <a:cs typeface="Times New Roman"/>
              </a:rPr>
              <a:t>word</a:t>
            </a:r>
            <a:r>
              <a:rPr dirty="0" sz="1200" spc="-125">
                <a:latin typeface="Times New Roman"/>
                <a:cs typeface="Times New Roman"/>
              </a:rPr>
              <a:t> </a:t>
            </a:r>
            <a:r>
              <a:rPr dirty="0" sz="1200">
                <a:latin typeface="Times New Roman"/>
                <a:cs typeface="Times New Roman"/>
              </a:rPr>
              <a:t>representation.</a:t>
            </a:r>
            <a:endParaRPr sz="1200">
              <a:latin typeface="Times New Roman"/>
              <a:cs typeface="Times New Roman"/>
            </a:endParaRPr>
          </a:p>
          <a:p>
            <a:pPr>
              <a:lnSpc>
                <a:spcPct val="100000"/>
              </a:lnSpc>
            </a:pPr>
            <a:endParaRPr sz="1200">
              <a:latin typeface="Times New Roman"/>
              <a:cs typeface="Times New Roman"/>
            </a:endParaRPr>
          </a:p>
          <a:p>
            <a:pPr marL="279400" marR="3187065" indent="-266700">
              <a:lnSpc>
                <a:spcPts val="1380"/>
              </a:lnSpc>
            </a:pPr>
            <a:r>
              <a:rPr dirty="0" sz="1200">
                <a:latin typeface="Times New Roman"/>
                <a:cs typeface="Times New Roman"/>
              </a:rPr>
              <a:t>void convertToString(int InInteger,  char* </a:t>
            </a:r>
            <a:r>
              <a:rPr dirty="0" sz="1200" spc="-5">
                <a:latin typeface="Times New Roman"/>
                <a:cs typeface="Times New Roman"/>
              </a:rPr>
              <a:t>OutString, </a:t>
            </a:r>
            <a:r>
              <a:rPr dirty="0" sz="1200">
                <a:latin typeface="Times New Roman"/>
                <a:cs typeface="Times New Roman"/>
              </a:rPr>
              <a:t>int*</a:t>
            </a:r>
            <a:r>
              <a:rPr dirty="0" sz="1200" spc="-100">
                <a:latin typeface="Times New Roman"/>
                <a:cs typeface="Times New Roman"/>
              </a:rPr>
              <a:t> </a:t>
            </a:r>
            <a:r>
              <a:rPr dirty="0" sz="1200" spc="-5">
                <a:latin typeface="Times New Roman"/>
                <a:cs typeface="Times New Roman"/>
              </a:rPr>
              <a:t>OutLength)</a:t>
            </a:r>
            <a:endParaRPr sz="1200">
              <a:latin typeface="Times New Roman"/>
              <a:cs typeface="Times New Roman"/>
            </a:endParaRPr>
          </a:p>
          <a:p>
            <a:pPr algn="just" marL="12700">
              <a:lnSpc>
                <a:spcPts val="1315"/>
              </a:lnSpc>
            </a:pPr>
            <a:r>
              <a:rPr dirty="0" sz="1200">
                <a:latin typeface="Times New Roman"/>
                <a:cs typeface="Times New Roman"/>
              </a:rPr>
              <a:t>{</a:t>
            </a:r>
            <a:endParaRPr sz="1200">
              <a:latin typeface="Times New Roman"/>
              <a:cs typeface="Times New Roman"/>
            </a:endParaRPr>
          </a:p>
          <a:p>
            <a:pPr marL="127000">
              <a:lnSpc>
                <a:spcPts val="1380"/>
              </a:lnSpc>
            </a:pPr>
            <a:r>
              <a:rPr dirty="0" sz="1200" spc="-5">
                <a:latin typeface="Times New Roman"/>
                <a:cs typeface="Times New Roman"/>
              </a:rPr>
              <a:t>switch(InInteger){</a:t>
            </a:r>
            <a:endParaRPr sz="1200">
              <a:latin typeface="Times New Roman"/>
              <a:cs typeface="Times New Roman"/>
            </a:endParaRPr>
          </a:p>
          <a:p>
            <a:pPr marL="698500" marR="2683510" indent="-457200">
              <a:lnSpc>
                <a:spcPts val="1380"/>
              </a:lnSpc>
              <a:spcBef>
                <a:spcPts val="65"/>
              </a:spcBef>
            </a:pPr>
            <a:r>
              <a:rPr dirty="0" sz="1200">
                <a:latin typeface="Times New Roman"/>
                <a:cs typeface="Times New Roman"/>
              </a:rPr>
              <a:t>case 1: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"One";OutLength </a:t>
            </a:r>
            <a:r>
              <a:rPr dirty="0" sz="1200">
                <a:latin typeface="Times New Roman"/>
                <a:cs typeface="Times New Roman"/>
              </a:rPr>
              <a:t>= 3;  break;</a:t>
            </a:r>
            <a:endParaRPr sz="1200">
              <a:latin typeface="Times New Roman"/>
              <a:cs typeface="Times New Roman"/>
            </a:endParaRPr>
          </a:p>
          <a:p>
            <a:pPr marL="698500" marR="2657475" indent="-457200">
              <a:lnSpc>
                <a:spcPts val="1380"/>
              </a:lnSpc>
            </a:pPr>
            <a:r>
              <a:rPr dirty="0" sz="1200">
                <a:latin typeface="Times New Roman"/>
                <a:cs typeface="Times New Roman"/>
              </a:rPr>
              <a:t>case 2: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"Two";OutLength </a:t>
            </a:r>
            <a:r>
              <a:rPr dirty="0" sz="1200">
                <a:latin typeface="Times New Roman"/>
                <a:cs typeface="Times New Roman"/>
              </a:rPr>
              <a:t>= 3;  break;</a:t>
            </a:r>
            <a:endParaRPr sz="1200">
              <a:latin typeface="Times New Roman"/>
              <a:cs typeface="Times New Roman"/>
            </a:endParaRPr>
          </a:p>
          <a:p>
            <a:pPr marL="241300">
              <a:lnSpc>
                <a:spcPts val="1300"/>
              </a:lnSpc>
            </a:pPr>
            <a:r>
              <a:rPr dirty="0" sz="1200">
                <a:latin typeface="Times New Roman"/>
                <a:cs typeface="Times New Roman"/>
              </a:rPr>
              <a:t>case 3: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"Three";OutLength </a:t>
            </a:r>
            <a:r>
              <a:rPr dirty="0" sz="1200">
                <a:latin typeface="Times New Roman"/>
                <a:cs typeface="Times New Roman"/>
              </a:rPr>
              <a:t>=</a:t>
            </a:r>
            <a:r>
              <a:rPr dirty="0" sz="1200" spc="-80">
                <a:latin typeface="Times New Roman"/>
                <a:cs typeface="Times New Roman"/>
              </a:rPr>
              <a:t> </a:t>
            </a:r>
            <a:r>
              <a:rPr dirty="0" sz="1200">
                <a:latin typeface="Times New Roman"/>
                <a:cs typeface="Times New Roman"/>
              </a:rPr>
              <a:t>5;</a:t>
            </a:r>
            <a:endParaRPr sz="1200">
              <a:latin typeface="Times New Roman"/>
              <a:cs typeface="Times New Roman"/>
            </a:endParaRPr>
          </a:p>
          <a:p>
            <a:pPr algn="ctr" marR="3728720">
              <a:lnSpc>
                <a:spcPts val="1380"/>
              </a:lnSpc>
            </a:pPr>
            <a:r>
              <a:rPr dirty="0" sz="1200">
                <a:latin typeface="Times New Roman"/>
                <a:cs typeface="Times New Roman"/>
              </a:rPr>
              <a:t>break;</a:t>
            </a:r>
            <a:endParaRPr sz="1200">
              <a:latin typeface="Times New Roman"/>
              <a:cs typeface="Times New Roman"/>
            </a:endParaRPr>
          </a:p>
          <a:p>
            <a:pPr marL="698500" marR="2649220" indent="-457200">
              <a:lnSpc>
                <a:spcPts val="1380"/>
              </a:lnSpc>
              <a:spcBef>
                <a:spcPts val="65"/>
              </a:spcBef>
            </a:pPr>
            <a:r>
              <a:rPr dirty="0" sz="1200">
                <a:latin typeface="Times New Roman"/>
                <a:cs typeface="Times New Roman"/>
              </a:rPr>
              <a:t>case 4: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"Four";OutLength </a:t>
            </a:r>
            <a:r>
              <a:rPr dirty="0" sz="1200">
                <a:latin typeface="Times New Roman"/>
                <a:cs typeface="Times New Roman"/>
              </a:rPr>
              <a:t>= 4;  break;</a:t>
            </a:r>
            <a:endParaRPr sz="1200">
              <a:latin typeface="Times New Roman"/>
              <a:cs typeface="Times New Roman"/>
            </a:endParaRPr>
          </a:p>
          <a:p>
            <a:pPr marL="698500" marR="2666365" indent="-457200">
              <a:lnSpc>
                <a:spcPts val="1380"/>
              </a:lnSpc>
            </a:pPr>
            <a:r>
              <a:rPr dirty="0" sz="1200">
                <a:latin typeface="Times New Roman"/>
                <a:cs typeface="Times New Roman"/>
              </a:rPr>
              <a:t>case 5: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"Five";OutLength </a:t>
            </a:r>
            <a:r>
              <a:rPr dirty="0" sz="1200">
                <a:latin typeface="Times New Roman"/>
                <a:cs typeface="Times New Roman"/>
              </a:rPr>
              <a:t>= 4;  break;</a:t>
            </a:r>
            <a:endParaRPr sz="1200">
              <a:latin typeface="Times New Roman"/>
              <a:cs typeface="Times New Roman"/>
            </a:endParaRPr>
          </a:p>
          <a:p>
            <a:pPr marL="698500" marR="2733675" indent="-457200">
              <a:lnSpc>
                <a:spcPts val="1380"/>
              </a:lnSpc>
            </a:pPr>
            <a:r>
              <a:rPr dirty="0" sz="1200">
                <a:latin typeface="Times New Roman"/>
                <a:cs typeface="Times New Roman"/>
              </a:rPr>
              <a:t>case 6: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"Six";OutLength </a:t>
            </a:r>
            <a:r>
              <a:rPr dirty="0" sz="1200">
                <a:latin typeface="Times New Roman"/>
                <a:cs typeface="Times New Roman"/>
              </a:rPr>
              <a:t>= 3;  break;</a:t>
            </a:r>
            <a:endParaRPr sz="1200">
              <a:latin typeface="Times New Roman"/>
              <a:cs typeface="Times New Roman"/>
            </a:endParaRPr>
          </a:p>
          <a:p>
            <a:pPr marL="698500" marR="2564765" indent="-457200">
              <a:lnSpc>
                <a:spcPts val="1380"/>
              </a:lnSpc>
            </a:pPr>
            <a:r>
              <a:rPr dirty="0" sz="1200">
                <a:latin typeface="Times New Roman"/>
                <a:cs typeface="Times New Roman"/>
              </a:rPr>
              <a:t>case 7: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"Seven";OutLength </a:t>
            </a:r>
            <a:r>
              <a:rPr dirty="0" sz="1200">
                <a:latin typeface="Times New Roman"/>
                <a:cs typeface="Times New Roman"/>
              </a:rPr>
              <a:t>= 5;  break;</a:t>
            </a:r>
            <a:endParaRPr sz="1200">
              <a:latin typeface="Times New Roman"/>
              <a:cs typeface="Times New Roman"/>
            </a:endParaRPr>
          </a:p>
          <a:p>
            <a:pPr marL="698500" marR="2606675" indent="-457200">
              <a:lnSpc>
                <a:spcPts val="1380"/>
              </a:lnSpc>
            </a:pPr>
            <a:r>
              <a:rPr dirty="0" sz="1200">
                <a:latin typeface="Times New Roman"/>
                <a:cs typeface="Times New Roman"/>
              </a:rPr>
              <a:t>case 8: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"Eight";OutLength </a:t>
            </a:r>
            <a:r>
              <a:rPr dirty="0" sz="1200">
                <a:latin typeface="Times New Roman"/>
                <a:cs typeface="Times New Roman"/>
              </a:rPr>
              <a:t>= 5;  break;</a:t>
            </a:r>
            <a:endParaRPr sz="1200">
              <a:latin typeface="Times New Roman"/>
              <a:cs typeface="Times New Roman"/>
            </a:endParaRPr>
          </a:p>
          <a:p>
            <a:pPr marL="698500" marR="2640965" indent="-457200">
              <a:lnSpc>
                <a:spcPts val="1380"/>
              </a:lnSpc>
            </a:pPr>
            <a:r>
              <a:rPr dirty="0" sz="1200">
                <a:latin typeface="Times New Roman"/>
                <a:cs typeface="Times New Roman"/>
              </a:rPr>
              <a:t>case 9: </a:t>
            </a:r>
            <a:r>
              <a:rPr dirty="0" sz="1200" spc="-5">
                <a:latin typeface="Times New Roman"/>
                <a:cs typeface="Times New Roman"/>
              </a:rPr>
              <a:t>OutString </a:t>
            </a:r>
            <a:r>
              <a:rPr dirty="0" sz="1200">
                <a:latin typeface="Times New Roman"/>
                <a:cs typeface="Times New Roman"/>
              </a:rPr>
              <a:t>= </a:t>
            </a:r>
            <a:r>
              <a:rPr dirty="0" sz="1200" spc="-5">
                <a:latin typeface="Times New Roman"/>
                <a:cs typeface="Times New Roman"/>
              </a:rPr>
              <a:t>"Nine";OutLength </a:t>
            </a:r>
            <a:r>
              <a:rPr dirty="0" sz="1200">
                <a:latin typeface="Times New Roman"/>
                <a:cs typeface="Times New Roman"/>
              </a:rPr>
              <a:t>= 4;  break;</a:t>
            </a:r>
            <a:endParaRPr sz="1200">
              <a:latin typeface="Times New Roman"/>
              <a:cs typeface="Times New Roman"/>
            </a:endParaRPr>
          </a:p>
          <a:p>
            <a:pPr>
              <a:lnSpc>
                <a:spcPct val="100000"/>
              </a:lnSpc>
              <a:spcBef>
                <a:spcPts val="15"/>
              </a:spcBef>
            </a:pPr>
            <a:endParaRPr sz="1100">
              <a:latin typeface="Times New Roman"/>
              <a:cs typeface="Times New Roman"/>
            </a:endParaRPr>
          </a:p>
          <a:p>
            <a:pPr marL="241300">
              <a:lnSpc>
                <a:spcPts val="1410"/>
              </a:lnSpc>
              <a:spcBef>
                <a:spcPts val="5"/>
              </a:spcBef>
            </a:pPr>
            <a:r>
              <a:rPr dirty="0" sz="1200">
                <a:latin typeface="Times New Roman"/>
                <a:cs typeface="Times New Roman"/>
              </a:rPr>
              <a:t>}</a:t>
            </a:r>
            <a:endParaRPr sz="1200">
              <a:latin typeface="Times New Roman"/>
              <a:cs typeface="Times New Roman"/>
            </a:endParaRPr>
          </a:p>
          <a:p>
            <a:pPr algn="just" marL="127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There are a few things to notice in the preceding code. The ConvertToString function  does not handle all cases of inputs, </a:t>
            </a:r>
            <a:r>
              <a:rPr dirty="0" sz="1200" spc="-5">
                <a:latin typeface="Times New Roman"/>
                <a:cs typeface="Times New Roman"/>
              </a:rPr>
              <a:t>which </a:t>
            </a:r>
            <a:r>
              <a:rPr dirty="0" sz="1200">
                <a:latin typeface="Times New Roman"/>
                <a:cs typeface="Times New Roman"/>
              </a:rPr>
              <a:t>becomes very obvious you pass a zero value.  Worse, the function does not initialize the output variables, leaving them at </a:t>
            </a:r>
            <a:r>
              <a:rPr dirty="0" sz="1200" spc="-5">
                <a:latin typeface="Times New Roman"/>
                <a:cs typeface="Times New Roman"/>
              </a:rPr>
              <a:t>whatever</a:t>
            </a:r>
            <a:r>
              <a:rPr dirty="0" sz="1200" spc="-85">
                <a:latin typeface="Times New Roman"/>
                <a:cs typeface="Times New Roman"/>
              </a:rPr>
              <a:t> </a:t>
            </a:r>
            <a:r>
              <a:rPr dirty="0" sz="1200" spc="5">
                <a:latin typeface="Times New Roman"/>
                <a:cs typeface="Times New Roman"/>
              </a:rPr>
              <a:t>they  </a:t>
            </a:r>
            <a:r>
              <a:rPr dirty="0" sz="1200">
                <a:latin typeface="Times New Roman"/>
                <a:cs typeface="Times New Roman"/>
              </a:rPr>
              <a:t>happened to be </a:t>
            </a:r>
            <a:r>
              <a:rPr dirty="0" sz="1200" spc="-5">
                <a:latin typeface="Times New Roman"/>
                <a:cs typeface="Times New Roman"/>
              </a:rPr>
              <a:t>when </a:t>
            </a:r>
            <a:r>
              <a:rPr dirty="0" sz="1200">
                <a:latin typeface="Times New Roman"/>
                <a:cs typeface="Times New Roman"/>
              </a:rPr>
              <a:t>they came into the function. This isn’t a problem for the output  </a:t>
            </a:r>
            <a:r>
              <a:rPr dirty="0" sz="1200" spc="-5">
                <a:latin typeface="Times New Roman"/>
                <a:cs typeface="Times New Roman"/>
              </a:rPr>
              <a:t>string, </a:t>
            </a:r>
            <a:r>
              <a:rPr dirty="0" sz="1200">
                <a:latin typeface="Times New Roman"/>
                <a:cs typeface="Times New Roman"/>
              </a:rPr>
              <a:t>necessarily, but it </a:t>
            </a:r>
            <a:r>
              <a:rPr dirty="0" sz="1200" spc="-5">
                <a:latin typeface="Times New Roman"/>
                <a:cs typeface="Times New Roman"/>
              </a:rPr>
              <a:t>will </a:t>
            </a:r>
            <a:r>
              <a:rPr dirty="0" sz="1200">
                <a:latin typeface="Times New Roman"/>
                <a:cs typeface="Times New Roman"/>
              </a:rPr>
              <a:t>become a </a:t>
            </a:r>
            <a:r>
              <a:rPr dirty="0" sz="1200" spc="-5">
                <a:latin typeface="Times New Roman"/>
                <a:cs typeface="Times New Roman"/>
              </a:rPr>
              <a:t>serious </a:t>
            </a:r>
            <a:r>
              <a:rPr dirty="0" sz="1200">
                <a:latin typeface="Times New Roman"/>
                <a:cs typeface="Times New Roman"/>
              </a:rPr>
              <a:t>issue for the output</a:t>
            </a:r>
            <a:r>
              <a:rPr dirty="0" sz="1200" spc="-80">
                <a:latin typeface="Times New Roman"/>
                <a:cs typeface="Times New Roman"/>
              </a:rPr>
              <a:t> </a:t>
            </a:r>
            <a:r>
              <a:rPr dirty="0" sz="1200">
                <a:latin typeface="Times New Roman"/>
                <a:cs typeface="Times New Roman"/>
              </a:rPr>
              <a:t>length.</a:t>
            </a:r>
            <a:endParaRPr sz="1200">
              <a:latin typeface="Times New Roman"/>
              <a:cs typeface="Times New Roman"/>
            </a:endParaRPr>
          </a:p>
          <a:p>
            <a:pPr algn="just" marL="12700">
              <a:lnSpc>
                <a:spcPts val="2014"/>
              </a:lnSpc>
            </a:pPr>
            <a:r>
              <a:rPr dirty="0" sz="1800" spc="-5">
                <a:latin typeface="Times New Roman"/>
                <a:cs typeface="Times New Roman"/>
              </a:rPr>
              <a:t>Memory</a:t>
            </a:r>
            <a:r>
              <a:rPr dirty="0" sz="1800" spc="-95">
                <a:latin typeface="Times New Roman"/>
                <a:cs typeface="Times New Roman"/>
              </a:rPr>
              <a:t> </a:t>
            </a:r>
            <a:r>
              <a:rPr dirty="0" sz="1800">
                <a:latin typeface="Times New Roman"/>
                <a:cs typeface="Times New Roman"/>
              </a:rPr>
              <a:t>over-runs</a:t>
            </a:r>
            <a:endParaRPr sz="18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219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847217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spcBef>
                <a:spcPts val="875"/>
              </a:spcBef>
            </a:pPr>
            <a:r>
              <a:rPr dirty="0" sz="1200">
                <a:latin typeface="Times New Roman"/>
                <a:cs typeface="Times New Roman"/>
              </a:rPr>
              <a:t>a memory overrun occurs </a:t>
            </a:r>
            <a:r>
              <a:rPr dirty="0" sz="1200" spc="-5">
                <a:latin typeface="Times New Roman"/>
                <a:cs typeface="Times New Roman"/>
              </a:rPr>
              <a:t>when </a:t>
            </a:r>
            <a:r>
              <a:rPr dirty="0" sz="1200">
                <a:latin typeface="Times New Roman"/>
                <a:cs typeface="Times New Roman"/>
              </a:rPr>
              <a:t>you use memory that does not belong to you. This can </a:t>
            </a:r>
            <a:r>
              <a:rPr dirty="0" sz="1200" spc="10">
                <a:latin typeface="Times New Roman"/>
                <a:cs typeface="Times New Roman"/>
              </a:rPr>
              <a:t>be  </a:t>
            </a:r>
            <a:r>
              <a:rPr dirty="0" sz="1200">
                <a:latin typeface="Times New Roman"/>
                <a:cs typeface="Times New Roman"/>
              </a:rPr>
              <a:t>caused by overstepping an array boundary or by copying a </a:t>
            </a:r>
            <a:r>
              <a:rPr dirty="0" sz="1200" spc="-5">
                <a:latin typeface="Times New Roman"/>
                <a:cs typeface="Times New Roman"/>
              </a:rPr>
              <a:t>string </a:t>
            </a:r>
            <a:r>
              <a:rPr dirty="0" sz="1200">
                <a:latin typeface="Times New Roman"/>
                <a:cs typeface="Times New Roman"/>
              </a:rPr>
              <a:t>that is too big for the  block of memory it is defined to hold. Memory overruns </a:t>
            </a:r>
            <a:r>
              <a:rPr dirty="0" sz="1200" spc="-5">
                <a:latin typeface="Times New Roman"/>
                <a:cs typeface="Times New Roman"/>
              </a:rPr>
              <a:t>were </a:t>
            </a:r>
            <a:r>
              <a:rPr dirty="0" sz="1200">
                <a:latin typeface="Times New Roman"/>
                <a:cs typeface="Times New Roman"/>
              </a:rPr>
              <a:t>once extremely common</a:t>
            </a:r>
            <a:r>
              <a:rPr dirty="0" sz="1200" spc="-100">
                <a:latin typeface="Times New Roman"/>
                <a:cs typeface="Times New Roman"/>
              </a:rPr>
              <a:t> </a:t>
            </a:r>
            <a:r>
              <a:rPr dirty="0" sz="1200">
                <a:latin typeface="Times New Roman"/>
                <a:cs typeface="Times New Roman"/>
              </a:rPr>
              <a:t>in  the programming </a:t>
            </a:r>
            <a:r>
              <a:rPr dirty="0" sz="1200" spc="-5">
                <a:latin typeface="Times New Roman"/>
                <a:cs typeface="Times New Roman"/>
              </a:rPr>
              <a:t>world </a:t>
            </a:r>
            <a:r>
              <a:rPr dirty="0" sz="1200">
                <a:latin typeface="Times New Roman"/>
                <a:cs typeface="Times New Roman"/>
              </a:rPr>
              <a:t>because of the inability to tell </a:t>
            </a:r>
            <a:r>
              <a:rPr dirty="0" sz="1200" spc="-5">
                <a:latin typeface="Times New Roman"/>
                <a:cs typeface="Times New Roman"/>
              </a:rPr>
              <a:t>what </a:t>
            </a:r>
            <a:r>
              <a:rPr dirty="0" sz="1200">
                <a:latin typeface="Times New Roman"/>
                <a:cs typeface="Times New Roman"/>
              </a:rPr>
              <a:t>the actual </a:t>
            </a:r>
            <a:r>
              <a:rPr dirty="0" sz="1200" spc="-5">
                <a:latin typeface="Times New Roman"/>
                <a:cs typeface="Times New Roman"/>
              </a:rPr>
              <a:t>size </a:t>
            </a:r>
            <a:r>
              <a:rPr dirty="0" sz="1200">
                <a:latin typeface="Times New Roman"/>
                <a:cs typeface="Times New Roman"/>
              </a:rPr>
              <a:t>of </a:t>
            </a:r>
            <a:r>
              <a:rPr dirty="0" sz="1200" spc="-5">
                <a:latin typeface="Times New Roman"/>
                <a:cs typeface="Times New Roman"/>
              </a:rPr>
              <a:t>something  </a:t>
            </a:r>
            <a:r>
              <a:rPr dirty="0" sz="1200">
                <a:latin typeface="Times New Roman"/>
                <a:cs typeface="Times New Roman"/>
              </a:rPr>
              <a:t>really</a:t>
            </a:r>
            <a:r>
              <a:rPr dirty="0" sz="1200" spc="-100">
                <a:latin typeface="Times New Roman"/>
                <a:cs typeface="Times New Roman"/>
              </a:rPr>
              <a:t> </a:t>
            </a:r>
            <a:r>
              <a:rPr dirty="0" sz="1200" spc="-5">
                <a:latin typeface="Times New Roman"/>
                <a:cs typeface="Times New Roman"/>
              </a:rPr>
              <a:t>was.</a:t>
            </a:r>
            <a:endParaRPr sz="1200">
              <a:latin typeface="Times New Roman"/>
              <a:cs typeface="Times New Roman"/>
            </a:endParaRPr>
          </a:p>
          <a:p>
            <a:pPr algn="just" marL="12700">
              <a:lnSpc>
                <a:spcPts val="2014"/>
              </a:lnSpc>
            </a:pPr>
            <a:r>
              <a:rPr dirty="0" sz="1800" spc="-5">
                <a:latin typeface="Times New Roman"/>
                <a:cs typeface="Times New Roman"/>
              </a:rPr>
              <a:t>Symptoms</a:t>
            </a:r>
            <a:endParaRPr sz="1800">
              <a:latin typeface="Times New Roman"/>
              <a:cs typeface="Times New Roman"/>
            </a:endParaRPr>
          </a:p>
          <a:p>
            <a:pPr algn="just" marL="469900" marR="6350" indent="-228600">
              <a:lnSpc>
                <a:spcPts val="1380"/>
              </a:lnSpc>
              <a:spcBef>
                <a:spcPts val="145"/>
              </a:spcBef>
              <a:buFont typeface="Symbol"/>
              <a:buChar char=""/>
              <a:tabLst>
                <a:tab pos="469900" algn="l"/>
              </a:tabLst>
            </a:pPr>
            <a:r>
              <a:rPr dirty="0" sz="1200" spc="-5">
                <a:latin typeface="Times New Roman"/>
                <a:cs typeface="Times New Roman"/>
              </a:rPr>
              <a:t>Program </a:t>
            </a:r>
            <a:r>
              <a:rPr dirty="0" sz="1200">
                <a:latin typeface="Times New Roman"/>
                <a:cs typeface="Times New Roman"/>
              </a:rPr>
              <a:t>crashes quite regularly after a given routine is called, that routine </a:t>
            </a:r>
            <a:r>
              <a:rPr dirty="0" sz="1200" spc="-5">
                <a:latin typeface="Times New Roman"/>
                <a:cs typeface="Times New Roman"/>
              </a:rPr>
              <a:t>should  </a:t>
            </a:r>
            <a:r>
              <a:rPr dirty="0" sz="1200">
                <a:latin typeface="Times New Roman"/>
                <a:cs typeface="Times New Roman"/>
              </a:rPr>
              <a:t>be examined for a possible overrun</a:t>
            </a:r>
            <a:r>
              <a:rPr dirty="0" sz="1200" spc="-105">
                <a:latin typeface="Times New Roman"/>
                <a:cs typeface="Times New Roman"/>
              </a:rPr>
              <a:t> </a:t>
            </a:r>
            <a:r>
              <a:rPr dirty="0" sz="1200">
                <a:latin typeface="Times New Roman"/>
                <a:cs typeface="Times New Roman"/>
              </a:rPr>
              <a:t>condition.</a:t>
            </a:r>
            <a:endParaRPr sz="1200">
              <a:latin typeface="Times New Roman"/>
              <a:cs typeface="Times New Roman"/>
            </a:endParaRPr>
          </a:p>
          <a:p>
            <a:pPr algn="just" marL="469900" marR="6985" indent="-228600">
              <a:lnSpc>
                <a:spcPct val="95400"/>
              </a:lnSpc>
              <a:spcBef>
                <a:spcPts val="65"/>
              </a:spcBef>
              <a:buFont typeface="Symbol"/>
              <a:buChar char=""/>
              <a:tabLst>
                <a:tab pos="469900" algn="l"/>
              </a:tabLst>
            </a:pPr>
            <a:r>
              <a:rPr dirty="0" sz="1200">
                <a:latin typeface="Times New Roman"/>
                <a:cs typeface="Times New Roman"/>
              </a:rPr>
              <a:t>If the routine in question does not appear to have any </a:t>
            </a:r>
            <a:r>
              <a:rPr dirty="0" sz="1200" spc="-5">
                <a:latin typeface="Times New Roman"/>
                <a:cs typeface="Times New Roman"/>
              </a:rPr>
              <a:t>such </a:t>
            </a:r>
            <a:r>
              <a:rPr dirty="0" sz="1200">
                <a:latin typeface="Times New Roman"/>
                <a:cs typeface="Times New Roman"/>
              </a:rPr>
              <a:t>problem the most  likely cause is that another routine, called in the prior </a:t>
            </a:r>
            <a:r>
              <a:rPr dirty="0" sz="1200" spc="-5">
                <a:latin typeface="Times New Roman"/>
                <a:cs typeface="Times New Roman"/>
              </a:rPr>
              <a:t>sequence, </a:t>
            </a:r>
            <a:r>
              <a:rPr dirty="0" sz="1200">
                <a:latin typeface="Times New Roman"/>
                <a:cs typeface="Times New Roman"/>
              </a:rPr>
              <a:t>has already  trashed variables or memory</a:t>
            </a:r>
            <a:r>
              <a:rPr dirty="0" sz="1200" spc="-110">
                <a:latin typeface="Times New Roman"/>
                <a:cs typeface="Times New Roman"/>
              </a:rPr>
              <a:t> </a:t>
            </a:r>
            <a:r>
              <a:rPr dirty="0" sz="1200">
                <a:latin typeface="Times New Roman"/>
                <a:cs typeface="Times New Roman"/>
              </a:rPr>
              <a:t>blocks.</a:t>
            </a:r>
            <a:endParaRPr sz="1200">
              <a:latin typeface="Times New Roman"/>
              <a:cs typeface="Times New Roman"/>
            </a:endParaRPr>
          </a:p>
          <a:p>
            <a:pPr algn="just" marL="469900" marR="5080" indent="-228600">
              <a:lnSpc>
                <a:spcPts val="1370"/>
              </a:lnSpc>
              <a:spcBef>
                <a:spcPts val="140"/>
              </a:spcBef>
              <a:buFont typeface="Symbol"/>
              <a:buChar char=""/>
              <a:tabLst>
                <a:tab pos="469900" algn="l"/>
              </a:tabLst>
            </a:pPr>
            <a:r>
              <a:rPr dirty="0" sz="1200">
                <a:latin typeface="Times New Roman"/>
                <a:cs typeface="Times New Roman"/>
              </a:rPr>
              <a:t>Checking the trace log of the called routines leading up to one </a:t>
            </a:r>
            <a:r>
              <a:rPr dirty="0" sz="1200" spc="-5">
                <a:latin typeface="Times New Roman"/>
                <a:cs typeface="Times New Roman"/>
              </a:rPr>
              <a:t>with </a:t>
            </a:r>
            <a:r>
              <a:rPr dirty="0" sz="1200">
                <a:latin typeface="Times New Roman"/>
                <a:cs typeface="Times New Roman"/>
              </a:rPr>
              <a:t>the problem  </a:t>
            </a:r>
            <a:r>
              <a:rPr dirty="0" sz="1200" spc="-5">
                <a:latin typeface="Times New Roman"/>
                <a:cs typeface="Times New Roman"/>
              </a:rPr>
              <a:t>will </a:t>
            </a:r>
            <a:r>
              <a:rPr dirty="0" sz="1200">
                <a:latin typeface="Times New Roman"/>
                <a:cs typeface="Times New Roman"/>
              </a:rPr>
              <a:t>often </a:t>
            </a:r>
            <a:r>
              <a:rPr dirty="0" sz="1200" spc="-5">
                <a:latin typeface="Times New Roman"/>
                <a:cs typeface="Times New Roman"/>
              </a:rPr>
              <a:t>show </a:t>
            </a:r>
            <a:r>
              <a:rPr dirty="0" sz="1200">
                <a:latin typeface="Times New Roman"/>
                <a:cs typeface="Times New Roman"/>
              </a:rPr>
              <a:t>up the</a:t>
            </a:r>
            <a:r>
              <a:rPr dirty="0" sz="1200" spc="-85">
                <a:latin typeface="Times New Roman"/>
                <a:cs typeface="Times New Roman"/>
              </a:rPr>
              <a:t> </a:t>
            </a:r>
            <a:r>
              <a:rPr dirty="0" sz="1200">
                <a:latin typeface="Times New Roman"/>
                <a:cs typeface="Times New Roman"/>
              </a:rPr>
              <a:t>error.</a:t>
            </a:r>
            <a:endParaRPr sz="1200">
              <a:latin typeface="Times New Roman"/>
              <a:cs typeface="Times New Roman"/>
            </a:endParaRPr>
          </a:p>
          <a:p>
            <a:pPr algn="just" marL="12700">
              <a:lnSpc>
                <a:spcPts val="1995"/>
              </a:lnSpc>
            </a:pPr>
            <a:r>
              <a:rPr dirty="0" sz="1800">
                <a:latin typeface="Times New Roman"/>
                <a:cs typeface="Times New Roman"/>
              </a:rPr>
              <a:t>Example</a:t>
            </a:r>
            <a:endParaRPr sz="1800">
              <a:latin typeface="Times New Roman"/>
              <a:cs typeface="Times New Roman"/>
            </a:endParaRPr>
          </a:p>
          <a:p>
            <a:pPr algn="just" marL="12700" marR="5080">
              <a:lnSpc>
                <a:spcPts val="1380"/>
              </a:lnSpc>
              <a:spcBef>
                <a:spcPts val="70"/>
              </a:spcBef>
            </a:pPr>
            <a:r>
              <a:rPr dirty="0" sz="1200">
                <a:latin typeface="Times New Roman"/>
                <a:cs typeface="Times New Roman"/>
              </a:rPr>
              <a:t>This particular example </a:t>
            </a:r>
            <a:r>
              <a:rPr dirty="0" sz="1200" spc="-5">
                <a:latin typeface="Times New Roman"/>
                <a:cs typeface="Times New Roman"/>
              </a:rPr>
              <a:t>shows </a:t>
            </a:r>
            <a:r>
              <a:rPr dirty="0" sz="1200">
                <a:latin typeface="Times New Roman"/>
                <a:cs typeface="Times New Roman"/>
              </a:rPr>
              <a:t>not only a memory overrun, but also how most  programmers “fix” problems in an application. The ZeroArray function </a:t>
            </a:r>
            <a:r>
              <a:rPr dirty="0" sz="1200" spc="-5">
                <a:latin typeface="Times New Roman"/>
                <a:cs typeface="Times New Roman"/>
              </a:rPr>
              <a:t>steps </a:t>
            </a:r>
            <a:r>
              <a:rPr dirty="0" sz="1200">
                <a:latin typeface="Times New Roman"/>
                <a:cs typeface="Times New Roman"/>
              </a:rPr>
              <a:t>all over the  array boundaries by initializing 100 </a:t>
            </a:r>
            <a:r>
              <a:rPr dirty="0" sz="1200" spc="-5">
                <a:latin typeface="Times New Roman"/>
                <a:cs typeface="Times New Roman"/>
              </a:rPr>
              <a:t>separate </a:t>
            </a:r>
            <a:r>
              <a:rPr dirty="0" sz="1200">
                <a:latin typeface="Times New Roman"/>
                <a:cs typeface="Times New Roman"/>
              </a:rPr>
              <a:t>entries. The problem is that that particular  array </a:t>
            </a:r>
            <a:r>
              <a:rPr dirty="0" sz="1200" spc="5">
                <a:latin typeface="Times New Roman"/>
                <a:cs typeface="Times New Roman"/>
              </a:rPr>
              <a:t>only </a:t>
            </a:r>
            <a:r>
              <a:rPr dirty="0" sz="1200">
                <a:latin typeface="Times New Roman"/>
                <a:cs typeface="Times New Roman"/>
              </a:rPr>
              <a:t>has 50 </a:t>
            </a:r>
            <a:r>
              <a:rPr dirty="0" sz="1200" spc="-5">
                <a:latin typeface="Times New Roman"/>
                <a:cs typeface="Times New Roman"/>
              </a:rPr>
              <a:t>slots </a:t>
            </a:r>
            <a:r>
              <a:rPr dirty="0" sz="1200">
                <a:latin typeface="Times New Roman"/>
                <a:cs typeface="Times New Roman"/>
              </a:rPr>
              <a:t>available in its allocation. What happens at that point is that the  function goes past the end of the array and </a:t>
            </a:r>
            <a:r>
              <a:rPr dirty="0" sz="1200" spc="-5">
                <a:latin typeface="Times New Roman"/>
                <a:cs typeface="Times New Roman"/>
              </a:rPr>
              <a:t>starts </a:t>
            </a:r>
            <a:r>
              <a:rPr dirty="0" sz="1200">
                <a:latin typeface="Times New Roman"/>
                <a:cs typeface="Times New Roman"/>
              </a:rPr>
              <a:t>to </a:t>
            </a:r>
            <a:r>
              <a:rPr dirty="0" sz="1200" spc="-5">
                <a:latin typeface="Times New Roman"/>
                <a:cs typeface="Times New Roman"/>
              </a:rPr>
              <a:t>walk </a:t>
            </a:r>
            <a:r>
              <a:rPr dirty="0" sz="1200">
                <a:latin typeface="Times New Roman"/>
                <a:cs typeface="Times New Roman"/>
              </a:rPr>
              <a:t>on things beyond its</a:t>
            </a:r>
            <a:r>
              <a:rPr dirty="0" sz="1200" spc="-120">
                <a:latin typeface="Times New Roman"/>
                <a:cs typeface="Times New Roman"/>
              </a:rPr>
              <a:t> </a:t>
            </a:r>
            <a:r>
              <a:rPr dirty="0" sz="1200">
                <a:latin typeface="Times New Roman"/>
                <a:cs typeface="Times New Roman"/>
              </a:rPr>
              <a:t>control.</a:t>
            </a:r>
            <a:endParaRPr sz="1200">
              <a:latin typeface="Times New Roman"/>
              <a:cs typeface="Times New Roman"/>
            </a:endParaRPr>
          </a:p>
          <a:p>
            <a:pPr>
              <a:lnSpc>
                <a:spcPct val="100000"/>
              </a:lnSpc>
            </a:pPr>
            <a:endParaRPr sz="1200">
              <a:latin typeface="Times New Roman"/>
              <a:cs typeface="Times New Roman"/>
            </a:endParaRPr>
          </a:p>
          <a:p>
            <a:pPr marL="12700" marR="3796029">
              <a:lnSpc>
                <a:spcPts val="1380"/>
              </a:lnSpc>
            </a:pPr>
            <a:r>
              <a:rPr dirty="0" sz="1200">
                <a:latin typeface="Times New Roman"/>
                <a:cs typeface="Times New Roman"/>
              </a:rPr>
              <a:t>const kMaxEntries = 50;  int gArray[kMaxEntries];  char</a:t>
            </a:r>
            <a:r>
              <a:rPr dirty="0" sz="1200" spc="-80">
                <a:latin typeface="Times New Roman"/>
                <a:cs typeface="Times New Roman"/>
              </a:rPr>
              <a:t> </a:t>
            </a:r>
            <a:r>
              <a:rPr dirty="0" sz="1200" spc="-5">
                <a:latin typeface="Times New Roman"/>
                <a:cs typeface="Times New Roman"/>
              </a:rPr>
              <a:t>szDummyBuffer[256];  </a:t>
            </a:r>
            <a:r>
              <a:rPr dirty="0" sz="1200">
                <a:latin typeface="Times New Roman"/>
                <a:cs typeface="Times New Roman"/>
              </a:rPr>
              <a:t>int nState =</a:t>
            </a:r>
            <a:r>
              <a:rPr dirty="0" sz="1200" spc="-105">
                <a:latin typeface="Times New Roman"/>
                <a:cs typeface="Times New Roman"/>
              </a:rPr>
              <a:t> </a:t>
            </a:r>
            <a:r>
              <a:rPr dirty="0" sz="1200">
                <a:latin typeface="Times New Roman"/>
                <a:cs typeface="Times New Roman"/>
              </a:rPr>
              <a:t>10;</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int ZeroArray (int</a:t>
            </a:r>
            <a:r>
              <a:rPr dirty="0" sz="1200" spc="-110">
                <a:latin typeface="Times New Roman"/>
                <a:cs typeface="Times New Roman"/>
              </a:rPr>
              <a:t> </a:t>
            </a:r>
            <a:r>
              <a:rPr dirty="0" sz="1200">
                <a:latin typeface="Times New Roman"/>
                <a:cs typeface="Times New Roman"/>
              </a:rPr>
              <a:t>*pArray)</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241300" marR="4039870" indent="-114300">
              <a:lnSpc>
                <a:spcPts val="1380"/>
              </a:lnSpc>
              <a:spcBef>
                <a:spcPts val="65"/>
              </a:spcBef>
            </a:pPr>
            <a:r>
              <a:rPr dirty="0" sz="1200">
                <a:latin typeface="Times New Roman"/>
                <a:cs typeface="Times New Roman"/>
              </a:rPr>
              <a:t>for</a:t>
            </a:r>
            <a:r>
              <a:rPr dirty="0" sz="1200" spc="-95">
                <a:latin typeface="Times New Roman"/>
                <a:cs typeface="Times New Roman"/>
              </a:rPr>
              <a:t> </a:t>
            </a:r>
            <a:r>
              <a:rPr dirty="0" sz="1200">
                <a:latin typeface="Times New Roman"/>
                <a:cs typeface="Times New Roman"/>
              </a:rPr>
              <a:t>(inti=0;i&lt;100;++i)  pArray[i] =</a:t>
            </a:r>
            <a:r>
              <a:rPr dirty="0" sz="1200" spc="-100">
                <a:latin typeface="Times New Roman"/>
                <a:cs typeface="Times New Roman"/>
              </a:rPr>
              <a:t> </a:t>
            </a:r>
            <a:r>
              <a:rPr dirty="0" sz="1200">
                <a:latin typeface="Times New Roman"/>
                <a:cs typeface="Times New Roman"/>
              </a:rPr>
              <a:t>0;</a:t>
            </a:r>
            <a:endParaRPr sz="1200">
              <a:latin typeface="Times New Roman"/>
              <a:cs typeface="Times New Roman"/>
            </a:endParaRPr>
          </a:p>
          <a:p>
            <a:pPr algn="just" marL="12700">
              <a:lnSpc>
                <a:spcPts val="1290"/>
              </a:lnSpc>
            </a:pPr>
            <a:r>
              <a:rPr dirty="0" sz="1200">
                <a:latin typeface="Times New Roman"/>
                <a:cs typeface="Times New Roman"/>
              </a:rPr>
              <a:t>}</a:t>
            </a:r>
            <a:endParaRPr sz="1200">
              <a:latin typeface="Times New Roman"/>
              <a:cs typeface="Times New Roman"/>
            </a:endParaRPr>
          </a:p>
          <a:p>
            <a:pPr algn="just" marL="12700">
              <a:lnSpc>
                <a:spcPts val="2105"/>
              </a:lnSpc>
            </a:pPr>
            <a:r>
              <a:rPr dirty="0" sz="1800">
                <a:latin typeface="Times New Roman"/>
                <a:cs typeface="Times New Roman"/>
              </a:rPr>
              <a:t>Loop</a:t>
            </a:r>
            <a:r>
              <a:rPr dirty="0" sz="1800" spc="-105">
                <a:latin typeface="Times New Roman"/>
                <a:cs typeface="Times New Roman"/>
              </a:rPr>
              <a:t> </a:t>
            </a:r>
            <a:r>
              <a:rPr dirty="0" sz="1800">
                <a:latin typeface="Times New Roman"/>
                <a:cs typeface="Times New Roman"/>
              </a:rPr>
              <a:t>Errors</a:t>
            </a:r>
            <a:endParaRPr sz="1800">
              <a:latin typeface="Times New Roman"/>
              <a:cs typeface="Times New Roman"/>
            </a:endParaRPr>
          </a:p>
          <a:p>
            <a:pPr marL="469900" indent="-228600">
              <a:lnSpc>
                <a:spcPct val="100000"/>
              </a:lnSpc>
              <a:spcBef>
                <a:spcPts val="60"/>
              </a:spcBef>
              <a:buFont typeface="Symbol"/>
              <a:buChar char=""/>
              <a:tabLst>
                <a:tab pos="469265" algn="l"/>
                <a:tab pos="469900" algn="l"/>
              </a:tabLst>
            </a:pPr>
            <a:r>
              <a:rPr dirty="0" sz="1200">
                <a:latin typeface="Times New Roman"/>
                <a:cs typeface="Times New Roman"/>
              </a:rPr>
              <a:t>Loop errors break down into </a:t>
            </a:r>
            <a:r>
              <a:rPr dirty="0" sz="1200" spc="-5">
                <a:latin typeface="Times New Roman"/>
                <a:cs typeface="Times New Roman"/>
              </a:rPr>
              <a:t>several </a:t>
            </a:r>
            <a:r>
              <a:rPr dirty="0" sz="1200">
                <a:latin typeface="Times New Roman"/>
                <a:cs typeface="Times New Roman"/>
              </a:rPr>
              <a:t>different</a:t>
            </a:r>
            <a:r>
              <a:rPr dirty="0" sz="1200" spc="-70">
                <a:latin typeface="Times New Roman"/>
                <a:cs typeface="Times New Roman"/>
              </a:rPr>
              <a:t> </a:t>
            </a:r>
            <a:r>
              <a:rPr dirty="0" sz="1200" spc="-10">
                <a:latin typeface="Times New Roman"/>
                <a:cs typeface="Times New Roman"/>
              </a:rPr>
              <a:t>subtypes.</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They occur around a loop construct in a</a:t>
            </a:r>
            <a:r>
              <a:rPr dirty="0" sz="1200" spc="-125">
                <a:latin typeface="Times New Roman"/>
                <a:cs typeface="Times New Roman"/>
              </a:rPr>
              <a:t> </a:t>
            </a:r>
            <a:r>
              <a:rPr dirty="0" sz="1200">
                <a:latin typeface="Times New Roman"/>
                <a:cs typeface="Times New Roman"/>
              </a:rPr>
              <a:t>program.</a:t>
            </a:r>
            <a:endParaRPr sz="1200">
              <a:latin typeface="Times New Roman"/>
              <a:cs typeface="Times New Roman"/>
            </a:endParaRPr>
          </a:p>
          <a:p>
            <a:pPr marL="469900" indent="-228600">
              <a:lnSpc>
                <a:spcPts val="1380"/>
              </a:lnSpc>
              <a:spcBef>
                <a:spcPts val="20"/>
              </a:spcBef>
              <a:buFont typeface="Symbol"/>
              <a:buChar char=""/>
              <a:tabLst>
                <a:tab pos="469265" algn="l"/>
                <a:tab pos="469900" algn="l"/>
              </a:tabLst>
            </a:pPr>
            <a:r>
              <a:rPr dirty="0" sz="1200">
                <a:latin typeface="Times New Roman"/>
                <a:cs typeface="Times New Roman"/>
              </a:rPr>
              <a:t>Infinite loops, off-by-one loops, and improperly exited</a:t>
            </a:r>
            <a:r>
              <a:rPr dirty="0" sz="1200" spc="-125">
                <a:latin typeface="Times New Roman"/>
                <a:cs typeface="Times New Roman"/>
              </a:rPr>
              <a:t> </a:t>
            </a:r>
            <a:r>
              <a:rPr dirty="0" sz="1200">
                <a:latin typeface="Times New Roman"/>
                <a:cs typeface="Times New Roman"/>
              </a:rPr>
              <a:t>loops.</a:t>
            </a:r>
            <a:endParaRPr sz="1200">
              <a:latin typeface="Times New Roman"/>
              <a:cs typeface="Times New Roman"/>
            </a:endParaRPr>
          </a:p>
          <a:p>
            <a:pPr algn="just" marL="12700">
              <a:lnSpc>
                <a:spcPts val="2100"/>
              </a:lnSpc>
            </a:pPr>
            <a:r>
              <a:rPr dirty="0" sz="1800" spc="-5">
                <a:latin typeface="Times New Roman"/>
                <a:cs typeface="Times New Roman"/>
              </a:rPr>
              <a:t>Symptoms</a:t>
            </a:r>
            <a:endParaRPr sz="1800">
              <a:latin typeface="Times New Roman"/>
              <a:cs typeface="Times New Roman"/>
            </a:endParaRPr>
          </a:p>
          <a:p>
            <a:pPr algn="just" marL="469900" marR="8255" indent="-228600">
              <a:lnSpc>
                <a:spcPct val="95400"/>
              </a:lnSpc>
              <a:spcBef>
                <a:spcPts val="125"/>
              </a:spcBef>
              <a:buFont typeface="Symbol"/>
              <a:buChar char=""/>
              <a:tabLst>
                <a:tab pos="469900" algn="l"/>
              </a:tabLst>
            </a:pPr>
            <a:r>
              <a:rPr dirty="0" sz="1200">
                <a:latin typeface="Times New Roman"/>
                <a:cs typeface="Times New Roman"/>
              </a:rPr>
              <a:t>If your program </a:t>
            </a:r>
            <a:r>
              <a:rPr dirty="0" sz="1200" spc="-5">
                <a:latin typeface="Times New Roman"/>
                <a:cs typeface="Times New Roman"/>
              </a:rPr>
              <a:t>simply </a:t>
            </a:r>
            <a:r>
              <a:rPr dirty="0" sz="1200">
                <a:latin typeface="Times New Roman"/>
                <a:cs typeface="Times New Roman"/>
              </a:rPr>
              <a:t>locks up, repeatedly displays the </a:t>
            </a:r>
            <a:r>
              <a:rPr dirty="0" sz="1200" spc="-5">
                <a:latin typeface="Times New Roman"/>
                <a:cs typeface="Times New Roman"/>
              </a:rPr>
              <a:t>same </a:t>
            </a:r>
            <a:r>
              <a:rPr dirty="0" sz="1200" spc="5">
                <a:latin typeface="Times New Roman"/>
                <a:cs typeface="Times New Roman"/>
              </a:rPr>
              <a:t>data </a:t>
            </a:r>
            <a:r>
              <a:rPr dirty="0" sz="1200">
                <a:latin typeface="Times New Roman"/>
                <a:cs typeface="Times New Roman"/>
              </a:rPr>
              <a:t>over </a:t>
            </a:r>
            <a:r>
              <a:rPr dirty="0" sz="1200" spc="5">
                <a:latin typeface="Times New Roman"/>
                <a:cs typeface="Times New Roman"/>
              </a:rPr>
              <a:t>and </a:t>
            </a:r>
            <a:r>
              <a:rPr dirty="0" sz="1200">
                <a:latin typeface="Times New Roman"/>
                <a:cs typeface="Times New Roman"/>
              </a:rPr>
              <a:t>over,  or infinitely displays the </a:t>
            </a:r>
            <a:r>
              <a:rPr dirty="0" sz="1200" spc="-5">
                <a:latin typeface="Times New Roman"/>
                <a:cs typeface="Times New Roman"/>
              </a:rPr>
              <a:t>same </a:t>
            </a:r>
            <a:r>
              <a:rPr dirty="0" sz="1200">
                <a:latin typeface="Times New Roman"/>
                <a:cs typeface="Times New Roman"/>
              </a:rPr>
              <a:t>message box, you </a:t>
            </a:r>
            <a:r>
              <a:rPr dirty="0" sz="1200" spc="-5">
                <a:latin typeface="Times New Roman"/>
                <a:cs typeface="Times New Roman"/>
              </a:rPr>
              <a:t>should </a:t>
            </a:r>
            <a:r>
              <a:rPr dirty="0" sz="1200">
                <a:latin typeface="Times New Roman"/>
                <a:cs typeface="Times New Roman"/>
              </a:rPr>
              <a:t>immediately </a:t>
            </a:r>
            <a:r>
              <a:rPr dirty="0" sz="1200" spc="-5">
                <a:latin typeface="Times New Roman"/>
                <a:cs typeface="Times New Roman"/>
              </a:rPr>
              <a:t>suspect </a:t>
            </a:r>
            <a:r>
              <a:rPr dirty="0" sz="1200">
                <a:latin typeface="Times New Roman"/>
                <a:cs typeface="Times New Roman"/>
              </a:rPr>
              <a:t>an  infinite loop</a:t>
            </a:r>
            <a:r>
              <a:rPr dirty="0" sz="1200" spc="-110">
                <a:latin typeface="Times New Roman"/>
                <a:cs typeface="Times New Roman"/>
              </a:rPr>
              <a:t> </a:t>
            </a:r>
            <a:r>
              <a:rPr dirty="0" sz="1200">
                <a:latin typeface="Times New Roman"/>
                <a:cs typeface="Times New Roman"/>
              </a:rPr>
              <a:t>error.</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Off-by-one </a:t>
            </a:r>
            <a:r>
              <a:rPr dirty="0" sz="1200">
                <a:latin typeface="Times New Roman"/>
                <a:cs typeface="Times New Roman"/>
              </a:rPr>
              <a:t>loop errors are quite often </a:t>
            </a:r>
            <a:r>
              <a:rPr dirty="0" sz="1200" spc="-5">
                <a:latin typeface="Times New Roman"/>
                <a:cs typeface="Times New Roman"/>
              </a:rPr>
              <a:t>seen </a:t>
            </a:r>
            <a:r>
              <a:rPr dirty="0" sz="1200">
                <a:latin typeface="Times New Roman"/>
                <a:cs typeface="Times New Roman"/>
              </a:rPr>
              <a:t>in processes that perform</a:t>
            </a:r>
            <a:r>
              <a:rPr dirty="0" sz="1200" spc="-105">
                <a:latin typeface="Times New Roman"/>
                <a:cs typeface="Times New Roman"/>
              </a:rPr>
              <a:t> </a:t>
            </a:r>
            <a:r>
              <a:rPr dirty="0" sz="1200">
                <a:latin typeface="Times New Roman"/>
                <a:cs typeface="Times New Roman"/>
              </a:rPr>
              <a:t>calculations.</a:t>
            </a:r>
            <a:endParaRPr sz="1200">
              <a:latin typeface="Times New Roman"/>
              <a:cs typeface="Times New Roman"/>
            </a:endParaRPr>
          </a:p>
          <a:p>
            <a:pPr algn="just" marL="469900" marR="6985" indent="-228600">
              <a:lnSpc>
                <a:spcPts val="1370"/>
              </a:lnSpc>
              <a:spcBef>
                <a:spcPts val="125"/>
              </a:spcBef>
              <a:buFont typeface="Symbol"/>
              <a:buChar char=""/>
              <a:tabLst>
                <a:tab pos="469900" algn="l"/>
              </a:tabLst>
            </a:pPr>
            <a:r>
              <a:rPr dirty="0" sz="1200">
                <a:latin typeface="Times New Roman"/>
                <a:cs typeface="Times New Roman"/>
              </a:rPr>
              <a:t>If a hand calculation </a:t>
            </a:r>
            <a:r>
              <a:rPr dirty="0" sz="1200" spc="-5">
                <a:latin typeface="Times New Roman"/>
                <a:cs typeface="Times New Roman"/>
              </a:rPr>
              <a:t>shows </a:t>
            </a:r>
            <a:r>
              <a:rPr dirty="0" sz="1200">
                <a:latin typeface="Times New Roman"/>
                <a:cs typeface="Times New Roman"/>
              </a:rPr>
              <a:t>that the total or final </a:t>
            </a:r>
            <a:r>
              <a:rPr dirty="0" sz="1200" spc="-5">
                <a:latin typeface="Times New Roman"/>
                <a:cs typeface="Times New Roman"/>
              </a:rPr>
              <a:t>sum </a:t>
            </a:r>
            <a:r>
              <a:rPr dirty="0" sz="1200">
                <a:latin typeface="Times New Roman"/>
                <a:cs typeface="Times New Roman"/>
              </a:rPr>
              <a:t>is incorrect by the last data  point, you can quickly </a:t>
            </a:r>
            <a:r>
              <a:rPr dirty="0" sz="1200" spc="-5">
                <a:latin typeface="Times New Roman"/>
                <a:cs typeface="Times New Roman"/>
              </a:rPr>
              <a:t>surmise </a:t>
            </a:r>
            <a:r>
              <a:rPr dirty="0" sz="1200">
                <a:latin typeface="Times New Roman"/>
                <a:cs typeface="Times New Roman"/>
              </a:rPr>
              <a:t>that an off-by-one loop error is to</a:t>
            </a:r>
            <a:r>
              <a:rPr dirty="0" sz="1200" spc="-125">
                <a:latin typeface="Times New Roman"/>
                <a:cs typeface="Times New Roman"/>
              </a:rPr>
              <a:t> </a:t>
            </a:r>
            <a:r>
              <a:rPr dirty="0" sz="1200">
                <a:latin typeface="Times New Roman"/>
                <a:cs typeface="Times New Roman"/>
              </a:rPr>
              <a:t>blame.</a:t>
            </a:r>
            <a:endParaRPr sz="1200">
              <a:latin typeface="Times New Roman"/>
              <a:cs typeface="Times New Roman"/>
            </a:endParaRPr>
          </a:p>
          <a:p>
            <a:pPr algn="just" marL="469900" marR="7620" indent="-228600">
              <a:lnSpc>
                <a:spcPts val="1370"/>
              </a:lnSpc>
              <a:spcBef>
                <a:spcPts val="105"/>
              </a:spcBef>
              <a:buFont typeface="Symbol"/>
              <a:buChar char=""/>
              <a:tabLst>
                <a:tab pos="469900" algn="l"/>
              </a:tabLst>
            </a:pPr>
            <a:r>
              <a:rPr dirty="0" sz="1200">
                <a:latin typeface="Times New Roman"/>
                <a:cs typeface="Times New Roman"/>
              </a:rPr>
              <a:t>Likewise, if you </a:t>
            </a:r>
            <a:r>
              <a:rPr dirty="0" sz="1200" spc="-5">
                <a:latin typeface="Times New Roman"/>
                <a:cs typeface="Times New Roman"/>
              </a:rPr>
              <a:t>were </a:t>
            </a:r>
            <a:r>
              <a:rPr dirty="0" sz="1200">
                <a:latin typeface="Times New Roman"/>
                <a:cs typeface="Times New Roman"/>
              </a:rPr>
              <a:t>using graphics </a:t>
            </a:r>
            <a:r>
              <a:rPr dirty="0" sz="1200" spc="-5">
                <a:latin typeface="Times New Roman"/>
                <a:cs typeface="Times New Roman"/>
              </a:rPr>
              <a:t>software </a:t>
            </a:r>
            <a:r>
              <a:rPr dirty="0" sz="1200">
                <a:latin typeface="Times New Roman"/>
                <a:cs typeface="Times New Roman"/>
              </a:rPr>
              <a:t>and </a:t>
            </a:r>
            <a:r>
              <a:rPr dirty="0" sz="1200" spc="-5">
                <a:latin typeface="Times New Roman"/>
                <a:cs typeface="Times New Roman"/>
              </a:rPr>
              <a:t>saw </a:t>
            </a:r>
            <a:r>
              <a:rPr dirty="0" sz="1200">
                <a:latin typeface="Times New Roman"/>
                <a:cs typeface="Times New Roman"/>
              </a:rPr>
              <a:t>all of the points on the  </a:t>
            </a:r>
            <a:r>
              <a:rPr dirty="0" sz="1200" spc="-5">
                <a:latin typeface="Times New Roman"/>
                <a:cs typeface="Times New Roman"/>
              </a:rPr>
              <a:t>screen, </a:t>
            </a:r>
            <a:r>
              <a:rPr dirty="0" sz="1200">
                <a:latin typeface="Times New Roman"/>
                <a:cs typeface="Times New Roman"/>
              </a:rPr>
              <a:t>but the last two </a:t>
            </a:r>
            <a:r>
              <a:rPr dirty="0" sz="1200" spc="-5">
                <a:latin typeface="Times New Roman"/>
                <a:cs typeface="Times New Roman"/>
              </a:rPr>
              <a:t>were </a:t>
            </a:r>
            <a:r>
              <a:rPr dirty="0" sz="1200">
                <a:latin typeface="Times New Roman"/>
                <a:cs typeface="Times New Roman"/>
              </a:rPr>
              <a:t>unconnected, you </a:t>
            </a:r>
            <a:r>
              <a:rPr dirty="0" sz="1200" spc="-5">
                <a:latin typeface="Times New Roman"/>
                <a:cs typeface="Times New Roman"/>
              </a:rPr>
              <a:t>would suspect </a:t>
            </a:r>
            <a:r>
              <a:rPr dirty="0" sz="1200">
                <a:latin typeface="Times New Roman"/>
                <a:cs typeface="Times New Roman"/>
              </a:rPr>
              <a:t>an off-by-one</a:t>
            </a:r>
            <a:r>
              <a:rPr dirty="0" sz="1200" spc="-80">
                <a:latin typeface="Times New Roman"/>
                <a:cs typeface="Times New Roman"/>
              </a:rPr>
              <a:t> </a:t>
            </a:r>
            <a:r>
              <a:rPr dirty="0" sz="1200">
                <a:latin typeface="Times New Roman"/>
                <a:cs typeface="Times New Roman"/>
              </a:rPr>
              <a:t>error.</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5513705" cy="8154034"/>
          </a:xfrm>
          <a:prstGeom prst="rect">
            <a:avLst/>
          </a:prstGeom>
        </p:spPr>
        <p:txBody>
          <a:bodyPr wrap="square" lIns="0" tIns="0" rIns="0" bIns="0" rtlCol="0" vert="horz">
            <a:spAutoFit/>
          </a:bodyPr>
          <a:lstStyle/>
          <a:p>
            <a:pPr marL="469900" marR="6350" indent="-228600">
              <a:lnSpc>
                <a:spcPts val="1370"/>
              </a:lnSpc>
              <a:buFont typeface="Symbol"/>
              <a:buChar char=""/>
              <a:tabLst>
                <a:tab pos="469265" algn="l"/>
                <a:tab pos="469900" algn="l"/>
              </a:tabLst>
            </a:pPr>
            <a:r>
              <a:rPr dirty="0" sz="1200">
                <a:latin typeface="Times New Roman"/>
                <a:cs typeface="Times New Roman"/>
              </a:rPr>
              <a:t>Watching for a process that terminates unexpectedly </a:t>
            </a:r>
            <a:r>
              <a:rPr dirty="0" sz="1200" spc="-5">
                <a:latin typeface="Times New Roman"/>
                <a:cs typeface="Times New Roman"/>
              </a:rPr>
              <a:t>when </a:t>
            </a:r>
            <a:r>
              <a:rPr dirty="0" sz="1200">
                <a:latin typeface="Times New Roman"/>
                <a:cs typeface="Times New Roman"/>
              </a:rPr>
              <a:t>it </a:t>
            </a:r>
            <a:r>
              <a:rPr dirty="0" sz="1200" spc="-5">
                <a:latin typeface="Times New Roman"/>
                <a:cs typeface="Times New Roman"/>
              </a:rPr>
              <a:t>should </a:t>
            </a:r>
            <a:r>
              <a:rPr dirty="0" sz="1200">
                <a:latin typeface="Times New Roman"/>
                <a:cs typeface="Times New Roman"/>
              </a:rPr>
              <a:t>have  continued.</a:t>
            </a:r>
            <a:endParaRPr sz="1200">
              <a:latin typeface="Times New Roman"/>
              <a:cs typeface="Times New Roman"/>
            </a:endParaRPr>
          </a:p>
          <a:p>
            <a:pPr algn="just" marL="12700">
              <a:lnSpc>
                <a:spcPts val="2000"/>
              </a:lnSpc>
            </a:pPr>
            <a:r>
              <a:rPr dirty="0" sz="1800">
                <a:latin typeface="Times New Roman"/>
                <a:cs typeface="Times New Roman"/>
              </a:rPr>
              <a:t>Example</a:t>
            </a:r>
            <a:endParaRPr sz="1800">
              <a:latin typeface="Times New Roman"/>
              <a:cs typeface="Times New Roman"/>
            </a:endParaRPr>
          </a:p>
          <a:p>
            <a:pPr marL="12700" marR="4362450">
              <a:lnSpc>
                <a:spcPts val="1380"/>
              </a:lnSpc>
              <a:spcBef>
                <a:spcPts val="75"/>
              </a:spcBef>
            </a:pPr>
            <a:r>
              <a:rPr dirty="0" sz="1200">
                <a:latin typeface="Times New Roman"/>
                <a:cs typeface="Times New Roman"/>
              </a:rPr>
              <a:t>bool doneFlag;  doneFlag = false;  </a:t>
            </a:r>
            <a:r>
              <a:rPr dirty="0" sz="1200" spc="-5">
                <a:latin typeface="Times New Roman"/>
                <a:cs typeface="Times New Roman"/>
              </a:rPr>
              <a:t>while(!doneFlag){</a:t>
            </a:r>
            <a:endParaRPr sz="1200">
              <a:latin typeface="Times New Roman"/>
              <a:cs typeface="Times New Roman"/>
            </a:endParaRPr>
          </a:p>
          <a:p>
            <a:pPr marL="127000">
              <a:lnSpc>
                <a:spcPts val="1315"/>
              </a:lnSpc>
            </a:pPr>
            <a:r>
              <a:rPr dirty="0" sz="1200">
                <a:latin typeface="Times New Roman"/>
                <a:cs typeface="Times New Roman"/>
              </a:rPr>
              <a:t>...</a:t>
            </a:r>
            <a:endParaRPr sz="1200">
              <a:latin typeface="Times New Roman"/>
              <a:cs typeface="Times New Roman"/>
            </a:endParaRPr>
          </a:p>
          <a:p>
            <a:pPr marL="241300" marR="3837940" indent="-114300">
              <a:lnSpc>
                <a:spcPts val="1380"/>
              </a:lnSpc>
              <a:spcBef>
                <a:spcPts val="65"/>
              </a:spcBef>
            </a:pPr>
            <a:r>
              <a:rPr dirty="0" sz="1200">
                <a:latin typeface="Times New Roman"/>
                <a:cs typeface="Times New Roman"/>
              </a:rPr>
              <a:t>if( impossibleCondition</a:t>
            </a:r>
            <a:r>
              <a:rPr dirty="0" sz="1200" spc="-114">
                <a:latin typeface="Times New Roman"/>
                <a:cs typeface="Times New Roman"/>
              </a:rPr>
              <a:t> </a:t>
            </a:r>
            <a:r>
              <a:rPr dirty="0" sz="1200">
                <a:latin typeface="Times New Roman"/>
                <a:cs typeface="Times New Roman"/>
              </a:rPr>
              <a:t>)  doneFlag =</a:t>
            </a:r>
            <a:r>
              <a:rPr dirty="0" sz="1200" spc="-100">
                <a:latin typeface="Times New Roman"/>
                <a:cs typeface="Times New Roman"/>
              </a:rPr>
              <a:t> </a:t>
            </a:r>
            <a:r>
              <a:rPr dirty="0" sz="1200">
                <a:latin typeface="Times New Roman"/>
                <a:cs typeface="Times New Roman"/>
              </a:rPr>
              <a:t>true;</a:t>
            </a:r>
            <a:endParaRPr sz="1200">
              <a:latin typeface="Times New Roman"/>
              <a:cs typeface="Times New Roman"/>
            </a:endParaRPr>
          </a:p>
          <a:p>
            <a:pPr algn="just" marL="127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6985">
              <a:lnSpc>
                <a:spcPts val="1380"/>
              </a:lnSpc>
            </a:pPr>
            <a:r>
              <a:rPr dirty="0" sz="1200">
                <a:latin typeface="Times New Roman"/>
                <a:cs typeface="Times New Roman"/>
              </a:rPr>
              <a:t>The preceding code fragment contains an indirect looping error </a:t>
            </a:r>
            <a:r>
              <a:rPr dirty="0" sz="1200" spc="-5">
                <a:latin typeface="Times New Roman"/>
                <a:cs typeface="Times New Roman"/>
              </a:rPr>
              <a:t>such </a:t>
            </a:r>
            <a:r>
              <a:rPr dirty="0" sz="1200">
                <a:latin typeface="Times New Roman"/>
                <a:cs typeface="Times New Roman"/>
              </a:rPr>
              <a:t>that the loop </a:t>
            </a:r>
            <a:r>
              <a:rPr dirty="0" sz="1200" spc="-5">
                <a:latin typeface="Times New Roman"/>
                <a:cs typeface="Times New Roman"/>
              </a:rPr>
              <a:t>will  </a:t>
            </a:r>
            <a:r>
              <a:rPr dirty="0" sz="1200">
                <a:latin typeface="Times New Roman"/>
                <a:cs typeface="Times New Roman"/>
              </a:rPr>
              <a:t>continue until the impossibleCondition becomes true </a:t>
            </a:r>
            <a:r>
              <a:rPr dirty="0" sz="1200" spc="-5">
                <a:latin typeface="Times New Roman"/>
                <a:cs typeface="Times New Roman"/>
              </a:rPr>
              <a:t>which </a:t>
            </a:r>
            <a:r>
              <a:rPr dirty="0" sz="1200">
                <a:latin typeface="Times New Roman"/>
                <a:cs typeface="Times New Roman"/>
              </a:rPr>
              <a:t>is impossible to</a:t>
            </a:r>
            <a:r>
              <a:rPr dirty="0" sz="1200" spc="-130">
                <a:latin typeface="Times New Roman"/>
                <a:cs typeface="Times New Roman"/>
              </a:rPr>
              <a:t> </a:t>
            </a:r>
            <a:r>
              <a:rPr dirty="0" sz="1200">
                <a:latin typeface="Times New Roman"/>
                <a:cs typeface="Times New Roman"/>
              </a:rPr>
              <a:t>happen.</a:t>
            </a: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12700" marR="4498340">
              <a:lnSpc>
                <a:spcPts val="1380"/>
              </a:lnSpc>
            </a:pPr>
            <a:r>
              <a:rPr dirty="0" sz="1200">
                <a:latin typeface="Times New Roman"/>
                <a:cs typeface="Times New Roman"/>
              </a:rPr>
              <a:t>int</a:t>
            </a:r>
            <a:r>
              <a:rPr dirty="0" sz="1200" spc="-50">
                <a:latin typeface="Times New Roman"/>
                <a:cs typeface="Times New Roman"/>
              </a:rPr>
              <a:t> </a:t>
            </a:r>
            <a:r>
              <a:rPr dirty="0" sz="1200" spc="-5">
                <a:latin typeface="Times New Roman"/>
                <a:cs typeface="Times New Roman"/>
              </a:rPr>
              <a:t>anArray[50];  </a:t>
            </a:r>
            <a:r>
              <a:rPr dirty="0" sz="1200">
                <a:latin typeface="Times New Roman"/>
                <a:cs typeface="Times New Roman"/>
              </a:rPr>
              <a:t>int</a:t>
            </a:r>
            <a:r>
              <a:rPr dirty="0" sz="1200" spc="-105">
                <a:latin typeface="Times New Roman"/>
                <a:cs typeface="Times New Roman"/>
              </a:rPr>
              <a:t> </a:t>
            </a:r>
            <a:r>
              <a:rPr dirty="0" sz="1200">
                <a:latin typeface="Times New Roman"/>
                <a:cs typeface="Times New Roman"/>
              </a:rPr>
              <a:t>i;</a:t>
            </a:r>
            <a:endParaRPr sz="1200">
              <a:latin typeface="Times New Roman"/>
              <a:cs typeface="Times New Roman"/>
            </a:endParaRPr>
          </a:p>
          <a:p>
            <a:pPr algn="just" marL="12700">
              <a:lnSpc>
                <a:spcPts val="1310"/>
              </a:lnSpc>
            </a:pPr>
            <a:r>
              <a:rPr dirty="0" sz="1200">
                <a:latin typeface="Times New Roman"/>
                <a:cs typeface="Times New Roman"/>
              </a:rPr>
              <a:t>i =</a:t>
            </a:r>
            <a:r>
              <a:rPr dirty="0" sz="1200" spc="-100">
                <a:latin typeface="Times New Roman"/>
                <a:cs typeface="Times New Roman"/>
              </a:rPr>
              <a:t> </a:t>
            </a:r>
            <a:r>
              <a:rPr dirty="0" sz="1200">
                <a:latin typeface="Times New Roman"/>
                <a:cs typeface="Times New Roman"/>
              </a:rPr>
              <a:t>50;</a:t>
            </a:r>
            <a:endParaRPr sz="1200">
              <a:latin typeface="Times New Roman"/>
              <a:cs typeface="Times New Roman"/>
            </a:endParaRPr>
          </a:p>
          <a:p>
            <a:pPr algn="just" marL="12700">
              <a:lnSpc>
                <a:spcPts val="1375"/>
              </a:lnSpc>
            </a:pPr>
            <a:r>
              <a:rPr dirty="0" sz="1200" spc="-5">
                <a:latin typeface="Times New Roman"/>
                <a:cs typeface="Times New Roman"/>
              </a:rPr>
              <a:t>while(i </a:t>
            </a:r>
            <a:r>
              <a:rPr dirty="0" sz="1200">
                <a:latin typeface="Times New Roman"/>
                <a:cs typeface="Times New Roman"/>
              </a:rPr>
              <a:t>&gt;=</a:t>
            </a:r>
            <a:r>
              <a:rPr dirty="0" sz="1200" spc="-90">
                <a:latin typeface="Times New Roman"/>
                <a:cs typeface="Times New Roman"/>
              </a:rPr>
              <a:t> </a:t>
            </a:r>
            <a:r>
              <a:rPr dirty="0" sz="1200">
                <a:latin typeface="Times New Roman"/>
                <a:cs typeface="Times New Roman"/>
              </a:rPr>
              <a:t>0){</a:t>
            </a:r>
            <a:endParaRPr sz="1200">
              <a:latin typeface="Times New Roman"/>
              <a:cs typeface="Times New Roman"/>
            </a:endParaRPr>
          </a:p>
          <a:p>
            <a:pPr marL="127000" marR="4455160">
              <a:lnSpc>
                <a:spcPts val="1380"/>
              </a:lnSpc>
              <a:spcBef>
                <a:spcPts val="65"/>
              </a:spcBef>
            </a:pPr>
            <a:r>
              <a:rPr dirty="0" sz="1200">
                <a:latin typeface="Times New Roman"/>
                <a:cs typeface="Times New Roman"/>
              </a:rPr>
              <a:t>anArray[i] =</a:t>
            </a:r>
            <a:r>
              <a:rPr dirty="0" sz="1200" spc="-105">
                <a:latin typeface="Times New Roman"/>
                <a:cs typeface="Times New Roman"/>
              </a:rPr>
              <a:t> </a:t>
            </a:r>
            <a:r>
              <a:rPr dirty="0" sz="1200">
                <a:latin typeface="Times New Roman"/>
                <a:cs typeface="Times New Roman"/>
              </a:rPr>
              <a:t>0;  i = i -</a:t>
            </a:r>
            <a:r>
              <a:rPr dirty="0" sz="1200" spc="-100">
                <a:latin typeface="Times New Roman"/>
                <a:cs typeface="Times New Roman"/>
              </a:rPr>
              <a:t> </a:t>
            </a:r>
            <a:r>
              <a:rPr dirty="0" sz="1200">
                <a:latin typeface="Times New Roman"/>
                <a:cs typeface="Times New Roman"/>
              </a:rPr>
              <a:t>1;</a:t>
            </a:r>
            <a:endParaRPr sz="1200">
              <a:latin typeface="Times New Roman"/>
              <a:cs typeface="Times New Roman"/>
            </a:endParaRPr>
          </a:p>
          <a:p>
            <a:pPr algn="just" marL="127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6985">
              <a:lnSpc>
                <a:spcPts val="1380"/>
              </a:lnSpc>
            </a:pPr>
            <a:r>
              <a:rPr dirty="0" sz="1200">
                <a:latin typeface="Times New Roman"/>
                <a:cs typeface="Times New Roman"/>
              </a:rPr>
              <a:t>In this example, the programmer </a:t>
            </a:r>
            <a:r>
              <a:rPr dirty="0" sz="1200" spc="-5">
                <a:latin typeface="Times New Roman"/>
                <a:cs typeface="Times New Roman"/>
              </a:rPr>
              <a:t>was </a:t>
            </a:r>
            <a:r>
              <a:rPr dirty="0" sz="1200">
                <a:latin typeface="Times New Roman"/>
                <a:cs typeface="Times New Roman"/>
              </a:rPr>
              <a:t>trying to be </a:t>
            </a:r>
            <a:r>
              <a:rPr dirty="0" sz="1200" spc="-5">
                <a:latin typeface="Times New Roman"/>
                <a:cs typeface="Times New Roman"/>
              </a:rPr>
              <a:t>smart. He worked </a:t>
            </a:r>
            <a:r>
              <a:rPr dirty="0" sz="1200">
                <a:latin typeface="Times New Roman"/>
                <a:cs typeface="Times New Roman"/>
              </a:rPr>
              <a:t>his </a:t>
            </a:r>
            <a:r>
              <a:rPr dirty="0" sz="1200" spc="-5">
                <a:latin typeface="Times New Roman"/>
                <a:cs typeface="Times New Roman"/>
              </a:rPr>
              <a:t>way </a:t>
            </a:r>
            <a:r>
              <a:rPr dirty="0" sz="1200">
                <a:latin typeface="Times New Roman"/>
                <a:cs typeface="Times New Roman"/>
              </a:rPr>
              <a:t>backward  though the array, assuming that this </a:t>
            </a:r>
            <a:r>
              <a:rPr dirty="0" sz="1200" spc="-5">
                <a:latin typeface="Times New Roman"/>
                <a:cs typeface="Times New Roman"/>
              </a:rPr>
              <a:t>way </a:t>
            </a:r>
            <a:r>
              <a:rPr dirty="0" sz="1200">
                <a:latin typeface="Times New Roman"/>
                <a:cs typeface="Times New Roman"/>
              </a:rPr>
              <a:t>there </a:t>
            </a:r>
            <a:r>
              <a:rPr dirty="0" sz="1200" spc="-5">
                <a:latin typeface="Times New Roman"/>
                <a:cs typeface="Times New Roman"/>
              </a:rPr>
              <a:t>would </a:t>
            </a:r>
            <a:r>
              <a:rPr dirty="0" sz="1200">
                <a:latin typeface="Times New Roman"/>
                <a:cs typeface="Times New Roman"/>
              </a:rPr>
              <a:t>be no chance of an error. </a:t>
            </a:r>
            <a:r>
              <a:rPr dirty="0" sz="1200" spc="-5">
                <a:latin typeface="Times New Roman"/>
                <a:cs typeface="Times New Roman"/>
              </a:rPr>
              <a:t>Of </a:t>
            </a:r>
            <a:r>
              <a:rPr dirty="0" sz="1200">
                <a:latin typeface="Times New Roman"/>
                <a:cs typeface="Times New Roman"/>
              </a:rPr>
              <a:t>course,  if you examine the loop, you </a:t>
            </a:r>
            <a:r>
              <a:rPr dirty="0" sz="1200" spc="-5">
                <a:latin typeface="Times New Roman"/>
                <a:cs typeface="Times New Roman"/>
              </a:rPr>
              <a:t>will </a:t>
            </a:r>
            <a:r>
              <a:rPr dirty="0" sz="1200">
                <a:latin typeface="Times New Roman"/>
                <a:cs typeface="Times New Roman"/>
              </a:rPr>
              <a:t>find that it performed 51 times. There are </a:t>
            </a:r>
            <a:r>
              <a:rPr dirty="0" sz="1200" spc="5">
                <a:latin typeface="Times New Roman"/>
                <a:cs typeface="Times New Roman"/>
              </a:rPr>
              <a:t>only </a:t>
            </a:r>
            <a:r>
              <a:rPr dirty="0" sz="1200">
                <a:latin typeface="Times New Roman"/>
                <a:cs typeface="Times New Roman"/>
              </a:rPr>
              <a:t>fifty  elements in the array. This </a:t>
            </a:r>
            <a:r>
              <a:rPr dirty="0" sz="1200" spc="-5">
                <a:latin typeface="Times New Roman"/>
                <a:cs typeface="Times New Roman"/>
              </a:rPr>
              <a:t>will </a:t>
            </a:r>
            <a:r>
              <a:rPr dirty="0" sz="1200">
                <a:latin typeface="Times New Roman"/>
                <a:cs typeface="Times New Roman"/>
              </a:rPr>
              <a:t>certainly lead to a problem later on in the program, if it  doesn’t first trigger an immediate error from the</a:t>
            </a:r>
            <a:r>
              <a:rPr dirty="0" sz="1200" spc="-12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int nIndex =</a:t>
            </a:r>
            <a:r>
              <a:rPr dirty="0" sz="1200" spc="-105">
                <a:latin typeface="Times New Roman"/>
                <a:cs typeface="Times New Roman"/>
              </a:rPr>
              <a:t> </a:t>
            </a:r>
            <a:r>
              <a:rPr dirty="0" sz="1200">
                <a:latin typeface="Times New Roman"/>
                <a:cs typeface="Times New Roman"/>
              </a:rPr>
              <a:t>0;</a:t>
            </a:r>
            <a:endParaRPr sz="1200">
              <a:latin typeface="Times New Roman"/>
              <a:cs typeface="Times New Roman"/>
            </a:endParaRPr>
          </a:p>
          <a:p>
            <a:pPr algn="just" marL="12700">
              <a:lnSpc>
                <a:spcPts val="1380"/>
              </a:lnSpc>
            </a:pPr>
            <a:r>
              <a:rPr dirty="0" sz="1200">
                <a:latin typeface="Times New Roman"/>
                <a:cs typeface="Times New Roman"/>
              </a:rPr>
              <a:t>for(int i=0; i&lt;kMaxIterations;</a:t>
            </a:r>
            <a:r>
              <a:rPr dirty="0" sz="1200" spc="-114">
                <a:latin typeface="Times New Roman"/>
                <a:cs typeface="Times New Roman"/>
              </a:rPr>
              <a:t> </a:t>
            </a:r>
            <a:r>
              <a:rPr dirty="0" sz="1200">
                <a:latin typeface="Times New Roman"/>
                <a:cs typeface="Times New Roman"/>
              </a:rPr>
              <a:t>++i)</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127000">
              <a:lnSpc>
                <a:spcPts val="1380"/>
              </a:lnSpc>
            </a:pPr>
            <a:r>
              <a:rPr dirty="0" sz="1200" spc="-5">
                <a:latin typeface="Times New Roman"/>
                <a:cs typeface="Times New Roman"/>
              </a:rPr>
              <a:t>while </a:t>
            </a:r>
            <a:r>
              <a:rPr dirty="0" sz="1200">
                <a:latin typeface="Times New Roman"/>
                <a:cs typeface="Times New Roman"/>
              </a:rPr>
              <a:t>(nIndex &lt;</a:t>
            </a:r>
            <a:r>
              <a:rPr dirty="0" sz="1200" spc="-90">
                <a:latin typeface="Times New Roman"/>
                <a:cs typeface="Times New Roman"/>
              </a:rPr>
              <a:t> </a:t>
            </a:r>
            <a:r>
              <a:rPr dirty="0" sz="1200">
                <a:latin typeface="Times New Roman"/>
                <a:cs typeface="Times New Roman"/>
              </a:rPr>
              <a:t>20)</a:t>
            </a:r>
            <a:endParaRPr sz="1200">
              <a:latin typeface="Times New Roman"/>
              <a:cs typeface="Times New Roman"/>
            </a:endParaRPr>
          </a:p>
          <a:p>
            <a:pPr marL="127000">
              <a:lnSpc>
                <a:spcPts val="1380"/>
              </a:lnSpc>
            </a:pPr>
            <a:r>
              <a:rPr dirty="0" sz="1200">
                <a:latin typeface="Times New Roman"/>
                <a:cs typeface="Times New Roman"/>
              </a:rPr>
              <a:t>{</a:t>
            </a:r>
            <a:endParaRPr sz="1200">
              <a:latin typeface="Times New Roman"/>
              <a:cs typeface="Times New Roman"/>
            </a:endParaRPr>
          </a:p>
          <a:p>
            <a:pPr marL="241300" marR="3044825">
              <a:lnSpc>
                <a:spcPts val="1380"/>
              </a:lnSpc>
              <a:spcBef>
                <a:spcPts val="65"/>
              </a:spcBef>
            </a:pPr>
            <a:r>
              <a:rPr dirty="0" sz="1200">
                <a:latin typeface="Times New Roman"/>
                <a:cs typeface="Times New Roman"/>
              </a:rPr>
              <a:t>ComputeSomething(i*20 +</a:t>
            </a:r>
            <a:r>
              <a:rPr dirty="0" sz="1200" spc="-100">
                <a:latin typeface="Times New Roman"/>
                <a:cs typeface="Times New Roman"/>
              </a:rPr>
              <a:t> </a:t>
            </a:r>
            <a:r>
              <a:rPr dirty="0" sz="1200">
                <a:latin typeface="Times New Roman"/>
                <a:cs typeface="Times New Roman"/>
              </a:rPr>
              <a:t>nIndex);  nIndex</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marL="127000">
              <a:lnSpc>
                <a:spcPts val="1315"/>
              </a:lnSpc>
            </a:pPr>
            <a:r>
              <a:rPr dirty="0" sz="1200">
                <a:latin typeface="Times New Roman"/>
                <a:cs typeface="Times New Roman"/>
              </a:rPr>
              <a:t>}</a:t>
            </a:r>
            <a:endParaRPr sz="1200">
              <a:latin typeface="Times New Roman"/>
              <a:cs typeface="Times New Roman"/>
            </a:endParaRPr>
          </a:p>
          <a:p>
            <a:pPr algn="just" marL="127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The final </a:t>
            </a:r>
            <a:r>
              <a:rPr dirty="0" sz="1200" spc="-5">
                <a:latin typeface="Times New Roman"/>
                <a:cs typeface="Times New Roman"/>
              </a:rPr>
              <a:t>situation </a:t>
            </a:r>
            <a:r>
              <a:rPr dirty="0" sz="1200">
                <a:latin typeface="Times New Roman"/>
                <a:cs typeface="Times New Roman"/>
              </a:rPr>
              <a:t>is an improper exit condition for a loop. This is most easily illustrated  using a </a:t>
            </a:r>
            <a:r>
              <a:rPr dirty="0" sz="1200" spc="-5">
                <a:latin typeface="Times New Roman"/>
                <a:cs typeface="Times New Roman"/>
              </a:rPr>
              <a:t>set </a:t>
            </a:r>
            <a:r>
              <a:rPr dirty="0" sz="1200">
                <a:latin typeface="Times New Roman"/>
                <a:cs typeface="Times New Roman"/>
              </a:rPr>
              <a:t>of nested loops. </a:t>
            </a:r>
            <a:r>
              <a:rPr dirty="0" sz="1200" spc="-15">
                <a:latin typeface="Times New Roman"/>
                <a:cs typeface="Times New Roman"/>
              </a:rPr>
              <a:t>In </a:t>
            </a:r>
            <a:r>
              <a:rPr dirty="0" sz="1200">
                <a:latin typeface="Times New Roman"/>
                <a:cs typeface="Times New Roman"/>
              </a:rPr>
              <a:t>the above example, </a:t>
            </a:r>
            <a:r>
              <a:rPr dirty="0" sz="1200" spc="-5">
                <a:latin typeface="Times New Roman"/>
                <a:cs typeface="Times New Roman"/>
              </a:rPr>
              <a:t>we </a:t>
            </a:r>
            <a:r>
              <a:rPr dirty="0" sz="1200">
                <a:latin typeface="Times New Roman"/>
                <a:cs typeface="Times New Roman"/>
              </a:rPr>
              <a:t>are trying to compute </a:t>
            </a:r>
            <a:r>
              <a:rPr dirty="0" sz="1200" spc="-5">
                <a:latin typeface="Times New Roman"/>
                <a:cs typeface="Times New Roman"/>
              </a:rPr>
              <a:t>something  within </a:t>
            </a:r>
            <a:r>
              <a:rPr dirty="0" sz="1200">
                <a:latin typeface="Times New Roman"/>
                <a:cs typeface="Times New Roman"/>
              </a:rPr>
              <a:t>the inner loop for </a:t>
            </a:r>
            <a:r>
              <a:rPr dirty="0" sz="1200" spc="-5">
                <a:latin typeface="Times New Roman"/>
                <a:cs typeface="Times New Roman"/>
              </a:rPr>
              <a:t>some </a:t>
            </a:r>
            <a:r>
              <a:rPr dirty="0" sz="1200">
                <a:latin typeface="Times New Roman"/>
                <a:cs typeface="Times New Roman"/>
              </a:rPr>
              <a:t>number of iterations. The code appears to do </a:t>
            </a:r>
            <a:r>
              <a:rPr dirty="0" sz="1200" spc="-5">
                <a:latin typeface="Times New Roman"/>
                <a:cs typeface="Times New Roman"/>
              </a:rPr>
              <a:t>what we said  </a:t>
            </a:r>
            <a:r>
              <a:rPr dirty="0" sz="1200">
                <a:latin typeface="Times New Roman"/>
                <a:cs typeface="Times New Roman"/>
              </a:rPr>
              <a:t>it </a:t>
            </a:r>
            <a:r>
              <a:rPr dirty="0" sz="1200" spc="-5">
                <a:latin typeface="Times New Roman"/>
                <a:cs typeface="Times New Roman"/>
              </a:rPr>
              <a:t>should </a:t>
            </a:r>
            <a:r>
              <a:rPr dirty="0" sz="1200">
                <a:latin typeface="Times New Roman"/>
                <a:cs typeface="Times New Roman"/>
              </a:rPr>
              <a:t>do. </a:t>
            </a:r>
            <a:r>
              <a:rPr dirty="0" sz="1200" spc="-15">
                <a:latin typeface="Times New Roman"/>
                <a:cs typeface="Times New Roman"/>
              </a:rPr>
              <a:t>It </a:t>
            </a:r>
            <a:r>
              <a:rPr dirty="0" sz="1200">
                <a:latin typeface="Times New Roman"/>
                <a:cs typeface="Times New Roman"/>
              </a:rPr>
              <a:t>computes </a:t>
            </a:r>
            <a:r>
              <a:rPr dirty="0" sz="1200" spc="-5">
                <a:latin typeface="Times New Roman"/>
                <a:cs typeface="Times New Roman"/>
              </a:rPr>
              <a:t>whatever </a:t>
            </a:r>
            <a:r>
              <a:rPr dirty="0" sz="1200">
                <a:latin typeface="Times New Roman"/>
                <a:cs typeface="Times New Roman"/>
              </a:rPr>
              <a:t>it is </a:t>
            </a:r>
            <a:r>
              <a:rPr dirty="0" sz="1200" spc="-5">
                <a:latin typeface="Times New Roman"/>
                <a:cs typeface="Times New Roman"/>
              </a:rPr>
              <a:t>we </a:t>
            </a:r>
            <a:r>
              <a:rPr dirty="0" sz="1200">
                <a:latin typeface="Times New Roman"/>
                <a:cs typeface="Times New Roman"/>
              </a:rPr>
              <a:t>are computing in the inner loop for each  iteration of the outer loop, 20 times. The problem, however, is that the exit condition  </a:t>
            </a:r>
            <a:r>
              <a:rPr dirty="0" sz="1200" spc="-5">
                <a:latin typeface="Times New Roman"/>
                <a:cs typeface="Times New Roman"/>
              </a:rPr>
              <a:t>simply </a:t>
            </a:r>
            <a:r>
              <a:rPr dirty="0" sz="1200" spc="5">
                <a:latin typeface="Times New Roman"/>
                <a:cs typeface="Times New Roman"/>
              </a:rPr>
              <a:t>says </a:t>
            </a:r>
            <a:r>
              <a:rPr dirty="0" sz="1200">
                <a:latin typeface="Times New Roman"/>
                <a:cs typeface="Times New Roman"/>
              </a:rPr>
              <a:t>that nIndex </a:t>
            </a:r>
            <a:r>
              <a:rPr dirty="0" sz="1200" spc="-5">
                <a:latin typeface="Times New Roman"/>
                <a:cs typeface="Times New Roman"/>
              </a:rPr>
              <a:t>should </a:t>
            </a:r>
            <a:r>
              <a:rPr dirty="0" sz="1200">
                <a:latin typeface="Times New Roman"/>
                <a:cs typeface="Times New Roman"/>
              </a:rPr>
              <a:t>be less </a:t>
            </a:r>
            <a:r>
              <a:rPr dirty="0" sz="1200" spc="5">
                <a:latin typeface="Times New Roman"/>
                <a:cs typeface="Times New Roman"/>
              </a:rPr>
              <a:t>than </a:t>
            </a:r>
            <a:r>
              <a:rPr dirty="0" sz="1200">
                <a:latin typeface="Times New Roman"/>
                <a:cs typeface="Times New Roman"/>
              </a:rPr>
              <a:t>20. </a:t>
            </a:r>
            <a:r>
              <a:rPr dirty="0" sz="1200" spc="10">
                <a:latin typeface="Times New Roman"/>
                <a:cs typeface="Times New Roman"/>
              </a:rPr>
              <a:t>The </a:t>
            </a:r>
            <a:r>
              <a:rPr dirty="0" sz="1200">
                <a:latin typeface="Times New Roman"/>
                <a:cs typeface="Times New Roman"/>
              </a:rPr>
              <a:t>first time through the </a:t>
            </a:r>
            <a:r>
              <a:rPr dirty="0" sz="1200" spc="5">
                <a:latin typeface="Times New Roman"/>
                <a:cs typeface="Times New Roman"/>
              </a:rPr>
              <a:t>outer </a:t>
            </a:r>
            <a:r>
              <a:rPr dirty="0" sz="1200">
                <a:latin typeface="Times New Roman"/>
                <a:cs typeface="Times New Roman"/>
              </a:rPr>
              <a:t>loop, this  variable will become 21, and the inner loop </a:t>
            </a:r>
            <a:r>
              <a:rPr dirty="0" sz="1200" spc="-5">
                <a:latin typeface="Times New Roman"/>
                <a:cs typeface="Times New Roman"/>
              </a:rPr>
              <a:t>will </a:t>
            </a:r>
            <a:r>
              <a:rPr dirty="0" sz="1200">
                <a:latin typeface="Times New Roman"/>
                <a:cs typeface="Times New Roman"/>
              </a:rPr>
              <a:t>exit. This is correct, and exactly the</a:t>
            </a:r>
            <a:r>
              <a:rPr dirty="0" sz="1200" spc="260">
                <a:latin typeface="Times New Roman"/>
                <a:cs typeface="Times New Roman"/>
              </a:rPr>
              <a:t> </a:t>
            </a:r>
            <a:r>
              <a:rPr dirty="0" sz="1200" spc="10">
                <a:latin typeface="Times New Roman"/>
                <a:cs typeface="Times New Roman"/>
              </a:rPr>
              <a:t>way</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836231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marR="6350">
              <a:lnSpc>
                <a:spcPts val="1380"/>
              </a:lnSpc>
              <a:spcBef>
                <a:spcPts val="875"/>
              </a:spcBef>
            </a:pPr>
            <a:r>
              <a:rPr dirty="0" sz="1200">
                <a:latin typeface="Times New Roman"/>
                <a:cs typeface="Times New Roman"/>
              </a:rPr>
              <a:t>you </a:t>
            </a:r>
            <a:r>
              <a:rPr dirty="0" sz="1200" spc="-5">
                <a:latin typeface="Times New Roman"/>
                <a:cs typeface="Times New Roman"/>
              </a:rPr>
              <a:t>would </a:t>
            </a:r>
            <a:r>
              <a:rPr dirty="0" sz="1200">
                <a:latin typeface="Times New Roman"/>
                <a:cs typeface="Times New Roman"/>
              </a:rPr>
              <a:t>expect </a:t>
            </a:r>
            <a:r>
              <a:rPr dirty="0" sz="1200" spc="5">
                <a:latin typeface="Times New Roman"/>
                <a:cs typeface="Times New Roman"/>
              </a:rPr>
              <a:t>this </a:t>
            </a:r>
            <a:r>
              <a:rPr dirty="0" sz="1200">
                <a:latin typeface="Times New Roman"/>
                <a:cs typeface="Times New Roman"/>
              </a:rPr>
              <a:t>to happen. The problem, however, is that </a:t>
            </a:r>
            <a:r>
              <a:rPr dirty="0" sz="1200" spc="5">
                <a:latin typeface="Times New Roman"/>
                <a:cs typeface="Times New Roman"/>
              </a:rPr>
              <a:t>the </a:t>
            </a:r>
            <a:r>
              <a:rPr dirty="0" sz="1200">
                <a:latin typeface="Times New Roman"/>
                <a:cs typeface="Times New Roman"/>
              </a:rPr>
              <a:t>next time through </a:t>
            </a:r>
            <a:r>
              <a:rPr dirty="0" sz="1200" spc="5">
                <a:latin typeface="Times New Roman"/>
                <a:cs typeface="Times New Roman"/>
              </a:rPr>
              <a:t>the  </a:t>
            </a:r>
            <a:r>
              <a:rPr dirty="0" sz="1200">
                <a:latin typeface="Times New Roman"/>
                <a:cs typeface="Times New Roman"/>
              </a:rPr>
              <a:t>loop, the inner loop </a:t>
            </a:r>
            <a:r>
              <a:rPr dirty="0" sz="1200" spc="-5">
                <a:latin typeface="Times New Roman"/>
                <a:cs typeface="Times New Roman"/>
              </a:rPr>
              <a:t>will </a:t>
            </a:r>
            <a:r>
              <a:rPr dirty="0" sz="1200">
                <a:latin typeface="Times New Roman"/>
                <a:cs typeface="Times New Roman"/>
              </a:rPr>
              <a:t>not be executed at</a:t>
            </a:r>
            <a:r>
              <a:rPr dirty="0" sz="1200" spc="-114">
                <a:latin typeface="Times New Roman"/>
                <a:cs typeface="Times New Roman"/>
              </a:rPr>
              <a:t> </a:t>
            </a:r>
            <a:r>
              <a:rPr dirty="0" sz="1200">
                <a:latin typeface="Times New Roman"/>
                <a:cs typeface="Times New Roman"/>
              </a:rPr>
              <a:t>all.</a:t>
            </a:r>
            <a:endParaRPr sz="1200">
              <a:latin typeface="Times New Roman"/>
              <a:cs typeface="Times New Roman"/>
            </a:endParaRPr>
          </a:p>
          <a:p>
            <a:pPr algn="just" marL="12700">
              <a:lnSpc>
                <a:spcPts val="2014"/>
              </a:lnSpc>
            </a:pPr>
            <a:r>
              <a:rPr dirty="0" sz="1800" spc="-5">
                <a:latin typeface="Times New Roman"/>
                <a:cs typeface="Times New Roman"/>
              </a:rPr>
              <a:t>Pointer</a:t>
            </a:r>
            <a:r>
              <a:rPr dirty="0" sz="1800" spc="-95">
                <a:latin typeface="Times New Roman"/>
                <a:cs typeface="Times New Roman"/>
              </a:rPr>
              <a:t> </a:t>
            </a:r>
            <a:r>
              <a:rPr dirty="0" sz="1800">
                <a:latin typeface="Times New Roman"/>
                <a:cs typeface="Times New Roman"/>
              </a:rPr>
              <a:t>errors</a:t>
            </a:r>
            <a:endParaRPr sz="1800">
              <a:latin typeface="Times New Roman"/>
              <a:cs typeface="Times New Roman"/>
            </a:endParaRPr>
          </a:p>
          <a:p>
            <a:pPr marL="469900" marR="7620" indent="-228600">
              <a:lnSpc>
                <a:spcPts val="1380"/>
              </a:lnSpc>
              <a:spcBef>
                <a:spcPts val="145"/>
              </a:spcBef>
              <a:buFont typeface="Symbol"/>
              <a:buChar char=""/>
              <a:tabLst>
                <a:tab pos="469265" algn="l"/>
                <a:tab pos="469900" algn="l"/>
              </a:tabLst>
            </a:pPr>
            <a:r>
              <a:rPr dirty="0" sz="1200">
                <a:latin typeface="Times New Roman"/>
                <a:cs typeface="Times New Roman"/>
              </a:rPr>
              <a:t>A pointer error is </a:t>
            </a:r>
            <a:r>
              <a:rPr dirty="0" sz="1200" spc="10">
                <a:latin typeface="Times New Roman"/>
                <a:cs typeface="Times New Roman"/>
              </a:rPr>
              <a:t>any </a:t>
            </a:r>
            <a:r>
              <a:rPr dirty="0" sz="1200">
                <a:latin typeface="Times New Roman"/>
                <a:cs typeface="Times New Roman"/>
              </a:rPr>
              <a:t>case </a:t>
            </a:r>
            <a:r>
              <a:rPr dirty="0" sz="1200" spc="-5">
                <a:latin typeface="Times New Roman"/>
                <a:cs typeface="Times New Roman"/>
              </a:rPr>
              <a:t>where something </a:t>
            </a:r>
            <a:r>
              <a:rPr dirty="0" sz="1200" spc="10">
                <a:latin typeface="Times New Roman"/>
                <a:cs typeface="Times New Roman"/>
              </a:rPr>
              <a:t>is </a:t>
            </a:r>
            <a:r>
              <a:rPr dirty="0" sz="1200">
                <a:latin typeface="Times New Roman"/>
                <a:cs typeface="Times New Roman"/>
              </a:rPr>
              <a:t>being used as an indirect pointer to  another</a:t>
            </a:r>
            <a:r>
              <a:rPr dirty="0" sz="1200" spc="-105">
                <a:latin typeface="Times New Roman"/>
                <a:cs typeface="Times New Roman"/>
              </a:rPr>
              <a:t> </a:t>
            </a:r>
            <a:r>
              <a:rPr dirty="0" sz="1200">
                <a:latin typeface="Times New Roman"/>
                <a:cs typeface="Times New Roman"/>
              </a:rPr>
              <a:t>item.</a:t>
            </a:r>
            <a:endParaRPr sz="1200">
              <a:latin typeface="Times New Roman"/>
              <a:cs typeface="Times New Roman"/>
            </a:endParaRPr>
          </a:p>
          <a:p>
            <a:pPr marL="469900" marR="6985" indent="-228600">
              <a:lnSpc>
                <a:spcPts val="1370"/>
              </a:lnSpc>
              <a:spcBef>
                <a:spcPts val="105"/>
              </a:spcBef>
              <a:buFont typeface="Symbol"/>
              <a:buChar char=""/>
              <a:tabLst>
                <a:tab pos="469265" algn="l"/>
                <a:tab pos="469900" algn="l"/>
              </a:tabLst>
            </a:pPr>
            <a:r>
              <a:rPr dirty="0" sz="1200" spc="-5">
                <a:latin typeface="Times New Roman"/>
                <a:cs typeface="Times New Roman"/>
              </a:rPr>
              <a:t>Uninitialized </a:t>
            </a:r>
            <a:r>
              <a:rPr dirty="0" sz="1200">
                <a:latin typeface="Times New Roman"/>
                <a:cs typeface="Times New Roman"/>
              </a:rPr>
              <a:t>pointers: These are pointers that are used to point at </a:t>
            </a:r>
            <a:r>
              <a:rPr dirty="0" sz="1200" spc="-5">
                <a:latin typeface="Times New Roman"/>
                <a:cs typeface="Times New Roman"/>
              </a:rPr>
              <a:t>something, </a:t>
            </a:r>
            <a:r>
              <a:rPr dirty="0" sz="1200">
                <a:latin typeface="Times New Roman"/>
                <a:cs typeface="Times New Roman"/>
              </a:rPr>
              <a:t>but  </a:t>
            </a:r>
            <a:r>
              <a:rPr dirty="0" sz="1200" spc="-5">
                <a:latin typeface="Times New Roman"/>
                <a:cs typeface="Times New Roman"/>
              </a:rPr>
              <a:t>we </a:t>
            </a:r>
            <a:r>
              <a:rPr dirty="0" sz="1200">
                <a:latin typeface="Times New Roman"/>
                <a:cs typeface="Times New Roman"/>
              </a:rPr>
              <a:t>fail to ever assign them </a:t>
            </a:r>
            <a:r>
              <a:rPr dirty="0" sz="1200" spc="-5">
                <a:latin typeface="Times New Roman"/>
                <a:cs typeface="Times New Roman"/>
              </a:rPr>
              <a:t>something </a:t>
            </a:r>
            <a:r>
              <a:rPr dirty="0" sz="1200">
                <a:latin typeface="Times New Roman"/>
                <a:cs typeface="Times New Roman"/>
              </a:rPr>
              <a:t>to point</a:t>
            </a:r>
            <a:r>
              <a:rPr dirty="0" sz="1200" spc="-105">
                <a:latin typeface="Times New Roman"/>
                <a:cs typeface="Times New Roman"/>
              </a:rPr>
              <a:t> </a:t>
            </a:r>
            <a:r>
              <a:rPr dirty="0" sz="1200">
                <a:latin typeface="Times New Roman"/>
                <a:cs typeface="Times New Roman"/>
              </a:rPr>
              <a:t>at.</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Deleted </a:t>
            </a:r>
            <a:r>
              <a:rPr dirty="0" sz="1200">
                <a:latin typeface="Times New Roman"/>
                <a:cs typeface="Times New Roman"/>
              </a:rPr>
              <a:t>pointers, </a:t>
            </a:r>
            <a:r>
              <a:rPr dirty="0" sz="1200" spc="-5">
                <a:latin typeface="Times New Roman"/>
                <a:cs typeface="Times New Roman"/>
              </a:rPr>
              <a:t>which </a:t>
            </a:r>
            <a:r>
              <a:rPr dirty="0" sz="1200">
                <a:latin typeface="Times New Roman"/>
                <a:cs typeface="Times New Roman"/>
              </a:rPr>
              <a:t>continue to be</a:t>
            </a:r>
            <a:r>
              <a:rPr dirty="0" sz="1200" spc="-90">
                <a:latin typeface="Times New Roman"/>
                <a:cs typeface="Times New Roman"/>
              </a:rPr>
              <a:t> </a:t>
            </a:r>
            <a:r>
              <a:rPr dirty="0" sz="1200">
                <a:latin typeface="Times New Roman"/>
                <a:cs typeface="Times New Roman"/>
              </a:rPr>
              <a:t>used.</a:t>
            </a:r>
            <a:endParaRPr sz="1200">
              <a:latin typeface="Times New Roman"/>
              <a:cs typeface="Times New Roman"/>
            </a:endParaRPr>
          </a:p>
          <a:p>
            <a:pPr marL="469900" marR="10160" indent="-228600">
              <a:lnSpc>
                <a:spcPts val="1370"/>
              </a:lnSpc>
              <a:spcBef>
                <a:spcPts val="125"/>
              </a:spcBef>
              <a:buFont typeface="Symbol"/>
              <a:buChar char=""/>
              <a:tabLst>
                <a:tab pos="469265" algn="l"/>
                <a:tab pos="469900" algn="l"/>
              </a:tabLst>
            </a:pPr>
            <a:r>
              <a:rPr dirty="0" sz="1200" spc="-5">
                <a:latin typeface="Times New Roman"/>
                <a:cs typeface="Times New Roman"/>
              </a:rPr>
              <a:t>An </a:t>
            </a:r>
            <a:r>
              <a:rPr dirty="0" sz="1200">
                <a:latin typeface="Times New Roman"/>
                <a:cs typeface="Times New Roman"/>
              </a:rPr>
              <a:t>Invalid pointer is </a:t>
            </a:r>
            <a:r>
              <a:rPr dirty="0" sz="1200" spc="-5">
                <a:latin typeface="Times New Roman"/>
                <a:cs typeface="Times New Roman"/>
              </a:rPr>
              <a:t>something </a:t>
            </a:r>
            <a:r>
              <a:rPr dirty="0" sz="1200">
                <a:latin typeface="Times New Roman"/>
                <a:cs typeface="Times New Roman"/>
              </a:rPr>
              <a:t>that is pointing to a valid block of memory, but  that memory does not contain the data you expect it</a:t>
            </a:r>
            <a:r>
              <a:rPr dirty="0" sz="1200" spc="-125">
                <a:latin typeface="Times New Roman"/>
                <a:cs typeface="Times New Roman"/>
              </a:rPr>
              <a:t> </a:t>
            </a:r>
            <a:r>
              <a:rPr dirty="0" sz="1200">
                <a:latin typeface="Times New Roman"/>
                <a:cs typeface="Times New Roman"/>
              </a:rPr>
              <a:t>to.</a:t>
            </a:r>
            <a:endParaRPr sz="1200">
              <a:latin typeface="Times New Roman"/>
              <a:cs typeface="Times New Roman"/>
            </a:endParaRPr>
          </a:p>
          <a:p>
            <a:pPr algn="just" marL="12700">
              <a:lnSpc>
                <a:spcPts val="2020"/>
              </a:lnSpc>
            </a:pPr>
            <a:r>
              <a:rPr dirty="0" sz="1800" spc="-5">
                <a:latin typeface="Times New Roman"/>
                <a:cs typeface="Times New Roman"/>
              </a:rPr>
              <a:t>Symptoms</a:t>
            </a:r>
            <a:endParaRPr sz="1800">
              <a:latin typeface="Times New Roman"/>
              <a:cs typeface="Times New Roman"/>
            </a:endParaRPr>
          </a:p>
          <a:p>
            <a:pPr marL="469900" indent="-228600">
              <a:lnSpc>
                <a:spcPct val="100000"/>
              </a:lnSpc>
              <a:spcBef>
                <a:spcPts val="60"/>
              </a:spcBef>
              <a:buFont typeface="Symbol"/>
              <a:buChar char=""/>
              <a:tabLst>
                <a:tab pos="469265" algn="l"/>
                <a:tab pos="469900" algn="l"/>
              </a:tabLst>
            </a:pPr>
            <a:r>
              <a:rPr dirty="0" sz="1200">
                <a:latin typeface="Times New Roman"/>
                <a:cs typeface="Times New Roman"/>
              </a:rPr>
              <a:t>The program usually crashes or behaves in an unpredictable and baffling</a:t>
            </a:r>
            <a:r>
              <a:rPr dirty="0" sz="1200" spc="-125">
                <a:latin typeface="Times New Roman"/>
                <a:cs typeface="Times New Roman"/>
              </a:rPr>
              <a:t> </a:t>
            </a:r>
            <a:r>
              <a:rPr dirty="0" sz="1200" spc="-5">
                <a:latin typeface="Times New Roman"/>
                <a:cs typeface="Times New Roman"/>
              </a:rPr>
              <a:t>way.</a:t>
            </a:r>
            <a:endParaRPr sz="1200">
              <a:latin typeface="Times New Roman"/>
              <a:cs typeface="Times New Roman"/>
            </a:endParaRPr>
          </a:p>
          <a:p>
            <a:pPr marL="469900" marR="8890" indent="-228600">
              <a:lnSpc>
                <a:spcPts val="1370"/>
              </a:lnSpc>
              <a:spcBef>
                <a:spcPts val="125"/>
              </a:spcBef>
              <a:buFont typeface="Symbol"/>
              <a:buChar char=""/>
              <a:tabLst>
                <a:tab pos="469265" algn="l"/>
                <a:tab pos="469900" algn="l"/>
              </a:tabLst>
            </a:pPr>
            <a:r>
              <a:rPr dirty="0" sz="1200" spc="-5">
                <a:latin typeface="Times New Roman"/>
                <a:cs typeface="Times New Roman"/>
              </a:rPr>
              <a:t>You will </a:t>
            </a:r>
            <a:r>
              <a:rPr dirty="0" sz="1200">
                <a:latin typeface="Times New Roman"/>
                <a:cs typeface="Times New Roman"/>
              </a:rPr>
              <a:t>generally observe </a:t>
            </a:r>
            <a:r>
              <a:rPr dirty="0" sz="1200" spc="-5">
                <a:latin typeface="Times New Roman"/>
                <a:cs typeface="Times New Roman"/>
              </a:rPr>
              <a:t>stack </a:t>
            </a:r>
            <a:r>
              <a:rPr dirty="0" sz="1200">
                <a:latin typeface="Times New Roman"/>
                <a:cs typeface="Times New Roman"/>
              </a:rPr>
              <a:t>corruptions, failure </a:t>
            </a:r>
            <a:r>
              <a:rPr dirty="0" sz="1200" spc="10">
                <a:latin typeface="Times New Roman"/>
                <a:cs typeface="Times New Roman"/>
              </a:rPr>
              <a:t>to </a:t>
            </a:r>
            <a:r>
              <a:rPr dirty="0" sz="1200">
                <a:latin typeface="Times New Roman"/>
                <a:cs typeface="Times New Roman"/>
              </a:rPr>
              <a:t>allocate memory, and odd  changing of variable</a:t>
            </a:r>
            <a:r>
              <a:rPr dirty="0" sz="1200" spc="-105">
                <a:latin typeface="Times New Roman"/>
                <a:cs typeface="Times New Roman"/>
              </a:rPr>
              <a:t> </a:t>
            </a:r>
            <a:r>
              <a:rPr dirty="0" sz="1200">
                <a:latin typeface="Times New Roman"/>
                <a:cs typeface="Times New Roman"/>
              </a:rPr>
              <a:t>values.</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Changing a </a:t>
            </a:r>
            <a:r>
              <a:rPr dirty="0" sz="1200" spc="-5">
                <a:latin typeface="Times New Roman"/>
                <a:cs typeface="Times New Roman"/>
              </a:rPr>
              <a:t>single </a:t>
            </a:r>
            <a:r>
              <a:rPr dirty="0" sz="1200">
                <a:latin typeface="Times New Roman"/>
                <a:cs typeface="Times New Roman"/>
              </a:rPr>
              <a:t>line of code can change </a:t>
            </a:r>
            <a:r>
              <a:rPr dirty="0" sz="1200" spc="-5">
                <a:latin typeface="Times New Roman"/>
                <a:cs typeface="Times New Roman"/>
              </a:rPr>
              <a:t>where </a:t>
            </a:r>
            <a:r>
              <a:rPr dirty="0" sz="1200">
                <a:latin typeface="Times New Roman"/>
                <a:cs typeface="Times New Roman"/>
              </a:rPr>
              <a:t>the problem</a:t>
            </a:r>
            <a:r>
              <a:rPr dirty="0" sz="1200" spc="-105">
                <a:latin typeface="Times New Roman"/>
                <a:cs typeface="Times New Roman"/>
              </a:rPr>
              <a:t> </a:t>
            </a:r>
            <a:r>
              <a:rPr dirty="0" sz="1200">
                <a:latin typeface="Times New Roman"/>
                <a:cs typeface="Times New Roman"/>
              </a:rPr>
              <a:t>occurs.</a:t>
            </a:r>
            <a:endParaRPr sz="1200">
              <a:latin typeface="Times New Roman"/>
              <a:cs typeface="Times New Roman"/>
            </a:endParaRPr>
          </a:p>
          <a:p>
            <a:pPr marL="469900" marR="5715" indent="-228600">
              <a:lnSpc>
                <a:spcPts val="1370"/>
              </a:lnSpc>
              <a:spcBef>
                <a:spcPts val="125"/>
              </a:spcBef>
              <a:buFont typeface="Symbol"/>
              <a:buChar char=""/>
              <a:tabLst>
                <a:tab pos="469265" algn="l"/>
                <a:tab pos="469900" algn="l"/>
              </a:tabLst>
            </a:pPr>
            <a:r>
              <a:rPr dirty="0" sz="1200">
                <a:latin typeface="Times New Roman"/>
                <a:cs typeface="Times New Roman"/>
              </a:rPr>
              <a:t>If the problem </a:t>
            </a:r>
            <a:r>
              <a:rPr dirty="0" sz="1200" spc="-5">
                <a:latin typeface="Times New Roman"/>
                <a:cs typeface="Times New Roman"/>
              </a:rPr>
              <a:t>"goes </a:t>
            </a:r>
            <a:r>
              <a:rPr dirty="0" sz="1200">
                <a:latin typeface="Times New Roman"/>
                <a:cs typeface="Times New Roman"/>
              </a:rPr>
              <a:t>away" </a:t>
            </a:r>
            <a:r>
              <a:rPr dirty="0" sz="1200" spc="5">
                <a:latin typeface="Times New Roman"/>
                <a:cs typeface="Times New Roman"/>
              </a:rPr>
              <a:t>when </a:t>
            </a:r>
            <a:r>
              <a:rPr dirty="0" sz="1200">
                <a:latin typeface="Times New Roman"/>
                <a:cs typeface="Times New Roman"/>
              </a:rPr>
              <a:t>you place a </a:t>
            </a:r>
            <a:r>
              <a:rPr dirty="0" sz="1200" spc="5">
                <a:latin typeface="Times New Roman"/>
                <a:cs typeface="Times New Roman"/>
              </a:rPr>
              <a:t>print </a:t>
            </a:r>
            <a:r>
              <a:rPr dirty="0" sz="1200" spc="-5">
                <a:latin typeface="Times New Roman"/>
                <a:cs typeface="Times New Roman"/>
              </a:rPr>
              <a:t>statement </a:t>
            </a:r>
            <a:r>
              <a:rPr dirty="0" sz="1200">
                <a:latin typeface="Times New Roman"/>
                <a:cs typeface="Times New Roman"/>
              </a:rPr>
              <a:t>or new variable into  the code that you </a:t>
            </a:r>
            <a:r>
              <a:rPr dirty="0" sz="1200" spc="-5">
                <a:latin typeface="Times New Roman"/>
                <a:cs typeface="Times New Roman"/>
              </a:rPr>
              <a:t>suspect </a:t>
            </a:r>
            <a:r>
              <a:rPr dirty="0" sz="1200">
                <a:latin typeface="Times New Roman"/>
                <a:cs typeface="Times New Roman"/>
              </a:rPr>
              <a:t>contains the</a:t>
            </a:r>
            <a:r>
              <a:rPr dirty="0" sz="1200" spc="-114">
                <a:latin typeface="Times New Roman"/>
                <a:cs typeface="Times New Roman"/>
              </a:rPr>
              <a:t> </a:t>
            </a:r>
            <a:r>
              <a:rPr dirty="0" sz="1200">
                <a:latin typeface="Times New Roman"/>
                <a:cs typeface="Times New Roman"/>
              </a:rPr>
              <a:t>problem.</a:t>
            </a:r>
            <a:endParaRPr sz="1200">
              <a:latin typeface="Times New Roman"/>
              <a:cs typeface="Times New Roman"/>
            </a:endParaRPr>
          </a:p>
          <a:p>
            <a:pPr algn="just" marL="12700">
              <a:lnSpc>
                <a:spcPts val="2000"/>
              </a:lnSpc>
            </a:pPr>
            <a:r>
              <a:rPr dirty="0" sz="1800">
                <a:latin typeface="Times New Roman"/>
                <a:cs typeface="Times New Roman"/>
              </a:rPr>
              <a:t>Example</a:t>
            </a:r>
            <a:endParaRPr sz="1800">
              <a:latin typeface="Times New Roman"/>
              <a:cs typeface="Times New Roman"/>
            </a:endParaRPr>
          </a:p>
          <a:p>
            <a:pPr algn="just" marL="12700" marR="6350">
              <a:lnSpc>
                <a:spcPts val="1380"/>
              </a:lnSpc>
              <a:spcBef>
                <a:spcPts val="75"/>
              </a:spcBef>
            </a:pPr>
            <a:r>
              <a:rPr dirty="0" sz="1200">
                <a:latin typeface="Times New Roman"/>
                <a:cs typeface="Times New Roman"/>
              </a:rPr>
              <a:t>Let’s take a look at one of the most common forms of the pointer error, using a pointer  after it has been deleted. </a:t>
            </a:r>
            <a:r>
              <a:rPr dirty="0" sz="1200" spc="-5">
                <a:latin typeface="Times New Roman"/>
                <a:cs typeface="Times New Roman"/>
              </a:rPr>
              <a:t>As </a:t>
            </a:r>
            <a:r>
              <a:rPr dirty="0" sz="1200">
                <a:latin typeface="Times New Roman"/>
                <a:cs typeface="Times New Roman"/>
              </a:rPr>
              <a:t>you can </a:t>
            </a:r>
            <a:r>
              <a:rPr dirty="0" sz="1200" spc="-5">
                <a:latin typeface="Times New Roman"/>
                <a:cs typeface="Times New Roman"/>
              </a:rPr>
              <a:t>see </a:t>
            </a:r>
            <a:r>
              <a:rPr dirty="0" sz="1200">
                <a:latin typeface="Times New Roman"/>
                <a:cs typeface="Times New Roman"/>
              </a:rPr>
              <a:t>by the following example, it is not always clear  </a:t>
            </a:r>
            <a:r>
              <a:rPr dirty="0" sz="1200" spc="-5">
                <a:latin typeface="Times New Roman"/>
                <a:cs typeface="Times New Roman"/>
              </a:rPr>
              <a:t>when </a:t>
            </a:r>
            <a:r>
              <a:rPr dirty="0" sz="1200">
                <a:latin typeface="Times New Roman"/>
                <a:cs typeface="Times New Roman"/>
              </a:rPr>
              <a:t>you are doing this</a:t>
            </a:r>
            <a:r>
              <a:rPr dirty="0" sz="1200" spc="-100">
                <a:latin typeface="Times New Roman"/>
                <a:cs typeface="Times New Roman"/>
              </a:rPr>
              <a:t> </a:t>
            </a:r>
            <a:r>
              <a:rPr dirty="0" sz="1200">
                <a:latin typeface="Times New Roman"/>
                <a:cs typeface="Times New Roman"/>
              </a:rPr>
              <a:t>incorrectly:</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void cleanup_function(char</a:t>
            </a:r>
            <a:r>
              <a:rPr dirty="0" sz="1200" spc="-110">
                <a:latin typeface="Times New Roman"/>
                <a:cs typeface="Times New Roman"/>
              </a:rPr>
              <a:t> </a:t>
            </a:r>
            <a:r>
              <a:rPr dirty="0" sz="1200">
                <a:latin typeface="Times New Roman"/>
                <a:cs typeface="Times New Roman"/>
              </a:rPr>
              <a:t>*ptr)</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127000" marR="4311650">
              <a:lnSpc>
                <a:spcPts val="1380"/>
              </a:lnSpc>
              <a:spcBef>
                <a:spcPts val="65"/>
              </a:spcBef>
            </a:pPr>
            <a:r>
              <a:rPr dirty="0" sz="1200" spc="-5">
                <a:latin typeface="Times New Roman"/>
                <a:cs typeface="Times New Roman"/>
              </a:rPr>
              <a:t>SaveToDisk(ptr);  </a:t>
            </a:r>
            <a:r>
              <a:rPr dirty="0" sz="1200">
                <a:latin typeface="Times New Roman"/>
                <a:cs typeface="Times New Roman"/>
              </a:rPr>
              <a:t>delete</a:t>
            </a:r>
            <a:r>
              <a:rPr dirty="0" sz="1200" spc="-100">
                <a:latin typeface="Times New Roman"/>
                <a:cs typeface="Times New Roman"/>
              </a:rPr>
              <a:t> </a:t>
            </a:r>
            <a:r>
              <a:rPr dirty="0" sz="1200">
                <a:latin typeface="Times New Roman"/>
                <a:cs typeface="Times New Roman"/>
              </a:rPr>
              <a:t>ptr;</a:t>
            </a:r>
            <a:endParaRPr sz="1200">
              <a:latin typeface="Times New Roman"/>
              <a:cs typeface="Times New Roman"/>
            </a:endParaRPr>
          </a:p>
          <a:p>
            <a:pPr algn="just" marL="127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ts val="1410"/>
              </a:lnSpc>
            </a:pPr>
            <a:r>
              <a:rPr dirty="0" sz="1200">
                <a:latin typeface="Times New Roman"/>
                <a:cs typeface="Times New Roman"/>
              </a:rPr>
              <a:t>int</a:t>
            </a:r>
            <a:r>
              <a:rPr dirty="0" sz="1200" spc="-105">
                <a:latin typeface="Times New Roman"/>
                <a:cs typeface="Times New Roman"/>
              </a:rPr>
              <a:t> </a:t>
            </a:r>
            <a:r>
              <a:rPr dirty="0" sz="1200">
                <a:latin typeface="Times New Roman"/>
                <a:cs typeface="Times New Roman"/>
              </a:rPr>
              <a:t>func()</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127000" marR="3929379">
              <a:lnSpc>
                <a:spcPts val="1380"/>
              </a:lnSpc>
              <a:spcBef>
                <a:spcPts val="65"/>
              </a:spcBef>
            </a:pPr>
            <a:r>
              <a:rPr dirty="0" sz="1200">
                <a:latin typeface="Times New Roman"/>
                <a:cs typeface="Times New Roman"/>
              </a:rPr>
              <a:t>char *s = new</a:t>
            </a:r>
            <a:r>
              <a:rPr dirty="0" sz="1200" spc="-110">
                <a:latin typeface="Times New Roman"/>
                <a:cs typeface="Times New Roman"/>
              </a:rPr>
              <a:t> </a:t>
            </a:r>
            <a:r>
              <a:rPr dirty="0" sz="1200">
                <a:latin typeface="Times New Roman"/>
                <a:cs typeface="Times New Roman"/>
              </a:rPr>
              <a:t>char[80];  cleanup_function(s);  delete</a:t>
            </a:r>
            <a:r>
              <a:rPr dirty="0" sz="1200" spc="-100">
                <a:latin typeface="Times New Roman"/>
                <a:cs typeface="Times New Roman"/>
              </a:rPr>
              <a:t> </a:t>
            </a:r>
            <a:r>
              <a:rPr dirty="0" sz="1200" spc="-5">
                <a:latin typeface="Times New Roman"/>
                <a:cs typeface="Times New Roman"/>
              </a:rPr>
              <a:t>s;</a:t>
            </a:r>
            <a:endParaRPr sz="1200">
              <a:latin typeface="Times New Roman"/>
              <a:cs typeface="Times New Roman"/>
            </a:endParaRPr>
          </a:p>
          <a:p>
            <a:pPr algn="just" marL="12700">
              <a:lnSpc>
                <a:spcPts val="1315"/>
              </a:lnSpc>
            </a:pPr>
            <a:r>
              <a:rPr dirty="0" sz="1200">
                <a:latin typeface="Times New Roman"/>
                <a:cs typeface="Times New Roman"/>
              </a:rPr>
              <a:t>}</a:t>
            </a:r>
            <a:endParaRPr sz="1200">
              <a:latin typeface="Times New Roman"/>
              <a:cs typeface="Times New Roman"/>
            </a:endParaRPr>
          </a:p>
          <a:p>
            <a:pPr algn="just" marL="12700" marR="5080">
              <a:lnSpc>
                <a:spcPct val="95700"/>
              </a:lnSpc>
              <a:spcBef>
                <a:spcPts val="30"/>
              </a:spcBef>
            </a:pPr>
            <a:r>
              <a:rPr dirty="0" sz="1200">
                <a:latin typeface="Times New Roman"/>
                <a:cs typeface="Times New Roman"/>
              </a:rPr>
              <a:t>In this example, the programmer meant to be neat and tidy. </a:t>
            </a:r>
            <a:r>
              <a:rPr dirty="0" sz="1200" spc="-5">
                <a:latin typeface="Times New Roman"/>
                <a:cs typeface="Times New Roman"/>
              </a:rPr>
              <a:t>He </a:t>
            </a:r>
            <a:r>
              <a:rPr dirty="0" sz="1200">
                <a:latin typeface="Times New Roman"/>
                <a:cs typeface="Times New Roman"/>
              </a:rPr>
              <a:t>probably </a:t>
            </a:r>
            <a:r>
              <a:rPr dirty="0" sz="1200" spc="-5">
                <a:latin typeface="Times New Roman"/>
                <a:cs typeface="Times New Roman"/>
              </a:rPr>
              <a:t>wrote </a:t>
            </a:r>
            <a:r>
              <a:rPr dirty="0" sz="1200">
                <a:latin typeface="Times New Roman"/>
                <a:cs typeface="Times New Roman"/>
              </a:rPr>
              <a:t>the code  originally to allocate the pointer at the top of this function, and then by habit put in a  deallocation at the bottom of the function. This is, after all, good programming practice</a:t>
            </a:r>
            <a:r>
              <a:rPr dirty="0" sz="1200" spc="-100">
                <a:latin typeface="Times New Roman"/>
                <a:cs typeface="Times New Roman"/>
              </a:rPr>
              <a:t> </a:t>
            </a:r>
            <a:r>
              <a:rPr dirty="0" sz="1200">
                <a:latin typeface="Times New Roman"/>
                <a:cs typeface="Times New Roman"/>
              </a:rPr>
              <a:t>to  avoid </a:t>
            </a:r>
            <a:r>
              <a:rPr dirty="0" sz="1200" spc="5">
                <a:latin typeface="Times New Roman"/>
                <a:cs typeface="Times New Roman"/>
              </a:rPr>
              <a:t>memory </a:t>
            </a:r>
            <a:r>
              <a:rPr dirty="0" sz="1200">
                <a:latin typeface="Times New Roman"/>
                <a:cs typeface="Times New Roman"/>
              </a:rPr>
              <a:t>leaks. The problem is introduced </a:t>
            </a:r>
            <a:r>
              <a:rPr dirty="0" sz="1200" spc="-5">
                <a:latin typeface="Times New Roman"/>
                <a:cs typeface="Times New Roman"/>
              </a:rPr>
              <a:t>with </a:t>
            </a:r>
            <a:r>
              <a:rPr dirty="0" sz="1200">
                <a:latin typeface="Times New Roman"/>
                <a:cs typeface="Times New Roman"/>
              </a:rPr>
              <a:t>th3e cleanup_function routine. This  function </a:t>
            </a:r>
            <a:r>
              <a:rPr dirty="0" sz="1200" spc="-5">
                <a:latin typeface="Times New Roman"/>
                <a:cs typeface="Times New Roman"/>
              </a:rPr>
              <a:t>was </a:t>
            </a:r>
            <a:r>
              <a:rPr dirty="0" sz="1200">
                <a:latin typeface="Times New Roman"/>
                <a:cs typeface="Times New Roman"/>
              </a:rPr>
              <a:t>probably </a:t>
            </a:r>
            <a:r>
              <a:rPr dirty="0" sz="1200" spc="-5">
                <a:latin typeface="Times New Roman"/>
                <a:cs typeface="Times New Roman"/>
              </a:rPr>
              <a:t>written </a:t>
            </a:r>
            <a:r>
              <a:rPr dirty="0" sz="1200">
                <a:latin typeface="Times New Roman"/>
                <a:cs typeface="Times New Roman"/>
              </a:rPr>
              <a:t>at a later time by another developer and might have been  used to ensure that all allocated pointers </a:t>
            </a:r>
            <a:r>
              <a:rPr dirty="0" sz="1200" spc="-5">
                <a:latin typeface="Times New Roman"/>
                <a:cs typeface="Times New Roman"/>
              </a:rPr>
              <a:t>were stored </a:t>
            </a:r>
            <a:r>
              <a:rPr dirty="0" sz="1200">
                <a:latin typeface="Times New Roman"/>
                <a:cs typeface="Times New Roman"/>
              </a:rPr>
              <a:t>to the permanent drive and then  freed up to avoid any possible leaks. In fact, the code in question comes from a </a:t>
            </a:r>
            <a:r>
              <a:rPr dirty="0" sz="1200" spc="-5">
                <a:latin typeface="Times New Roman"/>
                <a:cs typeface="Times New Roman"/>
              </a:rPr>
              <a:t>set </a:t>
            </a:r>
            <a:r>
              <a:rPr dirty="0" sz="1200">
                <a:latin typeface="Times New Roman"/>
                <a:cs typeface="Times New Roman"/>
              </a:rPr>
              <a:t>of  functions that </a:t>
            </a:r>
            <a:r>
              <a:rPr dirty="0" sz="1200" spc="-5">
                <a:latin typeface="Times New Roman"/>
                <a:cs typeface="Times New Roman"/>
              </a:rPr>
              <a:t>was </a:t>
            </a:r>
            <a:r>
              <a:rPr dirty="0" sz="1200">
                <a:latin typeface="Times New Roman"/>
                <a:cs typeface="Times New Roman"/>
              </a:rPr>
              <a:t>reused from a memory pool </a:t>
            </a:r>
            <a:r>
              <a:rPr dirty="0" sz="1200" spc="-5">
                <a:latin typeface="Times New Roman"/>
                <a:cs typeface="Times New Roman"/>
              </a:rPr>
              <a:t>system </a:t>
            </a:r>
            <a:r>
              <a:rPr dirty="0" sz="1200">
                <a:latin typeface="Times New Roman"/>
                <a:cs typeface="Times New Roman"/>
              </a:rPr>
              <a:t>that </a:t>
            </a:r>
            <a:r>
              <a:rPr dirty="0" sz="1200" spc="-5">
                <a:latin typeface="Times New Roman"/>
                <a:cs typeface="Times New Roman"/>
              </a:rPr>
              <a:t>saved </a:t>
            </a:r>
            <a:r>
              <a:rPr dirty="0" sz="1200">
                <a:latin typeface="Times New Roman"/>
                <a:cs typeface="Times New Roman"/>
              </a:rPr>
              <a:t>its data to disk before  destroying the pointer, </a:t>
            </a:r>
            <a:r>
              <a:rPr dirty="0" sz="1200" spc="-5">
                <a:latin typeface="Times New Roman"/>
                <a:cs typeface="Times New Roman"/>
              </a:rPr>
              <a:t>so </a:t>
            </a:r>
            <a:r>
              <a:rPr dirty="0" sz="1200">
                <a:latin typeface="Times New Roman"/>
                <a:cs typeface="Times New Roman"/>
              </a:rPr>
              <a:t>that another pointer could be retrieved from the persistent</a:t>
            </a:r>
            <a:r>
              <a:rPr dirty="0" sz="1200" spc="140">
                <a:latin typeface="Times New Roman"/>
                <a:cs typeface="Times New Roman"/>
              </a:rPr>
              <a:t> </a:t>
            </a:r>
            <a:r>
              <a:rPr dirty="0" sz="1200">
                <a:latin typeface="Times New Roman"/>
                <a:cs typeface="Times New Roman"/>
              </a:rPr>
              <a:t>pool.</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864743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spcBef>
                <a:spcPts val="875"/>
              </a:spcBef>
            </a:pPr>
            <a:r>
              <a:rPr dirty="0" sz="1200">
                <a:latin typeface="Times New Roman"/>
                <a:cs typeface="Times New Roman"/>
              </a:rPr>
              <a:t>The problem is, the reuse did not take into account the existing </a:t>
            </a:r>
            <a:r>
              <a:rPr dirty="0" sz="1200" spc="-5">
                <a:latin typeface="Times New Roman"/>
                <a:cs typeface="Times New Roman"/>
              </a:rPr>
              <a:t>system. </a:t>
            </a:r>
            <a:r>
              <a:rPr dirty="0" sz="1200">
                <a:latin typeface="Times New Roman"/>
                <a:cs typeface="Times New Roman"/>
              </a:rPr>
              <a:t>This problem is  common </a:t>
            </a:r>
            <a:r>
              <a:rPr dirty="0" sz="1200" spc="-5">
                <a:latin typeface="Times New Roman"/>
                <a:cs typeface="Times New Roman"/>
              </a:rPr>
              <a:t>when </a:t>
            </a:r>
            <a:r>
              <a:rPr dirty="0" sz="1200">
                <a:latin typeface="Times New Roman"/>
                <a:cs typeface="Times New Roman"/>
              </a:rPr>
              <a:t>reusing only parts of a</a:t>
            </a:r>
            <a:r>
              <a:rPr dirty="0" sz="1200" spc="-9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gn="just" marL="12700" marR="6985">
              <a:lnSpc>
                <a:spcPts val="1380"/>
              </a:lnSpc>
            </a:pPr>
            <a:r>
              <a:rPr dirty="0" sz="1200">
                <a:latin typeface="Times New Roman"/>
                <a:cs typeface="Times New Roman"/>
              </a:rPr>
              <a:t>When the </a:t>
            </a:r>
            <a:r>
              <a:rPr dirty="0" sz="1200" spc="-5">
                <a:latin typeface="Times New Roman"/>
                <a:cs typeface="Times New Roman"/>
              </a:rPr>
              <a:t>second </a:t>
            </a:r>
            <a:r>
              <a:rPr dirty="0" sz="1200">
                <a:latin typeface="Times New Roman"/>
                <a:cs typeface="Times New Roman"/>
              </a:rPr>
              <a:t>delete occurs at the bottom of func(), the results are unpredictable. </a:t>
            </a:r>
            <a:r>
              <a:rPr dirty="0" sz="1200" spc="-5">
                <a:latin typeface="Times New Roman"/>
                <a:cs typeface="Times New Roman"/>
              </a:rPr>
              <a:t>At  </a:t>
            </a:r>
            <a:r>
              <a:rPr dirty="0" sz="1200">
                <a:latin typeface="Times New Roman"/>
                <a:cs typeface="Times New Roman"/>
              </a:rPr>
              <a:t>best, the delete function recognizes that this pointer has been deleted already and doesn’t  do anything. </a:t>
            </a:r>
            <a:r>
              <a:rPr dirty="0" sz="1200" spc="-5">
                <a:latin typeface="Times New Roman"/>
                <a:cs typeface="Times New Roman"/>
              </a:rPr>
              <a:t>At worst, </a:t>
            </a:r>
            <a:r>
              <a:rPr dirty="0" sz="1200">
                <a:latin typeface="Times New Roman"/>
                <a:cs typeface="Times New Roman"/>
              </a:rPr>
              <a:t>memory is corrupted and you are left </a:t>
            </a:r>
            <a:r>
              <a:rPr dirty="0" sz="1200" spc="-5">
                <a:latin typeface="Times New Roman"/>
                <a:cs typeface="Times New Roman"/>
              </a:rPr>
              <a:t>with </a:t>
            </a:r>
            <a:r>
              <a:rPr dirty="0" sz="1200">
                <a:latin typeface="Times New Roman"/>
                <a:cs typeface="Times New Roman"/>
              </a:rPr>
              <a:t>a memory crash  </a:t>
            </a:r>
            <a:r>
              <a:rPr dirty="0" sz="1200" spc="-5">
                <a:latin typeface="Times New Roman"/>
                <a:cs typeface="Times New Roman"/>
              </a:rPr>
              <a:t>somewhat </a:t>
            </a:r>
            <a:r>
              <a:rPr dirty="0" sz="1200">
                <a:latin typeface="Times New Roman"/>
                <a:cs typeface="Times New Roman"/>
              </a:rPr>
              <a:t>later in the program, </a:t>
            </a:r>
            <a:r>
              <a:rPr dirty="0" sz="1200" spc="-5">
                <a:latin typeface="Times New Roman"/>
                <a:cs typeface="Times New Roman"/>
              </a:rPr>
              <a:t>which will </a:t>
            </a:r>
            <a:r>
              <a:rPr dirty="0" sz="1200">
                <a:latin typeface="Times New Roman"/>
                <a:cs typeface="Times New Roman"/>
              </a:rPr>
              <a:t>be very difficult to find and</a:t>
            </a:r>
            <a:r>
              <a:rPr dirty="0" sz="1200" spc="-95">
                <a:latin typeface="Times New Roman"/>
                <a:cs typeface="Times New Roman"/>
              </a:rPr>
              <a:t> </a:t>
            </a:r>
            <a:r>
              <a:rPr dirty="0" sz="1200">
                <a:latin typeface="Times New Roman"/>
                <a:cs typeface="Times New Roman"/>
              </a:rPr>
              <a:t>fix.</a:t>
            </a:r>
            <a:endParaRPr sz="1200">
              <a:latin typeface="Times New Roman"/>
              <a:cs typeface="Times New Roman"/>
            </a:endParaRPr>
          </a:p>
          <a:p>
            <a:pPr algn="just" marL="12700">
              <a:lnSpc>
                <a:spcPts val="1989"/>
              </a:lnSpc>
            </a:pPr>
            <a:r>
              <a:rPr dirty="0" sz="1800">
                <a:latin typeface="Times New Roman"/>
                <a:cs typeface="Times New Roman"/>
              </a:rPr>
              <a:t>Boolean</a:t>
            </a:r>
            <a:r>
              <a:rPr dirty="0" sz="1800" spc="-100">
                <a:latin typeface="Times New Roman"/>
                <a:cs typeface="Times New Roman"/>
              </a:rPr>
              <a:t> </a:t>
            </a:r>
            <a:r>
              <a:rPr dirty="0" sz="1800">
                <a:latin typeface="Times New Roman"/>
                <a:cs typeface="Times New Roman"/>
              </a:rPr>
              <a:t>bugs</a:t>
            </a:r>
            <a:endParaRPr sz="1800">
              <a:latin typeface="Times New Roman"/>
              <a:cs typeface="Times New Roman"/>
            </a:endParaRPr>
          </a:p>
          <a:p>
            <a:pPr algn="just" marL="12700" marR="6985">
              <a:lnSpc>
                <a:spcPts val="1380"/>
              </a:lnSpc>
              <a:spcBef>
                <a:spcPts val="70"/>
              </a:spcBef>
            </a:pPr>
            <a:r>
              <a:rPr dirty="0" sz="1200">
                <a:latin typeface="Times New Roman"/>
                <a:cs typeface="Times New Roman"/>
              </a:rPr>
              <a:t>Boolean bugs occur because the mathematical precision of Boolean algebra has virtually  nothing to do </a:t>
            </a:r>
            <a:r>
              <a:rPr dirty="0" sz="1200" spc="-5">
                <a:latin typeface="Times New Roman"/>
                <a:cs typeface="Times New Roman"/>
              </a:rPr>
              <a:t>with </a:t>
            </a:r>
            <a:r>
              <a:rPr dirty="0" sz="1200">
                <a:latin typeface="Times New Roman"/>
                <a:cs typeface="Times New Roman"/>
              </a:rPr>
              <a:t>equivalent English</a:t>
            </a:r>
            <a:r>
              <a:rPr dirty="0" sz="1200" spc="-105">
                <a:latin typeface="Times New Roman"/>
                <a:cs typeface="Times New Roman"/>
              </a:rPr>
              <a:t> </a:t>
            </a:r>
            <a:r>
              <a:rPr dirty="0" sz="1200" spc="-5">
                <a:latin typeface="Times New Roman"/>
                <a:cs typeface="Times New Roman"/>
              </a:rPr>
              <a:t>words.</a:t>
            </a:r>
            <a:endParaRPr sz="1200">
              <a:latin typeface="Times New Roman"/>
              <a:cs typeface="Times New Roman"/>
            </a:endParaRPr>
          </a:p>
          <a:p>
            <a:pPr algn="just" marL="12700">
              <a:lnSpc>
                <a:spcPts val="1290"/>
              </a:lnSpc>
            </a:pPr>
            <a:r>
              <a:rPr dirty="0" sz="1200">
                <a:latin typeface="Times New Roman"/>
                <a:cs typeface="Times New Roman"/>
              </a:rPr>
              <a:t>When </a:t>
            </a:r>
            <a:r>
              <a:rPr dirty="0" sz="1200" spc="-5">
                <a:latin typeface="Times New Roman"/>
                <a:cs typeface="Times New Roman"/>
              </a:rPr>
              <a:t>we say "and", we </a:t>
            </a:r>
            <a:r>
              <a:rPr dirty="0" sz="1200">
                <a:latin typeface="Times New Roman"/>
                <a:cs typeface="Times New Roman"/>
              </a:rPr>
              <a:t>really mean the boolean </a:t>
            </a:r>
            <a:r>
              <a:rPr dirty="0" sz="1200" spc="-5">
                <a:latin typeface="Times New Roman"/>
                <a:cs typeface="Times New Roman"/>
              </a:rPr>
              <a:t>"or" </a:t>
            </a:r>
            <a:r>
              <a:rPr dirty="0" sz="1200">
                <a:latin typeface="Times New Roman"/>
                <a:cs typeface="Times New Roman"/>
              </a:rPr>
              <a:t>and vice</a:t>
            </a:r>
            <a:r>
              <a:rPr dirty="0" sz="1200" spc="-70">
                <a:latin typeface="Times New Roman"/>
                <a:cs typeface="Times New Roman"/>
              </a:rPr>
              <a:t> </a:t>
            </a:r>
            <a:r>
              <a:rPr dirty="0" sz="1200">
                <a:latin typeface="Times New Roman"/>
                <a:cs typeface="Times New Roman"/>
              </a:rPr>
              <a:t>versa.</a:t>
            </a:r>
            <a:endParaRPr sz="1200">
              <a:latin typeface="Times New Roman"/>
              <a:cs typeface="Times New Roman"/>
            </a:endParaRPr>
          </a:p>
          <a:p>
            <a:pPr algn="just" marL="12700">
              <a:lnSpc>
                <a:spcPts val="2105"/>
              </a:lnSpc>
            </a:pPr>
            <a:r>
              <a:rPr dirty="0" sz="1800" spc="-5">
                <a:latin typeface="Times New Roman"/>
                <a:cs typeface="Times New Roman"/>
              </a:rPr>
              <a:t>Symptoms</a:t>
            </a:r>
            <a:endParaRPr sz="1800">
              <a:latin typeface="Times New Roman"/>
              <a:cs typeface="Times New Roman"/>
            </a:endParaRPr>
          </a:p>
          <a:p>
            <a:pPr algn="just" marL="469900" marR="5715" indent="-228600">
              <a:lnSpc>
                <a:spcPct val="95600"/>
              </a:lnSpc>
              <a:spcBef>
                <a:spcPts val="120"/>
              </a:spcBef>
              <a:buFont typeface="Symbol"/>
              <a:buChar char=""/>
              <a:tabLst>
                <a:tab pos="469900" algn="l"/>
              </a:tabLst>
            </a:pPr>
            <a:r>
              <a:rPr dirty="0" sz="1200">
                <a:latin typeface="Times New Roman"/>
                <a:cs typeface="Times New Roman"/>
              </a:rPr>
              <a:t>When the program does exactly the opposite of </a:t>
            </a:r>
            <a:r>
              <a:rPr dirty="0" sz="1200" spc="-5">
                <a:latin typeface="Times New Roman"/>
                <a:cs typeface="Times New Roman"/>
              </a:rPr>
              <a:t>what </a:t>
            </a:r>
            <a:r>
              <a:rPr dirty="0" sz="1200">
                <a:latin typeface="Times New Roman"/>
                <a:cs typeface="Times New Roman"/>
              </a:rPr>
              <a:t>you expect it to. </a:t>
            </a:r>
            <a:r>
              <a:rPr dirty="0" sz="1200" spc="-5">
                <a:latin typeface="Times New Roman"/>
                <a:cs typeface="Times New Roman"/>
              </a:rPr>
              <a:t>For  </a:t>
            </a:r>
            <a:r>
              <a:rPr dirty="0" sz="1200">
                <a:latin typeface="Times New Roman"/>
                <a:cs typeface="Times New Roman"/>
              </a:rPr>
              <a:t>example, you might have thought you needed to </a:t>
            </a:r>
            <a:r>
              <a:rPr dirty="0" sz="1200" spc="-5">
                <a:latin typeface="Times New Roman"/>
                <a:cs typeface="Times New Roman"/>
              </a:rPr>
              <a:t>select </a:t>
            </a:r>
            <a:r>
              <a:rPr dirty="0" sz="1200">
                <a:latin typeface="Times New Roman"/>
                <a:cs typeface="Times New Roman"/>
              </a:rPr>
              <a:t>only one entry from a list  in order to proceed. Instead, the program </a:t>
            </a:r>
            <a:r>
              <a:rPr dirty="0" sz="1200" spc="-5">
                <a:latin typeface="Times New Roman"/>
                <a:cs typeface="Times New Roman"/>
              </a:rPr>
              <a:t>will </a:t>
            </a:r>
            <a:r>
              <a:rPr dirty="0" sz="1200">
                <a:latin typeface="Times New Roman"/>
                <a:cs typeface="Times New Roman"/>
              </a:rPr>
              <a:t>not continue until </a:t>
            </a:r>
            <a:r>
              <a:rPr dirty="0" sz="1200" spc="-15">
                <a:latin typeface="Times New Roman"/>
                <a:cs typeface="Times New Roman"/>
              </a:rPr>
              <a:t>you </a:t>
            </a:r>
            <a:r>
              <a:rPr dirty="0" sz="1200" spc="-5">
                <a:latin typeface="Times New Roman"/>
                <a:cs typeface="Times New Roman"/>
              </a:rPr>
              <a:t>select </a:t>
            </a:r>
            <a:r>
              <a:rPr dirty="0" sz="1200">
                <a:latin typeface="Times New Roman"/>
                <a:cs typeface="Times New Roman"/>
              </a:rPr>
              <a:t>more  than one. Worse, it keeps telling you to </a:t>
            </a:r>
            <a:r>
              <a:rPr dirty="0" sz="1200" spc="-5">
                <a:latin typeface="Times New Roman"/>
                <a:cs typeface="Times New Roman"/>
              </a:rPr>
              <a:t>select </a:t>
            </a:r>
            <a:r>
              <a:rPr dirty="0" sz="1200">
                <a:latin typeface="Times New Roman"/>
                <a:cs typeface="Times New Roman"/>
              </a:rPr>
              <a:t>only one</a:t>
            </a:r>
            <a:r>
              <a:rPr dirty="0" sz="1200" spc="-110">
                <a:latin typeface="Times New Roman"/>
                <a:cs typeface="Times New Roman"/>
              </a:rPr>
              <a:t> </a:t>
            </a:r>
            <a:r>
              <a:rPr dirty="0" sz="1200">
                <a:latin typeface="Times New Roman"/>
                <a:cs typeface="Times New Roman"/>
              </a:rPr>
              <a:t>value.</a:t>
            </a:r>
            <a:endParaRPr sz="1200">
              <a:latin typeface="Times New Roman"/>
              <a:cs typeface="Times New Roman"/>
            </a:endParaRPr>
          </a:p>
          <a:p>
            <a:pPr algn="just" marL="469900" marR="5715" indent="-228600">
              <a:lnSpc>
                <a:spcPct val="95400"/>
              </a:lnSpc>
              <a:spcBef>
                <a:spcPts val="100"/>
              </a:spcBef>
              <a:buFont typeface="Symbol"/>
              <a:buChar char=""/>
              <a:tabLst>
                <a:tab pos="469900" algn="l"/>
              </a:tabLst>
            </a:pPr>
            <a:r>
              <a:rPr dirty="0" sz="1200" spc="-5">
                <a:latin typeface="Times New Roman"/>
                <a:cs typeface="Times New Roman"/>
              </a:rPr>
              <a:t>For </a:t>
            </a:r>
            <a:r>
              <a:rPr dirty="0" sz="1200">
                <a:latin typeface="Times New Roman"/>
                <a:cs typeface="Times New Roman"/>
              </a:rPr>
              <a:t>true/false problems, you </a:t>
            </a:r>
            <a:r>
              <a:rPr dirty="0" sz="1200" spc="-5">
                <a:latin typeface="Times New Roman"/>
                <a:cs typeface="Times New Roman"/>
              </a:rPr>
              <a:t>will </a:t>
            </a:r>
            <a:r>
              <a:rPr dirty="0" sz="1200">
                <a:latin typeface="Times New Roman"/>
                <a:cs typeface="Times New Roman"/>
              </a:rPr>
              <a:t>usually </a:t>
            </a:r>
            <a:r>
              <a:rPr dirty="0" sz="1200" spc="5">
                <a:latin typeface="Times New Roman"/>
                <a:cs typeface="Times New Roman"/>
              </a:rPr>
              <a:t>see </a:t>
            </a:r>
            <a:r>
              <a:rPr dirty="0" sz="1200" spc="-5">
                <a:latin typeface="Times New Roman"/>
                <a:cs typeface="Times New Roman"/>
              </a:rPr>
              <a:t>some sort </a:t>
            </a:r>
            <a:r>
              <a:rPr dirty="0" sz="1200">
                <a:latin typeface="Times New Roman"/>
                <a:cs typeface="Times New Roman"/>
              </a:rPr>
              <a:t>of </a:t>
            </a:r>
            <a:r>
              <a:rPr dirty="0" sz="1200" spc="5">
                <a:latin typeface="Times New Roman"/>
                <a:cs typeface="Times New Roman"/>
              </a:rPr>
              <a:t>debug </a:t>
            </a:r>
            <a:r>
              <a:rPr dirty="0" sz="1200">
                <a:latin typeface="Times New Roman"/>
                <a:cs typeface="Times New Roman"/>
              </a:rPr>
              <a:t>output indicating  an error in a function, only to </a:t>
            </a:r>
            <a:r>
              <a:rPr dirty="0" sz="1200" spc="-5">
                <a:latin typeface="Times New Roman"/>
                <a:cs typeface="Times New Roman"/>
              </a:rPr>
              <a:t>see </a:t>
            </a:r>
            <a:r>
              <a:rPr dirty="0" sz="1200">
                <a:latin typeface="Times New Roman"/>
                <a:cs typeface="Times New Roman"/>
              </a:rPr>
              <a:t>the calling function proceed as though the  problem had not</a:t>
            </a:r>
            <a:r>
              <a:rPr dirty="0" sz="1200" spc="-100">
                <a:latin typeface="Times New Roman"/>
                <a:cs typeface="Times New Roman"/>
              </a:rPr>
              <a:t> </a:t>
            </a:r>
            <a:r>
              <a:rPr dirty="0" sz="1200">
                <a:latin typeface="Times New Roman"/>
                <a:cs typeface="Times New Roman"/>
              </a:rPr>
              <a:t>occurred.</a:t>
            </a:r>
            <a:endParaRPr sz="1200">
              <a:latin typeface="Times New Roman"/>
              <a:cs typeface="Times New Roman"/>
            </a:endParaRPr>
          </a:p>
          <a:p>
            <a:pPr algn="just" marL="12700">
              <a:lnSpc>
                <a:spcPts val="2035"/>
              </a:lnSpc>
            </a:pPr>
            <a:r>
              <a:rPr dirty="0" sz="1800">
                <a:latin typeface="Times New Roman"/>
                <a:cs typeface="Times New Roman"/>
              </a:rPr>
              <a:t>Examples</a:t>
            </a:r>
            <a:endParaRPr sz="1800">
              <a:latin typeface="Times New Roman"/>
              <a:cs typeface="Times New Roman"/>
            </a:endParaRPr>
          </a:p>
          <a:p>
            <a:pPr algn="just" marL="12700" marR="5080">
              <a:lnSpc>
                <a:spcPts val="1380"/>
              </a:lnSpc>
              <a:spcBef>
                <a:spcPts val="75"/>
              </a:spcBef>
            </a:pPr>
            <a:r>
              <a:rPr dirty="0" sz="1200">
                <a:latin typeface="Times New Roman"/>
                <a:cs typeface="Times New Roman"/>
              </a:rPr>
              <a:t>The following code contains a </a:t>
            </a:r>
            <a:r>
              <a:rPr dirty="0" sz="1200" spc="-5">
                <a:latin typeface="Times New Roman"/>
                <a:cs typeface="Times New Roman"/>
              </a:rPr>
              <a:t>simple </a:t>
            </a:r>
            <a:r>
              <a:rPr dirty="0" sz="1200">
                <a:latin typeface="Times New Roman"/>
                <a:cs typeface="Times New Roman"/>
              </a:rPr>
              <a:t>example of a function that returns a counter-  intuitive Boolean value and </a:t>
            </a:r>
            <a:r>
              <a:rPr dirty="0" sz="1200" spc="-5">
                <a:latin typeface="Times New Roman"/>
                <a:cs typeface="Times New Roman"/>
              </a:rPr>
              <a:t>shows </a:t>
            </a:r>
            <a:r>
              <a:rPr dirty="0" sz="1200">
                <a:latin typeface="Times New Roman"/>
                <a:cs typeface="Times New Roman"/>
              </a:rPr>
              <a:t>how that value leads to problems in the rest of the  application code. This case performs an action and indicates to the user </a:t>
            </a:r>
            <a:r>
              <a:rPr dirty="0" sz="1200" spc="-5">
                <a:latin typeface="Times New Roman"/>
                <a:cs typeface="Times New Roman"/>
              </a:rPr>
              <a:t>whether </a:t>
            </a:r>
            <a:r>
              <a:rPr dirty="0" sz="1200">
                <a:latin typeface="Times New Roman"/>
                <a:cs typeface="Times New Roman"/>
              </a:rPr>
              <a:t>or not  the action</a:t>
            </a:r>
            <a:r>
              <a:rPr dirty="0" sz="1200" spc="-110">
                <a:latin typeface="Times New Roman"/>
                <a:cs typeface="Times New Roman"/>
              </a:rPr>
              <a:t> </a:t>
            </a:r>
            <a:r>
              <a:rPr dirty="0" sz="1200" spc="-5">
                <a:latin typeface="Times New Roman"/>
                <a:cs typeface="Times New Roman"/>
              </a:rPr>
              <a:t>succeeded.</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int </a:t>
            </a:r>
            <a:r>
              <a:rPr dirty="0" sz="1200" spc="-5">
                <a:latin typeface="Times New Roman"/>
                <a:cs typeface="Times New Roman"/>
              </a:rPr>
              <a:t>DoSomeAction(int</a:t>
            </a:r>
            <a:r>
              <a:rPr dirty="0" sz="1200" spc="-95">
                <a:latin typeface="Times New Roman"/>
                <a:cs typeface="Times New Roman"/>
              </a:rPr>
              <a:t> </a:t>
            </a:r>
            <a:r>
              <a:rPr dirty="0" sz="1200">
                <a:latin typeface="Times New Roman"/>
                <a:cs typeface="Times New Roman"/>
              </a:rPr>
              <a:t>InputNum)</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355600" marR="3201670" indent="-228600">
              <a:lnSpc>
                <a:spcPts val="1380"/>
              </a:lnSpc>
              <a:spcBef>
                <a:spcPts val="65"/>
              </a:spcBef>
            </a:pPr>
            <a:r>
              <a:rPr dirty="0" sz="1200">
                <a:latin typeface="Times New Roman"/>
                <a:cs typeface="Times New Roman"/>
              </a:rPr>
              <a:t>if(InputNum &lt; 1 </a:t>
            </a:r>
            <a:r>
              <a:rPr dirty="0" sz="1200" spc="-5">
                <a:latin typeface="Times New Roman"/>
                <a:cs typeface="Times New Roman"/>
              </a:rPr>
              <a:t>|| </a:t>
            </a:r>
            <a:r>
              <a:rPr dirty="0" sz="1200">
                <a:latin typeface="Times New Roman"/>
                <a:cs typeface="Times New Roman"/>
              </a:rPr>
              <a:t>InputNum &gt; 10)  </a:t>
            </a:r>
            <a:r>
              <a:rPr dirty="0" sz="1200" spc="-5">
                <a:latin typeface="Times New Roman"/>
                <a:cs typeface="Times New Roman"/>
              </a:rPr>
              <a:t>DoSomeAction </a:t>
            </a:r>
            <a:r>
              <a:rPr dirty="0" sz="1200">
                <a:latin typeface="Times New Roman"/>
                <a:cs typeface="Times New Roman"/>
              </a:rPr>
              <a:t>=</a:t>
            </a:r>
            <a:r>
              <a:rPr dirty="0" sz="1200" spc="-90">
                <a:latin typeface="Times New Roman"/>
                <a:cs typeface="Times New Roman"/>
              </a:rPr>
              <a:t> </a:t>
            </a:r>
            <a:r>
              <a:rPr dirty="0" sz="1200">
                <a:latin typeface="Times New Roman"/>
                <a:cs typeface="Times New Roman"/>
              </a:rPr>
              <a:t>0;</a:t>
            </a:r>
            <a:endParaRPr sz="1200">
              <a:latin typeface="Times New Roman"/>
              <a:cs typeface="Times New Roman"/>
            </a:endParaRPr>
          </a:p>
          <a:p>
            <a:pPr marL="127000">
              <a:lnSpc>
                <a:spcPts val="1315"/>
              </a:lnSpc>
            </a:pPr>
            <a:r>
              <a:rPr dirty="0" sz="1200">
                <a:latin typeface="Times New Roman"/>
                <a:cs typeface="Times New Roman"/>
              </a:rPr>
              <a:t>else</a:t>
            </a:r>
            <a:endParaRPr sz="1200">
              <a:latin typeface="Times New Roman"/>
              <a:cs typeface="Times New Roman"/>
            </a:endParaRPr>
          </a:p>
          <a:p>
            <a:pPr marL="127000">
              <a:lnSpc>
                <a:spcPts val="1380"/>
              </a:lnSpc>
            </a:pPr>
            <a:r>
              <a:rPr dirty="0" sz="1200">
                <a:latin typeface="Times New Roman"/>
                <a:cs typeface="Times New Roman"/>
              </a:rPr>
              <a:t>{</a:t>
            </a:r>
            <a:endParaRPr sz="1200">
              <a:latin typeface="Times New Roman"/>
              <a:cs typeface="Times New Roman"/>
            </a:endParaRPr>
          </a:p>
          <a:p>
            <a:pPr marL="241300" marR="2670810">
              <a:lnSpc>
                <a:spcPts val="1380"/>
              </a:lnSpc>
              <a:spcBef>
                <a:spcPts val="65"/>
              </a:spcBef>
            </a:pPr>
            <a:r>
              <a:rPr dirty="0" sz="1200" spc="-5">
                <a:latin typeface="Times New Roman"/>
                <a:cs typeface="Times New Roman"/>
              </a:rPr>
              <a:t>PerformTheAction(InputNum);  DoSomeAction </a:t>
            </a:r>
            <a:r>
              <a:rPr dirty="0" sz="1200">
                <a:latin typeface="Times New Roman"/>
                <a:cs typeface="Times New Roman"/>
              </a:rPr>
              <a:t>= </a:t>
            </a:r>
            <a:r>
              <a:rPr dirty="0" sz="1200" spc="-5">
                <a:latin typeface="Times New Roman"/>
                <a:cs typeface="Times New Roman"/>
              </a:rPr>
              <a:t>NumberOfAction </a:t>
            </a:r>
            <a:r>
              <a:rPr dirty="0" sz="1200">
                <a:latin typeface="Times New Roman"/>
                <a:cs typeface="Times New Roman"/>
              </a:rPr>
              <a:t>+ 1;  </a:t>
            </a:r>
            <a:r>
              <a:rPr dirty="0" sz="1200" spc="-5">
                <a:latin typeface="Times New Roman"/>
                <a:cs typeface="Times New Roman"/>
              </a:rPr>
              <a:t>NumberOfAction </a:t>
            </a:r>
            <a:r>
              <a:rPr dirty="0" sz="1200">
                <a:latin typeface="Times New Roman"/>
                <a:cs typeface="Times New Roman"/>
              </a:rPr>
              <a:t>= </a:t>
            </a:r>
            <a:r>
              <a:rPr dirty="0" sz="1200" spc="-5">
                <a:latin typeface="Times New Roman"/>
                <a:cs typeface="Times New Roman"/>
              </a:rPr>
              <a:t>NumberOfAction </a:t>
            </a:r>
            <a:r>
              <a:rPr dirty="0" sz="1200">
                <a:latin typeface="Times New Roman"/>
                <a:cs typeface="Times New Roman"/>
              </a:rPr>
              <a:t>+</a:t>
            </a:r>
            <a:r>
              <a:rPr dirty="0" sz="1200" spc="-70">
                <a:latin typeface="Times New Roman"/>
                <a:cs typeface="Times New Roman"/>
              </a:rPr>
              <a:t> </a:t>
            </a:r>
            <a:r>
              <a:rPr dirty="0" sz="1200">
                <a:latin typeface="Times New Roman"/>
                <a:cs typeface="Times New Roman"/>
              </a:rPr>
              <a:t>1;</a:t>
            </a:r>
            <a:endParaRPr sz="1200">
              <a:latin typeface="Times New Roman"/>
              <a:cs typeface="Times New Roman"/>
            </a:endParaRPr>
          </a:p>
          <a:p>
            <a:pPr marL="127000">
              <a:lnSpc>
                <a:spcPts val="1315"/>
              </a:lnSpc>
            </a:pPr>
            <a:r>
              <a:rPr dirty="0" sz="1200">
                <a:latin typeface="Times New Roman"/>
                <a:cs typeface="Times New Roman"/>
              </a:rPr>
              <a:t>}</a:t>
            </a:r>
            <a:endParaRPr sz="1200">
              <a:latin typeface="Times New Roman"/>
              <a:cs typeface="Times New Roman"/>
            </a:endParaRPr>
          </a:p>
          <a:p>
            <a:pPr marL="127000">
              <a:lnSpc>
                <a:spcPts val="1375"/>
              </a:lnSpc>
            </a:pPr>
            <a:r>
              <a:rPr dirty="0" sz="1200">
                <a:latin typeface="Times New Roman"/>
                <a:cs typeface="Times New Roman"/>
              </a:rPr>
              <a:t>return</a:t>
            </a:r>
            <a:r>
              <a:rPr dirty="0" sz="1200" spc="-100">
                <a:latin typeface="Times New Roman"/>
                <a:cs typeface="Times New Roman"/>
              </a:rPr>
              <a:t> </a:t>
            </a:r>
            <a:r>
              <a:rPr dirty="0" sz="1200" spc="-5">
                <a:latin typeface="Times New Roman"/>
                <a:cs typeface="Times New Roman"/>
              </a:rPr>
              <a:t>DoSomeAction;</a:t>
            </a:r>
            <a:endParaRPr sz="1200">
              <a:latin typeface="Times New Roman"/>
              <a:cs typeface="Times New Roman"/>
            </a:endParaRPr>
          </a:p>
          <a:p>
            <a:pPr algn="just" marL="12700">
              <a:lnSpc>
                <a:spcPts val="140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7620">
              <a:lnSpc>
                <a:spcPts val="1380"/>
              </a:lnSpc>
            </a:pPr>
            <a:r>
              <a:rPr dirty="0" sz="1200" spc="-5">
                <a:latin typeface="Times New Roman"/>
                <a:cs typeface="Times New Roman"/>
              </a:rPr>
              <a:t>After </a:t>
            </a:r>
            <a:r>
              <a:rPr dirty="0" sz="1200">
                <a:latin typeface="Times New Roman"/>
                <a:cs typeface="Times New Roman"/>
              </a:rPr>
              <a:t>looking at the function, ask </a:t>
            </a:r>
            <a:r>
              <a:rPr dirty="0" sz="1200" spc="-10">
                <a:latin typeface="Times New Roman"/>
                <a:cs typeface="Times New Roman"/>
              </a:rPr>
              <a:t>yourself </a:t>
            </a:r>
            <a:r>
              <a:rPr dirty="0" sz="1200">
                <a:latin typeface="Times New Roman"/>
                <a:cs typeface="Times New Roman"/>
              </a:rPr>
              <a:t>this – What is the return value in the case of  </a:t>
            </a:r>
            <a:r>
              <a:rPr dirty="0" sz="1200" spc="-5">
                <a:latin typeface="Times New Roman"/>
                <a:cs typeface="Times New Roman"/>
              </a:rPr>
              <a:t>success? </a:t>
            </a:r>
            <a:r>
              <a:rPr dirty="0" sz="1200">
                <a:latin typeface="Times New Roman"/>
                <a:cs typeface="Times New Roman"/>
              </a:rPr>
              <a:t>What </a:t>
            </a:r>
            <a:r>
              <a:rPr dirty="0" sz="1200" spc="-5">
                <a:latin typeface="Times New Roman"/>
                <a:cs typeface="Times New Roman"/>
              </a:rPr>
              <a:t>would </a:t>
            </a:r>
            <a:r>
              <a:rPr dirty="0" sz="1200">
                <a:latin typeface="Times New Roman"/>
                <a:cs typeface="Times New Roman"/>
              </a:rPr>
              <a:t>it be in the case of failure? </a:t>
            </a:r>
            <a:r>
              <a:rPr dirty="0" sz="1200" spc="-5">
                <a:latin typeface="Times New Roman"/>
                <a:cs typeface="Times New Roman"/>
              </a:rPr>
              <a:t>How would </a:t>
            </a:r>
            <a:r>
              <a:rPr dirty="0" sz="1200">
                <a:latin typeface="Times New Roman"/>
                <a:cs typeface="Times New Roman"/>
              </a:rPr>
              <a:t>you know this by </a:t>
            </a:r>
            <a:r>
              <a:rPr dirty="0" sz="1200" spc="-5">
                <a:latin typeface="Times New Roman"/>
                <a:cs typeface="Times New Roman"/>
              </a:rPr>
              <a:t>simply  </a:t>
            </a:r>
            <a:r>
              <a:rPr dirty="0" sz="1200">
                <a:latin typeface="Times New Roman"/>
                <a:cs typeface="Times New Roman"/>
              </a:rPr>
              <a:t>glancing at the function</a:t>
            </a:r>
            <a:r>
              <a:rPr dirty="0" sz="1200" spc="-105">
                <a:latin typeface="Times New Roman"/>
                <a:cs typeface="Times New Roman"/>
              </a:rPr>
              <a:t> </a:t>
            </a:r>
            <a:r>
              <a:rPr dirty="0" sz="1200">
                <a:latin typeface="Times New Roman"/>
                <a:cs typeface="Times New Roman"/>
              </a:rPr>
              <a:t>declaration?</a:t>
            </a:r>
            <a:endParaRPr sz="1200">
              <a:latin typeface="Times New Roman"/>
              <a:cs typeface="Times New Roman"/>
            </a:endParaRPr>
          </a:p>
          <a:p>
            <a:pPr>
              <a:lnSpc>
                <a:spcPct val="100000"/>
              </a:lnSpc>
            </a:pPr>
            <a:endParaRPr sz="1200">
              <a:latin typeface="Times New Roman"/>
              <a:cs typeface="Times New Roman"/>
            </a:endParaRPr>
          </a:p>
          <a:p>
            <a:pPr marL="12700" marR="4771390">
              <a:lnSpc>
                <a:spcPts val="1380"/>
              </a:lnSpc>
            </a:pPr>
            <a:r>
              <a:rPr dirty="0" sz="1200">
                <a:latin typeface="Times New Roman"/>
                <a:cs typeface="Times New Roman"/>
              </a:rPr>
              <a:t>int </a:t>
            </a:r>
            <a:r>
              <a:rPr dirty="0" sz="1200" spc="-5">
                <a:latin typeface="Times New Roman"/>
                <a:cs typeface="Times New Roman"/>
              </a:rPr>
              <a:t>Value;  </a:t>
            </a:r>
            <a:r>
              <a:rPr dirty="0" sz="1200">
                <a:latin typeface="Times New Roman"/>
                <a:cs typeface="Times New Roman"/>
              </a:rPr>
              <a:t>int</a:t>
            </a:r>
            <a:r>
              <a:rPr dirty="0" sz="1200" spc="-105">
                <a:latin typeface="Times New Roman"/>
                <a:cs typeface="Times New Roman"/>
              </a:rPr>
              <a:t> </a:t>
            </a:r>
            <a:r>
              <a:rPr dirty="0" sz="1200">
                <a:latin typeface="Times New Roman"/>
                <a:cs typeface="Times New Roman"/>
              </a:rPr>
              <a:t>Ret;</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Value </a:t>
            </a:r>
            <a:r>
              <a:rPr dirty="0" sz="1200">
                <a:latin typeface="Times New Roman"/>
                <a:cs typeface="Times New Roman"/>
              </a:rPr>
              <a:t>=</a:t>
            </a:r>
            <a:r>
              <a:rPr dirty="0" sz="1200" spc="-90">
                <a:latin typeface="Times New Roman"/>
                <a:cs typeface="Times New Roman"/>
              </a:rPr>
              <a:t> </a:t>
            </a:r>
            <a:r>
              <a:rPr dirty="0" sz="1200">
                <a:latin typeface="Times New Roman"/>
                <a:cs typeface="Times New Roman"/>
              </a:rPr>
              <a:t>11;</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1"/>
            <a:ext cx="5511800" cy="7755890"/>
          </a:xfrm>
          <a:prstGeom prst="rect">
            <a:avLst/>
          </a:prstGeom>
        </p:spPr>
        <p:txBody>
          <a:bodyPr wrap="square" lIns="0" tIns="0" rIns="0" bIns="0" rtlCol="0" vert="horz">
            <a:spAutoFit/>
          </a:bodyPr>
          <a:lstStyle/>
          <a:p>
            <a:pPr marL="12700" marR="3661410">
              <a:lnSpc>
                <a:spcPts val="1380"/>
              </a:lnSpc>
            </a:pPr>
            <a:r>
              <a:rPr dirty="0" sz="1200">
                <a:latin typeface="Times New Roman"/>
                <a:cs typeface="Times New Roman"/>
              </a:rPr>
              <a:t>Ret = </a:t>
            </a:r>
            <a:r>
              <a:rPr dirty="0" sz="1200" spc="-5">
                <a:latin typeface="Times New Roman"/>
                <a:cs typeface="Times New Roman"/>
              </a:rPr>
              <a:t>DoSomeAction(Value);  </a:t>
            </a:r>
            <a:r>
              <a:rPr dirty="0" sz="1200">
                <a:latin typeface="Times New Roman"/>
                <a:cs typeface="Times New Roman"/>
              </a:rPr>
              <a:t>if(Ret)</a:t>
            </a:r>
            <a:endParaRPr sz="1200">
              <a:latin typeface="Times New Roman"/>
              <a:cs typeface="Times New Roman"/>
            </a:endParaRPr>
          </a:p>
          <a:p>
            <a:pPr marL="127000">
              <a:lnSpc>
                <a:spcPts val="1345"/>
              </a:lnSpc>
            </a:pPr>
            <a:r>
              <a:rPr dirty="0" sz="1200">
                <a:latin typeface="Times New Roman"/>
                <a:cs typeface="Times New Roman"/>
              </a:rPr>
              <a:t>cout &lt;&lt;Error in</a:t>
            </a:r>
            <a:r>
              <a:rPr dirty="0" sz="1200" spc="-114">
                <a:latin typeface="Times New Roman"/>
                <a:cs typeface="Times New Roman"/>
              </a:rPr>
              <a:t> </a:t>
            </a:r>
            <a:r>
              <a:rPr dirty="0" sz="1200" spc="-5">
                <a:latin typeface="Times New Roman"/>
                <a:cs typeface="Times New Roman"/>
              </a:rPr>
              <a:t>DoSomeAction&lt;&lt;;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If you </a:t>
            </a:r>
            <a:r>
              <a:rPr dirty="0" sz="1200" spc="-5">
                <a:latin typeface="Times New Roman"/>
                <a:cs typeface="Times New Roman"/>
              </a:rPr>
              <a:t>were </a:t>
            </a:r>
            <a:r>
              <a:rPr dirty="0" sz="1200">
                <a:latin typeface="Times New Roman"/>
                <a:cs typeface="Times New Roman"/>
              </a:rPr>
              <a:t>debugging this application, you might </a:t>
            </a:r>
            <a:r>
              <a:rPr dirty="0" sz="1200" spc="-5">
                <a:latin typeface="Times New Roman"/>
                <a:cs typeface="Times New Roman"/>
              </a:rPr>
              <a:t>start </a:t>
            </a:r>
            <a:r>
              <a:rPr dirty="0" sz="1200">
                <a:latin typeface="Times New Roman"/>
                <a:cs typeface="Times New Roman"/>
              </a:rPr>
              <a:t>out by </a:t>
            </a:r>
            <a:r>
              <a:rPr dirty="0" sz="1200" spc="-5">
                <a:latin typeface="Times New Roman"/>
                <a:cs typeface="Times New Roman"/>
              </a:rPr>
              <a:t>wondering why </a:t>
            </a:r>
            <a:r>
              <a:rPr dirty="0" sz="1200">
                <a:latin typeface="Times New Roman"/>
                <a:cs typeface="Times New Roman"/>
              </a:rPr>
              <a:t>it didn’t  </a:t>
            </a:r>
            <a:r>
              <a:rPr dirty="0" sz="1200" spc="-5">
                <a:latin typeface="Times New Roman"/>
                <a:cs typeface="Times New Roman"/>
              </a:rPr>
              <a:t>work. Further </a:t>
            </a:r>
            <a:r>
              <a:rPr dirty="0" sz="1200">
                <a:latin typeface="Times New Roman"/>
                <a:cs typeface="Times New Roman"/>
              </a:rPr>
              <a:t>investigation </a:t>
            </a:r>
            <a:r>
              <a:rPr dirty="0" sz="1200" spc="-5">
                <a:latin typeface="Times New Roman"/>
                <a:cs typeface="Times New Roman"/>
              </a:rPr>
              <a:t>would show </a:t>
            </a:r>
            <a:r>
              <a:rPr dirty="0" sz="1200">
                <a:latin typeface="Times New Roman"/>
                <a:cs typeface="Times New Roman"/>
              </a:rPr>
              <a:t>that the error </a:t>
            </a:r>
            <a:r>
              <a:rPr dirty="0" sz="1200" spc="-5">
                <a:latin typeface="Times New Roman"/>
                <a:cs typeface="Times New Roman"/>
              </a:rPr>
              <a:t>statement </a:t>
            </a:r>
            <a:r>
              <a:rPr dirty="0" sz="1200">
                <a:latin typeface="Times New Roman"/>
                <a:cs typeface="Times New Roman"/>
              </a:rPr>
              <a:t>is </a:t>
            </a:r>
            <a:r>
              <a:rPr dirty="0" sz="1200" spc="5">
                <a:latin typeface="Times New Roman"/>
                <a:cs typeface="Times New Roman"/>
              </a:rPr>
              <a:t>never </a:t>
            </a:r>
            <a:r>
              <a:rPr dirty="0" sz="1200">
                <a:latin typeface="Times New Roman"/>
                <a:cs typeface="Times New Roman"/>
              </a:rPr>
              <a:t>triggered in </a:t>
            </a:r>
            <a:r>
              <a:rPr dirty="0" sz="1200" spc="-5">
                <a:latin typeface="Times New Roman"/>
                <a:cs typeface="Times New Roman"/>
              </a:rPr>
              <a:t>spite  </a:t>
            </a:r>
            <a:r>
              <a:rPr dirty="0" sz="1200">
                <a:latin typeface="Times New Roman"/>
                <a:cs typeface="Times New Roman"/>
              </a:rPr>
              <a:t>of the fact that the routine did, in fact, encounter an error.. Why did this happen? </a:t>
            </a:r>
            <a:r>
              <a:rPr dirty="0" sz="1200" spc="-15">
                <a:latin typeface="Times New Roman"/>
                <a:cs typeface="Times New Roman"/>
              </a:rPr>
              <a:t>It  </a:t>
            </a:r>
            <a:r>
              <a:rPr dirty="0" sz="1200">
                <a:latin typeface="Times New Roman"/>
                <a:cs typeface="Times New Roman"/>
              </a:rPr>
              <a:t>happened because the routine didn’t return nonzero value for failure, it returned nonzero  for </a:t>
            </a:r>
            <a:r>
              <a:rPr dirty="0" sz="1200" spc="-5">
                <a:latin typeface="Times New Roman"/>
                <a:cs typeface="Times New Roman"/>
              </a:rPr>
              <a:t>success. </a:t>
            </a:r>
            <a:r>
              <a:rPr dirty="0" sz="1200">
                <a:latin typeface="Times New Roman"/>
                <a:cs typeface="Times New Roman"/>
              </a:rPr>
              <a:t>This Boolean value </a:t>
            </a:r>
            <a:r>
              <a:rPr dirty="0" sz="1200" spc="-5">
                <a:latin typeface="Times New Roman"/>
                <a:cs typeface="Times New Roman"/>
              </a:rPr>
              <a:t>was </a:t>
            </a:r>
            <a:r>
              <a:rPr dirty="0" sz="1200">
                <a:latin typeface="Times New Roman"/>
                <a:cs typeface="Times New Roman"/>
              </a:rPr>
              <a:t>not intuitive given the condition of the function and  led to a poor assumption by the programmer </a:t>
            </a:r>
            <a:r>
              <a:rPr dirty="0" sz="1200" spc="-5">
                <a:latin typeface="Times New Roman"/>
                <a:cs typeface="Times New Roman"/>
              </a:rPr>
              <a:t>who wrote </a:t>
            </a:r>
            <a:r>
              <a:rPr dirty="0" sz="1200">
                <a:latin typeface="Times New Roman"/>
                <a:cs typeface="Times New Roman"/>
              </a:rPr>
              <a:t>the code that used</a:t>
            </a:r>
            <a:r>
              <a:rPr dirty="0" sz="1200" spc="-114">
                <a:latin typeface="Times New Roman"/>
                <a:cs typeface="Times New Roman"/>
              </a:rPr>
              <a:t> </a:t>
            </a:r>
            <a:r>
              <a:rPr dirty="0" sz="1200">
                <a:latin typeface="Times New Roman"/>
                <a:cs typeface="Times New Roman"/>
              </a:rPr>
              <a:t>it.</a:t>
            </a:r>
            <a:endParaRPr sz="1200">
              <a:latin typeface="Times New Roman"/>
              <a:cs typeface="Times New Roman"/>
            </a:endParaRPr>
          </a:p>
          <a:p>
            <a:pPr>
              <a:lnSpc>
                <a:spcPct val="100000"/>
              </a:lnSpc>
              <a:spcBef>
                <a:spcPts val="10"/>
              </a:spcBef>
            </a:pPr>
            <a:endParaRPr sz="1300">
              <a:latin typeface="Times New Roman"/>
              <a:cs typeface="Times New Roman"/>
            </a:endParaRPr>
          </a:p>
          <a:p>
            <a:pPr algn="just"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44</a:t>
            </a:r>
            <a:endParaRPr sz="1900">
              <a:latin typeface="Times New Roman"/>
              <a:cs typeface="Times New Roman"/>
            </a:endParaRPr>
          </a:p>
          <a:p>
            <a:pPr algn="just" lvl="1" marL="368935" indent="-356235">
              <a:lnSpc>
                <a:spcPts val="1635"/>
              </a:lnSpc>
              <a:spcBef>
                <a:spcPts val="1530"/>
              </a:spcBef>
              <a:buAutoNum type="arabicPeriod" startAt="7"/>
              <a:tabLst>
                <a:tab pos="369570" algn="l"/>
              </a:tabLst>
            </a:pPr>
            <a:r>
              <a:rPr dirty="0" sz="1400" b="1">
                <a:latin typeface="Times New Roman"/>
                <a:cs typeface="Times New Roman"/>
              </a:rPr>
              <a:t>Holistic</a:t>
            </a:r>
            <a:r>
              <a:rPr dirty="0" sz="1400" spc="-75" b="1">
                <a:latin typeface="Times New Roman"/>
                <a:cs typeface="Times New Roman"/>
              </a:rPr>
              <a:t> </a:t>
            </a:r>
            <a:r>
              <a:rPr dirty="0" sz="1400" spc="-5" b="1">
                <a:latin typeface="Times New Roman"/>
                <a:cs typeface="Times New Roman"/>
              </a:rPr>
              <a:t>approach</a:t>
            </a:r>
            <a:endParaRPr sz="1400">
              <a:latin typeface="Times New Roman"/>
              <a:cs typeface="Times New Roman"/>
            </a:endParaRPr>
          </a:p>
          <a:p>
            <a:pPr algn="just" marL="12700">
              <a:lnSpc>
                <a:spcPts val="1395"/>
              </a:lnSpc>
            </a:pPr>
            <a:r>
              <a:rPr dirty="0" sz="1200" spc="-5">
                <a:latin typeface="Times New Roman"/>
                <a:cs typeface="Times New Roman"/>
              </a:rPr>
              <a:t>Holistic</a:t>
            </a:r>
            <a:r>
              <a:rPr dirty="0" sz="1200" spc="-95">
                <a:latin typeface="Times New Roman"/>
                <a:cs typeface="Times New Roman"/>
              </a:rPr>
              <a:t> </a:t>
            </a:r>
            <a:r>
              <a:rPr dirty="0" sz="1200">
                <a:latin typeface="Times New Roman"/>
                <a:cs typeface="Times New Roman"/>
              </a:rPr>
              <a:t>means</a:t>
            </a:r>
            <a:endParaRPr sz="1200">
              <a:latin typeface="Times New Roman"/>
              <a:cs typeface="Times New Roman"/>
            </a:endParaRPr>
          </a:p>
          <a:p>
            <a:pPr lvl="2" marL="469900" indent="-228600">
              <a:lnSpc>
                <a:spcPct val="100000"/>
              </a:lnSpc>
              <a:spcBef>
                <a:spcPts val="35"/>
              </a:spcBef>
              <a:buFont typeface="Symbol"/>
              <a:buChar char=""/>
              <a:tabLst>
                <a:tab pos="469265" algn="l"/>
                <a:tab pos="469900" algn="l"/>
              </a:tabLst>
            </a:pPr>
            <a:r>
              <a:rPr dirty="0" sz="1200">
                <a:latin typeface="Times New Roman"/>
                <a:cs typeface="Times New Roman"/>
              </a:rPr>
              <a:t>Emphasizing the importance of the </a:t>
            </a:r>
            <a:r>
              <a:rPr dirty="0" sz="1200" spc="-5">
                <a:latin typeface="Times New Roman"/>
                <a:cs typeface="Times New Roman"/>
              </a:rPr>
              <a:t>whole </a:t>
            </a:r>
            <a:r>
              <a:rPr dirty="0" sz="1200">
                <a:latin typeface="Times New Roman"/>
                <a:cs typeface="Times New Roman"/>
              </a:rPr>
              <a:t>and the </a:t>
            </a:r>
            <a:r>
              <a:rPr dirty="0" sz="1200" spc="-5">
                <a:latin typeface="Times New Roman"/>
                <a:cs typeface="Times New Roman"/>
              </a:rPr>
              <a:t>interdependence </a:t>
            </a:r>
            <a:r>
              <a:rPr dirty="0" sz="1200">
                <a:latin typeface="Times New Roman"/>
                <a:cs typeface="Times New Roman"/>
              </a:rPr>
              <a:t>of its</a:t>
            </a:r>
            <a:r>
              <a:rPr dirty="0" sz="1200" spc="-75">
                <a:latin typeface="Times New Roman"/>
                <a:cs typeface="Times New Roman"/>
              </a:rPr>
              <a:t> </a:t>
            </a:r>
            <a:r>
              <a:rPr dirty="0" sz="1200">
                <a:latin typeface="Times New Roman"/>
                <a:cs typeface="Times New Roman"/>
              </a:rPr>
              <a:t>parts.</a:t>
            </a:r>
            <a:endParaRPr sz="1200">
              <a:latin typeface="Times New Roman"/>
              <a:cs typeface="Times New Roman"/>
            </a:endParaRPr>
          </a:p>
          <a:p>
            <a:pPr lvl="2" marL="469900" indent="-228600">
              <a:lnSpc>
                <a:spcPts val="1405"/>
              </a:lnSpc>
              <a:spcBef>
                <a:spcPts val="35"/>
              </a:spcBef>
              <a:buFont typeface="Symbol"/>
              <a:buChar char=""/>
              <a:tabLst>
                <a:tab pos="469265" algn="l"/>
                <a:tab pos="469900" algn="l"/>
              </a:tabLst>
            </a:pPr>
            <a:r>
              <a:rPr dirty="0" sz="1200">
                <a:latin typeface="Times New Roman"/>
                <a:cs typeface="Times New Roman"/>
              </a:rPr>
              <a:t>Concerned </a:t>
            </a:r>
            <a:r>
              <a:rPr dirty="0" sz="1200" spc="-5">
                <a:latin typeface="Times New Roman"/>
                <a:cs typeface="Times New Roman"/>
              </a:rPr>
              <a:t>with wholes </a:t>
            </a:r>
            <a:r>
              <a:rPr dirty="0" sz="1200">
                <a:latin typeface="Times New Roman"/>
                <a:cs typeface="Times New Roman"/>
              </a:rPr>
              <a:t>rather than analysis or </a:t>
            </a:r>
            <a:r>
              <a:rPr dirty="0" sz="1200" spc="-5">
                <a:latin typeface="Times New Roman"/>
                <a:cs typeface="Times New Roman"/>
              </a:rPr>
              <a:t>separation </a:t>
            </a:r>
            <a:r>
              <a:rPr dirty="0" sz="1200">
                <a:latin typeface="Times New Roman"/>
                <a:cs typeface="Times New Roman"/>
              </a:rPr>
              <a:t>into</a:t>
            </a:r>
            <a:r>
              <a:rPr dirty="0" sz="1200" spc="-85">
                <a:latin typeface="Times New Roman"/>
                <a:cs typeface="Times New Roman"/>
              </a:rPr>
              <a:t> </a:t>
            </a:r>
            <a:r>
              <a:rPr dirty="0" sz="1200">
                <a:latin typeface="Times New Roman"/>
                <a:cs typeface="Times New Roman"/>
              </a:rPr>
              <a:t>parts</a:t>
            </a:r>
            <a:endParaRPr sz="1200">
              <a:latin typeface="Times New Roman"/>
              <a:cs typeface="Times New Roman"/>
            </a:endParaRPr>
          </a:p>
          <a:p>
            <a:pPr algn="just" marL="12700" marR="5080">
              <a:lnSpc>
                <a:spcPts val="1380"/>
              </a:lnSpc>
              <a:spcBef>
                <a:spcPts val="60"/>
              </a:spcBef>
            </a:pPr>
            <a:r>
              <a:rPr dirty="0" sz="1200">
                <a:latin typeface="Times New Roman"/>
                <a:cs typeface="Times New Roman"/>
              </a:rPr>
              <a:t>What this meant is that a holistic approach focuses on the entire </a:t>
            </a:r>
            <a:r>
              <a:rPr dirty="0" sz="1200" spc="-5">
                <a:latin typeface="Times New Roman"/>
                <a:cs typeface="Times New Roman"/>
              </a:rPr>
              <a:t>system </a:t>
            </a:r>
            <a:r>
              <a:rPr dirty="0" sz="1200">
                <a:latin typeface="Times New Roman"/>
                <a:cs typeface="Times New Roman"/>
              </a:rPr>
              <a:t>rather than  </a:t>
            </a:r>
            <a:r>
              <a:rPr dirty="0" sz="1200" spc="-5">
                <a:latin typeface="Times New Roman"/>
                <a:cs typeface="Times New Roman"/>
              </a:rPr>
              <a:t>whatever </a:t>
            </a:r>
            <a:r>
              <a:rPr dirty="0" sz="1200">
                <a:latin typeface="Times New Roman"/>
                <a:cs typeface="Times New Roman"/>
              </a:rPr>
              <a:t>piece appears </a:t>
            </a:r>
            <a:r>
              <a:rPr dirty="0" sz="1200" spc="15">
                <a:latin typeface="Times New Roman"/>
                <a:cs typeface="Times New Roman"/>
              </a:rPr>
              <a:t>to </a:t>
            </a:r>
            <a:r>
              <a:rPr dirty="0" sz="1200">
                <a:latin typeface="Times New Roman"/>
                <a:cs typeface="Times New Roman"/>
              </a:rPr>
              <a:t>be broken. </a:t>
            </a:r>
            <a:r>
              <a:rPr dirty="0" sz="1200" spc="-5">
                <a:latin typeface="Times New Roman"/>
                <a:cs typeface="Times New Roman"/>
              </a:rPr>
              <a:t>Holistic </a:t>
            </a:r>
            <a:r>
              <a:rPr dirty="0" sz="1200">
                <a:latin typeface="Times New Roman"/>
                <a:cs typeface="Times New Roman"/>
              </a:rPr>
              <a:t>medicine, for example, concerns itself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state </a:t>
            </a:r>
            <a:r>
              <a:rPr dirty="0" sz="1200">
                <a:latin typeface="Times New Roman"/>
                <a:cs typeface="Times New Roman"/>
              </a:rPr>
              <a:t>of the body as a </a:t>
            </a:r>
            <a:r>
              <a:rPr dirty="0" sz="1200" spc="-5">
                <a:latin typeface="Times New Roman"/>
                <a:cs typeface="Times New Roman"/>
              </a:rPr>
              <a:t>whole, </a:t>
            </a:r>
            <a:r>
              <a:rPr dirty="0" sz="1200">
                <a:latin typeface="Times New Roman"/>
                <a:cs typeface="Times New Roman"/>
              </a:rPr>
              <a:t>not the disease that is currently attacking it. </a:t>
            </a:r>
            <a:r>
              <a:rPr dirty="0" sz="1200" spc="-5">
                <a:latin typeface="Times New Roman"/>
                <a:cs typeface="Times New Roman"/>
              </a:rPr>
              <a:t>Similarly,  </a:t>
            </a:r>
            <a:r>
              <a:rPr dirty="0" sz="1200">
                <a:latin typeface="Times New Roman"/>
                <a:cs typeface="Times New Roman"/>
              </a:rPr>
              <a:t>programmers and debuggers must understand that you cannot treat the </a:t>
            </a:r>
            <a:r>
              <a:rPr dirty="0" sz="1200" spc="-5">
                <a:latin typeface="Times New Roman"/>
                <a:cs typeface="Times New Roman"/>
              </a:rPr>
              <a:t>symptoms </a:t>
            </a:r>
            <a:r>
              <a:rPr dirty="0" sz="1200">
                <a:latin typeface="Times New Roman"/>
                <a:cs typeface="Times New Roman"/>
              </a:rPr>
              <a:t>of a  problem, you must focus on the application </a:t>
            </a:r>
            <a:r>
              <a:rPr dirty="0" sz="1200" spc="-5">
                <a:latin typeface="Times New Roman"/>
                <a:cs typeface="Times New Roman"/>
              </a:rPr>
              <a:t>system </a:t>
            </a:r>
            <a:r>
              <a:rPr dirty="0" sz="1200">
                <a:latin typeface="Times New Roman"/>
                <a:cs typeface="Times New Roman"/>
              </a:rPr>
              <a:t>as a</a:t>
            </a:r>
            <a:r>
              <a:rPr dirty="0" sz="1200" spc="-110">
                <a:latin typeface="Times New Roman"/>
                <a:cs typeface="Times New Roman"/>
              </a:rPr>
              <a:t> </a:t>
            </a:r>
            <a:r>
              <a:rPr dirty="0" sz="1200" spc="-5">
                <a:latin typeface="Times New Roman"/>
                <a:cs typeface="Times New Roman"/>
              </a:rPr>
              <a:t>whole.</a:t>
            </a:r>
            <a:endParaRPr sz="1200">
              <a:latin typeface="Times New Roman"/>
              <a:cs typeface="Times New Roman"/>
            </a:endParaRPr>
          </a:p>
          <a:p>
            <a:pPr algn="just" marL="12700" marR="5715">
              <a:lnSpc>
                <a:spcPts val="1380"/>
              </a:lnSpc>
            </a:pPr>
            <a:r>
              <a:rPr dirty="0" sz="1200" spc="-5">
                <a:latin typeface="Times New Roman"/>
                <a:cs typeface="Times New Roman"/>
              </a:rPr>
              <a:t>Now </a:t>
            </a:r>
            <a:r>
              <a:rPr dirty="0" sz="1200">
                <a:latin typeface="Times New Roman"/>
                <a:cs typeface="Times New Roman"/>
              </a:rPr>
              <a:t>that you understand </a:t>
            </a:r>
            <a:r>
              <a:rPr dirty="0" sz="1200" spc="-5">
                <a:latin typeface="Times New Roman"/>
                <a:cs typeface="Times New Roman"/>
              </a:rPr>
              <a:t>what </a:t>
            </a:r>
            <a:r>
              <a:rPr dirty="0" sz="1200">
                <a:latin typeface="Times New Roman"/>
                <a:cs typeface="Times New Roman"/>
              </a:rPr>
              <a:t>holistic means, how do you apply holistic concepts to  debugging the </a:t>
            </a:r>
            <a:r>
              <a:rPr dirty="0" sz="1200" spc="-5">
                <a:latin typeface="Times New Roman"/>
                <a:cs typeface="Times New Roman"/>
              </a:rPr>
              <a:t>software </a:t>
            </a:r>
            <a:r>
              <a:rPr dirty="0" sz="1200">
                <a:latin typeface="Times New Roman"/>
                <a:cs typeface="Times New Roman"/>
              </a:rPr>
              <a:t>programs and procedures? </a:t>
            </a:r>
            <a:r>
              <a:rPr dirty="0" sz="1200" spc="-5">
                <a:latin typeface="Times New Roman"/>
                <a:cs typeface="Times New Roman"/>
              </a:rPr>
              <a:t>Let’s start </a:t>
            </a:r>
            <a:r>
              <a:rPr dirty="0" sz="1200">
                <a:latin typeface="Times New Roman"/>
                <a:cs typeface="Times New Roman"/>
              </a:rPr>
              <a:t>by thinking about </a:t>
            </a:r>
            <a:r>
              <a:rPr dirty="0" sz="1200" spc="-5">
                <a:latin typeface="Times New Roman"/>
                <a:cs typeface="Times New Roman"/>
              </a:rPr>
              <a:t>what  </a:t>
            </a:r>
            <a:r>
              <a:rPr dirty="0" sz="1200">
                <a:latin typeface="Times New Roman"/>
                <a:cs typeface="Times New Roman"/>
              </a:rPr>
              <a:t>emphasizing the </a:t>
            </a:r>
            <a:r>
              <a:rPr dirty="0" sz="1200" spc="-5">
                <a:latin typeface="Times New Roman"/>
                <a:cs typeface="Times New Roman"/>
              </a:rPr>
              <a:t>whole </a:t>
            </a:r>
            <a:r>
              <a:rPr dirty="0" sz="1200">
                <a:latin typeface="Times New Roman"/>
                <a:cs typeface="Times New Roman"/>
              </a:rPr>
              <a:t>over the individual pieces means in debugging. When you are  debugging an application, you often </a:t>
            </a:r>
            <a:r>
              <a:rPr dirty="0" sz="1200" spc="-5">
                <a:latin typeface="Times New Roman"/>
                <a:cs typeface="Times New Roman"/>
              </a:rPr>
              <a:t>simply </a:t>
            </a:r>
            <a:r>
              <a:rPr dirty="0" sz="1200">
                <a:latin typeface="Times New Roman"/>
                <a:cs typeface="Times New Roman"/>
              </a:rPr>
              <a:t>look at the problem reported by the user and  how you can make that problem go</a:t>
            </a:r>
            <a:r>
              <a:rPr dirty="0" sz="1200" spc="-120">
                <a:latin typeface="Times New Roman"/>
                <a:cs typeface="Times New Roman"/>
              </a:rPr>
              <a:t> </a:t>
            </a:r>
            <a:r>
              <a:rPr dirty="0" sz="1200">
                <a:latin typeface="Times New Roman"/>
                <a:cs typeface="Times New Roman"/>
              </a:rPr>
              <a:t>away.</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As </a:t>
            </a:r>
            <a:r>
              <a:rPr dirty="0" sz="1200">
                <a:latin typeface="Times New Roman"/>
                <a:cs typeface="Times New Roman"/>
              </a:rPr>
              <a:t>a </a:t>
            </a:r>
            <a:r>
              <a:rPr dirty="0" sz="1200" spc="-5">
                <a:latin typeface="Times New Roman"/>
                <a:cs typeface="Times New Roman"/>
              </a:rPr>
              <a:t>simple </a:t>
            </a:r>
            <a:r>
              <a:rPr dirty="0" sz="1200">
                <a:latin typeface="Times New Roman"/>
                <a:cs typeface="Times New Roman"/>
              </a:rPr>
              <a:t>example, consider the case </a:t>
            </a:r>
            <a:r>
              <a:rPr dirty="0" sz="1200" spc="-5">
                <a:latin typeface="Times New Roman"/>
                <a:cs typeface="Times New Roman"/>
              </a:rPr>
              <a:t>where </a:t>
            </a:r>
            <a:r>
              <a:rPr dirty="0" sz="1200">
                <a:latin typeface="Times New Roman"/>
                <a:cs typeface="Times New Roman"/>
              </a:rPr>
              <a:t>the program mysteriously crashes at a  particular point in the code each and every time the program is run. The point at </a:t>
            </a:r>
            <a:r>
              <a:rPr dirty="0" sz="1200" spc="-5">
                <a:latin typeface="Times New Roman"/>
                <a:cs typeface="Times New Roman"/>
              </a:rPr>
              <a:t>which  </a:t>
            </a:r>
            <a:r>
              <a:rPr dirty="0" sz="1200">
                <a:latin typeface="Times New Roman"/>
                <a:cs typeface="Times New Roman"/>
              </a:rPr>
              <a:t>the code crashes makes no </a:t>
            </a:r>
            <a:r>
              <a:rPr dirty="0" sz="1200" spc="-5">
                <a:latin typeface="Times New Roman"/>
                <a:cs typeface="Times New Roman"/>
              </a:rPr>
              <a:t>sense </a:t>
            </a:r>
            <a:r>
              <a:rPr dirty="0" sz="1200">
                <a:latin typeface="Times New Roman"/>
                <a:cs typeface="Times New Roman"/>
              </a:rPr>
              <a:t>at all. </a:t>
            </a:r>
            <a:r>
              <a:rPr dirty="0" sz="1200" spc="-5">
                <a:latin typeface="Times New Roman"/>
                <a:cs typeface="Times New Roman"/>
              </a:rPr>
              <a:t>For </a:t>
            </a:r>
            <a:r>
              <a:rPr dirty="0" sz="1200">
                <a:latin typeface="Times New Roman"/>
                <a:cs typeface="Times New Roman"/>
              </a:rPr>
              <a:t>example, in C++, you might have a member  function of a class that</a:t>
            </a:r>
            <a:r>
              <a:rPr dirty="0" sz="1200" spc="-110">
                <a:latin typeface="Times New Roman"/>
                <a:cs typeface="Times New Roman"/>
              </a:rPr>
              <a:t> </a:t>
            </a:r>
            <a:r>
              <a:rPr dirty="0" sz="1200">
                <a:latin typeface="Times New Roman"/>
                <a:cs typeface="Times New Roman"/>
              </a:rPr>
              <a:t>reads: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ts val="1410"/>
              </a:lnSpc>
              <a:spcBef>
                <a:spcPts val="5"/>
              </a:spcBef>
            </a:pPr>
            <a:r>
              <a:rPr dirty="0" sz="1200">
                <a:latin typeface="Times New Roman"/>
                <a:cs typeface="Times New Roman"/>
              </a:rPr>
              <a:t>void </a:t>
            </a:r>
            <a:r>
              <a:rPr dirty="0" sz="1200" spc="-5">
                <a:latin typeface="Times New Roman"/>
                <a:cs typeface="Times New Roman"/>
              </a:rPr>
              <a:t>SetX(int</a:t>
            </a:r>
            <a:r>
              <a:rPr dirty="0" sz="1200" spc="-95">
                <a:latin typeface="Times New Roman"/>
                <a:cs typeface="Times New Roman"/>
              </a:rPr>
              <a:t> </a:t>
            </a:r>
            <a:r>
              <a:rPr dirty="0" sz="1200" spc="-5">
                <a:latin typeface="Times New Roman"/>
                <a:cs typeface="Times New Roman"/>
              </a:rPr>
              <a:t>X)</a:t>
            </a:r>
            <a:endParaRPr sz="1200">
              <a:latin typeface="Times New Roman"/>
              <a:cs typeface="Times New Roman"/>
            </a:endParaRPr>
          </a:p>
          <a:p>
            <a:pPr algn="just" marL="12700">
              <a:lnSpc>
                <a:spcPts val="1380"/>
              </a:lnSpc>
            </a:pPr>
            <a:r>
              <a:rPr dirty="0" sz="1200">
                <a:latin typeface="Times New Roman"/>
                <a:cs typeface="Times New Roman"/>
              </a:rPr>
              <a:t>{</a:t>
            </a:r>
            <a:endParaRPr sz="1200">
              <a:latin typeface="Times New Roman"/>
              <a:cs typeface="Times New Roman"/>
            </a:endParaRPr>
          </a:p>
          <a:p>
            <a:pPr marL="127000">
              <a:lnSpc>
                <a:spcPts val="1380"/>
              </a:lnSpc>
            </a:pPr>
            <a:r>
              <a:rPr dirty="0" sz="1200">
                <a:latin typeface="Times New Roman"/>
                <a:cs typeface="Times New Roman"/>
              </a:rPr>
              <a:t>mX =</a:t>
            </a:r>
            <a:r>
              <a:rPr dirty="0" sz="1200" spc="-105">
                <a:latin typeface="Times New Roman"/>
                <a:cs typeface="Times New Roman"/>
              </a:rPr>
              <a:t> </a:t>
            </a:r>
            <a:r>
              <a:rPr dirty="0" sz="1200" spc="-5">
                <a:latin typeface="Times New Roman"/>
                <a:cs typeface="Times New Roman"/>
              </a:rPr>
              <a:t>X;</a:t>
            </a:r>
            <a:endParaRPr sz="1200">
              <a:latin typeface="Times New Roman"/>
              <a:cs typeface="Times New Roman"/>
            </a:endParaRPr>
          </a:p>
          <a:p>
            <a:pPr algn="just" marL="127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The program always crashes on the line </a:t>
            </a:r>
            <a:r>
              <a:rPr dirty="0" sz="1200" spc="5">
                <a:latin typeface="Times New Roman"/>
                <a:cs typeface="Times New Roman"/>
              </a:rPr>
              <a:t>that </a:t>
            </a:r>
            <a:r>
              <a:rPr dirty="0" sz="1200">
                <a:latin typeface="Times New Roman"/>
                <a:cs typeface="Times New Roman"/>
              </a:rPr>
              <a:t>assigns X to the member variable mX(mX =  </a:t>
            </a:r>
            <a:r>
              <a:rPr dirty="0" sz="1200" spc="-5">
                <a:latin typeface="Times New Roman"/>
                <a:cs typeface="Times New Roman"/>
              </a:rPr>
              <a:t>X). Looking </a:t>
            </a:r>
            <a:r>
              <a:rPr dirty="0" sz="1200">
                <a:latin typeface="Times New Roman"/>
                <a:cs typeface="Times New Roman"/>
              </a:rPr>
              <a:t>at </a:t>
            </a:r>
            <a:r>
              <a:rPr dirty="0" sz="1200" spc="5">
                <a:latin typeface="Times New Roman"/>
                <a:cs typeface="Times New Roman"/>
              </a:rPr>
              <a:t>this </a:t>
            </a:r>
            <a:r>
              <a:rPr dirty="0" sz="1200">
                <a:latin typeface="Times New Roman"/>
                <a:cs typeface="Times New Roman"/>
              </a:rPr>
              <a:t>code </a:t>
            </a:r>
            <a:r>
              <a:rPr dirty="0" sz="1200" spc="-5">
                <a:latin typeface="Times New Roman"/>
                <a:cs typeface="Times New Roman"/>
              </a:rPr>
              <a:t>snippet, we see </a:t>
            </a:r>
            <a:r>
              <a:rPr dirty="0" sz="1200" spc="5">
                <a:latin typeface="Times New Roman"/>
                <a:cs typeface="Times New Roman"/>
              </a:rPr>
              <a:t>very </a:t>
            </a:r>
            <a:r>
              <a:rPr dirty="0" sz="1200">
                <a:latin typeface="Times New Roman"/>
                <a:cs typeface="Times New Roman"/>
              </a:rPr>
              <a:t>few valid </a:t>
            </a:r>
            <a:r>
              <a:rPr dirty="0" sz="1200" spc="5">
                <a:latin typeface="Times New Roman"/>
                <a:cs typeface="Times New Roman"/>
              </a:rPr>
              <a:t>ways </a:t>
            </a:r>
            <a:r>
              <a:rPr dirty="0" sz="1200">
                <a:latin typeface="Times New Roman"/>
                <a:cs typeface="Times New Roman"/>
              </a:rPr>
              <a:t>in </a:t>
            </a:r>
            <a:r>
              <a:rPr dirty="0" sz="1200" spc="-5">
                <a:latin typeface="Times New Roman"/>
                <a:cs typeface="Times New Roman"/>
              </a:rPr>
              <a:t>which </a:t>
            </a:r>
            <a:r>
              <a:rPr dirty="0" sz="1200">
                <a:latin typeface="Times New Roman"/>
                <a:cs typeface="Times New Roman"/>
              </a:rPr>
              <a:t>the program could  be encountering a problem at this point. </a:t>
            </a:r>
            <a:r>
              <a:rPr dirty="0" sz="1200" spc="-5">
                <a:latin typeface="Times New Roman"/>
                <a:cs typeface="Times New Roman"/>
              </a:rPr>
              <a:t>Oddly, we </a:t>
            </a:r>
            <a:r>
              <a:rPr dirty="0" sz="1200">
                <a:latin typeface="Times New Roman"/>
                <a:cs typeface="Times New Roman"/>
              </a:rPr>
              <a:t>might discover that inserting a  message </a:t>
            </a:r>
            <a:r>
              <a:rPr dirty="0" sz="1200" spc="-5">
                <a:latin typeface="Times New Roman"/>
                <a:cs typeface="Times New Roman"/>
              </a:rPr>
              <a:t>statement </a:t>
            </a:r>
            <a:r>
              <a:rPr dirty="0" sz="1200">
                <a:latin typeface="Times New Roman"/>
                <a:cs typeface="Times New Roman"/>
              </a:rPr>
              <a:t>makes the problem </a:t>
            </a:r>
            <a:r>
              <a:rPr dirty="0" sz="1200" spc="-5">
                <a:latin typeface="Times New Roman"/>
                <a:cs typeface="Times New Roman"/>
              </a:rPr>
              <a:t>stop occurring when </a:t>
            </a:r>
            <a:r>
              <a:rPr dirty="0" sz="1200">
                <a:latin typeface="Times New Roman"/>
                <a:cs typeface="Times New Roman"/>
              </a:rPr>
              <a:t>the indicated </a:t>
            </a:r>
            <a:r>
              <a:rPr dirty="0" sz="1200" spc="-5">
                <a:latin typeface="Times New Roman"/>
                <a:cs typeface="Times New Roman"/>
              </a:rPr>
              <a:t>steps </a:t>
            </a:r>
            <a:r>
              <a:rPr dirty="0" sz="1200">
                <a:latin typeface="Times New Roman"/>
                <a:cs typeface="Times New Roman"/>
              </a:rPr>
              <a:t>are  followed for reproducing the problem. Is the problem</a:t>
            </a:r>
            <a:r>
              <a:rPr dirty="0" sz="1200" spc="-114">
                <a:latin typeface="Times New Roman"/>
                <a:cs typeface="Times New Roman"/>
              </a:rPr>
              <a:t> </a:t>
            </a:r>
            <a:r>
              <a:rPr dirty="0" sz="1200">
                <a:latin typeface="Times New Roman"/>
                <a:cs typeface="Times New Roman"/>
              </a:rPr>
              <a:t>fixed?</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863346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spcBef>
                <a:spcPts val="875"/>
              </a:spcBef>
            </a:pPr>
            <a:r>
              <a:rPr dirty="0" sz="1200" spc="-5">
                <a:latin typeface="Times New Roman"/>
                <a:cs typeface="Times New Roman"/>
              </a:rPr>
              <a:t>Most </a:t>
            </a:r>
            <a:r>
              <a:rPr dirty="0" sz="1200">
                <a:latin typeface="Times New Roman"/>
                <a:cs typeface="Times New Roman"/>
              </a:rPr>
              <a:t>experienced programmers, managers, or debuggers </a:t>
            </a:r>
            <a:r>
              <a:rPr dirty="0" sz="1200" spc="-5">
                <a:latin typeface="Times New Roman"/>
                <a:cs typeface="Times New Roman"/>
              </a:rPr>
              <a:t>would say </a:t>
            </a:r>
            <a:r>
              <a:rPr dirty="0" sz="1200">
                <a:latin typeface="Times New Roman"/>
                <a:cs typeface="Times New Roman"/>
              </a:rPr>
              <a:t>that the problem is  not fixed, although few could tell you exactly </a:t>
            </a:r>
            <a:r>
              <a:rPr dirty="0" sz="1200" spc="-5">
                <a:latin typeface="Times New Roman"/>
                <a:cs typeface="Times New Roman"/>
              </a:rPr>
              <a:t>why </a:t>
            </a:r>
            <a:r>
              <a:rPr dirty="0" sz="1200">
                <a:latin typeface="Times New Roman"/>
                <a:cs typeface="Times New Roman"/>
              </a:rPr>
              <a:t>that is the case. The fact is, in this  case, </a:t>
            </a:r>
            <a:r>
              <a:rPr dirty="0" sz="1200" spc="-5">
                <a:latin typeface="Times New Roman"/>
                <a:cs typeface="Times New Roman"/>
              </a:rPr>
              <a:t>we </a:t>
            </a:r>
            <a:r>
              <a:rPr dirty="0" sz="1200">
                <a:latin typeface="Times New Roman"/>
                <a:cs typeface="Times New Roman"/>
              </a:rPr>
              <a:t>are directly treating the symptoms (the program crashing) rather than looking  into the actual problem and ignoring the overall problem is endemic in our</a:t>
            </a:r>
            <a:r>
              <a:rPr dirty="0" sz="1200" spc="-145">
                <a:latin typeface="Times New Roman"/>
                <a:cs typeface="Times New Roman"/>
              </a:rPr>
              <a:t> </a:t>
            </a:r>
            <a:r>
              <a:rPr dirty="0" sz="1200">
                <a:latin typeface="Times New Roman"/>
                <a:cs typeface="Times New Roman"/>
              </a:rPr>
              <a:t>industry.</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ct val="100000"/>
              </a:lnSpc>
            </a:pPr>
            <a:r>
              <a:rPr dirty="0" sz="1400" b="1">
                <a:latin typeface="Times New Roman"/>
                <a:cs typeface="Times New Roman"/>
              </a:rPr>
              <a:t>12.8 The </a:t>
            </a:r>
            <a:r>
              <a:rPr dirty="0" sz="1400" spc="-5" b="1">
                <a:latin typeface="Times New Roman"/>
                <a:cs typeface="Times New Roman"/>
              </a:rPr>
              <a:t>debugging</a:t>
            </a:r>
            <a:r>
              <a:rPr dirty="0" sz="1400" spc="-85" b="1">
                <a:latin typeface="Times New Roman"/>
                <a:cs typeface="Times New Roman"/>
              </a:rPr>
              <a:t> </a:t>
            </a:r>
            <a:r>
              <a:rPr dirty="0" sz="1400" spc="-5" b="1">
                <a:latin typeface="Times New Roman"/>
                <a:cs typeface="Times New Roman"/>
              </a:rPr>
              <a:t>process</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715">
              <a:lnSpc>
                <a:spcPts val="1380"/>
              </a:lnSpc>
            </a:pPr>
            <a:r>
              <a:rPr dirty="0" sz="1200">
                <a:latin typeface="Times New Roman"/>
                <a:cs typeface="Times New Roman"/>
              </a:rPr>
              <a:t>In normal circumstances, you </a:t>
            </a:r>
            <a:r>
              <a:rPr dirty="0" sz="1200" spc="-5">
                <a:latin typeface="Times New Roman"/>
                <a:cs typeface="Times New Roman"/>
              </a:rPr>
              <a:t>will </a:t>
            </a:r>
            <a:r>
              <a:rPr dirty="0" sz="1200">
                <a:latin typeface="Times New Roman"/>
                <a:cs typeface="Times New Roman"/>
              </a:rPr>
              <a:t>have a user description of the problem. This  description might have been given to you directly by the user, or it might have been  gathered by a customer </a:t>
            </a:r>
            <a:r>
              <a:rPr dirty="0" sz="1200" spc="-5">
                <a:latin typeface="Times New Roman"/>
                <a:cs typeface="Times New Roman"/>
              </a:rPr>
              <a:t>support </a:t>
            </a:r>
            <a:r>
              <a:rPr dirty="0" sz="1200">
                <a:latin typeface="Times New Roman"/>
                <a:cs typeface="Times New Roman"/>
              </a:rPr>
              <a:t>person or other no technical person, In any event, this  data has to be considered </a:t>
            </a:r>
            <a:r>
              <a:rPr dirty="0" sz="1200" spc="-5">
                <a:latin typeface="Times New Roman"/>
                <a:cs typeface="Times New Roman"/>
              </a:rPr>
              <a:t>suspiciously </a:t>
            </a:r>
            <a:r>
              <a:rPr dirty="0" sz="1200">
                <a:latin typeface="Times New Roman"/>
                <a:cs typeface="Times New Roman"/>
              </a:rPr>
              <a:t>until you can get a first hand description of </a:t>
            </a:r>
            <a:r>
              <a:rPr dirty="0" sz="1200" spc="-5">
                <a:latin typeface="Times New Roman"/>
                <a:cs typeface="Times New Roman"/>
              </a:rPr>
              <a:t>what  </a:t>
            </a:r>
            <a:r>
              <a:rPr dirty="0" sz="1200">
                <a:latin typeface="Times New Roman"/>
                <a:cs typeface="Times New Roman"/>
              </a:rPr>
              <a:t>really happened. </a:t>
            </a:r>
            <a:r>
              <a:rPr dirty="0" sz="1200" spc="-5">
                <a:latin typeface="Times New Roman"/>
                <a:cs typeface="Times New Roman"/>
              </a:rPr>
              <a:t>First </a:t>
            </a:r>
            <a:r>
              <a:rPr dirty="0" sz="1200">
                <a:latin typeface="Times New Roman"/>
                <a:cs typeface="Times New Roman"/>
              </a:rPr>
              <a:t>hand accounts of the problem are always useful, </a:t>
            </a:r>
            <a:r>
              <a:rPr dirty="0" sz="1200" spc="-5">
                <a:latin typeface="Times New Roman"/>
                <a:cs typeface="Times New Roman"/>
              </a:rPr>
              <a:t>so </a:t>
            </a:r>
            <a:r>
              <a:rPr dirty="0" sz="1200">
                <a:latin typeface="Times New Roman"/>
                <a:cs typeface="Times New Roman"/>
              </a:rPr>
              <a:t>be </a:t>
            </a:r>
            <a:r>
              <a:rPr dirty="0" sz="1200" spc="-5">
                <a:latin typeface="Times New Roman"/>
                <a:cs typeface="Times New Roman"/>
              </a:rPr>
              <a:t>sure </a:t>
            </a:r>
            <a:r>
              <a:rPr dirty="0" sz="1200">
                <a:latin typeface="Times New Roman"/>
                <a:cs typeface="Times New Roman"/>
              </a:rPr>
              <a:t>to </a:t>
            </a:r>
            <a:r>
              <a:rPr dirty="0" sz="1200" spc="-5">
                <a:latin typeface="Times New Roman"/>
                <a:cs typeface="Times New Roman"/>
              </a:rPr>
              <a:t>write  </a:t>
            </a:r>
            <a:r>
              <a:rPr dirty="0" sz="1200">
                <a:latin typeface="Times New Roman"/>
                <a:cs typeface="Times New Roman"/>
              </a:rPr>
              <a:t>down exactly </a:t>
            </a:r>
            <a:r>
              <a:rPr dirty="0" sz="1200" spc="-5">
                <a:latin typeface="Times New Roman"/>
                <a:cs typeface="Times New Roman"/>
              </a:rPr>
              <a:t>what </a:t>
            </a:r>
            <a:r>
              <a:rPr dirty="0" sz="1200">
                <a:latin typeface="Times New Roman"/>
                <a:cs typeface="Times New Roman"/>
              </a:rPr>
              <a:t>you are told. That </a:t>
            </a:r>
            <a:r>
              <a:rPr dirty="0" sz="1200" spc="5">
                <a:latin typeface="Times New Roman"/>
                <a:cs typeface="Times New Roman"/>
              </a:rPr>
              <a:t>way, </a:t>
            </a:r>
            <a:r>
              <a:rPr dirty="0" sz="1200">
                <a:latin typeface="Times New Roman"/>
                <a:cs typeface="Times New Roman"/>
              </a:rPr>
              <a:t>you can compare </a:t>
            </a:r>
            <a:r>
              <a:rPr dirty="0" sz="1200" spc="-5">
                <a:latin typeface="Times New Roman"/>
                <a:cs typeface="Times New Roman"/>
              </a:rPr>
              <a:t>several </a:t>
            </a:r>
            <a:r>
              <a:rPr dirty="0" sz="1200">
                <a:latin typeface="Times New Roman"/>
                <a:cs typeface="Times New Roman"/>
              </a:rPr>
              <a:t>accounts of </a:t>
            </a:r>
            <a:r>
              <a:rPr dirty="0" sz="1200" spc="5">
                <a:latin typeface="Times New Roman"/>
                <a:cs typeface="Times New Roman"/>
              </a:rPr>
              <a:t>the </a:t>
            </a:r>
            <a:r>
              <a:rPr dirty="0" sz="1200" spc="-5">
                <a:latin typeface="Times New Roman"/>
                <a:cs typeface="Times New Roman"/>
              </a:rPr>
              <a:t>same  </a:t>
            </a:r>
            <a:r>
              <a:rPr dirty="0" sz="1200">
                <a:latin typeface="Times New Roman"/>
                <a:cs typeface="Times New Roman"/>
              </a:rPr>
              <a:t>problem and look for </a:t>
            </a:r>
            <a:r>
              <a:rPr dirty="0" sz="1200" spc="-5">
                <a:latin typeface="Times New Roman"/>
                <a:cs typeface="Times New Roman"/>
              </a:rPr>
              <a:t>similarities. </a:t>
            </a:r>
            <a:r>
              <a:rPr dirty="0" sz="1200">
                <a:latin typeface="Times New Roman"/>
                <a:cs typeface="Times New Roman"/>
              </a:rPr>
              <a:t>Consider, for example, the following accounts of a  reported bug in a</a:t>
            </a:r>
            <a:r>
              <a:rPr dirty="0" sz="1200" spc="-10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pPr>
            <a:endParaRPr sz="1200">
              <a:latin typeface="Times New Roman"/>
              <a:cs typeface="Times New Roman"/>
            </a:endParaRPr>
          </a:p>
          <a:p>
            <a:pPr algn="just" marL="241300" marR="5080" indent="-228600">
              <a:lnSpc>
                <a:spcPts val="1380"/>
              </a:lnSpc>
              <a:buAutoNum type="arabicPeriod"/>
              <a:tabLst>
                <a:tab pos="241300" algn="l"/>
              </a:tabLst>
            </a:pPr>
            <a:r>
              <a:rPr dirty="0" sz="1200" spc="-5">
                <a:latin typeface="Times New Roman"/>
                <a:cs typeface="Times New Roman"/>
              </a:rPr>
              <a:t>"I started </a:t>
            </a:r>
            <a:r>
              <a:rPr dirty="0" sz="1200">
                <a:latin typeface="Times New Roman"/>
                <a:cs typeface="Times New Roman"/>
              </a:rPr>
              <a:t>by trying to </a:t>
            </a:r>
            <a:r>
              <a:rPr dirty="0" sz="1200" spc="-5">
                <a:latin typeface="Times New Roman"/>
                <a:cs typeface="Times New Roman"/>
              </a:rPr>
              <a:t>setup </a:t>
            </a:r>
            <a:r>
              <a:rPr dirty="0" sz="1200">
                <a:latin typeface="Times New Roman"/>
                <a:cs typeface="Times New Roman"/>
              </a:rPr>
              <a:t>a </a:t>
            </a:r>
            <a:r>
              <a:rPr dirty="0" sz="1200" spc="-5">
                <a:latin typeface="Times New Roman"/>
                <a:cs typeface="Times New Roman"/>
              </a:rPr>
              <a:t>Favorites </a:t>
            </a:r>
            <a:r>
              <a:rPr dirty="0" sz="1200">
                <a:latin typeface="Times New Roman"/>
                <a:cs typeface="Times New Roman"/>
              </a:rPr>
              <a:t>list. I first </a:t>
            </a:r>
            <a:r>
              <a:rPr dirty="0" sz="1200" spc="-5">
                <a:latin typeface="Times New Roman"/>
                <a:cs typeface="Times New Roman"/>
              </a:rPr>
              <a:t>went </a:t>
            </a:r>
            <a:r>
              <a:rPr dirty="0" sz="1200">
                <a:latin typeface="Times New Roman"/>
                <a:cs typeface="Times New Roman"/>
              </a:rPr>
              <a:t>to the home page. Then, I  </a:t>
            </a:r>
            <a:r>
              <a:rPr dirty="0" sz="1200" spc="-5">
                <a:latin typeface="Times New Roman"/>
                <a:cs typeface="Times New Roman"/>
              </a:rPr>
              <a:t>selected Favorites </a:t>
            </a:r>
            <a:r>
              <a:rPr dirty="0" sz="1200">
                <a:latin typeface="Times New Roman"/>
                <a:cs typeface="Times New Roman"/>
              </a:rPr>
              <a:t>from the menu on the right. I </a:t>
            </a:r>
            <a:r>
              <a:rPr dirty="0" sz="1200" spc="-5">
                <a:latin typeface="Times New Roman"/>
                <a:cs typeface="Times New Roman"/>
              </a:rPr>
              <a:t>scrolled </a:t>
            </a:r>
            <a:r>
              <a:rPr dirty="0" sz="1200">
                <a:latin typeface="Times New Roman"/>
                <a:cs typeface="Times New Roman"/>
              </a:rPr>
              <a:t>down to the third entry and  pressed Enter on the keyboard. </a:t>
            </a:r>
            <a:r>
              <a:rPr dirty="0" sz="1200" spc="5">
                <a:latin typeface="Times New Roman"/>
                <a:cs typeface="Times New Roman"/>
              </a:rPr>
              <a:t>Then </a:t>
            </a:r>
            <a:r>
              <a:rPr dirty="0" sz="1200">
                <a:latin typeface="Times New Roman"/>
                <a:cs typeface="Times New Roman"/>
              </a:rPr>
              <a:t>I </a:t>
            </a:r>
            <a:r>
              <a:rPr dirty="0" sz="1200" spc="5">
                <a:latin typeface="Times New Roman"/>
                <a:cs typeface="Times New Roman"/>
              </a:rPr>
              <a:t>moved </a:t>
            </a:r>
            <a:r>
              <a:rPr dirty="0" sz="1200">
                <a:latin typeface="Times New Roman"/>
                <a:cs typeface="Times New Roman"/>
              </a:rPr>
              <a:t>to the fourth entry on the </a:t>
            </a:r>
            <a:r>
              <a:rPr dirty="0" sz="1200" spc="-5">
                <a:latin typeface="Times New Roman"/>
                <a:cs typeface="Times New Roman"/>
              </a:rPr>
              <a:t>submenu </a:t>
            </a:r>
            <a:r>
              <a:rPr dirty="0" sz="1200">
                <a:latin typeface="Times New Roman"/>
                <a:cs typeface="Times New Roman"/>
              </a:rPr>
              <a:t>and  clicked it </a:t>
            </a:r>
            <a:r>
              <a:rPr dirty="0" sz="1200" spc="-5">
                <a:latin typeface="Times New Roman"/>
                <a:cs typeface="Times New Roman"/>
              </a:rPr>
              <a:t>with </a:t>
            </a:r>
            <a:r>
              <a:rPr dirty="0" sz="1200">
                <a:latin typeface="Times New Roman"/>
                <a:cs typeface="Times New Roman"/>
              </a:rPr>
              <a:t>the mouse. </a:t>
            </a:r>
            <a:r>
              <a:rPr dirty="0" sz="1200" spc="-5">
                <a:latin typeface="Times New Roman"/>
                <a:cs typeface="Times New Roman"/>
              </a:rPr>
              <a:t>Finally, </a:t>
            </a:r>
            <a:r>
              <a:rPr dirty="0" sz="1200">
                <a:latin typeface="Times New Roman"/>
                <a:cs typeface="Times New Roman"/>
              </a:rPr>
              <a:t>I entered </a:t>
            </a:r>
            <a:r>
              <a:rPr dirty="0" sz="1200" spc="10">
                <a:latin typeface="Times New Roman"/>
                <a:cs typeface="Times New Roman"/>
              </a:rPr>
              <a:t>my </a:t>
            </a:r>
            <a:r>
              <a:rPr dirty="0" sz="1200">
                <a:latin typeface="Times New Roman"/>
                <a:cs typeface="Times New Roman"/>
              </a:rPr>
              <a:t>name as Irving, clicked on </a:t>
            </a:r>
            <a:r>
              <a:rPr dirty="0" sz="1200" spc="-5">
                <a:latin typeface="Times New Roman"/>
                <a:cs typeface="Times New Roman"/>
              </a:rPr>
              <a:t>OK, </a:t>
            </a:r>
            <a:r>
              <a:rPr dirty="0" sz="1200">
                <a:latin typeface="Times New Roman"/>
                <a:cs typeface="Times New Roman"/>
              </a:rPr>
              <a:t>and  the program</a:t>
            </a:r>
            <a:r>
              <a:rPr dirty="0" sz="1200" spc="-105">
                <a:latin typeface="Times New Roman"/>
                <a:cs typeface="Times New Roman"/>
              </a:rPr>
              <a:t> </a:t>
            </a:r>
            <a:r>
              <a:rPr dirty="0" sz="1200">
                <a:latin typeface="Times New Roman"/>
                <a:cs typeface="Times New Roman"/>
              </a:rPr>
              <a:t>crashed."</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algn="just" marL="241300" marR="5715" indent="-228600">
              <a:lnSpc>
                <a:spcPts val="1380"/>
              </a:lnSpc>
              <a:buAutoNum type="arabicPeriod"/>
              <a:tabLst>
                <a:tab pos="241300" algn="l"/>
              </a:tabLst>
            </a:pPr>
            <a:r>
              <a:rPr dirty="0" sz="1200" spc="-5">
                <a:latin typeface="Times New Roman"/>
                <a:cs typeface="Times New Roman"/>
              </a:rPr>
              <a:t>"I went </a:t>
            </a:r>
            <a:r>
              <a:rPr dirty="0" sz="1200">
                <a:latin typeface="Times New Roman"/>
                <a:cs typeface="Times New Roman"/>
              </a:rPr>
              <a:t>to the programming menu and </a:t>
            </a:r>
            <a:r>
              <a:rPr dirty="0" sz="1200" spc="-5">
                <a:latin typeface="Times New Roman"/>
                <a:cs typeface="Times New Roman"/>
              </a:rPr>
              <a:t>selected </a:t>
            </a:r>
            <a:r>
              <a:rPr dirty="0" sz="1200">
                <a:latin typeface="Times New Roman"/>
                <a:cs typeface="Times New Roman"/>
              </a:rPr>
              <a:t>the </a:t>
            </a:r>
            <a:r>
              <a:rPr dirty="0" sz="1200" spc="-5">
                <a:latin typeface="Times New Roman"/>
                <a:cs typeface="Times New Roman"/>
              </a:rPr>
              <a:t>New </a:t>
            </a:r>
            <a:r>
              <a:rPr dirty="0" sz="1200">
                <a:latin typeface="Times New Roman"/>
                <a:cs typeface="Times New Roman"/>
              </a:rPr>
              <a:t>menu option. I then clicked  on the Create </a:t>
            </a:r>
            <a:r>
              <a:rPr dirty="0" sz="1200" spc="-5">
                <a:latin typeface="Times New Roman"/>
                <a:cs typeface="Times New Roman"/>
              </a:rPr>
              <a:t>Object </a:t>
            </a:r>
            <a:r>
              <a:rPr dirty="0" sz="1200">
                <a:latin typeface="Times New Roman"/>
                <a:cs typeface="Times New Roman"/>
              </a:rPr>
              <a:t>menu entry and entered the name </a:t>
            </a:r>
            <a:r>
              <a:rPr dirty="0" sz="1200" spc="-5">
                <a:latin typeface="Times New Roman"/>
                <a:cs typeface="Times New Roman"/>
              </a:rPr>
              <a:t>HouseObject </a:t>
            </a:r>
            <a:r>
              <a:rPr dirty="0" sz="1200">
                <a:latin typeface="Times New Roman"/>
                <a:cs typeface="Times New Roman"/>
              </a:rPr>
              <a:t>for the object  name field. Then I clicked </a:t>
            </a:r>
            <a:r>
              <a:rPr dirty="0" sz="1200" spc="-5">
                <a:latin typeface="Times New Roman"/>
                <a:cs typeface="Times New Roman"/>
              </a:rPr>
              <a:t>OK, </a:t>
            </a:r>
            <a:r>
              <a:rPr dirty="0" sz="1200">
                <a:latin typeface="Times New Roman"/>
                <a:cs typeface="Times New Roman"/>
              </a:rPr>
              <a:t>and the program</a:t>
            </a:r>
            <a:r>
              <a:rPr dirty="0" sz="1200" spc="-110">
                <a:latin typeface="Times New Roman"/>
                <a:cs typeface="Times New Roman"/>
              </a:rPr>
              <a:t> </a:t>
            </a:r>
            <a:r>
              <a:rPr dirty="0" sz="1200">
                <a:latin typeface="Times New Roman"/>
                <a:cs typeface="Times New Roman"/>
              </a:rPr>
              <a:t>crashed."</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algn="just" marL="241300" marR="6350" indent="-228600">
              <a:lnSpc>
                <a:spcPts val="1380"/>
              </a:lnSpc>
              <a:buAutoNum type="arabicPeriod"/>
              <a:tabLst>
                <a:tab pos="241300" algn="l"/>
              </a:tabLst>
            </a:pPr>
            <a:r>
              <a:rPr dirty="0" sz="1200" spc="-5">
                <a:latin typeface="Times New Roman"/>
                <a:cs typeface="Times New Roman"/>
              </a:rPr>
              <a:t>"I selected </a:t>
            </a:r>
            <a:r>
              <a:rPr dirty="0" sz="1200">
                <a:latin typeface="Times New Roman"/>
                <a:cs typeface="Times New Roman"/>
              </a:rPr>
              <a:t>the </a:t>
            </a:r>
            <a:r>
              <a:rPr dirty="0" sz="1200" spc="-5">
                <a:latin typeface="Times New Roman"/>
                <a:cs typeface="Times New Roman"/>
              </a:rPr>
              <a:t>New Project </a:t>
            </a:r>
            <a:r>
              <a:rPr dirty="0" sz="1200">
                <a:latin typeface="Times New Roman"/>
                <a:cs typeface="Times New Roman"/>
              </a:rPr>
              <a:t>menu option, and then clicked on the icon that looks like  a </a:t>
            </a:r>
            <a:r>
              <a:rPr dirty="0" sz="1200" spc="-5">
                <a:latin typeface="Times New Roman"/>
                <a:cs typeface="Times New Roman"/>
              </a:rPr>
              <a:t>Gear. </a:t>
            </a:r>
            <a:r>
              <a:rPr dirty="0" sz="1200">
                <a:latin typeface="Times New Roman"/>
                <a:cs typeface="Times New Roman"/>
              </a:rPr>
              <a:t>I entered the name Rudolph for the project name, and then clicked </a:t>
            </a:r>
            <a:r>
              <a:rPr dirty="0" sz="1200" spc="-5">
                <a:latin typeface="Times New Roman"/>
                <a:cs typeface="Times New Roman"/>
              </a:rPr>
              <a:t>OK. </a:t>
            </a:r>
            <a:r>
              <a:rPr dirty="0" sz="1200">
                <a:latin typeface="Times New Roman"/>
                <a:cs typeface="Times New Roman"/>
              </a:rPr>
              <a:t>The  program</a:t>
            </a:r>
            <a:r>
              <a:rPr dirty="0" sz="1200" spc="-100">
                <a:latin typeface="Times New Roman"/>
                <a:cs typeface="Times New Roman"/>
              </a:rPr>
              <a:t> </a:t>
            </a:r>
            <a:r>
              <a:rPr dirty="0" sz="1200">
                <a:latin typeface="Times New Roman"/>
                <a:cs typeface="Times New Roman"/>
              </a:rPr>
              <a:t>crashed."</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lvl="1" marL="469900" indent="-228600">
              <a:lnSpc>
                <a:spcPts val="1405"/>
              </a:lnSpc>
              <a:buFont typeface="Symbol"/>
              <a:buChar char=""/>
              <a:tabLst>
                <a:tab pos="469265" algn="l"/>
                <a:tab pos="469900" algn="l"/>
              </a:tabLst>
            </a:pPr>
            <a:r>
              <a:rPr dirty="0" sz="1200" spc="-5">
                <a:latin typeface="Times New Roman"/>
                <a:cs typeface="Times New Roman"/>
              </a:rPr>
              <a:t>After </a:t>
            </a:r>
            <a:r>
              <a:rPr dirty="0" sz="1200">
                <a:latin typeface="Times New Roman"/>
                <a:cs typeface="Times New Roman"/>
              </a:rPr>
              <a:t>all, they appear to relate to three different </a:t>
            </a:r>
            <a:r>
              <a:rPr dirty="0" sz="1200" spc="-5">
                <a:latin typeface="Times New Roman"/>
                <a:cs typeface="Times New Roman"/>
              </a:rPr>
              <a:t>sections </a:t>
            </a:r>
            <a:r>
              <a:rPr dirty="0" sz="1200">
                <a:latin typeface="Times New Roman"/>
                <a:cs typeface="Times New Roman"/>
              </a:rPr>
              <a:t>of the</a:t>
            </a:r>
            <a:r>
              <a:rPr dirty="0" sz="1200" spc="-114">
                <a:latin typeface="Times New Roman"/>
                <a:cs typeface="Times New Roman"/>
              </a:rPr>
              <a:t> </a:t>
            </a:r>
            <a:r>
              <a:rPr dirty="0" sz="1200">
                <a:latin typeface="Times New Roman"/>
                <a:cs typeface="Times New Roman"/>
              </a:rPr>
              <a:t>program.</a:t>
            </a:r>
            <a:endParaRPr sz="1200">
              <a:latin typeface="Times New Roman"/>
              <a:cs typeface="Times New Roman"/>
            </a:endParaRPr>
          </a:p>
          <a:p>
            <a:pPr marL="469900" marR="5715">
              <a:lnSpc>
                <a:spcPts val="1380"/>
              </a:lnSpc>
              <a:spcBef>
                <a:spcPts val="60"/>
              </a:spcBef>
            </a:pPr>
            <a:r>
              <a:rPr dirty="0" sz="1200" spc="-5">
                <a:latin typeface="Times New Roman"/>
                <a:cs typeface="Times New Roman"/>
              </a:rPr>
              <a:t>Most </a:t>
            </a:r>
            <a:r>
              <a:rPr dirty="0" sz="1200">
                <a:latin typeface="Times New Roman"/>
                <a:cs typeface="Times New Roman"/>
              </a:rPr>
              <a:t>people, </a:t>
            </a:r>
            <a:r>
              <a:rPr dirty="0" sz="1200" spc="-5">
                <a:latin typeface="Times New Roman"/>
                <a:cs typeface="Times New Roman"/>
              </a:rPr>
              <a:t>when </a:t>
            </a:r>
            <a:r>
              <a:rPr dirty="0" sz="1200">
                <a:latin typeface="Times New Roman"/>
                <a:cs typeface="Times New Roman"/>
              </a:rPr>
              <a:t>reporting bugs, focus on </a:t>
            </a:r>
            <a:r>
              <a:rPr dirty="0" sz="1200" spc="-5">
                <a:latin typeface="Times New Roman"/>
                <a:cs typeface="Times New Roman"/>
              </a:rPr>
              <a:t>what </a:t>
            </a:r>
            <a:r>
              <a:rPr dirty="0" sz="1200">
                <a:latin typeface="Times New Roman"/>
                <a:cs typeface="Times New Roman"/>
              </a:rPr>
              <a:t>they think </a:t>
            </a:r>
            <a:r>
              <a:rPr dirty="0" sz="1200" spc="-5">
                <a:latin typeface="Times New Roman"/>
                <a:cs typeface="Times New Roman"/>
              </a:rPr>
              <a:t>was </a:t>
            </a:r>
            <a:r>
              <a:rPr dirty="0" sz="1200">
                <a:latin typeface="Times New Roman"/>
                <a:cs typeface="Times New Roman"/>
              </a:rPr>
              <a:t>the important  </a:t>
            </a:r>
            <a:r>
              <a:rPr dirty="0" sz="1200" spc="-5">
                <a:latin typeface="Times New Roman"/>
                <a:cs typeface="Times New Roman"/>
              </a:rPr>
              <a:t>step </a:t>
            </a:r>
            <a:r>
              <a:rPr dirty="0" sz="1200">
                <a:latin typeface="Times New Roman"/>
                <a:cs typeface="Times New Roman"/>
              </a:rPr>
              <a:t>in the</a:t>
            </a:r>
            <a:r>
              <a:rPr dirty="0" sz="1200" spc="-100">
                <a:latin typeface="Times New Roman"/>
                <a:cs typeface="Times New Roman"/>
              </a:rPr>
              <a:t> </a:t>
            </a:r>
            <a:r>
              <a:rPr dirty="0" sz="1200">
                <a:latin typeface="Times New Roman"/>
                <a:cs typeface="Times New Roman"/>
              </a:rPr>
              <a:t>process.</a:t>
            </a:r>
            <a:endParaRPr sz="1200">
              <a:latin typeface="Times New Roman"/>
              <a:cs typeface="Times New Roman"/>
            </a:endParaRPr>
          </a:p>
          <a:p>
            <a:pPr lvl="1" marL="469900" marR="7620" indent="-228600">
              <a:lnSpc>
                <a:spcPts val="1370"/>
              </a:lnSpc>
              <a:spcBef>
                <a:spcPts val="105"/>
              </a:spcBef>
              <a:buFont typeface="Symbol"/>
              <a:buChar char=""/>
              <a:tabLst>
                <a:tab pos="469265" algn="l"/>
                <a:tab pos="469900" algn="l"/>
              </a:tabLst>
            </a:pPr>
            <a:r>
              <a:rPr dirty="0" sz="1200" spc="-5">
                <a:latin typeface="Times New Roman"/>
                <a:cs typeface="Times New Roman"/>
              </a:rPr>
              <a:t>Filter </a:t>
            </a:r>
            <a:r>
              <a:rPr dirty="0" sz="1200">
                <a:latin typeface="Times New Roman"/>
                <a:cs typeface="Times New Roman"/>
              </a:rPr>
              <a:t>out the unimportant information and </a:t>
            </a:r>
            <a:r>
              <a:rPr dirty="0" sz="1200" spc="-5">
                <a:latin typeface="Times New Roman"/>
                <a:cs typeface="Times New Roman"/>
              </a:rPr>
              <a:t>see what </a:t>
            </a:r>
            <a:r>
              <a:rPr dirty="0" sz="1200">
                <a:latin typeface="Times New Roman"/>
                <a:cs typeface="Times New Roman"/>
              </a:rPr>
              <a:t>each case really has in  common.</a:t>
            </a:r>
            <a:endParaRPr sz="1200">
              <a:latin typeface="Times New Roman"/>
              <a:cs typeface="Times New Roman"/>
            </a:endParaRPr>
          </a:p>
          <a:p>
            <a:pPr marL="469900" marR="5080">
              <a:lnSpc>
                <a:spcPts val="1380"/>
              </a:lnSpc>
            </a:pPr>
            <a:r>
              <a:rPr dirty="0" sz="1200" spc="-5">
                <a:latin typeface="Times New Roman"/>
                <a:cs typeface="Times New Roman"/>
              </a:rPr>
              <a:t>First, </a:t>
            </a:r>
            <a:r>
              <a:rPr dirty="0" sz="1200">
                <a:latin typeface="Times New Roman"/>
                <a:cs typeface="Times New Roman"/>
              </a:rPr>
              <a:t>each user clicked on the </a:t>
            </a:r>
            <a:r>
              <a:rPr dirty="0" sz="1200" spc="-5">
                <a:latin typeface="Times New Roman"/>
                <a:cs typeface="Times New Roman"/>
              </a:rPr>
              <a:t>OK </a:t>
            </a:r>
            <a:r>
              <a:rPr dirty="0" sz="1200">
                <a:latin typeface="Times New Roman"/>
                <a:cs typeface="Times New Roman"/>
              </a:rPr>
              <a:t>button to finalize the process, and the program  crashed.</a:t>
            </a:r>
            <a:endParaRPr sz="1200">
              <a:latin typeface="Times New Roman"/>
              <a:cs typeface="Times New Roman"/>
            </a:endParaRPr>
          </a:p>
          <a:p>
            <a:pPr lvl="1" marL="469900" indent="-228600">
              <a:lnSpc>
                <a:spcPct val="100000"/>
              </a:lnSpc>
              <a:buFont typeface="Symbol"/>
              <a:buChar char=""/>
              <a:tabLst>
                <a:tab pos="469265" algn="l"/>
                <a:tab pos="469900" algn="l"/>
              </a:tabLst>
            </a:pPr>
            <a:r>
              <a:rPr dirty="0" sz="1200">
                <a:latin typeface="Times New Roman"/>
                <a:cs typeface="Times New Roman"/>
              </a:rPr>
              <a:t>It might </a:t>
            </a:r>
            <a:r>
              <a:rPr dirty="0" sz="1200" spc="-5">
                <a:latin typeface="Times New Roman"/>
                <a:cs typeface="Times New Roman"/>
              </a:rPr>
              <a:t>seem </a:t>
            </a:r>
            <a:r>
              <a:rPr dirty="0" sz="1200">
                <a:latin typeface="Times New Roman"/>
                <a:cs typeface="Times New Roman"/>
              </a:rPr>
              <a:t>likely, therefore, that the program </a:t>
            </a:r>
            <a:r>
              <a:rPr dirty="0" sz="1200" spc="-5">
                <a:latin typeface="Times New Roman"/>
                <a:cs typeface="Times New Roman"/>
              </a:rPr>
              <a:t>OK </a:t>
            </a:r>
            <a:r>
              <a:rPr dirty="0" sz="1200">
                <a:latin typeface="Times New Roman"/>
                <a:cs typeface="Times New Roman"/>
              </a:rPr>
              <a:t>handler contains a fatal</a:t>
            </a:r>
            <a:r>
              <a:rPr dirty="0" sz="1200" spc="-110">
                <a:latin typeface="Times New Roman"/>
                <a:cs typeface="Times New Roman"/>
              </a:rPr>
              <a:t> </a:t>
            </a:r>
            <a:r>
              <a:rPr dirty="0" sz="1200">
                <a:latin typeface="Times New Roman"/>
                <a:cs typeface="Times New Roman"/>
              </a:rPr>
              <a:t>flaw.</a:t>
            </a:r>
            <a:endParaRPr sz="1200">
              <a:latin typeface="Times New Roman"/>
              <a:cs typeface="Times New Roman"/>
            </a:endParaRPr>
          </a:p>
          <a:p>
            <a:pPr lvl="1" marL="469900" indent="-228600">
              <a:lnSpc>
                <a:spcPct val="100000"/>
              </a:lnSpc>
              <a:spcBef>
                <a:spcPts val="20"/>
              </a:spcBef>
              <a:buFont typeface="Symbol"/>
              <a:buChar char=""/>
              <a:tabLst>
                <a:tab pos="469265" algn="l"/>
                <a:tab pos="469900" algn="l"/>
              </a:tabLst>
            </a:pPr>
            <a:r>
              <a:rPr dirty="0" sz="1200">
                <a:latin typeface="Times New Roman"/>
                <a:cs typeface="Times New Roman"/>
              </a:rPr>
              <a:t>A bit of experimentation </a:t>
            </a:r>
            <a:r>
              <a:rPr dirty="0" sz="1200" spc="-5">
                <a:latin typeface="Times New Roman"/>
                <a:cs typeface="Times New Roman"/>
              </a:rPr>
              <a:t>will show whether </a:t>
            </a:r>
            <a:r>
              <a:rPr dirty="0" sz="1200">
                <a:latin typeface="Times New Roman"/>
                <a:cs typeface="Times New Roman"/>
              </a:rPr>
              <a:t>this is the case or</a:t>
            </a:r>
            <a:r>
              <a:rPr dirty="0" sz="1200" spc="-100">
                <a:latin typeface="Times New Roman"/>
                <a:cs typeface="Times New Roman"/>
              </a:rPr>
              <a:t> </a:t>
            </a:r>
            <a:r>
              <a:rPr dirty="0" sz="1200">
                <a:latin typeface="Times New Roman"/>
                <a:cs typeface="Times New Roman"/>
              </a:rPr>
              <a:t>not.</a:t>
            </a:r>
            <a:endParaRPr sz="1200">
              <a:latin typeface="Times New Roman"/>
              <a:cs typeface="Times New Roman"/>
            </a:endParaRPr>
          </a:p>
          <a:p>
            <a:pPr lvl="1" marL="469900" marR="6985" indent="-228600">
              <a:lnSpc>
                <a:spcPts val="1380"/>
              </a:lnSpc>
              <a:spcBef>
                <a:spcPts val="120"/>
              </a:spcBef>
              <a:buFont typeface="Symbol"/>
              <a:buChar char=""/>
              <a:tabLst>
                <a:tab pos="469265" algn="l"/>
                <a:tab pos="469900" algn="l"/>
              </a:tabLst>
            </a:pPr>
            <a:r>
              <a:rPr dirty="0" sz="1200">
                <a:latin typeface="Times New Roman"/>
                <a:cs typeface="Times New Roman"/>
              </a:rPr>
              <a:t>When </a:t>
            </a:r>
            <a:r>
              <a:rPr dirty="0" sz="1200" spc="-5">
                <a:latin typeface="Times New Roman"/>
                <a:cs typeface="Times New Roman"/>
              </a:rPr>
              <a:t>we </a:t>
            </a:r>
            <a:r>
              <a:rPr dirty="0" sz="1200">
                <a:latin typeface="Times New Roman"/>
                <a:cs typeface="Times New Roman"/>
              </a:rPr>
              <a:t>examine the </a:t>
            </a:r>
            <a:r>
              <a:rPr dirty="0" sz="1200" spc="-5">
                <a:latin typeface="Times New Roman"/>
                <a:cs typeface="Times New Roman"/>
              </a:rPr>
              <a:t>statements </a:t>
            </a:r>
            <a:r>
              <a:rPr dirty="0" sz="1200">
                <a:latin typeface="Times New Roman"/>
                <a:cs typeface="Times New Roman"/>
              </a:rPr>
              <a:t>of the </a:t>
            </a:r>
            <a:r>
              <a:rPr dirty="0" sz="1200" spc="-5">
                <a:latin typeface="Times New Roman"/>
                <a:cs typeface="Times New Roman"/>
              </a:rPr>
              <a:t>witnesses, we </a:t>
            </a:r>
            <a:r>
              <a:rPr dirty="0" sz="1200">
                <a:latin typeface="Times New Roman"/>
                <a:cs typeface="Times New Roman"/>
              </a:rPr>
              <a:t>notice that each </a:t>
            </a:r>
            <a:r>
              <a:rPr dirty="0" sz="1200" spc="-5">
                <a:latin typeface="Times New Roman"/>
                <a:cs typeface="Times New Roman"/>
              </a:rPr>
              <a:t>was  working with </a:t>
            </a:r>
            <a:r>
              <a:rPr dirty="0" sz="1200">
                <a:latin typeface="Times New Roman"/>
                <a:cs typeface="Times New Roman"/>
              </a:rPr>
              <a:t>a</a:t>
            </a:r>
            <a:r>
              <a:rPr dirty="0" sz="1200" spc="-80">
                <a:latin typeface="Times New Roman"/>
                <a:cs typeface="Times New Roman"/>
              </a:rPr>
              <a:t> </a:t>
            </a:r>
            <a:r>
              <a:rPr dirty="0" sz="1200">
                <a:latin typeface="Times New Roman"/>
                <a:cs typeface="Times New Roman"/>
              </a:rPr>
              <a:t>menu.</a:t>
            </a:r>
            <a:endParaRPr sz="1200">
              <a:latin typeface="Times New Roman"/>
              <a:cs typeface="Times New Roman"/>
            </a:endParaRPr>
          </a:p>
          <a:p>
            <a:pPr lvl="1" marL="469900" marR="5715" indent="-228600">
              <a:lnSpc>
                <a:spcPts val="1370"/>
              </a:lnSpc>
              <a:spcBef>
                <a:spcPts val="105"/>
              </a:spcBef>
              <a:buFont typeface="Symbol"/>
              <a:buChar char=""/>
              <a:tabLst>
                <a:tab pos="469265" algn="l"/>
                <a:tab pos="469900" algn="l"/>
              </a:tabLst>
            </a:pPr>
            <a:r>
              <a:rPr dirty="0" sz="1200">
                <a:latin typeface="Times New Roman"/>
                <a:cs typeface="Times New Roman"/>
              </a:rPr>
              <a:t>We can </a:t>
            </a:r>
            <a:r>
              <a:rPr dirty="0" sz="1200" spc="-5">
                <a:latin typeface="Times New Roman"/>
                <a:cs typeface="Times New Roman"/>
              </a:rPr>
              <a:t>see </a:t>
            </a:r>
            <a:r>
              <a:rPr dirty="0" sz="1200">
                <a:latin typeface="Times New Roman"/>
                <a:cs typeface="Times New Roman"/>
              </a:rPr>
              <a:t>that each person used both </a:t>
            </a:r>
            <a:r>
              <a:rPr dirty="0" sz="1200" spc="5">
                <a:latin typeface="Times New Roman"/>
                <a:cs typeface="Times New Roman"/>
              </a:rPr>
              <a:t>the </a:t>
            </a:r>
            <a:r>
              <a:rPr dirty="0" sz="1200">
                <a:latin typeface="Times New Roman"/>
                <a:cs typeface="Times New Roman"/>
              </a:rPr>
              <a:t>keyboard and </a:t>
            </a:r>
            <a:r>
              <a:rPr dirty="0" sz="1200" spc="5">
                <a:latin typeface="Times New Roman"/>
                <a:cs typeface="Times New Roman"/>
              </a:rPr>
              <a:t>the </a:t>
            </a:r>
            <a:r>
              <a:rPr dirty="0" sz="1200">
                <a:latin typeface="Times New Roman"/>
                <a:cs typeface="Times New Roman"/>
              </a:rPr>
              <a:t>mouse </a:t>
            </a:r>
            <a:r>
              <a:rPr dirty="0" sz="1200" spc="10">
                <a:latin typeface="Times New Roman"/>
                <a:cs typeface="Times New Roman"/>
              </a:rPr>
              <a:t>to </a:t>
            </a:r>
            <a:r>
              <a:rPr dirty="0" sz="1200" spc="5">
                <a:latin typeface="Times New Roman"/>
                <a:cs typeface="Times New Roman"/>
              </a:rPr>
              <a:t>select </a:t>
            </a:r>
            <a:r>
              <a:rPr dirty="0" sz="1200">
                <a:latin typeface="Times New Roman"/>
                <a:cs typeface="Times New Roman"/>
              </a:rPr>
              <a:t>from  the menus before clicking the </a:t>
            </a:r>
            <a:r>
              <a:rPr dirty="0" sz="1200" spc="-5">
                <a:latin typeface="Times New Roman"/>
                <a:cs typeface="Times New Roman"/>
              </a:rPr>
              <a:t>OK</a:t>
            </a:r>
            <a:r>
              <a:rPr dirty="0" sz="1200" spc="-114">
                <a:latin typeface="Times New Roman"/>
                <a:cs typeface="Times New Roman"/>
              </a:rPr>
              <a:t> </a:t>
            </a:r>
            <a:r>
              <a:rPr dirty="0" sz="1200">
                <a:latin typeface="Times New Roman"/>
                <a:cs typeface="Times New Roman"/>
              </a:rPr>
              <a:t>button.</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"I selected Favorites </a:t>
            </a:r>
            <a:r>
              <a:rPr dirty="0" sz="1200">
                <a:latin typeface="Times New Roman"/>
                <a:cs typeface="Times New Roman"/>
              </a:rPr>
              <a:t>from the menu on the right. I </a:t>
            </a:r>
            <a:r>
              <a:rPr dirty="0" sz="1200" spc="-5">
                <a:latin typeface="Times New Roman"/>
                <a:cs typeface="Times New Roman"/>
              </a:rPr>
              <a:t>scrolled </a:t>
            </a:r>
            <a:r>
              <a:rPr dirty="0" sz="1200">
                <a:latin typeface="Times New Roman"/>
                <a:cs typeface="Times New Roman"/>
              </a:rPr>
              <a:t>down to the third entry and  pressed Enter on  the keyboard.  Then  I moved  to  the fourth  entry on the  </a:t>
            </a:r>
            <a:r>
              <a:rPr dirty="0" sz="1200" spc="-5">
                <a:latin typeface="Times New Roman"/>
                <a:cs typeface="Times New Roman"/>
              </a:rPr>
              <a:t>submenu</a:t>
            </a:r>
            <a:r>
              <a:rPr dirty="0" sz="1200" spc="165">
                <a:latin typeface="Times New Roman"/>
                <a:cs typeface="Times New Roman"/>
              </a:rPr>
              <a:t> </a:t>
            </a:r>
            <a:r>
              <a:rPr dirty="0" sz="1200">
                <a:latin typeface="Times New Roman"/>
                <a:cs typeface="Times New Roman"/>
              </a:rPr>
              <a:t>and</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3705" cy="823150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clicked it </a:t>
            </a:r>
            <a:r>
              <a:rPr dirty="0" sz="1200" spc="-5">
                <a:latin typeface="Times New Roman"/>
                <a:cs typeface="Times New Roman"/>
              </a:rPr>
              <a:t>with </a:t>
            </a:r>
            <a:r>
              <a:rPr dirty="0" sz="1200">
                <a:latin typeface="Times New Roman"/>
                <a:cs typeface="Times New Roman"/>
              </a:rPr>
              <a:t>the</a:t>
            </a:r>
            <a:r>
              <a:rPr dirty="0" sz="1200" spc="-100">
                <a:latin typeface="Times New Roman"/>
                <a:cs typeface="Times New Roman"/>
              </a:rPr>
              <a:t> </a:t>
            </a:r>
            <a:r>
              <a:rPr dirty="0" sz="1200">
                <a:latin typeface="Times New Roman"/>
                <a:cs typeface="Times New Roman"/>
              </a:rPr>
              <a:t>mouse."</a:t>
            </a:r>
            <a:endParaRPr sz="1200">
              <a:latin typeface="Times New Roman"/>
              <a:cs typeface="Times New Roman"/>
            </a:endParaRPr>
          </a:p>
          <a:p>
            <a:pPr marL="12700" marR="288925">
              <a:lnSpc>
                <a:spcPct val="191700"/>
              </a:lnSpc>
            </a:pPr>
            <a:r>
              <a:rPr dirty="0" sz="1200" spc="-5">
                <a:latin typeface="Times New Roman"/>
                <a:cs typeface="Times New Roman"/>
              </a:rPr>
              <a:t>"... selected </a:t>
            </a:r>
            <a:r>
              <a:rPr dirty="0" sz="1200">
                <a:latin typeface="Times New Roman"/>
                <a:cs typeface="Times New Roman"/>
              </a:rPr>
              <a:t>the </a:t>
            </a:r>
            <a:r>
              <a:rPr dirty="0" sz="1200" spc="-5">
                <a:latin typeface="Times New Roman"/>
                <a:cs typeface="Times New Roman"/>
              </a:rPr>
              <a:t>New </a:t>
            </a:r>
            <a:r>
              <a:rPr dirty="0" sz="1200">
                <a:latin typeface="Times New Roman"/>
                <a:cs typeface="Times New Roman"/>
              </a:rPr>
              <a:t>menu option. I then clicked on the Create </a:t>
            </a:r>
            <a:r>
              <a:rPr dirty="0" sz="1200" spc="-5">
                <a:latin typeface="Times New Roman"/>
                <a:cs typeface="Times New Roman"/>
              </a:rPr>
              <a:t>Object </a:t>
            </a:r>
            <a:r>
              <a:rPr dirty="0" sz="1200">
                <a:latin typeface="Times New Roman"/>
                <a:cs typeface="Times New Roman"/>
              </a:rPr>
              <a:t>menu entry ..."  </a:t>
            </a:r>
            <a:r>
              <a:rPr dirty="0" sz="1200" spc="-5">
                <a:latin typeface="Times New Roman"/>
                <a:cs typeface="Times New Roman"/>
              </a:rPr>
              <a:t>"I selected </a:t>
            </a:r>
            <a:r>
              <a:rPr dirty="0" sz="1200">
                <a:latin typeface="Times New Roman"/>
                <a:cs typeface="Times New Roman"/>
              </a:rPr>
              <a:t>the </a:t>
            </a:r>
            <a:r>
              <a:rPr dirty="0" sz="1200" spc="-5">
                <a:latin typeface="Times New Roman"/>
                <a:cs typeface="Times New Roman"/>
              </a:rPr>
              <a:t>New Project </a:t>
            </a:r>
            <a:r>
              <a:rPr dirty="0" sz="1200">
                <a:latin typeface="Times New Roman"/>
                <a:cs typeface="Times New Roman"/>
              </a:rPr>
              <a:t>menu option, and then clicked on the icon that looks</a:t>
            </a:r>
            <a:r>
              <a:rPr dirty="0" sz="1200" spc="-105">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25"/>
              </a:spcBef>
            </a:pPr>
            <a:endParaRPr sz="1300">
              <a:latin typeface="Times New Roman"/>
              <a:cs typeface="Times New Roman"/>
            </a:endParaRPr>
          </a:p>
          <a:p>
            <a:pPr marL="469900" marR="6350" indent="-228600">
              <a:lnSpc>
                <a:spcPts val="1370"/>
              </a:lnSpc>
              <a:buFont typeface="Symbol"/>
              <a:buChar char=""/>
              <a:tabLst>
                <a:tab pos="469265" algn="l"/>
                <a:tab pos="469900" algn="l"/>
              </a:tabLst>
            </a:pPr>
            <a:r>
              <a:rPr dirty="0" sz="1200">
                <a:latin typeface="Times New Roman"/>
                <a:cs typeface="Times New Roman"/>
              </a:rPr>
              <a:t>We can infer, therefore, that the user in this case used both the keyboard and  mouse.</a:t>
            </a:r>
            <a:endParaRPr sz="1200">
              <a:latin typeface="Times New Roman"/>
              <a:cs typeface="Times New Roman"/>
            </a:endParaRPr>
          </a:p>
          <a:p>
            <a:pPr marL="469900" marR="6350">
              <a:lnSpc>
                <a:spcPts val="1380"/>
              </a:lnSpc>
            </a:pPr>
            <a:r>
              <a:rPr dirty="0" sz="1200">
                <a:latin typeface="Times New Roman"/>
                <a:cs typeface="Times New Roman"/>
              </a:rPr>
              <a:t>The next logical place to look is in the menu handler to </a:t>
            </a:r>
            <a:r>
              <a:rPr dirty="0" sz="1200" spc="-5">
                <a:latin typeface="Times New Roman"/>
                <a:cs typeface="Times New Roman"/>
              </a:rPr>
              <a:t>see whether </a:t>
            </a:r>
            <a:r>
              <a:rPr dirty="0" sz="1200">
                <a:latin typeface="Times New Roman"/>
                <a:cs typeface="Times New Roman"/>
              </a:rPr>
              <a:t>it deals </a:t>
            </a:r>
            <a:r>
              <a:rPr dirty="0" sz="1200" spc="-5">
                <a:latin typeface="Times New Roman"/>
                <a:cs typeface="Times New Roman"/>
              </a:rPr>
              <a:t>with  </a:t>
            </a:r>
            <a:r>
              <a:rPr dirty="0" sz="1200">
                <a:latin typeface="Times New Roman"/>
                <a:cs typeface="Times New Roman"/>
              </a:rPr>
              <a:t>mouse and keyboard entries</a:t>
            </a:r>
            <a:r>
              <a:rPr dirty="0" sz="1200" spc="-114">
                <a:latin typeface="Times New Roman"/>
                <a:cs typeface="Times New Roman"/>
              </a:rPr>
              <a:t> </a:t>
            </a:r>
            <a:r>
              <a:rPr dirty="0" sz="1200">
                <a:latin typeface="Times New Roman"/>
                <a:cs typeface="Times New Roman"/>
              </a:rPr>
              <a:t>differently.</a:t>
            </a:r>
            <a:endParaRPr sz="1200">
              <a:latin typeface="Times New Roman"/>
              <a:cs typeface="Times New Roman"/>
            </a:endParaRPr>
          </a:p>
          <a:p>
            <a:pPr marL="469900" marR="5080" indent="-228600">
              <a:lnSpc>
                <a:spcPts val="1370"/>
              </a:lnSpc>
              <a:spcBef>
                <a:spcPts val="100"/>
              </a:spcBef>
              <a:buFont typeface="Symbol"/>
              <a:buChar char=""/>
              <a:tabLst>
                <a:tab pos="469265" algn="l"/>
                <a:tab pos="469900" algn="l"/>
              </a:tabLst>
            </a:pPr>
            <a:r>
              <a:rPr dirty="0" sz="1200">
                <a:latin typeface="Times New Roman"/>
                <a:cs typeface="Times New Roman"/>
              </a:rPr>
              <a:t>The final clue is in the third entry, </a:t>
            </a:r>
            <a:r>
              <a:rPr dirty="0" sz="1200" spc="-5">
                <a:latin typeface="Times New Roman"/>
                <a:cs typeface="Times New Roman"/>
              </a:rPr>
              <a:t>where </a:t>
            </a:r>
            <a:r>
              <a:rPr dirty="0" sz="1200">
                <a:latin typeface="Times New Roman"/>
                <a:cs typeface="Times New Roman"/>
              </a:rPr>
              <a:t>the user did not </a:t>
            </a:r>
            <a:r>
              <a:rPr dirty="0" sz="1200" spc="-5">
                <a:latin typeface="Times New Roman"/>
                <a:cs typeface="Times New Roman"/>
              </a:rPr>
              <a:t>select </a:t>
            </a:r>
            <a:r>
              <a:rPr dirty="0" sz="1200">
                <a:latin typeface="Times New Roman"/>
                <a:cs typeface="Times New Roman"/>
              </a:rPr>
              <a:t>anything from the  menu </a:t>
            </a:r>
            <a:r>
              <a:rPr dirty="0" sz="1200" spc="-5">
                <a:latin typeface="Times New Roman"/>
                <a:cs typeface="Times New Roman"/>
              </a:rPr>
              <a:t>with </a:t>
            </a:r>
            <a:r>
              <a:rPr dirty="0" sz="1200">
                <a:latin typeface="Times New Roman"/>
                <a:cs typeface="Times New Roman"/>
              </a:rPr>
              <a:t>the mouse, but instead clicked on an</a:t>
            </a:r>
            <a:r>
              <a:rPr dirty="0" sz="1200" spc="-120">
                <a:latin typeface="Times New Roman"/>
                <a:cs typeface="Times New Roman"/>
              </a:rPr>
              <a:t> </a:t>
            </a:r>
            <a:r>
              <a:rPr dirty="0" sz="1200">
                <a:latin typeface="Times New Roman"/>
                <a:cs typeface="Times New Roman"/>
              </a:rPr>
              <a:t>icon.</a:t>
            </a:r>
            <a:endParaRPr sz="1200">
              <a:latin typeface="Times New Roman"/>
              <a:cs typeface="Times New Roman"/>
            </a:endParaRPr>
          </a:p>
          <a:p>
            <a:pPr marL="469900" marR="5715" indent="-228600">
              <a:lnSpc>
                <a:spcPts val="1370"/>
              </a:lnSpc>
              <a:spcBef>
                <a:spcPts val="105"/>
              </a:spcBef>
              <a:buFont typeface="Symbol"/>
              <a:buChar char=""/>
              <a:tabLst>
                <a:tab pos="469265" algn="l"/>
                <a:tab pos="469900" algn="l"/>
              </a:tabLst>
            </a:pPr>
            <a:r>
              <a:rPr dirty="0" sz="1200">
                <a:latin typeface="Times New Roman"/>
                <a:cs typeface="Times New Roman"/>
              </a:rPr>
              <a:t>While looking at the code, I </a:t>
            </a:r>
            <a:r>
              <a:rPr dirty="0" sz="1200" spc="-5">
                <a:latin typeface="Times New Roman"/>
                <a:cs typeface="Times New Roman"/>
              </a:rPr>
              <a:t>would </a:t>
            </a:r>
            <a:r>
              <a:rPr dirty="0" sz="1200">
                <a:latin typeface="Times New Roman"/>
                <a:cs typeface="Times New Roman"/>
              </a:rPr>
              <a:t>try to </a:t>
            </a:r>
            <a:r>
              <a:rPr dirty="0" sz="1200" spc="-5">
                <a:latin typeface="Times New Roman"/>
                <a:cs typeface="Times New Roman"/>
              </a:rPr>
              <a:t>see what </a:t>
            </a:r>
            <a:r>
              <a:rPr dirty="0" sz="1200">
                <a:latin typeface="Times New Roman"/>
                <a:cs typeface="Times New Roman"/>
              </a:rPr>
              <a:t>happens </a:t>
            </a:r>
            <a:r>
              <a:rPr dirty="0" sz="1200" spc="-5">
                <a:latin typeface="Times New Roman"/>
                <a:cs typeface="Times New Roman"/>
              </a:rPr>
              <a:t>when </a:t>
            </a:r>
            <a:r>
              <a:rPr dirty="0" sz="1200">
                <a:latin typeface="Times New Roman"/>
                <a:cs typeface="Times New Roman"/>
              </a:rPr>
              <a:t>the program  deals </a:t>
            </a:r>
            <a:r>
              <a:rPr dirty="0" sz="1200" spc="-5">
                <a:latin typeface="Times New Roman"/>
                <a:cs typeface="Times New Roman"/>
              </a:rPr>
              <a:t>with </a:t>
            </a:r>
            <a:r>
              <a:rPr dirty="0" sz="1200">
                <a:latin typeface="Times New Roman"/>
                <a:cs typeface="Times New Roman"/>
              </a:rPr>
              <a:t>a combination of  keyboard and menu</a:t>
            </a:r>
            <a:r>
              <a:rPr dirty="0" sz="1200" spc="-105">
                <a:latin typeface="Times New Roman"/>
                <a:cs typeface="Times New Roman"/>
              </a:rPr>
              <a:t> </a:t>
            </a:r>
            <a:r>
              <a:rPr dirty="0" sz="1200">
                <a:latin typeface="Times New Roman"/>
                <a:cs typeface="Times New Roman"/>
              </a:rPr>
              <a:t>entry.</a:t>
            </a:r>
            <a:endParaRPr sz="1200">
              <a:latin typeface="Times New Roman"/>
              <a:cs typeface="Times New Roman"/>
            </a:endParaRPr>
          </a:p>
          <a:p>
            <a:pPr marL="469900" marR="7620" indent="-228600">
              <a:lnSpc>
                <a:spcPts val="1380"/>
              </a:lnSpc>
              <a:spcBef>
                <a:spcPts val="95"/>
              </a:spcBef>
              <a:buFont typeface="Symbol"/>
              <a:buChar char=""/>
              <a:tabLst>
                <a:tab pos="469265" algn="l"/>
                <a:tab pos="469900" algn="l"/>
              </a:tabLst>
            </a:pPr>
            <a:r>
              <a:rPr dirty="0" sz="1200">
                <a:latin typeface="Times New Roman"/>
                <a:cs typeface="Times New Roman"/>
              </a:rPr>
              <a:t>It is likely, given the user discussion, that you will find the root of the problem in  this</a:t>
            </a:r>
            <a:r>
              <a:rPr dirty="0" sz="1200" spc="-105">
                <a:latin typeface="Times New Roman"/>
                <a:cs typeface="Times New Roman"/>
              </a:rPr>
              <a:t> </a:t>
            </a:r>
            <a:r>
              <a:rPr dirty="0" sz="1200">
                <a:latin typeface="Times New Roman"/>
                <a:cs typeface="Times New Roman"/>
              </a:rPr>
              <a:t>area.</a:t>
            </a:r>
            <a:endParaRPr sz="1200">
              <a:latin typeface="Times New Roman"/>
              <a:cs typeface="Times New Roman"/>
            </a:endParaRPr>
          </a:p>
          <a:p>
            <a:pPr marL="469900" marR="10160" indent="-228600">
              <a:lnSpc>
                <a:spcPts val="1370"/>
              </a:lnSpc>
              <a:spcBef>
                <a:spcPts val="105"/>
              </a:spcBef>
              <a:buFont typeface="Symbol"/>
              <a:buChar char=""/>
              <a:tabLst>
                <a:tab pos="469265" algn="l"/>
                <a:tab pos="469900" algn="l"/>
              </a:tabLst>
            </a:pPr>
            <a:r>
              <a:rPr dirty="0" sz="1200" spc="-5">
                <a:latin typeface="Times New Roman"/>
                <a:cs typeface="Times New Roman"/>
              </a:rPr>
              <a:t>After </a:t>
            </a:r>
            <a:r>
              <a:rPr dirty="0" sz="1200">
                <a:latin typeface="Times New Roman"/>
                <a:cs typeface="Times New Roman"/>
              </a:rPr>
              <a:t>finding </a:t>
            </a:r>
            <a:r>
              <a:rPr dirty="0" sz="1200" spc="-5">
                <a:latin typeface="Times New Roman"/>
                <a:cs typeface="Times New Roman"/>
              </a:rPr>
              <a:t>such </a:t>
            </a:r>
            <a:r>
              <a:rPr dirty="0" sz="1200">
                <a:latin typeface="Times New Roman"/>
                <a:cs typeface="Times New Roman"/>
              </a:rPr>
              <a:t>a common bug, it is likely that the fix </a:t>
            </a:r>
            <a:r>
              <a:rPr dirty="0" sz="1200" spc="-5">
                <a:latin typeface="Times New Roman"/>
                <a:cs typeface="Times New Roman"/>
              </a:rPr>
              <a:t>will </a:t>
            </a:r>
            <a:r>
              <a:rPr dirty="0" sz="1200">
                <a:latin typeface="Times New Roman"/>
                <a:cs typeface="Times New Roman"/>
              </a:rPr>
              <a:t>repair a </a:t>
            </a:r>
            <a:r>
              <a:rPr dirty="0" sz="1200" spc="-5">
                <a:latin typeface="Times New Roman"/>
                <a:cs typeface="Times New Roman"/>
              </a:rPr>
              <a:t>whole </a:t>
            </a:r>
            <a:r>
              <a:rPr dirty="0" sz="1200">
                <a:latin typeface="Times New Roman"/>
                <a:cs typeface="Times New Roman"/>
              </a:rPr>
              <a:t>lot of  problems at</a:t>
            </a:r>
            <a:r>
              <a:rPr dirty="0" sz="1200" spc="-100">
                <a:latin typeface="Times New Roman"/>
                <a:cs typeface="Times New Roman"/>
              </a:rPr>
              <a:t> </a:t>
            </a:r>
            <a:r>
              <a:rPr dirty="0" sz="1200">
                <a:latin typeface="Times New Roman"/>
                <a:cs typeface="Times New Roman"/>
              </a:rPr>
              <a:t>once</a:t>
            </a:r>
            <a:endParaRPr sz="1200">
              <a:latin typeface="Times New Roman"/>
              <a:cs typeface="Times New Roman"/>
            </a:endParaRPr>
          </a:p>
          <a:p>
            <a:pPr marL="469900" indent="-228600">
              <a:lnSpc>
                <a:spcPts val="1410"/>
              </a:lnSpc>
              <a:buFont typeface="Symbol"/>
              <a:buChar char=""/>
              <a:tabLst>
                <a:tab pos="469265" algn="l"/>
                <a:tab pos="469900" algn="l"/>
              </a:tabLst>
            </a:pPr>
            <a:r>
              <a:rPr dirty="0" sz="1200">
                <a:latin typeface="Times New Roman"/>
                <a:cs typeface="Times New Roman"/>
              </a:rPr>
              <a:t>This is a debugger's</a:t>
            </a:r>
            <a:r>
              <a:rPr dirty="0" sz="1200" spc="-110">
                <a:latin typeface="Times New Roman"/>
                <a:cs typeface="Times New Roman"/>
              </a:rPr>
              <a:t> </a:t>
            </a:r>
            <a:r>
              <a:rPr dirty="0" sz="1200">
                <a:latin typeface="Times New Roman"/>
                <a:cs typeface="Times New Roman"/>
              </a:rPr>
              <a:t>dream.</a:t>
            </a:r>
            <a:endParaRPr sz="1200">
              <a:latin typeface="Times New Roman"/>
              <a:cs typeface="Times New Roman"/>
            </a:endParaRPr>
          </a:p>
          <a:p>
            <a:pPr marL="12700">
              <a:lnSpc>
                <a:spcPts val="1595"/>
              </a:lnSpc>
            </a:pPr>
            <a:r>
              <a:rPr dirty="0" sz="1400" b="1">
                <a:latin typeface="Times New Roman"/>
                <a:cs typeface="Times New Roman"/>
              </a:rPr>
              <a:t>Good clues, Easy</a:t>
            </a:r>
            <a:r>
              <a:rPr dirty="0" sz="1400" spc="-75" b="1">
                <a:latin typeface="Times New Roman"/>
                <a:cs typeface="Times New Roman"/>
              </a:rPr>
              <a:t> </a:t>
            </a:r>
            <a:r>
              <a:rPr dirty="0" sz="1400" spc="-10" b="1">
                <a:latin typeface="Times New Roman"/>
                <a:cs typeface="Times New Roman"/>
              </a:rPr>
              <a:t>Bugs</a:t>
            </a:r>
            <a:endParaRPr sz="1400">
              <a:latin typeface="Times New Roman"/>
              <a:cs typeface="Times New Roman"/>
            </a:endParaRPr>
          </a:p>
          <a:p>
            <a:pPr marL="241300">
              <a:lnSpc>
                <a:spcPts val="1835"/>
              </a:lnSpc>
            </a:pPr>
            <a:r>
              <a:rPr dirty="0" sz="1600" spc="-10">
                <a:latin typeface="Times New Roman"/>
                <a:cs typeface="Times New Roman"/>
              </a:rPr>
              <a:t>Get </a:t>
            </a:r>
            <a:r>
              <a:rPr dirty="0" sz="1600" spc="-5">
                <a:latin typeface="Times New Roman"/>
                <a:cs typeface="Times New Roman"/>
              </a:rPr>
              <a:t>A </a:t>
            </a:r>
            <a:r>
              <a:rPr dirty="0" sz="1600" spc="-10">
                <a:latin typeface="Times New Roman"/>
                <a:cs typeface="Times New Roman"/>
              </a:rPr>
              <a:t>Stack</a:t>
            </a:r>
            <a:r>
              <a:rPr dirty="0" sz="1600" spc="-40">
                <a:latin typeface="Times New Roman"/>
                <a:cs typeface="Times New Roman"/>
              </a:rPr>
              <a:t> </a:t>
            </a:r>
            <a:r>
              <a:rPr dirty="0" sz="1600" spc="-5">
                <a:latin typeface="Times New Roman"/>
                <a:cs typeface="Times New Roman"/>
              </a:rPr>
              <a:t>Trace</a:t>
            </a:r>
            <a:endParaRPr sz="1600">
              <a:latin typeface="Times New Roman"/>
              <a:cs typeface="Times New Roman"/>
            </a:endParaRPr>
          </a:p>
          <a:p>
            <a:pPr marL="12700" marR="1450340">
              <a:lnSpc>
                <a:spcPts val="1380"/>
              </a:lnSpc>
              <a:spcBef>
                <a:spcPts val="65"/>
              </a:spcBef>
            </a:pPr>
            <a:r>
              <a:rPr dirty="0" sz="1200">
                <a:latin typeface="Times New Roman"/>
                <a:cs typeface="Times New Roman"/>
              </a:rPr>
              <a:t>In the debugging process a </a:t>
            </a:r>
            <a:r>
              <a:rPr dirty="0" sz="1200" spc="-5">
                <a:latin typeface="Times New Roman"/>
                <a:cs typeface="Times New Roman"/>
              </a:rPr>
              <a:t>stack </a:t>
            </a:r>
            <a:r>
              <a:rPr dirty="0" sz="1200">
                <a:latin typeface="Times New Roman"/>
                <a:cs typeface="Times New Roman"/>
              </a:rPr>
              <a:t>trace is a very useful tool.  </a:t>
            </a:r>
            <a:r>
              <a:rPr dirty="0" sz="1200" spc="-5">
                <a:latin typeface="Times New Roman"/>
                <a:cs typeface="Times New Roman"/>
              </a:rPr>
              <a:t>Following stack </a:t>
            </a:r>
            <a:r>
              <a:rPr dirty="0" sz="1200">
                <a:latin typeface="Times New Roman"/>
                <a:cs typeface="Times New Roman"/>
              </a:rPr>
              <a:t>trace information may help in debugging</a:t>
            </a:r>
            <a:r>
              <a:rPr dirty="0" sz="1200" spc="-100">
                <a:latin typeface="Times New Roman"/>
                <a:cs typeface="Times New Roman"/>
              </a:rPr>
              <a:t> </a:t>
            </a:r>
            <a:r>
              <a:rPr dirty="0" sz="1200">
                <a:latin typeface="Times New Roman"/>
                <a:cs typeface="Times New Roman"/>
              </a:rPr>
              <a:t>process.</a:t>
            </a:r>
            <a:endParaRPr sz="1200">
              <a:latin typeface="Times New Roman"/>
              <a:cs typeface="Times New Roman"/>
            </a:endParaRPr>
          </a:p>
          <a:p>
            <a:pPr marL="469900" marR="8255" indent="-228600">
              <a:lnSpc>
                <a:spcPts val="1380"/>
              </a:lnSpc>
              <a:spcBef>
                <a:spcPts val="95"/>
              </a:spcBef>
              <a:buFont typeface="Symbol"/>
              <a:buChar char=""/>
              <a:tabLst>
                <a:tab pos="469265" algn="l"/>
                <a:tab pos="469900" algn="l"/>
              </a:tabLst>
            </a:pPr>
            <a:r>
              <a:rPr dirty="0" sz="1200" spc="-5">
                <a:latin typeface="Times New Roman"/>
                <a:cs typeface="Times New Roman"/>
              </a:rPr>
              <a:t>Source </a:t>
            </a:r>
            <a:r>
              <a:rPr dirty="0" sz="1200">
                <a:latin typeface="Times New Roman"/>
                <a:cs typeface="Times New Roman"/>
              </a:rPr>
              <a:t>line numbers in </a:t>
            </a:r>
            <a:r>
              <a:rPr dirty="0" sz="1200" spc="-5">
                <a:latin typeface="Times New Roman"/>
                <a:cs typeface="Times New Roman"/>
              </a:rPr>
              <a:t>stack </a:t>
            </a:r>
            <a:r>
              <a:rPr dirty="0" sz="1200">
                <a:latin typeface="Times New Roman"/>
                <a:cs typeface="Times New Roman"/>
              </a:rPr>
              <a:t>trace is the </a:t>
            </a:r>
            <a:r>
              <a:rPr dirty="0" sz="1200" spc="-5">
                <a:latin typeface="Times New Roman"/>
                <a:cs typeface="Times New Roman"/>
              </a:rPr>
              <a:t>single, </a:t>
            </a:r>
            <a:r>
              <a:rPr dirty="0" sz="1200">
                <a:latin typeface="Times New Roman"/>
                <a:cs typeface="Times New Roman"/>
              </a:rPr>
              <a:t>most useful piece of debugging  information.</a:t>
            </a:r>
            <a:endParaRPr sz="1200">
              <a:latin typeface="Times New Roman"/>
              <a:cs typeface="Times New Roman"/>
            </a:endParaRPr>
          </a:p>
          <a:p>
            <a:pPr marL="469900" indent="-228600">
              <a:lnSpc>
                <a:spcPts val="1400"/>
              </a:lnSpc>
              <a:buFont typeface="Symbol"/>
              <a:buChar char=""/>
              <a:tabLst>
                <a:tab pos="469265" algn="l"/>
                <a:tab pos="469900" algn="l"/>
              </a:tabLst>
            </a:pPr>
            <a:r>
              <a:rPr dirty="0" sz="1200" spc="-5">
                <a:latin typeface="Times New Roman"/>
                <a:cs typeface="Times New Roman"/>
              </a:rPr>
              <a:t>After </a:t>
            </a:r>
            <a:r>
              <a:rPr dirty="0" sz="1200">
                <a:latin typeface="Times New Roman"/>
                <a:cs typeface="Times New Roman"/>
              </a:rPr>
              <a:t>that, values of arguments are</a:t>
            </a:r>
            <a:r>
              <a:rPr dirty="0" sz="1200" spc="-105">
                <a:latin typeface="Times New Roman"/>
                <a:cs typeface="Times New Roman"/>
              </a:rPr>
              <a:t> </a:t>
            </a:r>
            <a:r>
              <a:rPr dirty="0" sz="1200">
                <a:latin typeface="Times New Roman"/>
                <a:cs typeface="Times New Roman"/>
              </a:rPr>
              <a:t>important</a:t>
            </a:r>
            <a:endParaRPr sz="1200">
              <a:latin typeface="Times New Roman"/>
              <a:cs typeface="Times New Roman"/>
            </a:endParaRPr>
          </a:p>
          <a:p>
            <a:pPr lvl="1" marL="927100" marR="7620" indent="-228600">
              <a:lnSpc>
                <a:spcPts val="1380"/>
              </a:lnSpc>
              <a:spcBef>
                <a:spcPts val="65"/>
              </a:spcBef>
              <a:buFont typeface="Courier New"/>
              <a:buChar char="o"/>
              <a:tabLst>
                <a:tab pos="927100" algn="l"/>
              </a:tabLst>
            </a:pPr>
            <a:r>
              <a:rPr dirty="0" sz="1200" spc="-5">
                <a:latin typeface="Times New Roman"/>
                <a:cs typeface="Times New Roman"/>
              </a:rPr>
              <a:t>Are </a:t>
            </a:r>
            <a:r>
              <a:rPr dirty="0" sz="1200">
                <a:latin typeface="Times New Roman"/>
                <a:cs typeface="Times New Roman"/>
              </a:rPr>
              <a:t>the values improbable (zero, very large, negative, character </a:t>
            </a:r>
            <a:r>
              <a:rPr dirty="0" sz="1200" spc="-5">
                <a:latin typeface="Times New Roman"/>
                <a:cs typeface="Times New Roman"/>
              </a:rPr>
              <a:t>strings  with </a:t>
            </a:r>
            <a:r>
              <a:rPr dirty="0" sz="1200">
                <a:latin typeface="Times New Roman"/>
                <a:cs typeface="Times New Roman"/>
              </a:rPr>
              <a:t>non-alphabetic</a:t>
            </a:r>
            <a:r>
              <a:rPr dirty="0" sz="1200" spc="-90">
                <a:latin typeface="Times New Roman"/>
                <a:cs typeface="Times New Roman"/>
              </a:rPr>
              <a:t> </a:t>
            </a:r>
            <a:r>
              <a:rPr dirty="0" sz="1200">
                <a:latin typeface="Times New Roman"/>
                <a:cs typeface="Times New Roman"/>
              </a:rPr>
              <a:t>characters?</a:t>
            </a:r>
            <a:endParaRPr sz="1200">
              <a:latin typeface="Times New Roman"/>
              <a:cs typeface="Times New Roman"/>
            </a:endParaRPr>
          </a:p>
          <a:p>
            <a:pPr marL="469900" indent="-228600">
              <a:lnSpc>
                <a:spcPts val="1405"/>
              </a:lnSpc>
              <a:buFont typeface="Symbol"/>
              <a:buChar char=""/>
              <a:tabLst>
                <a:tab pos="469265" algn="l"/>
                <a:tab pos="469900" algn="l"/>
              </a:tabLst>
            </a:pPr>
            <a:r>
              <a:rPr dirty="0" sz="1200" spc="-5">
                <a:latin typeface="Times New Roman"/>
                <a:cs typeface="Times New Roman"/>
              </a:rPr>
              <a:t>Debuggers </a:t>
            </a:r>
            <a:r>
              <a:rPr dirty="0" sz="1200">
                <a:latin typeface="Times New Roman"/>
                <a:cs typeface="Times New Roman"/>
              </a:rPr>
              <a:t>can be used to display values of local or global</a:t>
            </a:r>
            <a:r>
              <a:rPr dirty="0" sz="1200" spc="-105">
                <a:latin typeface="Times New Roman"/>
                <a:cs typeface="Times New Roman"/>
              </a:rPr>
              <a:t> </a:t>
            </a:r>
            <a:r>
              <a:rPr dirty="0" sz="1200">
                <a:latin typeface="Times New Roman"/>
                <a:cs typeface="Times New Roman"/>
              </a:rPr>
              <a:t>variables.</a:t>
            </a:r>
            <a:endParaRPr sz="1200">
              <a:latin typeface="Times New Roman"/>
              <a:cs typeface="Times New Roman"/>
            </a:endParaRPr>
          </a:p>
          <a:p>
            <a:pPr lvl="1" marL="927100" indent="-228600">
              <a:lnSpc>
                <a:spcPts val="1405"/>
              </a:lnSpc>
              <a:buFont typeface="Courier New"/>
              <a:buChar char="o"/>
              <a:tabLst>
                <a:tab pos="927100" algn="l"/>
              </a:tabLst>
            </a:pPr>
            <a:r>
              <a:rPr dirty="0" sz="1200">
                <a:latin typeface="Times New Roman"/>
                <a:cs typeface="Times New Roman"/>
              </a:rPr>
              <a:t>These give additional information about </a:t>
            </a:r>
            <a:r>
              <a:rPr dirty="0" sz="1200" spc="-5">
                <a:latin typeface="Times New Roman"/>
                <a:cs typeface="Times New Roman"/>
              </a:rPr>
              <a:t>what went</a:t>
            </a:r>
            <a:r>
              <a:rPr dirty="0" sz="1200" spc="-105">
                <a:latin typeface="Times New Roman"/>
                <a:cs typeface="Times New Roman"/>
              </a:rPr>
              <a:t> </a:t>
            </a:r>
            <a:r>
              <a:rPr dirty="0" sz="1200" spc="-5">
                <a:latin typeface="Times New Roman"/>
                <a:cs typeface="Times New Roman"/>
              </a:rPr>
              <a:t>wrong.</a:t>
            </a:r>
            <a:endParaRPr sz="1200">
              <a:latin typeface="Times New Roman"/>
              <a:cs typeface="Times New Roman"/>
            </a:endParaRPr>
          </a:p>
          <a:p>
            <a:pPr lvl="1">
              <a:lnSpc>
                <a:spcPct val="100000"/>
              </a:lnSpc>
              <a:spcBef>
                <a:spcPts val="5"/>
              </a:spcBef>
              <a:buFont typeface="Courier New"/>
              <a:buChar char="o"/>
            </a:pPr>
            <a:endParaRPr sz="1150">
              <a:latin typeface="Times New Roman"/>
              <a:cs typeface="Times New Roman"/>
            </a:endParaRPr>
          </a:p>
          <a:p>
            <a:pPr marL="12700">
              <a:lnSpc>
                <a:spcPct val="100000"/>
              </a:lnSpc>
            </a:pPr>
            <a:r>
              <a:rPr dirty="0" sz="1600" spc="-10" b="1">
                <a:latin typeface="Times New Roman"/>
                <a:cs typeface="Times New Roman"/>
              </a:rPr>
              <a:t>Non-reproducible</a:t>
            </a:r>
            <a:r>
              <a:rPr dirty="0" sz="1600" spc="-25" b="1">
                <a:latin typeface="Times New Roman"/>
                <a:cs typeface="Times New Roman"/>
              </a:rPr>
              <a:t> </a:t>
            </a:r>
            <a:r>
              <a:rPr dirty="0" sz="1600" b="1">
                <a:latin typeface="Times New Roman"/>
                <a:cs typeface="Times New Roman"/>
              </a:rPr>
              <a:t>bugs</a:t>
            </a:r>
            <a:endParaRPr sz="16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Bugs that </a:t>
            </a:r>
            <a:r>
              <a:rPr dirty="0" sz="1200" spc="-5">
                <a:latin typeface="Times New Roman"/>
                <a:cs typeface="Times New Roman"/>
              </a:rPr>
              <a:t>won't "stand still" </a:t>
            </a:r>
            <a:r>
              <a:rPr dirty="0" sz="1200">
                <a:latin typeface="Times New Roman"/>
                <a:cs typeface="Times New Roman"/>
              </a:rPr>
              <a:t>(almost random) are the most difficult to deal</a:t>
            </a:r>
            <a:r>
              <a:rPr dirty="0" sz="1200" spc="-100">
                <a:latin typeface="Times New Roman"/>
                <a:cs typeface="Times New Roman"/>
              </a:rPr>
              <a:t> </a:t>
            </a:r>
            <a:r>
              <a:rPr dirty="0" sz="1200" spc="-5">
                <a:latin typeface="Times New Roman"/>
                <a:cs typeface="Times New Roman"/>
              </a:rPr>
              <a:t>with.</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Randomness itself, however, is</a:t>
            </a:r>
            <a:r>
              <a:rPr dirty="0" sz="1200" spc="-110">
                <a:latin typeface="Times New Roman"/>
                <a:cs typeface="Times New Roman"/>
              </a:rPr>
              <a:t> </a:t>
            </a:r>
            <a:r>
              <a:rPr dirty="0" sz="1200">
                <a:latin typeface="Times New Roman"/>
                <a:cs typeface="Times New Roman"/>
              </a:rPr>
              <a:t>information.</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Are </a:t>
            </a:r>
            <a:r>
              <a:rPr dirty="0" sz="1200">
                <a:latin typeface="Times New Roman"/>
                <a:cs typeface="Times New Roman"/>
              </a:rPr>
              <a:t>all variables initialized? (random data in variables could affect</a:t>
            </a:r>
            <a:r>
              <a:rPr dirty="0" sz="1200" spc="-114">
                <a:latin typeface="Times New Roman"/>
                <a:cs typeface="Times New Roman"/>
              </a:rPr>
              <a:t> </a:t>
            </a:r>
            <a:r>
              <a:rPr dirty="0" sz="1200">
                <a:latin typeface="Times New Roman"/>
                <a:cs typeface="Times New Roman"/>
              </a:rPr>
              <a:t>output).</a:t>
            </a:r>
            <a:endParaRPr sz="1200">
              <a:latin typeface="Times New Roman"/>
              <a:cs typeface="Times New Roman"/>
            </a:endParaRPr>
          </a:p>
          <a:p>
            <a:pPr marL="469900" marR="7620" indent="-228600">
              <a:lnSpc>
                <a:spcPts val="1370"/>
              </a:lnSpc>
              <a:spcBef>
                <a:spcPts val="140"/>
              </a:spcBef>
              <a:buFont typeface="Symbol"/>
              <a:buChar char=""/>
              <a:tabLst>
                <a:tab pos="469265" algn="l"/>
                <a:tab pos="469900" algn="l"/>
              </a:tabLst>
            </a:pPr>
            <a:r>
              <a:rPr dirty="0" sz="1200" spc="-5">
                <a:latin typeface="Times New Roman"/>
                <a:cs typeface="Times New Roman"/>
              </a:rPr>
              <a:t>Does </a:t>
            </a:r>
            <a:r>
              <a:rPr dirty="0" sz="1200">
                <a:latin typeface="Times New Roman"/>
                <a:cs typeface="Times New Roman"/>
              </a:rPr>
              <a:t>bug disappeared </a:t>
            </a:r>
            <a:r>
              <a:rPr dirty="0" sz="1200" spc="-5">
                <a:latin typeface="Times New Roman"/>
                <a:cs typeface="Times New Roman"/>
              </a:rPr>
              <a:t>when </a:t>
            </a:r>
            <a:r>
              <a:rPr dirty="0" sz="1200">
                <a:latin typeface="Times New Roman"/>
                <a:cs typeface="Times New Roman"/>
              </a:rPr>
              <a:t>debugging code is inserted? </a:t>
            </a:r>
            <a:r>
              <a:rPr dirty="0" sz="1200" spc="-5">
                <a:latin typeface="Times New Roman"/>
                <a:cs typeface="Times New Roman"/>
              </a:rPr>
              <a:t>Memory </a:t>
            </a:r>
            <a:r>
              <a:rPr dirty="0" sz="1200">
                <a:latin typeface="Times New Roman"/>
                <a:cs typeface="Times New Roman"/>
              </a:rPr>
              <a:t>allocation  (malloc) problems are probably a</a:t>
            </a:r>
            <a:r>
              <a:rPr dirty="0" sz="1200" spc="-105">
                <a:latin typeface="Times New Roman"/>
                <a:cs typeface="Times New Roman"/>
              </a:rPr>
              <a:t> </a:t>
            </a:r>
            <a:r>
              <a:rPr dirty="0" sz="1200">
                <a:latin typeface="Times New Roman"/>
                <a:cs typeface="Times New Roman"/>
              </a:rPr>
              <a:t>culprit.</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Is the crash </a:t>
            </a:r>
            <a:r>
              <a:rPr dirty="0" sz="1200" spc="-5">
                <a:latin typeface="Times New Roman"/>
                <a:cs typeface="Times New Roman"/>
              </a:rPr>
              <a:t>site </a:t>
            </a:r>
            <a:r>
              <a:rPr dirty="0" sz="1200">
                <a:latin typeface="Times New Roman"/>
                <a:cs typeface="Times New Roman"/>
              </a:rPr>
              <a:t>far away from anything that could be</a:t>
            </a:r>
            <a:r>
              <a:rPr dirty="0" sz="1200" spc="-125">
                <a:latin typeface="Times New Roman"/>
                <a:cs typeface="Times New Roman"/>
              </a:rPr>
              <a:t> </a:t>
            </a:r>
            <a:r>
              <a:rPr dirty="0" sz="1200" spc="-5">
                <a:latin typeface="Times New Roman"/>
                <a:cs typeface="Times New Roman"/>
              </a:rPr>
              <a:t>wrong?</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Check for dangling</a:t>
            </a:r>
            <a:r>
              <a:rPr dirty="0" sz="1200" spc="-100">
                <a:latin typeface="Times New Roman"/>
                <a:cs typeface="Times New Roman"/>
              </a:rPr>
              <a:t> </a:t>
            </a:r>
            <a:r>
              <a:rPr dirty="0" sz="1200">
                <a:latin typeface="Times New Roman"/>
                <a:cs typeface="Times New Roman"/>
              </a:rPr>
              <a:t>pointers.</a:t>
            </a:r>
            <a:endParaRPr sz="120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dirty="0" sz="1300" spc="-5" b="1">
                <a:latin typeface="Times New Roman"/>
                <a:cs typeface="Times New Roman"/>
              </a:rPr>
              <a:t>Example</a:t>
            </a:r>
            <a:endParaRPr sz="1300">
              <a:latin typeface="Times New Roman"/>
              <a:cs typeface="Times New Roman"/>
            </a:endParaRPr>
          </a:p>
          <a:p>
            <a:pPr>
              <a:lnSpc>
                <a:spcPct val="100000"/>
              </a:lnSpc>
              <a:spcBef>
                <a:spcPts val="20"/>
              </a:spcBef>
            </a:pPr>
            <a:endParaRPr sz="1100">
              <a:latin typeface="Times New Roman"/>
              <a:cs typeface="Times New Roman"/>
            </a:endParaRPr>
          </a:p>
          <a:p>
            <a:pPr marL="12700">
              <a:lnSpc>
                <a:spcPts val="1410"/>
              </a:lnSpc>
            </a:pPr>
            <a:r>
              <a:rPr dirty="0" sz="1200">
                <a:latin typeface="Times New Roman"/>
                <a:cs typeface="Times New Roman"/>
              </a:rPr>
              <a:t>char *msg(int n, char</a:t>
            </a:r>
            <a:r>
              <a:rPr dirty="0" sz="1200" spc="-110">
                <a:latin typeface="Times New Roman"/>
                <a:cs typeface="Times New Roman"/>
              </a:rPr>
              <a:t> </a:t>
            </a:r>
            <a:r>
              <a:rPr dirty="0" sz="1200">
                <a:latin typeface="Times New Roman"/>
                <a:cs typeface="Times New Roman"/>
              </a:rPr>
              <a:t>*s)</a:t>
            </a:r>
            <a:endParaRPr sz="1200">
              <a:latin typeface="Times New Roman"/>
              <a:cs typeface="Times New Roman"/>
            </a:endParaRPr>
          </a:p>
          <a:p>
            <a:pPr marL="12700">
              <a:lnSpc>
                <a:spcPts val="1380"/>
              </a:lnSpc>
            </a:pPr>
            <a:r>
              <a:rPr dirty="0" sz="1200">
                <a:latin typeface="Times New Roman"/>
                <a:cs typeface="Times New Roman"/>
              </a:rPr>
              <a:t>{</a:t>
            </a:r>
            <a:endParaRPr sz="1200">
              <a:latin typeface="Times New Roman"/>
              <a:cs typeface="Times New Roman"/>
            </a:endParaRPr>
          </a:p>
          <a:p>
            <a:pPr marL="127000">
              <a:lnSpc>
                <a:spcPts val="1410"/>
              </a:lnSpc>
            </a:pPr>
            <a:r>
              <a:rPr dirty="0" sz="1200">
                <a:latin typeface="Times New Roman"/>
                <a:cs typeface="Times New Roman"/>
              </a:rPr>
              <a:t>char</a:t>
            </a:r>
            <a:r>
              <a:rPr dirty="0" sz="1200" spc="-105">
                <a:latin typeface="Times New Roman"/>
                <a:cs typeface="Times New Roman"/>
              </a:rPr>
              <a:t> </a:t>
            </a:r>
            <a:r>
              <a:rPr dirty="0" sz="1200">
                <a:latin typeface="Times New Roman"/>
                <a:cs typeface="Times New Roman"/>
              </a:rPr>
              <a:t>buf[100];</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428750" y="6019800"/>
            <a:ext cx="4800600" cy="2958084"/>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130300" y="834987"/>
            <a:ext cx="5513705" cy="4892040"/>
          </a:xfrm>
          <a:prstGeom prst="rect">
            <a:avLst/>
          </a:prstGeom>
        </p:spPr>
        <p:txBody>
          <a:bodyPr wrap="square" lIns="0" tIns="0" rIns="0" bIns="0" rtlCol="0" vert="horz">
            <a:spAutoFit/>
          </a:bodyPr>
          <a:lstStyle/>
          <a:p>
            <a:pPr algn="ctr" marL="18605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5" b="1">
                <a:latin typeface="Times New Roman"/>
                <a:cs typeface="Times New Roman"/>
              </a:rPr>
              <a:t> </a:t>
            </a:r>
            <a:r>
              <a:rPr dirty="0" sz="1900" spc="-5" b="1">
                <a:latin typeface="Times New Roman"/>
                <a:cs typeface="Times New Roman"/>
              </a:rPr>
              <a:t>4</a:t>
            </a:r>
            <a:endParaRPr sz="1900">
              <a:latin typeface="Times New Roman"/>
              <a:cs typeface="Times New Roman"/>
            </a:endParaRPr>
          </a:p>
          <a:p>
            <a:pPr algn="ctr" marL="186055">
              <a:lnSpc>
                <a:spcPct val="100000"/>
              </a:lnSpc>
              <a:spcBef>
                <a:spcPts val="430"/>
              </a:spcBef>
            </a:pPr>
            <a:r>
              <a:rPr dirty="0" sz="1800" spc="-5" b="1">
                <a:latin typeface="Times New Roman"/>
                <a:cs typeface="Times New Roman"/>
              </a:rPr>
              <a:t>Requirement</a:t>
            </a:r>
            <a:r>
              <a:rPr dirty="0" sz="1800" spc="-90" b="1">
                <a:latin typeface="Times New Roman"/>
                <a:cs typeface="Times New Roman"/>
              </a:rPr>
              <a:t> </a:t>
            </a:r>
            <a:r>
              <a:rPr dirty="0" sz="1800" b="1">
                <a:latin typeface="Times New Roman"/>
                <a:cs typeface="Times New Roman"/>
              </a:rPr>
              <a:t>Engineering-2</a:t>
            </a:r>
            <a:endParaRPr sz="1800">
              <a:latin typeface="Times New Roman"/>
              <a:cs typeface="Times New Roman"/>
            </a:endParaRPr>
          </a:p>
          <a:p>
            <a:pPr algn="just" marL="12700">
              <a:lnSpc>
                <a:spcPct val="100000"/>
              </a:lnSpc>
              <a:spcBef>
                <a:spcPts val="1180"/>
              </a:spcBef>
            </a:pPr>
            <a:r>
              <a:rPr dirty="0" sz="1200" b="1">
                <a:latin typeface="Times New Roman"/>
                <a:cs typeface="Times New Roman"/>
              </a:rPr>
              <a:t>3.4 </a:t>
            </a:r>
            <a:r>
              <a:rPr dirty="0" sz="1200" spc="-5" b="1">
                <a:latin typeface="Times New Roman"/>
                <a:cs typeface="Times New Roman"/>
              </a:rPr>
              <a:t>Some Risks </a:t>
            </a:r>
            <a:r>
              <a:rPr dirty="0" sz="1200" b="1">
                <a:latin typeface="Times New Roman"/>
                <a:cs typeface="Times New Roman"/>
              </a:rPr>
              <a:t>from </a:t>
            </a:r>
            <a:r>
              <a:rPr dirty="0" sz="1200" spc="-5" b="1">
                <a:latin typeface="Times New Roman"/>
                <a:cs typeface="Times New Roman"/>
              </a:rPr>
              <a:t>Inadequate Requirement</a:t>
            </a:r>
            <a:r>
              <a:rPr dirty="0" sz="1200" spc="-65" b="1">
                <a:latin typeface="Times New Roman"/>
                <a:cs typeface="Times New Roman"/>
              </a:rPr>
              <a:t> </a:t>
            </a:r>
            <a:r>
              <a:rPr dirty="0" sz="1200" b="1">
                <a:latin typeface="Times New Roman"/>
                <a:cs typeface="Times New Roman"/>
              </a:rPr>
              <a:t>Process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715">
              <a:lnSpc>
                <a:spcPts val="1380"/>
              </a:lnSpc>
            </a:pPr>
            <a:r>
              <a:rPr dirty="0" sz="1200" spc="-5">
                <a:latin typeface="Times New Roman"/>
                <a:cs typeface="Times New Roman"/>
              </a:rPr>
              <a:t>From </a:t>
            </a:r>
            <a:r>
              <a:rPr dirty="0" sz="1200">
                <a:latin typeface="Times New Roman"/>
                <a:cs typeface="Times New Roman"/>
              </a:rPr>
              <a:t>the above discussion, it </a:t>
            </a:r>
            <a:r>
              <a:rPr dirty="0" sz="1200" spc="-5">
                <a:latin typeface="Times New Roman"/>
                <a:cs typeface="Times New Roman"/>
              </a:rPr>
              <a:t>should </a:t>
            </a:r>
            <a:r>
              <a:rPr dirty="0" sz="1200">
                <a:latin typeface="Times New Roman"/>
                <a:cs typeface="Times New Roman"/>
              </a:rPr>
              <a:t>be clear that the requirements play the most  </a:t>
            </a:r>
            <a:r>
              <a:rPr dirty="0" sz="1200" spc="-5">
                <a:latin typeface="Times New Roman"/>
                <a:cs typeface="Times New Roman"/>
              </a:rPr>
              <a:t>significant </a:t>
            </a:r>
            <a:r>
              <a:rPr dirty="0" sz="1200">
                <a:latin typeface="Times New Roman"/>
                <a:cs typeface="Times New Roman"/>
              </a:rPr>
              <a:t>role in the </a:t>
            </a:r>
            <a:r>
              <a:rPr dirty="0" sz="1200" spc="-5">
                <a:latin typeface="Times New Roman"/>
                <a:cs typeface="Times New Roman"/>
              </a:rPr>
              <a:t>software </a:t>
            </a:r>
            <a:r>
              <a:rPr dirty="0" sz="1200">
                <a:latin typeface="Times New Roman"/>
                <a:cs typeface="Times New Roman"/>
              </a:rPr>
              <a:t>development process and the </a:t>
            </a:r>
            <a:r>
              <a:rPr dirty="0" sz="1200" spc="-5">
                <a:latin typeface="Times New Roman"/>
                <a:cs typeface="Times New Roman"/>
              </a:rPr>
              <a:t>success </a:t>
            </a:r>
            <a:r>
              <a:rPr dirty="0" sz="1200">
                <a:latin typeface="Times New Roman"/>
                <a:cs typeface="Times New Roman"/>
              </a:rPr>
              <a:t>and failure of a  </a:t>
            </a:r>
            <a:r>
              <a:rPr dirty="0" sz="1200" spc="-5">
                <a:latin typeface="Times New Roman"/>
                <a:cs typeface="Times New Roman"/>
              </a:rPr>
              <a:t>system </a:t>
            </a:r>
            <a:r>
              <a:rPr dirty="0" sz="1200">
                <a:latin typeface="Times New Roman"/>
                <a:cs typeface="Times New Roman"/>
              </a:rPr>
              <a:t>depends to a large extent upon the quality of the requirement documents.  </a:t>
            </a:r>
            <a:r>
              <a:rPr dirty="0" sz="1200" spc="-5">
                <a:latin typeface="Times New Roman"/>
                <a:cs typeface="Times New Roman"/>
              </a:rPr>
              <a:t>Following </a:t>
            </a:r>
            <a:r>
              <a:rPr dirty="0" sz="1200">
                <a:latin typeface="Times New Roman"/>
                <a:cs typeface="Times New Roman"/>
              </a:rPr>
              <a:t>is a list of </a:t>
            </a:r>
            <a:r>
              <a:rPr dirty="0" sz="1200" spc="-5">
                <a:latin typeface="Times New Roman"/>
                <a:cs typeface="Times New Roman"/>
              </a:rPr>
              <a:t>some </a:t>
            </a:r>
            <a:r>
              <a:rPr dirty="0" sz="1200">
                <a:latin typeface="Times New Roman"/>
                <a:cs typeface="Times New Roman"/>
              </a:rPr>
              <a:t>of the risks of adopting an inadequate requirement</a:t>
            </a:r>
            <a:r>
              <a:rPr dirty="0" sz="1200" spc="-114">
                <a:latin typeface="Times New Roman"/>
                <a:cs typeface="Times New Roman"/>
              </a:rPr>
              <a:t> </a:t>
            </a:r>
            <a:r>
              <a:rPr dirty="0" sz="1200">
                <a:latin typeface="Times New Roman"/>
                <a:cs typeface="Times New Roman"/>
              </a:rPr>
              <a:t>process: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ts val="1410"/>
              </a:lnSpc>
              <a:spcBef>
                <a:spcPts val="5"/>
              </a:spcBef>
              <a:buAutoNum type="arabicPeriod"/>
              <a:tabLst>
                <a:tab pos="241300" algn="l"/>
              </a:tabLst>
            </a:pPr>
            <a:r>
              <a:rPr dirty="0" sz="1200">
                <a:latin typeface="Times New Roman"/>
                <a:cs typeface="Times New Roman"/>
              </a:rPr>
              <a:t>Insufficient user involvement leads to unacceptable</a:t>
            </a:r>
            <a:r>
              <a:rPr dirty="0" sz="1200" spc="-114">
                <a:latin typeface="Times New Roman"/>
                <a:cs typeface="Times New Roman"/>
              </a:rPr>
              <a:t> </a:t>
            </a:r>
            <a:r>
              <a:rPr dirty="0" sz="1200">
                <a:latin typeface="Times New Roman"/>
                <a:cs typeface="Times New Roman"/>
              </a:rPr>
              <a:t>products.</a:t>
            </a:r>
            <a:endParaRPr sz="1200">
              <a:latin typeface="Times New Roman"/>
              <a:cs typeface="Times New Roman"/>
            </a:endParaRPr>
          </a:p>
          <a:p>
            <a:pPr algn="just" marL="241300">
              <a:lnSpc>
                <a:spcPts val="1410"/>
              </a:lnSpc>
            </a:pPr>
            <a:r>
              <a:rPr dirty="0" sz="1200">
                <a:latin typeface="Times New Roman"/>
                <a:cs typeface="Times New Roman"/>
              </a:rPr>
              <a:t>If</a:t>
            </a:r>
            <a:r>
              <a:rPr dirty="0" sz="1200" spc="90">
                <a:latin typeface="Times New Roman"/>
                <a:cs typeface="Times New Roman"/>
              </a:rPr>
              <a:t> </a:t>
            </a:r>
            <a:r>
              <a:rPr dirty="0" sz="1200">
                <a:latin typeface="Times New Roman"/>
                <a:cs typeface="Times New Roman"/>
              </a:rPr>
              <a:t>input</a:t>
            </a:r>
            <a:r>
              <a:rPr dirty="0" sz="1200" spc="100">
                <a:latin typeface="Times New Roman"/>
                <a:cs typeface="Times New Roman"/>
              </a:rPr>
              <a:t> </a:t>
            </a:r>
            <a:r>
              <a:rPr dirty="0" sz="1200">
                <a:latin typeface="Times New Roman"/>
                <a:cs typeface="Times New Roman"/>
              </a:rPr>
              <a:t>from</a:t>
            </a:r>
            <a:r>
              <a:rPr dirty="0" sz="1200" spc="90">
                <a:latin typeface="Times New Roman"/>
                <a:cs typeface="Times New Roman"/>
              </a:rPr>
              <a:t> </a:t>
            </a:r>
            <a:r>
              <a:rPr dirty="0" sz="1200">
                <a:latin typeface="Times New Roman"/>
                <a:cs typeface="Times New Roman"/>
              </a:rPr>
              <a:t>different</a:t>
            </a:r>
            <a:r>
              <a:rPr dirty="0" sz="1200" spc="105">
                <a:latin typeface="Times New Roman"/>
                <a:cs typeface="Times New Roman"/>
              </a:rPr>
              <a:t> </a:t>
            </a:r>
            <a:r>
              <a:rPr dirty="0" sz="1200">
                <a:latin typeface="Times New Roman"/>
                <a:cs typeface="Times New Roman"/>
              </a:rPr>
              <a:t>types</a:t>
            </a:r>
            <a:r>
              <a:rPr dirty="0" sz="1200" spc="90">
                <a:latin typeface="Times New Roman"/>
                <a:cs typeface="Times New Roman"/>
              </a:rPr>
              <a:t> </a:t>
            </a:r>
            <a:r>
              <a:rPr dirty="0" sz="1200">
                <a:latin typeface="Times New Roman"/>
                <a:cs typeface="Times New Roman"/>
              </a:rPr>
              <a:t>of</a:t>
            </a:r>
            <a:r>
              <a:rPr dirty="0" sz="1200" spc="90">
                <a:latin typeface="Times New Roman"/>
                <a:cs typeface="Times New Roman"/>
              </a:rPr>
              <a:t> </a:t>
            </a:r>
            <a:r>
              <a:rPr dirty="0" sz="1200">
                <a:latin typeface="Times New Roman"/>
                <a:cs typeface="Times New Roman"/>
              </a:rPr>
              <a:t>user</a:t>
            </a:r>
            <a:r>
              <a:rPr dirty="0" sz="1200" spc="100">
                <a:latin typeface="Times New Roman"/>
                <a:cs typeface="Times New Roman"/>
              </a:rPr>
              <a:t> </a:t>
            </a:r>
            <a:r>
              <a:rPr dirty="0" sz="1200">
                <a:latin typeface="Times New Roman"/>
                <a:cs typeface="Times New Roman"/>
              </a:rPr>
              <a:t>is</a:t>
            </a:r>
            <a:r>
              <a:rPr dirty="0" sz="1200" spc="100">
                <a:latin typeface="Times New Roman"/>
                <a:cs typeface="Times New Roman"/>
              </a:rPr>
              <a:t> </a:t>
            </a:r>
            <a:r>
              <a:rPr dirty="0" sz="1200">
                <a:latin typeface="Times New Roman"/>
                <a:cs typeface="Times New Roman"/>
              </a:rPr>
              <a:t>not</a:t>
            </a:r>
            <a:r>
              <a:rPr dirty="0" sz="1200" spc="100">
                <a:latin typeface="Times New Roman"/>
                <a:cs typeface="Times New Roman"/>
              </a:rPr>
              <a:t> </a:t>
            </a:r>
            <a:r>
              <a:rPr dirty="0" sz="1200">
                <a:latin typeface="Times New Roman"/>
                <a:cs typeface="Times New Roman"/>
              </a:rPr>
              <a:t>taken,</a:t>
            </a:r>
            <a:r>
              <a:rPr dirty="0" sz="1200" spc="100">
                <a:latin typeface="Times New Roman"/>
                <a:cs typeface="Times New Roman"/>
              </a:rPr>
              <a:t> </a:t>
            </a:r>
            <a:r>
              <a:rPr dirty="0" sz="1200">
                <a:latin typeface="Times New Roman"/>
                <a:cs typeface="Times New Roman"/>
              </a:rPr>
              <a:t>the</a:t>
            </a:r>
            <a:r>
              <a:rPr dirty="0" sz="1200" spc="95">
                <a:latin typeface="Times New Roman"/>
                <a:cs typeface="Times New Roman"/>
              </a:rPr>
              <a:t> </a:t>
            </a:r>
            <a:r>
              <a:rPr dirty="0" sz="1200">
                <a:latin typeface="Times New Roman"/>
                <a:cs typeface="Times New Roman"/>
              </a:rPr>
              <a:t>output</a:t>
            </a:r>
            <a:r>
              <a:rPr dirty="0" sz="1200" spc="100">
                <a:latin typeface="Times New Roman"/>
                <a:cs typeface="Times New Roman"/>
              </a:rPr>
              <a:t> </a:t>
            </a:r>
            <a:r>
              <a:rPr dirty="0" sz="1200">
                <a:latin typeface="Times New Roman"/>
                <a:cs typeface="Times New Roman"/>
              </a:rPr>
              <a:t>is</a:t>
            </a:r>
            <a:r>
              <a:rPr dirty="0" sz="1200" spc="100">
                <a:latin typeface="Times New Roman"/>
                <a:cs typeface="Times New Roman"/>
              </a:rPr>
              <a:t> </a:t>
            </a:r>
            <a:r>
              <a:rPr dirty="0" sz="1200">
                <a:latin typeface="Times New Roman"/>
                <a:cs typeface="Times New Roman"/>
              </a:rPr>
              <a:t>bound</a:t>
            </a:r>
            <a:r>
              <a:rPr dirty="0" sz="1200" spc="95">
                <a:latin typeface="Times New Roman"/>
                <a:cs typeface="Times New Roman"/>
              </a:rPr>
              <a:t> </a:t>
            </a:r>
            <a:r>
              <a:rPr dirty="0" sz="1200">
                <a:latin typeface="Times New Roman"/>
                <a:cs typeface="Times New Roman"/>
              </a:rPr>
              <a:t>to</a:t>
            </a:r>
            <a:r>
              <a:rPr dirty="0" sz="1200" spc="100">
                <a:latin typeface="Times New Roman"/>
                <a:cs typeface="Times New Roman"/>
              </a:rPr>
              <a:t> </a:t>
            </a:r>
            <a:r>
              <a:rPr dirty="0" sz="1200">
                <a:latin typeface="Times New Roman"/>
                <a:cs typeface="Times New Roman"/>
              </a:rPr>
              <a:t>lack</a:t>
            </a:r>
            <a:r>
              <a:rPr dirty="0" sz="1200" spc="90">
                <a:latin typeface="Times New Roman"/>
                <a:cs typeface="Times New Roman"/>
              </a:rPr>
              <a:t> </a:t>
            </a:r>
            <a:r>
              <a:rPr dirty="0" sz="1200">
                <a:latin typeface="Times New Roman"/>
                <a:cs typeface="Times New Roman"/>
              </a:rPr>
              <a:t>in</a:t>
            </a:r>
            <a:r>
              <a:rPr dirty="0" sz="1200" spc="100">
                <a:latin typeface="Times New Roman"/>
                <a:cs typeface="Times New Roman"/>
              </a:rPr>
              <a:t> </a:t>
            </a:r>
            <a:r>
              <a:rPr dirty="0" sz="1200" spc="10">
                <a:latin typeface="Times New Roman"/>
                <a:cs typeface="Times New Roman"/>
              </a:rPr>
              <a:t>key</a:t>
            </a:r>
            <a:endParaRPr sz="1200">
              <a:latin typeface="Times New Roman"/>
              <a:cs typeface="Times New Roman"/>
            </a:endParaRPr>
          </a:p>
          <a:p>
            <a:pPr algn="just" marL="241300" marR="8255">
              <a:lnSpc>
                <a:spcPct val="191700"/>
              </a:lnSpc>
            </a:pPr>
            <a:r>
              <a:rPr dirty="0" sz="1200">
                <a:latin typeface="Times New Roman"/>
                <a:cs typeface="Times New Roman"/>
              </a:rPr>
              <a:t>functional areas, resulting in an unacceptable product. </a:t>
            </a:r>
            <a:r>
              <a:rPr dirty="0" sz="1200" spc="-5">
                <a:latin typeface="Times New Roman"/>
                <a:cs typeface="Times New Roman"/>
              </a:rPr>
              <a:t>Overlooking </a:t>
            </a:r>
            <a:r>
              <a:rPr dirty="0" sz="1200">
                <a:latin typeface="Times New Roman"/>
                <a:cs typeface="Times New Roman"/>
              </a:rPr>
              <a:t>the needs of  certain user classes (stake holders) leads to dissatisfaction of</a:t>
            </a:r>
            <a:r>
              <a:rPr dirty="0" sz="1200" spc="-120">
                <a:latin typeface="Times New Roman"/>
                <a:cs typeface="Times New Roman"/>
              </a:rPr>
              <a:t> </a:t>
            </a:r>
            <a:r>
              <a:rPr dirty="0" sz="1200">
                <a:latin typeface="Times New Roman"/>
                <a:cs typeface="Times New Roman"/>
              </a:rPr>
              <a:t>customers.</a:t>
            </a: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750">
              <a:latin typeface="Times New Roman"/>
              <a:cs typeface="Times New Roman"/>
            </a:endParaRPr>
          </a:p>
          <a:p>
            <a:pPr marL="241300" marR="7620" indent="-228600">
              <a:lnSpc>
                <a:spcPts val="1380"/>
              </a:lnSpc>
              <a:buAutoNum type="arabicPeriod" startAt="2"/>
              <a:tabLst>
                <a:tab pos="241300" algn="l"/>
              </a:tabLst>
            </a:pPr>
            <a:r>
              <a:rPr dirty="0" sz="1200">
                <a:latin typeface="Times New Roman"/>
                <a:cs typeface="Times New Roman"/>
              </a:rPr>
              <a:t>Creeping user requirements contribute to overruns and degrade product quality.  Requirement creep is one of the most </a:t>
            </a:r>
            <a:r>
              <a:rPr dirty="0" sz="1200" spc="-5">
                <a:latin typeface="Times New Roman"/>
                <a:cs typeface="Times New Roman"/>
              </a:rPr>
              <a:t>significant </a:t>
            </a:r>
            <a:r>
              <a:rPr dirty="0" sz="1200">
                <a:latin typeface="Times New Roman"/>
                <a:cs typeface="Times New Roman"/>
              </a:rPr>
              <a:t>factors in budget and time </a:t>
            </a:r>
            <a:r>
              <a:rPr dirty="0" sz="1200" spc="35">
                <a:latin typeface="Times New Roman"/>
                <a:cs typeface="Times New Roman"/>
              </a:rPr>
              <a:t> </a:t>
            </a:r>
            <a:r>
              <a:rPr dirty="0" sz="1200">
                <a:latin typeface="Times New Roman"/>
                <a:cs typeface="Times New Roman"/>
              </a:rPr>
              <a:t>overruns.</a:t>
            </a:r>
            <a:endParaRPr sz="1200">
              <a:latin typeface="Times New Roman"/>
              <a:cs typeface="Times New Roman"/>
            </a:endParaRPr>
          </a:p>
          <a:p>
            <a:pPr algn="just" marL="241300" marR="5080">
              <a:lnSpc>
                <a:spcPts val="2760"/>
              </a:lnSpc>
              <a:spcBef>
                <a:spcPts val="275"/>
              </a:spcBef>
            </a:pPr>
            <a:r>
              <a:rPr dirty="0" sz="1200">
                <a:latin typeface="Times New Roman"/>
                <a:cs typeface="Times New Roman"/>
              </a:rPr>
              <a:t>It basically means identifying and adding new requirements to the list at </a:t>
            </a:r>
            <a:r>
              <a:rPr dirty="0" sz="1200" spc="-5">
                <a:latin typeface="Times New Roman"/>
                <a:cs typeface="Times New Roman"/>
              </a:rPr>
              <a:t>some  </a:t>
            </a:r>
            <a:r>
              <a:rPr dirty="0" sz="1200">
                <a:latin typeface="Times New Roman"/>
                <a:cs typeface="Times New Roman"/>
              </a:rPr>
              <a:t>advanced </a:t>
            </a:r>
            <a:r>
              <a:rPr dirty="0" sz="1200" spc="-5">
                <a:latin typeface="Times New Roman"/>
                <a:cs typeface="Times New Roman"/>
              </a:rPr>
              <a:t>stages </a:t>
            </a:r>
            <a:r>
              <a:rPr dirty="0" sz="1200">
                <a:latin typeface="Times New Roman"/>
                <a:cs typeface="Times New Roman"/>
              </a:rPr>
              <a:t>of the </a:t>
            </a:r>
            <a:r>
              <a:rPr dirty="0" sz="1200" spc="-5">
                <a:latin typeface="Times New Roman"/>
                <a:cs typeface="Times New Roman"/>
              </a:rPr>
              <a:t>software </a:t>
            </a:r>
            <a:r>
              <a:rPr dirty="0" sz="1200">
                <a:latin typeface="Times New Roman"/>
                <a:cs typeface="Times New Roman"/>
              </a:rPr>
              <a:t>development process. The following figure </a:t>
            </a:r>
            <a:r>
              <a:rPr dirty="0" sz="1200" spc="-5">
                <a:latin typeface="Times New Roman"/>
                <a:cs typeface="Times New Roman"/>
              </a:rPr>
              <a:t>shows </a:t>
            </a:r>
            <a:r>
              <a:rPr dirty="0" sz="1200">
                <a:latin typeface="Times New Roman"/>
                <a:cs typeface="Times New Roman"/>
              </a:rPr>
              <a:t>the  relative cost of adding requirements at different</a:t>
            </a:r>
            <a:r>
              <a:rPr dirty="0" sz="1200" spc="-110">
                <a:latin typeface="Times New Roman"/>
                <a:cs typeface="Times New Roman"/>
              </a:rPr>
              <a:t> </a:t>
            </a:r>
            <a:r>
              <a:rPr dirty="0" sz="1200" spc="-5">
                <a:latin typeface="Times New Roman"/>
                <a:cs typeface="Times New Roman"/>
              </a:rPr>
              <a:t>stages.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1351"/>
            <a:ext cx="1953260" cy="2828290"/>
          </a:xfrm>
          <a:prstGeom prst="rect">
            <a:avLst/>
          </a:prstGeom>
        </p:spPr>
        <p:txBody>
          <a:bodyPr wrap="square" lIns="0" tIns="0" rIns="0" bIns="0" rtlCol="0" vert="horz">
            <a:spAutoFit/>
          </a:bodyPr>
          <a:lstStyle/>
          <a:p>
            <a:pPr marL="546100" marR="5080" indent="-419100">
              <a:lnSpc>
                <a:spcPts val="1380"/>
              </a:lnSpc>
            </a:pPr>
            <a:r>
              <a:rPr dirty="0" sz="1200" spc="-5">
                <a:latin typeface="Times New Roman"/>
                <a:cs typeface="Times New Roman"/>
              </a:rPr>
              <a:t>sprintf(buf, "error </a:t>
            </a:r>
            <a:r>
              <a:rPr dirty="0" sz="1200">
                <a:latin typeface="Times New Roman"/>
                <a:cs typeface="Times New Roman"/>
              </a:rPr>
              <a:t>%d: %s\n",  n,</a:t>
            </a:r>
            <a:r>
              <a:rPr dirty="0" sz="1200" spc="-100">
                <a:latin typeface="Times New Roman"/>
                <a:cs typeface="Times New Roman"/>
              </a:rPr>
              <a:t> </a:t>
            </a:r>
            <a:r>
              <a:rPr dirty="0" sz="1200" spc="-5">
                <a:latin typeface="Times New Roman"/>
                <a:cs typeface="Times New Roman"/>
              </a:rPr>
              <a:t>s);</a:t>
            </a:r>
            <a:endParaRPr sz="1200">
              <a:latin typeface="Times New Roman"/>
              <a:cs typeface="Times New Roman"/>
            </a:endParaRPr>
          </a:p>
          <a:p>
            <a:pPr marL="127000">
              <a:lnSpc>
                <a:spcPts val="1315"/>
              </a:lnSpc>
            </a:pPr>
            <a:r>
              <a:rPr dirty="0" sz="1200">
                <a:latin typeface="Times New Roman"/>
                <a:cs typeface="Times New Roman"/>
              </a:rPr>
              <a:t>return</a:t>
            </a:r>
            <a:r>
              <a:rPr dirty="0" sz="1200" spc="-100">
                <a:latin typeface="Times New Roman"/>
                <a:cs typeface="Times New Roman"/>
              </a:rPr>
              <a:t> </a:t>
            </a:r>
            <a:r>
              <a:rPr dirty="0" sz="1200">
                <a:latin typeface="Times New Roman"/>
                <a:cs typeface="Times New Roman"/>
              </a:rPr>
              <a:t>buf;</a:t>
            </a:r>
            <a:endParaRPr sz="1200">
              <a:latin typeface="Times New Roman"/>
              <a:cs typeface="Times New Roman"/>
            </a:endParaRPr>
          </a:p>
          <a:p>
            <a:pPr marL="12700">
              <a:lnSpc>
                <a:spcPts val="1380"/>
              </a:lnSpc>
            </a:pPr>
            <a:r>
              <a:rPr dirty="0" sz="1200">
                <a:latin typeface="Times New Roman"/>
                <a:cs typeface="Times New Roman"/>
              </a:rPr>
              <a:t>}</a:t>
            </a:r>
            <a:endParaRPr sz="1200">
              <a:latin typeface="Times New Roman"/>
              <a:cs typeface="Times New Roman"/>
            </a:endParaRPr>
          </a:p>
          <a:p>
            <a:pPr marL="12700">
              <a:lnSpc>
                <a:spcPts val="1380"/>
              </a:lnSpc>
            </a:pPr>
            <a:r>
              <a:rPr dirty="0" sz="1200">
                <a:latin typeface="Times New Roman"/>
                <a:cs typeface="Times New Roman"/>
              </a:rPr>
              <a:t>...</a:t>
            </a:r>
            <a:endParaRPr sz="1200">
              <a:latin typeface="Times New Roman"/>
              <a:cs typeface="Times New Roman"/>
            </a:endParaRPr>
          </a:p>
          <a:p>
            <a:pPr marL="12700">
              <a:lnSpc>
                <a:spcPts val="1380"/>
              </a:lnSpc>
            </a:pPr>
            <a:r>
              <a:rPr dirty="0" sz="1200">
                <a:latin typeface="Times New Roman"/>
                <a:cs typeface="Times New Roman"/>
              </a:rPr>
              <a:t>p = msg(20, </a:t>
            </a:r>
            <a:r>
              <a:rPr dirty="0" sz="1200" spc="-5">
                <a:latin typeface="Times New Roman"/>
                <a:cs typeface="Times New Roman"/>
              </a:rPr>
              <a:t>"Output</a:t>
            </a:r>
            <a:r>
              <a:rPr dirty="0" sz="1200" spc="-100">
                <a:latin typeface="Times New Roman"/>
                <a:cs typeface="Times New Roman"/>
              </a:rPr>
              <a:t> </a:t>
            </a:r>
            <a:r>
              <a:rPr dirty="0" sz="1200">
                <a:latin typeface="Times New Roman"/>
                <a:cs typeface="Times New Roman"/>
              </a:rPr>
              <a:t>values");</a:t>
            </a:r>
            <a:endParaRPr sz="1200">
              <a:latin typeface="Times New Roman"/>
              <a:cs typeface="Times New Roman"/>
            </a:endParaRPr>
          </a:p>
          <a:p>
            <a:pPr marL="12700">
              <a:lnSpc>
                <a:spcPts val="1380"/>
              </a:lnSpc>
            </a:pPr>
            <a:r>
              <a:rPr dirty="0" sz="1200">
                <a:latin typeface="Times New Roman"/>
                <a:cs typeface="Times New Roman"/>
              </a:rPr>
              <a:t>...</a:t>
            </a:r>
            <a:endParaRPr sz="1200">
              <a:latin typeface="Times New Roman"/>
              <a:cs typeface="Times New Roman"/>
            </a:endParaRPr>
          </a:p>
          <a:p>
            <a:pPr marL="12700">
              <a:lnSpc>
                <a:spcPts val="1380"/>
              </a:lnSpc>
            </a:pPr>
            <a:r>
              <a:rPr dirty="0" sz="1200">
                <a:latin typeface="Times New Roman"/>
                <a:cs typeface="Times New Roman"/>
              </a:rPr>
              <a:t>q = msg(30, </a:t>
            </a:r>
            <a:r>
              <a:rPr dirty="0" sz="1200" spc="-5">
                <a:latin typeface="Times New Roman"/>
                <a:cs typeface="Times New Roman"/>
              </a:rPr>
              <a:t>"Input</a:t>
            </a:r>
            <a:r>
              <a:rPr dirty="0" sz="1200" spc="-100">
                <a:latin typeface="Times New Roman"/>
                <a:cs typeface="Times New Roman"/>
              </a:rPr>
              <a:t> </a:t>
            </a:r>
            <a:r>
              <a:rPr dirty="0" sz="1200">
                <a:latin typeface="Times New Roman"/>
                <a:cs typeface="Times New Roman"/>
              </a:rPr>
              <a:t>values");</a:t>
            </a:r>
            <a:endParaRPr sz="1200">
              <a:latin typeface="Times New Roman"/>
              <a:cs typeface="Times New Roman"/>
            </a:endParaRPr>
          </a:p>
          <a:p>
            <a:pPr marL="12700">
              <a:lnSpc>
                <a:spcPts val="1380"/>
              </a:lnSpc>
            </a:pPr>
            <a:r>
              <a:rPr dirty="0" sz="1200">
                <a:latin typeface="Times New Roman"/>
                <a:cs typeface="Times New Roman"/>
              </a:rPr>
              <a:t>...</a:t>
            </a:r>
            <a:endParaRPr sz="1200">
              <a:latin typeface="Times New Roman"/>
              <a:cs typeface="Times New Roman"/>
            </a:endParaRPr>
          </a:p>
          <a:p>
            <a:pPr marL="12700">
              <a:lnSpc>
                <a:spcPts val="1410"/>
              </a:lnSpc>
            </a:pPr>
            <a:r>
              <a:rPr dirty="0" sz="1200">
                <a:latin typeface="Times New Roman"/>
                <a:cs typeface="Times New Roman"/>
              </a:rPr>
              <a:t>printf("%s\n",p);</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0"/>
              </a:spcBef>
            </a:pPr>
            <a:endParaRPr sz="1100">
              <a:latin typeface="Times New Roman"/>
              <a:cs typeface="Times New Roman"/>
            </a:endParaRPr>
          </a:p>
          <a:p>
            <a:pPr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45</a:t>
            </a:r>
            <a:endParaRPr sz="1900">
              <a:latin typeface="Times New Roman"/>
              <a:cs typeface="Times New Roman"/>
            </a:endParaRPr>
          </a:p>
          <a:p>
            <a:pPr marL="12700">
              <a:lnSpc>
                <a:spcPct val="100000"/>
              </a:lnSpc>
              <a:spcBef>
                <a:spcPts val="1275"/>
              </a:spcBef>
            </a:pPr>
            <a:r>
              <a:rPr dirty="0" sz="1800" spc="-5" b="1">
                <a:latin typeface="Times New Roman"/>
                <a:cs typeface="Times New Roman"/>
              </a:rPr>
              <a:t>Summary</a:t>
            </a:r>
            <a:endParaRPr sz="18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227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083360" y="1055675"/>
            <a:ext cx="5560060" cy="7764145"/>
          </a:xfrm>
          <a:prstGeom prst="rect">
            <a:avLst/>
          </a:prstGeom>
        </p:spPr>
        <p:txBody>
          <a:bodyPr wrap="square" lIns="0" tIns="0" rIns="0" bIns="0" rtlCol="0" vert="horz">
            <a:spAutoFit/>
          </a:bodyPr>
          <a:lstStyle/>
          <a:p>
            <a:pPr marL="287655" indent="-228600">
              <a:lnSpc>
                <a:spcPct val="100000"/>
              </a:lnSpc>
              <a:buAutoNum type="arabicPeriod" startAt="3"/>
              <a:tabLst>
                <a:tab pos="288290" algn="l"/>
              </a:tabLst>
            </a:pPr>
            <a:r>
              <a:rPr dirty="0" sz="1200" spc="-5">
                <a:latin typeface="Times New Roman"/>
                <a:cs typeface="Times New Roman"/>
              </a:rPr>
              <a:t>Ambiguous </a:t>
            </a:r>
            <a:r>
              <a:rPr dirty="0" sz="1200">
                <a:latin typeface="Times New Roman"/>
                <a:cs typeface="Times New Roman"/>
              </a:rPr>
              <a:t>requirements lead to ill-spent time and</a:t>
            </a:r>
            <a:r>
              <a:rPr dirty="0" sz="1200" spc="-114">
                <a:latin typeface="Times New Roman"/>
                <a:cs typeface="Times New Roman"/>
              </a:rPr>
              <a:t> </a:t>
            </a:r>
            <a:r>
              <a:rPr dirty="0" sz="1200">
                <a:latin typeface="Times New Roman"/>
                <a:cs typeface="Times New Roman"/>
              </a:rPr>
              <a:t>rework.</a:t>
            </a:r>
            <a:endParaRPr sz="1200">
              <a:latin typeface="Times New Roman"/>
              <a:cs typeface="Times New Roman"/>
            </a:endParaRPr>
          </a:p>
          <a:p>
            <a:pPr algn="just" marL="287655" marR="5080">
              <a:lnSpc>
                <a:spcPct val="191700"/>
              </a:lnSpc>
              <a:spcBef>
                <a:spcPts val="820"/>
              </a:spcBef>
            </a:pPr>
            <a:r>
              <a:rPr dirty="0" sz="1200" spc="-5">
                <a:latin typeface="Times New Roman"/>
                <a:cs typeface="Times New Roman"/>
              </a:rPr>
              <a:t>Ambiguity </a:t>
            </a:r>
            <a:r>
              <a:rPr dirty="0" sz="1200">
                <a:latin typeface="Times New Roman"/>
                <a:cs typeface="Times New Roman"/>
              </a:rPr>
              <a:t>means that two different readers of the </a:t>
            </a:r>
            <a:r>
              <a:rPr dirty="0" sz="1200" spc="-5">
                <a:latin typeface="Times New Roman"/>
                <a:cs typeface="Times New Roman"/>
              </a:rPr>
              <a:t>same </a:t>
            </a:r>
            <a:r>
              <a:rPr dirty="0" sz="1200">
                <a:latin typeface="Times New Roman"/>
                <a:cs typeface="Times New Roman"/>
              </a:rPr>
              <a:t>document interpret the  requirement differently. </a:t>
            </a:r>
            <a:r>
              <a:rPr dirty="0" sz="1200" spc="-5">
                <a:latin typeface="Times New Roman"/>
                <a:cs typeface="Times New Roman"/>
              </a:rPr>
              <a:t>Ambiguity </a:t>
            </a:r>
            <a:r>
              <a:rPr dirty="0" sz="1200">
                <a:latin typeface="Times New Roman"/>
                <a:cs typeface="Times New Roman"/>
              </a:rPr>
              <a:t>arises from the use of natural language. Because  of the imprecise nature of the language, different readers interpret the </a:t>
            </a:r>
            <a:r>
              <a:rPr dirty="0" sz="1200" spc="-5">
                <a:latin typeface="Times New Roman"/>
                <a:cs typeface="Times New Roman"/>
              </a:rPr>
              <a:t>statements  </a:t>
            </a:r>
            <a:r>
              <a:rPr dirty="0" sz="1200">
                <a:latin typeface="Times New Roman"/>
                <a:cs typeface="Times New Roman"/>
              </a:rPr>
              <a:t>differently. </a:t>
            </a:r>
            <a:r>
              <a:rPr dirty="0" sz="1200" spc="-5">
                <a:latin typeface="Times New Roman"/>
                <a:cs typeface="Times New Roman"/>
              </a:rPr>
              <a:t>As </a:t>
            </a:r>
            <a:r>
              <a:rPr dirty="0" sz="1200">
                <a:latin typeface="Times New Roman"/>
                <a:cs typeface="Times New Roman"/>
              </a:rPr>
              <a:t>an example, consider the following </a:t>
            </a:r>
            <a:r>
              <a:rPr dirty="0" sz="1200" spc="-5">
                <a:latin typeface="Times New Roman"/>
                <a:cs typeface="Times New Roman"/>
              </a:rPr>
              <a:t>Urdu Phrase: </a:t>
            </a:r>
            <a:r>
              <a:rPr dirty="0" sz="1200" spc="-5" i="1">
                <a:latin typeface="Times New Roman"/>
                <a:cs typeface="Times New Roman"/>
              </a:rPr>
              <a:t>“Rooko mut </a:t>
            </a:r>
            <a:r>
              <a:rPr dirty="0" sz="1200" i="1">
                <a:latin typeface="Times New Roman"/>
                <a:cs typeface="Times New Roman"/>
              </a:rPr>
              <a:t>jane  </a:t>
            </a:r>
            <a:r>
              <a:rPr dirty="0" sz="1200" i="1">
                <a:latin typeface="Times New Roman"/>
                <a:cs typeface="Times New Roman"/>
              </a:rPr>
              <a:t>doo”</a:t>
            </a:r>
            <a:r>
              <a:rPr dirty="0" sz="1200">
                <a:latin typeface="Times New Roman"/>
                <a:cs typeface="Times New Roman"/>
              </a:rPr>
              <a:t>. </a:t>
            </a:r>
            <a:r>
              <a:rPr dirty="0" sz="1200" spc="-5">
                <a:latin typeface="Times New Roman"/>
                <a:cs typeface="Times New Roman"/>
              </a:rPr>
              <a:t>Now, </a:t>
            </a:r>
            <a:r>
              <a:rPr dirty="0" sz="1200">
                <a:latin typeface="Times New Roman"/>
                <a:cs typeface="Times New Roman"/>
              </a:rPr>
              <a:t>depending upon </a:t>
            </a:r>
            <a:r>
              <a:rPr dirty="0" sz="1200" spc="-5">
                <a:latin typeface="Times New Roman"/>
                <a:cs typeface="Times New Roman"/>
              </a:rPr>
              <a:t>where </a:t>
            </a:r>
            <a:r>
              <a:rPr dirty="0" sz="1200">
                <a:latin typeface="Times New Roman"/>
                <a:cs typeface="Times New Roman"/>
              </a:rPr>
              <a:t>a reader places the comma in this </a:t>
            </a:r>
            <a:r>
              <a:rPr dirty="0" sz="1200" spc="-5">
                <a:latin typeface="Times New Roman"/>
                <a:cs typeface="Times New Roman"/>
              </a:rPr>
              <a:t>statement, </a:t>
            </a:r>
            <a:r>
              <a:rPr dirty="0" sz="1200">
                <a:latin typeface="Times New Roman"/>
                <a:cs typeface="Times New Roman"/>
              </a:rPr>
              <a:t>two  different readers may interpret it in totally different manner. If a comma is palced  after </a:t>
            </a:r>
            <a:r>
              <a:rPr dirty="0" sz="1200" spc="-5" i="1">
                <a:latin typeface="Times New Roman"/>
                <a:cs typeface="Times New Roman"/>
              </a:rPr>
              <a:t>“Rooko”</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sentence will </a:t>
            </a:r>
            <a:r>
              <a:rPr dirty="0" sz="1200">
                <a:latin typeface="Times New Roman"/>
                <a:cs typeface="Times New Roman"/>
              </a:rPr>
              <a:t>become </a:t>
            </a:r>
            <a:r>
              <a:rPr dirty="0" sz="1200" spc="-5" i="1">
                <a:latin typeface="Times New Roman"/>
                <a:cs typeface="Times New Roman"/>
              </a:rPr>
              <a:t>“Rooko, mut </a:t>
            </a:r>
            <a:r>
              <a:rPr dirty="0" sz="1200" i="1">
                <a:latin typeface="Times New Roman"/>
                <a:cs typeface="Times New Roman"/>
              </a:rPr>
              <a:t>jane </a:t>
            </a:r>
            <a:r>
              <a:rPr dirty="0" sz="1200" spc="-5" i="1">
                <a:latin typeface="Times New Roman"/>
                <a:cs typeface="Times New Roman"/>
              </a:rPr>
              <a:t>doo”</a:t>
            </a:r>
            <a:r>
              <a:rPr dirty="0" sz="1200" spc="-5">
                <a:latin typeface="Times New Roman"/>
                <a:cs typeface="Times New Roman"/>
              </a:rPr>
              <a:t>, </a:t>
            </a:r>
            <a:r>
              <a:rPr dirty="0" sz="1200">
                <a:latin typeface="Times New Roman"/>
                <a:cs typeface="Times New Roman"/>
              </a:rPr>
              <a:t>meaning </a:t>
            </a:r>
            <a:r>
              <a:rPr dirty="0" sz="1200" spc="-5" i="1">
                <a:latin typeface="Times New Roman"/>
                <a:cs typeface="Times New Roman"/>
              </a:rPr>
              <a:t>“don’t </a:t>
            </a:r>
            <a:r>
              <a:rPr dirty="0" sz="1200" i="1">
                <a:latin typeface="Times New Roman"/>
                <a:cs typeface="Times New Roman"/>
              </a:rPr>
              <a:t>let  </a:t>
            </a:r>
            <a:r>
              <a:rPr dirty="0" sz="1200" i="1">
                <a:latin typeface="Times New Roman"/>
                <a:cs typeface="Times New Roman"/>
              </a:rPr>
              <a:t>him go”</a:t>
            </a:r>
            <a:r>
              <a:rPr dirty="0" sz="1200">
                <a:latin typeface="Times New Roman"/>
                <a:cs typeface="Times New Roman"/>
              </a:rPr>
              <a:t>. </a:t>
            </a:r>
            <a:r>
              <a:rPr dirty="0" sz="1200" spc="-5">
                <a:latin typeface="Times New Roman"/>
                <a:cs typeface="Times New Roman"/>
              </a:rPr>
              <a:t>On </a:t>
            </a:r>
            <a:r>
              <a:rPr dirty="0" sz="1200">
                <a:latin typeface="Times New Roman"/>
                <a:cs typeface="Times New Roman"/>
              </a:rPr>
              <a:t>the other hand if the comma id placed after </a:t>
            </a:r>
            <a:r>
              <a:rPr dirty="0" sz="1200" spc="-5" i="1">
                <a:latin typeface="Times New Roman"/>
                <a:cs typeface="Times New Roman"/>
              </a:rPr>
              <a:t>“mut”</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sentence will  </a:t>
            </a:r>
            <a:r>
              <a:rPr dirty="0" sz="1200">
                <a:latin typeface="Times New Roman"/>
                <a:cs typeface="Times New Roman"/>
              </a:rPr>
              <a:t>become </a:t>
            </a:r>
            <a:r>
              <a:rPr dirty="0" sz="1200" spc="-5" i="1">
                <a:latin typeface="Times New Roman"/>
                <a:cs typeface="Times New Roman"/>
              </a:rPr>
              <a:t>“Rooko mut, </a:t>
            </a:r>
            <a:r>
              <a:rPr dirty="0" sz="1200" i="1">
                <a:latin typeface="Times New Roman"/>
                <a:cs typeface="Times New Roman"/>
              </a:rPr>
              <a:t>jane doo”</a:t>
            </a:r>
            <a:r>
              <a:rPr dirty="0" sz="1200">
                <a:latin typeface="Times New Roman"/>
                <a:cs typeface="Times New Roman"/>
              </a:rPr>
              <a:t>, meaning </a:t>
            </a:r>
            <a:r>
              <a:rPr dirty="0" sz="1200" spc="-5" i="1">
                <a:latin typeface="Times New Roman"/>
                <a:cs typeface="Times New Roman"/>
              </a:rPr>
              <a:t>“let </a:t>
            </a:r>
            <a:r>
              <a:rPr dirty="0" sz="1200" i="1">
                <a:latin typeface="Times New Roman"/>
                <a:cs typeface="Times New Roman"/>
              </a:rPr>
              <a:t>him go”</a:t>
            </a:r>
            <a:r>
              <a:rPr dirty="0" sz="1200">
                <a:latin typeface="Times New Roman"/>
                <a:cs typeface="Times New Roman"/>
              </a:rPr>
              <a:t>. </a:t>
            </a:r>
            <a:r>
              <a:rPr dirty="0" sz="1200" spc="-5">
                <a:latin typeface="Times New Roman"/>
                <a:cs typeface="Times New Roman"/>
              </a:rPr>
              <a:t>Ambiguous </a:t>
            </a:r>
            <a:r>
              <a:rPr dirty="0" sz="1200">
                <a:latin typeface="Times New Roman"/>
                <a:cs typeface="Times New Roman"/>
              </a:rPr>
              <a:t>requirements  therefore result in misunderstandings and mismatched expectations, resulting in a  </a:t>
            </a:r>
            <a:r>
              <a:rPr dirty="0" sz="1200" spc="-5">
                <a:latin typeface="Times New Roman"/>
                <a:cs typeface="Times New Roman"/>
              </a:rPr>
              <a:t>wasted </a:t>
            </a:r>
            <a:r>
              <a:rPr dirty="0" sz="1200">
                <a:latin typeface="Times New Roman"/>
                <a:cs typeface="Times New Roman"/>
              </a:rPr>
              <a:t>time and effort and an undesirable</a:t>
            </a:r>
            <a:r>
              <a:rPr dirty="0" sz="1200" spc="-114">
                <a:latin typeface="Times New Roman"/>
                <a:cs typeface="Times New Roman"/>
              </a:rPr>
              <a:t> </a:t>
            </a:r>
            <a:r>
              <a:rPr dirty="0" sz="1200">
                <a:latin typeface="Times New Roman"/>
                <a:cs typeface="Times New Roman"/>
              </a:rPr>
              <a:t>product.</a:t>
            </a:r>
            <a:endParaRPr sz="1200">
              <a:latin typeface="Times New Roman"/>
              <a:cs typeface="Times New Roman"/>
            </a:endParaRPr>
          </a:p>
          <a:p>
            <a:pPr>
              <a:lnSpc>
                <a:spcPct val="100000"/>
              </a:lnSpc>
            </a:pPr>
            <a:endParaRPr sz="1200">
              <a:latin typeface="Times New Roman"/>
              <a:cs typeface="Times New Roman"/>
            </a:endParaRPr>
          </a:p>
          <a:p>
            <a:pPr algn="just" marL="268605">
              <a:lnSpc>
                <a:spcPct val="100000"/>
              </a:lnSpc>
              <a:spcBef>
                <a:spcPts val="865"/>
              </a:spcBef>
            </a:pPr>
            <a:r>
              <a:rPr dirty="0" sz="1200">
                <a:latin typeface="Times New Roman"/>
                <a:cs typeface="Times New Roman"/>
              </a:rPr>
              <a:t>Let us consider the following requirement</a:t>
            </a:r>
            <a:r>
              <a:rPr dirty="0" sz="1200" spc="-120">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a:lnSpc>
                <a:spcPct val="100000"/>
              </a:lnSpc>
            </a:pPr>
            <a:endParaRPr sz="1750">
              <a:latin typeface="Times New Roman"/>
              <a:cs typeface="Times New Roman"/>
            </a:endParaRPr>
          </a:p>
          <a:p>
            <a:pPr algn="just" marL="268605" marR="23495">
              <a:lnSpc>
                <a:spcPts val="1380"/>
              </a:lnSpc>
            </a:pPr>
            <a:r>
              <a:rPr dirty="0" sz="1200" spc="-5" i="1">
                <a:latin typeface="Times New Roman"/>
                <a:cs typeface="Times New Roman"/>
              </a:rPr>
              <a:t>The </a:t>
            </a:r>
            <a:r>
              <a:rPr dirty="0" sz="1200" i="1">
                <a:latin typeface="Times New Roman"/>
                <a:cs typeface="Times New Roman"/>
              </a:rPr>
              <a:t>operator identity consists of the operator name and password; the password  </a:t>
            </a:r>
            <a:r>
              <a:rPr dirty="0" sz="1200" i="1">
                <a:latin typeface="Times New Roman"/>
                <a:cs typeface="Times New Roman"/>
              </a:rPr>
              <a:t>consists of </a:t>
            </a:r>
            <a:r>
              <a:rPr dirty="0" sz="1200" spc="-5" i="1">
                <a:latin typeface="Times New Roman"/>
                <a:cs typeface="Times New Roman"/>
              </a:rPr>
              <a:t>six </a:t>
            </a:r>
            <a:r>
              <a:rPr dirty="0" sz="1200" i="1">
                <a:latin typeface="Times New Roman"/>
                <a:cs typeface="Times New Roman"/>
              </a:rPr>
              <a:t>digits. It </a:t>
            </a:r>
            <a:r>
              <a:rPr dirty="0" sz="1200" spc="-5" i="1">
                <a:latin typeface="Times New Roman"/>
                <a:cs typeface="Times New Roman"/>
              </a:rPr>
              <a:t>should </a:t>
            </a:r>
            <a:r>
              <a:rPr dirty="0" sz="1200" i="1">
                <a:latin typeface="Times New Roman"/>
                <a:cs typeface="Times New Roman"/>
              </a:rPr>
              <a:t>be displayed on the </a:t>
            </a:r>
            <a:r>
              <a:rPr dirty="0" sz="1200" spc="-5" i="1">
                <a:latin typeface="Times New Roman"/>
                <a:cs typeface="Times New Roman"/>
              </a:rPr>
              <a:t>security </a:t>
            </a:r>
            <a:r>
              <a:rPr dirty="0" sz="1200" i="1">
                <a:latin typeface="Times New Roman"/>
                <a:cs typeface="Times New Roman"/>
              </a:rPr>
              <a:t>VDU and deposited in the  login file when an operator logs into the</a:t>
            </a:r>
            <a:r>
              <a:rPr dirty="0" sz="1200" spc="-125" i="1">
                <a:latin typeface="Times New Roman"/>
                <a:cs typeface="Times New Roman"/>
              </a:rPr>
              <a:t> </a:t>
            </a:r>
            <a:r>
              <a:rPr dirty="0" sz="1200" spc="-5" i="1">
                <a:latin typeface="Times New Roman"/>
                <a:cs typeface="Times New Roman"/>
              </a:rPr>
              <a:t>system.</a:t>
            </a:r>
            <a:endParaRPr sz="1200">
              <a:latin typeface="Times New Roman"/>
              <a:cs typeface="Times New Roman"/>
            </a:endParaRPr>
          </a:p>
          <a:p>
            <a:pPr>
              <a:lnSpc>
                <a:spcPct val="100000"/>
              </a:lnSpc>
              <a:spcBef>
                <a:spcPts val="10"/>
              </a:spcBef>
            </a:pPr>
            <a:endParaRPr sz="1750">
              <a:latin typeface="Times New Roman"/>
              <a:cs typeface="Times New Roman"/>
            </a:endParaRPr>
          </a:p>
          <a:p>
            <a:pPr algn="just" marL="249554" marR="45720">
              <a:lnSpc>
                <a:spcPct val="115300"/>
              </a:lnSpc>
            </a:pPr>
            <a:r>
              <a:rPr dirty="0" sz="1200">
                <a:latin typeface="Times New Roman"/>
                <a:cs typeface="Times New Roman"/>
              </a:rPr>
              <a:t>This is an example of ambiguous requirement as it is not clear </a:t>
            </a:r>
            <a:r>
              <a:rPr dirty="0" sz="1200" spc="-5">
                <a:latin typeface="Times New Roman"/>
                <a:cs typeface="Times New Roman"/>
              </a:rPr>
              <a:t>what </a:t>
            </a:r>
            <a:r>
              <a:rPr dirty="0" sz="1200">
                <a:latin typeface="Times New Roman"/>
                <a:cs typeface="Times New Roman"/>
              </a:rPr>
              <a:t>is meant by </a:t>
            </a:r>
            <a:r>
              <a:rPr dirty="0" sz="1200" spc="-5" i="1">
                <a:latin typeface="Times New Roman"/>
                <a:cs typeface="Times New Roman"/>
              </a:rPr>
              <a:t>“it”  </a:t>
            </a:r>
            <a:r>
              <a:rPr dirty="0" sz="1200">
                <a:latin typeface="Times New Roman"/>
                <a:cs typeface="Times New Roman"/>
              </a:rPr>
              <a:t>in the </a:t>
            </a:r>
            <a:r>
              <a:rPr dirty="0" sz="1200" spc="-5">
                <a:latin typeface="Times New Roman"/>
                <a:cs typeface="Times New Roman"/>
              </a:rPr>
              <a:t>second sentence </a:t>
            </a:r>
            <a:r>
              <a:rPr dirty="0" sz="1200" spc="5">
                <a:latin typeface="Times New Roman"/>
                <a:cs typeface="Times New Roman"/>
              </a:rPr>
              <a:t>and </a:t>
            </a:r>
            <a:r>
              <a:rPr dirty="0" sz="1200" spc="-5">
                <a:latin typeface="Times New Roman"/>
                <a:cs typeface="Times New Roman"/>
              </a:rPr>
              <a:t>what should </a:t>
            </a:r>
            <a:r>
              <a:rPr dirty="0" sz="1200">
                <a:latin typeface="Times New Roman"/>
                <a:cs typeface="Times New Roman"/>
              </a:rPr>
              <a:t>be displayed on </a:t>
            </a:r>
            <a:r>
              <a:rPr dirty="0" sz="1200" spc="5">
                <a:latin typeface="Times New Roman"/>
                <a:cs typeface="Times New Roman"/>
              </a:rPr>
              <a:t>the </a:t>
            </a:r>
            <a:r>
              <a:rPr dirty="0" sz="1200" spc="-5">
                <a:latin typeface="Times New Roman"/>
                <a:cs typeface="Times New Roman"/>
              </a:rPr>
              <a:t>VDU. </a:t>
            </a:r>
            <a:r>
              <a:rPr dirty="0" sz="1200" spc="5">
                <a:latin typeface="Times New Roman"/>
                <a:cs typeface="Times New Roman"/>
              </a:rPr>
              <a:t>Does </a:t>
            </a:r>
            <a:r>
              <a:rPr dirty="0" sz="1200">
                <a:latin typeface="Times New Roman"/>
                <a:cs typeface="Times New Roman"/>
              </a:rPr>
              <a:t>it refer to the  operator identity as a </a:t>
            </a:r>
            <a:r>
              <a:rPr dirty="0" sz="1200" spc="-5">
                <a:latin typeface="Times New Roman"/>
                <a:cs typeface="Times New Roman"/>
              </a:rPr>
              <a:t>whole, </a:t>
            </a:r>
            <a:r>
              <a:rPr dirty="0" sz="1200">
                <a:latin typeface="Times New Roman"/>
                <a:cs typeface="Times New Roman"/>
              </a:rPr>
              <a:t>his name, or his</a:t>
            </a:r>
            <a:r>
              <a:rPr dirty="0" sz="1200" spc="-100">
                <a:latin typeface="Times New Roman"/>
                <a:cs typeface="Times New Roman"/>
              </a:rPr>
              <a:t> </a:t>
            </a:r>
            <a:r>
              <a:rPr dirty="0" sz="1200">
                <a:latin typeface="Times New Roman"/>
                <a:cs typeface="Times New Roman"/>
              </a:rPr>
              <a:t>password?</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0"/>
              </a:spcBef>
            </a:pPr>
            <a:endParaRPr sz="900">
              <a:latin typeface="Times New Roman"/>
              <a:cs typeface="Times New Roman"/>
            </a:endParaRPr>
          </a:p>
          <a:p>
            <a:pPr marL="241300" indent="-228600">
              <a:lnSpc>
                <a:spcPct val="100000"/>
              </a:lnSpc>
              <a:spcBef>
                <a:spcPts val="5"/>
              </a:spcBef>
              <a:buAutoNum type="arabicPeriod" startAt="4"/>
              <a:tabLst>
                <a:tab pos="241300" algn="l"/>
              </a:tabLst>
            </a:pPr>
            <a:r>
              <a:rPr dirty="0" sz="1200" spc="-5">
                <a:latin typeface="Times New Roman"/>
                <a:cs typeface="Times New Roman"/>
              </a:rPr>
              <a:t>Gold-plating </a:t>
            </a:r>
            <a:r>
              <a:rPr dirty="0" sz="1200">
                <a:latin typeface="Times New Roman"/>
                <a:cs typeface="Times New Roman"/>
              </a:rPr>
              <a:t>by developers and users adds unnecessary</a:t>
            </a:r>
            <a:r>
              <a:rPr dirty="0" sz="1200" spc="-100">
                <a:latin typeface="Times New Roman"/>
                <a:cs typeface="Times New Roman"/>
              </a:rPr>
              <a:t> </a:t>
            </a:r>
            <a:r>
              <a:rPr dirty="0" sz="1200">
                <a:latin typeface="Times New Roman"/>
                <a:cs typeface="Times New Roman"/>
              </a:rPr>
              <a:t>features.</a:t>
            </a:r>
            <a:endParaRPr sz="1200">
              <a:latin typeface="Times New Roman"/>
              <a:cs typeface="Times New Roman"/>
            </a:endParaRPr>
          </a:p>
          <a:p>
            <a:pPr>
              <a:lnSpc>
                <a:spcPct val="100000"/>
              </a:lnSpc>
              <a:spcBef>
                <a:spcPts val="30"/>
              </a:spcBef>
            </a:pPr>
            <a:endParaRPr sz="1050">
              <a:latin typeface="Times New Roman"/>
              <a:cs typeface="Times New Roman"/>
            </a:endParaRPr>
          </a:p>
          <a:p>
            <a:pPr algn="just" marL="241300" marR="50800">
              <a:lnSpc>
                <a:spcPct val="111400"/>
              </a:lnSpc>
              <a:spcBef>
                <a:spcPts val="5"/>
              </a:spcBef>
            </a:pPr>
            <a:r>
              <a:rPr dirty="0" sz="1200" spc="-5">
                <a:latin typeface="Times New Roman"/>
                <a:cs typeface="Times New Roman"/>
              </a:rPr>
              <a:t>Gold-plating </a:t>
            </a:r>
            <a:r>
              <a:rPr dirty="0" sz="1200">
                <a:latin typeface="Times New Roman"/>
                <a:cs typeface="Times New Roman"/>
              </a:rPr>
              <a:t>refers to features are not present in the original requirement document  and in fact are not important for the end-user but the developer adds them anyway  thinking that they </a:t>
            </a:r>
            <a:r>
              <a:rPr dirty="0" sz="1200" spc="-5">
                <a:latin typeface="Times New Roman"/>
                <a:cs typeface="Times New Roman"/>
              </a:rPr>
              <a:t>would </a:t>
            </a:r>
            <a:r>
              <a:rPr dirty="0" sz="1200">
                <a:latin typeface="Times New Roman"/>
                <a:cs typeface="Times New Roman"/>
              </a:rPr>
              <a:t>add value to the product. </a:t>
            </a:r>
            <a:r>
              <a:rPr dirty="0" sz="1200" spc="5">
                <a:latin typeface="Times New Roman"/>
                <a:cs typeface="Times New Roman"/>
              </a:rPr>
              <a:t>Since </a:t>
            </a:r>
            <a:r>
              <a:rPr dirty="0" sz="1200">
                <a:latin typeface="Times New Roman"/>
                <a:cs typeface="Times New Roman"/>
              </a:rPr>
              <a:t>these features are outside the  initial </a:t>
            </a:r>
            <a:r>
              <a:rPr dirty="0" sz="1200" spc="-5">
                <a:latin typeface="Times New Roman"/>
                <a:cs typeface="Times New Roman"/>
              </a:rPr>
              <a:t>scope </a:t>
            </a:r>
            <a:r>
              <a:rPr dirty="0" sz="1200">
                <a:latin typeface="Times New Roman"/>
                <a:cs typeface="Times New Roman"/>
              </a:rPr>
              <a:t>of the product, adding them </a:t>
            </a:r>
            <a:r>
              <a:rPr dirty="0" sz="1200" spc="-5">
                <a:latin typeface="Times New Roman"/>
                <a:cs typeface="Times New Roman"/>
              </a:rPr>
              <a:t>will </a:t>
            </a:r>
            <a:r>
              <a:rPr dirty="0" sz="1200">
                <a:latin typeface="Times New Roman"/>
                <a:cs typeface="Times New Roman"/>
              </a:rPr>
              <a:t>result in </a:t>
            </a:r>
            <a:r>
              <a:rPr dirty="0" sz="1200" spc="-5">
                <a:latin typeface="Times New Roman"/>
                <a:cs typeface="Times New Roman"/>
              </a:rPr>
              <a:t>schedule </a:t>
            </a:r>
            <a:r>
              <a:rPr dirty="0" sz="1200">
                <a:latin typeface="Times New Roman"/>
                <a:cs typeface="Times New Roman"/>
              </a:rPr>
              <a:t>and budget</a:t>
            </a:r>
            <a:r>
              <a:rPr dirty="0" sz="1200" spc="-100">
                <a:latin typeface="Times New Roman"/>
                <a:cs typeface="Times New Roman"/>
              </a:rPr>
              <a:t> </a:t>
            </a:r>
            <a:r>
              <a:rPr dirty="0" sz="1200">
                <a:latin typeface="Times New Roman"/>
                <a:cs typeface="Times New Roman"/>
              </a:rPr>
              <a:t>overruns.</a:t>
            </a:r>
            <a:endParaRPr sz="1200">
              <a:latin typeface="Times New Roman"/>
              <a:cs typeface="Times New Roman"/>
            </a:endParaRPr>
          </a:p>
        </p:txBody>
      </p:sp>
      <p:sp>
        <p:nvSpPr>
          <p:cNvPr id="6" name="object 6"/>
          <p:cNvSpPr txBox="1"/>
          <p:nvPr/>
        </p:nvSpPr>
        <p:spPr>
          <a:xfrm>
            <a:off x="1130300" y="9252508"/>
            <a:ext cx="5309235" cy="353060"/>
          </a:xfrm>
          <a:prstGeom prst="rect">
            <a:avLst/>
          </a:prstGeom>
        </p:spPr>
        <p:txBody>
          <a:bodyPr wrap="square" lIns="0" tIns="0" rIns="0" bIns="0" rtlCol="0" vert="horz">
            <a:spAutoFit/>
          </a:bodyPr>
          <a:lstStyle/>
          <a:p>
            <a:pPr marL="12700">
              <a:lnSpc>
                <a:spcPts val="1275"/>
              </a:lnSpc>
              <a:tabLst>
                <a:tab pos="5143500" algn="l"/>
              </a:tabLst>
            </a:pPr>
            <a:r>
              <a:rPr dirty="0" sz="1200" u="heavy">
                <a:latin typeface="Times New Roman"/>
                <a:cs typeface="Times New Roman"/>
              </a:rPr>
              <a:t> 	</a:t>
            </a:r>
            <a:r>
              <a:rPr dirty="0" sz="1200" spc="-204" u="heavy">
                <a:latin typeface="Times New Roman"/>
                <a:cs typeface="Times New Roman"/>
              </a:rPr>
              <a:t>2</a:t>
            </a:r>
            <a:r>
              <a:rPr dirty="0" sz="1200" spc="-400" u="heavy">
                <a:latin typeface="Times New Roman"/>
                <a:cs typeface="Times New Roman"/>
              </a:rPr>
              <a:t>_</a:t>
            </a:r>
            <a:r>
              <a:rPr dirty="0" sz="1200" u="heavy">
                <a:latin typeface="Times New Roman"/>
                <a:cs typeface="Times New Roman"/>
              </a:rPr>
              <a:t>1</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11250" y="5251780"/>
            <a:ext cx="5511165" cy="355600"/>
          </a:xfrm>
          <a:prstGeom prst="rect">
            <a:avLst/>
          </a:prstGeom>
        </p:spPr>
        <p:txBody>
          <a:bodyPr wrap="square" lIns="0" tIns="0" rIns="0" bIns="0" rtlCol="0" vert="horz">
            <a:spAutoFit/>
          </a:bodyPr>
          <a:lstStyle/>
          <a:p>
            <a:pPr marL="241300" marR="5080" indent="-228600">
              <a:lnSpc>
                <a:spcPts val="1370"/>
              </a:lnSpc>
            </a:pPr>
            <a:r>
              <a:rPr dirty="0" sz="1400">
                <a:latin typeface="Times New Roman"/>
                <a:cs typeface="Times New Roman"/>
              </a:rPr>
              <a:t>6. </a:t>
            </a:r>
            <a:r>
              <a:rPr dirty="0" sz="1200">
                <a:latin typeface="Times New Roman"/>
                <a:cs typeface="Times New Roman"/>
              </a:rPr>
              <a:t>Incompletely defined requirements make accurate project planning and tracking  impossible.</a:t>
            </a:r>
            <a:endParaRPr sz="1200">
              <a:latin typeface="Times New Roman"/>
              <a:cs typeface="Times New Roman"/>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22</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11250" y="934669"/>
            <a:ext cx="5514340" cy="3847465"/>
          </a:xfrm>
          <a:prstGeom prst="rect">
            <a:avLst/>
          </a:prstGeom>
        </p:spPr>
        <p:txBody>
          <a:bodyPr wrap="square" lIns="0" tIns="0" rIns="0" bIns="0" rtlCol="0" vert="horz">
            <a:spAutoFit/>
          </a:bodyPr>
          <a:lstStyle/>
          <a:p>
            <a:pPr marL="241300" marR="6985" indent="-228600">
              <a:lnSpc>
                <a:spcPts val="1380"/>
              </a:lnSpc>
              <a:buAutoNum type="arabicPeriod" startAt="5"/>
              <a:tabLst>
                <a:tab pos="241300" algn="l"/>
              </a:tabLst>
            </a:pPr>
            <a:r>
              <a:rPr dirty="0" sz="1200" spc="-5">
                <a:latin typeface="Times New Roman"/>
                <a:cs typeface="Times New Roman"/>
              </a:rPr>
              <a:t>Minimal specifications </a:t>
            </a:r>
            <a:r>
              <a:rPr dirty="0" sz="1200">
                <a:latin typeface="Times New Roman"/>
                <a:cs typeface="Times New Roman"/>
              </a:rPr>
              <a:t>lead to missing key requirements and hence result in an  unacceptable</a:t>
            </a:r>
            <a:r>
              <a:rPr dirty="0" sz="1200" spc="-100">
                <a:latin typeface="Times New Roman"/>
                <a:cs typeface="Times New Roman"/>
              </a:rPr>
              <a:t> </a:t>
            </a:r>
            <a:r>
              <a:rPr dirty="0" sz="1200">
                <a:latin typeface="Times New Roman"/>
                <a:cs typeface="Times New Roman"/>
              </a:rPr>
              <a:t>product.</a:t>
            </a:r>
            <a:endParaRPr sz="1200">
              <a:latin typeface="Times New Roman"/>
              <a:cs typeface="Times New Roman"/>
            </a:endParaRPr>
          </a:p>
          <a:p>
            <a:pPr>
              <a:lnSpc>
                <a:spcPct val="100000"/>
              </a:lnSpc>
              <a:buFont typeface="Times New Roman"/>
              <a:buAutoNum type="arabicPeriod" startAt="5"/>
            </a:pPr>
            <a:endParaRPr sz="1200">
              <a:latin typeface="Times New Roman"/>
              <a:cs typeface="Times New Roman"/>
            </a:endParaRPr>
          </a:p>
          <a:p>
            <a:pPr algn="just" marL="241300" marR="5080">
              <a:lnSpc>
                <a:spcPts val="1380"/>
              </a:lnSpc>
            </a:pPr>
            <a:r>
              <a:rPr dirty="0" sz="1200" spc="-5">
                <a:latin typeface="Times New Roman"/>
                <a:cs typeface="Times New Roman"/>
              </a:rPr>
              <a:t>As </a:t>
            </a:r>
            <a:r>
              <a:rPr dirty="0" sz="1200">
                <a:latin typeface="Times New Roman"/>
                <a:cs typeface="Times New Roman"/>
              </a:rPr>
              <a:t>an example, let us look at the following requirement. The requirement </a:t>
            </a:r>
            <a:r>
              <a:rPr dirty="0" sz="1200" spc="-5">
                <a:latin typeface="Times New Roman"/>
                <a:cs typeface="Times New Roman"/>
              </a:rPr>
              <a:t>was stated  </a:t>
            </a:r>
            <a:r>
              <a:rPr dirty="0" sz="1200">
                <a:latin typeface="Times New Roman"/>
                <a:cs typeface="Times New Roman"/>
              </a:rPr>
              <a:t>as: “</a:t>
            </a:r>
            <a:r>
              <a:rPr dirty="0" sz="1200" i="1">
                <a:latin typeface="Times New Roman"/>
                <a:cs typeface="Times New Roman"/>
              </a:rPr>
              <a:t>We need a flow control and </a:t>
            </a:r>
            <a:r>
              <a:rPr dirty="0" sz="1200" spc="-5" i="1">
                <a:latin typeface="Times New Roman"/>
                <a:cs typeface="Times New Roman"/>
              </a:rPr>
              <a:t>source </a:t>
            </a:r>
            <a:r>
              <a:rPr dirty="0" sz="1200" i="1">
                <a:latin typeface="Times New Roman"/>
                <a:cs typeface="Times New Roman"/>
              </a:rPr>
              <a:t>control engineering tool.” </a:t>
            </a:r>
            <a:r>
              <a:rPr dirty="0" sz="1200">
                <a:latin typeface="Times New Roman"/>
                <a:cs typeface="Times New Roman"/>
              </a:rPr>
              <a:t>Based upon this  requirement, </a:t>
            </a:r>
            <a:r>
              <a:rPr dirty="0" sz="1200" spc="-5">
                <a:latin typeface="Times New Roman"/>
                <a:cs typeface="Times New Roman"/>
              </a:rPr>
              <a:t>system was </a:t>
            </a:r>
            <a:r>
              <a:rPr dirty="0" sz="1200">
                <a:latin typeface="Times New Roman"/>
                <a:cs typeface="Times New Roman"/>
              </a:rPr>
              <a:t>built. </a:t>
            </a:r>
            <a:r>
              <a:rPr dirty="0" sz="1200" spc="-15">
                <a:latin typeface="Times New Roman"/>
                <a:cs typeface="Times New Roman"/>
              </a:rPr>
              <a:t>It </a:t>
            </a:r>
            <a:r>
              <a:rPr dirty="0" sz="1200" spc="-5">
                <a:latin typeface="Times New Roman"/>
                <a:cs typeface="Times New Roman"/>
              </a:rPr>
              <a:t>worked </a:t>
            </a:r>
            <a:r>
              <a:rPr dirty="0" sz="1200">
                <a:latin typeface="Times New Roman"/>
                <a:cs typeface="Times New Roman"/>
              </a:rPr>
              <a:t>perfectly and had all the functionality  needed for </a:t>
            </a:r>
            <a:r>
              <a:rPr dirty="0" sz="1200" spc="-5">
                <a:latin typeface="Times New Roman"/>
                <a:cs typeface="Times New Roman"/>
              </a:rPr>
              <a:t>source </a:t>
            </a:r>
            <a:r>
              <a:rPr dirty="0" sz="1200">
                <a:latin typeface="Times New Roman"/>
                <a:cs typeface="Times New Roman"/>
              </a:rPr>
              <a:t>control engineering tool and one could draw all kinds of maps and  drawings. The </a:t>
            </a:r>
            <a:r>
              <a:rPr dirty="0" sz="1200" spc="-5">
                <a:latin typeface="Times New Roman"/>
                <a:cs typeface="Times New Roman"/>
              </a:rPr>
              <a:t>system </a:t>
            </a:r>
            <a:r>
              <a:rPr dirty="0" sz="1200">
                <a:latin typeface="Times New Roman"/>
                <a:cs typeface="Times New Roman"/>
              </a:rPr>
              <a:t>however could not be used because there </a:t>
            </a:r>
            <a:r>
              <a:rPr dirty="0" sz="1200" spc="-5">
                <a:latin typeface="Times New Roman"/>
                <a:cs typeface="Times New Roman"/>
              </a:rPr>
              <a:t>was </a:t>
            </a:r>
            <a:r>
              <a:rPr dirty="0" sz="1200">
                <a:latin typeface="Times New Roman"/>
                <a:cs typeface="Times New Roman"/>
              </a:rPr>
              <a:t>there </a:t>
            </a:r>
            <a:r>
              <a:rPr dirty="0" sz="1200" spc="-5">
                <a:latin typeface="Times New Roman"/>
                <a:cs typeface="Times New Roman"/>
              </a:rPr>
              <a:t>was </a:t>
            </a:r>
            <a:r>
              <a:rPr dirty="0" sz="1200">
                <a:latin typeface="Times New Roman"/>
                <a:cs typeface="Times New Roman"/>
              </a:rPr>
              <a:t>no  print</a:t>
            </a:r>
            <a:r>
              <a:rPr dirty="0" sz="1200" spc="-100">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a:lnSpc>
                <a:spcPct val="100000"/>
              </a:lnSpc>
              <a:spcBef>
                <a:spcPts val="15"/>
              </a:spcBef>
            </a:pPr>
            <a:endParaRPr sz="1100">
              <a:latin typeface="Times New Roman"/>
              <a:cs typeface="Times New Roman"/>
            </a:endParaRPr>
          </a:p>
          <a:p>
            <a:pPr marL="241300">
              <a:lnSpc>
                <a:spcPct val="100000"/>
              </a:lnSpc>
              <a:spcBef>
                <a:spcPts val="5"/>
              </a:spcBef>
            </a:pPr>
            <a:r>
              <a:rPr dirty="0" sz="1200">
                <a:latin typeface="Times New Roman"/>
                <a:cs typeface="Times New Roman"/>
              </a:rPr>
              <a:t>Let us now look at the following </a:t>
            </a:r>
            <a:r>
              <a:rPr dirty="0" sz="1200" spc="-5">
                <a:latin typeface="Times New Roman"/>
                <a:cs typeface="Times New Roman"/>
              </a:rPr>
              <a:t>set </a:t>
            </a:r>
            <a:r>
              <a:rPr dirty="0" sz="1200">
                <a:latin typeface="Times New Roman"/>
                <a:cs typeface="Times New Roman"/>
              </a:rPr>
              <a:t>of requirement </a:t>
            </a:r>
            <a:r>
              <a:rPr dirty="0" sz="1200" spc="-5">
                <a:latin typeface="Times New Roman"/>
                <a:cs typeface="Times New Roman"/>
              </a:rPr>
              <a:t>statements </a:t>
            </a:r>
            <a:r>
              <a:rPr dirty="0" sz="1200">
                <a:latin typeface="Times New Roman"/>
                <a:cs typeface="Times New Roman"/>
              </a:rPr>
              <a:t>for another</a:t>
            </a:r>
            <a:r>
              <a:rPr dirty="0" sz="1200" spc="-11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25"/>
              </a:spcBef>
            </a:pPr>
            <a:endParaRPr sz="1300">
              <a:latin typeface="Times New Roman"/>
              <a:cs typeface="Times New Roman"/>
            </a:endParaRPr>
          </a:p>
          <a:p>
            <a:pPr lvl="1" marL="469900" marR="6350" indent="-228600">
              <a:lnSpc>
                <a:spcPts val="1370"/>
              </a:lnSpc>
              <a:buFont typeface="Symbol"/>
              <a:buChar char=""/>
              <a:tabLst>
                <a:tab pos="469265" algn="l"/>
                <a:tab pos="469900" algn="l"/>
              </a:tabLst>
            </a:pPr>
            <a:r>
              <a:rPr dirty="0" sz="1200" spc="-5" i="1">
                <a:latin typeface="Times New Roman"/>
                <a:cs typeface="Times New Roman"/>
              </a:rPr>
              <a:t>The system should maintain </a:t>
            </a:r>
            <a:r>
              <a:rPr dirty="0" sz="1200" i="1">
                <a:latin typeface="Times New Roman"/>
                <a:cs typeface="Times New Roman"/>
              </a:rPr>
              <a:t>the hourly level of </a:t>
            </a:r>
            <a:r>
              <a:rPr dirty="0" sz="1200" spc="-5" i="1">
                <a:latin typeface="Times New Roman"/>
                <a:cs typeface="Times New Roman"/>
              </a:rPr>
              <a:t>reservoir </a:t>
            </a:r>
            <a:r>
              <a:rPr dirty="0" sz="1200" i="1">
                <a:latin typeface="Times New Roman"/>
                <a:cs typeface="Times New Roman"/>
              </a:rPr>
              <a:t>from depth </a:t>
            </a:r>
            <a:r>
              <a:rPr dirty="0" sz="1200" spc="-5" i="1">
                <a:latin typeface="Times New Roman"/>
                <a:cs typeface="Times New Roman"/>
              </a:rPr>
              <a:t>sensor  </a:t>
            </a:r>
            <a:r>
              <a:rPr dirty="0" sz="1200" spc="-5" i="1">
                <a:latin typeface="Times New Roman"/>
                <a:cs typeface="Times New Roman"/>
              </a:rPr>
              <a:t>situated </a:t>
            </a:r>
            <a:r>
              <a:rPr dirty="0" sz="1200" i="1">
                <a:latin typeface="Times New Roman"/>
                <a:cs typeface="Times New Roman"/>
              </a:rPr>
              <a:t>in the </a:t>
            </a:r>
            <a:r>
              <a:rPr dirty="0" sz="1200" spc="-5" i="1">
                <a:latin typeface="Times New Roman"/>
                <a:cs typeface="Times New Roman"/>
              </a:rPr>
              <a:t>reservoir. The </a:t>
            </a:r>
            <a:r>
              <a:rPr dirty="0" sz="1200" i="1">
                <a:latin typeface="Times New Roman"/>
                <a:cs typeface="Times New Roman"/>
              </a:rPr>
              <a:t>values </a:t>
            </a:r>
            <a:r>
              <a:rPr dirty="0" sz="1200" spc="-5" i="1">
                <a:latin typeface="Times New Roman"/>
                <a:cs typeface="Times New Roman"/>
              </a:rPr>
              <a:t>should </a:t>
            </a:r>
            <a:r>
              <a:rPr dirty="0" sz="1200" i="1">
                <a:latin typeface="Times New Roman"/>
                <a:cs typeface="Times New Roman"/>
              </a:rPr>
              <a:t>be </a:t>
            </a:r>
            <a:r>
              <a:rPr dirty="0" sz="1200" spc="-5" i="1">
                <a:latin typeface="Times New Roman"/>
                <a:cs typeface="Times New Roman"/>
              </a:rPr>
              <a:t>stored </a:t>
            </a:r>
            <a:r>
              <a:rPr dirty="0" sz="1200" i="1">
                <a:latin typeface="Times New Roman"/>
                <a:cs typeface="Times New Roman"/>
              </a:rPr>
              <a:t>for the past </a:t>
            </a:r>
            <a:r>
              <a:rPr dirty="0" sz="1200" spc="-5" i="1">
                <a:latin typeface="Times New Roman"/>
                <a:cs typeface="Times New Roman"/>
              </a:rPr>
              <a:t>six</a:t>
            </a:r>
            <a:r>
              <a:rPr dirty="0" sz="1200" spc="-70" i="1">
                <a:latin typeface="Times New Roman"/>
                <a:cs typeface="Times New Roman"/>
              </a:rPr>
              <a:t> </a:t>
            </a:r>
            <a:r>
              <a:rPr dirty="0" sz="1200" spc="-5" i="1">
                <a:latin typeface="Times New Roman"/>
                <a:cs typeface="Times New Roman"/>
              </a:rPr>
              <a:t>months.</a:t>
            </a:r>
            <a:endParaRPr sz="1200">
              <a:latin typeface="Times New Roman"/>
              <a:cs typeface="Times New Roman"/>
            </a:endParaRPr>
          </a:p>
          <a:p>
            <a:pPr lvl="1" marL="469900" marR="5080" indent="-228600">
              <a:lnSpc>
                <a:spcPts val="1370"/>
              </a:lnSpc>
              <a:spcBef>
                <a:spcPts val="105"/>
              </a:spcBef>
              <a:buFont typeface="Symbol"/>
              <a:buChar char=""/>
              <a:tabLst>
                <a:tab pos="469265" algn="l"/>
                <a:tab pos="469900" algn="l"/>
              </a:tabLst>
            </a:pPr>
            <a:r>
              <a:rPr dirty="0" sz="1200" i="1">
                <a:latin typeface="Times New Roman"/>
                <a:cs typeface="Times New Roman"/>
              </a:rPr>
              <a:t>AVERAGE: Average command displays the average water level for a particular  </a:t>
            </a:r>
            <a:r>
              <a:rPr dirty="0" sz="1200" spc="-5" i="1">
                <a:latin typeface="Times New Roman"/>
                <a:cs typeface="Times New Roman"/>
              </a:rPr>
              <a:t>sensor </a:t>
            </a:r>
            <a:r>
              <a:rPr dirty="0" sz="1200" i="1">
                <a:latin typeface="Times New Roman"/>
                <a:cs typeface="Times New Roman"/>
              </a:rPr>
              <a:t>between two</a:t>
            </a:r>
            <a:r>
              <a:rPr dirty="0" sz="1200" spc="-95" i="1">
                <a:latin typeface="Times New Roman"/>
                <a:cs typeface="Times New Roman"/>
              </a:rPr>
              <a:t> </a:t>
            </a:r>
            <a:r>
              <a:rPr dirty="0" sz="1200" i="1">
                <a:latin typeface="Times New Roman"/>
                <a:cs typeface="Times New Roman"/>
              </a:rPr>
              <a:t>times.</a:t>
            </a:r>
            <a:endParaRPr sz="1200">
              <a:latin typeface="Times New Roman"/>
              <a:cs typeface="Times New Roman"/>
            </a:endParaRPr>
          </a:p>
          <a:p>
            <a:pPr marL="241300">
              <a:lnSpc>
                <a:spcPct val="100000"/>
              </a:lnSpc>
              <a:spcBef>
                <a:spcPts val="990"/>
              </a:spcBef>
            </a:pPr>
            <a:r>
              <a:rPr dirty="0" sz="1200">
                <a:latin typeface="Times New Roman"/>
                <a:cs typeface="Times New Roman"/>
              </a:rPr>
              <a:t>This</a:t>
            </a:r>
            <a:r>
              <a:rPr dirty="0" sz="1200" spc="220">
                <a:latin typeface="Times New Roman"/>
                <a:cs typeface="Times New Roman"/>
              </a:rPr>
              <a:t> </a:t>
            </a:r>
            <a:r>
              <a:rPr dirty="0" sz="1200">
                <a:latin typeface="Times New Roman"/>
                <a:cs typeface="Times New Roman"/>
              </a:rPr>
              <a:t>is</a:t>
            </a:r>
            <a:r>
              <a:rPr dirty="0" sz="1200" spc="225">
                <a:latin typeface="Times New Roman"/>
                <a:cs typeface="Times New Roman"/>
              </a:rPr>
              <a:t> </a:t>
            </a:r>
            <a:r>
              <a:rPr dirty="0" sz="1200">
                <a:latin typeface="Times New Roman"/>
                <a:cs typeface="Times New Roman"/>
              </a:rPr>
              <a:t>another</a:t>
            </a:r>
            <a:r>
              <a:rPr dirty="0" sz="1200" spc="220">
                <a:latin typeface="Times New Roman"/>
                <a:cs typeface="Times New Roman"/>
              </a:rPr>
              <a:t> </a:t>
            </a:r>
            <a:r>
              <a:rPr dirty="0" sz="1200">
                <a:latin typeface="Times New Roman"/>
                <a:cs typeface="Times New Roman"/>
              </a:rPr>
              <a:t>case</a:t>
            </a:r>
            <a:r>
              <a:rPr dirty="0" sz="1200" spc="215">
                <a:latin typeface="Times New Roman"/>
                <a:cs typeface="Times New Roman"/>
              </a:rPr>
              <a:t> </a:t>
            </a:r>
            <a:r>
              <a:rPr dirty="0" sz="1200">
                <a:latin typeface="Times New Roman"/>
                <a:cs typeface="Times New Roman"/>
              </a:rPr>
              <a:t>of</a:t>
            </a:r>
            <a:r>
              <a:rPr dirty="0" sz="1200" spc="235">
                <a:latin typeface="Times New Roman"/>
                <a:cs typeface="Times New Roman"/>
              </a:rPr>
              <a:t> </a:t>
            </a:r>
            <a:r>
              <a:rPr dirty="0" sz="1200">
                <a:latin typeface="Times New Roman"/>
                <a:cs typeface="Times New Roman"/>
              </a:rPr>
              <a:t>minimal</a:t>
            </a:r>
            <a:r>
              <a:rPr dirty="0" sz="1200" spc="225">
                <a:latin typeface="Times New Roman"/>
                <a:cs typeface="Times New Roman"/>
              </a:rPr>
              <a:t> </a:t>
            </a:r>
            <a:r>
              <a:rPr dirty="0" sz="1200">
                <a:latin typeface="Times New Roman"/>
                <a:cs typeface="Times New Roman"/>
              </a:rPr>
              <a:t>requirements</a:t>
            </a:r>
            <a:r>
              <a:rPr dirty="0" sz="1200" spc="204">
                <a:latin typeface="Times New Roman"/>
                <a:cs typeface="Times New Roman"/>
              </a:rPr>
              <a:t> </a:t>
            </a:r>
            <a:r>
              <a:rPr dirty="0" sz="1200">
                <a:latin typeface="Times New Roman"/>
                <a:cs typeface="Times New Roman"/>
              </a:rPr>
              <a:t>–</a:t>
            </a:r>
            <a:r>
              <a:rPr dirty="0" sz="1200" spc="235">
                <a:latin typeface="Times New Roman"/>
                <a:cs typeface="Times New Roman"/>
              </a:rPr>
              <a:t> </a:t>
            </a:r>
            <a:r>
              <a:rPr dirty="0" sz="1200">
                <a:latin typeface="Times New Roman"/>
                <a:cs typeface="Times New Roman"/>
              </a:rPr>
              <a:t>it</a:t>
            </a:r>
            <a:r>
              <a:rPr dirty="0" sz="1200" spc="225">
                <a:latin typeface="Times New Roman"/>
                <a:cs typeface="Times New Roman"/>
              </a:rPr>
              <a:t> </a:t>
            </a:r>
            <a:r>
              <a:rPr dirty="0" sz="1200">
                <a:latin typeface="Times New Roman"/>
                <a:cs typeface="Times New Roman"/>
              </a:rPr>
              <a:t>does</a:t>
            </a:r>
            <a:r>
              <a:rPr dirty="0" sz="1200" spc="215">
                <a:latin typeface="Times New Roman"/>
                <a:cs typeface="Times New Roman"/>
              </a:rPr>
              <a:t> </a:t>
            </a:r>
            <a:r>
              <a:rPr dirty="0" sz="1200">
                <a:latin typeface="Times New Roman"/>
                <a:cs typeface="Times New Roman"/>
              </a:rPr>
              <a:t>not</a:t>
            </a:r>
            <a:r>
              <a:rPr dirty="0" sz="1200" spc="235">
                <a:latin typeface="Times New Roman"/>
                <a:cs typeface="Times New Roman"/>
              </a:rPr>
              <a:t> </a:t>
            </a:r>
            <a:r>
              <a:rPr dirty="0" sz="1200" spc="-5">
                <a:latin typeface="Times New Roman"/>
                <a:cs typeface="Times New Roman"/>
              </a:rPr>
              <a:t>state</a:t>
            </a:r>
            <a:r>
              <a:rPr dirty="0" sz="1200" spc="220">
                <a:latin typeface="Times New Roman"/>
                <a:cs typeface="Times New Roman"/>
              </a:rPr>
              <a:t> </a:t>
            </a:r>
            <a:r>
              <a:rPr dirty="0" sz="1200">
                <a:latin typeface="Times New Roman"/>
                <a:cs typeface="Times New Roman"/>
              </a:rPr>
              <a:t>how</a:t>
            </a:r>
            <a:r>
              <a:rPr dirty="0" sz="1200" spc="229">
                <a:latin typeface="Times New Roman"/>
                <a:cs typeface="Times New Roman"/>
              </a:rPr>
              <a:t> </a:t>
            </a:r>
            <a:r>
              <a:rPr dirty="0" sz="1200">
                <a:latin typeface="Times New Roman"/>
                <a:cs typeface="Times New Roman"/>
              </a:rPr>
              <a:t>the</a:t>
            </a:r>
            <a:r>
              <a:rPr dirty="0" sz="1200" spc="229">
                <a:latin typeface="Times New Roman"/>
                <a:cs typeface="Times New Roman"/>
              </a:rPr>
              <a:t> </a:t>
            </a:r>
            <a:r>
              <a:rPr dirty="0" sz="1200">
                <a:latin typeface="Times New Roman"/>
                <a:cs typeface="Times New Roman"/>
              </a:rPr>
              <a:t>system</a:t>
            </a:r>
            <a:endParaRPr sz="1200">
              <a:latin typeface="Times New Roman"/>
              <a:cs typeface="Times New Roman"/>
            </a:endParaRPr>
          </a:p>
          <a:p>
            <a:pPr algn="just" marL="241300" marR="6985">
              <a:lnSpc>
                <a:spcPct val="191700"/>
              </a:lnSpc>
            </a:pPr>
            <a:r>
              <a:rPr dirty="0" sz="1200" spc="-5">
                <a:latin typeface="Times New Roman"/>
                <a:cs typeface="Times New Roman"/>
              </a:rPr>
              <a:t>should </a:t>
            </a:r>
            <a:r>
              <a:rPr dirty="0" sz="1200">
                <a:latin typeface="Times New Roman"/>
                <a:cs typeface="Times New Roman"/>
              </a:rPr>
              <a:t>respond if </a:t>
            </a:r>
            <a:r>
              <a:rPr dirty="0" sz="1200" spc="-5">
                <a:latin typeface="Times New Roman"/>
                <a:cs typeface="Times New Roman"/>
              </a:rPr>
              <a:t>we </a:t>
            </a:r>
            <a:r>
              <a:rPr dirty="0" sz="1200">
                <a:latin typeface="Times New Roman"/>
                <a:cs typeface="Times New Roman"/>
              </a:rPr>
              <a:t>try to calculate the average </a:t>
            </a:r>
            <a:r>
              <a:rPr dirty="0" sz="1200" spc="-5">
                <a:latin typeface="Times New Roman"/>
                <a:cs typeface="Times New Roman"/>
              </a:rPr>
              <a:t>water </a:t>
            </a:r>
            <a:r>
              <a:rPr dirty="0" sz="1200">
                <a:latin typeface="Times New Roman"/>
                <a:cs typeface="Times New Roman"/>
              </a:rPr>
              <a:t>level beyond the past </a:t>
            </a:r>
            <a:r>
              <a:rPr dirty="0" sz="1200" spc="-5">
                <a:latin typeface="Times New Roman"/>
                <a:cs typeface="Times New Roman"/>
              </a:rPr>
              <a:t>six  </a:t>
            </a:r>
            <a:r>
              <a:rPr dirty="0" sz="1200">
                <a:latin typeface="Times New Roman"/>
                <a:cs typeface="Times New Roman"/>
              </a:rPr>
              <a:t>months.</a:t>
            </a:r>
            <a:endParaRPr sz="1200">
              <a:latin typeface="Times New Roman"/>
              <a:cs typeface="Times New Roman"/>
            </a:endParaRPr>
          </a:p>
        </p:txBody>
      </p:sp>
      <p:sp>
        <p:nvSpPr>
          <p:cNvPr id="7" name="object 7"/>
          <p:cNvSpPr txBox="1"/>
          <p:nvPr/>
        </p:nvSpPr>
        <p:spPr>
          <a:xfrm>
            <a:off x="1111250" y="6234252"/>
            <a:ext cx="5530850" cy="2286000"/>
          </a:xfrm>
          <a:prstGeom prst="rect">
            <a:avLst/>
          </a:prstGeom>
        </p:spPr>
        <p:txBody>
          <a:bodyPr wrap="square" lIns="0" tIns="0" rIns="0" bIns="0" rtlCol="0" vert="horz">
            <a:spAutoFit/>
          </a:bodyPr>
          <a:lstStyle/>
          <a:p>
            <a:pPr algn="just" marL="12700">
              <a:lnSpc>
                <a:spcPct val="100000"/>
              </a:lnSpc>
            </a:pPr>
            <a:r>
              <a:rPr dirty="0" sz="1400" spc="-5" b="1">
                <a:latin typeface="Tahoma"/>
                <a:cs typeface="Tahoma"/>
              </a:rPr>
              <a:t>Levels of Software</a:t>
            </a:r>
            <a:r>
              <a:rPr dirty="0" sz="1400" spc="-50" b="1">
                <a:latin typeface="Tahoma"/>
                <a:cs typeface="Tahoma"/>
              </a:rPr>
              <a:t> </a:t>
            </a:r>
            <a:r>
              <a:rPr dirty="0" sz="1400" spc="-5" b="1">
                <a:latin typeface="Tahoma"/>
                <a:cs typeface="Tahoma"/>
              </a:rPr>
              <a:t>Requirements</a:t>
            </a:r>
            <a:endParaRPr sz="1400">
              <a:latin typeface="Tahoma"/>
              <a:cs typeface="Tahoma"/>
            </a:endParaRPr>
          </a:p>
          <a:p>
            <a:pPr>
              <a:lnSpc>
                <a:spcPct val="100000"/>
              </a:lnSpc>
              <a:spcBef>
                <a:spcPts val="50"/>
              </a:spcBef>
            </a:pPr>
            <a:endParaRPr sz="1150">
              <a:latin typeface="Times New Roman"/>
              <a:cs typeface="Times New Roman"/>
            </a:endParaRPr>
          </a:p>
          <a:p>
            <a:pPr algn="just" marL="12700" marR="24130">
              <a:lnSpc>
                <a:spcPts val="1380"/>
              </a:lnSpc>
            </a:pPr>
            <a:r>
              <a:rPr dirty="0" sz="1200" spc="-5">
                <a:latin typeface="Times New Roman"/>
                <a:cs typeface="Times New Roman"/>
              </a:rPr>
              <a:t>Software </a:t>
            </a:r>
            <a:r>
              <a:rPr dirty="0" sz="1200">
                <a:latin typeface="Times New Roman"/>
                <a:cs typeface="Times New Roman"/>
              </a:rPr>
              <a:t>requirements are defined at various levels of detail and granularity.  Requirements at different level of detail also mean to </a:t>
            </a:r>
            <a:r>
              <a:rPr dirty="0" sz="1200" spc="-5">
                <a:latin typeface="Times New Roman"/>
                <a:cs typeface="Times New Roman"/>
              </a:rPr>
              <a:t>serve </a:t>
            </a:r>
            <a:r>
              <a:rPr dirty="0" sz="1200">
                <a:latin typeface="Times New Roman"/>
                <a:cs typeface="Times New Roman"/>
              </a:rPr>
              <a:t>different purposes. We first  look at these different levels and then </a:t>
            </a:r>
            <a:r>
              <a:rPr dirty="0" sz="1200" spc="-5">
                <a:latin typeface="Times New Roman"/>
                <a:cs typeface="Times New Roman"/>
              </a:rPr>
              <a:t>will </a:t>
            </a:r>
            <a:r>
              <a:rPr dirty="0" sz="1200">
                <a:latin typeface="Times New Roman"/>
                <a:cs typeface="Times New Roman"/>
              </a:rPr>
              <a:t>try to elaborate the difference between these  </a:t>
            </a:r>
            <a:r>
              <a:rPr dirty="0" sz="1200" spc="-5">
                <a:latin typeface="Times New Roman"/>
                <a:cs typeface="Times New Roman"/>
              </a:rPr>
              <a:t>with </a:t>
            </a:r>
            <a:r>
              <a:rPr dirty="0" sz="1200">
                <a:latin typeface="Times New Roman"/>
                <a:cs typeface="Times New Roman"/>
              </a:rPr>
              <a:t>the help of different</a:t>
            </a:r>
            <a:r>
              <a:rPr dirty="0" sz="1200" spc="-95">
                <a:latin typeface="Times New Roman"/>
                <a:cs typeface="Times New Roman"/>
              </a:rPr>
              <a:t> </a:t>
            </a:r>
            <a:r>
              <a:rPr dirty="0" sz="1200">
                <a:latin typeface="Times New Roman"/>
                <a:cs typeface="Times New Roman"/>
              </a:rPr>
              <a:t>examples.</a:t>
            </a:r>
            <a:endParaRPr sz="1200">
              <a:latin typeface="Times New Roman"/>
              <a:cs typeface="Times New Roman"/>
            </a:endParaRPr>
          </a:p>
          <a:p>
            <a:pPr>
              <a:lnSpc>
                <a:spcPct val="100000"/>
              </a:lnSpc>
            </a:pPr>
            <a:endParaRPr sz="1200">
              <a:latin typeface="Times New Roman"/>
              <a:cs typeface="Times New Roman"/>
            </a:endParaRPr>
          </a:p>
          <a:p>
            <a:pPr algn="just" marL="31750">
              <a:lnSpc>
                <a:spcPts val="1400"/>
              </a:lnSpc>
              <a:spcBef>
                <a:spcPts val="1010"/>
              </a:spcBef>
            </a:pPr>
            <a:r>
              <a:rPr dirty="0" sz="1200">
                <a:latin typeface="Times New Roman"/>
                <a:cs typeface="Times New Roman"/>
              </a:rPr>
              <a:t>1.   </a:t>
            </a:r>
            <a:r>
              <a:rPr dirty="0" sz="1200" b="1">
                <a:latin typeface="Times New Roman"/>
                <a:cs typeface="Times New Roman"/>
              </a:rPr>
              <a:t>Business</a:t>
            </a:r>
            <a:r>
              <a:rPr dirty="0" sz="1200" spc="-105" b="1">
                <a:latin typeface="Times New Roman"/>
                <a:cs typeface="Times New Roman"/>
              </a:rPr>
              <a:t> </a:t>
            </a:r>
            <a:r>
              <a:rPr dirty="0" sz="1200" spc="-5" b="1">
                <a:latin typeface="Times New Roman"/>
                <a:cs typeface="Times New Roman"/>
              </a:rPr>
              <a:t>Requirements:</a:t>
            </a:r>
            <a:endParaRPr sz="1200">
              <a:latin typeface="Times New Roman"/>
              <a:cs typeface="Times New Roman"/>
            </a:endParaRPr>
          </a:p>
          <a:p>
            <a:pPr algn="just" marL="260350" marR="5080">
              <a:lnSpc>
                <a:spcPts val="1380"/>
              </a:lnSpc>
              <a:spcBef>
                <a:spcPts val="50"/>
              </a:spcBef>
            </a:pPr>
            <a:r>
              <a:rPr dirty="0" sz="1200">
                <a:latin typeface="Times New Roman"/>
                <a:cs typeface="Times New Roman"/>
              </a:rPr>
              <a:t>These are used to </a:t>
            </a:r>
            <a:r>
              <a:rPr dirty="0" sz="1200" spc="-5">
                <a:latin typeface="Times New Roman"/>
                <a:cs typeface="Times New Roman"/>
              </a:rPr>
              <a:t>state </a:t>
            </a:r>
            <a:r>
              <a:rPr dirty="0" sz="1200">
                <a:latin typeface="Times New Roman"/>
                <a:cs typeface="Times New Roman"/>
              </a:rPr>
              <a:t>the high-level business objective of the organization or  customer requesting the </a:t>
            </a:r>
            <a:r>
              <a:rPr dirty="0" sz="1200" spc="-5">
                <a:latin typeface="Times New Roman"/>
                <a:cs typeface="Times New Roman"/>
              </a:rPr>
              <a:t>system </a:t>
            </a:r>
            <a:r>
              <a:rPr dirty="0" sz="1200">
                <a:latin typeface="Times New Roman"/>
                <a:cs typeface="Times New Roman"/>
              </a:rPr>
              <a:t>or product. They are used to document main </a:t>
            </a:r>
            <a:r>
              <a:rPr dirty="0" sz="1200" spc="-5">
                <a:latin typeface="Times New Roman"/>
                <a:cs typeface="Times New Roman"/>
              </a:rPr>
              <a:t>system  </a:t>
            </a:r>
            <a:r>
              <a:rPr dirty="0" sz="1200">
                <a:latin typeface="Times New Roman"/>
                <a:cs typeface="Times New Roman"/>
              </a:rPr>
              <a:t>features and functionalities </a:t>
            </a:r>
            <a:r>
              <a:rPr dirty="0" sz="1200" spc="-5">
                <a:latin typeface="Times New Roman"/>
                <a:cs typeface="Times New Roman"/>
              </a:rPr>
              <a:t>without </a:t>
            </a:r>
            <a:r>
              <a:rPr dirty="0" sz="1200">
                <a:latin typeface="Times New Roman"/>
                <a:cs typeface="Times New Roman"/>
              </a:rPr>
              <a:t>going into their nitty-gritty details. They are  captured in a document describing the project vision and</a:t>
            </a:r>
            <a:r>
              <a:rPr dirty="0" sz="1200" spc="-120">
                <a:latin typeface="Times New Roman"/>
                <a:cs typeface="Times New Roman"/>
              </a:rPr>
              <a:t> </a:t>
            </a:r>
            <a:r>
              <a:rPr dirty="0" sz="1200" spc="-5">
                <a:latin typeface="Times New Roman"/>
                <a:cs typeface="Times New Roman"/>
              </a:rPr>
              <a:t>scope.</a:t>
            </a:r>
            <a:endParaRPr sz="12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16355"/>
            <a:ext cx="5525770" cy="7703820"/>
          </a:xfrm>
          <a:prstGeom prst="rect">
            <a:avLst/>
          </a:prstGeom>
        </p:spPr>
        <p:txBody>
          <a:bodyPr wrap="square" lIns="0" tIns="0" rIns="0" bIns="0" rtlCol="0" vert="horz">
            <a:spAutoFit/>
          </a:bodyPr>
          <a:lstStyle/>
          <a:p>
            <a:pPr algn="just" marL="241300" indent="-228600">
              <a:lnSpc>
                <a:spcPts val="1400"/>
              </a:lnSpc>
              <a:buFont typeface="Times New Roman"/>
              <a:buAutoNum type="arabicPeriod" startAt="2"/>
              <a:tabLst>
                <a:tab pos="241300" algn="l"/>
              </a:tabLst>
            </a:pPr>
            <a:r>
              <a:rPr dirty="0" sz="1200" spc="-5" b="1">
                <a:latin typeface="Times New Roman"/>
                <a:cs typeface="Times New Roman"/>
              </a:rPr>
              <a:t>User</a:t>
            </a:r>
            <a:r>
              <a:rPr dirty="0" sz="1200" spc="-95" b="1">
                <a:latin typeface="Times New Roman"/>
                <a:cs typeface="Times New Roman"/>
              </a:rPr>
              <a:t> </a:t>
            </a:r>
            <a:r>
              <a:rPr dirty="0" sz="1200" spc="-5" b="1">
                <a:latin typeface="Times New Roman"/>
                <a:cs typeface="Times New Roman"/>
              </a:rPr>
              <a:t>Requirements:</a:t>
            </a:r>
            <a:endParaRPr sz="1200">
              <a:latin typeface="Times New Roman"/>
              <a:cs typeface="Times New Roman"/>
            </a:endParaRPr>
          </a:p>
          <a:p>
            <a:pPr algn="just" marL="241300" marR="19050">
              <a:lnSpc>
                <a:spcPts val="1380"/>
              </a:lnSpc>
              <a:spcBef>
                <a:spcPts val="50"/>
              </a:spcBef>
            </a:pPr>
            <a:r>
              <a:rPr dirty="0" sz="1200" spc="-5">
                <a:latin typeface="Times New Roman"/>
                <a:cs typeface="Times New Roman"/>
              </a:rPr>
              <a:t>User </a:t>
            </a:r>
            <a:r>
              <a:rPr dirty="0" sz="1200">
                <a:latin typeface="Times New Roman"/>
                <a:cs typeface="Times New Roman"/>
              </a:rPr>
              <a:t>requirements add further detail to the business requirements. They are called  user requirements because they are </a:t>
            </a:r>
            <a:r>
              <a:rPr dirty="0" sz="1200" spc="-5">
                <a:latin typeface="Times New Roman"/>
                <a:cs typeface="Times New Roman"/>
              </a:rPr>
              <a:t>written </a:t>
            </a:r>
            <a:r>
              <a:rPr dirty="0" sz="1200">
                <a:latin typeface="Times New Roman"/>
                <a:cs typeface="Times New Roman"/>
              </a:rPr>
              <a:t>from a user’s perspective and the focus of  user requirement describe tasks the user must be able to accomplish in order to fulfill  the above </a:t>
            </a:r>
            <a:r>
              <a:rPr dirty="0" sz="1200" spc="-5">
                <a:latin typeface="Times New Roman"/>
                <a:cs typeface="Times New Roman"/>
              </a:rPr>
              <a:t>stated </a:t>
            </a:r>
            <a:r>
              <a:rPr dirty="0" sz="1200">
                <a:latin typeface="Times New Roman"/>
                <a:cs typeface="Times New Roman"/>
              </a:rPr>
              <a:t>business requirements. They are captured in the requirement  definition</a:t>
            </a:r>
            <a:r>
              <a:rPr dirty="0" sz="1200" spc="-100">
                <a:latin typeface="Times New Roman"/>
                <a:cs typeface="Times New Roman"/>
              </a:rPr>
              <a:t> </a:t>
            </a:r>
            <a:r>
              <a:rPr dirty="0" sz="1200">
                <a:latin typeface="Times New Roman"/>
                <a:cs typeface="Times New Roman"/>
              </a:rPr>
              <a:t>document.</a:t>
            </a:r>
            <a:endParaRPr sz="1200">
              <a:latin typeface="Times New Roman"/>
              <a:cs typeface="Times New Roman"/>
            </a:endParaRPr>
          </a:p>
          <a:p>
            <a:pPr>
              <a:lnSpc>
                <a:spcPct val="100000"/>
              </a:lnSpc>
              <a:spcBef>
                <a:spcPts val="10"/>
              </a:spcBef>
            </a:pPr>
            <a:endParaRPr sz="1150">
              <a:latin typeface="Times New Roman"/>
              <a:cs typeface="Times New Roman"/>
            </a:endParaRPr>
          </a:p>
          <a:p>
            <a:pPr algn="just" marL="241300" indent="-228600">
              <a:lnSpc>
                <a:spcPts val="1400"/>
              </a:lnSpc>
              <a:buFont typeface="Times New Roman"/>
              <a:buAutoNum type="arabicPeriod" startAt="3"/>
              <a:tabLst>
                <a:tab pos="241300" algn="l"/>
              </a:tabLst>
            </a:pPr>
            <a:r>
              <a:rPr dirty="0" sz="1200" b="1">
                <a:latin typeface="Times New Roman"/>
                <a:cs typeface="Times New Roman"/>
              </a:rPr>
              <a:t>Functional</a:t>
            </a:r>
            <a:r>
              <a:rPr dirty="0" sz="1200" spc="-105" b="1">
                <a:latin typeface="Times New Roman"/>
                <a:cs typeface="Times New Roman"/>
              </a:rPr>
              <a:t> </a:t>
            </a:r>
            <a:r>
              <a:rPr dirty="0" sz="1200" spc="-5" b="1">
                <a:latin typeface="Times New Roman"/>
                <a:cs typeface="Times New Roman"/>
              </a:rPr>
              <a:t>Requirements:</a:t>
            </a:r>
            <a:endParaRPr sz="1200">
              <a:latin typeface="Times New Roman"/>
              <a:cs typeface="Times New Roman"/>
            </a:endParaRPr>
          </a:p>
          <a:p>
            <a:pPr algn="just" marL="241300" marR="19685">
              <a:lnSpc>
                <a:spcPts val="1380"/>
              </a:lnSpc>
              <a:spcBef>
                <a:spcPts val="50"/>
              </a:spcBef>
            </a:pPr>
            <a:r>
              <a:rPr dirty="0" sz="1200">
                <a:latin typeface="Times New Roman"/>
                <a:cs typeface="Times New Roman"/>
              </a:rPr>
              <a:t>The next level of detail comes in the form of </a:t>
            </a:r>
            <a:r>
              <a:rPr dirty="0" sz="1200" spc="-5">
                <a:latin typeface="Times New Roman"/>
                <a:cs typeface="Times New Roman"/>
              </a:rPr>
              <a:t>what </a:t>
            </a:r>
            <a:r>
              <a:rPr dirty="0" sz="1200">
                <a:latin typeface="Times New Roman"/>
                <a:cs typeface="Times New Roman"/>
              </a:rPr>
              <a:t>is called functional requirements.  They bring-in the system’s view and define from the </a:t>
            </a:r>
            <a:r>
              <a:rPr dirty="0" sz="1200" spc="-5">
                <a:latin typeface="Times New Roman"/>
                <a:cs typeface="Times New Roman"/>
              </a:rPr>
              <a:t>system’s </a:t>
            </a:r>
            <a:r>
              <a:rPr dirty="0" sz="1200">
                <a:latin typeface="Times New Roman"/>
                <a:cs typeface="Times New Roman"/>
              </a:rPr>
              <a:t>perspective the  </a:t>
            </a:r>
            <a:r>
              <a:rPr dirty="0" sz="1200" spc="-5">
                <a:latin typeface="Times New Roman"/>
                <a:cs typeface="Times New Roman"/>
              </a:rPr>
              <a:t>software </a:t>
            </a:r>
            <a:r>
              <a:rPr dirty="0" sz="1200">
                <a:latin typeface="Times New Roman"/>
                <a:cs typeface="Times New Roman"/>
              </a:rPr>
              <a:t>functionality the developers must build into the product to enable users to  accomplish their tasks </a:t>
            </a:r>
            <a:r>
              <a:rPr dirty="0" sz="1200" spc="-5">
                <a:latin typeface="Times New Roman"/>
                <a:cs typeface="Times New Roman"/>
              </a:rPr>
              <a:t>stated </a:t>
            </a:r>
            <a:r>
              <a:rPr dirty="0" sz="1200">
                <a:latin typeface="Times New Roman"/>
                <a:cs typeface="Times New Roman"/>
              </a:rPr>
              <a:t>in the user requirements - thereby </a:t>
            </a:r>
            <a:r>
              <a:rPr dirty="0" sz="1200" spc="-5">
                <a:latin typeface="Times New Roman"/>
                <a:cs typeface="Times New Roman"/>
              </a:rPr>
              <a:t>satisfying </a:t>
            </a:r>
            <a:r>
              <a:rPr dirty="0" sz="1200">
                <a:latin typeface="Times New Roman"/>
                <a:cs typeface="Times New Roman"/>
              </a:rPr>
              <a:t>the business  requirements.</a:t>
            </a:r>
            <a:endParaRPr sz="1200">
              <a:latin typeface="Times New Roman"/>
              <a:cs typeface="Times New Roman"/>
            </a:endParaRPr>
          </a:p>
          <a:p>
            <a:pPr>
              <a:lnSpc>
                <a:spcPct val="100000"/>
              </a:lnSpc>
              <a:spcBef>
                <a:spcPts val="10"/>
              </a:spcBef>
            </a:pPr>
            <a:endParaRPr sz="1300">
              <a:latin typeface="Times New Roman"/>
              <a:cs typeface="Times New Roman"/>
            </a:endParaRPr>
          </a:p>
          <a:p>
            <a:pPr algn="just" marL="241300" indent="-228600">
              <a:lnSpc>
                <a:spcPts val="1400"/>
              </a:lnSpc>
              <a:buFont typeface="Times New Roman"/>
              <a:buAutoNum type="arabicPeriod" startAt="4"/>
              <a:tabLst>
                <a:tab pos="241300" algn="l"/>
              </a:tabLst>
            </a:pPr>
            <a:r>
              <a:rPr dirty="0" sz="1200" spc="-5" b="1">
                <a:latin typeface="Times New Roman"/>
                <a:cs typeface="Times New Roman"/>
              </a:rPr>
              <a:t>Non-Functional</a:t>
            </a:r>
            <a:r>
              <a:rPr dirty="0" sz="1200" spc="-90" b="1">
                <a:latin typeface="Times New Roman"/>
                <a:cs typeface="Times New Roman"/>
              </a:rPr>
              <a:t> </a:t>
            </a:r>
            <a:r>
              <a:rPr dirty="0" sz="1200" spc="-5" b="1">
                <a:latin typeface="Times New Roman"/>
                <a:cs typeface="Times New Roman"/>
              </a:rPr>
              <a:t>Requirements</a:t>
            </a:r>
            <a:endParaRPr sz="1200">
              <a:latin typeface="Times New Roman"/>
              <a:cs typeface="Times New Roman"/>
            </a:endParaRPr>
          </a:p>
          <a:p>
            <a:pPr algn="just" marL="241300" marR="8255">
              <a:lnSpc>
                <a:spcPts val="1380"/>
              </a:lnSpc>
              <a:spcBef>
                <a:spcPts val="50"/>
              </a:spcBef>
            </a:pPr>
            <a:r>
              <a:rPr dirty="0" sz="1200">
                <a:latin typeface="Times New Roman"/>
                <a:cs typeface="Times New Roman"/>
              </a:rPr>
              <a:t>In the last </a:t>
            </a:r>
            <a:r>
              <a:rPr dirty="0" sz="1200" spc="-5">
                <a:latin typeface="Times New Roman"/>
                <a:cs typeface="Times New Roman"/>
              </a:rPr>
              <a:t>section we </a:t>
            </a:r>
            <a:r>
              <a:rPr dirty="0" sz="1200">
                <a:latin typeface="Times New Roman"/>
                <a:cs typeface="Times New Roman"/>
              </a:rPr>
              <a:t>defined a </a:t>
            </a:r>
            <a:r>
              <a:rPr dirty="0" sz="1200" spc="-5">
                <a:latin typeface="Times New Roman"/>
                <a:cs typeface="Times New Roman"/>
              </a:rPr>
              <a:t>software </a:t>
            </a:r>
            <a:r>
              <a:rPr dirty="0" sz="1200">
                <a:latin typeface="Times New Roman"/>
                <a:cs typeface="Times New Roman"/>
              </a:rPr>
              <a:t>requirement as a document that describes all  the </a:t>
            </a:r>
            <a:r>
              <a:rPr dirty="0" sz="1200" spc="-5">
                <a:latin typeface="Times New Roman"/>
                <a:cs typeface="Times New Roman"/>
              </a:rPr>
              <a:t>services </a:t>
            </a:r>
            <a:r>
              <a:rPr dirty="0" sz="1200">
                <a:latin typeface="Times New Roman"/>
                <a:cs typeface="Times New Roman"/>
              </a:rPr>
              <a:t>provided by the </a:t>
            </a:r>
            <a:r>
              <a:rPr dirty="0" sz="1200" spc="-5">
                <a:latin typeface="Times New Roman"/>
                <a:cs typeface="Times New Roman"/>
              </a:rPr>
              <a:t>system </a:t>
            </a:r>
            <a:r>
              <a:rPr dirty="0" sz="1200">
                <a:latin typeface="Times New Roman"/>
                <a:cs typeface="Times New Roman"/>
              </a:rPr>
              <a:t>along </a:t>
            </a:r>
            <a:r>
              <a:rPr dirty="0" sz="1200" spc="-5">
                <a:latin typeface="Times New Roman"/>
                <a:cs typeface="Times New Roman"/>
              </a:rPr>
              <a:t>with </a:t>
            </a:r>
            <a:r>
              <a:rPr dirty="0" sz="1200">
                <a:latin typeface="Times New Roman"/>
                <a:cs typeface="Times New Roman"/>
              </a:rPr>
              <a:t>the constraints under </a:t>
            </a:r>
            <a:r>
              <a:rPr dirty="0" sz="1200" spc="-5">
                <a:latin typeface="Times New Roman"/>
                <a:cs typeface="Times New Roman"/>
              </a:rPr>
              <a:t>which </a:t>
            </a:r>
            <a:r>
              <a:rPr dirty="0" sz="1200">
                <a:latin typeface="Times New Roman"/>
                <a:cs typeface="Times New Roman"/>
              </a:rPr>
              <a:t>it must  operate. That is, the requirement document </a:t>
            </a:r>
            <a:r>
              <a:rPr dirty="0" sz="1200" spc="-5">
                <a:latin typeface="Times New Roman"/>
                <a:cs typeface="Times New Roman"/>
              </a:rPr>
              <a:t>should </a:t>
            </a:r>
            <a:r>
              <a:rPr dirty="0" sz="1200">
                <a:latin typeface="Times New Roman"/>
                <a:cs typeface="Times New Roman"/>
              </a:rPr>
              <a:t>not only describe the functionality  needed and provided by the </a:t>
            </a:r>
            <a:r>
              <a:rPr dirty="0" sz="1200" spc="-5">
                <a:latin typeface="Times New Roman"/>
                <a:cs typeface="Times New Roman"/>
              </a:rPr>
              <a:t>system, </a:t>
            </a:r>
            <a:r>
              <a:rPr dirty="0" sz="1200">
                <a:latin typeface="Times New Roman"/>
                <a:cs typeface="Times New Roman"/>
              </a:rPr>
              <a:t>but it must also </a:t>
            </a:r>
            <a:r>
              <a:rPr dirty="0" sz="1200" spc="-5">
                <a:latin typeface="Times New Roman"/>
                <a:cs typeface="Times New Roman"/>
              </a:rPr>
              <a:t>specify </a:t>
            </a:r>
            <a:r>
              <a:rPr dirty="0" sz="1200">
                <a:latin typeface="Times New Roman"/>
                <a:cs typeface="Times New Roman"/>
              </a:rPr>
              <a:t>the constraints under  </a:t>
            </a:r>
            <a:r>
              <a:rPr dirty="0" sz="1200" spc="-5">
                <a:latin typeface="Times New Roman"/>
                <a:cs typeface="Times New Roman"/>
              </a:rPr>
              <a:t>which </a:t>
            </a:r>
            <a:r>
              <a:rPr dirty="0" sz="1200">
                <a:latin typeface="Times New Roman"/>
                <a:cs typeface="Times New Roman"/>
              </a:rPr>
              <a:t>it must operate. Constraints are restrictions that are placed on the choices  available to the developer for design and construction of the </a:t>
            </a:r>
            <a:r>
              <a:rPr dirty="0" sz="1200" spc="-5">
                <a:latin typeface="Times New Roman"/>
                <a:cs typeface="Times New Roman"/>
              </a:rPr>
              <a:t>software </a:t>
            </a:r>
            <a:r>
              <a:rPr dirty="0" sz="1200">
                <a:latin typeface="Times New Roman"/>
                <a:cs typeface="Times New Roman"/>
              </a:rPr>
              <a:t>product. </a:t>
            </a:r>
            <a:r>
              <a:rPr dirty="0" sz="1200" spc="290">
                <a:latin typeface="Times New Roman"/>
                <a:cs typeface="Times New Roman"/>
              </a:rPr>
              <a:t> </a:t>
            </a:r>
            <a:r>
              <a:rPr dirty="0" sz="1200">
                <a:latin typeface="Times New Roman"/>
                <a:cs typeface="Times New Roman"/>
              </a:rPr>
              <a:t>These</a:t>
            </a:r>
            <a:endParaRPr sz="1200">
              <a:latin typeface="Times New Roman"/>
              <a:cs typeface="Times New Roman"/>
            </a:endParaRPr>
          </a:p>
          <a:p>
            <a:pPr algn="just" marL="253365" marR="5080">
              <a:lnSpc>
                <a:spcPts val="1380"/>
              </a:lnSpc>
              <a:spcBef>
                <a:spcPts val="160"/>
              </a:spcBef>
            </a:pPr>
            <a:r>
              <a:rPr dirty="0" sz="1200">
                <a:latin typeface="Times New Roman"/>
                <a:cs typeface="Times New Roman"/>
              </a:rPr>
              <a:t>kinds of requirements are called </a:t>
            </a:r>
            <a:r>
              <a:rPr dirty="0" sz="1200" spc="-5">
                <a:latin typeface="Times New Roman"/>
                <a:cs typeface="Times New Roman"/>
              </a:rPr>
              <a:t>Non-Functional </a:t>
            </a:r>
            <a:r>
              <a:rPr dirty="0" sz="1200">
                <a:latin typeface="Times New Roman"/>
                <a:cs typeface="Times New Roman"/>
              </a:rPr>
              <a:t>Requirements. These are used to  describe external </a:t>
            </a:r>
            <a:r>
              <a:rPr dirty="0" sz="1200" spc="-5">
                <a:latin typeface="Times New Roman"/>
                <a:cs typeface="Times New Roman"/>
              </a:rPr>
              <a:t>system </a:t>
            </a:r>
            <a:r>
              <a:rPr dirty="0" sz="1200">
                <a:latin typeface="Times New Roman"/>
                <a:cs typeface="Times New Roman"/>
              </a:rPr>
              <a:t>interfaces, design and implementation constraints, quality  and performance attributes. These also include regulations, standards, and contracts</a:t>
            </a:r>
            <a:r>
              <a:rPr dirty="0" sz="1200" spc="-135">
                <a:latin typeface="Times New Roman"/>
                <a:cs typeface="Times New Roman"/>
              </a:rPr>
              <a:t> </a:t>
            </a:r>
            <a:r>
              <a:rPr dirty="0" sz="1200">
                <a:latin typeface="Times New Roman"/>
                <a:cs typeface="Times New Roman"/>
              </a:rPr>
              <a:t>to  </a:t>
            </a:r>
            <a:r>
              <a:rPr dirty="0" sz="1200" spc="-5">
                <a:latin typeface="Times New Roman"/>
                <a:cs typeface="Times New Roman"/>
              </a:rPr>
              <a:t>which </a:t>
            </a:r>
            <a:r>
              <a:rPr dirty="0" sz="1200">
                <a:latin typeface="Times New Roman"/>
                <a:cs typeface="Times New Roman"/>
              </a:rPr>
              <a:t>the product must</a:t>
            </a:r>
            <a:r>
              <a:rPr dirty="0" sz="1200" spc="-100">
                <a:latin typeface="Times New Roman"/>
                <a:cs typeface="Times New Roman"/>
              </a:rPr>
              <a:t> </a:t>
            </a:r>
            <a:r>
              <a:rPr dirty="0" sz="1200">
                <a:latin typeface="Times New Roman"/>
                <a:cs typeface="Times New Roman"/>
              </a:rPr>
              <a:t>conform.</a:t>
            </a:r>
            <a:endParaRPr sz="1200">
              <a:latin typeface="Times New Roman"/>
              <a:cs typeface="Times New Roman"/>
            </a:endParaRPr>
          </a:p>
          <a:p>
            <a:pPr>
              <a:lnSpc>
                <a:spcPct val="100000"/>
              </a:lnSpc>
            </a:pPr>
            <a:endParaRPr sz="1200">
              <a:latin typeface="Times New Roman"/>
              <a:cs typeface="Times New Roman"/>
            </a:endParaRPr>
          </a:p>
          <a:p>
            <a:pPr algn="just" marL="24765" marR="5080">
              <a:lnSpc>
                <a:spcPts val="1380"/>
              </a:lnSpc>
              <a:spcBef>
                <a:spcPts val="800"/>
              </a:spcBef>
            </a:pPr>
            <a:r>
              <a:rPr dirty="0" sz="1200" spc="-5">
                <a:latin typeface="Times New Roman"/>
                <a:cs typeface="Times New Roman"/>
              </a:rPr>
              <a:t>Non-functional </a:t>
            </a:r>
            <a:r>
              <a:rPr dirty="0" sz="1200">
                <a:latin typeface="Times New Roman"/>
                <a:cs typeface="Times New Roman"/>
              </a:rPr>
              <a:t>requirement play a </a:t>
            </a:r>
            <a:r>
              <a:rPr dirty="0" sz="1200" spc="-5">
                <a:latin typeface="Times New Roman"/>
                <a:cs typeface="Times New Roman"/>
              </a:rPr>
              <a:t>significant </a:t>
            </a:r>
            <a:r>
              <a:rPr dirty="0" sz="1200">
                <a:latin typeface="Times New Roman"/>
                <a:cs typeface="Times New Roman"/>
              </a:rPr>
              <a:t>role in the development of the </a:t>
            </a:r>
            <a:r>
              <a:rPr dirty="0" sz="1200" spc="-5">
                <a:latin typeface="Times New Roman"/>
                <a:cs typeface="Times New Roman"/>
              </a:rPr>
              <a:t>system. </a:t>
            </a:r>
            <a:r>
              <a:rPr dirty="0" sz="1200">
                <a:latin typeface="Times New Roman"/>
                <a:cs typeface="Times New Roman"/>
              </a:rPr>
              <a:t>If  not captured properly, the </a:t>
            </a:r>
            <a:r>
              <a:rPr dirty="0" sz="1200" spc="-5">
                <a:latin typeface="Times New Roman"/>
                <a:cs typeface="Times New Roman"/>
              </a:rPr>
              <a:t>system </a:t>
            </a:r>
            <a:r>
              <a:rPr dirty="0" sz="1200">
                <a:latin typeface="Times New Roman"/>
                <a:cs typeface="Times New Roman"/>
              </a:rPr>
              <a:t>may not fulfill </a:t>
            </a:r>
            <a:r>
              <a:rPr dirty="0" sz="1200" spc="-5">
                <a:latin typeface="Times New Roman"/>
                <a:cs typeface="Times New Roman"/>
              </a:rPr>
              <a:t>some </a:t>
            </a:r>
            <a:r>
              <a:rPr dirty="0" sz="1200">
                <a:latin typeface="Times New Roman"/>
                <a:cs typeface="Times New Roman"/>
              </a:rPr>
              <a:t>of the basic business needs. If  proper care is not taken, the system may collapse. They dictate how the </a:t>
            </a:r>
            <a:r>
              <a:rPr dirty="0" sz="1200" spc="-5">
                <a:latin typeface="Times New Roman"/>
                <a:cs typeface="Times New Roman"/>
              </a:rPr>
              <a:t>system  </a:t>
            </a:r>
            <a:r>
              <a:rPr dirty="0" sz="1200">
                <a:latin typeface="Times New Roman"/>
                <a:cs typeface="Times New Roman"/>
              </a:rPr>
              <a:t>architecture and framework. </a:t>
            </a:r>
            <a:r>
              <a:rPr dirty="0" sz="1200" spc="-5">
                <a:latin typeface="Times New Roman"/>
                <a:cs typeface="Times New Roman"/>
              </a:rPr>
              <a:t>As </a:t>
            </a:r>
            <a:r>
              <a:rPr dirty="0" sz="1200">
                <a:latin typeface="Times New Roman"/>
                <a:cs typeface="Times New Roman"/>
              </a:rPr>
              <a:t>an example of non-functional requirements, </a:t>
            </a:r>
            <a:r>
              <a:rPr dirty="0" sz="1200" spc="-5">
                <a:latin typeface="Times New Roman"/>
                <a:cs typeface="Times New Roman"/>
              </a:rPr>
              <a:t>we </a:t>
            </a:r>
            <a:r>
              <a:rPr dirty="0" sz="1200">
                <a:latin typeface="Times New Roman"/>
                <a:cs typeface="Times New Roman"/>
              </a:rPr>
              <a:t>can  require </a:t>
            </a:r>
            <a:r>
              <a:rPr dirty="0" sz="1200" spc="-5">
                <a:latin typeface="Times New Roman"/>
                <a:cs typeface="Times New Roman"/>
              </a:rPr>
              <a:t>software </a:t>
            </a:r>
            <a:r>
              <a:rPr dirty="0" sz="1200">
                <a:latin typeface="Times New Roman"/>
                <a:cs typeface="Times New Roman"/>
              </a:rPr>
              <a:t>to run on </a:t>
            </a:r>
            <a:r>
              <a:rPr dirty="0" sz="1200" spc="-5">
                <a:latin typeface="Times New Roman"/>
                <a:cs typeface="Times New Roman"/>
              </a:rPr>
              <a:t>Sun Solaris Platform. Now </a:t>
            </a:r>
            <a:r>
              <a:rPr dirty="0" sz="1200">
                <a:latin typeface="Times New Roman"/>
                <a:cs typeface="Times New Roman"/>
              </a:rPr>
              <a:t>it is clear that if this requirement  </a:t>
            </a:r>
            <a:r>
              <a:rPr dirty="0" sz="1200" spc="-5">
                <a:latin typeface="Times New Roman"/>
                <a:cs typeface="Times New Roman"/>
              </a:rPr>
              <a:t>was </a:t>
            </a:r>
            <a:r>
              <a:rPr dirty="0" sz="1200">
                <a:latin typeface="Times New Roman"/>
                <a:cs typeface="Times New Roman"/>
              </a:rPr>
              <a:t>not captured initially and the entire </a:t>
            </a:r>
            <a:r>
              <a:rPr dirty="0" sz="1200" spc="-5">
                <a:latin typeface="Times New Roman"/>
                <a:cs typeface="Times New Roman"/>
              </a:rPr>
              <a:t>set </a:t>
            </a:r>
            <a:r>
              <a:rPr dirty="0" sz="1200">
                <a:latin typeface="Times New Roman"/>
                <a:cs typeface="Times New Roman"/>
              </a:rPr>
              <a:t>of functionality </a:t>
            </a:r>
            <a:r>
              <a:rPr dirty="0" sz="1200" spc="-5">
                <a:latin typeface="Times New Roman"/>
                <a:cs typeface="Times New Roman"/>
              </a:rPr>
              <a:t>was </a:t>
            </a:r>
            <a:r>
              <a:rPr dirty="0" sz="1200">
                <a:latin typeface="Times New Roman"/>
                <a:cs typeface="Times New Roman"/>
              </a:rPr>
              <a:t>built to run on Windows,  the </a:t>
            </a:r>
            <a:r>
              <a:rPr dirty="0" sz="1200" spc="-5">
                <a:latin typeface="Times New Roman"/>
                <a:cs typeface="Times New Roman"/>
              </a:rPr>
              <a:t>system would </a:t>
            </a:r>
            <a:r>
              <a:rPr dirty="0" sz="1200">
                <a:latin typeface="Times New Roman"/>
                <a:cs typeface="Times New Roman"/>
              </a:rPr>
              <a:t>be useless for the client. </a:t>
            </a:r>
            <a:r>
              <a:rPr dirty="0" sz="1200" spc="-15">
                <a:latin typeface="Times New Roman"/>
                <a:cs typeface="Times New Roman"/>
              </a:rPr>
              <a:t>It </a:t>
            </a:r>
            <a:r>
              <a:rPr dirty="0" sz="1200">
                <a:latin typeface="Times New Roman"/>
                <a:cs typeface="Times New Roman"/>
              </a:rPr>
              <a:t>can also be easily </a:t>
            </a:r>
            <a:r>
              <a:rPr dirty="0" sz="1200" spc="-5">
                <a:latin typeface="Times New Roman"/>
                <a:cs typeface="Times New Roman"/>
              </a:rPr>
              <a:t>seen </a:t>
            </a:r>
            <a:r>
              <a:rPr dirty="0" sz="1200">
                <a:latin typeface="Times New Roman"/>
                <a:cs typeface="Times New Roman"/>
              </a:rPr>
              <a:t>that this requirement  </a:t>
            </a:r>
            <a:r>
              <a:rPr dirty="0" sz="1200" spc="-5">
                <a:latin typeface="Times New Roman"/>
                <a:cs typeface="Times New Roman"/>
              </a:rPr>
              <a:t>would </a:t>
            </a:r>
            <a:r>
              <a:rPr dirty="0" sz="1200">
                <a:latin typeface="Times New Roman"/>
                <a:cs typeface="Times New Roman"/>
              </a:rPr>
              <a:t>have an impact on the basic </a:t>
            </a:r>
            <a:r>
              <a:rPr dirty="0" sz="1200" spc="-5">
                <a:latin typeface="Times New Roman"/>
                <a:cs typeface="Times New Roman"/>
              </a:rPr>
              <a:t>system </a:t>
            </a:r>
            <a:r>
              <a:rPr dirty="0" sz="1200">
                <a:latin typeface="Times New Roman"/>
                <a:cs typeface="Times New Roman"/>
              </a:rPr>
              <a:t>architecture </a:t>
            </a:r>
            <a:r>
              <a:rPr dirty="0" sz="1200" spc="-5">
                <a:latin typeface="Times New Roman"/>
                <a:cs typeface="Times New Roman"/>
              </a:rPr>
              <a:t>while </a:t>
            </a:r>
            <a:r>
              <a:rPr dirty="0" sz="1200">
                <a:latin typeface="Times New Roman"/>
                <a:cs typeface="Times New Roman"/>
              </a:rPr>
              <a:t>the functionality does not  change.</a:t>
            </a:r>
            <a:endParaRPr sz="1200">
              <a:latin typeface="Times New Roman"/>
              <a:cs typeface="Times New Roman"/>
            </a:endParaRPr>
          </a:p>
          <a:p>
            <a:pPr>
              <a:lnSpc>
                <a:spcPct val="100000"/>
              </a:lnSpc>
            </a:pPr>
            <a:endParaRPr sz="1200">
              <a:latin typeface="Times New Roman"/>
              <a:cs typeface="Times New Roman"/>
            </a:endParaRPr>
          </a:p>
          <a:p>
            <a:pPr algn="just" marL="24765" marR="5715">
              <a:lnSpc>
                <a:spcPts val="1380"/>
              </a:lnSpc>
            </a:pPr>
            <a:r>
              <a:rPr dirty="0" sz="1200">
                <a:latin typeface="Times New Roman"/>
                <a:cs typeface="Times New Roman"/>
              </a:rPr>
              <a:t>While </a:t>
            </a:r>
            <a:r>
              <a:rPr dirty="0" sz="1200" spc="-5">
                <a:latin typeface="Times New Roman"/>
                <a:cs typeface="Times New Roman"/>
              </a:rPr>
              <a:t>writing </a:t>
            </a:r>
            <a:r>
              <a:rPr dirty="0" sz="1200">
                <a:latin typeface="Times New Roman"/>
                <a:cs typeface="Times New Roman"/>
              </a:rPr>
              <a:t>these requirements, it must </a:t>
            </a:r>
            <a:r>
              <a:rPr dirty="0" sz="1200" spc="-10">
                <a:latin typeface="Times New Roman"/>
                <a:cs typeface="Times New Roman"/>
              </a:rPr>
              <a:t>always </a:t>
            </a:r>
            <a:r>
              <a:rPr dirty="0" sz="1200">
                <a:latin typeface="Times New Roman"/>
                <a:cs typeface="Times New Roman"/>
              </a:rPr>
              <a:t>be kept in mind that all functional  requirements must derive from user requirements, </a:t>
            </a:r>
            <a:r>
              <a:rPr dirty="0" sz="1200" spc="-5">
                <a:latin typeface="Times New Roman"/>
                <a:cs typeface="Times New Roman"/>
              </a:rPr>
              <a:t>which </a:t>
            </a:r>
            <a:r>
              <a:rPr dirty="0" sz="1200">
                <a:latin typeface="Times New Roman"/>
                <a:cs typeface="Times New Roman"/>
              </a:rPr>
              <a:t>must themselves be aligned</a:t>
            </a:r>
            <a:r>
              <a:rPr dirty="0" sz="1200" spc="-110">
                <a:latin typeface="Times New Roman"/>
                <a:cs typeface="Times New Roman"/>
              </a:rPr>
              <a:t> </a:t>
            </a:r>
            <a:r>
              <a:rPr dirty="0" sz="1200" spc="-5">
                <a:latin typeface="Times New Roman"/>
                <a:cs typeface="Times New Roman"/>
              </a:rPr>
              <a:t>with  </a:t>
            </a:r>
            <a:r>
              <a:rPr dirty="0" sz="1200">
                <a:latin typeface="Times New Roman"/>
                <a:cs typeface="Times New Roman"/>
              </a:rPr>
              <a:t>business requirements. It must also be remembered that during the requirement  engineering process </a:t>
            </a:r>
            <a:r>
              <a:rPr dirty="0" sz="1200" spc="-5">
                <a:latin typeface="Times New Roman"/>
                <a:cs typeface="Times New Roman"/>
              </a:rPr>
              <a:t>we </a:t>
            </a:r>
            <a:r>
              <a:rPr dirty="0" sz="1200">
                <a:latin typeface="Times New Roman"/>
                <a:cs typeface="Times New Roman"/>
              </a:rPr>
              <a:t>are in the definition phase of </a:t>
            </a:r>
            <a:r>
              <a:rPr dirty="0" sz="1200" spc="5">
                <a:latin typeface="Times New Roman"/>
                <a:cs typeface="Times New Roman"/>
              </a:rPr>
              <a:t>the </a:t>
            </a:r>
            <a:r>
              <a:rPr dirty="0" sz="1200" spc="-5">
                <a:latin typeface="Times New Roman"/>
                <a:cs typeface="Times New Roman"/>
              </a:rPr>
              <a:t>software </a:t>
            </a:r>
            <a:r>
              <a:rPr dirty="0" sz="1200">
                <a:latin typeface="Times New Roman"/>
                <a:cs typeface="Times New Roman"/>
              </a:rPr>
              <a:t>development </a:t>
            </a:r>
            <a:r>
              <a:rPr dirty="0" sz="1200" spc="-5">
                <a:latin typeface="Times New Roman"/>
                <a:cs typeface="Times New Roman"/>
              </a:rPr>
              <a:t>where </a:t>
            </a:r>
            <a:r>
              <a:rPr dirty="0" sz="1200" spc="5">
                <a:latin typeface="Times New Roman"/>
                <a:cs typeface="Times New Roman"/>
              </a:rPr>
              <a:t>the  </a:t>
            </a:r>
            <a:r>
              <a:rPr dirty="0" sz="1200">
                <a:latin typeface="Times New Roman"/>
                <a:cs typeface="Times New Roman"/>
              </a:rPr>
              <a:t>focus is on </a:t>
            </a:r>
            <a:r>
              <a:rPr dirty="0" sz="1200" spc="-5">
                <a:latin typeface="Times New Roman"/>
                <a:cs typeface="Times New Roman"/>
              </a:rPr>
              <a:t>what </a:t>
            </a:r>
            <a:r>
              <a:rPr dirty="0" sz="1200">
                <a:latin typeface="Times New Roman"/>
                <a:cs typeface="Times New Roman"/>
              </a:rPr>
              <a:t>and not how. Therefore, requirements must not include design or  implementation details </a:t>
            </a:r>
            <a:r>
              <a:rPr dirty="0" sz="1200" spc="5">
                <a:latin typeface="Times New Roman"/>
                <a:cs typeface="Times New Roman"/>
              </a:rPr>
              <a:t>and the focus </a:t>
            </a:r>
            <a:r>
              <a:rPr dirty="0" sz="1200" spc="-5">
                <a:latin typeface="Times New Roman"/>
                <a:cs typeface="Times New Roman"/>
              </a:rPr>
              <a:t>should </a:t>
            </a:r>
            <a:r>
              <a:rPr dirty="0" sz="1200">
                <a:latin typeface="Times New Roman"/>
                <a:cs typeface="Times New Roman"/>
              </a:rPr>
              <a:t>always remain on </a:t>
            </a:r>
            <a:r>
              <a:rPr dirty="0" sz="1200" spc="5">
                <a:latin typeface="Times New Roman"/>
                <a:cs typeface="Times New Roman"/>
              </a:rPr>
              <a:t>what </a:t>
            </a:r>
            <a:r>
              <a:rPr dirty="0" sz="1200">
                <a:latin typeface="Times New Roman"/>
                <a:cs typeface="Times New Roman"/>
              </a:rPr>
              <a:t>to build and not how  to</a:t>
            </a:r>
            <a:r>
              <a:rPr dirty="0" sz="1200" spc="-105">
                <a:latin typeface="Times New Roman"/>
                <a:cs typeface="Times New Roman"/>
              </a:rPr>
              <a:t> </a:t>
            </a:r>
            <a:r>
              <a:rPr dirty="0" sz="1200">
                <a:latin typeface="Times New Roman"/>
                <a:cs typeface="Times New Roman"/>
              </a:rPr>
              <a:t>build.</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11250" y="441959"/>
            <a:ext cx="5532120" cy="8674100"/>
          </a:xfrm>
          <a:prstGeom prst="rect">
            <a:avLst/>
          </a:prstGeom>
        </p:spPr>
        <p:txBody>
          <a:bodyPr wrap="square" lIns="0" tIns="0" rIns="0" bIns="0" rtlCol="0" vert="horz">
            <a:spAutoFit/>
          </a:bodyPr>
          <a:lstStyle/>
          <a:p>
            <a:pPr algn="just" marL="31750">
              <a:lnSpc>
                <a:spcPct val="100000"/>
              </a:lnSpc>
              <a:tabLst>
                <a:tab pos="523367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300">
              <a:latin typeface="Times New Roman"/>
              <a:cs typeface="Times New Roman"/>
            </a:endParaRPr>
          </a:p>
          <a:p>
            <a:pPr algn="just" marL="31750" marR="8255">
              <a:lnSpc>
                <a:spcPts val="1380"/>
              </a:lnSpc>
            </a:pPr>
            <a:r>
              <a:rPr dirty="0" sz="1200">
                <a:latin typeface="Times New Roman"/>
                <a:cs typeface="Times New Roman"/>
              </a:rPr>
              <a:t>Let us now look at an example to understand the difference between </a:t>
            </a:r>
            <a:r>
              <a:rPr dirty="0" sz="1200" spc="5">
                <a:latin typeface="Times New Roman"/>
                <a:cs typeface="Times New Roman"/>
              </a:rPr>
              <a:t>these </a:t>
            </a:r>
            <a:r>
              <a:rPr dirty="0" sz="1200">
                <a:latin typeface="Times New Roman"/>
                <a:cs typeface="Times New Roman"/>
              </a:rPr>
              <a:t>different types  of</a:t>
            </a:r>
            <a:r>
              <a:rPr dirty="0" sz="1200" spc="-100">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marL="31750" marR="5715">
              <a:lnSpc>
                <a:spcPct val="96200"/>
              </a:lnSpc>
            </a:pPr>
            <a:r>
              <a:rPr dirty="0" sz="1200">
                <a:latin typeface="Times New Roman"/>
                <a:cs typeface="Times New Roman"/>
              </a:rPr>
              <a:t>Let us assume that </a:t>
            </a:r>
            <a:r>
              <a:rPr dirty="0" sz="1200" spc="-5">
                <a:latin typeface="Times New Roman"/>
                <a:cs typeface="Times New Roman"/>
              </a:rPr>
              <a:t>we </a:t>
            </a:r>
            <a:r>
              <a:rPr dirty="0" sz="1200">
                <a:latin typeface="Times New Roman"/>
                <a:cs typeface="Times New Roman"/>
              </a:rPr>
              <a:t>have a </a:t>
            </a:r>
            <a:r>
              <a:rPr dirty="0" sz="1200" spc="-5">
                <a:latin typeface="Times New Roman"/>
                <a:cs typeface="Times New Roman"/>
              </a:rPr>
              <a:t>word-processing </a:t>
            </a:r>
            <a:r>
              <a:rPr dirty="0" sz="1200">
                <a:latin typeface="Times New Roman"/>
                <a:cs typeface="Times New Roman"/>
              </a:rPr>
              <a:t>system </a:t>
            </a:r>
            <a:r>
              <a:rPr dirty="0" sz="1200" spc="5">
                <a:latin typeface="Times New Roman"/>
                <a:cs typeface="Times New Roman"/>
              </a:rPr>
              <a:t>that </a:t>
            </a:r>
            <a:r>
              <a:rPr dirty="0" sz="1200">
                <a:latin typeface="Times New Roman"/>
                <a:cs typeface="Times New Roman"/>
              </a:rPr>
              <a:t>does not have a </a:t>
            </a:r>
            <a:r>
              <a:rPr dirty="0" sz="1200" spc="-5">
                <a:latin typeface="Times New Roman"/>
                <a:cs typeface="Times New Roman"/>
              </a:rPr>
              <a:t>spell </a:t>
            </a:r>
            <a:r>
              <a:rPr dirty="0" sz="1200">
                <a:latin typeface="Times New Roman"/>
                <a:cs typeface="Times New Roman"/>
              </a:rPr>
              <a:t>checker.  In order to be able to </a:t>
            </a:r>
            <a:r>
              <a:rPr dirty="0" sz="1200" spc="-5">
                <a:latin typeface="Times New Roman"/>
                <a:cs typeface="Times New Roman"/>
              </a:rPr>
              <a:t>sell </a:t>
            </a:r>
            <a:r>
              <a:rPr dirty="0" sz="1200">
                <a:latin typeface="Times New Roman"/>
                <a:cs typeface="Times New Roman"/>
              </a:rPr>
              <a:t>the product, it is determined that it must have a </a:t>
            </a:r>
            <a:r>
              <a:rPr dirty="0" sz="1200" spc="-5">
                <a:latin typeface="Times New Roman"/>
                <a:cs typeface="Times New Roman"/>
              </a:rPr>
              <a:t>spell </a:t>
            </a:r>
            <a:r>
              <a:rPr dirty="0" sz="1200">
                <a:latin typeface="Times New Roman"/>
                <a:cs typeface="Times New Roman"/>
              </a:rPr>
              <a:t>checker.  </a:t>
            </a:r>
            <a:r>
              <a:rPr dirty="0" sz="1200" spc="-5">
                <a:latin typeface="Times New Roman"/>
                <a:cs typeface="Times New Roman"/>
              </a:rPr>
              <a:t>Hence </a:t>
            </a:r>
            <a:r>
              <a:rPr dirty="0" sz="1200">
                <a:latin typeface="Times New Roman"/>
                <a:cs typeface="Times New Roman"/>
              </a:rPr>
              <a:t>the business requirement could be </a:t>
            </a:r>
            <a:r>
              <a:rPr dirty="0" sz="1200" spc="-5">
                <a:latin typeface="Times New Roman"/>
                <a:cs typeface="Times New Roman"/>
              </a:rPr>
              <a:t>stated </a:t>
            </a:r>
            <a:r>
              <a:rPr dirty="0" sz="1200">
                <a:latin typeface="Times New Roman"/>
                <a:cs typeface="Times New Roman"/>
              </a:rPr>
              <a:t>as: </a:t>
            </a:r>
            <a:r>
              <a:rPr dirty="0" sz="1200" i="1">
                <a:latin typeface="Times New Roman"/>
                <a:cs typeface="Times New Roman"/>
              </a:rPr>
              <a:t>user will be able to correct </a:t>
            </a:r>
            <a:r>
              <a:rPr dirty="0" sz="1200" spc="-5" i="1">
                <a:latin typeface="Times New Roman"/>
                <a:cs typeface="Times New Roman"/>
              </a:rPr>
              <a:t>spelling  </a:t>
            </a:r>
            <a:r>
              <a:rPr dirty="0" sz="1200" i="1">
                <a:latin typeface="Times New Roman"/>
                <a:cs typeface="Times New Roman"/>
              </a:rPr>
              <a:t>errors in a document efficiently. </a:t>
            </a:r>
            <a:r>
              <a:rPr dirty="0" sz="1200" spc="-5">
                <a:latin typeface="Times New Roman"/>
                <a:cs typeface="Times New Roman"/>
              </a:rPr>
              <a:t>Hence, </a:t>
            </a:r>
            <a:r>
              <a:rPr dirty="0" sz="1200">
                <a:latin typeface="Times New Roman"/>
                <a:cs typeface="Times New Roman"/>
              </a:rPr>
              <a:t>the </a:t>
            </a:r>
            <a:r>
              <a:rPr dirty="0" sz="1000" spc="-10">
                <a:latin typeface="Times New Roman"/>
                <a:cs typeface="Times New Roman"/>
              </a:rPr>
              <a:t>Spell </a:t>
            </a:r>
            <a:r>
              <a:rPr dirty="0" sz="1000" spc="-5">
                <a:latin typeface="Times New Roman"/>
                <a:cs typeface="Times New Roman"/>
              </a:rPr>
              <a:t>checker </a:t>
            </a:r>
            <a:r>
              <a:rPr dirty="0" sz="1000" spc="-10">
                <a:latin typeface="Times New Roman"/>
                <a:cs typeface="Times New Roman"/>
              </a:rPr>
              <a:t>will </a:t>
            </a:r>
            <a:r>
              <a:rPr dirty="0" sz="1000" spc="-5">
                <a:latin typeface="Times New Roman"/>
                <a:cs typeface="Times New Roman"/>
              </a:rPr>
              <a:t>be included as a feature in the  </a:t>
            </a:r>
            <a:r>
              <a:rPr dirty="0" sz="1000">
                <a:latin typeface="Times New Roman"/>
                <a:cs typeface="Times New Roman"/>
              </a:rPr>
              <a:t>product.</a:t>
            </a:r>
            <a:endParaRPr sz="1000">
              <a:latin typeface="Times New Roman"/>
              <a:cs typeface="Times New Roman"/>
            </a:endParaRPr>
          </a:p>
          <a:p>
            <a:pPr>
              <a:lnSpc>
                <a:spcPct val="100000"/>
              </a:lnSpc>
              <a:spcBef>
                <a:spcPts val="15"/>
              </a:spcBef>
            </a:pPr>
            <a:endParaRPr sz="1000">
              <a:latin typeface="Times New Roman"/>
              <a:cs typeface="Times New Roman"/>
            </a:endParaRPr>
          </a:p>
          <a:p>
            <a:pPr algn="just" marL="31750" marR="5080">
              <a:lnSpc>
                <a:spcPts val="1380"/>
              </a:lnSpc>
            </a:pPr>
            <a:r>
              <a:rPr dirty="0" sz="1200">
                <a:latin typeface="Times New Roman"/>
                <a:cs typeface="Times New Roman"/>
              </a:rPr>
              <a:t>In the next </a:t>
            </a:r>
            <a:r>
              <a:rPr dirty="0" sz="1200" spc="-5">
                <a:latin typeface="Times New Roman"/>
                <a:cs typeface="Times New Roman"/>
              </a:rPr>
              <a:t>step we </a:t>
            </a:r>
            <a:r>
              <a:rPr dirty="0" sz="1200">
                <a:latin typeface="Times New Roman"/>
                <a:cs typeface="Times New Roman"/>
              </a:rPr>
              <a:t>need to describe </a:t>
            </a:r>
            <a:r>
              <a:rPr dirty="0" sz="1200" spc="-5">
                <a:latin typeface="Times New Roman"/>
                <a:cs typeface="Times New Roman"/>
              </a:rPr>
              <a:t>what </a:t>
            </a:r>
            <a:r>
              <a:rPr dirty="0" sz="1200">
                <a:latin typeface="Times New Roman"/>
                <a:cs typeface="Times New Roman"/>
              </a:rPr>
              <a:t>tasks must be included to accomplish the  above-mentioned business requirement. The resulting user requirement could be as  follows: </a:t>
            </a:r>
            <a:r>
              <a:rPr dirty="0" sz="1200" i="1">
                <a:latin typeface="Times New Roman"/>
                <a:cs typeface="Times New Roman"/>
              </a:rPr>
              <a:t>finding </a:t>
            </a:r>
            <a:r>
              <a:rPr dirty="0" sz="1200" spc="-5" i="1">
                <a:latin typeface="Times New Roman"/>
                <a:cs typeface="Times New Roman"/>
              </a:rPr>
              <a:t>spelling </a:t>
            </a:r>
            <a:r>
              <a:rPr dirty="0" sz="1200" i="1">
                <a:latin typeface="Times New Roman"/>
                <a:cs typeface="Times New Roman"/>
              </a:rPr>
              <a:t>errors in the document and decide whether to </a:t>
            </a:r>
            <a:r>
              <a:rPr dirty="0" sz="1200" spc="-5" i="1">
                <a:latin typeface="Times New Roman"/>
                <a:cs typeface="Times New Roman"/>
              </a:rPr>
              <a:t>replace </a:t>
            </a:r>
            <a:r>
              <a:rPr dirty="0" sz="1200" i="1">
                <a:latin typeface="Times New Roman"/>
                <a:cs typeface="Times New Roman"/>
              </a:rPr>
              <a:t>each  </a:t>
            </a:r>
            <a:r>
              <a:rPr dirty="0" sz="1200" spc="-5" i="1">
                <a:latin typeface="Times New Roman"/>
                <a:cs typeface="Times New Roman"/>
              </a:rPr>
              <a:t>misspelled </a:t>
            </a:r>
            <a:r>
              <a:rPr dirty="0" sz="1200" i="1">
                <a:latin typeface="Times New Roman"/>
                <a:cs typeface="Times New Roman"/>
              </a:rPr>
              <a:t>word with the one chosen from a list of </a:t>
            </a:r>
            <a:r>
              <a:rPr dirty="0" sz="1200" spc="-5" i="1">
                <a:latin typeface="Times New Roman"/>
                <a:cs typeface="Times New Roman"/>
              </a:rPr>
              <a:t>suggested </a:t>
            </a:r>
            <a:r>
              <a:rPr dirty="0" sz="1200" i="1">
                <a:latin typeface="Times New Roman"/>
                <a:cs typeface="Times New Roman"/>
              </a:rPr>
              <a:t>words. </a:t>
            </a:r>
            <a:r>
              <a:rPr dirty="0" sz="1200">
                <a:latin typeface="Times New Roman"/>
                <a:cs typeface="Times New Roman"/>
              </a:rPr>
              <a:t>It is important to  note that this requirement is </a:t>
            </a:r>
            <a:r>
              <a:rPr dirty="0" sz="1200" spc="-5">
                <a:latin typeface="Times New Roman"/>
                <a:cs typeface="Times New Roman"/>
              </a:rPr>
              <a:t>written </a:t>
            </a:r>
            <a:r>
              <a:rPr dirty="0" sz="1200">
                <a:latin typeface="Times New Roman"/>
                <a:cs typeface="Times New Roman"/>
              </a:rPr>
              <a:t>from a user’s</a:t>
            </a:r>
            <a:r>
              <a:rPr dirty="0" sz="1200" spc="-110">
                <a:latin typeface="Times New Roman"/>
                <a:cs typeface="Times New Roman"/>
              </a:rPr>
              <a:t> </a:t>
            </a:r>
            <a:r>
              <a:rPr dirty="0" sz="1200">
                <a:latin typeface="Times New Roman"/>
                <a:cs typeface="Times New Roman"/>
              </a:rPr>
              <a:t>perspective.</a:t>
            </a:r>
            <a:endParaRPr sz="1200">
              <a:latin typeface="Times New Roman"/>
              <a:cs typeface="Times New Roman"/>
            </a:endParaRPr>
          </a:p>
          <a:p>
            <a:pPr>
              <a:lnSpc>
                <a:spcPct val="100000"/>
              </a:lnSpc>
              <a:spcBef>
                <a:spcPts val="15"/>
              </a:spcBef>
            </a:pPr>
            <a:endParaRPr sz="1150">
              <a:latin typeface="Times New Roman"/>
              <a:cs typeface="Times New Roman"/>
            </a:endParaRPr>
          </a:p>
          <a:p>
            <a:pPr algn="just" marL="31115" marR="6350">
              <a:lnSpc>
                <a:spcPct val="96100"/>
              </a:lnSpc>
            </a:pPr>
            <a:r>
              <a:rPr dirty="0" sz="1200" spc="-5">
                <a:latin typeface="Times New Roman"/>
                <a:cs typeface="Times New Roman"/>
              </a:rPr>
              <a:t>After </a:t>
            </a:r>
            <a:r>
              <a:rPr dirty="0" sz="1200">
                <a:latin typeface="Times New Roman"/>
                <a:cs typeface="Times New Roman"/>
              </a:rPr>
              <a:t>documenting the user’s perspective in the form of user requirements, the </a:t>
            </a:r>
            <a:r>
              <a:rPr dirty="0" sz="1200" spc="-10">
                <a:latin typeface="Times New Roman"/>
                <a:cs typeface="Times New Roman"/>
              </a:rPr>
              <a:t>system’s  </a:t>
            </a:r>
            <a:r>
              <a:rPr dirty="0" sz="1200">
                <a:latin typeface="Times New Roman"/>
                <a:cs typeface="Times New Roman"/>
              </a:rPr>
              <a:t>perspective: </a:t>
            </a:r>
            <a:r>
              <a:rPr dirty="0" sz="1200" spc="-5">
                <a:latin typeface="Times New Roman"/>
                <a:cs typeface="Times New Roman"/>
              </a:rPr>
              <a:t>what </a:t>
            </a:r>
            <a:r>
              <a:rPr dirty="0" sz="1200">
                <a:latin typeface="Times New Roman"/>
                <a:cs typeface="Times New Roman"/>
              </a:rPr>
              <a:t>is the functionality </a:t>
            </a:r>
            <a:r>
              <a:rPr dirty="0" sz="1200" spc="-5">
                <a:latin typeface="Times New Roman"/>
                <a:cs typeface="Times New Roman"/>
              </a:rPr>
              <a:t>provided </a:t>
            </a:r>
            <a:r>
              <a:rPr dirty="0" sz="1200" spc="15">
                <a:latin typeface="Times New Roman"/>
                <a:cs typeface="Times New Roman"/>
              </a:rPr>
              <a:t>by </a:t>
            </a:r>
            <a:r>
              <a:rPr dirty="0" sz="1200">
                <a:latin typeface="Times New Roman"/>
                <a:cs typeface="Times New Roman"/>
              </a:rPr>
              <a:t>the </a:t>
            </a:r>
            <a:r>
              <a:rPr dirty="0" sz="1200" spc="-10">
                <a:latin typeface="Times New Roman"/>
                <a:cs typeface="Times New Roman"/>
              </a:rPr>
              <a:t>system </a:t>
            </a:r>
            <a:r>
              <a:rPr dirty="0" sz="1200">
                <a:latin typeface="Times New Roman"/>
                <a:cs typeface="Times New Roman"/>
              </a:rPr>
              <a:t>and how </a:t>
            </a:r>
            <a:r>
              <a:rPr dirty="0" sz="1200" spc="-5">
                <a:latin typeface="Times New Roman"/>
                <a:cs typeface="Times New Roman"/>
              </a:rPr>
              <a:t>will </a:t>
            </a:r>
            <a:r>
              <a:rPr dirty="0" sz="1200" spc="10">
                <a:latin typeface="Times New Roman"/>
                <a:cs typeface="Times New Roman"/>
              </a:rPr>
              <a:t>it </a:t>
            </a:r>
            <a:r>
              <a:rPr dirty="0" sz="1200">
                <a:latin typeface="Times New Roman"/>
                <a:cs typeface="Times New Roman"/>
              </a:rPr>
              <a:t>help the user  to accomplish these tasks. </a:t>
            </a:r>
            <a:r>
              <a:rPr dirty="0" sz="1200" spc="-5">
                <a:latin typeface="Times New Roman"/>
                <a:cs typeface="Times New Roman"/>
              </a:rPr>
              <a:t>Viewed </a:t>
            </a:r>
            <a:r>
              <a:rPr dirty="0" sz="1200">
                <a:latin typeface="Times New Roman"/>
                <a:cs typeface="Times New Roman"/>
              </a:rPr>
              <a:t>from this angle, the functional requirement for the  </a:t>
            </a:r>
            <a:r>
              <a:rPr dirty="0" sz="1200" spc="-5">
                <a:latin typeface="Times New Roman"/>
                <a:cs typeface="Times New Roman"/>
              </a:rPr>
              <a:t>same </a:t>
            </a:r>
            <a:r>
              <a:rPr dirty="0" sz="1200">
                <a:latin typeface="Times New Roman"/>
                <a:cs typeface="Times New Roman"/>
              </a:rPr>
              <a:t>user requirement could be </a:t>
            </a:r>
            <a:r>
              <a:rPr dirty="0" sz="1200" spc="-5">
                <a:latin typeface="Times New Roman"/>
                <a:cs typeface="Times New Roman"/>
              </a:rPr>
              <a:t>written </a:t>
            </a:r>
            <a:r>
              <a:rPr dirty="0" sz="1200">
                <a:latin typeface="Times New Roman"/>
                <a:cs typeface="Times New Roman"/>
              </a:rPr>
              <a:t>as follows: </a:t>
            </a:r>
            <a:r>
              <a:rPr dirty="0" sz="1200" i="1">
                <a:latin typeface="Times New Roman"/>
                <a:cs typeface="Times New Roman"/>
              </a:rPr>
              <a:t>the </a:t>
            </a:r>
            <a:r>
              <a:rPr dirty="0" sz="1200" spc="-5" i="1">
                <a:latin typeface="Times New Roman"/>
                <a:cs typeface="Times New Roman"/>
              </a:rPr>
              <a:t>spell </a:t>
            </a:r>
            <a:r>
              <a:rPr dirty="0" sz="1200" i="1">
                <a:latin typeface="Times New Roman"/>
                <a:cs typeface="Times New Roman"/>
              </a:rPr>
              <a:t>checker will </a:t>
            </a:r>
            <a:r>
              <a:rPr dirty="0" sz="1000" spc="-5" i="1">
                <a:latin typeface="Times New Roman"/>
                <a:cs typeface="Times New Roman"/>
              </a:rPr>
              <a:t>find and highlight  </a:t>
            </a:r>
            <a:r>
              <a:rPr dirty="0" sz="1000" spc="-10" i="1">
                <a:latin typeface="Times New Roman"/>
                <a:cs typeface="Times New Roman"/>
              </a:rPr>
              <a:t>misspelled </a:t>
            </a:r>
            <a:r>
              <a:rPr dirty="0" sz="1000" spc="-5" i="1">
                <a:latin typeface="Times New Roman"/>
                <a:cs typeface="Times New Roman"/>
              </a:rPr>
              <a:t>words. It will then display a dialog box with </a:t>
            </a:r>
            <a:r>
              <a:rPr dirty="0" sz="1000" spc="-10" i="1">
                <a:latin typeface="Times New Roman"/>
                <a:cs typeface="Times New Roman"/>
              </a:rPr>
              <a:t>suggested </a:t>
            </a:r>
            <a:r>
              <a:rPr dirty="0" sz="1000" spc="-5" i="1">
                <a:latin typeface="Times New Roman"/>
                <a:cs typeface="Times New Roman"/>
              </a:rPr>
              <a:t>replacements. </a:t>
            </a:r>
            <a:r>
              <a:rPr dirty="0" sz="1000" spc="-10" i="1">
                <a:latin typeface="Times New Roman"/>
                <a:cs typeface="Times New Roman"/>
              </a:rPr>
              <a:t>The </a:t>
            </a:r>
            <a:r>
              <a:rPr dirty="0" sz="1000" spc="-5" i="1">
                <a:latin typeface="Times New Roman"/>
                <a:cs typeface="Times New Roman"/>
              </a:rPr>
              <a:t>user will be allowed  to </a:t>
            </a:r>
            <a:r>
              <a:rPr dirty="0" sz="1000" spc="-10" i="1">
                <a:latin typeface="Times New Roman"/>
                <a:cs typeface="Times New Roman"/>
              </a:rPr>
              <a:t>select </a:t>
            </a:r>
            <a:r>
              <a:rPr dirty="0" sz="1000" spc="-5" i="1">
                <a:latin typeface="Times New Roman"/>
                <a:cs typeface="Times New Roman"/>
              </a:rPr>
              <a:t>from the list of </a:t>
            </a:r>
            <a:r>
              <a:rPr dirty="0" sz="1000" spc="-10" i="1">
                <a:latin typeface="Times New Roman"/>
                <a:cs typeface="Times New Roman"/>
              </a:rPr>
              <a:t>suggested </a:t>
            </a:r>
            <a:r>
              <a:rPr dirty="0" sz="1000" spc="-5" i="1">
                <a:latin typeface="Times New Roman"/>
                <a:cs typeface="Times New Roman"/>
              </a:rPr>
              <a:t>replacements. </a:t>
            </a:r>
            <a:r>
              <a:rPr dirty="0" sz="1000" spc="-10" i="1">
                <a:latin typeface="Times New Roman"/>
                <a:cs typeface="Times New Roman"/>
              </a:rPr>
              <a:t>Upon selection </a:t>
            </a:r>
            <a:r>
              <a:rPr dirty="0" sz="1000" spc="-5" i="1">
                <a:latin typeface="Times New Roman"/>
                <a:cs typeface="Times New Roman"/>
              </a:rPr>
              <a:t>it will </a:t>
            </a:r>
            <a:r>
              <a:rPr dirty="0" sz="1000" spc="-10" i="1">
                <a:latin typeface="Times New Roman"/>
                <a:cs typeface="Times New Roman"/>
              </a:rPr>
              <a:t>replace </a:t>
            </a:r>
            <a:r>
              <a:rPr dirty="0" sz="1000" spc="-5" i="1">
                <a:latin typeface="Times New Roman"/>
                <a:cs typeface="Times New Roman"/>
              </a:rPr>
              <a:t>the misspelled word with  the </a:t>
            </a:r>
            <a:r>
              <a:rPr dirty="0" sz="1000" spc="-10" i="1">
                <a:latin typeface="Times New Roman"/>
                <a:cs typeface="Times New Roman"/>
              </a:rPr>
              <a:t>selected </a:t>
            </a:r>
            <a:r>
              <a:rPr dirty="0" sz="1000" i="1">
                <a:latin typeface="Times New Roman"/>
                <a:cs typeface="Times New Roman"/>
              </a:rPr>
              <a:t>word. </a:t>
            </a:r>
            <a:r>
              <a:rPr dirty="0" sz="1000" spc="-5" i="1">
                <a:latin typeface="Times New Roman"/>
                <a:cs typeface="Times New Roman"/>
              </a:rPr>
              <a:t>It will also allow the </a:t>
            </a:r>
            <a:r>
              <a:rPr dirty="0" sz="1000" i="1">
                <a:latin typeface="Times New Roman"/>
                <a:cs typeface="Times New Roman"/>
              </a:rPr>
              <a:t>user </a:t>
            </a:r>
            <a:r>
              <a:rPr dirty="0" sz="1000" spc="-5" i="1">
                <a:latin typeface="Times New Roman"/>
                <a:cs typeface="Times New Roman"/>
              </a:rPr>
              <a:t>to </a:t>
            </a:r>
            <a:r>
              <a:rPr dirty="0" sz="1000" spc="-10" i="1">
                <a:latin typeface="Times New Roman"/>
                <a:cs typeface="Times New Roman"/>
              </a:rPr>
              <a:t>make </a:t>
            </a:r>
            <a:r>
              <a:rPr dirty="0" sz="1000" i="1">
                <a:latin typeface="Times New Roman"/>
                <a:cs typeface="Times New Roman"/>
              </a:rPr>
              <a:t>global</a:t>
            </a:r>
            <a:r>
              <a:rPr dirty="0" sz="1000" spc="120" i="1">
                <a:latin typeface="Times New Roman"/>
                <a:cs typeface="Times New Roman"/>
              </a:rPr>
              <a:t> </a:t>
            </a:r>
            <a:r>
              <a:rPr dirty="0" sz="1000" spc="-10" i="1">
                <a:latin typeface="Times New Roman"/>
                <a:cs typeface="Times New Roman"/>
              </a:rPr>
              <a:t>replacements.</a:t>
            </a:r>
            <a:endParaRPr sz="1000">
              <a:latin typeface="Times New Roman"/>
              <a:cs typeface="Times New Roman"/>
            </a:endParaRPr>
          </a:p>
          <a:p>
            <a:pPr>
              <a:lnSpc>
                <a:spcPct val="100000"/>
              </a:lnSpc>
              <a:spcBef>
                <a:spcPts val="45"/>
              </a:spcBef>
            </a:pPr>
            <a:endParaRPr sz="1100">
              <a:latin typeface="Times New Roman"/>
              <a:cs typeface="Times New Roman"/>
            </a:endParaRPr>
          </a:p>
          <a:p>
            <a:pPr algn="just" marL="12700" marR="23495">
              <a:lnSpc>
                <a:spcPts val="1380"/>
              </a:lnSpc>
            </a:pPr>
            <a:r>
              <a:rPr dirty="0" sz="1000" spc="-10">
                <a:latin typeface="Times New Roman"/>
                <a:cs typeface="Times New Roman"/>
              </a:rPr>
              <a:t>Finally, </a:t>
            </a:r>
            <a:r>
              <a:rPr dirty="0" sz="1000" spc="-5">
                <a:latin typeface="Times New Roman"/>
                <a:cs typeface="Times New Roman"/>
              </a:rPr>
              <a:t>a non-functional </a:t>
            </a:r>
            <a:r>
              <a:rPr dirty="0" sz="1000">
                <a:latin typeface="Times New Roman"/>
                <a:cs typeface="Times New Roman"/>
              </a:rPr>
              <a:t>requirement </a:t>
            </a:r>
            <a:r>
              <a:rPr dirty="0" sz="1000" spc="-5">
                <a:latin typeface="Times New Roman"/>
                <a:cs typeface="Times New Roman"/>
              </a:rPr>
              <a:t>of the system could require that </a:t>
            </a:r>
            <a:r>
              <a:rPr dirty="0" sz="1200" i="1">
                <a:latin typeface="Times New Roman"/>
                <a:cs typeface="Times New Roman"/>
              </a:rPr>
              <a:t>it </a:t>
            </a:r>
            <a:r>
              <a:rPr dirty="0" sz="1200" spc="-5" i="1">
                <a:latin typeface="Times New Roman"/>
                <a:cs typeface="Times New Roman"/>
              </a:rPr>
              <a:t>must </a:t>
            </a:r>
            <a:r>
              <a:rPr dirty="0" sz="1200" i="1">
                <a:latin typeface="Times New Roman"/>
                <a:cs typeface="Times New Roman"/>
              </a:rPr>
              <a:t>be integrated into the  </a:t>
            </a:r>
            <a:r>
              <a:rPr dirty="0" sz="1200" i="1">
                <a:latin typeface="Times New Roman"/>
                <a:cs typeface="Times New Roman"/>
              </a:rPr>
              <a:t>existing word-processor that </a:t>
            </a:r>
            <a:r>
              <a:rPr dirty="0" sz="1200" spc="-5" i="1">
                <a:latin typeface="Times New Roman"/>
                <a:cs typeface="Times New Roman"/>
              </a:rPr>
              <a:t>runs </a:t>
            </a:r>
            <a:r>
              <a:rPr dirty="0" sz="1200" i="1">
                <a:latin typeface="Times New Roman"/>
                <a:cs typeface="Times New Roman"/>
              </a:rPr>
              <a:t>on windows</a:t>
            </a:r>
            <a:r>
              <a:rPr dirty="0" sz="1200" spc="-105" i="1">
                <a:latin typeface="Times New Roman"/>
                <a:cs typeface="Times New Roman"/>
              </a:rPr>
              <a:t> </a:t>
            </a:r>
            <a:r>
              <a:rPr dirty="0" sz="1200" i="1">
                <a:latin typeface="Times New Roman"/>
                <a:cs typeface="Times New Roman"/>
              </a:rPr>
              <a:t>platform.</a:t>
            </a:r>
            <a:endParaRPr sz="1200">
              <a:latin typeface="Times New Roman"/>
              <a:cs typeface="Times New Roman"/>
            </a:endParaRPr>
          </a:p>
          <a:p>
            <a:pPr>
              <a:lnSpc>
                <a:spcPct val="100000"/>
              </a:lnSpc>
              <a:spcBef>
                <a:spcPts val="15"/>
              </a:spcBef>
            </a:pPr>
            <a:endParaRPr sz="1200">
              <a:latin typeface="Times New Roman"/>
              <a:cs typeface="Times New Roman"/>
            </a:endParaRPr>
          </a:p>
          <a:p>
            <a:pPr algn="just" marL="12700">
              <a:lnSpc>
                <a:spcPct val="100000"/>
              </a:lnSpc>
            </a:pPr>
            <a:r>
              <a:rPr dirty="0" sz="1400" spc="-5" b="1">
                <a:latin typeface="Tahoma"/>
                <a:cs typeface="Tahoma"/>
              </a:rPr>
              <a:t>Stakeholders</a:t>
            </a:r>
            <a:endParaRPr sz="1400">
              <a:latin typeface="Tahoma"/>
              <a:cs typeface="Tahoma"/>
            </a:endParaRPr>
          </a:p>
          <a:p>
            <a:pPr>
              <a:lnSpc>
                <a:spcPct val="100000"/>
              </a:lnSpc>
              <a:spcBef>
                <a:spcPts val="50"/>
              </a:spcBef>
            </a:pPr>
            <a:endParaRPr sz="1150">
              <a:latin typeface="Times New Roman"/>
              <a:cs typeface="Times New Roman"/>
            </a:endParaRPr>
          </a:p>
          <a:p>
            <a:pPr algn="just" marL="12700" marR="23495">
              <a:lnSpc>
                <a:spcPts val="1380"/>
              </a:lnSpc>
            </a:pPr>
            <a:r>
              <a:rPr dirty="0" sz="1200" spc="-5">
                <a:latin typeface="Times New Roman"/>
                <a:cs typeface="Times New Roman"/>
              </a:rPr>
              <a:t>As </a:t>
            </a:r>
            <a:r>
              <a:rPr dirty="0" sz="1200">
                <a:latin typeface="Times New Roman"/>
                <a:cs typeface="Times New Roman"/>
              </a:rPr>
              <a:t>mentioned earlier, in order to develop a good requirement document, it is imperative  to involve all kinds of user in the requirement engineering process. The first </a:t>
            </a:r>
            <a:r>
              <a:rPr dirty="0" sz="1200" spc="-5">
                <a:latin typeface="Times New Roman"/>
                <a:cs typeface="Times New Roman"/>
              </a:rPr>
              <a:t>step </a:t>
            </a:r>
            <a:r>
              <a:rPr dirty="0" sz="1200">
                <a:latin typeface="Times New Roman"/>
                <a:cs typeface="Times New Roman"/>
              </a:rPr>
              <a:t>in  fulfillment of this need is the identification of all the </a:t>
            </a:r>
            <a:r>
              <a:rPr dirty="0" sz="1200" spc="-5">
                <a:latin typeface="Times New Roman"/>
                <a:cs typeface="Times New Roman"/>
              </a:rPr>
              <a:t>stakeholders </a:t>
            </a:r>
            <a:r>
              <a:rPr dirty="0" sz="1200">
                <a:latin typeface="Times New Roman"/>
                <a:cs typeface="Times New Roman"/>
              </a:rPr>
              <a:t>in the </a:t>
            </a:r>
            <a:r>
              <a:rPr dirty="0" sz="1200" spc="-5">
                <a:latin typeface="Times New Roman"/>
                <a:cs typeface="Times New Roman"/>
              </a:rPr>
              <a:t>system.  Stakeholders </a:t>
            </a:r>
            <a:r>
              <a:rPr dirty="0" sz="1200">
                <a:latin typeface="Times New Roman"/>
                <a:cs typeface="Times New Roman"/>
              </a:rPr>
              <a:t>are different people </a:t>
            </a:r>
            <a:r>
              <a:rPr dirty="0" sz="1200" spc="-5">
                <a:latin typeface="Times New Roman"/>
                <a:cs typeface="Times New Roman"/>
              </a:rPr>
              <a:t>who would </a:t>
            </a:r>
            <a:r>
              <a:rPr dirty="0" sz="1200">
                <a:latin typeface="Times New Roman"/>
                <a:cs typeface="Times New Roman"/>
              </a:rPr>
              <a:t>be interested in the </a:t>
            </a:r>
            <a:r>
              <a:rPr dirty="0" sz="1200" spc="-5">
                <a:latin typeface="Times New Roman"/>
                <a:cs typeface="Times New Roman"/>
              </a:rPr>
              <a:t>software. </a:t>
            </a:r>
            <a:r>
              <a:rPr dirty="0" sz="1200" spc="-15">
                <a:latin typeface="Times New Roman"/>
                <a:cs typeface="Times New Roman"/>
              </a:rPr>
              <a:t>It </a:t>
            </a:r>
            <a:r>
              <a:rPr dirty="0" sz="1200">
                <a:latin typeface="Times New Roman"/>
                <a:cs typeface="Times New Roman"/>
              </a:rPr>
              <a:t>is important  to recognize that management carries a lot of </a:t>
            </a:r>
            <a:r>
              <a:rPr dirty="0" sz="1200" spc="-5">
                <a:latin typeface="Times New Roman"/>
                <a:cs typeface="Times New Roman"/>
              </a:rPr>
              <a:t>weight, </a:t>
            </a:r>
            <a:r>
              <a:rPr dirty="0" sz="1200">
                <a:latin typeface="Times New Roman"/>
                <a:cs typeface="Times New Roman"/>
              </a:rPr>
              <a:t>but they usually are not the actual  users of the </a:t>
            </a:r>
            <a:r>
              <a:rPr dirty="0" sz="1200" spc="-5">
                <a:latin typeface="Times New Roman"/>
                <a:cs typeface="Times New Roman"/>
              </a:rPr>
              <a:t>system. </a:t>
            </a:r>
            <a:r>
              <a:rPr dirty="0" sz="1200">
                <a:latin typeface="Times New Roman"/>
                <a:cs typeface="Times New Roman"/>
              </a:rPr>
              <a:t>We need to understand that it is the actual user </a:t>
            </a:r>
            <a:r>
              <a:rPr dirty="0" sz="1200" spc="-5">
                <a:latin typeface="Times New Roman"/>
                <a:cs typeface="Times New Roman"/>
              </a:rPr>
              <a:t>who will </a:t>
            </a:r>
            <a:r>
              <a:rPr dirty="0" sz="1200">
                <a:latin typeface="Times New Roman"/>
                <a:cs typeface="Times New Roman"/>
              </a:rPr>
              <a:t>eventually  use the </a:t>
            </a:r>
            <a:r>
              <a:rPr dirty="0" sz="1200" spc="-5">
                <a:latin typeface="Times New Roman"/>
                <a:cs typeface="Times New Roman"/>
              </a:rPr>
              <a:t>system </a:t>
            </a:r>
            <a:r>
              <a:rPr dirty="0" sz="1200">
                <a:latin typeface="Times New Roman"/>
                <a:cs typeface="Times New Roman"/>
              </a:rPr>
              <a:t>and hence accept or reject the product. Therefore, ignoring the needs of  any user class may result in the </a:t>
            </a:r>
            <a:r>
              <a:rPr dirty="0" sz="1200" spc="-5">
                <a:latin typeface="Times New Roman"/>
                <a:cs typeface="Times New Roman"/>
              </a:rPr>
              <a:t>system</a:t>
            </a:r>
            <a:r>
              <a:rPr dirty="0" sz="1200" spc="-120">
                <a:latin typeface="Times New Roman"/>
                <a:cs typeface="Times New Roman"/>
              </a:rPr>
              <a:t> </a:t>
            </a:r>
            <a:r>
              <a:rPr dirty="0" sz="1200">
                <a:latin typeface="Times New Roman"/>
                <a:cs typeface="Times New Roman"/>
              </a:rPr>
              <a:t>failure.</a:t>
            </a:r>
            <a:endParaRPr sz="1200">
              <a:latin typeface="Times New Roman"/>
              <a:cs typeface="Times New Roman"/>
            </a:endParaRPr>
          </a:p>
          <a:p>
            <a:pPr>
              <a:lnSpc>
                <a:spcPct val="100000"/>
              </a:lnSpc>
            </a:pPr>
            <a:endParaRPr sz="1200">
              <a:latin typeface="Times New Roman"/>
              <a:cs typeface="Times New Roman"/>
            </a:endParaRPr>
          </a:p>
          <a:p>
            <a:pPr algn="just" marL="12700" marR="23495">
              <a:lnSpc>
                <a:spcPts val="1380"/>
              </a:lnSpc>
            </a:pPr>
            <a:r>
              <a:rPr dirty="0" sz="1200">
                <a:latin typeface="Times New Roman"/>
                <a:cs typeface="Times New Roman"/>
              </a:rPr>
              <a:t>A requirement engineer </a:t>
            </a:r>
            <a:r>
              <a:rPr dirty="0" sz="1200" spc="5">
                <a:latin typeface="Times New Roman"/>
                <a:cs typeface="Times New Roman"/>
              </a:rPr>
              <a:t>should </a:t>
            </a:r>
            <a:r>
              <a:rPr dirty="0" sz="1200">
                <a:latin typeface="Times New Roman"/>
                <a:cs typeface="Times New Roman"/>
              </a:rPr>
              <a:t>be cognizant of the fact that stakeholders have a tendency  to </a:t>
            </a:r>
            <a:r>
              <a:rPr dirty="0" sz="1200" spc="-5">
                <a:latin typeface="Times New Roman"/>
                <a:cs typeface="Times New Roman"/>
              </a:rPr>
              <a:t>state </a:t>
            </a:r>
            <a:r>
              <a:rPr dirty="0" sz="1200">
                <a:latin typeface="Times New Roman"/>
                <a:cs typeface="Times New Roman"/>
              </a:rPr>
              <a:t>requirements in very general and vague terms. </a:t>
            </a:r>
            <a:r>
              <a:rPr dirty="0" sz="1200" spc="-5">
                <a:latin typeface="Times New Roman"/>
                <a:cs typeface="Times New Roman"/>
              </a:rPr>
              <a:t>Some </a:t>
            </a:r>
            <a:r>
              <a:rPr dirty="0" sz="1200">
                <a:latin typeface="Times New Roman"/>
                <a:cs typeface="Times New Roman"/>
              </a:rPr>
              <a:t>times they trivialize things.  </a:t>
            </a:r>
            <a:r>
              <a:rPr dirty="0" sz="1200" spc="-5">
                <a:latin typeface="Times New Roman"/>
                <a:cs typeface="Times New Roman"/>
              </a:rPr>
              <a:t>Different stakeholders </a:t>
            </a:r>
            <a:r>
              <a:rPr dirty="0" sz="1200">
                <a:latin typeface="Times New Roman"/>
                <a:cs typeface="Times New Roman"/>
              </a:rPr>
              <a:t>have different requirements – </a:t>
            </a:r>
            <a:r>
              <a:rPr dirty="0" sz="1200" spc="-5">
                <a:latin typeface="Times New Roman"/>
                <a:cs typeface="Times New Roman"/>
              </a:rPr>
              <a:t>sometimes </a:t>
            </a:r>
            <a:r>
              <a:rPr dirty="0" sz="1200">
                <a:latin typeface="Times New Roman"/>
                <a:cs typeface="Times New Roman"/>
              </a:rPr>
              <a:t>even conflicting. </a:t>
            </a:r>
            <a:r>
              <a:rPr dirty="0" sz="1200" spc="-5">
                <a:latin typeface="Times New Roman"/>
                <a:cs typeface="Times New Roman"/>
              </a:rPr>
              <a:t>On </a:t>
            </a:r>
            <a:r>
              <a:rPr dirty="0" sz="1200">
                <a:latin typeface="Times New Roman"/>
                <a:cs typeface="Times New Roman"/>
              </a:rPr>
              <a:t>top  of that internal politics may influence</a:t>
            </a:r>
            <a:r>
              <a:rPr dirty="0" sz="1200" spc="-120">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nSpc>
                <a:spcPct val="100000"/>
              </a:lnSpc>
            </a:pPr>
            <a:endParaRPr sz="1200">
              <a:latin typeface="Times New Roman"/>
              <a:cs typeface="Times New Roman"/>
            </a:endParaRPr>
          </a:p>
          <a:p>
            <a:pPr algn="just" marL="12700" marR="26670">
              <a:lnSpc>
                <a:spcPts val="1380"/>
              </a:lnSpc>
            </a:pPr>
            <a:r>
              <a:rPr dirty="0" sz="1200">
                <a:latin typeface="Times New Roman"/>
                <a:cs typeface="Times New Roman"/>
              </a:rPr>
              <a:t>The role of </a:t>
            </a:r>
            <a:r>
              <a:rPr dirty="0" sz="1200" spc="-5">
                <a:latin typeface="Times New Roman"/>
                <a:cs typeface="Times New Roman"/>
              </a:rPr>
              <a:t>stakeholders </a:t>
            </a:r>
            <a:r>
              <a:rPr dirty="0" sz="1200">
                <a:latin typeface="Times New Roman"/>
                <a:cs typeface="Times New Roman"/>
              </a:rPr>
              <a:t>cannot be overemphasized. A </a:t>
            </a:r>
            <a:r>
              <a:rPr dirty="0" sz="1200" spc="-5">
                <a:latin typeface="Times New Roman"/>
                <a:cs typeface="Times New Roman"/>
              </a:rPr>
              <a:t>study </a:t>
            </a:r>
            <a:r>
              <a:rPr dirty="0" sz="1200">
                <a:latin typeface="Times New Roman"/>
                <a:cs typeface="Times New Roman"/>
              </a:rPr>
              <a:t>of over 8300 projects  revealed that the top two reasons for any project failure are lack of user input and  incomplete</a:t>
            </a:r>
            <a:r>
              <a:rPr dirty="0" sz="1200" spc="-105">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nSpc>
                <a:spcPct val="100000"/>
              </a:lnSpc>
            </a:pPr>
            <a:endParaRPr sz="1200">
              <a:latin typeface="Times New Roman"/>
              <a:cs typeface="Times New Roman"/>
            </a:endParaRPr>
          </a:p>
          <a:p>
            <a:pPr algn="just" marL="12700" marR="27305">
              <a:lnSpc>
                <a:spcPts val="1380"/>
              </a:lnSpc>
            </a:pPr>
            <a:r>
              <a:rPr dirty="0" sz="1200">
                <a:latin typeface="Times New Roman"/>
                <a:cs typeface="Times New Roman"/>
              </a:rPr>
              <a:t>The following diagram </a:t>
            </a:r>
            <a:r>
              <a:rPr dirty="0" sz="1200" spc="-5">
                <a:latin typeface="Times New Roman"/>
                <a:cs typeface="Times New Roman"/>
              </a:rPr>
              <a:t>shows </a:t>
            </a:r>
            <a:r>
              <a:rPr dirty="0" sz="1200">
                <a:latin typeface="Times New Roman"/>
                <a:cs typeface="Times New Roman"/>
              </a:rPr>
              <a:t>the role of different </a:t>
            </a:r>
            <a:r>
              <a:rPr dirty="0" sz="1200" spc="-5">
                <a:latin typeface="Times New Roman"/>
                <a:cs typeface="Times New Roman"/>
              </a:rPr>
              <a:t>stakeholders </a:t>
            </a:r>
            <a:r>
              <a:rPr dirty="0" sz="1200">
                <a:latin typeface="Times New Roman"/>
                <a:cs typeface="Times New Roman"/>
              </a:rPr>
              <a:t>in the </a:t>
            </a:r>
            <a:r>
              <a:rPr dirty="0" sz="1200" spc="-5">
                <a:latin typeface="Times New Roman"/>
                <a:cs typeface="Times New Roman"/>
              </a:rPr>
              <a:t>setting </a:t>
            </a: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requirements.</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228344" y="914400"/>
            <a:ext cx="5314187" cy="4244340"/>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2478935" y="5371084"/>
            <a:ext cx="959485" cy="221615"/>
          </a:xfrm>
          <a:prstGeom prst="rect">
            <a:avLst/>
          </a:prstGeom>
        </p:spPr>
        <p:txBody>
          <a:bodyPr wrap="square" lIns="0" tIns="0" rIns="0" bIns="0" rtlCol="0" vert="horz">
            <a:spAutoFit/>
          </a:bodyPr>
          <a:lstStyle/>
          <a:p>
            <a:pPr marL="12700">
              <a:lnSpc>
                <a:spcPct val="100000"/>
              </a:lnSpc>
            </a:pPr>
            <a:r>
              <a:rPr dirty="0" sz="1400" spc="-5" b="1">
                <a:latin typeface="Tahoma"/>
                <a:cs typeface="Tahoma"/>
              </a:rPr>
              <a:t>Stateme</a:t>
            </a:r>
            <a:r>
              <a:rPr dirty="0" sz="1400" spc="-30" b="1">
                <a:latin typeface="Tahoma"/>
                <a:cs typeface="Tahoma"/>
              </a:rPr>
              <a:t>n</a:t>
            </a:r>
            <a:r>
              <a:rPr dirty="0" sz="1400" b="1">
                <a:latin typeface="Tahoma"/>
                <a:cs typeface="Tahoma"/>
              </a:rPr>
              <a:t>t</a:t>
            </a:r>
            <a:endParaRPr sz="1400">
              <a:latin typeface="Tahoma"/>
              <a:cs typeface="Tahoma"/>
            </a:endParaRPr>
          </a:p>
        </p:txBody>
      </p:sp>
      <p:sp>
        <p:nvSpPr>
          <p:cNvPr id="11" name="object 11"/>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25</a:t>
            </a:r>
          </a:p>
          <a:p>
            <a:pPr marL="1498600">
              <a:lnSpc>
                <a:spcPts val="1410"/>
              </a:lnSpc>
            </a:pPr>
            <a:r>
              <a:rPr dirty="0"/>
              <a:t>© Copyright </a:t>
            </a:r>
            <a:r>
              <a:rPr dirty="0" spc="-5"/>
              <a:t>Virtual University </a:t>
            </a:r>
            <a:r>
              <a:rPr dirty="0"/>
              <a:t>of</a:t>
            </a:r>
            <a:r>
              <a:rPr dirty="0" spc="-80"/>
              <a:t> </a:t>
            </a:r>
            <a:r>
              <a:rPr dirty="0" spc="-5"/>
              <a:t>Pakistan</a:t>
            </a:r>
          </a:p>
        </p:txBody>
      </p:sp>
      <p:sp>
        <p:nvSpPr>
          <p:cNvPr id="7" name="object 7"/>
          <p:cNvSpPr txBox="1"/>
          <p:nvPr/>
        </p:nvSpPr>
        <p:spPr>
          <a:xfrm>
            <a:off x="3600599" y="5371084"/>
            <a:ext cx="1706245" cy="221615"/>
          </a:xfrm>
          <a:prstGeom prst="rect">
            <a:avLst/>
          </a:prstGeom>
        </p:spPr>
        <p:txBody>
          <a:bodyPr wrap="square" lIns="0" tIns="0" rIns="0" bIns="0" rtlCol="0" vert="horz">
            <a:spAutoFit/>
          </a:bodyPr>
          <a:lstStyle/>
          <a:p>
            <a:pPr marL="12700">
              <a:lnSpc>
                <a:spcPct val="100000"/>
              </a:lnSpc>
              <a:tabLst>
                <a:tab pos="530225" algn="l"/>
              </a:tabLst>
            </a:pPr>
            <a:r>
              <a:rPr dirty="0" sz="1400" b="1">
                <a:latin typeface="Tahoma"/>
                <a:cs typeface="Tahoma"/>
              </a:rPr>
              <a:t>and	</a:t>
            </a:r>
            <a:r>
              <a:rPr dirty="0" sz="1400" spc="-5" b="1">
                <a:latin typeface="Tahoma"/>
                <a:cs typeface="Tahoma"/>
              </a:rPr>
              <a:t>Requirement</a:t>
            </a:r>
            <a:endParaRPr sz="1400">
              <a:latin typeface="Tahoma"/>
              <a:cs typeface="Tahoma"/>
            </a:endParaRPr>
          </a:p>
        </p:txBody>
      </p:sp>
      <p:sp>
        <p:nvSpPr>
          <p:cNvPr id="8" name="object 8"/>
          <p:cNvSpPr txBox="1"/>
          <p:nvPr/>
        </p:nvSpPr>
        <p:spPr>
          <a:xfrm>
            <a:off x="5467364" y="5371084"/>
            <a:ext cx="1178560" cy="221615"/>
          </a:xfrm>
          <a:prstGeom prst="rect">
            <a:avLst/>
          </a:prstGeom>
        </p:spPr>
        <p:txBody>
          <a:bodyPr wrap="square" lIns="0" tIns="0" rIns="0" bIns="0" rtlCol="0" vert="horz">
            <a:spAutoFit/>
          </a:bodyPr>
          <a:lstStyle/>
          <a:p>
            <a:pPr marL="12700">
              <a:lnSpc>
                <a:spcPct val="100000"/>
              </a:lnSpc>
            </a:pPr>
            <a:r>
              <a:rPr dirty="0" sz="1400" spc="-5" b="1">
                <a:latin typeface="Tahoma"/>
                <a:cs typeface="Tahoma"/>
              </a:rPr>
              <a:t>Specification</a:t>
            </a:r>
            <a:endParaRPr sz="1400">
              <a:latin typeface="Tahoma"/>
              <a:cs typeface="Tahoma"/>
            </a:endParaRPr>
          </a:p>
        </p:txBody>
      </p:sp>
      <p:sp>
        <p:nvSpPr>
          <p:cNvPr id="9" name="object 9"/>
          <p:cNvSpPr txBox="1"/>
          <p:nvPr/>
        </p:nvSpPr>
        <p:spPr>
          <a:xfrm>
            <a:off x="1130300" y="5371084"/>
            <a:ext cx="1188085" cy="398780"/>
          </a:xfrm>
          <a:prstGeom prst="rect">
            <a:avLst/>
          </a:prstGeom>
        </p:spPr>
        <p:txBody>
          <a:bodyPr wrap="square" lIns="0" tIns="0" rIns="0" bIns="0" rtlCol="0" vert="horz">
            <a:spAutoFit/>
          </a:bodyPr>
          <a:lstStyle/>
          <a:p>
            <a:pPr marL="12700">
              <a:lnSpc>
                <a:spcPts val="1639"/>
              </a:lnSpc>
            </a:pPr>
            <a:r>
              <a:rPr dirty="0" sz="1400" spc="-5" b="1">
                <a:latin typeface="Tahoma"/>
                <a:cs typeface="Tahoma"/>
              </a:rPr>
              <a:t>Requirement</a:t>
            </a:r>
            <a:endParaRPr sz="1400">
              <a:latin typeface="Tahoma"/>
              <a:cs typeface="Tahoma"/>
            </a:endParaRPr>
          </a:p>
          <a:p>
            <a:pPr marL="12700">
              <a:lnSpc>
                <a:spcPts val="1400"/>
              </a:lnSpc>
            </a:pPr>
            <a:r>
              <a:rPr dirty="0" sz="1200" spc="-5" b="1">
                <a:latin typeface="Times New Roman"/>
                <a:cs typeface="Times New Roman"/>
              </a:rPr>
              <a:t>Documents</a:t>
            </a:r>
            <a:endParaRPr sz="1200">
              <a:latin typeface="Times New Roman"/>
              <a:cs typeface="Times New Roman"/>
            </a:endParaRPr>
          </a:p>
        </p:txBody>
      </p:sp>
      <p:sp>
        <p:nvSpPr>
          <p:cNvPr id="10" name="object 10"/>
          <p:cNvSpPr txBox="1"/>
          <p:nvPr/>
        </p:nvSpPr>
        <p:spPr>
          <a:xfrm>
            <a:off x="1130300" y="5934455"/>
            <a:ext cx="5511800" cy="2708275"/>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Different </a:t>
            </a:r>
            <a:r>
              <a:rPr dirty="0" sz="1200">
                <a:latin typeface="Times New Roman"/>
                <a:cs typeface="Times New Roman"/>
              </a:rPr>
              <a:t>levels of </a:t>
            </a:r>
            <a:r>
              <a:rPr dirty="0" sz="1200" spc="-5">
                <a:latin typeface="Times New Roman"/>
                <a:cs typeface="Times New Roman"/>
              </a:rPr>
              <a:t>software </a:t>
            </a:r>
            <a:r>
              <a:rPr dirty="0" sz="1200">
                <a:latin typeface="Times New Roman"/>
                <a:cs typeface="Times New Roman"/>
              </a:rPr>
              <a:t>requirements are documented in different documents. The  two main documents produced during this phase are Requirement </a:t>
            </a:r>
            <a:r>
              <a:rPr dirty="0" sz="1200" spc="-5">
                <a:latin typeface="Times New Roman"/>
                <a:cs typeface="Times New Roman"/>
              </a:rPr>
              <a:t>Statement </a:t>
            </a:r>
            <a:r>
              <a:rPr dirty="0" sz="1200">
                <a:latin typeface="Times New Roman"/>
                <a:cs typeface="Times New Roman"/>
              </a:rPr>
              <a:t>and  Requirement </a:t>
            </a:r>
            <a:r>
              <a:rPr dirty="0" sz="1200" spc="-5">
                <a:latin typeface="Times New Roman"/>
                <a:cs typeface="Times New Roman"/>
              </a:rPr>
              <a:t>Specification. </a:t>
            </a:r>
            <a:r>
              <a:rPr dirty="0" sz="1200">
                <a:latin typeface="Times New Roman"/>
                <a:cs typeface="Times New Roman"/>
              </a:rPr>
              <a:t>They are also called Requirement </a:t>
            </a:r>
            <a:r>
              <a:rPr dirty="0" sz="1200" spc="-5">
                <a:latin typeface="Times New Roman"/>
                <a:cs typeface="Times New Roman"/>
              </a:rPr>
              <a:t>Definition </a:t>
            </a:r>
            <a:r>
              <a:rPr dirty="0" sz="1200">
                <a:latin typeface="Times New Roman"/>
                <a:cs typeface="Times New Roman"/>
              </a:rPr>
              <a:t>and </a:t>
            </a:r>
            <a:r>
              <a:rPr dirty="0" sz="1200" spc="-5">
                <a:latin typeface="Times New Roman"/>
                <a:cs typeface="Times New Roman"/>
              </a:rPr>
              <a:t>Functional  Specification </a:t>
            </a:r>
            <a:r>
              <a:rPr dirty="0" sz="1200">
                <a:latin typeface="Times New Roman"/>
                <a:cs typeface="Times New Roman"/>
              </a:rPr>
              <a:t>and are used to document user requirements and functional requirements  respectively.</a:t>
            </a:r>
            <a:endParaRPr sz="1200">
              <a:latin typeface="Times New Roman"/>
              <a:cs typeface="Times New Roman"/>
            </a:endParaRPr>
          </a:p>
          <a:p>
            <a:pPr>
              <a:lnSpc>
                <a:spcPct val="100000"/>
              </a:lnSpc>
              <a:spcBef>
                <a:spcPts val="15"/>
              </a:spcBef>
            </a:pPr>
            <a:endParaRPr sz="1200">
              <a:latin typeface="Times New Roman"/>
              <a:cs typeface="Times New Roman"/>
            </a:endParaRPr>
          </a:p>
          <a:p>
            <a:pPr algn="just" marL="12700">
              <a:lnSpc>
                <a:spcPct val="100000"/>
              </a:lnSpc>
            </a:pPr>
            <a:r>
              <a:rPr dirty="0" sz="1400" spc="-5" b="1">
                <a:latin typeface="Tahoma"/>
                <a:cs typeface="Tahoma"/>
              </a:rPr>
              <a:t>Requirement Statement</a:t>
            </a:r>
            <a:r>
              <a:rPr dirty="0" sz="1400" spc="30" b="1">
                <a:latin typeface="Tahoma"/>
                <a:cs typeface="Tahoma"/>
              </a:rPr>
              <a:t> </a:t>
            </a:r>
            <a:r>
              <a:rPr dirty="0" sz="1400" spc="-5" b="1">
                <a:latin typeface="Tahoma"/>
                <a:cs typeface="Tahoma"/>
              </a:rPr>
              <a:t>Characteristics</a:t>
            </a:r>
            <a:endParaRPr sz="1400">
              <a:latin typeface="Tahoma"/>
              <a:cs typeface="Tahoma"/>
            </a:endParaRPr>
          </a:p>
          <a:p>
            <a:pPr>
              <a:lnSpc>
                <a:spcPct val="100000"/>
              </a:lnSpc>
              <a:spcBef>
                <a:spcPts val="15"/>
              </a:spcBef>
            </a:pPr>
            <a:endParaRPr sz="1100">
              <a:latin typeface="Times New Roman"/>
              <a:cs typeface="Times New Roman"/>
            </a:endParaRPr>
          </a:p>
          <a:p>
            <a:pPr algn="just" marL="12700">
              <a:lnSpc>
                <a:spcPct val="100000"/>
              </a:lnSpc>
            </a:pPr>
            <a:r>
              <a:rPr dirty="0" sz="1200">
                <a:latin typeface="Times New Roman"/>
                <a:cs typeface="Times New Roman"/>
              </a:rPr>
              <a:t>A good Requirements </a:t>
            </a:r>
            <a:r>
              <a:rPr dirty="0" sz="1200" spc="-5">
                <a:latin typeface="Times New Roman"/>
                <a:cs typeface="Times New Roman"/>
              </a:rPr>
              <a:t>statement </a:t>
            </a:r>
            <a:r>
              <a:rPr dirty="0" sz="1200">
                <a:latin typeface="Times New Roman"/>
                <a:cs typeface="Times New Roman"/>
              </a:rPr>
              <a:t>document must possess the following</a:t>
            </a:r>
            <a:r>
              <a:rPr dirty="0" sz="1200" spc="-110">
                <a:latin typeface="Times New Roman"/>
                <a:cs typeface="Times New Roman"/>
              </a:rPr>
              <a:t> </a:t>
            </a:r>
            <a:r>
              <a:rPr dirty="0" sz="1200">
                <a:latin typeface="Times New Roman"/>
                <a:cs typeface="Times New Roman"/>
              </a:rPr>
              <a:t>characteristics.</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241300" indent="-228600">
              <a:lnSpc>
                <a:spcPct val="100000"/>
              </a:lnSpc>
              <a:buFont typeface="Symbol"/>
              <a:buChar char=""/>
              <a:tabLst>
                <a:tab pos="241300" algn="l"/>
              </a:tabLst>
            </a:pPr>
            <a:r>
              <a:rPr dirty="0" sz="1200" spc="-5" b="1">
                <a:latin typeface="Times New Roman"/>
                <a:cs typeface="Times New Roman"/>
              </a:rPr>
              <a:t>Complete </a:t>
            </a:r>
            <a:r>
              <a:rPr dirty="0" sz="1200" b="1">
                <a:latin typeface="Times New Roman"/>
                <a:cs typeface="Times New Roman"/>
              </a:rPr>
              <a:t>- </a:t>
            </a:r>
            <a:r>
              <a:rPr dirty="0" sz="1200">
                <a:latin typeface="Times New Roman"/>
                <a:cs typeface="Times New Roman"/>
              </a:rPr>
              <a:t>Each requirement must </a:t>
            </a:r>
            <a:r>
              <a:rPr dirty="0" sz="1200" spc="5">
                <a:latin typeface="Times New Roman"/>
                <a:cs typeface="Times New Roman"/>
              </a:rPr>
              <a:t>fully </a:t>
            </a:r>
            <a:r>
              <a:rPr dirty="0" sz="1200">
                <a:latin typeface="Times New Roman"/>
                <a:cs typeface="Times New Roman"/>
              </a:rPr>
              <a:t>describe the functionality to be</a:t>
            </a:r>
            <a:r>
              <a:rPr dirty="0" sz="1200" spc="-170">
                <a:latin typeface="Times New Roman"/>
                <a:cs typeface="Times New Roman"/>
              </a:rPr>
              <a:t> </a:t>
            </a:r>
            <a:r>
              <a:rPr dirty="0" sz="1200">
                <a:latin typeface="Times New Roman"/>
                <a:cs typeface="Times New Roman"/>
              </a:rPr>
              <a:t>delivered.</a:t>
            </a:r>
            <a:endParaRPr sz="1200">
              <a:latin typeface="Times New Roman"/>
              <a:cs typeface="Times New Roman"/>
            </a:endParaRPr>
          </a:p>
          <a:p>
            <a:pPr>
              <a:lnSpc>
                <a:spcPct val="100000"/>
              </a:lnSpc>
              <a:spcBef>
                <a:spcPts val="20"/>
              </a:spcBef>
              <a:buFont typeface="Symbol"/>
              <a:buChar char=""/>
            </a:pPr>
            <a:endParaRPr sz="1200">
              <a:latin typeface="Times New Roman"/>
              <a:cs typeface="Times New Roman"/>
            </a:endParaRPr>
          </a:p>
          <a:p>
            <a:pPr algn="just" marL="241300" indent="-228600">
              <a:lnSpc>
                <a:spcPct val="100000"/>
              </a:lnSpc>
              <a:spcBef>
                <a:spcPts val="5"/>
              </a:spcBef>
              <a:buFont typeface="Symbol"/>
              <a:buChar char=""/>
              <a:tabLst>
                <a:tab pos="241300" algn="l"/>
              </a:tabLst>
            </a:pPr>
            <a:r>
              <a:rPr dirty="0" sz="1200" spc="-5" b="1">
                <a:latin typeface="Times New Roman"/>
                <a:cs typeface="Times New Roman"/>
              </a:rPr>
              <a:t>Correct </a:t>
            </a:r>
            <a:r>
              <a:rPr dirty="0" sz="1200" b="1">
                <a:latin typeface="Times New Roman"/>
                <a:cs typeface="Times New Roman"/>
              </a:rPr>
              <a:t>- </a:t>
            </a:r>
            <a:r>
              <a:rPr dirty="0" sz="1200">
                <a:latin typeface="Times New Roman"/>
                <a:cs typeface="Times New Roman"/>
              </a:rPr>
              <a:t>Each requirement must accurately </a:t>
            </a:r>
            <a:r>
              <a:rPr dirty="0" sz="1200" spc="-10">
                <a:latin typeface="Times New Roman"/>
                <a:cs typeface="Times New Roman"/>
              </a:rPr>
              <a:t>describe </a:t>
            </a:r>
            <a:r>
              <a:rPr dirty="0" sz="1200">
                <a:latin typeface="Times New Roman"/>
                <a:cs typeface="Times New Roman"/>
              </a:rPr>
              <a:t>the functionality to be</a:t>
            </a:r>
            <a:r>
              <a:rPr dirty="0" sz="1200" spc="-70">
                <a:latin typeface="Times New Roman"/>
                <a:cs typeface="Times New Roman"/>
              </a:rPr>
              <a:t> </a:t>
            </a:r>
            <a:r>
              <a:rPr dirty="0" sz="1200">
                <a:latin typeface="Times New Roman"/>
                <a:cs typeface="Times New Roman"/>
              </a:rPr>
              <a:t>built.</a:t>
            </a:r>
            <a:endParaRPr sz="1200">
              <a:latin typeface="Times New Roman"/>
              <a:cs typeface="Times New Roman"/>
            </a:endParaRPr>
          </a:p>
          <a:p>
            <a:pPr marL="241300" marR="5715" indent="-228600">
              <a:lnSpc>
                <a:spcPts val="1370"/>
              </a:lnSpc>
              <a:spcBef>
                <a:spcPts val="125"/>
              </a:spcBef>
              <a:buFont typeface="Symbol"/>
              <a:buChar char=""/>
              <a:tabLst>
                <a:tab pos="240665" algn="l"/>
                <a:tab pos="241300" algn="l"/>
              </a:tabLst>
            </a:pPr>
            <a:r>
              <a:rPr dirty="0" sz="1200" b="1">
                <a:latin typeface="Times New Roman"/>
                <a:cs typeface="Times New Roman"/>
              </a:rPr>
              <a:t>Feasible - </a:t>
            </a:r>
            <a:r>
              <a:rPr dirty="0" sz="1200">
                <a:latin typeface="Times New Roman"/>
                <a:cs typeface="Times New Roman"/>
              </a:rPr>
              <a:t>It must be possible to implement each requirement </a:t>
            </a:r>
            <a:r>
              <a:rPr dirty="0" sz="1200" spc="-5">
                <a:latin typeface="Times New Roman"/>
                <a:cs typeface="Times New Roman"/>
              </a:rPr>
              <a:t>within </a:t>
            </a:r>
            <a:r>
              <a:rPr dirty="0" sz="1200">
                <a:latin typeface="Times New Roman"/>
                <a:cs typeface="Times New Roman"/>
              </a:rPr>
              <a:t>the known  capabilities and limitations of the </a:t>
            </a:r>
            <a:r>
              <a:rPr dirty="0" sz="1200" spc="-5">
                <a:latin typeface="Times New Roman"/>
                <a:cs typeface="Times New Roman"/>
              </a:rPr>
              <a:t>system </a:t>
            </a:r>
            <a:r>
              <a:rPr dirty="0" sz="1200">
                <a:latin typeface="Times New Roman"/>
                <a:cs typeface="Times New Roman"/>
              </a:rPr>
              <a:t>and its</a:t>
            </a:r>
            <a:r>
              <a:rPr dirty="0" sz="1200" spc="-120">
                <a:latin typeface="Times New Roman"/>
                <a:cs typeface="Times New Roman"/>
              </a:rPr>
              <a:t> </a:t>
            </a:r>
            <a:r>
              <a:rPr dirty="0" sz="1200">
                <a:latin typeface="Times New Roman"/>
                <a:cs typeface="Times New Roman"/>
              </a:rPr>
              <a:t>environment.</a:t>
            </a:r>
            <a:endParaRPr sz="12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9764"/>
            <a:ext cx="5511800" cy="4836795"/>
          </a:xfrm>
          <a:prstGeom prst="rect">
            <a:avLst/>
          </a:prstGeom>
        </p:spPr>
        <p:txBody>
          <a:bodyPr wrap="square" lIns="0" tIns="0" rIns="0" bIns="0" rtlCol="0" vert="horz">
            <a:spAutoFit/>
          </a:bodyPr>
          <a:lstStyle/>
          <a:p>
            <a:pPr algn="just" marL="241300" marR="5715" indent="-228600">
              <a:lnSpc>
                <a:spcPct val="95400"/>
              </a:lnSpc>
              <a:buFont typeface="Symbol"/>
              <a:buChar char=""/>
              <a:tabLst>
                <a:tab pos="241300" algn="l"/>
              </a:tabLst>
            </a:pPr>
            <a:r>
              <a:rPr dirty="0" sz="1200" spc="-5" b="1">
                <a:latin typeface="Times New Roman"/>
                <a:cs typeface="Times New Roman"/>
              </a:rPr>
              <a:t>Necessary -</a:t>
            </a:r>
            <a:r>
              <a:rPr dirty="0" sz="1200" spc="-5">
                <a:latin typeface="Times New Roman"/>
                <a:cs typeface="Times New Roman"/>
              </a:rPr>
              <a:t>Each </a:t>
            </a:r>
            <a:r>
              <a:rPr dirty="0" sz="1200">
                <a:latin typeface="Times New Roman"/>
                <a:cs typeface="Times New Roman"/>
              </a:rPr>
              <a:t>requirement </a:t>
            </a:r>
            <a:r>
              <a:rPr dirty="0" sz="1200" spc="-5">
                <a:latin typeface="Times New Roman"/>
                <a:cs typeface="Times New Roman"/>
              </a:rPr>
              <a:t>should </a:t>
            </a:r>
            <a:r>
              <a:rPr dirty="0" sz="1200">
                <a:latin typeface="Times New Roman"/>
                <a:cs typeface="Times New Roman"/>
              </a:rPr>
              <a:t>document </a:t>
            </a:r>
            <a:r>
              <a:rPr dirty="0" sz="1200" spc="-5">
                <a:latin typeface="Times New Roman"/>
                <a:cs typeface="Times New Roman"/>
              </a:rPr>
              <a:t>something </a:t>
            </a:r>
            <a:r>
              <a:rPr dirty="0" sz="1200">
                <a:latin typeface="Times New Roman"/>
                <a:cs typeface="Times New Roman"/>
              </a:rPr>
              <a:t>that the customer really  need or something that is required </a:t>
            </a:r>
            <a:r>
              <a:rPr dirty="0" sz="1200" spc="10">
                <a:latin typeface="Times New Roman"/>
                <a:cs typeface="Times New Roman"/>
              </a:rPr>
              <a:t>for </a:t>
            </a:r>
            <a:r>
              <a:rPr dirty="0" sz="1200">
                <a:latin typeface="Times New Roman"/>
                <a:cs typeface="Times New Roman"/>
              </a:rPr>
              <a:t>conformance to an external </a:t>
            </a:r>
            <a:r>
              <a:rPr dirty="0" sz="1200" spc="-5">
                <a:latin typeface="Times New Roman"/>
                <a:cs typeface="Times New Roman"/>
              </a:rPr>
              <a:t>system </a:t>
            </a:r>
            <a:r>
              <a:rPr dirty="0" sz="1200">
                <a:latin typeface="Times New Roman"/>
                <a:cs typeface="Times New Roman"/>
              </a:rPr>
              <a:t>requirement  or</a:t>
            </a:r>
            <a:r>
              <a:rPr dirty="0" sz="1200" spc="-100">
                <a:latin typeface="Times New Roman"/>
                <a:cs typeface="Times New Roman"/>
              </a:rPr>
              <a:t> </a:t>
            </a:r>
            <a:r>
              <a:rPr dirty="0" sz="1200" spc="-5">
                <a:latin typeface="Times New Roman"/>
                <a:cs typeface="Times New Roman"/>
              </a:rPr>
              <a:t>standard.</a:t>
            </a:r>
            <a:endParaRPr sz="1200">
              <a:latin typeface="Times New Roman"/>
              <a:cs typeface="Times New Roman"/>
            </a:endParaRPr>
          </a:p>
          <a:p>
            <a:pPr>
              <a:lnSpc>
                <a:spcPct val="100000"/>
              </a:lnSpc>
              <a:spcBef>
                <a:spcPts val="25"/>
              </a:spcBef>
              <a:buFont typeface="Symbol"/>
              <a:buChar char=""/>
            </a:pPr>
            <a:endParaRPr sz="1300">
              <a:latin typeface="Times New Roman"/>
              <a:cs typeface="Times New Roman"/>
            </a:endParaRPr>
          </a:p>
          <a:p>
            <a:pPr algn="just" marL="241300" marR="6350" indent="-228600">
              <a:lnSpc>
                <a:spcPts val="1370"/>
              </a:lnSpc>
              <a:buFont typeface="Symbol"/>
              <a:buChar char=""/>
              <a:tabLst>
                <a:tab pos="241300" algn="l"/>
              </a:tabLst>
            </a:pPr>
            <a:r>
              <a:rPr dirty="0" sz="1200" b="1">
                <a:latin typeface="Times New Roman"/>
                <a:cs typeface="Times New Roman"/>
              </a:rPr>
              <a:t>Prioritized - </a:t>
            </a:r>
            <a:r>
              <a:rPr dirty="0" sz="1200" spc="-5">
                <a:latin typeface="Times New Roman"/>
                <a:cs typeface="Times New Roman"/>
              </a:rPr>
              <a:t>An </a:t>
            </a:r>
            <a:r>
              <a:rPr dirty="0" sz="1200">
                <a:latin typeface="Times New Roman"/>
                <a:cs typeface="Times New Roman"/>
              </a:rPr>
              <a:t>implementation priority must be assigned to each requirement,  feature or use case to indicate how essential it is to a particular product</a:t>
            </a:r>
            <a:r>
              <a:rPr dirty="0" sz="1200" spc="-135">
                <a:latin typeface="Times New Roman"/>
                <a:cs typeface="Times New Roman"/>
              </a:rPr>
              <a:t> </a:t>
            </a:r>
            <a:r>
              <a:rPr dirty="0" sz="1200">
                <a:latin typeface="Times New Roman"/>
                <a:cs typeface="Times New Roman"/>
              </a:rPr>
              <a:t>release.</a:t>
            </a:r>
            <a:endParaRPr sz="1200">
              <a:latin typeface="Times New Roman"/>
              <a:cs typeface="Times New Roman"/>
            </a:endParaRPr>
          </a:p>
          <a:p>
            <a:pPr>
              <a:lnSpc>
                <a:spcPct val="100000"/>
              </a:lnSpc>
              <a:spcBef>
                <a:spcPts val="45"/>
              </a:spcBef>
              <a:buFont typeface="Symbol"/>
              <a:buChar char=""/>
            </a:pPr>
            <a:endParaRPr sz="1250">
              <a:latin typeface="Times New Roman"/>
              <a:cs typeface="Times New Roman"/>
            </a:endParaRPr>
          </a:p>
          <a:p>
            <a:pPr algn="just" marL="241300" marR="7620" indent="-228600">
              <a:lnSpc>
                <a:spcPts val="1370"/>
              </a:lnSpc>
              <a:buFont typeface="Symbol"/>
              <a:buChar char=""/>
              <a:tabLst>
                <a:tab pos="241300" algn="l"/>
              </a:tabLst>
            </a:pPr>
            <a:r>
              <a:rPr dirty="0" sz="1200" spc="-5" b="1">
                <a:latin typeface="Times New Roman"/>
                <a:cs typeface="Times New Roman"/>
              </a:rPr>
              <a:t>Unambiguous </a:t>
            </a:r>
            <a:r>
              <a:rPr dirty="0" sz="1200" b="1">
                <a:latin typeface="Times New Roman"/>
                <a:cs typeface="Times New Roman"/>
              </a:rPr>
              <a:t>- </a:t>
            </a:r>
            <a:r>
              <a:rPr dirty="0" sz="1200" spc="-5">
                <a:latin typeface="Times New Roman"/>
                <a:cs typeface="Times New Roman"/>
              </a:rPr>
              <a:t>All </a:t>
            </a:r>
            <a:r>
              <a:rPr dirty="0" sz="1200">
                <a:latin typeface="Times New Roman"/>
                <a:cs typeface="Times New Roman"/>
              </a:rPr>
              <a:t>readers of a requirement </a:t>
            </a:r>
            <a:r>
              <a:rPr dirty="0" sz="1200" spc="-5">
                <a:latin typeface="Times New Roman"/>
                <a:cs typeface="Times New Roman"/>
              </a:rPr>
              <a:t>statement should </a:t>
            </a:r>
            <a:r>
              <a:rPr dirty="0" sz="1200">
                <a:latin typeface="Times New Roman"/>
                <a:cs typeface="Times New Roman"/>
              </a:rPr>
              <a:t>arrive at a </a:t>
            </a:r>
            <a:r>
              <a:rPr dirty="0" sz="1200" spc="-5">
                <a:latin typeface="Times New Roman"/>
                <a:cs typeface="Times New Roman"/>
              </a:rPr>
              <a:t>single,  </a:t>
            </a:r>
            <a:r>
              <a:rPr dirty="0" sz="1200">
                <a:latin typeface="Times New Roman"/>
                <a:cs typeface="Times New Roman"/>
              </a:rPr>
              <a:t>consistent interpretation of</a:t>
            </a:r>
            <a:r>
              <a:rPr dirty="0" sz="1200" spc="-110">
                <a:latin typeface="Times New Roman"/>
                <a:cs typeface="Times New Roman"/>
              </a:rPr>
              <a:t> </a:t>
            </a:r>
            <a:r>
              <a:rPr dirty="0" sz="1200">
                <a:latin typeface="Times New Roman"/>
                <a:cs typeface="Times New Roman"/>
              </a:rPr>
              <a:t>it.</a:t>
            </a:r>
            <a:endParaRPr sz="1200">
              <a:latin typeface="Times New Roman"/>
              <a:cs typeface="Times New Roman"/>
            </a:endParaRPr>
          </a:p>
          <a:p>
            <a:pPr>
              <a:lnSpc>
                <a:spcPct val="100000"/>
              </a:lnSpc>
              <a:spcBef>
                <a:spcPts val="40"/>
              </a:spcBef>
              <a:buFont typeface="Symbol"/>
              <a:buChar char=""/>
            </a:pPr>
            <a:endParaRPr sz="1250">
              <a:latin typeface="Times New Roman"/>
              <a:cs typeface="Times New Roman"/>
            </a:endParaRPr>
          </a:p>
          <a:p>
            <a:pPr algn="just" marL="241300" marR="5080" indent="-228600">
              <a:lnSpc>
                <a:spcPts val="1380"/>
              </a:lnSpc>
              <a:buFont typeface="Symbol"/>
              <a:buChar char=""/>
              <a:tabLst>
                <a:tab pos="241300" algn="l"/>
              </a:tabLst>
            </a:pPr>
            <a:r>
              <a:rPr dirty="0" sz="1200" spc="-5" b="1">
                <a:latin typeface="Times New Roman"/>
                <a:cs typeface="Times New Roman"/>
              </a:rPr>
              <a:t>Verifiable </a:t>
            </a:r>
            <a:r>
              <a:rPr dirty="0" sz="1200" b="1">
                <a:latin typeface="Times New Roman"/>
                <a:cs typeface="Times New Roman"/>
              </a:rPr>
              <a:t>– </a:t>
            </a:r>
            <a:r>
              <a:rPr dirty="0" sz="1200" spc="-5">
                <a:latin typeface="Times New Roman"/>
                <a:cs typeface="Times New Roman"/>
              </a:rPr>
              <a:t>User should </a:t>
            </a:r>
            <a:r>
              <a:rPr dirty="0" sz="1200">
                <a:latin typeface="Times New Roman"/>
                <a:cs typeface="Times New Roman"/>
              </a:rPr>
              <a:t>be able to devise a </a:t>
            </a:r>
            <a:r>
              <a:rPr dirty="0" sz="1200" spc="-5">
                <a:latin typeface="Times New Roman"/>
                <a:cs typeface="Times New Roman"/>
              </a:rPr>
              <a:t>small </a:t>
            </a:r>
            <a:r>
              <a:rPr dirty="0" sz="1200">
                <a:latin typeface="Times New Roman"/>
                <a:cs typeface="Times New Roman"/>
              </a:rPr>
              <a:t>number of tests or use other  verification approaches, </a:t>
            </a:r>
            <a:r>
              <a:rPr dirty="0" sz="1200" spc="-5">
                <a:latin typeface="Times New Roman"/>
                <a:cs typeface="Times New Roman"/>
              </a:rPr>
              <a:t>such </a:t>
            </a:r>
            <a:r>
              <a:rPr dirty="0" sz="1200">
                <a:latin typeface="Times New Roman"/>
                <a:cs typeface="Times New Roman"/>
              </a:rPr>
              <a:t>as inspection or demonstration, to determine </a:t>
            </a:r>
            <a:r>
              <a:rPr dirty="0" sz="1200" spc="-5">
                <a:latin typeface="Times New Roman"/>
                <a:cs typeface="Times New Roman"/>
              </a:rPr>
              <a:t>whether  </a:t>
            </a:r>
            <a:r>
              <a:rPr dirty="0" sz="1200">
                <a:latin typeface="Times New Roman"/>
                <a:cs typeface="Times New Roman"/>
              </a:rPr>
              <a:t>the requirement </a:t>
            </a:r>
            <a:r>
              <a:rPr dirty="0" sz="1200" spc="-5">
                <a:latin typeface="Times New Roman"/>
                <a:cs typeface="Times New Roman"/>
              </a:rPr>
              <a:t>was </a:t>
            </a:r>
            <a:r>
              <a:rPr dirty="0" sz="1200">
                <a:latin typeface="Times New Roman"/>
                <a:cs typeface="Times New Roman"/>
              </a:rPr>
              <a:t>properly</a:t>
            </a:r>
            <a:r>
              <a:rPr dirty="0" sz="1200" spc="-95">
                <a:latin typeface="Times New Roman"/>
                <a:cs typeface="Times New Roman"/>
              </a:rPr>
              <a:t> </a:t>
            </a:r>
            <a:r>
              <a:rPr dirty="0" sz="1200">
                <a:latin typeface="Times New Roman"/>
                <a:cs typeface="Times New Roman"/>
              </a:rPr>
              <a:t>implemented.</a:t>
            </a:r>
            <a:endParaRPr sz="1200">
              <a:latin typeface="Times New Roman"/>
              <a:cs typeface="Times New Roman"/>
            </a:endParaRPr>
          </a:p>
          <a:p>
            <a:pPr>
              <a:lnSpc>
                <a:spcPct val="100000"/>
              </a:lnSpc>
              <a:spcBef>
                <a:spcPts val="15"/>
              </a:spcBef>
            </a:pPr>
            <a:endParaRPr sz="1200">
              <a:latin typeface="Times New Roman"/>
              <a:cs typeface="Times New Roman"/>
            </a:endParaRPr>
          </a:p>
          <a:p>
            <a:pPr marL="12700">
              <a:lnSpc>
                <a:spcPct val="100000"/>
              </a:lnSpc>
            </a:pPr>
            <a:r>
              <a:rPr dirty="0" sz="1400" spc="-5" b="1">
                <a:latin typeface="Tahoma"/>
                <a:cs typeface="Tahoma"/>
              </a:rPr>
              <a:t>Requirement Specification</a:t>
            </a:r>
            <a:r>
              <a:rPr dirty="0" sz="1400" spc="5" b="1">
                <a:latin typeface="Tahoma"/>
                <a:cs typeface="Tahoma"/>
              </a:rPr>
              <a:t> </a:t>
            </a:r>
            <a:r>
              <a:rPr dirty="0" sz="1400" spc="-5" b="1">
                <a:latin typeface="Tahoma"/>
                <a:cs typeface="Tahoma"/>
              </a:rPr>
              <a:t>Characteristics</a:t>
            </a:r>
            <a:endParaRPr sz="1400">
              <a:latin typeface="Tahoma"/>
              <a:cs typeface="Tahoma"/>
            </a:endParaRPr>
          </a:p>
          <a:p>
            <a:pPr>
              <a:lnSpc>
                <a:spcPct val="100000"/>
              </a:lnSpc>
              <a:spcBef>
                <a:spcPts val="40"/>
              </a:spcBef>
            </a:pPr>
            <a:endParaRPr sz="1150">
              <a:latin typeface="Times New Roman"/>
              <a:cs typeface="Times New Roman"/>
            </a:endParaRPr>
          </a:p>
          <a:p>
            <a:pPr marL="12700" marR="5080">
              <a:lnSpc>
                <a:spcPts val="1380"/>
              </a:lnSpc>
              <a:tabLst>
                <a:tab pos="273050" algn="l"/>
                <a:tab pos="727075" algn="l"/>
                <a:tab pos="1725295" algn="l"/>
                <a:tab pos="2653030" algn="l"/>
                <a:tab pos="3404235" algn="l"/>
                <a:tab pos="3962400" algn="l"/>
                <a:tab pos="4570095" algn="l"/>
                <a:tab pos="4905375" algn="l"/>
              </a:tabLst>
            </a:pPr>
            <a:r>
              <a:rPr dirty="0" sz="1200">
                <a:latin typeface="Times New Roman"/>
                <a:cs typeface="Times New Roman"/>
              </a:rPr>
              <a:t>A	good	Requirements	</a:t>
            </a:r>
            <a:r>
              <a:rPr dirty="0" sz="1200" spc="-5">
                <a:latin typeface="Times New Roman"/>
                <a:cs typeface="Times New Roman"/>
              </a:rPr>
              <a:t>specificatio</a:t>
            </a:r>
            <a:r>
              <a:rPr dirty="0" sz="1200">
                <a:latin typeface="Times New Roman"/>
                <a:cs typeface="Times New Roman"/>
              </a:rPr>
              <a:t>n	document	</a:t>
            </a:r>
            <a:r>
              <a:rPr dirty="0" sz="1200" spc="-5">
                <a:latin typeface="Times New Roman"/>
                <a:cs typeface="Times New Roman"/>
              </a:rPr>
              <a:t>shoul</a:t>
            </a:r>
            <a:r>
              <a:rPr dirty="0" sz="1200">
                <a:latin typeface="Times New Roman"/>
                <a:cs typeface="Times New Roman"/>
              </a:rPr>
              <a:t>d	possess	the	following  characteristics.</a:t>
            </a:r>
            <a:endParaRPr sz="1200">
              <a:latin typeface="Times New Roman"/>
              <a:cs typeface="Times New Roman"/>
            </a:endParaRPr>
          </a:p>
          <a:p>
            <a:pPr>
              <a:lnSpc>
                <a:spcPct val="100000"/>
              </a:lnSpc>
            </a:pPr>
            <a:endParaRPr sz="1200">
              <a:latin typeface="Times New Roman"/>
              <a:cs typeface="Times New Roman"/>
            </a:endParaRPr>
          </a:p>
          <a:p>
            <a:pPr marL="241300" indent="-228600">
              <a:lnSpc>
                <a:spcPct val="100000"/>
              </a:lnSpc>
              <a:buFont typeface="Symbol"/>
              <a:buChar char=""/>
              <a:tabLst>
                <a:tab pos="240665" algn="l"/>
                <a:tab pos="241300" algn="l"/>
              </a:tabLst>
            </a:pPr>
            <a:r>
              <a:rPr dirty="0" sz="1200" spc="-5" b="1">
                <a:latin typeface="Times New Roman"/>
                <a:cs typeface="Times New Roman"/>
              </a:rPr>
              <a:t>Complete </a:t>
            </a:r>
            <a:r>
              <a:rPr dirty="0" sz="1200" b="1">
                <a:latin typeface="Times New Roman"/>
                <a:cs typeface="Times New Roman"/>
              </a:rPr>
              <a:t>- </a:t>
            </a:r>
            <a:r>
              <a:rPr dirty="0" sz="1200" spc="-5">
                <a:latin typeface="Times New Roman"/>
                <a:cs typeface="Times New Roman"/>
              </a:rPr>
              <a:t>No </a:t>
            </a:r>
            <a:r>
              <a:rPr dirty="0" sz="1200">
                <a:latin typeface="Times New Roman"/>
                <a:cs typeface="Times New Roman"/>
              </a:rPr>
              <a:t>requirement or necessary information </a:t>
            </a:r>
            <a:r>
              <a:rPr dirty="0" sz="1200" spc="-5">
                <a:latin typeface="Times New Roman"/>
                <a:cs typeface="Times New Roman"/>
              </a:rPr>
              <a:t>should </a:t>
            </a:r>
            <a:r>
              <a:rPr dirty="0" sz="1200">
                <a:latin typeface="Times New Roman"/>
                <a:cs typeface="Times New Roman"/>
              </a:rPr>
              <a:t>be</a:t>
            </a:r>
            <a:r>
              <a:rPr dirty="0" sz="1200" spc="-60">
                <a:latin typeface="Times New Roman"/>
                <a:cs typeface="Times New Roman"/>
              </a:rPr>
              <a:t> </a:t>
            </a:r>
            <a:r>
              <a:rPr dirty="0" sz="1200">
                <a:latin typeface="Times New Roman"/>
                <a:cs typeface="Times New Roman"/>
              </a:rPr>
              <a:t>missing.</a:t>
            </a:r>
            <a:endParaRPr sz="1200">
              <a:latin typeface="Times New Roman"/>
              <a:cs typeface="Times New Roman"/>
            </a:endParaRPr>
          </a:p>
          <a:p>
            <a:pPr>
              <a:lnSpc>
                <a:spcPct val="100000"/>
              </a:lnSpc>
              <a:spcBef>
                <a:spcPts val="25"/>
              </a:spcBef>
              <a:buFont typeface="Symbol"/>
              <a:buChar char=""/>
            </a:pPr>
            <a:endParaRPr sz="1300">
              <a:latin typeface="Times New Roman"/>
              <a:cs typeface="Times New Roman"/>
            </a:endParaRPr>
          </a:p>
          <a:p>
            <a:pPr algn="just" marL="241300" marR="5080" indent="-228600">
              <a:lnSpc>
                <a:spcPts val="1370"/>
              </a:lnSpc>
              <a:buFont typeface="Symbol"/>
              <a:buChar char=""/>
              <a:tabLst>
                <a:tab pos="241300" algn="l"/>
              </a:tabLst>
            </a:pPr>
            <a:r>
              <a:rPr dirty="0" sz="1200" spc="-5" b="1">
                <a:latin typeface="Times New Roman"/>
                <a:cs typeface="Times New Roman"/>
              </a:rPr>
              <a:t>Consistent </a:t>
            </a:r>
            <a:r>
              <a:rPr dirty="0" sz="1200" b="1">
                <a:latin typeface="Times New Roman"/>
                <a:cs typeface="Times New Roman"/>
              </a:rPr>
              <a:t>– </a:t>
            </a:r>
            <a:r>
              <a:rPr dirty="0" sz="1200" spc="-5">
                <a:latin typeface="Times New Roman"/>
                <a:cs typeface="Times New Roman"/>
              </a:rPr>
              <a:t>No </a:t>
            </a:r>
            <a:r>
              <a:rPr dirty="0" sz="1200">
                <a:latin typeface="Times New Roman"/>
                <a:cs typeface="Times New Roman"/>
              </a:rPr>
              <a:t>requirement </a:t>
            </a:r>
            <a:r>
              <a:rPr dirty="0" sz="1200" spc="-5">
                <a:latin typeface="Times New Roman"/>
                <a:cs typeface="Times New Roman"/>
              </a:rPr>
              <a:t>should </a:t>
            </a:r>
            <a:r>
              <a:rPr dirty="0" sz="1200">
                <a:latin typeface="Times New Roman"/>
                <a:cs typeface="Times New Roman"/>
              </a:rPr>
              <a:t>conflict </a:t>
            </a:r>
            <a:r>
              <a:rPr dirty="0" sz="1200" spc="-5">
                <a:latin typeface="Times New Roman"/>
                <a:cs typeface="Times New Roman"/>
              </a:rPr>
              <a:t>with </a:t>
            </a:r>
            <a:r>
              <a:rPr dirty="0" sz="1200">
                <a:latin typeface="Times New Roman"/>
                <a:cs typeface="Times New Roman"/>
              </a:rPr>
              <a:t>other </a:t>
            </a:r>
            <a:r>
              <a:rPr dirty="0" sz="1200" spc="-5">
                <a:latin typeface="Times New Roman"/>
                <a:cs typeface="Times New Roman"/>
              </a:rPr>
              <a:t>software </a:t>
            </a:r>
            <a:r>
              <a:rPr dirty="0" sz="1200">
                <a:latin typeface="Times New Roman"/>
                <a:cs typeface="Times New Roman"/>
              </a:rPr>
              <a:t>or higher-level  </a:t>
            </a:r>
            <a:r>
              <a:rPr dirty="0" sz="1200" spc="-5">
                <a:latin typeface="Times New Roman"/>
                <a:cs typeface="Times New Roman"/>
              </a:rPr>
              <a:t>system </a:t>
            </a:r>
            <a:r>
              <a:rPr dirty="0" sz="1200">
                <a:latin typeface="Times New Roman"/>
                <a:cs typeface="Times New Roman"/>
              </a:rPr>
              <a:t>or business</a:t>
            </a:r>
            <a:r>
              <a:rPr dirty="0" sz="1200" spc="-95">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marL="241300" marR="5715">
              <a:lnSpc>
                <a:spcPts val="2760"/>
              </a:lnSpc>
              <a:spcBef>
                <a:spcPts val="275"/>
              </a:spcBef>
            </a:pPr>
            <a:r>
              <a:rPr dirty="0" sz="1200">
                <a:latin typeface="Times New Roman"/>
                <a:cs typeface="Times New Roman"/>
              </a:rPr>
              <a:t>Let us try to understand this </a:t>
            </a:r>
            <a:r>
              <a:rPr dirty="0" sz="1200" spc="-5">
                <a:latin typeface="Times New Roman"/>
                <a:cs typeface="Times New Roman"/>
              </a:rPr>
              <a:t>with </a:t>
            </a:r>
            <a:r>
              <a:rPr dirty="0" sz="1200">
                <a:latin typeface="Times New Roman"/>
                <a:cs typeface="Times New Roman"/>
              </a:rPr>
              <a:t>the help of </a:t>
            </a:r>
            <a:r>
              <a:rPr dirty="0" sz="1200" spc="-5">
                <a:latin typeface="Times New Roman"/>
                <a:cs typeface="Times New Roman"/>
              </a:rPr>
              <a:t>some </a:t>
            </a:r>
            <a:r>
              <a:rPr dirty="0" sz="1200">
                <a:latin typeface="Times New Roman"/>
                <a:cs typeface="Times New Roman"/>
              </a:rPr>
              <a:t>examples. The following </a:t>
            </a:r>
            <a:r>
              <a:rPr dirty="0" sz="1200" spc="-5">
                <a:latin typeface="Times New Roman"/>
                <a:cs typeface="Times New Roman"/>
              </a:rPr>
              <a:t>set </a:t>
            </a:r>
            <a:r>
              <a:rPr dirty="0" sz="1200">
                <a:latin typeface="Times New Roman"/>
                <a:cs typeface="Times New Roman"/>
              </a:rPr>
              <a:t>of  (non-functional) requirements </a:t>
            </a:r>
            <a:r>
              <a:rPr dirty="0" sz="1200" spc="-5">
                <a:latin typeface="Times New Roman"/>
                <a:cs typeface="Times New Roman"/>
              </a:rPr>
              <a:t>was stated </a:t>
            </a:r>
            <a:r>
              <a:rPr dirty="0" sz="1200">
                <a:latin typeface="Times New Roman"/>
                <a:cs typeface="Times New Roman"/>
              </a:rPr>
              <a:t>for a particular embedded</a:t>
            </a:r>
            <a:r>
              <a:rPr dirty="0" sz="1200" spc="-85">
                <a:latin typeface="Times New Roman"/>
                <a:cs typeface="Times New Roman"/>
              </a:rPr>
              <a:t> </a:t>
            </a:r>
            <a:r>
              <a:rPr dirty="0" sz="1200" spc="-5">
                <a:latin typeface="Times New Roman"/>
                <a:cs typeface="Times New Roman"/>
              </a:rPr>
              <a:t>system.</a:t>
            </a:r>
            <a:endParaRPr sz="1200">
              <a:latin typeface="Times New Roman"/>
              <a:cs typeface="Times New Roman"/>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26</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358900" y="6426708"/>
            <a:ext cx="5285105" cy="1431290"/>
          </a:xfrm>
          <a:prstGeom prst="rect">
            <a:avLst/>
          </a:prstGeom>
        </p:spPr>
        <p:txBody>
          <a:bodyPr wrap="square" lIns="0" tIns="0" rIns="0" bIns="0" rtlCol="0" vert="horz">
            <a:spAutoFit/>
          </a:bodyPr>
          <a:lstStyle/>
          <a:p>
            <a:pPr algn="just" marL="241300" indent="-228600">
              <a:lnSpc>
                <a:spcPct val="100000"/>
              </a:lnSpc>
              <a:buFont typeface="Symbol"/>
              <a:buChar char=""/>
              <a:tabLst>
                <a:tab pos="241300" algn="l"/>
              </a:tabLst>
            </a:pPr>
            <a:r>
              <a:rPr dirty="0" sz="1200" i="1">
                <a:latin typeface="Times New Roman"/>
                <a:cs typeface="Times New Roman"/>
              </a:rPr>
              <a:t>All programs </a:t>
            </a:r>
            <a:r>
              <a:rPr dirty="0" sz="1200" spc="-5" i="1">
                <a:latin typeface="Times New Roman"/>
                <a:cs typeface="Times New Roman"/>
              </a:rPr>
              <a:t>must </a:t>
            </a:r>
            <a:r>
              <a:rPr dirty="0" sz="1200" i="1">
                <a:latin typeface="Times New Roman"/>
                <a:cs typeface="Times New Roman"/>
              </a:rPr>
              <a:t>be written in</a:t>
            </a:r>
            <a:r>
              <a:rPr dirty="0" sz="1200" spc="-105" i="1">
                <a:latin typeface="Times New Roman"/>
                <a:cs typeface="Times New Roman"/>
              </a:rPr>
              <a:t> </a:t>
            </a:r>
            <a:r>
              <a:rPr dirty="0" sz="1200" i="1">
                <a:latin typeface="Times New Roman"/>
                <a:cs typeface="Times New Roman"/>
              </a:rPr>
              <a:t>Ada</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spc="-5" i="1">
                <a:latin typeface="Times New Roman"/>
                <a:cs typeface="Times New Roman"/>
              </a:rPr>
              <a:t>The </a:t>
            </a:r>
            <a:r>
              <a:rPr dirty="0" sz="1200" i="1">
                <a:latin typeface="Times New Roman"/>
                <a:cs typeface="Times New Roman"/>
              </a:rPr>
              <a:t>program </a:t>
            </a:r>
            <a:r>
              <a:rPr dirty="0" sz="1200" spc="-5" i="1">
                <a:latin typeface="Times New Roman"/>
                <a:cs typeface="Times New Roman"/>
              </a:rPr>
              <a:t>must </a:t>
            </a:r>
            <a:r>
              <a:rPr dirty="0" sz="1200" i="1">
                <a:latin typeface="Times New Roman"/>
                <a:cs typeface="Times New Roman"/>
              </a:rPr>
              <a:t>fit in the </a:t>
            </a:r>
            <a:r>
              <a:rPr dirty="0" sz="1200" spc="-5" i="1">
                <a:latin typeface="Times New Roman"/>
                <a:cs typeface="Times New Roman"/>
              </a:rPr>
              <a:t>memory </a:t>
            </a:r>
            <a:r>
              <a:rPr dirty="0" sz="1200" i="1">
                <a:latin typeface="Times New Roman"/>
                <a:cs typeface="Times New Roman"/>
              </a:rPr>
              <a:t>of the embedded</a:t>
            </a:r>
            <a:r>
              <a:rPr dirty="0" sz="1200" spc="-100" i="1">
                <a:latin typeface="Times New Roman"/>
                <a:cs typeface="Times New Roman"/>
              </a:rPr>
              <a:t> </a:t>
            </a:r>
            <a:r>
              <a:rPr dirty="0" sz="1200" spc="-5" i="1">
                <a:latin typeface="Times New Roman"/>
                <a:cs typeface="Times New Roman"/>
              </a:rPr>
              <a:t>micro-controller</a:t>
            </a:r>
            <a:endParaRPr sz="1200">
              <a:latin typeface="Times New Roman"/>
              <a:cs typeface="Times New Roman"/>
            </a:endParaRPr>
          </a:p>
          <a:p>
            <a:pPr algn="just" marL="12700" marR="5080">
              <a:lnSpc>
                <a:spcPts val="2760"/>
              </a:lnSpc>
              <a:spcBef>
                <a:spcPts val="300"/>
              </a:spcBef>
            </a:pPr>
            <a:r>
              <a:rPr dirty="0" sz="1200">
                <a:latin typeface="Times New Roman"/>
                <a:cs typeface="Times New Roman"/>
              </a:rPr>
              <a:t>These requirements conflicted </a:t>
            </a:r>
            <a:r>
              <a:rPr dirty="0" sz="1200" spc="-5">
                <a:latin typeface="Times New Roman"/>
                <a:cs typeface="Times New Roman"/>
              </a:rPr>
              <a:t>with </a:t>
            </a:r>
            <a:r>
              <a:rPr dirty="0" sz="1200">
                <a:latin typeface="Times New Roman"/>
                <a:cs typeface="Times New Roman"/>
              </a:rPr>
              <a:t>one another because the code generated by the  </a:t>
            </a:r>
            <a:r>
              <a:rPr dirty="0" sz="1200" spc="-5">
                <a:latin typeface="Times New Roman"/>
                <a:cs typeface="Times New Roman"/>
              </a:rPr>
              <a:t>Ada </a:t>
            </a:r>
            <a:r>
              <a:rPr dirty="0" sz="1200">
                <a:latin typeface="Times New Roman"/>
                <a:cs typeface="Times New Roman"/>
              </a:rPr>
              <a:t>compiler </a:t>
            </a:r>
            <a:r>
              <a:rPr dirty="0" sz="1200" spc="-5">
                <a:latin typeface="Times New Roman"/>
                <a:cs typeface="Times New Roman"/>
              </a:rPr>
              <a:t>was </a:t>
            </a:r>
            <a:r>
              <a:rPr dirty="0" sz="1200">
                <a:latin typeface="Times New Roman"/>
                <a:cs typeface="Times New Roman"/>
              </a:rPr>
              <a:t>of a large footprint that could not fit into the micro-controller  memory.</a:t>
            </a:r>
            <a:endParaRPr sz="1200">
              <a:latin typeface="Times New Roman"/>
              <a:cs typeface="Times New Roman"/>
            </a:endParaRPr>
          </a:p>
        </p:txBody>
      </p:sp>
      <p:sp>
        <p:nvSpPr>
          <p:cNvPr id="7" name="object 7"/>
          <p:cNvSpPr txBox="1"/>
          <p:nvPr/>
        </p:nvSpPr>
        <p:spPr>
          <a:xfrm>
            <a:off x="1358900" y="8516111"/>
            <a:ext cx="5270500" cy="55816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Following </a:t>
            </a:r>
            <a:r>
              <a:rPr dirty="0" sz="1200">
                <a:latin typeface="Times New Roman"/>
                <a:cs typeface="Times New Roman"/>
              </a:rPr>
              <a:t>is another </a:t>
            </a:r>
            <a:r>
              <a:rPr dirty="0" sz="1200" spc="-5">
                <a:latin typeface="Times New Roman"/>
                <a:cs typeface="Times New Roman"/>
              </a:rPr>
              <a:t>set </a:t>
            </a:r>
            <a:r>
              <a:rPr dirty="0" sz="1200">
                <a:latin typeface="Times New Roman"/>
                <a:cs typeface="Times New Roman"/>
              </a:rPr>
              <a:t>of (functional) requirements that conflicted </a:t>
            </a:r>
            <a:r>
              <a:rPr dirty="0" sz="1200" spc="-5">
                <a:latin typeface="Times New Roman"/>
                <a:cs typeface="Times New Roman"/>
              </a:rPr>
              <a:t>with </a:t>
            </a:r>
            <a:r>
              <a:rPr dirty="0" sz="1200">
                <a:latin typeface="Times New Roman"/>
                <a:cs typeface="Times New Roman"/>
              </a:rPr>
              <a:t>one</a:t>
            </a:r>
            <a:r>
              <a:rPr dirty="0" sz="1200" spc="-90">
                <a:latin typeface="Times New Roman"/>
                <a:cs typeface="Times New Roman"/>
              </a:rPr>
              <a:t> </a:t>
            </a:r>
            <a:r>
              <a:rPr dirty="0" sz="1200">
                <a:latin typeface="Times New Roman"/>
                <a:cs typeface="Times New Roman"/>
              </a:rPr>
              <a:t>another:</a:t>
            </a:r>
            <a:endParaRPr sz="1200">
              <a:latin typeface="Times New Roman"/>
              <a:cs typeface="Times New Roman"/>
            </a:endParaRPr>
          </a:p>
          <a:p>
            <a:pPr>
              <a:lnSpc>
                <a:spcPct val="100000"/>
              </a:lnSpc>
              <a:spcBef>
                <a:spcPts val="35"/>
              </a:spcBef>
            </a:pPr>
            <a:endParaRPr sz="1200">
              <a:latin typeface="Times New Roman"/>
              <a:cs typeface="Times New Roman"/>
            </a:endParaRPr>
          </a:p>
          <a:p>
            <a:pPr marL="241300" indent="-228600">
              <a:lnSpc>
                <a:spcPct val="100000"/>
              </a:lnSpc>
              <a:buFont typeface="Symbol"/>
              <a:buChar char=""/>
              <a:tabLst>
                <a:tab pos="240665" algn="l"/>
                <a:tab pos="241300" algn="l"/>
              </a:tabLst>
            </a:pPr>
            <a:r>
              <a:rPr dirty="0" sz="1200" i="1">
                <a:latin typeface="Times New Roman"/>
                <a:cs typeface="Times New Roman"/>
              </a:rPr>
              <a:t>System </a:t>
            </a:r>
            <a:r>
              <a:rPr dirty="0" sz="1200" spc="-5" i="1">
                <a:latin typeface="Times New Roman"/>
                <a:cs typeface="Times New Roman"/>
              </a:rPr>
              <a:t>must monitor </a:t>
            </a:r>
            <a:r>
              <a:rPr dirty="0" sz="1200" i="1">
                <a:latin typeface="Times New Roman"/>
                <a:cs typeface="Times New Roman"/>
              </a:rPr>
              <a:t>all temperatures in a chemical</a:t>
            </a:r>
            <a:r>
              <a:rPr dirty="0" sz="1200" spc="-95" i="1">
                <a:latin typeface="Times New Roman"/>
                <a:cs typeface="Times New Roman"/>
              </a:rPr>
              <a:t> </a:t>
            </a:r>
            <a:r>
              <a:rPr dirty="0" sz="1200" spc="-5" i="1">
                <a:latin typeface="Times New Roman"/>
                <a:cs typeface="Times New Roman"/>
              </a:rPr>
              <a:t>reactor.</a:t>
            </a:r>
            <a:endParaRPr sz="12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5390" y="445007"/>
            <a:ext cx="202057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CS504-Software Engineering </a:t>
            </a:r>
            <a:r>
              <a:rPr dirty="0" sz="1200">
                <a:latin typeface="Times New Roman"/>
                <a:cs typeface="Times New Roman"/>
              </a:rPr>
              <a:t>–</a:t>
            </a:r>
            <a:r>
              <a:rPr dirty="0" sz="1200" spc="-145">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220200" y="445007"/>
            <a:ext cx="245745" cy="194945"/>
          </a:xfrm>
          <a:prstGeom prst="rect">
            <a:avLst/>
          </a:prstGeom>
        </p:spPr>
        <p:txBody>
          <a:bodyPr wrap="square" lIns="0" tIns="0" rIns="0" bIns="0" rtlCol="0" vert="horz">
            <a:spAutoFit/>
          </a:bodyPr>
          <a:lstStyle/>
          <a:p>
            <a:pPr marL="12700">
              <a:lnSpc>
                <a:spcPct val="100000"/>
              </a:lnSpc>
            </a:pPr>
            <a:r>
              <a:rPr dirty="0" sz="1200" spc="-10">
                <a:latin typeface="Times New Roman"/>
                <a:cs typeface="Times New Roman"/>
              </a:rPr>
              <a:t>VU</a:t>
            </a:r>
            <a:endParaRPr sz="1200">
              <a:latin typeface="Times New Roman"/>
              <a:cs typeface="Times New Roman"/>
            </a:endParaRPr>
          </a:p>
        </p:txBody>
      </p:sp>
      <p:sp>
        <p:nvSpPr>
          <p:cNvPr id="4" name="object 4"/>
          <p:cNvSpPr/>
          <p:nvPr/>
        </p:nvSpPr>
        <p:spPr>
          <a:xfrm>
            <a:off x="810005" y="617981"/>
            <a:ext cx="5644515" cy="0"/>
          </a:xfrm>
          <a:custGeom>
            <a:avLst/>
            <a:gdLst/>
            <a:ahLst/>
            <a:cxnLst/>
            <a:rect l="l" t="t" r="r" b="b"/>
            <a:pathLst>
              <a:path w="5644515" h="0">
                <a:moveTo>
                  <a:pt x="0" y="0"/>
                </a:moveTo>
                <a:lnTo>
                  <a:pt x="5644134" y="0"/>
                </a:lnTo>
              </a:path>
            </a:pathLst>
          </a:custGeom>
          <a:ln w="7620">
            <a:solidFill>
              <a:srgbClr val="000000"/>
            </a:solidFill>
          </a:ln>
        </p:spPr>
        <p:txBody>
          <a:bodyPr wrap="square" lIns="0" tIns="0" rIns="0" bIns="0" rtlCol="0"/>
          <a:lstStyle/>
          <a:p/>
        </p:txBody>
      </p:sp>
      <p:sp>
        <p:nvSpPr>
          <p:cNvPr id="5" name="object 5"/>
          <p:cNvSpPr/>
          <p:nvPr/>
        </p:nvSpPr>
        <p:spPr>
          <a:xfrm>
            <a:off x="822960" y="9512045"/>
            <a:ext cx="5638800" cy="0"/>
          </a:xfrm>
          <a:custGeom>
            <a:avLst/>
            <a:gdLst/>
            <a:ahLst/>
            <a:cxnLst/>
            <a:rect l="l" t="t" r="r" b="b"/>
            <a:pathLst>
              <a:path w="5638800" h="0">
                <a:moveTo>
                  <a:pt x="0" y="0"/>
                </a:moveTo>
                <a:lnTo>
                  <a:pt x="5638800" y="0"/>
                </a:lnTo>
              </a:path>
            </a:pathLst>
          </a:custGeom>
          <a:ln w="16764">
            <a:solidFill>
              <a:srgbClr val="000000"/>
            </a:solidFill>
          </a:ln>
        </p:spPr>
        <p:txBody>
          <a:bodyPr wrap="square" lIns="0" tIns="0" rIns="0" bIns="0" rtlCol="0"/>
          <a:lstStyle/>
          <a:p/>
        </p:txBody>
      </p:sp>
      <p:sp>
        <p:nvSpPr>
          <p:cNvPr id="6" name="object 6"/>
          <p:cNvSpPr txBox="1"/>
          <p:nvPr/>
        </p:nvSpPr>
        <p:spPr>
          <a:xfrm>
            <a:off x="1157732" y="780288"/>
            <a:ext cx="5516880" cy="8244205"/>
          </a:xfrm>
          <a:prstGeom prst="rect">
            <a:avLst/>
          </a:prstGeom>
        </p:spPr>
        <p:txBody>
          <a:bodyPr wrap="square" lIns="0" tIns="0" rIns="0" bIns="0" rtlCol="0" vert="horz">
            <a:spAutoFit/>
          </a:bodyPr>
          <a:lstStyle/>
          <a:p>
            <a:pPr algn="just" marL="12700">
              <a:lnSpc>
                <a:spcPct val="100000"/>
              </a:lnSpc>
              <a:tabLst>
                <a:tab pos="5273675"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23: </a:t>
            </a:r>
            <a:r>
              <a:rPr dirty="0" sz="1200">
                <a:latin typeface="Book Antiqua"/>
                <a:cs typeface="Book Antiqua"/>
              </a:rPr>
              <a:t>Architectural</a:t>
            </a:r>
            <a:r>
              <a:rPr dirty="0" sz="1200" spc="-5">
                <a:latin typeface="Book Antiqua"/>
                <a:cs typeface="Book Antiqua"/>
              </a:rPr>
              <a:t> Views</a:t>
            </a:r>
            <a:r>
              <a:rPr dirty="0" sz="1200">
                <a:latin typeface="Book Antiqua"/>
                <a:cs typeface="Book Antiqua"/>
              </a:rPr>
              <a:t> 	122</a:t>
            </a:r>
            <a:endParaRPr sz="1200">
              <a:latin typeface="Book Antiqua"/>
              <a:cs typeface="Book Antiqua"/>
            </a:endParaRPr>
          </a:p>
          <a:p>
            <a:pPr algn="just" marL="12700" marR="5080">
              <a:lnSpc>
                <a:spcPct val="197800"/>
              </a:lnSpc>
              <a:spcBef>
                <a:spcPts val="65"/>
              </a:spcBef>
              <a:tabLst>
                <a:tab pos="5273040"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24: </a:t>
            </a:r>
            <a:r>
              <a:rPr dirty="0" sz="1200">
                <a:latin typeface="Book Antiqua"/>
                <a:cs typeface="Book Antiqua"/>
              </a:rPr>
              <a:t>Architectural</a:t>
            </a:r>
            <a:r>
              <a:rPr dirty="0" sz="1200" spc="-5">
                <a:latin typeface="Book Antiqua"/>
                <a:cs typeface="Book Antiqua"/>
              </a:rPr>
              <a:t> </a:t>
            </a:r>
            <a:r>
              <a:rPr dirty="0" sz="1200">
                <a:latin typeface="Book Antiqua"/>
                <a:cs typeface="Book Antiqua"/>
              </a:rPr>
              <a:t>Models-I 	</a:t>
            </a:r>
            <a:r>
              <a:rPr dirty="0" sz="1200" spc="-295">
                <a:latin typeface="Book Antiqua"/>
                <a:cs typeface="Book Antiqua"/>
              </a:rPr>
              <a:t> </a:t>
            </a:r>
            <a:r>
              <a:rPr dirty="0" sz="1200">
                <a:latin typeface="Book Antiqua"/>
                <a:cs typeface="Book Antiqua"/>
              </a:rPr>
              <a:t>126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25: </a:t>
            </a:r>
            <a:r>
              <a:rPr dirty="0" sz="1200">
                <a:latin typeface="Book Antiqua"/>
                <a:cs typeface="Book Antiqua"/>
              </a:rPr>
              <a:t>Architectural</a:t>
            </a:r>
            <a:r>
              <a:rPr dirty="0" sz="1200" spc="-5">
                <a:latin typeface="Book Antiqua"/>
                <a:cs typeface="Book Antiqua"/>
              </a:rPr>
              <a:t> </a:t>
            </a:r>
            <a:r>
              <a:rPr dirty="0" sz="1200">
                <a:latin typeface="Book Antiqua"/>
                <a:cs typeface="Book Antiqua"/>
              </a:rPr>
              <a:t>Models-II 	</a:t>
            </a:r>
            <a:r>
              <a:rPr dirty="0" sz="1200" spc="-300">
                <a:latin typeface="Book Antiqua"/>
                <a:cs typeface="Book Antiqua"/>
              </a:rPr>
              <a:t> </a:t>
            </a:r>
            <a:r>
              <a:rPr dirty="0" sz="1200">
                <a:latin typeface="Book Antiqua"/>
                <a:cs typeface="Book Antiqua"/>
              </a:rPr>
              <a:t>130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26: </a:t>
            </a:r>
            <a:r>
              <a:rPr dirty="0" sz="1200">
                <a:latin typeface="Book Antiqua"/>
                <a:cs typeface="Book Antiqua"/>
              </a:rPr>
              <a:t>Introduction</a:t>
            </a:r>
            <a:r>
              <a:rPr dirty="0" sz="1200" spc="-5">
                <a:latin typeface="Book Antiqua"/>
                <a:cs typeface="Book Antiqua"/>
              </a:rPr>
              <a:t> t</a:t>
            </a:r>
            <a:r>
              <a:rPr dirty="0" sz="1200">
                <a:latin typeface="Book Antiqua"/>
                <a:cs typeface="Book Antiqua"/>
              </a:rPr>
              <a:t>o Design Patterns 	</a:t>
            </a:r>
            <a:r>
              <a:rPr dirty="0" sz="1200" spc="-295">
                <a:latin typeface="Book Antiqua"/>
                <a:cs typeface="Book Antiqua"/>
              </a:rPr>
              <a:t> </a:t>
            </a:r>
            <a:r>
              <a:rPr dirty="0" sz="1200">
                <a:latin typeface="Book Antiqua"/>
                <a:cs typeface="Book Antiqua"/>
              </a:rPr>
              <a:t>137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27:</a:t>
            </a:r>
            <a:r>
              <a:rPr dirty="0" sz="1200" spc="-5" b="1">
                <a:latin typeface="Book Antiqua"/>
                <a:cs typeface="Book Antiqua"/>
              </a:rPr>
              <a:t> </a:t>
            </a:r>
            <a:r>
              <a:rPr dirty="0" sz="1200" spc="-5">
                <a:latin typeface="Book Antiqua"/>
                <a:cs typeface="Book Antiqua"/>
              </a:rPr>
              <a:t>Observe</a:t>
            </a:r>
            <a:r>
              <a:rPr dirty="0" sz="1200">
                <a:latin typeface="Book Antiqua"/>
                <a:cs typeface="Book Antiqua"/>
              </a:rPr>
              <a:t>r </a:t>
            </a:r>
            <a:r>
              <a:rPr dirty="0" sz="1200" spc="-5">
                <a:latin typeface="Book Antiqua"/>
                <a:cs typeface="Book Antiqua"/>
              </a:rPr>
              <a:t>Pattern</a:t>
            </a:r>
            <a:r>
              <a:rPr dirty="0" sz="1200">
                <a:latin typeface="Book Antiqua"/>
                <a:cs typeface="Book Antiqua"/>
              </a:rPr>
              <a:t> 	</a:t>
            </a:r>
            <a:r>
              <a:rPr dirty="0" sz="1200" spc="-5">
                <a:latin typeface="Book Antiqua"/>
                <a:cs typeface="Book Antiqua"/>
              </a:rPr>
              <a:t>140</a:t>
            </a:r>
            <a:endParaRPr sz="1200">
              <a:latin typeface="Book Antiqua"/>
              <a:cs typeface="Book Antiqua"/>
            </a:endParaRPr>
          </a:p>
          <a:p>
            <a:pPr algn="just" marL="12700" marR="5080">
              <a:lnSpc>
                <a:spcPct val="202400"/>
              </a:lnSpc>
              <a:spcBef>
                <a:spcPts val="5"/>
              </a:spcBef>
              <a:tabLst>
                <a:tab pos="5273675"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28: </a:t>
            </a:r>
            <a:r>
              <a:rPr dirty="0" sz="1200" spc="-5">
                <a:latin typeface="Book Antiqua"/>
                <a:cs typeface="Book Antiqua"/>
              </a:rPr>
              <a:t>Goo</a:t>
            </a:r>
            <a:r>
              <a:rPr dirty="0" sz="1200">
                <a:latin typeface="Book Antiqua"/>
                <a:cs typeface="Book Antiqua"/>
              </a:rPr>
              <a:t>d Programming Practices and </a:t>
            </a:r>
            <a:r>
              <a:rPr dirty="0" sz="1200" spc="-5">
                <a:latin typeface="Book Antiqua"/>
                <a:cs typeface="Book Antiqua"/>
              </a:rPr>
              <a:t>Guidelines…</a:t>
            </a:r>
            <a:r>
              <a:rPr dirty="0" sz="1200">
                <a:latin typeface="Book Antiqua"/>
                <a:cs typeface="Book Antiqua"/>
              </a:rPr>
              <a:t> 	</a:t>
            </a:r>
            <a:r>
              <a:rPr dirty="0" sz="1200" spc="-300">
                <a:latin typeface="Book Antiqua"/>
                <a:cs typeface="Book Antiqua"/>
              </a:rPr>
              <a:t> </a:t>
            </a:r>
            <a:r>
              <a:rPr dirty="0" sz="1200">
                <a:latin typeface="Book Antiqua"/>
                <a:cs typeface="Book Antiqua"/>
              </a:rPr>
              <a:t>146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29: </a:t>
            </a:r>
            <a:r>
              <a:rPr dirty="0" sz="1200" spc="-5">
                <a:latin typeface="Book Antiqua"/>
                <a:cs typeface="Book Antiqua"/>
              </a:rPr>
              <a:t>Fil</a:t>
            </a:r>
            <a:r>
              <a:rPr dirty="0" sz="1200">
                <a:latin typeface="Book Antiqua"/>
                <a:cs typeface="Book Antiqua"/>
              </a:rPr>
              <a:t>e </a:t>
            </a:r>
            <a:r>
              <a:rPr dirty="0" sz="1200" spc="-5">
                <a:latin typeface="Book Antiqua"/>
                <a:cs typeface="Book Antiqua"/>
              </a:rPr>
              <a:t>Handlin</a:t>
            </a:r>
            <a:r>
              <a:rPr dirty="0" sz="1200">
                <a:latin typeface="Book Antiqua"/>
                <a:cs typeface="Book Antiqua"/>
              </a:rPr>
              <a:t>g Tips</a:t>
            </a:r>
            <a:r>
              <a:rPr dirty="0" sz="1200" spc="-5">
                <a:latin typeface="Book Antiqua"/>
                <a:cs typeface="Book Antiqua"/>
              </a:rPr>
              <a:t> fo</a:t>
            </a:r>
            <a:r>
              <a:rPr dirty="0" sz="1200">
                <a:latin typeface="Book Antiqua"/>
                <a:cs typeface="Book Antiqua"/>
              </a:rPr>
              <a:t>r C++ </a:t>
            </a:r>
            <a:r>
              <a:rPr dirty="0" sz="1200" spc="-5">
                <a:latin typeface="Book Antiqua"/>
                <a:cs typeface="Book Antiqua"/>
              </a:rPr>
              <a:t>an</a:t>
            </a:r>
            <a:r>
              <a:rPr dirty="0" sz="1200">
                <a:latin typeface="Book Antiqua"/>
                <a:cs typeface="Book Antiqua"/>
              </a:rPr>
              <a:t>d </a:t>
            </a:r>
            <a:r>
              <a:rPr dirty="0" sz="1200" spc="-5">
                <a:latin typeface="Book Antiqua"/>
                <a:cs typeface="Book Antiqua"/>
              </a:rPr>
              <a:t>Java</a:t>
            </a:r>
            <a:r>
              <a:rPr dirty="0" sz="1200">
                <a:latin typeface="Book Antiqua"/>
                <a:cs typeface="Book Antiqua"/>
              </a:rPr>
              <a:t> 	</a:t>
            </a:r>
            <a:r>
              <a:rPr dirty="0" sz="1200" spc="-5">
                <a:latin typeface="Book Antiqua"/>
                <a:cs typeface="Book Antiqua"/>
              </a:rPr>
              <a:t>155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30: </a:t>
            </a:r>
            <a:r>
              <a:rPr dirty="0" sz="1200">
                <a:latin typeface="Book Antiqua"/>
                <a:cs typeface="Book Antiqua"/>
              </a:rPr>
              <a:t>Layouts</a:t>
            </a:r>
            <a:r>
              <a:rPr dirty="0" sz="1200" spc="-5">
                <a:latin typeface="Book Antiqua"/>
                <a:cs typeface="Book Antiqua"/>
              </a:rPr>
              <a:t> </a:t>
            </a:r>
            <a:r>
              <a:rPr dirty="0" sz="1200">
                <a:latin typeface="Book Antiqua"/>
                <a:cs typeface="Book Antiqua"/>
              </a:rPr>
              <a:t>and Comments in Java and C++… 	</a:t>
            </a:r>
            <a:r>
              <a:rPr dirty="0" sz="1200" spc="-295">
                <a:latin typeface="Book Antiqua"/>
                <a:cs typeface="Book Antiqua"/>
              </a:rPr>
              <a:t> </a:t>
            </a:r>
            <a:r>
              <a:rPr dirty="0" sz="1200">
                <a:latin typeface="Book Antiqua"/>
                <a:cs typeface="Book Antiqua"/>
              </a:rPr>
              <a:t>162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31: </a:t>
            </a:r>
            <a:r>
              <a:rPr dirty="0" sz="1200">
                <a:latin typeface="Book Antiqua"/>
                <a:cs typeface="Book Antiqua"/>
              </a:rPr>
              <a:t>Coding Style</a:t>
            </a:r>
            <a:r>
              <a:rPr dirty="0" sz="1200" spc="-5">
                <a:latin typeface="Book Antiqua"/>
                <a:cs typeface="Book Antiqua"/>
              </a:rPr>
              <a:t> Guideline</a:t>
            </a:r>
            <a:r>
              <a:rPr dirty="0" sz="1200">
                <a:latin typeface="Book Antiqua"/>
                <a:cs typeface="Book Antiqua"/>
              </a:rPr>
              <a:t>s Continued. 	167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32: </a:t>
            </a:r>
            <a:r>
              <a:rPr dirty="0" sz="1200">
                <a:latin typeface="Book Antiqua"/>
                <a:cs typeface="Book Antiqua"/>
              </a:rPr>
              <a:t>Clarity</a:t>
            </a:r>
            <a:r>
              <a:rPr dirty="0" sz="1200" spc="-5">
                <a:latin typeface="Book Antiqua"/>
                <a:cs typeface="Book Antiqua"/>
              </a:rPr>
              <a:t> </a:t>
            </a:r>
            <a:r>
              <a:rPr dirty="0" sz="1200">
                <a:latin typeface="Book Antiqua"/>
                <a:cs typeface="Book Antiqua"/>
              </a:rPr>
              <a:t>Trough</a:t>
            </a:r>
            <a:r>
              <a:rPr dirty="0" sz="1200" spc="-5">
                <a:latin typeface="Book Antiqua"/>
                <a:cs typeface="Book Antiqua"/>
              </a:rPr>
              <a:t> </a:t>
            </a:r>
            <a:r>
              <a:rPr dirty="0" sz="1200">
                <a:latin typeface="Book Antiqua"/>
                <a:cs typeface="Book Antiqua"/>
              </a:rPr>
              <a:t>Modularity 	</a:t>
            </a:r>
            <a:r>
              <a:rPr dirty="0" sz="1200" spc="-5">
                <a:latin typeface="Book Antiqua"/>
                <a:cs typeface="Book Antiqua"/>
              </a:rPr>
              <a:t>170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33: </a:t>
            </a:r>
            <a:r>
              <a:rPr dirty="0" sz="1200">
                <a:latin typeface="Book Antiqua"/>
                <a:cs typeface="Book Antiqua"/>
              </a:rPr>
              <a:t>Common Coding Mistakes 	176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34: </a:t>
            </a:r>
            <a:r>
              <a:rPr dirty="0" sz="1200">
                <a:latin typeface="Book Antiqua"/>
                <a:cs typeface="Book Antiqua"/>
              </a:rPr>
              <a:t>Portability 	</a:t>
            </a:r>
            <a:r>
              <a:rPr dirty="0" sz="1200" spc="-300">
                <a:latin typeface="Book Antiqua"/>
                <a:cs typeface="Book Antiqua"/>
              </a:rPr>
              <a:t> </a:t>
            </a:r>
            <a:r>
              <a:rPr dirty="0" sz="1200">
                <a:latin typeface="Book Antiqua"/>
                <a:cs typeface="Book Antiqua"/>
              </a:rPr>
              <a:t>179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35: </a:t>
            </a:r>
            <a:r>
              <a:rPr dirty="0" sz="1200">
                <a:latin typeface="Book Antiqua"/>
                <a:cs typeface="Book Antiqua"/>
              </a:rPr>
              <a:t>Exception </a:t>
            </a:r>
            <a:r>
              <a:rPr dirty="0" sz="1200" spc="-5">
                <a:latin typeface="Book Antiqua"/>
                <a:cs typeface="Book Antiqua"/>
              </a:rPr>
              <a:t>Handling</a:t>
            </a:r>
            <a:r>
              <a:rPr dirty="0" sz="1200">
                <a:latin typeface="Book Antiqua"/>
                <a:cs typeface="Book Antiqua"/>
              </a:rPr>
              <a:t> 	</a:t>
            </a:r>
            <a:r>
              <a:rPr dirty="0" sz="1200" spc="-300">
                <a:latin typeface="Book Antiqua"/>
                <a:cs typeface="Book Antiqua"/>
              </a:rPr>
              <a:t> </a:t>
            </a:r>
            <a:r>
              <a:rPr dirty="0" sz="1200" spc="-5">
                <a:latin typeface="Book Antiqua"/>
                <a:cs typeface="Book Antiqua"/>
              </a:rPr>
              <a:t>184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36: </a:t>
            </a:r>
            <a:r>
              <a:rPr dirty="0" sz="1200">
                <a:latin typeface="Book Antiqua"/>
                <a:cs typeface="Book Antiqua"/>
              </a:rPr>
              <a:t>Software</a:t>
            </a:r>
            <a:r>
              <a:rPr dirty="0" sz="1200" spc="-5">
                <a:latin typeface="Book Antiqua"/>
                <a:cs typeface="Book Antiqua"/>
              </a:rPr>
              <a:t> Verificatio</a:t>
            </a:r>
            <a:r>
              <a:rPr dirty="0" sz="1200">
                <a:latin typeface="Book Antiqua"/>
                <a:cs typeface="Book Antiqua"/>
              </a:rPr>
              <a:t>n and </a:t>
            </a:r>
            <a:r>
              <a:rPr dirty="0" sz="1200" spc="-5">
                <a:latin typeface="Book Antiqua"/>
                <a:cs typeface="Book Antiqua"/>
              </a:rPr>
              <a:t>Validation</a:t>
            </a:r>
            <a:r>
              <a:rPr dirty="0" sz="1200">
                <a:latin typeface="Book Antiqua"/>
                <a:cs typeface="Book Antiqua"/>
              </a:rPr>
              <a:t> 	</a:t>
            </a:r>
            <a:r>
              <a:rPr dirty="0" sz="1200" spc="-300">
                <a:latin typeface="Book Antiqua"/>
                <a:cs typeface="Book Antiqua"/>
              </a:rPr>
              <a:t> </a:t>
            </a:r>
            <a:r>
              <a:rPr dirty="0" sz="1200">
                <a:latin typeface="Book Antiqua"/>
                <a:cs typeface="Book Antiqua"/>
              </a:rPr>
              <a:t>192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37: </a:t>
            </a:r>
            <a:r>
              <a:rPr dirty="0" sz="1200">
                <a:latin typeface="Book Antiqua"/>
                <a:cs typeface="Book Antiqua"/>
              </a:rPr>
              <a:t>Testing</a:t>
            </a:r>
            <a:r>
              <a:rPr dirty="0" sz="1200" spc="-5">
                <a:latin typeface="Book Antiqua"/>
                <a:cs typeface="Book Antiqua"/>
              </a:rPr>
              <a:t> </a:t>
            </a:r>
            <a:r>
              <a:rPr dirty="0" sz="1200">
                <a:latin typeface="Book Antiqua"/>
                <a:cs typeface="Book Antiqua"/>
              </a:rPr>
              <a:t>vs.</a:t>
            </a:r>
            <a:r>
              <a:rPr dirty="0" sz="1200" spc="-5">
                <a:latin typeface="Book Antiqua"/>
                <a:cs typeface="Book Antiqua"/>
              </a:rPr>
              <a:t> </a:t>
            </a:r>
            <a:r>
              <a:rPr dirty="0" sz="1200">
                <a:latin typeface="Book Antiqua"/>
                <a:cs typeface="Book Antiqua"/>
              </a:rPr>
              <a:t>Development 	</a:t>
            </a:r>
            <a:r>
              <a:rPr dirty="0" sz="1200" spc="-300">
                <a:latin typeface="Book Antiqua"/>
                <a:cs typeface="Book Antiqua"/>
              </a:rPr>
              <a:t> </a:t>
            </a:r>
            <a:r>
              <a:rPr dirty="0" sz="1200" spc="-5">
                <a:latin typeface="Book Antiqua"/>
                <a:cs typeface="Book Antiqua"/>
              </a:rPr>
              <a:t>195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38:</a:t>
            </a:r>
            <a:r>
              <a:rPr dirty="0" sz="1200" spc="-5" b="1">
                <a:latin typeface="Book Antiqua"/>
                <a:cs typeface="Book Antiqua"/>
              </a:rPr>
              <a:t> </a:t>
            </a:r>
            <a:r>
              <a:rPr dirty="0" sz="1200">
                <a:latin typeface="Book Antiqua"/>
                <a:cs typeface="Book Antiqua"/>
              </a:rPr>
              <a:t>Equivalence</a:t>
            </a:r>
            <a:r>
              <a:rPr dirty="0" sz="1200" spc="-5">
                <a:latin typeface="Book Antiqua"/>
                <a:cs typeface="Book Antiqua"/>
              </a:rPr>
              <a:t> </a:t>
            </a:r>
            <a:r>
              <a:rPr dirty="0" sz="1200">
                <a:latin typeface="Book Antiqua"/>
                <a:cs typeface="Book Antiqua"/>
              </a:rPr>
              <a:t>Classes</a:t>
            </a:r>
            <a:r>
              <a:rPr dirty="0" sz="1200" spc="-5">
                <a:latin typeface="Book Antiqua"/>
                <a:cs typeface="Book Antiqua"/>
              </a:rPr>
              <a:t> </a:t>
            </a:r>
            <a:r>
              <a:rPr dirty="0" sz="1200">
                <a:latin typeface="Book Antiqua"/>
                <a:cs typeface="Book Antiqua"/>
              </a:rPr>
              <a:t>or</a:t>
            </a:r>
            <a:r>
              <a:rPr dirty="0" sz="1200" spc="-5">
                <a:latin typeface="Book Antiqua"/>
                <a:cs typeface="Book Antiqua"/>
              </a:rPr>
              <a:t> </a:t>
            </a:r>
            <a:r>
              <a:rPr dirty="0" sz="1200">
                <a:latin typeface="Book Antiqua"/>
                <a:cs typeface="Book Antiqua"/>
              </a:rPr>
              <a:t>Equivalence</a:t>
            </a:r>
            <a:r>
              <a:rPr dirty="0" sz="1200" spc="-5">
                <a:latin typeface="Book Antiqua"/>
                <a:cs typeface="Book Antiqua"/>
              </a:rPr>
              <a:t> </a:t>
            </a:r>
            <a:r>
              <a:rPr dirty="0" sz="1200">
                <a:latin typeface="Book Antiqua"/>
                <a:cs typeface="Book Antiqua"/>
              </a:rPr>
              <a:t>Partitioning 	</a:t>
            </a:r>
            <a:r>
              <a:rPr dirty="0" sz="1200" spc="-300">
                <a:latin typeface="Book Antiqua"/>
                <a:cs typeface="Book Antiqua"/>
              </a:rPr>
              <a:t> </a:t>
            </a:r>
            <a:r>
              <a:rPr dirty="0" sz="1200">
                <a:latin typeface="Book Antiqua"/>
                <a:cs typeface="Book Antiqua"/>
              </a:rPr>
              <a:t>199</a:t>
            </a:r>
            <a:endParaRPr sz="1200">
              <a:latin typeface="Book Antiqua"/>
              <a:cs typeface="Book Antiqua"/>
            </a:endParaRPr>
          </a:p>
          <a:p>
            <a:pPr>
              <a:lnSpc>
                <a:spcPct val="100000"/>
              </a:lnSpc>
              <a:spcBef>
                <a:spcPts val="10"/>
              </a:spcBef>
            </a:pPr>
            <a:endParaRPr sz="1100">
              <a:latin typeface="Times New Roman"/>
              <a:cs typeface="Times New Roman"/>
            </a:endParaRPr>
          </a:p>
          <a:p>
            <a:pPr algn="just" marL="12700">
              <a:lnSpc>
                <a:spcPct val="100000"/>
              </a:lnSpc>
              <a:tabLst>
                <a:tab pos="5273675"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39: </a:t>
            </a:r>
            <a:r>
              <a:rPr dirty="0" sz="1200" spc="-5">
                <a:latin typeface="Book Antiqua"/>
                <a:cs typeface="Book Antiqua"/>
              </a:rPr>
              <a:t>Whit</a:t>
            </a:r>
            <a:r>
              <a:rPr dirty="0" sz="1200">
                <a:latin typeface="Book Antiqua"/>
                <a:cs typeface="Book Antiqua"/>
              </a:rPr>
              <a:t>e Box Testing 	</a:t>
            </a:r>
            <a:r>
              <a:rPr dirty="0" sz="1200" spc="-5">
                <a:latin typeface="Book Antiqua"/>
                <a:cs typeface="Book Antiqua"/>
              </a:rPr>
              <a:t>202</a:t>
            </a:r>
            <a:endParaRPr sz="1200">
              <a:latin typeface="Book Antiqua"/>
              <a:cs typeface="Book Antiqua"/>
            </a:endParaRPr>
          </a:p>
          <a:p>
            <a:pPr>
              <a:lnSpc>
                <a:spcPct val="100000"/>
              </a:lnSpc>
              <a:spcBef>
                <a:spcPts val="30"/>
              </a:spcBef>
            </a:pPr>
            <a:endParaRPr sz="1250">
              <a:latin typeface="Times New Roman"/>
              <a:cs typeface="Times New Roman"/>
            </a:endParaRPr>
          </a:p>
          <a:p>
            <a:pPr algn="just" marL="12700">
              <a:lnSpc>
                <a:spcPct val="100000"/>
              </a:lnSpc>
              <a:tabLst>
                <a:tab pos="5273675"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40: </a:t>
            </a:r>
            <a:r>
              <a:rPr dirty="0" sz="1200">
                <a:latin typeface="Book Antiqua"/>
                <a:cs typeface="Book Antiqua"/>
              </a:rPr>
              <a:t>Unit</a:t>
            </a:r>
            <a:r>
              <a:rPr dirty="0" sz="1200" spc="-5">
                <a:latin typeface="Book Antiqua"/>
                <a:cs typeface="Book Antiqua"/>
              </a:rPr>
              <a:t> </a:t>
            </a:r>
            <a:r>
              <a:rPr dirty="0" sz="1200">
                <a:latin typeface="Book Antiqua"/>
                <a:cs typeface="Book Antiqua"/>
              </a:rPr>
              <a:t>Testing 	207</a:t>
            </a:r>
            <a:endParaRPr sz="1200">
              <a:latin typeface="Book Antiqua"/>
              <a:cs typeface="Book Antiqua"/>
            </a:endParaRPr>
          </a:p>
          <a:p>
            <a:pPr algn="just" marL="12700" marR="5715">
              <a:lnSpc>
                <a:spcPct val="195400"/>
              </a:lnSpc>
              <a:spcBef>
                <a:spcPts val="105"/>
              </a:spcBef>
              <a:tabLst>
                <a:tab pos="5273040" algn="l"/>
              </a:tabLst>
            </a:pP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41: </a:t>
            </a:r>
            <a:r>
              <a:rPr dirty="0" sz="1200">
                <a:latin typeface="Book Antiqua"/>
                <a:cs typeface="Book Antiqua"/>
              </a:rPr>
              <a:t>Inspections</a:t>
            </a:r>
            <a:r>
              <a:rPr dirty="0" sz="1200" spc="-5">
                <a:latin typeface="Book Antiqua"/>
                <a:cs typeface="Book Antiqua"/>
              </a:rPr>
              <a:t> </a:t>
            </a:r>
            <a:r>
              <a:rPr dirty="0" sz="1200">
                <a:latin typeface="Book Antiqua"/>
                <a:cs typeface="Book Antiqua"/>
              </a:rPr>
              <a:t>vs. Testi</a:t>
            </a:r>
            <a:r>
              <a:rPr dirty="0" sz="1200" spc="-10">
                <a:latin typeface="Book Antiqua"/>
                <a:cs typeface="Book Antiqua"/>
              </a:rPr>
              <a:t>n</a:t>
            </a:r>
            <a:r>
              <a:rPr dirty="0" sz="1200">
                <a:latin typeface="Book Antiqua"/>
                <a:cs typeface="Book Antiqua"/>
              </a:rPr>
              <a:t>g 	</a:t>
            </a:r>
            <a:r>
              <a:rPr dirty="0" sz="1200" spc="-300">
                <a:latin typeface="Book Antiqua"/>
                <a:cs typeface="Book Antiqua"/>
              </a:rPr>
              <a:t> </a:t>
            </a:r>
            <a:r>
              <a:rPr dirty="0" sz="1200">
                <a:latin typeface="Book Antiqua"/>
                <a:cs typeface="Book Antiqua"/>
              </a:rPr>
              <a:t>210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42: </a:t>
            </a:r>
            <a:r>
              <a:rPr dirty="0" sz="1200">
                <a:latin typeface="Book Antiqua"/>
                <a:cs typeface="Book Antiqua"/>
              </a:rPr>
              <a:t>Debugging 	</a:t>
            </a:r>
            <a:r>
              <a:rPr dirty="0" sz="1200" spc="-300">
                <a:latin typeface="Book Antiqua"/>
                <a:cs typeface="Book Antiqua"/>
              </a:rPr>
              <a:t> </a:t>
            </a:r>
            <a:r>
              <a:rPr dirty="0" sz="1200">
                <a:latin typeface="Book Antiqua"/>
                <a:cs typeface="Book Antiqua"/>
              </a:rPr>
              <a:t>213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43: </a:t>
            </a:r>
            <a:r>
              <a:rPr dirty="0" sz="1200">
                <a:latin typeface="Book Antiqua"/>
                <a:cs typeface="Book Antiqua"/>
              </a:rPr>
              <a:t>Bug</a:t>
            </a:r>
            <a:r>
              <a:rPr dirty="0" sz="1200" spc="-5">
                <a:latin typeface="Book Antiqua"/>
                <a:cs typeface="Book Antiqua"/>
              </a:rPr>
              <a:t> </a:t>
            </a:r>
            <a:r>
              <a:rPr dirty="0" sz="1200">
                <a:latin typeface="Book Antiqua"/>
                <a:cs typeface="Book Antiqua"/>
              </a:rPr>
              <a:t>Classes 	</a:t>
            </a:r>
            <a:r>
              <a:rPr dirty="0" sz="1200" spc="-295">
                <a:latin typeface="Book Antiqua"/>
                <a:cs typeface="Book Antiqua"/>
              </a:rPr>
              <a:t> </a:t>
            </a:r>
            <a:r>
              <a:rPr dirty="0" sz="1200">
                <a:latin typeface="Book Antiqua"/>
                <a:cs typeface="Book Antiqua"/>
              </a:rPr>
              <a:t>216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44: </a:t>
            </a:r>
            <a:r>
              <a:rPr dirty="0" sz="1200">
                <a:latin typeface="Book Antiqua"/>
                <a:cs typeface="Book Antiqua"/>
              </a:rPr>
              <a:t>The</a:t>
            </a:r>
            <a:r>
              <a:rPr dirty="0" sz="1200" spc="-5">
                <a:latin typeface="Book Antiqua"/>
                <a:cs typeface="Book Antiqua"/>
              </a:rPr>
              <a:t> </a:t>
            </a:r>
            <a:r>
              <a:rPr dirty="0" sz="1200">
                <a:latin typeface="Book Antiqua"/>
                <a:cs typeface="Book Antiqua"/>
              </a:rPr>
              <a:t>Holistic Approach 	</a:t>
            </a:r>
            <a:r>
              <a:rPr dirty="0" sz="1200" spc="-295">
                <a:latin typeface="Book Antiqua"/>
                <a:cs typeface="Book Antiqua"/>
              </a:rPr>
              <a:t> </a:t>
            </a:r>
            <a:r>
              <a:rPr dirty="0" sz="1200">
                <a:latin typeface="Book Antiqua"/>
                <a:cs typeface="Book Antiqua"/>
              </a:rPr>
              <a:t>224  </a:t>
            </a:r>
            <a:r>
              <a:rPr dirty="0" sz="1200" b="1">
                <a:latin typeface="Book Antiqua"/>
                <a:cs typeface="Book Antiqua"/>
              </a:rPr>
              <a:t>Lecture</a:t>
            </a:r>
            <a:r>
              <a:rPr dirty="0" sz="1200" spc="-5" b="1">
                <a:latin typeface="Book Antiqua"/>
                <a:cs typeface="Book Antiqua"/>
              </a:rPr>
              <a:t> </a:t>
            </a:r>
            <a:r>
              <a:rPr dirty="0" sz="1200" b="1">
                <a:latin typeface="Book Antiqua"/>
                <a:cs typeface="Book Antiqua"/>
              </a:rPr>
              <a:t>45:</a:t>
            </a:r>
            <a:r>
              <a:rPr dirty="0" sz="1200" spc="-5" b="1">
                <a:latin typeface="Book Antiqua"/>
                <a:cs typeface="Book Antiqua"/>
              </a:rPr>
              <a:t> </a:t>
            </a:r>
            <a:r>
              <a:rPr dirty="0" sz="1200">
                <a:latin typeface="Book Antiqua"/>
                <a:cs typeface="Book Antiqua"/>
              </a:rPr>
              <a:t>Summary 	227</a:t>
            </a:r>
            <a:endParaRPr sz="1200">
              <a:latin typeface="Book Antiqua"/>
              <a:cs typeface="Book Antiqua"/>
            </a:endParaRPr>
          </a:p>
        </p:txBody>
      </p:sp>
      <p:sp>
        <p:nvSpPr>
          <p:cNvPr id="7" name="object 7"/>
          <p:cNvSpPr/>
          <p:nvPr/>
        </p:nvSpPr>
        <p:spPr>
          <a:xfrm>
            <a:off x="6080759" y="9525151"/>
            <a:ext cx="381000" cy="0"/>
          </a:xfrm>
          <a:custGeom>
            <a:avLst/>
            <a:gdLst/>
            <a:ahLst/>
            <a:cxnLst/>
            <a:rect l="l" t="t" r="r" b="b"/>
            <a:pathLst>
              <a:path w="381000" h="0">
                <a:moveTo>
                  <a:pt x="0" y="0"/>
                </a:moveTo>
                <a:lnTo>
                  <a:pt x="381000" y="0"/>
                </a:lnTo>
              </a:path>
            </a:pathLst>
          </a:custGeom>
          <a:ln w="6096">
            <a:solidFill>
              <a:srgbClr val="000000"/>
            </a:solidFill>
          </a:ln>
        </p:spPr>
        <p:txBody>
          <a:bodyPr wrap="square" lIns="0" tIns="0" rIns="0" bIns="0" rtlCol="0"/>
          <a:lstStyle/>
          <a:p/>
        </p:txBody>
      </p:sp>
      <p:sp>
        <p:nvSpPr>
          <p:cNvPr id="8" name="object 8"/>
          <p:cNvSpPr txBox="1"/>
          <p:nvPr/>
        </p:nvSpPr>
        <p:spPr>
          <a:xfrm>
            <a:off x="2296160" y="9534446"/>
            <a:ext cx="2651760" cy="177800"/>
          </a:xfrm>
          <a:prstGeom prst="rect">
            <a:avLst/>
          </a:prstGeom>
        </p:spPr>
        <p:txBody>
          <a:bodyPr wrap="square" lIns="0" tIns="0" rIns="0" bIns="0" rtlCol="0" vert="horz">
            <a:spAutoFit/>
          </a:bodyPr>
          <a:lstStyle/>
          <a:p>
            <a:pPr marL="12700">
              <a:lnSpc>
                <a:spcPts val="1305"/>
              </a:lnSpc>
            </a:pPr>
            <a:r>
              <a:rPr dirty="0" sz="1200">
                <a:latin typeface="Times New Roman"/>
                <a:cs typeface="Times New Roman"/>
              </a:rPr>
              <a:t>©</a:t>
            </a:r>
            <a:r>
              <a:rPr dirty="0" sz="1200" spc="-40">
                <a:latin typeface="Times New Roman"/>
                <a:cs typeface="Times New Roman"/>
              </a:rPr>
              <a:t> </a:t>
            </a:r>
            <a:r>
              <a:rPr dirty="0" sz="1200">
                <a:latin typeface="Times New Roman"/>
                <a:cs typeface="Times New Roman"/>
              </a:rPr>
              <a:t>Copyright</a:t>
            </a:r>
            <a:r>
              <a:rPr dirty="0" sz="1200" spc="-70">
                <a:latin typeface="Times New Roman"/>
                <a:cs typeface="Times New Roman"/>
              </a:rPr>
              <a:t> </a:t>
            </a:r>
            <a:r>
              <a:rPr dirty="0" sz="1200">
                <a:latin typeface="Times New Roman"/>
                <a:cs typeface="Times New Roman"/>
              </a:rPr>
              <a:t>Virtual</a:t>
            </a:r>
            <a:r>
              <a:rPr dirty="0" sz="1200" spc="-60">
                <a:latin typeface="Times New Roman"/>
                <a:cs typeface="Times New Roman"/>
              </a:rPr>
              <a:t> </a:t>
            </a:r>
            <a:r>
              <a:rPr dirty="0" sz="1200">
                <a:latin typeface="Times New Roman"/>
                <a:cs typeface="Times New Roman"/>
              </a:rPr>
              <a:t>University</a:t>
            </a:r>
            <a:r>
              <a:rPr dirty="0" sz="1200" spc="-70">
                <a:latin typeface="Times New Roman"/>
                <a:cs typeface="Times New Roman"/>
              </a:rPr>
              <a:t> </a:t>
            </a:r>
            <a:r>
              <a:rPr dirty="0" sz="1200">
                <a:latin typeface="Times New Roman"/>
                <a:cs typeface="Times New Roman"/>
              </a:rPr>
              <a:t>of</a:t>
            </a:r>
            <a:r>
              <a:rPr dirty="0" sz="1200" spc="-25">
                <a:latin typeface="Times New Roman"/>
                <a:cs typeface="Times New Roman"/>
              </a:rPr>
              <a:t> </a:t>
            </a:r>
            <a:r>
              <a:rPr dirty="0" sz="1200">
                <a:latin typeface="Times New Roman"/>
                <a:cs typeface="Times New Roman"/>
              </a:rPr>
              <a:t>Pakistan</a:t>
            </a:r>
            <a:endParaRPr sz="12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358900" y="911352"/>
            <a:ext cx="5283200" cy="894715"/>
          </a:xfrm>
          <a:prstGeom prst="rect">
            <a:avLst/>
          </a:prstGeom>
        </p:spPr>
        <p:txBody>
          <a:bodyPr wrap="square" lIns="0" tIns="0" rIns="0" bIns="0" rtlCol="0" vert="horz">
            <a:spAutoFit/>
          </a:bodyPr>
          <a:lstStyle/>
          <a:p>
            <a:pPr marL="241300" indent="-228600">
              <a:lnSpc>
                <a:spcPct val="100000"/>
              </a:lnSpc>
              <a:buFont typeface="Symbol"/>
              <a:buChar char=""/>
              <a:tabLst>
                <a:tab pos="240665" algn="l"/>
                <a:tab pos="241300" algn="l"/>
              </a:tabLst>
            </a:pPr>
            <a:r>
              <a:rPr dirty="0" sz="1200" i="1">
                <a:latin typeface="Times New Roman"/>
                <a:cs typeface="Times New Roman"/>
              </a:rPr>
              <a:t>System </a:t>
            </a:r>
            <a:r>
              <a:rPr dirty="0" sz="1200" spc="-5" i="1">
                <a:latin typeface="Times New Roman"/>
                <a:cs typeface="Times New Roman"/>
              </a:rPr>
              <a:t>should </a:t>
            </a:r>
            <a:r>
              <a:rPr dirty="0" sz="1200" i="1">
                <a:latin typeface="Times New Roman"/>
                <a:cs typeface="Times New Roman"/>
              </a:rPr>
              <a:t>only </a:t>
            </a:r>
            <a:r>
              <a:rPr dirty="0" sz="1200" spc="-5" i="1">
                <a:latin typeface="Times New Roman"/>
                <a:cs typeface="Times New Roman"/>
              </a:rPr>
              <a:t>monitor </a:t>
            </a:r>
            <a:r>
              <a:rPr dirty="0" sz="1200" i="1">
                <a:latin typeface="Times New Roman"/>
                <a:cs typeface="Times New Roman"/>
              </a:rPr>
              <a:t>and log temperatures below </a:t>
            </a:r>
            <a:r>
              <a:rPr dirty="0" sz="1200" spc="-5" i="1">
                <a:latin typeface="Times New Roman"/>
                <a:cs typeface="Times New Roman"/>
              </a:rPr>
              <a:t>-20</a:t>
            </a:r>
            <a:r>
              <a:rPr dirty="0" baseline="24305" sz="1200" spc="-7" i="1">
                <a:latin typeface="Times New Roman"/>
                <a:cs typeface="Times New Roman"/>
              </a:rPr>
              <a:t>0 </a:t>
            </a:r>
            <a:r>
              <a:rPr dirty="0" sz="1200" i="1">
                <a:latin typeface="Times New Roman"/>
                <a:cs typeface="Times New Roman"/>
              </a:rPr>
              <a:t>C and above </a:t>
            </a:r>
            <a:r>
              <a:rPr dirty="0" sz="1200" spc="-5" i="1">
                <a:latin typeface="Times New Roman"/>
                <a:cs typeface="Times New Roman"/>
              </a:rPr>
              <a:t>400</a:t>
            </a:r>
            <a:r>
              <a:rPr dirty="0" baseline="24305" sz="1200" spc="-7" i="1">
                <a:latin typeface="Times New Roman"/>
                <a:cs typeface="Times New Roman"/>
              </a:rPr>
              <a:t>0</a:t>
            </a:r>
            <a:r>
              <a:rPr dirty="0" baseline="24305" sz="1200" spc="-82" i="1">
                <a:latin typeface="Times New Roman"/>
                <a:cs typeface="Times New Roman"/>
              </a:rPr>
              <a:t> </a:t>
            </a:r>
            <a:r>
              <a:rPr dirty="0" sz="1200" i="1">
                <a:latin typeface="Times New Roman"/>
                <a:cs typeface="Times New Roman"/>
              </a:rPr>
              <a:t>C.</a:t>
            </a:r>
            <a:endParaRPr sz="1200">
              <a:latin typeface="Times New Roman"/>
              <a:cs typeface="Times New Roman"/>
            </a:endParaRPr>
          </a:p>
          <a:p>
            <a:pPr marL="12700" marR="6350">
              <a:lnSpc>
                <a:spcPts val="2760"/>
              </a:lnSpc>
              <a:spcBef>
                <a:spcPts val="300"/>
              </a:spcBef>
            </a:pPr>
            <a:r>
              <a:rPr dirty="0" sz="1200">
                <a:latin typeface="Times New Roman"/>
                <a:cs typeface="Times New Roman"/>
              </a:rPr>
              <a:t>In this case the two requirements clearly conflict </a:t>
            </a:r>
            <a:r>
              <a:rPr dirty="0" sz="1200" spc="-5">
                <a:latin typeface="Times New Roman"/>
                <a:cs typeface="Times New Roman"/>
              </a:rPr>
              <a:t>with </a:t>
            </a:r>
            <a:r>
              <a:rPr dirty="0" sz="1200">
                <a:latin typeface="Times New Roman"/>
                <a:cs typeface="Times New Roman"/>
              </a:rPr>
              <a:t>each other in </a:t>
            </a:r>
            <a:r>
              <a:rPr dirty="0" sz="1200" spc="-5">
                <a:latin typeface="Times New Roman"/>
                <a:cs typeface="Times New Roman"/>
              </a:rPr>
              <a:t>stating what  </a:t>
            </a:r>
            <a:r>
              <a:rPr dirty="0" sz="1200">
                <a:latin typeface="Times New Roman"/>
                <a:cs typeface="Times New Roman"/>
              </a:rPr>
              <a:t>information needs to be monitored and</a:t>
            </a:r>
            <a:r>
              <a:rPr dirty="0" sz="1200" spc="-120">
                <a:latin typeface="Times New Roman"/>
                <a:cs typeface="Times New Roman"/>
              </a:rPr>
              <a:t> </a:t>
            </a:r>
            <a:r>
              <a:rPr dirty="0" sz="1200" spc="-5">
                <a:latin typeface="Times New Roman"/>
                <a:cs typeface="Times New Roman"/>
              </a:rPr>
              <a:t>stored.</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27</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2238248"/>
            <a:ext cx="5512435" cy="3582035"/>
          </a:xfrm>
          <a:prstGeom prst="rect">
            <a:avLst/>
          </a:prstGeom>
        </p:spPr>
        <p:txBody>
          <a:bodyPr wrap="square" lIns="0" tIns="0" rIns="0" bIns="0" rtlCol="0" vert="horz">
            <a:spAutoFit/>
          </a:bodyPr>
          <a:lstStyle/>
          <a:p>
            <a:pPr algn="just" marL="241300" marR="8890" indent="-228600">
              <a:lnSpc>
                <a:spcPts val="1370"/>
              </a:lnSpc>
              <a:buFont typeface="Symbol"/>
              <a:buChar char=""/>
              <a:tabLst>
                <a:tab pos="241300" algn="l"/>
              </a:tabLst>
            </a:pPr>
            <a:r>
              <a:rPr dirty="0" sz="1200" b="1">
                <a:latin typeface="Times New Roman"/>
                <a:cs typeface="Times New Roman"/>
              </a:rPr>
              <a:t>Modifiable - </a:t>
            </a:r>
            <a:r>
              <a:rPr dirty="0" sz="1200" spc="-5">
                <a:latin typeface="Times New Roman"/>
                <a:cs typeface="Times New Roman"/>
              </a:rPr>
              <a:t>One </a:t>
            </a:r>
            <a:r>
              <a:rPr dirty="0" sz="1200">
                <a:latin typeface="Times New Roman"/>
                <a:cs typeface="Times New Roman"/>
              </a:rPr>
              <a:t>must be able to revise the </a:t>
            </a:r>
            <a:r>
              <a:rPr dirty="0" sz="1200" spc="-5">
                <a:latin typeface="Times New Roman"/>
                <a:cs typeface="Times New Roman"/>
              </a:rPr>
              <a:t>Software </a:t>
            </a:r>
            <a:r>
              <a:rPr dirty="0" sz="1200">
                <a:latin typeface="Times New Roman"/>
                <a:cs typeface="Times New Roman"/>
              </a:rPr>
              <a:t>Requirement </a:t>
            </a:r>
            <a:r>
              <a:rPr dirty="0" sz="1200" spc="-5">
                <a:latin typeface="Times New Roman"/>
                <a:cs typeface="Times New Roman"/>
              </a:rPr>
              <a:t>Specification  when </a:t>
            </a:r>
            <a:r>
              <a:rPr dirty="0" sz="1200">
                <a:latin typeface="Times New Roman"/>
                <a:cs typeface="Times New Roman"/>
              </a:rPr>
              <a:t>necessary and maintain a history of changes made to each</a:t>
            </a:r>
            <a:r>
              <a:rPr dirty="0" sz="1200" spc="-120">
                <a:latin typeface="Times New Roman"/>
                <a:cs typeface="Times New Roman"/>
              </a:rPr>
              <a:t> </a:t>
            </a:r>
            <a:r>
              <a:rPr dirty="0" sz="1200">
                <a:latin typeface="Times New Roman"/>
                <a:cs typeface="Times New Roman"/>
              </a:rPr>
              <a:t>requirement.</a:t>
            </a:r>
            <a:endParaRPr sz="1200">
              <a:latin typeface="Times New Roman"/>
              <a:cs typeface="Times New Roman"/>
            </a:endParaRPr>
          </a:p>
          <a:p>
            <a:pPr>
              <a:lnSpc>
                <a:spcPct val="100000"/>
              </a:lnSpc>
              <a:spcBef>
                <a:spcPts val="10"/>
              </a:spcBef>
              <a:buFont typeface="Symbol"/>
              <a:buChar char=""/>
            </a:pPr>
            <a:endParaRPr sz="1250">
              <a:latin typeface="Times New Roman"/>
              <a:cs typeface="Times New Roman"/>
            </a:endParaRPr>
          </a:p>
          <a:p>
            <a:pPr algn="just" marL="241300" marR="5715" indent="-228600">
              <a:lnSpc>
                <a:spcPct val="95400"/>
              </a:lnSpc>
              <a:buFont typeface="Symbol"/>
              <a:buChar char=""/>
              <a:tabLst>
                <a:tab pos="241300" algn="l"/>
              </a:tabLst>
            </a:pPr>
            <a:r>
              <a:rPr dirty="0" sz="1200" b="1">
                <a:latin typeface="Times New Roman"/>
                <a:cs typeface="Times New Roman"/>
              </a:rPr>
              <a:t>Traceable - </a:t>
            </a:r>
            <a:r>
              <a:rPr dirty="0" sz="1200" spc="-5">
                <a:latin typeface="Times New Roman"/>
                <a:cs typeface="Times New Roman"/>
              </a:rPr>
              <a:t>One should </a:t>
            </a:r>
            <a:r>
              <a:rPr dirty="0" sz="1200">
                <a:latin typeface="Times New Roman"/>
                <a:cs typeface="Times New Roman"/>
              </a:rPr>
              <a:t>be able to link each requirement to its origin and to the  design elements, </a:t>
            </a:r>
            <a:r>
              <a:rPr dirty="0" sz="1200" spc="-5">
                <a:latin typeface="Times New Roman"/>
                <a:cs typeface="Times New Roman"/>
              </a:rPr>
              <a:t>source </a:t>
            </a:r>
            <a:r>
              <a:rPr dirty="0" sz="1200">
                <a:latin typeface="Times New Roman"/>
                <a:cs typeface="Times New Roman"/>
              </a:rPr>
              <a:t>code, and test cases that implement and verify the correct  implementation of the</a:t>
            </a:r>
            <a:r>
              <a:rPr dirty="0" sz="1200" spc="-110">
                <a:latin typeface="Times New Roman"/>
                <a:cs typeface="Times New Roman"/>
              </a:rPr>
              <a:t> </a:t>
            </a:r>
            <a:r>
              <a:rPr dirty="0" sz="1200">
                <a:latin typeface="Times New Roman"/>
                <a:cs typeface="Times New Roman"/>
              </a:rPr>
              <a:t>requirement.</a:t>
            </a:r>
            <a:endParaRPr sz="1200">
              <a:latin typeface="Times New Roman"/>
              <a:cs typeface="Times New Roman"/>
            </a:endParaRPr>
          </a:p>
          <a:p>
            <a:pPr>
              <a:lnSpc>
                <a:spcPct val="100000"/>
              </a:lnSpc>
              <a:spcBef>
                <a:spcPts val="50"/>
              </a:spcBef>
              <a:buFont typeface="Symbol"/>
              <a:buChar char=""/>
            </a:pPr>
            <a:endParaRPr sz="1200">
              <a:latin typeface="Times New Roman"/>
              <a:cs typeface="Times New Roman"/>
            </a:endParaRPr>
          </a:p>
          <a:p>
            <a:pPr algn="just" marL="12700">
              <a:lnSpc>
                <a:spcPct val="100000"/>
              </a:lnSpc>
            </a:pPr>
            <a:r>
              <a:rPr dirty="0" sz="1400" spc="-5" b="1">
                <a:latin typeface="Tahoma"/>
                <a:cs typeface="Tahoma"/>
              </a:rPr>
              <a:t>Mixed </a:t>
            </a:r>
            <a:r>
              <a:rPr dirty="0" sz="1400" b="1">
                <a:latin typeface="Tahoma"/>
                <a:cs typeface="Tahoma"/>
              </a:rPr>
              <a:t>level </a:t>
            </a:r>
            <a:r>
              <a:rPr dirty="0" sz="1400" spc="-5" b="1">
                <a:latin typeface="Tahoma"/>
                <a:cs typeface="Tahoma"/>
              </a:rPr>
              <a:t>of</a:t>
            </a:r>
            <a:r>
              <a:rPr dirty="0" sz="1400" spc="-70" b="1">
                <a:latin typeface="Tahoma"/>
                <a:cs typeface="Tahoma"/>
              </a:rPr>
              <a:t> </a:t>
            </a:r>
            <a:r>
              <a:rPr dirty="0" sz="1400" b="1">
                <a:latin typeface="Tahoma"/>
                <a:cs typeface="Tahoma"/>
              </a:rPr>
              <a:t>Abstraction</a:t>
            </a:r>
            <a:endParaRPr sz="1400">
              <a:latin typeface="Tahoma"/>
              <a:cs typeface="Tahoma"/>
            </a:endParaRPr>
          </a:p>
          <a:p>
            <a:pPr>
              <a:lnSpc>
                <a:spcPct val="100000"/>
              </a:lnSpc>
              <a:spcBef>
                <a:spcPts val="50"/>
              </a:spcBef>
            </a:pPr>
            <a:endParaRPr sz="1150">
              <a:latin typeface="Times New Roman"/>
              <a:cs typeface="Times New Roman"/>
            </a:endParaRPr>
          </a:p>
          <a:p>
            <a:pPr algn="just" marL="12700" marR="5080">
              <a:lnSpc>
                <a:spcPts val="1380"/>
              </a:lnSpc>
            </a:pPr>
            <a:r>
              <a:rPr dirty="0" sz="1200">
                <a:latin typeface="Times New Roman"/>
                <a:cs typeface="Times New Roman"/>
              </a:rPr>
              <a:t>It is important to recognize that all requirements in a requirement document are </a:t>
            </a:r>
            <a:r>
              <a:rPr dirty="0" sz="1200" spc="-5">
                <a:latin typeface="Times New Roman"/>
                <a:cs typeface="Times New Roman"/>
              </a:rPr>
              <a:t>stated </a:t>
            </a:r>
            <a:r>
              <a:rPr dirty="0" sz="1200">
                <a:latin typeface="Times New Roman"/>
                <a:cs typeface="Times New Roman"/>
              </a:rPr>
              <a:t>at  a uniform level of abstraction. This difference in detail falsely implies the relative  importance of these requirements and hence misguides all involved in the development  process. The following </a:t>
            </a:r>
            <a:r>
              <a:rPr dirty="0" sz="1200" spc="-5">
                <a:latin typeface="Times New Roman"/>
                <a:cs typeface="Times New Roman"/>
              </a:rPr>
              <a:t>set </a:t>
            </a:r>
            <a:r>
              <a:rPr dirty="0" sz="1200">
                <a:latin typeface="Times New Roman"/>
                <a:cs typeface="Times New Roman"/>
              </a:rPr>
              <a:t>of requirements clearly demonstrates violation of this  principle:</a:t>
            </a:r>
            <a:endParaRPr sz="1200">
              <a:latin typeface="Times New Roman"/>
              <a:cs typeface="Times New Roman"/>
            </a:endParaRPr>
          </a:p>
          <a:p>
            <a:pPr>
              <a:lnSpc>
                <a:spcPct val="100000"/>
              </a:lnSpc>
            </a:pPr>
            <a:endParaRPr sz="1200">
              <a:latin typeface="Times New Roman"/>
              <a:cs typeface="Times New Roman"/>
            </a:endParaRPr>
          </a:p>
          <a:p>
            <a:pPr lvl="1" marL="469900" indent="-228600">
              <a:lnSpc>
                <a:spcPct val="100000"/>
              </a:lnSpc>
              <a:buFont typeface="Symbol"/>
              <a:buChar char=""/>
              <a:tabLst>
                <a:tab pos="469265" algn="l"/>
                <a:tab pos="469900" algn="l"/>
              </a:tabLst>
            </a:pPr>
            <a:r>
              <a:rPr dirty="0" sz="1200" spc="-5" i="1">
                <a:latin typeface="Times New Roman"/>
                <a:cs typeface="Times New Roman"/>
              </a:rPr>
              <a:t>The </a:t>
            </a:r>
            <a:r>
              <a:rPr dirty="0" sz="1200" i="1">
                <a:latin typeface="Times New Roman"/>
                <a:cs typeface="Times New Roman"/>
              </a:rPr>
              <a:t>purpose of the </a:t>
            </a:r>
            <a:r>
              <a:rPr dirty="0" sz="1200" spc="-5" i="1">
                <a:latin typeface="Times New Roman"/>
                <a:cs typeface="Times New Roman"/>
              </a:rPr>
              <a:t>system </a:t>
            </a:r>
            <a:r>
              <a:rPr dirty="0" sz="1200" i="1">
                <a:latin typeface="Times New Roman"/>
                <a:cs typeface="Times New Roman"/>
              </a:rPr>
              <a:t>is to track the </a:t>
            </a:r>
            <a:r>
              <a:rPr dirty="0" sz="1200" spc="-5" i="1">
                <a:latin typeface="Times New Roman"/>
                <a:cs typeface="Times New Roman"/>
              </a:rPr>
              <a:t>stock </a:t>
            </a:r>
            <a:r>
              <a:rPr dirty="0" sz="1200" i="1">
                <a:latin typeface="Times New Roman"/>
                <a:cs typeface="Times New Roman"/>
              </a:rPr>
              <a:t>in a</a:t>
            </a:r>
            <a:r>
              <a:rPr dirty="0" sz="1200" spc="-105" i="1">
                <a:latin typeface="Times New Roman"/>
                <a:cs typeface="Times New Roman"/>
              </a:rPr>
              <a:t> </a:t>
            </a:r>
            <a:r>
              <a:rPr dirty="0" sz="1200" i="1">
                <a:latin typeface="Times New Roman"/>
                <a:cs typeface="Times New Roman"/>
              </a:rPr>
              <a:t>warehouse.</a:t>
            </a:r>
            <a:endParaRPr sz="1200">
              <a:latin typeface="Times New Roman"/>
              <a:cs typeface="Times New Roman"/>
            </a:endParaRPr>
          </a:p>
          <a:p>
            <a:pPr algn="just" lvl="1" marL="469900" marR="5080" indent="-228600">
              <a:lnSpc>
                <a:spcPct val="95600"/>
              </a:lnSpc>
              <a:spcBef>
                <a:spcPts val="85"/>
              </a:spcBef>
              <a:buFont typeface="Symbol"/>
              <a:buChar char=""/>
              <a:tabLst>
                <a:tab pos="469900" algn="l"/>
              </a:tabLst>
            </a:pPr>
            <a:r>
              <a:rPr dirty="0" sz="1200" i="1">
                <a:latin typeface="Times New Roman"/>
                <a:cs typeface="Times New Roman"/>
              </a:rPr>
              <a:t>When a loading clerk types in the withdraw command he or </a:t>
            </a:r>
            <a:r>
              <a:rPr dirty="0" sz="1200" spc="-5" i="1">
                <a:latin typeface="Times New Roman"/>
                <a:cs typeface="Times New Roman"/>
              </a:rPr>
              <a:t>she </a:t>
            </a:r>
            <a:r>
              <a:rPr dirty="0" sz="1200" i="1">
                <a:latin typeface="Times New Roman"/>
                <a:cs typeface="Times New Roman"/>
              </a:rPr>
              <a:t>will communicate  </a:t>
            </a:r>
            <a:r>
              <a:rPr dirty="0" sz="1200" i="1">
                <a:latin typeface="Times New Roman"/>
                <a:cs typeface="Times New Roman"/>
              </a:rPr>
              <a:t>the order number, the identity of the item to be </a:t>
            </a:r>
            <a:r>
              <a:rPr dirty="0" sz="1200" spc="-5" i="1">
                <a:latin typeface="Times New Roman"/>
                <a:cs typeface="Times New Roman"/>
              </a:rPr>
              <a:t>removed, </a:t>
            </a:r>
            <a:r>
              <a:rPr dirty="0" sz="1200" i="1">
                <a:latin typeface="Times New Roman"/>
                <a:cs typeface="Times New Roman"/>
              </a:rPr>
              <a:t>and the quantity  </a:t>
            </a:r>
            <a:r>
              <a:rPr dirty="0" sz="1200" spc="-5" i="1">
                <a:latin typeface="Times New Roman"/>
                <a:cs typeface="Times New Roman"/>
              </a:rPr>
              <a:t>removed. The system </a:t>
            </a:r>
            <a:r>
              <a:rPr dirty="0" sz="1200" i="1">
                <a:latin typeface="Times New Roman"/>
                <a:cs typeface="Times New Roman"/>
              </a:rPr>
              <a:t>will </a:t>
            </a:r>
            <a:r>
              <a:rPr dirty="0" sz="1200" spc="-5" i="1">
                <a:latin typeface="Times New Roman"/>
                <a:cs typeface="Times New Roman"/>
              </a:rPr>
              <a:t>respond </a:t>
            </a:r>
            <a:r>
              <a:rPr dirty="0" sz="1200" i="1">
                <a:latin typeface="Times New Roman"/>
                <a:cs typeface="Times New Roman"/>
              </a:rPr>
              <a:t>with a confirmation that the </a:t>
            </a:r>
            <a:r>
              <a:rPr dirty="0" sz="1200" spc="-5" i="1">
                <a:latin typeface="Times New Roman"/>
                <a:cs typeface="Times New Roman"/>
              </a:rPr>
              <a:t>removal </a:t>
            </a:r>
            <a:r>
              <a:rPr dirty="0" sz="1200" i="1">
                <a:latin typeface="Times New Roman"/>
                <a:cs typeface="Times New Roman"/>
              </a:rPr>
              <a:t>is  allowable.</a:t>
            </a:r>
            <a:endParaRPr sz="12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186328" y="3197707"/>
            <a:ext cx="5456897" cy="5244147"/>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2538486" y="1012799"/>
            <a:ext cx="2540000" cy="819785"/>
          </a:xfrm>
          <a:prstGeom prst="rect">
            <a:avLst/>
          </a:prstGeom>
        </p:spPr>
        <p:txBody>
          <a:bodyPr wrap="square" lIns="0" tIns="0" rIns="0" bIns="0" rtlCol="0" vert="horz">
            <a:spAutoFit/>
          </a:bodyPr>
          <a:lstStyle/>
          <a:p>
            <a:pPr marL="763905">
              <a:lnSpc>
                <a:spcPct val="100000"/>
              </a:lnSpc>
            </a:pPr>
            <a:r>
              <a:rPr dirty="0" sz="1900" spc="-5" b="1">
                <a:latin typeface="Times New Roman"/>
                <a:cs typeface="Times New Roman"/>
              </a:rPr>
              <a:t>Lecture </a:t>
            </a:r>
            <a:r>
              <a:rPr dirty="0" sz="1900" spc="-10" b="1">
                <a:latin typeface="Times New Roman"/>
                <a:cs typeface="Times New Roman"/>
              </a:rPr>
              <a:t>No.</a:t>
            </a:r>
            <a:r>
              <a:rPr dirty="0" sz="1900" spc="-65" b="1">
                <a:latin typeface="Times New Roman"/>
                <a:cs typeface="Times New Roman"/>
              </a:rPr>
              <a:t> </a:t>
            </a:r>
            <a:r>
              <a:rPr dirty="0" sz="1900" spc="-5" b="1">
                <a:latin typeface="Times New Roman"/>
                <a:cs typeface="Times New Roman"/>
              </a:rPr>
              <a:t>5</a:t>
            </a:r>
            <a:endParaRPr sz="1900">
              <a:latin typeface="Times New Roman"/>
              <a:cs typeface="Times New Roman"/>
            </a:endParaRPr>
          </a:p>
          <a:p>
            <a:pPr>
              <a:lnSpc>
                <a:spcPct val="100000"/>
              </a:lnSpc>
              <a:spcBef>
                <a:spcPts val="15"/>
              </a:spcBef>
            </a:pPr>
            <a:endParaRPr sz="2100">
              <a:latin typeface="Times New Roman"/>
              <a:cs typeface="Times New Roman"/>
            </a:endParaRPr>
          </a:p>
          <a:p>
            <a:pPr marL="12700">
              <a:lnSpc>
                <a:spcPct val="100000"/>
              </a:lnSpc>
              <a:tabLst>
                <a:tab pos="478790" algn="l"/>
                <a:tab pos="1431290" algn="l"/>
              </a:tabLst>
            </a:pPr>
            <a:r>
              <a:rPr dirty="0" sz="1400" spc="-5" b="1">
                <a:latin typeface="Tahoma"/>
                <a:cs typeface="Tahoma"/>
              </a:rPr>
              <a:t>of	Several	components</a:t>
            </a:r>
            <a:endParaRPr sz="1400">
              <a:latin typeface="Tahoma"/>
              <a:cs typeface="Tahoma"/>
            </a:endParaRPr>
          </a:p>
        </p:txBody>
      </p:sp>
      <p:sp>
        <p:nvSpPr>
          <p:cNvPr id="10" name="object 1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28</a:t>
            </a:r>
          </a:p>
          <a:p>
            <a:pPr marL="1498600">
              <a:lnSpc>
                <a:spcPts val="1410"/>
              </a:lnSpc>
            </a:pPr>
            <a:r>
              <a:rPr dirty="0"/>
              <a:t>© Copyright </a:t>
            </a:r>
            <a:r>
              <a:rPr dirty="0" spc="-5"/>
              <a:t>Virtual University </a:t>
            </a:r>
            <a:r>
              <a:rPr dirty="0"/>
              <a:t>of</a:t>
            </a:r>
            <a:r>
              <a:rPr dirty="0" spc="-80"/>
              <a:t> </a:t>
            </a:r>
            <a:r>
              <a:rPr dirty="0" spc="-5"/>
              <a:t>Pakistan</a:t>
            </a:r>
          </a:p>
        </p:txBody>
      </p:sp>
      <p:sp>
        <p:nvSpPr>
          <p:cNvPr id="7" name="object 7"/>
          <p:cNvSpPr txBox="1"/>
          <p:nvPr/>
        </p:nvSpPr>
        <p:spPr>
          <a:xfrm>
            <a:off x="5341130" y="1611388"/>
            <a:ext cx="1303655" cy="221615"/>
          </a:xfrm>
          <a:prstGeom prst="rect">
            <a:avLst/>
          </a:prstGeom>
        </p:spPr>
        <p:txBody>
          <a:bodyPr wrap="square" lIns="0" tIns="0" rIns="0" bIns="0" rtlCol="0" vert="horz">
            <a:spAutoFit/>
          </a:bodyPr>
          <a:lstStyle/>
          <a:p>
            <a:pPr marL="12700">
              <a:lnSpc>
                <a:spcPct val="100000"/>
              </a:lnSpc>
              <a:tabLst>
                <a:tab pos="476884" algn="l"/>
              </a:tabLst>
            </a:pPr>
            <a:r>
              <a:rPr dirty="0" sz="1400" spc="-5" b="1">
                <a:latin typeface="Tahoma"/>
                <a:cs typeface="Tahoma"/>
              </a:rPr>
              <a:t>of	Software</a:t>
            </a:r>
            <a:endParaRPr sz="1400">
              <a:latin typeface="Tahoma"/>
              <a:cs typeface="Tahoma"/>
            </a:endParaRPr>
          </a:p>
        </p:txBody>
      </p:sp>
      <p:sp>
        <p:nvSpPr>
          <p:cNvPr id="8" name="object 8"/>
          <p:cNvSpPr txBox="1"/>
          <p:nvPr/>
        </p:nvSpPr>
        <p:spPr>
          <a:xfrm>
            <a:off x="1130300" y="1609894"/>
            <a:ext cx="1280160" cy="437515"/>
          </a:xfrm>
          <a:prstGeom prst="rect">
            <a:avLst/>
          </a:prstGeom>
        </p:spPr>
        <p:txBody>
          <a:bodyPr wrap="square" lIns="0" tIns="0" rIns="0" bIns="0" rtlCol="0" vert="horz">
            <a:spAutoFit/>
          </a:bodyPr>
          <a:lstStyle/>
          <a:p>
            <a:pPr marL="12700" marR="5080">
              <a:lnSpc>
                <a:spcPct val="100699"/>
              </a:lnSpc>
            </a:pPr>
            <a:r>
              <a:rPr dirty="0" sz="1400" spc="-5" b="1">
                <a:latin typeface="Tahoma"/>
                <a:cs typeface="Tahoma"/>
              </a:rPr>
              <a:t>Relationship  </a:t>
            </a:r>
            <a:r>
              <a:rPr dirty="0" sz="1400" spc="-5" b="1">
                <a:latin typeface="Tahoma"/>
                <a:cs typeface="Tahoma"/>
              </a:rPr>
              <a:t>Requirements</a:t>
            </a:r>
            <a:endParaRPr sz="1400">
              <a:latin typeface="Tahoma"/>
              <a:cs typeface="Tahoma"/>
            </a:endParaRPr>
          </a:p>
        </p:txBody>
      </p:sp>
      <p:sp>
        <p:nvSpPr>
          <p:cNvPr id="9" name="object 9"/>
          <p:cNvSpPr txBox="1"/>
          <p:nvPr/>
        </p:nvSpPr>
        <p:spPr>
          <a:xfrm>
            <a:off x="1130300" y="2214372"/>
            <a:ext cx="5511800"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The following figure depicts the relationship between different documents produced  during the requirement engineering</a:t>
            </a:r>
            <a:r>
              <a:rPr dirty="0" sz="1200" spc="-110">
                <a:latin typeface="Times New Roman"/>
                <a:cs typeface="Times New Roman"/>
              </a:rPr>
              <a:t> </a:t>
            </a:r>
            <a:r>
              <a:rPr dirty="0" sz="1200">
                <a:latin typeface="Times New Roman"/>
                <a:cs typeface="Times New Roman"/>
              </a:rPr>
              <a:t>phase.</a:t>
            </a:r>
            <a:endParaRPr sz="12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6744"/>
            <a:ext cx="5513705" cy="6530340"/>
          </a:xfrm>
          <a:prstGeom prst="rect">
            <a:avLst/>
          </a:prstGeom>
        </p:spPr>
        <p:txBody>
          <a:bodyPr wrap="square" lIns="0" tIns="0" rIns="0" bIns="0" rtlCol="0" vert="horz">
            <a:spAutoFit/>
          </a:bodyPr>
          <a:lstStyle/>
          <a:p>
            <a:pPr algn="just" marL="12700">
              <a:lnSpc>
                <a:spcPct val="100000"/>
              </a:lnSpc>
            </a:pPr>
            <a:r>
              <a:rPr dirty="0" sz="1200" b="1">
                <a:latin typeface="Times New Roman"/>
                <a:cs typeface="Times New Roman"/>
              </a:rPr>
              <a:t>Business</a:t>
            </a:r>
            <a:r>
              <a:rPr dirty="0" sz="1200" spc="-105" b="1">
                <a:latin typeface="Times New Roman"/>
                <a:cs typeface="Times New Roman"/>
              </a:rPr>
              <a:t> </a:t>
            </a:r>
            <a:r>
              <a:rPr dirty="0" sz="1200" spc="-5" b="1">
                <a:latin typeface="Times New Roman"/>
                <a:cs typeface="Times New Roman"/>
              </a:rPr>
              <a:t>Requirements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715">
              <a:lnSpc>
                <a:spcPts val="1380"/>
              </a:lnSpc>
            </a:pPr>
            <a:r>
              <a:rPr dirty="0" sz="1200">
                <a:latin typeface="Times New Roman"/>
                <a:cs typeface="Times New Roman"/>
              </a:rPr>
              <a:t>Business requirements collected from multiple </a:t>
            </a:r>
            <a:r>
              <a:rPr dirty="0" sz="1200" spc="-5">
                <a:latin typeface="Times New Roman"/>
                <a:cs typeface="Times New Roman"/>
              </a:rPr>
              <a:t>sources </a:t>
            </a:r>
            <a:r>
              <a:rPr dirty="0" sz="1200">
                <a:latin typeface="Times New Roman"/>
                <a:cs typeface="Times New Roman"/>
              </a:rPr>
              <a:t>might conflict. </a:t>
            </a:r>
            <a:r>
              <a:rPr dirty="0" sz="1200" spc="-5">
                <a:latin typeface="Times New Roman"/>
                <a:cs typeface="Times New Roman"/>
              </a:rPr>
              <a:t>For </a:t>
            </a:r>
            <a:r>
              <a:rPr dirty="0" sz="1200">
                <a:latin typeface="Times New Roman"/>
                <a:cs typeface="Times New Roman"/>
              </a:rPr>
              <a:t>example,  consider a kiosk product </a:t>
            </a:r>
            <a:r>
              <a:rPr dirty="0" sz="1200" spc="-5">
                <a:latin typeface="Times New Roman"/>
                <a:cs typeface="Times New Roman"/>
              </a:rPr>
              <a:t>with </a:t>
            </a:r>
            <a:r>
              <a:rPr dirty="0" sz="1200">
                <a:latin typeface="Times New Roman"/>
                <a:cs typeface="Times New Roman"/>
              </a:rPr>
              <a:t>embedded </a:t>
            </a:r>
            <a:r>
              <a:rPr dirty="0" sz="1200" spc="-5">
                <a:latin typeface="Times New Roman"/>
                <a:cs typeface="Times New Roman"/>
              </a:rPr>
              <a:t>software </a:t>
            </a:r>
            <a:r>
              <a:rPr dirty="0" sz="1200">
                <a:latin typeface="Times New Roman"/>
                <a:cs typeface="Times New Roman"/>
              </a:rPr>
              <a:t>that </a:t>
            </a:r>
            <a:r>
              <a:rPr dirty="0" sz="1200" spc="-5">
                <a:latin typeface="Times New Roman"/>
                <a:cs typeface="Times New Roman"/>
              </a:rPr>
              <a:t>will </a:t>
            </a:r>
            <a:r>
              <a:rPr dirty="0" sz="1200">
                <a:latin typeface="Times New Roman"/>
                <a:cs typeface="Times New Roman"/>
              </a:rPr>
              <a:t>be </a:t>
            </a:r>
            <a:r>
              <a:rPr dirty="0" sz="1200" spc="-5">
                <a:latin typeface="Times New Roman"/>
                <a:cs typeface="Times New Roman"/>
              </a:rPr>
              <a:t>sold </a:t>
            </a:r>
            <a:r>
              <a:rPr dirty="0" sz="1200">
                <a:latin typeface="Times New Roman"/>
                <a:cs typeface="Times New Roman"/>
              </a:rPr>
              <a:t>to retail </a:t>
            </a:r>
            <a:r>
              <a:rPr dirty="0" sz="1200" spc="-5">
                <a:latin typeface="Times New Roman"/>
                <a:cs typeface="Times New Roman"/>
              </a:rPr>
              <a:t>stores </a:t>
            </a:r>
            <a:r>
              <a:rPr dirty="0" sz="1200">
                <a:latin typeface="Times New Roman"/>
                <a:cs typeface="Times New Roman"/>
              </a:rPr>
              <a:t>and  used by the </a:t>
            </a:r>
            <a:r>
              <a:rPr dirty="0" sz="1200" spc="-5">
                <a:latin typeface="Times New Roman"/>
                <a:cs typeface="Times New Roman"/>
              </a:rPr>
              <a:t>store’s </a:t>
            </a:r>
            <a:r>
              <a:rPr dirty="0" sz="1200">
                <a:latin typeface="Times New Roman"/>
                <a:cs typeface="Times New Roman"/>
              </a:rPr>
              <a:t>customers. The kiosk developer’s business objectives include the  following:</a:t>
            </a:r>
            <a:endParaRPr sz="1200">
              <a:latin typeface="Times New Roman"/>
              <a:cs typeface="Times New Roman"/>
            </a:endParaRPr>
          </a:p>
          <a:p>
            <a:pPr>
              <a:lnSpc>
                <a:spcPct val="100000"/>
              </a:lnSpc>
            </a:pP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leasing or </a:t>
            </a:r>
            <a:r>
              <a:rPr dirty="0" sz="1200" spc="-5">
                <a:latin typeface="Times New Roman"/>
                <a:cs typeface="Times New Roman"/>
              </a:rPr>
              <a:t>selling </a:t>
            </a:r>
            <a:r>
              <a:rPr dirty="0" sz="1200">
                <a:latin typeface="Times New Roman"/>
                <a:cs typeface="Times New Roman"/>
              </a:rPr>
              <a:t>the kiosk to the</a:t>
            </a:r>
            <a:r>
              <a:rPr dirty="0" sz="1200" spc="-110">
                <a:latin typeface="Times New Roman"/>
                <a:cs typeface="Times New Roman"/>
              </a:rPr>
              <a:t> </a:t>
            </a:r>
            <a:r>
              <a:rPr dirty="0" sz="1200">
                <a:latin typeface="Times New Roman"/>
                <a:cs typeface="Times New Roman"/>
              </a:rPr>
              <a:t>retailers</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selling </a:t>
            </a:r>
            <a:r>
              <a:rPr dirty="0" sz="1200">
                <a:latin typeface="Times New Roman"/>
                <a:cs typeface="Times New Roman"/>
              </a:rPr>
              <a:t>consumables through the kiosk to the</a:t>
            </a:r>
            <a:r>
              <a:rPr dirty="0" sz="1200" spc="-114">
                <a:latin typeface="Times New Roman"/>
                <a:cs typeface="Times New Roman"/>
              </a:rPr>
              <a:t> </a:t>
            </a:r>
            <a:r>
              <a:rPr dirty="0" sz="1200">
                <a:latin typeface="Times New Roman"/>
                <a:cs typeface="Times New Roman"/>
              </a:rPr>
              <a:t>customer</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attracting customer to the</a:t>
            </a:r>
            <a:r>
              <a:rPr dirty="0" sz="1200" spc="-120">
                <a:latin typeface="Times New Roman"/>
                <a:cs typeface="Times New Roman"/>
              </a:rPr>
              <a:t> </a:t>
            </a:r>
            <a:r>
              <a:rPr dirty="0" sz="1200">
                <a:latin typeface="Times New Roman"/>
                <a:cs typeface="Times New Roman"/>
              </a:rPr>
              <a:t>brand</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modifying the nature of the historical developer-customer</a:t>
            </a:r>
            <a:r>
              <a:rPr dirty="0" sz="1200" spc="-114">
                <a:latin typeface="Times New Roman"/>
                <a:cs typeface="Times New Roman"/>
              </a:rPr>
              <a:t> </a:t>
            </a:r>
            <a:r>
              <a:rPr dirty="0" sz="1200">
                <a:latin typeface="Times New Roman"/>
                <a:cs typeface="Times New Roman"/>
              </a:rPr>
              <a:t>relationship</a:t>
            </a:r>
            <a:endParaRPr sz="1200">
              <a:latin typeface="Times New Roman"/>
              <a:cs typeface="Times New Roman"/>
            </a:endParaRPr>
          </a:p>
          <a:p>
            <a:pPr>
              <a:lnSpc>
                <a:spcPct val="100000"/>
              </a:lnSpc>
              <a:spcBef>
                <a:spcPts val="40"/>
              </a:spcBef>
              <a:buFont typeface="Symbol"/>
              <a:buChar char=""/>
            </a:pPr>
            <a:endParaRPr sz="1100">
              <a:latin typeface="Times New Roman"/>
              <a:cs typeface="Times New Roman"/>
            </a:endParaRPr>
          </a:p>
          <a:p>
            <a:pPr algn="just" marL="12700">
              <a:lnSpc>
                <a:spcPct val="100000"/>
              </a:lnSpc>
            </a:pPr>
            <a:r>
              <a:rPr dirty="0" sz="1200">
                <a:latin typeface="Times New Roman"/>
                <a:cs typeface="Times New Roman"/>
              </a:rPr>
              <a:t>The retailer’s business interest could</a:t>
            </a:r>
            <a:r>
              <a:rPr dirty="0" sz="1200" spc="-120">
                <a:latin typeface="Times New Roman"/>
                <a:cs typeface="Times New Roman"/>
              </a:rPr>
              <a:t> </a:t>
            </a:r>
            <a:r>
              <a:rPr dirty="0" sz="1200">
                <a:latin typeface="Times New Roman"/>
                <a:cs typeface="Times New Roman"/>
              </a:rPr>
              <a:t>include:</a:t>
            </a:r>
            <a:endParaRPr sz="1200">
              <a:latin typeface="Times New Roman"/>
              <a:cs typeface="Times New Roman"/>
            </a:endParaRPr>
          </a:p>
          <a:p>
            <a:pPr>
              <a:lnSpc>
                <a:spcPct val="100000"/>
              </a:lnSpc>
              <a:spcBef>
                <a:spcPts val="35"/>
              </a:spcBef>
            </a:pP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making money from customer use of</a:t>
            </a:r>
            <a:r>
              <a:rPr dirty="0" sz="1200" spc="-114">
                <a:latin typeface="Times New Roman"/>
                <a:cs typeface="Times New Roman"/>
              </a:rPr>
              <a:t> </a:t>
            </a:r>
            <a:r>
              <a:rPr dirty="0" sz="1200">
                <a:latin typeface="Times New Roman"/>
                <a:cs typeface="Times New Roman"/>
              </a:rPr>
              <a:t>kiosk</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attracting more customers to the</a:t>
            </a:r>
            <a:r>
              <a:rPr dirty="0" sz="1200" spc="-125">
                <a:latin typeface="Times New Roman"/>
                <a:cs typeface="Times New Roman"/>
              </a:rPr>
              <a:t> </a:t>
            </a:r>
            <a:r>
              <a:rPr dirty="0" sz="1200" spc="-5">
                <a:latin typeface="Times New Roman"/>
                <a:cs typeface="Times New Roman"/>
              </a:rPr>
              <a:t>store</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saving </a:t>
            </a:r>
            <a:r>
              <a:rPr dirty="0" sz="1200">
                <a:latin typeface="Times New Roman"/>
                <a:cs typeface="Times New Roman"/>
              </a:rPr>
              <a:t>money if the kiosk replaces manual</a:t>
            </a:r>
            <a:r>
              <a:rPr dirty="0" sz="1200" spc="-110">
                <a:latin typeface="Times New Roman"/>
                <a:cs typeface="Times New Roman"/>
              </a:rPr>
              <a:t> </a:t>
            </a:r>
            <a:r>
              <a:rPr dirty="0" sz="1200">
                <a:latin typeface="Times New Roman"/>
                <a:cs typeface="Times New Roman"/>
              </a:rPr>
              <a:t>operations</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marR="5080">
              <a:lnSpc>
                <a:spcPct val="100299"/>
              </a:lnSpc>
            </a:pPr>
            <a:r>
              <a:rPr dirty="0" sz="1200">
                <a:latin typeface="Times New Roman"/>
                <a:cs typeface="Times New Roman"/>
              </a:rPr>
              <a:t>The developer might </a:t>
            </a:r>
            <a:r>
              <a:rPr dirty="0" sz="1200" spc="-5">
                <a:latin typeface="Times New Roman"/>
                <a:cs typeface="Times New Roman"/>
              </a:rPr>
              <a:t>want </a:t>
            </a:r>
            <a:r>
              <a:rPr dirty="0" sz="1200">
                <a:latin typeface="Times New Roman"/>
                <a:cs typeface="Times New Roman"/>
              </a:rPr>
              <a:t>to establish a high-tech and exciting new direction for  customers, </a:t>
            </a:r>
            <a:r>
              <a:rPr dirty="0" sz="1200" spc="-5">
                <a:latin typeface="Times New Roman"/>
                <a:cs typeface="Times New Roman"/>
              </a:rPr>
              <a:t>while </a:t>
            </a:r>
            <a:r>
              <a:rPr dirty="0" sz="1200">
                <a:latin typeface="Times New Roman"/>
                <a:cs typeface="Times New Roman"/>
              </a:rPr>
              <a:t>the retailer </a:t>
            </a:r>
            <a:r>
              <a:rPr dirty="0" sz="1200" spc="-5">
                <a:latin typeface="Times New Roman"/>
                <a:cs typeface="Times New Roman"/>
              </a:rPr>
              <a:t>wants </a:t>
            </a:r>
            <a:r>
              <a:rPr dirty="0" sz="1200">
                <a:latin typeface="Times New Roman"/>
                <a:cs typeface="Times New Roman"/>
              </a:rPr>
              <a:t>a simple </a:t>
            </a:r>
            <a:r>
              <a:rPr dirty="0" sz="1200" spc="-5">
                <a:latin typeface="Times New Roman"/>
                <a:cs typeface="Times New Roman"/>
              </a:rPr>
              <a:t>solution </a:t>
            </a:r>
            <a:r>
              <a:rPr dirty="0" sz="1200">
                <a:latin typeface="Times New Roman"/>
                <a:cs typeface="Times New Roman"/>
              </a:rPr>
              <a:t>and the customer </a:t>
            </a:r>
            <a:r>
              <a:rPr dirty="0" sz="1200" spc="-5">
                <a:latin typeface="Times New Roman"/>
                <a:cs typeface="Times New Roman"/>
              </a:rPr>
              <a:t>wants </a:t>
            </a:r>
            <a:r>
              <a:rPr dirty="0" sz="1200">
                <a:latin typeface="Times New Roman"/>
                <a:cs typeface="Times New Roman"/>
              </a:rPr>
              <a:t>convenience  and features. The tension among these three parties </a:t>
            </a:r>
            <a:r>
              <a:rPr dirty="0" sz="1200" spc="-5">
                <a:latin typeface="Times New Roman"/>
                <a:cs typeface="Times New Roman"/>
              </a:rPr>
              <a:t>with </a:t>
            </a:r>
            <a:r>
              <a:rPr dirty="0" sz="1200">
                <a:latin typeface="Times New Roman"/>
                <a:cs typeface="Times New Roman"/>
              </a:rPr>
              <a:t>their different goals, constraints,  and</a:t>
            </a:r>
            <a:r>
              <a:rPr dirty="0" sz="1200" spc="125">
                <a:latin typeface="Times New Roman"/>
                <a:cs typeface="Times New Roman"/>
              </a:rPr>
              <a:t> </a:t>
            </a:r>
            <a:r>
              <a:rPr dirty="0" sz="1200">
                <a:latin typeface="Times New Roman"/>
                <a:cs typeface="Times New Roman"/>
              </a:rPr>
              <a:t>cost</a:t>
            </a:r>
            <a:r>
              <a:rPr dirty="0" sz="1200" spc="140">
                <a:latin typeface="Times New Roman"/>
                <a:cs typeface="Times New Roman"/>
              </a:rPr>
              <a:t> </a:t>
            </a:r>
            <a:r>
              <a:rPr dirty="0" sz="1200">
                <a:latin typeface="Times New Roman"/>
                <a:cs typeface="Times New Roman"/>
              </a:rPr>
              <a:t>factors</a:t>
            </a:r>
            <a:r>
              <a:rPr dirty="0" sz="1200" spc="130">
                <a:latin typeface="Times New Roman"/>
                <a:cs typeface="Times New Roman"/>
              </a:rPr>
              <a:t> </a:t>
            </a:r>
            <a:r>
              <a:rPr dirty="0" sz="1200">
                <a:latin typeface="Times New Roman"/>
                <a:cs typeface="Times New Roman"/>
              </a:rPr>
              <a:t>can</a:t>
            </a:r>
            <a:r>
              <a:rPr dirty="0" sz="1200" spc="135">
                <a:latin typeface="Times New Roman"/>
                <a:cs typeface="Times New Roman"/>
              </a:rPr>
              <a:t> </a:t>
            </a:r>
            <a:r>
              <a:rPr dirty="0" sz="1200">
                <a:latin typeface="Times New Roman"/>
                <a:cs typeface="Times New Roman"/>
              </a:rPr>
              <a:t>lead</a:t>
            </a:r>
            <a:r>
              <a:rPr dirty="0" sz="1200" spc="135">
                <a:latin typeface="Times New Roman"/>
                <a:cs typeface="Times New Roman"/>
              </a:rPr>
              <a:t> </a:t>
            </a:r>
            <a:r>
              <a:rPr dirty="0" sz="1200">
                <a:latin typeface="Times New Roman"/>
                <a:cs typeface="Times New Roman"/>
              </a:rPr>
              <a:t>to</a:t>
            </a:r>
            <a:r>
              <a:rPr dirty="0" sz="1200" spc="135">
                <a:latin typeface="Times New Roman"/>
                <a:cs typeface="Times New Roman"/>
              </a:rPr>
              <a:t> </a:t>
            </a:r>
            <a:r>
              <a:rPr dirty="0" sz="1200">
                <a:latin typeface="Times New Roman"/>
                <a:cs typeface="Times New Roman"/>
              </a:rPr>
              <a:t>conflicting</a:t>
            </a:r>
            <a:r>
              <a:rPr dirty="0" sz="1200" spc="125">
                <a:latin typeface="Times New Roman"/>
                <a:cs typeface="Times New Roman"/>
              </a:rPr>
              <a:t> </a:t>
            </a:r>
            <a:r>
              <a:rPr dirty="0" sz="1200">
                <a:latin typeface="Times New Roman"/>
                <a:cs typeface="Times New Roman"/>
              </a:rPr>
              <a:t>business</a:t>
            </a:r>
            <a:r>
              <a:rPr dirty="0" sz="1200" spc="145">
                <a:latin typeface="Times New Roman"/>
                <a:cs typeface="Times New Roman"/>
              </a:rPr>
              <a:t> </a:t>
            </a:r>
            <a:r>
              <a:rPr dirty="0" sz="1200">
                <a:latin typeface="Times New Roman"/>
                <a:cs typeface="Times New Roman"/>
              </a:rPr>
              <a:t>requirements,</a:t>
            </a:r>
            <a:r>
              <a:rPr dirty="0" sz="1200" spc="130">
                <a:latin typeface="Times New Roman"/>
                <a:cs typeface="Times New Roman"/>
              </a:rPr>
              <a:t> </a:t>
            </a:r>
            <a:r>
              <a:rPr dirty="0" sz="1200" spc="-5">
                <a:latin typeface="Times New Roman"/>
                <a:cs typeface="Times New Roman"/>
              </a:rPr>
              <a:t>which</a:t>
            </a:r>
            <a:r>
              <a:rPr dirty="0" sz="1200" spc="140">
                <a:latin typeface="Times New Roman"/>
                <a:cs typeface="Times New Roman"/>
              </a:rPr>
              <a:t> </a:t>
            </a:r>
            <a:r>
              <a:rPr dirty="0" sz="1200">
                <a:latin typeface="Times New Roman"/>
                <a:cs typeface="Times New Roman"/>
              </a:rPr>
              <a:t>must</a:t>
            </a:r>
            <a:r>
              <a:rPr dirty="0" sz="1200" spc="135">
                <a:latin typeface="Times New Roman"/>
                <a:cs typeface="Times New Roman"/>
              </a:rPr>
              <a:t> </a:t>
            </a:r>
            <a:r>
              <a:rPr dirty="0" sz="1200">
                <a:latin typeface="Times New Roman"/>
                <a:cs typeface="Times New Roman"/>
              </a:rPr>
              <a:t>be</a:t>
            </a:r>
            <a:r>
              <a:rPr dirty="0" sz="1200" spc="125">
                <a:latin typeface="Times New Roman"/>
                <a:cs typeface="Times New Roman"/>
              </a:rPr>
              <a:t> </a:t>
            </a:r>
            <a:r>
              <a:rPr dirty="0" sz="1200">
                <a:latin typeface="Times New Roman"/>
                <a:cs typeface="Times New Roman"/>
              </a:rPr>
              <a:t>resolved</a:t>
            </a:r>
            <a:endParaRPr sz="1200">
              <a:latin typeface="Times New Roman"/>
              <a:cs typeface="Times New Roman"/>
            </a:endParaRPr>
          </a:p>
          <a:p>
            <a:pPr algn="just" marL="12700">
              <a:lnSpc>
                <a:spcPts val="1380"/>
              </a:lnSpc>
            </a:pPr>
            <a:r>
              <a:rPr dirty="0" sz="1200">
                <a:latin typeface="Times New Roman"/>
                <a:cs typeface="Times New Roman"/>
              </a:rPr>
              <a:t>before the kiosk’s </a:t>
            </a:r>
            <a:r>
              <a:rPr dirty="0" sz="1200" spc="-5">
                <a:latin typeface="Times New Roman"/>
                <a:cs typeface="Times New Roman"/>
              </a:rPr>
              <a:t>software </a:t>
            </a:r>
            <a:r>
              <a:rPr dirty="0" sz="1200">
                <a:latin typeface="Times New Roman"/>
                <a:cs typeface="Times New Roman"/>
              </a:rPr>
              <a:t>requirements are</a:t>
            </a:r>
            <a:r>
              <a:rPr dirty="0" sz="1200" spc="-105">
                <a:latin typeface="Times New Roman"/>
                <a:cs typeface="Times New Roman"/>
              </a:rPr>
              <a:t> </a:t>
            </a:r>
            <a:r>
              <a:rPr dirty="0" sz="1200">
                <a:latin typeface="Times New Roman"/>
                <a:cs typeface="Times New Roman"/>
              </a:rPr>
              <a:t>detailed.</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715">
              <a:lnSpc>
                <a:spcPts val="1380"/>
              </a:lnSpc>
            </a:pPr>
            <a:r>
              <a:rPr dirty="0" sz="1200" spc="-5">
                <a:latin typeface="Times New Roman"/>
                <a:cs typeface="Times New Roman"/>
              </a:rPr>
              <a:t>You </a:t>
            </a:r>
            <a:r>
              <a:rPr dirty="0" sz="1200">
                <a:latin typeface="Times New Roman"/>
                <a:cs typeface="Times New Roman"/>
              </a:rPr>
              <a:t>can also use the business requirements to </a:t>
            </a:r>
            <a:r>
              <a:rPr dirty="0" sz="1200" spc="-5">
                <a:latin typeface="Times New Roman"/>
                <a:cs typeface="Times New Roman"/>
              </a:rPr>
              <a:t>set </a:t>
            </a:r>
            <a:r>
              <a:rPr dirty="0" sz="1200">
                <a:latin typeface="Times New Roman"/>
                <a:cs typeface="Times New Roman"/>
              </a:rPr>
              <a:t>implementation priorities for use cases  and their associated functional requirements. </a:t>
            </a:r>
            <a:r>
              <a:rPr dirty="0" sz="1200" spc="-5">
                <a:latin typeface="Times New Roman"/>
                <a:cs typeface="Times New Roman"/>
              </a:rPr>
              <a:t>For </a:t>
            </a:r>
            <a:r>
              <a:rPr dirty="0" sz="1200">
                <a:latin typeface="Times New Roman"/>
                <a:cs typeface="Times New Roman"/>
              </a:rPr>
              <a:t>example, a business requirement to  generate maximum revenue from the kiosk </a:t>
            </a:r>
            <a:r>
              <a:rPr dirty="0" sz="1200" spc="-5">
                <a:latin typeface="Times New Roman"/>
                <a:cs typeface="Times New Roman"/>
              </a:rPr>
              <a:t>would </a:t>
            </a:r>
            <a:r>
              <a:rPr dirty="0" sz="1200">
                <a:latin typeface="Times New Roman"/>
                <a:cs typeface="Times New Roman"/>
              </a:rPr>
              <a:t>imply the early implementation of  features directly associated </a:t>
            </a:r>
            <a:r>
              <a:rPr dirty="0" sz="1200" spc="-5">
                <a:latin typeface="Times New Roman"/>
                <a:cs typeface="Times New Roman"/>
              </a:rPr>
              <a:t>with selling </a:t>
            </a:r>
            <a:r>
              <a:rPr dirty="0" sz="1200">
                <a:latin typeface="Times New Roman"/>
                <a:cs typeface="Times New Roman"/>
              </a:rPr>
              <a:t>more products or </a:t>
            </a:r>
            <a:r>
              <a:rPr dirty="0" sz="1200" spc="-5">
                <a:latin typeface="Times New Roman"/>
                <a:cs typeface="Times New Roman"/>
              </a:rPr>
              <a:t>services </a:t>
            </a:r>
            <a:r>
              <a:rPr dirty="0" sz="1200">
                <a:latin typeface="Times New Roman"/>
                <a:cs typeface="Times New Roman"/>
              </a:rPr>
              <a:t>to the customer, rather  than glitzy features that appeal to only a </a:t>
            </a:r>
            <a:r>
              <a:rPr dirty="0" sz="1200" spc="-5">
                <a:latin typeface="Times New Roman"/>
                <a:cs typeface="Times New Roman"/>
              </a:rPr>
              <a:t>subset </a:t>
            </a:r>
            <a:r>
              <a:rPr dirty="0" sz="1200">
                <a:latin typeface="Times New Roman"/>
                <a:cs typeface="Times New Roman"/>
              </a:rPr>
              <a:t>of</a:t>
            </a:r>
            <a:r>
              <a:rPr dirty="0" sz="1200" spc="-110">
                <a:latin typeface="Times New Roman"/>
                <a:cs typeface="Times New Roman"/>
              </a:rPr>
              <a:t> </a:t>
            </a:r>
            <a:r>
              <a:rPr dirty="0" sz="1200">
                <a:latin typeface="Times New Roman"/>
                <a:cs typeface="Times New Roman"/>
              </a:rPr>
              <a:t>customers.</a:t>
            </a:r>
            <a:endParaRPr sz="1200">
              <a:latin typeface="Times New Roman"/>
              <a:cs typeface="Times New Roman"/>
            </a:endParaRPr>
          </a:p>
          <a:p>
            <a:pPr>
              <a:lnSpc>
                <a:spcPct val="100000"/>
              </a:lnSpc>
            </a:pPr>
            <a:endParaRPr sz="1200">
              <a:latin typeface="Times New Roman"/>
              <a:cs typeface="Times New Roman"/>
            </a:endParaRPr>
          </a:p>
          <a:p>
            <a:pPr algn="just" marL="12700">
              <a:lnSpc>
                <a:spcPct val="100000"/>
              </a:lnSpc>
              <a:spcBef>
                <a:spcPts val="740"/>
              </a:spcBef>
            </a:pPr>
            <a:r>
              <a:rPr dirty="0" sz="1200" spc="-5" b="1" u="heavy">
                <a:latin typeface="Times New Roman"/>
                <a:cs typeface="Times New Roman"/>
              </a:rPr>
              <a:t>The Vision</a:t>
            </a:r>
            <a:r>
              <a:rPr dirty="0" sz="1200" spc="-80" b="1" u="heavy">
                <a:latin typeface="Times New Roman"/>
                <a:cs typeface="Times New Roman"/>
              </a:rPr>
              <a:t> </a:t>
            </a:r>
            <a:r>
              <a:rPr dirty="0" sz="1200" spc="-5" b="1" u="heavy">
                <a:latin typeface="Times New Roman"/>
                <a:cs typeface="Times New Roman"/>
              </a:rPr>
              <a:t>Statement</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a:latin typeface="Times New Roman"/>
                <a:cs typeface="Times New Roman"/>
              </a:rPr>
              <a:t>The vision </a:t>
            </a:r>
            <a:r>
              <a:rPr dirty="0" sz="1200" spc="-5">
                <a:latin typeface="Times New Roman"/>
                <a:cs typeface="Times New Roman"/>
              </a:rPr>
              <a:t>statement should </a:t>
            </a:r>
            <a:r>
              <a:rPr dirty="0" sz="1200">
                <a:latin typeface="Times New Roman"/>
                <a:cs typeface="Times New Roman"/>
              </a:rPr>
              <a:t>reflect a balanced view that </a:t>
            </a:r>
            <a:r>
              <a:rPr dirty="0" sz="1200" spc="-5">
                <a:latin typeface="Times New Roman"/>
                <a:cs typeface="Times New Roman"/>
              </a:rPr>
              <a:t>will satisfy </a:t>
            </a:r>
            <a:r>
              <a:rPr dirty="0" sz="1200">
                <a:latin typeface="Times New Roman"/>
                <a:cs typeface="Times New Roman"/>
              </a:rPr>
              <a:t>the need of diverse  customers. It can be </a:t>
            </a:r>
            <a:r>
              <a:rPr dirty="0" sz="1200" spc="-5">
                <a:latin typeface="Times New Roman"/>
                <a:cs typeface="Times New Roman"/>
              </a:rPr>
              <a:t>somewhat </a:t>
            </a:r>
            <a:r>
              <a:rPr dirty="0" sz="1200">
                <a:latin typeface="Times New Roman"/>
                <a:cs typeface="Times New Roman"/>
              </a:rPr>
              <a:t>idealistic but </a:t>
            </a:r>
            <a:r>
              <a:rPr dirty="0" sz="1200" spc="-5">
                <a:latin typeface="Times New Roman"/>
                <a:cs typeface="Times New Roman"/>
              </a:rPr>
              <a:t>should </a:t>
            </a:r>
            <a:r>
              <a:rPr dirty="0" sz="1200">
                <a:latin typeface="Times New Roman"/>
                <a:cs typeface="Times New Roman"/>
              </a:rPr>
              <a:t>be grounded in the realities of  existing or anticipated customer markets, enterprise architectures, organizational strategic  directions, and resource</a:t>
            </a:r>
            <a:r>
              <a:rPr dirty="0" sz="1200" spc="-105">
                <a:latin typeface="Times New Roman"/>
                <a:cs typeface="Times New Roman"/>
              </a:rPr>
              <a:t> </a:t>
            </a:r>
            <a:r>
              <a:rPr dirty="0" sz="1200">
                <a:latin typeface="Times New Roman"/>
                <a:cs typeface="Times New Roman"/>
              </a:rPr>
              <a:t>limitations.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29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59078"/>
            <a:ext cx="5513070" cy="2120265"/>
          </a:xfrm>
          <a:prstGeom prst="rect">
            <a:avLst/>
          </a:prstGeom>
        </p:spPr>
        <p:txBody>
          <a:bodyPr wrap="square" lIns="0" tIns="0" rIns="0" bIns="0" rtlCol="0" vert="horz">
            <a:spAutoFit/>
          </a:bodyPr>
          <a:lstStyle/>
          <a:p>
            <a:pPr algn="just" marL="12700">
              <a:lnSpc>
                <a:spcPct val="100000"/>
              </a:lnSpc>
            </a:pPr>
            <a:r>
              <a:rPr dirty="0" sz="1200" spc="-5" b="1" u="heavy">
                <a:latin typeface="Times New Roman"/>
                <a:cs typeface="Times New Roman"/>
              </a:rPr>
              <a:t>Chemical </a:t>
            </a:r>
            <a:r>
              <a:rPr dirty="0" sz="1200" b="1" u="heavy">
                <a:latin typeface="Times New Roman"/>
                <a:cs typeface="Times New Roman"/>
              </a:rPr>
              <a:t>Tracking</a:t>
            </a:r>
            <a:r>
              <a:rPr dirty="0" sz="1200" spc="-90" b="1" u="heavy">
                <a:latin typeface="Times New Roman"/>
                <a:cs typeface="Times New Roman"/>
              </a:rPr>
              <a:t> </a:t>
            </a:r>
            <a:r>
              <a:rPr dirty="0" sz="1200" spc="-5" b="1" u="heavy">
                <a:latin typeface="Times New Roman"/>
                <a:cs typeface="Times New Roman"/>
              </a:rPr>
              <a:t>System</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spc="-5" i="1">
                <a:latin typeface="Times New Roman"/>
                <a:cs typeface="Times New Roman"/>
              </a:rPr>
              <a:t>The </a:t>
            </a:r>
            <a:r>
              <a:rPr dirty="0" sz="1200" i="1">
                <a:latin typeface="Times New Roman"/>
                <a:cs typeface="Times New Roman"/>
              </a:rPr>
              <a:t>chemical tracking </a:t>
            </a:r>
            <a:r>
              <a:rPr dirty="0" sz="1200" spc="-5" i="1">
                <a:latin typeface="Times New Roman"/>
                <a:cs typeface="Times New Roman"/>
              </a:rPr>
              <a:t>system </a:t>
            </a:r>
            <a:r>
              <a:rPr dirty="0" sz="1200" i="1">
                <a:latin typeface="Times New Roman"/>
                <a:cs typeface="Times New Roman"/>
              </a:rPr>
              <a:t>will allow </a:t>
            </a:r>
            <a:r>
              <a:rPr dirty="0" sz="1200" spc="-5" i="1">
                <a:latin typeface="Times New Roman"/>
                <a:cs typeface="Times New Roman"/>
              </a:rPr>
              <a:t>scientists </a:t>
            </a:r>
            <a:r>
              <a:rPr dirty="0" sz="1200" i="1">
                <a:latin typeface="Times New Roman"/>
                <a:cs typeface="Times New Roman"/>
              </a:rPr>
              <a:t>to </a:t>
            </a:r>
            <a:r>
              <a:rPr dirty="0" sz="1200" spc="-5" i="1">
                <a:latin typeface="Times New Roman"/>
                <a:cs typeface="Times New Roman"/>
              </a:rPr>
              <a:t>request </a:t>
            </a:r>
            <a:r>
              <a:rPr dirty="0" sz="1200" i="1">
                <a:latin typeface="Times New Roman"/>
                <a:cs typeface="Times New Roman"/>
              </a:rPr>
              <a:t>containers of chemicals to  </a:t>
            </a:r>
            <a:r>
              <a:rPr dirty="0" sz="1200" i="1">
                <a:latin typeface="Times New Roman"/>
                <a:cs typeface="Times New Roman"/>
              </a:rPr>
              <a:t>be </a:t>
            </a:r>
            <a:r>
              <a:rPr dirty="0" sz="1200" spc="-5" i="1">
                <a:latin typeface="Times New Roman"/>
                <a:cs typeface="Times New Roman"/>
              </a:rPr>
              <a:t>supplied </a:t>
            </a:r>
            <a:r>
              <a:rPr dirty="0" sz="1200" i="1">
                <a:latin typeface="Times New Roman"/>
                <a:cs typeface="Times New Roman"/>
              </a:rPr>
              <a:t>by chemical </a:t>
            </a:r>
            <a:r>
              <a:rPr dirty="0" sz="1200" spc="-5" i="1">
                <a:latin typeface="Times New Roman"/>
                <a:cs typeface="Times New Roman"/>
              </a:rPr>
              <a:t>stockroom </a:t>
            </a:r>
            <a:r>
              <a:rPr dirty="0" sz="1200" i="1">
                <a:latin typeface="Times New Roman"/>
                <a:cs typeface="Times New Roman"/>
              </a:rPr>
              <a:t>or by vendors. </a:t>
            </a:r>
            <a:r>
              <a:rPr dirty="0" sz="1200" spc="-5" i="1">
                <a:latin typeface="Times New Roman"/>
                <a:cs typeface="Times New Roman"/>
              </a:rPr>
              <a:t>The </a:t>
            </a:r>
            <a:r>
              <a:rPr dirty="0" sz="1200" i="1">
                <a:latin typeface="Times New Roman"/>
                <a:cs typeface="Times New Roman"/>
              </a:rPr>
              <a:t>location of every chemical  container within the company, the quantity of the </a:t>
            </a:r>
            <a:r>
              <a:rPr dirty="0" sz="1200" spc="-5" i="1">
                <a:latin typeface="Times New Roman"/>
                <a:cs typeface="Times New Roman"/>
              </a:rPr>
              <a:t>material remaining </a:t>
            </a:r>
            <a:r>
              <a:rPr dirty="0" sz="1200" i="1">
                <a:latin typeface="Times New Roman"/>
                <a:cs typeface="Times New Roman"/>
              </a:rPr>
              <a:t>in it, and the  complete history of each container’s location and usage will be known by the </a:t>
            </a:r>
            <a:r>
              <a:rPr dirty="0" sz="1200" spc="-5" i="1">
                <a:latin typeface="Times New Roman"/>
                <a:cs typeface="Times New Roman"/>
              </a:rPr>
              <a:t>system </a:t>
            </a:r>
            <a:r>
              <a:rPr dirty="0" sz="1200" i="1">
                <a:latin typeface="Times New Roman"/>
                <a:cs typeface="Times New Roman"/>
              </a:rPr>
              <a:t>at  all times. </a:t>
            </a:r>
            <a:r>
              <a:rPr dirty="0" sz="1200" spc="-5" i="1">
                <a:latin typeface="Times New Roman"/>
                <a:cs typeface="Times New Roman"/>
              </a:rPr>
              <a:t>The </a:t>
            </a:r>
            <a:r>
              <a:rPr dirty="0" sz="1200" i="1">
                <a:latin typeface="Times New Roman"/>
                <a:cs typeface="Times New Roman"/>
              </a:rPr>
              <a:t>company will </a:t>
            </a:r>
            <a:r>
              <a:rPr dirty="0" sz="1200" spc="-5" i="1">
                <a:latin typeface="Times New Roman"/>
                <a:cs typeface="Times New Roman"/>
              </a:rPr>
              <a:t>save </a:t>
            </a:r>
            <a:r>
              <a:rPr dirty="0" sz="1200" i="1">
                <a:latin typeface="Times New Roman"/>
                <a:cs typeface="Times New Roman"/>
              </a:rPr>
              <a:t>25% on chemical costs by fully exploiting chemicals  already available within the company, by disposing of fewer partially used or expired  containers, and by using a standard chemical purchasing process. </a:t>
            </a:r>
            <a:r>
              <a:rPr dirty="0" sz="1200" spc="-5" i="1">
                <a:latin typeface="Times New Roman"/>
                <a:cs typeface="Times New Roman"/>
              </a:rPr>
              <a:t>The </a:t>
            </a:r>
            <a:r>
              <a:rPr dirty="0" sz="1200" i="1">
                <a:latin typeface="Times New Roman"/>
                <a:cs typeface="Times New Roman"/>
              </a:rPr>
              <a:t>chemical </a:t>
            </a:r>
            <a:r>
              <a:rPr dirty="0" sz="1200" spc="-5" i="1">
                <a:latin typeface="Times New Roman"/>
                <a:cs typeface="Times New Roman"/>
              </a:rPr>
              <a:t>tracking  system </a:t>
            </a:r>
            <a:r>
              <a:rPr dirty="0" sz="1200" i="1">
                <a:latin typeface="Times New Roman"/>
                <a:cs typeface="Times New Roman"/>
              </a:rPr>
              <a:t>will also generate all </a:t>
            </a:r>
            <a:r>
              <a:rPr dirty="0" sz="1200" spc="-5" i="1">
                <a:latin typeface="Times New Roman"/>
                <a:cs typeface="Times New Roman"/>
              </a:rPr>
              <a:t>reports required </a:t>
            </a:r>
            <a:r>
              <a:rPr dirty="0" sz="1200" i="1">
                <a:latin typeface="Times New Roman"/>
                <a:cs typeface="Times New Roman"/>
              </a:rPr>
              <a:t>to comply with federal and </a:t>
            </a:r>
            <a:r>
              <a:rPr dirty="0" sz="1200" spc="-5" i="1">
                <a:latin typeface="Times New Roman"/>
                <a:cs typeface="Times New Roman"/>
              </a:rPr>
              <a:t>state  </a:t>
            </a:r>
            <a:r>
              <a:rPr dirty="0" sz="1200" i="1">
                <a:latin typeface="Times New Roman"/>
                <a:cs typeface="Times New Roman"/>
              </a:rPr>
              <a:t>government </a:t>
            </a:r>
            <a:r>
              <a:rPr dirty="0" sz="1200" spc="-5" i="1">
                <a:latin typeface="Times New Roman"/>
                <a:cs typeface="Times New Roman"/>
              </a:rPr>
              <a:t>regulations </a:t>
            </a:r>
            <a:r>
              <a:rPr dirty="0" sz="1200" i="1">
                <a:latin typeface="Times New Roman"/>
                <a:cs typeface="Times New Roman"/>
              </a:rPr>
              <a:t>that </a:t>
            </a:r>
            <a:r>
              <a:rPr dirty="0" sz="1200" spc="-5" i="1">
                <a:latin typeface="Times New Roman"/>
                <a:cs typeface="Times New Roman"/>
              </a:rPr>
              <a:t>require </a:t>
            </a:r>
            <a:r>
              <a:rPr dirty="0" sz="1200" i="1">
                <a:latin typeface="Times New Roman"/>
                <a:cs typeface="Times New Roman"/>
              </a:rPr>
              <a:t>the </a:t>
            </a:r>
            <a:r>
              <a:rPr dirty="0" sz="1200" spc="-5" i="1">
                <a:latin typeface="Times New Roman"/>
                <a:cs typeface="Times New Roman"/>
              </a:rPr>
              <a:t>reporting </a:t>
            </a:r>
            <a:r>
              <a:rPr dirty="0" sz="1200" i="1">
                <a:latin typeface="Times New Roman"/>
                <a:cs typeface="Times New Roman"/>
              </a:rPr>
              <a:t>of chemical usage, </a:t>
            </a:r>
            <a:r>
              <a:rPr dirty="0" sz="1200" spc="-5" i="1">
                <a:latin typeface="Times New Roman"/>
                <a:cs typeface="Times New Roman"/>
              </a:rPr>
              <a:t>storage, </a:t>
            </a:r>
            <a:r>
              <a:rPr dirty="0" sz="1200" i="1">
                <a:latin typeface="Times New Roman"/>
                <a:cs typeface="Times New Roman"/>
              </a:rPr>
              <a:t>and  disposal.</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30</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3530587"/>
            <a:ext cx="5514340" cy="4846320"/>
          </a:xfrm>
          <a:prstGeom prst="rect">
            <a:avLst/>
          </a:prstGeom>
        </p:spPr>
        <p:txBody>
          <a:bodyPr wrap="square" lIns="0" tIns="0" rIns="0" bIns="0" rtlCol="0" vert="horz">
            <a:spAutoFit/>
          </a:bodyPr>
          <a:lstStyle/>
          <a:p>
            <a:pPr algn="just" marL="12700">
              <a:lnSpc>
                <a:spcPct val="100000"/>
              </a:lnSpc>
            </a:pPr>
            <a:r>
              <a:rPr dirty="0" sz="1800">
                <a:latin typeface="Tahoma"/>
                <a:cs typeface="Tahoma"/>
              </a:rPr>
              <a:t>Assumptions and</a:t>
            </a:r>
            <a:r>
              <a:rPr dirty="0" sz="1800" spc="-114">
                <a:latin typeface="Tahoma"/>
                <a:cs typeface="Tahoma"/>
              </a:rPr>
              <a:t> </a:t>
            </a:r>
            <a:r>
              <a:rPr dirty="0" sz="1800" spc="-5">
                <a:latin typeface="Tahoma"/>
                <a:cs typeface="Tahoma"/>
              </a:rPr>
              <a:t>Dependencies</a:t>
            </a:r>
            <a:endParaRPr sz="1800">
              <a:latin typeface="Tahoma"/>
              <a:cs typeface="Tahoma"/>
            </a:endParaRPr>
          </a:p>
          <a:p>
            <a:pPr algn="just" marL="12700" marR="5080">
              <a:lnSpc>
                <a:spcPts val="1380"/>
              </a:lnSpc>
              <a:spcBef>
                <a:spcPts val="1365"/>
              </a:spcBef>
            </a:pPr>
            <a:r>
              <a:rPr dirty="0" sz="1200" spc="-5">
                <a:latin typeface="Times New Roman"/>
                <a:cs typeface="Times New Roman"/>
              </a:rPr>
              <a:t>All </a:t>
            </a:r>
            <a:r>
              <a:rPr dirty="0" sz="1200">
                <a:latin typeface="Times New Roman"/>
                <a:cs typeface="Times New Roman"/>
              </a:rPr>
              <a:t>assumptions that </a:t>
            </a:r>
            <a:r>
              <a:rPr dirty="0" sz="1200" spc="-5">
                <a:latin typeface="Times New Roman"/>
                <a:cs typeface="Times New Roman"/>
              </a:rPr>
              <a:t>were </a:t>
            </a:r>
            <a:r>
              <a:rPr dirty="0" sz="1200">
                <a:latin typeface="Times New Roman"/>
                <a:cs typeface="Times New Roman"/>
              </a:rPr>
              <a:t>made </a:t>
            </a:r>
            <a:r>
              <a:rPr dirty="0" sz="1200" spc="-5">
                <a:latin typeface="Times New Roman"/>
                <a:cs typeface="Times New Roman"/>
              </a:rPr>
              <a:t>when </a:t>
            </a:r>
            <a:r>
              <a:rPr dirty="0" sz="1200">
                <a:latin typeface="Times New Roman"/>
                <a:cs typeface="Times New Roman"/>
              </a:rPr>
              <a:t>conceiving the project have to be recorded. </a:t>
            </a:r>
            <a:r>
              <a:rPr dirty="0" sz="1200" spc="-5">
                <a:latin typeface="Times New Roman"/>
                <a:cs typeface="Times New Roman"/>
              </a:rPr>
              <a:t>For  </a:t>
            </a:r>
            <a:r>
              <a:rPr dirty="0" sz="1200">
                <a:latin typeface="Times New Roman"/>
                <a:cs typeface="Times New Roman"/>
              </a:rPr>
              <a:t>example, the management </a:t>
            </a:r>
            <a:r>
              <a:rPr dirty="0" sz="1200" spc="-5">
                <a:latin typeface="Times New Roman"/>
                <a:cs typeface="Times New Roman"/>
              </a:rPr>
              <a:t>sponsor </a:t>
            </a:r>
            <a:r>
              <a:rPr dirty="0" sz="1200">
                <a:latin typeface="Times New Roman"/>
                <a:cs typeface="Times New Roman"/>
              </a:rPr>
              <a:t>for the chemical tracking </a:t>
            </a:r>
            <a:r>
              <a:rPr dirty="0" sz="1200" spc="-5">
                <a:latin typeface="Times New Roman"/>
                <a:cs typeface="Times New Roman"/>
              </a:rPr>
              <a:t>system </a:t>
            </a:r>
            <a:r>
              <a:rPr dirty="0" sz="1200">
                <a:latin typeface="Times New Roman"/>
                <a:cs typeface="Times New Roman"/>
              </a:rPr>
              <a:t>assumed that it  </a:t>
            </a:r>
            <a:r>
              <a:rPr dirty="0" sz="1200" spc="-5">
                <a:latin typeface="Times New Roman"/>
                <a:cs typeface="Times New Roman"/>
              </a:rPr>
              <a:t>would </a:t>
            </a:r>
            <a:r>
              <a:rPr dirty="0" sz="1200">
                <a:latin typeface="Times New Roman"/>
                <a:cs typeface="Times New Roman"/>
              </a:rPr>
              <a:t>replace the existing chemical </a:t>
            </a:r>
            <a:r>
              <a:rPr dirty="0" sz="1200" spc="-5">
                <a:latin typeface="Times New Roman"/>
                <a:cs typeface="Times New Roman"/>
              </a:rPr>
              <a:t>stockroom </a:t>
            </a:r>
            <a:r>
              <a:rPr dirty="0" sz="1200">
                <a:latin typeface="Times New Roman"/>
                <a:cs typeface="Times New Roman"/>
              </a:rPr>
              <a:t>inventory </a:t>
            </a:r>
            <a:r>
              <a:rPr dirty="0" sz="1200" spc="-5">
                <a:latin typeface="Times New Roman"/>
                <a:cs typeface="Times New Roman"/>
              </a:rPr>
              <a:t>system </a:t>
            </a:r>
            <a:r>
              <a:rPr dirty="0" sz="1200">
                <a:latin typeface="Times New Roman"/>
                <a:cs typeface="Times New Roman"/>
              </a:rPr>
              <a:t>and that it </a:t>
            </a:r>
            <a:r>
              <a:rPr dirty="0" sz="1200" spc="-5">
                <a:latin typeface="Times New Roman"/>
                <a:cs typeface="Times New Roman"/>
              </a:rPr>
              <a:t>would  </a:t>
            </a:r>
            <a:r>
              <a:rPr dirty="0" sz="1200">
                <a:latin typeface="Times New Roman"/>
                <a:cs typeface="Times New Roman"/>
              </a:rPr>
              <a:t>interface to the appropriate purchasing department</a:t>
            </a:r>
            <a:r>
              <a:rPr dirty="0" sz="1200" spc="-120">
                <a:latin typeface="Times New Roman"/>
                <a:cs typeface="Times New Roman"/>
              </a:rPr>
              <a:t> </a:t>
            </a:r>
            <a:r>
              <a:rPr dirty="0" sz="1200">
                <a:latin typeface="Times New Roman"/>
                <a:cs typeface="Times New Roman"/>
              </a:rPr>
              <a:t>applications</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0"/>
              </a:spcBef>
            </a:pPr>
            <a:endParaRPr sz="1650">
              <a:latin typeface="Times New Roman"/>
              <a:cs typeface="Times New Roman"/>
            </a:endParaRPr>
          </a:p>
          <a:p>
            <a:pPr algn="just" marL="12700">
              <a:lnSpc>
                <a:spcPct val="100000"/>
              </a:lnSpc>
            </a:pPr>
            <a:r>
              <a:rPr dirty="0" sz="1400" spc="-5" b="1" u="heavy">
                <a:latin typeface="Tahoma"/>
                <a:cs typeface="Tahoma"/>
              </a:rPr>
              <a:t>Scope</a:t>
            </a:r>
            <a:endParaRPr sz="1400">
              <a:latin typeface="Tahoma"/>
              <a:cs typeface="Tahoma"/>
            </a:endParaRPr>
          </a:p>
          <a:p>
            <a:pPr>
              <a:lnSpc>
                <a:spcPct val="100000"/>
              </a:lnSpc>
              <a:spcBef>
                <a:spcPts val="40"/>
              </a:spcBef>
            </a:pPr>
            <a:endParaRPr sz="1150">
              <a:latin typeface="Times New Roman"/>
              <a:cs typeface="Times New Roman"/>
            </a:endParaRPr>
          </a:p>
          <a:p>
            <a:pPr algn="just" marL="12700" marR="6985">
              <a:lnSpc>
                <a:spcPts val="1380"/>
              </a:lnSpc>
            </a:pPr>
            <a:r>
              <a:rPr dirty="0" sz="1200" spc="-5">
                <a:latin typeface="Times New Roman"/>
                <a:cs typeface="Times New Roman"/>
              </a:rPr>
              <a:t>Project scope </a:t>
            </a:r>
            <a:r>
              <a:rPr dirty="0" sz="1200">
                <a:latin typeface="Times New Roman"/>
                <a:cs typeface="Times New Roman"/>
              </a:rPr>
              <a:t>defines the concept and range of the proposed </a:t>
            </a:r>
            <a:r>
              <a:rPr dirty="0" sz="1200" spc="-5">
                <a:latin typeface="Times New Roman"/>
                <a:cs typeface="Times New Roman"/>
              </a:rPr>
              <a:t>solution, </a:t>
            </a:r>
            <a:r>
              <a:rPr dirty="0" sz="1200">
                <a:latin typeface="Times New Roman"/>
                <a:cs typeface="Times New Roman"/>
              </a:rPr>
              <a:t>and limitations  identify certain capabilities that the product </a:t>
            </a:r>
            <a:r>
              <a:rPr dirty="0" sz="1200" spc="-5">
                <a:latin typeface="Times New Roman"/>
                <a:cs typeface="Times New Roman"/>
              </a:rPr>
              <a:t>will </a:t>
            </a:r>
            <a:r>
              <a:rPr dirty="0" sz="1200">
                <a:latin typeface="Times New Roman"/>
                <a:cs typeface="Times New Roman"/>
              </a:rPr>
              <a:t>not include. </a:t>
            </a:r>
            <a:r>
              <a:rPr dirty="0" sz="1200" spc="-5">
                <a:latin typeface="Times New Roman"/>
                <a:cs typeface="Times New Roman"/>
              </a:rPr>
              <a:t>Clarifying </a:t>
            </a:r>
            <a:r>
              <a:rPr dirty="0" sz="1200">
                <a:latin typeface="Times New Roman"/>
                <a:cs typeface="Times New Roman"/>
              </a:rPr>
              <a:t>the </a:t>
            </a:r>
            <a:r>
              <a:rPr dirty="0" sz="1200" spc="-5">
                <a:latin typeface="Times New Roman"/>
                <a:cs typeface="Times New Roman"/>
              </a:rPr>
              <a:t>scope </a:t>
            </a:r>
            <a:r>
              <a:rPr dirty="0" sz="1200">
                <a:latin typeface="Times New Roman"/>
                <a:cs typeface="Times New Roman"/>
              </a:rPr>
              <a:t>and  limitations helps to establish realistic </a:t>
            </a:r>
            <a:r>
              <a:rPr dirty="0" sz="1200" spc="-5">
                <a:latin typeface="Times New Roman"/>
                <a:cs typeface="Times New Roman"/>
              </a:rPr>
              <a:t>stakeholder’s </a:t>
            </a:r>
            <a:r>
              <a:rPr dirty="0" sz="1200">
                <a:latin typeface="Times New Roman"/>
                <a:cs typeface="Times New Roman"/>
              </a:rPr>
              <a:t>expectations. </a:t>
            </a:r>
            <a:r>
              <a:rPr dirty="0" sz="1200" spc="-5">
                <a:latin typeface="Times New Roman"/>
                <a:cs typeface="Times New Roman"/>
              </a:rPr>
              <a:t>Sometimes </a:t>
            </a:r>
            <a:r>
              <a:rPr dirty="0" sz="1200">
                <a:latin typeface="Times New Roman"/>
                <a:cs typeface="Times New Roman"/>
              </a:rPr>
              <a:t>customers  request features that are too expansive or do not lie </a:t>
            </a:r>
            <a:r>
              <a:rPr dirty="0" sz="1200" spc="-5">
                <a:latin typeface="Times New Roman"/>
                <a:cs typeface="Times New Roman"/>
              </a:rPr>
              <a:t>within </a:t>
            </a:r>
            <a:r>
              <a:rPr dirty="0" sz="1200">
                <a:latin typeface="Times New Roman"/>
                <a:cs typeface="Times New Roman"/>
              </a:rPr>
              <a:t>the intended project </a:t>
            </a:r>
            <a:r>
              <a:rPr dirty="0" sz="1200" spc="-5">
                <a:latin typeface="Times New Roman"/>
                <a:cs typeface="Times New Roman"/>
              </a:rPr>
              <a:t>scope.  Propose </a:t>
            </a:r>
            <a:r>
              <a:rPr dirty="0" sz="1200">
                <a:latin typeface="Times New Roman"/>
                <a:cs typeface="Times New Roman"/>
              </a:rPr>
              <a:t>requirements </a:t>
            </a:r>
            <a:r>
              <a:rPr dirty="0" sz="1200" spc="5">
                <a:latin typeface="Times New Roman"/>
                <a:cs typeface="Times New Roman"/>
              </a:rPr>
              <a:t>that </a:t>
            </a:r>
            <a:r>
              <a:rPr dirty="0" sz="1200">
                <a:latin typeface="Times New Roman"/>
                <a:cs typeface="Times New Roman"/>
              </a:rPr>
              <a:t>are out of </a:t>
            </a:r>
            <a:r>
              <a:rPr dirty="0" sz="1200" spc="-5">
                <a:latin typeface="Times New Roman"/>
                <a:cs typeface="Times New Roman"/>
              </a:rPr>
              <a:t>scope </a:t>
            </a:r>
            <a:r>
              <a:rPr dirty="0" sz="1200">
                <a:latin typeface="Times New Roman"/>
                <a:cs typeface="Times New Roman"/>
              </a:rPr>
              <a:t>must be rejected, unless they are </a:t>
            </a:r>
            <a:r>
              <a:rPr dirty="0" sz="1200" spc="-5">
                <a:latin typeface="Times New Roman"/>
                <a:cs typeface="Times New Roman"/>
              </a:rPr>
              <a:t>so </a:t>
            </a:r>
            <a:r>
              <a:rPr dirty="0" sz="1200">
                <a:latin typeface="Times New Roman"/>
                <a:cs typeface="Times New Roman"/>
              </a:rPr>
              <a:t>beneficial  that the </a:t>
            </a:r>
            <a:r>
              <a:rPr dirty="0" sz="1200" spc="-5">
                <a:latin typeface="Times New Roman"/>
                <a:cs typeface="Times New Roman"/>
              </a:rPr>
              <a:t>scope should </a:t>
            </a:r>
            <a:r>
              <a:rPr dirty="0" sz="1200">
                <a:latin typeface="Times New Roman"/>
                <a:cs typeface="Times New Roman"/>
              </a:rPr>
              <a:t>be enlarged to accommodate them (with accompanying changes in  budget, </a:t>
            </a:r>
            <a:r>
              <a:rPr dirty="0" sz="1200" spc="-5">
                <a:latin typeface="Times New Roman"/>
                <a:cs typeface="Times New Roman"/>
              </a:rPr>
              <a:t>schedule, </a:t>
            </a:r>
            <a:r>
              <a:rPr dirty="0" sz="1200">
                <a:latin typeface="Times New Roman"/>
                <a:cs typeface="Times New Roman"/>
              </a:rPr>
              <a:t>and </a:t>
            </a:r>
            <a:r>
              <a:rPr dirty="0" sz="1200" spc="-5">
                <a:latin typeface="Times New Roman"/>
                <a:cs typeface="Times New Roman"/>
              </a:rPr>
              <a:t>staff). Keep </a:t>
            </a:r>
            <a:r>
              <a:rPr dirty="0" sz="1200">
                <a:latin typeface="Times New Roman"/>
                <a:cs typeface="Times New Roman"/>
              </a:rPr>
              <a:t>a record of these requirements and </a:t>
            </a:r>
            <a:r>
              <a:rPr dirty="0" sz="1200" spc="-5">
                <a:latin typeface="Times New Roman"/>
                <a:cs typeface="Times New Roman"/>
              </a:rPr>
              <a:t>why </a:t>
            </a:r>
            <a:r>
              <a:rPr dirty="0" sz="1200">
                <a:latin typeface="Times New Roman"/>
                <a:cs typeface="Times New Roman"/>
              </a:rPr>
              <a:t>they </a:t>
            </a:r>
            <a:r>
              <a:rPr dirty="0" sz="1200" spc="-5">
                <a:latin typeface="Times New Roman"/>
                <a:cs typeface="Times New Roman"/>
              </a:rPr>
              <a:t>were  </a:t>
            </a:r>
            <a:r>
              <a:rPr dirty="0" sz="1200">
                <a:latin typeface="Times New Roman"/>
                <a:cs typeface="Times New Roman"/>
              </a:rPr>
              <a:t>rejected, as they have a </a:t>
            </a:r>
            <a:r>
              <a:rPr dirty="0" sz="1200" spc="-5">
                <a:latin typeface="Times New Roman"/>
                <a:cs typeface="Times New Roman"/>
              </a:rPr>
              <a:t>way </a:t>
            </a:r>
            <a:r>
              <a:rPr dirty="0" sz="1200">
                <a:latin typeface="Times New Roman"/>
                <a:cs typeface="Times New Roman"/>
              </a:rPr>
              <a:t>of</a:t>
            </a:r>
            <a:r>
              <a:rPr dirty="0" sz="1200" spc="-100">
                <a:latin typeface="Times New Roman"/>
                <a:cs typeface="Times New Roman"/>
              </a:rPr>
              <a:t> </a:t>
            </a:r>
            <a:r>
              <a:rPr dirty="0" sz="1200">
                <a:latin typeface="Times New Roman"/>
                <a:cs typeface="Times New Roman"/>
              </a:rPr>
              <a:t>reappearing.</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0"/>
              </a:spcBef>
            </a:pPr>
            <a:endParaRPr sz="1650">
              <a:latin typeface="Times New Roman"/>
              <a:cs typeface="Times New Roman"/>
            </a:endParaRPr>
          </a:p>
          <a:p>
            <a:pPr algn="just" marL="12700">
              <a:lnSpc>
                <a:spcPct val="100000"/>
              </a:lnSpc>
            </a:pPr>
            <a:r>
              <a:rPr dirty="0" sz="1200" spc="-5" b="1" u="heavy">
                <a:latin typeface="Times New Roman"/>
                <a:cs typeface="Times New Roman"/>
              </a:rPr>
              <a:t>Scope and Initial</a:t>
            </a:r>
            <a:r>
              <a:rPr dirty="0" sz="1200" spc="-75" b="1" u="heavy">
                <a:latin typeface="Times New Roman"/>
                <a:cs typeface="Times New Roman"/>
              </a:rPr>
              <a:t> </a:t>
            </a:r>
            <a:r>
              <a:rPr dirty="0" sz="1200" spc="-5" b="1" u="heavy">
                <a:latin typeface="Times New Roman"/>
                <a:cs typeface="Times New Roman"/>
              </a:rPr>
              <a:t>Release</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715">
              <a:lnSpc>
                <a:spcPts val="1380"/>
              </a:lnSpc>
            </a:pPr>
            <a:r>
              <a:rPr dirty="0" sz="1200">
                <a:latin typeface="Times New Roman"/>
                <a:cs typeface="Times New Roman"/>
              </a:rPr>
              <a:t>The major features that </a:t>
            </a:r>
            <a:r>
              <a:rPr dirty="0" sz="1200" spc="-5">
                <a:latin typeface="Times New Roman"/>
                <a:cs typeface="Times New Roman"/>
              </a:rPr>
              <a:t>will </a:t>
            </a:r>
            <a:r>
              <a:rPr dirty="0" sz="1200">
                <a:latin typeface="Times New Roman"/>
                <a:cs typeface="Times New Roman"/>
              </a:rPr>
              <a:t>be included in the initial release of the project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summarized. Describe </a:t>
            </a:r>
            <a:r>
              <a:rPr dirty="0" sz="1200">
                <a:latin typeface="Times New Roman"/>
                <a:cs typeface="Times New Roman"/>
              </a:rPr>
              <a:t>the quality characteristics that </a:t>
            </a:r>
            <a:r>
              <a:rPr dirty="0" sz="1200" spc="-5">
                <a:latin typeface="Times New Roman"/>
                <a:cs typeface="Times New Roman"/>
              </a:rPr>
              <a:t>will </a:t>
            </a:r>
            <a:r>
              <a:rPr dirty="0" sz="1200">
                <a:latin typeface="Times New Roman"/>
                <a:cs typeface="Times New Roman"/>
              </a:rPr>
              <a:t>enable the product to provide  the intended benefits to its various customer</a:t>
            </a:r>
            <a:r>
              <a:rPr dirty="0" sz="1200" spc="-125">
                <a:latin typeface="Times New Roman"/>
                <a:cs typeface="Times New Roman"/>
              </a:rPr>
              <a:t> </a:t>
            </a:r>
            <a:r>
              <a:rPr dirty="0" sz="1200">
                <a:latin typeface="Times New Roman"/>
                <a:cs typeface="Times New Roman"/>
              </a:rPr>
              <a:t>communities.</a:t>
            </a:r>
            <a:endParaRPr sz="1200">
              <a:latin typeface="Times New Roman"/>
              <a:cs typeface="Times New Roman"/>
            </a:endParaRPr>
          </a:p>
          <a:p>
            <a:pPr algn="just" marL="12700">
              <a:lnSpc>
                <a:spcPts val="1345"/>
              </a:lnSpc>
            </a:pPr>
            <a:r>
              <a:rPr dirty="0" sz="1200">
                <a:latin typeface="Times New Roman"/>
                <a:cs typeface="Times New Roman"/>
              </a:rPr>
              <a:t>Requirements need to be prioritized and a release </a:t>
            </a:r>
            <a:r>
              <a:rPr dirty="0" sz="1200" spc="-5">
                <a:latin typeface="Times New Roman"/>
                <a:cs typeface="Times New Roman"/>
              </a:rPr>
              <a:t>schedule should </a:t>
            </a:r>
            <a:r>
              <a:rPr dirty="0" sz="1200">
                <a:latin typeface="Times New Roman"/>
                <a:cs typeface="Times New Roman"/>
              </a:rPr>
              <a:t>be</a:t>
            </a:r>
            <a:r>
              <a:rPr dirty="0" sz="1200" spc="-90">
                <a:latin typeface="Times New Roman"/>
                <a:cs typeface="Times New Roman"/>
              </a:rPr>
              <a:t> </a:t>
            </a:r>
            <a:r>
              <a:rPr dirty="0" sz="1200">
                <a:latin typeface="Times New Roman"/>
                <a:cs typeface="Times New Roman"/>
              </a:rPr>
              <a:t>made.</a:t>
            </a:r>
            <a:endParaRPr sz="12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4400"/>
            <a:ext cx="5513705" cy="2559050"/>
          </a:xfrm>
          <a:prstGeom prst="rect">
            <a:avLst/>
          </a:prstGeom>
        </p:spPr>
        <p:txBody>
          <a:bodyPr wrap="square" lIns="0" tIns="0" rIns="0" bIns="0" rtlCol="0" vert="horz">
            <a:spAutoFit/>
          </a:bodyPr>
          <a:lstStyle/>
          <a:p>
            <a:pPr algn="just" marL="12700">
              <a:lnSpc>
                <a:spcPct val="100000"/>
              </a:lnSpc>
            </a:pPr>
            <a:r>
              <a:rPr dirty="0" sz="1800">
                <a:latin typeface="Tahoma"/>
                <a:cs typeface="Tahoma"/>
              </a:rPr>
              <a:t>The Context</a:t>
            </a:r>
            <a:r>
              <a:rPr dirty="0" sz="1800" spc="-110">
                <a:latin typeface="Tahoma"/>
                <a:cs typeface="Tahoma"/>
              </a:rPr>
              <a:t> </a:t>
            </a:r>
            <a:r>
              <a:rPr dirty="0" sz="1800" spc="-5">
                <a:latin typeface="Tahoma"/>
                <a:cs typeface="Tahoma"/>
              </a:rPr>
              <a:t>Diagram</a:t>
            </a:r>
            <a:endParaRPr sz="1800">
              <a:latin typeface="Tahoma"/>
              <a:cs typeface="Tahoma"/>
            </a:endParaRPr>
          </a:p>
          <a:p>
            <a:pPr algn="just" marL="12700" marR="5080">
              <a:lnSpc>
                <a:spcPts val="1380"/>
              </a:lnSpc>
              <a:spcBef>
                <a:spcPts val="1365"/>
              </a:spcBef>
            </a:pPr>
            <a:r>
              <a:rPr dirty="0" sz="1200">
                <a:latin typeface="Times New Roman"/>
                <a:cs typeface="Times New Roman"/>
              </a:rPr>
              <a:t>The </a:t>
            </a:r>
            <a:r>
              <a:rPr dirty="0" sz="1200" spc="-5">
                <a:latin typeface="Times New Roman"/>
                <a:cs typeface="Times New Roman"/>
              </a:rPr>
              <a:t>scope </a:t>
            </a:r>
            <a:r>
              <a:rPr dirty="0" sz="1200">
                <a:latin typeface="Times New Roman"/>
                <a:cs typeface="Times New Roman"/>
              </a:rPr>
              <a:t>description establishes the boundary between the </a:t>
            </a:r>
            <a:r>
              <a:rPr dirty="0" sz="1200" spc="-5">
                <a:latin typeface="Times New Roman"/>
                <a:cs typeface="Times New Roman"/>
              </a:rPr>
              <a:t>system we </a:t>
            </a:r>
            <a:r>
              <a:rPr dirty="0" sz="1200">
                <a:latin typeface="Times New Roman"/>
                <a:cs typeface="Times New Roman"/>
              </a:rPr>
              <a:t>are developing  and everything else in the universe. The context </a:t>
            </a:r>
            <a:r>
              <a:rPr dirty="0" sz="1200" spc="-5">
                <a:latin typeface="Times New Roman"/>
                <a:cs typeface="Times New Roman"/>
              </a:rPr>
              <a:t>diagram </a:t>
            </a:r>
            <a:r>
              <a:rPr dirty="0" sz="1200">
                <a:latin typeface="Times New Roman"/>
                <a:cs typeface="Times New Roman"/>
              </a:rPr>
              <a:t>graphically illustrates this  boundary by </a:t>
            </a:r>
            <a:r>
              <a:rPr dirty="0" sz="1200" spc="-5">
                <a:latin typeface="Times New Roman"/>
                <a:cs typeface="Times New Roman"/>
              </a:rPr>
              <a:t>showing </a:t>
            </a:r>
            <a:r>
              <a:rPr dirty="0" sz="1200">
                <a:latin typeface="Times New Roman"/>
                <a:cs typeface="Times New Roman"/>
              </a:rPr>
              <a:t>the connections between the </a:t>
            </a:r>
            <a:r>
              <a:rPr dirty="0" sz="1200" spc="-5">
                <a:latin typeface="Times New Roman"/>
                <a:cs typeface="Times New Roman"/>
              </a:rPr>
              <a:t>system </a:t>
            </a:r>
            <a:r>
              <a:rPr dirty="0" sz="1200">
                <a:latin typeface="Times New Roman"/>
                <a:cs typeface="Times New Roman"/>
              </a:rPr>
              <a:t>being developed or the  problem being addressed, and the outside </a:t>
            </a:r>
            <a:r>
              <a:rPr dirty="0" sz="1200" spc="-5">
                <a:latin typeface="Times New Roman"/>
                <a:cs typeface="Times New Roman"/>
              </a:rPr>
              <a:t>world. </a:t>
            </a:r>
            <a:r>
              <a:rPr dirty="0" sz="1200">
                <a:latin typeface="Times New Roman"/>
                <a:cs typeface="Times New Roman"/>
              </a:rPr>
              <a:t>The context diagram identifies the  entities outside the </a:t>
            </a:r>
            <a:r>
              <a:rPr dirty="0" sz="1200" spc="-5">
                <a:latin typeface="Times New Roman"/>
                <a:cs typeface="Times New Roman"/>
              </a:rPr>
              <a:t>system </a:t>
            </a:r>
            <a:r>
              <a:rPr dirty="0" sz="1200">
                <a:latin typeface="Times New Roman"/>
                <a:cs typeface="Times New Roman"/>
              </a:rPr>
              <a:t>that interface to it in </a:t>
            </a:r>
            <a:r>
              <a:rPr dirty="0" sz="1200" spc="-5">
                <a:latin typeface="Times New Roman"/>
                <a:cs typeface="Times New Roman"/>
              </a:rPr>
              <a:t>some way </a:t>
            </a:r>
            <a:r>
              <a:rPr dirty="0" sz="1200">
                <a:latin typeface="Times New Roman"/>
                <a:cs typeface="Times New Roman"/>
              </a:rPr>
              <a:t>(called terminators or external  entities), as </a:t>
            </a:r>
            <a:r>
              <a:rPr dirty="0" sz="1200" spc="-5">
                <a:latin typeface="Times New Roman"/>
                <a:cs typeface="Times New Roman"/>
              </a:rPr>
              <a:t>well </a:t>
            </a:r>
            <a:r>
              <a:rPr dirty="0" sz="1200">
                <a:latin typeface="Times New Roman"/>
                <a:cs typeface="Times New Roman"/>
              </a:rPr>
              <a:t>as the flow of data and material between each external entity and the  </a:t>
            </a:r>
            <a:r>
              <a:rPr dirty="0" sz="1200" spc="-5">
                <a:latin typeface="Times New Roman"/>
                <a:cs typeface="Times New Roman"/>
              </a:rPr>
              <a:t>system. </a:t>
            </a:r>
            <a:r>
              <a:rPr dirty="0" sz="1200">
                <a:latin typeface="Times New Roman"/>
                <a:cs typeface="Times New Roman"/>
              </a:rPr>
              <a:t>The context diagram is used as the top level abstraction in a dataflow diagram  developed according to principles of </a:t>
            </a:r>
            <a:r>
              <a:rPr dirty="0" sz="1200" spc="-5">
                <a:latin typeface="Times New Roman"/>
                <a:cs typeface="Times New Roman"/>
              </a:rPr>
              <a:t>structured </a:t>
            </a:r>
            <a:r>
              <a:rPr dirty="0" sz="1200">
                <a:latin typeface="Times New Roman"/>
                <a:cs typeface="Times New Roman"/>
              </a:rPr>
              <a:t>analysis. The context diagram can be  included in the vision and </a:t>
            </a:r>
            <a:r>
              <a:rPr dirty="0" sz="1200" spc="-5">
                <a:latin typeface="Times New Roman"/>
                <a:cs typeface="Times New Roman"/>
              </a:rPr>
              <a:t>scope </a:t>
            </a:r>
            <a:r>
              <a:rPr dirty="0" sz="1200">
                <a:latin typeface="Times New Roman"/>
                <a:cs typeface="Times New Roman"/>
              </a:rPr>
              <a:t>document, in the </a:t>
            </a:r>
            <a:r>
              <a:rPr dirty="0" sz="1200" spc="-5">
                <a:latin typeface="Times New Roman"/>
                <a:cs typeface="Times New Roman"/>
              </a:rPr>
              <a:t>SRS, </a:t>
            </a:r>
            <a:r>
              <a:rPr dirty="0" sz="1200">
                <a:latin typeface="Times New Roman"/>
                <a:cs typeface="Times New Roman"/>
              </a:rPr>
              <a:t>or as part of a dataflow model of  the</a:t>
            </a:r>
            <a:r>
              <a:rPr dirty="0" sz="1200" spc="-10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Following </a:t>
            </a:r>
            <a:r>
              <a:rPr dirty="0" sz="1200">
                <a:latin typeface="Times New Roman"/>
                <a:cs typeface="Times New Roman"/>
              </a:rPr>
              <a:t>is a context diagram of the chemical tracking</a:t>
            </a:r>
            <a:r>
              <a:rPr dirty="0" sz="1200" spc="-114">
                <a:latin typeface="Times New Roman"/>
                <a:cs typeface="Times New Roman"/>
              </a:rPr>
              <a:t> </a:t>
            </a:r>
            <a:r>
              <a:rPr dirty="0" sz="1200" spc="-5">
                <a:latin typeface="Times New Roman"/>
                <a:cs typeface="Times New Roman"/>
              </a:rPr>
              <a:t>system.</a:t>
            </a:r>
            <a:endParaRPr sz="1200">
              <a:latin typeface="Times New Roman"/>
              <a:cs typeface="Times New Roman"/>
            </a:endParaRPr>
          </a:p>
        </p:txBody>
      </p:sp>
      <p:sp>
        <p:nvSpPr>
          <p:cNvPr id="6" name="object 6"/>
          <p:cNvSpPr/>
          <p:nvPr/>
        </p:nvSpPr>
        <p:spPr>
          <a:xfrm>
            <a:off x="1057650" y="3742575"/>
            <a:ext cx="5580900" cy="452904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724357"/>
            <a:ext cx="5513705" cy="8543925"/>
          </a:xfrm>
          <a:prstGeom prst="rect">
            <a:avLst/>
          </a:prstGeom>
        </p:spPr>
        <p:txBody>
          <a:bodyPr wrap="square" lIns="0" tIns="0" rIns="0" bIns="0" rtlCol="0" vert="horz">
            <a:spAutoFit/>
          </a:bodyPr>
          <a:lstStyle/>
          <a:p>
            <a:pPr algn="just" marL="12700">
              <a:lnSpc>
                <a:spcPct val="100000"/>
              </a:lnSpc>
            </a:pPr>
            <a:r>
              <a:rPr dirty="0" sz="1200" spc="-5" b="1">
                <a:latin typeface="Times New Roman"/>
                <a:cs typeface="Times New Roman"/>
              </a:rPr>
              <a:t>Use Cases </a:t>
            </a:r>
            <a:r>
              <a:rPr dirty="0" sz="1200" b="1">
                <a:latin typeface="Times New Roman"/>
                <a:cs typeface="Times New Roman"/>
              </a:rPr>
              <a:t>and </a:t>
            </a:r>
            <a:r>
              <a:rPr dirty="0" sz="1200" spc="-5" b="1">
                <a:latin typeface="Times New Roman"/>
                <a:cs typeface="Times New Roman"/>
              </a:rPr>
              <a:t>Customer-Developer</a:t>
            </a:r>
            <a:r>
              <a:rPr dirty="0" sz="1200" spc="-75" b="1">
                <a:latin typeface="Times New Roman"/>
                <a:cs typeface="Times New Roman"/>
              </a:rPr>
              <a:t> </a:t>
            </a:r>
            <a:r>
              <a:rPr dirty="0" sz="1200" spc="-5" b="1">
                <a:latin typeface="Times New Roman"/>
                <a:cs typeface="Times New Roman"/>
              </a:rPr>
              <a:t>Relationship</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715">
              <a:lnSpc>
                <a:spcPts val="1380"/>
              </a:lnSpc>
            </a:pPr>
            <a:r>
              <a:rPr dirty="0" sz="1200">
                <a:latin typeface="Times New Roman"/>
                <a:cs typeface="Times New Roman"/>
              </a:rPr>
              <a:t>It has been mentioned earlier on, excellent </a:t>
            </a:r>
            <a:r>
              <a:rPr dirty="0" sz="1200" spc="-5">
                <a:latin typeface="Times New Roman"/>
                <a:cs typeface="Times New Roman"/>
              </a:rPr>
              <a:t>software </a:t>
            </a:r>
            <a:r>
              <a:rPr dirty="0" sz="1200">
                <a:latin typeface="Times New Roman"/>
                <a:cs typeface="Times New Roman"/>
              </a:rPr>
              <a:t>products are the result of a </a:t>
            </a:r>
            <a:r>
              <a:rPr dirty="0" sz="1200" spc="-5">
                <a:latin typeface="Times New Roman"/>
                <a:cs typeface="Times New Roman"/>
              </a:rPr>
              <a:t>well-  </a:t>
            </a:r>
            <a:r>
              <a:rPr dirty="0" sz="1200">
                <a:latin typeface="Times New Roman"/>
                <a:cs typeface="Times New Roman"/>
              </a:rPr>
              <a:t>executed design based on excellent requirements and high quality requirements result  from effective communication and coordination between developers and customers. That  is, good customer-developer relationship and effective communication between these two  entities is a must for a </a:t>
            </a:r>
            <a:r>
              <a:rPr dirty="0" sz="1200" spc="-5">
                <a:latin typeface="Times New Roman"/>
                <a:cs typeface="Times New Roman"/>
              </a:rPr>
              <a:t>successful software </a:t>
            </a:r>
            <a:r>
              <a:rPr dirty="0" sz="1200">
                <a:latin typeface="Times New Roman"/>
                <a:cs typeface="Times New Roman"/>
              </a:rPr>
              <a:t>project. </a:t>
            </a:r>
            <a:r>
              <a:rPr dirty="0" sz="1200" spc="-15">
                <a:latin typeface="Times New Roman"/>
                <a:cs typeface="Times New Roman"/>
              </a:rPr>
              <a:t>In </a:t>
            </a:r>
            <a:r>
              <a:rPr dirty="0" sz="1200">
                <a:latin typeface="Times New Roman"/>
                <a:cs typeface="Times New Roman"/>
              </a:rPr>
              <a:t>order to build this relationship and  capture the requirements properly, it is essential for the requirement engineer to learn  about the business that is to be</a:t>
            </a:r>
            <a:r>
              <a:rPr dirty="0" sz="1200" spc="-130">
                <a:latin typeface="Times New Roman"/>
                <a:cs typeface="Times New Roman"/>
              </a:rPr>
              <a:t> </a:t>
            </a:r>
            <a:r>
              <a:rPr dirty="0" sz="1200">
                <a:latin typeface="Times New Roman"/>
                <a:cs typeface="Times New Roman"/>
              </a:rPr>
              <a:t>automated.</a:t>
            </a:r>
            <a:endParaRPr sz="1200">
              <a:latin typeface="Times New Roman"/>
              <a:cs typeface="Times New Roman"/>
            </a:endParaRPr>
          </a:p>
          <a:p>
            <a:pPr algn="just" marL="12700" marR="6985">
              <a:lnSpc>
                <a:spcPts val="1380"/>
              </a:lnSpc>
              <a:spcBef>
                <a:spcPts val="780"/>
              </a:spcBef>
            </a:pPr>
            <a:r>
              <a:rPr dirty="0" sz="1200">
                <a:latin typeface="Times New Roman"/>
                <a:cs typeface="Times New Roman"/>
              </a:rPr>
              <a:t>It is important to recognize that a </a:t>
            </a:r>
            <a:r>
              <a:rPr dirty="0" sz="1200" spc="-5">
                <a:latin typeface="Times New Roman"/>
                <a:cs typeface="Times New Roman"/>
              </a:rPr>
              <a:t>software </a:t>
            </a:r>
            <a:r>
              <a:rPr dirty="0" sz="1200">
                <a:latin typeface="Times New Roman"/>
                <a:cs typeface="Times New Roman"/>
              </a:rPr>
              <a:t>engineer is typically not hired to </a:t>
            </a:r>
            <a:r>
              <a:rPr dirty="0" sz="1200" spc="-5">
                <a:latin typeface="Times New Roman"/>
                <a:cs typeface="Times New Roman"/>
              </a:rPr>
              <a:t>solve </a:t>
            </a:r>
            <a:r>
              <a:rPr dirty="0" sz="1200">
                <a:latin typeface="Times New Roman"/>
                <a:cs typeface="Times New Roman"/>
              </a:rPr>
              <a:t>a  computer </a:t>
            </a:r>
            <a:r>
              <a:rPr dirty="0" sz="1200" spc="-5">
                <a:latin typeface="Times New Roman"/>
                <a:cs typeface="Times New Roman"/>
              </a:rPr>
              <a:t>science </a:t>
            </a:r>
            <a:r>
              <a:rPr dirty="0" sz="1200">
                <a:latin typeface="Times New Roman"/>
                <a:cs typeface="Times New Roman"/>
              </a:rPr>
              <a:t>problem – most often than not, the problem lies in a different domain  than computer </a:t>
            </a:r>
            <a:r>
              <a:rPr dirty="0" sz="1200" spc="-5">
                <a:latin typeface="Times New Roman"/>
                <a:cs typeface="Times New Roman"/>
              </a:rPr>
              <a:t>science </a:t>
            </a:r>
            <a:r>
              <a:rPr dirty="0" sz="1200">
                <a:latin typeface="Times New Roman"/>
                <a:cs typeface="Times New Roman"/>
              </a:rPr>
              <a:t>and the </a:t>
            </a:r>
            <a:r>
              <a:rPr dirty="0" sz="1200" spc="-5">
                <a:latin typeface="Times New Roman"/>
                <a:cs typeface="Times New Roman"/>
              </a:rPr>
              <a:t>software </a:t>
            </a:r>
            <a:r>
              <a:rPr dirty="0" sz="1200">
                <a:latin typeface="Times New Roman"/>
                <a:cs typeface="Times New Roman"/>
              </a:rPr>
              <a:t>engineer must understand it before it can be  </a:t>
            </a:r>
            <a:r>
              <a:rPr dirty="0" sz="1200" spc="-5">
                <a:latin typeface="Times New Roman"/>
                <a:cs typeface="Times New Roman"/>
              </a:rPr>
              <a:t>solved. </a:t>
            </a:r>
            <a:r>
              <a:rPr dirty="0" sz="1200" spc="-15">
                <a:latin typeface="Times New Roman"/>
                <a:cs typeface="Times New Roman"/>
              </a:rPr>
              <a:t>In </a:t>
            </a:r>
            <a:r>
              <a:rPr dirty="0" sz="1200">
                <a:latin typeface="Times New Roman"/>
                <a:cs typeface="Times New Roman"/>
              </a:rPr>
              <a:t>order to improve the communication level between the vendor and the client,  the </a:t>
            </a:r>
            <a:r>
              <a:rPr dirty="0" sz="1200" spc="-5">
                <a:latin typeface="Times New Roman"/>
                <a:cs typeface="Times New Roman"/>
              </a:rPr>
              <a:t>software </a:t>
            </a:r>
            <a:r>
              <a:rPr dirty="0" sz="1200">
                <a:latin typeface="Times New Roman"/>
                <a:cs typeface="Times New Roman"/>
              </a:rPr>
              <a:t>engineer </a:t>
            </a:r>
            <a:r>
              <a:rPr dirty="0" sz="1200" spc="-5">
                <a:latin typeface="Times New Roman"/>
                <a:cs typeface="Times New Roman"/>
              </a:rPr>
              <a:t>should </a:t>
            </a:r>
            <a:r>
              <a:rPr dirty="0" sz="1200">
                <a:latin typeface="Times New Roman"/>
                <a:cs typeface="Times New Roman"/>
              </a:rPr>
              <a:t>learn the domain related terminology and use that  terminology in documenting the requirements. </a:t>
            </a:r>
            <a:r>
              <a:rPr dirty="0" sz="1200" spc="-5">
                <a:latin typeface="Times New Roman"/>
                <a:cs typeface="Times New Roman"/>
              </a:rPr>
              <a:t>Document should </a:t>
            </a:r>
            <a:r>
              <a:rPr dirty="0" sz="1200">
                <a:latin typeface="Times New Roman"/>
                <a:cs typeface="Times New Roman"/>
              </a:rPr>
              <a:t>be </a:t>
            </a:r>
            <a:r>
              <a:rPr dirty="0" sz="1200" spc="-5">
                <a:latin typeface="Times New Roman"/>
                <a:cs typeface="Times New Roman"/>
              </a:rPr>
              <a:t>structured </a:t>
            </a:r>
            <a:r>
              <a:rPr dirty="0" sz="1200">
                <a:latin typeface="Times New Roman"/>
                <a:cs typeface="Times New Roman"/>
              </a:rPr>
              <a:t>and  </a:t>
            </a:r>
            <a:r>
              <a:rPr dirty="0" sz="1200" spc="-5">
                <a:latin typeface="Times New Roman"/>
                <a:cs typeface="Times New Roman"/>
              </a:rPr>
              <a:t>written </a:t>
            </a:r>
            <a:r>
              <a:rPr dirty="0" sz="1200">
                <a:latin typeface="Times New Roman"/>
                <a:cs typeface="Times New Roman"/>
              </a:rPr>
              <a:t>in a </a:t>
            </a:r>
            <a:r>
              <a:rPr dirty="0" sz="1200" spc="-5">
                <a:latin typeface="Times New Roman"/>
                <a:cs typeface="Times New Roman"/>
              </a:rPr>
              <a:t>way </a:t>
            </a:r>
            <a:r>
              <a:rPr dirty="0" sz="1200">
                <a:latin typeface="Times New Roman"/>
                <a:cs typeface="Times New Roman"/>
              </a:rPr>
              <a:t>that the customer finds it easy to read and understand </a:t>
            </a:r>
            <a:r>
              <a:rPr dirty="0" sz="1200" spc="-5">
                <a:latin typeface="Times New Roman"/>
                <a:cs typeface="Times New Roman"/>
              </a:rPr>
              <a:t>so </a:t>
            </a:r>
            <a:r>
              <a:rPr dirty="0" sz="1200">
                <a:latin typeface="Times New Roman"/>
                <a:cs typeface="Times New Roman"/>
              </a:rPr>
              <a:t>that there are no  ambiguities and false</a:t>
            </a:r>
            <a:r>
              <a:rPr dirty="0" sz="1200" spc="-110">
                <a:latin typeface="Times New Roman"/>
                <a:cs typeface="Times New Roman"/>
              </a:rPr>
              <a:t> </a:t>
            </a:r>
            <a:r>
              <a:rPr dirty="0" sz="1200">
                <a:latin typeface="Times New Roman"/>
                <a:cs typeface="Times New Roman"/>
              </a:rPr>
              <a:t>assumption.</a:t>
            </a:r>
            <a:endParaRPr sz="1200">
              <a:latin typeface="Times New Roman"/>
              <a:cs typeface="Times New Roman"/>
            </a:endParaRPr>
          </a:p>
          <a:p>
            <a:pPr>
              <a:lnSpc>
                <a:spcPct val="100000"/>
              </a:lnSpc>
            </a:pPr>
            <a:endParaRPr sz="1200">
              <a:latin typeface="Times New Roman"/>
              <a:cs typeface="Times New Roman"/>
            </a:endParaRPr>
          </a:p>
          <a:p>
            <a:pPr algn="just" marL="12700" marR="8890">
              <a:lnSpc>
                <a:spcPts val="1380"/>
              </a:lnSpc>
            </a:pPr>
            <a:r>
              <a:rPr dirty="0" sz="1200" spc="-5">
                <a:latin typeface="Times New Roman"/>
                <a:cs typeface="Times New Roman"/>
              </a:rPr>
              <a:t>One </a:t>
            </a:r>
            <a:r>
              <a:rPr dirty="0" sz="1200">
                <a:latin typeface="Times New Roman"/>
                <a:cs typeface="Times New Roman"/>
              </a:rPr>
              <a:t>tool used to organize and </a:t>
            </a:r>
            <a:r>
              <a:rPr dirty="0" sz="1200" spc="-5">
                <a:latin typeface="Times New Roman"/>
                <a:cs typeface="Times New Roman"/>
              </a:rPr>
              <a:t>structure </a:t>
            </a:r>
            <a:r>
              <a:rPr dirty="0" sz="1200">
                <a:latin typeface="Times New Roman"/>
                <a:cs typeface="Times New Roman"/>
              </a:rPr>
              <a:t>the requirements is </a:t>
            </a:r>
            <a:r>
              <a:rPr dirty="0" sz="1200" spc="-5">
                <a:latin typeface="Times New Roman"/>
                <a:cs typeface="Times New Roman"/>
              </a:rPr>
              <a:t>such </a:t>
            </a:r>
            <a:r>
              <a:rPr dirty="0" sz="1200">
                <a:latin typeface="Times New Roman"/>
                <a:cs typeface="Times New Roman"/>
              </a:rPr>
              <a:t>a fashion is called use  case</a:t>
            </a:r>
            <a:r>
              <a:rPr dirty="0" sz="1200" spc="-105">
                <a:latin typeface="Times New Roman"/>
                <a:cs typeface="Times New Roman"/>
              </a:rPr>
              <a:t> </a:t>
            </a:r>
            <a:r>
              <a:rPr dirty="0" sz="1200">
                <a:latin typeface="Times New Roman"/>
                <a:cs typeface="Times New Roman"/>
              </a:rPr>
              <a:t>modeling.</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It is modeling technique developed by Ivar </a:t>
            </a:r>
            <a:r>
              <a:rPr dirty="0" sz="1200" spc="-5">
                <a:latin typeface="Times New Roman"/>
                <a:cs typeface="Times New Roman"/>
              </a:rPr>
              <a:t>Jacobson </a:t>
            </a:r>
            <a:r>
              <a:rPr dirty="0" sz="1200">
                <a:latin typeface="Times New Roman"/>
                <a:cs typeface="Times New Roman"/>
              </a:rPr>
              <a:t>to describe </a:t>
            </a:r>
            <a:r>
              <a:rPr dirty="0" sz="1200" spc="-5">
                <a:latin typeface="Times New Roman"/>
                <a:cs typeface="Times New Roman"/>
              </a:rPr>
              <a:t>what </a:t>
            </a:r>
            <a:r>
              <a:rPr dirty="0" sz="1200">
                <a:latin typeface="Times New Roman"/>
                <a:cs typeface="Times New Roman"/>
              </a:rPr>
              <a:t>a new system  </a:t>
            </a:r>
            <a:r>
              <a:rPr dirty="0" sz="1200" spc="-5">
                <a:latin typeface="Times New Roman"/>
                <a:cs typeface="Times New Roman"/>
              </a:rPr>
              <a:t>should </a:t>
            </a:r>
            <a:r>
              <a:rPr dirty="0" sz="1200">
                <a:latin typeface="Times New Roman"/>
                <a:cs typeface="Times New Roman"/>
              </a:rPr>
              <a:t>do or </a:t>
            </a:r>
            <a:r>
              <a:rPr dirty="0" sz="1200" spc="-5">
                <a:latin typeface="Times New Roman"/>
                <a:cs typeface="Times New Roman"/>
              </a:rPr>
              <a:t>what </a:t>
            </a:r>
            <a:r>
              <a:rPr dirty="0" sz="1200">
                <a:latin typeface="Times New Roman"/>
                <a:cs typeface="Times New Roman"/>
              </a:rPr>
              <a:t>an existing </a:t>
            </a:r>
            <a:r>
              <a:rPr dirty="0" sz="1200" spc="-5">
                <a:latin typeface="Times New Roman"/>
                <a:cs typeface="Times New Roman"/>
              </a:rPr>
              <a:t>system </a:t>
            </a:r>
            <a:r>
              <a:rPr dirty="0" sz="1200">
                <a:latin typeface="Times New Roman"/>
                <a:cs typeface="Times New Roman"/>
              </a:rPr>
              <a:t>already does. </a:t>
            </a:r>
            <a:r>
              <a:rPr dirty="0" sz="1200" spc="-15">
                <a:latin typeface="Times New Roman"/>
                <a:cs typeface="Times New Roman"/>
              </a:rPr>
              <a:t>It </a:t>
            </a:r>
            <a:r>
              <a:rPr dirty="0" sz="1200">
                <a:latin typeface="Times New Roman"/>
                <a:cs typeface="Times New Roman"/>
              </a:rPr>
              <a:t>is now part of a </a:t>
            </a:r>
            <a:r>
              <a:rPr dirty="0" sz="1200" spc="-5">
                <a:latin typeface="Times New Roman"/>
                <a:cs typeface="Times New Roman"/>
              </a:rPr>
              <a:t>standard software  </a:t>
            </a:r>
            <a:r>
              <a:rPr dirty="0" sz="1200">
                <a:latin typeface="Times New Roman"/>
                <a:cs typeface="Times New Roman"/>
              </a:rPr>
              <a:t>modeling language known as the </a:t>
            </a:r>
            <a:r>
              <a:rPr dirty="0" sz="1200" spc="-5">
                <a:latin typeface="Times New Roman"/>
                <a:cs typeface="Times New Roman"/>
              </a:rPr>
              <a:t>Unified Modeling </a:t>
            </a:r>
            <a:r>
              <a:rPr dirty="0" sz="1200">
                <a:latin typeface="Times New Roman"/>
                <a:cs typeface="Times New Roman"/>
              </a:rPr>
              <a:t>Language (UML). </a:t>
            </a:r>
            <a:r>
              <a:rPr dirty="0" sz="1200" spc="-15">
                <a:latin typeface="Times New Roman"/>
                <a:cs typeface="Times New Roman"/>
              </a:rPr>
              <a:t>It </a:t>
            </a:r>
            <a:r>
              <a:rPr dirty="0" sz="1200">
                <a:latin typeface="Times New Roman"/>
                <a:cs typeface="Times New Roman"/>
              </a:rPr>
              <a:t>captures a  discussion process between the </a:t>
            </a:r>
            <a:r>
              <a:rPr dirty="0" sz="1200" spc="-5">
                <a:latin typeface="Times New Roman"/>
                <a:cs typeface="Times New Roman"/>
              </a:rPr>
              <a:t>system </a:t>
            </a:r>
            <a:r>
              <a:rPr dirty="0" sz="1200">
                <a:latin typeface="Times New Roman"/>
                <a:cs typeface="Times New Roman"/>
              </a:rPr>
              <a:t>developer and the customer. It is </a:t>
            </a:r>
            <a:r>
              <a:rPr dirty="0" sz="1200" spc="-5">
                <a:latin typeface="Times New Roman"/>
                <a:cs typeface="Times New Roman"/>
              </a:rPr>
              <a:t>widely </a:t>
            </a:r>
            <a:r>
              <a:rPr dirty="0" sz="1200">
                <a:latin typeface="Times New Roman"/>
                <a:cs typeface="Times New Roman"/>
              </a:rPr>
              <a:t>used  because it is comparatively easy to understand intuitively – even </a:t>
            </a:r>
            <a:r>
              <a:rPr dirty="0" sz="1200" spc="-5">
                <a:latin typeface="Times New Roman"/>
                <a:cs typeface="Times New Roman"/>
              </a:rPr>
              <a:t>without </a:t>
            </a:r>
            <a:r>
              <a:rPr dirty="0" sz="1200">
                <a:latin typeface="Times New Roman"/>
                <a:cs typeface="Times New Roman"/>
              </a:rPr>
              <a:t>knowing the  notation. Because of </a:t>
            </a:r>
            <a:r>
              <a:rPr dirty="0" sz="1200" spc="5">
                <a:latin typeface="Times New Roman"/>
                <a:cs typeface="Times New Roman"/>
              </a:rPr>
              <a:t>its </a:t>
            </a:r>
            <a:r>
              <a:rPr dirty="0" sz="1200">
                <a:latin typeface="Times New Roman"/>
                <a:cs typeface="Times New Roman"/>
              </a:rPr>
              <a:t>intuitive nature, it can be easily discussed </a:t>
            </a:r>
            <a:r>
              <a:rPr dirty="0" sz="1200" spc="-5">
                <a:latin typeface="Times New Roman"/>
                <a:cs typeface="Times New Roman"/>
              </a:rPr>
              <a:t>with </a:t>
            </a:r>
            <a:r>
              <a:rPr dirty="0" sz="1200">
                <a:latin typeface="Times New Roman"/>
                <a:cs typeface="Times New Roman"/>
              </a:rPr>
              <a:t>the customer </a:t>
            </a:r>
            <a:r>
              <a:rPr dirty="0" sz="1200" spc="-5">
                <a:latin typeface="Times New Roman"/>
                <a:cs typeface="Times New Roman"/>
              </a:rPr>
              <a:t>who  </a:t>
            </a:r>
            <a:r>
              <a:rPr dirty="0" sz="1200">
                <a:latin typeface="Times New Roman"/>
                <a:cs typeface="Times New Roman"/>
              </a:rPr>
              <a:t>may not be familiar </a:t>
            </a:r>
            <a:r>
              <a:rPr dirty="0" sz="1200" spc="-5">
                <a:latin typeface="Times New Roman"/>
                <a:cs typeface="Times New Roman"/>
              </a:rPr>
              <a:t>with UML, </a:t>
            </a:r>
            <a:r>
              <a:rPr dirty="0" sz="1200">
                <a:latin typeface="Times New Roman"/>
                <a:cs typeface="Times New Roman"/>
              </a:rPr>
              <a:t>resulting in a requirement </a:t>
            </a:r>
            <a:r>
              <a:rPr dirty="0" sz="1200" spc="-5">
                <a:latin typeface="Times New Roman"/>
                <a:cs typeface="Times New Roman"/>
              </a:rPr>
              <a:t>specification </a:t>
            </a:r>
            <a:r>
              <a:rPr dirty="0" sz="1200">
                <a:latin typeface="Times New Roman"/>
                <a:cs typeface="Times New Roman"/>
              </a:rPr>
              <a:t>on </a:t>
            </a:r>
            <a:r>
              <a:rPr dirty="0" sz="1200" spc="-5">
                <a:latin typeface="Times New Roman"/>
                <a:cs typeface="Times New Roman"/>
              </a:rPr>
              <a:t>which </a:t>
            </a:r>
            <a:r>
              <a:rPr dirty="0" sz="1200">
                <a:latin typeface="Times New Roman"/>
                <a:cs typeface="Times New Roman"/>
              </a:rPr>
              <a:t>all  agree.</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b="1">
                <a:latin typeface="Times New Roman"/>
                <a:cs typeface="Times New Roman"/>
              </a:rPr>
              <a:t>3.8 </a:t>
            </a:r>
            <a:r>
              <a:rPr dirty="0" sz="1200" spc="-5" b="1">
                <a:latin typeface="Times New Roman"/>
                <a:cs typeface="Times New Roman"/>
              </a:rPr>
              <a:t>Use Case </a:t>
            </a:r>
            <a:r>
              <a:rPr dirty="0" sz="1200" b="1">
                <a:latin typeface="Times New Roman"/>
                <a:cs typeface="Times New Roman"/>
              </a:rPr>
              <a:t>Model</a:t>
            </a:r>
            <a:r>
              <a:rPr dirty="0" sz="1200" spc="-85" b="1">
                <a:latin typeface="Times New Roman"/>
                <a:cs typeface="Times New Roman"/>
              </a:rPr>
              <a:t> </a:t>
            </a:r>
            <a:r>
              <a:rPr dirty="0" sz="1200" spc="-5" b="1">
                <a:latin typeface="Times New Roman"/>
                <a:cs typeface="Times New Roman"/>
              </a:rPr>
              <a:t>Components</a:t>
            </a:r>
            <a:endParaRPr sz="1200">
              <a:latin typeface="Times New Roman"/>
              <a:cs typeface="Times New Roman"/>
            </a:endParaRPr>
          </a:p>
          <a:p>
            <a:pPr>
              <a:lnSpc>
                <a:spcPct val="100000"/>
              </a:lnSpc>
              <a:spcBef>
                <a:spcPts val="30"/>
              </a:spcBef>
            </a:pPr>
            <a:endParaRPr sz="1100">
              <a:latin typeface="Times New Roman"/>
              <a:cs typeface="Times New Roman"/>
            </a:endParaRPr>
          </a:p>
          <a:p>
            <a:pPr algn="just" marL="12700">
              <a:lnSpc>
                <a:spcPct val="100000"/>
              </a:lnSpc>
            </a:pPr>
            <a:r>
              <a:rPr dirty="0" sz="1200">
                <a:latin typeface="Times New Roman"/>
                <a:cs typeface="Times New Roman"/>
              </a:rPr>
              <a:t>A use case model has two components, use cases and</a:t>
            </a:r>
            <a:r>
              <a:rPr dirty="0" sz="1200" spc="-135">
                <a:latin typeface="Times New Roman"/>
                <a:cs typeface="Times New Roman"/>
              </a:rPr>
              <a:t> </a:t>
            </a:r>
            <a:r>
              <a:rPr dirty="0" sz="1200">
                <a:latin typeface="Times New Roman"/>
                <a:cs typeface="Times New Roman"/>
              </a:rPr>
              <a:t>actors.</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In a use </a:t>
            </a:r>
            <a:r>
              <a:rPr dirty="0" sz="1200" spc="5">
                <a:latin typeface="Times New Roman"/>
                <a:cs typeface="Times New Roman"/>
              </a:rPr>
              <a:t>case </a:t>
            </a:r>
            <a:r>
              <a:rPr dirty="0" sz="1200">
                <a:latin typeface="Times New Roman"/>
                <a:cs typeface="Times New Roman"/>
              </a:rPr>
              <a:t>model, boundaries of the </a:t>
            </a:r>
            <a:r>
              <a:rPr dirty="0" sz="1200" spc="-5">
                <a:latin typeface="Times New Roman"/>
                <a:cs typeface="Times New Roman"/>
              </a:rPr>
              <a:t>system </a:t>
            </a:r>
            <a:r>
              <a:rPr dirty="0" sz="1200">
                <a:latin typeface="Times New Roman"/>
                <a:cs typeface="Times New Roman"/>
              </a:rPr>
              <a:t>are defined </a:t>
            </a:r>
            <a:r>
              <a:rPr dirty="0" sz="1200" spc="15">
                <a:latin typeface="Times New Roman"/>
                <a:cs typeface="Times New Roman"/>
              </a:rPr>
              <a:t>by </a:t>
            </a:r>
            <a:r>
              <a:rPr dirty="0" sz="1200">
                <a:latin typeface="Times New Roman"/>
                <a:cs typeface="Times New Roman"/>
              </a:rPr>
              <a:t>functionality that </a:t>
            </a:r>
            <a:r>
              <a:rPr dirty="0" sz="1200" spc="10">
                <a:latin typeface="Times New Roman"/>
                <a:cs typeface="Times New Roman"/>
              </a:rPr>
              <a:t>is </a:t>
            </a:r>
            <a:r>
              <a:rPr dirty="0" sz="1200">
                <a:latin typeface="Times New Roman"/>
                <a:cs typeface="Times New Roman"/>
              </a:rPr>
              <a:t>handled  by the system. Each use case </a:t>
            </a:r>
            <a:r>
              <a:rPr dirty="0" sz="1200" spc="-5">
                <a:latin typeface="Times New Roman"/>
                <a:cs typeface="Times New Roman"/>
              </a:rPr>
              <a:t>specifies </a:t>
            </a:r>
            <a:r>
              <a:rPr dirty="0" sz="1200">
                <a:latin typeface="Times New Roman"/>
                <a:cs typeface="Times New Roman"/>
              </a:rPr>
              <a:t>a complete functionality from its initiation by an  actor until it has performed the requested functionality. </a:t>
            </a:r>
            <a:r>
              <a:rPr dirty="0" sz="1200" spc="-5">
                <a:latin typeface="Times New Roman"/>
                <a:cs typeface="Times New Roman"/>
              </a:rPr>
              <a:t>An </a:t>
            </a:r>
            <a:r>
              <a:rPr dirty="0" sz="1200">
                <a:latin typeface="Times New Roman"/>
                <a:cs typeface="Times New Roman"/>
              </a:rPr>
              <a:t>actor is an entity that has an  interest in interacting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system. An </a:t>
            </a:r>
            <a:r>
              <a:rPr dirty="0" sz="1200">
                <a:latin typeface="Times New Roman"/>
                <a:cs typeface="Times New Roman"/>
              </a:rPr>
              <a:t>actor can be a human or </a:t>
            </a:r>
            <a:r>
              <a:rPr dirty="0" sz="1200" spc="-5">
                <a:latin typeface="Times New Roman"/>
                <a:cs typeface="Times New Roman"/>
              </a:rPr>
              <a:t>some </a:t>
            </a:r>
            <a:r>
              <a:rPr dirty="0" sz="1200">
                <a:latin typeface="Times New Roman"/>
                <a:cs typeface="Times New Roman"/>
              </a:rPr>
              <a:t>other device or  </a:t>
            </a:r>
            <a:r>
              <a:rPr dirty="0" sz="1200" spc="-5">
                <a:latin typeface="Times New Roman"/>
                <a:cs typeface="Times New Roman"/>
              </a:rPr>
              <a:t>system.</a:t>
            </a:r>
            <a:endParaRPr sz="1200">
              <a:latin typeface="Times New Roman"/>
              <a:cs typeface="Times New Roman"/>
            </a:endParaRPr>
          </a:p>
          <a:p>
            <a:pPr>
              <a:lnSpc>
                <a:spcPct val="100000"/>
              </a:lnSpc>
            </a:pPr>
            <a:endParaRPr sz="1150">
              <a:latin typeface="Times New Roman"/>
              <a:cs typeface="Times New Roman"/>
            </a:endParaRPr>
          </a:p>
          <a:p>
            <a:pPr algn="just" marL="12700" marR="6985">
              <a:lnSpc>
                <a:spcPct val="97000"/>
              </a:lnSpc>
              <a:spcBef>
                <a:spcPts val="5"/>
              </a:spcBef>
            </a:pPr>
            <a:r>
              <a:rPr dirty="0" sz="1200">
                <a:latin typeface="Times New Roman"/>
                <a:cs typeface="Times New Roman"/>
              </a:rPr>
              <a:t>A use case model represents a use case view of the system – how the system is going to  be used. In this case </a:t>
            </a:r>
            <a:r>
              <a:rPr dirty="0" sz="1200" spc="-5">
                <a:latin typeface="Times New Roman"/>
                <a:cs typeface="Times New Roman"/>
              </a:rPr>
              <a:t>system </a:t>
            </a:r>
            <a:r>
              <a:rPr dirty="0" sz="1200">
                <a:latin typeface="Times New Roman"/>
                <a:cs typeface="Times New Roman"/>
              </a:rPr>
              <a:t>is treated as a black box and it only depicts the external  interface of the </a:t>
            </a:r>
            <a:r>
              <a:rPr dirty="0" sz="1200" spc="-5">
                <a:latin typeface="Times New Roman"/>
                <a:cs typeface="Times New Roman"/>
              </a:rPr>
              <a:t>system. From </a:t>
            </a:r>
            <a:r>
              <a:rPr dirty="0" sz="1200">
                <a:latin typeface="Times New Roman"/>
                <a:cs typeface="Times New Roman"/>
              </a:rPr>
              <a:t>an end-user’s perspective it and describes the functional  requirements of the </a:t>
            </a:r>
            <a:r>
              <a:rPr dirty="0" sz="1200" spc="-5">
                <a:latin typeface="Times New Roman"/>
                <a:cs typeface="Times New Roman"/>
              </a:rPr>
              <a:t>system. </a:t>
            </a:r>
            <a:r>
              <a:rPr dirty="0" sz="1200">
                <a:latin typeface="Times New Roman"/>
                <a:cs typeface="Times New Roman"/>
              </a:rPr>
              <a:t>To a developer, it gives a clear and consistent description of  </a:t>
            </a:r>
            <a:r>
              <a:rPr dirty="0" sz="1200" spc="-5">
                <a:latin typeface="Times New Roman"/>
                <a:cs typeface="Times New Roman"/>
              </a:rPr>
              <a:t>what </a:t>
            </a:r>
            <a:r>
              <a:rPr dirty="0" sz="1200">
                <a:latin typeface="Times New Roman"/>
                <a:cs typeface="Times New Roman"/>
              </a:rPr>
              <a:t>the </a:t>
            </a:r>
            <a:r>
              <a:rPr dirty="0" sz="1200" spc="-5">
                <a:latin typeface="Times New Roman"/>
                <a:cs typeface="Times New Roman"/>
              </a:rPr>
              <a:t>system should </a:t>
            </a:r>
            <a:r>
              <a:rPr dirty="0" sz="1200">
                <a:latin typeface="Times New Roman"/>
                <a:cs typeface="Times New Roman"/>
              </a:rPr>
              <a:t>do. This model is used and elaborated throughout the  development process. </a:t>
            </a:r>
            <a:r>
              <a:rPr dirty="0" sz="1200" spc="-5">
                <a:latin typeface="Times New Roman"/>
                <a:cs typeface="Times New Roman"/>
              </a:rPr>
              <a:t>As </a:t>
            </a:r>
            <a:r>
              <a:rPr dirty="0" sz="1200">
                <a:latin typeface="Times New Roman"/>
                <a:cs typeface="Times New Roman"/>
              </a:rPr>
              <a:t>an aid to the tester, it provides a basis for performing </a:t>
            </a:r>
            <a:r>
              <a:rPr dirty="0" sz="1200" spc="-5">
                <a:latin typeface="Times New Roman"/>
                <a:cs typeface="Times New Roman"/>
              </a:rPr>
              <a:t>system  </a:t>
            </a:r>
            <a:r>
              <a:rPr dirty="0" sz="1200">
                <a:latin typeface="Times New Roman"/>
                <a:cs typeface="Times New Roman"/>
              </a:rPr>
              <a:t>tests to verify the </a:t>
            </a:r>
            <a:r>
              <a:rPr dirty="0" sz="1200" spc="-5">
                <a:latin typeface="Times New Roman"/>
                <a:cs typeface="Times New Roman"/>
              </a:rPr>
              <a:t>system. </a:t>
            </a:r>
            <a:r>
              <a:rPr dirty="0" sz="1200" spc="-15">
                <a:latin typeface="Times New Roman"/>
                <a:cs typeface="Times New Roman"/>
              </a:rPr>
              <a:t>It </a:t>
            </a:r>
            <a:r>
              <a:rPr dirty="0" sz="1200">
                <a:latin typeface="Times New Roman"/>
                <a:cs typeface="Times New Roman"/>
              </a:rPr>
              <a:t>also provides </a:t>
            </a:r>
            <a:r>
              <a:rPr dirty="0" sz="1200" spc="5">
                <a:latin typeface="Times New Roman"/>
                <a:cs typeface="Times New Roman"/>
              </a:rPr>
              <a:t>the </a:t>
            </a:r>
            <a:r>
              <a:rPr dirty="0" sz="1200">
                <a:latin typeface="Times New Roman"/>
                <a:cs typeface="Times New Roman"/>
              </a:rPr>
              <a:t>ability to trace functional requirements into  actual classes and operations in the </a:t>
            </a:r>
            <a:r>
              <a:rPr dirty="0" sz="1200" spc="-5">
                <a:latin typeface="Times New Roman"/>
                <a:cs typeface="Times New Roman"/>
              </a:rPr>
              <a:t>system </a:t>
            </a:r>
            <a:r>
              <a:rPr dirty="0" sz="1200">
                <a:latin typeface="Times New Roman"/>
                <a:cs typeface="Times New Roman"/>
              </a:rPr>
              <a:t>and hence helps in identifying any</a:t>
            </a:r>
            <a:r>
              <a:rPr dirty="0" sz="1200" spc="-135">
                <a:latin typeface="Times New Roman"/>
                <a:cs typeface="Times New Roman"/>
              </a:rPr>
              <a:t> </a:t>
            </a:r>
            <a:r>
              <a:rPr dirty="0" sz="1200">
                <a:latin typeface="Times New Roman"/>
                <a:cs typeface="Times New Roman"/>
              </a:rPr>
              <a:t>gaps.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37679"/>
            <a:ext cx="5511800" cy="1875155"/>
          </a:xfrm>
          <a:prstGeom prst="rect">
            <a:avLst/>
          </a:prstGeom>
        </p:spPr>
        <p:txBody>
          <a:bodyPr wrap="square" lIns="0" tIns="0" rIns="0" bIns="0" rtlCol="0" vert="horz">
            <a:spAutoFit/>
          </a:bodyPr>
          <a:lstStyle/>
          <a:p>
            <a:pPr algn="ctr">
              <a:lnSpc>
                <a:spcPct val="100000"/>
              </a:lnSpc>
            </a:pPr>
            <a:r>
              <a:rPr dirty="0" sz="1900" spc="-5" b="1">
                <a:latin typeface="Times New Roman"/>
                <a:cs typeface="Times New Roman"/>
              </a:rPr>
              <a:t>Lecture </a:t>
            </a:r>
            <a:r>
              <a:rPr dirty="0" sz="1900" spc="-10" b="1">
                <a:latin typeface="Times New Roman"/>
                <a:cs typeface="Times New Roman"/>
              </a:rPr>
              <a:t>No.</a:t>
            </a:r>
            <a:r>
              <a:rPr dirty="0" sz="1900" spc="-65" b="1">
                <a:latin typeface="Times New Roman"/>
                <a:cs typeface="Times New Roman"/>
              </a:rPr>
              <a:t> </a:t>
            </a:r>
            <a:r>
              <a:rPr dirty="0" sz="1900" spc="-5" b="1">
                <a:latin typeface="Times New Roman"/>
                <a:cs typeface="Times New Roman"/>
              </a:rPr>
              <a:t>6</a:t>
            </a:r>
            <a:endParaRPr sz="1900">
              <a:latin typeface="Times New Roman"/>
              <a:cs typeface="Times New Roman"/>
            </a:endParaRPr>
          </a:p>
          <a:p>
            <a:pPr algn="just" marL="12700">
              <a:lnSpc>
                <a:spcPct val="100000"/>
              </a:lnSpc>
              <a:spcBef>
                <a:spcPts val="1310"/>
              </a:spcBef>
            </a:pPr>
            <a:r>
              <a:rPr dirty="0" sz="1200" spc="-5" b="1">
                <a:latin typeface="Times New Roman"/>
                <a:cs typeface="Times New Roman"/>
              </a:rPr>
              <a:t>Use Diagram </a:t>
            </a:r>
            <a:r>
              <a:rPr dirty="0" sz="1200" b="1">
                <a:latin typeface="Times New Roman"/>
                <a:cs typeface="Times New Roman"/>
              </a:rPr>
              <a:t>for a Library</a:t>
            </a:r>
            <a:r>
              <a:rPr dirty="0" sz="1200" spc="-80" b="1">
                <a:latin typeface="Times New Roman"/>
                <a:cs typeface="Times New Roman"/>
              </a:rPr>
              <a:t> </a:t>
            </a:r>
            <a:r>
              <a:rPr dirty="0" sz="1200" spc="-5" b="1">
                <a:latin typeface="Times New Roman"/>
                <a:cs typeface="Times New Roman"/>
              </a:rPr>
              <a:t>System</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spc="-5">
                <a:latin typeface="Times New Roman"/>
                <a:cs typeface="Times New Roman"/>
              </a:rPr>
              <a:t>As </a:t>
            </a:r>
            <a:r>
              <a:rPr dirty="0" sz="1200">
                <a:latin typeface="Times New Roman"/>
                <a:cs typeface="Times New Roman"/>
              </a:rPr>
              <a:t>an example, consider the following use case diagram for a library management  </a:t>
            </a:r>
            <a:r>
              <a:rPr dirty="0" sz="1200" spc="-5">
                <a:latin typeface="Times New Roman"/>
                <a:cs typeface="Times New Roman"/>
              </a:rPr>
              <a:t>system. </a:t>
            </a:r>
            <a:r>
              <a:rPr dirty="0" sz="1200">
                <a:latin typeface="Times New Roman"/>
                <a:cs typeface="Times New Roman"/>
              </a:rPr>
              <a:t>In this diagram, there are four actors namely Book Borrower, Librarian, Browser,  and </a:t>
            </a:r>
            <a:r>
              <a:rPr dirty="0" sz="1200" spc="-5">
                <a:latin typeface="Times New Roman"/>
                <a:cs typeface="Times New Roman"/>
              </a:rPr>
              <a:t>Journal </a:t>
            </a:r>
            <a:r>
              <a:rPr dirty="0" sz="1200">
                <a:latin typeface="Times New Roman"/>
                <a:cs typeface="Times New Roman"/>
              </a:rPr>
              <a:t>Borrower. In addition to these actors, there are 8 use cases. These use cases  are represented by ovals and are enclosed </a:t>
            </a:r>
            <a:r>
              <a:rPr dirty="0" sz="1200" spc="-5">
                <a:latin typeface="Times New Roman"/>
                <a:cs typeface="Times New Roman"/>
              </a:rPr>
              <a:t>within </a:t>
            </a: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boundary, </a:t>
            </a:r>
            <a:r>
              <a:rPr dirty="0" sz="1200" spc="-5">
                <a:latin typeface="Times New Roman"/>
                <a:cs typeface="Times New Roman"/>
              </a:rPr>
              <a:t>which </a:t>
            </a:r>
            <a:r>
              <a:rPr dirty="0" sz="1200">
                <a:latin typeface="Times New Roman"/>
                <a:cs typeface="Times New Roman"/>
              </a:rPr>
              <a:t>is  represented </a:t>
            </a:r>
            <a:r>
              <a:rPr dirty="0" sz="1200" spc="15">
                <a:latin typeface="Times New Roman"/>
                <a:cs typeface="Times New Roman"/>
              </a:rPr>
              <a:t>by </a:t>
            </a:r>
            <a:r>
              <a:rPr dirty="0" sz="1200">
                <a:latin typeface="Times New Roman"/>
                <a:cs typeface="Times New Roman"/>
              </a:rPr>
              <a:t>a rectangle. It is important </a:t>
            </a:r>
            <a:r>
              <a:rPr dirty="0" sz="1200" spc="10">
                <a:latin typeface="Times New Roman"/>
                <a:cs typeface="Times New Roman"/>
              </a:rPr>
              <a:t>to </a:t>
            </a:r>
            <a:r>
              <a:rPr dirty="0" sz="1200" spc="5">
                <a:latin typeface="Times New Roman"/>
                <a:cs typeface="Times New Roman"/>
              </a:rPr>
              <a:t>note </a:t>
            </a:r>
            <a:r>
              <a:rPr dirty="0" sz="1200">
                <a:latin typeface="Times New Roman"/>
                <a:cs typeface="Times New Roman"/>
              </a:rPr>
              <a:t>that </a:t>
            </a:r>
            <a:r>
              <a:rPr dirty="0" sz="1200" spc="5">
                <a:latin typeface="Times New Roman"/>
                <a:cs typeface="Times New Roman"/>
              </a:rPr>
              <a:t>every </a:t>
            </a:r>
            <a:r>
              <a:rPr dirty="0" sz="1200">
                <a:latin typeface="Times New Roman"/>
                <a:cs typeface="Times New Roman"/>
              </a:rPr>
              <a:t>use case </a:t>
            </a:r>
            <a:r>
              <a:rPr dirty="0" sz="1200" spc="5">
                <a:latin typeface="Times New Roman"/>
                <a:cs typeface="Times New Roman"/>
              </a:rPr>
              <a:t>must </a:t>
            </a:r>
            <a:r>
              <a:rPr dirty="0" sz="1200">
                <a:latin typeface="Times New Roman"/>
                <a:cs typeface="Times New Roman"/>
              </a:rPr>
              <a:t>always deliver  </a:t>
            </a:r>
            <a:r>
              <a:rPr dirty="0" sz="1200" spc="-5">
                <a:latin typeface="Times New Roman"/>
                <a:cs typeface="Times New Roman"/>
              </a:rPr>
              <a:t>some </a:t>
            </a:r>
            <a:r>
              <a:rPr dirty="0" sz="1200">
                <a:latin typeface="Times New Roman"/>
                <a:cs typeface="Times New Roman"/>
              </a:rPr>
              <a:t>value to the</a:t>
            </a:r>
            <a:r>
              <a:rPr dirty="0" sz="1200" spc="-100">
                <a:latin typeface="Times New Roman"/>
                <a:cs typeface="Times New Roman"/>
              </a:rPr>
              <a:t> </a:t>
            </a:r>
            <a:r>
              <a:rPr dirty="0" sz="1200">
                <a:latin typeface="Times New Roman"/>
                <a:cs typeface="Times New Roman"/>
              </a:rPr>
              <a:t>actor.</a:t>
            </a:r>
            <a:endParaRPr sz="1200">
              <a:latin typeface="Times New Roman"/>
              <a:cs typeface="Times New Roman"/>
            </a:endParaRPr>
          </a:p>
        </p:txBody>
      </p:sp>
      <p:sp>
        <p:nvSpPr>
          <p:cNvPr id="6" name="object 6"/>
          <p:cNvSpPr txBox="1"/>
          <p:nvPr/>
        </p:nvSpPr>
        <p:spPr>
          <a:xfrm>
            <a:off x="1130300" y="6262115"/>
            <a:ext cx="5510530" cy="53340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With the help of this </a:t>
            </a:r>
            <a:r>
              <a:rPr dirty="0" sz="1200" spc="-5">
                <a:latin typeface="Times New Roman"/>
                <a:cs typeface="Times New Roman"/>
              </a:rPr>
              <a:t>diagram, </a:t>
            </a:r>
            <a:r>
              <a:rPr dirty="0" sz="1200">
                <a:latin typeface="Times New Roman"/>
                <a:cs typeface="Times New Roman"/>
              </a:rPr>
              <a:t>it can be clearly </a:t>
            </a:r>
            <a:r>
              <a:rPr dirty="0" sz="1200" spc="-5">
                <a:latin typeface="Times New Roman"/>
                <a:cs typeface="Times New Roman"/>
              </a:rPr>
              <a:t>seen </a:t>
            </a:r>
            <a:r>
              <a:rPr dirty="0" sz="1200">
                <a:latin typeface="Times New Roman"/>
                <a:cs typeface="Times New Roman"/>
              </a:rPr>
              <a:t>that a Book Borrower can reserve a  book, borrow a book, return a book, or extend loan of a book. </a:t>
            </a:r>
            <a:r>
              <a:rPr dirty="0" sz="1200" spc="-5">
                <a:latin typeface="Times New Roman"/>
                <a:cs typeface="Times New Roman"/>
              </a:rPr>
              <a:t>Similarly, </a:t>
            </a:r>
            <a:r>
              <a:rPr dirty="0" sz="1200">
                <a:latin typeface="Times New Roman"/>
                <a:cs typeface="Times New Roman"/>
              </a:rPr>
              <a:t>functions  performed by other users can also be examined</a:t>
            </a:r>
            <a:r>
              <a:rPr dirty="0" sz="1200" spc="-120">
                <a:latin typeface="Times New Roman"/>
                <a:cs typeface="Times New Roman"/>
              </a:rPr>
              <a:t> </a:t>
            </a:r>
            <a:r>
              <a:rPr dirty="0" sz="1200">
                <a:latin typeface="Times New Roman"/>
                <a:cs typeface="Times New Roman"/>
              </a:rPr>
              <a:t>easily.</a:t>
            </a:r>
            <a:endParaRPr sz="1200">
              <a:latin typeface="Times New Roman"/>
              <a:cs typeface="Times New Roman"/>
            </a:endParaRPr>
          </a:p>
        </p:txBody>
      </p:sp>
      <p:sp>
        <p:nvSpPr>
          <p:cNvPr id="7" name="object 7"/>
          <p:cNvSpPr txBox="1"/>
          <p:nvPr/>
        </p:nvSpPr>
        <p:spPr>
          <a:xfrm>
            <a:off x="1130300" y="7269988"/>
            <a:ext cx="5511800" cy="1271905"/>
          </a:xfrm>
          <a:prstGeom prst="rect">
            <a:avLst/>
          </a:prstGeom>
        </p:spPr>
        <p:txBody>
          <a:bodyPr wrap="square" lIns="0" tIns="0" rIns="0" bIns="0" rtlCol="0" vert="horz">
            <a:spAutoFit/>
          </a:bodyPr>
          <a:lstStyle/>
          <a:p>
            <a:pPr algn="just" marL="12700">
              <a:lnSpc>
                <a:spcPct val="100000"/>
              </a:lnSpc>
            </a:pPr>
            <a:r>
              <a:rPr dirty="0" sz="1400" spc="-5" b="1">
                <a:latin typeface="Tahoma"/>
                <a:cs typeface="Tahoma"/>
              </a:rPr>
              <a:t>Creating </a:t>
            </a:r>
            <a:r>
              <a:rPr dirty="0" sz="1400" b="1">
                <a:latin typeface="Tahoma"/>
                <a:cs typeface="Tahoma"/>
              </a:rPr>
              <a:t>a Use </a:t>
            </a:r>
            <a:r>
              <a:rPr dirty="0" sz="1400" spc="-5" b="1">
                <a:latin typeface="Tahoma"/>
                <a:cs typeface="Tahoma"/>
              </a:rPr>
              <a:t>Case</a:t>
            </a:r>
            <a:r>
              <a:rPr dirty="0" sz="1400" spc="-55" b="1">
                <a:latin typeface="Tahoma"/>
                <a:cs typeface="Tahoma"/>
              </a:rPr>
              <a:t> </a:t>
            </a:r>
            <a:r>
              <a:rPr dirty="0" sz="1400" b="1">
                <a:latin typeface="Tahoma"/>
                <a:cs typeface="Tahoma"/>
              </a:rPr>
              <a:t>Model</a:t>
            </a:r>
            <a:endParaRPr sz="1400">
              <a:latin typeface="Tahoma"/>
              <a:cs typeface="Tahoma"/>
            </a:endParaRPr>
          </a:p>
          <a:p>
            <a:pPr>
              <a:lnSpc>
                <a:spcPct val="100000"/>
              </a:lnSpc>
              <a:spcBef>
                <a:spcPts val="50"/>
              </a:spcBef>
            </a:pPr>
            <a:endParaRPr sz="1150">
              <a:latin typeface="Times New Roman"/>
              <a:cs typeface="Times New Roman"/>
            </a:endParaRPr>
          </a:p>
          <a:p>
            <a:pPr algn="just" marL="12700" marR="5080">
              <a:lnSpc>
                <a:spcPts val="1380"/>
              </a:lnSpc>
            </a:pPr>
            <a:r>
              <a:rPr dirty="0" sz="1200">
                <a:latin typeface="Times New Roman"/>
                <a:cs typeface="Times New Roman"/>
              </a:rPr>
              <a:t>Creating a use case model is an iterative activity. The iteration </a:t>
            </a:r>
            <a:r>
              <a:rPr dirty="0" sz="1200" spc="-5">
                <a:latin typeface="Times New Roman"/>
                <a:cs typeface="Times New Roman"/>
              </a:rPr>
              <a:t>starts with </a:t>
            </a:r>
            <a:r>
              <a:rPr dirty="0" sz="1200">
                <a:latin typeface="Times New Roman"/>
                <a:cs typeface="Times New Roman"/>
              </a:rPr>
              <a:t>the  identification of actors. In the next </a:t>
            </a:r>
            <a:r>
              <a:rPr dirty="0" sz="1200" spc="-5">
                <a:latin typeface="Times New Roman"/>
                <a:cs typeface="Times New Roman"/>
              </a:rPr>
              <a:t>step, </a:t>
            </a:r>
            <a:r>
              <a:rPr dirty="0" sz="1200">
                <a:latin typeface="Times New Roman"/>
                <a:cs typeface="Times New Roman"/>
              </a:rPr>
              <a:t>use cases for each actor are determined </a:t>
            </a:r>
            <a:r>
              <a:rPr dirty="0" sz="1200" spc="-5">
                <a:latin typeface="Times New Roman"/>
                <a:cs typeface="Times New Roman"/>
              </a:rPr>
              <a:t>which  </a:t>
            </a:r>
            <a:r>
              <a:rPr dirty="0" sz="1200">
                <a:latin typeface="Times New Roman"/>
                <a:cs typeface="Times New Roman"/>
              </a:rPr>
              <a:t>define the </a:t>
            </a:r>
            <a:r>
              <a:rPr dirty="0" sz="1200" spc="-5">
                <a:latin typeface="Times New Roman"/>
                <a:cs typeface="Times New Roman"/>
              </a:rPr>
              <a:t>system. After </a:t>
            </a:r>
            <a:r>
              <a:rPr dirty="0" sz="1200">
                <a:latin typeface="Times New Roman"/>
                <a:cs typeface="Times New Roman"/>
              </a:rPr>
              <a:t>that, relationships among use cases are defined. It must be  understood that </a:t>
            </a:r>
            <a:r>
              <a:rPr dirty="0" sz="1200" spc="5">
                <a:latin typeface="Times New Roman"/>
                <a:cs typeface="Times New Roman"/>
              </a:rPr>
              <a:t>these </a:t>
            </a:r>
            <a:r>
              <a:rPr dirty="0" sz="1200">
                <a:latin typeface="Times New Roman"/>
                <a:cs typeface="Times New Roman"/>
              </a:rPr>
              <a:t>are not strictly </a:t>
            </a:r>
            <a:r>
              <a:rPr dirty="0" sz="1200" spc="-5">
                <a:latin typeface="Times New Roman"/>
                <a:cs typeface="Times New Roman"/>
              </a:rPr>
              <a:t>sequential steps </a:t>
            </a:r>
            <a:r>
              <a:rPr dirty="0" sz="1200">
                <a:latin typeface="Times New Roman"/>
                <a:cs typeface="Times New Roman"/>
              </a:rPr>
              <a:t>and it </a:t>
            </a:r>
            <a:r>
              <a:rPr dirty="0" sz="1200" spc="10">
                <a:latin typeface="Times New Roman"/>
                <a:cs typeface="Times New Roman"/>
              </a:rPr>
              <a:t>is </a:t>
            </a:r>
            <a:r>
              <a:rPr dirty="0" sz="1200">
                <a:latin typeface="Times New Roman"/>
                <a:cs typeface="Times New Roman"/>
              </a:rPr>
              <a:t>not necessary </a:t>
            </a:r>
            <a:r>
              <a:rPr dirty="0" sz="1200" spc="5">
                <a:latin typeface="Times New Roman"/>
                <a:cs typeface="Times New Roman"/>
              </a:rPr>
              <a:t>that </a:t>
            </a:r>
            <a:r>
              <a:rPr dirty="0" sz="1200">
                <a:latin typeface="Times New Roman"/>
                <a:cs typeface="Times New Roman"/>
              </a:rPr>
              <a:t>all actors  must be identified before defining their use cases. These activities are </a:t>
            </a:r>
            <a:r>
              <a:rPr dirty="0" sz="1200" spc="-5">
                <a:latin typeface="Times New Roman"/>
                <a:cs typeface="Times New Roman"/>
              </a:rPr>
              <a:t>sort </a:t>
            </a:r>
            <a:r>
              <a:rPr dirty="0" sz="1200">
                <a:latin typeface="Times New Roman"/>
                <a:cs typeface="Times New Roman"/>
              </a:rPr>
              <a:t>of parallel</a:t>
            </a:r>
            <a:r>
              <a:rPr dirty="0" sz="1200" spc="290">
                <a:latin typeface="Times New Roman"/>
                <a:cs typeface="Times New Roman"/>
              </a:rPr>
              <a:t> </a:t>
            </a:r>
            <a:r>
              <a:rPr dirty="0" sz="1200">
                <a:latin typeface="Times New Roman"/>
                <a:cs typeface="Times New Roman"/>
              </a:rPr>
              <a:t>and</a:t>
            </a:r>
            <a:endParaRPr sz="1200">
              <a:latin typeface="Times New Roman"/>
              <a:cs typeface="Times New Roman"/>
            </a:endParaRPr>
          </a:p>
        </p:txBody>
      </p:sp>
      <p:sp>
        <p:nvSpPr>
          <p:cNvPr id="8" name="object 8"/>
          <p:cNvSpPr/>
          <p:nvPr/>
        </p:nvSpPr>
        <p:spPr>
          <a:xfrm>
            <a:off x="1895449" y="2843072"/>
            <a:ext cx="4604600" cy="3259188"/>
          </a:xfrm>
          <a:prstGeom prst="rect">
            <a:avLst/>
          </a:prstGeom>
          <a:blipFill>
            <a:blip r:embed="rId2" cstate="print"/>
            <a:stretch>
              <a:fillRect/>
            </a:stretch>
          </a:blipFill>
        </p:spPr>
        <p:txBody>
          <a:bodyPr wrap="square" lIns="0" tIns="0" rIns="0" bIns="0" rtlCol="0"/>
          <a:lstStyle/>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975" cy="3846829"/>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concurrent and a use case model </a:t>
            </a:r>
            <a:r>
              <a:rPr dirty="0" sz="1200" spc="-5">
                <a:latin typeface="Times New Roman"/>
                <a:cs typeface="Times New Roman"/>
              </a:rPr>
              <a:t>will </a:t>
            </a:r>
            <a:r>
              <a:rPr dirty="0" sz="1200">
                <a:latin typeface="Times New Roman"/>
                <a:cs typeface="Times New Roman"/>
              </a:rPr>
              <a:t>evolve </a:t>
            </a:r>
            <a:r>
              <a:rPr dirty="0" sz="1200" spc="-5">
                <a:latin typeface="Times New Roman"/>
                <a:cs typeface="Times New Roman"/>
              </a:rPr>
              <a:t>slowly </a:t>
            </a:r>
            <a:r>
              <a:rPr dirty="0" sz="1200">
                <a:latin typeface="Times New Roman"/>
                <a:cs typeface="Times New Roman"/>
              </a:rPr>
              <a:t>from these activities. This activity  </a:t>
            </a:r>
            <a:r>
              <a:rPr dirty="0" sz="1200" spc="-5">
                <a:latin typeface="Times New Roman"/>
                <a:cs typeface="Times New Roman"/>
              </a:rPr>
              <a:t>stops when </a:t>
            </a:r>
            <a:r>
              <a:rPr dirty="0" sz="1200">
                <a:latin typeface="Times New Roman"/>
                <a:cs typeface="Times New Roman"/>
              </a:rPr>
              <a:t>no new use cases or actors are discovered. </a:t>
            </a:r>
            <a:r>
              <a:rPr dirty="0" sz="1200" spc="-5">
                <a:latin typeface="Times New Roman"/>
                <a:cs typeface="Times New Roman"/>
              </a:rPr>
              <a:t>At </a:t>
            </a:r>
            <a:r>
              <a:rPr dirty="0" sz="1200">
                <a:latin typeface="Times New Roman"/>
                <a:cs typeface="Times New Roman"/>
              </a:rPr>
              <a:t>the end, the model is</a:t>
            </a:r>
            <a:r>
              <a:rPr dirty="0" sz="1200" spc="-110">
                <a:latin typeface="Times New Roman"/>
                <a:cs typeface="Times New Roman"/>
              </a:rPr>
              <a:t> </a:t>
            </a:r>
            <a:r>
              <a:rPr dirty="0" sz="1200">
                <a:latin typeface="Times New Roman"/>
                <a:cs typeface="Times New Roman"/>
              </a:rPr>
              <a:t>validated.</a:t>
            </a:r>
            <a:endParaRPr sz="1200">
              <a:latin typeface="Times New Roman"/>
              <a:cs typeface="Times New Roman"/>
            </a:endParaRPr>
          </a:p>
          <a:p>
            <a:pPr>
              <a:lnSpc>
                <a:spcPct val="100000"/>
              </a:lnSpc>
              <a:spcBef>
                <a:spcPts val="15"/>
              </a:spcBef>
            </a:pPr>
            <a:endParaRPr sz="1200">
              <a:latin typeface="Times New Roman"/>
              <a:cs typeface="Times New Roman"/>
            </a:endParaRPr>
          </a:p>
          <a:p>
            <a:pPr algn="just" marL="12700">
              <a:lnSpc>
                <a:spcPct val="100000"/>
              </a:lnSpc>
            </a:pPr>
            <a:r>
              <a:rPr dirty="0" sz="1400" b="1">
                <a:latin typeface="Tahoma"/>
                <a:cs typeface="Tahoma"/>
              </a:rPr>
              <a:t>3.9 </a:t>
            </a:r>
            <a:r>
              <a:rPr dirty="0" sz="1400" spc="-5" b="1">
                <a:latin typeface="Tahoma"/>
                <a:cs typeface="Tahoma"/>
              </a:rPr>
              <a:t>Relationship </a:t>
            </a:r>
            <a:r>
              <a:rPr dirty="0" sz="1400" b="1">
                <a:latin typeface="Tahoma"/>
                <a:cs typeface="Tahoma"/>
              </a:rPr>
              <a:t>among Use</a:t>
            </a:r>
            <a:r>
              <a:rPr dirty="0" sz="1400" spc="-60" b="1">
                <a:latin typeface="Tahoma"/>
                <a:cs typeface="Tahoma"/>
              </a:rPr>
              <a:t> </a:t>
            </a:r>
            <a:r>
              <a:rPr dirty="0" sz="1400" spc="-10" b="1">
                <a:latin typeface="Tahoma"/>
                <a:cs typeface="Tahoma"/>
              </a:rPr>
              <a:t>Cases</a:t>
            </a:r>
            <a:endParaRPr sz="1400">
              <a:latin typeface="Tahoma"/>
              <a:cs typeface="Tahoma"/>
            </a:endParaRPr>
          </a:p>
          <a:p>
            <a:pPr>
              <a:lnSpc>
                <a:spcPct val="100000"/>
              </a:lnSpc>
              <a:spcBef>
                <a:spcPts val="50"/>
              </a:spcBef>
            </a:pPr>
            <a:endParaRPr sz="1150">
              <a:latin typeface="Times New Roman"/>
              <a:cs typeface="Times New Roman"/>
            </a:endParaRPr>
          </a:p>
          <a:p>
            <a:pPr algn="just" marL="12700" marR="6985">
              <a:lnSpc>
                <a:spcPts val="1380"/>
              </a:lnSpc>
            </a:pPr>
            <a:r>
              <a:rPr dirty="0" sz="1200">
                <a:latin typeface="Times New Roman"/>
                <a:cs typeface="Times New Roman"/>
              </a:rPr>
              <a:t>The </a:t>
            </a:r>
            <a:r>
              <a:rPr dirty="0" sz="1200" spc="-5">
                <a:latin typeface="Times New Roman"/>
                <a:cs typeface="Times New Roman"/>
              </a:rPr>
              <a:t>UML </a:t>
            </a:r>
            <a:r>
              <a:rPr dirty="0" sz="1200">
                <a:latin typeface="Times New Roman"/>
                <a:cs typeface="Times New Roman"/>
              </a:rPr>
              <a:t>allows us to extend and reuse already defined use cases by defining the  relationship among them. </a:t>
            </a:r>
            <a:r>
              <a:rPr dirty="0" sz="1200" spc="-5">
                <a:latin typeface="Times New Roman"/>
                <a:cs typeface="Times New Roman"/>
              </a:rPr>
              <a:t>Use </a:t>
            </a:r>
            <a:r>
              <a:rPr dirty="0" sz="1200">
                <a:latin typeface="Times New Roman"/>
                <a:cs typeface="Times New Roman"/>
              </a:rPr>
              <a:t>cases can be reused and extended in two different fashions:  extends and uses. In the cases </a:t>
            </a:r>
            <a:r>
              <a:rPr dirty="0" sz="1200" spc="10">
                <a:latin typeface="Times New Roman"/>
                <a:cs typeface="Times New Roman"/>
              </a:rPr>
              <a:t>of </a:t>
            </a:r>
            <a:r>
              <a:rPr dirty="0" sz="1200" spc="-5" i="1">
                <a:latin typeface="Times New Roman"/>
                <a:cs typeface="Times New Roman"/>
              </a:rPr>
              <a:t>“uses” </a:t>
            </a:r>
            <a:r>
              <a:rPr dirty="0" sz="1200">
                <a:latin typeface="Times New Roman"/>
                <a:cs typeface="Times New Roman"/>
              </a:rPr>
              <a:t>relationship, </a:t>
            </a:r>
            <a:r>
              <a:rPr dirty="0" sz="1200" spc="-5">
                <a:latin typeface="Times New Roman"/>
                <a:cs typeface="Times New Roman"/>
              </a:rPr>
              <a:t>we </a:t>
            </a:r>
            <a:r>
              <a:rPr dirty="0" sz="1200">
                <a:latin typeface="Times New Roman"/>
                <a:cs typeface="Times New Roman"/>
              </a:rPr>
              <a:t>define </a:t>
            </a:r>
            <a:r>
              <a:rPr dirty="0" sz="1200" spc="5">
                <a:latin typeface="Times New Roman"/>
                <a:cs typeface="Times New Roman"/>
              </a:rPr>
              <a:t>that </a:t>
            </a:r>
            <a:r>
              <a:rPr dirty="0" sz="1200">
                <a:latin typeface="Times New Roman"/>
                <a:cs typeface="Times New Roman"/>
              </a:rPr>
              <a:t>one </a:t>
            </a:r>
            <a:r>
              <a:rPr dirty="0" sz="1200" spc="5">
                <a:latin typeface="Times New Roman"/>
                <a:cs typeface="Times New Roman"/>
              </a:rPr>
              <a:t>use </a:t>
            </a:r>
            <a:r>
              <a:rPr dirty="0" sz="1200">
                <a:latin typeface="Times New Roman"/>
                <a:cs typeface="Times New Roman"/>
              </a:rPr>
              <a:t>case invokes  the </a:t>
            </a:r>
            <a:r>
              <a:rPr dirty="0" sz="1200" spc="-5">
                <a:latin typeface="Times New Roman"/>
                <a:cs typeface="Times New Roman"/>
              </a:rPr>
              <a:t>steps </a:t>
            </a:r>
            <a:r>
              <a:rPr dirty="0" sz="1200">
                <a:latin typeface="Times New Roman"/>
                <a:cs typeface="Times New Roman"/>
              </a:rPr>
              <a:t>defined in another use case during the course of its own execution. </a:t>
            </a:r>
            <a:r>
              <a:rPr dirty="0" sz="1200" spc="-5">
                <a:latin typeface="Times New Roman"/>
                <a:cs typeface="Times New Roman"/>
              </a:rPr>
              <a:t>Hence </a:t>
            </a:r>
            <a:r>
              <a:rPr dirty="0" sz="1200">
                <a:latin typeface="Times New Roman"/>
                <a:cs typeface="Times New Roman"/>
              </a:rPr>
              <a:t>this  defines a relationship that is </a:t>
            </a:r>
            <a:r>
              <a:rPr dirty="0" sz="1200" spc="-5">
                <a:latin typeface="Times New Roman"/>
                <a:cs typeface="Times New Roman"/>
              </a:rPr>
              <a:t>similar </a:t>
            </a:r>
            <a:r>
              <a:rPr dirty="0" sz="1200">
                <a:latin typeface="Times New Roman"/>
                <a:cs typeface="Times New Roman"/>
              </a:rPr>
              <a:t>to a relationship between two functions </a:t>
            </a:r>
            <a:r>
              <a:rPr dirty="0" sz="1200" spc="-5">
                <a:latin typeface="Times New Roman"/>
                <a:cs typeface="Times New Roman"/>
              </a:rPr>
              <a:t>where </a:t>
            </a:r>
            <a:r>
              <a:rPr dirty="0" sz="1200">
                <a:latin typeface="Times New Roman"/>
                <a:cs typeface="Times New Roman"/>
              </a:rPr>
              <a:t>one  makes a call to the other function. The </a:t>
            </a:r>
            <a:r>
              <a:rPr dirty="0" sz="1200" spc="-5" i="1">
                <a:latin typeface="Times New Roman"/>
                <a:cs typeface="Times New Roman"/>
              </a:rPr>
              <a:t>“extends” </a:t>
            </a:r>
            <a:r>
              <a:rPr dirty="0" sz="1200">
                <a:latin typeface="Times New Roman"/>
                <a:cs typeface="Times New Roman"/>
              </a:rPr>
              <a:t>relationship is </a:t>
            </a:r>
            <a:r>
              <a:rPr dirty="0" sz="1200" spc="5">
                <a:latin typeface="Times New Roman"/>
                <a:cs typeface="Times New Roman"/>
              </a:rPr>
              <a:t>kind </a:t>
            </a:r>
            <a:r>
              <a:rPr dirty="0" sz="1200">
                <a:latin typeface="Times New Roman"/>
                <a:cs typeface="Times New Roman"/>
              </a:rPr>
              <a:t>of a generalization-  </a:t>
            </a:r>
            <a:r>
              <a:rPr dirty="0" sz="1200" spc="-5">
                <a:latin typeface="Times New Roman"/>
                <a:cs typeface="Times New Roman"/>
              </a:rPr>
              <a:t>specialization </a:t>
            </a:r>
            <a:r>
              <a:rPr dirty="0" sz="1200">
                <a:latin typeface="Times New Roman"/>
                <a:cs typeface="Times New Roman"/>
              </a:rPr>
              <a:t>relationship. </a:t>
            </a:r>
            <a:r>
              <a:rPr dirty="0" sz="1200" spc="-15">
                <a:latin typeface="Times New Roman"/>
                <a:cs typeface="Times New Roman"/>
              </a:rPr>
              <a:t>In </a:t>
            </a:r>
            <a:r>
              <a:rPr dirty="0" sz="1200">
                <a:latin typeface="Times New Roman"/>
                <a:cs typeface="Times New Roman"/>
              </a:rPr>
              <a:t>this case a </a:t>
            </a:r>
            <a:r>
              <a:rPr dirty="0" sz="1200" spc="-5">
                <a:latin typeface="Times New Roman"/>
                <a:cs typeface="Times New Roman"/>
              </a:rPr>
              <a:t>special </a:t>
            </a:r>
            <a:r>
              <a:rPr dirty="0" sz="1200">
                <a:latin typeface="Times New Roman"/>
                <a:cs typeface="Times New Roman"/>
              </a:rPr>
              <a:t>instance of an already existing use case  is created. The new use case inherits all the properties of the existing use case, including  its</a:t>
            </a:r>
            <a:r>
              <a:rPr dirty="0" sz="1200" spc="-105">
                <a:latin typeface="Times New Roman"/>
                <a:cs typeface="Times New Roman"/>
              </a:rPr>
              <a:t> </a:t>
            </a:r>
            <a:r>
              <a:rPr dirty="0" sz="1200">
                <a:latin typeface="Times New Roman"/>
                <a:cs typeface="Times New Roman"/>
              </a:rPr>
              <a:t>actors.</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Let is try to understand these two concepts </a:t>
            </a:r>
            <a:r>
              <a:rPr dirty="0" sz="1200" spc="-5">
                <a:latin typeface="Times New Roman"/>
                <a:cs typeface="Times New Roman"/>
              </a:rPr>
              <a:t>with </a:t>
            </a:r>
            <a:r>
              <a:rPr dirty="0" sz="1200" spc="5">
                <a:latin typeface="Times New Roman"/>
                <a:cs typeface="Times New Roman"/>
              </a:rPr>
              <a:t>the </a:t>
            </a:r>
            <a:r>
              <a:rPr dirty="0" sz="1200">
                <a:latin typeface="Times New Roman"/>
                <a:cs typeface="Times New Roman"/>
              </a:rPr>
              <a:t>help of the following diagrams. In</a:t>
            </a:r>
            <a:r>
              <a:rPr dirty="0" sz="1200" spc="-125">
                <a:latin typeface="Times New Roman"/>
                <a:cs typeface="Times New Roman"/>
              </a:rPr>
              <a:t> </a:t>
            </a:r>
            <a:r>
              <a:rPr dirty="0" sz="1200">
                <a:latin typeface="Times New Roman"/>
                <a:cs typeface="Times New Roman"/>
              </a:rPr>
              <a:t>the  case of the first diagram, the </a:t>
            </a:r>
            <a:r>
              <a:rPr dirty="0" sz="1200" spc="-5" i="1">
                <a:latin typeface="Times New Roman"/>
                <a:cs typeface="Times New Roman"/>
              </a:rPr>
              <a:t>Delete </a:t>
            </a:r>
            <a:r>
              <a:rPr dirty="0" sz="1200" i="1">
                <a:latin typeface="Times New Roman"/>
                <a:cs typeface="Times New Roman"/>
              </a:rPr>
              <a:t>Information </a:t>
            </a:r>
            <a:r>
              <a:rPr dirty="0" sz="1200">
                <a:latin typeface="Times New Roman"/>
                <a:cs typeface="Times New Roman"/>
              </a:rPr>
              <a:t>use case is using two already existing  use cases namely </a:t>
            </a:r>
            <a:r>
              <a:rPr dirty="0" sz="1200" i="1">
                <a:latin typeface="Times New Roman"/>
                <a:cs typeface="Times New Roman"/>
              </a:rPr>
              <a:t>Record </a:t>
            </a:r>
            <a:r>
              <a:rPr dirty="0" sz="1200" spc="-5" i="1">
                <a:latin typeface="Times New Roman"/>
                <a:cs typeface="Times New Roman"/>
              </a:rPr>
              <a:t>Transaction </a:t>
            </a:r>
            <a:r>
              <a:rPr dirty="0" sz="1200">
                <a:latin typeface="Times New Roman"/>
                <a:cs typeface="Times New Roman"/>
              </a:rPr>
              <a:t>and </a:t>
            </a:r>
            <a:r>
              <a:rPr dirty="0" sz="1200" i="1">
                <a:latin typeface="Times New Roman"/>
                <a:cs typeface="Times New Roman"/>
              </a:rPr>
              <a:t>Cancel </a:t>
            </a:r>
            <a:r>
              <a:rPr dirty="0" sz="1200" spc="-5" i="1">
                <a:latin typeface="Times New Roman"/>
                <a:cs typeface="Times New Roman"/>
              </a:rPr>
              <a:t>Transaction</a:t>
            </a:r>
            <a:r>
              <a:rPr dirty="0" sz="1200" spc="-5">
                <a:latin typeface="Times New Roman"/>
                <a:cs typeface="Times New Roman"/>
              </a:rPr>
              <a:t>. </a:t>
            </a:r>
            <a:r>
              <a:rPr dirty="0" sz="1200">
                <a:latin typeface="Times New Roman"/>
                <a:cs typeface="Times New Roman"/>
              </a:rPr>
              <a:t>The direction of the arrow  determines </a:t>
            </a:r>
            <a:r>
              <a:rPr dirty="0" sz="1200" spc="-5">
                <a:latin typeface="Times New Roman"/>
                <a:cs typeface="Times New Roman"/>
              </a:rPr>
              <a:t>which </a:t>
            </a:r>
            <a:r>
              <a:rPr dirty="0" sz="1200">
                <a:latin typeface="Times New Roman"/>
                <a:cs typeface="Times New Roman"/>
              </a:rPr>
              <a:t>one is the user and </a:t>
            </a:r>
            <a:r>
              <a:rPr dirty="0" sz="1200" spc="-5">
                <a:latin typeface="Times New Roman"/>
                <a:cs typeface="Times New Roman"/>
              </a:rPr>
              <a:t>which </a:t>
            </a:r>
            <a:r>
              <a:rPr dirty="0" sz="1200">
                <a:latin typeface="Times New Roman"/>
                <a:cs typeface="Times New Roman"/>
              </a:rPr>
              <a:t>use case is being</a:t>
            </a:r>
            <a:r>
              <a:rPr dirty="0" sz="1200" spc="-105">
                <a:latin typeface="Times New Roman"/>
                <a:cs typeface="Times New Roman"/>
              </a:rPr>
              <a:t> </a:t>
            </a:r>
            <a:r>
              <a:rPr dirty="0" sz="1200">
                <a:latin typeface="Times New Roman"/>
                <a:cs typeface="Times New Roman"/>
              </a:rPr>
              <a:t>used.</a:t>
            </a:r>
            <a:endParaRPr sz="1200">
              <a:latin typeface="Times New Roman"/>
              <a:cs typeface="Times New Roman"/>
            </a:endParaRPr>
          </a:p>
        </p:txBody>
      </p:sp>
      <p:sp>
        <p:nvSpPr>
          <p:cNvPr id="4" name="object 4"/>
          <p:cNvSpPr/>
          <p:nvPr/>
        </p:nvSpPr>
        <p:spPr>
          <a:xfrm>
            <a:off x="1143000" y="4283964"/>
            <a:ext cx="4686300" cy="208026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851660" y="6539483"/>
            <a:ext cx="4067555" cy="2490216"/>
          </a:xfrm>
          <a:prstGeom prst="rect">
            <a:avLst/>
          </a:prstGeom>
          <a:blipFill>
            <a:blip r:embed="rId3" cstate="print"/>
            <a:stretch>
              <a:fillRect/>
            </a:stretch>
          </a:blipFill>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7485888"/>
            <a:ext cx="5511800" cy="53340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In this case two new classes, </a:t>
            </a:r>
            <a:r>
              <a:rPr dirty="0" sz="1200" i="1">
                <a:latin typeface="Times New Roman"/>
                <a:cs typeface="Times New Roman"/>
              </a:rPr>
              <a:t>Individual Customer </a:t>
            </a:r>
            <a:r>
              <a:rPr dirty="0" sz="1200">
                <a:latin typeface="Times New Roman"/>
                <a:cs typeface="Times New Roman"/>
              </a:rPr>
              <a:t>and </a:t>
            </a:r>
            <a:r>
              <a:rPr dirty="0" sz="1200" i="1">
                <a:latin typeface="Times New Roman"/>
                <a:cs typeface="Times New Roman"/>
              </a:rPr>
              <a:t>Corporate Customer</a:t>
            </a:r>
            <a:r>
              <a:rPr dirty="0" sz="1200">
                <a:latin typeface="Times New Roman"/>
                <a:cs typeface="Times New Roman"/>
              </a:rPr>
              <a:t>, are being  created by extending </a:t>
            </a:r>
            <a:r>
              <a:rPr dirty="0" sz="1200" i="1">
                <a:latin typeface="Times New Roman"/>
                <a:cs typeface="Times New Roman"/>
              </a:rPr>
              <a:t>Customer</a:t>
            </a:r>
            <a:r>
              <a:rPr dirty="0" sz="1200">
                <a:latin typeface="Times New Roman"/>
                <a:cs typeface="Times New Roman"/>
              </a:rPr>
              <a:t>. </a:t>
            </a:r>
            <a:r>
              <a:rPr dirty="0" sz="1200" spc="-15">
                <a:latin typeface="Times New Roman"/>
                <a:cs typeface="Times New Roman"/>
              </a:rPr>
              <a:t>In </a:t>
            </a:r>
            <a:r>
              <a:rPr dirty="0" sz="1200">
                <a:latin typeface="Times New Roman"/>
                <a:cs typeface="Times New Roman"/>
              </a:rPr>
              <a:t>this case, all the use cases available to </a:t>
            </a:r>
            <a:r>
              <a:rPr dirty="0" sz="1200" i="1">
                <a:latin typeface="Times New Roman"/>
                <a:cs typeface="Times New Roman"/>
              </a:rPr>
              <a:t>Customer  </a:t>
            </a:r>
            <a:r>
              <a:rPr dirty="0" sz="1200" spc="-5">
                <a:latin typeface="Times New Roman"/>
                <a:cs typeface="Times New Roman"/>
              </a:rPr>
              <a:t>would </a:t>
            </a:r>
            <a:r>
              <a:rPr dirty="0" sz="1200">
                <a:latin typeface="Times New Roman"/>
                <a:cs typeface="Times New Roman"/>
              </a:rPr>
              <a:t>also be available to these two new</a:t>
            </a:r>
            <a:r>
              <a:rPr dirty="0" sz="1200" spc="-114">
                <a:latin typeface="Times New Roman"/>
                <a:cs typeface="Times New Roman"/>
              </a:rPr>
              <a:t> </a:t>
            </a:r>
            <a:r>
              <a:rPr dirty="0" sz="1200">
                <a:latin typeface="Times New Roman"/>
                <a:cs typeface="Times New Roman"/>
              </a:rPr>
              <a:t>actors.</a:t>
            </a:r>
            <a:endParaRPr sz="1200">
              <a:latin typeface="Times New Roman"/>
              <a:cs typeface="Times New Roman"/>
            </a:endParaRPr>
          </a:p>
        </p:txBody>
      </p:sp>
      <p:sp>
        <p:nvSpPr>
          <p:cNvPr id="6" name="object 6"/>
          <p:cNvSpPr/>
          <p:nvPr/>
        </p:nvSpPr>
        <p:spPr>
          <a:xfrm>
            <a:off x="2318004" y="4346447"/>
            <a:ext cx="173990" cy="173990"/>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p:txBody>
      </p:sp>
      <p:sp>
        <p:nvSpPr>
          <p:cNvPr id="7" name="object 7"/>
          <p:cNvSpPr/>
          <p:nvPr/>
        </p:nvSpPr>
        <p:spPr>
          <a:xfrm>
            <a:off x="2405633" y="451561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8" name="object 8"/>
          <p:cNvSpPr/>
          <p:nvPr/>
        </p:nvSpPr>
        <p:spPr>
          <a:xfrm>
            <a:off x="2318004" y="4644390"/>
            <a:ext cx="173990" cy="0"/>
          </a:xfrm>
          <a:custGeom>
            <a:avLst/>
            <a:gdLst/>
            <a:ahLst/>
            <a:cxnLst/>
            <a:rect l="l" t="t" r="r" b="b"/>
            <a:pathLst>
              <a:path w="173989" h="0">
                <a:moveTo>
                  <a:pt x="0" y="0"/>
                </a:moveTo>
                <a:lnTo>
                  <a:pt x="173736" y="0"/>
                </a:lnTo>
              </a:path>
            </a:pathLst>
          </a:custGeom>
          <a:ln w="4572">
            <a:solidFill>
              <a:srgbClr val="000000"/>
            </a:solidFill>
          </a:ln>
        </p:spPr>
        <p:txBody>
          <a:bodyPr wrap="square" lIns="0" tIns="0" rIns="0" bIns="0" rtlCol="0"/>
          <a:lstStyle/>
          <a:p/>
        </p:txBody>
      </p:sp>
      <p:sp>
        <p:nvSpPr>
          <p:cNvPr id="9" name="object 9"/>
          <p:cNvSpPr/>
          <p:nvPr/>
        </p:nvSpPr>
        <p:spPr>
          <a:xfrm>
            <a:off x="2276855" y="4811267"/>
            <a:ext cx="131445" cy="173990"/>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10" name="object 10"/>
          <p:cNvSpPr/>
          <p:nvPr/>
        </p:nvSpPr>
        <p:spPr>
          <a:xfrm>
            <a:off x="2403348" y="4811267"/>
            <a:ext cx="131445" cy="173990"/>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11" name="object 11"/>
          <p:cNvSpPr/>
          <p:nvPr/>
        </p:nvSpPr>
        <p:spPr>
          <a:xfrm>
            <a:off x="2318004" y="4346447"/>
            <a:ext cx="173990" cy="173990"/>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p:txBody>
      </p:sp>
      <p:sp>
        <p:nvSpPr>
          <p:cNvPr id="12" name="object 12"/>
          <p:cNvSpPr/>
          <p:nvPr/>
        </p:nvSpPr>
        <p:spPr>
          <a:xfrm>
            <a:off x="2405633" y="451561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13" name="object 13"/>
          <p:cNvSpPr/>
          <p:nvPr/>
        </p:nvSpPr>
        <p:spPr>
          <a:xfrm>
            <a:off x="2318004" y="4644390"/>
            <a:ext cx="173990" cy="0"/>
          </a:xfrm>
          <a:custGeom>
            <a:avLst/>
            <a:gdLst/>
            <a:ahLst/>
            <a:cxnLst/>
            <a:rect l="l" t="t" r="r" b="b"/>
            <a:pathLst>
              <a:path w="173989" h="0">
                <a:moveTo>
                  <a:pt x="0" y="0"/>
                </a:moveTo>
                <a:lnTo>
                  <a:pt x="173736" y="0"/>
                </a:lnTo>
              </a:path>
            </a:pathLst>
          </a:custGeom>
          <a:ln w="4572">
            <a:solidFill>
              <a:srgbClr val="000000"/>
            </a:solidFill>
          </a:ln>
        </p:spPr>
        <p:txBody>
          <a:bodyPr wrap="square" lIns="0" tIns="0" rIns="0" bIns="0" rtlCol="0"/>
          <a:lstStyle/>
          <a:p/>
        </p:txBody>
      </p:sp>
      <p:sp>
        <p:nvSpPr>
          <p:cNvPr id="14" name="object 14"/>
          <p:cNvSpPr/>
          <p:nvPr/>
        </p:nvSpPr>
        <p:spPr>
          <a:xfrm>
            <a:off x="2276855" y="4811267"/>
            <a:ext cx="131445" cy="173990"/>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15" name="object 15"/>
          <p:cNvSpPr/>
          <p:nvPr/>
        </p:nvSpPr>
        <p:spPr>
          <a:xfrm>
            <a:off x="2403348" y="4811267"/>
            <a:ext cx="131445" cy="173990"/>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16" name="object 16"/>
          <p:cNvSpPr txBox="1"/>
          <p:nvPr/>
        </p:nvSpPr>
        <p:spPr>
          <a:xfrm>
            <a:off x="2107196" y="5089652"/>
            <a:ext cx="57467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Customer</a:t>
            </a:r>
            <a:endParaRPr sz="1000">
              <a:latin typeface="Arial"/>
              <a:cs typeface="Arial"/>
            </a:endParaRPr>
          </a:p>
        </p:txBody>
      </p:sp>
      <p:sp>
        <p:nvSpPr>
          <p:cNvPr id="17" name="object 17"/>
          <p:cNvSpPr/>
          <p:nvPr/>
        </p:nvSpPr>
        <p:spPr>
          <a:xfrm>
            <a:off x="1854707" y="5748528"/>
            <a:ext cx="172720" cy="173990"/>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p:txBody>
      </p:sp>
      <p:sp>
        <p:nvSpPr>
          <p:cNvPr id="18" name="object 18"/>
          <p:cNvSpPr/>
          <p:nvPr/>
        </p:nvSpPr>
        <p:spPr>
          <a:xfrm>
            <a:off x="1940814" y="591769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19" name="object 19"/>
          <p:cNvSpPr/>
          <p:nvPr/>
        </p:nvSpPr>
        <p:spPr>
          <a:xfrm>
            <a:off x="1854707" y="6046470"/>
            <a:ext cx="172720" cy="0"/>
          </a:xfrm>
          <a:custGeom>
            <a:avLst/>
            <a:gdLst/>
            <a:ahLst/>
            <a:cxnLst/>
            <a:rect l="l" t="t" r="r" b="b"/>
            <a:pathLst>
              <a:path w="172719" h="0">
                <a:moveTo>
                  <a:pt x="0" y="0"/>
                </a:moveTo>
                <a:lnTo>
                  <a:pt x="172212" y="0"/>
                </a:lnTo>
              </a:path>
            </a:pathLst>
          </a:custGeom>
          <a:ln w="4572">
            <a:solidFill>
              <a:srgbClr val="000000"/>
            </a:solidFill>
          </a:ln>
        </p:spPr>
        <p:txBody>
          <a:bodyPr wrap="square" lIns="0" tIns="0" rIns="0" bIns="0" rtlCol="0"/>
          <a:lstStyle/>
          <a:p/>
        </p:txBody>
      </p:sp>
      <p:sp>
        <p:nvSpPr>
          <p:cNvPr id="20" name="object 20"/>
          <p:cNvSpPr/>
          <p:nvPr/>
        </p:nvSpPr>
        <p:spPr>
          <a:xfrm>
            <a:off x="1812035" y="6213347"/>
            <a:ext cx="131445" cy="173990"/>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21" name="object 21"/>
          <p:cNvSpPr/>
          <p:nvPr/>
        </p:nvSpPr>
        <p:spPr>
          <a:xfrm>
            <a:off x="1938527" y="6213347"/>
            <a:ext cx="131445" cy="173990"/>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22" name="object 22"/>
          <p:cNvSpPr/>
          <p:nvPr/>
        </p:nvSpPr>
        <p:spPr>
          <a:xfrm>
            <a:off x="1854707" y="5748528"/>
            <a:ext cx="172720" cy="173990"/>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p:txBody>
      </p:sp>
      <p:sp>
        <p:nvSpPr>
          <p:cNvPr id="23" name="object 23"/>
          <p:cNvSpPr/>
          <p:nvPr/>
        </p:nvSpPr>
        <p:spPr>
          <a:xfrm>
            <a:off x="1940814" y="591769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24" name="object 24"/>
          <p:cNvSpPr/>
          <p:nvPr/>
        </p:nvSpPr>
        <p:spPr>
          <a:xfrm>
            <a:off x="1854707" y="6046470"/>
            <a:ext cx="172720" cy="0"/>
          </a:xfrm>
          <a:custGeom>
            <a:avLst/>
            <a:gdLst/>
            <a:ahLst/>
            <a:cxnLst/>
            <a:rect l="l" t="t" r="r" b="b"/>
            <a:pathLst>
              <a:path w="172719" h="0">
                <a:moveTo>
                  <a:pt x="0" y="0"/>
                </a:moveTo>
                <a:lnTo>
                  <a:pt x="172212" y="0"/>
                </a:lnTo>
              </a:path>
            </a:pathLst>
          </a:custGeom>
          <a:ln w="4572">
            <a:solidFill>
              <a:srgbClr val="000000"/>
            </a:solidFill>
          </a:ln>
        </p:spPr>
        <p:txBody>
          <a:bodyPr wrap="square" lIns="0" tIns="0" rIns="0" bIns="0" rtlCol="0"/>
          <a:lstStyle/>
          <a:p/>
        </p:txBody>
      </p:sp>
      <p:sp>
        <p:nvSpPr>
          <p:cNvPr id="25" name="object 25"/>
          <p:cNvSpPr/>
          <p:nvPr/>
        </p:nvSpPr>
        <p:spPr>
          <a:xfrm>
            <a:off x="1812035" y="6213347"/>
            <a:ext cx="131445" cy="173990"/>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26" name="object 26"/>
          <p:cNvSpPr/>
          <p:nvPr/>
        </p:nvSpPr>
        <p:spPr>
          <a:xfrm>
            <a:off x="1938527" y="6213347"/>
            <a:ext cx="131445" cy="173990"/>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27" name="object 27"/>
          <p:cNvSpPr txBox="1"/>
          <p:nvPr/>
        </p:nvSpPr>
        <p:spPr>
          <a:xfrm>
            <a:off x="1642364" y="6491732"/>
            <a:ext cx="574675" cy="316230"/>
          </a:xfrm>
          <a:prstGeom prst="rect">
            <a:avLst/>
          </a:prstGeom>
        </p:spPr>
        <p:txBody>
          <a:bodyPr wrap="square" lIns="0" tIns="0" rIns="0" bIns="0" rtlCol="0" vert="horz">
            <a:spAutoFit/>
          </a:bodyPr>
          <a:lstStyle/>
          <a:p>
            <a:pPr marL="12700" marR="5080">
              <a:lnSpc>
                <a:spcPct val="100000"/>
              </a:lnSpc>
            </a:pPr>
            <a:r>
              <a:rPr dirty="0" sz="1000" spc="-5">
                <a:latin typeface="Arial"/>
                <a:cs typeface="Arial"/>
              </a:rPr>
              <a:t>Individual  </a:t>
            </a:r>
            <a:r>
              <a:rPr dirty="0" sz="1000" spc="-10">
                <a:latin typeface="Arial"/>
                <a:cs typeface="Arial"/>
              </a:rPr>
              <a:t>Customer</a:t>
            </a:r>
            <a:endParaRPr sz="1000">
              <a:latin typeface="Arial"/>
              <a:cs typeface="Arial"/>
            </a:endParaRPr>
          </a:p>
        </p:txBody>
      </p:sp>
      <p:sp>
        <p:nvSpPr>
          <p:cNvPr id="28" name="object 28"/>
          <p:cNvSpPr/>
          <p:nvPr/>
        </p:nvSpPr>
        <p:spPr>
          <a:xfrm>
            <a:off x="2699004" y="5748528"/>
            <a:ext cx="172720" cy="173990"/>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p:txBody>
      </p:sp>
      <p:sp>
        <p:nvSpPr>
          <p:cNvPr id="29" name="object 29"/>
          <p:cNvSpPr/>
          <p:nvPr/>
        </p:nvSpPr>
        <p:spPr>
          <a:xfrm>
            <a:off x="2785110" y="591769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30" name="object 30"/>
          <p:cNvSpPr/>
          <p:nvPr/>
        </p:nvSpPr>
        <p:spPr>
          <a:xfrm>
            <a:off x="2699004" y="6046470"/>
            <a:ext cx="173990" cy="0"/>
          </a:xfrm>
          <a:custGeom>
            <a:avLst/>
            <a:gdLst/>
            <a:ahLst/>
            <a:cxnLst/>
            <a:rect l="l" t="t" r="r" b="b"/>
            <a:pathLst>
              <a:path w="173989" h="0">
                <a:moveTo>
                  <a:pt x="0" y="0"/>
                </a:moveTo>
                <a:lnTo>
                  <a:pt x="173736" y="0"/>
                </a:lnTo>
              </a:path>
            </a:pathLst>
          </a:custGeom>
          <a:ln w="4572">
            <a:solidFill>
              <a:srgbClr val="000000"/>
            </a:solidFill>
          </a:ln>
        </p:spPr>
        <p:txBody>
          <a:bodyPr wrap="square" lIns="0" tIns="0" rIns="0" bIns="0" rtlCol="0"/>
          <a:lstStyle/>
          <a:p/>
        </p:txBody>
      </p:sp>
      <p:sp>
        <p:nvSpPr>
          <p:cNvPr id="31" name="object 31"/>
          <p:cNvSpPr/>
          <p:nvPr/>
        </p:nvSpPr>
        <p:spPr>
          <a:xfrm>
            <a:off x="2656332" y="6213347"/>
            <a:ext cx="131445" cy="173990"/>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32" name="object 32"/>
          <p:cNvSpPr/>
          <p:nvPr/>
        </p:nvSpPr>
        <p:spPr>
          <a:xfrm>
            <a:off x="2782823" y="6213347"/>
            <a:ext cx="131445" cy="173990"/>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33" name="object 33"/>
          <p:cNvSpPr/>
          <p:nvPr/>
        </p:nvSpPr>
        <p:spPr>
          <a:xfrm>
            <a:off x="2699004" y="5748528"/>
            <a:ext cx="172720" cy="173990"/>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p:txBody>
      </p:sp>
      <p:sp>
        <p:nvSpPr>
          <p:cNvPr id="34" name="object 34"/>
          <p:cNvSpPr/>
          <p:nvPr/>
        </p:nvSpPr>
        <p:spPr>
          <a:xfrm>
            <a:off x="2785110" y="591769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35" name="object 35"/>
          <p:cNvSpPr/>
          <p:nvPr/>
        </p:nvSpPr>
        <p:spPr>
          <a:xfrm>
            <a:off x="2699004" y="6046470"/>
            <a:ext cx="173990" cy="0"/>
          </a:xfrm>
          <a:custGeom>
            <a:avLst/>
            <a:gdLst/>
            <a:ahLst/>
            <a:cxnLst/>
            <a:rect l="l" t="t" r="r" b="b"/>
            <a:pathLst>
              <a:path w="173989" h="0">
                <a:moveTo>
                  <a:pt x="0" y="0"/>
                </a:moveTo>
                <a:lnTo>
                  <a:pt x="173736" y="0"/>
                </a:lnTo>
              </a:path>
            </a:pathLst>
          </a:custGeom>
          <a:ln w="4572">
            <a:solidFill>
              <a:srgbClr val="000000"/>
            </a:solidFill>
          </a:ln>
        </p:spPr>
        <p:txBody>
          <a:bodyPr wrap="square" lIns="0" tIns="0" rIns="0" bIns="0" rtlCol="0"/>
          <a:lstStyle/>
          <a:p/>
        </p:txBody>
      </p:sp>
      <p:sp>
        <p:nvSpPr>
          <p:cNvPr id="36" name="object 36"/>
          <p:cNvSpPr/>
          <p:nvPr/>
        </p:nvSpPr>
        <p:spPr>
          <a:xfrm>
            <a:off x="2656332" y="6213347"/>
            <a:ext cx="131445" cy="173990"/>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37" name="object 37"/>
          <p:cNvSpPr/>
          <p:nvPr/>
        </p:nvSpPr>
        <p:spPr>
          <a:xfrm>
            <a:off x="2782823" y="6213347"/>
            <a:ext cx="131445" cy="173990"/>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38" name="object 38"/>
          <p:cNvSpPr txBox="1"/>
          <p:nvPr/>
        </p:nvSpPr>
        <p:spPr>
          <a:xfrm>
            <a:off x="2486660" y="6491732"/>
            <a:ext cx="5886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Corporate</a:t>
            </a:r>
            <a:endParaRPr sz="1000">
              <a:latin typeface="Arial"/>
              <a:cs typeface="Arial"/>
            </a:endParaRPr>
          </a:p>
        </p:txBody>
      </p:sp>
      <p:sp>
        <p:nvSpPr>
          <p:cNvPr id="39" name="object 39"/>
          <p:cNvSpPr txBox="1"/>
          <p:nvPr/>
        </p:nvSpPr>
        <p:spPr>
          <a:xfrm>
            <a:off x="2486660" y="6644157"/>
            <a:ext cx="57467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Customer</a:t>
            </a:r>
            <a:endParaRPr sz="1000">
              <a:latin typeface="Arial"/>
              <a:cs typeface="Arial"/>
            </a:endParaRPr>
          </a:p>
        </p:txBody>
      </p:sp>
      <p:sp>
        <p:nvSpPr>
          <p:cNvPr id="40" name="object 40"/>
          <p:cNvSpPr/>
          <p:nvPr/>
        </p:nvSpPr>
        <p:spPr>
          <a:xfrm>
            <a:off x="2519172" y="5346191"/>
            <a:ext cx="208915" cy="364490"/>
          </a:xfrm>
          <a:custGeom>
            <a:avLst/>
            <a:gdLst/>
            <a:ahLst/>
            <a:cxnLst/>
            <a:rect l="l" t="t" r="r" b="b"/>
            <a:pathLst>
              <a:path w="208914" h="364489">
                <a:moveTo>
                  <a:pt x="3047" y="0"/>
                </a:moveTo>
                <a:lnTo>
                  <a:pt x="1523" y="0"/>
                </a:lnTo>
                <a:lnTo>
                  <a:pt x="0" y="1524"/>
                </a:lnTo>
                <a:lnTo>
                  <a:pt x="0" y="3048"/>
                </a:lnTo>
                <a:lnTo>
                  <a:pt x="204215" y="362712"/>
                </a:lnTo>
                <a:lnTo>
                  <a:pt x="205739" y="364236"/>
                </a:lnTo>
                <a:lnTo>
                  <a:pt x="207263" y="364236"/>
                </a:lnTo>
                <a:lnTo>
                  <a:pt x="208787" y="362712"/>
                </a:lnTo>
                <a:lnTo>
                  <a:pt x="208787" y="361188"/>
                </a:lnTo>
                <a:lnTo>
                  <a:pt x="4571" y="1524"/>
                </a:lnTo>
                <a:lnTo>
                  <a:pt x="3047" y="0"/>
                </a:lnTo>
                <a:close/>
              </a:path>
            </a:pathLst>
          </a:custGeom>
          <a:solidFill>
            <a:srgbClr val="000000"/>
          </a:solidFill>
        </p:spPr>
        <p:txBody>
          <a:bodyPr wrap="square" lIns="0" tIns="0" rIns="0" bIns="0" rtlCol="0"/>
          <a:lstStyle/>
          <a:p/>
        </p:txBody>
      </p:sp>
      <p:sp>
        <p:nvSpPr>
          <p:cNvPr id="41" name="object 41"/>
          <p:cNvSpPr/>
          <p:nvPr/>
        </p:nvSpPr>
        <p:spPr>
          <a:xfrm>
            <a:off x="2470404" y="5260847"/>
            <a:ext cx="82550" cy="106680"/>
          </a:xfrm>
          <a:custGeom>
            <a:avLst/>
            <a:gdLst/>
            <a:ahLst/>
            <a:cxnLst/>
            <a:rect l="l" t="t" r="r" b="b"/>
            <a:pathLst>
              <a:path w="82550" h="106679">
                <a:moveTo>
                  <a:pt x="3048" y="0"/>
                </a:moveTo>
                <a:lnTo>
                  <a:pt x="1524" y="0"/>
                </a:lnTo>
                <a:lnTo>
                  <a:pt x="0" y="1523"/>
                </a:lnTo>
                <a:lnTo>
                  <a:pt x="0" y="3047"/>
                </a:lnTo>
                <a:lnTo>
                  <a:pt x="19812" y="105155"/>
                </a:lnTo>
                <a:lnTo>
                  <a:pt x="21336" y="106679"/>
                </a:lnTo>
                <a:lnTo>
                  <a:pt x="22860" y="106679"/>
                </a:lnTo>
                <a:lnTo>
                  <a:pt x="25617" y="105155"/>
                </a:lnTo>
                <a:lnTo>
                  <a:pt x="22860" y="105155"/>
                </a:lnTo>
                <a:lnTo>
                  <a:pt x="21336" y="102107"/>
                </a:lnTo>
                <a:lnTo>
                  <a:pt x="23821" y="100734"/>
                </a:lnTo>
                <a:lnTo>
                  <a:pt x="5935" y="8550"/>
                </a:lnTo>
                <a:lnTo>
                  <a:pt x="1524" y="4571"/>
                </a:lnTo>
                <a:lnTo>
                  <a:pt x="4572" y="1523"/>
                </a:lnTo>
                <a:lnTo>
                  <a:pt x="4737" y="1523"/>
                </a:lnTo>
                <a:lnTo>
                  <a:pt x="3048" y="0"/>
                </a:lnTo>
                <a:close/>
              </a:path>
              <a:path w="82550" h="106679">
                <a:moveTo>
                  <a:pt x="23821" y="100734"/>
                </a:moveTo>
                <a:lnTo>
                  <a:pt x="21336" y="102107"/>
                </a:lnTo>
                <a:lnTo>
                  <a:pt x="22860" y="105155"/>
                </a:lnTo>
                <a:lnTo>
                  <a:pt x="24384" y="103631"/>
                </a:lnTo>
                <a:lnTo>
                  <a:pt x="23821" y="100734"/>
                </a:lnTo>
                <a:close/>
              </a:path>
              <a:path w="82550" h="106679">
                <a:moveTo>
                  <a:pt x="76104" y="71841"/>
                </a:moveTo>
                <a:lnTo>
                  <a:pt x="23821" y="100734"/>
                </a:lnTo>
                <a:lnTo>
                  <a:pt x="24384" y="103631"/>
                </a:lnTo>
                <a:lnTo>
                  <a:pt x="22860" y="105155"/>
                </a:lnTo>
                <a:lnTo>
                  <a:pt x="25617" y="105155"/>
                </a:lnTo>
                <a:lnTo>
                  <a:pt x="80772" y="74675"/>
                </a:lnTo>
                <a:lnTo>
                  <a:pt x="79248" y="74675"/>
                </a:lnTo>
                <a:lnTo>
                  <a:pt x="76104" y="71841"/>
                </a:lnTo>
                <a:close/>
              </a:path>
              <a:path w="82550" h="106679">
                <a:moveTo>
                  <a:pt x="80772" y="70103"/>
                </a:moveTo>
                <a:lnTo>
                  <a:pt x="79248" y="70103"/>
                </a:lnTo>
                <a:lnTo>
                  <a:pt x="76104" y="71841"/>
                </a:lnTo>
                <a:lnTo>
                  <a:pt x="79248" y="74675"/>
                </a:lnTo>
                <a:lnTo>
                  <a:pt x="80772" y="74675"/>
                </a:lnTo>
                <a:lnTo>
                  <a:pt x="82296" y="73151"/>
                </a:lnTo>
                <a:lnTo>
                  <a:pt x="82296" y="71627"/>
                </a:lnTo>
                <a:lnTo>
                  <a:pt x="80772" y="70103"/>
                </a:lnTo>
                <a:close/>
              </a:path>
              <a:path w="82550" h="106679">
                <a:moveTo>
                  <a:pt x="4737" y="1523"/>
                </a:moveTo>
                <a:lnTo>
                  <a:pt x="4572" y="1523"/>
                </a:lnTo>
                <a:lnTo>
                  <a:pt x="5935" y="8550"/>
                </a:lnTo>
                <a:lnTo>
                  <a:pt x="76104" y="71841"/>
                </a:lnTo>
                <a:lnTo>
                  <a:pt x="79248" y="70103"/>
                </a:lnTo>
                <a:lnTo>
                  <a:pt x="80772" y="70103"/>
                </a:lnTo>
                <a:lnTo>
                  <a:pt x="4737" y="1523"/>
                </a:lnTo>
                <a:close/>
              </a:path>
              <a:path w="82550" h="106679">
                <a:moveTo>
                  <a:pt x="4572" y="1523"/>
                </a:moveTo>
                <a:lnTo>
                  <a:pt x="1524" y="4571"/>
                </a:lnTo>
                <a:lnTo>
                  <a:pt x="5935" y="8550"/>
                </a:lnTo>
                <a:lnTo>
                  <a:pt x="4572" y="1523"/>
                </a:lnTo>
                <a:close/>
              </a:path>
            </a:pathLst>
          </a:custGeom>
          <a:solidFill>
            <a:srgbClr val="000000"/>
          </a:solidFill>
        </p:spPr>
        <p:txBody>
          <a:bodyPr wrap="square" lIns="0" tIns="0" rIns="0" bIns="0" rtlCol="0"/>
          <a:lstStyle/>
          <a:p/>
        </p:txBody>
      </p:sp>
      <p:sp>
        <p:nvSpPr>
          <p:cNvPr id="42" name="object 42"/>
          <p:cNvSpPr/>
          <p:nvPr/>
        </p:nvSpPr>
        <p:spPr>
          <a:xfrm>
            <a:off x="2007107" y="5346191"/>
            <a:ext cx="208915" cy="364490"/>
          </a:xfrm>
          <a:custGeom>
            <a:avLst/>
            <a:gdLst/>
            <a:ahLst/>
            <a:cxnLst/>
            <a:rect l="l" t="t" r="r" b="b"/>
            <a:pathLst>
              <a:path w="208914" h="364489">
                <a:moveTo>
                  <a:pt x="207264" y="0"/>
                </a:moveTo>
                <a:lnTo>
                  <a:pt x="205740" y="0"/>
                </a:lnTo>
                <a:lnTo>
                  <a:pt x="204215" y="1523"/>
                </a:lnTo>
                <a:lnTo>
                  <a:pt x="0" y="361188"/>
                </a:lnTo>
                <a:lnTo>
                  <a:pt x="0" y="362712"/>
                </a:lnTo>
                <a:lnTo>
                  <a:pt x="1524" y="364235"/>
                </a:lnTo>
                <a:lnTo>
                  <a:pt x="3048" y="364235"/>
                </a:lnTo>
                <a:lnTo>
                  <a:pt x="4572" y="362712"/>
                </a:lnTo>
                <a:lnTo>
                  <a:pt x="208788" y="3047"/>
                </a:lnTo>
                <a:lnTo>
                  <a:pt x="208788" y="1523"/>
                </a:lnTo>
                <a:lnTo>
                  <a:pt x="207264" y="0"/>
                </a:lnTo>
                <a:close/>
              </a:path>
            </a:pathLst>
          </a:custGeom>
          <a:solidFill>
            <a:srgbClr val="000000"/>
          </a:solidFill>
        </p:spPr>
        <p:txBody>
          <a:bodyPr wrap="square" lIns="0" tIns="0" rIns="0" bIns="0" rtlCol="0"/>
          <a:lstStyle/>
          <a:p/>
        </p:txBody>
      </p:sp>
      <p:sp>
        <p:nvSpPr>
          <p:cNvPr id="43" name="object 43"/>
          <p:cNvSpPr/>
          <p:nvPr/>
        </p:nvSpPr>
        <p:spPr>
          <a:xfrm>
            <a:off x="2182367" y="5260847"/>
            <a:ext cx="82550" cy="106680"/>
          </a:xfrm>
          <a:custGeom>
            <a:avLst/>
            <a:gdLst/>
            <a:ahLst/>
            <a:cxnLst/>
            <a:rect l="l" t="t" r="r" b="b"/>
            <a:pathLst>
              <a:path w="82550" h="106679">
                <a:moveTo>
                  <a:pt x="80772" y="0"/>
                </a:moveTo>
                <a:lnTo>
                  <a:pt x="79248" y="0"/>
                </a:lnTo>
                <a:lnTo>
                  <a:pt x="1524" y="70103"/>
                </a:lnTo>
                <a:lnTo>
                  <a:pt x="0" y="71627"/>
                </a:lnTo>
                <a:lnTo>
                  <a:pt x="0" y="73151"/>
                </a:lnTo>
                <a:lnTo>
                  <a:pt x="1524" y="74675"/>
                </a:lnTo>
                <a:lnTo>
                  <a:pt x="57912" y="106679"/>
                </a:lnTo>
                <a:lnTo>
                  <a:pt x="59436" y="106679"/>
                </a:lnTo>
                <a:lnTo>
                  <a:pt x="60960" y="105155"/>
                </a:lnTo>
                <a:lnTo>
                  <a:pt x="59436" y="105155"/>
                </a:lnTo>
                <a:lnTo>
                  <a:pt x="56388" y="103631"/>
                </a:lnTo>
                <a:lnTo>
                  <a:pt x="56995" y="100723"/>
                </a:lnTo>
                <a:lnTo>
                  <a:pt x="11103" y="74675"/>
                </a:lnTo>
                <a:lnTo>
                  <a:pt x="3048" y="74675"/>
                </a:lnTo>
                <a:lnTo>
                  <a:pt x="6159" y="71869"/>
                </a:lnTo>
                <a:lnTo>
                  <a:pt x="3048" y="70103"/>
                </a:lnTo>
                <a:lnTo>
                  <a:pt x="8116" y="70103"/>
                </a:lnTo>
                <a:lnTo>
                  <a:pt x="76231" y="8667"/>
                </a:lnTo>
                <a:lnTo>
                  <a:pt x="77724" y="1523"/>
                </a:lnTo>
                <a:lnTo>
                  <a:pt x="82296" y="1523"/>
                </a:lnTo>
                <a:lnTo>
                  <a:pt x="80772" y="0"/>
                </a:lnTo>
                <a:close/>
              </a:path>
              <a:path w="82550" h="106679">
                <a:moveTo>
                  <a:pt x="56995" y="100723"/>
                </a:moveTo>
                <a:lnTo>
                  <a:pt x="56388" y="103631"/>
                </a:lnTo>
                <a:lnTo>
                  <a:pt x="59436" y="105155"/>
                </a:lnTo>
                <a:lnTo>
                  <a:pt x="59436" y="102107"/>
                </a:lnTo>
                <a:lnTo>
                  <a:pt x="56995" y="100723"/>
                </a:lnTo>
                <a:close/>
              </a:path>
              <a:path w="82550" h="106679">
                <a:moveTo>
                  <a:pt x="82296" y="1523"/>
                </a:moveTo>
                <a:lnTo>
                  <a:pt x="77724" y="1523"/>
                </a:lnTo>
                <a:lnTo>
                  <a:pt x="80772" y="3047"/>
                </a:lnTo>
                <a:lnTo>
                  <a:pt x="80772" y="4571"/>
                </a:lnTo>
                <a:lnTo>
                  <a:pt x="76231" y="8667"/>
                </a:lnTo>
                <a:lnTo>
                  <a:pt x="56995" y="100723"/>
                </a:lnTo>
                <a:lnTo>
                  <a:pt x="59436" y="102107"/>
                </a:lnTo>
                <a:lnTo>
                  <a:pt x="59436" y="105155"/>
                </a:lnTo>
                <a:lnTo>
                  <a:pt x="60960" y="105155"/>
                </a:lnTo>
                <a:lnTo>
                  <a:pt x="82296" y="3047"/>
                </a:lnTo>
                <a:lnTo>
                  <a:pt x="82296" y="1523"/>
                </a:lnTo>
                <a:close/>
              </a:path>
              <a:path w="82550" h="106679">
                <a:moveTo>
                  <a:pt x="6159" y="71869"/>
                </a:moveTo>
                <a:lnTo>
                  <a:pt x="3048" y="74675"/>
                </a:lnTo>
                <a:lnTo>
                  <a:pt x="11103" y="74675"/>
                </a:lnTo>
                <a:lnTo>
                  <a:pt x="6159" y="71869"/>
                </a:lnTo>
                <a:close/>
              </a:path>
              <a:path w="82550" h="106679">
                <a:moveTo>
                  <a:pt x="8116" y="70103"/>
                </a:moveTo>
                <a:lnTo>
                  <a:pt x="3048" y="70103"/>
                </a:lnTo>
                <a:lnTo>
                  <a:pt x="6159" y="71869"/>
                </a:lnTo>
                <a:lnTo>
                  <a:pt x="8116" y="70103"/>
                </a:lnTo>
                <a:close/>
              </a:path>
              <a:path w="82550" h="106679">
                <a:moveTo>
                  <a:pt x="77724" y="1523"/>
                </a:moveTo>
                <a:lnTo>
                  <a:pt x="76231" y="8667"/>
                </a:lnTo>
                <a:lnTo>
                  <a:pt x="80772" y="4571"/>
                </a:lnTo>
                <a:lnTo>
                  <a:pt x="80772" y="3047"/>
                </a:lnTo>
                <a:lnTo>
                  <a:pt x="77724" y="1523"/>
                </a:lnTo>
                <a:close/>
              </a:path>
            </a:pathLst>
          </a:custGeom>
          <a:solidFill>
            <a:srgbClr val="000000"/>
          </a:solidFill>
        </p:spPr>
        <p:txBody>
          <a:bodyPr wrap="square" lIns="0" tIns="0" rIns="0" bIns="0" rtlCol="0"/>
          <a:lstStyle/>
          <a:p/>
        </p:txBody>
      </p:sp>
      <p:sp>
        <p:nvSpPr>
          <p:cNvPr id="44" name="object 44"/>
          <p:cNvSpPr/>
          <p:nvPr/>
        </p:nvSpPr>
        <p:spPr>
          <a:xfrm>
            <a:off x="3669791" y="4346447"/>
            <a:ext cx="1018540" cy="469900"/>
          </a:xfrm>
          <a:custGeom>
            <a:avLst/>
            <a:gdLst/>
            <a:ahLst/>
            <a:cxnLst/>
            <a:rect l="l" t="t" r="r" b="b"/>
            <a:pathLst>
              <a:path w="1018539" h="469900">
                <a:moveTo>
                  <a:pt x="509016" y="0"/>
                </a:moveTo>
                <a:lnTo>
                  <a:pt x="457200" y="1524"/>
                </a:lnTo>
                <a:lnTo>
                  <a:pt x="406908" y="4572"/>
                </a:lnTo>
                <a:lnTo>
                  <a:pt x="358140" y="10668"/>
                </a:lnTo>
                <a:lnTo>
                  <a:pt x="310896" y="18288"/>
                </a:lnTo>
                <a:lnTo>
                  <a:pt x="266700" y="27432"/>
                </a:lnTo>
                <a:lnTo>
                  <a:pt x="225552" y="39624"/>
                </a:lnTo>
                <a:lnTo>
                  <a:pt x="185928" y="53340"/>
                </a:lnTo>
                <a:lnTo>
                  <a:pt x="149352" y="68580"/>
                </a:lnTo>
                <a:lnTo>
                  <a:pt x="88392" y="102108"/>
                </a:lnTo>
                <a:lnTo>
                  <a:pt x="41148" y="141732"/>
                </a:lnTo>
                <a:lnTo>
                  <a:pt x="10668" y="187452"/>
                </a:lnTo>
                <a:lnTo>
                  <a:pt x="0" y="234696"/>
                </a:lnTo>
                <a:lnTo>
                  <a:pt x="3048" y="257556"/>
                </a:lnTo>
                <a:lnTo>
                  <a:pt x="3048" y="259080"/>
                </a:lnTo>
                <a:lnTo>
                  <a:pt x="22860" y="304800"/>
                </a:lnTo>
                <a:lnTo>
                  <a:pt x="62484" y="347472"/>
                </a:lnTo>
                <a:lnTo>
                  <a:pt x="117348" y="385572"/>
                </a:lnTo>
                <a:lnTo>
                  <a:pt x="185928" y="416052"/>
                </a:lnTo>
                <a:lnTo>
                  <a:pt x="225552" y="429768"/>
                </a:lnTo>
                <a:lnTo>
                  <a:pt x="266700" y="441959"/>
                </a:lnTo>
                <a:lnTo>
                  <a:pt x="310896" y="451104"/>
                </a:lnTo>
                <a:lnTo>
                  <a:pt x="358140" y="458724"/>
                </a:lnTo>
                <a:lnTo>
                  <a:pt x="406908" y="464820"/>
                </a:lnTo>
                <a:lnTo>
                  <a:pt x="457200" y="467868"/>
                </a:lnTo>
                <a:lnTo>
                  <a:pt x="509016" y="469392"/>
                </a:lnTo>
                <a:lnTo>
                  <a:pt x="560832" y="467868"/>
                </a:lnTo>
                <a:lnTo>
                  <a:pt x="562356" y="467868"/>
                </a:lnTo>
                <a:lnTo>
                  <a:pt x="587502" y="466344"/>
                </a:lnTo>
                <a:lnTo>
                  <a:pt x="560832" y="466344"/>
                </a:lnTo>
                <a:lnTo>
                  <a:pt x="560832" y="464820"/>
                </a:lnTo>
                <a:lnTo>
                  <a:pt x="510540" y="464820"/>
                </a:lnTo>
                <a:lnTo>
                  <a:pt x="458724" y="463296"/>
                </a:lnTo>
                <a:lnTo>
                  <a:pt x="408432" y="460248"/>
                </a:lnTo>
                <a:lnTo>
                  <a:pt x="359664" y="454152"/>
                </a:lnTo>
                <a:lnTo>
                  <a:pt x="312420" y="446532"/>
                </a:lnTo>
                <a:lnTo>
                  <a:pt x="268224" y="437388"/>
                </a:lnTo>
                <a:lnTo>
                  <a:pt x="227076" y="425196"/>
                </a:lnTo>
                <a:lnTo>
                  <a:pt x="187452" y="411480"/>
                </a:lnTo>
                <a:lnTo>
                  <a:pt x="150876" y="396240"/>
                </a:lnTo>
                <a:lnTo>
                  <a:pt x="89916" y="362712"/>
                </a:lnTo>
                <a:lnTo>
                  <a:pt x="44313" y="324612"/>
                </a:lnTo>
                <a:lnTo>
                  <a:pt x="42672" y="324612"/>
                </a:lnTo>
                <a:lnTo>
                  <a:pt x="42672" y="323088"/>
                </a:lnTo>
                <a:lnTo>
                  <a:pt x="42998" y="323088"/>
                </a:lnTo>
                <a:lnTo>
                  <a:pt x="27432" y="303276"/>
                </a:lnTo>
                <a:lnTo>
                  <a:pt x="15240" y="280416"/>
                </a:lnTo>
                <a:lnTo>
                  <a:pt x="8128" y="259080"/>
                </a:lnTo>
                <a:lnTo>
                  <a:pt x="4572" y="259080"/>
                </a:lnTo>
                <a:lnTo>
                  <a:pt x="7429" y="257651"/>
                </a:lnTo>
                <a:lnTo>
                  <a:pt x="4572" y="236220"/>
                </a:lnTo>
                <a:lnTo>
                  <a:pt x="7620" y="211836"/>
                </a:lnTo>
                <a:lnTo>
                  <a:pt x="15240" y="188976"/>
                </a:lnTo>
                <a:lnTo>
                  <a:pt x="27432" y="166116"/>
                </a:lnTo>
                <a:lnTo>
                  <a:pt x="42998" y="146304"/>
                </a:lnTo>
                <a:lnTo>
                  <a:pt x="42672" y="146304"/>
                </a:lnTo>
                <a:lnTo>
                  <a:pt x="42672" y="144780"/>
                </a:lnTo>
                <a:lnTo>
                  <a:pt x="44313" y="144780"/>
                </a:lnTo>
                <a:lnTo>
                  <a:pt x="64008" y="126492"/>
                </a:lnTo>
                <a:lnTo>
                  <a:pt x="118872" y="89916"/>
                </a:lnTo>
                <a:lnTo>
                  <a:pt x="187452" y="57912"/>
                </a:lnTo>
                <a:lnTo>
                  <a:pt x="227076" y="44196"/>
                </a:lnTo>
                <a:lnTo>
                  <a:pt x="268224" y="32004"/>
                </a:lnTo>
                <a:lnTo>
                  <a:pt x="312420" y="22860"/>
                </a:lnTo>
                <a:lnTo>
                  <a:pt x="359664" y="15240"/>
                </a:lnTo>
                <a:lnTo>
                  <a:pt x="408432" y="9144"/>
                </a:lnTo>
                <a:lnTo>
                  <a:pt x="458724" y="6096"/>
                </a:lnTo>
                <a:lnTo>
                  <a:pt x="510540" y="4572"/>
                </a:lnTo>
                <a:lnTo>
                  <a:pt x="560832" y="4572"/>
                </a:lnTo>
                <a:lnTo>
                  <a:pt x="560832" y="3048"/>
                </a:lnTo>
                <a:lnTo>
                  <a:pt x="587502" y="3048"/>
                </a:lnTo>
                <a:lnTo>
                  <a:pt x="562356" y="1524"/>
                </a:lnTo>
                <a:lnTo>
                  <a:pt x="560832" y="1524"/>
                </a:lnTo>
                <a:lnTo>
                  <a:pt x="509016" y="0"/>
                </a:lnTo>
                <a:close/>
              </a:path>
              <a:path w="1018539" h="469900">
                <a:moveTo>
                  <a:pt x="562356" y="463296"/>
                </a:moveTo>
                <a:lnTo>
                  <a:pt x="560832" y="463340"/>
                </a:lnTo>
                <a:lnTo>
                  <a:pt x="560832" y="466344"/>
                </a:lnTo>
                <a:lnTo>
                  <a:pt x="562356" y="463296"/>
                </a:lnTo>
                <a:close/>
              </a:path>
              <a:path w="1018539" h="469900">
                <a:moveTo>
                  <a:pt x="624458" y="463296"/>
                </a:moveTo>
                <a:lnTo>
                  <a:pt x="562356" y="463296"/>
                </a:lnTo>
                <a:lnTo>
                  <a:pt x="560832" y="466344"/>
                </a:lnTo>
                <a:lnTo>
                  <a:pt x="587502" y="466344"/>
                </a:lnTo>
                <a:lnTo>
                  <a:pt x="612648" y="464820"/>
                </a:lnTo>
                <a:lnTo>
                  <a:pt x="624458" y="463296"/>
                </a:lnTo>
                <a:close/>
              </a:path>
              <a:path w="1018539" h="469900">
                <a:moveTo>
                  <a:pt x="560832" y="463340"/>
                </a:moveTo>
                <a:lnTo>
                  <a:pt x="510540" y="464820"/>
                </a:lnTo>
                <a:lnTo>
                  <a:pt x="560832" y="464820"/>
                </a:lnTo>
                <a:lnTo>
                  <a:pt x="560832" y="463340"/>
                </a:lnTo>
                <a:close/>
              </a:path>
              <a:path w="1018539" h="469900">
                <a:moveTo>
                  <a:pt x="980802" y="323088"/>
                </a:moveTo>
                <a:lnTo>
                  <a:pt x="975360" y="323088"/>
                </a:lnTo>
                <a:lnTo>
                  <a:pt x="975360" y="324612"/>
                </a:lnTo>
                <a:lnTo>
                  <a:pt x="973718" y="324612"/>
                </a:lnTo>
                <a:lnTo>
                  <a:pt x="928116" y="362712"/>
                </a:lnTo>
                <a:lnTo>
                  <a:pt x="867156" y="396240"/>
                </a:lnTo>
                <a:lnTo>
                  <a:pt x="830580" y="411480"/>
                </a:lnTo>
                <a:lnTo>
                  <a:pt x="790956" y="425196"/>
                </a:lnTo>
                <a:lnTo>
                  <a:pt x="749808" y="437388"/>
                </a:lnTo>
                <a:lnTo>
                  <a:pt x="705612" y="446532"/>
                </a:lnTo>
                <a:lnTo>
                  <a:pt x="658368" y="454152"/>
                </a:lnTo>
                <a:lnTo>
                  <a:pt x="611124" y="460248"/>
                </a:lnTo>
                <a:lnTo>
                  <a:pt x="560832" y="463296"/>
                </a:lnTo>
                <a:lnTo>
                  <a:pt x="562356" y="463296"/>
                </a:lnTo>
                <a:lnTo>
                  <a:pt x="624458" y="463296"/>
                </a:lnTo>
                <a:lnTo>
                  <a:pt x="659892" y="458724"/>
                </a:lnTo>
                <a:lnTo>
                  <a:pt x="707136" y="451104"/>
                </a:lnTo>
                <a:lnTo>
                  <a:pt x="751332" y="441959"/>
                </a:lnTo>
                <a:lnTo>
                  <a:pt x="792480" y="429768"/>
                </a:lnTo>
                <a:lnTo>
                  <a:pt x="832104" y="416052"/>
                </a:lnTo>
                <a:lnTo>
                  <a:pt x="868680" y="400812"/>
                </a:lnTo>
                <a:lnTo>
                  <a:pt x="929640" y="367284"/>
                </a:lnTo>
                <a:lnTo>
                  <a:pt x="976884" y="327660"/>
                </a:lnTo>
                <a:lnTo>
                  <a:pt x="978408" y="326136"/>
                </a:lnTo>
                <a:lnTo>
                  <a:pt x="980802" y="323088"/>
                </a:lnTo>
                <a:close/>
              </a:path>
              <a:path w="1018539" h="469900">
                <a:moveTo>
                  <a:pt x="42672" y="323088"/>
                </a:moveTo>
                <a:lnTo>
                  <a:pt x="42672" y="324612"/>
                </a:lnTo>
                <a:lnTo>
                  <a:pt x="44196" y="324612"/>
                </a:lnTo>
                <a:lnTo>
                  <a:pt x="43879" y="324209"/>
                </a:lnTo>
                <a:lnTo>
                  <a:pt x="42672" y="323088"/>
                </a:lnTo>
                <a:close/>
              </a:path>
              <a:path w="1018539" h="469900">
                <a:moveTo>
                  <a:pt x="43879" y="324209"/>
                </a:moveTo>
                <a:lnTo>
                  <a:pt x="44196" y="324612"/>
                </a:lnTo>
                <a:lnTo>
                  <a:pt x="43879" y="324209"/>
                </a:lnTo>
                <a:close/>
              </a:path>
              <a:path w="1018539" h="469900">
                <a:moveTo>
                  <a:pt x="974152" y="324209"/>
                </a:moveTo>
                <a:lnTo>
                  <a:pt x="973718" y="324612"/>
                </a:lnTo>
                <a:lnTo>
                  <a:pt x="974152" y="324209"/>
                </a:lnTo>
                <a:close/>
              </a:path>
              <a:path w="1018539" h="469900">
                <a:moveTo>
                  <a:pt x="975360" y="323088"/>
                </a:moveTo>
                <a:lnTo>
                  <a:pt x="974152" y="324209"/>
                </a:lnTo>
                <a:lnTo>
                  <a:pt x="973836" y="324612"/>
                </a:lnTo>
                <a:lnTo>
                  <a:pt x="975360" y="324612"/>
                </a:lnTo>
                <a:lnTo>
                  <a:pt x="975360" y="323088"/>
                </a:lnTo>
                <a:close/>
              </a:path>
              <a:path w="1018539" h="469900">
                <a:moveTo>
                  <a:pt x="42998" y="323088"/>
                </a:moveTo>
                <a:lnTo>
                  <a:pt x="42672" y="323088"/>
                </a:lnTo>
                <a:lnTo>
                  <a:pt x="43879" y="324209"/>
                </a:lnTo>
                <a:lnTo>
                  <a:pt x="42998" y="323088"/>
                </a:lnTo>
                <a:close/>
              </a:path>
              <a:path w="1018539" h="469900">
                <a:moveTo>
                  <a:pt x="1010412" y="257556"/>
                </a:moveTo>
                <a:lnTo>
                  <a:pt x="1002792" y="280416"/>
                </a:lnTo>
                <a:lnTo>
                  <a:pt x="990600" y="303276"/>
                </a:lnTo>
                <a:lnTo>
                  <a:pt x="974152" y="324209"/>
                </a:lnTo>
                <a:lnTo>
                  <a:pt x="975360" y="323088"/>
                </a:lnTo>
                <a:lnTo>
                  <a:pt x="980802" y="323088"/>
                </a:lnTo>
                <a:lnTo>
                  <a:pt x="995172" y="304800"/>
                </a:lnTo>
                <a:lnTo>
                  <a:pt x="1007364" y="281940"/>
                </a:lnTo>
                <a:lnTo>
                  <a:pt x="1014984" y="259080"/>
                </a:lnTo>
                <a:lnTo>
                  <a:pt x="1010412" y="259080"/>
                </a:lnTo>
                <a:lnTo>
                  <a:pt x="1010602" y="257651"/>
                </a:lnTo>
                <a:lnTo>
                  <a:pt x="1010412" y="257556"/>
                </a:lnTo>
                <a:close/>
              </a:path>
              <a:path w="1018539" h="469900">
                <a:moveTo>
                  <a:pt x="7429" y="257651"/>
                </a:moveTo>
                <a:lnTo>
                  <a:pt x="4572" y="259080"/>
                </a:lnTo>
                <a:lnTo>
                  <a:pt x="7620" y="259080"/>
                </a:lnTo>
                <a:lnTo>
                  <a:pt x="7429" y="257651"/>
                </a:lnTo>
                <a:close/>
              </a:path>
              <a:path w="1018539" h="469900">
                <a:moveTo>
                  <a:pt x="7620" y="257556"/>
                </a:moveTo>
                <a:lnTo>
                  <a:pt x="7429" y="257651"/>
                </a:lnTo>
                <a:lnTo>
                  <a:pt x="7620" y="259080"/>
                </a:lnTo>
                <a:lnTo>
                  <a:pt x="8128" y="259080"/>
                </a:lnTo>
                <a:lnTo>
                  <a:pt x="7620" y="257556"/>
                </a:lnTo>
                <a:close/>
              </a:path>
              <a:path w="1018539" h="469900">
                <a:moveTo>
                  <a:pt x="1010602" y="257651"/>
                </a:moveTo>
                <a:lnTo>
                  <a:pt x="1010412" y="259080"/>
                </a:lnTo>
                <a:lnTo>
                  <a:pt x="1013460" y="259080"/>
                </a:lnTo>
                <a:lnTo>
                  <a:pt x="1010602" y="257651"/>
                </a:lnTo>
                <a:close/>
              </a:path>
              <a:path w="1018539" h="469900">
                <a:moveTo>
                  <a:pt x="974152" y="145182"/>
                </a:moveTo>
                <a:lnTo>
                  <a:pt x="990600" y="166116"/>
                </a:lnTo>
                <a:lnTo>
                  <a:pt x="1002792" y="188976"/>
                </a:lnTo>
                <a:lnTo>
                  <a:pt x="1010412" y="211836"/>
                </a:lnTo>
                <a:lnTo>
                  <a:pt x="1013460" y="236220"/>
                </a:lnTo>
                <a:lnTo>
                  <a:pt x="1010602" y="257651"/>
                </a:lnTo>
                <a:lnTo>
                  <a:pt x="1013460" y="259080"/>
                </a:lnTo>
                <a:lnTo>
                  <a:pt x="1014984" y="259080"/>
                </a:lnTo>
                <a:lnTo>
                  <a:pt x="1014984" y="257556"/>
                </a:lnTo>
                <a:lnTo>
                  <a:pt x="1018032" y="234696"/>
                </a:lnTo>
                <a:lnTo>
                  <a:pt x="1014984" y="210312"/>
                </a:lnTo>
                <a:lnTo>
                  <a:pt x="1007364" y="187452"/>
                </a:lnTo>
                <a:lnTo>
                  <a:pt x="995172" y="164592"/>
                </a:lnTo>
                <a:lnTo>
                  <a:pt x="980802" y="146304"/>
                </a:lnTo>
                <a:lnTo>
                  <a:pt x="975360" y="146304"/>
                </a:lnTo>
                <a:lnTo>
                  <a:pt x="974152" y="145182"/>
                </a:lnTo>
                <a:close/>
              </a:path>
              <a:path w="1018539" h="469900">
                <a:moveTo>
                  <a:pt x="44196" y="144780"/>
                </a:moveTo>
                <a:lnTo>
                  <a:pt x="42672" y="144780"/>
                </a:lnTo>
                <a:lnTo>
                  <a:pt x="42672" y="146304"/>
                </a:lnTo>
                <a:lnTo>
                  <a:pt x="43879" y="145182"/>
                </a:lnTo>
                <a:lnTo>
                  <a:pt x="44196" y="144780"/>
                </a:lnTo>
                <a:close/>
              </a:path>
              <a:path w="1018539" h="469900">
                <a:moveTo>
                  <a:pt x="43879" y="145182"/>
                </a:moveTo>
                <a:lnTo>
                  <a:pt x="42672" y="146304"/>
                </a:lnTo>
                <a:lnTo>
                  <a:pt x="42998" y="146304"/>
                </a:lnTo>
                <a:lnTo>
                  <a:pt x="43879" y="145182"/>
                </a:lnTo>
                <a:close/>
              </a:path>
              <a:path w="1018539" h="469900">
                <a:moveTo>
                  <a:pt x="975360" y="144780"/>
                </a:moveTo>
                <a:lnTo>
                  <a:pt x="973836" y="144780"/>
                </a:lnTo>
                <a:lnTo>
                  <a:pt x="974152" y="145182"/>
                </a:lnTo>
                <a:lnTo>
                  <a:pt x="975360" y="146304"/>
                </a:lnTo>
                <a:lnTo>
                  <a:pt x="975360" y="144780"/>
                </a:lnTo>
                <a:close/>
              </a:path>
              <a:path w="1018539" h="469900">
                <a:moveTo>
                  <a:pt x="979605" y="144780"/>
                </a:moveTo>
                <a:lnTo>
                  <a:pt x="975360" y="144780"/>
                </a:lnTo>
                <a:lnTo>
                  <a:pt x="975360" y="146304"/>
                </a:lnTo>
                <a:lnTo>
                  <a:pt x="980802" y="146304"/>
                </a:lnTo>
                <a:lnTo>
                  <a:pt x="979605" y="144780"/>
                </a:lnTo>
                <a:close/>
              </a:path>
              <a:path w="1018539" h="469900">
                <a:moveTo>
                  <a:pt x="44313" y="144780"/>
                </a:moveTo>
                <a:lnTo>
                  <a:pt x="43879" y="145182"/>
                </a:lnTo>
                <a:lnTo>
                  <a:pt x="44313" y="144780"/>
                </a:lnTo>
                <a:close/>
              </a:path>
              <a:path w="1018539" h="469900">
                <a:moveTo>
                  <a:pt x="587502" y="3048"/>
                </a:moveTo>
                <a:lnTo>
                  <a:pt x="560832" y="3048"/>
                </a:lnTo>
                <a:lnTo>
                  <a:pt x="562356" y="6096"/>
                </a:lnTo>
                <a:lnTo>
                  <a:pt x="560832" y="6096"/>
                </a:lnTo>
                <a:lnTo>
                  <a:pt x="611124" y="9144"/>
                </a:lnTo>
                <a:lnTo>
                  <a:pt x="658368" y="15240"/>
                </a:lnTo>
                <a:lnTo>
                  <a:pt x="705612" y="22860"/>
                </a:lnTo>
                <a:lnTo>
                  <a:pt x="749808" y="32004"/>
                </a:lnTo>
                <a:lnTo>
                  <a:pt x="790956" y="44196"/>
                </a:lnTo>
                <a:lnTo>
                  <a:pt x="830580" y="57912"/>
                </a:lnTo>
                <a:lnTo>
                  <a:pt x="867156" y="73152"/>
                </a:lnTo>
                <a:lnTo>
                  <a:pt x="928116" y="106680"/>
                </a:lnTo>
                <a:lnTo>
                  <a:pt x="974152" y="145182"/>
                </a:lnTo>
                <a:lnTo>
                  <a:pt x="973836" y="144780"/>
                </a:lnTo>
                <a:lnTo>
                  <a:pt x="979605" y="144780"/>
                </a:lnTo>
                <a:lnTo>
                  <a:pt x="978408" y="143256"/>
                </a:lnTo>
                <a:lnTo>
                  <a:pt x="929640" y="102108"/>
                </a:lnTo>
                <a:lnTo>
                  <a:pt x="868680" y="68580"/>
                </a:lnTo>
                <a:lnTo>
                  <a:pt x="832104" y="53340"/>
                </a:lnTo>
                <a:lnTo>
                  <a:pt x="792480" y="39624"/>
                </a:lnTo>
                <a:lnTo>
                  <a:pt x="751332" y="27432"/>
                </a:lnTo>
                <a:lnTo>
                  <a:pt x="707136" y="18288"/>
                </a:lnTo>
                <a:lnTo>
                  <a:pt x="659892" y="10668"/>
                </a:lnTo>
                <a:lnTo>
                  <a:pt x="624459" y="6096"/>
                </a:lnTo>
                <a:lnTo>
                  <a:pt x="562356" y="6096"/>
                </a:lnTo>
                <a:lnTo>
                  <a:pt x="560832" y="6051"/>
                </a:lnTo>
                <a:lnTo>
                  <a:pt x="624111" y="6051"/>
                </a:lnTo>
                <a:lnTo>
                  <a:pt x="612648" y="4572"/>
                </a:lnTo>
                <a:lnTo>
                  <a:pt x="587502" y="3048"/>
                </a:lnTo>
                <a:close/>
              </a:path>
              <a:path w="1018539" h="469900">
                <a:moveTo>
                  <a:pt x="560832" y="3048"/>
                </a:moveTo>
                <a:lnTo>
                  <a:pt x="560832" y="6051"/>
                </a:lnTo>
                <a:lnTo>
                  <a:pt x="562356" y="6096"/>
                </a:lnTo>
                <a:lnTo>
                  <a:pt x="560832" y="3048"/>
                </a:lnTo>
                <a:close/>
              </a:path>
              <a:path w="1018539" h="469900">
                <a:moveTo>
                  <a:pt x="560832" y="4572"/>
                </a:moveTo>
                <a:lnTo>
                  <a:pt x="510540" y="4572"/>
                </a:lnTo>
                <a:lnTo>
                  <a:pt x="560832" y="6051"/>
                </a:lnTo>
                <a:lnTo>
                  <a:pt x="560832" y="4572"/>
                </a:lnTo>
                <a:close/>
              </a:path>
            </a:pathLst>
          </a:custGeom>
          <a:solidFill>
            <a:srgbClr val="000000"/>
          </a:solidFill>
        </p:spPr>
        <p:txBody>
          <a:bodyPr wrap="square" lIns="0" tIns="0" rIns="0" bIns="0" rtlCol="0"/>
          <a:lstStyle/>
          <a:p/>
        </p:txBody>
      </p:sp>
      <p:sp>
        <p:nvSpPr>
          <p:cNvPr id="45" name="object 45"/>
          <p:cNvSpPr/>
          <p:nvPr/>
        </p:nvSpPr>
        <p:spPr>
          <a:xfrm>
            <a:off x="2868167" y="4581905"/>
            <a:ext cx="806450" cy="0"/>
          </a:xfrm>
          <a:custGeom>
            <a:avLst/>
            <a:gdLst/>
            <a:ahLst/>
            <a:cxnLst/>
            <a:rect l="l" t="t" r="r" b="b"/>
            <a:pathLst>
              <a:path w="806450" h="0">
                <a:moveTo>
                  <a:pt x="0" y="0"/>
                </a:moveTo>
                <a:lnTo>
                  <a:pt x="806195" y="0"/>
                </a:lnTo>
              </a:path>
            </a:pathLst>
          </a:custGeom>
          <a:ln w="47244">
            <a:solidFill>
              <a:srgbClr val="000000"/>
            </a:solidFill>
          </a:ln>
        </p:spPr>
        <p:txBody>
          <a:bodyPr wrap="square" lIns="0" tIns="0" rIns="0" bIns="0" rtlCol="0"/>
          <a:lstStyle/>
          <a:p/>
        </p:txBody>
      </p:sp>
      <p:sp>
        <p:nvSpPr>
          <p:cNvPr id="46" name="object 46"/>
          <p:cNvSpPr/>
          <p:nvPr/>
        </p:nvSpPr>
        <p:spPr>
          <a:xfrm>
            <a:off x="2868167" y="4600955"/>
            <a:ext cx="806450" cy="680085"/>
          </a:xfrm>
          <a:custGeom>
            <a:avLst/>
            <a:gdLst/>
            <a:ahLst/>
            <a:cxnLst/>
            <a:rect l="l" t="t" r="r" b="b"/>
            <a:pathLst>
              <a:path w="806450" h="680085">
                <a:moveTo>
                  <a:pt x="3048" y="0"/>
                </a:moveTo>
                <a:lnTo>
                  <a:pt x="1524" y="0"/>
                </a:lnTo>
                <a:lnTo>
                  <a:pt x="0" y="1524"/>
                </a:lnTo>
                <a:lnTo>
                  <a:pt x="0" y="3048"/>
                </a:lnTo>
                <a:lnTo>
                  <a:pt x="1524" y="4572"/>
                </a:lnTo>
                <a:lnTo>
                  <a:pt x="803148" y="679704"/>
                </a:lnTo>
                <a:lnTo>
                  <a:pt x="804672" y="679704"/>
                </a:lnTo>
                <a:lnTo>
                  <a:pt x="806196" y="678180"/>
                </a:lnTo>
                <a:lnTo>
                  <a:pt x="806196" y="676656"/>
                </a:lnTo>
                <a:lnTo>
                  <a:pt x="804672" y="675132"/>
                </a:lnTo>
                <a:lnTo>
                  <a:pt x="3048" y="0"/>
                </a:lnTo>
                <a:close/>
              </a:path>
            </a:pathLst>
          </a:custGeom>
          <a:solidFill>
            <a:srgbClr val="000000"/>
          </a:solidFill>
        </p:spPr>
        <p:txBody>
          <a:bodyPr wrap="square" lIns="0" tIns="0" rIns="0" bIns="0" rtlCol="0"/>
          <a:lstStyle/>
          <a:p/>
        </p:txBody>
      </p:sp>
      <p:sp>
        <p:nvSpPr>
          <p:cNvPr id="47" name="object 47"/>
          <p:cNvSpPr/>
          <p:nvPr/>
        </p:nvSpPr>
        <p:spPr>
          <a:xfrm>
            <a:off x="2868167" y="4600955"/>
            <a:ext cx="806450" cy="1397635"/>
          </a:xfrm>
          <a:custGeom>
            <a:avLst/>
            <a:gdLst/>
            <a:ahLst/>
            <a:cxnLst/>
            <a:rect l="l" t="t" r="r" b="b"/>
            <a:pathLst>
              <a:path w="806450" h="1397635">
                <a:moveTo>
                  <a:pt x="3048" y="0"/>
                </a:moveTo>
                <a:lnTo>
                  <a:pt x="1524" y="0"/>
                </a:lnTo>
                <a:lnTo>
                  <a:pt x="0" y="1524"/>
                </a:lnTo>
                <a:lnTo>
                  <a:pt x="0" y="3048"/>
                </a:lnTo>
                <a:lnTo>
                  <a:pt x="801624" y="1395984"/>
                </a:lnTo>
                <a:lnTo>
                  <a:pt x="803148" y="1397508"/>
                </a:lnTo>
                <a:lnTo>
                  <a:pt x="804672" y="1397508"/>
                </a:lnTo>
                <a:lnTo>
                  <a:pt x="806196" y="1395984"/>
                </a:lnTo>
                <a:lnTo>
                  <a:pt x="806196" y="1394460"/>
                </a:lnTo>
                <a:lnTo>
                  <a:pt x="4572" y="1524"/>
                </a:lnTo>
                <a:lnTo>
                  <a:pt x="3048" y="0"/>
                </a:lnTo>
                <a:close/>
              </a:path>
            </a:pathLst>
          </a:custGeom>
          <a:solidFill>
            <a:srgbClr val="000000"/>
          </a:solidFill>
        </p:spPr>
        <p:txBody>
          <a:bodyPr wrap="square" lIns="0" tIns="0" rIns="0" bIns="0" rtlCol="0"/>
          <a:lstStyle/>
          <a:p/>
        </p:txBody>
      </p:sp>
      <p:sp>
        <p:nvSpPr>
          <p:cNvPr id="48" name="object 48"/>
          <p:cNvSpPr/>
          <p:nvPr/>
        </p:nvSpPr>
        <p:spPr>
          <a:xfrm>
            <a:off x="2868167" y="4600955"/>
            <a:ext cx="806450" cy="2158365"/>
          </a:xfrm>
          <a:custGeom>
            <a:avLst/>
            <a:gdLst/>
            <a:ahLst/>
            <a:cxnLst/>
            <a:rect l="l" t="t" r="r" b="b"/>
            <a:pathLst>
              <a:path w="806450" h="2158365">
                <a:moveTo>
                  <a:pt x="3048" y="0"/>
                </a:moveTo>
                <a:lnTo>
                  <a:pt x="1524" y="0"/>
                </a:lnTo>
                <a:lnTo>
                  <a:pt x="0" y="1524"/>
                </a:lnTo>
                <a:lnTo>
                  <a:pt x="0" y="3048"/>
                </a:lnTo>
                <a:lnTo>
                  <a:pt x="801624" y="2156460"/>
                </a:lnTo>
                <a:lnTo>
                  <a:pt x="803148" y="2157984"/>
                </a:lnTo>
                <a:lnTo>
                  <a:pt x="804672" y="2157984"/>
                </a:lnTo>
                <a:lnTo>
                  <a:pt x="806196" y="2156460"/>
                </a:lnTo>
                <a:lnTo>
                  <a:pt x="806196" y="2154936"/>
                </a:lnTo>
                <a:lnTo>
                  <a:pt x="4572" y="1524"/>
                </a:lnTo>
                <a:lnTo>
                  <a:pt x="3048" y="0"/>
                </a:lnTo>
                <a:close/>
              </a:path>
            </a:pathLst>
          </a:custGeom>
          <a:solidFill>
            <a:srgbClr val="000000"/>
          </a:solidFill>
        </p:spPr>
        <p:txBody>
          <a:bodyPr wrap="square" lIns="0" tIns="0" rIns="0" bIns="0" rtlCol="0"/>
          <a:lstStyle/>
          <a:p/>
        </p:txBody>
      </p:sp>
      <p:sp>
        <p:nvSpPr>
          <p:cNvPr id="49" name="object 49"/>
          <p:cNvSpPr/>
          <p:nvPr/>
        </p:nvSpPr>
        <p:spPr>
          <a:xfrm>
            <a:off x="3204972" y="7054215"/>
            <a:ext cx="1862455" cy="0"/>
          </a:xfrm>
          <a:custGeom>
            <a:avLst/>
            <a:gdLst/>
            <a:ahLst/>
            <a:cxnLst/>
            <a:rect l="l" t="t" r="r" b="b"/>
            <a:pathLst>
              <a:path w="1862454" h="0">
                <a:moveTo>
                  <a:pt x="0" y="0"/>
                </a:moveTo>
                <a:lnTo>
                  <a:pt x="1862328" y="0"/>
                </a:lnTo>
              </a:path>
            </a:pathLst>
          </a:custGeom>
          <a:ln w="3175">
            <a:solidFill>
              <a:srgbClr val="000000"/>
            </a:solidFill>
          </a:ln>
        </p:spPr>
        <p:txBody>
          <a:bodyPr wrap="square" lIns="0" tIns="0" rIns="0" bIns="0" rtlCol="0"/>
          <a:lstStyle/>
          <a:p/>
        </p:txBody>
      </p:sp>
      <p:sp>
        <p:nvSpPr>
          <p:cNvPr id="50" name="object 50"/>
          <p:cNvSpPr/>
          <p:nvPr/>
        </p:nvSpPr>
        <p:spPr>
          <a:xfrm>
            <a:off x="3204972" y="7051675"/>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51" name="object 51"/>
          <p:cNvSpPr/>
          <p:nvPr/>
        </p:nvSpPr>
        <p:spPr>
          <a:xfrm>
            <a:off x="3207257" y="3843020"/>
            <a:ext cx="0" cy="3206750"/>
          </a:xfrm>
          <a:custGeom>
            <a:avLst/>
            <a:gdLst/>
            <a:ahLst/>
            <a:cxnLst/>
            <a:rect l="l" t="t" r="r" b="b"/>
            <a:pathLst>
              <a:path w="0" h="3206750">
                <a:moveTo>
                  <a:pt x="0" y="0"/>
                </a:moveTo>
                <a:lnTo>
                  <a:pt x="0" y="3206750"/>
                </a:lnTo>
              </a:path>
            </a:pathLst>
          </a:custGeom>
          <a:ln w="4572">
            <a:solidFill>
              <a:srgbClr val="000000"/>
            </a:solidFill>
          </a:ln>
        </p:spPr>
        <p:txBody>
          <a:bodyPr wrap="square" lIns="0" tIns="0" rIns="0" bIns="0" rtlCol="0"/>
          <a:lstStyle/>
          <a:p/>
        </p:txBody>
      </p:sp>
      <p:sp>
        <p:nvSpPr>
          <p:cNvPr id="52" name="object 52"/>
          <p:cNvSpPr/>
          <p:nvPr/>
        </p:nvSpPr>
        <p:spPr>
          <a:xfrm>
            <a:off x="3204972" y="3841750"/>
            <a:ext cx="1862455" cy="0"/>
          </a:xfrm>
          <a:custGeom>
            <a:avLst/>
            <a:gdLst/>
            <a:ahLst/>
            <a:cxnLst/>
            <a:rect l="l" t="t" r="r" b="b"/>
            <a:pathLst>
              <a:path w="1862454" h="0">
                <a:moveTo>
                  <a:pt x="0" y="0"/>
                </a:moveTo>
                <a:lnTo>
                  <a:pt x="1862328" y="0"/>
                </a:lnTo>
              </a:path>
            </a:pathLst>
          </a:custGeom>
          <a:ln w="3175">
            <a:solidFill>
              <a:srgbClr val="000000"/>
            </a:solidFill>
          </a:ln>
        </p:spPr>
        <p:txBody>
          <a:bodyPr wrap="square" lIns="0" tIns="0" rIns="0" bIns="0" rtlCol="0"/>
          <a:lstStyle/>
          <a:p/>
        </p:txBody>
      </p:sp>
      <p:sp>
        <p:nvSpPr>
          <p:cNvPr id="53" name="object 53"/>
          <p:cNvSpPr/>
          <p:nvPr/>
        </p:nvSpPr>
        <p:spPr>
          <a:xfrm>
            <a:off x="3208020" y="7051547"/>
            <a:ext cx="1905" cy="0"/>
          </a:xfrm>
          <a:custGeom>
            <a:avLst/>
            <a:gdLst/>
            <a:ahLst/>
            <a:cxnLst/>
            <a:rect l="l" t="t" r="r" b="b"/>
            <a:pathLst>
              <a:path w="1905" h="0">
                <a:moveTo>
                  <a:pt x="0" y="0"/>
                </a:moveTo>
                <a:lnTo>
                  <a:pt x="1524" y="0"/>
                </a:lnTo>
              </a:path>
            </a:pathLst>
          </a:custGeom>
          <a:ln w="3175">
            <a:solidFill>
              <a:srgbClr val="000000"/>
            </a:solidFill>
          </a:ln>
        </p:spPr>
        <p:txBody>
          <a:bodyPr wrap="square" lIns="0" tIns="0" rIns="0" bIns="0" rtlCol="0"/>
          <a:lstStyle/>
          <a:p/>
        </p:txBody>
      </p:sp>
      <p:sp>
        <p:nvSpPr>
          <p:cNvPr id="54" name="object 54"/>
          <p:cNvSpPr/>
          <p:nvPr/>
        </p:nvSpPr>
        <p:spPr>
          <a:xfrm>
            <a:off x="3209544" y="7051547"/>
            <a:ext cx="1853564" cy="0"/>
          </a:xfrm>
          <a:custGeom>
            <a:avLst/>
            <a:gdLst/>
            <a:ahLst/>
            <a:cxnLst/>
            <a:rect l="l" t="t" r="r" b="b"/>
            <a:pathLst>
              <a:path w="1853564" h="0">
                <a:moveTo>
                  <a:pt x="0" y="0"/>
                </a:moveTo>
                <a:lnTo>
                  <a:pt x="1853183" y="0"/>
                </a:lnTo>
              </a:path>
            </a:pathLst>
          </a:custGeom>
          <a:ln w="3175">
            <a:solidFill>
              <a:srgbClr val="000000"/>
            </a:solidFill>
          </a:ln>
        </p:spPr>
        <p:txBody>
          <a:bodyPr wrap="square" lIns="0" tIns="0" rIns="0" bIns="0" rtlCol="0"/>
          <a:lstStyle/>
          <a:p/>
        </p:txBody>
      </p:sp>
      <p:sp>
        <p:nvSpPr>
          <p:cNvPr id="55" name="object 55"/>
          <p:cNvSpPr/>
          <p:nvPr/>
        </p:nvSpPr>
        <p:spPr>
          <a:xfrm>
            <a:off x="5062728" y="7051675"/>
            <a:ext cx="3175" cy="0"/>
          </a:xfrm>
          <a:custGeom>
            <a:avLst/>
            <a:gdLst/>
            <a:ahLst/>
            <a:cxnLst/>
            <a:rect l="l" t="t" r="r" b="b"/>
            <a:pathLst>
              <a:path w="3175" h="0">
                <a:moveTo>
                  <a:pt x="0" y="0"/>
                </a:moveTo>
                <a:lnTo>
                  <a:pt x="3048" y="0"/>
                </a:lnTo>
              </a:path>
            </a:pathLst>
          </a:custGeom>
          <a:ln w="3809">
            <a:solidFill>
              <a:srgbClr val="000000"/>
            </a:solidFill>
          </a:ln>
        </p:spPr>
        <p:txBody>
          <a:bodyPr wrap="square" lIns="0" tIns="0" rIns="0" bIns="0" rtlCol="0"/>
          <a:lstStyle/>
          <a:p/>
        </p:txBody>
      </p:sp>
      <p:sp>
        <p:nvSpPr>
          <p:cNvPr id="56" name="object 56"/>
          <p:cNvSpPr/>
          <p:nvPr/>
        </p:nvSpPr>
        <p:spPr>
          <a:xfrm>
            <a:off x="5065014" y="3843020"/>
            <a:ext cx="0" cy="3206750"/>
          </a:xfrm>
          <a:custGeom>
            <a:avLst/>
            <a:gdLst/>
            <a:ahLst/>
            <a:cxnLst/>
            <a:rect l="l" t="t" r="r" b="b"/>
            <a:pathLst>
              <a:path w="0" h="3206750">
                <a:moveTo>
                  <a:pt x="0" y="0"/>
                </a:moveTo>
                <a:lnTo>
                  <a:pt x="0" y="3206750"/>
                </a:lnTo>
              </a:path>
            </a:pathLst>
          </a:custGeom>
          <a:ln w="4572">
            <a:solidFill>
              <a:srgbClr val="000000"/>
            </a:solidFill>
          </a:ln>
        </p:spPr>
        <p:txBody>
          <a:bodyPr wrap="square" lIns="0" tIns="0" rIns="0" bIns="0" rtlCol="0"/>
          <a:lstStyle/>
          <a:p/>
        </p:txBody>
      </p:sp>
      <p:sp>
        <p:nvSpPr>
          <p:cNvPr id="57" name="object 57"/>
          <p:cNvSpPr/>
          <p:nvPr/>
        </p:nvSpPr>
        <p:spPr>
          <a:xfrm>
            <a:off x="5065776" y="7051547"/>
            <a:ext cx="1905" cy="0"/>
          </a:xfrm>
          <a:custGeom>
            <a:avLst/>
            <a:gdLst/>
            <a:ahLst/>
            <a:cxnLst/>
            <a:rect l="l" t="t" r="r" b="b"/>
            <a:pathLst>
              <a:path w="1904" h="0">
                <a:moveTo>
                  <a:pt x="0" y="0"/>
                </a:moveTo>
                <a:lnTo>
                  <a:pt x="1524" y="0"/>
                </a:lnTo>
              </a:path>
            </a:pathLst>
          </a:custGeom>
          <a:ln w="3175">
            <a:solidFill>
              <a:srgbClr val="000000"/>
            </a:solidFill>
          </a:ln>
        </p:spPr>
        <p:txBody>
          <a:bodyPr wrap="square" lIns="0" tIns="0" rIns="0" bIns="0" rtlCol="0"/>
          <a:lstStyle/>
          <a:p/>
        </p:txBody>
      </p:sp>
      <p:sp>
        <p:nvSpPr>
          <p:cNvPr id="58" name="object 58"/>
          <p:cNvSpPr/>
          <p:nvPr/>
        </p:nvSpPr>
        <p:spPr>
          <a:xfrm>
            <a:off x="3208020" y="3844290"/>
            <a:ext cx="1905" cy="0"/>
          </a:xfrm>
          <a:custGeom>
            <a:avLst/>
            <a:gdLst/>
            <a:ahLst/>
            <a:cxnLst/>
            <a:rect l="l" t="t" r="r" b="b"/>
            <a:pathLst>
              <a:path w="1905" h="0">
                <a:moveTo>
                  <a:pt x="0" y="0"/>
                </a:moveTo>
                <a:lnTo>
                  <a:pt x="1524" y="0"/>
                </a:lnTo>
              </a:path>
            </a:pathLst>
          </a:custGeom>
          <a:ln w="3175">
            <a:solidFill>
              <a:srgbClr val="000000"/>
            </a:solidFill>
          </a:ln>
        </p:spPr>
        <p:txBody>
          <a:bodyPr wrap="square" lIns="0" tIns="0" rIns="0" bIns="0" rtlCol="0"/>
          <a:lstStyle/>
          <a:p/>
        </p:txBody>
      </p:sp>
      <p:sp>
        <p:nvSpPr>
          <p:cNvPr id="59" name="object 59"/>
          <p:cNvSpPr/>
          <p:nvPr/>
        </p:nvSpPr>
        <p:spPr>
          <a:xfrm>
            <a:off x="3209544" y="3844290"/>
            <a:ext cx="1853564" cy="0"/>
          </a:xfrm>
          <a:custGeom>
            <a:avLst/>
            <a:gdLst/>
            <a:ahLst/>
            <a:cxnLst/>
            <a:rect l="l" t="t" r="r" b="b"/>
            <a:pathLst>
              <a:path w="1853564" h="0">
                <a:moveTo>
                  <a:pt x="0" y="0"/>
                </a:moveTo>
                <a:lnTo>
                  <a:pt x="1853183" y="0"/>
                </a:lnTo>
              </a:path>
            </a:pathLst>
          </a:custGeom>
          <a:ln w="3175">
            <a:solidFill>
              <a:srgbClr val="000000"/>
            </a:solidFill>
          </a:ln>
        </p:spPr>
        <p:txBody>
          <a:bodyPr wrap="square" lIns="0" tIns="0" rIns="0" bIns="0" rtlCol="0"/>
          <a:lstStyle/>
          <a:p/>
        </p:txBody>
      </p:sp>
      <p:sp>
        <p:nvSpPr>
          <p:cNvPr id="60" name="object 60"/>
          <p:cNvSpPr/>
          <p:nvPr/>
        </p:nvSpPr>
        <p:spPr>
          <a:xfrm>
            <a:off x="5065776" y="3844290"/>
            <a:ext cx="1905" cy="0"/>
          </a:xfrm>
          <a:custGeom>
            <a:avLst/>
            <a:gdLst/>
            <a:ahLst/>
            <a:cxnLst/>
            <a:rect l="l" t="t" r="r" b="b"/>
            <a:pathLst>
              <a:path w="1904" h="0">
                <a:moveTo>
                  <a:pt x="0" y="0"/>
                </a:moveTo>
                <a:lnTo>
                  <a:pt x="1524" y="0"/>
                </a:lnTo>
              </a:path>
            </a:pathLst>
          </a:custGeom>
          <a:ln w="3175">
            <a:solidFill>
              <a:srgbClr val="000000"/>
            </a:solidFill>
          </a:ln>
        </p:spPr>
        <p:txBody>
          <a:bodyPr wrap="square" lIns="0" tIns="0" rIns="0" bIns="0" rtlCol="0"/>
          <a:lstStyle/>
          <a:p/>
        </p:txBody>
      </p:sp>
      <p:sp>
        <p:nvSpPr>
          <p:cNvPr id="61" name="object 61"/>
          <p:cNvSpPr txBox="1"/>
          <p:nvPr/>
        </p:nvSpPr>
        <p:spPr>
          <a:xfrm>
            <a:off x="1130300" y="1437132"/>
            <a:ext cx="5513705" cy="330581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The </a:t>
            </a:r>
            <a:r>
              <a:rPr dirty="0" sz="1200" spc="-5">
                <a:latin typeface="Times New Roman"/>
                <a:cs typeface="Times New Roman"/>
              </a:rPr>
              <a:t>second </a:t>
            </a:r>
            <a:r>
              <a:rPr dirty="0" sz="1200">
                <a:latin typeface="Times New Roman"/>
                <a:cs typeface="Times New Roman"/>
              </a:rPr>
              <a:t>diagram demonstrates the concept of reuse by extending already existing use  cases. In this case </a:t>
            </a:r>
            <a:r>
              <a:rPr dirty="0" sz="1200" i="1">
                <a:latin typeface="Times New Roman"/>
                <a:cs typeface="Times New Roman"/>
              </a:rPr>
              <a:t>Place Conference Call </a:t>
            </a:r>
            <a:r>
              <a:rPr dirty="0" sz="1200">
                <a:latin typeface="Times New Roman"/>
                <a:cs typeface="Times New Roman"/>
              </a:rPr>
              <a:t>use case is a </a:t>
            </a:r>
            <a:r>
              <a:rPr dirty="0" sz="1200" spc="-5">
                <a:latin typeface="Times New Roman"/>
                <a:cs typeface="Times New Roman"/>
              </a:rPr>
              <a:t>specialization </a:t>
            </a:r>
            <a:r>
              <a:rPr dirty="0" sz="1200">
                <a:latin typeface="Times New Roman"/>
                <a:cs typeface="Times New Roman"/>
              </a:rPr>
              <a:t>of </a:t>
            </a:r>
            <a:r>
              <a:rPr dirty="0" sz="1200" i="1">
                <a:latin typeface="Times New Roman"/>
                <a:cs typeface="Times New Roman"/>
              </a:rPr>
              <a:t>Place Phone </a:t>
            </a:r>
            <a:r>
              <a:rPr dirty="0" sz="1200" spc="5" i="1">
                <a:latin typeface="Times New Roman"/>
                <a:cs typeface="Times New Roman"/>
              </a:rPr>
              <a:t>Call  </a:t>
            </a:r>
            <a:r>
              <a:rPr dirty="0" sz="1200">
                <a:latin typeface="Times New Roman"/>
                <a:cs typeface="Times New Roman"/>
              </a:rPr>
              <a:t>use case. </a:t>
            </a:r>
            <a:r>
              <a:rPr dirty="0" sz="1200" spc="-5">
                <a:latin typeface="Times New Roman"/>
                <a:cs typeface="Times New Roman"/>
              </a:rPr>
              <a:t>Similarly, </a:t>
            </a:r>
            <a:r>
              <a:rPr dirty="0" sz="1200" i="1">
                <a:latin typeface="Times New Roman"/>
                <a:cs typeface="Times New Roman"/>
              </a:rPr>
              <a:t>Receive Additional Call </a:t>
            </a:r>
            <a:r>
              <a:rPr dirty="0" sz="1200">
                <a:latin typeface="Times New Roman"/>
                <a:cs typeface="Times New Roman"/>
              </a:rPr>
              <a:t>is defined by extending </a:t>
            </a:r>
            <a:r>
              <a:rPr dirty="0" sz="1200" i="1">
                <a:latin typeface="Times New Roman"/>
                <a:cs typeface="Times New Roman"/>
              </a:rPr>
              <a:t>Receive Phone </a:t>
            </a:r>
            <a:r>
              <a:rPr dirty="0" sz="1200" spc="-5" i="1">
                <a:latin typeface="Times New Roman"/>
                <a:cs typeface="Times New Roman"/>
              </a:rPr>
              <a:t>Call</a:t>
            </a:r>
            <a:r>
              <a:rPr dirty="0" sz="1200" spc="-5">
                <a:latin typeface="Times New Roman"/>
                <a:cs typeface="Times New Roman"/>
              </a:rPr>
              <a:t>.  </a:t>
            </a:r>
            <a:r>
              <a:rPr dirty="0" sz="1200">
                <a:latin typeface="Times New Roman"/>
                <a:cs typeface="Times New Roman"/>
              </a:rPr>
              <a:t>It </a:t>
            </a:r>
            <a:r>
              <a:rPr dirty="0" sz="1200" spc="10">
                <a:latin typeface="Times New Roman"/>
                <a:cs typeface="Times New Roman"/>
              </a:rPr>
              <a:t>may </a:t>
            </a:r>
            <a:r>
              <a:rPr dirty="0" sz="1200">
                <a:latin typeface="Times New Roman"/>
                <a:cs typeface="Times New Roman"/>
              </a:rPr>
              <a:t>be </a:t>
            </a:r>
            <a:r>
              <a:rPr dirty="0" sz="1200" spc="5">
                <a:latin typeface="Times New Roman"/>
                <a:cs typeface="Times New Roman"/>
              </a:rPr>
              <a:t>noted here that, </a:t>
            </a:r>
            <a:r>
              <a:rPr dirty="0" sz="1200" spc="10">
                <a:latin typeface="Times New Roman"/>
                <a:cs typeface="Times New Roman"/>
              </a:rPr>
              <a:t>in </a:t>
            </a:r>
            <a:r>
              <a:rPr dirty="0" sz="1200" spc="5">
                <a:latin typeface="Times New Roman"/>
                <a:cs typeface="Times New Roman"/>
              </a:rPr>
              <a:t>this </a:t>
            </a:r>
            <a:r>
              <a:rPr dirty="0" sz="1200">
                <a:latin typeface="Times New Roman"/>
                <a:cs typeface="Times New Roman"/>
              </a:rPr>
              <a:t>case, the arrow goes from the new use </a:t>
            </a:r>
            <a:r>
              <a:rPr dirty="0" sz="1200" spc="5">
                <a:latin typeface="Times New Roman"/>
                <a:cs typeface="Times New Roman"/>
              </a:rPr>
              <a:t>case </a:t>
            </a:r>
            <a:r>
              <a:rPr dirty="0" sz="1200">
                <a:latin typeface="Times New Roman"/>
                <a:cs typeface="Times New Roman"/>
              </a:rPr>
              <a:t>that </a:t>
            </a:r>
            <a:r>
              <a:rPr dirty="0" sz="1200" spc="10">
                <a:latin typeface="Times New Roman"/>
                <a:cs typeface="Times New Roman"/>
              </a:rPr>
              <a:t>is </a:t>
            </a:r>
            <a:r>
              <a:rPr dirty="0" sz="1200" spc="5">
                <a:latin typeface="Times New Roman"/>
                <a:cs typeface="Times New Roman"/>
              </a:rPr>
              <a:t>being  </a:t>
            </a:r>
            <a:r>
              <a:rPr dirty="0" sz="1200">
                <a:latin typeface="Times New Roman"/>
                <a:cs typeface="Times New Roman"/>
              </a:rPr>
              <a:t>created (derived use case) towards the use case that is being extended (the base use</a:t>
            </a:r>
            <a:r>
              <a:rPr dirty="0" sz="1200" spc="-140">
                <a:latin typeface="Times New Roman"/>
                <a:cs typeface="Times New Roman"/>
              </a:rPr>
              <a:t> </a:t>
            </a:r>
            <a:r>
              <a:rPr dirty="0" sz="1200">
                <a:latin typeface="Times New Roman"/>
                <a:cs typeface="Times New Roman"/>
              </a:rPr>
              <a:t>case).</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This diagram also demonstrates that many different actors can use one use case.  </a:t>
            </a:r>
            <a:r>
              <a:rPr dirty="0" sz="1200" spc="-5">
                <a:latin typeface="Times New Roman"/>
                <a:cs typeface="Times New Roman"/>
              </a:rPr>
              <a:t>Additionally, </a:t>
            </a:r>
            <a:r>
              <a:rPr dirty="0" sz="1200">
                <a:latin typeface="Times New Roman"/>
                <a:cs typeface="Times New Roman"/>
              </a:rPr>
              <a:t>the actors defined for the base use case are also defined by default for the  derived use</a:t>
            </a:r>
            <a:r>
              <a:rPr dirty="0" sz="1200" spc="-100">
                <a:latin typeface="Times New Roman"/>
                <a:cs typeface="Times New Roman"/>
              </a:rPr>
              <a:t> </a:t>
            </a:r>
            <a:r>
              <a:rPr dirty="0" sz="1200">
                <a:latin typeface="Times New Roman"/>
                <a:cs typeface="Times New Roman"/>
              </a:rPr>
              <a:t>case.</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The concept of reusability </a:t>
            </a:r>
            <a:r>
              <a:rPr dirty="0" sz="1200" spc="5">
                <a:latin typeface="Times New Roman"/>
                <a:cs typeface="Times New Roman"/>
              </a:rPr>
              <a:t>can </a:t>
            </a:r>
            <a:r>
              <a:rPr dirty="0" sz="1200">
                <a:latin typeface="Times New Roman"/>
                <a:cs typeface="Times New Roman"/>
              </a:rPr>
              <a:t>also be used in the case of actors. In this case, new classes  of actors may be created by inheriting from the old classes of</a:t>
            </a:r>
            <a:r>
              <a:rPr dirty="0" sz="1200" spc="-130">
                <a:latin typeface="Times New Roman"/>
                <a:cs typeface="Times New Roman"/>
              </a:rPr>
              <a:t> </a:t>
            </a:r>
            <a:r>
              <a:rPr dirty="0" sz="1200">
                <a:latin typeface="Times New Roman"/>
                <a:cs typeface="Times New Roman"/>
              </a:rPr>
              <a:t>actors.</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45"/>
              </a:spcBef>
            </a:pPr>
            <a:endParaRPr sz="1250">
              <a:latin typeface="Times New Roman"/>
              <a:cs typeface="Times New Roman"/>
            </a:endParaRPr>
          </a:p>
          <a:p>
            <a:pPr algn="ctr" marL="2360930" marR="1891030" indent="-3175">
              <a:lnSpc>
                <a:spcPct val="102299"/>
              </a:lnSpc>
            </a:pPr>
            <a:r>
              <a:rPr dirty="0" sz="1300" spc="10">
                <a:latin typeface="Times New Roman"/>
                <a:cs typeface="Times New Roman"/>
              </a:rPr>
              <a:t>Credit Card  </a:t>
            </a:r>
            <a:r>
              <a:rPr dirty="0" sz="1300" spc="5">
                <a:latin typeface="Times New Roman"/>
                <a:cs typeface="Times New Roman"/>
              </a:rPr>
              <a:t>Validation</a:t>
            </a:r>
            <a:r>
              <a:rPr dirty="0" sz="1300" spc="-60">
                <a:latin typeface="Times New Roman"/>
                <a:cs typeface="Times New Roman"/>
              </a:rPr>
              <a:t> </a:t>
            </a:r>
            <a:r>
              <a:rPr dirty="0" sz="1300" spc="10">
                <a:latin typeface="Times New Roman"/>
                <a:cs typeface="Times New Roman"/>
              </a:rPr>
              <a:t>System</a:t>
            </a:r>
            <a:endParaRPr sz="1300">
              <a:latin typeface="Times New Roman"/>
              <a:cs typeface="Times New Roman"/>
            </a:endParaRPr>
          </a:p>
          <a:p>
            <a:pPr algn="ctr" marL="2668905" marR="2075814">
              <a:lnSpc>
                <a:spcPct val="100000"/>
              </a:lnSpc>
              <a:spcBef>
                <a:spcPts val="919"/>
              </a:spcBef>
            </a:pPr>
            <a:r>
              <a:rPr dirty="0" sz="1000" spc="-5">
                <a:latin typeface="Arial"/>
                <a:cs typeface="Arial"/>
              </a:rPr>
              <a:t>Perform</a:t>
            </a:r>
            <a:r>
              <a:rPr dirty="0" sz="1000" spc="-60">
                <a:latin typeface="Arial"/>
                <a:cs typeface="Arial"/>
              </a:rPr>
              <a:t> </a:t>
            </a:r>
            <a:r>
              <a:rPr dirty="0" sz="1000" spc="-10">
                <a:latin typeface="Arial"/>
                <a:cs typeface="Arial"/>
              </a:rPr>
              <a:t>Card  </a:t>
            </a:r>
            <a:r>
              <a:rPr dirty="0" sz="1000" spc="-5">
                <a:latin typeface="Arial"/>
                <a:cs typeface="Arial"/>
              </a:rPr>
              <a:t>Transaction</a:t>
            </a:r>
            <a:endParaRPr sz="1000">
              <a:latin typeface="Arial"/>
              <a:cs typeface="Arial"/>
            </a:endParaRPr>
          </a:p>
        </p:txBody>
      </p:sp>
      <p:sp>
        <p:nvSpPr>
          <p:cNvPr id="62" name="object 62"/>
          <p:cNvSpPr/>
          <p:nvPr/>
        </p:nvSpPr>
        <p:spPr>
          <a:xfrm>
            <a:off x="5570220" y="4346447"/>
            <a:ext cx="173990" cy="173990"/>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p:txBody>
      </p:sp>
      <p:sp>
        <p:nvSpPr>
          <p:cNvPr id="63" name="object 63"/>
          <p:cNvSpPr/>
          <p:nvPr/>
        </p:nvSpPr>
        <p:spPr>
          <a:xfrm>
            <a:off x="5657850" y="451561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64" name="object 64"/>
          <p:cNvSpPr/>
          <p:nvPr/>
        </p:nvSpPr>
        <p:spPr>
          <a:xfrm>
            <a:off x="5570220" y="4644390"/>
            <a:ext cx="173990" cy="0"/>
          </a:xfrm>
          <a:custGeom>
            <a:avLst/>
            <a:gdLst/>
            <a:ahLst/>
            <a:cxnLst/>
            <a:rect l="l" t="t" r="r" b="b"/>
            <a:pathLst>
              <a:path w="173989" h="0">
                <a:moveTo>
                  <a:pt x="0" y="0"/>
                </a:moveTo>
                <a:lnTo>
                  <a:pt x="173736" y="0"/>
                </a:lnTo>
              </a:path>
            </a:pathLst>
          </a:custGeom>
          <a:ln w="4572">
            <a:solidFill>
              <a:srgbClr val="000000"/>
            </a:solidFill>
          </a:ln>
        </p:spPr>
        <p:txBody>
          <a:bodyPr wrap="square" lIns="0" tIns="0" rIns="0" bIns="0" rtlCol="0"/>
          <a:lstStyle/>
          <a:p/>
        </p:txBody>
      </p:sp>
      <p:sp>
        <p:nvSpPr>
          <p:cNvPr id="65" name="object 65"/>
          <p:cNvSpPr/>
          <p:nvPr/>
        </p:nvSpPr>
        <p:spPr>
          <a:xfrm>
            <a:off x="5529071" y="4811267"/>
            <a:ext cx="131445" cy="173990"/>
          </a:xfrm>
          <a:custGeom>
            <a:avLst/>
            <a:gdLst/>
            <a:ahLst/>
            <a:cxnLst/>
            <a:rect l="l" t="t" r="r" b="b"/>
            <a:pathLst>
              <a:path w="131445"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66" name="object 66"/>
          <p:cNvSpPr/>
          <p:nvPr/>
        </p:nvSpPr>
        <p:spPr>
          <a:xfrm>
            <a:off x="5655564" y="4811267"/>
            <a:ext cx="131445" cy="173990"/>
          </a:xfrm>
          <a:custGeom>
            <a:avLst/>
            <a:gdLst/>
            <a:ahLst/>
            <a:cxnLst/>
            <a:rect l="l" t="t" r="r" b="b"/>
            <a:pathLst>
              <a:path w="131445"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67" name="object 67"/>
          <p:cNvSpPr/>
          <p:nvPr/>
        </p:nvSpPr>
        <p:spPr>
          <a:xfrm>
            <a:off x="5570220" y="4346447"/>
            <a:ext cx="173990" cy="173990"/>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p:txBody>
      </p:sp>
      <p:sp>
        <p:nvSpPr>
          <p:cNvPr id="68" name="object 68"/>
          <p:cNvSpPr/>
          <p:nvPr/>
        </p:nvSpPr>
        <p:spPr>
          <a:xfrm>
            <a:off x="5657850" y="4515611"/>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69" name="object 69"/>
          <p:cNvSpPr/>
          <p:nvPr/>
        </p:nvSpPr>
        <p:spPr>
          <a:xfrm>
            <a:off x="5570220" y="4644390"/>
            <a:ext cx="173990" cy="0"/>
          </a:xfrm>
          <a:custGeom>
            <a:avLst/>
            <a:gdLst/>
            <a:ahLst/>
            <a:cxnLst/>
            <a:rect l="l" t="t" r="r" b="b"/>
            <a:pathLst>
              <a:path w="173989" h="0">
                <a:moveTo>
                  <a:pt x="0" y="0"/>
                </a:moveTo>
                <a:lnTo>
                  <a:pt x="173736" y="0"/>
                </a:lnTo>
              </a:path>
            </a:pathLst>
          </a:custGeom>
          <a:ln w="4572">
            <a:solidFill>
              <a:srgbClr val="000000"/>
            </a:solidFill>
          </a:ln>
        </p:spPr>
        <p:txBody>
          <a:bodyPr wrap="square" lIns="0" tIns="0" rIns="0" bIns="0" rtlCol="0"/>
          <a:lstStyle/>
          <a:p/>
        </p:txBody>
      </p:sp>
      <p:sp>
        <p:nvSpPr>
          <p:cNvPr id="70" name="object 70"/>
          <p:cNvSpPr/>
          <p:nvPr/>
        </p:nvSpPr>
        <p:spPr>
          <a:xfrm>
            <a:off x="5529071" y="4811267"/>
            <a:ext cx="131445" cy="173990"/>
          </a:xfrm>
          <a:custGeom>
            <a:avLst/>
            <a:gdLst/>
            <a:ahLst/>
            <a:cxnLst/>
            <a:rect l="l" t="t" r="r" b="b"/>
            <a:pathLst>
              <a:path w="131445"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p:txBody>
      </p:sp>
      <p:sp>
        <p:nvSpPr>
          <p:cNvPr id="71" name="object 71"/>
          <p:cNvSpPr/>
          <p:nvPr/>
        </p:nvSpPr>
        <p:spPr>
          <a:xfrm>
            <a:off x="5655564" y="4811267"/>
            <a:ext cx="131445" cy="173990"/>
          </a:xfrm>
          <a:custGeom>
            <a:avLst/>
            <a:gdLst/>
            <a:ahLst/>
            <a:cxnLst/>
            <a:rect l="l" t="t" r="r" b="b"/>
            <a:pathLst>
              <a:path w="131445"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p:txBody>
      </p:sp>
      <p:sp>
        <p:nvSpPr>
          <p:cNvPr id="72" name="object 72"/>
          <p:cNvSpPr txBox="1"/>
          <p:nvPr/>
        </p:nvSpPr>
        <p:spPr>
          <a:xfrm>
            <a:off x="5395976" y="5089652"/>
            <a:ext cx="568325" cy="316230"/>
          </a:xfrm>
          <a:prstGeom prst="rect">
            <a:avLst/>
          </a:prstGeom>
        </p:spPr>
        <p:txBody>
          <a:bodyPr wrap="square" lIns="0" tIns="0" rIns="0" bIns="0" rtlCol="0" vert="horz">
            <a:spAutoFit/>
          </a:bodyPr>
          <a:lstStyle/>
          <a:p>
            <a:pPr marL="12700" marR="5080" indent="107950">
              <a:lnSpc>
                <a:spcPct val="100000"/>
              </a:lnSpc>
            </a:pPr>
            <a:r>
              <a:rPr dirty="0" sz="1000" spc="-10">
                <a:latin typeface="Arial"/>
                <a:cs typeface="Arial"/>
              </a:rPr>
              <a:t>Retail  </a:t>
            </a:r>
            <a:r>
              <a:rPr dirty="0" sz="1000" spc="-5">
                <a:latin typeface="Arial"/>
                <a:cs typeface="Arial"/>
              </a:rPr>
              <a:t>Institution</a:t>
            </a:r>
            <a:endParaRPr sz="1000">
              <a:latin typeface="Arial"/>
              <a:cs typeface="Arial"/>
            </a:endParaRPr>
          </a:p>
        </p:txBody>
      </p:sp>
      <p:sp>
        <p:nvSpPr>
          <p:cNvPr id="73" name="object 73"/>
          <p:cNvSpPr/>
          <p:nvPr/>
        </p:nvSpPr>
        <p:spPr>
          <a:xfrm>
            <a:off x="5570220" y="5960364"/>
            <a:ext cx="173990" cy="172720"/>
          </a:xfrm>
          <a:custGeom>
            <a:avLst/>
            <a:gdLst/>
            <a:ahLst/>
            <a:cxnLst/>
            <a:rect l="l" t="t" r="r" b="b"/>
            <a:pathLst>
              <a:path w="173989" h="172720">
                <a:moveTo>
                  <a:pt x="86868" y="0"/>
                </a:moveTo>
                <a:lnTo>
                  <a:pt x="38100" y="13715"/>
                </a:lnTo>
                <a:lnTo>
                  <a:pt x="6096" y="53339"/>
                </a:lnTo>
                <a:lnTo>
                  <a:pt x="0" y="85343"/>
                </a:lnTo>
                <a:lnTo>
                  <a:pt x="1524" y="102107"/>
                </a:lnTo>
                <a:lnTo>
                  <a:pt x="1524" y="103631"/>
                </a:lnTo>
                <a:lnTo>
                  <a:pt x="24384" y="146303"/>
                </a:lnTo>
                <a:lnTo>
                  <a:pt x="68580" y="170687"/>
                </a:lnTo>
                <a:lnTo>
                  <a:pt x="86868" y="172211"/>
                </a:lnTo>
                <a:lnTo>
                  <a:pt x="103632" y="170687"/>
                </a:lnTo>
                <a:lnTo>
                  <a:pt x="105156" y="170687"/>
                </a:lnTo>
                <a:lnTo>
                  <a:pt x="115316" y="167639"/>
                </a:lnTo>
                <a:lnTo>
                  <a:pt x="88392" y="167639"/>
                </a:lnTo>
                <a:lnTo>
                  <a:pt x="70104" y="166115"/>
                </a:lnTo>
                <a:lnTo>
                  <a:pt x="54864" y="161543"/>
                </a:lnTo>
                <a:lnTo>
                  <a:pt x="39624" y="153923"/>
                </a:lnTo>
                <a:lnTo>
                  <a:pt x="29173" y="144779"/>
                </a:lnTo>
                <a:lnTo>
                  <a:pt x="27432" y="144779"/>
                </a:lnTo>
                <a:lnTo>
                  <a:pt x="27432" y="143255"/>
                </a:lnTo>
                <a:lnTo>
                  <a:pt x="27813" y="143255"/>
                </a:lnTo>
                <a:lnTo>
                  <a:pt x="19812" y="132587"/>
                </a:lnTo>
                <a:lnTo>
                  <a:pt x="10668" y="117347"/>
                </a:lnTo>
                <a:lnTo>
                  <a:pt x="6553" y="103631"/>
                </a:lnTo>
                <a:lnTo>
                  <a:pt x="4572" y="103631"/>
                </a:lnTo>
                <a:lnTo>
                  <a:pt x="5969" y="102234"/>
                </a:lnTo>
                <a:lnTo>
                  <a:pt x="4572" y="86867"/>
                </a:lnTo>
                <a:lnTo>
                  <a:pt x="6096" y="70103"/>
                </a:lnTo>
                <a:lnTo>
                  <a:pt x="10668" y="54863"/>
                </a:lnTo>
                <a:lnTo>
                  <a:pt x="19812" y="39623"/>
                </a:lnTo>
                <a:lnTo>
                  <a:pt x="27813" y="28955"/>
                </a:lnTo>
                <a:lnTo>
                  <a:pt x="27432" y="28955"/>
                </a:lnTo>
                <a:lnTo>
                  <a:pt x="27432" y="27431"/>
                </a:lnTo>
                <a:lnTo>
                  <a:pt x="29173" y="27431"/>
                </a:lnTo>
                <a:lnTo>
                  <a:pt x="39624" y="18287"/>
                </a:lnTo>
                <a:lnTo>
                  <a:pt x="54864" y="10667"/>
                </a:lnTo>
                <a:lnTo>
                  <a:pt x="70104" y="6095"/>
                </a:lnTo>
                <a:lnTo>
                  <a:pt x="88392" y="4571"/>
                </a:lnTo>
                <a:lnTo>
                  <a:pt x="115316" y="4571"/>
                </a:lnTo>
                <a:lnTo>
                  <a:pt x="105156" y="1523"/>
                </a:lnTo>
                <a:lnTo>
                  <a:pt x="103632" y="1523"/>
                </a:lnTo>
                <a:lnTo>
                  <a:pt x="86868" y="0"/>
                </a:lnTo>
                <a:close/>
              </a:path>
              <a:path w="173989" h="172720">
                <a:moveTo>
                  <a:pt x="103632" y="166254"/>
                </a:moveTo>
                <a:lnTo>
                  <a:pt x="88392" y="167639"/>
                </a:lnTo>
                <a:lnTo>
                  <a:pt x="103632" y="167639"/>
                </a:lnTo>
                <a:lnTo>
                  <a:pt x="103632" y="166254"/>
                </a:lnTo>
                <a:close/>
              </a:path>
              <a:path w="173989" h="172720">
                <a:moveTo>
                  <a:pt x="105156" y="166115"/>
                </a:moveTo>
                <a:lnTo>
                  <a:pt x="103632" y="166254"/>
                </a:lnTo>
                <a:lnTo>
                  <a:pt x="103632" y="167639"/>
                </a:lnTo>
                <a:lnTo>
                  <a:pt x="105156" y="166115"/>
                </a:lnTo>
                <a:close/>
              </a:path>
              <a:path w="173989" h="172720">
                <a:moveTo>
                  <a:pt x="120396" y="166115"/>
                </a:moveTo>
                <a:lnTo>
                  <a:pt x="105156" y="166115"/>
                </a:lnTo>
                <a:lnTo>
                  <a:pt x="103632" y="167639"/>
                </a:lnTo>
                <a:lnTo>
                  <a:pt x="115316" y="167639"/>
                </a:lnTo>
                <a:lnTo>
                  <a:pt x="120396" y="166115"/>
                </a:lnTo>
                <a:close/>
              </a:path>
              <a:path w="173989" h="172720">
                <a:moveTo>
                  <a:pt x="145491" y="143967"/>
                </a:moveTo>
                <a:lnTo>
                  <a:pt x="134112" y="153923"/>
                </a:lnTo>
                <a:lnTo>
                  <a:pt x="118872" y="161543"/>
                </a:lnTo>
                <a:lnTo>
                  <a:pt x="103632" y="166115"/>
                </a:lnTo>
                <a:lnTo>
                  <a:pt x="103632" y="166254"/>
                </a:lnTo>
                <a:lnTo>
                  <a:pt x="105156" y="166115"/>
                </a:lnTo>
                <a:lnTo>
                  <a:pt x="120396" y="166115"/>
                </a:lnTo>
                <a:lnTo>
                  <a:pt x="135636" y="158495"/>
                </a:lnTo>
                <a:lnTo>
                  <a:pt x="147828" y="147827"/>
                </a:lnTo>
                <a:lnTo>
                  <a:pt x="149352" y="146303"/>
                </a:lnTo>
                <a:lnTo>
                  <a:pt x="150685" y="144779"/>
                </a:lnTo>
                <a:lnTo>
                  <a:pt x="144780" y="144779"/>
                </a:lnTo>
                <a:lnTo>
                  <a:pt x="145491" y="143967"/>
                </a:lnTo>
                <a:close/>
              </a:path>
              <a:path w="173989" h="172720">
                <a:moveTo>
                  <a:pt x="27432" y="143255"/>
                </a:moveTo>
                <a:lnTo>
                  <a:pt x="27432" y="144779"/>
                </a:lnTo>
                <a:lnTo>
                  <a:pt x="28956" y="144779"/>
                </a:lnTo>
                <a:lnTo>
                  <a:pt x="28540" y="144225"/>
                </a:lnTo>
                <a:lnTo>
                  <a:pt x="27432" y="143255"/>
                </a:lnTo>
                <a:close/>
              </a:path>
              <a:path w="173989" h="172720">
                <a:moveTo>
                  <a:pt x="28540" y="144225"/>
                </a:moveTo>
                <a:lnTo>
                  <a:pt x="28956" y="144779"/>
                </a:lnTo>
                <a:lnTo>
                  <a:pt x="29173" y="144779"/>
                </a:lnTo>
                <a:lnTo>
                  <a:pt x="28540" y="144225"/>
                </a:lnTo>
                <a:close/>
              </a:path>
              <a:path w="173989" h="172720">
                <a:moveTo>
                  <a:pt x="146304" y="143255"/>
                </a:moveTo>
                <a:lnTo>
                  <a:pt x="145491" y="143967"/>
                </a:lnTo>
                <a:lnTo>
                  <a:pt x="144780" y="144779"/>
                </a:lnTo>
                <a:lnTo>
                  <a:pt x="146304" y="144779"/>
                </a:lnTo>
                <a:lnTo>
                  <a:pt x="146304" y="143255"/>
                </a:lnTo>
                <a:close/>
              </a:path>
              <a:path w="173989" h="172720">
                <a:moveTo>
                  <a:pt x="152019" y="143255"/>
                </a:moveTo>
                <a:lnTo>
                  <a:pt x="146304" y="143255"/>
                </a:lnTo>
                <a:lnTo>
                  <a:pt x="146304" y="144779"/>
                </a:lnTo>
                <a:lnTo>
                  <a:pt x="150685" y="144779"/>
                </a:lnTo>
                <a:lnTo>
                  <a:pt x="152019" y="143255"/>
                </a:lnTo>
                <a:close/>
              </a:path>
              <a:path w="173989" h="172720">
                <a:moveTo>
                  <a:pt x="27813" y="143255"/>
                </a:moveTo>
                <a:lnTo>
                  <a:pt x="27432" y="143255"/>
                </a:lnTo>
                <a:lnTo>
                  <a:pt x="28540" y="144225"/>
                </a:lnTo>
                <a:lnTo>
                  <a:pt x="27813" y="143255"/>
                </a:lnTo>
                <a:close/>
              </a:path>
              <a:path w="173989" h="172720">
                <a:moveTo>
                  <a:pt x="167640" y="102107"/>
                </a:moveTo>
                <a:lnTo>
                  <a:pt x="163068" y="117347"/>
                </a:lnTo>
                <a:lnTo>
                  <a:pt x="155448" y="132587"/>
                </a:lnTo>
                <a:lnTo>
                  <a:pt x="145491" y="143967"/>
                </a:lnTo>
                <a:lnTo>
                  <a:pt x="146304" y="143255"/>
                </a:lnTo>
                <a:lnTo>
                  <a:pt x="152019" y="143255"/>
                </a:lnTo>
                <a:lnTo>
                  <a:pt x="160020" y="134111"/>
                </a:lnTo>
                <a:lnTo>
                  <a:pt x="167640" y="118871"/>
                </a:lnTo>
                <a:lnTo>
                  <a:pt x="172212" y="103631"/>
                </a:lnTo>
                <a:lnTo>
                  <a:pt x="167640" y="103631"/>
                </a:lnTo>
                <a:lnTo>
                  <a:pt x="167767" y="102234"/>
                </a:lnTo>
                <a:close/>
              </a:path>
              <a:path w="173989" h="172720">
                <a:moveTo>
                  <a:pt x="5969" y="102234"/>
                </a:moveTo>
                <a:lnTo>
                  <a:pt x="4572" y="103631"/>
                </a:lnTo>
                <a:lnTo>
                  <a:pt x="6096" y="103631"/>
                </a:lnTo>
                <a:lnTo>
                  <a:pt x="5969" y="102234"/>
                </a:lnTo>
                <a:close/>
              </a:path>
              <a:path w="173989" h="172720">
                <a:moveTo>
                  <a:pt x="6096" y="102107"/>
                </a:moveTo>
                <a:lnTo>
                  <a:pt x="6096" y="103631"/>
                </a:lnTo>
                <a:lnTo>
                  <a:pt x="6553" y="103631"/>
                </a:lnTo>
                <a:lnTo>
                  <a:pt x="6096" y="102107"/>
                </a:lnTo>
                <a:close/>
              </a:path>
              <a:path w="173989" h="172720">
                <a:moveTo>
                  <a:pt x="167767" y="102234"/>
                </a:moveTo>
                <a:lnTo>
                  <a:pt x="167640" y="103631"/>
                </a:lnTo>
                <a:lnTo>
                  <a:pt x="169164" y="103631"/>
                </a:lnTo>
                <a:lnTo>
                  <a:pt x="167767" y="102234"/>
                </a:lnTo>
                <a:close/>
              </a:path>
              <a:path w="173989" h="172720">
                <a:moveTo>
                  <a:pt x="145491" y="28244"/>
                </a:moveTo>
                <a:lnTo>
                  <a:pt x="155448" y="39623"/>
                </a:lnTo>
                <a:lnTo>
                  <a:pt x="163068" y="54863"/>
                </a:lnTo>
                <a:lnTo>
                  <a:pt x="167640" y="70103"/>
                </a:lnTo>
                <a:lnTo>
                  <a:pt x="169164" y="86867"/>
                </a:lnTo>
                <a:lnTo>
                  <a:pt x="167767" y="102234"/>
                </a:lnTo>
                <a:lnTo>
                  <a:pt x="169164" y="103631"/>
                </a:lnTo>
                <a:lnTo>
                  <a:pt x="172212" y="103631"/>
                </a:lnTo>
                <a:lnTo>
                  <a:pt x="172212" y="102107"/>
                </a:lnTo>
                <a:lnTo>
                  <a:pt x="173736" y="85343"/>
                </a:lnTo>
                <a:lnTo>
                  <a:pt x="172212" y="68579"/>
                </a:lnTo>
                <a:lnTo>
                  <a:pt x="167640" y="53339"/>
                </a:lnTo>
                <a:lnTo>
                  <a:pt x="160020" y="38099"/>
                </a:lnTo>
                <a:lnTo>
                  <a:pt x="152019" y="28955"/>
                </a:lnTo>
                <a:lnTo>
                  <a:pt x="146304" y="28955"/>
                </a:lnTo>
                <a:lnTo>
                  <a:pt x="145491" y="28244"/>
                </a:lnTo>
                <a:close/>
              </a:path>
              <a:path w="173989" h="172720">
                <a:moveTo>
                  <a:pt x="28956" y="27431"/>
                </a:moveTo>
                <a:lnTo>
                  <a:pt x="27432" y="27431"/>
                </a:lnTo>
                <a:lnTo>
                  <a:pt x="27432" y="28955"/>
                </a:lnTo>
                <a:lnTo>
                  <a:pt x="28540" y="27986"/>
                </a:lnTo>
                <a:lnTo>
                  <a:pt x="28956" y="27431"/>
                </a:lnTo>
                <a:close/>
              </a:path>
              <a:path w="173989" h="172720">
                <a:moveTo>
                  <a:pt x="28540" y="27986"/>
                </a:moveTo>
                <a:lnTo>
                  <a:pt x="27432" y="28955"/>
                </a:lnTo>
                <a:lnTo>
                  <a:pt x="27813" y="28955"/>
                </a:lnTo>
                <a:lnTo>
                  <a:pt x="28540" y="27986"/>
                </a:lnTo>
                <a:close/>
              </a:path>
              <a:path w="173989" h="172720">
                <a:moveTo>
                  <a:pt x="146304" y="27431"/>
                </a:moveTo>
                <a:lnTo>
                  <a:pt x="144780" y="27431"/>
                </a:lnTo>
                <a:lnTo>
                  <a:pt x="145491" y="28244"/>
                </a:lnTo>
                <a:lnTo>
                  <a:pt x="146304" y="28955"/>
                </a:lnTo>
                <a:lnTo>
                  <a:pt x="146304" y="27431"/>
                </a:lnTo>
                <a:close/>
              </a:path>
              <a:path w="173989" h="172720">
                <a:moveTo>
                  <a:pt x="150685" y="27431"/>
                </a:moveTo>
                <a:lnTo>
                  <a:pt x="146304" y="27431"/>
                </a:lnTo>
                <a:lnTo>
                  <a:pt x="146304" y="28955"/>
                </a:lnTo>
                <a:lnTo>
                  <a:pt x="152019" y="28955"/>
                </a:lnTo>
                <a:lnTo>
                  <a:pt x="150685" y="27431"/>
                </a:lnTo>
                <a:close/>
              </a:path>
              <a:path w="173989" h="172720">
                <a:moveTo>
                  <a:pt x="115316" y="4571"/>
                </a:moveTo>
                <a:lnTo>
                  <a:pt x="103632" y="4571"/>
                </a:lnTo>
                <a:lnTo>
                  <a:pt x="105156" y="6095"/>
                </a:lnTo>
                <a:lnTo>
                  <a:pt x="103632" y="6095"/>
                </a:lnTo>
                <a:lnTo>
                  <a:pt x="118872" y="10667"/>
                </a:lnTo>
                <a:lnTo>
                  <a:pt x="134112" y="18287"/>
                </a:lnTo>
                <a:lnTo>
                  <a:pt x="145491" y="28244"/>
                </a:lnTo>
                <a:lnTo>
                  <a:pt x="144780" y="27431"/>
                </a:lnTo>
                <a:lnTo>
                  <a:pt x="150685" y="27431"/>
                </a:lnTo>
                <a:lnTo>
                  <a:pt x="149352" y="25907"/>
                </a:lnTo>
                <a:lnTo>
                  <a:pt x="147828" y="24383"/>
                </a:lnTo>
                <a:lnTo>
                  <a:pt x="135636" y="13715"/>
                </a:lnTo>
                <a:lnTo>
                  <a:pt x="120396" y="6095"/>
                </a:lnTo>
                <a:lnTo>
                  <a:pt x="105156" y="6095"/>
                </a:lnTo>
                <a:lnTo>
                  <a:pt x="103632" y="5957"/>
                </a:lnTo>
                <a:lnTo>
                  <a:pt x="119934" y="5957"/>
                </a:lnTo>
                <a:lnTo>
                  <a:pt x="115316" y="4571"/>
                </a:lnTo>
                <a:close/>
              </a:path>
              <a:path w="173989" h="172720">
                <a:moveTo>
                  <a:pt x="29173" y="27431"/>
                </a:moveTo>
                <a:lnTo>
                  <a:pt x="28956" y="27431"/>
                </a:lnTo>
                <a:lnTo>
                  <a:pt x="28540" y="27986"/>
                </a:lnTo>
                <a:lnTo>
                  <a:pt x="29173" y="27431"/>
                </a:lnTo>
                <a:close/>
              </a:path>
              <a:path w="173989" h="172720">
                <a:moveTo>
                  <a:pt x="103632" y="4571"/>
                </a:moveTo>
                <a:lnTo>
                  <a:pt x="103632" y="5957"/>
                </a:lnTo>
                <a:lnTo>
                  <a:pt x="105156" y="6095"/>
                </a:lnTo>
                <a:lnTo>
                  <a:pt x="103632" y="4571"/>
                </a:lnTo>
                <a:close/>
              </a:path>
              <a:path w="173989" h="172720">
                <a:moveTo>
                  <a:pt x="103632" y="4571"/>
                </a:moveTo>
                <a:lnTo>
                  <a:pt x="88392" y="4571"/>
                </a:lnTo>
                <a:lnTo>
                  <a:pt x="103632" y="5957"/>
                </a:lnTo>
                <a:lnTo>
                  <a:pt x="103632" y="4571"/>
                </a:lnTo>
                <a:close/>
              </a:path>
            </a:pathLst>
          </a:custGeom>
          <a:solidFill>
            <a:srgbClr val="000000"/>
          </a:solidFill>
        </p:spPr>
        <p:txBody>
          <a:bodyPr wrap="square" lIns="0" tIns="0" rIns="0" bIns="0" rtlCol="0"/>
          <a:lstStyle/>
          <a:p/>
        </p:txBody>
      </p:sp>
      <p:sp>
        <p:nvSpPr>
          <p:cNvPr id="74" name="object 74"/>
          <p:cNvSpPr/>
          <p:nvPr/>
        </p:nvSpPr>
        <p:spPr>
          <a:xfrm>
            <a:off x="5657850" y="6129528"/>
            <a:ext cx="0" cy="300355"/>
          </a:xfrm>
          <a:custGeom>
            <a:avLst/>
            <a:gdLst/>
            <a:ahLst/>
            <a:cxnLst/>
            <a:rect l="l" t="t" r="r" b="b"/>
            <a:pathLst>
              <a:path w="0" h="300354">
                <a:moveTo>
                  <a:pt x="0" y="0"/>
                </a:moveTo>
                <a:lnTo>
                  <a:pt x="0" y="300227"/>
                </a:lnTo>
              </a:path>
            </a:pathLst>
          </a:custGeom>
          <a:ln w="4572">
            <a:solidFill>
              <a:srgbClr val="000000"/>
            </a:solidFill>
          </a:ln>
        </p:spPr>
        <p:txBody>
          <a:bodyPr wrap="square" lIns="0" tIns="0" rIns="0" bIns="0" rtlCol="0"/>
          <a:lstStyle/>
          <a:p/>
        </p:txBody>
      </p:sp>
      <p:sp>
        <p:nvSpPr>
          <p:cNvPr id="75" name="object 75"/>
          <p:cNvSpPr/>
          <p:nvPr/>
        </p:nvSpPr>
        <p:spPr>
          <a:xfrm>
            <a:off x="5570220" y="6258305"/>
            <a:ext cx="173990" cy="0"/>
          </a:xfrm>
          <a:custGeom>
            <a:avLst/>
            <a:gdLst/>
            <a:ahLst/>
            <a:cxnLst/>
            <a:rect l="l" t="t" r="r" b="b"/>
            <a:pathLst>
              <a:path w="173989" h="0">
                <a:moveTo>
                  <a:pt x="0" y="0"/>
                </a:moveTo>
                <a:lnTo>
                  <a:pt x="173736" y="0"/>
                </a:lnTo>
              </a:path>
            </a:pathLst>
          </a:custGeom>
          <a:ln w="4572">
            <a:solidFill>
              <a:srgbClr val="000000"/>
            </a:solidFill>
          </a:ln>
        </p:spPr>
        <p:txBody>
          <a:bodyPr wrap="square" lIns="0" tIns="0" rIns="0" bIns="0" rtlCol="0"/>
          <a:lstStyle/>
          <a:p/>
        </p:txBody>
      </p:sp>
      <p:sp>
        <p:nvSpPr>
          <p:cNvPr id="76" name="object 76"/>
          <p:cNvSpPr/>
          <p:nvPr/>
        </p:nvSpPr>
        <p:spPr>
          <a:xfrm>
            <a:off x="5529071" y="6425184"/>
            <a:ext cx="131445" cy="172720"/>
          </a:xfrm>
          <a:custGeom>
            <a:avLst/>
            <a:gdLst/>
            <a:ahLst/>
            <a:cxnLst/>
            <a:rect l="l" t="t" r="r" b="b"/>
            <a:pathLst>
              <a:path w="131445" h="172720">
                <a:moveTo>
                  <a:pt x="129539" y="0"/>
                </a:moveTo>
                <a:lnTo>
                  <a:pt x="128015" y="0"/>
                </a:lnTo>
                <a:lnTo>
                  <a:pt x="126491" y="1524"/>
                </a:lnTo>
                <a:lnTo>
                  <a:pt x="0" y="169164"/>
                </a:lnTo>
                <a:lnTo>
                  <a:pt x="0" y="170688"/>
                </a:lnTo>
                <a:lnTo>
                  <a:pt x="1523" y="172212"/>
                </a:lnTo>
                <a:lnTo>
                  <a:pt x="3047" y="172212"/>
                </a:lnTo>
                <a:lnTo>
                  <a:pt x="4571" y="170688"/>
                </a:lnTo>
                <a:lnTo>
                  <a:pt x="131063" y="3048"/>
                </a:lnTo>
                <a:lnTo>
                  <a:pt x="131063" y="1524"/>
                </a:lnTo>
                <a:lnTo>
                  <a:pt x="129539" y="0"/>
                </a:lnTo>
                <a:close/>
              </a:path>
            </a:pathLst>
          </a:custGeom>
          <a:solidFill>
            <a:srgbClr val="000000"/>
          </a:solidFill>
        </p:spPr>
        <p:txBody>
          <a:bodyPr wrap="square" lIns="0" tIns="0" rIns="0" bIns="0" rtlCol="0"/>
          <a:lstStyle/>
          <a:p/>
        </p:txBody>
      </p:sp>
      <p:sp>
        <p:nvSpPr>
          <p:cNvPr id="77" name="object 77"/>
          <p:cNvSpPr/>
          <p:nvPr/>
        </p:nvSpPr>
        <p:spPr>
          <a:xfrm>
            <a:off x="5655564" y="6425184"/>
            <a:ext cx="131445" cy="172720"/>
          </a:xfrm>
          <a:custGeom>
            <a:avLst/>
            <a:gdLst/>
            <a:ahLst/>
            <a:cxnLst/>
            <a:rect l="l" t="t" r="r" b="b"/>
            <a:pathLst>
              <a:path w="131445" h="172720">
                <a:moveTo>
                  <a:pt x="3048" y="0"/>
                </a:moveTo>
                <a:lnTo>
                  <a:pt x="1524" y="0"/>
                </a:lnTo>
                <a:lnTo>
                  <a:pt x="0" y="1524"/>
                </a:lnTo>
                <a:lnTo>
                  <a:pt x="0" y="3048"/>
                </a:lnTo>
                <a:lnTo>
                  <a:pt x="126492" y="170688"/>
                </a:lnTo>
                <a:lnTo>
                  <a:pt x="128016" y="172212"/>
                </a:lnTo>
                <a:lnTo>
                  <a:pt x="129540" y="172212"/>
                </a:lnTo>
                <a:lnTo>
                  <a:pt x="131064" y="170688"/>
                </a:lnTo>
                <a:lnTo>
                  <a:pt x="131064" y="169164"/>
                </a:lnTo>
                <a:lnTo>
                  <a:pt x="4572" y="1524"/>
                </a:lnTo>
                <a:lnTo>
                  <a:pt x="3048" y="0"/>
                </a:lnTo>
                <a:close/>
              </a:path>
            </a:pathLst>
          </a:custGeom>
          <a:solidFill>
            <a:srgbClr val="000000"/>
          </a:solidFill>
        </p:spPr>
        <p:txBody>
          <a:bodyPr wrap="square" lIns="0" tIns="0" rIns="0" bIns="0" rtlCol="0"/>
          <a:lstStyle/>
          <a:p/>
        </p:txBody>
      </p:sp>
      <p:sp>
        <p:nvSpPr>
          <p:cNvPr id="78" name="object 78"/>
          <p:cNvSpPr txBox="1"/>
          <p:nvPr/>
        </p:nvSpPr>
        <p:spPr>
          <a:xfrm>
            <a:off x="5347208" y="6702043"/>
            <a:ext cx="666750" cy="468630"/>
          </a:xfrm>
          <a:prstGeom prst="rect">
            <a:avLst/>
          </a:prstGeom>
        </p:spPr>
        <p:txBody>
          <a:bodyPr wrap="square" lIns="0" tIns="0" rIns="0" bIns="0" rtlCol="0" vert="horz">
            <a:spAutoFit/>
          </a:bodyPr>
          <a:lstStyle/>
          <a:p>
            <a:pPr algn="ctr" marL="12700" marR="5080">
              <a:lnSpc>
                <a:spcPct val="100000"/>
              </a:lnSpc>
            </a:pPr>
            <a:r>
              <a:rPr dirty="0" sz="1000" spc="-5">
                <a:latin typeface="Arial"/>
                <a:cs typeface="Arial"/>
              </a:rPr>
              <a:t>Sponsoring  </a:t>
            </a:r>
            <a:r>
              <a:rPr dirty="0" sz="1000" spc="-5">
                <a:latin typeface="Arial"/>
                <a:cs typeface="Arial"/>
              </a:rPr>
              <a:t>Financial  Institution</a:t>
            </a:r>
            <a:endParaRPr sz="1000">
              <a:latin typeface="Arial"/>
              <a:cs typeface="Arial"/>
            </a:endParaRPr>
          </a:p>
        </p:txBody>
      </p:sp>
      <p:sp>
        <p:nvSpPr>
          <p:cNvPr id="79" name="object 79"/>
          <p:cNvSpPr/>
          <p:nvPr/>
        </p:nvSpPr>
        <p:spPr>
          <a:xfrm>
            <a:off x="3669791" y="4600955"/>
            <a:ext cx="1778508" cy="2368296"/>
          </a:xfrm>
          <a:prstGeom prst="rect">
            <a:avLst/>
          </a:prstGeom>
          <a:blipFill>
            <a:blip r:embed="rId2" cstate="print"/>
            <a:stretch>
              <a:fillRect/>
            </a:stretch>
          </a:blipFill>
        </p:spPr>
        <p:txBody>
          <a:bodyPr wrap="square" lIns="0" tIns="0" rIns="0" bIns="0" rtlCol="0"/>
          <a:lstStyle/>
          <a:p/>
        </p:txBody>
      </p:sp>
      <p:sp>
        <p:nvSpPr>
          <p:cNvPr id="80" name="object 80"/>
          <p:cNvSpPr txBox="1"/>
          <p:nvPr/>
        </p:nvSpPr>
        <p:spPr>
          <a:xfrm>
            <a:off x="3791254" y="5101844"/>
            <a:ext cx="779145" cy="316230"/>
          </a:xfrm>
          <a:prstGeom prst="rect">
            <a:avLst/>
          </a:prstGeom>
        </p:spPr>
        <p:txBody>
          <a:bodyPr wrap="square" lIns="0" tIns="0" rIns="0" bIns="0" rtlCol="0" vert="horz">
            <a:spAutoFit/>
          </a:bodyPr>
          <a:lstStyle/>
          <a:p>
            <a:pPr marL="12700" marR="5080" indent="128905">
              <a:lnSpc>
                <a:spcPct val="100000"/>
              </a:lnSpc>
            </a:pPr>
            <a:r>
              <a:rPr dirty="0" sz="1000" spc="-5">
                <a:latin typeface="Arial"/>
                <a:cs typeface="Arial"/>
              </a:rPr>
              <a:t>Process  </a:t>
            </a:r>
            <a:r>
              <a:rPr dirty="0" sz="1000" spc="-10">
                <a:latin typeface="Arial"/>
                <a:cs typeface="Arial"/>
              </a:rPr>
              <a:t>Customer</a:t>
            </a:r>
            <a:r>
              <a:rPr dirty="0" sz="1000" spc="-50">
                <a:latin typeface="Arial"/>
                <a:cs typeface="Arial"/>
              </a:rPr>
              <a:t> </a:t>
            </a:r>
            <a:r>
              <a:rPr dirty="0" sz="1000" spc="-5">
                <a:latin typeface="Arial"/>
                <a:cs typeface="Arial"/>
              </a:rPr>
              <a:t>Bill</a:t>
            </a:r>
            <a:endParaRPr sz="1000">
              <a:latin typeface="Arial"/>
              <a:cs typeface="Arial"/>
            </a:endParaRPr>
          </a:p>
        </p:txBody>
      </p:sp>
      <p:sp>
        <p:nvSpPr>
          <p:cNvPr id="81" name="object 81"/>
          <p:cNvSpPr txBox="1"/>
          <p:nvPr/>
        </p:nvSpPr>
        <p:spPr>
          <a:xfrm>
            <a:off x="3804869" y="5819647"/>
            <a:ext cx="751205" cy="316230"/>
          </a:xfrm>
          <a:prstGeom prst="rect">
            <a:avLst/>
          </a:prstGeom>
        </p:spPr>
        <p:txBody>
          <a:bodyPr wrap="square" lIns="0" tIns="0" rIns="0" bIns="0" rtlCol="0" vert="horz">
            <a:spAutoFit/>
          </a:bodyPr>
          <a:lstStyle/>
          <a:p>
            <a:pPr marL="12700" marR="5080" indent="83820">
              <a:lnSpc>
                <a:spcPct val="100000"/>
              </a:lnSpc>
            </a:pPr>
            <a:r>
              <a:rPr dirty="0" sz="1000" spc="-10">
                <a:latin typeface="Arial"/>
                <a:cs typeface="Arial"/>
              </a:rPr>
              <a:t>Reconcile  </a:t>
            </a:r>
            <a:r>
              <a:rPr dirty="0" sz="1000" spc="-5">
                <a:latin typeface="Arial"/>
                <a:cs typeface="Arial"/>
              </a:rPr>
              <a:t>Transactions</a:t>
            </a:r>
            <a:endParaRPr sz="1000">
              <a:latin typeface="Arial"/>
              <a:cs typeface="Arial"/>
            </a:endParaRPr>
          </a:p>
        </p:txBody>
      </p:sp>
      <p:sp>
        <p:nvSpPr>
          <p:cNvPr id="82" name="object 82"/>
          <p:cNvSpPr txBox="1"/>
          <p:nvPr/>
        </p:nvSpPr>
        <p:spPr>
          <a:xfrm>
            <a:off x="3751643" y="6580123"/>
            <a:ext cx="856615" cy="316230"/>
          </a:xfrm>
          <a:prstGeom prst="rect">
            <a:avLst/>
          </a:prstGeom>
        </p:spPr>
        <p:txBody>
          <a:bodyPr wrap="square" lIns="0" tIns="0" rIns="0" bIns="0" rtlCol="0" vert="horz">
            <a:spAutoFit/>
          </a:bodyPr>
          <a:lstStyle/>
          <a:p>
            <a:pPr marL="12700" marR="5080" indent="187325">
              <a:lnSpc>
                <a:spcPct val="100000"/>
              </a:lnSpc>
            </a:pPr>
            <a:r>
              <a:rPr dirty="0" sz="1000" spc="-5">
                <a:latin typeface="Arial"/>
                <a:cs typeface="Arial"/>
              </a:rPr>
              <a:t>Manage  </a:t>
            </a:r>
            <a:r>
              <a:rPr dirty="0" sz="1000" spc="-10">
                <a:latin typeface="Arial"/>
                <a:cs typeface="Arial"/>
              </a:rPr>
              <a:t>Customer</a:t>
            </a:r>
            <a:r>
              <a:rPr dirty="0" sz="1000" spc="-50">
                <a:latin typeface="Arial"/>
                <a:cs typeface="Arial"/>
              </a:rPr>
              <a:t> </a:t>
            </a:r>
            <a:r>
              <a:rPr dirty="0" sz="1000" spc="-5">
                <a:latin typeface="Arial"/>
                <a:cs typeface="Arial"/>
              </a:rPr>
              <a:t>Acct</a:t>
            </a:r>
            <a:endParaRPr sz="1000">
              <a:latin typeface="Arial"/>
              <a:cs typeface="Arial"/>
            </a:endParaRPr>
          </a:p>
        </p:txBody>
      </p:sp>
      <p:sp>
        <p:nvSpPr>
          <p:cNvPr id="83" name="object 83"/>
          <p:cNvSpPr/>
          <p:nvPr/>
        </p:nvSpPr>
        <p:spPr>
          <a:xfrm>
            <a:off x="1600200" y="6839711"/>
            <a:ext cx="1483360" cy="215265"/>
          </a:xfrm>
          <a:custGeom>
            <a:avLst/>
            <a:gdLst/>
            <a:ahLst/>
            <a:cxnLst/>
            <a:rect l="l" t="t" r="r" b="b"/>
            <a:pathLst>
              <a:path w="1483360" h="215265">
                <a:moveTo>
                  <a:pt x="742188" y="190500"/>
                </a:moveTo>
                <a:lnTo>
                  <a:pt x="740562" y="201879"/>
                </a:lnTo>
                <a:lnTo>
                  <a:pt x="742188" y="202692"/>
                </a:lnTo>
                <a:lnTo>
                  <a:pt x="740446" y="202692"/>
                </a:lnTo>
                <a:lnTo>
                  <a:pt x="739140" y="211836"/>
                </a:lnTo>
                <a:lnTo>
                  <a:pt x="742188" y="213360"/>
                </a:lnTo>
                <a:lnTo>
                  <a:pt x="739140" y="213360"/>
                </a:lnTo>
                <a:lnTo>
                  <a:pt x="740664" y="214884"/>
                </a:lnTo>
                <a:lnTo>
                  <a:pt x="742188" y="214884"/>
                </a:lnTo>
                <a:lnTo>
                  <a:pt x="743712" y="213360"/>
                </a:lnTo>
                <a:lnTo>
                  <a:pt x="742188" y="213360"/>
                </a:lnTo>
                <a:lnTo>
                  <a:pt x="739140" y="211836"/>
                </a:lnTo>
                <a:lnTo>
                  <a:pt x="743712" y="211836"/>
                </a:lnTo>
                <a:lnTo>
                  <a:pt x="743712" y="202692"/>
                </a:lnTo>
                <a:lnTo>
                  <a:pt x="742188" y="202692"/>
                </a:lnTo>
                <a:lnTo>
                  <a:pt x="740562" y="201879"/>
                </a:lnTo>
                <a:lnTo>
                  <a:pt x="743712" y="201879"/>
                </a:lnTo>
                <a:lnTo>
                  <a:pt x="743712" y="201168"/>
                </a:lnTo>
                <a:lnTo>
                  <a:pt x="742188" y="190500"/>
                </a:lnTo>
                <a:close/>
              </a:path>
              <a:path w="1483360" h="215265">
                <a:moveTo>
                  <a:pt x="1356360" y="105156"/>
                </a:moveTo>
                <a:lnTo>
                  <a:pt x="851916" y="105156"/>
                </a:lnTo>
                <a:lnTo>
                  <a:pt x="839724" y="106680"/>
                </a:lnTo>
                <a:lnTo>
                  <a:pt x="827532" y="109728"/>
                </a:lnTo>
                <a:lnTo>
                  <a:pt x="816863" y="114300"/>
                </a:lnTo>
                <a:lnTo>
                  <a:pt x="804672" y="117348"/>
                </a:lnTo>
                <a:lnTo>
                  <a:pt x="760476" y="152400"/>
                </a:lnTo>
                <a:lnTo>
                  <a:pt x="742188" y="190500"/>
                </a:lnTo>
                <a:lnTo>
                  <a:pt x="743712" y="201168"/>
                </a:lnTo>
                <a:lnTo>
                  <a:pt x="743712" y="213360"/>
                </a:lnTo>
                <a:lnTo>
                  <a:pt x="746760" y="192024"/>
                </a:lnTo>
                <a:lnTo>
                  <a:pt x="749808" y="181356"/>
                </a:lnTo>
                <a:lnTo>
                  <a:pt x="758952" y="163068"/>
                </a:lnTo>
                <a:lnTo>
                  <a:pt x="764032" y="155448"/>
                </a:lnTo>
                <a:lnTo>
                  <a:pt x="763524" y="155448"/>
                </a:lnTo>
                <a:lnTo>
                  <a:pt x="763524" y="153924"/>
                </a:lnTo>
                <a:lnTo>
                  <a:pt x="765048" y="153924"/>
                </a:lnTo>
                <a:lnTo>
                  <a:pt x="778764" y="140208"/>
                </a:lnTo>
                <a:lnTo>
                  <a:pt x="806196" y="121920"/>
                </a:lnTo>
                <a:lnTo>
                  <a:pt x="818388" y="118872"/>
                </a:lnTo>
                <a:lnTo>
                  <a:pt x="829056" y="114300"/>
                </a:lnTo>
                <a:lnTo>
                  <a:pt x="841247" y="111252"/>
                </a:lnTo>
                <a:lnTo>
                  <a:pt x="853440" y="109728"/>
                </a:lnTo>
                <a:lnTo>
                  <a:pt x="851916" y="109728"/>
                </a:lnTo>
                <a:lnTo>
                  <a:pt x="853440" y="108204"/>
                </a:lnTo>
                <a:lnTo>
                  <a:pt x="1357884" y="108204"/>
                </a:lnTo>
                <a:lnTo>
                  <a:pt x="1356360" y="105156"/>
                </a:lnTo>
                <a:close/>
              </a:path>
              <a:path w="1483360" h="215265">
                <a:moveTo>
                  <a:pt x="739140" y="201168"/>
                </a:moveTo>
                <a:lnTo>
                  <a:pt x="739140" y="211836"/>
                </a:lnTo>
                <a:lnTo>
                  <a:pt x="740562" y="201879"/>
                </a:lnTo>
                <a:lnTo>
                  <a:pt x="739140" y="201168"/>
                </a:lnTo>
                <a:close/>
              </a:path>
              <a:path w="1483360" h="215265">
                <a:moveTo>
                  <a:pt x="710184" y="138684"/>
                </a:moveTo>
                <a:lnTo>
                  <a:pt x="707136" y="138684"/>
                </a:lnTo>
                <a:lnTo>
                  <a:pt x="705612" y="140208"/>
                </a:lnTo>
                <a:lnTo>
                  <a:pt x="711708" y="146304"/>
                </a:lnTo>
                <a:lnTo>
                  <a:pt x="717804" y="153924"/>
                </a:lnTo>
                <a:lnTo>
                  <a:pt x="729996" y="172212"/>
                </a:lnTo>
                <a:lnTo>
                  <a:pt x="734568" y="181356"/>
                </a:lnTo>
                <a:lnTo>
                  <a:pt x="737616" y="192024"/>
                </a:lnTo>
                <a:lnTo>
                  <a:pt x="739140" y="202692"/>
                </a:lnTo>
                <a:lnTo>
                  <a:pt x="739140" y="201168"/>
                </a:lnTo>
                <a:lnTo>
                  <a:pt x="740664" y="201168"/>
                </a:lnTo>
                <a:lnTo>
                  <a:pt x="742188" y="190500"/>
                </a:lnTo>
                <a:lnTo>
                  <a:pt x="739140" y="179832"/>
                </a:lnTo>
                <a:lnTo>
                  <a:pt x="734568" y="170688"/>
                </a:lnTo>
                <a:lnTo>
                  <a:pt x="722376" y="152400"/>
                </a:lnTo>
                <a:lnTo>
                  <a:pt x="716280" y="144780"/>
                </a:lnTo>
                <a:lnTo>
                  <a:pt x="710184" y="138684"/>
                </a:lnTo>
                <a:close/>
              </a:path>
              <a:path w="1483360" h="215265">
                <a:moveTo>
                  <a:pt x="740664" y="201168"/>
                </a:moveTo>
                <a:lnTo>
                  <a:pt x="739140" y="201168"/>
                </a:lnTo>
                <a:lnTo>
                  <a:pt x="740562" y="201879"/>
                </a:lnTo>
                <a:lnTo>
                  <a:pt x="740664" y="201168"/>
                </a:lnTo>
                <a:close/>
              </a:path>
              <a:path w="1483360" h="215265">
                <a:moveTo>
                  <a:pt x="765048" y="153924"/>
                </a:moveTo>
                <a:lnTo>
                  <a:pt x="763524" y="153924"/>
                </a:lnTo>
                <a:lnTo>
                  <a:pt x="763524" y="155448"/>
                </a:lnTo>
                <a:lnTo>
                  <a:pt x="765048" y="153924"/>
                </a:lnTo>
                <a:close/>
              </a:path>
              <a:path w="1483360" h="215265">
                <a:moveTo>
                  <a:pt x="765048" y="153924"/>
                </a:moveTo>
                <a:lnTo>
                  <a:pt x="763524" y="155448"/>
                </a:lnTo>
                <a:lnTo>
                  <a:pt x="764032" y="155448"/>
                </a:lnTo>
                <a:lnTo>
                  <a:pt x="765048" y="153924"/>
                </a:lnTo>
                <a:close/>
              </a:path>
              <a:path w="1483360" h="215265">
                <a:moveTo>
                  <a:pt x="3047" y="0"/>
                </a:moveTo>
                <a:lnTo>
                  <a:pt x="1523" y="0"/>
                </a:lnTo>
                <a:lnTo>
                  <a:pt x="0" y="1524"/>
                </a:lnTo>
                <a:lnTo>
                  <a:pt x="0" y="3048"/>
                </a:lnTo>
                <a:lnTo>
                  <a:pt x="1523" y="12192"/>
                </a:lnTo>
                <a:lnTo>
                  <a:pt x="3047" y="22860"/>
                </a:lnTo>
                <a:lnTo>
                  <a:pt x="21335" y="60960"/>
                </a:lnTo>
                <a:lnTo>
                  <a:pt x="28955" y="68580"/>
                </a:lnTo>
                <a:lnTo>
                  <a:pt x="36575" y="77724"/>
                </a:lnTo>
                <a:lnTo>
                  <a:pt x="77723" y="102108"/>
                </a:lnTo>
                <a:lnTo>
                  <a:pt x="100584" y="108204"/>
                </a:lnTo>
                <a:lnTo>
                  <a:pt x="112775" y="108204"/>
                </a:lnTo>
                <a:lnTo>
                  <a:pt x="124968" y="109728"/>
                </a:lnTo>
                <a:lnTo>
                  <a:pt x="630936" y="109728"/>
                </a:lnTo>
                <a:lnTo>
                  <a:pt x="643128" y="111252"/>
                </a:lnTo>
                <a:lnTo>
                  <a:pt x="655320" y="114300"/>
                </a:lnTo>
                <a:lnTo>
                  <a:pt x="665988" y="118872"/>
                </a:lnTo>
                <a:lnTo>
                  <a:pt x="676656" y="121920"/>
                </a:lnTo>
                <a:lnTo>
                  <a:pt x="687324" y="128016"/>
                </a:lnTo>
                <a:lnTo>
                  <a:pt x="705612" y="140208"/>
                </a:lnTo>
                <a:lnTo>
                  <a:pt x="704088" y="138684"/>
                </a:lnTo>
                <a:lnTo>
                  <a:pt x="710184" y="138684"/>
                </a:lnTo>
                <a:lnTo>
                  <a:pt x="707136" y="135636"/>
                </a:lnTo>
                <a:lnTo>
                  <a:pt x="688848" y="123444"/>
                </a:lnTo>
                <a:lnTo>
                  <a:pt x="678180" y="117348"/>
                </a:lnTo>
                <a:lnTo>
                  <a:pt x="667512" y="114300"/>
                </a:lnTo>
                <a:lnTo>
                  <a:pt x="656844" y="109728"/>
                </a:lnTo>
                <a:lnTo>
                  <a:pt x="644652" y="106680"/>
                </a:lnTo>
                <a:lnTo>
                  <a:pt x="632460" y="105156"/>
                </a:lnTo>
                <a:lnTo>
                  <a:pt x="126491" y="105156"/>
                </a:lnTo>
                <a:lnTo>
                  <a:pt x="114300" y="103632"/>
                </a:lnTo>
                <a:lnTo>
                  <a:pt x="102107" y="103632"/>
                </a:lnTo>
                <a:lnTo>
                  <a:pt x="89915" y="100584"/>
                </a:lnTo>
                <a:lnTo>
                  <a:pt x="79247" y="97536"/>
                </a:lnTo>
                <a:lnTo>
                  <a:pt x="57911" y="86868"/>
                </a:lnTo>
                <a:lnTo>
                  <a:pt x="44195" y="77724"/>
                </a:lnTo>
                <a:lnTo>
                  <a:pt x="39623" y="77724"/>
                </a:lnTo>
                <a:lnTo>
                  <a:pt x="39623" y="74676"/>
                </a:lnTo>
                <a:lnTo>
                  <a:pt x="39877" y="74676"/>
                </a:lnTo>
                <a:lnTo>
                  <a:pt x="33527" y="67056"/>
                </a:lnTo>
                <a:lnTo>
                  <a:pt x="10667" y="32004"/>
                </a:lnTo>
                <a:lnTo>
                  <a:pt x="6095" y="10668"/>
                </a:lnTo>
                <a:lnTo>
                  <a:pt x="4571" y="1524"/>
                </a:lnTo>
                <a:lnTo>
                  <a:pt x="3047" y="0"/>
                </a:lnTo>
                <a:close/>
              </a:path>
              <a:path w="1483360" h="215265">
                <a:moveTo>
                  <a:pt x="707136" y="138684"/>
                </a:moveTo>
                <a:lnTo>
                  <a:pt x="704088" y="138684"/>
                </a:lnTo>
                <a:lnTo>
                  <a:pt x="705612" y="140208"/>
                </a:lnTo>
                <a:lnTo>
                  <a:pt x="707136" y="138684"/>
                </a:lnTo>
                <a:close/>
              </a:path>
              <a:path w="1483360" h="215265">
                <a:moveTo>
                  <a:pt x="853440" y="108204"/>
                </a:moveTo>
                <a:lnTo>
                  <a:pt x="851916" y="109728"/>
                </a:lnTo>
                <a:lnTo>
                  <a:pt x="853440" y="109728"/>
                </a:lnTo>
                <a:lnTo>
                  <a:pt x="853440" y="108204"/>
                </a:lnTo>
                <a:close/>
              </a:path>
              <a:path w="1483360" h="215265">
                <a:moveTo>
                  <a:pt x="1371600" y="106680"/>
                </a:moveTo>
                <a:lnTo>
                  <a:pt x="1370076" y="108204"/>
                </a:lnTo>
                <a:lnTo>
                  <a:pt x="853440" y="108204"/>
                </a:lnTo>
                <a:lnTo>
                  <a:pt x="853440" y="109728"/>
                </a:lnTo>
                <a:lnTo>
                  <a:pt x="1357884" y="109728"/>
                </a:lnTo>
                <a:lnTo>
                  <a:pt x="1371600" y="108204"/>
                </a:lnTo>
                <a:lnTo>
                  <a:pt x="1371600" y="106680"/>
                </a:lnTo>
                <a:close/>
              </a:path>
              <a:path w="1483360" h="215265">
                <a:moveTo>
                  <a:pt x="1382268" y="103632"/>
                </a:moveTo>
                <a:lnTo>
                  <a:pt x="1370076" y="103632"/>
                </a:lnTo>
                <a:lnTo>
                  <a:pt x="1356360" y="105156"/>
                </a:lnTo>
                <a:lnTo>
                  <a:pt x="1357884" y="108204"/>
                </a:lnTo>
                <a:lnTo>
                  <a:pt x="1357884" y="105156"/>
                </a:lnTo>
                <a:lnTo>
                  <a:pt x="1383030" y="105156"/>
                </a:lnTo>
                <a:lnTo>
                  <a:pt x="1382268" y="103632"/>
                </a:lnTo>
                <a:close/>
              </a:path>
              <a:path w="1483360" h="215265">
                <a:moveTo>
                  <a:pt x="1383030" y="105156"/>
                </a:moveTo>
                <a:lnTo>
                  <a:pt x="1357884" y="105156"/>
                </a:lnTo>
                <a:lnTo>
                  <a:pt x="1357884" y="108204"/>
                </a:lnTo>
                <a:lnTo>
                  <a:pt x="1370076" y="108204"/>
                </a:lnTo>
                <a:lnTo>
                  <a:pt x="1371600" y="106680"/>
                </a:lnTo>
                <a:lnTo>
                  <a:pt x="1383792" y="106680"/>
                </a:lnTo>
                <a:lnTo>
                  <a:pt x="1383030" y="105156"/>
                </a:lnTo>
                <a:close/>
              </a:path>
              <a:path w="1483360" h="215265">
                <a:moveTo>
                  <a:pt x="1401318" y="103632"/>
                </a:moveTo>
                <a:lnTo>
                  <a:pt x="1383792" y="103632"/>
                </a:lnTo>
                <a:lnTo>
                  <a:pt x="1383792" y="106680"/>
                </a:lnTo>
                <a:lnTo>
                  <a:pt x="1371600" y="106680"/>
                </a:lnTo>
                <a:lnTo>
                  <a:pt x="1371600" y="108204"/>
                </a:lnTo>
                <a:lnTo>
                  <a:pt x="1383792" y="108204"/>
                </a:lnTo>
                <a:lnTo>
                  <a:pt x="1395984" y="105156"/>
                </a:lnTo>
                <a:lnTo>
                  <a:pt x="1401318" y="103632"/>
                </a:lnTo>
                <a:close/>
              </a:path>
              <a:path w="1483360" h="215265">
                <a:moveTo>
                  <a:pt x="1444180" y="75057"/>
                </a:moveTo>
                <a:lnTo>
                  <a:pt x="1426464" y="86868"/>
                </a:lnTo>
                <a:lnTo>
                  <a:pt x="1415796" y="91440"/>
                </a:lnTo>
                <a:lnTo>
                  <a:pt x="1405128" y="97536"/>
                </a:lnTo>
                <a:lnTo>
                  <a:pt x="1394460" y="100584"/>
                </a:lnTo>
                <a:lnTo>
                  <a:pt x="1382268" y="103632"/>
                </a:lnTo>
                <a:lnTo>
                  <a:pt x="1383792" y="106680"/>
                </a:lnTo>
                <a:lnTo>
                  <a:pt x="1383792" y="103632"/>
                </a:lnTo>
                <a:lnTo>
                  <a:pt x="1401318" y="103632"/>
                </a:lnTo>
                <a:lnTo>
                  <a:pt x="1406652" y="102108"/>
                </a:lnTo>
                <a:lnTo>
                  <a:pt x="1417320" y="96012"/>
                </a:lnTo>
                <a:lnTo>
                  <a:pt x="1427988" y="91440"/>
                </a:lnTo>
                <a:lnTo>
                  <a:pt x="1446276" y="79248"/>
                </a:lnTo>
                <a:lnTo>
                  <a:pt x="1447800" y="77724"/>
                </a:lnTo>
                <a:lnTo>
                  <a:pt x="1446276" y="77724"/>
                </a:lnTo>
                <a:lnTo>
                  <a:pt x="1443228" y="76200"/>
                </a:lnTo>
                <a:lnTo>
                  <a:pt x="1444180" y="75057"/>
                </a:lnTo>
                <a:close/>
              </a:path>
              <a:path w="1483360" h="215265">
                <a:moveTo>
                  <a:pt x="39623" y="74676"/>
                </a:moveTo>
                <a:lnTo>
                  <a:pt x="39623" y="77724"/>
                </a:lnTo>
                <a:lnTo>
                  <a:pt x="41147" y="76200"/>
                </a:lnTo>
                <a:lnTo>
                  <a:pt x="40195" y="75057"/>
                </a:lnTo>
                <a:lnTo>
                  <a:pt x="39623" y="74676"/>
                </a:lnTo>
                <a:close/>
              </a:path>
              <a:path w="1483360" h="215265">
                <a:moveTo>
                  <a:pt x="40195" y="75057"/>
                </a:moveTo>
                <a:lnTo>
                  <a:pt x="41147" y="76200"/>
                </a:lnTo>
                <a:lnTo>
                  <a:pt x="39623" y="77724"/>
                </a:lnTo>
                <a:lnTo>
                  <a:pt x="44195" y="77724"/>
                </a:lnTo>
                <a:lnTo>
                  <a:pt x="40195" y="75057"/>
                </a:lnTo>
                <a:close/>
              </a:path>
              <a:path w="1483360" h="215265">
                <a:moveTo>
                  <a:pt x="1444752" y="74676"/>
                </a:moveTo>
                <a:lnTo>
                  <a:pt x="1444180" y="75057"/>
                </a:lnTo>
                <a:lnTo>
                  <a:pt x="1443228" y="76200"/>
                </a:lnTo>
                <a:lnTo>
                  <a:pt x="1446276" y="77724"/>
                </a:lnTo>
                <a:lnTo>
                  <a:pt x="1444752" y="74676"/>
                </a:lnTo>
                <a:close/>
              </a:path>
              <a:path w="1483360" h="215265">
                <a:moveTo>
                  <a:pt x="1450339" y="74676"/>
                </a:moveTo>
                <a:lnTo>
                  <a:pt x="1444752" y="74676"/>
                </a:lnTo>
                <a:lnTo>
                  <a:pt x="1446276" y="77724"/>
                </a:lnTo>
                <a:lnTo>
                  <a:pt x="1447800" y="77724"/>
                </a:lnTo>
                <a:lnTo>
                  <a:pt x="1450339" y="74676"/>
                </a:lnTo>
                <a:close/>
              </a:path>
              <a:path w="1483360" h="215265">
                <a:moveTo>
                  <a:pt x="39877" y="74676"/>
                </a:moveTo>
                <a:lnTo>
                  <a:pt x="39623" y="74676"/>
                </a:lnTo>
                <a:lnTo>
                  <a:pt x="40195" y="75057"/>
                </a:lnTo>
                <a:lnTo>
                  <a:pt x="39877" y="74676"/>
                </a:lnTo>
                <a:close/>
              </a:path>
              <a:path w="1483360" h="215265">
                <a:moveTo>
                  <a:pt x="1478280" y="10668"/>
                </a:moveTo>
                <a:lnTo>
                  <a:pt x="1476756" y="21336"/>
                </a:lnTo>
                <a:lnTo>
                  <a:pt x="1473708" y="32004"/>
                </a:lnTo>
                <a:lnTo>
                  <a:pt x="1469136" y="42672"/>
                </a:lnTo>
                <a:lnTo>
                  <a:pt x="1463040" y="50292"/>
                </a:lnTo>
                <a:lnTo>
                  <a:pt x="1456944" y="59436"/>
                </a:lnTo>
                <a:lnTo>
                  <a:pt x="1450848" y="67056"/>
                </a:lnTo>
                <a:lnTo>
                  <a:pt x="1444180" y="75057"/>
                </a:lnTo>
                <a:lnTo>
                  <a:pt x="1444752" y="74676"/>
                </a:lnTo>
                <a:lnTo>
                  <a:pt x="1450339" y="74676"/>
                </a:lnTo>
                <a:lnTo>
                  <a:pt x="1455420" y="68580"/>
                </a:lnTo>
                <a:lnTo>
                  <a:pt x="1461516" y="60960"/>
                </a:lnTo>
                <a:lnTo>
                  <a:pt x="1467612" y="51816"/>
                </a:lnTo>
                <a:lnTo>
                  <a:pt x="1473708" y="44196"/>
                </a:lnTo>
                <a:lnTo>
                  <a:pt x="1478280" y="33528"/>
                </a:lnTo>
                <a:lnTo>
                  <a:pt x="1481328" y="22860"/>
                </a:lnTo>
                <a:lnTo>
                  <a:pt x="1482852" y="12192"/>
                </a:lnTo>
                <a:lnTo>
                  <a:pt x="1478280" y="12192"/>
                </a:lnTo>
                <a:lnTo>
                  <a:pt x="1478280" y="10668"/>
                </a:lnTo>
                <a:close/>
              </a:path>
              <a:path w="1483360" h="215265">
                <a:moveTo>
                  <a:pt x="1478280" y="10668"/>
                </a:moveTo>
                <a:lnTo>
                  <a:pt x="1478280" y="12192"/>
                </a:lnTo>
                <a:lnTo>
                  <a:pt x="1481328" y="12192"/>
                </a:lnTo>
                <a:lnTo>
                  <a:pt x="1478280" y="10668"/>
                </a:lnTo>
                <a:close/>
              </a:path>
              <a:path w="1483360" h="215265">
                <a:moveTo>
                  <a:pt x="1481328" y="0"/>
                </a:moveTo>
                <a:lnTo>
                  <a:pt x="1479804" y="0"/>
                </a:lnTo>
                <a:lnTo>
                  <a:pt x="1478280" y="1524"/>
                </a:lnTo>
                <a:lnTo>
                  <a:pt x="1478280" y="10668"/>
                </a:lnTo>
                <a:lnTo>
                  <a:pt x="1481328" y="12192"/>
                </a:lnTo>
                <a:lnTo>
                  <a:pt x="1482852" y="12192"/>
                </a:lnTo>
                <a:lnTo>
                  <a:pt x="1482852" y="1524"/>
                </a:lnTo>
                <a:lnTo>
                  <a:pt x="1481328" y="0"/>
                </a:lnTo>
                <a:close/>
              </a:path>
            </a:pathLst>
          </a:custGeom>
          <a:solidFill>
            <a:srgbClr val="000000"/>
          </a:solidFill>
        </p:spPr>
        <p:txBody>
          <a:bodyPr wrap="square" lIns="0" tIns="0" rIns="0" bIns="0" rtlCol="0"/>
          <a:lstStyle/>
          <a:p/>
        </p:txBody>
      </p:sp>
      <p:sp>
        <p:nvSpPr>
          <p:cNvPr id="84" name="object 84"/>
          <p:cNvSpPr txBox="1"/>
          <p:nvPr/>
        </p:nvSpPr>
        <p:spPr>
          <a:xfrm>
            <a:off x="1768843" y="7076947"/>
            <a:ext cx="1024890" cy="210820"/>
          </a:xfrm>
          <a:prstGeom prst="rect">
            <a:avLst/>
          </a:prstGeom>
        </p:spPr>
        <p:txBody>
          <a:bodyPr wrap="square" lIns="0" tIns="0" rIns="0" bIns="0" rtlCol="0" vert="horz">
            <a:spAutoFit/>
          </a:bodyPr>
          <a:lstStyle/>
          <a:p>
            <a:pPr marL="12700">
              <a:lnSpc>
                <a:spcPct val="100000"/>
              </a:lnSpc>
            </a:pPr>
            <a:r>
              <a:rPr dirty="0" sz="1300" spc="10">
                <a:latin typeface="Times New Roman"/>
                <a:cs typeface="Times New Roman"/>
              </a:rPr>
              <a:t>Extended</a:t>
            </a:r>
            <a:r>
              <a:rPr dirty="0" sz="1300" spc="-45">
                <a:latin typeface="Times New Roman"/>
                <a:cs typeface="Times New Roman"/>
              </a:rPr>
              <a:t> </a:t>
            </a:r>
            <a:r>
              <a:rPr dirty="0" sz="1300" spc="5">
                <a:latin typeface="Times New Roman"/>
                <a:cs typeface="Times New Roman"/>
              </a:rPr>
              <a:t>User</a:t>
            </a:r>
            <a:endParaRPr sz="1300">
              <a:latin typeface="Times New Roman"/>
              <a:cs typeface="Times New Roman"/>
            </a:endParaRPr>
          </a:p>
        </p:txBody>
      </p:sp>
      <p:sp>
        <p:nvSpPr>
          <p:cNvPr id="85" name="object 8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1165" cy="893444"/>
          </a:xfrm>
          <a:prstGeom prst="rect">
            <a:avLst/>
          </a:prstGeom>
        </p:spPr>
        <p:txBody>
          <a:bodyPr wrap="square" lIns="0" tIns="0" rIns="0" bIns="0" rtlCol="0" vert="horz">
            <a:spAutoFit/>
          </a:bodyPr>
          <a:lstStyle/>
          <a:p>
            <a:pPr algn="just" marL="12700">
              <a:lnSpc>
                <a:spcPct val="100000"/>
              </a:lnSpc>
            </a:pPr>
            <a:r>
              <a:rPr dirty="0" sz="1200" b="1">
                <a:latin typeface="Times New Roman"/>
                <a:cs typeface="Times New Roman"/>
              </a:rPr>
              <a:t>3.10 Elaborated </a:t>
            </a:r>
            <a:r>
              <a:rPr dirty="0" sz="1200" spc="-5" b="1">
                <a:latin typeface="Times New Roman"/>
                <a:cs typeface="Times New Roman"/>
              </a:rPr>
              <a:t>Use</a:t>
            </a:r>
            <a:r>
              <a:rPr dirty="0" sz="1200" spc="-95" b="1">
                <a:latin typeface="Times New Roman"/>
                <a:cs typeface="Times New Roman"/>
              </a:rPr>
              <a:t> </a:t>
            </a:r>
            <a:r>
              <a:rPr dirty="0" sz="1200" spc="-5" b="1">
                <a:latin typeface="Times New Roman"/>
                <a:cs typeface="Times New Roman"/>
              </a:rPr>
              <a:t>Cases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spc="-5">
                <a:latin typeface="Times New Roman"/>
                <a:cs typeface="Times New Roman"/>
              </a:rPr>
              <a:t>After </a:t>
            </a:r>
            <a:r>
              <a:rPr dirty="0" sz="1200">
                <a:latin typeface="Times New Roman"/>
                <a:cs typeface="Times New Roman"/>
              </a:rPr>
              <a:t>the derivation of the use case model, each use is elaborated by adding detail of  interaction between the user and the </a:t>
            </a:r>
            <a:r>
              <a:rPr dirty="0" sz="1200" spc="-5">
                <a:latin typeface="Times New Roman"/>
                <a:cs typeface="Times New Roman"/>
              </a:rPr>
              <a:t>software system. An </a:t>
            </a:r>
            <a:r>
              <a:rPr dirty="0" sz="1200">
                <a:latin typeface="Times New Roman"/>
                <a:cs typeface="Times New Roman"/>
              </a:rPr>
              <a:t>elaborated use case has the  following</a:t>
            </a:r>
            <a:r>
              <a:rPr dirty="0" sz="1200" spc="-100">
                <a:latin typeface="Times New Roman"/>
                <a:cs typeface="Times New Roman"/>
              </a:rPr>
              <a:t> </a:t>
            </a:r>
            <a:r>
              <a:rPr dirty="0" sz="1200">
                <a:latin typeface="Times New Roman"/>
                <a:cs typeface="Times New Roman"/>
              </a:rPr>
              <a:t>components:</a:t>
            </a:r>
            <a:endParaRPr sz="1200">
              <a:latin typeface="Times New Roman"/>
              <a:cs typeface="Times New Roman"/>
            </a:endParaRPr>
          </a:p>
        </p:txBody>
      </p:sp>
      <p:sp>
        <p:nvSpPr>
          <p:cNvPr id="6" name="object 6"/>
          <p:cNvSpPr txBox="1"/>
          <p:nvPr/>
        </p:nvSpPr>
        <p:spPr>
          <a:xfrm>
            <a:off x="1130300" y="1962911"/>
            <a:ext cx="95885" cy="2240915"/>
          </a:xfrm>
          <a:prstGeom prst="rect">
            <a:avLst/>
          </a:prstGeom>
        </p:spPr>
        <p:txBody>
          <a:bodyPr wrap="square" lIns="0" tIns="0" rIns="0" bIns="0" rtlCol="0" vert="horz">
            <a:spAutoFit/>
          </a:bodyPr>
          <a:lstStyle/>
          <a:p>
            <a:pPr marL="12700">
              <a:lnSpc>
                <a:spcPct val="100000"/>
              </a:lnSpc>
            </a:pPr>
            <a:r>
              <a:rPr dirty="0" sz="1200">
                <a:latin typeface="Symbol"/>
                <a:cs typeface="Symbol"/>
              </a:rPr>
              <a:t></a:t>
            </a:r>
            <a:endParaRPr sz="1200">
              <a:latin typeface="Symbol"/>
              <a:cs typeface="Symbol"/>
            </a:endParaRPr>
          </a:p>
          <a:p>
            <a:pPr marL="12700">
              <a:lnSpc>
                <a:spcPct val="100000"/>
              </a:lnSpc>
              <a:spcBef>
                <a:spcPts val="25"/>
              </a:spcBef>
            </a:pPr>
            <a:r>
              <a:rPr dirty="0" sz="1200">
                <a:latin typeface="Symbol"/>
                <a:cs typeface="Symbol"/>
              </a:rPr>
              <a:t></a:t>
            </a:r>
            <a:endParaRPr sz="1200">
              <a:latin typeface="Symbol"/>
              <a:cs typeface="Symbol"/>
            </a:endParaRPr>
          </a:p>
          <a:p>
            <a:pPr marL="12700">
              <a:lnSpc>
                <a:spcPct val="100000"/>
              </a:lnSpc>
              <a:spcBef>
                <a:spcPts val="25"/>
              </a:spcBef>
            </a:pPr>
            <a:r>
              <a:rPr dirty="0" sz="1200">
                <a:latin typeface="Symbol"/>
                <a:cs typeface="Symbol"/>
              </a:rPr>
              <a:t></a:t>
            </a:r>
            <a:endParaRPr sz="1200">
              <a:latin typeface="Symbol"/>
              <a:cs typeface="Symbol"/>
            </a:endParaRPr>
          </a:p>
          <a:p>
            <a:pPr marL="12700">
              <a:lnSpc>
                <a:spcPct val="100000"/>
              </a:lnSpc>
              <a:spcBef>
                <a:spcPts val="20"/>
              </a:spcBef>
            </a:pPr>
            <a:r>
              <a:rPr dirty="0" sz="1200">
                <a:latin typeface="Symbol"/>
                <a:cs typeface="Symbol"/>
              </a:rPr>
              <a:t></a:t>
            </a:r>
            <a:endParaRPr sz="1200">
              <a:latin typeface="Symbol"/>
              <a:cs typeface="Symbol"/>
            </a:endParaRPr>
          </a:p>
          <a:p>
            <a:pPr marL="12700">
              <a:lnSpc>
                <a:spcPct val="100000"/>
              </a:lnSpc>
              <a:spcBef>
                <a:spcPts val="35"/>
              </a:spcBef>
            </a:pPr>
            <a:r>
              <a:rPr dirty="0" sz="1200">
                <a:latin typeface="Symbol"/>
                <a:cs typeface="Symbol"/>
              </a:rPr>
              <a:t></a:t>
            </a:r>
            <a:endParaRPr sz="1200">
              <a:latin typeface="Symbol"/>
              <a:cs typeface="Symbol"/>
            </a:endParaRPr>
          </a:p>
          <a:p>
            <a:pPr marL="12700">
              <a:lnSpc>
                <a:spcPct val="100000"/>
              </a:lnSpc>
              <a:spcBef>
                <a:spcPts val="25"/>
              </a:spcBef>
            </a:pPr>
            <a:r>
              <a:rPr dirty="0" sz="1200">
                <a:latin typeface="Symbol"/>
                <a:cs typeface="Symbol"/>
              </a:rPr>
              <a:t></a:t>
            </a:r>
            <a:endParaRPr sz="1200">
              <a:latin typeface="Symbol"/>
              <a:cs typeface="Symbol"/>
            </a:endParaRPr>
          </a:p>
          <a:p>
            <a:pPr marL="12700">
              <a:lnSpc>
                <a:spcPct val="100000"/>
              </a:lnSpc>
              <a:spcBef>
                <a:spcPts val="25"/>
              </a:spcBef>
            </a:pPr>
            <a:r>
              <a:rPr dirty="0" sz="1200">
                <a:latin typeface="Symbol"/>
                <a:cs typeface="Symbol"/>
              </a:rPr>
              <a:t></a:t>
            </a:r>
            <a:endParaRPr sz="1200">
              <a:latin typeface="Symbol"/>
              <a:cs typeface="Symbol"/>
            </a:endParaRPr>
          </a:p>
          <a:p>
            <a:pPr marL="12700">
              <a:lnSpc>
                <a:spcPct val="100000"/>
              </a:lnSpc>
              <a:spcBef>
                <a:spcPts val="20"/>
              </a:spcBef>
            </a:pPr>
            <a:r>
              <a:rPr dirty="0" sz="1200">
                <a:latin typeface="Symbol"/>
                <a:cs typeface="Symbol"/>
              </a:rPr>
              <a:t></a:t>
            </a:r>
            <a:endParaRPr sz="1200">
              <a:latin typeface="Symbol"/>
              <a:cs typeface="Symbol"/>
            </a:endParaRPr>
          </a:p>
          <a:p>
            <a:pPr marL="12700">
              <a:lnSpc>
                <a:spcPct val="100000"/>
              </a:lnSpc>
              <a:spcBef>
                <a:spcPts val="25"/>
              </a:spcBef>
            </a:pPr>
            <a:r>
              <a:rPr dirty="0" sz="1200">
                <a:latin typeface="Symbol"/>
                <a:cs typeface="Symbol"/>
              </a:rPr>
              <a:t></a:t>
            </a:r>
            <a:endParaRPr sz="1200">
              <a:latin typeface="Symbol"/>
              <a:cs typeface="Symbol"/>
            </a:endParaRPr>
          </a:p>
          <a:p>
            <a:pPr marL="12700">
              <a:lnSpc>
                <a:spcPct val="100000"/>
              </a:lnSpc>
              <a:spcBef>
                <a:spcPts val="25"/>
              </a:spcBef>
            </a:pPr>
            <a:r>
              <a:rPr dirty="0" sz="1200">
                <a:latin typeface="Symbol"/>
                <a:cs typeface="Symbol"/>
              </a:rPr>
              <a:t></a:t>
            </a:r>
            <a:endParaRPr sz="1200">
              <a:latin typeface="Symbol"/>
              <a:cs typeface="Symbol"/>
            </a:endParaRPr>
          </a:p>
          <a:p>
            <a:pPr marL="12700">
              <a:lnSpc>
                <a:spcPct val="100000"/>
              </a:lnSpc>
              <a:spcBef>
                <a:spcPts val="35"/>
              </a:spcBef>
            </a:pPr>
            <a:r>
              <a:rPr dirty="0" sz="1200">
                <a:latin typeface="Symbol"/>
                <a:cs typeface="Symbol"/>
              </a:rPr>
              <a:t></a:t>
            </a:r>
            <a:endParaRPr sz="1200">
              <a:latin typeface="Symbol"/>
              <a:cs typeface="Symbol"/>
            </a:endParaRPr>
          </a:p>
          <a:p>
            <a:pPr marL="12700">
              <a:lnSpc>
                <a:spcPct val="100000"/>
              </a:lnSpc>
              <a:spcBef>
                <a:spcPts val="20"/>
              </a:spcBef>
            </a:pPr>
            <a:r>
              <a:rPr dirty="0" sz="1200">
                <a:latin typeface="Symbol"/>
                <a:cs typeface="Symbol"/>
              </a:rPr>
              <a:t></a:t>
            </a:r>
            <a:endParaRPr sz="1200">
              <a:latin typeface="Symbol"/>
              <a:cs typeface="Symbol"/>
            </a:endParaRPr>
          </a:p>
        </p:txBody>
      </p:sp>
      <p:sp>
        <p:nvSpPr>
          <p:cNvPr id="7" name="object 7"/>
          <p:cNvSpPr txBox="1"/>
          <p:nvPr/>
        </p:nvSpPr>
        <p:spPr>
          <a:xfrm>
            <a:off x="1587500" y="1962911"/>
            <a:ext cx="4927600" cy="224345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Use </a:t>
            </a:r>
            <a:r>
              <a:rPr dirty="0" sz="1200">
                <a:latin typeface="Times New Roman"/>
                <a:cs typeface="Times New Roman"/>
              </a:rPr>
              <a:t>Case</a:t>
            </a:r>
            <a:r>
              <a:rPr dirty="0" sz="1200" spc="-90">
                <a:latin typeface="Times New Roman"/>
                <a:cs typeface="Times New Roman"/>
              </a:rPr>
              <a:t> </a:t>
            </a:r>
            <a:r>
              <a:rPr dirty="0" sz="1200" spc="-5">
                <a:latin typeface="Times New Roman"/>
                <a:cs typeface="Times New Roman"/>
              </a:rPr>
              <a:t>Name</a:t>
            </a:r>
            <a:endParaRPr sz="1200">
              <a:latin typeface="Times New Roman"/>
              <a:cs typeface="Times New Roman"/>
            </a:endParaRPr>
          </a:p>
          <a:p>
            <a:pPr marL="12700" marR="216535">
              <a:lnSpc>
                <a:spcPct val="101699"/>
              </a:lnSpc>
            </a:pPr>
            <a:r>
              <a:rPr dirty="0" sz="1200">
                <a:latin typeface="Times New Roman"/>
                <a:cs typeface="Times New Roman"/>
              </a:rPr>
              <a:t>Implementation </a:t>
            </a:r>
            <a:r>
              <a:rPr dirty="0" sz="1200" spc="-5">
                <a:latin typeface="Times New Roman"/>
                <a:cs typeface="Times New Roman"/>
              </a:rPr>
              <a:t>Priority: </a:t>
            </a:r>
            <a:r>
              <a:rPr dirty="0" sz="1200">
                <a:latin typeface="Times New Roman"/>
                <a:cs typeface="Times New Roman"/>
              </a:rPr>
              <a:t>the relative implementation priority of the use</a:t>
            </a:r>
            <a:r>
              <a:rPr dirty="0" sz="1200" spc="-105">
                <a:latin typeface="Times New Roman"/>
                <a:cs typeface="Times New Roman"/>
              </a:rPr>
              <a:t> </a:t>
            </a:r>
            <a:r>
              <a:rPr dirty="0" sz="1200">
                <a:latin typeface="Times New Roman"/>
                <a:cs typeface="Times New Roman"/>
              </a:rPr>
              <a:t>case.  </a:t>
            </a:r>
            <a:r>
              <a:rPr dirty="0" sz="1200" spc="-5">
                <a:latin typeface="Times New Roman"/>
                <a:cs typeface="Times New Roman"/>
              </a:rPr>
              <a:t>Actors: </a:t>
            </a:r>
            <a:r>
              <a:rPr dirty="0" sz="1200">
                <a:latin typeface="Times New Roman"/>
                <a:cs typeface="Times New Roman"/>
              </a:rPr>
              <a:t>names of the actors that use this use</a:t>
            </a:r>
            <a:r>
              <a:rPr dirty="0" sz="1200" spc="-110">
                <a:latin typeface="Times New Roman"/>
                <a:cs typeface="Times New Roman"/>
              </a:rPr>
              <a:t> </a:t>
            </a:r>
            <a:r>
              <a:rPr dirty="0" sz="1200">
                <a:latin typeface="Times New Roman"/>
                <a:cs typeface="Times New Roman"/>
              </a:rPr>
              <a:t>case.</a:t>
            </a:r>
            <a:endParaRPr sz="1200">
              <a:latin typeface="Times New Roman"/>
              <a:cs typeface="Times New Roman"/>
            </a:endParaRPr>
          </a:p>
          <a:p>
            <a:pPr marL="12700">
              <a:lnSpc>
                <a:spcPct val="100000"/>
              </a:lnSpc>
              <a:spcBef>
                <a:spcPts val="20"/>
              </a:spcBef>
            </a:pPr>
            <a:r>
              <a:rPr dirty="0" sz="1200" spc="-5">
                <a:latin typeface="Times New Roman"/>
                <a:cs typeface="Times New Roman"/>
              </a:rPr>
              <a:t>Summary: </a:t>
            </a:r>
            <a:r>
              <a:rPr dirty="0" sz="1200">
                <a:latin typeface="Times New Roman"/>
                <a:cs typeface="Times New Roman"/>
              </a:rPr>
              <a:t>a brief description of the use</a:t>
            </a:r>
            <a:r>
              <a:rPr dirty="0" sz="1200" spc="-95">
                <a:latin typeface="Times New Roman"/>
                <a:cs typeface="Times New Roman"/>
              </a:rPr>
              <a:t> </a:t>
            </a:r>
            <a:r>
              <a:rPr dirty="0" sz="1200">
                <a:latin typeface="Times New Roman"/>
                <a:cs typeface="Times New Roman"/>
              </a:rPr>
              <a:t>case.</a:t>
            </a:r>
            <a:endParaRPr sz="1200">
              <a:latin typeface="Times New Roman"/>
              <a:cs typeface="Times New Roman"/>
            </a:endParaRPr>
          </a:p>
          <a:p>
            <a:pPr marL="12700" marR="5715">
              <a:lnSpc>
                <a:spcPct val="101699"/>
              </a:lnSpc>
              <a:spcBef>
                <a:spcPts val="10"/>
              </a:spcBef>
            </a:pPr>
            <a:r>
              <a:rPr dirty="0" sz="1200" spc="-5">
                <a:latin typeface="Times New Roman"/>
                <a:cs typeface="Times New Roman"/>
              </a:rPr>
              <a:t>Precondition: </a:t>
            </a:r>
            <a:r>
              <a:rPr dirty="0" sz="1200">
                <a:latin typeface="Times New Roman"/>
                <a:cs typeface="Times New Roman"/>
              </a:rPr>
              <a:t>the condition that must be met before the use case can be</a:t>
            </a:r>
            <a:r>
              <a:rPr dirty="0" sz="1200" spc="-125">
                <a:latin typeface="Times New Roman"/>
                <a:cs typeface="Times New Roman"/>
              </a:rPr>
              <a:t> </a:t>
            </a:r>
            <a:r>
              <a:rPr dirty="0" sz="1200">
                <a:latin typeface="Times New Roman"/>
                <a:cs typeface="Times New Roman"/>
              </a:rPr>
              <a:t>invoked.  </a:t>
            </a:r>
            <a:r>
              <a:rPr dirty="0" sz="1200" spc="-5">
                <a:latin typeface="Times New Roman"/>
                <a:cs typeface="Times New Roman"/>
              </a:rPr>
              <a:t>Post-Condition: </a:t>
            </a:r>
            <a:r>
              <a:rPr dirty="0" sz="1200">
                <a:latin typeface="Times New Roman"/>
                <a:cs typeface="Times New Roman"/>
              </a:rPr>
              <a:t>the </a:t>
            </a:r>
            <a:r>
              <a:rPr dirty="0" sz="1200" spc="-5">
                <a:latin typeface="Times New Roman"/>
                <a:cs typeface="Times New Roman"/>
              </a:rPr>
              <a:t>state </a:t>
            </a:r>
            <a:r>
              <a:rPr dirty="0" sz="1200">
                <a:latin typeface="Times New Roman"/>
                <a:cs typeface="Times New Roman"/>
              </a:rPr>
              <a:t>of the </a:t>
            </a:r>
            <a:r>
              <a:rPr dirty="0" sz="1200" spc="-5">
                <a:latin typeface="Times New Roman"/>
                <a:cs typeface="Times New Roman"/>
              </a:rPr>
              <a:t>system </a:t>
            </a:r>
            <a:r>
              <a:rPr dirty="0" sz="1200">
                <a:latin typeface="Times New Roman"/>
                <a:cs typeface="Times New Roman"/>
              </a:rPr>
              <a:t>after completion of the use</a:t>
            </a:r>
            <a:r>
              <a:rPr dirty="0" sz="1200" spc="-90">
                <a:latin typeface="Times New Roman"/>
                <a:cs typeface="Times New Roman"/>
              </a:rPr>
              <a:t> </a:t>
            </a:r>
            <a:r>
              <a:rPr dirty="0" sz="1200">
                <a:latin typeface="Times New Roman"/>
                <a:cs typeface="Times New Roman"/>
              </a:rPr>
              <a:t>case.</a:t>
            </a:r>
            <a:endParaRPr sz="1200">
              <a:latin typeface="Times New Roman"/>
              <a:cs typeface="Times New Roman"/>
            </a:endParaRPr>
          </a:p>
          <a:p>
            <a:pPr marL="12700" marR="2574290">
              <a:lnSpc>
                <a:spcPct val="101699"/>
              </a:lnSpc>
            </a:pPr>
            <a:r>
              <a:rPr dirty="0" sz="1200">
                <a:latin typeface="Times New Roman"/>
                <a:cs typeface="Times New Roman"/>
              </a:rPr>
              <a:t>Extend: the use case it extends, if</a:t>
            </a:r>
            <a:r>
              <a:rPr dirty="0" sz="1200" spc="-125">
                <a:latin typeface="Times New Roman"/>
                <a:cs typeface="Times New Roman"/>
              </a:rPr>
              <a:t> </a:t>
            </a:r>
            <a:r>
              <a:rPr dirty="0" sz="1200">
                <a:latin typeface="Times New Roman"/>
                <a:cs typeface="Times New Roman"/>
              </a:rPr>
              <a:t>any.  </a:t>
            </a:r>
            <a:r>
              <a:rPr dirty="0" sz="1200" spc="-5">
                <a:latin typeface="Times New Roman"/>
                <a:cs typeface="Times New Roman"/>
              </a:rPr>
              <a:t>Uses: </a:t>
            </a:r>
            <a:r>
              <a:rPr dirty="0" sz="1200">
                <a:latin typeface="Times New Roman"/>
                <a:cs typeface="Times New Roman"/>
              </a:rPr>
              <a:t>the use case it uses, if</a:t>
            </a:r>
            <a:r>
              <a:rPr dirty="0" sz="1200" spc="-110">
                <a:latin typeface="Times New Roman"/>
                <a:cs typeface="Times New Roman"/>
              </a:rPr>
              <a:t> </a:t>
            </a:r>
            <a:r>
              <a:rPr dirty="0" sz="1200">
                <a:latin typeface="Times New Roman"/>
                <a:cs typeface="Times New Roman"/>
              </a:rPr>
              <a:t>any.</a:t>
            </a:r>
            <a:endParaRPr sz="1200">
              <a:latin typeface="Times New Roman"/>
              <a:cs typeface="Times New Roman"/>
            </a:endParaRPr>
          </a:p>
          <a:p>
            <a:pPr marL="12700" marR="487045">
              <a:lnSpc>
                <a:spcPct val="101699"/>
              </a:lnSpc>
            </a:pPr>
            <a:r>
              <a:rPr dirty="0" sz="1200" spc="-5">
                <a:latin typeface="Times New Roman"/>
                <a:cs typeface="Times New Roman"/>
              </a:rPr>
              <a:t>Normal </a:t>
            </a:r>
            <a:r>
              <a:rPr dirty="0" sz="1200">
                <a:latin typeface="Times New Roman"/>
                <a:cs typeface="Times New Roman"/>
              </a:rPr>
              <a:t>Course of Events: </a:t>
            </a:r>
            <a:r>
              <a:rPr dirty="0" sz="1200" spc="-5">
                <a:latin typeface="Times New Roman"/>
                <a:cs typeface="Times New Roman"/>
              </a:rPr>
              <a:t>sequence </a:t>
            </a:r>
            <a:r>
              <a:rPr dirty="0" sz="1200">
                <a:latin typeface="Times New Roman"/>
                <a:cs typeface="Times New Roman"/>
              </a:rPr>
              <a:t>of actions in the case of normal</a:t>
            </a:r>
            <a:r>
              <a:rPr dirty="0" sz="1200" spc="-135">
                <a:latin typeface="Times New Roman"/>
                <a:cs typeface="Times New Roman"/>
              </a:rPr>
              <a:t> </a:t>
            </a:r>
            <a:r>
              <a:rPr dirty="0" sz="1200">
                <a:latin typeface="Times New Roman"/>
                <a:cs typeface="Times New Roman"/>
              </a:rPr>
              <a:t>use.  </a:t>
            </a:r>
            <a:r>
              <a:rPr dirty="0" sz="1200" spc="-5">
                <a:latin typeface="Times New Roman"/>
                <a:cs typeface="Times New Roman"/>
              </a:rPr>
              <a:t>Alternative Path: </a:t>
            </a:r>
            <a:r>
              <a:rPr dirty="0" sz="1200">
                <a:latin typeface="Times New Roman"/>
                <a:cs typeface="Times New Roman"/>
              </a:rPr>
              <a:t>deviations from the normal</a:t>
            </a:r>
            <a:r>
              <a:rPr dirty="0" sz="1200" spc="-80">
                <a:latin typeface="Times New Roman"/>
                <a:cs typeface="Times New Roman"/>
              </a:rPr>
              <a:t> </a:t>
            </a:r>
            <a:r>
              <a:rPr dirty="0" sz="1200">
                <a:latin typeface="Times New Roman"/>
                <a:cs typeface="Times New Roman"/>
              </a:rPr>
              <a:t>course.</a:t>
            </a:r>
            <a:endParaRPr sz="1200">
              <a:latin typeface="Times New Roman"/>
              <a:cs typeface="Times New Roman"/>
            </a:endParaRPr>
          </a:p>
          <a:p>
            <a:pPr marL="12700" marR="580390">
              <a:lnSpc>
                <a:spcPct val="101699"/>
              </a:lnSpc>
              <a:spcBef>
                <a:spcPts val="10"/>
              </a:spcBef>
            </a:pPr>
            <a:r>
              <a:rPr dirty="0" sz="1200">
                <a:latin typeface="Times New Roman"/>
                <a:cs typeface="Times New Roman"/>
              </a:rPr>
              <a:t>Exception: course of action in the case of </a:t>
            </a:r>
            <a:r>
              <a:rPr dirty="0" sz="1200" spc="-5">
                <a:latin typeface="Times New Roman"/>
                <a:cs typeface="Times New Roman"/>
              </a:rPr>
              <a:t>some </a:t>
            </a:r>
            <a:r>
              <a:rPr dirty="0" sz="1200">
                <a:latin typeface="Times New Roman"/>
                <a:cs typeface="Times New Roman"/>
              </a:rPr>
              <a:t>exceptional condition.  </a:t>
            </a:r>
            <a:r>
              <a:rPr dirty="0" sz="1200" spc="-5">
                <a:latin typeface="Times New Roman"/>
                <a:cs typeface="Times New Roman"/>
              </a:rPr>
              <a:t>Assumption: </a:t>
            </a:r>
            <a:r>
              <a:rPr dirty="0" sz="1200">
                <a:latin typeface="Times New Roman"/>
                <a:cs typeface="Times New Roman"/>
              </a:rPr>
              <a:t>all the assumptions that have been taken for this use</a:t>
            </a:r>
            <a:r>
              <a:rPr dirty="0" sz="1200" spc="-120">
                <a:latin typeface="Times New Roman"/>
                <a:cs typeface="Times New Roman"/>
              </a:rPr>
              <a:t> </a:t>
            </a:r>
            <a:r>
              <a:rPr dirty="0" sz="1200">
                <a:latin typeface="Times New Roman"/>
                <a:cs typeface="Times New Roman"/>
              </a:rPr>
              <a:t>case.</a:t>
            </a:r>
            <a:endParaRPr sz="1200">
              <a:latin typeface="Times New Roman"/>
              <a:cs typeface="Times New Roman"/>
            </a:endParaRPr>
          </a:p>
        </p:txBody>
      </p:sp>
      <p:sp>
        <p:nvSpPr>
          <p:cNvPr id="8" name="object 8"/>
          <p:cNvSpPr txBox="1"/>
          <p:nvPr/>
        </p:nvSpPr>
        <p:spPr>
          <a:xfrm>
            <a:off x="1130300" y="4360164"/>
            <a:ext cx="4452620"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As </a:t>
            </a:r>
            <a:r>
              <a:rPr dirty="0" sz="1200">
                <a:latin typeface="Times New Roman"/>
                <a:cs typeface="Times New Roman"/>
              </a:rPr>
              <a:t>an example, the </a:t>
            </a:r>
            <a:r>
              <a:rPr dirty="0" sz="1200" spc="-5" i="1">
                <a:latin typeface="Times New Roman"/>
                <a:cs typeface="Times New Roman"/>
              </a:rPr>
              <a:t>Delete </a:t>
            </a:r>
            <a:r>
              <a:rPr dirty="0" sz="1200" i="1">
                <a:latin typeface="Times New Roman"/>
                <a:cs typeface="Times New Roman"/>
              </a:rPr>
              <a:t>Information </a:t>
            </a:r>
            <a:r>
              <a:rPr dirty="0" sz="1200">
                <a:latin typeface="Times New Roman"/>
                <a:cs typeface="Times New Roman"/>
              </a:rPr>
              <a:t>use case is elaborated as</a:t>
            </a:r>
            <a:r>
              <a:rPr dirty="0" sz="1200" spc="-120">
                <a:latin typeface="Times New Roman"/>
                <a:cs typeface="Times New Roman"/>
              </a:rPr>
              <a:t> </a:t>
            </a:r>
            <a:r>
              <a:rPr dirty="0" sz="1200">
                <a:latin typeface="Times New Roman"/>
                <a:cs typeface="Times New Roman"/>
              </a:rPr>
              <a:t>follows:</a:t>
            </a:r>
            <a:endParaRPr sz="1200">
              <a:latin typeface="Times New Roman"/>
              <a:cs typeface="Times New Roman"/>
            </a:endParaRPr>
          </a:p>
        </p:txBody>
      </p:sp>
      <p:sp>
        <p:nvSpPr>
          <p:cNvPr id="9" name="object 9"/>
          <p:cNvSpPr txBox="1"/>
          <p:nvPr/>
        </p:nvSpPr>
        <p:spPr>
          <a:xfrm>
            <a:off x="1130300" y="6891528"/>
            <a:ext cx="5512435" cy="2122805"/>
          </a:xfrm>
          <a:prstGeom prst="rect">
            <a:avLst/>
          </a:prstGeom>
        </p:spPr>
        <p:txBody>
          <a:bodyPr wrap="square" lIns="0" tIns="0" rIns="0" bIns="0" rtlCol="0" vert="horz">
            <a:spAutoFit/>
          </a:bodyPr>
          <a:lstStyle/>
          <a:p>
            <a:pPr algn="just" marL="12700">
              <a:lnSpc>
                <a:spcPct val="100000"/>
              </a:lnSpc>
            </a:pPr>
            <a:r>
              <a:rPr dirty="0" sz="1200" spc="-5" b="1" i="1">
                <a:latin typeface="Times New Roman"/>
                <a:cs typeface="Times New Roman"/>
              </a:rPr>
              <a:t>Use </a:t>
            </a:r>
            <a:r>
              <a:rPr dirty="0" sz="1200" b="1" i="1">
                <a:latin typeface="Times New Roman"/>
                <a:cs typeface="Times New Roman"/>
              </a:rPr>
              <a:t>Case </a:t>
            </a:r>
            <a:r>
              <a:rPr dirty="0" sz="1200" spc="-5" b="1" i="1">
                <a:latin typeface="Times New Roman"/>
                <a:cs typeface="Times New Roman"/>
              </a:rPr>
              <a:t>Name</a:t>
            </a:r>
            <a:r>
              <a:rPr dirty="0" sz="1200" spc="-5">
                <a:latin typeface="Times New Roman"/>
                <a:cs typeface="Times New Roman"/>
              </a:rPr>
              <a:t>: Delete</a:t>
            </a:r>
            <a:r>
              <a:rPr dirty="0" sz="1200" spc="-70">
                <a:latin typeface="Times New Roman"/>
                <a:cs typeface="Times New Roman"/>
              </a:rPr>
              <a:t> </a:t>
            </a:r>
            <a:r>
              <a:rPr dirty="0" sz="1200">
                <a:latin typeface="Times New Roman"/>
                <a:cs typeface="Times New Roman"/>
              </a:rPr>
              <a:t>Information</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b="1" i="1">
                <a:latin typeface="Times New Roman"/>
                <a:cs typeface="Times New Roman"/>
              </a:rPr>
              <a:t>Priority</a:t>
            </a:r>
            <a:r>
              <a:rPr dirty="0" sz="1200">
                <a:latin typeface="Times New Roman"/>
                <a:cs typeface="Times New Roman"/>
              </a:rPr>
              <a:t>:</a:t>
            </a:r>
            <a:r>
              <a:rPr dirty="0" sz="1200" spc="200">
                <a:latin typeface="Times New Roman"/>
                <a:cs typeface="Times New Roman"/>
              </a:rPr>
              <a:t> </a:t>
            </a:r>
            <a:r>
              <a:rPr dirty="0" sz="1200">
                <a:latin typeface="Times New Roman"/>
                <a:cs typeface="Times New Roman"/>
              </a:rPr>
              <a:t>3</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b="1" i="1">
                <a:latin typeface="Times New Roman"/>
                <a:cs typeface="Times New Roman"/>
              </a:rPr>
              <a:t>Actors:</a:t>
            </a:r>
            <a:r>
              <a:rPr dirty="0" sz="1200" spc="200" b="1" i="1">
                <a:latin typeface="Times New Roman"/>
                <a:cs typeface="Times New Roman"/>
              </a:rPr>
              <a:t> </a:t>
            </a:r>
            <a:r>
              <a:rPr dirty="0" sz="1200" spc="-5">
                <a:latin typeface="Times New Roman"/>
                <a:cs typeface="Times New Roman"/>
              </a:rPr>
              <a:t>User</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spc="-5" b="1" i="1">
                <a:latin typeface="Times New Roman"/>
                <a:cs typeface="Times New Roman"/>
              </a:rPr>
              <a:t>Summary: </a:t>
            </a:r>
            <a:r>
              <a:rPr dirty="0" sz="1200" spc="-5">
                <a:latin typeface="Times New Roman"/>
                <a:cs typeface="Times New Roman"/>
              </a:rPr>
              <a:t>Deleting </a:t>
            </a:r>
            <a:r>
              <a:rPr dirty="0" sz="1200">
                <a:latin typeface="Times New Roman"/>
                <a:cs typeface="Times New Roman"/>
              </a:rPr>
              <a:t>information allows the user to permanently remove information from  the </a:t>
            </a:r>
            <a:r>
              <a:rPr dirty="0" sz="1200" spc="-5">
                <a:latin typeface="Times New Roman"/>
                <a:cs typeface="Times New Roman"/>
              </a:rPr>
              <a:t>system. </a:t>
            </a:r>
            <a:r>
              <a:rPr dirty="0" sz="1200">
                <a:latin typeface="Times New Roman"/>
                <a:cs typeface="Times New Roman"/>
              </a:rPr>
              <a:t>Deleting information is only possible </a:t>
            </a:r>
            <a:r>
              <a:rPr dirty="0" sz="1200" spc="-5">
                <a:latin typeface="Times New Roman"/>
                <a:cs typeface="Times New Roman"/>
              </a:rPr>
              <a:t>when </a:t>
            </a:r>
            <a:r>
              <a:rPr dirty="0" sz="1200">
                <a:latin typeface="Times New Roman"/>
                <a:cs typeface="Times New Roman"/>
              </a:rPr>
              <a:t>the information has not been used  in the</a:t>
            </a:r>
            <a:r>
              <a:rPr dirty="0" sz="1200" spc="-11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pPr>
            <a:endParaRPr sz="1200">
              <a:latin typeface="Times New Roman"/>
              <a:cs typeface="Times New Roman"/>
            </a:endParaRPr>
          </a:p>
          <a:p>
            <a:pPr marL="12700" marR="6350">
              <a:lnSpc>
                <a:spcPts val="1380"/>
              </a:lnSpc>
            </a:pPr>
            <a:r>
              <a:rPr dirty="0" sz="1200" b="1" i="1">
                <a:latin typeface="Times New Roman"/>
                <a:cs typeface="Times New Roman"/>
              </a:rPr>
              <a:t>Preconditions: </a:t>
            </a:r>
            <a:r>
              <a:rPr dirty="0" sz="1200" spc="-5">
                <a:latin typeface="Times New Roman"/>
                <a:cs typeface="Times New Roman"/>
              </a:rPr>
              <a:t>Information was </a:t>
            </a:r>
            <a:r>
              <a:rPr dirty="0" sz="1200">
                <a:latin typeface="Times New Roman"/>
                <a:cs typeface="Times New Roman"/>
              </a:rPr>
              <a:t>previously </a:t>
            </a:r>
            <a:r>
              <a:rPr dirty="0" sz="1200" spc="-5">
                <a:latin typeface="Times New Roman"/>
                <a:cs typeface="Times New Roman"/>
              </a:rPr>
              <a:t>saved </a:t>
            </a:r>
            <a:r>
              <a:rPr dirty="0" sz="1200">
                <a:latin typeface="Times New Roman"/>
                <a:cs typeface="Times New Roman"/>
              </a:rPr>
              <a:t>to the </a:t>
            </a:r>
            <a:r>
              <a:rPr dirty="0" sz="1200" spc="-5">
                <a:latin typeface="Times New Roman"/>
                <a:cs typeface="Times New Roman"/>
              </a:rPr>
              <a:t>system </a:t>
            </a:r>
            <a:r>
              <a:rPr dirty="0" sz="1200">
                <a:latin typeface="Times New Roman"/>
                <a:cs typeface="Times New Roman"/>
              </a:rPr>
              <a:t>and a user needs to  permanently delete the</a:t>
            </a:r>
            <a:r>
              <a:rPr dirty="0" sz="1200" spc="-105">
                <a:latin typeface="Times New Roman"/>
                <a:cs typeface="Times New Roman"/>
              </a:rPr>
              <a:t> </a:t>
            </a:r>
            <a:r>
              <a:rPr dirty="0" sz="1200">
                <a:latin typeface="Times New Roman"/>
                <a:cs typeface="Times New Roman"/>
              </a:rPr>
              <a:t>information.</a:t>
            </a:r>
            <a:endParaRPr sz="1200">
              <a:latin typeface="Times New Roman"/>
              <a:cs typeface="Times New Roman"/>
            </a:endParaRPr>
          </a:p>
        </p:txBody>
      </p:sp>
      <p:sp>
        <p:nvSpPr>
          <p:cNvPr id="10" name="object 10"/>
          <p:cNvSpPr/>
          <p:nvPr/>
        </p:nvSpPr>
        <p:spPr>
          <a:xfrm>
            <a:off x="2825495" y="5490971"/>
            <a:ext cx="925194" cy="425450"/>
          </a:xfrm>
          <a:custGeom>
            <a:avLst/>
            <a:gdLst/>
            <a:ahLst/>
            <a:cxnLst/>
            <a:rect l="l" t="t" r="r" b="b"/>
            <a:pathLst>
              <a:path w="925195" h="425450">
                <a:moveTo>
                  <a:pt x="461771" y="0"/>
                </a:moveTo>
                <a:lnTo>
                  <a:pt x="414527" y="1523"/>
                </a:lnTo>
                <a:lnTo>
                  <a:pt x="368807" y="4571"/>
                </a:lnTo>
                <a:lnTo>
                  <a:pt x="324611" y="9144"/>
                </a:lnTo>
                <a:lnTo>
                  <a:pt x="281939" y="16764"/>
                </a:lnTo>
                <a:lnTo>
                  <a:pt x="242315" y="25907"/>
                </a:lnTo>
                <a:lnTo>
                  <a:pt x="204215" y="36576"/>
                </a:lnTo>
                <a:lnTo>
                  <a:pt x="135635" y="60960"/>
                </a:lnTo>
                <a:lnTo>
                  <a:pt x="80772" y="92964"/>
                </a:lnTo>
                <a:lnTo>
                  <a:pt x="36575" y="129539"/>
                </a:lnTo>
                <a:lnTo>
                  <a:pt x="9143" y="169164"/>
                </a:lnTo>
                <a:lnTo>
                  <a:pt x="0" y="211836"/>
                </a:lnTo>
                <a:lnTo>
                  <a:pt x="3047" y="233172"/>
                </a:lnTo>
                <a:lnTo>
                  <a:pt x="3047" y="234696"/>
                </a:lnTo>
                <a:lnTo>
                  <a:pt x="21335" y="275844"/>
                </a:lnTo>
                <a:lnTo>
                  <a:pt x="56387" y="315468"/>
                </a:lnTo>
                <a:lnTo>
                  <a:pt x="106679" y="348996"/>
                </a:lnTo>
                <a:lnTo>
                  <a:pt x="169163" y="377952"/>
                </a:lnTo>
                <a:lnTo>
                  <a:pt x="242315" y="399288"/>
                </a:lnTo>
                <a:lnTo>
                  <a:pt x="281939" y="408431"/>
                </a:lnTo>
                <a:lnTo>
                  <a:pt x="324611" y="416052"/>
                </a:lnTo>
                <a:lnTo>
                  <a:pt x="368807" y="420624"/>
                </a:lnTo>
                <a:lnTo>
                  <a:pt x="414527" y="423672"/>
                </a:lnTo>
                <a:lnTo>
                  <a:pt x="461771" y="425196"/>
                </a:lnTo>
                <a:lnTo>
                  <a:pt x="509015" y="423672"/>
                </a:lnTo>
                <a:lnTo>
                  <a:pt x="510539" y="423672"/>
                </a:lnTo>
                <a:lnTo>
                  <a:pt x="533400" y="422147"/>
                </a:lnTo>
                <a:lnTo>
                  <a:pt x="509015" y="422147"/>
                </a:lnTo>
                <a:lnTo>
                  <a:pt x="509015" y="420624"/>
                </a:lnTo>
                <a:lnTo>
                  <a:pt x="463295" y="420624"/>
                </a:lnTo>
                <a:lnTo>
                  <a:pt x="416051" y="419100"/>
                </a:lnTo>
                <a:lnTo>
                  <a:pt x="370331" y="416052"/>
                </a:lnTo>
                <a:lnTo>
                  <a:pt x="326135" y="411480"/>
                </a:lnTo>
                <a:lnTo>
                  <a:pt x="283463" y="403860"/>
                </a:lnTo>
                <a:lnTo>
                  <a:pt x="243839" y="394716"/>
                </a:lnTo>
                <a:lnTo>
                  <a:pt x="205739" y="384048"/>
                </a:lnTo>
                <a:lnTo>
                  <a:pt x="137159" y="359664"/>
                </a:lnTo>
                <a:lnTo>
                  <a:pt x="82295" y="327660"/>
                </a:lnTo>
                <a:lnTo>
                  <a:pt x="41147" y="294132"/>
                </a:lnTo>
                <a:lnTo>
                  <a:pt x="38100" y="294132"/>
                </a:lnTo>
                <a:lnTo>
                  <a:pt x="39623" y="292608"/>
                </a:lnTo>
                <a:lnTo>
                  <a:pt x="39975" y="292608"/>
                </a:lnTo>
                <a:lnTo>
                  <a:pt x="25907" y="274320"/>
                </a:lnTo>
                <a:lnTo>
                  <a:pt x="13715" y="254508"/>
                </a:lnTo>
                <a:lnTo>
                  <a:pt x="8055" y="234696"/>
                </a:lnTo>
                <a:lnTo>
                  <a:pt x="4571" y="234696"/>
                </a:lnTo>
                <a:lnTo>
                  <a:pt x="7416" y="233273"/>
                </a:lnTo>
                <a:lnTo>
                  <a:pt x="4571" y="213360"/>
                </a:lnTo>
                <a:lnTo>
                  <a:pt x="7619" y="192024"/>
                </a:lnTo>
                <a:lnTo>
                  <a:pt x="13715" y="170688"/>
                </a:lnTo>
                <a:lnTo>
                  <a:pt x="25907" y="150876"/>
                </a:lnTo>
                <a:lnTo>
                  <a:pt x="39975" y="132588"/>
                </a:lnTo>
                <a:lnTo>
                  <a:pt x="39623" y="132588"/>
                </a:lnTo>
                <a:lnTo>
                  <a:pt x="38100" y="131064"/>
                </a:lnTo>
                <a:lnTo>
                  <a:pt x="41148" y="131063"/>
                </a:lnTo>
                <a:lnTo>
                  <a:pt x="57911" y="114300"/>
                </a:lnTo>
                <a:lnTo>
                  <a:pt x="108203" y="80772"/>
                </a:lnTo>
                <a:lnTo>
                  <a:pt x="170687" y="53339"/>
                </a:lnTo>
                <a:lnTo>
                  <a:pt x="243839" y="30480"/>
                </a:lnTo>
                <a:lnTo>
                  <a:pt x="283463" y="21335"/>
                </a:lnTo>
                <a:lnTo>
                  <a:pt x="326135" y="13716"/>
                </a:lnTo>
                <a:lnTo>
                  <a:pt x="370331" y="9144"/>
                </a:lnTo>
                <a:lnTo>
                  <a:pt x="416051" y="6096"/>
                </a:lnTo>
                <a:lnTo>
                  <a:pt x="463295" y="4571"/>
                </a:lnTo>
                <a:lnTo>
                  <a:pt x="509015" y="4571"/>
                </a:lnTo>
                <a:lnTo>
                  <a:pt x="509015" y="3048"/>
                </a:lnTo>
                <a:lnTo>
                  <a:pt x="533400" y="3048"/>
                </a:lnTo>
                <a:lnTo>
                  <a:pt x="510539" y="1523"/>
                </a:lnTo>
                <a:lnTo>
                  <a:pt x="509015" y="1523"/>
                </a:lnTo>
                <a:lnTo>
                  <a:pt x="461771" y="0"/>
                </a:lnTo>
                <a:close/>
              </a:path>
              <a:path w="925195" h="425450">
                <a:moveTo>
                  <a:pt x="510539" y="419100"/>
                </a:moveTo>
                <a:lnTo>
                  <a:pt x="509015" y="419149"/>
                </a:lnTo>
                <a:lnTo>
                  <a:pt x="509015" y="422147"/>
                </a:lnTo>
                <a:lnTo>
                  <a:pt x="510539" y="419100"/>
                </a:lnTo>
                <a:close/>
              </a:path>
              <a:path w="925195" h="425450">
                <a:moveTo>
                  <a:pt x="570992" y="419100"/>
                </a:moveTo>
                <a:lnTo>
                  <a:pt x="510539" y="419100"/>
                </a:lnTo>
                <a:lnTo>
                  <a:pt x="509015" y="422147"/>
                </a:lnTo>
                <a:lnTo>
                  <a:pt x="533400" y="422147"/>
                </a:lnTo>
                <a:lnTo>
                  <a:pt x="556260" y="420624"/>
                </a:lnTo>
                <a:lnTo>
                  <a:pt x="570992" y="419100"/>
                </a:lnTo>
                <a:close/>
              </a:path>
              <a:path w="925195" h="425450">
                <a:moveTo>
                  <a:pt x="509015" y="419149"/>
                </a:moveTo>
                <a:lnTo>
                  <a:pt x="463295" y="420624"/>
                </a:lnTo>
                <a:lnTo>
                  <a:pt x="509015" y="420624"/>
                </a:lnTo>
                <a:lnTo>
                  <a:pt x="509015" y="419149"/>
                </a:lnTo>
                <a:close/>
              </a:path>
              <a:path w="925195" h="425450">
                <a:moveTo>
                  <a:pt x="885444" y="292608"/>
                </a:moveTo>
                <a:lnTo>
                  <a:pt x="842772" y="327660"/>
                </a:lnTo>
                <a:lnTo>
                  <a:pt x="787907" y="359664"/>
                </a:lnTo>
                <a:lnTo>
                  <a:pt x="719327" y="384048"/>
                </a:lnTo>
                <a:lnTo>
                  <a:pt x="681227" y="394716"/>
                </a:lnTo>
                <a:lnTo>
                  <a:pt x="641604" y="403860"/>
                </a:lnTo>
                <a:lnTo>
                  <a:pt x="598932" y="411480"/>
                </a:lnTo>
                <a:lnTo>
                  <a:pt x="554735" y="416052"/>
                </a:lnTo>
                <a:lnTo>
                  <a:pt x="509015" y="419100"/>
                </a:lnTo>
                <a:lnTo>
                  <a:pt x="510539" y="419100"/>
                </a:lnTo>
                <a:lnTo>
                  <a:pt x="570992" y="419100"/>
                </a:lnTo>
                <a:lnTo>
                  <a:pt x="600455" y="416052"/>
                </a:lnTo>
                <a:lnTo>
                  <a:pt x="643127" y="408431"/>
                </a:lnTo>
                <a:lnTo>
                  <a:pt x="682751" y="399288"/>
                </a:lnTo>
                <a:lnTo>
                  <a:pt x="720851" y="388620"/>
                </a:lnTo>
                <a:lnTo>
                  <a:pt x="789432" y="364236"/>
                </a:lnTo>
                <a:lnTo>
                  <a:pt x="844295" y="332232"/>
                </a:lnTo>
                <a:lnTo>
                  <a:pt x="888491" y="295656"/>
                </a:lnTo>
                <a:lnTo>
                  <a:pt x="889664" y="294132"/>
                </a:lnTo>
                <a:lnTo>
                  <a:pt x="886967" y="294132"/>
                </a:lnTo>
                <a:lnTo>
                  <a:pt x="885444" y="292608"/>
                </a:lnTo>
                <a:close/>
              </a:path>
              <a:path w="925195" h="425450">
                <a:moveTo>
                  <a:pt x="39623" y="292608"/>
                </a:moveTo>
                <a:lnTo>
                  <a:pt x="38100" y="294132"/>
                </a:lnTo>
                <a:lnTo>
                  <a:pt x="41147" y="294132"/>
                </a:lnTo>
                <a:lnTo>
                  <a:pt x="39623" y="292608"/>
                </a:lnTo>
                <a:close/>
              </a:path>
              <a:path w="925195" h="425450">
                <a:moveTo>
                  <a:pt x="39975" y="292608"/>
                </a:moveTo>
                <a:lnTo>
                  <a:pt x="39623" y="292608"/>
                </a:lnTo>
                <a:lnTo>
                  <a:pt x="41147" y="294132"/>
                </a:lnTo>
                <a:lnTo>
                  <a:pt x="39975" y="292608"/>
                </a:lnTo>
                <a:close/>
              </a:path>
              <a:path w="925195" h="425450">
                <a:moveTo>
                  <a:pt x="917447" y="233172"/>
                </a:moveTo>
                <a:lnTo>
                  <a:pt x="911351" y="254508"/>
                </a:lnTo>
                <a:lnTo>
                  <a:pt x="899160" y="274320"/>
                </a:lnTo>
                <a:lnTo>
                  <a:pt x="883919" y="294132"/>
                </a:lnTo>
                <a:lnTo>
                  <a:pt x="885444" y="292608"/>
                </a:lnTo>
                <a:lnTo>
                  <a:pt x="890836" y="292608"/>
                </a:lnTo>
                <a:lnTo>
                  <a:pt x="903732" y="275844"/>
                </a:lnTo>
                <a:lnTo>
                  <a:pt x="915923" y="256032"/>
                </a:lnTo>
                <a:lnTo>
                  <a:pt x="922019" y="234696"/>
                </a:lnTo>
                <a:lnTo>
                  <a:pt x="917447" y="234696"/>
                </a:lnTo>
                <a:lnTo>
                  <a:pt x="917651" y="233273"/>
                </a:lnTo>
                <a:lnTo>
                  <a:pt x="917447" y="233172"/>
                </a:lnTo>
                <a:close/>
              </a:path>
              <a:path w="925195" h="425450">
                <a:moveTo>
                  <a:pt x="890836" y="292608"/>
                </a:moveTo>
                <a:lnTo>
                  <a:pt x="885444" y="292608"/>
                </a:lnTo>
                <a:lnTo>
                  <a:pt x="886967" y="294132"/>
                </a:lnTo>
                <a:lnTo>
                  <a:pt x="889664" y="294132"/>
                </a:lnTo>
                <a:lnTo>
                  <a:pt x="890836" y="292608"/>
                </a:lnTo>
                <a:close/>
              </a:path>
              <a:path w="925195" h="425450">
                <a:moveTo>
                  <a:pt x="7416" y="233273"/>
                </a:moveTo>
                <a:lnTo>
                  <a:pt x="4571" y="234696"/>
                </a:lnTo>
                <a:lnTo>
                  <a:pt x="7619" y="234696"/>
                </a:lnTo>
                <a:lnTo>
                  <a:pt x="7416" y="233273"/>
                </a:lnTo>
                <a:close/>
              </a:path>
              <a:path w="925195" h="425450">
                <a:moveTo>
                  <a:pt x="7619" y="233172"/>
                </a:moveTo>
                <a:lnTo>
                  <a:pt x="7416" y="233273"/>
                </a:lnTo>
                <a:lnTo>
                  <a:pt x="7619" y="234696"/>
                </a:lnTo>
                <a:lnTo>
                  <a:pt x="8055" y="234696"/>
                </a:lnTo>
                <a:lnTo>
                  <a:pt x="7619" y="233172"/>
                </a:lnTo>
                <a:close/>
              </a:path>
              <a:path w="925195" h="425450">
                <a:moveTo>
                  <a:pt x="917651" y="233273"/>
                </a:moveTo>
                <a:lnTo>
                  <a:pt x="917447" y="234696"/>
                </a:lnTo>
                <a:lnTo>
                  <a:pt x="920495" y="234696"/>
                </a:lnTo>
                <a:lnTo>
                  <a:pt x="917651" y="233273"/>
                </a:lnTo>
                <a:close/>
              </a:path>
              <a:path w="925195" h="425450">
                <a:moveTo>
                  <a:pt x="883919" y="131064"/>
                </a:moveTo>
                <a:lnTo>
                  <a:pt x="899160" y="150876"/>
                </a:lnTo>
                <a:lnTo>
                  <a:pt x="911351" y="170688"/>
                </a:lnTo>
                <a:lnTo>
                  <a:pt x="917447" y="192024"/>
                </a:lnTo>
                <a:lnTo>
                  <a:pt x="920495" y="213360"/>
                </a:lnTo>
                <a:lnTo>
                  <a:pt x="917651" y="233273"/>
                </a:lnTo>
                <a:lnTo>
                  <a:pt x="920495" y="234696"/>
                </a:lnTo>
                <a:lnTo>
                  <a:pt x="922019" y="234696"/>
                </a:lnTo>
                <a:lnTo>
                  <a:pt x="922019" y="233172"/>
                </a:lnTo>
                <a:lnTo>
                  <a:pt x="925067" y="211836"/>
                </a:lnTo>
                <a:lnTo>
                  <a:pt x="922019" y="190500"/>
                </a:lnTo>
                <a:lnTo>
                  <a:pt x="915923" y="169164"/>
                </a:lnTo>
                <a:lnTo>
                  <a:pt x="903732" y="149352"/>
                </a:lnTo>
                <a:lnTo>
                  <a:pt x="890836" y="132588"/>
                </a:lnTo>
                <a:lnTo>
                  <a:pt x="885444" y="132588"/>
                </a:lnTo>
                <a:lnTo>
                  <a:pt x="883919" y="131064"/>
                </a:lnTo>
                <a:close/>
              </a:path>
              <a:path w="925195" h="425450">
                <a:moveTo>
                  <a:pt x="41148" y="131063"/>
                </a:moveTo>
                <a:lnTo>
                  <a:pt x="38100" y="131064"/>
                </a:lnTo>
                <a:lnTo>
                  <a:pt x="39623" y="132588"/>
                </a:lnTo>
                <a:lnTo>
                  <a:pt x="41148" y="131063"/>
                </a:lnTo>
                <a:close/>
              </a:path>
              <a:path w="925195" h="425450">
                <a:moveTo>
                  <a:pt x="41147" y="131063"/>
                </a:moveTo>
                <a:lnTo>
                  <a:pt x="39623" y="132588"/>
                </a:lnTo>
                <a:lnTo>
                  <a:pt x="39975" y="132588"/>
                </a:lnTo>
                <a:lnTo>
                  <a:pt x="41147" y="131063"/>
                </a:lnTo>
                <a:close/>
              </a:path>
              <a:path w="925195" h="425450">
                <a:moveTo>
                  <a:pt x="533400" y="3048"/>
                </a:moveTo>
                <a:lnTo>
                  <a:pt x="509015" y="3048"/>
                </a:lnTo>
                <a:lnTo>
                  <a:pt x="510539" y="6096"/>
                </a:lnTo>
                <a:lnTo>
                  <a:pt x="509015" y="6096"/>
                </a:lnTo>
                <a:lnTo>
                  <a:pt x="554735" y="9144"/>
                </a:lnTo>
                <a:lnTo>
                  <a:pt x="598932" y="13716"/>
                </a:lnTo>
                <a:lnTo>
                  <a:pt x="641604" y="21335"/>
                </a:lnTo>
                <a:lnTo>
                  <a:pt x="681227" y="30480"/>
                </a:lnTo>
                <a:lnTo>
                  <a:pt x="719327" y="41148"/>
                </a:lnTo>
                <a:lnTo>
                  <a:pt x="787907" y="65532"/>
                </a:lnTo>
                <a:lnTo>
                  <a:pt x="842772" y="97536"/>
                </a:lnTo>
                <a:lnTo>
                  <a:pt x="885444" y="132588"/>
                </a:lnTo>
                <a:lnTo>
                  <a:pt x="886967" y="131064"/>
                </a:lnTo>
                <a:lnTo>
                  <a:pt x="889664" y="131064"/>
                </a:lnTo>
                <a:lnTo>
                  <a:pt x="888491" y="129539"/>
                </a:lnTo>
                <a:lnTo>
                  <a:pt x="844295" y="92964"/>
                </a:lnTo>
                <a:lnTo>
                  <a:pt x="789432" y="60960"/>
                </a:lnTo>
                <a:lnTo>
                  <a:pt x="720851" y="36576"/>
                </a:lnTo>
                <a:lnTo>
                  <a:pt x="682751" y="25907"/>
                </a:lnTo>
                <a:lnTo>
                  <a:pt x="643127" y="16764"/>
                </a:lnTo>
                <a:lnTo>
                  <a:pt x="600455" y="9144"/>
                </a:lnTo>
                <a:lnTo>
                  <a:pt x="570992" y="6096"/>
                </a:lnTo>
                <a:lnTo>
                  <a:pt x="510539" y="6096"/>
                </a:lnTo>
                <a:lnTo>
                  <a:pt x="509015" y="6046"/>
                </a:lnTo>
                <a:lnTo>
                  <a:pt x="570516" y="6046"/>
                </a:lnTo>
                <a:lnTo>
                  <a:pt x="556260" y="4571"/>
                </a:lnTo>
                <a:lnTo>
                  <a:pt x="533400" y="3048"/>
                </a:lnTo>
                <a:close/>
              </a:path>
              <a:path w="925195" h="425450">
                <a:moveTo>
                  <a:pt x="889664" y="131064"/>
                </a:moveTo>
                <a:lnTo>
                  <a:pt x="886967" y="131064"/>
                </a:lnTo>
                <a:lnTo>
                  <a:pt x="885444" y="132588"/>
                </a:lnTo>
                <a:lnTo>
                  <a:pt x="890836" y="132588"/>
                </a:lnTo>
                <a:lnTo>
                  <a:pt x="889664" y="131064"/>
                </a:lnTo>
                <a:close/>
              </a:path>
              <a:path w="925195" h="425450">
                <a:moveTo>
                  <a:pt x="509015" y="3048"/>
                </a:moveTo>
                <a:lnTo>
                  <a:pt x="509015" y="6046"/>
                </a:lnTo>
                <a:lnTo>
                  <a:pt x="510539" y="6096"/>
                </a:lnTo>
                <a:lnTo>
                  <a:pt x="509015" y="3048"/>
                </a:lnTo>
                <a:close/>
              </a:path>
              <a:path w="925195" h="425450">
                <a:moveTo>
                  <a:pt x="509015" y="4571"/>
                </a:moveTo>
                <a:lnTo>
                  <a:pt x="463295" y="4571"/>
                </a:lnTo>
                <a:lnTo>
                  <a:pt x="509015" y="6046"/>
                </a:lnTo>
                <a:lnTo>
                  <a:pt x="509015" y="4571"/>
                </a:lnTo>
                <a:close/>
              </a:path>
            </a:pathLst>
          </a:custGeom>
          <a:solidFill>
            <a:srgbClr val="000000"/>
          </a:solidFill>
        </p:spPr>
        <p:txBody>
          <a:bodyPr wrap="square" lIns="0" tIns="0" rIns="0" bIns="0" rtlCol="0"/>
          <a:lstStyle/>
          <a:p/>
        </p:txBody>
      </p:sp>
      <p:sp>
        <p:nvSpPr>
          <p:cNvPr id="11" name="object 11"/>
          <p:cNvSpPr/>
          <p:nvPr/>
        </p:nvSpPr>
        <p:spPr>
          <a:xfrm>
            <a:off x="2097023" y="5724144"/>
            <a:ext cx="733425" cy="0"/>
          </a:xfrm>
          <a:custGeom>
            <a:avLst/>
            <a:gdLst/>
            <a:ahLst/>
            <a:cxnLst/>
            <a:rect l="l" t="t" r="r" b="b"/>
            <a:pathLst>
              <a:path w="733425" h="0">
                <a:moveTo>
                  <a:pt x="0" y="0"/>
                </a:moveTo>
                <a:lnTo>
                  <a:pt x="733044" y="0"/>
                </a:lnTo>
              </a:path>
            </a:pathLst>
          </a:custGeom>
          <a:ln w="6096">
            <a:solidFill>
              <a:srgbClr val="000000"/>
            </a:solidFill>
          </a:ln>
        </p:spPr>
        <p:txBody>
          <a:bodyPr wrap="square" lIns="0" tIns="0" rIns="0" bIns="0" rtlCol="0"/>
          <a:lstStyle/>
          <a:p/>
        </p:txBody>
      </p:sp>
      <p:sp>
        <p:nvSpPr>
          <p:cNvPr id="12" name="object 12"/>
          <p:cNvSpPr/>
          <p:nvPr/>
        </p:nvSpPr>
        <p:spPr>
          <a:xfrm>
            <a:off x="2403348" y="6721475"/>
            <a:ext cx="3418840" cy="0"/>
          </a:xfrm>
          <a:custGeom>
            <a:avLst/>
            <a:gdLst/>
            <a:ahLst/>
            <a:cxnLst/>
            <a:rect l="l" t="t" r="r" b="b"/>
            <a:pathLst>
              <a:path w="3418840" h="0">
                <a:moveTo>
                  <a:pt x="0" y="0"/>
                </a:moveTo>
                <a:lnTo>
                  <a:pt x="3418331" y="0"/>
                </a:lnTo>
              </a:path>
            </a:pathLst>
          </a:custGeom>
          <a:ln w="3175">
            <a:solidFill>
              <a:srgbClr val="000000"/>
            </a:solidFill>
          </a:ln>
        </p:spPr>
        <p:txBody>
          <a:bodyPr wrap="square" lIns="0" tIns="0" rIns="0" bIns="0" rtlCol="0"/>
          <a:lstStyle/>
          <a:p/>
        </p:txBody>
      </p:sp>
      <p:sp>
        <p:nvSpPr>
          <p:cNvPr id="13" name="object 13"/>
          <p:cNvSpPr/>
          <p:nvPr/>
        </p:nvSpPr>
        <p:spPr>
          <a:xfrm>
            <a:off x="2405633" y="4803140"/>
            <a:ext cx="0" cy="1917700"/>
          </a:xfrm>
          <a:custGeom>
            <a:avLst/>
            <a:gdLst/>
            <a:ahLst/>
            <a:cxnLst/>
            <a:rect l="l" t="t" r="r" b="b"/>
            <a:pathLst>
              <a:path w="0" h="1917700">
                <a:moveTo>
                  <a:pt x="0" y="0"/>
                </a:moveTo>
                <a:lnTo>
                  <a:pt x="0" y="1917700"/>
                </a:lnTo>
              </a:path>
            </a:pathLst>
          </a:custGeom>
          <a:ln w="4572">
            <a:solidFill>
              <a:srgbClr val="000000"/>
            </a:solidFill>
          </a:ln>
        </p:spPr>
        <p:txBody>
          <a:bodyPr wrap="square" lIns="0" tIns="0" rIns="0" bIns="0" rtlCol="0"/>
          <a:lstStyle/>
          <a:p/>
        </p:txBody>
      </p:sp>
      <p:sp>
        <p:nvSpPr>
          <p:cNvPr id="14" name="object 14"/>
          <p:cNvSpPr/>
          <p:nvPr/>
        </p:nvSpPr>
        <p:spPr>
          <a:xfrm>
            <a:off x="2403348" y="4801870"/>
            <a:ext cx="3418840" cy="0"/>
          </a:xfrm>
          <a:custGeom>
            <a:avLst/>
            <a:gdLst/>
            <a:ahLst/>
            <a:cxnLst/>
            <a:rect l="l" t="t" r="r" b="b"/>
            <a:pathLst>
              <a:path w="3418840" h="0">
                <a:moveTo>
                  <a:pt x="0" y="0"/>
                </a:moveTo>
                <a:lnTo>
                  <a:pt x="3418331" y="0"/>
                </a:lnTo>
              </a:path>
            </a:pathLst>
          </a:custGeom>
          <a:ln w="3175">
            <a:solidFill>
              <a:srgbClr val="000000"/>
            </a:solidFill>
          </a:ln>
        </p:spPr>
        <p:txBody>
          <a:bodyPr wrap="square" lIns="0" tIns="0" rIns="0" bIns="0" rtlCol="0"/>
          <a:lstStyle/>
          <a:p/>
        </p:txBody>
      </p:sp>
      <p:sp>
        <p:nvSpPr>
          <p:cNvPr id="15" name="object 15"/>
          <p:cNvSpPr/>
          <p:nvPr/>
        </p:nvSpPr>
        <p:spPr>
          <a:xfrm>
            <a:off x="2407920" y="6719316"/>
            <a:ext cx="3409315" cy="0"/>
          </a:xfrm>
          <a:custGeom>
            <a:avLst/>
            <a:gdLst/>
            <a:ahLst/>
            <a:cxnLst/>
            <a:rect l="l" t="t" r="r" b="b"/>
            <a:pathLst>
              <a:path w="3409315" h="0">
                <a:moveTo>
                  <a:pt x="0" y="0"/>
                </a:moveTo>
                <a:lnTo>
                  <a:pt x="3409187" y="0"/>
                </a:lnTo>
              </a:path>
            </a:pathLst>
          </a:custGeom>
          <a:ln w="3175">
            <a:solidFill>
              <a:srgbClr val="000000"/>
            </a:solidFill>
          </a:ln>
        </p:spPr>
        <p:txBody>
          <a:bodyPr wrap="square" lIns="0" tIns="0" rIns="0" bIns="0" rtlCol="0"/>
          <a:lstStyle/>
          <a:p/>
        </p:txBody>
      </p:sp>
      <p:sp>
        <p:nvSpPr>
          <p:cNvPr id="16" name="object 16"/>
          <p:cNvSpPr/>
          <p:nvPr/>
        </p:nvSpPr>
        <p:spPr>
          <a:xfrm>
            <a:off x="5819394" y="4803140"/>
            <a:ext cx="0" cy="1917700"/>
          </a:xfrm>
          <a:custGeom>
            <a:avLst/>
            <a:gdLst/>
            <a:ahLst/>
            <a:cxnLst/>
            <a:rect l="l" t="t" r="r" b="b"/>
            <a:pathLst>
              <a:path w="0" h="1917700">
                <a:moveTo>
                  <a:pt x="0" y="0"/>
                </a:moveTo>
                <a:lnTo>
                  <a:pt x="0" y="1917700"/>
                </a:lnTo>
              </a:path>
            </a:pathLst>
          </a:custGeom>
          <a:ln w="4572">
            <a:solidFill>
              <a:srgbClr val="000000"/>
            </a:solidFill>
          </a:ln>
        </p:spPr>
        <p:txBody>
          <a:bodyPr wrap="square" lIns="0" tIns="0" rIns="0" bIns="0" rtlCol="0"/>
          <a:lstStyle/>
          <a:p/>
        </p:txBody>
      </p:sp>
      <p:sp>
        <p:nvSpPr>
          <p:cNvPr id="17" name="object 17"/>
          <p:cNvSpPr/>
          <p:nvPr/>
        </p:nvSpPr>
        <p:spPr>
          <a:xfrm>
            <a:off x="2407920" y="4804409"/>
            <a:ext cx="3409315" cy="0"/>
          </a:xfrm>
          <a:custGeom>
            <a:avLst/>
            <a:gdLst/>
            <a:ahLst/>
            <a:cxnLst/>
            <a:rect l="l" t="t" r="r" b="b"/>
            <a:pathLst>
              <a:path w="3409315" h="0">
                <a:moveTo>
                  <a:pt x="0" y="0"/>
                </a:moveTo>
                <a:lnTo>
                  <a:pt x="3409187" y="0"/>
                </a:lnTo>
              </a:path>
            </a:pathLst>
          </a:custGeom>
          <a:ln w="3175">
            <a:solidFill>
              <a:srgbClr val="000000"/>
            </a:solidFill>
          </a:ln>
        </p:spPr>
        <p:txBody>
          <a:bodyPr wrap="square" lIns="0" tIns="0" rIns="0" bIns="0" rtlCol="0"/>
          <a:lstStyle/>
          <a:p/>
        </p:txBody>
      </p:sp>
      <p:sp>
        <p:nvSpPr>
          <p:cNvPr id="18" name="object 18"/>
          <p:cNvSpPr/>
          <p:nvPr/>
        </p:nvSpPr>
        <p:spPr>
          <a:xfrm>
            <a:off x="1712976" y="5382767"/>
            <a:ext cx="157480" cy="157480"/>
          </a:xfrm>
          <a:custGeom>
            <a:avLst/>
            <a:gdLst/>
            <a:ahLst/>
            <a:cxnLst/>
            <a:rect l="l" t="t" r="r" b="b"/>
            <a:pathLst>
              <a:path w="157480" h="157479">
                <a:moveTo>
                  <a:pt x="77724" y="0"/>
                </a:moveTo>
                <a:lnTo>
                  <a:pt x="35052" y="13716"/>
                </a:lnTo>
                <a:lnTo>
                  <a:pt x="6096" y="48768"/>
                </a:lnTo>
                <a:lnTo>
                  <a:pt x="0" y="77724"/>
                </a:lnTo>
                <a:lnTo>
                  <a:pt x="1524" y="92964"/>
                </a:lnTo>
                <a:lnTo>
                  <a:pt x="1524" y="94488"/>
                </a:lnTo>
                <a:lnTo>
                  <a:pt x="22860" y="132588"/>
                </a:lnTo>
                <a:lnTo>
                  <a:pt x="62484" y="155448"/>
                </a:lnTo>
                <a:lnTo>
                  <a:pt x="77724" y="156972"/>
                </a:lnTo>
                <a:lnTo>
                  <a:pt x="92964" y="155448"/>
                </a:lnTo>
                <a:lnTo>
                  <a:pt x="94488" y="155448"/>
                </a:lnTo>
                <a:lnTo>
                  <a:pt x="99060" y="153924"/>
                </a:lnTo>
                <a:lnTo>
                  <a:pt x="94488" y="153924"/>
                </a:lnTo>
                <a:lnTo>
                  <a:pt x="93726" y="152400"/>
                </a:lnTo>
                <a:lnTo>
                  <a:pt x="79248" y="152400"/>
                </a:lnTo>
                <a:lnTo>
                  <a:pt x="64008" y="150876"/>
                </a:lnTo>
                <a:lnTo>
                  <a:pt x="50292" y="146304"/>
                </a:lnTo>
                <a:lnTo>
                  <a:pt x="36576" y="138684"/>
                </a:lnTo>
                <a:lnTo>
                  <a:pt x="29464" y="132588"/>
                </a:lnTo>
                <a:lnTo>
                  <a:pt x="24384" y="132588"/>
                </a:lnTo>
                <a:lnTo>
                  <a:pt x="25908" y="129540"/>
                </a:lnTo>
                <a:lnTo>
                  <a:pt x="26125" y="129540"/>
                </a:lnTo>
                <a:lnTo>
                  <a:pt x="18288" y="120396"/>
                </a:lnTo>
                <a:lnTo>
                  <a:pt x="10668" y="106680"/>
                </a:lnTo>
                <a:lnTo>
                  <a:pt x="6604" y="94488"/>
                </a:lnTo>
                <a:lnTo>
                  <a:pt x="4572" y="94488"/>
                </a:lnTo>
                <a:lnTo>
                  <a:pt x="5957" y="93102"/>
                </a:lnTo>
                <a:lnTo>
                  <a:pt x="4572" y="79248"/>
                </a:lnTo>
                <a:lnTo>
                  <a:pt x="6096" y="64008"/>
                </a:lnTo>
                <a:lnTo>
                  <a:pt x="10668" y="50292"/>
                </a:lnTo>
                <a:lnTo>
                  <a:pt x="18288" y="36576"/>
                </a:lnTo>
                <a:lnTo>
                  <a:pt x="26125" y="27432"/>
                </a:lnTo>
                <a:lnTo>
                  <a:pt x="25908" y="27432"/>
                </a:lnTo>
                <a:lnTo>
                  <a:pt x="24384" y="24384"/>
                </a:lnTo>
                <a:lnTo>
                  <a:pt x="29464" y="24384"/>
                </a:lnTo>
                <a:lnTo>
                  <a:pt x="36576" y="18288"/>
                </a:lnTo>
                <a:lnTo>
                  <a:pt x="50292" y="10668"/>
                </a:lnTo>
                <a:lnTo>
                  <a:pt x="64008" y="6096"/>
                </a:lnTo>
                <a:lnTo>
                  <a:pt x="79248" y="4572"/>
                </a:lnTo>
                <a:lnTo>
                  <a:pt x="103632" y="4572"/>
                </a:lnTo>
                <a:lnTo>
                  <a:pt x="94488" y="1524"/>
                </a:lnTo>
                <a:lnTo>
                  <a:pt x="92964" y="1524"/>
                </a:lnTo>
                <a:lnTo>
                  <a:pt x="77724" y="0"/>
                </a:lnTo>
                <a:close/>
              </a:path>
              <a:path w="157480" h="157479">
                <a:moveTo>
                  <a:pt x="94488" y="150876"/>
                </a:moveTo>
                <a:lnTo>
                  <a:pt x="93036" y="151021"/>
                </a:lnTo>
                <a:lnTo>
                  <a:pt x="94488" y="153924"/>
                </a:lnTo>
                <a:lnTo>
                  <a:pt x="94488" y="150876"/>
                </a:lnTo>
                <a:close/>
              </a:path>
              <a:path w="157480" h="157479">
                <a:moveTo>
                  <a:pt x="108204" y="150876"/>
                </a:moveTo>
                <a:lnTo>
                  <a:pt x="94488" y="150876"/>
                </a:lnTo>
                <a:lnTo>
                  <a:pt x="94488" y="153924"/>
                </a:lnTo>
                <a:lnTo>
                  <a:pt x="99060" y="153924"/>
                </a:lnTo>
                <a:lnTo>
                  <a:pt x="108204" y="150876"/>
                </a:lnTo>
                <a:close/>
              </a:path>
              <a:path w="157480" h="157479">
                <a:moveTo>
                  <a:pt x="93036" y="151021"/>
                </a:moveTo>
                <a:lnTo>
                  <a:pt x="79248" y="152400"/>
                </a:lnTo>
                <a:lnTo>
                  <a:pt x="93726" y="152400"/>
                </a:lnTo>
                <a:lnTo>
                  <a:pt x="93036" y="151021"/>
                </a:lnTo>
                <a:close/>
              </a:path>
              <a:path w="157480" h="157479">
                <a:moveTo>
                  <a:pt x="130243" y="130243"/>
                </a:moveTo>
                <a:lnTo>
                  <a:pt x="120396" y="138684"/>
                </a:lnTo>
                <a:lnTo>
                  <a:pt x="106680" y="146304"/>
                </a:lnTo>
                <a:lnTo>
                  <a:pt x="92964" y="150876"/>
                </a:lnTo>
                <a:lnTo>
                  <a:pt x="93036" y="151021"/>
                </a:lnTo>
                <a:lnTo>
                  <a:pt x="94488" y="150876"/>
                </a:lnTo>
                <a:lnTo>
                  <a:pt x="108204" y="150876"/>
                </a:lnTo>
                <a:lnTo>
                  <a:pt x="121920" y="143256"/>
                </a:lnTo>
                <a:lnTo>
                  <a:pt x="132588" y="134112"/>
                </a:lnTo>
                <a:lnTo>
                  <a:pt x="134112" y="132588"/>
                </a:lnTo>
                <a:lnTo>
                  <a:pt x="132588" y="132588"/>
                </a:lnTo>
                <a:lnTo>
                  <a:pt x="129540" y="131064"/>
                </a:lnTo>
                <a:lnTo>
                  <a:pt x="130243" y="130243"/>
                </a:lnTo>
                <a:close/>
              </a:path>
              <a:path w="157480" h="157479">
                <a:moveTo>
                  <a:pt x="25908" y="129540"/>
                </a:moveTo>
                <a:lnTo>
                  <a:pt x="24384" y="132588"/>
                </a:lnTo>
                <a:lnTo>
                  <a:pt x="27432" y="131064"/>
                </a:lnTo>
                <a:lnTo>
                  <a:pt x="26728" y="130243"/>
                </a:lnTo>
                <a:lnTo>
                  <a:pt x="25908" y="129540"/>
                </a:lnTo>
                <a:close/>
              </a:path>
              <a:path w="157480" h="157479">
                <a:moveTo>
                  <a:pt x="26728" y="130243"/>
                </a:moveTo>
                <a:lnTo>
                  <a:pt x="27432" y="131064"/>
                </a:lnTo>
                <a:lnTo>
                  <a:pt x="24384" y="132588"/>
                </a:lnTo>
                <a:lnTo>
                  <a:pt x="29464" y="132588"/>
                </a:lnTo>
                <a:lnTo>
                  <a:pt x="26728" y="130243"/>
                </a:lnTo>
                <a:close/>
              </a:path>
              <a:path w="157480" h="157479">
                <a:moveTo>
                  <a:pt x="131064" y="129540"/>
                </a:moveTo>
                <a:lnTo>
                  <a:pt x="130243" y="130243"/>
                </a:lnTo>
                <a:lnTo>
                  <a:pt x="129540" y="131064"/>
                </a:lnTo>
                <a:lnTo>
                  <a:pt x="132588" y="132588"/>
                </a:lnTo>
                <a:lnTo>
                  <a:pt x="131064" y="129540"/>
                </a:lnTo>
                <a:close/>
              </a:path>
              <a:path w="157480" h="157479">
                <a:moveTo>
                  <a:pt x="136724" y="129540"/>
                </a:moveTo>
                <a:lnTo>
                  <a:pt x="131064" y="129540"/>
                </a:lnTo>
                <a:lnTo>
                  <a:pt x="132588" y="132588"/>
                </a:lnTo>
                <a:lnTo>
                  <a:pt x="134112" y="132588"/>
                </a:lnTo>
                <a:lnTo>
                  <a:pt x="136724" y="129540"/>
                </a:lnTo>
                <a:close/>
              </a:path>
              <a:path w="157480" h="157479">
                <a:moveTo>
                  <a:pt x="26125" y="129540"/>
                </a:moveTo>
                <a:lnTo>
                  <a:pt x="25908" y="129540"/>
                </a:lnTo>
                <a:lnTo>
                  <a:pt x="26728" y="130243"/>
                </a:lnTo>
                <a:lnTo>
                  <a:pt x="26125" y="129540"/>
                </a:lnTo>
                <a:close/>
              </a:path>
              <a:path w="157480" h="157479">
                <a:moveTo>
                  <a:pt x="150876" y="92964"/>
                </a:moveTo>
                <a:lnTo>
                  <a:pt x="146304" y="106680"/>
                </a:lnTo>
                <a:lnTo>
                  <a:pt x="138684" y="120396"/>
                </a:lnTo>
                <a:lnTo>
                  <a:pt x="130243" y="130243"/>
                </a:lnTo>
                <a:lnTo>
                  <a:pt x="131064" y="129540"/>
                </a:lnTo>
                <a:lnTo>
                  <a:pt x="136724" y="129540"/>
                </a:lnTo>
                <a:lnTo>
                  <a:pt x="143256" y="121920"/>
                </a:lnTo>
                <a:lnTo>
                  <a:pt x="150876" y="108204"/>
                </a:lnTo>
                <a:lnTo>
                  <a:pt x="155448" y="94488"/>
                </a:lnTo>
                <a:lnTo>
                  <a:pt x="150876" y="94488"/>
                </a:lnTo>
                <a:lnTo>
                  <a:pt x="151021" y="93036"/>
                </a:lnTo>
                <a:lnTo>
                  <a:pt x="150876" y="92964"/>
                </a:lnTo>
                <a:close/>
              </a:path>
              <a:path w="157480" h="157479">
                <a:moveTo>
                  <a:pt x="5957" y="93102"/>
                </a:moveTo>
                <a:lnTo>
                  <a:pt x="4572" y="94488"/>
                </a:lnTo>
                <a:lnTo>
                  <a:pt x="6096" y="94488"/>
                </a:lnTo>
                <a:lnTo>
                  <a:pt x="5957" y="93102"/>
                </a:lnTo>
                <a:close/>
              </a:path>
              <a:path w="157480" h="157479">
                <a:moveTo>
                  <a:pt x="6096" y="92964"/>
                </a:moveTo>
                <a:lnTo>
                  <a:pt x="5957" y="93102"/>
                </a:lnTo>
                <a:lnTo>
                  <a:pt x="6096" y="94488"/>
                </a:lnTo>
                <a:lnTo>
                  <a:pt x="6604" y="94488"/>
                </a:lnTo>
                <a:lnTo>
                  <a:pt x="6096" y="92964"/>
                </a:lnTo>
                <a:close/>
              </a:path>
              <a:path w="157480" h="157479">
                <a:moveTo>
                  <a:pt x="151021" y="93036"/>
                </a:moveTo>
                <a:lnTo>
                  <a:pt x="150876" y="94488"/>
                </a:lnTo>
                <a:lnTo>
                  <a:pt x="153924" y="94488"/>
                </a:lnTo>
                <a:lnTo>
                  <a:pt x="151021" y="93036"/>
                </a:lnTo>
                <a:close/>
              </a:path>
              <a:path w="157480" h="157479">
                <a:moveTo>
                  <a:pt x="130243" y="26728"/>
                </a:moveTo>
                <a:lnTo>
                  <a:pt x="138684" y="36576"/>
                </a:lnTo>
                <a:lnTo>
                  <a:pt x="146304" y="50292"/>
                </a:lnTo>
                <a:lnTo>
                  <a:pt x="150876" y="64008"/>
                </a:lnTo>
                <a:lnTo>
                  <a:pt x="152400" y="79248"/>
                </a:lnTo>
                <a:lnTo>
                  <a:pt x="151021" y="93036"/>
                </a:lnTo>
                <a:lnTo>
                  <a:pt x="153924" y="94488"/>
                </a:lnTo>
                <a:lnTo>
                  <a:pt x="155448" y="94488"/>
                </a:lnTo>
                <a:lnTo>
                  <a:pt x="155448" y="92964"/>
                </a:lnTo>
                <a:lnTo>
                  <a:pt x="156972" y="77724"/>
                </a:lnTo>
                <a:lnTo>
                  <a:pt x="155448" y="62484"/>
                </a:lnTo>
                <a:lnTo>
                  <a:pt x="150876" y="48768"/>
                </a:lnTo>
                <a:lnTo>
                  <a:pt x="143256" y="35052"/>
                </a:lnTo>
                <a:lnTo>
                  <a:pt x="136724" y="27432"/>
                </a:lnTo>
                <a:lnTo>
                  <a:pt x="131064" y="27432"/>
                </a:lnTo>
                <a:lnTo>
                  <a:pt x="130243" y="26728"/>
                </a:lnTo>
                <a:close/>
              </a:path>
              <a:path w="157480" h="157479">
                <a:moveTo>
                  <a:pt x="24384" y="24384"/>
                </a:moveTo>
                <a:lnTo>
                  <a:pt x="25908" y="27432"/>
                </a:lnTo>
                <a:lnTo>
                  <a:pt x="26728" y="26728"/>
                </a:lnTo>
                <a:lnTo>
                  <a:pt x="27432" y="25908"/>
                </a:lnTo>
                <a:lnTo>
                  <a:pt x="24384" y="24384"/>
                </a:lnTo>
                <a:close/>
              </a:path>
              <a:path w="157480" h="157479">
                <a:moveTo>
                  <a:pt x="26728" y="26728"/>
                </a:moveTo>
                <a:lnTo>
                  <a:pt x="25908" y="27432"/>
                </a:lnTo>
                <a:lnTo>
                  <a:pt x="26125" y="27432"/>
                </a:lnTo>
                <a:lnTo>
                  <a:pt x="26728" y="26728"/>
                </a:lnTo>
                <a:close/>
              </a:path>
              <a:path w="157480" h="157479">
                <a:moveTo>
                  <a:pt x="132588" y="24384"/>
                </a:moveTo>
                <a:lnTo>
                  <a:pt x="129540" y="25908"/>
                </a:lnTo>
                <a:lnTo>
                  <a:pt x="130243" y="26728"/>
                </a:lnTo>
                <a:lnTo>
                  <a:pt x="131064" y="27432"/>
                </a:lnTo>
                <a:lnTo>
                  <a:pt x="132588" y="24384"/>
                </a:lnTo>
                <a:close/>
              </a:path>
              <a:path w="157480" h="157479">
                <a:moveTo>
                  <a:pt x="134112" y="24384"/>
                </a:moveTo>
                <a:lnTo>
                  <a:pt x="132588" y="24384"/>
                </a:lnTo>
                <a:lnTo>
                  <a:pt x="131064" y="27432"/>
                </a:lnTo>
                <a:lnTo>
                  <a:pt x="136724" y="27432"/>
                </a:lnTo>
                <a:lnTo>
                  <a:pt x="134112" y="24384"/>
                </a:lnTo>
                <a:close/>
              </a:path>
              <a:path w="157480" h="157479">
                <a:moveTo>
                  <a:pt x="29464" y="24384"/>
                </a:moveTo>
                <a:lnTo>
                  <a:pt x="24384" y="24384"/>
                </a:lnTo>
                <a:lnTo>
                  <a:pt x="27432" y="25908"/>
                </a:lnTo>
                <a:lnTo>
                  <a:pt x="26728" y="26728"/>
                </a:lnTo>
                <a:lnTo>
                  <a:pt x="29464" y="24384"/>
                </a:lnTo>
                <a:close/>
              </a:path>
              <a:path w="157480" h="157479">
                <a:moveTo>
                  <a:pt x="103632" y="4572"/>
                </a:moveTo>
                <a:lnTo>
                  <a:pt x="94488" y="4572"/>
                </a:lnTo>
                <a:lnTo>
                  <a:pt x="94488" y="6096"/>
                </a:lnTo>
                <a:lnTo>
                  <a:pt x="92964" y="6096"/>
                </a:lnTo>
                <a:lnTo>
                  <a:pt x="106680" y="10668"/>
                </a:lnTo>
                <a:lnTo>
                  <a:pt x="120396" y="18288"/>
                </a:lnTo>
                <a:lnTo>
                  <a:pt x="130243" y="26728"/>
                </a:lnTo>
                <a:lnTo>
                  <a:pt x="129540" y="25908"/>
                </a:lnTo>
                <a:lnTo>
                  <a:pt x="132588" y="24384"/>
                </a:lnTo>
                <a:lnTo>
                  <a:pt x="134112" y="24384"/>
                </a:lnTo>
                <a:lnTo>
                  <a:pt x="132588" y="22860"/>
                </a:lnTo>
                <a:lnTo>
                  <a:pt x="121920" y="13716"/>
                </a:lnTo>
                <a:lnTo>
                  <a:pt x="108204" y="6096"/>
                </a:lnTo>
                <a:lnTo>
                  <a:pt x="94488" y="6096"/>
                </a:lnTo>
                <a:lnTo>
                  <a:pt x="93102" y="5957"/>
                </a:lnTo>
                <a:lnTo>
                  <a:pt x="107788" y="5957"/>
                </a:lnTo>
                <a:lnTo>
                  <a:pt x="103632" y="4572"/>
                </a:lnTo>
                <a:close/>
              </a:path>
              <a:path w="157480" h="157479">
                <a:moveTo>
                  <a:pt x="94488" y="4572"/>
                </a:moveTo>
                <a:lnTo>
                  <a:pt x="93102" y="5957"/>
                </a:lnTo>
                <a:lnTo>
                  <a:pt x="94488" y="6096"/>
                </a:lnTo>
                <a:lnTo>
                  <a:pt x="94488" y="4572"/>
                </a:lnTo>
                <a:close/>
              </a:path>
              <a:path w="157480" h="157479">
                <a:moveTo>
                  <a:pt x="94488" y="4572"/>
                </a:moveTo>
                <a:lnTo>
                  <a:pt x="79248" y="4572"/>
                </a:lnTo>
                <a:lnTo>
                  <a:pt x="93102" y="5957"/>
                </a:lnTo>
                <a:lnTo>
                  <a:pt x="94488" y="4572"/>
                </a:lnTo>
                <a:close/>
              </a:path>
            </a:pathLst>
          </a:custGeom>
          <a:solidFill>
            <a:srgbClr val="000000"/>
          </a:solidFill>
        </p:spPr>
        <p:txBody>
          <a:bodyPr wrap="square" lIns="0" tIns="0" rIns="0" bIns="0" rtlCol="0"/>
          <a:lstStyle/>
          <a:p/>
        </p:txBody>
      </p:sp>
      <p:sp>
        <p:nvSpPr>
          <p:cNvPr id="19" name="object 19"/>
          <p:cNvSpPr/>
          <p:nvPr/>
        </p:nvSpPr>
        <p:spPr>
          <a:xfrm>
            <a:off x="1791461" y="5536691"/>
            <a:ext cx="0" cy="273050"/>
          </a:xfrm>
          <a:custGeom>
            <a:avLst/>
            <a:gdLst/>
            <a:ahLst/>
            <a:cxnLst/>
            <a:rect l="l" t="t" r="r" b="b"/>
            <a:pathLst>
              <a:path w="0" h="273050">
                <a:moveTo>
                  <a:pt x="0" y="0"/>
                </a:moveTo>
                <a:lnTo>
                  <a:pt x="0" y="272796"/>
                </a:lnTo>
              </a:path>
            </a:pathLst>
          </a:custGeom>
          <a:ln w="4572">
            <a:solidFill>
              <a:srgbClr val="000000"/>
            </a:solidFill>
          </a:ln>
        </p:spPr>
        <p:txBody>
          <a:bodyPr wrap="square" lIns="0" tIns="0" rIns="0" bIns="0" rtlCol="0"/>
          <a:lstStyle/>
          <a:p/>
        </p:txBody>
      </p:sp>
      <p:sp>
        <p:nvSpPr>
          <p:cNvPr id="20" name="object 20"/>
          <p:cNvSpPr/>
          <p:nvPr/>
        </p:nvSpPr>
        <p:spPr>
          <a:xfrm>
            <a:off x="1712976" y="5653278"/>
            <a:ext cx="158750" cy="0"/>
          </a:xfrm>
          <a:custGeom>
            <a:avLst/>
            <a:gdLst/>
            <a:ahLst/>
            <a:cxnLst/>
            <a:rect l="l" t="t" r="r" b="b"/>
            <a:pathLst>
              <a:path w="158750" h="0">
                <a:moveTo>
                  <a:pt x="0" y="0"/>
                </a:moveTo>
                <a:lnTo>
                  <a:pt x="158496" y="0"/>
                </a:lnTo>
              </a:path>
            </a:pathLst>
          </a:custGeom>
          <a:ln w="4572">
            <a:solidFill>
              <a:srgbClr val="000000"/>
            </a:solidFill>
          </a:ln>
        </p:spPr>
        <p:txBody>
          <a:bodyPr wrap="square" lIns="0" tIns="0" rIns="0" bIns="0" rtlCol="0"/>
          <a:lstStyle/>
          <a:p/>
        </p:txBody>
      </p:sp>
      <p:sp>
        <p:nvSpPr>
          <p:cNvPr id="21" name="object 21"/>
          <p:cNvSpPr/>
          <p:nvPr/>
        </p:nvSpPr>
        <p:spPr>
          <a:xfrm>
            <a:off x="1674876" y="5804915"/>
            <a:ext cx="119380" cy="158750"/>
          </a:xfrm>
          <a:custGeom>
            <a:avLst/>
            <a:gdLst/>
            <a:ahLst/>
            <a:cxnLst/>
            <a:rect l="l" t="t" r="r" b="b"/>
            <a:pathLst>
              <a:path w="119380" h="158750">
                <a:moveTo>
                  <a:pt x="117348" y="0"/>
                </a:moveTo>
                <a:lnTo>
                  <a:pt x="115824" y="0"/>
                </a:lnTo>
                <a:lnTo>
                  <a:pt x="114300" y="1524"/>
                </a:lnTo>
                <a:lnTo>
                  <a:pt x="0" y="155448"/>
                </a:lnTo>
                <a:lnTo>
                  <a:pt x="0" y="156972"/>
                </a:lnTo>
                <a:lnTo>
                  <a:pt x="1524" y="158496"/>
                </a:lnTo>
                <a:lnTo>
                  <a:pt x="3048" y="158496"/>
                </a:lnTo>
                <a:lnTo>
                  <a:pt x="4572" y="156972"/>
                </a:lnTo>
                <a:lnTo>
                  <a:pt x="118872" y="3048"/>
                </a:lnTo>
                <a:lnTo>
                  <a:pt x="118872" y="1524"/>
                </a:lnTo>
                <a:lnTo>
                  <a:pt x="117348" y="0"/>
                </a:lnTo>
                <a:close/>
              </a:path>
            </a:pathLst>
          </a:custGeom>
          <a:solidFill>
            <a:srgbClr val="000000"/>
          </a:solidFill>
        </p:spPr>
        <p:txBody>
          <a:bodyPr wrap="square" lIns="0" tIns="0" rIns="0" bIns="0" rtlCol="0"/>
          <a:lstStyle/>
          <a:p/>
        </p:txBody>
      </p:sp>
      <p:sp>
        <p:nvSpPr>
          <p:cNvPr id="22" name="object 22"/>
          <p:cNvSpPr/>
          <p:nvPr/>
        </p:nvSpPr>
        <p:spPr>
          <a:xfrm>
            <a:off x="1789176" y="5804915"/>
            <a:ext cx="120650" cy="158750"/>
          </a:xfrm>
          <a:custGeom>
            <a:avLst/>
            <a:gdLst/>
            <a:ahLst/>
            <a:cxnLst/>
            <a:rect l="l" t="t" r="r" b="b"/>
            <a:pathLst>
              <a:path w="120650" h="158750">
                <a:moveTo>
                  <a:pt x="3048" y="0"/>
                </a:moveTo>
                <a:lnTo>
                  <a:pt x="1524" y="0"/>
                </a:lnTo>
                <a:lnTo>
                  <a:pt x="0" y="1524"/>
                </a:lnTo>
                <a:lnTo>
                  <a:pt x="0" y="3048"/>
                </a:lnTo>
                <a:lnTo>
                  <a:pt x="115824" y="156972"/>
                </a:lnTo>
                <a:lnTo>
                  <a:pt x="117348" y="158496"/>
                </a:lnTo>
                <a:lnTo>
                  <a:pt x="118872" y="158496"/>
                </a:lnTo>
                <a:lnTo>
                  <a:pt x="120396" y="156972"/>
                </a:lnTo>
                <a:lnTo>
                  <a:pt x="120396" y="155448"/>
                </a:lnTo>
                <a:lnTo>
                  <a:pt x="4572" y="1524"/>
                </a:lnTo>
                <a:lnTo>
                  <a:pt x="3048" y="0"/>
                </a:lnTo>
                <a:close/>
              </a:path>
            </a:pathLst>
          </a:custGeom>
          <a:solidFill>
            <a:srgbClr val="000000"/>
          </a:solidFill>
        </p:spPr>
        <p:txBody>
          <a:bodyPr wrap="square" lIns="0" tIns="0" rIns="0" bIns="0" rtlCol="0"/>
          <a:lstStyle/>
          <a:p/>
        </p:txBody>
      </p:sp>
      <p:sp>
        <p:nvSpPr>
          <p:cNvPr id="23" name="object 23"/>
          <p:cNvSpPr/>
          <p:nvPr/>
        </p:nvSpPr>
        <p:spPr>
          <a:xfrm>
            <a:off x="1712976" y="5382767"/>
            <a:ext cx="157480" cy="157480"/>
          </a:xfrm>
          <a:custGeom>
            <a:avLst/>
            <a:gdLst/>
            <a:ahLst/>
            <a:cxnLst/>
            <a:rect l="l" t="t" r="r" b="b"/>
            <a:pathLst>
              <a:path w="157480" h="157479">
                <a:moveTo>
                  <a:pt x="77724" y="0"/>
                </a:moveTo>
                <a:lnTo>
                  <a:pt x="35052" y="13716"/>
                </a:lnTo>
                <a:lnTo>
                  <a:pt x="6096" y="48768"/>
                </a:lnTo>
                <a:lnTo>
                  <a:pt x="0" y="77724"/>
                </a:lnTo>
                <a:lnTo>
                  <a:pt x="1524" y="92964"/>
                </a:lnTo>
                <a:lnTo>
                  <a:pt x="1524" y="94488"/>
                </a:lnTo>
                <a:lnTo>
                  <a:pt x="22860" y="132588"/>
                </a:lnTo>
                <a:lnTo>
                  <a:pt x="62484" y="155448"/>
                </a:lnTo>
                <a:lnTo>
                  <a:pt x="77724" y="156972"/>
                </a:lnTo>
                <a:lnTo>
                  <a:pt x="92964" y="155448"/>
                </a:lnTo>
                <a:lnTo>
                  <a:pt x="94488" y="155448"/>
                </a:lnTo>
                <a:lnTo>
                  <a:pt x="99060" y="153924"/>
                </a:lnTo>
                <a:lnTo>
                  <a:pt x="94488" y="153924"/>
                </a:lnTo>
                <a:lnTo>
                  <a:pt x="93726" y="152400"/>
                </a:lnTo>
                <a:lnTo>
                  <a:pt x="79248" y="152400"/>
                </a:lnTo>
                <a:lnTo>
                  <a:pt x="64008" y="150876"/>
                </a:lnTo>
                <a:lnTo>
                  <a:pt x="50292" y="146304"/>
                </a:lnTo>
                <a:lnTo>
                  <a:pt x="36576" y="138684"/>
                </a:lnTo>
                <a:lnTo>
                  <a:pt x="29464" y="132588"/>
                </a:lnTo>
                <a:lnTo>
                  <a:pt x="24384" y="132588"/>
                </a:lnTo>
                <a:lnTo>
                  <a:pt x="25908" y="129540"/>
                </a:lnTo>
                <a:lnTo>
                  <a:pt x="26125" y="129540"/>
                </a:lnTo>
                <a:lnTo>
                  <a:pt x="18288" y="120396"/>
                </a:lnTo>
                <a:lnTo>
                  <a:pt x="10668" y="106680"/>
                </a:lnTo>
                <a:lnTo>
                  <a:pt x="6604" y="94488"/>
                </a:lnTo>
                <a:lnTo>
                  <a:pt x="4572" y="94488"/>
                </a:lnTo>
                <a:lnTo>
                  <a:pt x="5957" y="93102"/>
                </a:lnTo>
                <a:lnTo>
                  <a:pt x="4572" y="79248"/>
                </a:lnTo>
                <a:lnTo>
                  <a:pt x="6096" y="64008"/>
                </a:lnTo>
                <a:lnTo>
                  <a:pt x="10668" y="50292"/>
                </a:lnTo>
                <a:lnTo>
                  <a:pt x="18288" y="36576"/>
                </a:lnTo>
                <a:lnTo>
                  <a:pt x="26125" y="27432"/>
                </a:lnTo>
                <a:lnTo>
                  <a:pt x="25908" y="27432"/>
                </a:lnTo>
                <a:lnTo>
                  <a:pt x="24384" y="24384"/>
                </a:lnTo>
                <a:lnTo>
                  <a:pt x="29464" y="24384"/>
                </a:lnTo>
                <a:lnTo>
                  <a:pt x="36576" y="18288"/>
                </a:lnTo>
                <a:lnTo>
                  <a:pt x="50292" y="10668"/>
                </a:lnTo>
                <a:lnTo>
                  <a:pt x="64008" y="6096"/>
                </a:lnTo>
                <a:lnTo>
                  <a:pt x="79248" y="4572"/>
                </a:lnTo>
                <a:lnTo>
                  <a:pt x="103632" y="4572"/>
                </a:lnTo>
                <a:lnTo>
                  <a:pt x="94488" y="1524"/>
                </a:lnTo>
                <a:lnTo>
                  <a:pt x="92964" y="1524"/>
                </a:lnTo>
                <a:lnTo>
                  <a:pt x="77724" y="0"/>
                </a:lnTo>
                <a:close/>
              </a:path>
              <a:path w="157480" h="157479">
                <a:moveTo>
                  <a:pt x="94488" y="150876"/>
                </a:moveTo>
                <a:lnTo>
                  <a:pt x="93036" y="151021"/>
                </a:lnTo>
                <a:lnTo>
                  <a:pt x="94488" y="153924"/>
                </a:lnTo>
                <a:lnTo>
                  <a:pt x="94488" y="150876"/>
                </a:lnTo>
                <a:close/>
              </a:path>
              <a:path w="157480" h="157479">
                <a:moveTo>
                  <a:pt x="108204" y="150876"/>
                </a:moveTo>
                <a:lnTo>
                  <a:pt x="94488" y="150876"/>
                </a:lnTo>
                <a:lnTo>
                  <a:pt x="94488" y="153924"/>
                </a:lnTo>
                <a:lnTo>
                  <a:pt x="99060" y="153924"/>
                </a:lnTo>
                <a:lnTo>
                  <a:pt x="108204" y="150876"/>
                </a:lnTo>
                <a:close/>
              </a:path>
              <a:path w="157480" h="157479">
                <a:moveTo>
                  <a:pt x="93036" y="151021"/>
                </a:moveTo>
                <a:lnTo>
                  <a:pt x="79248" y="152400"/>
                </a:lnTo>
                <a:lnTo>
                  <a:pt x="93726" y="152400"/>
                </a:lnTo>
                <a:lnTo>
                  <a:pt x="93036" y="151021"/>
                </a:lnTo>
                <a:close/>
              </a:path>
              <a:path w="157480" h="157479">
                <a:moveTo>
                  <a:pt x="130243" y="130243"/>
                </a:moveTo>
                <a:lnTo>
                  <a:pt x="120396" y="138684"/>
                </a:lnTo>
                <a:lnTo>
                  <a:pt x="106680" y="146304"/>
                </a:lnTo>
                <a:lnTo>
                  <a:pt x="92964" y="150876"/>
                </a:lnTo>
                <a:lnTo>
                  <a:pt x="93036" y="151021"/>
                </a:lnTo>
                <a:lnTo>
                  <a:pt x="94488" y="150876"/>
                </a:lnTo>
                <a:lnTo>
                  <a:pt x="108204" y="150876"/>
                </a:lnTo>
                <a:lnTo>
                  <a:pt x="121920" y="143256"/>
                </a:lnTo>
                <a:lnTo>
                  <a:pt x="132588" y="134112"/>
                </a:lnTo>
                <a:lnTo>
                  <a:pt x="134112" y="132588"/>
                </a:lnTo>
                <a:lnTo>
                  <a:pt x="132588" y="132588"/>
                </a:lnTo>
                <a:lnTo>
                  <a:pt x="129540" y="131064"/>
                </a:lnTo>
                <a:lnTo>
                  <a:pt x="130243" y="130243"/>
                </a:lnTo>
                <a:close/>
              </a:path>
              <a:path w="157480" h="157479">
                <a:moveTo>
                  <a:pt x="25908" y="129540"/>
                </a:moveTo>
                <a:lnTo>
                  <a:pt x="24384" y="132588"/>
                </a:lnTo>
                <a:lnTo>
                  <a:pt x="27432" y="131064"/>
                </a:lnTo>
                <a:lnTo>
                  <a:pt x="26728" y="130243"/>
                </a:lnTo>
                <a:lnTo>
                  <a:pt x="25908" y="129540"/>
                </a:lnTo>
                <a:close/>
              </a:path>
              <a:path w="157480" h="157479">
                <a:moveTo>
                  <a:pt x="26728" y="130243"/>
                </a:moveTo>
                <a:lnTo>
                  <a:pt x="27432" y="131064"/>
                </a:lnTo>
                <a:lnTo>
                  <a:pt x="24384" y="132588"/>
                </a:lnTo>
                <a:lnTo>
                  <a:pt x="29464" y="132588"/>
                </a:lnTo>
                <a:lnTo>
                  <a:pt x="26728" y="130243"/>
                </a:lnTo>
                <a:close/>
              </a:path>
              <a:path w="157480" h="157479">
                <a:moveTo>
                  <a:pt x="131064" y="129540"/>
                </a:moveTo>
                <a:lnTo>
                  <a:pt x="130243" y="130243"/>
                </a:lnTo>
                <a:lnTo>
                  <a:pt x="129540" y="131064"/>
                </a:lnTo>
                <a:lnTo>
                  <a:pt x="132588" y="132588"/>
                </a:lnTo>
                <a:lnTo>
                  <a:pt x="131064" y="129540"/>
                </a:lnTo>
                <a:close/>
              </a:path>
              <a:path w="157480" h="157479">
                <a:moveTo>
                  <a:pt x="136724" y="129540"/>
                </a:moveTo>
                <a:lnTo>
                  <a:pt x="131064" y="129540"/>
                </a:lnTo>
                <a:lnTo>
                  <a:pt x="132588" y="132588"/>
                </a:lnTo>
                <a:lnTo>
                  <a:pt x="134112" y="132588"/>
                </a:lnTo>
                <a:lnTo>
                  <a:pt x="136724" y="129540"/>
                </a:lnTo>
                <a:close/>
              </a:path>
              <a:path w="157480" h="157479">
                <a:moveTo>
                  <a:pt x="26125" y="129540"/>
                </a:moveTo>
                <a:lnTo>
                  <a:pt x="25908" y="129540"/>
                </a:lnTo>
                <a:lnTo>
                  <a:pt x="26728" y="130243"/>
                </a:lnTo>
                <a:lnTo>
                  <a:pt x="26125" y="129540"/>
                </a:lnTo>
                <a:close/>
              </a:path>
              <a:path w="157480" h="157479">
                <a:moveTo>
                  <a:pt x="150876" y="92964"/>
                </a:moveTo>
                <a:lnTo>
                  <a:pt x="146304" y="106680"/>
                </a:lnTo>
                <a:lnTo>
                  <a:pt x="138684" y="120396"/>
                </a:lnTo>
                <a:lnTo>
                  <a:pt x="130243" y="130243"/>
                </a:lnTo>
                <a:lnTo>
                  <a:pt x="131064" y="129540"/>
                </a:lnTo>
                <a:lnTo>
                  <a:pt x="136724" y="129540"/>
                </a:lnTo>
                <a:lnTo>
                  <a:pt x="143256" y="121920"/>
                </a:lnTo>
                <a:lnTo>
                  <a:pt x="150876" y="108204"/>
                </a:lnTo>
                <a:lnTo>
                  <a:pt x="155448" y="94488"/>
                </a:lnTo>
                <a:lnTo>
                  <a:pt x="150876" y="94488"/>
                </a:lnTo>
                <a:lnTo>
                  <a:pt x="151021" y="93036"/>
                </a:lnTo>
                <a:lnTo>
                  <a:pt x="150876" y="92964"/>
                </a:lnTo>
                <a:close/>
              </a:path>
              <a:path w="157480" h="157479">
                <a:moveTo>
                  <a:pt x="5957" y="93102"/>
                </a:moveTo>
                <a:lnTo>
                  <a:pt x="4572" y="94488"/>
                </a:lnTo>
                <a:lnTo>
                  <a:pt x="6096" y="94488"/>
                </a:lnTo>
                <a:lnTo>
                  <a:pt x="5957" y="93102"/>
                </a:lnTo>
                <a:close/>
              </a:path>
              <a:path w="157480" h="157479">
                <a:moveTo>
                  <a:pt x="6096" y="92964"/>
                </a:moveTo>
                <a:lnTo>
                  <a:pt x="5957" y="93102"/>
                </a:lnTo>
                <a:lnTo>
                  <a:pt x="6096" y="94488"/>
                </a:lnTo>
                <a:lnTo>
                  <a:pt x="6604" y="94488"/>
                </a:lnTo>
                <a:lnTo>
                  <a:pt x="6096" y="92964"/>
                </a:lnTo>
                <a:close/>
              </a:path>
              <a:path w="157480" h="157479">
                <a:moveTo>
                  <a:pt x="151021" y="93036"/>
                </a:moveTo>
                <a:lnTo>
                  <a:pt x="150876" y="94488"/>
                </a:lnTo>
                <a:lnTo>
                  <a:pt x="153924" y="94488"/>
                </a:lnTo>
                <a:lnTo>
                  <a:pt x="151021" y="93036"/>
                </a:lnTo>
                <a:close/>
              </a:path>
              <a:path w="157480" h="157479">
                <a:moveTo>
                  <a:pt x="130243" y="26728"/>
                </a:moveTo>
                <a:lnTo>
                  <a:pt x="138684" y="36576"/>
                </a:lnTo>
                <a:lnTo>
                  <a:pt x="146304" y="50292"/>
                </a:lnTo>
                <a:lnTo>
                  <a:pt x="150876" y="64008"/>
                </a:lnTo>
                <a:lnTo>
                  <a:pt x="152400" y="79248"/>
                </a:lnTo>
                <a:lnTo>
                  <a:pt x="151021" y="93036"/>
                </a:lnTo>
                <a:lnTo>
                  <a:pt x="153924" y="94488"/>
                </a:lnTo>
                <a:lnTo>
                  <a:pt x="155448" y="94488"/>
                </a:lnTo>
                <a:lnTo>
                  <a:pt x="155448" y="92964"/>
                </a:lnTo>
                <a:lnTo>
                  <a:pt x="156972" y="77724"/>
                </a:lnTo>
                <a:lnTo>
                  <a:pt x="155448" y="62484"/>
                </a:lnTo>
                <a:lnTo>
                  <a:pt x="150876" y="48768"/>
                </a:lnTo>
                <a:lnTo>
                  <a:pt x="143256" y="35052"/>
                </a:lnTo>
                <a:lnTo>
                  <a:pt x="136724" y="27432"/>
                </a:lnTo>
                <a:lnTo>
                  <a:pt x="131064" y="27432"/>
                </a:lnTo>
                <a:lnTo>
                  <a:pt x="130243" y="26728"/>
                </a:lnTo>
                <a:close/>
              </a:path>
              <a:path w="157480" h="157479">
                <a:moveTo>
                  <a:pt x="24384" y="24384"/>
                </a:moveTo>
                <a:lnTo>
                  <a:pt x="25908" y="27432"/>
                </a:lnTo>
                <a:lnTo>
                  <a:pt x="26728" y="26728"/>
                </a:lnTo>
                <a:lnTo>
                  <a:pt x="27432" y="25908"/>
                </a:lnTo>
                <a:lnTo>
                  <a:pt x="24384" y="24384"/>
                </a:lnTo>
                <a:close/>
              </a:path>
              <a:path w="157480" h="157479">
                <a:moveTo>
                  <a:pt x="26728" y="26728"/>
                </a:moveTo>
                <a:lnTo>
                  <a:pt x="25908" y="27432"/>
                </a:lnTo>
                <a:lnTo>
                  <a:pt x="26125" y="27432"/>
                </a:lnTo>
                <a:lnTo>
                  <a:pt x="26728" y="26728"/>
                </a:lnTo>
                <a:close/>
              </a:path>
              <a:path w="157480" h="157479">
                <a:moveTo>
                  <a:pt x="132588" y="24384"/>
                </a:moveTo>
                <a:lnTo>
                  <a:pt x="129540" y="25908"/>
                </a:lnTo>
                <a:lnTo>
                  <a:pt x="130243" y="26728"/>
                </a:lnTo>
                <a:lnTo>
                  <a:pt x="131064" y="27432"/>
                </a:lnTo>
                <a:lnTo>
                  <a:pt x="132588" y="24384"/>
                </a:lnTo>
                <a:close/>
              </a:path>
              <a:path w="157480" h="157479">
                <a:moveTo>
                  <a:pt x="134112" y="24384"/>
                </a:moveTo>
                <a:lnTo>
                  <a:pt x="132588" y="24384"/>
                </a:lnTo>
                <a:lnTo>
                  <a:pt x="131064" y="27432"/>
                </a:lnTo>
                <a:lnTo>
                  <a:pt x="136724" y="27432"/>
                </a:lnTo>
                <a:lnTo>
                  <a:pt x="134112" y="24384"/>
                </a:lnTo>
                <a:close/>
              </a:path>
              <a:path w="157480" h="157479">
                <a:moveTo>
                  <a:pt x="29464" y="24384"/>
                </a:moveTo>
                <a:lnTo>
                  <a:pt x="24384" y="24384"/>
                </a:lnTo>
                <a:lnTo>
                  <a:pt x="27432" y="25908"/>
                </a:lnTo>
                <a:lnTo>
                  <a:pt x="26728" y="26728"/>
                </a:lnTo>
                <a:lnTo>
                  <a:pt x="29464" y="24384"/>
                </a:lnTo>
                <a:close/>
              </a:path>
              <a:path w="157480" h="157479">
                <a:moveTo>
                  <a:pt x="103632" y="4572"/>
                </a:moveTo>
                <a:lnTo>
                  <a:pt x="94488" y="4572"/>
                </a:lnTo>
                <a:lnTo>
                  <a:pt x="94488" y="6096"/>
                </a:lnTo>
                <a:lnTo>
                  <a:pt x="92964" y="6096"/>
                </a:lnTo>
                <a:lnTo>
                  <a:pt x="106680" y="10668"/>
                </a:lnTo>
                <a:lnTo>
                  <a:pt x="120396" y="18288"/>
                </a:lnTo>
                <a:lnTo>
                  <a:pt x="130243" y="26728"/>
                </a:lnTo>
                <a:lnTo>
                  <a:pt x="129540" y="25908"/>
                </a:lnTo>
                <a:lnTo>
                  <a:pt x="132588" y="24384"/>
                </a:lnTo>
                <a:lnTo>
                  <a:pt x="134112" y="24384"/>
                </a:lnTo>
                <a:lnTo>
                  <a:pt x="132588" y="22860"/>
                </a:lnTo>
                <a:lnTo>
                  <a:pt x="121920" y="13716"/>
                </a:lnTo>
                <a:lnTo>
                  <a:pt x="108204" y="6096"/>
                </a:lnTo>
                <a:lnTo>
                  <a:pt x="94488" y="6096"/>
                </a:lnTo>
                <a:lnTo>
                  <a:pt x="93102" y="5957"/>
                </a:lnTo>
                <a:lnTo>
                  <a:pt x="107788" y="5957"/>
                </a:lnTo>
                <a:lnTo>
                  <a:pt x="103632" y="4572"/>
                </a:lnTo>
                <a:close/>
              </a:path>
              <a:path w="157480" h="157479">
                <a:moveTo>
                  <a:pt x="94488" y="4572"/>
                </a:moveTo>
                <a:lnTo>
                  <a:pt x="93102" y="5957"/>
                </a:lnTo>
                <a:lnTo>
                  <a:pt x="94488" y="6096"/>
                </a:lnTo>
                <a:lnTo>
                  <a:pt x="94488" y="4572"/>
                </a:lnTo>
                <a:close/>
              </a:path>
              <a:path w="157480" h="157479">
                <a:moveTo>
                  <a:pt x="94488" y="4572"/>
                </a:moveTo>
                <a:lnTo>
                  <a:pt x="79248" y="4572"/>
                </a:lnTo>
                <a:lnTo>
                  <a:pt x="93102" y="5957"/>
                </a:lnTo>
                <a:lnTo>
                  <a:pt x="94488" y="4572"/>
                </a:lnTo>
                <a:close/>
              </a:path>
            </a:pathLst>
          </a:custGeom>
          <a:solidFill>
            <a:srgbClr val="000000"/>
          </a:solidFill>
        </p:spPr>
        <p:txBody>
          <a:bodyPr wrap="square" lIns="0" tIns="0" rIns="0" bIns="0" rtlCol="0"/>
          <a:lstStyle/>
          <a:p/>
        </p:txBody>
      </p:sp>
      <p:sp>
        <p:nvSpPr>
          <p:cNvPr id="24" name="object 24"/>
          <p:cNvSpPr/>
          <p:nvPr/>
        </p:nvSpPr>
        <p:spPr>
          <a:xfrm>
            <a:off x="1791461" y="5536691"/>
            <a:ext cx="0" cy="273050"/>
          </a:xfrm>
          <a:custGeom>
            <a:avLst/>
            <a:gdLst/>
            <a:ahLst/>
            <a:cxnLst/>
            <a:rect l="l" t="t" r="r" b="b"/>
            <a:pathLst>
              <a:path w="0" h="273050">
                <a:moveTo>
                  <a:pt x="0" y="0"/>
                </a:moveTo>
                <a:lnTo>
                  <a:pt x="0" y="272796"/>
                </a:lnTo>
              </a:path>
            </a:pathLst>
          </a:custGeom>
          <a:ln w="4572">
            <a:solidFill>
              <a:srgbClr val="000000"/>
            </a:solidFill>
          </a:ln>
        </p:spPr>
        <p:txBody>
          <a:bodyPr wrap="square" lIns="0" tIns="0" rIns="0" bIns="0" rtlCol="0"/>
          <a:lstStyle/>
          <a:p/>
        </p:txBody>
      </p:sp>
      <p:sp>
        <p:nvSpPr>
          <p:cNvPr id="25" name="object 25"/>
          <p:cNvSpPr/>
          <p:nvPr/>
        </p:nvSpPr>
        <p:spPr>
          <a:xfrm>
            <a:off x="1712976" y="5653278"/>
            <a:ext cx="158750" cy="0"/>
          </a:xfrm>
          <a:custGeom>
            <a:avLst/>
            <a:gdLst/>
            <a:ahLst/>
            <a:cxnLst/>
            <a:rect l="l" t="t" r="r" b="b"/>
            <a:pathLst>
              <a:path w="158750" h="0">
                <a:moveTo>
                  <a:pt x="0" y="0"/>
                </a:moveTo>
                <a:lnTo>
                  <a:pt x="158496" y="0"/>
                </a:lnTo>
              </a:path>
            </a:pathLst>
          </a:custGeom>
          <a:ln w="4572">
            <a:solidFill>
              <a:srgbClr val="000000"/>
            </a:solidFill>
          </a:ln>
        </p:spPr>
        <p:txBody>
          <a:bodyPr wrap="square" lIns="0" tIns="0" rIns="0" bIns="0" rtlCol="0"/>
          <a:lstStyle/>
          <a:p/>
        </p:txBody>
      </p:sp>
      <p:sp>
        <p:nvSpPr>
          <p:cNvPr id="26" name="object 26"/>
          <p:cNvSpPr/>
          <p:nvPr/>
        </p:nvSpPr>
        <p:spPr>
          <a:xfrm>
            <a:off x="1674876" y="5804915"/>
            <a:ext cx="119380" cy="158750"/>
          </a:xfrm>
          <a:custGeom>
            <a:avLst/>
            <a:gdLst/>
            <a:ahLst/>
            <a:cxnLst/>
            <a:rect l="l" t="t" r="r" b="b"/>
            <a:pathLst>
              <a:path w="119380" h="158750">
                <a:moveTo>
                  <a:pt x="117348" y="0"/>
                </a:moveTo>
                <a:lnTo>
                  <a:pt x="115824" y="0"/>
                </a:lnTo>
                <a:lnTo>
                  <a:pt x="114300" y="1524"/>
                </a:lnTo>
                <a:lnTo>
                  <a:pt x="0" y="155448"/>
                </a:lnTo>
                <a:lnTo>
                  <a:pt x="0" y="156972"/>
                </a:lnTo>
                <a:lnTo>
                  <a:pt x="1524" y="158496"/>
                </a:lnTo>
                <a:lnTo>
                  <a:pt x="3048" y="158496"/>
                </a:lnTo>
                <a:lnTo>
                  <a:pt x="4572" y="156972"/>
                </a:lnTo>
                <a:lnTo>
                  <a:pt x="118872" y="3048"/>
                </a:lnTo>
                <a:lnTo>
                  <a:pt x="118872" y="1524"/>
                </a:lnTo>
                <a:lnTo>
                  <a:pt x="117348" y="0"/>
                </a:lnTo>
                <a:close/>
              </a:path>
            </a:pathLst>
          </a:custGeom>
          <a:solidFill>
            <a:srgbClr val="000000"/>
          </a:solidFill>
        </p:spPr>
        <p:txBody>
          <a:bodyPr wrap="square" lIns="0" tIns="0" rIns="0" bIns="0" rtlCol="0"/>
          <a:lstStyle/>
          <a:p/>
        </p:txBody>
      </p:sp>
      <p:sp>
        <p:nvSpPr>
          <p:cNvPr id="27" name="object 27"/>
          <p:cNvSpPr/>
          <p:nvPr/>
        </p:nvSpPr>
        <p:spPr>
          <a:xfrm>
            <a:off x="1789176" y="5804915"/>
            <a:ext cx="120650" cy="158750"/>
          </a:xfrm>
          <a:custGeom>
            <a:avLst/>
            <a:gdLst/>
            <a:ahLst/>
            <a:cxnLst/>
            <a:rect l="l" t="t" r="r" b="b"/>
            <a:pathLst>
              <a:path w="120650" h="158750">
                <a:moveTo>
                  <a:pt x="3048" y="0"/>
                </a:moveTo>
                <a:lnTo>
                  <a:pt x="1524" y="0"/>
                </a:lnTo>
                <a:lnTo>
                  <a:pt x="0" y="1524"/>
                </a:lnTo>
                <a:lnTo>
                  <a:pt x="0" y="3048"/>
                </a:lnTo>
                <a:lnTo>
                  <a:pt x="115824" y="156972"/>
                </a:lnTo>
                <a:lnTo>
                  <a:pt x="117348" y="158496"/>
                </a:lnTo>
                <a:lnTo>
                  <a:pt x="118872" y="158496"/>
                </a:lnTo>
                <a:lnTo>
                  <a:pt x="120396" y="156972"/>
                </a:lnTo>
                <a:lnTo>
                  <a:pt x="120396" y="155448"/>
                </a:lnTo>
                <a:lnTo>
                  <a:pt x="4572" y="1524"/>
                </a:lnTo>
                <a:lnTo>
                  <a:pt x="3048" y="0"/>
                </a:lnTo>
                <a:close/>
              </a:path>
            </a:pathLst>
          </a:custGeom>
          <a:solidFill>
            <a:srgbClr val="000000"/>
          </a:solidFill>
        </p:spPr>
        <p:txBody>
          <a:bodyPr wrap="square" lIns="0" tIns="0" rIns="0" bIns="0" rtlCol="0"/>
          <a:lstStyle/>
          <a:p/>
        </p:txBody>
      </p:sp>
      <p:sp>
        <p:nvSpPr>
          <p:cNvPr id="28" name="object 28"/>
          <p:cNvSpPr txBox="1"/>
          <p:nvPr/>
        </p:nvSpPr>
        <p:spPr>
          <a:xfrm>
            <a:off x="1677416" y="6059423"/>
            <a:ext cx="268605" cy="149225"/>
          </a:xfrm>
          <a:prstGeom prst="rect">
            <a:avLst/>
          </a:prstGeom>
        </p:spPr>
        <p:txBody>
          <a:bodyPr wrap="square" lIns="0" tIns="0" rIns="0" bIns="0" rtlCol="0" vert="horz">
            <a:spAutoFit/>
          </a:bodyPr>
          <a:lstStyle/>
          <a:p>
            <a:pPr marL="12700">
              <a:lnSpc>
                <a:spcPct val="100000"/>
              </a:lnSpc>
            </a:pPr>
            <a:r>
              <a:rPr dirty="0" sz="900" spc="-5">
                <a:latin typeface="Arial"/>
                <a:cs typeface="Arial"/>
              </a:rPr>
              <a:t>User</a:t>
            </a:r>
            <a:endParaRPr sz="900">
              <a:latin typeface="Arial"/>
              <a:cs typeface="Arial"/>
            </a:endParaRPr>
          </a:p>
        </p:txBody>
      </p:sp>
      <p:sp>
        <p:nvSpPr>
          <p:cNvPr id="29" name="object 29"/>
          <p:cNvSpPr/>
          <p:nvPr/>
        </p:nvSpPr>
        <p:spPr>
          <a:xfrm>
            <a:off x="4436364" y="5106923"/>
            <a:ext cx="1077595" cy="426720"/>
          </a:xfrm>
          <a:custGeom>
            <a:avLst/>
            <a:gdLst/>
            <a:ahLst/>
            <a:cxnLst/>
            <a:rect l="l" t="t" r="r" b="b"/>
            <a:pathLst>
              <a:path w="1077595" h="426720">
                <a:moveTo>
                  <a:pt x="537971" y="0"/>
                </a:moveTo>
                <a:lnTo>
                  <a:pt x="483107" y="1523"/>
                </a:lnTo>
                <a:lnTo>
                  <a:pt x="429767" y="4571"/>
                </a:lnTo>
                <a:lnTo>
                  <a:pt x="377951" y="9144"/>
                </a:lnTo>
                <a:lnTo>
                  <a:pt x="329183" y="16764"/>
                </a:lnTo>
                <a:lnTo>
                  <a:pt x="281939" y="25907"/>
                </a:lnTo>
                <a:lnTo>
                  <a:pt x="237743" y="36576"/>
                </a:lnTo>
                <a:lnTo>
                  <a:pt x="196595" y="48768"/>
                </a:lnTo>
                <a:lnTo>
                  <a:pt x="158495" y="62484"/>
                </a:lnTo>
                <a:lnTo>
                  <a:pt x="92963" y="92964"/>
                </a:lnTo>
                <a:lnTo>
                  <a:pt x="44195" y="129539"/>
                </a:lnTo>
                <a:lnTo>
                  <a:pt x="10667" y="170688"/>
                </a:lnTo>
                <a:lnTo>
                  <a:pt x="0" y="213360"/>
                </a:lnTo>
                <a:lnTo>
                  <a:pt x="3047" y="234696"/>
                </a:lnTo>
                <a:lnTo>
                  <a:pt x="3047" y="236220"/>
                </a:lnTo>
                <a:lnTo>
                  <a:pt x="24383" y="277368"/>
                </a:lnTo>
                <a:lnTo>
                  <a:pt x="67055" y="316992"/>
                </a:lnTo>
                <a:lnTo>
                  <a:pt x="123443" y="350520"/>
                </a:lnTo>
                <a:lnTo>
                  <a:pt x="196595" y="377952"/>
                </a:lnTo>
                <a:lnTo>
                  <a:pt x="237743" y="390144"/>
                </a:lnTo>
                <a:lnTo>
                  <a:pt x="281939" y="400812"/>
                </a:lnTo>
                <a:lnTo>
                  <a:pt x="329183" y="409956"/>
                </a:lnTo>
                <a:lnTo>
                  <a:pt x="377951" y="417575"/>
                </a:lnTo>
                <a:lnTo>
                  <a:pt x="429767" y="422147"/>
                </a:lnTo>
                <a:lnTo>
                  <a:pt x="483107" y="425196"/>
                </a:lnTo>
                <a:lnTo>
                  <a:pt x="537971" y="426720"/>
                </a:lnTo>
                <a:lnTo>
                  <a:pt x="592835" y="425196"/>
                </a:lnTo>
                <a:lnTo>
                  <a:pt x="594359" y="425196"/>
                </a:lnTo>
                <a:lnTo>
                  <a:pt x="621029" y="423672"/>
                </a:lnTo>
                <a:lnTo>
                  <a:pt x="594359" y="423672"/>
                </a:lnTo>
                <a:lnTo>
                  <a:pt x="593597" y="422147"/>
                </a:lnTo>
                <a:lnTo>
                  <a:pt x="539495" y="422147"/>
                </a:lnTo>
                <a:lnTo>
                  <a:pt x="484631" y="420624"/>
                </a:lnTo>
                <a:lnTo>
                  <a:pt x="431291" y="417575"/>
                </a:lnTo>
                <a:lnTo>
                  <a:pt x="379475" y="413003"/>
                </a:lnTo>
                <a:lnTo>
                  <a:pt x="330707" y="405384"/>
                </a:lnTo>
                <a:lnTo>
                  <a:pt x="283463" y="396240"/>
                </a:lnTo>
                <a:lnTo>
                  <a:pt x="239267" y="385572"/>
                </a:lnTo>
                <a:lnTo>
                  <a:pt x="198119" y="373380"/>
                </a:lnTo>
                <a:lnTo>
                  <a:pt x="160019" y="359664"/>
                </a:lnTo>
                <a:lnTo>
                  <a:pt x="94487" y="329184"/>
                </a:lnTo>
                <a:lnTo>
                  <a:pt x="49236" y="295656"/>
                </a:lnTo>
                <a:lnTo>
                  <a:pt x="44195" y="295656"/>
                </a:lnTo>
                <a:lnTo>
                  <a:pt x="45719" y="292608"/>
                </a:lnTo>
                <a:lnTo>
                  <a:pt x="28955" y="275844"/>
                </a:lnTo>
                <a:lnTo>
                  <a:pt x="15239" y="254508"/>
                </a:lnTo>
                <a:lnTo>
                  <a:pt x="8206" y="236220"/>
                </a:lnTo>
                <a:lnTo>
                  <a:pt x="7619" y="236220"/>
                </a:lnTo>
                <a:lnTo>
                  <a:pt x="4571" y="234696"/>
                </a:lnTo>
                <a:lnTo>
                  <a:pt x="7402" y="234696"/>
                </a:lnTo>
                <a:lnTo>
                  <a:pt x="4571" y="214884"/>
                </a:lnTo>
                <a:lnTo>
                  <a:pt x="7619" y="192024"/>
                </a:lnTo>
                <a:lnTo>
                  <a:pt x="15239" y="172212"/>
                </a:lnTo>
                <a:lnTo>
                  <a:pt x="28955" y="150876"/>
                </a:lnTo>
                <a:lnTo>
                  <a:pt x="45719" y="134111"/>
                </a:lnTo>
                <a:lnTo>
                  <a:pt x="44195" y="131064"/>
                </a:lnTo>
                <a:lnTo>
                  <a:pt x="49529" y="131064"/>
                </a:lnTo>
                <a:lnTo>
                  <a:pt x="68579" y="115824"/>
                </a:lnTo>
                <a:lnTo>
                  <a:pt x="94487" y="97536"/>
                </a:lnTo>
                <a:lnTo>
                  <a:pt x="160019" y="67055"/>
                </a:lnTo>
                <a:lnTo>
                  <a:pt x="198119" y="53339"/>
                </a:lnTo>
                <a:lnTo>
                  <a:pt x="239267" y="41148"/>
                </a:lnTo>
                <a:lnTo>
                  <a:pt x="283463" y="30480"/>
                </a:lnTo>
                <a:lnTo>
                  <a:pt x="330707" y="21335"/>
                </a:lnTo>
                <a:lnTo>
                  <a:pt x="379475" y="13716"/>
                </a:lnTo>
                <a:lnTo>
                  <a:pt x="431291" y="9144"/>
                </a:lnTo>
                <a:lnTo>
                  <a:pt x="484631" y="6096"/>
                </a:lnTo>
                <a:lnTo>
                  <a:pt x="539495" y="4571"/>
                </a:lnTo>
                <a:lnTo>
                  <a:pt x="593597" y="4571"/>
                </a:lnTo>
                <a:lnTo>
                  <a:pt x="594359" y="3048"/>
                </a:lnTo>
                <a:lnTo>
                  <a:pt x="621029" y="3048"/>
                </a:lnTo>
                <a:lnTo>
                  <a:pt x="594359" y="1523"/>
                </a:lnTo>
                <a:lnTo>
                  <a:pt x="592835" y="1523"/>
                </a:lnTo>
                <a:lnTo>
                  <a:pt x="537971" y="0"/>
                </a:lnTo>
                <a:close/>
              </a:path>
              <a:path w="1077595" h="426720">
                <a:moveTo>
                  <a:pt x="594359" y="420624"/>
                </a:moveTo>
                <a:lnTo>
                  <a:pt x="592856" y="420665"/>
                </a:lnTo>
                <a:lnTo>
                  <a:pt x="594359" y="423672"/>
                </a:lnTo>
                <a:lnTo>
                  <a:pt x="594359" y="420624"/>
                </a:lnTo>
                <a:close/>
              </a:path>
              <a:path w="1077595" h="426720">
                <a:moveTo>
                  <a:pt x="664971" y="420624"/>
                </a:moveTo>
                <a:lnTo>
                  <a:pt x="594359" y="420624"/>
                </a:lnTo>
                <a:lnTo>
                  <a:pt x="594359" y="423672"/>
                </a:lnTo>
                <a:lnTo>
                  <a:pt x="621029" y="423672"/>
                </a:lnTo>
                <a:lnTo>
                  <a:pt x="647699" y="422147"/>
                </a:lnTo>
                <a:lnTo>
                  <a:pt x="664971" y="420624"/>
                </a:lnTo>
                <a:close/>
              </a:path>
              <a:path w="1077595" h="426720">
                <a:moveTo>
                  <a:pt x="592856" y="420665"/>
                </a:moveTo>
                <a:lnTo>
                  <a:pt x="539495" y="422147"/>
                </a:lnTo>
                <a:lnTo>
                  <a:pt x="593597" y="422147"/>
                </a:lnTo>
                <a:lnTo>
                  <a:pt x="592856" y="420665"/>
                </a:lnTo>
                <a:close/>
              </a:path>
              <a:path w="1077595" h="426720">
                <a:moveTo>
                  <a:pt x="1031747" y="292608"/>
                </a:moveTo>
                <a:lnTo>
                  <a:pt x="982979" y="329184"/>
                </a:lnTo>
                <a:lnTo>
                  <a:pt x="917447" y="359664"/>
                </a:lnTo>
                <a:lnTo>
                  <a:pt x="879347" y="373380"/>
                </a:lnTo>
                <a:lnTo>
                  <a:pt x="838199" y="385572"/>
                </a:lnTo>
                <a:lnTo>
                  <a:pt x="794003" y="396240"/>
                </a:lnTo>
                <a:lnTo>
                  <a:pt x="746759" y="405384"/>
                </a:lnTo>
                <a:lnTo>
                  <a:pt x="697991" y="413003"/>
                </a:lnTo>
                <a:lnTo>
                  <a:pt x="646175" y="417575"/>
                </a:lnTo>
                <a:lnTo>
                  <a:pt x="592835" y="420624"/>
                </a:lnTo>
                <a:lnTo>
                  <a:pt x="594359" y="420624"/>
                </a:lnTo>
                <a:lnTo>
                  <a:pt x="664971" y="420624"/>
                </a:lnTo>
                <a:lnTo>
                  <a:pt x="699515" y="417575"/>
                </a:lnTo>
                <a:lnTo>
                  <a:pt x="748283" y="409956"/>
                </a:lnTo>
                <a:lnTo>
                  <a:pt x="795527" y="400812"/>
                </a:lnTo>
                <a:lnTo>
                  <a:pt x="839723" y="390144"/>
                </a:lnTo>
                <a:lnTo>
                  <a:pt x="880871" y="377952"/>
                </a:lnTo>
                <a:lnTo>
                  <a:pt x="918971" y="364236"/>
                </a:lnTo>
                <a:lnTo>
                  <a:pt x="984503" y="333756"/>
                </a:lnTo>
                <a:lnTo>
                  <a:pt x="1033271" y="297180"/>
                </a:lnTo>
                <a:lnTo>
                  <a:pt x="1034795" y="295656"/>
                </a:lnTo>
                <a:lnTo>
                  <a:pt x="1033271" y="295656"/>
                </a:lnTo>
                <a:lnTo>
                  <a:pt x="1030223" y="294132"/>
                </a:lnTo>
                <a:lnTo>
                  <a:pt x="1031747" y="292608"/>
                </a:lnTo>
                <a:close/>
              </a:path>
              <a:path w="1077595" h="426720">
                <a:moveTo>
                  <a:pt x="45719" y="292608"/>
                </a:moveTo>
                <a:lnTo>
                  <a:pt x="44195" y="295656"/>
                </a:lnTo>
                <a:lnTo>
                  <a:pt x="47243" y="294132"/>
                </a:lnTo>
                <a:lnTo>
                  <a:pt x="45719" y="292608"/>
                </a:lnTo>
                <a:close/>
              </a:path>
              <a:path w="1077595" h="426720">
                <a:moveTo>
                  <a:pt x="45719" y="292608"/>
                </a:moveTo>
                <a:lnTo>
                  <a:pt x="47243" y="294132"/>
                </a:lnTo>
                <a:lnTo>
                  <a:pt x="44195" y="295656"/>
                </a:lnTo>
                <a:lnTo>
                  <a:pt x="49236" y="295656"/>
                </a:lnTo>
                <a:lnTo>
                  <a:pt x="45719" y="292608"/>
                </a:lnTo>
                <a:close/>
              </a:path>
              <a:path w="1077595" h="426720">
                <a:moveTo>
                  <a:pt x="1031747" y="292608"/>
                </a:moveTo>
                <a:lnTo>
                  <a:pt x="1030223" y="294132"/>
                </a:lnTo>
                <a:lnTo>
                  <a:pt x="1033271" y="295656"/>
                </a:lnTo>
                <a:lnTo>
                  <a:pt x="1031747" y="292608"/>
                </a:lnTo>
                <a:close/>
              </a:path>
              <a:path w="1077595" h="426720">
                <a:moveTo>
                  <a:pt x="1070065" y="234696"/>
                </a:moveTo>
                <a:lnTo>
                  <a:pt x="1069847" y="234696"/>
                </a:lnTo>
                <a:lnTo>
                  <a:pt x="1062227" y="254508"/>
                </a:lnTo>
                <a:lnTo>
                  <a:pt x="1048511" y="275844"/>
                </a:lnTo>
                <a:lnTo>
                  <a:pt x="1031747" y="292608"/>
                </a:lnTo>
                <a:lnTo>
                  <a:pt x="1033271" y="295656"/>
                </a:lnTo>
                <a:lnTo>
                  <a:pt x="1034795" y="295656"/>
                </a:lnTo>
                <a:lnTo>
                  <a:pt x="1053083" y="277368"/>
                </a:lnTo>
                <a:lnTo>
                  <a:pt x="1066799" y="256032"/>
                </a:lnTo>
                <a:lnTo>
                  <a:pt x="1074419" y="236220"/>
                </a:lnTo>
                <a:lnTo>
                  <a:pt x="1069847" y="236220"/>
                </a:lnTo>
                <a:lnTo>
                  <a:pt x="1070065" y="234696"/>
                </a:lnTo>
                <a:close/>
              </a:path>
              <a:path w="1077595" h="426720">
                <a:moveTo>
                  <a:pt x="7402" y="234696"/>
                </a:moveTo>
                <a:lnTo>
                  <a:pt x="4571" y="234696"/>
                </a:lnTo>
                <a:lnTo>
                  <a:pt x="7619" y="236220"/>
                </a:lnTo>
                <a:lnTo>
                  <a:pt x="7402" y="234696"/>
                </a:lnTo>
                <a:close/>
              </a:path>
              <a:path w="1077595" h="426720">
                <a:moveTo>
                  <a:pt x="7619" y="234696"/>
                </a:moveTo>
                <a:lnTo>
                  <a:pt x="7402" y="234696"/>
                </a:lnTo>
                <a:lnTo>
                  <a:pt x="7619" y="236220"/>
                </a:lnTo>
                <a:lnTo>
                  <a:pt x="8206" y="236220"/>
                </a:lnTo>
                <a:lnTo>
                  <a:pt x="7619" y="234696"/>
                </a:lnTo>
                <a:close/>
              </a:path>
              <a:path w="1077595" h="426720">
                <a:moveTo>
                  <a:pt x="1034795" y="131064"/>
                </a:moveTo>
                <a:lnTo>
                  <a:pt x="1033271" y="131064"/>
                </a:lnTo>
                <a:lnTo>
                  <a:pt x="1031747" y="134112"/>
                </a:lnTo>
                <a:lnTo>
                  <a:pt x="1048511" y="150876"/>
                </a:lnTo>
                <a:lnTo>
                  <a:pt x="1062227" y="172212"/>
                </a:lnTo>
                <a:lnTo>
                  <a:pt x="1069847" y="192024"/>
                </a:lnTo>
                <a:lnTo>
                  <a:pt x="1072895" y="214884"/>
                </a:lnTo>
                <a:lnTo>
                  <a:pt x="1069847" y="236220"/>
                </a:lnTo>
                <a:lnTo>
                  <a:pt x="1072895" y="234696"/>
                </a:lnTo>
                <a:lnTo>
                  <a:pt x="1074419" y="234696"/>
                </a:lnTo>
                <a:lnTo>
                  <a:pt x="1077467" y="213360"/>
                </a:lnTo>
                <a:lnTo>
                  <a:pt x="1074419" y="190500"/>
                </a:lnTo>
                <a:lnTo>
                  <a:pt x="1066799" y="170688"/>
                </a:lnTo>
                <a:lnTo>
                  <a:pt x="1053083" y="149352"/>
                </a:lnTo>
                <a:lnTo>
                  <a:pt x="1034795" y="131064"/>
                </a:lnTo>
                <a:close/>
              </a:path>
              <a:path w="1077595" h="426720">
                <a:moveTo>
                  <a:pt x="1074419" y="234696"/>
                </a:moveTo>
                <a:lnTo>
                  <a:pt x="1072895" y="234696"/>
                </a:lnTo>
                <a:lnTo>
                  <a:pt x="1069847" y="236220"/>
                </a:lnTo>
                <a:lnTo>
                  <a:pt x="1074419" y="236220"/>
                </a:lnTo>
                <a:lnTo>
                  <a:pt x="1074419" y="234696"/>
                </a:lnTo>
                <a:close/>
              </a:path>
              <a:path w="1077595" h="426720">
                <a:moveTo>
                  <a:pt x="44195" y="131064"/>
                </a:moveTo>
                <a:lnTo>
                  <a:pt x="45719" y="134112"/>
                </a:lnTo>
                <a:lnTo>
                  <a:pt x="47243" y="132588"/>
                </a:lnTo>
                <a:lnTo>
                  <a:pt x="44195" y="131064"/>
                </a:lnTo>
                <a:close/>
              </a:path>
              <a:path w="1077595" h="426720">
                <a:moveTo>
                  <a:pt x="49529" y="131064"/>
                </a:moveTo>
                <a:lnTo>
                  <a:pt x="44195" y="131064"/>
                </a:lnTo>
                <a:lnTo>
                  <a:pt x="47243" y="132588"/>
                </a:lnTo>
                <a:lnTo>
                  <a:pt x="45719" y="134111"/>
                </a:lnTo>
                <a:lnTo>
                  <a:pt x="49529" y="131064"/>
                </a:lnTo>
                <a:close/>
              </a:path>
              <a:path w="1077595" h="426720">
                <a:moveTo>
                  <a:pt x="621029" y="3048"/>
                </a:moveTo>
                <a:lnTo>
                  <a:pt x="594359" y="3048"/>
                </a:lnTo>
                <a:lnTo>
                  <a:pt x="594359" y="6096"/>
                </a:lnTo>
                <a:lnTo>
                  <a:pt x="592835" y="6096"/>
                </a:lnTo>
                <a:lnTo>
                  <a:pt x="646175" y="9144"/>
                </a:lnTo>
                <a:lnTo>
                  <a:pt x="697991" y="13716"/>
                </a:lnTo>
                <a:lnTo>
                  <a:pt x="746759" y="21335"/>
                </a:lnTo>
                <a:lnTo>
                  <a:pt x="794003" y="30480"/>
                </a:lnTo>
                <a:lnTo>
                  <a:pt x="838199" y="41148"/>
                </a:lnTo>
                <a:lnTo>
                  <a:pt x="879347" y="53339"/>
                </a:lnTo>
                <a:lnTo>
                  <a:pt x="917447" y="67055"/>
                </a:lnTo>
                <a:lnTo>
                  <a:pt x="982979" y="97536"/>
                </a:lnTo>
                <a:lnTo>
                  <a:pt x="1031747" y="134111"/>
                </a:lnTo>
                <a:lnTo>
                  <a:pt x="1030223" y="132588"/>
                </a:lnTo>
                <a:lnTo>
                  <a:pt x="1033271" y="131064"/>
                </a:lnTo>
                <a:lnTo>
                  <a:pt x="1034795" y="131064"/>
                </a:lnTo>
                <a:lnTo>
                  <a:pt x="1033271" y="129539"/>
                </a:lnTo>
                <a:lnTo>
                  <a:pt x="984503" y="92964"/>
                </a:lnTo>
                <a:lnTo>
                  <a:pt x="918971" y="62484"/>
                </a:lnTo>
                <a:lnTo>
                  <a:pt x="880871" y="48768"/>
                </a:lnTo>
                <a:lnTo>
                  <a:pt x="839723" y="36576"/>
                </a:lnTo>
                <a:lnTo>
                  <a:pt x="795527" y="25907"/>
                </a:lnTo>
                <a:lnTo>
                  <a:pt x="748283" y="16764"/>
                </a:lnTo>
                <a:lnTo>
                  <a:pt x="699515" y="9144"/>
                </a:lnTo>
                <a:lnTo>
                  <a:pt x="664971" y="6096"/>
                </a:lnTo>
                <a:lnTo>
                  <a:pt x="594359" y="6096"/>
                </a:lnTo>
                <a:lnTo>
                  <a:pt x="592856" y="6054"/>
                </a:lnTo>
                <a:lnTo>
                  <a:pt x="664498" y="6054"/>
                </a:lnTo>
                <a:lnTo>
                  <a:pt x="647699" y="4571"/>
                </a:lnTo>
                <a:lnTo>
                  <a:pt x="621029" y="3048"/>
                </a:lnTo>
                <a:close/>
              </a:path>
              <a:path w="1077595" h="426720">
                <a:moveTo>
                  <a:pt x="1033271" y="131064"/>
                </a:moveTo>
                <a:lnTo>
                  <a:pt x="1030223" y="132588"/>
                </a:lnTo>
                <a:lnTo>
                  <a:pt x="1031747" y="134112"/>
                </a:lnTo>
                <a:lnTo>
                  <a:pt x="1033271" y="131064"/>
                </a:lnTo>
                <a:close/>
              </a:path>
              <a:path w="1077595" h="426720">
                <a:moveTo>
                  <a:pt x="594359" y="3048"/>
                </a:moveTo>
                <a:lnTo>
                  <a:pt x="592856" y="6054"/>
                </a:lnTo>
                <a:lnTo>
                  <a:pt x="594359" y="6096"/>
                </a:lnTo>
                <a:lnTo>
                  <a:pt x="594359" y="3048"/>
                </a:lnTo>
                <a:close/>
              </a:path>
              <a:path w="1077595" h="426720">
                <a:moveTo>
                  <a:pt x="593597" y="4571"/>
                </a:moveTo>
                <a:lnTo>
                  <a:pt x="539495" y="4571"/>
                </a:lnTo>
                <a:lnTo>
                  <a:pt x="592856" y="6054"/>
                </a:lnTo>
                <a:lnTo>
                  <a:pt x="593597" y="4571"/>
                </a:lnTo>
                <a:close/>
              </a:path>
            </a:pathLst>
          </a:custGeom>
          <a:solidFill>
            <a:srgbClr val="000000"/>
          </a:solidFill>
        </p:spPr>
        <p:txBody>
          <a:bodyPr wrap="square" lIns="0" tIns="0" rIns="0" bIns="0" rtlCol="0"/>
          <a:lstStyle/>
          <a:p/>
        </p:txBody>
      </p:sp>
      <p:sp>
        <p:nvSpPr>
          <p:cNvPr id="30" name="object 30"/>
          <p:cNvSpPr txBox="1"/>
          <p:nvPr/>
        </p:nvSpPr>
        <p:spPr>
          <a:xfrm>
            <a:off x="2988030" y="5178567"/>
            <a:ext cx="2301875" cy="673100"/>
          </a:xfrm>
          <a:prstGeom prst="rect">
            <a:avLst/>
          </a:prstGeom>
        </p:spPr>
        <p:txBody>
          <a:bodyPr wrap="square" lIns="0" tIns="0" rIns="0" bIns="0" rtlCol="0" vert="horz">
            <a:spAutoFit/>
          </a:bodyPr>
          <a:lstStyle/>
          <a:p>
            <a:pPr marL="1687195" marR="5080" indent="115570">
              <a:lnSpc>
                <a:spcPct val="101099"/>
              </a:lnSpc>
            </a:pPr>
            <a:r>
              <a:rPr dirty="0" sz="900" spc="-5">
                <a:latin typeface="Arial"/>
                <a:cs typeface="Arial"/>
              </a:rPr>
              <a:t>Record  </a:t>
            </a:r>
            <a:r>
              <a:rPr dirty="0" sz="900">
                <a:latin typeface="Arial"/>
                <a:cs typeface="Arial"/>
              </a:rPr>
              <a:t>Transaction</a:t>
            </a:r>
            <a:endParaRPr sz="900">
              <a:latin typeface="Arial"/>
              <a:cs typeface="Arial"/>
            </a:endParaRPr>
          </a:p>
          <a:p>
            <a:pPr>
              <a:lnSpc>
                <a:spcPct val="100000"/>
              </a:lnSpc>
              <a:spcBef>
                <a:spcPts val="35"/>
              </a:spcBef>
            </a:pPr>
            <a:endParaRPr sz="700">
              <a:latin typeface="Times New Roman"/>
              <a:cs typeface="Times New Roman"/>
            </a:endParaRPr>
          </a:p>
          <a:p>
            <a:pPr marL="12700" marR="1704975" indent="121920">
              <a:lnSpc>
                <a:spcPct val="101099"/>
              </a:lnSpc>
            </a:pPr>
            <a:r>
              <a:rPr dirty="0" sz="900" spc="-5">
                <a:latin typeface="Arial"/>
                <a:cs typeface="Arial"/>
              </a:rPr>
              <a:t>Delete  </a:t>
            </a:r>
            <a:r>
              <a:rPr dirty="0" sz="900">
                <a:latin typeface="Arial"/>
                <a:cs typeface="Arial"/>
              </a:rPr>
              <a:t>Information</a:t>
            </a:r>
            <a:endParaRPr sz="900">
              <a:latin typeface="Arial"/>
              <a:cs typeface="Arial"/>
            </a:endParaRPr>
          </a:p>
        </p:txBody>
      </p:sp>
      <p:sp>
        <p:nvSpPr>
          <p:cNvPr id="31" name="object 31"/>
          <p:cNvSpPr/>
          <p:nvPr/>
        </p:nvSpPr>
        <p:spPr>
          <a:xfrm>
            <a:off x="4436364" y="6065520"/>
            <a:ext cx="1077595" cy="426720"/>
          </a:xfrm>
          <a:custGeom>
            <a:avLst/>
            <a:gdLst/>
            <a:ahLst/>
            <a:cxnLst/>
            <a:rect l="l" t="t" r="r" b="b"/>
            <a:pathLst>
              <a:path w="1077595" h="426720">
                <a:moveTo>
                  <a:pt x="537971" y="0"/>
                </a:moveTo>
                <a:lnTo>
                  <a:pt x="483107" y="1523"/>
                </a:lnTo>
                <a:lnTo>
                  <a:pt x="429767" y="4571"/>
                </a:lnTo>
                <a:lnTo>
                  <a:pt x="377951" y="9144"/>
                </a:lnTo>
                <a:lnTo>
                  <a:pt x="329183" y="16764"/>
                </a:lnTo>
                <a:lnTo>
                  <a:pt x="281939" y="25907"/>
                </a:lnTo>
                <a:lnTo>
                  <a:pt x="237743" y="36576"/>
                </a:lnTo>
                <a:lnTo>
                  <a:pt x="196595" y="48768"/>
                </a:lnTo>
                <a:lnTo>
                  <a:pt x="158495" y="62484"/>
                </a:lnTo>
                <a:lnTo>
                  <a:pt x="92963" y="92964"/>
                </a:lnTo>
                <a:lnTo>
                  <a:pt x="44195" y="129539"/>
                </a:lnTo>
                <a:lnTo>
                  <a:pt x="10667" y="170688"/>
                </a:lnTo>
                <a:lnTo>
                  <a:pt x="0" y="213360"/>
                </a:lnTo>
                <a:lnTo>
                  <a:pt x="3047" y="234696"/>
                </a:lnTo>
                <a:lnTo>
                  <a:pt x="3047" y="236220"/>
                </a:lnTo>
                <a:lnTo>
                  <a:pt x="24383" y="277368"/>
                </a:lnTo>
                <a:lnTo>
                  <a:pt x="67055" y="316992"/>
                </a:lnTo>
                <a:lnTo>
                  <a:pt x="123443" y="350520"/>
                </a:lnTo>
                <a:lnTo>
                  <a:pt x="196595" y="377952"/>
                </a:lnTo>
                <a:lnTo>
                  <a:pt x="237743" y="390144"/>
                </a:lnTo>
                <a:lnTo>
                  <a:pt x="281939" y="400812"/>
                </a:lnTo>
                <a:lnTo>
                  <a:pt x="329183" y="409956"/>
                </a:lnTo>
                <a:lnTo>
                  <a:pt x="377951" y="417575"/>
                </a:lnTo>
                <a:lnTo>
                  <a:pt x="429767" y="422147"/>
                </a:lnTo>
                <a:lnTo>
                  <a:pt x="483107" y="425196"/>
                </a:lnTo>
                <a:lnTo>
                  <a:pt x="537971" y="426720"/>
                </a:lnTo>
                <a:lnTo>
                  <a:pt x="592835" y="425196"/>
                </a:lnTo>
                <a:lnTo>
                  <a:pt x="594359" y="425196"/>
                </a:lnTo>
                <a:lnTo>
                  <a:pt x="621029" y="423672"/>
                </a:lnTo>
                <a:lnTo>
                  <a:pt x="594359" y="423672"/>
                </a:lnTo>
                <a:lnTo>
                  <a:pt x="593597" y="422147"/>
                </a:lnTo>
                <a:lnTo>
                  <a:pt x="539495" y="422147"/>
                </a:lnTo>
                <a:lnTo>
                  <a:pt x="484631" y="420624"/>
                </a:lnTo>
                <a:lnTo>
                  <a:pt x="431291" y="417575"/>
                </a:lnTo>
                <a:lnTo>
                  <a:pt x="379475" y="413003"/>
                </a:lnTo>
                <a:lnTo>
                  <a:pt x="330707" y="405384"/>
                </a:lnTo>
                <a:lnTo>
                  <a:pt x="283463" y="396240"/>
                </a:lnTo>
                <a:lnTo>
                  <a:pt x="239267" y="385572"/>
                </a:lnTo>
                <a:lnTo>
                  <a:pt x="198119" y="373380"/>
                </a:lnTo>
                <a:lnTo>
                  <a:pt x="160019" y="359664"/>
                </a:lnTo>
                <a:lnTo>
                  <a:pt x="94487" y="329184"/>
                </a:lnTo>
                <a:lnTo>
                  <a:pt x="49236" y="295656"/>
                </a:lnTo>
                <a:lnTo>
                  <a:pt x="44195" y="295656"/>
                </a:lnTo>
                <a:lnTo>
                  <a:pt x="45719" y="292608"/>
                </a:lnTo>
                <a:lnTo>
                  <a:pt x="28955" y="275844"/>
                </a:lnTo>
                <a:lnTo>
                  <a:pt x="15239" y="254508"/>
                </a:lnTo>
                <a:lnTo>
                  <a:pt x="8206" y="236220"/>
                </a:lnTo>
                <a:lnTo>
                  <a:pt x="7619" y="236220"/>
                </a:lnTo>
                <a:lnTo>
                  <a:pt x="4571" y="234696"/>
                </a:lnTo>
                <a:lnTo>
                  <a:pt x="7402" y="234696"/>
                </a:lnTo>
                <a:lnTo>
                  <a:pt x="4571" y="214884"/>
                </a:lnTo>
                <a:lnTo>
                  <a:pt x="7619" y="192024"/>
                </a:lnTo>
                <a:lnTo>
                  <a:pt x="15239" y="172212"/>
                </a:lnTo>
                <a:lnTo>
                  <a:pt x="28955" y="150876"/>
                </a:lnTo>
                <a:lnTo>
                  <a:pt x="45719" y="134111"/>
                </a:lnTo>
                <a:lnTo>
                  <a:pt x="44195" y="131064"/>
                </a:lnTo>
                <a:lnTo>
                  <a:pt x="49529" y="131064"/>
                </a:lnTo>
                <a:lnTo>
                  <a:pt x="68579" y="115824"/>
                </a:lnTo>
                <a:lnTo>
                  <a:pt x="94487" y="97536"/>
                </a:lnTo>
                <a:lnTo>
                  <a:pt x="160019" y="67055"/>
                </a:lnTo>
                <a:lnTo>
                  <a:pt x="198119" y="53339"/>
                </a:lnTo>
                <a:lnTo>
                  <a:pt x="239267" y="41148"/>
                </a:lnTo>
                <a:lnTo>
                  <a:pt x="283463" y="30480"/>
                </a:lnTo>
                <a:lnTo>
                  <a:pt x="330707" y="21335"/>
                </a:lnTo>
                <a:lnTo>
                  <a:pt x="379475" y="13716"/>
                </a:lnTo>
                <a:lnTo>
                  <a:pt x="431291" y="9144"/>
                </a:lnTo>
                <a:lnTo>
                  <a:pt x="484631" y="6096"/>
                </a:lnTo>
                <a:lnTo>
                  <a:pt x="539495" y="4571"/>
                </a:lnTo>
                <a:lnTo>
                  <a:pt x="593597" y="4571"/>
                </a:lnTo>
                <a:lnTo>
                  <a:pt x="594359" y="3048"/>
                </a:lnTo>
                <a:lnTo>
                  <a:pt x="621029" y="3048"/>
                </a:lnTo>
                <a:lnTo>
                  <a:pt x="594359" y="1523"/>
                </a:lnTo>
                <a:lnTo>
                  <a:pt x="592835" y="1523"/>
                </a:lnTo>
                <a:lnTo>
                  <a:pt x="537971" y="0"/>
                </a:lnTo>
                <a:close/>
              </a:path>
              <a:path w="1077595" h="426720">
                <a:moveTo>
                  <a:pt x="594359" y="420624"/>
                </a:moveTo>
                <a:lnTo>
                  <a:pt x="592856" y="420665"/>
                </a:lnTo>
                <a:lnTo>
                  <a:pt x="594359" y="423672"/>
                </a:lnTo>
                <a:lnTo>
                  <a:pt x="594359" y="420624"/>
                </a:lnTo>
                <a:close/>
              </a:path>
              <a:path w="1077595" h="426720">
                <a:moveTo>
                  <a:pt x="664971" y="420624"/>
                </a:moveTo>
                <a:lnTo>
                  <a:pt x="594359" y="420624"/>
                </a:lnTo>
                <a:lnTo>
                  <a:pt x="594359" y="423672"/>
                </a:lnTo>
                <a:lnTo>
                  <a:pt x="621029" y="423672"/>
                </a:lnTo>
                <a:lnTo>
                  <a:pt x="647699" y="422147"/>
                </a:lnTo>
                <a:lnTo>
                  <a:pt x="664971" y="420624"/>
                </a:lnTo>
                <a:close/>
              </a:path>
              <a:path w="1077595" h="426720">
                <a:moveTo>
                  <a:pt x="592856" y="420665"/>
                </a:moveTo>
                <a:lnTo>
                  <a:pt x="539495" y="422147"/>
                </a:lnTo>
                <a:lnTo>
                  <a:pt x="593597" y="422147"/>
                </a:lnTo>
                <a:lnTo>
                  <a:pt x="592856" y="420665"/>
                </a:lnTo>
                <a:close/>
              </a:path>
              <a:path w="1077595" h="426720">
                <a:moveTo>
                  <a:pt x="1031747" y="292608"/>
                </a:moveTo>
                <a:lnTo>
                  <a:pt x="982979" y="329184"/>
                </a:lnTo>
                <a:lnTo>
                  <a:pt x="917447" y="359664"/>
                </a:lnTo>
                <a:lnTo>
                  <a:pt x="879347" y="373380"/>
                </a:lnTo>
                <a:lnTo>
                  <a:pt x="838199" y="385572"/>
                </a:lnTo>
                <a:lnTo>
                  <a:pt x="794003" y="396240"/>
                </a:lnTo>
                <a:lnTo>
                  <a:pt x="746759" y="405384"/>
                </a:lnTo>
                <a:lnTo>
                  <a:pt x="697991" y="413003"/>
                </a:lnTo>
                <a:lnTo>
                  <a:pt x="646175" y="417575"/>
                </a:lnTo>
                <a:lnTo>
                  <a:pt x="592835" y="420624"/>
                </a:lnTo>
                <a:lnTo>
                  <a:pt x="594359" y="420624"/>
                </a:lnTo>
                <a:lnTo>
                  <a:pt x="664971" y="420624"/>
                </a:lnTo>
                <a:lnTo>
                  <a:pt x="699515" y="417575"/>
                </a:lnTo>
                <a:lnTo>
                  <a:pt x="748283" y="409956"/>
                </a:lnTo>
                <a:lnTo>
                  <a:pt x="795527" y="400812"/>
                </a:lnTo>
                <a:lnTo>
                  <a:pt x="839723" y="390144"/>
                </a:lnTo>
                <a:lnTo>
                  <a:pt x="880871" y="377952"/>
                </a:lnTo>
                <a:lnTo>
                  <a:pt x="918971" y="364236"/>
                </a:lnTo>
                <a:lnTo>
                  <a:pt x="984503" y="333756"/>
                </a:lnTo>
                <a:lnTo>
                  <a:pt x="1033271" y="297180"/>
                </a:lnTo>
                <a:lnTo>
                  <a:pt x="1034795" y="295656"/>
                </a:lnTo>
                <a:lnTo>
                  <a:pt x="1033271" y="295656"/>
                </a:lnTo>
                <a:lnTo>
                  <a:pt x="1030223" y="294132"/>
                </a:lnTo>
                <a:lnTo>
                  <a:pt x="1031747" y="292608"/>
                </a:lnTo>
                <a:close/>
              </a:path>
              <a:path w="1077595" h="426720">
                <a:moveTo>
                  <a:pt x="45719" y="292608"/>
                </a:moveTo>
                <a:lnTo>
                  <a:pt x="44195" y="295656"/>
                </a:lnTo>
                <a:lnTo>
                  <a:pt x="47243" y="294132"/>
                </a:lnTo>
                <a:lnTo>
                  <a:pt x="45719" y="292608"/>
                </a:lnTo>
                <a:close/>
              </a:path>
              <a:path w="1077595" h="426720">
                <a:moveTo>
                  <a:pt x="45719" y="292608"/>
                </a:moveTo>
                <a:lnTo>
                  <a:pt x="47243" y="294132"/>
                </a:lnTo>
                <a:lnTo>
                  <a:pt x="44195" y="295656"/>
                </a:lnTo>
                <a:lnTo>
                  <a:pt x="49236" y="295656"/>
                </a:lnTo>
                <a:lnTo>
                  <a:pt x="45719" y="292608"/>
                </a:lnTo>
                <a:close/>
              </a:path>
              <a:path w="1077595" h="426720">
                <a:moveTo>
                  <a:pt x="1031747" y="292608"/>
                </a:moveTo>
                <a:lnTo>
                  <a:pt x="1030223" y="294132"/>
                </a:lnTo>
                <a:lnTo>
                  <a:pt x="1033271" y="295656"/>
                </a:lnTo>
                <a:lnTo>
                  <a:pt x="1031747" y="292608"/>
                </a:lnTo>
                <a:close/>
              </a:path>
              <a:path w="1077595" h="426720">
                <a:moveTo>
                  <a:pt x="1070065" y="234696"/>
                </a:moveTo>
                <a:lnTo>
                  <a:pt x="1069847" y="234696"/>
                </a:lnTo>
                <a:lnTo>
                  <a:pt x="1062227" y="254508"/>
                </a:lnTo>
                <a:lnTo>
                  <a:pt x="1048511" y="275844"/>
                </a:lnTo>
                <a:lnTo>
                  <a:pt x="1031747" y="292608"/>
                </a:lnTo>
                <a:lnTo>
                  <a:pt x="1033271" y="295656"/>
                </a:lnTo>
                <a:lnTo>
                  <a:pt x="1034795" y="295656"/>
                </a:lnTo>
                <a:lnTo>
                  <a:pt x="1053083" y="277368"/>
                </a:lnTo>
                <a:lnTo>
                  <a:pt x="1066799" y="256032"/>
                </a:lnTo>
                <a:lnTo>
                  <a:pt x="1074419" y="236220"/>
                </a:lnTo>
                <a:lnTo>
                  <a:pt x="1069847" y="236220"/>
                </a:lnTo>
                <a:lnTo>
                  <a:pt x="1070065" y="234696"/>
                </a:lnTo>
                <a:close/>
              </a:path>
              <a:path w="1077595" h="426720">
                <a:moveTo>
                  <a:pt x="7402" y="234696"/>
                </a:moveTo>
                <a:lnTo>
                  <a:pt x="4571" y="234696"/>
                </a:lnTo>
                <a:lnTo>
                  <a:pt x="7619" y="236220"/>
                </a:lnTo>
                <a:lnTo>
                  <a:pt x="7402" y="234696"/>
                </a:lnTo>
                <a:close/>
              </a:path>
              <a:path w="1077595" h="426720">
                <a:moveTo>
                  <a:pt x="7619" y="234696"/>
                </a:moveTo>
                <a:lnTo>
                  <a:pt x="7402" y="234696"/>
                </a:lnTo>
                <a:lnTo>
                  <a:pt x="7619" y="236220"/>
                </a:lnTo>
                <a:lnTo>
                  <a:pt x="8206" y="236220"/>
                </a:lnTo>
                <a:lnTo>
                  <a:pt x="7619" y="234696"/>
                </a:lnTo>
                <a:close/>
              </a:path>
              <a:path w="1077595" h="426720">
                <a:moveTo>
                  <a:pt x="1034795" y="131064"/>
                </a:moveTo>
                <a:lnTo>
                  <a:pt x="1033271" y="131064"/>
                </a:lnTo>
                <a:lnTo>
                  <a:pt x="1031747" y="134112"/>
                </a:lnTo>
                <a:lnTo>
                  <a:pt x="1048511" y="150876"/>
                </a:lnTo>
                <a:lnTo>
                  <a:pt x="1062227" y="172212"/>
                </a:lnTo>
                <a:lnTo>
                  <a:pt x="1069847" y="192024"/>
                </a:lnTo>
                <a:lnTo>
                  <a:pt x="1072895" y="214884"/>
                </a:lnTo>
                <a:lnTo>
                  <a:pt x="1069847" y="236220"/>
                </a:lnTo>
                <a:lnTo>
                  <a:pt x="1072895" y="234696"/>
                </a:lnTo>
                <a:lnTo>
                  <a:pt x="1074419" y="234696"/>
                </a:lnTo>
                <a:lnTo>
                  <a:pt x="1077467" y="213360"/>
                </a:lnTo>
                <a:lnTo>
                  <a:pt x="1074419" y="190500"/>
                </a:lnTo>
                <a:lnTo>
                  <a:pt x="1066799" y="170688"/>
                </a:lnTo>
                <a:lnTo>
                  <a:pt x="1053083" y="149352"/>
                </a:lnTo>
                <a:lnTo>
                  <a:pt x="1034795" y="131064"/>
                </a:lnTo>
                <a:close/>
              </a:path>
              <a:path w="1077595" h="426720">
                <a:moveTo>
                  <a:pt x="1074419" y="234696"/>
                </a:moveTo>
                <a:lnTo>
                  <a:pt x="1072895" y="234696"/>
                </a:lnTo>
                <a:lnTo>
                  <a:pt x="1069847" y="236220"/>
                </a:lnTo>
                <a:lnTo>
                  <a:pt x="1074419" y="236220"/>
                </a:lnTo>
                <a:lnTo>
                  <a:pt x="1074419" y="234696"/>
                </a:lnTo>
                <a:close/>
              </a:path>
              <a:path w="1077595" h="426720">
                <a:moveTo>
                  <a:pt x="44195" y="131064"/>
                </a:moveTo>
                <a:lnTo>
                  <a:pt x="45719" y="134112"/>
                </a:lnTo>
                <a:lnTo>
                  <a:pt x="47243" y="132588"/>
                </a:lnTo>
                <a:lnTo>
                  <a:pt x="44195" y="131064"/>
                </a:lnTo>
                <a:close/>
              </a:path>
              <a:path w="1077595" h="426720">
                <a:moveTo>
                  <a:pt x="49529" y="131064"/>
                </a:moveTo>
                <a:lnTo>
                  <a:pt x="44195" y="131064"/>
                </a:lnTo>
                <a:lnTo>
                  <a:pt x="47243" y="132588"/>
                </a:lnTo>
                <a:lnTo>
                  <a:pt x="45719" y="134111"/>
                </a:lnTo>
                <a:lnTo>
                  <a:pt x="49529" y="131064"/>
                </a:lnTo>
                <a:close/>
              </a:path>
              <a:path w="1077595" h="426720">
                <a:moveTo>
                  <a:pt x="621029" y="3048"/>
                </a:moveTo>
                <a:lnTo>
                  <a:pt x="594359" y="3048"/>
                </a:lnTo>
                <a:lnTo>
                  <a:pt x="594359" y="6096"/>
                </a:lnTo>
                <a:lnTo>
                  <a:pt x="592835" y="6096"/>
                </a:lnTo>
                <a:lnTo>
                  <a:pt x="646175" y="9144"/>
                </a:lnTo>
                <a:lnTo>
                  <a:pt x="697991" y="13716"/>
                </a:lnTo>
                <a:lnTo>
                  <a:pt x="746759" y="21335"/>
                </a:lnTo>
                <a:lnTo>
                  <a:pt x="794003" y="30480"/>
                </a:lnTo>
                <a:lnTo>
                  <a:pt x="838199" y="41148"/>
                </a:lnTo>
                <a:lnTo>
                  <a:pt x="879347" y="53339"/>
                </a:lnTo>
                <a:lnTo>
                  <a:pt x="917447" y="67055"/>
                </a:lnTo>
                <a:lnTo>
                  <a:pt x="982979" y="97536"/>
                </a:lnTo>
                <a:lnTo>
                  <a:pt x="1031747" y="134111"/>
                </a:lnTo>
                <a:lnTo>
                  <a:pt x="1030223" y="132588"/>
                </a:lnTo>
                <a:lnTo>
                  <a:pt x="1033271" y="131064"/>
                </a:lnTo>
                <a:lnTo>
                  <a:pt x="1034795" y="131064"/>
                </a:lnTo>
                <a:lnTo>
                  <a:pt x="1033271" y="129539"/>
                </a:lnTo>
                <a:lnTo>
                  <a:pt x="984503" y="92964"/>
                </a:lnTo>
                <a:lnTo>
                  <a:pt x="918971" y="62484"/>
                </a:lnTo>
                <a:lnTo>
                  <a:pt x="880871" y="48768"/>
                </a:lnTo>
                <a:lnTo>
                  <a:pt x="839723" y="36576"/>
                </a:lnTo>
                <a:lnTo>
                  <a:pt x="795527" y="25907"/>
                </a:lnTo>
                <a:lnTo>
                  <a:pt x="748283" y="16764"/>
                </a:lnTo>
                <a:lnTo>
                  <a:pt x="699515" y="9144"/>
                </a:lnTo>
                <a:lnTo>
                  <a:pt x="664971" y="6096"/>
                </a:lnTo>
                <a:lnTo>
                  <a:pt x="594359" y="6096"/>
                </a:lnTo>
                <a:lnTo>
                  <a:pt x="592856" y="6054"/>
                </a:lnTo>
                <a:lnTo>
                  <a:pt x="664498" y="6054"/>
                </a:lnTo>
                <a:lnTo>
                  <a:pt x="647699" y="4571"/>
                </a:lnTo>
                <a:lnTo>
                  <a:pt x="621029" y="3048"/>
                </a:lnTo>
                <a:close/>
              </a:path>
              <a:path w="1077595" h="426720">
                <a:moveTo>
                  <a:pt x="1033271" y="131064"/>
                </a:moveTo>
                <a:lnTo>
                  <a:pt x="1030223" y="132588"/>
                </a:lnTo>
                <a:lnTo>
                  <a:pt x="1031747" y="134112"/>
                </a:lnTo>
                <a:lnTo>
                  <a:pt x="1033271" y="131064"/>
                </a:lnTo>
                <a:close/>
              </a:path>
              <a:path w="1077595" h="426720">
                <a:moveTo>
                  <a:pt x="594359" y="3048"/>
                </a:moveTo>
                <a:lnTo>
                  <a:pt x="592856" y="6054"/>
                </a:lnTo>
                <a:lnTo>
                  <a:pt x="594359" y="6096"/>
                </a:lnTo>
                <a:lnTo>
                  <a:pt x="594359" y="3048"/>
                </a:lnTo>
                <a:close/>
              </a:path>
              <a:path w="1077595" h="426720">
                <a:moveTo>
                  <a:pt x="593597" y="4571"/>
                </a:moveTo>
                <a:lnTo>
                  <a:pt x="539495" y="4571"/>
                </a:lnTo>
                <a:lnTo>
                  <a:pt x="592856" y="6054"/>
                </a:lnTo>
                <a:lnTo>
                  <a:pt x="593597" y="4571"/>
                </a:lnTo>
                <a:close/>
              </a:path>
            </a:pathLst>
          </a:custGeom>
          <a:solidFill>
            <a:srgbClr val="000000"/>
          </a:solidFill>
        </p:spPr>
        <p:txBody>
          <a:bodyPr wrap="square" lIns="0" tIns="0" rIns="0" bIns="0" rtlCol="0"/>
          <a:lstStyle/>
          <a:p/>
        </p:txBody>
      </p:sp>
      <p:sp>
        <p:nvSpPr>
          <p:cNvPr id="32" name="object 32"/>
          <p:cNvSpPr txBox="1"/>
          <p:nvPr/>
        </p:nvSpPr>
        <p:spPr>
          <a:xfrm>
            <a:off x="4662906" y="6140196"/>
            <a:ext cx="626745" cy="286385"/>
          </a:xfrm>
          <a:prstGeom prst="rect">
            <a:avLst/>
          </a:prstGeom>
        </p:spPr>
        <p:txBody>
          <a:bodyPr wrap="square" lIns="0" tIns="0" rIns="0" bIns="0" rtlCol="0" vert="horz">
            <a:spAutoFit/>
          </a:bodyPr>
          <a:lstStyle/>
          <a:p>
            <a:pPr marL="12700" marR="5080" indent="121920">
              <a:lnSpc>
                <a:spcPct val="100000"/>
              </a:lnSpc>
            </a:pPr>
            <a:r>
              <a:rPr dirty="0" sz="900" spc="-5">
                <a:latin typeface="Arial"/>
                <a:cs typeface="Arial"/>
              </a:rPr>
              <a:t>Cancel  </a:t>
            </a:r>
            <a:r>
              <a:rPr dirty="0" sz="900">
                <a:latin typeface="Arial"/>
                <a:cs typeface="Arial"/>
              </a:rPr>
              <a:t>Transaction</a:t>
            </a:r>
            <a:endParaRPr sz="900">
              <a:latin typeface="Arial"/>
              <a:cs typeface="Arial"/>
            </a:endParaRPr>
          </a:p>
        </p:txBody>
      </p:sp>
      <p:sp>
        <p:nvSpPr>
          <p:cNvPr id="33" name="object 33"/>
          <p:cNvSpPr txBox="1"/>
          <p:nvPr/>
        </p:nvSpPr>
        <p:spPr>
          <a:xfrm rot="20100000">
            <a:off x="3669347" y="5311209"/>
            <a:ext cx="705904" cy="153035"/>
          </a:xfrm>
          <a:prstGeom prst="rect">
            <a:avLst/>
          </a:prstGeom>
        </p:spPr>
        <p:txBody>
          <a:bodyPr wrap="square" lIns="0" tIns="0" rIns="0" bIns="0" rtlCol="0" vert="horz">
            <a:spAutoFit/>
          </a:bodyPr>
          <a:lstStyle/>
          <a:p>
            <a:pPr>
              <a:lnSpc>
                <a:spcPts val="1205"/>
              </a:lnSpc>
            </a:pPr>
            <a:r>
              <a:rPr dirty="0" sz="1200" spc="-10">
                <a:latin typeface="Times New Roman"/>
                <a:cs typeface="Times New Roman"/>
              </a:rPr>
              <a:t>&lt;&lt; </a:t>
            </a:r>
            <a:r>
              <a:rPr dirty="0" sz="1200" spc="-15">
                <a:latin typeface="Times New Roman"/>
                <a:cs typeface="Times New Roman"/>
              </a:rPr>
              <a:t>u</a:t>
            </a:r>
            <a:r>
              <a:rPr dirty="0" baseline="2314" sz="1800" spc="-22">
                <a:latin typeface="Times New Roman"/>
                <a:cs typeface="Times New Roman"/>
              </a:rPr>
              <a:t>ses</a:t>
            </a:r>
            <a:r>
              <a:rPr dirty="0" baseline="2314" sz="1800" spc="-172">
                <a:latin typeface="Times New Roman"/>
                <a:cs typeface="Times New Roman"/>
              </a:rPr>
              <a:t> </a:t>
            </a:r>
            <a:r>
              <a:rPr dirty="0" baseline="2314" sz="1800" spc="-15">
                <a:latin typeface="Times New Roman"/>
                <a:cs typeface="Times New Roman"/>
              </a:rPr>
              <a:t>&gt;&gt;</a:t>
            </a:r>
            <a:endParaRPr baseline="2314" sz="1800">
              <a:latin typeface="Times New Roman"/>
              <a:cs typeface="Times New Roman"/>
            </a:endParaRPr>
          </a:p>
        </p:txBody>
      </p:sp>
      <p:sp>
        <p:nvSpPr>
          <p:cNvPr id="34" name="object 34"/>
          <p:cNvSpPr txBox="1"/>
          <p:nvPr/>
        </p:nvSpPr>
        <p:spPr>
          <a:xfrm rot="1500000">
            <a:off x="3621837" y="6000944"/>
            <a:ext cx="707143" cy="153035"/>
          </a:xfrm>
          <a:prstGeom prst="rect">
            <a:avLst/>
          </a:prstGeom>
        </p:spPr>
        <p:txBody>
          <a:bodyPr wrap="square" lIns="0" tIns="0" rIns="0" bIns="0" rtlCol="0" vert="horz">
            <a:spAutoFit/>
          </a:bodyPr>
          <a:lstStyle/>
          <a:p>
            <a:pPr>
              <a:lnSpc>
                <a:spcPts val="1205"/>
              </a:lnSpc>
            </a:pPr>
            <a:r>
              <a:rPr dirty="0" baseline="2314" sz="1800" spc="-15">
                <a:latin typeface="Times New Roman"/>
                <a:cs typeface="Times New Roman"/>
              </a:rPr>
              <a:t>&lt;&lt; </a:t>
            </a:r>
            <a:r>
              <a:rPr dirty="0" baseline="2314" sz="1800" spc="-22">
                <a:latin typeface="Times New Roman"/>
                <a:cs typeface="Times New Roman"/>
              </a:rPr>
              <a:t>use</a:t>
            </a:r>
            <a:r>
              <a:rPr dirty="0" sz="1200" spc="-15">
                <a:latin typeface="Times New Roman"/>
                <a:cs typeface="Times New Roman"/>
              </a:rPr>
              <a:t>s</a:t>
            </a:r>
            <a:r>
              <a:rPr dirty="0" sz="1200" spc="-105">
                <a:latin typeface="Times New Roman"/>
                <a:cs typeface="Times New Roman"/>
              </a:rPr>
              <a:t> </a:t>
            </a:r>
            <a:r>
              <a:rPr dirty="0" sz="1200" spc="-10">
                <a:latin typeface="Times New Roman"/>
                <a:cs typeface="Times New Roman"/>
              </a:rPr>
              <a:t>&gt;&gt;</a:t>
            </a:r>
            <a:endParaRPr sz="1200">
              <a:latin typeface="Times New Roman"/>
              <a:cs typeface="Times New Roman"/>
            </a:endParaRPr>
          </a:p>
        </p:txBody>
      </p:sp>
      <p:sp>
        <p:nvSpPr>
          <p:cNvPr id="35" name="object 35"/>
          <p:cNvSpPr/>
          <p:nvPr/>
        </p:nvSpPr>
        <p:spPr>
          <a:xfrm>
            <a:off x="3678935" y="5849111"/>
            <a:ext cx="716280" cy="318770"/>
          </a:xfrm>
          <a:custGeom>
            <a:avLst/>
            <a:gdLst/>
            <a:ahLst/>
            <a:cxnLst/>
            <a:rect l="l" t="t" r="r" b="b"/>
            <a:pathLst>
              <a:path w="716279" h="318770">
                <a:moveTo>
                  <a:pt x="3048" y="0"/>
                </a:moveTo>
                <a:lnTo>
                  <a:pt x="0" y="3048"/>
                </a:lnTo>
                <a:lnTo>
                  <a:pt x="1524" y="4572"/>
                </a:lnTo>
                <a:lnTo>
                  <a:pt x="3048" y="4572"/>
                </a:lnTo>
                <a:lnTo>
                  <a:pt x="714756" y="318516"/>
                </a:lnTo>
                <a:lnTo>
                  <a:pt x="716280" y="316992"/>
                </a:lnTo>
                <a:lnTo>
                  <a:pt x="714756" y="315468"/>
                </a:lnTo>
                <a:lnTo>
                  <a:pt x="714756" y="313944"/>
                </a:lnTo>
                <a:lnTo>
                  <a:pt x="3048" y="0"/>
                </a:lnTo>
                <a:close/>
              </a:path>
            </a:pathLst>
          </a:custGeom>
          <a:solidFill>
            <a:srgbClr val="000000"/>
          </a:solidFill>
        </p:spPr>
        <p:txBody>
          <a:bodyPr wrap="square" lIns="0" tIns="0" rIns="0" bIns="0" rtlCol="0"/>
          <a:lstStyle/>
          <a:p/>
        </p:txBody>
      </p:sp>
      <p:sp>
        <p:nvSpPr>
          <p:cNvPr id="36" name="object 36"/>
          <p:cNvSpPr/>
          <p:nvPr/>
        </p:nvSpPr>
        <p:spPr>
          <a:xfrm>
            <a:off x="4381500" y="6135623"/>
            <a:ext cx="86995" cy="64135"/>
          </a:xfrm>
          <a:custGeom>
            <a:avLst/>
            <a:gdLst/>
            <a:ahLst/>
            <a:cxnLst/>
            <a:rect l="l" t="t" r="r" b="b"/>
            <a:pathLst>
              <a:path w="86995" h="64135">
                <a:moveTo>
                  <a:pt x="83723" y="63917"/>
                </a:moveTo>
                <a:lnTo>
                  <a:pt x="83900" y="63927"/>
                </a:lnTo>
                <a:lnTo>
                  <a:pt x="83723" y="63917"/>
                </a:lnTo>
                <a:close/>
              </a:path>
              <a:path w="86995" h="64135">
                <a:moveTo>
                  <a:pt x="85344" y="59544"/>
                </a:moveTo>
                <a:lnTo>
                  <a:pt x="85344" y="62483"/>
                </a:lnTo>
                <a:lnTo>
                  <a:pt x="83900" y="63927"/>
                </a:lnTo>
                <a:lnTo>
                  <a:pt x="85344" y="64007"/>
                </a:lnTo>
                <a:lnTo>
                  <a:pt x="86868" y="62483"/>
                </a:lnTo>
                <a:lnTo>
                  <a:pt x="86868" y="60959"/>
                </a:lnTo>
                <a:lnTo>
                  <a:pt x="85344" y="59544"/>
                </a:lnTo>
                <a:close/>
              </a:path>
              <a:path w="86995" h="64135">
                <a:moveTo>
                  <a:pt x="78486" y="59054"/>
                </a:moveTo>
                <a:lnTo>
                  <a:pt x="83723" y="63917"/>
                </a:lnTo>
                <a:lnTo>
                  <a:pt x="83910" y="63917"/>
                </a:lnTo>
                <a:lnTo>
                  <a:pt x="85344" y="62483"/>
                </a:lnTo>
                <a:lnTo>
                  <a:pt x="85219" y="59429"/>
                </a:lnTo>
                <a:lnTo>
                  <a:pt x="78486" y="59054"/>
                </a:lnTo>
                <a:close/>
              </a:path>
              <a:path w="86995" h="64135">
                <a:moveTo>
                  <a:pt x="5541" y="55002"/>
                </a:moveTo>
                <a:lnTo>
                  <a:pt x="4572" y="57911"/>
                </a:lnTo>
                <a:lnTo>
                  <a:pt x="3048" y="59435"/>
                </a:lnTo>
                <a:lnTo>
                  <a:pt x="83723" y="63917"/>
                </a:lnTo>
                <a:lnTo>
                  <a:pt x="78486" y="59054"/>
                </a:lnTo>
                <a:lnTo>
                  <a:pt x="5541" y="55002"/>
                </a:lnTo>
                <a:close/>
              </a:path>
              <a:path w="86995" h="64135">
                <a:moveTo>
                  <a:pt x="3048" y="54863"/>
                </a:moveTo>
                <a:lnTo>
                  <a:pt x="0" y="57911"/>
                </a:lnTo>
                <a:lnTo>
                  <a:pt x="1524" y="59435"/>
                </a:lnTo>
                <a:lnTo>
                  <a:pt x="3054" y="59429"/>
                </a:lnTo>
                <a:lnTo>
                  <a:pt x="4572" y="57911"/>
                </a:lnTo>
                <a:lnTo>
                  <a:pt x="5541" y="55002"/>
                </a:lnTo>
                <a:lnTo>
                  <a:pt x="3048" y="54863"/>
                </a:lnTo>
                <a:close/>
              </a:path>
              <a:path w="86995" h="64135">
                <a:moveTo>
                  <a:pt x="24501" y="3047"/>
                </a:moveTo>
                <a:lnTo>
                  <a:pt x="22860" y="3047"/>
                </a:lnTo>
                <a:lnTo>
                  <a:pt x="21751" y="6373"/>
                </a:lnTo>
                <a:lnTo>
                  <a:pt x="78486" y="59054"/>
                </a:lnTo>
                <a:lnTo>
                  <a:pt x="85219" y="59429"/>
                </a:lnTo>
                <a:lnTo>
                  <a:pt x="24501" y="3047"/>
                </a:lnTo>
                <a:close/>
              </a:path>
              <a:path w="86995" h="64135">
                <a:moveTo>
                  <a:pt x="21336" y="0"/>
                </a:moveTo>
                <a:lnTo>
                  <a:pt x="18288" y="3047"/>
                </a:lnTo>
                <a:lnTo>
                  <a:pt x="0" y="57911"/>
                </a:lnTo>
                <a:lnTo>
                  <a:pt x="3048" y="54863"/>
                </a:lnTo>
                <a:lnTo>
                  <a:pt x="5588" y="54863"/>
                </a:lnTo>
                <a:lnTo>
                  <a:pt x="21751" y="6373"/>
                </a:lnTo>
                <a:lnTo>
                  <a:pt x="19812" y="4571"/>
                </a:lnTo>
                <a:lnTo>
                  <a:pt x="21336" y="3047"/>
                </a:lnTo>
                <a:lnTo>
                  <a:pt x="24501" y="3047"/>
                </a:lnTo>
                <a:lnTo>
                  <a:pt x="22860" y="1523"/>
                </a:lnTo>
                <a:lnTo>
                  <a:pt x="21336" y="0"/>
                </a:lnTo>
                <a:close/>
              </a:path>
              <a:path w="86995" h="64135">
                <a:moveTo>
                  <a:pt x="5588" y="54863"/>
                </a:moveTo>
                <a:lnTo>
                  <a:pt x="3048" y="54863"/>
                </a:lnTo>
                <a:lnTo>
                  <a:pt x="5541" y="55002"/>
                </a:lnTo>
                <a:lnTo>
                  <a:pt x="5588" y="54863"/>
                </a:lnTo>
                <a:close/>
              </a:path>
              <a:path w="86995" h="64135">
                <a:moveTo>
                  <a:pt x="22860" y="3047"/>
                </a:moveTo>
                <a:lnTo>
                  <a:pt x="21336" y="3047"/>
                </a:lnTo>
                <a:lnTo>
                  <a:pt x="19812" y="4571"/>
                </a:lnTo>
                <a:lnTo>
                  <a:pt x="21751" y="6373"/>
                </a:lnTo>
                <a:lnTo>
                  <a:pt x="22860" y="3047"/>
                </a:lnTo>
                <a:close/>
              </a:path>
            </a:pathLst>
          </a:custGeom>
          <a:solidFill>
            <a:srgbClr val="000000"/>
          </a:solidFill>
        </p:spPr>
        <p:txBody>
          <a:bodyPr wrap="square" lIns="0" tIns="0" rIns="0" bIns="0" rtlCol="0"/>
          <a:lstStyle/>
          <a:p/>
        </p:txBody>
      </p:sp>
      <p:sp>
        <p:nvSpPr>
          <p:cNvPr id="37" name="object 37"/>
          <p:cNvSpPr/>
          <p:nvPr/>
        </p:nvSpPr>
        <p:spPr>
          <a:xfrm>
            <a:off x="3707891" y="5317235"/>
            <a:ext cx="658495" cy="318770"/>
          </a:xfrm>
          <a:custGeom>
            <a:avLst/>
            <a:gdLst/>
            <a:ahLst/>
            <a:cxnLst/>
            <a:rect l="l" t="t" r="r" b="b"/>
            <a:pathLst>
              <a:path w="658495" h="318770">
                <a:moveTo>
                  <a:pt x="656844" y="0"/>
                </a:moveTo>
                <a:lnTo>
                  <a:pt x="3048" y="313944"/>
                </a:lnTo>
                <a:lnTo>
                  <a:pt x="0" y="316992"/>
                </a:lnTo>
                <a:lnTo>
                  <a:pt x="1524" y="318516"/>
                </a:lnTo>
                <a:lnTo>
                  <a:pt x="3048" y="318516"/>
                </a:lnTo>
                <a:lnTo>
                  <a:pt x="656844" y="4572"/>
                </a:lnTo>
                <a:lnTo>
                  <a:pt x="658368" y="3048"/>
                </a:lnTo>
                <a:lnTo>
                  <a:pt x="656844" y="1524"/>
                </a:lnTo>
                <a:lnTo>
                  <a:pt x="656844" y="0"/>
                </a:lnTo>
                <a:close/>
              </a:path>
            </a:pathLst>
          </a:custGeom>
          <a:solidFill>
            <a:srgbClr val="000000"/>
          </a:solidFill>
        </p:spPr>
        <p:txBody>
          <a:bodyPr wrap="square" lIns="0" tIns="0" rIns="0" bIns="0" rtlCol="0"/>
          <a:lstStyle/>
          <a:p/>
        </p:txBody>
      </p:sp>
      <p:sp>
        <p:nvSpPr>
          <p:cNvPr id="38" name="object 38"/>
          <p:cNvSpPr/>
          <p:nvPr/>
        </p:nvSpPr>
        <p:spPr>
          <a:xfrm>
            <a:off x="4354067" y="5285232"/>
            <a:ext cx="79375" cy="64135"/>
          </a:xfrm>
          <a:custGeom>
            <a:avLst/>
            <a:gdLst/>
            <a:ahLst/>
            <a:cxnLst/>
            <a:rect l="l" t="t" r="r" b="b"/>
            <a:pathLst>
              <a:path w="79375" h="64135">
                <a:moveTo>
                  <a:pt x="3048" y="4572"/>
                </a:moveTo>
                <a:lnTo>
                  <a:pt x="0" y="7620"/>
                </a:lnTo>
                <a:lnTo>
                  <a:pt x="1524" y="9144"/>
                </a:lnTo>
                <a:lnTo>
                  <a:pt x="18288" y="64008"/>
                </a:lnTo>
                <a:lnTo>
                  <a:pt x="21336" y="64008"/>
                </a:lnTo>
                <a:lnTo>
                  <a:pt x="22820" y="62484"/>
                </a:lnTo>
                <a:lnTo>
                  <a:pt x="19812" y="62484"/>
                </a:lnTo>
                <a:lnTo>
                  <a:pt x="18288" y="60960"/>
                </a:lnTo>
                <a:lnTo>
                  <a:pt x="20608" y="58578"/>
                </a:lnTo>
                <a:lnTo>
                  <a:pt x="5503" y="9144"/>
                </a:lnTo>
                <a:lnTo>
                  <a:pt x="3048" y="9144"/>
                </a:lnTo>
                <a:lnTo>
                  <a:pt x="5458" y="8996"/>
                </a:lnTo>
                <a:lnTo>
                  <a:pt x="4572" y="6096"/>
                </a:lnTo>
                <a:lnTo>
                  <a:pt x="3048" y="4572"/>
                </a:lnTo>
                <a:close/>
              </a:path>
              <a:path w="79375" h="64135">
                <a:moveTo>
                  <a:pt x="20608" y="58578"/>
                </a:moveTo>
                <a:lnTo>
                  <a:pt x="18288" y="60960"/>
                </a:lnTo>
                <a:lnTo>
                  <a:pt x="19812" y="62484"/>
                </a:lnTo>
                <a:lnTo>
                  <a:pt x="21336" y="60960"/>
                </a:lnTo>
                <a:lnTo>
                  <a:pt x="20608" y="58578"/>
                </a:lnTo>
                <a:close/>
              </a:path>
              <a:path w="79375" h="64135">
                <a:moveTo>
                  <a:pt x="77724" y="1524"/>
                </a:moveTo>
                <a:lnTo>
                  <a:pt x="76200" y="1524"/>
                </a:lnTo>
                <a:lnTo>
                  <a:pt x="77724" y="3048"/>
                </a:lnTo>
                <a:lnTo>
                  <a:pt x="77724" y="4572"/>
                </a:lnTo>
                <a:lnTo>
                  <a:pt x="72945" y="4864"/>
                </a:lnTo>
                <a:lnTo>
                  <a:pt x="20608" y="58578"/>
                </a:lnTo>
                <a:lnTo>
                  <a:pt x="21336" y="60960"/>
                </a:lnTo>
                <a:lnTo>
                  <a:pt x="19812" y="62484"/>
                </a:lnTo>
                <a:lnTo>
                  <a:pt x="22820" y="62484"/>
                </a:lnTo>
                <a:lnTo>
                  <a:pt x="79248" y="4572"/>
                </a:lnTo>
                <a:lnTo>
                  <a:pt x="79248" y="3048"/>
                </a:lnTo>
                <a:lnTo>
                  <a:pt x="77724" y="1524"/>
                </a:lnTo>
                <a:close/>
              </a:path>
              <a:path w="79375" h="64135">
                <a:moveTo>
                  <a:pt x="5458" y="8996"/>
                </a:moveTo>
                <a:lnTo>
                  <a:pt x="3048" y="9144"/>
                </a:lnTo>
                <a:lnTo>
                  <a:pt x="5503" y="9144"/>
                </a:lnTo>
                <a:lnTo>
                  <a:pt x="5458" y="8996"/>
                </a:lnTo>
                <a:close/>
              </a:path>
              <a:path w="79375" h="64135">
                <a:moveTo>
                  <a:pt x="77724" y="0"/>
                </a:moveTo>
                <a:lnTo>
                  <a:pt x="3048" y="4572"/>
                </a:lnTo>
                <a:lnTo>
                  <a:pt x="4572" y="6096"/>
                </a:lnTo>
                <a:lnTo>
                  <a:pt x="5458" y="8996"/>
                </a:lnTo>
                <a:lnTo>
                  <a:pt x="72945" y="4864"/>
                </a:lnTo>
                <a:lnTo>
                  <a:pt x="76200" y="1524"/>
                </a:lnTo>
                <a:lnTo>
                  <a:pt x="77724" y="1524"/>
                </a:lnTo>
                <a:lnTo>
                  <a:pt x="77724" y="0"/>
                </a:lnTo>
                <a:close/>
              </a:path>
              <a:path w="79375" h="64135">
                <a:moveTo>
                  <a:pt x="76200" y="1524"/>
                </a:moveTo>
                <a:lnTo>
                  <a:pt x="72945" y="4864"/>
                </a:lnTo>
                <a:lnTo>
                  <a:pt x="77724" y="4572"/>
                </a:lnTo>
                <a:lnTo>
                  <a:pt x="77724" y="3048"/>
                </a:lnTo>
                <a:lnTo>
                  <a:pt x="76200" y="1524"/>
                </a:lnTo>
                <a:close/>
              </a:path>
            </a:pathLst>
          </a:custGeom>
          <a:solidFill>
            <a:srgbClr val="000000"/>
          </a:solidFill>
        </p:spPr>
        <p:txBody>
          <a:bodyPr wrap="square" lIns="0" tIns="0" rIns="0" bIns="0" rtlCol="0"/>
          <a:lstStyle/>
          <a:p/>
        </p:txBody>
      </p:sp>
      <p:sp>
        <p:nvSpPr>
          <p:cNvPr id="39" name="object 3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5604"/>
            <a:ext cx="5514340" cy="7980045"/>
          </a:xfrm>
          <a:prstGeom prst="rect">
            <a:avLst/>
          </a:prstGeom>
        </p:spPr>
        <p:txBody>
          <a:bodyPr wrap="square" lIns="0" tIns="0" rIns="0" bIns="0" rtlCol="0" vert="horz">
            <a:spAutoFit/>
          </a:bodyPr>
          <a:lstStyle/>
          <a:p>
            <a:pPr algn="ctr">
              <a:lnSpc>
                <a:spcPct val="100000"/>
              </a:lnSpc>
            </a:pPr>
            <a:r>
              <a:rPr dirty="0" sz="1900" spc="-5">
                <a:latin typeface="Times New Roman"/>
                <a:cs typeface="Times New Roman"/>
              </a:rPr>
              <a:t>Lecture </a:t>
            </a:r>
            <a:r>
              <a:rPr dirty="0" sz="1900" spc="-10">
                <a:latin typeface="Times New Roman"/>
                <a:cs typeface="Times New Roman"/>
              </a:rPr>
              <a:t>No.</a:t>
            </a:r>
            <a:r>
              <a:rPr dirty="0" sz="1900" spc="-60">
                <a:latin typeface="Times New Roman"/>
                <a:cs typeface="Times New Roman"/>
              </a:rPr>
              <a:t> </a:t>
            </a:r>
            <a:r>
              <a:rPr dirty="0" sz="1900" spc="-5">
                <a:latin typeface="Times New Roman"/>
                <a:cs typeface="Times New Roman"/>
              </a:rPr>
              <a:t>1</a:t>
            </a:r>
            <a:endParaRPr sz="1900">
              <a:latin typeface="Times New Roman"/>
              <a:cs typeface="Times New Roman"/>
            </a:endParaRPr>
          </a:p>
          <a:p>
            <a:pPr algn="ctr" marR="59690">
              <a:lnSpc>
                <a:spcPct val="100000"/>
              </a:lnSpc>
              <a:spcBef>
                <a:spcPts val="1530"/>
              </a:spcBef>
            </a:pPr>
            <a:r>
              <a:rPr dirty="0" sz="1400">
                <a:latin typeface="Times New Roman"/>
                <a:cs typeface="Times New Roman"/>
              </a:rPr>
              <a:t>Introduction to </a:t>
            </a:r>
            <a:r>
              <a:rPr dirty="0" sz="1400" spc="-5">
                <a:latin typeface="Times New Roman"/>
                <a:cs typeface="Times New Roman"/>
              </a:rPr>
              <a:t>Software</a:t>
            </a:r>
            <a:r>
              <a:rPr dirty="0" sz="1400" spc="-55">
                <a:latin typeface="Times New Roman"/>
                <a:cs typeface="Times New Roman"/>
              </a:rPr>
              <a:t> </a:t>
            </a:r>
            <a:r>
              <a:rPr dirty="0" sz="1400">
                <a:latin typeface="Times New Roman"/>
                <a:cs typeface="Times New Roman"/>
              </a:rPr>
              <a:t>Engineering</a:t>
            </a:r>
            <a:endParaRPr sz="1400">
              <a:latin typeface="Times New Roman"/>
              <a:cs typeface="Times New Roman"/>
            </a:endParaRPr>
          </a:p>
          <a:p>
            <a:pPr>
              <a:lnSpc>
                <a:spcPct val="100000"/>
              </a:lnSpc>
              <a:spcBef>
                <a:spcPts val="30"/>
              </a:spcBef>
            </a:pPr>
            <a:endParaRPr sz="1200">
              <a:latin typeface="Times New Roman"/>
              <a:cs typeface="Times New Roman"/>
            </a:endParaRPr>
          </a:p>
          <a:p>
            <a:pPr marL="12700" marR="5080">
              <a:lnSpc>
                <a:spcPts val="1620"/>
              </a:lnSpc>
            </a:pPr>
            <a:r>
              <a:rPr dirty="0" sz="1400" spc="-5">
                <a:latin typeface="Times New Roman"/>
                <a:cs typeface="Times New Roman"/>
              </a:rPr>
              <a:t>An </a:t>
            </a:r>
            <a:r>
              <a:rPr dirty="0" sz="1400">
                <a:latin typeface="Times New Roman"/>
                <a:cs typeface="Times New Roman"/>
              </a:rPr>
              <a:t>Introduction </a:t>
            </a:r>
            <a:r>
              <a:rPr dirty="0" sz="1400" spc="15">
                <a:latin typeface="Times New Roman"/>
                <a:cs typeface="Times New Roman"/>
              </a:rPr>
              <a:t>to </a:t>
            </a:r>
            <a:r>
              <a:rPr dirty="0" sz="1400" spc="-5">
                <a:latin typeface="Times New Roman"/>
                <a:cs typeface="Times New Roman"/>
              </a:rPr>
              <a:t>Software </a:t>
            </a:r>
            <a:r>
              <a:rPr dirty="0" sz="1400">
                <a:latin typeface="Times New Roman"/>
                <a:cs typeface="Times New Roman"/>
              </a:rPr>
              <a:t>Construction Techniques for Industrial </a:t>
            </a:r>
            <a:r>
              <a:rPr dirty="0" sz="1400" spc="-5">
                <a:latin typeface="Times New Roman"/>
                <a:cs typeface="Times New Roman"/>
              </a:rPr>
              <a:t>Strength  Software</a:t>
            </a:r>
            <a:endParaRPr sz="1400">
              <a:latin typeface="Times New Roman"/>
              <a:cs typeface="Times New Roman"/>
            </a:endParaRPr>
          </a:p>
          <a:p>
            <a:pPr>
              <a:lnSpc>
                <a:spcPct val="100000"/>
              </a:lnSpc>
              <a:spcBef>
                <a:spcPts val="20"/>
              </a:spcBef>
            </a:pPr>
            <a:endParaRPr sz="1300">
              <a:latin typeface="Times New Roman"/>
              <a:cs typeface="Times New Roman"/>
            </a:endParaRPr>
          </a:p>
          <a:p>
            <a:pPr algn="just" lvl="1" marL="280035" indent="-267335">
              <a:lnSpc>
                <a:spcPts val="1635"/>
              </a:lnSpc>
              <a:buFont typeface="Times New Roman"/>
              <a:buAutoNum type="arabicPeriod"/>
              <a:tabLst>
                <a:tab pos="280670" algn="l"/>
              </a:tabLst>
            </a:pPr>
            <a:r>
              <a:rPr dirty="0" sz="1400" spc="-5" b="1">
                <a:latin typeface="Times New Roman"/>
                <a:cs typeface="Times New Roman"/>
              </a:rPr>
              <a:t>Introduction</a:t>
            </a:r>
            <a:endParaRPr sz="1400">
              <a:latin typeface="Times New Roman"/>
              <a:cs typeface="Times New Roman"/>
            </a:endParaRPr>
          </a:p>
          <a:p>
            <a:pPr algn="just" marL="12700" marR="6985">
              <a:lnSpc>
                <a:spcPts val="1380"/>
              </a:lnSpc>
              <a:spcBef>
                <a:spcPts val="50"/>
              </a:spcBef>
            </a:pPr>
            <a:r>
              <a:rPr dirty="0" sz="1200" spc="-5">
                <a:latin typeface="Times New Roman"/>
                <a:cs typeface="Times New Roman"/>
              </a:rPr>
              <a:t>Software </a:t>
            </a:r>
            <a:r>
              <a:rPr dirty="0" sz="1200">
                <a:latin typeface="Times New Roman"/>
                <a:cs typeface="Times New Roman"/>
              </a:rPr>
              <a:t>engineering is an interesting </a:t>
            </a:r>
            <a:r>
              <a:rPr dirty="0" sz="1200" spc="-5">
                <a:latin typeface="Times New Roman"/>
                <a:cs typeface="Times New Roman"/>
              </a:rPr>
              <a:t>subject. </a:t>
            </a:r>
            <a:r>
              <a:rPr dirty="0" sz="1200">
                <a:latin typeface="Times New Roman"/>
                <a:cs typeface="Times New Roman"/>
              </a:rPr>
              <a:t>In order </a:t>
            </a:r>
            <a:r>
              <a:rPr dirty="0" sz="1200" spc="10">
                <a:latin typeface="Times New Roman"/>
                <a:cs typeface="Times New Roman"/>
              </a:rPr>
              <a:t>to </a:t>
            </a:r>
            <a:r>
              <a:rPr dirty="0" sz="1200">
                <a:latin typeface="Times New Roman"/>
                <a:cs typeface="Times New Roman"/>
              </a:rPr>
              <a:t>understand this </a:t>
            </a:r>
            <a:r>
              <a:rPr dirty="0" sz="1200" spc="-5">
                <a:latin typeface="Times New Roman"/>
                <a:cs typeface="Times New Roman"/>
              </a:rPr>
              <a:t>subject we will  </a:t>
            </a:r>
            <a:r>
              <a:rPr dirty="0" sz="1200">
                <a:latin typeface="Times New Roman"/>
                <a:cs typeface="Times New Roman"/>
              </a:rPr>
              <a:t>need to look at a number of examples and case </a:t>
            </a:r>
            <a:r>
              <a:rPr dirty="0" sz="1200" spc="-5">
                <a:latin typeface="Times New Roman"/>
                <a:cs typeface="Times New Roman"/>
              </a:rPr>
              <a:t>studies. And we will </a:t>
            </a:r>
            <a:r>
              <a:rPr dirty="0" sz="1200">
                <a:latin typeface="Times New Roman"/>
                <a:cs typeface="Times New Roman"/>
              </a:rPr>
              <a:t>need to </a:t>
            </a:r>
            <a:r>
              <a:rPr dirty="0" sz="1200" spc="-5">
                <a:latin typeface="Times New Roman"/>
                <a:cs typeface="Times New Roman"/>
              </a:rPr>
              <a:t>see </a:t>
            </a:r>
            <a:r>
              <a:rPr dirty="0" sz="1200">
                <a:latin typeface="Times New Roman"/>
                <a:cs typeface="Times New Roman"/>
              </a:rPr>
              <a:t>how </a:t>
            </a:r>
            <a:r>
              <a:rPr dirty="0" sz="1200" spc="-5">
                <a:latin typeface="Times New Roman"/>
                <a:cs typeface="Times New Roman"/>
              </a:rPr>
              <a:t>we  </a:t>
            </a:r>
            <a:r>
              <a:rPr dirty="0" sz="1200">
                <a:latin typeface="Times New Roman"/>
                <a:cs typeface="Times New Roman"/>
              </a:rPr>
              <a:t>can develop good </a:t>
            </a:r>
            <a:r>
              <a:rPr dirty="0" sz="1200" spc="-5">
                <a:latin typeface="Times New Roman"/>
                <a:cs typeface="Times New Roman"/>
              </a:rPr>
              <a:t>software </a:t>
            </a:r>
            <a:r>
              <a:rPr dirty="0" sz="1200">
                <a:latin typeface="Times New Roman"/>
                <a:cs typeface="Times New Roman"/>
              </a:rPr>
              <a:t>and how it could be improved in different </a:t>
            </a:r>
            <a:r>
              <a:rPr dirty="0" sz="1200" spc="-5">
                <a:latin typeface="Times New Roman"/>
                <a:cs typeface="Times New Roman"/>
              </a:rPr>
              <a:t>scenarios? </a:t>
            </a:r>
            <a:r>
              <a:rPr dirty="0" sz="1200">
                <a:latin typeface="Times New Roman"/>
                <a:cs typeface="Times New Roman"/>
              </a:rPr>
              <a:t>Before  </a:t>
            </a:r>
            <a:r>
              <a:rPr dirty="0" sz="1200" spc="-5">
                <a:latin typeface="Times New Roman"/>
                <a:cs typeface="Times New Roman"/>
              </a:rPr>
              <a:t>we </a:t>
            </a:r>
            <a:r>
              <a:rPr dirty="0" sz="1200">
                <a:latin typeface="Times New Roman"/>
                <a:cs typeface="Times New Roman"/>
              </a:rPr>
              <a:t>move on to </a:t>
            </a:r>
            <a:r>
              <a:rPr dirty="0" sz="1200" spc="-5">
                <a:latin typeface="Times New Roman"/>
                <a:cs typeface="Times New Roman"/>
              </a:rPr>
              <a:t>software </a:t>
            </a:r>
            <a:r>
              <a:rPr dirty="0" sz="1200">
                <a:latin typeface="Times New Roman"/>
                <a:cs typeface="Times New Roman"/>
              </a:rPr>
              <a:t>engineering </a:t>
            </a:r>
            <a:r>
              <a:rPr dirty="0" sz="1200" spc="-5">
                <a:latin typeface="Times New Roman"/>
                <a:cs typeface="Times New Roman"/>
              </a:rPr>
              <a:t>we </a:t>
            </a:r>
            <a:r>
              <a:rPr dirty="0" sz="1200">
                <a:latin typeface="Times New Roman"/>
                <a:cs typeface="Times New Roman"/>
              </a:rPr>
              <a:t>need to understand </a:t>
            </a:r>
            <a:r>
              <a:rPr dirty="0" sz="1200" spc="-5">
                <a:latin typeface="Times New Roman"/>
                <a:cs typeface="Times New Roman"/>
              </a:rPr>
              <a:t>what software </a:t>
            </a:r>
            <a:r>
              <a:rPr dirty="0" sz="1200">
                <a:latin typeface="Times New Roman"/>
                <a:cs typeface="Times New Roman"/>
              </a:rPr>
              <a:t>actually</a:t>
            </a:r>
            <a:r>
              <a:rPr dirty="0" sz="1200" spc="-75">
                <a:latin typeface="Times New Roman"/>
                <a:cs typeface="Times New Roman"/>
              </a:rPr>
              <a:t> </a:t>
            </a:r>
            <a:r>
              <a:rPr dirty="0" sz="1200">
                <a:latin typeface="Times New Roman"/>
                <a:cs typeface="Times New Roman"/>
              </a:rPr>
              <a:t>is.</a:t>
            </a:r>
            <a:endParaRPr sz="1200">
              <a:latin typeface="Times New Roman"/>
              <a:cs typeface="Times New Roman"/>
            </a:endParaRPr>
          </a:p>
          <a:p>
            <a:pPr>
              <a:lnSpc>
                <a:spcPct val="100000"/>
              </a:lnSpc>
              <a:spcBef>
                <a:spcPts val="35"/>
              </a:spcBef>
            </a:pPr>
            <a:endParaRPr sz="1100">
              <a:latin typeface="Times New Roman"/>
              <a:cs typeface="Times New Roman"/>
            </a:endParaRPr>
          </a:p>
          <a:p>
            <a:pPr lvl="2" marL="516890" indent="-228600">
              <a:lnSpc>
                <a:spcPct val="100000"/>
              </a:lnSpc>
              <a:buFont typeface="Wingdings"/>
              <a:buChar char=""/>
              <a:tabLst>
                <a:tab pos="517525" algn="l"/>
              </a:tabLst>
            </a:pPr>
            <a:r>
              <a:rPr dirty="0" sz="1400" b="1">
                <a:latin typeface="Times New Roman"/>
                <a:cs typeface="Times New Roman"/>
              </a:rPr>
              <a:t>What</a:t>
            </a:r>
            <a:r>
              <a:rPr dirty="0" sz="1400" b="1">
                <a:latin typeface="Times New Roman"/>
                <a:cs typeface="Times New Roman"/>
              </a:rPr>
              <a:t> is</a:t>
            </a:r>
            <a:r>
              <a:rPr dirty="0" sz="1400" spc="-75" b="1">
                <a:latin typeface="Times New Roman"/>
                <a:cs typeface="Times New Roman"/>
              </a:rPr>
              <a:t> </a:t>
            </a:r>
            <a:r>
              <a:rPr dirty="0" sz="1400" spc="-5" b="1">
                <a:latin typeface="Times New Roman"/>
                <a:cs typeface="Times New Roman"/>
              </a:rPr>
              <a:t>Software?</a:t>
            </a:r>
            <a:endParaRPr sz="1400">
              <a:latin typeface="Times New Roman"/>
              <a:cs typeface="Times New Roman"/>
            </a:endParaRPr>
          </a:p>
          <a:p>
            <a:pPr>
              <a:lnSpc>
                <a:spcPct val="100000"/>
              </a:lnSpc>
              <a:spcBef>
                <a:spcPts val="5"/>
              </a:spcBef>
            </a:pPr>
            <a:endParaRPr sz="1200">
              <a:latin typeface="Times New Roman"/>
              <a:cs typeface="Times New Roman"/>
            </a:endParaRPr>
          </a:p>
          <a:p>
            <a:pPr marL="12700" marR="7620">
              <a:lnSpc>
                <a:spcPts val="1380"/>
              </a:lnSpc>
            </a:pPr>
            <a:r>
              <a:rPr dirty="0" sz="1200">
                <a:latin typeface="Times New Roman"/>
                <a:cs typeface="Times New Roman"/>
              </a:rPr>
              <a:t>When </a:t>
            </a:r>
            <a:r>
              <a:rPr dirty="0" sz="1200" spc="-5">
                <a:latin typeface="Times New Roman"/>
                <a:cs typeface="Times New Roman"/>
              </a:rPr>
              <a:t>we write </a:t>
            </a:r>
            <a:r>
              <a:rPr dirty="0" sz="1200">
                <a:latin typeface="Times New Roman"/>
                <a:cs typeface="Times New Roman"/>
              </a:rPr>
              <a:t>a program for computer </a:t>
            </a:r>
            <a:r>
              <a:rPr dirty="0" sz="1200" spc="-5">
                <a:latin typeface="Times New Roman"/>
                <a:cs typeface="Times New Roman"/>
              </a:rPr>
              <a:t>we </a:t>
            </a:r>
            <a:r>
              <a:rPr dirty="0" sz="1200">
                <a:latin typeface="Times New Roman"/>
                <a:cs typeface="Times New Roman"/>
              </a:rPr>
              <a:t>named it as </a:t>
            </a:r>
            <a:r>
              <a:rPr dirty="0" sz="1200" spc="-5">
                <a:latin typeface="Times New Roman"/>
                <a:cs typeface="Times New Roman"/>
              </a:rPr>
              <a:t>software. </a:t>
            </a:r>
            <a:r>
              <a:rPr dirty="0" sz="1200">
                <a:latin typeface="Times New Roman"/>
                <a:cs typeface="Times New Roman"/>
              </a:rPr>
              <a:t>But </a:t>
            </a:r>
            <a:r>
              <a:rPr dirty="0" sz="1200" spc="-5">
                <a:latin typeface="Times New Roman"/>
                <a:cs typeface="Times New Roman"/>
              </a:rPr>
              <a:t>software </a:t>
            </a:r>
            <a:r>
              <a:rPr dirty="0" sz="1200">
                <a:latin typeface="Times New Roman"/>
                <a:cs typeface="Times New Roman"/>
              </a:rPr>
              <a:t>is not just  a program; many things other than the program are also included in</a:t>
            </a:r>
            <a:r>
              <a:rPr dirty="0" sz="1200" spc="-140">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Some </a:t>
            </a:r>
            <a:r>
              <a:rPr dirty="0" sz="1200">
                <a:latin typeface="Times New Roman"/>
                <a:cs typeface="Times New Roman"/>
              </a:rPr>
              <a:t>of the constituted items of </a:t>
            </a:r>
            <a:r>
              <a:rPr dirty="0" sz="1200" spc="-5">
                <a:latin typeface="Times New Roman"/>
                <a:cs typeface="Times New Roman"/>
              </a:rPr>
              <a:t>software </a:t>
            </a:r>
            <a:r>
              <a:rPr dirty="0" sz="1200">
                <a:latin typeface="Times New Roman"/>
                <a:cs typeface="Times New Roman"/>
              </a:rPr>
              <a:t>are described</a:t>
            </a:r>
            <a:r>
              <a:rPr dirty="0" sz="1200" spc="-100">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241300" indent="-228600">
              <a:lnSpc>
                <a:spcPct val="100000"/>
              </a:lnSpc>
              <a:buFont typeface="Symbol"/>
              <a:buChar char=""/>
              <a:tabLst>
                <a:tab pos="241300" algn="l"/>
              </a:tabLst>
            </a:pPr>
            <a:r>
              <a:rPr dirty="0" sz="1200" b="1" i="1">
                <a:latin typeface="Times New Roman"/>
                <a:cs typeface="Times New Roman"/>
              </a:rPr>
              <a:t>Program</a:t>
            </a:r>
            <a:r>
              <a:rPr dirty="0" sz="1200" b="1">
                <a:latin typeface="Times New Roman"/>
                <a:cs typeface="Times New Roman"/>
              </a:rPr>
              <a:t>: </a:t>
            </a:r>
            <a:r>
              <a:rPr dirty="0" sz="1200">
                <a:latin typeface="Times New Roman"/>
                <a:cs typeface="Times New Roman"/>
              </a:rPr>
              <a:t>The program or code itself is definitely included in the</a:t>
            </a:r>
            <a:r>
              <a:rPr dirty="0" sz="1200" spc="-155">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gn="just" marL="241300" marR="8255" indent="-228600">
              <a:lnSpc>
                <a:spcPts val="1370"/>
              </a:lnSpc>
              <a:spcBef>
                <a:spcPts val="125"/>
              </a:spcBef>
              <a:buFont typeface="Symbol"/>
              <a:buChar char=""/>
              <a:tabLst>
                <a:tab pos="241300" algn="l"/>
              </a:tabLst>
            </a:pPr>
            <a:r>
              <a:rPr dirty="0" sz="1200" spc="-5" b="1" i="1">
                <a:latin typeface="Times New Roman"/>
                <a:cs typeface="Times New Roman"/>
              </a:rPr>
              <a:t>Data</a:t>
            </a:r>
            <a:r>
              <a:rPr dirty="0" sz="1200" spc="-5" b="1">
                <a:latin typeface="Times New Roman"/>
                <a:cs typeface="Times New Roman"/>
              </a:rPr>
              <a:t>: </a:t>
            </a:r>
            <a:r>
              <a:rPr dirty="0" sz="1200">
                <a:latin typeface="Times New Roman"/>
                <a:cs typeface="Times New Roman"/>
              </a:rPr>
              <a:t>The data on </a:t>
            </a:r>
            <a:r>
              <a:rPr dirty="0" sz="1200" spc="-5">
                <a:latin typeface="Times New Roman"/>
                <a:cs typeface="Times New Roman"/>
              </a:rPr>
              <a:t>which </a:t>
            </a:r>
            <a:r>
              <a:rPr dirty="0" sz="1200">
                <a:latin typeface="Times New Roman"/>
                <a:cs typeface="Times New Roman"/>
              </a:rPr>
              <a:t>the program operates is also considered as part of the  </a:t>
            </a:r>
            <a:r>
              <a:rPr dirty="0" sz="1200" spc="-5">
                <a:latin typeface="Times New Roman"/>
                <a:cs typeface="Times New Roman"/>
              </a:rPr>
              <a:t>software.</a:t>
            </a:r>
            <a:endParaRPr sz="1200">
              <a:latin typeface="Times New Roman"/>
              <a:cs typeface="Times New Roman"/>
            </a:endParaRPr>
          </a:p>
          <a:p>
            <a:pPr algn="just" marL="241300" marR="6350" indent="-228600">
              <a:lnSpc>
                <a:spcPts val="1380"/>
              </a:lnSpc>
              <a:spcBef>
                <a:spcPts val="95"/>
              </a:spcBef>
              <a:buFont typeface="Symbol"/>
              <a:buChar char=""/>
              <a:tabLst>
                <a:tab pos="241300" algn="l"/>
              </a:tabLst>
            </a:pPr>
            <a:r>
              <a:rPr dirty="0" sz="1200" spc="-5" b="1" i="1">
                <a:latin typeface="Times New Roman"/>
                <a:cs typeface="Times New Roman"/>
              </a:rPr>
              <a:t>Documentation</a:t>
            </a:r>
            <a:r>
              <a:rPr dirty="0" sz="1200" spc="-5" b="1">
                <a:latin typeface="Times New Roman"/>
                <a:cs typeface="Times New Roman"/>
              </a:rPr>
              <a:t>: </a:t>
            </a:r>
            <a:r>
              <a:rPr dirty="0" sz="1200" spc="-5">
                <a:latin typeface="Times New Roman"/>
                <a:cs typeface="Times New Roman"/>
              </a:rPr>
              <a:t>Another </a:t>
            </a:r>
            <a:r>
              <a:rPr dirty="0" sz="1200">
                <a:latin typeface="Times New Roman"/>
                <a:cs typeface="Times New Roman"/>
              </a:rPr>
              <a:t>very important thing that most of us forget is  documentation. </a:t>
            </a:r>
            <a:r>
              <a:rPr dirty="0" sz="1200" spc="-5">
                <a:latin typeface="Times New Roman"/>
                <a:cs typeface="Times New Roman"/>
              </a:rPr>
              <a:t>All </a:t>
            </a:r>
            <a:r>
              <a:rPr dirty="0" sz="1200">
                <a:latin typeface="Times New Roman"/>
                <a:cs typeface="Times New Roman"/>
              </a:rPr>
              <a:t>the documents related to the </a:t>
            </a:r>
            <a:r>
              <a:rPr dirty="0" sz="1200" spc="-5">
                <a:latin typeface="Times New Roman"/>
                <a:cs typeface="Times New Roman"/>
              </a:rPr>
              <a:t>software </a:t>
            </a:r>
            <a:r>
              <a:rPr dirty="0" sz="1200">
                <a:latin typeface="Times New Roman"/>
                <a:cs typeface="Times New Roman"/>
              </a:rPr>
              <a:t>are also considered as part  of the</a:t>
            </a:r>
            <a:r>
              <a:rPr dirty="0" sz="1200" spc="-105">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nSpc>
                <a:spcPct val="100000"/>
              </a:lnSpc>
              <a:spcBef>
                <a:spcPts val="5"/>
              </a:spcBef>
              <a:buFont typeface="Symbol"/>
              <a:buChar char=""/>
            </a:pPr>
            <a:endParaRPr sz="1200">
              <a:latin typeface="Times New Roman"/>
              <a:cs typeface="Times New Roman"/>
            </a:endParaRPr>
          </a:p>
          <a:p>
            <a:pPr marL="12700" marR="8255">
              <a:lnSpc>
                <a:spcPts val="1370"/>
              </a:lnSpc>
            </a:pPr>
            <a:r>
              <a:rPr dirty="0" sz="1200" spc="-5">
                <a:latin typeface="Times New Roman"/>
                <a:cs typeface="Times New Roman"/>
              </a:rPr>
              <a:t>So </a:t>
            </a:r>
            <a:r>
              <a:rPr dirty="0" sz="1200">
                <a:latin typeface="Times New Roman"/>
                <a:cs typeface="Times New Roman"/>
              </a:rPr>
              <a:t>the </a:t>
            </a:r>
            <a:r>
              <a:rPr dirty="0" sz="1200" spc="-5">
                <a:latin typeface="Times New Roman"/>
                <a:cs typeface="Times New Roman"/>
              </a:rPr>
              <a:t>software </a:t>
            </a:r>
            <a:r>
              <a:rPr dirty="0" sz="1200">
                <a:latin typeface="Times New Roman"/>
                <a:cs typeface="Times New Roman"/>
              </a:rPr>
              <a:t>is not just the code </a:t>
            </a:r>
            <a:r>
              <a:rPr dirty="0" sz="1200" spc="-5">
                <a:latin typeface="Times New Roman"/>
                <a:cs typeface="Times New Roman"/>
              </a:rPr>
              <a:t>written </a:t>
            </a:r>
            <a:r>
              <a:rPr dirty="0" sz="1200">
                <a:latin typeface="Times New Roman"/>
                <a:cs typeface="Times New Roman"/>
              </a:rPr>
              <a:t>in Cobol, </a:t>
            </a:r>
            <a:r>
              <a:rPr dirty="0" sz="1200" spc="-5">
                <a:latin typeface="Times New Roman"/>
                <a:cs typeface="Times New Roman"/>
              </a:rPr>
              <a:t>Java, Fortran </a:t>
            </a:r>
            <a:r>
              <a:rPr dirty="0" sz="1200">
                <a:latin typeface="Times New Roman"/>
                <a:cs typeface="Times New Roman"/>
              </a:rPr>
              <a:t>or C++. </a:t>
            </a:r>
            <a:r>
              <a:rPr dirty="0" sz="1200" spc="-15">
                <a:latin typeface="Times New Roman"/>
                <a:cs typeface="Times New Roman"/>
              </a:rPr>
              <a:t>It </a:t>
            </a:r>
            <a:r>
              <a:rPr dirty="0" sz="1200">
                <a:latin typeface="Times New Roman"/>
                <a:cs typeface="Times New Roman"/>
              </a:rPr>
              <a:t>also  includes the data and all the documentation related to the</a:t>
            </a:r>
            <a:r>
              <a:rPr dirty="0" sz="1200" spc="-135">
                <a:latin typeface="Times New Roman"/>
                <a:cs typeface="Times New Roman"/>
              </a:rPr>
              <a:t> </a:t>
            </a:r>
            <a:r>
              <a:rPr dirty="0" sz="1200">
                <a:latin typeface="Times New Roman"/>
                <a:cs typeface="Times New Roman"/>
              </a:rPr>
              <a:t>program.</a:t>
            </a:r>
            <a:endParaRPr sz="1200">
              <a:latin typeface="Times New Roman"/>
              <a:cs typeface="Times New Roman"/>
            </a:endParaRPr>
          </a:p>
          <a:p>
            <a:pPr>
              <a:lnSpc>
                <a:spcPct val="100000"/>
              </a:lnSpc>
              <a:spcBef>
                <a:spcPts val="45"/>
              </a:spcBef>
            </a:pPr>
            <a:endParaRPr sz="1300">
              <a:latin typeface="Times New Roman"/>
              <a:cs typeface="Times New Roman"/>
            </a:endParaRPr>
          </a:p>
          <a:p>
            <a:pPr lvl="1" marL="516890" indent="-228600">
              <a:lnSpc>
                <a:spcPct val="100000"/>
              </a:lnSpc>
              <a:buFont typeface="Wingdings"/>
              <a:buChar char=""/>
              <a:tabLst>
                <a:tab pos="517525" algn="l"/>
              </a:tabLst>
            </a:pPr>
            <a:r>
              <a:rPr dirty="0" sz="1400" b="1">
                <a:latin typeface="Times New Roman"/>
                <a:cs typeface="Times New Roman"/>
              </a:rPr>
              <a:t>Why</a:t>
            </a:r>
            <a:r>
              <a:rPr dirty="0" sz="1400" b="1">
                <a:latin typeface="Times New Roman"/>
                <a:cs typeface="Times New Roman"/>
              </a:rPr>
              <a:t> is it</a:t>
            </a:r>
            <a:r>
              <a:rPr dirty="0" sz="1400" spc="-55" b="1">
                <a:latin typeface="Times New Roman"/>
                <a:cs typeface="Times New Roman"/>
              </a:rPr>
              <a:t> </a:t>
            </a:r>
            <a:r>
              <a:rPr dirty="0" sz="1400" spc="-5" b="1">
                <a:latin typeface="Times New Roman"/>
                <a:cs typeface="Times New Roman"/>
              </a:rPr>
              <a:t>important?</a:t>
            </a:r>
            <a:endParaRPr sz="1400">
              <a:latin typeface="Times New Roman"/>
              <a:cs typeface="Times New Roman"/>
            </a:endParaRPr>
          </a:p>
          <a:p>
            <a:pPr lvl="1">
              <a:lnSpc>
                <a:spcPct val="100000"/>
              </a:lnSpc>
              <a:spcBef>
                <a:spcPts val="5"/>
              </a:spcBef>
              <a:buFont typeface="Wingdings"/>
              <a:buChar char=""/>
            </a:pPr>
            <a:endParaRPr sz="1200">
              <a:latin typeface="Times New Roman"/>
              <a:cs typeface="Times New Roman"/>
            </a:endParaRPr>
          </a:p>
          <a:p>
            <a:pPr marL="12700" marR="8890">
              <a:lnSpc>
                <a:spcPts val="1380"/>
              </a:lnSpc>
            </a:pPr>
            <a:r>
              <a:rPr dirty="0" sz="1200" spc="-5">
                <a:latin typeface="Times New Roman"/>
                <a:cs typeface="Times New Roman"/>
              </a:rPr>
              <a:t>Undoubtedly </a:t>
            </a:r>
            <a:r>
              <a:rPr dirty="0" sz="1200">
                <a:latin typeface="Times New Roman"/>
                <a:cs typeface="Times New Roman"/>
              </a:rPr>
              <a:t>software </a:t>
            </a:r>
            <a:r>
              <a:rPr dirty="0" sz="1200" spc="10">
                <a:latin typeface="Times New Roman"/>
                <a:cs typeface="Times New Roman"/>
              </a:rPr>
              <a:t>is </a:t>
            </a:r>
            <a:r>
              <a:rPr dirty="0" sz="1200">
                <a:latin typeface="Times New Roman"/>
                <a:cs typeface="Times New Roman"/>
              </a:rPr>
              <a:t>playing a vital role in all </a:t>
            </a:r>
            <a:r>
              <a:rPr dirty="0" sz="1200" spc="5">
                <a:latin typeface="Times New Roman"/>
                <a:cs typeface="Times New Roman"/>
              </a:rPr>
              <a:t>the </a:t>
            </a:r>
            <a:r>
              <a:rPr dirty="0" sz="1200">
                <a:latin typeface="Times New Roman"/>
                <a:cs typeface="Times New Roman"/>
              </a:rPr>
              <a:t>field of life these days. We can </a:t>
            </a:r>
            <a:r>
              <a:rPr dirty="0" sz="1200" spc="-5">
                <a:latin typeface="Times New Roman"/>
                <a:cs typeface="Times New Roman"/>
              </a:rPr>
              <a:t>see  </a:t>
            </a:r>
            <a:r>
              <a:rPr dirty="0" sz="1200">
                <a:latin typeface="Times New Roman"/>
                <a:cs typeface="Times New Roman"/>
              </a:rPr>
              <a:t>many </a:t>
            </a:r>
            <a:r>
              <a:rPr dirty="0" sz="1200" spc="-5">
                <a:latin typeface="Times New Roman"/>
                <a:cs typeface="Times New Roman"/>
              </a:rPr>
              <a:t>software </a:t>
            </a:r>
            <a:r>
              <a:rPr dirty="0" sz="1200">
                <a:latin typeface="Times New Roman"/>
                <a:cs typeface="Times New Roman"/>
              </a:rPr>
              <a:t>applications being operated around us in our daily</a:t>
            </a:r>
            <a:r>
              <a:rPr dirty="0" sz="1200" spc="-114">
                <a:latin typeface="Times New Roman"/>
                <a:cs typeface="Times New Roman"/>
              </a:rPr>
              <a:t> </a:t>
            </a:r>
            <a:r>
              <a:rPr dirty="0" sz="1200">
                <a:latin typeface="Times New Roman"/>
                <a:cs typeface="Times New Roman"/>
              </a:rPr>
              <a:t>routine.</a:t>
            </a:r>
            <a:endParaRPr sz="1200">
              <a:latin typeface="Times New Roman"/>
              <a:cs typeface="Times New Roman"/>
            </a:endParaRPr>
          </a:p>
          <a:p>
            <a:pPr>
              <a:lnSpc>
                <a:spcPct val="100000"/>
              </a:lnSpc>
            </a:pPr>
            <a:endParaRPr sz="1200">
              <a:latin typeface="Times New Roman"/>
              <a:cs typeface="Times New Roman"/>
            </a:endParaRPr>
          </a:p>
          <a:p>
            <a:pPr marL="12700" marR="8890">
              <a:lnSpc>
                <a:spcPts val="1380"/>
              </a:lnSpc>
            </a:pPr>
            <a:r>
              <a:rPr dirty="0" sz="1200" spc="-5">
                <a:latin typeface="Times New Roman"/>
                <a:cs typeface="Times New Roman"/>
              </a:rPr>
              <a:t>Some </a:t>
            </a:r>
            <a:r>
              <a:rPr dirty="0" sz="1200">
                <a:latin typeface="Times New Roman"/>
                <a:cs typeface="Times New Roman"/>
              </a:rPr>
              <a:t>of the major areas in </a:t>
            </a:r>
            <a:r>
              <a:rPr dirty="0" sz="1200" spc="-5">
                <a:latin typeface="Times New Roman"/>
                <a:cs typeface="Times New Roman"/>
              </a:rPr>
              <a:t>which software </a:t>
            </a:r>
            <a:r>
              <a:rPr dirty="0" sz="1200">
                <a:latin typeface="Times New Roman"/>
                <a:cs typeface="Times New Roman"/>
              </a:rPr>
              <a:t>has played an important role are identified as  under.</a:t>
            </a:r>
            <a:endParaRPr sz="1200">
              <a:latin typeface="Times New Roman"/>
              <a:cs typeface="Times New Roman"/>
            </a:endParaRPr>
          </a:p>
          <a:p>
            <a:pPr>
              <a:lnSpc>
                <a:spcPct val="100000"/>
              </a:lnSpc>
              <a:spcBef>
                <a:spcPts val="5"/>
              </a:spcBef>
            </a:pPr>
            <a:endParaRPr sz="1250">
              <a:latin typeface="Times New Roman"/>
              <a:cs typeface="Times New Roman"/>
            </a:endParaRPr>
          </a:p>
          <a:p>
            <a:pPr algn="just" marL="241300" marR="7620" indent="-228600">
              <a:lnSpc>
                <a:spcPct val="95600"/>
              </a:lnSpc>
              <a:buFont typeface="Symbol"/>
              <a:buChar char=""/>
              <a:tabLst>
                <a:tab pos="241300" algn="l"/>
              </a:tabLst>
            </a:pPr>
            <a:r>
              <a:rPr dirty="0" sz="1200" i="1">
                <a:latin typeface="Times New Roman"/>
                <a:cs typeface="Times New Roman"/>
              </a:rPr>
              <a:t>Business decision-making</a:t>
            </a:r>
            <a:r>
              <a:rPr dirty="0" sz="1200">
                <a:latin typeface="Times New Roman"/>
                <a:cs typeface="Times New Roman"/>
              </a:rPr>
              <a:t>: </a:t>
            </a:r>
            <a:r>
              <a:rPr dirty="0" sz="1200" spc="-5">
                <a:latin typeface="Times New Roman"/>
                <a:cs typeface="Times New Roman"/>
              </a:rPr>
              <a:t>Software systems </a:t>
            </a:r>
            <a:r>
              <a:rPr dirty="0" sz="1200">
                <a:latin typeface="Times New Roman"/>
                <a:cs typeface="Times New Roman"/>
              </a:rPr>
              <a:t>have played a major role in businesses  </a:t>
            </a:r>
            <a:r>
              <a:rPr dirty="0" sz="1200" spc="-5">
                <a:latin typeface="Times New Roman"/>
                <a:cs typeface="Times New Roman"/>
              </a:rPr>
              <a:t>where </a:t>
            </a:r>
            <a:r>
              <a:rPr dirty="0" sz="1200">
                <a:latin typeface="Times New Roman"/>
                <a:cs typeface="Times New Roman"/>
              </a:rPr>
              <a:t>you have to analyze your data and on the basis of that analysis you have to  make business decisions. This process of data analysis and decision-making has  become very accurate and easy by the use of</a:t>
            </a:r>
            <a:r>
              <a:rPr dirty="0" sz="1200" spc="-120">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gn="just" marL="241300" indent="-228600">
              <a:lnSpc>
                <a:spcPct val="100000"/>
              </a:lnSpc>
              <a:spcBef>
                <a:spcPts val="35"/>
              </a:spcBef>
              <a:buFont typeface="Symbol"/>
              <a:buChar char=""/>
              <a:tabLst>
                <a:tab pos="241300" algn="l"/>
              </a:tabLst>
            </a:pPr>
            <a:r>
              <a:rPr dirty="0" sz="1200" i="1">
                <a:latin typeface="Times New Roman"/>
                <a:cs typeface="Times New Roman"/>
              </a:rPr>
              <a:t>Modern   </a:t>
            </a:r>
            <a:r>
              <a:rPr dirty="0" sz="1200" spc="-5" i="1">
                <a:latin typeface="Times New Roman"/>
                <a:cs typeface="Times New Roman"/>
              </a:rPr>
              <a:t>scientific   </a:t>
            </a:r>
            <a:r>
              <a:rPr dirty="0" sz="1200" i="1">
                <a:latin typeface="Times New Roman"/>
                <a:cs typeface="Times New Roman"/>
              </a:rPr>
              <a:t>investigation   and   engineering   problem   </a:t>
            </a:r>
            <a:r>
              <a:rPr dirty="0" sz="1200" spc="-5" i="1">
                <a:latin typeface="Times New Roman"/>
                <a:cs typeface="Times New Roman"/>
              </a:rPr>
              <a:t>solving</a:t>
            </a:r>
            <a:r>
              <a:rPr dirty="0" sz="1200" spc="-5">
                <a:latin typeface="Times New Roman"/>
                <a:cs typeface="Times New Roman"/>
              </a:rPr>
              <a:t>:    </a:t>
            </a:r>
            <a:r>
              <a:rPr dirty="0" sz="1200" spc="175">
                <a:latin typeface="Times New Roman"/>
                <a:cs typeface="Times New Roman"/>
              </a:rPr>
              <a:t> </a:t>
            </a:r>
            <a:r>
              <a:rPr dirty="0" sz="1200" spc="-5">
                <a:latin typeface="Times New Roman"/>
                <a:cs typeface="Times New Roman"/>
              </a:rPr>
              <a:t>Scientific</a:t>
            </a:r>
            <a:endParaRPr sz="1200">
              <a:latin typeface="Times New Roman"/>
              <a:cs typeface="Times New Roman"/>
            </a:endParaRPr>
          </a:p>
        </p:txBody>
      </p:sp>
      <p:sp>
        <p:nvSpPr>
          <p:cNvPr id="6" name="object 6"/>
          <p:cNvSpPr txBox="1"/>
          <p:nvPr/>
        </p:nvSpPr>
        <p:spPr>
          <a:xfrm>
            <a:off x="1358900" y="8871508"/>
            <a:ext cx="5284470" cy="177800"/>
          </a:xfrm>
          <a:prstGeom prst="rect">
            <a:avLst/>
          </a:prstGeom>
        </p:spPr>
        <p:txBody>
          <a:bodyPr wrap="square" lIns="0" tIns="0" rIns="0" bIns="0" rtlCol="0" vert="horz">
            <a:spAutoFit/>
          </a:bodyPr>
          <a:lstStyle/>
          <a:p>
            <a:pPr marL="12700">
              <a:lnSpc>
                <a:spcPts val="1305"/>
              </a:lnSpc>
            </a:pPr>
            <a:r>
              <a:rPr dirty="0" sz="1200">
                <a:latin typeface="Times New Roman"/>
                <a:cs typeface="Times New Roman"/>
              </a:rPr>
              <a:t>investigations  and  engineering  problem  </a:t>
            </a:r>
            <a:r>
              <a:rPr dirty="0" sz="1200" spc="-5">
                <a:latin typeface="Times New Roman"/>
                <a:cs typeface="Times New Roman"/>
              </a:rPr>
              <a:t>solving  </a:t>
            </a:r>
            <a:r>
              <a:rPr dirty="0" sz="1200">
                <a:latin typeface="Times New Roman"/>
                <a:cs typeface="Times New Roman"/>
              </a:rPr>
              <a:t>require  an  intensive  amount   </a:t>
            </a:r>
            <a:r>
              <a:rPr dirty="0" sz="1200" spc="235">
                <a:latin typeface="Times New Roman"/>
                <a:cs typeface="Times New Roman"/>
              </a:rPr>
              <a:t> </a:t>
            </a:r>
            <a:r>
              <a:rPr dirty="0" sz="1200">
                <a:latin typeface="Times New Roman"/>
                <a:cs typeface="Times New Roman"/>
              </a:rPr>
              <a:t>of</a:t>
            </a:r>
            <a:endParaRPr sz="1200">
              <a:latin typeface="Times New Roman"/>
              <a:cs typeface="Times New Roman"/>
            </a:endParaRPr>
          </a:p>
        </p:txBody>
      </p:sp>
      <p:sp>
        <p:nvSpPr>
          <p:cNvPr id="7" name="object 7"/>
          <p:cNvSpPr txBox="1"/>
          <p:nvPr/>
        </p:nvSpPr>
        <p:spPr>
          <a:xfrm>
            <a:off x="1130300" y="9252508"/>
            <a:ext cx="5511800" cy="353060"/>
          </a:xfrm>
          <a:prstGeom prst="rect">
            <a:avLst/>
          </a:prstGeom>
        </p:spPr>
        <p:txBody>
          <a:bodyPr wrap="square" lIns="0" tIns="0" rIns="0" bIns="0" rtlCol="0" vert="horz">
            <a:spAutoFit/>
          </a:bodyPr>
          <a:lstStyle/>
          <a:p>
            <a:pPr marL="12700">
              <a:lnSpc>
                <a:spcPts val="1275"/>
              </a:lnSpc>
              <a:tabLst>
                <a:tab pos="5269865" algn="l"/>
                <a:tab pos="5422265" algn="l"/>
              </a:tabLst>
            </a:pPr>
            <a:r>
              <a:rPr dirty="0" sz="1200" u="heavy">
                <a:latin typeface="Times New Roman"/>
                <a:cs typeface="Times New Roman"/>
              </a:rPr>
              <a:t> 	</a:t>
            </a:r>
            <a:r>
              <a:rPr dirty="0" sz="1200">
                <a:latin typeface="Times New Roman"/>
                <a:cs typeface="Times New Roman"/>
              </a:rPr>
              <a:t>	1</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74419"/>
            <a:ext cx="5513070" cy="6931025"/>
          </a:xfrm>
          <a:prstGeom prst="rect">
            <a:avLst/>
          </a:prstGeom>
        </p:spPr>
        <p:txBody>
          <a:bodyPr wrap="square" lIns="0" tIns="0" rIns="0" bIns="0" rtlCol="0" vert="horz">
            <a:spAutoFit/>
          </a:bodyPr>
          <a:lstStyle/>
          <a:p>
            <a:pPr marL="12700">
              <a:lnSpc>
                <a:spcPct val="100000"/>
              </a:lnSpc>
            </a:pPr>
            <a:r>
              <a:rPr dirty="0" sz="1200" b="1" i="1">
                <a:latin typeface="Times New Roman"/>
                <a:cs typeface="Times New Roman"/>
              </a:rPr>
              <a:t>Post-Conditions:  </a:t>
            </a:r>
            <a:r>
              <a:rPr dirty="0" sz="1200">
                <a:latin typeface="Times New Roman"/>
                <a:cs typeface="Times New Roman"/>
              </a:rPr>
              <a:t>The information is no longer available anywhere in the</a:t>
            </a:r>
            <a:r>
              <a:rPr dirty="0" sz="1200" spc="-130">
                <a:latin typeface="Times New Roman"/>
                <a:cs typeface="Times New Roman"/>
              </a:rPr>
              <a:t> </a:t>
            </a:r>
            <a:r>
              <a:rPr dirty="0" sz="1200" spc="-10">
                <a:latin typeface="Times New Roman"/>
                <a:cs typeface="Times New Roman"/>
              </a:rPr>
              <a:t>system.</a:t>
            </a:r>
            <a:endParaRPr sz="1200">
              <a:latin typeface="Times New Roman"/>
              <a:cs typeface="Times New Roman"/>
            </a:endParaRPr>
          </a:p>
          <a:p>
            <a:pPr>
              <a:lnSpc>
                <a:spcPct val="100000"/>
              </a:lnSpc>
              <a:spcBef>
                <a:spcPts val="55"/>
              </a:spcBef>
            </a:pPr>
            <a:endParaRPr sz="1100">
              <a:latin typeface="Times New Roman"/>
              <a:cs typeface="Times New Roman"/>
            </a:endParaRPr>
          </a:p>
          <a:p>
            <a:pPr marL="12700">
              <a:lnSpc>
                <a:spcPct val="100000"/>
              </a:lnSpc>
            </a:pPr>
            <a:r>
              <a:rPr dirty="0" sz="1200" spc="-5" b="1" i="1">
                <a:latin typeface="Times New Roman"/>
                <a:cs typeface="Times New Roman"/>
              </a:rPr>
              <a:t>Uses: </a:t>
            </a:r>
            <a:r>
              <a:rPr dirty="0" sz="1200">
                <a:latin typeface="Times New Roman"/>
                <a:cs typeface="Times New Roman"/>
              </a:rPr>
              <a:t>Record Transactions, Cancel</a:t>
            </a:r>
            <a:r>
              <a:rPr dirty="0" sz="1200" spc="-105">
                <a:latin typeface="Times New Roman"/>
                <a:cs typeface="Times New Roman"/>
              </a:rPr>
              <a:t> </a:t>
            </a:r>
            <a:r>
              <a:rPr dirty="0" sz="1200" spc="-5">
                <a:latin typeface="Times New Roman"/>
                <a:cs typeface="Times New Roman"/>
              </a:rPr>
              <a:t>Action</a:t>
            </a:r>
            <a:endParaRPr sz="1200">
              <a:latin typeface="Times New Roman"/>
              <a:cs typeface="Times New Roman"/>
            </a:endParaRPr>
          </a:p>
          <a:p>
            <a:pPr>
              <a:lnSpc>
                <a:spcPct val="100000"/>
              </a:lnSpc>
              <a:spcBef>
                <a:spcPts val="55"/>
              </a:spcBef>
            </a:pPr>
            <a:endParaRPr sz="1100">
              <a:latin typeface="Times New Roman"/>
              <a:cs typeface="Times New Roman"/>
            </a:endParaRPr>
          </a:p>
          <a:p>
            <a:pPr marL="12700">
              <a:lnSpc>
                <a:spcPct val="100000"/>
              </a:lnSpc>
            </a:pPr>
            <a:r>
              <a:rPr dirty="0" sz="1200" b="1" i="1">
                <a:latin typeface="Times New Roman"/>
                <a:cs typeface="Times New Roman"/>
              </a:rPr>
              <a:t>Extends:</a:t>
            </a:r>
            <a:r>
              <a:rPr dirty="0" sz="1200" spc="-100" b="1" i="1">
                <a:latin typeface="Times New Roman"/>
                <a:cs typeface="Times New Roman"/>
              </a:rPr>
              <a:t> </a:t>
            </a:r>
            <a:r>
              <a:rPr dirty="0" sz="1200" spc="-5">
                <a:latin typeface="Times New Roman"/>
                <a:cs typeface="Times New Roman"/>
              </a:rPr>
              <a:t>None</a:t>
            </a:r>
            <a:endParaRPr sz="1200">
              <a:latin typeface="Times New Roman"/>
              <a:cs typeface="Times New Roman"/>
            </a:endParaRPr>
          </a:p>
          <a:p>
            <a:pPr>
              <a:lnSpc>
                <a:spcPct val="100000"/>
              </a:lnSpc>
              <a:spcBef>
                <a:spcPts val="55"/>
              </a:spcBef>
            </a:pPr>
            <a:endParaRPr sz="1100">
              <a:latin typeface="Times New Roman"/>
              <a:cs typeface="Times New Roman"/>
            </a:endParaRPr>
          </a:p>
          <a:p>
            <a:pPr marL="12700">
              <a:lnSpc>
                <a:spcPts val="1420"/>
              </a:lnSpc>
            </a:pPr>
            <a:r>
              <a:rPr dirty="0" sz="1200" spc="-5" b="1" i="1">
                <a:latin typeface="Times New Roman"/>
                <a:cs typeface="Times New Roman"/>
              </a:rPr>
              <a:t>Normal </a:t>
            </a:r>
            <a:r>
              <a:rPr dirty="0" sz="1200" b="1" i="1">
                <a:latin typeface="Times New Roman"/>
                <a:cs typeface="Times New Roman"/>
              </a:rPr>
              <a:t>Course of</a:t>
            </a:r>
            <a:r>
              <a:rPr dirty="0" sz="1200" spc="-65" b="1" i="1">
                <a:latin typeface="Times New Roman"/>
                <a:cs typeface="Times New Roman"/>
              </a:rPr>
              <a:t> </a:t>
            </a:r>
            <a:r>
              <a:rPr dirty="0" sz="1200" spc="-5" b="1" i="1">
                <a:latin typeface="Times New Roman"/>
                <a:cs typeface="Times New Roman"/>
              </a:rPr>
              <a:t>Events</a:t>
            </a:r>
            <a:r>
              <a:rPr dirty="0" sz="1200" spc="-5">
                <a:latin typeface="Times New Roman"/>
                <a:cs typeface="Times New Roman"/>
              </a:rPr>
              <a:t>:</a:t>
            </a:r>
            <a:endParaRPr sz="1200">
              <a:latin typeface="Times New Roman"/>
              <a:cs typeface="Times New Roman"/>
            </a:endParaRPr>
          </a:p>
          <a:p>
            <a:pPr marL="241300" marR="5715" indent="-228600">
              <a:lnSpc>
                <a:spcPts val="1380"/>
              </a:lnSpc>
              <a:spcBef>
                <a:spcPts val="75"/>
              </a:spcBef>
              <a:buAutoNum type="arabicPeriod"/>
              <a:tabLst>
                <a:tab pos="241300" algn="l"/>
              </a:tabLst>
            </a:pPr>
            <a:r>
              <a:rPr dirty="0" sz="1200" b="1">
                <a:latin typeface="Times New Roman"/>
                <a:cs typeface="Times New Roman"/>
              </a:rPr>
              <a:t>The </a:t>
            </a:r>
            <a:r>
              <a:rPr dirty="0" sz="1200" spc="-5" b="1">
                <a:latin typeface="Times New Roman"/>
                <a:cs typeface="Times New Roman"/>
              </a:rPr>
              <a:t>use </a:t>
            </a:r>
            <a:r>
              <a:rPr dirty="0" sz="1200" b="1">
                <a:latin typeface="Times New Roman"/>
                <a:cs typeface="Times New Roman"/>
              </a:rPr>
              <a:t>case </a:t>
            </a:r>
            <a:r>
              <a:rPr dirty="0" sz="1200" spc="-5" b="1">
                <a:latin typeface="Times New Roman"/>
                <a:cs typeface="Times New Roman"/>
              </a:rPr>
              <a:t>starts when </a:t>
            </a:r>
            <a:r>
              <a:rPr dirty="0" sz="1200" b="1">
                <a:latin typeface="Times New Roman"/>
                <a:cs typeface="Times New Roman"/>
              </a:rPr>
              <a:t>the </a:t>
            </a:r>
            <a:r>
              <a:rPr dirty="0" sz="1200" spc="-5" b="1">
                <a:latin typeface="Times New Roman"/>
                <a:cs typeface="Times New Roman"/>
              </a:rPr>
              <a:t>user wants </a:t>
            </a:r>
            <a:r>
              <a:rPr dirty="0" sz="1200" b="1">
                <a:latin typeface="Times New Roman"/>
                <a:cs typeface="Times New Roman"/>
              </a:rPr>
              <a:t>to </a:t>
            </a:r>
            <a:r>
              <a:rPr dirty="0" sz="1200" spc="-5" b="1">
                <a:latin typeface="Times New Roman"/>
                <a:cs typeface="Times New Roman"/>
              </a:rPr>
              <a:t>delete </a:t>
            </a:r>
            <a:r>
              <a:rPr dirty="0" sz="1200" b="1">
                <a:latin typeface="Times New Roman"/>
                <a:cs typeface="Times New Roman"/>
              </a:rPr>
              <a:t>an entire </a:t>
            </a:r>
            <a:r>
              <a:rPr dirty="0" sz="1200" spc="-5" b="1">
                <a:latin typeface="Times New Roman"/>
                <a:cs typeface="Times New Roman"/>
              </a:rPr>
              <a:t>set </a:t>
            </a:r>
            <a:r>
              <a:rPr dirty="0" sz="1200" b="1">
                <a:latin typeface="Times New Roman"/>
                <a:cs typeface="Times New Roman"/>
              </a:rPr>
              <a:t>of information  </a:t>
            </a:r>
            <a:r>
              <a:rPr dirty="0" sz="1200" spc="-5" b="1">
                <a:latin typeface="Times New Roman"/>
                <a:cs typeface="Times New Roman"/>
              </a:rPr>
              <a:t>such </a:t>
            </a:r>
            <a:r>
              <a:rPr dirty="0" sz="1200" b="1">
                <a:latin typeface="Times New Roman"/>
                <a:cs typeface="Times New Roman"/>
              </a:rPr>
              <a:t>as a </a:t>
            </a:r>
            <a:r>
              <a:rPr dirty="0" sz="1200" spc="-5" b="1">
                <a:latin typeface="Times New Roman"/>
                <a:cs typeface="Times New Roman"/>
              </a:rPr>
              <a:t>user, </a:t>
            </a:r>
            <a:r>
              <a:rPr dirty="0" sz="1200" b="1">
                <a:latin typeface="Times New Roman"/>
                <a:cs typeface="Times New Roman"/>
              </a:rPr>
              <a:t>commission </a:t>
            </a:r>
            <a:r>
              <a:rPr dirty="0" sz="1200" spc="-5" b="1">
                <a:latin typeface="Times New Roman"/>
                <a:cs typeface="Times New Roman"/>
              </a:rPr>
              <a:t>plan, </a:t>
            </a:r>
            <a:r>
              <a:rPr dirty="0" sz="1200" b="1">
                <a:latin typeface="Times New Roman"/>
                <a:cs typeface="Times New Roman"/>
              </a:rPr>
              <a:t>or</a:t>
            </a:r>
            <a:r>
              <a:rPr dirty="0" sz="1200" spc="-80" b="1">
                <a:latin typeface="Times New Roman"/>
                <a:cs typeface="Times New Roman"/>
              </a:rPr>
              <a:t> </a:t>
            </a:r>
            <a:r>
              <a:rPr dirty="0" sz="1200" b="1">
                <a:latin typeface="Times New Roman"/>
                <a:cs typeface="Times New Roman"/>
              </a:rPr>
              <a:t>group.</a:t>
            </a:r>
            <a:endParaRPr sz="1200">
              <a:latin typeface="Times New Roman"/>
              <a:cs typeface="Times New Roman"/>
            </a:endParaRPr>
          </a:p>
          <a:p>
            <a:pPr marL="241300" marR="6350" indent="-228600">
              <a:lnSpc>
                <a:spcPts val="1380"/>
              </a:lnSpc>
              <a:buAutoNum type="arabicPeriod"/>
              <a:tabLst>
                <a:tab pos="241300" algn="l"/>
              </a:tabLst>
            </a:pPr>
            <a:r>
              <a:rPr dirty="0" sz="1200" b="1">
                <a:latin typeface="Times New Roman"/>
                <a:cs typeface="Times New Roman"/>
              </a:rPr>
              <a:t>The </a:t>
            </a:r>
            <a:r>
              <a:rPr dirty="0" sz="1200" spc="-5" b="1">
                <a:latin typeface="Times New Roman"/>
                <a:cs typeface="Times New Roman"/>
              </a:rPr>
              <a:t>user selects </a:t>
            </a:r>
            <a:r>
              <a:rPr dirty="0" sz="1200" b="1">
                <a:latin typeface="Times New Roman"/>
                <a:cs typeface="Times New Roman"/>
              </a:rPr>
              <a:t>the </a:t>
            </a:r>
            <a:r>
              <a:rPr dirty="0" sz="1200" spc="-5" b="1">
                <a:latin typeface="Times New Roman"/>
                <a:cs typeface="Times New Roman"/>
              </a:rPr>
              <a:t>set </a:t>
            </a:r>
            <a:r>
              <a:rPr dirty="0" sz="1200" b="1">
                <a:latin typeface="Times New Roman"/>
                <a:cs typeface="Times New Roman"/>
              </a:rPr>
              <a:t>of information that </a:t>
            </a:r>
            <a:r>
              <a:rPr dirty="0" sz="1200" spc="-5" b="1">
                <a:latin typeface="Times New Roman"/>
                <a:cs typeface="Times New Roman"/>
              </a:rPr>
              <a:t>he/she would </a:t>
            </a:r>
            <a:r>
              <a:rPr dirty="0" sz="1200" b="1">
                <a:latin typeface="Times New Roman"/>
                <a:cs typeface="Times New Roman"/>
              </a:rPr>
              <a:t>like to </a:t>
            </a:r>
            <a:r>
              <a:rPr dirty="0" sz="1200" spc="-5" b="1">
                <a:latin typeface="Times New Roman"/>
                <a:cs typeface="Times New Roman"/>
              </a:rPr>
              <a:t>delete </a:t>
            </a:r>
            <a:r>
              <a:rPr dirty="0" sz="1200" b="1">
                <a:latin typeface="Times New Roman"/>
                <a:cs typeface="Times New Roman"/>
              </a:rPr>
              <a:t>and  </a:t>
            </a:r>
            <a:r>
              <a:rPr dirty="0" sz="1200" spc="-5" b="1">
                <a:latin typeface="Times New Roman"/>
                <a:cs typeface="Times New Roman"/>
              </a:rPr>
              <a:t>directs </a:t>
            </a:r>
            <a:r>
              <a:rPr dirty="0" sz="1200" b="1">
                <a:latin typeface="Times New Roman"/>
                <a:cs typeface="Times New Roman"/>
              </a:rPr>
              <a:t>the </a:t>
            </a:r>
            <a:r>
              <a:rPr dirty="0" sz="1200" spc="-5" b="1">
                <a:latin typeface="Times New Roman"/>
                <a:cs typeface="Times New Roman"/>
              </a:rPr>
              <a:t>system </a:t>
            </a:r>
            <a:r>
              <a:rPr dirty="0" sz="1200" b="1">
                <a:latin typeface="Times New Roman"/>
                <a:cs typeface="Times New Roman"/>
              </a:rPr>
              <a:t>to </a:t>
            </a:r>
            <a:r>
              <a:rPr dirty="0" sz="1200" spc="-5" b="1">
                <a:latin typeface="Times New Roman"/>
                <a:cs typeface="Times New Roman"/>
              </a:rPr>
              <a:t>delete </a:t>
            </a:r>
            <a:r>
              <a:rPr dirty="0" sz="1200" b="1">
                <a:latin typeface="Times New Roman"/>
                <a:cs typeface="Times New Roman"/>
              </a:rPr>
              <a:t>the information. - Exception 1,</a:t>
            </a:r>
            <a:r>
              <a:rPr dirty="0" sz="1200" spc="-75" b="1">
                <a:latin typeface="Times New Roman"/>
                <a:cs typeface="Times New Roman"/>
              </a:rPr>
              <a:t> </a:t>
            </a:r>
            <a:r>
              <a:rPr dirty="0" sz="1200" b="1">
                <a:latin typeface="Times New Roman"/>
                <a:cs typeface="Times New Roman"/>
              </a:rPr>
              <a:t>2</a:t>
            </a:r>
            <a:endParaRPr sz="1200">
              <a:latin typeface="Times New Roman"/>
              <a:cs typeface="Times New Roman"/>
            </a:endParaRPr>
          </a:p>
          <a:p>
            <a:pPr marL="241300" indent="-228600">
              <a:lnSpc>
                <a:spcPts val="1290"/>
              </a:lnSpc>
              <a:buAutoNum type="arabicPeriod"/>
              <a:tabLst>
                <a:tab pos="241300" algn="l"/>
              </a:tabLst>
            </a:pP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responds by asking the user to confirm deleting the</a:t>
            </a:r>
            <a:r>
              <a:rPr dirty="0" sz="1200" spc="-120">
                <a:latin typeface="Times New Roman"/>
                <a:cs typeface="Times New Roman"/>
              </a:rPr>
              <a:t> </a:t>
            </a:r>
            <a:r>
              <a:rPr dirty="0" sz="1200">
                <a:latin typeface="Times New Roman"/>
                <a:cs typeface="Times New Roman"/>
              </a:rPr>
              <a:t>information.</a:t>
            </a:r>
            <a:endParaRPr sz="1200">
              <a:latin typeface="Times New Roman"/>
              <a:cs typeface="Times New Roman"/>
            </a:endParaRPr>
          </a:p>
          <a:p>
            <a:pPr marL="241300" indent="-228600">
              <a:lnSpc>
                <a:spcPts val="1380"/>
              </a:lnSpc>
              <a:buAutoNum type="arabicPeriod"/>
              <a:tabLst>
                <a:tab pos="241300" algn="l"/>
              </a:tabLst>
            </a:pPr>
            <a:r>
              <a:rPr dirty="0" sz="1200">
                <a:latin typeface="Times New Roman"/>
                <a:cs typeface="Times New Roman"/>
              </a:rPr>
              <a:t>The user confirms</a:t>
            </a:r>
            <a:r>
              <a:rPr dirty="0" sz="1200" spc="-110">
                <a:latin typeface="Times New Roman"/>
                <a:cs typeface="Times New Roman"/>
              </a:rPr>
              <a:t> </a:t>
            </a:r>
            <a:r>
              <a:rPr dirty="0" sz="1200">
                <a:latin typeface="Times New Roman"/>
                <a:cs typeface="Times New Roman"/>
              </a:rPr>
              <a:t>deletion.</a:t>
            </a:r>
            <a:endParaRPr sz="1200">
              <a:latin typeface="Times New Roman"/>
              <a:cs typeface="Times New Roman"/>
            </a:endParaRPr>
          </a:p>
          <a:p>
            <a:pPr marL="241300" indent="-228600">
              <a:lnSpc>
                <a:spcPts val="1380"/>
              </a:lnSpc>
              <a:buAutoNum type="arabicPeriod"/>
              <a:tabLst>
                <a:tab pos="241300" algn="l"/>
              </a:tabLst>
            </a:pPr>
            <a:r>
              <a:rPr dirty="0" sz="1200" spc="-5">
                <a:latin typeface="Times New Roman"/>
                <a:cs typeface="Times New Roman"/>
              </a:rPr>
              <a:t>Alternative Path:  </a:t>
            </a:r>
            <a:r>
              <a:rPr dirty="0" sz="1200">
                <a:latin typeface="Times New Roman"/>
                <a:cs typeface="Times New Roman"/>
              </a:rPr>
              <a:t>Cancel</a:t>
            </a:r>
            <a:r>
              <a:rPr dirty="0" sz="1200" spc="-70">
                <a:latin typeface="Times New Roman"/>
                <a:cs typeface="Times New Roman"/>
              </a:rPr>
              <a:t> </a:t>
            </a:r>
            <a:r>
              <a:rPr dirty="0" sz="1200" spc="-5">
                <a:latin typeface="Times New Roman"/>
                <a:cs typeface="Times New Roman"/>
              </a:rPr>
              <a:t>Action</a:t>
            </a:r>
            <a:endParaRPr sz="1200">
              <a:latin typeface="Times New Roman"/>
              <a:cs typeface="Times New Roman"/>
            </a:endParaRPr>
          </a:p>
          <a:p>
            <a:pPr marL="241300" marR="5080" indent="-228600">
              <a:lnSpc>
                <a:spcPts val="1380"/>
              </a:lnSpc>
              <a:spcBef>
                <a:spcPts val="65"/>
              </a:spcBef>
              <a:buAutoNum type="arabicPeriod"/>
              <a:tabLst>
                <a:tab pos="241300" algn="l"/>
              </a:tabLst>
            </a:pP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responds by deleting the information and notifying the user that the  information </a:t>
            </a:r>
            <a:r>
              <a:rPr dirty="0" sz="1200" spc="-5">
                <a:latin typeface="Times New Roman"/>
                <a:cs typeface="Times New Roman"/>
              </a:rPr>
              <a:t>was </a:t>
            </a:r>
            <a:r>
              <a:rPr dirty="0" sz="1200">
                <a:latin typeface="Times New Roman"/>
                <a:cs typeface="Times New Roman"/>
              </a:rPr>
              <a:t>deleted from the</a:t>
            </a:r>
            <a:r>
              <a:rPr dirty="0" sz="1200" spc="-10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241300" indent="-228600">
              <a:lnSpc>
                <a:spcPts val="1315"/>
              </a:lnSpc>
              <a:buAutoNum type="arabicPeriod"/>
              <a:tabLst>
                <a:tab pos="241300" algn="l"/>
              </a:tabLst>
            </a:pPr>
            <a:r>
              <a:rPr dirty="0" sz="1200" spc="-5">
                <a:latin typeface="Times New Roman"/>
                <a:cs typeface="Times New Roman"/>
              </a:rPr>
              <a:t>Uses:  </a:t>
            </a:r>
            <a:r>
              <a:rPr dirty="0" sz="1200">
                <a:latin typeface="Times New Roman"/>
                <a:cs typeface="Times New Roman"/>
              </a:rPr>
              <a:t>Record</a:t>
            </a:r>
            <a:r>
              <a:rPr dirty="0" sz="1200" spc="-85">
                <a:latin typeface="Times New Roman"/>
                <a:cs typeface="Times New Roman"/>
              </a:rPr>
              <a:t> </a:t>
            </a:r>
            <a:r>
              <a:rPr dirty="0" sz="1200">
                <a:latin typeface="Times New Roman"/>
                <a:cs typeface="Times New Roman"/>
              </a:rPr>
              <a:t>Transaction</a:t>
            </a:r>
            <a:endParaRPr sz="1200">
              <a:latin typeface="Times New Roman"/>
              <a:cs typeface="Times New Roman"/>
            </a:endParaRPr>
          </a:p>
          <a:p>
            <a:pPr marL="241300" indent="-228600">
              <a:lnSpc>
                <a:spcPts val="1410"/>
              </a:lnSpc>
              <a:buAutoNum type="arabicPeriod"/>
              <a:tabLst>
                <a:tab pos="241300" algn="l"/>
              </a:tabLst>
            </a:pPr>
            <a:r>
              <a:rPr dirty="0" sz="1200">
                <a:latin typeface="Times New Roman"/>
                <a:cs typeface="Times New Roman"/>
              </a:rPr>
              <a:t>This use case</a:t>
            </a:r>
            <a:r>
              <a:rPr dirty="0" sz="1200" spc="-110">
                <a:latin typeface="Times New Roman"/>
                <a:cs typeface="Times New Roman"/>
              </a:rPr>
              <a:t> </a:t>
            </a:r>
            <a:r>
              <a:rPr dirty="0" sz="1200">
                <a:latin typeface="Times New Roman"/>
                <a:cs typeface="Times New Roman"/>
              </a:rPr>
              <a:t>ends.</a:t>
            </a:r>
            <a:endParaRPr sz="1200">
              <a:latin typeface="Times New Roman"/>
              <a:cs typeface="Times New Roman"/>
            </a:endParaRPr>
          </a:p>
          <a:p>
            <a:pPr>
              <a:lnSpc>
                <a:spcPct val="100000"/>
              </a:lnSpc>
              <a:spcBef>
                <a:spcPts val="20"/>
              </a:spcBef>
            </a:pPr>
            <a:endParaRPr sz="1150">
              <a:latin typeface="Times New Roman"/>
              <a:cs typeface="Times New Roman"/>
            </a:endParaRPr>
          </a:p>
          <a:p>
            <a:pPr marL="12700">
              <a:lnSpc>
                <a:spcPts val="1400"/>
              </a:lnSpc>
            </a:pPr>
            <a:r>
              <a:rPr dirty="0" sz="1200" b="1" i="1">
                <a:latin typeface="Times New Roman"/>
                <a:cs typeface="Times New Roman"/>
              </a:rPr>
              <a:t>Alternative Path - The </a:t>
            </a:r>
            <a:r>
              <a:rPr dirty="0" sz="1200" spc="-5" b="1" i="1">
                <a:latin typeface="Times New Roman"/>
                <a:cs typeface="Times New Roman"/>
              </a:rPr>
              <a:t>user </a:t>
            </a:r>
            <a:r>
              <a:rPr dirty="0" sz="1200" b="1" i="1">
                <a:latin typeface="Times New Roman"/>
                <a:cs typeface="Times New Roman"/>
              </a:rPr>
              <a:t>does </a:t>
            </a:r>
            <a:r>
              <a:rPr dirty="0" sz="1200" spc="-5" b="1" i="1">
                <a:latin typeface="Times New Roman"/>
                <a:cs typeface="Times New Roman"/>
              </a:rPr>
              <a:t>not </a:t>
            </a:r>
            <a:r>
              <a:rPr dirty="0" sz="1200" b="1" i="1">
                <a:latin typeface="Times New Roman"/>
                <a:cs typeface="Times New Roman"/>
              </a:rPr>
              <a:t>confirm</a:t>
            </a:r>
            <a:r>
              <a:rPr dirty="0" sz="1200" spc="-95" b="1" i="1">
                <a:latin typeface="Times New Roman"/>
                <a:cs typeface="Times New Roman"/>
              </a:rPr>
              <a:t> </a:t>
            </a:r>
            <a:r>
              <a:rPr dirty="0" sz="1200" spc="-5" b="1" i="1">
                <a:latin typeface="Times New Roman"/>
                <a:cs typeface="Times New Roman"/>
              </a:rPr>
              <a:t>Deletion</a:t>
            </a:r>
            <a:endParaRPr sz="1200">
              <a:latin typeface="Times New Roman"/>
              <a:cs typeface="Times New Roman"/>
            </a:endParaRPr>
          </a:p>
          <a:p>
            <a:pPr marL="241300" indent="-228600">
              <a:lnSpc>
                <a:spcPts val="1370"/>
              </a:lnSpc>
              <a:buAutoNum type="arabicPeriod"/>
              <a:tabLst>
                <a:tab pos="241300" algn="l"/>
              </a:tabLst>
            </a:pPr>
            <a:r>
              <a:rPr dirty="0" sz="1200">
                <a:latin typeface="Times New Roman"/>
                <a:cs typeface="Times New Roman"/>
              </a:rPr>
              <a:t>If the user does not confirm deletion, the information does not</a:t>
            </a:r>
            <a:r>
              <a:rPr dirty="0" sz="1200" spc="-120">
                <a:latin typeface="Times New Roman"/>
                <a:cs typeface="Times New Roman"/>
              </a:rPr>
              <a:t> </a:t>
            </a:r>
            <a:r>
              <a:rPr dirty="0" sz="1200">
                <a:latin typeface="Times New Roman"/>
                <a:cs typeface="Times New Roman"/>
              </a:rPr>
              <a:t>delete.</a:t>
            </a:r>
            <a:endParaRPr sz="1200">
              <a:latin typeface="Times New Roman"/>
              <a:cs typeface="Times New Roman"/>
            </a:endParaRPr>
          </a:p>
          <a:p>
            <a:pPr marL="241300" indent="-228600">
              <a:lnSpc>
                <a:spcPts val="1410"/>
              </a:lnSpc>
              <a:buAutoNum type="arabicPeriod"/>
              <a:tabLst>
                <a:tab pos="241300" algn="l"/>
              </a:tabLst>
            </a:pPr>
            <a:r>
              <a:rPr dirty="0" sz="1200" spc="-5">
                <a:latin typeface="Times New Roman"/>
                <a:cs typeface="Times New Roman"/>
              </a:rPr>
              <a:t>Uses:  </a:t>
            </a:r>
            <a:r>
              <a:rPr dirty="0" sz="1200">
                <a:latin typeface="Times New Roman"/>
                <a:cs typeface="Times New Roman"/>
              </a:rPr>
              <a:t>Cancel</a:t>
            </a:r>
            <a:r>
              <a:rPr dirty="0" sz="1200" spc="-85">
                <a:latin typeface="Times New Roman"/>
                <a:cs typeface="Times New Roman"/>
              </a:rPr>
              <a:t> </a:t>
            </a:r>
            <a:r>
              <a:rPr dirty="0" sz="1200" spc="-5">
                <a:latin typeface="Times New Roman"/>
                <a:cs typeface="Times New Roman"/>
              </a:rPr>
              <a:t>Action</a:t>
            </a:r>
            <a:endParaRPr sz="1200">
              <a:latin typeface="Times New Roman"/>
              <a:cs typeface="Times New Roman"/>
            </a:endParaRPr>
          </a:p>
          <a:p>
            <a:pPr>
              <a:lnSpc>
                <a:spcPct val="100000"/>
              </a:lnSpc>
              <a:spcBef>
                <a:spcPts val="20"/>
              </a:spcBef>
            </a:pPr>
            <a:endParaRPr sz="1150">
              <a:latin typeface="Times New Roman"/>
              <a:cs typeface="Times New Roman"/>
            </a:endParaRPr>
          </a:p>
          <a:p>
            <a:pPr marL="12700">
              <a:lnSpc>
                <a:spcPts val="1400"/>
              </a:lnSpc>
            </a:pPr>
            <a:r>
              <a:rPr dirty="0" sz="1200" b="1" i="1">
                <a:latin typeface="Times New Roman"/>
                <a:cs typeface="Times New Roman"/>
              </a:rPr>
              <a:t>Exceptions:</a:t>
            </a:r>
            <a:endParaRPr sz="1200">
              <a:latin typeface="Times New Roman"/>
              <a:cs typeface="Times New Roman"/>
            </a:endParaRPr>
          </a:p>
          <a:p>
            <a:pPr marL="241300" marR="5080" indent="-228600">
              <a:lnSpc>
                <a:spcPts val="1380"/>
              </a:lnSpc>
              <a:spcBef>
                <a:spcPts val="50"/>
              </a:spcBef>
              <a:buAutoNum type="arabicPeriod"/>
              <a:tabLst>
                <a:tab pos="241300" algn="l"/>
              </a:tabLst>
            </a:pPr>
            <a:r>
              <a:rPr dirty="0" sz="1200">
                <a:latin typeface="Times New Roman"/>
                <a:cs typeface="Times New Roman"/>
              </a:rPr>
              <a:t>The </a:t>
            </a:r>
            <a:r>
              <a:rPr dirty="0" sz="1200" spc="-5">
                <a:latin typeface="Times New Roman"/>
                <a:cs typeface="Times New Roman"/>
              </a:rPr>
              <a:t>system will </a:t>
            </a:r>
            <a:r>
              <a:rPr dirty="0" sz="1200">
                <a:latin typeface="Times New Roman"/>
                <a:cs typeface="Times New Roman"/>
              </a:rPr>
              <a:t>not allow a user to delete information that is being used in the  </a:t>
            </a:r>
            <a:r>
              <a:rPr dirty="0" sz="1200" spc="-5">
                <a:latin typeface="Times New Roman"/>
                <a:cs typeface="Times New Roman"/>
              </a:rPr>
              <a:t>system.</a:t>
            </a:r>
            <a:endParaRPr sz="1200">
              <a:latin typeface="Times New Roman"/>
              <a:cs typeface="Times New Roman"/>
            </a:endParaRPr>
          </a:p>
          <a:p>
            <a:pPr marL="241300" indent="-228600">
              <a:lnSpc>
                <a:spcPts val="1345"/>
              </a:lnSpc>
              <a:buAutoNum type="arabicPeriod"/>
              <a:tabLst>
                <a:tab pos="241300" algn="l"/>
              </a:tabLst>
            </a:pPr>
            <a:r>
              <a:rPr dirty="0" sz="1200">
                <a:latin typeface="Times New Roman"/>
                <a:cs typeface="Times New Roman"/>
              </a:rPr>
              <a:t>The </a:t>
            </a:r>
            <a:r>
              <a:rPr dirty="0" sz="1200" spc="-5">
                <a:latin typeface="Times New Roman"/>
                <a:cs typeface="Times New Roman"/>
              </a:rPr>
              <a:t>system will </a:t>
            </a:r>
            <a:r>
              <a:rPr dirty="0" sz="1200">
                <a:latin typeface="Times New Roman"/>
                <a:cs typeface="Times New Roman"/>
              </a:rPr>
              <a:t>not allow a user to delete another user that has</a:t>
            </a:r>
            <a:r>
              <a:rPr dirty="0" sz="1200" spc="-105">
                <a:latin typeface="Times New Roman"/>
                <a:cs typeface="Times New Roman"/>
              </a:rPr>
              <a:t> </a:t>
            </a:r>
            <a:r>
              <a:rPr dirty="0" sz="1200" spc="-5">
                <a:latin typeface="Times New Roman"/>
                <a:cs typeface="Times New Roman"/>
              </a:rPr>
              <a:t>subordinates.</a:t>
            </a:r>
            <a:endParaRPr sz="1200">
              <a:latin typeface="Times New Roman"/>
              <a:cs typeface="Times New Roman"/>
            </a:endParaRPr>
          </a:p>
          <a:p>
            <a:pPr>
              <a:lnSpc>
                <a:spcPct val="100000"/>
              </a:lnSpc>
              <a:spcBef>
                <a:spcPts val="20"/>
              </a:spcBef>
            </a:pPr>
            <a:endParaRPr sz="1150">
              <a:latin typeface="Times New Roman"/>
              <a:cs typeface="Times New Roman"/>
            </a:endParaRPr>
          </a:p>
          <a:p>
            <a:pPr marL="12700">
              <a:lnSpc>
                <a:spcPts val="1400"/>
              </a:lnSpc>
            </a:pPr>
            <a:r>
              <a:rPr dirty="0" sz="1200" b="1" i="1">
                <a:latin typeface="Times New Roman"/>
                <a:cs typeface="Times New Roman"/>
              </a:rPr>
              <a:t>Assumptions:</a:t>
            </a:r>
            <a:endParaRPr sz="1200">
              <a:latin typeface="Times New Roman"/>
              <a:cs typeface="Times New Roman"/>
            </a:endParaRPr>
          </a:p>
          <a:p>
            <a:pPr algn="just" marL="241300" marR="6985" indent="-228600">
              <a:lnSpc>
                <a:spcPts val="1380"/>
              </a:lnSpc>
              <a:spcBef>
                <a:spcPts val="50"/>
              </a:spcBef>
              <a:buAutoNum type="arabicPeriod"/>
              <a:tabLst>
                <a:tab pos="241300" algn="l"/>
              </a:tabLst>
            </a:pPr>
            <a:r>
              <a:rPr dirty="0" sz="1200" spc="-5">
                <a:latin typeface="Times New Roman"/>
                <a:cs typeface="Times New Roman"/>
              </a:rPr>
              <a:t>Deleting </a:t>
            </a:r>
            <a:r>
              <a:rPr dirty="0" sz="1200">
                <a:latin typeface="Times New Roman"/>
                <a:cs typeface="Times New Roman"/>
              </a:rPr>
              <a:t>information covers a permanent deletion of an entire </a:t>
            </a:r>
            <a:r>
              <a:rPr dirty="0" sz="1200" spc="-5">
                <a:latin typeface="Times New Roman"/>
                <a:cs typeface="Times New Roman"/>
              </a:rPr>
              <a:t>set </a:t>
            </a:r>
            <a:r>
              <a:rPr dirty="0" sz="1200">
                <a:latin typeface="Times New Roman"/>
                <a:cs typeface="Times New Roman"/>
              </a:rPr>
              <a:t>of data </a:t>
            </a:r>
            <a:r>
              <a:rPr dirty="0" sz="1200" spc="-5">
                <a:latin typeface="Times New Roman"/>
                <a:cs typeface="Times New Roman"/>
              </a:rPr>
              <a:t>such </a:t>
            </a:r>
            <a:r>
              <a:rPr dirty="0" sz="1200">
                <a:latin typeface="Times New Roman"/>
                <a:cs typeface="Times New Roman"/>
              </a:rPr>
              <a:t>as a  commission plan, user, group etc. </a:t>
            </a:r>
            <a:r>
              <a:rPr dirty="0" sz="1200" spc="-5">
                <a:latin typeface="Times New Roman"/>
                <a:cs typeface="Times New Roman"/>
              </a:rPr>
              <a:t>Deleting </a:t>
            </a:r>
            <a:r>
              <a:rPr dirty="0" sz="1200">
                <a:latin typeface="Times New Roman"/>
                <a:cs typeface="Times New Roman"/>
              </a:rPr>
              <a:t>a portion of an entire </a:t>
            </a:r>
            <a:r>
              <a:rPr dirty="0" sz="1200" spc="-5">
                <a:latin typeface="Times New Roman"/>
                <a:cs typeface="Times New Roman"/>
              </a:rPr>
              <a:t>set </a:t>
            </a:r>
            <a:r>
              <a:rPr dirty="0" sz="1200">
                <a:latin typeface="Times New Roman"/>
                <a:cs typeface="Times New Roman"/>
              </a:rPr>
              <a:t>constitutes  modifying the </a:t>
            </a:r>
            <a:r>
              <a:rPr dirty="0" sz="1200" spc="-5">
                <a:latin typeface="Times New Roman"/>
                <a:cs typeface="Times New Roman"/>
              </a:rPr>
              <a:t>set </a:t>
            </a:r>
            <a:r>
              <a:rPr dirty="0" sz="1200">
                <a:latin typeface="Times New Roman"/>
                <a:cs typeface="Times New Roman"/>
              </a:rPr>
              <a:t>of</a:t>
            </a:r>
            <a:r>
              <a:rPr dirty="0" sz="1200" spc="-100">
                <a:latin typeface="Times New Roman"/>
                <a:cs typeface="Times New Roman"/>
              </a:rPr>
              <a:t> </a:t>
            </a:r>
            <a:r>
              <a:rPr dirty="0" sz="1200">
                <a:latin typeface="Times New Roman"/>
                <a:cs typeface="Times New Roman"/>
              </a:rPr>
              <a:t>data.</a:t>
            </a:r>
            <a:endParaRPr sz="1200">
              <a:latin typeface="Times New Roman"/>
              <a:cs typeface="Times New Roman"/>
            </a:endParaRPr>
          </a:p>
          <a:p>
            <a:pPr marL="241300" indent="-228600">
              <a:lnSpc>
                <a:spcPts val="1305"/>
              </a:lnSpc>
              <a:buAutoNum type="arabicPeriod"/>
              <a:tabLst>
                <a:tab pos="241300" algn="l"/>
              </a:tabLst>
            </a:pPr>
            <a:r>
              <a:rPr dirty="0" sz="1200" spc="-5">
                <a:latin typeface="Times New Roman"/>
                <a:cs typeface="Times New Roman"/>
              </a:rPr>
              <a:t>Deleted </a:t>
            </a:r>
            <a:r>
              <a:rPr dirty="0" sz="1200">
                <a:latin typeface="Times New Roman"/>
                <a:cs typeface="Times New Roman"/>
              </a:rPr>
              <a:t>information is not retained in the</a:t>
            </a:r>
            <a:r>
              <a:rPr dirty="0" sz="1200" spc="-11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241300" indent="-228600">
              <a:lnSpc>
                <a:spcPts val="1880"/>
              </a:lnSpc>
              <a:buSzPct val="133333"/>
              <a:buFont typeface="Times New Roman"/>
              <a:buAutoNum type="arabicPeriod"/>
              <a:tabLst>
                <a:tab pos="241300" algn="l"/>
              </a:tabLst>
            </a:pPr>
            <a:r>
              <a:rPr dirty="0" sz="1200">
                <a:latin typeface="Times New Roman"/>
                <a:cs typeface="Times New Roman"/>
              </a:rPr>
              <a:t>A user can only delete information that has not been used in the</a:t>
            </a:r>
            <a:r>
              <a:rPr dirty="0" sz="1200" spc="-13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12700">
              <a:lnSpc>
                <a:spcPct val="100000"/>
              </a:lnSpc>
              <a:spcBef>
                <a:spcPts val="1245"/>
              </a:spcBef>
            </a:pPr>
            <a:r>
              <a:rPr dirty="0" sz="1400" b="1">
                <a:latin typeface="Times New Roman"/>
                <a:cs typeface="Times New Roman"/>
              </a:rPr>
              <a:t>3.11 </a:t>
            </a:r>
            <a:r>
              <a:rPr dirty="0" sz="1400" spc="-5" b="1">
                <a:latin typeface="Times New Roman"/>
                <a:cs typeface="Times New Roman"/>
              </a:rPr>
              <a:t>Alternative </a:t>
            </a:r>
            <a:r>
              <a:rPr dirty="0" sz="1400" spc="-10" b="1">
                <a:latin typeface="Times New Roman"/>
                <a:cs typeface="Times New Roman"/>
              </a:rPr>
              <a:t>Ways </a:t>
            </a:r>
            <a:r>
              <a:rPr dirty="0" sz="1400" b="1">
                <a:latin typeface="Times New Roman"/>
                <a:cs typeface="Times New Roman"/>
              </a:rPr>
              <a:t>of </a:t>
            </a:r>
            <a:r>
              <a:rPr dirty="0" sz="1400" spc="-5" b="1">
                <a:latin typeface="Times New Roman"/>
                <a:cs typeface="Times New Roman"/>
              </a:rPr>
              <a:t>Documenting </a:t>
            </a:r>
            <a:r>
              <a:rPr dirty="0" sz="1400" spc="-15" b="1">
                <a:latin typeface="Times New Roman"/>
                <a:cs typeface="Times New Roman"/>
              </a:rPr>
              <a:t>the </a:t>
            </a:r>
            <a:r>
              <a:rPr dirty="0" sz="1400" spc="-5" b="1">
                <a:latin typeface="Times New Roman"/>
                <a:cs typeface="Times New Roman"/>
              </a:rPr>
              <a:t>Use</a:t>
            </a:r>
            <a:r>
              <a:rPr dirty="0" sz="1400" spc="50" b="1">
                <a:latin typeface="Times New Roman"/>
                <a:cs typeface="Times New Roman"/>
              </a:rPr>
              <a:t> </a:t>
            </a:r>
            <a:r>
              <a:rPr dirty="0" sz="1400" spc="-5" b="1">
                <a:latin typeface="Times New Roman"/>
                <a:cs typeface="Times New Roman"/>
              </a:rPr>
              <a:t>Case</a:t>
            </a:r>
            <a:endParaRPr sz="1400">
              <a:latin typeface="Times New Roman"/>
              <a:cs typeface="Times New Roman"/>
            </a:endParaRPr>
          </a:p>
          <a:p>
            <a:pPr>
              <a:lnSpc>
                <a:spcPct val="100000"/>
              </a:lnSpc>
              <a:spcBef>
                <a:spcPts val="5"/>
              </a:spcBef>
            </a:pPr>
            <a:endParaRPr sz="1200">
              <a:latin typeface="Times New Roman"/>
              <a:cs typeface="Times New Roman"/>
            </a:endParaRPr>
          </a:p>
          <a:p>
            <a:pPr marL="12700" marR="8255">
              <a:lnSpc>
                <a:spcPts val="1380"/>
              </a:lnSpc>
            </a:pPr>
            <a:r>
              <a:rPr dirty="0" sz="1200" spc="-5">
                <a:latin typeface="Times New Roman"/>
                <a:cs typeface="Times New Roman"/>
              </a:rPr>
              <a:t>Many </a:t>
            </a:r>
            <a:r>
              <a:rPr dirty="0" sz="1200">
                <a:latin typeface="Times New Roman"/>
                <a:cs typeface="Times New Roman"/>
              </a:rPr>
              <a:t>people and organizations prefer to document the </a:t>
            </a:r>
            <a:r>
              <a:rPr dirty="0" sz="1200" spc="-5">
                <a:latin typeface="Times New Roman"/>
                <a:cs typeface="Times New Roman"/>
              </a:rPr>
              <a:t>steps </a:t>
            </a:r>
            <a:r>
              <a:rPr dirty="0" sz="1200">
                <a:latin typeface="Times New Roman"/>
                <a:cs typeface="Times New Roman"/>
              </a:rPr>
              <a:t>of interaction between the  use and the </a:t>
            </a:r>
            <a:r>
              <a:rPr dirty="0" sz="1200" spc="-5">
                <a:latin typeface="Times New Roman"/>
                <a:cs typeface="Times New Roman"/>
              </a:rPr>
              <a:t>system </a:t>
            </a:r>
            <a:r>
              <a:rPr dirty="0" sz="1200">
                <a:latin typeface="Times New Roman"/>
                <a:cs typeface="Times New Roman"/>
              </a:rPr>
              <a:t>in two </a:t>
            </a:r>
            <a:r>
              <a:rPr dirty="0" sz="1200" spc="-5">
                <a:latin typeface="Times New Roman"/>
                <a:cs typeface="Times New Roman"/>
              </a:rPr>
              <a:t>separate </a:t>
            </a:r>
            <a:r>
              <a:rPr dirty="0" sz="1200">
                <a:latin typeface="Times New Roman"/>
                <a:cs typeface="Times New Roman"/>
              </a:rPr>
              <a:t>columns as </a:t>
            </a:r>
            <a:r>
              <a:rPr dirty="0" sz="1200" spc="-5">
                <a:latin typeface="Times New Roman"/>
                <a:cs typeface="Times New Roman"/>
              </a:rPr>
              <a:t>shown</a:t>
            </a:r>
            <a:r>
              <a:rPr dirty="0" sz="1200" spc="-105">
                <a:latin typeface="Times New Roman"/>
                <a:cs typeface="Times New Roman"/>
              </a:rPr>
              <a:t> </a:t>
            </a:r>
            <a:r>
              <a:rPr dirty="0" sz="1200">
                <a:latin typeface="Times New Roman"/>
                <a:cs typeface="Times New Roman"/>
              </a:rPr>
              <a:t>below.</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37</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6" name="object 6"/>
          <p:cNvGraphicFramePr>
            <a:graphicFrameLocks noGrp="1"/>
          </p:cNvGraphicFramePr>
          <p:nvPr/>
        </p:nvGraphicFramePr>
        <p:xfrm>
          <a:off x="1071372" y="8176259"/>
          <a:ext cx="5633085" cy="894715"/>
        </p:xfrm>
        <a:graphic>
          <a:graphicData uri="http://schemas.openxmlformats.org/drawingml/2006/table">
            <a:tbl>
              <a:tblPr firstRow="1" bandRow="1">
                <a:tableStyleId>{2D5ABB26-0587-4C30-8999-92F81FD0307C}</a:tableStyleId>
              </a:tblPr>
              <a:tblGrid>
                <a:gridCol w="2811780"/>
                <a:gridCol w="2811779"/>
              </a:tblGrid>
              <a:tr h="181355">
                <a:tc>
                  <a:txBody>
                    <a:bodyPr/>
                    <a:lstStyle/>
                    <a:p>
                      <a:pPr marL="65405">
                        <a:lnSpc>
                          <a:spcPts val="1320"/>
                        </a:lnSpc>
                      </a:pPr>
                      <a:r>
                        <a:rPr dirty="0" sz="1200" spc="-5">
                          <a:latin typeface="Times New Roman"/>
                          <a:cs typeface="Times New Roman"/>
                        </a:rPr>
                        <a:t>User</a:t>
                      </a:r>
                      <a:r>
                        <a:rPr dirty="0" sz="1200" spc="-95">
                          <a:latin typeface="Times New Roman"/>
                          <a:cs typeface="Times New Roman"/>
                        </a:rPr>
                        <a:t> </a:t>
                      </a:r>
                      <a:r>
                        <a:rPr dirty="0" sz="1200" spc="-5">
                          <a:latin typeface="Times New Roman"/>
                          <a:cs typeface="Times New Roman"/>
                        </a:rPr>
                        <a:t>Action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System</a:t>
                      </a:r>
                      <a:r>
                        <a:rPr dirty="0" sz="1200" spc="-95">
                          <a:latin typeface="Times New Roman"/>
                          <a:cs typeface="Times New Roman"/>
                        </a:rPr>
                        <a:t> </a:t>
                      </a:r>
                      <a:r>
                        <a:rPr dirty="0" sz="1200">
                          <a:latin typeface="Times New Roman"/>
                          <a:cs typeface="Times New Roman"/>
                        </a:rPr>
                        <a:t>Reaction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707136">
                <a:tc>
                  <a:txBody>
                    <a:bodyPr/>
                    <a:lstStyle/>
                    <a:p>
                      <a:pPr algn="just" marL="294005" marR="57150" indent="-228600">
                        <a:lnSpc>
                          <a:spcPts val="1380"/>
                        </a:lnSpc>
                      </a:pPr>
                      <a:r>
                        <a:rPr dirty="0" sz="1200" b="1">
                          <a:latin typeface="Times New Roman"/>
                          <a:cs typeface="Times New Roman"/>
                        </a:rPr>
                        <a:t>1. The </a:t>
                      </a:r>
                      <a:r>
                        <a:rPr dirty="0" sz="1200" spc="-5" b="1">
                          <a:latin typeface="Times New Roman"/>
                          <a:cs typeface="Times New Roman"/>
                        </a:rPr>
                        <a:t>use </a:t>
                      </a:r>
                      <a:r>
                        <a:rPr dirty="0" sz="1200" b="1">
                          <a:latin typeface="Times New Roman"/>
                          <a:cs typeface="Times New Roman"/>
                        </a:rPr>
                        <a:t>case </a:t>
                      </a:r>
                      <a:r>
                        <a:rPr dirty="0" sz="1200" spc="-5" b="1">
                          <a:latin typeface="Times New Roman"/>
                          <a:cs typeface="Times New Roman"/>
                        </a:rPr>
                        <a:t>starts when </a:t>
                      </a:r>
                      <a:r>
                        <a:rPr dirty="0" sz="1200" b="1">
                          <a:latin typeface="Times New Roman"/>
                          <a:cs typeface="Times New Roman"/>
                        </a:rPr>
                        <a:t>the </a:t>
                      </a:r>
                      <a:r>
                        <a:rPr dirty="0" sz="1200" spc="-5" b="1">
                          <a:latin typeface="Times New Roman"/>
                          <a:cs typeface="Times New Roman"/>
                        </a:rPr>
                        <a:t>user  wants </a:t>
                      </a:r>
                      <a:r>
                        <a:rPr dirty="0" sz="1200" b="1">
                          <a:latin typeface="Times New Roman"/>
                          <a:cs typeface="Times New Roman"/>
                        </a:rPr>
                        <a:t>to </a:t>
                      </a:r>
                      <a:r>
                        <a:rPr dirty="0" sz="1200" spc="-5" b="1">
                          <a:latin typeface="Times New Roman"/>
                          <a:cs typeface="Times New Roman"/>
                        </a:rPr>
                        <a:t>delete </a:t>
                      </a:r>
                      <a:r>
                        <a:rPr dirty="0" sz="1200" b="1">
                          <a:latin typeface="Times New Roman"/>
                          <a:cs typeface="Times New Roman"/>
                        </a:rPr>
                        <a:t>an entire </a:t>
                      </a:r>
                      <a:r>
                        <a:rPr dirty="0" sz="1200" spc="-5" b="1">
                          <a:latin typeface="Times New Roman"/>
                          <a:cs typeface="Times New Roman"/>
                        </a:rPr>
                        <a:t>set </a:t>
                      </a:r>
                      <a:r>
                        <a:rPr dirty="0" sz="1200" b="1">
                          <a:latin typeface="Times New Roman"/>
                          <a:cs typeface="Times New Roman"/>
                        </a:rPr>
                        <a:t>of  information </a:t>
                      </a:r>
                      <a:r>
                        <a:rPr dirty="0" sz="1200" spc="-5" b="1">
                          <a:latin typeface="Times New Roman"/>
                          <a:cs typeface="Times New Roman"/>
                        </a:rPr>
                        <a:t>such </a:t>
                      </a:r>
                      <a:r>
                        <a:rPr dirty="0" sz="1200" b="1">
                          <a:latin typeface="Times New Roman"/>
                          <a:cs typeface="Times New Roman"/>
                        </a:rPr>
                        <a:t>as a </a:t>
                      </a:r>
                      <a:r>
                        <a:rPr dirty="0" sz="1200" spc="-5" b="1">
                          <a:latin typeface="Times New Roman"/>
                          <a:cs typeface="Times New Roman"/>
                        </a:rPr>
                        <a:t>user,  </a:t>
                      </a:r>
                      <a:r>
                        <a:rPr dirty="0" sz="1200" b="1">
                          <a:latin typeface="Times New Roman"/>
                          <a:cs typeface="Times New Roman"/>
                        </a:rPr>
                        <a:t>commission </a:t>
                      </a:r>
                      <a:r>
                        <a:rPr dirty="0" sz="1200" spc="-5" b="1">
                          <a:latin typeface="Times New Roman"/>
                          <a:cs typeface="Times New Roman"/>
                        </a:rPr>
                        <a:t>plan, </a:t>
                      </a:r>
                      <a:r>
                        <a:rPr dirty="0" sz="1200" b="1">
                          <a:latin typeface="Times New Roman"/>
                          <a:cs typeface="Times New Roman"/>
                        </a:rPr>
                        <a:t>or</a:t>
                      </a:r>
                      <a:r>
                        <a:rPr dirty="0" sz="1200" spc="-95" b="1">
                          <a:latin typeface="Times New Roman"/>
                          <a:cs typeface="Times New Roman"/>
                        </a:rPr>
                        <a:t> </a:t>
                      </a:r>
                      <a:r>
                        <a:rPr dirty="0" sz="1200" b="1">
                          <a:latin typeface="Times New Roman"/>
                          <a:cs typeface="Times New Roman"/>
                        </a:rPr>
                        <a:t>group.</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graphicFrame>
        <p:nvGraphicFramePr>
          <p:cNvPr id="5" name="object 5"/>
          <p:cNvGraphicFramePr>
            <a:graphicFrameLocks noGrp="1"/>
          </p:cNvGraphicFramePr>
          <p:nvPr/>
        </p:nvGraphicFramePr>
        <p:xfrm>
          <a:off x="1071372" y="914400"/>
          <a:ext cx="5633085" cy="1595755"/>
        </p:xfrm>
        <a:graphic>
          <a:graphicData uri="http://schemas.openxmlformats.org/drawingml/2006/table">
            <a:tbl>
              <a:tblPr firstRow="1" bandRow="1">
                <a:tableStyleId>{2D5ABB26-0587-4C30-8999-92F81FD0307C}</a:tableStyleId>
              </a:tblPr>
              <a:tblGrid>
                <a:gridCol w="2811780"/>
                <a:gridCol w="2811779"/>
              </a:tblGrid>
              <a:tr h="882396">
                <a:tc>
                  <a:txBody>
                    <a:bodyPr/>
                    <a:lstStyle/>
                    <a:p>
                      <a:pPr algn="just" marL="294005" marR="57150" indent="-228600">
                        <a:lnSpc>
                          <a:spcPts val="1380"/>
                        </a:lnSpc>
                      </a:pPr>
                      <a:r>
                        <a:rPr dirty="0" sz="1200" b="1">
                          <a:latin typeface="Times New Roman"/>
                          <a:cs typeface="Times New Roman"/>
                        </a:rPr>
                        <a:t>2. The </a:t>
                      </a:r>
                      <a:r>
                        <a:rPr dirty="0" sz="1200" spc="-5" b="1">
                          <a:latin typeface="Times New Roman"/>
                          <a:cs typeface="Times New Roman"/>
                        </a:rPr>
                        <a:t>user selects </a:t>
                      </a:r>
                      <a:r>
                        <a:rPr dirty="0" sz="1200" b="1">
                          <a:latin typeface="Times New Roman"/>
                          <a:cs typeface="Times New Roman"/>
                        </a:rPr>
                        <a:t>the </a:t>
                      </a:r>
                      <a:r>
                        <a:rPr dirty="0" sz="1200" spc="-5" b="1">
                          <a:latin typeface="Times New Roman"/>
                          <a:cs typeface="Times New Roman"/>
                        </a:rPr>
                        <a:t>set </a:t>
                      </a:r>
                      <a:r>
                        <a:rPr dirty="0" sz="1200" b="1">
                          <a:latin typeface="Times New Roman"/>
                          <a:cs typeface="Times New Roman"/>
                        </a:rPr>
                        <a:t>of  information that </a:t>
                      </a:r>
                      <a:r>
                        <a:rPr dirty="0" sz="1200" spc="-5" b="1">
                          <a:latin typeface="Times New Roman"/>
                          <a:cs typeface="Times New Roman"/>
                        </a:rPr>
                        <a:t>he/she would </a:t>
                      </a:r>
                      <a:r>
                        <a:rPr dirty="0" sz="1200" b="1">
                          <a:latin typeface="Times New Roman"/>
                          <a:cs typeface="Times New Roman"/>
                        </a:rPr>
                        <a:t>like to  </a:t>
                      </a:r>
                      <a:r>
                        <a:rPr dirty="0" sz="1200" spc="-5" b="1">
                          <a:latin typeface="Times New Roman"/>
                          <a:cs typeface="Times New Roman"/>
                        </a:rPr>
                        <a:t>delete </a:t>
                      </a:r>
                      <a:r>
                        <a:rPr dirty="0" sz="1200" b="1">
                          <a:latin typeface="Times New Roman"/>
                          <a:cs typeface="Times New Roman"/>
                        </a:rPr>
                        <a:t>and </a:t>
                      </a:r>
                      <a:r>
                        <a:rPr dirty="0" sz="1200" spc="-5" b="1">
                          <a:latin typeface="Times New Roman"/>
                          <a:cs typeface="Times New Roman"/>
                        </a:rPr>
                        <a:t>directs </a:t>
                      </a:r>
                      <a:r>
                        <a:rPr dirty="0" sz="1200" b="1">
                          <a:latin typeface="Times New Roman"/>
                          <a:cs typeface="Times New Roman"/>
                        </a:rPr>
                        <a:t>the </a:t>
                      </a:r>
                      <a:r>
                        <a:rPr dirty="0" sz="1200" spc="-5" b="1">
                          <a:latin typeface="Times New Roman"/>
                          <a:cs typeface="Times New Roman"/>
                        </a:rPr>
                        <a:t>system </a:t>
                      </a:r>
                      <a:r>
                        <a:rPr dirty="0" sz="1200" b="1">
                          <a:latin typeface="Times New Roman"/>
                          <a:cs typeface="Times New Roman"/>
                        </a:rPr>
                        <a:t>to  </a:t>
                      </a:r>
                      <a:r>
                        <a:rPr dirty="0" sz="1200" spc="-5" b="1">
                          <a:latin typeface="Times New Roman"/>
                          <a:cs typeface="Times New Roman"/>
                        </a:rPr>
                        <a:t>delete </a:t>
                      </a:r>
                      <a:r>
                        <a:rPr dirty="0" sz="1200" b="1">
                          <a:latin typeface="Times New Roman"/>
                          <a:cs typeface="Times New Roman"/>
                        </a:rPr>
                        <a:t>the information. - Exception 1,  2</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3.   The </a:t>
                      </a:r>
                      <a:r>
                        <a:rPr dirty="0" sz="1200" spc="-5">
                          <a:latin typeface="Times New Roman"/>
                          <a:cs typeface="Times New Roman"/>
                        </a:rPr>
                        <a:t>system </a:t>
                      </a:r>
                      <a:r>
                        <a:rPr dirty="0" sz="1200">
                          <a:latin typeface="Times New Roman"/>
                          <a:cs typeface="Times New Roman"/>
                        </a:rPr>
                        <a:t>responds by asking </a:t>
                      </a:r>
                      <a:r>
                        <a:rPr dirty="0" sz="1200" spc="5">
                          <a:latin typeface="Times New Roman"/>
                          <a:cs typeface="Times New Roman"/>
                        </a:rPr>
                        <a:t>the</a:t>
                      </a:r>
                      <a:r>
                        <a:rPr dirty="0" sz="1200" spc="70">
                          <a:latin typeface="Times New Roman"/>
                          <a:cs typeface="Times New Roman"/>
                        </a:rPr>
                        <a:t> </a:t>
                      </a:r>
                      <a:r>
                        <a:rPr dirty="0" sz="1200">
                          <a:latin typeface="Times New Roman"/>
                          <a:cs typeface="Times New Roman"/>
                        </a:rPr>
                        <a:t>user</a:t>
                      </a:r>
                      <a:endParaRPr sz="1200">
                        <a:latin typeface="Times New Roman"/>
                        <a:cs typeface="Times New Roman"/>
                      </a:endParaRPr>
                    </a:p>
                    <a:p>
                      <a:pPr marL="294005">
                        <a:lnSpc>
                          <a:spcPts val="1410"/>
                        </a:lnSpc>
                      </a:pPr>
                      <a:r>
                        <a:rPr dirty="0" sz="1200">
                          <a:latin typeface="Times New Roman"/>
                          <a:cs typeface="Times New Roman"/>
                        </a:rPr>
                        <a:t>to confirm deleting the</a:t>
                      </a:r>
                      <a:r>
                        <a:rPr dirty="0" sz="1200" spc="-114">
                          <a:latin typeface="Times New Roman"/>
                          <a:cs typeface="Times New Roman"/>
                        </a:rPr>
                        <a:t> </a:t>
                      </a:r>
                      <a:r>
                        <a:rPr dirty="0" sz="1200">
                          <a:latin typeface="Times New Roman"/>
                          <a:cs typeface="Times New Roman"/>
                        </a:rPr>
                        <a:t>information.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707135">
                <a:tc>
                  <a:txBody>
                    <a:bodyPr/>
                    <a:lstStyle/>
                    <a:p>
                      <a:pPr marL="65405">
                        <a:lnSpc>
                          <a:spcPts val="1320"/>
                        </a:lnSpc>
                      </a:pPr>
                      <a:r>
                        <a:rPr dirty="0" sz="1200">
                          <a:latin typeface="Times New Roman"/>
                          <a:cs typeface="Times New Roman"/>
                        </a:rPr>
                        <a:t>4.   The user confirms</a:t>
                      </a:r>
                      <a:r>
                        <a:rPr dirty="0" sz="1200" spc="-110">
                          <a:latin typeface="Times New Roman"/>
                          <a:cs typeface="Times New Roman"/>
                        </a:rPr>
                        <a:t> </a:t>
                      </a:r>
                      <a:r>
                        <a:rPr dirty="0" sz="1200">
                          <a:latin typeface="Times New Roman"/>
                          <a:cs typeface="Times New Roman"/>
                        </a:rPr>
                        <a:t>deletion.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lgn="just" marL="294005" marR="55880" indent="-228600">
                        <a:lnSpc>
                          <a:spcPts val="1380"/>
                        </a:lnSpc>
                      </a:pPr>
                      <a:r>
                        <a:rPr dirty="0" sz="1200" b="1">
                          <a:latin typeface="Times New Roman"/>
                          <a:cs typeface="Times New Roman"/>
                        </a:rPr>
                        <a:t>5. A </a:t>
                      </a:r>
                      <a:r>
                        <a:rPr dirty="0" sz="1200" spc="-5" b="1">
                          <a:latin typeface="Times New Roman"/>
                          <a:cs typeface="Times New Roman"/>
                        </a:rPr>
                        <a:t>system </a:t>
                      </a:r>
                      <a:r>
                        <a:rPr dirty="0" sz="1200" b="1">
                          <a:latin typeface="Times New Roman"/>
                          <a:cs typeface="Times New Roman"/>
                        </a:rPr>
                        <a:t>responds </a:t>
                      </a:r>
                      <a:r>
                        <a:rPr dirty="0" sz="1200" spc="-5" b="1">
                          <a:latin typeface="Times New Roman"/>
                          <a:cs typeface="Times New Roman"/>
                        </a:rPr>
                        <a:t>by deleting </a:t>
                      </a:r>
                      <a:r>
                        <a:rPr dirty="0" sz="1200" b="1">
                          <a:latin typeface="Times New Roman"/>
                          <a:cs typeface="Times New Roman"/>
                        </a:rPr>
                        <a:t>the  information and </a:t>
                      </a:r>
                      <a:r>
                        <a:rPr dirty="0" sz="1200" spc="-5" b="1">
                          <a:latin typeface="Times New Roman"/>
                          <a:cs typeface="Times New Roman"/>
                        </a:rPr>
                        <a:t>notifying </a:t>
                      </a:r>
                      <a:r>
                        <a:rPr dirty="0" sz="1200" b="1">
                          <a:latin typeface="Times New Roman"/>
                          <a:cs typeface="Times New Roman"/>
                        </a:rPr>
                        <a:t>the </a:t>
                      </a:r>
                      <a:r>
                        <a:rPr dirty="0" sz="1200" spc="-5" b="1">
                          <a:latin typeface="Times New Roman"/>
                          <a:cs typeface="Times New Roman"/>
                        </a:rPr>
                        <a:t>user  </a:t>
                      </a:r>
                      <a:r>
                        <a:rPr dirty="0" sz="1200" b="1">
                          <a:latin typeface="Times New Roman"/>
                          <a:cs typeface="Times New Roman"/>
                        </a:rPr>
                        <a:t>that the information </a:t>
                      </a:r>
                      <a:r>
                        <a:rPr dirty="0" sz="1200" spc="-5" b="1">
                          <a:latin typeface="Times New Roman"/>
                          <a:cs typeface="Times New Roman"/>
                        </a:rPr>
                        <a:t>was deleted  </a:t>
                      </a:r>
                      <a:r>
                        <a:rPr dirty="0" sz="1200" b="1">
                          <a:latin typeface="Times New Roman"/>
                          <a:cs typeface="Times New Roman"/>
                        </a:rPr>
                        <a:t>from the</a:t>
                      </a:r>
                      <a:r>
                        <a:rPr dirty="0" sz="1200" spc="-100" b="1">
                          <a:latin typeface="Times New Roman"/>
                          <a:cs typeface="Times New Roman"/>
                        </a:rPr>
                        <a:t> </a:t>
                      </a:r>
                      <a:r>
                        <a:rPr dirty="0" sz="1200" spc="-5" b="1">
                          <a:latin typeface="Times New Roman"/>
                          <a:cs typeface="Times New Roman"/>
                        </a:rPr>
                        <a:t>system.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6" name="object 6"/>
          <p:cNvSpPr/>
          <p:nvPr/>
        </p:nvSpPr>
        <p:spPr>
          <a:xfrm>
            <a:off x="1501139" y="4233671"/>
            <a:ext cx="5332476" cy="4405883"/>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2663444" y="4916932"/>
            <a:ext cx="1155065" cy="133985"/>
          </a:xfrm>
          <a:prstGeom prst="rect">
            <a:avLst/>
          </a:prstGeom>
        </p:spPr>
        <p:txBody>
          <a:bodyPr wrap="square" lIns="0" tIns="0" rIns="0" bIns="0" rtlCol="0" vert="horz">
            <a:spAutoFit/>
          </a:bodyPr>
          <a:lstStyle/>
          <a:p>
            <a:pPr marL="12700">
              <a:lnSpc>
                <a:spcPct val="100000"/>
              </a:lnSpc>
            </a:pPr>
            <a:r>
              <a:rPr dirty="0" sz="800">
                <a:latin typeface="Arial"/>
                <a:cs typeface="Arial"/>
              </a:rPr>
              <a:t>Choose </a:t>
            </a:r>
            <a:r>
              <a:rPr dirty="0" sz="800" spc="5">
                <a:latin typeface="Arial"/>
                <a:cs typeface="Arial"/>
              </a:rPr>
              <a:t>Object to</a:t>
            </a:r>
            <a:r>
              <a:rPr dirty="0" sz="800" spc="-35">
                <a:latin typeface="Arial"/>
                <a:cs typeface="Arial"/>
              </a:rPr>
              <a:t> </a:t>
            </a:r>
            <a:r>
              <a:rPr dirty="0" sz="800">
                <a:latin typeface="Arial"/>
                <a:cs typeface="Arial"/>
              </a:rPr>
              <a:t>Delete</a:t>
            </a:r>
            <a:endParaRPr sz="800">
              <a:latin typeface="Arial"/>
              <a:cs typeface="Arial"/>
            </a:endParaRPr>
          </a:p>
        </p:txBody>
      </p:sp>
      <p:sp>
        <p:nvSpPr>
          <p:cNvPr id="15" name="object 1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38</a:t>
            </a:r>
          </a:p>
          <a:p>
            <a:pPr marL="1498600">
              <a:lnSpc>
                <a:spcPts val="1410"/>
              </a:lnSpc>
            </a:pPr>
            <a:r>
              <a:rPr dirty="0"/>
              <a:t>© Copyright </a:t>
            </a:r>
            <a:r>
              <a:rPr dirty="0" spc="-5"/>
              <a:t>Virtual University </a:t>
            </a:r>
            <a:r>
              <a:rPr dirty="0"/>
              <a:t>of</a:t>
            </a:r>
            <a:r>
              <a:rPr dirty="0" spc="-80"/>
              <a:t> </a:t>
            </a:r>
            <a:r>
              <a:rPr dirty="0" spc="-5"/>
              <a:t>Pakistan</a:t>
            </a:r>
          </a:p>
        </p:txBody>
      </p:sp>
      <p:sp>
        <p:nvSpPr>
          <p:cNvPr id="8" name="object 8"/>
          <p:cNvSpPr txBox="1"/>
          <p:nvPr/>
        </p:nvSpPr>
        <p:spPr>
          <a:xfrm>
            <a:off x="4665979" y="7009383"/>
            <a:ext cx="859155"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Object</a:t>
            </a:r>
            <a:r>
              <a:rPr dirty="0" sz="800" spc="-70">
                <a:latin typeface="Arial"/>
                <a:cs typeface="Arial"/>
              </a:rPr>
              <a:t> </a:t>
            </a:r>
            <a:r>
              <a:rPr dirty="0" sz="800" spc="5">
                <a:latin typeface="Arial"/>
                <a:cs typeface="Arial"/>
              </a:rPr>
              <a:t>Maintained</a:t>
            </a:r>
            <a:endParaRPr sz="800">
              <a:latin typeface="Arial"/>
              <a:cs typeface="Arial"/>
            </a:endParaRPr>
          </a:p>
        </p:txBody>
      </p:sp>
      <p:sp>
        <p:nvSpPr>
          <p:cNvPr id="9" name="object 9"/>
          <p:cNvSpPr txBox="1"/>
          <p:nvPr/>
        </p:nvSpPr>
        <p:spPr>
          <a:xfrm>
            <a:off x="2904235" y="7001764"/>
            <a:ext cx="675640" cy="133985"/>
          </a:xfrm>
          <a:prstGeom prst="rect">
            <a:avLst/>
          </a:prstGeom>
        </p:spPr>
        <p:txBody>
          <a:bodyPr wrap="square" lIns="0" tIns="0" rIns="0" bIns="0" rtlCol="0" vert="horz">
            <a:spAutoFit/>
          </a:bodyPr>
          <a:lstStyle/>
          <a:p>
            <a:pPr marL="12700">
              <a:lnSpc>
                <a:spcPct val="100000"/>
              </a:lnSpc>
            </a:pPr>
            <a:r>
              <a:rPr dirty="0" sz="800">
                <a:latin typeface="Arial"/>
                <a:cs typeface="Arial"/>
              </a:rPr>
              <a:t>Record</a:t>
            </a:r>
            <a:r>
              <a:rPr dirty="0" sz="800" spc="-100">
                <a:latin typeface="Arial"/>
                <a:cs typeface="Arial"/>
              </a:rPr>
              <a:t> </a:t>
            </a:r>
            <a:r>
              <a:rPr dirty="0" sz="800" spc="10">
                <a:latin typeface="Arial"/>
                <a:cs typeface="Arial"/>
              </a:rPr>
              <a:t>Action</a:t>
            </a:r>
            <a:endParaRPr sz="800">
              <a:latin typeface="Arial"/>
              <a:cs typeface="Arial"/>
            </a:endParaRPr>
          </a:p>
        </p:txBody>
      </p:sp>
      <p:sp>
        <p:nvSpPr>
          <p:cNvPr id="10" name="object 10"/>
          <p:cNvSpPr txBox="1"/>
          <p:nvPr/>
        </p:nvSpPr>
        <p:spPr>
          <a:xfrm>
            <a:off x="1130300" y="2682239"/>
            <a:ext cx="5511165" cy="173736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It is a matter of personal and organizational preference. The important thing is to </a:t>
            </a:r>
            <a:r>
              <a:rPr dirty="0" sz="1200" spc="-5">
                <a:latin typeface="Times New Roman"/>
                <a:cs typeface="Times New Roman"/>
              </a:rPr>
              <a:t>write  </a:t>
            </a:r>
            <a:r>
              <a:rPr dirty="0" sz="1200">
                <a:latin typeface="Times New Roman"/>
                <a:cs typeface="Times New Roman"/>
              </a:rPr>
              <a:t>the use case in proper</a:t>
            </a:r>
            <a:r>
              <a:rPr dirty="0" sz="1200" spc="-114">
                <a:latin typeface="Times New Roman"/>
                <a:cs typeface="Times New Roman"/>
              </a:rPr>
              <a:t> </a:t>
            </a:r>
            <a:r>
              <a:rPr dirty="0" sz="1200">
                <a:latin typeface="Times New Roman"/>
                <a:cs typeface="Times New Roman"/>
              </a:rPr>
              <a:t>detail.</a:t>
            </a:r>
            <a:endParaRPr sz="1200">
              <a:latin typeface="Times New Roman"/>
              <a:cs typeface="Times New Roman"/>
            </a:endParaRPr>
          </a:p>
          <a:p>
            <a:pPr marL="12700">
              <a:lnSpc>
                <a:spcPct val="100000"/>
              </a:lnSpc>
              <a:spcBef>
                <a:spcPts val="15"/>
              </a:spcBef>
            </a:pPr>
            <a:r>
              <a:rPr dirty="0" sz="1400" b="1">
                <a:latin typeface="Tahoma"/>
                <a:cs typeface="Tahoma"/>
              </a:rPr>
              <a:t>3.12 Activity</a:t>
            </a:r>
            <a:r>
              <a:rPr dirty="0" sz="1400" spc="-50" b="1">
                <a:latin typeface="Tahoma"/>
                <a:cs typeface="Tahoma"/>
              </a:rPr>
              <a:t> </a:t>
            </a:r>
            <a:r>
              <a:rPr dirty="0" sz="1400" spc="-10" b="1">
                <a:latin typeface="Tahoma"/>
                <a:cs typeface="Tahoma"/>
              </a:rPr>
              <a:t>Diagrams</a:t>
            </a:r>
            <a:endParaRPr sz="1400">
              <a:latin typeface="Tahoma"/>
              <a:cs typeface="Tahoma"/>
            </a:endParaRPr>
          </a:p>
          <a:p>
            <a:pPr>
              <a:lnSpc>
                <a:spcPct val="100000"/>
              </a:lnSpc>
              <a:spcBef>
                <a:spcPts val="50"/>
              </a:spcBef>
            </a:pPr>
            <a:endParaRPr sz="1150">
              <a:latin typeface="Times New Roman"/>
              <a:cs typeface="Times New Roman"/>
            </a:endParaRPr>
          </a:p>
          <a:p>
            <a:pPr marL="12700" marR="5080">
              <a:lnSpc>
                <a:spcPts val="1380"/>
              </a:lnSpc>
            </a:pPr>
            <a:r>
              <a:rPr dirty="0" sz="1200" spc="-5">
                <a:latin typeface="Times New Roman"/>
                <a:cs typeface="Times New Roman"/>
              </a:rPr>
              <a:t>Activity </a:t>
            </a:r>
            <a:r>
              <a:rPr dirty="0" sz="1200">
                <a:latin typeface="Times New Roman"/>
                <a:cs typeface="Times New Roman"/>
              </a:rPr>
              <a:t>diagrams give a pictorial description of the use case. It is </a:t>
            </a:r>
            <a:r>
              <a:rPr dirty="0" sz="1200" spc="-5">
                <a:latin typeface="Times New Roman"/>
                <a:cs typeface="Times New Roman"/>
              </a:rPr>
              <a:t>similar </a:t>
            </a:r>
            <a:r>
              <a:rPr dirty="0" sz="1200">
                <a:latin typeface="Times New Roman"/>
                <a:cs typeface="Times New Roman"/>
              </a:rPr>
              <a:t>to a flow chart  and </a:t>
            </a:r>
            <a:r>
              <a:rPr dirty="0" sz="1200" spc="-5">
                <a:latin typeface="Times New Roman"/>
                <a:cs typeface="Times New Roman"/>
              </a:rPr>
              <a:t>shows </a:t>
            </a:r>
            <a:r>
              <a:rPr dirty="0" sz="1200">
                <a:latin typeface="Times New Roman"/>
                <a:cs typeface="Times New Roman"/>
              </a:rPr>
              <a:t>a flow from activity to activity. It expresses the dynamic aspect of the </a:t>
            </a:r>
            <a:r>
              <a:rPr dirty="0" sz="1200" spc="-5">
                <a:latin typeface="Times New Roman"/>
                <a:cs typeface="Times New Roman"/>
              </a:rPr>
              <a:t>system.  Following </a:t>
            </a:r>
            <a:r>
              <a:rPr dirty="0" sz="1200">
                <a:latin typeface="Times New Roman"/>
                <a:cs typeface="Times New Roman"/>
              </a:rPr>
              <a:t>is the activity diagram for the </a:t>
            </a:r>
            <a:r>
              <a:rPr dirty="0" sz="1200" spc="-5" i="1">
                <a:latin typeface="Times New Roman"/>
                <a:cs typeface="Times New Roman"/>
              </a:rPr>
              <a:t>Delete </a:t>
            </a:r>
            <a:r>
              <a:rPr dirty="0" sz="1200" i="1">
                <a:latin typeface="Times New Roman"/>
                <a:cs typeface="Times New Roman"/>
              </a:rPr>
              <a:t>Information </a:t>
            </a:r>
            <a:r>
              <a:rPr dirty="0" sz="1200">
                <a:latin typeface="Times New Roman"/>
                <a:cs typeface="Times New Roman"/>
              </a:rPr>
              <a:t>use</a:t>
            </a:r>
            <a:r>
              <a:rPr dirty="0" sz="1200" spc="-95">
                <a:latin typeface="Times New Roman"/>
                <a:cs typeface="Times New Roman"/>
              </a:rPr>
              <a:t> </a:t>
            </a:r>
            <a:r>
              <a:rPr dirty="0" sz="1200">
                <a:latin typeface="Times New Roman"/>
                <a:cs typeface="Times New Roman"/>
              </a:rPr>
              <a:t>case.</a:t>
            </a: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000">
              <a:latin typeface="Times New Roman"/>
              <a:cs typeface="Times New Roman"/>
            </a:endParaRPr>
          </a:p>
          <a:p>
            <a:pPr marL="822960">
              <a:lnSpc>
                <a:spcPct val="100000"/>
              </a:lnSpc>
            </a:pPr>
            <a:r>
              <a:rPr dirty="0" sz="900" i="1">
                <a:latin typeface="Arial"/>
                <a:cs typeface="Arial"/>
              </a:rPr>
              <a:t>Delete</a:t>
            </a:r>
            <a:r>
              <a:rPr dirty="0" sz="900" spc="-65" i="1">
                <a:latin typeface="Arial"/>
                <a:cs typeface="Arial"/>
              </a:rPr>
              <a:t> </a:t>
            </a:r>
            <a:r>
              <a:rPr dirty="0" sz="900" i="1">
                <a:latin typeface="Arial"/>
                <a:cs typeface="Arial"/>
              </a:rPr>
              <a:t>Information</a:t>
            </a:r>
            <a:endParaRPr sz="900">
              <a:latin typeface="Arial"/>
              <a:cs typeface="Arial"/>
            </a:endParaRPr>
          </a:p>
        </p:txBody>
      </p:sp>
      <p:sp>
        <p:nvSpPr>
          <p:cNvPr id="11" name="object 11"/>
          <p:cNvSpPr txBox="1"/>
          <p:nvPr/>
        </p:nvSpPr>
        <p:spPr>
          <a:xfrm>
            <a:off x="6045162" y="6934169"/>
            <a:ext cx="760730" cy="198120"/>
          </a:xfrm>
          <a:prstGeom prst="rect">
            <a:avLst/>
          </a:prstGeom>
        </p:spPr>
        <p:txBody>
          <a:bodyPr wrap="square" lIns="0" tIns="0" rIns="0" bIns="0" rtlCol="0" vert="horz">
            <a:spAutoFit/>
          </a:bodyPr>
          <a:lstStyle/>
          <a:p>
            <a:pPr marL="12700" marR="5080" indent="8890">
              <a:lnSpc>
                <a:spcPct val="101699"/>
              </a:lnSpc>
            </a:pPr>
            <a:r>
              <a:rPr dirty="0" sz="600">
                <a:latin typeface="Arial"/>
                <a:cs typeface="Arial"/>
              </a:rPr>
              <a:t>See Activity Diagram  for </a:t>
            </a:r>
            <a:r>
              <a:rPr dirty="0" sz="600" spc="5">
                <a:latin typeface="Arial"/>
                <a:cs typeface="Arial"/>
              </a:rPr>
              <a:t>Canceling</a:t>
            </a:r>
            <a:r>
              <a:rPr dirty="0" sz="600" spc="-75">
                <a:latin typeface="Arial"/>
                <a:cs typeface="Arial"/>
              </a:rPr>
              <a:t> </a:t>
            </a:r>
            <a:r>
              <a:rPr dirty="0" sz="600" spc="5">
                <a:latin typeface="Arial"/>
                <a:cs typeface="Arial"/>
              </a:rPr>
              <a:t>Actions</a:t>
            </a:r>
            <a:endParaRPr sz="600">
              <a:latin typeface="Arial"/>
              <a:cs typeface="Arial"/>
            </a:endParaRPr>
          </a:p>
        </p:txBody>
      </p:sp>
      <p:sp>
        <p:nvSpPr>
          <p:cNvPr id="12" name="object 12"/>
          <p:cNvSpPr txBox="1"/>
          <p:nvPr/>
        </p:nvSpPr>
        <p:spPr>
          <a:xfrm>
            <a:off x="2885948" y="7580883"/>
            <a:ext cx="709930" cy="133985"/>
          </a:xfrm>
          <a:prstGeom prst="rect">
            <a:avLst/>
          </a:prstGeom>
        </p:spPr>
        <p:txBody>
          <a:bodyPr wrap="square" lIns="0" tIns="0" rIns="0" bIns="0" rtlCol="0" vert="horz">
            <a:spAutoFit/>
          </a:bodyPr>
          <a:lstStyle/>
          <a:p>
            <a:pPr marL="12700">
              <a:lnSpc>
                <a:spcPct val="100000"/>
              </a:lnSpc>
            </a:pPr>
            <a:r>
              <a:rPr dirty="0" sz="800" spc="5">
                <a:latin typeface="Arial"/>
                <a:cs typeface="Arial"/>
              </a:rPr>
              <a:t>Object</a:t>
            </a:r>
            <a:r>
              <a:rPr dirty="0" sz="800" spc="-75">
                <a:latin typeface="Arial"/>
                <a:cs typeface="Arial"/>
              </a:rPr>
              <a:t> </a:t>
            </a:r>
            <a:r>
              <a:rPr dirty="0" sz="800">
                <a:latin typeface="Arial"/>
                <a:cs typeface="Arial"/>
              </a:rPr>
              <a:t>Deleted</a:t>
            </a:r>
            <a:endParaRPr sz="800">
              <a:latin typeface="Arial"/>
              <a:cs typeface="Arial"/>
            </a:endParaRPr>
          </a:p>
        </p:txBody>
      </p:sp>
      <p:sp>
        <p:nvSpPr>
          <p:cNvPr id="13" name="object 13"/>
          <p:cNvSpPr txBox="1"/>
          <p:nvPr/>
        </p:nvSpPr>
        <p:spPr>
          <a:xfrm>
            <a:off x="1537208" y="7457724"/>
            <a:ext cx="746760" cy="288925"/>
          </a:xfrm>
          <a:prstGeom prst="rect">
            <a:avLst/>
          </a:prstGeom>
        </p:spPr>
        <p:txBody>
          <a:bodyPr wrap="square" lIns="0" tIns="0" rIns="0" bIns="0" rtlCol="0" vert="horz">
            <a:spAutoFit/>
          </a:bodyPr>
          <a:lstStyle/>
          <a:p>
            <a:pPr marL="137160" marR="5080" indent="-125095">
              <a:lnSpc>
                <a:spcPct val="100800"/>
              </a:lnSpc>
            </a:pPr>
            <a:r>
              <a:rPr dirty="0" sz="600">
                <a:latin typeface="Arial"/>
                <a:cs typeface="Arial"/>
              </a:rPr>
              <a:t>See </a:t>
            </a:r>
            <a:r>
              <a:rPr dirty="0" sz="600" spc="5">
                <a:latin typeface="Arial"/>
                <a:cs typeface="Arial"/>
              </a:rPr>
              <a:t>Activity</a:t>
            </a:r>
            <a:r>
              <a:rPr dirty="0" sz="600" spc="-50">
                <a:latin typeface="Arial"/>
                <a:cs typeface="Arial"/>
              </a:rPr>
              <a:t> </a:t>
            </a:r>
            <a:r>
              <a:rPr dirty="0" sz="600">
                <a:latin typeface="Arial"/>
                <a:cs typeface="Arial"/>
              </a:rPr>
              <a:t>Diagram  for </a:t>
            </a:r>
            <a:r>
              <a:rPr dirty="0" sz="600" spc="5">
                <a:latin typeface="Arial"/>
                <a:cs typeface="Arial"/>
              </a:rPr>
              <a:t>Recording  Transactions</a:t>
            </a:r>
            <a:endParaRPr sz="600">
              <a:latin typeface="Arial"/>
              <a:cs typeface="Arial"/>
            </a:endParaRPr>
          </a:p>
        </p:txBody>
      </p:sp>
      <p:sp>
        <p:nvSpPr>
          <p:cNvPr id="14" name="object 14"/>
          <p:cNvSpPr txBox="1"/>
          <p:nvPr/>
        </p:nvSpPr>
        <p:spPr>
          <a:xfrm>
            <a:off x="2340330" y="5494528"/>
            <a:ext cx="2423795" cy="1337945"/>
          </a:xfrm>
          <a:prstGeom prst="rect">
            <a:avLst/>
          </a:prstGeom>
        </p:spPr>
        <p:txBody>
          <a:bodyPr wrap="square" lIns="0" tIns="0" rIns="0" bIns="0" rtlCol="0" vert="horz">
            <a:spAutoFit/>
          </a:bodyPr>
          <a:lstStyle/>
          <a:p>
            <a:pPr marL="542925">
              <a:lnSpc>
                <a:spcPct val="100000"/>
              </a:lnSpc>
            </a:pPr>
            <a:r>
              <a:rPr dirty="0" sz="800" spc="5">
                <a:latin typeface="Arial"/>
                <a:cs typeface="Arial"/>
              </a:rPr>
              <a:t>Initiate</a:t>
            </a:r>
            <a:r>
              <a:rPr dirty="0" sz="800" spc="-60">
                <a:latin typeface="Arial"/>
                <a:cs typeface="Arial"/>
              </a:rPr>
              <a:t> </a:t>
            </a:r>
            <a:r>
              <a:rPr dirty="0" sz="800">
                <a:latin typeface="Arial"/>
                <a:cs typeface="Arial"/>
              </a:rPr>
              <a:t>Deletion</a:t>
            </a:r>
            <a:endParaRPr sz="800">
              <a:latin typeface="Arial"/>
              <a:cs typeface="Arial"/>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marL="1473835">
              <a:lnSpc>
                <a:spcPct val="100000"/>
              </a:lnSpc>
              <a:spcBef>
                <a:spcPts val="500"/>
              </a:spcBef>
            </a:pPr>
            <a:r>
              <a:rPr dirty="0" sz="800" spc="5">
                <a:latin typeface="Arial"/>
                <a:cs typeface="Arial"/>
              </a:rPr>
              <a:t>[Delete </a:t>
            </a:r>
            <a:r>
              <a:rPr dirty="0" sz="800">
                <a:latin typeface="Arial"/>
                <a:cs typeface="Arial"/>
              </a:rPr>
              <a:t>Not</a:t>
            </a:r>
            <a:r>
              <a:rPr dirty="0" sz="800" spc="-55">
                <a:latin typeface="Arial"/>
                <a:cs typeface="Arial"/>
              </a:rPr>
              <a:t> </a:t>
            </a:r>
            <a:r>
              <a:rPr dirty="0" sz="800">
                <a:latin typeface="Arial"/>
                <a:cs typeface="Arial"/>
              </a:rPr>
              <a:t>Allowed]</a:t>
            </a:r>
            <a:endParaRPr sz="800">
              <a:latin typeface="Arial"/>
              <a:cs typeface="Arial"/>
            </a:endParaRPr>
          </a:p>
          <a:p>
            <a:pPr>
              <a:lnSpc>
                <a:spcPct val="100000"/>
              </a:lnSpc>
            </a:pPr>
            <a:endParaRPr sz="800">
              <a:latin typeface="Times New Roman"/>
              <a:cs typeface="Times New Roman"/>
            </a:endParaRPr>
          </a:p>
          <a:p>
            <a:pPr>
              <a:lnSpc>
                <a:spcPct val="100000"/>
              </a:lnSpc>
              <a:spcBef>
                <a:spcPts val="50"/>
              </a:spcBef>
            </a:pPr>
            <a:endParaRPr sz="700">
              <a:latin typeface="Times New Roman"/>
              <a:cs typeface="Times New Roman"/>
            </a:endParaRPr>
          </a:p>
          <a:p>
            <a:pPr marL="12700">
              <a:lnSpc>
                <a:spcPts val="935"/>
              </a:lnSpc>
            </a:pPr>
            <a:r>
              <a:rPr dirty="0" sz="800" spc="5">
                <a:latin typeface="Arial"/>
                <a:cs typeface="Arial"/>
              </a:rPr>
              <a:t>[Delete</a:t>
            </a:r>
            <a:r>
              <a:rPr dirty="0" sz="800" spc="-70">
                <a:latin typeface="Arial"/>
                <a:cs typeface="Arial"/>
              </a:rPr>
              <a:t> </a:t>
            </a:r>
            <a:r>
              <a:rPr dirty="0" sz="800">
                <a:latin typeface="Arial"/>
                <a:cs typeface="Arial"/>
              </a:rPr>
              <a:t>Allowed]</a:t>
            </a:r>
            <a:endParaRPr sz="800">
              <a:latin typeface="Arial"/>
              <a:cs typeface="Arial"/>
            </a:endParaRPr>
          </a:p>
          <a:p>
            <a:pPr marL="1584960">
              <a:lnSpc>
                <a:spcPts val="935"/>
              </a:lnSpc>
            </a:pPr>
            <a:r>
              <a:rPr dirty="0" sz="800" spc="5">
                <a:latin typeface="Arial"/>
                <a:cs typeface="Arial"/>
              </a:rPr>
              <a:t>[Cancel</a:t>
            </a:r>
            <a:r>
              <a:rPr dirty="0" sz="800" spc="-80">
                <a:latin typeface="Arial"/>
                <a:cs typeface="Arial"/>
              </a:rPr>
              <a:t> </a:t>
            </a:r>
            <a:r>
              <a:rPr dirty="0" sz="800">
                <a:latin typeface="Arial"/>
                <a:cs typeface="Arial"/>
              </a:rPr>
              <a:t>Delete]</a:t>
            </a:r>
            <a:endParaRPr sz="800">
              <a:latin typeface="Arial"/>
              <a:cs typeface="Arial"/>
            </a:endParaRPr>
          </a:p>
          <a:p>
            <a:pPr>
              <a:lnSpc>
                <a:spcPct val="100000"/>
              </a:lnSpc>
            </a:pPr>
            <a:endParaRPr sz="800">
              <a:latin typeface="Times New Roman"/>
              <a:cs typeface="Times New Roman"/>
            </a:endParaRPr>
          </a:p>
          <a:p>
            <a:pPr marL="60960">
              <a:lnSpc>
                <a:spcPct val="100000"/>
              </a:lnSpc>
              <a:spcBef>
                <a:spcPts val="650"/>
              </a:spcBef>
            </a:pPr>
            <a:r>
              <a:rPr dirty="0" sz="800" spc="5">
                <a:latin typeface="Arial"/>
                <a:cs typeface="Arial"/>
              </a:rPr>
              <a:t>[Confirm</a:t>
            </a:r>
            <a:r>
              <a:rPr dirty="0" sz="800" spc="-55">
                <a:latin typeface="Arial"/>
                <a:cs typeface="Arial"/>
              </a:rPr>
              <a:t> </a:t>
            </a:r>
            <a:r>
              <a:rPr dirty="0" sz="800">
                <a:latin typeface="Arial"/>
                <a:cs typeface="Arial"/>
              </a:rPr>
              <a:t>Delete]</a:t>
            </a:r>
            <a:endParaRPr sz="8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2435" cy="4453255"/>
          </a:xfrm>
          <a:prstGeom prst="rect">
            <a:avLst/>
          </a:prstGeom>
        </p:spPr>
        <p:txBody>
          <a:bodyPr wrap="square" lIns="0" tIns="0" rIns="0" bIns="0" rtlCol="0" vert="horz">
            <a:spAutoFit/>
          </a:bodyPr>
          <a:lstStyle/>
          <a:p>
            <a:pPr algn="just" marL="12700">
              <a:lnSpc>
                <a:spcPct val="100000"/>
              </a:lnSpc>
            </a:pPr>
            <a:r>
              <a:rPr dirty="0" sz="1200" b="1">
                <a:latin typeface="Times New Roman"/>
                <a:cs typeface="Times New Roman"/>
              </a:rPr>
              <a:t>3.13 Limitations of </a:t>
            </a:r>
            <a:r>
              <a:rPr dirty="0" sz="1200" spc="-5" b="1">
                <a:latin typeface="Times New Roman"/>
                <a:cs typeface="Times New Roman"/>
              </a:rPr>
              <a:t>Use</a:t>
            </a:r>
            <a:r>
              <a:rPr dirty="0" sz="1200" spc="-95" b="1">
                <a:latin typeface="Times New Roman"/>
                <a:cs typeface="Times New Roman"/>
              </a:rPr>
              <a:t> </a:t>
            </a:r>
            <a:r>
              <a:rPr dirty="0" sz="1200" spc="-5" b="1">
                <a:latin typeface="Times New Roman"/>
                <a:cs typeface="Times New Roman"/>
              </a:rPr>
              <a:t>Cases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6350">
              <a:lnSpc>
                <a:spcPts val="1380"/>
              </a:lnSpc>
            </a:pPr>
            <a:r>
              <a:rPr dirty="0" sz="1200" spc="-5">
                <a:latin typeface="Times New Roman"/>
                <a:cs typeface="Times New Roman"/>
              </a:rPr>
              <a:t>Use </a:t>
            </a:r>
            <a:r>
              <a:rPr dirty="0" sz="1200">
                <a:latin typeface="Times New Roman"/>
                <a:cs typeface="Times New Roman"/>
              </a:rPr>
              <a:t>cases alone are not </a:t>
            </a:r>
            <a:r>
              <a:rPr dirty="0" sz="1200" spc="-5">
                <a:latin typeface="Times New Roman"/>
                <a:cs typeface="Times New Roman"/>
              </a:rPr>
              <a:t>sufficient. </a:t>
            </a:r>
            <a:r>
              <a:rPr dirty="0" sz="1200">
                <a:latin typeface="Times New Roman"/>
                <a:cs typeface="Times New Roman"/>
              </a:rPr>
              <a:t>There are kinds of requirements (mostly non-  functional) that need to be understood. </a:t>
            </a:r>
            <a:r>
              <a:rPr dirty="0" sz="1200" spc="-5">
                <a:latin typeface="Times New Roman"/>
                <a:cs typeface="Times New Roman"/>
              </a:rPr>
              <a:t>Since </a:t>
            </a:r>
            <a:r>
              <a:rPr dirty="0" sz="1200">
                <a:latin typeface="Times New Roman"/>
                <a:cs typeface="Times New Roman"/>
              </a:rPr>
              <a:t>use cases provide a user’s perspective, they  describe the </a:t>
            </a:r>
            <a:r>
              <a:rPr dirty="0" sz="1200" spc="-5">
                <a:latin typeface="Times New Roman"/>
                <a:cs typeface="Times New Roman"/>
              </a:rPr>
              <a:t>system </a:t>
            </a:r>
            <a:r>
              <a:rPr dirty="0" sz="1200">
                <a:latin typeface="Times New Roman"/>
                <a:cs typeface="Times New Roman"/>
              </a:rPr>
              <a:t>as a black box and hide the internal details from the users. </a:t>
            </a:r>
            <a:r>
              <a:rPr dirty="0" sz="1200" spc="-5">
                <a:latin typeface="Times New Roman"/>
                <a:cs typeface="Times New Roman"/>
              </a:rPr>
              <a:t>Hence, </a:t>
            </a:r>
            <a:r>
              <a:rPr dirty="0" sz="1200">
                <a:latin typeface="Times New Roman"/>
                <a:cs typeface="Times New Roman"/>
              </a:rPr>
              <a:t>in  a use case, domain (business) rules as </a:t>
            </a:r>
            <a:r>
              <a:rPr dirty="0" sz="1200" spc="-5">
                <a:latin typeface="Times New Roman"/>
                <a:cs typeface="Times New Roman"/>
              </a:rPr>
              <a:t>well </a:t>
            </a:r>
            <a:r>
              <a:rPr dirty="0" sz="1200">
                <a:latin typeface="Times New Roman"/>
                <a:cs typeface="Times New Roman"/>
              </a:rPr>
              <a:t>as legal issues are not</a:t>
            </a:r>
            <a:r>
              <a:rPr dirty="0" sz="1200" spc="-120">
                <a:latin typeface="Times New Roman"/>
                <a:cs typeface="Times New Roman"/>
              </a:rPr>
              <a:t> </a:t>
            </a:r>
            <a:r>
              <a:rPr dirty="0" sz="1200">
                <a:latin typeface="Times New Roman"/>
                <a:cs typeface="Times New Roman"/>
              </a:rPr>
              <a:t>documented.</a:t>
            </a:r>
            <a:endParaRPr sz="1200">
              <a:latin typeface="Times New Roman"/>
              <a:cs typeface="Times New Roman"/>
            </a:endParaRPr>
          </a:p>
          <a:p>
            <a:pPr>
              <a:lnSpc>
                <a:spcPct val="100000"/>
              </a:lnSpc>
            </a:pPr>
            <a:endParaRPr sz="1200">
              <a:latin typeface="Times New Roman"/>
              <a:cs typeface="Times New Roman"/>
            </a:endParaRPr>
          </a:p>
          <a:p>
            <a:pPr marL="12700" marR="7620">
              <a:lnSpc>
                <a:spcPts val="1380"/>
              </a:lnSpc>
            </a:pPr>
            <a:r>
              <a:rPr dirty="0" sz="1200">
                <a:latin typeface="Times New Roman"/>
                <a:cs typeface="Times New Roman"/>
              </a:rPr>
              <a:t>The non-functional requirements are also not documented in the use cases. </a:t>
            </a:r>
            <a:r>
              <a:rPr dirty="0" sz="1200" spc="-5">
                <a:latin typeface="Times New Roman"/>
                <a:cs typeface="Times New Roman"/>
              </a:rPr>
              <a:t>As </a:t>
            </a:r>
            <a:r>
              <a:rPr dirty="0" sz="1200">
                <a:latin typeface="Times New Roman"/>
                <a:cs typeface="Times New Roman"/>
              </a:rPr>
              <a:t>examples  of those, consider the following</a:t>
            </a:r>
            <a:r>
              <a:rPr dirty="0" sz="1200" spc="-114">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nSpc>
                <a:spcPct val="100000"/>
              </a:lnSpc>
            </a:pPr>
            <a:endParaRPr sz="1200">
              <a:latin typeface="Times New Roman"/>
              <a:cs typeface="Times New Roman"/>
            </a:endParaRPr>
          </a:p>
          <a:p>
            <a:pPr algn="just" marL="241300" indent="-228600">
              <a:lnSpc>
                <a:spcPts val="1405"/>
              </a:lnSpc>
              <a:buFont typeface="Symbol"/>
              <a:buChar char=""/>
              <a:tabLst>
                <a:tab pos="241300" algn="l"/>
              </a:tabLst>
            </a:pPr>
            <a:r>
              <a:rPr dirty="0" sz="1200" spc="-5">
                <a:latin typeface="Times New Roman"/>
                <a:cs typeface="Times New Roman"/>
              </a:rPr>
              <a:t>Usability</a:t>
            </a:r>
            <a:endParaRPr sz="1200">
              <a:latin typeface="Times New Roman"/>
              <a:cs typeface="Times New Roman"/>
            </a:endParaRPr>
          </a:p>
          <a:p>
            <a:pPr lvl="1" marL="698500" marR="6350" indent="-228600">
              <a:lnSpc>
                <a:spcPts val="1380"/>
              </a:lnSpc>
              <a:spcBef>
                <a:spcPts val="60"/>
              </a:spcBef>
              <a:buFont typeface="Courier New"/>
              <a:buChar char="o"/>
              <a:tabLst>
                <a:tab pos="698500" algn="l"/>
              </a:tabLst>
            </a:pPr>
            <a:r>
              <a:rPr dirty="0" sz="1200">
                <a:latin typeface="Times New Roman"/>
                <a:cs typeface="Times New Roman"/>
              </a:rPr>
              <a:t>Color blind people </a:t>
            </a:r>
            <a:r>
              <a:rPr dirty="0" sz="1200" spc="-5">
                <a:latin typeface="Times New Roman"/>
                <a:cs typeface="Times New Roman"/>
              </a:rPr>
              <a:t>should </a:t>
            </a:r>
            <a:r>
              <a:rPr dirty="0" sz="1200">
                <a:latin typeface="Times New Roman"/>
                <a:cs typeface="Times New Roman"/>
              </a:rPr>
              <a:t>not have any difficulty in using the </a:t>
            </a:r>
            <a:r>
              <a:rPr dirty="0" sz="1200" spc="-5">
                <a:latin typeface="Times New Roman"/>
                <a:cs typeface="Times New Roman"/>
              </a:rPr>
              <a:t>system </a:t>
            </a:r>
            <a:r>
              <a:rPr dirty="0" sz="1200">
                <a:latin typeface="Times New Roman"/>
                <a:cs typeface="Times New Roman"/>
              </a:rPr>
              <a:t>– color  coding </a:t>
            </a:r>
            <a:r>
              <a:rPr dirty="0" sz="1200" spc="-5">
                <a:latin typeface="Times New Roman"/>
                <a:cs typeface="Times New Roman"/>
              </a:rPr>
              <a:t>should </a:t>
            </a:r>
            <a:r>
              <a:rPr dirty="0" sz="1200">
                <a:latin typeface="Times New Roman"/>
                <a:cs typeface="Times New Roman"/>
              </a:rPr>
              <a:t>take care of common forms of color</a:t>
            </a:r>
            <a:r>
              <a:rPr dirty="0" sz="1200" spc="-114">
                <a:latin typeface="Times New Roman"/>
                <a:cs typeface="Times New Roman"/>
              </a:rPr>
              <a:t> </a:t>
            </a:r>
            <a:r>
              <a:rPr dirty="0" sz="1200">
                <a:latin typeface="Times New Roman"/>
                <a:cs typeface="Times New Roman"/>
              </a:rPr>
              <a:t>blindness.</a:t>
            </a:r>
            <a:endParaRPr sz="1200">
              <a:latin typeface="Times New Roman"/>
              <a:cs typeface="Times New Roman"/>
            </a:endParaRPr>
          </a:p>
          <a:p>
            <a:pPr algn="just" marL="241300" indent="-228600">
              <a:lnSpc>
                <a:spcPts val="1405"/>
              </a:lnSpc>
              <a:buFont typeface="Symbol"/>
              <a:buChar char=""/>
              <a:tabLst>
                <a:tab pos="241300" algn="l"/>
              </a:tabLst>
            </a:pPr>
            <a:r>
              <a:rPr dirty="0" sz="1200">
                <a:latin typeface="Times New Roman"/>
                <a:cs typeface="Times New Roman"/>
              </a:rPr>
              <a:t>Reliability</a:t>
            </a:r>
            <a:endParaRPr sz="1200">
              <a:latin typeface="Times New Roman"/>
              <a:cs typeface="Times New Roman"/>
            </a:endParaRPr>
          </a:p>
          <a:p>
            <a:pPr lvl="1" marL="698500" indent="-228600">
              <a:lnSpc>
                <a:spcPts val="1405"/>
              </a:lnSpc>
              <a:buFont typeface="Courier New"/>
              <a:buChar char="o"/>
              <a:tabLst>
                <a:tab pos="698500" algn="l"/>
              </a:tabLst>
            </a:pP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needs to </a:t>
            </a:r>
            <a:r>
              <a:rPr dirty="0" sz="1200" spc="-5">
                <a:latin typeface="Times New Roman"/>
                <a:cs typeface="Times New Roman"/>
              </a:rPr>
              <a:t>support </a:t>
            </a:r>
            <a:r>
              <a:rPr dirty="0" sz="1200">
                <a:latin typeface="Times New Roman"/>
                <a:cs typeface="Times New Roman"/>
              </a:rPr>
              <a:t>7 x 24</a:t>
            </a:r>
            <a:r>
              <a:rPr dirty="0" sz="1200" spc="-90">
                <a:latin typeface="Times New Roman"/>
                <a:cs typeface="Times New Roman"/>
              </a:rPr>
              <a:t> </a:t>
            </a:r>
            <a:r>
              <a:rPr dirty="0" sz="1200">
                <a:latin typeface="Times New Roman"/>
                <a:cs typeface="Times New Roman"/>
              </a:rPr>
              <a:t>operation</a:t>
            </a:r>
            <a:endParaRPr sz="1200">
              <a:latin typeface="Times New Roman"/>
              <a:cs typeface="Times New Roman"/>
            </a:endParaRPr>
          </a:p>
          <a:p>
            <a:pPr algn="just" marL="241300" indent="-228600">
              <a:lnSpc>
                <a:spcPts val="1405"/>
              </a:lnSpc>
              <a:spcBef>
                <a:spcPts val="35"/>
              </a:spcBef>
              <a:buFont typeface="Symbol"/>
              <a:buChar char=""/>
              <a:tabLst>
                <a:tab pos="241300" algn="l"/>
              </a:tabLst>
            </a:pPr>
            <a:r>
              <a:rPr dirty="0" sz="1200" spc="-5">
                <a:latin typeface="Times New Roman"/>
                <a:cs typeface="Times New Roman"/>
              </a:rPr>
              <a:t>Performance</a:t>
            </a:r>
            <a:endParaRPr sz="1200">
              <a:latin typeface="Times New Roman"/>
              <a:cs typeface="Times New Roman"/>
            </a:endParaRPr>
          </a:p>
          <a:p>
            <a:pPr lvl="1" marL="698500" indent="-228600">
              <a:lnSpc>
                <a:spcPts val="1375"/>
              </a:lnSpc>
              <a:buFont typeface="Courier New"/>
              <a:buChar char="o"/>
              <a:tabLst>
                <a:tab pos="698500" algn="l"/>
              </a:tabLst>
            </a:pPr>
            <a:r>
              <a:rPr dirty="0" sz="1200" spc="-5">
                <a:latin typeface="Times New Roman"/>
                <a:cs typeface="Times New Roman"/>
              </a:rPr>
              <a:t>Authorization should </a:t>
            </a:r>
            <a:r>
              <a:rPr dirty="0" sz="1200">
                <a:latin typeface="Times New Roman"/>
                <a:cs typeface="Times New Roman"/>
              </a:rPr>
              <a:t>be completed </a:t>
            </a:r>
            <a:r>
              <a:rPr dirty="0" sz="1200" spc="-5">
                <a:latin typeface="Times New Roman"/>
                <a:cs typeface="Times New Roman"/>
              </a:rPr>
              <a:t>within </a:t>
            </a:r>
            <a:r>
              <a:rPr dirty="0" sz="1200">
                <a:latin typeface="Times New Roman"/>
                <a:cs typeface="Times New Roman"/>
              </a:rPr>
              <a:t>1 minute 90% of the</a:t>
            </a:r>
            <a:r>
              <a:rPr dirty="0" sz="1200" spc="-80">
                <a:latin typeface="Times New Roman"/>
                <a:cs typeface="Times New Roman"/>
              </a:rPr>
              <a:t> </a:t>
            </a:r>
            <a:r>
              <a:rPr dirty="0" sz="1200">
                <a:latin typeface="Times New Roman"/>
                <a:cs typeface="Times New Roman"/>
              </a:rPr>
              <a:t>time.</a:t>
            </a:r>
            <a:endParaRPr sz="1200">
              <a:latin typeface="Times New Roman"/>
              <a:cs typeface="Times New Roman"/>
            </a:endParaRPr>
          </a:p>
          <a:p>
            <a:pPr lvl="1" marL="698500" indent="-228600">
              <a:lnSpc>
                <a:spcPts val="1410"/>
              </a:lnSpc>
              <a:buFont typeface="Courier New"/>
              <a:buChar char="o"/>
              <a:tabLst>
                <a:tab pos="698500" algn="l"/>
              </a:tabLst>
            </a:pPr>
            <a:r>
              <a:rPr dirty="0" sz="1200" spc="-5">
                <a:latin typeface="Times New Roman"/>
                <a:cs typeface="Times New Roman"/>
              </a:rPr>
              <a:t>Average </a:t>
            </a:r>
            <a:r>
              <a:rPr dirty="0" sz="1200">
                <a:latin typeface="Times New Roman"/>
                <a:cs typeface="Times New Roman"/>
              </a:rPr>
              <a:t>authorization confirmation time </a:t>
            </a:r>
            <a:r>
              <a:rPr dirty="0" sz="1200" spc="-5">
                <a:latin typeface="Times New Roman"/>
                <a:cs typeface="Times New Roman"/>
              </a:rPr>
              <a:t>should </a:t>
            </a:r>
            <a:r>
              <a:rPr dirty="0" sz="1200">
                <a:latin typeface="Times New Roman"/>
                <a:cs typeface="Times New Roman"/>
              </a:rPr>
              <a:t>not exceed 30</a:t>
            </a:r>
            <a:r>
              <a:rPr dirty="0" sz="1200" spc="-100">
                <a:latin typeface="Times New Roman"/>
                <a:cs typeface="Times New Roman"/>
              </a:rPr>
              <a:t> </a:t>
            </a:r>
            <a:r>
              <a:rPr dirty="0" sz="1200" spc="-5">
                <a:latin typeface="Times New Roman"/>
                <a:cs typeface="Times New Roman"/>
              </a:rPr>
              <a:t>seconds.</a:t>
            </a:r>
            <a:endParaRPr sz="1200">
              <a:latin typeface="Times New Roman"/>
              <a:cs typeface="Times New Roman"/>
            </a:endParaRPr>
          </a:p>
          <a:p>
            <a:pPr algn="just" marL="241300" indent="-228600">
              <a:lnSpc>
                <a:spcPts val="1410"/>
              </a:lnSpc>
              <a:spcBef>
                <a:spcPts val="35"/>
              </a:spcBef>
              <a:buFont typeface="Symbol"/>
              <a:buChar char=""/>
              <a:tabLst>
                <a:tab pos="241300" algn="l"/>
              </a:tabLst>
            </a:pPr>
            <a:r>
              <a:rPr dirty="0" sz="1200" spc="-5">
                <a:latin typeface="Times New Roman"/>
                <a:cs typeface="Times New Roman"/>
              </a:rPr>
              <a:t>Portability</a:t>
            </a:r>
            <a:endParaRPr sz="1200">
              <a:latin typeface="Times New Roman"/>
              <a:cs typeface="Times New Roman"/>
            </a:endParaRPr>
          </a:p>
          <a:p>
            <a:pPr lvl="1" marL="698500" marR="5080" indent="-228600">
              <a:lnSpc>
                <a:spcPts val="1380"/>
              </a:lnSpc>
              <a:spcBef>
                <a:spcPts val="65"/>
              </a:spcBef>
              <a:buFont typeface="Courier New"/>
              <a:buChar char="o"/>
              <a:tabLst>
                <a:tab pos="698500" algn="l"/>
              </a:tabLst>
            </a:pPr>
            <a:r>
              <a:rPr dirty="0" sz="1200">
                <a:latin typeface="Times New Roman"/>
                <a:cs typeface="Times New Roman"/>
              </a:rPr>
              <a:t>The </a:t>
            </a:r>
            <a:r>
              <a:rPr dirty="0" sz="1200" spc="-5">
                <a:latin typeface="Times New Roman"/>
                <a:cs typeface="Times New Roman"/>
              </a:rPr>
              <a:t>system should </a:t>
            </a:r>
            <a:r>
              <a:rPr dirty="0" sz="1200">
                <a:latin typeface="Times New Roman"/>
                <a:cs typeface="Times New Roman"/>
              </a:rPr>
              <a:t>run on Windows 98 and above as </a:t>
            </a:r>
            <a:r>
              <a:rPr dirty="0" sz="1200" spc="-5">
                <a:latin typeface="Times New Roman"/>
                <a:cs typeface="Times New Roman"/>
              </a:rPr>
              <a:t>well </a:t>
            </a:r>
            <a:r>
              <a:rPr dirty="0" sz="1200">
                <a:latin typeface="Times New Roman"/>
                <a:cs typeface="Times New Roman"/>
              </a:rPr>
              <a:t>as </a:t>
            </a:r>
            <a:r>
              <a:rPr dirty="0" sz="1200" spc="-5">
                <a:latin typeface="Times New Roman"/>
                <a:cs typeface="Times New Roman"/>
              </a:rPr>
              <a:t>Sun Solaris </a:t>
            </a:r>
            <a:r>
              <a:rPr dirty="0" sz="1200">
                <a:latin typeface="Times New Roman"/>
                <a:cs typeface="Times New Roman"/>
              </a:rPr>
              <a:t>7.0  and</a:t>
            </a:r>
            <a:r>
              <a:rPr dirty="0" sz="1200" spc="-105">
                <a:latin typeface="Times New Roman"/>
                <a:cs typeface="Times New Roman"/>
              </a:rPr>
              <a:t> </a:t>
            </a:r>
            <a:r>
              <a:rPr dirty="0" sz="1200">
                <a:latin typeface="Times New Roman"/>
                <a:cs typeface="Times New Roman"/>
              </a:rPr>
              <a:t>above.</a:t>
            </a:r>
            <a:endParaRPr sz="1200">
              <a:latin typeface="Times New Roman"/>
              <a:cs typeface="Times New Roman"/>
            </a:endParaRPr>
          </a:p>
          <a:p>
            <a:pPr algn="just" marL="241300" indent="-228600">
              <a:lnSpc>
                <a:spcPts val="1405"/>
              </a:lnSpc>
              <a:buFont typeface="Symbol"/>
              <a:buChar char=""/>
              <a:tabLst>
                <a:tab pos="241300" algn="l"/>
              </a:tabLst>
            </a:pPr>
            <a:r>
              <a:rPr dirty="0" sz="1200" spc="-5">
                <a:latin typeface="Times New Roman"/>
                <a:cs typeface="Times New Roman"/>
              </a:rPr>
              <a:t>Access</a:t>
            </a:r>
            <a:endParaRPr sz="1200">
              <a:latin typeface="Times New Roman"/>
              <a:cs typeface="Times New Roman"/>
            </a:endParaRPr>
          </a:p>
          <a:p>
            <a:pPr lvl="1" marL="698500" indent="-228600">
              <a:lnSpc>
                <a:spcPts val="1405"/>
              </a:lnSpc>
              <a:buFont typeface="Courier New"/>
              <a:buChar char="o"/>
              <a:tabLst>
                <a:tab pos="698500" algn="l"/>
              </a:tabLst>
            </a:pPr>
            <a:r>
              <a:rPr dirty="0" sz="1200" spc="-5">
                <a:latin typeface="Times New Roman"/>
                <a:cs typeface="Times New Roman"/>
              </a:rPr>
              <a:t>System should </a:t>
            </a:r>
            <a:r>
              <a:rPr dirty="0" sz="1200">
                <a:latin typeface="Times New Roman"/>
                <a:cs typeface="Times New Roman"/>
              </a:rPr>
              <a:t>be accessible over the internet – hidden requirement –</a:t>
            </a:r>
            <a:r>
              <a:rPr dirty="0" sz="1200" spc="-95">
                <a:latin typeface="Times New Roman"/>
                <a:cs typeface="Times New Roman"/>
              </a:rPr>
              <a:t> </a:t>
            </a:r>
            <a:r>
              <a:rPr dirty="0" sz="1200" spc="-5">
                <a:latin typeface="Times New Roman"/>
                <a:cs typeface="Times New Roman"/>
              </a:rPr>
              <a:t>security</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a:latin typeface="Times New Roman"/>
                <a:cs typeface="Times New Roman"/>
              </a:rPr>
              <a:t>Because of this </a:t>
            </a:r>
            <a:r>
              <a:rPr dirty="0" sz="1200" spc="-5">
                <a:latin typeface="Times New Roman"/>
                <a:cs typeface="Times New Roman"/>
              </a:rPr>
              <a:t>shortcoming, </a:t>
            </a:r>
            <a:r>
              <a:rPr dirty="0" sz="1200">
                <a:latin typeface="Times New Roman"/>
                <a:cs typeface="Times New Roman"/>
              </a:rPr>
              <a:t>use cases must be augmented by additional</a:t>
            </a:r>
            <a:r>
              <a:rPr dirty="0" sz="1200" spc="-114">
                <a:latin typeface="Times New Roman"/>
                <a:cs typeface="Times New Roman"/>
              </a:rPr>
              <a:t> </a:t>
            </a:r>
            <a:r>
              <a:rPr dirty="0" sz="1200">
                <a:latin typeface="Times New Roman"/>
                <a:cs typeface="Times New Roman"/>
              </a:rPr>
              <a:t>information.</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17650" y="846569"/>
            <a:ext cx="5525135" cy="8200390"/>
          </a:xfrm>
          <a:prstGeom prst="rect">
            <a:avLst/>
          </a:prstGeom>
        </p:spPr>
        <p:txBody>
          <a:bodyPr wrap="square" lIns="0" tIns="0" rIns="0" bIns="0" rtlCol="0" vert="horz">
            <a:spAutoFit/>
          </a:bodyPr>
          <a:lstStyle/>
          <a:p>
            <a:pPr algn="ctr" marL="19812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5" b="1">
                <a:latin typeface="Times New Roman"/>
                <a:cs typeface="Times New Roman"/>
              </a:rPr>
              <a:t> </a:t>
            </a:r>
            <a:r>
              <a:rPr dirty="0" sz="1900" spc="-5" b="1">
                <a:latin typeface="Times New Roman"/>
                <a:cs typeface="Times New Roman"/>
              </a:rPr>
              <a:t>7</a:t>
            </a:r>
            <a:endParaRPr sz="1900">
              <a:latin typeface="Times New Roman"/>
              <a:cs typeface="Times New Roman"/>
            </a:endParaRPr>
          </a:p>
          <a:p>
            <a:pPr>
              <a:lnSpc>
                <a:spcPct val="100000"/>
              </a:lnSpc>
              <a:spcBef>
                <a:spcPts val="10"/>
              </a:spcBef>
            </a:pPr>
            <a:endParaRPr sz="2300">
              <a:latin typeface="Times New Roman"/>
              <a:cs typeface="Times New Roman"/>
            </a:endParaRPr>
          </a:p>
          <a:p>
            <a:pPr algn="just" marL="24765">
              <a:lnSpc>
                <a:spcPct val="100000"/>
              </a:lnSpc>
            </a:pPr>
            <a:r>
              <a:rPr dirty="0" sz="1400">
                <a:latin typeface="Times New Roman"/>
                <a:cs typeface="Times New Roman"/>
              </a:rPr>
              <a:t>3.14 </a:t>
            </a:r>
            <a:r>
              <a:rPr dirty="0" sz="1400" spc="-5">
                <a:latin typeface="Times New Roman"/>
                <a:cs typeface="Times New Roman"/>
              </a:rPr>
              <a:t>Source </a:t>
            </a:r>
            <a:r>
              <a:rPr dirty="0" sz="1400">
                <a:latin typeface="Times New Roman"/>
                <a:cs typeface="Times New Roman"/>
              </a:rPr>
              <a:t>and </a:t>
            </a:r>
            <a:r>
              <a:rPr dirty="0" sz="1400" spc="-5">
                <a:latin typeface="Times New Roman"/>
                <a:cs typeface="Times New Roman"/>
              </a:rPr>
              <a:t>sink</a:t>
            </a:r>
            <a:r>
              <a:rPr dirty="0" sz="1400" spc="-75">
                <a:latin typeface="Times New Roman"/>
                <a:cs typeface="Times New Roman"/>
              </a:rPr>
              <a:t> </a:t>
            </a:r>
            <a:r>
              <a:rPr dirty="0" sz="1400">
                <a:latin typeface="Times New Roman"/>
                <a:cs typeface="Times New Roman"/>
              </a:rPr>
              <a:t>analysis</a:t>
            </a:r>
            <a:endParaRPr sz="1400">
              <a:latin typeface="Times New Roman"/>
              <a:cs typeface="Times New Roman"/>
            </a:endParaRPr>
          </a:p>
          <a:p>
            <a:pPr>
              <a:lnSpc>
                <a:spcPct val="100000"/>
              </a:lnSpc>
              <a:spcBef>
                <a:spcPts val="30"/>
              </a:spcBef>
            </a:pPr>
            <a:endParaRPr sz="1200">
              <a:latin typeface="Times New Roman"/>
              <a:cs typeface="Times New Roman"/>
            </a:endParaRPr>
          </a:p>
          <a:p>
            <a:pPr algn="just" marL="24765" marR="5715">
              <a:lnSpc>
                <a:spcPts val="1380"/>
              </a:lnSpc>
            </a:pPr>
            <a:r>
              <a:rPr dirty="0" sz="1200" spc="-5">
                <a:latin typeface="Times New Roman"/>
                <a:cs typeface="Times New Roman"/>
              </a:rPr>
              <a:t>Once </a:t>
            </a:r>
            <a:r>
              <a:rPr dirty="0" sz="1200">
                <a:latin typeface="Times New Roman"/>
                <a:cs typeface="Times New Roman"/>
              </a:rPr>
              <a:t>requirements are documented using any of these analysis models, an independent  verification is needed to verify completeness and consistency of requirements captured  through these models. The process of verifying requirements involves careful analysis of  </a:t>
            </a:r>
            <a:r>
              <a:rPr dirty="0" sz="1200" spc="-5">
                <a:latin typeface="Times New Roman"/>
                <a:cs typeface="Times New Roman"/>
              </a:rPr>
              <a:t>sources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the </a:t>
            </a:r>
            <a:r>
              <a:rPr dirty="0" sz="1200" spc="-5">
                <a:latin typeface="Times New Roman"/>
                <a:cs typeface="Times New Roman"/>
              </a:rPr>
              <a:t>sinks </a:t>
            </a:r>
            <a:r>
              <a:rPr dirty="0" sz="1200">
                <a:latin typeface="Times New Roman"/>
                <a:cs typeface="Times New Roman"/>
              </a:rPr>
              <a:t>of</a:t>
            </a:r>
            <a:r>
              <a:rPr dirty="0" sz="1200" spc="-85">
                <a:latin typeface="Times New Roman"/>
                <a:cs typeface="Times New Roman"/>
              </a:rPr>
              <a:t> </a:t>
            </a:r>
            <a:r>
              <a:rPr dirty="0" sz="1200">
                <a:latin typeface="Times New Roman"/>
                <a:cs typeface="Times New Roman"/>
              </a:rPr>
              <a:t>information.</a:t>
            </a:r>
            <a:endParaRPr sz="1200">
              <a:latin typeface="Times New Roman"/>
              <a:cs typeface="Times New Roman"/>
            </a:endParaRPr>
          </a:p>
          <a:p>
            <a:pPr algn="just" marL="50165">
              <a:lnSpc>
                <a:spcPts val="1889"/>
              </a:lnSpc>
              <a:spcBef>
                <a:spcPts val="875"/>
              </a:spcBef>
            </a:pPr>
            <a:r>
              <a:rPr dirty="0" sz="1600" spc="-10">
                <a:latin typeface="Times New Roman"/>
                <a:cs typeface="Times New Roman"/>
              </a:rPr>
              <a:t>Source</a:t>
            </a:r>
            <a:endParaRPr sz="1600">
              <a:latin typeface="Times New Roman"/>
              <a:cs typeface="Times New Roman"/>
            </a:endParaRPr>
          </a:p>
          <a:p>
            <a:pPr algn="just" marL="24765" marR="5080">
              <a:lnSpc>
                <a:spcPts val="1380"/>
              </a:lnSpc>
              <a:spcBef>
                <a:spcPts val="65"/>
              </a:spcBef>
            </a:pPr>
            <a:r>
              <a:rPr dirty="0" sz="1200">
                <a:latin typeface="Times New Roman"/>
                <a:cs typeface="Times New Roman"/>
              </a:rPr>
              <a:t>A </a:t>
            </a:r>
            <a:r>
              <a:rPr dirty="0" sz="1200" spc="-5">
                <a:latin typeface="Times New Roman"/>
                <a:cs typeface="Times New Roman"/>
              </a:rPr>
              <a:t>stakeholder </a:t>
            </a:r>
            <a:r>
              <a:rPr dirty="0" sz="1200">
                <a:latin typeface="Times New Roman"/>
                <a:cs typeface="Times New Roman"/>
              </a:rPr>
              <a:t>describes requirements (needs, constraints) to be included as system  functionality. These can be processes that generate certain information that the </a:t>
            </a:r>
            <a:r>
              <a:rPr dirty="0" sz="1200" spc="-5">
                <a:latin typeface="Times New Roman"/>
                <a:cs typeface="Times New Roman"/>
              </a:rPr>
              <a:t>system  </a:t>
            </a:r>
            <a:r>
              <a:rPr dirty="0" sz="1200">
                <a:latin typeface="Times New Roman"/>
                <a:cs typeface="Times New Roman"/>
              </a:rPr>
              <a:t>may have to process or maintain. </a:t>
            </a:r>
            <a:r>
              <a:rPr dirty="0" sz="1200" spc="-5">
                <a:latin typeface="Times New Roman"/>
                <a:cs typeface="Times New Roman"/>
              </a:rPr>
              <a:t>Sources </a:t>
            </a:r>
            <a:r>
              <a:rPr dirty="0" sz="1200">
                <a:latin typeface="Times New Roman"/>
                <a:cs typeface="Times New Roman"/>
              </a:rPr>
              <a:t>of requirements are the origins from </a:t>
            </a:r>
            <a:r>
              <a:rPr dirty="0" sz="1200" spc="-5">
                <a:latin typeface="Times New Roman"/>
                <a:cs typeface="Times New Roman"/>
              </a:rPr>
              <a:t>where </a:t>
            </a:r>
            <a:r>
              <a:rPr dirty="0" sz="1200">
                <a:latin typeface="Times New Roman"/>
                <a:cs typeface="Times New Roman"/>
              </a:rPr>
              <a:t>the  corresponding business process is initiated. By this concept, one has to trace from a  requirement back to its origins to </a:t>
            </a:r>
            <a:r>
              <a:rPr dirty="0" sz="1200" spc="-5">
                <a:latin typeface="Times New Roman"/>
                <a:cs typeface="Times New Roman"/>
              </a:rPr>
              <a:t>see who </a:t>
            </a:r>
            <a:r>
              <a:rPr dirty="0" sz="1200">
                <a:latin typeface="Times New Roman"/>
                <a:cs typeface="Times New Roman"/>
              </a:rPr>
              <a:t>is involved in its initiation. Be it a person, an  organization or an external entity that initiate </a:t>
            </a:r>
            <a:r>
              <a:rPr dirty="0" sz="1200" spc="-5">
                <a:latin typeface="Times New Roman"/>
                <a:cs typeface="Times New Roman"/>
              </a:rPr>
              <a:t>some </a:t>
            </a:r>
            <a:r>
              <a:rPr dirty="0" sz="1200">
                <a:latin typeface="Times New Roman"/>
                <a:cs typeface="Times New Roman"/>
              </a:rPr>
              <a:t>action and </a:t>
            </a:r>
            <a:r>
              <a:rPr dirty="0" sz="1200" spc="-5">
                <a:latin typeface="Times New Roman"/>
                <a:cs typeface="Times New Roman"/>
              </a:rPr>
              <a:t>system </a:t>
            </a:r>
            <a:r>
              <a:rPr dirty="0" sz="1200">
                <a:latin typeface="Times New Roman"/>
                <a:cs typeface="Times New Roman"/>
              </a:rPr>
              <a:t>responds back by  completing that</a:t>
            </a:r>
            <a:r>
              <a:rPr dirty="0" sz="1200" spc="-110">
                <a:latin typeface="Times New Roman"/>
                <a:cs typeface="Times New Roman"/>
              </a:rPr>
              <a:t> </a:t>
            </a:r>
            <a:r>
              <a:rPr dirty="0" sz="1200">
                <a:latin typeface="Times New Roman"/>
                <a:cs typeface="Times New Roman"/>
              </a:rPr>
              <a:t>action.</a:t>
            </a:r>
            <a:endParaRPr sz="1200">
              <a:latin typeface="Times New Roman"/>
              <a:cs typeface="Times New Roman"/>
            </a:endParaRPr>
          </a:p>
          <a:p>
            <a:pPr algn="just" marL="50165">
              <a:lnSpc>
                <a:spcPct val="100000"/>
              </a:lnSpc>
              <a:spcBef>
                <a:spcPts val="1075"/>
              </a:spcBef>
            </a:pPr>
            <a:r>
              <a:rPr dirty="0" sz="1600" spc="-10">
                <a:latin typeface="Times New Roman"/>
                <a:cs typeface="Times New Roman"/>
              </a:rPr>
              <a:t>Sink</a:t>
            </a:r>
            <a:endParaRPr sz="1600">
              <a:latin typeface="Times New Roman"/>
              <a:cs typeface="Times New Roman"/>
            </a:endParaRPr>
          </a:p>
          <a:p>
            <a:pPr algn="just" marL="12700" marR="19050">
              <a:lnSpc>
                <a:spcPts val="1380"/>
              </a:lnSpc>
              <a:spcBef>
                <a:spcPts val="965"/>
              </a:spcBef>
            </a:pPr>
            <a:r>
              <a:rPr dirty="0" sz="1200" spc="-5">
                <a:latin typeface="Times New Roman"/>
                <a:cs typeface="Times New Roman"/>
              </a:rPr>
              <a:t>Sink </a:t>
            </a:r>
            <a:r>
              <a:rPr dirty="0" sz="1200">
                <a:latin typeface="Times New Roman"/>
                <a:cs typeface="Times New Roman"/>
              </a:rPr>
              <a:t>is the consumer of certain information. It is that entity </a:t>
            </a:r>
            <a:r>
              <a:rPr dirty="0" sz="1200" spc="-5">
                <a:latin typeface="Times New Roman"/>
                <a:cs typeface="Times New Roman"/>
              </a:rPr>
              <a:t>which </a:t>
            </a:r>
            <a:r>
              <a:rPr dirty="0" sz="1200">
                <a:latin typeface="Times New Roman"/>
                <a:cs typeface="Times New Roman"/>
              </a:rPr>
              <a:t>provides a logical end  to a business process. </a:t>
            </a:r>
            <a:r>
              <a:rPr dirty="0" sz="1200" spc="5">
                <a:latin typeface="Times New Roman"/>
                <a:cs typeface="Times New Roman"/>
              </a:rPr>
              <a:t>Thus, </a:t>
            </a:r>
            <a:r>
              <a:rPr dirty="0" sz="1200">
                <a:latin typeface="Times New Roman"/>
                <a:cs typeface="Times New Roman"/>
              </a:rPr>
              <a:t>‘sinks of requirements’ is a concept </a:t>
            </a:r>
            <a:r>
              <a:rPr dirty="0" sz="1200" spc="5">
                <a:latin typeface="Times New Roman"/>
                <a:cs typeface="Times New Roman"/>
              </a:rPr>
              <a:t>that helps </a:t>
            </a:r>
            <a:r>
              <a:rPr dirty="0" sz="1200">
                <a:latin typeface="Times New Roman"/>
                <a:cs typeface="Times New Roman"/>
              </a:rPr>
              <a:t>in identifying  persons, organizations or external systems that gets certain functionality from the system.  These are logical ends of requirements, or </a:t>
            </a:r>
            <a:r>
              <a:rPr dirty="0" sz="1200" spc="-5">
                <a:latin typeface="Times New Roman"/>
                <a:cs typeface="Times New Roman"/>
              </a:rPr>
              <a:t>where </a:t>
            </a:r>
            <a:r>
              <a:rPr dirty="0" sz="1200">
                <a:latin typeface="Times New Roman"/>
                <a:cs typeface="Times New Roman"/>
              </a:rPr>
              <a:t>all the requirements are consumed. </a:t>
            </a:r>
            <a:r>
              <a:rPr dirty="0" sz="1200" spc="-5">
                <a:latin typeface="Times New Roman"/>
                <a:cs typeface="Times New Roman"/>
              </a:rPr>
              <a:t>For  </a:t>
            </a:r>
            <a:r>
              <a:rPr dirty="0" sz="1200">
                <a:latin typeface="Times New Roman"/>
                <a:cs typeface="Times New Roman"/>
              </a:rPr>
              <a:t>example, </a:t>
            </a:r>
            <a:r>
              <a:rPr dirty="0" sz="1200" spc="-5">
                <a:latin typeface="Times New Roman"/>
                <a:cs typeface="Times New Roman"/>
              </a:rPr>
              <a:t>we </a:t>
            </a:r>
            <a:r>
              <a:rPr dirty="0" sz="1200" spc="5">
                <a:latin typeface="Times New Roman"/>
                <a:cs typeface="Times New Roman"/>
              </a:rPr>
              <a:t>may </a:t>
            </a:r>
            <a:r>
              <a:rPr dirty="0" sz="1200">
                <a:latin typeface="Times New Roman"/>
                <a:cs typeface="Times New Roman"/>
              </a:rPr>
              <a:t>consider a user </a:t>
            </a:r>
            <a:r>
              <a:rPr dirty="0" sz="1200" spc="10">
                <a:latin typeface="Times New Roman"/>
                <a:cs typeface="Times New Roman"/>
              </a:rPr>
              <a:t>of </a:t>
            </a: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application that retrieves a report from the  </a:t>
            </a:r>
            <a:r>
              <a:rPr dirty="0" sz="1200" spc="-5">
                <a:latin typeface="Times New Roman"/>
                <a:cs typeface="Times New Roman"/>
              </a:rPr>
              <a:t>system. </a:t>
            </a:r>
            <a:r>
              <a:rPr dirty="0" sz="1200">
                <a:latin typeface="Times New Roman"/>
                <a:cs typeface="Times New Roman"/>
              </a:rPr>
              <a:t>In this case, user </a:t>
            </a:r>
            <a:r>
              <a:rPr dirty="0" sz="1200" spc="-5">
                <a:latin typeface="Times New Roman"/>
                <a:cs typeface="Times New Roman"/>
              </a:rPr>
              <a:t>when </a:t>
            </a:r>
            <a:r>
              <a:rPr dirty="0" sz="1200">
                <a:latin typeface="Times New Roman"/>
                <a:cs typeface="Times New Roman"/>
              </a:rPr>
              <a:t>reviews the report, becomes the </a:t>
            </a:r>
            <a:r>
              <a:rPr dirty="0" sz="1200" spc="-5">
                <a:latin typeface="Times New Roman"/>
                <a:cs typeface="Times New Roman"/>
              </a:rPr>
              <a:t>sink </a:t>
            </a:r>
            <a:r>
              <a:rPr dirty="0" sz="1200">
                <a:latin typeface="Times New Roman"/>
                <a:cs typeface="Times New Roman"/>
              </a:rPr>
              <a:t>of that report. Thus  </a:t>
            </a:r>
            <a:r>
              <a:rPr dirty="0" sz="1200" spc="-5">
                <a:latin typeface="Times New Roman"/>
                <a:cs typeface="Times New Roman"/>
              </a:rPr>
              <a:t>when </a:t>
            </a:r>
            <a:r>
              <a:rPr dirty="0" sz="1200">
                <a:latin typeface="Times New Roman"/>
                <a:cs typeface="Times New Roman"/>
              </a:rPr>
              <a:t>analyzing the </a:t>
            </a:r>
            <a:r>
              <a:rPr dirty="0" sz="1200" spc="-5">
                <a:latin typeface="Times New Roman"/>
                <a:cs typeface="Times New Roman"/>
              </a:rPr>
              <a:t>sink </a:t>
            </a:r>
            <a:r>
              <a:rPr dirty="0" sz="1200">
                <a:latin typeface="Times New Roman"/>
                <a:cs typeface="Times New Roman"/>
              </a:rPr>
              <a:t>of the requirement of implementing a report, the analyst </a:t>
            </a:r>
            <a:r>
              <a:rPr dirty="0" sz="1200" spc="-5">
                <a:latin typeface="Times New Roman"/>
                <a:cs typeface="Times New Roman"/>
              </a:rPr>
              <a:t>would  </a:t>
            </a:r>
            <a:r>
              <a:rPr dirty="0" sz="1200">
                <a:latin typeface="Times New Roman"/>
                <a:cs typeface="Times New Roman"/>
              </a:rPr>
              <a:t>naturally point towards the user </a:t>
            </a:r>
            <a:r>
              <a:rPr dirty="0" sz="1200" spc="-5">
                <a:latin typeface="Times New Roman"/>
                <a:cs typeface="Times New Roman"/>
              </a:rPr>
              <a:t>who would </a:t>
            </a:r>
            <a:r>
              <a:rPr dirty="0" sz="1200">
                <a:latin typeface="Times New Roman"/>
                <a:cs typeface="Times New Roman"/>
              </a:rPr>
              <a:t>get that</a:t>
            </a:r>
            <a:r>
              <a:rPr dirty="0" sz="1200" spc="-95">
                <a:latin typeface="Times New Roman"/>
                <a:cs typeface="Times New Roman"/>
              </a:rPr>
              <a:t> </a:t>
            </a:r>
            <a:r>
              <a:rPr dirty="0" sz="1200">
                <a:latin typeface="Times New Roman"/>
                <a:cs typeface="Times New Roman"/>
              </a:rPr>
              <a:t>report.</a:t>
            </a:r>
            <a:endParaRPr sz="1200">
              <a:latin typeface="Times New Roman"/>
              <a:cs typeface="Times New Roman"/>
            </a:endParaRPr>
          </a:p>
          <a:p>
            <a:pPr>
              <a:lnSpc>
                <a:spcPct val="100000"/>
              </a:lnSpc>
            </a:pPr>
            <a:endParaRPr sz="1200">
              <a:latin typeface="Times New Roman"/>
              <a:cs typeface="Times New Roman"/>
            </a:endParaRPr>
          </a:p>
          <a:p>
            <a:pPr algn="just" marL="12700" marR="19050">
              <a:lnSpc>
                <a:spcPts val="1380"/>
              </a:lnSpc>
            </a:pPr>
            <a:r>
              <a:rPr dirty="0" sz="1200">
                <a:latin typeface="Times New Roman"/>
                <a:cs typeface="Times New Roman"/>
              </a:rPr>
              <a:t>In </a:t>
            </a:r>
            <a:r>
              <a:rPr dirty="0" sz="1200" spc="-5">
                <a:latin typeface="Times New Roman"/>
                <a:cs typeface="Times New Roman"/>
              </a:rPr>
              <a:t>source </a:t>
            </a:r>
            <a:r>
              <a:rPr dirty="0" sz="1200">
                <a:latin typeface="Times New Roman"/>
                <a:cs typeface="Times New Roman"/>
              </a:rPr>
              <a:t>and </a:t>
            </a:r>
            <a:r>
              <a:rPr dirty="0" sz="1200" spc="-5">
                <a:latin typeface="Times New Roman"/>
                <a:cs typeface="Times New Roman"/>
              </a:rPr>
              <a:t>sink </a:t>
            </a:r>
            <a:r>
              <a:rPr dirty="0" sz="1200">
                <a:latin typeface="Times New Roman"/>
                <a:cs typeface="Times New Roman"/>
              </a:rPr>
              <a:t>analysis the analyst determines all the </a:t>
            </a:r>
            <a:r>
              <a:rPr dirty="0" sz="1200" spc="-5">
                <a:latin typeface="Times New Roman"/>
                <a:cs typeface="Times New Roman"/>
              </a:rPr>
              <a:t>sources </a:t>
            </a:r>
            <a:r>
              <a:rPr dirty="0" sz="1200">
                <a:latin typeface="Times New Roman"/>
                <a:cs typeface="Times New Roman"/>
              </a:rPr>
              <a:t>of requirements and  </a:t>
            </a:r>
            <a:r>
              <a:rPr dirty="0" sz="1200" spc="-5">
                <a:latin typeface="Times New Roman"/>
                <a:cs typeface="Times New Roman"/>
              </a:rPr>
              <a:t>where </a:t>
            </a:r>
            <a:r>
              <a:rPr dirty="0" sz="1200">
                <a:latin typeface="Times New Roman"/>
                <a:cs typeface="Times New Roman"/>
              </a:rPr>
              <a:t>do these requirements consume (sinks). </a:t>
            </a:r>
            <a:r>
              <a:rPr dirty="0" sz="1200" spc="-5">
                <a:latin typeface="Times New Roman"/>
                <a:cs typeface="Times New Roman"/>
              </a:rPr>
              <a:t>Now </a:t>
            </a:r>
            <a:r>
              <a:rPr dirty="0" sz="1200">
                <a:latin typeface="Times New Roman"/>
                <a:cs typeface="Times New Roman"/>
              </a:rPr>
              <a:t>evaluate a report </a:t>
            </a:r>
            <a:r>
              <a:rPr dirty="0" sz="1200" spc="-5">
                <a:latin typeface="Times New Roman"/>
                <a:cs typeface="Times New Roman"/>
              </a:rPr>
              <a:t>which </a:t>
            </a:r>
            <a:r>
              <a:rPr dirty="0" sz="1200">
                <a:latin typeface="Times New Roman"/>
                <a:cs typeface="Times New Roman"/>
              </a:rPr>
              <a:t>displays  certain information, the </a:t>
            </a:r>
            <a:r>
              <a:rPr dirty="0" sz="1200" spc="-5">
                <a:latin typeface="Times New Roman"/>
                <a:cs typeface="Times New Roman"/>
              </a:rPr>
              <a:t>source </a:t>
            </a:r>
            <a:r>
              <a:rPr dirty="0" sz="1200">
                <a:latin typeface="Times New Roman"/>
                <a:cs typeface="Times New Roman"/>
              </a:rPr>
              <a:t>of this report is the data (and </a:t>
            </a:r>
            <a:r>
              <a:rPr dirty="0" sz="1200" spc="-5">
                <a:latin typeface="Times New Roman"/>
                <a:cs typeface="Times New Roman"/>
              </a:rPr>
              <a:t>who </a:t>
            </a:r>
            <a:r>
              <a:rPr dirty="0" sz="1200" spc="5">
                <a:latin typeface="Times New Roman"/>
                <a:cs typeface="Times New Roman"/>
              </a:rPr>
              <a:t>enters </a:t>
            </a:r>
            <a:r>
              <a:rPr dirty="0" sz="1200">
                <a:latin typeface="Times New Roman"/>
                <a:cs typeface="Times New Roman"/>
              </a:rPr>
              <a:t>it) that is input to  be retrieved later in the form of the report. </a:t>
            </a:r>
            <a:r>
              <a:rPr dirty="0" sz="1200" spc="-5">
                <a:latin typeface="Times New Roman"/>
                <a:cs typeface="Times New Roman"/>
              </a:rPr>
              <a:t>Similarly, whoever </a:t>
            </a:r>
            <a:r>
              <a:rPr dirty="0" sz="1200">
                <a:latin typeface="Times New Roman"/>
                <a:cs typeface="Times New Roman"/>
              </a:rPr>
              <a:t>needs this report become  the </a:t>
            </a:r>
            <a:r>
              <a:rPr dirty="0" sz="1200" spc="-5">
                <a:latin typeface="Times New Roman"/>
                <a:cs typeface="Times New Roman"/>
              </a:rPr>
              <a:t>sink </a:t>
            </a:r>
            <a:r>
              <a:rPr dirty="0" sz="1200">
                <a:latin typeface="Times New Roman"/>
                <a:cs typeface="Times New Roman"/>
              </a:rPr>
              <a:t>of the</a:t>
            </a:r>
            <a:r>
              <a:rPr dirty="0" sz="1200" spc="-100">
                <a:latin typeface="Times New Roman"/>
                <a:cs typeface="Times New Roman"/>
              </a:rPr>
              <a:t> </a:t>
            </a:r>
            <a:r>
              <a:rPr dirty="0" sz="1200">
                <a:latin typeface="Times New Roman"/>
                <a:cs typeface="Times New Roman"/>
              </a:rPr>
              <a:t>report.</a:t>
            </a:r>
            <a:endParaRPr sz="1200">
              <a:latin typeface="Times New Roman"/>
              <a:cs typeface="Times New Roman"/>
            </a:endParaRPr>
          </a:p>
          <a:p>
            <a:pPr algn="just" marL="12700" marR="16510">
              <a:lnSpc>
                <a:spcPts val="1380"/>
              </a:lnSpc>
            </a:pPr>
            <a:r>
              <a:rPr dirty="0" sz="1200">
                <a:latin typeface="Times New Roman"/>
                <a:cs typeface="Times New Roman"/>
              </a:rPr>
              <a:t>In a </a:t>
            </a:r>
            <a:r>
              <a:rPr dirty="0" sz="1200" spc="-5">
                <a:latin typeface="Times New Roman"/>
                <a:cs typeface="Times New Roman"/>
              </a:rPr>
              <a:t>similar </a:t>
            </a:r>
            <a:r>
              <a:rPr dirty="0" sz="1200">
                <a:latin typeface="Times New Roman"/>
                <a:cs typeface="Times New Roman"/>
              </a:rPr>
              <a:t>manner, at times </a:t>
            </a:r>
            <a:r>
              <a:rPr dirty="0" sz="1200" spc="-5">
                <a:latin typeface="Times New Roman"/>
                <a:cs typeface="Times New Roman"/>
              </a:rPr>
              <a:t>we </a:t>
            </a:r>
            <a:r>
              <a:rPr dirty="0" sz="1200">
                <a:latin typeface="Times New Roman"/>
                <a:cs typeface="Times New Roman"/>
              </a:rPr>
              <a:t>gather data in our application that is not used anywhere.  </a:t>
            </a:r>
            <a:r>
              <a:rPr dirty="0" sz="1200" spc="-5">
                <a:latin typeface="Times New Roman"/>
                <a:cs typeface="Times New Roman"/>
              </a:rPr>
              <a:t>So </a:t>
            </a:r>
            <a:r>
              <a:rPr dirty="0" sz="1200">
                <a:latin typeface="Times New Roman"/>
                <a:cs typeface="Times New Roman"/>
              </a:rPr>
              <a:t>the question really is </a:t>
            </a:r>
            <a:r>
              <a:rPr dirty="0" sz="1200" spc="-5">
                <a:latin typeface="Times New Roman"/>
                <a:cs typeface="Times New Roman"/>
              </a:rPr>
              <a:t>what </a:t>
            </a:r>
            <a:r>
              <a:rPr dirty="0" sz="1200">
                <a:latin typeface="Times New Roman"/>
                <a:cs typeface="Times New Roman"/>
              </a:rPr>
              <a:t>to do </a:t>
            </a:r>
            <a:r>
              <a:rPr dirty="0" sz="1200" spc="-5">
                <a:latin typeface="Times New Roman"/>
                <a:cs typeface="Times New Roman"/>
              </a:rPr>
              <a:t>with </a:t>
            </a:r>
            <a:r>
              <a:rPr dirty="0" sz="1200">
                <a:latin typeface="Times New Roman"/>
                <a:cs typeface="Times New Roman"/>
              </a:rPr>
              <a:t>that kind of unused data or the missing  requirement. Is it really redundant or is </a:t>
            </a:r>
            <a:r>
              <a:rPr dirty="0" sz="1200" spc="-5">
                <a:latin typeface="Times New Roman"/>
                <a:cs typeface="Times New Roman"/>
              </a:rPr>
              <a:t>something </a:t>
            </a:r>
            <a:r>
              <a:rPr dirty="0" sz="1200">
                <a:latin typeface="Times New Roman"/>
                <a:cs typeface="Times New Roman"/>
              </a:rPr>
              <a:t>really missing from these  requirements? </a:t>
            </a:r>
            <a:r>
              <a:rPr dirty="0" sz="1200" spc="-5">
                <a:latin typeface="Times New Roman"/>
                <a:cs typeface="Times New Roman"/>
              </a:rPr>
              <a:t>How </a:t>
            </a:r>
            <a:r>
              <a:rPr dirty="0" sz="1200">
                <a:latin typeface="Times New Roman"/>
                <a:cs typeface="Times New Roman"/>
              </a:rPr>
              <a:t>to figure it</a:t>
            </a:r>
            <a:r>
              <a:rPr dirty="0" sz="1200" spc="-95">
                <a:latin typeface="Times New Roman"/>
                <a:cs typeface="Times New Roman"/>
              </a:rPr>
              <a:t> </a:t>
            </a:r>
            <a:r>
              <a:rPr dirty="0" sz="1200">
                <a:latin typeface="Times New Roman"/>
                <a:cs typeface="Times New Roman"/>
              </a:rPr>
              <a:t>out?</a:t>
            </a:r>
            <a:endParaRPr sz="1200">
              <a:latin typeface="Times New Roman"/>
              <a:cs typeface="Times New Roman"/>
            </a:endParaRPr>
          </a:p>
          <a:p>
            <a:pPr>
              <a:lnSpc>
                <a:spcPct val="100000"/>
              </a:lnSpc>
            </a:pPr>
            <a:endParaRPr sz="1200">
              <a:latin typeface="Times New Roman"/>
              <a:cs typeface="Times New Roman"/>
            </a:endParaRPr>
          </a:p>
          <a:p>
            <a:pPr algn="just" marL="12700" marR="19685">
              <a:lnSpc>
                <a:spcPts val="1380"/>
              </a:lnSpc>
            </a:pPr>
            <a:r>
              <a:rPr dirty="0" sz="1200" spc="-5">
                <a:latin typeface="Times New Roman"/>
                <a:cs typeface="Times New Roman"/>
              </a:rPr>
              <a:t>For </a:t>
            </a:r>
            <a:r>
              <a:rPr dirty="0" sz="1200">
                <a:latin typeface="Times New Roman"/>
                <a:cs typeface="Times New Roman"/>
              </a:rPr>
              <a:t>example, </a:t>
            </a:r>
            <a:r>
              <a:rPr dirty="0" sz="1200" spc="-5">
                <a:latin typeface="Times New Roman"/>
                <a:cs typeface="Times New Roman"/>
              </a:rPr>
              <a:t>we </a:t>
            </a:r>
            <a:r>
              <a:rPr dirty="0" sz="1200">
                <a:latin typeface="Times New Roman"/>
                <a:cs typeface="Times New Roman"/>
              </a:rPr>
              <a:t>are </a:t>
            </a:r>
            <a:r>
              <a:rPr dirty="0" sz="1200" spc="5">
                <a:latin typeface="Times New Roman"/>
                <a:cs typeface="Times New Roman"/>
              </a:rPr>
              <a:t>having </a:t>
            </a:r>
            <a:r>
              <a:rPr dirty="0" sz="1200">
                <a:latin typeface="Times New Roman"/>
                <a:cs typeface="Times New Roman"/>
              </a:rPr>
              <a:t>certain inputs (sources) to a process against which </a:t>
            </a:r>
            <a:r>
              <a:rPr dirty="0" sz="1200" spc="-5">
                <a:latin typeface="Times New Roman"/>
                <a:cs typeface="Times New Roman"/>
              </a:rPr>
              <a:t>we </a:t>
            </a:r>
            <a:r>
              <a:rPr dirty="0" sz="1200">
                <a:latin typeface="Times New Roman"/>
                <a:cs typeface="Times New Roman"/>
              </a:rPr>
              <a:t>do not  know about the corresponding outputs (sinks). </a:t>
            </a:r>
            <a:r>
              <a:rPr dirty="0" sz="1200" spc="-5">
                <a:latin typeface="Times New Roman"/>
                <a:cs typeface="Times New Roman"/>
              </a:rPr>
              <a:t>Such </a:t>
            </a:r>
            <a:r>
              <a:rPr dirty="0" sz="1200">
                <a:latin typeface="Times New Roman"/>
                <a:cs typeface="Times New Roman"/>
              </a:rPr>
              <a:t>inputs are redundant </a:t>
            </a:r>
            <a:r>
              <a:rPr dirty="0" sz="1200" spc="15">
                <a:latin typeface="Times New Roman"/>
                <a:cs typeface="Times New Roman"/>
              </a:rPr>
              <a:t>if </a:t>
            </a:r>
            <a:r>
              <a:rPr dirty="0" sz="1200">
                <a:latin typeface="Times New Roman"/>
                <a:cs typeface="Times New Roman"/>
              </a:rPr>
              <a:t>there is found  no corresponding outputs. Thus these inputs can be removed as redundant. If </a:t>
            </a:r>
            <a:r>
              <a:rPr dirty="0" sz="1200" spc="-5">
                <a:latin typeface="Times New Roman"/>
                <a:cs typeface="Times New Roman"/>
              </a:rPr>
              <a:t>we </a:t>
            </a:r>
            <a:r>
              <a:rPr dirty="0" sz="1200">
                <a:latin typeface="Times New Roman"/>
                <a:cs typeface="Times New Roman"/>
              </a:rPr>
              <a:t>probe  out corresponding outputs, </a:t>
            </a:r>
            <a:r>
              <a:rPr dirty="0" sz="1200" spc="-5">
                <a:latin typeface="Times New Roman"/>
                <a:cs typeface="Times New Roman"/>
              </a:rPr>
              <a:t>which </a:t>
            </a:r>
            <a:r>
              <a:rPr dirty="0" sz="1200">
                <a:latin typeface="Times New Roman"/>
                <a:cs typeface="Times New Roman"/>
              </a:rPr>
              <a:t>could not be recorded initially, that mean these inputs  </a:t>
            </a:r>
            <a:r>
              <a:rPr dirty="0" sz="1200" spc="-5">
                <a:latin typeface="Times New Roman"/>
                <a:cs typeface="Times New Roman"/>
              </a:rPr>
              <a:t>were </a:t>
            </a:r>
            <a:r>
              <a:rPr dirty="0" sz="1200">
                <a:latin typeface="Times New Roman"/>
                <a:cs typeface="Times New Roman"/>
              </a:rPr>
              <a:t>not redundant rather a few (output related) requirements </a:t>
            </a:r>
            <a:r>
              <a:rPr dirty="0" sz="1200" spc="-5">
                <a:latin typeface="Times New Roman"/>
                <a:cs typeface="Times New Roman"/>
              </a:rPr>
              <a:t>were </a:t>
            </a:r>
            <a:r>
              <a:rPr dirty="0" sz="1200">
                <a:latin typeface="Times New Roman"/>
                <a:cs typeface="Times New Roman"/>
              </a:rPr>
              <a:t>missing that </a:t>
            </a:r>
            <a:r>
              <a:rPr dirty="0" sz="1200" spc="-5">
                <a:latin typeface="Times New Roman"/>
                <a:cs typeface="Times New Roman"/>
              </a:rPr>
              <a:t>we  </a:t>
            </a:r>
            <a:r>
              <a:rPr dirty="0" sz="1200">
                <a:latin typeface="Times New Roman"/>
                <a:cs typeface="Times New Roman"/>
              </a:rPr>
              <a:t>discovered during the </a:t>
            </a:r>
            <a:r>
              <a:rPr dirty="0" sz="1200" spc="-5">
                <a:latin typeface="Times New Roman"/>
                <a:cs typeface="Times New Roman"/>
              </a:rPr>
              <a:t>sink</a:t>
            </a:r>
            <a:r>
              <a:rPr dirty="0" sz="1200" spc="-100">
                <a:latin typeface="Times New Roman"/>
                <a:cs typeface="Times New Roman"/>
              </a:rPr>
              <a:t> </a:t>
            </a:r>
            <a:r>
              <a:rPr dirty="0" sz="1200">
                <a:latin typeface="Times New Roman"/>
                <a:cs typeface="Times New Roman"/>
              </a:rPr>
              <a:t>analysis.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17498" y="441959"/>
            <a:ext cx="5554980" cy="8719820"/>
          </a:xfrm>
          <a:prstGeom prst="rect">
            <a:avLst/>
          </a:prstGeom>
        </p:spPr>
        <p:txBody>
          <a:bodyPr wrap="square" lIns="0" tIns="0" rIns="0" bIns="0" rtlCol="0" vert="horz">
            <a:spAutoFit/>
          </a:bodyPr>
          <a:lstStyle/>
          <a:p>
            <a:pPr algn="just" marL="25400">
              <a:lnSpc>
                <a:spcPct val="100000"/>
              </a:lnSpc>
              <a:tabLst>
                <a:tab pos="52273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spcBef>
                <a:spcPts val="25"/>
              </a:spcBef>
            </a:pPr>
            <a:endParaRPr sz="1050">
              <a:latin typeface="Times New Roman"/>
              <a:cs typeface="Times New Roman"/>
            </a:endParaRPr>
          </a:p>
          <a:p>
            <a:pPr algn="just" marL="12700" marR="48895">
              <a:lnSpc>
                <a:spcPts val="1380"/>
              </a:lnSpc>
            </a:pPr>
            <a:r>
              <a:rPr dirty="0" sz="1200">
                <a:latin typeface="Times New Roman"/>
                <a:cs typeface="Times New Roman"/>
              </a:rPr>
              <a:t>A </a:t>
            </a:r>
            <a:r>
              <a:rPr dirty="0" sz="1200" spc="-5">
                <a:latin typeface="Times New Roman"/>
                <a:cs typeface="Times New Roman"/>
              </a:rPr>
              <a:t>stakeholder </a:t>
            </a:r>
            <a:r>
              <a:rPr dirty="0" sz="1200">
                <a:latin typeface="Times New Roman"/>
                <a:cs typeface="Times New Roman"/>
              </a:rPr>
              <a:t>may have required the development team to develop certain report for his  use. It means </a:t>
            </a:r>
            <a:r>
              <a:rPr dirty="0" sz="1200" spc="-5">
                <a:latin typeface="Times New Roman"/>
                <a:cs typeface="Times New Roman"/>
              </a:rPr>
              <a:t>we </a:t>
            </a:r>
            <a:r>
              <a:rPr dirty="0" sz="1200">
                <a:latin typeface="Times New Roman"/>
                <a:cs typeface="Times New Roman"/>
              </a:rPr>
              <a:t>are </a:t>
            </a:r>
            <a:r>
              <a:rPr dirty="0" sz="1200" spc="-5">
                <a:latin typeface="Times New Roman"/>
                <a:cs typeface="Times New Roman"/>
              </a:rPr>
              <a:t>sure </a:t>
            </a:r>
            <a:r>
              <a:rPr dirty="0" sz="1200">
                <a:latin typeface="Times New Roman"/>
                <a:cs typeface="Times New Roman"/>
              </a:rPr>
              <a:t>of its use (sink) but not about its </a:t>
            </a:r>
            <a:r>
              <a:rPr dirty="0" sz="1200" spc="-5">
                <a:latin typeface="Times New Roman"/>
                <a:cs typeface="Times New Roman"/>
              </a:rPr>
              <a:t>sources, </a:t>
            </a:r>
            <a:r>
              <a:rPr dirty="0" sz="1200">
                <a:latin typeface="Times New Roman"/>
                <a:cs typeface="Times New Roman"/>
              </a:rPr>
              <a:t>from </a:t>
            </a:r>
            <a:r>
              <a:rPr dirty="0" sz="1200" spc="-5">
                <a:latin typeface="Times New Roman"/>
                <a:cs typeface="Times New Roman"/>
              </a:rPr>
              <a:t>where </a:t>
            </a:r>
            <a:r>
              <a:rPr dirty="0" sz="1200">
                <a:latin typeface="Times New Roman"/>
                <a:cs typeface="Times New Roman"/>
              </a:rPr>
              <a:t>the  required information </a:t>
            </a:r>
            <a:r>
              <a:rPr dirty="0" sz="1200" spc="-5">
                <a:latin typeface="Times New Roman"/>
                <a:cs typeface="Times New Roman"/>
              </a:rPr>
              <a:t>will </a:t>
            </a:r>
            <a:r>
              <a:rPr dirty="0" sz="1200">
                <a:latin typeface="Times New Roman"/>
                <a:cs typeface="Times New Roman"/>
              </a:rPr>
              <a:t>be provided? Who </a:t>
            </a:r>
            <a:r>
              <a:rPr dirty="0" sz="1200" spc="-5">
                <a:latin typeface="Times New Roman"/>
                <a:cs typeface="Times New Roman"/>
              </a:rPr>
              <a:t>will </a:t>
            </a:r>
            <a:r>
              <a:rPr dirty="0" sz="1200">
                <a:latin typeface="Times New Roman"/>
                <a:cs typeface="Times New Roman"/>
              </a:rPr>
              <a:t>input that information and using </a:t>
            </a:r>
            <a:r>
              <a:rPr dirty="0" sz="1200" spc="-5">
                <a:latin typeface="Times New Roman"/>
                <a:cs typeface="Times New Roman"/>
              </a:rPr>
              <a:t>what  </a:t>
            </a:r>
            <a:r>
              <a:rPr dirty="0" sz="1200">
                <a:latin typeface="Times New Roman"/>
                <a:cs typeface="Times New Roman"/>
              </a:rPr>
              <a:t>mechanism?</a:t>
            </a:r>
            <a:endParaRPr sz="1200">
              <a:latin typeface="Times New Roman"/>
              <a:cs typeface="Times New Roman"/>
            </a:endParaRPr>
          </a:p>
          <a:p>
            <a:pPr algn="just" marL="57150" marR="5080">
              <a:lnSpc>
                <a:spcPts val="1380"/>
              </a:lnSpc>
              <a:spcBef>
                <a:spcPts val="480"/>
              </a:spcBef>
            </a:pPr>
            <a:r>
              <a:rPr dirty="0" sz="1200">
                <a:latin typeface="Times New Roman"/>
                <a:cs typeface="Times New Roman"/>
              </a:rPr>
              <a:t>A requirement </a:t>
            </a:r>
            <a:r>
              <a:rPr dirty="0" sz="1200" spc="-5">
                <a:latin typeface="Times New Roman"/>
                <a:cs typeface="Times New Roman"/>
              </a:rPr>
              <a:t>statement </a:t>
            </a:r>
            <a:r>
              <a:rPr dirty="0" sz="1200">
                <a:latin typeface="Times New Roman"/>
                <a:cs typeface="Times New Roman"/>
              </a:rPr>
              <a:t>that describe the report but do not list down its </a:t>
            </a:r>
            <a:r>
              <a:rPr dirty="0" sz="1200" spc="-5">
                <a:latin typeface="Times New Roman"/>
                <a:cs typeface="Times New Roman"/>
              </a:rPr>
              <a:t>sources, will </a:t>
            </a:r>
            <a:r>
              <a:rPr dirty="0" sz="1200">
                <a:latin typeface="Times New Roman"/>
                <a:cs typeface="Times New Roman"/>
              </a:rPr>
              <a:t>be  an incomplete </a:t>
            </a:r>
            <a:r>
              <a:rPr dirty="0" sz="1200" spc="-5">
                <a:latin typeface="Times New Roman"/>
                <a:cs typeface="Times New Roman"/>
              </a:rPr>
              <a:t>statement </a:t>
            </a:r>
            <a:r>
              <a:rPr dirty="0" sz="1200">
                <a:latin typeface="Times New Roman"/>
                <a:cs typeface="Times New Roman"/>
              </a:rPr>
              <a:t>and the </a:t>
            </a:r>
            <a:r>
              <a:rPr dirty="0" sz="1200" spc="-5">
                <a:latin typeface="Times New Roman"/>
                <a:cs typeface="Times New Roman"/>
              </a:rPr>
              <a:t>software </a:t>
            </a:r>
            <a:r>
              <a:rPr dirty="0" sz="1200">
                <a:latin typeface="Times New Roman"/>
                <a:cs typeface="Times New Roman"/>
              </a:rPr>
              <a:t>engineer </a:t>
            </a:r>
            <a:r>
              <a:rPr dirty="0" sz="1200" spc="-5">
                <a:latin typeface="Times New Roman"/>
                <a:cs typeface="Times New Roman"/>
              </a:rPr>
              <a:t>who </a:t>
            </a:r>
            <a:r>
              <a:rPr dirty="0" sz="1200">
                <a:latin typeface="Times New Roman"/>
                <a:cs typeface="Times New Roman"/>
              </a:rPr>
              <a:t>is involved in validating </a:t>
            </a:r>
            <a:r>
              <a:rPr dirty="0" sz="1200" spc="-5">
                <a:latin typeface="Times New Roman"/>
                <a:cs typeface="Times New Roman"/>
              </a:rPr>
              <a:t>such  </a:t>
            </a:r>
            <a:r>
              <a:rPr dirty="0" sz="1200">
                <a:latin typeface="Times New Roman"/>
                <a:cs typeface="Times New Roman"/>
              </a:rPr>
              <a:t>requirements, </a:t>
            </a:r>
            <a:r>
              <a:rPr dirty="0" sz="1200" spc="-5">
                <a:latin typeface="Times New Roman"/>
                <a:cs typeface="Times New Roman"/>
              </a:rPr>
              <a:t>should </a:t>
            </a:r>
            <a:r>
              <a:rPr dirty="0" sz="1200">
                <a:latin typeface="Times New Roman"/>
                <a:cs typeface="Times New Roman"/>
              </a:rPr>
              <a:t>identify all the </a:t>
            </a:r>
            <a:r>
              <a:rPr dirty="0" sz="1200" spc="-5">
                <a:latin typeface="Times New Roman"/>
                <a:cs typeface="Times New Roman"/>
              </a:rPr>
              <a:t>sources </a:t>
            </a:r>
            <a:r>
              <a:rPr dirty="0" sz="1200">
                <a:latin typeface="Times New Roman"/>
                <a:cs typeface="Times New Roman"/>
              </a:rPr>
              <a:t>against </a:t>
            </a:r>
            <a:r>
              <a:rPr dirty="0" sz="1200" spc="-5">
                <a:latin typeface="Times New Roman"/>
                <a:cs typeface="Times New Roman"/>
              </a:rPr>
              <a:t>sinks </a:t>
            </a:r>
            <a:r>
              <a:rPr dirty="0" sz="1200">
                <a:latin typeface="Times New Roman"/>
                <a:cs typeface="Times New Roman"/>
              </a:rPr>
              <a:t>or vice versa to determine  complete end-to-end</a:t>
            </a:r>
            <a:r>
              <a:rPr dirty="0" sz="1200" spc="-110">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nSpc>
                <a:spcPct val="100000"/>
              </a:lnSpc>
              <a:spcBef>
                <a:spcPts val="20"/>
              </a:spcBef>
            </a:pPr>
            <a:endParaRPr sz="1200">
              <a:latin typeface="Times New Roman"/>
              <a:cs typeface="Times New Roman"/>
            </a:endParaRPr>
          </a:p>
          <a:p>
            <a:pPr algn="ctr" marR="6985">
              <a:lnSpc>
                <a:spcPct val="100000"/>
              </a:lnSpc>
            </a:pPr>
            <a:r>
              <a:rPr dirty="0" sz="1700" spc="-5">
                <a:latin typeface="Tahoma"/>
                <a:cs typeface="Tahoma"/>
              </a:rPr>
              <a:t>Process</a:t>
            </a:r>
            <a:r>
              <a:rPr dirty="0" sz="1700" spc="-70">
                <a:latin typeface="Tahoma"/>
                <a:cs typeface="Tahoma"/>
              </a:rPr>
              <a:t> </a:t>
            </a:r>
            <a:r>
              <a:rPr dirty="0" sz="1700">
                <a:latin typeface="Tahoma"/>
                <a:cs typeface="Tahoma"/>
              </a:rPr>
              <a:t>Models</a:t>
            </a:r>
            <a:endParaRPr sz="1700">
              <a:latin typeface="Tahoma"/>
              <a:cs typeface="Tahoma"/>
            </a:endParaRPr>
          </a:p>
          <a:p>
            <a:pPr algn="just" marL="25400">
              <a:lnSpc>
                <a:spcPts val="1625"/>
              </a:lnSpc>
              <a:spcBef>
                <a:spcPts val="10"/>
              </a:spcBef>
            </a:pPr>
            <a:r>
              <a:rPr dirty="0" sz="1400" spc="-5" b="1">
                <a:latin typeface="Tahoma"/>
                <a:cs typeface="Tahoma"/>
              </a:rPr>
              <a:t>Domain</a:t>
            </a:r>
            <a:r>
              <a:rPr dirty="0" sz="1400" spc="-65" b="1">
                <a:latin typeface="Tahoma"/>
                <a:cs typeface="Tahoma"/>
              </a:rPr>
              <a:t> </a:t>
            </a:r>
            <a:r>
              <a:rPr dirty="0" sz="1400" b="1">
                <a:latin typeface="Tahoma"/>
                <a:cs typeface="Tahoma"/>
              </a:rPr>
              <a:t>Models</a:t>
            </a:r>
            <a:endParaRPr sz="1400">
              <a:latin typeface="Tahoma"/>
              <a:cs typeface="Tahoma"/>
            </a:endParaRPr>
          </a:p>
          <a:p>
            <a:pPr algn="just" marL="25400" marR="34925">
              <a:lnSpc>
                <a:spcPts val="1380"/>
              </a:lnSpc>
              <a:spcBef>
                <a:spcPts val="40"/>
              </a:spcBef>
            </a:pPr>
            <a:r>
              <a:rPr dirty="0" sz="1200" spc="-5">
                <a:latin typeface="Times New Roman"/>
                <a:cs typeface="Times New Roman"/>
              </a:rPr>
              <a:t>During </a:t>
            </a:r>
            <a:r>
              <a:rPr dirty="0" sz="1200">
                <a:latin typeface="Times New Roman"/>
                <a:cs typeface="Times New Roman"/>
              </a:rPr>
              <a:t>requirements analysis phase, different models are developed to express  requirements of the </a:t>
            </a:r>
            <a:r>
              <a:rPr dirty="0" sz="1200" spc="-5">
                <a:latin typeface="Times New Roman"/>
                <a:cs typeface="Times New Roman"/>
              </a:rPr>
              <a:t>system. </a:t>
            </a:r>
            <a:r>
              <a:rPr dirty="0" sz="1200">
                <a:latin typeface="Times New Roman"/>
                <a:cs typeface="Times New Roman"/>
              </a:rPr>
              <a:t>Though it is difficult to draw a line between these models as  they complement each other, they differ in the manner information is expressed in these  models. </a:t>
            </a:r>
            <a:r>
              <a:rPr dirty="0" sz="1200" spc="-5">
                <a:latin typeface="Times New Roman"/>
                <a:cs typeface="Times New Roman"/>
              </a:rPr>
              <a:t>Most </a:t>
            </a:r>
            <a:r>
              <a:rPr dirty="0" sz="1200">
                <a:latin typeface="Times New Roman"/>
                <a:cs typeface="Times New Roman"/>
              </a:rPr>
              <a:t>of these models are pictorial and contain explanation to the diagrams.  </a:t>
            </a:r>
            <a:r>
              <a:rPr dirty="0" sz="1200" spc="-5">
                <a:latin typeface="Times New Roman"/>
                <a:cs typeface="Times New Roman"/>
              </a:rPr>
              <a:t>Some </a:t>
            </a:r>
            <a:r>
              <a:rPr dirty="0" sz="1200">
                <a:latin typeface="Times New Roman"/>
                <a:cs typeface="Times New Roman"/>
              </a:rPr>
              <a:t>of these models are discussed in the following</a:t>
            </a:r>
            <a:r>
              <a:rPr dirty="0" sz="1200" spc="-114">
                <a:latin typeface="Times New Roman"/>
                <a:cs typeface="Times New Roman"/>
              </a:rPr>
              <a:t> </a:t>
            </a:r>
            <a:r>
              <a:rPr dirty="0" sz="1200" spc="-5">
                <a:latin typeface="Times New Roman"/>
                <a:cs typeface="Times New Roman"/>
              </a:rPr>
              <a:t>subsections.</a:t>
            </a:r>
            <a:endParaRPr sz="1200">
              <a:latin typeface="Times New Roman"/>
              <a:cs typeface="Times New Roman"/>
            </a:endParaRPr>
          </a:p>
          <a:p>
            <a:pPr algn="just" marL="25400">
              <a:lnSpc>
                <a:spcPts val="2105"/>
              </a:lnSpc>
              <a:spcBef>
                <a:spcPts val="625"/>
              </a:spcBef>
            </a:pPr>
            <a:r>
              <a:rPr dirty="0" sz="1800">
                <a:latin typeface="Tahoma"/>
                <a:cs typeface="Tahoma"/>
              </a:rPr>
              <a:t>Understanding </a:t>
            </a:r>
            <a:r>
              <a:rPr dirty="0" sz="1800" spc="-5">
                <a:latin typeface="Tahoma"/>
                <a:cs typeface="Tahoma"/>
              </a:rPr>
              <a:t>the </a:t>
            </a:r>
            <a:r>
              <a:rPr dirty="0" sz="1800">
                <a:latin typeface="Tahoma"/>
                <a:cs typeface="Tahoma"/>
              </a:rPr>
              <a:t>business</a:t>
            </a:r>
            <a:r>
              <a:rPr dirty="0" sz="1800" spc="-110">
                <a:latin typeface="Tahoma"/>
                <a:cs typeface="Tahoma"/>
              </a:rPr>
              <a:t> </a:t>
            </a:r>
            <a:r>
              <a:rPr dirty="0" sz="1800">
                <a:latin typeface="Tahoma"/>
                <a:cs typeface="Tahoma"/>
              </a:rPr>
              <a:t>domain</a:t>
            </a:r>
            <a:endParaRPr sz="1800">
              <a:latin typeface="Tahoma"/>
              <a:cs typeface="Tahoma"/>
            </a:endParaRPr>
          </a:p>
          <a:p>
            <a:pPr algn="just" marL="25400" marR="33020">
              <a:lnSpc>
                <a:spcPts val="1380"/>
              </a:lnSpc>
              <a:spcBef>
                <a:spcPts val="40"/>
              </a:spcBef>
            </a:pPr>
            <a:r>
              <a:rPr dirty="0" sz="1200">
                <a:latin typeface="Times New Roman"/>
                <a:cs typeface="Times New Roman"/>
              </a:rPr>
              <a:t>It must always be kept in mind that the first </a:t>
            </a:r>
            <a:r>
              <a:rPr dirty="0" sz="1200" spc="-5">
                <a:latin typeface="Times New Roman"/>
                <a:cs typeface="Times New Roman"/>
              </a:rPr>
              <a:t>step </a:t>
            </a:r>
            <a:r>
              <a:rPr dirty="0" sz="1200">
                <a:latin typeface="Times New Roman"/>
                <a:cs typeface="Times New Roman"/>
              </a:rPr>
              <a:t>in delivering a system is establishing  </a:t>
            </a:r>
            <a:r>
              <a:rPr dirty="0" sz="1200" spc="-5">
                <a:latin typeface="Times New Roman"/>
                <a:cs typeface="Times New Roman"/>
              </a:rPr>
              <a:t>what </a:t>
            </a:r>
            <a:r>
              <a:rPr dirty="0" sz="1200">
                <a:latin typeface="Times New Roman"/>
                <a:cs typeface="Times New Roman"/>
              </a:rPr>
              <a:t>needs to be driven. That is, clear understanding of the problem domain is imperative  in </a:t>
            </a:r>
            <a:r>
              <a:rPr dirty="0" sz="1200" spc="-5">
                <a:latin typeface="Times New Roman"/>
                <a:cs typeface="Times New Roman"/>
              </a:rPr>
              <a:t>successful </a:t>
            </a:r>
            <a:r>
              <a:rPr dirty="0" sz="1200">
                <a:latin typeface="Times New Roman"/>
                <a:cs typeface="Times New Roman"/>
              </a:rPr>
              <a:t>delivery of a </a:t>
            </a:r>
            <a:r>
              <a:rPr dirty="0" sz="1200" spc="-5">
                <a:latin typeface="Times New Roman"/>
                <a:cs typeface="Times New Roman"/>
              </a:rPr>
              <a:t>software solution. </a:t>
            </a: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developer has to develop an  understanding of the business problem he is trying to </a:t>
            </a:r>
            <a:r>
              <a:rPr dirty="0" sz="1200" spc="-5">
                <a:latin typeface="Times New Roman"/>
                <a:cs typeface="Times New Roman"/>
              </a:rPr>
              <a:t>solve. Unless </a:t>
            </a:r>
            <a:r>
              <a:rPr dirty="0" sz="1200">
                <a:latin typeface="Times New Roman"/>
                <a:cs typeface="Times New Roman"/>
              </a:rPr>
              <a:t>he develops this  understanding, it is really difficult, if not impossible, to develop the right </a:t>
            </a:r>
            <a:r>
              <a:rPr dirty="0" sz="1200" spc="-5">
                <a:latin typeface="Times New Roman"/>
                <a:cs typeface="Times New Roman"/>
              </a:rPr>
              <a:t>solution. </a:t>
            </a:r>
            <a:r>
              <a:rPr dirty="0" sz="1200">
                <a:latin typeface="Times New Roman"/>
                <a:cs typeface="Times New Roman"/>
              </a:rPr>
              <a:t>But at  least if he collects both ends (sources, </a:t>
            </a:r>
            <a:r>
              <a:rPr dirty="0" sz="1200" spc="-5">
                <a:latin typeface="Times New Roman"/>
                <a:cs typeface="Times New Roman"/>
              </a:rPr>
              <a:t>sinks) </a:t>
            </a:r>
            <a:r>
              <a:rPr dirty="0" sz="1200">
                <a:latin typeface="Times New Roman"/>
                <a:cs typeface="Times New Roman"/>
              </a:rPr>
              <a:t>involved in different processes of the  business </a:t>
            </a:r>
            <a:r>
              <a:rPr dirty="0" sz="1200" spc="-5">
                <a:latin typeface="Times New Roman"/>
                <a:cs typeface="Times New Roman"/>
              </a:rPr>
              <a:t>system, </a:t>
            </a:r>
            <a:r>
              <a:rPr dirty="0" sz="1200">
                <a:latin typeface="Times New Roman"/>
                <a:cs typeface="Times New Roman"/>
              </a:rPr>
              <a:t>the corresponding requirements </a:t>
            </a:r>
            <a:r>
              <a:rPr dirty="0" sz="1200" spc="-5">
                <a:latin typeface="Times New Roman"/>
                <a:cs typeface="Times New Roman"/>
              </a:rPr>
              <a:t>will </a:t>
            </a:r>
            <a:r>
              <a:rPr dirty="0" sz="1200">
                <a:latin typeface="Times New Roman"/>
                <a:cs typeface="Times New Roman"/>
              </a:rPr>
              <a:t>be complete and </a:t>
            </a:r>
            <a:r>
              <a:rPr dirty="0" sz="1200" spc="-10">
                <a:latin typeface="Times New Roman"/>
                <a:cs typeface="Times New Roman"/>
              </a:rPr>
              <a:t>yield </a:t>
            </a:r>
            <a:r>
              <a:rPr dirty="0" sz="1200">
                <a:latin typeface="Times New Roman"/>
                <a:cs typeface="Times New Roman"/>
              </a:rPr>
              <a:t>a better  understanding of the problem domain. A </a:t>
            </a:r>
            <a:r>
              <a:rPr dirty="0" sz="1200" spc="-5">
                <a:latin typeface="Times New Roman"/>
                <a:cs typeface="Times New Roman"/>
              </a:rPr>
              <a:t>software </a:t>
            </a:r>
            <a:r>
              <a:rPr dirty="0" sz="1200">
                <a:latin typeface="Times New Roman"/>
                <a:cs typeface="Times New Roman"/>
              </a:rPr>
              <a:t>engineer </a:t>
            </a:r>
            <a:r>
              <a:rPr dirty="0" sz="1200" spc="-5">
                <a:latin typeface="Times New Roman"/>
                <a:cs typeface="Times New Roman"/>
              </a:rPr>
              <a:t>works </a:t>
            </a:r>
            <a:r>
              <a:rPr dirty="0" sz="1200">
                <a:latin typeface="Times New Roman"/>
                <a:cs typeface="Times New Roman"/>
              </a:rPr>
              <a:t>on domains that may  not correspond to his field of </a:t>
            </a:r>
            <a:r>
              <a:rPr dirty="0" sz="1200" spc="-5">
                <a:latin typeface="Times New Roman"/>
                <a:cs typeface="Times New Roman"/>
              </a:rPr>
              <a:t>specialization </a:t>
            </a:r>
            <a:r>
              <a:rPr dirty="0" sz="1200">
                <a:latin typeface="Times New Roman"/>
                <a:cs typeface="Times New Roman"/>
              </a:rPr>
              <a:t>(computer </a:t>
            </a:r>
            <a:r>
              <a:rPr dirty="0" sz="1200" spc="-5">
                <a:latin typeface="Times New Roman"/>
                <a:cs typeface="Times New Roman"/>
              </a:rPr>
              <a:t>science, software </a:t>
            </a:r>
            <a:r>
              <a:rPr dirty="0" sz="1200">
                <a:latin typeface="Times New Roman"/>
                <a:cs typeface="Times New Roman"/>
              </a:rPr>
              <a:t>engineering). </a:t>
            </a:r>
            <a:r>
              <a:rPr dirty="0" sz="1200" spc="10">
                <a:latin typeface="Times New Roman"/>
                <a:cs typeface="Times New Roman"/>
              </a:rPr>
              <a:t>He  </a:t>
            </a:r>
            <a:r>
              <a:rPr dirty="0" sz="1200">
                <a:latin typeface="Times New Roman"/>
                <a:cs typeface="Times New Roman"/>
              </a:rPr>
              <a:t>may be involved in the development of an embedded application that automates the  control pad of a microwave machine or a decision </a:t>
            </a:r>
            <a:r>
              <a:rPr dirty="0" sz="1200" spc="-5">
                <a:latin typeface="Times New Roman"/>
                <a:cs typeface="Times New Roman"/>
              </a:rPr>
              <a:t>support </a:t>
            </a:r>
            <a:r>
              <a:rPr dirty="0" sz="1200">
                <a:latin typeface="Times New Roman"/>
                <a:cs typeface="Times New Roman"/>
              </a:rPr>
              <a:t>application for a </a:t>
            </a:r>
            <a:r>
              <a:rPr dirty="0" sz="1200" spc="-5">
                <a:latin typeface="Times New Roman"/>
                <a:cs typeface="Times New Roman"/>
              </a:rPr>
              <a:t>stock  </a:t>
            </a:r>
            <a:r>
              <a:rPr dirty="0" sz="1200">
                <a:latin typeface="Times New Roman"/>
                <a:cs typeface="Times New Roman"/>
              </a:rPr>
              <a:t>exchange broker. </a:t>
            </a:r>
            <a:r>
              <a:rPr dirty="0" sz="1200" spc="-5">
                <a:latin typeface="Times New Roman"/>
                <a:cs typeface="Times New Roman"/>
              </a:rPr>
              <a:t>As </a:t>
            </a:r>
            <a:r>
              <a:rPr dirty="0" sz="1200">
                <a:latin typeface="Times New Roman"/>
                <a:cs typeface="Times New Roman"/>
              </a:rPr>
              <a:t>the underlying </a:t>
            </a:r>
            <a:r>
              <a:rPr dirty="0" sz="1200" spc="-5">
                <a:latin typeface="Times New Roman"/>
                <a:cs typeface="Times New Roman"/>
              </a:rPr>
              <a:t>systems </a:t>
            </a:r>
            <a:r>
              <a:rPr dirty="0" sz="1200">
                <a:latin typeface="Times New Roman"/>
                <a:cs typeface="Times New Roman"/>
              </a:rPr>
              <a:t>for </a:t>
            </a:r>
            <a:r>
              <a:rPr dirty="0" sz="1200" spc="-5">
                <a:latin typeface="Times New Roman"/>
                <a:cs typeface="Times New Roman"/>
              </a:rPr>
              <a:t>which </a:t>
            </a:r>
            <a:r>
              <a:rPr dirty="0" sz="1200">
                <a:latin typeface="Times New Roman"/>
                <a:cs typeface="Times New Roman"/>
              </a:rPr>
              <a:t>these </a:t>
            </a:r>
            <a:r>
              <a:rPr dirty="0" sz="1200" spc="-5">
                <a:latin typeface="Times New Roman"/>
                <a:cs typeface="Times New Roman"/>
              </a:rPr>
              <a:t>software </a:t>
            </a:r>
            <a:r>
              <a:rPr dirty="0" sz="1200">
                <a:latin typeface="Times New Roman"/>
                <a:cs typeface="Times New Roman"/>
              </a:rPr>
              <a:t>applications are  being developed are not </a:t>
            </a:r>
            <a:r>
              <a:rPr dirty="0" sz="1200" spc="-5">
                <a:latin typeface="Times New Roman"/>
                <a:cs typeface="Times New Roman"/>
              </a:rPr>
              <a:t>software systems, </a:t>
            </a:r>
            <a:r>
              <a:rPr dirty="0" sz="1200">
                <a:latin typeface="Times New Roman"/>
                <a:cs typeface="Times New Roman"/>
              </a:rPr>
              <a:t>the </a:t>
            </a:r>
            <a:r>
              <a:rPr dirty="0" sz="1200" spc="-5">
                <a:latin typeface="Times New Roman"/>
                <a:cs typeface="Times New Roman"/>
              </a:rPr>
              <a:t>software </a:t>
            </a:r>
            <a:r>
              <a:rPr dirty="0" sz="1200">
                <a:latin typeface="Times New Roman"/>
                <a:cs typeface="Times New Roman"/>
              </a:rPr>
              <a:t>engineer cannot be expected to  know about these domains. </a:t>
            </a:r>
            <a:r>
              <a:rPr dirty="0" sz="1200" spc="5">
                <a:latin typeface="Times New Roman"/>
                <a:cs typeface="Times New Roman"/>
              </a:rPr>
              <a:t>So, </a:t>
            </a:r>
            <a:r>
              <a:rPr dirty="0" sz="1200">
                <a:latin typeface="Times New Roman"/>
                <a:cs typeface="Times New Roman"/>
              </a:rPr>
              <a:t>how </a:t>
            </a:r>
            <a:r>
              <a:rPr dirty="0" sz="1200" spc="-5">
                <a:latin typeface="Times New Roman"/>
                <a:cs typeface="Times New Roman"/>
              </a:rPr>
              <a:t>should </a:t>
            </a:r>
            <a:r>
              <a:rPr dirty="0" sz="1200">
                <a:latin typeface="Times New Roman"/>
                <a:cs typeface="Times New Roman"/>
              </a:rPr>
              <a:t>he get all </a:t>
            </a:r>
            <a:r>
              <a:rPr dirty="0" sz="1200" spc="5">
                <a:latin typeface="Times New Roman"/>
                <a:cs typeface="Times New Roman"/>
              </a:rPr>
              <a:t>the </a:t>
            </a:r>
            <a:r>
              <a:rPr dirty="0" sz="1200">
                <a:latin typeface="Times New Roman"/>
                <a:cs typeface="Times New Roman"/>
              </a:rPr>
              <a:t>required knowledge about these  </a:t>
            </a:r>
            <a:r>
              <a:rPr dirty="0" sz="1200" spc="-5">
                <a:latin typeface="Times New Roman"/>
                <a:cs typeface="Times New Roman"/>
              </a:rPr>
              <a:t>systems? As without </a:t>
            </a:r>
            <a:r>
              <a:rPr dirty="0" sz="1200">
                <a:latin typeface="Times New Roman"/>
                <a:cs typeface="Times New Roman"/>
              </a:rPr>
              <a:t>acquiring this knowledge, he may not be able to </a:t>
            </a:r>
            <a:r>
              <a:rPr dirty="0" sz="1200" spc="-5">
                <a:latin typeface="Times New Roman"/>
                <a:cs typeface="Times New Roman"/>
              </a:rPr>
              <a:t>write </a:t>
            </a:r>
            <a:r>
              <a:rPr dirty="0" sz="1200">
                <a:latin typeface="Times New Roman"/>
                <a:cs typeface="Times New Roman"/>
              </a:rPr>
              <a:t>down  complete and unambiguous requirements </a:t>
            </a:r>
            <a:r>
              <a:rPr dirty="0" sz="1200" spc="-5">
                <a:latin typeface="Times New Roman"/>
                <a:cs typeface="Times New Roman"/>
              </a:rPr>
              <a:t>which </a:t>
            </a:r>
            <a:r>
              <a:rPr dirty="0" sz="1200">
                <a:latin typeface="Times New Roman"/>
                <a:cs typeface="Times New Roman"/>
              </a:rPr>
              <a:t>are acceptable to users as</a:t>
            </a:r>
            <a:r>
              <a:rPr dirty="0" sz="1200" spc="-125">
                <a:latin typeface="Times New Roman"/>
                <a:cs typeface="Times New Roman"/>
              </a:rPr>
              <a:t> </a:t>
            </a:r>
            <a:r>
              <a:rPr dirty="0" sz="1200" spc="-5">
                <a:latin typeface="Times New Roman"/>
                <a:cs typeface="Times New Roman"/>
              </a:rPr>
              <a:t>well.</a:t>
            </a:r>
            <a:endParaRPr sz="1200">
              <a:latin typeface="Times New Roman"/>
              <a:cs typeface="Times New Roman"/>
            </a:endParaRPr>
          </a:p>
          <a:p>
            <a:pPr algn="just" marL="25400" marR="35560">
              <a:lnSpc>
                <a:spcPts val="1380"/>
              </a:lnSpc>
            </a:pPr>
            <a:r>
              <a:rPr dirty="0" sz="1200" spc="-5">
                <a:latin typeface="Times New Roman"/>
                <a:cs typeface="Times New Roman"/>
              </a:rPr>
              <a:t>An </a:t>
            </a:r>
            <a:r>
              <a:rPr dirty="0" sz="1200">
                <a:latin typeface="Times New Roman"/>
                <a:cs typeface="Times New Roman"/>
              </a:rPr>
              <a:t>important difference between </a:t>
            </a:r>
            <a:r>
              <a:rPr dirty="0" sz="1200" spc="-5">
                <a:latin typeface="Times New Roman"/>
                <a:cs typeface="Times New Roman"/>
              </a:rPr>
              <a:t>software </a:t>
            </a:r>
            <a:r>
              <a:rPr dirty="0" sz="1200">
                <a:latin typeface="Times New Roman"/>
                <a:cs typeface="Times New Roman"/>
              </a:rPr>
              <a:t>and another engineering discipline is that the  </a:t>
            </a:r>
            <a:r>
              <a:rPr dirty="0" sz="1200" spc="-5">
                <a:latin typeface="Times New Roman"/>
                <a:cs typeface="Times New Roman"/>
              </a:rPr>
              <a:t>software </a:t>
            </a:r>
            <a:r>
              <a:rPr dirty="0" sz="1200">
                <a:latin typeface="Times New Roman"/>
                <a:cs typeface="Times New Roman"/>
              </a:rPr>
              <a:t>engineer has to </a:t>
            </a:r>
            <a:r>
              <a:rPr dirty="0" sz="1200" spc="-5">
                <a:latin typeface="Times New Roman"/>
                <a:cs typeface="Times New Roman"/>
              </a:rPr>
              <a:t>work </a:t>
            </a:r>
            <a:r>
              <a:rPr dirty="0" sz="1200">
                <a:latin typeface="Times New Roman"/>
                <a:cs typeface="Times New Roman"/>
              </a:rPr>
              <a:t>on problems that do not directly relate to </a:t>
            </a:r>
            <a:r>
              <a:rPr dirty="0" sz="1200" spc="-5">
                <a:latin typeface="Times New Roman"/>
                <a:cs typeface="Times New Roman"/>
              </a:rPr>
              <a:t>software  </a:t>
            </a:r>
            <a:r>
              <a:rPr dirty="0" sz="1200">
                <a:latin typeface="Times New Roman"/>
                <a:cs typeface="Times New Roman"/>
              </a:rPr>
              <a:t>engineering. Whereas, an electrical engineer </a:t>
            </a:r>
            <a:r>
              <a:rPr dirty="0" sz="1200" spc="-5">
                <a:latin typeface="Times New Roman"/>
                <a:cs typeface="Times New Roman"/>
              </a:rPr>
              <a:t>will work </a:t>
            </a:r>
            <a:r>
              <a:rPr dirty="0" sz="1200">
                <a:latin typeface="Times New Roman"/>
                <a:cs typeface="Times New Roman"/>
              </a:rPr>
              <a:t>on electrical domain problems, a  civil engineer </a:t>
            </a:r>
            <a:r>
              <a:rPr dirty="0" sz="1200" spc="-5">
                <a:latin typeface="Times New Roman"/>
                <a:cs typeface="Times New Roman"/>
              </a:rPr>
              <a:t>will work </a:t>
            </a:r>
            <a:r>
              <a:rPr dirty="0" sz="1200">
                <a:latin typeface="Times New Roman"/>
                <a:cs typeface="Times New Roman"/>
              </a:rPr>
              <a:t>on civil engineering problems and </a:t>
            </a:r>
            <a:r>
              <a:rPr dirty="0" sz="1200" spc="-5">
                <a:latin typeface="Times New Roman"/>
                <a:cs typeface="Times New Roman"/>
              </a:rPr>
              <a:t>so </a:t>
            </a:r>
            <a:r>
              <a:rPr dirty="0" sz="1200">
                <a:latin typeface="Times New Roman"/>
                <a:cs typeface="Times New Roman"/>
              </a:rPr>
              <a:t>on. </a:t>
            </a:r>
            <a:r>
              <a:rPr dirty="0" sz="1200" spc="-5">
                <a:latin typeface="Times New Roman"/>
                <a:cs typeface="Times New Roman"/>
              </a:rPr>
              <a:t>So, software </a:t>
            </a:r>
            <a:r>
              <a:rPr dirty="0" sz="1200">
                <a:latin typeface="Times New Roman"/>
                <a:cs typeface="Times New Roman"/>
              </a:rPr>
              <a:t>engineer  has to learn user vocabulary and terms </a:t>
            </a:r>
            <a:r>
              <a:rPr dirty="0" sz="1200" spc="-5">
                <a:latin typeface="Times New Roman"/>
                <a:cs typeface="Times New Roman"/>
              </a:rPr>
              <a:t>which </a:t>
            </a:r>
            <a:r>
              <a:rPr dirty="0" sz="1200">
                <a:latin typeface="Times New Roman"/>
                <a:cs typeface="Times New Roman"/>
              </a:rPr>
              <a:t>they use in their routine operations. To  overcome this problem, a number of domain gathering techniques are used. These  techniques help in extracting requirements from </a:t>
            </a:r>
            <a:r>
              <a:rPr dirty="0" sz="1200" spc="-5">
                <a:latin typeface="Times New Roman"/>
                <a:cs typeface="Times New Roman"/>
              </a:rPr>
              <a:t>systems which </a:t>
            </a:r>
            <a:r>
              <a:rPr dirty="0" sz="1200">
                <a:latin typeface="Times New Roman"/>
                <a:cs typeface="Times New Roman"/>
              </a:rPr>
              <a:t>are not known to a  </a:t>
            </a:r>
            <a:r>
              <a:rPr dirty="0" sz="1200" spc="-5">
                <a:latin typeface="Times New Roman"/>
                <a:cs typeface="Times New Roman"/>
              </a:rPr>
              <a:t>software </a:t>
            </a:r>
            <a:r>
              <a:rPr dirty="0" sz="1200">
                <a:latin typeface="Times New Roman"/>
                <a:cs typeface="Times New Roman"/>
              </a:rPr>
              <a:t>engineer. </a:t>
            </a:r>
            <a:r>
              <a:rPr dirty="0" sz="1200" spc="-5">
                <a:latin typeface="Times New Roman"/>
                <a:cs typeface="Times New Roman"/>
              </a:rPr>
              <a:t>Using </a:t>
            </a:r>
            <a:r>
              <a:rPr dirty="0" sz="1200">
                <a:latin typeface="Times New Roman"/>
                <a:cs typeface="Times New Roman"/>
              </a:rPr>
              <a:t>these techniques the requirements gathering and validation  process becomes convenient and manageable for a </a:t>
            </a:r>
            <a:r>
              <a:rPr dirty="0" sz="1200" spc="-5">
                <a:latin typeface="Times New Roman"/>
                <a:cs typeface="Times New Roman"/>
              </a:rPr>
              <a:t>software</a:t>
            </a:r>
            <a:r>
              <a:rPr dirty="0" sz="1200" spc="-110">
                <a:latin typeface="Times New Roman"/>
                <a:cs typeface="Times New Roman"/>
              </a:rPr>
              <a:t> </a:t>
            </a:r>
            <a:r>
              <a:rPr dirty="0" sz="1200">
                <a:latin typeface="Times New Roman"/>
                <a:cs typeface="Times New Roman"/>
              </a:rPr>
              <a:t>engineer.</a:t>
            </a:r>
            <a:endParaRPr sz="1200">
              <a:latin typeface="Times New Roman"/>
              <a:cs typeface="Times New Roman"/>
            </a:endParaRPr>
          </a:p>
          <a:p>
            <a:pPr algn="just" marL="25400">
              <a:lnSpc>
                <a:spcPct val="100000"/>
              </a:lnSpc>
              <a:spcBef>
                <a:spcPts val="885"/>
              </a:spcBef>
            </a:pPr>
            <a:r>
              <a:rPr dirty="0" sz="1200">
                <a:latin typeface="Times New Roman"/>
                <a:cs typeface="Times New Roman"/>
              </a:rPr>
              <a:t>The following </a:t>
            </a:r>
            <a:r>
              <a:rPr dirty="0" sz="1200" spc="-5">
                <a:latin typeface="Times New Roman"/>
                <a:cs typeface="Times New Roman"/>
              </a:rPr>
              <a:t>subsections </a:t>
            </a:r>
            <a:r>
              <a:rPr dirty="0" sz="1200">
                <a:latin typeface="Times New Roman"/>
                <a:cs typeface="Times New Roman"/>
              </a:rPr>
              <a:t>discuss </a:t>
            </a:r>
            <a:r>
              <a:rPr dirty="0" sz="1200" spc="-5">
                <a:latin typeface="Times New Roman"/>
                <a:cs typeface="Times New Roman"/>
              </a:rPr>
              <a:t>some </a:t>
            </a:r>
            <a:r>
              <a:rPr dirty="0" sz="1200">
                <a:latin typeface="Times New Roman"/>
                <a:cs typeface="Times New Roman"/>
              </a:rPr>
              <a:t>of these</a:t>
            </a:r>
            <a:r>
              <a:rPr dirty="0" sz="1200" spc="-95">
                <a:latin typeface="Times New Roman"/>
                <a:cs typeface="Times New Roman"/>
              </a:rPr>
              <a:t> </a:t>
            </a:r>
            <a:r>
              <a:rPr dirty="0" sz="1200">
                <a:latin typeface="Times New Roman"/>
                <a:cs typeface="Times New Roman"/>
              </a:rPr>
              <a:t>techniques.</a:t>
            </a:r>
            <a:endParaRPr sz="1200">
              <a:latin typeface="Times New Roman"/>
              <a:cs typeface="Times New Roman"/>
            </a:endParaRPr>
          </a:p>
          <a:p>
            <a:pPr algn="just" marL="25400">
              <a:lnSpc>
                <a:spcPct val="100000"/>
              </a:lnSpc>
              <a:spcBef>
                <a:spcPts val="640"/>
              </a:spcBef>
            </a:pPr>
            <a:r>
              <a:rPr dirty="0" sz="1800">
                <a:latin typeface="Tahoma"/>
                <a:cs typeface="Tahoma"/>
              </a:rPr>
              <a:t>4.2 Logical </a:t>
            </a:r>
            <a:r>
              <a:rPr dirty="0" sz="1800" spc="-5">
                <a:latin typeface="Tahoma"/>
                <a:cs typeface="Tahoma"/>
              </a:rPr>
              <a:t>System</a:t>
            </a:r>
            <a:r>
              <a:rPr dirty="0" sz="1800" spc="-105">
                <a:latin typeface="Tahoma"/>
                <a:cs typeface="Tahoma"/>
              </a:rPr>
              <a:t> </a:t>
            </a:r>
            <a:r>
              <a:rPr dirty="0" sz="1800">
                <a:latin typeface="Tahoma"/>
                <a:cs typeface="Tahoma"/>
              </a:rPr>
              <a:t>Models</a:t>
            </a:r>
            <a:endParaRPr sz="1800">
              <a:latin typeface="Tahoma"/>
              <a:cs typeface="Tahoma"/>
            </a:endParaRPr>
          </a:p>
        </p:txBody>
      </p:sp>
      <p:sp>
        <p:nvSpPr>
          <p:cNvPr id="4" name="object 4"/>
          <p:cNvSpPr txBox="1"/>
          <p:nvPr/>
        </p:nvSpPr>
        <p:spPr>
          <a:xfrm>
            <a:off x="1130300" y="9252508"/>
            <a:ext cx="5511800" cy="353060"/>
          </a:xfrm>
          <a:prstGeom prst="rect">
            <a:avLst/>
          </a:prstGeom>
        </p:spPr>
        <p:txBody>
          <a:bodyPr wrap="square" lIns="0" tIns="0" rIns="0" bIns="0" rtlCol="0" vert="horz">
            <a:spAutoFit/>
          </a:bodyPr>
          <a:lstStyle/>
          <a:p>
            <a:pPr marL="12700">
              <a:lnSpc>
                <a:spcPts val="1275"/>
              </a:lnSpc>
              <a:tabLst>
                <a:tab pos="5269865" algn="l"/>
              </a:tabLst>
            </a:pPr>
            <a:r>
              <a:rPr dirty="0" sz="1200" u="heavy">
                <a:latin typeface="Times New Roman"/>
                <a:cs typeface="Times New Roman"/>
              </a:rPr>
              <a:t> 	</a:t>
            </a:r>
            <a:r>
              <a:rPr dirty="0" sz="1200">
                <a:latin typeface="Times New Roman"/>
                <a:cs typeface="Times New Roman"/>
              </a:rPr>
              <a:t>  41</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290322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spc="-5">
                <a:latin typeface="Times New Roman"/>
                <a:cs typeface="Times New Roman"/>
              </a:rPr>
              <a:t>System </a:t>
            </a:r>
            <a:r>
              <a:rPr dirty="0" sz="1200">
                <a:latin typeface="Times New Roman"/>
                <a:cs typeface="Times New Roman"/>
              </a:rPr>
              <a:t>models are techniques used to understand user needs and </a:t>
            </a:r>
            <a:r>
              <a:rPr dirty="0" sz="1200" spc="-5">
                <a:latin typeface="Times New Roman"/>
                <a:cs typeface="Times New Roman"/>
              </a:rPr>
              <a:t>software </a:t>
            </a:r>
            <a:r>
              <a:rPr dirty="0" sz="1200">
                <a:latin typeface="Times New Roman"/>
                <a:cs typeface="Times New Roman"/>
              </a:rPr>
              <a:t>engineer use  these techniques in order to understand business domain. </a:t>
            </a:r>
            <a:r>
              <a:rPr dirty="0" sz="1200" spc="-5">
                <a:latin typeface="Times New Roman"/>
                <a:cs typeface="Times New Roman"/>
              </a:rPr>
              <a:t>Software </a:t>
            </a:r>
            <a:r>
              <a:rPr dirty="0" sz="1200">
                <a:latin typeface="Times New Roman"/>
                <a:cs typeface="Times New Roman"/>
              </a:rPr>
              <a:t>engineers develop  diagrams to model different business processes. </a:t>
            </a:r>
            <a:r>
              <a:rPr dirty="0" sz="1200" spc="-10">
                <a:latin typeface="Times New Roman"/>
                <a:cs typeface="Times New Roman"/>
              </a:rPr>
              <a:t>System </a:t>
            </a:r>
            <a:r>
              <a:rPr dirty="0" sz="1200">
                <a:latin typeface="Times New Roman"/>
                <a:cs typeface="Times New Roman"/>
              </a:rPr>
              <a:t>models include the</a:t>
            </a:r>
            <a:r>
              <a:rPr dirty="0" sz="1200" spc="-110">
                <a:latin typeface="Times New Roman"/>
                <a:cs typeface="Times New Roman"/>
              </a:rPr>
              <a:t> </a:t>
            </a:r>
            <a:r>
              <a:rPr dirty="0" sz="1200">
                <a:latin typeface="Times New Roman"/>
                <a:cs typeface="Times New Roman"/>
              </a:rPr>
              <a:t>following</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User </a:t>
            </a:r>
            <a:r>
              <a:rPr dirty="0" sz="1200">
                <a:latin typeface="Times New Roman"/>
                <a:cs typeface="Times New Roman"/>
              </a:rPr>
              <a:t>business</a:t>
            </a:r>
            <a:r>
              <a:rPr dirty="0" sz="1200" spc="-95">
                <a:latin typeface="Times New Roman"/>
                <a:cs typeface="Times New Roman"/>
              </a:rPr>
              <a:t> </a:t>
            </a:r>
            <a:r>
              <a:rPr dirty="0" sz="1200">
                <a:latin typeface="Times New Roman"/>
                <a:cs typeface="Times New Roman"/>
              </a:rPr>
              <a:t>processes</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User </a:t>
            </a:r>
            <a:r>
              <a:rPr dirty="0" sz="1200">
                <a:latin typeface="Times New Roman"/>
                <a:cs typeface="Times New Roman"/>
              </a:rPr>
              <a:t>activities for conducting the business</a:t>
            </a:r>
            <a:r>
              <a:rPr dirty="0" sz="1200" spc="-110">
                <a:latin typeface="Times New Roman"/>
                <a:cs typeface="Times New Roman"/>
              </a:rPr>
              <a:t> </a:t>
            </a:r>
            <a:r>
              <a:rPr dirty="0" sz="1200">
                <a:latin typeface="Times New Roman"/>
                <a:cs typeface="Times New Roman"/>
              </a:rPr>
              <a:t>processes</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Processes </a:t>
            </a:r>
            <a:r>
              <a:rPr dirty="0" sz="1200">
                <a:latin typeface="Times New Roman"/>
                <a:cs typeface="Times New Roman"/>
              </a:rPr>
              <a:t>that need to be</a:t>
            </a:r>
            <a:r>
              <a:rPr dirty="0" sz="1200" spc="-100">
                <a:latin typeface="Times New Roman"/>
                <a:cs typeface="Times New Roman"/>
              </a:rPr>
              <a:t> </a:t>
            </a:r>
            <a:r>
              <a:rPr dirty="0" sz="1200">
                <a:latin typeface="Times New Roman"/>
                <a:cs typeface="Times New Roman"/>
              </a:rPr>
              <a:t>automated</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Processes which </a:t>
            </a:r>
            <a:r>
              <a:rPr dirty="0" sz="1200">
                <a:latin typeface="Times New Roman"/>
                <a:cs typeface="Times New Roman"/>
              </a:rPr>
              <a:t>are not to be</a:t>
            </a:r>
            <a:r>
              <a:rPr dirty="0" sz="1200" spc="-90">
                <a:latin typeface="Times New Roman"/>
                <a:cs typeface="Times New Roman"/>
              </a:rPr>
              <a:t> </a:t>
            </a:r>
            <a:r>
              <a:rPr dirty="0" sz="1200">
                <a:latin typeface="Times New Roman"/>
                <a:cs typeface="Times New Roman"/>
              </a:rPr>
              <a:t>automated</a:t>
            </a:r>
            <a:endParaRPr sz="1200">
              <a:latin typeface="Times New Roman"/>
              <a:cs typeface="Times New Roman"/>
            </a:endParaRPr>
          </a:p>
          <a:p>
            <a:pPr algn="just" marL="12700">
              <a:lnSpc>
                <a:spcPts val="2120"/>
              </a:lnSpc>
              <a:spcBef>
                <a:spcPts val="60"/>
              </a:spcBef>
            </a:pPr>
            <a:r>
              <a:rPr dirty="0" sz="1800" spc="-5">
                <a:latin typeface="Tahoma"/>
                <a:cs typeface="Tahoma"/>
              </a:rPr>
              <a:t>Business </a:t>
            </a:r>
            <a:r>
              <a:rPr dirty="0" sz="1800">
                <a:latin typeface="Tahoma"/>
                <a:cs typeface="Tahoma"/>
              </a:rPr>
              <a:t>process</a:t>
            </a:r>
            <a:r>
              <a:rPr dirty="0" sz="1800" spc="-95">
                <a:latin typeface="Tahoma"/>
                <a:cs typeface="Tahoma"/>
              </a:rPr>
              <a:t> </a:t>
            </a:r>
            <a:r>
              <a:rPr dirty="0" sz="1800">
                <a:latin typeface="Tahoma"/>
                <a:cs typeface="Tahoma"/>
              </a:rPr>
              <a:t>model</a:t>
            </a:r>
            <a:endParaRPr sz="1800">
              <a:latin typeface="Tahoma"/>
              <a:cs typeface="Tahoma"/>
            </a:endParaRPr>
          </a:p>
          <a:p>
            <a:pPr algn="just" marL="184785" marR="5080" indent="-172720">
              <a:lnSpc>
                <a:spcPts val="1380"/>
              </a:lnSpc>
              <a:spcBef>
                <a:spcPts val="55"/>
              </a:spcBef>
            </a:pPr>
            <a:r>
              <a:rPr dirty="0" sz="1200" b="1" i="1">
                <a:latin typeface="Times New Roman"/>
                <a:cs typeface="Times New Roman"/>
              </a:rPr>
              <a:t>The first model that we will look at is called the process model. This model provides a  </a:t>
            </a:r>
            <a:r>
              <a:rPr dirty="0" sz="1200" spc="-5" b="1" i="1">
                <a:latin typeface="Times New Roman"/>
                <a:cs typeface="Times New Roman"/>
              </a:rPr>
              <a:t>high-level </a:t>
            </a:r>
            <a:r>
              <a:rPr dirty="0" sz="1200" b="1" i="1">
                <a:latin typeface="Times New Roman"/>
                <a:cs typeface="Times New Roman"/>
              </a:rPr>
              <a:t>pictorial view of the business process. This model can be </a:t>
            </a:r>
            <a:r>
              <a:rPr dirty="0" sz="1200" spc="-5" b="1" i="1">
                <a:latin typeface="Times New Roman"/>
                <a:cs typeface="Times New Roman"/>
              </a:rPr>
              <a:t>used </a:t>
            </a:r>
            <a:r>
              <a:rPr dirty="0" sz="1200" b="1" i="1">
                <a:latin typeface="Times New Roman"/>
                <a:cs typeface="Times New Roman"/>
              </a:rPr>
              <a:t>as a  </a:t>
            </a:r>
            <a:r>
              <a:rPr dirty="0" sz="1200" spc="-5" b="1" i="1">
                <a:latin typeface="Times New Roman"/>
                <a:cs typeface="Times New Roman"/>
              </a:rPr>
              <a:t>starting </a:t>
            </a:r>
            <a:r>
              <a:rPr dirty="0" sz="1200" b="1" i="1">
                <a:latin typeface="Times New Roman"/>
                <a:cs typeface="Times New Roman"/>
              </a:rPr>
              <a:t>point in giving the basic orientation to the </a:t>
            </a:r>
            <a:r>
              <a:rPr dirty="0" sz="1200" spc="-5" b="1" i="1">
                <a:latin typeface="Times New Roman"/>
                <a:cs typeface="Times New Roman"/>
              </a:rPr>
              <a:t>reader </a:t>
            </a:r>
            <a:r>
              <a:rPr dirty="0" sz="1200" b="1" i="1">
                <a:latin typeface="Times New Roman"/>
                <a:cs typeface="Times New Roman"/>
              </a:rPr>
              <a:t>of the document.  Following is an example of a hospital </a:t>
            </a:r>
            <a:r>
              <a:rPr dirty="0" sz="1200" spc="-5" b="1" i="1">
                <a:latin typeface="Times New Roman"/>
                <a:cs typeface="Times New Roman"/>
              </a:rPr>
              <a:t>registration system </a:t>
            </a:r>
            <a:r>
              <a:rPr dirty="0" sz="1200" b="1" i="1">
                <a:latin typeface="Times New Roman"/>
                <a:cs typeface="Times New Roman"/>
              </a:rPr>
              <a:t>which deals with two types  of</a:t>
            </a:r>
            <a:r>
              <a:rPr dirty="0" sz="1200" spc="-100" b="1" i="1">
                <a:latin typeface="Times New Roman"/>
                <a:cs typeface="Times New Roman"/>
              </a:rPr>
              <a:t> </a:t>
            </a:r>
            <a:r>
              <a:rPr dirty="0" sz="1200" b="1" i="1">
                <a:latin typeface="Times New Roman"/>
                <a:cs typeface="Times New Roman"/>
              </a:rPr>
              <a:t>patients.</a:t>
            </a:r>
            <a:endParaRPr sz="1200">
              <a:latin typeface="Times New Roman"/>
              <a:cs typeface="Times New Roman"/>
            </a:endParaRPr>
          </a:p>
        </p:txBody>
      </p:sp>
      <p:sp>
        <p:nvSpPr>
          <p:cNvPr id="4" name="object 4"/>
          <p:cNvSpPr/>
          <p:nvPr/>
        </p:nvSpPr>
        <p:spPr>
          <a:xfrm>
            <a:off x="4850891" y="3878579"/>
            <a:ext cx="131445" cy="74930"/>
          </a:xfrm>
          <a:custGeom>
            <a:avLst/>
            <a:gdLst/>
            <a:ahLst/>
            <a:cxnLst/>
            <a:rect l="l" t="t" r="r" b="b"/>
            <a:pathLst>
              <a:path w="131445" h="74929">
                <a:moveTo>
                  <a:pt x="64008" y="0"/>
                </a:moveTo>
                <a:lnTo>
                  <a:pt x="64008" y="25908"/>
                </a:lnTo>
                <a:lnTo>
                  <a:pt x="22860" y="25908"/>
                </a:lnTo>
                <a:lnTo>
                  <a:pt x="22860" y="27432"/>
                </a:lnTo>
                <a:lnTo>
                  <a:pt x="0" y="27432"/>
                </a:lnTo>
                <a:lnTo>
                  <a:pt x="0" y="48768"/>
                </a:lnTo>
                <a:lnTo>
                  <a:pt x="64008" y="48768"/>
                </a:lnTo>
                <a:lnTo>
                  <a:pt x="64008" y="74676"/>
                </a:lnTo>
                <a:lnTo>
                  <a:pt x="131064" y="38100"/>
                </a:lnTo>
                <a:lnTo>
                  <a:pt x="64008" y="0"/>
                </a:lnTo>
                <a:close/>
              </a:path>
            </a:pathLst>
          </a:custGeom>
          <a:solidFill>
            <a:srgbClr val="000000"/>
          </a:solidFill>
        </p:spPr>
        <p:txBody>
          <a:bodyPr wrap="square" lIns="0" tIns="0" rIns="0" bIns="0" rtlCol="0"/>
          <a:lstStyle/>
          <a:p/>
        </p:txBody>
      </p:sp>
      <p:sp>
        <p:nvSpPr>
          <p:cNvPr id="5" name="object 5"/>
          <p:cNvSpPr/>
          <p:nvPr/>
        </p:nvSpPr>
        <p:spPr>
          <a:xfrm>
            <a:off x="4856988" y="4447032"/>
            <a:ext cx="129539" cy="74930"/>
          </a:xfrm>
          <a:custGeom>
            <a:avLst/>
            <a:gdLst/>
            <a:ahLst/>
            <a:cxnLst/>
            <a:rect l="l" t="t" r="r" b="b"/>
            <a:pathLst>
              <a:path w="129539" h="74929">
                <a:moveTo>
                  <a:pt x="62484" y="0"/>
                </a:moveTo>
                <a:lnTo>
                  <a:pt x="62484" y="25908"/>
                </a:lnTo>
                <a:lnTo>
                  <a:pt x="0" y="25908"/>
                </a:lnTo>
                <a:lnTo>
                  <a:pt x="0" y="47244"/>
                </a:lnTo>
                <a:lnTo>
                  <a:pt x="62484" y="47244"/>
                </a:lnTo>
                <a:lnTo>
                  <a:pt x="62484" y="74676"/>
                </a:lnTo>
                <a:lnTo>
                  <a:pt x="129539" y="36576"/>
                </a:lnTo>
                <a:lnTo>
                  <a:pt x="62484" y="0"/>
                </a:lnTo>
                <a:close/>
              </a:path>
            </a:pathLst>
          </a:custGeom>
          <a:solidFill>
            <a:srgbClr val="000000"/>
          </a:solidFill>
        </p:spPr>
        <p:txBody>
          <a:bodyPr wrap="square" lIns="0" tIns="0" rIns="0" bIns="0" rtlCol="0"/>
          <a:lstStyle/>
          <a:p/>
        </p:txBody>
      </p:sp>
      <p:sp>
        <p:nvSpPr>
          <p:cNvPr id="6" name="object 6"/>
          <p:cNvSpPr/>
          <p:nvPr/>
        </p:nvSpPr>
        <p:spPr>
          <a:xfrm>
            <a:off x="3669791" y="4555235"/>
            <a:ext cx="1405255" cy="1106805"/>
          </a:xfrm>
          <a:custGeom>
            <a:avLst/>
            <a:gdLst/>
            <a:ahLst/>
            <a:cxnLst/>
            <a:rect l="l" t="t" r="r" b="b"/>
            <a:pathLst>
              <a:path w="1405254" h="1106804">
                <a:moveTo>
                  <a:pt x="1371600" y="0"/>
                </a:moveTo>
                <a:lnTo>
                  <a:pt x="1338072" y="74675"/>
                </a:lnTo>
                <a:lnTo>
                  <a:pt x="1362456" y="74675"/>
                </a:lnTo>
                <a:lnTo>
                  <a:pt x="1362456" y="1083564"/>
                </a:lnTo>
                <a:lnTo>
                  <a:pt x="829056" y="1083564"/>
                </a:lnTo>
                <a:lnTo>
                  <a:pt x="829056" y="1085088"/>
                </a:lnTo>
                <a:lnTo>
                  <a:pt x="0" y="1085088"/>
                </a:lnTo>
                <a:lnTo>
                  <a:pt x="0" y="1106423"/>
                </a:lnTo>
                <a:lnTo>
                  <a:pt x="1336548" y="1106423"/>
                </a:lnTo>
                <a:lnTo>
                  <a:pt x="1336548" y="1104900"/>
                </a:lnTo>
                <a:lnTo>
                  <a:pt x="1382268" y="1104900"/>
                </a:lnTo>
                <a:lnTo>
                  <a:pt x="1382268" y="73151"/>
                </a:lnTo>
                <a:lnTo>
                  <a:pt x="1404443" y="73151"/>
                </a:lnTo>
                <a:lnTo>
                  <a:pt x="1371600" y="0"/>
                </a:lnTo>
                <a:close/>
              </a:path>
              <a:path w="1405254" h="1106804">
                <a:moveTo>
                  <a:pt x="1404443" y="73151"/>
                </a:moveTo>
                <a:lnTo>
                  <a:pt x="1391412" y="73151"/>
                </a:lnTo>
                <a:lnTo>
                  <a:pt x="1391412" y="74675"/>
                </a:lnTo>
                <a:lnTo>
                  <a:pt x="1405128" y="74675"/>
                </a:lnTo>
                <a:lnTo>
                  <a:pt x="1404443" y="73151"/>
                </a:lnTo>
                <a:close/>
              </a:path>
            </a:pathLst>
          </a:custGeom>
          <a:solidFill>
            <a:srgbClr val="000000"/>
          </a:solidFill>
        </p:spPr>
        <p:txBody>
          <a:bodyPr wrap="square" lIns="0" tIns="0" rIns="0" bIns="0" rtlCol="0"/>
          <a:lstStyle/>
          <a:p/>
        </p:txBody>
      </p:sp>
      <p:sp>
        <p:nvSpPr>
          <p:cNvPr id="7" name="object 7"/>
          <p:cNvSpPr/>
          <p:nvPr/>
        </p:nvSpPr>
        <p:spPr>
          <a:xfrm>
            <a:off x="5474208" y="4558284"/>
            <a:ext cx="68580" cy="82550"/>
          </a:xfrm>
          <a:custGeom>
            <a:avLst/>
            <a:gdLst/>
            <a:ahLst/>
            <a:cxnLst/>
            <a:rect l="l" t="t" r="r" b="b"/>
            <a:pathLst>
              <a:path w="68579" h="82550">
                <a:moveTo>
                  <a:pt x="35052" y="0"/>
                </a:moveTo>
                <a:lnTo>
                  <a:pt x="33528" y="0"/>
                </a:lnTo>
                <a:lnTo>
                  <a:pt x="0" y="71627"/>
                </a:lnTo>
                <a:lnTo>
                  <a:pt x="24384" y="71627"/>
                </a:lnTo>
                <a:lnTo>
                  <a:pt x="24384" y="82295"/>
                </a:lnTo>
                <a:lnTo>
                  <a:pt x="44196" y="82295"/>
                </a:lnTo>
                <a:lnTo>
                  <a:pt x="44196" y="70103"/>
                </a:lnTo>
                <a:lnTo>
                  <a:pt x="67866" y="70103"/>
                </a:lnTo>
                <a:lnTo>
                  <a:pt x="35052" y="0"/>
                </a:lnTo>
                <a:close/>
              </a:path>
              <a:path w="68579" h="82550">
                <a:moveTo>
                  <a:pt x="67866" y="70103"/>
                </a:moveTo>
                <a:lnTo>
                  <a:pt x="54864" y="70103"/>
                </a:lnTo>
                <a:lnTo>
                  <a:pt x="54864" y="71627"/>
                </a:lnTo>
                <a:lnTo>
                  <a:pt x="68580" y="71627"/>
                </a:lnTo>
                <a:lnTo>
                  <a:pt x="67866" y="70103"/>
                </a:lnTo>
                <a:close/>
              </a:path>
            </a:pathLst>
          </a:custGeom>
          <a:solidFill>
            <a:srgbClr val="000000"/>
          </a:solidFill>
        </p:spPr>
        <p:txBody>
          <a:bodyPr wrap="square" lIns="0" tIns="0" rIns="0" bIns="0" rtlCol="0"/>
          <a:lstStyle/>
          <a:p/>
        </p:txBody>
      </p:sp>
      <p:sp>
        <p:nvSpPr>
          <p:cNvPr id="8" name="object 8"/>
          <p:cNvSpPr/>
          <p:nvPr/>
        </p:nvSpPr>
        <p:spPr>
          <a:xfrm>
            <a:off x="5508497" y="4640579"/>
            <a:ext cx="0" cy="698500"/>
          </a:xfrm>
          <a:custGeom>
            <a:avLst/>
            <a:gdLst/>
            <a:ahLst/>
            <a:cxnLst/>
            <a:rect l="l" t="t" r="r" b="b"/>
            <a:pathLst>
              <a:path w="0" h="698500">
                <a:moveTo>
                  <a:pt x="0" y="0"/>
                </a:moveTo>
                <a:lnTo>
                  <a:pt x="0" y="697992"/>
                </a:lnTo>
              </a:path>
            </a:pathLst>
          </a:custGeom>
          <a:ln w="19811">
            <a:solidFill>
              <a:srgbClr val="000000"/>
            </a:solidFill>
          </a:ln>
        </p:spPr>
        <p:txBody>
          <a:bodyPr wrap="square" lIns="0" tIns="0" rIns="0" bIns="0" rtlCol="0"/>
          <a:lstStyle/>
          <a:p/>
        </p:txBody>
      </p:sp>
      <p:sp>
        <p:nvSpPr>
          <p:cNvPr id="9" name="object 9"/>
          <p:cNvSpPr/>
          <p:nvPr/>
        </p:nvSpPr>
        <p:spPr>
          <a:xfrm>
            <a:off x="6114288" y="3721608"/>
            <a:ext cx="60960" cy="22860"/>
          </a:xfrm>
          <a:custGeom>
            <a:avLst/>
            <a:gdLst/>
            <a:ahLst/>
            <a:cxnLst/>
            <a:rect l="l" t="t" r="r" b="b"/>
            <a:pathLst>
              <a:path w="60960" h="22860">
                <a:moveTo>
                  <a:pt x="60959" y="0"/>
                </a:moveTo>
                <a:lnTo>
                  <a:pt x="25907" y="0"/>
                </a:lnTo>
                <a:lnTo>
                  <a:pt x="25907" y="1524"/>
                </a:lnTo>
                <a:lnTo>
                  <a:pt x="0" y="1524"/>
                </a:lnTo>
                <a:lnTo>
                  <a:pt x="0" y="22860"/>
                </a:lnTo>
                <a:lnTo>
                  <a:pt x="60959" y="22860"/>
                </a:lnTo>
                <a:lnTo>
                  <a:pt x="60959" y="0"/>
                </a:lnTo>
                <a:close/>
              </a:path>
            </a:pathLst>
          </a:custGeom>
          <a:solidFill>
            <a:srgbClr val="000000"/>
          </a:solidFill>
        </p:spPr>
        <p:txBody>
          <a:bodyPr wrap="square" lIns="0" tIns="0" rIns="0" bIns="0" rtlCol="0"/>
          <a:lstStyle/>
          <a:p/>
        </p:txBody>
      </p:sp>
      <p:sp>
        <p:nvSpPr>
          <p:cNvPr id="10" name="object 10"/>
          <p:cNvSpPr/>
          <p:nvPr/>
        </p:nvSpPr>
        <p:spPr>
          <a:xfrm>
            <a:off x="6175247" y="3695700"/>
            <a:ext cx="68580" cy="74930"/>
          </a:xfrm>
          <a:custGeom>
            <a:avLst/>
            <a:gdLst/>
            <a:ahLst/>
            <a:cxnLst/>
            <a:rect l="l" t="t" r="r" b="b"/>
            <a:pathLst>
              <a:path w="68579" h="74929">
                <a:moveTo>
                  <a:pt x="0" y="0"/>
                </a:moveTo>
                <a:lnTo>
                  <a:pt x="0" y="74676"/>
                </a:lnTo>
                <a:lnTo>
                  <a:pt x="68580" y="36576"/>
                </a:lnTo>
                <a:lnTo>
                  <a:pt x="0" y="0"/>
                </a:lnTo>
                <a:close/>
              </a:path>
            </a:pathLst>
          </a:custGeom>
          <a:solidFill>
            <a:srgbClr val="000000"/>
          </a:solidFill>
        </p:spPr>
        <p:txBody>
          <a:bodyPr wrap="square" lIns="0" tIns="0" rIns="0" bIns="0" rtlCol="0"/>
          <a:lstStyle/>
          <a:p/>
        </p:txBody>
      </p:sp>
      <p:sp>
        <p:nvSpPr>
          <p:cNvPr id="11" name="object 11"/>
          <p:cNvSpPr/>
          <p:nvPr/>
        </p:nvSpPr>
        <p:spPr>
          <a:xfrm>
            <a:off x="5993891" y="4000500"/>
            <a:ext cx="119380" cy="74930"/>
          </a:xfrm>
          <a:custGeom>
            <a:avLst/>
            <a:gdLst/>
            <a:ahLst/>
            <a:cxnLst/>
            <a:rect l="l" t="t" r="r" b="b"/>
            <a:pathLst>
              <a:path w="119379" h="74929">
                <a:moveTo>
                  <a:pt x="50291" y="0"/>
                </a:moveTo>
                <a:lnTo>
                  <a:pt x="50291" y="25907"/>
                </a:lnTo>
                <a:lnTo>
                  <a:pt x="0" y="25907"/>
                </a:lnTo>
                <a:lnTo>
                  <a:pt x="0" y="48767"/>
                </a:lnTo>
                <a:lnTo>
                  <a:pt x="50291" y="48767"/>
                </a:lnTo>
                <a:lnTo>
                  <a:pt x="50291" y="74675"/>
                </a:lnTo>
                <a:lnTo>
                  <a:pt x="118871" y="36575"/>
                </a:lnTo>
                <a:lnTo>
                  <a:pt x="50291" y="0"/>
                </a:lnTo>
                <a:close/>
              </a:path>
            </a:pathLst>
          </a:custGeom>
          <a:solidFill>
            <a:srgbClr val="000000"/>
          </a:solidFill>
        </p:spPr>
        <p:txBody>
          <a:bodyPr wrap="square" lIns="0" tIns="0" rIns="0" bIns="0" rtlCol="0"/>
          <a:lstStyle/>
          <a:p/>
        </p:txBody>
      </p:sp>
      <p:sp>
        <p:nvSpPr>
          <p:cNvPr id="12" name="object 12"/>
          <p:cNvSpPr/>
          <p:nvPr/>
        </p:nvSpPr>
        <p:spPr>
          <a:xfrm>
            <a:off x="6131052" y="4213859"/>
            <a:ext cx="44450" cy="0"/>
          </a:xfrm>
          <a:custGeom>
            <a:avLst/>
            <a:gdLst/>
            <a:ahLst/>
            <a:cxnLst/>
            <a:rect l="l" t="t" r="r" b="b"/>
            <a:pathLst>
              <a:path w="44450" h="0">
                <a:moveTo>
                  <a:pt x="0" y="0"/>
                </a:moveTo>
                <a:lnTo>
                  <a:pt x="44196" y="0"/>
                </a:lnTo>
              </a:path>
            </a:pathLst>
          </a:custGeom>
          <a:ln w="21336">
            <a:solidFill>
              <a:srgbClr val="000000"/>
            </a:solidFill>
          </a:ln>
        </p:spPr>
        <p:txBody>
          <a:bodyPr wrap="square" lIns="0" tIns="0" rIns="0" bIns="0" rtlCol="0"/>
          <a:lstStyle/>
          <a:p/>
        </p:txBody>
      </p:sp>
      <p:sp>
        <p:nvSpPr>
          <p:cNvPr id="13" name="object 13"/>
          <p:cNvSpPr/>
          <p:nvPr/>
        </p:nvSpPr>
        <p:spPr>
          <a:xfrm>
            <a:off x="6175247" y="4175759"/>
            <a:ext cx="67310" cy="74930"/>
          </a:xfrm>
          <a:custGeom>
            <a:avLst/>
            <a:gdLst/>
            <a:ahLst/>
            <a:cxnLst/>
            <a:rect l="l" t="t" r="r" b="b"/>
            <a:pathLst>
              <a:path w="67310" h="74929">
                <a:moveTo>
                  <a:pt x="0" y="0"/>
                </a:moveTo>
                <a:lnTo>
                  <a:pt x="0" y="74676"/>
                </a:lnTo>
                <a:lnTo>
                  <a:pt x="67056" y="38100"/>
                </a:lnTo>
                <a:lnTo>
                  <a:pt x="0" y="0"/>
                </a:lnTo>
                <a:close/>
              </a:path>
            </a:pathLst>
          </a:custGeom>
          <a:solidFill>
            <a:srgbClr val="000000"/>
          </a:solidFill>
        </p:spPr>
        <p:txBody>
          <a:bodyPr wrap="square" lIns="0" tIns="0" rIns="0" bIns="0" rtlCol="0"/>
          <a:lstStyle/>
          <a:p/>
        </p:txBody>
      </p:sp>
      <p:sp>
        <p:nvSpPr>
          <p:cNvPr id="14" name="object 14"/>
          <p:cNvSpPr/>
          <p:nvPr/>
        </p:nvSpPr>
        <p:spPr>
          <a:xfrm>
            <a:off x="6123432" y="4640579"/>
            <a:ext cx="120650" cy="74930"/>
          </a:xfrm>
          <a:custGeom>
            <a:avLst/>
            <a:gdLst/>
            <a:ahLst/>
            <a:cxnLst/>
            <a:rect l="l" t="t" r="r" b="b"/>
            <a:pathLst>
              <a:path w="120650" h="74929">
                <a:moveTo>
                  <a:pt x="51816" y="0"/>
                </a:moveTo>
                <a:lnTo>
                  <a:pt x="51816" y="25908"/>
                </a:lnTo>
                <a:lnTo>
                  <a:pt x="0" y="25908"/>
                </a:lnTo>
                <a:lnTo>
                  <a:pt x="0" y="47244"/>
                </a:lnTo>
                <a:lnTo>
                  <a:pt x="51816" y="47244"/>
                </a:lnTo>
                <a:lnTo>
                  <a:pt x="51816" y="74676"/>
                </a:lnTo>
                <a:lnTo>
                  <a:pt x="114300" y="39624"/>
                </a:lnTo>
                <a:lnTo>
                  <a:pt x="120396" y="36576"/>
                </a:lnTo>
                <a:lnTo>
                  <a:pt x="114300" y="33528"/>
                </a:lnTo>
                <a:lnTo>
                  <a:pt x="51816" y="0"/>
                </a:lnTo>
                <a:close/>
              </a:path>
            </a:pathLst>
          </a:custGeom>
          <a:solidFill>
            <a:srgbClr val="000000"/>
          </a:solidFill>
        </p:spPr>
        <p:txBody>
          <a:bodyPr wrap="square" lIns="0" tIns="0" rIns="0" bIns="0" rtlCol="0"/>
          <a:lstStyle/>
          <a:p/>
        </p:txBody>
      </p:sp>
      <p:sp>
        <p:nvSpPr>
          <p:cNvPr id="15" name="object 15"/>
          <p:cNvSpPr/>
          <p:nvPr/>
        </p:nvSpPr>
        <p:spPr>
          <a:xfrm>
            <a:off x="6123432" y="5123688"/>
            <a:ext cx="120650" cy="74930"/>
          </a:xfrm>
          <a:custGeom>
            <a:avLst/>
            <a:gdLst/>
            <a:ahLst/>
            <a:cxnLst/>
            <a:rect l="l" t="t" r="r" b="b"/>
            <a:pathLst>
              <a:path w="120650" h="74929">
                <a:moveTo>
                  <a:pt x="51816" y="0"/>
                </a:moveTo>
                <a:lnTo>
                  <a:pt x="51816" y="25908"/>
                </a:lnTo>
                <a:lnTo>
                  <a:pt x="19812" y="25908"/>
                </a:lnTo>
                <a:lnTo>
                  <a:pt x="19812" y="27432"/>
                </a:lnTo>
                <a:lnTo>
                  <a:pt x="0" y="27432"/>
                </a:lnTo>
                <a:lnTo>
                  <a:pt x="0" y="48768"/>
                </a:lnTo>
                <a:lnTo>
                  <a:pt x="51816" y="48768"/>
                </a:lnTo>
                <a:lnTo>
                  <a:pt x="51816" y="74676"/>
                </a:lnTo>
                <a:lnTo>
                  <a:pt x="114300" y="41148"/>
                </a:lnTo>
                <a:lnTo>
                  <a:pt x="120396" y="38100"/>
                </a:lnTo>
                <a:lnTo>
                  <a:pt x="114300" y="35052"/>
                </a:lnTo>
                <a:lnTo>
                  <a:pt x="51816" y="0"/>
                </a:lnTo>
                <a:close/>
              </a:path>
            </a:pathLst>
          </a:custGeom>
          <a:solidFill>
            <a:srgbClr val="000000"/>
          </a:solidFill>
        </p:spPr>
        <p:txBody>
          <a:bodyPr wrap="square" lIns="0" tIns="0" rIns="0" bIns="0" rtlCol="0"/>
          <a:lstStyle/>
          <a:p/>
        </p:txBody>
      </p:sp>
      <p:sp>
        <p:nvSpPr>
          <p:cNvPr id="16" name="object 16"/>
          <p:cNvSpPr/>
          <p:nvPr/>
        </p:nvSpPr>
        <p:spPr>
          <a:xfrm>
            <a:off x="6117335" y="5274564"/>
            <a:ext cx="6350" cy="0"/>
          </a:xfrm>
          <a:custGeom>
            <a:avLst/>
            <a:gdLst/>
            <a:ahLst/>
            <a:cxnLst/>
            <a:rect l="l" t="t" r="r" b="b"/>
            <a:pathLst>
              <a:path w="6350" h="0">
                <a:moveTo>
                  <a:pt x="0" y="0"/>
                </a:moveTo>
                <a:lnTo>
                  <a:pt x="6096" y="0"/>
                </a:lnTo>
              </a:path>
            </a:pathLst>
          </a:custGeom>
          <a:ln w="21336">
            <a:solidFill>
              <a:srgbClr val="000000"/>
            </a:solidFill>
          </a:ln>
        </p:spPr>
        <p:txBody>
          <a:bodyPr wrap="square" lIns="0" tIns="0" rIns="0" bIns="0" rtlCol="0"/>
          <a:lstStyle/>
          <a:p/>
        </p:txBody>
      </p:sp>
      <p:sp>
        <p:nvSpPr>
          <p:cNvPr id="17" name="object 17"/>
          <p:cNvSpPr/>
          <p:nvPr/>
        </p:nvSpPr>
        <p:spPr>
          <a:xfrm>
            <a:off x="6115811" y="5605271"/>
            <a:ext cx="128270" cy="74930"/>
          </a:xfrm>
          <a:custGeom>
            <a:avLst/>
            <a:gdLst/>
            <a:ahLst/>
            <a:cxnLst/>
            <a:rect l="l" t="t" r="r" b="b"/>
            <a:pathLst>
              <a:path w="128270" h="74929">
                <a:moveTo>
                  <a:pt x="7619" y="27432"/>
                </a:moveTo>
                <a:lnTo>
                  <a:pt x="0" y="27432"/>
                </a:lnTo>
                <a:lnTo>
                  <a:pt x="0" y="48768"/>
                </a:lnTo>
                <a:lnTo>
                  <a:pt x="51815" y="48768"/>
                </a:lnTo>
                <a:lnTo>
                  <a:pt x="51815" y="74676"/>
                </a:lnTo>
                <a:lnTo>
                  <a:pt x="121919" y="41148"/>
                </a:lnTo>
                <a:lnTo>
                  <a:pt x="128015" y="38100"/>
                </a:lnTo>
                <a:lnTo>
                  <a:pt x="118871" y="33528"/>
                </a:lnTo>
                <a:lnTo>
                  <a:pt x="7619" y="33528"/>
                </a:lnTo>
                <a:lnTo>
                  <a:pt x="7619" y="27432"/>
                </a:lnTo>
                <a:close/>
              </a:path>
              <a:path w="128270" h="74929">
                <a:moveTo>
                  <a:pt x="51815" y="0"/>
                </a:moveTo>
                <a:lnTo>
                  <a:pt x="51815" y="27432"/>
                </a:lnTo>
                <a:lnTo>
                  <a:pt x="7619" y="27432"/>
                </a:lnTo>
                <a:lnTo>
                  <a:pt x="7619" y="33528"/>
                </a:lnTo>
                <a:lnTo>
                  <a:pt x="118871" y="33528"/>
                </a:lnTo>
                <a:lnTo>
                  <a:pt x="51815" y="0"/>
                </a:lnTo>
                <a:close/>
              </a:path>
            </a:pathLst>
          </a:custGeom>
          <a:solidFill>
            <a:srgbClr val="000000"/>
          </a:solidFill>
        </p:spPr>
        <p:txBody>
          <a:bodyPr wrap="square" lIns="0" tIns="0" rIns="0" bIns="0" rtlCol="0"/>
          <a:lstStyle/>
          <a:p/>
        </p:txBody>
      </p:sp>
      <p:sp>
        <p:nvSpPr>
          <p:cNvPr id="18" name="object 18"/>
          <p:cNvSpPr/>
          <p:nvPr/>
        </p:nvSpPr>
        <p:spPr>
          <a:xfrm>
            <a:off x="1429511" y="3727703"/>
            <a:ext cx="60960" cy="0"/>
          </a:xfrm>
          <a:custGeom>
            <a:avLst/>
            <a:gdLst/>
            <a:ahLst/>
            <a:cxnLst/>
            <a:rect l="l" t="t" r="r" b="b"/>
            <a:pathLst>
              <a:path w="60959" h="0">
                <a:moveTo>
                  <a:pt x="0" y="0"/>
                </a:moveTo>
                <a:lnTo>
                  <a:pt x="60959" y="0"/>
                </a:lnTo>
              </a:path>
            </a:pathLst>
          </a:custGeom>
          <a:ln w="21336">
            <a:solidFill>
              <a:srgbClr val="000000"/>
            </a:solidFill>
          </a:ln>
        </p:spPr>
        <p:txBody>
          <a:bodyPr wrap="square" lIns="0" tIns="0" rIns="0" bIns="0" rtlCol="0"/>
          <a:lstStyle/>
          <a:p/>
        </p:txBody>
      </p:sp>
      <p:sp>
        <p:nvSpPr>
          <p:cNvPr id="19" name="object 19"/>
          <p:cNvSpPr/>
          <p:nvPr/>
        </p:nvSpPr>
        <p:spPr>
          <a:xfrm>
            <a:off x="1429511" y="5541264"/>
            <a:ext cx="129539" cy="74930"/>
          </a:xfrm>
          <a:custGeom>
            <a:avLst/>
            <a:gdLst/>
            <a:ahLst/>
            <a:cxnLst/>
            <a:rect l="l" t="t" r="r" b="b"/>
            <a:pathLst>
              <a:path w="129540" h="74929">
                <a:moveTo>
                  <a:pt x="60960" y="0"/>
                </a:moveTo>
                <a:lnTo>
                  <a:pt x="60960" y="25908"/>
                </a:lnTo>
                <a:lnTo>
                  <a:pt x="28956" y="25908"/>
                </a:lnTo>
                <a:lnTo>
                  <a:pt x="28956" y="27432"/>
                </a:lnTo>
                <a:lnTo>
                  <a:pt x="0" y="27432"/>
                </a:lnTo>
                <a:lnTo>
                  <a:pt x="0" y="45720"/>
                </a:lnTo>
                <a:lnTo>
                  <a:pt x="1524" y="45720"/>
                </a:lnTo>
                <a:lnTo>
                  <a:pt x="1524" y="48768"/>
                </a:lnTo>
                <a:lnTo>
                  <a:pt x="60960" y="48768"/>
                </a:lnTo>
                <a:lnTo>
                  <a:pt x="60960" y="74676"/>
                </a:lnTo>
                <a:lnTo>
                  <a:pt x="129540" y="38100"/>
                </a:lnTo>
                <a:lnTo>
                  <a:pt x="60960" y="0"/>
                </a:lnTo>
                <a:close/>
              </a:path>
            </a:pathLst>
          </a:custGeom>
          <a:solidFill>
            <a:srgbClr val="000000"/>
          </a:solidFill>
        </p:spPr>
        <p:txBody>
          <a:bodyPr wrap="square" lIns="0" tIns="0" rIns="0" bIns="0" rtlCol="0"/>
          <a:lstStyle/>
          <a:p/>
        </p:txBody>
      </p:sp>
      <p:sp>
        <p:nvSpPr>
          <p:cNvPr id="20" name="object 20"/>
          <p:cNvSpPr/>
          <p:nvPr/>
        </p:nvSpPr>
        <p:spPr>
          <a:xfrm>
            <a:off x="1490472" y="3689603"/>
            <a:ext cx="68580" cy="76200"/>
          </a:xfrm>
          <a:custGeom>
            <a:avLst/>
            <a:gdLst/>
            <a:ahLst/>
            <a:cxnLst/>
            <a:rect l="l" t="t" r="r" b="b"/>
            <a:pathLst>
              <a:path w="68580" h="76200">
                <a:moveTo>
                  <a:pt x="0" y="0"/>
                </a:moveTo>
                <a:lnTo>
                  <a:pt x="0" y="76199"/>
                </a:lnTo>
                <a:lnTo>
                  <a:pt x="68580" y="38099"/>
                </a:lnTo>
                <a:lnTo>
                  <a:pt x="0" y="0"/>
                </a:lnTo>
                <a:close/>
              </a:path>
            </a:pathLst>
          </a:custGeom>
          <a:solidFill>
            <a:srgbClr val="000000"/>
          </a:solidFill>
        </p:spPr>
        <p:txBody>
          <a:bodyPr wrap="square" lIns="0" tIns="0" rIns="0" bIns="0" rtlCol="0"/>
          <a:lstStyle/>
          <a:p/>
        </p:txBody>
      </p:sp>
      <p:sp>
        <p:nvSpPr>
          <p:cNvPr id="21" name="object 21"/>
          <p:cNvSpPr/>
          <p:nvPr/>
        </p:nvSpPr>
        <p:spPr>
          <a:xfrm>
            <a:off x="1446275" y="4390644"/>
            <a:ext cx="44450" cy="0"/>
          </a:xfrm>
          <a:custGeom>
            <a:avLst/>
            <a:gdLst/>
            <a:ahLst/>
            <a:cxnLst/>
            <a:rect l="l" t="t" r="r" b="b"/>
            <a:pathLst>
              <a:path w="44450" h="0">
                <a:moveTo>
                  <a:pt x="0" y="0"/>
                </a:moveTo>
                <a:lnTo>
                  <a:pt x="44196" y="0"/>
                </a:lnTo>
              </a:path>
            </a:pathLst>
          </a:custGeom>
          <a:ln w="21336">
            <a:solidFill>
              <a:srgbClr val="000000"/>
            </a:solidFill>
          </a:ln>
        </p:spPr>
        <p:txBody>
          <a:bodyPr wrap="square" lIns="0" tIns="0" rIns="0" bIns="0" rtlCol="0"/>
          <a:lstStyle/>
          <a:p/>
        </p:txBody>
      </p:sp>
      <p:sp>
        <p:nvSpPr>
          <p:cNvPr id="22" name="object 22"/>
          <p:cNvSpPr/>
          <p:nvPr/>
        </p:nvSpPr>
        <p:spPr>
          <a:xfrm>
            <a:off x="1490472" y="4352544"/>
            <a:ext cx="68580" cy="76200"/>
          </a:xfrm>
          <a:custGeom>
            <a:avLst/>
            <a:gdLst/>
            <a:ahLst/>
            <a:cxnLst/>
            <a:rect l="l" t="t" r="r" b="b"/>
            <a:pathLst>
              <a:path w="68580" h="76200">
                <a:moveTo>
                  <a:pt x="0" y="0"/>
                </a:moveTo>
                <a:lnTo>
                  <a:pt x="0" y="76200"/>
                </a:lnTo>
                <a:lnTo>
                  <a:pt x="68580" y="38100"/>
                </a:lnTo>
                <a:lnTo>
                  <a:pt x="0" y="0"/>
                </a:lnTo>
                <a:close/>
              </a:path>
            </a:pathLst>
          </a:custGeom>
          <a:solidFill>
            <a:srgbClr val="000000"/>
          </a:solidFill>
        </p:spPr>
        <p:txBody>
          <a:bodyPr wrap="square" lIns="0" tIns="0" rIns="0" bIns="0" rtlCol="0"/>
          <a:lstStyle/>
          <a:p/>
        </p:txBody>
      </p:sp>
      <p:sp>
        <p:nvSpPr>
          <p:cNvPr id="23" name="object 23"/>
          <p:cNvSpPr/>
          <p:nvPr/>
        </p:nvSpPr>
        <p:spPr>
          <a:xfrm>
            <a:off x="2529839" y="4373879"/>
            <a:ext cx="172720" cy="74930"/>
          </a:xfrm>
          <a:custGeom>
            <a:avLst/>
            <a:gdLst/>
            <a:ahLst/>
            <a:cxnLst/>
            <a:rect l="l" t="t" r="r" b="b"/>
            <a:pathLst>
              <a:path w="172719" h="74929">
                <a:moveTo>
                  <a:pt x="105156" y="0"/>
                </a:moveTo>
                <a:lnTo>
                  <a:pt x="105156" y="25908"/>
                </a:lnTo>
                <a:lnTo>
                  <a:pt x="0" y="25908"/>
                </a:lnTo>
                <a:lnTo>
                  <a:pt x="0" y="48768"/>
                </a:lnTo>
                <a:lnTo>
                  <a:pt x="105156" y="48768"/>
                </a:lnTo>
                <a:lnTo>
                  <a:pt x="105156" y="74676"/>
                </a:lnTo>
                <a:lnTo>
                  <a:pt x="172212" y="36576"/>
                </a:lnTo>
                <a:lnTo>
                  <a:pt x="105156" y="0"/>
                </a:lnTo>
                <a:close/>
              </a:path>
            </a:pathLst>
          </a:custGeom>
          <a:solidFill>
            <a:srgbClr val="000000"/>
          </a:solidFill>
        </p:spPr>
        <p:txBody>
          <a:bodyPr wrap="square" lIns="0" tIns="0" rIns="0" bIns="0" rtlCol="0"/>
          <a:lstStyle/>
          <a:p/>
        </p:txBody>
      </p:sp>
      <p:sp>
        <p:nvSpPr>
          <p:cNvPr id="24" name="object 24"/>
          <p:cNvSpPr/>
          <p:nvPr/>
        </p:nvSpPr>
        <p:spPr>
          <a:xfrm>
            <a:off x="2520695" y="4411217"/>
            <a:ext cx="9525" cy="0"/>
          </a:xfrm>
          <a:custGeom>
            <a:avLst/>
            <a:gdLst/>
            <a:ahLst/>
            <a:cxnLst/>
            <a:rect l="l" t="t" r="r" b="b"/>
            <a:pathLst>
              <a:path w="9525" h="0">
                <a:moveTo>
                  <a:pt x="0" y="0"/>
                </a:moveTo>
                <a:lnTo>
                  <a:pt x="9143" y="0"/>
                </a:lnTo>
              </a:path>
            </a:pathLst>
          </a:custGeom>
          <a:ln w="22860">
            <a:solidFill>
              <a:srgbClr val="000000"/>
            </a:solidFill>
          </a:ln>
        </p:spPr>
        <p:txBody>
          <a:bodyPr wrap="square" lIns="0" tIns="0" rIns="0" bIns="0" rtlCol="0"/>
          <a:lstStyle/>
          <a:p/>
        </p:txBody>
      </p:sp>
      <p:sp>
        <p:nvSpPr>
          <p:cNvPr id="25" name="object 25"/>
          <p:cNvSpPr/>
          <p:nvPr/>
        </p:nvSpPr>
        <p:spPr>
          <a:xfrm>
            <a:off x="2526792" y="3816096"/>
            <a:ext cx="175260" cy="74930"/>
          </a:xfrm>
          <a:custGeom>
            <a:avLst/>
            <a:gdLst/>
            <a:ahLst/>
            <a:cxnLst/>
            <a:rect l="l" t="t" r="r" b="b"/>
            <a:pathLst>
              <a:path w="175260" h="74929">
                <a:moveTo>
                  <a:pt x="108204" y="0"/>
                </a:moveTo>
                <a:lnTo>
                  <a:pt x="108204" y="25908"/>
                </a:lnTo>
                <a:lnTo>
                  <a:pt x="0" y="25908"/>
                </a:lnTo>
                <a:lnTo>
                  <a:pt x="0" y="47244"/>
                </a:lnTo>
                <a:lnTo>
                  <a:pt x="108204" y="47244"/>
                </a:lnTo>
                <a:lnTo>
                  <a:pt x="108204" y="74676"/>
                </a:lnTo>
                <a:lnTo>
                  <a:pt x="175260" y="36576"/>
                </a:lnTo>
                <a:lnTo>
                  <a:pt x="108204" y="0"/>
                </a:lnTo>
                <a:close/>
              </a:path>
            </a:pathLst>
          </a:custGeom>
          <a:solidFill>
            <a:srgbClr val="000000"/>
          </a:solidFill>
        </p:spPr>
        <p:txBody>
          <a:bodyPr wrap="square" lIns="0" tIns="0" rIns="0" bIns="0" rtlCol="0"/>
          <a:lstStyle/>
          <a:p/>
        </p:txBody>
      </p:sp>
      <p:sp>
        <p:nvSpPr>
          <p:cNvPr id="26" name="object 26"/>
          <p:cNvSpPr/>
          <p:nvPr/>
        </p:nvSpPr>
        <p:spPr>
          <a:xfrm>
            <a:off x="2520695" y="3852671"/>
            <a:ext cx="6350" cy="0"/>
          </a:xfrm>
          <a:custGeom>
            <a:avLst/>
            <a:gdLst/>
            <a:ahLst/>
            <a:cxnLst/>
            <a:rect l="l" t="t" r="r" b="b"/>
            <a:pathLst>
              <a:path w="6350" h="0">
                <a:moveTo>
                  <a:pt x="0" y="0"/>
                </a:moveTo>
                <a:lnTo>
                  <a:pt x="6095" y="0"/>
                </a:lnTo>
              </a:path>
            </a:pathLst>
          </a:custGeom>
          <a:ln w="21336">
            <a:solidFill>
              <a:srgbClr val="000000"/>
            </a:solidFill>
          </a:ln>
        </p:spPr>
        <p:txBody>
          <a:bodyPr wrap="square" lIns="0" tIns="0" rIns="0" bIns="0" rtlCol="0"/>
          <a:lstStyle/>
          <a:p/>
        </p:txBody>
      </p:sp>
      <p:sp>
        <p:nvSpPr>
          <p:cNvPr id="27" name="object 27"/>
          <p:cNvSpPr/>
          <p:nvPr/>
        </p:nvSpPr>
        <p:spPr>
          <a:xfrm>
            <a:off x="2542032" y="4553711"/>
            <a:ext cx="281940" cy="399415"/>
          </a:xfrm>
          <a:custGeom>
            <a:avLst/>
            <a:gdLst/>
            <a:ahLst/>
            <a:cxnLst/>
            <a:rect l="l" t="t" r="r" b="b"/>
            <a:pathLst>
              <a:path w="281939" h="399414">
                <a:moveTo>
                  <a:pt x="257556" y="74675"/>
                </a:moveTo>
                <a:lnTo>
                  <a:pt x="237744" y="74675"/>
                </a:lnTo>
                <a:lnTo>
                  <a:pt x="237744" y="377951"/>
                </a:lnTo>
                <a:lnTo>
                  <a:pt x="0" y="377951"/>
                </a:lnTo>
                <a:lnTo>
                  <a:pt x="0" y="399287"/>
                </a:lnTo>
                <a:lnTo>
                  <a:pt x="257556" y="399287"/>
                </a:lnTo>
                <a:lnTo>
                  <a:pt x="257556" y="74675"/>
                </a:lnTo>
                <a:close/>
              </a:path>
              <a:path w="281939" h="399414">
                <a:moveTo>
                  <a:pt x="248412" y="0"/>
                </a:moveTo>
                <a:lnTo>
                  <a:pt x="214884" y="74675"/>
                </a:lnTo>
                <a:lnTo>
                  <a:pt x="281940" y="74675"/>
                </a:lnTo>
                <a:lnTo>
                  <a:pt x="248412" y="0"/>
                </a:lnTo>
                <a:close/>
              </a:path>
            </a:pathLst>
          </a:custGeom>
          <a:solidFill>
            <a:srgbClr val="000000"/>
          </a:solidFill>
        </p:spPr>
        <p:txBody>
          <a:bodyPr wrap="square" lIns="0" tIns="0" rIns="0" bIns="0" rtlCol="0"/>
          <a:lstStyle/>
          <a:p/>
        </p:txBody>
      </p:sp>
      <p:sp>
        <p:nvSpPr>
          <p:cNvPr id="28" name="object 28"/>
          <p:cNvSpPr/>
          <p:nvPr/>
        </p:nvSpPr>
        <p:spPr>
          <a:xfrm>
            <a:off x="3668267" y="3878579"/>
            <a:ext cx="108585" cy="74930"/>
          </a:xfrm>
          <a:custGeom>
            <a:avLst/>
            <a:gdLst/>
            <a:ahLst/>
            <a:cxnLst/>
            <a:rect l="l" t="t" r="r" b="b"/>
            <a:pathLst>
              <a:path w="108585" h="74929">
                <a:moveTo>
                  <a:pt x="39624" y="0"/>
                </a:moveTo>
                <a:lnTo>
                  <a:pt x="39624" y="25907"/>
                </a:lnTo>
                <a:lnTo>
                  <a:pt x="0" y="25907"/>
                </a:lnTo>
                <a:lnTo>
                  <a:pt x="0" y="48767"/>
                </a:lnTo>
                <a:lnTo>
                  <a:pt x="39624" y="48767"/>
                </a:lnTo>
                <a:lnTo>
                  <a:pt x="39624" y="74675"/>
                </a:lnTo>
                <a:lnTo>
                  <a:pt x="108204" y="38099"/>
                </a:lnTo>
                <a:lnTo>
                  <a:pt x="39624" y="0"/>
                </a:lnTo>
                <a:close/>
              </a:path>
            </a:pathLst>
          </a:custGeom>
          <a:solidFill>
            <a:srgbClr val="000000"/>
          </a:solidFill>
        </p:spPr>
        <p:txBody>
          <a:bodyPr wrap="square" lIns="0" tIns="0" rIns="0" bIns="0" rtlCol="0"/>
          <a:lstStyle/>
          <a:p/>
        </p:txBody>
      </p:sp>
      <p:sp>
        <p:nvSpPr>
          <p:cNvPr id="29" name="object 29"/>
          <p:cNvSpPr/>
          <p:nvPr/>
        </p:nvSpPr>
        <p:spPr>
          <a:xfrm>
            <a:off x="3672840" y="4383023"/>
            <a:ext cx="106680" cy="74930"/>
          </a:xfrm>
          <a:custGeom>
            <a:avLst/>
            <a:gdLst/>
            <a:ahLst/>
            <a:cxnLst/>
            <a:rect l="l" t="t" r="r" b="b"/>
            <a:pathLst>
              <a:path w="106679" h="74929">
                <a:moveTo>
                  <a:pt x="39624" y="0"/>
                </a:moveTo>
                <a:lnTo>
                  <a:pt x="39624" y="25908"/>
                </a:lnTo>
                <a:lnTo>
                  <a:pt x="0" y="25908"/>
                </a:lnTo>
                <a:lnTo>
                  <a:pt x="0" y="48768"/>
                </a:lnTo>
                <a:lnTo>
                  <a:pt x="39624" y="48768"/>
                </a:lnTo>
                <a:lnTo>
                  <a:pt x="39624" y="74676"/>
                </a:lnTo>
                <a:lnTo>
                  <a:pt x="106680" y="36576"/>
                </a:lnTo>
                <a:lnTo>
                  <a:pt x="39624" y="0"/>
                </a:lnTo>
                <a:close/>
              </a:path>
            </a:pathLst>
          </a:custGeom>
          <a:solidFill>
            <a:srgbClr val="000000"/>
          </a:solidFill>
        </p:spPr>
        <p:txBody>
          <a:bodyPr wrap="square" lIns="0" tIns="0" rIns="0" bIns="0" rtlCol="0"/>
          <a:lstStyle/>
          <a:p/>
        </p:txBody>
      </p:sp>
      <p:sp>
        <p:nvSpPr>
          <p:cNvPr id="30" name="object 30"/>
          <p:cNvSpPr/>
          <p:nvPr/>
        </p:nvSpPr>
        <p:spPr>
          <a:xfrm>
            <a:off x="2542032" y="5102352"/>
            <a:ext cx="160020" cy="74930"/>
          </a:xfrm>
          <a:custGeom>
            <a:avLst/>
            <a:gdLst/>
            <a:ahLst/>
            <a:cxnLst/>
            <a:rect l="l" t="t" r="r" b="b"/>
            <a:pathLst>
              <a:path w="160019" h="74929">
                <a:moveTo>
                  <a:pt x="92964" y="0"/>
                </a:moveTo>
                <a:lnTo>
                  <a:pt x="92964" y="25908"/>
                </a:lnTo>
                <a:lnTo>
                  <a:pt x="0" y="25908"/>
                </a:lnTo>
                <a:lnTo>
                  <a:pt x="0" y="48768"/>
                </a:lnTo>
                <a:lnTo>
                  <a:pt x="92964" y="48768"/>
                </a:lnTo>
                <a:lnTo>
                  <a:pt x="92964" y="74676"/>
                </a:lnTo>
                <a:lnTo>
                  <a:pt x="160020" y="36576"/>
                </a:lnTo>
                <a:lnTo>
                  <a:pt x="92964" y="0"/>
                </a:lnTo>
                <a:close/>
              </a:path>
            </a:pathLst>
          </a:custGeom>
          <a:solidFill>
            <a:srgbClr val="000000"/>
          </a:solidFill>
        </p:spPr>
        <p:txBody>
          <a:bodyPr wrap="square" lIns="0" tIns="0" rIns="0" bIns="0" rtlCol="0"/>
          <a:lstStyle/>
          <a:p/>
        </p:txBody>
      </p:sp>
      <p:sp>
        <p:nvSpPr>
          <p:cNvPr id="31" name="object 31"/>
          <p:cNvSpPr/>
          <p:nvPr/>
        </p:nvSpPr>
        <p:spPr>
          <a:xfrm>
            <a:off x="2532888" y="5139690"/>
            <a:ext cx="9525" cy="0"/>
          </a:xfrm>
          <a:custGeom>
            <a:avLst/>
            <a:gdLst/>
            <a:ahLst/>
            <a:cxnLst/>
            <a:rect l="l" t="t" r="r" b="b"/>
            <a:pathLst>
              <a:path w="9525" h="0">
                <a:moveTo>
                  <a:pt x="0" y="0"/>
                </a:moveTo>
                <a:lnTo>
                  <a:pt x="9143" y="0"/>
                </a:lnTo>
              </a:path>
            </a:pathLst>
          </a:custGeom>
          <a:ln w="22860">
            <a:solidFill>
              <a:srgbClr val="000000"/>
            </a:solidFill>
          </a:ln>
        </p:spPr>
        <p:txBody>
          <a:bodyPr wrap="square" lIns="0" tIns="0" rIns="0" bIns="0" rtlCol="0"/>
          <a:lstStyle/>
          <a:p/>
        </p:txBody>
      </p:sp>
      <p:sp>
        <p:nvSpPr>
          <p:cNvPr id="32" name="object 32"/>
          <p:cNvSpPr/>
          <p:nvPr/>
        </p:nvSpPr>
        <p:spPr>
          <a:xfrm>
            <a:off x="2542032" y="5704332"/>
            <a:ext cx="160020" cy="74930"/>
          </a:xfrm>
          <a:custGeom>
            <a:avLst/>
            <a:gdLst/>
            <a:ahLst/>
            <a:cxnLst/>
            <a:rect l="l" t="t" r="r" b="b"/>
            <a:pathLst>
              <a:path w="160019" h="74929">
                <a:moveTo>
                  <a:pt x="92964" y="0"/>
                </a:moveTo>
                <a:lnTo>
                  <a:pt x="92964" y="25908"/>
                </a:lnTo>
                <a:lnTo>
                  <a:pt x="0" y="25908"/>
                </a:lnTo>
                <a:lnTo>
                  <a:pt x="0" y="48768"/>
                </a:lnTo>
                <a:lnTo>
                  <a:pt x="92964" y="48768"/>
                </a:lnTo>
                <a:lnTo>
                  <a:pt x="92964" y="74676"/>
                </a:lnTo>
                <a:lnTo>
                  <a:pt x="160020" y="36576"/>
                </a:lnTo>
                <a:lnTo>
                  <a:pt x="92964" y="0"/>
                </a:lnTo>
                <a:close/>
              </a:path>
            </a:pathLst>
          </a:custGeom>
          <a:solidFill>
            <a:srgbClr val="000000"/>
          </a:solidFill>
        </p:spPr>
        <p:txBody>
          <a:bodyPr wrap="square" lIns="0" tIns="0" rIns="0" bIns="0" rtlCol="0"/>
          <a:lstStyle/>
          <a:p/>
        </p:txBody>
      </p:sp>
      <p:sp>
        <p:nvSpPr>
          <p:cNvPr id="33" name="object 33"/>
          <p:cNvSpPr/>
          <p:nvPr/>
        </p:nvSpPr>
        <p:spPr>
          <a:xfrm>
            <a:off x="2532888" y="5741670"/>
            <a:ext cx="9525" cy="0"/>
          </a:xfrm>
          <a:custGeom>
            <a:avLst/>
            <a:gdLst/>
            <a:ahLst/>
            <a:cxnLst/>
            <a:rect l="l" t="t" r="r" b="b"/>
            <a:pathLst>
              <a:path w="9525" h="0">
                <a:moveTo>
                  <a:pt x="0" y="0"/>
                </a:moveTo>
                <a:lnTo>
                  <a:pt x="9143" y="0"/>
                </a:lnTo>
              </a:path>
            </a:pathLst>
          </a:custGeom>
          <a:ln w="22860">
            <a:solidFill>
              <a:srgbClr val="000000"/>
            </a:solidFill>
          </a:ln>
        </p:spPr>
        <p:txBody>
          <a:bodyPr wrap="square" lIns="0" tIns="0" rIns="0" bIns="0" rtlCol="0"/>
          <a:lstStyle/>
          <a:p/>
        </p:txBody>
      </p:sp>
      <p:sp>
        <p:nvSpPr>
          <p:cNvPr id="34" name="object 34"/>
          <p:cNvSpPr/>
          <p:nvPr/>
        </p:nvSpPr>
        <p:spPr>
          <a:xfrm>
            <a:off x="1446275" y="5010911"/>
            <a:ext cx="44450" cy="0"/>
          </a:xfrm>
          <a:custGeom>
            <a:avLst/>
            <a:gdLst/>
            <a:ahLst/>
            <a:cxnLst/>
            <a:rect l="l" t="t" r="r" b="b"/>
            <a:pathLst>
              <a:path w="44450" h="0">
                <a:moveTo>
                  <a:pt x="0" y="0"/>
                </a:moveTo>
                <a:lnTo>
                  <a:pt x="44196" y="0"/>
                </a:lnTo>
              </a:path>
            </a:pathLst>
          </a:custGeom>
          <a:ln w="21336">
            <a:solidFill>
              <a:srgbClr val="000000"/>
            </a:solidFill>
          </a:ln>
        </p:spPr>
        <p:txBody>
          <a:bodyPr wrap="square" lIns="0" tIns="0" rIns="0" bIns="0" rtlCol="0"/>
          <a:lstStyle/>
          <a:p/>
        </p:txBody>
      </p:sp>
      <p:sp>
        <p:nvSpPr>
          <p:cNvPr id="35" name="object 35"/>
          <p:cNvSpPr/>
          <p:nvPr/>
        </p:nvSpPr>
        <p:spPr>
          <a:xfrm>
            <a:off x="1490472" y="4972811"/>
            <a:ext cx="68580" cy="74930"/>
          </a:xfrm>
          <a:custGeom>
            <a:avLst/>
            <a:gdLst/>
            <a:ahLst/>
            <a:cxnLst/>
            <a:rect l="l" t="t" r="r" b="b"/>
            <a:pathLst>
              <a:path w="68580" h="74929">
                <a:moveTo>
                  <a:pt x="0" y="0"/>
                </a:moveTo>
                <a:lnTo>
                  <a:pt x="0" y="74676"/>
                </a:lnTo>
                <a:lnTo>
                  <a:pt x="68580" y="38100"/>
                </a:lnTo>
                <a:lnTo>
                  <a:pt x="0" y="0"/>
                </a:lnTo>
                <a:close/>
              </a:path>
            </a:pathLst>
          </a:custGeom>
          <a:solidFill>
            <a:srgbClr val="000000"/>
          </a:solidFill>
        </p:spPr>
        <p:txBody>
          <a:bodyPr wrap="square" lIns="0" tIns="0" rIns="0" bIns="0" rtlCol="0"/>
          <a:lstStyle/>
          <a:p/>
        </p:txBody>
      </p:sp>
      <p:sp>
        <p:nvSpPr>
          <p:cNvPr id="36" name="object 36"/>
          <p:cNvSpPr/>
          <p:nvPr/>
        </p:nvSpPr>
        <p:spPr>
          <a:xfrm>
            <a:off x="1330452" y="5056632"/>
            <a:ext cx="97790" cy="74930"/>
          </a:xfrm>
          <a:custGeom>
            <a:avLst/>
            <a:gdLst/>
            <a:ahLst/>
            <a:cxnLst/>
            <a:rect l="l" t="t" r="r" b="b"/>
            <a:pathLst>
              <a:path w="97790" h="74929">
                <a:moveTo>
                  <a:pt x="28955" y="0"/>
                </a:moveTo>
                <a:lnTo>
                  <a:pt x="28955" y="25908"/>
                </a:lnTo>
                <a:lnTo>
                  <a:pt x="13715" y="25908"/>
                </a:lnTo>
                <a:lnTo>
                  <a:pt x="13715" y="27432"/>
                </a:lnTo>
                <a:lnTo>
                  <a:pt x="0" y="27432"/>
                </a:lnTo>
                <a:lnTo>
                  <a:pt x="0" y="48768"/>
                </a:lnTo>
                <a:lnTo>
                  <a:pt x="28955" y="48768"/>
                </a:lnTo>
                <a:lnTo>
                  <a:pt x="28955" y="74676"/>
                </a:lnTo>
                <a:lnTo>
                  <a:pt x="97535" y="38100"/>
                </a:lnTo>
                <a:lnTo>
                  <a:pt x="28955" y="0"/>
                </a:lnTo>
                <a:close/>
              </a:path>
            </a:pathLst>
          </a:custGeom>
          <a:solidFill>
            <a:srgbClr val="000000"/>
          </a:solidFill>
        </p:spPr>
        <p:txBody>
          <a:bodyPr wrap="square" lIns="0" tIns="0" rIns="0" bIns="0" rtlCol="0"/>
          <a:lstStyle/>
          <a:p/>
        </p:txBody>
      </p:sp>
      <p:sp>
        <p:nvSpPr>
          <p:cNvPr id="37" name="object 37"/>
          <p:cNvSpPr/>
          <p:nvPr/>
        </p:nvSpPr>
        <p:spPr>
          <a:xfrm>
            <a:off x="5119115" y="5326379"/>
            <a:ext cx="815340" cy="443865"/>
          </a:xfrm>
          <a:custGeom>
            <a:avLst/>
            <a:gdLst/>
            <a:ahLst/>
            <a:cxnLst/>
            <a:rect l="l" t="t" r="r" b="b"/>
            <a:pathLst>
              <a:path w="815339" h="443864">
                <a:moveTo>
                  <a:pt x="399288" y="0"/>
                </a:moveTo>
                <a:lnTo>
                  <a:pt x="9143" y="0"/>
                </a:lnTo>
                <a:lnTo>
                  <a:pt x="1523" y="1523"/>
                </a:lnTo>
                <a:lnTo>
                  <a:pt x="0" y="4571"/>
                </a:lnTo>
                <a:lnTo>
                  <a:pt x="0" y="437388"/>
                </a:lnTo>
                <a:lnTo>
                  <a:pt x="1523" y="440436"/>
                </a:lnTo>
                <a:lnTo>
                  <a:pt x="9143" y="443483"/>
                </a:lnTo>
                <a:lnTo>
                  <a:pt x="806196" y="443483"/>
                </a:lnTo>
                <a:lnTo>
                  <a:pt x="812292" y="440436"/>
                </a:lnTo>
                <a:lnTo>
                  <a:pt x="815339" y="434339"/>
                </a:lnTo>
                <a:lnTo>
                  <a:pt x="9143" y="434339"/>
                </a:lnTo>
                <a:lnTo>
                  <a:pt x="9143" y="425195"/>
                </a:lnTo>
                <a:lnTo>
                  <a:pt x="18287" y="425195"/>
                </a:lnTo>
                <a:lnTo>
                  <a:pt x="18287" y="18288"/>
                </a:lnTo>
                <a:lnTo>
                  <a:pt x="9143" y="18287"/>
                </a:lnTo>
                <a:lnTo>
                  <a:pt x="9143" y="9143"/>
                </a:lnTo>
                <a:lnTo>
                  <a:pt x="390144" y="9143"/>
                </a:lnTo>
                <a:lnTo>
                  <a:pt x="390144" y="4571"/>
                </a:lnTo>
                <a:lnTo>
                  <a:pt x="391667" y="1523"/>
                </a:lnTo>
                <a:lnTo>
                  <a:pt x="399288" y="0"/>
                </a:lnTo>
                <a:close/>
              </a:path>
              <a:path w="815339" h="443864">
                <a:moveTo>
                  <a:pt x="18287" y="425195"/>
                </a:moveTo>
                <a:lnTo>
                  <a:pt x="9143" y="425195"/>
                </a:lnTo>
                <a:lnTo>
                  <a:pt x="9143" y="434339"/>
                </a:lnTo>
                <a:lnTo>
                  <a:pt x="18287" y="434339"/>
                </a:lnTo>
                <a:lnTo>
                  <a:pt x="18287" y="425195"/>
                </a:lnTo>
                <a:close/>
              </a:path>
              <a:path w="815339" h="443864">
                <a:moveTo>
                  <a:pt x="797052" y="425195"/>
                </a:moveTo>
                <a:lnTo>
                  <a:pt x="18287" y="425195"/>
                </a:lnTo>
                <a:lnTo>
                  <a:pt x="18287" y="434339"/>
                </a:lnTo>
                <a:lnTo>
                  <a:pt x="797052" y="434339"/>
                </a:lnTo>
                <a:lnTo>
                  <a:pt x="797052" y="425195"/>
                </a:lnTo>
                <a:close/>
              </a:path>
              <a:path w="815339" h="443864">
                <a:moveTo>
                  <a:pt x="806196" y="9143"/>
                </a:moveTo>
                <a:lnTo>
                  <a:pt x="797052" y="9143"/>
                </a:lnTo>
                <a:lnTo>
                  <a:pt x="797052" y="434339"/>
                </a:lnTo>
                <a:lnTo>
                  <a:pt x="806196" y="434339"/>
                </a:lnTo>
                <a:lnTo>
                  <a:pt x="806196" y="425195"/>
                </a:lnTo>
                <a:lnTo>
                  <a:pt x="815339" y="425195"/>
                </a:lnTo>
                <a:lnTo>
                  <a:pt x="815339" y="18288"/>
                </a:lnTo>
                <a:lnTo>
                  <a:pt x="806196" y="18287"/>
                </a:lnTo>
                <a:lnTo>
                  <a:pt x="806196" y="9143"/>
                </a:lnTo>
                <a:close/>
              </a:path>
              <a:path w="815339" h="443864">
                <a:moveTo>
                  <a:pt x="815339" y="425195"/>
                </a:moveTo>
                <a:lnTo>
                  <a:pt x="806196" y="425195"/>
                </a:lnTo>
                <a:lnTo>
                  <a:pt x="806196" y="434339"/>
                </a:lnTo>
                <a:lnTo>
                  <a:pt x="815339" y="434339"/>
                </a:lnTo>
                <a:lnTo>
                  <a:pt x="815339" y="425195"/>
                </a:lnTo>
                <a:close/>
              </a:path>
              <a:path w="815339" h="443864">
                <a:moveTo>
                  <a:pt x="18287" y="9143"/>
                </a:moveTo>
                <a:lnTo>
                  <a:pt x="9143" y="9143"/>
                </a:lnTo>
                <a:lnTo>
                  <a:pt x="9143" y="18287"/>
                </a:lnTo>
                <a:lnTo>
                  <a:pt x="18287" y="18288"/>
                </a:lnTo>
                <a:lnTo>
                  <a:pt x="18287" y="9143"/>
                </a:lnTo>
                <a:close/>
              </a:path>
              <a:path w="815339" h="443864">
                <a:moveTo>
                  <a:pt x="390144" y="9143"/>
                </a:moveTo>
                <a:lnTo>
                  <a:pt x="18287" y="9143"/>
                </a:lnTo>
                <a:lnTo>
                  <a:pt x="18287" y="18288"/>
                </a:lnTo>
                <a:lnTo>
                  <a:pt x="399288" y="18287"/>
                </a:lnTo>
                <a:lnTo>
                  <a:pt x="391667" y="15239"/>
                </a:lnTo>
                <a:lnTo>
                  <a:pt x="390144" y="12191"/>
                </a:lnTo>
                <a:lnTo>
                  <a:pt x="390144" y="9143"/>
                </a:lnTo>
                <a:close/>
              </a:path>
              <a:path w="815339" h="443864">
                <a:moveTo>
                  <a:pt x="399288" y="0"/>
                </a:moveTo>
                <a:lnTo>
                  <a:pt x="391667" y="1523"/>
                </a:lnTo>
                <a:lnTo>
                  <a:pt x="390144" y="4571"/>
                </a:lnTo>
                <a:lnTo>
                  <a:pt x="390144" y="12191"/>
                </a:lnTo>
                <a:lnTo>
                  <a:pt x="391667" y="15239"/>
                </a:lnTo>
                <a:lnTo>
                  <a:pt x="399288" y="18287"/>
                </a:lnTo>
                <a:lnTo>
                  <a:pt x="405384" y="15239"/>
                </a:lnTo>
                <a:lnTo>
                  <a:pt x="408431" y="9143"/>
                </a:lnTo>
                <a:lnTo>
                  <a:pt x="406908" y="4571"/>
                </a:lnTo>
                <a:lnTo>
                  <a:pt x="405384" y="1523"/>
                </a:lnTo>
                <a:lnTo>
                  <a:pt x="399288" y="0"/>
                </a:lnTo>
                <a:close/>
              </a:path>
              <a:path w="815339" h="443864">
                <a:moveTo>
                  <a:pt x="806196" y="0"/>
                </a:moveTo>
                <a:lnTo>
                  <a:pt x="399288" y="0"/>
                </a:lnTo>
                <a:lnTo>
                  <a:pt x="405384" y="1523"/>
                </a:lnTo>
                <a:lnTo>
                  <a:pt x="406908" y="4571"/>
                </a:lnTo>
                <a:lnTo>
                  <a:pt x="408431" y="9143"/>
                </a:lnTo>
                <a:lnTo>
                  <a:pt x="405384" y="15239"/>
                </a:lnTo>
                <a:lnTo>
                  <a:pt x="399288" y="18287"/>
                </a:lnTo>
                <a:lnTo>
                  <a:pt x="797052" y="18288"/>
                </a:lnTo>
                <a:lnTo>
                  <a:pt x="797052" y="9143"/>
                </a:lnTo>
                <a:lnTo>
                  <a:pt x="815339" y="9143"/>
                </a:lnTo>
                <a:lnTo>
                  <a:pt x="813816" y="4571"/>
                </a:lnTo>
                <a:lnTo>
                  <a:pt x="812292" y="1523"/>
                </a:lnTo>
                <a:lnTo>
                  <a:pt x="806196" y="0"/>
                </a:lnTo>
                <a:close/>
              </a:path>
              <a:path w="815339" h="443864">
                <a:moveTo>
                  <a:pt x="815339" y="9143"/>
                </a:moveTo>
                <a:lnTo>
                  <a:pt x="806196" y="9143"/>
                </a:lnTo>
                <a:lnTo>
                  <a:pt x="806196" y="18287"/>
                </a:lnTo>
                <a:lnTo>
                  <a:pt x="815339" y="18288"/>
                </a:lnTo>
                <a:lnTo>
                  <a:pt x="815339" y="9143"/>
                </a:lnTo>
                <a:close/>
              </a:path>
            </a:pathLst>
          </a:custGeom>
          <a:solidFill>
            <a:srgbClr val="000000"/>
          </a:solidFill>
        </p:spPr>
        <p:txBody>
          <a:bodyPr wrap="square" lIns="0" tIns="0" rIns="0" bIns="0" rtlCol="0"/>
          <a:lstStyle/>
          <a:p/>
        </p:txBody>
      </p:sp>
      <p:sp>
        <p:nvSpPr>
          <p:cNvPr id="38" name="object 38"/>
          <p:cNvSpPr/>
          <p:nvPr/>
        </p:nvSpPr>
        <p:spPr>
          <a:xfrm>
            <a:off x="4978908" y="3805428"/>
            <a:ext cx="1021080" cy="742315"/>
          </a:xfrm>
          <a:custGeom>
            <a:avLst/>
            <a:gdLst/>
            <a:ahLst/>
            <a:cxnLst/>
            <a:rect l="l" t="t" r="r" b="b"/>
            <a:pathLst>
              <a:path w="1021079" h="742314">
                <a:moveTo>
                  <a:pt x="1524" y="739140"/>
                </a:moveTo>
                <a:lnTo>
                  <a:pt x="9144" y="742188"/>
                </a:lnTo>
                <a:lnTo>
                  <a:pt x="1011936" y="742188"/>
                </a:lnTo>
                <a:lnTo>
                  <a:pt x="1014984" y="740664"/>
                </a:lnTo>
                <a:lnTo>
                  <a:pt x="9144" y="740664"/>
                </a:lnTo>
                <a:lnTo>
                  <a:pt x="1524" y="739140"/>
                </a:lnTo>
                <a:close/>
              </a:path>
              <a:path w="1021079" h="742314">
                <a:moveTo>
                  <a:pt x="18288" y="723900"/>
                </a:moveTo>
                <a:lnTo>
                  <a:pt x="9144" y="723900"/>
                </a:lnTo>
                <a:lnTo>
                  <a:pt x="1524" y="725424"/>
                </a:lnTo>
                <a:lnTo>
                  <a:pt x="0" y="728472"/>
                </a:lnTo>
                <a:lnTo>
                  <a:pt x="0" y="736092"/>
                </a:lnTo>
                <a:lnTo>
                  <a:pt x="1524" y="739140"/>
                </a:lnTo>
                <a:lnTo>
                  <a:pt x="9144" y="740664"/>
                </a:lnTo>
                <a:lnTo>
                  <a:pt x="15240" y="739140"/>
                </a:lnTo>
                <a:lnTo>
                  <a:pt x="18288" y="733044"/>
                </a:lnTo>
                <a:lnTo>
                  <a:pt x="18288" y="723900"/>
                </a:lnTo>
                <a:close/>
              </a:path>
              <a:path w="1021079" h="742314">
                <a:moveTo>
                  <a:pt x="1002792" y="723900"/>
                </a:moveTo>
                <a:lnTo>
                  <a:pt x="18288" y="723900"/>
                </a:lnTo>
                <a:lnTo>
                  <a:pt x="18288" y="733044"/>
                </a:lnTo>
                <a:lnTo>
                  <a:pt x="15240" y="739140"/>
                </a:lnTo>
                <a:lnTo>
                  <a:pt x="9144" y="740664"/>
                </a:lnTo>
                <a:lnTo>
                  <a:pt x="1014984" y="740664"/>
                </a:lnTo>
                <a:lnTo>
                  <a:pt x="1018032" y="739140"/>
                </a:lnTo>
                <a:lnTo>
                  <a:pt x="1021080" y="733044"/>
                </a:lnTo>
                <a:lnTo>
                  <a:pt x="1002792" y="733044"/>
                </a:lnTo>
                <a:lnTo>
                  <a:pt x="1002792" y="723900"/>
                </a:lnTo>
                <a:close/>
              </a:path>
              <a:path w="1021079" h="742314">
                <a:moveTo>
                  <a:pt x="1011936" y="9143"/>
                </a:moveTo>
                <a:lnTo>
                  <a:pt x="1002792" y="9143"/>
                </a:lnTo>
                <a:lnTo>
                  <a:pt x="1002792" y="733044"/>
                </a:lnTo>
                <a:lnTo>
                  <a:pt x="1011936" y="733044"/>
                </a:lnTo>
                <a:lnTo>
                  <a:pt x="1011936" y="723900"/>
                </a:lnTo>
                <a:lnTo>
                  <a:pt x="1021080" y="723900"/>
                </a:lnTo>
                <a:lnTo>
                  <a:pt x="1021080" y="18287"/>
                </a:lnTo>
                <a:lnTo>
                  <a:pt x="1011936" y="18287"/>
                </a:lnTo>
                <a:lnTo>
                  <a:pt x="1011936" y="9143"/>
                </a:lnTo>
                <a:close/>
              </a:path>
              <a:path w="1021079" h="742314">
                <a:moveTo>
                  <a:pt x="1021080" y="723900"/>
                </a:moveTo>
                <a:lnTo>
                  <a:pt x="1011936" y="723900"/>
                </a:lnTo>
                <a:lnTo>
                  <a:pt x="1011936" y="733044"/>
                </a:lnTo>
                <a:lnTo>
                  <a:pt x="1021080" y="733044"/>
                </a:lnTo>
                <a:lnTo>
                  <a:pt x="1021080" y="723900"/>
                </a:lnTo>
                <a:close/>
              </a:path>
              <a:path w="1021079" h="742314">
                <a:moveTo>
                  <a:pt x="1011936" y="0"/>
                </a:moveTo>
                <a:lnTo>
                  <a:pt x="9144" y="0"/>
                </a:lnTo>
                <a:lnTo>
                  <a:pt x="1524" y="1523"/>
                </a:lnTo>
                <a:lnTo>
                  <a:pt x="0" y="4571"/>
                </a:lnTo>
                <a:lnTo>
                  <a:pt x="0" y="728472"/>
                </a:lnTo>
                <a:lnTo>
                  <a:pt x="1524" y="725424"/>
                </a:lnTo>
                <a:lnTo>
                  <a:pt x="9144" y="723900"/>
                </a:lnTo>
                <a:lnTo>
                  <a:pt x="18288" y="723900"/>
                </a:lnTo>
                <a:lnTo>
                  <a:pt x="18288" y="18287"/>
                </a:lnTo>
                <a:lnTo>
                  <a:pt x="9144" y="18287"/>
                </a:lnTo>
                <a:lnTo>
                  <a:pt x="9144" y="9143"/>
                </a:lnTo>
                <a:lnTo>
                  <a:pt x="1021080" y="9143"/>
                </a:lnTo>
                <a:lnTo>
                  <a:pt x="1019556" y="4571"/>
                </a:lnTo>
                <a:lnTo>
                  <a:pt x="1018032" y="1523"/>
                </a:lnTo>
                <a:lnTo>
                  <a:pt x="1011936" y="0"/>
                </a:lnTo>
                <a:close/>
              </a:path>
              <a:path w="1021079" h="742314">
                <a:moveTo>
                  <a:pt x="18288" y="9143"/>
                </a:moveTo>
                <a:lnTo>
                  <a:pt x="9144" y="9143"/>
                </a:lnTo>
                <a:lnTo>
                  <a:pt x="9144" y="18287"/>
                </a:lnTo>
                <a:lnTo>
                  <a:pt x="18288" y="18287"/>
                </a:lnTo>
                <a:lnTo>
                  <a:pt x="18288" y="9143"/>
                </a:lnTo>
                <a:close/>
              </a:path>
              <a:path w="1021079" h="742314">
                <a:moveTo>
                  <a:pt x="1002792" y="9143"/>
                </a:moveTo>
                <a:lnTo>
                  <a:pt x="18288" y="9143"/>
                </a:lnTo>
                <a:lnTo>
                  <a:pt x="18288" y="18287"/>
                </a:lnTo>
                <a:lnTo>
                  <a:pt x="1002792" y="18287"/>
                </a:lnTo>
                <a:lnTo>
                  <a:pt x="1002792" y="9143"/>
                </a:lnTo>
                <a:close/>
              </a:path>
              <a:path w="1021079" h="742314">
                <a:moveTo>
                  <a:pt x="1021080" y="9143"/>
                </a:moveTo>
                <a:lnTo>
                  <a:pt x="1011936" y="9143"/>
                </a:lnTo>
                <a:lnTo>
                  <a:pt x="1011936" y="18287"/>
                </a:lnTo>
                <a:lnTo>
                  <a:pt x="1021080" y="18287"/>
                </a:lnTo>
                <a:lnTo>
                  <a:pt x="1021080" y="9143"/>
                </a:lnTo>
                <a:close/>
              </a:path>
            </a:pathLst>
          </a:custGeom>
          <a:solidFill>
            <a:srgbClr val="000000"/>
          </a:solidFill>
        </p:spPr>
        <p:txBody>
          <a:bodyPr wrap="square" lIns="0" tIns="0" rIns="0" bIns="0" rtlCol="0"/>
          <a:lstStyle/>
          <a:p/>
        </p:txBody>
      </p:sp>
      <p:sp>
        <p:nvSpPr>
          <p:cNvPr id="39" name="object 39"/>
          <p:cNvSpPr/>
          <p:nvPr/>
        </p:nvSpPr>
        <p:spPr>
          <a:xfrm>
            <a:off x="3774947" y="3525011"/>
            <a:ext cx="1083945" cy="520065"/>
          </a:xfrm>
          <a:custGeom>
            <a:avLst/>
            <a:gdLst/>
            <a:ahLst/>
            <a:cxnLst/>
            <a:rect l="l" t="t" r="r" b="b"/>
            <a:pathLst>
              <a:path w="1083945" h="520064">
                <a:moveTo>
                  <a:pt x="1074419" y="0"/>
                </a:moveTo>
                <a:lnTo>
                  <a:pt x="9143" y="0"/>
                </a:lnTo>
                <a:lnTo>
                  <a:pt x="1523" y="1524"/>
                </a:lnTo>
                <a:lnTo>
                  <a:pt x="0" y="4572"/>
                </a:lnTo>
                <a:lnTo>
                  <a:pt x="0" y="513588"/>
                </a:lnTo>
                <a:lnTo>
                  <a:pt x="1523" y="516636"/>
                </a:lnTo>
                <a:lnTo>
                  <a:pt x="9143" y="519684"/>
                </a:lnTo>
                <a:lnTo>
                  <a:pt x="1074419" y="519684"/>
                </a:lnTo>
                <a:lnTo>
                  <a:pt x="1080515" y="516636"/>
                </a:lnTo>
                <a:lnTo>
                  <a:pt x="1083563" y="510540"/>
                </a:lnTo>
                <a:lnTo>
                  <a:pt x="9143" y="510540"/>
                </a:lnTo>
                <a:lnTo>
                  <a:pt x="9143" y="501396"/>
                </a:lnTo>
                <a:lnTo>
                  <a:pt x="18287" y="501396"/>
                </a:lnTo>
                <a:lnTo>
                  <a:pt x="18287" y="18288"/>
                </a:lnTo>
                <a:lnTo>
                  <a:pt x="9143" y="18288"/>
                </a:lnTo>
                <a:lnTo>
                  <a:pt x="9143" y="9144"/>
                </a:lnTo>
                <a:lnTo>
                  <a:pt x="1065275" y="9144"/>
                </a:lnTo>
                <a:lnTo>
                  <a:pt x="1065275" y="4572"/>
                </a:lnTo>
                <a:lnTo>
                  <a:pt x="1066799" y="1524"/>
                </a:lnTo>
                <a:lnTo>
                  <a:pt x="1074419" y="0"/>
                </a:lnTo>
                <a:close/>
              </a:path>
              <a:path w="1083945" h="520064">
                <a:moveTo>
                  <a:pt x="18287" y="501396"/>
                </a:moveTo>
                <a:lnTo>
                  <a:pt x="9143" y="501396"/>
                </a:lnTo>
                <a:lnTo>
                  <a:pt x="9143" y="510540"/>
                </a:lnTo>
                <a:lnTo>
                  <a:pt x="18287" y="510540"/>
                </a:lnTo>
                <a:lnTo>
                  <a:pt x="18287" y="501396"/>
                </a:lnTo>
                <a:close/>
              </a:path>
              <a:path w="1083945" h="520064">
                <a:moveTo>
                  <a:pt x="1065275" y="501396"/>
                </a:moveTo>
                <a:lnTo>
                  <a:pt x="18287" y="501396"/>
                </a:lnTo>
                <a:lnTo>
                  <a:pt x="18287" y="510540"/>
                </a:lnTo>
                <a:lnTo>
                  <a:pt x="1065275" y="510540"/>
                </a:lnTo>
                <a:lnTo>
                  <a:pt x="1065275" y="501396"/>
                </a:lnTo>
                <a:close/>
              </a:path>
              <a:path w="1083945" h="520064">
                <a:moveTo>
                  <a:pt x="1074419" y="0"/>
                </a:moveTo>
                <a:lnTo>
                  <a:pt x="1066799" y="1524"/>
                </a:lnTo>
                <a:lnTo>
                  <a:pt x="1065275" y="4572"/>
                </a:lnTo>
                <a:lnTo>
                  <a:pt x="1065275" y="510540"/>
                </a:lnTo>
                <a:lnTo>
                  <a:pt x="1074419" y="510540"/>
                </a:lnTo>
                <a:lnTo>
                  <a:pt x="1074419" y="501396"/>
                </a:lnTo>
                <a:lnTo>
                  <a:pt x="1083563" y="501396"/>
                </a:lnTo>
                <a:lnTo>
                  <a:pt x="1083563" y="18288"/>
                </a:lnTo>
                <a:lnTo>
                  <a:pt x="1074419" y="18288"/>
                </a:lnTo>
                <a:lnTo>
                  <a:pt x="1080515" y="15240"/>
                </a:lnTo>
                <a:lnTo>
                  <a:pt x="1083563" y="9144"/>
                </a:lnTo>
                <a:lnTo>
                  <a:pt x="1082039" y="4572"/>
                </a:lnTo>
                <a:lnTo>
                  <a:pt x="1080515" y="1524"/>
                </a:lnTo>
                <a:lnTo>
                  <a:pt x="1074419" y="0"/>
                </a:lnTo>
                <a:close/>
              </a:path>
              <a:path w="1083945" h="520064">
                <a:moveTo>
                  <a:pt x="1083563" y="501396"/>
                </a:moveTo>
                <a:lnTo>
                  <a:pt x="1074419" y="501396"/>
                </a:lnTo>
                <a:lnTo>
                  <a:pt x="1074419" y="510540"/>
                </a:lnTo>
                <a:lnTo>
                  <a:pt x="1083563" y="510540"/>
                </a:lnTo>
                <a:lnTo>
                  <a:pt x="1083563" y="501396"/>
                </a:lnTo>
                <a:close/>
              </a:path>
              <a:path w="1083945" h="520064">
                <a:moveTo>
                  <a:pt x="18287" y="9144"/>
                </a:moveTo>
                <a:lnTo>
                  <a:pt x="9143" y="9144"/>
                </a:lnTo>
                <a:lnTo>
                  <a:pt x="9143" y="18288"/>
                </a:lnTo>
                <a:lnTo>
                  <a:pt x="18287" y="18288"/>
                </a:lnTo>
                <a:lnTo>
                  <a:pt x="18287" y="9144"/>
                </a:lnTo>
                <a:close/>
              </a:path>
              <a:path w="1083945" h="520064">
                <a:moveTo>
                  <a:pt x="1065275" y="9144"/>
                </a:moveTo>
                <a:lnTo>
                  <a:pt x="18287" y="9144"/>
                </a:lnTo>
                <a:lnTo>
                  <a:pt x="18287" y="18288"/>
                </a:lnTo>
                <a:lnTo>
                  <a:pt x="1065275" y="18288"/>
                </a:lnTo>
                <a:lnTo>
                  <a:pt x="1065275" y="9144"/>
                </a:lnTo>
                <a:close/>
              </a:path>
              <a:path w="1083945" h="520064">
                <a:moveTo>
                  <a:pt x="1083563" y="9144"/>
                </a:moveTo>
                <a:lnTo>
                  <a:pt x="1080515" y="15240"/>
                </a:lnTo>
                <a:lnTo>
                  <a:pt x="1074419" y="18288"/>
                </a:lnTo>
                <a:lnTo>
                  <a:pt x="1083563" y="18288"/>
                </a:lnTo>
                <a:lnTo>
                  <a:pt x="1083563" y="9144"/>
                </a:lnTo>
                <a:close/>
              </a:path>
            </a:pathLst>
          </a:custGeom>
          <a:solidFill>
            <a:srgbClr val="000000"/>
          </a:solidFill>
        </p:spPr>
        <p:txBody>
          <a:bodyPr wrap="square" lIns="0" tIns="0" rIns="0" bIns="0" rtlCol="0"/>
          <a:lstStyle/>
          <a:p/>
        </p:txBody>
      </p:sp>
      <p:sp>
        <p:nvSpPr>
          <p:cNvPr id="40" name="object 40"/>
          <p:cNvSpPr/>
          <p:nvPr/>
        </p:nvSpPr>
        <p:spPr>
          <a:xfrm>
            <a:off x="6233159" y="4009644"/>
            <a:ext cx="843280" cy="391795"/>
          </a:xfrm>
          <a:custGeom>
            <a:avLst/>
            <a:gdLst/>
            <a:ahLst/>
            <a:cxnLst/>
            <a:rect l="l" t="t" r="r" b="b"/>
            <a:pathLst>
              <a:path w="843279" h="391795">
                <a:moveTo>
                  <a:pt x="0" y="207263"/>
                </a:moveTo>
                <a:lnTo>
                  <a:pt x="0" y="385571"/>
                </a:lnTo>
                <a:lnTo>
                  <a:pt x="1523" y="388619"/>
                </a:lnTo>
                <a:lnTo>
                  <a:pt x="9143" y="391667"/>
                </a:lnTo>
                <a:lnTo>
                  <a:pt x="833628" y="391667"/>
                </a:lnTo>
                <a:lnTo>
                  <a:pt x="839724" y="388619"/>
                </a:lnTo>
                <a:lnTo>
                  <a:pt x="842772" y="382523"/>
                </a:lnTo>
                <a:lnTo>
                  <a:pt x="9143" y="382523"/>
                </a:lnTo>
                <a:lnTo>
                  <a:pt x="9143" y="373379"/>
                </a:lnTo>
                <a:lnTo>
                  <a:pt x="18287" y="373379"/>
                </a:lnTo>
                <a:lnTo>
                  <a:pt x="18287" y="211835"/>
                </a:lnTo>
                <a:lnTo>
                  <a:pt x="9143" y="211835"/>
                </a:lnTo>
                <a:lnTo>
                  <a:pt x="1523" y="210311"/>
                </a:lnTo>
                <a:lnTo>
                  <a:pt x="0" y="207263"/>
                </a:lnTo>
                <a:close/>
              </a:path>
              <a:path w="843279" h="391795">
                <a:moveTo>
                  <a:pt x="18287" y="373379"/>
                </a:moveTo>
                <a:lnTo>
                  <a:pt x="9143" y="373379"/>
                </a:lnTo>
                <a:lnTo>
                  <a:pt x="9143" y="382523"/>
                </a:lnTo>
                <a:lnTo>
                  <a:pt x="18287" y="382523"/>
                </a:lnTo>
                <a:lnTo>
                  <a:pt x="18287" y="373379"/>
                </a:lnTo>
                <a:close/>
              </a:path>
              <a:path w="843279" h="391795">
                <a:moveTo>
                  <a:pt x="824483" y="373379"/>
                </a:moveTo>
                <a:lnTo>
                  <a:pt x="18287" y="373379"/>
                </a:lnTo>
                <a:lnTo>
                  <a:pt x="18287" y="382523"/>
                </a:lnTo>
                <a:lnTo>
                  <a:pt x="824483" y="382523"/>
                </a:lnTo>
                <a:lnTo>
                  <a:pt x="824483" y="373379"/>
                </a:lnTo>
                <a:close/>
              </a:path>
              <a:path w="843279" h="391795">
                <a:moveTo>
                  <a:pt x="833628" y="9143"/>
                </a:moveTo>
                <a:lnTo>
                  <a:pt x="824483" y="9143"/>
                </a:lnTo>
                <a:lnTo>
                  <a:pt x="824483" y="382523"/>
                </a:lnTo>
                <a:lnTo>
                  <a:pt x="833628" y="382523"/>
                </a:lnTo>
                <a:lnTo>
                  <a:pt x="833628" y="373379"/>
                </a:lnTo>
                <a:lnTo>
                  <a:pt x="842772" y="373379"/>
                </a:lnTo>
                <a:lnTo>
                  <a:pt x="842772" y="18287"/>
                </a:lnTo>
                <a:lnTo>
                  <a:pt x="833628" y="18287"/>
                </a:lnTo>
                <a:lnTo>
                  <a:pt x="833628" y="9143"/>
                </a:lnTo>
                <a:close/>
              </a:path>
              <a:path w="843279" h="391795">
                <a:moveTo>
                  <a:pt x="842772" y="373379"/>
                </a:moveTo>
                <a:lnTo>
                  <a:pt x="833628" y="373379"/>
                </a:lnTo>
                <a:lnTo>
                  <a:pt x="833628" y="382523"/>
                </a:lnTo>
                <a:lnTo>
                  <a:pt x="842772" y="382523"/>
                </a:lnTo>
                <a:lnTo>
                  <a:pt x="842772" y="373379"/>
                </a:lnTo>
                <a:close/>
              </a:path>
              <a:path w="843279" h="391795">
                <a:moveTo>
                  <a:pt x="9143" y="195071"/>
                </a:moveTo>
                <a:lnTo>
                  <a:pt x="1523" y="196595"/>
                </a:lnTo>
                <a:lnTo>
                  <a:pt x="0" y="199643"/>
                </a:lnTo>
                <a:lnTo>
                  <a:pt x="0" y="207263"/>
                </a:lnTo>
                <a:lnTo>
                  <a:pt x="1523" y="210311"/>
                </a:lnTo>
                <a:lnTo>
                  <a:pt x="9143" y="211835"/>
                </a:lnTo>
                <a:lnTo>
                  <a:pt x="15239" y="210311"/>
                </a:lnTo>
                <a:lnTo>
                  <a:pt x="18287" y="204215"/>
                </a:lnTo>
                <a:lnTo>
                  <a:pt x="16763" y="199643"/>
                </a:lnTo>
                <a:lnTo>
                  <a:pt x="15239" y="196595"/>
                </a:lnTo>
                <a:lnTo>
                  <a:pt x="9143" y="195071"/>
                </a:lnTo>
                <a:close/>
              </a:path>
              <a:path w="843279" h="391795">
                <a:moveTo>
                  <a:pt x="18287" y="204215"/>
                </a:moveTo>
                <a:lnTo>
                  <a:pt x="15239" y="210311"/>
                </a:lnTo>
                <a:lnTo>
                  <a:pt x="9143" y="211835"/>
                </a:lnTo>
                <a:lnTo>
                  <a:pt x="18287" y="211835"/>
                </a:lnTo>
                <a:lnTo>
                  <a:pt x="18287" y="204215"/>
                </a:lnTo>
                <a:close/>
              </a:path>
              <a:path w="843279" h="391795">
                <a:moveTo>
                  <a:pt x="18287" y="195071"/>
                </a:moveTo>
                <a:lnTo>
                  <a:pt x="9143" y="195071"/>
                </a:lnTo>
                <a:lnTo>
                  <a:pt x="15239" y="196595"/>
                </a:lnTo>
                <a:lnTo>
                  <a:pt x="16763" y="199643"/>
                </a:lnTo>
                <a:lnTo>
                  <a:pt x="18287" y="204215"/>
                </a:lnTo>
                <a:lnTo>
                  <a:pt x="18287" y="195071"/>
                </a:lnTo>
                <a:close/>
              </a:path>
              <a:path w="843279" h="391795">
                <a:moveTo>
                  <a:pt x="833628" y="0"/>
                </a:moveTo>
                <a:lnTo>
                  <a:pt x="9143" y="0"/>
                </a:lnTo>
                <a:lnTo>
                  <a:pt x="1523" y="1523"/>
                </a:lnTo>
                <a:lnTo>
                  <a:pt x="0" y="4571"/>
                </a:lnTo>
                <a:lnTo>
                  <a:pt x="0" y="199643"/>
                </a:lnTo>
                <a:lnTo>
                  <a:pt x="1523" y="196595"/>
                </a:lnTo>
                <a:lnTo>
                  <a:pt x="9143" y="195071"/>
                </a:lnTo>
                <a:lnTo>
                  <a:pt x="18287" y="195071"/>
                </a:lnTo>
                <a:lnTo>
                  <a:pt x="18287" y="18287"/>
                </a:lnTo>
                <a:lnTo>
                  <a:pt x="9143" y="18287"/>
                </a:lnTo>
                <a:lnTo>
                  <a:pt x="9143" y="9143"/>
                </a:lnTo>
                <a:lnTo>
                  <a:pt x="842772" y="9143"/>
                </a:lnTo>
                <a:lnTo>
                  <a:pt x="841247" y="4571"/>
                </a:lnTo>
                <a:lnTo>
                  <a:pt x="839724" y="1523"/>
                </a:lnTo>
                <a:lnTo>
                  <a:pt x="833628" y="0"/>
                </a:lnTo>
                <a:close/>
              </a:path>
              <a:path w="843279" h="391795">
                <a:moveTo>
                  <a:pt x="18287" y="9143"/>
                </a:moveTo>
                <a:lnTo>
                  <a:pt x="9143" y="9143"/>
                </a:lnTo>
                <a:lnTo>
                  <a:pt x="9143" y="18287"/>
                </a:lnTo>
                <a:lnTo>
                  <a:pt x="18287" y="18287"/>
                </a:lnTo>
                <a:lnTo>
                  <a:pt x="18287" y="9143"/>
                </a:lnTo>
                <a:close/>
              </a:path>
              <a:path w="843279" h="391795">
                <a:moveTo>
                  <a:pt x="824483" y="9143"/>
                </a:moveTo>
                <a:lnTo>
                  <a:pt x="18287" y="9143"/>
                </a:lnTo>
                <a:lnTo>
                  <a:pt x="18287" y="18287"/>
                </a:lnTo>
                <a:lnTo>
                  <a:pt x="824483" y="18287"/>
                </a:lnTo>
                <a:lnTo>
                  <a:pt x="824483" y="9143"/>
                </a:lnTo>
                <a:close/>
              </a:path>
              <a:path w="843279" h="391795">
                <a:moveTo>
                  <a:pt x="842772" y="9143"/>
                </a:moveTo>
                <a:lnTo>
                  <a:pt x="833628" y="9143"/>
                </a:lnTo>
                <a:lnTo>
                  <a:pt x="833628" y="18287"/>
                </a:lnTo>
                <a:lnTo>
                  <a:pt x="842772" y="18287"/>
                </a:lnTo>
                <a:lnTo>
                  <a:pt x="842772" y="9143"/>
                </a:lnTo>
                <a:close/>
              </a:path>
            </a:pathLst>
          </a:custGeom>
          <a:solidFill>
            <a:srgbClr val="000000"/>
          </a:solidFill>
        </p:spPr>
        <p:txBody>
          <a:bodyPr wrap="square" lIns="0" tIns="0" rIns="0" bIns="0" rtlCol="0"/>
          <a:lstStyle/>
          <a:p/>
        </p:txBody>
      </p:sp>
      <p:sp>
        <p:nvSpPr>
          <p:cNvPr id="41" name="object 41"/>
          <p:cNvSpPr/>
          <p:nvPr/>
        </p:nvSpPr>
        <p:spPr>
          <a:xfrm>
            <a:off x="6123432" y="3738371"/>
            <a:ext cx="0" cy="1908175"/>
          </a:xfrm>
          <a:custGeom>
            <a:avLst/>
            <a:gdLst/>
            <a:ahLst/>
            <a:cxnLst/>
            <a:rect l="l" t="t" r="r" b="b"/>
            <a:pathLst>
              <a:path w="0" h="1908175">
                <a:moveTo>
                  <a:pt x="0" y="0"/>
                </a:moveTo>
                <a:lnTo>
                  <a:pt x="0" y="1908048"/>
                </a:lnTo>
              </a:path>
            </a:pathLst>
          </a:custGeom>
          <a:ln w="18287">
            <a:solidFill>
              <a:srgbClr val="000000"/>
            </a:solidFill>
          </a:ln>
        </p:spPr>
        <p:txBody>
          <a:bodyPr wrap="square" lIns="0" tIns="0" rIns="0" bIns="0" rtlCol="0"/>
          <a:lstStyle/>
          <a:p/>
        </p:txBody>
      </p:sp>
      <p:sp>
        <p:nvSpPr>
          <p:cNvPr id="42" name="object 42"/>
          <p:cNvSpPr/>
          <p:nvPr/>
        </p:nvSpPr>
        <p:spPr>
          <a:xfrm>
            <a:off x="6228588" y="4483608"/>
            <a:ext cx="841375" cy="393700"/>
          </a:xfrm>
          <a:custGeom>
            <a:avLst/>
            <a:gdLst/>
            <a:ahLst/>
            <a:cxnLst/>
            <a:rect l="l" t="t" r="r" b="b"/>
            <a:pathLst>
              <a:path w="841375" h="393700">
                <a:moveTo>
                  <a:pt x="0" y="193548"/>
                </a:moveTo>
                <a:lnTo>
                  <a:pt x="0" y="387096"/>
                </a:lnTo>
                <a:lnTo>
                  <a:pt x="1523" y="390144"/>
                </a:lnTo>
                <a:lnTo>
                  <a:pt x="9143" y="393192"/>
                </a:lnTo>
                <a:lnTo>
                  <a:pt x="832104" y="393192"/>
                </a:lnTo>
                <a:lnTo>
                  <a:pt x="838200" y="390144"/>
                </a:lnTo>
                <a:lnTo>
                  <a:pt x="841247" y="384048"/>
                </a:lnTo>
                <a:lnTo>
                  <a:pt x="9143" y="384048"/>
                </a:lnTo>
                <a:lnTo>
                  <a:pt x="9143" y="374904"/>
                </a:lnTo>
                <a:lnTo>
                  <a:pt x="18287" y="374904"/>
                </a:lnTo>
                <a:lnTo>
                  <a:pt x="18287" y="198120"/>
                </a:lnTo>
                <a:lnTo>
                  <a:pt x="9143" y="198120"/>
                </a:lnTo>
                <a:lnTo>
                  <a:pt x="1523" y="196596"/>
                </a:lnTo>
                <a:lnTo>
                  <a:pt x="0" y="193548"/>
                </a:lnTo>
                <a:close/>
              </a:path>
              <a:path w="841375" h="393700">
                <a:moveTo>
                  <a:pt x="18287" y="374904"/>
                </a:moveTo>
                <a:lnTo>
                  <a:pt x="9143" y="374904"/>
                </a:lnTo>
                <a:lnTo>
                  <a:pt x="9143" y="384048"/>
                </a:lnTo>
                <a:lnTo>
                  <a:pt x="18287" y="384048"/>
                </a:lnTo>
                <a:lnTo>
                  <a:pt x="18287" y="374904"/>
                </a:lnTo>
                <a:close/>
              </a:path>
              <a:path w="841375" h="393700">
                <a:moveTo>
                  <a:pt x="822960" y="374904"/>
                </a:moveTo>
                <a:lnTo>
                  <a:pt x="18287" y="374904"/>
                </a:lnTo>
                <a:lnTo>
                  <a:pt x="18287" y="384048"/>
                </a:lnTo>
                <a:lnTo>
                  <a:pt x="822960" y="384048"/>
                </a:lnTo>
                <a:lnTo>
                  <a:pt x="822960" y="374904"/>
                </a:lnTo>
                <a:close/>
              </a:path>
              <a:path w="841375" h="393700">
                <a:moveTo>
                  <a:pt x="832104" y="9144"/>
                </a:moveTo>
                <a:lnTo>
                  <a:pt x="822960" y="9144"/>
                </a:lnTo>
                <a:lnTo>
                  <a:pt x="822960" y="384048"/>
                </a:lnTo>
                <a:lnTo>
                  <a:pt x="832104" y="384048"/>
                </a:lnTo>
                <a:lnTo>
                  <a:pt x="832104" y="374904"/>
                </a:lnTo>
                <a:lnTo>
                  <a:pt x="841247" y="374904"/>
                </a:lnTo>
                <a:lnTo>
                  <a:pt x="841247" y="18288"/>
                </a:lnTo>
                <a:lnTo>
                  <a:pt x="832104" y="18288"/>
                </a:lnTo>
                <a:lnTo>
                  <a:pt x="832104" y="9144"/>
                </a:lnTo>
                <a:close/>
              </a:path>
              <a:path w="841375" h="393700">
                <a:moveTo>
                  <a:pt x="841247" y="374904"/>
                </a:moveTo>
                <a:lnTo>
                  <a:pt x="832104" y="374904"/>
                </a:lnTo>
                <a:lnTo>
                  <a:pt x="832104" y="384048"/>
                </a:lnTo>
                <a:lnTo>
                  <a:pt x="841247" y="384048"/>
                </a:lnTo>
                <a:lnTo>
                  <a:pt x="841247" y="374904"/>
                </a:lnTo>
                <a:close/>
              </a:path>
              <a:path w="841375" h="393700">
                <a:moveTo>
                  <a:pt x="9143" y="187452"/>
                </a:moveTo>
                <a:lnTo>
                  <a:pt x="1523" y="188976"/>
                </a:lnTo>
                <a:lnTo>
                  <a:pt x="0" y="192024"/>
                </a:lnTo>
                <a:lnTo>
                  <a:pt x="0" y="193548"/>
                </a:lnTo>
                <a:lnTo>
                  <a:pt x="1523" y="196596"/>
                </a:lnTo>
                <a:lnTo>
                  <a:pt x="9143" y="198120"/>
                </a:lnTo>
                <a:lnTo>
                  <a:pt x="15239" y="196596"/>
                </a:lnTo>
                <a:lnTo>
                  <a:pt x="17068" y="192938"/>
                </a:lnTo>
                <a:lnTo>
                  <a:pt x="16763" y="192024"/>
                </a:lnTo>
                <a:lnTo>
                  <a:pt x="15239" y="188976"/>
                </a:lnTo>
                <a:lnTo>
                  <a:pt x="9143" y="187452"/>
                </a:lnTo>
                <a:close/>
              </a:path>
              <a:path w="841375" h="393700">
                <a:moveTo>
                  <a:pt x="17068" y="192938"/>
                </a:moveTo>
                <a:lnTo>
                  <a:pt x="15239" y="196596"/>
                </a:lnTo>
                <a:lnTo>
                  <a:pt x="9143" y="198120"/>
                </a:lnTo>
                <a:lnTo>
                  <a:pt x="18287" y="198120"/>
                </a:lnTo>
                <a:lnTo>
                  <a:pt x="18287" y="196596"/>
                </a:lnTo>
                <a:lnTo>
                  <a:pt x="17068" y="192938"/>
                </a:lnTo>
                <a:close/>
              </a:path>
              <a:path w="841375" h="393700">
                <a:moveTo>
                  <a:pt x="18287" y="187452"/>
                </a:moveTo>
                <a:lnTo>
                  <a:pt x="9143" y="187452"/>
                </a:lnTo>
                <a:lnTo>
                  <a:pt x="15239" y="188976"/>
                </a:lnTo>
                <a:lnTo>
                  <a:pt x="16763" y="192024"/>
                </a:lnTo>
                <a:lnTo>
                  <a:pt x="17068" y="192938"/>
                </a:lnTo>
                <a:lnTo>
                  <a:pt x="18287" y="190500"/>
                </a:lnTo>
                <a:lnTo>
                  <a:pt x="18287" y="187452"/>
                </a:lnTo>
                <a:close/>
              </a:path>
              <a:path w="841375" h="393700">
                <a:moveTo>
                  <a:pt x="832104" y="0"/>
                </a:moveTo>
                <a:lnTo>
                  <a:pt x="9143" y="0"/>
                </a:lnTo>
                <a:lnTo>
                  <a:pt x="1523" y="1524"/>
                </a:lnTo>
                <a:lnTo>
                  <a:pt x="0" y="4572"/>
                </a:lnTo>
                <a:lnTo>
                  <a:pt x="0" y="192024"/>
                </a:lnTo>
                <a:lnTo>
                  <a:pt x="1523" y="188976"/>
                </a:lnTo>
                <a:lnTo>
                  <a:pt x="9143" y="187452"/>
                </a:lnTo>
                <a:lnTo>
                  <a:pt x="18287" y="187452"/>
                </a:lnTo>
                <a:lnTo>
                  <a:pt x="18287" y="18288"/>
                </a:lnTo>
                <a:lnTo>
                  <a:pt x="9143" y="18288"/>
                </a:lnTo>
                <a:lnTo>
                  <a:pt x="9143" y="9144"/>
                </a:lnTo>
                <a:lnTo>
                  <a:pt x="841247" y="9144"/>
                </a:lnTo>
                <a:lnTo>
                  <a:pt x="839724" y="4572"/>
                </a:lnTo>
                <a:lnTo>
                  <a:pt x="838200" y="1524"/>
                </a:lnTo>
                <a:lnTo>
                  <a:pt x="832104" y="0"/>
                </a:lnTo>
                <a:close/>
              </a:path>
              <a:path w="841375" h="393700">
                <a:moveTo>
                  <a:pt x="18287" y="9144"/>
                </a:moveTo>
                <a:lnTo>
                  <a:pt x="9143" y="9144"/>
                </a:lnTo>
                <a:lnTo>
                  <a:pt x="9143" y="18288"/>
                </a:lnTo>
                <a:lnTo>
                  <a:pt x="18287" y="18288"/>
                </a:lnTo>
                <a:lnTo>
                  <a:pt x="18287" y="9144"/>
                </a:lnTo>
                <a:close/>
              </a:path>
              <a:path w="841375" h="393700">
                <a:moveTo>
                  <a:pt x="822960" y="9144"/>
                </a:moveTo>
                <a:lnTo>
                  <a:pt x="18287" y="9144"/>
                </a:lnTo>
                <a:lnTo>
                  <a:pt x="18287" y="18288"/>
                </a:lnTo>
                <a:lnTo>
                  <a:pt x="822960" y="18288"/>
                </a:lnTo>
                <a:lnTo>
                  <a:pt x="822960" y="9144"/>
                </a:lnTo>
                <a:close/>
              </a:path>
              <a:path w="841375" h="393700">
                <a:moveTo>
                  <a:pt x="841247" y="9144"/>
                </a:moveTo>
                <a:lnTo>
                  <a:pt x="832104" y="9144"/>
                </a:lnTo>
                <a:lnTo>
                  <a:pt x="832104" y="18288"/>
                </a:lnTo>
                <a:lnTo>
                  <a:pt x="841247" y="18288"/>
                </a:lnTo>
                <a:lnTo>
                  <a:pt x="841247" y="9144"/>
                </a:lnTo>
                <a:close/>
              </a:path>
            </a:pathLst>
          </a:custGeom>
          <a:solidFill>
            <a:srgbClr val="000000"/>
          </a:solidFill>
        </p:spPr>
        <p:txBody>
          <a:bodyPr wrap="square" lIns="0" tIns="0" rIns="0" bIns="0" rtlCol="0"/>
          <a:lstStyle/>
          <a:p/>
        </p:txBody>
      </p:sp>
      <p:sp>
        <p:nvSpPr>
          <p:cNvPr id="43" name="object 43"/>
          <p:cNvSpPr/>
          <p:nvPr/>
        </p:nvSpPr>
        <p:spPr>
          <a:xfrm>
            <a:off x="6234684" y="3532632"/>
            <a:ext cx="843280" cy="393700"/>
          </a:xfrm>
          <a:custGeom>
            <a:avLst/>
            <a:gdLst/>
            <a:ahLst/>
            <a:cxnLst/>
            <a:rect l="l" t="t" r="r" b="b"/>
            <a:pathLst>
              <a:path w="843279" h="393700">
                <a:moveTo>
                  <a:pt x="833628" y="0"/>
                </a:moveTo>
                <a:lnTo>
                  <a:pt x="9144" y="0"/>
                </a:lnTo>
                <a:lnTo>
                  <a:pt x="1524" y="1524"/>
                </a:lnTo>
                <a:lnTo>
                  <a:pt x="0" y="4572"/>
                </a:lnTo>
                <a:lnTo>
                  <a:pt x="0" y="387096"/>
                </a:lnTo>
                <a:lnTo>
                  <a:pt x="1524" y="390144"/>
                </a:lnTo>
                <a:lnTo>
                  <a:pt x="9144" y="393192"/>
                </a:lnTo>
                <a:lnTo>
                  <a:pt x="833628" y="393192"/>
                </a:lnTo>
                <a:lnTo>
                  <a:pt x="836676" y="391668"/>
                </a:lnTo>
                <a:lnTo>
                  <a:pt x="833628" y="391668"/>
                </a:lnTo>
                <a:lnTo>
                  <a:pt x="826008" y="390144"/>
                </a:lnTo>
                <a:lnTo>
                  <a:pt x="824484" y="387096"/>
                </a:lnTo>
                <a:lnTo>
                  <a:pt x="824484" y="384048"/>
                </a:lnTo>
                <a:lnTo>
                  <a:pt x="9144" y="384048"/>
                </a:lnTo>
                <a:lnTo>
                  <a:pt x="9144" y="374904"/>
                </a:lnTo>
                <a:lnTo>
                  <a:pt x="18288" y="374904"/>
                </a:lnTo>
                <a:lnTo>
                  <a:pt x="18288" y="18288"/>
                </a:lnTo>
                <a:lnTo>
                  <a:pt x="9144" y="18288"/>
                </a:lnTo>
                <a:lnTo>
                  <a:pt x="9144" y="9144"/>
                </a:lnTo>
                <a:lnTo>
                  <a:pt x="842772" y="9144"/>
                </a:lnTo>
                <a:lnTo>
                  <a:pt x="841248" y="4572"/>
                </a:lnTo>
                <a:lnTo>
                  <a:pt x="839724" y="1524"/>
                </a:lnTo>
                <a:lnTo>
                  <a:pt x="833628" y="0"/>
                </a:lnTo>
                <a:close/>
              </a:path>
              <a:path w="843279" h="393700">
                <a:moveTo>
                  <a:pt x="833628" y="9144"/>
                </a:moveTo>
                <a:lnTo>
                  <a:pt x="824484" y="9144"/>
                </a:lnTo>
                <a:lnTo>
                  <a:pt x="824484" y="387096"/>
                </a:lnTo>
                <a:lnTo>
                  <a:pt x="826008" y="390144"/>
                </a:lnTo>
                <a:lnTo>
                  <a:pt x="833628" y="391668"/>
                </a:lnTo>
                <a:lnTo>
                  <a:pt x="839724" y="390144"/>
                </a:lnTo>
                <a:lnTo>
                  <a:pt x="842772" y="384048"/>
                </a:lnTo>
                <a:lnTo>
                  <a:pt x="841248" y="379476"/>
                </a:lnTo>
                <a:lnTo>
                  <a:pt x="839724" y="376428"/>
                </a:lnTo>
                <a:lnTo>
                  <a:pt x="833628" y="374904"/>
                </a:lnTo>
                <a:lnTo>
                  <a:pt x="842772" y="374904"/>
                </a:lnTo>
                <a:lnTo>
                  <a:pt x="842772" y="18288"/>
                </a:lnTo>
                <a:lnTo>
                  <a:pt x="833628" y="18288"/>
                </a:lnTo>
                <a:lnTo>
                  <a:pt x="833628" y="9144"/>
                </a:lnTo>
                <a:close/>
              </a:path>
              <a:path w="843279" h="393700">
                <a:moveTo>
                  <a:pt x="839724" y="390144"/>
                </a:moveTo>
                <a:lnTo>
                  <a:pt x="833628" y="391668"/>
                </a:lnTo>
                <a:lnTo>
                  <a:pt x="836676" y="391668"/>
                </a:lnTo>
                <a:lnTo>
                  <a:pt x="839724" y="390144"/>
                </a:lnTo>
                <a:close/>
              </a:path>
              <a:path w="843279" h="393700">
                <a:moveTo>
                  <a:pt x="18288" y="374904"/>
                </a:moveTo>
                <a:lnTo>
                  <a:pt x="9144" y="374904"/>
                </a:lnTo>
                <a:lnTo>
                  <a:pt x="9144" y="384048"/>
                </a:lnTo>
                <a:lnTo>
                  <a:pt x="18288" y="384048"/>
                </a:lnTo>
                <a:lnTo>
                  <a:pt x="18288" y="374904"/>
                </a:lnTo>
                <a:close/>
              </a:path>
              <a:path w="843279" h="393700">
                <a:moveTo>
                  <a:pt x="824484" y="374904"/>
                </a:moveTo>
                <a:lnTo>
                  <a:pt x="18288" y="374904"/>
                </a:lnTo>
                <a:lnTo>
                  <a:pt x="18288" y="384048"/>
                </a:lnTo>
                <a:lnTo>
                  <a:pt x="824484" y="384048"/>
                </a:lnTo>
                <a:lnTo>
                  <a:pt x="824484" y="374904"/>
                </a:lnTo>
                <a:close/>
              </a:path>
              <a:path w="843279" h="393700">
                <a:moveTo>
                  <a:pt x="842772" y="374904"/>
                </a:moveTo>
                <a:lnTo>
                  <a:pt x="833628" y="374904"/>
                </a:lnTo>
                <a:lnTo>
                  <a:pt x="839724" y="376428"/>
                </a:lnTo>
                <a:lnTo>
                  <a:pt x="841248" y="379476"/>
                </a:lnTo>
                <a:lnTo>
                  <a:pt x="842772" y="384048"/>
                </a:lnTo>
                <a:lnTo>
                  <a:pt x="842772" y="374904"/>
                </a:lnTo>
                <a:close/>
              </a:path>
              <a:path w="843279" h="393700">
                <a:moveTo>
                  <a:pt x="18288" y="9144"/>
                </a:moveTo>
                <a:lnTo>
                  <a:pt x="9144" y="9144"/>
                </a:lnTo>
                <a:lnTo>
                  <a:pt x="9144" y="18288"/>
                </a:lnTo>
                <a:lnTo>
                  <a:pt x="18288" y="18288"/>
                </a:lnTo>
                <a:lnTo>
                  <a:pt x="18288" y="9144"/>
                </a:lnTo>
                <a:close/>
              </a:path>
              <a:path w="843279" h="393700">
                <a:moveTo>
                  <a:pt x="824484" y="9144"/>
                </a:moveTo>
                <a:lnTo>
                  <a:pt x="18288" y="9144"/>
                </a:lnTo>
                <a:lnTo>
                  <a:pt x="18288" y="18288"/>
                </a:lnTo>
                <a:lnTo>
                  <a:pt x="824484" y="18288"/>
                </a:lnTo>
                <a:lnTo>
                  <a:pt x="824484" y="9144"/>
                </a:lnTo>
                <a:close/>
              </a:path>
              <a:path w="843279" h="393700">
                <a:moveTo>
                  <a:pt x="842772" y="9144"/>
                </a:moveTo>
                <a:lnTo>
                  <a:pt x="833628" y="9144"/>
                </a:lnTo>
                <a:lnTo>
                  <a:pt x="833628" y="18288"/>
                </a:lnTo>
                <a:lnTo>
                  <a:pt x="842772" y="18288"/>
                </a:lnTo>
                <a:lnTo>
                  <a:pt x="842772" y="9144"/>
                </a:lnTo>
                <a:close/>
              </a:path>
            </a:pathLst>
          </a:custGeom>
          <a:solidFill>
            <a:srgbClr val="000000"/>
          </a:solidFill>
        </p:spPr>
        <p:txBody>
          <a:bodyPr wrap="square" lIns="0" tIns="0" rIns="0" bIns="0" rtlCol="0"/>
          <a:lstStyle/>
          <a:p/>
        </p:txBody>
      </p:sp>
      <p:sp>
        <p:nvSpPr>
          <p:cNvPr id="44" name="object 44"/>
          <p:cNvSpPr/>
          <p:nvPr/>
        </p:nvSpPr>
        <p:spPr>
          <a:xfrm>
            <a:off x="6228588" y="4963667"/>
            <a:ext cx="841375" cy="393700"/>
          </a:xfrm>
          <a:custGeom>
            <a:avLst/>
            <a:gdLst/>
            <a:ahLst/>
            <a:cxnLst/>
            <a:rect l="l" t="t" r="r" b="b"/>
            <a:pathLst>
              <a:path w="841375" h="393700">
                <a:moveTo>
                  <a:pt x="0" y="198119"/>
                </a:moveTo>
                <a:lnTo>
                  <a:pt x="0" y="387095"/>
                </a:lnTo>
                <a:lnTo>
                  <a:pt x="1523" y="390143"/>
                </a:lnTo>
                <a:lnTo>
                  <a:pt x="9143" y="393191"/>
                </a:lnTo>
                <a:lnTo>
                  <a:pt x="832104" y="393191"/>
                </a:lnTo>
                <a:lnTo>
                  <a:pt x="838200" y="390143"/>
                </a:lnTo>
                <a:lnTo>
                  <a:pt x="841247" y="384047"/>
                </a:lnTo>
                <a:lnTo>
                  <a:pt x="9143" y="384047"/>
                </a:lnTo>
                <a:lnTo>
                  <a:pt x="9143" y="374903"/>
                </a:lnTo>
                <a:lnTo>
                  <a:pt x="18287" y="374903"/>
                </a:lnTo>
                <a:lnTo>
                  <a:pt x="18287" y="202691"/>
                </a:lnTo>
                <a:lnTo>
                  <a:pt x="9143" y="202691"/>
                </a:lnTo>
                <a:lnTo>
                  <a:pt x="1523" y="201167"/>
                </a:lnTo>
                <a:lnTo>
                  <a:pt x="0" y="198119"/>
                </a:lnTo>
                <a:close/>
              </a:path>
              <a:path w="841375" h="393700">
                <a:moveTo>
                  <a:pt x="18287" y="374903"/>
                </a:moveTo>
                <a:lnTo>
                  <a:pt x="9143" y="374903"/>
                </a:lnTo>
                <a:lnTo>
                  <a:pt x="9143" y="384047"/>
                </a:lnTo>
                <a:lnTo>
                  <a:pt x="18287" y="384047"/>
                </a:lnTo>
                <a:lnTo>
                  <a:pt x="18287" y="374903"/>
                </a:lnTo>
                <a:close/>
              </a:path>
              <a:path w="841375" h="393700">
                <a:moveTo>
                  <a:pt x="822960" y="374903"/>
                </a:moveTo>
                <a:lnTo>
                  <a:pt x="18287" y="374903"/>
                </a:lnTo>
                <a:lnTo>
                  <a:pt x="18287" y="384047"/>
                </a:lnTo>
                <a:lnTo>
                  <a:pt x="822960" y="384047"/>
                </a:lnTo>
                <a:lnTo>
                  <a:pt x="822960" y="374903"/>
                </a:lnTo>
                <a:close/>
              </a:path>
              <a:path w="841375" h="393700">
                <a:moveTo>
                  <a:pt x="832104" y="9143"/>
                </a:moveTo>
                <a:lnTo>
                  <a:pt x="822960" y="9143"/>
                </a:lnTo>
                <a:lnTo>
                  <a:pt x="822960" y="384047"/>
                </a:lnTo>
                <a:lnTo>
                  <a:pt x="832104" y="384047"/>
                </a:lnTo>
                <a:lnTo>
                  <a:pt x="832104" y="374903"/>
                </a:lnTo>
                <a:lnTo>
                  <a:pt x="841247" y="374903"/>
                </a:lnTo>
                <a:lnTo>
                  <a:pt x="841247" y="18287"/>
                </a:lnTo>
                <a:lnTo>
                  <a:pt x="832104" y="18287"/>
                </a:lnTo>
                <a:lnTo>
                  <a:pt x="832104" y="9143"/>
                </a:lnTo>
                <a:close/>
              </a:path>
              <a:path w="841375" h="393700">
                <a:moveTo>
                  <a:pt x="841247" y="374903"/>
                </a:moveTo>
                <a:lnTo>
                  <a:pt x="832104" y="374903"/>
                </a:lnTo>
                <a:lnTo>
                  <a:pt x="832104" y="384047"/>
                </a:lnTo>
                <a:lnTo>
                  <a:pt x="841247" y="384047"/>
                </a:lnTo>
                <a:lnTo>
                  <a:pt x="841247" y="374903"/>
                </a:lnTo>
                <a:close/>
              </a:path>
              <a:path w="841375" h="393700">
                <a:moveTo>
                  <a:pt x="9143" y="192023"/>
                </a:moveTo>
                <a:lnTo>
                  <a:pt x="1523" y="193547"/>
                </a:lnTo>
                <a:lnTo>
                  <a:pt x="0" y="196595"/>
                </a:lnTo>
                <a:lnTo>
                  <a:pt x="0" y="198119"/>
                </a:lnTo>
                <a:lnTo>
                  <a:pt x="1523" y="201167"/>
                </a:lnTo>
                <a:lnTo>
                  <a:pt x="9143" y="202691"/>
                </a:lnTo>
                <a:lnTo>
                  <a:pt x="15239" y="201167"/>
                </a:lnTo>
                <a:lnTo>
                  <a:pt x="17068" y="197510"/>
                </a:lnTo>
                <a:lnTo>
                  <a:pt x="16763" y="196595"/>
                </a:lnTo>
                <a:lnTo>
                  <a:pt x="15239" y="193547"/>
                </a:lnTo>
                <a:lnTo>
                  <a:pt x="9143" y="192023"/>
                </a:lnTo>
                <a:close/>
              </a:path>
              <a:path w="841375" h="393700">
                <a:moveTo>
                  <a:pt x="17068" y="197510"/>
                </a:moveTo>
                <a:lnTo>
                  <a:pt x="15239" y="201167"/>
                </a:lnTo>
                <a:lnTo>
                  <a:pt x="9143" y="202691"/>
                </a:lnTo>
                <a:lnTo>
                  <a:pt x="18287" y="202691"/>
                </a:lnTo>
                <a:lnTo>
                  <a:pt x="18287" y="201167"/>
                </a:lnTo>
                <a:lnTo>
                  <a:pt x="17068" y="197510"/>
                </a:lnTo>
                <a:close/>
              </a:path>
              <a:path w="841375" h="393700">
                <a:moveTo>
                  <a:pt x="18287" y="192023"/>
                </a:moveTo>
                <a:lnTo>
                  <a:pt x="9143" y="192023"/>
                </a:lnTo>
                <a:lnTo>
                  <a:pt x="15239" y="193547"/>
                </a:lnTo>
                <a:lnTo>
                  <a:pt x="16763" y="196595"/>
                </a:lnTo>
                <a:lnTo>
                  <a:pt x="17068" y="197510"/>
                </a:lnTo>
                <a:lnTo>
                  <a:pt x="18287" y="195071"/>
                </a:lnTo>
                <a:lnTo>
                  <a:pt x="18287" y="192023"/>
                </a:lnTo>
                <a:close/>
              </a:path>
              <a:path w="841375" h="393700">
                <a:moveTo>
                  <a:pt x="832104" y="0"/>
                </a:moveTo>
                <a:lnTo>
                  <a:pt x="9143" y="0"/>
                </a:lnTo>
                <a:lnTo>
                  <a:pt x="1523" y="1523"/>
                </a:lnTo>
                <a:lnTo>
                  <a:pt x="0" y="4571"/>
                </a:lnTo>
                <a:lnTo>
                  <a:pt x="0" y="196595"/>
                </a:lnTo>
                <a:lnTo>
                  <a:pt x="1523" y="193547"/>
                </a:lnTo>
                <a:lnTo>
                  <a:pt x="9143" y="192023"/>
                </a:lnTo>
                <a:lnTo>
                  <a:pt x="18287" y="192023"/>
                </a:lnTo>
                <a:lnTo>
                  <a:pt x="18287" y="18287"/>
                </a:lnTo>
                <a:lnTo>
                  <a:pt x="9143" y="18287"/>
                </a:lnTo>
                <a:lnTo>
                  <a:pt x="9143" y="9143"/>
                </a:lnTo>
                <a:lnTo>
                  <a:pt x="841247" y="9143"/>
                </a:lnTo>
                <a:lnTo>
                  <a:pt x="839724" y="4571"/>
                </a:lnTo>
                <a:lnTo>
                  <a:pt x="838200" y="1523"/>
                </a:lnTo>
                <a:lnTo>
                  <a:pt x="832104" y="0"/>
                </a:lnTo>
                <a:close/>
              </a:path>
              <a:path w="841375" h="393700">
                <a:moveTo>
                  <a:pt x="18287" y="9143"/>
                </a:moveTo>
                <a:lnTo>
                  <a:pt x="9143" y="9143"/>
                </a:lnTo>
                <a:lnTo>
                  <a:pt x="9143" y="18287"/>
                </a:lnTo>
                <a:lnTo>
                  <a:pt x="18287" y="18287"/>
                </a:lnTo>
                <a:lnTo>
                  <a:pt x="18287" y="9143"/>
                </a:lnTo>
                <a:close/>
              </a:path>
              <a:path w="841375" h="393700">
                <a:moveTo>
                  <a:pt x="822960" y="9143"/>
                </a:moveTo>
                <a:lnTo>
                  <a:pt x="18287" y="9143"/>
                </a:lnTo>
                <a:lnTo>
                  <a:pt x="18287" y="18287"/>
                </a:lnTo>
                <a:lnTo>
                  <a:pt x="822960" y="18287"/>
                </a:lnTo>
                <a:lnTo>
                  <a:pt x="822960" y="9143"/>
                </a:lnTo>
                <a:close/>
              </a:path>
              <a:path w="841375" h="393700">
                <a:moveTo>
                  <a:pt x="841247" y="9143"/>
                </a:moveTo>
                <a:lnTo>
                  <a:pt x="832104" y="9143"/>
                </a:lnTo>
                <a:lnTo>
                  <a:pt x="832104" y="18287"/>
                </a:lnTo>
                <a:lnTo>
                  <a:pt x="841247" y="18287"/>
                </a:lnTo>
                <a:lnTo>
                  <a:pt x="841247" y="9143"/>
                </a:lnTo>
                <a:close/>
              </a:path>
            </a:pathLst>
          </a:custGeom>
          <a:solidFill>
            <a:srgbClr val="000000"/>
          </a:solidFill>
        </p:spPr>
        <p:txBody>
          <a:bodyPr wrap="square" lIns="0" tIns="0" rIns="0" bIns="0" rtlCol="0"/>
          <a:lstStyle/>
          <a:p/>
        </p:txBody>
      </p:sp>
      <p:sp>
        <p:nvSpPr>
          <p:cNvPr id="45" name="object 45"/>
          <p:cNvSpPr/>
          <p:nvPr/>
        </p:nvSpPr>
        <p:spPr>
          <a:xfrm>
            <a:off x="6228588" y="5433059"/>
            <a:ext cx="841375" cy="391795"/>
          </a:xfrm>
          <a:custGeom>
            <a:avLst/>
            <a:gdLst/>
            <a:ahLst/>
            <a:cxnLst/>
            <a:rect l="l" t="t" r="r" b="b"/>
            <a:pathLst>
              <a:path w="841375" h="391795">
                <a:moveTo>
                  <a:pt x="0" y="210312"/>
                </a:moveTo>
                <a:lnTo>
                  <a:pt x="0" y="385572"/>
                </a:lnTo>
                <a:lnTo>
                  <a:pt x="1523" y="388620"/>
                </a:lnTo>
                <a:lnTo>
                  <a:pt x="9143" y="391668"/>
                </a:lnTo>
                <a:lnTo>
                  <a:pt x="832104" y="391668"/>
                </a:lnTo>
                <a:lnTo>
                  <a:pt x="838200" y="388620"/>
                </a:lnTo>
                <a:lnTo>
                  <a:pt x="841247" y="382524"/>
                </a:lnTo>
                <a:lnTo>
                  <a:pt x="9143" y="382524"/>
                </a:lnTo>
                <a:lnTo>
                  <a:pt x="9143" y="373380"/>
                </a:lnTo>
                <a:lnTo>
                  <a:pt x="18287" y="373380"/>
                </a:lnTo>
                <a:lnTo>
                  <a:pt x="18287" y="214884"/>
                </a:lnTo>
                <a:lnTo>
                  <a:pt x="9143" y="214884"/>
                </a:lnTo>
                <a:lnTo>
                  <a:pt x="1523" y="213360"/>
                </a:lnTo>
                <a:lnTo>
                  <a:pt x="0" y="210312"/>
                </a:lnTo>
                <a:close/>
              </a:path>
              <a:path w="841375" h="391795">
                <a:moveTo>
                  <a:pt x="18287" y="373380"/>
                </a:moveTo>
                <a:lnTo>
                  <a:pt x="9143" y="373380"/>
                </a:lnTo>
                <a:lnTo>
                  <a:pt x="9143" y="382524"/>
                </a:lnTo>
                <a:lnTo>
                  <a:pt x="18287" y="382524"/>
                </a:lnTo>
                <a:lnTo>
                  <a:pt x="18287" y="373380"/>
                </a:lnTo>
                <a:close/>
              </a:path>
              <a:path w="841375" h="391795">
                <a:moveTo>
                  <a:pt x="822960" y="373380"/>
                </a:moveTo>
                <a:lnTo>
                  <a:pt x="18287" y="373380"/>
                </a:lnTo>
                <a:lnTo>
                  <a:pt x="18287" y="382524"/>
                </a:lnTo>
                <a:lnTo>
                  <a:pt x="822960" y="382524"/>
                </a:lnTo>
                <a:lnTo>
                  <a:pt x="822960" y="373380"/>
                </a:lnTo>
                <a:close/>
              </a:path>
              <a:path w="841375" h="391795">
                <a:moveTo>
                  <a:pt x="832104" y="9144"/>
                </a:moveTo>
                <a:lnTo>
                  <a:pt x="822960" y="9144"/>
                </a:lnTo>
                <a:lnTo>
                  <a:pt x="822960" y="382524"/>
                </a:lnTo>
                <a:lnTo>
                  <a:pt x="832104" y="382524"/>
                </a:lnTo>
                <a:lnTo>
                  <a:pt x="832104" y="373380"/>
                </a:lnTo>
                <a:lnTo>
                  <a:pt x="841247" y="373380"/>
                </a:lnTo>
                <a:lnTo>
                  <a:pt x="841247" y="18288"/>
                </a:lnTo>
                <a:lnTo>
                  <a:pt x="832104" y="18288"/>
                </a:lnTo>
                <a:lnTo>
                  <a:pt x="832104" y="9144"/>
                </a:lnTo>
                <a:close/>
              </a:path>
              <a:path w="841375" h="391795">
                <a:moveTo>
                  <a:pt x="841247" y="373380"/>
                </a:moveTo>
                <a:lnTo>
                  <a:pt x="832104" y="373380"/>
                </a:lnTo>
                <a:lnTo>
                  <a:pt x="832104" y="382524"/>
                </a:lnTo>
                <a:lnTo>
                  <a:pt x="841247" y="382524"/>
                </a:lnTo>
                <a:lnTo>
                  <a:pt x="841247" y="373380"/>
                </a:lnTo>
                <a:close/>
              </a:path>
              <a:path w="841375" h="391795">
                <a:moveTo>
                  <a:pt x="9143" y="204216"/>
                </a:moveTo>
                <a:lnTo>
                  <a:pt x="1523" y="205740"/>
                </a:lnTo>
                <a:lnTo>
                  <a:pt x="0" y="208788"/>
                </a:lnTo>
                <a:lnTo>
                  <a:pt x="0" y="210312"/>
                </a:lnTo>
                <a:lnTo>
                  <a:pt x="1523" y="213360"/>
                </a:lnTo>
                <a:lnTo>
                  <a:pt x="9143" y="214884"/>
                </a:lnTo>
                <a:lnTo>
                  <a:pt x="15239" y="213360"/>
                </a:lnTo>
                <a:lnTo>
                  <a:pt x="17068" y="209702"/>
                </a:lnTo>
                <a:lnTo>
                  <a:pt x="16763" y="208788"/>
                </a:lnTo>
                <a:lnTo>
                  <a:pt x="15239" y="205740"/>
                </a:lnTo>
                <a:lnTo>
                  <a:pt x="9143" y="204216"/>
                </a:lnTo>
                <a:close/>
              </a:path>
              <a:path w="841375" h="391795">
                <a:moveTo>
                  <a:pt x="17068" y="209702"/>
                </a:moveTo>
                <a:lnTo>
                  <a:pt x="15239" y="213360"/>
                </a:lnTo>
                <a:lnTo>
                  <a:pt x="9143" y="214884"/>
                </a:lnTo>
                <a:lnTo>
                  <a:pt x="18287" y="214884"/>
                </a:lnTo>
                <a:lnTo>
                  <a:pt x="18287" y="213360"/>
                </a:lnTo>
                <a:lnTo>
                  <a:pt x="17068" y="209702"/>
                </a:lnTo>
                <a:close/>
              </a:path>
              <a:path w="841375" h="391795">
                <a:moveTo>
                  <a:pt x="18287" y="204216"/>
                </a:moveTo>
                <a:lnTo>
                  <a:pt x="9143" y="204216"/>
                </a:lnTo>
                <a:lnTo>
                  <a:pt x="15239" y="205740"/>
                </a:lnTo>
                <a:lnTo>
                  <a:pt x="16763" y="208788"/>
                </a:lnTo>
                <a:lnTo>
                  <a:pt x="17068" y="209702"/>
                </a:lnTo>
                <a:lnTo>
                  <a:pt x="18287" y="207264"/>
                </a:lnTo>
                <a:lnTo>
                  <a:pt x="18287" y="204216"/>
                </a:lnTo>
                <a:close/>
              </a:path>
              <a:path w="841375" h="391795">
                <a:moveTo>
                  <a:pt x="832104" y="0"/>
                </a:moveTo>
                <a:lnTo>
                  <a:pt x="9143" y="0"/>
                </a:lnTo>
                <a:lnTo>
                  <a:pt x="1523" y="1524"/>
                </a:lnTo>
                <a:lnTo>
                  <a:pt x="0" y="4572"/>
                </a:lnTo>
                <a:lnTo>
                  <a:pt x="0" y="208788"/>
                </a:lnTo>
                <a:lnTo>
                  <a:pt x="1523" y="205740"/>
                </a:lnTo>
                <a:lnTo>
                  <a:pt x="9143" y="204216"/>
                </a:lnTo>
                <a:lnTo>
                  <a:pt x="18287" y="204216"/>
                </a:lnTo>
                <a:lnTo>
                  <a:pt x="18287" y="18288"/>
                </a:lnTo>
                <a:lnTo>
                  <a:pt x="9143" y="18288"/>
                </a:lnTo>
                <a:lnTo>
                  <a:pt x="9143" y="9144"/>
                </a:lnTo>
                <a:lnTo>
                  <a:pt x="841247" y="9144"/>
                </a:lnTo>
                <a:lnTo>
                  <a:pt x="839724" y="4572"/>
                </a:lnTo>
                <a:lnTo>
                  <a:pt x="838200" y="1524"/>
                </a:lnTo>
                <a:lnTo>
                  <a:pt x="832104" y="0"/>
                </a:lnTo>
                <a:close/>
              </a:path>
              <a:path w="841375" h="391795">
                <a:moveTo>
                  <a:pt x="18287" y="9144"/>
                </a:moveTo>
                <a:lnTo>
                  <a:pt x="9143" y="9144"/>
                </a:lnTo>
                <a:lnTo>
                  <a:pt x="9143" y="18288"/>
                </a:lnTo>
                <a:lnTo>
                  <a:pt x="18287" y="18288"/>
                </a:lnTo>
                <a:lnTo>
                  <a:pt x="18287" y="9144"/>
                </a:lnTo>
                <a:close/>
              </a:path>
              <a:path w="841375" h="391795">
                <a:moveTo>
                  <a:pt x="822960" y="9144"/>
                </a:moveTo>
                <a:lnTo>
                  <a:pt x="18287" y="9144"/>
                </a:lnTo>
                <a:lnTo>
                  <a:pt x="18287" y="18288"/>
                </a:lnTo>
                <a:lnTo>
                  <a:pt x="822960" y="18288"/>
                </a:lnTo>
                <a:lnTo>
                  <a:pt x="822960" y="9144"/>
                </a:lnTo>
                <a:close/>
              </a:path>
              <a:path w="841375" h="391795">
                <a:moveTo>
                  <a:pt x="841247" y="9144"/>
                </a:moveTo>
                <a:lnTo>
                  <a:pt x="832104" y="9144"/>
                </a:lnTo>
                <a:lnTo>
                  <a:pt x="832104" y="18288"/>
                </a:lnTo>
                <a:lnTo>
                  <a:pt x="841247" y="18288"/>
                </a:lnTo>
                <a:lnTo>
                  <a:pt x="841247" y="9144"/>
                </a:lnTo>
                <a:close/>
              </a:path>
            </a:pathLst>
          </a:custGeom>
          <a:solidFill>
            <a:srgbClr val="000000"/>
          </a:solidFill>
        </p:spPr>
        <p:txBody>
          <a:bodyPr wrap="square" lIns="0" tIns="0" rIns="0" bIns="0" rtlCol="0"/>
          <a:lstStyle/>
          <a:p/>
        </p:txBody>
      </p:sp>
      <p:sp>
        <p:nvSpPr>
          <p:cNvPr id="46" name="object 46"/>
          <p:cNvSpPr/>
          <p:nvPr/>
        </p:nvSpPr>
        <p:spPr>
          <a:xfrm>
            <a:off x="3777996" y="4311396"/>
            <a:ext cx="1083945" cy="521334"/>
          </a:xfrm>
          <a:custGeom>
            <a:avLst/>
            <a:gdLst/>
            <a:ahLst/>
            <a:cxnLst/>
            <a:rect l="l" t="t" r="r" b="b"/>
            <a:pathLst>
              <a:path w="1083945" h="521335">
                <a:moveTo>
                  <a:pt x="1074419" y="0"/>
                </a:moveTo>
                <a:lnTo>
                  <a:pt x="9143" y="0"/>
                </a:lnTo>
                <a:lnTo>
                  <a:pt x="1523" y="1523"/>
                </a:lnTo>
                <a:lnTo>
                  <a:pt x="0" y="4571"/>
                </a:lnTo>
                <a:lnTo>
                  <a:pt x="0" y="515111"/>
                </a:lnTo>
                <a:lnTo>
                  <a:pt x="1523" y="518159"/>
                </a:lnTo>
                <a:lnTo>
                  <a:pt x="9143" y="521208"/>
                </a:lnTo>
                <a:lnTo>
                  <a:pt x="1074419" y="521208"/>
                </a:lnTo>
                <a:lnTo>
                  <a:pt x="1080515" y="518159"/>
                </a:lnTo>
                <a:lnTo>
                  <a:pt x="1083563" y="512064"/>
                </a:lnTo>
                <a:lnTo>
                  <a:pt x="9143" y="512064"/>
                </a:lnTo>
                <a:lnTo>
                  <a:pt x="9143" y="502919"/>
                </a:lnTo>
                <a:lnTo>
                  <a:pt x="18287" y="502919"/>
                </a:lnTo>
                <a:lnTo>
                  <a:pt x="18287" y="18287"/>
                </a:lnTo>
                <a:lnTo>
                  <a:pt x="9143" y="18287"/>
                </a:lnTo>
                <a:lnTo>
                  <a:pt x="9143" y="9143"/>
                </a:lnTo>
                <a:lnTo>
                  <a:pt x="1065275" y="9143"/>
                </a:lnTo>
                <a:lnTo>
                  <a:pt x="1065275" y="4571"/>
                </a:lnTo>
                <a:lnTo>
                  <a:pt x="1066799" y="1523"/>
                </a:lnTo>
                <a:lnTo>
                  <a:pt x="1074419" y="0"/>
                </a:lnTo>
                <a:close/>
              </a:path>
              <a:path w="1083945" h="521335">
                <a:moveTo>
                  <a:pt x="18287" y="502919"/>
                </a:moveTo>
                <a:lnTo>
                  <a:pt x="9143" y="502919"/>
                </a:lnTo>
                <a:lnTo>
                  <a:pt x="9143" y="512064"/>
                </a:lnTo>
                <a:lnTo>
                  <a:pt x="18287" y="512064"/>
                </a:lnTo>
                <a:lnTo>
                  <a:pt x="18287" y="502919"/>
                </a:lnTo>
                <a:close/>
              </a:path>
              <a:path w="1083945" h="521335">
                <a:moveTo>
                  <a:pt x="1065275" y="502919"/>
                </a:moveTo>
                <a:lnTo>
                  <a:pt x="18287" y="502919"/>
                </a:lnTo>
                <a:lnTo>
                  <a:pt x="18287" y="512064"/>
                </a:lnTo>
                <a:lnTo>
                  <a:pt x="1065275" y="512064"/>
                </a:lnTo>
                <a:lnTo>
                  <a:pt x="1065275" y="502919"/>
                </a:lnTo>
                <a:close/>
              </a:path>
              <a:path w="1083945" h="521335">
                <a:moveTo>
                  <a:pt x="1074419" y="0"/>
                </a:moveTo>
                <a:lnTo>
                  <a:pt x="1066799" y="1523"/>
                </a:lnTo>
                <a:lnTo>
                  <a:pt x="1065275" y="4571"/>
                </a:lnTo>
                <a:lnTo>
                  <a:pt x="1065275" y="512064"/>
                </a:lnTo>
                <a:lnTo>
                  <a:pt x="1074419" y="512064"/>
                </a:lnTo>
                <a:lnTo>
                  <a:pt x="1074419" y="502919"/>
                </a:lnTo>
                <a:lnTo>
                  <a:pt x="1083563" y="502919"/>
                </a:lnTo>
                <a:lnTo>
                  <a:pt x="1083563" y="18287"/>
                </a:lnTo>
                <a:lnTo>
                  <a:pt x="1074419" y="18287"/>
                </a:lnTo>
                <a:lnTo>
                  <a:pt x="1080515" y="15239"/>
                </a:lnTo>
                <a:lnTo>
                  <a:pt x="1083563" y="9143"/>
                </a:lnTo>
                <a:lnTo>
                  <a:pt x="1082039" y="4571"/>
                </a:lnTo>
                <a:lnTo>
                  <a:pt x="1080515" y="1523"/>
                </a:lnTo>
                <a:lnTo>
                  <a:pt x="1074419" y="0"/>
                </a:lnTo>
                <a:close/>
              </a:path>
              <a:path w="1083945" h="521335">
                <a:moveTo>
                  <a:pt x="1083563" y="502919"/>
                </a:moveTo>
                <a:lnTo>
                  <a:pt x="1074419" y="502919"/>
                </a:lnTo>
                <a:lnTo>
                  <a:pt x="1074419" y="512064"/>
                </a:lnTo>
                <a:lnTo>
                  <a:pt x="1083563" y="512064"/>
                </a:lnTo>
                <a:lnTo>
                  <a:pt x="1083563" y="502919"/>
                </a:lnTo>
                <a:close/>
              </a:path>
              <a:path w="1083945" h="521335">
                <a:moveTo>
                  <a:pt x="18287" y="9143"/>
                </a:moveTo>
                <a:lnTo>
                  <a:pt x="9143" y="9143"/>
                </a:lnTo>
                <a:lnTo>
                  <a:pt x="9143" y="18287"/>
                </a:lnTo>
                <a:lnTo>
                  <a:pt x="18287" y="18287"/>
                </a:lnTo>
                <a:lnTo>
                  <a:pt x="18287" y="9143"/>
                </a:lnTo>
                <a:close/>
              </a:path>
              <a:path w="1083945" h="521335">
                <a:moveTo>
                  <a:pt x="1065275" y="9143"/>
                </a:moveTo>
                <a:lnTo>
                  <a:pt x="18287" y="9143"/>
                </a:lnTo>
                <a:lnTo>
                  <a:pt x="18287" y="18287"/>
                </a:lnTo>
                <a:lnTo>
                  <a:pt x="1065275" y="18287"/>
                </a:lnTo>
                <a:lnTo>
                  <a:pt x="1065275" y="9143"/>
                </a:lnTo>
                <a:close/>
              </a:path>
              <a:path w="1083945" h="521335">
                <a:moveTo>
                  <a:pt x="1083563" y="9143"/>
                </a:moveTo>
                <a:lnTo>
                  <a:pt x="1080515" y="15239"/>
                </a:lnTo>
                <a:lnTo>
                  <a:pt x="1074419" y="18287"/>
                </a:lnTo>
                <a:lnTo>
                  <a:pt x="1083563" y="18287"/>
                </a:lnTo>
                <a:lnTo>
                  <a:pt x="1083563" y="9143"/>
                </a:lnTo>
                <a:close/>
              </a:path>
            </a:pathLst>
          </a:custGeom>
          <a:solidFill>
            <a:srgbClr val="000000"/>
          </a:solidFill>
        </p:spPr>
        <p:txBody>
          <a:bodyPr wrap="square" lIns="0" tIns="0" rIns="0" bIns="0" rtlCol="0"/>
          <a:lstStyle/>
          <a:p/>
        </p:txBody>
      </p:sp>
      <p:sp>
        <p:nvSpPr>
          <p:cNvPr id="47" name="object 47"/>
          <p:cNvSpPr/>
          <p:nvPr/>
        </p:nvSpPr>
        <p:spPr>
          <a:xfrm>
            <a:off x="1153667" y="3613403"/>
            <a:ext cx="178435" cy="2235835"/>
          </a:xfrm>
          <a:custGeom>
            <a:avLst/>
            <a:gdLst/>
            <a:ahLst/>
            <a:cxnLst/>
            <a:rect l="l" t="t" r="r" b="b"/>
            <a:pathLst>
              <a:path w="178434" h="2235835">
                <a:moveTo>
                  <a:pt x="0" y="12192"/>
                </a:moveTo>
                <a:lnTo>
                  <a:pt x="0" y="2229612"/>
                </a:lnTo>
                <a:lnTo>
                  <a:pt x="1523" y="2232660"/>
                </a:lnTo>
                <a:lnTo>
                  <a:pt x="9143" y="2235708"/>
                </a:lnTo>
                <a:lnTo>
                  <a:pt x="169163" y="2235708"/>
                </a:lnTo>
                <a:lnTo>
                  <a:pt x="175259" y="2232660"/>
                </a:lnTo>
                <a:lnTo>
                  <a:pt x="178307" y="2226564"/>
                </a:lnTo>
                <a:lnTo>
                  <a:pt x="9143" y="2226564"/>
                </a:lnTo>
                <a:lnTo>
                  <a:pt x="9143" y="2217420"/>
                </a:lnTo>
                <a:lnTo>
                  <a:pt x="18287" y="2217420"/>
                </a:lnTo>
                <a:lnTo>
                  <a:pt x="18287" y="18287"/>
                </a:lnTo>
                <a:lnTo>
                  <a:pt x="9143" y="18288"/>
                </a:lnTo>
                <a:lnTo>
                  <a:pt x="1523" y="15240"/>
                </a:lnTo>
                <a:lnTo>
                  <a:pt x="0" y="12192"/>
                </a:lnTo>
                <a:close/>
              </a:path>
              <a:path w="178434" h="2235835">
                <a:moveTo>
                  <a:pt x="18287" y="2217420"/>
                </a:moveTo>
                <a:lnTo>
                  <a:pt x="9143" y="2217420"/>
                </a:lnTo>
                <a:lnTo>
                  <a:pt x="9143" y="2226564"/>
                </a:lnTo>
                <a:lnTo>
                  <a:pt x="18287" y="2226564"/>
                </a:lnTo>
                <a:lnTo>
                  <a:pt x="18287" y="2217420"/>
                </a:lnTo>
                <a:close/>
              </a:path>
              <a:path w="178434" h="2235835">
                <a:moveTo>
                  <a:pt x="160019" y="2217420"/>
                </a:moveTo>
                <a:lnTo>
                  <a:pt x="18287" y="2217420"/>
                </a:lnTo>
                <a:lnTo>
                  <a:pt x="18287" y="2226564"/>
                </a:lnTo>
                <a:lnTo>
                  <a:pt x="160019" y="2226564"/>
                </a:lnTo>
                <a:lnTo>
                  <a:pt x="160019" y="2217420"/>
                </a:lnTo>
                <a:close/>
              </a:path>
              <a:path w="178434" h="2235835">
                <a:moveTo>
                  <a:pt x="169163" y="9144"/>
                </a:moveTo>
                <a:lnTo>
                  <a:pt x="160019" y="9144"/>
                </a:lnTo>
                <a:lnTo>
                  <a:pt x="160019" y="2226564"/>
                </a:lnTo>
                <a:lnTo>
                  <a:pt x="169163" y="2226564"/>
                </a:lnTo>
                <a:lnTo>
                  <a:pt x="169163" y="2217420"/>
                </a:lnTo>
                <a:lnTo>
                  <a:pt x="178307" y="2217420"/>
                </a:lnTo>
                <a:lnTo>
                  <a:pt x="178307" y="18288"/>
                </a:lnTo>
                <a:lnTo>
                  <a:pt x="169163" y="18288"/>
                </a:lnTo>
                <a:lnTo>
                  <a:pt x="169163" y="9144"/>
                </a:lnTo>
                <a:close/>
              </a:path>
              <a:path w="178434" h="2235835">
                <a:moveTo>
                  <a:pt x="178307" y="2217420"/>
                </a:moveTo>
                <a:lnTo>
                  <a:pt x="169163" y="2217420"/>
                </a:lnTo>
                <a:lnTo>
                  <a:pt x="169163" y="2226564"/>
                </a:lnTo>
                <a:lnTo>
                  <a:pt x="178307" y="2226564"/>
                </a:lnTo>
                <a:lnTo>
                  <a:pt x="178307" y="2217420"/>
                </a:lnTo>
                <a:close/>
              </a:path>
              <a:path w="178434" h="2235835">
                <a:moveTo>
                  <a:pt x="9143" y="0"/>
                </a:moveTo>
                <a:lnTo>
                  <a:pt x="1523" y="1524"/>
                </a:lnTo>
                <a:lnTo>
                  <a:pt x="0" y="4572"/>
                </a:lnTo>
                <a:lnTo>
                  <a:pt x="0" y="12192"/>
                </a:lnTo>
                <a:lnTo>
                  <a:pt x="1523" y="15240"/>
                </a:lnTo>
                <a:lnTo>
                  <a:pt x="9143" y="18288"/>
                </a:lnTo>
                <a:lnTo>
                  <a:pt x="18287" y="18287"/>
                </a:lnTo>
                <a:lnTo>
                  <a:pt x="18287" y="9144"/>
                </a:lnTo>
                <a:lnTo>
                  <a:pt x="16763" y="4572"/>
                </a:lnTo>
                <a:lnTo>
                  <a:pt x="15239" y="1524"/>
                </a:lnTo>
                <a:lnTo>
                  <a:pt x="9143" y="0"/>
                </a:lnTo>
                <a:close/>
              </a:path>
              <a:path w="178434" h="2235835">
                <a:moveTo>
                  <a:pt x="169163" y="0"/>
                </a:moveTo>
                <a:lnTo>
                  <a:pt x="9143" y="0"/>
                </a:lnTo>
                <a:lnTo>
                  <a:pt x="15239" y="1524"/>
                </a:lnTo>
                <a:lnTo>
                  <a:pt x="16763" y="4572"/>
                </a:lnTo>
                <a:lnTo>
                  <a:pt x="18287" y="9144"/>
                </a:lnTo>
                <a:lnTo>
                  <a:pt x="18287" y="18287"/>
                </a:lnTo>
                <a:lnTo>
                  <a:pt x="160019" y="18288"/>
                </a:lnTo>
                <a:lnTo>
                  <a:pt x="160019" y="9144"/>
                </a:lnTo>
                <a:lnTo>
                  <a:pt x="178307" y="9144"/>
                </a:lnTo>
                <a:lnTo>
                  <a:pt x="176783" y="4572"/>
                </a:lnTo>
                <a:lnTo>
                  <a:pt x="175259" y="1524"/>
                </a:lnTo>
                <a:lnTo>
                  <a:pt x="169163" y="0"/>
                </a:lnTo>
                <a:close/>
              </a:path>
              <a:path w="178434" h="2235835">
                <a:moveTo>
                  <a:pt x="178307" y="9144"/>
                </a:moveTo>
                <a:lnTo>
                  <a:pt x="169163" y="9144"/>
                </a:lnTo>
                <a:lnTo>
                  <a:pt x="169163" y="18288"/>
                </a:lnTo>
                <a:lnTo>
                  <a:pt x="178307" y="18288"/>
                </a:lnTo>
                <a:lnTo>
                  <a:pt x="178307" y="9144"/>
                </a:lnTo>
                <a:close/>
              </a:path>
            </a:pathLst>
          </a:custGeom>
          <a:solidFill>
            <a:srgbClr val="000000"/>
          </a:solidFill>
        </p:spPr>
        <p:txBody>
          <a:bodyPr wrap="square" lIns="0" tIns="0" rIns="0" bIns="0" rtlCol="0"/>
          <a:lstStyle/>
          <a:p/>
        </p:txBody>
      </p:sp>
      <p:sp>
        <p:nvSpPr>
          <p:cNvPr id="48" name="object 48"/>
          <p:cNvSpPr/>
          <p:nvPr/>
        </p:nvSpPr>
        <p:spPr>
          <a:xfrm>
            <a:off x="1557527" y="4158996"/>
            <a:ext cx="981710" cy="472440"/>
          </a:xfrm>
          <a:custGeom>
            <a:avLst/>
            <a:gdLst/>
            <a:ahLst/>
            <a:cxnLst/>
            <a:rect l="l" t="t" r="r" b="b"/>
            <a:pathLst>
              <a:path w="981710" h="472439">
                <a:moveTo>
                  <a:pt x="1523" y="469391"/>
                </a:moveTo>
                <a:lnTo>
                  <a:pt x="9143" y="472439"/>
                </a:lnTo>
                <a:lnTo>
                  <a:pt x="972312" y="472439"/>
                </a:lnTo>
                <a:lnTo>
                  <a:pt x="975360" y="470915"/>
                </a:lnTo>
                <a:lnTo>
                  <a:pt x="9143" y="470915"/>
                </a:lnTo>
                <a:lnTo>
                  <a:pt x="1523" y="469391"/>
                </a:lnTo>
                <a:close/>
              </a:path>
              <a:path w="981710" h="472439">
                <a:moveTo>
                  <a:pt x="18287" y="454151"/>
                </a:moveTo>
                <a:lnTo>
                  <a:pt x="9143" y="454151"/>
                </a:lnTo>
                <a:lnTo>
                  <a:pt x="1523" y="455675"/>
                </a:lnTo>
                <a:lnTo>
                  <a:pt x="0" y="458723"/>
                </a:lnTo>
                <a:lnTo>
                  <a:pt x="0" y="466343"/>
                </a:lnTo>
                <a:lnTo>
                  <a:pt x="1523" y="469391"/>
                </a:lnTo>
                <a:lnTo>
                  <a:pt x="9143" y="470915"/>
                </a:lnTo>
                <a:lnTo>
                  <a:pt x="15239" y="469391"/>
                </a:lnTo>
                <a:lnTo>
                  <a:pt x="18287" y="463295"/>
                </a:lnTo>
                <a:lnTo>
                  <a:pt x="18287" y="454151"/>
                </a:lnTo>
                <a:close/>
              </a:path>
              <a:path w="981710" h="472439">
                <a:moveTo>
                  <a:pt x="963168" y="454151"/>
                </a:moveTo>
                <a:lnTo>
                  <a:pt x="18287" y="454151"/>
                </a:lnTo>
                <a:lnTo>
                  <a:pt x="18287" y="463295"/>
                </a:lnTo>
                <a:lnTo>
                  <a:pt x="15239" y="469391"/>
                </a:lnTo>
                <a:lnTo>
                  <a:pt x="9143" y="470915"/>
                </a:lnTo>
                <a:lnTo>
                  <a:pt x="975360" y="470915"/>
                </a:lnTo>
                <a:lnTo>
                  <a:pt x="978407" y="469391"/>
                </a:lnTo>
                <a:lnTo>
                  <a:pt x="981456" y="463295"/>
                </a:lnTo>
                <a:lnTo>
                  <a:pt x="963168" y="463295"/>
                </a:lnTo>
                <a:lnTo>
                  <a:pt x="963168" y="454151"/>
                </a:lnTo>
                <a:close/>
              </a:path>
              <a:path w="981710" h="472439">
                <a:moveTo>
                  <a:pt x="972312" y="9143"/>
                </a:moveTo>
                <a:lnTo>
                  <a:pt x="963168" y="9143"/>
                </a:lnTo>
                <a:lnTo>
                  <a:pt x="963168" y="463295"/>
                </a:lnTo>
                <a:lnTo>
                  <a:pt x="972312" y="463295"/>
                </a:lnTo>
                <a:lnTo>
                  <a:pt x="972312" y="454151"/>
                </a:lnTo>
                <a:lnTo>
                  <a:pt x="981456" y="454151"/>
                </a:lnTo>
                <a:lnTo>
                  <a:pt x="981456" y="18287"/>
                </a:lnTo>
                <a:lnTo>
                  <a:pt x="972312" y="18287"/>
                </a:lnTo>
                <a:lnTo>
                  <a:pt x="972312" y="9143"/>
                </a:lnTo>
                <a:close/>
              </a:path>
              <a:path w="981710" h="472439">
                <a:moveTo>
                  <a:pt x="981456" y="454151"/>
                </a:moveTo>
                <a:lnTo>
                  <a:pt x="972312" y="454151"/>
                </a:lnTo>
                <a:lnTo>
                  <a:pt x="972312" y="463295"/>
                </a:lnTo>
                <a:lnTo>
                  <a:pt x="981456" y="463295"/>
                </a:lnTo>
                <a:lnTo>
                  <a:pt x="981456" y="454151"/>
                </a:lnTo>
                <a:close/>
              </a:path>
              <a:path w="981710" h="472439">
                <a:moveTo>
                  <a:pt x="972312" y="0"/>
                </a:moveTo>
                <a:lnTo>
                  <a:pt x="9143" y="0"/>
                </a:lnTo>
                <a:lnTo>
                  <a:pt x="1523" y="1523"/>
                </a:lnTo>
                <a:lnTo>
                  <a:pt x="0" y="4571"/>
                </a:lnTo>
                <a:lnTo>
                  <a:pt x="0" y="458723"/>
                </a:lnTo>
                <a:lnTo>
                  <a:pt x="1523" y="455675"/>
                </a:lnTo>
                <a:lnTo>
                  <a:pt x="9143" y="454151"/>
                </a:lnTo>
                <a:lnTo>
                  <a:pt x="18287" y="454151"/>
                </a:lnTo>
                <a:lnTo>
                  <a:pt x="18287" y="18287"/>
                </a:lnTo>
                <a:lnTo>
                  <a:pt x="9143" y="18287"/>
                </a:lnTo>
                <a:lnTo>
                  <a:pt x="9143" y="9143"/>
                </a:lnTo>
                <a:lnTo>
                  <a:pt x="981456" y="9143"/>
                </a:lnTo>
                <a:lnTo>
                  <a:pt x="979932" y="4571"/>
                </a:lnTo>
                <a:lnTo>
                  <a:pt x="978407" y="1523"/>
                </a:lnTo>
                <a:lnTo>
                  <a:pt x="972312" y="0"/>
                </a:lnTo>
                <a:close/>
              </a:path>
              <a:path w="981710" h="472439">
                <a:moveTo>
                  <a:pt x="18287" y="9143"/>
                </a:moveTo>
                <a:lnTo>
                  <a:pt x="9143" y="9143"/>
                </a:lnTo>
                <a:lnTo>
                  <a:pt x="9143" y="18287"/>
                </a:lnTo>
                <a:lnTo>
                  <a:pt x="18287" y="18287"/>
                </a:lnTo>
                <a:lnTo>
                  <a:pt x="18287" y="9143"/>
                </a:lnTo>
                <a:close/>
              </a:path>
              <a:path w="981710" h="472439">
                <a:moveTo>
                  <a:pt x="963168" y="9143"/>
                </a:moveTo>
                <a:lnTo>
                  <a:pt x="18287" y="9143"/>
                </a:lnTo>
                <a:lnTo>
                  <a:pt x="18287" y="18287"/>
                </a:lnTo>
                <a:lnTo>
                  <a:pt x="963168" y="18287"/>
                </a:lnTo>
                <a:lnTo>
                  <a:pt x="963168" y="9143"/>
                </a:lnTo>
                <a:close/>
              </a:path>
              <a:path w="981710" h="472439">
                <a:moveTo>
                  <a:pt x="981456" y="9143"/>
                </a:moveTo>
                <a:lnTo>
                  <a:pt x="972312" y="9143"/>
                </a:lnTo>
                <a:lnTo>
                  <a:pt x="972312" y="18287"/>
                </a:lnTo>
                <a:lnTo>
                  <a:pt x="981456" y="18287"/>
                </a:lnTo>
                <a:lnTo>
                  <a:pt x="981456" y="9143"/>
                </a:lnTo>
                <a:close/>
              </a:path>
            </a:pathLst>
          </a:custGeom>
          <a:solidFill>
            <a:srgbClr val="000000"/>
          </a:solidFill>
        </p:spPr>
        <p:txBody>
          <a:bodyPr wrap="square" lIns="0" tIns="0" rIns="0" bIns="0" rtlCol="0"/>
          <a:lstStyle/>
          <a:p/>
        </p:txBody>
      </p:sp>
      <p:sp>
        <p:nvSpPr>
          <p:cNvPr id="49" name="object 49"/>
          <p:cNvSpPr/>
          <p:nvPr/>
        </p:nvSpPr>
        <p:spPr>
          <a:xfrm>
            <a:off x="1554480" y="3547871"/>
            <a:ext cx="981710" cy="474345"/>
          </a:xfrm>
          <a:custGeom>
            <a:avLst/>
            <a:gdLst/>
            <a:ahLst/>
            <a:cxnLst/>
            <a:rect l="l" t="t" r="r" b="b"/>
            <a:pathLst>
              <a:path w="981710" h="474345">
                <a:moveTo>
                  <a:pt x="1523" y="470916"/>
                </a:moveTo>
                <a:lnTo>
                  <a:pt x="9143" y="473963"/>
                </a:lnTo>
                <a:lnTo>
                  <a:pt x="972312" y="473963"/>
                </a:lnTo>
                <a:lnTo>
                  <a:pt x="975360" y="472439"/>
                </a:lnTo>
                <a:lnTo>
                  <a:pt x="9143" y="472439"/>
                </a:lnTo>
                <a:lnTo>
                  <a:pt x="1523" y="470916"/>
                </a:lnTo>
                <a:close/>
              </a:path>
              <a:path w="981710" h="474345">
                <a:moveTo>
                  <a:pt x="18287" y="455675"/>
                </a:moveTo>
                <a:lnTo>
                  <a:pt x="9143" y="455675"/>
                </a:lnTo>
                <a:lnTo>
                  <a:pt x="1523" y="457199"/>
                </a:lnTo>
                <a:lnTo>
                  <a:pt x="0" y="460247"/>
                </a:lnTo>
                <a:lnTo>
                  <a:pt x="0" y="467867"/>
                </a:lnTo>
                <a:lnTo>
                  <a:pt x="1523" y="470916"/>
                </a:lnTo>
                <a:lnTo>
                  <a:pt x="9143" y="472439"/>
                </a:lnTo>
                <a:lnTo>
                  <a:pt x="15239" y="470916"/>
                </a:lnTo>
                <a:lnTo>
                  <a:pt x="18287" y="464819"/>
                </a:lnTo>
                <a:lnTo>
                  <a:pt x="18287" y="455675"/>
                </a:lnTo>
                <a:close/>
              </a:path>
              <a:path w="981710" h="474345">
                <a:moveTo>
                  <a:pt x="963168" y="455675"/>
                </a:moveTo>
                <a:lnTo>
                  <a:pt x="18287" y="455675"/>
                </a:lnTo>
                <a:lnTo>
                  <a:pt x="18287" y="464819"/>
                </a:lnTo>
                <a:lnTo>
                  <a:pt x="15239" y="470916"/>
                </a:lnTo>
                <a:lnTo>
                  <a:pt x="9143" y="472439"/>
                </a:lnTo>
                <a:lnTo>
                  <a:pt x="975360" y="472439"/>
                </a:lnTo>
                <a:lnTo>
                  <a:pt x="978407" y="470916"/>
                </a:lnTo>
                <a:lnTo>
                  <a:pt x="981456" y="464819"/>
                </a:lnTo>
                <a:lnTo>
                  <a:pt x="963168" y="464819"/>
                </a:lnTo>
                <a:lnTo>
                  <a:pt x="963168" y="455675"/>
                </a:lnTo>
                <a:close/>
              </a:path>
              <a:path w="981710" h="474345">
                <a:moveTo>
                  <a:pt x="972312" y="9143"/>
                </a:moveTo>
                <a:lnTo>
                  <a:pt x="963168" y="9143"/>
                </a:lnTo>
                <a:lnTo>
                  <a:pt x="963168" y="464819"/>
                </a:lnTo>
                <a:lnTo>
                  <a:pt x="972312" y="464819"/>
                </a:lnTo>
                <a:lnTo>
                  <a:pt x="972312" y="455675"/>
                </a:lnTo>
                <a:lnTo>
                  <a:pt x="981456" y="455675"/>
                </a:lnTo>
                <a:lnTo>
                  <a:pt x="981456" y="18287"/>
                </a:lnTo>
                <a:lnTo>
                  <a:pt x="972312" y="18287"/>
                </a:lnTo>
                <a:lnTo>
                  <a:pt x="972312" y="9143"/>
                </a:lnTo>
                <a:close/>
              </a:path>
              <a:path w="981710" h="474345">
                <a:moveTo>
                  <a:pt x="981456" y="455675"/>
                </a:moveTo>
                <a:lnTo>
                  <a:pt x="972312" y="455675"/>
                </a:lnTo>
                <a:lnTo>
                  <a:pt x="972312" y="464819"/>
                </a:lnTo>
                <a:lnTo>
                  <a:pt x="981456" y="464819"/>
                </a:lnTo>
                <a:lnTo>
                  <a:pt x="981456" y="455675"/>
                </a:lnTo>
                <a:close/>
              </a:path>
              <a:path w="981710" h="474345">
                <a:moveTo>
                  <a:pt x="972312" y="0"/>
                </a:moveTo>
                <a:lnTo>
                  <a:pt x="9143" y="0"/>
                </a:lnTo>
                <a:lnTo>
                  <a:pt x="1523" y="1523"/>
                </a:lnTo>
                <a:lnTo>
                  <a:pt x="0" y="4571"/>
                </a:lnTo>
                <a:lnTo>
                  <a:pt x="0" y="460247"/>
                </a:lnTo>
                <a:lnTo>
                  <a:pt x="1523" y="457199"/>
                </a:lnTo>
                <a:lnTo>
                  <a:pt x="9143" y="455675"/>
                </a:lnTo>
                <a:lnTo>
                  <a:pt x="18287" y="455675"/>
                </a:lnTo>
                <a:lnTo>
                  <a:pt x="18287" y="18287"/>
                </a:lnTo>
                <a:lnTo>
                  <a:pt x="9143" y="18287"/>
                </a:lnTo>
                <a:lnTo>
                  <a:pt x="9143" y="9143"/>
                </a:lnTo>
                <a:lnTo>
                  <a:pt x="981456" y="9143"/>
                </a:lnTo>
                <a:lnTo>
                  <a:pt x="979932" y="4571"/>
                </a:lnTo>
                <a:lnTo>
                  <a:pt x="978407" y="1523"/>
                </a:lnTo>
                <a:lnTo>
                  <a:pt x="972312" y="0"/>
                </a:lnTo>
                <a:close/>
              </a:path>
              <a:path w="981710" h="474345">
                <a:moveTo>
                  <a:pt x="18287" y="9143"/>
                </a:moveTo>
                <a:lnTo>
                  <a:pt x="9143" y="9143"/>
                </a:lnTo>
                <a:lnTo>
                  <a:pt x="9143" y="18287"/>
                </a:lnTo>
                <a:lnTo>
                  <a:pt x="18287" y="18287"/>
                </a:lnTo>
                <a:lnTo>
                  <a:pt x="18287" y="9143"/>
                </a:lnTo>
                <a:close/>
              </a:path>
              <a:path w="981710" h="474345">
                <a:moveTo>
                  <a:pt x="963168" y="9143"/>
                </a:moveTo>
                <a:lnTo>
                  <a:pt x="18287" y="9143"/>
                </a:lnTo>
                <a:lnTo>
                  <a:pt x="18287" y="18287"/>
                </a:lnTo>
                <a:lnTo>
                  <a:pt x="963168" y="18287"/>
                </a:lnTo>
                <a:lnTo>
                  <a:pt x="963168" y="9143"/>
                </a:lnTo>
                <a:close/>
              </a:path>
              <a:path w="981710" h="474345">
                <a:moveTo>
                  <a:pt x="981456" y="9143"/>
                </a:moveTo>
                <a:lnTo>
                  <a:pt x="972312" y="9143"/>
                </a:lnTo>
                <a:lnTo>
                  <a:pt x="972312" y="18287"/>
                </a:lnTo>
                <a:lnTo>
                  <a:pt x="981456" y="18287"/>
                </a:lnTo>
                <a:lnTo>
                  <a:pt x="981456" y="9143"/>
                </a:lnTo>
                <a:close/>
              </a:path>
            </a:pathLst>
          </a:custGeom>
          <a:solidFill>
            <a:srgbClr val="000000"/>
          </a:solidFill>
        </p:spPr>
        <p:txBody>
          <a:bodyPr wrap="square" lIns="0" tIns="0" rIns="0" bIns="0" rtlCol="0"/>
          <a:lstStyle/>
          <a:p/>
        </p:txBody>
      </p:sp>
      <p:sp>
        <p:nvSpPr>
          <p:cNvPr id="50" name="object 50"/>
          <p:cNvSpPr/>
          <p:nvPr/>
        </p:nvSpPr>
        <p:spPr>
          <a:xfrm>
            <a:off x="2706623" y="3733800"/>
            <a:ext cx="969644" cy="760730"/>
          </a:xfrm>
          <a:custGeom>
            <a:avLst/>
            <a:gdLst/>
            <a:ahLst/>
            <a:cxnLst/>
            <a:rect l="l" t="t" r="r" b="b"/>
            <a:pathLst>
              <a:path w="969645" h="760729">
                <a:moveTo>
                  <a:pt x="1523" y="757428"/>
                </a:moveTo>
                <a:lnTo>
                  <a:pt x="9143" y="760476"/>
                </a:lnTo>
                <a:lnTo>
                  <a:pt x="960119" y="760476"/>
                </a:lnTo>
                <a:lnTo>
                  <a:pt x="963167" y="758952"/>
                </a:lnTo>
                <a:lnTo>
                  <a:pt x="9143" y="758952"/>
                </a:lnTo>
                <a:lnTo>
                  <a:pt x="1523" y="757428"/>
                </a:lnTo>
                <a:close/>
              </a:path>
              <a:path w="969645" h="760729">
                <a:moveTo>
                  <a:pt x="18287" y="742188"/>
                </a:moveTo>
                <a:lnTo>
                  <a:pt x="9143" y="742188"/>
                </a:lnTo>
                <a:lnTo>
                  <a:pt x="1523" y="743711"/>
                </a:lnTo>
                <a:lnTo>
                  <a:pt x="0" y="746760"/>
                </a:lnTo>
                <a:lnTo>
                  <a:pt x="0" y="754380"/>
                </a:lnTo>
                <a:lnTo>
                  <a:pt x="1523" y="757428"/>
                </a:lnTo>
                <a:lnTo>
                  <a:pt x="9143" y="758952"/>
                </a:lnTo>
                <a:lnTo>
                  <a:pt x="15239" y="757428"/>
                </a:lnTo>
                <a:lnTo>
                  <a:pt x="18287" y="751332"/>
                </a:lnTo>
                <a:lnTo>
                  <a:pt x="18287" y="742188"/>
                </a:lnTo>
                <a:close/>
              </a:path>
              <a:path w="969645" h="760729">
                <a:moveTo>
                  <a:pt x="950976" y="742188"/>
                </a:moveTo>
                <a:lnTo>
                  <a:pt x="18287" y="742188"/>
                </a:lnTo>
                <a:lnTo>
                  <a:pt x="18287" y="751332"/>
                </a:lnTo>
                <a:lnTo>
                  <a:pt x="15239" y="757428"/>
                </a:lnTo>
                <a:lnTo>
                  <a:pt x="9143" y="758952"/>
                </a:lnTo>
                <a:lnTo>
                  <a:pt x="963167" y="758952"/>
                </a:lnTo>
                <a:lnTo>
                  <a:pt x="966216" y="757428"/>
                </a:lnTo>
                <a:lnTo>
                  <a:pt x="969263" y="751332"/>
                </a:lnTo>
                <a:lnTo>
                  <a:pt x="950976" y="751332"/>
                </a:lnTo>
                <a:lnTo>
                  <a:pt x="950976" y="742188"/>
                </a:lnTo>
                <a:close/>
              </a:path>
              <a:path w="969645" h="760729">
                <a:moveTo>
                  <a:pt x="960119" y="9143"/>
                </a:moveTo>
                <a:lnTo>
                  <a:pt x="950976" y="9143"/>
                </a:lnTo>
                <a:lnTo>
                  <a:pt x="950976" y="751332"/>
                </a:lnTo>
                <a:lnTo>
                  <a:pt x="960119" y="751332"/>
                </a:lnTo>
                <a:lnTo>
                  <a:pt x="960119" y="742188"/>
                </a:lnTo>
                <a:lnTo>
                  <a:pt x="969263" y="742188"/>
                </a:lnTo>
                <a:lnTo>
                  <a:pt x="969263" y="18287"/>
                </a:lnTo>
                <a:lnTo>
                  <a:pt x="960119" y="18287"/>
                </a:lnTo>
                <a:lnTo>
                  <a:pt x="960119" y="9143"/>
                </a:lnTo>
                <a:close/>
              </a:path>
              <a:path w="969645" h="760729">
                <a:moveTo>
                  <a:pt x="969263" y="742188"/>
                </a:moveTo>
                <a:lnTo>
                  <a:pt x="960119" y="742188"/>
                </a:lnTo>
                <a:lnTo>
                  <a:pt x="960119" y="751332"/>
                </a:lnTo>
                <a:lnTo>
                  <a:pt x="969263" y="751332"/>
                </a:lnTo>
                <a:lnTo>
                  <a:pt x="969263" y="742188"/>
                </a:lnTo>
                <a:close/>
              </a:path>
              <a:path w="969645" h="760729">
                <a:moveTo>
                  <a:pt x="960119" y="0"/>
                </a:moveTo>
                <a:lnTo>
                  <a:pt x="9143" y="0"/>
                </a:lnTo>
                <a:lnTo>
                  <a:pt x="1523" y="1523"/>
                </a:lnTo>
                <a:lnTo>
                  <a:pt x="0" y="4571"/>
                </a:lnTo>
                <a:lnTo>
                  <a:pt x="0" y="746760"/>
                </a:lnTo>
                <a:lnTo>
                  <a:pt x="1523" y="743711"/>
                </a:lnTo>
                <a:lnTo>
                  <a:pt x="9143" y="742188"/>
                </a:lnTo>
                <a:lnTo>
                  <a:pt x="18287" y="742188"/>
                </a:lnTo>
                <a:lnTo>
                  <a:pt x="18287" y="18287"/>
                </a:lnTo>
                <a:lnTo>
                  <a:pt x="9143" y="18287"/>
                </a:lnTo>
                <a:lnTo>
                  <a:pt x="9143" y="9143"/>
                </a:lnTo>
                <a:lnTo>
                  <a:pt x="969263" y="9143"/>
                </a:lnTo>
                <a:lnTo>
                  <a:pt x="967740" y="4571"/>
                </a:lnTo>
                <a:lnTo>
                  <a:pt x="966216" y="1523"/>
                </a:lnTo>
                <a:lnTo>
                  <a:pt x="960119" y="0"/>
                </a:lnTo>
                <a:close/>
              </a:path>
              <a:path w="969645" h="760729">
                <a:moveTo>
                  <a:pt x="18287" y="9143"/>
                </a:moveTo>
                <a:lnTo>
                  <a:pt x="9143" y="9143"/>
                </a:lnTo>
                <a:lnTo>
                  <a:pt x="9143" y="18287"/>
                </a:lnTo>
                <a:lnTo>
                  <a:pt x="18287" y="18287"/>
                </a:lnTo>
                <a:lnTo>
                  <a:pt x="18287" y="9143"/>
                </a:lnTo>
                <a:close/>
              </a:path>
              <a:path w="969645" h="760729">
                <a:moveTo>
                  <a:pt x="950976" y="9143"/>
                </a:moveTo>
                <a:lnTo>
                  <a:pt x="18287" y="9143"/>
                </a:lnTo>
                <a:lnTo>
                  <a:pt x="18287" y="18287"/>
                </a:lnTo>
                <a:lnTo>
                  <a:pt x="950976" y="18287"/>
                </a:lnTo>
                <a:lnTo>
                  <a:pt x="950976" y="9143"/>
                </a:lnTo>
                <a:close/>
              </a:path>
              <a:path w="969645" h="760729">
                <a:moveTo>
                  <a:pt x="969263" y="9143"/>
                </a:moveTo>
                <a:lnTo>
                  <a:pt x="960119" y="9143"/>
                </a:lnTo>
                <a:lnTo>
                  <a:pt x="960119" y="18287"/>
                </a:lnTo>
                <a:lnTo>
                  <a:pt x="969263" y="18287"/>
                </a:lnTo>
                <a:lnTo>
                  <a:pt x="969263" y="9143"/>
                </a:lnTo>
                <a:close/>
              </a:path>
            </a:pathLst>
          </a:custGeom>
          <a:solidFill>
            <a:srgbClr val="000000"/>
          </a:solidFill>
        </p:spPr>
        <p:txBody>
          <a:bodyPr wrap="square" lIns="0" tIns="0" rIns="0" bIns="0" rtlCol="0"/>
          <a:lstStyle/>
          <a:p/>
        </p:txBody>
      </p:sp>
      <p:sp>
        <p:nvSpPr>
          <p:cNvPr id="51" name="object 51"/>
          <p:cNvSpPr/>
          <p:nvPr/>
        </p:nvSpPr>
        <p:spPr>
          <a:xfrm>
            <a:off x="1569719" y="4759452"/>
            <a:ext cx="981710" cy="474345"/>
          </a:xfrm>
          <a:custGeom>
            <a:avLst/>
            <a:gdLst/>
            <a:ahLst/>
            <a:cxnLst/>
            <a:rect l="l" t="t" r="r" b="b"/>
            <a:pathLst>
              <a:path w="981710" h="474345">
                <a:moveTo>
                  <a:pt x="0" y="12192"/>
                </a:moveTo>
                <a:lnTo>
                  <a:pt x="0" y="467868"/>
                </a:lnTo>
                <a:lnTo>
                  <a:pt x="1523" y="470916"/>
                </a:lnTo>
                <a:lnTo>
                  <a:pt x="9143" y="473964"/>
                </a:lnTo>
                <a:lnTo>
                  <a:pt x="972312" y="473964"/>
                </a:lnTo>
                <a:lnTo>
                  <a:pt x="978407" y="470916"/>
                </a:lnTo>
                <a:lnTo>
                  <a:pt x="981456" y="464820"/>
                </a:lnTo>
                <a:lnTo>
                  <a:pt x="9143" y="464820"/>
                </a:lnTo>
                <a:lnTo>
                  <a:pt x="9143" y="455676"/>
                </a:lnTo>
                <a:lnTo>
                  <a:pt x="18287" y="455676"/>
                </a:lnTo>
                <a:lnTo>
                  <a:pt x="18287" y="18288"/>
                </a:lnTo>
                <a:lnTo>
                  <a:pt x="9143" y="18288"/>
                </a:lnTo>
                <a:lnTo>
                  <a:pt x="1523" y="15240"/>
                </a:lnTo>
                <a:lnTo>
                  <a:pt x="0" y="12192"/>
                </a:lnTo>
                <a:close/>
              </a:path>
              <a:path w="981710" h="474345">
                <a:moveTo>
                  <a:pt x="18287" y="455676"/>
                </a:moveTo>
                <a:lnTo>
                  <a:pt x="9143" y="455676"/>
                </a:lnTo>
                <a:lnTo>
                  <a:pt x="9143" y="464820"/>
                </a:lnTo>
                <a:lnTo>
                  <a:pt x="18287" y="464820"/>
                </a:lnTo>
                <a:lnTo>
                  <a:pt x="18287" y="455676"/>
                </a:lnTo>
                <a:close/>
              </a:path>
              <a:path w="981710" h="474345">
                <a:moveTo>
                  <a:pt x="963168" y="455676"/>
                </a:moveTo>
                <a:lnTo>
                  <a:pt x="18287" y="455676"/>
                </a:lnTo>
                <a:lnTo>
                  <a:pt x="18287" y="464820"/>
                </a:lnTo>
                <a:lnTo>
                  <a:pt x="963168" y="464820"/>
                </a:lnTo>
                <a:lnTo>
                  <a:pt x="963168" y="455676"/>
                </a:lnTo>
                <a:close/>
              </a:path>
              <a:path w="981710" h="474345">
                <a:moveTo>
                  <a:pt x="972312" y="9144"/>
                </a:moveTo>
                <a:lnTo>
                  <a:pt x="963168" y="9144"/>
                </a:lnTo>
                <a:lnTo>
                  <a:pt x="963168" y="464820"/>
                </a:lnTo>
                <a:lnTo>
                  <a:pt x="972312" y="464820"/>
                </a:lnTo>
                <a:lnTo>
                  <a:pt x="972312" y="455676"/>
                </a:lnTo>
                <a:lnTo>
                  <a:pt x="981456" y="455676"/>
                </a:lnTo>
                <a:lnTo>
                  <a:pt x="981456" y="18288"/>
                </a:lnTo>
                <a:lnTo>
                  <a:pt x="972312" y="18288"/>
                </a:lnTo>
                <a:lnTo>
                  <a:pt x="972312" y="9144"/>
                </a:lnTo>
                <a:close/>
              </a:path>
              <a:path w="981710" h="474345">
                <a:moveTo>
                  <a:pt x="981456" y="455676"/>
                </a:moveTo>
                <a:lnTo>
                  <a:pt x="972312" y="455676"/>
                </a:lnTo>
                <a:lnTo>
                  <a:pt x="972312" y="464820"/>
                </a:lnTo>
                <a:lnTo>
                  <a:pt x="981456" y="464820"/>
                </a:lnTo>
                <a:lnTo>
                  <a:pt x="981456" y="455676"/>
                </a:lnTo>
                <a:close/>
              </a:path>
              <a:path w="981710" h="474345">
                <a:moveTo>
                  <a:pt x="9143" y="0"/>
                </a:moveTo>
                <a:lnTo>
                  <a:pt x="1523" y="1524"/>
                </a:lnTo>
                <a:lnTo>
                  <a:pt x="0" y="4572"/>
                </a:lnTo>
                <a:lnTo>
                  <a:pt x="0" y="12192"/>
                </a:lnTo>
                <a:lnTo>
                  <a:pt x="1523" y="15240"/>
                </a:lnTo>
                <a:lnTo>
                  <a:pt x="9143" y="18288"/>
                </a:lnTo>
                <a:lnTo>
                  <a:pt x="18287" y="18288"/>
                </a:lnTo>
                <a:lnTo>
                  <a:pt x="18287" y="9144"/>
                </a:lnTo>
                <a:lnTo>
                  <a:pt x="16763" y="4572"/>
                </a:lnTo>
                <a:lnTo>
                  <a:pt x="15239" y="1524"/>
                </a:lnTo>
                <a:lnTo>
                  <a:pt x="9143" y="0"/>
                </a:lnTo>
                <a:close/>
              </a:path>
              <a:path w="981710" h="474345">
                <a:moveTo>
                  <a:pt x="972312" y="0"/>
                </a:moveTo>
                <a:lnTo>
                  <a:pt x="9143" y="0"/>
                </a:lnTo>
                <a:lnTo>
                  <a:pt x="15239" y="1524"/>
                </a:lnTo>
                <a:lnTo>
                  <a:pt x="16763" y="4572"/>
                </a:lnTo>
                <a:lnTo>
                  <a:pt x="18287" y="9144"/>
                </a:lnTo>
                <a:lnTo>
                  <a:pt x="18287" y="18288"/>
                </a:lnTo>
                <a:lnTo>
                  <a:pt x="963168" y="18288"/>
                </a:lnTo>
                <a:lnTo>
                  <a:pt x="963168" y="9144"/>
                </a:lnTo>
                <a:lnTo>
                  <a:pt x="981456" y="9144"/>
                </a:lnTo>
                <a:lnTo>
                  <a:pt x="979932" y="4572"/>
                </a:lnTo>
                <a:lnTo>
                  <a:pt x="978407" y="1524"/>
                </a:lnTo>
                <a:lnTo>
                  <a:pt x="972312" y="0"/>
                </a:lnTo>
                <a:close/>
              </a:path>
              <a:path w="981710" h="474345">
                <a:moveTo>
                  <a:pt x="981456" y="9144"/>
                </a:moveTo>
                <a:lnTo>
                  <a:pt x="972312" y="9144"/>
                </a:lnTo>
                <a:lnTo>
                  <a:pt x="972312" y="18288"/>
                </a:lnTo>
                <a:lnTo>
                  <a:pt x="981456" y="18288"/>
                </a:lnTo>
                <a:lnTo>
                  <a:pt x="981456" y="9144"/>
                </a:lnTo>
                <a:close/>
              </a:path>
            </a:pathLst>
          </a:custGeom>
          <a:solidFill>
            <a:srgbClr val="000000"/>
          </a:solidFill>
        </p:spPr>
        <p:txBody>
          <a:bodyPr wrap="square" lIns="0" tIns="0" rIns="0" bIns="0" rtlCol="0"/>
          <a:lstStyle/>
          <a:p/>
        </p:txBody>
      </p:sp>
      <p:sp>
        <p:nvSpPr>
          <p:cNvPr id="52" name="object 52"/>
          <p:cNvSpPr/>
          <p:nvPr/>
        </p:nvSpPr>
        <p:spPr>
          <a:xfrm>
            <a:off x="2705100" y="5071871"/>
            <a:ext cx="969644" cy="760730"/>
          </a:xfrm>
          <a:custGeom>
            <a:avLst/>
            <a:gdLst/>
            <a:ahLst/>
            <a:cxnLst/>
            <a:rect l="l" t="t" r="r" b="b"/>
            <a:pathLst>
              <a:path w="969645" h="760729">
                <a:moveTo>
                  <a:pt x="960119" y="0"/>
                </a:moveTo>
                <a:lnTo>
                  <a:pt x="9143" y="0"/>
                </a:lnTo>
                <a:lnTo>
                  <a:pt x="1523" y="1523"/>
                </a:lnTo>
                <a:lnTo>
                  <a:pt x="0" y="4571"/>
                </a:lnTo>
                <a:lnTo>
                  <a:pt x="0" y="754380"/>
                </a:lnTo>
                <a:lnTo>
                  <a:pt x="1523" y="757428"/>
                </a:lnTo>
                <a:lnTo>
                  <a:pt x="9143" y="760476"/>
                </a:lnTo>
                <a:lnTo>
                  <a:pt x="960119" y="760476"/>
                </a:lnTo>
                <a:lnTo>
                  <a:pt x="966216" y="757428"/>
                </a:lnTo>
                <a:lnTo>
                  <a:pt x="969263" y="751332"/>
                </a:lnTo>
                <a:lnTo>
                  <a:pt x="9143" y="751332"/>
                </a:lnTo>
                <a:lnTo>
                  <a:pt x="9143" y="742188"/>
                </a:lnTo>
                <a:lnTo>
                  <a:pt x="18287" y="742188"/>
                </a:lnTo>
                <a:lnTo>
                  <a:pt x="18287" y="18287"/>
                </a:lnTo>
                <a:lnTo>
                  <a:pt x="9143" y="18287"/>
                </a:lnTo>
                <a:lnTo>
                  <a:pt x="9143" y="9143"/>
                </a:lnTo>
                <a:lnTo>
                  <a:pt x="950976" y="9143"/>
                </a:lnTo>
                <a:lnTo>
                  <a:pt x="950976" y="4571"/>
                </a:lnTo>
                <a:lnTo>
                  <a:pt x="952500" y="1523"/>
                </a:lnTo>
                <a:lnTo>
                  <a:pt x="960119" y="0"/>
                </a:lnTo>
                <a:close/>
              </a:path>
              <a:path w="969645" h="760729">
                <a:moveTo>
                  <a:pt x="18287" y="742188"/>
                </a:moveTo>
                <a:lnTo>
                  <a:pt x="9143" y="742188"/>
                </a:lnTo>
                <a:lnTo>
                  <a:pt x="9143" y="751332"/>
                </a:lnTo>
                <a:lnTo>
                  <a:pt x="18287" y="751332"/>
                </a:lnTo>
                <a:lnTo>
                  <a:pt x="18287" y="742188"/>
                </a:lnTo>
                <a:close/>
              </a:path>
              <a:path w="969645" h="760729">
                <a:moveTo>
                  <a:pt x="950976" y="742188"/>
                </a:moveTo>
                <a:lnTo>
                  <a:pt x="18287" y="742188"/>
                </a:lnTo>
                <a:lnTo>
                  <a:pt x="18287" y="751332"/>
                </a:lnTo>
                <a:lnTo>
                  <a:pt x="950976" y="751332"/>
                </a:lnTo>
                <a:lnTo>
                  <a:pt x="950976" y="742188"/>
                </a:lnTo>
                <a:close/>
              </a:path>
              <a:path w="969645" h="760729">
                <a:moveTo>
                  <a:pt x="960119" y="0"/>
                </a:moveTo>
                <a:lnTo>
                  <a:pt x="952500" y="1523"/>
                </a:lnTo>
                <a:lnTo>
                  <a:pt x="950976" y="4571"/>
                </a:lnTo>
                <a:lnTo>
                  <a:pt x="950976" y="751332"/>
                </a:lnTo>
                <a:lnTo>
                  <a:pt x="960119" y="751332"/>
                </a:lnTo>
                <a:lnTo>
                  <a:pt x="960119" y="742188"/>
                </a:lnTo>
                <a:lnTo>
                  <a:pt x="969263" y="742188"/>
                </a:lnTo>
                <a:lnTo>
                  <a:pt x="969263" y="18287"/>
                </a:lnTo>
                <a:lnTo>
                  <a:pt x="960119" y="18287"/>
                </a:lnTo>
                <a:lnTo>
                  <a:pt x="966216" y="15239"/>
                </a:lnTo>
                <a:lnTo>
                  <a:pt x="969263" y="9143"/>
                </a:lnTo>
                <a:lnTo>
                  <a:pt x="967739" y="4571"/>
                </a:lnTo>
                <a:lnTo>
                  <a:pt x="966216" y="1523"/>
                </a:lnTo>
                <a:lnTo>
                  <a:pt x="960119" y="0"/>
                </a:lnTo>
                <a:close/>
              </a:path>
              <a:path w="969645" h="760729">
                <a:moveTo>
                  <a:pt x="969263" y="742188"/>
                </a:moveTo>
                <a:lnTo>
                  <a:pt x="960119" y="742188"/>
                </a:lnTo>
                <a:lnTo>
                  <a:pt x="960119" y="751332"/>
                </a:lnTo>
                <a:lnTo>
                  <a:pt x="969263" y="751332"/>
                </a:lnTo>
                <a:lnTo>
                  <a:pt x="969263" y="742188"/>
                </a:lnTo>
                <a:close/>
              </a:path>
              <a:path w="969645" h="760729">
                <a:moveTo>
                  <a:pt x="18287" y="9143"/>
                </a:moveTo>
                <a:lnTo>
                  <a:pt x="9143" y="9143"/>
                </a:lnTo>
                <a:lnTo>
                  <a:pt x="9143" y="18287"/>
                </a:lnTo>
                <a:lnTo>
                  <a:pt x="18287" y="18287"/>
                </a:lnTo>
                <a:lnTo>
                  <a:pt x="18287" y="9143"/>
                </a:lnTo>
                <a:close/>
              </a:path>
              <a:path w="969645" h="760729">
                <a:moveTo>
                  <a:pt x="950976" y="9143"/>
                </a:moveTo>
                <a:lnTo>
                  <a:pt x="18287" y="9143"/>
                </a:lnTo>
                <a:lnTo>
                  <a:pt x="18287" y="18287"/>
                </a:lnTo>
                <a:lnTo>
                  <a:pt x="950976" y="18287"/>
                </a:lnTo>
                <a:lnTo>
                  <a:pt x="950976" y="9143"/>
                </a:lnTo>
                <a:close/>
              </a:path>
              <a:path w="969645" h="760729">
                <a:moveTo>
                  <a:pt x="969263" y="9143"/>
                </a:moveTo>
                <a:lnTo>
                  <a:pt x="966216" y="15239"/>
                </a:lnTo>
                <a:lnTo>
                  <a:pt x="960119" y="18287"/>
                </a:lnTo>
                <a:lnTo>
                  <a:pt x="969263" y="18287"/>
                </a:lnTo>
                <a:lnTo>
                  <a:pt x="969263" y="9143"/>
                </a:lnTo>
                <a:close/>
              </a:path>
            </a:pathLst>
          </a:custGeom>
          <a:solidFill>
            <a:srgbClr val="000000"/>
          </a:solidFill>
        </p:spPr>
        <p:txBody>
          <a:bodyPr wrap="square" lIns="0" tIns="0" rIns="0" bIns="0" rtlCol="0"/>
          <a:lstStyle/>
          <a:p/>
        </p:txBody>
      </p:sp>
      <p:sp>
        <p:nvSpPr>
          <p:cNvPr id="53" name="object 53"/>
          <p:cNvSpPr/>
          <p:nvPr/>
        </p:nvSpPr>
        <p:spPr>
          <a:xfrm>
            <a:off x="1569719" y="5353811"/>
            <a:ext cx="981710" cy="474345"/>
          </a:xfrm>
          <a:custGeom>
            <a:avLst/>
            <a:gdLst/>
            <a:ahLst/>
            <a:cxnLst/>
            <a:rect l="l" t="t" r="r" b="b"/>
            <a:pathLst>
              <a:path w="981710" h="474345">
                <a:moveTo>
                  <a:pt x="972312" y="0"/>
                </a:moveTo>
                <a:lnTo>
                  <a:pt x="9143" y="0"/>
                </a:lnTo>
                <a:lnTo>
                  <a:pt x="1524" y="1523"/>
                </a:lnTo>
                <a:lnTo>
                  <a:pt x="0" y="4571"/>
                </a:lnTo>
                <a:lnTo>
                  <a:pt x="0" y="467867"/>
                </a:lnTo>
                <a:lnTo>
                  <a:pt x="1524" y="470916"/>
                </a:lnTo>
                <a:lnTo>
                  <a:pt x="9143" y="473964"/>
                </a:lnTo>
                <a:lnTo>
                  <a:pt x="972312" y="473964"/>
                </a:lnTo>
                <a:lnTo>
                  <a:pt x="978408" y="470916"/>
                </a:lnTo>
                <a:lnTo>
                  <a:pt x="981456" y="464819"/>
                </a:lnTo>
                <a:lnTo>
                  <a:pt x="9143" y="464819"/>
                </a:lnTo>
                <a:lnTo>
                  <a:pt x="9143" y="455675"/>
                </a:lnTo>
                <a:lnTo>
                  <a:pt x="18287" y="455675"/>
                </a:lnTo>
                <a:lnTo>
                  <a:pt x="18287" y="18288"/>
                </a:lnTo>
                <a:lnTo>
                  <a:pt x="9143" y="18287"/>
                </a:lnTo>
                <a:lnTo>
                  <a:pt x="9143" y="9143"/>
                </a:lnTo>
                <a:lnTo>
                  <a:pt x="981456" y="9143"/>
                </a:lnTo>
                <a:lnTo>
                  <a:pt x="979932" y="4571"/>
                </a:lnTo>
                <a:lnTo>
                  <a:pt x="978408" y="1523"/>
                </a:lnTo>
                <a:lnTo>
                  <a:pt x="972312" y="0"/>
                </a:lnTo>
                <a:close/>
              </a:path>
              <a:path w="981710" h="474345">
                <a:moveTo>
                  <a:pt x="18287" y="455675"/>
                </a:moveTo>
                <a:lnTo>
                  <a:pt x="9143" y="455675"/>
                </a:lnTo>
                <a:lnTo>
                  <a:pt x="9143" y="464819"/>
                </a:lnTo>
                <a:lnTo>
                  <a:pt x="18287" y="464819"/>
                </a:lnTo>
                <a:lnTo>
                  <a:pt x="18287" y="455675"/>
                </a:lnTo>
                <a:close/>
              </a:path>
              <a:path w="981710" h="474345">
                <a:moveTo>
                  <a:pt x="963168" y="455675"/>
                </a:moveTo>
                <a:lnTo>
                  <a:pt x="18287" y="455675"/>
                </a:lnTo>
                <a:lnTo>
                  <a:pt x="18287" y="464819"/>
                </a:lnTo>
                <a:lnTo>
                  <a:pt x="963168" y="464819"/>
                </a:lnTo>
                <a:lnTo>
                  <a:pt x="963168" y="455675"/>
                </a:lnTo>
                <a:close/>
              </a:path>
              <a:path w="981710" h="474345">
                <a:moveTo>
                  <a:pt x="963168" y="402335"/>
                </a:moveTo>
                <a:lnTo>
                  <a:pt x="963168" y="464819"/>
                </a:lnTo>
                <a:lnTo>
                  <a:pt x="972312" y="464819"/>
                </a:lnTo>
                <a:lnTo>
                  <a:pt x="972312" y="455675"/>
                </a:lnTo>
                <a:lnTo>
                  <a:pt x="981456" y="455675"/>
                </a:lnTo>
                <a:lnTo>
                  <a:pt x="981456" y="406908"/>
                </a:lnTo>
                <a:lnTo>
                  <a:pt x="972312" y="406908"/>
                </a:lnTo>
                <a:lnTo>
                  <a:pt x="964692" y="405384"/>
                </a:lnTo>
                <a:lnTo>
                  <a:pt x="963168" y="402335"/>
                </a:lnTo>
                <a:close/>
              </a:path>
              <a:path w="981710" h="474345">
                <a:moveTo>
                  <a:pt x="981456" y="455675"/>
                </a:moveTo>
                <a:lnTo>
                  <a:pt x="972312" y="455675"/>
                </a:lnTo>
                <a:lnTo>
                  <a:pt x="972312" y="464819"/>
                </a:lnTo>
                <a:lnTo>
                  <a:pt x="981456" y="464819"/>
                </a:lnTo>
                <a:lnTo>
                  <a:pt x="981456" y="455675"/>
                </a:lnTo>
                <a:close/>
              </a:path>
              <a:path w="981710" h="474345">
                <a:moveTo>
                  <a:pt x="972312" y="390144"/>
                </a:moveTo>
                <a:lnTo>
                  <a:pt x="964692" y="391667"/>
                </a:lnTo>
                <a:lnTo>
                  <a:pt x="963168" y="394716"/>
                </a:lnTo>
                <a:lnTo>
                  <a:pt x="963168" y="402335"/>
                </a:lnTo>
                <a:lnTo>
                  <a:pt x="964692" y="405384"/>
                </a:lnTo>
                <a:lnTo>
                  <a:pt x="972312" y="406908"/>
                </a:lnTo>
                <a:lnTo>
                  <a:pt x="978408" y="405384"/>
                </a:lnTo>
                <a:lnTo>
                  <a:pt x="981456" y="399288"/>
                </a:lnTo>
                <a:lnTo>
                  <a:pt x="979932" y="394716"/>
                </a:lnTo>
                <a:lnTo>
                  <a:pt x="978408" y="391667"/>
                </a:lnTo>
                <a:lnTo>
                  <a:pt x="972312" y="390144"/>
                </a:lnTo>
                <a:close/>
              </a:path>
              <a:path w="981710" h="474345">
                <a:moveTo>
                  <a:pt x="981456" y="399288"/>
                </a:moveTo>
                <a:lnTo>
                  <a:pt x="978408" y="405384"/>
                </a:lnTo>
                <a:lnTo>
                  <a:pt x="972312" y="406908"/>
                </a:lnTo>
                <a:lnTo>
                  <a:pt x="981456" y="406908"/>
                </a:lnTo>
                <a:lnTo>
                  <a:pt x="981456" y="399288"/>
                </a:lnTo>
                <a:close/>
              </a:path>
              <a:path w="981710" h="474345">
                <a:moveTo>
                  <a:pt x="981456" y="390144"/>
                </a:moveTo>
                <a:lnTo>
                  <a:pt x="972312" y="390144"/>
                </a:lnTo>
                <a:lnTo>
                  <a:pt x="978408" y="391667"/>
                </a:lnTo>
                <a:lnTo>
                  <a:pt x="979932" y="394716"/>
                </a:lnTo>
                <a:lnTo>
                  <a:pt x="981456" y="399288"/>
                </a:lnTo>
                <a:lnTo>
                  <a:pt x="981456" y="390144"/>
                </a:lnTo>
                <a:close/>
              </a:path>
              <a:path w="981710" h="474345">
                <a:moveTo>
                  <a:pt x="972312" y="9143"/>
                </a:moveTo>
                <a:lnTo>
                  <a:pt x="963168" y="9143"/>
                </a:lnTo>
                <a:lnTo>
                  <a:pt x="963168" y="394716"/>
                </a:lnTo>
                <a:lnTo>
                  <a:pt x="964692" y="391667"/>
                </a:lnTo>
                <a:lnTo>
                  <a:pt x="972312" y="390144"/>
                </a:lnTo>
                <a:lnTo>
                  <a:pt x="981456" y="390144"/>
                </a:lnTo>
                <a:lnTo>
                  <a:pt x="981456" y="18287"/>
                </a:lnTo>
                <a:lnTo>
                  <a:pt x="972312" y="18287"/>
                </a:lnTo>
                <a:lnTo>
                  <a:pt x="972312" y="9143"/>
                </a:lnTo>
                <a:close/>
              </a:path>
              <a:path w="981710" h="474345">
                <a:moveTo>
                  <a:pt x="18287" y="9143"/>
                </a:moveTo>
                <a:lnTo>
                  <a:pt x="9143" y="9143"/>
                </a:lnTo>
                <a:lnTo>
                  <a:pt x="9143" y="18287"/>
                </a:lnTo>
                <a:lnTo>
                  <a:pt x="18287" y="18288"/>
                </a:lnTo>
                <a:lnTo>
                  <a:pt x="18287" y="9143"/>
                </a:lnTo>
                <a:close/>
              </a:path>
              <a:path w="981710" h="474345">
                <a:moveTo>
                  <a:pt x="963168" y="9143"/>
                </a:moveTo>
                <a:lnTo>
                  <a:pt x="18287" y="9143"/>
                </a:lnTo>
                <a:lnTo>
                  <a:pt x="18287" y="18288"/>
                </a:lnTo>
                <a:lnTo>
                  <a:pt x="963168" y="18288"/>
                </a:lnTo>
                <a:lnTo>
                  <a:pt x="963168" y="9143"/>
                </a:lnTo>
                <a:close/>
              </a:path>
              <a:path w="981710" h="474345">
                <a:moveTo>
                  <a:pt x="981456" y="9143"/>
                </a:moveTo>
                <a:lnTo>
                  <a:pt x="972312" y="9143"/>
                </a:lnTo>
                <a:lnTo>
                  <a:pt x="972312" y="18287"/>
                </a:lnTo>
                <a:lnTo>
                  <a:pt x="981456" y="18287"/>
                </a:lnTo>
                <a:lnTo>
                  <a:pt x="981456" y="9143"/>
                </a:lnTo>
                <a:close/>
              </a:path>
            </a:pathLst>
          </a:custGeom>
          <a:solidFill>
            <a:srgbClr val="000000"/>
          </a:solidFill>
        </p:spPr>
        <p:txBody>
          <a:bodyPr wrap="square" lIns="0" tIns="0" rIns="0" bIns="0" rtlCol="0"/>
          <a:lstStyle/>
          <a:p/>
        </p:txBody>
      </p:sp>
      <p:sp>
        <p:nvSpPr>
          <p:cNvPr id="54" name="object 54"/>
          <p:cNvSpPr/>
          <p:nvPr/>
        </p:nvSpPr>
        <p:spPr>
          <a:xfrm>
            <a:off x="1438655" y="5580888"/>
            <a:ext cx="0" cy="748665"/>
          </a:xfrm>
          <a:custGeom>
            <a:avLst/>
            <a:gdLst/>
            <a:ahLst/>
            <a:cxnLst/>
            <a:rect l="l" t="t" r="r" b="b"/>
            <a:pathLst>
              <a:path w="0" h="748664">
                <a:moveTo>
                  <a:pt x="0" y="0"/>
                </a:moveTo>
                <a:lnTo>
                  <a:pt x="0" y="748284"/>
                </a:lnTo>
              </a:path>
            </a:pathLst>
          </a:custGeom>
          <a:ln w="18287">
            <a:solidFill>
              <a:srgbClr val="000000"/>
            </a:solidFill>
          </a:ln>
        </p:spPr>
        <p:txBody>
          <a:bodyPr wrap="square" lIns="0" tIns="0" rIns="0" bIns="0" rtlCol="0"/>
          <a:lstStyle/>
          <a:p/>
        </p:txBody>
      </p:sp>
      <p:sp>
        <p:nvSpPr>
          <p:cNvPr id="55" name="object 55"/>
          <p:cNvSpPr/>
          <p:nvPr/>
        </p:nvSpPr>
        <p:spPr>
          <a:xfrm>
            <a:off x="1438655" y="3729228"/>
            <a:ext cx="0" cy="1847214"/>
          </a:xfrm>
          <a:custGeom>
            <a:avLst/>
            <a:gdLst/>
            <a:ahLst/>
            <a:cxnLst/>
            <a:rect l="l" t="t" r="r" b="b"/>
            <a:pathLst>
              <a:path w="0" h="1847214">
                <a:moveTo>
                  <a:pt x="0" y="0"/>
                </a:moveTo>
                <a:lnTo>
                  <a:pt x="0" y="1847088"/>
                </a:lnTo>
              </a:path>
            </a:pathLst>
          </a:custGeom>
          <a:ln w="18287">
            <a:solidFill>
              <a:srgbClr val="000000"/>
            </a:solidFill>
          </a:ln>
        </p:spPr>
        <p:txBody>
          <a:bodyPr wrap="square" lIns="0" tIns="0" rIns="0" bIns="0" rtlCol="0"/>
          <a:lstStyle/>
          <a:p/>
        </p:txBody>
      </p:sp>
      <p:sp>
        <p:nvSpPr>
          <p:cNvPr id="56" name="object 56"/>
          <p:cNvSpPr txBox="1"/>
          <p:nvPr/>
        </p:nvSpPr>
        <p:spPr>
          <a:xfrm>
            <a:off x="1186607" y="3649383"/>
            <a:ext cx="113030" cy="2172970"/>
          </a:xfrm>
          <a:prstGeom prst="rect">
            <a:avLst/>
          </a:prstGeom>
        </p:spPr>
        <p:txBody>
          <a:bodyPr wrap="square" lIns="0" tIns="0" rIns="0" bIns="0" rtlCol="0" vert="horz">
            <a:spAutoFit/>
          </a:bodyPr>
          <a:lstStyle/>
          <a:p>
            <a:pPr algn="just" marL="12700">
              <a:lnSpc>
                <a:spcPct val="100000"/>
              </a:lnSpc>
            </a:pPr>
            <a:r>
              <a:rPr dirty="0" sz="1100" spc="-80">
                <a:latin typeface="Verdana"/>
                <a:cs typeface="Verdana"/>
              </a:rPr>
              <a:t>R</a:t>
            </a:r>
            <a:endParaRPr sz="1100">
              <a:latin typeface="Verdana"/>
              <a:cs typeface="Verdana"/>
            </a:endParaRPr>
          </a:p>
          <a:p>
            <a:pPr algn="just" marL="17145" marR="9525" indent="1270">
              <a:lnSpc>
                <a:spcPct val="108200"/>
              </a:lnSpc>
            </a:pPr>
            <a:r>
              <a:rPr dirty="0" sz="1100" spc="-50">
                <a:latin typeface="Verdana"/>
                <a:cs typeface="Verdana"/>
              </a:rPr>
              <a:t>e  g  </a:t>
            </a:r>
            <a:r>
              <a:rPr dirty="0" sz="1100" spc="-35">
                <a:latin typeface="Verdana"/>
                <a:cs typeface="Verdana"/>
              </a:rPr>
              <a:t>i  </a:t>
            </a:r>
            <a:r>
              <a:rPr dirty="0" sz="1100" spc="-45">
                <a:latin typeface="Verdana"/>
                <a:cs typeface="Verdana"/>
              </a:rPr>
              <a:t>s  </a:t>
            </a:r>
            <a:r>
              <a:rPr dirty="0" sz="1100" spc="-45">
                <a:latin typeface="Verdana"/>
                <a:cs typeface="Verdana"/>
              </a:rPr>
              <a:t>t  </a:t>
            </a:r>
            <a:r>
              <a:rPr dirty="0" sz="1100" spc="-50">
                <a:latin typeface="Verdana"/>
                <a:cs typeface="Verdana"/>
              </a:rPr>
              <a:t>r</a:t>
            </a:r>
            <a:endParaRPr sz="1100">
              <a:latin typeface="Verdana"/>
              <a:cs typeface="Verdana"/>
            </a:endParaRPr>
          </a:p>
          <a:p>
            <a:pPr algn="just" marL="17145" marR="8255" indent="1270">
              <a:lnSpc>
                <a:spcPct val="108200"/>
              </a:lnSpc>
              <a:spcBef>
                <a:spcPts val="10"/>
              </a:spcBef>
            </a:pPr>
            <a:r>
              <a:rPr dirty="0" sz="1100" spc="-50">
                <a:latin typeface="Verdana"/>
                <a:cs typeface="Verdana"/>
              </a:rPr>
              <a:t>a  </a:t>
            </a:r>
            <a:r>
              <a:rPr dirty="0" sz="1100" spc="-45">
                <a:latin typeface="Verdana"/>
                <a:cs typeface="Verdana"/>
              </a:rPr>
              <a:t>t  </a:t>
            </a:r>
            <a:r>
              <a:rPr dirty="0" sz="1100" spc="-35">
                <a:latin typeface="Verdana"/>
                <a:cs typeface="Verdana"/>
              </a:rPr>
              <a:t>i  </a:t>
            </a:r>
            <a:r>
              <a:rPr dirty="0" sz="1100" spc="-55">
                <a:latin typeface="Verdana"/>
                <a:cs typeface="Verdana"/>
              </a:rPr>
              <a:t>o  n</a:t>
            </a:r>
            <a:endParaRPr sz="1100">
              <a:latin typeface="Verdana"/>
              <a:cs typeface="Verdana"/>
            </a:endParaRPr>
          </a:p>
        </p:txBody>
      </p:sp>
      <p:sp>
        <p:nvSpPr>
          <p:cNvPr id="73" name="object 73"/>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42</a:t>
            </a:r>
          </a:p>
          <a:p>
            <a:pPr marL="1498600">
              <a:lnSpc>
                <a:spcPts val="1410"/>
              </a:lnSpc>
            </a:pPr>
            <a:r>
              <a:rPr dirty="0"/>
              <a:t>© Copyright </a:t>
            </a:r>
            <a:r>
              <a:rPr dirty="0" spc="-5"/>
              <a:t>Virtual University </a:t>
            </a:r>
            <a:r>
              <a:rPr dirty="0"/>
              <a:t>of</a:t>
            </a:r>
            <a:r>
              <a:rPr dirty="0" spc="-80"/>
              <a:t> </a:t>
            </a:r>
            <a:r>
              <a:rPr dirty="0" spc="-5"/>
              <a:t>Pakistan</a:t>
            </a:r>
          </a:p>
        </p:txBody>
      </p:sp>
      <p:sp>
        <p:nvSpPr>
          <p:cNvPr id="57" name="object 57"/>
          <p:cNvSpPr txBox="1"/>
          <p:nvPr/>
        </p:nvSpPr>
        <p:spPr>
          <a:xfrm>
            <a:off x="1756856" y="3620985"/>
            <a:ext cx="561975" cy="311785"/>
          </a:xfrm>
          <a:prstGeom prst="rect">
            <a:avLst/>
          </a:prstGeom>
        </p:spPr>
        <p:txBody>
          <a:bodyPr wrap="square" lIns="0" tIns="0" rIns="0" bIns="0" rtlCol="0" vert="horz">
            <a:spAutoFit/>
          </a:bodyPr>
          <a:lstStyle/>
          <a:p>
            <a:pPr marL="193675" marR="5080" indent="-181610">
              <a:lnSpc>
                <a:spcPct val="110000"/>
              </a:lnSpc>
            </a:pPr>
            <a:r>
              <a:rPr dirty="0" sz="900" spc="-55">
                <a:latin typeface="Verdana"/>
                <a:cs typeface="Verdana"/>
              </a:rPr>
              <a:t>Creat</a:t>
            </a:r>
            <a:r>
              <a:rPr dirty="0" sz="900" spc="-95">
                <a:latin typeface="Verdana"/>
                <a:cs typeface="Verdana"/>
              </a:rPr>
              <a:t> </a:t>
            </a:r>
            <a:r>
              <a:rPr dirty="0" sz="900" spc="-75">
                <a:latin typeface="Verdana"/>
                <a:cs typeface="Verdana"/>
              </a:rPr>
              <a:t>OPD  </a:t>
            </a:r>
            <a:r>
              <a:rPr dirty="0" sz="900" spc="-40">
                <a:latin typeface="Verdana"/>
                <a:cs typeface="Verdana"/>
              </a:rPr>
              <a:t>visit</a:t>
            </a:r>
            <a:endParaRPr sz="900">
              <a:latin typeface="Verdana"/>
              <a:cs typeface="Verdana"/>
            </a:endParaRPr>
          </a:p>
        </p:txBody>
      </p:sp>
      <p:sp>
        <p:nvSpPr>
          <p:cNvPr id="58" name="object 58"/>
          <p:cNvSpPr txBox="1"/>
          <p:nvPr/>
        </p:nvSpPr>
        <p:spPr>
          <a:xfrm>
            <a:off x="1776677" y="4239704"/>
            <a:ext cx="525145" cy="311785"/>
          </a:xfrm>
          <a:prstGeom prst="rect">
            <a:avLst/>
          </a:prstGeom>
        </p:spPr>
        <p:txBody>
          <a:bodyPr wrap="square" lIns="0" tIns="0" rIns="0" bIns="0" rtlCol="0" vert="horz">
            <a:spAutoFit/>
          </a:bodyPr>
          <a:lstStyle/>
          <a:p>
            <a:pPr marL="175260" marR="5080" indent="-163195">
              <a:lnSpc>
                <a:spcPct val="110000"/>
              </a:lnSpc>
            </a:pPr>
            <a:r>
              <a:rPr dirty="0" sz="900" spc="-55">
                <a:latin typeface="Verdana"/>
                <a:cs typeface="Verdana"/>
              </a:rPr>
              <a:t>Creat</a:t>
            </a:r>
            <a:r>
              <a:rPr dirty="0" sz="900" spc="-95">
                <a:latin typeface="Verdana"/>
                <a:cs typeface="Verdana"/>
              </a:rPr>
              <a:t> </a:t>
            </a:r>
            <a:r>
              <a:rPr dirty="0" sz="900" spc="-60">
                <a:latin typeface="Verdana"/>
                <a:cs typeface="Verdana"/>
              </a:rPr>
              <a:t>IPD  </a:t>
            </a:r>
            <a:r>
              <a:rPr dirty="0" sz="900" spc="-40">
                <a:latin typeface="Verdana"/>
                <a:cs typeface="Verdana"/>
              </a:rPr>
              <a:t>visit</a:t>
            </a:r>
            <a:endParaRPr sz="900">
              <a:latin typeface="Verdana"/>
              <a:cs typeface="Verdana"/>
            </a:endParaRPr>
          </a:p>
        </p:txBody>
      </p:sp>
      <p:sp>
        <p:nvSpPr>
          <p:cNvPr id="59" name="object 59"/>
          <p:cNvSpPr txBox="1"/>
          <p:nvPr/>
        </p:nvSpPr>
        <p:spPr>
          <a:xfrm>
            <a:off x="1650217" y="4835537"/>
            <a:ext cx="809625" cy="311785"/>
          </a:xfrm>
          <a:prstGeom prst="rect">
            <a:avLst/>
          </a:prstGeom>
        </p:spPr>
        <p:txBody>
          <a:bodyPr wrap="square" lIns="0" tIns="0" rIns="0" bIns="0" rtlCol="0" vert="horz">
            <a:spAutoFit/>
          </a:bodyPr>
          <a:lstStyle/>
          <a:p>
            <a:pPr marL="265430" marR="5080" indent="-253365">
              <a:lnSpc>
                <a:spcPct val="110000"/>
              </a:lnSpc>
            </a:pPr>
            <a:r>
              <a:rPr dirty="0" sz="900" spc="-60">
                <a:latin typeface="Verdana"/>
                <a:cs typeface="Verdana"/>
              </a:rPr>
              <a:t>Change</a:t>
            </a:r>
            <a:r>
              <a:rPr dirty="0" sz="900" spc="-110">
                <a:latin typeface="Verdana"/>
                <a:cs typeface="Verdana"/>
              </a:rPr>
              <a:t> </a:t>
            </a:r>
            <a:r>
              <a:rPr dirty="0" sz="900" spc="-50">
                <a:latin typeface="Verdana"/>
                <a:cs typeface="Verdana"/>
              </a:rPr>
              <a:t>Patient  status</a:t>
            </a:r>
            <a:endParaRPr sz="900">
              <a:latin typeface="Verdana"/>
              <a:cs typeface="Verdana"/>
            </a:endParaRPr>
          </a:p>
        </p:txBody>
      </p:sp>
      <p:sp>
        <p:nvSpPr>
          <p:cNvPr id="60" name="object 60"/>
          <p:cNvSpPr txBox="1"/>
          <p:nvPr/>
        </p:nvSpPr>
        <p:spPr>
          <a:xfrm>
            <a:off x="1650114" y="5419178"/>
            <a:ext cx="809625" cy="311785"/>
          </a:xfrm>
          <a:prstGeom prst="rect">
            <a:avLst/>
          </a:prstGeom>
        </p:spPr>
        <p:txBody>
          <a:bodyPr wrap="square" lIns="0" tIns="0" rIns="0" bIns="0" rtlCol="0" vert="horz">
            <a:spAutoFit/>
          </a:bodyPr>
          <a:lstStyle/>
          <a:p>
            <a:pPr marL="206375" marR="5080" indent="-194310">
              <a:lnSpc>
                <a:spcPct val="110000"/>
              </a:lnSpc>
            </a:pPr>
            <a:r>
              <a:rPr dirty="0" sz="900" spc="-60">
                <a:latin typeface="Verdana"/>
                <a:cs typeface="Verdana"/>
              </a:rPr>
              <a:t>Change</a:t>
            </a:r>
            <a:r>
              <a:rPr dirty="0" sz="900" spc="-105">
                <a:latin typeface="Verdana"/>
                <a:cs typeface="Verdana"/>
              </a:rPr>
              <a:t> </a:t>
            </a:r>
            <a:r>
              <a:rPr dirty="0" sz="900" spc="-50">
                <a:latin typeface="Verdana"/>
                <a:cs typeface="Verdana"/>
              </a:rPr>
              <a:t>Patient  Services</a:t>
            </a:r>
            <a:endParaRPr sz="900">
              <a:latin typeface="Verdana"/>
              <a:cs typeface="Verdana"/>
            </a:endParaRPr>
          </a:p>
        </p:txBody>
      </p:sp>
      <p:sp>
        <p:nvSpPr>
          <p:cNvPr id="61" name="object 61"/>
          <p:cNvSpPr txBox="1"/>
          <p:nvPr/>
        </p:nvSpPr>
        <p:spPr>
          <a:xfrm>
            <a:off x="2718469" y="3817264"/>
            <a:ext cx="946150" cy="585470"/>
          </a:xfrm>
          <a:prstGeom prst="rect">
            <a:avLst/>
          </a:prstGeom>
        </p:spPr>
        <p:txBody>
          <a:bodyPr wrap="square" lIns="0" tIns="13970" rIns="0" bIns="0" rtlCol="0" vert="horz">
            <a:spAutoFit/>
          </a:bodyPr>
          <a:lstStyle/>
          <a:p>
            <a:pPr algn="ctr">
              <a:lnSpc>
                <a:spcPct val="100000"/>
              </a:lnSpc>
              <a:spcBef>
                <a:spcPts val="110"/>
              </a:spcBef>
            </a:pPr>
            <a:r>
              <a:rPr dirty="0" sz="850" spc="-45">
                <a:latin typeface="Verdana"/>
                <a:cs typeface="Verdana"/>
              </a:rPr>
              <a:t>Collect </a:t>
            </a:r>
            <a:r>
              <a:rPr dirty="0" sz="850" spc="-65">
                <a:latin typeface="Verdana"/>
                <a:cs typeface="Verdana"/>
              </a:rPr>
              <a:t>&amp;</a:t>
            </a:r>
            <a:r>
              <a:rPr dirty="0" sz="850" spc="-90">
                <a:latin typeface="Verdana"/>
                <a:cs typeface="Verdana"/>
              </a:rPr>
              <a:t> </a:t>
            </a:r>
            <a:r>
              <a:rPr dirty="0" sz="850" spc="-55">
                <a:latin typeface="Verdana"/>
                <a:cs typeface="Verdana"/>
              </a:rPr>
              <a:t>Record</a:t>
            </a:r>
            <a:endParaRPr sz="850">
              <a:latin typeface="Verdana"/>
              <a:cs typeface="Verdana"/>
            </a:endParaRPr>
          </a:p>
          <a:p>
            <a:pPr algn="ctr" marL="12065" marR="5080" indent="-635">
              <a:lnSpc>
                <a:spcPct val="110600"/>
              </a:lnSpc>
              <a:spcBef>
                <a:spcPts val="10"/>
              </a:spcBef>
            </a:pPr>
            <a:r>
              <a:rPr dirty="0" sz="850" spc="-60">
                <a:latin typeface="Verdana"/>
                <a:cs typeface="Verdana"/>
              </a:rPr>
              <a:t>company  Documents </a:t>
            </a:r>
            <a:r>
              <a:rPr dirty="0" sz="850" spc="-45">
                <a:latin typeface="Verdana"/>
                <a:cs typeface="Verdana"/>
              </a:rPr>
              <a:t>Detail  </a:t>
            </a:r>
            <a:r>
              <a:rPr dirty="0" sz="850" spc="-60">
                <a:latin typeface="Verdana"/>
                <a:cs typeface="Verdana"/>
              </a:rPr>
              <a:t>(Company</a:t>
            </a:r>
            <a:r>
              <a:rPr dirty="0" sz="850" spc="-114">
                <a:latin typeface="Verdana"/>
                <a:cs typeface="Verdana"/>
              </a:rPr>
              <a:t> </a:t>
            </a:r>
            <a:r>
              <a:rPr dirty="0" sz="850" spc="-45">
                <a:latin typeface="Verdana"/>
                <a:cs typeface="Verdana"/>
              </a:rPr>
              <a:t>Patient)</a:t>
            </a:r>
            <a:endParaRPr sz="850">
              <a:latin typeface="Verdana"/>
              <a:cs typeface="Verdana"/>
            </a:endParaRPr>
          </a:p>
        </p:txBody>
      </p:sp>
      <p:sp>
        <p:nvSpPr>
          <p:cNvPr id="62" name="object 62"/>
          <p:cNvSpPr txBox="1"/>
          <p:nvPr/>
        </p:nvSpPr>
        <p:spPr>
          <a:xfrm>
            <a:off x="2720021" y="5158813"/>
            <a:ext cx="944244" cy="582930"/>
          </a:xfrm>
          <a:prstGeom prst="rect">
            <a:avLst/>
          </a:prstGeom>
        </p:spPr>
        <p:txBody>
          <a:bodyPr wrap="square" lIns="0" tIns="0" rIns="0" bIns="0" rtlCol="0" vert="horz">
            <a:spAutoFit/>
          </a:bodyPr>
          <a:lstStyle/>
          <a:p>
            <a:pPr algn="ctr" marL="12700" marR="5080" indent="-635">
              <a:lnSpc>
                <a:spcPct val="110600"/>
              </a:lnSpc>
            </a:pPr>
            <a:r>
              <a:rPr dirty="0" sz="850" spc="-50">
                <a:latin typeface="Verdana"/>
                <a:cs typeface="Verdana"/>
              </a:rPr>
              <a:t>Return </a:t>
            </a:r>
            <a:r>
              <a:rPr dirty="0" sz="850" spc="-65">
                <a:latin typeface="Verdana"/>
                <a:cs typeface="Verdana"/>
              </a:rPr>
              <a:t>&amp; </a:t>
            </a:r>
            <a:r>
              <a:rPr dirty="0" sz="850" spc="-55">
                <a:latin typeface="Verdana"/>
                <a:cs typeface="Verdana"/>
              </a:rPr>
              <a:t>Record  </a:t>
            </a:r>
            <a:r>
              <a:rPr dirty="0" sz="850" spc="-65">
                <a:latin typeface="Verdana"/>
                <a:cs typeface="Verdana"/>
              </a:rPr>
              <a:t>Company  </a:t>
            </a:r>
            <a:r>
              <a:rPr dirty="0" sz="850" spc="-60">
                <a:latin typeface="Verdana"/>
                <a:cs typeface="Verdana"/>
              </a:rPr>
              <a:t>Documents </a:t>
            </a:r>
            <a:r>
              <a:rPr dirty="0" sz="850" spc="-45">
                <a:latin typeface="Verdana"/>
                <a:cs typeface="Verdana"/>
              </a:rPr>
              <a:t>Detail  </a:t>
            </a:r>
            <a:r>
              <a:rPr dirty="0" sz="850" spc="-60">
                <a:latin typeface="Verdana"/>
                <a:cs typeface="Verdana"/>
              </a:rPr>
              <a:t>(Company</a:t>
            </a:r>
            <a:r>
              <a:rPr dirty="0" sz="850" spc="-75">
                <a:latin typeface="Verdana"/>
                <a:cs typeface="Verdana"/>
              </a:rPr>
              <a:t> </a:t>
            </a:r>
            <a:r>
              <a:rPr dirty="0" sz="850" spc="-50">
                <a:latin typeface="Verdana"/>
                <a:cs typeface="Verdana"/>
              </a:rPr>
              <a:t>Patient)</a:t>
            </a:r>
            <a:endParaRPr sz="850">
              <a:latin typeface="Verdana"/>
              <a:cs typeface="Verdana"/>
            </a:endParaRPr>
          </a:p>
        </p:txBody>
      </p:sp>
      <p:sp>
        <p:nvSpPr>
          <p:cNvPr id="63" name="object 63"/>
          <p:cNvSpPr txBox="1"/>
          <p:nvPr/>
        </p:nvSpPr>
        <p:spPr>
          <a:xfrm>
            <a:off x="3960256" y="3558562"/>
            <a:ext cx="688975" cy="440055"/>
          </a:xfrm>
          <a:prstGeom prst="rect">
            <a:avLst/>
          </a:prstGeom>
        </p:spPr>
        <p:txBody>
          <a:bodyPr wrap="square" lIns="0" tIns="0" rIns="0" bIns="0" rtlCol="0" vert="horz">
            <a:spAutoFit/>
          </a:bodyPr>
          <a:lstStyle/>
          <a:p>
            <a:pPr marL="126364" marR="5080" indent="-114300">
              <a:lnSpc>
                <a:spcPct val="110600"/>
              </a:lnSpc>
            </a:pPr>
            <a:r>
              <a:rPr dirty="0" sz="850" spc="-50">
                <a:latin typeface="Verdana"/>
                <a:cs typeface="Verdana"/>
              </a:rPr>
              <a:t>Assign </a:t>
            </a:r>
            <a:r>
              <a:rPr dirty="0" sz="850" spc="-65">
                <a:latin typeface="Verdana"/>
                <a:cs typeface="Verdana"/>
              </a:rPr>
              <a:t>OPD</a:t>
            </a:r>
            <a:r>
              <a:rPr dirty="0" sz="850" spc="-100">
                <a:latin typeface="Verdana"/>
                <a:cs typeface="Verdana"/>
              </a:rPr>
              <a:t> </a:t>
            </a:r>
            <a:r>
              <a:rPr dirty="0" sz="850" spc="-65">
                <a:latin typeface="Verdana"/>
                <a:cs typeface="Verdana"/>
              </a:rPr>
              <a:t>&amp;  </a:t>
            </a:r>
            <a:r>
              <a:rPr dirty="0" sz="850" spc="-50">
                <a:latin typeface="Verdana"/>
                <a:cs typeface="Verdana"/>
              </a:rPr>
              <a:t>Required  Services</a:t>
            </a:r>
            <a:endParaRPr sz="850">
              <a:latin typeface="Verdana"/>
              <a:cs typeface="Verdana"/>
            </a:endParaRPr>
          </a:p>
        </p:txBody>
      </p:sp>
      <p:sp>
        <p:nvSpPr>
          <p:cNvPr id="64" name="object 64"/>
          <p:cNvSpPr txBox="1"/>
          <p:nvPr/>
        </p:nvSpPr>
        <p:spPr>
          <a:xfrm>
            <a:off x="3821733" y="4344858"/>
            <a:ext cx="996950" cy="440055"/>
          </a:xfrm>
          <a:prstGeom prst="rect">
            <a:avLst/>
          </a:prstGeom>
        </p:spPr>
        <p:txBody>
          <a:bodyPr wrap="square" lIns="0" tIns="0" rIns="0" bIns="0" rtlCol="0" vert="horz">
            <a:spAutoFit/>
          </a:bodyPr>
          <a:lstStyle/>
          <a:p>
            <a:pPr algn="ctr" marL="12065" marR="5080" indent="635">
              <a:lnSpc>
                <a:spcPct val="110600"/>
              </a:lnSpc>
            </a:pPr>
            <a:r>
              <a:rPr dirty="0" sz="850" spc="-45">
                <a:latin typeface="Verdana"/>
                <a:cs typeface="Verdana"/>
              </a:rPr>
              <a:t>Allocate </a:t>
            </a:r>
            <a:r>
              <a:rPr dirty="0" sz="850" spc="-60">
                <a:latin typeface="Verdana"/>
                <a:cs typeface="Verdana"/>
              </a:rPr>
              <a:t>Room/Bed  </a:t>
            </a:r>
            <a:r>
              <a:rPr dirty="0" sz="850" spc="-65">
                <a:latin typeface="Verdana"/>
                <a:cs typeface="Verdana"/>
              </a:rPr>
              <a:t>&amp; </a:t>
            </a:r>
            <a:r>
              <a:rPr dirty="0" sz="850" spc="-55">
                <a:latin typeface="Verdana"/>
                <a:cs typeface="Verdana"/>
              </a:rPr>
              <a:t>Record Admission  </a:t>
            </a:r>
            <a:r>
              <a:rPr dirty="0" sz="850" spc="-45">
                <a:latin typeface="Verdana"/>
                <a:cs typeface="Verdana"/>
              </a:rPr>
              <a:t>Particulars</a:t>
            </a:r>
            <a:endParaRPr sz="850">
              <a:latin typeface="Verdana"/>
              <a:cs typeface="Verdana"/>
            </a:endParaRPr>
          </a:p>
        </p:txBody>
      </p:sp>
      <p:sp>
        <p:nvSpPr>
          <p:cNvPr id="65" name="object 65"/>
          <p:cNvSpPr txBox="1"/>
          <p:nvPr/>
        </p:nvSpPr>
        <p:spPr>
          <a:xfrm>
            <a:off x="5063715" y="3817465"/>
            <a:ext cx="845819" cy="726440"/>
          </a:xfrm>
          <a:prstGeom prst="rect">
            <a:avLst/>
          </a:prstGeom>
        </p:spPr>
        <p:txBody>
          <a:bodyPr wrap="square" lIns="0" tIns="0" rIns="0" bIns="0" rtlCol="0" vert="horz">
            <a:spAutoFit/>
          </a:bodyPr>
          <a:lstStyle/>
          <a:p>
            <a:pPr algn="ctr" marL="12065" marR="5080" indent="-635">
              <a:lnSpc>
                <a:spcPct val="110600"/>
              </a:lnSpc>
            </a:pPr>
            <a:r>
              <a:rPr dirty="0" sz="850" spc="-55">
                <a:latin typeface="Verdana"/>
                <a:cs typeface="Verdana"/>
              </a:rPr>
              <a:t>Cash/ Advance  </a:t>
            </a:r>
            <a:r>
              <a:rPr dirty="0" sz="850" spc="-45">
                <a:latin typeface="Verdana"/>
                <a:cs typeface="Verdana"/>
              </a:rPr>
              <a:t>Collection </a:t>
            </a:r>
            <a:r>
              <a:rPr dirty="0" sz="850" spc="-65">
                <a:latin typeface="Verdana"/>
                <a:cs typeface="Verdana"/>
              </a:rPr>
              <a:t>OR  </a:t>
            </a:r>
            <a:r>
              <a:rPr dirty="0" sz="850" spc="-55">
                <a:latin typeface="Verdana"/>
                <a:cs typeface="Verdana"/>
              </a:rPr>
              <a:t>Refund </a:t>
            </a:r>
            <a:r>
              <a:rPr dirty="0" sz="850" spc="-50">
                <a:latin typeface="Verdana"/>
                <a:cs typeface="Verdana"/>
              </a:rPr>
              <a:t>Patient </a:t>
            </a:r>
            <a:r>
              <a:rPr dirty="0" sz="850" spc="-65">
                <a:latin typeface="Verdana"/>
                <a:cs typeface="Verdana"/>
              </a:rPr>
              <a:t>&amp;  </a:t>
            </a:r>
            <a:r>
              <a:rPr dirty="0" sz="850" spc="-55">
                <a:latin typeface="Verdana"/>
                <a:cs typeface="Verdana"/>
              </a:rPr>
              <a:t>Record </a:t>
            </a:r>
            <a:r>
              <a:rPr dirty="0" sz="850" spc="-60">
                <a:latin typeface="Verdana"/>
                <a:cs typeface="Verdana"/>
              </a:rPr>
              <a:t>Payment  </a:t>
            </a:r>
            <a:r>
              <a:rPr dirty="0" sz="850" spc="-55">
                <a:latin typeface="Verdana"/>
                <a:cs typeface="Verdana"/>
              </a:rPr>
              <a:t>Method</a:t>
            </a:r>
            <a:endParaRPr sz="850">
              <a:latin typeface="Verdana"/>
              <a:cs typeface="Verdana"/>
            </a:endParaRPr>
          </a:p>
        </p:txBody>
      </p:sp>
      <p:sp>
        <p:nvSpPr>
          <p:cNvPr id="66" name="object 66"/>
          <p:cNvSpPr txBox="1"/>
          <p:nvPr/>
        </p:nvSpPr>
        <p:spPr>
          <a:xfrm>
            <a:off x="6284501" y="3655936"/>
            <a:ext cx="746125" cy="139700"/>
          </a:xfrm>
          <a:prstGeom prst="rect">
            <a:avLst/>
          </a:prstGeom>
        </p:spPr>
        <p:txBody>
          <a:bodyPr wrap="square" lIns="0" tIns="0" rIns="0" bIns="0" rtlCol="0" vert="horz">
            <a:spAutoFit/>
          </a:bodyPr>
          <a:lstStyle/>
          <a:p>
            <a:pPr marL="12700">
              <a:lnSpc>
                <a:spcPct val="100000"/>
              </a:lnSpc>
            </a:pPr>
            <a:r>
              <a:rPr dirty="0" sz="850" spc="-50">
                <a:latin typeface="Verdana"/>
                <a:cs typeface="Verdana"/>
              </a:rPr>
              <a:t>Issue </a:t>
            </a:r>
            <a:r>
              <a:rPr dirty="0" sz="850" spc="-65">
                <a:latin typeface="Verdana"/>
                <a:cs typeface="Verdana"/>
              </a:rPr>
              <a:t>OPD</a:t>
            </a:r>
            <a:r>
              <a:rPr dirty="0" sz="850" spc="-80">
                <a:latin typeface="Verdana"/>
                <a:cs typeface="Verdana"/>
              </a:rPr>
              <a:t> </a:t>
            </a:r>
            <a:r>
              <a:rPr dirty="0" sz="850" spc="-45">
                <a:latin typeface="Verdana"/>
                <a:cs typeface="Verdana"/>
              </a:rPr>
              <a:t>Slip</a:t>
            </a:r>
            <a:endParaRPr sz="850">
              <a:latin typeface="Verdana"/>
              <a:cs typeface="Verdana"/>
            </a:endParaRPr>
          </a:p>
        </p:txBody>
      </p:sp>
      <p:sp>
        <p:nvSpPr>
          <p:cNvPr id="67" name="object 67"/>
          <p:cNvSpPr txBox="1"/>
          <p:nvPr/>
        </p:nvSpPr>
        <p:spPr>
          <a:xfrm>
            <a:off x="6249571" y="4054274"/>
            <a:ext cx="797560" cy="281305"/>
          </a:xfrm>
          <a:prstGeom prst="rect">
            <a:avLst/>
          </a:prstGeom>
        </p:spPr>
        <p:txBody>
          <a:bodyPr wrap="square" lIns="0" tIns="0" rIns="0" bIns="0" rtlCol="0" vert="horz">
            <a:spAutoFit/>
          </a:bodyPr>
          <a:lstStyle/>
          <a:p>
            <a:pPr marL="12700" marR="5080" indent="110489">
              <a:lnSpc>
                <a:spcPct val="111300"/>
              </a:lnSpc>
            </a:pPr>
            <a:r>
              <a:rPr dirty="0" sz="800" spc="-45">
                <a:latin typeface="Verdana"/>
                <a:cs typeface="Verdana"/>
              </a:rPr>
              <a:t>Issuse </a:t>
            </a:r>
            <a:r>
              <a:rPr dirty="0" sz="800" spc="-55">
                <a:latin typeface="Verdana"/>
                <a:cs typeface="Verdana"/>
              </a:rPr>
              <a:t>Cash  Payment</a:t>
            </a:r>
            <a:r>
              <a:rPr dirty="0" sz="800" spc="-110">
                <a:latin typeface="Verdana"/>
                <a:cs typeface="Verdana"/>
              </a:rPr>
              <a:t> </a:t>
            </a:r>
            <a:r>
              <a:rPr dirty="0" sz="800" spc="-45">
                <a:latin typeface="Verdana"/>
                <a:cs typeface="Verdana"/>
              </a:rPr>
              <a:t>Recepit</a:t>
            </a:r>
            <a:endParaRPr sz="800">
              <a:latin typeface="Verdana"/>
              <a:cs typeface="Verdana"/>
            </a:endParaRPr>
          </a:p>
        </p:txBody>
      </p:sp>
      <p:sp>
        <p:nvSpPr>
          <p:cNvPr id="68" name="object 68"/>
          <p:cNvSpPr txBox="1"/>
          <p:nvPr/>
        </p:nvSpPr>
        <p:spPr>
          <a:xfrm>
            <a:off x="6346998" y="4528017"/>
            <a:ext cx="614045" cy="296545"/>
          </a:xfrm>
          <a:prstGeom prst="rect">
            <a:avLst/>
          </a:prstGeom>
        </p:spPr>
        <p:txBody>
          <a:bodyPr wrap="square" lIns="0" tIns="0" rIns="0" bIns="0" rtlCol="0" vert="horz">
            <a:spAutoFit/>
          </a:bodyPr>
          <a:lstStyle/>
          <a:p>
            <a:pPr marL="108585" marR="5080" indent="-96520">
              <a:lnSpc>
                <a:spcPct val="110600"/>
              </a:lnSpc>
            </a:pPr>
            <a:r>
              <a:rPr dirty="0" sz="850" spc="-50">
                <a:latin typeface="Verdana"/>
                <a:cs typeface="Verdana"/>
              </a:rPr>
              <a:t>Issue</a:t>
            </a:r>
            <a:r>
              <a:rPr dirty="0" sz="850" spc="-110">
                <a:latin typeface="Verdana"/>
                <a:cs typeface="Verdana"/>
              </a:rPr>
              <a:t> </a:t>
            </a:r>
            <a:r>
              <a:rPr dirty="0" sz="850" spc="-45">
                <a:latin typeface="Verdana"/>
                <a:cs typeface="Verdana"/>
              </a:rPr>
              <a:t>Credit  </a:t>
            </a:r>
            <a:r>
              <a:rPr dirty="0" sz="850" spc="-55">
                <a:latin typeface="Verdana"/>
                <a:cs typeface="Verdana"/>
              </a:rPr>
              <a:t>Voucher</a:t>
            </a:r>
            <a:endParaRPr sz="850">
              <a:latin typeface="Verdana"/>
              <a:cs typeface="Verdana"/>
            </a:endParaRPr>
          </a:p>
        </p:txBody>
      </p:sp>
      <p:sp>
        <p:nvSpPr>
          <p:cNvPr id="69" name="object 69"/>
          <p:cNvSpPr txBox="1"/>
          <p:nvPr/>
        </p:nvSpPr>
        <p:spPr>
          <a:xfrm>
            <a:off x="5234483" y="5472938"/>
            <a:ext cx="577215" cy="139700"/>
          </a:xfrm>
          <a:prstGeom prst="rect">
            <a:avLst/>
          </a:prstGeom>
        </p:spPr>
        <p:txBody>
          <a:bodyPr wrap="square" lIns="0" tIns="0" rIns="0" bIns="0" rtlCol="0" vert="horz">
            <a:spAutoFit/>
          </a:bodyPr>
          <a:lstStyle/>
          <a:p>
            <a:pPr marL="12700">
              <a:lnSpc>
                <a:spcPct val="100000"/>
              </a:lnSpc>
            </a:pPr>
            <a:r>
              <a:rPr dirty="0" sz="850" spc="-55">
                <a:latin typeface="Verdana"/>
                <a:cs typeface="Verdana"/>
              </a:rPr>
              <a:t>Cash</a:t>
            </a:r>
            <a:r>
              <a:rPr dirty="0" sz="850" spc="-114">
                <a:latin typeface="Verdana"/>
                <a:cs typeface="Verdana"/>
              </a:rPr>
              <a:t> </a:t>
            </a:r>
            <a:r>
              <a:rPr dirty="0" sz="850" spc="-45">
                <a:latin typeface="Verdana"/>
                <a:cs typeface="Verdana"/>
              </a:rPr>
              <a:t>Office</a:t>
            </a:r>
            <a:endParaRPr sz="850">
              <a:latin typeface="Verdana"/>
              <a:cs typeface="Verdana"/>
            </a:endParaRPr>
          </a:p>
        </p:txBody>
      </p:sp>
      <p:sp>
        <p:nvSpPr>
          <p:cNvPr id="70" name="object 70"/>
          <p:cNvSpPr txBox="1"/>
          <p:nvPr/>
        </p:nvSpPr>
        <p:spPr>
          <a:xfrm>
            <a:off x="6240093" y="5014173"/>
            <a:ext cx="817244" cy="296545"/>
          </a:xfrm>
          <a:prstGeom prst="rect">
            <a:avLst/>
          </a:prstGeom>
        </p:spPr>
        <p:txBody>
          <a:bodyPr wrap="square" lIns="0" tIns="0" rIns="0" bIns="0" rtlCol="0" vert="horz">
            <a:spAutoFit/>
          </a:bodyPr>
          <a:lstStyle/>
          <a:p>
            <a:pPr marL="281940" marR="5080" indent="-269875">
              <a:lnSpc>
                <a:spcPct val="110600"/>
              </a:lnSpc>
            </a:pPr>
            <a:r>
              <a:rPr dirty="0" sz="850" spc="-50">
                <a:latin typeface="Verdana"/>
                <a:cs typeface="Verdana"/>
              </a:rPr>
              <a:t>Issue </a:t>
            </a:r>
            <a:r>
              <a:rPr dirty="0" sz="850" spc="-55">
                <a:latin typeface="Verdana"/>
                <a:cs typeface="Verdana"/>
              </a:rPr>
              <a:t>Admission  </a:t>
            </a:r>
            <a:r>
              <a:rPr dirty="0" sz="850" spc="-60">
                <a:latin typeface="Verdana"/>
                <a:cs typeface="Verdana"/>
              </a:rPr>
              <a:t>Form</a:t>
            </a:r>
            <a:endParaRPr sz="850">
              <a:latin typeface="Verdana"/>
              <a:cs typeface="Verdana"/>
            </a:endParaRPr>
          </a:p>
        </p:txBody>
      </p:sp>
      <p:sp>
        <p:nvSpPr>
          <p:cNvPr id="71" name="object 71"/>
          <p:cNvSpPr txBox="1"/>
          <p:nvPr/>
        </p:nvSpPr>
        <p:spPr>
          <a:xfrm>
            <a:off x="6240093" y="5477405"/>
            <a:ext cx="817244" cy="296545"/>
          </a:xfrm>
          <a:prstGeom prst="rect">
            <a:avLst/>
          </a:prstGeom>
        </p:spPr>
        <p:txBody>
          <a:bodyPr wrap="square" lIns="0" tIns="0" rIns="0" bIns="0" rtlCol="0" vert="horz">
            <a:spAutoFit/>
          </a:bodyPr>
          <a:lstStyle/>
          <a:p>
            <a:pPr marL="325120" marR="5080" indent="-313055">
              <a:lnSpc>
                <a:spcPct val="110600"/>
              </a:lnSpc>
            </a:pPr>
            <a:r>
              <a:rPr dirty="0" sz="850" spc="-50">
                <a:latin typeface="Verdana"/>
                <a:cs typeface="Verdana"/>
              </a:rPr>
              <a:t>Issue </a:t>
            </a:r>
            <a:r>
              <a:rPr dirty="0" sz="850" spc="-55">
                <a:latin typeface="Verdana"/>
                <a:cs typeface="Verdana"/>
              </a:rPr>
              <a:t>Admission  </a:t>
            </a:r>
            <a:r>
              <a:rPr dirty="0" sz="850" spc="-40">
                <a:latin typeface="Verdana"/>
                <a:cs typeface="Verdana"/>
              </a:rPr>
              <a:t>File</a:t>
            </a:r>
            <a:endParaRPr sz="850">
              <a:latin typeface="Verdana"/>
              <a:cs typeface="Verdana"/>
            </a:endParaRPr>
          </a:p>
        </p:txBody>
      </p:sp>
      <p:sp>
        <p:nvSpPr>
          <p:cNvPr id="72" name="object 72"/>
          <p:cNvSpPr txBox="1"/>
          <p:nvPr/>
        </p:nvSpPr>
        <p:spPr>
          <a:xfrm>
            <a:off x="1130300" y="6515100"/>
            <a:ext cx="5513070" cy="2516505"/>
          </a:xfrm>
          <a:prstGeom prst="rect">
            <a:avLst/>
          </a:prstGeom>
        </p:spPr>
        <p:txBody>
          <a:bodyPr wrap="square" lIns="0" tIns="0" rIns="0" bIns="0" rtlCol="0" vert="horz">
            <a:spAutoFit/>
          </a:bodyPr>
          <a:lstStyle/>
          <a:p>
            <a:pPr algn="just" marL="12700" marR="6350">
              <a:lnSpc>
                <a:spcPts val="1380"/>
              </a:lnSpc>
            </a:pPr>
            <a:r>
              <a:rPr dirty="0" sz="1200" spc="-5">
                <a:latin typeface="Times New Roman"/>
                <a:cs typeface="Times New Roman"/>
              </a:rPr>
              <a:t>As </a:t>
            </a:r>
            <a:r>
              <a:rPr dirty="0" sz="1200">
                <a:latin typeface="Times New Roman"/>
                <a:cs typeface="Times New Roman"/>
              </a:rPr>
              <a:t>opposed to flow charts, there are parallel activities in this diagram </a:t>
            </a:r>
            <a:r>
              <a:rPr dirty="0" sz="1200" spc="-5">
                <a:latin typeface="Times New Roman"/>
                <a:cs typeface="Times New Roman"/>
              </a:rPr>
              <a:t>which </a:t>
            </a:r>
            <a:r>
              <a:rPr dirty="0" sz="1200">
                <a:latin typeface="Times New Roman"/>
                <a:cs typeface="Times New Roman"/>
              </a:rPr>
              <a:t>are further  elaborated by </a:t>
            </a:r>
            <a:r>
              <a:rPr dirty="0" sz="1200" spc="-5">
                <a:latin typeface="Times New Roman"/>
                <a:cs typeface="Times New Roman"/>
              </a:rPr>
              <a:t>specifying </a:t>
            </a:r>
            <a:r>
              <a:rPr dirty="0" sz="1200">
                <a:latin typeface="Times New Roman"/>
                <a:cs typeface="Times New Roman"/>
              </a:rPr>
              <a:t>their major activities. The process described in this diagram is</a:t>
            </a:r>
            <a:r>
              <a:rPr dirty="0" sz="1200" spc="-130">
                <a:latin typeface="Times New Roman"/>
                <a:cs typeface="Times New Roman"/>
              </a:rPr>
              <a:t> </a:t>
            </a:r>
            <a:r>
              <a:rPr dirty="0" sz="1200">
                <a:latin typeface="Times New Roman"/>
                <a:cs typeface="Times New Roman"/>
              </a:rPr>
              <a:t>as  follows</a:t>
            </a:r>
            <a:endParaRPr sz="1200">
              <a:latin typeface="Times New Roman"/>
              <a:cs typeface="Times New Roman"/>
            </a:endParaRPr>
          </a:p>
          <a:p>
            <a:pPr algn="just" marL="469900" marR="6350" indent="-228600">
              <a:lnSpc>
                <a:spcPts val="1370"/>
              </a:lnSpc>
              <a:spcBef>
                <a:spcPts val="100"/>
              </a:spcBef>
              <a:buFont typeface="Symbol"/>
              <a:buChar char=""/>
              <a:tabLst>
                <a:tab pos="469900" algn="l"/>
              </a:tabLst>
            </a:pPr>
            <a:r>
              <a:rPr dirty="0" sz="1200">
                <a:latin typeface="Times New Roman"/>
                <a:cs typeface="Times New Roman"/>
              </a:rPr>
              <a:t>A patient may come to visit </a:t>
            </a:r>
            <a:r>
              <a:rPr dirty="0" sz="1200" spc="-15">
                <a:latin typeface="Times New Roman"/>
                <a:cs typeface="Times New Roman"/>
              </a:rPr>
              <a:t>In </a:t>
            </a:r>
            <a:r>
              <a:rPr dirty="0" sz="1200" spc="-5">
                <a:latin typeface="Times New Roman"/>
                <a:cs typeface="Times New Roman"/>
              </a:rPr>
              <a:t>Patient Department </a:t>
            </a:r>
            <a:r>
              <a:rPr dirty="0" sz="1200">
                <a:latin typeface="Times New Roman"/>
                <a:cs typeface="Times New Roman"/>
              </a:rPr>
              <a:t>(IPD) or output patient  department</a:t>
            </a:r>
            <a:r>
              <a:rPr dirty="0" sz="1200" spc="-100">
                <a:latin typeface="Times New Roman"/>
                <a:cs typeface="Times New Roman"/>
              </a:rPr>
              <a:t> </a:t>
            </a:r>
            <a:r>
              <a:rPr dirty="0" sz="1200">
                <a:latin typeface="Times New Roman"/>
                <a:cs typeface="Times New Roman"/>
              </a:rPr>
              <a:t>(OPD)</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System </a:t>
            </a:r>
            <a:r>
              <a:rPr dirty="0" sz="1200">
                <a:latin typeface="Times New Roman"/>
                <a:cs typeface="Times New Roman"/>
              </a:rPr>
              <a:t>determines if he is a company patient or a private</a:t>
            </a:r>
            <a:r>
              <a:rPr dirty="0" sz="1200" spc="-105">
                <a:latin typeface="Times New Roman"/>
                <a:cs typeface="Times New Roman"/>
              </a:rPr>
              <a:t> </a:t>
            </a:r>
            <a:r>
              <a:rPr dirty="0" sz="1200">
                <a:latin typeface="Times New Roman"/>
                <a:cs typeface="Times New Roman"/>
              </a:rPr>
              <a:t>patient.</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For </a:t>
            </a:r>
            <a:r>
              <a:rPr dirty="0" sz="1200">
                <a:latin typeface="Times New Roman"/>
                <a:cs typeface="Times New Roman"/>
              </a:rPr>
              <a:t>a company patient, </a:t>
            </a:r>
            <a:r>
              <a:rPr dirty="0" sz="1200" spc="-5">
                <a:latin typeface="Times New Roman"/>
                <a:cs typeface="Times New Roman"/>
              </a:rPr>
              <a:t>system </a:t>
            </a:r>
            <a:r>
              <a:rPr dirty="0" sz="1200">
                <a:latin typeface="Times New Roman"/>
                <a:cs typeface="Times New Roman"/>
              </a:rPr>
              <a:t>verifies</a:t>
            </a:r>
            <a:r>
              <a:rPr dirty="0" sz="1200" spc="-85">
                <a:latin typeface="Times New Roman"/>
                <a:cs typeface="Times New Roman"/>
              </a:rPr>
              <a:t> </a:t>
            </a:r>
            <a:r>
              <a:rPr dirty="0" sz="1200">
                <a:latin typeface="Times New Roman"/>
                <a:cs typeface="Times New Roman"/>
              </a:rPr>
              <a:t>him.</a:t>
            </a:r>
            <a:endParaRPr sz="1200">
              <a:latin typeface="Times New Roman"/>
              <a:cs typeface="Times New Roman"/>
            </a:endParaRPr>
          </a:p>
          <a:p>
            <a:pPr algn="just" marL="469900" marR="7620" indent="-228600">
              <a:lnSpc>
                <a:spcPct val="95400"/>
              </a:lnSpc>
              <a:spcBef>
                <a:spcPts val="100"/>
              </a:spcBef>
              <a:buFont typeface="Symbol"/>
              <a:buChar char=""/>
              <a:tabLst>
                <a:tab pos="469900" algn="l"/>
              </a:tabLst>
            </a:pPr>
            <a:r>
              <a:rPr dirty="0" sz="1200" spc="-5">
                <a:latin typeface="Times New Roman"/>
                <a:cs typeface="Times New Roman"/>
              </a:rPr>
              <a:t>For </a:t>
            </a:r>
            <a:r>
              <a:rPr dirty="0" sz="1200">
                <a:latin typeface="Times New Roman"/>
                <a:cs typeface="Times New Roman"/>
              </a:rPr>
              <a:t>an </a:t>
            </a:r>
            <a:r>
              <a:rPr dirty="0" sz="1200" spc="-5">
                <a:latin typeface="Times New Roman"/>
                <a:cs typeface="Times New Roman"/>
              </a:rPr>
              <a:t>OPD </a:t>
            </a:r>
            <a:r>
              <a:rPr dirty="0" sz="1200">
                <a:latin typeface="Times New Roman"/>
                <a:cs typeface="Times New Roman"/>
              </a:rPr>
              <a:t>patient, </a:t>
            </a:r>
            <a:r>
              <a:rPr dirty="0" sz="1200" spc="-5">
                <a:latin typeface="Times New Roman"/>
                <a:cs typeface="Times New Roman"/>
              </a:rPr>
              <a:t>system will </a:t>
            </a:r>
            <a:r>
              <a:rPr dirty="0" sz="1200">
                <a:latin typeface="Times New Roman"/>
                <a:cs typeface="Times New Roman"/>
              </a:rPr>
              <a:t>issue a chit to the patient and inform him about  his number and the consultant to </a:t>
            </a:r>
            <a:r>
              <a:rPr dirty="0" sz="1200" spc="-5">
                <a:latin typeface="Times New Roman"/>
                <a:cs typeface="Times New Roman"/>
              </a:rPr>
              <a:t>whom </a:t>
            </a:r>
            <a:r>
              <a:rPr dirty="0" sz="1200">
                <a:latin typeface="Times New Roman"/>
                <a:cs typeface="Times New Roman"/>
              </a:rPr>
              <a:t>he has to consult and he </a:t>
            </a:r>
            <a:r>
              <a:rPr dirty="0" sz="1200" spc="-5">
                <a:latin typeface="Times New Roman"/>
                <a:cs typeface="Times New Roman"/>
              </a:rPr>
              <a:t>will </a:t>
            </a:r>
            <a:r>
              <a:rPr dirty="0" sz="1200">
                <a:latin typeface="Times New Roman"/>
                <a:cs typeface="Times New Roman"/>
              </a:rPr>
              <a:t>have to </a:t>
            </a:r>
            <a:r>
              <a:rPr dirty="0" sz="1200" spc="-5">
                <a:latin typeface="Times New Roman"/>
                <a:cs typeface="Times New Roman"/>
              </a:rPr>
              <a:t>wait  </a:t>
            </a:r>
            <a:r>
              <a:rPr dirty="0" sz="1200">
                <a:latin typeface="Times New Roman"/>
                <a:cs typeface="Times New Roman"/>
              </a:rPr>
              <a:t>for his</a:t>
            </a:r>
            <a:r>
              <a:rPr dirty="0" sz="1200" spc="-100">
                <a:latin typeface="Times New Roman"/>
                <a:cs typeface="Times New Roman"/>
              </a:rPr>
              <a:t> </a:t>
            </a:r>
            <a:r>
              <a:rPr dirty="0" sz="1200">
                <a:latin typeface="Times New Roman"/>
                <a:cs typeface="Times New Roman"/>
              </a:rPr>
              <a:t>turn.</a:t>
            </a:r>
            <a:endParaRPr sz="1200">
              <a:latin typeface="Times New Roman"/>
              <a:cs typeface="Times New Roman"/>
            </a:endParaRPr>
          </a:p>
          <a:p>
            <a:pPr algn="just" marL="469900" marR="5080" indent="-228600">
              <a:lnSpc>
                <a:spcPct val="95600"/>
              </a:lnSpc>
              <a:spcBef>
                <a:spcPts val="100"/>
              </a:spcBef>
              <a:buFont typeface="Symbol"/>
              <a:buChar char=""/>
              <a:tabLst>
                <a:tab pos="469900" algn="l"/>
              </a:tabLst>
            </a:pPr>
            <a:r>
              <a:rPr dirty="0" sz="1200" spc="-5">
                <a:latin typeface="Times New Roman"/>
                <a:cs typeface="Times New Roman"/>
              </a:rPr>
              <a:t>After </a:t>
            </a:r>
            <a:r>
              <a:rPr dirty="0" sz="1200">
                <a:latin typeface="Times New Roman"/>
                <a:cs typeface="Times New Roman"/>
              </a:rPr>
              <a:t>verifying an IPD patient, </a:t>
            </a:r>
            <a:r>
              <a:rPr dirty="0" sz="1200" spc="-5">
                <a:latin typeface="Times New Roman"/>
                <a:cs typeface="Times New Roman"/>
              </a:rPr>
              <a:t>system will </a:t>
            </a:r>
            <a:r>
              <a:rPr dirty="0" sz="1200">
                <a:latin typeface="Times New Roman"/>
                <a:cs typeface="Times New Roman"/>
              </a:rPr>
              <a:t>create a visit and allocate him a room  or a bed etc. If </a:t>
            </a:r>
            <a:r>
              <a:rPr dirty="0" sz="1200" spc="-5">
                <a:latin typeface="Times New Roman"/>
                <a:cs typeface="Times New Roman"/>
              </a:rPr>
              <a:t>system </a:t>
            </a:r>
            <a:r>
              <a:rPr dirty="0" sz="1200">
                <a:latin typeface="Times New Roman"/>
                <a:cs typeface="Times New Roman"/>
              </a:rPr>
              <a:t>cannot allocate this, then it </a:t>
            </a:r>
            <a:r>
              <a:rPr dirty="0" sz="1200" spc="-5">
                <a:latin typeface="Times New Roman"/>
                <a:cs typeface="Times New Roman"/>
              </a:rPr>
              <a:t>will </a:t>
            </a:r>
            <a:r>
              <a:rPr dirty="0" sz="1200">
                <a:latin typeface="Times New Roman"/>
                <a:cs typeface="Times New Roman"/>
              </a:rPr>
              <a:t>inform the patient.  </a:t>
            </a:r>
            <a:r>
              <a:rPr dirty="0" sz="1200" spc="-5">
                <a:latin typeface="Times New Roman"/>
                <a:cs typeface="Times New Roman"/>
              </a:rPr>
              <a:t>Otherwise </a:t>
            </a:r>
            <a:r>
              <a:rPr dirty="0" sz="1200">
                <a:latin typeface="Times New Roman"/>
                <a:cs typeface="Times New Roman"/>
              </a:rPr>
              <a:t>the patient is checked in and his information is maintained in the  </a:t>
            </a:r>
            <a:r>
              <a:rPr dirty="0" sz="1200" spc="-5">
                <a:latin typeface="Times New Roman"/>
                <a:cs typeface="Times New Roman"/>
              </a:rPr>
              <a:t>system.</a:t>
            </a:r>
            <a:endParaRPr sz="12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5514340" cy="3796665"/>
          </a:xfrm>
          <a:prstGeom prst="rect">
            <a:avLst/>
          </a:prstGeom>
        </p:spPr>
        <p:txBody>
          <a:bodyPr wrap="square" lIns="0" tIns="0" rIns="0" bIns="0" rtlCol="0" vert="horz">
            <a:spAutoFit/>
          </a:bodyPr>
          <a:lstStyle/>
          <a:p>
            <a:pPr algn="just" marL="469900" marR="5715" indent="-228600">
              <a:lnSpc>
                <a:spcPts val="1370"/>
              </a:lnSpc>
              <a:buFont typeface="Symbol"/>
              <a:buChar char=""/>
              <a:tabLst>
                <a:tab pos="469900" algn="l"/>
              </a:tabLst>
            </a:pPr>
            <a:r>
              <a:rPr dirty="0" sz="1200" spc="-5">
                <a:latin typeface="Times New Roman"/>
                <a:cs typeface="Times New Roman"/>
              </a:rPr>
              <a:t>System </a:t>
            </a:r>
            <a:r>
              <a:rPr dirty="0" sz="1200">
                <a:latin typeface="Times New Roman"/>
                <a:cs typeface="Times New Roman"/>
              </a:rPr>
              <a:t>displays information about the expenses of the required </a:t>
            </a:r>
            <a:r>
              <a:rPr dirty="0" sz="1200" spc="-5">
                <a:latin typeface="Times New Roman"/>
                <a:cs typeface="Times New Roman"/>
              </a:rPr>
              <a:t>service </a:t>
            </a:r>
            <a:r>
              <a:rPr dirty="0" sz="1200">
                <a:latin typeface="Times New Roman"/>
                <a:cs typeface="Times New Roman"/>
              </a:rPr>
              <a:t>to the  patient </a:t>
            </a:r>
            <a:r>
              <a:rPr dirty="0" sz="1200" spc="-5">
                <a:latin typeface="Times New Roman"/>
                <a:cs typeface="Times New Roman"/>
              </a:rPr>
              <a:t>so </a:t>
            </a:r>
            <a:r>
              <a:rPr dirty="0" sz="1200">
                <a:latin typeface="Times New Roman"/>
                <a:cs typeface="Times New Roman"/>
              </a:rPr>
              <a:t>that he is informed of his expected</a:t>
            </a:r>
            <a:r>
              <a:rPr dirty="0" sz="1200" spc="-110">
                <a:latin typeface="Times New Roman"/>
                <a:cs typeface="Times New Roman"/>
              </a:rPr>
              <a:t> </a:t>
            </a:r>
            <a:r>
              <a:rPr dirty="0" sz="1200">
                <a:latin typeface="Times New Roman"/>
                <a:cs typeface="Times New Roman"/>
              </a:rPr>
              <a:t>expenditure.</a:t>
            </a:r>
            <a:endParaRPr sz="1200">
              <a:latin typeface="Times New Roman"/>
              <a:cs typeface="Times New Roman"/>
            </a:endParaRPr>
          </a:p>
          <a:p>
            <a:pPr algn="just" marL="469900" marR="6350" indent="-228600">
              <a:lnSpc>
                <a:spcPts val="1370"/>
              </a:lnSpc>
              <a:spcBef>
                <a:spcPts val="105"/>
              </a:spcBef>
              <a:buFont typeface="Symbol"/>
              <a:buChar char=""/>
              <a:tabLst>
                <a:tab pos="469900" algn="l"/>
              </a:tabLst>
            </a:pPr>
            <a:r>
              <a:rPr dirty="0" sz="1200" spc="-5">
                <a:latin typeface="Times New Roman"/>
                <a:cs typeface="Times New Roman"/>
              </a:rPr>
              <a:t>Some </a:t>
            </a:r>
            <a:r>
              <a:rPr dirty="0" sz="1200">
                <a:latin typeface="Times New Roman"/>
                <a:cs typeface="Times New Roman"/>
              </a:rPr>
              <a:t>advance payment is also received against the required </a:t>
            </a:r>
            <a:r>
              <a:rPr dirty="0" sz="1200" spc="-5">
                <a:latin typeface="Times New Roman"/>
                <a:cs typeface="Times New Roman"/>
              </a:rPr>
              <a:t>service </a:t>
            </a:r>
            <a:r>
              <a:rPr dirty="0" sz="1200">
                <a:latin typeface="Times New Roman"/>
                <a:cs typeface="Times New Roman"/>
              </a:rPr>
              <a:t>and this  amount is adjusted in the final</a:t>
            </a:r>
            <a:r>
              <a:rPr dirty="0" sz="1200" spc="-125">
                <a:latin typeface="Times New Roman"/>
                <a:cs typeface="Times New Roman"/>
              </a:rPr>
              <a:t> </a:t>
            </a:r>
            <a:r>
              <a:rPr dirty="0" sz="1200" spc="-5">
                <a:latin typeface="Times New Roman"/>
                <a:cs typeface="Times New Roman"/>
              </a:rPr>
              <a:t>settlement.</a:t>
            </a:r>
            <a:endParaRPr sz="1200">
              <a:latin typeface="Times New Roman"/>
              <a:cs typeface="Times New Roman"/>
            </a:endParaRPr>
          </a:p>
          <a:p>
            <a:pPr algn="just" marL="469900" marR="8255" indent="-228600">
              <a:lnSpc>
                <a:spcPts val="1370"/>
              </a:lnSpc>
              <a:spcBef>
                <a:spcPts val="105"/>
              </a:spcBef>
              <a:buFont typeface="Symbol"/>
              <a:buChar char=""/>
              <a:tabLst>
                <a:tab pos="469900" algn="l"/>
              </a:tabLst>
            </a:pPr>
            <a:r>
              <a:rPr dirty="0" sz="1200" spc="-5">
                <a:latin typeface="Times New Roman"/>
                <a:cs typeface="Times New Roman"/>
              </a:rPr>
              <a:t>All </a:t>
            </a:r>
            <a:r>
              <a:rPr dirty="0" sz="1200">
                <a:latin typeface="Times New Roman"/>
                <a:cs typeface="Times New Roman"/>
              </a:rPr>
              <a:t>this information is </a:t>
            </a:r>
            <a:r>
              <a:rPr dirty="0" sz="1200" spc="-5">
                <a:latin typeface="Times New Roman"/>
                <a:cs typeface="Times New Roman"/>
              </a:rPr>
              <a:t>supplied </a:t>
            </a:r>
            <a:r>
              <a:rPr dirty="0" sz="1200">
                <a:latin typeface="Times New Roman"/>
                <a:cs typeface="Times New Roman"/>
              </a:rPr>
              <a:t>to cash office that eventually deals </a:t>
            </a:r>
            <a:r>
              <a:rPr dirty="0" sz="1200" spc="-5">
                <a:latin typeface="Times New Roman"/>
                <a:cs typeface="Times New Roman"/>
              </a:rPr>
              <a:t>with </a:t>
            </a:r>
            <a:r>
              <a:rPr dirty="0" sz="1200">
                <a:latin typeface="Times New Roman"/>
                <a:cs typeface="Times New Roman"/>
              </a:rPr>
              <a:t>payments,  etc.</a:t>
            </a:r>
            <a:endParaRPr sz="1200">
              <a:latin typeface="Times New Roman"/>
              <a:cs typeface="Times New Roman"/>
            </a:endParaRPr>
          </a:p>
          <a:p>
            <a:pPr algn="just" marL="469900" marR="6350" indent="-228600">
              <a:lnSpc>
                <a:spcPts val="1380"/>
              </a:lnSpc>
              <a:spcBef>
                <a:spcPts val="95"/>
              </a:spcBef>
              <a:buFont typeface="Symbol"/>
              <a:buChar char=""/>
              <a:tabLst>
                <a:tab pos="469900" algn="l"/>
              </a:tabLst>
            </a:pPr>
            <a:r>
              <a:rPr dirty="0" sz="1200" spc="-5">
                <a:latin typeface="Times New Roman"/>
                <a:cs typeface="Times New Roman"/>
              </a:rPr>
              <a:t>Upon </a:t>
            </a:r>
            <a:r>
              <a:rPr dirty="0" sz="1200">
                <a:latin typeface="Times New Roman"/>
                <a:cs typeface="Times New Roman"/>
              </a:rPr>
              <a:t>receiving the cash, for </a:t>
            </a:r>
            <a:r>
              <a:rPr dirty="0" sz="1200" spc="-5">
                <a:latin typeface="Times New Roman"/>
                <a:cs typeface="Times New Roman"/>
              </a:rPr>
              <a:t>OPD </a:t>
            </a:r>
            <a:r>
              <a:rPr dirty="0" sz="1200">
                <a:latin typeface="Times New Roman"/>
                <a:cs typeface="Times New Roman"/>
              </a:rPr>
              <a:t>patient, a chit </a:t>
            </a:r>
            <a:r>
              <a:rPr dirty="0" sz="1200" spc="-5">
                <a:latin typeface="Times New Roman"/>
                <a:cs typeface="Times New Roman"/>
              </a:rPr>
              <a:t>will </a:t>
            </a:r>
            <a:r>
              <a:rPr dirty="0" sz="1200">
                <a:latin typeface="Times New Roman"/>
                <a:cs typeface="Times New Roman"/>
              </a:rPr>
              <a:t>be issued. </a:t>
            </a:r>
            <a:r>
              <a:rPr dirty="0" sz="1200" spc="-5">
                <a:latin typeface="Times New Roman"/>
                <a:cs typeface="Times New Roman"/>
              </a:rPr>
              <a:t>For </a:t>
            </a:r>
            <a:r>
              <a:rPr dirty="0" sz="1200">
                <a:latin typeface="Times New Roman"/>
                <a:cs typeface="Times New Roman"/>
              </a:rPr>
              <a:t>IPD patient,  an admission form </a:t>
            </a:r>
            <a:r>
              <a:rPr dirty="0" sz="1200" spc="-5">
                <a:latin typeface="Times New Roman"/>
                <a:cs typeface="Times New Roman"/>
              </a:rPr>
              <a:t>will </a:t>
            </a:r>
            <a:r>
              <a:rPr dirty="0" sz="1200">
                <a:latin typeface="Times New Roman"/>
                <a:cs typeface="Times New Roman"/>
              </a:rPr>
              <a:t>be filled and this information </a:t>
            </a:r>
            <a:r>
              <a:rPr dirty="0" sz="1200" spc="-5">
                <a:latin typeface="Times New Roman"/>
                <a:cs typeface="Times New Roman"/>
              </a:rPr>
              <a:t>will </a:t>
            </a:r>
            <a:r>
              <a:rPr dirty="0" sz="1200">
                <a:latin typeface="Times New Roman"/>
                <a:cs typeface="Times New Roman"/>
              </a:rPr>
              <a:t>be maintained in the  </a:t>
            </a:r>
            <a:r>
              <a:rPr dirty="0" sz="1200" spc="-5">
                <a:latin typeface="Times New Roman"/>
                <a:cs typeface="Times New Roman"/>
              </a:rPr>
              <a:t>system. </a:t>
            </a:r>
            <a:r>
              <a:rPr dirty="0" sz="1200">
                <a:latin typeface="Times New Roman"/>
                <a:cs typeface="Times New Roman"/>
              </a:rPr>
              <a:t>A receipt </a:t>
            </a:r>
            <a:r>
              <a:rPr dirty="0" sz="1200" spc="-5">
                <a:latin typeface="Times New Roman"/>
                <a:cs typeface="Times New Roman"/>
              </a:rPr>
              <a:t>will </a:t>
            </a:r>
            <a:r>
              <a:rPr dirty="0" sz="1200">
                <a:latin typeface="Times New Roman"/>
                <a:cs typeface="Times New Roman"/>
              </a:rPr>
              <a:t>be issued to the</a:t>
            </a:r>
            <a:r>
              <a:rPr dirty="0" sz="1200" spc="-100">
                <a:latin typeface="Times New Roman"/>
                <a:cs typeface="Times New Roman"/>
              </a:rPr>
              <a:t> </a:t>
            </a:r>
            <a:r>
              <a:rPr dirty="0" sz="1200">
                <a:latin typeface="Times New Roman"/>
                <a:cs typeface="Times New Roman"/>
              </a:rPr>
              <a:t>patient.</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For </a:t>
            </a:r>
            <a:r>
              <a:rPr dirty="0" sz="1200">
                <a:latin typeface="Times New Roman"/>
                <a:cs typeface="Times New Roman"/>
              </a:rPr>
              <a:t>credit transaction, corresponding voucher </a:t>
            </a:r>
            <a:r>
              <a:rPr dirty="0" sz="1200" spc="-5">
                <a:latin typeface="Times New Roman"/>
                <a:cs typeface="Times New Roman"/>
              </a:rPr>
              <a:t>will </a:t>
            </a:r>
            <a:r>
              <a:rPr dirty="0" sz="1200">
                <a:latin typeface="Times New Roman"/>
                <a:cs typeface="Times New Roman"/>
              </a:rPr>
              <a:t>be</a:t>
            </a:r>
            <a:r>
              <a:rPr dirty="0" sz="1200" spc="-95">
                <a:latin typeface="Times New Roman"/>
                <a:cs typeface="Times New Roman"/>
              </a:rPr>
              <a:t> </a:t>
            </a:r>
            <a:r>
              <a:rPr dirty="0" sz="1200">
                <a:latin typeface="Times New Roman"/>
                <a:cs typeface="Times New Roman"/>
              </a:rPr>
              <a:t>prepared.</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So </a:t>
            </a:r>
            <a:r>
              <a:rPr dirty="0" sz="1200">
                <a:latin typeface="Times New Roman"/>
                <a:cs typeface="Times New Roman"/>
              </a:rPr>
              <a:t>the model depicts process before the </a:t>
            </a:r>
            <a:r>
              <a:rPr dirty="0" sz="1200" spc="-5">
                <a:latin typeface="Times New Roman"/>
                <a:cs typeface="Times New Roman"/>
              </a:rPr>
              <a:t>start </a:t>
            </a:r>
            <a:r>
              <a:rPr dirty="0" sz="1200">
                <a:latin typeface="Times New Roman"/>
                <a:cs typeface="Times New Roman"/>
              </a:rPr>
              <a:t>of the</a:t>
            </a:r>
            <a:r>
              <a:rPr dirty="0" sz="1200" spc="-80">
                <a:latin typeface="Times New Roman"/>
                <a:cs typeface="Times New Roman"/>
              </a:rPr>
              <a:t> </a:t>
            </a:r>
            <a:r>
              <a:rPr dirty="0" sz="1200" spc="-5">
                <a:latin typeface="Times New Roman"/>
                <a:cs typeface="Times New Roman"/>
              </a:rPr>
              <a:t>treatment.</a:t>
            </a:r>
            <a:endParaRPr sz="1200">
              <a:latin typeface="Times New Roman"/>
              <a:cs typeface="Times New Roman"/>
            </a:endParaRPr>
          </a:p>
          <a:p>
            <a:pPr algn="just" marL="469900" marR="7620" indent="-228600">
              <a:lnSpc>
                <a:spcPct val="95400"/>
              </a:lnSpc>
              <a:spcBef>
                <a:spcPts val="90"/>
              </a:spcBef>
              <a:buFont typeface="Symbol"/>
              <a:buChar char=""/>
              <a:tabLst>
                <a:tab pos="469900" algn="l"/>
              </a:tabLst>
            </a:pPr>
            <a:r>
              <a:rPr dirty="0" sz="1200">
                <a:latin typeface="Times New Roman"/>
                <a:cs typeface="Times New Roman"/>
              </a:rPr>
              <a:t>A patient may ask to change his </a:t>
            </a:r>
            <a:r>
              <a:rPr dirty="0" sz="1200" spc="-5">
                <a:latin typeface="Times New Roman"/>
                <a:cs typeface="Times New Roman"/>
              </a:rPr>
              <a:t>service </a:t>
            </a:r>
            <a:r>
              <a:rPr dirty="0" sz="1200">
                <a:latin typeface="Times New Roman"/>
                <a:cs typeface="Times New Roman"/>
              </a:rPr>
              <a:t>on event of an unsatisfied response from  the hospital </a:t>
            </a:r>
            <a:r>
              <a:rPr dirty="0" sz="1200" spc="-5">
                <a:latin typeface="Times New Roman"/>
                <a:cs typeface="Times New Roman"/>
              </a:rPr>
              <a:t>staff </a:t>
            </a:r>
            <a:r>
              <a:rPr dirty="0" sz="1200">
                <a:latin typeface="Times New Roman"/>
                <a:cs typeface="Times New Roman"/>
              </a:rPr>
              <a:t>or any other reason. </a:t>
            </a:r>
            <a:r>
              <a:rPr dirty="0" sz="1200" spc="-5">
                <a:latin typeface="Times New Roman"/>
                <a:cs typeface="Times New Roman"/>
              </a:rPr>
              <a:t>System </a:t>
            </a:r>
            <a:r>
              <a:rPr dirty="0" sz="1200">
                <a:latin typeface="Times New Roman"/>
                <a:cs typeface="Times New Roman"/>
              </a:rPr>
              <a:t>may cancel his record and pay his  amount</a:t>
            </a:r>
            <a:r>
              <a:rPr dirty="0" sz="1200" spc="-105">
                <a:latin typeface="Times New Roman"/>
                <a:cs typeface="Times New Roman"/>
              </a:rPr>
              <a:t> </a:t>
            </a:r>
            <a:r>
              <a:rPr dirty="0" sz="1200">
                <a:latin typeface="Times New Roman"/>
                <a:cs typeface="Times New Roman"/>
              </a:rPr>
              <a:t>back.</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Similarly, </a:t>
            </a:r>
            <a:r>
              <a:rPr dirty="0" sz="1200">
                <a:latin typeface="Times New Roman"/>
                <a:cs typeface="Times New Roman"/>
              </a:rPr>
              <a:t>a doctor may ask a patient to change his </a:t>
            </a:r>
            <a:r>
              <a:rPr dirty="0" sz="1200" spc="-5">
                <a:latin typeface="Times New Roman"/>
                <a:cs typeface="Times New Roman"/>
              </a:rPr>
              <a:t>status </a:t>
            </a:r>
            <a:r>
              <a:rPr dirty="0" sz="1200">
                <a:latin typeface="Times New Roman"/>
                <a:cs typeface="Times New Roman"/>
              </a:rPr>
              <a:t>from </a:t>
            </a:r>
            <a:r>
              <a:rPr dirty="0" sz="1200" spc="-5">
                <a:latin typeface="Times New Roman"/>
                <a:cs typeface="Times New Roman"/>
              </a:rPr>
              <a:t>OPD </a:t>
            </a:r>
            <a:r>
              <a:rPr dirty="0" sz="1200">
                <a:latin typeface="Times New Roman"/>
                <a:cs typeface="Times New Roman"/>
              </a:rPr>
              <a:t>to</a:t>
            </a:r>
            <a:r>
              <a:rPr dirty="0" sz="1200" spc="-95">
                <a:latin typeface="Times New Roman"/>
                <a:cs typeface="Times New Roman"/>
              </a:rPr>
              <a:t> </a:t>
            </a:r>
            <a:r>
              <a:rPr dirty="0" sz="1200">
                <a:latin typeface="Times New Roman"/>
                <a:cs typeface="Times New Roman"/>
              </a:rPr>
              <a:t>IPD.</a:t>
            </a:r>
            <a:endParaRPr sz="1200">
              <a:latin typeface="Times New Roman"/>
              <a:cs typeface="Times New Roman"/>
            </a:endParaRPr>
          </a:p>
          <a:p>
            <a:pPr>
              <a:lnSpc>
                <a:spcPct val="100000"/>
              </a:lnSpc>
              <a:spcBef>
                <a:spcPts val="40"/>
              </a:spcBef>
              <a:buFont typeface="Symbol"/>
              <a:buChar char=""/>
            </a:pPr>
            <a:endParaRPr sz="1100">
              <a:latin typeface="Times New Roman"/>
              <a:cs typeface="Times New Roman"/>
            </a:endParaRPr>
          </a:p>
          <a:p>
            <a:pPr marL="12700">
              <a:lnSpc>
                <a:spcPct val="100000"/>
              </a:lnSpc>
            </a:pPr>
            <a:r>
              <a:rPr dirty="0" sz="1200">
                <a:latin typeface="Times New Roman"/>
                <a:cs typeface="Times New Roman"/>
              </a:rPr>
              <a:t>In a business process diagram, following points are important and </a:t>
            </a:r>
            <a:r>
              <a:rPr dirty="0" sz="1200" spc="-5">
                <a:latin typeface="Times New Roman"/>
                <a:cs typeface="Times New Roman"/>
              </a:rPr>
              <a:t>should </a:t>
            </a:r>
            <a:r>
              <a:rPr dirty="0" sz="1200">
                <a:latin typeface="Times New Roman"/>
                <a:cs typeface="Times New Roman"/>
              </a:rPr>
              <a:t>be</a:t>
            </a:r>
            <a:r>
              <a:rPr dirty="0" sz="1200" spc="-110">
                <a:latin typeface="Times New Roman"/>
                <a:cs typeface="Times New Roman"/>
              </a:rPr>
              <a:t> </a:t>
            </a:r>
            <a:r>
              <a:rPr dirty="0" sz="1200">
                <a:latin typeface="Times New Roman"/>
                <a:cs typeface="Times New Roman"/>
              </a:rPr>
              <a:t>noted</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It does not describe the automated</a:t>
            </a:r>
            <a:r>
              <a:rPr dirty="0" sz="1200" spc="-11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gn="just" marL="469900" marR="5080" indent="-228600">
              <a:lnSpc>
                <a:spcPts val="1380"/>
              </a:lnSpc>
              <a:spcBef>
                <a:spcPts val="120"/>
              </a:spcBef>
              <a:buFont typeface="Symbol"/>
              <a:buChar char=""/>
              <a:tabLst>
                <a:tab pos="469900" algn="l"/>
              </a:tabLst>
            </a:pPr>
            <a:r>
              <a:rPr dirty="0" sz="1200">
                <a:latin typeface="Times New Roman"/>
                <a:cs typeface="Times New Roman"/>
              </a:rPr>
              <a:t>It only reflects the existing process of the user </a:t>
            </a:r>
            <a:r>
              <a:rPr dirty="0" sz="1200" spc="10">
                <a:latin typeface="Times New Roman"/>
                <a:cs typeface="Times New Roman"/>
              </a:rPr>
              <a:t>to </a:t>
            </a:r>
            <a:r>
              <a:rPr dirty="0" sz="1200">
                <a:latin typeface="Times New Roman"/>
                <a:cs typeface="Times New Roman"/>
              </a:rPr>
              <a:t>help </a:t>
            </a:r>
            <a:r>
              <a:rPr dirty="0" sz="1200" spc="-5">
                <a:latin typeface="Times New Roman"/>
                <a:cs typeface="Times New Roman"/>
              </a:rPr>
              <a:t>software </a:t>
            </a:r>
            <a:r>
              <a:rPr dirty="0" sz="1200">
                <a:latin typeface="Times New Roman"/>
                <a:cs typeface="Times New Roman"/>
              </a:rPr>
              <a:t>engineer/analyst</a:t>
            </a:r>
            <a:r>
              <a:rPr dirty="0" sz="1200" spc="-80">
                <a:latin typeface="Times New Roman"/>
                <a:cs typeface="Times New Roman"/>
              </a:rPr>
              <a:t> </a:t>
            </a:r>
            <a:r>
              <a:rPr dirty="0" sz="1200">
                <a:latin typeface="Times New Roman"/>
                <a:cs typeface="Times New Roman"/>
              </a:rPr>
              <a:t>in  understanding business</a:t>
            </a:r>
            <a:r>
              <a:rPr dirty="0" sz="1200" spc="-105">
                <a:latin typeface="Times New Roman"/>
                <a:cs typeface="Times New Roman"/>
              </a:rPr>
              <a:t> </a:t>
            </a:r>
            <a:r>
              <a:rPr dirty="0" sz="1200">
                <a:latin typeface="Times New Roman"/>
                <a:cs typeface="Times New Roman"/>
              </a:rPr>
              <a:t>domain.</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It may contain information on processes that need not be</a:t>
            </a:r>
            <a:r>
              <a:rPr dirty="0" sz="1200" spc="-120">
                <a:latin typeface="Times New Roman"/>
                <a:cs typeface="Times New Roman"/>
              </a:rPr>
              <a:t> </a:t>
            </a:r>
            <a:r>
              <a:rPr dirty="0" sz="1200">
                <a:latin typeface="Times New Roman"/>
                <a:cs typeface="Times New Roman"/>
              </a:rPr>
              <a:t>automated.</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5604"/>
            <a:ext cx="5514975" cy="8141970"/>
          </a:xfrm>
          <a:prstGeom prst="rect">
            <a:avLst/>
          </a:prstGeom>
        </p:spPr>
        <p:txBody>
          <a:bodyPr wrap="square" lIns="0" tIns="0" rIns="0" bIns="0" rtlCol="0" vert="horz">
            <a:spAutoFit/>
          </a:bodyPr>
          <a:lstStyle/>
          <a:p>
            <a:pPr marL="2190115">
              <a:lnSpc>
                <a:spcPct val="100000"/>
              </a:lnSpc>
            </a:pPr>
            <a:r>
              <a:rPr dirty="0" sz="1900" spc="-5">
                <a:latin typeface="Times New Roman"/>
                <a:cs typeface="Times New Roman"/>
              </a:rPr>
              <a:t>Lecture</a:t>
            </a:r>
            <a:r>
              <a:rPr dirty="0" sz="1900" spc="-70">
                <a:latin typeface="Times New Roman"/>
                <a:cs typeface="Times New Roman"/>
              </a:rPr>
              <a:t> </a:t>
            </a:r>
            <a:r>
              <a:rPr dirty="0" sz="1900" spc="-10">
                <a:latin typeface="Times New Roman"/>
                <a:cs typeface="Times New Roman"/>
              </a:rPr>
              <a:t>No.8</a:t>
            </a:r>
            <a:endParaRPr sz="1900">
              <a:latin typeface="Times New Roman"/>
              <a:cs typeface="Times New Roman"/>
            </a:endParaRPr>
          </a:p>
          <a:p>
            <a:pPr algn="just" marL="12700">
              <a:lnSpc>
                <a:spcPct val="100000"/>
              </a:lnSpc>
              <a:spcBef>
                <a:spcPts val="1430"/>
              </a:spcBef>
            </a:pPr>
            <a:r>
              <a:rPr dirty="0" sz="1800" spc="-5">
                <a:latin typeface="Tahoma"/>
                <a:cs typeface="Tahoma"/>
              </a:rPr>
              <a:t>State </a:t>
            </a:r>
            <a:r>
              <a:rPr dirty="0" sz="1800">
                <a:latin typeface="Tahoma"/>
                <a:cs typeface="Tahoma"/>
              </a:rPr>
              <a:t>Transition</a:t>
            </a:r>
            <a:r>
              <a:rPr dirty="0" sz="1800" spc="-90">
                <a:latin typeface="Tahoma"/>
                <a:cs typeface="Tahoma"/>
              </a:rPr>
              <a:t> </a:t>
            </a:r>
            <a:r>
              <a:rPr dirty="0" sz="1800" spc="-5">
                <a:latin typeface="Tahoma"/>
                <a:cs typeface="Tahoma"/>
              </a:rPr>
              <a:t>Diagrams</a:t>
            </a:r>
            <a:endParaRPr sz="1800">
              <a:latin typeface="Tahoma"/>
              <a:cs typeface="Tahoma"/>
            </a:endParaRPr>
          </a:p>
          <a:p>
            <a:pPr algn="just" marL="12700" marR="6985">
              <a:lnSpc>
                <a:spcPts val="1380"/>
              </a:lnSpc>
              <a:spcBef>
                <a:spcPts val="1365"/>
              </a:spcBef>
            </a:pPr>
            <a:r>
              <a:rPr dirty="0" sz="1200" spc="-5">
                <a:latin typeface="Times New Roman"/>
                <a:cs typeface="Times New Roman"/>
              </a:rPr>
              <a:t>State </a:t>
            </a:r>
            <a:r>
              <a:rPr dirty="0" sz="1200">
                <a:latin typeface="Times New Roman"/>
                <a:cs typeface="Times New Roman"/>
              </a:rPr>
              <a:t>transition diagrams (STDs) are another technique to document domain knowledge.  In </a:t>
            </a:r>
            <a:r>
              <a:rPr dirty="0" sz="1200" spc="5">
                <a:latin typeface="Times New Roman"/>
                <a:cs typeface="Times New Roman"/>
              </a:rPr>
              <a:t>many </a:t>
            </a:r>
            <a:r>
              <a:rPr dirty="0" sz="1200">
                <a:latin typeface="Times New Roman"/>
                <a:cs typeface="Times New Roman"/>
              </a:rPr>
              <a:t>cases, information flows from one place to the other and at each place certain  action is taken on that piece of information before it moves to the next place. A file in an  office is a </a:t>
            </a:r>
            <a:r>
              <a:rPr dirty="0" sz="1200" spc="-5">
                <a:latin typeface="Times New Roman"/>
                <a:cs typeface="Times New Roman"/>
              </a:rPr>
              <a:t>typical </a:t>
            </a:r>
            <a:r>
              <a:rPr dirty="0" sz="1200">
                <a:latin typeface="Times New Roman"/>
                <a:cs typeface="Times New Roman"/>
              </a:rPr>
              <a:t>office is example of </a:t>
            </a:r>
            <a:r>
              <a:rPr dirty="0" sz="1200" spc="-5">
                <a:latin typeface="Times New Roman"/>
                <a:cs typeface="Times New Roman"/>
              </a:rPr>
              <a:t>such system. </a:t>
            </a:r>
            <a:r>
              <a:rPr dirty="0" sz="1200" spc="-15">
                <a:latin typeface="Times New Roman"/>
                <a:cs typeface="Times New Roman"/>
              </a:rPr>
              <a:t>In </a:t>
            </a:r>
            <a:r>
              <a:rPr dirty="0" sz="1200">
                <a:latin typeface="Times New Roman"/>
                <a:cs typeface="Times New Roman"/>
              </a:rPr>
              <a:t>this case, different people make  comments and add information to that file and it moves from one table to the other this  movement is controlled by a pre-defined </a:t>
            </a:r>
            <a:r>
              <a:rPr dirty="0" sz="1200" spc="-5">
                <a:latin typeface="Times New Roman"/>
                <a:cs typeface="Times New Roman"/>
              </a:rPr>
              <a:t>set </a:t>
            </a:r>
            <a:r>
              <a:rPr dirty="0" sz="1200">
                <a:latin typeface="Times New Roman"/>
                <a:cs typeface="Times New Roman"/>
              </a:rPr>
              <a:t>of rules </a:t>
            </a:r>
            <a:r>
              <a:rPr dirty="0" sz="1200" spc="-5">
                <a:latin typeface="Times New Roman"/>
                <a:cs typeface="Times New Roman"/>
              </a:rPr>
              <a:t>which </a:t>
            </a:r>
            <a:r>
              <a:rPr dirty="0" sz="1200">
                <a:latin typeface="Times New Roman"/>
                <a:cs typeface="Times New Roman"/>
              </a:rPr>
              <a:t>define under </a:t>
            </a:r>
            <a:r>
              <a:rPr dirty="0" sz="1200" spc="-5">
                <a:latin typeface="Times New Roman"/>
                <a:cs typeface="Times New Roman"/>
              </a:rPr>
              <a:t>what </a:t>
            </a:r>
            <a:r>
              <a:rPr dirty="0" sz="1200">
                <a:latin typeface="Times New Roman"/>
                <a:cs typeface="Times New Roman"/>
              </a:rPr>
              <a:t>condition  the file moves from place A to place B and </a:t>
            </a:r>
            <a:r>
              <a:rPr dirty="0" sz="1200" spc="-5">
                <a:latin typeface="Times New Roman"/>
                <a:cs typeface="Times New Roman"/>
              </a:rPr>
              <a:t>so </a:t>
            </a:r>
            <a:r>
              <a:rPr dirty="0" sz="1200">
                <a:latin typeface="Times New Roman"/>
                <a:cs typeface="Times New Roman"/>
              </a:rPr>
              <a:t>on. We can easily document these </a:t>
            </a:r>
            <a:r>
              <a:rPr dirty="0" sz="1200" spc="-5">
                <a:latin typeface="Times New Roman"/>
                <a:cs typeface="Times New Roman"/>
              </a:rPr>
              <a:t>set </a:t>
            </a:r>
            <a:r>
              <a:rPr dirty="0" sz="1200">
                <a:latin typeface="Times New Roman"/>
                <a:cs typeface="Times New Roman"/>
              </a:rPr>
              <a:t>of  rules </a:t>
            </a:r>
            <a:r>
              <a:rPr dirty="0" sz="1200" spc="-5">
                <a:latin typeface="Times New Roman"/>
                <a:cs typeface="Times New Roman"/>
              </a:rPr>
              <a:t>with </a:t>
            </a:r>
            <a:r>
              <a:rPr dirty="0" sz="1200">
                <a:latin typeface="Times New Roman"/>
                <a:cs typeface="Times New Roman"/>
              </a:rPr>
              <a:t>the help of </a:t>
            </a:r>
            <a:r>
              <a:rPr dirty="0" sz="1200" spc="-5">
                <a:latin typeface="Times New Roman"/>
                <a:cs typeface="Times New Roman"/>
              </a:rPr>
              <a:t>state </a:t>
            </a:r>
            <a:r>
              <a:rPr dirty="0" sz="1200">
                <a:latin typeface="Times New Roman"/>
                <a:cs typeface="Times New Roman"/>
              </a:rPr>
              <a:t>transition</a:t>
            </a:r>
            <a:r>
              <a:rPr dirty="0" sz="1200" spc="-90">
                <a:latin typeface="Times New Roman"/>
                <a:cs typeface="Times New Roman"/>
              </a:rPr>
              <a:t> </a:t>
            </a:r>
            <a:r>
              <a:rPr dirty="0" sz="1200">
                <a:latin typeface="Times New Roman"/>
                <a:cs typeface="Times New Roman"/>
              </a:rPr>
              <a:t>diagrams.</a:t>
            </a:r>
            <a:endParaRPr sz="1200">
              <a:latin typeface="Times New Roman"/>
              <a:cs typeface="Times New Roman"/>
            </a:endParaRPr>
          </a:p>
          <a:p>
            <a:pPr>
              <a:lnSpc>
                <a:spcPct val="100000"/>
              </a:lnSpc>
            </a:pPr>
            <a:endParaRPr sz="1200">
              <a:latin typeface="Times New Roman"/>
              <a:cs typeface="Times New Roman"/>
            </a:endParaRPr>
          </a:p>
          <a:p>
            <a:pPr algn="just" marL="12700" marR="10160">
              <a:lnSpc>
                <a:spcPts val="1380"/>
              </a:lnSpc>
            </a:pPr>
            <a:r>
              <a:rPr dirty="0" sz="1200" spc="-5">
                <a:latin typeface="Times New Roman"/>
                <a:cs typeface="Times New Roman"/>
              </a:rPr>
              <a:t>Following </a:t>
            </a:r>
            <a:r>
              <a:rPr dirty="0" sz="1200">
                <a:latin typeface="Times New Roman"/>
                <a:cs typeface="Times New Roman"/>
              </a:rPr>
              <a:t>is an example of a use of </a:t>
            </a:r>
            <a:r>
              <a:rPr dirty="0" sz="1200" spc="-5">
                <a:latin typeface="Times New Roman"/>
                <a:cs typeface="Times New Roman"/>
              </a:rPr>
              <a:t>STD </a:t>
            </a:r>
            <a:r>
              <a:rPr dirty="0" sz="1200">
                <a:latin typeface="Times New Roman"/>
                <a:cs typeface="Times New Roman"/>
              </a:rPr>
              <a:t>to document the life cycle of a trouble ticket  (this example has been taken from ITU-X.790</a:t>
            </a:r>
            <a:r>
              <a:rPr dirty="0" sz="1200" spc="-110">
                <a:latin typeface="Times New Roman"/>
                <a:cs typeface="Times New Roman"/>
              </a:rPr>
              <a:t> </a:t>
            </a:r>
            <a:r>
              <a:rPr dirty="0" sz="1200">
                <a:latin typeface="Times New Roman"/>
                <a:cs typeface="Times New Roman"/>
              </a:rPr>
              <a:t>document).</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45"/>
              </a:spcBef>
            </a:pPr>
            <a:endParaRPr sz="950">
              <a:latin typeface="Times New Roman"/>
              <a:cs typeface="Times New Roman"/>
            </a:endParaRPr>
          </a:p>
          <a:p>
            <a:pPr algn="just" marL="12700">
              <a:lnSpc>
                <a:spcPct val="100000"/>
              </a:lnSpc>
            </a:pPr>
            <a:r>
              <a:rPr dirty="0" sz="1300" spc="-5" b="1" i="1">
                <a:latin typeface="Times New Roman"/>
                <a:cs typeface="Times New Roman"/>
              </a:rPr>
              <a:t>A Trouble </a:t>
            </a:r>
            <a:r>
              <a:rPr dirty="0" sz="1300" spc="-10" b="1" i="1">
                <a:latin typeface="Times New Roman"/>
                <a:cs typeface="Times New Roman"/>
              </a:rPr>
              <a:t>report </a:t>
            </a:r>
            <a:r>
              <a:rPr dirty="0" sz="1300" spc="-5" b="1" i="1">
                <a:latin typeface="Times New Roman"/>
                <a:cs typeface="Times New Roman"/>
              </a:rPr>
              <a:t>and </a:t>
            </a:r>
            <a:r>
              <a:rPr dirty="0" sz="1300" spc="5" b="1" i="1">
                <a:latin typeface="Times New Roman"/>
                <a:cs typeface="Times New Roman"/>
              </a:rPr>
              <a:t>its </a:t>
            </a:r>
            <a:r>
              <a:rPr dirty="0" sz="1300" spc="-5" b="1" i="1">
                <a:latin typeface="Times New Roman"/>
                <a:cs typeface="Times New Roman"/>
              </a:rPr>
              <a:t>life cycle – and</a:t>
            </a:r>
            <a:r>
              <a:rPr dirty="0" sz="1300" spc="15" b="1" i="1">
                <a:latin typeface="Times New Roman"/>
                <a:cs typeface="Times New Roman"/>
              </a:rPr>
              <a:t> </a:t>
            </a:r>
            <a:r>
              <a:rPr dirty="0" sz="1300" b="1" i="1">
                <a:latin typeface="Times New Roman"/>
                <a:cs typeface="Times New Roman"/>
              </a:rPr>
              <a:t>introduction</a:t>
            </a:r>
            <a:endParaRPr sz="1300">
              <a:latin typeface="Times New Roman"/>
              <a:cs typeface="Times New Roman"/>
            </a:endParaRPr>
          </a:p>
          <a:p>
            <a:pPr algn="just" marL="12700" marR="5080">
              <a:lnSpc>
                <a:spcPct val="95700"/>
              </a:lnSpc>
              <a:spcBef>
                <a:spcPts val="265"/>
              </a:spcBef>
            </a:pPr>
            <a:r>
              <a:rPr dirty="0" sz="1200" spc="-5">
                <a:latin typeface="Times New Roman"/>
                <a:cs typeface="Times New Roman"/>
              </a:rPr>
              <a:t>From </a:t>
            </a:r>
            <a:r>
              <a:rPr dirty="0" sz="1200">
                <a:latin typeface="Times New Roman"/>
                <a:cs typeface="Times New Roman"/>
              </a:rPr>
              <a:t>time to time all </a:t>
            </a:r>
            <a:r>
              <a:rPr dirty="0" sz="1200" spc="-5">
                <a:latin typeface="Times New Roman"/>
                <a:cs typeface="Times New Roman"/>
              </a:rPr>
              <a:t>systems, </a:t>
            </a:r>
            <a:r>
              <a:rPr dirty="0" sz="1200">
                <a:latin typeface="Times New Roman"/>
                <a:cs typeface="Times New Roman"/>
              </a:rPr>
              <a:t>including communications networks, develop problems or  malfunctions referred to in this Recommendation as “troubles”. A “trouble” in a  communications network is a problem that has an adverse effect on the quality of </a:t>
            </a:r>
            <a:r>
              <a:rPr dirty="0" sz="1200" spc="-5">
                <a:latin typeface="Times New Roman"/>
                <a:cs typeface="Times New Roman"/>
              </a:rPr>
              <a:t>service  </a:t>
            </a:r>
            <a:r>
              <a:rPr dirty="0" sz="1200">
                <a:latin typeface="Times New Roman"/>
                <a:cs typeface="Times New Roman"/>
              </a:rPr>
              <a:t>perceived by network users. When a trouble is </a:t>
            </a:r>
            <a:r>
              <a:rPr dirty="0" sz="1200" spc="-5">
                <a:latin typeface="Times New Roman"/>
                <a:cs typeface="Times New Roman"/>
              </a:rPr>
              <a:t>detected, </a:t>
            </a:r>
            <a:r>
              <a:rPr dirty="0" sz="1200">
                <a:latin typeface="Times New Roman"/>
                <a:cs typeface="Times New Roman"/>
              </a:rPr>
              <a:t>possibly as a result of an alarm  report, a trouble report may be entered by a user or the </a:t>
            </a:r>
            <a:r>
              <a:rPr dirty="0" sz="1200" spc="-5">
                <a:latin typeface="Times New Roman"/>
                <a:cs typeface="Times New Roman"/>
              </a:rPr>
              <a:t>system </a:t>
            </a:r>
            <a:r>
              <a:rPr dirty="0" sz="1200">
                <a:latin typeface="Times New Roman"/>
                <a:cs typeface="Times New Roman"/>
              </a:rPr>
              <a:t>may raise a report  automatically. </a:t>
            </a:r>
            <a:r>
              <a:rPr dirty="0" sz="1200" spc="-5">
                <a:latin typeface="Times New Roman"/>
                <a:cs typeface="Times New Roman"/>
              </a:rPr>
              <a:t>Management </a:t>
            </a:r>
            <a:r>
              <a:rPr dirty="0" sz="1200">
                <a:latin typeface="Times New Roman"/>
                <a:cs typeface="Times New Roman"/>
              </a:rPr>
              <a:t>of that trouble report is necessary to ensure that it receives  attention and that the trouble is cleared to restore the </a:t>
            </a:r>
            <a:r>
              <a:rPr dirty="0" sz="1200" spc="-5">
                <a:latin typeface="Times New Roman"/>
                <a:cs typeface="Times New Roman"/>
              </a:rPr>
              <a:t>service </a:t>
            </a:r>
            <a:r>
              <a:rPr dirty="0" sz="1200">
                <a:latin typeface="Times New Roman"/>
                <a:cs typeface="Times New Roman"/>
              </a:rPr>
              <a:t>to its previous level of  capability.</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6985">
              <a:lnSpc>
                <a:spcPts val="1380"/>
              </a:lnSpc>
            </a:pPr>
            <a:r>
              <a:rPr dirty="0" sz="1200" spc="-5">
                <a:latin typeface="Times New Roman"/>
                <a:cs typeface="Times New Roman"/>
              </a:rPr>
              <a:t>At </a:t>
            </a:r>
            <a:r>
              <a:rPr dirty="0" sz="1200" spc="5">
                <a:latin typeface="Times New Roman"/>
                <a:cs typeface="Times New Roman"/>
              </a:rPr>
              <a:t>the time </a:t>
            </a:r>
            <a:r>
              <a:rPr dirty="0" sz="1200">
                <a:latin typeface="Times New Roman"/>
                <a:cs typeface="Times New Roman"/>
              </a:rPr>
              <a:t>of a trouble, a network may </a:t>
            </a:r>
            <a:r>
              <a:rPr dirty="0" sz="1200" spc="5">
                <a:latin typeface="Times New Roman"/>
                <a:cs typeface="Times New Roman"/>
              </a:rPr>
              <a:t>have been </a:t>
            </a:r>
            <a:r>
              <a:rPr dirty="0" sz="1200">
                <a:latin typeface="Times New Roman"/>
                <a:cs typeface="Times New Roman"/>
              </a:rPr>
              <a:t>inter-working </a:t>
            </a:r>
            <a:r>
              <a:rPr dirty="0" sz="1200" spc="-5">
                <a:latin typeface="Times New Roman"/>
                <a:cs typeface="Times New Roman"/>
              </a:rPr>
              <a:t>with </a:t>
            </a:r>
            <a:r>
              <a:rPr dirty="0" sz="1200">
                <a:latin typeface="Times New Roman"/>
                <a:cs typeface="Times New Roman"/>
              </a:rPr>
              <a:t>another network to  provide a </a:t>
            </a:r>
            <a:r>
              <a:rPr dirty="0" sz="1200" spc="-5">
                <a:latin typeface="Times New Roman"/>
                <a:cs typeface="Times New Roman"/>
              </a:rPr>
              <a:t>service, </a:t>
            </a:r>
            <a:r>
              <a:rPr dirty="0" sz="1200">
                <a:latin typeface="Times New Roman"/>
                <a:cs typeface="Times New Roman"/>
              </a:rPr>
              <a:t>and the problem or malfunction may be due to the other network.  Therefore it may be necessary to exchange trouble management information between  management </a:t>
            </a:r>
            <a:r>
              <a:rPr dirty="0" sz="1200" spc="5">
                <a:latin typeface="Times New Roman"/>
                <a:cs typeface="Times New Roman"/>
              </a:rPr>
              <a:t>systems </a:t>
            </a:r>
            <a:r>
              <a:rPr dirty="0" sz="1200">
                <a:latin typeface="Times New Roman"/>
                <a:cs typeface="Times New Roman"/>
              </a:rPr>
              <a:t>across interfaces </a:t>
            </a:r>
            <a:r>
              <a:rPr dirty="0" sz="1200" spc="-5">
                <a:latin typeface="Times New Roman"/>
                <a:cs typeface="Times New Roman"/>
              </a:rPr>
              <a:t>which </a:t>
            </a:r>
            <a:r>
              <a:rPr dirty="0" sz="1200">
                <a:latin typeface="Times New Roman"/>
                <a:cs typeface="Times New Roman"/>
              </a:rPr>
              <a:t>may be client to </a:t>
            </a:r>
            <a:r>
              <a:rPr dirty="0" sz="1200" spc="-5">
                <a:latin typeface="Times New Roman"/>
                <a:cs typeface="Times New Roman"/>
              </a:rPr>
              <a:t>service </a:t>
            </a:r>
            <a:r>
              <a:rPr dirty="0" sz="1200">
                <a:latin typeface="Times New Roman"/>
                <a:cs typeface="Times New Roman"/>
              </a:rPr>
              <a:t>provider or </a:t>
            </a:r>
            <a:r>
              <a:rPr dirty="0" sz="1200" spc="-5">
                <a:latin typeface="Times New Roman"/>
                <a:cs typeface="Times New Roman"/>
              </a:rPr>
              <a:t>service  </a:t>
            </a:r>
            <a:r>
              <a:rPr dirty="0" sz="1200">
                <a:latin typeface="Times New Roman"/>
                <a:cs typeface="Times New Roman"/>
              </a:rPr>
              <a:t>provider to </a:t>
            </a:r>
            <a:r>
              <a:rPr dirty="0" sz="1200" spc="-5">
                <a:latin typeface="Times New Roman"/>
                <a:cs typeface="Times New Roman"/>
              </a:rPr>
              <a:t>service </a:t>
            </a:r>
            <a:r>
              <a:rPr dirty="0" sz="1200">
                <a:latin typeface="Times New Roman"/>
                <a:cs typeface="Times New Roman"/>
              </a:rPr>
              <a:t>provider interfaces and may represent inter-jurisdictional as </a:t>
            </a:r>
            <a:r>
              <a:rPr dirty="0" sz="1200" spc="-5">
                <a:latin typeface="Times New Roman"/>
                <a:cs typeface="Times New Roman"/>
              </a:rPr>
              <a:t>well </a:t>
            </a:r>
            <a:r>
              <a:rPr dirty="0" sz="1200">
                <a:latin typeface="Times New Roman"/>
                <a:cs typeface="Times New Roman"/>
              </a:rPr>
              <a:t>as  intra-jurisdictional boundaries. In addition to exchanging information on trouble that has  already been detected, advance information on </a:t>
            </a:r>
            <a:r>
              <a:rPr dirty="0" sz="1200" spc="-5">
                <a:latin typeface="Times New Roman"/>
                <a:cs typeface="Times New Roman"/>
              </a:rPr>
              <a:t>service </a:t>
            </a:r>
            <a:r>
              <a:rPr dirty="0" sz="1200">
                <a:latin typeface="Times New Roman"/>
                <a:cs typeface="Times New Roman"/>
              </a:rPr>
              <a:t>inaccessibility may also need to be  exchanged. Thus, a </a:t>
            </a:r>
            <a:r>
              <a:rPr dirty="0" sz="1200" spc="-5">
                <a:latin typeface="Times New Roman"/>
                <a:cs typeface="Times New Roman"/>
              </a:rPr>
              <a:t>service </a:t>
            </a:r>
            <a:r>
              <a:rPr dirty="0" sz="1200">
                <a:latin typeface="Times New Roman"/>
                <a:cs typeface="Times New Roman"/>
              </a:rPr>
              <a:t>provider may need to inform a customer of future </a:t>
            </a:r>
            <a:r>
              <a:rPr dirty="0" sz="1200" spc="-5">
                <a:latin typeface="Times New Roman"/>
                <a:cs typeface="Times New Roman"/>
              </a:rPr>
              <a:t>service  </a:t>
            </a:r>
            <a:r>
              <a:rPr dirty="0" sz="1200">
                <a:latin typeface="Times New Roman"/>
                <a:cs typeface="Times New Roman"/>
              </a:rPr>
              <a:t>inaccessibility (because of planned maintenance, for</a:t>
            </a:r>
            <a:r>
              <a:rPr dirty="0" sz="1200" spc="-110">
                <a:latin typeface="Times New Roman"/>
                <a:cs typeface="Times New Roman"/>
              </a:rPr>
              <a:t> </a:t>
            </a:r>
            <a:r>
              <a:rPr dirty="0" sz="1200">
                <a:latin typeface="Times New Roman"/>
                <a:cs typeface="Times New Roman"/>
              </a:rPr>
              <a:t>example).</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b="1">
                <a:latin typeface="Times New Roman"/>
                <a:cs typeface="Times New Roman"/>
              </a:rPr>
              <a:t>Trouble report </a:t>
            </a:r>
            <a:r>
              <a:rPr dirty="0" sz="1200" spc="-5" b="1">
                <a:latin typeface="Times New Roman"/>
                <a:cs typeface="Times New Roman"/>
              </a:rPr>
              <a:t>states </a:t>
            </a:r>
            <a:r>
              <a:rPr dirty="0" sz="1200" b="1">
                <a:latin typeface="Times New Roman"/>
                <a:cs typeface="Times New Roman"/>
              </a:rPr>
              <a:t>and</a:t>
            </a:r>
            <a:r>
              <a:rPr dirty="0" sz="1200" spc="-100" b="1">
                <a:latin typeface="Times New Roman"/>
                <a:cs typeface="Times New Roman"/>
              </a:rPr>
              <a:t> </a:t>
            </a:r>
            <a:r>
              <a:rPr dirty="0" sz="1200" spc="-5" b="1">
                <a:latin typeface="Times New Roman"/>
                <a:cs typeface="Times New Roman"/>
              </a:rPr>
              <a:t>status</a:t>
            </a:r>
            <a:endParaRPr sz="1200">
              <a:latin typeface="Times New Roman"/>
              <a:cs typeface="Times New Roman"/>
            </a:endParaRPr>
          </a:p>
          <a:p>
            <a:pPr algn="just" marL="12700" marR="9525">
              <a:lnSpc>
                <a:spcPts val="1380"/>
              </a:lnSpc>
              <a:spcBef>
                <a:spcPts val="50"/>
              </a:spcBef>
            </a:pPr>
            <a:r>
              <a:rPr dirty="0" sz="1200">
                <a:latin typeface="Times New Roman"/>
                <a:cs typeface="Times New Roman"/>
              </a:rPr>
              <a:t>Referring to the </a:t>
            </a:r>
            <a:r>
              <a:rPr dirty="0" sz="1200" spc="5">
                <a:latin typeface="Times New Roman"/>
                <a:cs typeface="Times New Roman"/>
              </a:rPr>
              <a:t>State </a:t>
            </a:r>
            <a:r>
              <a:rPr dirty="0" sz="1200">
                <a:latin typeface="Times New Roman"/>
                <a:cs typeface="Times New Roman"/>
              </a:rPr>
              <a:t>transition diagram in </a:t>
            </a:r>
            <a:r>
              <a:rPr dirty="0" sz="1200" spc="-5">
                <a:latin typeface="Times New Roman"/>
                <a:cs typeface="Times New Roman"/>
              </a:rPr>
              <a:t>Figure </a:t>
            </a:r>
            <a:r>
              <a:rPr dirty="0" sz="1200">
                <a:latin typeface="Times New Roman"/>
                <a:cs typeface="Times New Roman"/>
              </a:rPr>
              <a:t>2, a trouble report may go through any  of </a:t>
            </a:r>
            <a:r>
              <a:rPr dirty="0" sz="1200" spc="-5">
                <a:latin typeface="Times New Roman"/>
                <a:cs typeface="Times New Roman"/>
              </a:rPr>
              <a:t>six states </a:t>
            </a:r>
            <a:r>
              <a:rPr dirty="0" sz="1200">
                <a:latin typeface="Times New Roman"/>
                <a:cs typeface="Times New Roman"/>
              </a:rPr>
              <a:t>during its life cycle. In addition, a</a:t>
            </a:r>
            <a:r>
              <a:rPr dirty="0" sz="1200" spc="-100">
                <a:latin typeface="Times New Roman"/>
                <a:cs typeface="Times New Roman"/>
              </a:rPr>
              <a:t> </a:t>
            </a:r>
            <a:r>
              <a:rPr dirty="0" sz="1200">
                <a:latin typeface="Times New Roman"/>
                <a:cs typeface="Times New Roman"/>
              </a:rPr>
              <a:t>T</a:t>
            </a:r>
            <a:endParaRPr sz="1200">
              <a:latin typeface="Times New Roman"/>
              <a:cs typeface="Times New Roman"/>
            </a:endParaRPr>
          </a:p>
          <a:p>
            <a:pPr algn="just" marL="12700" marR="8890">
              <a:lnSpc>
                <a:spcPts val="1380"/>
              </a:lnSpc>
            </a:pPr>
            <a:r>
              <a:rPr dirty="0" sz="1200">
                <a:latin typeface="Times New Roman"/>
                <a:cs typeface="Times New Roman"/>
              </a:rPr>
              <a:t>rouble </a:t>
            </a:r>
            <a:r>
              <a:rPr dirty="0" sz="1200" spc="-5">
                <a:latin typeface="Times New Roman"/>
                <a:cs typeface="Times New Roman"/>
              </a:rPr>
              <a:t>Status </a:t>
            </a:r>
            <a:r>
              <a:rPr dirty="0" sz="1200">
                <a:latin typeface="Times New Roman"/>
                <a:cs typeface="Times New Roman"/>
              </a:rPr>
              <a:t>attribute is defined </a:t>
            </a:r>
            <a:r>
              <a:rPr dirty="0" sz="1200" spc="-5">
                <a:latin typeface="Times New Roman"/>
                <a:cs typeface="Times New Roman"/>
              </a:rPr>
              <a:t>which </a:t>
            </a:r>
            <a:r>
              <a:rPr dirty="0" sz="1200">
                <a:latin typeface="Times New Roman"/>
                <a:cs typeface="Times New Roman"/>
              </a:rPr>
              <a:t>qualifies the </a:t>
            </a:r>
            <a:r>
              <a:rPr dirty="0" sz="1200" spc="-5">
                <a:latin typeface="Times New Roman"/>
                <a:cs typeface="Times New Roman"/>
              </a:rPr>
              <a:t>state </a:t>
            </a:r>
            <a:r>
              <a:rPr dirty="0" sz="1200">
                <a:latin typeface="Times New Roman"/>
                <a:cs typeface="Times New Roman"/>
              </a:rPr>
              <a:t>(finer granularity) e.g. cleared  awaiting customer verification. The time at </a:t>
            </a:r>
            <a:r>
              <a:rPr dirty="0" sz="1200" spc="-5">
                <a:latin typeface="Times New Roman"/>
                <a:cs typeface="Times New Roman"/>
              </a:rPr>
              <a:t>which </a:t>
            </a:r>
            <a:r>
              <a:rPr dirty="0" sz="1200">
                <a:latin typeface="Times New Roman"/>
                <a:cs typeface="Times New Roman"/>
              </a:rPr>
              <a:t>the </a:t>
            </a:r>
            <a:r>
              <a:rPr dirty="0" sz="1200" spc="-5">
                <a:latin typeface="Times New Roman"/>
                <a:cs typeface="Times New Roman"/>
              </a:rPr>
              <a:t>status </a:t>
            </a:r>
            <a:r>
              <a:rPr dirty="0" sz="1200">
                <a:latin typeface="Times New Roman"/>
                <a:cs typeface="Times New Roman"/>
              </a:rPr>
              <a:t>attribute change is also  captured in the trouble</a:t>
            </a:r>
            <a:r>
              <a:rPr dirty="0" sz="1200" spc="-120">
                <a:latin typeface="Times New Roman"/>
                <a:cs typeface="Times New Roman"/>
              </a:rPr>
              <a:t> </a:t>
            </a:r>
            <a:r>
              <a:rPr dirty="0" sz="1200">
                <a:latin typeface="Times New Roman"/>
                <a:cs typeface="Times New Roman"/>
              </a:rPr>
              <a:t>report</a:t>
            </a:r>
            <a:endParaRPr sz="1200">
              <a:latin typeface="Times New Roman"/>
              <a:cs typeface="Times New Roman"/>
            </a:endParaRPr>
          </a:p>
          <a:p>
            <a:pPr algn="just" marL="12700">
              <a:lnSpc>
                <a:spcPts val="1315"/>
              </a:lnSpc>
            </a:pPr>
            <a:r>
              <a:rPr dirty="0" sz="1200">
                <a:latin typeface="Times New Roman"/>
                <a:cs typeface="Times New Roman"/>
              </a:rPr>
              <a:t>.</a:t>
            </a:r>
            <a:endParaRPr sz="1200">
              <a:latin typeface="Times New Roman"/>
              <a:cs typeface="Times New Roman"/>
            </a:endParaRPr>
          </a:p>
          <a:p>
            <a:pPr algn="just" marL="12700">
              <a:lnSpc>
                <a:spcPts val="1410"/>
              </a:lnSpc>
            </a:pPr>
            <a:r>
              <a:rPr dirty="0" sz="1200" spc="-5">
                <a:latin typeface="Times New Roman"/>
                <a:cs typeface="Times New Roman"/>
              </a:rPr>
              <a:t>Following </a:t>
            </a:r>
            <a:r>
              <a:rPr dirty="0" sz="1200">
                <a:latin typeface="Times New Roman"/>
                <a:cs typeface="Times New Roman"/>
              </a:rPr>
              <a:t>is a description of </a:t>
            </a:r>
            <a:r>
              <a:rPr dirty="0" sz="1200" spc="-5">
                <a:latin typeface="Times New Roman"/>
                <a:cs typeface="Times New Roman"/>
              </a:rPr>
              <a:t>states </a:t>
            </a:r>
            <a:r>
              <a:rPr dirty="0" sz="1200">
                <a:latin typeface="Times New Roman"/>
                <a:cs typeface="Times New Roman"/>
              </a:rPr>
              <a:t>of a trouble</a:t>
            </a:r>
            <a:r>
              <a:rPr dirty="0" sz="1200" spc="-90">
                <a:latin typeface="Times New Roman"/>
                <a:cs typeface="Times New Roman"/>
              </a:rPr>
              <a:t> </a:t>
            </a:r>
            <a:r>
              <a:rPr dirty="0" sz="1200">
                <a:latin typeface="Times New Roman"/>
                <a:cs typeface="Times New Roman"/>
              </a:rPr>
              <a:t>report.</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77468"/>
            <a:ext cx="5513070" cy="7903845"/>
          </a:xfrm>
          <a:prstGeom prst="rect">
            <a:avLst/>
          </a:prstGeom>
        </p:spPr>
        <p:txBody>
          <a:bodyPr wrap="square" lIns="0" tIns="0" rIns="0" bIns="0" rtlCol="0" vert="horz">
            <a:spAutoFit/>
          </a:bodyPr>
          <a:lstStyle/>
          <a:p>
            <a:pPr algn="just" marL="12700">
              <a:lnSpc>
                <a:spcPts val="1400"/>
              </a:lnSpc>
            </a:pPr>
            <a:r>
              <a:rPr dirty="0" sz="1200" b="1">
                <a:latin typeface="Times New Roman"/>
                <a:cs typeface="Times New Roman"/>
              </a:rPr>
              <a:t>Queued</a:t>
            </a:r>
            <a:endParaRPr sz="1200">
              <a:latin typeface="Times New Roman"/>
              <a:cs typeface="Times New Roman"/>
            </a:endParaRPr>
          </a:p>
          <a:p>
            <a:pPr algn="just" marL="12700" marR="6350">
              <a:lnSpc>
                <a:spcPts val="1380"/>
              </a:lnSpc>
              <a:spcBef>
                <a:spcPts val="50"/>
              </a:spcBef>
            </a:pPr>
            <a:r>
              <a:rPr dirty="0" sz="1200">
                <a:latin typeface="Times New Roman"/>
                <a:cs typeface="Times New Roman"/>
              </a:rPr>
              <a:t>A trouble report is in a queued </a:t>
            </a:r>
            <a:r>
              <a:rPr dirty="0" sz="1200" spc="-5">
                <a:latin typeface="Times New Roman"/>
                <a:cs typeface="Times New Roman"/>
              </a:rPr>
              <a:t>state when </a:t>
            </a:r>
            <a:r>
              <a:rPr dirty="0" sz="1200">
                <a:latin typeface="Times New Roman"/>
                <a:cs typeface="Times New Roman"/>
              </a:rPr>
              <a:t>it has been instantiated but the trouble  resolution process has not </a:t>
            </a:r>
            <a:r>
              <a:rPr dirty="0" sz="1200" spc="-10">
                <a:latin typeface="Times New Roman"/>
                <a:cs typeface="Times New Roman"/>
              </a:rPr>
              <a:t>yet </a:t>
            </a:r>
            <a:r>
              <a:rPr dirty="0" sz="1200">
                <a:latin typeface="Times New Roman"/>
                <a:cs typeface="Times New Roman"/>
              </a:rPr>
              <a:t>been initiated. A trouble report </a:t>
            </a:r>
            <a:r>
              <a:rPr dirty="0" sz="1200" spc="-5">
                <a:latin typeface="Times New Roman"/>
                <a:cs typeface="Times New Roman"/>
              </a:rPr>
              <a:t>which </a:t>
            </a:r>
            <a:r>
              <a:rPr dirty="0" sz="1200">
                <a:latin typeface="Times New Roman"/>
                <a:cs typeface="Times New Roman"/>
              </a:rPr>
              <a:t>is in the queued </a:t>
            </a:r>
            <a:r>
              <a:rPr dirty="0" sz="1200" spc="-5">
                <a:latin typeface="Times New Roman"/>
                <a:cs typeface="Times New Roman"/>
              </a:rPr>
              <a:t>state  </a:t>
            </a:r>
            <a:r>
              <a:rPr dirty="0" sz="1200">
                <a:latin typeface="Times New Roman"/>
                <a:cs typeface="Times New Roman"/>
              </a:rPr>
              <a:t>may be cancelled by the manager. The agent on receiving </a:t>
            </a:r>
            <a:r>
              <a:rPr dirty="0" sz="1200" spc="-5">
                <a:latin typeface="Times New Roman"/>
                <a:cs typeface="Times New Roman"/>
              </a:rPr>
              <a:t>such </a:t>
            </a:r>
            <a:r>
              <a:rPr dirty="0" sz="1200">
                <a:latin typeface="Times New Roman"/>
                <a:cs typeface="Times New Roman"/>
              </a:rPr>
              <a:t>a request </a:t>
            </a:r>
            <a:r>
              <a:rPr dirty="0" sz="1200" spc="-5">
                <a:latin typeface="Times New Roman"/>
                <a:cs typeface="Times New Roman"/>
              </a:rPr>
              <a:t>will </a:t>
            </a:r>
            <a:r>
              <a:rPr dirty="0" sz="1200">
                <a:latin typeface="Times New Roman"/>
                <a:cs typeface="Times New Roman"/>
              </a:rPr>
              <a:t>attempt to  close the trouble</a:t>
            </a:r>
            <a:r>
              <a:rPr dirty="0" sz="1200" spc="-114">
                <a:latin typeface="Times New Roman"/>
                <a:cs typeface="Times New Roman"/>
              </a:rPr>
              <a:t> </a:t>
            </a:r>
            <a:r>
              <a:rPr dirty="0" sz="1200">
                <a:latin typeface="Times New Roman"/>
                <a:cs typeface="Times New Roman"/>
              </a:rPr>
              <a:t>report.</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b="1">
                <a:latin typeface="Times New Roman"/>
                <a:cs typeface="Times New Roman"/>
              </a:rPr>
              <a:t>Open/active</a:t>
            </a:r>
            <a:endParaRPr sz="1200">
              <a:latin typeface="Times New Roman"/>
              <a:cs typeface="Times New Roman"/>
            </a:endParaRPr>
          </a:p>
          <a:p>
            <a:pPr algn="just" marL="12700" marR="8255">
              <a:lnSpc>
                <a:spcPts val="1380"/>
              </a:lnSpc>
              <a:spcBef>
                <a:spcPts val="50"/>
              </a:spcBef>
            </a:pPr>
            <a:r>
              <a:rPr dirty="0" sz="1200">
                <a:latin typeface="Times New Roman"/>
                <a:cs typeface="Times New Roman"/>
              </a:rPr>
              <a:t>The trouble report becomes “open/active” </a:t>
            </a:r>
            <a:r>
              <a:rPr dirty="0" sz="1200" spc="-5">
                <a:latin typeface="Times New Roman"/>
                <a:cs typeface="Times New Roman"/>
              </a:rPr>
              <a:t>when </a:t>
            </a:r>
            <a:r>
              <a:rPr dirty="0" sz="1200">
                <a:latin typeface="Times New Roman"/>
                <a:cs typeface="Times New Roman"/>
              </a:rPr>
              <a:t>appropriate actions to resolve the trouble  are</a:t>
            </a:r>
            <a:r>
              <a:rPr dirty="0" sz="1200" spc="-105">
                <a:latin typeface="Times New Roman"/>
                <a:cs typeface="Times New Roman"/>
              </a:rPr>
              <a:t> </a:t>
            </a:r>
            <a:r>
              <a:rPr dirty="0" sz="1200">
                <a:latin typeface="Times New Roman"/>
                <a:cs typeface="Times New Roman"/>
              </a:rPr>
              <a:t>initiated.</a:t>
            </a:r>
            <a:endParaRPr sz="1200">
              <a:latin typeface="Times New Roman"/>
              <a:cs typeface="Times New Roman"/>
            </a:endParaRPr>
          </a:p>
          <a:p>
            <a:pPr algn="just" marL="12700" marR="5080">
              <a:lnSpc>
                <a:spcPts val="1380"/>
              </a:lnSpc>
            </a:pPr>
            <a:r>
              <a:rPr dirty="0" sz="1200" spc="-5">
                <a:latin typeface="Times New Roman"/>
                <a:cs typeface="Times New Roman"/>
              </a:rPr>
              <a:t>An </a:t>
            </a:r>
            <a:r>
              <a:rPr dirty="0" sz="1200">
                <a:latin typeface="Times New Roman"/>
                <a:cs typeface="Times New Roman"/>
              </a:rPr>
              <a:t>“open/active” trouble report may be “referred” to another </a:t>
            </a:r>
            <a:r>
              <a:rPr dirty="0" sz="1200" spc="-5">
                <a:latin typeface="Times New Roman"/>
                <a:cs typeface="Times New Roman"/>
              </a:rPr>
              <a:t>Hand-off Person, </a:t>
            </a:r>
            <a:r>
              <a:rPr dirty="0" sz="1200">
                <a:latin typeface="Times New Roman"/>
                <a:cs typeface="Times New Roman"/>
              </a:rPr>
              <a:t>or  “transferred” to another Responsible </a:t>
            </a:r>
            <a:r>
              <a:rPr dirty="0" sz="1200" spc="-5">
                <a:latin typeface="Times New Roman"/>
                <a:cs typeface="Times New Roman"/>
              </a:rPr>
              <a:t>Person </a:t>
            </a:r>
            <a:r>
              <a:rPr dirty="0" sz="1200">
                <a:latin typeface="Times New Roman"/>
                <a:cs typeface="Times New Roman"/>
              </a:rPr>
              <a:t>for further processing. The </a:t>
            </a:r>
            <a:r>
              <a:rPr dirty="0" sz="1200" spc="-5">
                <a:latin typeface="Times New Roman"/>
                <a:cs typeface="Times New Roman"/>
              </a:rPr>
              <a:t>state </a:t>
            </a:r>
            <a:r>
              <a:rPr dirty="0" sz="1200">
                <a:latin typeface="Times New Roman"/>
                <a:cs typeface="Times New Roman"/>
              </a:rPr>
              <a:t>however  remains unchanged as “open/active”. A trouble report in the open/active </a:t>
            </a:r>
            <a:r>
              <a:rPr dirty="0" sz="1200" spc="-5">
                <a:latin typeface="Times New Roman"/>
                <a:cs typeface="Times New Roman"/>
              </a:rPr>
              <a:t>state </a:t>
            </a:r>
            <a:r>
              <a:rPr dirty="0" sz="1200">
                <a:latin typeface="Times New Roman"/>
                <a:cs typeface="Times New Roman"/>
              </a:rPr>
              <a:t>may be  cancelled </a:t>
            </a:r>
            <a:r>
              <a:rPr dirty="0" sz="1200" spc="20">
                <a:latin typeface="Times New Roman"/>
                <a:cs typeface="Times New Roman"/>
              </a:rPr>
              <a:t>by </a:t>
            </a:r>
            <a:r>
              <a:rPr dirty="0" sz="1200">
                <a:latin typeface="Times New Roman"/>
                <a:cs typeface="Times New Roman"/>
              </a:rPr>
              <a:t>the manager. The agent on receiving </a:t>
            </a:r>
            <a:r>
              <a:rPr dirty="0" sz="1200" spc="-5">
                <a:latin typeface="Times New Roman"/>
                <a:cs typeface="Times New Roman"/>
              </a:rPr>
              <a:t>such </a:t>
            </a:r>
            <a:r>
              <a:rPr dirty="0" sz="1200">
                <a:latin typeface="Times New Roman"/>
                <a:cs typeface="Times New Roman"/>
              </a:rPr>
              <a:t>a request </a:t>
            </a:r>
            <a:r>
              <a:rPr dirty="0" sz="1200" spc="-5">
                <a:latin typeface="Times New Roman"/>
                <a:cs typeface="Times New Roman"/>
              </a:rPr>
              <a:t>will </a:t>
            </a:r>
            <a:r>
              <a:rPr dirty="0" sz="1200">
                <a:latin typeface="Times New Roman"/>
                <a:cs typeface="Times New Roman"/>
              </a:rPr>
              <a:t>attempt to close the  trouble</a:t>
            </a:r>
            <a:r>
              <a:rPr dirty="0" sz="1200" spc="-105">
                <a:latin typeface="Times New Roman"/>
                <a:cs typeface="Times New Roman"/>
              </a:rPr>
              <a:t> </a:t>
            </a:r>
            <a:r>
              <a:rPr dirty="0" sz="1200">
                <a:latin typeface="Times New Roman"/>
                <a:cs typeface="Times New Roman"/>
              </a:rPr>
              <a:t>report.</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spc="-5" b="1">
                <a:latin typeface="Times New Roman"/>
                <a:cs typeface="Times New Roman"/>
              </a:rPr>
              <a:t>Deferred</a:t>
            </a:r>
            <a:endParaRPr sz="1200">
              <a:latin typeface="Times New Roman"/>
              <a:cs typeface="Times New Roman"/>
            </a:endParaRPr>
          </a:p>
          <a:p>
            <a:pPr algn="just" marL="12700" marR="5080">
              <a:lnSpc>
                <a:spcPts val="1380"/>
              </a:lnSpc>
              <a:spcBef>
                <a:spcPts val="50"/>
              </a:spcBef>
            </a:pPr>
            <a:r>
              <a:rPr dirty="0" sz="1200">
                <a:latin typeface="Times New Roman"/>
                <a:cs typeface="Times New Roman"/>
              </a:rPr>
              <a:t>This </a:t>
            </a:r>
            <a:r>
              <a:rPr dirty="0" sz="1200" spc="-5">
                <a:latin typeface="Times New Roman"/>
                <a:cs typeface="Times New Roman"/>
              </a:rPr>
              <a:t>state </a:t>
            </a:r>
            <a:r>
              <a:rPr dirty="0" sz="1200">
                <a:latin typeface="Times New Roman"/>
                <a:cs typeface="Times New Roman"/>
              </a:rPr>
              <a:t>indicates that corrective action to resolve the trouble has been postponed. This  can occur </a:t>
            </a:r>
            <a:r>
              <a:rPr dirty="0" sz="1200" spc="-5">
                <a:latin typeface="Times New Roman"/>
                <a:cs typeface="Times New Roman"/>
              </a:rPr>
              <a:t>when </a:t>
            </a:r>
            <a:r>
              <a:rPr dirty="0" sz="1200">
                <a:latin typeface="Times New Roman"/>
                <a:cs typeface="Times New Roman"/>
              </a:rPr>
              <a:t>the faulty resource is inaccessible for a period and repair activity cannot  proceed. A deferred Telecommunications Trouble Report may become “open/active”  again, or move directly to the “closed” </a:t>
            </a:r>
            <a:r>
              <a:rPr dirty="0" sz="1200" spc="-5">
                <a:latin typeface="Times New Roman"/>
                <a:cs typeface="Times New Roman"/>
              </a:rPr>
              <a:t>state </a:t>
            </a:r>
            <a:r>
              <a:rPr dirty="0" sz="1200">
                <a:latin typeface="Times New Roman"/>
                <a:cs typeface="Times New Roman"/>
              </a:rPr>
              <a:t>if it is cancelled for </a:t>
            </a:r>
            <a:r>
              <a:rPr dirty="0" sz="1200" spc="-5">
                <a:latin typeface="Times New Roman"/>
                <a:cs typeface="Times New Roman"/>
              </a:rPr>
              <a:t>some </a:t>
            </a:r>
            <a:r>
              <a:rPr dirty="0" sz="1200">
                <a:latin typeface="Times New Roman"/>
                <a:cs typeface="Times New Roman"/>
              </a:rPr>
              <a:t>reason. A trouble  report in the deferred state may be cancelled </a:t>
            </a:r>
            <a:r>
              <a:rPr dirty="0" sz="1200" spc="10">
                <a:latin typeface="Times New Roman"/>
                <a:cs typeface="Times New Roman"/>
              </a:rPr>
              <a:t>by </a:t>
            </a:r>
            <a:r>
              <a:rPr dirty="0" sz="1200">
                <a:latin typeface="Times New Roman"/>
                <a:cs typeface="Times New Roman"/>
              </a:rPr>
              <a:t>the manager. The agent on receiving</a:t>
            </a:r>
            <a:r>
              <a:rPr dirty="0" sz="1200" spc="-110">
                <a:latin typeface="Times New Roman"/>
                <a:cs typeface="Times New Roman"/>
              </a:rPr>
              <a:t> </a:t>
            </a:r>
            <a:r>
              <a:rPr dirty="0" sz="1200" spc="-5">
                <a:latin typeface="Times New Roman"/>
                <a:cs typeface="Times New Roman"/>
              </a:rPr>
              <a:t>such  </a:t>
            </a:r>
            <a:r>
              <a:rPr dirty="0" sz="1200">
                <a:latin typeface="Times New Roman"/>
                <a:cs typeface="Times New Roman"/>
              </a:rPr>
              <a:t>a request </a:t>
            </a:r>
            <a:r>
              <a:rPr dirty="0" sz="1200" spc="-5">
                <a:latin typeface="Times New Roman"/>
                <a:cs typeface="Times New Roman"/>
              </a:rPr>
              <a:t>will </a:t>
            </a:r>
            <a:r>
              <a:rPr dirty="0" sz="1200">
                <a:latin typeface="Times New Roman"/>
                <a:cs typeface="Times New Roman"/>
              </a:rPr>
              <a:t>attempt to close the trouble</a:t>
            </a:r>
            <a:r>
              <a:rPr dirty="0" sz="1200" spc="-114">
                <a:latin typeface="Times New Roman"/>
                <a:cs typeface="Times New Roman"/>
              </a:rPr>
              <a:t> </a:t>
            </a:r>
            <a:r>
              <a:rPr dirty="0" sz="1200">
                <a:latin typeface="Times New Roman"/>
                <a:cs typeface="Times New Roman"/>
              </a:rPr>
              <a:t>report.</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spc="-5" b="1">
                <a:latin typeface="Times New Roman"/>
                <a:cs typeface="Times New Roman"/>
              </a:rPr>
              <a:t>Cleared</a:t>
            </a:r>
            <a:endParaRPr sz="1200">
              <a:latin typeface="Times New Roman"/>
              <a:cs typeface="Times New Roman"/>
            </a:endParaRPr>
          </a:p>
          <a:p>
            <a:pPr algn="just" marL="12700" marR="6350">
              <a:lnSpc>
                <a:spcPts val="1380"/>
              </a:lnSpc>
              <a:spcBef>
                <a:spcPts val="50"/>
              </a:spcBef>
            </a:pPr>
            <a:r>
              <a:rPr dirty="0" sz="1200">
                <a:latin typeface="Times New Roman"/>
                <a:cs typeface="Times New Roman"/>
              </a:rPr>
              <a:t>A trouble report is moved by the agent to the “cleared” </a:t>
            </a:r>
            <a:r>
              <a:rPr dirty="0" sz="1200" spc="-5">
                <a:latin typeface="Times New Roman"/>
                <a:cs typeface="Times New Roman"/>
              </a:rPr>
              <a:t>state when </a:t>
            </a:r>
            <a:r>
              <a:rPr dirty="0" sz="1200">
                <a:latin typeface="Times New Roman"/>
                <a:cs typeface="Times New Roman"/>
              </a:rPr>
              <a:t>it determines that the  trouble has been resolved. If the manager needs to verify that the trouble has been  resolved, verification may optionally be awaited by the agent prior to closure of the  trouble</a:t>
            </a:r>
            <a:r>
              <a:rPr dirty="0" sz="1200" spc="-105">
                <a:latin typeface="Times New Roman"/>
                <a:cs typeface="Times New Roman"/>
              </a:rPr>
              <a:t> </a:t>
            </a:r>
            <a:r>
              <a:rPr dirty="0" sz="1200">
                <a:latin typeface="Times New Roman"/>
                <a:cs typeface="Times New Roman"/>
              </a:rPr>
              <a:t>report.</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spc="-5" b="1">
                <a:latin typeface="Times New Roman"/>
                <a:cs typeface="Times New Roman"/>
              </a:rPr>
              <a:t>Closed</a:t>
            </a:r>
            <a:endParaRPr sz="1200">
              <a:latin typeface="Times New Roman"/>
              <a:cs typeface="Times New Roman"/>
            </a:endParaRPr>
          </a:p>
          <a:p>
            <a:pPr algn="just" marL="12700" marR="6350">
              <a:lnSpc>
                <a:spcPts val="1380"/>
              </a:lnSpc>
              <a:spcBef>
                <a:spcPts val="50"/>
              </a:spcBef>
            </a:pPr>
            <a:r>
              <a:rPr dirty="0" sz="1200">
                <a:latin typeface="Times New Roman"/>
                <a:cs typeface="Times New Roman"/>
              </a:rPr>
              <a:t>This </a:t>
            </a:r>
            <a:r>
              <a:rPr dirty="0" sz="1200" spc="-5">
                <a:latin typeface="Times New Roman"/>
                <a:cs typeface="Times New Roman"/>
              </a:rPr>
              <a:t>state </a:t>
            </a:r>
            <a:r>
              <a:rPr dirty="0" sz="1200">
                <a:latin typeface="Times New Roman"/>
                <a:cs typeface="Times New Roman"/>
              </a:rPr>
              <a:t>indicates that the trouble resolution process is complete. </a:t>
            </a:r>
            <a:r>
              <a:rPr dirty="0" sz="1200" spc="-5">
                <a:latin typeface="Times New Roman"/>
                <a:cs typeface="Times New Roman"/>
              </a:rPr>
              <a:t>Upon </a:t>
            </a:r>
            <a:r>
              <a:rPr dirty="0" sz="1200">
                <a:latin typeface="Times New Roman"/>
                <a:cs typeface="Times New Roman"/>
              </a:rPr>
              <a:t>closure, the  trouble report attributes are captured in a historical event generated at trouble report  closure </a:t>
            </a:r>
            <a:r>
              <a:rPr dirty="0" sz="1200" spc="-5">
                <a:latin typeface="Times New Roman"/>
                <a:cs typeface="Times New Roman"/>
              </a:rPr>
              <a:t>which </a:t>
            </a:r>
            <a:r>
              <a:rPr dirty="0" sz="1200">
                <a:latin typeface="Times New Roman"/>
                <a:cs typeface="Times New Roman"/>
              </a:rPr>
              <a:t>may then be </a:t>
            </a:r>
            <a:r>
              <a:rPr dirty="0" sz="1200" spc="-5">
                <a:latin typeface="Times New Roman"/>
                <a:cs typeface="Times New Roman"/>
              </a:rPr>
              <a:t>stored </a:t>
            </a:r>
            <a:r>
              <a:rPr dirty="0" sz="1200">
                <a:latin typeface="Times New Roman"/>
                <a:cs typeface="Times New Roman"/>
              </a:rPr>
              <a:t>in a log of trouble history records, for future reference.  The trouble report may then be eliminated at the agent’s convenience. </a:t>
            </a:r>
            <a:r>
              <a:rPr dirty="0" sz="1200" spc="-5">
                <a:latin typeface="Times New Roman"/>
                <a:cs typeface="Times New Roman"/>
              </a:rPr>
              <a:t>However, </a:t>
            </a:r>
            <a:r>
              <a:rPr dirty="0" sz="1200">
                <a:latin typeface="Times New Roman"/>
                <a:cs typeface="Times New Roman"/>
              </a:rPr>
              <a:t>the  agent may be required to maintain </a:t>
            </a:r>
            <a:r>
              <a:rPr dirty="0" sz="1200" spc="-5">
                <a:latin typeface="Times New Roman"/>
                <a:cs typeface="Times New Roman"/>
              </a:rPr>
              <a:t>such </a:t>
            </a:r>
            <a:r>
              <a:rPr dirty="0" sz="1200">
                <a:latin typeface="Times New Roman"/>
                <a:cs typeface="Times New Roman"/>
              </a:rPr>
              <a:t>records for a period of time as per business  agreements.</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ts val="1400"/>
              </a:lnSpc>
            </a:pPr>
            <a:r>
              <a:rPr dirty="0" sz="1200" spc="-5" b="1">
                <a:latin typeface="Times New Roman"/>
                <a:cs typeface="Times New Roman"/>
              </a:rPr>
              <a:t>Disabled</a:t>
            </a:r>
            <a:endParaRPr sz="1200">
              <a:latin typeface="Times New Roman"/>
              <a:cs typeface="Times New Roman"/>
            </a:endParaRPr>
          </a:p>
          <a:p>
            <a:pPr algn="just" marL="12700" marR="6985">
              <a:lnSpc>
                <a:spcPts val="1380"/>
              </a:lnSpc>
              <a:spcBef>
                <a:spcPts val="50"/>
              </a:spcBef>
            </a:pPr>
            <a:r>
              <a:rPr dirty="0" sz="1200">
                <a:latin typeface="Times New Roman"/>
                <a:cs typeface="Times New Roman"/>
              </a:rPr>
              <a:t>A “disabled” value is exhibited </a:t>
            </a:r>
            <a:r>
              <a:rPr dirty="0" sz="1200" spc="-5">
                <a:latin typeface="Times New Roman"/>
                <a:cs typeface="Times New Roman"/>
              </a:rPr>
              <a:t>when </a:t>
            </a:r>
            <a:r>
              <a:rPr dirty="0" sz="1200">
                <a:latin typeface="Times New Roman"/>
                <a:cs typeface="Times New Roman"/>
              </a:rPr>
              <a:t>a trouble report’s information cannot be updated  due to local conditions. In the “disabled” condition only read operations can be  performed.</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The following figure </a:t>
            </a:r>
            <a:r>
              <a:rPr dirty="0" sz="1200" spc="-5">
                <a:latin typeface="Times New Roman"/>
                <a:cs typeface="Times New Roman"/>
              </a:rPr>
              <a:t>shows </a:t>
            </a:r>
            <a:r>
              <a:rPr dirty="0" sz="1200">
                <a:latin typeface="Times New Roman"/>
                <a:cs typeface="Times New Roman"/>
              </a:rPr>
              <a:t>the </a:t>
            </a:r>
            <a:r>
              <a:rPr dirty="0" sz="1200" spc="-5">
                <a:latin typeface="Times New Roman"/>
                <a:cs typeface="Times New Roman"/>
              </a:rPr>
              <a:t>STD </a:t>
            </a:r>
            <a:r>
              <a:rPr dirty="0" sz="1200">
                <a:latin typeface="Times New Roman"/>
                <a:cs typeface="Times New Roman"/>
              </a:rPr>
              <a:t>for a trouble ticket. This diagram depicts the  movement of a trouble ticket from one </a:t>
            </a:r>
            <a:r>
              <a:rPr dirty="0" sz="1200" spc="-5">
                <a:latin typeface="Times New Roman"/>
                <a:cs typeface="Times New Roman"/>
              </a:rPr>
              <a:t>state </a:t>
            </a:r>
            <a:r>
              <a:rPr dirty="0" sz="1200">
                <a:latin typeface="Times New Roman"/>
                <a:cs typeface="Times New Roman"/>
              </a:rPr>
              <a:t>to the other, thus making it easy to  understand.</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258824" y="960119"/>
            <a:ext cx="5119116" cy="3259835"/>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2136139" y="1510538"/>
            <a:ext cx="585470" cy="186690"/>
          </a:xfrm>
          <a:prstGeom prst="rect">
            <a:avLst/>
          </a:prstGeom>
        </p:spPr>
        <p:txBody>
          <a:bodyPr wrap="square" lIns="0" tIns="0" rIns="0" bIns="0" rtlCol="0" vert="horz">
            <a:spAutoFit/>
          </a:bodyPr>
          <a:lstStyle/>
          <a:p>
            <a:pPr marL="12700">
              <a:lnSpc>
                <a:spcPct val="100000"/>
              </a:lnSpc>
            </a:pPr>
            <a:r>
              <a:rPr dirty="0" sz="1150" spc="15" b="1">
                <a:latin typeface="Arial"/>
                <a:cs typeface="Arial"/>
              </a:rPr>
              <a:t>Queued</a:t>
            </a:r>
            <a:endParaRPr sz="1150">
              <a:latin typeface="Arial"/>
              <a:cs typeface="Arial"/>
            </a:endParaRPr>
          </a:p>
        </p:txBody>
      </p:sp>
      <p:sp>
        <p:nvSpPr>
          <p:cNvPr id="7" name="object 7"/>
          <p:cNvSpPr txBox="1"/>
          <p:nvPr/>
        </p:nvSpPr>
        <p:spPr>
          <a:xfrm>
            <a:off x="2614676" y="2763266"/>
            <a:ext cx="644525" cy="186690"/>
          </a:xfrm>
          <a:prstGeom prst="rect">
            <a:avLst/>
          </a:prstGeom>
        </p:spPr>
        <p:txBody>
          <a:bodyPr wrap="square" lIns="0" tIns="0" rIns="0" bIns="0" rtlCol="0" vert="horz">
            <a:spAutoFit/>
          </a:bodyPr>
          <a:lstStyle/>
          <a:p>
            <a:pPr marL="12700">
              <a:lnSpc>
                <a:spcPct val="100000"/>
              </a:lnSpc>
            </a:pPr>
            <a:r>
              <a:rPr dirty="0" sz="1150" spc="10" b="1">
                <a:latin typeface="Arial"/>
                <a:cs typeface="Arial"/>
              </a:rPr>
              <a:t>D</a:t>
            </a:r>
            <a:r>
              <a:rPr dirty="0" sz="1150" spc="25" b="1">
                <a:latin typeface="Arial"/>
                <a:cs typeface="Arial"/>
              </a:rPr>
              <a:t>e</a:t>
            </a:r>
            <a:r>
              <a:rPr dirty="0" sz="1150" spc="-5" b="1">
                <a:latin typeface="Arial"/>
                <a:cs typeface="Arial"/>
              </a:rPr>
              <a:t>fe</a:t>
            </a:r>
            <a:r>
              <a:rPr dirty="0" sz="1150" spc="50" b="1">
                <a:latin typeface="Arial"/>
                <a:cs typeface="Arial"/>
              </a:rPr>
              <a:t>r</a:t>
            </a:r>
            <a:r>
              <a:rPr dirty="0" sz="1150" spc="35" b="1">
                <a:latin typeface="Arial"/>
                <a:cs typeface="Arial"/>
              </a:rPr>
              <a:t>r</a:t>
            </a:r>
            <a:r>
              <a:rPr dirty="0" sz="1150" spc="-10" b="1">
                <a:latin typeface="Arial"/>
                <a:cs typeface="Arial"/>
              </a:rPr>
              <a:t>ed</a:t>
            </a:r>
            <a:endParaRPr sz="1150">
              <a:latin typeface="Arial"/>
              <a:cs typeface="Arial"/>
            </a:endParaRPr>
          </a:p>
        </p:txBody>
      </p:sp>
      <p:sp>
        <p:nvSpPr>
          <p:cNvPr id="8" name="object 8"/>
          <p:cNvSpPr txBox="1"/>
          <p:nvPr/>
        </p:nvSpPr>
        <p:spPr>
          <a:xfrm>
            <a:off x="3960367" y="1890014"/>
            <a:ext cx="888365" cy="186690"/>
          </a:xfrm>
          <a:prstGeom prst="rect">
            <a:avLst/>
          </a:prstGeom>
        </p:spPr>
        <p:txBody>
          <a:bodyPr wrap="square" lIns="0" tIns="0" rIns="0" bIns="0" rtlCol="0" vert="horz">
            <a:spAutoFit/>
          </a:bodyPr>
          <a:lstStyle/>
          <a:p>
            <a:pPr marL="12700">
              <a:lnSpc>
                <a:spcPct val="100000"/>
              </a:lnSpc>
            </a:pPr>
            <a:r>
              <a:rPr dirty="0" sz="1150" spc="-5" b="1">
                <a:latin typeface="Arial"/>
                <a:cs typeface="Arial"/>
              </a:rPr>
              <a:t>O</a:t>
            </a:r>
            <a:r>
              <a:rPr dirty="0" sz="1150" spc="45" b="1">
                <a:latin typeface="Arial"/>
                <a:cs typeface="Arial"/>
              </a:rPr>
              <a:t>p</a:t>
            </a:r>
            <a:r>
              <a:rPr dirty="0" sz="1150" spc="25" b="1">
                <a:latin typeface="Arial"/>
                <a:cs typeface="Arial"/>
              </a:rPr>
              <a:t>en</a:t>
            </a:r>
            <a:r>
              <a:rPr dirty="0" sz="1150" spc="-5" b="1">
                <a:latin typeface="Arial"/>
                <a:cs typeface="Arial"/>
              </a:rPr>
              <a:t>/</a:t>
            </a:r>
            <a:r>
              <a:rPr dirty="0" sz="1150" spc="-60" b="1">
                <a:latin typeface="Arial"/>
                <a:cs typeface="Arial"/>
              </a:rPr>
              <a:t>A</a:t>
            </a:r>
            <a:r>
              <a:rPr dirty="0" sz="1150" spc="25" b="1">
                <a:latin typeface="Arial"/>
                <a:cs typeface="Arial"/>
              </a:rPr>
              <a:t>c</a:t>
            </a:r>
            <a:r>
              <a:rPr dirty="0" sz="1150" spc="-5" b="1">
                <a:latin typeface="Arial"/>
                <a:cs typeface="Arial"/>
              </a:rPr>
              <a:t>t</a:t>
            </a:r>
            <a:r>
              <a:rPr dirty="0" sz="1150" spc="-35" b="1">
                <a:latin typeface="Arial"/>
                <a:cs typeface="Arial"/>
              </a:rPr>
              <a:t>i</a:t>
            </a:r>
            <a:r>
              <a:rPr dirty="0" sz="1150" spc="25" b="1">
                <a:latin typeface="Arial"/>
                <a:cs typeface="Arial"/>
              </a:rPr>
              <a:t>v</a:t>
            </a:r>
            <a:r>
              <a:rPr dirty="0" sz="1150" spc="-5" b="1">
                <a:latin typeface="Arial"/>
                <a:cs typeface="Arial"/>
              </a:rPr>
              <a:t>e</a:t>
            </a:r>
            <a:endParaRPr sz="1150">
              <a:latin typeface="Arial"/>
              <a:cs typeface="Arial"/>
            </a:endParaRPr>
          </a:p>
        </p:txBody>
      </p:sp>
      <p:sp>
        <p:nvSpPr>
          <p:cNvPr id="9" name="object 9"/>
          <p:cNvSpPr txBox="1"/>
          <p:nvPr/>
        </p:nvSpPr>
        <p:spPr>
          <a:xfrm>
            <a:off x="5429503" y="2763266"/>
            <a:ext cx="579120" cy="186690"/>
          </a:xfrm>
          <a:prstGeom prst="rect">
            <a:avLst/>
          </a:prstGeom>
        </p:spPr>
        <p:txBody>
          <a:bodyPr wrap="square" lIns="0" tIns="0" rIns="0" bIns="0" rtlCol="0" vert="horz">
            <a:spAutoFit/>
          </a:bodyPr>
          <a:lstStyle/>
          <a:p>
            <a:pPr marL="12700">
              <a:lnSpc>
                <a:spcPct val="100000"/>
              </a:lnSpc>
            </a:pPr>
            <a:r>
              <a:rPr dirty="0" sz="1150" spc="25" b="1">
                <a:latin typeface="Arial"/>
                <a:cs typeface="Arial"/>
              </a:rPr>
              <a:t>C</a:t>
            </a:r>
            <a:r>
              <a:rPr dirty="0" sz="1150" spc="-5" b="1">
                <a:latin typeface="Arial"/>
                <a:cs typeface="Arial"/>
              </a:rPr>
              <a:t>le</a:t>
            </a:r>
            <a:r>
              <a:rPr dirty="0" sz="1150" spc="45" b="1">
                <a:latin typeface="Arial"/>
                <a:cs typeface="Arial"/>
              </a:rPr>
              <a:t>a</a:t>
            </a:r>
            <a:r>
              <a:rPr dirty="0" sz="1150" spc="25" b="1">
                <a:latin typeface="Arial"/>
                <a:cs typeface="Arial"/>
              </a:rPr>
              <a:t>re</a:t>
            </a:r>
            <a:r>
              <a:rPr dirty="0" sz="1150" spc="-5" b="1">
                <a:latin typeface="Arial"/>
                <a:cs typeface="Arial"/>
              </a:rPr>
              <a:t>d</a:t>
            </a:r>
            <a:endParaRPr sz="1150">
              <a:latin typeface="Arial"/>
              <a:cs typeface="Arial"/>
            </a:endParaRPr>
          </a:p>
        </p:txBody>
      </p:sp>
      <p:sp>
        <p:nvSpPr>
          <p:cNvPr id="10" name="object 10"/>
          <p:cNvSpPr/>
          <p:nvPr/>
        </p:nvSpPr>
        <p:spPr>
          <a:xfrm>
            <a:off x="5125211" y="1106424"/>
            <a:ext cx="1330960" cy="309880"/>
          </a:xfrm>
          <a:custGeom>
            <a:avLst/>
            <a:gdLst/>
            <a:ahLst/>
            <a:cxnLst/>
            <a:rect l="l" t="t" r="r" b="b"/>
            <a:pathLst>
              <a:path w="1330960" h="309880">
                <a:moveTo>
                  <a:pt x="1175003" y="0"/>
                </a:moveTo>
                <a:lnTo>
                  <a:pt x="153923" y="0"/>
                </a:lnTo>
                <a:lnTo>
                  <a:pt x="92963" y="16764"/>
                </a:lnTo>
                <a:lnTo>
                  <a:pt x="86867" y="18288"/>
                </a:lnTo>
                <a:lnTo>
                  <a:pt x="33527" y="56388"/>
                </a:lnTo>
                <a:lnTo>
                  <a:pt x="1523" y="118872"/>
                </a:lnTo>
                <a:lnTo>
                  <a:pt x="0" y="124968"/>
                </a:lnTo>
                <a:lnTo>
                  <a:pt x="0" y="185928"/>
                </a:lnTo>
                <a:lnTo>
                  <a:pt x="1523" y="192024"/>
                </a:lnTo>
                <a:lnTo>
                  <a:pt x="33527" y="252984"/>
                </a:lnTo>
                <a:lnTo>
                  <a:pt x="86867" y="292608"/>
                </a:lnTo>
                <a:lnTo>
                  <a:pt x="153923" y="309372"/>
                </a:lnTo>
                <a:lnTo>
                  <a:pt x="1175003" y="309372"/>
                </a:lnTo>
                <a:lnTo>
                  <a:pt x="1237487" y="294132"/>
                </a:lnTo>
                <a:lnTo>
                  <a:pt x="153923" y="294132"/>
                </a:lnTo>
                <a:lnTo>
                  <a:pt x="123443" y="286512"/>
                </a:lnTo>
                <a:lnTo>
                  <a:pt x="92963" y="286512"/>
                </a:lnTo>
                <a:lnTo>
                  <a:pt x="92963" y="278892"/>
                </a:lnTo>
                <a:lnTo>
                  <a:pt x="93432" y="278892"/>
                </a:lnTo>
                <a:lnTo>
                  <a:pt x="44195" y="242316"/>
                </a:lnTo>
                <a:lnTo>
                  <a:pt x="14592" y="185928"/>
                </a:lnTo>
                <a:lnTo>
                  <a:pt x="7619" y="185928"/>
                </a:lnTo>
                <a:lnTo>
                  <a:pt x="12191" y="181356"/>
                </a:lnTo>
                <a:lnTo>
                  <a:pt x="15239" y="181356"/>
                </a:lnTo>
                <a:lnTo>
                  <a:pt x="15239" y="129540"/>
                </a:lnTo>
                <a:lnTo>
                  <a:pt x="12191" y="129540"/>
                </a:lnTo>
                <a:lnTo>
                  <a:pt x="7619" y="124968"/>
                </a:lnTo>
                <a:lnTo>
                  <a:pt x="14533" y="124968"/>
                </a:lnTo>
                <a:lnTo>
                  <a:pt x="44195" y="67056"/>
                </a:lnTo>
                <a:lnTo>
                  <a:pt x="93268" y="32004"/>
                </a:lnTo>
                <a:lnTo>
                  <a:pt x="92963" y="32004"/>
                </a:lnTo>
                <a:lnTo>
                  <a:pt x="92963" y="24384"/>
                </a:lnTo>
                <a:lnTo>
                  <a:pt x="120673" y="24384"/>
                </a:lnTo>
                <a:lnTo>
                  <a:pt x="153923" y="15240"/>
                </a:lnTo>
                <a:lnTo>
                  <a:pt x="1231807" y="15240"/>
                </a:lnTo>
                <a:lnTo>
                  <a:pt x="1175003" y="0"/>
                </a:lnTo>
                <a:close/>
              </a:path>
              <a:path w="1330960" h="309880">
                <a:moveTo>
                  <a:pt x="1234655" y="279582"/>
                </a:moveTo>
                <a:lnTo>
                  <a:pt x="1175003" y="294132"/>
                </a:lnTo>
                <a:lnTo>
                  <a:pt x="1237487" y="294132"/>
                </a:lnTo>
                <a:lnTo>
                  <a:pt x="1242059" y="292608"/>
                </a:lnTo>
                <a:lnTo>
                  <a:pt x="1250500" y="286512"/>
                </a:lnTo>
                <a:lnTo>
                  <a:pt x="1237487" y="286512"/>
                </a:lnTo>
                <a:lnTo>
                  <a:pt x="1231391" y="281940"/>
                </a:lnTo>
                <a:lnTo>
                  <a:pt x="1234655" y="279582"/>
                </a:lnTo>
                <a:close/>
              </a:path>
              <a:path w="1330960" h="309880">
                <a:moveTo>
                  <a:pt x="92963" y="278892"/>
                </a:moveTo>
                <a:lnTo>
                  <a:pt x="92963" y="286512"/>
                </a:lnTo>
                <a:lnTo>
                  <a:pt x="97535" y="281940"/>
                </a:lnTo>
                <a:lnTo>
                  <a:pt x="93670" y="279068"/>
                </a:lnTo>
                <a:lnTo>
                  <a:pt x="92963" y="278892"/>
                </a:lnTo>
                <a:close/>
              </a:path>
              <a:path w="1330960" h="309880">
                <a:moveTo>
                  <a:pt x="93670" y="279068"/>
                </a:moveTo>
                <a:lnTo>
                  <a:pt x="97535" y="281940"/>
                </a:lnTo>
                <a:lnTo>
                  <a:pt x="92963" y="286512"/>
                </a:lnTo>
                <a:lnTo>
                  <a:pt x="123443" y="286512"/>
                </a:lnTo>
                <a:lnTo>
                  <a:pt x="93670" y="279068"/>
                </a:lnTo>
                <a:close/>
              </a:path>
              <a:path w="1330960" h="309880">
                <a:moveTo>
                  <a:pt x="1237487" y="278892"/>
                </a:moveTo>
                <a:lnTo>
                  <a:pt x="1234655" y="279582"/>
                </a:lnTo>
                <a:lnTo>
                  <a:pt x="1231391" y="281940"/>
                </a:lnTo>
                <a:lnTo>
                  <a:pt x="1237487" y="286512"/>
                </a:lnTo>
                <a:lnTo>
                  <a:pt x="1237487" y="278892"/>
                </a:lnTo>
                <a:close/>
              </a:path>
              <a:path w="1330960" h="309880">
                <a:moveTo>
                  <a:pt x="1261051" y="278892"/>
                </a:moveTo>
                <a:lnTo>
                  <a:pt x="1237487" y="278892"/>
                </a:lnTo>
                <a:lnTo>
                  <a:pt x="1237487" y="286512"/>
                </a:lnTo>
                <a:lnTo>
                  <a:pt x="1250500" y="286512"/>
                </a:lnTo>
                <a:lnTo>
                  <a:pt x="1261051" y="278892"/>
                </a:lnTo>
                <a:close/>
              </a:path>
              <a:path w="1330960" h="309880">
                <a:moveTo>
                  <a:pt x="1315211" y="184404"/>
                </a:moveTo>
                <a:lnTo>
                  <a:pt x="1286255" y="242316"/>
                </a:lnTo>
                <a:lnTo>
                  <a:pt x="1234655" y="279582"/>
                </a:lnTo>
                <a:lnTo>
                  <a:pt x="1237487" y="278892"/>
                </a:lnTo>
                <a:lnTo>
                  <a:pt x="1261051" y="278892"/>
                </a:lnTo>
                <a:lnTo>
                  <a:pt x="1296923" y="252984"/>
                </a:lnTo>
                <a:lnTo>
                  <a:pt x="1330451" y="185928"/>
                </a:lnTo>
                <a:lnTo>
                  <a:pt x="1315211" y="185928"/>
                </a:lnTo>
                <a:lnTo>
                  <a:pt x="1315211" y="184404"/>
                </a:lnTo>
                <a:close/>
              </a:path>
              <a:path w="1330960" h="309880">
                <a:moveTo>
                  <a:pt x="93432" y="278892"/>
                </a:moveTo>
                <a:lnTo>
                  <a:pt x="92963" y="278892"/>
                </a:lnTo>
                <a:lnTo>
                  <a:pt x="93670" y="279068"/>
                </a:lnTo>
                <a:lnTo>
                  <a:pt x="93432" y="278892"/>
                </a:lnTo>
                <a:close/>
              </a:path>
              <a:path w="1330960" h="309880">
                <a:moveTo>
                  <a:pt x="12191" y="181356"/>
                </a:moveTo>
                <a:lnTo>
                  <a:pt x="7619" y="185928"/>
                </a:lnTo>
                <a:lnTo>
                  <a:pt x="14592" y="185928"/>
                </a:lnTo>
                <a:lnTo>
                  <a:pt x="12191" y="181356"/>
                </a:lnTo>
                <a:close/>
              </a:path>
              <a:path w="1330960" h="309880">
                <a:moveTo>
                  <a:pt x="15239" y="181356"/>
                </a:moveTo>
                <a:lnTo>
                  <a:pt x="12191" y="181356"/>
                </a:lnTo>
                <a:lnTo>
                  <a:pt x="14592" y="185928"/>
                </a:lnTo>
                <a:lnTo>
                  <a:pt x="15239" y="185928"/>
                </a:lnTo>
                <a:lnTo>
                  <a:pt x="15239" y="181356"/>
                </a:lnTo>
                <a:close/>
              </a:path>
              <a:path w="1330960" h="309880">
                <a:moveTo>
                  <a:pt x="1316735" y="181356"/>
                </a:moveTo>
                <a:lnTo>
                  <a:pt x="1315211" y="184404"/>
                </a:lnTo>
                <a:lnTo>
                  <a:pt x="1315211" y="185928"/>
                </a:lnTo>
                <a:lnTo>
                  <a:pt x="1322831" y="185928"/>
                </a:lnTo>
                <a:lnTo>
                  <a:pt x="1316735" y="181356"/>
                </a:lnTo>
                <a:close/>
              </a:path>
              <a:path w="1330960" h="309880">
                <a:moveTo>
                  <a:pt x="1330451" y="181356"/>
                </a:moveTo>
                <a:lnTo>
                  <a:pt x="1316735" y="181356"/>
                </a:lnTo>
                <a:lnTo>
                  <a:pt x="1322831" y="185928"/>
                </a:lnTo>
                <a:lnTo>
                  <a:pt x="1330451" y="185928"/>
                </a:lnTo>
                <a:lnTo>
                  <a:pt x="1330451" y="181356"/>
                </a:lnTo>
                <a:close/>
              </a:path>
              <a:path w="1330960" h="309880">
                <a:moveTo>
                  <a:pt x="1315211" y="126415"/>
                </a:moveTo>
                <a:lnTo>
                  <a:pt x="1315211" y="184404"/>
                </a:lnTo>
                <a:lnTo>
                  <a:pt x="1316735" y="181356"/>
                </a:lnTo>
                <a:lnTo>
                  <a:pt x="1330451" y="181356"/>
                </a:lnTo>
                <a:lnTo>
                  <a:pt x="1330451" y="129540"/>
                </a:lnTo>
                <a:lnTo>
                  <a:pt x="1316735" y="129540"/>
                </a:lnTo>
                <a:lnTo>
                  <a:pt x="1315211" y="126415"/>
                </a:lnTo>
                <a:close/>
              </a:path>
              <a:path w="1330960" h="309880">
                <a:moveTo>
                  <a:pt x="14533" y="124968"/>
                </a:moveTo>
                <a:lnTo>
                  <a:pt x="7619" y="124968"/>
                </a:lnTo>
                <a:lnTo>
                  <a:pt x="12191" y="129540"/>
                </a:lnTo>
                <a:lnTo>
                  <a:pt x="14533" y="124968"/>
                </a:lnTo>
                <a:close/>
              </a:path>
              <a:path w="1330960" h="309880">
                <a:moveTo>
                  <a:pt x="15239" y="124968"/>
                </a:moveTo>
                <a:lnTo>
                  <a:pt x="14533" y="124968"/>
                </a:lnTo>
                <a:lnTo>
                  <a:pt x="12191" y="129540"/>
                </a:lnTo>
                <a:lnTo>
                  <a:pt x="15239" y="129540"/>
                </a:lnTo>
                <a:lnTo>
                  <a:pt x="15239" y="124968"/>
                </a:lnTo>
                <a:close/>
              </a:path>
              <a:path w="1330960" h="309880">
                <a:moveTo>
                  <a:pt x="1322831" y="124968"/>
                </a:moveTo>
                <a:lnTo>
                  <a:pt x="1315211" y="124968"/>
                </a:lnTo>
                <a:lnTo>
                  <a:pt x="1315211" y="126415"/>
                </a:lnTo>
                <a:lnTo>
                  <a:pt x="1316735" y="129540"/>
                </a:lnTo>
                <a:lnTo>
                  <a:pt x="1322831" y="124968"/>
                </a:lnTo>
                <a:close/>
              </a:path>
              <a:path w="1330960" h="309880">
                <a:moveTo>
                  <a:pt x="1330451" y="124968"/>
                </a:moveTo>
                <a:lnTo>
                  <a:pt x="1322831" y="124968"/>
                </a:lnTo>
                <a:lnTo>
                  <a:pt x="1316735" y="129540"/>
                </a:lnTo>
                <a:lnTo>
                  <a:pt x="1330451" y="129540"/>
                </a:lnTo>
                <a:lnTo>
                  <a:pt x="1330451" y="124968"/>
                </a:lnTo>
                <a:close/>
              </a:path>
              <a:path w="1330960" h="309880">
                <a:moveTo>
                  <a:pt x="1234706" y="31257"/>
                </a:moveTo>
                <a:lnTo>
                  <a:pt x="1286255" y="67056"/>
                </a:lnTo>
                <a:lnTo>
                  <a:pt x="1315211" y="126415"/>
                </a:lnTo>
                <a:lnTo>
                  <a:pt x="1315211" y="124968"/>
                </a:lnTo>
                <a:lnTo>
                  <a:pt x="1330451" y="124968"/>
                </a:lnTo>
                <a:lnTo>
                  <a:pt x="1327403" y="118872"/>
                </a:lnTo>
                <a:lnTo>
                  <a:pt x="1296923" y="56388"/>
                </a:lnTo>
                <a:lnTo>
                  <a:pt x="1261811" y="32004"/>
                </a:lnTo>
                <a:lnTo>
                  <a:pt x="1237487" y="32004"/>
                </a:lnTo>
                <a:lnTo>
                  <a:pt x="1234706" y="31257"/>
                </a:lnTo>
                <a:close/>
              </a:path>
              <a:path w="1330960" h="309880">
                <a:moveTo>
                  <a:pt x="92963" y="24384"/>
                </a:moveTo>
                <a:lnTo>
                  <a:pt x="92963" y="32004"/>
                </a:lnTo>
                <a:lnTo>
                  <a:pt x="93459" y="31867"/>
                </a:lnTo>
                <a:lnTo>
                  <a:pt x="97535" y="28956"/>
                </a:lnTo>
                <a:lnTo>
                  <a:pt x="92963" y="24384"/>
                </a:lnTo>
                <a:close/>
              </a:path>
              <a:path w="1330960" h="309880">
                <a:moveTo>
                  <a:pt x="93459" y="31867"/>
                </a:moveTo>
                <a:lnTo>
                  <a:pt x="92963" y="32004"/>
                </a:lnTo>
                <a:lnTo>
                  <a:pt x="93268" y="32004"/>
                </a:lnTo>
                <a:lnTo>
                  <a:pt x="93459" y="31867"/>
                </a:lnTo>
                <a:close/>
              </a:path>
              <a:path w="1330960" h="309880">
                <a:moveTo>
                  <a:pt x="1237487" y="24384"/>
                </a:moveTo>
                <a:lnTo>
                  <a:pt x="1231391" y="28956"/>
                </a:lnTo>
                <a:lnTo>
                  <a:pt x="1234706" y="31257"/>
                </a:lnTo>
                <a:lnTo>
                  <a:pt x="1237487" y="32004"/>
                </a:lnTo>
                <a:lnTo>
                  <a:pt x="1237487" y="24384"/>
                </a:lnTo>
                <a:close/>
              </a:path>
              <a:path w="1330960" h="309880">
                <a:moveTo>
                  <a:pt x="1250838" y="24384"/>
                </a:moveTo>
                <a:lnTo>
                  <a:pt x="1237487" y="24384"/>
                </a:lnTo>
                <a:lnTo>
                  <a:pt x="1237487" y="32004"/>
                </a:lnTo>
                <a:lnTo>
                  <a:pt x="1261811" y="32004"/>
                </a:lnTo>
                <a:lnTo>
                  <a:pt x="1250838" y="24384"/>
                </a:lnTo>
                <a:close/>
              </a:path>
              <a:path w="1330960" h="309880">
                <a:moveTo>
                  <a:pt x="120673" y="24384"/>
                </a:moveTo>
                <a:lnTo>
                  <a:pt x="92963" y="24384"/>
                </a:lnTo>
                <a:lnTo>
                  <a:pt x="97535" y="28956"/>
                </a:lnTo>
                <a:lnTo>
                  <a:pt x="93459" y="31867"/>
                </a:lnTo>
                <a:lnTo>
                  <a:pt x="120673" y="24384"/>
                </a:lnTo>
                <a:close/>
              </a:path>
              <a:path w="1330960" h="309880">
                <a:moveTo>
                  <a:pt x="1231807" y="15240"/>
                </a:moveTo>
                <a:lnTo>
                  <a:pt x="1175003" y="15240"/>
                </a:lnTo>
                <a:lnTo>
                  <a:pt x="1234706" y="31257"/>
                </a:lnTo>
                <a:lnTo>
                  <a:pt x="1231391" y="28956"/>
                </a:lnTo>
                <a:lnTo>
                  <a:pt x="1237487" y="24384"/>
                </a:lnTo>
                <a:lnTo>
                  <a:pt x="1250838" y="24384"/>
                </a:lnTo>
                <a:lnTo>
                  <a:pt x="1242059" y="18288"/>
                </a:lnTo>
                <a:lnTo>
                  <a:pt x="1237487" y="16764"/>
                </a:lnTo>
                <a:lnTo>
                  <a:pt x="1231807" y="15240"/>
                </a:lnTo>
                <a:close/>
              </a:path>
            </a:pathLst>
          </a:custGeom>
          <a:solidFill>
            <a:srgbClr val="000000"/>
          </a:solidFill>
        </p:spPr>
        <p:txBody>
          <a:bodyPr wrap="square" lIns="0" tIns="0" rIns="0" bIns="0" rtlCol="0"/>
          <a:lstStyle/>
          <a:p/>
        </p:txBody>
      </p:sp>
      <p:sp>
        <p:nvSpPr>
          <p:cNvPr id="11" name="object 11"/>
          <p:cNvSpPr txBox="1"/>
          <p:nvPr/>
        </p:nvSpPr>
        <p:spPr>
          <a:xfrm>
            <a:off x="5421884" y="1155445"/>
            <a:ext cx="738505" cy="186690"/>
          </a:xfrm>
          <a:prstGeom prst="rect">
            <a:avLst/>
          </a:prstGeom>
        </p:spPr>
        <p:txBody>
          <a:bodyPr wrap="square" lIns="0" tIns="0" rIns="0" bIns="0" rtlCol="0" vert="horz">
            <a:spAutoFit/>
          </a:bodyPr>
          <a:lstStyle/>
          <a:p>
            <a:pPr marL="12700">
              <a:lnSpc>
                <a:spcPct val="100000"/>
              </a:lnSpc>
            </a:pPr>
            <a:r>
              <a:rPr dirty="0" sz="1150" spc="-5" b="1">
                <a:latin typeface="Arial"/>
                <a:cs typeface="Arial"/>
              </a:rPr>
              <a:t>*</a:t>
            </a:r>
            <a:r>
              <a:rPr dirty="0" sz="1150" spc="-135" b="1">
                <a:latin typeface="Arial"/>
                <a:cs typeface="Arial"/>
              </a:rPr>
              <a:t> </a:t>
            </a:r>
            <a:r>
              <a:rPr dirty="0" sz="1150" spc="10" b="1">
                <a:latin typeface="Arial"/>
                <a:cs typeface="Arial"/>
              </a:rPr>
              <a:t>Disabled</a:t>
            </a:r>
            <a:endParaRPr sz="1150">
              <a:latin typeface="Arial"/>
              <a:cs typeface="Arial"/>
            </a:endParaRPr>
          </a:p>
        </p:txBody>
      </p:sp>
      <p:sp>
        <p:nvSpPr>
          <p:cNvPr id="25" name="object 25"/>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46</a:t>
            </a:r>
          </a:p>
          <a:p>
            <a:pPr marL="1498600">
              <a:lnSpc>
                <a:spcPts val="1410"/>
              </a:lnSpc>
            </a:pPr>
            <a:r>
              <a:rPr dirty="0"/>
              <a:t>© Copyright </a:t>
            </a:r>
            <a:r>
              <a:rPr dirty="0" spc="-5"/>
              <a:t>Virtual University </a:t>
            </a:r>
            <a:r>
              <a:rPr dirty="0"/>
              <a:t>of</a:t>
            </a:r>
            <a:r>
              <a:rPr dirty="0" spc="-80"/>
              <a:t> </a:t>
            </a:r>
            <a:r>
              <a:rPr dirty="0" spc="-5"/>
              <a:t>Pakistan</a:t>
            </a:r>
          </a:p>
        </p:txBody>
      </p:sp>
      <p:sp>
        <p:nvSpPr>
          <p:cNvPr id="12" name="object 12"/>
          <p:cNvSpPr txBox="1"/>
          <p:nvPr/>
        </p:nvSpPr>
        <p:spPr>
          <a:xfrm>
            <a:off x="1826755" y="1180845"/>
            <a:ext cx="414655" cy="156845"/>
          </a:xfrm>
          <a:prstGeom prst="rect">
            <a:avLst/>
          </a:prstGeom>
        </p:spPr>
        <p:txBody>
          <a:bodyPr wrap="square" lIns="0" tIns="0" rIns="0" bIns="0" rtlCol="0" vert="horz">
            <a:spAutoFit/>
          </a:bodyPr>
          <a:lstStyle/>
          <a:p>
            <a:pPr marL="12700">
              <a:lnSpc>
                <a:spcPct val="100000"/>
              </a:lnSpc>
            </a:pPr>
            <a:r>
              <a:rPr dirty="0" sz="950" spc="40" b="1">
                <a:latin typeface="Arial"/>
                <a:cs typeface="Arial"/>
              </a:rPr>
              <a:t>C</a:t>
            </a:r>
            <a:r>
              <a:rPr dirty="0" sz="950" spc="-15" b="1">
                <a:latin typeface="Arial"/>
                <a:cs typeface="Arial"/>
              </a:rPr>
              <a:t>r</a:t>
            </a:r>
            <a:r>
              <a:rPr dirty="0" sz="950" spc="30" b="1">
                <a:latin typeface="Arial"/>
                <a:cs typeface="Arial"/>
              </a:rPr>
              <a:t>e</a:t>
            </a:r>
            <a:r>
              <a:rPr dirty="0" sz="950" spc="-5" b="1">
                <a:latin typeface="Arial"/>
                <a:cs typeface="Arial"/>
              </a:rPr>
              <a:t>a</a:t>
            </a:r>
            <a:r>
              <a:rPr dirty="0" sz="950" spc="-10" b="1">
                <a:latin typeface="Arial"/>
                <a:cs typeface="Arial"/>
              </a:rPr>
              <a:t>t</a:t>
            </a:r>
            <a:r>
              <a:rPr dirty="0" sz="950" spc="35" b="1">
                <a:latin typeface="Arial"/>
                <a:cs typeface="Arial"/>
              </a:rPr>
              <a:t>e</a:t>
            </a:r>
            <a:endParaRPr sz="950">
              <a:latin typeface="Arial"/>
              <a:cs typeface="Arial"/>
            </a:endParaRPr>
          </a:p>
        </p:txBody>
      </p:sp>
      <p:sp>
        <p:nvSpPr>
          <p:cNvPr id="13" name="object 13"/>
          <p:cNvSpPr txBox="1"/>
          <p:nvPr/>
        </p:nvSpPr>
        <p:spPr>
          <a:xfrm>
            <a:off x="1168540" y="1404911"/>
            <a:ext cx="402590" cy="156845"/>
          </a:xfrm>
          <a:prstGeom prst="rect">
            <a:avLst/>
          </a:prstGeom>
        </p:spPr>
        <p:txBody>
          <a:bodyPr wrap="square" lIns="0" tIns="0" rIns="0" bIns="0" rtlCol="0" vert="horz">
            <a:spAutoFit/>
          </a:bodyPr>
          <a:lstStyle/>
          <a:p>
            <a:pPr marL="12700">
              <a:lnSpc>
                <a:spcPct val="100000"/>
              </a:lnSpc>
            </a:pPr>
            <a:r>
              <a:rPr dirty="0" sz="950" spc="35" b="1">
                <a:latin typeface="Arial"/>
                <a:cs typeface="Arial"/>
              </a:rPr>
              <a:t>Re</a:t>
            </a:r>
            <a:r>
              <a:rPr dirty="0" sz="950" spc="-50" b="1">
                <a:latin typeface="Arial"/>
                <a:cs typeface="Arial"/>
              </a:rPr>
              <a:t>j</a:t>
            </a:r>
            <a:r>
              <a:rPr dirty="0" sz="950" spc="30" b="1">
                <a:latin typeface="Arial"/>
                <a:cs typeface="Arial"/>
              </a:rPr>
              <a:t>e</a:t>
            </a:r>
            <a:r>
              <a:rPr dirty="0" sz="950" spc="5" b="1">
                <a:latin typeface="Arial"/>
                <a:cs typeface="Arial"/>
              </a:rPr>
              <a:t>c</a:t>
            </a:r>
            <a:r>
              <a:rPr dirty="0" sz="950" spc="20" b="1">
                <a:latin typeface="Arial"/>
                <a:cs typeface="Arial"/>
              </a:rPr>
              <a:t>t</a:t>
            </a:r>
            <a:endParaRPr sz="950">
              <a:latin typeface="Arial"/>
              <a:cs typeface="Arial"/>
            </a:endParaRPr>
          </a:p>
        </p:txBody>
      </p:sp>
      <p:sp>
        <p:nvSpPr>
          <p:cNvPr id="14" name="object 14"/>
          <p:cNvSpPr txBox="1"/>
          <p:nvPr/>
        </p:nvSpPr>
        <p:spPr>
          <a:xfrm>
            <a:off x="2267343" y="1845386"/>
            <a:ext cx="441325" cy="156845"/>
          </a:xfrm>
          <a:prstGeom prst="rect">
            <a:avLst/>
          </a:prstGeom>
        </p:spPr>
        <p:txBody>
          <a:bodyPr wrap="square" lIns="0" tIns="0" rIns="0" bIns="0" rtlCol="0" vert="horz">
            <a:spAutoFit/>
          </a:bodyPr>
          <a:lstStyle/>
          <a:p>
            <a:pPr marL="12700">
              <a:lnSpc>
                <a:spcPct val="100000"/>
              </a:lnSpc>
            </a:pPr>
            <a:r>
              <a:rPr dirty="0" sz="950" spc="35" b="1">
                <a:latin typeface="Arial"/>
                <a:cs typeface="Arial"/>
              </a:rPr>
              <a:t>Ca</a:t>
            </a:r>
            <a:r>
              <a:rPr dirty="0" sz="950" b="1">
                <a:latin typeface="Arial"/>
                <a:cs typeface="Arial"/>
              </a:rPr>
              <a:t>n</a:t>
            </a:r>
            <a:r>
              <a:rPr dirty="0" sz="950" spc="30" b="1">
                <a:latin typeface="Arial"/>
                <a:cs typeface="Arial"/>
              </a:rPr>
              <a:t>c</a:t>
            </a:r>
            <a:r>
              <a:rPr dirty="0" sz="950" spc="5" b="1">
                <a:latin typeface="Arial"/>
                <a:cs typeface="Arial"/>
              </a:rPr>
              <a:t>e</a:t>
            </a:r>
            <a:r>
              <a:rPr dirty="0" sz="950" spc="15" b="1">
                <a:latin typeface="Arial"/>
                <a:cs typeface="Arial"/>
              </a:rPr>
              <a:t>l</a:t>
            </a:r>
            <a:endParaRPr sz="950">
              <a:latin typeface="Arial"/>
              <a:cs typeface="Arial"/>
            </a:endParaRPr>
          </a:p>
        </p:txBody>
      </p:sp>
      <p:sp>
        <p:nvSpPr>
          <p:cNvPr id="15" name="object 15"/>
          <p:cNvSpPr txBox="1"/>
          <p:nvPr/>
        </p:nvSpPr>
        <p:spPr>
          <a:xfrm>
            <a:off x="3613010" y="3306953"/>
            <a:ext cx="441325" cy="156845"/>
          </a:xfrm>
          <a:prstGeom prst="rect">
            <a:avLst/>
          </a:prstGeom>
        </p:spPr>
        <p:txBody>
          <a:bodyPr wrap="square" lIns="0" tIns="0" rIns="0" bIns="0" rtlCol="0" vert="horz">
            <a:spAutoFit/>
          </a:bodyPr>
          <a:lstStyle/>
          <a:p>
            <a:pPr marL="12700">
              <a:lnSpc>
                <a:spcPct val="100000"/>
              </a:lnSpc>
            </a:pPr>
            <a:r>
              <a:rPr dirty="0" sz="950" spc="35" b="1">
                <a:latin typeface="Arial"/>
                <a:cs typeface="Arial"/>
              </a:rPr>
              <a:t>Ca</a:t>
            </a:r>
            <a:r>
              <a:rPr dirty="0" sz="950" b="1">
                <a:latin typeface="Arial"/>
                <a:cs typeface="Arial"/>
              </a:rPr>
              <a:t>n</a:t>
            </a:r>
            <a:r>
              <a:rPr dirty="0" sz="950" spc="30" b="1">
                <a:latin typeface="Arial"/>
                <a:cs typeface="Arial"/>
              </a:rPr>
              <a:t>c</a:t>
            </a:r>
            <a:r>
              <a:rPr dirty="0" sz="950" spc="5" b="1">
                <a:latin typeface="Arial"/>
                <a:cs typeface="Arial"/>
              </a:rPr>
              <a:t>e</a:t>
            </a:r>
            <a:r>
              <a:rPr dirty="0" sz="950" spc="15" b="1">
                <a:latin typeface="Arial"/>
                <a:cs typeface="Arial"/>
              </a:rPr>
              <a:t>l</a:t>
            </a:r>
            <a:endParaRPr sz="950">
              <a:latin typeface="Arial"/>
              <a:cs typeface="Arial"/>
            </a:endParaRPr>
          </a:p>
        </p:txBody>
      </p:sp>
      <p:sp>
        <p:nvSpPr>
          <p:cNvPr id="16" name="object 16"/>
          <p:cNvSpPr txBox="1"/>
          <p:nvPr/>
        </p:nvSpPr>
        <p:spPr>
          <a:xfrm>
            <a:off x="3079584" y="1465910"/>
            <a:ext cx="978535" cy="156845"/>
          </a:xfrm>
          <a:prstGeom prst="rect">
            <a:avLst/>
          </a:prstGeom>
        </p:spPr>
        <p:txBody>
          <a:bodyPr wrap="square" lIns="0" tIns="0" rIns="0" bIns="0" rtlCol="0" vert="horz">
            <a:spAutoFit/>
          </a:bodyPr>
          <a:lstStyle/>
          <a:p>
            <a:pPr marL="12700">
              <a:lnSpc>
                <a:spcPct val="100000"/>
              </a:lnSpc>
            </a:pPr>
            <a:r>
              <a:rPr dirty="0" sz="950" spc="15" b="1">
                <a:latin typeface="Arial"/>
                <a:cs typeface="Arial"/>
              </a:rPr>
              <a:t>Approve </a:t>
            </a:r>
            <a:r>
              <a:rPr dirty="0" sz="950" spc="35" b="1">
                <a:latin typeface="Arial"/>
                <a:cs typeface="Arial"/>
              </a:rPr>
              <a:t>+</a:t>
            </a:r>
            <a:r>
              <a:rPr dirty="0" sz="950" spc="-204" b="1">
                <a:latin typeface="Arial"/>
                <a:cs typeface="Arial"/>
              </a:rPr>
              <a:t> </a:t>
            </a:r>
            <a:r>
              <a:rPr dirty="0" sz="950" spc="15" b="1">
                <a:latin typeface="Arial"/>
                <a:cs typeface="Arial"/>
              </a:rPr>
              <a:t>Open</a:t>
            </a:r>
            <a:endParaRPr sz="950">
              <a:latin typeface="Arial"/>
              <a:cs typeface="Arial"/>
            </a:endParaRPr>
          </a:p>
        </p:txBody>
      </p:sp>
      <p:sp>
        <p:nvSpPr>
          <p:cNvPr id="17" name="object 17"/>
          <p:cNvSpPr txBox="1"/>
          <p:nvPr/>
        </p:nvSpPr>
        <p:spPr>
          <a:xfrm>
            <a:off x="3899382" y="1180922"/>
            <a:ext cx="906144" cy="156845"/>
          </a:xfrm>
          <a:prstGeom prst="rect">
            <a:avLst/>
          </a:prstGeom>
        </p:spPr>
        <p:txBody>
          <a:bodyPr wrap="square" lIns="0" tIns="0" rIns="0" bIns="0" rtlCol="0" vert="horz">
            <a:spAutoFit/>
          </a:bodyPr>
          <a:lstStyle/>
          <a:p>
            <a:pPr marL="12700">
              <a:lnSpc>
                <a:spcPct val="100000"/>
              </a:lnSpc>
            </a:pPr>
            <a:r>
              <a:rPr dirty="0" sz="950" spc="10" b="1">
                <a:latin typeface="Arial"/>
                <a:cs typeface="Arial"/>
              </a:rPr>
              <a:t>Refer,</a:t>
            </a:r>
            <a:r>
              <a:rPr dirty="0" sz="950" spc="-145" b="1">
                <a:latin typeface="Arial"/>
                <a:cs typeface="Arial"/>
              </a:rPr>
              <a:t> </a:t>
            </a:r>
            <a:r>
              <a:rPr dirty="0" sz="950" spc="15" b="1">
                <a:latin typeface="Arial"/>
                <a:cs typeface="Arial"/>
              </a:rPr>
              <a:t>Transfer</a:t>
            </a:r>
            <a:endParaRPr sz="950">
              <a:latin typeface="Arial"/>
              <a:cs typeface="Arial"/>
            </a:endParaRPr>
          </a:p>
        </p:txBody>
      </p:sp>
      <p:sp>
        <p:nvSpPr>
          <p:cNvPr id="18" name="object 18"/>
          <p:cNvSpPr txBox="1"/>
          <p:nvPr/>
        </p:nvSpPr>
        <p:spPr>
          <a:xfrm>
            <a:off x="4981371" y="2409278"/>
            <a:ext cx="339725" cy="156845"/>
          </a:xfrm>
          <a:prstGeom prst="rect">
            <a:avLst/>
          </a:prstGeom>
        </p:spPr>
        <p:txBody>
          <a:bodyPr wrap="square" lIns="0" tIns="0" rIns="0" bIns="0" rtlCol="0" vert="horz">
            <a:spAutoFit/>
          </a:bodyPr>
          <a:lstStyle/>
          <a:p>
            <a:pPr marL="12700">
              <a:lnSpc>
                <a:spcPct val="100000"/>
              </a:lnSpc>
            </a:pPr>
            <a:r>
              <a:rPr dirty="0" sz="950" spc="40" b="1">
                <a:latin typeface="Arial"/>
                <a:cs typeface="Arial"/>
              </a:rPr>
              <a:t>C</a:t>
            </a:r>
            <a:r>
              <a:rPr dirty="0" sz="950" spc="-35" b="1">
                <a:latin typeface="Arial"/>
                <a:cs typeface="Arial"/>
              </a:rPr>
              <a:t>l</a:t>
            </a:r>
            <a:r>
              <a:rPr dirty="0" sz="950" spc="30" b="1">
                <a:latin typeface="Arial"/>
                <a:cs typeface="Arial"/>
              </a:rPr>
              <a:t>e</a:t>
            </a:r>
            <a:r>
              <a:rPr dirty="0" sz="950" spc="5" b="1">
                <a:latin typeface="Arial"/>
                <a:cs typeface="Arial"/>
              </a:rPr>
              <a:t>a</a:t>
            </a:r>
            <a:r>
              <a:rPr dirty="0" sz="950" spc="25" b="1">
                <a:latin typeface="Arial"/>
                <a:cs typeface="Arial"/>
              </a:rPr>
              <a:t>r</a:t>
            </a:r>
            <a:endParaRPr sz="950">
              <a:latin typeface="Arial"/>
              <a:cs typeface="Arial"/>
            </a:endParaRPr>
          </a:p>
        </p:txBody>
      </p:sp>
      <p:sp>
        <p:nvSpPr>
          <p:cNvPr id="19" name="object 19"/>
          <p:cNvSpPr txBox="1"/>
          <p:nvPr/>
        </p:nvSpPr>
        <p:spPr>
          <a:xfrm>
            <a:off x="5569635" y="2200427"/>
            <a:ext cx="530225" cy="156845"/>
          </a:xfrm>
          <a:prstGeom prst="rect">
            <a:avLst/>
          </a:prstGeom>
        </p:spPr>
        <p:txBody>
          <a:bodyPr wrap="square" lIns="0" tIns="0" rIns="0" bIns="0" rtlCol="0" vert="horz">
            <a:spAutoFit/>
          </a:bodyPr>
          <a:lstStyle/>
          <a:p>
            <a:pPr marL="12700">
              <a:lnSpc>
                <a:spcPct val="100000"/>
              </a:lnSpc>
            </a:pPr>
            <a:r>
              <a:rPr dirty="0" sz="950" spc="40" b="1">
                <a:latin typeface="Arial"/>
                <a:cs typeface="Arial"/>
              </a:rPr>
              <a:t>R</a:t>
            </a:r>
            <a:r>
              <a:rPr dirty="0" sz="950" b="1">
                <a:latin typeface="Arial"/>
                <a:cs typeface="Arial"/>
              </a:rPr>
              <a:t>e-</a:t>
            </a:r>
            <a:r>
              <a:rPr dirty="0" sz="950" spc="15" b="1">
                <a:latin typeface="Arial"/>
                <a:cs typeface="Arial"/>
              </a:rPr>
              <a:t>o</a:t>
            </a:r>
            <a:r>
              <a:rPr dirty="0" sz="950" spc="40" b="1">
                <a:latin typeface="Arial"/>
                <a:cs typeface="Arial"/>
              </a:rPr>
              <a:t>p</a:t>
            </a:r>
            <a:r>
              <a:rPr dirty="0" sz="950" spc="10" b="1">
                <a:latin typeface="Arial"/>
                <a:cs typeface="Arial"/>
              </a:rPr>
              <a:t>e</a:t>
            </a:r>
            <a:r>
              <a:rPr dirty="0" sz="950" spc="40" b="1">
                <a:latin typeface="Arial"/>
                <a:cs typeface="Arial"/>
              </a:rPr>
              <a:t>n</a:t>
            </a:r>
            <a:endParaRPr sz="950">
              <a:latin typeface="Arial"/>
              <a:cs typeface="Arial"/>
            </a:endParaRPr>
          </a:p>
        </p:txBody>
      </p:sp>
      <p:sp>
        <p:nvSpPr>
          <p:cNvPr id="20" name="object 20"/>
          <p:cNvSpPr txBox="1"/>
          <p:nvPr/>
        </p:nvSpPr>
        <p:spPr>
          <a:xfrm>
            <a:off x="4402289" y="2842069"/>
            <a:ext cx="440055" cy="156845"/>
          </a:xfrm>
          <a:prstGeom prst="rect">
            <a:avLst/>
          </a:prstGeom>
        </p:spPr>
        <p:txBody>
          <a:bodyPr wrap="square" lIns="0" tIns="0" rIns="0" bIns="0" rtlCol="0" vert="horz">
            <a:spAutoFit/>
          </a:bodyPr>
          <a:lstStyle/>
          <a:p>
            <a:pPr marL="12700">
              <a:lnSpc>
                <a:spcPct val="100000"/>
              </a:lnSpc>
            </a:pPr>
            <a:r>
              <a:rPr dirty="0" sz="950" spc="40" b="1">
                <a:latin typeface="Arial"/>
                <a:cs typeface="Arial"/>
              </a:rPr>
              <a:t>C</a:t>
            </a:r>
            <a:r>
              <a:rPr dirty="0" sz="950" spc="5" b="1">
                <a:latin typeface="Arial"/>
                <a:cs typeface="Arial"/>
              </a:rPr>
              <a:t>a</a:t>
            </a:r>
            <a:r>
              <a:rPr dirty="0" sz="950" spc="40" b="1">
                <a:latin typeface="Arial"/>
                <a:cs typeface="Arial"/>
              </a:rPr>
              <a:t>n</a:t>
            </a:r>
            <a:r>
              <a:rPr dirty="0" sz="950" spc="10" b="1">
                <a:latin typeface="Arial"/>
                <a:cs typeface="Arial"/>
              </a:rPr>
              <a:t>c</a:t>
            </a:r>
            <a:r>
              <a:rPr dirty="0" sz="950" spc="5" b="1">
                <a:latin typeface="Arial"/>
                <a:cs typeface="Arial"/>
              </a:rPr>
              <a:t>e</a:t>
            </a:r>
            <a:r>
              <a:rPr dirty="0" sz="950" spc="15" b="1">
                <a:latin typeface="Arial"/>
                <a:cs typeface="Arial"/>
              </a:rPr>
              <a:t>l</a:t>
            </a:r>
            <a:endParaRPr sz="950">
              <a:latin typeface="Arial"/>
              <a:cs typeface="Arial"/>
            </a:endParaRPr>
          </a:p>
        </p:txBody>
      </p:sp>
      <p:sp>
        <p:nvSpPr>
          <p:cNvPr id="21" name="object 21"/>
          <p:cNvSpPr txBox="1"/>
          <p:nvPr/>
        </p:nvSpPr>
        <p:spPr>
          <a:xfrm>
            <a:off x="3466553" y="2409278"/>
            <a:ext cx="347980" cy="156845"/>
          </a:xfrm>
          <a:prstGeom prst="rect">
            <a:avLst/>
          </a:prstGeom>
        </p:spPr>
        <p:txBody>
          <a:bodyPr wrap="square" lIns="0" tIns="0" rIns="0" bIns="0" rtlCol="0" vert="horz">
            <a:spAutoFit/>
          </a:bodyPr>
          <a:lstStyle/>
          <a:p>
            <a:pPr marL="12700">
              <a:lnSpc>
                <a:spcPct val="100000"/>
              </a:lnSpc>
            </a:pPr>
            <a:r>
              <a:rPr dirty="0" sz="950" spc="40" b="1">
                <a:latin typeface="Arial"/>
                <a:cs typeface="Arial"/>
              </a:rPr>
              <a:t>D</a:t>
            </a:r>
            <a:r>
              <a:rPr dirty="0" sz="950" spc="5" b="1">
                <a:latin typeface="Arial"/>
                <a:cs typeface="Arial"/>
              </a:rPr>
              <a:t>e</a:t>
            </a:r>
            <a:r>
              <a:rPr dirty="0" sz="950" spc="-20" b="1">
                <a:latin typeface="Arial"/>
                <a:cs typeface="Arial"/>
              </a:rPr>
              <a:t>f</a:t>
            </a:r>
            <a:r>
              <a:rPr dirty="0" sz="950" spc="25" b="1">
                <a:latin typeface="Arial"/>
                <a:cs typeface="Arial"/>
              </a:rPr>
              <a:t>er</a:t>
            </a:r>
            <a:endParaRPr sz="950">
              <a:latin typeface="Arial"/>
              <a:cs typeface="Arial"/>
            </a:endParaRPr>
          </a:p>
        </p:txBody>
      </p:sp>
      <p:sp>
        <p:nvSpPr>
          <p:cNvPr id="22" name="object 22"/>
          <p:cNvSpPr txBox="1"/>
          <p:nvPr/>
        </p:nvSpPr>
        <p:spPr>
          <a:xfrm>
            <a:off x="2878302" y="2200427"/>
            <a:ext cx="500380" cy="156845"/>
          </a:xfrm>
          <a:prstGeom prst="rect">
            <a:avLst/>
          </a:prstGeom>
        </p:spPr>
        <p:txBody>
          <a:bodyPr wrap="square" lIns="0" tIns="0" rIns="0" bIns="0" rtlCol="0" vert="horz">
            <a:spAutoFit/>
          </a:bodyPr>
          <a:lstStyle/>
          <a:p>
            <a:pPr marL="12700">
              <a:lnSpc>
                <a:spcPct val="100000"/>
              </a:lnSpc>
            </a:pPr>
            <a:r>
              <a:rPr dirty="0" sz="950" spc="15" b="1">
                <a:latin typeface="Arial"/>
                <a:cs typeface="Arial"/>
              </a:rPr>
              <a:t>Release</a:t>
            </a:r>
            <a:endParaRPr sz="950">
              <a:latin typeface="Arial"/>
              <a:cs typeface="Arial"/>
            </a:endParaRPr>
          </a:p>
        </p:txBody>
      </p:sp>
      <p:sp>
        <p:nvSpPr>
          <p:cNvPr id="23" name="object 23"/>
          <p:cNvSpPr txBox="1"/>
          <p:nvPr/>
        </p:nvSpPr>
        <p:spPr>
          <a:xfrm>
            <a:off x="5345658" y="3306902"/>
            <a:ext cx="367665" cy="156845"/>
          </a:xfrm>
          <a:prstGeom prst="rect">
            <a:avLst/>
          </a:prstGeom>
        </p:spPr>
        <p:txBody>
          <a:bodyPr wrap="square" lIns="0" tIns="0" rIns="0" bIns="0" rtlCol="0" vert="horz">
            <a:spAutoFit/>
          </a:bodyPr>
          <a:lstStyle/>
          <a:p>
            <a:pPr marL="12700">
              <a:lnSpc>
                <a:spcPct val="100000"/>
              </a:lnSpc>
            </a:pPr>
            <a:r>
              <a:rPr dirty="0" sz="950" spc="40" b="1">
                <a:latin typeface="Arial"/>
                <a:cs typeface="Arial"/>
              </a:rPr>
              <a:t>C</a:t>
            </a:r>
            <a:r>
              <a:rPr dirty="0" sz="950" spc="-35" b="1">
                <a:latin typeface="Arial"/>
                <a:cs typeface="Arial"/>
              </a:rPr>
              <a:t>l</a:t>
            </a:r>
            <a:r>
              <a:rPr dirty="0" sz="950" spc="40" b="1">
                <a:latin typeface="Arial"/>
                <a:cs typeface="Arial"/>
              </a:rPr>
              <a:t>o</a:t>
            </a:r>
            <a:r>
              <a:rPr dirty="0" sz="950" spc="-5" b="1">
                <a:latin typeface="Arial"/>
                <a:cs typeface="Arial"/>
              </a:rPr>
              <a:t>s</a:t>
            </a:r>
            <a:r>
              <a:rPr dirty="0" sz="950" spc="35" b="1">
                <a:latin typeface="Arial"/>
                <a:cs typeface="Arial"/>
              </a:rPr>
              <a:t>e</a:t>
            </a:r>
            <a:endParaRPr sz="950">
              <a:latin typeface="Arial"/>
              <a:cs typeface="Arial"/>
            </a:endParaRPr>
          </a:p>
        </p:txBody>
      </p:sp>
      <p:sp>
        <p:nvSpPr>
          <p:cNvPr id="24" name="object 24"/>
          <p:cNvSpPr txBox="1"/>
          <p:nvPr/>
        </p:nvSpPr>
        <p:spPr>
          <a:xfrm>
            <a:off x="4138676" y="3644138"/>
            <a:ext cx="2219960" cy="600075"/>
          </a:xfrm>
          <a:prstGeom prst="rect">
            <a:avLst/>
          </a:prstGeom>
        </p:spPr>
        <p:txBody>
          <a:bodyPr wrap="square" lIns="0" tIns="0" rIns="0" bIns="0" rtlCol="0" vert="horz">
            <a:spAutoFit/>
          </a:bodyPr>
          <a:lstStyle/>
          <a:p>
            <a:pPr marL="12700">
              <a:lnSpc>
                <a:spcPct val="100000"/>
              </a:lnSpc>
            </a:pPr>
            <a:r>
              <a:rPr dirty="0" sz="1150" spc="10" b="1">
                <a:latin typeface="Arial"/>
                <a:cs typeface="Arial"/>
              </a:rPr>
              <a:t>Closed</a:t>
            </a:r>
            <a:endParaRPr sz="1150">
              <a:latin typeface="Arial"/>
              <a:cs typeface="Arial"/>
            </a:endParaRPr>
          </a:p>
          <a:p>
            <a:pPr algn="ctr" marR="96520">
              <a:lnSpc>
                <a:spcPct val="100000"/>
              </a:lnSpc>
              <a:spcBef>
                <a:spcPts val="955"/>
              </a:spcBef>
            </a:pPr>
            <a:r>
              <a:rPr dirty="0" sz="950" spc="10" b="1">
                <a:latin typeface="Arial"/>
                <a:cs typeface="Arial"/>
              </a:rPr>
              <a:t>Delete</a:t>
            </a:r>
            <a:endParaRPr sz="950">
              <a:latin typeface="Arial"/>
              <a:cs typeface="Arial"/>
            </a:endParaRPr>
          </a:p>
          <a:p>
            <a:pPr marL="870585">
              <a:lnSpc>
                <a:spcPct val="100000"/>
              </a:lnSpc>
              <a:spcBef>
                <a:spcPts val="10"/>
              </a:spcBef>
            </a:pPr>
            <a:r>
              <a:rPr dirty="0" sz="950" b="1">
                <a:latin typeface="Arial"/>
                <a:cs typeface="Arial"/>
              </a:rPr>
              <a:t>(Explicit </a:t>
            </a:r>
            <a:r>
              <a:rPr dirty="0" sz="950" spc="30" b="1">
                <a:latin typeface="Arial"/>
                <a:cs typeface="Arial"/>
              </a:rPr>
              <a:t>or</a:t>
            </a:r>
            <a:r>
              <a:rPr dirty="0" sz="950" spc="-125" b="1">
                <a:latin typeface="Arial"/>
                <a:cs typeface="Arial"/>
              </a:rPr>
              <a:t> </a:t>
            </a:r>
            <a:r>
              <a:rPr dirty="0" sz="950" spc="15" b="1">
                <a:latin typeface="Arial"/>
                <a:cs typeface="Arial"/>
              </a:rPr>
              <a:t>Scheduled)</a:t>
            </a:r>
            <a:endParaRPr sz="95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861822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241300" marR="5080">
              <a:lnSpc>
                <a:spcPts val="1380"/>
              </a:lnSpc>
              <a:spcBef>
                <a:spcPts val="875"/>
              </a:spcBef>
            </a:pPr>
            <a:r>
              <a:rPr dirty="0" sz="1200">
                <a:latin typeface="Times New Roman"/>
                <a:cs typeface="Times New Roman"/>
              </a:rPr>
              <a:t>calculations and data analysis. The accuracy of these analyses is also very important  in </a:t>
            </a:r>
            <a:r>
              <a:rPr dirty="0" sz="1200" spc="-5">
                <a:latin typeface="Times New Roman"/>
                <a:cs typeface="Times New Roman"/>
              </a:rPr>
              <a:t>scientific </a:t>
            </a:r>
            <a:r>
              <a:rPr dirty="0" sz="1200">
                <a:latin typeface="Times New Roman"/>
                <a:cs typeface="Times New Roman"/>
              </a:rPr>
              <a:t>applications. This process has become very easy and accurate by the use  of </a:t>
            </a:r>
            <a:r>
              <a:rPr dirty="0" sz="1200" spc="-5">
                <a:latin typeface="Times New Roman"/>
                <a:cs typeface="Times New Roman"/>
              </a:rPr>
              <a:t>software. For </a:t>
            </a:r>
            <a:r>
              <a:rPr dirty="0" sz="1200">
                <a:latin typeface="Times New Roman"/>
                <a:cs typeface="Times New Roman"/>
              </a:rPr>
              <a:t>example </a:t>
            </a:r>
            <a:r>
              <a:rPr dirty="0" sz="1200" spc="-5">
                <a:latin typeface="Times New Roman"/>
                <a:cs typeface="Times New Roman"/>
              </a:rPr>
              <a:t>software </a:t>
            </a:r>
            <a:r>
              <a:rPr dirty="0" sz="1200">
                <a:latin typeface="Times New Roman"/>
                <a:cs typeface="Times New Roman"/>
              </a:rPr>
              <a:t>systems are becoming more involved in  bioinformatics and the process of </a:t>
            </a:r>
            <a:r>
              <a:rPr dirty="0" sz="1200" spc="-5">
                <a:latin typeface="Times New Roman"/>
                <a:cs typeface="Times New Roman"/>
              </a:rPr>
              <a:t>DNA </a:t>
            </a:r>
            <a:r>
              <a:rPr dirty="0" sz="1200">
                <a:latin typeface="Times New Roman"/>
                <a:cs typeface="Times New Roman"/>
              </a:rPr>
              <a:t>decoding is only possible by the use of  </a:t>
            </a:r>
            <a:r>
              <a:rPr dirty="0" sz="1200" spc="-5">
                <a:latin typeface="Times New Roman"/>
                <a:cs typeface="Times New Roman"/>
              </a:rPr>
              <a:t>software systems. Similarly </a:t>
            </a:r>
            <a:r>
              <a:rPr dirty="0" sz="1200" spc="5">
                <a:latin typeface="Times New Roman"/>
                <a:cs typeface="Times New Roman"/>
              </a:rPr>
              <a:t>many </a:t>
            </a:r>
            <a:r>
              <a:rPr dirty="0" sz="1200">
                <a:latin typeface="Times New Roman"/>
                <a:cs typeface="Times New Roman"/>
              </a:rPr>
              <a:t>astronomical observations are being recorded and  analyzed by the </a:t>
            </a:r>
            <a:r>
              <a:rPr dirty="0" sz="1200" spc="-5">
                <a:latin typeface="Times New Roman"/>
                <a:cs typeface="Times New Roman"/>
              </a:rPr>
              <a:t>software systems </a:t>
            </a:r>
            <a:r>
              <a:rPr dirty="0" sz="1200">
                <a:latin typeface="Times New Roman"/>
                <a:cs typeface="Times New Roman"/>
              </a:rPr>
              <a:t>these</a:t>
            </a:r>
            <a:r>
              <a:rPr dirty="0" sz="1200" spc="-95">
                <a:latin typeface="Times New Roman"/>
                <a:cs typeface="Times New Roman"/>
              </a:rPr>
              <a:t> </a:t>
            </a:r>
            <a:r>
              <a:rPr dirty="0" sz="1200">
                <a:latin typeface="Times New Roman"/>
                <a:cs typeface="Times New Roman"/>
              </a:rPr>
              <a:t>days.</a:t>
            </a:r>
            <a:endParaRPr sz="1200">
              <a:latin typeface="Times New Roman"/>
              <a:cs typeface="Times New Roman"/>
            </a:endParaRPr>
          </a:p>
          <a:p>
            <a:pPr algn="just" marL="241300" marR="8890" indent="-228600">
              <a:lnSpc>
                <a:spcPts val="1370"/>
              </a:lnSpc>
              <a:spcBef>
                <a:spcPts val="105"/>
              </a:spcBef>
              <a:buFont typeface="Symbol"/>
              <a:buChar char=""/>
              <a:tabLst>
                <a:tab pos="241300" algn="l"/>
              </a:tabLst>
            </a:pPr>
            <a:r>
              <a:rPr dirty="0" sz="1200" spc="-5" i="1">
                <a:latin typeface="Times New Roman"/>
                <a:cs typeface="Times New Roman"/>
              </a:rPr>
              <a:t>Games</a:t>
            </a:r>
            <a:r>
              <a:rPr dirty="0" sz="1200" spc="-5">
                <a:latin typeface="Times New Roman"/>
                <a:cs typeface="Times New Roman"/>
              </a:rPr>
              <a:t>: </a:t>
            </a:r>
            <a:r>
              <a:rPr dirty="0" sz="1200">
                <a:latin typeface="Times New Roman"/>
                <a:cs typeface="Times New Roman"/>
              </a:rPr>
              <a:t>We </a:t>
            </a:r>
            <a:r>
              <a:rPr dirty="0" sz="1200" spc="-5">
                <a:latin typeface="Times New Roman"/>
                <a:cs typeface="Times New Roman"/>
              </a:rPr>
              <a:t>see </a:t>
            </a:r>
            <a:r>
              <a:rPr dirty="0" sz="1200" spc="5">
                <a:latin typeface="Times New Roman"/>
                <a:cs typeface="Times New Roman"/>
              </a:rPr>
              <a:t>many </a:t>
            </a:r>
            <a:r>
              <a:rPr dirty="0" sz="1200">
                <a:latin typeface="Times New Roman"/>
                <a:cs typeface="Times New Roman"/>
              </a:rPr>
              <a:t>computer games these </a:t>
            </a:r>
            <a:r>
              <a:rPr dirty="0" sz="1200" spc="10">
                <a:latin typeface="Times New Roman"/>
                <a:cs typeface="Times New Roman"/>
              </a:rPr>
              <a:t>days </a:t>
            </a:r>
            <a:r>
              <a:rPr dirty="0" sz="1200">
                <a:latin typeface="Times New Roman"/>
                <a:cs typeface="Times New Roman"/>
              </a:rPr>
              <a:t>that interests people of all ages. </a:t>
            </a:r>
            <a:r>
              <a:rPr dirty="0" sz="1200" spc="-5">
                <a:latin typeface="Times New Roman"/>
                <a:cs typeface="Times New Roman"/>
              </a:rPr>
              <a:t>All  </a:t>
            </a:r>
            <a:r>
              <a:rPr dirty="0" sz="1200">
                <a:latin typeface="Times New Roman"/>
                <a:cs typeface="Times New Roman"/>
              </a:rPr>
              <a:t>these games are drive through </a:t>
            </a:r>
            <a:r>
              <a:rPr dirty="0" sz="1200" spc="-5">
                <a:latin typeface="Times New Roman"/>
                <a:cs typeface="Times New Roman"/>
              </a:rPr>
              <a:t>software</a:t>
            </a:r>
            <a:r>
              <a:rPr dirty="0" sz="1200" spc="-110">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algn="just" marL="241300" marR="6350" indent="-228600">
              <a:lnSpc>
                <a:spcPct val="95400"/>
              </a:lnSpc>
              <a:spcBef>
                <a:spcPts val="65"/>
              </a:spcBef>
              <a:buFont typeface="Symbol"/>
              <a:buChar char=""/>
              <a:tabLst>
                <a:tab pos="241300" algn="l"/>
              </a:tabLst>
            </a:pPr>
            <a:r>
              <a:rPr dirty="0" sz="1200" i="1">
                <a:latin typeface="Times New Roman"/>
                <a:cs typeface="Times New Roman"/>
              </a:rPr>
              <a:t>Embedded </a:t>
            </a:r>
            <a:r>
              <a:rPr dirty="0" sz="1200" spc="-5" i="1">
                <a:latin typeface="Times New Roman"/>
                <a:cs typeface="Times New Roman"/>
              </a:rPr>
              <a:t>systems</a:t>
            </a:r>
            <a:r>
              <a:rPr dirty="0" sz="1200" spc="-5">
                <a:latin typeface="Times New Roman"/>
                <a:cs typeface="Times New Roman"/>
              </a:rPr>
              <a:t>: </a:t>
            </a:r>
            <a:r>
              <a:rPr dirty="0" sz="1200">
                <a:latin typeface="Times New Roman"/>
                <a:cs typeface="Times New Roman"/>
              </a:rPr>
              <a:t>We </a:t>
            </a:r>
            <a:r>
              <a:rPr dirty="0" sz="1200" spc="-5">
                <a:latin typeface="Times New Roman"/>
                <a:cs typeface="Times New Roman"/>
              </a:rPr>
              <a:t>see </a:t>
            </a:r>
            <a:r>
              <a:rPr dirty="0" sz="1200">
                <a:latin typeface="Times New Roman"/>
                <a:cs typeface="Times New Roman"/>
              </a:rPr>
              <a:t>many kinds of gadgets being employed in our daily used  things, like </a:t>
            </a:r>
            <a:r>
              <a:rPr dirty="0" sz="1200" spc="-5">
                <a:latin typeface="Times New Roman"/>
                <a:cs typeface="Times New Roman"/>
              </a:rPr>
              <a:t>small </a:t>
            </a:r>
            <a:r>
              <a:rPr dirty="0" sz="1200">
                <a:latin typeface="Times New Roman"/>
                <a:cs typeface="Times New Roman"/>
              </a:rPr>
              <a:t>microcontrollers used in our cars, televisions, microwave ovens </a:t>
            </a:r>
            <a:r>
              <a:rPr dirty="0" sz="1200" spc="5">
                <a:latin typeface="Times New Roman"/>
                <a:cs typeface="Times New Roman"/>
              </a:rPr>
              <a:t>etc.  </a:t>
            </a:r>
            <a:r>
              <a:rPr dirty="0" sz="1200" spc="-5">
                <a:latin typeface="Times New Roman"/>
                <a:cs typeface="Times New Roman"/>
              </a:rPr>
              <a:t>All </a:t>
            </a:r>
            <a:r>
              <a:rPr dirty="0" sz="1200">
                <a:latin typeface="Times New Roman"/>
                <a:cs typeface="Times New Roman"/>
              </a:rPr>
              <a:t>these </a:t>
            </a:r>
            <a:r>
              <a:rPr dirty="0" sz="1200" spc="-5">
                <a:latin typeface="Times New Roman"/>
                <a:cs typeface="Times New Roman"/>
              </a:rPr>
              <a:t>systems </a:t>
            </a:r>
            <a:r>
              <a:rPr dirty="0" sz="1200">
                <a:latin typeface="Times New Roman"/>
                <a:cs typeface="Times New Roman"/>
              </a:rPr>
              <a:t>are controlled through the</a:t>
            </a:r>
            <a:r>
              <a:rPr dirty="0" sz="1200" spc="-105">
                <a:latin typeface="Times New Roman"/>
                <a:cs typeface="Times New Roman"/>
              </a:rPr>
              <a:t> </a:t>
            </a:r>
            <a:r>
              <a:rPr dirty="0" sz="1200" spc="-5">
                <a:latin typeface="Times New Roman"/>
                <a:cs typeface="Times New Roman"/>
              </a:rPr>
              <a:t>software.</a:t>
            </a:r>
            <a:endParaRPr sz="1200">
              <a:latin typeface="Times New Roman"/>
              <a:cs typeface="Times New Roman"/>
            </a:endParaRPr>
          </a:p>
          <a:p>
            <a:pPr>
              <a:lnSpc>
                <a:spcPct val="100000"/>
              </a:lnSpc>
              <a:spcBef>
                <a:spcPts val="35"/>
              </a:spcBef>
              <a:buFont typeface="Symbol"/>
              <a:buChar char=""/>
            </a:pPr>
            <a:endParaRPr sz="1200">
              <a:latin typeface="Times New Roman"/>
              <a:cs typeface="Times New Roman"/>
            </a:endParaRPr>
          </a:p>
          <a:p>
            <a:pPr algn="just" marL="12700" marR="5080">
              <a:lnSpc>
                <a:spcPts val="1380"/>
              </a:lnSpc>
            </a:pPr>
            <a:r>
              <a:rPr dirty="0" sz="1200" spc="-5">
                <a:latin typeface="Times New Roman"/>
                <a:cs typeface="Times New Roman"/>
              </a:rPr>
              <a:t>Similarly </a:t>
            </a:r>
            <a:r>
              <a:rPr dirty="0" sz="1200">
                <a:latin typeface="Times New Roman"/>
                <a:cs typeface="Times New Roman"/>
              </a:rPr>
              <a:t>in many other fields </a:t>
            </a:r>
            <a:r>
              <a:rPr dirty="0" sz="1200" spc="5">
                <a:latin typeface="Times New Roman"/>
                <a:cs typeface="Times New Roman"/>
              </a:rPr>
              <a:t>like </a:t>
            </a:r>
            <a:r>
              <a:rPr dirty="0" sz="1200">
                <a:latin typeface="Times New Roman"/>
                <a:cs typeface="Times New Roman"/>
              </a:rPr>
              <a:t>education, office automation, </a:t>
            </a:r>
            <a:r>
              <a:rPr dirty="0" sz="1200" spc="-5">
                <a:latin typeface="Times New Roman"/>
                <a:cs typeface="Times New Roman"/>
              </a:rPr>
              <a:t>Internet </a:t>
            </a:r>
            <a:r>
              <a:rPr dirty="0" sz="1200">
                <a:latin typeface="Times New Roman"/>
                <a:cs typeface="Times New Roman"/>
              </a:rPr>
              <a:t>applications etc,  </a:t>
            </a:r>
            <a:r>
              <a:rPr dirty="0" sz="1200" spc="-5">
                <a:latin typeface="Times New Roman"/>
                <a:cs typeface="Times New Roman"/>
              </a:rPr>
              <a:t>software </a:t>
            </a:r>
            <a:r>
              <a:rPr dirty="0" sz="1200">
                <a:latin typeface="Times New Roman"/>
                <a:cs typeface="Times New Roman"/>
              </a:rPr>
              <a:t>is being used. </a:t>
            </a:r>
            <a:r>
              <a:rPr dirty="0" sz="1200" spc="-5">
                <a:latin typeface="Times New Roman"/>
                <a:cs typeface="Times New Roman"/>
              </a:rPr>
              <a:t>Due </a:t>
            </a:r>
            <a:r>
              <a:rPr dirty="0" sz="1200">
                <a:latin typeface="Times New Roman"/>
                <a:cs typeface="Times New Roman"/>
              </a:rPr>
              <a:t>to its central importance and massive use in many fields it is  contributing a lot in terms of economic activity </a:t>
            </a:r>
            <a:r>
              <a:rPr dirty="0" sz="1200" spc="-5">
                <a:latin typeface="Times New Roman"/>
                <a:cs typeface="Times New Roman"/>
              </a:rPr>
              <a:t>started </a:t>
            </a:r>
            <a:r>
              <a:rPr dirty="0" sz="1200">
                <a:latin typeface="Times New Roman"/>
                <a:cs typeface="Times New Roman"/>
              </a:rPr>
              <a:t>by the </a:t>
            </a:r>
            <a:r>
              <a:rPr dirty="0" sz="1200" spc="-5">
                <a:latin typeface="Times New Roman"/>
                <a:cs typeface="Times New Roman"/>
              </a:rPr>
              <a:t>software </a:t>
            </a:r>
            <a:r>
              <a:rPr dirty="0" sz="1200">
                <a:latin typeface="Times New Roman"/>
                <a:cs typeface="Times New Roman"/>
              </a:rPr>
              <a:t>products. Billions  and trillions of dollars are being invested in this field throughout the </a:t>
            </a:r>
            <a:r>
              <a:rPr dirty="0" sz="1200" spc="-5">
                <a:latin typeface="Times New Roman"/>
                <a:cs typeface="Times New Roman"/>
              </a:rPr>
              <a:t>world </a:t>
            </a:r>
            <a:r>
              <a:rPr dirty="0" sz="1200">
                <a:latin typeface="Times New Roman"/>
                <a:cs typeface="Times New Roman"/>
              </a:rPr>
              <a:t>every</a:t>
            </a:r>
            <a:r>
              <a:rPr dirty="0" sz="1200" spc="-135">
                <a:latin typeface="Times New Roman"/>
                <a:cs typeface="Times New Roman"/>
              </a:rPr>
              <a:t> </a:t>
            </a:r>
            <a:r>
              <a:rPr dirty="0" sz="1200">
                <a:latin typeface="Times New Roman"/>
                <a:cs typeface="Times New Roman"/>
              </a:rPr>
              <a:t>year.</a:t>
            </a:r>
            <a:endParaRPr sz="1200">
              <a:latin typeface="Times New Roman"/>
              <a:cs typeface="Times New Roman"/>
            </a:endParaRPr>
          </a:p>
          <a:p>
            <a:pPr>
              <a:lnSpc>
                <a:spcPct val="100000"/>
              </a:lnSpc>
              <a:spcBef>
                <a:spcPts val="30"/>
              </a:spcBef>
            </a:pPr>
            <a:endParaRPr sz="1300">
              <a:latin typeface="Times New Roman"/>
              <a:cs typeface="Times New Roman"/>
            </a:endParaRPr>
          </a:p>
          <a:p>
            <a:pPr algn="just" lvl="1" marL="516890" indent="-228600">
              <a:lnSpc>
                <a:spcPct val="100000"/>
              </a:lnSpc>
              <a:buFont typeface="Wingdings"/>
              <a:buChar char=""/>
              <a:tabLst>
                <a:tab pos="517525" algn="l"/>
              </a:tabLst>
            </a:pPr>
            <a:r>
              <a:rPr dirty="0" sz="1400" b="1">
                <a:latin typeface="Times New Roman"/>
                <a:cs typeface="Times New Roman"/>
              </a:rPr>
              <a:t>Engineering</a:t>
            </a:r>
            <a:endParaRPr sz="1400">
              <a:latin typeface="Times New Roman"/>
              <a:cs typeface="Times New Roman"/>
            </a:endParaRPr>
          </a:p>
          <a:p>
            <a:pPr>
              <a:lnSpc>
                <a:spcPct val="100000"/>
              </a:lnSpc>
              <a:spcBef>
                <a:spcPts val="45"/>
              </a:spcBef>
            </a:pPr>
            <a:endParaRPr sz="1150">
              <a:latin typeface="Times New Roman"/>
              <a:cs typeface="Times New Roman"/>
            </a:endParaRPr>
          </a:p>
          <a:p>
            <a:pPr algn="just" marL="12700" marR="6350">
              <a:lnSpc>
                <a:spcPct val="95400"/>
              </a:lnSpc>
            </a:pPr>
            <a:r>
              <a:rPr dirty="0" sz="1200">
                <a:latin typeface="Times New Roman"/>
                <a:cs typeface="Times New Roman"/>
              </a:rPr>
              <a:t>Before moving on to </a:t>
            </a:r>
            <a:r>
              <a:rPr dirty="0" sz="1200" spc="-5">
                <a:latin typeface="Times New Roman"/>
                <a:cs typeface="Times New Roman"/>
              </a:rPr>
              <a:t>software </a:t>
            </a:r>
            <a:r>
              <a:rPr dirty="0" sz="1200">
                <a:latin typeface="Times New Roman"/>
                <a:cs typeface="Times New Roman"/>
              </a:rPr>
              <a:t>engineering lets first discuss </a:t>
            </a:r>
            <a:r>
              <a:rPr dirty="0" sz="1200" spc="-5">
                <a:latin typeface="Times New Roman"/>
                <a:cs typeface="Times New Roman"/>
              </a:rPr>
              <a:t>something </a:t>
            </a:r>
            <a:r>
              <a:rPr dirty="0" sz="1200">
                <a:latin typeface="Times New Roman"/>
                <a:cs typeface="Times New Roman"/>
              </a:rPr>
              <a:t>about engineering  itself. If you </a:t>
            </a:r>
            <a:r>
              <a:rPr dirty="0" sz="1200" spc="-5">
                <a:latin typeface="Times New Roman"/>
                <a:cs typeface="Times New Roman"/>
              </a:rPr>
              <a:t>survey some </a:t>
            </a:r>
            <a:r>
              <a:rPr dirty="0" sz="1200">
                <a:latin typeface="Times New Roman"/>
                <a:cs typeface="Times New Roman"/>
              </a:rPr>
              <a:t>of </a:t>
            </a:r>
            <a:r>
              <a:rPr dirty="0" sz="1200" spc="5">
                <a:latin typeface="Times New Roman"/>
                <a:cs typeface="Times New Roman"/>
              </a:rPr>
              <a:t>the </a:t>
            </a:r>
            <a:r>
              <a:rPr dirty="0" sz="1200">
                <a:latin typeface="Times New Roman"/>
                <a:cs typeface="Times New Roman"/>
              </a:rPr>
              <a:t>dictionaries then you </a:t>
            </a:r>
            <a:r>
              <a:rPr dirty="0" sz="1200" spc="-5">
                <a:latin typeface="Times New Roman"/>
                <a:cs typeface="Times New Roman"/>
              </a:rPr>
              <a:t>will </a:t>
            </a:r>
            <a:r>
              <a:rPr dirty="0" sz="1200">
                <a:latin typeface="Times New Roman"/>
                <a:cs typeface="Times New Roman"/>
              </a:rPr>
              <a:t>find the following definition of  engineering.</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spc="-5" i="1">
                <a:latin typeface="Times New Roman"/>
                <a:cs typeface="Times New Roman"/>
              </a:rPr>
              <a:t>“The </a:t>
            </a:r>
            <a:r>
              <a:rPr dirty="0" sz="1200" i="1">
                <a:latin typeface="Times New Roman"/>
                <a:cs typeface="Times New Roman"/>
              </a:rPr>
              <a:t>process of productive use of </a:t>
            </a:r>
            <a:r>
              <a:rPr dirty="0" sz="1200" spc="-5" i="1">
                <a:latin typeface="Times New Roman"/>
                <a:cs typeface="Times New Roman"/>
              </a:rPr>
              <a:t>scientific </a:t>
            </a:r>
            <a:r>
              <a:rPr dirty="0" sz="1200" i="1">
                <a:latin typeface="Times New Roman"/>
                <a:cs typeface="Times New Roman"/>
              </a:rPr>
              <a:t>knowledge is called</a:t>
            </a:r>
            <a:r>
              <a:rPr dirty="0" sz="1200" spc="-100" i="1">
                <a:latin typeface="Times New Roman"/>
                <a:cs typeface="Times New Roman"/>
              </a:rPr>
              <a:t> </a:t>
            </a:r>
            <a:r>
              <a:rPr dirty="0" sz="1200" i="1">
                <a:latin typeface="Times New Roman"/>
                <a:cs typeface="Times New Roman"/>
              </a:rPr>
              <a:t>engineering.”</a:t>
            </a:r>
            <a:endParaRPr sz="1200">
              <a:latin typeface="Times New Roman"/>
              <a:cs typeface="Times New Roman"/>
            </a:endParaRPr>
          </a:p>
          <a:p>
            <a:pPr>
              <a:lnSpc>
                <a:spcPct val="100000"/>
              </a:lnSpc>
              <a:spcBef>
                <a:spcPts val="15"/>
              </a:spcBef>
            </a:pPr>
            <a:endParaRPr sz="950">
              <a:latin typeface="Times New Roman"/>
              <a:cs typeface="Times New Roman"/>
            </a:endParaRPr>
          </a:p>
          <a:p>
            <a:pPr algn="just" lvl="1" marL="285750" indent="-273050">
              <a:lnSpc>
                <a:spcPts val="1635"/>
              </a:lnSpc>
              <a:buFont typeface="Times New Roman"/>
              <a:buAutoNum type="arabicPeriod" startAt="2"/>
              <a:tabLst>
                <a:tab pos="286385" algn="l"/>
              </a:tabLst>
            </a:pPr>
            <a:r>
              <a:rPr dirty="0" sz="1400" spc="-5" b="1">
                <a:latin typeface="Times New Roman"/>
                <a:cs typeface="Times New Roman"/>
              </a:rPr>
              <a:t>Differenc</a:t>
            </a:r>
            <a:r>
              <a:rPr dirty="0" sz="1400" spc="-5" b="1">
                <a:latin typeface="Times New Roman"/>
                <a:cs typeface="Times New Roman"/>
              </a:rPr>
              <a:t>e between Computer Science </a:t>
            </a:r>
            <a:r>
              <a:rPr dirty="0" sz="1400" spc="-15" b="1">
                <a:latin typeface="Times New Roman"/>
                <a:cs typeface="Times New Roman"/>
              </a:rPr>
              <a:t>and </a:t>
            </a:r>
            <a:r>
              <a:rPr dirty="0" sz="1400" spc="-5" b="1">
                <a:latin typeface="Times New Roman"/>
                <a:cs typeface="Times New Roman"/>
              </a:rPr>
              <a:t>Software</a:t>
            </a:r>
            <a:r>
              <a:rPr dirty="0" sz="1400" spc="55" b="1">
                <a:latin typeface="Times New Roman"/>
                <a:cs typeface="Times New Roman"/>
              </a:rPr>
              <a:t> </a:t>
            </a:r>
            <a:r>
              <a:rPr dirty="0" sz="1400" spc="-5" b="1">
                <a:latin typeface="Times New Roman"/>
                <a:cs typeface="Times New Roman"/>
              </a:rPr>
              <a:t>Engineering</a:t>
            </a:r>
            <a:endParaRPr sz="1400">
              <a:latin typeface="Times New Roman"/>
              <a:cs typeface="Times New Roman"/>
            </a:endParaRPr>
          </a:p>
          <a:p>
            <a:pPr marL="12700" marR="1022985">
              <a:lnSpc>
                <a:spcPts val="1380"/>
              </a:lnSpc>
              <a:spcBef>
                <a:spcPts val="50"/>
              </a:spcBef>
            </a:pPr>
            <a:r>
              <a:rPr dirty="0" sz="1200">
                <a:latin typeface="Times New Roman"/>
                <a:cs typeface="Times New Roman"/>
              </a:rPr>
              <a:t>The </a:t>
            </a:r>
            <a:r>
              <a:rPr dirty="0" sz="1200" spc="-5">
                <a:latin typeface="Times New Roman"/>
                <a:cs typeface="Times New Roman"/>
              </a:rPr>
              <a:t>science </a:t>
            </a:r>
            <a:r>
              <a:rPr dirty="0" sz="1200">
                <a:latin typeface="Times New Roman"/>
                <a:cs typeface="Times New Roman"/>
              </a:rPr>
              <a:t>concerned </a:t>
            </a:r>
            <a:r>
              <a:rPr dirty="0" sz="1200" spc="-5">
                <a:latin typeface="Times New Roman"/>
                <a:cs typeface="Times New Roman"/>
              </a:rPr>
              <a:t>with </a:t>
            </a:r>
            <a:r>
              <a:rPr dirty="0" sz="1200">
                <a:latin typeface="Times New Roman"/>
                <a:cs typeface="Times New Roman"/>
              </a:rPr>
              <a:t>putting </a:t>
            </a:r>
            <a:r>
              <a:rPr dirty="0" sz="1200" spc="-5">
                <a:latin typeface="Times New Roman"/>
                <a:cs typeface="Times New Roman"/>
              </a:rPr>
              <a:t>scientific </a:t>
            </a:r>
            <a:r>
              <a:rPr dirty="0" sz="1200">
                <a:latin typeface="Times New Roman"/>
                <a:cs typeface="Times New Roman"/>
              </a:rPr>
              <a:t>knowledge to practical use.  Webster’s</a:t>
            </a:r>
            <a:r>
              <a:rPr dirty="0" sz="1200" spc="-105">
                <a:latin typeface="Times New Roman"/>
                <a:cs typeface="Times New Roman"/>
              </a:rPr>
              <a:t> </a:t>
            </a:r>
            <a:r>
              <a:rPr dirty="0" sz="1200" spc="-5">
                <a:latin typeface="Times New Roman"/>
                <a:cs typeface="Times New Roman"/>
              </a:rPr>
              <a:t>Dictionary</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There are many engineering fields like electrical, mechanical and civil engineering. </a:t>
            </a:r>
            <a:r>
              <a:rPr dirty="0" sz="1200" spc="-5">
                <a:latin typeface="Times New Roman"/>
                <a:cs typeface="Times New Roman"/>
              </a:rPr>
              <a:t>All  </a:t>
            </a:r>
            <a:r>
              <a:rPr dirty="0" sz="1200">
                <a:latin typeface="Times New Roman"/>
                <a:cs typeface="Times New Roman"/>
              </a:rPr>
              <a:t>these branches of engineering are based on physics. </a:t>
            </a:r>
            <a:r>
              <a:rPr dirty="0" sz="1200" spc="-5">
                <a:latin typeface="Times New Roman"/>
                <a:cs typeface="Times New Roman"/>
              </a:rPr>
              <a:t>Physics </a:t>
            </a:r>
            <a:r>
              <a:rPr dirty="0" sz="1200">
                <a:latin typeface="Times New Roman"/>
                <a:cs typeface="Times New Roman"/>
              </a:rPr>
              <a:t>itself is not engineering but  the use of physics in making buildings, electronic devices and machines is engineering.  When </a:t>
            </a:r>
            <a:r>
              <a:rPr dirty="0" sz="1200" spc="-5">
                <a:latin typeface="Times New Roman"/>
                <a:cs typeface="Times New Roman"/>
              </a:rPr>
              <a:t>we </a:t>
            </a:r>
            <a:r>
              <a:rPr dirty="0" sz="1200">
                <a:latin typeface="Times New Roman"/>
                <a:cs typeface="Times New Roman"/>
              </a:rPr>
              <a:t>use physics in constructing buildings then it is called civil engineering. When  </a:t>
            </a:r>
            <a:r>
              <a:rPr dirty="0" sz="1200" spc="-5">
                <a:latin typeface="Times New Roman"/>
                <a:cs typeface="Times New Roman"/>
              </a:rPr>
              <a:t>we </a:t>
            </a:r>
            <a:r>
              <a:rPr dirty="0" sz="1200">
                <a:latin typeface="Times New Roman"/>
                <a:cs typeface="Times New Roman"/>
              </a:rPr>
              <a:t>use physics in making machines like engines or cars then it is called mechanical  engineering. </a:t>
            </a:r>
            <a:r>
              <a:rPr dirty="0" sz="1200" spc="-5">
                <a:latin typeface="Times New Roman"/>
                <a:cs typeface="Times New Roman"/>
              </a:rPr>
              <a:t>And when we </a:t>
            </a:r>
            <a:r>
              <a:rPr dirty="0" sz="1200">
                <a:latin typeface="Times New Roman"/>
                <a:cs typeface="Times New Roman"/>
              </a:rPr>
              <a:t>apply the knowledge of physics in developing electronic  devices then the process is called electrical engineering. The relation of computer </a:t>
            </a:r>
            <a:r>
              <a:rPr dirty="0" sz="1200" spc="-5">
                <a:latin typeface="Times New Roman"/>
                <a:cs typeface="Times New Roman"/>
              </a:rPr>
              <a:t>science  with software </a:t>
            </a:r>
            <a:r>
              <a:rPr dirty="0" sz="1200">
                <a:latin typeface="Times New Roman"/>
                <a:cs typeface="Times New Roman"/>
              </a:rPr>
              <a:t>engineering is </a:t>
            </a:r>
            <a:r>
              <a:rPr dirty="0" sz="1200" spc="-5">
                <a:latin typeface="Times New Roman"/>
                <a:cs typeface="Times New Roman"/>
              </a:rPr>
              <a:t>similar </a:t>
            </a:r>
            <a:r>
              <a:rPr dirty="0" sz="1200">
                <a:latin typeface="Times New Roman"/>
                <a:cs typeface="Times New Roman"/>
              </a:rPr>
              <a:t>as the relation of physics </a:t>
            </a:r>
            <a:r>
              <a:rPr dirty="0" sz="1200" spc="-5">
                <a:latin typeface="Times New Roman"/>
                <a:cs typeface="Times New Roman"/>
              </a:rPr>
              <a:t>with </a:t>
            </a:r>
            <a:r>
              <a:rPr dirty="0" sz="1200">
                <a:latin typeface="Times New Roman"/>
                <a:cs typeface="Times New Roman"/>
              </a:rPr>
              <a:t>the electrical,  mechanical or civil engineering or for that matter the relation of any basic </a:t>
            </a:r>
            <a:r>
              <a:rPr dirty="0" sz="1200" spc="-5">
                <a:latin typeface="Times New Roman"/>
                <a:cs typeface="Times New Roman"/>
              </a:rPr>
              <a:t>science with  </a:t>
            </a:r>
            <a:r>
              <a:rPr dirty="0" sz="1200">
                <a:latin typeface="Times New Roman"/>
                <a:cs typeface="Times New Roman"/>
              </a:rPr>
              <a:t>any engineering field. </a:t>
            </a:r>
            <a:r>
              <a:rPr dirty="0" sz="1200" spc="-5">
                <a:latin typeface="Times New Roman"/>
                <a:cs typeface="Times New Roman"/>
              </a:rPr>
              <a:t>So </a:t>
            </a:r>
            <a:r>
              <a:rPr dirty="0" sz="1200">
                <a:latin typeface="Times New Roman"/>
                <a:cs typeface="Times New Roman"/>
              </a:rPr>
              <a:t>in this context </a:t>
            </a:r>
            <a:r>
              <a:rPr dirty="0" sz="1200" spc="-5">
                <a:latin typeface="Times New Roman"/>
                <a:cs typeface="Times New Roman"/>
              </a:rPr>
              <a:t>we </a:t>
            </a:r>
            <a:r>
              <a:rPr dirty="0" sz="1200">
                <a:latin typeface="Times New Roman"/>
                <a:cs typeface="Times New Roman"/>
              </a:rPr>
              <a:t>can define </a:t>
            </a:r>
            <a:r>
              <a:rPr dirty="0" sz="1200" spc="-5">
                <a:latin typeface="Times New Roman"/>
                <a:cs typeface="Times New Roman"/>
              </a:rPr>
              <a:t>software engineering</a:t>
            </a:r>
            <a:r>
              <a:rPr dirty="0" sz="1200" spc="-70">
                <a:latin typeface="Times New Roman"/>
                <a:cs typeface="Times New Roman"/>
              </a:rPr>
              <a:t> </a:t>
            </a:r>
            <a:r>
              <a:rPr dirty="0" sz="1200">
                <a:latin typeface="Times New Roman"/>
                <a:cs typeface="Times New Roman"/>
              </a:rPr>
              <a:t>as:</a:t>
            </a:r>
            <a:endParaRPr sz="1200">
              <a:latin typeface="Times New Roman"/>
              <a:cs typeface="Times New Roman"/>
            </a:endParaRPr>
          </a:p>
          <a:p>
            <a:pPr algn="just" marL="12700" marR="6985">
              <a:lnSpc>
                <a:spcPts val="1380"/>
              </a:lnSpc>
            </a:pPr>
            <a:r>
              <a:rPr dirty="0" sz="1200" spc="-5" i="1">
                <a:latin typeface="Times New Roman"/>
                <a:cs typeface="Times New Roman"/>
              </a:rPr>
              <a:t>”This </a:t>
            </a:r>
            <a:r>
              <a:rPr dirty="0" sz="1200" i="1">
                <a:latin typeface="Times New Roman"/>
                <a:cs typeface="Times New Roman"/>
              </a:rPr>
              <a:t>is the process of utilizing our knowledge of computer </a:t>
            </a:r>
            <a:r>
              <a:rPr dirty="0" sz="1200" spc="-5" i="1">
                <a:latin typeface="Times New Roman"/>
                <a:cs typeface="Times New Roman"/>
              </a:rPr>
              <a:t>science </a:t>
            </a:r>
            <a:r>
              <a:rPr dirty="0" sz="1200" i="1">
                <a:latin typeface="Times New Roman"/>
                <a:cs typeface="Times New Roman"/>
              </a:rPr>
              <a:t>in effective  </a:t>
            </a:r>
            <a:r>
              <a:rPr dirty="0" sz="1200" i="1">
                <a:latin typeface="Times New Roman"/>
                <a:cs typeface="Times New Roman"/>
              </a:rPr>
              <a:t>production of </a:t>
            </a:r>
            <a:r>
              <a:rPr dirty="0" sz="1200" spc="-5" i="1">
                <a:latin typeface="Times New Roman"/>
                <a:cs typeface="Times New Roman"/>
              </a:rPr>
              <a:t>software</a:t>
            </a:r>
            <a:r>
              <a:rPr dirty="0" sz="1200" spc="-95" i="1">
                <a:latin typeface="Times New Roman"/>
                <a:cs typeface="Times New Roman"/>
              </a:rPr>
              <a:t> </a:t>
            </a:r>
            <a:r>
              <a:rPr dirty="0" sz="1200" spc="-5" i="1">
                <a:latin typeface="Times New Roman"/>
                <a:cs typeface="Times New Roman"/>
              </a:rPr>
              <a:t>systems.”</a:t>
            </a:r>
            <a:endParaRPr sz="1200">
              <a:latin typeface="Times New Roman"/>
              <a:cs typeface="Times New Roman"/>
            </a:endParaRPr>
          </a:p>
          <a:p>
            <a:pPr algn="just" lvl="2" marL="516890" indent="-228600">
              <a:lnSpc>
                <a:spcPts val="1635"/>
              </a:lnSpc>
              <a:spcBef>
                <a:spcPts val="1070"/>
              </a:spcBef>
              <a:buFont typeface="Wingdings"/>
              <a:buChar char=""/>
              <a:tabLst>
                <a:tab pos="517525" algn="l"/>
              </a:tabLst>
            </a:pPr>
            <a:r>
              <a:rPr dirty="0" sz="1400" spc="-5" b="1">
                <a:latin typeface="Times New Roman"/>
                <a:cs typeface="Times New Roman"/>
              </a:rPr>
              <a:t>Differenc</a:t>
            </a:r>
            <a:r>
              <a:rPr dirty="0" sz="1400" spc="-5" b="1">
                <a:latin typeface="Times New Roman"/>
                <a:cs typeface="Times New Roman"/>
              </a:rPr>
              <a:t>e between Software </a:t>
            </a:r>
            <a:r>
              <a:rPr dirty="0" sz="1400" b="1">
                <a:latin typeface="Times New Roman"/>
                <a:cs typeface="Times New Roman"/>
              </a:rPr>
              <a:t>and Other</a:t>
            </a:r>
            <a:r>
              <a:rPr dirty="0" sz="1400" spc="-50" b="1">
                <a:latin typeface="Times New Roman"/>
                <a:cs typeface="Times New Roman"/>
              </a:rPr>
              <a:t> </a:t>
            </a:r>
            <a:r>
              <a:rPr dirty="0" sz="1400" spc="-5" b="1">
                <a:latin typeface="Times New Roman"/>
                <a:cs typeface="Times New Roman"/>
              </a:rPr>
              <a:t>Systems</a:t>
            </a:r>
            <a:endParaRPr sz="1400">
              <a:latin typeface="Times New Roman"/>
              <a:cs typeface="Times New Roman"/>
            </a:endParaRPr>
          </a:p>
          <a:p>
            <a:pPr algn="just" marL="12700" marR="7620">
              <a:lnSpc>
                <a:spcPts val="1380"/>
              </a:lnSpc>
              <a:spcBef>
                <a:spcPts val="50"/>
              </a:spcBef>
            </a:pPr>
            <a:r>
              <a:rPr dirty="0" sz="1200" spc="-5">
                <a:latin typeface="Times New Roman"/>
                <a:cs typeface="Times New Roman"/>
              </a:rPr>
              <a:t>Now </a:t>
            </a:r>
            <a:r>
              <a:rPr dirty="0" sz="1200">
                <a:latin typeface="Times New Roman"/>
                <a:cs typeface="Times New Roman"/>
              </a:rPr>
              <a:t>lets talk </a:t>
            </a:r>
            <a:r>
              <a:rPr dirty="0" sz="1200" spc="-5">
                <a:latin typeface="Times New Roman"/>
                <a:cs typeface="Times New Roman"/>
              </a:rPr>
              <a:t>something </a:t>
            </a:r>
            <a:r>
              <a:rPr dirty="0" sz="1200">
                <a:latin typeface="Times New Roman"/>
                <a:cs typeface="Times New Roman"/>
              </a:rPr>
              <a:t>about how a </a:t>
            </a:r>
            <a:r>
              <a:rPr dirty="0" sz="1200" spc="-5">
                <a:latin typeface="Times New Roman"/>
                <a:cs typeface="Times New Roman"/>
              </a:rPr>
              <a:t>software system </a:t>
            </a:r>
            <a:r>
              <a:rPr dirty="0" sz="1200">
                <a:latin typeface="Times New Roman"/>
                <a:cs typeface="Times New Roman"/>
              </a:rPr>
              <a:t>is different from any other  </a:t>
            </a:r>
            <a:r>
              <a:rPr dirty="0" sz="1200" spc="-5">
                <a:latin typeface="Times New Roman"/>
                <a:cs typeface="Times New Roman"/>
              </a:rPr>
              <a:t>systems. For </a:t>
            </a:r>
            <a:r>
              <a:rPr dirty="0" sz="1200">
                <a:latin typeface="Times New Roman"/>
                <a:cs typeface="Times New Roman"/>
              </a:rPr>
              <a:t>example, how </a:t>
            </a:r>
            <a:r>
              <a:rPr dirty="0" sz="1200" spc="-5">
                <a:latin typeface="Times New Roman"/>
                <a:cs typeface="Times New Roman"/>
              </a:rPr>
              <a:t>software </a:t>
            </a:r>
            <a:r>
              <a:rPr dirty="0" sz="1200">
                <a:latin typeface="Times New Roman"/>
                <a:cs typeface="Times New Roman"/>
              </a:rPr>
              <a:t>is different from a car, a TV or the </a:t>
            </a:r>
            <a:r>
              <a:rPr dirty="0" sz="1200" spc="-5">
                <a:latin typeface="Times New Roman"/>
                <a:cs typeface="Times New Roman"/>
              </a:rPr>
              <a:t>similar systems  </a:t>
            </a:r>
            <a:r>
              <a:rPr dirty="0" sz="1200">
                <a:latin typeface="Times New Roman"/>
                <a:cs typeface="Times New Roman"/>
              </a:rPr>
              <a:t>or  </a:t>
            </a:r>
            <a:r>
              <a:rPr dirty="0" sz="1200" spc="-5">
                <a:latin typeface="Times New Roman"/>
                <a:cs typeface="Times New Roman"/>
              </a:rPr>
              <a:t>what  </a:t>
            </a:r>
            <a:r>
              <a:rPr dirty="0" sz="1200">
                <a:latin typeface="Times New Roman"/>
                <a:cs typeface="Times New Roman"/>
              </a:rPr>
              <a:t>is  the  difference  between  </a:t>
            </a:r>
            <a:r>
              <a:rPr dirty="0" sz="1200" spc="-5">
                <a:latin typeface="Times New Roman"/>
                <a:cs typeface="Times New Roman"/>
              </a:rPr>
              <a:t>software  </a:t>
            </a:r>
            <a:r>
              <a:rPr dirty="0" sz="1200">
                <a:latin typeface="Times New Roman"/>
                <a:cs typeface="Times New Roman"/>
              </a:rPr>
              <a:t>engineering  and  other  engineering  </a:t>
            </a:r>
            <a:r>
              <a:rPr dirty="0" sz="1200" spc="254">
                <a:latin typeface="Times New Roman"/>
                <a:cs typeface="Times New Roman"/>
              </a:rPr>
              <a:t> </a:t>
            </a:r>
            <a:r>
              <a:rPr dirty="0" sz="1200">
                <a:latin typeface="Times New Roman"/>
                <a:cs typeface="Times New Roman"/>
              </a:rPr>
              <a:t>like</a:t>
            </a:r>
            <a:endParaRPr sz="1200">
              <a:latin typeface="Times New Roman"/>
              <a:cs typeface="Times New Roman"/>
            </a:endParaRPr>
          </a:p>
        </p:txBody>
      </p:sp>
      <p:sp>
        <p:nvSpPr>
          <p:cNvPr id="4" name="object 4"/>
          <p:cNvSpPr txBox="1"/>
          <p:nvPr/>
        </p:nvSpPr>
        <p:spPr>
          <a:xfrm>
            <a:off x="1130300" y="9252508"/>
            <a:ext cx="5511800" cy="353060"/>
          </a:xfrm>
          <a:prstGeom prst="rect">
            <a:avLst/>
          </a:prstGeom>
        </p:spPr>
        <p:txBody>
          <a:bodyPr wrap="square" lIns="0" tIns="0" rIns="0" bIns="0" rtlCol="0" vert="horz">
            <a:spAutoFit/>
          </a:bodyPr>
          <a:lstStyle/>
          <a:p>
            <a:pPr marL="12700">
              <a:lnSpc>
                <a:spcPts val="1275"/>
              </a:lnSpc>
              <a:tabLst>
                <a:tab pos="5269865" algn="l"/>
                <a:tab pos="5422265" algn="l"/>
              </a:tabLst>
            </a:pPr>
            <a:r>
              <a:rPr dirty="0" sz="1200" u="heavy">
                <a:latin typeface="Times New Roman"/>
                <a:cs typeface="Times New Roman"/>
              </a:rPr>
              <a:t> 	</a:t>
            </a:r>
            <a:r>
              <a:rPr dirty="0" sz="1200">
                <a:latin typeface="Times New Roman"/>
                <a:cs typeface="Times New Roman"/>
              </a:rPr>
              <a:t>	2</a:t>
            </a:r>
            <a:endParaRPr sz="1200">
              <a:latin typeface="Times New Roman"/>
              <a:cs typeface="Times New Roman"/>
            </a:endParaRPr>
          </a:p>
          <a:p>
            <a:pPr marL="1498600">
              <a:lnSpc>
                <a:spcPts val="1410"/>
              </a:lnSpc>
            </a:pPr>
            <a:r>
              <a:rPr dirty="0" sz="1200">
                <a:latin typeface="Times New Roman"/>
                <a:cs typeface="Times New Roman"/>
              </a:rPr>
              <a:t>© Copyright </a:t>
            </a:r>
            <a:r>
              <a:rPr dirty="0" sz="1200" spc="-5">
                <a:latin typeface="Times New Roman"/>
                <a:cs typeface="Times New Roman"/>
              </a:rPr>
              <a:t>Virtual University </a:t>
            </a:r>
            <a:r>
              <a:rPr dirty="0" sz="1200">
                <a:latin typeface="Times New Roman"/>
                <a:cs typeface="Times New Roman"/>
              </a:rPr>
              <a:t>of</a:t>
            </a:r>
            <a:r>
              <a:rPr dirty="0" sz="1200" spc="-80">
                <a:latin typeface="Times New Roman"/>
                <a:cs typeface="Times New Roman"/>
              </a:rPr>
              <a:t> </a:t>
            </a:r>
            <a:r>
              <a:rPr dirty="0" sz="1200" spc="-5">
                <a:latin typeface="Times New Roman"/>
                <a:cs typeface="Times New Roman"/>
              </a:rPr>
              <a:t>Pakistan</a:t>
            </a:r>
            <a:endParaRPr sz="12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4400"/>
            <a:ext cx="5513705" cy="5718175"/>
          </a:xfrm>
          <a:prstGeom prst="rect">
            <a:avLst/>
          </a:prstGeom>
        </p:spPr>
        <p:txBody>
          <a:bodyPr wrap="square" lIns="0" tIns="0" rIns="0" bIns="0" rtlCol="0" vert="horz">
            <a:spAutoFit/>
          </a:bodyPr>
          <a:lstStyle/>
          <a:p>
            <a:pPr algn="just" marL="12700">
              <a:lnSpc>
                <a:spcPts val="2105"/>
              </a:lnSpc>
            </a:pPr>
            <a:r>
              <a:rPr dirty="0" sz="1800">
                <a:latin typeface="Tahoma"/>
                <a:cs typeface="Tahoma"/>
              </a:rPr>
              <a:t>Arranging information in </a:t>
            </a:r>
            <a:r>
              <a:rPr dirty="0" sz="1800" spc="-5">
                <a:latin typeface="Tahoma"/>
                <a:cs typeface="Tahoma"/>
              </a:rPr>
              <a:t>tabular</a:t>
            </a:r>
            <a:r>
              <a:rPr dirty="0" sz="1800" spc="-110">
                <a:latin typeface="Tahoma"/>
                <a:cs typeface="Tahoma"/>
              </a:rPr>
              <a:t> </a:t>
            </a:r>
            <a:r>
              <a:rPr dirty="0" sz="1800" spc="-5">
                <a:latin typeface="Tahoma"/>
                <a:cs typeface="Tahoma"/>
              </a:rPr>
              <a:t>form</a:t>
            </a:r>
            <a:endParaRPr sz="1800">
              <a:latin typeface="Tahoma"/>
              <a:cs typeface="Tahoma"/>
            </a:endParaRPr>
          </a:p>
          <a:p>
            <a:pPr algn="just" marL="12700" marR="5715">
              <a:lnSpc>
                <a:spcPts val="1380"/>
              </a:lnSpc>
              <a:spcBef>
                <a:spcPts val="40"/>
              </a:spcBef>
            </a:pPr>
            <a:r>
              <a:rPr dirty="0" sz="1200" spc="-5">
                <a:latin typeface="Times New Roman"/>
                <a:cs typeface="Times New Roman"/>
              </a:rPr>
              <a:t>Sometimes </a:t>
            </a:r>
            <a:r>
              <a:rPr dirty="0" sz="1200">
                <a:latin typeface="Times New Roman"/>
                <a:cs typeface="Times New Roman"/>
              </a:rPr>
              <a:t>it is better and more convenient to arrange information in a tabular </a:t>
            </a:r>
            <a:r>
              <a:rPr dirty="0" sz="1200" spc="5">
                <a:latin typeface="Times New Roman"/>
                <a:cs typeface="Times New Roman"/>
              </a:rPr>
              <a:t>form. </a:t>
            </a:r>
            <a:r>
              <a:rPr dirty="0" sz="1200">
                <a:latin typeface="Times New Roman"/>
                <a:cs typeface="Times New Roman"/>
              </a:rPr>
              <a:t>This  makes it easier for the reader to understand and comprehend the information and hence  designing, coding, and testing become less challenging. </a:t>
            </a:r>
            <a:r>
              <a:rPr dirty="0" sz="1200" spc="-5">
                <a:latin typeface="Times New Roman"/>
                <a:cs typeface="Times New Roman"/>
              </a:rPr>
              <a:t>As </a:t>
            </a:r>
            <a:r>
              <a:rPr dirty="0" sz="1200">
                <a:latin typeface="Times New Roman"/>
                <a:cs typeface="Times New Roman"/>
              </a:rPr>
              <a:t>an example, let us look at the  following definitions used for identifying different data functions in the function point  analysis taken from International </a:t>
            </a:r>
            <a:r>
              <a:rPr dirty="0" sz="1200" spc="-5">
                <a:latin typeface="Times New Roman"/>
                <a:cs typeface="Times New Roman"/>
              </a:rPr>
              <a:t>Function Point User’s Group </a:t>
            </a:r>
            <a:r>
              <a:rPr dirty="0" sz="1200">
                <a:latin typeface="Times New Roman"/>
                <a:cs typeface="Times New Roman"/>
              </a:rPr>
              <a:t>(IFPUG) Counting  </a:t>
            </a:r>
            <a:r>
              <a:rPr dirty="0" sz="1200" spc="-5">
                <a:latin typeface="Times New Roman"/>
                <a:cs typeface="Times New Roman"/>
              </a:rPr>
              <a:t>Practices Manual </a:t>
            </a:r>
            <a:r>
              <a:rPr dirty="0" sz="1200">
                <a:latin typeface="Times New Roman"/>
                <a:cs typeface="Times New Roman"/>
              </a:rPr>
              <a:t>(CPM</a:t>
            </a:r>
            <a:r>
              <a:rPr dirty="0" sz="1200" spc="-85">
                <a:latin typeface="Times New Roman"/>
                <a:cs typeface="Times New Roman"/>
              </a:rPr>
              <a:t> </a:t>
            </a:r>
            <a:r>
              <a:rPr dirty="0" sz="1200">
                <a:latin typeface="Times New Roman"/>
                <a:cs typeface="Times New Roman"/>
              </a:rPr>
              <a:t>4.1).</a:t>
            </a:r>
            <a:endParaRPr sz="1200">
              <a:latin typeface="Times New Roman"/>
              <a:cs typeface="Times New Roman"/>
            </a:endParaRPr>
          </a:p>
          <a:p>
            <a:pPr marL="241300">
              <a:lnSpc>
                <a:spcPts val="1870"/>
              </a:lnSpc>
              <a:spcBef>
                <a:spcPts val="20"/>
              </a:spcBef>
            </a:pPr>
            <a:r>
              <a:rPr dirty="0" sz="1600" spc="-10">
                <a:latin typeface="Tahoma"/>
                <a:cs typeface="Tahoma"/>
              </a:rPr>
              <a:t>External</a:t>
            </a:r>
            <a:r>
              <a:rPr dirty="0" sz="1600" spc="-55">
                <a:latin typeface="Tahoma"/>
                <a:cs typeface="Tahoma"/>
              </a:rPr>
              <a:t> </a:t>
            </a:r>
            <a:r>
              <a:rPr dirty="0" sz="1600" spc="-10">
                <a:latin typeface="Tahoma"/>
                <a:cs typeface="Tahoma"/>
              </a:rPr>
              <a:t>Inputs</a:t>
            </a:r>
            <a:endParaRPr sz="1600">
              <a:latin typeface="Tahoma"/>
              <a:cs typeface="Tahoma"/>
            </a:endParaRPr>
          </a:p>
          <a:p>
            <a:pPr algn="just" marL="12700" marR="5080">
              <a:lnSpc>
                <a:spcPts val="1380"/>
              </a:lnSpc>
              <a:spcBef>
                <a:spcPts val="45"/>
              </a:spcBef>
            </a:pPr>
            <a:r>
              <a:rPr dirty="0" sz="1200" spc="-5">
                <a:latin typeface="Times New Roman"/>
                <a:cs typeface="Times New Roman"/>
              </a:rPr>
              <a:t>An </a:t>
            </a:r>
            <a:r>
              <a:rPr dirty="0" sz="1200">
                <a:latin typeface="Times New Roman"/>
                <a:cs typeface="Times New Roman"/>
              </a:rPr>
              <a:t>external input (EI) is an elementary process that processes data or control information  that comes from outside the application boundary. The primary intent of an EI is to  maintain one or more ILFs and/or to alter the behavior of the</a:t>
            </a:r>
            <a:r>
              <a:rPr dirty="0" sz="1200" spc="-14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241300">
              <a:lnSpc>
                <a:spcPts val="1870"/>
              </a:lnSpc>
              <a:spcBef>
                <a:spcPts val="20"/>
              </a:spcBef>
            </a:pPr>
            <a:r>
              <a:rPr dirty="0" sz="1600" spc="-10">
                <a:latin typeface="Tahoma"/>
                <a:cs typeface="Tahoma"/>
              </a:rPr>
              <a:t>External</a:t>
            </a:r>
            <a:r>
              <a:rPr dirty="0" sz="1600" spc="-55">
                <a:latin typeface="Tahoma"/>
                <a:cs typeface="Tahoma"/>
              </a:rPr>
              <a:t> </a:t>
            </a:r>
            <a:r>
              <a:rPr dirty="0" sz="1600" spc="-5">
                <a:latin typeface="Tahoma"/>
                <a:cs typeface="Tahoma"/>
              </a:rPr>
              <a:t>Outputs</a:t>
            </a:r>
            <a:endParaRPr sz="1600">
              <a:latin typeface="Tahoma"/>
              <a:cs typeface="Tahoma"/>
            </a:endParaRPr>
          </a:p>
          <a:p>
            <a:pPr algn="just" marL="12700" marR="6350">
              <a:lnSpc>
                <a:spcPts val="1380"/>
              </a:lnSpc>
              <a:spcBef>
                <a:spcPts val="40"/>
              </a:spcBef>
            </a:pPr>
            <a:r>
              <a:rPr dirty="0" sz="1200" spc="-5">
                <a:latin typeface="Times New Roman"/>
                <a:cs typeface="Times New Roman"/>
              </a:rPr>
              <a:t>An </a:t>
            </a:r>
            <a:r>
              <a:rPr dirty="0" sz="1200">
                <a:latin typeface="Times New Roman"/>
                <a:cs typeface="Times New Roman"/>
              </a:rPr>
              <a:t>external output (EO) is an elementary process that </a:t>
            </a:r>
            <a:r>
              <a:rPr dirty="0" sz="1200" spc="-5">
                <a:latin typeface="Times New Roman"/>
                <a:cs typeface="Times New Roman"/>
              </a:rPr>
              <a:t>sends </a:t>
            </a:r>
            <a:r>
              <a:rPr dirty="0" sz="1200">
                <a:latin typeface="Times New Roman"/>
                <a:cs typeface="Times New Roman"/>
              </a:rPr>
              <a:t>data or control information  outside the application boundary. The primary intent of an external output is to present  information to a user through processing logic other than, or in addition to, the retrieval  of data or control information. The processing logic must contain at least one  mathematical formula or calculation, or create derived data. </a:t>
            </a:r>
            <a:r>
              <a:rPr dirty="0" sz="1200" spc="-5">
                <a:latin typeface="Times New Roman"/>
                <a:cs typeface="Times New Roman"/>
              </a:rPr>
              <a:t>An </a:t>
            </a:r>
            <a:r>
              <a:rPr dirty="0" sz="1200">
                <a:latin typeface="Times New Roman"/>
                <a:cs typeface="Times New Roman"/>
              </a:rPr>
              <a:t>external output may also  maintain one or more ILFs and/or alter the behavior of the</a:t>
            </a:r>
            <a:r>
              <a:rPr dirty="0" sz="1200" spc="-13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241300">
              <a:lnSpc>
                <a:spcPts val="1870"/>
              </a:lnSpc>
              <a:spcBef>
                <a:spcPts val="20"/>
              </a:spcBef>
            </a:pPr>
            <a:r>
              <a:rPr dirty="0" sz="1600" spc="-10">
                <a:latin typeface="Tahoma"/>
                <a:cs typeface="Tahoma"/>
              </a:rPr>
              <a:t>External</a:t>
            </a:r>
            <a:r>
              <a:rPr dirty="0" sz="1600" spc="-55">
                <a:latin typeface="Tahoma"/>
                <a:cs typeface="Tahoma"/>
              </a:rPr>
              <a:t> </a:t>
            </a:r>
            <a:r>
              <a:rPr dirty="0" sz="1600" spc="-5">
                <a:latin typeface="Tahoma"/>
                <a:cs typeface="Tahoma"/>
              </a:rPr>
              <a:t>Inquiry</a:t>
            </a:r>
            <a:endParaRPr sz="1600">
              <a:latin typeface="Tahoma"/>
              <a:cs typeface="Tahoma"/>
            </a:endParaRPr>
          </a:p>
          <a:p>
            <a:pPr algn="just" marL="12700" marR="5080">
              <a:lnSpc>
                <a:spcPts val="1380"/>
              </a:lnSpc>
              <a:spcBef>
                <a:spcPts val="45"/>
              </a:spcBef>
            </a:pPr>
            <a:r>
              <a:rPr dirty="0" sz="1200" spc="-5">
                <a:latin typeface="Times New Roman"/>
                <a:cs typeface="Times New Roman"/>
              </a:rPr>
              <a:t>An </a:t>
            </a:r>
            <a:r>
              <a:rPr dirty="0" sz="1200">
                <a:latin typeface="Times New Roman"/>
                <a:cs typeface="Times New Roman"/>
              </a:rPr>
              <a:t>external inquiry (EQ) is an elementary process that </a:t>
            </a:r>
            <a:r>
              <a:rPr dirty="0" sz="1200" spc="-5">
                <a:latin typeface="Times New Roman"/>
                <a:cs typeface="Times New Roman"/>
              </a:rPr>
              <a:t>sends </a:t>
            </a:r>
            <a:r>
              <a:rPr dirty="0" sz="1200">
                <a:latin typeface="Times New Roman"/>
                <a:cs typeface="Times New Roman"/>
              </a:rPr>
              <a:t>data or control information  outside the application boundary. The primary intent of an external inquiry is to present  information to a user through the retrieval of data or control information from an ILF or  EIF. The processing logic contains no mathematical formulas or calculations, and creates  no derived data. </a:t>
            </a:r>
            <a:r>
              <a:rPr dirty="0" sz="1200" spc="-5">
                <a:latin typeface="Times New Roman"/>
                <a:cs typeface="Times New Roman"/>
              </a:rPr>
              <a:t>No </a:t>
            </a:r>
            <a:r>
              <a:rPr dirty="0" sz="1200">
                <a:latin typeface="Times New Roman"/>
                <a:cs typeface="Times New Roman"/>
              </a:rPr>
              <a:t>ILF is maintained during the processing, nor is the behavior of the  </a:t>
            </a:r>
            <a:r>
              <a:rPr dirty="0" sz="1200" spc="-5">
                <a:latin typeface="Times New Roman"/>
                <a:cs typeface="Times New Roman"/>
              </a:rPr>
              <a:t>system</a:t>
            </a:r>
            <a:r>
              <a:rPr dirty="0" sz="1200" spc="-95">
                <a:latin typeface="Times New Roman"/>
                <a:cs typeface="Times New Roman"/>
              </a:rPr>
              <a:t> </a:t>
            </a:r>
            <a:r>
              <a:rPr dirty="0" sz="1200">
                <a:latin typeface="Times New Roman"/>
                <a:cs typeface="Times New Roman"/>
              </a:rPr>
              <a:t>altered.</a:t>
            </a:r>
            <a:endParaRPr sz="1200">
              <a:latin typeface="Times New Roman"/>
              <a:cs typeface="Times New Roman"/>
            </a:endParaRPr>
          </a:p>
          <a:p>
            <a:pPr>
              <a:lnSpc>
                <a:spcPct val="100000"/>
              </a:lnSpc>
              <a:spcBef>
                <a:spcPts val="45"/>
              </a:spcBef>
            </a:pPr>
            <a:endParaRPr sz="950">
              <a:latin typeface="Times New Roman"/>
              <a:cs typeface="Times New Roman"/>
            </a:endParaRPr>
          </a:p>
          <a:p>
            <a:pPr algn="just" marL="12700" marR="6985">
              <a:lnSpc>
                <a:spcPts val="1380"/>
              </a:lnSpc>
            </a:pPr>
            <a:r>
              <a:rPr dirty="0" sz="1200">
                <a:latin typeface="Times New Roman"/>
                <a:cs typeface="Times New Roman"/>
              </a:rPr>
              <a:t>It is difficult to understand these definitions and one has to read them a number of times  to understand </a:t>
            </a:r>
            <a:r>
              <a:rPr dirty="0" sz="1200" spc="-5">
                <a:latin typeface="Times New Roman"/>
                <a:cs typeface="Times New Roman"/>
              </a:rPr>
              <a:t>what </a:t>
            </a:r>
            <a:r>
              <a:rPr dirty="0" sz="1200">
                <a:latin typeface="Times New Roman"/>
                <a:cs typeface="Times New Roman"/>
              </a:rPr>
              <a:t>is the difference between EI, EO, and EQ and in </a:t>
            </a:r>
            <a:r>
              <a:rPr dirty="0" sz="1200" spc="-5">
                <a:latin typeface="Times New Roman"/>
                <a:cs typeface="Times New Roman"/>
              </a:rPr>
              <a:t>which </a:t>
            </a:r>
            <a:r>
              <a:rPr dirty="0" sz="1200">
                <a:latin typeface="Times New Roman"/>
                <a:cs typeface="Times New Roman"/>
              </a:rPr>
              <a:t>case a  function </a:t>
            </a:r>
            <a:r>
              <a:rPr dirty="0" sz="1200" spc="-5">
                <a:latin typeface="Times New Roman"/>
                <a:cs typeface="Times New Roman"/>
              </a:rPr>
              <a:t>would </a:t>
            </a:r>
            <a:r>
              <a:rPr dirty="0" sz="1200">
                <a:latin typeface="Times New Roman"/>
                <a:cs typeface="Times New Roman"/>
              </a:rPr>
              <a:t>be classified as EI, EO, or</a:t>
            </a:r>
            <a:r>
              <a:rPr dirty="0" sz="1200" spc="-110">
                <a:latin typeface="Times New Roman"/>
                <a:cs typeface="Times New Roman"/>
              </a:rPr>
              <a:t> </a:t>
            </a:r>
            <a:r>
              <a:rPr dirty="0" sz="1200">
                <a:latin typeface="Times New Roman"/>
                <a:cs typeface="Times New Roman"/>
              </a:rPr>
              <a:t>EQ.</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Now </a:t>
            </a:r>
            <a:r>
              <a:rPr dirty="0" sz="1200">
                <a:latin typeface="Times New Roman"/>
                <a:cs typeface="Times New Roman"/>
              </a:rPr>
              <a:t>the </a:t>
            </a:r>
            <a:r>
              <a:rPr dirty="0" sz="1200" spc="-5">
                <a:latin typeface="Times New Roman"/>
                <a:cs typeface="Times New Roman"/>
              </a:rPr>
              <a:t>same </a:t>
            </a:r>
            <a:r>
              <a:rPr dirty="0" sz="1200">
                <a:latin typeface="Times New Roman"/>
                <a:cs typeface="Times New Roman"/>
              </a:rPr>
              <a:t>information is presented in the tabular form as</a:t>
            </a:r>
            <a:r>
              <a:rPr dirty="0" sz="1200" spc="-114">
                <a:latin typeface="Times New Roman"/>
                <a:cs typeface="Times New Roman"/>
              </a:rPr>
              <a:t> </a:t>
            </a:r>
            <a:r>
              <a:rPr dirty="0" sz="1200">
                <a:latin typeface="Times New Roman"/>
                <a:cs typeface="Times New Roman"/>
              </a:rPr>
              <a:t>follows:</a:t>
            </a:r>
            <a:endParaRPr sz="1200">
              <a:latin typeface="Times New Roman"/>
              <a:cs typeface="Times New Roman"/>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47</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6" name="object 6"/>
          <p:cNvGraphicFramePr>
            <a:graphicFrameLocks noGrp="1"/>
          </p:cNvGraphicFramePr>
          <p:nvPr/>
        </p:nvGraphicFramePr>
        <p:xfrm>
          <a:off x="1528572" y="6803135"/>
          <a:ext cx="4192904" cy="1089660"/>
        </p:xfrm>
        <a:graphic>
          <a:graphicData uri="http://schemas.openxmlformats.org/drawingml/2006/table">
            <a:tbl>
              <a:tblPr firstRow="1" bandRow="1">
                <a:tableStyleId>{2D5ABB26-0587-4C30-8999-92F81FD0307C}</a:tableStyleId>
              </a:tblPr>
              <a:tblGrid>
                <a:gridCol w="2125980"/>
                <a:gridCol w="685800"/>
                <a:gridCol w="685799"/>
                <a:gridCol w="685800"/>
              </a:tblGrid>
              <a:tr h="182879">
                <a:tc rowSpan="2">
                  <a:txBody>
                    <a:bodyPr/>
                    <a:lstStyle/>
                    <a:p>
                      <a:pPr marL="65405">
                        <a:lnSpc>
                          <a:spcPct val="100000"/>
                        </a:lnSpc>
                        <a:spcBef>
                          <a:spcPts val="565"/>
                        </a:spcBef>
                      </a:pPr>
                      <a:r>
                        <a:rPr dirty="0" sz="1200" spc="-5">
                          <a:latin typeface="Times New Roman"/>
                          <a:cs typeface="Times New Roman"/>
                        </a:rPr>
                        <a:t>Function</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gridSpan="3">
                  <a:txBody>
                    <a:bodyPr/>
                    <a:lstStyle/>
                    <a:p>
                      <a:pPr marL="65405">
                        <a:lnSpc>
                          <a:spcPts val="1320"/>
                        </a:lnSpc>
                      </a:pPr>
                      <a:r>
                        <a:rPr dirty="0" sz="1200">
                          <a:latin typeface="Times New Roman"/>
                          <a:cs typeface="Times New Roman"/>
                        </a:rPr>
                        <a:t>Transactional </a:t>
                      </a:r>
                      <a:r>
                        <a:rPr dirty="0" sz="1200" spc="-5">
                          <a:latin typeface="Times New Roman"/>
                          <a:cs typeface="Times New Roman"/>
                        </a:rPr>
                        <a:t>Function</a:t>
                      </a:r>
                      <a:r>
                        <a:rPr dirty="0" sz="1200" spc="-100">
                          <a:latin typeface="Times New Roman"/>
                          <a:cs typeface="Times New Roman"/>
                        </a:rPr>
                        <a:t> </a:t>
                      </a:r>
                      <a:r>
                        <a:rPr dirty="0" sz="1200">
                          <a:latin typeface="Times New Roman"/>
                          <a:cs typeface="Times New Roman"/>
                        </a:rPr>
                        <a:t>Types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hMerge="1">
                  <a:txBody>
                    <a:bodyPr/>
                    <a:lstStyle/>
                    <a:p>
                      <a:pPr/>
                    </a:p>
                  </a:txBody>
                  <a:tcPr marL="0" marR="0" marB="0" marT="0"/>
                </a:tc>
                <a:tc hMerge="1">
                  <a:txBody>
                    <a:bodyPr/>
                    <a:lstStyle/>
                    <a:p>
                      <a:pPr/>
                    </a:p>
                  </a:txBody>
                  <a:tcPr marL="0" marR="0" marB="0" marT="0"/>
                </a:tc>
              </a:tr>
              <a:tr h="181356">
                <a:tc vMerge="1">
                  <a:txBody>
                    <a:bodyPr/>
                    <a:lstStyle/>
                    <a:p>
                      <a:p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EI</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EO</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EQ</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56615">
                <a:tc>
                  <a:txBody>
                    <a:bodyPr/>
                    <a:lstStyle/>
                    <a:p>
                      <a:pPr marL="65405">
                        <a:lnSpc>
                          <a:spcPts val="1290"/>
                        </a:lnSpc>
                        <a:tabLst>
                          <a:tab pos="519430" algn="l"/>
                          <a:tab pos="847090" algn="l"/>
                          <a:tab pos="1599565" algn="l"/>
                          <a:tab pos="1867535" algn="l"/>
                        </a:tabLst>
                      </a:pPr>
                      <a:r>
                        <a:rPr dirty="0" sz="1200" spc="-5">
                          <a:latin typeface="Times New Roman"/>
                          <a:cs typeface="Times New Roman"/>
                        </a:rPr>
                        <a:t>Alter	</a:t>
                      </a:r>
                      <a:r>
                        <a:rPr dirty="0" sz="1200">
                          <a:latin typeface="Times New Roman"/>
                          <a:cs typeface="Times New Roman"/>
                        </a:rPr>
                        <a:t>the	behaviour	of	the</a:t>
                      </a:r>
                      <a:endParaRPr sz="1200">
                        <a:latin typeface="Times New Roman"/>
                        <a:cs typeface="Times New Roman"/>
                      </a:endParaRPr>
                    </a:p>
                    <a:p>
                      <a:pPr marL="65405">
                        <a:lnSpc>
                          <a:spcPts val="1410"/>
                        </a:lnSpc>
                      </a:pPr>
                      <a:r>
                        <a:rPr dirty="0" sz="1200" spc="-5">
                          <a:latin typeface="Times New Roman"/>
                          <a:cs typeface="Times New Roman"/>
                        </a:rPr>
                        <a:t>system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PI</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N/A</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5">
                <a:tc>
                  <a:txBody>
                    <a:bodyPr/>
                    <a:lstStyle/>
                    <a:p>
                      <a:pPr marL="65405">
                        <a:lnSpc>
                          <a:spcPts val="1320"/>
                        </a:lnSpc>
                      </a:pPr>
                      <a:r>
                        <a:rPr dirty="0" sz="1200" spc="-5">
                          <a:latin typeface="Times New Roman"/>
                          <a:cs typeface="Times New Roman"/>
                        </a:rPr>
                        <a:t>Maintain </a:t>
                      </a:r>
                      <a:r>
                        <a:rPr dirty="0" sz="1200">
                          <a:latin typeface="Times New Roman"/>
                          <a:cs typeface="Times New Roman"/>
                        </a:rPr>
                        <a:t>one or more</a:t>
                      </a:r>
                      <a:r>
                        <a:rPr dirty="0" sz="1200" spc="-95">
                          <a:latin typeface="Times New Roman"/>
                          <a:cs typeface="Times New Roman"/>
                        </a:rPr>
                        <a:t> </a:t>
                      </a:r>
                      <a:r>
                        <a:rPr dirty="0" sz="1200">
                          <a:latin typeface="Times New Roman"/>
                          <a:cs typeface="Times New Roman"/>
                        </a:rPr>
                        <a:t>ILFs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PI</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N/A</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marL="65405">
                        <a:lnSpc>
                          <a:spcPts val="1320"/>
                        </a:lnSpc>
                      </a:pPr>
                      <a:r>
                        <a:rPr dirty="0" sz="1200" spc="-5">
                          <a:latin typeface="Times New Roman"/>
                          <a:cs typeface="Times New Roman"/>
                        </a:rPr>
                        <a:t>Present </a:t>
                      </a:r>
                      <a:r>
                        <a:rPr dirty="0" sz="1200">
                          <a:latin typeface="Times New Roman"/>
                          <a:cs typeface="Times New Roman"/>
                        </a:rPr>
                        <a:t>information to the</a:t>
                      </a:r>
                      <a:r>
                        <a:rPr dirty="0" sz="1200" spc="-105">
                          <a:latin typeface="Times New Roman"/>
                          <a:cs typeface="Times New Roman"/>
                        </a:rPr>
                        <a:t> </a:t>
                      </a:r>
                      <a:r>
                        <a:rPr dirty="0" sz="1200">
                          <a:latin typeface="Times New Roman"/>
                          <a:cs typeface="Times New Roman"/>
                        </a:rPr>
                        <a:t>user</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M</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PI</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PI</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7" name="object 7"/>
          <p:cNvSpPr txBox="1"/>
          <p:nvPr/>
        </p:nvSpPr>
        <p:spPr>
          <a:xfrm>
            <a:off x="1130300" y="8052816"/>
            <a:ext cx="5512435" cy="1071245"/>
          </a:xfrm>
          <a:prstGeom prst="rect">
            <a:avLst/>
          </a:prstGeom>
        </p:spPr>
        <p:txBody>
          <a:bodyPr wrap="square" lIns="0" tIns="0" rIns="0" bIns="0" rtlCol="0" vert="horz">
            <a:spAutoFit/>
          </a:bodyPr>
          <a:lstStyle/>
          <a:p>
            <a:pPr marL="469900">
              <a:lnSpc>
                <a:spcPct val="100000"/>
              </a:lnSpc>
            </a:pPr>
            <a:r>
              <a:rPr dirty="0" sz="1200" spc="-5">
                <a:latin typeface="Times New Roman"/>
                <a:cs typeface="Times New Roman"/>
              </a:rPr>
              <a:t>PI </a:t>
            </a:r>
            <a:r>
              <a:rPr dirty="0" sz="1200">
                <a:latin typeface="Times New Roman"/>
                <a:cs typeface="Times New Roman"/>
              </a:rPr>
              <a:t>– </a:t>
            </a:r>
            <a:r>
              <a:rPr dirty="0" sz="1200" spc="-5">
                <a:latin typeface="Times New Roman"/>
                <a:cs typeface="Times New Roman"/>
              </a:rPr>
              <a:t>Primary </a:t>
            </a:r>
            <a:r>
              <a:rPr dirty="0" sz="1200">
                <a:latin typeface="Times New Roman"/>
                <a:cs typeface="Times New Roman"/>
              </a:rPr>
              <a:t>intent; M – may be; </a:t>
            </a:r>
            <a:r>
              <a:rPr dirty="0" sz="1200" spc="-5">
                <a:latin typeface="Times New Roman"/>
                <a:cs typeface="Times New Roman"/>
              </a:rPr>
              <a:t>N/A </a:t>
            </a:r>
            <a:r>
              <a:rPr dirty="0" sz="1200">
                <a:latin typeface="Times New Roman"/>
                <a:cs typeface="Times New Roman"/>
              </a:rPr>
              <a:t>– not</a:t>
            </a:r>
            <a:r>
              <a:rPr dirty="0" sz="1200" spc="-85">
                <a:latin typeface="Times New Roman"/>
                <a:cs typeface="Times New Roman"/>
              </a:rPr>
              <a:t> </a:t>
            </a:r>
            <a:r>
              <a:rPr dirty="0" sz="1200">
                <a:latin typeface="Times New Roman"/>
                <a:cs typeface="Times New Roman"/>
              </a:rPr>
              <a:t>allowed.</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This table </a:t>
            </a:r>
            <a:r>
              <a:rPr dirty="0" sz="1200" spc="-5">
                <a:latin typeface="Times New Roman"/>
                <a:cs typeface="Times New Roman"/>
              </a:rPr>
              <a:t>simply says </a:t>
            </a:r>
            <a:r>
              <a:rPr dirty="0" sz="1200">
                <a:latin typeface="Times New Roman"/>
                <a:cs typeface="Times New Roman"/>
              </a:rPr>
              <a:t>that a function can alter the behaviour of the </a:t>
            </a:r>
            <a:r>
              <a:rPr dirty="0" sz="1200" spc="-5">
                <a:latin typeface="Times New Roman"/>
                <a:cs typeface="Times New Roman"/>
              </a:rPr>
              <a:t>system, </a:t>
            </a:r>
            <a:r>
              <a:rPr dirty="0" sz="1200">
                <a:latin typeface="Times New Roman"/>
                <a:cs typeface="Times New Roman"/>
              </a:rPr>
              <a:t>it can  maintain one or more ILFs, and/or it can present information to the user. The next </a:t>
            </a:r>
            <a:r>
              <a:rPr dirty="0" sz="1200" spc="-5">
                <a:latin typeface="Times New Roman"/>
                <a:cs typeface="Times New Roman"/>
              </a:rPr>
              <a:t>step </a:t>
            </a:r>
            <a:r>
              <a:rPr dirty="0" sz="1200">
                <a:latin typeface="Times New Roman"/>
                <a:cs typeface="Times New Roman"/>
              </a:rPr>
              <a:t>is  to determine </a:t>
            </a:r>
            <a:r>
              <a:rPr dirty="0" sz="1200" spc="-5">
                <a:latin typeface="Times New Roman"/>
                <a:cs typeface="Times New Roman"/>
              </a:rPr>
              <a:t>whether </a:t>
            </a:r>
            <a:r>
              <a:rPr dirty="0" sz="1200">
                <a:latin typeface="Times New Roman"/>
                <a:cs typeface="Times New Roman"/>
              </a:rPr>
              <a:t>it is EI, EO, or EQ. </a:t>
            </a:r>
            <a:r>
              <a:rPr dirty="0" sz="1200" spc="-5">
                <a:latin typeface="Times New Roman"/>
                <a:cs typeface="Times New Roman"/>
              </a:rPr>
              <a:t>For </a:t>
            </a:r>
            <a:r>
              <a:rPr dirty="0" sz="1200">
                <a:latin typeface="Times New Roman"/>
                <a:cs typeface="Times New Roman"/>
              </a:rPr>
              <a:t>that </a:t>
            </a:r>
            <a:r>
              <a:rPr dirty="0" sz="1200" spc="-5">
                <a:latin typeface="Times New Roman"/>
                <a:cs typeface="Times New Roman"/>
              </a:rPr>
              <a:t>we </a:t>
            </a:r>
            <a:r>
              <a:rPr dirty="0" sz="1200">
                <a:latin typeface="Times New Roman"/>
                <a:cs typeface="Times New Roman"/>
              </a:rPr>
              <a:t>have to determine </a:t>
            </a:r>
            <a:r>
              <a:rPr dirty="0" sz="1200" spc="-5">
                <a:latin typeface="Times New Roman"/>
                <a:cs typeface="Times New Roman"/>
              </a:rPr>
              <a:t>what </a:t>
            </a:r>
            <a:r>
              <a:rPr dirty="0" sz="1200">
                <a:latin typeface="Times New Roman"/>
                <a:cs typeface="Times New Roman"/>
              </a:rPr>
              <a:t>is the  primary intent (PI) of the function and in addition to this primary intent, </a:t>
            </a:r>
            <a:r>
              <a:rPr dirty="0" sz="1200" spc="-5">
                <a:latin typeface="Times New Roman"/>
                <a:cs typeface="Times New Roman"/>
              </a:rPr>
              <a:t>what </a:t>
            </a:r>
            <a:r>
              <a:rPr dirty="0" sz="1200">
                <a:latin typeface="Times New Roman"/>
                <a:cs typeface="Times New Roman"/>
              </a:rPr>
              <a:t>else does</a:t>
            </a:r>
            <a:r>
              <a:rPr dirty="0" sz="1200" spc="220">
                <a:latin typeface="Times New Roman"/>
                <a:cs typeface="Times New Roman"/>
              </a:rPr>
              <a:t> </a:t>
            </a:r>
            <a:r>
              <a:rPr dirty="0" sz="1200">
                <a:latin typeface="Times New Roman"/>
                <a:cs typeface="Times New Roman"/>
              </a:rPr>
              <a:t>it</a:t>
            </a:r>
            <a:endParaRPr sz="12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573468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spcBef>
                <a:spcPts val="875"/>
              </a:spcBef>
            </a:pPr>
            <a:r>
              <a:rPr dirty="0" sz="1200">
                <a:latin typeface="Times New Roman"/>
                <a:cs typeface="Times New Roman"/>
              </a:rPr>
              <a:t>do. </a:t>
            </a:r>
            <a:r>
              <a:rPr dirty="0" sz="1200" spc="-5">
                <a:latin typeface="Times New Roman"/>
                <a:cs typeface="Times New Roman"/>
              </a:rPr>
              <a:t>Identification </a:t>
            </a:r>
            <a:r>
              <a:rPr dirty="0" sz="1200">
                <a:latin typeface="Times New Roman"/>
                <a:cs typeface="Times New Roman"/>
              </a:rPr>
              <a:t>of EQ is </a:t>
            </a:r>
            <a:r>
              <a:rPr dirty="0" sz="1200" spc="-5">
                <a:latin typeface="Times New Roman"/>
                <a:cs typeface="Times New Roman"/>
              </a:rPr>
              <a:t>simple </a:t>
            </a:r>
            <a:r>
              <a:rPr dirty="0" sz="1200">
                <a:latin typeface="Times New Roman"/>
                <a:cs typeface="Times New Roman"/>
              </a:rPr>
              <a:t>- in this case the only thing a function does is present  information to the user, </a:t>
            </a:r>
            <a:r>
              <a:rPr dirty="0" sz="1200" spc="-5">
                <a:latin typeface="Times New Roman"/>
                <a:cs typeface="Times New Roman"/>
              </a:rPr>
              <a:t>which </a:t>
            </a:r>
            <a:r>
              <a:rPr dirty="0" sz="1200">
                <a:latin typeface="Times New Roman"/>
                <a:cs typeface="Times New Roman"/>
              </a:rPr>
              <a:t>is also it’s primary intent. If it alters the behaviour of the  </a:t>
            </a:r>
            <a:r>
              <a:rPr dirty="0" sz="1200" spc="-5">
                <a:latin typeface="Times New Roman"/>
                <a:cs typeface="Times New Roman"/>
              </a:rPr>
              <a:t>system </a:t>
            </a:r>
            <a:r>
              <a:rPr dirty="0" sz="1200">
                <a:latin typeface="Times New Roman"/>
                <a:cs typeface="Times New Roman"/>
              </a:rPr>
              <a:t>or maintains and ILF </a:t>
            </a:r>
            <a:r>
              <a:rPr dirty="0" sz="1200" spc="5">
                <a:latin typeface="Times New Roman"/>
                <a:cs typeface="Times New Roman"/>
              </a:rPr>
              <a:t>then </a:t>
            </a:r>
            <a:r>
              <a:rPr dirty="0" sz="1200">
                <a:latin typeface="Times New Roman"/>
                <a:cs typeface="Times New Roman"/>
              </a:rPr>
              <a:t>it can either be an EI or and EO but not an EQ. </a:t>
            </a:r>
            <a:r>
              <a:rPr dirty="0" sz="1200" spc="-5">
                <a:latin typeface="Times New Roman"/>
                <a:cs typeface="Times New Roman"/>
              </a:rPr>
              <a:t>On </a:t>
            </a:r>
            <a:r>
              <a:rPr dirty="0" sz="1200">
                <a:latin typeface="Times New Roman"/>
                <a:cs typeface="Times New Roman"/>
              </a:rPr>
              <a:t>the  other hand if the </a:t>
            </a:r>
            <a:r>
              <a:rPr dirty="0" sz="1200" spc="5">
                <a:latin typeface="Times New Roman"/>
                <a:cs typeface="Times New Roman"/>
              </a:rPr>
              <a:t>primary </a:t>
            </a:r>
            <a:r>
              <a:rPr dirty="0" sz="1200">
                <a:latin typeface="Times New Roman"/>
                <a:cs typeface="Times New Roman"/>
              </a:rPr>
              <a:t>intent of the function is to present information to the user but at  the </a:t>
            </a:r>
            <a:r>
              <a:rPr dirty="0" sz="1200" spc="-5">
                <a:latin typeface="Times New Roman"/>
                <a:cs typeface="Times New Roman"/>
              </a:rPr>
              <a:t>same </a:t>
            </a:r>
            <a:r>
              <a:rPr dirty="0" sz="1200">
                <a:latin typeface="Times New Roman"/>
                <a:cs typeface="Times New Roman"/>
              </a:rPr>
              <a:t>time it also performs any of the first two operations, it is an EO. </a:t>
            </a:r>
            <a:r>
              <a:rPr dirty="0" sz="1200" spc="-5">
                <a:latin typeface="Times New Roman"/>
                <a:cs typeface="Times New Roman"/>
              </a:rPr>
              <a:t>Finally, </a:t>
            </a:r>
            <a:r>
              <a:rPr dirty="0" sz="1200">
                <a:latin typeface="Times New Roman"/>
                <a:cs typeface="Times New Roman"/>
              </a:rPr>
              <a:t>if the  primary intent of the function is either to alter the behaviour of the </a:t>
            </a:r>
            <a:r>
              <a:rPr dirty="0" sz="1200" spc="-5">
                <a:latin typeface="Times New Roman"/>
                <a:cs typeface="Times New Roman"/>
              </a:rPr>
              <a:t>system </a:t>
            </a:r>
            <a:r>
              <a:rPr dirty="0" sz="1200">
                <a:latin typeface="Times New Roman"/>
                <a:cs typeface="Times New Roman"/>
              </a:rPr>
              <a:t>of maintain  one or more ILFs, then it is an</a:t>
            </a:r>
            <a:r>
              <a:rPr dirty="0" sz="1200" spc="-125">
                <a:latin typeface="Times New Roman"/>
                <a:cs typeface="Times New Roman"/>
              </a:rPr>
              <a:t> </a:t>
            </a:r>
            <a:r>
              <a:rPr dirty="0" sz="1200">
                <a:latin typeface="Times New Roman"/>
                <a:cs typeface="Times New Roman"/>
              </a:rPr>
              <a:t>EI.</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a:latin typeface="Times New Roman"/>
                <a:cs typeface="Times New Roman"/>
              </a:rPr>
              <a:t>Hence </a:t>
            </a:r>
            <a:r>
              <a:rPr dirty="0" sz="1200" spc="20">
                <a:latin typeface="Times New Roman"/>
                <a:cs typeface="Times New Roman"/>
              </a:rPr>
              <a:t>by </a:t>
            </a:r>
            <a:r>
              <a:rPr dirty="0" sz="1200">
                <a:latin typeface="Times New Roman"/>
                <a:cs typeface="Times New Roman"/>
              </a:rPr>
              <a:t>putting and organizing the information in the form of a table, </a:t>
            </a:r>
            <a:r>
              <a:rPr dirty="0" sz="1200" spc="-5">
                <a:latin typeface="Times New Roman"/>
                <a:cs typeface="Times New Roman"/>
              </a:rPr>
              <a:t>we </a:t>
            </a:r>
            <a:r>
              <a:rPr dirty="0" sz="1200">
                <a:latin typeface="Times New Roman"/>
                <a:cs typeface="Times New Roman"/>
              </a:rPr>
              <a:t>have not only  made it </a:t>
            </a:r>
            <a:r>
              <a:rPr dirty="0" sz="1200" spc="-5">
                <a:latin typeface="Times New Roman"/>
                <a:cs typeface="Times New Roman"/>
              </a:rPr>
              <a:t>simple </a:t>
            </a:r>
            <a:r>
              <a:rPr dirty="0" sz="1200">
                <a:latin typeface="Times New Roman"/>
                <a:cs typeface="Times New Roman"/>
              </a:rPr>
              <a:t>to understand the definition but also given an holistic picture </a:t>
            </a:r>
            <a:r>
              <a:rPr dirty="0" sz="1200" spc="-5">
                <a:latin typeface="Times New Roman"/>
                <a:cs typeface="Times New Roman"/>
              </a:rPr>
              <a:t>which was  </a:t>
            </a:r>
            <a:r>
              <a:rPr dirty="0" sz="1200">
                <a:latin typeface="Times New Roman"/>
                <a:cs typeface="Times New Roman"/>
              </a:rPr>
              <a:t>not easily visible</a:t>
            </a:r>
            <a:r>
              <a:rPr dirty="0" sz="1200" spc="-105">
                <a:latin typeface="Times New Roman"/>
                <a:cs typeface="Times New Roman"/>
              </a:rPr>
              <a:t> </a:t>
            </a:r>
            <a:r>
              <a:rPr dirty="0" sz="1200">
                <a:latin typeface="Times New Roman"/>
                <a:cs typeface="Times New Roman"/>
              </a:rPr>
              <a:t>otherwise.</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Let us look at another example. This time the information is taken from the </a:t>
            </a:r>
            <a:r>
              <a:rPr dirty="0" sz="1200" spc="-5">
                <a:latin typeface="Times New Roman"/>
                <a:cs typeface="Times New Roman"/>
              </a:rPr>
              <a:t>Income </a:t>
            </a:r>
            <a:r>
              <a:rPr dirty="0" sz="1200">
                <a:latin typeface="Times New Roman"/>
                <a:cs typeface="Times New Roman"/>
              </a:rPr>
              <a:t>Tax  </a:t>
            </a:r>
            <a:r>
              <a:rPr dirty="0" sz="1200" spc="-5">
                <a:latin typeface="Times New Roman"/>
                <a:cs typeface="Times New Roman"/>
              </a:rPr>
              <a:t>Ordinance </a:t>
            </a:r>
            <a:r>
              <a:rPr dirty="0" sz="1200">
                <a:latin typeface="Times New Roman"/>
                <a:cs typeface="Times New Roman"/>
              </a:rPr>
              <a:t>of </a:t>
            </a:r>
            <a:r>
              <a:rPr dirty="0" sz="1200" spc="-5">
                <a:latin typeface="Times New Roman"/>
                <a:cs typeface="Times New Roman"/>
              </a:rPr>
              <a:t>Pakistan </a:t>
            </a:r>
            <a:r>
              <a:rPr dirty="0" sz="1200">
                <a:latin typeface="Times New Roman"/>
                <a:cs typeface="Times New Roman"/>
              </a:rPr>
              <a:t>2001. Consider the following </a:t>
            </a:r>
            <a:r>
              <a:rPr dirty="0" sz="1200" spc="-5">
                <a:latin typeface="Times New Roman"/>
                <a:cs typeface="Times New Roman"/>
              </a:rPr>
              <a:t>statement </a:t>
            </a:r>
            <a:r>
              <a:rPr dirty="0" sz="1200">
                <a:latin typeface="Times New Roman"/>
                <a:cs typeface="Times New Roman"/>
              </a:rPr>
              <a:t>that describes the income  tax rates applicable to people </a:t>
            </a:r>
            <a:r>
              <a:rPr dirty="0" sz="1200" spc="-5">
                <a:latin typeface="Times New Roman"/>
                <a:cs typeface="Times New Roman"/>
              </a:rPr>
              <a:t>with </a:t>
            </a:r>
            <a:r>
              <a:rPr dirty="0" sz="1200">
                <a:latin typeface="Times New Roman"/>
                <a:cs typeface="Times New Roman"/>
              </a:rPr>
              <a:t>different</a:t>
            </a:r>
            <a:r>
              <a:rPr dirty="0" sz="1200" spc="-105">
                <a:latin typeface="Times New Roman"/>
                <a:cs typeface="Times New Roman"/>
              </a:rPr>
              <a:t> </a:t>
            </a:r>
            <a:r>
              <a:rPr dirty="0" sz="1200">
                <a:latin typeface="Times New Roman"/>
                <a:cs typeface="Times New Roman"/>
              </a:rPr>
              <a:t>brackets: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If the taxable income is less than Rs. 60,000, there </a:t>
            </a:r>
            <a:r>
              <a:rPr dirty="0" sz="1200" spc="-5">
                <a:latin typeface="Times New Roman"/>
                <a:cs typeface="Times New Roman"/>
              </a:rPr>
              <a:t>will </a:t>
            </a:r>
            <a:r>
              <a:rPr dirty="0" sz="1200">
                <a:latin typeface="Times New Roman"/>
                <a:cs typeface="Times New Roman"/>
              </a:rPr>
              <a:t>be no income tax. If the income  exceeds Rs. 60,000 but is less than Rs. 150,000 then income tax </a:t>
            </a:r>
            <a:r>
              <a:rPr dirty="0" sz="1200" spc="-5">
                <a:latin typeface="Times New Roman"/>
                <a:cs typeface="Times New Roman"/>
              </a:rPr>
              <a:t>will </a:t>
            </a:r>
            <a:r>
              <a:rPr dirty="0" sz="1200">
                <a:latin typeface="Times New Roman"/>
                <a:cs typeface="Times New Roman"/>
              </a:rPr>
              <a:t>be charged at the  rate of 7.5% for income exceeding Rs. 60,000. If the income exceeds Rs. 150,000 but  does not exceed Rs. 300,000 then the income tax </a:t>
            </a:r>
            <a:r>
              <a:rPr dirty="0" sz="1200" spc="-5">
                <a:latin typeface="Times New Roman"/>
                <a:cs typeface="Times New Roman"/>
              </a:rPr>
              <a:t>will </a:t>
            </a:r>
            <a:r>
              <a:rPr dirty="0" sz="1200">
                <a:latin typeface="Times New Roman"/>
                <a:cs typeface="Times New Roman"/>
              </a:rPr>
              <a:t>be computed at 12.5% of the  amount exceeding Rs. 150,000 plus Rs. 6,750. If the income exceeds Rs. 300,000 but  does not exceed Rs. 400,000 then the income tax </a:t>
            </a:r>
            <a:r>
              <a:rPr dirty="0" sz="1200" spc="-5">
                <a:latin typeface="Times New Roman"/>
                <a:cs typeface="Times New Roman"/>
              </a:rPr>
              <a:t>will </a:t>
            </a:r>
            <a:r>
              <a:rPr dirty="0" sz="1200">
                <a:latin typeface="Times New Roman"/>
                <a:cs typeface="Times New Roman"/>
              </a:rPr>
              <a:t>be computed at 20% of the amount  exceeding Rs. 300,000 plus Rs. 25,500. </a:t>
            </a:r>
            <a:r>
              <a:rPr dirty="0" sz="1200" spc="-15">
                <a:latin typeface="Times New Roman"/>
                <a:cs typeface="Times New Roman"/>
              </a:rPr>
              <a:t>If </a:t>
            </a:r>
            <a:r>
              <a:rPr dirty="0" sz="1200">
                <a:latin typeface="Times New Roman"/>
                <a:cs typeface="Times New Roman"/>
              </a:rPr>
              <a:t>the income exceeds Rs. 400,000 by does not  exceed Rs. 700,000 then the income tax </a:t>
            </a:r>
            <a:r>
              <a:rPr dirty="0" sz="1200" spc="-5">
                <a:latin typeface="Times New Roman"/>
                <a:cs typeface="Times New Roman"/>
              </a:rPr>
              <a:t>will </a:t>
            </a:r>
            <a:r>
              <a:rPr dirty="0" sz="1200">
                <a:latin typeface="Times New Roman"/>
                <a:cs typeface="Times New Roman"/>
              </a:rPr>
              <a:t>be computed at 25% of the amount  exceeding Rs. 400,000 plus Rs. 45,500. If the income exceeds Rs. 700,000 then the  income tax </a:t>
            </a:r>
            <a:r>
              <a:rPr dirty="0" sz="1200" spc="-5">
                <a:latin typeface="Times New Roman"/>
                <a:cs typeface="Times New Roman"/>
              </a:rPr>
              <a:t>will </a:t>
            </a:r>
            <a:r>
              <a:rPr dirty="0" sz="1200">
                <a:latin typeface="Times New Roman"/>
                <a:cs typeface="Times New Roman"/>
              </a:rPr>
              <a:t>be computed at 35% of the amount exceeding Rs. 700,000 plus Rs.  120,500.</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a:latin typeface="Times New Roman"/>
                <a:cs typeface="Times New Roman"/>
              </a:rPr>
              <a:t>The </a:t>
            </a:r>
            <a:r>
              <a:rPr dirty="0" sz="1200" spc="-5">
                <a:latin typeface="Times New Roman"/>
                <a:cs typeface="Times New Roman"/>
              </a:rPr>
              <a:t>same </a:t>
            </a:r>
            <a:r>
              <a:rPr dirty="0" sz="1200">
                <a:latin typeface="Times New Roman"/>
                <a:cs typeface="Times New Roman"/>
              </a:rPr>
              <a:t>information can be organized in the form of a table, making it more readable  and easier to</a:t>
            </a:r>
            <a:r>
              <a:rPr dirty="0" sz="1200" spc="-114">
                <a:latin typeface="Times New Roman"/>
                <a:cs typeface="Times New Roman"/>
              </a:rPr>
              <a:t> </a:t>
            </a:r>
            <a:r>
              <a:rPr dirty="0" sz="1200">
                <a:latin typeface="Times New Roman"/>
                <a:cs typeface="Times New Roman"/>
              </a:rPr>
              <a:t>use.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48</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4" name="object 4"/>
          <p:cNvGraphicFramePr>
            <a:graphicFrameLocks noGrp="1"/>
          </p:cNvGraphicFramePr>
          <p:nvPr/>
        </p:nvGraphicFramePr>
        <p:xfrm>
          <a:off x="1597152" y="6318503"/>
          <a:ext cx="4581525" cy="2153920"/>
        </p:xfrm>
        <a:graphic>
          <a:graphicData uri="http://schemas.openxmlformats.org/drawingml/2006/table">
            <a:tbl>
              <a:tblPr firstRow="1" bandRow="1">
                <a:tableStyleId>{2D5ABB26-0587-4C30-8999-92F81FD0307C}</a:tableStyleId>
              </a:tblPr>
              <a:tblGrid>
                <a:gridCol w="2286000"/>
                <a:gridCol w="2286000"/>
              </a:tblGrid>
              <a:tr h="181356">
                <a:tc>
                  <a:txBody>
                    <a:bodyPr/>
                    <a:lstStyle/>
                    <a:p>
                      <a:pPr marL="65405">
                        <a:lnSpc>
                          <a:spcPts val="1320"/>
                        </a:lnSpc>
                      </a:pPr>
                      <a:r>
                        <a:rPr dirty="0" sz="1200">
                          <a:latin typeface="Times New Roman"/>
                          <a:cs typeface="Times New Roman"/>
                        </a:rPr>
                        <a:t>Income</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Tax</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5">
                <a:tc>
                  <a:txBody>
                    <a:bodyPr/>
                    <a:lstStyle/>
                    <a:p>
                      <a:pPr marL="65405">
                        <a:lnSpc>
                          <a:spcPts val="1320"/>
                        </a:lnSpc>
                      </a:pPr>
                      <a:r>
                        <a:rPr dirty="0" sz="1200">
                          <a:latin typeface="Times New Roman"/>
                          <a:cs typeface="Times New Roman"/>
                        </a:rPr>
                        <a:t>Less than Rs.</a:t>
                      </a:r>
                      <a:r>
                        <a:rPr dirty="0" sz="1200" spc="-114">
                          <a:latin typeface="Times New Roman"/>
                          <a:cs typeface="Times New Roman"/>
                        </a:rPr>
                        <a:t> </a:t>
                      </a:r>
                      <a:r>
                        <a:rPr dirty="0" sz="1200">
                          <a:latin typeface="Times New Roman"/>
                          <a:cs typeface="Times New Roman"/>
                        </a:rPr>
                        <a:t>60,000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56615">
                <a:tc>
                  <a:txBody>
                    <a:bodyPr/>
                    <a:lstStyle/>
                    <a:p>
                      <a:pPr marL="65405">
                        <a:lnSpc>
                          <a:spcPts val="1290"/>
                        </a:lnSpc>
                        <a:tabLst>
                          <a:tab pos="741680" algn="l"/>
                          <a:tab pos="1085850" algn="l"/>
                          <a:tab pos="1649730" algn="l"/>
                          <a:tab pos="2014220" algn="l"/>
                        </a:tabLst>
                      </a:pPr>
                      <a:r>
                        <a:rPr dirty="0" sz="1200">
                          <a:latin typeface="Times New Roman"/>
                          <a:cs typeface="Times New Roman"/>
                        </a:rPr>
                        <a:t>Between	Rs.	60,000	and	Rs.</a:t>
                      </a:r>
                      <a:endParaRPr sz="1200">
                        <a:latin typeface="Times New Roman"/>
                        <a:cs typeface="Times New Roman"/>
                      </a:endParaRPr>
                    </a:p>
                    <a:p>
                      <a:pPr marL="65405">
                        <a:lnSpc>
                          <a:spcPts val="1410"/>
                        </a:lnSpc>
                      </a:pPr>
                      <a:r>
                        <a:rPr dirty="0" sz="1200">
                          <a:latin typeface="Times New Roman"/>
                          <a:cs typeface="Times New Roman"/>
                        </a:rPr>
                        <a:t>150,000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7.5% of (Income -</a:t>
                      </a:r>
                      <a:r>
                        <a:rPr dirty="0" sz="1200" spc="-100">
                          <a:latin typeface="Times New Roman"/>
                          <a:cs typeface="Times New Roman"/>
                        </a:rPr>
                        <a:t> </a:t>
                      </a:r>
                      <a:r>
                        <a:rPr dirty="0" sz="1200">
                          <a:latin typeface="Times New Roman"/>
                          <a:cs typeface="Times New Roman"/>
                        </a:rPr>
                        <a:t>60,000)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56616">
                <a:tc>
                  <a:txBody>
                    <a:bodyPr/>
                    <a:lstStyle/>
                    <a:p>
                      <a:pPr marL="65405">
                        <a:lnSpc>
                          <a:spcPts val="1290"/>
                        </a:lnSpc>
                      </a:pPr>
                      <a:r>
                        <a:rPr dirty="0" sz="1200">
                          <a:latin typeface="Times New Roman"/>
                          <a:cs typeface="Times New Roman"/>
                        </a:rPr>
                        <a:t>Between   Rs.   150,000   and  </a:t>
                      </a:r>
                      <a:r>
                        <a:rPr dirty="0" sz="1200" spc="220">
                          <a:latin typeface="Times New Roman"/>
                          <a:cs typeface="Times New Roman"/>
                        </a:rPr>
                        <a:t> </a:t>
                      </a:r>
                      <a:r>
                        <a:rPr dirty="0" sz="1200">
                          <a:latin typeface="Times New Roman"/>
                          <a:cs typeface="Times New Roman"/>
                        </a:rPr>
                        <a:t>Rs.</a:t>
                      </a:r>
                      <a:endParaRPr sz="1200">
                        <a:latin typeface="Times New Roman"/>
                        <a:cs typeface="Times New Roman"/>
                      </a:endParaRPr>
                    </a:p>
                    <a:p>
                      <a:pPr marL="65405">
                        <a:lnSpc>
                          <a:spcPts val="1410"/>
                        </a:lnSpc>
                      </a:pPr>
                      <a:r>
                        <a:rPr dirty="0" sz="1200">
                          <a:latin typeface="Times New Roman"/>
                          <a:cs typeface="Times New Roman"/>
                        </a:rPr>
                        <a:t>300,000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12.5%  of  (Income  -  150,000)  </a:t>
                      </a:r>
                      <a:r>
                        <a:rPr dirty="0" sz="1200" spc="25">
                          <a:latin typeface="Times New Roman"/>
                          <a:cs typeface="Times New Roman"/>
                        </a:rPr>
                        <a:t> </a:t>
                      </a:r>
                      <a:r>
                        <a:rPr dirty="0" sz="1200">
                          <a:latin typeface="Times New Roman"/>
                          <a:cs typeface="Times New Roman"/>
                        </a:rPr>
                        <a:t>+</a:t>
                      </a:r>
                      <a:endParaRPr sz="1200">
                        <a:latin typeface="Times New Roman"/>
                        <a:cs typeface="Times New Roman"/>
                      </a:endParaRPr>
                    </a:p>
                    <a:p>
                      <a:pPr marL="65405">
                        <a:lnSpc>
                          <a:spcPts val="1410"/>
                        </a:lnSpc>
                      </a:pPr>
                      <a:r>
                        <a:rPr dirty="0" sz="1200">
                          <a:latin typeface="Times New Roman"/>
                          <a:cs typeface="Times New Roman"/>
                        </a:rPr>
                        <a:t>6,750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56615">
                <a:tc>
                  <a:txBody>
                    <a:bodyPr/>
                    <a:lstStyle/>
                    <a:p>
                      <a:pPr marL="65405">
                        <a:lnSpc>
                          <a:spcPts val="1290"/>
                        </a:lnSpc>
                      </a:pPr>
                      <a:r>
                        <a:rPr dirty="0" sz="1200">
                          <a:latin typeface="Times New Roman"/>
                          <a:cs typeface="Times New Roman"/>
                        </a:rPr>
                        <a:t>Between   Rs.   300,000   and  </a:t>
                      </a:r>
                      <a:r>
                        <a:rPr dirty="0" sz="1200" spc="220">
                          <a:latin typeface="Times New Roman"/>
                          <a:cs typeface="Times New Roman"/>
                        </a:rPr>
                        <a:t> </a:t>
                      </a:r>
                      <a:r>
                        <a:rPr dirty="0" sz="1200">
                          <a:latin typeface="Times New Roman"/>
                          <a:cs typeface="Times New Roman"/>
                        </a:rPr>
                        <a:t>Rs.</a:t>
                      </a:r>
                      <a:endParaRPr sz="1200">
                        <a:latin typeface="Times New Roman"/>
                        <a:cs typeface="Times New Roman"/>
                      </a:endParaRPr>
                    </a:p>
                    <a:p>
                      <a:pPr marL="65405">
                        <a:lnSpc>
                          <a:spcPts val="1410"/>
                        </a:lnSpc>
                      </a:pPr>
                      <a:r>
                        <a:rPr dirty="0" sz="1200">
                          <a:latin typeface="Times New Roman"/>
                          <a:cs typeface="Times New Roman"/>
                        </a:rPr>
                        <a:t>400,000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20%   of   (Income   -   300,000) </a:t>
                      </a:r>
                      <a:r>
                        <a:rPr dirty="0" sz="1200" spc="30">
                          <a:latin typeface="Times New Roman"/>
                          <a:cs typeface="Times New Roman"/>
                        </a:rPr>
                        <a:t> </a:t>
                      </a:r>
                      <a:r>
                        <a:rPr dirty="0" sz="1200">
                          <a:latin typeface="Times New Roman"/>
                          <a:cs typeface="Times New Roman"/>
                        </a:rPr>
                        <a:t>+</a:t>
                      </a:r>
                      <a:endParaRPr sz="1200">
                        <a:latin typeface="Times New Roman"/>
                        <a:cs typeface="Times New Roman"/>
                      </a:endParaRPr>
                    </a:p>
                    <a:p>
                      <a:pPr marL="65405">
                        <a:lnSpc>
                          <a:spcPts val="1410"/>
                        </a:lnSpc>
                      </a:pPr>
                      <a:r>
                        <a:rPr dirty="0" sz="1200">
                          <a:latin typeface="Times New Roman"/>
                          <a:cs typeface="Times New Roman"/>
                        </a:rPr>
                        <a:t>25,500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56615">
                <a:tc>
                  <a:txBody>
                    <a:bodyPr/>
                    <a:lstStyle/>
                    <a:p>
                      <a:pPr marL="65405">
                        <a:lnSpc>
                          <a:spcPts val="1290"/>
                        </a:lnSpc>
                      </a:pPr>
                      <a:r>
                        <a:rPr dirty="0" sz="1200">
                          <a:latin typeface="Times New Roman"/>
                          <a:cs typeface="Times New Roman"/>
                        </a:rPr>
                        <a:t>Between   Rs.   400,000   and  </a:t>
                      </a:r>
                      <a:r>
                        <a:rPr dirty="0" sz="1200" spc="220">
                          <a:latin typeface="Times New Roman"/>
                          <a:cs typeface="Times New Roman"/>
                        </a:rPr>
                        <a:t> </a:t>
                      </a:r>
                      <a:r>
                        <a:rPr dirty="0" sz="1200">
                          <a:latin typeface="Times New Roman"/>
                          <a:cs typeface="Times New Roman"/>
                        </a:rPr>
                        <a:t>Rs.</a:t>
                      </a:r>
                      <a:endParaRPr sz="1200">
                        <a:latin typeface="Times New Roman"/>
                        <a:cs typeface="Times New Roman"/>
                      </a:endParaRPr>
                    </a:p>
                    <a:p>
                      <a:pPr marL="65405">
                        <a:lnSpc>
                          <a:spcPts val="1410"/>
                        </a:lnSpc>
                      </a:pPr>
                      <a:r>
                        <a:rPr dirty="0" sz="1200">
                          <a:latin typeface="Times New Roman"/>
                          <a:cs typeface="Times New Roman"/>
                        </a:rPr>
                        <a:t>700,000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25%   of   (Income   -   400,000) </a:t>
                      </a:r>
                      <a:r>
                        <a:rPr dirty="0" sz="1200" spc="30">
                          <a:latin typeface="Times New Roman"/>
                          <a:cs typeface="Times New Roman"/>
                        </a:rPr>
                        <a:t> </a:t>
                      </a:r>
                      <a:r>
                        <a:rPr dirty="0" sz="1200">
                          <a:latin typeface="Times New Roman"/>
                          <a:cs typeface="Times New Roman"/>
                        </a:rPr>
                        <a:t>+</a:t>
                      </a:r>
                      <a:endParaRPr sz="1200">
                        <a:latin typeface="Times New Roman"/>
                        <a:cs typeface="Times New Roman"/>
                      </a:endParaRPr>
                    </a:p>
                    <a:p>
                      <a:pPr marL="65405">
                        <a:lnSpc>
                          <a:spcPts val="1410"/>
                        </a:lnSpc>
                      </a:pPr>
                      <a:r>
                        <a:rPr dirty="0" sz="1200">
                          <a:latin typeface="Times New Roman"/>
                          <a:cs typeface="Times New Roman"/>
                        </a:rPr>
                        <a:t>45,500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358140">
                <a:tc>
                  <a:txBody>
                    <a:bodyPr/>
                    <a:lstStyle/>
                    <a:p>
                      <a:pPr marL="65405">
                        <a:lnSpc>
                          <a:spcPts val="1320"/>
                        </a:lnSpc>
                      </a:pPr>
                      <a:r>
                        <a:rPr dirty="0" sz="1200" spc="-5">
                          <a:latin typeface="Times New Roman"/>
                          <a:cs typeface="Times New Roman"/>
                        </a:rPr>
                        <a:t>Greater </a:t>
                      </a:r>
                      <a:r>
                        <a:rPr dirty="0" sz="1200">
                          <a:latin typeface="Times New Roman"/>
                          <a:cs typeface="Times New Roman"/>
                        </a:rPr>
                        <a:t>than Rs.</a:t>
                      </a:r>
                      <a:r>
                        <a:rPr dirty="0" sz="1200" spc="-100">
                          <a:latin typeface="Times New Roman"/>
                          <a:cs typeface="Times New Roman"/>
                        </a:rPr>
                        <a:t> </a:t>
                      </a:r>
                      <a:r>
                        <a:rPr dirty="0" sz="1200">
                          <a:latin typeface="Times New Roman"/>
                          <a:cs typeface="Times New Roman"/>
                        </a:rPr>
                        <a:t>700,000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a:latin typeface="Times New Roman"/>
                          <a:cs typeface="Times New Roman"/>
                        </a:rPr>
                        <a:t>35%   of   (Income   -   700,000) </a:t>
                      </a:r>
                      <a:r>
                        <a:rPr dirty="0" sz="1200" spc="30">
                          <a:latin typeface="Times New Roman"/>
                          <a:cs typeface="Times New Roman"/>
                        </a:rPr>
                        <a:t> </a:t>
                      </a:r>
                      <a:r>
                        <a:rPr dirty="0" sz="1200">
                          <a:latin typeface="Times New Roman"/>
                          <a:cs typeface="Times New Roman"/>
                        </a:rPr>
                        <a:t>+</a:t>
                      </a:r>
                      <a:endParaRPr sz="1200">
                        <a:latin typeface="Times New Roman"/>
                        <a:cs typeface="Times New Roman"/>
                      </a:endParaRPr>
                    </a:p>
                    <a:p>
                      <a:pPr marL="65405">
                        <a:lnSpc>
                          <a:spcPts val="1410"/>
                        </a:lnSpc>
                      </a:pPr>
                      <a:r>
                        <a:rPr dirty="0" sz="1200">
                          <a:latin typeface="Times New Roman"/>
                          <a:cs typeface="Times New Roman"/>
                        </a:rPr>
                        <a:t>120,500</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5" name="object 5"/>
          <p:cNvSpPr txBox="1"/>
          <p:nvPr/>
        </p:nvSpPr>
        <p:spPr>
          <a:xfrm>
            <a:off x="1130300" y="8644128"/>
            <a:ext cx="5511800"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Once </a:t>
            </a:r>
            <a:r>
              <a:rPr dirty="0" sz="1200">
                <a:latin typeface="Times New Roman"/>
                <a:cs typeface="Times New Roman"/>
              </a:rPr>
              <a:t>the information has been organized in the tabular form, in many cases it can be  </a:t>
            </a:r>
            <a:r>
              <a:rPr dirty="0" sz="1200" spc="-5">
                <a:latin typeface="Times New Roman"/>
                <a:cs typeface="Times New Roman"/>
              </a:rPr>
              <a:t>simply stored </a:t>
            </a:r>
            <a:r>
              <a:rPr dirty="0" sz="1200">
                <a:latin typeface="Times New Roman"/>
                <a:cs typeface="Times New Roman"/>
              </a:rPr>
              <a:t>and mapped onto an array or a database table and the programming of  </a:t>
            </a:r>
            <a:r>
              <a:rPr dirty="0" sz="1200" spc="45">
                <a:latin typeface="Times New Roman"/>
                <a:cs typeface="Times New Roman"/>
              </a:rPr>
              <a:t> </a:t>
            </a:r>
            <a:r>
              <a:rPr dirty="0" sz="1200">
                <a:latin typeface="Times New Roman"/>
                <a:cs typeface="Times New Roman"/>
              </a:rPr>
              <a:t>this</a:t>
            </a:r>
            <a:endParaRPr sz="12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1800" cy="436626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kind of a rule is </a:t>
            </a:r>
            <a:r>
              <a:rPr dirty="0" sz="1200" spc="-5">
                <a:latin typeface="Times New Roman"/>
                <a:cs typeface="Times New Roman"/>
              </a:rPr>
              <a:t>simply </a:t>
            </a:r>
            <a:r>
              <a:rPr dirty="0" sz="1200">
                <a:latin typeface="Times New Roman"/>
                <a:cs typeface="Times New Roman"/>
              </a:rPr>
              <a:t>reduced to a table or dictionary lookup. This reduces the  complexity of the domain and hence reduces the over all effort for designing, coding,  testing, and maintaining the</a:t>
            </a:r>
            <a:r>
              <a:rPr dirty="0" sz="1200" spc="-12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nSpc>
                <a:spcPct val="100000"/>
              </a:lnSpc>
              <a:spcBef>
                <a:spcPts val="15"/>
              </a:spcBef>
            </a:pPr>
            <a:endParaRPr sz="1200">
              <a:latin typeface="Times New Roman"/>
              <a:cs typeface="Times New Roman"/>
            </a:endParaRPr>
          </a:p>
          <a:p>
            <a:pPr algn="just" marL="12700">
              <a:lnSpc>
                <a:spcPct val="100000"/>
              </a:lnSpc>
            </a:pPr>
            <a:r>
              <a:rPr dirty="0" sz="1400" spc="-5" b="1">
                <a:latin typeface="Tahoma"/>
                <a:cs typeface="Tahoma"/>
              </a:rPr>
              <a:t>Data Flow</a:t>
            </a:r>
            <a:r>
              <a:rPr dirty="0" sz="1400" spc="-50" b="1">
                <a:latin typeface="Tahoma"/>
                <a:cs typeface="Tahoma"/>
              </a:rPr>
              <a:t> </a:t>
            </a:r>
            <a:r>
              <a:rPr dirty="0" sz="1400" b="1">
                <a:latin typeface="Tahoma"/>
                <a:cs typeface="Tahoma"/>
              </a:rPr>
              <a:t>Model</a:t>
            </a:r>
            <a:endParaRPr sz="1400">
              <a:latin typeface="Tahoma"/>
              <a:cs typeface="Tahoma"/>
            </a:endParaRPr>
          </a:p>
          <a:p>
            <a:pPr marL="469900" indent="-228600">
              <a:lnSpc>
                <a:spcPct val="100000"/>
              </a:lnSpc>
              <a:spcBef>
                <a:spcPts val="260"/>
              </a:spcBef>
              <a:buFont typeface="Symbol"/>
              <a:buChar char=""/>
              <a:tabLst>
                <a:tab pos="469265" algn="l"/>
                <a:tab pos="469900" algn="l"/>
              </a:tabLst>
            </a:pPr>
            <a:r>
              <a:rPr dirty="0" sz="1200">
                <a:latin typeface="Times New Roman"/>
                <a:cs typeface="Times New Roman"/>
              </a:rPr>
              <a:t>Captures the flow of data in a</a:t>
            </a:r>
            <a:r>
              <a:rPr dirty="0" sz="1200" spc="-11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It helps in developing an understanding of </a:t>
            </a:r>
            <a:r>
              <a:rPr dirty="0" sz="1200" spc="-5">
                <a:latin typeface="Times New Roman"/>
                <a:cs typeface="Times New Roman"/>
              </a:rPr>
              <a:t>system’s</a:t>
            </a:r>
            <a:r>
              <a:rPr dirty="0" sz="1200" spc="-105">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marL="469900" marR="5080" indent="-228600">
              <a:lnSpc>
                <a:spcPts val="1370"/>
              </a:lnSpc>
              <a:spcBef>
                <a:spcPts val="125"/>
              </a:spcBef>
              <a:buFont typeface="Symbol"/>
              <a:buChar char=""/>
              <a:tabLst>
                <a:tab pos="469265" algn="l"/>
                <a:tab pos="469900" algn="l"/>
              </a:tabLst>
            </a:pPr>
            <a:r>
              <a:rPr dirty="0" sz="1200">
                <a:latin typeface="Times New Roman"/>
                <a:cs typeface="Times New Roman"/>
              </a:rPr>
              <a:t>What are the different </a:t>
            </a:r>
            <a:r>
              <a:rPr dirty="0" sz="1200" spc="-5">
                <a:latin typeface="Times New Roman"/>
                <a:cs typeface="Times New Roman"/>
              </a:rPr>
              <a:t>sources </a:t>
            </a:r>
            <a:r>
              <a:rPr dirty="0" sz="1200">
                <a:latin typeface="Times New Roman"/>
                <a:cs typeface="Times New Roman"/>
              </a:rPr>
              <a:t>of data, </a:t>
            </a:r>
            <a:r>
              <a:rPr dirty="0" sz="1200" spc="-5">
                <a:latin typeface="Times New Roman"/>
                <a:cs typeface="Times New Roman"/>
              </a:rPr>
              <a:t>what </a:t>
            </a:r>
            <a:r>
              <a:rPr dirty="0" sz="1200">
                <a:latin typeface="Times New Roman"/>
                <a:cs typeface="Times New Roman"/>
              </a:rPr>
              <a:t>different transformations take place  on data and </a:t>
            </a:r>
            <a:r>
              <a:rPr dirty="0" sz="1200" spc="-5">
                <a:latin typeface="Times New Roman"/>
                <a:cs typeface="Times New Roman"/>
              </a:rPr>
              <a:t>what </a:t>
            </a:r>
            <a:r>
              <a:rPr dirty="0" sz="1200">
                <a:latin typeface="Times New Roman"/>
                <a:cs typeface="Times New Roman"/>
              </a:rPr>
              <a:t>are final outputs generated by these</a:t>
            </a:r>
            <a:r>
              <a:rPr dirty="0" sz="1200" spc="-105">
                <a:latin typeface="Times New Roman"/>
                <a:cs typeface="Times New Roman"/>
              </a:rPr>
              <a:t> </a:t>
            </a:r>
            <a:r>
              <a:rPr dirty="0" sz="1200">
                <a:latin typeface="Times New Roman"/>
                <a:cs typeface="Times New Roman"/>
              </a:rPr>
              <a:t>transformations.</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a:latin typeface="Times New Roman"/>
                <a:cs typeface="Times New Roman"/>
              </a:rPr>
              <a:t>It describes data origination, transformations and consumption in a</a:t>
            </a:r>
            <a:r>
              <a:rPr dirty="0" sz="1200" spc="-120">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gn="just" marL="469900" marR="5080" indent="-228600">
              <a:lnSpc>
                <a:spcPts val="1380"/>
              </a:lnSpc>
              <a:spcBef>
                <a:spcPts val="120"/>
              </a:spcBef>
              <a:buFont typeface="Symbol"/>
              <a:buChar char=""/>
              <a:tabLst>
                <a:tab pos="469900" algn="l"/>
              </a:tabLst>
            </a:pPr>
            <a:r>
              <a:rPr dirty="0" sz="1200">
                <a:latin typeface="Times New Roman"/>
                <a:cs typeface="Times New Roman"/>
              </a:rPr>
              <a:t>Information is organized and disseminated at different levels of abstraction. Thus  this technique becomes a conduit for top down </a:t>
            </a:r>
            <a:r>
              <a:rPr dirty="0" sz="1200" spc="-5">
                <a:latin typeface="Times New Roman"/>
                <a:cs typeface="Times New Roman"/>
              </a:rPr>
              <a:t>system </a:t>
            </a:r>
            <a:r>
              <a:rPr dirty="0" sz="1200">
                <a:latin typeface="Times New Roman"/>
                <a:cs typeface="Times New Roman"/>
              </a:rPr>
              <a:t>analysis and requirements  modeling.</a:t>
            </a:r>
            <a:endParaRPr sz="1200">
              <a:latin typeface="Times New Roman"/>
              <a:cs typeface="Times New Roman"/>
            </a:endParaRPr>
          </a:p>
          <a:p>
            <a:pPr algn="just" marL="12700">
              <a:lnSpc>
                <a:spcPts val="2105"/>
              </a:lnSpc>
              <a:spcBef>
                <a:spcPts val="690"/>
              </a:spcBef>
            </a:pPr>
            <a:r>
              <a:rPr dirty="0" sz="1800">
                <a:latin typeface="Tahoma"/>
                <a:cs typeface="Tahoma"/>
              </a:rPr>
              <a:t>The</a:t>
            </a:r>
            <a:r>
              <a:rPr dirty="0" sz="1800" spc="-100">
                <a:latin typeface="Tahoma"/>
                <a:cs typeface="Tahoma"/>
              </a:rPr>
              <a:t> </a:t>
            </a:r>
            <a:r>
              <a:rPr dirty="0" sz="1800" spc="-5">
                <a:latin typeface="Tahoma"/>
                <a:cs typeface="Tahoma"/>
              </a:rPr>
              <a:t>Notation</a:t>
            </a:r>
            <a:endParaRPr sz="1800">
              <a:latin typeface="Tahoma"/>
              <a:cs typeface="Tahoma"/>
            </a:endParaRPr>
          </a:p>
          <a:p>
            <a:pPr algn="just" marL="12700" marR="5080">
              <a:lnSpc>
                <a:spcPts val="1380"/>
              </a:lnSpc>
              <a:spcBef>
                <a:spcPts val="40"/>
              </a:spcBef>
            </a:pPr>
            <a:r>
              <a:rPr dirty="0" sz="1200">
                <a:latin typeface="Times New Roman"/>
                <a:cs typeface="Times New Roman"/>
              </a:rPr>
              <a:t>There are </a:t>
            </a:r>
            <a:r>
              <a:rPr dirty="0" sz="1200" spc="-5">
                <a:latin typeface="Times New Roman"/>
                <a:cs typeface="Times New Roman"/>
              </a:rPr>
              <a:t>several </a:t>
            </a:r>
            <a:r>
              <a:rPr dirty="0" sz="1200">
                <a:latin typeface="Times New Roman"/>
                <a:cs typeface="Times New Roman"/>
              </a:rPr>
              <a:t>notations of the data flow diagrams. In the following, four different  </a:t>
            </a:r>
            <a:r>
              <a:rPr dirty="0" sz="1200" spc="-5">
                <a:latin typeface="Times New Roman"/>
                <a:cs typeface="Times New Roman"/>
              </a:rPr>
              <a:t>shapes </a:t>
            </a:r>
            <a:r>
              <a:rPr dirty="0" sz="1200">
                <a:latin typeface="Times New Roman"/>
                <a:cs typeface="Times New Roman"/>
              </a:rPr>
              <a:t>are</a:t>
            </a:r>
            <a:r>
              <a:rPr dirty="0" sz="1200" spc="-95">
                <a:latin typeface="Times New Roman"/>
                <a:cs typeface="Times New Roman"/>
              </a:rPr>
              <a:t> </a:t>
            </a:r>
            <a:r>
              <a:rPr dirty="0" sz="1200">
                <a:latin typeface="Times New Roman"/>
                <a:cs typeface="Times New Roman"/>
              </a:rPr>
              <a:t>explained.</a:t>
            </a:r>
            <a:endParaRPr sz="1200">
              <a:latin typeface="Times New Roman"/>
              <a:cs typeface="Times New Roman"/>
            </a:endParaRPr>
          </a:p>
          <a:p>
            <a:pPr>
              <a:lnSpc>
                <a:spcPct val="100000"/>
              </a:lnSpc>
              <a:spcBef>
                <a:spcPts val="10"/>
              </a:spcBef>
            </a:pPr>
            <a:endParaRPr sz="1050">
              <a:latin typeface="Times New Roman"/>
              <a:cs typeface="Times New Roman"/>
            </a:endParaRPr>
          </a:p>
          <a:p>
            <a:pPr marL="241300">
              <a:lnSpc>
                <a:spcPts val="1914"/>
              </a:lnSpc>
            </a:pPr>
            <a:r>
              <a:rPr dirty="0" sz="1600" spc="-10" b="1">
                <a:latin typeface="Tahoma"/>
                <a:cs typeface="Tahoma"/>
              </a:rPr>
              <a:t>Process</a:t>
            </a:r>
            <a:endParaRPr sz="1600">
              <a:latin typeface="Tahoma"/>
              <a:cs typeface="Tahoma"/>
            </a:endParaRPr>
          </a:p>
          <a:p>
            <a:pPr marL="469900" indent="-228600">
              <a:lnSpc>
                <a:spcPts val="1435"/>
              </a:lnSpc>
              <a:buFont typeface="Symbol"/>
              <a:buChar char=""/>
              <a:tabLst>
                <a:tab pos="469265" algn="l"/>
                <a:tab pos="469900" algn="l"/>
              </a:tabLst>
            </a:pPr>
            <a:r>
              <a:rPr dirty="0" sz="1200">
                <a:latin typeface="Times New Roman"/>
                <a:cs typeface="Times New Roman"/>
              </a:rPr>
              <a:t>What are different processes or </a:t>
            </a:r>
            <a:r>
              <a:rPr dirty="0" sz="1200" spc="-5">
                <a:latin typeface="Times New Roman"/>
                <a:cs typeface="Times New Roman"/>
              </a:rPr>
              <a:t>work </a:t>
            </a:r>
            <a:r>
              <a:rPr dirty="0" sz="1200">
                <a:latin typeface="Times New Roman"/>
                <a:cs typeface="Times New Roman"/>
              </a:rPr>
              <a:t>to be done in the</a:t>
            </a:r>
            <a:r>
              <a:rPr dirty="0" sz="1200" spc="-114">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Transforms of</a:t>
            </a:r>
            <a:r>
              <a:rPr dirty="0" sz="1200" spc="-105">
                <a:latin typeface="Times New Roman"/>
                <a:cs typeface="Times New Roman"/>
              </a:rPr>
              <a:t> </a:t>
            </a:r>
            <a:r>
              <a:rPr dirty="0" sz="1200">
                <a:latin typeface="Times New Roman"/>
                <a:cs typeface="Times New Roman"/>
              </a:rPr>
              <a:t>data.</a:t>
            </a:r>
            <a:endParaRPr sz="1200">
              <a:latin typeface="Times New Roman"/>
              <a:cs typeface="Times New Roman"/>
            </a:endParaRPr>
          </a:p>
        </p:txBody>
      </p:sp>
      <p:sp>
        <p:nvSpPr>
          <p:cNvPr id="4" name="object 4"/>
          <p:cNvSpPr/>
          <p:nvPr/>
        </p:nvSpPr>
        <p:spPr>
          <a:xfrm>
            <a:off x="1162811" y="4990934"/>
            <a:ext cx="1673860" cy="923925"/>
          </a:xfrm>
          <a:custGeom>
            <a:avLst/>
            <a:gdLst/>
            <a:ahLst/>
            <a:cxnLst/>
            <a:rect l="l" t="t" r="r" b="b"/>
            <a:pathLst>
              <a:path w="1673860" h="923925">
                <a:moveTo>
                  <a:pt x="1627632" y="0"/>
                </a:moveTo>
                <a:lnTo>
                  <a:pt x="50292" y="0"/>
                </a:lnTo>
                <a:lnTo>
                  <a:pt x="39624" y="1523"/>
                </a:lnTo>
                <a:lnTo>
                  <a:pt x="30480" y="3047"/>
                </a:lnTo>
                <a:lnTo>
                  <a:pt x="25907" y="6095"/>
                </a:lnTo>
                <a:lnTo>
                  <a:pt x="22860" y="7619"/>
                </a:lnTo>
                <a:lnTo>
                  <a:pt x="7619" y="22859"/>
                </a:lnTo>
                <a:lnTo>
                  <a:pt x="6095" y="25907"/>
                </a:lnTo>
                <a:lnTo>
                  <a:pt x="3048" y="30479"/>
                </a:lnTo>
                <a:lnTo>
                  <a:pt x="1524" y="39623"/>
                </a:lnTo>
                <a:lnTo>
                  <a:pt x="0" y="45719"/>
                </a:lnTo>
                <a:lnTo>
                  <a:pt x="0" y="877823"/>
                </a:lnTo>
                <a:lnTo>
                  <a:pt x="1524" y="882395"/>
                </a:lnTo>
                <a:lnTo>
                  <a:pt x="1524" y="886967"/>
                </a:lnTo>
                <a:lnTo>
                  <a:pt x="3048" y="891539"/>
                </a:lnTo>
                <a:lnTo>
                  <a:pt x="6095" y="896111"/>
                </a:lnTo>
                <a:lnTo>
                  <a:pt x="7619" y="900683"/>
                </a:lnTo>
                <a:lnTo>
                  <a:pt x="18287" y="911351"/>
                </a:lnTo>
                <a:lnTo>
                  <a:pt x="22860" y="914399"/>
                </a:lnTo>
                <a:lnTo>
                  <a:pt x="25907" y="917447"/>
                </a:lnTo>
                <a:lnTo>
                  <a:pt x="39624" y="922019"/>
                </a:lnTo>
                <a:lnTo>
                  <a:pt x="45720" y="923543"/>
                </a:lnTo>
                <a:lnTo>
                  <a:pt x="1627632" y="923543"/>
                </a:lnTo>
                <a:lnTo>
                  <a:pt x="1630680" y="922019"/>
                </a:lnTo>
                <a:lnTo>
                  <a:pt x="1632204" y="922019"/>
                </a:lnTo>
                <a:lnTo>
                  <a:pt x="1645920" y="917447"/>
                </a:lnTo>
                <a:lnTo>
                  <a:pt x="1645920" y="915923"/>
                </a:lnTo>
                <a:lnTo>
                  <a:pt x="1647444" y="915923"/>
                </a:lnTo>
                <a:lnTo>
                  <a:pt x="1650492" y="914399"/>
                </a:lnTo>
                <a:lnTo>
                  <a:pt x="1653539" y="911351"/>
                </a:lnTo>
                <a:lnTo>
                  <a:pt x="1658112" y="908303"/>
                </a:lnTo>
                <a:lnTo>
                  <a:pt x="1661160" y="903731"/>
                </a:lnTo>
                <a:lnTo>
                  <a:pt x="1664208" y="900683"/>
                </a:lnTo>
                <a:lnTo>
                  <a:pt x="1665732" y="897635"/>
                </a:lnTo>
                <a:lnTo>
                  <a:pt x="1665732" y="896111"/>
                </a:lnTo>
                <a:lnTo>
                  <a:pt x="1667256" y="896111"/>
                </a:lnTo>
                <a:lnTo>
                  <a:pt x="1671828" y="882395"/>
                </a:lnTo>
                <a:lnTo>
                  <a:pt x="1671828" y="880871"/>
                </a:lnTo>
                <a:lnTo>
                  <a:pt x="1673352" y="877823"/>
                </a:lnTo>
                <a:lnTo>
                  <a:pt x="1673352" y="45719"/>
                </a:lnTo>
                <a:lnTo>
                  <a:pt x="1671828" y="39623"/>
                </a:lnTo>
                <a:lnTo>
                  <a:pt x="1667256" y="25907"/>
                </a:lnTo>
                <a:lnTo>
                  <a:pt x="1664208" y="22859"/>
                </a:lnTo>
                <a:lnTo>
                  <a:pt x="1661160" y="18287"/>
                </a:lnTo>
                <a:lnTo>
                  <a:pt x="1650492" y="7619"/>
                </a:lnTo>
                <a:lnTo>
                  <a:pt x="1645920" y="6095"/>
                </a:lnTo>
                <a:lnTo>
                  <a:pt x="1641348" y="3047"/>
                </a:lnTo>
                <a:lnTo>
                  <a:pt x="1636776" y="1523"/>
                </a:lnTo>
                <a:lnTo>
                  <a:pt x="1632204" y="1523"/>
                </a:lnTo>
                <a:lnTo>
                  <a:pt x="1627632" y="0"/>
                </a:lnTo>
                <a:close/>
              </a:path>
            </a:pathLst>
          </a:custGeom>
          <a:solidFill>
            <a:srgbClr val="009900"/>
          </a:solidFill>
        </p:spPr>
        <p:txBody>
          <a:bodyPr wrap="square" lIns="0" tIns="0" rIns="0" bIns="0" rtlCol="0"/>
          <a:lstStyle/>
          <a:p/>
        </p:txBody>
      </p:sp>
      <p:sp>
        <p:nvSpPr>
          <p:cNvPr id="5" name="object 5"/>
          <p:cNvSpPr/>
          <p:nvPr/>
        </p:nvSpPr>
        <p:spPr>
          <a:xfrm>
            <a:off x="1162811" y="6791452"/>
            <a:ext cx="1219200" cy="1219200"/>
          </a:xfrm>
          <a:custGeom>
            <a:avLst/>
            <a:gdLst/>
            <a:ahLst/>
            <a:cxnLst/>
            <a:rect l="l" t="t" r="r" b="b"/>
            <a:pathLst>
              <a:path w="1219200" h="1219200">
                <a:moveTo>
                  <a:pt x="1181100" y="0"/>
                </a:moveTo>
                <a:lnTo>
                  <a:pt x="38099" y="0"/>
                </a:lnTo>
                <a:lnTo>
                  <a:pt x="24383" y="4571"/>
                </a:lnTo>
                <a:lnTo>
                  <a:pt x="21335" y="7619"/>
                </a:lnTo>
                <a:lnTo>
                  <a:pt x="13715" y="13715"/>
                </a:lnTo>
                <a:lnTo>
                  <a:pt x="7619" y="21335"/>
                </a:lnTo>
                <a:lnTo>
                  <a:pt x="4571" y="24383"/>
                </a:lnTo>
                <a:lnTo>
                  <a:pt x="0" y="38099"/>
                </a:lnTo>
                <a:lnTo>
                  <a:pt x="0" y="1181099"/>
                </a:lnTo>
                <a:lnTo>
                  <a:pt x="1523" y="1185671"/>
                </a:lnTo>
                <a:lnTo>
                  <a:pt x="3047" y="1188719"/>
                </a:lnTo>
                <a:lnTo>
                  <a:pt x="4571" y="1193291"/>
                </a:lnTo>
                <a:lnTo>
                  <a:pt x="7619" y="1197863"/>
                </a:lnTo>
                <a:lnTo>
                  <a:pt x="9143" y="1200911"/>
                </a:lnTo>
                <a:lnTo>
                  <a:pt x="16763" y="1208531"/>
                </a:lnTo>
                <a:lnTo>
                  <a:pt x="21335" y="1211579"/>
                </a:lnTo>
                <a:lnTo>
                  <a:pt x="24383" y="1213103"/>
                </a:lnTo>
                <a:lnTo>
                  <a:pt x="28955" y="1216152"/>
                </a:lnTo>
                <a:lnTo>
                  <a:pt x="38099" y="1219199"/>
                </a:lnTo>
                <a:lnTo>
                  <a:pt x="1181100" y="1219199"/>
                </a:lnTo>
                <a:lnTo>
                  <a:pt x="1185672" y="1217675"/>
                </a:lnTo>
                <a:lnTo>
                  <a:pt x="1188720" y="1216152"/>
                </a:lnTo>
                <a:lnTo>
                  <a:pt x="1193292" y="1213103"/>
                </a:lnTo>
                <a:lnTo>
                  <a:pt x="1194816" y="1211579"/>
                </a:lnTo>
                <a:lnTo>
                  <a:pt x="1197864" y="1211579"/>
                </a:lnTo>
                <a:lnTo>
                  <a:pt x="1200912" y="1208531"/>
                </a:lnTo>
                <a:lnTo>
                  <a:pt x="1205484" y="1205483"/>
                </a:lnTo>
                <a:lnTo>
                  <a:pt x="1208532" y="1200911"/>
                </a:lnTo>
                <a:lnTo>
                  <a:pt x="1211580" y="1197863"/>
                </a:lnTo>
                <a:lnTo>
                  <a:pt x="1211580" y="1194815"/>
                </a:lnTo>
                <a:lnTo>
                  <a:pt x="1213104" y="1193291"/>
                </a:lnTo>
                <a:lnTo>
                  <a:pt x="1216152" y="1188719"/>
                </a:lnTo>
                <a:lnTo>
                  <a:pt x="1217676" y="1185671"/>
                </a:lnTo>
                <a:lnTo>
                  <a:pt x="1219200" y="1181099"/>
                </a:lnTo>
                <a:lnTo>
                  <a:pt x="1219200" y="38099"/>
                </a:lnTo>
                <a:lnTo>
                  <a:pt x="1216152" y="28955"/>
                </a:lnTo>
                <a:lnTo>
                  <a:pt x="1213104" y="24383"/>
                </a:lnTo>
                <a:lnTo>
                  <a:pt x="1211580" y="21335"/>
                </a:lnTo>
                <a:lnTo>
                  <a:pt x="1208532" y="16763"/>
                </a:lnTo>
                <a:lnTo>
                  <a:pt x="1205484" y="13715"/>
                </a:lnTo>
                <a:lnTo>
                  <a:pt x="1200912" y="10667"/>
                </a:lnTo>
                <a:lnTo>
                  <a:pt x="1197864" y="7619"/>
                </a:lnTo>
                <a:lnTo>
                  <a:pt x="1193292" y="4571"/>
                </a:lnTo>
                <a:lnTo>
                  <a:pt x="1188720" y="3047"/>
                </a:lnTo>
                <a:lnTo>
                  <a:pt x="1185672" y="1523"/>
                </a:lnTo>
                <a:lnTo>
                  <a:pt x="1181100" y="0"/>
                </a:lnTo>
                <a:close/>
              </a:path>
            </a:pathLst>
          </a:custGeom>
          <a:solidFill>
            <a:srgbClr val="F4D605"/>
          </a:solidFill>
        </p:spPr>
        <p:txBody>
          <a:bodyPr wrap="square" lIns="0" tIns="0" rIns="0" bIns="0" rtlCol="0"/>
          <a:lstStyle/>
          <a:p/>
        </p:txBody>
      </p:sp>
      <p:sp>
        <p:nvSpPr>
          <p:cNvPr id="6" name="object 6"/>
          <p:cNvSpPr txBox="1"/>
          <p:nvPr/>
        </p:nvSpPr>
        <p:spPr>
          <a:xfrm>
            <a:off x="1130300" y="5288127"/>
            <a:ext cx="5509260" cy="3694429"/>
          </a:xfrm>
          <a:prstGeom prst="rect">
            <a:avLst/>
          </a:prstGeom>
        </p:spPr>
        <p:txBody>
          <a:bodyPr wrap="square" lIns="0" tIns="0" rIns="0" bIns="0" rtlCol="0" vert="horz">
            <a:spAutoFit/>
          </a:bodyPr>
          <a:lstStyle/>
          <a:p>
            <a:pPr marL="454659">
              <a:lnSpc>
                <a:spcPct val="100000"/>
              </a:lnSpc>
            </a:pPr>
            <a:r>
              <a:rPr dirty="0" sz="1800" spc="5" b="1">
                <a:solidFill>
                  <a:srgbClr val="FFFFFF"/>
                </a:solidFill>
                <a:latin typeface="Arial"/>
                <a:cs typeface="Arial"/>
              </a:rPr>
              <a:t>Process</a:t>
            </a:r>
            <a:endParaRPr sz="1800">
              <a:latin typeface="Arial"/>
              <a:cs typeface="Arial"/>
            </a:endParaRPr>
          </a:p>
          <a:p>
            <a:pPr>
              <a:lnSpc>
                <a:spcPct val="100000"/>
              </a:lnSpc>
            </a:pPr>
            <a:endParaRPr sz="1800">
              <a:latin typeface="Times New Roman"/>
              <a:cs typeface="Times New Roman"/>
            </a:endParaRPr>
          </a:p>
          <a:p>
            <a:pPr marL="241300">
              <a:lnSpc>
                <a:spcPts val="1870"/>
              </a:lnSpc>
              <a:spcBef>
                <a:spcPts val="1385"/>
              </a:spcBef>
            </a:pPr>
            <a:r>
              <a:rPr dirty="0" sz="1600" spc="-10" b="1">
                <a:latin typeface="Tahoma"/>
                <a:cs typeface="Tahoma"/>
              </a:rPr>
              <a:t>External</a:t>
            </a:r>
            <a:r>
              <a:rPr dirty="0" sz="1600" spc="-55" b="1">
                <a:latin typeface="Tahoma"/>
                <a:cs typeface="Tahoma"/>
              </a:rPr>
              <a:t> </a:t>
            </a:r>
            <a:r>
              <a:rPr dirty="0" sz="1600" spc="-5" b="1">
                <a:latin typeface="Tahoma"/>
                <a:cs typeface="Tahoma"/>
              </a:rPr>
              <a:t>Agent</a:t>
            </a:r>
            <a:endParaRPr sz="1600">
              <a:latin typeface="Tahoma"/>
              <a:cs typeface="Tahoma"/>
            </a:endParaRPr>
          </a:p>
          <a:p>
            <a:pPr marL="12700" marR="5080">
              <a:lnSpc>
                <a:spcPts val="1380"/>
              </a:lnSpc>
              <a:spcBef>
                <a:spcPts val="45"/>
              </a:spcBef>
            </a:pPr>
            <a:r>
              <a:rPr dirty="0" sz="1200">
                <a:latin typeface="Times New Roman"/>
                <a:cs typeface="Times New Roman"/>
              </a:rPr>
              <a:t>External </a:t>
            </a:r>
            <a:r>
              <a:rPr dirty="0" sz="1200" spc="-5">
                <a:latin typeface="Times New Roman"/>
                <a:cs typeface="Times New Roman"/>
              </a:rPr>
              <a:t>systems which </a:t>
            </a:r>
            <a:r>
              <a:rPr dirty="0" sz="1200">
                <a:latin typeface="Times New Roman"/>
                <a:cs typeface="Times New Roman"/>
              </a:rPr>
              <a:t>are outside the boundary of this system. These are represented  using the</a:t>
            </a:r>
            <a:r>
              <a:rPr dirty="0" sz="1200" spc="-105">
                <a:latin typeface="Times New Roman"/>
                <a:cs typeface="Times New Roman"/>
              </a:rPr>
              <a:t> </a:t>
            </a:r>
            <a:r>
              <a:rPr dirty="0" sz="1200" spc="-5">
                <a:latin typeface="Times New Roman"/>
                <a:cs typeface="Times New Roman"/>
              </a:rPr>
              <a:t>squares</a:t>
            </a: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241300" marR="4173854" indent="-5080">
              <a:lnSpc>
                <a:spcPct val="108600"/>
              </a:lnSpc>
              <a:spcBef>
                <a:spcPts val="960"/>
              </a:spcBef>
            </a:pPr>
            <a:r>
              <a:rPr dirty="0" sz="1750" b="1">
                <a:solidFill>
                  <a:srgbClr val="000066"/>
                </a:solidFill>
                <a:latin typeface="Arial"/>
                <a:cs typeface="Arial"/>
              </a:rPr>
              <a:t>External  </a:t>
            </a:r>
            <a:r>
              <a:rPr dirty="0" sz="1750" spc="-5" b="1">
                <a:solidFill>
                  <a:srgbClr val="000066"/>
                </a:solidFill>
                <a:latin typeface="Arial"/>
                <a:cs typeface="Arial"/>
              </a:rPr>
              <a:t>Agent</a:t>
            </a:r>
            <a:endParaRPr sz="1750">
              <a:latin typeface="Arial"/>
              <a:cs typeface="Arial"/>
            </a:endParaRPr>
          </a:p>
          <a:p>
            <a:pPr>
              <a:lnSpc>
                <a:spcPct val="100000"/>
              </a:lnSpc>
            </a:pPr>
            <a:endParaRPr sz="1700">
              <a:latin typeface="Times New Roman"/>
              <a:cs typeface="Times New Roman"/>
            </a:endParaRPr>
          </a:p>
          <a:p>
            <a:pPr>
              <a:lnSpc>
                <a:spcPct val="100000"/>
              </a:lnSpc>
              <a:spcBef>
                <a:spcPts val="45"/>
              </a:spcBef>
            </a:pPr>
            <a:endParaRPr sz="1850">
              <a:latin typeface="Times New Roman"/>
              <a:cs typeface="Times New Roman"/>
            </a:endParaRPr>
          </a:p>
          <a:p>
            <a:pPr marL="241300">
              <a:lnSpc>
                <a:spcPts val="1914"/>
              </a:lnSpc>
            </a:pPr>
            <a:r>
              <a:rPr dirty="0" sz="1600" spc="-10" b="1">
                <a:latin typeface="Tahoma"/>
                <a:cs typeface="Tahoma"/>
              </a:rPr>
              <a:t>Data</a:t>
            </a:r>
            <a:r>
              <a:rPr dirty="0" sz="1600" spc="-70" b="1">
                <a:latin typeface="Tahoma"/>
                <a:cs typeface="Tahoma"/>
              </a:rPr>
              <a:t> </a:t>
            </a:r>
            <a:r>
              <a:rPr dirty="0" sz="1600" spc="-10" b="1">
                <a:latin typeface="Tahoma"/>
                <a:cs typeface="Tahoma"/>
              </a:rPr>
              <a:t>Store</a:t>
            </a:r>
            <a:endParaRPr sz="1600">
              <a:latin typeface="Tahoma"/>
              <a:cs typeface="Tahoma"/>
            </a:endParaRPr>
          </a:p>
          <a:p>
            <a:pPr marL="469900" indent="-228600">
              <a:lnSpc>
                <a:spcPts val="1435"/>
              </a:lnSpc>
              <a:buFont typeface="Symbol"/>
              <a:buChar char=""/>
              <a:tabLst>
                <a:tab pos="469265" algn="l"/>
                <a:tab pos="469900" algn="l"/>
              </a:tabLst>
            </a:pPr>
            <a:r>
              <a:rPr dirty="0" sz="1200">
                <a:latin typeface="Times New Roman"/>
                <a:cs typeface="Times New Roman"/>
              </a:rPr>
              <a:t>Where data is being </a:t>
            </a:r>
            <a:r>
              <a:rPr dirty="0" sz="1200" spc="-5">
                <a:latin typeface="Times New Roman"/>
                <a:cs typeface="Times New Roman"/>
              </a:rPr>
              <a:t>stored </a:t>
            </a:r>
            <a:r>
              <a:rPr dirty="0" sz="1200">
                <a:latin typeface="Times New Roman"/>
                <a:cs typeface="Times New Roman"/>
              </a:rPr>
              <a:t>for later</a:t>
            </a:r>
            <a:r>
              <a:rPr dirty="0" sz="1200" spc="-105">
                <a:latin typeface="Times New Roman"/>
                <a:cs typeface="Times New Roman"/>
              </a:rPr>
              <a:t> </a:t>
            </a:r>
            <a:r>
              <a:rPr dirty="0" sz="1200">
                <a:latin typeface="Times New Roman"/>
                <a:cs typeface="Times New Roman"/>
              </a:rPr>
              <a:t>retrieval.</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a:latin typeface="Times New Roman"/>
                <a:cs typeface="Times New Roman"/>
              </a:rPr>
              <a:t>Provides </a:t>
            </a:r>
            <a:r>
              <a:rPr dirty="0" sz="1200">
                <a:latin typeface="Times New Roman"/>
                <a:cs typeface="Times New Roman"/>
              </a:rPr>
              <a:t>input to the</a:t>
            </a:r>
            <a:r>
              <a:rPr dirty="0" sz="1200" spc="-105">
                <a:latin typeface="Times New Roman"/>
                <a:cs typeface="Times New Roman"/>
              </a:rPr>
              <a:t> </a:t>
            </a:r>
            <a:r>
              <a:rPr dirty="0" sz="1200">
                <a:latin typeface="Times New Roman"/>
                <a:cs typeface="Times New Roman"/>
              </a:rPr>
              <a:t>process</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spc="-5">
                <a:latin typeface="Times New Roman"/>
                <a:cs typeface="Times New Roman"/>
              </a:rPr>
              <a:t>Outputs </a:t>
            </a:r>
            <a:r>
              <a:rPr dirty="0" sz="1200">
                <a:latin typeface="Times New Roman"/>
                <a:cs typeface="Times New Roman"/>
              </a:rPr>
              <a:t>of the processes may be going into these data</a:t>
            </a:r>
            <a:r>
              <a:rPr dirty="0" sz="1200" spc="-110">
                <a:latin typeface="Times New Roman"/>
                <a:cs typeface="Times New Roman"/>
              </a:rPr>
              <a:t> </a:t>
            </a:r>
            <a:r>
              <a:rPr dirty="0" sz="1200" spc="-5">
                <a:latin typeface="Times New Roman"/>
                <a:cs typeface="Times New Roman"/>
              </a:rPr>
              <a:t>stores.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819655" y="1071194"/>
            <a:ext cx="1473835" cy="611505"/>
          </a:xfrm>
          <a:custGeom>
            <a:avLst/>
            <a:gdLst/>
            <a:ahLst/>
            <a:cxnLst/>
            <a:rect l="l" t="t" r="r" b="b"/>
            <a:pathLst>
              <a:path w="1473835" h="611505">
                <a:moveTo>
                  <a:pt x="1473708" y="0"/>
                </a:moveTo>
                <a:lnTo>
                  <a:pt x="0" y="0"/>
                </a:lnTo>
                <a:lnTo>
                  <a:pt x="0" y="611124"/>
                </a:lnTo>
                <a:lnTo>
                  <a:pt x="1473708" y="611124"/>
                </a:lnTo>
                <a:lnTo>
                  <a:pt x="1473708" y="0"/>
                </a:lnTo>
                <a:close/>
              </a:path>
            </a:pathLst>
          </a:custGeom>
          <a:solidFill>
            <a:srgbClr val="CCCCCC"/>
          </a:solidFill>
        </p:spPr>
        <p:txBody>
          <a:bodyPr wrap="square" lIns="0" tIns="0" rIns="0" bIns="0" rtlCol="0"/>
          <a:lstStyle/>
          <a:p/>
        </p:txBody>
      </p:sp>
      <p:sp>
        <p:nvSpPr>
          <p:cNvPr id="6" name="object 6"/>
          <p:cNvSpPr/>
          <p:nvPr/>
        </p:nvSpPr>
        <p:spPr>
          <a:xfrm>
            <a:off x="1164336" y="1071194"/>
            <a:ext cx="655320" cy="611505"/>
          </a:xfrm>
          <a:custGeom>
            <a:avLst/>
            <a:gdLst/>
            <a:ahLst/>
            <a:cxnLst/>
            <a:rect l="l" t="t" r="r" b="b"/>
            <a:pathLst>
              <a:path w="655319" h="611505">
                <a:moveTo>
                  <a:pt x="655319" y="611124"/>
                </a:moveTo>
                <a:lnTo>
                  <a:pt x="0" y="611124"/>
                </a:lnTo>
                <a:lnTo>
                  <a:pt x="0" y="0"/>
                </a:lnTo>
                <a:lnTo>
                  <a:pt x="655319" y="0"/>
                </a:lnTo>
                <a:lnTo>
                  <a:pt x="655319" y="611124"/>
                </a:lnTo>
                <a:close/>
              </a:path>
            </a:pathLst>
          </a:custGeom>
          <a:solidFill>
            <a:srgbClr val="0099CC"/>
          </a:solidFill>
        </p:spPr>
        <p:txBody>
          <a:bodyPr wrap="square" lIns="0" tIns="0" rIns="0" bIns="0" rtlCol="0"/>
          <a:lstStyle/>
          <a:p/>
        </p:txBody>
      </p:sp>
      <p:sp>
        <p:nvSpPr>
          <p:cNvPr id="7" name="object 7"/>
          <p:cNvSpPr txBox="1"/>
          <p:nvPr/>
        </p:nvSpPr>
        <p:spPr>
          <a:xfrm>
            <a:off x="1959355" y="1207617"/>
            <a:ext cx="1261745" cy="307340"/>
          </a:xfrm>
          <a:prstGeom prst="rect">
            <a:avLst/>
          </a:prstGeom>
        </p:spPr>
        <p:txBody>
          <a:bodyPr wrap="square" lIns="0" tIns="0" rIns="0" bIns="0" rtlCol="0" vert="horz">
            <a:spAutoFit/>
          </a:bodyPr>
          <a:lstStyle/>
          <a:p>
            <a:pPr marL="12700">
              <a:lnSpc>
                <a:spcPct val="100000"/>
              </a:lnSpc>
            </a:pPr>
            <a:r>
              <a:rPr dirty="0" sz="1900" spc="-10" b="1">
                <a:latin typeface="Arial"/>
                <a:cs typeface="Arial"/>
              </a:rPr>
              <a:t>Data</a:t>
            </a:r>
            <a:r>
              <a:rPr dirty="0" sz="1900" spc="-60" b="1">
                <a:latin typeface="Arial"/>
                <a:cs typeface="Arial"/>
              </a:rPr>
              <a:t> </a:t>
            </a:r>
            <a:r>
              <a:rPr dirty="0" sz="1900" spc="-5" b="1">
                <a:latin typeface="Arial"/>
                <a:cs typeface="Arial"/>
              </a:rPr>
              <a:t>Store</a:t>
            </a:r>
            <a:endParaRPr sz="1900">
              <a:latin typeface="Arial"/>
              <a:cs typeface="Arial"/>
            </a:endParaRPr>
          </a:p>
        </p:txBody>
      </p:sp>
      <p:sp>
        <p:nvSpPr>
          <p:cNvPr id="8" name="object 8"/>
          <p:cNvSpPr txBox="1"/>
          <p:nvPr/>
        </p:nvSpPr>
        <p:spPr>
          <a:xfrm>
            <a:off x="1358900" y="2109558"/>
            <a:ext cx="3957954" cy="624205"/>
          </a:xfrm>
          <a:prstGeom prst="rect">
            <a:avLst/>
          </a:prstGeom>
        </p:spPr>
        <p:txBody>
          <a:bodyPr wrap="square" lIns="0" tIns="0" rIns="0" bIns="0" rtlCol="0" vert="horz">
            <a:spAutoFit/>
          </a:bodyPr>
          <a:lstStyle/>
          <a:p>
            <a:pPr marL="12700">
              <a:lnSpc>
                <a:spcPts val="1914"/>
              </a:lnSpc>
            </a:pPr>
            <a:r>
              <a:rPr dirty="0" sz="1600" spc="-10" b="1">
                <a:latin typeface="Tahoma"/>
                <a:cs typeface="Tahoma"/>
              </a:rPr>
              <a:t>Data</a:t>
            </a:r>
            <a:r>
              <a:rPr dirty="0" sz="1600" spc="-75" b="1">
                <a:latin typeface="Tahoma"/>
                <a:cs typeface="Tahoma"/>
              </a:rPr>
              <a:t> </a:t>
            </a:r>
            <a:r>
              <a:rPr dirty="0" sz="1600" spc="-5" b="1">
                <a:latin typeface="Tahoma"/>
                <a:cs typeface="Tahoma"/>
              </a:rPr>
              <a:t>Flow</a:t>
            </a:r>
            <a:endParaRPr sz="1600">
              <a:latin typeface="Tahoma"/>
              <a:cs typeface="Tahoma"/>
            </a:endParaRPr>
          </a:p>
          <a:p>
            <a:pPr marL="241300" indent="-228600">
              <a:lnSpc>
                <a:spcPts val="1435"/>
              </a:lnSpc>
              <a:buFont typeface="Symbol"/>
              <a:buChar char=""/>
              <a:tabLst>
                <a:tab pos="240665" algn="l"/>
                <a:tab pos="241300" algn="l"/>
              </a:tabLst>
            </a:pPr>
            <a:r>
              <a:rPr dirty="0" sz="1200">
                <a:latin typeface="Times New Roman"/>
                <a:cs typeface="Times New Roman"/>
              </a:rPr>
              <a:t>Where the data is</a:t>
            </a:r>
            <a:r>
              <a:rPr dirty="0" sz="1200" spc="-114">
                <a:latin typeface="Times New Roman"/>
                <a:cs typeface="Times New Roman"/>
              </a:rPr>
              <a:t> </a:t>
            </a:r>
            <a:r>
              <a:rPr dirty="0" sz="1200">
                <a:latin typeface="Times New Roman"/>
                <a:cs typeface="Times New Roman"/>
              </a:rPr>
              <a:t>flowing.</a:t>
            </a:r>
            <a:endParaRPr sz="1200">
              <a:latin typeface="Times New Roman"/>
              <a:cs typeface="Times New Roman"/>
            </a:endParaRPr>
          </a:p>
          <a:p>
            <a:pPr marL="241300" indent="-228600">
              <a:lnSpc>
                <a:spcPct val="100000"/>
              </a:lnSpc>
              <a:spcBef>
                <a:spcPts val="25"/>
              </a:spcBef>
              <a:buFont typeface="Symbol"/>
              <a:buChar char=""/>
              <a:tabLst>
                <a:tab pos="240665" algn="l"/>
                <a:tab pos="241300" algn="l"/>
              </a:tabLst>
            </a:pPr>
            <a:r>
              <a:rPr dirty="0" sz="1200">
                <a:latin typeface="Times New Roman"/>
                <a:cs typeface="Times New Roman"/>
              </a:rPr>
              <a:t>Represents the movement of the data in a data flow</a:t>
            </a:r>
            <a:r>
              <a:rPr dirty="0" sz="1200" spc="-120">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9" name="object 9"/>
          <p:cNvSpPr/>
          <p:nvPr/>
        </p:nvSpPr>
        <p:spPr>
          <a:xfrm>
            <a:off x="1684693" y="2998038"/>
            <a:ext cx="157480" cy="192405"/>
          </a:xfrm>
          <a:custGeom>
            <a:avLst/>
            <a:gdLst/>
            <a:ahLst/>
            <a:cxnLst/>
            <a:rect l="l" t="t" r="r" b="b"/>
            <a:pathLst>
              <a:path w="157480" h="192405">
                <a:moveTo>
                  <a:pt x="155448" y="0"/>
                </a:moveTo>
                <a:lnTo>
                  <a:pt x="153924" y="0"/>
                </a:lnTo>
                <a:lnTo>
                  <a:pt x="153924" y="3048"/>
                </a:lnTo>
                <a:lnTo>
                  <a:pt x="0" y="94488"/>
                </a:lnTo>
                <a:lnTo>
                  <a:pt x="1524" y="96012"/>
                </a:lnTo>
                <a:lnTo>
                  <a:pt x="6096" y="97536"/>
                </a:lnTo>
                <a:lnTo>
                  <a:pt x="7620" y="99060"/>
                </a:lnTo>
                <a:lnTo>
                  <a:pt x="9144" y="99060"/>
                </a:lnTo>
                <a:lnTo>
                  <a:pt x="10668" y="100584"/>
                </a:lnTo>
                <a:lnTo>
                  <a:pt x="121920" y="167640"/>
                </a:lnTo>
                <a:lnTo>
                  <a:pt x="153924" y="187452"/>
                </a:lnTo>
                <a:lnTo>
                  <a:pt x="153924" y="192024"/>
                </a:lnTo>
                <a:lnTo>
                  <a:pt x="155448" y="192024"/>
                </a:lnTo>
                <a:lnTo>
                  <a:pt x="155448" y="111252"/>
                </a:lnTo>
                <a:lnTo>
                  <a:pt x="156972" y="111252"/>
                </a:lnTo>
                <a:lnTo>
                  <a:pt x="156972" y="80772"/>
                </a:lnTo>
                <a:lnTo>
                  <a:pt x="155448" y="80772"/>
                </a:lnTo>
                <a:lnTo>
                  <a:pt x="155448" y="0"/>
                </a:lnTo>
                <a:close/>
              </a:path>
            </a:pathLst>
          </a:custGeom>
          <a:solidFill>
            <a:srgbClr val="000000"/>
          </a:solidFill>
        </p:spPr>
        <p:txBody>
          <a:bodyPr wrap="square" lIns="0" tIns="0" rIns="0" bIns="0" rtlCol="0"/>
          <a:lstStyle/>
          <a:p/>
        </p:txBody>
      </p:sp>
      <p:sp>
        <p:nvSpPr>
          <p:cNvPr id="10" name="object 10"/>
          <p:cNvSpPr/>
          <p:nvPr/>
        </p:nvSpPr>
        <p:spPr>
          <a:xfrm>
            <a:off x="1832698" y="3090240"/>
            <a:ext cx="1094740" cy="0"/>
          </a:xfrm>
          <a:custGeom>
            <a:avLst/>
            <a:gdLst/>
            <a:ahLst/>
            <a:cxnLst/>
            <a:rect l="l" t="t" r="r" b="b"/>
            <a:pathLst>
              <a:path w="1094739" h="0">
                <a:moveTo>
                  <a:pt x="0" y="0"/>
                </a:moveTo>
                <a:lnTo>
                  <a:pt x="1094232" y="0"/>
                </a:lnTo>
              </a:path>
            </a:pathLst>
          </a:custGeom>
          <a:ln w="25907">
            <a:solidFill>
              <a:srgbClr val="000000"/>
            </a:solidFill>
          </a:ln>
        </p:spPr>
        <p:txBody>
          <a:bodyPr wrap="square" lIns="0" tIns="0" rIns="0" bIns="0" rtlCol="0"/>
          <a:lstStyle/>
          <a:p/>
        </p:txBody>
      </p:sp>
      <p:sp>
        <p:nvSpPr>
          <p:cNvPr id="11" name="object 11"/>
          <p:cNvSpPr txBox="1"/>
          <p:nvPr/>
        </p:nvSpPr>
        <p:spPr>
          <a:xfrm>
            <a:off x="1130300" y="3348215"/>
            <a:ext cx="5514340" cy="1818005"/>
          </a:xfrm>
          <a:prstGeom prst="rect">
            <a:avLst/>
          </a:prstGeom>
        </p:spPr>
        <p:txBody>
          <a:bodyPr wrap="square" lIns="0" tIns="0" rIns="0" bIns="0" rtlCol="0" vert="horz">
            <a:spAutoFit/>
          </a:bodyPr>
          <a:lstStyle/>
          <a:p>
            <a:pPr algn="just" marL="12700">
              <a:lnSpc>
                <a:spcPct val="100000"/>
              </a:lnSpc>
            </a:pPr>
            <a:r>
              <a:rPr dirty="0" sz="1800" spc="-5">
                <a:latin typeface="Tahoma"/>
                <a:cs typeface="Tahoma"/>
              </a:rPr>
              <a:t>DFD versus Flow</a:t>
            </a:r>
            <a:r>
              <a:rPr dirty="0" sz="1800" spc="-70">
                <a:latin typeface="Tahoma"/>
                <a:cs typeface="Tahoma"/>
              </a:rPr>
              <a:t> </a:t>
            </a:r>
            <a:r>
              <a:rPr dirty="0" sz="1800">
                <a:latin typeface="Tahoma"/>
                <a:cs typeface="Tahoma"/>
              </a:rPr>
              <a:t>Charts</a:t>
            </a:r>
            <a:endParaRPr sz="1800">
              <a:latin typeface="Tahoma"/>
              <a:cs typeface="Tahoma"/>
            </a:endParaRPr>
          </a:p>
          <a:p>
            <a:pPr algn="just" marL="12700" marR="5080">
              <a:lnSpc>
                <a:spcPts val="1380"/>
              </a:lnSpc>
              <a:spcBef>
                <a:spcPts val="1055"/>
              </a:spcBef>
            </a:pPr>
            <a:r>
              <a:rPr dirty="0" sz="1200" spc="-5">
                <a:latin typeface="Times New Roman"/>
                <a:cs typeface="Times New Roman"/>
              </a:rPr>
              <a:t>Flow </a:t>
            </a:r>
            <a:r>
              <a:rPr dirty="0" sz="1200">
                <a:latin typeface="Times New Roman"/>
                <a:cs typeface="Times New Roman"/>
              </a:rPr>
              <a:t>charts are usually used to describe flow of control in a </a:t>
            </a:r>
            <a:r>
              <a:rPr dirty="0" sz="1200" spc="-5">
                <a:latin typeface="Times New Roman"/>
                <a:cs typeface="Times New Roman"/>
              </a:rPr>
              <a:t>system. </a:t>
            </a:r>
            <a:r>
              <a:rPr dirty="0" sz="1200">
                <a:latin typeface="Times New Roman"/>
                <a:cs typeface="Times New Roman"/>
              </a:rPr>
              <a:t>It describes control  flow in an algorithm. </a:t>
            </a:r>
            <a:r>
              <a:rPr dirty="0" sz="1200" spc="-5">
                <a:latin typeface="Times New Roman"/>
                <a:cs typeface="Times New Roman"/>
              </a:rPr>
              <a:t>Flow </a:t>
            </a:r>
            <a:r>
              <a:rPr dirty="0" sz="1200">
                <a:latin typeface="Times New Roman"/>
                <a:cs typeface="Times New Roman"/>
              </a:rPr>
              <a:t>charts are quite detailed. Whereas </a:t>
            </a:r>
            <a:r>
              <a:rPr dirty="0" sz="1200" spc="-5">
                <a:latin typeface="Times New Roman"/>
                <a:cs typeface="Times New Roman"/>
              </a:rPr>
              <a:t>DFD </a:t>
            </a:r>
            <a:r>
              <a:rPr dirty="0" sz="1200">
                <a:latin typeface="Times New Roman"/>
                <a:cs typeface="Times New Roman"/>
              </a:rPr>
              <a:t>does not captures  control flow information, it </a:t>
            </a:r>
            <a:r>
              <a:rPr dirty="0" sz="1200" spc="5">
                <a:latin typeface="Times New Roman"/>
                <a:cs typeface="Times New Roman"/>
              </a:rPr>
              <a:t>just </a:t>
            </a:r>
            <a:r>
              <a:rPr dirty="0" sz="1200" spc="-5">
                <a:latin typeface="Times New Roman"/>
                <a:cs typeface="Times New Roman"/>
              </a:rPr>
              <a:t>shows </a:t>
            </a:r>
            <a:r>
              <a:rPr dirty="0" sz="1200">
                <a:latin typeface="Times New Roman"/>
                <a:cs typeface="Times New Roman"/>
              </a:rPr>
              <a:t>the flow of the data in a system. </a:t>
            </a:r>
            <a:r>
              <a:rPr dirty="0" sz="1200" spc="-5">
                <a:latin typeface="Times New Roman"/>
                <a:cs typeface="Times New Roman"/>
              </a:rPr>
              <a:t>Flow </a:t>
            </a:r>
            <a:r>
              <a:rPr dirty="0" sz="1200">
                <a:latin typeface="Times New Roman"/>
                <a:cs typeface="Times New Roman"/>
              </a:rPr>
              <a:t>charts </a:t>
            </a:r>
            <a:r>
              <a:rPr dirty="0" sz="1200" spc="-5">
                <a:latin typeface="Times New Roman"/>
                <a:cs typeface="Times New Roman"/>
              </a:rPr>
              <a:t>show  </a:t>
            </a:r>
            <a:r>
              <a:rPr dirty="0" sz="1200">
                <a:latin typeface="Times New Roman"/>
                <a:cs typeface="Times New Roman"/>
              </a:rPr>
              <a:t>the </a:t>
            </a:r>
            <a:r>
              <a:rPr dirty="0" sz="1200" spc="-5">
                <a:latin typeface="Times New Roman"/>
                <a:cs typeface="Times New Roman"/>
              </a:rPr>
              <a:t>sequential </a:t>
            </a:r>
            <a:r>
              <a:rPr dirty="0" sz="1200">
                <a:latin typeface="Times New Roman"/>
                <a:cs typeface="Times New Roman"/>
              </a:rPr>
              <a:t>activities of an algorithm. </a:t>
            </a:r>
            <a:r>
              <a:rPr dirty="0" sz="1200" spc="-5">
                <a:latin typeface="Times New Roman"/>
                <a:cs typeface="Times New Roman"/>
              </a:rPr>
              <a:t>So, </a:t>
            </a:r>
            <a:r>
              <a:rPr dirty="0" sz="1200">
                <a:latin typeface="Times New Roman"/>
                <a:cs typeface="Times New Roman"/>
              </a:rPr>
              <a:t>decisions are made, loops or iterations are  described. </a:t>
            </a:r>
            <a:r>
              <a:rPr dirty="0" sz="1200" spc="-5">
                <a:latin typeface="Times New Roman"/>
                <a:cs typeface="Times New Roman"/>
              </a:rPr>
              <a:t>On </a:t>
            </a:r>
            <a:r>
              <a:rPr dirty="0" sz="1200">
                <a:latin typeface="Times New Roman"/>
                <a:cs typeface="Times New Roman"/>
              </a:rPr>
              <a:t>the other hand, </a:t>
            </a:r>
            <a:r>
              <a:rPr dirty="0" sz="1200" spc="-5">
                <a:latin typeface="Times New Roman"/>
                <a:cs typeface="Times New Roman"/>
              </a:rPr>
              <a:t>DFD </a:t>
            </a:r>
            <a:r>
              <a:rPr dirty="0" sz="1200">
                <a:latin typeface="Times New Roman"/>
                <a:cs typeface="Times New Roman"/>
              </a:rPr>
              <a:t>does not </a:t>
            </a:r>
            <a:r>
              <a:rPr dirty="0" sz="1200" spc="-5">
                <a:latin typeface="Times New Roman"/>
                <a:cs typeface="Times New Roman"/>
              </a:rPr>
              <a:t>show </a:t>
            </a:r>
            <a:r>
              <a:rPr dirty="0" sz="1200">
                <a:latin typeface="Times New Roman"/>
                <a:cs typeface="Times New Roman"/>
              </a:rPr>
              <a:t>the </a:t>
            </a:r>
            <a:r>
              <a:rPr dirty="0" sz="1200" spc="-5">
                <a:latin typeface="Times New Roman"/>
                <a:cs typeface="Times New Roman"/>
              </a:rPr>
              <a:t>sequential </a:t>
            </a:r>
            <a:r>
              <a:rPr dirty="0" sz="1200">
                <a:latin typeface="Times New Roman"/>
                <a:cs typeface="Times New Roman"/>
              </a:rPr>
              <a:t>activities. It just displays  the business flow (without </a:t>
            </a:r>
            <a:r>
              <a:rPr dirty="0" sz="1200" spc="-5">
                <a:latin typeface="Times New Roman"/>
                <a:cs typeface="Times New Roman"/>
              </a:rPr>
              <a:t>sequence </a:t>
            </a:r>
            <a:r>
              <a:rPr dirty="0" sz="1200">
                <a:latin typeface="Times New Roman"/>
                <a:cs typeface="Times New Roman"/>
              </a:rPr>
              <a:t>among activities). </a:t>
            </a:r>
            <a:r>
              <a:rPr dirty="0" sz="1200" spc="-5">
                <a:latin typeface="Times New Roman"/>
                <a:cs typeface="Times New Roman"/>
              </a:rPr>
              <a:t>As </a:t>
            </a:r>
            <a:r>
              <a:rPr dirty="0" sz="1200">
                <a:latin typeface="Times New Roman"/>
                <a:cs typeface="Times New Roman"/>
              </a:rPr>
              <a:t>if you visit an organization,  business activities are being performed in parallel. Therefore, </a:t>
            </a:r>
            <a:r>
              <a:rPr dirty="0" sz="1200" spc="-5">
                <a:latin typeface="Times New Roman"/>
                <a:cs typeface="Times New Roman"/>
              </a:rPr>
              <a:t>DFD </a:t>
            </a:r>
            <a:r>
              <a:rPr dirty="0" sz="1200">
                <a:latin typeface="Times New Roman"/>
                <a:cs typeface="Times New Roman"/>
              </a:rPr>
              <a:t>does not contain  control or </a:t>
            </a:r>
            <a:r>
              <a:rPr dirty="0" sz="1200" spc="-5">
                <a:latin typeface="Times New Roman"/>
                <a:cs typeface="Times New Roman"/>
              </a:rPr>
              <a:t>sequential </a:t>
            </a:r>
            <a:r>
              <a:rPr dirty="0" sz="1200">
                <a:latin typeface="Times New Roman"/>
                <a:cs typeface="Times New Roman"/>
              </a:rPr>
              <a:t>activities just data transition is</a:t>
            </a:r>
            <a:r>
              <a:rPr dirty="0" sz="1200" spc="-114">
                <a:latin typeface="Times New Roman"/>
                <a:cs typeface="Times New Roman"/>
              </a:rPr>
              <a:t> </a:t>
            </a:r>
            <a:r>
              <a:rPr dirty="0" sz="1200">
                <a:latin typeface="Times New Roman"/>
                <a:cs typeface="Times New Roman"/>
              </a:rPr>
              <a:t>captured.</a:t>
            </a:r>
            <a:endParaRPr sz="1200">
              <a:latin typeface="Times New Roman"/>
              <a:cs typeface="Times New Roman"/>
            </a:endParaRPr>
          </a:p>
        </p:txBody>
      </p:sp>
      <p:sp>
        <p:nvSpPr>
          <p:cNvPr id="14" name="object 1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50</a:t>
            </a:r>
          </a:p>
          <a:p>
            <a:pPr marL="1498600">
              <a:lnSpc>
                <a:spcPts val="1410"/>
              </a:lnSpc>
            </a:pPr>
            <a:r>
              <a:rPr dirty="0"/>
              <a:t>© Copyright </a:t>
            </a:r>
            <a:r>
              <a:rPr dirty="0" spc="-5"/>
              <a:t>Virtual University </a:t>
            </a:r>
            <a:r>
              <a:rPr dirty="0"/>
              <a:t>of</a:t>
            </a:r>
            <a:r>
              <a:rPr dirty="0" spc="-80"/>
              <a:t> </a:t>
            </a:r>
            <a:r>
              <a:rPr dirty="0" spc="-5"/>
              <a:t>Pakistan</a:t>
            </a:r>
          </a:p>
        </p:txBody>
      </p:sp>
      <p:graphicFrame>
        <p:nvGraphicFramePr>
          <p:cNvPr id="12" name="object 12"/>
          <p:cNvGraphicFramePr>
            <a:graphicFrameLocks noGrp="1"/>
          </p:cNvGraphicFramePr>
          <p:nvPr/>
        </p:nvGraphicFramePr>
        <p:xfrm>
          <a:off x="1071372" y="5387682"/>
          <a:ext cx="5633085" cy="1278890"/>
        </p:xfrm>
        <a:graphic>
          <a:graphicData uri="http://schemas.openxmlformats.org/drawingml/2006/table">
            <a:tbl>
              <a:tblPr firstRow="1" bandRow="1">
                <a:tableStyleId>{2D5ABB26-0587-4C30-8999-92F81FD0307C}</a:tableStyleId>
              </a:tblPr>
              <a:tblGrid>
                <a:gridCol w="2811780"/>
                <a:gridCol w="2811779"/>
              </a:tblGrid>
              <a:tr h="181356">
                <a:tc>
                  <a:txBody>
                    <a:bodyPr/>
                    <a:lstStyle/>
                    <a:p>
                      <a:pPr marL="65405">
                        <a:lnSpc>
                          <a:spcPts val="1345"/>
                        </a:lnSpc>
                      </a:pPr>
                      <a:r>
                        <a:rPr dirty="0" sz="1200" spc="-5" b="1">
                          <a:latin typeface="Times New Roman"/>
                          <a:cs typeface="Times New Roman"/>
                        </a:rPr>
                        <a:t>DFD</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dirty="0" sz="1200" b="1">
                          <a:latin typeface="Times New Roman"/>
                          <a:cs typeface="Times New Roman"/>
                        </a:rPr>
                        <a:t>Flow</a:t>
                      </a:r>
                      <a:r>
                        <a:rPr dirty="0" sz="1200" spc="-105" b="1">
                          <a:latin typeface="Times New Roman"/>
                          <a:cs typeface="Times New Roman"/>
                        </a:rPr>
                        <a:t> </a:t>
                      </a:r>
                      <a:r>
                        <a:rPr dirty="0" sz="1200" spc="-5" b="1">
                          <a:latin typeface="Times New Roman"/>
                          <a:cs typeface="Times New Roman"/>
                        </a:rPr>
                        <a:t>Chart</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091184">
                <a:tc>
                  <a:txBody>
                    <a:bodyPr/>
                    <a:lstStyle/>
                    <a:p>
                      <a:pPr marL="294005" marR="58419" indent="-228600">
                        <a:lnSpc>
                          <a:spcPts val="1380"/>
                        </a:lnSpc>
                        <a:spcBef>
                          <a:spcPts val="70"/>
                        </a:spcBef>
                        <a:buFont typeface="Symbol"/>
                        <a:buChar char=""/>
                        <a:tabLst>
                          <a:tab pos="294005" algn="l"/>
                          <a:tab pos="294640" algn="l"/>
                        </a:tabLst>
                      </a:pPr>
                      <a:r>
                        <a:rPr dirty="0" sz="1200" spc="-5">
                          <a:latin typeface="Times New Roman"/>
                          <a:cs typeface="Times New Roman"/>
                        </a:rPr>
                        <a:t>Processes </a:t>
                      </a:r>
                      <a:r>
                        <a:rPr dirty="0" sz="1200">
                          <a:latin typeface="Times New Roman"/>
                          <a:cs typeface="Times New Roman"/>
                        </a:rPr>
                        <a:t>on a data flow can operate in  parallel.</a:t>
                      </a:r>
                      <a:endParaRPr sz="1200">
                        <a:latin typeface="Times New Roman"/>
                        <a:cs typeface="Times New Roman"/>
                      </a:endParaRPr>
                    </a:p>
                    <a:p>
                      <a:pPr marL="294005" marR="59055" indent="-228600">
                        <a:lnSpc>
                          <a:spcPts val="1380"/>
                        </a:lnSpc>
                        <a:spcBef>
                          <a:spcPts val="80"/>
                        </a:spcBef>
                        <a:buFont typeface="Symbol"/>
                        <a:buChar char=""/>
                        <a:tabLst>
                          <a:tab pos="294005" algn="l"/>
                          <a:tab pos="294640" algn="l"/>
                        </a:tabLst>
                      </a:pPr>
                      <a:r>
                        <a:rPr dirty="0" sz="1200">
                          <a:latin typeface="Times New Roman"/>
                          <a:cs typeface="Times New Roman"/>
                        </a:rPr>
                        <a:t>Looping and branching are typically  not</a:t>
                      </a:r>
                      <a:r>
                        <a:rPr dirty="0" sz="1200" spc="-100">
                          <a:latin typeface="Times New Roman"/>
                          <a:cs typeface="Times New Roman"/>
                        </a:rPr>
                        <a:t> </a:t>
                      </a:r>
                      <a:r>
                        <a:rPr dirty="0" sz="1200" spc="-5">
                          <a:latin typeface="Times New Roman"/>
                          <a:cs typeface="Times New Roman"/>
                        </a:rPr>
                        <a:t>shown.</a:t>
                      </a:r>
                      <a:endParaRPr sz="1200">
                        <a:latin typeface="Times New Roman"/>
                        <a:cs typeface="Times New Roman"/>
                      </a:endParaRPr>
                    </a:p>
                    <a:p>
                      <a:pPr marL="294005" marR="56515" indent="-228600">
                        <a:lnSpc>
                          <a:spcPts val="1370"/>
                        </a:lnSpc>
                        <a:spcBef>
                          <a:spcPts val="100"/>
                        </a:spcBef>
                        <a:buFont typeface="Symbol"/>
                        <a:buChar char=""/>
                        <a:tabLst>
                          <a:tab pos="294005" algn="l"/>
                          <a:tab pos="294640" algn="l"/>
                        </a:tabLst>
                      </a:pPr>
                      <a:r>
                        <a:rPr dirty="0" sz="1200">
                          <a:latin typeface="Times New Roman"/>
                          <a:cs typeface="Times New Roman"/>
                        </a:rPr>
                        <a:t>Each process path may have a </a:t>
                      </a:r>
                      <a:r>
                        <a:rPr dirty="0" sz="1200" spc="5">
                          <a:latin typeface="Times New Roman"/>
                          <a:cs typeface="Times New Roman"/>
                        </a:rPr>
                        <a:t>very  </a:t>
                      </a:r>
                      <a:r>
                        <a:rPr dirty="0" sz="1200">
                          <a:latin typeface="Times New Roman"/>
                          <a:cs typeface="Times New Roman"/>
                        </a:rPr>
                        <a:t>different</a:t>
                      </a:r>
                      <a:r>
                        <a:rPr dirty="0" sz="1200" spc="-100">
                          <a:latin typeface="Times New Roman"/>
                          <a:cs typeface="Times New Roman"/>
                        </a:rPr>
                        <a:t> </a:t>
                      </a:r>
                      <a:r>
                        <a:rPr dirty="0" sz="1200">
                          <a:latin typeface="Times New Roman"/>
                          <a:cs typeface="Times New Roman"/>
                        </a:rPr>
                        <a:t>timing.</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dirty="0" sz="1200" spc="-5">
                          <a:latin typeface="Times New Roman"/>
                          <a:cs typeface="Times New Roman"/>
                        </a:rPr>
                        <a:t>Processes </a:t>
                      </a:r>
                      <a:r>
                        <a:rPr dirty="0" sz="1200">
                          <a:latin typeface="Times New Roman"/>
                          <a:cs typeface="Times New Roman"/>
                        </a:rPr>
                        <a:t>on flowcharts are</a:t>
                      </a:r>
                      <a:r>
                        <a:rPr dirty="0" sz="1200" spc="-95">
                          <a:latin typeface="Times New Roman"/>
                          <a:cs typeface="Times New Roman"/>
                        </a:rPr>
                        <a:t> </a:t>
                      </a:r>
                      <a:r>
                        <a:rPr dirty="0" sz="1200" spc="-5">
                          <a:latin typeface="Times New Roman"/>
                          <a:cs typeface="Times New Roman"/>
                        </a:rPr>
                        <a:t>sequential.</a:t>
                      </a:r>
                      <a:endParaRPr sz="1200">
                        <a:latin typeface="Times New Roman"/>
                        <a:cs typeface="Times New Roman"/>
                      </a:endParaRPr>
                    </a:p>
                    <a:p>
                      <a:pPr algn="just" marL="294005" marR="57150" indent="-228600">
                        <a:lnSpc>
                          <a:spcPct val="95400"/>
                        </a:lnSpc>
                        <a:spcBef>
                          <a:spcPts val="100"/>
                        </a:spcBef>
                        <a:buFont typeface="Symbol"/>
                        <a:buChar char=""/>
                        <a:tabLst>
                          <a:tab pos="294640" algn="l"/>
                        </a:tabLst>
                      </a:pPr>
                      <a:r>
                        <a:rPr dirty="0" sz="1200" spc="-5">
                          <a:latin typeface="Times New Roman"/>
                          <a:cs typeface="Times New Roman"/>
                        </a:rPr>
                        <a:t>Show </a:t>
                      </a:r>
                      <a:r>
                        <a:rPr dirty="0" sz="1200">
                          <a:latin typeface="Times New Roman"/>
                          <a:cs typeface="Times New Roman"/>
                        </a:rPr>
                        <a:t>the </a:t>
                      </a:r>
                      <a:r>
                        <a:rPr dirty="0" sz="1200" spc="-5">
                          <a:latin typeface="Times New Roman"/>
                          <a:cs typeface="Times New Roman"/>
                        </a:rPr>
                        <a:t>sequence </a:t>
                      </a:r>
                      <a:r>
                        <a:rPr dirty="0" sz="1200">
                          <a:latin typeface="Times New Roman"/>
                          <a:cs typeface="Times New Roman"/>
                        </a:rPr>
                        <a:t>of </a:t>
                      </a:r>
                      <a:r>
                        <a:rPr dirty="0" sz="1200" spc="-5">
                          <a:latin typeface="Times New Roman"/>
                          <a:cs typeface="Times New Roman"/>
                        </a:rPr>
                        <a:t>steps </a:t>
                      </a:r>
                      <a:r>
                        <a:rPr dirty="0" sz="1200">
                          <a:latin typeface="Times New Roman"/>
                          <a:cs typeface="Times New Roman"/>
                        </a:rPr>
                        <a:t>as an  algorithm and hence looping and  branching are part of</a:t>
                      </a:r>
                      <a:r>
                        <a:rPr dirty="0" sz="1200" spc="-105">
                          <a:latin typeface="Times New Roman"/>
                          <a:cs typeface="Times New Roman"/>
                        </a:rPr>
                        <a:t> </a:t>
                      </a:r>
                      <a:r>
                        <a:rPr dirty="0" sz="1200">
                          <a:latin typeface="Times New Roman"/>
                          <a:cs typeface="Times New Roman"/>
                        </a:rPr>
                        <a:t>flowcharts.</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13" name="object 13"/>
          <p:cNvSpPr txBox="1"/>
          <p:nvPr/>
        </p:nvSpPr>
        <p:spPr>
          <a:xfrm>
            <a:off x="1130300" y="6908177"/>
            <a:ext cx="5513070" cy="1009650"/>
          </a:xfrm>
          <a:prstGeom prst="rect">
            <a:avLst/>
          </a:prstGeom>
        </p:spPr>
        <p:txBody>
          <a:bodyPr wrap="square" lIns="0" tIns="0" rIns="0" bIns="0" rtlCol="0" vert="horz">
            <a:spAutoFit/>
          </a:bodyPr>
          <a:lstStyle/>
          <a:p>
            <a:pPr marL="32384" marR="5080" indent="-20320">
              <a:lnSpc>
                <a:spcPct val="100499"/>
              </a:lnSpc>
              <a:tabLst>
                <a:tab pos="687070" algn="l"/>
                <a:tab pos="1353185" algn="l"/>
                <a:tab pos="2156460" algn="l"/>
                <a:tab pos="2485390" algn="l"/>
                <a:tab pos="3185160" algn="l"/>
                <a:tab pos="4191000" algn="l"/>
              </a:tabLst>
            </a:pPr>
            <a:r>
              <a:rPr dirty="0" sz="1800" spc="-5">
                <a:latin typeface="Tahoma"/>
                <a:cs typeface="Tahoma"/>
              </a:rPr>
              <a:t>Dat</a:t>
            </a:r>
            <a:r>
              <a:rPr dirty="0" sz="1800">
                <a:latin typeface="Tahoma"/>
                <a:cs typeface="Tahoma"/>
              </a:rPr>
              <a:t>a	</a:t>
            </a:r>
            <a:r>
              <a:rPr dirty="0" sz="1800" spc="-5">
                <a:latin typeface="Tahoma"/>
                <a:cs typeface="Tahoma"/>
              </a:rPr>
              <a:t>Flo</a:t>
            </a:r>
            <a:r>
              <a:rPr dirty="0" sz="1800">
                <a:latin typeface="Tahoma"/>
                <a:cs typeface="Tahoma"/>
              </a:rPr>
              <a:t>w	Model	–	</a:t>
            </a:r>
            <a:r>
              <a:rPr dirty="0" sz="1800" spc="-5">
                <a:latin typeface="Tahoma"/>
                <a:cs typeface="Tahoma"/>
              </a:rPr>
              <a:t>Ban</a:t>
            </a:r>
            <a:r>
              <a:rPr dirty="0" sz="1800">
                <a:latin typeface="Tahoma"/>
                <a:cs typeface="Tahoma"/>
              </a:rPr>
              <a:t>k	Account	Management  </a:t>
            </a:r>
            <a:r>
              <a:rPr dirty="0" sz="1800" spc="-5">
                <a:latin typeface="Tahoma"/>
                <a:cs typeface="Tahoma"/>
              </a:rPr>
              <a:t>System</a:t>
            </a:r>
            <a:endParaRPr sz="1800">
              <a:latin typeface="Tahoma"/>
              <a:cs typeface="Tahoma"/>
            </a:endParaRPr>
          </a:p>
          <a:p>
            <a:pPr marL="12700" marR="7620">
              <a:lnSpc>
                <a:spcPts val="1380"/>
              </a:lnSpc>
              <a:spcBef>
                <a:spcPts val="785"/>
              </a:spcBef>
            </a:pPr>
            <a:r>
              <a:rPr dirty="0" sz="1200">
                <a:latin typeface="Times New Roman"/>
                <a:cs typeface="Times New Roman"/>
              </a:rPr>
              <a:t>In the following, </a:t>
            </a:r>
            <a:r>
              <a:rPr dirty="0" sz="1200" spc="-5">
                <a:latin typeface="Times New Roman"/>
                <a:cs typeface="Times New Roman"/>
              </a:rPr>
              <a:t>we </a:t>
            </a:r>
            <a:r>
              <a:rPr dirty="0" sz="1200">
                <a:latin typeface="Times New Roman"/>
                <a:cs typeface="Times New Roman"/>
              </a:rPr>
              <a:t>are presenting a data flow model that describes an accounts  management </a:t>
            </a:r>
            <a:r>
              <a:rPr dirty="0" sz="1200" spc="-5">
                <a:latin typeface="Times New Roman"/>
                <a:cs typeface="Times New Roman"/>
              </a:rPr>
              <a:t>system </a:t>
            </a:r>
            <a:r>
              <a:rPr dirty="0" sz="1200">
                <a:latin typeface="Times New Roman"/>
                <a:cs typeface="Times New Roman"/>
              </a:rPr>
              <a:t>for a bank. This data flow diagram consists of the </a:t>
            </a:r>
            <a:r>
              <a:rPr dirty="0" sz="1200" spc="-5">
                <a:latin typeface="Times New Roman"/>
                <a:cs typeface="Times New Roman"/>
              </a:rPr>
              <a:t>following</a:t>
            </a:r>
            <a:r>
              <a:rPr dirty="0" sz="1200" spc="-95">
                <a:latin typeface="Times New Roman"/>
                <a:cs typeface="Times New Roman"/>
              </a:rPr>
              <a:t> </a:t>
            </a:r>
            <a:r>
              <a:rPr dirty="0" sz="1200">
                <a:latin typeface="Times New Roman"/>
                <a:cs typeface="Times New Roman"/>
              </a:rPr>
              <a:t>entities</a:t>
            </a:r>
            <a:endParaRPr sz="12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162811" y="922782"/>
            <a:ext cx="5445252" cy="3649218"/>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2653283" y="1703832"/>
            <a:ext cx="372110" cy="367665"/>
          </a:xfrm>
          <a:custGeom>
            <a:avLst/>
            <a:gdLst/>
            <a:ahLst/>
            <a:cxnLst/>
            <a:rect l="l" t="t" r="r" b="b"/>
            <a:pathLst>
              <a:path w="372110" h="367664">
                <a:moveTo>
                  <a:pt x="371856" y="0"/>
                </a:moveTo>
                <a:lnTo>
                  <a:pt x="0" y="0"/>
                </a:lnTo>
                <a:lnTo>
                  <a:pt x="0" y="367283"/>
                </a:lnTo>
                <a:lnTo>
                  <a:pt x="371856" y="367283"/>
                </a:lnTo>
                <a:lnTo>
                  <a:pt x="371856" y="0"/>
                </a:lnTo>
                <a:close/>
              </a:path>
            </a:pathLst>
          </a:custGeom>
          <a:solidFill>
            <a:srgbClr val="0099CC"/>
          </a:solidFill>
        </p:spPr>
        <p:txBody>
          <a:bodyPr wrap="square" lIns="0" tIns="0" rIns="0" bIns="0" rtlCol="0"/>
          <a:lstStyle/>
          <a:p/>
        </p:txBody>
      </p:sp>
      <p:sp>
        <p:nvSpPr>
          <p:cNvPr id="7" name="object 7"/>
          <p:cNvSpPr/>
          <p:nvPr/>
        </p:nvSpPr>
        <p:spPr>
          <a:xfrm>
            <a:off x="3025139" y="1703832"/>
            <a:ext cx="840105" cy="367665"/>
          </a:xfrm>
          <a:custGeom>
            <a:avLst/>
            <a:gdLst/>
            <a:ahLst/>
            <a:cxnLst/>
            <a:rect l="l" t="t" r="r" b="b"/>
            <a:pathLst>
              <a:path w="840104" h="367664">
                <a:moveTo>
                  <a:pt x="839724" y="0"/>
                </a:moveTo>
                <a:lnTo>
                  <a:pt x="0" y="0"/>
                </a:lnTo>
                <a:lnTo>
                  <a:pt x="0" y="367283"/>
                </a:lnTo>
                <a:lnTo>
                  <a:pt x="839724" y="367283"/>
                </a:lnTo>
                <a:lnTo>
                  <a:pt x="839724" y="0"/>
                </a:lnTo>
                <a:close/>
              </a:path>
            </a:pathLst>
          </a:custGeom>
          <a:solidFill>
            <a:srgbClr val="CCCCCC"/>
          </a:solidFill>
        </p:spPr>
        <p:txBody>
          <a:bodyPr wrap="square" lIns="0" tIns="0" rIns="0" bIns="0" rtlCol="0"/>
          <a:lstStyle/>
          <a:p/>
        </p:txBody>
      </p:sp>
      <p:sp>
        <p:nvSpPr>
          <p:cNvPr id="8" name="object 8"/>
          <p:cNvSpPr/>
          <p:nvPr/>
        </p:nvSpPr>
        <p:spPr>
          <a:xfrm>
            <a:off x="3029711" y="2179320"/>
            <a:ext cx="840105" cy="367665"/>
          </a:xfrm>
          <a:custGeom>
            <a:avLst/>
            <a:gdLst/>
            <a:ahLst/>
            <a:cxnLst/>
            <a:rect l="l" t="t" r="r" b="b"/>
            <a:pathLst>
              <a:path w="840104" h="367664">
                <a:moveTo>
                  <a:pt x="0" y="0"/>
                </a:moveTo>
                <a:lnTo>
                  <a:pt x="0" y="367284"/>
                </a:lnTo>
                <a:lnTo>
                  <a:pt x="839724" y="367284"/>
                </a:lnTo>
                <a:lnTo>
                  <a:pt x="839724" y="0"/>
                </a:lnTo>
                <a:lnTo>
                  <a:pt x="0" y="0"/>
                </a:lnTo>
                <a:close/>
              </a:path>
            </a:pathLst>
          </a:custGeom>
          <a:solidFill>
            <a:srgbClr val="CCCCCC"/>
          </a:solidFill>
        </p:spPr>
        <p:txBody>
          <a:bodyPr wrap="square" lIns="0" tIns="0" rIns="0" bIns="0" rtlCol="0"/>
          <a:lstStyle/>
          <a:p/>
        </p:txBody>
      </p:sp>
      <p:sp>
        <p:nvSpPr>
          <p:cNvPr id="9" name="object 9"/>
          <p:cNvSpPr/>
          <p:nvPr/>
        </p:nvSpPr>
        <p:spPr>
          <a:xfrm>
            <a:off x="2656332" y="2179320"/>
            <a:ext cx="373380" cy="367665"/>
          </a:xfrm>
          <a:custGeom>
            <a:avLst/>
            <a:gdLst/>
            <a:ahLst/>
            <a:cxnLst/>
            <a:rect l="l" t="t" r="r" b="b"/>
            <a:pathLst>
              <a:path w="373380" h="367664">
                <a:moveTo>
                  <a:pt x="373380" y="367283"/>
                </a:moveTo>
                <a:lnTo>
                  <a:pt x="0" y="367283"/>
                </a:lnTo>
                <a:lnTo>
                  <a:pt x="0" y="0"/>
                </a:lnTo>
                <a:lnTo>
                  <a:pt x="373380" y="0"/>
                </a:lnTo>
                <a:lnTo>
                  <a:pt x="373380" y="367283"/>
                </a:lnTo>
                <a:close/>
              </a:path>
            </a:pathLst>
          </a:custGeom>
          <a:solidFill>
            <a:srgbClr val="0099CC"/>
          </a:solidFill>
        </p:spPr>
        <p:txBody>
          <a:bodyPr wrap="square" lIns="0" tIns="0" rIns="0" bIns="0" rtlCol="0"/>
          <a:lstStyle/>
          <a:p/>
        </p:txBody>
      </p:sp>
      <p:sp>
        <p:nvSpPr>
          <p:cNvPr id="10" name="object 10"/>
          <p:cNvSpPr/>
          <p:nvPr/>
        </p:nvSpPr>
        <p:spPr>
          <a:xfrm>
            <a:off x="1244346" y="2282951"/>
            <a:ext cx="0" cy="1969135"/>
          </a:xfrm>
          <a:custGeom>
            <a:avLst/>
            <a:gdLst/>
            <a:ahLst/>
            <a:cxnLst/>
            <a:rect l="l" t="t" r="r" b="b"/>
            <a:pathLst>
              <a:path w="0" h="1969135">
                <a:moveTo>
                  <a:pt x="0" y="0"/>
                </a:moveTo>
                <a:lnTo>
                  <a:pt x="0" y="1969008"/>
                </a:lnTo>
              </a:path>
            </a:pathLst>
          </a:custGeom>
          <a:ln w="28956">
            <a:solidFill>
              <a:srgbClr val="000000"/>
            </a:solidFill>
          </a:ln>
        </p:spPr>
        <p:txBody>
          <a:bodyPr wrap="square" lIns="0" tIns="0" rIns="0" bIns="0" rtlCol="0"/>
          <a:lstStyle/>
          <a:p/>
        </p:txBody>
      </p:sp>
      <p:sp>
        <p:nvSpPr>
          <p:cNvPr id="11" name="object 11"/>
          <p:cNvSpPr/>
          <p:nvPr/>
        </p:nvSpPr>
        <p:spPr>
          <a:xfrm>
            <a:off x="2122170" y="2487167"/>
            <a:ext cx="0" cy="363220"/>
          </a:xfrm>
          <a:custGeom>
            <a:avLst/>
            <a:gdLst/>
            <a:ahLst/>
            <a:cxnLst/>
            <a:rect l="l" t="t" r="r" b="b"/>
            <a:pathLst>
              <a:path w="0" h="363219">
                <a:moveTo>
                  <a:pt x="0" y="0"/>
                </a:moveTo>
                <a:lnTo>
                  <a:pt x="0" y="362712"/>
                </a:lnTo>
              </a:path>
            </a:pathLst>
          </a:custGeom>
          <a:ln w="28956">
            <a:solidFill>
              <a:srgbClr val="000000"/>
            </a:solidFill>
          </a:ln>
        </p:spPr>
        <p:txBody>
          <a:bodyPr wrap="square" lIns="0" tIns="0" rIns="0" bIns="0" rtlCol="0"/>
          <a:lstStyle/>
          <a:p/>
        </p:txBody>
      </p:sp>
      <p:sp>
        <p:nvSpPr>
          <p:cNvPr id="12" name="object 12"/>
          <p:cNvSpPr/>
          <p:nvPr/>
        </p:nvSpPr>
        <p:spPr>
          <a:xfrm>
            <a:off x="1919477" y="2488692"/>
            <a:ext cx="0" cy="563880"/>
          </a:xfrm>
          <a:custGeom>
            <a:avLst/>
            <a:gdLst/>
            <a:ahLst/>
            <a:cxnLst/>
            <a:rect l="l" t="t" r="r" b="b"/>
            <a:pathLst>
              <a:path w="0" h="563880">
                <a:moveTo>
                  <a:pt x="0" y="0"/>
                </a:moveTo>
                <a:lnTo>
                  <a:pt x="0" y="563880"/>
                </a:lnTo>
              </a:path>
            </a:pathLst>
          </a:custGeom>
          <a:ln w="28956">
            <a:solidFill>
              <a:srgbClr val="000000"/>
            </a:solidFill>
          </a:ln>
        </p:spPr>
        <p:txBody>
          <a:bodyPr wrap="square" lIns="0" tIns="0" rIns="0" bIns="0" rtlCol="0"/>
          <a:lstStyle/>
          <a:p/>
        </p:txBody>
      </p:sp>
      <p:sp>
        <p:nvSpPr>
          <p:cNvPr id="13" name="object 13"/>
          <p:cNvSpPr/>
          <p:nvPr/>
        </p:nvSpPr>
        <p:spPr>
          <a:xfrm>
            <a:off x="3866388" y="2362961"/>
            <a:ext cx="1065530" cy="0"/>
          </a:xfrm>
          <a:custGeom>
            <a:avLst/>
            <a:gdLst/>
            <a:ahLst/>
            <a:cxnLst/>
            <a:rect l="l" t="t" r="r" b="b"/>
            <a:pathLst>
              <a:path w="1065529" h="0">
                <a:moveTo>
                  <a:pt x="0" y="0"/>
                </a:moveTo>
                <a:lnTo>
                  <a:pt x="1065276" y="0"/>
                </a:lnTo>
              </a:path>
            </a:pathLst>
          </a:custGeom>
          <a:ln w="28955">
            <a:solidFill>
              <a:srgbClr val="000000"/>
            </a:solidFill>
          </a:ln>
        </p:spPr>
        <p:txBody>
          <a:bodyPr wrap="square" lIns="0" tIns="0" rIns="0" bIns="0" rtlCol="0"/>
          <a:lstStyle/>
          <a:p/>
        </p:txBody>
      </p:sp>
      <p:sp>
        <p:nvSpPr>
          <p:cNvPr id="14" name="object 14"/>
          <p:cNvSpPr txBox="1"/>
          <p:nvPr/>
        </p:nvSpPr>
        <p:spPr>
          <a:xfrm>
            <a:off x="1369567" y="1297785"/>
            <a:ext cx="791845" cy="679450"/>
          </a:xfrm>
          <a:prstGeom prst="rect">
            <a:avLst/>
          </a:prstGeom>
        </p:spPr>
        <p:txBody>
          <a:bodyPr wrap="square" lIns="0" tIns="0" rIns="0" bIns="0" rtlCol="0" vert="horz">
            <a:spAutoFit/>
          </a:bodyPr>
          <a:lstStyle/>
          <a:p>
            <a:pPr marL="79375" marR="5080" indent="-67310">
              <a:lnSpc>
                <a:spcPct val="108100"/>
              </a:lnSpc>
            </a:pPr>
            <a:r>
              <a:rPr dirty="0" sz="1350" spc="5">
                <a:latin typeface="Arial"/>
                <a:cs typeface="Arial"/>
              </a:rPr>
              <a:t>Reconcile  </a:t>
            </a:r>
            <a:r>
              <a:rPr dirty="0" sz="1350" spc="10">
                <a:latin typeface="Arial"/>
                <a:cs typeface="Arial"/>
              </a:rPr>
              <a:t>Account  Balance</a:t>
            </a:r>
            <a:endParaRPr sz="1350">
              <a:latin typeface="Arial"/>
              <a:cs typeface="Arial"/>
            </a:endParaRPr>
          </a:p>
        </p:txBody>
      </p:sp>
      <p:sp>
        <p:nvSpPr>
          <p:cNvPr id="24" name="object 2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51</a:t>
            </a:r>
          </a:p>
          <a:p>
            <a:pPr marL="1498600">
              <a:lnSpc>
                <a:spcPts val="1410"/>
              </a:lnSpc>
            </a:pPr>
            <a:r>
              <a:rPr dirty="0"/>
              <a:t>© Copyright </a:t>
            </a:r>
            <a:r>
              <a:rPr dirty="0" spc="-5"/>
              <a:t>Virtual University </a:t>
            </a:r>
            <a:r>
              <a:rPr dirty="0"/>
              <a:t>of</a:t>
            </a:r>
            <a:r>
              <a:rPr dirty="0" spc="-80"/>
              <a:t> </a:t>
            </a:r>
            <a:r>
              <a:rPr dirty="0" spc="-5"/>
              <a:t>Pakistan</a:t>
            </a:r>
          </a:p>
        </p:txBody>
      </p:sp>
      <p:sp>
        <p:nvSpPr>
          <p:cNvPr id="15" name="object 15"/>
          <p:cNvSpPr txBox="1"/>
          <p:nvPr/>
        </p:nvSpPr>
        <p:spPr>
          <a:xfrm>
            <a:off x="1447203" y="3120309"/>
            <a:ext cx="1092200" cy="651510"/>
          </a:xfrm>
          <a:prstGeom prst="rect">
            <a:avLst/>
          </a:prstGeom>
        </p:spPr>
        <p:txBody>
          <a:bodyPr wrap="square" lIns="0" tIns="0" rIns="0" bIns="0" rtlCol="0" vert="horz">
            <a:spAutoFit/>
          </a:bodyPr>
          <a:lstStyle/>
          <a:p>
            <a:pPr marL="12700" marR="5080" indent="144780">
              <a:lnSpc>
                <a:spcPct val="103699"/>
              </a:lnSpc>
            </a:pPr>
            <a:r>
              <a:rPr dirty="0" sz="1350" spc="10">
                <a:latin typeface="Arial"/>
                <a:cs typeface="Arial"/>
              </a:rPr>
              <a:t>Withdraw  funds from</a:t>
            </a:r>
            <a:r>
              <a:rPr dirty="0" sz="1350" spc="-85">
                <a:latin typeface="Arial"/>
                <a:cs typeface="Arial"/>
              </a:rPr>
              <a:t> </a:t>
            </a:r>
            <a:r>
              <a:rPr dirty="0" sz="1350" spc="5">
                <a:latin typeface="Arial"/>
                <a:cs typeface="Arial"/>
              </a:rPr>
              <a:t>an</a:t>
            </a:r>
            <a:endParaRPr sz="1350">
              <a:latin typeface="Arial"/>
              <a:cs typeface="Arial"/>
            </a:endParaRPr>
          </a:p>
          <a:p>
            <a:pPr marL="177165">
              <a:lnSpc>
                <a:spcPct val="100000"/>
              </a:lnSpc>
              <a:spcBef>
                <a:spcPts val="60"/>
              </a:spcBef>
            </a:pPr>
            <a:r>
              <a:rPr dirty="0" sz="1350" spc="10">
                <a:latin typeface="Arial"/>
                <a:cs typeface="Arial"/>
              </a:rPr>
              <a:t>Account</a:t>
            </a:r>
            <a:endParaRPr sz="1350">
              <a:latin typeface="Arial"/>
              <a:cs typeface="Arial"/>
            </a:endParaRPr>
          </a:p>
        </p:txBody>
      </p:sp>
      <p:sp>
        <p:nvSpPr>
          <p:cNvPr id="16" name="object 16"/>
          <p:cNvSpPr txBox="1"/>
          <p:nvPr/>
        </p:nvSpPr>
        <p:spPr>
          <a:xfrm>
            <a:off x="4161421" y="1347706"/>
            <a:ext cx="1024890" cy="651510"/>
          </a:xfrm>
          <a:prstGeom prst="rect">
            <a:avLst/>
          </a:prstGeom>
        </p:spPr>
        <p:txBody>
          <a:bodyPr wrap="square" lIns="0" tIns="0" rIns="0" bIns="0" rtlCol="0" vert="horz">
            <a:spAutoFit/>
          </a:bodyPr>
          <a:lstStyle/>
          <a:p>
            <a:pPr algn="ctr" marL="12700" marR="5080" indent="-39370">
              <a:lnSpc>
                <a:spcPct val="103699"/>
              </a:lnSpc>
            </a:pPr>
            <a:r>
              <a:rPr dirty="0" sz="1350" spc="5">
                <a:latin typeface="Arial"/>
                <a:cs typeface="Arial"/>
              </a:rPr>
              <a:t>Deposit  </a:t>
            </a:r>
            <a:r>
              <a:rPr dirty="0" sz="1350" spc="10">
                <a:latin typeface="Arial"/>
                <a:cs typeface="Arial"/>
              </a:rPr>
              <a:t>funds </a:t>
            </a:r>
            <a:r>
              <a:rPr dirty="0" sz="1350" spc="5">
                <a:latin typeface="Arial"/>
                <a:cs typeface="Arial"/>
              </a:rPr>
              <a:t>into</a:t>
            </a:r>
            <a:r>
              <a:rPr dirty="0" sz="1350" spc="-85">
                <a:latin typeface="Arial"/>
                <a:cs typeface="Arial"/>
              </a:rPr>
              <a:t> </a:t>
            </a:r>
            <a:r>
              <a:rPr dirty="0" sz="1350" spc="5">
                <a:latin typeface="Arial"/>
                <a:cs typeface="Arial"/>
              </a:rPr>
              <a:t>an  </a:t>
            </a:r>
            <a:r>
              <a:rPr dirty="0" sz="1350" spc="10">
                <a:latin typeface="Arial"/>
                <a:cs typeface="Arial"/>
              </a:rPr>
              <a:t>Account</a:t>
            </a:r>
            <a:endParaRPr sz="1350">
              <a:latin typeface="Arial"/>
              <a:cs typeface="Arial"/>
            </a:endParaRPr>
          </a:p>
        </p:txBody>
      </p:sp>
      <p:sp>
        <p:nvSpPr>
          <p:cNvPr id="17" name="object 17"/>
          <p:cNvSpPr txBox="1"/>
          <p:nvPr/>
        </p:nvSpPr>
        <p:spPr>
          <a:xfrm>
            <a:off x="5662612" y="2635313"/>
            <a:ext cx="804545" cy="232410"/>
          </a:xfrm>
          <a:prstGeom prst="rect">
            <a:avLst/>
          </a:prstGeom>
        </p:spPr>
        <p:txBody>
          <a:bodyPr wrap="square" lIns="0" tIns="0" rIns="0" bIns="0" rtlCol="0" vert="horz">
            <a:spAutoFit/>
          </a:bodyPr>
          <a:lstStyle/>
          <a:p>
            <a:pPr marL="12700">
              <a:lnSpc>
                <a:spcPct val="100000"/>
              </a:lnSpc>
            </a:pPr>
            <a:r>
              <a:rPr dirty="0" sz="1450">
                <a:latin typeface="Arial"/>
                <a:cs typeface="Arial"/>
              </a:rPr>
              <a:t>Employer</a:t>
            </a:r>
            <a:endParaRPr sz="1450">
              <a:latin typeface="Arial"/>
              <a:cs typeface="Arial"/>
            </a:endParaRPr>
          </a:p>
        </p:txBody>
      </p:sp>
      <p:sp>
        <p:nvSpPr>
          <p:cNvPr id="18" name="object 18"/>
          <p:cNvSpPr txBox="1"/>
          <p:nvPr/>
        </p:nvSpPr>
        <p:spPr>
          <a:xfrm>
            <a:off x="5812015" y="1197154"/>
            <a:ext cx="665480" cy="665480"/>
          </a:xfrm>
          <a:prstGeom prst="rect">
            <a:avLst/>
          </a:prstGeom>
        </p:spPr>
        <p:txBody>
          <a:bodyPr wrap="square" lIns="0" tIns="0" rIns="0" bIns="0" rtlCol="0" vert="horz">
            <a:spAutoFit/>
          </a:bodyPr>
          <a:lstStyle/>
          <a:p>
            <a:pPr algn="ctr" marL="12700" marR="5080" indent="-29845">
              <a:lnSpc>
                <a:spcPct val="105900"/>
              </a:lnSpc>
            </a:pPr>
            <a:r>
              <a:rPr dirty="0" sz="1350" spc="10">
                <a:latin typeface="Arial"/>
                <a:cs typeface="Arial"/>
              </a:rPr>
              <a:t>Other  </a:t>
            </a:r>
            <a:r>
              <a:rPr dirty="0" sz="1350" spc="5">
                <a:latin typeface="Arial"/>
                <a:cs typeface="Arial"/>
              </a:rPr>
              <a:t>income  </a:t>
            </a:r>
            <a:r>
              <a:rPr dirty="0" sz="1350" spc="10">
                <a:latin typeface="Arial"/>
                <a:cs typeface="Arial"/>
              </a:rPr>
              <a:t>Sources</a:t>
            </a:r>
            <a:endParaRPr sz="1350">
              <a:latin typeface="Arial"/>
              <a:cs typeface="Arial"/>
            </a:endParaRPr>
          </a:p>
        </p:txBody>
      </p:sp>
      <p:sp>
        <p:nvSpPr>
          <p:cNvPr id="19" name="object 19"/>
          <p:cNvSpPr txBox="1"/>
          <p:nvPr/>
        </p:nvSpPr>
        <p:spPr>
          <a:xfrm>
            <a:off x="3032251" y="1710169"/>
            <a:ext cx="831850" cy="362585"/>
          </a:xfrm>
          <a:prstGeom prst="rect">
            <a:avLst/>
          </a:prstGeom>
        </p:spPr>
        <p:txBody>
          <a:bodyPr wrap="square" lIns="0" tIns="0" rIns="0" bIns="0" rtlCol="0" vert="horz">
            <a:spAutoFit/>
          </a:bodyPr>
          <a:lstStyle/>
          <a:p>
            <a:pPr marL="307975" marR="5080" indent="-295910">
              <a:lnSpc>
                <a:spcPct val="100000"/>
              </a:lnSpc>
            </a:pPr>
            <a:r>
              <a:rPr dirty="0" sz="1150" spc="-25">
                <a:latin typeface="Arial"/>
                <a:cs typeface="Arial"/>
              </a:rPr>
              <a:t>Monthly</a:t>
            </a:r>
            <a:r>
              <a:rPr dirty="0" sz="1150" spc="-80">
                <a:latin typeface="Arial"/>
                <a:cs typeface="Arial"/>
              </a:rPr>
              <a:t> </a:t>
            </a:r>
            <a:r>
              <a:rPr dirty="0" sz="1150" spc="-20">
                <a:latin typeface="Arial"/>
                <a:cs typeface="Arial"/>
              </a:rPr>
              <a:t>Acct  stmt</a:t>
            </a:r>
            <a:endParaRPr sz="1150">
              <a:latin typeface="Arial"/>
              <a:cs typeface="Arial"/>
            </a:endParaRPr>
          </a:p>
        </p:txBody>
      </p:sp>
      <p:sp>
        <p:nvSpPr>
          <p:cNvPr id="20" name="object 20"/>
          <p:cNvSpPr txBox="1"/>
          <p:nvPr/>
        </p:nvSpPr>
        <p:spPr>
          <a:xfrm>
            <a:off x="3173532" y="2185657"/>
            <a:ext cx="605155" cy="362585"/>
          </a:xfrm>
          <a:prstGeom prst="rect">
            <a:avLst/>
          </a:prstGeom>
        </p:spPr>
        <p:txBody>
          <a:bodyPr wrap="square" lIns="0" tIns="0" rIns="0" bIns="0" rtlCol="0" vert="horz">
            <a:spAutoFit/>
          </a:bodyPr>
          <a:lstStyle/>
          <a:p>
            <a:pPr marL="12700" marR="5080" indent="114300">
              <a:lnSpc>
                <a:spcPct val="100000"/>
              </a:lnSpc>
            </a:pPr>
            <a:r>
              <a:rPr dirty="0" sz="1150" spc="-25">
                <a:latin typeface="Arial"/>
                <a:cs typeface="Arial"/>
              </a:rPr>
              <a:t>Bank  </a:t>
            </a:r>
            <a:r>
              <a:rPr dirty="0" sz="1150" spc="-25">
                <a:latin typeface="Arial"/>
                <a:cs typeface="Arial"/>
              </a:rPr>
              <a:t>Accounts</a:t>
            </a:r>
            <a:endParaRPr sz="1150">
              <a:latin typeface="Arial"/>
              <a:cs typeface="Arial"/>
            </a:endParaRPr>
          </a:p>
        </p:txBody>
      </p:sp>
      <p:sp>
        <p:nvSpPr>
          <p:cNvPr id="21" name="object 21"/>
          <p:cNvSpPr txBox="1"/>
          <p:nvPr/>
        </p:nvSpPr>
        <p:spPr>
          <a:xfrm>
            <a:off x="3041395" y="2658300"/>
            <a:ext cx="832485" cy="345440"/>
          </a:xfrm>
          <a:prstGeom prst="rect">
            <a:avLst/>
          </a:prstGeom>
        </p:spPr>
        <p:txBody>
          <a:bodyPr wrap="square" lIns="0" tIns="0" rIns="0" bIns="0" rtlCol="0" vert="horz">
            <a:spAutoFit/>
          </a:bodyPr>
          <a:lstStyle/>
          <a:p>
            <a:pPr marL="12700" marR="5080" indent="140335">
              <a:lnSpc>
                <a:spcPts val="1330"/>
              </a:lnSpc>
            </a:pPr>
            <a:r>
              <a:rPr dirty="0" sz="1150" spc="-25">
                <a:latin typeface="Arial"/>
                <a:cs typeface="Arial"/>
              </a:rPr>
              <a:t>Account  </a:t>
            </a:r>
            <a:r>
              <a:rPr dirty="0" sz="1150" spc="-20">
                <a:latin typeface="Arial"/>
                <a:cs typeface="Arial"/>
              </a:rPr>
              <a:t>Transactions</a:t>
            </a:r>
            <a:endParaRPr sz="1150">
              <a:latin typeface="Arial"/>
              <a:cs typeface="Arial"/>
            </a:endParaRPr>
          </a:p>
        </p:txBody>
      </p:sp>
      <p:sp>
        <p:nvSpPr>
          <p:cNvPr id="22" name="object 22"/>
          <p:cNvSpPr txBox="1"/>
          <p:nvPr/>
        </p:nvSpPr>
        <p:spPr>
          <a:xfrm>
            <a:off x="4443476" y="3102902"/>
            <a:ext cx="326390" cy="681355"/>
          </a:xfrm>
          <a:prstGeom prst="rect">
            <a:avLst/>
          </a:prstGeom>
        </p:spPr>
        <p:txBody>
          <a:bodyPr wrap="square" lIns="0" tIns="0" rIns="0" bIns="0" rtlCol="0" vert="horz">
            <a:spAutoFit/>
          </a:bodyPr>
          <a:lstStyle/>
          <a:p>
            <a:pPr algn="ctr" marL="12700" marR="5080">
              <a:lnSpc>
                <a:spcPct val="108500"/>
              </a:lnSpc>
            </a:pPr>
            <a:r>
              <a:rPr dirty="0" sz="1350" spc="10">
                <a:latin typeface="Arial"/>
                <a:cs typeface="Arial"/>
              </a:rPr>
              <a:t>Pay  </a:t>
            </a:r>
            <a:r>
              <a:rPr dirty="0" sz="1350" spc="10">
                <a:latin typeface="Arial"/>
                <a:cs typeface="Arial"/>
              </a:rPr>
              <a:t>a  </a:t>
            </a:r>
            <a:r>
              <a:rPr dirty="0" sz="1350" spc="5">
                <a:latin typeface="Arial"/>
                <a:cs typeface="Arial"/>
              </a:rPr>
              <a:t>Bill</a:t>
            </a:r>
            <a:endParaRPr sz="1350">
              <a:latin typeface="Arial"/>
              <a:cs typeface="Arial"/>
            </a:endParaRPr>
          </a:p>
        </p:txBody>
      </p:sp>
      <p:sp>
        <p:nvSpPr>
          <p:cNvPr id="23" name="object 23"/>
          <p:cNvSpPr txBox="1"/>
          <p:nvPr/>
        </p:nvSpPr>
        <p:spPr>
          <a:xfrm>
            <a:off x="1130300" y="3775202"/>
            <a:ext cx="5513705" cy="5307965"/>
          </a:xfrm>
          <a:prstGeom prst="rect">
            <a:avLst/>
          </a:prstGeom>
        </p:spPr>
        <p:txBody>
          <a:bodyPr wrap="square" lIns="0" tIns="0" rIns="0" bIns="0" rtlCol="0" vert="horz">
            <a:spAutoFit/>
          </a:bodyPr>
          <a:lstStyle/>
          <a:p>
            <a:pPr algn="ctr" marR="1225550">
              <a:lnSpc>
                <a:spcPts val="1689"/>
              </a:lnSpc>
            </a:pPr>
            <a:r>
              <a:rPr dirty="0" sz="1450">
                <a:latin typeface="Arial"/>
                <a:cs typeface="Arial"/>
              </a:rPr>
              <a:t>Bank</a:t>
            </a:r>
            <a:endParaRPr sz="1450">
              <a:latin typeface="Arial"/>
              <a:cs typeface="Arial"/>
            </a:endParaRPr>
          </a:p>
          <a:p>
            <a:pPr marL="4605655">
              <a:lnSpc>
                <a:spcPts val="1689"/>
              </a:lnSpc>
            </a:pPr>
            <a:r>
              <a:rPr dirty="0" sz="1450" spc="-5">
                <a:latin typeface="Arial"/>
                <a:cs typeface="Arial"/>
              </a:rPr>
              <a:t>Creditor</a:t>
            </a:r>
            <a:endParaRPr sz="1450">
              <a:latin typeface="Arial"/>
              <a:cs typeface="Arial"/>
            </a:endParaRPr>
          </a:p>
          <a:p>
            <a:pPr>
              <a:lnSpc>
                <a:spcPct val="100000"/>
              </a:lnSpc>
            </a:pPr>
            <a:endParaRPr sz="1400">
              <a:latin typeface="Times New Roman"/>
              <a:cs typeface="Times New Roman"/>
            </a:endParaRPr>
          </a:p>
          <a:p>
            <a:pPr>
              <a:lnSpc>
                <a:spcPct val="100000"/>
              </a:lnSpc>
              <a:spcBef>
                <a:spcPts val="50"/>
              </a:spcBef>
            </a:pPr>
            <a:endParaRPr sz="1200">
              <a:latin typeface="Times New Roman"/>
              <a:cs typeface="Times New Roman"/>
            </a:endParaRPr>
          </a:p>
          <a:p>
            <a:pPr marL="241300">
              <a:lnSpc>
                <a:spcPts val="1870"/>
              </a:lnSpc>
            </a:pPr>
            <a:r>
              <a:rPr dirty="0" sz="1600" spc="-10" b="1">
                <a:latin typeface="Tahoma"/>
                <a:cs typeface="Tahoma"/>
              </a:rPr>
              <a:t>Processes</a:t>
            </a:r>
            <a:endParaRPr sz="1600">
              <a:latin typeface="Tahoma"/>
              <a:cs typeface="Tahoma"/>
            </a:endParaRPr>
          </a:p>
          <a:p>
            <a:pPr marL="469900" indent="-228600">
              <a:lnSpc>
                <a:spcPts val="1360"/>
              </a:lnSpc>
              <a:buAutoNum type="arabicPeriod"/>
              <a:tabLst>
                <a:tab pos="469900" algn="l"/>
              </a:tabLst>
            </a:pPr>
            <a:r>
              <a:rPr dirty="0" sz="1200">
                <a:latin typeface="Times New Roman"/>
                <a:cs typeface="Times New Roman"/>
              </a:rPr>
              <a:t>Reconcile account</a:t>
            </a:r>
            <a:r>
              <a:rPr dirty="0" sz="1200" spc="-105">
                <a:latin typeface="Times New Roman"/>
                <a:cs typeface="Times New Roman"/>
              </a:rPr>
              <a:t> </a:t>
            </a:r>
            <a:r>
              <a:rPr dirty="0" sz="1200">
                <a:latin typeface="Times New Roman"/>
                <a:cs typeface="Times New Roman"/>
              </a:rPr>
              <a:t>balance</a:t>
            </a:r>
            <a:endParaRPr sz="1200">
              <a:latin typeface="Times New Roman"/>
              <a:cs typeface="Times New Roman"/>
            </a:endParaRPr>
          </a:p>
          <a:p>
            <a:pPr marL="469900" indent="-228600">
              <a:lnSpc>
                <a:spcPts val="1380"/>
              </a:lnSpc>
              <a:buAutoNum type="arabicPeriod"/>
              <a:tabLst>
                <a:tab pos="469900" algn="l"/>
              </a:tabLst>
            </a:pPr>
            <a:r>
              <a:rPr dirty="0" sz="1200" spc="-5">
                <a:latin typeface="Times New Roman"/>
                <a:cs typeface="Times New Roman"/>
              </a:rPr>
              <a:t>Deposit </a:t>
            </a:r>
            <a:r>
              <a:rPr dirty="0" sz="1200">
                <a:latin typeface="Times New Roman"/>
                <a:cs typeface="Times New Roman"/>
              </a:rPr>
              <a:t>funds into an</a:t>
            </a:r>
            <a:r>
              <a:rPr dirty="0" sz="1200" spc="-105">
                <a:latin typeface="Times New Roman"/>
                <a:cs typeface="Times New Roman"/>
              </a:rPr>
              <a:t> </a:t>
            </a:r>
            <a:r>
              <a:rPr dirty="0" sz="1200">
                <a:latin typeface="Times New Roman"/>
                <a:cs typeface="Times New Roman"/>
              </a:rPr>
              <a:t>account</a:t>
            </a:r>
            <a:endParaRPr sz="1200">
              <a:latin typeface="Times New Roman"/>
              <a:cs typeface="Times New Roman"/>
            </a:endParaRPr>
          </a:p>
          <a:p>
            <a:pPr marL="469900" indent="-228600">
              <a:lnSpc>
                <a:spcPts val="1380"/>
              </a:lnSpc>
              <a:buAutoNum type="arabicPeriod"/>
              <a:tabLst>
                <a:tab pos="469900" algn="l"/>
              </a:tabLst>
            </a:pPr>
            <a:r>
              <a:rPr dirty="0" sz="1200" spc="-5">
                <a:latin typeface="Times New Roman"/>
                <a:cs typeface="Times New Roman"/>
              </a:rPr>
              <a:t>Pay </a:t>
            </a:r>
            <a:r>
              <a:rPr dirty="0" sz="1200">
                <a:latin typeface="Times New Roman"/>
                <a:cs typeface="Times New Roman"/>
              </a:rPr>
              <a:t>a</a:t>
            </a:r>
            <a:r>
              <a:rPr dirty="0" sz="1200" spc="-90">
                <a:latin typeface="Times New Roman"/>
                <a:cs typeface="Times New Roman"/>
              </a:rPr>
              <a:t> </a:t>
            </a:r>
            <a:r>
              <a:rPr dirty="0" sz="1200">
                <a:latin typeface="Times New Roman"/>
                <a:cs typeface="Times New Roman"/>
              </a:rPr>
              <a:t>bill</a:t>
            </a:r>
            <a:endParaRPr sz="1200">
              <a:latin typeface="Times New Roman"/>
              <a:cs typeface="Times New Roman"/>
            </a:endParaRPr>
          </a:p>
          <a:p>
            <a:pPr marL="469900" indent="-228600">
              <a:lnSpc>
                <a:spcPts val="1410"/>
              </a:lnSpc>
              <a:buAutoNum type="arabicPeriod"/>
              <a:tabLst>
                <a:tab pos="469900" algn="l"/>
              </a:tabLst>
            </a:pPr>
            <a:r>
              <a:rPr dirty="0" sz="1200">
                <a:latin typeface="Times New Roman"/>
                <a:cs typeface="Times New Roman"/>
              </a:rPr>
              <a:t>Withdraw funds from an</a:t>
            </a:r>
            <a:r>
              <a:rPr dirty="0" sz="1200" spc="-114">
                <a:latin typeface="Times New Roman"/>
                <a:cs typeface="Times New Roman"/>
              </a:rPr>
              <a:t> </a:t>
            </a:r>
            <a:r>
              <a:rPr dirty="0" sz="1200">
                <a:latin typeface="Times New Roman"/>
                <a:cs typeface="Times New Roman"/>
              </a:rPr>
              <a:t>account</a:t>
            </a:r>
            <a:endParaRPr sz="1200">
              <a:latin typeface="Times New Roman"/>
              <a:cs typeface="Times New Roman"/>
            </a:endParaRPr>
          </a:p>
          <a:p>
            <a:pPr marL="241300">
              <a:lnSpc>
                <a:spcPts val="1870"/>
              </a:lnSpc>
              <a:spcBef>
                <a:spcPts val="55"/>
              </a:spcBef>
            </a:pPr>
            <a:r>
              <a:rPr dirty="0" sz="1600" spc="-10" b="1">
                <a:latin typeface="Tahoma"/>
                <a:cs typeface="Tahoma"/>
              </a:rPr>
              <a:t>External</a:t>
            </a:r>
            <a:r>
              <a:rPr dirty="0" sz="1600" spc="-50" b="1">
                <a:latin typeface="Tahoma"/>
                <a:cs typeface="Tahoma"/>
              </a:rPr>
              <a:t> </a:t>
            </a:r>
            <a:r>
              <a:rPr dirty="0" sz="1600" spc="-5" b="1">
                <a:latin typeface="Tahoma"/>
                <a:cs typeface="Tahoma"/>
              </a:rPr>
              <a:t>agents</a:t>
            </a:r>
            <a:endParaRPr sz="1600">
              <a:latin typeface="Tahoma"/>
              <a:cs typeface="Tahoma"/>
            </a:endParaRPr>
          </a:p>
          <a:p>
            <a:pPr marL="469900" indent="-228600">
              <a:lnSpc>
                <a:spcPts val="1360"/>
              </a:lnSpc>
              <a:buAutoNum type="arabicPeriod"/>
              <a:tabLst>
                <a:tab pos="469900" algn="l"/>
              </a:tabLst>
            </a:pPr>
            <a:r>
              <a:rPr dirty="0" sz="1200">
                <a:latin typeface="Times New Roman"/>
                <a:cs typeface="Times New Roman"/>
              </a:rPr>
              <a:t>Bank</a:t>
            </a:r>
            <a:endParaRPr sz="1200">
              <a:latin typeface="Times New Roman"/>
              <a:cs typeface="Times New Roman"/>
            </a:endParaRPr>
          </a:p>
          <a:p>
            <a:pPr marL="469900" indent="-228600">
              <a:lnSpc>
                <a:spcPts val="1380"/>
              </a:lnSpc>
              <a:buAutoNum type="arabicPeriod"/>
              <a:tabLst>
                <a:tab pos="469900" algn="l"/>
              </a:tabLst>
            </a:pPr>
            <a:r>
              <a:rPr dirty="0" sz="1200">
                <a:latin typeface="Times New Roman"/>
                <a:cs typeface="Times New Roman"/>
              </a:rPr>
              <a:t>Creditor</a:t>
            </a:r>
            <a:endParaRPr sz="1200">
              <a:latin typeface="Times New Roman"/>
              <a:cs typeface="Times New Roman"/>
            </a:endParaRPr>
          </a:p>
          <a:p>
            <a:pPr marL="469900" indent="-228600">
              <a:lnSpc>
                <a:spcPts val="1380"/>
              </a:lnSpc>
              <a:buAutoNum type="arabicPeriod"/>
              <a:tabLst>
                <a:tab pos="469900" algn="l"/>
              </a:tabLst>
            </a:pPr>
            <a:r>
              <a:rPr dirty="0" sz="1200">
                <a:latin typeface="Times New Roman"/>
                <a:cs typeface="Times New Roman"/>
              </a:rPr>
              <a:t>Employer</a:t>
            </a:r>
            <a:endParaRPr sz="1200">
              <a:latin typeface="Times New Roman"/>
              <a:cs typeface="Times New Roman"/>
            </a:endParaRPr>
          </a:p>
          <a:p>
            <a:pPr marL="469900" indent="-228600">
              <a:lnSpc>
                <a:spcPts val="1410"/>
              </a:lnSpc>
              <a:buAutoNum type="arabicPeriod"/>
              <a:tabLst>
                <a:tab pos="469900" algn="l"/>
              </a:tabLst>
            </a:pPr>
            <a:r>
              <a:rPr dirty="0" sz="1200" spc="-5">
                <a:latin typeface="Times New Roman"/>
                <a:cs typeface="Times New Roman"/>
              </a:rPr>
              <a:t>Other </a:t>
            </a:r>
            <a:r>
              <a:rPr dirty="0" sz="1200">
                <a:latin typeface="Times New Roman"/>
                <a:cs typeface="Times New Roman"/>
              </a:rPr>
              <a:t>income</a:t>
            </a:r>
            <a:r>
              <a:rPr dirty="0" sz="1200" spc="-95">
                <a:latin typeface="Times New Roman"/>
                <a:cs typeface="Times New Roman"/>
              </a:rPr>
              <a:t> </a:t>
            </a:r>
            <a:r>
              <a:rPr dirty="0" sz="1200" spc="-5">
                <a:latin typeface="Times New Roman"/>
                <a:cs typeface="Times New Roman"/>
              </a:rPr>
              <a:t>sources</a:t>
            </a:r>
            <a:endParaRPr sz="1200">
              <a:latin typeface="Times New Roman"/>
              <a:cs typeface="Times New Roman"/>
            </a:endParaRPr>
          </a:p>
          <a:p>
            <a:pPr marL="241300">
              <a:lnSpc>
                <a:spcPts val="1870"/>
              </a:lnSpc>
              <a:spcBef>
                <a:spcPts val="55"/>
              </a:spcBef>
            </a:pPr>
            <a:r>
              <a:rPr dirty="0" sz="1600" spc="-10" b="1">
                <a:latin typeface="Tahoma"/>
                <a:cs typeface="Tahoma"/>
              </a:rPr>
              <a:t>Data</a:t>
            </a:r>
            <a:r>
              <a:rPr dirty="0" sz="1600" spc="-70" b="1">
                <a:latin typeface="Tahoma"/>
                <a:cs typeface="Tahoma"/>
              </a:rPr>
              <a:t> </a:t>
            </a:r>
            <a:r>
              <a:rPr dirty="0" sz="1600" spc="-5" b="1">
                <a:latin typeface="Tahoma"/>
                <a:cs typeface="Tahoma"/>
              </a:rPr>
              <a:t>stores</a:t>
            </a:r>
            <a:endParaRPr sz="1600">
              <a:latin typeface="Tahoma"/>
              <a:cs typeface="Tahoma"/>
            </a:endParaRPr>
          </a:p>
          <a:p>
            <a:pPr marL="469900" indent="-228600">
              <a:lnSpc>
                <a:spcPts val="1360"/>
              </a:lnSpc>
              <a:buAutoNum type="arabicPeriod"/>
              <a:tabLst>
                <a:tab pos="469900" algn="l"/>
              </a:tabLst>
            </a:pPr>
            <a:r>
              <a:rPr dirty="0" sz="1200" spc="-5">
                <a:latin typeface="Times New Roman"/>
                <a:cs typeface="Times New Roman"/>
              </a:rPr>
              <a:t>Monthly Account</a:t>
            </a:r>
            <a:r>
              <a:rPr dirty="0" sz="1200" spc="-85">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marL="469900" indent="-228600">
              <a:lnSpc>
                <a:spcPts val="1380"/>
              </a:lnSpc>
              <a:buAutoNum type="arabicPeriod"/>
              <a:tabLst>
                <a:tab pos="469900" algn="l"/>
              </a:tabLst>
            </a:pPr>
            <a:r>
              <a:rPr dirty="0" sz="1200">
                <a:latin typeface="Times New Roman"/>
                <a:cs typeface="Times New Roman"/>
              </a:rPr>
              <a:t>Bank</a:t>
            </a:r>
            <a:r>
              <a:rPr dirty="0" sz="1200" spc="-100">
                <a:latin typeface="Times New Roman"/>
                <a:cs typeface="Times New Roman"/>
              </a:rPr>
              <a:t> </a:t>
            </a:r>
            <a:r>
              <a:rPr dirty="0" sz="1200">
                <a:latin typeface="Times New Roman"/>
                <a:cs typeface="Times New Roman"/>
              </a:rPr>
              <a:t>accounts</a:t>
            </a:r>
            <a:endParaRPr sz="1200">
              <a:latin typeface="Times New Roman"/>
              <a:cs typeface="Times New Roman"/>
            </a:endParaRPr>
          </a:p>
          <a:p>
            <a:pPr marL="469900" indent="-228600">
              <a:lnSpc>
                <a:spcPts val="1410"/>
              </a:lnSpc>
              <a:buAutoNum type="arabicPeriod"/>
              <a:tabLst>
                <a:tab pos="469900" algn="l"/>
              </a:tabLst>
            </a:pPr>
            <a:r>
              <a:rPr dirty="0" sz="1200" spc="-5">
                <a:latin typeface="Times New Roman"/>
                <a:cs typeface="Times New Roman"/>
              </a:rPr>
              <a:t>Account</a:t>
            </a:r>
            <a:r>
              <a:rPr dirty="0" sz="1200" spc="-95">
                <a:latin typeface="Times New Roman"/>
                <a:cs typeface="Times New Roman"/>
              </a:rPr>
              <a:t> </a:t>
            </a:r>
            <a:r>
              <a:rPr dirty="0" sz="1200">
                <a:latin typeface="Times New Roman"/>
                <a:cs typeface="Times New Roman"/>
              </a:rPr>
              <a:t>transactions</a:t>
            </a:r>
            <a:endParaRPr sz="1200">
              <a:latin typeface="Times New Roman"/>
              <a:cs typeface="Times New Roman"/>
            </a:endParaRPr>
          </a:p>
          <a:p>
            <a:pPr marL="241300">
              <a:lnSpc>
                <a:spcPts val="1870"/>
              </a:lnSpc>
              <a:spcBef>
                <a:spcPts val="55"/>
              </a:spcBef>
            </a:pPr>
            <a:r>
              <a:rPr dirty="0" sz="1600" spc="-10" b="1">
                <a:latin typeface="Tahoma"/>
                <a:cs typeface="Tahoma"/>
              </a:rPr>
              <a:t>Description:</a:t>
            </a:r>
            <a:endParaRPr sz="1600">
              <a:latin typeface="Tahoma"/>
              <a:cs typeface="Tahoma"/>
            </a:endParaRPr>
          </a:p>
          <a:p>
            <a:pPr algn="just" marL="12700" marR="5080">
              <a:lnSpc>
                <a:spcPts val="1380"/>
              </a:lnSpc>
              <a:spcBef>
                <a:spcPts val="40"/>
              </a:spcBef>
            </a:pPr>
            <a:r>
              <a:rPr dirty="0" sz="1200" spc="-5">
                <a:latin typeface="Times New Roman"/>
                <a:cs typeface="Times New Roman"/>
              </a:rPr>
              <a:t>First we shall </a:t>
            </a:r>
            <a:r>
              <a:rPr dirty="0" sz="1200">
                <a:latin typeface="Times New Roman"/>
                <a:cs typeface="Times New Roman"/>
              </a:rPr>
              <a:t>discuss ‘withdraw funds from an account’ process. In this process,  information about the accounts and account transactions is retrieved (from the data  </a:t>
            </a:r>
            <a:r>
              <a:rPr dirty="0" sz="1200" spc="-5">
                <a:latin typeface="Times New Roman"/>
                <a:cs typeface="Times New Roman"/>
              </a:rPr>
              <a:t>stores) </a:t>
            </a:r>
            <a:r>
              <a:rPr dirty="0" sz="1200">
                <a:latin typeface="Times New Roman"/>
                <a:cs typeface="Times New Roman"/>
              </a:rPr>
              <a:t>and bank releases the funds. </a:t>
            </a:r>
            <a:r>
              <a:rPr dirty="0" sz="1200" spc="-5">
                <a:latin typeface="Times New Roman"/>
                <a:cs typeface="Times New Roman"/>
              </a:rPr>
              <a:t>After </a:t>
            </a:r>
            <a:r>
              <a:rPr dirty="0" sz="1200">
                <a:latin typeface="Times New Roman"/>
                <a:cs typeface="Times New Roman"/>
              </a:rPr>
              <a:t>this, it </a:t>
            </a:r>
            <a:r>
              <a:rPr dirty="0" sz="1200" spc="-5">
                <a:latin typeface="Times New Roman"/>
                <a:cs typeface="Times New Roman"/>
              </a:rPr>
              <a:t>sends </a:t>
            </a:r>
            <a:r>
              <a:rPr dirty="0" sz="1200">
                <a:latin typeface="Times New Roman"/>
                <a:cs typeface="Times New Roman"/>
              </a:rPr>
              <a:t>this information to ‘reconcile  account balance’ process </a:t>
            </a:r>
            <a:r>
              <a:rPr dirty="0" sz="1200" spc="-5">
                <a:latin typeface="Times New Roman"/>
                <a:cs typeface="Times New Roman"/>
              </a:rPr>
              <a:t>which </a:t>
            </a:r>
            <a:r>
              <a:rPr dirty="0" sz="1200">
                <a:latin typeface="Times New Roman"/>
                <a:cs typeface="Times New Roman"/>
              </a:rPr>
              <a:t>prepares a monthly account </a:t>
            </a:r>
            <a:r>
              <a:rPr dirty="0" sz="1200" spc="-5">
                <a:latin typeface="Times New Roman"/>
                <a:cs typeface="Times New Roman"/>
              </a:rPr>
              <a:t>statement. </a:t>
            </a:r>
            <a:r>
              <a:rPr dirty="0" sz="1200">
                <a:latin typeface="Times New Roman"/>
                <a:cs typeface="Times New Roman"/>
              </a:rPr>
              <a:t>In this </a:t>
            </a:r>
            <a:r>
              <a:rPr dirty="0" sz="1200" spc="-5">
                <a:latin typeface="Times New Roman"/>
                <a:cs typeface="Times New Roman"/>
              </a:rPr>
              <a:t>statement,  </a:t>
            </a:r>
            <a:r>
              <a:rPr dirty="0" sz="1200">
                <a:latin typeface="Times New Roman"/>
                <a:cs typeface="Times New Roman"/>
              </a:rPr>
              <a:t>information regarding bank accounts and account transactions are described. </a:t>
            </a:r>
            <a:r>
              <a:rPr dirty="0" sz="1200" spc="-5">
                <a:latin typeface="Times New Roman"/>
                <a:cs typeface="Times New Roman"/>
              </a:rPr>
              <a:t>Next </a:t>
            </a:r>
            <a:r>
              <a:rPr dirty="0" sz="1200">
                <a:latin typeface="Times New Roman"/>
                <a:cs typeface="Times New Roman"/>
              </a:rPr>
              <a:t>is the  ‘pay a bill’ process through </a:t>
            </a:r>
            <a:r>
              <a:rPr dirty="0" sz="1200" spc="-5">
                <a:latin typeface="Times New Roman"/>
                <a:cs typeface="Times New Roman"/>
              </a:rPr>
              <a:t>which </a:t>
            </a:r>
            <a:r>
              <a:rPr dirty="0" sz="1200">
                <a:latin typeface="Times New Roman"/>
                <a:cs typeface="Times New Roman"/>
              </a:rPr>
              <a:t>a creditor pays his dues and the corresponding  accounts are updated against the cash transaction. A receipt is issued back to the creditor.  The fourth process is ‘deposits funds in an account’ in </a:t>
            </a:r>
            <a:r>
              <a:rPr dirty="0" sz="1200" spc="-5">
                <a:latin typeface="Times New Roman"/>
                <a:cs typeface="Times New Roman"/>
              </a:rPr>
              <a:t>which </a:t>
            </a:r>
            <a:r>
              <a:rPr dirty="0" sz="1200">
                <a:latin typeface="Times New Roman"/>
                <a:cs typeface="Times New Roman"/>
              </a:rPr>
              <a:t>an employer deposits  </a:t>
            </a:r>
            <a:r>
              <a:rPr dirty="0" sz="1200" spc="-5">
                <a:latin typeface="Times New Roman"/>
                <a:cs typeface="Times New Roman"/>
              </a:rPr>
              <a:t>salaries</a:t>
            </a:r>
            <a:r>
              <a:rPr dirty="0" sz="1200" spc="145">
                <a:latin typeface="Times New Roman"/>
                <a:cs typeface="Times New Roman"/>
              </a:rPr>
              <a:t> </a:t>
            </a:r>
            <a:r>
              <a:rPr dirty="0" sz="1200">
                <a:latin typeface="Times New Roman"/>
                <a:cs typeface="Times New Roman"/>
              </a:rPr>
              <a:t>of</a:t>
            </a:r>
            <a:r>
              <a:rPr dirty="0" sz="1200" spc="165">
                <a:latin typeface="Times New Roman"/>
                <a:cs typeface="Times New Roman"/>
              </a:rPr>
              <a:t> </a:t>
            </a:r>
            <a:r>
              <a:rPr dirty="0" sz="1200">
                <a:latin typeface="Times New Roman"/>
                <a:cs typeface="Times New Roman"/>
              </a:rPr>
              <a:t>his</a:t>
            </a:r>
            <a:r>
              <a:rPr dirty="0" sz="1200" spc="170">
                <a:latin typeface="Times New Roman"/>
                <a:cs typeface="Times New Roman"/>
              </a:rPr>
              <a:t> </a:t>
            </a:r>
            <a:r>
              <a:rPr dirty="0" sz="1200">
                <a:latin typeface="Times New Roman"/>
                <a:cs typeface="Times New Roman"/>
              </a:rPr>
              <a:t>employees</a:t>
            </a:r>
            <a:r>
              <a:rPr dirty="0" sz="1200" spc="155">
                <a:latin typeface="Times New Roman"/>
                <a:cs typeface="Times New Roman"/>
              </a:rPr>
              <a:t> </a:t>
            </a:r>
            <a:r>
              <a:rPr dirty="0" sz="1200">
                <a:latin typeface="Times New Roman"/>
                <a:cs typeface="Times New Roman"/>
              </a:rPr>
              <a:t>and</a:t>
            </a:r>
            <a:r>
              <a:rPr dirty="0" sz="1200" spc="150">
                <a:latin typeface="Times New Roman"/>
                <a:cs typeface="Times New Roman"/>
              </a:rPr>
              <a:t> </a:t>
            </a:r>
            <a:r>
              <a:rPr dirty="0" sz="1200">
                <a:latin typeface="Times New Roman"/>
                <a:cs typeface="Times New Roman"/>
              </a:rPr>
              <a:t>the</a:t>
            </a:r>
            <a:r>
              <a:rPr dirty="0" sz="1200" spc="165">
                <a:latin typeface="Times New Roman"/>
                <a:cs typeface="Times New Roman"/>
              </a:rPr>
              <a:t> </a:t>
            </a:r>
            <a:r>
              <a:rPr dirty="0" sz="1200">
                <a:latin typeface="Times New Roman"/>
                <a:cs typeface="Times New Roman"/>
              </a:rPr>
              <a:t>salary</a:t>
            </a:r>
            <a:r>
              <a:rPr dirty="0" sz="1200" spc="130">
                <a:latin typeface="Times New Roman"/>
                <a:cs typeface="Times New Roman"/>
              </a:rPr>
              <a:t> </a:t>
            </a:r>
            <a:r>
              <a:rPr dirty="0" sz="1200">
                <a:latin typeface="Times New Roman"/>
                <a:cs typeface="Times New Roman"/>
              </a:rPr>
              <a:t>information</a:t>
            </a:r>
            <a:r>
              <a:rPr dirty="0" sz="1200" spc="175">
                <a:latin typeface="Times New Roman"/>
                <a:cs typeface="Times New Roman"/>
              </a:rPr>
              <a:t> </a:t>
            </a:r>
            <a:r>
              <a:rPr dirty="0" sz="1200">
                <a:latin typeface="Times New Roman"/>
                <a:cs typeface="Times New Roman"/>
              </a:rPr>
              <a:t>is</a:t>
            </a:r>
            <a:r>
              <a:rPr dirty="0" sz="1200" spc="160">
                <a:latin typeface="Times New Roman"/>
                <a:cs typeface="Times New Roman"/>
              </a:rPr>
              <a:t> </a:t>
            </a:r>
            <a:r>
              <a:rPr dirty="0" sz="1200">
                <a:latin typeface="Times New Roman"/>
                <a:cs typeface="Times New Roman"/>
              </a:rPr>
              <a:t>deposited</a:t>
            </a:r>
            <a:r>
              <a:rPr dirty="0" sz="1200" spc="155">
                <a:latin typeface="Times New Roman"/>
                <a:cs typeface="Times New Roman"/>
              </a:rPr>
              <a:t> </a:t>
            </a:r>
            <a:r>
              <a:rPr dirty="0" sz="1200">
                <a:latin typeface="Times New Roman"/>
                <a:cs typeface="Times New Roman"/>
              </a:rPr>
              <a:t>in</a:t>
            </a:r>
            <a:r>
              <a:rPr dirty="0" sz="1200" spc="160">
                <a:latin typeface="Times New Roman"/>
                <a:cs typeface="Times New Roman"/>
              </a:rPr>
              <a:t> </a:t>
            </a:r>
            <a:r>
              <a:rPr dirty="0" sz="1200">
                <a:latin typeface="Times New Roman"/>
                <a:cs typeface="Times New Roman"/>
              </a:rPr>
              <a:t>the</a:t>
            </a:r>
            <a:r>
              <a:rPr dirty="0" sz="1200" spc="175">
                <a:latin typeface="Times New Roman"/>
                <a:cs typeface="Times New Roman"/>
              </a:rPr>
              <a:t> </a:t>
            </a:r>
            <a:r>
              <a:rPr dirty="0" sz="1200">
                <a:latin typeface="Times New Roman"/>
                <a:cs typeface="Times New Roman"/>
              </a:rPr>
              <a:t>corresponding</a:t>
            </a:r>
            <a:endParaRPr sz="12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6262370"/>
          </a:xfrm>
          <a:prstGeom prst="rect">
            <a:avLst/>
          </a:prstGeom>
        </p:spPr>
        <p:txBody>
          <a:bodyPr wrap="square" lIns="0" tIns="0" rIns="0" bIns="0" rtlCol="0" vert="horz">
            <a:spAutoFit/>
          </a:bodyPr>
          <a:lstStyle/>
          <a:p>
            <a:pPr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spcBef>
                <a:spcPts val="875"/>
              </a:spcBef>
            </a:pPr>
            <a:r>
              <a:rPr dirty="0" sz="1200">
                <a:latin typeface="Times New Roman"/>
                <a:cs typeface="Times New Roman"/>
              </a:rPr>
              <a:t>bank accounts of the employees. </a:t>
            </a:r>
            <a:r>
              <a:rPr dirty="0" sz="1200" spc="-5">
                <a:latin typeface="Times New Roman"/>
                <a:cs typeface="Times New Roman"/>
              </a:rPr>
              <a:t>Similarly, </a:t>
            </a:r>
            <a:r>
              <a:rPr dirty="0" sz="1200">
                <a:latin typeface="Times New Roman"/>
                <a:cs typeface="Times New Roman"/>
              </a:rPr>
              <a:t>income received through other income  </a:t>
            </a:r>
            <a:r>
              <a:rPr dirty="0" sz="1200" spc="-5">
                <a:latin typeface="Times New Roman"/>
                <a:cs typeface="Times New Roman"/>
              </a:rPr>
              <a:t>sources </a:t>
            </a:r>
            <a:r>
              <a:rPr dirty="0" sz="1200">
                <a:latin typeface="Times New Roman"/>
                <a:cs typeface="Times New Roman"/>
              </a:rPr>
              <a:t>is also received and deposited in the corresponding bank</a:t>
            </a:r>
            <a:r>
              <a:rPr dirty="0" sz="1200" spc="-120">
                <a:latin typeface="Times New Roman"/>
                <a:cs typeface="Times New Roman"/>
              </a:rPr>
              <a:t> </a:t>
            </a:r>
            <a:r>
              <a:rPr dirty="0" sz="1200">
                <a:latin typeface="Times New Roman"/>
                <a:cs typeface="Times New Roman"/>
              </a:rPr>
              <a:t>accounts.</a:t>
            </a:r>
            <a:endParaRPr sz="1200">
              <a:latin typeface="Times New Roman"/>
              <a:cs typeface="Times New Roman"/>
            </a:endParaRPr>
          </a:p>
          <a:p>
            <a:pPr>
              <a:lnSpc>
                <a:spcPct val="100000"/>
              </a:lnSpc>
              <a:spcBef>
                <a:spcPts val="20"/>
              </a:spcBef>
            </a:pPr>
            <a:endParaRPr sz="1200">
              <a:latin typeface="Times New Roman"/>
              <a:cs typeface="Times New Roman"/>
            </a:endParaRPr>
          </a:p>
          <a:p>
            <a:pPr marL="12700">
              <a:lnSpc>
                <a:spcPts val="2105"/>
              </a:lnSpc>
              <a:spcBef>
                <a:spcPts val="5"/>
              </a:spcBef>
            </a:pPr>
            <a:r>
              <a:rPr dirty="0" sz="1800" spc="-5">
                <a:latin typeface="Tahoma"/>
                <a:cs typeface="Tahoma"/>
              </a:rPr>
              <a:t>Data Flow</a:t>
            </a:r>
            <a:r>
              <a:rPr dirty="0" sz="1800" spc="-80">
                <a:latin typeface="Tahoma"/>
                <a:cs typeface="Tahoma"/>
              </a:rPr>
              <a:t> </a:t>
            </a:r>
            <a:r>
              <a:rPr dirty="0" sz="1800">
                <a:latin typeface="Tahoma"/>
                <a:cs typeface="Tahoma"/>
              </a:rPr>
              <a:t>Modeling</a:t>
            </a:r>
            <a:endParaRPr sz="1800">
              <a:latin typeface="Tahoma"/>
              <a:cs typeface="Tahoma"/>
            </a:endParaRPr>
          </a:p>
          <a:p>
            <a:pPr marL="12700" marR="9525">
              <a:lnSpc>
                <a:spcPts val="1380"/>
              </a:lnSpc>
              <a:spcBef>
                <a:spcPts val="40"/>
              </a:spcBef>
            </a:pPr>
            <a:r>
              <a:rPr dirty="0" sz="1200">
                <a:latin typeface="Times New Roman"/>
                <a:cs typeface="Times New Roman"/>
              </a:rPr>
              <a:t>When data flow modeling is used to model a </a:t>
            </a:r>
            <a:r>
              <a:rPr dirty="0" sz="1200" spc="-5">
                <a:latin typeface="Times New Roman"/>
                <a:cs typeface="Times New Roman"/>
              </a:rPr>
              <a:t>system’s </a:t>
            </a:r>
            <a:r>
              <a:rPr dirty="0" sz="1200">
                <a:latin typeface="Times New Roman"/>
                <a:cs typeface="Times New Roman"/>
              </a:rPr>
              <a:t>functionality, following points  need to be</a:t>
            </a:r>
            <a:r>
              <a:rPr dirty="0" sz="1200" spc="-105">
                <a:latin typeface="Times New Roman"/>
                <a:cs typeface="Times New Roman"/>
              </a:rPr>
              <a:t> </a:t>
            </a:r>
            <a:r>
              <a:rPr dirty="0" sz="1200">
                <a:latin typeface="Times New Roman"/>
                <a:cs typeface="Times New Roman"/>
              </a:rPr>
              <a:t>remembered</a:t>
            </a:r>
            <a:endParaRPr sz="1200">
              <a:latin typeface="Times New Roman"/>
              <a:cs typeface="Times New Roman"/>
            </a:endParaRPr>
          </a:p>
          <a:p>
            <a:pPr algn="just" marL="469900" marR="8255" indent="-228600">
              <a:lnSpc>
                <a:spcPct val="95400"/>
              </a:lnSpc>
              <a:spcBef>
                <a:spcPts val="65"/>
              </a:spcBef>
              <a:buFont typeface="Symbol"/>
              <a:buChar char=""/>
              <a:tabLst>
                <a:tab pos="469900" algn="l"/>
              </a:tabLst>
            </a:pPr>
            <a:r>
              <a:rPr dirty="0" sz="1200" spc="-5">
                <a:latin typeface="Times New Roman"/>
                <a:cs typeface="Times New Roman"/>
              </a:rPr>
              <a:t>Data </a:t>
            </a:r>
            <a:r>
              <a:rPr dirty="0" sz="1200">
                <a:latin typeface="Times New Roman"/>
                <a:cs typeface="Times New Roman"/>
              </a:rPr>
              <a:t>flow model captures the transformation of data between processes/functions  of a </a:t>
            </a:r>
            <a:r>
              <a:rPr dirty="0" sz="1200" spc="-5">
                <a:latin typeface="Times New Roman"/>
                <a:cs typeface="Times New Roman"/>
              </a:rPr>
              <a:t>system. </a:t>
            </a:r>
            <a:r>
              <a:rPr dirty="0" sz="1200">
                <a:latin typeface="Times New Roman"/>
                <a:cs typeface="Times New Roman"/>
              </a:rPr>
              <a:t>It does not represent the control flow information that is occurring in  a </a:t>
            </a:r>
            <a:r>
              <a:rPr dirty="0" sz="1200" spc="-5">
                <a:latin typeface="Times New Roman"/>
                <a:cs typeface="Times New Roman"/>
              </a:rPr>
              <a:t>system </a:t>
            </a:r>
            <a:r>
              <a:rPr dirty="0" sz="1200">
                <a:latin typeface="Times New Roman"/>
                <a:cs typeface="Times New Roman"/>
              </a:rPr>
              <a:t>to invoke certain</a:t>
            </a:r>
            <a:r>
              <a:rPr dirty="0" sz="1200" spc="-105">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algn="just" marL="469900" marR="7620" indent="-228600">
              <a:lnSpc>
                <a:spcPts val="1370"/>
              </a:lnSpc>
              <a:spcBef>
                <a:spcPts val="140"/>
              </a:spcBef>
              <a:buFont typeface="Symbol"/>
              <a:buChar char=""/>
              <a:tabLst>
                <a:tab pos="469900" algn="l"/>
              </a:tabLst>
            </a:pPr>
            <a:r>
              <a:rPr dirty="0" sz="1200">
                <a:latin typeface="Times New Roman"/>
                <a:cs typeface="Times New Roman"/>
              </a:rPr>
              <a:t>A number of parallel activities are </a:t>
            </a:r>
            <a:r>
              <a:rPr dirty="0" sz="1200" spc="-5">
                <a:latin typeface="Times New Roman"/>
                <a:cs typeface="Times New Roman"/>
              </a:rPr>
              <a:t>shown </a:t>
            </a:r>
            <a:r>
              <a:rPr dirty="0" sz="1200">
                <a:latin typeface="Times New Roman"/>
                <a:cs typeface="Times New Roman"/>
              </a:rPr>
              <a:t>in this diagram </a:t>
            </a:r>
            <a:r>
              <a:rPr dirty="0" sz="1200" spc="-5">
                <a:latin typeface="Times New Roman"/>
                <a:cs typeface="Times New Roman"/>
              </a:rPr>
              <a:t>where </a:t>
            </a:r>
            <a:r>
              <a:rPr dirty="0" sz="1200">
                <a:latin typeface="Times New Roman"/>
                <a:cs typeface="Times New Roman"/>
              </a:rPr>
              <a:t>no </a:t>
            </a:r>
            <a:r>
              <a:rPr dirty="0" sz="1200" spc="-5">
                <a:latin typeface="Times New Roman"/>
                <a:cs typeface="Times New Roman"/>
              </a:rPr>
              <a:t>specific  sequence </a:t>
            </a:r>
            <a:r>
              <a:rPr dirty="0" sz="1200">
                <a:latin typeface="Times New Roman"/>
                <a:cs typeface="Times New Roman"/>
              </a:rPr>
              <a:t>among these activities is</a:t>
            </a:r>
            <a:r>
              <a:rPr dirty="0" sz="1200" spc="-110">
                <a:latin typeface="Times New Roman"/>
                <a:cs typeface="Times New Roman"/>
              </a:rPr>
              <a:t> </a:t>
            </a:r>
            <a:r>
              <a:rPr dirty="0" sz="1200">
                <a:latin typeface="Times New Roman"/>
                <a:cs typeface="Times New Roman"/>
              </a:rPr>
              <a:t>depicted</a:t>
            </a:r>
            <a:endParaRPr sz="1200">
              <a:latin typeface="Times New Roman"/>
              <a:cs typeface="Times New Roman"/>
            </a:endParaRPr>
          </a:p>
          <a:p>
            <a:pPr algn="just" marL="469900" marR="6350" indent="-228600">
              <a:lnSpc>
                <a:spcPct val="95400"/>
              </a:lnSpc>
              <a:spcBef>
                <a:spcPts val="65"/>
              </a:spcBef>
              <a:buFont typeface="Symbol"/>
              <a:buChar char=""/>
              <a:tabLst>
                <a:tab pos="469900" algn="l"/>
              </a:tabLst>
            </a:pPr>
            <a:r>
              <a:rPr dirty="0" sz="1200" spc="-5">
                <a:latin typeface="Times New Roman"/>
                <a:cs typeface="Times New Roman"/>
              </a:rPr>
              <a:t>All </a:t>
            </a:r>
            <a:r>
              <a:rPr dirty="0" sz="1200">
                <a:latin typeface="Times New Roman"/>
                <a:cs typeface="Times New Roman"/>
              </a:rPr>
              <a:t>the previous models that </a:t>
            </a:r>
            <a:r>
              <a:rPr dirty="0" sz="1200" spc="-5">
                <a:latin typeface="Times New Roman"/>
                <a:cs typeface="Times New Roman"/>
              </a:rPr>
              <a:t>we studied </a:t>
            </a:r>
            <a:r>
              <a:rPr dirty="0" sz="1200">
                <a:latin typeface="Times New Roman"/>
                <a:cs typeface="Times New Roman"/>
              </a:rPr>
              <a:t>like business process models, </a:t>
            </a:r>
            <a:r>
              <a:rPr dirty="0" sz="1200" spc="-5">
                <a:latin typeface="Times New Roman"/>
                <a:cs typeface="Times New Roman"/>
              </a:rPr>
              <a:t>state  </a:t>
            </a:r>
            <a:r>
              <a:rPr dirty="0" sz="1200">
                <a:latin typeface="Times New Roman"/>
                <a:cs typeface="Times New Roman"/>
              </a:rPr>
              <a:t>transition diagrams, are used to capture business domain irrespective of their  automation.</a:t>
            </a:r>
            <a:endParaRPr sz="1200">
              <a:latin typeface="Times New Roman"/>
              <a:cs typeface="Times New Roman"/>
            </a:endParaRPr>
          </a:p>
          <a:p>
            <a:pPr algn="just" marL="469900" marR="6985" indent="-228600">
              <a:lnSpc>
                <a:spcPts val="1380"/>
              </a:lnSpc>
              <a:spcBef>
                <a:spcPts val="130"/>
              </a:spcBef>
              <a:buFont typeface="Symbol"/>
              <a:buChar char=""/>
              <a:tabLst>
                <a:tab pos="469900" algn="l"/>
              </a:tabLst>
            </a:pPr>
            <a:r>
              <a:rPr dirty="0" sz="1200" spc="-5">
                <a:latin typeface="Times New Roman"/>
                <a:cs typeface="Times New Roman"/>
              </a:rPr>
              <a:t>However, </a:t>
            </a:r>
            <a:r>
              <a:rPr dirty="0" sz="1200">
                <a:latin typeface="Times New Roman"/>
                <a:cs typeface="Times New Roman"/>
              </a:rPr>
              <a:t>in data flow models, </a:t>
            </a:r>
            <a:r>
              <a:rPr dirty="0" sz="1200" spc="-5">
                <a:latin typeface="Times New Roman"/>
                <a:cs typeface="Times New Roman"/>
              </a:rPr>
              <a:t>we </a:t>
            </a:r>
            <a:r>
              <a:rPr dirty="0" sz="1200">
                <a:latin typeface="Times New Roman"/>
                <a:cs typeface="Times New Roman"/>
              </a:rPr>
              <a:t>represent </a:t>
            </a:r>
            <a:r>
              <a:rPr dirty="0" sz="1200" spc="5">
                <a:latin typeface="Times New Roman"/>
                <a:cs typeface="Times New Roman"/>
              </a:rPr>
              <a:t>only </a:t>
            </a:r>
            <a:r>
              <a:rPr dirty="0" sz="1200">
                <a:latin typeface="Times New Roman"/>
                <a:cs typeface="Times New Roman"/>
              </a:rPr>
              <a:t>those processes </a:t>
            </a:r>
            <a:r>
              <a:rPr dirty="0" sz="1200" spc="-5">
                <a:latin typeface="Times New Roman"/>
                <a:cs typeface="Times New Roman"/>
              </a:rPr>
              <a:t>which we </a:t>
            </a:r>
            <a:r>
              <a:rPr dirty="0" sz="1200">
                <a:latin typeface="Times New Roman"/>
                <a:cs typeface="Times New Roman"/>
              </a:rPr>
              <a:t>need  to automate as they involve certain computation, processing or transformation of  data that can be best implemented using an automated</a:t>
            </a:r>
            <a:r>
              <a:rPr dirty="0" sz="1200" spc="-125">
                <a:latin typeface="Times New Roman"/>
                <a:cs typeface="Times New Roman"/>
              </a:rPr>
              <a:t> </a:t>
            </a:r>
            <a:r>
              <a:rPr dirty="0" sz="1200" spc="-5">
                <a:latin typeface="Times New Roman"/>
                <a:cs typeface="Times New Roman"/>
              </a:rPr>
              <a:t>system.</a:t>
            </a:r>
            <a:endParaRPr sz="1200">
              <a:latin typeface="Times New Roman"/>
              <a:cs typeface="Times New Roman"/>
            </a:endParaRPr>
          </a:p>
          <a:p>
            <a:pPr algn="just" marL="469900" marR="6350" indent="-228600">
              <a:lnSpc>
                <a:spcPct val="95600"/>
              </a:lnSpc>
              <a:spcBef>
                <a:spcPts val="60"/>
              </a:spcBef>
              <a:buFont typeface="Symbol"/>
              <a:buChar char=""/>
              <a:tabLst>
                <a:tab pos="469900" algn="l"/>
              </a:tabLst>
            </a:pPr>
            <a:r>
              <a:rPr dirty="0" sz="1200" spc="-5">
                <a:latin typeface="Times New Roman"/>
                <a:cs typeface="Times New Roman"/>
              </a:rPr>
              <a:t>For </a:t>
            </a:r>
            <a:r>
              <a:rPr dirty="0" sz="1200">
                <a:latin typeface="Times New Roman"/>
                <a:cs typeface="Times New Roman"/>
              </a:rPr>
              <a:t>example, </a:t>
            </a:r>
            <a:r>
              <a:rPr dirty="0" sz="1200" spc="-5">
                <a:latin typeface="Times New Roman"/>
                <a:cs typeface="Times New Roman"/>
              </a:rPr>
              <a:t>we </a:t>
            </a:r>
            <a:r>
              <a:rPr dirty="0" sz="1200">
                <a:latin typeface="Times New Roman"/>
                <a:cs typeface="Times New Roman"/>
              </a:rPr>
              <a:t>may consider a mail desk in an office that receives mail and just  forwards it to their respective addressees. In this example, as the mail desk does  not process the mail, just forwards it, therefore it does not include any process</a:t>
            </a:r>
            <a:r>
              <a:rPr dirty="0" sz="1200" spc="-140">
                <a:latin typeface="Times New Roman"/>
                <a:cs typeface="Times New Roman"/>
              </a:rPr>
              <a:t> </a:t>
            </a:r>
            <a:r>
              <a:rPr dirty="0" sz="1200">
                <a:latin typeface="Times New Roman"/>
                <a:cs typeface="Times New Roman"/>
              </a:rPr>
              <a:t>that  need to be automated. </a:t>
            </a:r>
            <a:r>
              <a:rPr dirty="0" sz="1200" spc="-5">
                <a:latin typeface="Times New Roman"/>
                <a:cs typeface="Times New Roman"/>
              </a:rPr>
              <a:t>Hence, we shall </a:t>
            </a:r>
            <a:r>
              <a:rPr dirty="0" sz="1200">
                <a:latin typeface="Times New Roman"/>
                <a:cs typeface="Times New Roman"/>
              </a:rPr>
              <a:t>not use data flow diagrams to model this  process.</a:t>
            </a:r>
            <a:endParaRPr sz="1200">
              <a:latin typeface="Times New Roman"/>
              <a:cs typeface="Times New Roman"/>
            </a:endParaRPr>
          </a:p>
          <a:p>
            <a:pPr algn="just" marL="469900" marR="6350" indent="-228600">
              <a:lnSpc>
                <a:spcPts val="1370"/>
              </a:lnSpc>
              <a:spcBef>
                <a:spcPts val="140"/>
              </a:spcBef>
              <a:buFont typeface="Symbol"/>
              <a:buChar char=""/>
              <a:tabLst>
                <a:tab pos="469900" algn="l"/>
              </a:tabLst>
            </a:pPr>
            <a:r>
              <a:rPr dirty="0" sz="1200">
                <a:latin typeface="Times New Roman"/>
                <a:cs typeface="Times New Roman"/>
              </a:rPr>
              <a:t>In nutshell, processes that just move or </a:t>
            </a:r>
            <a:r>
              <a:rPr dirty="0" sz="1200" spc="-5">
                <a:latin typeface="Times New Roman"/>
                <a:cs typeface="Times New Roman"/>
              </a:rPr>
              <a:t>transfer </a:t>
            </a:r>
            <a:r>
              <a:rPr dirty="0" sz="1200">
                <a:latin typeface="Times New Roman"/>
                <a:cs typeface="Times New Roman"/>
              </a:rPr>
              <a:t>data (do not perform any  processing on that data), </a:t>
            </a:r>
            <a:r>
              <a:rPr dirty="0" sz="1200" spc="-5">
                <a:latin typeface="Times New Roman"/>
                <a:cs typeface="Times New Roman"/>
              </a:rPr>
              <a:t>should </a:t>
            </a:r>
            <a:r>
              <a:rPr dirty="0" sz="1200">
                <a:latin typeface="Times New Roman"/>
                <a:cs typeface="Times New Roman"/>
              </a:rPr>
              <a:t>not be described using data flow</a:t>
            </a:r>
            <a:r>
              <a:rPr dirty="0" sz="1200" spc="-95">
                <a:latin typeface="Times New Roman"/>
                <a:cs typeface="Times New Roman"/>
              </a:rPr>
              <a:t> </a:t>
            </a:r>
            <a:r>
              <a:rPr dirty="0" sz="1200">
                <a:latin typeface="Times New Roman"/>
                <a:cs typeface="Times New Roman"/>
              </a:rPr>
              <a:t>models.</a:t>
            </a:r>
            <a:endParaRPr sz="1200">
              <a:latin typeface="Times New Roman"/>
              <a:cs typeface="Times New Roman"/>
            </a:endParaRPr>
          </a:p>
          <a:p>
            <a:pPr algn="just" marL="469900" marR="5080" indent="-228600">
              <a:lnSpc>
                <a:spcPct val="95700"/>
              </a:lnSpc>
              <a:spcBef>
                <a:spcPts val="60"/>
              </a:spcBef>
              <a:buFont typeface="Symbol"/>
              <a:buChar char=""/>
              <a:tabLst>
                <a:tab pos="469900" algn="l"/>
              </a:tabLst>
            </a:pPr>
            <a:r>
              <a:rPr dirty="0" sz="1200">
                <a:latin typeface="Times New Roman"/>
                <a:cs typeface="Times New Roman"/>
              </a:rPr>
              <a:t>Taking the </a:t>
            </a:r>
            <a:r>
              <a:rPr dirty="0" sz="1200" spc="-5">
                <a:latin typeface="Times New Roman"/>
                <a:cs typeface="Times New Roman"/>
              </a:rPr>
              <a:t>same </a:t>
            </a:r>
            <a:r>
              <a:rPr dirty="0" sz="1200">
                <a:latin typeface="Times New Roman"/>
                <a:cs typeface="Times New Roman"/>
              </a:rPr>
              <a:t>example, if </a:t>
            </a:r>
            <a:r>
              <a:rPr dirty="0" sz="1200" spc="-5">
                <a:latin typeface="Times New Roman"/>
                <a:cs typeface="Times New Roman"/>
              </a:rPr>
              <a:t>we </a:t>
            </a:r>
            <a:r>
              <a:rPr dirty="0" sz="1200">
                <a:latin typeface="Times New Roman"/>
                <a:cs typeface="Times New Roman"/>
              </a:rPr>
              <a:t>modify the </a:t>
            </a:r>
            <a:r>
              <a:rPr dirty="0" sz="1200" spc="-5">
                <a:latin typeface="Times New Roman"/>
                <a:cs typeface="Times New Roman"/>
              </a:rPr>
              <a:t>scenario such </a:t>
            </a:r>
            <a:r>
              <a:rPr dirty="0" sz="1200">
                <a:latin typeface="Times New Roman"/>
                <a:cs typeface="Times New Roman"/>
              </a:rPr>
              <a:t>that a mail desk clerk  receives the mail, notes it down into a register and then delivers it to their  respective addressees then a processing has got involved in this </a:t>
            </a:r>
            <a:r>
              <a:rPr dirty="0" sz="1200" spc="-5">
                <a:latin typeface="Times New Roman"/>
                <a:cs typeface="Times New Roman"/>
              </a:rPr>
              <a:t>scenario. At </a:t>
            </a:r>
            <a:r>
              <a:rPr dirty="0" sz="1200">
                <a:latin typeface="Times New Roman"/>
                <a:cs typeface="Times New Roman"/>
              </a:rPr>
              <a:t>least  one process is there that can be automated. That is, the recording of mail  information into the register. </a:t>
            </a:r>
            <a:r>
              <a:rPr dirty="0" sz="1200" spc="-5">
                <a:latin typeface="Times New Roman"/>
                <a:cs typeface="Times New Roman"/>
              </a:rPr>
              <a:t>Now we </a:t>
            </a:r>
            <a:r>
              <a:rPr dirty="0" sz="1200">
                <a:latin typeface="Times New Roman"/>
                <a:cs typeface="Times New Roman"/>
              </a:rPr>
              <a:t>can use a data flow model in </a:t>
            </a:r>
            <a:r>
              <a:rPr dirty="0" sz="1200" spc="-5">
                <a:latin typeface="Times New Roman"/>
                <a:cs typeface="Times New Roman"/>
              </a:rPr>
              <a:t>which we  shall </a:t>
            </a:r>
            <a:r>
              <a:rPr dirty="0" sz="1200">
                <a:latin typeface="Times New Roman"/>
                <a:cs typeface="Times New Roman"/>
              </a:rPr>
              <a:t>use a data transformation that captures the detail of recording mail  information into a register (or a data </a:t>
            </a:r>
            <a:r>
              <a:rPr dirty="0" sz="1200" spc="-5">
                <a:latin typeface="Times New Roman"/>
                <a:cs typeface="Times New Roman"/>
              </a:rPr>
              <a:t>store). </a:t>
            </a:r>
            <a:r>
              <a:rPr dirty="0" sz="1200">
                <a:latin typeface="Times New Roman"/>
                <a:cs typeface="Times New Roman"/>
              </a:rPr>
              <a:t>Thus </a:t>
            </a:r>
            <a:r>
              <a:rPr dirty="0" sz="1200" spc="-5">
                <a:latin typeface="Times New Roman"/>
                <a:cs typeface="Times New Roman"/>
              </a:rPr>
              <a:t>with </a:t>
            </a:r>
            <a:r>
              <a:rPr dirty="0" sz="1200">
                <a:latin typeface="Times New Roman"/>
                <a:cs typeface="Times New Roman"/>
              </a:rPr>
              <a:t>this addition, it makes  </a:t>
            </a:r>
            <a:r>
              <a:rPr dirty="0" sz="1200" spc="-5">
                <a:latin typeface="Times New Roman"/>
                <a:cs typeface="Times New Roman"/>
              </a:rPr>
              <a:t>sense </a:t>
            </a:r>
            <a:r>
              <a:rPr dirty="0" sz="1200">
                <a:latin typeface="Times New Roman"/>
                <a:cs typeface="Times New Roman"/>
              </a:rPr>
              <a:t>to use data flow model to capture the details of this</a:t>
            </a:r>
            <a:r>
              <a:rPr dirty="0" sz="1200" spc="-120">
                <a:latin typeface="Times New Roman"/>
                <a:cs typeface="Times New Roman"/>
              </a:rPr>
              <a:t> </a:t>
            </a:r>
            <a:r>
              <a:rPr dirty="0" sz="1200">
                <a:latin typeface="Times New Roman"/>
                <a:cs typeface="Times New Roman"/>
              </a:rPr>
              <a:t>process.</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5604"/>
            <a:ext cx="5513070" cy="5369560"/>
          </a:xfrm>
          <a:prstGeom prst="rect">
            <a:avLst/>
          </a:prstGeom>
        </p:spPr>
        <p:txBody>
          <a:bodyPr wrap="square" lIns="0" tIns="0" rIns="0" bIns="0" rtlCol="0" vert="horz">
            <a:spAutoFit/>
          </a:bodyPr>
          <a:lstStyle/>
          <a:p>
            <a:pPr algn="ctr">
              <a:lnSpc>
                <a:spcPct val="100000"/>
              </a:lnSpc>
            </a:pPr>
            <a:r>
              <a:rPr dirty="0" sz="1900" spc="-5">
                <a:latin typeface="Times New Roman"/>
                <a:cs typeface="Times New Roman"/>
              </a:rPr>
              <a:t>Lecture </a:t>
            </a:r>
            <a:r>
              <a:rPr dirty="0" sz="1900" spc="-10">
                <a:latin typeface="Times New Roman"/>
                <a:cs typeface="Times New Roman"/>
              </a:rPr>
              <a:t>No.</a:t>
            </a:r>
            <a:r>
              <a:rPr dirty="0" sz="1900" spc="-60">
                <a:latin typeface="Times New Roman"/>
                <a:cs typeface="Times New Roman"/>
              </a:rPr>
              <a:t> </a:t>
            </a:r>
            <a:r>
              <a:rPr dirty="0" sz="1900" spc="-5">
                <a:latin typeface="Times New Roman"/>
                <a:cs typeface="Times New Roman"/>
              </a:rPr>
              <a:t>9</a:t>
            </a:r>
            <a:endParaRPr sz="1900">
              <a:latin typeface="Times New Roman"/>
              <a:cs typeface="Times New Roman"/>
            </a:endParaRPr>
          </a:p>
          <a:p>
            <a:pPr>
              <a:lnSpc>
                <a:spcPct val="100000"/>
              </a:lnSpc>
              <a:spcBef>
                <a:spcPts val="35"/>
              </a:spcBef>
            </a:pPr>
            <a:endParaRPr sz="1900">
              <a:latin typeface="Times New Roman"/>
              <a:cs typeface="Times New Roman"/>
            </a:endParaRPr>
          </a:p>
          <a:p>
            <a:pPr algn="just" lvl="1" marL="402590" indent="-389890">
              <a:lnSpc>
                <a:spcPts val="2105"/>
              </a:lnSpc>
              <a:spcBef>
                <a:spcPts val="5"/>
              </a:spcBef>
              <a:buAutoNum type="arabicPeriod" startAt="3"/>
              <a:tabLst>
                <a:tab pos="403225" algn="l"/>
              </a:tabLst>
            </a:pPr>
            <a:r>
              <a:rPr dirty="0" sz="1800">
                <a:latin typeface="Tahoma"/>
                <a:cs typeface="Tahoma"/>
              </a:rPr>
              <a:t>Typical</a:t>
            </a:r>
            <a:r>
              <a:rPr dirty="0" sz="1800" spc="-100">
                <a:latin typeface="Tahoma"/>
                <a:cs typeface="Tahoma"/>
              </a:rPr>
              <a:t> </a:t>
            </a:r>
            <a:r>
              <a:rPr dirty="0" sz="1800" spc="-5">
                <a:latin typeface="Tahoma"/>
                <a:cs typeface="Tahoma"/>
              </a:rPr>
              <a:t>Processes</a:t>
            </a:r>
            <a:endParaRPr sz="1800">
              <a:latin typeface="Tahoma"/>
              <a:cs typeface="Tahoma"/>
            </a:endParaRPr>
          </a:p>
          <a:p>
            <a:pPr algn="just" marL="12700" marR="5715">
              <a:lnSpc>
                <a:spcPts val="1380"/>
              </a:lnSpc>
              <a:spcBef>
                <a:spcPts val="40"/>
              </a:spcBef>
            </a:pPr>
            <a:r>
              <a:rPr dirty="0" sz="1200" spc="-5">
                <a:latin typeface="Times New Roman"/>
                <a:cs typeface="Times New Roman"/>
              </a:rPr>
              <a:t>Now we shall </a:t>
            </a:r>
            <a:r>
              <a:rPr dirty="0" sz="1200">
                <a:latin typeface="Times New Roman"/>
                <a:cs typeface="Times New Roman"/>
              </a:rPr>
              <a:t>discuss processes </a:t>
            </a:r>
            <a:r>
              <a:rPr dirty="0" sz="1200" spc="-5">
                <a:latin typeface="Times New Roman"/>
                <a:cs typeface="Times New Roman"/>
              </a:rPr>
              <a:t>which </a:t>
            </a:r>
            <a:r>
              <a:rPr dirty="0" sz="1200">
                <a:latin typeface="Times New Roman"/>
                <a:cs typeface="Times New Roman"/>
              </a:rPr>
              <a:t>are </a:t>
            </a:r>
            <a:r>
              <a:rPr dirty="0" sz="1200" spc="-5">
                <a:latin typeface="Times New Roman"/>
                <a:cs typeface="Times New Roman"/>
              </a:rPr>
              <a:t>typically </a:t>
            </a:r>
            <a:r>
              <a:rPr dirty="0" sz="1200">
                <a:latin typeface="Times New Roman"/>
                <a:cs typeface="Times New Roman"/>
              </a:rPr>
              <a:t>modeled using data flow diagrams.  These processes transform data in one or the other </a:t>
            </a:r>
            <a:r>
              <a:rPr dirty="0" sz="1200" spc="-5">
                <a:latin typeface="Times New Roman"/>
                <a:cs typeface="Times New Roman"/>
              </a:rPr>
              <a:t>way </a:t>
            </a:r>
            <a:r>
              <a:rPr dirty="0" sz="1200">
                <a:latin typeface="Times New Roman"/>
                <a:cs typeface="Times New Roman"/>
              </a:rPr>
              <a:t>but these are found in almost all  the automated </a:t>
            </a:r>
            <a:r>
              <a:rPr dirty="0" sz="1200" spc="-5">
                <a:latin typeface="Times New Roman"/>
                <a:cs typeface="Times New Roman"/>
              </a:rPr>
              <a:t>systems. Following </a:t>
            </a:r>
            <a:r>
              <a:rPr dirty="0" sz="1200">
                <a:latin typeface="Times New Roman"/>
                <a:cs typeface="Times New Roman"/>
              </a:rPr>
              <a:t>are the</a:t>
            </a:r>
            <a:r>
              <a:rPr dirty="0" sz="1200" spc="-100">
                <a:latin typeface="Times New Roman"/>
                <a:cs typeface="Times New Roman"/>
              </a:rPr>
              <a:t> </a:t>
            </a:r>
            <a:r>
              <a:rPr dirty="0" sz="1200">
                <a:latin typeface="Times New Roman"/>
                <a:cs typeface="Times New Roman"/>
              </a:rPr>
              <a:t>examples</a:t>
            </a:r>
            <a:endParaRPr sz="1200">
              <a:latin typeface="Times New Roman"/>
              <a:cs typeface="Times New Roman"/>
            </a:endParaRPr>
          </a:p>
          <a:p>
            <a:pPr algn="just" lvl="2" marL="469900" marR="5080" indent="-228600">
              <a:lnSpc>
                <a:spcPct val="95400"/>
              </a:lnSpc>
              <a:spcBef>
                <a:spcPts val="65"/>
              </a:spcBef>
              <a:buFont typeface="Symbol"/>
              <a:buChar char=""/>
              <a:tabLst>
                <a:tab pos="469900" algn="l"/>
              </a:tabLst>
            </a:pPr>
            <a:r>
              <a:rPr dirty="0" sz="1200" spc="-5">
                <a:latin typeface="Times New Roman"/>
                <a:cs typeface="Times New Roman"/>
              </a:rPr>
              <a:t>Processes </a:t>
            </a:r>
            <a:r>
              <a:rPr dirty="0" sz="1200">
                <a:latin typeface="Times New Roman"/>
                <a:cs typeface="Times New Roman"/>
              </a:rPr>
              <a:t>that take inputs and perform certain computations. </a:t>
            </a:r>
            <a:r>
              <a:rPr dirty="0" sz="1200" spc="-5">
                <a:latin typeface="Times New Roman"/>
                <a:cs typeface="Times New Roman"/>
              </a:rPr>
              <a:t>For </a:t>
            </a:r>
            <a:r>
              <a:rPr dirty="0" sz="1200">
                <a:latin typeface="Times New Roman"/>
                <a:cs typeface="Times New Roman"/>
              </a:rPr>
              <a:t>example,  Calculate Commission is a process that takes a few inputs like </a:t>
            </a:r>
            <a:r>
              <a:rPr dirty="0" sz="1200" spc="-5">
                <a:latin typeface="Times New Roman"/>
                <a:cs typeface="Times New Roman"/>
              </a:rPr>
              <a:t>transaction  </a:t>
            </a:r>
            <a:r>
              <a:rPr dirty="0" sz="1200">
                <a:latin typeface="Times New Roman"/>
                <a:cs typeface="Times New Roman"/>
              </a:rPr>
              <a:t>amount, transaction type, etc and calculates the commission on the</a:t>
            </a:r>
            <a:r>
              <a:rPr dirty="0" sz="1200" spc="-145">
                <a:latin typeface="Times New Roman"/>
                <a:cs typeface="Times New Roman"/>
              </a:rPr>
              <a:t> </a:t>
            </a:r>
            <a:r>
              <a:rPr dirty="0" sz="1200">
                <a:latin typeface="Times New Roman"/>
                <a:cs typeface="Times New Roman"/>
              </a:rPr>
              <a:t>deal.</a:t>
            </a:r>
            <a:endParaRPr sz="1200">
              <a:latin typeface="Times New Roman"/>
              <a:cs typeface="Times New Roman"/>
            </a:endParaRPr>
          </a:p>
          <a:p>
            <a:pPr algn="just" lvl="2" marL="469900" marR="5715" indent="-228600">
              <a:lnSpc>
                <a:spcPct val="95400"/>
              </a:lnSpc>
              <a:spcBef>
                <a:spcPts val="100"/>
              </a:spcBef>
              <a:buFont typeface="Symbol"/>
              <a:buChar char=""/>
              <a:tabLst>
                <a:tab pos="469900" algn="l"/>
              </a:tabLst>
            </a:pPr>
            <a:r>
              <a:rPr dirty="0" sz="1200" spc="-5">
                <a:latin typeface="Times New Roman"/>
                <a:cs typeface="Times New Roman"/>
              </a:rPr>
              <a:t>Processes which </a:t>
            </a:r>
            <a:r>
              <a:rPr dirty="0" sz="1200">
                <a:latin typeface="Times New Roman"/>
                <a:cs typeface="Times New Roman"/>
              </a:rPr>
              <a:t>are involved in </a:t>
            </a:r>
            <a:r>
              <a:rPr dirty="0" sz="1200" spc="-5">
                <a:latin typeface="Times New Roman"/>
                <a:cs typeface="Times New Roman"/>
              </a:rPr>
              <a:t>some sort </a:t>
            </a:r>
            <a:r>
              <a:rPr dirty="0" sz="1200">
                <a:latin typeface="Times New Roman"/>
                <a:cs typeface="Times New Roman"/>
              </a:rPr>
              <a:t>of </a:t>
            </a:r>
            <a:r>
              <a:rPr dirty="0" sz="1200" spc="-5">
                <a:latin typeface="Times New Roman"/>
                <a:cs typeface="Times New Roman"/>
              </a:rPr>
              <a:t>decision-making. For </a:t>
            </a:r>
            <a:r>
              <a:rPr dirty="0" sz="1200">
                <a:latin typeface="Times New Roman"/>
                <a:cs typeface="Times New Roman"/>
              </a:rPr>
              <a:t>example, in a  point of </a:t>
            </a:r>
            <a:r>
              <a:rPr dirty="0" sz="1200" spc="-5">
                <a:latin typeface="Times New Roman"/>
                <a:cs typeface="Times New Roman"/>
              </a:rPr>
              <a:t>sales </a:t>
            </a:r>
            <a:r>
              <a:rPr dirty="0" sz="1200">
                <a:latin typeface="Times New Roman"/>
                <a:cs typeface="Times New Roman"/>
              </a:rPr>
              <a:t>application a process may be invoked that determines the  availability of a product by evaluating existing </a:t>
            </a:r>
            <a:r>
              <a:rPr dirty="0" sz="1200" spc="-5">
                <a:latin typeface="Times New Roman"/>
                <a:cs typeface="Times New Roman"/>
              </a:rPr>
              <a:t>stocks </a:t>
            </a:r>
            <a:r>
              <a:rPr dirty="0" sz="1200">
                <a:latin typeface="Times New Roman"/>
                <a:cs typeface="Times New Roman"/>
              </a:rPr>
              <a:t>in the</a:t>
            </a:r>
            <a:r>
              <a:rPr dirty="0" sz="1200" spc="-114">
                <a:latin typeface="Times New Roman"/>
                <a:cs typeface="Times New Roman"/>
              </a:rPr>
              <a:t> </a:t>
            </a:r>
            <a:r>
              <a:rPr dirty="0" sz="1200">
                <a:latin typeface="Times New Roman"/>
                <a:cs typeface="Times New Roman"/>
              </a:rPr>
              <a:t>inventory.</a:t>
            </a:r>
            <a:endParaRPr sz="1200">
              <a:latin typeface="Times New Roman"/>
              <a:cs typeface="Times New Roman"/>
            </a:endParaRPr>
          </a:p>
          <a:p>
            <a:pPr lvl="2" marL="469900" indent="-228600">
              <a:lnSpc>
                <a:spcPts val="1410"/>
              </a:lnSpc>
              <a:spcBef>
                <a:spcPts val="35"/>
              </a:spcBef>
              <a:buFont typeface="Symbol"/>
              <a:buChar char=""/>
              <a:tabLst>
                <a:tab pos="469265" algn="l"/>
                <a:tab pos="469900" algn="l"/>
              </a:tabLst>
            </a:pPr>
            <a:r>
              <a:rPr dirty="0" sz="1200" spc="-5">
                <a:latin typeface="Times New Roman"/>
                <a:cs typeface="Times New Roman"/>
              </a:rPr>
              <a:t>Processes </a:t>
            </a:r>
            <a:r>
              <a:rPr dirty="0" sz="1200">
                <a:latin typeface="Times New Roman"/>
                <a:cs typeface="Times New Roman"/>
              </a:rPr>
              <a:t>that alter information or apply a filter on data in a</a:t>
            </a:r>
            <a:r>
              <a:rPr dirty="0" sz="1200" spc="-114">
                <a:latin typeface="Times New Roman"/>
                <a:cs typeface="Times New Roman"/>
              </a:rPr>
              <a:t> </a:t>
            </a:r>
            <a:r>
              <a:rPr dirty="0" sz="1200">
                <a:latin typeface="Times New Roman"/>
                <a:cs typeface="Times New Roman"/>
              </a:rPr>
              <a:t>database.</a:t>
            </a:r>
            <a:endParaRPr sz="1200">
              <a:latin typeface="Times New Roman"/>
              <a:cs typeface="Times New Roman"/>
            </a:endParaRPr>
          </a:p>
          <a:p>
            <a:pPr algn="just" marL="469900" marR="5080" indent="-457200">
              <a:lnSpc>
                <a:spcPts val="1380"/>
              </a:lnSpc>
              <a:spcBef>
                <a:spcPts val="65"/>
              </a:spcBef>
            </a:pPr>
            <a:r>
              <a:rPr dirty="0" sz="1200" spc="-5">
                <a:latin typeface="Times New Roman"/>
                <a:cs typeface="Times New Roman"/>
              </a:rPr>
              <a:t>For </a:t>
            </a:r>
            <a:r>
              <a:rPr dirty="0" sz="1200">
                <a:latin typeface="Times New Roman"/>
                <a:cs typeface="Times New Roman"/>
              </a:rPr>
              <a:t>example , an organization is maintaining an issue log of the issues or complaints that  their clients report. </a:t>
            </a:r>
            <a:r>
              <a:rPr dirty="0" sz="1200" spc="-5">
                <a:latin typeface="Times New Roman"/>
                <a:cs typeface="Times New Roman"/>
              </a:rPr>
              <a:t>Now </a:t>
            </a:r>
            <a:r>
              <a:rPr dirty="0" sz="1200">
                <a:latin typeface="Times New Roman"/>
                <a:cs typeface="Times New Roman"/>
              </a:rPr>
              <a:t>if </a:t>
            </a:r>
            <a:r>
              <a:rPr dirty="0" sz="1200" spc="5">
                <a:latin typeface="Times New Roman"/>
                <a:cs typeface="Times New Roman"/>
              </a:rPr>
              <a:t>they </a:t>
            </a:r>
            <a:r>
              <a:rPr dirty="0" sz="1200" spc="-5">
                <a:latin typeface="Times New Roman"/>
                <a:cs typeface="Times New Roman"/>
              </a:rPr>
              <a:t>want </a:t>
            </a:r>
            <a:r>
              <a:rPr dirty="0" sz="1200">
                <a:latin typeface="Times New Roman"/>
                <a:cs typeface="Times New Roman"/>
              </a:rPr>
              <a:t>to </a:t>
            </a:r>
            <a:r>
              <a:rPr dirty="0" sz="1200" spc="10">
                <a:latin typeface="Times New Roman"/>
                <a:cs typeface="Times New Roman"/>
              </a:rPr>
              <a:t>see </a:t>
            </a:r>
            <a:r>
              <a:rPr dirty="0" sz="1200">
                <a:latin typeface="Times New Roman"/>
                <a:cs typeface="Times New Roman"/>
              </a:rPr>
              <a:t>issues </a:t>
            </a:r>
            <a:r>
              <a:rPr dirty="0" sz="1200" spc="-5">
                <a:latin typeface="Times New Roman"/>
                <a:cs typeface="Times New Roman"/>
              </a:rPr>
              <a:t>which </a:t>
            </a:r>
            <a:r>
              <a:rPr dirty="0" sz="1200">
                <a:latin typeface="Times New Roman"/>
                <a:cs typeface="Times New Roman"/>
              </a:rPr>
              <a:t>are outstanding for more  then a </a:t>
            </a:r>
            <a:r>
              <a:rPr dirty="0" sz="1200" spc="-5">
                <a:latin typeface="Times New Roman"/>
                <a:cs typeface="Times New Roman"/>
              </a:rPr>
              <a:t>weeks </a:t>
            </a:r>
            <a:r>
              <a:rPr dirty="0" sz="1200">
                <a:latin typeface="Times New Roman"/>
                <a:cs typeface="Times New Roman"/>
              </a:rPr>
              <a:t>time then a filter </a:t>
            </a:r>
            <a:r>
              <a:rPr dirty="0" sz="1200" spc="-5">
                <a:latin typeface="Times New Roman"/>
                <a:cs typeface="Times New Roman"/>
              </a:rPr>
              <a:t>would </a:t>
            </a:r>
            <a:r>
              <a:rPr dirty="0" sz="1200">
                <a:latin typeface="Times New Roman"/>
                <a:cs typeface="Times New Roman"/>
              </a:rPr>
              <a:t>have to be applied to </a:t>
            </a:r>
            <a:r>
              <a:rPr dirty="0" sz="1200" spc="-5">
                <a:latin typeface="Times New Roman"/>
                <a:cs typeface="Times New Roman"/>
              </a:rPr>
              <a:t>sort </a:t>
            </a:r>
            <a:r>
              <a:rPr dirty="0" sz="1200">
                <a:latin typeface="Times New Roman"/>
                <a:cs typeface="Times New Roman"/>
              </a:rPr>
              <a:t>out all the issues  </a:t>
            </a:r>
            <a:r>
              <a:rPr dirty="0" sz="1200" spc="-5">
                <a:latin typeface="Times New Roman"/>
                <a:cs typeface="Times New Roman"/>
              </a:rPr>
              <a:t>with Pending status </a:t>
            </a:r>
            <a:r>
              <a:rPr dirty="0" sz="1200">
                <a:latin typeface="Times New Roman"/>
                <a:cs typeface="Times New Roman"/>
              </a:rPr>
              <a:t>and </a:t>
            </a:r>
            <a:r>
              <a:rPr dirty="0" sz="1200" spc="-5">
                <a:latin typeface="Times New Roman"/>
                <a:cs typeface="Times New Roman"/>
              </a:rPr>
              <a:t>whose </a:t>
            </a:r>
            <a:r>
              <a:rPr dirty="0" sz="1200">
                <a:latin typeface="Times New Roman"/>
                <a:cs typeface="Times New Roman"/>
              </a:rPr>
              <a:t>initiation date is a </a:t>
            </a:r>
            <a:r>
              <a:rPr dirty="0" sz="1200" spc="-5">
                <a:latin typeface="Times New Roman"/>
                <a:cs typeface="Times New Roman"/>
              </a:rPr>
              <a:t>week</a:t>
            </a:r>
            <a:r>
              <a:rPr dirty="0" sz="1200" spc="-70">
                <a:latin typeface="Times New Roman"/>
                <a:cs typeface="Times New Roman"/>
              </a:rPr>
              <a:t> </a:t>
            </a:r>
            <a:r>
              <a:rPr dirty="0" sz="1200">
                <a:latin typeface="Times New Roman"/>
                <a:cs typeface="Times New Roman"/>
              </a:rPr>
              <a:t>old.</a:t>
            </a:r>
            <a:endParaRPr sz="1200">
              <a:latin typeface="Times New Roman"/>
              <a:cs typeface="Times New Roman"/>
            </a:endParaRPr>
          </a:p>
          <a:p>
            <a:pPr algn="just" lvl="2" marL="469900" marR="6350" indent="-228600">
              <a:lnSpc>
                <a:spcPct val="95400"/>
              </a:lnSpc>
              <a:spcBef>
                <a:spcPts val="65"/>
              </a:spcBef>
              <a:buFont typeface="Symbol"/>
              <a:buChar char=""/>
              <a:tabLst>
                <a:tab pos="469900" algn="l"/>
              </a:tabLst>
            </a:pPr>
            <a:r>
              <a:rPr dirty="0" sz="1200" spc="-5">
                <a:latin typeface="Times New Roman"/>
                <a:cs typeface="Times New Roman"/>
              </a:rPr>
              <a:t>Processes </a:t>
            </a:r>
            <a:r>
              <a:rPr dirty="0" sz="1200">
                <a:latin typeface="Times New Roman"/>
                <a:cs typeface="Times New Roman"/>
              </a:rPr>
              <a:t>that </a:t>
            </a:r>
            <a:r>
              <a:rPr dirty="0" sz="1200" spc="-5">
                <a:latin typeface="Times New Roman"/>
                <a:cs typeface="Times New Roman"/>
              </a:rPr>
              <a:t>sort </a:t>
            </a:r>
            <a:r>
              <a:rPr dirty="0" sz="1200">
                <a:latin typeface="Times New Roman"/>
                <a:cs typeface="Times New Roman"/>
              </a:rPr>
              <a:t>data and present the results to users. </a:t>
            </a:r>
            <a:r>
              <a:rPr dirty="0" sz="1200" spc="-5">
                <a:latin typeface="Times New Roman"/>
                <a:cs typeface="Times New Roman"/>
              </a:rPr>
              <a:t>For </a:t>
            </a:r>
            <a:r>
              <a:rPr dirty="0" sz="1200">
                <a:latin typeface="Times New Roman"/>
                <a:cs typeface="Times New Roman"/>
              </a:rPr>
              <a:t>example, </a:t>
            </a:r>
            <a:r>
              <a:rPr dirty="0" sz="1200" spc="-5">
                <a:latin typeface="Times New Roman"/>
                <a:cs typeface="Times New Roman"/>
              </a:rPr>
              <a:t>we </a:t>
            </a:r>
            <a:r>
              <a:rPr dirty="0" sz="1200">
                <a:latin typeface="Times New Roman"/>
                <a:cs typeface="Times New Roman"/>
              </a:rPr>
              <a:t>pass an  array of arbitrary numbers to a </a:t>
            </a:r>
            <a:r>
              <a:rPr dirty="0" sz="1200" spc="-5">
                <a:latin typeface="Times New Roman"/>
                <a:cs typeface="Times New Roman"/>
              </a:rPr>
              <a:t>QuickSort </a:t>
            </a:r>
            <a:r>
              <a:rPr dirty="0" sz="1200">
                <a:latin typeface="Times New Roman"/>
                <a:cs typeface="Times New Roman"/>
              </a:rPr>
              <a:t>program and it returns an </a:t>
            </a:r>
            <a:r>
              <a:rPr dirty="0" sz="1200" spc="5">
                <a:latin typeface="Times New Roman"/>
                <a:cs typeface="Times New Roman"/>
              </a:rPr>
              <a:t>array </a:t>
            </a:r>
            <a:r>
              <a:rPr dirty="0" sz="1200">
                <a:latin typeface="Times New Roman"/>
                <a:cs typeface="Times New Roman"/>
              </a:rPr>
              <a:t>that  contains the </a:t>
            </a:r>
            <a:r>
              <a:rPr dirty="0" sz="1200" spc="-5">
                <a:latin typeface="Times New Roman"/>
                <a:cs typeface="Times New Roman"/>
              </a:rPr>
              <a:t>sorted</a:t>
            </a:r>
            <a:r>
              <a:rPr dirty="0" sz="1200" spc="-105">
                <a:latin typeface="Times New Roman"/>
                <a:cs typeface="Times New Roman"/>
              </a:rPr>
              <a:t> </a:t>
            </a:r>
            <a:r>
              <a:rPr dirty="0" sz="1200">
                <a:latin typeface="Times New Roman"/>
                <a:cs typeface="Times New Roman"/>
              </a:rPr>
              <a:t>numbers.</a:t>
            </a:r>
            <a:endParaRPr sz="1200">
              <a:latin typeface="Times New Roman"/>
              <a:cs typeface="Times New Roman"/>
            </a:endParaRPr>
          </a:p>
          <a:p>
            <a:pPr lvl="2" marL="469900" indent="-228600">
              <a:lnSpc>
                <a:spcPts val="1405"/>
              </a:lnSpc>
              <a:spcBef>
                <a:spcPts val="35"/>
              </a:spcBef>
              <a:buFont typeface="Symbol"/>
              <a:buChar char=""/>
              <a:tabLst>
                <a:tab pos="469265" algn="l"/>
                <a:tab pos="469900" algn="l"/>
              </a:tabLst>
            </a:pPr>
            <a:r>
              <a:rPr dirty="0" sz="1200" spc="-5">
                <a:latin typeface="Times New Roman"/>
                <a:cs typeface="Times New Roman"/>
              </a:rPr>
              <a:t>Processes </a:t>
            </a:r>
            <a:r>
              <a:rPr dirty="0" sz="1200">
                <a:latin typeface="Times New Roman"/>
                <a:cs typeface="Times New Roman"/>
              </a:rPr>
              <a:t>that trigger </a:t>
            </a:r>
            <a:r>
              <a:rPr dirty="0" sz="1200" spc="-5">
                <a:latin typeface="Times New Roman"/>
                <a:cs typeface="Times New Roman"/>
              </a:rPr>
              <a:t>some </a:t>
            </a:r>
            <a:r>
              <a:rPr dirty="0" sz="1200">
                <a:latin typeface="Times New Roman"/>
                <a:cs typeface="Times New Roman"/>
              </a:rPr>
              <a:t>other</a:t>
            </a:r>
            <a:r>
              <a:rPr dirty="0" sz="1200" spc="-90">
                <a:latin typeface="Times New Roman"/>
                <a:cs typeface="Times New Roman"/>
              </a:rPr>
              <a:t> </a:t>
            </a:r>
            <a:r>
              <a:rPr dirty="0" sz="1200">
                <a:latin typeface="Times New Roman"/>
                <a:cs typeface="Times New Roman"/>
              </a:rPr>
              <a:t>function/process</a:t>
            </a:r>
            <a:endParaRPr sz="1200">
              <a:latin typeface="Times New Roman"/>
              <a:cs typeface="Times New Roman"/>
            </a:endParaRPr>
          </a:p>
          <a:p>
            <a:pPr algn="just" marL="469900" marR="6985" indent="-457200">
              <a:lnSpc>
                <a:spcPts val="1380"/>
              </a:lnSpc>
              <a:spcBef>
                <a:spcPts val="60"/>
              </a:spcBef>
            </a:pPr>
            <a:r>
              <a:rPr dirty="0" sz="1200" spc="-5">
                <a:latin typeface="Times New Roman"/>
                <a:cs typeface="Times New Roman"/>
              </a:rPr>
              <a:t>For </a:t>
            </a:r>
            <a:r>
              <a:rPr dirty="0" sz="1200">
                <a:latin typeface="Times New Roman"/>
                <a:cs typeface="Times New Roman"/>
              </a:rPr>
              <a:t>example, monthly billing that a utility company like WAPDA, </a:t>
            </a:r>
            <a:r>
              <a:rPr dirty="0" sz="1200" spc="-5">
                <a:latin typeface="Times New Roman"/>
                <a:cs typeface="Times New Roman"/>
              </a:rPr>
              <a:t>PTCL </a:t>
            </a:r>
            <a:r>
              <a:rPr dirty="0" sz="1200">
                <a:latin typeface="Times New Roman"/>
                <a:cs typeface="Times New Roman"/>
              </a:rPr>
              <a:t>generates. This  is a trigger that invokes the billing application every month and it prepares and  prints all the consumer</a:t>
            </a:r>
            <a:r>
              <a:rPr dirty="0" sz="1200" spc="-114">
                <a:latin typeface="Times New Roman"/>
                <a:cs typeface="Times New Roman"/>
              </a:rPr>
              <a:t> </a:t>
            </a:r>
            <a:r>
              <a:rPr dirty="0" sz="1200">
                <a:latin typeface="Times New Roman"/>
                <a:cs typeface="Times New Roman"/>
              </a:rPr>
              <a:t>bills.</a:t>
            </a:r>
            <a:endParaRPr sz="1200">
              <a:latin typeface="Times New Roman"/>
              <a:cs typeface="Times New Roman"/>
            </a:endParaRPr>
          </a:p>
          <a:p>
            <a:pPr algn="just" lvl="2" marL="469900" marR="6985" indent="-228600">
              <a:lnSpc>
                <a:spcPts val="1370"/>
              </a:lnSpc>
              <a:spcBef>
                <a:spcPts val="105"/>
              </a:spcBef>
              <a:buFont typeface="Symbol"/>
              <a:buChar char=""/>
              <a:tabLst>
                <a:tab pos="469900" algn="l"/>
              </a:tabLst>
            </a:pPr>
            <a:r>
              <a:rPr dirty="0" sz="1200" spc="-5">
                <a:latin typeface="Times New Roman"/>
                <a:cs typeface="Times New Roman"/>
              </a:rPr>
              <a:t>Actions </a:t>
            </a:r>
            <a:r>
              <a:rPr dirty="0" sz="1200">
                <a:latin typeface="Times New Roman"/>
                <a:cs typeface="Times New Roman"/>
              </a:rPr>
              <a:t>performed on the </a:t>
            </a:r>
            <a:r>
              <a:rPr dirty="0" sz="1200" spc="-5">
                <a:latin typeface="Times New Roman"/>
                <a:cs typeface="Times New Roman"/>
              </a:rPr>
              <a:t>stored </a:t>
            </a:r>
            <a:r>
              <a:rPr dirty="0" sz="1200">
                <a:latin typeface="Times New Roman"/>
                <a:cs typeface="Times New Roman"/>
              </a:rPr>
              <a:t>data. These are called CRUD operations and  described in the next</a:t>
            </a:r>
            <a:r>
              <a:rPr dirty="0" sz="1200" spc="-110">
                <a:latin typeface="Times New Roman"/>
                <a:cs typeface="Times New Roman"/>
              </a:rPr>
              <a:t> </a:t>
            </a:r>
            <a:r>
              <a:rPr dirty="0" sz="1200" spc="-5">
                <a:latin typeface="Times New Roman"/>
                <a:cs typeface="Times New Roman"/>
              </a:rPr>
              <a:t>subsection</a:t>
            </a:r>
            <a:endParaRPr sz="1200">
              <a:latin typeface="Times New Roman"/>
              <a:cs typeface="Times New Roman"/>
            </a:endParaRPr>
          </a:p>
          <a:p>
            <a:pPr marL="241300">
              <a:lnSpc>
                <a:spcPts val="1870"/>
              </a:lnSpc>
              <a:spcBef>
                <a:spcPts val="20"/>
              </a:spcBef>
            </a:pPr>
            <a:r>
              <a:rPr dirty="0" sz="1600" spc="-10" b="1">
                <a:latin typeface="Tahoma"/>
                <a:cs typeface="Tahoma"/>
              </a:rPr>
              <a:t>CRUD</a:t>
            </a:r>
            <a:r>
              <a:rPr dirty="0" sz="1600" spc="-60" b="1">
                <a:latin typeface="Tahoma"/>
                <a:cs typeface="Tahoma"/>
              </a:rPr>
              <a:t> </a:t>
            </a:r>
            <a:r>
              <a:rPr dirty="0" sz="1600" spc="-5" b="1">
                <a:latin typeface="Tahoma"/>
                <a:cs typeface="Tahoma"/>
              </a:rPr>
              <a:t>Operations</a:t>
            </a:r>
            <a:endParaRPr sz="1600">
              <a:latin typeface="Tahoma"/>
              <a:cs typeface="Tahoma"/>
            </a:endParaRPr>
          </a:p>
          <a:p>
            <a:pPr algn="just" marL="12700">
              <a:lnSpc>
                <a:spcPts val="1390"/>
              </a:lnSpc>
            </a:pPr>
            <a:r>
              <a:rPr dirty="0" sz="1200">
                <a:latin typeface="Times New Roman"/>
                <a:cs typeface="Times New Roman"/>
              </a:rPr>
              <a:t>These are four operations as describes</a:t>
            </a:r>
            <a:r>
              <a:rPr dirty="0" sz="1200" spc="-114">
                <a:latin typeface="Times New Roman"/>
                <a:cs typeface="Times New Roman"/>
              </a:rPr>
              <a:t> </a:t>
            </a:r>
            <a:r>
              <a:rPr dirty="0" sz="1200">
                <a:latin typeface="Times New Roman"/>
                <a:cs typeface="Times New Roman"/>
              </a:rPr>
              <a:t>below</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53</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30300" y="6257544"/>
            <a:ext cx="3782695" cy="1029335"/>
          </a:xfrm>
          <a:prstGeom prst="rect">
            <a:avLst/>
          </a:prstGeom>
        </p:spPr>
        <p:txBody>
          <a:bodyPr wrap="square" lIns="0" tIns="0" rIns="0" bIns="0" rtlCol="0" vert="horz">
            <a:spAutoFit/>
          </a:bodyPr>
          <a:lstStyle/>
          <a:p>
            <a:pPr marL="469900" indent="-228600">
              <a:lnSpc>
                <a:spcPct val="100000"/>
              </a:lnSpc>
              <a:buFont typeface="Symbol"/>
              <a:buChar char=""/>
              <a:tabLst>
                <a:tab pos="469265" algn="l"/>
                <a:tab pos="469900" algn="l"/>
              </a:tabLst>
            </a:pPr>
            <a:r>
              <a:rPr dirty="0" sz="1200" spc="-5" b="1">
                <a:latin typeface="Times New Roman"/>
                <a:cs typeface="Times New Roman"/>
              </a:rPr>
              <a:t>Create</a:t>
            </a:r>
            <a:r>
              <a:rPr dirty="0" sz="1200" spc="-5">
                <a:latin typeface="Times New Roman"/>
                <a:cs typeface="Times New Roman"/>
              </a:rPr>
              <a:t>: </a:t>
            </a:r>
            <a:r>
              <a:rPr dirty="0" sz="1200">
                <a:latin typeface="Times New Roman"/>
                <a:cs typeface="Times New Roman"/>
              </a:rPr>
              <a:t>creates data and </a:t>
            </a:r>
            <a:r>
              <a:rPr dirty="0" sz="1200" spc="-5">
                <a:latin typeface="Times New Roman"/>
                <a:cs typeface="Times New Roman"/>
              </a:rPr>
              <a:t>stores</a:t>
            </a:r>
            <a:r>
              <a:rPr dirty="0" sz="1200" spc="-100">
                <a:latin typeface="Times New Roman"/>
                <a:cs typeface="Times New Roman"/>
              </a:rPr>
              <a:t> </a:t>
            </a:r>
            <a:r>
              <a:rPr dirty="0" sz="1200">
                <a:latin typeface="Times New Roman"/>
                <a:cs typeface="Times New Roman"/>
              </a:rPr>
              <a:t>it.</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5" b="1">
                <a:latin typeface="Times New Roman"/>
                <a:cs typeface="Times New Roman"/>
              </a:rPr>
              <a:t>Read</a:t>
            </a:r>
            <a:r>
              <a:rPr dirty="0" sz="1200" spc="-5">
                <a:latin typeface="Times New Roman"/>
                <a:cs typeface="Times New Roman"/>
              </a:rPr>
              <a:t>: </a:t>
            </a:r>
            <a:r>
              <a:rPr dirty="0" sz="1200">
                <a:latin typeface="Times New Roman"/>
                <a:cs typeface="Times New Roman"/>
              </a:rPr>
              <a:t>retrieves the </a:t>
            </a:r>
            <a:r>
              <a:rPr dirty="0" sz="1200" spc="-5">
                <a:latin typeface="Times New Roman"/>
                <a:cs typeface="Times New Roman"/>
              </a:rPr>
              <a:t>stored </a:t>
            </a:r>
            <a:r>
              <a:rPr dirty="0" sz="1200">
                <a:latin typeface="Times New Roman"/>
                <a:cs typeface="Times New Roman"/>
              </a:rPr>
              <a:t>data for</a:t>
            </a:r>
            <a:r>
              <a:rPr dirty="0" sz="1200" spc="-85">
                <a:latin typeface="Times New Roman"/>
                <a:cs typeface="Times New Roman"/>
              </a:rPr>
              <a:t> </a:t>
            </a:r>
            <a:r>
              <a:rPr dirty="0" sz="1200">
                <a:latin typeface="Times New Roman"/>
                <a:cs typeface="Times New Roman"/>
              </a:rPr>
              <a:t>viewing.</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b="1">
                <a:latin typeface="Times New Roman"/>
                <a:cs typeface="Times New Roman"/>
              </a:rPr>
              <a:t>Update</a:t>
            </a:r>
            <a:r>
              <a:rPr dirty="0" sz="1200" spc="-5">
                <a:latin typeface="Times New Roman"/>
                <a:cs typeface="Times New Roman"/>
              </a:rPr>
              <a:t>: </a:t>
            </a:r>
            <a:r>
              <a:rPr dirty="0" sz="1200">
                <a:latin typeface="Times New Roman"/>
                <a:cs typeface="Times New Roman"/>
              </a:rPr>
              <a:t>makes changes in an </a:t>
            </a:r>
            <a:r>
              <a:rPr dirty="0" sz="1200" spc="-5">
                <a:latin typeface="Times New Roman"/>
                <a:cs typeface="Times New Roman"/>
              </a:rPr>
              <a:t>stored</a:t>
            </a:r>
            <a:r>
              <a:rPr dirty="0" sz="1200" spc="-105">
                <a:latin typeface="Times New Roman"/>
                <a:cs typeface="Times New Roman"/>
              </a:rPr>
              <a:t> </a:t>
            </a:r>
            <a:r>
              <a:rPr dirty="0" sz="1200">
                <a:latin typeface="Times New Roman"/>
                <a:cs typeface="Times New Roman"/>
              </a:rPr>
              <a:t>data.</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spc="-10" b="1">
                <a:latin typeface="Times New Roman"/>
                <a:cs typeface="Times New Roman"/>
              </a:rPr>
              <a:t>Delete</a:t>
            </a:r>
            <a:r>
              <a:rPr dirty="0" sz="1200" spc="-10">
                <a:latin typeface="Times New Roman"/>
                <a:cs typeface="Times New Roman"/>
              </a:rPr>
              <a:t>: </a:t>
            </a:r>
            <a:r>
              <a:rPr dirty="0" sz="1200">
                <a:latin typeface="Times New Roman"/>
                <a:cs typeface="Times New Roman"/>
              </a:rPr>
              <a:t>deletes an already </a:t>
            </a:r>
            <a:r>
              <a:rPr dirty="0" sz="1200" spc="-5">
                <a:latin typeface="Times New Roman"/>
                <a:cs typeface="Times New Roman"/>
              </a:rPr>
              <a:t>stored </a:t>
            </a:r>
            <a:r>
              <a:rPr dirty="0" sz="1200">
                <a:latin typeface="Times New Roman"/>
                <a:cs typeface="Times New Roman"/>
              </a:rPr>
              <a:t>data</a:t>
            </a:r>
            <a:r>
              <a:rPr dirty="0" sz="1200" spc="-65">
                <a:latin typeface="Times New Roman"/>
                <a:cs typeface="Times New Roman"/>
              </a:rPr>
              <a:t> </a:t>
            </a:r>
            <a:r>
              <a:rPr dirty="0" sz="1200">
                <a:latin typeface="Times New Roman"/>
                <a:cs typeface="Times New Roman"/>
              </a:rPr>
              <a:t>permanently.</a:t>
            </a:r>
            <a:endParaRPr sz="1200">
              <a:latin typeface="Times New Roman"/>
              <a:cs typeface="Times New Roman"/>
            </a:endParaRPr>
          </a:p>
          <a:p>
            <a:pPr marL="12700">
              <a:lnSpc>
                <a:spcPct val="100000"/>
              </a:lnSpc>
              <a:spcBef>
                <a:spcPts val="60"/>
              </a:spcBef>
              <a:tabLst>
                <a:tab pos="528955" algn="l"/>
                <a:tab pos="1423035" algn="l"/>
                <a:tab pos="2242820" algn="l"/>
                <a:tab pos="2637790" algn="l"/>
              </a:tabLst>
            </a:pPr>
            <a:r>
              <a:rPr dirty="0" sz="1800">
                <a:latin typeface="Tahoma"/>
                <a:cs typeface="Tahoma"/>
              </a:rPr>
              <a:t>4.4	Adding	Levels	of	Abstraction</a:t>
            </a:r>
            <a:endParaRPr sz="1800">
              <a:latin typeface="Tahoma"/>
              <a:cs typeface="Tahoma"/>
            </a:endParaRPr>
          </a:p>
        </p:txBody>
      </p:sp>
      <p:sp>
        <p:nvSpPr>
          <p:cNvPr id="7" name="object 7"/>
          <p:cNvSpPr txBox="1"/>
          <p:nvPr/>
        </p:nvSpPr>
        <p:spPr>
          <a:xfrm>
            <a:off x="5082794" y="7005840"/>
            <a:ext cx="1558290" cy="280670"/>
          </a:xfrm>
          <a:prstGeom prst="rect">
            <a:avLst/>
          </a:prstGeom>
        </p:spPr>
        <p:txBody>
          <a:bodyPr wrap="square" lIns="0" tIns="0" rIns="0" bIns="0" rtlCol="0" vert="horz">
            <a:spAutoFit/>
          </a:bodyPr>
          <a:lstStyle/>
          <a:p>
            <a:pPr marL="12700">
              <a:lnSpc>
                <a:spcPct val="100000"/>
              </a:lnSpc>
              <a:tabLst>
                <a:tab pos="410209" algn="l"/>
                <a:tab pos="1080770" algn="l"/>
              </a:tabLst>
            </a:pPr>
            <a:r>
              <a:rPr dirty="0" sz="1800" spc="-5">
                <a:latin typeface="Tahoma"/>
                <a:cs typeface="Tahoma"/>
              </a:rPr>
              <a:t>t</a:t>
            </a:r>
            <a:r>
              <a:rPr dirty="0" sz="1800">
                <a:latin typeface="Tahoma"/>
                <a:cs typeface="Tahoma"/>
              </a:rPr>
              <a:t>o	</a:t>
            </a:r>
            <a:r>
              <a:rPr dirty="0" sz="1800" spc="-5">
                <a:latin typeface="Tahoma"/>
                <a:cs typeface="Tahoma"/>
              </a:rPr>
              <a:t>Dat</a:t>
            </a:r>
            <a:r>
              <a:rPr dirty="0" sz="1800">
                <a:latin typeface="Tahoma"/>
                <a:cs typeface="Tahoma"/>
              </a:rPr>
              <a:t>a	</a:t>
            </a:r>
            <a:r>
              <a:rPr dirty="0" sz="1800" spc="-5">
                <a:latin typeface="Tahoma"/>
                <a:cs typeface="Tahoma"/>
              </a:rPr>
              <a:t>Flow</a:t>
            </a:r>
            <a:endParaRPr sz="1800">
              <a:latin typeface="Tahoma"/>
              <a:cs typeface="Tahoma"/>
            </a:endParaRPr>
          </a:p>
        </p:txBody>
      </p:sp>
      <p:sp>
        <p:nvSpPr>
          <p:cNvPr id="8" name="object 8"/>
          <p:cNvSpPr txBox="1"/>
          <p:nvPr/>
        </p:nvSpPr>
        <p:spPr>
          <a:xfrm>
            <a:off x="1130300" y="7281760"/>
            <a:ext cx="5513070" cy="1858010"/>
          </a:xfrm>
          <a:prstGeom prst="rect">
            <a:avLst/>
          </a:prstGeom>
        </p:spPr>
        <p:txBody>
          <a:bodyPr wrap="square" lIns="0" tIns="0" rIns="0" bIns="0" rtlCol="0" vert="horz">
            <a:spAutoFit/>
          </a:bodyPr>
          <a:lstStyle/>
          <a:p>
            <a:pPr marL="184785">
              <a:lnSpc>
                <a:spcPts val="2105"/>
              </a:lnSpc>
            </a:pPr>
            <a:r>
              <a:rPr dirty="0" sz="1800">
                <a:latin typeface="Tahoma"/>
                <a:cs typeface="Tahoma"/>
              </a:rPr>
              <a:t>Modeling</a:t>
            </a:r>
            <a:endParaRPr sz="1800">
              <a:latin typeface="Tahoma"/>
              <a:cs typeface="Tahoma"/>
            </a:endParaRPr>
          </a:p>
          <a:p>
            <a:pPr algn="just" marL="12700" marR="5080">
              <a:lnSpc>
                <a:spcPts val="1380"/>
              </a:lnSpc>
              <a:spcBef>
                <a:spcPts val="40"/>
              </a:spcBef>
            </a:pPr>
            <a:r>
              <a:rPr dirty="0" sz="1200" spc="-5">
                <a:latin typeface="Times New Roman"/>
                <a:cs typeface="Times New Roman"/>
              </a:rPr>
              <a:t>As we </a:t>
            </a:r>
            <a:r>
              <a:rPr dirty="0" sz="1200">
                <a:latin typeface="Times New Roman"/>
                <a:cs typeface="Times New Roman"/>
              </a:rPr>
              <a:t>have already described that in data flow modeling </a:t>
            </a:r>
            <a:r>
              <a:rPr dirty="0" sz="1200" spc="5">
                <a:latin typeface="Times New Roman"/>
                <a:cs typeface="Times New Roman"/>
              </a:rPr>
              <a:t>only </a:t>
            </a:r>
            <a:r>
              <a:rPr dirty="0" sz="1200">
                <a:latin typeface="Times New Roman"/>
                <a:cs typeface="Times New Roman"/>
              </a:rPr>
              <a:t>those processes can be  expressed that perform certain processing or transformation of information. </a:t>
            </a:r>
            <a:r>
              <a:rPr dirty="0" sz="1200" spc="-5">
                <a:latin typeface="Times New Roman"/>
                <a:cs typeface="Times New Roman"/>
              </a:rPr>
              <a:t>Now </a:t>
            </a:r>
            <a:r>
              <a:rPr dirty="0" sz="1200">
                <a:latin typeface="Times New Roman"/>
                <a:cs typeface="Times New Roman"/>
              </a:rPr>
              <a:t>the  question arises how far these processes need to be expressed? </a:t>
            </a:r>
            <a:r>
              <a:rPr dirty="0" sz="1200" spc="-5">
                <a:latin typeface="Times New Roman"/>
                <a:cs typeface="Times New Roman"/>
              </a:rPr>
              <a:t>As </a:t>
            </a:r>
            <a:r>
              <a:rPr dirty="0" sz="1200">
                <a:latin typeface="Times New Roman"/>
                <a:cs typeface="Times New Roman"/>
              </a:rPr>
              <a:t>a </a:t>
            </a:r>
            <a:r>
              <a:rPr dirty="0" sz="1200" spc="-5">
                <a:latin typeface="Times New Roman"/>
                <a:cs typeface="Times New Roman"/>
              </a:rPr>
              <a:t>single </a:t>
            </a:r>
            <a:r>
              <a:rPr dirty="0" sz="1200">
                <a:latin typeface="Times New Roman"/>
                <a:cs typeface="Times New Roman"/>
              </a:rPr>
              <a:t>process like  CalculateCommission as described in the above </a:t>
            </a:r>
            <a:r>
              <a:rPr dirty="0" sz="1200" spc="-5">
                <a:latin typeface="Times New Roman"/>
                <a:cs typeface="Times New Roman"/>
              </a:rPr>
              <a:t>section, </a:t>
            </a:r>
            <a:r>
              <a:rPr dirty="0" sz="1200">
                <a:latin typeface="Times New Roman"/>
                <a:cs typeface="Times New Roman"/>
              </a:rPr>
              <a:t>can be described in </a:t>
            </a:r>
            <a:r>
              <a:rPr dirty="0" sz="1200" spc="-5">
                <a:latin typeface="Times New Roman"/>
                <a:cs typeface="Times New Roman"/>
              </a:rPr>
              <a:t>sufficient  </a:t>
            </a:r>
            <a:r>
              <a:rPr dirty="0" sz="1200">
                <a:latin typeface="Times New Roman"/>
                <a:cs typeface="Times New Roman"/>
              </a:rPr>
              <a:t>detail </a:t>
            </a:r>
            <a:r>
              <a:rPr dirty="0" sz="1200" spc="-5">
                <a:latin typeface="Times New Roman"/>
                <a:cs typeface="Times New Roman"/>
              </a:rPr>
              <a:t>such </a:t>
            </a:r>
            <a:r>
              <a:rPr dirty="0" sz="1200">
                <a:latin typeface="Times New Roman"/>
                <a:cs typeface="Times New Roman"/>
              </a:rPr>
              <a:t>that all of its minute activities can be captured in the data flow diagram.  </a:t>
            </a:r>
            <a:r>
              <a:rPr dirty="0" sz="1200" spc="-5">
                <a:latin typeface="Times New Roman"/>
                <a:cs typeface="Times New Roman"/>
              </a:rPr>
              <a:t>However, </a:t>
            </a:r>
            <a:r>
              <a:rPr dirty="0" sz="1200">
                <a:latin typeface="Times New Roman"/>
                <a:cs typeface="Times New Roman"/>
              </a:rPr>
              <a:t>if </a:t>
            </a:r>
            <a:r>
              <a:rPr dirty="0" sz="1200" spc="-5">
                <a:latin typeface="Times New Roman"/>
                <a:cs typeface="Times New Roman"/>
              </a:rPr>
              <a:t>we start </a:t>
            </a:r>
            <a:r>
              <a:rPr dirty="0" sz="1200">
                <a:latin typeface="Times New Roman"/>
                <a:cs typeface="Times New Roman"/>
              </a:rPr>
              <a:t>adding each bit of </a:t>
            </a:r>
            <a:r>
              <a:rPr dirty="0" sz="1200" spc="-5">
                <a:latin typeface="Times New Roman"/>
                <a:cs typeface="Times New Roman"/>
              </a:rPr>
              <a:t>system </a:t>
            </a:r>
            <a:r>
              <a:rPr dirty="0" sz="1200">
                <a:latin typeface="Times New Roman"/>
                <a:cs typeface="Times New Roman"/>
              </a:rPr>
              <a:t>functionality in a </a:t>
            </a:r>
            <a:r>
              <a:rPr dirty="0" sz="1200" spc="-5">
                <a:latin typeface="Times New Roman"/>
                <a:cs typeface="Times New Roman"/>
              </a:rPr>
              <a:t>single </a:t>
            </a:r>
            <a:r>
              <a:rPr dirty="0" sz="1200">
                <a:latin typeface="Times New Roman"/>
                <a:cs typeface="Times New Roman"/>
              </a:rPr>
              <a:t>data flow  diagram, it </a:t>
            </a:r>
            <a:r>
              <a:rPr dirty="0" sz="1200" spc="-5">
                <a:latin typeface="Times New Roman"/>
                <a:cs typeface="Times New Roman"/>
              </a:rPr>
              <a:t>would </a:t>
            </a:r>
            <a:r>
              <a:rPr dirty="0" sz="1200">
                <a:latin typeface="Times New Roman"/>
                <a:cs typeface="Times New Roman"/>
              </a:rPr>
              <a:t>become an enormously large diagram to be drawn on a </a:t>
            </a:r>
            <a:r>
              <a:rPr dirty="0" sz="1200" spc="-5">
                <a:latin typeface="Times New Roman"/>
                <a:cs typeface="Times New Roman"/>
              </a:rPr>
              <a:t>single </a:t>
            </a:r>
            <a:r>
              <a:rPr dirty="0" sz="1200">
                <a:latin typeface="Times New Roman"/>
                <a:cs typeface="Times New Roman"/>
              </a:rPr>
              <a:t>piece of  paper. </a:t>
            </a:r>
            <a:r>
              <a:rPr dirty="0" sz="1200" spc="-5">
                <a:latin typeface="Times New Roman"/>
                <a:cs typeface="Times New Roman"/>
              </a:rPr>
              <a:t>Moreover, </a:t>
            </a:r>
            <a:r>
              <a:rPr dirty="0" sz="1200">
                <a:latin typeface="Times New Roman"/>
                <a:cs typeface="Times New Roman"/>
              </a:rPr>
              <a:t>requirement analysis is an ongoing activity in </a:t>
            </a:r>
            <a:r>
              <a:rPr dirty="0" sz="1200" spc="-5">
                <a:latin typeface="Times New Roman"/>
                <a:cs typeface="Times New Roman"/>
              </a:rPr>
              <a:t>which </a:t>
            </a:r>
            <a:r>
              <a:rPr dirty="0" sz="1200">
                <a:latin typeface="Times New Roman"/>
                <a:cs typeface="Times New Roman"/>
              </a:rPr>
              <a:t>knowledge  expands</a:t>
            </a:r>
            <a:r>
              <a:rPr dirty="0" sz="1200" spc="190">
                <a:latin typeface="Times New Roman"/>
                <a:cs typeface="Times New Roman"/>
              </a:rPr>
              <a:t> </a:t>
            </a:r>
            <a:r>
              <a:rPr dirty="0" sz="1200">
                <a:latin typeface="Times New Roman"/>
                <a:cs typeface="Times New Roman"/>
              </a:rPr>
              <a:t>as</a:t>
            </a:r>
            <a:r>
              <a:rPr dirty="0" sz="1200" spc="200">
                <a:latin typeface="Times New Roman"/>
                <a:cs typeface="Times New Roman"/>
              </a:rPr>
              <a:t> </a:t>
            </a:r>
            <a:r>
              <a:rPr dirty="0" sz="1200" spc="-15">
                <a:latin typeface="Times New Roman"/>
                <a:cs typeface="Times New Roman"/>
              </a:rPr>
              <a:t>you</a:t>
            </a:r>
            <a:r>
              <a:rPr dirty="0" sz="1200" spc="190">
                <a:latin typeface="Times New Roman"/>
                <a:cs typeface="Times New Roman"/>
              </a:rPr>
              <a:t> </a:t>
            </a:r>
            <a:r>
              <a:rPr dirty="0" sz="1200">
                <a:latin typeface="Times New Roman"/>
                <a:cs typeface="Times New Roman"/>
              </a:rPr>
              <a:t>dig</a:t>
            </a:r>
            <a:r>
              <a:rPr dirty="0" sz="1200" spc="180">
                <a:latin typeface="Times New Roman"/>
                <a:cs typeface="Times New Roman"/>
              </a:rPr>
              <a:t> </a:t>
            </a:r>
            <a:r>
              <a:rPr dirty="0" sz="1200">
                <a:latin typeface="Times New Roman"/>
                <a:cs typeface="Times New Roman"/>
              </a:rPr>
              <a:t>out</a:t>
            </a:r>
            <a:r>
              <a:rPr dirty="0" sz="1200" spc="204">
                <a:latin typeface="Times New Roman"/>
                <a:cs typeface="Times New Roman"/>
              </a:rPr>
              <a:t> </a:t>
            </a:r>
            <a:r>
              <a:rPr dirty="0" sz="1200">
                <a:latin typeface="Times New Roman"/>
                <a:cs typeface="Times New Roman"/>
              </a:rPr>
              <a:t>details</a:t>
            </a:r>
            <a:r>
              <a:rPr dirty="0" sz="1200" spc="190">
                <a:latin typeface="Times New Roman"/>
                <a:cs typeface="Times New Roman"/>
              </a:rPr>
              <a:t> </a:t>
            </a:r>
            <a:r>
              <a:rPr dirty="0" sz="1200">
                <a:latin typeface="Times New Roman"/>
                <a:cs typeface="Times New Roman"/>
              </a:rPr>
              <a:t>of</a:t>
            </a:r>
            <a:r>
              <a:rPr dirty="0" sz="1200" spc="185">
                <a:latin typeface="Times New Roman"/>
                <a:cs typeface="Times New Roman"/>
              </a:rPr>
              <a:t> </a:t>
            </a:r>
            <a:r>
              <a:rPr dirty="0" sz="1200">
                <a:latin typeface="Times New Roman"/>
                <a:cs typeface="Times New Roman"/>
              </a:rPr>
              <a:t>processes.</a:t>
            </a:r>
            <a:r>
              <a:rPr dirty="0" sz="1200" spc="175">
                <a:latin typeface="Times New Roman"/>
                <a:cs typeface="Times New Roman"/>
              </a:rPr>
              <a:t> </a:t>
            </a:r>
            <a:r>
              <a:rPr dirty="0" sz="1200">
                <a:latin typeface="Times New Roman"/>
                <a:cs typeface="Times New Roman"/>
              </a:rPr>
              <a:t>Therefore,</a:t>
            </a:r>
            <a:r>
              <a:rPr dirty="0" sz="1200" spc="175">
                <a:latin typeface="Times New Roman"/>
                <a:cs typeface="Times New Roman"/>
              </a:rPr>
              <a:t> </a:t>
            </a:r>
            <a:r>
              <a:rPr dirty="0" sz="1200">
                <a:latin typeface="Times New Roman"/>
                <a:cs typeface="Times New Roman"/>
              </a:rPr>
              <a:t>it</a:t>
            </a:r>
            <a:r>
              <a:rPr dirty="0" sz="1200" spc="195">
                <a:latin typeface="Times New Roman"/>
                <a:cs typeface="Times New Roman"/>
              </a:rPr>
              <a:t> </a:t>
            </a:r>
            <a:r>
              <a:rPr dirty="0" sz="1200">
                <a:latin typeface="Times New Roman"/>
                <a:cs typeface="Times New Roman"/>
              </a:rPr>
              <a:t>may</a:t>
            </a:r>
            <a:r>
              <a:rPr dirty="0" sz="1200" spc="165">
                <a:latin typeface="Times New Roman"/>
                <a:cs typeface="Times New Roman"/>
              </a:rPr>
              <a:t> </a:t>
            </a:r>
            <a:r>
              <a:rPr dirty="0" sz="1200">
                <a:latin typeface="Times New Roman"/>
                <a:cs typeface="Times New Roman"/>
              </a:rPr>
              <a:t>not</a:t>
            </a:r>
            <a:r>
              <a:rPr dirty="0" sz="1200" spc="195">
                <a:latin typeface="Times New Roman"/>
                <a:cs typeface="Times New Roman"/>
              </a:rPr>
              <a:t> </a:t>
            </a:r>
            <a:r>
              <a:rPr dirty="0" sz="1200">
                <a:latin typeface="Times New Roman"/>
                <a:cs typeface="Times New Roman"/>
              </a:rPr>
              <a:t>be</a:t>
            </a:r>
            <a:r>
              <a:rPr dirty="0" sz="1200" spc="200">
                <a:latin typeface="Times New Roman"/>
                <a:cs typeface="Times New Roman"/>
              </a:rPr>
              <a:t> </a:t>
            </a:r>
            <a:r>
              <a:rPr dirty="0" sz="1200">
                <a:latin typeface="Times New Roman"/>
                <a:cs typeface="Times New Roman"/>
              </a:rPr>
              <a:t>possible</a:t>
            </a:r>
            <a:r>
              <a:rPr dirty="0" sz="1200" spc="195">
                <a:latin typeface="Times New Roman"/>
                <a:cs typeface="Times New Roman"/>
              </a:rPr>
              <a:t> </a:t>
            </a:r>
            <a:r>
              <a:rPr dirty="0" sz="1200">
                <a:latin typeface="Times New Roman"/>
                <a:cs typeface="Times New Roman"/>
              </a:rPr>
              <a:t>for</a:t>
            </a:r>
            <a:r>
              <a:rPr dirty="0" sz="1200" spc="185">
                <a:latin typeface="Times New Roman"/>
                <a:cs typeface="Times New Roman"/>
              </a:rPr>
              <a:t> </a:t>
            </a:r>
            <a:r>
              <a:rPr dirty="0" sz="1200">
                <a:latin typeface="Times New Roman"/>
                <a:cs typeface="Times New Roman"/>
              </a:rPr>
              <a:t>an</a:t>
            </a:r>
            <a:endParaRPr sz="12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850265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spcBef>
                <a:spcPts val="875"/>
              </a:spcBef>
            </a:pPr>
            <a:r>
              <a:rPr dirty="0" sz="1200">
                <a:latin typeface="Times New Roman"/>
                <a:cs typeface="Times New Roman"/>
              </a:rPr>
              <a:t>analyst to know each bit of all the processes of the system from the very beginning.  </a:t>
            </a:r>
            <a:r>
              <a:rPr dirty="0" sz="1200" spc="-5">
                <a:latin typeface="Times New Roman"/>
                <a:cs typeface="Times New Roman"/>
              </a:rPr>
              <a:t>Keeping </a:t>
            </a:r>
            <a:r>
              <a:rPr dirty="0" sz="1200">
                <a:latin typeface="Times New Roman"/>
                <a:cs typeface="Times New Roman"/>
              </a:rPr>
              <a:t>the complexity of </a:t>
            </a:r>
            <a:r>
              <a:rPr dirty="0" sz="1200" spc="-5">
                <a:latin typeface="Times New Roman"/>
                <a:cs typeface="Times New Roman"/>
              </a:rPr>
              <a:t>systems </a:t>
            </a:r>
            <a:r>
              <a:rPr dirty="0" sz="1200">
                <a:latin typeface="Times New Roman"/>
                <a:cs typeface="Times New Roman"/>
              </a:rPr>
              <a:t>in view, data flow modeling technique has </a:t>
            </a:r>
            <a:r>
              <a:rPr dirty="0" sz="1200" spc="-5">
                <a:latin typeface="Times New Roman"/>
                <a:cs typeface="Times New Roman"/>
              </a:rPr>
              <a:t>suggested  </a:t>
            </a:r>
            <a:r>
              <a:rPr dirty="0" sz="1200">
                <a:latin typeface="Times New Roman"/>
                <a:cs typeface="Times New Roman"/>
              </a:rPr>
              <a:t>disseminating information of a </a:t>
            </a:r>
            <a:r>
              <a:rPr dirty="0" sz="1200" spc="-5">
                <a:latin typeface="Times New Roman"/>
                <a:cs typeface="Times New Roman"/>
              </a:rPr>
              <a:t>system </a:t>
            </a:r>
            <a:r>
              <a:rPr dirty="0" sz="1200">
                <a:latin typeface="Times New Roman"/>
                <a:cs typeface="Times New Roman"/>
              </a:rPr>
              <a:t>in more then just one levels of abstraction. What  are these levels, please </a:t>
            </a:r>
            <a:r>
              <a:rPr dirty="0" sz="1200" spc="-5">
                <a:latin typeface="Times New Roman"/>
                <a:cs typeface="Times New Roman"/>
              </a:rPr>
              <a:t>see </a:t>
            </a:r>
            <a:r>
              <a:rPr dirty="0" sz="1200">
                <a:latin typeface="Times New Roman"/>
                <a:cs typeface="Times New Roman"/>
              </a:rPr>
              <a:t>below for a</a:t>
            </a:r>
            <a:r>
              <a:rPr dirty="0" sz="1200" spc="-105">
                <a:latin typeface="Times New Roman"/>
                <a:cs typeface="Times New Roman"/>
              </a:rPr>
              <a:t> </a:t>
            </a:r>
            <a:r>
              <a:rPr dirty="0" sz="1200">
                <a:latin typeface="Times New Roman"/>
                <a:cs typeface="Times New Roman"/>
              </a:rPr>
              <a:t>discussion</a:t>
            </a:r>
            <a:endParaRPr sz="1200">
              <a:latin typeface="Times New Roman"/>
              <a:cs typeface="Times New Roman"/>
            </a:endParaRPr>
          </a:p>
          <a:p>
            <a:pPr marL="241300">
              <a:lnSpc>
                <a:spcPts val="1870"/>
              </a:lnSpc>
              <a:spcBef>
                <a:spcPts val="20"/>
              </a:spcBef>
            </a:pPr>
            <a:r>
              <a:rPr dirty="0" sz="1600" spc="-10" b="1">
                <a:latin typeface="Tahoma"/>
                <a:cs typeface="Tahoma"/>
              </a:rPr>
              <a:t>Context Level Data </a:t>
            </a:r>
            <a:r>
              <a:rPr dirty="0" sz="1600" spc="5" b="1">
                <a:latin typeface="Tahoma"/>
                <a:cs typeface="Tahoma"/>
              </a:rPr>
              <a:t>Flow</a:t>
            </a:r>
            <a:r>
              <a:rPr dirty="0" sz="1600" spc="10" b="1">
                <a:latin typeface="Tahoma"/>
                <a:cs typeface="Tahoma"/>
              </a:rPr>
              <a:t> </a:t>
            </a:r>
            <a:r>
              <a:rPr dirty="0" sz="1600" spc="-10" b="1">
                <a:latin typeface="Tahoma"/>
                <a:cs typeface="Tahoma"/>
              </a:rPr>
              <a:t>Diagram</a:t>
            </a:r>
            <a:endParaRPr sz="1600">
              <a:latin typeface="Tahoma"/>
              <a:cs typeface="Tahoma"/>
            </a:endParaRPr>
          </a:p>
          <a:p>
            <a:pPr algn="just" marL="12700" marR="5715">
              <a:lnSpc>
                <a:spcPts val="1380"/>
              </a:lnSpc>
              <a:spcBef>
                <a:spcPts val="40"/>
              </a:spcBef>
            </a:pPr>
            <a:r>
              <a:rPr dirty="0" sz="1200">
                <a:latin typeface="Times New Roman"/>
                <a:cs typeface="Times New Roman"/>
              </a:rPr>
              <a:t>In a top-down system analysis, an analyst is required to develop high level view of the  </a:t>
            </a:r>
            <a:r>
              <a:rPr dirty="0" sz="1200" spc="-5">
                <a:latin typeface="Times New Roman"/>
                <a:cs typeface="Times New Roman"/>
              </a:rPr>
              <a:t>system </a:t>
            </a:r>
            <a:r>
              <a:rPr dirty="0" sz="1200">
                <a:latin typeface="Times New Roman"/>
                <a:cs typeface="Times New Roman"/>
              </a:rPr>
              <a:t>at first. In data flow modeling, this high-level view is the Context level data flow  diagram. In this diagram, </a:t>
            </a:r>
            <a:r>
              <a:rPr dirty="0" sz="1200" spc="-5">
                <a:latin typeface="Times New Roman"/>
                <a:cs typeface="Times New Roman"/>
              </a:rPr>
              <a:t>system’s </a:t>
            </a:r>
            <a:r>
              <a:rPr dirty="0" sz="1200">
                <a:latin typeface="Times New Roman"/>
                <a:cs typeface="Times New Roman"/>
              </a:rPr>
              <a:t>context is clarified </a:t>
            </a:r>
            <a:r>
              <a:rPr dirty="0" sz="1200" spc="-5">
                <a:latin typeface="Times New Roman"/>
                <a:cs typeface="Times New Roman"/>
              </a:rPr>
              <a:t>such </a:t>
            </a:r>
            <a:r>
              <a:rPr dirty="0" sz="1200">
                <a:latin typeface="Times New Roman"/>
                <a:cs typeface="Times New Roman"/>
              </a:rPr>
              <a:t>that all the external agents or  entities </a:t>
            </a:r>
            <a:r>
              <a:rPr dirty="0" sz="1200" spc="-5">
                <a:latin typeface="Times New Roman"/>
                <a:cs typeface="Times New Roman"/>
              </a:rPr>
              <a:t>with which </a:t>
            </a: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interacts are captured. It captures the details of </a:t>
            </a:r>
            <a:r>
              <a:rPr dirty="0" sz="1200" spc="-5">
                <a:latin typeface="Times New Roman"/>
                <a:cs typeface="Times New Roman"/>
              </a:rPr>
              <a:t>what  </a:t>
            </a:r>
            <a:r>
              <a:rPr dirty="0" sz="1200">
                <a:latin typeface="Times New Roman"/>
                <a:cs typeface="Times New Roman"/>
              </a:rPr>
              <a:t>information flows between the </a:t>
            </a:r>
            <a:r>
              <a:rPr dirty="0" sz="1200" spc="-5">
                <a:latin typeface="Times New Roman"/>
                <a:cs typeface="Times New Roman"/>
              </a:rPr>
              <a:t>system </a:t>
            </a:r>
            <a:r>
              <a:rPr dirty="0" sz="1200">
                <a:latin typeface="Times New Roman"/>
                <a:cs typeface="Times New Roman"/>
              </a:rPr>
              <a:t>and these external entities, and </a:t>
            </a:r>
            <a:r>
              <a:rPr dirty="0" sz="1200" spc="-5">
                <a:latin typeface="Times New Roman"/>
                <a:cs typeface="Times New Roman"/>
              </a:rPr>
              <a:t>what </a:t>
            </a:r>
            <a:r>
              <a:rPr dirty="0" sz="1200">
                <a:latin typeface="Times New Roman"/>
                <a:cs typeface="Times New Roman"/>
              </a:rPr>
              <a:t>outputs are  generated against inputs from these external agents and </a:t>
            </a:r>
            <a:r>
              <a:rPr dirty="0" sz="1200" spc="-5">
                <a:latin typeface="Times New Roman"/>
                <a:cs typeface="Times New Roman"/>
              </a:rPr>
              <a:t>so </a:t>
            </a:r>
            <a:r>
              <a:rPr dirty="0" sz="1200">
                <a:latin typeface="Times New Roman"/>
                <a:cs typeface="Times New Roman"/>
              </a:rPr>
              <a:t>on. </a:t>
            </a:r>
            <a:r>
              <a:rPr dirty="0" sz="1200" spc="-5">
                <a:latin typeface="Times New Roman"/>
                <a:cs typeface="Times New Roman"/>
              </a:rPr>
              <a:t>So, </a:t>
            </a:r>
            <a:r>
              <a:rPr dirty="0" sz="1200">
                <a:latin typeface="Times New Roman"/>
                <a:cs typeface="Times New Roman"/>
              </a:rPr>
              <a:t>the </a:t>
            </a:r>
            <a:r>
              <a:rPr dirty="0" sz="1200" spc="-10">
                <a:latin typeface="Times New Roman"/>
                <a:cs typeface="Times New Roman"/>
              </a:rPr>
              <a:t>analyst </a:t>
            </a:r>
            <a:r>
              <a:rPr dirty="0" sz="1200">
                <a:latin typeface="Times New Roman"/>
                <a:cs typeface="Times New Roman"/>
              </a:rPr>
              <a:t>probes out  all the external agents that may involve persons, organizations or other </a:t>
            </a:r>
            <a:r>
              <a:rPr dirty="0" sz="1200" spc="-5">
                <a:latin typeface="Times New Roman"/>
                <a:cs typeface="Times New Roman"/>
              </a:rPr>
              <a:t>systems who  </a:t>
            </a:r>
            <a:r>
              <a:rPr dirty="0" sz="1200">
                <a:latin typeface="Times New Roman"/>
                <a:cs typeface="Times New Roman"/>
              </a:rPr>
              <a:t>directly interacts </a:t>
            </a:r>
            <a:r>
              <a:rPr dirty="0" sz="1200" spc="-5">
                <a:latin typeface="Times New Roman"/>
                <a:cs typeface="Times New Roman"/>
              </a:rPr>
              <a:t>with </a:t>
            </a:r>
            <a:r>
              <a:rPr dirty="0" sz="1200">
                <a:latin typeface="Times New Roman"/>
                <a:cs typeface="Times New Roman"/>
              </a:rPr>
              <a:t>this </a:t>
            </a:r>
            <a:r>
              <a:rPr dirty="0" sz="1200" spc="-5">
                <a:latin typeface="Times New Roman"/>
                <a:cs typeface="Times New Roman"/>
              </a:rPr>
              <a:t>system </a:t>
            </a:r>
            <a:r>
              <a:rPr dirty="0" sz="1200">
                <a:latin typeface="Times New Roman"/>
                <a:cs typeface="Times New Roman"/>
              </a:rPr>
              <a:t>and their </a:t>
            </a:r>
            <a:r>
              <a:rPr dirty="0" sz="1200" spc="-5">
                <a:latin typeface="Times New Roman"/>
                <a:cs typeface="Times New Roman"/>
              </a:rPr>
              <a:t>specific </a:t>
            </a:r>
            <a:r>
              <a:rPr dirty="0" sz="1200">
                <a:latin typeface="Times New Roman"/>
                <a:cs typeface="Times New Roman"/>
              </a:rPr>
              <a:t>involvement in the </a:t>
            </a:r>
            <a:r>
              <a:rPr dirty="0" sz="1200" spc="-5">
                <a:latin typeface="Times New Roman"/>
                <a:cs typeface="Times New Roman"/>
              </a:rPr>
              <a:t>system. At </a:t>
            </a:r>
            <a:r>
              <a:rPr dirty="0" sz="1200">
                <a:latin typeface="Times New Roman"/>
                <a:cs typeface="Times New Roman"/>
              </a:rPr>
              <a:t>this  level, </a:t>
            </a:r>
            <a:r>
              <a:rPr dirty="0" sz="1200" spc="-5">
                <a:latin typeface="Times New Roman"/>
                <a:cs typeface="Times New Roman"/>
              </a:rPr>
              <a:t>systems </a:t>
            </a:r>
            <a:r>
              <a:rPr dirty="0" sz="1200">
                <a:latin typeface="Times New Roman"/>
                <a:cs typeface="Times New Roman"/>
              </a:rPr>
              <a:t>internal details are not exposed, as </a:t>
            </a:r>
            <a:r>
              <a:rPr dirty="0" sz="1200" spc="-5">
                <a:latin typeface="Times New Roman"/>
                <a:cs typeface="Times New Roman"/>
              </a:rPr>
              <a:t>we want </a:t>
            </a:r>
            <a:r>
              <a:rPr dirty="0" sz="1200">
                <a:latin typeface="Times New Roman"/>
                <a:cs typeface="Times New Roman"/>
              </a:rPr>
              <a:t>to </a:t>
            </a:r>
            <a:r>
              <a:rPr dirty="0" sz="1200" spc="-5">
                <a:latin typeface="Times New Roman"/>
                <a:cs typeface="Times New Roman"/>
              </a:rPr>
              <a:t>see system </a:t>
            </a:r>
            <a:r>
              <a:rPr dirty="0" sz="1200">
                <a:latin typeface="Times New Roman"/>
                <a:cs typeface="Times New Roman"/>
              </a:rPr>
              <a:t>behavior as a  black</a:t>
            </a:r>
            <a:r>
              <a:rPr dirty="0" sz="1200" spc="-100">
                <a:latin typeface="Times New Roman"/>
                <a:cs typeface="Times New Roman"/>
              </a:rPr>
              <a:t> </a:t>
            </a:r>
            <a:r>
              <a:rPr dirty="0" sz="1200">
                <a:latin typeface="Times New Roman"/>
                <a:cs typeface="Times New Roman"/>
              </a:rPr>
              <a:t>box.</a:t>
            </a:r>
            <a:endParaRPr sz="1200">
              <a:latin typeface="Times New Roman"/>
              <a:cs typeface="Times New Roman"/>
            </a:endParaRPr>
          </a:p>
          <a:p>
            <a:pPr marL="241300">
              <a:lnSpc>
                <a:spcPts val="1870"/>
              </a:lnSpc>
              <a:spcBef>
                <a:spcPts val="20"/>
              </a:spcBef>
            </a:pPr>
            <a:r>
              <a:rPr dirty="0" sz="1600" spc="-10" b="1">
                <a:latin typeface="Tahoma"/>
                <a:cs typeface="Tahoma"/>
              </a:rPr>
              <a:t>Detailed Data Flow</a:t>
            </a:r>
            <a:r>
              <a:rPr dirty="0" sz="1600" spc="-15" b="1">
                <a:latin typeface="Tahoma"/>
                <a:cs typeface="Tahoma"/>
              </a:rPr>
              <a:t> </a:t>
            </a:r>
            <a:r>
              <a:rPr dirty="0" sz="1600" b="1">
                <a:latin typeface="Tahoma"/>
                <a:cs typeface="Tahoma"/>
              </a:rPr>
              <a:t>diagrams</a:t>
            </a:r>
            <a:endParaRPr sz="1600">
              <a:latin typeface="Tahoma"/>
              <a:cs typeface="Tahoma"/>
            </a:endParaRPr>
          </a:p>
          <a:p>
            <a:pPr algn="just" marL="12700" marR="5715">
              <a:lnSpc>
                <a:spcPts val="1380"/>
              </a:lnSpc>
              <a:spcBef>
                <a:spcPts val="45"/>
              </a:spcBef>
            </a:pPr>
            <a:r>
              <a:rPr dirty="0" sz="1200" spc="-5">
                <a:latin typeface="Times New Roman"/>
                <a:cs typeface="Times New Roman"/>
              </a:rPr>
              <a:t>Once </a:t>
            </a:r>
            <a:r>
              <a:rPr dirty="0" sz="1200">
                <a:latin typeface="Times New Roman"/>
                <a:cs typeface="Times New Roman"/>
              </a:rPr>
              <a:t>context of a </a:t>
            </a:r>
            <a:r>
              <a:rPr dirty="0" sz="1200" spc="-5">
                <a:latin typeface="Times New Roman"/>
                <a:cs typeface="Times New Roman"/>
              </a:rPr>
              <a:t>system </a:t>
            </a:r>
            <a:r>
              <a:rPr dirty="0" sz="1200">
                <a:latin typeface="Times New Roman"/>
                <a:cs typeface="Times New Roman"/>
              </a:rPr>
              <a:t>has been captured using context level diagram, the analyst  </a:t>
            </a:r>
            <a:r>
              <a:rPr dirty="0" sz="1200" spc="-5">
                <a:latin typeface="Times New Roman"/>
                <a:cs typeface="Times New Roman"/>
              </a:rPr>
              <a:t>would </a:t>
            </a:r>
            <a:r>
              <a:rPr dirty="0" sz="1200">
                <a:latin typeface="Times New Roman"/>
                <a:cs typeface="Times New Roman"/>
              </a:rPr>
              <a:t>expand his activities and </a:t>
            </a:r>
            <a:r>
              <a:rPr dirty="0" sz="1200" spc="-5">
                <a:latin typeface="Times New Roman"/>
                <a:cs typeface="Times New Roman"/>
              </a:rPr>
              <a:t>start </a:t>
            </a:r>
            <a:r>
              <a:rPr dirty="0" sz="1200">
                <a:latin typeface="Times New Roman"/>
                <a:cs typeface="Times New Roman"/>
              </a:rPr>
              <a:t>digging out </a:t>
            </a:r>
            <a:r>
              <a:rPr dirty="0" sz="1200" spc="-5">
                <a:latin typeface="Times New Roman"/>
                <a:cs typeface="Times New Roman"/>
              </a:rPr>
              <a:t>system’s </a:t>
            </a:r>
            <a:r>
              <a:rPr dirty="0" sz="1200">
                <a:latin typeface="Times New Roman"/>
                <a:cs typeface="Times New Roman"/>
              </a:rPr>
              <a:t>internal details. Therefore, the  </a:t>
            </a:r>
            <a:r>
              <a:rPr dirty="0" sz="1200" spc="-5">
                <a:latin typeface="Times New Roman"/>
                <a:cs typeface="Times New Roman"/>
              </a:rPr>
              <a:t>same </a:t>
            </a:r>
            <a:r>
              <a:rPr dirty="0" sz="1200">
                <a:latin typeface="Times New Roman"/>
                <a:cs typeface="Times New Roman"/>
              </a:rPr>
              <a:t>context level diagram is further expanded to include all major processes of the  </a:t>
            </a:r>
            <a:r>
              <a:rPr dirty="0" sz="1200" spc="-5">
                <a:latin typeface="Times New Roman"/>
                <a:cs typeface="Times New Roman"/>
              </a:rPr>
              <a:t>system </a:t>
            </a:r>
            <a:r>
              <a:rPr dirty="0" sz="1200">
                <a:latin typeface="Times New Roman"/>
                <a:cs typeface="Times New Roman"/>
              </a:rPr>
              <a:t>that make up </a:t>
            </a:r>
            <a:r>
              <a:rPr dirty="0" sz="1200" spc="5">
                <a:latin typeface="Times New Roman"/>
                <a:cs typeface="Times New Roman"/>
              </a:rPr>
              <a:t>system </a:t>
            </a:r>
            <a:r>
              <a:rPr dirty="0" sz="1200">
                <a:latin typeface="Times New Roman"/>
                <a:cs typeface="Times New Roman"/>
              </a:rPr>
              <a:t>functionality. </a:t>
            </a:r>
            <a:r>
              <a:rPr dirty="0" sz="1200" spc="-5">
                <a:latin typeface="Times New Roman"/>
                <a:cs typeface="Times New Roman"/>
              </a:rPr>
              <a:t>So, </a:t>
            </a:r>
            <a:r>
              <a:rPr dirty="0" sz="1200">
                <a:latin typeface="Times New Roman"/>
                <a:cs typeface="Times New Roman"/>
              </a:rPr>
              <a:t>instead of portraying </a:t>
            </a:r>
            <a:r>
              <a:rPr dirty="0" sz="1200" spc="-5">
                <a:latin typeface="Times New Roman"/>
                <a:cs typeface="Times New Roman"/>
              </a:rPr>
              <a:t>system </a:t>
            </a:r>
            <a:r>
              <a:rPr dirty="0" sz="1200">
                <a:latin typeface="Times New Roman"/>
                <a:cs typeface="Times New Roman"/>
              </a:rPr>
              <a:t>as a black box  entity, the analyst </a:t>
            </a:r>
            <a:r>
              <a:rPr dirty="0" sz="1200" spc="-5">
                <a:latin typeface="Times New Roman"/>
                <a:cs typeface="Times New Roman"/>
              </a:rPr>
              <a:t>would </a:t>
            </a:r>
            <a:r>
              <a:rPr dirty="0" sz="1200">
                <a:latin typeface="Times New Roman"/>
                <a:cs typeface="Times New Roman"/>
              </a:rPr>
              <a:t>add processes that deal </a:t>
            </a:r>
            <a:r>
              <a:rPr dirty="0" sz="1200" spc="-5">
                <a:latin typeface="Times New Roman"/>
                <a:cs typeface="Times New Roman"/>
              </a:rPr>
              <a:t>with </a:t>
            </a:r>
            <a:r>
              <a:rPr dirty="0" sz="1200">
                <a:latin typeface="Times New Roman"/>
                <a:cs typeface="Times New Roman"/>
              </a:rPr>
              <a:t>the external agents and produces  certain outputs. This is level one of a data flow</a:t>
            </a:r>
            <a:r>
              <a:rPr dirty="0" sz="1200" spc="-120">
                <a:latin typeface="Times New Roman"/>
                <a:cs typeface="Times New Roman"/>
              </a:rPr>
              <a:t> </a:t>
            </a:r>
            <a:r>
              <a:rPr dirty="0" sz="1200">
                <a:latin typeface="Times New Roman"/>
                <a:cs typeface="Times New Roman"/>
              </a:rPr>
              <a:t>model.</a:t>
            </a:r>
            <a:endParaRPr sz="1200">
              <a:latin typeface="Times New Roman"/>
              <a:cs typeface="Times New Roman"/>
            </a:endParaRPr>
          </a:p>
          <a:p>
            <a:pPr algn="just" marL="12700" marR="7620">
              <a:lnSpc>
                <a:spcPts val="1380"/>
              </a:lnSpc>
            </a:pPr>
            <a:r>
              <a:rPr dirty="0" sz="1200">
                <a:latin typeface="Times New Roman"/>
                <a:cs typeface="Times New Roman"/>
              </a:rPr>
              <a:t>In level two of data flow model, instead of refining the previous levels further, </a:t>
            </a:r>
            <a:r>
              <a:rPr dirty="0" sz="1200" spc="-5">
                <a:latin typeface="Times New Roman"/>
                <a:cs typeface="Times New Roman"/>
              </a:rPr>
              <a:t>we </a:t>
            </a:r>
            <a:r>
              <a:rPr dirty="0" sz="1200">
                <a:latin typeface="Times New Roman"/>
                <a:cs typeface="Times New Roman"/>
              </a:rPr>
              <a:t>take  one process from the level one diagram and expands it in a level two diagram. </a:t>
            </a:r>
            <a:r>
              <a:rPr dirty="0" sz="1200" spc="-5">
                <a:latin typeface="Times New Roman"/>
                <a:cs typeface="Times New Roman"/>
              </a:rPr>
              <a:t>Hence, </a:t>
            </a:r>
            <a:r>
              <a:rPr dirty="0" sz="1200">
                <a:latin typeface="Times New Roman"/>
                <a:cs typeface="Times New Roman"/>
              </a:rPr>
              <a:t>a  level one diagram that depict the </a:t>
            </a:r>
            <a:r>
              <a:rPr dirty="0" sz="1200" spc="-5">
                <a:latin typeface="Times New Roman"/>
                <a:cs typeface="Times New Roman"/>
              </a:rPr>
              <a:t>whole </a:t>
            </a:r>
            <a:r>
              <a:rPr dirty="0" sz="1200">
                <a:latin typeface="Times New Roman"/>
                <a:cs typeface="Times New Roman"/>
              </a:rPr>
              <a:t>system, may be expanded to more then one level  two diagrams each of </a:t>
            </a:r>
            <a:r>
              <a:rPr dirty="0" sz="1200" spc="-5">
                <a:latin typeface="Times New Roman"/>
                <a:cs typeface="Times New Roman"/>
              </a:rPr>
              <a:t>which </a:t>
            </a:r>
            <a:r>
              <a:rPr dirty="0" sz="1200">
                <a:latin typeface="Times New Roman"/>
                <a:cs typeface="Times New Roman"/>
              </a:rPr>
              <a:t>describes exactly one process in detail </a:t>
            </a:r>
            <a:r>
              <a:rPr dirty="0" sz="1200" spc="-5">
                <a:latin typeface="Times New Roman"/>
                <a:cs typeface="Times New Roman"/>
              </a:rPr>
              <a:t>which were </a:t>
            </a:r>
            <a:r>
              <a:rPr dirty="0" sz="1200">
                <a:latin typeface="Times New Roman"/>
                <a:cs typeface="Times New Roman"/>
              </a:rPr>
              <a:t>listed in  level one diagram as </a:t>
            </a:r>
            <a:r>
              <a:rPr dirty="0" sz="1200" spc="-5">
                <a:latin typeface="Times New Roman"/>
                <a:cs typeface="Times New Roman"/>
              </a:rPr>
              <a:t>simply </a:t>
            </a:r>
            <a:r>
              <a:rPr dirty="0" sz="1200">
                <a:latin typeface="Times New Roman"/>
                <a:cs typeface="Times New Roman"/>
              </a:rPr>
              <a:t>an oval (process or</a:t>
            </a:r>
            <a:r>
              <a:rPr dirty="0" sz="1200" spc="-105">
                <a:latin typeface="Times New Roman"/>
                <a:cs typeface="Times New Roman"/>
              </a:rPr>
              <a:t> </a:t>
            </a:r>
            <a:r>
              <a:rPr dirty="0" sz="1200">
                <a:latin typeface="Times New Roman"/>
                <a:cs typeface="Times New Roman"/>
              </a:rPr>
              <a:t>transform).</a:t>
            </a:r>
            <a:endParaRPr sz="1200">
              <a:latin typeface="Times New Roman"/>
              <a:cs typeface="Times New Roman"/>
            </a:endParaRPr>
          </a:p>
          <a:p>
            <a:pPr algn="just" marL="12700" marR="5715">
              <a:lnSpc>
                <a:spcPts val="1380"/>
              </a:lnSpc>
            </a:pPr>
            <a:r>
              <a:rPr dirty="0" sz="1200">
                <a:latin typeface="Times New Roman"/>
                <a:cs typeface="Times New Roman"/>
              </a:rPr>
              <a:t>This process may continue to any level of details as the analyst can conveniently  captures. Where diagram at a </a:t>
            </a:r>
            <a:r>
              <a:rPr dirty="0" sz="1200" spc="-5">
                <a:latin typeface="Times New Roman"/>
                <a:cs typeface="Times New Roman"/>
              </a:rPr>
              <a:t>specific </a:t>
            </a:r>
            <a:r>
              <a:rPr dirty="0" sz="1200">
                <a:latin typeface="Times New Roman"/>
                <a:cs typeface="Times New Roman"/>
              </a:rPr>
              <a:t>level is a refinement of one of the processes listed  in a previous level. By adding levels of abstraction to a data flow diagram, it becomes  natural for a </a:t>
            </a:r>
            <a:r>
              <a:rPr dirty="0" sz="1200" spc="-5">
                <a:latin typeface="Times New Roman"/>
                <a:cs typeface="Times New Roman"/>
              </a:rPr>
              <a:t>software </a:t>
            </a:r>
            <a:r>
              <a:rPr dirty="0" sz="1200">
                <a:latin typeface="Times New Roman"/>
                <a:cs typeface="Times New Roman"/>
              </a:rPr>
              <a:t>engineer or a requirement analyst to readily express his knowledge  about the </a:t>
            </a:r>
            <a:r>
              <a:rPr dirty="0" sz="1200" spc="-5">
                <a:latin typeface="Times New Roman"/>
                <a:cs typeface="Times New Roman"/>
              </a:rPr>
              <a:t>system </a:t>
            </a:r>
            <a:r>
              <a:rPr dirty="0" sz="1200">
                <a:latin typeface="Times New Roman"/>
                <a:cs typeface="Times New Roman"/>
              </a:rPr>
              <a:t>in an appropriate level of data flow model that corresponds only to a  </a:t>
            </a:r>
            <a:r>
              <a:rPr dirty="0" sz="1200" spc="-5">
                <a:latin typeface="Times New Roman"/>
                <a:cs typeface="Times New Roman"/>
              </a:rPr>
              <a:t>specific set </a:t>
            </a:r>
            <a:r>
              <a:rPr dirty="0" sz="1200">
                <a:latin typeface="Times New Roman"/>
                <a:cs typeface="Times New Roman"/>
              </a:rPr>
              <a:t>of</a:t>
            </a:r>
            <a:r>
              <a:rPr dirty="0" sz="1200" spc="-80">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algn="just" marL="12700" marR="5080">
              <a:lnSpc>
                <a:spcPts val="1380"/>
              </a:lnSpc>
            </a:pPr>
            <a:r>
              <a:rPr dirty="0" sz="1200">
                <a:latin typeface="Times New Roman"/>
                <a:cs typeface="Times New Roman"/>
              </a:rPr>
              <a:t>It </a:t>
            </a:r>
            <a:r>
              <a:rPr dirty="0" sz="1200" spc="-5">
                <a:latin typeface="Times New Roman"/>
                <a:cs typeface="Times New Roman"/>
              </a:rPr>
              <a:t>should </a:t>
            </a:r>
            <a:r>
              <a:rPr dirty="0" sz="1200">
                <a:latin typeface="Times New Roman"/>
                <a:cs typeface="Times New Roman"/>
              </a:rPr>
              <a:t>be noted here that the number of external agents and their inputs to the </a:t>
            </a:r>
            <a:r>
              <a:rPr dirty="0" sz="1200" spc="-5">
                <a:latin typeface="Times New Roman"/>
                <a:cs typeface="Times New Roman"/>
              </a:rPr>
              <a:t>system  </a:t>
            </a:r>
            <a:r>
              <a:rPr dirty="0" sz="1200">
                <a:latin typeface="Times New Roman"/>
                <a:cs typeface="Times New Roman"/>
              </a:rPr>
              <a:t>and the outputs that </a:t>
            </a:r>
            <a:r>
              <a:rPr dirty="0" sz="1200" spc="5">
                <a:latin typeface="Times New Roman"/>
                <a:cs typeface="Times New Roman"/>
              </a:rPr>
              <a:t>the </a:t>
            </a:r>
            <a:r>
              <a:rPr dirty="0" sz="1200" spc="-10">
                <a:latin typeface="Times New Roman"/>
                <a:cs typeface="Times New Roman"/>
              </a:rPr>
              <a:t>system </a:t>
            </a:r>
            <a:r>
              <a:rPr dirty="0" sz="1200" spc="-5">
                <a:latin typeface="Times New Roman"/>
                <a:cs typeface="Times New Roman"/>
              </a:rPr>
              <a:t>would </a:t>
            </a:r>
            <a:r>
              <a:rPr dirty="0" sz="1200">
                <a:latin typeface="Times New Roman"/>
                <a:cs typeface="Times New Roman"/>
              </a:rPr>
              <a:t>return to them, </a:t>
            </a:r>
            <a:r>
              <a:rPr dirty="0" sz="1200" spc="-5">
                <a:latin typeface="Times New Roman"/>
                <a:cs typeface="Times New Roman"/>
              </a:rPr>
              <a:t>should </a:t>
            </a:r>
            <a:r>
              <a:rPr dirty="0" sz="1200">
                <a:latin typeface="Times New Roman"/>
                <a:cs typeface="Times New Roman"/>
              </a:rPr>
              <a:t>remain the </a:t>
            </a:r>
            <a:r>
              <a:rPr dirty="0" sz="1200" spc="-5">
                <a:latin typeface="Times New Roman"/>
                <a:cs typeface="Times New Roman"/>
              </a:rPr>
              <a:t>same </a:t>
            </a:r>
            <a:r>
              <a:rPr dirty="0" sz="1200">
                <a:latin typeface="Times New Roman"/>
                <a:cs typeface="Times New Roman"/>
              </a:rPr>
              <a:t>throughout  different levels of a data flow model. </a:t>
            </a:r>
            <a:r>
              <a:rPr dirty="0" sz="1200" spc="-15">
                <a:latin typeface="Times New Roman"/>
                <a:cs typeface="Times New Roman"/>
              </a:rPr>
              <a:t>It </a:t>
            </a:r>
            <a:r>
              <a:rPr dirty="0" sz="1200" spc="-5">
                <a:latin typeface="Times New Roman"/>
                <a:cs typeface="Times New Roman"/>
              </a:rPr>
              <a:t>should </a:t>
            </a:r>
            <a:r>
              <a:rPr dirty="0" sz="1200">
                <a:latin typeface="Times New Roman"/>
                <a:cs typeface="Times New Roman"/>
              </a:rPr>
              <a:t>be considered a mistake if context level  diagram contains three external agents, </a:t>
            </a:r>
            <a:r>
              <a:rPr dirty="0" sz="1200" spc="-5">
                <a:latin typeface="Times New Roman"/>
                <a:cs typeface="Times New Roman"/>
              </a:rPr>
              <a:t>which </a:t>
            </a:r>
            <a:r>
              <a:rPr dirty="0" sz="1200">
                <a:latin typeface="Times New Roman"/>
                <a:cs typeface="Times New Roman"/>
              </a:rPr>
              <a:t>are providing two inputs each, and getting  one output in return but at level one, </a:t>
            </a:r>
            <a:r>
              <a:rPr dirty="0" sz="1200" spc="-5">
                <a:latin typeface="Times New Roman"/>
                <a:cs typeface="Times New Roman"/>
              </a:rPr>
              <a:t>we </a:t>
            </a:r>
            <a:r>
              <a:rPr dirty="0" sz="1200">
                <a:latin typeface="Times New Roman"/>
                <a:cs typeface="Times New Roman"/>
              </a:rPr>
              <a:t>add one more external agent or input or the  outputs. This </a:t>
            </a:r>
            <a:r>
              <a:rPr dirty="0" sz="1200" spc="-5">
                <a:latin typeface="Times New Roman"/>
                <a:cs typeface="Times New Roman"/>
              </a:rPr>
              <a:t>would </a:t>
            </a:r>
            <a:r>
              <a:rPr dirty="0" sz="1200">
                <a:latin typeface="Times New Roman"/>
                <a:cs typeface="Times New Roman"/>
              </a:rPr>
              <a:t>make level one model inconsistent </a:t>
            </a:r>
            <a:r>
              <a:rPr dirty="0" sz="1200" spc="-5">
                <a:latin typeface="Times New Roman"/>
                <a:cs typeface="Times New Roman"/>
              </a:rPr>
              <a:t>with </a:t>
            </a:r>
            <a:r>
              <a:rPr dirty="0" sz="1200">
                <a:latin typeface="Times New Roman"/>
                <a:cs typeface="Times New Roman"/>
              </a:rPr>
              <a:t>the context level diagram.  This</a:t>
            </a:r>
            <a:r>
              <a:rPr dirty="0" sz="1200" spc="120">
                <a:latin typeface="Times New Roman"/>
                <a:cs typeface="Times New Roman"/>
              </a:rPr>
              <a:t> </a:t>
            </a:r>
            <a:r>
              <a:rPr dirty="0" sz="1200">
                <a:latin typeface="Times New Roman"/>
                <a:cs typeface="Times New Roman"/>
              </a:rPr>
              <a:t>is</a:t>
            </a:r>
            <a:r>
              <a:rPr dirty="0" sz="1200" spc="120">
                <a:latin typeface="Times New Roman"/>
                <a:cs typeface="Times New Roman"/>
              </a:rPr>
              <a:t> </a:t>
            </a:r>
            <a:r>
              <a:rPr dirty="0" sz="1200">
                <a:latin typeface="Times New Roman"/>
                <a:cs typeface="Times New Roman"/>
              </a:rPr>
              <a:t>true</a:t>
            </a:r>
            <a:r>
              <a:rPr dirty="0" sz="1200" spc="114">
                <a:latin typeface="Times New Roman"/>
                <a:cs typeface="Times New Roman"/>
              </a:rPr>
              <a:t> </a:t>
            </a:r>
            <a:r>
              <a:rPr dirty="0" sz="1200">
                <a:latin typeface="Times New Roman"/>
                <a:cs typeface="Times New Roman"/>
              </a:rPr>
              <a:t>for</a:t>
            </a:r>
            <a:r>
              <a:rPr dirty="0" sz="1200" spc="125">
                <a:latin typeface="Times New Roman"/>
                <a:cs typeface="Times New Roman"/>
              </a:rPr>
              <a:t> </a:t>
            </a:r>
            <a:r>
              <a:rPr dirty="0" sz="1200">
                <a:latin typeface="Times New Roman"/>
                <a:cs typeface="Times New Roman"/>
              </a:rPr>
              <a:t>any</a:t>
            </a:r>
            <a:r>
              <a:rPr dirty="0" sz="1200" spc="114">
                <a:latin typeface="Times New Roman"/>
                <a:cs typeface="Times New Roman"/>
              </a:rPr>
              <a:t> </a:t>
            </a:r>
            <a:r>
              <a:rPr dirty="0" sz="1200">
                <a:latin typeface="Times New Roman"/>
                <a:cs typeface="Times New Roman"/>
              </a:rPr>
              <a:t>level</a:t>
            </a:r>
            <a:r>
              <a:rPr dirty="0" sz="1200" spc="135">
                <a:latin typeface="Times New Roman"/>
                <a:cs typeface="Times New Roman"/>
              </a:rPr>
              <a:t> </a:t>
            </a:r>
            <a:r>
              <a:rPr dirty="0" sz="1200">
                <a:latin typeface="Times New Roman"/>
                <a:cs typeface="Times New Roman"/>
              </a:rPr>
              <a:t>of</a:t>
            </a:r>
            <a:r>
              <a:rPr dirty="0" sz="1200" spc="114">
                <a:latin typeface="Times New Roman"/>
                <a:cs typeface="Times New Roman"/>
              </a:rPr>
              <a:t> </a:t>
            </a:r>
            <a:r>
              <a:rPr dirty="0" sz="1200">
                <a:latin typeface="Times New Roman"/>
                <a:cs typeface="Times New Roman"/>
              </a:rPr>
              <a:t>data</a:t>
            </a:r>
            <a:r>
              <a:rPr dirty="0" sz="1200" spc="125">
                <a:latin typeface="Times New Roman"/>
                <a:cs typeface="Times New Roman"/>
              </a:rPr>
              <a:t> </a:t>
            </a:r>
            <a:r>
              <a:rPr dirty="0" sz="1200">
                <a:latin typeface="Times New Roman"/>
                <a:cs typeface="Times New Roman"/>
              </a:rPr>
              <a:t>flow</a:t>
            </a:r>
            <a:r>
              <a:rPr dirty="0" sz="1200" spc="114">
                <a:latin typeface="Times New Roman"/>
                <a:cs typeface="Times New Roman"/>
              </a:rPr>
              <a:t> </a:t>
            </a:r>
            <a:r>
              <a:rPr dirty="0" sz="1200">
                <a:latin typeface="Times New Roman"/>
                <a:cs typeface="Times New Roman"/>
              </a:rPr>
              <a:t>model.</a:t>
            </a:r>
            <a:r>
              <a:rPr dirty="0" sz="1200" spc="130">
                <a:latin typeface="Times New Roman"/>
                <a:cs typeface="Times New Roman"/>
              </a:rPr>
              <a:t> </a:t>
            </a:r>
            <a:r>
              <a:rPr dirty="0" sz="1200" spc="-5">
                <a:latin typeface="Times New Roman"/>
                <a:cs typeface="Times New Roman"/>
              </a:rPr>
              <a:t>For</a:t>
            </a:r>
            <a:r>
              <a:rPr dirty="0" sz="1200" spc="120">
                <a:latin typeface="Times New Roman"/>
                <a:cs typeface="Times New Roman"/>
              </a:rPr>
              <a:t> </a:t>
            </a:r>
            <a:r>
              <a:rPr dirty="0" sz="1200">
                <a:latin typeface="Times New Roman"/>
                <a:cs typeface="Times New Roman"/>
              </a:rPr>
              <a:t>instance,</a:t>
            </a:r>
            <a:r>
              <a:rPr dirty="0" sz="1200" spc="120">
                <a:latin typeface="Times New Roman"/>
                <a:cs typeface="Times New Roman"/>
              </a:rPr>
              <a:t> </a:t>
            </a:r>
            <a:r>
              <a:rPr dirty="0" sz="1200">
                <a:latin typeface="Times New Roman"/>
                <a:cs typeface="Times New Roman"/>
              </a:rPr>
              <a:t>at</a:t>
            </a:r>
            <a:r>
              <a:rPr dirty="0" sz="1200" spc="114">
                <a:latin typeface="Times New Roman"/>
                <a:cs typeface="Times New Roman"/>
              </a:rPr>
              <a:t> </a:t>
            </a:r>
            <a:r>
              <a:rPr dirty="0" sz="1200">
                <a:latin typeface="Times New Roman"/>
                <a:cs typeface="Times New Roman"/>
              </a:rPr>
              <a:t>level</a:t>
            </a:r>
            <a:r>
              <a:rPr dirty="0" sz="1200" spc="125">
                <a:latin typeface="Times New Roman"/>
                <a:cs typeface="Times New Roman"/>
              </a:rPr>
              <a:t> </a:t>
            </a:r>
            <a:r>
              <a:rPr dirty="0" sz="1200">
                <a:latin typeface="Times New Roman"/>
                <a:cs typeface="Times New Roman"/>
              </a:rPr>
              <a:t>two</a:t>
            </a:r>
            <a:r>
              <a:rPr dirty="0" sz="1200" spc="120">
                <a:latin typeface="Times New Roman"/>
                <a:cs typeface="Times New Roman"/>
              </a:rPr>
              <a:t> </a:t>
            </a:r>
            <a:r>
              <a:rPr dirty="0" sz="1200">
                <a:latin typeface="Times New Roman"/>
                <a:cs typeface="Times New Roman"/>
              </a:rPr>
              <a:t>the</a:t>
            </a:r>
            <a:r>
              <a:rPr dirty="0" sz="1200" spc="130">
                <a:latin typeface="Times New Roman"/>
                <a:cs typeface="Times New Roman"/>
              </a:rPr>
              <a:t> </a:t>
            </a:r>
            <a:r>
              <a:rPr dirty="0" sz="1200">
                <a:latin typeface="Times New Roman"/>
                <a:cs typeface="Times New Roman"/>
              </a:rPr>
              <a:t>number</a:t>
            </a:r>
            <a:r>
              <a:rPr dirty="0" sz="1200" spc="125">
                <a:latin typeface="Times New Roman"/>
                <a:cs typeface="Times New Roman"/>
              </a:rPr>
              <a:t> </a:t>
            </a:r>
            <a:r>
              <a:rPr dirty="0" sz="1200">
                <a:latin typeface="Times New Roman"/>
                <a:cs typeface="Times New Roman"/>
              </a:rPr>
              <a:t>of</a:t>
            </a:r>
            <a:endParaRPr sz="1200">
              <a:latin typeface="Times New Roman"/>
              <a:cs typeface="Times New Roman"/>
            </a:endParaRPr>
          </a:p>
          <a:p>
            <a:pPr algn="just" marL="12700" marR="5080">
              <a:lnSpc>
                <a:spcPts val="1370"/>
              </a:lnSpc>
              <a:spcBef>
                <a:spcPts val="5"/>
              </a:spcBef>
            </a:pPr>
            <a:r>
              <a:rPr dirty="0" sz="1200">
                <a:latin typeface="Times New Roman"/>
                <a:cs typeface="Times New Roman"/>
              </a:rPr>
              <a:t>external agents, inputs and outputs </a:t>
            </a:r>
            <a:r>
              <a:rPr dirty="0" sz="1200" spc="-5">
                <a:latin typeface="Times New Roman"/>
                <a:cs typeface="Times New Roman"/>
              </a:rPr>
              <a:t>shown </a:t>
            </a:r>
            <a:r>
              <a:rPr dirty="0" sz="1200">
                <a:latin typeface="Times New Roman"/>
                <a:cs typeface="Times New Roman"/>
              </a:rPr>
              <a:t>in (all of level two) diagrams </a:t>
            </a:r>
            <a:r>
              <a:rPr dirty="0" sz="1200" spc="-5">
                <a:latin typeface="Times New Roman"/>
                <a:cs typeface="Times New Roman"/>
              </a:rPr>
              <a:t>should </a:t>
            </a:r>
            <a:r>
              <a:rPr dirty="0" sz="1200">
                <a:latin typeface="Times New Roman"/>
                <a:cs typeface="Times New Roman"/>
              </a:rPr>
              <a:t>match  exactly  </a:t>
            </a:r>
            <a:r>
              <a:rPr dirty="0" sz="1200" spc="-5">
                <a:latin typeface="Times New Roman"/>
                <a:cs typeface="Times New Roman"/>
              </a:rPr>
              <a:t>with  </a:t>
            </a:r>
            <a:r>
              <a:rPr dirty="0" sz="1200">
                <a:latin typeface="Times New Roman"/>
                <a:cs typeface="Times New Roman"/>
              </a:rPr>
              <a:t>the  external  agents,  inputs  and  outputs  </a:t>
            </a:r>
            <a:r>
              <a:rPr dirty="0" sz="1200" spc="-5">
                <a:latin typeface="Times New Roman"/>
                <a:cs typeface="Times New Roman"/>
              </a:rPr>
              <a:t>shown  </a:t>
            </a:r>
            <a:r>
              <a:rPr dirty="0" sz="1200">
                <a:latin typeface="Times New Roman"/>
                <a:cs typeface="Times New Roman"/>
              </a:rPr>
              <a:t>in  level  one    </a:t>
            </a:r>
            <a:r>
              <a:rPr dirty="0" sz="1200" spc="114">
                <a:latin typeface="Times New Roman"/>
                <a:cs typeface="Times New Roman"/>
              </a:rPr>
              <a:t> </a:t>
            </a:r>
            <a:r>
              <a:rPr dirty="0" sz="1200">
                <a:latin typeface="Times New Roman"/>
                <a:cs typeface="Times New Roman"/>
              </a:rPr>
              <a:t>diagram.</a:t>
            </a:r>
            <a:endParaRPr sz="1200">
              <a:latin typeface="Times New Roman"/>
              <a:cs typeface="Times New Roman"/>
            </a:endParaRPr>
          </a:p>
          <a:p>
            <a:pPr algn="just" marL="12700" marR="5080">
              <a:lnSpc>
                <a:spcPts val="1380"/>
              </a:lnSpc>
            </a:pPr>
            <a:r>
              <a:rPr dirty="0" sz="1200">
                <a:latin typeface="Times New Roman"/>
                <a:cs typeface="Times New Roman"/>
              </a:rPr>
              <a:t>Therefore, disseminating information at an appropriate level of abstraction </a:t>
            </a:r>
            <a:r>
              <a:rPr dirty="0" sz="1200" spc="-5">
                <a:latin typeface="Times New Roman"/>
                <a:cs typeface="Times New Roman"/>
              </a:rPr>
              <a:t>with </a:t>
            </a:r>
            <a:r>
              <a:rPr dirty="0" sz="1200">
                <a:latin typeface="Times New Roman"/>
                <a:cs typeface="Times New Roman"/>
              </a:rPr>
              <a:t>the  additional check of inter-level consistency makes data flow modeling a very powerful  domain-modeling tool.  </a:t>
            </a:r>
            <a:r>
              <a:rPr dirty="0" sz="1200" spc="-5">
                <a:latin typeface="Times New Roman"/>
                <a:cs typeface="Times New Roman"/>
              </a:rPr>
              <a:t>After  </a:t>
            </a:r>
            <a:r>
              <a:rPr dirty="0" sz="1200">
                <a:latin typeface="Times New Roman"/>
                <a:cs typeface="Times New Roman"/>
              </a:rPr>
              <a:t>this  discussion,  </a:t>
            </a:r>
            <a:r>
              <a:rPr dirty="0" sz="1200" spc="-5">
                <a:latin typeface="Times New Roman"/>
                <a:cs typeface="Times New Roman"/>
              </a:rPr>
              <a:t>we  shall  </a:t>
            </a:r>
            <a:r>
              <a:rPr dirty="0" sz="1200">
                <a:latin typeface="Times New Roman"/>
                <a:cs typeface="Times New Roman"/>
              </a:rPr>
              <a:t>give the  reader  an example </a:t>
            </a:r>
            <a:r>
              <a:rPr dirty="0" sz="1200" spc="225">
                <a:latin typeface="Times New Roman"/>
                <a:cs typeface="Times New Roman"/>
              </a:rPr>
              <a:t> </a:t>
            </a:r>
            <a:r>
              <a:rPr dirty="0" sz="1200">
                <a:latin typeface="Times New Roman"/>
                <a:cs typeface="Times New Roman"/>
              </a:rPr>
              <a:t>in</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4975" cy="302704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9525">
              <a:lnSpc>
                <a:spcPts val="1380"/>
              </a:lnSpc>
              <a:spcBef>
                <a:spcPts val="875"/>
              </a:spcBef>
            </a:pPr>
            <a:r>
              <a:rPr dirty="0" sz="1200" spc="-5">
                <a:latin typeface="Times New Roman"/>
                <a:cs typeface="Times New Roman"/>
              </a:rPr>
              <a:t>which </a:t>
            </a: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is modeled using data flow modeling technique </a:t>
            </a:r>
            <a:r>
              <a:rPr dirty="0" sz="1200" spc="-5">
                <a:latin typeface="Times New Roman"/>
                <a:cs typeface="Times New Roman"/>
              </a:rPr>
              <a:t>where </a:t>
            </a:r>
            <a:r>
              <a:rPr dirty="0" sz="1200">
                <a:latin typeface="Times New Roman"/>
                <a:cs typeface="Times New Roman"/>
              </a:rPr>
              <a:t>three levels of  abstraction have been</a:t>
            </a:r>
            <a:r>
              <a:rPr dirty="0" sz="1200" spc="-105">
                <a:latin typeface="Times New Roman"/>
                <a:cs typeface="Times New Roman"/>
              </a:rPr>
              <a:t> </a:t>
            </a:r>
            <a:r>
              <a:rPr dirty="0" sz="1200">
                <a:latin typeface="Times New Roman"/>
                <a:cs typeface="Times New Roman"/>
              </a:rPr>
              <a:t>developed.</a:t>
            </a:r>
            <a:endParaRPr sz="1200">
              <a:latin typeface="Times New Roman"/>
              <a:cs typeface="Times New Roman"/>
            </a:endParaRPr>
          </a:p>
          <a:p>
            <a:pPr marL="184785" marR="5080" indent="-172720">
              <a:lnSpc>
                <a:spcPct val="100600"/>
              </a:lnSpc>
              <a:spcBef>
                <a:spcPts val="10"/>
              </a:spcBef>
              <a:tabLst>
                <a:tab pos="838200" algn="l"/>
                <a:tab pos="2892425" algn="l"/>
                <a:tab pos="4004310" algn="l"/>
              </a:tabLst>
            </a:pPr>
            <a:r>
              <a:rPr dirty="0" sz="1800" spc="-5">
                <a:latin typeface="Tahoma"/>
                <a:cs typeface="Tahoma"/>
              </a:rPr>
              <a:t>Patient	</a:t>
            </a:r>
            <a:r>
              <a:rPr dirty="0" sz="1800">
                <a:latin typeface="Tahoma"/>
                <a:cs typeface="Tahoma"/>
              </a:rPr>
              <a:t>Monitoring</a:t>
            </a:r>
            <a:r>
              <a:rPr dirty="0" sz="1800" spc="409">
                <a:latin typeface="Tahoma"/>
                <a:cs typeface="Tahoma"/>
              </a:rPr>
              <a:t> </a:t>
            </a:r>
            <a:r>
              <a:rPr dirty="0" sz="1800" spc="-5">
                <a:latin typeface="Tahoma"/>
                <a:cs typeface="Tahoma"/>
              </a:rPr>
              <a:t>System	</a:t>
            </a:r>
            <a:r>
              <a:rPr dirty="0" sz="1800">
                <a:latin typeface="Tahoma"/>
                <a:cs typeface="Tahoma"/>
              </a:rPr>
              <a:t>–</a:t>
            </a:r>
            <a:r>
              <a:rPr dirty="0" sz="1800" spc="415">
                <a:latin typeface="Tahoma"/>
                <a:cs typeface="Tahoma"/>
              </a:rPr>
              <a:t> </a:t>
            </a:r>
            <a:r>
              <a:rPr dirty="0" sz="1800">
                <a:latin typeface="Tahoma"/>
                <a:cs typeface="Tahoma"/>
              </a:rPr>
              <a:t>A</a:t>
            </a:r>
            <a:r>
              <a:rPr dirty="0" sz="1800" spc="430">
                <a:latin typeface="Tahoma"/>
                <a:cs typeface="Tahoma"/>
              </a:rPr>
              <a:t> </a:t>
            </a:r>
            <a:r>
              <a:rPr dirty="0" sz="1800" spc="-5">
                <a:latin typeface="Tahoma"/>
                <a:cs typeface="Tahoma"/>
              </a:rPr>
              <a:t>Data	Flow</a:t>
            </a:r>
            <a:r>
              <a:rPr dirty="0" sz="1800" spc="325">
                <a:latin typeface="Tahoma"/>
                <a:cs typeface="Tahoma"/>
              </a:rPr>
              <a:t> </a:t>
            </a:r>
            <a:r>
              <a:rPr dirty="0" sz="1800">
                <a:latin typeface="Tahoma"/>
                <a:cs typeface="Tahoma"/>
              </a:rPr>
              <a:t>Modeling  Example</a:t>
            </a:r>
            <a:endParaRPr sz="1800">
              <a:latin typeface="Tahoma"/>
              <a:cs typeface="Tahoma"/>
            </a:endParaRPr>
          </a:p>
          <a:p>
            <a:pPr marL="241300">
              <a:lnSpc>
                <a:spcPts val="1870"/>
              </a:lnSpc>
              <a:spcBef>
                <a:spcPts val="5"/>
              </a:spcBef>
            </a:pPr>
            <a:r>
              <a:rPr dirty="0" sz="1600" spc="-10" b="1">
                <a:latin typeface="Tahoma"/>
                <a:cs typeface="Tahoma"/>
              </a:rPr>
              <a:t>Context</a:t>
            </a:r>
            <a:r>
              <a:rPr dirty="0" sz="1600" spc="-55" b="1">
                <a:latin typeface="Tahoma"/>
                <a:cs typeface="Tahoma"/>
              </a:rPr>
              <a:t> </a:t>
            </a:r>
            <a:r>
              <a:rPr dirty="0" sz="1600" spc="-10" b="1">
                <a:latin typeface="Tahoma"/>
                <a:cs typeface="Tahoma"/>
              </a:rPr>
              <a:t>Diagram</a:t>
            </a:r>
            <a:endParaRPr sz="1600">
              <a:latin typeface="Tahoma"/>
              <a:cs typeface="Tahoma"/>
            </a:endParaRPr>
          </a:p>
          <a:p>
            <a:pPr algn="just" marL="12700" marR="7620">
              <a:lnSpc>
                <a:spcPts val="1380"/>
              </a:lnSpc>
              <a:spcBef>
                <a:spcPts val="40"/>
              </a:spcBef>
            </a:pPr>
            <a:r>
              <a:rPr dirty="0" sz="1200" spc="-5">
                <a:latin typeface="Times New Roman"/>
                <a:cs typeface="Times New Roman"/>
              </a:rPr>
              <a:t>Following </a:t>
            </a:r>
            <a:r>
              <a:rPr dirty="0" sz="1200">
                <a:latin typeface="Times New Roman"/>
                <a:cs typeface="Times New Roman"/>
              </a:rPr>
              <a:t>is the 0-level or the context level data flow diagram of the </a:t>
            </a:r>
            <a:r>
              <a:rPr dirty="0" sz="1200" spc="-5">
                <a:latin typeface="Times New Roman"/>
                <a:cs typeface="Times New Roman"/>
              </a:rPr>
              <a:t>Patient Monitoring  System. </a:t>
            </a:r>
            <a:r>
              <a:rPr dirty="0" sz="1200">
                <a:latin typeface="Times New Roman"/>
                <a:cs typeface="Times New Roman"/>
              </a:rPr>
              <a:t>In this data flow diagram, three external entities (users) are interacting </a:t>
            </a:r>
            <a:r>
              <a:rPr dirty="0" sz="1200" spc="-5">
                <a:latin typeface="Times New Roman"/>
                <a:cs typeface="Times New Roman"/>
              </a:rPr>
              <a:t>with </a:t>
            </a:r>
            <a:r>
              <a:rPr dirty="0" sz="1200">
                <a:latin typeface="Times New Roman"/>
                <a:cs typeface="Times New Roman"/>
              </a:rPr>
              <a:t>the  centralized </a:t>
            </a:r>
            <a:r>
              <a:rPr dirty="0" sz="1200" spc="-5">
                <a:latin typeface="Times New Roman"/>
                <a:cs typeface="Times New Roman"/>
              </a:rPr>
              <a:t>system. Point </a:t>
            </a:r>
            <a:r>
              <a:rPr dirty="0" sz="1200">
                <a:latin typeface="Times New Roman"/>
                <a:cs typeface="Times New Roman"/>
              </a:rPr>
              <a:t>to note here is that in this context level diagram, only one  process or transform takes place that is the </a:t>
            </a:r>
            <a:r>
              <a:rPr dirty="0" sz="1200" spc="-5">
                <a:latin typeface="Times New Roman"/>
                <a:cs typeface="Times New Roman"/>
              </a:rPr>
              <a:t>Patient Monitoring System </a:t>
            </a:r>
            <a:r>
              <a:rPr dirty="0" sz="1200">
                <a:latin typeface="Times New Roman"/>
                <a:cs typeface="Times New Roman"/>
              </a:rPr>
              <a:t>itself. A patient’s  vital </a:t>
            </a:r>
            <a:r>
              <a:rPr dirty="0" sz="1200" spc="-5">
                <a:latin typeface="Times New Roman"/>
                <a:cs typeface="Times New Roman"/>
              </a:rPr>
              <a:t>signs </a:t>
            </a:r>
            <a:r>
              <a:rPr dirty="0" sz="1200">
                <a:latin typeface="Times New Roman"/>
                <a:cs typeface="Times New Roman"/>
              </a:rPr>
              <a:t>are transmitted to this </a:t>
            </a:r>
            <a:r>
              <a:rPr dirty="0" sz="1200" spc="-5">
                <a:latin typeface="Times New Roman"/>
                <a:cs typeface="Times New Roman"/>
              </a:rPr>
              <a:t>system which </a:t>
            </a:r>
            <a:r>
              <a:rPr dirty="0" sz="1200">
                <a:latin typeface="Times New Roman"/>
                <a:cs typeface="Times New Roman"/>
              </a:rPr>
              <a:t>may invoke a </a:t>
            </a:r>
            <a:r>
              <a:rPr dirty="0" sz="1200" spc="-5">
                <a:latin typeface="Times New Roman"/>
                <a:cs typeface="Times New Roman"/>
              </a:rPr>
              <a:t>warning </a:t>
            </a:r>
            <a:r>
              <a:rPr dirty="0" sz="1200">
                <a:latin typeface="Times New Roman"/>
                <a:cs typeface="Times New Roman"/>
              </a:rPr>
              <a:t>message to the  nurse if these </a:t>
            </a:r>
            <a:r>
              <a:rPr dirty="0" sz="1200" spc="-5">
                <a:latin typeface="Times New Roman"/>
                <a:cs typeface="Times New Roman"/>
              </a:rPr>
              <a:t>signs </a:t>
            </a:r>
            <a:r>
              <a:rPr dirty="0" sz="1200">
                <a:latin typeface="Times New Roman"/>
                <a:cs typeface="Times New Roman"/>
              </a:rPr>
              <a:t>fall into the critical range. </a:t>
            </a:r>
            <a:r>
              <a:rPr dirty="0" sz="1200" spc="-5">
                <a:latin typeface="Times New Roman"/>
                <a:cs typeface="Times New Roman"/>
              </a:rPr>
              <a:t>Nurse </a:t>
            </a:r>
            <a:r>
              <a:rPr dirty="0" sz="1200">
                <a:latin typeface="Times New Roman"/>
                <a:cs typeface="Times New Roman"/>
              </a:rPr>
              <a:t>may request for a report, </a:t>
            </a:r>
            <a:r>
              <a:rPr dirty="0" sz="1200" spc="-5">
                <a:latin typeface="Times New Roman"/>
                <a:cs typeface="Times New Roman"/>
              </a:rPr>
              <a:t>which </a:t>
            </a:r>
            <a:r>
              <a:rPr dirty="0" sz="1200">
                <a:latin typeface="Times New Roman"/>
                <a:cs typeface="Times New Roman"/>
              </a:rPr>
              <a:t>the  patient monitoring </a:t>
            </a:r>
            <a:r>
              <a:rPr dirty="0" sz="1200" spc="-5">
                <a:latin typeface="Times New Roman"/>
                <a:cs typeface="Times New Roman"/>
              </a:rPr>
              <a:t>system </a:t>
            </a:r>
            <a:r>
              <a:rPr dirty="0" sz="1200">
                <a:latin typeface="Times New Roman"/>
                <a:cs typeface="Times New Roman"/>
              </a:rPr>
              <a:t>retrieves from the patient log, and return it to the nurse again.  In this manner the 0-level data flow diagram describes the context of this</a:t>
            </a:r>
            <a:r>
              <a:rPr dirty="0" sz="1200" spc="-130">
                <a:latin typeface="Times New Roman"/>
                <a:cs typeface="Times New Roman"/>
              </a:rPr>
              <a:t> </a:t>
            </a:r>
            <a:r>
              <a:rPr dirty="0" sz="1200" spc="-5">
                <a:latin typeface="Times New Roman"/>
                <a:cs typeface="Times New Roman"/>
              </a:rPr>
              <a:t>system.</a:t>
            </a:r>
            <a:endParaRPr sz="1200">
              <a:latin typeface="Times New Roman"/>
              <a:cs typeface="Times New Roman"/>
            </a:endParaRPr>
          </a:p>
        </p:txBody>
      </p:sp>
      <p:sp>
        <p:nvSpPr>
          <p:cNvPr id="4" name="object 4"/>
          <p:cNvSpPr txBox="1"/>
          <p:nvPr/>
        </p:nvSpPr>
        <p:spPr>
          <a:xfrm>
            <a:off x="1130300" y="6089903"/>
            <a:ext cx="5511800" cy="53340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In order to </a:t>
            </a:r>
            <a:r>
              <a:rPr dirty="0" sz="1200" spc="-5">
                <a:latin typeface="Times New Roman"/>
                <a:cs typeface="Times New Roman"/>
              </a:rPr>
              <a:t>see </a:t>
            </a:r>
            <a:r>
              <a:rPr dirty="0" sz="1200">
                <a:latin typeface="Times New Roman"/>
                <a:cs typeface="Times New Roman"/>
              </a:rPr>
              <a:t>detail processes involved in </a:t>
            </a:r>
            <a:r>
              <a:rPr dirty="0" sz="1200" spc="-5">
                <a:latin typeface="Times New Roman"/>
                <a:cs typeface="Times New Roman"/>
              </a:rPr>
              <a:t>Patient Monitoring System, </a:t>
            </a:r>
            <a:r>
              <a:rPr dirty="0" sz="1200">
                <a:latin typeface="Times New Roman"/>
                <a:cs typeface="Times New Roman"/>
              </a:rPr>
              <a:t>a level 1 data flow  diagram </a:t>
            </a:r>
            <a:r>
              <a:rPr dirty="0" sz="1200" spc="-5">
                <a:latin typeface="Times New Roman"/>
                <a:cs typeface="Times New Roman"/>
              </a:rPr>
              <a:t>will </a:t>
            </a:r>
            <a:r>
              <a:rPr dirty="0" sz="1200">
                <a:latin typeface="Times New Roman"/>
                <a:cs typeface="Times New Roman"/>
              </a:rPr>
              <a:t>have to be made. In the following, </a:t>
            </a:r>
            <a:r>
              <a:rPr dirty="0" sz="1200" spc="-5">
                <a:latin typeface="Times New Roman"/>
                <a:cs typeface="Times New Roman"/>
              </a:rPr>
              <a:t>we </a:t>
            </a:r>
            <a:r>
              <a:rPr dirty="0" sz="1200">
                <a:latin typeface="Times New Roman"/>
                <a:cs typeface="Times New Roman"/>
              </a:rPr>
              <a:t>are providing level 1 data flow  diagram </a:t>
            </a:r>
            <a:r>
              <a:rPr dirty="0" sz="1200" spc="-5">
                <a:latin typeface="Times New Roman"/>
                <a:cs typeface="Times New Roman"/>
              </a:rPr>
              <a:t>which </a:t>
            </a:r>
            <a:r>
              <a:rPr dirty="0" sz="1200">
                <a:latin typeface="Times New Roman"/>
                <a:cs typeface="Times New Roman"/>
              </a:rPr>
              <a:t>is a refinement of the level-0 data flow</a:t>
            </a:r>
            <a:r>
              <a:rPr dirty="0" sz="1200" spc="-105">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5" name="object 5"/>
          <p:cNvSpPr/>
          <p:nvPr/>
        </p:nvSpPr>
        <p:spPr>
          <a:xfrm>
            <a:off x="909827" y="6071108"/>
            <a:ext cx="6067425" cy="0"/>
          </a:xfrm>
          <a:custGeom>
            <a:avLst/>
            <a:gdLst/>
            <a:ahLst/>
            <a:cxnLst/>
            <a:rect l="l" t="t" r="r" b="b"/>
            <a:pathLst>
              <a:path w="6067425" h="0">
                <a:moveTo>
                  <a:pt x="0" y="0"/>
                </a:moveTo>
                <a:lnTo>
                  <a:pt x="6067044" y="0"/>
                </a:lnTo>
              </a:path>
            </a:pathLst>
          </a:custGeom>
          <a:ln w="5079">
            <a:solidFill>
              <a:srgbClr val="000000"/>
            </a:solidFill>
          </a:ln>
        </p:spPr>
        <p:txBody>
          <a:bodyPr wrap="square" lIns="0" tIns="0" rIns="0" bIns="0" rtlCol="0"/>
          <a:lstStyle/>
          <a:p/>
        </p:txBody>
      </p:sp>
      <p:sp>
        <p:nvSpPr>
          <p:cNvPr id="6" name="object 6"/>
          <p:cNvSpPr/>
          <p:nvPr/>
        </p:nvSpPr>
        <p:spPr>
          <a:xfrm>
            <a:off x="909827" y="6066028"/>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7" name="object 7"/>
          <p:cNvSpPr/>
          <p:nvPr/>
        </p:nvSpPr>
        <p:spPr>
          <a:xfrm>
            <a:off x="914400" y="3559047"/>
            <a:ext cx="0" cy="2504440"/>
          </a:xfrm>
          <a:custGeom>
            <a:avLst/>
            <a:gdLst/>
            <a:ahLst/>
            <a:cxnLst/>
            <a:rect l="l" t="t" r="r" b="b"/>
            <a:pathLst>
              <a:path w="0" h="2504440">
                <a:moveTo>
                  <a:pt x="0" y="0"/>
                </a:moveTo>
                <a:lnTo>
                  <a:pt x="0" y="2504440"/>
                </a:lnTo>
              </a:path>
            </a:pathLst>
          </a:custGeom>
          <a:ln w="9143">
            <a:solidFill>
              <a:srgbClr val="000000"/>
            </a:solidFill>
          </a:ln>
        </p:spPr>
        <p:txBody>
          <a:bodyPr wrap="square" lIns="0" tIns="0" rIns="0" bIns="0" rtlCol="0"/>
          <a:lstStyle/>
          <a:p/>
        </p:txBody>
      </p:sp>
      <p:sp>
        <p:nvSpPr>
          <p:cNvPr id="8" name="object 8"/>
          <p:cNvSpPr/>
          <p:nvPr/>
        </p:nvSpPr>
        <p:spPr>
          <a:xfrm>
            <a:off x="909827" y="3556508"/>
            <a:ext cx="5080" cy="0"/>
          </a:xfrm>
          <a:custGeom>
            <a:avLst/>
            <a:gdLst/>
            <a:ahLst/>
            <a:cxnLst/>
            <a:rect l="l" t="t" r="r" b="b"/>
            <a:pathLst>
              <a:path w="5080" h="0">
                <a:moveTo>
                  <a:pt x="0" y="0"/>
                </a:moveTo>
                <a:lnTo>
                  <a:pt x="4571" y="0"/>
                </a:lnTo>
              </a:path>
            </a:pathLst>
          </a:custGeom>
          <a:ln w="5080">
            <a:solidFill>
              <a:srgbClr val="000000"/>
            </a:solidFill>
          </a:ln>
        </p:spPr>
        <p:txBody>
          <a:bodyPr wrap="square" lIns="0" tIns="0" rIns="0" bIns="0" rtlCol="0"/>
          <a:lstStyle/>
          <a:p/>
        </p:txBody>
      </p:sp>
      <p:sp>
        <p:nvSpPr>
          <p:cNvPr id="9" name="object 9"/>
          <p:cNvSpPr/>
          <p:nvPr/>
        </p:nvSpPr>
        <p:spPr>
          <a:xfrm>
            <a:off x="909827" y="3551428"/>
            <a:ext cx="6067425" cy="0"/>
          </a:xfrm>
          <a:custGeom>
            <a:avLst/>
            <a:gdLst/>
            <a:ahLst/>
            <a:cxnLst/>
            <a:rect l="l" t="t" r="r" b="b"/>
            <a:pathLst>
              <a:path w="6067425" h="0">
                <a:moveTo>
                  <a:pt x="0" y="0"/>
                </a:moveTo>
                <a:lnTo>
                  <a:pt x="6067044" y="0"/>
                </a:lnTo>
              </a:path>
            </a:pathLst>
          </a:custGeom>
          <a:ln w="5079">
            <a:solidFill>
              <a:srgbClr val="000000"/>
            </a:solidFill>
          </a:ln>
        </p:spPr>
        <p:txBody>
          <a:bodyPr wrap="square" lIns="0" tIns="0" rIns="0" bIns="0" rtlCol="0"/>
          <a:lstStyle/>
          <a:p/>
        </p:txBody>
      </p:sp>
      <p:sp>
        <p:nvSpPr>
          <p:cNvPr id="10" name="object 10"/>
          <p:cNvSpPr/>
          <p:nvPr/>
        </p:nvSpPr>
        <p:spPr>
          <a:xfrm>
            <a:off x="914400" y="6066282"/>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1" name="object 11"/>
          <p:cNvSpPr/>
          <p:nvPr/>
        </p:nvSpPr>
        <p:spPr>
          <a:xfrm>
            <a:off x="918972" y="6066282"/>
            <a:ext cx="6049010" cy="0"/>
          </a:xfrm>
          <a:custGeom>
            <a:avLst/>
            <a:gdLst/>
            <a:ahLst/>
            <a:cxnLst/>
            <a:rect l="l" t="t" r="r" b="b"/>
            <a:pathLst>
              <a:path w="6049009" h="0">
                <a:moveTo>
                  <a:pt x="0" y="0"/>
                </a:moveTo>
                <a:lnTo>
                  <a:pt x="6048756" y="0"/>
                </a:lnTo>
              </a:path>
            </a:pathLst>
          </a:custGeom>
          <a:ln w="4572">
            <a:solidFill>
              <a:srgbClr val="000000"/>
            </a:solidFill>
          </a:ln>
        </p:spPr>
        <p:txBody>
          <a:bodyPr wrap="square" lIns="0" tIns="0" rIns="0" bIns="0" rtlCol="0"/>
          <a:lstStyle/>
          <a:p/>
        </p:txBody>
      </p:sp>
      <p:sp>
        <p:nvSpPr>
          <p:cNvPr id="12" name="object 12"/>
          <p:cNvSpPr/>
          <p:nvPr/>
        </p:nvSpPr>
        <p:spPr>
          <a:xfrm>
            <a:off x="6967728" y="606602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3" name="object 13"/>
          <p:cNvSpPr/>
          <p:nvPr/>
        </p:nvSpPr>
        <p:spPr>
          <a:xfrm>
            <a:off x="6972300" y="3559047"/>
            <a:ext cx="0" cy="2504440"/>
          </a:xfrm>
          <a:custGeom>
            <a:avLst/>
            <a:gdLst/>
            <a:ahLst/>
            <a:cxnLst/>
            <a:rect l="l" t="t" r="r" b="b"/>
            <a:pathLst>
              <a:path w="0" h="2504440">
                <a:moveTo>
                  <a:pt x="0" y="0"/>
                </a:moveTo>
                <a:lnTo>
                  <a:pt x="0" y="2504440"/>
                </a:lnTo>
              </a:path>
            </a:pathLst>
          </a:custGeom>
          <a:ln w="9144">
            <a:solidFill>
              <a:srgbClr val="000000"/>
            </a:solidFill>
          </a:ln>
        </p:spPr>
        <p:txBody>
          <a:bodyPr wrap="square" lIns="0" tIns="0" rIns="0" bIns="0" rtlCol="0"/>
          <a:lstStyle/>
          <a:p/>
        </p:txBody>
      </p:sp>
      <p:sp>
        <p:nvSpPr>
          <p:cNvPr id="14" name="object 14"/>
          <p:cNvSpPr/>
          <p:nvPr/>
        </p:nvSpPr>
        <p:spPr>
          <a:xfrm>
            <a:off x="6967728" y="3556508"/>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5" name="object 15"/>
          <p:cNvSpPr/>
          <p:nvPr/>
        </p:nvSpPr>
        <p:spPr>
          <a:xfrm>
            <a:off x="6972300" y="60662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6" name="object 16"/>
          <p:cNvSpPr/>
          <p:nvPr/>
        </p:nvSpPr>
        <p:spPr>
          <a:xfrm>
            <a:off x="914400" y="3556253"/>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7" name="object 17"/>
          <p:cNvSpPr/>
          <p:nvPr/>
        </p:nvSpPr>
        <p:spPr>
          <a:xfrm>
            <a:off x="918972" y="3556253"/>
            <a:ext cx="6049010" cy="0"/>
          </a:xfrm>
          <a:custGeom>
            <a:avLst/>
            <a:gdLst/>
            <a:ahLst/>
            <a:cxnLst/>
            <a:rect l="l" t="t" r="r" b="b"/>
            <a:pathLst>
              <a:path w="6049009" h="0">
                <a:moveTo>
                  <a:pt x="0" y="0"/>
                </a:moveTo>
                <a:lnTo>
                  <a:pt x="6048756" y="0"/>
                </a:lnTo>
              </a:path>
            </a:pathLst>
          </a:custGeom>
          <a:ln w="4572">
            <a:solidFill>
              <a:srgbClr val="000000"/>
            </a:solidFill>
          </a:ln>
        </p:spPr>
        <p:txBody>
          <a:bodyPr wrap="square" lIns="0" tIns="0" rIns="0" bIns="0" rtlCol="0"/>
          <a:lstStyle/>
          <a:p/>
        </p:txBody>
      </p:sp>
      <p:sp>
        <p:nvSpPr>
          <p:cNvPr id="18" name="object 18"/>
          <p:cNvSpPr/>
          <p:nvPr/>
        </p:nvSpPr>
        <p:spPr>
          <a:xfrm>
            <a:off x="6972300" y="355625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9" name="object 19"/>
          <p:cNvSpPr/>
          <p:nvPr/>
        </p:nvSpPr>
        <p:spPr>
          <a:xfrm>
            <a:off x="1708404" y="3998976"/>
            <a:ext cx="1149350" cy="584200"/>
          </a:xfrm>
          <a:custGeom>
            <a:avLst/>
            <a:gdLst/>
            <a:ahLst/>
            <a:cxnLst/>
            <a:rect l="l" t="t" r="r" b="b"/>
            <a:pathLst>
              <a:path w="1149350" h="584200">
                <a:moveTo>
                  <a:pt x="1066190" y="557479"/>
                </a:moveTo>
                <a:lnTo>
                  <a:pt x="1053084" y="583692"/>
                </a:lnTo>
                <a:lnTo>
                  <a:pt x="1149096" y="583692"/>
                </a:lnTo>
                <a:lnTo>
                  <a:pt x="1134038" y="563880"/>
                </a:lnTo>
                <a:lnTo>
                  <a:pt x="1078992" y="563880"/>
                </a:lnTo>
                <a:lnTo>
                  <a:pt x="1066190" y="557479"/>
                </a:lnTo>
                <a:close/>
              </a:path>
              <a:path w="1149350" h="584200">
                <a:moveTo>
                  <a:pt x="1078382" y="533095"/>
                </a:moveTo>
                <a:lnTo>
                  <a:pt x="1066190" y="557479"/>
                </a:lnTo>
                <a:lnTo>
                  <a:pt x="1078992" y="563880"/>
                </a:lnTo>
                <a:lnTo>
                  <a:pt x="1091184" y="539496"/>
                </a:lnTo>
                <a:lnTo>
                  <a:pt x="1078382" y="533095"/>
                </a:lnTo>
                <a:close/>
              </a:path>
              <a:path w="1149350" h="584200">
                <a:moveTo>
                  <a:pt x="1091184" y="507492"/>
                </a:moveTo>
                <a:lnTo>
                  <a:pt x="1078382" y="533095"/>
                </a:lnTo>
                <a:lnTo>
                  <a:pt x="1091184" y="539496"/>
                </a:lnTo>
                <a:lnTo>
                  <a:pt x="1078992" y="563880"/>
                </a:lnTo>
                <a:lnTo>
                  <a:pt x="1134038" y="563880"/>
                </a:lnTo>
                <a:lnTo>
                  <a:pt x="1091184" y="507492"/>
                </a:lnTo>
                <a:close/>
              </a:path>
              <a:path w="1149350" h="584200">
                <a:moveTo>
                  <a:pt x="12192" y="0"/>
                </a:moveTo>
                <a:lnTo>
                  <a:pt x="0" y="24384"/>
                </a:lnTo>
                <a:lnTo>
                  <a:pt x="1066190" y="557479"/>
                </a:lnTo>
                <a:lnTo>
                  <a:pt x="1078382" y="533095"/>
                </a:lnTo>
                <a:lnTo>
                  <a:pt x="12192" y="0"/>
                </a:lnTo>
                <a:close/>
              </a:path>
            </a:pathLst>
          </a:custGeom>
          <a:solidFill>
            <a:srgbClr val="000000"/>
          </a:solidFill>
        </p:spPr>
        <p:txBody>
          <a:bodyPr wrap="square" lIns="0" tIns="0" rIns="0" bIns="0" rtlCol="0"/>
          <a:lstStyle/>
          <a:p/>
        </p:txBody>
      </p:sp>
      <p:sp>
        <p:nvSpPr>
          <p:cNvPr id="20" name="object 20"/>
          <p:cNvSpPr/>
          <p:nvPr/>
        </p:nvSpPr>
        <p:spPr>
          <a:xfrm>
            <a:off x="1592580" y="4887467"/>
            <a:ext cx="1264920" cy="736600"/>
          </a:xfrm>
          <a:custGeom>
            <a:avLst/>
            <a:gdLst/>
            <a:ahLst/>
            <a:cxnLst/>
            <a:rect l="l" t="t" r="r" b="b"/>
            <a:pathLst>
              <a:path w="1264920" h="736600">
                <a:moveTo>
                  <a:pt x="1183125" y="30468"/>
                </a:moveTo>
                <a:lnTo>
                  <a:pt x="0" y="711708"/>
                </a:lnTo>
                <a:lnTo>
                  <a:pt x="15240" y="736092"/>
                </a:lnTo>
                <a:lnTo>
                  <a:pt x="1197884" y="55769"/>
                </a:lnTo>
                <a:lnTo>
                  <a:pt x="1183125" y="30468"/>
                </a:lnTo>
                <a:close/>
              </a:path>
              <a:path w="1264920" h="736600">
                <a:moveTo>
                  <a:pt x="1249533" y="22860"/>
                </a:moveTo>
                <a:lnTo>
                  <a:pt x="1196340" y="22860"/>
                </a:lnTo>
                <a:lnTo>
                  <a:pt x="1210056" y="48768"/>
                </a:lnTo>
                <a:lnTo>
                  <a:pt x="1197884" y="55769"/>
                </a:lnTo>
                <a:lnTo>
                  <a:pt x="1211580" y="79248"/>
                </a:lnTo>
                <a:lnTo>
                  <a:pt x="1249533" y="22860"/>
                </a:lnTo>
                <a:close/>
              </a:path>
              <a:path w="1264920" h="736600">
                <a:moveTo>
                  <a:pt x="1196340" y="22860"/>
                </a:moveTo>
                <a:lnTo>
                  <a:pt x="1183125" y="30468"/>
                </a:lnTo>
                <a:lnTo>
                  <a:pt x="1197884" y="55769"/>
                </a:lnTo>
                <a:lnTo>
                  <a:pt x="1210056" y="48768"/>
                </a:lnTo>
                <a:lnTo>
                  <a:pt x="1196340" y="22860"/>
                </a:lnTo>
                <a:close/>
              </a:path>
              <a:path w="1264920" h="736600">
                <a:moveTo>
                  <a:pt x="1264920" y="0"/>
                </a:moveTo>
                <a:lnTo>
                  <a:pt x="1168908" y="6096"/>
                </a:lnTo>
                <a:lnTo>
                  <a:pt x="1183125" y="30468"/>
                </a:lnTo>
                <a:lnTo>
                  <a:pt x="1196340" y="22860"/>
                </a:lnTo>
                <a:lnTo>
                  <a:pt x="1249533" y="22860"/>
                </a:lnTo>
                <a:lnTo>
                  <a:pt x="1264920" y="0"/>
                </a:lnTo>
                <a:close/>
              </a:path>
            </a:pathLst>
          </a:custGeom>
          <a:solidFill>
            <a:srgbClr val="000000"/>
          </a:solidFill>
        </p:spPr>
        <p:txBody>
          <a:bodyPr wrap="square" lIns="0" tIns="0" rIns="0" bIns="0" rtlCol="0"/>
          <a:lstStyle/>
          <a:p/>
        </p:txBody>
      </p:sp>
      <p:sp>
        <p:nvSpPr>
          <p:cNvPr id="21" name="object 21"/>
          <p:cNvSpPr/>
          <p:nvPr/>
        </p:nvSpPr>
        <p:spPr>
          <a:xfrm>
            <a:off x="4450079" y="4913376"/>
            <a:ext cx="1264920" cy="698500"/>
          </a:xfrm>
          <a:custGeom>
            <a:avLst/>
            <a:gdLst/>
            <a:ahLst/>
            <a:cxnLst/>
            <a:rect l="l" t="t" r="r" b="b"/>
            <a:pathLst>
              <a:path w="1264920" h="698500">
                <a:moveTo>
                  <a:pt x="1182433" y="669896"/>
                </a:moveTo>
                <a:lnTo>
                  <a:pt x="1168907" y="694944"/>
                </a:lnTo>
                <a:lnTo>
                  <a:pt x="1264919" y="697992"/>
                </a:lnTo>
                <a:lnTo>
                  <a:pt x="1250148" y="676656"/>
                </a:lnTo>
                <a:lnTo>
                  <a:pt x="1194815" y="676656"/>
                </a:lnTo>
                <a:lnTo>
                  <a:pt x="1182433" y="669896"/>
                </a:lnTo>
                <a:close/>
              </a:path>
              <a:path w="1264920" h="698500">
                <a:moveTo>
                  <a:pt x="1196355" y="644115"/>
                </a:moveTo>
                <a:lnTo>
                  <a:pt x="1182433" y="669896"/>
                </a:lnTo>
                <a:lnTo>
                  <a:pt x="1194815" y="676656"/>
                </a:lnTo>
                <a:lnTo>
                  <a:pt x="1208531" y="650748"/>
                </a:lnTo>
                <a:lnTo>
                  <a:pt x="1196355" y="644115"/>
                </a:lnTo>
                <a:close/>
              </a:path>
              <a:path w="1264920" h="698500">
                <a:moveTo>
                  <a:pt x="1210055" y="618744"/>
                </a:moveTo>
                <a:lnTo>
                  <a:pt x="1196355" y="644115"/>
                </a:lnTo>
                <a:lnTo>
                  <a:pt x="1208531" y="650748"/>
                </a:lnTo>
                <a:lnTo>
                  <a:pt x="1194815" y="676656"/>
                </a:lnTo>
                <a:lnTo>
                  <a:pt x="1250148" y="676656"/>
                </a:lnTo>
                <a:lnTo>
                  <a:pt x="1210055" y="618744"/>
                </a:lnTo>
                <a:close/>
              </a:path>
              <a:path w="1264920" h="698500">
                <a:moveTo>
                  <a:pt x="13715" y="0"/>
                </a:moveTo>
                <a:lnTo>
                  <a:pt x="0" y="24384"/>
                </a:lnTo>
                <a:lnTo>
                  <a:pt x="1182433" y="669896"/>
                </a:lnTo>
                <a:lnTo>
                  <a:pt x="1196355" y="644115"/>
                </a:lnTo>
                <a:lnTo>
                  <a:pt x="13715" y="0"/>
                </a:lnTo>
                <a:close/>
              </a:path>
            </a:pathLst>
          </a:custGeom>
          <a:solidFill>
            <a:srgbClr val="000000"/>
          </a:solidFill>
        </p:spPr>
        <p:txBody>
          <a:bodyPr wrap="square" lIns="0" tIns="0" rIns="0" bIns="0" rtlCol="0"/>
          <a:lstStyle/>
          <a:p/>
        </p:txBody>
      </p:sp>
      <p:sp>
        <p:nvSpPr>
          <p:cNvPr id="22" name="object 22"/>
          <p:cNvSpPr/>
          <p:nvPr/>
        </p:nvSpPr>
        <p:spPr>
          <a:xfrm>
            <a:off x="4457700" y="5154167"/>
            <a:ext cx="807720" cy="469900"/>
          </a:xfrm>
          <a:custGeom>
            <a:avLst/>
            <a:gdLst/>
            <a:ahLst/>
            <a:cxnLst/>
            <a:rect l="l" t="t" r="r" b="b"/>
            <a:pathLst>
              <a:path w="807720" h="469900">
                <a:moveTo>
                  <a:pt x="81821" y="30422"/>
                </a:moveTo>
                <a:lnTo>
                  <a:pt x="67717" y="54600"/>
                </a:lnTo>
                <a:lnTo>
                  <a:pt x="792479" y="469391"/>
                </a:lnTo>
                <a:lnTo>
                  <a:pt x="807719" y="445007"/>
                </a:lnTo>
                <a:lnTo>
                  <a:pt x="81821" y="30422"/>
                </a:lnTo>
                <a:close/>
              </a:path>
              <a:path w="807720" h="469900">
                <a:moveTo>
                  <a:pt x="0" y="0"/>
                </a:moveTo>
                <a:lnTo>
                  <a:pt x="53339" y="79247"/>
                </a:lnTo>
                <a:lnTo>
                  <a:pt x="67717" y="54600"/>
                </a:lnTo>
                <a:lnTo>
                  <a:pt x="54863" y="47243"/>
                </a:lnTo>
                <a:lnTo>
                  <a:pt x="68579" y="22859"/>
                </a:lnTo>
                <a:lnTo>
                  <a:pt x="86232" y="22859"/>
                </a:lnTo>
                <a:lnTo>
                  <a:pt x="96011" y="6095"/>
                </a:lnTo>
                <a:lnTo>
                  <a:pt x="0" y="0"/>
                </a:lnTo>
                <a:close/>
              </a:path>
              <a:path w="807720" h="469900">
                <a:moveTo>
                  <a:pt x="68579" y="22859"/>
                </a:moveTo>
                <a:lnTo>
                  <a:pt x="54863" y="47243"/>
                </a:lnTo>
                <a:lnTo>
                  <a:pt x="67717" y="54600"/>
                </a:lnTo>
                <a:lnTo>
                  <a:pt x="81821" y="30422"/>
                </a:lnTo>
                <a:lnTo>
                  <a:pt x="68579" y="22859"/>
                </a:lnTo>
                <a:close/>
              </a:path>
              <a:path w="807720" h="469900">
                <a:moveTo>
                  <a:pt x="86232" y="22859"/>
                </a:moveTo>
                <a:lnTo>
                  <a:pt x="68579" y="22859"/>
                </a:lnTo>
                <a:lnTo>
                  <a:pt x="81821" y="30422"/>
                </a:lnTo>
                <a:lnTo>
                  <a:pt x="86232" y="22859"/>
                </a:lnTo>
                <a:close/>
              </a:path>
            </a:pathLst>
          </a:custGeom>
          <a:solidFill>
            <a:srgbClr val="000000"/>
          </a:solidFill>
        </p:spPr>
        <p:txBody>
          <a:bodyPr wrap="square" lIns="0" tIns="0" rIns="0" bIns="0" rtlCol="0"/>
          <a:lstStyle/>
          <a:p/>
        </p:txBody>
      </p:sp>
      <p:sp>
        <p:nvSpPr>
          <p:cNvPr id="23" name="object 23"/>
          <p:cNvSpPr/>
          <p:nvPr/>
        </p:nvSpPr>
        <p:spPr>
          <a:xfrm>
            <a:off x="4337303" y="3776471"/>
            <a:ext cx="1377950" cy="591820"/>
          </a:xfrm>
          <a:custGeom>
            <a:avLst/>
            <a:gdLst/>
            <a:ahLst/>
            <a:cxnLst/>
            <a:rect l="l" t="t" r="r" b="b"/>
            <a:pathLst>
              <a:path w="1377950" h="591820">
                <a:moveTo>
                  <a:pt x="1292463" y="25479"/>
                </a:moveTo>
                <a:lnTo>
                  <a:pt x="0" y="563879"/>
                </a:lnTo>
                <a:lnTo>
                  <a:pt x="12192" y="591311"/>
                </a:lnTo>
                <a:lnTo>
                  <a:pt x="1303931" y="52584"/>
                </a:lnTo>
                <a:lnTo>
                  <a:pt x="1292463" y="25479"/>
                </a:lnTo>
                <a:close/>
              </a:path>
              <a:path w="1377950" h="591820">
                <a:moveTo>
                  <a:pt x="1365980" y="19811"/>
                </a:moveTo>
                <a:lnTo>
                  <a:pt x="1306068" y="19811"/>
                </a:lnTo>
                <a:lnTo>
                  <a:pt x="1316736" y="47243"/>
                </a:lnTo>
                <a:lnTo>
                  <a:pt x="1303931" y="52584"/>
                </a:lnTo>
                <a:lnTo>
                  <a:pt x="1315212" y="79247"/>
                </a:lnTo>
                <a:lnTo>
                  <a:pt x="1365980" y="19811"/>
                </a:lnTo>
                <a:close/>
              </a:path>
              <a:path w="1377950" h="591820">
                <a:moveTo>
                  <a:pt x="1306068" y="19811"/>
                </a:moveTo>
                <a:lnTo>
                  <a:pt x="1292463" y="25479"/>
                </a:lnTo>
                <a:lnTo>
                  <a:pt x="1303931" y="52584"/>
                </a:lnTo>
                <a:lnTo>
                  <a:pt x="1316736" y="47243"/>
                </a:lnTo>
                <a:lnTo>
                  <a:pt x="1306068" y="19811"/>
                </a:lnTo>
                <a:close/>
              </a:path>
              <a:path w="1377950" h="591820">
                <a:moveTo>
                  <a:pt x="1281684" y="0"/>
                </a:moveTo>
                <a:lnTo>
                  <a:pt x="1292463" y="25479"/>
                </a:lnTo>
                <a:lnTo>
                  <a:pt x="1306068" y="19811"/>
                </a:lnTo>
                <a:lnTo>
                  <a:pt x="1365980" y="19811"/>
                </a:lnTo>
                <a:lnTo>
                  <a:pt x="1377696" y="6095"/>
                </a:lnTo>
                <a:lnTo>
                  <a:pt x="1281684" y="0"/>
                </a:lnTo>
                <a:close/>
              </a:path>
            </a:pathLst>
          </a:custGeom>
          <a:solidFill>
            <a:srgbClr val="000000"/>
          </a:solidFill>
        </p:spPr>
        <p:txBody>
          <a:bodyPr wrap="square" lIns="0" tIns="0" rIns="0" bIns="0" rtlCol="0"/>
          <a:lstStyle/>
          <a:p/>
        </p:txBody>
      </p:sp>
      <p:sp>
        <p:nvSpPr>
          <p:cNvPr id="24" name="object 24"/>
          <p:cNvSpPr/>
          <p:nvPr/>
        </p:nvSpPr>
        <p:spPr>
          <a:xfrm>
            <a:off x="4451603" y="4008120"/>
            <a:ext cx="1263650" cy="588645"/>
          </a:xfrm>
          <a:custGeom>
            <a:avLst/>
            <a:gdLst/>
            <a:ahLst/>
            <a:cxnLst/>
            <a:rect l="l" t="t" r="r" b="b"/>
            <a:pathLst>
              <a:path w="1263650" h="588645">
                <a:moveTo>
                  <a:pt x="1178950" y="25647"/>
                </a:moveTo>
                <a:lnTo>
                  <a:pt x="0" y="562356"/>
                </a:lnTo>
                <a:lnTo>
                  <a:pt x="12192" y="588264"/>
                </a:lnTo>
                <a:lnTo>
                  <a:pt x="1190720" y="51747"/>
                </a:lnTo>
                <a:lnTo>
                  <a:pt x="1178950" y="25647"/>
                </a:lnTo>
                <a:close/>
              </a:path>
              <a:path w="1263650" h="588645">
                <a:moveTo>
                  <a:pt x="1249711" y="19812"/>
                </a:moveTo>
                <a:lnTo>
                  <a:pt x="1191768" y="19812"/>
                </a:lnTo>
                <a:lnTo>
                  <a:pt x="1203960" y="45720"/>
                </a:lnTo>
                <a:lnTo>
                  <a:pt x="1190720" y="51747"/>
                </a:lnTo>
                <a:lnTo>
                  <a:pt x="1202436" y="77724"/>
                </a:lnTo>
                <a:lnTo>
                  <a:pt x="1249711" y="19812"/>
                </a:lnTo>
                <a:close/>
              </a:path>
              <a:path w="1263650" h="588645">
                <a:moveTo>
                  <a:pt x="1191768" y="19812"/>
                </a:moveTo>
                <a:lnTo>
                  <a:pt x="1178950" y="25647"/>
                </a:lnTo>
                <a:lnTo>
                  <a:pt x="1190720" y="51747"/>
                </a:lnTo>
                <a:lnTo>
                  <a:pt x="1203960" y="45720"/>
                </a:lnTo>
                <a:lnTo>
                  <a:pt x="1191768" y="19812"/>
                </a:lnTo>
                <a:close/>
              </a:path>
              <a:path w="1263650" h="588645">
                <a:moveTo>
                  <a:pt x="1167384" y="0"/>
                </a:moveTo>
                <a:lnTo>
                  <a:pt x="1178950" y="25647"/>
                </a:lnTo>
                <a:lnTo>
                  <a:pt x="1191768" y="19812"/>
                </a:lnTo>
                <a:lnTo>
                  <a:pt x="1249711" y="19812"/>
                </a:lnTo>
                <a:lnTo>
                  <a:pt x="1263396" y="3048"/>
                </a:lnTo>
                <a:lnTo>
                  <a:pt x="1167384" y="0"/>
                </a:lnTo>
                <a:close/>
              </a:path>
            </a:pathLst>
          </a:custGeom>
          <a:solidFill>
            <a:srgbClr val="000000"/>
          </a:solidFill>
        </p:spPr>
        <p:txBody>
          <a:bodyPr wrap="square" lIns="0" tIns="0" rIns="0" bIns="0" rtlCol="0"/>
          <a:lstStyle/>
          <a:p/>
        </p:txBody>
      </p:sp>
      <p:sp>
        <p:nvSpPr>
          <p:cNvPr id="25" name="object 25"/>
          <p:cNvSpPr txBox="1"/>
          <p:nvPr/>
        </p:nvSpPr>
        <p:spPr>
          <a:xfrm>
            <a:off x="5450840" y="5184140"/>
            <a:ext cx="814705" cy="254635"/>
          </a:xfrm>
          <a:prstGeom prst="rect">
            <a:avLst/>
          </a:prstGeom>
        </p:spPr>
        <p:txBody>
          <a:bodyPr wrap="square" lIns="0" tIns="0" rIns="0" bIns="0" rtlCol="0" vert="horz">
            <a:spAutoFit/>
          </a:bodyPr>
          <a:lstStyle/>
          <a:p>
            <a:pPr marL="12700">
              <a:lnSpc>
                <a:spcPct val="100000"/>
              </a:lnSpc>
            </a:pPr>
            <a:r>
              <a:rPr dirty="0" sz="1600" spc="-10">
                <a:latin typeface="Arial"/>
                <a:cs typeface="Arial"/>
              </a:rPr>
              <a:t>Log</a:t>
            </a:r>
            <a:r>
              <a:rPr dirty="0" sz="1600" spc="-80">
                <a:latin typeface="Arial"/>
                <a:cs typeface="Arial"/>
              </a:rPr>
              <a:t> </a:t>
            </a:r>
            <a:r>
              <a:rPr dirty="0" sz="1600" spc="-10">
                <a:latin typeface="Arial"/>
                <a:cs typeface="Arial"/>
              </a:rPr>
              <a:t>data</a:t>
            </a:r>
            <a:endParaRPr sz="1600">
              <a:latin typeface="Arial"/>
              <a:cs typeface="Arial"/>
            </a:endParaRPr>
          </a:p>
        </p:txBody>
      </p:sp>
      <p:sp>
        <p:nvSpPr>
          <p:cNvPr id="26" name="object 26"/>
          <p:cNvSpPr txBox="1"/>
          <p:nvPr/>
        </p:nvSpPr>
        <p:spPr>
          <a:xfrm>
            <a:off x="4574565" y="3698328"/>
            <a:ext cx="633730" cy="254635"/>
          </a:xfrm>
          <a:prstGeom prst="rect">
            <a:avLst/>
          </a:prstGeom>
        </p:spPr>
        <p:txBody>
          <a:bodyPr wrap="square" lIns="0" tIns="0" rIns="0" bIns="0" rtlCol="0" vert="horz">
            <a:spAutoFit/>
          </a:bodyPr>
          <a:lstStyle/>
          <a:p>
            <a:pPr marL="12700">
              <a:lnSpc>
                <a:spcPct val="100000"/>
              </a:lnSpc>
            </a:pPr>
            <a:r>
              <a:rPr dirty="0" sz="1600" spc="-10">
                <a:latin typeface="Arial"/>
                <a:cs typeface="Arial"/>
              </a:rPr>
              <a:t>Report</a:t>
            </a:r>
            <a:endParaRPr sz="1600">
              <a:latin typeface="Arial"/>
              <a:cs typeface="Arial"/>
            </a:endParaRPr>
          </a:p>
        </p:txBody>
      </p:sp>
      <p:sp>
        <p:nvSpPr>
          <p:cNvPr id="27" name="object 27"/>
          <p:cNvSpPr txBox="1"/>
          <p:nvPr/>
        </p:nvSpPr>
        <p:spPr>
          <a:xfrm>
            <a:off x="5107876" y="4286008"/>
            <a:ext cx="848360" cy="471805"/>
          </a:xfrm>
          <a:prstGeom prst="rect">
            <a:avLst/>
          </a:prstGeom>
        </p:spPr>
        <p:txBody>
          <a:bodyPr wrap="square" lIns="0" tIns="0" rIns="0" bIns="0" rtlCol="0" vert="horz">
            <a:spAutoFit/>
          </a:bodyPr>
          <a:lstStyle/>
          <a:p>
            <a:pPr marL="12700" marR="5080">
              <a:lnSpc>
                <a:spcPts val="1839"/>
              </a:lnSpc>
            </a:pPr>
            <a:r>
              <a:rPr dirty="0" sz="1600" spc="-5">
                <a:latin typeface="Arial"/>
                <a:cs typeface="Arial"/>
              </a:rPr>
              <a:t>Warning  </a:t>
            </a:r>
            <a:r>
              <a:rPr dirty="0" sz="1600" spc="-5">
                <a:latin typeface="Arial"/>
                <a:cs typeface="Arial"/>
              </a:rPr>
              <a:t>Message</a:t>
            </a:r>
            <a:endParaRPr sz="1600">
              <a:latin typeface="Arial"/>
              <a:cs typeface="Arial"/>
            </a:endParaRPr>
          </a:p>
        </p:txBody>
      </p:sp>
      <p:sp>
        <p:nvSpPr>
          <p:cNvPr id="28" name="object 28"/>
          <p:cNvSpPr txBox="1"/>
          <p:nvPr/>
        </p:nvSpPr>
        <p:spPr>
          <a:xfrm>
            <a:off x="1221739" y="4425696"/>
            <a:ext cx="707390" cy="194945"/>
          </a:xfrm>
          <a:prstGeom prst="rect">
            <a:avLst/>
          </a:prstGeom>
        </p:spPr>
        <p:txBody>
          <a:bodyPr wrap="square" lIns="0" tIns="0" rIns="0" bIns="0" rtlCol="0" vert="horz">
            <a:spAutoFit/>
          </a:bodyPr>
          <a:lstStyle/>
          <a:p>
            <a:pPr marL="12700">
              <a:lnSpc>
                <a:spcPct val="100000"/>
              </a:lnSpc>
            </a:pPr>
            <a:r>
              <a:rPr dirty="0" sz="1200" spc="-5" b="1">
                <a:latin typeface="Times New Roman"/>
                <a:cs typeface="Times New Roman"/>
              </a:rPr>
              <a:t>Vital</a:t>
            </a:r>
            <a:r>
              <a:rPr dirty="0" sz="1200" spc="-95" b="1">
                <a:latin typeface="Times New Roman"/>
                <a:cs typeface="Times New Roman"/>
              </a:rPr>
              <a:t> </a:t>
            </a:r>
            <a:r>
              <a:rPr dirty="0" sz="1200" spc="-5" b="1">
                <a:latin typeface="Times New Roman"/>
                <a:cs typeface="Times New Roman"/>
              </a:rPr>
              <a:t>signs</a:t>
            </a:r>
            <a:endParaRPr sz="1200">
              <a:latin typeface="Times New Roman"/>
              <a:cs typeface="Times New Roman"/>
            </a:endParaRPr>
          </a:p>
        </p:txBody>
      </p:sp>
      <p:sp>
        <p:nvSpPr>
          <p:cNvPr id="29" name="object 29"/>
          <p:cNvSpPr txBox="1"/>
          <p:nvPr/>
        </p:nvSpPr>
        <p:spPr>
          <a:xfrm>
            <a:off x="1221739" y="4857508"/>
            <a:ext cx="1073785" cy="471805"/>
          </a:xfrm>
          <a:prstGeom prst="rect">
            <a:avLst/>
          </a:prstGeom>
        </p:spPr>
        <p:txBody>
          <a:bodyPr wrap="square" lIns="0" tIns="0" rIns="0" bIns="0" rtlCol="0" vert="horz">
            <a:spAutoFit/>
          </a:bodyPr>
          <a:lstStyle/>
          <a:p>
            <a:pPr marL="12700" marR="5080">
              <a:lnSpc>
                <a:spcPts val="1839"/>
              </a:lnSpc>
            </a:pPr>
            <a:r>
              <a:rPr dirty="0" sz="1600" spc="-10">
                <a:latin typeface="Arial"/>
                <a:cs typeface="Arial"/>
              </a:rPr>
              <a:t>Request</a:t>
            </a:r>
            <a:r>
              <a:rPr dirty="0" sz="1600" spc="-60">
                <a:latin typeface="Arial"/>
                <a:cs typeface="Arial"/>
              </a:rPr>
              <a:t> </a:t>
            </a:r>
            <a:r>
              <a:rPr dirty="0" sz="1600" spc="-5">
                <a:latin typeface="Arial"/>
                <a:cs typeface="Arial"/>
              </a:rPr>
              <a:t>for  </a:t>
            </a:r>
            <a:r>
              <a:rPr dirty="0" sz="1600" spc="-10">
                <a:latin typeface="Arial"/>
                <a:cs typeface="Arial"/>
              </a:rPr>
              <a:t>Report</a:t>
            </a:r>
            <a:endParaRPr sz="1600">
              <a:latin typeface="Arial"/>
              <a:cs typeface="Arial"/>
            </a:endParaRPr>
          </a:p>
        </p:txBody>
      </p:sp>
      <p:sp>
        <p:nvSpPr>
          <p:cNvPr id="30" name="object 30"/>
          <p:cNvSpPr/>
          <p:nvPr/>
        </p:nvSpPr>
        <p:spPr>
          <a:xfrm>
            <a:off x="2822448" y="4315967"/>
            <a:ext cx="1635760" cy="952500"/>
          </a:xfrm>
          <a:custGeom>
            <a:avLst/>
            <a:gdLst/>
            <a:ahLst/>
            <a:cxnLst/>
            <a:rect l="l" t="t" r="r" b="b"/>
            <a:pathLst>
              <a:path w="1635760" h="952500">
                <a:moveTo>
                  <a:pt x="1516380" y="0"/>
                </a:moveTo>
                <a:lnTo>
                  <a:pt x="118871" y="0"/>
                </a:lnTo>
                <a:lnTo>
                  <a:pt x="72651" y="9358"/>
                </a:lnTo>
                <a:lnTo>
                  <a:pt x="34861" y="34861"/>
                </a:lnTo>
                <a:lnTo>
                  <a:pt x="9358" y="72651"/>
                </a:lnTo>
                <a:lnTo>
                  <a:pt x="0" y="118872"/>
                </a:lnTo>
                <a:lnTo>
                  <a:pt x="0" y="833628"/>
                </a:lnTo>
                <a:lnTo>
                  <a:pt x="9358" y="879848"/>
                </a:lnTo>
                <a:lnTo>
                  <a:pt x="34861" y="917638"/>
                </a:lnTo>
                <a:lnTo>
                  <a:pt x="72651" y="943141"/>
                </a:lnTo>
                <a:lnTo>
                  <a:pt x="118871" y="952500"/>
                </a:lnTo>
                <a:lnTo>
                  <a:pt x="1516380" y="952500"/>
                </a:lnTo>
                <a:lnTo>
                  <a:pt x="1562600" y="943141"/>
                </a:lnTo>
                <a:lnTo>
                  <a:pt x="1600390" y="917638"/>
                </a:lnTo>
                <a:lnTo>
                  <a:pt x="1625893" y="879848"/>
                </a:lnTo>
                <a:lnTo>
                  <a:pt x="1635252" y="833628"/>
                </a:lnTo>
                <a:lnTo>
                  <a:pt x="1635252" y="118872"/>
                </a:lnTo>
                <a:lnTo>
                  <a:pt x="1625893" y="72651"/>
                </a:lnTo>
                <a:lnTo>
                  <a:pt x="1600390" y="34861"/>
                </a:lnTo>
                <a:lnTo>
                  <a:pt x="1562600" y="9358"/>
                </a:lnTo>
                <a:lnTo>
                  <a:pt x="1516380" y="0"/>
                </a:lnTo>
                <a:close/>
              </a:path>
            </a:pathLst>
          </a:custGeom>
          <a:solidFill>
            <a:srgbClr val="008000"/>
          </a:solidFill>
        </p:spPr>
        <p:txBody>
          <a:bodyPr wrap="square" lIns="0" tIns="0" rIns="0" bIns="0" rtlCol="0"/>
          <a:lstStyle/>
          <a:p/>
        </p:txBody>
      </p:sp>
      <p:sp>
        <p:nvSpPr>
          <p:cNvPr id="31" name="object 31"/>
          <p:cNvSpPr/>
          <p:nvPr/>
        </p:nvSpPr>
        <p:spPr>
          <a:xfrm>
            <a:off x="2817876" y="4311396"/>
            <a:ext cx="1644650" cy="962025"/>
          </a:xfrm>
          <a:custGeom>
            <a:avLst/>
            <a:gdLst/>
            <a:ahLst/>
            <a:cxnLst/>
            <a:rect l="l" t="t" r="r" b="b"/>
            <a:pathLst>
              <a:path w="1644650" h="962025">
                <a:moveTo>
                  <a:pt x="123444" y="9144"/>
                </a:moveTo>
                <a:lnTo>
                  <a:pt x="74676" y="9144"/>
                </a:lnTo>
                <a:lnTo>
                  <a:pt x="53340" y="19812"/>
                </a:lnTo>
                <a:lnTo>
                  <a:pt x="36576" y="35052"/>
                </a:lnTo>
                <a:lnTo>
                  <a:pt x="35052" y="36576"/>
                </a:lnTo>
                <a:lnTo>
                  <a:pt x="19812" y="53340"/>
                </a:lnTo>
                <a:lnTo>
                  <a:pt x="9144" y="74676"/>
                </a:lnTo>
                <a:lnTo>
                  <a:pt x="9144" y="76200"/>
                </a:lnTo>
                <a:lnTo>
                  <a:pt x="1524" y="97536"/>
                </a:lnTo>
                <a:lnTo>
                  <a:pt x="0" y="121920"/>
                </a:lnTo>
                <a:lnTo>
                  <a:pt x="95" y="838200"/>
                </a:lnTo>
                <a:lnTo>
                  <a:pt x="1524" y="861060"/>
                </a:lnTo>
                <a:lnTo>
                  <a:pt x="1524" y="862584"/>
                </a:lnTo>
                <a:lnTo>
                  <a:pt x="9144" y="883920"/>
                </a:lnTo>
                <a:lnTo>
                  <a:pt x="9144" y="885444"/>
                </a:lnTo>
                <a:lnTo>
                  <a:pt x="19812" y="906780"/>
                </a:lnTo>
                <a:lnTo>
                  <a:pt x="35052" y="923544"/>
                </a:lnTo>
                <a:lnTo>
                  <a:pt x="36576" y="925068"/>
                </a:lnTo>
                <a:lnTo>
                  <a:pt x="53340" y="940308"/>
                </a:lnTo>
                <a:lnTo>
                  <a:pt x="74676" y="950976"/>
                </a:lnTo>
                <a:lnTo>
                  <a:pt x="76200" y="950976"/>
                </a:lnTo>
                <a:lnTo>
                  <a:pt x="97536" y="958596"/>
                </a:lnTo>
                <a:lnTo>
                  <a:pt x="121920" y="961644"/>
                </a:lnTo>
                <a:lnTo>
                  <a:pt x="1519428" y="961644"/>
                </a:lnTo>
                <a:lnTo>
                  <a:pt x="1543812" y="958596"/>
                </a:lnTo>
                <a:lnTo>
                  <a:pt x="1545336" y="958596"/>
                </a:lnTo>
                <a:lnTo>
                  <a:pt x="1558137" y="954024"/>
                </a:lnTo>
                <a:lnTo>
                  <a:pt x="1543812" y="954024"/>
                </a:lnTo>
                <a:lnTo>
                  <a:pt x="1543812" y="952500"/>
                </a:lnTo>
                <a:lnTo>
                  <a:pt x="123444" y="952500"/>
                </a:lnTo>
                <a:lnTo>
                  <a:pt x="99060" y="949452"/>
                </a:lnTo>
                <a:lnTo>
                  <a:pt x="90525" y="946404"/>
                </a:lnTo>
                <a:lnTo>
                  <a:pt x="76200" y="946404"/>
                </a:lnTo>
                <a:lnTo>
                  <a:pt x="77506" y="942485"/>
                </a:lnTo>
                <a:lnTo>
                  <a:pt x="57912" y="932688"/>
                </a:lnTo>
                <a:lnTo>
                  <a:pt x="46177" y="922020"/>
                </a:lnTo>
                <a:lnTo>
                  <a:pt x="38100" y="922020"/>
                </a:lnTo>
                <a:lnTo>
                  <a:pt x="41148" y="917448"/>
                </a:lnTo>
                <a:lnTo>
                  <a:pt x="41286" y="917448"/>
                </a:lnTo>
                <a:lnTo>
                  <a:pt x="27432" y="902208"/>
                </a:lnTo>
                <a:lnTo>
                  <a:pt x="18288" y="883920"/>
                </a:lnTo>
                <a:lnTo>
                  <a:pt x="13716" y="883920"/>
                </a:lnTo>
                <a:lnTo>
                  <a:pt x="16764" y="880872"/>
                </a:lnTo>
                <a:lnTo>
                  <a:pt x="17743" y="880872"/>
                </a:lnTo>
                <a:lnTo>
                  <a:pt x="11212" y="862584"/>
                </a:lnTo>
                <a:lnTo>
                  <a:pt x="10668" y="862584"/>
                </a:lnTo>
                <a:lnTo>
                  <a:pt x="6096" y="861060"/>
                </a:lnTo>
                <a:lnTo>
                  <a:pt x="10572" y="861060"/>
                </a:lnTo>
                <a:lnTo>
                  <a:pt x="9144" y="838200"/>
                </a:lnTo>
                <a:lnTo>
                  <a:pt x="9239" y="121920"/>
                </a:lnTo>
                <a:lnTo>
                  <a:pt x="10668" y="99060"/>
                </a:lnTo>
                <a:lnTo>
                  <a:pt x="17743" y="79248"/>
                </a:lnTo>
                <a:lnTo>
                  <a:pt x="16764" y="79248"/>
                </a:lnTo>
                <a:lnTo>
                  <a:pt x="13716" y="76200"/>
                </a:lnTo>
                <a:lnTo>
                  <a:pt x="18288" y="76200"/>
                </a:lnTo>
                <a:lnTo>
                  <a:pt x="27432" y="57912"/>
                </a:lnTo>
                <a:lnTo>
                  <a:pt x="41286" y="42672"/>
                </a:lnTo>
                <a:lnTo>
                  <a:pt x="41148" y="42672"/>
                </a:lnTo>
                <a:lnTo>
                  <a:pt x="38100" y="38100"/>
                </a:lnTo>
                <a:lnTo>
                  <a:pt x="46177" y="38100"/>
                </a:lnTo>
                <a:lnTo>
                  <a:pt x="57912" y="27432"/>
                </a:lnTo>
                <a:lnTo>
                  <a:pt x="77506" y="17634"/>
                </a:lnTo>
                <a:lnTo>
                  <a:pt x="76200" y="13716"/>
                </a:lnTo>
                <a:lnTo>
                  <a:pt x="90525" y="13716"/>
                </a:lnTo>
                <a:lnTo>
                  <a:pt x="99060" y="10668"/>
                </a:lnTo>
                <a:lnTo>
                  <a:pt x="123444" y="9144"/>
                </a:lnTo>
                <a:close/>
              </a:path>
              <a:path w="1644650" h="962025">
                <a:moveTo>
                  <a:pt x="1545336" y="949452"/>
                </a:moveTo>
                <a:lnTo>
                  <a:pt x="1543812" y="949642"/>
                </a:lnTo>
                <a:lnTo>
                  <a:pt x="1543812" y="954024"/>
                </a:lnTo>
                <a:lnTo>
                  <a:pt x="1545336" y="949452"/>
                </a:lnTo>
                <a:close/>
              </a:path>
              <a:path w="1644650" h="962025">
                <a:moveTo>
                  <a:pt x="1571244" y="949452"/>
                </a:moveTo>
                <a:lnTo>
                  <a:pt x="1545336" y="949452"/>
                </a:lnTo>
                <a:lnTo>
                  <a:pt x="1543812" y="954024"/>
                </a:lnTo>
                <a:lnTo>
                  <a:pt x="1558137" y="954024"/>
                </a:lnTo>
                <a:lnTo>
                  <a:pt x="1566672" y="950976"/>
                </a:lnTo>
                <a:lnTo>
                  <a:pt x="1568196" y="950976"/>
                </a:lnTo>
                <a:lnTo>
                  <a:pt x="1571244" y="949452"/>
                </a:lnTo>
                <a:close/>
              </a:path>
              <a:path w="1644650" h="962025">
                <a:moveTo>
                  <a:pt x="1543812" y="949642"/>
                </a:moveTo>
                <a:lnTo>
                  <a:pt x="1520952" y="952500"/>
                </a:lnTo>
                <a:lnTo>
                  <a:pt x="1543812" y="952500"/>
                </a:lnTo>
                <a:lnTo>
                  <a:pt x="1543812" y="949642"/>
                </a:lnTo>
                <a:close/>
              </a:path>
              <a:path w="1644650" h="962025">
                <a:moveTo>
                  <a:pt x="1565148" y="941832"/>
                </a:moveTo>
                <a:lnTo>
                  <a:pt x="1543812" y="949452"/>
                </a:lnTo>
                <a:lnTo>
                  <a:pt x="1543812" y="949642"/>
                </a:lnTo>
                <a:lnTo>
                  <a:pt x="1545336" y="949452"/>
                </a:lnTo>
                <a:lnTo>
                  <a:pt x="1571244" y="949452"/>
                </a:lnTo>
                <a:lnTo>
                  <a:pt x="1577340" y="946404"/>
                </a:lnTo>
                <a:lnTo>
                  <a:pt x="1566672" y="946404"/>
                </a:lnTo>
                <a:lnTo>
                  <a:pt x="1563624" y="943356"/>
                </a:lnTo>
                <a:lnTo>
                  <a:pt x="1565365" y="942485"/>
                </a:lnTo>
                <a:lnTo>
                  <a:pt x="1565148" y="941832"/>
                </a:lnTo>
                <a:close/>
              </a:path>
              <a:path w="1644650" h="962025">
                <a:moveTo>
                  <a:pt x="77506" y="942485"/>
                </a:moveTo>
                <a:lnTo>
                  <a:pt x="76200" y="946404"/>
                </a:lnTo>
                <a:lnTo>
                  <a:pt x="79248" y="943356"/>
                </a:lnTo>
                <a:lnTo>
                  <a:pt x="77506" y="942485"/>
                </a:lnTo>
                <a:close/>
              </a:path>
              <a:path w="1644650" h="962025">
                <a:moveTo>
                  <a:pt x="77724" y="941832"/>
                </a:moveTo>
                <a:lnTo>
                  <a:pt x="77506" y="942485"/>
                </a:lnTo>
                <a:lnTo>
                  <a:pt x="79248" y="943356"/>
                </a:lnTo>
                <a:lnTo>
                  <a:pt x="76200" y="946404"/>
                </a:lnTo>
                <a:lnTo>
                  <a:pt x="90525" y="946404"/>
                </a:lnTo>
                <a:lnTo>
                  <a:pt x="77724" y="941832"/>
                </a:lnTo>
                <a:close/>
              </a:path>
              <a:path w="1644650" h="962025">
                <a:moveTo>
                  <a:pt x="1565365" y="942485"/>
                </a:moveTo>
                <a:lnTo>
                  <a:pt x="1563624" y="943356"/>
                </a:lnTo>
                <a:lnTo>
                  <a:pt x="1566672" y="946404"/>
                </a:lnTo>
                <a:lnTo>
                  <a:pt x="1565365" y="942485"/>
                </a:lnTo>
                <a:close/>
              </a:path>
              <a:path w="1644650" h="962025">
                <a:moveTo>
                  <a:pt x="1600925" y="918173"/>
                </a:moveTo>
                <a:lnTo>
                  <a:pt x="1584960" y="932688"/>
                </a:lnTo>
                <a:lnTo>
                  <a:pt x="1565365" y="942485"/>
                </a:lnTo>
                <a:lnTo>
                  <a:pt x="1566672" y="946404"/>
                </a:lnTo>
                <a:lnTo>
                  <a:pt x="1577340" y="946404"/>
                </a:lnTo>
                <a:lnTo>
                  <a:pt x="1589532" y="940308"/>
                </a:lnTo>
                <a:lnTo>
                  <a:pt x="1606296" y="925068"/>
                </a:lnTo>
                <a:lnTo>
                  <a:pt x="1607820" y="923544"/>
                </a:lnTo>
                <a:lnTo>
                  <a:pt x="1609205" y="922020"/>
                </a:lnTo>
                <a:lnTo>
                  <a:pt x="1604772" y="922020"/>
                </a:lnTo>
                <a:lnTo>
                  <a:pt x="1600200" y="918972"/>
                </a:lnTo>
                <a:lnTo>
                  <a:pt x="1600925" y="918173"/>
                </a:lnTo>
                <a:close/>
              </a:path>
              <a:path w="1644650" h="962025">
                <a:moveTo>
                  <a:pt x="41148" y="917448"/>
                </a:moveTo>
                <a:lnTo>
                  <a:pt x="38100" y="922020"/>
                </a:lnTo>
                <a:lnTo>
                  <a:pt x="42672" y="918972"/>
                </a:lnTo>
                <a:lnTo>
                  <a:pt x="41946" y="918173"/>
                </a:lnTo>
                <a:lnTo>
                  <a:pt x="41148" y="917448"/>
                </a:lnTo>
                <a:close/>
              </a:path>
              <a:path w="1644650" h="962025">
                <a:moveTo>
                  <a:pt x="41946" y="918173"/>
                </a:moveTo>
                <a:lnTo>
                  <a:pt x="42672" y="918972"/>
                </a:lnTo>
                <a:lnTo>
                  <a:pt x="38100" y="922020"/>
                </a:lnTo>
                <a:lnTo>
                  <a:pt x="46177" y="922020"/>
                </a:lnTo>
                <a:lnTo>
                  <a:pt x="41946" y="918173"/>
                </a:lnTo>
                <a:close/>
              </a:path>
              <a:path w="1644650" h="962025">
                <a:moveTo>
                  <a:pt x="1601724" y="917448"/>
                </a:moveTo>
                <a:lnTo>
                  <a:pt x="1600925" y="918173"/>
                </a:lnTo>
                <a:lnTo>
                  <a:pt x="1600200" y="918972"/>
                </a:lnTo>
                <a:lnTo>
                  <a:pt x="1604772" y="922020"/>
                </a:lnTo>
                <a:lnTo>
                  <a:pt x="1601724" y="917448"/>
                </a:lnTo>
                <a:close/>
              </a:path>
              <a:path w="1644650" h="962025">
                <a:moveTo>
                  <a:pt x="1613361" y="917448"/>
                </a:moveTo>
                <a:lnTo>
                  <a:pt x="1601724" y="917448"/>
                </a:lnTo>
                <a:lnTo>
                  <a:pt x="1604772" y="922020"/>
                </a:lnTo>
                <a:lnTo>
                  <a:pt x="1609205" y="922020"/>
                </a:lnTo>
                <a:lnTo>
                  <a:pt x="1613361" y="917448"/>
                </a:lnTo>
                <a:close/>
              </a:path>
              <a:path w="1644650" h="962025">
                <a:moveTo>
                  <a:pt x="41286" y="917448"/>
                </a:moveTo>
                <a:lnTo>
                  <a:pt x="41148" y="917448"/>
                </a:lnTo>
                <a:lnTo>
                  <a:pt x="41946" y="918173"/>
                </a:lnTo>
                <a:lnTo>
                  <a:pt x="41286" y="917448"/>
                </a:lnTo>
                <a:close/>
              </a:path>
              <a:path w="1644650" h="962025">
                <a:moveTo>
                  <a:pt x="1625237" y="882613"/>
                </a:moveTo>
                <a:lnTo>
                  <a:pt x="1615440" y="902208"/>
                </a:lnTo>
                <a:lnTo>
                  <a:pt x="1600925" y="918173"/>
                </a:lnTo>
                <a:lnTo>
                  <a:pt x="1601724" y="917448"/>
                </a:lnTo>
                <a:lnTo>
                  <a:pt x="1613361" y="917448"/>
                </a:lnTo>
                <a:lnTo>
                  <a:pt x="1623060" y="906780"/>
                </a:lnTo>
                <a:lnTo>
                  <a:pt x="1633727" y="885444"/>
                </a:lnTo>
                <a:lnTo>
                  <a:pt x="1633727" y="883920"/>
                </a:lnTo>
                <a:lnTo>
                  <a:pt x="1629156" y="883920"/>
                </a:lnTo>
                <a:lnTo>
                  <a:pt x="1625237" y="882613"/>
                </a:lnTo>
                <a:close/>
              </a:path>
              <a:path w="1644650" h="962025">
                <a:moveTo>
                  <a:pt x="16764" y="880872"/>
                </a:moveTo>
                <a:lnTo>
                  <a:pt x="13716" y="883920"/>
                </a:lnTo>
                <a:lnTo>
                  <a:pt x="17634" y="882613"/>
                </a:lnTo>
                <a:lnTo>
                  <a:pt x="16764" y="880872"/>
                </a:lnTo>
                <a:close/>
              </a:path>
              <a:path w="1644650" h="962025">
                <a:moveTo>
                  <a:pt x="17634" y="882613"/>
                </a:moveTo>
                <a:lnTo>
                  <a:pt x="13716" y="883920"/>
                </a:lnTo>
                <a:lnTo>
                  <a:pt x="18288" y="883920"/>
                </a:lnTo>
                <a:lnTo>
                  <a:pt x="17634" y="882613"/>
                </a:lnTo>
                <a:close/>
              </a:path>
              <a:path w="1644650" h="962025">
                <a:moveTo>
                  <a:pt x="1626108" y="880872"/>
                </a:moveTo>
                <a:lnTo>
                  <a:pt x="1625237" y="882613"/>
                </a:lnTo>
                <a:lnTo>
                  <a:pt x="1629156" y="883920"/>
                </a:lnTo>
                <a:lnTo>
                  <a:pt x="1626108" y="880872"/>
                </a:lnTo>
                <a:close/>
              </a:path>
              <a:path w="1644650" h="962025">
                <a:moveTo>
                  <a:pt x="1634816" y="880872"/>
                </a:moveTo>
                <a:lnTo>
                  <a:pt x="1626108" y="880872"/>
                </a:lnTo>
                <a:lnTo>
                  <a:pt x="1629156" y="883920"/>
                </a:lnTo>
                <a:lnTo>
                  <a:pt x="1633727" y="883920"/>
                </a:lnTo>
                <a:lnTo>
                  <a:pt x="1634816" y="880872"/>
                </a:lnTo>
                <a:close/>
              </a:path>
              <a:path w="1644650" h="962025">
                <a:moveTo>
                  <a:pt x="17743" y="880872"/>
                </a:moveTo>
                <a:lnTo>
                  <a:pt x="16764" y="880872"/>
                </a:lnTo>
                <a:lnTo>
                  <a:pt x="17634" y="882613"/>
                </a:lnTo>
                <a:lnTo>
                  <a:pt x="18288" y="882396"/>
                </a:lnTo>
                <a:lnTo>
                  <a:pt x="17743" y="880872"/>
                </a:lnTo>
                <a:close/>
              </a:path>
              <a:path w="1644650" h="962025">
                <a:moveTo>
                  <a:pt x="1632394" y="861060"/>
                </a:moveTo>
                <a:lnTo>
                  <a:pt x="1632204" y="861060"/>
                </a:lnTo>
                <a:lnTo>
                  <a:pt x="1624584" y="882396"/>
                </a:lnTo>
                <a:lnTo>
                  <a:pt x="1625237" y="882613"/>
                </a:lnTo>
                <a:lnTo>
                  <a:pt x="1626108" y="880872"/>
                </a:lnTo>
                <a:lnTo>
                  <a:pt x="1634816" y="880872"/>
                </a:lnTo>
                <a:lnTo>
                  <a:pt x="1641348" y="862584"/>
                </a:lnTo>
                <a:lnTo>
                  <a:pt x="1632204" y="862584"/>
                </a:lnTo>
                <a:lnTo>
                  <a:pt x="1632394" y="861060"/>
                </a:lnTo>
                <a:close/>
              </a:path>
              <a:path w="1644650" h="962025">
                <a:moveTo>
                  <a:pt x="10572" y="861060"/>
                </a:moveTo>
                <a:lnTo>
                  <a:pt x="6096" y="861060"/>
                </a:lnTo>
                <a:lnTo>
                  <a:pt x="10668" y="862584"/>
                </a:lnTo>
                <a:lnTo>
                  <a:pt x="10572" y="861060"/>
                </a:lnTo>
                <a:close/>
              </a:path>
              <a:path w="1644650" h="962025">
                <a:moveTo>
                  <a:pt x="10668" y="861060"/>
                </a:moveTo>
                <a:lnTo>
                  <a:pt x="10668" y="862584"/>
                </a:lnTo>
                <a:lnTo>
                  <a:pt x="11212" y="862584"/>
                </a:lnTo>
                <a:lnTo>
                  <a:pt x="10668" y="861060"/>
                </a:lnTo>
                <a:close/>
              </a:path>
              <a:path w="1644650" h="962025">
                <a:moveTo>
                  <a:pt x="1625237" y="77506"/>
                </a:moveTo>
                <a:lnTo>
                  <a:pt x="1624584" y="77724"/>
                </a:lnTo>
                <a:lnTo>
                  <a:pt x="1632204" y="99060"/>
                </a:lnTo>
                <a:lnTo>
                  <a:pt x="1635252" y="123444"/>
                </a:lnTo>
                <a:lnTo>
                  <a:pt x="1635252" y="838200"/>
                </a:lnTo>
                <a:lnTo>
                  <a:pt x="1632204" y="862584"/>
                </a:lnTo>
                <a:lnTo>
                  <a:pt x="1636776" y="861060"/>
                </a:lnTo>
                <a:lnTo>
                  <a:pt x="1641348" y="861060"/>
                </a:lnTo>
                <a:lnTo>
                  <a:pt x="1644396" y="836676"/>
                </a:lnTo>
                <a:lnTo>
                  <a:pt x="1644396" y="121920"/>
                </a:lnTo>
                <a:lnTo>
                  <a:pt x="1641348" y="97536"/>
                </a:lnTo>
                <a:lnTo>
                  <a:pt x="1634816" y="79248"/>
                </a:lnTo>
                <a:lnTo>
                  <a:pt x="1626108" y="79248"/>
                </a:lnTo>
                <a:lnTo>
                  <a:pt x="1625237" y="77506"/>
                </a:lnTo>
                <a:close/>
              </a:path>
              <a:path w="1644650" h="962025">
                <a:moveTo>
                  <a:pt x="1641348" y="861060"/>
                </a:moveTo>
                <a:lnTo>
                  <a:pt x="1636776" y="861060"/>
                </a:lnTo>
                <a:lnTo>
                  <a:pt x="1632204" y="862584"/>
                </a:lnTo>
                <a:lnTo>
                  <a:pt x="1641348" y="862584"/>
                </a:lnTo>
                <a:lnTo>
                  <a:pt x="1641348" y="861060"/>
                </a:lnTo>
                <a:close/>
              </a:path>
              <a:path w="1644650" h="962025">
                <a:moveTo>
                  <a:pt x="13716" y="76200"/>
                </a:moveTo>
                <a:lnTo>
                  <a:pt x="16764" y="79248"/>
                </a:lnTo>
                <a:lnTo>
                  <a:pt x="17634" y="77506"/>
                </a:lnTo>
                <a:lnTo>
                  <a:pt x="13716" y="76200"/>
                </a:lnTo>
                <a:close/>
              </a:path>
              <a:path w="1644650" h="962025">
                <a:moveTo>
                  <a:pt x="17634" y="77506"/>
                </a:moveTo>
                <a:lnTo>
                  <a:pt x="16764" y="79248"/>
                </a:lnTo>
                <a:lnTo>
                  <a:pt x="17743" y="79248"/>
                </a:lnTo>
                <a:lnTo>
                  <a:pt x="18288" y="77724"/>
                </a:lnTo>
                <a:lnTo>
                  <a:pt x="17634" y="77506"/>
                </a:lnTo>
                <a:close/>
              </a:path>
              <a:path w="1644650" h="962025">
                <a:moveTo>
                  <a:pt x="1629156" y="76200"/>
                </a:moveTo>
                <a:lnTo>
                  <a:pt x="1625237" y="77506"/>
                </a:lnTo>
                <a:lnTo>
                  <a:pt x="1626108" y="79248"/>
                </a:lnTo>
                <a:lnTo>
                  <a:pt x="1629156" y="76200"/>
                </a:lnTo>
                <a:close/>
              </a:path>
              <a:path w="1644650" h="962025">
                <a:moveTo>
                  <a:pt x="1633727" y="76200"/>
                </a:moveTo>
                <a:lnTo>
                  <a:pt x="1629156" y="76200"/>
                </a:lnTo>
                <a:lnTo>
                  <a:pt x="1626108" y="79248"/>
                </a:lnTo>
                <a:lnTo>
                  <a:pt x="1634816" y="79248"/>
                </a:lnTo>
                <a:lnTo>
                  <a:pt x="1633727" y="76200"/>
                </a:lnTo>
                <a:close/>
              </a:path>
              <a:path w="1644650" h="962025">
                <a:moveTo>
                  <a:pt x="18288" y="76200"/>
                </a:moveTo>
                <a:lnTo>
                  <a:pt x="13716" y="76200"/>
                </a:lnTo>
                <a:lnTo>
                  <a:pt x="17634" y="77506"/>
                </a:lnTo>
                <a:lnTo>
                  <a:pt x="18288" y="76200"/>
                </a:lnTo>
                <a:close/>
              </a:path>
              <a:path w="1644650" h="962025">
                <a:moveTo>
                  <a:pt x="1600925" y="41946"/>
                </a:moveTo>
                <a:lnTo>
                  <a:pt x="1615440" y="57912"/>
                </a:lnTo>
                <a:lnTo>
                  <a:pt x="1625237" y="77506"/>
                </a:lnTo>
                <a:lnTo>
                  <a:pt x="1629156" y="76200"/>
                </a:lnTo>
                <a:lnTo>
                  <a:pt x="1633727" y="76200"/>
                </a:lnTo>
                <a:lnTo>
                  <a:pt x="1633727" y="74676"/>
                </a:lnTo>
                <a:lnTo>
                  <a:pt x="1623060" y="53340"/>
                </a:lnTo>
                <a:lnTo>
                  <a:pt x="1613361" y="42672"/>
                </a:lnTo>
                <a:lnTo>
                  <a:pt x="1601724" y="42672"/>
                </a:lnTo>
                <a:lnTo>
                  <a:pt x="1600925" y="41946"/>
                </a:lnTo>
                <a:close/>
              </a:path>
              <a:path w="1644650" h="962025">
                <a:moveTo>
                  <a:pt x="38100" y="38100"/>
                </a:moveTo>
                <a:lnTo>
                  <a:pt x="41148" y="42672"/>
                </a:lnTo>
                <a:lnTo>
                  <a:pt x="41946" y="41946"/>
                </a:lnTo>
                <a:lnTo>
                  <a:pt x="42672" y="41148"/>
                </a:lnTo>
                <a:lnTo>
                  <a:pt x="38100" y="38100"/>
                </a:lnTo>
                <a:close/>
              </a:path>
              <a:path w="1644650" h="962025">
                <a:moveTo>
                  <a:pt x="41946" y="41946"/>
                </a:moveTo>
                <a:lnTo>
                  <a:pt x="41148" y="42672"/>
                </a:lnTo>
                <a:lnTo>
                  <a:pt x="41286" y="42672"/>
                </a:lnTo>
                <a:lnTo>
                  <a:pt x="41946" y="41946"/>
                </a:lnTo>
                <a:close/>
              </a:path>
              <a:path w="1644650" h="962025">
                <a:moveTo>
                  <a:pt x="1604772" y="38100"/>
                </a:moveTo>
                <a:lnTo>
                  <a:pt x="1600200" y="41148"/>
                </a:lnTo>
                <a:lnTo>
                  <a:pt x="1600925" y="41946"/>
                </a:lnTo>
                <a:lnTo>
                  <a:pt x="1601724" y="42672"/>
                </a:lnTo>
                <a:lnTo>
                  <a:pt x="1604772" y="38100"/>
                </a:lnTo>
                <a:close/>
              </a:path>
              <a:path w="1644650" h="962025">
                <a:moveTo>
                  <a:pt x="1609205" y="38100"/>
                </a:moveTo>
                <a:lnTo>
                  <a:pt x="1604772" y="38100"/>
                </a:lnTo>
                <a:lnTo>
                  <a:pt x="1601724" y="42672"/>
                </a:lnTo>
                <a:lnTo>
                  <a:pt x="1613361" y="42672"/>
                </a:lnTo>
                <a:lnTo>
                  <a:pt x="1609205" y="38100"/>
                </a:lnTo>
                <a:close/>
              </a:path>
              <a:path w="1644650" h="962025">
                <a:moveTo>
                  <a:pt x="46177" y="38100"/>
                </a:moveTo>
                <a:lnTo>
                  <a:pt x="38100" y="38100"/>
                </a:lnTo>
                <a:lnTo>
                  <a:pt x="42672" y="41148"/>
                </a:lnTo>
                <a:lnTo>
                  <a:pt x="41946" y="41946"/>
                </a:lnTo>
                <a:lnTo>
                  <a:pt x="46177" y="38100"/>
                </a:lnTo>
                <a:close/>
              </a:path>
              <a:path w="1644650" h="962025">
                <a:moveTo>
                  <a:pt x="1577340" y="13716"/>
                </a:moveTo>
                <a:lnTo>
                  <a:pt x="1566672" y="13716"/>
                </a:lnTo>
                <a:lnTo>
                  <a:pt x="1565365" y="17634"/>
                </a:lnTo>
                <a:lnTo>
                  <a:pt x="1584960" y="27432"/>
                </a:lnTo>
                <a:lnTo>
                  <a:pt x="1600925" y="41946"/>
                </a:lnTo>
                <a:lnTo>
                  <a:pt x="1600200" y="41148"/>
                </a:lnTo>
                <a:lnTo>
                  <a:pt x="1604772" y="38100"/>
                </a:lnTo>
                <a:lnTo>
                  <a:pt x="1609205" y="38100"/>
                </a:lnTo>
                <a:lnTo>
                  <a:pt x="1607820" y="36576"/>
                </a:lnTo>
                <a:lnTo>
                  <a:pt x="1606296" y="35052"/>
                </a:lnTo>
                <a:lnTo>
                  <a:pt x="1589532" y="19812"/>
                </a:lnTo>
                <a:lnTo>
                  <a:pt x="1577340" y="13716"/>
                </a:lnTo>
                <a:close/>
              </a:path>
              <a:path w="1644650" h="962025">
                <a:moveTo>
                  <a:pt x="90525" y="13716"/>
                </a:moveTo>
                <a:lnTo>
                  <a:pt x="76200" y="13716"/>
                </a:lnTo>
                <a:lnTo>
                  <a:pt x="79248" y="16764"/>
                </a:lnTo>
                <a:lnTo>
                  <a:pt x="77506" y="17634"/>
                </a:lnTo>
                <a:lnTo>
                  <a:pt x="77724" y="18288"/>
                </a:lnTo>
                <a:lnTo>
                  <a:pt x="90525" y="13716"/>
                </a:lnTo>
                <a:close/>
              </a:path>
              <a:path w="1644650" h="962025">
                <a:moveTo>
                  <a:pt x="1558137" y="6096"/>
                </a:moveTo>
                <a:lnTo>
                  <a:pt x="1543812" y="6096"/>
                </a:lnTo>
                <a:lnTo>
                  <a:pt x="1545336" y="10668"/>
                </a:lnTo>
                <a:lnTo>
                  <a:pt x="1543812" y="10668"/>
                </a:lnTo>
                <a:lnTo>
                  <a:pt x="1565148" y="18288"/>
                </a:lnTo>
                <a:lnTo>
                  <a:pt x="1565365" y="17634"/>
                </a:lnTo>
                <a:lnTo>
                  <a:pt x="1563624" y="16764"/>
                </a:lnTo>
                <a:lnTo>
                  <a:pt x="1566672" y="13716"/>
                </a:lnTo>
                <a:lnTo>
                  <a:pt x="1577340" y="13716"/>
                </a:lnTo>
                <a:lnTo>
                  <a:pt x="1571244" y="10668"/>
                </a:lnTo>
                <a:lnTo>
                  <a:pt x="1545336" y="10668"/>
                </a:lnTo>
                <a:lnTo>
                  <a:pt x="1543812" y="10572"/>
                </a:lnTo>
                <a:lnTo>
                  <a:pt x="1571053" y="10572"/>
                </a:lnTo>
                <a:lnTo>
                  <a:pt x="1568196" y="9144"/>
                </a:lnTo>
                <a:lnTo>
                  <a:pt x="1566672" y="9144"/>
                </a:lnTo>
                <a:lnTo>
                  <a:pt x="1558137" y="6096"/>
                </a:lnTo>
                <a:close/>
              </a:path>
              <a:path w="1644650" h="962025">
                <a:moveTo>
                  <a:pt x="76200" y="13716"/>
                </a:moveTo>
                <a:lnTo>
                  <a:pt x="77506" y="17634"/>
                </a:lnTo>
                <a:lnTo>
                  <a:pt x="79248" y="16764"/>
                </a:lnTo>
                <a:lnTo>
                  <a:pt x="76200" y="13716"/>
                </a:lnTo>
                <a:close/>
              </a:path>
              <a:path w="1644650" h="962025">
                <a:moveTo>
                  <a:pt x="1566672" y="13716"/>
                </a:moveTo>
                <a:lnTo>
                  <a:pt x="1563624" y="16764"/>
                </a:lnTo>
                <a:lnTo>
                  <a:pt x="1565365" y="17634"/>
                </a:lnTo>
                <a:lnTo>
                  <a:pt x="1566672" y="13716"/>
                </a:lnTo>
                <a:close/>
              </a:path>
              <a:path w="1644650" h="962025">
                <a:moveTo>
                  <a:pt x="1543812" y="6096"/>
                </a:moveTo>
                <a:lnTo>
                  <a:pt x="1543812" y="10572"/>
                </a:lnTo>
                <a:lnTo>
                  <a:pt x="1545336" y="10668"/>
                </a:lnTo>
                <a:lnTo>
                  <a:pt x="1543812" y="6096"/>
                </a:lnTo>
                <a:close/>
              </a:path>
              <a:path w="1644650" h="962025">
                <a:moveTo>
                  <a:pt x="1519428" y="0"/>
                </a:moveTo>
                <a:lnTo>
                  <a:pt x="121920" y="0"/>
                </a:lnTo>
                <a:lnTo>
                  <a:pt x="97536" y="1524"/>
                </a:lnTo>
                <a:lnTo>
                  <a:pt x="76200" y="9144"/>
                </a:lnTo>
                <a:lnTo>
                  <a:pt x="1520952" y="9144"/>
                </a:lnTo>
                <a:lnTo>
                  <a:pt x="1543812" y="10572"/>
                </a:lnTo>
                <a:lnTo>
                  <a:pt x="1543812" y="6096"/>
                </a:lnTo>
                <a:lnTo>
                  <a:pt x="1558137" y="6096"/>
                </a:lnTo>
                <a:lnTo>
                  <a:pt x="1545336" y="1524"/>
                </a:lnTo>
                <a:lnTo>
                  <a:pt x="1543812" y="1524"/>
                </a:lnTo>
                <a:lnTo>
                  <a:pt x="1519428" y="0"/>
                </a:lnTo>
                <a:close/>
              </a:path>
            </a:pathLst>
          </a:custGeom>
          <a:solidFill>
            <a:srgbClr val="000000"/>
          </a:solidFill>
        </p:spPr>
        <p:txBody>
          <a:bodyPr wrap="square" lIns="0" tIns="0" rIns="0" bIns="0" rtlCol="0"/>
          <a:lstStyle/>
          <a:p/>
        </p:txBody>
      </p:sp>
      <p:sp>
        <p:nvSpPr>
          <p:cNvPr id="32" name="object 32"/>
          <p:cNvSpPr txBox="1"/>
          <p:nvPr/>
        </p:nvSpPr>
        <p:spPr>
          <a:xfrm>
            <a:off x="3088576" y="4397816"/>
            <a:ext cx="1103630" cy="743585"/>
          </a:xfrm>
          <a:prstGeom prst="rect">
            <a:avLst/>
          </a:prstGeom>
        </p:spPr>
        <p:txBody>
          <a:bodyPr wrap="square" lIns="0" tIns="0" rIns="0" bIns="0" rtlCol="0" vert="horz">
            <a:spAutoFit/>
          </a:bodyPr>
          <a:lstStyle/>
          <a:p>
            <a:pPr algn="ctr" marL="12700" marR="5080" indent="-635">
              <a:lnSpc>
                <a:spcPct val="100600"/>
              </a:lnSpc>
            </a:pPr>
            <a:r>
              <a:rPr dirty="0" sz="1600" spc="-5">
                <a:solidFill>
                  <a:srgbClr val="FFFFFF"/>
                </a:solidFill>
                <a:latin typeface="Verdana"/>
                <a:cs typeface="Verdana"/>
              </a:rPr>
              <a:t>Patient  </a:t>
            </a:r>
            <a:r>
              <a:rPr dirty="0" sz="1600" spc="-5">
                <a:solidFill>
                  <a:srgbClr val="FFFFFF"/>
                </a:solidFill>
                <a:latin typeface="Verdana"/>
                <a:cs typeface="Verdana"/>
              </a:rPr>
              <a:t>Monitoring  </a:t>
            </a:r>
            <a:r>
              <a:rPr dirty="0" sz="1600" spc="-5">
                <a:solidFill>
                  <a:srgbClr val="FFFFFF"/>
                </a:solidFill>
                <a:latin typeface="Verdana"/>
                <a:cs typeface="Verdana"/>
              </a:rPr>
              <a:t>System</a:t>
            </a:r>
            <a:endParaRPr sz="1600">
              <a:latin typeface="Verdana"/>
              <a:cs typeface="Verdana"/>
            </a:endParaRPr>
          </a:p>
        </p:txBody>
      </p:sp>
      <p:sp>
        <p:nvSpPr>
          <p:cNvPr id="33" name="object 33"/>
          <p:cNvSpPr/>
          <p:nvPr/>
        </p:nvSpPr>
        <p:spPr>
          <a:xfrm>
            <a:off x="4914900" y="5611367"/>
            <a:ext cx="346075" cy="342900"/>
          </a:xfrm>
          <a:custGeom>
            <a:avLst/>
            <a:gdLst/>
            <a:ahLst/>
            <a:cxnLst/>
            <a:rect l="l" t="t" r="r" b="b"/>
            <a:pathLst>
              <a:path w="346075" h="342900">
                <a:moveTo>
                  <a:pt x="0" y="0"/>
                </a:moveTo>
                <a:lnTo>
                  <a:pt x="345948" y="0"/>
                </a:lnTo>
                <a:lnTo>
                  <a:pt x="345948" y="342900"/>
                </a:lnTo>
                <a:lnTo>
                  <a:pt x="0" y="342900"/>
                </a:lnTo>
                <a:lnTo>
                  <a:pt x="0" y="0"/>
                </a:lnTo>
                <a:close/>
              </a:path>
            </a:pathLst>
          </a:custGeom>
          <a:solidFill>
            <a:srgbClr val="800080"/>
          </a:solidFill>
        </p:spPr>
        <p:txBody>
          <a:bodyPr wrap="square" lIns="0" tIns="0" rIns="0" bIns="0" rtlCol="0"/>
          <a:lstStyle/>
          <a:p/>
        </p:txBody>
      </p:sp>
      <p:sp>
        <p:nvSpPr>
          <p:cNvPr id="34" name="object 34"/>
          <p:cNvSpPr/>
          <p:nvPr/>
        </p:nvSpPr>
        <p:spPr>
          <a:xfrm>
            <a:off x="4910328" y="5956808"/>
            <a:ext cx="355600" cy="0"/>
          </a:xfrm>
          <a:custGeom>
            <a:avLst/>
            <a:gdLst/>
            <a:ahLst/>
            <a:cxnLst/>
            <a:rect l="l" t="t" r="r" b="b"/>
            <a:pathLst>
              <a:path w="355600" h="0">
                <a:moveTo>
                  <a:pt x="0" y="0"/>
                </a:moveTo>
                <a:lnTo>
                  <a:pt x="355091" y="0"/>
                </a:lnTo>
              </a:path>
            </a:pathLst>
          </a:custGeom>
          <a:ln w="5079">
            <a:solidFill>
              <a:srgbClr val="000000"/>
            </a:solidFill>
          </a:ln>
        </p:spPr>
        <p:txBody>
          <a:bodyPr wrap="square" lIns="0" tIns="0" rIns="0" bIns="0" rtlCol="0"/>
          <a:lstStyle/>
          <a:p/>
        </p:txBody>
      </p:sp>
      <p:sp>
        <p:nvSpPr>
          <p:cNvPr id="35" name="object 35"/>
          <p:cNvSpPr/>
          <p:nvPr/>
        </p:nvSpPr>
        <p:spPr>
          <a:xfrm>
            <a:off x="4910328" y="595172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36" name="object 36"/>
          <p:cNvSpPr/>
          <p:nvPr/>
        </p:nvSpPr>
        <p:spPr>
          <a:xfrm>
            <a:off x="4914900" y="5616447"/>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37" name="object 37"/>
          <p:cNvSpPr/>
          <p:nvPr/>
        </p:nvSpPr>
        <p:spPr>
          <a:xfrm>
            <a:off x="4910328" y="561390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38" name="object 38"/>
          <p:cNvSpPr/>
          <p:nvPr/>
        </p:nvSpPr>
        <p:spPr>
          <a:xfrm>
            <a:off x="4910328" y="5608828"/>
            <a:ext cx="355600" cy="0"/>
          </a:xfrm>
          <a:custGeom>
            <a:avLst/>
            <a:gdLst/>
            <a:ahLst/>
            <a:cxnLst/>
            <a:rect l="l" t="t" r="r" b="b"/>
            <a:pathLst>
              <a:path w="355600" h="0">
                <a:moveTo>
                  <a:pt x="0" y="0"/>
                </a:moveTo>
                <a:lnTo>
                  <a:pt x="355091" y="0"/>
                </a:lnTo>
              </a:path>
            </a:pathLst>
          </a:custGeom>
          <a:ln w="5079">
            <a:solidFill>
              <a:srgbClr val="000000"/>
            </a:solidFill>
          </a:ln>
        </p:spPr>
        <p:txBody>
          <a:bodyPr wrap="square" lIns="0" tIns="0" rIns="0" bIns="0" rtlCol="0"/>
          <a:lstStyle/>
          <a:p/>
        </p:txBody>
      </p:sp>
      <p:sp>
        <p:nvSpPr>
          <p:cNvPr id="39" name="object 39"/>
          <p:cNvSpPr/>
          <p:nvPr/>
        </p:nvSpPr>
        <p:spPr>
          <a:xfrm>
            <a:off x="4914900" y="59519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0" name="object 40"/>
          <p:cNvSpPr/>
          <p:nvPr/>
        </p:nvSpPr>
        <p:spPr>
          <a:xfrm>
            <a:off x="4919471" y="5951982"/>
            <a:ext cx="337185" cy="0"/>
          </a:xfrm>
          <a:custGeom>
            <a:avLst/>
            <a:gdLst/>
            <a:ahLst/>
            <a:cxnLst/>
            <a:rect l="l" t="t" r="r" b="b"/>
            <a:pathLst>
              <a:path w="337185" h="0">
                <a:moveTo>
                  <a:pt x="0" y="0"/>
                </a:moveTo>
                <a:lnTo>
                  <a:pt x="336803" y="0"/>
                </a:lnTo>
              </a:path>
            </a:pathLst>
          </a:custGeom>
          <a:ln w="4572">
            <a:solidFill>
              <a:srgbClr val="000000"/>
            </a:solidFill>
          </a:ln>
        </p:spPr>
        <p:txBody>
          <a:bodyPr wrap="square" lIns="0" tIns="0" rIns="0" bIns="0" rtlCol="0"/>
          <a:lstStyle/>
          <a:p/>
        </p:txBody>
      </p:sp>
      <p:sp>
        <p:nvSpPr>
          <p:cNvPr id="41" name="object 41"/>
          <p:cNvSpPr/>
          <p:nvPr/>
        </p:nvSpPr>
        <p:spPr>
          <a:xfrm>
            <a:off x="5256276" y="595172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42" name="object 42"/>
          <p:cNvSpPr/>
          <p:nvPr/>
        </p:nvSpPr>
        <p:spPr>
          <a:xfrm>
            <a:off x="5260847" y="5616447"/>
            <a:ext cx="0" cy="332740"/>
          </a:xfrm>
          <a:custGeom>
            <a:avLst/>
            <a:gdLst/>
            <a:ahLst/>
            <a:cxnLst/>
            <a:rect l="l" t="t" r="r" b="b"/>
            <a:pathLst>
              <a:path w="0" h="332739">
                <a:moveTo>
                  <a:pt x="0" y="0"/>
                </a:moveTo>
                <a:lnTo>
                  <a:pt x="0" y="332740"/>
                </a:lnTo>
              </a:path>
            </a:pathLst>
          </a:custGeom>
          <a:ln w="9143">
            <a:solidFill>
              <a:srgbClr val="000000"/>
            </a:solidFill>
          </a:ln>
        </p:spPr>
        <p:txBody>
          <a:bodyPr wrap="square" lIns="0" tIns="0" rIns="0" bIns="0" rtlCol="0"/>
          <a:lstStyle/>
          <a:p/>
        </p:txBody>
      </p:sp>
      <p:sp>
        <p:nvSpPr>
          <p:cNvPr id="43" name="object 43"/>
          <p:cNvSpPr/>
          <p:nvPr/>
        </p:nvSpPr>
        <p:spPr>
          <a:xfrm>
            <a:off x="5256276" y="561390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44" name="object 44"/>
          <p:cNvSpPr/>
          <p:nvPr/>
        </p:nvSpPr>
        <p:spPr>
          <a:xfrm>
            <a:off x="5260847" y="5951982"/>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45" name="object 45"/>
          <p:cNvSpPr/>
          <p:nvPr/>
        </p:nvSpPr>
        <p:spPr>
          <a:xfrm>
            <a:off x="4914900" y="561365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46" name="object 46"/>
          <p:cNvSpPr/>
          <p:nvPr/>
        </p:nvSpPr>
        <p:spPr>
          <a:xfrm>
            <a:off x="4919471" y="5613653"/>
            <a:ext cx="337185" cy="0"/>
          </a:xfrm>
          <a:custGeom>
            <a:avLst/>
            <a:gdLst/>
            <a:ahLst/>
            <a:cxnLst/>
            <a:rect l="l" t="t" r="r" b="b"/>
            <a:pathLst>
              <a:path w="337185" h="0">
                <a:moveTo>
                  <a:pt x="0" y="0"/>
                </a:moveTo>
                <a:lnTo>
                  <a:pt x="336803" y="0"/>
                </a:lnTo>
              </a:path>
            </a:pathLst>
          </a:custGeom>
          <a:ln w="4572">
            <a:solidFill>
              <a:srgbClr val="000000"/>
            </a:solidFill>
          </a:ln>
        </p:spPr>
        <p:txBody>
          <a:bodyPr wrap="square" lIns="0" tIns="0" rIns="0" bIns="0" rtlCol="0"/>
          <a:lstStyle/>
          <a:p/>
        </p:txBody>
      </p:sp>
      <p:sp>
        <p:nvSpPr>
          <p:cNvPr id="47" name="object 47"/>
          <p:cNvSpPr/>
          <p:nvPr/>
        </p:nvSpPr>
        <p:spPr>
          <a:xfrm>
            <a:off x="5260847" y="5613653"/>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48" name="object 48"/>
          <p:cNvSpPr/>
          <p:nvPr/>
        </p:nvSpPr>
        <p:spPr>
          <a:xfrm>
            <a:off x="5256276" y="5956808"/>
            <a:ext cx="1501140" cy="0"/>
          </a:xfrm>
          <a:custGeom>
            <a:avLst/>
            <a:gdLst/>
            <a:ahLst/>
            <a:cxnLst/>
            <a:rect l="l" t="t" r="r" b="b"/>
            <a:pathLst>
              <a:path w="1501140" h="0">
                <a:moveTo>
                  <a:pt x="0" y="0"/>
                </a:moveTo>
                <a:lnTo>
                  <a:pt x="1501140" y="0"/>
                </a:lnTo>
              </a:path>
            </a:pathLst>
          </a:custGeom>
          <a:ln w="5079">
            <a:solidFill>
              <a:srgbClr val="000000"/>
            </a:solidFill>
          </a:ln>
        </p:spPr>
        <p:txBody>
          <a:bodyPr wrap="square" lIns="0" tIns="0" rIns="0" bIns="0" rtlCol="0"/>
          <a:lstStyle/>
          <a:p/>
        </p:txBody>
      </p:sp>
      <p:sp>
        <p:nvSpPr>
          <p:cNvPr id="49" name="object 49"/>
          <p:cNvSpPr/>
          <p:nvPr/>
        </p:nvSpPr>
        <p:spPr>
          <a:xfrm>
            <a:off x="5256276" y="595172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0" name="object 50"/>
          <p:cNvSpPr/>
          <p:nvPr/>
        </p:nvSpPr>
        <p:spPr>
          <a:xfrm>
            <a:off x="5260847" y="5616447"/>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51" name="object 51"/>
          <p:cNvSpPr/>
          <p:nvPr/>
        </p:nvSpPr>
        <p:spPr>
          <a:xfrm>
            <a:off x="5256276" y="561390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2" name="object 52"/>
          <p:cNvSpPr/>
          <p:nvPr/>
        </p:nvSpPr>
        <p:spPr>
          <a:xfrm>
            <a:off x="5256276" y="5608828"/>
            <a:ext cx="1501140" cy="0"/>
          </a:xfrm>
          <a:custGeom>
            <a:avLst/>
            <a:gdLst/>
            <a:ahLst/>
            <a:cxnLst/>
            <a:rect l="l" t="t" r="r" b="b"/>
            <a:pathLst>
              <a:path w="1501140" h="0">
                <a:moveTo>
                  <a:pt x="0" y="0"/>
                </a:moveTo>
                <a:lnTo>
                  <a:pt x="1501140" y="0"/>
                </a:lnTo>
              </a:path>
            </a:pathLst>
          </a:custGeom>
          <a:ln w="5079">
            <a:solidFill>
              <a:srgbClr val="000000"/>
            </a:solidFill>
          </a:ln>
        </p:spPr>
        <p:txBody>
          <a:bodyPr wrap="square" lIns="0" tIns="0" rIns="0" bIns="0" rtlCol="0"/>
          <a:lstStyle/>
          <a:p/>
        </p:txBody>
      </p:sp>
      <p:sp>
        <p:nvSpPr>
          <p:cNvPr id="53" name="object 53"/>
          <p:cNvSpPr/>
          <p:nvPr/>
        </p:nvSpPr>
        <p:spPr>
          <a:xfrm>
            <a:off x="5260847" y="59519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54" name="object 54"/>
          <p:cNvSpPr/>
          <p:nvPr/>
        </p:nvSpPr>
        <p:spPr>
          <a:xfrm>
            <a:off x="5265420" y="5951982"/>
            <a:ext cx="1483360" cy="0"/>
          </a:xfrm>
          <a:custGeom>
            <a:avLst/>
            <a:gdLst/>
            <a:ahLst/>
            <a:cxnLst/>
            <a:rect l="l" t="t" r="r" b="b"/>
            <a:pathLst>
              <a:path w="1483359" h="0">
                <a:moveTo>
                  <a:pt x="0" y="0"/>
                </a:moveTo>
                <a:lnTo>
                  <a:pt x="1482852" y="0"/>
                </a:lnTo>
              </a:path>
            </a:pathLst>
          </a:custGeom>
          <a:ln w="4572">
            <a:solidFill>
              <a:srgbClr val="000000"/>
            </a:solidFill>
          </a:ln>
        </p:spPr>
        <p:txBody>
          <a:bodyPr wrap="square" lIns="0" tIns="0" rIns="0" bIns="0" rtlCol="0"/>
          <a:lstStyle/>
          <a:p/>
        </p:txBody>
      </p:sp>
      <p:sp>
        <p:nvSpPr>
          <p:cNvPr id="55" name="object 55"/>
          <p:cNvSpPr/>
          <p:nvPr/>
        </p:nvSpPr>
        <p:spPr>
          <a:xfrm>
            <a:off x="6748271" y="595172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6" name="object 56"/>
          <p:cNvSpPr/>
          <p:nvPr/>
        </p:nvSpPr>
        <p:spPr>
          <a:xfrm>
            <a:off x="6752843" y="5616447"/>
            <a:ext cx="0" cy="332740"/>
          </a:xfrm>
          <a:custGeom>
            <a:avLst/>
            <a:gdLst/>
            <a:ahLst/>
            <a:cxnLst/>
            <a:rect l="l" t="t" r="r" b="b"/>
            <a:pathLst>
              <a:path w="0" h="332739">
                <a:moveTo>
                  <a:pt x="0" y="0"/>
                </a:moveTo>
                <a:lnTo>
                  <a:pt x="0" y="332740"/>
                </a:lnTo>
              </a:path>
            </a:pathLst>
          </a:custGeom>
          <a:ln w="9144">
            <a:solidFill>
              <a:srgbClr val="000000"/>
            </a:solidFill>
          </a:ln>
        </p:spPr>
        <p:txBody>
          <a:bodyPr wrap="square" lIns="0" tIns="0" rIns="0" bIns="0" rtlCol="0"/>
          <a:lstStyle/>
          <a:p/>
        </p:txBody>
      </p:sp>
      <p:sp>
        <p:nvSpPr>
          <p:cNvPr id="57" name="object 57"/>
          <p:cNvSpPr/>
          <p:nvPr/>
        </p:nvSpPr>
        <p:spPr>
          <a:xfrm>
            <a:off x="6748271" y="561390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8" name="object 58"/>
          <p:cNvSpPr/>
          <p:nvPr/>
        </p:nvSpPr>
        <p:spPr>
          <a:xfrm>
            <a:off x="6752843" y="59519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59" name="object 59"/>
          <p:cNvSpPr/>
          <p:nvPr/>
        </p:nvSpPr>
        <p:spPr>
          <a:xfrm>
            <a:off x="5260847" y="561365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0" name="object 60"/>
          <p:cNvSpPr/>
          <p:nvPr/>
        </p:nvSpPr>
        <p:spPr>
          <a:xfrm>
            <a:off x="5265420" y="5613653"/>
            <a:ext cx="1483360" cy="0"/>
          </a:xfrm>
          <a:custGeom>
            <a:avLst/>
            <a:gdLst/>
            <a:ahLst/>
            <a:cxnLst/>
            <a:rect l="l" t="t" r="r" b="b"/>
            <a:pathLst>
              <a:path w="1483359" h="0">
                <a:moveTo>
                  <a:pt x="0" y="0"/>
                </a:moveTo>
                <a:lnTo>
                  <a:pt x="1482852" y="0"/>
                </a:lnTo>
              </a:path>
            </a:pathLst>
          </a:custGeom>
          <a:ln w="4572">
            <a:solidFill>
              <a:srgbClr val="000000"/>
            </a:solidFill>
          </a:ln>
        </p:spPr>
        <p:txBody>
          <a:bodyPr wrap="square" lIns="0" tIns="0" rIns="0" bIns="0" rtlCol="0"/>
          <a:lstStyle/>
          <a:p/>
        </p:txBody>
      </p:sp>
      <p:sp>
        <p:nvSpPr>
          <p:cNvPr id="61" name="object 61"/>
          <p:cNvSpPr/>
          <p:nvPr/>
        </p:nvSpPr>
        <p:spPr>
          <a:xfrm>
            <a:off x="6752843" y="561365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2" name="object 62"/>
          <p:cNvSpPr txBox="1"/>
          <p:nvPr/>
        </p:nvSpPr>
        <p:spPr>
          <a:xfrm>
            <a:off x="1143000" y="3668140"/>
            <a:ext cx="619125" cy="343535"/>
          </a:xfrm>
          <a:prstGeom prst="rect">
            <a:avLst/>
          </a:prstGeom>
          <a:solidFill>
            <a:srgbClr val="F3DF27"/>
          </a:solidFill>
          <a:ln w="12191">
            <a:solidFill>
              <a:srgbClr val="000000"/>
            </a:solidFill>
          </a:ln>
        </p:spPr>
        <p:txBody>
          <a:bodyPr wrap="square" lIns="0" tIns="78740" rIns="0" bIns="0" rtlCol="0" vert="horz">
            <a:spAutoFit/>
          </a:bodyPr>
          <a:lstStyle/>
          <a:p>
            <a:pPr marL="73025">
              <a:lnSpc>
                <a:spcPct val="100000"/>
              </a:lnSpc>
              <a:spcBef>
                <a:spcPts val="620"/>
              </a:spcBef>
            </a:pPr>
            <a:r>
              <a:rPr dirty="0" sz="1000">
                <a:latin typeface="Arial"/>
                <a:cs typeface="Arial"/>
              </a:rPr>
              <a:t>Patient</a:t>
            </a:r>
            <a:endParaRPr sz="1000">
              <a:latin typeface="Arial"/>
              <a:cs typeface="Arial"/>
            </a:endParaRPr>
          </a:p>
        </p:txBody>
      </p:sp>
      <p:sp>
        <p:nvSpPr>
          <p:cNvPr id="66" name="object 6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55</a:t>
            </a:r>
          </a:p>
          <a:p>
            <a:pPr marL="1498600">
              <a:lnSpc>
                <a:spcPts val="1410"/>
              </a:lnSpc>
            </a:pPr>
            <a:r>
              <a:rPr dirty="0"/>
              <a:t>© Copyright </a:t>
            </a:r>
            <a:r>
              <a:rPr dirty="0" spc="-5"/>
              <a:t>Virtual University </a:t>
            </a:r>
            <a:r>
              <a:rPr dirty="0"/>
              <a:t>of</a:t>
            </a:r>
            <a:r>
              <a:rPr dirty="0" spc="-80"/>
              <a:t> </a:t>
            </a:r>
            <a:r>
              <a:rPr dirty="0" spc="-5"/>
              <a:t>Pakistan</a:t>
            </a:r>
          </a:p>
        </p:txBody>
      </p:sp>
      <p:sp>
        <p:nvSpPr>
          <p:cNvPr id="63" name="object 63"/>
          <p:cNvSpPr txBox="1"/>
          <p:nvPr/>
        </p:nvSpPr>
        <p:spPr>
          <a:xfrm>
            <a:off x="1143000" y="5611240"/>
            <a:ext cx="553720" cy="305435"/>
          </a:xfrm>
          <a:prstGeom prst="rect">
            <a:avLst/>
          </a:prstGeom>
          <a:solidFill>
            <a:srgbClr val="F3DF27"/>
          </a:solidFill>
          <a:ln w="12192">
            <a:solidFill>
              <a:srgbClr val="000000"/>
            </a:solidFill>
          </a:ln>
        </p:spPr>
        <p:txBody>
          <a:bodyPr wrap="square" lIns="0" tIns="43815" rIns="0" bIns="0" rtlCol="0" vert="horz">
            <a:spAutoFit/>
          </a:bodyPr>
          <a:lstStyle/>
          <a:p>
            <a:pPr marL="88900">
              <a:lnSpc>
                <a:spcPct val="100000"/>
              </a:lnSpc>
              <a:spcBef>
                <a:spcPts val="345"/>
              </a:spcBef>
            </a:pPr>
            <a:r>
              <a:rPr dirty="0" sz="1000">
                <a:latin typeface="Arial"/>
                <a:cs typeface="Arial"/>
              </a:rPr>
              <a:t>Nurse</a:t>
            </a:r>
            <a:endParaRPr sz="1000">
              <a:latin typeface="Arial"/>
              <a:cs typeface="Arial"/>
            </a:endParaRPr>
          </a:p>
        </p:txBody>
      </p:sp>
      <p:sp>
        <p:nvSpPr>
          <p:cNvPr id="64" name="object 64"/>
          <p:cNvSpPr txBox="1"/>
          <p:nvPr/>
        </p:nvSpPr>
        <p:spPr>
          <a:xfrm>
            <a:off x="5715000" y="3668140"/>
            <a:ext cx="559435" cy="343535"/>
          </a:xfrm>
          <a:prstGeom prst="rect">
            <a:avLst/>
          </a:prstGeom>
          <a:solidFill>
            <a:srgbClr val="F3DF27"/>
          </a:solidFill>
          <a:ln w="12192">
            <a:solidFill>
              <a:srgbClr val="000000"/>
            </a:solidFill>
          </a:ln>
        </p:spPr>
        <p:txBody>
          <a:bodyPr wrap="square" lIns="0" tIns="100965" rIns="0" bIns="0" rtlCol="0" vert="horz">
            <a:spAutoFit/>
          </a:bodyPr>
          <a:lstStyle/>
          <a:p>
            <a:pPr marL="107950">
              <a:lnSpc>
                <a:spcPct val="100000"/>
              </a:lnSpc>
              <a:spcBef>
                <a:spcPts val="795"/>
              </a:spcBef>
            </a:pPr>
            <a:r>
              <a:rPr dirty="0" sz="1000">
                <a:latin typeface="Arial"/>
                <a:cs typeface="Arial"/>
              </a:rPr>
              <a:t>Nurse</a:t>
            </a:r>
            <a:endParaRPr sz="1000">
              <a:latin typeface="Arial"/>
              <a:cs typeface="Arial"/>
            </a:endParaRPr>
          </a:p>
        </p:txBody>
      </p:sp>
      <p:sp>
        <p:nvSpPr>
          <p:cNvPr id="65" name="object 65"/>
          <p:cNvSpPr txBox="1"/>
          <p:nvPr/>
        </p:nvSpPr>
        <p:spPr>
          <a:xfrm>
            <a:off x="5556250" y="5689600"/>
            <a:ext cx="732790"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Patient</a:t>
            </a:r>
            <a:r>
              <a:rPr dirty="0" sz="1200" spc="-100">
                <a:latin typeface="Times New Roman"/>
                <a:cs typeface="Times New Roman"/>
              </a:rPr>
              <a:t> </a:t>
            </a:r>
            <a:r>
              <a:rPr dirty="0" sz="1200">
                <a:latin typeface="Times New Roman"/>
                <a:cs typeface="Times New Roman"/>
              </a:rPr>
              <a:t>Log</a:t>
            </a:r>
            <a:endParaRPr sz="12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3464786" y="913892"/>
            <a:ext cx="772160" cy="250825"/>
          </a:xfrm>
          <a:prstGeom prst="rect">
            <a:avLst/>
          </a:prstGeom>
        </p:spPr>
        <p:txBody>
          <a:bodyPr wrap="square" lIns="0" tIns="0" rIns="0" bIns="0" rtlCol="0" vert="horz">
            <a:spAutoFit/>
          </a:bodyPr>
          <a:lstStyle/>
          <a:p>
            <a:pPr marL="12700">
              <a:lnSpc>
                <a:spcPct val="100000"/>
              </a:lnSpc>
            </a:pPr>
            <a:r>
              <a:rPr dirty="0" sz="1600" spc="-10" b="1">
                <a:latin typeface="Tahoma"/>
                <a:cs typeface="Tahoma"/>
              </a:rPr>
              <a:t>System</a:t>
            </a:r>
            <a:endParaRPr sz="1600">
              <a:latin typeface="Tahoma"/>
              <a:cs typeface="Tahoma"/>
            </a:endParaRPr>
          </a:p>
        </p:txBody>
      </p:sp>
      <p:sp>
        <p:nvSpPr>
          <p:cNvPr id="6" name="object 6"/>
          <p:cNvSpPr txBox="1"/>
          <p:nvPr/>
        </p:nvSpPr>
        <p:spPr>
          <a:xfrm>
            <a:off x="4342491" y="913892"/>
            <a:ext cx="817880" cy="250825"/>
          </a:xfrm>
          <a:prstGeom prst="rect">
            <a:avLst/>
          </a:prstGeom>
        </p:spPr>
        <p:txBody>
          <a:bodyPr wrap="square" lIns="0" tIns="0" rIns="0" bIns="0" rtlCol="0" vert="horz">
            <a:spAutoFit/>
          </a:bodyPr>
          <a:lstStyle/>
          <a:p>
            <a:pPr marL="12700">
              <a:lnSpc>
                <a:spcPct val="100000"/>
              </a:lnSpc>
              <a:tabLst>
                <a:tab pos="269875" algn="l"/>
              </a:tabLst>
            </a:pPr>
            <a:r>
              <a:rPr dirty="0" sz="1600" spc="-5" b="1">
                <a:latin typeface="Tahoma"/>
                <a:cs typeface="Tahoma"/>
              </a:rPr>
              <a:t>–</a:t>
            </a:r>
            <a:r>
              <a:rPr dirty="0" sz="1600" spc="-5" b="1">
                <a:latin typeface="Tahoma"/>
                <a:cs typeface="Tahoma"/>
              </a:rPr>
              <a:t>	</a:t>
            </a:r>
            <a:r>
              <a:rPr dirty="0" sz="1600" spc="-10" b="1">
                <a:latin typeface="Tahoma"/>
                <a:cs typeface="Tahoma"/>
              </a:rPr>
              <a:t>Level</a:t>
            </a:r>
            <a:endParaRPr sz="1600">
              <a:latin typeface="Tahoma"/>
              <a:cs typeface="Tahoma"/>
            </a:endParaRPr>
          </a:p>
        </p:txBody>
      </p:sp>
      <p:sp>
        <p:nvSpPr>
          <p:cNvPr id="7" name="object 7"/>
          <p:cNvSpPr txBox="1"/>
          <p:nvPr/>
        </p:nvSpPr>
        <p:spPr>
          <a:xfrm>
            <a:off x="5262765" y="913892"/>
            <a:ext cx="1378585" cy="250825"/>
          </a:xfrm>
          <a:prstGeom prst="rect">
            <a:avLst/>
          </a:prstGeom>
        </p:spPr>
        <p:txBody>
          <a:bodyPr wrap="square" lIns="0" tIns="0" rIns="0" bIns="0" rtlCol="0" vert="horz">
            <a:spAutoFit/>
          </a:bodyPr>
          <a:lstStyle/>
          <a:p>
            <a:pPr marL="12700">
              <a:lnSpc>
                <a:spcPct val="100000"/>
              </a:lnSpc>
              <a:tabLst>
                <a:tab pos="269875" algn="l"/>
                <a:tab pos="880744" algn="l"/>
              </a:tabLst>
            </a:pPr>
            <a:r>
              <a:rPr dirty="0" sz="1600" spc="-5" b="1">
                <a:latin typeface="Tahoma"/>
                <a:cs typeface="Tahoma"/>
              </a:rPr>
              <a:t>1</a:t>
            </a:r>
            <a:r>
              <a:rPr dirty="0" sz="1600" spc="-5" b="1">
                <a:latin typeface="Tahoma"/>
                <a:cs typeface="Tahoma"/>
              </a:rPr>
              <a:t>	</a:t>
            </a:r>
            <a:r>
              <a:rPr dirty="0" sz="1600" spc="-10" b="1">
                <a:latin typeface="Tahoma"/>
                <a:cs typeface="Tahoma"/>
              </a:rPr>
              <a:t>Dat</a:t>
            </a:r>
            <a:r>
              <a:rPr dirty="0" sz="1600" spc="-5" b="1">
                <a:latin typeface="Tahoma"/>
                <a:cs typeface="Tahoma"/>
              </a:rPr>
              <a:t>a</a:t>
            </a:r>
            <a:r>
              <a:rPr dirty="0" sz="1600" b="1">
                <a:latin typeface="Tahoma"/>
                <a:cs typeface="Tahoma"/>
              </a:rPr>
              <a:t>	</a:t>
            </a:r>
            <a:r>
              <a:rPr dirty="0" sz="1600" spc="-10" b="1">
                <a:latin typeface="Tahoma"/>
                <a:cs typeface="Tahoma"/>
              </a:rPr>
              <a:t>Flow</a:t>
            </a:r>
            <a:endParaRPr sz="1600">
              <a:latin typeface="Tahoma"/>
              <a:cs typeface="Tahoma"/>
            </a:endParaRPr>
          </a:p>
        </p:txBody>
      </p:sp>
      <p:sp>
        <p:nvSpPr>
          <p:cNvPr id="8" name="object 8"/>
          <p:cNvSpPr txBox="1"/>
          <p:nvPr/>
        </p:nvSpPr>
        <p:spPr>
          <a:xfrm>
            <a:off x="1358900" y="912429"/>
            <a:ext cx="2000885" cy="497840"/>
          </a:xfrm>
          <a:prstGeom prst="rect">
            <a:avLst/>
          </a:prstGeom>
        </p:spPr>
        <p:txBody>
          <a:bodyPr wrap="square" lIns="0" tIns="0" rIns="0" bIns="0" rtlCol="0" vert="horz">
            <a:spAutoFit/>
          </a:bodyPr>
          <a:lstStyle/>
          <a:p>
            <a:pPr marL="155575" marR="5080" indent="-143510">
              <a:lnSpc>
                <a:spcPct val="100600"/>
              </a:lnSpc>
              <a:tabLst>
                <a:tab pos="875030" algn="l"/>
              </a:tabLst>
            </a:pPr>
            <a:r>
              <a:rPr dirty="0" sz="1600" spc="-10" b="1">
                <a:latin typeface="Tahoma"/>
                <a:cs typeface="Tahoma"/>
              </a:rPr>
              <a:t>Patien</a:t>
            </a:r>
            <a:r>
              <a:rPr dirty="0" sz="1600" spc="-5" b="1">
                <a:latin typeface="Tahoma"/>
                <a:cs typeface="Tahoma"/>
              </a:rPr>
              <a:t>t</a:t>
            </a:r>
            <a:r>
              <a:rPr dirty="0" sz="1600" b="1">
                <a:latin typeface="Tahoma"/>
                <a:cs typeface="Tahoma"/>
              </a:rPr>
              <a:t>	</a:t>
            </a:r>
            <a:r>
              <a:rPr dirty="0" sz="1600" spc="-10" b="1">
                <a:latin typeface="Tahoma"/>
                <a:cs typeface="Tahoma"/>
              </a:rPr>
              <a:t>Monitoring  </a:t>
            </a:r>
            <a:r>
              <a:rPr dirty="0" sz="1600" spc="-10" b="1">
                <a:latin typeface="Tahoma"/>
                <a:cs typeface="Tahoma"/>
              </a:rPr>
              <a:t>Diagram</a:t>
            </a:r>
            <a:endParaRPr sz="1600">
              <a:latin typeface="Tahoma"/>
              <a:cs typeface="Tahoma"/>
            </a:endParaRPr>
          </a:p>
        </p:txBody>
      </p:sp>
      <p:sp>
        <p:nvSpPr>
          <p:cNvPr id="9" name="object 9"/>
          <p:cNvSpPr txBox="1"/>
          <p:nvPr/>
        </p:nvSpPr>
        <p:spPr>
          <a:xfrm>
            <a:off x="1130300" y="5478779"/>
            <a:ext cx="5512435" cy="3477895"/>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Level 1 data flow diagram is the refinement of the context (0-level) data flow diagram.  </a:t>
            </a:r>
            <a:r>
              <a:rPr dirty="0" sz="1200" spc="-5">
                <a:latin typeface="Times New Roman"/>
                <a:cs typeface="Times New Roman"/>
              </a:rPr>
              <a:t>All </a:t>
            </a:r>
            <a:r>
              <a:rPr dirty="0" sz="1200">
                <a:latin typeface="Times New Roman"/>
                <a:cs typeface="Times New Roman"/>
              </a:rPr>
              <a:t>the external entities are the </a:t>
            </a:r>
            <a:r>
              <a:rPr dirty="0" sz="1200" spc="-5">
                <a:latin typeface="Times New Roman"/>
                <a:cs typeface="Times New Roman"/>
              </a:rPr>
              <a:t>same </a:t>
            </a:r>
            <a:r>
              <a:rPr dirty="0" sz="1200">
                <a:latin typeface="Times New Roman"/>
                <a:cs typeface="Times New Roman"/>
              </a:rPr>
              <a:t>(Nurse, and </a:t>
            </a:r>
            <a:r>
              <a:rPr dirty="0" sz="1200" spc="-5">
                <a:latin typeface="Times New Roman"/>
                <a:cs typeface="Times New Roman"/>
              </a:rPr>
              <a:t>Patient), </a:t>
            </a:r>
            <a:r>
              <a:rPr dirty="0" sz="1200">
                <a:latin typeface="Times New Roman"/>
                <a:cs typeface="Times New Roman"/>
              </a:rPr>
              <a:t>however, the process of  ‘Patient </a:t>
            </a:r>
            <a:r>
              <a:rPr dirty="0" sz="1200" spc="-5">
                <a:latin typeface="Times New Roman"/>
                <a:cs typeface="Times New Roman"/>
              </a:rPr>
              <a:t>Monitoring System’ </a:t>
            </a:r>
            <a:r>
              <a:rPr dirty="0" sz="1200">
                <a:latin typeface="Times New Roman"/>
                <a:cs typeface="Times New Roman"/>
              </a:rPr>
              <a:t>is further elaborated by the three processes Local  </a:t>
            </a:r>
            <a:r>
              <a:rPr dirty="0" sz="1200" spc="-5">
                <a:latin typeface="Times New Roman"/>
                <a:cs typeface="Times New Roman"/>
              </a:rPr>
              <a:t>Monitoring, </a:t>
            </a:r>
            <a:r>
              <a:rPr dirty="0" sz="1200">
                <a:latin typeface="Times New Roman"/>
                <a:cs typeface="Times New Roman"/>
              </a:rPr>
              <a:t>Report </a:t>
            </a:r>
            <a:r>
              <a:rPr dirty="0" sz="1200" spc="-5">
                <a:latin typeface="Times New Roman"/>
                <a:cs typeface="Times New Roman"/>
              </a:rPr>
              <a:t>Generator, </a:t>
            </a:r>
            <a:r>
              <a:rPr dirty="0" sz="1200">
                <a:latin typeface="Times New Roman"/>
                <a:cs typeface="Times New Roman"/>
              </a:rPr>
              <a:t>and Central </a:t>
            </a:r>
            <a:r>
              <a:rPr dirty="0" sz="1200" spc="-5">
                <a:latin typeface="Times New Roman"/>
                <a:cs typeface="Times New Roman"/>
              </a:rPr>
              <a:t>Monitoring. </a:t>
            </a:r>
            <a:r>
              <a:rPr dirty="0" sz="1200">
                <a:latin typeface="Times New Roman"/>
                <a:cs typeface="Times New Roman"/>
              </a:rPr>
              <a:t>The </a:t>
            </a:r>
            <a:r>
              <a:rPr dirty="0" sz="1200" spc="-5">
                <a:latin typeface="Times New Roman"/>
                <a:cs typeface="Times New Roman"/>
              </a:rPr>
              <a:t>Local Monitoring </a:t>
            </a:r>
            <a:r>
              <a:rPr dirty="0" sz="1200">
                <a:latin typeface="Times New Roman"/>
                <a:cs typeface="Times New Roman"/>
              </a:rPr>
              <a:t>process  transforms vital </a:t>
            </a:r>
            <a:r>
              <a:rPr dirty="0" sz="1200" spc="-5">
                <a:latin typeface="Times New Roman"/>
                <a:cs typeface="Times New Roman"/>
              </a:rPr>
              <a:t>signs </a:t>
            </a:r>
            <a:r>
              <a:rPr dirty="0" sz="1200">
                <a:latin typeface="Times New Roman"/>
                <a:cs typeface="Times New Roman"/>
              </a:rPr>
              <a:t>that it receives from </a:t>
            </a:r>
            <a:r>
              <a:rPr dirty="0" sz="1200" spc="-5">
                <a:latin typeface="Times New Roman"/>
                <a:cs typeface="Times New Roman"/>
              </a:rPr>
              <a:t>Patient </a:t>
            </a:r>
            <a:r>
              <a:rPr dirty="0" sz="1200">
                <a:latin typeface="Times New Roman"/>
                <a:cs typeface="Times New Roman"/>
              </a:rPr>
              <a:t>entity into </a:t>
            </a:r>
            <a:r>
              <a:rPr dirty="0" sz="1200" spc="-5">
                <a:latin typeface="Times New Roman"/>
                <a:cs typeface="Times New Roman"/>
              </a:rPr>
              <a:t>Patient </a:t>
            </a:r>
            <a:r>
              <a:rPr dirty="0" sz="1200">
                <a:latin typeface="Times New Roman"/>
                <a:cs typeface="Times New Roman"/>
              </a:rPr>
              <a:t>data and passes this  information to Central </a:t>
            </a:r>
            <a:r>
              <a:rPr dirty="0" sz="1200" spc="-5">
                <a:latin typeface="Times New Roman"/>
                <a:cs typeface="Times New Roman"/>
              </a:rPr>
              <a:t>Monitoring </a:t>
            </a:r>
            <a:r>
              <a:rPr dirty="0" sz="1200">
                <a:latin typeface="Times New Roman"/>
                <a:cs typeface="Times New Roman"/>
              </a:rPr>
              <a:t>process. Central </a:t>
            </a:r>
            <a:r>
              <a:rPr dirty="0" sz="1200" spc="-5">
                <a:latin typeface="Times New Roman"/>
                <a:cs typeface="Times New Roman"/>
              </a:rPr>
              <a:t>Monitoring </a:t>
            </a:r>
            <a:r>
              <a:rPr dirty="0" sz="1200">
                <a:latin typeface="Times New Roman"/>
                <a:cs typeface="Times New Roman"/>
              </a:rPr>
              <a:t>process retrieves vital  </a:t>
            </a:r>
            <a:r>
              <a:rPr dirty="0" sz="1200" spc="-5">
                <a:latin typeface="Times New Roman"/>
                <a:cs typeface="Times New Roman"/>
              </a:rPr>
              <a:t>signs </a:t>
            </a:r>
            <a:r>
              <a:rPr dirty="0" sz="1200">
                <a:latin typeface="Times New Roman"/>
                <a:cs typeface="Times New Roman"/>
              </a:rPr>
              <a:t>bounds and compares </a:t>
            </a:r>
            <a:r>
              <a:rPr dirty="0" sz="1200" spc="-5">
                <a:latin typeface="Times New Roman"/>
                <a:cs typeface="Times New Roman"/>
              </a:rPr>
              <a:t>Patient </a:t>
            </a:r>
            <a:r>
              <a:rPr dirty="0" sz="1200">
                <a:latin typeface="Times New Roman"/>
                <a:cs typeface="Times New Roman"/>
              </a:rPr>
              <a:t>data and it may generate Warning message if the  </a:t>
            </a:r>
            <a:r>
              <a:rPr dirty="0" sz="1200" spc="-5">
                <a:latin typeface="Times New Roman"/>
                <a:cs typeface="Times New Roman"/>
              </a:rPr>
              <a:t>Patient </a:t>
            </a:r>
            <a:r>
              <a:rPr dirty="0" sz="1200">
                <a:latin typeface="Times New Roman"/>
                <a:cs typeface="Times New Roman"/>
              </a:rPr>
              <a:t>data goes out of normal </a:t>
            </a:r>
            <a:r>
              <a:rPr dirty="0" sz="1200" spc="-5">
                <a:latin typeface="Times New Roman"/>
                <a:cs typeface="Times New Roman"/>
              </a:rPr>
              <a:t>Vital signs </a:t>
            </a:r>
            <a:r>
              <a:rPr dirty="0" sz="1200">
                <a:latin typeface="Times New Roman"/>
                <a:cs typeface="Times New Roman"/>
              </a:rPr>
              <a:t>bounds. A nurse may request for a report, in  response the Report </a:t>
            </a:r>
            <a:r>
              <a:rPr dirty="0" sz="1200" spc="-5">
                <a:latin typeface="Times New Roman"/>
                <a:cs typeface="Times New Roman"/>
              </a:rPr>
              <a:t>Generator </a:t>
            </a:r>
            <a:r>
              <a:rPr dirty="0" sz="1200">
                <a:latin typeface="Times New Roman"/>
                <a:cs typeface="Times New Roman"/>
              </a:rPr>
              <a:t>process retrieves Log data from </a:t>
            </a:r>
            <a:r>
              <a:rPr dirty="0" sz="1200" spc="-5">
                <a:latin typeface="Times New Roman"/>
                <a:cs typeface="Times New Roman"/>
              </a:rPr>
              <a:t>Patient </a:t>
            </a:r>
            <a:r>
              <a:rPr dirty="0" sz="1200">
                <a:latin typeface="Times New Roman"/>
                <a:cs typeface="Times New Roman"/>
              </a:rPr>
              <a:t>Log, generates the  report and displays it back to the</a:t>
            </a:r>
            <a:r>
              <a:rPr dirty="0" sz="1200" spc="-114">
                <a:latin typeface="Times New Roman"/>
                <a:cs typeface="Times New Roman"/>
              </a:rPr>
              <a:t> </a:t>
            </a:r>
            <a:r>
              <a:rPr dirty="0" sz="1200">
                <a:latin typeface="Times New Roman"/>
                <a:cs typeface="Times New Roman"/>
              </a:rPr>
              <a:t>nurse.</a:t>
            </a:r>
            <a:endParaRPr sz="1200">
              <a:latin typeface="Times New Roman"/>
              <a:cs typeface="Times New Roman"/>
            </a:endParaRPr>
          </a:p>
          <a:p>
            <a:pPr algn="just" marL="12700" marR="6350">
              <a:lnSpc>
                <a:spcPts val="1380"/>
              </a:lnSpc>
            </a:pPr>
            <a:r>
              <a:rPr dirty="0" sz="1200">
                <a:latin typeface="Times New Roman"/>
                <a:cs typeface="Times New Roman"/>
              </a:rPr>
              <a:t>It </a:t>
            </a:r>
            <a:r>
              <a:rPr dirty="0" sz="1200" spc="-5">
                <a:latin typeface="Times New Roman"/>
                <a:cs typeface="Times New Roman"/>
              </a:rPr>
              <a:t>should </a:t>
            </a:r>
            <a:r>
              <a:rPr dirty="0" sz="1200" spc="10">
                <a:latin typeface="Times New Roman"/>
                <a:cs typeface="Times New Roman"/>
              </a:rPr>
              <a:t>be </a:t>
            </a:r>
            <a:r>
              <a:rPr dirty="0" sz="1200">
                <a:latin typeface="Times New Roman"/>
                <a:cs typeface="Times New Roman"/>
              </a:rPr>
              <a:t>noted </a:t>
            </a:r>
            <a:r>
              <a:rPr dirty="0" sz="1200" spc="5">
                <a:latin typeface="Times New Roman"/>
                <a:cs typeface="Times New Roman"/>
              </a:rPr>
              <a:t>here </a:t>
            </a:r>
            <a:r>
              <a:rPr dirty="0" sz="1200">
                <a:latin typeface="Times New Roman"/>
                <a:cs typeface="Times New Roman"/>
              </a:rPr>
              <a:t>that </a:t>
            </a:r>
            <a:r>
              <a:rPr dirty="0" sz="1200" spc="5">
                <a:latin typeface="Times New Roman"/>
                <a:cs typeface="Times New Roman"/>
              </a:rPr>
              <a:t>this </a:t>
            </a:r>
            <a:r>
              <a:rPr dirty="0" sz="1200">
                <a:latin typeface="Times New Roman"/>
                <a:cs typeface="Times New Roman"/>
              </a:rPr>
              <a:t>level 1 diagram </a:t>
            </a:r>
            <a:r>
              <a:rPr dirty="0" sz="1200" spc="15">
                <a:latin typeface="Times New Roman"/>
                <a:cs typeface="Times New Roman"/>
              </a:rPr>
              <a:t>is </a:t>
            </a:r>
            <a:r>
              <a:rPr dirty="0" sz="1200">
                <a:latin typeface="Times New Roman"/>
                <a:cs typeface="Times New Roman"/>
              </a:rPr>
              <a:t>a further refinement </a:t>
            </a:r>
            <a:r>
              <a:rPr dirty="0" sz="1200" spc="10">
                <a:latin typeface="Times New Roman"/>
                <a:cs typeface="Times New Roman"/>
              </a:rPr>
              <a:t>of </a:t>
            </a:r>
            <a:r>
              <a:rPr dirty="0" sz="1200">
                <a:latin typeface="Times New Roman"/>
                <a:cs typeface="Times New Roman"/>
              </a:rPr>
              <a:t>level 0 diagram  </a:t>
            </a:r>
            <a:r>
              <a:rPr dirty="0" sz="1200" spc="-5">
                <a:latin typeface="Times New Roman"/>
                <a:cs typeface="Times New Roman"/>
              </a:rPr>
              <a:t>such </a:t>
            </a:r>
            <a:r>
              <a:rPr dirty="0" sz="1200">
                <a:latin typeface="Times New Roman"/>
                <a:cs typeface="Times New Roman"/>
              </a:rPr>
              <a:t>that the underlying </a:t>
            </a:r>
            <a:r>
              <a:rPr dirty="0" sz="1200" spc="-5">
                <a:latin typeface="Times New Roman"/>
                <a:cs typeface="Times New Roman"/>
              </a:rPr>
              <a:t>system </a:t>
            </a:r>
            <a:r>
              <a:rPr dirty="0" sz="1200">
                <a:latin typeface="Times New Roman"/>
                <a:cs typeface="Times New Roman"/>
              </a:rPr>
              <a:t>is the </a:t>
            </a:r>
            <a:r>
              <a:rPr dirty="0" sz="1200" spc="-5">
                <a:latin typeface="Times New Roman"/>
                <a:cs typeface="Times New Roman"/>
              </a:rPr>
              <a:t>same </a:t>
            </a:r>
            <a:r>
              <a:rPr dirty="0" sz="1200">
                <a:latin typeface="Times New Roman"/>
                <a:cs typeface="Times New Roman"/>
              </a:rPr>
              <a:t>but processes </a:t>
            </a:r>
            <a:r>
              <a:rPr dirty="0" sz="1200" spc="-5">
                <a:latin typeface="Times New Roman"/>
                <a:cs typeface="Times New Roman"/>
              </a:rPr>
              <a:t>which were </a:t>
            </a:r>
            <a:r>
              <a:rPr dirty="0" sz="1200">
                <a:latin typeface="Times New Roman"/>
                <a:cs typeface="Times New Roman"/>
              </a:rPr>
              <a:t>hidden in level 0  are represented in this</a:t>
            </a:r>
            <a:r>
              <a:rPr dirty="0" sz="1200" spc="-114">
                <a:latin typeface="Times New Roman"/>
                <a:cs typeface="Times New Roman"/>
              </a:rPr>
              <a:t> </a:t>
            </a:r>
            <a:r>
              <a:rPr dirty="0" sz="1200">
                <a:latin typeface="Times New Roman"/>
                <a:cs typeface="Times New Roman"/>
              </a:rPr>
              <a:t>diagram.</a:t>
            </a:r>
            <a:endParaRPr sz="1200">
              <a:latin typeface="Times New Roman"/>
              <a:cs typeface="Times New Roman"/>
            </a:endParaRPr>
          </a:p>
          <a:p>
            <a:pPr algn="just" marL="12700" marR="6350">
              <a:lnSpc>
                <a:spcPts val="1380"/>
              </a:lnSpc>
            </a:pPr>
            <a:r>
              <a:rPr dirty="0" sz="1200">
                <a:latin typeface="Times New Roman"/>
                <a:cs typeface="Times New Roman"/>
              </a:rPr>
              <a:t>A further refinement of this model is also possible if </a:t>
            </a:r>
            <a:r>
              <a:rPr dirty="0" sz="1200" spc="-5">
                <a:latin typeface="Times New Roman"/>
                <a:cs typeface="Times New Roman"/>
              </a:rPr>
              <a:t>we </a:t>
            </a:r>
            <a:r>
              <a:rPr dirty="0" sz="1200">
                <a:latin typeface="Times New Roman"/>
                <a:cs typeface="Times New Roman"/>
              </a:rPr>
              <a:t>expand any of these three  processes to capture further details. </a:t>
            </a:r>
            <a:r>
              <a:rPr dirty="0" sz="1200" spc="-5">
                <a:latin typeface="Times New Roman"/>
                <a:cs typeface="Times New Roman"/>
              </a:rPr>
              <a:t>For </a:t>
            </a:r>
            <a:r>
              <a:rPr dirty="0" sz="1200">
                <a:latin typeface="Times New Roman"/>
                <a:cs typeface="Times New Roman"/>
              </a:rPr>
              <a:t>example, the Local </a:t>
            </a:r>
            <a:r>
              <a:rPr dirty="0" sz="1200" spc="-5">
                <a:latin typeface="Times New Roman"/>
                <a:cs typeface="Times New Roman"/>
              </a:rPr>
              <a:t>Monitoring </a:t>
            </a:r>
            <a:r>
              <a:rPr dirty="0" sz="1200">
                <a:latin typeface="Times New Roman"/>
                <a:cs typeface="Times New Roman"/>
              </a:rPr>
              <a:t>process may  further be expanded to capture detailed activities involved in the monitoring process.  </a:t>
            </a:r>
            <a:r>
              <a:rPr dirty="0" sz="1200" spc="-5">
                <a:latin typeface="Times New Roman"/>
                <a:cs typeface="Times New Roman"/>
              </a:rPr>
              <a:t>Following </a:t>
            </a:r>
            <a:r>
              <a:rPr dirty="0" sz="1200">
                <a:latin typeface="Times New Roman"/>
                <a:cs typeface="Times New Roman"/>
              </a:rPr>
              <a:t>is level 2 diagram of Central </a:t>
            </a:r>
            <a:r>
              <a:rPr dirty="0" sz="1200" spc="-5">
                <a:latin typeface="Times New Roman"/>
                <a:cs typeface="Times New Roman"/>
              </a:rPr>
              <a:t>Monitoring</a:t>
            </a:r>
            <a:r>
              <a:rPr dirty="0" sz="1200" spc="-95">
                <a:latin typeface="Times New Roman"/>
                <a:cs typeface="Times New Roman"/>
              </a:rPr>
              <a:t> </a:t>
            </a:r>
            <a:r>
              <a:rPr dirty="0" sz="1200">
                <a:latin typeface="Times New Roman"/>
                <a:cs typeface="Times New Roman"/>
              </a:rPr>
              <a:t>process.</a:t>
            </a:r>
            <a:endParaRPr sz="1200">
              <a:latin typeface="Times New Roman"/>
              <a:cs typeface="Times New Roman"/>
            </a:endParaRPr>
          </a:p>
          <a:p>
            <a:pPr marL="384175" marR="6350" indent="-143510">
              <a:lnSpc>
                <a:spcPct val="100600"/>
              </a:lnSpc>
              <a:spcBef>
                <a:spcPts val="5"/>
              </a:spcBef>
              <a:tabLst>
                <a:tab pos="1108075" algn="l"/>
                <a:tab pos="2351405" algn="l"/>
                <a:tab pos="3228975" algn="l"/>
                <a:tab pos="4147820" algn="l"/>
                <a:tab pos="5013325" algn="l"/>
              </a:tabLst>
            </a:pPr>
            <a:r>
              <a:rPr dirty="0" sz="1600" spc="-10" b="1">
                <a:latin typeface="Tahoma"/>
                <a:cs typeface="Tahoma"/>
              </a:rPr>
              <a:t>Centra</a:t>
            </a:r>
            <a:r>
              <a:rPr dirty="0" sz="1600" spc="-5" b="1">
                <a:latin typeface="Tahoma"/>
                <a:cs typeface="Tahoma"/>
              </a:rPr>
              <a:t>l</a:t>
            </a:r>
            <a:r>
              <a:rPr dirty="0" sz="1600" b="1">
                <a:latin typeface="Tahoma"/>
                <a:cs typeface="Tahoma"/>
              </a:rPr>
              <a:t>	</a:t>
            </a:r>
            <a:r>
              <a:rPr dirty="0" sz="1600" spc="-10" b="1">
                <a:latin typeface="Tahoma"/>
                <a:cs typeface="Tahoma"/>
              </a:rPr>
              <a:t>Monitorin</a:t>
            </a:r>
            <a:r>
              <a:rPr dirty="0" sz="1600" spc="-5" b="1">
                <a:latin typeface="Tahoma"/>
                <a:cs typeface="Tahoma"/>
              </a:rPr>
              <a:t>g</a:t>
            </a:r>
            <a:r>
              <a:rPr dirty="0" sz="1600" b="1">
                <a:latin typeface="Tahoma"/>
                <a:cs typeface="Tahoma"/>
              </a:rPr>
              <a:t>	</a:t>
            </a:r>
            <a:r>
              <a:rPr dirty="0" sz="1600" spc="-10" b="1">
                <a:latin typeface="Tahoma"/>
                <a:cs typeface="Tahoma"/>
              </a:rPr>
              <a:t>Syste</a:t>
            </a:r>
            <a:r>
              <a:rPr dirty="0" sz="1600" spc="-5" b="1">
                <a:latin typeface="Tahoma"/>
                <a:cs typeface="Tahoma"/>
              </a:rPr>
              <a:t>m</a:t>
            </a:r>
            <a:r>
              <a:rPr dirty="0" sz="1600" b="1">
                <a:latin typeface="Tahoma"/>
                <a:cs typeface="Tahoma"/>
              </a:rPr>
              <a:t>	</a:t>
            </a:r>
            <a:r>
              <a:rPr dirty="0" sz="1600" spc="-5" b="1">
                <a:latin typeface="Tahoma"/>
                <a:cs typeface="Tahoma"/>
              </a:rPr>
              <a:t>–</a:t>
            </a:r>
            <a:r>
              <a:rPr dirty="0" sz="1600" b="1">
                <a:latin typeface="Tahoma"/>
                <a:cs typeface="Tahoma"/>
              </a:rPr>
              <a:t> </a:t>
            </a:r>
            <a:r>
              <a:rPr dirty="0" sz="1600" spc="60" b="1">
                <a:latin typeface="Tahoma"/>
                <a:cs typeface="Tahoma"/>
              </a:rPr>
              <a:t> </a:t>
            </a:r>
            <a:r>
              <a:rPr dirty="0" sz="1600" spc="-10" b="1">
                <a:latin typeface="Tahoma"/>
                <a:cs typeface="Tahoma"/>
              </a:rPr>
              <a:t>Leve</a:t>
            </a:r>
            <a:r>
              <a:rPr dirty="0" sz="1600" spc="-5" b="1">
                <a:latin typeface="Tahoma"/>
                <a:cs typeface="Tahoma"/>
              </a:rPr>
              <a:t>l</a:t>
            </a:r>
            <a:r>
              <a:rPr dirty="0" sz="1600" b="1">
                <a:latin typeface="Tahoma"/>
                <a:cs typeface="Tahoma"/>
              </a:rPr>
              <a:t>	</a:t>
            </a:r>
            <a:r>
              <a:rPr dirty="0" sz="1600" spc="-5" b="1">
                <a:latin typeface="Tahoma"/>
                <a:cs typeface="Tahoma"/>
              </a:rPr>
              <a:t>2</a:t>
            </a:r>
            <a:r>
              <a:rPr dirty="0" sz="1600" b="1">
                <a:latin typeface="Tahoma"/>
                <a:cs typeface="Tahoma"/>
              </a:rPr>
              <a:t> </a:t>
            </a:r>
            <a:r>
              <a:rPr dirty="0" sz="1600" spc="60" b="1">
                <a:latin typeface="Tahoma"/>
                <a:cs typeface="Tahoma"/>
              </a:rPr>
              <a:t> </a:t>
            </a:r>
            <a:r>
              <a:rPr dirty="0" sz="1600" spc="-10" b="1">
                <a:latin typeface="Tahoma"/>
                <a:cs typeface="Tahoma"/>
              </a:rPr>
              <a:t>Dat</a:t>
            </a:r>
            <a:r>
              <a:rPr dirty="0" sz="1600" spc="-5" b="1">
                <a:latin typeface="Tahoma"/>
                <a:cs typeface="Tahoma"/>
              </a:rPr>
              <a:t>a</a:t>
            </a:r>
            <a:r>
              <a:rPr dirty="0" sz="1600" b="1">
                <a:latin typeface="Tahoma"/>
                <a:cs typeface="Tahoma"/>
              </a:rPr>
              <a:t>	</a:t>
            </a:r>
            <a:r>
              <a:rPr dirty="0" sz="1600" spc="-10" b="1">
                <a:latin typeface="Tahoma"/>
                <a:cs typeface="Tahoma"/>
              </a:rPr>
              <a:t>Flow  </a:t>
            </a:r>
            <a:r>
              <a:rPr dirty="0" sz="1600" spc="-10" b="1">
                <a:latin typeface="Tahoma"/>
                <a:cs typeface="Tahoma"/>
              </a:rPr>
              <a:t>Diagram</a:t>
            </a:r>
            <a:endParaRPr sz="1600">
              <a:latin typeface="Tahoma"/>
              <a:cs typeface="Tahoma"/>
            </a:endParaRPr>
          </a:p>
        </p:txBody>
      </p:sp>
      <p:sp>
        <p:nvSpPr>
          <p:cNvPr id="10" name="object 10"/>
          <p:cNvSpPr/>
          <p:nvPr/>
        </p:nvSpPr>
        <p:spPr>
          <a:xfrm>
            <a:off x="1024127" y="5293867"/>
            <a:ext cx="5838825" cy="0"/>
          </a:xfrm>
          <a:custGeom>
            <a:avLst/>
            <a:gdLst/>
            <a:ahLst/>
            <a:cxnLst/>
            <a:rect l="l" t="t" r="r" b="b"/>
            <a:pathLst>
              <a:path w="5838825" h="0">
                <a:moveTo>
                  <a:pt x="0" y="0"/>
                </a:moveTo>
                <a:lnTo>
                  <a:pt x="5838444" y="0"/>
                </a:lnTo>
              </a:path>
            </a:pathLst>
          </a:custGeom>
          <a:ln w="5079">
            <a:solidFill>
              <a:srgbClr val="000000"/>
            </a:solidFill>
          </a:ln>
        </p:spPr>
        <p:txBody>
          <a:bodyPr wrap="square" lIns="0" tIns="0" rIns="0" bIns="0" rtlCol="0"/>
          <a:lstStyle/>
          <a:p/>
        </p:txBody>
      </p:sp>
      <p:sp>
        <p:nvSpPr>
          <p:cNvPr id="11" name="object 11"/>
          <p:cNvSpPr/>
          <p:nvPr/>
        </p:nvSpPr>
        <p:spPr>
          <a:xfrm>
            <a:off x="1024127" y="5288788"/>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12" name="object 12"/>
          <p:cNvSpPr/>
          <p:nvPr/>
        </p:nvSpPr>
        <p:spPr>
          <a:xfrm>
            <a:off x="1028700" y="1410208"/>
            <a:ext cx="0" cy="3876040"/>
          </a:xfrm>
          <a:custGeom>
            <a:avLst/>
            <a:gdLst/>
            <a:ahLst/>
            <a:cxnLst/>
            <a:rect l="l" t="t" r="r" b="b"/>
            <a:pathLst>
              <a:path w="0" h="3876040">
                <a:moveTo>
                  <a:pt x="0" y="0"/>
                </a:moveTo>
                <a:lnTo>
                  <a:pt x="0" y="3876040"/>
                </a:lnTo>
              </a:path>
            </a:pathLst>
          </a:custGeom>
          <a:ln w="9143">
            <a:solidFill>
              <a:srgbClr val="000000"/>
            </a:solidFill>
          </a:ln>
        </p:spPr>
        <p:txBody>
          <a:bodyPr wrap="square" lIns="0" tIns="0" rIns="0" bIns="0" rtlCol="0"/>
          <a:lstStyle/>
          <a:p/>
        </p:txBody>
      </p:sp>
      <p:sp>
        <p:nvSpPr>
          <p:cNvPr id="13" name="object 13"/>
          <p:cNvSpPr/>
          <p:nvPr/>
        </p:nvSpPr>
        <p:spPr>
          <a:xfrm>
            <a:off x="1024127" y="1407667"/>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14" name="object 14"/>
          <p:cNvSpPr/>
          <p:nvPr/>
        </p:nvSpPr>
        <p:spPr>
          <a:xfrm>
            <a:off x="1024127" y="1402588"/>
            <a:ext cx="5838825" cy="0"/>
          </a:xfrm>
          <a:custGeom>
            <a:avLst/>
            <a:gdLst/>
            <a:ahLst/>
            <a:cxnLst/>
            <a:rect l="l" t="t" r="r" b="b"/>
            <a:pathLst>
              <a:path w="5838825" h="0">
                <a:moveTo>
                  <a:pt x="0" y="0"/>
                </a:moveTo>
                <a:lnTo>
                  <a:pt x="5838444" y="0"/>
                </a:lnTo>
              </a:path>
            </a:pathLst>
          </a:custGeom>
          <a:ln w="5079">
            <a:solidFill>
              <a:srgbClr val="000000"/>
            </a:solidFill>
          </a:ln>
        </p:spPr>
        <p:txBody>
          <a:bodyPr wrap="square" lIns="0" tIns="0" rIns="0" bIns="0" rtlCol="0"/>
          <a:lstStyle/>
          <a:p/>
        </p:txBody>
      </p:sp>
      <p:sp>
        <p:nvSpPr>
          <p:cNvPr id="15" name="object 15"/>
          <p:cNvSpPr/>
          <p:nvPr/>
        </p:nvSpPr>
        <p:spPr>
          <a:xfrm>
            <a:off x="1028700" y="5289041"/>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6" name="object 16"/>
          <p:cNvSpPr/>
          <p:nvPr/>
        </p:nvSpPr>
        <p:spPr>
          <a:xfrm>
            <a:off x="1033272" y="5289041"/>
            <a:ext cx="5820410" cy="0"/>
          </a:xfrm>
          <a:custGeom>
            <a:avLst/>
            <a:gdLst/>
            <a:ahLst/>
            <a:cxnLst/>
            <a:rect l="l" t="t" r="r" b="b"/>
            <a:pathLst>
              <a:path w="5820409" h="0">
                <a:moveTo>
                  <a:pt x="0" y="0"/>
                </a:moveTo>
                <a:lnTo>
                  <a:pt x="5820156" y="0"/>
                </a:lnTo>
              </a:path>
            </a:pathLst>
          </a:custGeom>
          <a:ln w="4572">
            <a:solidFill>
              <a:srgbClr val="000000"/>
            </a:solidFill>
          </a:ln>
        </p:spPr>
        <p:txBody>
          <a:bodyPr wrap="square" lIns="0" tIns="0" rIns="0" bIns="0" rtlCol="0"/>
          <a:lstStyle/>
          <a:p/>
        </p:txBody>
      </p:sp>
      <p:sp>
        <p:nvSpPr>
          <p:cNvPr id="17" name="object 17"/>
          <p:cNvSpPr/>
          <p:nvPr/>
        </p:nvSpPr>
        <p:spPr>
          <a:xfrm>
            <a:off x="6853428" y="528878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8" name="object 18"/>
          <p:cNvSpPr/>
          <p:nvPr/>
        </p:nvSpPr>
        <p:spPr>
          <a:xfrm>
            <a:off x="6858000" y="1410208"/>
            <a:ext cx="0" cy="3876040"/>
          </a:xfrm>
          <a:custGeom>
            <a:avLst/>
            <a:gdLst/>
            <a:ahLst/>
            <a:cxnLst/>
            <a:rect l="l" t="t" r="r" b="b"/>
            <a:pathLst>
              <a:path w="0" h="3876040">
                <a:moveTo>
                  <a:pt x="0" y="0"/>
                </a:moveTo>
                <a:lnTo>
                  <a:pt x="0" y="3876040"/>
                </a:lnTo>
              </a:path>
            </a:pathLst>
          </a:custGeom>
          <a:ln w="9144">
            <a:solidFill>
              <a:srgbClr val="000000"/>
            </a:solidFill>
          </a:ln>
        </p:spPr>
        <p:txBody>
          <a:bodyPr wrap="square" lIns="0" tIns="0" rIns="0" bIns="0" rtlCol="0"/>
          <a:lstStyle/>
          <a:p/>
        </p:txBody>
      </p:sp>
      <p:sp>
        <p:nvSpPr>
          <p:cNvPr id="19" name="object 19"/>
          <p:cNvSpPr/>
          <p:nvPr/>
        </p:nvSpPr>
        <p:spPr>
          <a:xfrm>
            <a:off x="6853428" y="140766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20" name="object 20"/>
          <p:cNvSpPr/>
          <p:nvPr/>
        </p:nvSpPr>
        <p:spPr>
          <a:xfrm>
            <a:off x="6858000" y="5289041"/>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21" name="object 21"/>
          <p:cNvSpPr/>
          <p:nvPr/>
        </p:nvSpPr>
        <p:spPr>
          <a:xfrm>
            <a:off x="1028700" y="1407413"/>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22" name="object 22"/>
          <p:cNvSpPr/>
          <p:nvPr/>
        </p:nvSpPr>
        <p:spPr>
          <a:xfrm>
            <a:off x="1033272" y="1407413"/>
            <a:ext cx="5820410" cy="0"/>
          </a:xfrm>
          <a:custGeom>
            <a:avLst/>
            <a:gdLst/>
            <a:ahLst/>
            <a:cxnLst/>
            <a:rect l="l" t="t" r="r" b="b"/>
            <a:pathLst>
              <a:path w="5820409" h="0">
                <a:moveTo>
                  <a:pt x="0" y="0"/>
                </a:moveTo>
                <a:lnTo>
                  <a:pt x="5820156" y="0"/>
                </a:lnTo>
              </a:path>
            </a:pathLst>
          </a:custGeom>
          <a:ln w="4572">
            <a:solidFill>
              <a:srgbClr val="000000"/>
            </a:solidFill>
          </a:ln>
        </p:spPr>
        <p:txBody>
          <a:bodyPr wrap="square" lIns="0" tIns="0" rIns="0" bIns="0" rtlCol="0"/>
          <a:lstStyle/>
          <a:p/>
        </p:txBody>
      </p:sp>
      <p:sp>
        <p:nvSpPr>
          <p:cNvPr id="23" name="object 23"/>
          <p:cNvSpPr/>
          <p:nvPr/>
        </p:nvSpPr>
        <p:spPr>
          <a:xfrm>
            <a:off x="6858000" y="1407413"/>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24" name="object 24"/>
          <p:cNvSpPr/>
          <p:nvPr/>
        </p:nvSpPr>
        <p:spPr>
          <a:xfrm>
            <a:off x="1191767" y="1920239"/>
            <a:ext cx="748665" cy="346075"/>
          </a:xfrm>
          <a:custGeom>
            <a:avLst/>
            <a:gdLst/>
            <a:ahLst/>
            <a:cxnLst/>
            <a:rect l="l" t="t" r="r" b="b"/>
            <a:pathLst>
              <a:path w="748664" h="346075">
                <a:moveTo>
                  <a:pt x="0" y="0"/>
                </a:moveTo>
                <a:lnTo>
                  <a:pt x="748283" y="0"/>
                </a:lnTo>
                <a:lnTo>
                  <a:pt x="748283" y="345948"/>
                </a:lnTo>
                <a:lnTo>
                  <a:pt x="0" y="345948"/>
                </a:lnTo>
                <a:lnTo>
                  <a:pt x="0" y="0"/>
                </a:lnTo>
                <a:close/>
              </a:path>
            </a:pathLst>
          </a:custGeom>
          <a:solidFill>
            <a:srgbClr val="F3DF27"/>
          </a:solidFill>
        </p:spPr>
        <p:txBody>
          <a:bodyPr wrap="square" lIns="0" tIns="0" rIns="0" bIns="0" rtlCol="0"/>
          <a:lstStyle/>
          <a:p/>
        </p:txBody>
      </p:sp>
      <p:sp>
        <p:nvSpPr>
          <p:cNvPr id="25" name="object 25"/>
          <p:cNvSpPr/>
          <p:nvPr/>
        </p:nvSpPr>
        <p:spPr>
          <a:xfrm>
            <a:off x="1185672" y="2269363"/>
            <a:ext cx="760730" cy="0"/>
          </a:xfrm>
          <a:custGeom>
            <a:avLst/>
            <a:gdLst/>
            <a:ahLst/>
            <a:cxnLst/>
            <a:rect l="l" t="t" r="r" b="b"/>
            <a:pathLst>
              <a:path w="760730" h="0">
                <a:moveTo>
                  <a:pt x="0" y="0"/>
                </a:moveTo>
                <a:lnTo>
                  <a:pt x="760476" y="0"/>
                </a:lnTo>
              </a:path>
            </a:pathLst>
          </a:custGeom>
          <a:ln w="6350">
            <a:solidFill>
              <a:srgbClr val="000000"/>
            </a:solidFill>
          </a:ln>
        </p:spPr>
        <p:txBody>
          <a:bodyPr wrap="square" lIns="0" tIns="0" rIns="0" bIns="0" rtlCol="0"/>
          <a:lstStyle/>
          <a:p/>
        </p:txBody>
      </p:sp>
      <p:sp>
        <p:nvSpPr>
          <p:cNvPr id="26" name="object 26"/>
          <p:cNvSpPr/>
          <p:nvPr/>
        </p:nvSpPr>
        <p:spPr>
          <a:xfrm>
            <a:off x="1185672" y="2263013"/>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27" name="object 27"/>
          <p:cNvSpPr/>
          <p:nvPr/>
        </p:nvSpPr>
        <p:spPr>
          <a:xfrm>
            <a:off x="1191767" y="1925827"/>
            <a:ext cx="0" cy="334010"/>
          </a:xfrm>
          <a:custGeom>
            <a:avLst/>
            <a:gdLst/>
            <a:ahLst/>
            <a:cxnLst/>
            <a:rect l="l" t="t" r="r" b="b"/>
            <a:pathLst>
              <a:path w="0" h="334010">
                <a:moveTo>
                  <a:pt x="0" y="0"/>
                </a:moveTo>
                <a:lnTo>
                  <a:pt x="0" y="334009"/>
                </a:lnTo>
              </a:path>
            </a:pathLst>
          </a:custGeom>
          <a:ln w="12191">
            <a:solidFill>
              <a:srgbClr val="000000"/>
            </a:solidFill>
          </a:ln>
        </p:spPr>
        <p:txBody>
          <a:bodyPr wrap="square" lIns="0" tIns="0" rIns="0" bIns="0" rtlCol="0"/>
          <a:lstStyle/>
          <a:p/>
        </p:txBody>
      </p:sp>
      <p:sp>
        <p:nvSpPr>
          <p:cNvPr id="28" name="object 28"/>
          <p:cNvSpPr/>
          <p:nvPr/>
        </p:nvSpPr>
        <p:spPr>
          <a:xfrm>
            <a:off x="1185672" y="1923288"/>
            <a:ext cx="6350" cy="0"/>
          </a:xfrm>
          <a:custGeom>
            <a:avLst/>
            <a:gdLst/>
            <a:ahLst/>
            <a:cxnLst/>
            <a:rect l="l" t="t" r="r" b="b"/>
            <a:pathLst>
              <a:path w="6350" h="0">
                <a:moveTo>
                  <a:pt x="0" y="0"/>
                </a:moveTo>
                <a:lnTo>
                  <a:pt x="6096" y="0"/>
                </a:lnTo>
              </a:path>
            </a:pathLst>
          </a:custGeom>
          <a:ln w="5080">
            <a:solidFill>
              <a:srgbClr val="000000"/>
            </a:solidFill>
          </a:ln>
        </p:spPr>
        <p:txBody>
          <a:bodyPr wrap="square" lIns="0" tIns="0" rIns="0" bIns="0" rtlCol="0"/>
          <a:lstStyle/>
          <a:p/>
        </p:txBody>
      </p:sp>
      <p:sp>
        <p:nvSpPr>
          <p:cNvPr id="29" name="object 29"/>
          <p:cNvSpPr/>
          <p:nvPr/>
        </p:nvSpPr>
        <p:spPr>
          <a:xfrm>
            <a:off x="1185672" y="1917573"/>
            <a:ext cx="760730" cy="0"/>
          </a:xfrm>
          <a:custGeom>
            <a:avLst/>
            <a:gdLst/>
            <a:ahLst/>
            <a:cxnLst/>
            <a:rect l="l" t="t" r="r" b="b"/>
            <a:pathLst>
              <a:path w="760730" h="0">
                <a:moveTo>
                  <a:pt x="0" y="0"/>
                </a:moveTo>
                <a:lnTo>
                  <a:pt x="760476" y="0"/>
                </a:lnTo>
              </a:path>
            </a:pathLst>
          </a:custGeom>
          <a:ln w="6350">
            <a:solidFill>
              <a:srgbClr val="000000"/>
            </a:solidFill>
          </a:ln>
        </p:spPr>
        <p:txBody>
          <a:bodyPr wrap="square" lIns="0" tIns="0" rIns="0" bIns="0" rtlCol="0"/>
          <a:lstStyle/>
          <a:p/>
        </p:txBody>
      </p:sp>
      <p:sp>
        <p:nvSpPr>
          <p:cNvPr id="30" name="object 30"/>
          <p:cNvSpPr/>
          <p:nvPr/>
        </p:nvSpPr>
        <p:spPr>
          <a:xfrm>
            <a:off x="1191767" y="2263139"/>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31" name="object 31"/>
          <p:cNvSpPr/>
          <p:nvPr/>
        </p:nvSpPr>
        <p:spPr>
          <a:xfrm>
            <a:off x="1197863" y="2263139"/>
            <a:ext cx="736600" cy="0"/>
          </a:xfrm>
          <a:custGeom>
            <a:avLst/>
            <a:gdLst/>
            <a:ahLst/>
            <a:cxnLst/>
            <a:rect l="l" t="t" r="r" b="b"/>
            <a:pathLst>
              <a:path w="736600" h="0">
                <a:moveTo>
                  <a:pt x="0" y="0"/>
                </a:moveTo>
                <a:lnTo>
                  <a:pt x="736092" y="0"/>
                </a:lnTo>
              </a:path>
            </a:pathLst>
          </a:custGeom>
          <a:ln w="6096">
            <a:solidFill>
              <a:srgbClr val="000000"/>
            </a:solidFill>
          </a:ln>
        </p:spPr>
        <p:txBody>
          <a:bodyPr wrap="square" lIns="0" tIns="0" rIns="0" bIns="0" rtlCol="0"/>
          <a:lstStyle/>
          <a:p/>
        </p:txBody>
      </p:sp>
      <p:sp>
        <p:nvSpPr>
          <p:cNvPr id="32" name="object 32"/>
          <p:cNvSpPr/>
          <p:nvPr/>
        </p:nvSpPr>
        <p:spPr>
          <a:xfrm>
            <a:off x="1933955" y="2263013"/>
            <a:ext cx="6350" cy="0"/>
          </a:xfrm>
          <a:custGeom>
            <a:avLst/>
            <a:gdLst/>
            <a:ahLst/>
            <a:cxnLst/>
            <a:rect l="l" t="t" r="r" b="b"/>
            <a:pathLst>
              <a:path w="6350" h="0">
                <a:moveTo>
                  <a:pt x="0" y="0"/>
                </a:moveTo>
                <a:lnTo>
                  <a:pt x="6095" y="0"/>
                </a:lnTo>
              </a:path>
            </a:pathLst>
          </a:custGeom>
          <a:ln w="6350">
            <a:solidFill>
              <a:srgbClr val="000000"/>
            </a:solidFill>
          </a:ln>
        </p:spPr>
        <p:txBody>
          <a:bodyPr wrap="square" lIns="0" tIns="0" rIns="0" bIns="0" rtlCol="0"/>
          <a:lstStyle/>
          <a:p/>
        </p:txBody>
      </p:sp>
      <p:sp>
        <p:nvSpPr>
          <p:cNvPr id="33" name="object 33"/>
          <p:cNvSpPr/>
          <p:nvPr/>
        </p:nvSpPr>
        <p:spPr>
          <a:xfrm>
            <a:off x="1940051" y="1925827"/>
            <a:ext cx="0" cy="334010"/>
          </a:xfrm>
          <a:custGeom>
            <a:avLst/>
            <a:gdLst/>
            <a:ahLst/>
            <a:cxnLst/>
            <a:rect l="l" t="t" r="r" b="b"/>
            <a:pathLst>
              <a:path w="0" h="334010">
                <a:moveTo>
                  <a:pt x="0" y="0"/>
                </a:moveTo>
                <a:lnTo>
                  <a:pt x="0" y="334009"/>
                </a:lnTo>
              </a:path>
            </a:pathLst>
          </a:custGeom>
          <a:ln w="12192">
            <a:solidFill>
              <a:srgbClr val="000000"/>
            </a:solidFill>
          </a:ln>
        </p:spPr>
        <p:txBody>
          <a:bodyPr wrap="square" lIns="0" tIns="0" rIns="0" bIns="0" rtlCol="0"/>
          <a:lstStyle/>
          <a:p/>
        </p:txBody>
      </p:sp>
      <p:sp>
        <p:nvSpPr>
          <p:cNvPr id="34" name="object 34"/>
          <p:cNvSpPr/>
          <p:nvPr/>
        </p:nvSpPr>
        <p:spPr>
          <a:xfrm>
            <a:off x="1933955" y="1923288"/>
            <a:ext cx="6350" cy="0"/>
          </a:xfrm>
          <a:custGeom>
            <a:avLst/>
            <a:gdLst/>
            <a:ahLst/>
            <a:cxnLst/>
            <a:rect l="l" t="t" r="r" b="b"/>
            <a:pathLst>
              <a:path w="6350" h="0">
                <a:moveTo>
                  <a:pt x="0" y="0"/>
                </a:moveTo>
                <a:lnTo>
                  <a:pt x="6095" y="0"/>
                </a:lnTo>
              </a:path>
            </a:pathLst>
          </a:custGeom>
          <a:ln w="5080">
            <a:solidFill>
              <a:srgbClr val="000000"/>
            </a:solidFill>
          </a:ln>
        </p:spPr>
        <p:txBody>
          <a:bodyPr wrap="square" lIns="0" tIns="0" rIns="0" bIns="0" rtlCol="0"/>
          <a:lstStyle/>
          <a:p/>
        </p:txBody>
      </p:sp>
      <p:sp>
        <p:nvSpPr>
          <p:cNvPr id="35" name="object 35"/>
          <p:cNvSpPr/>
          <p:nvPr/>
        </p:nvSpPr>
        <p:spPr>
          <a:xfrm>
            <a:off x="1940051" y="2263139"/>
            <a:ext cx="6350" cy="0"/>
          </a:xfrm>
          <a:custGeom>
            <a:avLst/>
            <a:gdLst/>
            <a:ahLst/>
            <a:cxnLst/>
            <a:rect l="l" t="t" r="r" b="b"/>
            <a:pathLst>
              <a:path w="6350" h="0">
                <a:moveTo>
                  <a:pt x="0" y="0"/>
                </a:moveTo>
                <a:lnTo>
                  <a:pt x="6096" y="0"/>
                </a:lnTo>
              </a:path>
            </a:pathLst>
          </a:custGeom>
          <a:ln w="6096">
            <a:solidFill>
              <a:srgbClr val="000000"/>
            </a:solidFill>
          </a:ln>
        </p:spPr>
        <p:txBody>
          <a:bodyPr wrap="square" lIns="0" tIns="0" rIns="0" bIns="0" rtlCol="0"/>
          <a:lstStyle/>
          <a:p/>
        </p:txBody>
      </p:sp>
      <p:sp>
        <p:nvSpPr>
          <p:cNvPr id="36" name="object 36"/>
          <p:cNvSpPr/>
          <p:nvPr/>
        </p:nvSpPr>
        <p:spPr>
          <a:xfrm>
            <a:off x="1191767" y="1923288"/>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37" name="object 37"/>
          <p:cNvSpPr/>
          <p:nvPr/>
        </p:nvSpPr>
        <p:spPr>
          <a:xfrm>
            <a:off x="1197863" y="1923288"/>
            <a:ext cx="736600" cy="0"/>
          </a:xfrm>
          <a:custGeom>
            <a:avLst/>
            <a:gdLst/>
            <a:ahLst/>
            <a:cxnLst/>
            <a:rect l="l" t="t" r="r" b="b"/>
            <a:pathLst>
              <a:path w="736600" h="0">
                <a:moveTo>
                  <a:pt x="0" y="0"/>
                </a:moveTo>
                <a:lnTo>
                  <a:pt x="736092" y="0"/>
                </a:lnTo>
              </a:path>
            </a:pathLst>
          </a:custGeom>
          <a:ln w="6096">
            <a:solidFill>
              <a:srgbClr val="000000"/>
            </a:solidFill>
          </a:ln>
        </p:spPr>
        <p:txBody>
          <a:bodyPr wrap="square" lIns="0" tIns="0" rIns="0" bIns="0" rtlCol="0"/>
          <a:lstStyle/>
          <a:p/>
        </p:txBody>
      </p:sp>
      <p:sp>
        <p:nvSpPr>
          <p:cNvPr id="38" name="object 38"/>
          <p:cNvSpPr/>
          <p:nvPr/>
        </p:nvSpPr>
        <p:spPr>
          <a:xfrm>
            <a:off x="1940051" y="1923288"/>
            <a:ext cx="6350" cy="0"/>
          </a:xfrm>
          <a:custGeom>
            <a:avLst/>
            <a:gdLst/>
            <a:ahLst/>
            <a:cxnLst/>
            <a:rect l="l" t="t" r="r" b="b"/>
            <a:pathLst>
              <a:path w="6350" h="0">
                <a:moveTo>
                  <a:pt x="0" y="0"/>
                </a:moveTo>
                <a:lnTo>
                  <a:pt x="6096" y="0"/>
                </a:lnTo>
              </a:path>
            </a:pathLst>
          </a:custGeom>
          <a:ln w="6096">
            <a:solidFill>
              <a:srgbClr val="000000"/>
            </a:solidFill>
          </a:ln>
        </p:spPr>
        <p:txBody>
          <a:bodyPr wrap="square" lIns="0" tIns="0" rIns="0" bIns="0" rtlCol="0"/>
          <a:lstStyle/>
          <a:p/>
        </p:txBody>
      </p:sp>
      <p:sp>
        <p:nvSpPr>
          <p:cNvPr id="39" name="object 39"/>
          <p:cNvSpPr txBox="1"/>
          <p:nvPr/>
        </p:nvSpPr>
        <p:spPr>
          <a:xfrm>
            <a:off x="1191767" y="1958847"/>
            <a:ext cx="748665" cy="307975"/>
          </a:xfrm>
          <a:prstGeom prst="rect">
            <a:avLst/>
          </a:prstGeom>
        </p:spPr>
        <p:txBody>
          <a:bodyPr wrap="square" lIns="0" tIns="0" rIns="0" bIns="0" rtlCol="0" vert="horz">
            <a:spAutoFit/>
          </a:bodyPr>
          <a:lstStyle/>
          <a:p>
            <a:pPr marL="97155">
              <a:lnSpc>
                <a:spcPct val="100000"/>
              </a:lnSpc>
            </a:pPr>
            <a:r>
              <a:rPr dirty="0" sz="1400">
                <a:latin typeface="Arial"/>
                <a:cs typeface="Arial"/>
              </a:rPr>
              <a:t>Patient</a:t>
            </a:r>
            <a:endParaRPr sz="1400">
              <a:latin typeface="Arial"/>
              <a:cs typeface="Arial"/>
            </a:endParaRPr>
          </a:p>
        </p:txBody>
      </p:sp>
      <p:sp>
        <p:nvSpPr>
          <p:cNvPr id="40" name="object 40"/>
          <p:cNvSpPr/>
          <p:nvPr/>
        </p:nvSpPr>
        <p:spPr>
          <a:xfrm>
            <a:off x="1143000" y="4634484"/>
            <a:ext cx="670560" cy="375285"/>
          </a:xfrm>
          <a:custGeom>
            <a:avLst/>
            <a:gdLst/>
            <a:ahLst/>
            <a:cxnLst/>
            <a:rect l="l" t="t" r="r" b="b"/>
            <a:pathLst>
              <a:path w="670560" h="375285">
                <a:moveTo>
                  <a:pt x="0" y="0"/>
                </a:moveTo>
                <a:lnTo>
                  <a:pt x="670560" y="0"/>
                </a:lnTo>
                <a:lnTo>
                  <a:pt x="670560" y="374903"/>
                </a:lnTo>
                <a:lnTo>
                  <a:pt x="0" y="374903"/>
                </a:lnTo>
                <a:lnTo>
                  <a:pt x="0" y="0"/>
                </a:lnTo>
                <a:close/>
              </a:path>
            </a:pathLst>
          </a:custGeom>
          <a:solidFill>
            <a:srgbClr val="F3DF27"/>
          </a:solidFill>
        </p:spPr>
        <p:txBody>
          <a:bodyPr wrap="square" lIns="0" tIns="0" rIns="0" bIns="0" rtlCol="0"/>
          <a:lstStyle/>
          <a:p/>
        </p:txBody>
      </p:sp>
      <p:sp>
        <p:nvSpPr>
          <p:cNvPr id="41" name="object 41"/>
          <p:cNvSpPr/>
          <p:nvPr/>
        </p:nvSpPr>
        <p:spPr>
          <a:xfrm>
            <a:off x="1136903" y="5012563"/>
            <a:ext cx="683260" cy="0"/>
          </a:xfrm>
          <a:custGeom>
            <a:avLst/>
            <a:gdLst/>
            <a:ahLst/>
            <a:cxnLst/>
            <a:rect l="l" t="t" r="r" b="b"/>
            <a:pathLst>
              <a:path w="683260" h="0">
                <a:moveTo>
                  <a:pt x="0" y="0"/>
                </a:moveTo>
                <a:lnTo>
                  <a:pt x="682752" y="0"/>
                </a:lnTo>
              </a:path>
            </a:pathLst>
          </a:custGeom>
          <a:ln w="6350">
            <a:solidFill>
              <a:srgbClr val="000000"/>
            </a:solidFill>
          </a:ln>
        </p:spPr>
        <p:txBody>
          <a:bodyPr wrap="square" lIns="0" tIns="0" rIns="0" bIns="0" rtlCol="0"/>
          <a:lstStyle/>
          <a:p/>
        </p:txBody>
      </p:sp>
      <p:sp>
        <p:nvSpPr>
          <p:cNvPr id="42" name="object 42"/>
          <p:cNvSpPr/>
          <p:nvPr/>
        </p:nvSpPr>
        <p:spPr>
          <a:xfrm>
            <a:off x="1136903" y="5006213"/>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43" name="object 43"/>
          <p:cNvSpPr/>
          <p:nvPr/>
        </p:nvSpPr>
        <p:spPr>
          <a:xfrm>
            <a:off x="1143000" y="4641088"/>
            <a:ext cx="0" cy="361950"/>
          </a:xfrm>
          <a:custGeom>
            <a:avLst/>
            <a:gdLst/>
            <a:ahLst/>
            <a:cxnLst/>
            <a:rect l="l" t="t" r="r" b="b"/>
            <a:pathLst>
              <a:path w="0" h="361950">
                <a:moveTo>
                  <a:pt x="0" y="0"/>
                </a:moveTo>
                <a:lnTo>
                  <a:pt x="0" y="361950"/>
                </a:lnTo>
              </a:path>
            </a:pathLst>
          </a:custGeom>
          <a:ln w="12191">
            <a:solidFill>
              <a:srgbClr val="000000"/>
            </a:solidFill>
          </a:ln>
        </p:spPr>
        <p:txBody>
          <a:bodyPr wrap="square" lIns="0" tIns="0" rIns="0" bIns="0" rtlCol="0"/>
          <a:lstStyle/>
          <a:p/>
        </p:txBody>
      </p:sp>
      <p:sp>
        <p:nvSpPr>
          <p:cNvPr id="44" name="object 44"/>
          <p:cNvSpPr/>
          <p:nvPr/>
        </p:nvSpPr>
        <p:spPr>
          <a:xfrm>
            <a:off x="1136903" y="4637913"/>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45" name="object 45"/>
          <p:cNvSpPr/>
          <p:nvPr/>
        </p:nvSpPr>
        <p:spPr>
          <a:xfrm>
            <a:off x="1136903" y="4631563"/>
            <a:ext cx="683260" cy="0"/>
          </a:xfrm>
          <a:custGeom>
            <a:avLst/>
            <a:gdLst/>
            <a:ahLst/>
            <a:cxnLst/>
            <a:rect l="l" t="t" r="r" b="b"/>
            <a:pathLst>
              <a:path w="683260" h="0">
                <a:moveTo>
                  <a:pt x="0" y="0"/>
                </a:moveTo>
                <a:lnTo>
                  <a:pt x="682752" y="0"/>
                </a:lnTo>
              </a:path>
            </a:pathLst>
          </a:custGeom>
          <a:ln w="6350">
            <a:solidFill>
              <a:srgbClr val="000000"/>
            </a:solidFill>
          </a:ln>
        </p:spPr>
        <p:txBody>
          <a:bodyPr wrap="square" lIns="0" tIns="0" rIns="0" bIns="0" rtlCol="0"/>
          <a:lstStyle/>
          <a:p/>
        </p:txBody>
      </p:sp>
      <p:sp>
        <p:nvSpPr>
          <p:cNvPr id="46" name="object 46"/>
          <p:cNvSpPr/>
          <p:nvPr/>
        </p:nvSpPr>
        <p:spPr>
          <a:xfrm>
            <a:off x="1143000" y="5006340"/>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47" name="object 47"/>
          <p:cNvSpPr/>
          <p:nvPr/>
        </p:nvSpPr>
        <p:spPr>
          <a:xfrm>
            <a:off x="1149096" y="5006340"/>
            <a:ext cx="658495" cy="0"/>
          </a:xfrm>
          <a:custGeom>
            <a:avLst/>
            <a:gdLst/>
            <a:ahLst/>
            <a:cxnLst/>
            <a:rect l="l" t="t" r="r" b="b"/>
            <a:pathLst>
              <a:path w="658494" h="0">
                <a:moveTo>
                  <a:pt x="0" y="0"/>
                </a:moveTo>
                <a:lnTo>
                  <a:pt x="658368" y="0"/>
                </a:lnTo>
              </a:path>
            </a:pathLst>
          </a:custGeom>
          <a:ln w="6096">
            <a:solidFill>
              <a:srgbClr val="000000"/>
            </a:solidFill>
          </a:ln>
        </p:spPr>
        <p:txBody>
          <a:bodyPr wrap="square" lIns="0" tIns="0" rIns="0" bIns="0" rtlCol="0"/>
          <a:lstStyle/>
          <a:p/>
        </p:txBody>
      </p:sp>
      <p:sp>
        <p:nvSpPr>
          <p:cNvPr id="48" name="object 48"/>
          <p:cNvSpPr/>
          <p:nvPr/>
        </p:nvSpPr>
        <p:spPr>
          <a:xfrm>
            <a:off x="1807464" y="5006213"/>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49" name="object 49"/>
          <p:cNvSpPr/>
          <p:nvPr/>
        </p:nvSpPr>
        <p:spPr>
          <a:xfrm>
            <a:off x="1813560" y="4641088"/>
            <a:ext cx="0" cy="361950"/>
          </a:xfrm>
          <a:custGeom>
            <a:avLst/>
            <a:gdLst/>
            <a:ahLst/>
            <a:cxnLst/>
            <a:rect l="l" t="t" r="r" b="b"/>
            <a:pathLst>
              <a:path w="0" h="361950">
                <a:moveTo>
                  <a:pt x="0" y="0"/>
                </a:moveTo>
                <a:lnTo>
                  <a:pt x="0" y="361950"/>
                </a:lnTo>
              </a:path>
            </a:pathLst>
          </a:custGeom>
          <a:ln w="12192">
            <a:solidFill>
              <a:srgbClr val="000000"/>
            </a:solidFill>
          </a:ln>
        </p:spPr>
        <p:txBody>
          <a:bodyPr wrap="square" lIns="0" tIns="0" rIns="0" bIns="0" rtlCol="0"/>
          <a:lstStyle/>
          <a:p/>
        </p:txBody>
      </p:sp>
      <p:sp>
        <p:nvSpPr>
          <p:cNvPr id="50" name="object 50"/>
          <p:cNvSpPr/>
          <p:nvPr/>
        </p:nvSpPr>
        <p:spPr>
          <a:xfrm>
            <a:off x="1807464" y="4637913"/>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51" name="object 51"/>
          <p:cNvSpPr/>
          <p:nvPr/>
        </p:nvSpPr>
        <p:spPr>
          <a:xfrm>
            <a:off x="1813560" y="5006340"/>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52" name="object 52"/>
          <p:cNvSpPr/>
          <p:nvPr/>
        </p:nvSpPr>
        <p:spPr>
          <a:xfrm>
            <a:off x="1143000" y="4637532"/>
            <a:ext cx="6350" cy="0"/>
          </a:xfrm>
          <a:custGeom>
            <a:avLst/>
            <a:gdLst/>
            <a:ahLst/>
            <a:cxnLst/>
            <a:rect l="l" t="t" r="r" b="b"/>
            <a:pathLst>
              <a:path w="6350" h="0">
                <a:moveTo>
                  <a:pt x="0" y="0"/>
                </a:moveTo>
                <a:lnTo>
                  <a:pt x="6095" y="0"/>
                </a:lnTo>
              </a:path>
            </a:pathLst>
          </a:custGeom>
          <a:ln w="6095">
            <a:solidFill>
              <a:srgbClr val="000000"/>
            </a:solidFill>
          </a:ln>
        </p:spPr>
        <p:txBody>
          <a:bodyPr wrap="square" lIns="0" tIns="0" rIns="0" bIns="0" rtlCol="0"/>
          <a:lstStyle/>
          <a:p/>
        </p:txBody>
      </p:sp>
      <p:sp>
        <p:nvSpPr>
          <p:cNvPr id="53" name="object 53"/>
          <p:cNvSpPr/>
          <p:nvPr/>
        </p:nvSpPr>
        <p:spPr>
          <a:xfrm>
            <a:off x="1149096" y="4637532"/>
            <a:ext cx="658495" cy="0"/>
          </a:xfrm>
          <a:custGeom>
            <a:avLst/>
            <a:gdLst/>
            <a:ahLst/>
            <a:cxnLst/>
            <a:rect l="l" t="t" r="r" b="b"/>
            <a:pathLst>
              <a:path w="658494" h="0">
                <a:moveTo>
                  <a:pt x="0" y="0"/>
                </a:moveTo>
                <a:lnTo>
                  <a:pt x="658368" y="0"/>
                </a:lnTo>
              </a:path>
            </a:pathLst>
          </a:custGeom>
          <a:ln w="6095">
            <a:solidFill>
              <a:srgbClr val="000000"/>
            </a:solidFill>
          </a:ln>
        </p:spPr>
        <p:txBody>
          <a:bodyPr wrap="square" lIns="0" tIns="0" rIns="0" bIns="0" rtlCol="0"/>
          <a:lstStyle/>
          <a:p/>
        </p:txBody>
      </p:sp>
      <p:sp>
        <p:nvSpPr>
          <p:cNvPr id="54" name="object 54"/>
          <p:cNvSpPr/>
          <p:nvPr/>
        </p:nvSpPr>
        <p:spPr>
          <a:xfrm>
            <a:off x="1813560" y="4637532"/>
            <a:ext cx="6350" cy="0"/>
          </a:xfrm>
          <a:custGeom>
            <a:avLst/>
            <a:gdLst/>
            <a:ahLst/>
            <a:cxnLst/>
            <a:rect l="l" t="t" r="r" b="b"/>
            <a:pathLst>
              <a:path w="6350" h="0">
                <a:moveTo>
                  <a:pt x="0" y="0"/>
                </a:moveTo>
                <a:lnTo>
                  <a:pt x="6095" y="0"/>
                </a:lnTo>
              </a:path>
            </a:pathLst>
          </a:custGeom>
          <a:ln w="6095">
            <a:solidFill>
              <a:srgbClr val="000000"/>
            </a:solidFill>
          </a:ln>
        </p:spPr>
        <p:txBody>
          <a:bodyPr wrap="square" lIns="0" tIns="0" rIns="0" bIns="0" rtlCol="0"/>
          <a:lstStyle/>
          <a:p/>
        </p:txBody>
      </p:sp>
      <p:sp>
        <p:nvSpPr>
          <p:cNvPr id="55" name="object 55"/>
          <p:cNvSpPr txBox="1"/>
          <p:nvPr/>
        </p:nvSpPr>
        <p:spPr>
          <a:xfrm>
            <a:off x="1143000" y="4673091"/>
            <a:ext cx="670560" cy="336550"/>
          </a:xfrm>
          <a:prstGeom prst="rect">
            <a:avLst/>
          </a:prstGeom>
        </p:spPr>
        <p:txBody>
          <a:bodyPr wrap="square" lIns="0" tIns="0" rIns="0" bIns="0" rtlCol="0" vert="horz">
            <a:spAutoFit/>
          </a:bodyPr>
          <a:lstStyle/>
          <a:p>
            <a:pPr marL="97155">
              <a:lnSpc>
                <a:spcPct val="100000"/>
              </a:lnSpc>
            </a:pPr>
            <a:r>
              <a:rPr dirty="0" sz="1400" spc="-5">
                <a:latin typeface="Arial"/>
                <a:cs typeface="Arial"/>
              </a:rPr>
              <a:t>Nurse</a:t>
            </a:r>
            <a:endParaRPr sz="1400">
              <a:latin typeface="Arial"/>
              <a:cs typeface="Arial"/>
            </a:endParaRPr>
          </a:p>
        </p:txBody>
      </p:sp>
      <p:sp>
        <p:nvSpPr>
          <p:cNvPr id="56" name="object 56"/>
          <p:cNvSpPr/>
          <p:nvPr/>
        </p:nvSpPr>
        <p:spPr>
          <a:xfrm>
            <a:off x="1938527" y="2138172"/>
            <a:ext cx="690880" cy="256540"/>
          </a:xfrm>
          <a:custGeom>
            <a:avLst/>
            <a:gdLst/>
            <a:ahLst/>
            <a:cxnLst/>
            <a:rect l="l" t="t" r="r" b="b"/>
            <a:pathLst>
              <a:path w="690880" h="256539">
                <a:moveTo>
                  <a:pt x="604564" y="228457"/>
                </a:moveTo>
                <a:lnTo>
                  <a:pt x="595884" y="256032"/>
                </a:lnTo>
                <a:lnTo>
                  <a:pt x="690372" y="242315"/>
                </a:lnTo>
                <a:lnTo>
                  <a:pt x="681228" y="233172"/>
                </a:lnTo>
                <a:lnTo>
                  <a:pt x="618744" y="233172"/>
                </a:lnTo>
                <a:lnTo>
                  <a:pt x="604564" y="228457"/>
                </a:lnTo>
                <a:close/>
              </a:path>
              <a:path w="690880" h="256539">
                <a:moveTo>
                  <a:pt x="613107" y="201321"/>
                </a:moveTo>
                <a:lnTo>
                  <a:pt x="604564" y="228457"/>
                </a:lnTo>
                <a:lnTo>
                  <a:pt x="618744" y="233172"/>
                </a:lnTo>
                <a:lnTo>
                  <a:pt x="626364" y="205740"/>
                </a:lnTo>
                <a:lnTo>
                  <a:pt x="613107" y="201321"/>
                </a:lnTo>
                <a:close/>
              </a:path>
              <a:path w="690880" h="256539">
                <a:moveTo>
                  <a:pt x="621792" y="173736"/>
                </a:moveTo>
                <a:lnTo>
                  <a:pt x="613107" y="201321"/>
                </a:lnTo>
                <a:lnTo>
                  <a:pt x="626364" y="205740"/>
                </a:lnTo>
                <a:lnTo>
                  <a:pt x="618744" y="233172"/>
                </a:lnTo>
                <a:lnTo>
                  <a:pt x="681228" y="233172"/>
                </a:lnTo>
                <a:lnTo>
                  <a:pt x="621792" y="173736"/>
                </a:lnTo>
                <a:close/>
              </a:path>
              <a:path w="690880" h="256539">
                <a:moveTo>
                  <a:pt x="9143" y="0"/>
                </a:moveTo>
                <a:lnTo>
                  <a:pt x="0" y="27432"/>
                </a:lnTo>
                <a:lnTo>
                  <a:pt x="604564" y="228457"/>
                </a:lnTo>
                <a:lnTo>
                  <a:pt x="613107" y="201321"/>
                </a:lnTo>
                <a:lnTo>
                  <a:pt x="9143" y="0"/>
                </a:lnTo>
                <a:close/>
              </a:path>
            </a:pathLst>
          </a:custGeom>
          <a:solidFill>
            <a:srgbClr val="000000"/>
          </a:solidFill>
        </p:spPr>
        <p:txBody>
          <a:bodyPr wrap="square" lIns="0" tIns="0" rIns="0" bIns="0" rtlCol="0"/>
          <a:lstStyle/>
          <a:p/>
        </p:txBody>
      </p:sp>
      <p:sp>
        <p:nvSpPr>
          <p:cNvPr id="57" name="object 57"/>
          <p:cNvSpPr/>
          <p:nvPr/>
        </p:nvSpPr>
        <p:spPr>
          <a:xfrm>
            <a:off x="1822704" y="4209288"/>
            <a:ext cx="1149350" cy="588645"/>
          </a:xfrm>
          <a:custGeom>
            <a:avLst/>
            <a:gdLst/>
            <a:ahLst/>
            <a:cxnLst/>
            <a:rect l="l" t="t" r="r" b="b"/>
            <a:pathLst>
              <a:path w="1149350" h="588645">
                <a:moveTo>
                  <a:pt x="1065603" y="25038"/>
                </a:moveTo>
                <a:lnTo>
                  <a:pt x="0" y="562355"/>
                </a:lnTo>
                <a:lnTo>
                  <a:pt x="12192" y="588263"/>
                </a:lnTo>
                <a:lnTo>
                  <a:pt x="1078404" y="50640"/>
                </a:lnTo>
                <a:lnTo>
                  <a:pt x="1065603" y="25038"/>
                </a:lnTo>
                <a:close/>
              </a:path>
              <a:path w="1149350" h="588645">
                <a:moveTo>
                  <a:pt x="1135197" y="18287"/>
                </a:moveTo>
                <a:lnTo>
                  <a:pt x="1078992" y="18287"/>
                </a:lnTo>
                <a:lnTo>
                  <a:pt x="1091184" y="44195"/>
                </a:lnTo>
                <a:lnTo>
                  <a:pt x="1078404" y="50640"/>
                </a:lnTo>
                <a:lnTo>
                  <a:pt x="1091184" y="76199"/>
                </a:lnTo>
                <a:lnTo>
                  <a:pt x="1135197" y="18287"/>
                </a:lnTo>
                <a:close/>
              </a:path>
              <a:path w="1149350" h="588645">
                <a:moveTo>
                  <a:pt x="1078992" y="18287"/>
                </a:moveTo>
                <a:lnTo>
                  <a:pt x="1065603" y="25038"/>
                </a:lnTo>
                <a:lnTo>
                  <a:pt x="1078404" y="50640"/>
                </a:lnTo>
                <a:lnTo>
                  <a:pt x="1091184" y="44195"/>
                </a:lnTo>
                <a:lnTo>
                  <a:pt x="1078992" y="18287"/>
                </a:lnTo>
                <a:close/>
              </a:path>
              <a:path w="1149350" h="588645">
                <a:moveTo>
                  <a:pt x="1149096" y="0"/>
                </a:moveTo>
                <a:lnTo>
                  <a:pt x="1053084" y="0"/>
                </a:lnTo>
                <a:lnTo>
                  <a:pt x="1065603" y="25038"/>
                </a:lnTo>
                <a:lnTo>
                  <a:pt x="1078992" y="18287"/>
                </a:lnTo>
                <a:lnTo>
                  <a:pt x="1135197" y="18287"/>
                </a:lnTo>
                <a:lnTo>
                  <a:pt x="1149096" y="0"/>
                </a:lnTo>
                <a:close/>
              </a:path>
            </a:pathLst>
          </a:custGeom>
          <a:solidFill>
            <a:srgbClr val="000000"/>
          </a:solidFill>
        </p:spPr>
        <p:txBody>
          <a:bodyPr wrap="square" lIns="0" tIns="0" rIns="0" bIns="0" rtlCol="0"/>
          <a:lstStyle/>
          <a:p/>
        </p:txBody>
      </p:sp>
      <p:sp>
        <p:nvSpPr>
          <p:cNvPr id="58" name="object 58"/>
          <p:cNvSpPr/>
          <p:nvPr/>
        </p:nvSpPr>
        <p:spPr>
          <a:xfrm>
            <a:off x="5372100" y="2258567"/>
            <a:ext cx="469900" cy="807720"/>
          </a:xfrm>
          <a:custGeom>
            <a:avLst/>
            <a:gdLst/>
            <a:ahLst/>
            <a:cxnLst/>
            <a:rect l="l" t="t" r="r" b="b"/>
            <a:pathLst>
              <a:path w="469900" h="807719">
                <a:moveTo>
                  <a:pt x="4571" y="711708"/>
                </a:moveTo>
                <a:lnTo>
                  <a:pt x="0" y="807720"/>
                </a:lnTo>
                <a:lnTo>
                  <a:pt x="79247" y="754380"/>
                </a:lnTo>
                <a:lnTo>
                  <a:pt x="76580" y="752856"/>
                </a:lnTo>
                <a:lnTo>
                  <a:pt x="47243" y="752856"/>
                </a:lnTo>
                <a:lnTo>
                  <a:pt x="22859" y="737616"/>
                </a:lnTo>
                <a:lnTo>
                  <a:pt x="29526" y="725967"/>
                </a:lnTo>
                <a:lnTo>
                  <a:pt x="4571" y="711708"/>
                </a:lnTo>
                <a:close/>
              </a:path>
              <a:path w="469900" h="807719">
                <a:moveTo>
                  <a:pt x="29526" y="725967"/>
                </a:moveTo>
                <a:lnTo>
                  <a:pt x="22859" y="737616"/>
                </a:lnTo>
                <a:lnTo>
                  <a:pt x="47243" y="752856"/>
                </a:lnTo>
                <a:lnTo>
                  <a:pt x="54462" y="740216"/>
                </a:lnTo>
                <a:lnTo>
                  <a:pt x="29526" y="725967"/>
                </a:lnTo>
                <a:close/>
              </a:path>
              <a:path w="469900" h="807719">
                <a:moveTo>
                  <a:pt x="54462" y="740216"/>
                </a:moveTo>
                <a:lnTo>
                  <a:pt x="47243" y="752856"/>
                </a:lnTo>
                <a:lnTo>
                  <a:pt x="76580" y="752856"/>
                </a:lnTo>
                <a:lnTo>
                  <a:pt x="54462" y="740216"/>
                </a:lnTo>
                <a:close/>
              </a:path>
              <a:path w="469900" h="807719">
                <a:moveTo>
                  <a:pt x="445007" y="0"/>
                </a:moveTo>
                <a:lnTo>
                  <a:pt x="29526" y="725967"/>
                </a:lnTo>
                <a:lnTo>
                  <a:pt x="54462" y="740216"/>
                </a:lnTo>
                <a:lnTo>
                  <a:pt x="469391" y="13716"/>
                </a:lnTo>
                <a:lnTo>
                  <a:pt x="445007" y="0"/>
                </a:lnTo>
                <a:close/>
              </a:path>
            </a:pathLst>
          </a:custGeom>
          <a:solidFill>
            <a:srgbClr val="000000"/>
          </a:solidFill>
        </p:spPr>
        <p:txBody>
          <a:bodyPr wrap="square" lIns="0" tIns="0" rIns="0" bIns="0" rtlCol="0"/>
          <a:lstStyle/>
          <a:p/>
        </p:txBody>
      </p:sp>
      <p:sp>
        <p:nvSpPr>
          <p:cNvPr id="59" name="object 59"/>
          <p:cNvSpPr/>
          <p:nvPr/>
        </p:nvSpPr>
        <p:spPr>
          <a:xfrm>
            <a:off x="4311396" y="4163567"/>
            <a:ext cx="1407160" cy="402590"/>
          </a:xfrm>
          <a:custGeom>
            <a:avLst/>
            <a:gdLst/>
            <a:ahLst/>
            <a:cxnLst/>
            <a:rect l="l" t="t" r="r" b="b"/>
            <a:pathLst>
              <a:path w="1407160" h="402589">
                <a:moveTo>
                  <a:pt x="87114" y="26545"/>
                </a:moveTo>
                <a:lnTo>
                  <a:pt x="79104" y="55379"/>
                </a:lnTo>
                <a:lnTo>
                  <a:pt x="1400555" y="402336"/>
                </a:lnTo>
                <a:lnTo>
                  <a:pt x="1406651" y="374904"/>
                </a:lnTo>
                <a:lnTo>
                  <a:pt x="87114" y="26545"/>
                </a:lnTo>
                <a:close/>
              </a:path>
              <a:path w="1407160" h="402589">
                <a:moveTo>
                  <a:pt x="94487" y="0"/>
                </a:moveTo>
                <a:lnTo>
                  <a:pt x="0" y="19812"/>
                </a:lnTo>
                <a:lnTo>
                  <a:pt x="71627" y="82296"/>
                </a:lnTo>
                <a:lnTo>
                  <a:pt x="79104" y="55379"/>
                </a:lnTo>
                <a:lnTo>
                  <a:pt x="65531" y="51816"/>
                </a:lnTo>
                <a:lnTo>
                  <a:pt x="73151" y="22860"/>
                </a:lnTo>
                <a:lnTo>
                  <a:pt x="88137" y="22860"/>
                </a:lnTo>
                <a:lnTo>
                  <a:pt x="94487" y="0"/>
                </a:lnTo>
                <a:close/>
              </a:path>
              <a:path w="1407160" h="402589">
                <a:moveTo>
                  <a:pt x="73151" y="22860"/>
                </a:moveTo>
                <a:lnTo>
                  <a:pt x="65531" y="51816"/>
                </a:lnTo>
                <a:lnTo>
                  <a:pt x="79104" y="55379"/>
                </a:lnTo>
                <a:lnTo>
                  <a:pt x="87114" y="26545"/>
                </a:lnTo>
                <a:lnTo>
                  <a:pt x="73151" y="22860"/>
                </a:lnTo>
                <a:close/>
              </a:path>
              <a:path w="1407160" h="402589">
                <a:moveTo>
                  <a:pt x="88137" y="22860"/>
                </a:moveTo>
                <a:lnTo>
                  <a:pt x="73151" y="22860"/>
                </a:lnTo>
                <a:lnTo>
                  <a:pt x="87114" y="26545"/>
                </a:lnTo>
                <a:lnTo>
                  <a:pt x="88137" y="22860"/>
                </a:lnTo>
                <a:close/>
              </a:path>
            </a:pathLst>
          </a:custGeom>
          <a:solidFill>
            <a:srgbClr val="000000"/>
          </a:solidFill>
        </p:spPr>
        <p:txBody>
          <a:bodyPr wrap="square" lIns="0" tIns="0" rIns="0" bIns="0" rtlCol="0"/>
          <a:lstStyle/>
          <a:p/>
        </p:txBody>
      </p:sp>
      <p:sp>
        <p:nvSpPr>
          <p:cNvPr id="60" name="object 60"/>
          <p:cNvSpPr/>
          <p:nvPr/>
        </p:nvSpPr>
        <p:spPr>
          <a:xfrm>
            <a:off x="1828800" y="3628644"/>
            <a:ext cx="1148080" cy="478790"/>
          </a:xfrm>
          <a:custGeom>
            <a:avLst/>
            <a:gdLst/>
            <a:ahLst/>
            <a:cxnLst/>
            <a:rect l="l" t="t" r="r" b="b"/>
            <a:pathLst>
              <a:path w="1148080" h="478789">
                <a:moveTo>
                  <a:pt x="85374" y="26846"/>
                </a:moveTo>
                <a:lnTo>
                  <a:pt x="74539" y="54192"/>
                </a:lnTo>
                <a:lnTo>
                  <a:pt x="1136904" y="478536"/>
                </a:lnTo>
                <a:lnTo>
                  <a:pt x="1147572" y="452628"/>
                </a:lnTo>
                <a:lnTo>
                  <a:pt x="85374" y="26846"/>
                </a:lnTo>
                <a:close/>
              </a:path>
              <a:path w="1148080" h="478789">
                <a:moveTo>
                  <a:pt x="96012" y="0"/>
                </a:moveTo>
                <a:lnTo>
                  <a:pt x="0" y="9144"/>
                </a:lnTo>
                <a:lnTo>
                  <a:pt x="64008" y="80772"/>
                </a:lnTo>
                <a:lnTo>
                  <a:pt x="74539" y="54192"/>
                </a:lnTo>
                <a:lnTo>
                  <a:pt x="60960" y="48768"/>
                </a:lnTo>
                <a:lnTo>
                  <a:pt x="71628" y="21336"/>
                </a:lnTo>
                <a:lnTo>
                  <a:pt x="87558" y="21336"/>
                </a:lnTo>
                <a:lnTo>
                  <a:pt x="96012" y="0"/>
                </a:lnTo>
                <a:close/>
              </a:path>
              <a:path w="1148080" h="478789">
                <a:moveTo>
                  <a:pt x="71628" y="21336"/>
                </a:moveTo>
                <a:lnTo>
                  <a:pt x="60960" y="48768"/>
                </a:lnTo>
                <a:lnTo>
                  <a:pt x="74539" y="54192"/>
                </a:lnTo>
                <a:lnTo>
                  <a:pt x="85374" y="26846"/>
                </a:lnTo>
                <a:lnTo>
                  <a:pt x="71628" y="21336"/>
                </a:lnTo>
                <a:close/>
              </a:path>
              <a:path w="1148080" h="478789">
                <a:moveTo>
                  <a:pt x="87558" y="21336"/>
                </a:moveTo>
                <a:lnTo>
                  <a:pt x="71628" y="21336"/>
                </a:lnTo>
                <a:lnTo>
                  <a:pt x="85374" y="26846"/>
                </a:lnTo>
                <a:lnTo>
                  <a:pt x="87558" y="21336"/>
                </a:lnTo>
                <a:close/>
              </a:path>
            </a:pathLst>
          </a:custGeom>
          <a:solidFill>
            <a:srgbClr val="000000"/>
          </a:solidFill>
        </p:spPr>
        <p:txBody>
          <a:bodyPr wrap="square" lIns="0" tIns="0" rIns="0" bIns="0" rtlCol="0"/>
          <a:lstStyle/>
          <a:p/>
        </p:txBody>
      </p:sp>
      <p:sp>
        <p:nvSpPr>
          <p:cNvPr id="61" name="object 61"/>
          <p:cNvSpPr/>
          <p:nvPr/>
        </p:nvSpPr>
        <p:spPr>
          <a:xfrm>
            <a:off x="1828800" y="3339084"/>
            <a:ext cx="2870200" cy="220979"/>
          </a:xfrm>
          <a:custGeom>
            <a:avLst/>
            <a:gdLst/>
            <a:ahLst/>
            <a:cxnLst/>
            <a:rect l="l" t="t" r="r" b="b"/>
            <a:pathLst>
              <a:path w="2870200" h="220979">
                <a:moveTo>
                  <a:pt x="82296" y="135636"/>
                </a:moveTo>
                <a:lnTo>
                  <a:pt x="0" y="184404"/>
                </a:lnTo>
                <a:lnTo>
                  <a:pt x="88392" y="220980"/>
                </a:lnTo>
                <a:lnTo>
                  <a:pt x="86432" y="193548"/>
                </a:lnTo>
                <a:lnTo>
                  <a:pt x="71628" y="193548"/>
                </a:lnTo>
                <a:lnTo>
                  <a:pt x="70104" y="166116"/>
                </a:lnTo>
                <a:lnTo>
                  <a:pt x="84412" y="165266"/>
                </a:lnTo>
                <a:lnTo>
                  <a:pt x="82296" y="135636"/>
                </a:lnTo>
                <a:close/>
              </a:path>
              <a:path w="2870200" h="220979">
                <a:moveTo>
                  <a:pt x="84412" y="165266"/>
                </a:moveTo>
                <a:lnTo>
                  <a:pt x="70104" y="166116"/>
                </a:lnTo>
                <a:lnTo>
                  <a:pt x="71628" y="193548"/>
                </a:lnTo>
                <a:lnTo>
                  <a:pt x="86370" y="192680"/>
                </a:lnTo>
                <a:lnTo>
                  <a:pt x="84412" y="165266"/>
                </a:lnTo>
                <a:close/>
              </a:path>
              <a:path w="2870200" h="220979">
                <a:moveTo>
                  <a:pt x="86370" y="192680"/>
                </a:moveTo>
                <a:lnTo>
                  <a:pt x="71628" y="193548"/>
                </a:lnTo>
                <a:lnTo>
                  <a:pt x="86432" y="193548"/>
                </a:lnTo>
                <a:lnTo>
                  <a:pt x="86370" y="192680"/>
                </a:lnTo>
                <a:close/>
              </a:path>
              <a:path w="2870200" h="220979">
                <a:moveTo>
                  <a:pt x="2868168" y="0"/>
                </a:moveTo>
                <a:lnTo>
                  <a:pt x="84412" y="165266"/>
                </a:lnTo>
                <a:lnTo>
                  <a:pt x="86370" y="192680"/>
                </a:lnTo>
                <a:lnTo>
                  <a:pt x="2869692" y="28956"/>
                </a:lnTo>
                <a:lnTo>
                  <a:pt x="2868168" y="0"/>
                </a:lnTo>
                <a:close/>
              </a:path>
            </a:pathLst>
          </a:custGeom>
          <a:solidFill>
            <a:srgbClr val="000000"/>
          </a:solidFill>
        </p:spPr>
        <p:txBody>
          <a:bodyPr wrap="square" lIns="0" tIns="0" rIns="0" bIns="0" rtlCol="0"/>
          <a:lstStyle/>
          <a:p/>
        </p:txBody>
      </p:sp>
      <p:sp>
        <p:nvSpPr>
          <p:cNvPr id="62" name="object 62"/>
          <p:cNvSpPr txBox="1"/>
          <p:nvPr/>
        </p:nvSpPr>
        <p:spPr>
          <a:xfrm>
            <a:off x="4377944" y="4357115"/>
            <a:ext cx="661035" cy="194310"/>
          </a:xfrm>
          <a:prstGeom prst="rect">
            <a:avLst/>
          </a:prstGeom>
        </p:spPr>
        <p:txBody>
          <a:bodyPr wrap="square" lIns="0" tIns="0" rIns="0" bIns="0" rtlCol="0" vert="horz">
            <a:spAutoFit/>
          </a:bodyPr>
          <a:lstStyle/>
          <a:p>
            <a:pPr marL="12700">
              <a:lnSpc>
                <a:spcPct val="100000"/>
              </a:lnSpc>
            </a:pPr>
            <a:r>
              <a:rPr dirty="0" sz="1200" b="1">
                <a:latin typeface="Arial"/>
                <a:cs typeface="Arial"/>
              </a:rPr>
              <a:t>Log</a:t>
            </a:r>
            <a:r>
              <a:rPr dirty="0" sz="1200" spc="-100" b="1">
                <a:latin typeface="Arial"/>
                <a:cs typeface="Arial"/>
              </a:rPr>
              <a:t> </a:t>
            </a:r>
            <a:r>
              <a:rPr dirty="0" sz="1200" b="1">
                <a:latin typeface="Arial"/>
                <a:cs typeface="Arial"/>
              </a:rPr>
              <a:t>data</a:t>
            </a:r>
            <a:endParaRPr sz="1200">
              <a:latin typeface="Arial"/>
              <a:cs typeface="Arial"/>
            </a:endParaRPr>
          </a:p>
        </p:txBody>
      </p:sp>
      <p:sp>
        <p:nvSpPr>
          <p:cNvPr id="63" name="object 63"/>
          <p:cNvSpPr txBox="1"/>
          <p:nvPr/>
        </p:nvSpPr>
        <p:spPr>
          <a:xfrm>
            <a:off x="1928876" y="3875532"/>
            <a:ext cx="516255" cy="194310"/>
          </a:xfrm>
          <a:prstGeom prst="rect">
            <a:avLst/>
          </a:prstGeom>
        </p:spPr>
        <p:txBody>
          <a:bodyPr wrap="square" lIns="0" tIns="0" rIns="0" bIns="0" rtlCol="0" vert="horz">
            <a:spAutoFit/>
          </a:bodyPr>
          <a:lstStyle/>
          <a:p>
            <a:pPr marL="12700">
              <a:lnSpc>
                <a:spcPct val="100000"/>
              </a:lnSpc>
            </a:pPr>
            <a:r>
              <a:rPr dirty="0" sz="1200" spc="-5" b="1">
                <a:latin typeface="Arial"/>
                <a:cs typeface="Arial"/>
              </a:rPr>
              <a:t>Report</a:t>
            </a:r>
            <a:endParaRPr sz="1200">
              <a:latin typeface="Arial"/>
              <a:cs typeface="Arial"/>
            </a:endParaRPr>
          </a:p>
        </p:txBody>
      </p:sp>
      <p:sp>
        <p:nvSpPr>
          <p:cNvPr id="64" name="object 64"/>
          <p:cNvSpPr txBox="1"/>
          <p:nvPr/>
        </p:nvSpPr>
        <p:spPr>
          <a:xfrm>
            <a:off x="1976120" y="3214116"/>
            <a:ext cx="1321435" cy="194310"/>
          </a:xfrm>
          <a:prstGeom prst="rect">
            <a:avLst/>
          </a:prstGeom>
        </p:spPr>
        <p:txBody>
          <a:bodyPr wrap="square" lIns="0" tIns="0" rIns="0" bIns="0" rtlCol="0" vert="horz">
            <a:spAutoFit/>
          </a:bodyPr>
          <a:lstStyle/>
          <a:p>
            <a:pPr marL="12700">
              <a:lnSpc>
                <a:spcPct val="100000"/>
              </a:lnSpc>
            </a:pPr>
            <a:r>
              <a:rPr dirty="0" sz="1200" b="1">
                <a:latin typeface="Arial"/>
                <a:cs typeface="Arial"/>
              </a:rPr>
              <a:t>Warning</a:t>
            </a:r>
            <a:r>
              <a:rPr dirty="0" sz="1200" spc="-105" b="1">
                <a:latin typeface="Arial"/>
                <a:cs typeface="Arial"/>
              </a:rPr>
              <a:t> </a:t>
            </a:r>
            <a:r>
              <a:rPr dirty="0" sz="1200" b="1">
                <a:latin typeface="Arial"/>
                <a:cs typeface="Arial"/>
              </a:rPr>
              <a:t>Message</a:t>
            </a:r>
            <a:endParaRPr sz="1200">
              <a:latin typeface="Arial"/>
              <a:cs typeface="Arial"/>
            </a:endParaRPr>
          </a:p>
        </p:txBody>
      </p:sp>
      <p:sp>
        <p:nvSpPr>
          <p:cNvPr id="65" name="object 65"/>
          <p:cNvSpPr txBox="1"/>
          <p:nvPr/>
        </p:nvSpPr>
        <p:spPr>
          <a:xfrm>
            <a:off x="1928876" y="1802892"/>
            <a:ext cx="788035" cy="194310"/>
          </a:xfrm>
          <a:prstGeom prst="rect">
            <a:avLst/>
          </a:prstGeom>
        </p:spPr>
        <p:txBody>
          <a:bodyPr wrap="square" lIns="0" tIns="0" rIns="0" bIns="0" rtlCol="0" vert="horz">
            <a:spAutoFit/>
          </a:bodyPr>
          <a:lstStyle/>
          <a:p>
            <a:pPr marL="12700">
              <a:lnSpc>
                <a:spcPct val="100000"/>
              </a:lnSpc>
            </a:pPr>
            <a:r>
              <a:rPr dirty="0" sz="1200" b="1">
                <a:latin typeface="Arial"/>
                <a:cs typeface="Arial"/>
              </a:rPr>
              <a:t>Vital</a:t>
            </a:r>
            <a:r>
              <a:rPr dirty="0" sz="1200" spc="-100" b="1">
                <a:latin typeface="Arial"/>
                <a:cs typeface="Arial"/>
              </a:rPr>
              <a:t> </a:t>
            </a:r>
            <a:r>
              <a:rPr dirty="0" sz="1200" spc="-5" b="1">
                <a:latin typeface="Arial"/>
                <a:cs typeface="Arial"/>
              </a:rPr>
              <a:t>signs</a:t>
            </a:r>
            <a:endParaRPr sz="1200">
              <a:latin typeface="Arial"/>
              <a:cs typeface="Arial"/>
            </a:endParaRPr>
          </a:p>
        </p:txBody>
      </p:sp>
      <p:sp>
        <p:nvSpPr>
          <p:cNvPr id="66" name="object 66"/>
          <p:cNvSpPr txBox="1"/>
          <p:nvPr/>
        </p:nvSpPr>
        <p:spPr>
          <a:xfrm>
            <a:off x="2216911" y="4597907"/>
            <a:ext cx="872490" cy="357505"/>
          </a:xfrm>
          <a:prstGeom prst="rect">
            <a:avLst/>
          </a:prstGeom>
        </p:spPr>
        <p:txBody>
          <a:bodyPr wrap="square" lIns="0" tIns="0" rIns="0" bIns="0" rtlCol="0" vert="horz">
            <a:spAutoFit/>
          </a:bodyPr>
          <a:lstStyle/>
          <a:p>
            <a:pPr marL="12700" marR="5080">
              <a:lnSpc>
                <a:spcPts val="1380"/>
              </a:lnSpc>
            </a:pPr>
            <a:r>
              <a:rPr dirty="0" sz="1200" spc="-5" b="1">
                <a:latin typeface="Arial"/>
                <a:cs typeface="Arial"/>
              </a:rPr>
              <a:t>Request</a:t>
            </a:r>
            <a:r>
              <a:rPr dirty="0" sz="1200" spc="-85" b="1">
                <a:latin typeface="Arial"/>
                <a:cs typeface="Arial"/>
              </a:rPr>
              <a:t> </a:t>
            </a:r>
            <a:r>
              <a:rPr dirty="0" sz="1200" b="1">
                <a:latin typeface="Arial"/>
                <a:cs typeface="Arial"/>
              </a:rPr>
              <a:t>for  </a:t>
            </a:r>
            <a:r>
              <a:rPr dirty="0" sz="1200" spc="-5" b="1">
                <a:latin typeface="Arial"/>
                <a:cs typeface="Arial"/>
              </a:rPr>
              <a:t>Report</a:t>
            </a:r>
            <a:endParaRPr sz="1200">
              <a:latin typeface="Arial"/>
              <a:cs typeface="Arial"/>
            </a:endParaRPr>
          </a:p>
        </p:txBody>
      </p:sp>
      <p:sp>
        <p:nvSpPr>
          <p:cNvPr id="67" name="object 67"/>
          <p:cNvSpPr/>
          <p:nvPr/>
        </p:nvSpPr>
        <p:spPr>
          <a:xfrm>
            <a:off x="1143000" y="3429000"/>
            <a:ext cx="670560" cy="323215"/>
          </a:xfrm>
          <a:custGeom>
            <a:avLst/>
            <a:gdLst/>
            <a:ahLst/>
            <a:cxnLst/>
            <a:rect l="l" t="t" r="r" b="b"/>
            <a:pathLst>
              <a:path w="670560" h="323214">
                <a:moveTo>
                  <a:pt x="0" y="0"/>
                </a:moveTo>
                <a:lnTo>
                  <a:pt x="670560" y="0"/>
                </a:lnTo>
                <a:lnTo>
                  <a:pt x="670560" y="323088"/>
                </a:lnTo>
                <a:lnTo>
                  <a:pt x="0" y="323088"/>
                </a:lnTo>
                <a:lnTo>
                  <a:pt x="0" y="0"/>
                </a:lnTo>
                <a:close/>
              </a:path>
            </a:pathLst>
          </a:custGeom>
          <a:solidFill>
            <a:srgbClr val="F3DF27"/>
          </a:solidFill>
        </p:spPr>
        <p:txBody>
          <a:bodyPr wrap="square" lIns="0" tIns="0" rIns="0" bIns="0" rtlCol="0"/>
          <a:lstStyle/>
          <a:p/>
        </p:txBody>
      </p:sp>
      <p:sp>
        <p:nvSpPr>
          <p:cNvPr id="68" name="object 68"/>
          <p:cNvSpPr/>
          <p:nvPr/>
        </p:nvSpPr>
        <p:spPr>
          <a:xfrm>
            <a:off x="1136903" y="3755263"/>
            <a:ext cx="683260" cy="0"/>
          </a:xfrm>
          <a:custGeom>
            <a:avLst/>
            <a:gdLst/>
            <a:ahLst/>
            <a:cxnLst/>
            <a:rect l="l" t="t" r="r" b="b"/>
            <a:pathLst>
              <a:path w="683260" h="0">
                <a:moveTo>
                  <a:pt x="0" y="0"/>
                </a:moveTo>
                <a:lnTo>
                  <a:pt x="682752" y="0"/>
                </a:lnTo>
              </a:path>
            </a:pathLst>
          </a:custGeom>
          <a:ln w="6350">
            <a:solidFill>
              <a:srgbClr val="000000"/>
            </a:solidFill>
          </a:ln>
        </p:spPr>
        <p:txBody>
          <a:bodyPr wrap="square" lIns="0" tIns="0" rIns="0" bIns="0" rtlCol="0"/>
          <a:lstStyle/>
          <a:p/>
        </p:txBody>
      </p:sp>
      <p:sp>
        <p:nvSpPr>
          <p:cNvPr id="69" name="object 69"/>
          <p:cNvSpPr/>
          <p:nvPr/>
        </p:nvSpPr>
        <p:spPr>
          <a:xfrm>
            <a:off x="1136903" y="3748913"/>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70" name="object 70"/>
          <p:cNvSpPr/>
          <p:nvPr/>
        </p:nvSpPr>
        <p:spPr>
          <a:xfrm>
            <a:off x="1143000" y="3434588"/>
            <a:ext cx="0" cy="311150"/>
          </a:xfrm>
          <a:custGeom>
            <a:avLst/>
            <a:gdLst/>
            <a:ahLst/>
            <a:cxnLst/>
            <a:rect l="l" t="t" r="r" b="b"/>
            <a:pathLst>
              <a:path w="0" h="311150">
                <a:moveTo>
                  <a:pt x="0" y="0"/>
                </a:moveTo>
                <a:lnTo>
                  <a:pt x="0" y="311149"/>
                </a:lnTo>
              </a:path>
            </a:pathLst>
          </a:custGeom>
          <a:ln w="12191">
            <a:solidFill>
              <a:srgbClr val="000000"/>
            </a:solidFill>
          </a:ln>
        </p:spPr>
        <p:txBody>
          <a:bodyPr wrap="square" lIns="0" tIns="0" rIns="0" bIns="0" rtlCol="0"/>
          <a:lstStyle/>
          <a:p/>
        </p:txBody>
      </p:sp>
      <p:sp>
        <p:nvSpPr>
          <p:cNvPr id="71" name="object 71"/>
          <p:cNvSpPr/>
          <p:nvPr/>
        </p:nvSpPr>
        <p:spPr>
          <a:xfrm>
            <a:off x="1136903" y="3432047"/>
            <a:ext cx="6350" cy="0"/>
          </a:xfrm>
          <a:custGeom>
            <a:avLst/>
            <a:gdLst/>
            <a:ahLst/>
            <a:cxnLst/>
            <a:rect l="l" t="t" r="r" b="b"/>
            <a:pathLst>
              <a:path w="6350" h="0">
                <a:moveTo>
                  <a:pt x="0" y="0"/>
                </a:moveTo>
                <a:lnTo>
                  <a:pt x="6096" y="0"/>
                </a:lnTo>
              </a:path>
            </a:pathLst>
          </a:custGeom>
          <a:ln w="5080">
            <a:solidFill>
              <a:srgbClr val="000000"/>
            </a:solidFill>
          </a:ln>
        </p:spPr>
        <p:txBody>
          <a:bodyPr wrap="square" lIns="0" tIns="0" rIns="0" bIns="0" rtlCol="0"/>
          <a:lstStyle/>
          <a:p/>
        </p:txBody>
      </p:sp>
      <p:sp>
        <p:nvSpPr>
          <p:cNvPr id="72" name="object 72"/>
          <p:cNvSpPr/>
          <p:nvPr/>
        </p:nvSpPr>
        <p:spPr>
          <a:xfrm>
            <a:off x="1136903" y="3426333"/>
            <a:ext cx="683260" cy="0"/>
          </a:xfrm>
          <a:custGeom>
            <a:avLst/>
            <a:gdLst/>
            <a:ahLst/>
            <a:cxnLst/>
            <a:rect l="l" t="t" r="r" b="b"/>
            <a:pathLst>
              <a:path w="683260" h="0">
                <a:moveTo>
                  <a:pt x="0" y="0"/>
                </a:moveTo>
                <a:lnTo>
                  <a:pt x="682752" y="0"/>
                </a:lnTo>
              </a:path>
            </a:pathLst>
          </a:custGeom>
          <a:ln w="6350">
            <a:solidFill>
              <a:srgbClr val="000000"/>
            </a:solidFill>
          </a:ln>
        </p:spPr>
        <p:txBody>
          <a:bodyPr wrap="square" lIns="0" tIns="0" rIns="0" bIns="0" rtlCol="0"/>
          <a:lstStyle/>
          <a:p/>
        </p:txBody>
      </p:sp>
      <p:sp>
        <p:nvSpPr>
          <p:cNvPr id="73" name="object 73"/>
          <p:cNvSpPr/>
          <p:nvPr/>
        </p:nvSpPr>
        <p:spPr>
          <a:xfrm>
            <a:off x="1143000" y="3749040"/>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74" name="object 74"/>
          <p:cNvSpPr/>
          <p:nvPr/>
        </p:nvSpPr>
        <p:spPr>
          <a:xfrm>
            <a:off x="1149096" y="3749040"/>
            <a:ext cx="658495" cy="0"/>
          </a:xfrm>
          <a:custGeom>
            <a:avLst/>
            <a:gdLst/>
            <a:ahLst/>
            <a:cxnLst/>
            <a:rect l="l" t="t" r="r" b="b"/>
            <a:pathLst>
              <a:path w="658494" h="0">
                <a:moveTo>
                  <a:pt x="0" y="0"/>
                </a:moveTo>
                <a:lnTo>
                  <a:pt x="658368" y="0"/>
                </a:lnTo>
              </a:path>
            </a:pathLst>
          </a:custGeom>
          <a:ln w="6096">
            <a:solidFill>
              <a:srgbClr val="000000"/>
            </a:solidFill>
          </a:ln>
        </p:spPr>
        <p:txBody>
          <a:bodyPr wrap="square" lIns="0" tIns="0" rIns="0" bIns="0" rtlCol="0"/>
          <a:lstStyle/>
          <a:p/>
        </p:txBody>
      </p:sp>
      <p:sp>
        <p:nvSpPr>
          <p:cNvPr id="75" name="object 75"/>
          <p:cNvSpPr/>
          <p:nvPr/>
        </p:nvSpPr>
        <p:spPr>
          <a:xfrm>
            <a:off x="1807464" y="3748913"/>
            <a:ext cx="6350" cy="0"/>
          </a:xfrm>
          <a:custGeom>
            <a:avLst/>
            <a:gdLst/>
            <a:ahLst/>
            <a:cxnLst/>
            <a:rect l="l" t="t" r="r" b="b"/>
            <a:pathLst>
              <a:path w="6350" h="0">
                <a:moveTo>
                  <a:pt x="0" y="0"/>
                </a:moveTo>
                <a:lnTo>
                  <a:pt x="6096" y="0"/>
                </a:lnTo>
              </a:path>
            </a:pathLst>
          </a:custGeom>
          <a:ln w="6350">
            <a:solidFill>
              <a:srgbClr val="000000"/>
            </a:solidFill>
          </a:ln>
        </p:spPr>
        <p:txBody>
          <a:bodyPr wrap="square" lIns="0" tIns="0" rIns="0" bIns="0" rtlCol="0"/>
          <a:lstStyle/>
          <a:p/>
        </p:txBody>
      </p:sp>
      <p:sp>
        <p:nvSpPr>
          <p:cNvPr id="76" name="object 76"/>
          <p:cNvSpPr/>
          <p:nvPr/>
        </p:nvSpPr>
        <p:spPr>
          <a:xfrm>
            <a:off x="1813560" y="3434588"/>
            <a:ext cx="0" cy="311150"/>
          </a:xfrm>
          <a:custGeom>
            <a:avLst/>
            <a:gdLst/>
            <a:ahLst/>
            <a:cxnLst/>
            <a:rect l="l" t="t" r="r" b="b"/>
            <a:pathLst>
              <a:path w="0" h="311150">
                <a:moveTo>
                  <a:pt x="0" y="0"/>
                </a:moveTo>
                <a:lnTo>
                  <a:pt x="0" y="311149"/>
                </a:lnTo>
              </a:path>
            </a:pathLst>
          </a:custGeom>
          <a:ln w="12192">
            <a:solidFill>
              <a:srgbClr val="000000"/>
            </a:solidFill>
          </a:ln>
        </p:spPr>
        <p:txBody>
          <a:bodyPr wrap="square" lIns="0" tIns="0" rIns="0" bIns="0" rtlCol="0"/>
          <a:lstStyle/>
          <a:p/>
        </p:txBody>
      </p:sp>
      <p:sp>
        <p:nvSpPr>
          <p:cNvPr id="77" name="object 77"/>
          <p:cNvSpPr/>
          <p:nvPr/>
        </p:nvSpPr>
        <p:spPr>
          <a:xfrm>
            <a:off x="1807464" y="3432047"/>
            <a:ext cx="6350" cy="0"/>
          </a:xfrm>
          <a:custGeom>
            <a:avLst/>
            <a:gdLst/>
            <a:ahLst/>
            <a:cxnLst/>
            <a:rect l="l" t="t" r="r" b="b"/>
            <a:pathLst>
              <a:path w="6350" h="0">
                <a:moveTo>
                  <a:pt x="0" y="0"/>
                </a:moveTo>
                <a:lnTo>
                  <a:pt x="6096" y="0"/>
                </a:lnTo>
              </a:path>
            </a:pathLst>
          </a:custGeom>
          <a:ln w="5080">
            <a:solidFill>
              <a:srgbClr val="000000"/>
            </a:solidFill>
          </a:ln>
        </p:spPr>
        <p:txBody>
          <a:bodyPr wrap="square" lIns="0" tIns="0" rIns="0" bIns="0" rtlCol="0"/>
          <a:lstStyle/>
          <a:p/>
        </p:txBody>
      </p:sp>
      <p:sp>
        <p:nvSpPr>
          <p:cNvPr id="78" name="object 78"/>
          <p:cNvSpPr/>
          <p:nvPr/>
        </p:nvSpPr>
        <p:spPr>
          <a:xfrm>
            <a:off x="1813560" y="3749040"/>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79" name="object 79"/>
          <p:cNvSpPr/>
          <p:nvPr/>
        </p:nvSpPr>
        <p:spPr>
          <a:xfrm>
            <a:off x="1143000" y="3432047"/>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80" name="object 80"/>
          <p:cNvSpPr/>
          <p:nvPr/>
        </p:nvSpPr>
        <p:spPr>
          <a:xfrm>
            <a:off x="1149096" y="3432047"/>
            <a:ext cx="658495" cy="0"/>
          </a:xfrm>
          <a:custGeom>
            <a:avLst/>
            <a:gdLst/>
            <a:ahLst/>
            <a:cxnLst/>
            <a:rect l="l" t="t" r="r" b="b"/>
            <a:pathLst>
              <a:path w="658494" h="0">
                <a:moveTo>
                  <a:pt x="0" y="0"/>
                </a:moveTo>
                <a:lnTo>
                  <a:pt x="658368" y="0"/>
                </a:lnTo>
              </a:path>
            </a:pathLst>
          </a:custGeom>
          <a:ln w="6096">
            <a:solidFill>
              <a:srgbClr val="000000"/>
            </a:solidFill>
          </a:ln>
        </p:spPr>
        <p:txBody>
          <a:bodyPr wrap="square" lIns="0" tIns="0" rIns="0" bIns="0" rtlCol="0"/>
          <a:lstStyle/>
          <a:p/>
        </p:txBody>
      </p:sp>
      <p:sp>
        <p:nvSpPr>
          <p:cNvPr id="81" name="object 81"/>
          <p:cNvSpPr/>
          <p:nvPr/>
        </p:nvSpPr>
        <p:spPr>
          <a:xfrm>
            <a:off x="1813560" y="3432047"/>
            <a:ext cx="6350" cy="0"/>
          </a:xfrm>
          <a:custGeom>
            <a:avLst/>
            <a:gdLst/>
            <a:ahLst/>
            <a:cxnLst/>
            <a:rect l="l" t="t" r="r" b="b"/>
            <a:pathLst>
              <a:path w="6350" h="0">
                <a:moveTo>
                  <a:pt x="0" y="0"/>
                </a:moveTo>
                <a:lnTo>
                  <a:pt x="6095" y="0"/>
                </a:lnTo>
              </a:path>
            </a:pathLst>
          </a:custGeom>
          <a:ln w="6096">
            <a:solidFill>
              <a:srgbClr val="000000"/>
            </a:solidFill>
          </a:ln>
        </p:spPr>
        <p:txBody>
          <a:bodyPr wrap="square" lIns="0" tIns="0" rIns="0" bIns="0" rtlCol="0"/>
          <a:lstStyle/>
          <a:p/>
        </p:txBody>
      </p:sp>
      <p:sp>
        <p:nvSpPr>
          <p:cNvPr id="82" name="object 82"/>
          <p:cNvSpPr txBox="1"/>
          <p:nvPr/>
        </p:nvSpPr>
        <p:spPr>
          <a:xfrm>
            <a:off x="1143000" y="3467608"/>
            <a:ext cx="670560" cy="285115"/>
          </a:xfrm>
          <a:prstGeom prst="rect">
            <a:avLst/>
          </a:prstGeom>
        </p:spPr>
        <p:txBody>
          <a:bodyPr wrap="square" lIns="0" tIns="0" rIns="0" bIns="0" rtlCol="0" vert="horz">
            <a:spAutoFit/>
          </a:bodyPr>
          <a:lstStyle/>
          <a:p>
            <a:pPr marL="97155">
              <a:lnSpc>
                <a:spcPct val="100000"/>
              </a:lnSpc>
            </a:pPr>
            <a:r>
              <a:rPr dirty="0" sz="1400" spc="-5">
                <a:latin typeface="Arial"/>
                <a:cs typeface="Arial"/>
              </a:rPr>
              <a:t>Nurse</a:t>
            </a:r>
            <a:endParaRPr sz="1400">
              <a:latin typeface="Arial"/>
              <a:cs typeface="Arial"/>
            </a:endParaRPr>
          </a:p>
        </p:txBody>
      </p:sp>
      <p:sp>
        <p:nvSpPr>
          <p:cNvPr id="83" name="object 83"/>
          <p:cNvSpPr/>
          <p:nvPr/>
        </p:nvSpPr>
        <p:spPr>
          <a:xfrm>
            <a:off x="3992879" y="2482595"/>
            <a:ext cx="807720" cy="584200"/>
          </a:xfrm>
          <a:custGeom>
            <a:avLst/>
            <a:gdLst/>
            <a:ahLst/>
            <a:cxnLst/>
            <a:rect l="l" t="t" r="r" b="b"/>
            <a:pathLst>
              <a:path w="807720" h="584200">
                <a:moveTo>
                  <a:pt x="729764" y="545407"/>
                </a:moveTo>
                <a:lnTo>
                  <a:pt x="713231" y="568452"/>
                </a:lnTo>
                <a:lnTo>
                  <a:pt x="807719" y="583692"/>
                </a:lnTo>
                <a:lnTo>
                  <a:pt x="791935" y="553212"/>
                </a:lnTo>
                <a:lnTo>
                  <a:pt x="740663" y="553212"/>
                </a:lnTo>
                <a:lnTo>
                  <a:pt x="729764" y="545407"/>
                </a:lnTo>
                <a:close/>
              </a:path>
              <a:path w="807720" h="584200">
                <a:moveTo>
                  <a:pt x="746279" y="522385"/>
                </a:moveTo>
                <a:lnTo>
                  <a:pt x="729764" y="545407"/>
                </a:lnTo>
                <a:lnTo>
                  <a:pt x="740663" y="553212"/>
                </a:lnTo>
                <a:lnTo>
                  <a:pt x="757427" y="530352"/>
                </a:lnTo>
                <a:lnTo>
                  <a:pt x="746279" y="522385"/>
                </a:lnTo>
                <a:close/>
              </a:path>
              <a:path w="807720" h="584200">
                <a:moveTo>
                  <a:pt x="763523" y="498348"/>
                </a:moveTo>
                <a:lnTo>
                  <a:pt x="746279" y="522385"/>
                </a:lnTo>
                <a:lnTo>
                  <a:pt x="757427" y="530352"/>
                </a:lnTo>
                <a:lnTo>
                  <a:pt x="740663" y="553212"/>
                </a:lnTo>
                <a:lnTo>
                  <a:pt x="791935" y="553212"/>
                </a:lnTo>
                <a:lnTo>
                  <a:pt x="763523" y="498348"/>
                </a:lnTo>
                <a:close/>
              </a:path>
              <a:path w="807720" h="584200">
                <a:moveTo>
                  <a:pt x="15239" y="0"/>
                </a:moveTo>
                <a:lnTo>
                  <a:pt x="0" y="22860"/>
                </a:lnTo>
                <a:lnTo>
                  <a:pt x="729764" y="545407"/>
                </a:lnTo>
                <a:lnTo>
                  <a:pt x="746279" y="522385"/>
                </a:lnTo>
                <a:lnTo>
                  <a:pt x="15239" y="0"/>
                </a:lnTo>
                <a:close/>
              </a:path>
            </a:pathLst>
          </a:custGeom>
          <a:solidFill>
            <a:srgbClr val="000000"/>
          </a:solidFill>
        </p:spPr>
        <p:txBody>
          <a:bodyPr wrap="square" lIns="0" tIns="0" rIns="0" bIns="0" rtlCol="0"/>
          <a:lstStyle/>
          <a:p/>
        </p:txBody>
      </p:sp>
      <p:sp>
        <p:nvSpPr>
          <p:cNvPr id="84" name="object 84"/>
          <p:cNvSpPr txBox="1"/>
          <p:nvPr/>
        </p:nvSpPr>
        <p:spPr>
          <a:xfrm>
            <a:off x="4307840" y="2528316"/>
            <a:ext cx="889635" cy="194310"/>
          </a:xfrm>
          <a:prstGeom prst="rect">
            <a:avLst/>
          </a:prstGeom>
        </p:spPr>
        <p:txBody>
          <a:bodyPr wrap="square" lIns="0" tIns="0" rIns="0" bIns="0" rtlCol="0" vert="horz">
            <a:spAutoFit/>
          </a:bodyPr>
          <a:lstStyle/>
          <a:p>
            <a:pPr marL="12700">
              <a:lnSpc>
                <a:spcPct val="100000"/>
              </a:lnSpc>
            </a:pPr>
            <a:r>
              <a:rPr dirty="0" sz="1200" b="1">
                <a:latin typeface="Arial"/>
                <a:cs typeface="Arial"/>
              </a:rPr>
              <a:t>Patient</a:t>
            </a:r>
            <a:r>
              <a:rPr dirty="0" sz="1200" spc="-100" b="1">
                <a:latin typeface="Arial"/>
                <a:cs typeface="Arial"/>
              </a:rPr>
              <a:t> </a:t>
            </a:r>
            <a:r>
              <a:rPr dirty="0" sz="1200" b="1">
                <a:latin typeface="Arial"/>
                <a:cs typeface="Arial"/>
              </a:rPr>
              <a:t>data</a:t>
            </a:r>
            <a:endParaRPr sz="1200">
              <a:latin typeface="Arial"/>
              <a:cs typeface="Arial"/>
            </a:endParaRPr>
          </a:p>
        </p:txBody>
      </p:sp>
      <p:sp>
        <p:nvSpPr>
          <p:cNvPr id="85" name="object 85"/>
          <p:cNvSpPr txBox="1"/>
          <p:nvPr/>
        </p:nvSpPr>
        <p:spPr>
          <a:xfrm>
            <a:off x="5679440" y="2540508"/>
            <a:ext cx="788035" cy="357505"/>
          </a:xfrm>
          <a:prstGeom prst="rect">
            <a:avLst/>
          </a:prstGeom>
        </p:spPr>
        <p:txBody>
          <a:bodyPr wrap="square" lIns="0" tIns="0" rIns="0" bIns="0" rtlCol="0" vert="horz">
            <a:spAutoFit/>
          </a:bodyPr>
          <a:lstStyle/>
          <a:p>
            <a:pPr marL="12700" marR="5080">
              <a:lnSpc>
                <a:spcPts val="1380"/>
              </a:lnSpc>
            </a:pPr>
            <a:r>
              <a:rPr dirty="0" sz="1200" b="1">
                <a:latin typeface="Arial"/>
                <a:cs typeface="Arial"/>
              </a:rPr>
              <a:t>Vital</a:t>
            </a:r>
            <a:r>
              <a:rPr dirty="0" sz="1200" spc="-90" b="1">
                <a:latin typeface="Arial"/>
                <a:cs typeface="Arial"/>
              </a:rPr>
              <a:t> </a:t>
            </a:r>
            <a:r>
              <a:rPr dirty="0" sz="1200" spc="-5" b="1">
                <a:latin typeface="Arial"/>
                <a:cs typeface="Arial"/>
              </a:rPr>
              <a:t>signs  </a:t>
            </a:r>
            <a:r>
              <a:rPr dirty="0" sz="1200" b="1">
                <a:latin typeface="Arial"/>
                <a:cs typeface="Arial"/>
              </a:rPr>
              <a:t>bounds</a:t>
            </a:r>
            <a:endParaRPr sz="1200">
              <a:latin typeface="Arial"/>
              <a:cs typeface="Arial"/>
            </a:endParaRPr>
          </a:p>
        </p:txBody>
      </p:sp>
      <p:sp>
        <p:nvSpPr>
          <p:cNvPr id="86" name="object 86"/>
          <p:cNvSpPr/>
          <p:nvPr/>
        </p:nvSpPr>
        <p:spPr>
          <a:xfrm>
            <a:off x="2628900" y="2151888"/>
            <a:ext cx="1371600" cy="571500"/>
          </a:xfrm>
          <a:custGeom>
            <a:avLst/>
            <a:gdLst/>
            <a:ahLst/>
            <a:cxnLst/>
            <a:rect l="l" t="t" r="r" b="b"/>
            <a:pathLst>
              <a:path w="1371600" h="571500">
                <a:moveTo>
                  <a:pt x="1299971" y="0"/>
                </a:moveTo>
                <a:lnTo>
                  <a:pt x="71627" y="0"/>
                </a:lnTo>
                <a:lnTo>
                  <a:pt x="43719" y="5619"/>
                </a:lnTo>
                <a:lnTo>
                  <a:pt x="20954" y="20955"/>
                </a:lnTo>
                <a:lnTo>
                  <a:pt x="5619" y="43719"/>
                </a:lnTo>
                <a:lnTo>
                  <a:pt x="0" y="71628"/>
                </a:lnTo>
                <a:lnTo>
                  <a:pt x="0" y="499872"/>
                </a:lnTo>
                <a:lnTo>
                  <a:pt x="5619" y="527780"/>
                </a:lnTo>
                <a:lnTo>
                  <a:pt x="20954" y="550544"/>
                </a:lnTo>
                <a:lnTo>
                  <a:pt x="43719" y="565880"/>
                </a:lnTo>
                <a:lnTo>
                  <a:pt x="71627" y="571500"/>
                </a:lnTo>
                <a:lnTo>
                  <a:pt x="1299971" y="571500"/>
                </a:lnTo>
                <a:lnTo>
                  <a:pt x="1327880" y="565880"/>
                </a:lnTo>
                <a:lnTo>
                  <a:pt x="1350645" y="550544"/>
                </a:lnTo>
                <a:lnTo>
                  <a:pt x="1365980" y="527780"/>
                </a:lnTo>
                <a:lnTo>
                  <a:pt x="1371599" y="499872"/>
                </a:lnTo>
                <a:lnTo>
                  <a:pt x="1371599" y="71628"/>
                </a:lnTo>
                <a:lnTo>
                  <a:pt x="1365980" y="43719"/>
                </a:lnTo>
                <a:lnTo>
                  <a:pt x="1350645" y="20954"/>
                </a:lnTo>
                <a:lnTo>
                  <a:pt x="1327880" y="5619"/>
                </a:lnTo>
                <a:lnTo>
                  <a:pt x="1299971" y="0"/>
                </a:lnTo>
                <a:close/>
              </a:path>
            </a:pathLst>
          </a:custGeom>
          <a:solidFill>
            <a:srgbClr val="008000"/>
          </a:solidFill>
        </p:spPr>
        <p:txBody>
          <a:bodyPr wrap="square" lIns="0" tIns="0" rIns="0" bIns="0" rtlCol="0"/>
          <a:lstStyle/>
          <a:p/>
        </p:txBody>
      </p:sp>
      <p:sp>
        <p:nvSpPr>
          <p:cNvPr id="87" name="object 87"/>
          <p:cNvSpPr/>
          <p:nvPr/>
        </p:nvSpPr>
        <p:spPr>
          <a:xfrm>
            <a:off x="2624327" y="2147316"/>
            <a:ext cx="1381125" cy="581025"/>
          </a:xfrm>
          <a:custGeom>
            <a:avLst/>
            <a:gdLst/>
            <a:ahLst/>
            <a:cxnLst/>
            <a:rect l="l" t="t" r="r" b="b"/>
            <a:pathLst>
              <a:path w="1381125" h="581025">
                <a:moveTo>
                  <a:pt x="1319784" y="0"/>
                </a:moveTo>
                <a:lnTo>
                  <a:pt x="60960" y="0"/>
                </a:lnTo>
                <a:lnTo>
                  <a:pt x="47244" y="4572"/>
                </a:lnTo>
                <a:lnTo>
                  <a:pt x="45720" y="6096"/>
                </a:lnTo>
                <a:lnTo>
                  <a:pt x="33528" y="12192"/>
                </a:lnTo>
                <a:lnTo>
                  <a:pt x="22860" y="21336"/>
                </a:lnTo>
                <a:lnTo>
                  <a:pt x="21336" y="22860"/>
                </a:lnTo>
                <a:lnTo>
                  <a:pt x="12192" y="33528"/>
                </a:lnTo>
                <a:lnTo>
                  <a:pt x="6096" y="45720"/>
                </a:lnTo>
                <a:lnTo>
                  <a:pt x="4572" y="47244"/>
                </a:lnTo>
                <a:lnTo>
                  <a:pt x="0" y="60960"/>
                </a:lnTo>
                <a:lnTo>
                  <a:pt x="0" y="519684"/>
                </a:lnTo>
                <a:lnTo>
                  <a:pt x="4572" y="531876"/>
                </a:lnTo>
                <a:lnTo>
                  <a:pt x="6096" y="533400"/>
                </a:lnTo>
                <a:lnTo>
                  <a:pt x="12192" y="545592"/>
                </a:lnTo>
                <a:lnTo>
                  <a:pt x="21336" y="556260"/>
                </a:lnTo>
                <a:lnTo>
                  <a:pt x="22860" y="557784"/>
                </a:lnTo>
                <a:lnTo>
                  <a:pt x="33528" y="566928"/>
                </a:lnTo>
                <a:lnTo>
                  <a:pt x="45720" y="573024"/>
                </a:lnTo>
                <a:lnTo>
                  <a:pt x="47244" y="574548"/>
                </a:lnTo>
                <a:lnTo>
                  <a:pt x="60960" y="579120"/>
                </a:lnTo>
                <a:lnTo>
                  <a:pt x="74676" y="580644"/>
                </a:lnTo>
                <a:lnTo>
                  <a:pt x="1303020" y="580644"/>
                </a:lnTo>
                <a:lnTo>
                  <a:pt x="1318260" y="579120"/>
                </a:lnTo>
                <a:lnTo>
                  <a:pt x="1319784" y="579120"/>
                </a:lnTo>
                <a:lnTo>
                  <a:pt x="1331976" y="574548"/>
                </a:lnTo>
                <a:lnTo>
                  <a:pt x="1318260" y="574548"/>
                </a:lnTo>
                <a:lnTo>
                  <a:pt x="1318260" y="571500"/>
                </a:lnTo>
                <a:lnTo>
                  <a:pt x="76200" y="571500"/>
                </a:lnTo>
                <a:lnTo>
                  <a:pt x="62484" y="569976"/>
                </a:lnTo>
                <a:lnTo>
                  <a:pt x="47244" y="569976"/>
                </a:lnTo>
                <a:lnTo>
                  <a:pt x="48768" y="565404"/>
                </a:lnTo>
                <a:lnTo>
                  <a:pt x="50292" y="565404"/>
                </a:lnTo>
                <a:lnTo>
                  <a:pt x="38100" y="559308"/>
                </a:lnTo>
                <a:lnTo>
                  <a:pt x="32766" y="554736"/>
                </a:lnTo>
                <a:lnTo>
                  <a:pt x="24384" y="554736"/>
                </a:lnTo>
                <a:lnTo>
                  <a:pt x="27432" y="550164"/>
                </a:lnTo>
                <a:lnTo>
                  <a:pt x="27649" y="550164"/>
                </a:lnTo>
                <a:lnTo>
                  <a:pt x="19812" y="541020"/>
                </a:lnTo>
                <a:lnTo>
                  <a:pt x="15240" y="531876"/>
                </a:lnTo>
                <a:lnTo>
                  <a:pt x="9144" y="531876"/>
                </a:lnTo>
                <a:lnTo>
                  <a:pt x="13258" y="529132"/>
                </a:lnTo>
                <a:lnTo>
                  <a:pt x="9715" y="519684"/>
                </a:lnTo>
                <a:lnTo>
                  <a:pt x="9144" y="519684"/>
                </a:lnTo>
                <a:lnTo>
                  <a:pt x="4572" y="518159"/>
                </a:lnTo>
                <a:lnTo>
                  <a:pt x="9144" y="518159"/>
                </a:lnTo>
                <a:lnTo>
                  <a:pt x="9144" y="62484"/>
                </a:lnTo>
                <a:lnTo>
                  <a:pt x="13300" y="50014"/>
                </a:lnTo>
                <a:lnTo>
                  <a:pt x="9144" y="47244"/>
                </a:lnTo>
                <a:lnTo>
                  <a:pt x="15240" y="47244"/>
                </a:lnTo>
                <a:lnTo>
                  <a:pt x="19812" y="38100"/>
                </a:lnTo>
                <a:lnTo>
                  <a:pt x="27649" y="28956"/>
                </a:lnTo>
                <a:lnTo>
                  <a:pt x="27432" y="28956"/>
                </a:lnTo>
                <a:lnTo>
                  <a:pt x="24384" y="24384"/>
                </a:lnTo>
                <a:lnTo>
                  <a:pt x="32766" y="24384"/>
                </a:lnTo>
                <a:lnTo>
                  <a:pt x="38100" y="19812"/>
                </a:lnTo>
                <a:lnTo>
                  <a:pt x="50292" y="13716"/>
                </a:lnTo>
                <a:lnTo>
                  <a:pt x="48768" y="13716"/>
                </a:lnTo>
                <a:lnTo>
                  <a:pt x="47244" y="9144"/>
                </a:lnTo>
                <a:lnTo>
                  <a:pt x="1318260" y="9144"/>
                </a:lnTo>
                <a:lnTo>
                  <a:pt x="1318260" y="4572"/>
                </a:lnTo>
                <a:lnTo>
                  <a:pt x="1331976" y="4572"/>
                </a:lnTo>
                <a:lnTo>
                  <a:pt x="1319784" y="0"/>
                </a:lnTo>
                <a:close/>
              </a:path>
              <a:path w="1381125" h="581025">
                <a:moveTo>
                  <a:pt x="1319784" y="569976"/>
                </a:moveTo>
                <a:lnTo>
                  <a:pt x="1318260" y="570128"/>
                </a:lnTo>
                <a:lnTo>
                  <a:pt x="1318260" y="574548"/>
                </a:lnTo>
                <a:lnTo>
                  <a:pt x="1319784" y="569976"/>
                </a:lnTo>
                <a:close/>
              </a:path>
              <a:path w="1381125" h="581025">
                <a:moveTo>
                  <a:pt x="1347470" y="565404"/>
                </a:moveTo>
                <a:lnTo>
                  <a:pt x="1330452" y="565404"/>
                </a:lnTo>
                <a:lnTo>
                  <a:pt x="1331976" y="569976"/>
                </a:lnTo>
                <a:lnTo>
                  <a:pt x="1319784" y="569976"/>
                </a:lnTo>
                <a:lnTo>
                  <a:pt x="1318260" y="574548"/>
                </a:lnTo>
                <a:lnTo>
                  <a:pt x="1331976" y="574548"/>
                </a:lnTo>
                <a:lnTo>
                  <a:pt x="1333500" y="573024"/>
                </a:lnTo>
                <a:lnTo>
                  <a:pt x="1345692" y="566928"/>
                </a:lnTo>
                <a:lnTo>
                  <a:pt x="1347470" y="565404"/>
                </a:lnTo>
                <a:close/>
              </a:path>
              <a:path w="1381125" h="581025">
                <a:moveTo>
                  <a:pt x="1318260" y="570128"/>
                </a:moveTo>
                <a:lnTo>
                  <a:pt x="1304544" y="571500"/>
                </a:lnTo>
                <a:lnTo>
                  <a:pt x="1318260" y="571500"/>
                </a:lnTo>
                <a:lnTo>
                  <a:pt x="1318260" y="570128"/>
                </a:lnTo>
                <a:close/>
              </a:path>
              <a:path w="1381125" h="581025">
                <a:moveTo>
                  <a:pt x="1329232" y="565861"/>
                </a:moveTo>
                <a:lnTo>
                  <a:pt x="1318260" y="569976"/>
                </a:lnTo>
                <a:lnTo>
                  <a:pt x="1318260" y="570128"/>
                </a:lnTo>
                <a:lnTo>
                  <a:pt x="1319784" y="569976"/>
                </a:lnTo>
                <a:lnTo>
                  <a:pt x="1331976" y="569976"/>
                </a:lnTo>
                <a:lnTo>
                  <a:pt x="1329232" y="565861"/>
                </a:lnTo>
                <a:close/>
              </a:path>
              <a:path w="1381125" h="581025">
                <a:moveTo>
                  <a:pt x="48768" y="565404"/>
                </a:moveTo>
                <a:lnTo>
                  <a:pt x="47244" y="569976"/>
                </a:lnTo>
                <a:lnTo>
                  <a:pt x="50014" y="565819"/>
                </a:lnTo>
                <a:lnTo>
                  <a:pt x="48768" y="565404"/>
                </a:lnTo>
                <a:close/>
              </a:path>
              <a:path w="1381125" h="581025">
                <a:moveTo>
                  <a:pt x="50014" y="565819"/>
                </a:moveTo>
                <a:lnTo>
                  <a:pt x="47244" y="569976"/>
                </a:lnTo>
                <a:lnTo>
                  <a:pt x="62484" y="569976"/>
                </a:lnTo>
                <a:lnTo>
                  <a:pt x="50014" y="565819"/>
                </a:lnTo>
                <a:close/>
              </a:path>
              <a:path w="1381125" h="581025">
                <a:moveTo>
                  <a:pt x="1330452" y="565404"/>
                </a:moveTo>
                <a:lnTo>
                  <a:pt x="1329232" y="565861"/>
                </a:lnTo>
                <a:lnTo>
                  <a:pt x="1331976" y="569976"/>
                </a:lnTo>
                <a:lnTo>
                  <a:pt x="1330452" y="565404"/>
                </a:lnTo>
                <a:close/>
              </a:path>
              <a:path w="1381125" h="581025">
                <a:moveTo>
                  <a:pt x="1350967" y="550867"/>
                </a:moveTo>
                <a:lnTo>
                  <a:pt x="1341120" y="559308"/>
                </a:lnTo>
                <a:lnTo>
                  <a:pt x="1328928" y="565404"/>
                </a:lnTo>
                <a:lnTo>
                  <a:pt x="1329232" y="565861"/>
                </a:lnTo>
                <a:lnTo>
                  <a:pt x="1330452" y="565404"/>
                </a:lnTo>
                <a:lnTo>
                  <a:pt x="1347470" y="565404"/>
                </a:lnTo>
                <a:lnTo>
                  <a:pt x="1356360" y="557784"/>
                </a:lnTo>
                <a:lnTo>
                  <a:pt x="1357884" y="556260"/>
                </a:lnTo>
                <a:lnTo>
                  <a:pt x="1359190" y="554736"/>
                </a:lnTo>
                <a:lnTo>
                  <a:pt x="1354836" y="554736"/>
                </a:lnTo>
                <a:lnTo>
                  <a:pt x="1350264" y="551688"/>
                </a:lnTo>
                <a:lnTo>
                  <a:pt x="1350967" y="550867"/>
                </a:lnTo>
                <a:close/>
              </a:path>
              <a:path w="1381125" h="581025">
                <a:moveTo>
                  <a:pt x="50292" y="565404"/>
                </a:moveTo>
                <a:lnTo>
                  <a:pt x="48768" y="565404"/>
                </a:lnTo>
                <a:lnTo>
                  <a:pt x="50014" y="565819"/>
                </a:lnTo>
                <a:lnTo>
                  <a:pt x="50292" y="565404"/>
                </a:lnTo>
                <a:close/>
              </a:path>
              <a:path w="1381125" h="581025">
                <a:moveTo>
                  <a:pt x="27432" y="550164"/>
                </a:moveTo>
                <a:lnTo>
                  <a:pt x="24384" y="554736"/>
                </a:lnTo>
                <a:lnTo>
                  <a:pt x="28956" y="551688"/>
                </a:lnTo>
                <a:lnTo>
                  <a:pt x="28252" y="550867"/>
                </a:lnTo>
                <a:lnTo>
                  <a:pt x="27432" y="550164"/>
                </a:lnTo>
                <a:close/>
              </a:path>
              <a:path w="1381125" h="581025">
                <a:moveTo>
                  <a:pt x="28252" y="550867"/>
                </a:moveTo>
                <a:lnTo>
                  <a:pt x="28956" y="551688"/>
                </a:lnTo>
                <a:lnTo>
                  <a:pt x="24384" y="554736"/>
                </a:lnTo>
                <a:lnTo>
                  <a:pt x="32766" y="554736"/>
                </a:lnTo>
                <a:lnTo>
                  <a:pt x="28252" y="550867"/>
                </a:lnTo>
                <a:close/>
              </a:path>
              <a:path w="1381125" h="581025">
                <a:moveTo>
                  <a:pt x="1351788" y="550164"/>
                </a:moveTo>
                <a:lnTo>
                  <a:pt x="1350967" y="550867"/>
                </a:lnTo>
                <a:lnTo>
                  <a:pt x="1350264" y="551688"/>
                </a:lnTo>
                <a:lnTo>
                  <a:pt x="1354836" y="554736"/>
                </a:lnTo>
                <a:lnTo>
                  <a:pt x="1351788" y="550164"/>
                </a:lnTo>
                <a:close/>
              </a:path>
              <a:path w="1381125" h="581025">
                <a:moveTo>
                  <a:pt x="1363109" y="550164"/>
                </a:moveTo>
                <a:lnTo>
                  <a:pt x="1351788" y="550164"/>
                </a:lnTo>
                <a:lnTo>
                  <a:pt x="1354836" y="554736"/>
                </a:lnTo>
                <a:lnTo>
                  <a:pt x="1359190" y="554736"/>
                </a:lnTo>
                <a:lnTo>
                  <a:pt x="1363109" y="550164"/>
                </a:lnTo>
                <a:close/>
              </a:path>
              <a:path w="1381125" h="581025">
                <a:moveTo>
                  <a:pt x="27649" y="550164"/>
                </a:moveTo>
                <a:lnTo>
                  <a:pt x="27432" y="550164"/>
                </a:lnTo>
                <a:lnTo>
                  <a:pt x="28252" y="550867"/>
                </a:lnTo>
                <a:lnTo>
                  <a:pt x="27649" y="550164"/>
                </a:lnTo>
                <a:close/>
              </a:path>
              <a:path w="1381125" h="581025">
                <a:moveTo>
                  <a:pt x="1365504" y="528828"/>
                </a:moveTo>
                <a:lnTo>
                  <a:pt x="1359408" y="541020"/>
                </a:lnTo>
                <a:lnTo>
                  <a:pt x="1350967" y="550867"/>
                </a:lnTo>
                <a:lnTo>
                  <a:pt x="1351788" y="550164"/>
                </a:lnTo>
                <a:lnTo>
                  <a:pt x="1363109" y="550164"/>
                </a:lnTo>
                <a:lnTo>
                  <a:pt x="1367028" y="545592"/>
                </a:lnTo>
                <a:lnTo>
                  <a:pt x="1373124" y="533400"/>
                </a:lnTo>
                <a:lnTo>
                  <a:pt x="1374648" y="531876"/>
                </a:lnTo>
                <a:lnTo>
                  <a:pt x="1370076" y="531876"/>
                </a:lnTo>
                <a:lnTo>
                  <a:pt x="1365504" y="530352"/>
                </a:lnTo>
                <a:lnTo>
                  <a:pt x="1365961" y="529132"/>
                </a:lnTo>
                <a:lnTo>
                  <a:pt x="1365504" y="528828"/>
                </a:lnTo>
                <a:close/>
              </a:path>
              <a:path w="1381125" h="581025">
                <a:moveTo>
                  <a:pt x="13258" y="529132"/>
                </a:moveTo>
                <a:lnTo>
                  <a:pt x="9144" y="531876"/>
                </a:lnTo>
                <a:lnTo>
                  <a:pt x="13716" y="530352"/>
                </a:lnTo>
                <a:lnTo>
                  <a:pt x="13258" y="529132"/>
                </a:lnTo>
                <a:close/>
              </a:path>
              <a:path w="1381125" h="581025">
                <a:moveTo>
                  <a:pt x="13716" y="528828"/>
                </a:moveTo>
                <a:lnTo>
                  <a:pt x="13258" y="529132"/>
                </a:lnTo>
                <a:lnTo>
                  <a:pt x="13716" y="530352"/>
                </a:lnTo>
                <a:lnTo>
                  <a:pt x="9144" y="531876"/>
                </a:lnTo>
                <a:lnTo>
                  <a:pt x="15240" y="531876"/>
                </a:lnTo>
                <a:lnTo>
                  <a:pt x="13716" y="528828"/>
                </a:lnTo>
                <a:close/>
              </a:path>
              <a:path w="1381125" h="581025">
                <a:moveTo>
                  <a:pt x="1365961" y="529132"/>
                </a:moveTo>
                <a:lnTo>
                  <a:pt x="1365504" y="530352"/>
                </a:lnTo>
                <a:lnTo>
                  <a:pt x="1370076" y="531876"/>
                </a:lnTo>
                <a:lnTo>
                  <a:pt x="1365961" y="529132"/>
                </a:lnTo>
                <a:close/>
              </a:path>
              <a:path w="1381125" h="581025">
                <a:moveTo>
                  <a:pt x="1370228" y="518159"/>
                </a:moveTo>
                <a:lnTo>
                  <a:pt x="1370076" y="518159"/>
                </a:lnTo>
                <a:lnTo>
                  <a:pt x="1365961" y="529132"/>
                </a:lnTo>
                <a:lnTo>
                  <a:pt x="1370076" y="531876"/>
                </a:lnTo>
                <a:lnTo>
                  <a:pt x="1374648" y="531876"/>
                </a:lnTo>
                <a:lnTo>
                  <a:pt x="1379220" y="519684"/>
                </a:lnTo>
                <a:lnTo>
                  <a:pt x="1370076" y="519684"/>
                </a:lnTo>
                <a:lnTo>
                  <a:pt x="1370228" y="518159"/>
                </a:lnTo>
                <a:close/>
              </a:path>
              <a:path w="1381125" h="581025">
                <a:moveTo>
                  <a:pt x="9144" y="518159"/>
                </a:moveTo>
                <a:lnTo>
                  <a:pt x="4572" y="518159"/>
                </a:lnTo>
                <a:lnTo>
                  <a:pt x="9144" y="519684"/>
                </a:lnTo>
                <a:lnTo>
                  <a:pt x="9144" y="518159"/>
                </a:lnTo>
                <a:close/>
              </a:path>
              <a:path w="1381125" h="581025">
                <a:moveTo>
                  <a:pt x="9144" y="518159"/>
                </a:moveTo>
                <a:lnTo>
                  <a:pt x="9144" y="519684"/>
                </a:lnTo>
                <a:lnTo>
                  <a:pt x="9715" y="519684"/>
                </a:lnTo>
                <a:lnTo>
                  <a:pt x="9144" y="518159"/>
                </a:lnTo>
                <a:close/>
              </a:path>
              <a:path w="1381125" h="581025">
                <a:moveTo>
                  <a:pt x="1374648" y="47244"/>
                </a:moveTo>
                <a:lnTo>
                  <a:pt x="1370076" y="47244"/>
                </a:lnTo>
                <a:lnTo>
                  <a:pt x="1365919" y="50014"/>
                </a:lnTo>
                <a:lnTo>
                  <a:pt x="1370076" y="62484"/>
                </a:lnTo>
                <a:lnTo>
                  <a:pt x="1371600" y="76200"/>
                </a:lnTo>
                <a:lnTo>
                  <a:pt x="1371600" y="504444"/>
                </a:lnTo>
                <a:lnTo>
                  <a:pt x="1370076" y="519684"/>
                </a:lnTo>
                <a:lnTo>
                  <a:pt x="1374648" y="518159"/>
                </a:lnTo>
                <a:lnTo>
                  <a:pt x="1379220" y="518159"/>
                </a:lnTo>
                <a:lnTo>
                  <a:pt x="1380744" y="502920"/>
                </a:lnTo>
                <a:lnTo>
                  <a:pt x="1380744" y="74676"/>
                </a:lnTo>
                <a:lnTo>
                  <a:pt x="1379220" y="60960"/>
                </a:lnTo>
                <a:lnTo>
                  <a:pt x="1374648" y="47244"/>
                </a:lnTo>
                <a:close/>
              </a:path>
              <a:path w="1381125" h="581025">
                <a:moveTo>
                  <a:pt x="1379220" y="518159"/>
                </a:moveTo>
                <a:lnTo>
                  <a:pt x="1374648" y="518159"/>
                </a:lnTo>
                <a:lnTo>
                  <a:pt x="1370076" y="519684"/>
                </a:lnTo>
                <a:lnTo>
                  <a:pt x="1379220" y="519684"/>
                </a:lnTo>
                <a:lnTo>
                  <a:pt x="1379220" y="518159"/>
                </a:lnTo>
                <a:close/>
              </a:path>
              <a:path w="1381125" h="581025">
                <a:moveTo>
                  <a:pt x="15240" y="47244"/>
                </a:moveTo>
                <a:lnTo>
                  <a:pt x="9144" y="47244"/>
                </a:lnTo>
                <a:lnTo>
                  <a:pt x="13716" y="48768"/>
                </a:lnTo>
                <a:lnTo>
                  <a:pt x="13300" y="50014"/>
                </a:lnTo>
                <a:lnTo>
                  <a:pt x="13716" y="50292"/>
                </a:lnTo>
                <a:lnTo>
                  <a:pt x="15240" y="47244"/>
                </a:lnTo>
                <a:close/>
              </a:path>
              <a:path w="1381125" h="581025">
                <a:moveTo>
                  <a:pt x="1350967" y="28252"/>
                </a:moveTo>
                <a:lnTo>
                  <a:pt x="1359408" y="38100"/>
                </a:lnTo>
                <a:lnTo>
                  <a:pt x="1365504" y="50292"/>
                </a:lnTo>
                <a:lnTo>
                  <a:pt x="1365919" y="50014"/>
                </a:lnTo>
                <a:lnTo>
                  <a:pt x="1365504" y="48768"/>
                </a:lnTo>
                <a:lnTo>
                  <a:pt x="1370076" y="47244"/>
                </a:lnTo>
                <a:lnTo>
                  <a:pt x="1374648" y="47244"/>
                </a:lnTo>
                <a:lnTo>
                  <a:pt x="1373124" y="45720"/>
                </a:lnTo>
                <a:lnTo>
                  <a:pt x="1367028" y="33528"/>
                </a:lnTo>
                <a:lnTo>
                  <a:pt x="1363109" y="28956"/>
                </a:lnTo>
                <a:lnTo>
                  <a:pt x="1351788" y="28956"/>
                </a:lnTo>
                <a:lnTo>
                  <a:pt x="1350967" y="28252"/>
                </a:lnTo>
                <a:close/>
              </a:path>
              <a:path w="1381125" h="581025">
                <a:moveTo>
                  <a:pt x="9144" y="47244"/>
                </a:moveTo>
                <a:lnTo>
                  <a:pt x="13300" y="50014"/>
                </a:lnTo>
                <a:lnTo>
                  <a:pt x="13716" y="48768"/>
                </a:lnTo>
                <a:lnTo>
                  <a:pt x="9144" y="47244"/>
                </a:lnTo>
                <a:close/>
              </a:path>
              <a:path w="1381125" h="581025">
                <a:moveTo>
                  <a:pt x="1370076" y="47244"/>
                </a:moveTo>
                <a:lnTo>
                  <a:pt x="1365504" y="48768"/>
                </a:lnTo>
                <a:lnTo>
                  <a:pt x="1365919" y="50014"/>
                </a:lnTo>
                <a:lnTo>
                  <a:pt x="1370076" y="47244"/>
                </a:lnTo>
                <a:close/>
              </a:path>
              <a:path w="1381125" h="581025">
                <a:moveTo>
                  <a:pt x="24384" y="24384"/>
                </a:moveTo>
                <a:lnTo>
                  <a:pt x="27432" y="28956"/>
                </a:lnTo>
                <a:lnTo>
                  <a:pt x="28252" y="28252"/>
                </a:lnTo>
                <a:lnTo>
                  <a:pt x="28956" y="27432"/>
                </a:lnTo>
                <a:lnTo>
                  <a:pt x="24384" y="24384"/>
                </a:lnTo>
                <a:close/>
              </a:path>
              <a:path w="1381125" h="581025">
                <a:moveTo>
                  <a:pt x="28252" y="28252"/>
                </a:moveTo>
                <a:lnTo>
                  <a:pt x="27432" y="28956"/>
                </a:lnTo>
                <a:lnTo>
                  <a:pt x="27649" y="28956"/>
                </a:lnTo>
                <a:lnTo>
                  <a:pt x="28252" y="28252"/>
                </a:lnTo>
                <a:close/>
              </a:path>
              <a:path w="1381125" h="581025">
                <a:moveTo>
                  <a:pt x="1354836" y="24384"/>
                </a:moveTo>
                <a:lnTo>
                  <a:pt x="1350264" y="27432"/>
                </a:lnTo>
                <a:lnTo>
                  <a:pt x="1350967" y="28252"/>
                </a:lnTo>
                <a:lnTo>
                  <a:pt x="1351788" y="28956"/>
                </a:lnTo>
                <a:lnTo>
                  <a:pt x="1354836" y="24384"/>
                </a:lnTo>
                <a:close/>
              </a:path>
              <a:path w="1381125" h="581025">
                <a:moveTo>
                  <a:pt x="1359190" y="24384"/>
                </a:moveTo>
                <a:lnTo>
                  <a:pt x="1354836" y="24384"/>
                </a:lnTo>
                <a:lnTo>
                  <a:pt x="1351788" y="28956"/>
                </a:lnTo>
                <a:lnTo>
                  <a:pt x="1363109" y="28956"/>
                </a:lnTo>
                <a:lnTo>
                  <a:pt x="1359190" y="24384"/>
                </a:lnTo>
                <a:close/>
              </a:path>
              <a:path w="1381125" h="581025">
                <a:moveTo>
                  <a:pt x="32766" y="24384"/>
                </a:moveTo>
                <a:lnTo>
                  <a:pt x="24384" y="24384"/>
                </a:lnTo>
                <a:lnTo>
                  <a:pt x="28956" y="27432"/>
                </a:lnTo>
                <a:lnTo>
                  <a:pt x="28252" y="28252"/>
                </a:lnTo>
                <a:lnTo>
                  <a:pt x="32766" y="24384"/>
                </a:lnTo>
                <a:close/>
              </a:path>
              <a:path w="1381125" h="581025">
                <a:moveTo>
                  <a:pt x="1329232" y="13258"/>
                </a:moveTo>
                <a:lnTo>
                  <a:pt x="1328928" y="13716"/>
                </a:lnTo>
                <a:lnTo>
                  <a:pt x="1341120" y="19812"/>
                </a:lnTo>
                <a:lnTo>
                  <a:pt x="1350967" y="28252"/>
                </a:lnTo>
                <a:lnTo>
                  <a:pt x="1350264" y="27432"/>
                </a:lnTo>
                <a:lnTo>
                  <a:pt x="1354836" y="24384"/>
                </a:lnTo>
                <a:lnTo>
                  <a:pt x="1359190" y="24384"/>
                </a:lnTo>
                <a:lnTo>
                  <a:pt x="1357884" y="22860"/>
                </a:lnTo>
                <a:lnTo>
                  <a:pt x="1356360" y="21336"/>
                </a:lnTo>
                <a:lnTo>
                  <a:pt x="1347470" y="13716"/>
                </a:lnTo>
                <a:lnTo>
                  <a:pt x="1330452" y="13716"/>
                </a:lnTo>
                <a:lnTo>
                  <a:pt x="1329232" y="13258"/>
                </a:lnTo>
                <a:close/>
              </a:path>
              <a:path w="1381125" h="581025">
                <a:moveTo>
                  <a:pt x="47244" y="9144"/>
                </a:moveTo>
                <a:lnTo>
                  <a:pt x="48768" y="13716"/>
                </a:lnTo>
                <a:lnTo>
                  <a:pt x="50014" y="13300"/>
                </a:lnTo>
                <a:lnTo>
                  <a:pt x="47244" y="9144"/>
                </a:lnTo>
                <a:close/>
              </a:path>
              <a:path w="1381125" h="581025">
                <a:moveTo>
                  <a:pt x="50014" y="13300"/>
                </a:moveTo>
                <a:lnTo>
                  <a:pt x="48768" y="13716"/>
                </a:lnTo>
                <a:lnTo>
                  <a:pt x="50292" y="13716"/>
                </a:lnTo>
                <a:lnTo>
                  <a:pt x="50014" y="13300"/>
                </a:lnTo>
                <a:close/>
              </a:path>
              <a:path w="1381125" h="581025">
                <a:moveTo>
                  <a:pt x="1331976" y="9144"/>
                </a:moveTo>
                <a:lnTo>
                  <a:pt x="1329232" y="13258"/>
                </a:lnTo>
                <a:lnTo>
                  <a:pt x="1330452" y="13716"/>
                </a:lnTo>
                <a:lnTo>
                  <a:pt x="1331976" y="9144"/>
                </a:lnTo>
                <a:close/>
              </a:path>
              <a:path w="1381125" h="581025">
                <a:moveTo>
                  <a:pt x="1331976" y="4572"/>
                </a:moveTo>
                <a:lnTo>
                  <a:pt x="1318260" y="4572"/>
                </a:lnTo>
                <a:lnTo>
                  <a:pt x="1319784" y="9144"/>
                </a:lnTo>
                <a:lnTo>
                  <a:pt x="1331976" y="9144"/>
                </a:lnTo>
                <a:lnTo>
                  <a:pt x="1330452" y="13716"/>
                </a:lnTo>
                <a:lnTo>
                  <a:pt x="1347470" y="13716"/>
                </a:lnTo>
                <a:lnTo>
                  <a:pt x="1345692" y="12192"/>
                </a:lnTo>
                <a:lnTo>
                  <a:pt x="1333500" y="6096"/>
                </a:lnTo>
                <a:lnTo>
                  <a:pt x="1331976" y="4572"/>
                </a:lnTo>
                <a:close/>
              </a:path>
              <a:path w="1381125" h="581025">
                <a:moveTo>
                  <a:pt x="62484" y="9144"/>
                </a:moveTo>
                <a:lnTo>
                  <a:pt x="47244" y="9144"/>
                </a:lnTo>
                <a:lnTo>
                  <a:pt x="50014" y="13300"/>
                </a:lnTo>
                <a:lnTo>
                  <a:pt x="62484" y="9144"/>
                </a:lnTo>
                <a:close/>
              </a:path>
              <a:path w="1381125" h="581025">
                <a:moveTo>
                  <a:pt x="1318260" y="4572"/>
                </a:moveTo>
                <a:lnTo>
                  <a:pt x="1318260" y="9144"/>
                </a:lnTo>
                <a:lnTo>
                  <a:pt x="1329232" y="13258"/>
                </a:lnTo>
                <a:lnTo>
                  <a:pt x="1331976" y="9144"/>
                </a:lnTo>
                <a:lnTo>
                  <a:pt x="1319784" y="9144"/>
                </a:lnTo>
                <a:lnTo>
                  <a:pt x="1318260" y="4572"/>
                </a:lnTo>
                <a:close/>
              </a:path>
            </a:pathLst>
          </a:custGeom>
          <a:solidFill>
            <a:srgbClr val="000000"/>
          </a:solidFill>
        </p:spPr>
        <p:txBody>
          <a:bodyPr wrap="square" lIns="0" tIns="0" rIns="0" bIns="0" rtlCol="0"/>
          <a:lstStyle/>
          <a:p/>
        </p:txBody>
      </p:sp>
      <p:sp>
        <p:nvSpPr>
          <p:cNvPr id="88" name="object 88"/>
          <p:cNvSpPr txBox="1"/>
          <p:nvPr/>
        </p:nvSpPr>
        <p:spPr>
          <a:xfrm>
            <a:off x="3006318" y="2218435"/>
            <a:ext cx="617855" cy="314325"/>
          </a:xfrm>
          <a:prstGeom prst="rect">
            <a:avLst/>
          </a:prstGeom>
        </p:spPr>
        <p:txBody>
          <a:bodyPr wrap="square" lIns="0" tIns="0" rIns="0" bIns="0" rtlCol="0" vert="horz">
            <a:spAutoFit/>
          </a:bodyPr>
          <a:lstStyle/>
          <a:p>
            <a:pPr marL="12700" marR="5080" indent="153670">
              <a:lnSpc>
                <a:spcPct val="100000"/>
              </a:lnSpc>
            </a:pPr>
            <a:r>
              <a:rPr dirty="0" sz="1000" spc="-5">
                <a:solidFill>
                  <a:srgbClr val="FFFFFF"/>
                </a:solidFill>
                <a:latin typeface="Tahoma"/>
                <a:cs typeface="Tahoma"/>
              </a:rPr>
              <a:t>Local  </a:t>
            </a:r>
            <a:r>
              <a:rPr dirty="0" sz="1000" spc="-5">
                <a:solidFill>
                  <a:srgbClr val="FFFFFF"/>
                </a:solidFill>
                <a:latin typeface="Tahoma"/>
                <a:cs typeface="Tahoma"/>
              </a:rPr>
              <a:t>Monitoring</a:t>
            </a:r>
            <a:endParaRPr sz="1000">
              <a:latin typeface="Tahoma"/>
              <a:cs typeface="Tahoma"/>
            </a:endParaRPr>
          </a:p>
        </p:txBody>
      </p:sp>
      <p:sp>
        <p:nvSpPr>
          <p:cNvPr id="89" name="object 89"/>
          <p:cNvSpPr/>
          <p:nvPr/>
        </p:nvSpPr>
        <p:spPr>
          <a:xfrm>
            <a:off x="4686300" y="3066288"/>
            <a:ext cx="974090" cy="571500"/>
          </a:xfrm>
          <a:custGeom>
            <a:avLst/>
            <a:gdLst/>
            <a:ahLst/>
            <a:cxnLst/>
            <a:rect l="l" t="t" r="r" b="b"/>
            <a:pathLst>
              <a:path w="974089" h="571500">
                <a:moveTo>
                  <a:pt x="902207" y="0"/>
                </a:moveTo>
                <a:lnTo>
                  <a:pt x="71627" y="0"/>
                </a:lnTo>
                <a:lnTo>
                  <a:pt x="43719" y="5619"/>
                </a:lnTo>
                <a:lnTo>
                  <a:pt x="20954" y="20955"/>
                </a:lnTo>
                <a:lnTo>
                  <a:pt x="5619" y="43719"/>
                </a:lnTo>
                <a:lnTo>
                  <a:pt x="0" y="71628"/>
                </a:lnTo>
                <a:lnTo>
                  <a:pt x="0" y="499872"/>
                </a:lnTo>
                <a:lnTo>
                  <a:pt x="5619" y="527780"/>
                </a:lnTo>
                <a:lnTo>
                  <a:pt x="20954" y="550544"/>
                </a:lnTo>
                <a:lnTo>
                  <a:pt x="43719" y="565880"/>
                </a:lnTo>
                <a:lnTo>
                  <a:pt x="71627" y="571500"/>
                </a:lnTo>
                <a:lnTo>
                  <a:pt x="902207" y="571500"/>
                </a:lnTo>
                <a:lnTo>
                  <a:pt x="930116" y="565880"/>
                </a:lnTo>
                <a:lnTo>
                  <a:pt x="952880" y="550544"/>
                </a:lnTo>
                <a:lnTo>
                  <a:pt x="968216" y="527780"/>
                </a:lnTo>
                <a:lnTo>
                  <a:pt x="973835" y="499872"/>
                </a:lnTo>
                <a:lnTo>
                  <a:pt x="973835" y="71628"/>
                </a:lnTo>
                <a:lnTo>
                  <a:pt x="968216" y="43719"/>
                </a:lnTo>
                <a:lnTo>
                  <a:pt x="952881" y="20954"/>
                </a:lnTo>
                <a:lnTo>
                  <a:pt x="930116" y="5619"/>
                </a:lnTo>
                <a:lnTo>
                  <a:pt x="902207" y="0"/>
                </a:lnTo>
                <a:close/>
              </a:path>
            </a:pathLst>
          </a:custGeom>
          <a:solidFill>
            <a:srgbClr val="008000"/>
          </a:solidFill>
        </p:spPr>
        <p:txBody>
          <a:bodyPr wrap="square" lIns="0" tIns="0" rIns="0" bIns="0" rtlCol="0"/>
          <a:lstStyle/>
          <a:p/>
        </p:txBody>
      </p:sp>
      <p:sp>
        <p:nvSpPr>
          <p:cNvPr id="90" name="object 90"/>
          <p:cNvSpPr/>
          <p:nvPr/>
        </p:nvSpPr>
        <p:spPr>
          <a:xfrm>
            <a:off x="4681728" y="3061716"/>
            <a:ext cx="982980" cy="581025"/>
          </a:xfrm>
          <a:custGeom>
            <a:avLst/>
            <a:gdLst/>
            <a:ahLst/>
            <a:cxnLst/>
            <a:rect l="l" t="t" r="r" b="b"/>
            <a:pathLst>
              <a:path w="982979" h="581025">
                <a:moveTo>
                  <a:pt x="922020" y="0"/>
                </a:moveTo>
                <a:lnTo>
                  <a:pt x="60960" y="0"/>
                </a:lnTo>
                <a:lnTo>
                  <a:pt x="47244" y="4572"/>
                </a:lnTo>
                <a:lnTo>
                  <a:pt x="45720" y="6096"/>
                </a:lnTo>
                <a:lnTo>
                  <a:pt x="33528" y="12192"/>
                </a:lnTo>
                <a:lnTo>
                  <a:pt x="22860" y="21336"/>
                </a:lnTo>
                <a:lnTo>
                  <a:pt x="21336" y="22860"/>
                </a:lnTo>
                <a:lnTo>
                  <a:pt x="12192" y="33528"/>
                </a:lnTo>
                <a:lnTo>
                  <a:pt x="6096" y="45720"/>
                </a:lnTo>
                <a:lnTo>
                  <a:pt x="4572" y="47244"/>
                </a:lnTo>
                <a:lnTo>
                  <a:pt x="0" y="60960"/>
                </a:lnTo>
                <a:lnTo>
                  <a:pt x="0" y="519684"/>
                </a:lnTo>
                <a:lnTo>
                  <a:pt x="4572" y="531876"/>
                </a:lnTo>
                <a:lnTo>
                  <a:pt x="6096" y="533400"/>
                </a:lnTo>
                <a:lnTo>
                  <a:pt x="12192" y="545592"/>
                </a:lnTo>
                <a:lnTo>
                  <a:pt x="21336" y="556260"/>
                </a:lnTo>
                <a:lnTo>
                  <a:pt x="22860" y="557784"/>
                </a:lnTo>
                <a:lnTo>
                  <a:pt x="33528" y="566928"/>
                </a:lnTo>
                <a:lnTo>
                  <a:pt x="45720" y="573024"/>
                </a:lnTo>
                <a:lnTo>
                  <a:pt x="47244" y="574548"/>
                </a:lnTo>
                <a:lnTo>
                  <a:pt x="60960" y="579120"/>
                </a:lnTo>
                <a:lnTo>
                  <a:pt x="74676" y="580644"/>
                </a:lnTo>
                <a:lnTo>
                  <a:pt x="905256" y="580644"/>
                </a:lnTo>
                <a:lnTo>
                  <a:pt x="920496" y="579120"/>
                </a:lnTo>
                <a:lnTo>
                  <a:pt x="922020" y="579120"/>
                </a:lnTo>
                <a:lnTo>
                  <a:pt x="934212" y="574548"/>
                </a:lnTo>
                <a:lnTo>
                  <a:pt x="920496" y="574548"/>
                </a:lnTo>
                <a:lnTo>
                  <a:pt x="920496" y="571500"/>
                </a:lnTo>
                <a:lnTo>
                  <a:pt x="76200" y="571500"/>
                </a:lnTo>
                <a:lnTo>
                  <a:pt x="62484" y="569976"/>
                </a:lnTo>
                <a:lnTo>
                  <a:pt x="47244" y="569976"/>
                </a:lnTo>
                <a:lnTo>
                  <a:pt x="48768" y="565404"/>
                </a:lnTo>
                <a:lnTo>
                  <a:pt x="50292" y="565404"/>
                </a:lnTo>
                <a:lnTo>
                  <a:pt x="38100" y="559308"/>
                </a:lnTo>
                <a:lnTo>
                  <a:pt x="32766" y="554736"/>
                </a:lnTo>
                <a:lnTo>
                  <a:pt x="24384" y="554736"/>
                </a:lnTo>
                <a:lnTo>
                  <a:pt x="27432" y="550164"/>
                </a:lnTo>
                <a:lnTo>
                  <a:pt x="27649" y="550164"/>
                </a:lnTo>
                <a:lnTo>
                  <a:pt x="19812" y="541020"/>
                </a:lnTo>
                <a:lnTo>
                  <a:pt x="15240" y="531876"/>
                </a:lnTo>
                <a:lnTo>
                  <a:pt x="9144" y="531876"/>
                </a:lnTo>
                <a:lnTo>
                  <a:pt x="13258" y="529132"/>
                </a:lnTo>
                <a:lnTo>
                  <a:pt x="9715" y="519684"/>
                </a:lnTo>
                <a:lnTo>
                  <a:pt x="9144" y="519684"/>
                </a:lnTo>
                <a:lnTo>
                  <a:pt x="4572" y="518159"/>
                </a:lnTo>
                <a:lnTo>
                  <a:pt x="9144" y="518159"/>
                </a:lnTo>
                <a:lnTo>
                  <a:pt x="9144" y="62484"/>
                </a:lnTo>
                <a:lnTo>
                  <a:pt x="13300" y="50014"/>
                </a:lnTo>
                <a:lnTo>
                  <a:pt x="9144" y="47244"/>
                </a:lnTo>
                <a:lnTo>
                  <a:pt x="15240" y="47244"/>
                </a:lnTo>
                <a:lnTo>
                  <a:pt x="19812" y="38100"/>
                </a:lnTo>
                <a:lnTo>
                  <a:pt x="27649" y="28956"/>
                </a:lnTo>
                <a:lnTo>
                  <a:pt x="27432" y="28956"/>
                </a:lnTo>
                <a:lnTo>
                  <a:pt x="24384" y="24384"/>
                </a:lnTo>
                <a:lnTo>
                  <a:pt x="32766" y="24384"/>
                </a:lnTo>
                <a:lnTo>
                  <a:pt x="38100" y="19812"/>
                </a:lnTo>
                <a:lnTo>
                  <a:pt x="50292" y="13716"/>
                </a:lnTo>
                <a:lnTo>
                  <a:pt x="48768" y="13716"/>
                </a:lnTo>
                <a:lnTo>
                  <a:pt x="47244" y="9144"/>
                </a:lnTo>
                <a:lnTo>
                  <a:pt x="920496" y="9144"/>
                </a:lnTo>
                <a:lnTo>
                  <a:pt x="920496" y="4572"/>
                </a:lnTo>
                <a:lnTo>
                  <a:pt x="934212" y="4572"/>
                </a:lnTo>
                <a:lnTo>
                  <a:pt x="922020" y="0"/>
                </a:lnTo>
                <a:close/>
              </a:path>
              <a:path w="982979" h="581025">
                <a:moveTo>
                  <a:pt x="922020" y="569976"/>
                </a:moveTo>
                <a:lnTo>
                  <a:pt x="920496" y="570128"/>
                </a:lnTo>
                <a:lnTo>
                  <a:pt x="920496" y="574548"/>
                </a:lnTo>
                <a:lnTo>
                  <a:pt x="922020" y="569976"/>
                </a:lnTo>
                <a:close/>
              </a:path>
              <a:path w="982979" h="581025">
                <a:moveTo>
                  <a:pt x="949706" y="565404"/>
                </a:moveTo>
                <a:lnTo>
                  <a:pt x="932688" y="565404"/>
                </a:lnTo>
                <a:lnTo>
                  <a:pt x="934212" y="569976"/>
                </a:lnTo>
                <a:lnTo>
                  <a:pt x="922020" y="569976"/>
                </a:lnTo>
                <a:lnTo>
                  <a:pt x="920496" y="574548"/>
                </a:lnTo>
                <a:lnTo>
                  <a:pt x="934212" y="574548"/>
                </a:lnTo>
                <a:lnTo>
                  <a:pt x="935736" y="573024"/>
                </a:lnTo>
                <a:lnTo>
                  <a:pt x="947928" y="566928"/>
                </a:lnTo>
                <a:lnTo>
                  <a:pt x="949706" y="565404"/>
                </a:lnTo>
                <a:close/>
              </a:path>
              <a:path w="982979" h="581025">
                <a:moveTo>
                  <a:pt x="920496" y="570128"/>
                </a:moveTo>
                <a:lnTo>
                  <a:pt x="906780" y="571500"/>
                </a:lnTo>
                <a:lnTo>
                  <a:pt x="920496" y="571500"/>
                </a:lnTo>
                <a:lnTo>
                  <a:pt x="920496" y="570128"/>
                </a:lnTo>
                <a:close/>
              </a:path>
              <a:path w="982979" h="581025">
                <a:moveTo>
                  <a:pt x="931468" y="565861"/>
                </a:moveTo>
                <a:lnTo>
                  <a:pt x="920496" y="569976"/>
                </a:lnTo>
                <a:lnTo>
                  <a:pt x="920496" y="570128"/>
                </a:lnTo>
                <a:lnTo>
                  <a:pt x="922020" y="569976"/>
                </a:lnTo>
                <a:lnTo>
                  <a:pt x="934212" y="569976"/>
                </a:lnTo>
                <a:lnTo>
                  <a:pt x="931468" y="565861"/>
                </a:lnTo>
                <a:close/>
              </a:path>
              <a:path w="982979" h="581025">
                <a:moveTo>
                  <a:pt x="48768" y="565404"/>
                </a:moveTo>
                <a:lnTo>
                  <a:pt x="47244" y="569976"/>
                </a:lnTo>
                <a:lnTo>
                  <a:pt x="50014" y="565819"/>
                </a:lnTo>
                <a:lnTo>
                  <a:pt x="48768" y="565404"/>
                </a:lnTo>
                <a:close/>
              </a:path>
              <a:path w="982979" h="581025">
                <a:moveTo>
                  <a:pt x="50014" y="565819"/>
                </a:moveTo>
                <a:lnTo>
                  <a:pt x="47244" y="569976"/>
                </a:lnTo>
                <a:lnTo>
                  <a:pt x="62484" y="569976"/>
                </a:lnTo>
                <a:lnTo>
                  <a:pt x="50014" y="565819"/>
                </a:lnTo>
                <a:close/>
              </a:path>
              <a:path w="982979" h="581025">
                <a:moveTo>
                  <a:pt x="932688" y="565404"/>
                </a:moveTo>
                <a:lnTo>
                  <a:pt x="931468" y="565861"/>
                </a:lnTo>
                <a:lnTo>
                  <a:pt x="934212" y="569976"/>
                </a:lnTo>
                <a:lnTo>
                  <a:pt x="932688" y="565404"/>
                </a:lnTo>
                <a:close/>
              </a:path>
              <a:path w="982979" h="581025">
                <a:moveTo>
                  <a:pt x="953203" y="550867"/>
                </a:moveTo>
                <a:lnTo>
                  <a:pt x="943356" y="559308"/>
                </a:lnTo>
                <a:lnTo>
                  <a:pt x="931164" y="565404"/>
                </a:lnTo>
                <a:lnTo>
                  <a:pt x="931468" y="565861"/>
                </a:lnTo>
                <a:lnTo>
                  <a:pt x="932688" y="565404"/>
                </a:lnTo>
                <a:lnTo>
                  <a:pt x="949706" y="565404"/>
                </a:lnTo>
                <a:lnTo>
                  <a:pt x="958596" y="557784"/>
                </a:lnTo>
                <a:lnTo>
                  <a:pt x="960120" y="556260"/>
                </a:lnTo>
                <a:lnTo>
                  <a:pt x="961426" y="554736"/>
                </a:lnTo>
                <a:lnTo>
                  <a:pt x="957072" y="554736"/>
                </a:lnTo>
                <a:lnTo>
                  <a:pt x="952500" y="551688"/>
                </a:lnTo>
                <a:lnTo>
                  <a:pt x="953203" y="550867"/>
                </a:lnTo>
                <a:close/>
              </a:path>
              <a:path w="982979" h="581025">
                <a:moveTo>
                  <a:pt x="50292" y="565404"/>
                </a:moveTo>
                <a:lnTo>
                  <a:pt x="48768" y="565404"/>
                </a:lnTo>
                <a:lnTo>
                  <a:pt x="50014" y="565819"/>
                </a:lnTo>
                <a:lnTo>
                  <a:pt x="50292" y="565404"/>
                </a:lnTo>
                <a:close/>
              </a:path>
              <a:path w="982979" h="581025">
                <a:moveTo>
                  <a:pt x="27432" y="550164"/>
                </a:moveTo>
                <a:lnTo>
                  <a:pt x="24384" y="554736"/>
                </a:lnTo>
                <a:lnTo>
                  <a:pt x="28956" y="551688"/>
                </a:lnTo>
                <a:lnTo>
                  <a:pt x="28252" y="550867"/>
                </a:lnTo>
                <a:lnTo>
                  <a:pt x="27432" y="550164"/>
                </a:lnTo>
                <a:close/>
              </a:path>
              <a:path w="982979" h="581025">
                <a:moveTo>
                  <a:pt x="28252" y="550867"/>
                </a:moveTo>
                <a:lnTo>
                  <a:pt x="28956" y="551688"/>
                </a:lnTo>
                <a:lnTo>
                  <a:pt x="24384" y="554736"/>
                </a:lnTo>
                <a:lnTo>
                  <a:pt x="32766" y="554736"/>
                </a:lnTo>
                <a:lnTo>
                  <a:pt x="28252" y="550867"/>
                </a:lnTo>
                <a:close/>
              </a:path>
              <a:path w="982979" h="581025">
                <a:moveTo>
                  <a:pt x="954024" y="550164"/>
                </a:moveTo>
                <a:lnTo>
                  <a:pt x="953203" y="550867"/>
                </a:lnTo>
                <a:lnTo>
                  <a:pt x="952500" y="551688"/>
                </a:lnTo>
                <a:lnTo>
                  <a:pt x="957072" y="554736"/>
                </a:lnTo>
                <a:lnTo>
                  <a:pt x="954024" y="550164"/>
                </a:lnTo>
                <a:close/>
              </a:path>
              <a:path w="982979" h="581025">
                <a:moveTo>
                  <a:pt x="965345" y="550164"/>
                </a:moveTo>
                <a:lnTo>
                  <a:pt x="954024" y="550164"/>
                </a:lnTo>
                <a:lnTo>
                  <a:pt x="957072" y="554736"/>
                </a:lnTo>
                <a:lnTo>
                  <a:pt x="961426" y="554736"/>
                </a:lnTo>
                <a:lnTo>
                  <a:pt x="965345" y="550164"/>
                </a:lnTo>
                <a:close/>
              </a:path>
              <a:path w="982979" h="581025">
                <a:moveTo>
                  <a:pt x="27649" y="550164"/>
                </a:moveTo>
                <a:lnTo>
                  <a:pt x="27432" y="550164"/>
                </a:lnTo>
                <a:lnTo>
                  <a:pt x="28252" y="550867"/>
                </a:lnTo>
                <a:lnTo>
                  <a:pt x="27649" y="550164"/>
                </a:lnTo>
                <a:close/>
              </a:path>
              <a:path w="982979" h="581025">
                <a:moveTo>
                  <a:pt x="967740" y="528828"/>
                </a:moveTo>
                <a:lnTo>
                  <a:pt x="961644" y="541020"/>
                </a:lnTo>
                <a:lnTo>
                  <a:pt x="953203" y="550867"/>
                </a:lnTo>
                <a:lnTo>
                  <a:pt x="954024" y="550164"/>
                </a:lnTo>
                <a:lnTo>
                  <a:pt x="965345" y="550164"/>
                </a:lnTo>
                <a:lnTo>
                  <a:pt x="969264" y="545592"/>
                </a:lnTo>
                <a:lnTo>
                  <a:pt x="975360" y="533400"/>
                </a:lnTo>
                <a:lnTo>
                  <a:pt x="976884" y="531876"/>
                </a:lnTo>
                <a:lnTo>
                  <a:pt x="972312" y="531876"/>
                </a:lnTo>
                <a:lnTo>
                  <a:pt x="967740" y="530352"/>
                </a:lnTo>
                <a:lnTo>
                  <a:pt x="968197" y="529132"/>
                </a:lnTo>
                <a:lnTo>
                  <a:pt x="967740" y="528828"/>
                </a:lnTo>
                <a:close/>
              </a:path>
              <a:path w="982979" h="581025">
                <a:moveTo>
                  <a:pt x="13258" y="529132"/>
                </a:moveTo>
                <a:lnTo>
                  <a:pt x="9144" y="531876"/>
                </a:lnTo>
                <a:lnTo>
                  <a:pt x="13716" y="530352"/>
                </a:lnTo>
                <a:lnTo>
                  <a:pt x="13258" y="529132"/>
                </a:lnTo>
                <a:close/>
              </a:path>
              <a:path w="982979" h="581025">
                <a:moveTo>
                  <a:pt x="13716" y="528828"/>
                </a:moveTo>
                <a:lnTo>
                  <a:pt x="13258" y="529132"/>
                </a:lnTo>
                <a:lnTo>
                  <a:pt x="13716" y="530352"/>
                </a:lnTo>
                <a:lnTo>
                  <a:pt x="9144" y="531876"/>
                </a:lnTo>
                <a:lnTo>
                  <a:pt x="15240" y="531876"/>
                </a:lnTo>
                <a:lnTo>
                  <a:pt x="13716" y="528828"/>
                </a:lnTo>
                <a:close/>
              </a:path>
              <a:path w="982979" h="581025">
                <a:moveTo>
                  <a:pt x="968197" y="529132"/>
                </a:moveTo>
                <a:lnTo>
                  <a:pt x="967740" y="530352"/>
                </a:lnTo>
                <a:lnTo>
                  <a:pt x="972312" y="531876"/>
                </a:lnTo>
                <a:lnTo>
                  <a:pt x="968197" y="529132"/>
                </a:lnTo>
                <a:close/>
              </a:path>
              <a:path w="982979" h="581025">
                <a:moveTo>
                  <a:pt x="972464" y="518159"/>
                </a:moveTo>
                <a:lnTo>
                  <a:pt x="972312" y="518159"/>
                </a:lnTo>
                <a:lnTo>
                  <a:pt x="968197" y="529132"/>
                </a:lnTo>
                <a:lnTo>
                  <a:pt x="972312" y="531876"/>
                </a:lnTo>
                <a:lnTo>
                  <a:pt x="976884" y="531876"/>
                </a:lnTo>
                <a:lnTo>
                  <a:pt x="981456" y="519684"/>
                </a:lnTo>
                <a:lnTo>
                  <a:pt x="972312" y="519684"/>
                </a:lnTo>
                <a:lnTo>
                  <a:pt x="972464" y="518159"/>
                </a:lnTo>
                <a:close/>
              </a:path>
              <a:path w="982979" h="581025">
                <a:moveTo>
                  <a:pt x="9144" y="518159"/>
                </a:moveTo>
                <a:lnTo>
                  <a:pt x="4572" y="518159"/>
                </a:lnTo>
                <a:lnTo>
                  <a:pt x="9144" y="519684"/>
                </a:lnTo>
                <a:lnTo>
                  <a:pt x="9144" y="518159"/>
                </a:lnTo>
                <a:close/>
              </a:path>
              <a:path w="982979" h="581025">
                <a:moveTo>
                  <a:pt x="9144" y="518159"/>
                </a:moveTo>
                <a:lnTo>
                  <a:pt x="9144" y="519684"/>
                </a:lnTo>
                <a:lnTo>
                  <a:pt x="9715" y="519684"/>
                </a:lnTo>
                <a:lnTo>
                  <a:pt x="9144" y="518159"/>
                </a:lnTo>
                <a:close/>
              </a:path>
              <a:path w="982979" h="581025">
                <a:moveTo>
                  <a:pt x="976884" y="47244"/>
                </a:moveTo>
                <a:lnTo>
                  <a:pt x="972312" y="47244"/>
                </a:lnTo>
                <a:lnTo>
                  <a:pt x="968155" y="50014"/>
                </a:lnTo>
                <a:lnTo>
                  <a:pt x="972312" y="62484"/>
                </a:lnTo>
                <a:lnTo>
                  <a:pt x="973836" y="76200"/>
                </a:lnTo>
                <a:lnTo>
                  <a:pt x="973836" y="504444"/>
                </a:lnTo>
                <a:lnTo>
                  <a:pt x="972312" y="519684"/>
                </a:lnTo>
                <a:lnTo>
                  <a:pt x="976884" y="518159"/>
                </a:lnTo>
                <a:lnTo>
                  <a:pt x="981456" y="518159"/>
                </a:lnTo>
                <a:lnTo>
                  <a:pt x="982980" y="502920"/>
                </a:lnTo>
                <a:lnTo>
                  <a:pt x="982980" y="74676"/>
                </a:lnTo>
                <a:lnTo>
                  <a:pt x="981456" y="60960"/>
                </a:lnTo>
                <a:lnTo>
                  <a:pt x="976884" y="47244"/>
                </a:lnTo>
                <a:close/>
              </a:path>
              <a:path w="982979" h="581025">
                <a:moveTo>
                  <a:pt x="981456" y="518159"/>
                </a:moveTo>
                <a:lnTo>
                  <a:pt x="976884" y="518159"/>
                </a:lnTo>
                <a:lnTo>
                  <a:pt x="972312" y="519684"/>
                </a:lnTo>
                <a:lnTo>
                  <a:pt x="981456" y="519684"/>
                </a:lnTo>
                <a:lnTo>
                  <a:pt x="981456" y="518159"/>
                </a:lnTo>
                <a:close/>
              </a:path>
              <a:path w="982979" h="581025">
                <a:moveTo>
                  <a:pt x="15240" y="47244"/>
                </a:moveTo>
                <a:lnTo>
                  <a:pt x="9144" y="47244"/>
                </a:lnTo>
                <a:lnTo>
                  <a:pt x="13716" y="48768"/>
                </a:lnTo>
                <a:lnTo>
                  <a:pt x="13300" y="50014"/>
                </a:lnTo>
                <a:lnTo>
                  <a:pt x="13716" y="50292"/>
                </a:lnTo>
                <a:lnTo>
                  <a:pt x="15240" y="47244"/>
                </a:lnTo>
                <a:close/>
              </a:path>
              <a:path w="982979" h="581025">
                <a:moveTo>
                  <a:pt x="953203" y="28252"/>
                </a:moveTo>
                <a:lnTo>
                  <a:pt x="961644" y="38100"/>
                </a:lnTo>
                <a:lnTo>
                  <a:pt x="967740" y="50292"/>
                </a:lnTo>
                <a:lnTo>
                  <a:pt x="968155" y="50014"/>
                </a:lnTo>
                <a:lnTo>
                  <a:pt x="967740" y="48768"/>
                </a:lnTo>
                <a:lnTo>
                  <a:pt x="972312" y="47244"/>
                </a:lnTo>
                <a:lnTo>
                  <a:pt x="976884" y="47244"/>
                </a:lnTo>
                <a:lnTo>
                  <a:pt x="975360" y="45720"/>
                </a:lnTo>
                <a:lnTo>
                  <a:pt x="969264" y="33528"/>
                </a:lnTo>
                <a:lnTo>
                  <a:pt x="965345" y="28956"/>
                </a:lnTo>
                <a:lnTo>
                  <a:pt x="954024" y="28956"/>
                </a:lnTo>
                <a:lnTo>
                  <a:pt x="953203" y="28252"/>
                </a:lnTo>
                <a:close/>
              </a:path>
              <a:path w="982979" h="581025">
                <a:moveTo>
                  <a:pt x="9144" y="47244"/>
                </a:moveTo>
                <a:lnTo>
                  <a:pt x="13300" y="50014"/>
                </a:lnTo>
                <a:lnTo>
                  <a:pt x="13716" y="48768"/>
                </a:lnTo>
                <a:lnTo>
                  <a:pt x="9144" y="47244"/>
                </a:lnTo>
                <a:close/>
              </a:path>
              <a:path w="982979" h="581025">
                <a:moveTo>
                  <a:pt x="972312" y="47244"/>
                </a:moveTo>
                <a:lnTo>
                  <a:pt x="967740" y="48768"/>
                </a:lnTo>
                <a:lnTo>
                  <a:pt x="968155" y="50014"/>
                </a:lnTo>
                <a:lnTo>
                  <a:pt x="972312" y="47244"/>
                </a:lnTo>
                <a:close/>
              </a:path>
              <a:path w="982979" h="581025">
                <a:moveTo>
                  <a:pt x="24384" y="24384"/>
                </a:moveTo>
                <a:lnTo>
                  <a:pt x="27432" y="28956"/>
                </a:lnTo>
                <a:lnTo>
                  <a:pt x="28252" y="28252"/>
                </a:lnTo>
                <a:lnTo>
                  <a:pt x="28956" y="27432"/>
                </a:lnTo>
                <a:lnTo>
                  <a:pt x="24384" y="24384"/>
                </a:lnTo>
                <a:close/>
              </a:path>
              <a:path w="982979" h="581025">
                <a:moveTo>
                  <a:pt x="28252" y="28252"/>
                </a:moveTo>
                <a:lnTo>
                  <a:pt x="27432" y="28956"/>
                </a:lnTo>
                <a:lnTo>
                  <a:pt x="27649" y="28956"/>
                </a:lnTo>
                <a:lnTo>
                  <a:pt x="28252" y="28252"/>
                </a:lnTo>
                <a:close/>
              </a:path>
              <a:path w="982979" h="581025">
                <a:moveTo>
                  <a:pt x="957072" y="24384"/>
                </a:moveTo>
                <a:lnTo>
                  <a:pt x="952500" y="27432"/>
                </a:lnTo>
                <a:lnTo>
                  <a:pt x="953203" y="28252"/>
                </a:lnTo>
                <a:lnTo>
                  <a:pt x="954024" y="28956"/>
                </a:lnTo>
                <a:lnTo>
                  <a:pt x="957072" y="24384"/>
                </a:lnTo>
                <a:close/>
              </a:path>
              <a:path w="982979" h="581025">
                <a:moveTo>
                  <a:pt x="961426" y="24384"/>
                </a:moveTo>
                <a:lnTo>
                  <a:pt x="957072" y="24384"/>
                </a:lnTo>
                <a:lnTo>
                  <a:pt x="954024" y="28956"/>
                </a:lnTo>
                <a:lnTo>
                  <a:pt x="965345" y="28956"/>
                </a:lnTo>
                <a:lnTo>
                  <a:pt x="961426" y="24384"/>
                </a:lnTo>
                <a:close/>
              </a:path>
              <a:path w="982979" h="581025">
                <a:moveTo>
                  <a:pt x="32766" y="24384"/>
                </a:moveTo>
                <a:lnTo>
                  <a:pt x="24384" y="24384"/>
                </a:lnTo>
                <a:lnTo>
                  <a:pt x="28956" y="27432"/>
                </a:lnTo>
                <a:lnTo>
                  <a:pt x="28252" y="28252"/>
                </a:lnTo>
                <a:lnTo>
                  <a:pt x="32766" y="24384"/>
                </a:lnTo>
                <a:close/>
              </a:path>
              <a:path w="982979" h="581025">
                <a:moveTo>
                  <a:pt x="931468" y="13258"/>
                </a:moveTo>
                <a:lnTo>
                  <a:pt x="931164" y="13716"/>
                </a:lnTo>
                <a:lnTo>
                  <a:pt x="943356" y="19812"/>
                </a:lnTo>
                <a:lnTo>
                  <a:pt x="953203" y="28252"/>
                </a:lnTo>
                <a:lnTo>
                  <a:pt x="952500" y="27432"/>
                </a:lnTo>
                <a:lnTo>
                  <a:pt x="957072" y="24384"/>
                </a:lnTo>
                <a:lnTo>
                  <a:pt x="961426" y="24384"/>
                </a:lnTo>
                <a:lnTo>
                  <a:pt x="960120" y="22860"/>
                </a:lnTo>
                <a:lnTo>
                  <a:pt x="958596" y="21336"/>
                </a:lnTo>
                <a:lnTo>
                  <a:pt x="949706" y="13716"/>
                </a:lnTo>
                <a:lnTo>
                  <a:pt x="932688" y="13716"/>
                </a:lnTo>
                <a:lnTo>
                  <a:pt x="931468" y="13258"/>
                </a:lnTo>
                <a:close/>
              </a:path>
              <a:path w="982979" h="581025">
                <a:moveTo>
                  <a:pt x="47244" y="9144"/>
                </a:moveTo>
                <a:lnTo>
                  <a:pt x="48768" y="13716"/>
                </a:lnTo>
                <a:lnTo>
                  <a:pt x="50014" y="13300"/>
                </a:lnTo>
                <a:lnTo>
                  <a:pt x="47244" y="9144"/>
                </a:lnTo>
                <a:close/>
              </a:path>
              <a:path w="982979" h="581025">
                <a:moveTo>
                  <a:pt x="50014" y="13300"/>
                </a:moveTo>
                <a:lnTo>
                  <a:pt x="48768" y="13716"/>
                </a:lnTo>
                <a:lnTo>
                  <a:pt x="50292" y="13716"/>
                </a:lnTo>
                <a:lnTo>
                  <a:pt x="50014" y="13300"/>
                </a:lnTo>
                <a:close/>
              </a:path>
              <a:path w="982979" h="581025">
                <a:moveTo>
                  <a:pt x="934212" y="9144"/>
                </a:moveTo>
                <a:lnTo>
                  <a:pt x="931468" y="13258"/>
                </a:lnTo>
                <a:lnTo>
                  <a:pt x="932688" y="13716"/>
                </a:lnTo>
                <a:lnTo>
                  <a:pt x="934212" y="9144"/>
                </a:lnTo>
                <a:close/>
              </a:path>
              <a:path w="982979" h="581025">
                <a:moveTo>
                  <a:pt x="934212" y="4572"/>
                </a:moveTo>
                <a:lnTo>
                  <a:pt x="920496" y="4572"/>
                </a:lnTo>
                <a:lnTo>
                  <a:pt x="922020" y="9144"/>
                </a:lnTo>
                <a:lnTo>
                  <a:pt x="934212" y="9144"/>
                </a:lnTo>
                <a:lnTo>
                  <a:pt x="932688" y="13716"/>
                </a:lnTo>
                <a:lnTo>
                  <a:pt x="949706" y="13716"/>
                </a:lnTo>
                <a:lnTo>
                  <a:pt x="947928" y="12192"/>
                </a:lnTo>
                <a:lnTo>
                  <a:pt x="935736" y="6096"/>
                </a:lnTo>
                <a:lnTo>
                  <a:pt x="934212" y="4572"/>
                </a:lnTo>
                <a:close/>
              </a:path>
              <a:path w="982979" h="581025">
                <a:moveTo>
                  <a:pt x="62484" y="9144"/>
                </a:moveTo>
                <a:lnTo>
                  <a:pt x="47244" y="9144"/>
                </a:lnTo>
                <a:lnTo>
                  <a:pt x="50014" y="13300"/>
                </a:lnTo>
                <a:lnTo>
                  <a:pt x="62484" y="9144"/>
                </a:lnTo>
                <a:close/>
              </a:path>
              <a:path w="982979" h="581025">
                <a:moveTo>
                  <a:pt x="920496" y="4572"/>
                </a:moveTo>
                <a:lnTo>
                  <a:pt x="920496" y="9144"/>
                </a:lnTo>
                <a:lnTo>
                  <a:pt x="931468" y="13258"/>
                </a:lnTo>
                <a:lnTo>
                  <a:pt x="934212" y="9144"/>
                </a:lnTo>
                <a:lnTo>
                  <a:pt x="922020" y="9144"/>
                </a:lnTo>
                <a:lnTo>
                  <a:pt x="920496" y="4572"/>
                </a:lnTo>
                <a:close/>
              </a:path>
            </a:pathLst>
          </a:custGeom>
          <a:solidFill>
            <a:srgbClr val="000000"/>
          </a:solidFill>
        </p:spPr>
        <p:txBody>
          <a:bodyPr wrap="square" lIns="0" tIns="0" rIns="0" bIns="0" rtlCol="0"/>
          <a:lstStyle/>
          <a:p/>
        </p:txBody>
      </p:sp>
      <p:sp>
        <p:nvSpPr>
          <p:cNvPr id="91" name="object 91"/>
          <p:cNvSpPr txBox="1"/>
          <p:nvPr/>
        </p:nvSpPr>
        <p:spPr>
          <a:xfrm>
            <a:off x="4864100" y="3132835"/>
            <a:ext cx="617855" cy="314325"/>
          </a:xfrm>
          <a:prstGeom prst="rect">
            <a:avLst/>
          </a:prstGeom>
        </p:spPr>
        <p:txBody>
          <a:bodyPr wrap="square" lIns="0" tIns="0" rIns="0" bIns="0" rtlCol="0" vert="horz">
            <a:spAutoFit/>
          </a:bodyPr>
          <a:lstStyle/>
          <a:p>
            <a:pPr marL="12700" marR="5080" indent="97155">
              <a:lnSpc>
                <a:spcPct val="100000"/>
              </a:lnSpc>
            </a:pPr>
            <a:r>
              <a:rPr dirty="0" sz="1000" spc="-5">
                <a:solidFill>
                  <a:srgbClr val="FFFFFF"/>
                </a:solidFill>
                <a:latin typeface="Tahoma"/>
                <a:cs typeface="Tahoma"/>
              </a:rPr>
              <a:t>Central  </a:t>
            </a:r>
            <a:r>
              <a:rPr dirty="0" sz="1000" spc="-5">
                <a:solidFill>
                  <a:srgbClr val="FFFFFF"/>
                </a:solidFill>
                <a:latin typeface="Tahoma"/>
                <a:cs typeface="Tahoma"/>
              </a:rPr>
              <a:t>Monitoring</a:t>
            </a:r>
            <a:endParaRPr sz="1000">
              <a:latin typeface="Tahoma"/>
              <a:cs typeface="Tahoma"/>
            </a:endParaRPr>
          </a:p>
        </p:txBody>
      </p:sp>
      <p:sp>
        <p:nvSpPr>
          <p:cNvPr id="92" name="object 92"/>
          <p:cNvSpPr/>
          <p:nvPr/>
        </p:nvSpPr>
        <p:spPr>
          <a:xfrm>
            <a:off x="2971800" y="3866388"/>
            <a:ext cx="1371600" cy="631190"/>
          </a:xfrm>
          <a:custGeom>
            <a:avLst/>
            <a:gdLst/>
            <a:ahLst/>
            <a:cxnLst/>
            <a:rect l="l" t="t" r="r" b="b"/>
            <a:pathLst>
              <a:path w="1371600" h="631189">
                <a:moveTo>
                  <a:pt x="1292352" y="0"/>
                </a:moveTo>
                <a:lnTo>
                  <a:pt x="79248" y="0"/>
                </a:lnTo>
                <a:lnTo>
                  <a:pt x="48220" y="6143"/>
                </a:lnTo>
                <a:lnTo>
                  <a:pt x="23050" y="22859"/>
                </a:lnTo>
                <a:lnTo>
                  <a:pt x="6167" y="47577"/>
                </a:lnTo>
                <a:lnTo>
                  <a:pt x="0" y="77724"/>
                </a:lnTo>
                <a:lnTo>
                  <a:pt x="0" y="551688"/>
                </a:lnTo>
                <a:lnTo>
                  <a:pt x="6167" y="582715"/>
                </a:lnTo>
                <a:lnTo>
                  <a:pt x="23050" y="607885"/>
                </a:lnTo>
                <a:lnTo>
                  <a:pt x="48220" y="624768"/>
                </a:lnTo>
                <a:lnTo>
                  <a:pt x="79248" y="630936"/>
                </a:lnTo>
                <a:lnTo>
                  <a:pt x="1292352" y="630936"/>
                </a:lnTo>
                <a:lnTo>
                  <a:pt x="1323379" y="624768"/>
                </a:lnTo>
                <a:lnTo>
                  <a:pt x="1348549" y="607885"/>
                </a:lnTo>
                <a:lnTo>
                  <a:pt x="1365432" y="582715"/>
                </a:lnTo>
                <a:lnTo>
                  <a:pt x="1371600" y="551688"/>
                </a:lnTo>
                <a:lnTo>
                  <a:pt x="1371600" y="77724"/>
                </a:lnTo>
                <a:lnTo>
                  <a:pt x="1365432" y="47577"/>
                </a:lnTo>
                <a:lnTo>
                  <a:pt x="1348549" y="22859"/>
                </a:lnTo>
                <a:lnTo>
                  <a:pt x="1323379" y="6143"/>
                </a:lnTo>
                <a:lnTo>
                  <a:pt x="1292352" y="0"/>
                </a:lnTo>
                <a:close/>
              </a:path>
            </a:pathLst>
          </a:custGeom>
          <a:solidFill>
            <a:srgbClr val="008000"/>
          </a:solidFill>
        </p:spPr>
        <p:txBody>
          <a:bodyPr wrap="square" lIns="0" tIns="0" rIns="0" bIns="0" rtlCol="0"/>
          <a:lstStyle/>
          <a:p/>
        </p:txBody>
      </p:sp>
      <p:sp>
        <p:nvSpPr>
          <p:cNvPr id="93" name="object 93"/>
          <p:cNvSpPr/>
          <p:nvPr/>
        </p:nvSpPr>
        <p:spPr>
          <a:xfrm>
            <a:off x="2967227" y="3861815"/>
            <a:ext cx="1381125" cy="640080"/>
          </a:xfrm>
          <a:custGeom>
            <a:avLst/>
            <a:gdLst/>
            <a:ahLst/>
            <a:cxnLst/>
            <a:rect l="l" t="t" r="r" b="b"/>
            <a:pathLst>
              <a:path w="1381125" h="640079">
                <a:moveTo>
                  <a:pt x="1327404" y="632460"/>
                </a:moveTo>
                <a:lnTo>
                  <a:pt x="51815" y="632460"/>
                </a:lnTo>
                <a:lnTo>
                  <a:pt x="65531" y="637032"/>
                </a:lnTo>
                <a:lnTo>
                  <a:pt x="82295" y="640080"/>
                </a:lnTo>
                <a:lnTo>
                  <a:pt x="1295400" y="640080"/>
                </a:lnTo>
                <a:lnTo>
                  <a:pt x="1312164" y="637032"/>
                </a:lnTo>
                <a:lnTo>
                  <a:pt x="1313688" y="637032"/>
                </a:lnTo>
                <a:lnTo>
                  <a:pt x="1327404" y="632460"/>
                </a:lnTo>
                <a:close/>
              </a:path>
              <a:path w="1381125" h="640079">
                <a:moveTo>
                  <a:pt x="1312164" y="6096"/>
                </a:moveTo>
                <a:lnTo>
                  <a:pt x="50291" y="6096"/>
                </a:lnTo>
                <a:lnTo>
                  <a:pt x="36575" y="13716"/>
                </a:lnTo>
                <a:lnTo>
                  <a:pt x="24383" y="22860"/>
                </a:lnTo>
                <a:lnTo>
                  <a:pt x="22859" y="24384"/>
                </a:lnTo>
                <a:lnTo>
                  <a:pt x="13715" y="36576"/>
                </a:lnTo>
                <a:lnTo>
                  <a:pt x="6095" y="48768"/>
                </a:lnTo>
                <a:lnTo>
                  <a:pt x="6095" y="50292"/>
                </a:lnTo>
                <a:lnTo>
                  <a:pt x="1523" y="65532"/>
                </a:lnTo>
                <a:lnTo>
                  <a:pt x="0" y="80772"/>
                </a:lnTo>
                <a:lnTo>
                  <a:pt x="0" y="554736"/>
                </a:lnTo>
                <a:lnTo>
                  <a:pt x="1523" y="571500"/>
                </a:lnTo>
                <a:lnTo>
                  <a:pt x="1523" y="573024"/>
                </a:lnTo>
                <a:lnTo>
                  <a:pt x="6095" y="586740"/>
                </a:lnTo>
                <a:lnTo>
                  <a:pt x="6095" y="588264"/>
                </a:lnTo>
                <a:lnTo>
                  <a:pt x="13715" y="601980"/>
                </a:lnTo>
                <a:lnTo>
                  <a:pt x="22859" y="614172"/>
                </a:lnTo>
                <a:lnTo>
                  <a:pt x="24383" y="615696"/>
                </a:lnTo>
                <a:lnTo>
                  <a:pt x="36575" y="624840"/>
                </a:lnTo>
                <a:lnTo>
                  <a:pt x="50291" y="632460"/>
                </a:lnTo>
                <a:lnTo>
                  <a:pt x="1312164" y="632460"/>
                </a:lnTo>
                <a:lnTo>
                  <a:pt x="1312164" y="630936"/>
                </a:lnTo>
                <a:lnTo>
                  <a:pt x="83819" y="630936"/>
                </a:lnTo>
                <a:lnTo>
                  <a:pt x="67055" y="627888"/>
                </a:lnTo>
                <a:lnTo>
                  <a:pt x="51815" y="627888"/>
                </a:lnTo>
                <a:lnTo>
                  <a:pt x="53149" y="623887"/>
                </a:lnTo>
                <a:lnTo>
                  <a:pt x="41147" y="617220"/>
                </a:lnTo>
                <a:lnTo>
                  <a:pt x="33019" y="611124"/>
                </a:lnTo>
                <a:lnTo>
                  <a:pt x="27431" y="611124"/>
                </a:lnTo>
                <a:lnTo>
                  <a:pt x="28955" y="608076"/>
                </a:lnTo>
                <a:lnTo>
                  <a:pt x="29336" y="608076"/>
                </a:lnTo>
                <a:lnTo>
                  <a:pt x="21335" y="597408"/>
                </a:lnTo>
                <a:lnTo>
                  <a:pt x="15409" y="586740"/>
                </a:lnTo>
                <a:lnTo>
                  <a:pt x="10667" y="586740"/>
                </a:lnTo>
                <a:lnTo>
                  <a:pt x="13715" y="583692"/>
                </a:lnTo>
                <a:lnTo>
                  <a:pt x="14731" y="583692"/>
                </a:lnTo>
                <a:lnTo>
                  <a:pt x="11175" y="573024"/>
                </a:lnTo>
                <a:lnTo>
                  <a:pt x="10667" y="573024"/>
                </a:lnTo>
                <a:lnTo>
                  <a:pt x="6095" y="571500"/>
                </a:lnTo>
                <a:lnTo>
                  <a:pt x="10529" y="571500"/>
                </a:lnTo>
                <a:lnTo>
                  <a:pt x="9143" y="556260"/>
                </a:lnTo>
                <a:lnTo>
                  <a:pt x="9143" y="82296"/>
                </a:lnTo>
                <a:lnTo>
                  <a:pt x="10667" y="67056"/>
                </a:lnTo>
                <a:lnTo>
                  <a:pt x="14782" y="53340"/>
                </a:lnTo>
                <a:lnTo>
                  <a:pt x="13715" y="53340"/>
                </a:lnTo>
                <a:lnTo>
                  <a:pt x="10667" y="51816"/>
                </a:lnTo>
                <a:lnTo>
                  <a:pt x="14668" y="51816"/>
                </a:lnTo>
                <a:lnTo>
                  <a:pt x="21335" y="41148"/>
                </a:lnTo>
                <a:lnTo>
                  <a:pt x="29336" y="30480"/>
                </a:lnTo>
                <a:lnTo>
                  <a:pt x="28955" y="30480"/>
                </a:lnTo>
                <a:lnTo>
                  <a:pt x="27431" y="27432"/>
                </a:lnTo>
                <a:lnTo>
                  <a:pt x="33019" y="27432"/>
                </a:lnTo>
                <a:lnTo>
                  <a:pt x="41147" y="21336"/>
                </a:lnTo>
                <a:lnTo>
                  <a:pt x="53149" y="14668"/>
                </a:lnTo>
                <a:lnTo>
                  <a:pt x="51815" y="10668"/>
                </a:lnTo>
                <a:lnTo>
                  <a:pt x="67055" y="10668"/>
                </a:lnTo>
                <a:lnTo>
                  <a:pt x="83819" y="9144"/>
                </a:lnTo>
                <a:lnTo>
                  <a:pt x="1312164" y="9144"/>
                </a:lnTo>
                <a:lnTo>
                  <a:pt x="1312164" y="6096"/>
                </a:lnTo>
                <a:close/>
              </a:path>
              <a:path w="1381125" h="640079">
                <a:moveTo>
                  <a:pt x="1313688" y="627888"/>
                </a:moveTo>
                <a:lnTo>
                  <a:pt x="1312164" y="628165"/>
                </a:lnTo>
                <a:lnTo>
                  <a:pt x="1312164" y="632460"/>
                </a:lnTo>
                <a:lnTo>
                  <a:pt x="1313688" y="627888"/>
                </a:lnTo>
                <a:close/>
              </a:path>
              <a:path w="1381125" h="640079">
                <a:moveTo>
                  <a:pt x="1349393" y="608729"/>
                </a:moveTo>
                <a:lnTo>
                  <a:pt x="1338072" y="617220"/>
                </a:lnTo>
                <a:lnTo>
                  <a:pt x="1326070" y="623887"/>
                </a:lnTo>
                <a:lnTo>
                  <a:pt x="1327404" y="627888"/>
                </a:lnTo>
                <a:lnTo>
                  <a:pt x="1313688" y="627888"/>
                </a:lnTo>
                <a:lnTo>
                  <a:pt x="1312164" y="632460"/>
                </a:lnTo>
                <a:lnTo>
                  <a:pt x="1328928" y="632460"/>
                </a:lnTo>
                <a:lnTo>
                  <a:pt x="1342644" y="624840"/>
                </a:lnTo>
                <a:lnTo>
                  <a:pt x="1354836" y="615696"/>
                </a:lnTo>
                <a:lnTo>
                  <a:pt x="1356360" y="614172"/>
                </a:lnTo>
                <a:lnTo>
                  <a:pt x="1358646" y="611124"/>
                </a:lnTo>
                <a:lnTo>
                  <a:pt x="1351788" y="611124"/>
                </a:lnTo>
                <a:lnTo>
                  <a:pt x="1348740" y="609600"/>
                </a:lnTo>
                <a:lnTo>
                  <a:pt x="1349393" y="608729"/>
                </a:lnTo>
                <a:close/>
              </a:path>
              <a:path w="1381125" h="640079">
                <a:moveTo>
                  <a:pt x="1312164" y="628165"/>
                </a:moveTo>
                <a:lnTo>
                  <a:pt x="1296923" y="630936"/>
                </a:lnTo>
                <a:lnTo>
                  <a:pt x="1312164" y="630936"/>
                </a:lnTo>
                <a:lnTo>
                  <a:pt x="1312164" y="628165"/>
                </a:lnTo>
                <a:close/>
              </a:path>
              <a:path w="1381125" h="640079">
                <a:moveTo>
                  <a:pt x="1325880" y="623316"/>
                </a:moveTo>
                <a:lnTo>
                  <a:pt x="1312164" y="627888"/>
                </a:lnTo>
                <a:lnTo>
                  <a:pt x="1312164" y="628165"/>
                </a:lnTo>
                <a:lnTo>
                  <a:pt x="1313688" y="627888"/>
                </a:lnTo>
                <a:lnTo>
                  <a:pt x="1327404" y="627888"/>
                </a:lnTo>
                <a:lnTo>
                  <a:pt x="1324356" y="624840"/>
                </a:lnTo>
                <a:lnTo>
                  <a:pt x="1326070" y="623887"/>
                </a:lnTo>
                <a:lnTo>
                  <a:pt x="1325880" y="623316"/>
                </a:lnTo>
                <a:close/>
              </a:path>
              <a:path w="1381125" h="640079">
                <a:moveTo>
                  <a:pt x="53149" y="623887"/>
                </a:moveTo>
                <a:lnTo>
                  <a:pt x="51815" y="627888"/>
                </a:lnTo>
                <a:lnTo>
                  <a:pt x="54863" y="624840"/>
                </a:lnTo>
                <a:lnTo>
                  <a:pt x="53149" y="623887"/>
                </a:lnTo>
                <a:close/>
              </a:path>
              <a:path w="1381125" h="640079">
                <a:moveTo>
                  <a:pt x="53339" y="623316"/>
                </a:moveTo>
                <a:lnTo>
                  <a:pt x="53149" y="623887"/>
                </a:lnTo>
                <a:lnTo>
                  <a:pt x="54863" y="624840"/>
                </a:lnTo>
                <a:lnTo>
                  <a:pt x="51815" y="627888"/>
                </a:lnTo>
                <a:lnTo>
                  <a:pt x="67055" y="627888"/>
                </a:lnTo>
                <a:lnTo>
                  <a:pt x="53339" y="623316"/>
                </a:lnTo>
                <a:close/>
              </a:path>
              <a:path w="1381125" h="640079">
                <a:moveTo>
                  <a:pt x="1326070" y="623887"/>
                </a:moveTo>
                <a:lnTo>
                  <a:pt x="1324356" y="624840"/>
                </a:lnTo>
                <a:lnTo>
                  <a:pt x="1327404" y="627888"/>
                </a:lnTo>
                <a:lnTo>
                  <a:pt x="1326070" y="623887"/>
                </a:lnTo>
                <a:close/>
              </a:path>
              <a:path w="1381125" h="640079">
                <a:moveTo>
                  <a:pt x="28955" y="608076"/>
                </a:moveTo>
                <a:lnTo>
                  <a:pt x="27431" y="611124"/>
                </a:lnTo>
                <a:lnTo>
                  <a:pt x="30479" y="609600"/>
                </a:lnTo>
                <a:lnTo>
                  <a:pt x="29826" y="608729"/>
                </a:lnTo>
                <a:lnTo>
                  <a:pt x="28955" y="608076"/>
                </a:lnTo>
                <a:close/>
              </a:path>
              <a:path w="1381125" h="640079">
                <a:moveTo>
                  <a:pt x="29826" y="608729"/>
                </a:moveTo>
                <a:lnTo>
                  <a:pt x="30479" y="609600"/>
                </a:lnTo>
                <a:lnTo>
                  <a:pt x="27431" y="611124"/>
                </a:lnTo>
                <a:lnTo>
                  <a:pt x="33019" y="611124"/>
                </a:lnTo>
                <a:lnTo>
                  <a:pt x="29826" y="608729"/>
                </a:lnTo>
                <a:close/>
              </a:path>
              <a:path w="1381125" h="640079">
                <a:moveTo>
                  <a:pt x="1350264" y="608076"/>
                </a:moveTo>
                <a:lnTo>
                  <a:pt x="1349393" y="608729"/>
                </a:lnTo>
                <a:lnTo>
                  <a:pt x="1348740" y="609600"/>
                </a:lnTo>
                <a:lnTo>
                  <a:pt x="1351788" y="611124"/>
                </a:lnTo>
                <a:lnTo>
                  <a:pt x="1350264" y="608076"/>
                </a:lnTo>
                <a:close/>
              </a:path>
              <a:path w="1381125" h="640079">
                <a:moveTo>
                  <a:pt x="1360932" y="608076"/>
                </a:moveTo>
                <a:lnTo>
                  <a:pt x="1350264" y="608076"/>
                </a:lnTo>
                <a:lnTo>
                  <a:pt x="1351788" y="611124"/>
                </a:lnTo>
                <a:lnTo>
                  <a:pt x="1358646" y="611124"/>
                </a:lnTo>
                <a:lnTo>
                  <a:pt x="1360932" y="608076"/>
                </a:lnTo>
                <a:close/>
              </a:path>
              <a:path w="1381125" h="640079">
                <a:moveTo>
                  <a:pt x="29336" y="608076"/>
                </a:moveTo>
                <a:lnTo>
                  <a:pt x="28955" y="608076"/>
                </a:lnTo>
                <a:lnTo>
                  <a:pt x="29826" y="608729"/>
                </a:lnTo>
                <a:lnTo>
                  <a:pt x="29336" y="608076"/>
                </a:lnTo>
                <a:close/>
              </a:path>
              <a:path w="1381125" h="640079">
                <a:moveTo>
                  <a:pt x="1364551" y="585406"/>
                </a:moveTo>
                <a:lnTo>
                  <a:pt x="1357884" y="597408"/>
                </a:lnTo>
                <a:lnTo>
                  <a:pt x="1349393" y="608729"/>
                </a:lnTo>
                <a:lnTo>
                  <a:pt x="1350264" y="608076"/>
                </a:lnTo>
                <a:lnTo>
                  <a:pt x="1360932" y="608076"/>
                </a:lnTo>
                <a:lnTo>
                  <a:pt x="1365504" y="601980"/>
                </a:lnTo>
                <a:lnTo>
                  <a:pt x="1373123" y="588264"/>
                </a:lnTo>
                <a:lnTo>
                  <a:pt x="1373123" y="586740"/>
                </a:lnTo>
                <a:lnTo>
                  <a:pt x="1368552" y="586740"/>
                </a:lnTo>
                <a:lnTo>
                  <a:pt x="1364551" y="585406"/>
                </a:lnTo>
                <a:close/>
              </a:path>
              <a:path w="1381125" h="640079">
                <a:moveTo>
                  <a:pt x="13715" y="583692"/>
                </a:moveTo>
                <a:lnTo>
                  <a:pt x="10667" y="586740"/>
                </a:lnTo>
                <a:lnTo>
                  <a:pt x="14668" y="585406"/>
                </a:lnTo>
                <a:lnTo>
                  <a:pt x="13715" y="583692"/>
                </a:lnTo>
                <a:close/>
              </a:path>
              <a:path w="1381125" h="640079">
                <a:moveTo>
                  <a:pt x="14668" y="585406"/>
                </a:moveTo>
                <a:lnTo>
                  <a:pt x="10667" y="586740"/>
                </a:lnTo>
                <a:lnTo>
                  <a:pt x="15409" y="586740"/>
                </a:lnTo>
                <a:lnTo>
                  <a:pt x="14668" y="585406"/>
                </a:lnTo>
                <a:close/>
              </a:path>
              <a:path w="1381125" h="640079">
                <a:moveTo>
                  <a:pt x="1365504" y="583692"/>
                </a:moveTo>
                <a:lnTo>
                  <a:pt x="1364551" y="585406"/>
                </a:lnTo>
                <a:lnTo>
                  <a:pt x="1368552" y="586740"/>
                </a:lnTo>
                <a:lnTo>
                  <a:pt x="1365504" y="583692"/>
                </a:lnTo>
                <a:close/>
              </a:path>
              <a:path w="1381125" h="640079">
                <a:moveTo>
                  <a:pt x="1374139" y="583692"/>
                </a:moveTo>
                <a:lnTo>
                  <a:pt x="1365504" y="583692"/>
                </a:lnTo>
                <a:lnTo>
                  <a:pt x="1368552" y="586740"/>
                </a:lnTo>
                <a:lnTo>
                  <a:pt x="1373123" y="586740"/>
                </a:lnTo>
                <a:lnTo>
                  <a:pt x="1374139" y="583692"/>
                </a:lnTo>
                <a:close/>
              </a:path>
              <a:path w="1381125" h="640079">
                <a:moveTo>
                  <a:pt x="14731" y="583692"/>
                </a:moveTo>
                <a:lnTo>
                  <a:pt x="13715" y="583692"/>
                </a:lnTo>
                <a:lnTo>
                  <a:pt x="14668" y="585406"/>
                </a:lnTo>
                <a:lnTo>
                  <a:pt x="15239" y="585216"/>
                </a:lnTo>
                <a:lnTo>
                  <a:pt x="14731" y="583692"/>
                </a:lnTo>
                <a:close/>
              </a:path>
              <a:path w="1381125" h="640079">
                <a:moveTo>
                  <a:pt x="1368829" y="571500"/>
                </a:moveTo>
                <a:lnTo>
                  <a:pt x="1368552" y="571500"/>
                </a:lnTo>
                <a:lnTo>
                  <a:pt x="1363980" y="585216"/>
                </a:lnTo>
                <a:lnTo>
                  <a:pt x="1364551" y="585406"/>
                </a:lnTo>
                <a:lnTo>
                  <a:pt x="1365504" y="583692"/>
                </a:lnTo>
                <a:lnTo>
                  <a:pt x="1374139" y="583692"/>
                </a:lnTo>
                <a:lnTo>
                  <a:pt x="1377695" y="573024"/>
                </a:lnTo>
                <a:lnTo>
                  <a:pt x="1368552" y="573024"/>
                </a:lnTo>
                <a:lnTo>
                  <a:pt x="1368829" y="571500"/>
                </a:lnTo>
                <a:close/>
              </a:path>
              <a:path w="1381125" h="640079">
                <a:moveTo>
                  <a:pt x="10529" y="571500"/>
                </a:moveTo>
                <a:lnTo>
                  <a:pt x="6095" y="571500"/>
                </a:lnTo>
                <a:lnTo>
                  <a:pt x="10667" y="573024"/>
                </a:lnTo>
                <a:lnTo>
                  <a:pt x="10529" y="571500"/>
                </a:lnTo>
                <a:close/>
              </a:path>
              <a:path w="1381125" h="640079">
                <a:moveTo>
                  <a:pt x="10667" y="571500"/>
                </a:moveTo>
                <a:lnTo>
                  <a:pt x="10529" y="571500"/>
                </a:lnTo>
                <a:lnTo>
                  <a:pt x="10667" y="573024"/>
                </a:lnTo>
                <a:lnTo>
                  <a:pt x="11175" y="573024"/>
                </a:lnTo>
                <a:lnTo>
                  <a:pt x="10667" y="571500"/>
                </a:lnTo>
                <a:close/>
              </a:path>
              <a:path w="1381125" h="640079">
                <a:moveTo>
                  <a:pt x="1364551" y="51816"/>
                </a:moveTo>
                <a:lnTo>
                  <a:pt x="1363980" y="51816"/>
                </a:lnTo>
                <a:lnTo>
                  <a:pt x="1368552" y="67056"/>
                </a:lnTo>
                <a:lnTo>
                  <a:pt x="1371600" y="82296"/>
                </a:lnTo>
                <a:lnTo>
                  <a:pt x="1371600" y="556260"/>
                </a:lnTo>
                <a:lnTo>
                  <a:pt x="1368552" y="573024"/>
                </a:lnTo>
                <a:lnTo>
                  <a:pt x="1373123" y="571500"/>
                </a:lnTo>
                <a:lnTo>
                  <a:pt x="1377695" y="571500"/>
                </a:lnTo>
                <a:lnTo>
                  <a:pt x="1380744" y="554736"/>
                </a:lnTo>
                <a:lnTo>
                  <a:pt x="1380744" y="80772"/>
                </a:lnTo>
                <a:lnTo>
                  <a:pt x="1377695" y="65532"/>
                </a:lnTo>
                <a:lnTo>
                  <a:pt x="1374038" y="53340"/>
                </a:lnTo>
                <a:lnTo>
                  <a:pt x="1365504" y="53340"/>
                </a:lnTo>
                <a:lnTo>
                  <a:pt x="1364551" y="51816"/>
                </a:lnTo>
                <a:close/>
              </a:path>
              <a:path w="1381125" h="640079">
                <a:moveTo>
                  <a:pt x="1377695" y="571500"/>
                </a:moveTo>
                <a:lnTo>
                  <a:pt x="1373123" y="571500"/>
                </a:lnTo>
                <a:lnTo>
                  <a:pt x="1368552" y="573024"/>
                </a:lnTo>
                <a:lnTo>
                  <a:pt x="1377695" y="573024"/>
                </a:lnTo>
                <a:lnTo>
                  <a:pt x="1377695" y="571500"/>
                </a:lnTo>
                <a:close/>
              </a:path>
              <a:path w="1381125" h="640079">
                <a:moveTo>
                  <a:pt x="14668" y="51816"/>
                </a:moveTo>
                <a:lnTo>
                  <a:pt x="10667" y="51816"/>
                </a:lnTo>
                <a:lnTo>
                  <a:pt x="13715" y="53340"/>
                </a:lnTo>
                <a:lnTo>
                  <a:pt x="14668" y="51816"/>
                </a:lnTo>
                <a:close/>
              </a:path>
              <a:path w="1381125" h="640079">
                <a:moveTo>
                  <a:pt x="15239" y="51816"/>
                </a:moveTo>
                <a:lnTo>
                  <a:pt x="14668" y="51816"/>
                </a:lnTo>
                <a:lnTo>
                  <a:pt x="13715" y="53340"/>
                </a:lnTo>
                <a:lnTo>
                  <a:pt x="14782" y="53340"/>
                </a:lnTo>
                <a:lnTo>
                  <a:pt x="15239" y="51816"/>
                </a:lnTo>
                <a:close/>
              </a:path>
              <a:path w="1381125" h="640079">
                <a:moveTo>
                  <a:pt x="1349393" y="29826"/>
                </a:moveTo>
                <a:lnTo>
                  <a:pt x="1357884" y="41148"/>
                </a:lnTo>
                <a:lnTo>
                  <a:pt x="1365504" y="53340"/>
                </a:lnTo>
                <a:lnTo>
                  <a:pt x="1368552" y="51816"/>
                </a:lnTo>
                <a:lnTo>
                  <a:pt x="1373581" y="51816"/>
                </a:lnTo>
                <a:lnTo>
                  <a:pt x="1373123" y="50292"/>
                </a:lnTo>
                <a:lnTo>
                  <a:pt x="1373123" y="48768"/>
                </a:lnTo>
                <a:lnTo>
                  <a:pt x="1365504" y="36576"/>
                </a:lnTo>
                <a:lnTo>
                  <a:pt x="1360932" y="30480"/>
                </a:lnTo>
                <a:lnTo>
                  <a:pt x="1350264" y="30480"/>
                </a:lnTo>
                <a:lnTo>
                  <a:pt x="1349393" y="29826"/>
                </a:lnTo>
                <a:close/>
              </a:path>
              <a:path w="1381125" h="640079">
                <a:moveTo>
                  <a:pt x="1373581" y="51816"/>
                </a:moveTo>
                <a:lnTo>
                  <a:pt x="1368552" y="51816"/>
                </a:lnTo>
                <a:lnTo>
                  <a:pt x="1365504" y="53340"/>
                </a:lnTo>
                <a:lnTo>
                  <a:pt x="1374038" y="53340"/>
                </a:lnTo>
                <a:lnTo>
                  <a:pt x="1373581" y="51816"/>
                </a:lnTo>
                <a:close/>
              </a:path>
              <a:path w="1381125" h="640079">
                <a:moveTo>
                  <a:pt x="27431" y="27432"/>
                </a:moveTo>
                <a:lnTo>
                  <a:pt x="28955" y="30480"/>
                </a:lnTo>
                <a:lnTo>
                  <a:pt x="29826" y="29826"/>
                </a:lnTo>
                <a:lnTo>
                  <a:pt x="30479" y="28956"/>
                </a:lnTo>
                <a:lnTo>
                  <a:pt x="27431" y="27432"/>
                </a:lnTo>
                <a:close/>
              </a:path>
              <a:path w="1381125" h="640079">
                <a:moveTo>
                  <a:pt x="29826" y="29826"/>
                </a:moveTo>
                <a:lnTo>
                  <a:pt x="28955" y="30480"/>
                </a:lnTo>
                <a:lnTo>
                  <a:pt x="29336" y="30480"/>
                </a:lnTo>
                <a:lnTo>
                  <a:pt x="29826" y="29826"/>
                </a:lnTo>
                <a:close/>
              </a:path>
              <a:path w="1381125" h="640079">
                <a:moveTo>
                  <a:pt x="1351788" y="27432"/>
                </a:moveTo>
                <a:lnTo>
                  <a:pt x="1348740" y="28956"/>
                </a:lnTo>
                <a:lnTo>
                  <a:pt x="1349393" y="29826"/>
                </a:lnTo>
                <a:lnTo>
                  <a:pt x="1350264" y="30480"/>
                </a:lnTo>
                <a:lnTo>
                  <a:pt x="1351788" y="27432"/>
                </a:lnTo>
                <a:close/>
              </a:path>
              <a:path w="1381125" h="640079">
                <a:moveTo>
                  <a:pt x="1358645" y="27432"/>
                </a:moveTo>
                <a:lnTo>
                  <a:pt x="1351788" y="27432"/>
                </a:lnTo>
                <a:lnTo>
                  <a:pt x="1350264" y="30480"/>
                </a:lnTo>
                <a:lnTo>
                  <a:pt x="1360932" y="30480"/>
                </a:lnTo>
                <a:lnTo>
                  <a:pt x="1358645" y="27432"/>
                </a:lnTo>
                <a:close/>
              </a:path>
              <a:path w="1381125" h="640079">
                <a:moveTo>
                  <a:pt x="33019" y="27432"/>
                </a:moveTo>
                <a:lnTo>
                  <a:pt x="27431" y="27432"/>
                </a:lnTo>
                <a:lnTo>
                  <a:pt x="30479" y="28956"/>
                </a:lnTo>
                <a:lnTo>
                  <a:pt x="29826" y="29826"/>
                </a:lnTo>
                <a:lnTo>
                  <a:pt x="33019" y="27432"/>
                </a:lnTo>
                <a:close/>
              </a:path>
              <a:path w="1381125" h="640079">
                <a:moveTo>
                  <a:pt x="1328928" y="6096"/>
                </a:moveTo>
                <a:lnTo>
                  <a:pt x="1312164" y="6096"/>
                </a:lnTo>
                <a:lnTo>
                  <a:pt x="1313688" y="10668"/>
                </a:lnTo>
                <a:lnTo>
                  <a:pt x="1327404" y="10668"/>
                </a:lnTo>
                <a:lnTo>
                  <a:pt x="1326070" y="14668"/>
                </a:lnTo>
                <a:lnTo>
                  <a:pt x="1338072" y="21336"/>
                </a:lnTo>
                <a:lnTo>
                  <a:pt x="1349393" y="29826"/>
                </a:lnTo>
                <a:lnTo>
                  <a:pt x="1348740" y="28956"/>
                </a:lnTo>
                <a:lnTo>
                  <a:pt x="1351788" y="27432"/>
                </a:lnTo>
                <a:lnTo>
                  <a:pt x="1358645" y="27432"/>
                </a:lnTo>
                <a:lnTo>
                  <a:pt x="1356360" y="24384"/>
                </a:lnTo>
                <a:lnTo>
                  <a:pt x="1354836" y="22860"/>
                </a:lnTo>
                <a:lnTo>
                  <a:pt x="1342644" y="13716"/>
                </a:lnTo>
                <a:lnTo>
                  <a:pt x="1328928" y="6096"/>
                </a:lnTo>
                <a:close/>
              </a:path>
              <a:path w="1381125" h="640079">
                <a:moveTo>
                  <a:pt x="67055" y="10668"/>
                </a:moveTo>
                <a:lnTo>
                  <a:pt x="51815" y="10668"/>
                </a:lnTo>
                <a:lnTo>
                  <a:pt x="54863" y="13716"/>
                </a:lnTo>
                <a:lnTo>
                  <a:pt x="53149" y="14668"/>
                </a:lnTo>
                <a:lnTo>
                  <a:pt x="53339" y="15240"/>
                </a:lnTo>
                <a:lnTo>
                  <a:pt x="67055" y="10668"/>
                </a:lnTo>
                <a:close/>
              </a:path>
              <a:path w="1381125" h="640079">
                <a:moveTo>
                  <a:pt x="1312164" y="10529"/>
                </a:moveTo>
                <a:lnTo>
                  <a:pt x="1312164" y="10668"/>
                </a:lnTo>
                <a:lnTo>
                  <a:pt x="1325880" y="15240"/>
                </a:lnTo>
                <a:lnTo>
                  <a:pt x="1326070" y="14668"/>
                </a:lnTo>
                <a:lnTo>
                  <a:pt x="1324356" y="13716"/>
                </a:lnTo>
                <a:lnTo>
                  <a:pt x="1327404" y="10668"/>
                </a:lnTo>
                <a:lnTo>
                  <a:pt x="1313688" y="10668"/>
                </a:lnTo>
                <a:lnTo>
                  <a:pt x="1312164" y="10529"/>
                </a:lnTo>
                <a:close/>
              </a:path>
              <a:path w="1381125" h="640079">
                <a:moveTo>
                  <a:pt x="51815" y="10668"/>
                </a:moveTo>
                <a:lnTo>
                  <a:pt x="53149" y="14668"/>
                </a:lnTo>
                <a:lnTo>
                  <a:pt x="54863" y="13716"/>
                </a:lnTo>
                <a:lnTo>
                  <a:pt x="51815" y="10668"/>
                </a:lnTo>
                <a:close/>
              </a:path>
              <a:path w="1381125" h="640079">
                <a:moveTo>
                  <a:pt x="1327404" y="10668"/>
                </a:moveTo>
                <a:lnTo>
                  <a:pt x="1324356" y="13716"/>
                </a:lnTo>
                <a:lnTo>
                  <a:pt x="1326070" y="14668"/>
                </a:lnTo>
                <a:lnTo>
                  <a:pt x="1327404" y="10668"/>
                </a:lnTo>
                <a:close/>
              </a:path>
              <a:path w="1381125" h="640079">
                <a:moveTo>
                  <a:pt x="1312164" y="6096"/>
                </a:moveTo>
                <a:lnTo>
                  <a:pt x="1312164" y="10529"/>
                </a:lnTo>
                <a:lnTo>
                  <a:pt x="1313688" y="10668"/>
                </a:lnTo>
                <a:lnTo>
                  <a:pt x="1312164" y="6096"/>
                </a:lnTo>
                <a:close/>
              </a:path>
              <a:path w="1381125" h="640079">
                <a:moveTo>
                  <a:pt x="1312164" y="9144"/>
                </a:moveTo>
                <a:lnTo>
                  <a:pt x="1296923" y="9144"/>
                </a:lnTo>
                <a:lnTo>
                  <a:pt x="1312164" y="10529"/>
                </a:lnTo>
                <a:lnTo>
                  <a:pt x="1312164" y="9144"/>
                </a:lnTo>
                <a:close/>
              </a:path>
              <a:path w="1381125" h="640079">
                <a:moveTo>
                  <a:pt x="1295400" y="0"/>
                </a:moveTo>
                <a:lnTo>
                  <a:pt x="82295" y="0"/>
                </a:lnTo>
                <a:lnTo>
                  <a:pt x="65531" y="1524"/>
                </a:lnTo>
                <a:lnTo>
                  <a:pt x="51815" y="6096"/>
                </a:lnTo>
                <a:lnTo>
                  <a:pt x="1327404" y="6096"/>
                </a:lnTo>
                <a:lnTo>
                  <a:pt x="1313688" y="1524"/>
                </a:lnTo>
                <a:lnTo>
                  <a:pt x="1312164" y="1524"/>
                </a:lnTo>
                <a:lnTo>
                  <a:pt x="1295400" y="0"/>
                </a:lnTo>
                <a:close/>
              </a:path>
            </a:pathLst>
          </a:custGeom>
          <a:solidFill>
            <a:srgbClr val="000000"/>
          </a:solidFill>
        </p:spPr>
        <p:txBody>
          <a:bodyPr wrap="square" lIns="0" tIns="0" rIns="0" bIns="0" rtlCol="0"/>
          <a:lstStyle/>
          <a:p/>
        </p:txBody>
      </p:sp>
      <p:sp>
        <p:nvSpPr>
          <p:cNvPr id="94" name="object 94"/>
          <p:cNvSpPr txBox="1"/>
          <p:nvPr/>
        </p:nvSpPr>
        <p:spPr>
          <a:xfrm>
            <a:off x="3365995" y="3935984"/>
            <a:ext cx="581660" cy="314325"/>
          </a:xfrm>
          <a:prstGeom prst="rect">
            <a:avLst/>
          </a:prstGeom>
        </p:spPr>
        <p:txBody>
          <a:bodyPr wrap="square" lIns="0" tIns="0" rIns="0" bIns="0" rtlCol="0" vert="horz">
            <a:spAutoFit/>
          </a:bodyPr>
          <a:lstStyle/>
          <a:p>
            <a:pPr marL="12700" marR="5080" indent="91440">
              <a:lnSpc>
                <a:spcPct val="100000"/>
              </a:lnSpc>
            </a:pPr>
            <a:r>
              <a:rPr dirty="0" sz="1000" spc="-5">
                <a:solidFill>
                  <a:srgbClr val="FFFFFF"/>
                </a:solidFill>
                <a:latin typeface="Tahoma"/>
                <a:cs typeface="Tahoma"/>
              </a:rPr>
              <a:t>Report  </a:t>
            </a:r>
            <a:r>
              <a:rPr dirty="0" sz="1000" spc="-10">
                <a:solidFill>
                  <a:srgbClr val="FFFFFF"/>
                </a:solidFill>
                <a:latin typeface="Tahoma"/>
                <a:cs typeface="Tahoma"/>
              </a:rPr>
              <a:t>Generator</a:t>
            </a:r>
            <a:endParaRPr sz="1000">
              <a:latin typeface="Tahoma"/>
              <a:cs typeface="Tahoma"/>
            </a:endParaRPr>
          </a:p>
        </p:txBody>
      </p:sp>
      <p:sp>
        <p:nvSpPr>
          <p:cNvPr id="95" name="object 95"/>
          <p:cNvSpPr/>
          <p:nvPr/>
        </p:nvSpPr>
        <p:spPr>
          <a:xfrm>
            <a:off x="5006340" y="4559808"/>
            <a:ext cx="239395" cy="350520"/>
          </a:xfrm>
          <a:custGeom>
            <a:avLst/>
            <a:gdLst/>
            <a:ahLst/>
            <a:cxnLst/>
            <a:rect l="l" t="t" r="r" b="b"/>
            <a:pathLst>
              <a:path w="239395" h="350520">
                <a:moveTo>
                  <a:pt x="0" y="0"/>
                </a:moveTo>
                <a:lnTo>
                  <a:pt x="239267" y="0"/>
                </a:lnTo>
                <a:lnTo>
                  <a:pt x="239267" y="350520"/>
                </a:lnTo>
                <a:lnTo>
                  <a:pt x="0" y="350520"/>
                </a:lnTo>
                <a:lnTo>
                  <a:pt x="0" y="0"/>
                </a:lnTo>
                <a:close/>
              </a:path>
            </a:pathLst>
          </a:custGeom>
          <a:solidFill>
            <a:srgbClr val="800080"/>
          </a:solidFill>
        </p:spPr>
        <p:txBody>
          <a:bodyPr wrap="square" lIns="0" tIns="0" rIns="0" bIns="0" rtlCol="0"/>
          <a:lstStyle/>
          <a:p/>
        </p:txBody>
      </p:sp>
      <p:sp>
        <p:nvSpPr>
          <p:cNvPr id="96" name="object 96"/>
          <p:cNvSpPr/>
          <p:nvPr/>
        </p:nvSpPr>
        <p:spPr>
          <a:xfrm>
            <a:off x="5001767" y="4912867"/>
            <a:ext cx="248920" cy="0"/>
          </a:xfrm>
          <a:custGeom>
            <a:avLst/>
            <a:gdLst/>
            <a:ahLst/>
            <a:cxnLst/>
            <a:rect l="l" t="t" r="r" b="b"/>
            <a:pathLst>
              <a:path w="248920" h="0">
                <a:moveTo>
                  <a:pt x="0" y="0"/>
                </a:moveTo>
                <a:lnTo>
                  <a:pt x="248412" y="0"/>
                </a:lnTo>
              </a:path>
            </a:pathLst>
          </a:custGeom>
          <a:ln w="5079">
            <a:solidFill>
              <a:srgbClr val="000000"/>
            </a:solidFill>
          </a:ln>
        </p:spPr>
        <p:txBody>
          <a:bodyPr wrap="square" lIns="0" tIns="0" rIns="0" bIns="0" rtlCol="0"/>
          <a:lstStyle/>
          <a:p/>
        </p:txBody>
      </p:sp>
      <p:sp>
        <p:nvSpPr>
          <p:cNvPr id="97" name="object 97"/>
          <p:cNvSpPr/>
          <p:nvPr/>
        </p:nvSpPr>
        <p:spPr>
          <a:xfrm>
            <a:off x="5001767" y="490778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98" name="object 98"/>
          <p:cNvSpPr/>
          <p:nvPr/>
        </p:nvSpPr>
        <p:spPr>
          <a:xfrm>
            <a:off x="5006340" y="4564888"/>
            <a:ext cx="0" cy="340360"/>
          </a:xfrm>
          <a:custGeom>
            <a:avLst/>
            <a:gdLst/>
            <a:ahLst/>
            <a:cxnLst/>
            <a:rect l="l" t="t" r="r" b="b"/>
            <a:pathLst>
              <a:path w="0" h="340360">
                <a:moveTo>
                  <a:pt x="0" y="0"/>
                </a:moveTo>
                <a:lnTo>
                  <a:pt x="0" y="340360"/>
                </a:lnTo>
              </a:path>
            </a:pathLst>
          </a:custGeom>
          <a:ln w="9144">
            <a:solidFill>
              <a:srgbClr val="000000"/>
            </a:solidFill>
          </a:ln>
        </p:spPr>
        <p:txBody>
          <a:bodyPr wrap="square" lIns="0" tIns="0" rIns="0" bIns="0" rtlCol="0"/>
          <a:lstStyle/>
          <a:p/>
        </p:txBody>
      </p:sp>
      <p:sp>
        <p:nvSpPr>
          <p:cNvPr id="99" name="object 99"/>
          <p:cNvSpPr/>
          <p:nvPr/>
        </p:nvSpPr>
        <p:spPr>
          <a:xfrm>
            <a:off x="5001767" y="4562347"/>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00" name="object 100"/>
          <p:cNvSpPr/>
          <p:nvPr/>
        </p:nvSpPr>
        <p:spPr>
          <a:xfrm>
            <a:off x="5001767" y="4557267"/>
            <a:ext cx="248920" cy="0"/>
          </a:xfrm>
          <a:custGeom>
            <a:avLst/>
            <a:gdLst/>
            <a:ahLst/>
            <a:cxnLst/>
            <a:rect l="l" t="t" r="r" b="b"/>
            <a:pathLst>
              <a:path w="248920" h="0">
                <a:moveTo>
                  <a:pt x="0" y="0"/>
                </a:moveTo>
                <a:lnTo>
                  <a:pt x="248412" y="0"/>
                </a:lnTo>
              </a:path>
            </a:pathLst>
          </a:custGeom>
          <a:ln w="5079">
            <a:solidFill>
              <a:srgbClr val="000000"/>
            </a:solidFill>
          </a:ln>
        </p:spPr>
        <p:txBody>
          <a:bodyPr wrap="square" lIns="0" tIns="0" rIns="0" bIns="0" rtlCol="0"/>
          <a:lstStyle/>
          <a:p/>
        </p:txBody>
      </p:sp>
      <p:sp>
        <p:nvSpPr>
          <p:cNvPr id="101" name="object 101"/>
          <p:cNvSpPr/>
          <p:nvPr/>
        </p:nvSpPr>
        <p:spPr>
          <a:xfrm>
            <a:off x="5006340" y="4908041"/>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02" name="object 102"/>
          <p:cNvSpPr/>
          <p:nvPr/>
        </p:nvSpPr>
        <p:spPr>
          <a:xfrm>
            <a:off x="5010911" y="4908041"/>
            <a:ext cx="230504" cy="0"/>
          </a:xfrm>
          <a:custGeom>
            <a:avLst/>
            <a:gdLst/>
            <a:ahLst/>
            <a:cxnLst/>
            <a:rect l="l" t="t" r="r" b="b"/>
            <a:pathLst>
              <a:path w="230504" h="0">
                <a:moveTo>
                  <a:pt x="0" y="0"/>
                </a:moveTo>
                <a:lnTo>
                  <a:pt x="230123" y="0"/>
                </a:lnTo>
              </a:path>
            </a:pathLst>
          </a:custGeom>
          <a:ln w="4572">
            <a:solidFill>
              <a:srgbClr val="000000"/>
            </a:solidFill>
          </a:ln>
        </p:spPr>
        <p:txBody>
          <a:bodyPr wrap="square" lIns="0" tIns="0" rIns="0" bIns="0" rtlCol="0"/>
          <a:lstStyle/>
          <a:p/>
        </p:txBody>
      </p:sp>
      <p:sp>
        <p:nvSpPr>
          <p:cNvPr id="103" name="object 103"/>
          <p:cNvSpPr/>
          <p:nvPr/>
        </p:nvSpPr>
        <p:spPr>
          <a:xfrm>
            <a:off x="5241035" y="490778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04" name="object 104"/>
          <p:cNvSpPr/>
          <p:nvPr/>
        </p:nvSpPr>
        <p:spPr>
          <a:xfrm>
            <a:off x="5245608" y="4564888"/>
            <a:ext cx="0" cy="340360"/>
          </a:xfrm>
          <a:custGeom>
            <a:avLst/>
            <a:gdLst/>
            <a:ahLst/>
            <a:cxnLst/>
            <a:rect l="l" t="t" r="r" b="b"/>
            <a:pathLst>
              <a:path w="0" h="340360">
                <a:moveTo>
                  <a:pt x="0" y="0"/>
                </a:moveTo>
                <a:lnTo>
                  <a:pt x="0" y="340360"/>
                </a:lnTo>
              </a:path>
            </a:pathLst>
          </a:custGeom>
          <a:ln w="9144">
            <a:solidFill>
              <a:srgbClr val="000000"/>
            </a:solidFill>
          </a:ln>
        </p:spPr>
        <p:txBody>
          <a:bodyPr wrap="square" lIns="0" tIns="0" rIns="0" bIns="0" rtlCol="0"/>
          <a:lstStyle/>
          <a:p/>
        </p:txBody>
      </p:sp>
      <p:sp>
        <p:nvSpPr>
          <p:cNvPr id="105" name="object 105"/>
          <p:cNvSpPr/>
          <p:nvPr/>
        </p:nvSpPr>
        <p:spPr>
          <a:xfrm>
            <a:off x="5241035" y="4562347"/>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06" name="object 106"/>
          <p:cNvSpPr/>
          <p:nvPr/>
        </p:nvSpPr>
        <p:spPr>
          <a:xfrm>
            <a:off x="5245608" y="4908041"/>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07" name="object 107"/>
          <p:cNvSpPr/>
          <p:nvPr/>
        </p:nvSpPr>
        <p:spPr>
          <a:xfrm>
            <a:off x="5006340" y="4562094"/>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08" name="object 108"/>
          <p:cNvSpPr/>
          <p:nvPr/>
        </p:nvSpPr>
        <p:spPr>
          <a:xfrm>
            <a:off x="5010911" y="4562094"/>
            <a:ext cx="230504" cy="0"/>
          </a:xfrm>
          <a:custGeom>
            <a:avLst/>
            <a:gdLst/>
            <a:ahLst/>
            <a:cxnLst/>
            <a:rect l="l" t="t" r="r" b="b"/>
            <a:pathLst>
              <a:path w="230504" h="0">
                <a:moveTo>
                  <a:pt x="0" y="0"/>
                </a:moveTo>
                <a:lnTo>
                  <a:pt x="230123" y="0"/>
                </a:lnTo>
              </a:path>
            </a:pathLst>
          </a:custGeom>
          <a:ln w="4572">
            <a:solidFill>
              <a:srgbClr val="000000"/>
            </a:solidFill>
          </a:ln>
        </p:spPr>
        <p:txBody>
          <a:bodyPr wrap="square" lIns="0" tIns="0" rIns="0" bIns="0" rtlCol="0"/>
          <a:lstStyle/>
          <a:p/>
        </p:txBody>
      </p:sp>
      <p:sp>
        <p:nvSpPr>
          <p:cNvPr id="109" name="object 109"/>
          <p:cNvSpPr/>
          <p:nvPr/>
        </p:nvSpPr>
        <p:spPr>
          <a:xfrm>
            <a:off x="5245608" y="4562094"/>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10" name="object 110"/>
          <p:cNvSpPr/>
          <p:nvPr/>
        </p:nvSpPr>
        <p:spPr>
          <a:xfrm>
            <a:off x="5241035" y="4912867"/>
            <a:ext cx="832485" cy="0"/>
          </a:xfrm>
          <a:custGeom>
            <a:avLst/>
            <a:gdLst/>
            <a:ahLst/>
            <a:cxnLst/>
            <a:rect l="l" t="t" r="r" b="b"/>
            <a:pathLst>
              <a:path w="832485" h="0">
                <a:moveTo>
                  <a:pt x="0" y="0"/>
                </a:moveTo>
                <a:lnTo>
                  <a:pt x="832103" y="0"/>
                </a:lnTo>
              </a:path>
            </a:pathLst>
          </a:custGeom>
          <a:ln w="5079">
            <a:solidFill>
              <a:srgbClr val="000000"/>
            </a:solidFill>
          </a:ln>
        </p:spPr>
        <p:txBody>
          <a:bodyPr wrap="square" lIns="0" tIns="0" rIns="0" bIns="0" rtlCol="0"/>
          <a:lstStyle/>
          <a:p/>
        </p:txBody>
      </p:sp>
      <p:sp>
        <p:nvSpPr>
          <p:cNvPr id="111" name="object 111"/>
          <p:cNvSpPr/>
          <p:nvPr/>
        </p:nvSpPr>
        <p:spPr>
          <a:xfrm>
            <a:off x="5241035" y="490778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12" name="object 112"/>
          <p:cNvSpPr/>
          <p:nvPr/>
        </p:nvSpPr>
        <p:spPr>
          <a:xfrm>
            <a:off x="5245608" y="4564888"/>
            <a:ext cx="0" cy="340360"/>
          </a:xfrm>
          <a:custGeom>
            <a:avLst/>
            <a:gdLst/>
            <a:ahLst/>
            <a:cxnLst/>
            <a:rect l="l" t="t" r="r" b="b"/>
            <a:pathLst>
              <a:path w="0" h="340360">
                <a:moveTo>
                  <a:pt x="0" y="0"/>
                </a:moveTo>
                <a:lnTo>
                  <a:pt x="0" y="340360"/>
                </a:lnTo>
              </a:path>
            </a:pathLst>
          </a:custGeom>
          <a:ln w="9144">
            <a:solidFill>
              <a:srgbClr val="000000"/>
            </a:solidFill>
          </a:ln>
        </p:spPr>
        <p:txBody>
          <a:bodyPr wrap="square" lIns="0" tIns="0" rIns="0" bIns="0" rtlCol="0"/>
          <a:lstStyle/>
          <a:p/>
        </p:txBody>
      </p:sp>
      <p:sp>
        <p:nvSpPr>
          <p:cNvPr id="113" name="object 113"/>
          <p:cNvSpPr/>
          <p:nvPr/>
        </p:nvSpPr>
        <p:spPr>
          <a:xfrm>
            <a:off x="5241035" y="4562347"/>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14" name="object 114"/>
          <p:cNvSpPr/>
          <p:nvPr/>
        </p:nvSpPr>
        <p:spPr>
          <a:xfrm>
            <a:off x="5241035" y="4557267"/>
            <a:ext cx="832485" cy="0"/>
          </a:xfrm>
          <a:custGeom>
            <a:avLst/>
            <a:gdLst/>
            <a:ahLst/>
            <a:cxnLst/>
            <a:rect l="l" t="t" r="r" b="b"/>
            <a:pathLst>
              <a:path w="832485" h="0">
                <a:moveTo>
                  <a:pt x="0" y="0"/>
                </a:moveTo>
                <a:lnTo>
                  <a:pt x="832103" y="0"/>
                </a:lnTo>
              </a:path>
            </a:pathLst>
          </a:custGeom>
          <a:ln w="5079">
            <a:solidFill>
              <a:srgbClr val="000000"/>
            </a:solidFill>
          </a:ln>
        </p:spPr>
        <p:txBody>
          <a:bodyPr wrap="square" lIns="0" tIns="0" rIns="0" bIns="0" rtlCol="0"/>
          <a:lstStyle/>
          <a:p/>
        </p:txBody>
      </p:sp>
      <p:sp>
        <p:nvSpPr>
          <p:cNvPr id="115" name="object 115"/>
          <p:cNvSpPr/>
          <p:nvPr/>
        </p:nvSpPr>
        <p:spPr>
          <a:xfrm>
            <a:off x="5245608" y="4908041"/>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16" name="object 116"/>
          <p:cNvSpPr/>
          <p:nvPr/>
        </p:nvSpPr>
        <p:spPr>
          <a:xfrm>
            <a:off x="5250179" y="4908041"/>
            <a:ext cx="814069" cy="0"/>
          </a:xfrm>
          <a:custGeom>
            <a:avLst/>
            <a:gdLst/>
            <a:ahLst/>
            <a:cxnLst/>
            <a:rect l="l" t="t" r="r" b="b"/>
            <a:pathLst>
              <a:path w="814070" h="0">
                <a:moveTo>
                  <a:pt x="0" y="0"/>
                </a:moveTo>
                <a:lnTo>
                  <a:pt x="813815" y="0"/>
                </a:lnTo>
              </a:path>
            </a:pathLst>
          </a:custGeom>
          <a:ln w="4572">
            <a:solidFill>
              <a:srgbClr val="000000"/>
            </a:solidFill>
          </a:ln>
        </p:spPr>
        <p:txBody>
          <a:bodyPr wrap="square" lIns="0" tIns="0" rIns="0" bIns="0" rtlCol="0"/>
          <a:lstStyle/>
          <a:p/>
        </p:txBody>
      </p:sp>
      <p:sp>
        <p:nvSpPr>
          <p:cNvPr id="117" name="object 117"/>
          <p:cNvSpPr/>
          <p:nvPr/>
        </p:nvSpPr>
        <p:spPr>
          <a:xfrm>
            <a:off x="6063996" y="4907788"/>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18" name="object 118"/>
          <p:cNvSpPr/>
          <p:nvPr/>
        </p:nvSpPr>
        <p:spPr>
          <a:xfrm>
            <a:off x="6068567" y="4564888"/>
            <a:ext cx="0" cy="340360"/>
          </a:xfrm>
          <a:custGeom>
            <a:avLst/>
            <a:gdLst/>
            <a:ahLst/>
            <a:cxnLst/>
            <a:rect l="l" t="t" r="r" b="b"/>
            <a:pathLst>
              <a:path w="0" h="340360">
                <a:moveTo>
                  <a:pt x="0" y="0"/>
                </a:moveTo>
                <a:lnTo>
                  <a:pt x="0" y="340360"/>
                </a:lnTo>
              </a:path>
            </a:pathLst>
          </a:custGeom>
          <a:ln w="9143">
            <a:solidFill>
              <a:srgbClr val="000000"/>
            </a:solidFill>
          </a:ln>
        </p:spPr>
        <p:txBody>
          <a:bodyPr wrap="square" lIns="0" tIns="0" rIns="0" bIns="0" rtlCol="0"/>
          <a:lstStyle/>
          <a:p/>
        </p:txBody>
      </p:sp>
      <p:sp>
        <p:nvSpPr>
          <p:cNvPr id="119" name="object 119"/>
          <p:cNvSpPr/>
          <p:nvPr/>
        </p:nvSpPr>
        <p:spPr>
          <a:xfrm>
            <a:off x="6063996" y="4562347"/>
            <a:ext cx="5080" cy="0"/>
          </a:xfrm>
          <a:custGeom>
            <a:avLst/>
            <a:gdLst/>
            <a:ahLst/>
            <a:cxnLst/>
            <a:rect l="l" t="t" r="r" b="b"/>
            <a:pathLst>
              <a:path w="5079" h="0">
                <a:moveTo>
                  <a:pt x="0" y="0"/>
                </a:moveTo>
                <a:lnTo>
                  <a:pt x="4572" y="0"/>
                </a:lnTo>
              </a:path>
            </a:pathLst>
          </a:custGeom>
          <a:ln w="5080">
            <a:solidFill>
              <a:srgbClr val="000000"/>
            </a:solidFill>
          </a:ln>
        </p:spPr>
        <p:txBody>
          <a:bodyPr wrap="square" lIns="0" tIns="0" rIns="0" bIns="0" rtlCol="0"/>
          <a:lstStyle/>
          <a:p/>
        </p:txBody>
      </p:sp>
      <p:sp>
        <p:nvSpPr>
          <p:cNvPr id="120" name="object 120"/>
          <p:cNvSpPr/>
          <p:nvPr/>
        </p:nvSpPr>
        <p:spPr>
          <a:xfrm>
            <a:off x="6068567" y="4908041"/>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121" name="object 121"/>
          <p:cNvSpPr/>
          <p:nvPr/>
        </p:nvSpPr>
        <p:spPr>
          <a:xfrm>
            <a:off x="5245608" y="4562094"/>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22" name="object 122"/>
          <p:cNvSpPr/>
          <p:nvPr/>
        </p:nvSpPr>
        <p:spPr>
          <a:xfrm>
            <a:off x="5250179" y="4562094"/>
            <a:ext cx="814069" cy="0"/>
          </a:xfrm>
          <a:custGeom>
            <a:avLst/>
            <a:gdLst/>
            <a:ahLst/>
            <a:cxnLst/>
            <a:rect l="l" t="t" r="r" b="b"/>
            <a:pathLst>
              <a:path w="814070" h="0">
                <a:moveTo>
                  <a:pt x="0" y="0"/>
                </a:moveTo>
                <a:lnTo>
                  <a:pt x="813815" y="0"/>
                </a:lnTo>
              </a:path>
            </a:pathLst>
          </a:custGeom>
          <a:ln w="4572">
            <a:solidFill>
              <a:srgbClr val="000000"/>
            </a:solidFill>
          </a:ln>
        </p:spPr>
        <p:txBody>
          <a:bodyPr wrap="square" lIns="0" tIns="0" rIns="0" bIns="0" rtlCol="0"/>
          <a:lstStyle/>
          <a:p/>
        </p:txBody>
      </p:sp>
      <p:sp>
        <p:nvSpPr>
          <p:cNvPr id="123" name="object 123"/>
          <p:cNvSpPr/>
          <p:nvPr/>
        </p:nvSpPr>
        <p:spPr>
          <a:xfrm>
            <a:off x="6068567" y="4562094"/>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124" name="object 124"/>
          <p:cNvSpPr txBox="1"/>
          <p:nvPr/>
        </p:nvSpPr>
        <p:spPr>
          <a:xfrm>
            <a:off x="5328920" y="4608067"/>
            <a:ext cx="654050" cy="161925"/>
          </a:xfrm>
          <a:prstGeom prst="rect">
            <a:avLst/>
          </a:prstGeom>
        </p:spPr>
        <p:txBody>
          <a:bodyPr wrap="square" lIns="0" tIns="0" rIns="0" bIns="0" rtlCol="0" vert="horz">
            <a:spAutoFit/>
          </a:bodyPr>
          <a:lstStyle/>
          <a:p>
            <a:pPr marL="12700">
              <a:lnSpc>
                <a:spcPct val="100000"/>
              </a:lnSpc>
            </a:pPr>
            <a:r>
              <a:rPr dirty="0" sz="1000" spc="-10">
                <a:latin typeface="Tahoma"/>
                <a:cs typeface="Tahoma"/>
              </a:rPr>
              <a:t>Patient</a:t>
            </a:r>
            <a:r>
              <a:rPr dirty="0" sz="1000" spc="-65">
                <a:latin typeface="Tahoma"/>
                <a:cs typeface="Tahoma"/>
              </a:rPr>
              <a:t> </a:t>
            </a:r>
            <a:r>
              <a:rPr dirty="0" sz="1000" spc="-5">
                <a:latin typeface="Tahoma"/>
                <a:cs typeface="Tahoma"/>
              </a:rPr>
              <a:t>Log</a:t>
            </a:r>
            <a:endParaRPr sz="1000">
              <a:latin typeface="Tahoma"/>
              <a:cs typeface="Tahoma"/>
            </a:endParaRPr>
          </a:p>
        </p:txBody>
      </p:sp>
      <p:sp>
        <p:nvSpPr>
          <p:cNvPr id="125" name="object 125"/>
          <p:cNvSpPr/>
          <p:nvPr/>
        </p:nvSpPr>
        <p:spPr>
          <a:xfrm>
            <a:off x="4914900" y="1769364"/>
            <a:ext cx="94615" cy="527685"/>
          </a:xfrm>
          <a:custGeom>
            <a:avLst/>
            <a:gdLst/>
            <a:ahLst/>
            <a:cxnLst/>
            <a:rect l="l" t="t" r="r" b="b"/>
            <a:pathLst>
              <a:path w="94614" h="527685">
                <a:moveTo>
                  <a:pt x="0" y="527303"/>
                </a:moveTo>
                <a:lnTo>
                  <a:pt x="94487" y="527303"/>
                </a:lnTo>
                <a:lnTo>
                  <a:pt x="94487" y="0"/>
                </a:lnTo>
                <a:lnTo>
                  <a:pt x="0" y="0"/>
                </a:lnTo>
                <a:lnTo>
                  <a:pt x="0" y="527303"/>
                </a:lnTo>
                <a:close/>
              </a:path>
            </a:pathLst>
          </a:custGeom>
          <a:solidFill>
            <a:srgbClr val="800080"/>
          </a:solidFill>
        </p:spPr>
        <p:txBody>
          <a:bodyPr wrap="square" lIns="0" tIns="0" rIns="0" bIns="0" rtlCol="0"/>
          <a:lstStyle/>
          <a:p/>
        </p:txBody>
      </p:sp>
      <p:sp>
        <p:nvSpPr>
          <p:cNvPr id="126" name="object 126"/>
          <p:cNvSpPr/>
          <p:nvPr/>
        </p:nvSpPr>
        <p:spPr>
          <a:xfrm>
            <a:off x="4910328" y="2299207"/>
            <a:ext cx="123825" cy="0"/>
          </a:xfrm>
          <a:custGeom>
            <a:avLst/>
            <a:gdLst/>
            <a:ahLst/>
            <a:cxnLst/>
            <a:rect l="l" t="t" r="r" b="b"/>
            <a:pathLst>
              <a:path w="123825" h="0">
                <a:moveTo>
                  <a:pt x="0" y="0"/>
                </a:moveTo>
                <a:lnTo>
                  <a:pt x="123444" y="0"/>
                </a:lnTo>
              </a:path>
            </a:pathLst>
          </a:custGeom>
          <a:ln w="5079">
            <a:solidFill>
              <a:srgbClr val="000000"/>
            </a:solidFill>
          </a:ln>
        </p:spPr>
        <p:txBody>
          <a:bodyPr wrap="square" lIns="0" tIns="0" rIns="0" bIns="0" rtlCol="0"/>
          <a:lstStyle/>
          <a:p/>
        </p:txBody>
      </p:sp>
      <p:sp>
        <p:nvSpPr>
          <p:cNvPr id="127" name="object 127"/>
          <p:cNvSpPr/>
          <p:nvPr/>
        </p:nvSpPr>
        <p:spPr>
          <a:xfrm>
            <a:off x="4910328" y="229412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28" name="object 128"/>
          <p:cNvSpPr/>
          <p:nvPr/>
        </p:nvSpPr>
        <p:spPr>
          <a:xfrm>
            <a:off x="4914900" y="1773427"/>
            <a:ext cx="0" cy="518159"/>
          </a:xfrm>
          <a:custGeom>
            <a:avLst/>
            <a:gdLst/>
            <a:ahLst/>
            <a:cxnLst/>
            <a:rect l="l" t="t" r="r" b="b"/>
            <a:pathLst>
              <a:path w="0" h="518160">
                <a:moveTo>
                  <a:pt x="0" y="0"/>
                </a:moveTo>
                <a:lnTo>
                  <a:pt x="0" y="518160"/>
                </a:lnTo>
              </a:path>
            </a:pathLst>
          </a:custGeom>
          <a:ln w="9144">
            <a:solidFill>
              <a:srgbClr val="000000"/>
            </a:solidFill>
          </a:ln>
        </p:spPr>
        <p:txBody>
          <a:bodyPr wrap="square" lIns="0" tIns="0" rIns="0" bIns="0" rtlCol="0"/>
          <a:lstStyle/>
          <a:p/>
        </p:txBody>
      </p:sp>
      <p:sp>
        <p:nvSpPr>
          <p:cNvPr id="129" name="object 129"/>
          <p:cNvSpPr/>
          <p:nvPr/>
        </p:nvSpPr>
        <p:spPr>
          <a:xfrm>
            <a:off x="4910328" y="1771523"/>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130" name="object 130"/>
          <p:cNvSpPr/>
          <p:nvPr/>
        </p:nvSpPr>
        <p:spPr>
          <a:xfrm>
            <a:off x="4910328" y="1767077"/>
            <a:ext cx="123825" cy="0"/>
          </a:xfrm>
          <a:custGeom>
            <a:avLst/>
            <a:gdLst/>
            <a:ahLst/>
            <a:cxnLst/>
            <a:rect l="l" t="t" r="r" b="b"/>
            <a:pathLst>
              <a:path w="123825" h="0">
                <a:moveTo>
                  <a:pt x="0" y="0"/>
                </a:moveTo>
                <a:lnTo>
                  <a:pt x="123444" y="0"/>
                </a:lnTo>
              </a:path>
            </a:pathLst>
          </a:custGeom>
          <a:ln w="5079">
            <a:solidFill>
              <a:srgbClr val="000000"/>
            </a:solidFill>
          </a:ln>
        </p:spPr>
        <p:txBody>
          <a:bodyPr wrap="square" lIns="0" tIns="0" rIns="0" bIns="0" rtlCol="0"/>
          <a:lstStyle/>
          <a:p/>
        </p:txBody>
      </p:sp>
      <p:sp>
        <p:nvSpPr>
          <p:cNvPr id="131" name="object 131"/>
          <p:cNvSpPr/>
          <p:nvPr/>
        </p:nvSpPr>
        <p:spPr>
          <a:xfrm>
            <a:off x="4914900" y="22943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32" name="object 132"/>
          <p:cNvSpPr/>
          <p:nvPr/>
        </p:nvSpPr>
        <p:spPr>
          <a:xfrm>
            <a:off x="4919471" y="2294382"/>
            <a:ext cx="105410" cy="0"/>
          </a:xfrm>
          <a:custGeom>
            <a:avLst/>
            <a:gdLst/>
            <a:ahLst/>
            <a:cxnLst/>
            <a:rect l="l" t="t" r="r" b="b"/>
            <a:pathLst>
              <a:path w="105410" h="0">
                <a:moveTo>
                  <a:pt x="0" y="0"/>
                </a:moveTo>
                <a:lnTo>
                  <a:pt x="105155" y="0"/>
                </a:lnTo>
              </a:path>
            </a:pathLst>
          </a:custGeom>
          <a:ln w="4572">
            <a:solidFill>
              <a:srgbClr val="000000"/>
            </a:solidFill>
          </a:ln>
        </p:spPr>
        <p:txBody>
          <a:bodyPr wrap="square" lIns="0" tIns="0" rIns="0" bIns="0" rtlCol="0"/>
          <a:lstStyle/>
          <a:p/>
        </p:txBody>
      </p:sp>
      <p:sp>
        <p:nvSpPr>
          <p:cNvPr id="133" name="object 133"/>
          <p:cNvSpPr/>
          <p:nvPr/>
        </p:nvSpPr>
        <p:spPr>
          <a:xfrm>
            <a:off x="5024628" y="229412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34" name="object 134"/>
          <p:cNvSpPr/>
          <p:nvPr/>
        </p:nvSpPr>
        <p:spPr>
          <a:xfrm>
            <a:off x="5024628" y="1771523"/>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135" name="object 135"/>
          <p:cNvSpPr/>
          <p:nvPr/>
        </p:nvSpPr>
        <p:spPr>
          <a:xfrm>
            <a:off x="5029200" y="22943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36" name="object 136"/>
          <p:cNvSpPr/>
          <p:nvPr/>
        </p:nvSpPr>
        <p:spPr>
          <a:xfrm>
            <a:off x="4914900" y="1771650"/>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37" name="object 137"/>
          <p:cNvSpPr/>
          <p:nvPr/>
        </p:nvSpPr>
        <p:spPr>
          <a:xfrm>
            <a:off x="4919471" y="1771650"/>
            <a:ext cx="105410" cy="0"/>
          </a:xfrm>
          <a:custGeom>
            <a:avLst/>
            <a:gdLst/>
            <a:ahLst/>
            <a:cxnLst/>
            <a:rect l="l" t="t" r="r" b="b"/>
            <a:pathLst>
              <a:path w="105410" h="0">
                <a:moveTo>
                  <a:pt x="0" y="0"/>
                </a:moveTo>
                <a:lnTo>
                  <a:pt x="105155" y="0"/>
                </a:lnTo>
              </a:path>
            </a:pathLst>
          </a:custGeom>
          <a:ln w="4572">
            <a:solidFill>
              <a:srgbClr val="000000"/>
            </a:solidFill>
          </a:ln>
        </p:spPr>
        <p:txBody>
          <a:bodyPr wrap="square" lIns="0" tIns="0" rIns="0" bIns="0" rtlCol="0"/>
          <a:lstStyle/>
          <a:p/>
        </p:txBody>
      </p:sp>
      <p:sp>
        <p:nvSpPr>
          <p:cNvPr id="138" name="object 138"/>
          <p:cNvSpPr/>
          <p:nvPr/>
        </p:nvSpPr>
        <p:spPr>
          <a:xfrm>
            <a:off x="5029200" y="1771650"/>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39" name="object 139"/>
          <p:cNvSpPr/>
          <p:nvPr/>
        </p:nvSpPr>
        <p:spPr>
          <a:xfrm>
            <a:off x="5009388" y="1769364"/>
            <a:ext cx="1391920" cy="527685"/>
          </a:xfrm>
          <a:custGeom>
            <a:avLst/>
            <a:gdLst/>
            <a:ahLst/>
            <a:cxnLst/>
            <a:rect l="l" t="t" r="r" b="b"/>
            <a:pathLst>
              <a:path w="1391920" h="527685">
                <a:moveTo>
                  <a:pt x="0" y="0"/>
                </a:moveTo>
                <a:lnTo>
                  <a:pt x="1391412" y="0"/>
                </a:lnTo>
                <a:lnTo>
                  <a:pt x="1391412" y="527303"/>
                </a:lnTo>
                <a:lnTo>
                  <a:pt x="0" y="527303"/>
                </a:lnTo>
                <a:lnTo>
                  <a:pt x="0" y="0"/>
                </a:lnTo>
                <a:close/>
              </a:path>
            </a:pathLst>
          </a:custGeom>
          <a:solidFill>
            <a:srgbClr val="FFFFFF"/>
          </a:solidFill>
        </p:spPr>
        <p:txBody>
          <a:bodyPr wrap="square" lIns="0" tIns="0" rIns="0" bIns="0" rtlCol="0"/>
          <a:lstStyle/>
          <a:p/>
        </p:txBody>
      </p:sp>
      <p:sp>
        <p:nvSpPr>
          <p:cNvPr id="140" name="object 140"/>
          <p:cNvSpPr/>
          <p:nvPr/>
        </p:nvSpPr>
        <p:spPr>
          <a:xfrm>
            <a:off x="5004815" y="2299207"/>
            <a:ext cx="1400810" cy="0"/>
          </a:xfrm>
          <a:custGeom>
            <a:avLst/>
            <a:gdLst/>
            <a:ahLst/>
            <a:cxnLst/>
            <a:rect l="l" t="t" r="r" b="b"/>
            <a:pathLst>
              <a:path w="1400810" h="0">
                <a:moveTo>
                  <a:pt x="0" y="0"/>
                </a:moveTo>
                <a:lnTo>
                  <a:pt x="1400556" y="0"/>
                </a:lnTo>
              </a:path>
            </a:pathLst>
          </a:custGeom>
          <a:ln w="5079">
            <a:solidFill>
              <a:srgbClr val="000000"/>
            </a:solidFill>
          </a:ln>
        </p:spPr>
        <p:txBody>
          <a:bodyPr wrap="square" lIns="0" tIns="0" rIns="0" bIns="0" rtlCol="0"/>
          <a:lstStyle/>
          <a:p/>
        </p:txBody>
      </p:sp>
      <p:sp>
        <p:nvSpPr>
          <p:cNvPr id="141" name="object 141"/>
          <p:cNvSpPr/>
          <p:nvPr/>
        </p:nvSpPr>
        <p:spPr>
          <a:xfrm>
            <a:off x="5004815" y="229412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42" name="object 142"/>
          <p:cNvSpPr/>
          <p:nvPr/>
        </p:nvSpPr>
        <p:spPr>
          <a:xfrm>
            <a:off x="5009388" y="1773427"/>
            <a:ext cx="0" cy="518159"/>
          </a:xfrm>
          <a:custGeom>
            <a:avLst/>
            <a:gdLst/>
            <a:ahLst/>
            <a:cxnLst/>
            <a:rect l="l" t="t" r="r" b="b"/>
            <a:pathLst>
              <a:path w="0" h="518160">
                <a:moveTo>
                  <a:pt x="0" y="0"/>
                </a:moveTo>
                <a:lnTo>
                  <a:pt x="0" y="518160"/>
                </a:lnTo>
              </a:path>
            </a:pathLst>
          </a:custGeom>
          <a:ln w="9144">
            <a:solidFill>
              <a:srgbClr val="000000"/>
            </a:solidFill>
          </a:ln>
        </p:spPr>
        <p:txBody>
          <a:bodyPr wrap="square" lIns="0" tIns="0" rIns="0" bIns="0" rtlCol="0"/>
          <a:lstStyle/>
          <a:p/>
        </p:txBody>
      </p:sp>
      <p:sp>
        <p:nvSpPr>
          <p:cNvPr id="143" name="object 143"/>
          <p:cNvSpPr/>
          <p:nvPr/>
        </p:nvSpPr>
        <p:spPr>
          <a:xfrm>
            <a:off x="5004815" y="1771523"/>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144" name="object 144"/>
          <p:cNvSpPr/>
          <p:nvPr/>
        </p:nvSpPr>
        <p:spPr>
          <a:xfrm>
            <a:off x="5004815" y="1767077"/>
            <a:ext cx="1400810" cy="0"/>
          </a:xfrm>
          <a:custGeom>
            <a:avLst/>
            <a:gdLst/>
            <a:ahLst/>
            <a:cxnLst/>
            <a:rect l="l" t="t" r="r" b="b"/>
            <a:pathLst>
              <a:path w="1400810" h="0">
                <a:moveTo>
                  <a:pt x="0" y="0"/>
                </a:moveTo>
                <a:lnTo>
                  <a:pt x="1400556" y="0"/>
                </a:lnTo>
              </a:path>
            </a:pathLst>
          </a:custGeom>
          <a:ln w="5079">
            <a:solidFill>
              <a:srgbClr val="000000"/>
            </a:solidFill>
          </a:ln>
        </p:spPr>
        <p:txBody>
          <a:bodyPr wrap="square" lIns="0" tIns="0" rIns="0" bIns="0" rtlCol="0"/>
          <a:lstStyle/>
          <a:p/>
        </p:txBody>
      </p:sp>
      <p:sp>
        <p:nvSpPr>
          <p:cNvPr id="145" name="object 145"/>
          <p:cNvSpPr/>
          <p:nvPr/>
        </p:nvSpPr>
        <p:spPr>
          <a:xfrm>
            <a:off x="5009388" y="22943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46" name="object 146"/>
          <p:cNvSpPr/>
          <p:nvPr/>
        </p:nvSpPr>
        <p:spPr>
          <a:xfrm>
            <a:off x="5013959" y="2294382"/>
            <a:ext cx="1382395" cy="0"/>
          </a:xfrm>
          <a:custGeom>
            <a:avLst/>
            <a:gdLst/>
            <a:ahLst/>
            <a:cxnLst/>
            <a:rect l="l" t="t" r="r" b="b"/>
            <a:pathLst>
              <a:path w="1382395" h="0">
                <a:moveTo>
                  <a:pt x="0" y="0"/>
                </a:moveTo>
                <a:lnTo>
                  <a:pt x="1382267" y="0"/>
                </a:lnTo>
              </a:path>
            </a:pathLst>
          </a:custGeom>
          <a:ln w="4572">
            <a:solidFill>
              <a:srgbClr val="000000"/>
            </a:solidFill>
          </a:ln>
        </p:spPr>
        <p:txBody>
          <a:bodyPr wrap="square" lIns="0" tIns="0" rIns="0" bIns="0" rtlCol="0"/>
          <a:lstStyle/>
          <a:p/>
        </p:txBody>
      </p:sp>
      <p:sp>
        <p:nvSpPr>
          <p:cNvPr id="147" name="object 147"/>
          <p:cNvSpPr/>
          <p:nvPr/>
        </p:nvSpPr>
        <p:spPr>
          <a:xfrm>
            <a:off x="6396228" y="2294127"/>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48" name="object 148"/>
          <p:cNvSpPr/>
          <p:nvPr/>
        </p:nvSpPr>
        <p:spPr>
          <a:xfrm>
            <a:off x="6400800" y="1773427"/>
            <a:ext cx="0" cy="518159"/>
          </a:xfrm>
          <a:custGeom>
            <a:avLst/>
            <a:gdLst/>
            <a:ahLst/>
            <a:cxnLst/>
            <a:rect l="l" t="t" r="r" b="b"/>
            <a:pathLst>
              <a:path w="0" h="518160">
                <a:moveTo>
                  <a:pt x="0" y="0"/>
                </a:moveTo>
                <a:lnTo>
                  <a:pt x="0" y="518160"/>
                </a:lnTo>
              </a:path>
            </a:pathLst>
          </a:custGeom>
          <a:ln w="9144">
            <a:solidFill>
              <a:srgbClr val="000000"/>
            </a:solidFill>
          </a:ln>
        </p:spPr>
        <p:txBody>
          <a:bodyPr wrap="square" lIns="0" tIns="0" rIns="0" bIns="0" rtlCol="0"/>
          <a:lstStyle/>
          <a:p/>
        </p:txBody>
      </p:sp>
      <p:sp>
        <p:nvSpPr>
          <p:cNvPr id="149" name="object 149"/>
          <p:cNvSpPr/>
          <p:nvPr/>
        </p:nvSpPr>
        <p:spPr>
          <a:xfrm>
            <a:off x="6396228" y="1771523"/>
            <a:ext cx="5080" cy="0"/>
          </a:xfrm>
          <a:custGeom>
            <a:avLst/>
            <a:gdLst/>
            <a:ahLst/>
            <a:cxnLst/>
            <a:rect l="l" t="t" r="r" b="b"/>
            <a:pathLst>
              <a:path w="5079" h="0">
                <a:moveTo>
                  <a:pt x="0" y="0"/>
                </a:moveTo>
                <a:lnTo>
                  <a:pt x="4572" y="0"/>
                </a:lnTo>
              </a:path>
            </a:pathLst>
          </a:custGeom>
          <a:ln w="3809">
            <a:solidFill>
              <a:srgbClr val="000000"/>
            </a:solidFill>
          </a:ln>
        </p:spPr>
        <p:txBody>
          <a:bodyPr wrap="square" lIns="0" tIns="0" rIns="0" bIns="0" rtlCol="0"/>
          <a:lstStyle/>
          <a:p/>
        </p:txBody>
      </p:sp>
      <p:sp>
        <p:nvSpPr>
          <p:cNvPr id="150" name="object 150"/>
          <p:cNvSpPr/>
          <p:nvPr/>
        </p:nvSpPr>
        <p:spPr>
          <a:xfrm>
            <a:off x="6400800" y="2294382"/>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51" name="object 151"/>
          <p:cNvSpPr/>
          <p:nvPr/>
        </p:nvSpPr>
        <p:spPr>
          <a:xfrm>
            <a:off x="5009388" y="1771650"/>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52" name="object 152"/>
          <p:cNvSpPr/>
          <p:nvPr/>
        </p:nvSpPr>
        <p:spPr>
          <a:xfrm>
            <a:off x="5013959" y="1771650"/>
            <a:ext cx="1382395" cy="0"/>
          </a:xfrm>
          <a:custGeom>
            <a:avLst/>
            <a:gdLst/>
            <a:ahLst/>
            <a:cxnLst/>
            <a:rect l="l" t="t" r="r" b="b"/>
            <a:pathLst>
              <a:path w="1382395" h="0">
                <a:moveTo>
                  <a:pt x="0" y="0"/>
                </a:moveTo>
                <a:lnTo>
                  <a:pt x="1382267" y="0"/>
                </a:lnTo>
              </a:path>
            </a:pathLst>
          </a:custGeom>
          <a:ln w="4572">
            <a:solidFill>
              <a:srgbClr val="000000"/>
            </a:solidFill>
          </a:ln>
        </p:spPr>
        <p:txBody>
          <a:bodyPr wrap="square" lIns="0" tIns="0" rIns="0" bIns="0" rtlCol="0"/>
          <a:lstStyle/>
          <a:p/>
        </p:txBody>
      </p:sp>
      <p:sp>
        <p:nvSpPr>
          <p:cNvPr id="153" name="object 153"/>
          <p:cNvSpPr/>
          <p:nvPr/>
        </p:nvSpPr>
        <p:spPr>
          <a:xfrm>
            <a:off x="6400800" y="1771650"/>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154" name="object 154"/>
          <p:cNvSpPr txBox="1"/>
          <p:nvPr/>
        </p:nvSpPr>
        <p:spPr>
          <a:xfrm>
            <a:off x="5275579" y="1819147"/>
            <a:ext cx="858519" cy="161925"/>
          </a:xfrm>
          <a:prstGeom prst="rect">
            <a:avLst/>
          </a:prstGeom>
        </p:spPr>
        <p:txBody>
          <a:bodyPr wrap="square" lIns="0" tIns="0" rIns="0" bIns="0" rtlCol="0" vert="horz">
            <a:spAutoFit/>
          </a:bodyPr>
          <a:lstStyle/>
          <a:p>
            <a:pPr marL="12700">
              <a:lnSpc>
                <a:spcPct val="100000"/>
              </a:lnSpc>
            </a:pPr>
            <a:r>
              <a:rPr dirty="0" sz="1000" spc="-10">
                <a:latin typeface="Tahoma"/>
                <a:cs typeface="Tahoma"/>
              </a:rPr>
              <a:t>Patient</a:t>
            </a:r>
            <a:r>
              <a:rPr dirty="0" sz="1000" spc="-55">
                <a:latin typeface="Tahoma"/>
                <a:cs typeface="Tahoma"/>
              </a:rPr>
              <a:t> </a:t>
            </a:r>
            <a:r>
              <a:rPr dirty="0" sz="1000" spc="-5">
                <a:latin typeface="Tahoma"/>
                <a:cs typeface="Tahoma"/>
              </a:rPr>
              <a:t>bounds</a:t>
            </a:r>
            <a:endParaRPr sz="1000">
              <a:latin typeface="Tahoma"/>
              <a:cs typeface="Tahoma"/>
            </a:endParaRPr>
          </a:p>
        </p:txBody>
      </p:sp>
      <p:sp>
        <p:nvSpPr>
          <p:cNvPr id="155" name="object 155"/>
          <p:cNvSpPr/>
          <p:nvPr/>
        </p:nvSpPr>
        <p:spPr>
          <a:xfrm>
            <a:off x="5140452" y="1764792"/>
            <a:ext cx="0" cy="535305"/>
          </a:xfrm>
          <a:custGeom>
            <a:avLst/>
            <a:gdLst/>
            <a:ahLst/>
            <a:cxnLst/>
            <a:rect l="l" t="t" r="r" b="b"/>
            <a:pathLst>
              <a:path w="0" h="535305">
                <a:moveTo>
                  <a:pt x="0" y="0"/>
                </a:moveTo>
                <a:lnTo>
                  <a:pt x="0" y="534924"/>
                </a:lnTo>
              </a:path>
            </a:pathLst>
          </a:custGeom>
          <a:ln w="9144">
            <a:solidFill>
              <a:srgbClr val="FFFFFF"/>
            </a:solidFill>
          </a:ln>
        </p:spPr>
        <p:txBody>
          <a:bodyPr wrap="square" lIns="0" tIns="0" rIns="0" bIns="0" rtlCol="0"/>
          <a:lstStyle/>
          <a:p/>
        </p:txBody>
      </p:sp>
      <p:sp>
        <p:nvSpPr>
          <p:cNvPr id="156" name="object 15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856805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spcBef>
                <a:spcPts val="875"/>
              </a:spcBef>
            </a:pPr>
            <a:r>
              <a:rPr dirty="0" sz="1200">
                <a:latin typeface="Times New Roman"/>
                <a:cs typeface="Times New Roman"/>
              </a:rPr>
              <a:t>mechanical or electrical engineering. Lets look at </a:t>
            </a:r>
            <a:r>
              <a:rPr dirty="0" sz="1200" spc="-5">
                <a:latin typeface="Times New Roman"/>
                <a:cs typeface="Times New Roman"/>
              </a:rPr>
              <a:t>some </a:t>
            </a:r>
            <a:r>
              <a:rPr dirty="0" sz="1200">
                <a:latin typeface="Times New Roman"/>
                <a:cs typeface="Times New Roman"/>
              </a:rPr>
              <a:t>of the non-software systems like  TV, Car or an Electric Bulb. The car may be malfunctioned due to </a:t>
            </a:r>
            <a:r>
              <a:rPr dirty="0" sz="1200" spc="-5">
                <a:latin typeface="Times New Roman"/>
                <a:cs typeface="Times New Roman"/>
              </a:rPr>
              <a:t>some </a:t>
            </a:r>
            <a:r>
              <a:rPr dirty="0" sz="1200">
                <a:latin typeface="Times New Roman"/>
                <a:cs typeface="Times New Roman"/>
              </a:rPr>
              <a:t>problem in  engine </a:t>
            </a:r>
            <a:r>
              <a:rPr dirty="0" sz="1200" spc="-5">
                <a:latin typeface="Times New Roman"/>
                <a:cs typeface="Times New Roman"/>
              </a:rPr>
              <a:t>while </a:t>
            </a:r>
            <a:r>
              <a:rPr dirty="0" sz="1200">
                <a:latin typeface="Times New Roman"/>
                <a:cs typeface="Times New Roman"/>
              </a:rPr>
              <a:t>driving. </a:t>
            </a:r>
            <a:r>
              <a:rPr dirty="0" sz="1200" spc="-5">
                <a:latin typeface="Times New Roman"/>
                <a:cs typeface="Times New Roman"/>
              </a:rPr>
              <a:t>Similarly </a:t>
            </a:r>
            <a:r>
              <a:rPr dirty="0" sz="1200">
                <a:latin typeface="Times New Roman"/>
                <a:cs typeface="Times New Roman"/>
              </a:rPr>
              <a:t>an electric bulb may be fused </a:t>
            </a:r>
            <a:r>
              <a:rPr dirty="0" sz="1200" spc="-5">
                <a:latin typeface="Times New Roman"/>
                <a:cs typeface="Times New Roman"/>
              </a:rPr>
              <a:t>while </a:t>
            </a:r>
            <a:r>
              <a:rPr dirty="0" sz="1200">
                <a:latin typeface="Times New Roman"/>
                <a:cs typeface="Times New Roman"/>
              </a:rPr>
              <a:t>glowing and a TV  could be dysfunctional </a:t>
            </a:r>
            <a:r>
              <a:rPr dirty="0" sz="1200" spc="-5">
                <a:latin typeface="Times New Roman"/>
                <a:cs typeface="Times New Roman"/>
              </a:rPr>
              <a:t>while</a:t>
            </a:r>
            <a:r>
              <a:rPr dirty="0" sz="1200" spc="-100">
                <a:latin typeface="Times New Roman"/>
                <a:cs typeface="Times New Roman"/>
              </a:rPr>
              <a:t> </a:t>
            </a:r>
            <a:r>
              <a:rPr dirty="0" sz="1200" spc="-5">
                <a:latin typeface="Times New Roman"/>
                <a:cs typeface="Times New Roman"/>
              </a:rPr>
              <a:t>working.</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So </a:t>
            </a:r>
            <a:r>
              <a:rPr dirty="0" sz="1200">
                <a:latin typeface="Times New Roman"/>
                <a:cs typeface="Times New Roman"/>
              </a:rPr>
              <a:t>the major thing that distinguishes a </a:t>
            </a:r>
            <a:r>
              <a:rPr dirty="0" sz="1200" spc="-5">
                <a:latin typeface="Times New Roman"/>
                <a:cs typeface="Times New Roman"/>
              </a:rPr>
              <a:t>software system </a:t>
            </a:r>
            <a:r>
              <a:rPr dirty="0" sz="1200">
                <a:latin typeface="Times New Roman"/>
                <a:cs typeface="Times New Roman"/>
              </a:rPr>
              <a:t>from other </a:t>
            </a:r>
            <a:r>
              <a:rPr dirty="0" sz="1200" spc="-5">
                <a:latin typeface="Times New Roman"/>
                <a:cs typeface="Times New Roman"/>
              </a:rPr>
              <a:t>systems </a:t>
            </a:r>
            <a:r>
              <a:rPr dirty="0" sz="1200">
                <a:latin typeface="Times New Roman"/>
                <a:cs typeface="Times New Roman"/>
              </a:rPr>
              <a:t>is</a:t>
            </a:r>
            <a:r>
              <a:rPr dirty="0" sz="1200" spc="-85">
                <a:latin typeface="Times New Roman"/>
                <a:cs typeface="Times New Roman"/>
              </a:rPr>
              <a:t> </a:t>
            </a:r>
            <a:r>
              <a:rPr dirty="0" sz="1200">
                <a:latin typeface="Times New Roman"/>
                <a:cs typeface="Times New Roman"/>
              </a:rPr>
              <a:t>that;</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spc="-5" i="1">
                <a:latin typeface="Times New Roman"/>
                <a:cs typeface="Times New Roman"/>
              </a:rPr>
              <a:t>“Software </a:t>
            </a:r>
            <a:r>
              <a:rPr dirty="0" sz="1200" i="1">
                <a:latin typeface="Times New Roman"/>
                <a:cs typeface="Times New Roman"/>
              </a:rPr>
              <a:t>does not wear</a:t>
            </a:r>
            <a:r>
              <a:rPr dirty="0" sz="1200" spc="-90" i="1">
                <a:latin typeface="Times New Roman"/>
                <a:cs typeface="Times New Roman"/>
              </a:rPr>
              <a:t> </a:t>
            </a:r>
            <a:r>
              <a:rPr dirty="0" sz="1200" i="1">
                <a:latin typeface="Times New Roman"/>
                <a:cs typeface="Times New Roman"/>
              </a:rPr>
              <a:t>out!”</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ts val="1410"/>
              </a:lnSpc>
            </a:pPr>
            <a:r>
              <a:rPr dirty="0" sz="1200">
                <a:latin typeface="Times New Roman"/>
                <a:cs typeface="Times New Roman"/>
              </a:rPr>
              <a:t>What does that</a:t>
            </a:r>
            <a:r>
              <a:rPr dirty="0" sz="1200" spc="-110">
                <a:latin typeface="Times New Roman"/>
                <a:cs typeface="Times New Roman"/>
              </a:rPr>
              <a:t> </a:t>
            </a:r>
            <a:r>
              <a:rPr dirty="0" sz="1200">
                <a:latin typeface="Times New Roman"/>
                <a:cs typeface="Times New Roman"/>
              </a:rPr>
              <a:t>mean?</a:t>
            </a:r>
            <a:endParaRPr sz="1200">
              <a:latin typeface="Times New Roman"/>
              <a:cs typeface="Times New Roman"/>
            </a:endParaRPr>
          </a:p>
          <a:p>
            <a:pPr algn="just" marL="12700" marR="5080">
              <a:lnSpc>
                <a:spcPts val="1380"/>
              </a:lnSpc>
              <a:spcBef>
                <a:spcPts val="65"/>
              </a:spcBef>
            </a:pPr>
            <a:r>
              <a:rPr dirty="0" sz="1200" spc="-5">
                <a:latin typeface="Times New Roman"/>
                <a:cs typeface="Times New Roman"/>
              </a:rPr>
              <a:t>As we </a:t>
            </a:r>
            <a:r>
              <a:rPr dirty="0" sz="1200">
                <a:latin typeface="Times New Roman"/>
                <a:cs typeface="Times New Roman"/>
              </a:rPr>
              <a:t>have </a:t>
            </a:r>
            <a:r>
              <a:rPr dirty="0" sz="1200" spc="-5">
                <a:latin typeface="Times New Roman"/>
                <a:cs typeface="Times New Roman"/>
              </a:rPr>
              <a:t>seen </a:t>
            </a:r>
            <a:r>
              <a:rPr dirty="0" sz="1200">
                <a:latin typeface="Times New Roman"/>
                <a:cs typeface="Times New Roman"/>
              </a:rPr>
              <a:t>in above example that our non-software systems could be malfunctioned  or crash </a:t>
            </a:r>
            <a:r>
              <a:rPr dirty="0" sz="1200" spc="-5">
                <a:latin typeface="Times New Roman"/>
                <a:cs typeface="Times New Roman"/>
              </a:rPr>
              <a:t>while working. </a:t>
            </a:r>
            <a:r>
              <a:rPr dirty="0" sz="1200">
                <a:latin typeface="Times New Roman"/>
                <a:cs typeface="Times New Roman"/>
              </a:rPr>
              <a:t>That mean </a:t>
            </a:r>
            <a:r>
              <a:rPr dirty="0" sz="1200" spc="5">
                <a:latin typeface="Times New Roman"/>
                <a:cs typeface="Times New Roman"/>
              </a:rPr>
              <a:t>they </a:t>
            </a:r>
            <a:r>
              <a:rPr dirty="0" sz="1200">
                <a:latin typeface="Times New Roman"/>
                <a:cs typeface="Times New Roman"/>
              </a:rPr>
              <a:t>are affected by the phenomenon of </a:t>
            </a:r>
            <a:r>
              <a:rPr dirty="0" sz="1200" spc="-5">
                <a:latin typeface="Times New Roman"/>
                <a:cs typeface="Times New Roman"/>
              </a:rPr>
              <a:t>wear </a:t>
            </a:r>
            <a:r>
              <a:rPr dirty="0" sz="1200">
                <a:latin typeface="Times New Roman"/>
                <a:cs typeface="Times New Roman"/>
              </a:rPr>
              <a:t>and  tear. </a:t>
            </a:r>
            <a:r>
              <a:rPr dirty="0" sz="1200" spc="5">
                <a:latin typeface="Times New Roman"/>
                <a:cs typeface="Times New Roman"/>
              </a:rPr>
              <a:t>They </a:t>
            </a:r>
            <a:r>
              <a:rPr dirty="0" sz="1200">
                <a:latin typeface="Times New Roman"/>
                <a:cs typeface="Times New Roman"/>
              </a:rPr>
              <a:t>have a particular life and after that they could have </a:t>
            </a:r>
            <a:r>
              <a:rPr dirty="0" sz="1200" spc="-5">
                <a:latin typeface="Times New Roman"/>
                <a:cs typeface="Times New Roman"/>
              </a:rPr>
              <a:t>some </a:t>
            </a:r>
            <a:r>
              <a:rPr dirty="0" sz="1200">
                <a:latin typeface="Times New Roman"/>
                <a:cs typeface="Times New Roman"/>
              </a:rPr>
              <a:t>problem and </a:t>
            </a:r>
            <a:r>
              <a:rPr dirty="0" sz="1200" spc="5">
                <a:latin typeface="Times New Roman"/>
                <a:cs typeface="Times New Roman"/>
              </a:rPr>
              <a:t>may </a:t>
            </a:r>
            <a:r>
              <a:rPr dirty="0" sz="1200">
                <a:latin typeface="Times New Roman"/>
                <a:cs typeface="Times New Roman"/>
              </a:rPr>
              <a:t>not  behave and perform as expected. But this is not the case </a:t>
            </a:r>
            <a:r>
              <a:rPr dirty="0" sz="1200" spc="-5">
                <a:latin typeface="Times New Roman"/>
                <a:cs typeface="Times New Roman"/>
              </a:rPr>
              <a:t>with software. </a:t>
            </a:r>
            <a:r>
              <a:rPr dirty="0" sz="1200">
                <a:latin typeface="Times New Roman"/>
                <a:cs typeface="Times New Roman"/>
              </a:rPr>
              <a:t>Software systems  does not affect by the phenomenon of </a:t>
            </a:r>
            <a:r>
              <a:rPr dirty="0" sz="1200" spc="-5">
                <a:latin typeface="Times New Roman"/>
                <a:cs typeface="Times New Roman"/>
              </a:rPr>
              <a:t>wear </a:t>
            </a:r>
            <a:r>
              <a:rPr dirty="0" sz="1200">
                <a:latin typeface="Times New Roman"/>
                <a:cs typeface="Times New Roman"/>
              </a:rPr>
              <a:t>and tear. If a </a:t>
            </a:r>
            <a:r>
              <a:rPr dirty="0" sz="1200" spc="-5">
                <a:latin typeface="Times New Roman"/>
                <a:cs typeface="Times New Roman"/>
              </a:rPr>
              <a:t>software </a:t>
            </a:r>
            <a:r>
              <a:rPr dirty="0" sz="1200">
                <a:latin typeface="Times New Roman"/>
                <a:cs typeface="Times New Roman"/>
              </a:rPr>
              <a:t>has any defect then</a:t>
            </a:r>
            <a:r>
              <a:rPr dirty="0" sz="1200" spc="-110">
                <a:latin typeface="Times New Roman"/>
                <a:cs typeface="Times New Roman"/>
              </a:rPr>
              <a:t> </a:t>
            </a:r>
            <a:r>
              <a:rPr dirty="0" sz="1200">
                <a:latin typeface="Times New Roman"/>
                <a:cs typeface="Times New Roman"/>
              </a:rPr>
              <a:t>that  defect </a:t>
            </a:r>
            <a:r>
              <a:rPr dirty="0" sz="1200" spc="-5">
                <a:latin typeface="Times New Roman"/>
                <a:cs typeface="Times New Roman"/>
              </a:rPr>
              <a:t>will </a:t>
            </a:r>
            <a:r>
              <a:rPr dirty="0" sz="1200">
                <a:latin typeface="Times New Roman"/>
                <a:cs typeface="Times New Roman"/>
              </a:rPr>
              <a:t>be there from the very first day and that defect normally called bug. That  means if a </a:t>
            </a:r>
            <a:r>
              <a:rPr dirty="0" sz="1200" spc="-5">
                <a:latin typeface="Times New Roman"/>
                <a:cs typeface="Times New Roman"/>
              </a:rPr>
              <a:t>software </a:t>
            </a:r>
            <a:r>
              <a:rPr dirty="0" sz="1200">
                <a:latin typeface="Times New Roman"/>
                <a:cs typeface="Times New Roman"/>
              </a:rPr>
              <a:t>is not </a:t>
            </a:r>
            <a:r>
              <a:rPr dirty="0" sz="1200" spc="-5">
                <a:latin typeface="Times New Roman"/>
                <a:cs typeface="Times New Roman"/>
              </a:rPr>
              <a:t>working </a:t>
            </a:r>
            <a:r>
              <a:rPr dirty="0" sz="1200">
                <a:latin typeface="Times New Roman"/>
                <a:cs typeface="Times New Roman"/>
              </a:rPr>
              <a:t>then it </a:t>
            </a:r>
            <a:r>
              <a:rPr dirty="0" sz="1200" spc="-5">
                <a:latin typeface="Times New Roman"/>
                <a:cs typeface="Times New Roman"/>
              </a:rPr>
              <a:t>should </a:t>
            </a:r>
            <a:r>
              <a:rPr dirty="0" sz="1200">
                <a:latin typeface="Times New Roman"/>
                <a:cs typeface="Times New Roman"/>
              </a:rPr>
              <a:t>not </a:t>
            </a:r>
            <a:r>
              <a:rPr dirty="0" sz="1200" spc="-5">
                <a:latin typeface="Times New Roman"/>
                <a:cs typeface="Times New Roman"/>
              </a:rPr>
              <a:t>work </a:t>
            </a:r>
            <a:r>
              <a:rPr dirty="0" sz="1200">
                <a:latin typeface="Times New Roman"/>
                <a:cs typeface="Times New Roman"/>
              </a:rPr>
              <a:t>from the very first day. But  this could not be the case that at a particular point in time a </a:t>
            </a:r>
            <a:r>
              <a:rPr dirty="0" sz="1200" spc="-5">
                <a:latin typeface="Times New Roman"/>
                <a:cs typeface="Times New Roman"/>
              </a:rPr>
              <a:t>software </a:t>
            </a:r>
            <a:r>
              <a:rPr dirty="0" sz="1200">
                <a:latin typeface="Times New Roman"/>
                <a:cs typeface="Times New Roman"/>
              </a:rPr>
              <a:t>is functioning </a:t>
            </a:r>
            <a:r>
              <a:rPr dirty="0" sz="1200" spc="-5">
                <a:latin typeface="Times New Roman"/>
                <a:cs typeface="Times New Roman"/>
              </a:rPr>
              <a:t>well  </a:t>
            </a:r>
            <a:r>
              <a:rPr dirty="0" sz="1200">
                <a:latin typeface="Times New Roman"/>
                <a:cs typeface="Times New Roman"/>
              </a:rPr>
              <a:t>and after </a:t>
            </a:r>
            <a:r>
              <a:rPr dirty="0" sz="1200" spc="-5">
                <a:latin typeface="Times New Roman"/>
                <a:cs typeface="Times New Roman"/>
              </a:rPr>
              <a:t>some </a:t>
            </a:r>
            <a:r>
              <a:rPr dirty="0" sz="1200">
                <a:latin typeface="Times New Roman"/>
                <a:cs typeface="Times New Roman"/>
              </a:rPr>
              <a:t>time the </a:t>
            </a:r>
            <a:r>
              <a:rPr dirty="0" sz="1200" spc="-5">
                <a:latin typeface="Times New Roman"/>
                <a:cs typeface="Times New Roman"/>
              </a:rPr>
              <a:t>same software </a:t>
            </a:r>
            <a:r>
              <a:rPr dirty="0" sz="1200">
                <a:latin typeface="Times New Roman"/>
                <a:cs typeface="Times New Roman"/>
              </a:rPr>
              <a:t>is not performing the </a:t>
            </a:r>
            <a:r>
              <a:rPr dirty="0" sz="1200" spc="-5">
                <a:latin typeface="Times New Roman"/>
                <a:cs typeface="Times New Roman"/>
              </a:rPr>
              <a:t>same </a:t>
            </a:r>
            <a:r>
              <a:rPr dirty="0" sz="1200">
                <a:latin typeface="Times New Roman"/>
                <a:cs typeface="Times New Roman"/>
              </a:rPr>
              <a:t>task as required. </a:t>
            </a:r>
            <a:r>
              <a:rPr dirty="0" sz="1200" spc="-5">
                <a:latin typeface="Times New Roman"/>
                <a:cs typeface="Times New Roman"/>
              </a:rPr>
              <a:t>So  software </a:t>
            </a:r>
            <a:r>
              <a:rPr dirty="0" sz="1200">
                <a:latin typeface="Times New Roman"/>
                <a:cs typeface="Times New Roman"/>
              </a:rPr>
              <a:t>does not have the element of </a:t>
            </a:r>
            <a:r>
              <a:rPr dirty="0" sz="1200" spc="-5">
                <a:latin typeface="Times New Roman"/>
                <a:cs typeface="Times New Roman"/>
              </a:rPr>
              <a:t>wear </a:t>
            </a:r>
            <a:r>
              <a:rPr dirty="0" sz="1200">
                <a:latin typeface="Times New Roman"/>
                <a:cs typeface="Times New Roman"/>
              </a:rPr>
              <a:t>and tear. Lets elaborate this point further. We  have just talked about </a:t>
            </a:r>
            <a:r>
              <a:rPr dirty="0" sz="1200" spc="-5">
                <a:latin typeface="Times New Roman"/>
                <a:cs typeface="Times New Roman"/>
              </a:rPr>
              <a:t>software </a:t>
            </a:r>
            <a:r>
              <a:rPr dirty="0" sz="1200">
                <a:latin typeface="Times New Roman"/>
                <a:cs typeface="Times New Roman"/>
              </a:rPr>
              <a:t>defects </a:t>
            </a:r>
            <a:r>
              <a:rPr dirty="0" sz="1200" spc="-5">
                <a:latin typeface="Times New Roman"/>
                <a:cs typeface="Times New Roman"/>
              </a:rPr>
              <a:t>which we </a:t>
            </a:r>
            <a:r>
              <a:rPr dirty="0" sz="1200">
                <a:latin typeface="Times New Roman"/>
                <a:cs typeface="Times New Roman"/>
              </a:rPr>
              <a:t>call bugs. If a part of a car became </a:t>
            </a:r>
            <a:r>
              <a:rPr dirty="0" sz="1200" spc="-5">
                <a:latin typeface="Times New Roman"/>
                <a:cs typeface="Times New Roman"/>
              </a:rPr>
              <a:t>wear  </a:t>
            </a:r>
            <a:r>
              <a:rPr dirty="0" sz="1200">
                <a:latin typeface="Times New Roman"/>
                <a:cs typeface="Times New Roman"/>
              </a:rPr>
              <a:t>out you just need to get a new one from market and replace the damages one </a:t>
            </a:r>
            <a:r>
              <a:rPr dirty="0" sz="1200" spc="-5">
                <a:latin typeface="Times New Roman"/>
                <a:cs typeface="Times New Roman"/>
              </a:rPr>
              <a:t>with </a:t>
            </a:r>
            <a:r>
              <a:rPr dirty="0" sz="1200">
                <a:latin typeface="Times New Roman"/>
                <a:cs typeface="Times New Roman"/>
              </a:rPr>
              <a:t>the  new one. </a:t>
            </a:r>
            <a:r>
              <a:rPr dirty="0" sz="1200" spc="-5">
                <a:latin typeface="Times New Roman"/>
                <a:cs typeface="Times New Roman"/>
              </a:rPr>
              <a:t>And </a:t>
            </a:r>
            <a:r>
              <a:rPr dirty="0" sz="1200">
                <a:latin typeface="Times New Roman"/>
                <a:cs typeface="Times New Roman"/>
              </a:rPr>
              <a:t>the car </a:t>
            </a:r>
            <a:r>
              <a:rPr dirty="0" sz="1200" spc="-5">
                <a:latin typeface="Times New Roman"/>
                <a:cs typeface="Times New Roman"/>
              </a:rPr>
              <a:t>will start working </a:t>
            </a:r>
            <a:r>
              <a:rPr dirty="0" sz="1200">
                <a:latin typeface="Times New Roman"/>
                <a:cs typeface="Times New Roman"/>
              </a:rPr>
              <a:t>properly as it </a:t>
            </a:r>
            <a:r>
              <a:rPr dirty="0" sz="1200" spc="-5">
                <a:latin typeface="Times New Roman"/>
                <a:cs typeface="Times New Roman"/>
              </a:rPr>
              <a:t>was working </a:t>
            </a:r>
            <a:r>
              <a:rPr dirty="0" sz="1200">
                <a:latin typeface="Times New Roman"/>
                <a:cs typeface="Times New Roman"/>
              </a:rPr>
              <a:t>previously. </a:t>
            </a:r>
            <a:r>
              <a:rPr dirty="0" sz="1200" spc="-5">
                <a:latin typeface="Times New Roman"/>
                <a:cs typeface="Times New Roman"/>
              </a:rPr>
              <a:t>Similarly  </a:t>
            </a:r>
            <a:r>
              <a:rPr dirty="0" sz="1200">
                <a:latin typeface="Times New Roman"/>
                <a:cs typeface="Times New Roman"/>
              </a:rPr>
              <a:t>if an electric bulb got fused then you just need to get a new one and put into the </a:t>
            </a:r>
            <a:r>
              <a:rPr dirty="0" sz="1200" spc="-5">
                <a:latin typeface="Times New Roman"/>
                <a:cs typeface="Times New Roman"/>
              </a:rPr>
              <a:t>socket </a:t>
            </a:r>
            <a:r>
              <a:rPr dirty="0" sz="1200">
                <a:latin typeface="Times New Roman"/>
                <a:cs typeface="Times New Roman"/>
              </a:rPr>
              <a:t>in  place of the fused one and your room </a:t>
            </a:r>
            <a:r>
              <a:rPr dirty="0" sz="1200" spc="-5">
                <a:latin typeface="Times New Roman"/>
                <a:cs typeface="Times New Roman"/>
              </a:rPr>
              <a:t>will </a:t>
            </a:r>
            <a:r>
              <a:rPr dirty="0" sz="1200">
                <a:latin typeface="Times New Roman"/>
                <a:cs typeface="Times New Roman"/>
              </a:rPr>
              <a:t>again be illuminated. But the case of </a:t>
            </a:r>
            <a:r>
              <a:rPr dirty="0" sz="1200" spc="-5">
                <a:latin typeface="Times New Roman"/>
                <a:cs typeface="Times New Roman"/>
              </a:rPr>
              <a:t>software  </a:t>
            </a:r>
            <a:r>
              <a:rPr dirty="0" sz="1200">
                <a:latin typeface="Times New Roman"/>
                <a:cs typeface="Times New Roman"/>
              </a:rPr>
              <a:t>is </a:t>
            </a:r>
            <a:r>
              <a:rPr dirty="0" sz="1200" spc="-5">
                <a:latin typeface="Times New Roman"/>
                <a:cs typeface="Times New Roman"/>
              </a:rPr>
              <a:t>somewhat </a:t>
            </a:r>
            <a:r>
              <a:rPr dirty="0" sz="1200">
                <a:latin typeface="Times New Roman"/>
                <a:cs typeface="Times New Roman"/>
              </a:rPr>
              <a:t>different. If a </a:t>
            </a:r>
            <a:r>
              <a:rPr dirty="0" sz="1200" spc="-5">
                <a:latin typeface="Times New Roman"/>
                <a:cs typeface="Times New Roman"/>
              </a:rPr>
              <a:t>software </a:t>
            </a:r>
            <a:r>
              <a:rPr dirty="0" sz="1200">
                <a:latin typeface="Times New Roman"/>
                <a:cs typeface="Times New Roman"/>
              </a:rPr>
              <a:t>has a bug then the </a:t>
            </a:r>
            <a:r>
              <a:rPr dirty="0" sz="1200" spc="-5">
                <a:latin typeface="Times New Roman"/>
                <a:cs typeface="Times New Roman"/>
              </a:rPr>
              <a:t>same </a:t>
            </a:r>
            <a:r>
              <a:rPr dirty="0" sz="1200">
                <a:latin typeface="Times New Roman"/>
                <a:cs typeface="Times New Roman"/>
              </a:rPr>
              <a:t>process of replacing faulty  part </a:t>
            </a:r>
            <a:r>
              <a:rPr dirty="0" sz="1200" spc="-5">
                <a:latin typeface="Times New Roman"/>
                <a:cs typeface="Times New Roman"/>
              </a:rPr>
              <a:t>with </a:t>
            </a:r>
            <a:r>
              <a:rPr dirty="0" sz="1200">
                <a:latin typeface="Times New Roman"/>
                <a:cs typeface="Times New Roman"/>
              </a:rPr>
              <a:t>the new one may not </a:t>
            </a:r>
            <a:r>
              <a:rPr dirty="0" sz="1200" spc="-5">
                <a:latin typeface="Times New Roman"/>
                <a:cs typeface="Times New Roman"/>
              </a:rPr>
              <a:t>work. You </a:t>
            </a:r>
            <a:r>
              <a:rPr dirty="0" sz="1200">
                <a:latin typeface="Times New Roman"/>
                <a:cs typeface="Times New Roman"/>
              </a:rPr>
              <a:t>cannot remove the bug by just replacing the  faulty part of </a:t>
            </a:r>
            <a:r>
              <a:rPr dirty="0" sz="1200" spc="-5">
                <a:latin typeface="Times New Roman"/>
                <a:cs typeface="Times New Roman"/>
              </a:rPr>
              <a:t>software with </a:t>
            </a:r>
            <a:r>
              <a:rPr dirty="0" sz="1200">
                <a:latin typeface="Times New Roman"/>
                <a:cs typeface="Times New Roman"/>
              </a:rPr>
              <a:t>the new one. </a:t>
            </a:r>
            <a:r>
              <a:rPr dirty="0" sz="1200" spc="-5">
                <a:latin typeface="Times New Roman"/>
                <a:cs typeface="Times New Roman"/>
              </a:rPr>
              <a:t>Or </a:t>
            </a:r>
            <a:r>
              <a:rPr dirty="0" sz="1200">
                <a:latin typeface="Times New Roman"/>
                <a:cs typeface="Times New Roman"/>
              </a:rPr>
              <a:t>it </a:t>
            </a:r>
            <a:r>
              <a:rPr dirty="0" sz="1200" spc="-5">
                <a:latin typeface="Times New Roman"/>
                <a:cs typeface="Times New Roman"/>
              </a:rPr>
              <a:t>will </a:t>
            </a:r>
            <a:r>
              <a:rPr dirty="0" sz="1200">
                <a:latin typeface="Times New Roman"/>
                <a:cs typeface="Times New Roman"/>
              </a:rPr>
              <a:t>not be as </a:t>
            </a:r>
            <a:r>
              <a:rPr dirty="0" sz="1200" spc="-5">
                <a:latin typeface="Times New Roman"/>
                <a:cs typeface="Times New Roman"/>
              </a:rPr>
              <a:t>simple </a:t>
            </a:r>
            <a:r>
              <a:rPr dirty="0" sz="1200">
                <a:latin typeface="Times New Roman"/>
                <a:cs typeface="Times New Roman"/>
              </a:rPr>
              <a:t>that, you go to the  concerned company, get a new CD of that </a:t>
            </a:r>
            <a:r>
              <a:rPr dirty="0" sz="1200" spc="-5">
                <a:latin typeface="Times New Roman"/>
                <a:cs typeface="Times New Roman"/>
              </a:rPr>
              <a:t>software </a:t>
            </a:r>
            <a:r>
              <a:rPr dirty="0" sz="1200">
                <a:latin typeface="Times New Roman"/>
                <a:cs typeface="Times New Roman"/>
              </a:rPr>
              <a:t>and it </a:t>
            </a:r>
            <a:r>
              <a:rPr dirty="0" sz="1200" spc="-5">
                <a:latin typeface="Times New Roman"/>
                <a:cs typeface="Times New Roman"/>
              </a:rPr>
              <a:t>will start working </a:t>
            </a:r>
            <a:r>
              <a:rPr dirty="0" sz="1200">
                <a:latin typeface="Times New Roman"/>
                <a:cs typeface="Times New Roman"/>
              </a:rPr>
              <a:t>properly. If  the </a:t>
            </a:r>
            <a:r>
              <a:rPr dirty="0" sz="1200" spc="-5">
                <a:latin typeface="Times New Roman"/>
                <a:cs typeface="Times New Roman"/>
              </a:rPr>
              <a:t>software </a:t>
            </a:r>
            <a:r>
              <a:rPr dirty="0" sz="1200">
                <a:latin typeface="Times New Roman"/>
                <a:cs typeface="Times New Roman"/>
              </a:rPr>
              <a:t>has a bug and that bug </a:t>
            </a:r>
            <a:r>
              <a:rPr dirty="0" sz="1200" spc="-5">
                <a:latin typeface="Times New Roman"/>
                <a:cs typeface="Times New Roman"/>
              </a:rPr>
              <a:t>was </a:t>
            </a:r>
            <a:r>
              <a:rPr dirty="0" sz="1200">
                <a:latin typeface="Times New Roman"/>
                <a:cs typeface="Times New Roman"/>
              </a:rPr>
              <a:t>present in the older CD then that </a:t>
            </a:r>
            <a:r>
              <a:rPr dirty="0" sz="1200" spc="-5">
                <a:latin typeface="Times New Roman"/>
                <a:cs typeface="Times New Roman"/>
              </a:rPr>
              <a:t>will </a:t>
            </a:r>
            <a:r>
              <a:rPr dirty="0" sz="1200">
                <a:latin typeface="Times New Roman"/>
                <a:cs typeface="Times New Roman"/>
              </a:rPr>
              <a:t>remain in  </a:t>
            </a:r>
            <a:r>
              <a:rPr dirty="0" sz="1200">
                <a:latin typeface="Times New Roman"/>
                <a:cs typeface="Times New Roman"/>
              </a:rPr>
              <a:t>the new one. This is a fundamental difference between </a:t>
            </a:r>
            <a:r>
              <a:rPr dirty="0" sz="1200" spc="-5">
                <a:latin typeface="Times New Roman"/>
                <a:cs typeface="Times New Roman"/>
              </a:rPr>
              <a:t>software </a:t>
            </a:r>
            <a:r>
              <a:rPr dirty="0" sz="1200">
                <a:latin typeface="Times New Roman"/>
                <a:cs typeface="Times New Roman"/>
              </a:rPr>
              <a:t>and other</a:t>
            </a:r>
            <a:r>
              <a:rPr dirty="0" sz="1200" spc="-110">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ct val="100000"/>
              </a:lnSpc>
            </a:pPr>
            <a:r>
              <a:rPr dirty="0" sz="1400" spc="-290" b="1">
                <a:latin typeface="Times New Roman"/>
                <a:cs typeface="Times New Roman"/>
              </a:rPr>
              <a:t>S1.o3urScoeuorfceInohfeIrnehnetrCenotmCpolemxpitlyexoiftySoofftwSoafrteware</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080">
              <a:lnSpc>
                <a:spcPts val="1380"/>
              </a:lnSpc>
            </a:pPr>
            <a:r>
              <a:rPr dirty="0" sz="1200" spc="-5">
                <a:latin typeface="Times New Roman"/>
                <a:cs typeface="Times New Roman"/>
              </a:rPr>
              <a:t>Here </a:t>
            </a:r>
            <a:r>
              <a:rPr dirty="0" sz="1200">
                <a:latin typeface="Times New Roman"/>
                <a:cs typeface="Times New Roman"/>
              </a:rPr>
              <a:t>the </a:t>
            </a:r>
            <a:r>
              <a:rPr dirty="0" sz="1200" spc="-5">
                <a:latin typeface="Times New Roman"/>
                <a:cs typeface="Times New Roman"/>
              </a:rPr>
              <a:t>subject </a:t>
            </a:r>
            <a:r>
              <a:rPr dirty="0" sz="1200">
                <a:latin typeface="Times New Roman"/>
                <a:cs typeface="Times New Roman"/>
              </a:rPr>
              <a:t>is again the </a:t>
            </a:r>
            <a:r>
              <a:rPr dirty="0" sz="1200" spc="-5">
                <a:latin typeface="Times New Roman"/>
                <a:cs typeface="Times New Roman"/>
              </a:rPr>
              <a:t>same </a:t>
            </a:r>
            <a:r>
              <a:rPr dirty="0" sz="1200">
                <a:latin typeface="Times New Roman"/>
                <a:cs typeface="Times New Roman"/>
              </a:rPr>
              <a:t>that how </a:t>
            </a:r>
            <a:r>
              <a:rPr dirty="0" sz="1200" spc="-5">
                <a:latin typeface="Times New Roman"/>
                <a:cs typeface="Times New Roman"/>
              </a:rPr>
              <a:t>software systems </a:t>
            </a:r>
            <a:r>
              <a:rPr dirty="0" sz="1200">
                <a:latin typeface="Times New Roman"/>
                <a:cs typeface="Times New Roman"/>
              </a:rPr>
              <a:t>are different from other  </a:t>
            </a:r>
            <a:r>
              <a:rPr dirty="0" sz="1200" spc="-5">
                <a:latin typeface="Times New Roman"/>
                <a:cs typeface="Times New Roman"/>
              </a:rPr>
              <a:t>systems. Have </a:t>
            </a:r>
            <a:r>
              <a:rPr dirty="0" sz="1200">
                <a:latin typeface="Times New Roman"/>
                <a:cs typeface="Times New Roman"/>
              </a:rPr>
              <a:t>you ever noticed that how many different models of a car do a car  manufacturing company release in a </a:t>
            </a:r>
            <a:r>
              <a:rPr dirty="0" sz="1200" spc="-5">
                <a:latin typeface="Times New Roman"/>
                <a:cs typeface="Times New Roman"/>
              </a:rPr>
              <a:t>year? And </a:t>
            </a:r>
            <a:r>
              <a:rPr dirty="0" sz="1200">
                <a:latin typeface="Times New Roman"/>
                <a:cs typeface="Times New Roman"/>
              </a:rPr>
              <a:t>how many major changes are made in  new models and </a:t>
            </a:r>
            <a:r>
              <a:rPr dirty="0" sz="1200" spc="-5">
                <a:latin typeface="Times New Roman"/>
                <a:cs typeface="Times New Roman"/>
              </a:rPr>
              <a:t>what </a:t>
            </a:r>
            <a:r>
              <a:rPr dirty="0" sz="1200">
                <a:latin typeface="Times New Roman"/>
                <a:cs typeface="Times New Roman"/>
              </a:rPr>
              <a:t>is the frequency </a:t>
            </a:r>
            <a:r>
              <a:rPr dirty="0" sz="1200" spc="10">
                <a:latin typeface="Times New Roman"/>
                <a:cs typeface="Times New Roman"/>
              </a:rPr>
              <a:t>of </a:t>
            </a:r>
            <a:r>
              <a:rPr dirty="0" sz="1200">
                <a:latin typeface="Times New Roman"/>
                <a:cs typeface="Times New Roman"/>
              </a:rPr>
              <a:t>these changes. If you think a little bit on it then  you </a:t>
            </a:r>
            <a:r>
              <a:rPr dirty="0" sz="1200" spc="-5">
                <a:latin typeface="Times New Roman"/>
                <a:cs typeface="Times New Roman"/>
              </a:rPr>
              <a:t>will </a:t>
            </a:r>
            <a:r>
              <a:rPr dirty="0" sz="1200">
                <a:latin typeface="Times New Roman"/>
                <a:cs typeface="Times New Roman"/>
              </a:rPr>
              <a:t>realize that once the </a:t>
            </a:r>
            <a:r>
              <a:rPr dirty="0" sz="1200" spc="-5">
                <a:latin typeface="Times New Roman"/>
                <a:cs typeface="Times New Roman"/>
              </a:rPr>
              <a:t>system </a:t>
            </a:r>
            <a:r>
              <a:rPr dirty="0" sz="1200">
                <a:latin typeface="Times New Roman"/>
                <a:cs typeface="Times New Roman"/>
              </a:rPr>
              <a:t>is finalized then the changes in new models are of  very minor nature. A drastic change is very unlikely in these kinds of </a:t>
            </a:r>
            <a:r>
              <a:rPr dirty="0" sz="1200" spc="-5">
                <a:latin typeface="Times New Roman"/>
                <a:cs typeface="Times New Roman"/>
              </a:rPr>
              <a:t>systems. So </a:t>
            </a:r>
            <a:r>
              <a:rPr dirty="0" sz="1200">
                <a:latin typeface="Times New Roman"/>
                <a:cs typeface="Times New Roman"/>
              </a:rPr>
              <a:t>the  frequency of changes in these </a:t>
            </a:r>
            <a:r>
              <a:rPr dirty="0" sz="1200" spc="-5">
                <a:latin typeface="Times New Roman"/>
                <a:cs typeface="Times New Roman"/>
              </a:rPr>
              <a:t>systems </a:t>
            </a:r>
            <a:r>
              <a:rPr dirty="0" sz="1200">
                <a:latin typeface="Times New Roman"/>
                <a:cs typeface="Times New Roman"/>
              </a:rPr>
              <a:t>is very low and of minor nature. Like body </a:t>
            </a:r>
            <a:r>
              <a:rPr dirty="0" sz="1200" spc="-5">
                <a:latin typeface="Times New Roman"/>
                <a:cs typeface="Times New Roman"/>
              </a:rPr>
              <a:t>shape  </a:t>
            </a:r>
            <a:r>
              <a:rPr dirty="0" sz="1200">
                <a:latin typeface="Times New Roman"/>
                <a:cs typeface="Times New Roman"/>
              </a:rPr>
              <a:t>could be changed a little, a </a:t>
            </a:r>
            <a:r>
              <a:rPr dirty="0" sz="1200" spc="10">
                <a:latin typeface="Times New Roman"/>
                <a:cs typeface="Times New Roman"/>
              </a:rPr>
              <a:t>new </a:t>
            </a:r>
            <a:r>
              <a:rPr dirty="0" sz="1200">
                <a:latin typeface="Times New Roman"/>
                <a:cs typeface="Times New Roman"/>
              </a:rPr>
              <a:t>gadget could be added and the </a:t>
            </a:r>
            <a:r>
              <a:rPr dirty="0" sz="1200" spc="5">
                <a:latin typeface="Times New Roman"/>
                <a:cs typeface="Times New Roman"/>
              </a:rPr>
              <a:t>like </a:t>
            </a:r>
            <a:r>
              <a:rPr dirty="0" sz="1200">
                <a:latin typeface="Times New Roman"/>
                <a:cs typeface="Times New Roman"/>
              </a:rPr>
              <a:t>but </a:t>
            </a:r>
            <a:r>
              <a:rPr dirty="0" sz="1200" spc="10">
                <a:latin typeface="Times New Roman"/>
                <a:cs typeface="Times New Roman"/>
              </a:rPr>
              <a:t>it </a:t>
            </a:r>
            <a:r>
              <a:rPr dirty="0" sz="1200">
                <a:latin typeface="Times New Roman"/>
                <a:cs typeface="Times New Roman"/>
              </a:rPr>
              <a:t>is very </a:t>
            </a:r>
            <a:r>
              <a:rPr dirty="0" sz="1200" spc="5">
                <a:latin typeface="Times New Roman"/>
                <a:cs typeface="Times New Roman"/>
              </a:rPr>
              <a:t>unlikely  </a:t>
            </a:r>
            <a:r>
              <a:rPr dirty="0" sz="1200">
                <a:latin typeface="Times New Roman"/>
                <a:cs typeface="Times New Roman"/>
              </a:rPr>
              <a:t>that a fundamental change in engine is made. </a:t>
            </a:r>
            <a:r>
              <a:rPr dirty="0" sz="1200" spc="-5">
                <a:latin typeface="Times New Roman"/>
                <a:cs typeface="Times New Roman"/>
              </a:rPr>
              <a:t>On </a:t>
            </a:r>
            <a:r>
              <a:rPr dirty="0" sz="1200">
                <a:latin typeface="Times New Roman"/>
                <a:cs typeface="Times New Roman"/>
              </a:rPr>
              <a:t>the other hand if you observe the  activities of a </a:t>
            </a:r>
            <a:r>
              <a:rPr dirty="0" sz="1200" spc="-5">
                <a:latin typeface="Times New Roman"/>
                <a:cs typeface="Times New Roman"/>
              </a:rPr>
              <a:t>software </a:t>
            </a:r>
            <a:r>
              <a:rPr dirty="0" sz="1200">
                <a:latin typeface="Times New Roman"/>
                <a:cs typeface="Times New Roman"/>
              </a:rPr>
              <a:t>manufacturing company, you </a:t>
            </a:r>
            <a:r>
              <a:rPr dirty="0" sz="1200" spc="-5">
                <a:latin typeface="Times New Roman"/>
                <a:cs typeface="Times New Roman"/>
              </a:rPr>
              <a:t>will </a:t>
            </a:r>
            <a:r>
              <a:rPr dirty="0" sz="1200">
                <a:latin typeface="Times New Roman"/>
                <a:cs typeface="Times New Roman"/>
              </a:rPr>
              <a:t>realize that these companies  make changes of fundamental nature in their </a:t>
            </a:r>
            <a:r>
              <a:rPr dirty="0" sz="1200" spc="-5">
                <a:latin typeface="Times New Roman"/>
                <a:cs typeface="Times New Roman"/>
              </a:rPr>
              <a:t>software systems. </a:t>
            </a:r>
            <a:r>
              <a:rPr dirty="0" sz="1200">
                <a:latin typeface="Times New Roman"/>
                <a:cs typeface="Times New Roman"/>
              </a:rPr>
              <a:t>They constantly change  their</a:t>
            </a:r>
            <a:r>
              <a:rPr dirty="0" sz="1200" spc="125">
                <a:latin typeface="Times New Roman"/>
                <a:cs typeface="Times New Roman"/>
              </a:rPr>
              <a:t> </a:t>
            </a:r>
            <a:r>
              <a:rPr dirty="0" sz="1200" spc="-5">
                <a:latin typeface="Times New Roman"/>
                <a:cs typeface="Times New Roman"/>
              </a:rPr>
              <a:t>systems</a:t>
            </a:r>
            <a:r>
              <a:rPr dirty="0" sz="1200" spc="125">
                <a:latin typeface="Times New Roman"/>
                <a:cs typeface="Times New Roman"/>
              </a:rPr>
              <a:t> </a:t>
            </a:r>
            <a:r>
              <a:rPr dirty="0" sz="1200" spc="-5">
                <a:latin typeface="Times New Roman"/>
                <a:cs typeface="Times New Roman"/>
              </a:rPr>
              <a:t>whether</a:t>
            </a:r>
            <a:r>
              <a:rPr dirty="0" sz="1200" spc="135">
                <a:latin typeface="Times New Roman"/>
                <a:cs typeface="Times New Roman"/>
              </a:rPr>
              <a:t> </a:t>
            </a:r>
            <a:r>
              <a:rPr dirty="0" sz="1200">
                <a:latin typeface="Times New Roman"/>
                <a:cs typeface="Times New Roman"/>
              </a:rPr>
              <a:t>in</a:t>
            </a:r>
            <a:r>
              <a:rPr dirty="0" sz="1200" spc="135">
                <a:latin typeface="Times New Roman"/>
                <a:cs typeface="Times New Roman"/>
              </a:rPr>
              <a:t> </a:t>
            </a:r>
            <a:r>
              <a:rPr dirty="0" sz="1200">
                <a:latin typeface="Times New Roman"/>
                <a:cs typeface="Times New Roman"/>
              </a:rPr>
              <a:t>the</a:t>
            </a:r>
            <a:r>
              <a:rPr dirty="0" sz="1200" spc="130">
                <a:latin typeface="Times New Roman"/>
                <a:cs typeface="Times New Roman"/>
              </a:rPr>
              <a:t> </a:t>
            </a:r>
            <a:r>
              <a:rPr dirty="0" sz="1200">
                <a:latin typeface="Times New Roman"/>
                <a:cs typeface="Times New Roman"/>
              </a:rPr>
              <a:t>form</a:t>
            </a:r>
            <a:r>
              <a:rPr dirty="0" sz="1200" spc="125">
                <a:latin typeface="Times New Roman"/>
                <a:cs typeface="Times New Roman"/>
              </a:rPr>
              <a:t> </a:t>
            </a:r>
            <a:r>
              <a:rPr dirty="0" sz="1200">
                <a:latin typeface="Times New Roman"/>
                <a:cs typeface="Times New Roman"/>
              </a:rPr>
              <a:t>of</a:t>
            </a:r>
            <a:r>
              <a:rPr dirty="0" sz="1200" spc="125">
                <a:latin typeface="Times New Roman"/>
                <a:cs typeface="Times New Roman"/>
              </a:rPr>
              <a:t> </a:t>
            </a:r>
            <a:r>
              <a:rPr dirty="0" sz="1200">
                <a:latin typeface="Times New Roman"/>
                <a:cs typeface="Times New Roman"/>
              </a:rPr>
              <a:t>enhancements,</a:t>
            </a:r>
            <a:r>
              <a:rPr dirty="0" sz="1200" spc="135">
                <a:latin typeface="Times New Roman"/>
                <a:cs typeface="Times New Roman"/>
              </a:rPr>
              <a:t> </a:t>
            </a:r>
            <a:r>
              <a:rPr dirty="0" sz="1200">
                <a:latin typeface="Times New Roman"/>
                <a:cs typeface="Times New Roman"/>
              </a:rPr>
              <a:t>in</a:t>
            </a:r>
            <a:r>
              <a:rPr dirty="0" sz="1200" spc="135">
                <a:latin typeface="Times New Roman"/>
                <a:cs typeface="Times New Roman"/>
              </a:rPr>
              <a:t> </a:t>
            </a:r>
            <a:r>
              <a:rPr dirty="0" sz="1200">
                <a:latin typeface="Times New Roman"/>
                <a:cs typeface="Times New Roman"/>
              </a:rPr>
              <a:t>the</a:t>
            </a:r>
            <a:r>
              <a:rPr dirty="0" sz="1200" spc="130">
                <a:latin typeface="Times New Roman"/>
                <a:cs typeface="Times New Roman"/>
              </a:rPr>
              <a:t> </a:t>
            </a:r>
            <a:r>
              <a:rPr dirty="0" sz="1200">
                <a:latin typeface="Times New Roman"/>
                <a:cs typeface="Times New Roman"/>
              </a:rPr>
              <a:t>form</a:t>
            </a:r>
            <a:r>
              <a:rPr dirty="0" sz="1200" spc="125">
                <a:latin typeface="Times New Roman"/>
                <a:cs typeface="Times New Roman"/>
              </a:rPr>
              <a:t> </a:t>
            </a:r>
            <a:r>
              <a:rPr dirty="0" sz="1200">
                <a:latin typeface="Times New Roman"/>
                <a:cs typeface="Times New Roman"/>
              </a:rPr>
              <a:t>of</a:t>
            </a:r>
            <a:r>
              <a:rPr dirty="0" sz="1200" spc="125">
                <a:latin typeface="Times New Roman"/>
                <a:cs typeface="Times New Roman"/>
              </a:rPr>
              <a:t> </a:t>
            </a:r>
            <a:r>
              <a:rPr dirty="0" sz="1200">
                <a:latin typeface="Times New Roman"/>
                <a:cs typeface="Times New Roman"/>
              </a:rPr>
              <a:t>interface</a:t>
            </a:r>
            <a:r>
              <a:rPr dirty="0" sz="1200" spc="105">
                <a:latin typeface="Times New Roman"/>
                <a:cs typeface="Times New Roman"/>
              </a:rPr>
              <a:t> </a:t>
            </a:r>
            <a:r>
              <a:rPr dirty="0" sz="1200">
                <a:latin typeface="Times New Roman"/>
                <a:cs typeface="Times New Roman"/>
              </a:rPr>
              <a:t>change</a:t>
            </a:r>
            <a:r>
              <a:rPr dirty="0" sz="1200" spc="130">
                <a:latin typeface="Times New Roman"/>
                <a:cs typeface="Times New Roman"/>
              </a:rPr>
              <a:t> </a:t>
            </a:r>
            <a:r>
              <a:rPr dirty="0" sz="1200">
                <a:latin typeface="Times New Roman"/>
                <a:cs typeface="Times New Roman"/>
              </a:rPr>
              <a:t>or</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3506723"/>
            <a:ext cx="5512435" cy="246126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In the above level 2 data flow diagram, </a:t>
            </a:r>
            <a:r>
              <a:rPr dirty="0" sz="1200" spc="-5">
                <a:latin typeface="Times New Roman"/>
                <a:cs typeface="Times New Roman"/>
              </a:rPr>
              <a:t>Patient’s </a:t>
            </a:r>
            <a:r>
              <a:rPr dirty="0" sz="1200" spc="5">
                <a:latin typeface="Times New Roman"/>
                <a:cs typeface="Times New Roman"/>
              </a:rPr>
              <a:t>data </a:t>
            </a:r>
            <a:r>
              <a:rPr dirty="0" sz="1200">
                <a:latin typeface="Times New Roman"/>
                <a:cs typeface="Times New Roman"/>
              </a:rPr>
              <a:t>is </a:t>
            </a:r>
            <a:r>
              <a:rPr dirty="0" sz="1200" spc="-5">
                <a:latin typeface="Times New Roman"/>
                <a:cs typeface="Times New Roman"/>
              </a:rPr>
              <a:t>sent </a:t>
            </a:r>
            <a:r>
              <a:rPr dirty="0" sz="1200" spc="10">
                <a:latin typeface="Times New Roman"/>
                <a:cs typeface="Times New Roman"/>
              </a:rPr>
              <a:t>to </a:t>
            </a:r>
            <a:r>
              <a:rPr dirty="0" sz="1200" spc="5">
                <a:latin typeface="Times New Roman"/>
                <a:cs typeface="Times New Roman"/>
              </a:rPr>
              <a:t>the </a:t>
            </a:r>
            <a:r>
              <a:rPr dirty="0" sz="1200" spc="-5">
                <a:latin typeface="Times New Roman"/>
                <a:cs typeface="Times New Roman"/>
              </a:rPr>
              <a:t>Unpack Signs </a:t>
            </a:r>
            <a:r>
              <a:rPr dirty="0" sz="1200">
                <a:latin typeface="Times New Roman"/>
                <a:cs typeface="Times New Roman"/>
              </a:rPr>
              <a:t>process  </a:t>
            </a:r>
            <a:r>
              <a:rPr dirty="0" sz="1200" spc="-5">
                <a:latin typeface="Times New Roman"/>
                <a:cs typeface="Times New Roman"/>
              </a:rPr>
              <a:t>which </a:t>
            </a:r>
            <a:r>
              <a:rPr dirty="0" sz="1200">
                <a:latin typeface="Times New Roman"/>
                <a:cs typeface="Times New Roman"/>
              </a:rPr>
              <a:t>unpacks it and </a:t>
            </a:r>
            <a:r>
              <a:rPr dirty="0" sz="1200" spc="-5">
                <a:latin typeface="Times New Roman"/>
                <a:cs typeface="Times New Roman"/>
              </a:rPr>
              <a:t>send Pulse, </a:t>
            </a:r>
            <a:r>
              <a:rPr dirty="0" sz="1200">
                <a:latin typeface="Times New Roman"/>
                <a:cs typeface="Times New Roman"/>
              </a:rPr>
              <a:t>Temperature, and Blood pressure to the Evaluate  Bounds </a:t>
            </a:r>
            <a:r>
              <a:rPr dirty="0" sz="1200" spc="-5">
                <a:latin typeface="Times New Roman"/>
                <a:cs typeface="Times New Roman"/>
              </a:rPr>
              <a:t>Violation </a:t>
            </a:r>
            <a:r>
              <a:rPr dirty="0" sz="1200">
                <a:latin typeface="Times New Roman"/>
                <a:cs typeface="Times New Roman"/>
              </a:rPr>
              <a:t>process. This process retrieves </a:t>
            </a:r>
            <a:r>
              <a:rPr dirty="0" sz="1200" spc="-5">
                <a:latin typeface="Times New Roman"/>
                <a:cs typeface="Times New Roman"/>
              </a:rPr>
              <a:t>Vital signs </a:t>
            </a:r>
            <a:r>
              <a:rPr dirty="0" sz="1200">
                <a:latin typeface="Times New Roman"/>
                <a:cs typeface="Times New Roman"/>
              </a:rPr>
              <a:t>bounds information,  compares it </a:t>
            </a:r>
            <a:r>
              <a:rPr dirty="0" sz="1200" spc="-5">
                <a:latin typeface="Times New Roman"/>
                <a:cs typeface="Times New Roman"/>
              </a:rPr>
              <a:t>with </a:t>
            </a:r>
            <a:r>
              <a:rPr dirty="0" sz="1200">
                <a:latin typeface="Times New Roman"/>
                <a:cs typeface="Times New Roman"/>
              </a:rPr>
              <a:t>unpacked patient data and </a:t>
            </a:r>
            <a:r>
              <a:rPr dirty="0" sz="1200" spc="-5">
                <a:latin typeface="Times New Roman"/>
                <a:cs typeface="Times New Roman"/>
              </a:rPr>
              <a:t>sends </a:t>
            </a:r>
            <a:r>
              <a:rPr dirty="0" sz="1200">
                <a:latin typeface="Times New Roman"/>
                <a:cs typeface="Times New Roman"/>
              </a:rPr>
              <a:t>a violation </a:t>
            </a:r>
            <a:r>
              <a:rPr dirty="0" sz="1200" spc="-5">
                <a:latin typeface="Times New Roman"/>
                <a:cs typeface="Times New Roman"/>
              </a:rPr>
              <a:t>sign </a:t>
            </a:r>
            <a:r>
              <a:rPr dirty="0" sz="1200">
                <a:latin typeface="Times New Roman"/>
                <a:cs typeface="Times New Roman"/>
              </a:rPr>
              <a:t>to the </a:t>
            </a:r>
            <a:r>
              <a:rPr dirty="0" sz="1200" spc="-5">
                <a:latin typeface="Times New Roman"/>
                <a:cs typeface="Times New Roman"/>
              </a:rPr>
              <a:t>Produce </a:t>
            </a:r>
            <a:r>
              <a:rPr dirty="0" sz="1200">
                <a:latin typeface="Times New Roman"/>
                <a:cs typeface="Times New Roman"/>
              </a:rPr>
              <a:t>Warning  </a:t>
            </a:r>
            <a:r>
              <a:rPr dirty="0" sz="1200" spc="-5">
                <a:latin typeface="Times New Roman"/>
                <a:cs typeface="Times New Roman"/>
              </a:rPr>
              <a:t>Message </a:t>
            </a:r>
            <a:r>
              <a:rPr dirty="0" sz="1200">
                <a:latin typeface="Times New Roman"/>
                <a:cs typeface="Times New Roman"/>
              </a:rPr>
              <a:t>process upon an out of bound result of the comparison. The patient data is </a:t>
            </a:r>
            <a:r>
              <a:rPr dirty="0" sz="1200" spc="-5">
                <a:latin typeface="Times New Roman"/>
                <a:cs typeface="Times New Roman"/>
              </a:rPr>
              <a:t>sent  </a:t>
            </a:r>
            <a:r>
              <a:rPr dirty="0" sz="1200">
                <a:latin typeface="Times New Roman"/>
                <a:cs typeface="Times New Roman"/>
              </a:rPr>
              <a:t>to </a:t>
            </a:r>
            <a:r>
              <a:rPr dirty="0" sz="1200" spc="-5">
                <a:latin typeface="Times New Roman"/>
                <a:cs typeface="Times New Roman"/>
              </a:rPr>
              <a:t>Format Patient Data </a:t>
            </a:r>
            <a:r>
              <a:rPr dirty="0" sz="1200">
                <a:latin typeface="Times New Roman"/>
                <a:cs typeface="Times New Roman"/>
              </a:rPr>
              <a:t>process that generates the formatted patient data to be maintained  against patient profile. </a:t>
            </a:r>
            <a:r>
              <a:rPr dirty="0" sz="1200" spc="-15">
                <a:latin typeface="Times New Roman"/>
                <a:cs typeface="Times New Roman"/>
              </a:rPr>
              <a:t>In </a:t>
            </a:r>
            <a:r>
              <a:rPr dirty="0" sz="1200">
                <a:latin typeface="Times New Roman"/>
                <a:cs typeface="Times New Roman"/>
              </a:rPr>
              <a:t>this manner </a:t>
            </a:r>
            <a:r>
              <a:rPr dirty="0" sz="1200" spc="-5">
                <a:latin typeface="Times New Roman"/>
                <a:cs typeface="Times New Roman"/>
              </a:rPr>
              <a:t>we </a:t>
            </a:r>
            <a:r>
              <a:rPr dirty="0" sz="1200">
                <a:latin typeface="Times New Roman"/>
                <a:cs typeface="Times New Roman"/>
              </a:rPr>
              <a:t>elaborated the patient monitoring </a:t>
            </a:r>
            <a:r>
              <a:rPr dirty="0" sz="1200" spc="-5">
                <a:latin typeface="Times New Roman"/>
                <a:cs typeface="Times New Roman"/>
              </a:rPr>
              <a:t>system </a:t>
            </a:r>
            <a:r>
              <a:rPr dirty="0" sz="1200">
                <a:latin typeface="Times New Roman"/>
                <a:cs typeface="Times New Roman"/>
              </a:rPr>
              <a:t>up to  three levels describing different details at each level. In a </a:t>
            </a:r>
            <a:r>
              <a:rPr dirty="0" sz="1200" spc="-5">
                <a:latin typeface="Times New Roman"/>
                <a:cs typeface="Times New Roman"/>
              </a:rPr>
              <a:t>similar </a:t>
            </a:r>
            <a:r>
              <a:rPr dirty="0" sz="1200">
                <a:latin typeface="Times New Roman"/>
                <a:cs typeface="Times New Roman"/>
              </a:rPr>
              <a:t>manner, other two  processes in level 1 </a:t>
            </a:r>
            <a:r>
              <a:rPr dirty="0" sz="1200" spc="-5">
                <a:latin typeface="Times New Roman"/>
                <a:cs typeface="Times New Roman"/>
              </a:rPr>
              <a:t>DFD </a:t>
            </a:r>
            <a:r>
              <a:rPr dirty="0" sz="1200">
                <a:latin typeface="Times New Roman"/>
                <a:cs typeface="Times New Roman"/>
              </a:rPr>
              <a:t>could also be expanded in </a:t>
            </a:r>
            <a:r>
              <a:rPr dirty="0" sz="1200" spc="5">
                <a:latin typeface="Times New Roman"/>
                <a:cs typeface="Times New Roman"/>
              </a:rPr>
              <a:t>their </a:t>
            </a:r>
            <a:r>
              <a:rPr dirty="0" sz="1200">
                <a:latin typeface="Times New Roman"/>
                <a:cs typeface="Times New Roman"/>
              </a:rPr>
              <a:t>respective level two diagrams</a:t>
            </a:r>
            <a:r>
              <a:rPr dirty="0" sz="1200" spc="-135">
                <a:latin typeface="Times New Roman"/>
                <a:cs typeface="Times New Roman"/>
              </a:rPr>
              <a:t> </a:t>
            </a:r>
            <a:r>
              <a:rPr dirty="0" sz="1200">
                <a:latin typeface="Times New Roman"/>
                <a:cs typeface="Times New Roman"/>
              </a:rPr>
              <a:t>in  order to describe their functionality in more</a:t>
            </a:r>
            <a:r>
              <a:rPr dirty="0" sz="1200" spc="-120">
                <a:latin typeface="Times New Roman"/>
                <a:cs typeface="Times New Roman"/>
              </a:rPr>
              <a:t> </a:t>
            </a:r>
            <a:r>
              <a:rPr dirty="0" sz="1200">
                <a:latin typeface="Times New Roman"/>
                <a:cs typeface="Times New Roman"/>
              </a:rPr>
              <a:t>detail.</a:t>
            </a:r>
            <a:endParaRPr sz="1200">
              <a:latin typeface="Times New Roman"/>
              <a:cs typeface="Times New Roman"/>
            </a:endParaRPr>
          </a:p>
          <a:p>
            <a:pPr algn="just" marL="12700" marR="6350">
              <a:lnSpc>
                <a:spcPts val="1380"/>
              </a:lnSpc>
            </a:pPr>
            <a:r>
              <a:rPr dirty="0" sz="1200">
                <a:latin typeface="Times New Roman"/>
                <a:cs typeface="Times New Roman"/>
              </a:rPr>
              <a:t>By going through this example, the reader </a:t>
            </a:r>
            <a:r>
              <a:rPr dirty="0" sz="1200" spc="-5">
                <a:latin typeface="Times New Roman"/>
                <a:cs typeface="Times New Roman"/>
              </a:rPr>
              <a:t>would </a:t>
            </a:r>
            <a:r>
              <a:rPr dirty="0" sz="1200">
                <a:latin typeface="Times New Roman"/>
                <a:cs typeface="Times New Roman"/>
              </a:rPr>
              <a:t>have learnt how data flow modeling  technique helps in understanding domain of a system at different levels of abstractions. </a:t>
            </a:r>
            <a:r>
              <a:rPr dirty="0" sz="1200" spc="-15">
                <a:latin typeface="Times New Roman"/>
                <a:cs typeface="Times New Roman"/>
              </a:rPr>
              <a:t>In  </a:t>
            </a:r>
            <a:r>
              <a:rPr dirty="0" sz="1200">
                <a:latin typeface="Times New Roman"/>
                <a:cs typeface="Times New Roman"/>
              </a:rPr>
              <a:t>the following </a:t>
            </a:r>
            <a:r>
              <a:rPr dirty="0" sz="1200" spc="-5">
                <a:latin typeface="Times New Roman"/>
                <a:cs typeface="Times New Roman"/>
              </a:rPr>
              <a:t>sub-section, we shall </a:t>
            </a:r>
            <a:r>
              <a:rPr dirty="0" sz="1200">
                <a:latin typeface="Times New Roman"/>
                <a:cs typeface="Times New Roman"/>
              </a:rPr>
              <a:t>describe common mistakes that the people do </a:t>
            </a:r>
            <a:r>
              <a:rPr dirty="0" sz="1200" spc="-5">
                <a:latin typeface="Times New Roman"/>
                <a:cs typeface="Times New Roman"/>
              </a:rPr>
              <a:t>while  </a:t>
            </a:r>
            <a:r>
              <a:rPr dirty="0" sz="1200">
                <a:latin typeface="Times New Roman"/>
                <a:cs typeface="Times New Roman"/>
              </a:rPr>
              <a:t>preparing data flow</a:t>
            </a:r>
            <a:r>
              <a:rPr dirty="0" sz="1200" spc="-100">
                <a:latin typeface="Times New Roman"/>
                <a:cs typeface="Times New Roman"/>
              </a:rPr>
              <a:t> </a:t>
            </a:r>
            <a:r>
              <a:rPr dirty="0" sz="1200">
                <a:latin typeface="Times New Roman"/>
                <a:cs typeface="Times New Roman"/>
              </a:rPr>
              <a:t>diagrams.</a:t>
            </a:r>
            <a:endParaRPr sz="1200">
              <a:latin typeface="Times New Roman"/>
              <a:cs typeface="Times New Roman"/>
            </a:endParaRPr>
          </a:p>
        </p:txBody>
      </p:sp>
      <p:sp>
        <p:nvSpPr>
          <p:cNvPr id="6" name="object 6"/>
          <p:cNvSpPr/>
          <p:nvPr/>
        </p:nvSpPr>
        <p:spPr>
          <a:xfrm>
            <a:off x="1143000" y="3332479"/>
            <a:ext cx="5506720" cy="0"/>
          </a:xfrm>
          <a:custGeom>
            <a:avLst/>
            <a:gdLst/>
            <a:ahLst/>
            <a:cxnLst/>
            <a:rect l="l" t="t" r="r" b="b"/>
            <a:pathLst>
              <a:path w="5506720" h="0">
                <a:moveTo>
                  <a:pt x="0" y="0"/>
                </a:moveTo>
                <a:lnTo>
                  <a:pt x="5506211" y="0"/>
                </a:lnTo>
              </a:path>
            </a:pathLst>
          </a:custGeom>
          <a:ln w="5079">
            <a:solidFill>
              <a:srgbClr val="000000"/>
            </a:solidFill>
          </a:ln>
        </p:spPr>
        <p:txBody>
          <a:bodyPr wrap="square" lIns="0" tIns="0" rIns="0" bIns="0" rtlCol="0"/>
          <a:lstStyle/>
          <a:p/>
        </p:txBody>
      </p:sp>
      <p:sp>
        <p:nvSpPr>
          <p:cNvPr id="7" name="object 7"/>
          <p:cNvSpPr/>
          <p:nvPr/>
        </p:nvSpPr>
        <p:spPr>
          <a:xfrm>
            <a:off x="1143000" y="3327400"/>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8" name="object 8"/>
          <p:cNvSpPr/>
          <p:nvPr/>
        </p:nvSpPr>
        <p:spPr>
          <a:xfrm>
            <a:off x="1147572" y="928369"/>
            <a:ext cx="0" cy="2396490"/>
          </a:xfrm>
          <a:custGeom>
            <a:avLst/>
            <a:gdLst/>
            <a:ahLst/>
            <a:cxnLst/>
            <a:rect l="l" t="t" r="r" b="b"/>
            <a:pathLst>
              <a:path w="0" h="2396490">
                <a:moveTo>
                  <a:pt x="0" y="0"/>
                </a:moveTo>
                <a:lnTo>
                  <a:pt x="0" y="2396490"/>
                </a:lnTo>
              </a:path>
            </a:pathLst>
          </a:custGeom>
          <a:ln w="9143">
            <a:solidFill>
              <a:srgbClr val="000000"/>
            </a:solidFill>
          </a:ln>
        </p:spPr>
        <p:txBody>
          <a:bodyPr wrap="square" lIns="0" tIns="0" rIns="0" bIns="0" rtlCol="0"/>
          <a:lstStyle/>
          <a:p/>
        </p:txBody>
      </p:sp>
      <p:sp>
        <p:nvSpPr>
          <p:cNvPr id="9" name="object 9"/>
          <p:cNvSpPr/>
          <p:nvPr/>
        </p:nvSpPr>
        <p:spPr>
          <a:xfrm>
            <a:off x="1143000" y="925830"/>
            <a:ext cx="5080" cy="0"/>
          </a:xfrm>
          <a:custGeom>
            <a:avLst/>
            <a:gdLst/>
            <a:ahLst/>
            <a:cxnLst/>
            <a:rect l="l" t="t" r="r" b="b"/>
            <a:pathLst>
              <a:path w="5080" h="0">
                <a:moveTo>
                  <a:pt x="0" y="0"/>
                </a:moveTo>
                <a:lnTo>
                  <a:pt x="4571" y="0"/>
                </a:lnTo>
              </a:path>
            </a:pathLst>
          </a:custGeom>
          <a:ln w="5079">
            <a:solidFill>
              <a:srgbClr val="000000"/>
            </a:solidFill>
          </a:ln>
        </p:spPr>
        <p:txBody>
          <a:bodyPr wrap="square" lIns="0" tIns="0" rIns="0" bIns="0" rtlCol="0"/>
          <a:lstStyle/>
          <a:p/>
        </p:txBody>
      </p:sp>
      <p:sp>
        <p:nvSpPr>
          <p:cNvPr id="10" name="object 10"/>
          <p:cNvSpPr/>
          <p:nvPr/>
        </p:nvSpPr>
        <p:spPr>
          <a:xfrm>
            <a:off x="1143000" y="921385"/>
            <a:ext cx="5506720" cy="0"/>
          </a:xfrm>
          <a:custGeom>
            <a:avLst/>
            <a:gdLst/>
            <a:ahLst/>
            <a:cxnLst/>
            <a:rect l="l" t="t" r="r" b="b"/>
            <a:pathLst>
              <a:path w="5506720" h="0">
                <a:moveTo>
                  <a:pt x="0" y="0"/>
                </a:moveTo>
                <a:lnTo>
                  <a:pt x="5506211" y="0"/>
                </a:lnTo>
              </a:path>
            </a:pathLst>
          </a:custGeom>
          <a:ln w="3809">
            <a:solidFill>
              <a:srgbClr val="000000"/>
            </a:solidFill>
          </a:ln>
        </p:spPr>
        <p:txBody>
          <a:bodyPr wrap="square" lIns="0" tIns="0" rIns="0" bIns="0" rtlCol="0"/>
          <a:lstStyle/>
          <a:p/>
        </p:txBody>
      </p:sp>
      <p:sp>
        <p:nvSpPr>
          <p:cNvPr id="11" name="object 11"/>
          <p:cNvSpPr/>
          <p:nvPr/>
        </p:nvSpPr>
        <p:spPr>
          <a:xfrm>
            <a:off x="1147572" y="3327653"/>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2" name="object 12"/>
          <p:cNvSpPr/>
          <p:nvPr/>
        </p:nvSpPr>
        <p:spPr>
          <a:xfrm>
            <a:off x="1152144" y="3327653"/>
            <a:ext cx="5488305" cy="0"/>
          </a:xfrm>
          <a:custGeom>
            <a:avLst/>
            <a:gdLst/>
            <a:ahLst/>
            <a:cxnLst/>
            <a:rect l="l" t="t" r="r" b="b"/>
            <a:pathLst>
              <a:path w="5488305" h="0">
                <a:moveTo>
                  <a:pt x="0" y="0"/>
                </a:moveTo>
                <a:lnTo>
                  <a:pt x="5487923" y="0"/>
                </a:lnTo>
              </a:path>
            </a:pathLst>
          </a:custGeom>
          <a:ln w="4572">
            <a:solidFill>
              <a:srgbClr val="000000"/>
            </a:solidFill>
          </a:ln>
        </p:spPr>
        <p:txBody>
          <a:bodyPr wrap="square" lIns="0" tIns="0" rIns="0" bIns="0" rtlCol="0"/>
          <a:lstStyle/>
          <a:p/>
        </p:txBody>
      </p:sp>
      <p:sp>
        <p:nvSpPr>
          <p:cNvPr id="13" name="object 13"/>
          <p:cNvSpPr/>
          <p:nvPr/>
        </p:nvSpPr>
        <p:spPr>
          <a:xfrm>
            <a:off x="6640068" y="3327400"/>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4" name="object 14"/>
          <p:cNvSpPr/>
          <p:nvPr/>
        </p:nvSpPr>
        <p:spPr>
          <a:xfrm>
            <a:off x="6644640" y="928369"/>
            <a:ext cx="0" cy="2396490"/>
          </a:xfrm>
          <a:custGeom>
            <a:avLst/>
            <a:gdLst/>
            <a:ahLst/>
            <a:cxnLst/>
            <a:rect l="l" t="t" r="r" b="b"/>
            <a:pathLst>
              <a:path w="0" h="2396490">
                <a:moveTo>
                  <a:pt x="0" y="0"/>
                </a:moveTo>
                <a:lnTo>
                  <a:pt x="0" y="2396490"/>
                </a:lnTo>
              </a:path>
            </a:pathLst>
          </a:custGeom>
          <a:ln w="9144">
            <a:solidFill>
              <a:srgbClr val="000000"/>
            </a:solidFill>
          </a:ln>
        </p:spPr>
        <p:txBody>
          <a:bodyPr wrap="square" lIns="0" tIns="0" rIns="0" bIns="0" rtlCol="0"/>
          <a:lstStyle/>
          <a:p/>
        </p:txBody>
      </p:sp>
      <p:sp>
        <p:nvSpPr>
          <p:cNvPr id="15" name="object 15"/>
          <p:cNvSpPr/>
          <p:nvPr/>
        </p:nvSpPr>
        <p:spPr>
          <a:xfrm>
            <a:off x="6640068" y="925830"/>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16" name="object 16"/>
          <p:cNvSpPr/>
          <p:nvPr/>
        </p:nvSpPr>
        <p:spPr>
          <a:xfrm>
            <a:off x="6644640" y="3327653"/>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17" name="object 17"/>
          <p:cNvSpPr/>
          <p:nvPr/>
        </p:nvSpPr>
        <p:spPr>
          <a:xfrm>
            <a:off x="1147572" y="925830"/>
            <a:ext cx="5080" cy="0"/>
          </a:xfrm>
          <a:custGeom>
            <a:avLst/>
            <a:gdLst/>
            <a:ahLst/>
            <a:cxnLst/>
            <a:rect l="l" t="t" r="r" b="b"/>
            <a:pathLst>
              <a:path w="5080" h="0">
                <a:moveTo>
                  <a:pt x="0" y="0"/>
                </a:moveTo>
                <a:lnTo>
                  <a:pt x="4571" y="0"/>
                </a:lnTo>
              </a:path>
            </a:pathLst>
          </a:custGeom>
          <a:ln w="4572">
            <a:solidFill>
              <a:srgbClr val="000000"/>
            </a:solidFill>
          </a:ln>
        </p:spPr>
        <p:txBody>
          <a:bodyPr wrap="square" lIns="0" tIns="0" rIns="0" bIns="0" rtlCol="0"/>
          <a:lstStyle/>
          <a:p/>
        </p:txBody>
      </p:sp>
      <p:sp>
        <p:nvSpPr>
          <p:cNvPr id="18" name="object 18"/>
          <p:cNvSpPr/>
          <p:nvPr/>
        </p:nvSpPr>
        <p:spPr>
          <a:xfrm>
            <a:off x="1152144" y="925830"/>
            <a:ext cx="5488305" cy="0"/>
          </a:xfrm>
          <a:custGeom>
            <a:avLst/>
            <a:gdLst/>
            <a:ahLst/>
            <a:cxnLst/>
            <a:rect l="l" t="t" r="r" b="b"/>
            <a:pathLst>
              <a:path w="5488305" h="0">
                <a:moveTo>
                  <a:pt x="0" y="0"/>
                </a:moveTo>
                <a:lnTo>
                  <a:pt x="5487923" y="0"/>
                </a:lnTo>
              </a:path>
            </a:pathLst>
          </a:custGeom>
          <a:ln w="4572">
            <a:solidFill>
              <a:srgbClr val="000000"/>
            </a:solidFill>
          </a:ln>
        </p:spPr>
        <p:txBody>
          <a:bodyPr wrap="square" lIns="0" tIns="0" rIns="0" bIns="0" rtlCol="0"/>
          <a:lstStyle/>
          <a:p/>
        </p:txBody>
      </p:sp>
      <p:sp>
        <p:nvSpPr>
          <p:cNvPr id="19" name="object 19"/>
          <p:cNvSpPr/>
          <p:nvPr/>
        </p:nvSpPr>
        <p:spPr>
          <a:xfrm>
            <a:off x="6644640" y="925830"/>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20" name="object 20"/>
          <p:cNvSpPr/>
          <p:nvPr/>
        </p:nvSpPr>
        <p:spPr>
          <a:xfrm>
            <a:off x="4811267" y="1235963"/>
            <a:ext cx="786765" cy="382905"/>
          </a:xfrm>
          <a:custGeom>
            <a:avLst/>
            <a:gdLst/>
            <a:ahLst/>
            <a:cxnLst/>
            <a:rect l="l" t="t" r="r" b="b"/>
            <a:pathLst>
              <a:path w="786764" h="382905">
                <a:moveTo>
                  <a:pt x="59436" y="304799"/>
                </a:moveTo>
                <a:lnTo>
                  <a:pt x="0" y="379475"/>
                </a:lnTo>
                <a:lnTo>
                  <a:pt x="96012" y="382523"/>
                </a:lnTo>
                <a:lnTo>
                  <a:pt x="86688" y="362711"/>
                </a:lnTo>
                <a:lnTo>
                  <a:pt x="70104" y="362711"/>
                </a:lnTo>
                <a:lnTo>
                  <a:pt x="57912" y="336803"/>
                </a:lnTo>
                <a:lnTo>
                  <a:pt x="71491" y="330418"/>
                </a:lnTo>
                <a:lnTo>
                  <a:pt x="59436" y="304799"/>
                </a:lnTo>
                <a:close/>
              </a:path>
              <a:path w="786764" h="382905">
                <a:moveTo>
                  <a:pt x="71491" y="330418"/>
                </a:moveTo>
                <a:lnTo>
                  <a:pt x="57912" y="336803"/>
                </a:lnTo>
                <a:lnTo>
                  <a:pt x="70104" y="362711"/>
                </a:lnTo>
                <a:lnTo>
                  <a:pt x="83683" y="356326"/>
                </a:lnTo>
                <a:lnTo>
                  <a:pt x="71491" y="330418"/>
                </a:lnTo>
                <a:close/>
              </a:path>
              <a:path w="786764" h="382905">
                <a:moveTo>
                  <a:pt x="83683" y="356326"/>
                </a:moveTo>
                <a:lnTo>
                  <a:pt x="70104" y="362711"/>
                </a:lnTo>
                <a:lnTo>
                  <a:pt x="86688" y="362711"/>
                </a:lnTo>
                <a:lnTo>
                  <a:pt x="83683" y="356326"/>
                </a:lnTo>
                <a:close/>
              </a:path>
              <a:path w="786764" h="382905">
                <a:moveTo>
                  <a:pt x="774192" y="0"/>
                </a:moveTo>
                <a:lnTo>
                  <a:pt x="71491" y="330418"/>
                </a:lnTo>
                <a:lnTo>
                  <a:pt x="83683" y="356326"/>
                </a:lnTo>
                <a:lnTo>
                  <a:pt x="786384" y="25907"/>
                </a:lnTo>
                <a:lnTo>
                  <a:pt x="774192" y="0"/>
                </a:lnTo>
                <a:close/>
              </a:path>
            </a:pathLst>
          </a:custGeom>
          <a:solidFill>
            <a:srgbClr val="000000"/>
          </a:solidFill>
        </p:spPr>
        <p:txBody>
          <a:bodyPr wrap="square" lIns="0" tIns="0" rIns="0" bIns="0" rtlCol="0"/>
          <a:lstStyle/>
          <a:p/>
        </p:txBody>
      </p:sp>
      <p:sp>
        <p:nvSpPr>
          <p:cNvPr id="21" name="object 21"/>
          <p:cNvSpPr txBox="1"/>
          <p:nvPr/>
        </p:nvSpPr>
        <p:spPr>
          <a:xfrm>
            <a:off x="5094732" y="1466087"/>
            <a:ext cx="762635" cy="344805"/>
          </a:xfrm>
          <a:prstGeom prst="rect">
            <a:avLst/>
          </a:prstGeom>
        </p:spPr>
        <p:txBody>
          <a:bodyPr wrap="square" lIns="0" tIns="0" rIns="0" bIns="0" rtlCol="0" vert="horz">
            <a:spAutoFit/>
          </a:bodyPr>
          <a:lstStyle/>
          <a:p>
            <a:pPr>
              <a:lnSpc>
                <a:spcPts val="1380"/>
              </a:lnSpc>
            </a:pPr>
            <a:r>
              <a:rPr dirty="0" sz="1200" b="1">
                <a:latin typeface="Arial"/>
                <a:cs typeface="Arial"/>
              </a:rPr>
              <a:t>Vital</a:t>
            </a:r>
            <a:r>
              <a:rPr dirty="0" sz="1200" spc="-95" b="1">
                <a:latin typeface="Arial"/>
                <a:cs typeface="Arial"/>
              </a:rPr>
              <a:t> </a:t>
            </a:r>
            <a:r>
              <a:rPr dirty="0" sz="1200" spc="-5" b="1">
                <a:latin typeface="Arial"/>
                <a:cs typeface="Arial"/>
              </a:rPr>
              <a:t>signs  </a:t>
            </a:r>
            <a:r>
              <a:rPr dirty="0" sz="1200" b="1">
                <a:latin typeface="Arial"/>
                <a:cs typeface="Arial"/>
              </a:rPr>
              <a:t>bounds</a:t>
            </a:r>
            <a:endParaRPr sz="1200">
              <a:latin typeface="Arial"/>
              <a:cs typeface="Arial"/>
            </a:endParaRPr>
          </a:p>
        </p:txBody>
      </p:sp>
      <p:sp>
        <p:nvSpPr>
          <p:cNvPr id="22" name="object 22"/>
          <p:cNvSpPr txBox="1"/>
          <p:nvPr/>
        </p:nvSpPr>
        <p:spPr>
          <a:xfrm>
            <a:off x="2580132" y="1630680"/>
            <a:ext cx="1118235" cy="181610"/>
          </a:xfrm>
          <a:prstGeom prst="rect">
            <a:avLst/>
          </a:prstGeom>
        </p:spPr>
        <p:txBody>
          <a:bodyPr wrap="square" lIns="0" tIns="0" rIns="0" bIns="0" rtlCol="0" vert="horz">
            <a:spAutoFit/>
          </a:bodyPr>
          <a:lstStyle/>
          <a:p>
            <a:pPr>
              <a:lnSpc>
                <a:spcPts val="1430"/>
              </a:lnSpc>
            </a:pPr>
            <a:r>
              <a:rPr dirty="0" sz="1200" spc="-5" b="1">
                <a:latin typeface="Arial"/>
                <a:cs typeface="Arial"/>
              </a:rPr>
              <a:t>Blood</a:t>
            </a:r>
            <a:r>
              <a:rPr dirty="0" sz="1200" spc="-95" b="1">
                <a:latin typeface="Arial"/>
                <a:cs typeface="Arial"/>
              </a:rPr>
              <a:t> </a:t>
            </a:r>
            <a:r>
              <a:rPr dirty="0" sz="1200" b="1">
                <a:latin typeface="Arial"/>
                <a:cs typeface="Arial"/>
              </a:rPr>
              <a:t>pressure</a:t>
            </a:r>
            <a:endParaRPr sz="1200">
              <a:latin typeface="Arial"/>
              <a:cs typeface="Arial"/>
            </a:endParaRPr>
          </a:p>
        </p:txBody>
      </p:sp>
      <p:sp>
        <p:nvSpPr>
          <p:cNvPr id="23" name="object 23"/>
          <p:cNvSpPr txBox="1"/>
          <p:nvPr/>
        </p:nvSpPr>
        <p:spPr>
          <a:xfrm>
            <a:off x="3037332" y="2543556"/>
            <a:ext cx="643890" cy="181610"/>
          </a:xfrm>
          <a:prstGeom prst="rect">
            <a:avLst/>
          </a:prstGeom>
        </p:spPr>
        <p:txBody>
          <a:bodyPr wrap="square" lIns="0" tIns="0" rIns="0" bIns="0" rtlCol="0" vert="horz">
            <a:spAutoFit/>
          </a:bodyPr>
          <a:lstStyle/>
          <a:p>
            <a:pPr>
              <a:lnSpc>
                <a:spcPts val="1430"/>
              </a:lnSpc>
            </a:pPr>
            <a:r>
              <a:rPr dirty="0" sz="1200" b="1">
                <a:latin typeface="Arial"/>
                <a:cs typeface="Arial"/>
              </a:rPr>
              <a:t>Violation</a:t>
            </a:r>
            <a:endParaRPr sz="1200">
              <a:latin typeface="Arial"/>
              <a:cs typeface="Arial"/>
            </a:endParaRPr>
          </a:p>
        </p:txBody>
      </p:sp>
      <p:sp>
        <p:nvSpPr>
          <p:cNvPr id="24" name="object 24"/>
          <p:cNvSpPr/>
          <p:nvPr/>
        </p:nvSpPr>
        <p:spPr>
          <a:xfrm>
            <a:off x="2982467" y="2033016"/>
            <a:ext cx="967740" cy="497205"/>
          </a:xfrm>
          <a:custGeom>
            <a:avLst/>
            <a:gdLst/>
            <a:ahLst/>
            <a:cxnLst/>
            <a:rect l="l" t="t" r="r" b="b"/>
            <a:pathLst>
              <a:path w="967739" h="497205">
                <a:moveTo>
                  <a:pt x="56387" y="420623"/>
                </a:moveTo>
                <a:lnTo>
                  <a:pt x="0" y="496823"/>
                </a:lnTo>
                <a:lnTo>
                  <a:pt x="96011" y="496823"/>
                </a:lnTo>
                <a:lnTo>
                  <a:pt x="85709" y="477011"/>
                </a:lnTo>
                <a:lnTo>
                  <a:pt x="70103" y="477011"/>
                </a:lnTo>
                <a:lnTo>
                  <a:pt x="56387" y="452627"/>
                </a:lnTo>
                <a:lnTo>
                  <a:pt x="69577" y="445988"/>
                </a:lnTo>
                <a:lnTo>
                  <a:pt x="56387" y="420623"/>
                </a:lnTo>
                <a:close/>
              </a:path>
              <a:path w="967739" h="497205">
                <a:moveTo>
                  <a:pt x="69577" y="445988"/>
                </a:moveTo>
                <a:lnTo>
                  <a:pt x="56387" y="452627"/>
                </a:lnTo>
                <a:lnTo>
                  <a:pt x="70103" y="477011"/>
                </a:lnTo>
                <a:lnTo>
                  <a:pt x="82476" y="470794"/>
                </a:lnTo>
                <a:lnTo>
                  <a:pt x="69577" y="445988"/>
                </a:lnTo>
                <a:close/>
              </a:path>
              <a:path w="967739" h="497205">
                <a:moveTo>
                  <a:pt x="82476" y="470794"/>
                </a:moveTo>
                <a:lnTo>
                  <a:pt x="70103" y="477011"/>
                </a:lnTo>
                <a:lnTo>
                  <a:pt x="85709" y="477011"/>
                </a:lnTo>
                <a:lnTo>
                  <a:pt x="82476" y="470794"/>
                </a:lnTo>
                <a:close/>
              </a:path>
              <a:path w="967739" h="497205">
                <a:moveTo>
                  <a:pt x="955547" y="0"/>
                </a:moveTo>
                <a:lnTo>
                  <a:pt x="69577" y="445988"/>
                </a:lnTo>
                <a:lnTo>
                  <a:pt x="82476" y="470794"/>
                </a:lnTo>
                <a:lnTo>
                  <a:pt x="967739" y="25907"/>
                </a:lnTo>
                <a:lnTo>
                  <a:pt x="955547" y="0"/>
                </a:lnTo>
                <a:close/>
              </a:path>
            </a:pathLst>
          </a:custGeom>
          <a:solidFill>
            <a:srgbClr val="000000"/>
          </a:solidFill>
        </p:spPr>
        <p:txBody>
          <a:bodyPr wrap="square" lIns="0" tIns="0" rIns="0" bIns="0" rtlCol="0"/>
          <a:lstStyle/>
          <a:p/>
        </p:txBody>
      </p:sp>
      <p:sp>
        <p:nvSpPr>
          <p:cNvPr id="25" name="object 25"/>
          <p:cNvSpPr txBox="1"/>
          <p:nvPr/>
        </p:nvSpPr>
        <p:spPr>
          <a:xfrm>
            <a:off x="2808732" y="1287780"/>
            <a:ext cx="923925" cy="181610"/>
          </a:xfrm>
          <a:prstGeom prst="rect">
            <a:avLst/>
          </a:prstGeom>
        </p:spPr>
        <p:txBody>
          <a:bodyPr wrap="square" lIns="0" tIns="0" rIns="0" bIns="0" rtlCol="0" vert="horz">
            <a:spAutoFit/>
          </a:bodyPr>
          <a:lstStyle/>
          <a:p>
            <a:pPr>
              <a:lnSpc>
                <a:spcPts val="1430"/>
              </a:lnSpc>
            </a:pPr>
            <a:r>
              <a:rPr dirty="0" sz="1200" b="1">
                <a:latin typeface="Arial"/>
                <a:cs typeface="Arial"/>
              </a:rPr>
              <a:t>Temperature</a:t>
            </a:r>
            <a:endParaRPr sz="1200">
              <a:latin typeface="Arial"/>
              <a:cs typeface="Arial"/>
            </a:endParaRPr>
          </a:p>
        </p:txBody>
      </p:sp>
      <p:sp>
        <p:nvSpPr>
          <p:cNvPr id="26" name="object 26"/>
          <p:cNvSpPr/>
          <p:nvPr/>
        </p:nvSpPr>
        <p:spPr>
          <a:xfrm>
            <a:off x="1193291" y="915924"/>
            <a:ext cx="600710" cy="291465"/>
          </a:xfrm>
          <a:custGeom>
            <a:avLst/>
            <a:gdLst/>
            <a:ahLst/>
            <a:cxnLst/>
            <a:rect l="l" t="t" r="r" b="b"/>
            <a:pathLst>
              <a:path w="600710" h="291465">
                <a:moveTo>
                  <a:pt x="516732" y="264971"/>
                </a:moveTo>
                <a:lnTo>
                  <a:pt x="504443" y="291084"/>
                </a:lnTo>
                <a:lnTo>
                  <a:pt x="600455" y="288036"/>
                </a:lnTo>
                <a:lnTo>
                  <a:pt x="587113" y="271272"/>
                </a:lnTo>
                <a:lnTo>
                  <a:pt x="530351" y="271272"/>
                </a:lnTo>
                <a:lnTo>
                  <a:pt x="516732" y="264971"/>
                </a:lnTo>
                <a:close/>
              </a:path>
              <a:path w="600710" h="291465">
                <a:moveTo>
                  <a:pt x="528658" y="239628"/>
                </a:moveTo>
                <a:lnTo>
                  <a:pt x="516732" y="264971"/>
                </a:lnTo>
                <a:lnTo>
                  <a:pt x="530351" y="271272"/>
                </a:lnTo>
                <a:lnTo>
                  <a:pt x="541019" y="245364"/>
                </a:lnTo>
                <a:lnTo>
                  <a:pt x="528658" y="239628"/>
                </a:lnTo>
                <a:close/>
              </a:path>
              <a:path w="600710" h="291465">
                <a:moveTo>
                  <a:pt x="541019" y="213360"/>
                </a:moveTo>
                <a:lnTo>
                  <a:pt x="528658" y="239628"/>
                </a:lnTo>
                <a:lnTo>
                  <a:pt x="541019" y="245364"/>
                </a:lnTo>
                <a:lnTo>
                  <a:pt x="530351" y="271272"/>
                </a:lnTo>
                <a:lnTo>
                  <a:pt x="587113" y="271272"/>
                </a:lnTo>
                <a:lnTo>
                  <a:pt x="541019" y="213360"/>
                </a:lnTo>
                <a:close/>
              </a:path>
              <a:path w="600710" h="291465">
                <a:moveTo>
                  <a:pt x="12191" y="0"/>
                </a:moveTo>
                <a:lnTo>
                  <a:pt x="0" y="25908"/>
                </a:lnTo>
                <a:lnTo>
                  <a:pt x="516732" y="264971"/>
                </a:lnTo>
                <a:lnTo>
                  <a:pt x="528658" y="239628"/>
                </a:lnTo>
                <a:lnTo>
                  <a:pt x="12191" y="0"/>
                </a:lnTo>
                <a:close/>
              </a:path>
            </a:pathLst>
          </a:custGeom>
          <a:solidFill>
            <a:srgbClr val="000000"/>
          </a:solidFill>
        </p:spPr>
        <p:txBody>
          <a:bodyPr wrap="square" lIns="0" tIns="0" rIns="0" bIns="0" rtlCol="0"/>
          <a:lstStyle/>
          <a:p/>
        </p:txBody>
      </p:sp>
      <p:sp>
        <p:nvSpPr>
          <p:cNvPr id="27" name="object 27"/>
          <p:cNvSpPr txBox="1"/>
          <p:nvPr/>
        </p:nvSpPr>
        <p:spPr>
          <a:xfrm>
            <a:off x="1208532" y="1185672"/>
            <a:ext cx="508634" cy="344805"/>
          </a:xfrm>
          <a:prstGeom prst="rect">
            <a:avLst/>
          </a:prstGeom>
        </p:spPr>
        <p:txBody>
          <a:bodyPr wrap="square" lIns="0" tIns="0" rIns="0" bIns="0" rtlCol="0" vert="horz">
            <a:spAutoFit/>
          </a:bodyPr>
          <a:lstStyle/>
          <a:p>
            <a:pPr>
              <a:lnSpc>
                <a:spcPts val="1380"/>
              </a:lnSpc>
            </a:pPr>
            <a:r>
              <a:rPr dirty="0" sz="1200" b="1">
                <a:latin typeface="Arial"/>
                <a:cs typeface="Arial"/>
              </a:rPr>
              <a:t>Patient  data</a:t>
            </a:r>
            <a:endParaRPr sz="1200">
              <a:latin typeface="Arial"/>
              <a:cs typeface="Arial"/>
            </a:endParaRPr>
          </a:p>
        </p:txBody>
      </p:sp>
      <p:sp>
        <p:nvSpPr>
          <p:cNvPr id="28" name="object 28"/>
          <p:cNvSpPr/>
          <p:nvPr/>
        </p:nvSpPr>
        <p:spPr>
          <a:xfrm>
            <a:off x="1267967" y="2860548"/>
            <a:ext cx="692150" cy="355600"/>
          </a:xfrm>
          <a:custGeom>
            <a:avLst/>
            <a:gdLst/>
            <a:ahLst/>
            <a:cxnLst/>
            <a:rect l="l" t="t" r="r" b="b"/>
            <a:pathLst>
              <a:path w="692150" h="355600">
                <a:moveTo>
                  <a:pt x="56387" y="278892"/>
                </a:moveTo>
                <a:lnTo>
                  <a:pt x="0" y="355092"/>
                </a:lnTo>
                <a:lnTo>
                  <a:pt x="96011" y="355092"/>
                </a:lnTo>
                <a:lnTo>
                  <a:pt x="85709" y="335280"/>
                </a:lnTo>
                <a:lnTo>
                  <a:pt x="70103" y="335280"/>
                </a:lnTo>
                <a:lnTo>
                  <a:pt x="56387" y="310896"/>
                </a:lnTo>
                <a:lnTo>
                  <a:pt x="69595" y="304292"/>
                </a:lnTo>
                <a:lnTo>
                  <a:pt x="56387" y="278892"/>
                </a:lnTo>
                <a:close/>
              </a:path>
              <a:path w="692150" h="355600">
                <a:moveTo>
                  <a:pt x="69595" y="304292"/>
                </a:moveTo>
                <a:lnTo>
                  <a:pt x="56387" y="310896"/>
                </a:lnTo>
                <a:lnTo>
                  <a:pt x="70103" y="335280"/>
                </a:lnTo>
                <a:lnTo>
                  <a:pt x="82489" y="329087"/>
                </a:lnTo>
                <a:lnTo>
                  <a:pt x="69595" y="304292"/>
                </a:lnTo>
                <a:close/>
              </a:path>
              <a:path w="692150" h="355600">
                <a:moveTo>
                  <a:pt x="82489" y="329087"/>
                </a:moveTo>
                <a:lnTo>
                  <a:pt x="70103" y="335280"/>
                </a:lnTo>
                <a:lnTo>
                  <a:pt x="85709" y="335280"/>
                </a:lnTo>
                <a:lnTo>
                  <a:pt x="82489" y="329087"/>
                </a:lnTo>
                <a:close/>
              </a:path>
              <a:path w="692150" h="355600">
                <a:moveTo>
                  <a:pt x="678180" y="0"/>
                </a:moveTo>
                <a:lnTo>
                  <a:pt x="69595" y="304292"/>
                </a:lnTo>
                <a:lnTo>
                  <a:pt x="82489" y="329087"/>
                </a:lnTo>
                <a:lnTo>
                  <a:pt x="691896" y="24384"/>
                </a:lnTo>
                <a:lnTo>
                  <a:pt x="678180" y="0"/>
                </a:lnTo>
                <a:close/>
              </a:path>
            </a:pathLst>
          </a:custGeom>
          <a:solidFill>
            <a:srgbClr val="000000"/>
          </a:solidFill>
        </p:spPr>
        <p:txBody>
          <a:bodyPr wrap="square" lIns="0" tIns="0" rIns="0" bIns="0" rtlCol="0"/>
          <a:lstStyle/>
          <a:p/>
        </p:txBody>
      </p:sp>
      <p:sp>
        <p:nvSpPr>
          <p:cNvPr id="29" name="object 29"/>
          <p:cNvSpPr txBox="1"/>
          <p:nvPr/>
        </p:nvSpPr>
        <p:spPr>
          <a:xfrm>
            <a:off x="1208532" y="2609087"/>
            <a:ext cx="652780" cy="344805"/>
          </a:xfrm>
          <a:prstGeom prst="rect">
            <a:avLst/>
          </a:prstGeom>
        </p:spPr>
        <p:txBody>
          <a:bodyPr wrap="square" lIns="0" tIns="0" rIns="0" bIns="0" rtlCol="0" vert="horz">
            <a:spAutoFit/>
          </a:bodyPr>
          <a:lstStyle/>
          <a:p>
            <a:pPr>
              <a:lnSpc>
                <a:spcPts val="1380"/>
              </a:lnSpc>
            </a:pPr>
            <a:r>
              <a:rPr dirty="0" sz="1200" b="1">
                <a:latin typeface="Arial"/>
                <a:cs typeface="Arial"/>
              </a:rPr>
              <a:t>Warning  </a:t>
            </a:r>
            <a:r>
              <a:rPr dirty="0" sz="1200" spc="-5" b="1">
                <a:latin typeface="Arial"/>
                <a:cs typeface="Arial"/>
              </a:rPr>
              <a:t>message</a:t>
            </a:r>
            <a:endParaRPr sz="1200">
              <a:latin typeface="Arial"/>
              <a:cs typeface="Arial"/>
            </a:endParaRPr>
          </a:p>
        </p:txBody>
      </p:sp>
      <p:sp>
        <p:nvSpPr>
          <p:cNvPr id="30" name="object 30"/>
          <p:cNvSpPr txBox="1"/>
          <p:nvPr/>
        </p:nvSpPr>
        <p:spPr>
          <a:xfrm>
            <a:off x="3810000" y="2643885"/>
            <a:ext cx="658495" cy="342265"/>
          </a:xfrm>
          <a:prstGeom prst="rect">
            <a:avLst/>
          </a:prstGeom>
          <a:solidFill>
            <a:srgbClr val="F3DF27"/>
          </a:solidFill>
          <a:ln w="12192">
            <a:solidFill>
              <a:srgbClr val="000000"/>
            </a:solidFill>
          </a:ln>
        </p:spPr>
        <p:txBody>
          <a:bodyPr wrap="square" lIns="0" tIns="26670" rIns="0" bIns="0" rtlCol="0" vert="horz">
            <a:spAutoFit/>
          </a:bodyPr>
          <a:lstStyle/>
          <a:p>
            <a:pPr marL="81915">
              <a:lnSpc>
                <a:spcPct val="100000"/>
              </a:lnSpc>
              <a:spcBef>
                <a:spcPts val="210"/>
              </a:spcBef>
            </a:pPr>
            <a:r>
              <a:rPr dirty="0" sz="1400" spc="-5">
                <a:latin typeface="Verdana"/>
                <a:cs typeface="Verdana"/>
              </a:rPr>
              <a:t>Clock</a:t>
            </a:r>
            <a:endParaRPr sz="1400">
              <a:latin typeface="Verdana"/>
              <a:cs typeface="Verdana"/>
            </a:endParaRPr>
          </a:p>
        </p:txBody>
      </p:sp>
      <p:sp>
        <p:nvSpPr>
          <p:cNvPr id="31" name="object 31"/>
          <p:cNvSpPr/>
          <p:nvPr/>
        </p:nvSpPr>
        <p:spPr>
          <a:xfrm>
            <a:off x="4468367" y="2715767"/>
            <a:ext cx="1143000" cy="85725"/>
          </a:xfrm>
          <a:custGeom>
            <a:avLst/>
            <a:gdLst/>
            <a:ahLst/>
            <a:cxnLst/>
            <a:rect l="l" t="t" r="r" b="b"/>
            <a:pathLst>
              <a:path w="1143000" h="85725">
                <a:moveTo>
                  <a:pt x="1056132" y="57890"/>
                </a:moveTo>
                <a:lnTo>
                  <a:pt x="1056132" y="85343"/>
                </a:lnTo>
                <a:lnTo>
                  <a:pt x="1111975" y="57911"/>
                </a:lnTo>
                <a:lnTo>
                  <a:pt x="1071372" y="57911"/>
                </a:lnTo>
                <a:lnTo>
                  <a:pt x="1056132" y="57890"/>
                </a:lnTo>
                <a:close/>
              </a:path>
              <a:path w="1143000" h="85725">
                <a:moveTo>
                  <a:pt x="1056132" y="0"/>
                </a:moveTo>
                <a:lnTo>
                  <a:pt x="1056132" y="57890"/>
                </a:lnTo>
                <a:lnTo>
                  <a:pt x="1071372" y="57911"/>
                </a:lnTo>
                <a:lnTo>
                  <a:pt x="1071372" y="28955"/>
                </a:lnTo>
                <a:lnTo>
                  <a:pt x="1115078" y="28955"/>
                </a:lnTo>
                <a:lnTo>
                  <a:pt x="1056132" y="0"/>
                </a:lnTo>
                <a:close/>
              </a:path>
              <a:path w="1143000" h="85725">
                <a:moveTo>
                  <a:pt x="1115078" y="28955"/>
                </a:moveTo>
                <a:lnTo>
                  <a:pt x="1071372" y="28955"/>
                </a:lnTo>
                <a:lnTo>
                  <a:pt x="1071372" y="57911"/>
                </a:lnTo>
                <a:lnTo>
                  <a:pt x="1111975" y="57911"/>
                </a:lnTo>
                <a:lnTo>
                  <a:pt x="1143000" y="42671"/>
                </a:lnTo>
                <a:lnTo>
                  <a:pt x="1115078" y="28955"/>
                </a:lnTo>
                <a:close/>
              </a:path>
              <a:path w="1143000" h="85725">
                <a:moveTo>
                  <a:pt x="1056132" y="28955"/>
                </a:moveTo>
                <a:lnTo>
                  <a:pt x="0" y="28955"/>
                </a:lnTo>
                <a:lnTo>
                  <a:pt x="0" y="56387"/>
                </a:lnTo>
                <a:lnTo>
                  <a:pt x="1056132" y="57890"/>
                </a:lnTo>
                <a:lnTo>
                  <a:pt x="1056132" y="28955"/>
                </a:lnTo>
                <a:close/>
              </a:path>
            </a:pathLst>
          </a:custGeom>
          <a:solidFill>
            <a:srgbClr val="000000"/>
          </a:solidFill>
        </p:spPr>
        <p:txBody>
          <a:bodyPr wrap="square" lIns="0" tIns="0" rIns="0" bIns="0" rtlCol="0"/>
          <a:lstStyle/>
          <a:p/>
        </p:txBody>
      </p:sp>
      <p:sp>
        <p:nvSpPr>
          <p:cNvPr id="32" name="object 32"/>
          <p:cNvSpPr txBox="1"/>
          <p:nvPr/>
        </p:nvSpPr>
        <p:spPr>
          <a:xfrm>
            <a:off x="4523232" y="2772156"/>
            <a:ext cx="686435" cy="181610"/>
          </a:xfrm>
          <a:prstGeom prst="rect">
            <a:avLst/>
          </a:prstGeom>
        </p:spPr>
        <p:txBody>
          <a:bodyPr wrap="square" lIns="0" tIns="0" rIns="0" bIns="0" rtlCol="0" vert="horz">
            <a:spAutoFit/>
          </a:bodyPr>
          <a:lstStyle/>
          <a:p>
            <a:pPr>
              <a:lnSpc>
                <a:spcPts val="1430"/>
              </a:lnSpc>
            </a:pPr>
            <a:r>
              <a:rPr dirty="0" sz="1200" spc="-5" b="1">
                <a:latin typeface="Arial"/>
                <a:cs typeface="Arial"/>
              </a:rPr>
              <a:t>Date</a:t>
            </a:r>
            <a:r>
              <a:rPr dirty="0" sz="1200" spc="-95" b="1">
                <a:latin typeface="Arial"/>
                <a:cs typeface="Arial"/>
              </a:rPr>
              <a:t> </a:t>
            </a:r>
            <a:r>
              <a:rPr dirty="0" sz="1200" b="1">
                <a:latin typeface="Arial"/>
                <a:cs typeface="Arial"/>
              </a:rPr>
              <a:t>time</a:t>
            </a:r>
            <a:endParaRPr sz="1200">
              <a:latin typeface="Arial"/>
              <a:cs typeface="Arial"/>
            </a:endParaRPr>
          </a:p>
        </p:txBody>
      </p:sp>
      <p:sp>
        <p:nvSpPr>
          <p:cNvPr id="33" name="object 33"/>
          <p:cNvSpPr txBox="1"/>
          <p:nvPr/>
        </p:nvSpPr>
        <p:spPr>
          <a:xfrm>
            <a:off x="4180332" y="2214372"/>
            <a:ext cx="1160780" cy="344805"/>
          </a:xfrm>
          <a:prstGeom prst="rect">
            <a:avLst/>
          </a:prstGeom>
        </p:spPr>
        <p:txBody>
          <a:bodyPr wrap="square" lIns="0" tIns="0" rIns="0" bIns="0" rtlCol="0" vert="horz">
            <a:spAutoFit/>
          </a:bodyPr>
          <a:lstStyle/>
          <a:p>
            <a:pPr>
              <a:lnSpc>
                <a:spcPts val="1380"/>
              </a:lnSpc>
            </a:pPr>
            <a:r>
              <a:rPr dirty="0" sz="1200" spc="-5" b="1">
                <a:latin typeface="Arial"/>
                <a:cs typeface="Arial"/>
              </a:rPr>
              <a:t>Blood</a:t>
            </a:r>
            <a:r>
              <a:rPr dirty="0" sz="1200" spc="-90" b="1">
                <a:latin typeface="Arial"/>
                <a:cs typeface="Arial"/>
              </a:rPr>
              <a:t> </a:t>
            </a:r>
            <a:r>
              <a:rPr dirty="0" sz="1200" b="1">
                <a:latin typeface="Arial"/>
                <a:cs typeface="Arial"/>
              </a:rPr>
              <a:t>pressure,  temp, </a:t>
            </a:r>
            <a:r>
              <a:rPr dirty="0" sz="1200" spc="-5" b="1">
                <a:latin typeface="Arial"/>
                <a:cs typeface="Arial"/>
              </a:rPr>
              <a:t>and</a:t>
            </a:r>
            <a:r>
              <a:rPr dirty="0" sz="1200" spc="-95" b="1">
                <a:latin typeface="Arial"/>
                <a:cs typeface="Arial"/>
              </a:rPr>
              <a:t> </a:t>
            </a:r>
            <a:r>
              <a:rPr dirty="0" sz="1200" b="1">
                <a:latin typeface="Arial"/>
                <a:cs typeface="Arial"/>
              </a:rPr>
              <a:t>pulse</a:t>
            </a:r>
            <a:endParaRPr sz="1200">
              <a:latin typeface="Arial"/>
              <a:cs typeface="Arial"/>
            </a:endParaRPr>
          </a:p>
        </p:txBody>
      </p:sp>
      <p:sp>
        <p:nvSpPr>
          <p:cNvPr id="34" name="object 34"/>
          <p:cNvSpPr/>
          <p:nvPr/>
        </p:nvSpPr>
        <p:spPr>
          <a:xfrm>
            <a:off x="6220967" y="2721864"/>
            <a:ext cx="419100" cy="494030"/>
          </a:xfrm>
          <a:custGeom>
            <a:avLst/>
            <a:gdLst/>
            <a:ahLst/>
            <a:cxnLst/>
            <a:rect l="l" t="t" r="r" b="b"/>
            <a:pathLst>
              <a:path w="419100" h="494030">
                <a:moveTo>
                  <a:pt x="352340" y="437565"/>
                </a:moveTo>
                <a:lnTo>
                  <a:pt x="330708" y="455676"/>
                </a:lnTo>
                <a:lnTo>
                  <a:pt x="419100" y="493776"/>
                </a:lnTo>
                <a:lnTo>
                  <a:pt x="407857" y="448056"/>
                </a:lnTo>
                <a:lnTo>
                  <a:pt x="361188" y="448056"/>
                </a:lnTo>
                <a:lnTo>
                  <a:pt x="352340" y="437565"/>
                </a:lnTo>
                <a:close/>
              </a:path>
              <a:path w="419100" h="494030">
                <a:moveTo>
                  <a:pt x="374776" y="418781"/>
                </a:moveTo>
                <a:lnTo>
                  <a:pt x="352340" y="437565"/>
                </a:lnTo>
                <a:lnTo>
                  <a:pt x="361188" y="448056"/>
                </a:lnTo>
                <a:lnTo>
                  <a:pt x="384048" y="429768"/>
                </a:lnTo>
                <a:lnTo>
                  <a:pt x="374776" y="418781"/>
                </a:lnTo>
                <a:close/>
              </a:path>
              <a:path w="419100" h="494030">
                <a:moveTo>
                  <a:pt x="396240" y="400812"/>
                </a:moveTo>
                <a:lnTo>
                  <a:pt x="374776" y="418781"/>
                </a:lnTo>
                <a:lnTo>
                  <a:pt x="384048" y="429768"/>
                </a:lnTo>
                <a:lnTo>
                  <a:pt x="361188" y="448056"/>
                </a:lnTo>
                <a:lnTo>
                  <a:pt x="407857" y="448056"/>
                </a:lnTo>
                <a:lnTo>
                  <a:pt x="396240" y="400812"/>
                </a:lnTo>
                <a:close/>
              </a:path>
              <a:path w="419100" h="494030">
                <a:moveTo>
                  <a:pt x="21336" y="0"/>
                </a:moveTo>
                <a:lnTo>
                  <a:pt x="0" y="19812"/>
                </a:lnTo>
                <a:lnTo>
                  <a:pt x="352340" y="437565"/>
                </a:lnTo>
                <a:lnTo>
                  <a:pt x="374776" y="418781"/>
                </a:lnTo>
                <a:lnTo>
                  <a:pt x="21336" y="0"/>
                </a:lnTo>
                <a:close/>
              </a:path>
            </a:pathLst>
          </a:custGeom>
          <a:solidFill>
            <a:srgbClr val="000000"/>
          </a:solidFill>
        </p:spPr>
        <p:txBody>
          <a:bodyPr wrap="square" lIns="0" tIns="0" rIns="0" bIns="0" rtlCol="0"/>
          <a:lstStyle/>
          <a:p/>
        </p:txBody>
      </p:sp>
      <p:sp>
        <p:nvSpPr>
          <p:cNvPr id="35" name="object 35"/>
          <p:cNvSpPr/>
          <p:nvPr/>
        </p:nvSpPr>
        <p:spPr>
          <a:xfrm>
            <a:off x="1793748" y="1066800"/>
            <a:ext cx="960119" cy="548640"/>
          </a:xfrm>
          <a:custGeom>
            <a:avLst/>
            <a:gdLst/>
            <a:ahLst/>
            <a:cxnLst/>
            <a:rect l="l" t="t" r="r" b="b"/>
            <a:pathLst>
              <a:path w="960119" h="548640">
                <a:moveTo>
                  <a:pt x="891540" y="0"/>
                </a:moveTo>
                <a:lnTo>
                  <a:pt x="68580" y="0"/>
                </a:lnTo>
                <a:lnTo>
                  <a:pt x="41790" y="5357"/>
                </a:lnTo>
                <a:lnTo>
                  <a:pt x="20002" y="20002"/>
                </a:lnTo>
                <a:lnTo>
                  <a:pt x="5357" y="41790"/>
                </a:lnTo>
                <a:lnTo>
                  <a:pt x="0" y="68580"/>
                </a:lnTo>
                <a:lnTo>
                  <a:pt x="0" y="480059"/>
                </a:lnTo>
                <a:lnTo>
                  <a:pt x="5357" y="506849"/>
                </a:lnTo>
                <a:lnTo>
                  <a:pt x="20002" y="528637"/>
                </a:lnTo>
                <a:lnTo>
                  <a:pt x="41790" y="543282"/>
                </a:lnTo>
                <a:lnTo>
                  <a:pt x="68580" y="548640"/>
                </a:lnTo>
                <a:lnTo>
                  <a:pt x="891540" y="548640"/>
                </a:lnTo>
                <a:lnTo>
                  <a:pt x="917686" y="543282"/>
                </a:lnTo>
                <a:lnTo>
                  <a:pt x="939546" y="528637"/>
                </a:lnTo>
                <a:lnTo>
                  <a:pt x="954547" y="506849"/>
                </a:lnTo>
                <a:lnTo>
                  <a:pt x="960120" y="480059"/>
                </a:lnTo>
                <a:lnTo>
                  <a:pt x="960120" y="68580"/>
                </a:lnTo>
                <a:lnTo>
                  <a:pt x="954547" y="41790"/>
                </a:lnTo>
                <a:lnTo>
                  <a:pt x="939546" y="20002"/>
                </a:lnTo>
                <a:lnTo>
                  <a:pt x="917686" y="5357"/>
                </a:lnTo>
                <a:lnTo>
                  <a:pt x="891540" y="0"/>
                </a:lnTo>
                <a:close/>
              </a:path>
            </a:pathLst>
          </a:custGeom>
          <a:solidFill>
            <a:srgbClr val="008000"/>
          </a:solidFill>
        </p:spPr>
        <p:txBody>
          <a:bodyPr wrap="square" lIns="0" tIns="0" rIns="0" bIns="0" rtlCol="0"/>
          <a:lstStyle/>
          <a:p/>
        </p:txBody>
      </p:sp>
      <p:sp>
        <p:nvSpPr>
          <p:cNvPr id="36" name="object 36"/>
          <p:cNvSpPr/>
          <p:nvPr/>
        </p:nvSpPr>
        <p:spPr>
          <a:xfrm>
            <a:off x="1789176" y="1062227"/>
            <a:ext cx="969644" cy="558165"/>
          </a:xfrm>
          <a:custGeom>
            <a:avLst/>
            <a:gdLst/>
            <a:ahLst/>
            <a:cxnLst/>
            <a:rect l="l" t="t" r="r" b="b"/>
            <a:pathLst>
              <a:path w="969644" h="558165">
                <a:moveTo>
                  <a:pt x="922020" y="551688"/>
                </a:moveTo>
                <a:lnTo>
                  <a:pt x="44196" y="551688"/>
                </a:lnTo>
                <a:lnTo>
                  <a:pt x="57912" y="556260"/>
                </a:lnTo>
                <a:lnTo>
                  <a:pt x="71628" y="557784"/>
                </a:lnTo>
                <a:lnTo>
                  <a:pt x="894588" y="557784"/>
                </a:lnTo>
                <a:lnTo>
                  <a:pt x="908304" y="556260"/>
                </a:lnTo>
                <a:lnTo>
                  <a:pt x="909828" y="556260"/>
                </a:lnTo>
                <a:lnTo>
                  <a:pt x="922020" y="551688"/>
                </a:lnTo>
                <a:close/>
              </a:path>
              <a:path w="969644" h="558165">
                <a:moveTo>
                  <a:pt x="909828" y="0"/>
                </a:moveTo>
                <a:lnTo>
                  <a:pt x="57912" y="0"/>
                </a:lnTo>
                <a:lnTo>
                  <a:pt x="44196" y="4572"/>
                </a:lnTo>
                <a:lnTo>
                  <a:pt x="42672" y="6096"/>
                </a:lnTo>
                <a:lnTo>
                  <a:pt x="32004" y="12192"/>
                </a:lnTo>
                <a:lnTo>
                  <a:pt x="21336" y="19812"/>
                </a:lnTo>
                <a:lnTo>
                  <a:pt x="19812" y="21336"/>
                </a:lnTo>
                <a:lnTo>
                  <a:pt x="12192" y="32004"/>
                </a:lnTo>
                <a:lnTo>
                  <a:pt x="6096" y="42672"/>
                </a:lnTo>
                <a:lnTo>
                  <a:pt x="4572" y="44196"/>
                </a:lnTo>
                <a:lnTo>
                  <a:pt x="0" y="57912"/>
                </a:lnTo>
                <a:lnTo>
                  <a:pt x="0" y="498348"/>
                </a:lnTo>
                <a:lnTo>
                  <a:pt x="4572" y="512064"/>
                </a:lnTo>
                <a:lnTo>
                  <a:pt x="6096" y="513588"/>
                </a:lnTo>
                <a:lnTo>
                  <a:pt x="12192" y="524256"/>
                </a:lnTo>
                <a:lnTo>
                  <a:pt x="19812" y="534924"/>
                </a:lnTo>
                <a:lnTo>
                  <a:pt x="21336" y="536448"/>
                </a:lnTo>
                <a:lnTo>
                  <a:pt x="42672" y="551688"/>
                </a:lnTo>
                <a:lnTo>
                  <a:pt x="908304" y="551688"/>
                </a:lnTo>
                <a:lnTo>
                  <a:pt x="908304" y="548640"/>
                </a:lnTo>
                <a:lnTo>
                  <a:pt x="73152" y="548640"/>
                </a:lnTo>
                <a:lnTo>
                  <a:pt x="59436" y="547116"/>
                </a:lnTo>
                <a:lnTo>
                  <a:pt x="45720" y="547116"/>
                </a:lnTo>
                <a:lnTo>
                  <a:pt x="45720" y="542979"/>
                </a:lnTo>
                <a:lnTo>
                  <a:pt x="30175" y="531876"/>
                </a:lnTo>
                <a:lnTo>
                  <a:pt x="24384" y="531876"/>
                </a:lnTo>
                <a:lnTo>
                  <a:pt x="25908" y="528828"/>
                </a:lnTo>
                <a:lnTo>
                  <a:pt x="26343" y="528828"/>
                </a:lnTo>
                <a:lnTo>
                  <a:pt x="19812" y="519684"/>
                </a:lnTo>
                <a:lnTo>
                  <a:pt x="14586" y="510540"/>
                </a:lnTo>
                <a:lnTo>
                  <a:pt x="9144" y="510540"/>
                </a:lnTo>
                <a:lnTo>
                  <a:pt x="13258" y="509168"/>
                </a:lnTo>
                <a:lnTo>
                  <a:pt x="9652" y="498348"/>
                </a:lnTo>
                <a:lnTo>
                  <a:pt x="4572" y="498348"/>
                </a:lnTo>
                <a:lnTo>
                  <a:pt x="9144" y="496823"/>
                </a:lnTo>
                <a:lnTo>
                  <a:pt x="9144" y="59436"/>
                </a:lnTo>
                <a:lnTo>
                  <a:pt x="13258" y="47091"/>
                </a:lnTo>
                <a:lnTo>
                  <a:pt x="9144" y="45720"/>
                </a:lnTo>
                <a:lnTo>
                  <a:pt x="14586" y="45720"/>
                </a:lnTo>
                <a:lnTo>
                  <a:pt x="19812" y="36576"/>
                </a:lnTo>
                <a:lnTo>
                  <a:pt x="26343" y="27432"/>
                </a:lnTo>
                <a:lnTo>
                  <a:pt x="25908" y="27432"/>
                </a:lnTo>
                <a:lnTo>
                  <a:pt x="24384" y="24384"/>
                </a:lnTo>
                <a:lnTo>
                  <a:pt x="30175" y="24384"/>
                </a:lnTo>
                <a:lnTo>
                  <a:pt x="36576" y="19812"/>
                </a:lnTo>
                <a:lnTo>
                  <a:pt x="47244" y="13716"/>
                </a:lnTo>
                <a:lnTo>
                  <a:pt x="45720" y="13716"/>
                </a:lnTo>
                <a:lnTo>
                  <a:pt x="45720" y="9144"/>
                </a:lnTo>
                <a:lnTo>
                  <a:pt x="908304" y="9144"/>
                </a:lnTo>
                <a:lnTo>
                  <a:pt x="908304" y="4572"/>
                </a:lnTo>
                <a:lnTo>
                  <a:pt x="922020" y="4572"/>
                </a:lnTo>
                <a:lnTo>
                  <a:pt x="909828" y="0"/>
                </a:lnTo>
                <a:close/>
              </a:path>
              <a:path w="969644" h="558165">
                <a:moveTo>
                  <a:pt x="909828" y="547116"/>
                </a:moveTo>
                <a:lnTo>
                  <a:pt x="908304" y="547285"/>
                </a:lnTo>
                <a:lnTo>
                  <a:pt x="908304" y="551688"/>
                </a:lnTo>
                <a:lnTo>
                  <a:pt x="909828" y="547116"/>
                </a:lnTo>
                <a:close/>
              </a:path>
              <a:path w="969644" h="558165">
                <a:moveTo>
                  <a:pt x="940943" y="529463"/>
                </a:moveTo>
                <a:lnTo>
                  <a:pt x="931164" y="536448"/>
                </a:lnTo>
                <a:lnTo>
                  <a:pt x="920653" y="543016"/>
                </a:lnTo>
                <a:lnTo>
                  <a:pt x="922020" y="547116"/>
                </a:lnTo>
                <a:lnTo>
                  <a:pt x="909828" y="547116"/>
                </a:lnTo>
                <a:lnTo>
                  <a:pt x="908304" y="551688"/>
                </a:lnTo>
                <a:lnTo>
                  <a:pt x="923544" y="551688"/>
                </a:lnTo>
                <a:lnTo>
                  <a:pt x="935736" y="544068"/>
                </a:lnTo>
                <a:lnTo>
                  <a:pt x="946404" y="536448"/>
                </a:lnTo>
                <a:lnTo>
                  <a:pt x="947928" y="534924"/>
                </a:lnTo>
                <a:lnTo>
                  <a:pt x="950105" y="531876"/>
                </a:lnTo>
                <a:lnTo>
                  <a:pt x="943356" y="531876"/>
                </a:lnTo>
                <a:lnTo>
                  <a:pt x="940308" y="530352"/>
                </a:lnTo>
                <a:lnTo>
                  <a:pt x="940943" y="529463"/>
                </a:lnTo>
                <a:close/>
              </a:path>
              <a:path w="969644" h="558165">
                <a:moveTo>
                  <a:pt x="908304" y="547285"/>
                </a:moveTo>
                <a:lnTo>
                  <a:pt x="896112" y="548640"/>
                </a:lnTo>
                <a:lnTo>
                  <a:pt x="908304" y="548640"/>
                </a:lnTo>
                <a:lnTo>
                  <a:pt x="908304" y="547285"/>
                </a:lnTo>
                <a:close/>
              </a:path>
              <a:path w="969644" h="558165">
                <a:moveTo>
                  <a:pt x="920496" y="542544"/>
                </a:moveTo>
                <a:lnTo>
                  <a:pt x="908304" y="547116"/>
                </a:lnTo>
                <a:lnTo>
                  <a:pt x="908304" y="547285"/>
                </a:lnTo>
                <a:lnTo>
                  <a:pt x="909828" y="547116"/>
                </a:lnTo>
                <a:lnTo>
                  <a:pt x="922020" y="547116"/>
                </a:lnTo>
                <a:lnTo>
                  <a:pt x="918972" y="544068"/>
                </a:lnTo>
                <a:lnTo>
                  <a:pt x="920653" y="543016"/>
                </a:lnTo>
                <a:lnTo>
                  <a:pt x="920496" y="542544"/>
                </a:lnTo>
                <a:close/>
              </a:path>
              <a:path w="969644" h="558165">
                <a:moveTo>
                  <a:pt x="45720" y="542979"/>
                </a:moveTo>
                <a:lnTo>
                  <a:pt x="45720" y="547116"/>
                </a:lnTo>
                <a:lnTo>
                  <a:pt x="47244" y="544068"/>
                </a:lnTo>
                <a:lnTo>
                  <a:pt x="45720" y="542979"/>
                </a:lnTo>
                <a:close/>
              </a:path>
              <a:path w="969644" h="558165">
                <a:moveTo>
                  <a:pt x="45720" y="542544"/>
                </a:moveTo>
                <a:lnTo>
                  <a:pt x="45772" y="543016"/>
                </a:lnTo>
                <a:lnTo>
                  <a:pt x="47244" y="544068"/>
                </a:lnTo>
                <a:lnTo>
                  <a:pt x="45720" y="547116"/>
                </a:lnTo>
                <a:lnTo>
                  <a:pt x="59436" y="547116"/>
                </a:lnTo>
                <a:lnTo>
                  <a:pt x="45720" y="542544"/>
                </a:lnTo>
                <a:close/>
              </a:path>
              <a:path w="969644" h="558165">
                <a:moveTo>
                  <a:pt x="920653" y="543016"/>
                </a:moveTo>
                <a:lnTo>
                  <a:pt x="918972" y="544068"/>
                </a:lnTo>
                <a:lnTo>
                  <a:pt x="922020" y="547116"/>
                </a:lnTo>
                <a:lnTo>
                  <a:pt x="920653" y="543016"/>
                </a:lnTo>
                <a:close/>
              </a:path>
              <a:path w="969644" h="558165">
                <a:moveTo>
                  <a:pt x="25908" y="528828"/>
                </a:moveTo>
                <a:lnTo>
                  <a:pt x="24384" y="531876"/>
                </a:lnTo>
                <a:lnTo>
                  <a:pt x="27432" y="530352"/>
                </a:lnTo>
                <a:lnTo>
                  <a:pt x="26797" y="529463"/>
                </a:lnTo>
                <a:lnTo>
                  <a:pt x="25908" y="528828"/>
                </a:lnTo>
                <a:close/>
              </a:path>
              <a:path w="969644" h="558165">
                <a:moveTo>
                  <a:pt x="26797" y="529463"/>
                </a:moveTo>
                <a:lnTo>
                  <a:pt x="27432" y="530352"/>
                </a:lnTo>
                <a:lnTo>
                  <a:pt x="24384" y="531876"/>
                </a:lnTo>
                <a:lnTo>
                  <a:pt x="30175" y="531876"/>
                </a:lnTo>
                <a:lnTo>
                  <a:pt x="26797" y="529463"/>
                </a:lnTo>
                <a:close/>
              </a:path>
              <a:path w="969644" h="558165">
                <a:moveTo>
                  <a:pt x="941832" y="528828"/>
                </a:moveTo>
                <a:lnTo>
                  <a:pt x="940943" y="529463"/>
                </a:lnTo>
                <a:lnTo>
                  <a:pt x="940308" y="530352"/>
                </a:lnTo>
                <a:lnTo>
                  <a:pt x="943356" y="531876"/>
                </a:lnTo>
                <a:lnTo>
                  <a:pt x="941832" y="528828"/>
                </a:lnTo>
                <a:close/>
              </a:path>
              <a:path w="969644" h="558165">
                <a:moveTo>
                  <a:pt x="952282" y="528828"/>
                </a:moveTo>
                <a:lnTo>
                  <a:pt x="941832" y="528828"/>
                </a:lnTo>
                <a:lnTo>
                  <a:pt x="943356" y="531876"/>
                </a:lnTo>
                <a:lnTo>
                  <a:pt x="950105" y="531876"/>
                </a:lnTo>
                <a:lnTo>
                  <a:pt x="952282" y="528828"/>
                </a:lnTo>
                <a:close/>
              </a:path>
              <a:path w="969644" h="558165">
                <a:moveTo>
                  <a:pt x="26343" y="528828"/>
                </a:moveTo>
                <a:lnTo>
                  <a:pt x="25908" y="528828"/>
                </a:lnTo>
                <a:lnTo>
                  <a:pt x="26797" y="529463"/>
                </a:lnTo>
                <a:lnTo>
                  <a:pt x="26343" y="528828"/>
                </a:lnTo>
                <a:close/>
              </a:path>
              <a:path w="969644" h="558165">
                <a:moveTo>
                  <a:pt x="954024" y="509016"/>
                </a:moveTo>
                <a:lnTo>
                  <a:pt x="947928" y="519684"/>
                </a:lnTo>
                <a:lnTo>
                  <a:pt x="940943" y="529463"/>
                </a:lnTo>
                <a:lnTo>
                  <a:pt x="941832" y="528828"/>
                </a:lnTo>
                <a:lnTo>
                  <a:pt x="952282" y="528828"/>
                </a:lnTo>
                <a:lnTo>
                  <a:pt x="955548" y="524256"/>
                </a:lnTo>
                <a:lnTo>
                  <a:pt x="961644" y="513588"/>
                </a:lnTo>
                <a:lnTo>
                  <a:pt x="963168" y="512064"/>
                </a:lnTo>
                <a:lnTo>
                  <a:pt x="963676" y="510540"/>
                </a:lnTo>
                <a:lnTo>
                  <a:pt x="954024" y="510540"/>
                </a:lnTo>
                <a:lnTo>
                  <a:pt x="954481" y="509168"/>
                </a:lnTo>
                <a:lnTo>
                  <a:pt x="954024" y="509016"/>
                </a:lnTo>
                <a:close/>
              </a:path>
              <a:path w="969644" h="558165">
                <a:moveTo>
                  <a:pt x="13258" y="509168"/>
                </a:moveTo>
                <a:lnTo>
                  <a:pt x="9144" y="510540"/>
                </a:lnTo>
                <a:lnTo>
                  <a:pt x="13716" y="510540"/>
                </a:lnTo>
                <a:lnTo>
                  <a:pt x="13258" y="509168"/>
                </a:lnTo>
                <a:close/>
              </a:path>
              <a:path w="969644" h="558165">
                <a:moveTo>
                  <a:pt x="13716" y="509016"/>
                </a:moveTo>
                <a:lnTo>
                  <a:pt x="13258" y="509168"/>
                </a:lnTo>
                <a:lnTo>
                  <a:pt x="13716" y="510540"/>
                </a:lnTo>
                <a:lnTo>
                  <a:pt x="14586" y="510540"/>
                </a:lnTo>
                <a:lnTo>
                  <a:pt x="13716" y="509016"/>
                </a:lnTo>
                <a:close/>
              </a:path>
              <a:path w="969644" h="558165">
                <a:moveTo>
                  <a:pt x="954481" y="509168"/>
                </a:moveTo>
                <a:lnTo>
                  <a:pt x="954024" y="510540"/>
                </a:lnTo>
                <a:lnTo>
                  <a:pt x="958596" y="510540"/>
                </a:lnTo>
                <a:lnTo>
                  <a:pt x="954481" y="509168"/>
                </a:lnTo>
                <a:close/>
              </a:path>
              <a:path w="969644" h="558165">
                <a:moveTo>
                  <a:pt x="958596" y="496823"/>
                </a:moveTo>
                <a:lnTo>
                  <a:pt x="954481" y="509168"/>
                </a:lnTo>
                <a:lnTo>
                  <a:pt x="958596" y="510540"/>
                </a:lnTo>
                <a:lnTo>
                  <a:pt x="963676" y="510540"/>
                </a:lnTo>
                <a:lnTo>
                  <a:pt x="967740" y="498348"/>
                </a:lnTo>
                <a:lnTo>
                  <a:pt x="958596" y="498348"/>
                </a:lnTo>
                <a:lnTo>
                  <a:pt x="958759" y="496878"/>
                </a:lnTo>
                <a:lnTo>
                  <a:pt x="958596" y="496823"/>
                </a:lnTo>
                <a:close/>
              </a:path>
              <a:path w="969644" h="558165">
                <a:moveTo>
                  <a:pt x="9144" y="496823"/>
                </a:moveTo>
                <a:lnTo>
                  <a:pt x="4572" y="498348"/>
                </a:lnTo>
                <a:lnTo>
                  <a:pt x="9144" y="498348"/>
                </a:lnTo>
                <a:lnTo>
                  <a:pt x="9144" y="496823"/>
                </a:lnTo>
                <a:close/>
              </a:path>
              <a:path w="969644" h="558165">
                <a:moveTo>
                  <a:pt x="9144" y="496823"/>
                </a:moveTo>
                <a:lnTo>
                  <a:pt x="9144" y="498348"/>
                </a:lnTo>
                <a:lnTo>
                  <a:pt x="9652" y="498348"/>
                </a:lnTo>
                <a:lnTo>
                  <a:pt x="9144" y="496823"/>
                </a:lnTo>
                <a:close/>
              </a:path>
              <a:path w="969644" h="558165">
                <a:moveTo>
                  <a:pt x="958759" y="496878"/>
                </a:moveTo>
                <a:lnTo>
                  <a:pt x="958596" y="498348"/>
                </a:lnTo>
                <a:lnTo>
                  <a:pt x="963168" y="498348"/>
                </a:lnTo>
                <a:lnTo>
                  <a:pt x="958759" y="496878"/>
                </a:lnTo>
                <a:close/>
              </a:path>
              <a:path w="969644" h="558165">
                <a:moveTo>
                  <a:pt x="963676" y="45720"/>
                </a:moveTo>
                <a:lnTo>
                  <a:pt x="958596" y="45720"/>
                </a:lnTo>
                <a:lnTo>
                  <a:pt x="954481" y="47091"/>
                </a:lnTo>
                <a:lnTo>
                  <a:pt x="958596" y="59436"/>
                </a:lnTo>
                <a:lnTo>
                  <a:pt x="960120" y="73152"/>
                </a:lnTo>
                <a:lnTo>
                  <a:pt x="960120" y="484631"/>
                </a:lnTo>
                <a:lnTo>
                  <a:pt x="958759" y="496878"/>
                </a:lnTo>
                <a:lnTo>
                  <a:pt x="963168" y="498348"/>
                </a:lnTo>
                <a:lnTo>
                  <a:pt x="967740" y="498348"/>
                </a:lnTo>
                <a:lnTo>
                  <a:pt x="967740" y="496823"/>
                </a:lnTo>
                <a:lnTo>
                  <a:pt x="969264" y="483108"/>
                </a:lnTo>
                <a:lnTo>
                  <a:pt x="969264" y="71628"/>
                </a:lnTo>
                <a:lnTo>
                  <a:pt x="967740" y="57912"/>
                </a:lnTo>
                <a:lnTo>
                  <a:pt x="963676" y="45720"/>
                </a:lnTo>
                <a:close/>
              </a:path>
              <a:path w="969644" h="558165">
                <a:moveTo>
                  <a:pt x="14586" y="45720"/>
                </a:moveTo>
                <a:lnTo>
                  <a:pt x="13716" y="45720"/>
                </a:lnTo>
                <a:lnTo>
                  <a:pt x="13258" y="47091"/>
                </a:lnTo>
                <a:lnTo>
                  <a:pt x="13716" y="47244"/>
                </a:lnTo>
                <a:lnTo>
                  <a:pt x="14586" y="45720"/>
                </a:lnTo>
                <a:close/>
              </a:path>
              <a:path w="969644" h="558165">
                <a:moveTo>
                  <a:pt x="940943" y="26797"/>
                </a:moveTo>
                <a:lnTo>
                  <a:pt x="947928" y="36576"/>
                </a:lnTo>
                <a:lnTo>
                  <a:pt x="954024" y="47244"/>
                </a:lnTo>
                <a:lnTo>
                  <a:pt x="954481" y="47091"/>
                </a:lnTo>
                <a:lnTo>
                  <a:pt x="954024" y="45720"/>
                </a:lnTo>
                <a:lnTo>
                  <a:pt x="963676" y="45720"/>
                </a:lnTo>
                <a:lnTo>
                  <a:pt x="963168" y="44196"/>
                </a:lnTo>
                <a:lnTo>
                  <a:pt x="961644" y="42672"/>
                </a:lnTo>
                <a:lnTo>
                  <a:pt x="955548" y="32004"/>
                </a:lnTo>
                <a:lnTo>
                  <a:pt x="952282" y="27432"/>
                </a:lnTo>
                <a:lnTo>
                  <a:pt x="941832" y="27432"/>
                </a:lnTo>
                <a:lnTo>
                  <a:pt x="940943" y="26797"/>
                </a:lnTo>
                <a:close/>
              </a:path>
              <a:path w="969644" h="558165">
                <a:moveTo>
                  <a:pt x="13716" y="45720"/>
                </a:moveTo>
                <a:lnTo>
                  <a:pt x="9144" y="45720"/>
                </a:lnTo>
                <a:lnTo>
                  <a:pt x="13258" y="47091"/>
                </a:lnTo>
                <a:lnTo>
                  <a:pt x="13716" y="45720"/>
                </a:lnTo>
                <a:close/>
              </a:path>
              <a:path w="969644" h="558165">
                <a:moveTo>
                  <a:pt x="958596" y="45720"/>
                </a:moveTo>
                <a:lnTo>
                  <a:pt x="954024" y="45720"/>
                </a:lnTo>
                <a:lnTo>
                  <a:pt x="954481" y="47091"/>
                </a:lnTo>
                <a:lnTo>
                  <a:pt x="958596" y="45720"/>
                </a:lnTo>
                <a:close/>
              </a:path>
              <a:path w="969644" h="558165">
                <a:moveTo>
                  <a:pt x="24384" y="24384"/>
                </a:moveTo>
                <a:lnTo>
                  <a:pt x="25908" y="27432"/>
                </a:lnTo>
                <a:lnTo>
                  <a:pt x="26797" y="26797"/>
                </a:lnTo>
                <a:lnTo>
                  <a:pt x="27432" y="25908"/>
                </a:lnTo>
                <a:lnTo>
                  <a:pt x="24384" y="24384"/>
                </a:lnTo>
                <a:close/>
              </a:path>
              <a:path w="969644" h="558165">
                <a:moveTo>
                  <a:pt x="26797" y="26797"/>
                </a:moveTo>
                <a:lnTo>
                  <a:pt x="25908" y="27432"/>
                </a:lnTo>
                <a:lnTo>
                  <a:pt x="26343" y="27432"/>
                </a:lnTo>
                <a:lnTo>
                  <a:pt x="26797" y="26797"/>
                </a:lnTo>
                <a:close/>
              </a:path>
              <a:path w="969644" h="558165">
                <a:moveTo>
                  <a:pt x="943356" y="24384"/>
                </a:moveTo>
                <a:lnTo>
                  <a:pt x="940308" y="25908"/>
                </a:lnTo>
                <a:lnTo>
                  <a:pt x="940943" y="26797"/>
                </a:lnTo>
                <a:lnTo>
                  <a:pt x="941832" y="27432"/>
                </a:lnTo>
                <a:lnTo>
                  <a:pt x="943356" y="24384"/>
                </a:lnTo>
                <a:close/>
              </a:path>
              <a:path w="969644" h="558165">
                <a:moveTo>
                  <a:pt x="950105" y="24384"/>
                </a:moveTo>
                <a:lnTo>
                  <a:pt x="943356" y="24384"/>
                </a:lnTo>
                <a:lnTo>
                  <a:pt x="941832" y="27432"/>
                </a:lnTo>
                <a:lnTo>
                  <a:pt x="952282" y="27432"/>
                </a:lnTo>
                <a:lnTo>
                  <a:pt x="950105" y="24384"/>
                </a:lnTo>
                <a:close/>
              </a:path>
              <a:path w="969644" h="558165">
                <a:moveTo>
                  <a:pt x="30175" y="24384"/>
                </a:moveTo>
                <a:lnTo>
                  <a:pt x="24384" y="24384"/>
                </a:lnTo>
                <a:lnTo>
                  <a:pt x="27432" y="25908"/>
                </a:lnTo>
                <a:lnTo>
                  <a:pt x="26797" y="26797"/>
                </a:lnTo>
                <a:lnTo>
                  <a:pt x="30175" y="24384"/>
                </a:lnTo>
                <a:close/>
              </a:path>
              <a:path w="969644" h="558165">
                <a:moveTo>
                  <a:pt x="922020" y="4572"/>
                </a:moveTo>
                <a:lnTo>
                  <a:pt x="908304" y="4572"/>
                </a:lnTo>
                <a:lnTo>
                  <a:pt x="909828" y="9144"/>
                </a:lnTo>
                <a:lnTo>
                  <a:pt x="922020" y="9144"/>
                </a:lnTo>
                <a:lnTo>
                  <a:pt x="920496" y="13716"/>
                </a:lnTo>
                <a:lnTo>
                  <a:pt x="918972" y="13716"/>
                </a:lnTo>
                <a:lnTo>
                  <a:pt x="931164" y="19812"/>
                </a:lnTo>
                <a:lnTo>
                  <a:pt x="940943" y="26797"/>
                </a:lnTo>
                <a:lnTo>
                  <a:pt x="940308" y="25908"/>
                </a:lnTo>
                <a:lnTo>
                  <a:pt x="943356" y="24384"/>
                </a:lnTo>
                <a:lnTo>
                  <a:pt x="950105" y="24384"/>
                </a:lnTo>
                <a:lnTo>
                  <a:pt x="947928" y="21336"/>
                </a:lnTo>
                <a:lnTo>
                  <a:pt x="946404" y="19812"/>
                </a:lnTo>
                <a:lnTo>
                  <a:pt x="937869" y="13716"/>
                </a:lnTo>
                <a:lnTo>
                  <a:pt x="920496" y="13716"/>
                </a:lnTo>
                <a:lnTo>
                  <a:pt x="919276" y="13258"/>
                </a:lnTo>
                <a:lnTo>
                  <a:pt x="937229" y="13258"/>
                </a:lnTo>
                <a:lnTo>
                  <a:pt x="935736" y="12192"/>
                </a:lnTo>
                <a:lnTo>
                  <a:pt x="923544" y="6096"/>
                </a:lnTo>
                <a:lnTo>
                  <a:pt x="922020" y="4572"/>
                </a:lnTo>
                <a:close/>
              </a:path>
              <a:path w="969644" h="558165">
                <a:moveTo>
                  <a:pt x="45720" y="9144"/>
                </a:moveTo>
                <a:lnTo>
                  <a:pt x="45720" y="13716"/>
                </a:lnTo>
                <a:lnTo>
                  <a:pt x="47091" y="13258"/>
                </a:lnTo>
                <a:lnTo>
                  <a:pt x="45720" y="9144"/>
                </a:lnTo>
                <a:close/>
              </a:path>
              <a:path w="969644" h="558165">
                <a:moveTo>
                  <a:pt x="47091" y="13258"/>
                </a:moveTo>
                <a:lnTo>
                  <a:pt x="45720" y="13716"/>
                </a:lnTo>
                <a:lnTo>
                  <a:pt x="47244" y="13716"/>
                </a:lnTo>
                <a:lnTo>
                  <a:pt x="47091" y="13258"/>
                </a:lnTo>
                <a:close/>
              </a:path>
              <a:path w="969644" h="558165">
                <a:moveTo>
                  <a:pt x="922020" y="9144"/>
                </a:moveTo>
                <a:lnTo>
                  <a:pt x="919276" y="13258"/>
                </a:lnTo>
                <a:lnTo>
                  <a:pt x="920496" y="13716"/>
                </a:lnTo>
                <a:lnTo>
                  <a:pt x="922020" y="9144"/>
                </a:lnTo>
                <a:close/>
              </a:path>
              <a:path w="969644" h="558165">
                <a:moveTo>
                  <a:pt x="59436" y="9144"/>
                </a:moveTo>
                <a:lnTo>
                  <a:pt x="45720" y="9144"/>
                </a:lnTo>
                <a:lnTo>
                  <a:pt x="47091" y="13258"/>
                </a:lnTo>
                <a:lnTo>
                  <a:pt x="59436" y="9144"/>
                </a:lnTo>
                <a:close/>
              </a:path>
              <a:path w="969644" h="558165">
                <a:moveTo>
                  <a:pt x="908304" y="4572"/>
                </a:moveTo>
                <a:lnTo>
                  <a:pt x="908304" y="9144"/>
                </a:lnTo>
                <a:lnTo>
                  <a:pt x="919276" y="13258"/>
                </a:lnTo>
                <a:lnTo>
                  <a:pt x="922020" y="9144"/>
                </a:lnTo>
                <a:lnTo>
                  <a:pt x="909828" y="9144"/>
                </a:lnTo>
                <a:lnTo>
                  <a:pt x="908304" y="4572"/>
                </a:lnTo>
                <a:close/>
              </a:path>
            </a:pathLst>
          </a:custGeom>
          <a:solidFill>
            <a:srgbClr val="000000"/>
          </a:solidFill>
        </p:spPr>
        <p:txBody>
          <a:bodyPr wrap="square" lIns="0" tIns="0" rIns="0" bIns="0" rtlCol="0"/>
          <a:lstStyle/>
          <a:p/>
        </p:txBody>
      </p:sp>
      <p:sp>
        <p:nvSpPr>
          <p:cNvPr id="37" name="object 37"/>
          <p:cNvSpPr txBox="1"/>
          <p:nvPr/>
        </p:nvSpPr>
        <p:spPr>
          <a:xfrm>
            <a:off x="1944623" y="1113089"/>
            <a:ext cx="660400" cy="428625"/>
          </a:xfrm>
          <a:prstGeom prst="rect">
            <a:avLst/>
          </a:prstGeom>
        </p:spPr>
        <p:txBody>
          <a:bodyPr wrap="square" lIns="0" tIns="0" rIns="0" bIns="0" rtlCol="0" vert="horz">
            <a:spAutoFit/>
          </a:bodyPr>
          <a:lstStyle/>
          <a:p>
            <a:pPr marL="85090" indent="-85725">
              <a:lnSpc>
                <a:spcPct val="101400"/>
              </a:lnSpc>
            </a:pPr>
            <a:r>
              <a:rPr dirty="0" sz="1400">
                <a:solidFill>
                  <a:srgbClr val="FFFFFF"/>
                </a:solidFill>
                <a:latin typeface="Verdana"/>
                <a:cs typeface="Verdana"/>
              </a:rPr>
              <a:t>Unpack  </a:t>
            </a:r>
            <a:r>
              <a:rPr dirty="0" sz="1400">
                <a:solidFill>
                  <a:srgbClr val="FFFFFF"/>
                </a:solidFill>
                <a:latin typeface="Verdana"/>
                <a:cs typeface="Verdana"/>
              </a:rPr>
              <a:t>Signs</a:t>
            </a:r>
            <a:endParaRPr sz="1400">
              <a:latin typeface="Verdana"/>
              <a:cs typeface="Verdana"/>
            </a:endParaRPr>
          </a:p>
        </p:txBody>
      </p:sp>
      <p:sp>
        <p:nvSpPr>
          <p:cNvPr id="38" name="object 38"/>
          <p:cNvSpPr/>
          <p:nvPr/>
        </p:nvSpPr>
        <p:spPr>
          <a:xfrm>
            <a:off x="3759708" y="1478280"/>
            <a:ext cx="1051560" cy="708660"/>
          </a:xfrm>
          <a:custGeom>
            <a:avLst/>
            <a:gdLst/>
            <a:ahLst/>
            <a:cxnLst/>
            <a:rect l="l" t="t" r="r" b="b"/>
            <a:pathLst>
              <a:path w="1051560" h="708660">
                <a:moveTo>
                  <a:pt x="963167" y="0"/>
                </a:moveTo>
                <a:lnTo>
                  <a:pt x="89915" y="0"/>
                </a:lnTo>
                <a:lnTo>
                  <a:pt x="54649" y="6953"/>
                </a:lnTo>
                <a:lnTo>
                  <a:pt x="26098" y="25908"/>
                </a:lnTo>
                <a:lnTo>
                  <a:pt x="6977" y="54006"/>
                </a:lnTo>
                <a:lnTo>
                  <a:pt x="0" y="88392"/>
                </a:lnTo>
                <a:lnTo>
                  <a:pt x="0" y="620268"/>
                </a:lnTo>
                <a:lnTo>
                  <a:pt x="6977" y="654653"/>
                </a:lnTo>
                <a:lnTo>
                  <a:pt x="26098" y="682752"/>
                </a:lnTo>
                <a:lnTo>
                  <a:pt x="54649" y="701706"/>
                </a:lnTo>
                <a:lnTo>
                  <a:pt x="89915" y="708660"/>
                </a:lnTo>
                <a:lnTo>
                  <a:pt x="963167" y="708660"/>
                </a:lnTo>
                <a:lnTo>
                  <a:pt x="997553" y="701706"/>
                </a:lnTo>
                <a:lnTo>
                  <a:pt x="1025651" y="682752"/>
                </a:lnTo>
                <a:lnTo>
                  <a:pt x="1044606" y="654653"/>
                </a:lnTo>
                <a:lnTo>
                  <a:pt x="1051559" y="620268"/>
                </a:lnTo>
                <a:lnTo>
                  <a:pt x="1051559" y="88392"/>
                </a:lnTo>
                <a:lnTo>
                  <a:pt x="1044606" y="54006"/>
                </a:lnTo>
                <a:lnTo>
                  <a:pt x="1025651" y="25907"/>
                </a:lnTo>
                <a:lnTo>
                  <a:pt x="997553" y="6953"/>
                </a:lnTo>
                <a:lnTo>
                  <a:pt x="963167" y="0"/>
                </a:lnTo>
                <a:close/>
              </a:path>
            </a:pathLst>
          </a:custGeom>
          <a:solidFill>
            <a:srgbClr val="008000"/>
          </a:solidFill>
        </p:spPr>
        <p:txBody>
          <a:bodyPr wrap="square" lIns="0" tIns="0" rIns="0" bIns="0" rtlCol="0"/>
          <a:lstStyle/>
          <a:p/>
        </p:txBody>
      </p:sp>
      <p:sp>
        <p:nvSpPr>
          <p:cNvPr id="39" name="object 39"/>
          <p:cNvSpPr/>
          <p:nvPr/>
        </p:nvSpPr>
        <p:spPr>
          <a:xfrm>
            <a:off x="3755135" y="1473708"/>
            <a:ext cx="1061085" cy="718185"/>
          </a:xfrm>
          <a:custGeom>
            <a:avLst/>
            <a:gdLst/>
            <a:ahLst/>
            <a:cxnLst/>
            <a:rect l="l" t="t" r="r" b="b"/>
            <a:pathLst>
              <a:path w="1061085" h="718185">
                <a:moveTo>
                  <a:pt x="966216" y="0"/>
                </a:moveTo>
                <a:lnTo>
                  <a:pt x="92963" y="0"/>
                </a:lnTo>
                <a:lnTo>
                  <a:pt x="74675" y="1524"/>
                </a:lnTo>
                <a:lnTo>
                  <a:pt x="57911" y="6096"/>
                </a:lnTo>
                <a:lnTo>
                  <a:pt x="56387" y="7620"/>
                </a:lnTo>
                <a:lnTo>
                  <a:pt x="41147" y="15240"/>
                </a:lnTo>
                <a:lnTo>
                  <a:pt x="27431" y="25908"/>
                </a:lnTo>
                <a:lnTo>
                  <a:pt x="25907" y="27432"/>
                </a:lnTo>
                <a:lnTo>
                  <a:pt x="15239" y="41148"/>
                </a:lnTo>
                <a:lnTo>
                  <a:pt x="7619" y="54864"/>
                </a:lnTo>
                <a:lnTo>
                  <a:pt x="6095" y="56388"/>
                </a:lnTo>
                <a:lnTo>
                  <a:pt x="1523" y="73152"/>
                </a:lnTo>
                <a:lnTo>
                  <a:pt x="0" y="91440"/>
                </a:lnTo>
                <a:lnTo>
                  <a:pt x="126" y="624840"/>
                </a:lnTo>
                <a:lnTo>
                  <a:pt x="1523" y="641604"/>
                </a:lnTo>
                <a:lnTo>
                  <a:pt x="1523" y="643128"/>
                </a:lnTo>
                <a:lnTo>
                  <a:pt x="6095" y="659892"/>
                </a:lnTo>
                <a:lnTo>
                  <a:pt x="7619" y="661416"/>
                </a:lnTo>
                <a:lnTo>
                  <a:pt x="15239" y="675132"/>
                </a:lnTo>
                <a:lnTo>
                  <a:pt x="25907" y="688848"/>
                </a:lnTo>
                <a:lnTo>
                  <a:pt x="27431" y="690372"/>
                </a:lnTo>
                <a:lnTo>
                  <a:pt x="41147" y="701040"/>
                </a:lnTo>
                <a:lnTo>
                  <a:pt x="56387" y="708660"/>
                </a:lnTo>
                <a:lnTo>
                  <a:pt x="57911" y="710184"/>
                </a:lnTo>
                <a:lnTo>
                  <a:pt x="74675" y="714756"/>
                </a:lnTo>
                <a:lnTo>
                  <a:pt x="92963" y="717804"/>
                </a:lnTo>
                <a:lnTo>
                  <a:pt x="966216" y="717804"/>
                </a:lnTo>
                <a:lnTo>
                  <a:pt x="984504" y="714756"/>
                </a:lnTo>
                <a:lnTo>
                  <a:pt x="986028" y="714756"/>
                </a:lnTo>
                <a:lnTo>
                  <a:pt x="1002791" y="710184"/>
                </a:lnTo>
                <a:lnTo>
                  <a:pt x="984504" y="710184"/>
                </a:lnTo>
                <a:lnTo>
                  <a:pt x="984504" y="708660"/>
                </a:lnTo>
                <a:lnTo>
                  <a:pt x="94487" y="708660"/>
                </a:lnTo>
                <a:lnTo>
                  <a:pt x="76199" y="705612"/>
                </a:lnTo>
                <a:lnTo>
                  <a:pt x="57911" y="705612"/>
                </a:lnTo>
                <a:lnTo>
                  <a:pt x="59435" y="701040"/>
                </a:lnTo>
                <a:lnTo>
                  <a:pt x="60959" y="701040"/>
                </a:lnTo>
                <a:lnTo>
                  <a:pt x="45719" y="693420"/>
                </a:lnTo>
                <a:lnTo>
                  <a:pt x="37882" y="687324"/>
                </a:lnTo>
                <a:lnTo>
                  <a:pt x="30479" y="687324"/>
                </a:lnTo>
                <a:lnTo>
                  <a:pt x="32003" y="682752"/>
                </a:lnTo>
                <a:lnTo>
                  <a:pt x="32342" y="682752"/>
                </a:lnTo>
                <a:lnTo>
                  <a:pt x="22859" y="670560"/>
                </a:lnTo>
                <a:lnTo>
                  <a:pt x="16086" y="658368"/>
                </a:lnTo>
                <a:lnTo>
                  <a:pt x="10667" y="658368"/>
                </a:lnTo>
                <a:lnTo>
                  <a:pt x="14858" y="656971"/>
                </a:lnTo>
                <a:lnTo>
                  <a:pt x="11083" y="643128"/>
                </a:lnTo>
                <a:lnTo>
                  <a:pt x="10667" y="643128"/>
                </a:lnTo>
                <a:lnTo>
                  <a:pt x="6095" y="641604"/>
                </a:lnTo>
                <a:lnTo>
                  <a:pt x="10540" y="641604"/>
                </a:lnTo>
                <a:lnTo>
                  <a:pt x="9143" y="624840"/>
                </a:lnTo>
                <a:lnTo>
                  <a:pt x="9270" y="91440"/>
                </a:lnTo>
                <a:lnTo>
                  <a:pt x="10667" y="74676"/>
                </a:lnTo>
                <a:lnTo>
                  <a:pt x="14858" y="59309"/>
                </a:lnTo>
                <a:lnTo>
                  <a:pt x="10667" y="57912"/>
                </a:lnTo>
                <a:lnTo>
                  <a:pt x="16086" y="57912"/>
                </a:lnTo>
                <a:lnTo>
                  <a:pt x="22859" y="45720"/>
                </a:lnTo>
                <a:lnTo>
                  <a:pt x="32342" y="33528"/>
                </a:lnTo>
                <a:lnTo>
                  <a:pt x="32003" y="33528"/>
                </a:lnTo>
                <a:lnTo>
                  <a:pt x="30479" y="30480"/>
                </a:lnTo>
                <a:lnTo>
                  <a:pt x="35922" y="30480"/>
                </a:lnTo>
                <a:lnTo>
                  <a:pt x="45719" y="22860"/>
                </a:lnTo>
                <a:lnTo>
                  <a:pt x="60959" y="15240"/>
                </a:lnTo>
                <a:lnTo>
                  <a:pt x="59435" y="15240"/>
                </a:lnTo>
                <a:lnTo>
                  <a:pt x="57911" y="10668"/>
                </a:lnTo>
                <a:lnTo>
                  <a:pt x="76199" y="10668"/>
                </a:lnTo>
                <a:lnTo>
                  <a:pt x="94487" y="9144"/>
                </a:lnTo>
                <a:lnTo>
                  <a:pt x="984504" y="9144"/>
                </a:lnTo>
                <a:lnTo>
                  <a:pt x="984504" y="6096"/>
                </a:lnTo>
                <a:lnTo>
                  <a:pt x="1002791" y="6096"/>
                </a:lnTo>
                <a:lnTo>
                  <a:pt x="986028" y="1524"/>
                </a:lnTo>
                <a:lnTo>
                  <a:pt x="984504" y="1524"/>
                </a:lnTo>
                <a:lnTo>
                  <a:pt x="966216" y="0"/>
                </a:lnTo>
                <a:close/>
              </a:path>
              <a:path w="1061085" h="718185">
                <a:moveTo>
                  <a:pt x="986028" y="705612"/>
                </a:moveTo>
                <a:lnTo>
                  <a:pt x="984504" y="705866"/>
                </a:lnTo>
                <a:lnTo>
                  <a:pt x="984504" y="710184"/>
                </a:lnTo>
                <a:lnTo>
                  <a:pt x="986028" y="705612"/>
                </a:lnTo>
                <a:close/>
              </a:path>
              <a:path w="1061085" h="718185">
                <a:moveTo>
                  <a:pt x="1018032" y="701040"/>
                </a:moveTo>
                <a:lnTo>
                  <a:pt x="1001267" y="701040"/>
                </a:lnTo>
                <a:lnTo>
                  <a:pt x="1001267" y="705612"/>
                </a:lnTo>
                <a:lnTo>
                  <a:pt x="986028" y="705612"/>
                </a:lnTo>
                <a:lnTo>
                  <a:pt x="984504" y="710184"/>
                </a:lnTo>
                <a:lnTo>
                  <a:pt x="1002791" y="710184"/>
                </a:lnTo>
                <a:lnTo>
                  <a:pt x="1004316" y="708660"/>
                </a:lnTo>
                <a:lnTo>
                  <a:pt x="1018032" y="701040"/>
                </a:lnTo>
                <a:close/>
              </a:path>
              <a:path w="1061085" h="718185">
                <a:moveTo>
                  <a:pt x="984504" y="705866"/>
                </a:moveTo>
                <a:lnTo>
                  <a:pt x="967739" y="708660"/>
                </a:lnTo>
                <a:lnTo>
                  <a:pt x="984504" y="708660"/>
                </a:lnTo>
                <a:lnTo>
                  <a:pt x="984504" y="705866"/>
                </a:lnTo>
                <a:close/>
              </a:path>
              <a:path w="1061085" h="718185">
                <a:moveTo>
                  <a:pt x="999871" y="701421"/>
                </a:moveTo>
                <a:lnTo>
                  <a:pt x="984504" y="705612"/>
                </a:lnTo>
                <a:lnTo>
                  <a:pt x="984504" y="705866"/>
                </a:lnTo>
                <a:lnTo>
                  <a:pt x="986028" y="705612"/>
                </a:lnTo>
                <a:lnTo>
                  <a:pt x="1001267" y="705612"/>
                </a:lnTo>
                <a:lnTo>
                  <a:pt x="999871" y="701421"/>
                </a:lnTo>
                <a:close/>
              </a:path>
              <a:path w="1061085" h="718185">
                <a:moveTo>
                  <a:pt x="59435" y="701040"/>
                </a:moveTo>
                <a:lnTo>
                  <a:pt x="57911" y="705612"/>
                </a:lnTo>
                <a:lnTo>
                  <a:pt x="60725" y="701391"/>
                </a:lnTo>
                <a:lnTo>
                  <a:pt x="59435" y="701040"/>
                </a:lnTo>
                <a:close/>
              </a:path>
              <a:path w="1061085" h="718185">
                <a:moveTo>
                  <a:pt x="60725" y="701391"/>
                </a:moveTo>
                <a:lnTo>
                  <a:pt x="57911" y="705612"/>
                </a:lnTo>
                <a:lnTo>
                  <a:pt x="76199" y="705612"/>
                </a:lnTo>
                <a:lnTo>
                  <a:pt x="60725" y="701391"/>
                </a:lnTo>
                <a:close/>
              </a:path>
              <a:path w="1061085" h="718185">
                <a:moveTo>
                  <a:pt x="1001267" y="701040"/>
                </a:moveTo>
                <a:lnTo>
                  <a:pt x="999871" y="701421"/>
                </a:lnTo>
                <a:lnTo>
                  <a:pt x="1001267" y="705612"/>
                </a:lnTo>
                <a:lnTo>
                  <a:pt x="1001267" y="701040"/>
                </a:lnTo>
                <a:close/>
              </a:path>
              <a:path w="1061085" h="718185">
                <a:moveTo>
                  <a:pt x="1026318" y="683418"/>
                </a:moveTo>
                <a:lnTo>
                  <a:pt x="1013460" y="693420"/>
                </a:lnTo>
                <a:lnTo>
                  <a:pt x="999744" y="701040"/>
                </a:lnTo>
                <a:lnTo>
                  <a:pt x="999871" y="701421"/>
                </a:lnTo>
                <a:lnTo>
                  <a:pt x="1001267" y="701040"/>
                </a:lnTo>
                <a:lnTo>
                  <a:pt x="1018032" y="701040"/>
                </a:lnTo>
                <a:lnTo>
                  <a:pt x="1031747" y="690372"/>
                </a:lnTo>
                <a:lnTo>
                  <a:pt x="1033272" y="688848"/>
                </a:lnTo>
                <a:lnTo>
                  <a:pt x="1034457" y="687324"/>
                </a:lnTo>
                <a:lnTo>
                  <a:pt x="1030223" y="687324"/>
                </a:lnTo>
                <a:lnTo>
                  <a:pt x="1025651" y="684276"/>
                </a:lnTo>
                <a:lnTo>
                  <a:pt x="1026318" y="683418"/>
                </a:lnTo>
                <a:close/>
              </a:path>
              <a:path w="1061085" h="718185">
                <a:moveTo>
                  <a:pt x="60959" y="701040"/>
                </a:moveTo>
                <a:lnTo>
                  <a:pt x="59435" y="701040"/>
                </a:lnTo>
                <a:lnTo>
                  <a:pt x="60725" y="701391"/>
                </a:lnTo>
                <a:lnTo>
                  <a:pt x="60959" y="701040"/>
                </a:lnTo>
                <a:close/>
              </a:path>
              <a:path w="1061085" h="718185">
                <a:moveTo>
                  <a:pt x="32003" y="682752"/>
                </a:moveTo>
                <a:lnTo>
                  <a:pt x="30479" y="687324"/>
                </a:lnTo>
                <a:lnTo>
                  <a:pt x="33527" y="684276"/>
                </a:lnTo>
                <a:lnTo>
                  <a:pt x="32861" y="683418"/>
                </a:lnTo>
                <a:lnTo>
                  <a:pt x="32003" y="682752"/>
                </a:lnTo>
                <a:close/>
              </a:path>
              <a:path w="1061085" h="718185">
                <a:moveTo>
                  <a:pt x="32861" y="683418"/>
                </a:moveTo>
                <a:lnTo>
                  <a:pt x="33527" y="684276"/>
                </a:lnTo>
                <a:lnTo>
                  <a:pt x="30479" y="687324"/>
                </a:lnTo>
                <a:lnTo>
                  <a:pt x="37882" y="687324"/>
                </a:lnTo>
                <a:lnTo>
                  <a:pt x="32861" y="683418"/>
                </a:lnTo>
                <a:close/>
              </a:path>
              <a:path w="1061085" h="718185">
                <a:moveTo>
                  <a:pt x="1027176" y="682752"/>
                </a:moveTo>
                <a:lnTo>
                  <a:pt x="1026318" y="683418"/>
                </a:lnTo>
                <a:lnTo>
                  <a:pt x="1025651" y="684276"/>
                </a:lnTo>
                <a:lnTo>
                  <a:pt x="1030223" y="687324"/>
                </a:lnTo>
                <a:lnTo>
                  <a:pt x="1027176" y="682752"/>
                </a:lnTo>
                <a:close/>
              </a:path>
              <a:path w="1061085" h="718185">
                <a:moveTo>
                  <a:pt x="1038013" y="682752"/>
                </a:moveTo>
                <a:lnTo>
                  <a:pt x="1027176" y="682752"/>
                </a:lnTo>
                <a:lnTo>
                  <a:pt x="1030223" y="687324"/>
                </a:lnTo>
                <a:lnTo>
                  <a:pt x="1034457" y="687324"/>
                </a:lnTo>
                <a:lnTo>
                  <a:pt x="1038013" y="682752"/>
                </a:lnTo>
                <a:close/>
              </a:path>
              <a:path w="1061085" h="718185">
                <a:moveTo>
                  <a:pt x="32342" y="682752"/>
                </a:moveTo>
                <a:lnTo>
                  <a:pt x="32003" y="682752"/>
                </a:lnTo>
                <a:lnTo>
                  <a:pt x="32861" y="683418"/>
                </a:lnTo>
                <a:lnTo>
                  <a:pt x="32342" y="682752"/>
                </a:lnTo>
                <a:close/>
              </a:path>
              <a:path w="1061085" h="718185">
                <a:moveTo>
                  <a:pt x="1043939" y="656844"/>
                </a:moveTo>
                <a:lnTo>
                  <a:pt x="1036319" y="670560"/>
                </a:lnTo>
                <a:lnTo>
                  <a:pt x="1026318" y="683418"/>
                </a:lnTo>
                <a:lnTo>
                  <a:pt x="1027176" y="682752"/>
                </a:lnTo>
                <a:lnTo>
                  <a:pt x="1038013" y="682752"/>
                </a:lnTo>
                <a:lnTo>
                  <a:pt x="1043939" y="675132"/>
                </a:lnTo>
                <a:lnTo>
                  <a:pt x="1051560" y="661416"/>
                </a:lnTo>
                <a:lnTo>
                  <a:pt x="1053084" y="659892"/>
                </a:lnTo>
                <a:lnTo>
                  <a:pt x="1053499" y="658368"/>
                </a:lnTo>
                <a:lnTo>
                  <a:pt x="1043939" y="658368"/>
                </a:lnTo>
                <a:lnTo>
                  <a:pt x="1044320" y="656971"/>
                </a:lnTo>
                <a:lnTo>
                  <a:pt x="1043939" y="656844"/>
                </a:lnTo>
                <a:close/>
              </a:path>
              <a:path w="1061085" h="718185">
                <a:moveTo>
                  <a:pt x="14858" y="656971"/>
                </a:moveTo>
                <a:lnTo>
                  <a:pt x="10667" y="658368"/>
                </a:lnTo>
                <a:lnTo>
                  <a:pt x="15239" y="658368"/>
                </a:lnTo>
                <a:lnTo>
                  <a:pt x="14858" y="656971"/>
                </a:lnTo>
                <a:close/>
              </a:path>
              <a:path w="1061085" h="718185">
                <a:moveTo>
                  <a:pt x="15239" y="656844"/>
                </a:moveTo>
                <a:lnTo>
                  <a:pt x="14858" y="656971"/>
                </a:lnTo>
                <a:lnTo>
                  <a:pt x="15239" y="658368"/>
                </a:lnTo>
                <a:lnTo>
                  <a:pt x="16086" y="658368"/>
                </a:lnTo>
                <a:lnTo>
                  <a:pt x="15239" y="656844"/>
                </a:lnTo>
                <a:close/>
              </a:path>
              <a:path w="1061085" h="718185">
                <a:moveTo>
                  <a:pt x="1044320" y="656971"/>
                </a:moveTo>
                <a:lnTo>
                  <a:pt x="1043939" y="658368"/>
                </a:lnTo>
                <a:lnTo>
                  <a:pt x="1048512" y="658368"/>
                </a:lnTo>
                <a:lnTo>
                  <a:pt x="1044320" y="656971"/>
                </a:lnTo>
                <a:close/>
              </a:path>
              <a:path w="1061085" h="718185">
                <a:moveTo>
                  <a:pt x="1048766" y="641604"/>
                </a:moveTo>
                <a:lnTo>
                  <a:pt x="1048512" y="641604"/>
                </a:lnTo>
                <a:lnTo>
                  <a:pt x="1044320" y="656971"/>
                </a:lnTo>
                <a:lnTo>
                  <a:pt x="1048512" y="658368"/>
                </a:lnTo>
                <a:lnTo>
                  <a:pt x="1053499" y="658368"/>
                </a:lnTo>
                <a:lnTo>
                  <a:pt x="1057656" y="643128"/>
                </a:lnTo>
                <a:lnTo>
                  <a:pt x="1048512" y="643128"/>
                </a:lnTo>
                <a:lnTo>
                  <a:pt x="1048766" y="641604"/>
                </a:lnTo>
                <a:close/>
              </a:path>
              <a:path w="1061085" h="718185">
                <a:moveTo>
                  <a:pt x="10540" y="641604"/>
                </a:moveTo>
                <a:lnTo>
                  <a:pt x="6095" y="641604"/>
                </a:lnTo>
                <a:lnTo>
                  <a:pt x="10667" y="643128"/>
                </a:lnTo>
                <a:lnTo>
                  <a:pt x="10540" y="641604"/>
                </a:lnTo>
                <a:close/>
              </a:path>
              <a:path w="1061085" h="718185">
                <a:moveTo>
                  <a:pt x="10667" y="641604"/>
                </a:moveTo>
                <a:lnTo>
                  <a:pt x="10540" y="641604"/>
                </a:lnTo>
                <a:lnTo>
                  <a:pt x="10667" y="643128"/>
                </a:lnTo>
                <a:lnTo>
                  <a:pt x="11083" y="643128"/>
                </a:lnTo>
                <a:lnTo>
                  <a:pt x="10667" y="641604"/>
                </a:lnTo>
                <a:close/>
              </a:path>
              <a:path w="1061085" h="718185">
                <a:moveTo>
                  <a:pt x="1053499" y="57912"/>
                </a:moveTo>
                <a:lnTo>
                  <a:pt x="1048512" y="57912"/>
                </a:lnTo>
                <a:lnTo>
                  <a:pt x="1044320" y="59309"/>
                </a:lnTo>
                <a:lnTo>
                  <a:pt x="1048512" y="74676"/>
                </a:lnTo>
                <a:lnTo>
                  <a:pt x="1051560" y="92964"/>
                </a:lnTo>
                <a:lnTo>
                  <a:pt x="1051560" y="624840"/>
                </a:lnTo>
                <a:lnTo>
                  <a:pt x="1048512" y="643128"/>
                </a:lnTo>
                <a:lnTo>
                  <a:pt x="1053084" y="641604"/>
                </a:lnTo>
                <a:lnTo>
                  <a:pt x="1057656" y="641604"/>
                </a:lnTo>
                <a:lnTo>
                  <a:pt x="1060704" y="623316"/>
                </a:lnTo>
                <a:lnTo>
                  <a:pt x="1060704" y="91440"/>
                </a:lnTo>
                <a:lnTo>
                  <a:pt x="1057656" y="73152"/>
                </a:lnTo>
                <a:lnTo>
                  <a:pt x="1053499" y="57912"/>
                </a:lnTo>
                <a:close/>
              </a:path>
              <a:path w="1061085" h="718185">
                <a:moveTo>
                  <a:pt x="1057656" y="641604"/>
                </a:moveTo>
                <a:lnTo>
                  <a:pt x="1053084" y="641604"/>
                </a:lnTo>
                <a:lnTo>
                  <a:pt x="1048512" y="643128"/>
                </a:lnTo>
                <a:lnTo>
                  <a:pt x="1057656" y="643128"/>
                </a:lnTo>
                <a:lnTo>
                  <a:pt x="1057656" y="641604"/>
                </a:lnTo>
                <a:close/>
              </a:path>
              <a:path w="1061085" h="718185">
                <a:moveTo>
                  <a:pt x="16086" y="57912"/>
                </a:moveTo>
                <a:lnTo>
                  <a:pt x="15239" y="57912"/>
                </a:lnTo>
                <a:lnTo>
                  <a:pt x="14858" y="59309"/>
                </a:lnTo>
                <a:lnTo>
                  <a:pt x="15239" y="59436"/>
                </a:lnTo>
                <a:lnTo>
                  <a:pt x="16086" y="57912"/>
                </a:lnTo>
                <a:close/>
              </a:path>
              <a:path w="1061085" h="718185">
                <a:moveTo>
                  <a:pt x="1026318" y="32861"/>
                </a:moveTo>
                <a:lnTo>
                  <a:pt x="1036319" y="45720"/>
                </a:lnTo>
                <a:lnTo>
                  <a:pt x="1043939" y="59436"/>
                </a:lnTo>
                <a:lnTo>
                  <a:pt x="1044320" y="59309"/>
                </a:lnTo>
                <a:lnTo>
                  <a:pt x="1043939" y="57912"/>
                </a:lnTo>
                <a:lnTo>
                  <a:pt x="1053499" y="57912"/>
                </a:lnTo>
                <a:lnTo>
                  <a:pt x="1053084" y="56388"/>
                </a:lnTo>
                <a:lnTo>
                  <a:pt x="1051560" y="54864"/>
                </a:lnTo>
                <a:lnTo>
                  <a:pt x="1043939" y="41148"/>
                </a:lnTo>
                <a:lnTo>
                  <a:pt x="1038013" y="33528"/>
                </a:lnTo>
                <a:lnTo>
                  <a:pt x="1027176" y="33528"/>
                </a:lnTo>
                <a:lnTo>
                  <a:pt x="1026318" y="32861"/>
                </a:lnTo>
                <a:close/>
              </a:path>
              <a:path w="1061085" h="718185">
                <a:moveTo>
                  <a:pt x="15239" y="57912"/>
                </a:moveTo>
                <a:lnTo>
                  <a:pt x="10667" y="57912"/>
                </a:lnTo>
                <a:lnTo>
                  <a:pt x="14858" y="59309"/>
                </a:lnTo>
                <a:lnTo>
                  <a:pt x="15239" y="57912"/>
                </a:lnTo>
                <a:close/>
              </a:path>
              <a:path w="1061085" h="718185">
                <a:moveTo>
                  <a:pt x="1048512" y="57912"/>
                </a:moveTo>
                <a:lnTo>
                  <a:pt x="1043939" y="57912"/>
                </a:lnTo>
                <a:lnTo>
                  <a:pt x="1044320" y="59309"/>
                </a:lnTo>
                <a:lnTo>
                  <a:pt x="1048512" y="57912"/>
                </a:lnTo>
                <a:close/>
              </a:path>
              <a:path w="1061085" h="718185">
                <a:moveTo>
                  <a:pt x="30479" y="30480"/>
                </a:moveTo>
                <a:lnTo>
                  <a:pt x="32003" y="33528"/>
                </a:lnTo>
                <a:lnTo>
                  <a:pt x="32861" y="32861"/>
                </a:lnTo>
                <a:lnTo>
                  <a:pt x="33527" y="32004"/>
                </a:lnTo>
                <a:lnTo>
                  <a:pt x="30479" y="30480"/>
                </a:lnTo>
                <a:close/>
              </a:path>
              <a:path w="1061085" h="718185">
                <a:moveTo>
                  <a:pt x="32861" y="32861"/>
                </a:moveTo>
                <a:lnTo>
                  <a:pt x="32003" y="33528"/>
                </a:lnTo>
                <a:lnTo>
                  <a:pt x="32342" y="33528"/>
                </a:lnTo>
                <a:lnTo>
                  <a:pt x="32861" y="32861"/>
                </a:lnTo>
                <a:close/>
              </a:path>
              <a:path w="1061085" h="718185">
                <a:moveTo>
                  <a:pt x="1030223" y="30480"/>
                </a:moveTo>
                <a:lnTo>
                  <a:pt x="1025651" y="32004"/>
                </a:lnTo>
                <a:lnTo>
                  <a:pt x="1026318" y="32861"/>
                </a:lnTo>
                <a:lnTo>
                  <a:pt x="1027176" y="33528"/>
                </a:lnTo>
                <a:lnTo>
                  <a:pt x="1030223" y="30480"/>
                </a:lnTo>
                <a:close/>
              </a:path>
              <a:path w="1061085" h="718185">
                <a:moveTo>
                  <a:pt x="1035642" y="30480"/>
                </a:moveTo>
                <a:lnTo>
                  <a:pt x="1030223" y="30480"/>
                </a:lnTo>
                <a:lnTo>
                  <a:pt x="1027176" y="33528"/>
                </a:lnTo>
                <a:lnTo>
                  <a:pt x="1038013" y="33528"/>
                </a:lnTo>
                <a:lnTo>
                  <a:pt x="1035642" y="30480"/>
                </a:lnTo>
                <a:close/>
              </a:path>
              <a:path w="1061085" h="718185">
                <a:moveTo>
                  <a:pt x="35922" y="30480"/>
                </a:moveTo>
                <a:lnTo>
                  <a:pt x="30479" y="30480"/>
                </a:lnTo>
                <a:lnTo>
                  <a:pt x="33527" y="32004"/>
                </a:lnTo>
                <a:lnTo>
                  <a:pt x="32861" y="32861"/>
                </a:lnTo>
                <a:lnTo>
                  <a:pt x="35922" y="30480"/>
                </a:lnTo>
                <a:close/>
              </a:path>
              <a:path w="1061085" h="718185">
                <a:moveTo>
                  <a:pt x="999871" y="14859"/>
                </a:moveTo>
                <a:lnTo>
                  <a:pt x="999744" y="15240"/>
                </a:lnTo>
                <a:lnTo>
                  <a:pt x="1013460" y="22860"/>
                </a:lnTo>
                <a:lnTo>
                  <a:pt x="1026318" y="32861"/>
                </a:lnTo>
                <a:lnTo>
                  <a:pt x="1025651" y="32004"/>
                </a:lnTo>
                <a:lnTo>
                  <a:pt x="1030223" y="30480"/>
                </a:lnTo>
                <a:lnTo>
                  <a:pt x="1035642" y="30480"/>
                </a:lnTo>
                <a:lnTo>
                  <a:pt x="1033272" y="27432"/>
                </a:lnTo>
                <a:lnTo>
                  <a:pt x="1031747" y="25908"/>
                </a:lnTo>
                <a:lnTo>
                  <a:pt x="1018032" y="15240"/>
                </a:lnTo>
                <a:lnTo>
                  <a:pt x="1001267" y="15240"/>
                </a:lnTo>
                <a:lnTo>
                  <a:pt x="999871" y="14859"/>
                </a:lnTo>
                <a:close/>
              </a:path>
              <a:path w="1061085" h="718185">
                <a:moveTo>
                  <a:pt x="57911" y="10668"/>
                </a:moveTo>
                <a:lnTo>
                  <a:pt x="59435" y="15240"/>
                </a:lnTo>
                <a:lnTo>
                  <a:pt x="60725" y="14888"/>
                </a:lnTo>
                <a:lnTo>
                  <a:pt x="57911" y="10668"/>
                </a:lnTo>
                <a:close/>
              </a:path>
              <a:path w="1061085" h="718185">
                <a:moveTo>
                  <a:pt x="60725" y="14888"/>
                </a:moveTo>
                <a:lnTo>
                  <a:pt x="59435" y="15240"/>
                </a:lnTo>
                <a:lnTo>
                  <a:pt x="60959" y="15240"/>
                </a:lnTo>
                <a:lnTo>
                  <a:pt x="60725" y="14888"/>
                </a:lnTo>
                <a:close/>
              </a:path>
              <a:path w="1061085" h="718185">
                <a:moveTo>
                  <a:pt x="1001267" y="10668"/>
                </a:moveTo>
                <a:lnTo>
                  <a:pt x="999871" y="14859"/>
                </a:lnTo>
                <a:lnTo>
                  <a:pt x="1001267" y="15240"/>
                </a:lnTo>
                <a:lnTo>
                  <a:pt x="1001267" y="10668"/>
                </a:lnTo>
                <a:close/>
              </a:path>
              <a:path w="1061085" h="718185">
                <a:moveTo>
                  <a:pt x="1002791" y="6096"/>
                </a:moveTo>
                <a:lnTo>
                  <a:pt x="984504" y="6096"/>
                </a:lnTo>
                <a:lnTo>
                  <a:pt x="986028" y="10668"/>
                </a:lnTo>
                <a:lnTo>
                  <a:pt x="1001267" y="10668"/>
                </a:lnTo>
                <a:lnTo>
                  <a:pt x="1001267" y="15240"/>
                </a:lnTo>
                <a:lnTo>
                  <a:pt x="1018032" y="15240"/>
                </a:lnTo>
                <a:lnTo>
                  <a:pt x="1004316" y="7620"/>
                </a:lnTo>
                <a:lnTo>
                  <a:pt x="1002791" y="6096"/>
                </a:lnTo>
                <a:close/>
              </a:path>
              <a:path w="1061085" h="718185">
                <a:moveTo>
                  <a:pt x="76199" y="10668"/>
                </a:moveTo>
                <a:lnTo>
                  <a:pt x="57911" y="10668"/>
                </a:lnTo>
                <a:lnTo>
                  <a:pt x="60725" y="14888"/>
                </a:lnTo>
                <a:lnTo>
                  <a:pt x="76199" y="10668"/>
                </a:lnTo>
                <a:close/>
              </a:path>
              <a:path w="1061085" h="718185">
                <a:moveTo>
                  <a:pt x="984504" y="10541"/>
                </a:moveTo>
                <a:lnTo>
                  <a:pt x="984504" y="10668"/>
                </a:lnTo>
                <a:lnTo>
                  <a:pt x="999871" y="14859"/>
                </a:lnTo>
                <a:lnTo>
                  <a:pt x="1001267" y="10668"/>
                </a:lnTo>
                <a:lnTo>
                  <a:pt x="986028" y="10668"/>
                </a:lnTo>
                <a:lnTo>
                  <a:pt x="984504" y="10541"/>
                </a:lnTo>
                <a:close/>
              </a:path>
              <a:path w="1061085" h="718185">
                <a:moveTo>
                  <a:pt x="984504" y="6096"/>
                </a:moveTo>
                <a:lnTo>
                  <a:pt x="984504" y="10541"/>
                </a:lnTo>
                <a:lnTo>
                  <a:pt x="986028" y="10668"/>
                </a:lnTo>
                <a:lnTo>
                  <a:pt x="984504" y="6096"/>
                </a:lnTo>
                <a:close/>
              </a:path>
              <a:path w="1061085" h="718185">
                <a:moveTo>
                  <a:pt x="984504" y="9144"/>
                </a:moveTo>
                <a:lnTo>
                  <a:pt x="967739" y="9144"/>
                </a:lnTo>
                <a:lnTo>
                  <a:pt x="984504" y="10541"/>
                </a:lnTo>
                <a:lnTo>
                  <a:pt x="984504" y="9144"/>
                </a:lnTo>
                <a:close/>
              </a:path>
            </a:pathLst>
          </a:custGeom>
          <a:solidFill>
            <a:srgbClr val="000000"/>
          </a:solidFill>
        </p:spPr>
        <p:txBody>
          <a:bodyPr wrap="square" lIns="0" tIns="0" rIns="0" bIns="0" rtlCol="0"/>
          <a:lstStyle/>
          <a:p/>
        </p:txBody>
      </p:sp>
      <p:sp>
        <p:nvSpPr>
          <p:cNvPr id="40" name="object 40"/>
          <p:cNvSpPr txBox="1"/>
          <p:nvPr/>
        </p:nvSpPr>
        <p:spPr>
          <a:xfrm>
            <a:off x="3898379" y="1531305"/>
            <a:ext cx="775970" cy="642620"/>
          </a:xfrm>
          <a:prstGeom prst="rect">
            <a:avLst/>
          </a:prstGeom>
        </p:spPr>
        <p:txBody>
          <a:bodyPr wrap="square" lIns="0" tIns="0" rIns="0" bIns="0" rtlCol="0" vert="horz">
            <a:spAutoFit/>
          </a:bodyPr>
          <a:lstStyle/>
          <a:p>
            <a:pPr algn="ctr" indent="-3175">
              <a:lnSpc>
                <a:spcPct val="101099"/>
              </a:lnSpc>
            </a:pPr>
            <a:r>
              <a:rPr dirty="0" sz="1400" spc="-5">
                <a:solidFill>
                  <a:srgbClr val="FFFFFF"/>
                </a:solidFill>
                <a:latin typeface="Verdana"/>
                <a:cs typeface="Verdana"/>
              </a:rPr>
              <a:t>Evaluate  </a:t>
            </a:r>
            <a:r>
              <a:rPr dirty="0" sz="1400">
                <a:solidFill>
                  <a:srgbClr val="FFFFFF"/>
                </a:solidFill>
                <a:latin typeface="Verdana"/>
                <a:cs typeface="Verdana"/>
              </a:rPr>
              <a:t>Bounds  </a:t>
            </a:r>
            <a:r>
              <a:rPr dirty="0" sz="1400">
                <a:solidFill>
                  <a:srgbClr val="FFFFFF"/>
                </a:solidFill>
                <a:latin typeface="Verdana"/>
                <a:cs typeface="Verdana"/>
              </a:rPr>
              <a:t>Violation</a:t>
            </a:r>
            <a:endParaRPr sz="1400">
              <a:latin typeface="Verdana"/>
              <a:cs typeface="Verdana"/>
            </a:endParaRPr>
          </a:p>
        </p:txBody>
      </p:sp>
      <p:sp>
        <p:nvSpPr>
          <p:cNvPr id="41" name="object 41"/>
          <p:cNvSpPr/>
          <p:nvPr/>
        </p:nvSpPr>
        <p:spPr>
          <a:xfrm>
            <a:off x="5611367" y="2164079"/>
            <a:ext cx="881380" cy="708660"/>
          </a:xfrm>
          <a:custGeom>
            <a:avLst/>
            <a:gdLst/>
            <a:ahLst/>
            <a:cxnLst/>
            <a:rect l="l" t="t" r="r" b="b"/>
            <a:pathLst>
              <a:path w="881379" h="708660">
                <a:moveTo>
                  <a:pt x="792479" y="0"/>
                </a:moveTo>
                <a:lnTo>
                  <a:pt x="88391" y="0"/>
                </a:lnTo>
                <a:lnTo>
                  <a:pt x="54006" y="6953"/>
                </a:lnTo>
                <a:lnTo>
                  <a:pt x="25907" y="25908"/>
                </a:lnTo>
                <a:lnTo>
                  <a:pt x="6953" y="54006"/>
                </a:lnTo>
                <a:lnTo>
                  <a:pt x="0" y="88392"/>
                </a:lnTo>
                <a:lnTo>
                  <a:pt x="0" y="620268"/>
                </a:lnTo>
                <a:lnTo>
                  <a:pt x="6953" y="654653"/>
                </a:lnTo>
                <a:lnTo>
                  <a:pt x="25907" y="682752"/>
                </a:lnTo>
                <a:lnTo>
                  <a:pt x="54006" y="701706"/>
                </a:lnTo>
                <a:lnTo>
                  <a:pt x="88391" y="708660"/>
                </a:lnTo>
                <a:lnTo>
                  <a:pt x="792479" y="708660"/>
                </a:lnTo>
                <a:lnTo>
                  <a:pt x="826865" y="701706"/>
                </a:lnTo>
                <a:lnTo>
                  <a:pt x="854963" y="682752"/>
                </a:lnTo>
                <a:lnTo>
                  <a:pt x="873918" y="654653"/>
                </a:lnTo>
                <a:lnTo>
                  <a:pt x="880871" y="620268"/>
                </a:lnTo>
                <a:lnTo>
                  <a:pt x="880871" y="88392"/>
                </a:lnTo>
                <a:lnTo>
                  <a:pt x="873918" y="54006"/>
                </a:lnTo>
                <a:lnTo>
                  <a:pt x="854963" y="25907"/>
                </a:lnTo>
                <a:lnTo>
                  <a:pt x="826865" y="6953"/>
                </a:lnTo>
                <a:lnTo>
                  <a:pt x="792479" y="0"/>
                </a:lnTo>
                <a:close/>
              </a:path>
            </a:pathLst>
          </a:custGeom>
          <a:solidFill>
            <a:srgbClr val="008000"/>
          </a:solidFill>
        </p:spPr>
        <p:txBody>
          <a:bodyPr wrap="square" lIns="0" tIns="0" rIns="0" bIns="0" rtlCol="0"/>
          <a:lstStyle/>
          <a:p/>
        </p:txBody>
      </p:sp>
      <p:sp>
        <p:nvSpPr>
          <p:cNvPr id="42" name="object 42"/>
          <p:cNvSpPr/>
          <p:nvPr/>
        </p:nvSpPr>
        <p:spPr>
          <a:xfrm>
            <a:off x="5606796" y="2159507"/>
            <a:ext cx="890269" cy="718185"/>
          </a:xfrm>
          <a:custGeom>
            <a:avLst/>
            <a:gdLst/>
            <a:ahLst/>
            <a:cxnLst/>
            <a:rect l="l" t="t" r="r" b="b"/>
            <a:pathLst>
              <a:path w="890270" h="718185">
                <a:moveTo>
                  <a:pt x="795527" y="0"/>
                </a:moveTo>
                <a:lnTo>
                  <a:pt x="91439" y="0"/>
                </a:lnTo>
                <a:lnTo>
                  <a:pt x="73151" y="1524"/>
                </a:lnTo>
                <a:lnTo>
                  <a:pt x="56387" y="6096"/>
                </a:lnTo>
                <a:lnTo>
                  <a:pt x="54863" y="7620"/>
                </a:lnTo>
                <a:lnTo>
                  <a:pt x="41147" y="15240"/>
                </a:lnTo>
                <a:lnTo>
                  <a:pt x="27431" y="25908"/>
                </a:lnTo>
                <a:lnTo>
                  <a:pt x="25907" y="27432"/>
                </a:lnTo>
                <a:lnTo>
                  <a:pt x="15239" y="41148"/>
                </a:lnTo>
                <a:lnTo>
                  <a:pt x="7619" y="54864"/>
                </a:lnTo>
                <a:lnTo>
                  <a:pt x="6095" y="56388"/>
                </a:lnTo>
                <a:lnTo>
                  <a:pt x="1523" y="73152"/>
                </a:lnTo>
                <a:lnTo>
                  <a:pt x="0" y="91440"/>
                </a:lnTo>
                <a:lnTo>
                  <a:pt x="126" y="624840"/>
                </a:lnTo>
                <a:lnTo>
                  <a:pt x="1523" y="641604"/>
                </a:lnTo>
                <a:lnTo>
                  <a:pt x="1523" y="643128"/>
                </a:lnTo>
                <a:lnTo>
                  <a:pt x="6095" y="659892"/>
                </a:lnTo>
                <a:lnTo>
                  <a:pt x="7619" y="661416"/>
                </a:lnTo>
                <a:lnTo>
                  <a:pt x="15239" y="675132"/>
                </a:lnTo>
                <a:lnTo>
                  <a:pt x="25907" y="688848"/>
                </a:lnTo>
                <a:lnTo>
                  <a:pt x="27431" y="690372"/>
                </a:lnTo>
                <a:lnTo>
                  <a:pt x="41147" y="701040"/>
                </a:lnTo>
                <a:lnTo>
                  <a:pt x="54863" y="708660"/>
                </a:lnTo>
                <a:lnTo>
                  <a:pt x="56387" y="710184"/>
                </a:lnTo>
                <a:lnTo>
                  <a:pt x="73151" y="714756"/>
                </a:lnTo>
                <a:lnTo>
                  <a:pt x="91439" y="717804"/>
                </a:lnTo>
                <a:lnTo>
                  <a:pt x="795527" y="717804"/>
                </a:lnTo>
                <a:lnTo>
                  <a:pt x="813815" y="714756"/>
                </a:lnTo>
                <a:lnTo>
                  <a:pt x="815339" y="714756"/>
                </a:lnTo>
                <a:lnTo>
                  <a:pt x="832103" y="710184"/>
                </a:lnTo>
                <a:lnTo>
                  <a:pt x="813815" y="710184"/>
                </a:lnTo>
                <a:lnTo>
                  <a:pt x="813815" y="708660"/>
                </a:lnTo>
                <a:lnTo>
                  <a:pt x="92963" y="708660"/>
                </a:lnTo>
                <a:lnTo>
                  <a:pt x="74675" y="705612"/>
                </a:lnTo>
                <a:lnTo>
                  <a:pt x="57911" y="705612"/>
                </a:lnTo>
                <a:lnTo>
                  <a:pt x="57911" y="701040"/>
                </a:lnTo>
                <a:lnTo>
                  <a:pt x="59435" y="701040"/>
                </a:lnTo>
                <a:lnTo>
                  <a:pt x="45719" y="693420"/>
                </a:lnTo>
                <a:lnTo>
                  <a:pt x="37882" y="687324"/>
                </a:lnTo>
                <a:lnTo>
                  <a:pt x="30479" y="687324"/>
                </a:lnTo>
                <a:lnTo>
                  <a:pt x="32003" y="682752"/>
                </a:lnTo>
                <a:lnTo>
                  <a:pt x="32342" y="682752"/>
                </a:lnTo>
                <a:lnTo>
                  <a:pt x="22859" y="670560"/>
                </a:lnTo>
                <a:lnTo>
                  <a:pt x="16086" y="658368"/>
                </a:lnTo>
                <a:lnTo>
                  <a:pt x="10667" y="658368"/>
                </a:lnTo>
                <a:lnTo>
                  <a:pt x="14858" y="656971"/>
                </a:lnTo>
                <a:lnTo>
                  <a:pt x="11083" y="643128"/>
                </a:lnTo>
                <a:lnTo>
                  <a:pt x="10667" y="643128"/>
                </a:lnTo>
                <a:lnTo>
                  <a:pt x="6095" y="641604"/>
                </a:lnTo>
                <a:lnTo>
                  <a:pt x="10540" y="641604"/>
                </a:lnTo>
                <a:lnTo>
                  <a:pt x="9143" y="624840"/>
                </a:lnTo>
                <a:lnTo>
                  <a:pt x="9270" y="91440"/>
                </a:lnTo>
                <a:lnTo>
                  <a:pt x="10667" y="74676"/>
                </a:lnTo>
                <a:lnTo>
                  <a:pt x="14858" y="59309"/>
                </a:lnTo>
                <a:lnTo>
                  <a:pt x="10667" y="57912"/>
                </a:lnTo>
                <a:lnTo>
                  <a:pt x="16086" y="57912"/>
                </a:lnTo>
                <a:lnTo>
                  <a:pt x="22859" y="45720"/>
                </a:lnTo>
                <a:lnTo>
                  <a:pt x="32342" y="33528"/>
                </a:lnTo>
                <a:lnTo>
                  <a:pt x="32003" y="33528"/>
                </a:lnTo>
                <a:lnTo>
                  <a:pt x="30479" y="30480"/>
                </a:lnTo>
                <a:lnTo>
                  <a:pt x="35922" y="30480"/>
                </a:lnTo>
                <a:lnTo>
                  <a:pt x="45719" y="22860"/>
                </a:lnTo>
                <a:lnTo>
                  <a:pt x="59435" y="15240"/>
                </a:lnTo>
                <a:lnTo>
                  <a:pt x="57911" y="15240"/>
                </a:lnTo>
                <a:lnTo>
                  <a:pt x="57911" y="10668"/>
                </a:lnTo>
                <a:lnTo>
                  <a:pt x="74675" y="10668"/>
                </a:lnTo>
                <a:lnTo>
                  <a:pt x="92963" y="9144"/>
                </a:lnTo>
                <a:lnTo>
                  <a:pt x="813815" y="9144"/>
                </a:lnTo>
                <a:lnTo>
                  <a:pt x="813815" y="6096"/>
                </a:lnTo>
                <a:lnTo>
                  <a:pt x="832103" y="6096"/>
                </a:lnTo>
                <a:lnTo>
                  <a:pt x="815339" y="1524"/>
                </a:lnTo>
                <a:lnTo>
                  <a:pt x="813815" y="1524"/>
                </a:lnTo>
                <a:lnTo>
                  <a:pt x="795527" y="0"/>
                </a:lnTo>
                <a:close/>
              </a:path>
              <a:path w="890270" h="718185">
                <a:moveTo>
                  <a:pt x="815339" y="705612"/>
                </a:moveTo>
                <a:lnTo>
                  <a:pt x="813815" y="705866"/>
                </a:lnTo>
                <a:lnTo>
                  <a:pt x="813815" y="710184"/>
                </a:lnTo>
                <a:lnTo>
                  <a:pt x="815339" y="705612"/>
                </a:lnTo>
                <a:close/>
              </a:path>
              <a:path w="890270" h="718185">
                <a:moveTo>
                  <a:pt x="847344" y="701040"/>
                </a:moveTo>
                <a:lnTo>
                  <a:pt x="830579" y="701040"/>
                </a:lnTo>
                <a:lnTo>
                  <a:pt x="830579" y="705612"/>
                </a:lnTo>
                <a:lnTo>
                  <a:pt x="815339" y="705612"/>
                </a:lnTo>
                <a:lnTo>
                  <a:pt x="813815" y="710184"/>
                </a:lnTo>
                <a:lnTo>
                  <a:pt x="832103" y="710184"/>
                </a:lnTo>
                <a:lnTo>
                  <a:pt x="833627" y="708660"/>
                </a:lnTo>
                <a:lnTo>
                  <a:pt x="847344" y="701040"/>
                </a:lnTo>
                <a:close/>
              </a:path>
              <a:path w="890270" h="718185">
                <a:moveTo>
                  <a:pt x="813815" y="705866"/>
                </a:moveTo>
                <a:lnTo>
                  <a:pt x="797051" y="708660"/>
                </a:lnTo>
                <a:lnTo>
                  <a:pt x="813815" y="708660"/>
                </a:lnTo>
                <a:lnTo>
                  <a:pt x="813815" y="705866"/>
                </a:lnTo>
                <a:close/>
              </a:path>
              <a:path w="890270" h="718185">
                <a:moveTo>
                  <a:pt x="829182" y="701421"/>
                </a:moveTo>
                <a:lnTo>
                  <a:pt x="813815" y="705612"/>
                </a:lnTo>
                <a:lnTo>
                  <a:pt x="813815" y="705866"/>
                </a:lnTo>
                <a:lnTo>
                  <a:pt x="815339" y="705612"/>
                </a:lnTo>
                <a:lnTo>
                  <a:pt x="830579" y="705612"/>
                </a:lnTo>
                <a:lnTo>
                  <a:pt x="829182" y="701421"/>
                </a:lnTo>
                <a:close/>
              </a:path>
              <a:path w="890270" h="718185">
                <a:moveTo>
                  <a:pt x="57911" y="701040"/>
                </a:moveTo>
                <a:lnTo>
                  <a:pt x="57911" y="705612"/>
                </a:lnTo>
                <a:lnTo>
                  <a:pt x="59308" y="701421"/>
                </a:lnTo>
                <a:lnTo>
                  <a:pt x="57911" y="701040"/>
                </a:lnTo>
                <a:close/>
              </a:path>
              <a:path w="890270" h="718185">
                <a:moveTo>
                  <a:pt x="59308" y="701421"/>
                </a:moveTo>
                <a:lnTo>
                  <a:pt x="57911" y="705612"/>
                </a:lnTo>
                <a:lnTo>
                  <a:pt x="74675" y="705612"/>
                </a:lnTo>
                <a:lnTo>
                  <a:pt x="59308" y="701421"/>
                </a:lnTo>
                <a:close/>
              </a:path>
              <a:path w="890270" h="718185">
                <a:moveTo>
                  <a:pt x="830579" y="701040"/>
                </a:moveTo>
                <a:lnTo>
                  <a:pt x="829182" y="701421"/>
                </a:lnTo>
                <a:lnTo>
                  <a:pt x="830579" y="705612"/>
                </a:lnTo>
                <a:lnTo>
                  <a:pt x="830579" y="701040"/>
                </a:lnTo>
                <a:close/>
              </a:path>
              <a:path w="890270" h="718185">
                <a:moveTo>
                  <a:pt x="59435" y="701040"/>
                </a:moveTo>
                <a:lnTo>
                  <a:pt x="57911" y="701040"/>
                </a:lnTo>
                <a:lnTo>
                  <a:pt x="59308" y="701421"/>
                </a:lnTo>
                <a:lnTo>
                  <a:pt x="59435" y="701040"/>
                </a:lnTo>
                <a:close/>
              </a:path>
              <a:path w="890270" h="718185">
                <a:moveTo>
                  <a:pt x="855630" y="683418"/>
                </a:moveTo>
                <a:lnTo>
                  <a:pt x="842771" y="693420"/>
                </a:lnTo>
                <a:lnTo>
                  <a:pt x="829056" y="701040"/>
                </a:lnTo>
                <a:lnTo>
                  <a:pt x="829182" y="701421"/>
                </a:lnTo>
                <a:lnTo>
                  <a:pt x="830579" y="701040"/>
                </a:lnTo>
                <a:lnTo>
                  <a:pt x="847344" y="701040"/>
                </a:lnTo>
                <a:lnTo>
                  <a:pt x="861059" y="690372"/>
                </a:lnTo>
                <a:lnTo>
                  <a:pt x="862583" y="688848"/>
                </a:lnTo>
                <a:lnTo>
                  <a:pt x="863769" y="687324"/>
                </a:lnTo>
                <a:lnTo>
                  <a:pt x="859535" y="687324"/>
                </a:lnTo>
                <a:lnTo>
                  <a:pt x="854963" y="684276"/>
                </a:lnTo>
                <a:lnTo>
                  <a:pt x="855630" y="683418"/>
                </a:lnTo>
                <a:close/>
              </a:path>
              <a:path w="890270" h="718185">
                <a:moveTo>
                  <a:pt x="32003" y="682752"/>
                </a:moveTo>
                <a:lnTo>
                  <a:pt x="30479" y="687324"/>
                </a:lnTo>
                <a:lnTo>
                  <a:pt x="33527" y="684276"/>
                </a:lnTo>
                <a:lnTo>
                  <a:pt x="32861" y="683418"/>
                </a:lnTo>
                <a:lnTo>
                  <a:pt x="32003" y="682752"/>
                </a:lnTo>
                <a:close/>
              </a:path>
              <a:path w="890270" h="718185">
                <a:moveTo>
                  <a:pt x="32861" y="683418"/>
                </a:moveTo>
                <a:lnTo>
                  <a:pt x="33527" y="684276"/>
                </a:lnTo>
                <a:lnTo>
                  <a:pt x="30479" y="687324"/>
                </a:lnTo>
                <a:lnTo>
                  <a:pt x="37882" y="687324"/>
                </a:lnTo>
                <a:lnTo>
                  <a:pt x="32861" y="683418"/>
                </a:lnTo>
                <a:close/>
              </a:path>
              <a:path w="890270" h="718185">
                <a:moveTo>
                  <a:pt x="856488" y="682752"/>
                </a:moveTo>
                <a:lnTo>
                  <a:pt x="855630" y="683418"/>
                </a:lnTo>
                <a:lnTo>
                  <a:pt x="854963" y="684276"/>
                </a:lnTo>
                <a:lnTo>
                  <a:pt x="859535" y="687324"/>
                </a:lnTo>
                <a:lnTo>
                  <a:pt x="856488" y="682752"/>
                </a:lnTo>
                <a:close/>
              </a:path>
              <a:path w="890270" h="718185">
                <a:moveTo>
                  <a:pt x="867325" y="682752"/>
                </a:moveTo>
                <a:lnTo>
                  <a:pt x="856488" y="682752"/>
                </a:lnTo>
                <a:lnTo>
                  <a:pt x="859535" y="687324"/>
                </a:lnTo>
                <a:lnTo>
                  <a:pt x="863769" y="687324"/>
                </a:lnTo>
                <a:lnTo>
                  <a:pt x="867325" y="682752"/>
                </a:lnTo>
                <a:close/>
              </a:path>
              <a:path w="890270" h="718185">
                <a:moveTo>
                  <a:pt x="32342" y="682752"/>
                </a:moveTo>
                <a:lnTo>
                  <a:pt x="32003" y="682752"/>
                </a:lnTo>
                <a:lnTo>
                  <a:pt x="32861" y="683418"/>
                </a:lnTo>
                <a:lnTo>
                  <a:pt x="32342" y="682752"/>
                </a:lnTo>
                <a:close/>
              </a:path>
              <a:path w="890270" h="718185">
                <a:moveTo>
                  <a:pt x="873251" y="656844"/>
                </a:moveTo>
                <a:lnTo>
                  <a:pt x="865632" y="670560"/>
                </a:lnTo>
                <a:lnTo>
                  <a:pt x="855630" y="683418"/>
                </a:lnTo>
                <a:lnTo>
                  <a:pt x="856488" y="682752"/>
                </a:lnTo>
                <a:lnTo>
                  <a:pt x="867325" y="682752"/>
                </a:lnTo>
                <a:lnTo>
                  <a:pt x="873251" y="675132"/>
                </a:lnTo>
                <a:lnTo>
                  <a:pt x="880871" y="661416"/>
                </a:lnTo>
                <a:lnTo>
                  <a:pt x="882395" y="659892"/>
                </a:lnTo>
                <a:lnTo>
                  <a:pt x="882811" y="658368"/>
                </a:lnTo>
                <a:lnTo>
                  <a:pt x="873251" y="658368"/>
                </a:lnTo>
                <a:lnTo>
                  <a:pt x="873632" y="656971"/>
                </a:lnTo>
                <a:lnTo>
                  <a:pt x="873251" y="656844"/>
                </a:lnTo>
                <a:close/>
              </a:path>
              <a:path w="890270" h="718185">
                <a:moveTo>
                  <a:pt x="14858" y="656971"/>
                </a:moveTo>
                <a:lnTo>
                  <a:pt x="10667" y="658368"/>
                </a:lnTo>
                <a:lnTo>
                  <a:pt x="15239" y="658368"/>
                </a:lnTo>
                <a:lnTo>
                  <a:pt x="14858" y="656971"/>
                </a:lnTo>
                <a:close/>
              </a:path>
              <a:path w="890270" h="718185">
                <a:moveTo>
                  <a:pt x="15239" y="656844"/>
                </a:moveTo>
                <a:lnTo>
                  <a:pt x="14858" y="656971"/>
                </a:lnTo>
                <a:lnTo>
                  <a:pt x="15239" y="658368"/>
                </a:lnTo>
                <a:lnTo>
                  <a:pt x="16086" y="658368"/>
                </a:lnTo>
                <a:lnTo>
                  <a:pt x="15239" y="656844"/>
                </a:lnTo>
                <a:close/>
              </a:path>
              <a:path w="890270" h="718185">
                <a:moveTo>
                  <a:pt x="873632" y="656971"/>
                </a:moveTo>
                <a:lnTo>
                  <a:pt x="873251" y="658368"/>
                </a:lnTo>
                <a:lnTo>
                  <a:pt x="877823" y="658368"/>
                </a:lnTo>
                <a:lnTo>
                  <a:pt x="873632" y="656971"/>
                </a:lnTo>
                <a:close/>
              </a:path>
              <a:path w="890270" h="718185">
                <a:moveTo>
                  <a:pt x="878077" y="641604"/>
                </a:moveTo>
                <a:lnTo>
                  <a:pt x="877823" y="641604"/>
                </a:lnTo>
                <a:lnTo>
                  <a:pt x="873632" y="656971"/>
                </a:lnTo>
                <a:lnTo>
                  <a:pt x="877823" y="658368"/>
                </a:lnTo>
                <a:lnTo>
                  <a:pt x="882811" y="658368"/>
                </a:lnTo>
                <a:lnTo>
                  <a:pt x="886967" y="643128"/>
                </a:lnTo>
                <a:lnTo>
                  <a:pt x="877823" y="643128"/>
                </a:lnTo>
                <a:lnTo>
                  <a:pt x="878077" y="641604"/>
                </a:lnTo>
                <a:close/>
              </a:path>
              <a:path w="890270" h="718185">
                <a:moveTo>
                  <a:pt x="10540" y="641604"/>
                </a:moveTo>
                <a:lnTo>
                  <a:pt x="6095" y="641604"/>
                </a:lnTo>
                <a:lnTo>
                  <a:pt x="10667" y="643128"/>
                </a:lnTo>
                <a:lnTo>
                  <a:pt x="10540" y="641604"/>
                </a:lnTo>
                <a:close/>
              </a:path>
              <a:path w="890270" h="718185">
                <a:moveTo>
                  <a:pt x="10667" y="641604"/>
                </a:moveTo>
                <a:lnTo>
                  <a:pt x="10540" y="641604"/>
                </a:lnTo>
                <a:lnTo>
                  <a:pt x="10667" y="643128"/>
                </a:lnTo>
                <a:lnTo>
                  <a:pt x="11083" y="643128"/>
                </a:lnTo>
                <a:lnTo>
                  <a:pt x="10667" y="641604"/>
                </a:lnTo>
                <a:close/>
              </a:path>
              <a:path w="890270" h="718185">
                <a:moveTo>
                  <a:pt x="882811" y="57912"/>
                </a:moveTo>
                <a:lnTo>
                  <a:pt x="877823" y="57912"/>
                </a:lnTo>
                <a:lnTo>
                  <a:pt x="873632" y="59309"/>
                </a:lnTo>
                <a:lnTo>
                  <a:pt x="877823" y="74676"/>
                </a:lnTo>
                <a:lnTo>
                  <a:pt x="880871" y="92964"/>
                </a:lnTo>
                <a:lnTo>
                  <a:pt x="880871" y="624840"/>
                </a:lnTo>
                <a:lnTo>
                  <a:pt x="877823" y="643128"/>
                </a:lnTo>
                <a:lnTo>
                  <a:pt x="882395" y="641604"/>
                </a:lnTo>
                <a:lnTo>
                  <a:pt x="886967" y="641604"/>
                </a:lnTo>
                <a:lnTo>
                  <a:pt x="890015" y="623316"/>
                </a:lnTo>
                <a:lnTo>
                  <a:pt x="890015" y="91440"/>
                </a:lnTo>
                <a:lnTo>
                  <a:pt x="886967" y="73152"/>
                </a:lnTo>
                <a:lnTo>
                  <a:pt x="882811" y="57912"/>
                </a:lnTo>
                <a:close/>
              </a:path>
              <a:path w="890270" h="718185">
                <a:moveTo>
                  <a:pt x="886967" y="641604"/>
                </a:moveTo>
                <a:lnTo>
                  <a:pt x="882395" y="641604"/>
                </a:lnTo>
                <a:lnTo>
                  <a:pt x="877823" y="643128"/>
                </a:lnTo>
                <a:lnTo>
                  <a:pt x="886967" y="643128"/>
                </a:lnTo>
                <a:lnTo>
                  <a:pt x="886967" y="641604"/>
                </a:lnTo>
                <a:close/>
              </a:path>
              <a:path w="890270" h="718185">
                <a:moveTo>
                  <a:pt x="16086" y="57912"/>
                </a:moveTo>
                <a:lnTo>
                  <a:pt x="15239" y="57912"/>
                </a:lnTo>
                <a:lnTo>
                  <a:pt x="14858" y="59309"/>
                </a:lnTo>
                <a:lnTo>
                  <a:pt x="15239" y="59436"/>
                </a:lnTo>
                <a:lnTo>
                  <a:pt x="16086" y="57912"/>
                </a:lnTo>
                <a:close/>
              </a:path>
              <a:path w="890270" h="718185">
                <a:moveTo>
                  <a:pt x="855630" y="32861"/>
                </a:moveTo>
                <a:lnTo>
                  <a:pt x="865632" y="45720"/>
                </a:lnTo>
                <a:lnTo>
                  <a:pt x="873251" y="59436"/>
                </a:lnTo>
                <a:lnTo>
                  <a:pt x="873632" y="59309"/>
                </a:lnTo>
                <a:lnTo>
                  <a:pt x="873251" y="57912"/>
                </a:lnTo>
                <a:lnTo>
                  <a:pt x="882811" y="57912"/>
                </a:lnTo>
                <a:lnTo>
                  <a:pt x="882395" y="56388"/>
                </a:lnTo>
                <a:lnTo>
                  <a:pt x="880871" y="54864"/>
                </a:lnTo>
                <a:lnTo>
                  <a:pt x="873251" y="41148"/>
                </a:lnTo>
                <a:lnTo>
                  <a:pt x="867325" y="33528"/>
                </a:lnTo>
                <a:lnTo>
                  <a:pt x="856488" y="33528"/>
                </a:lnTo>
                <a:lnTo>
                  <a:pt x="855630" y="32861"/>
                </a:lnTo>
                <a:close/>
              </a:path>
              <a:path w="890270" h="718185">
                <a:moveTo>
                  <a:pt x="15239" y="57912"/>
                </a:moveTo>
                <a:lnTo>
                  <a:pt x="10667" y="57912"/>
                </a:lnTo>
                <a:lnTo>
                  <a:pt x="14858" y="59309"/>
                </a:lnTo>
                <a:lnTo>
                  <a:pt x="15239" y="57912"/>
                </a:lnTo>
                <a:close/>
              </a:path>
              <a:path w="890270" h="718185">
                <a:moveTo>
                  <a:pt x="877823" y="57912"/>
                </a:moveTo>
                <a:lnTo>
                  <a:pt x="873251" y="57912"/>
                </a:lnTo>
                <a:lnTo>
                  <a:pt x="873632" y="59309"/>
                </a:lnTo>
                <a:lnTo>
                  <a:pt x="877823" y="57912"/>
                </a:lnTo>
                <a:close/>
              </a:path>
              <a:path w="890270" h="718185">
                <a:moveTo>
                  <a:pt x="30479" y="30480"/>
                </a:moveTo>
                <a:lnTo>
                  <a:pt x="32003" y="33528"/>
                </a:lnTo>
                <a:lnTo>
                  <a:pt x="32861" y="32861"/>
                </a:lnTo>
                <a:lnTo>
                  <a:pt x="33527" y="32004"/>
                </a:lnTo>
                <a:lnTo>
                  <a:pt x="30479" y="30480"/>
                </a:lnTo>
                <a:close/>
              </a:path>
              <a:path w="890270" h="718185">
                <a:moveTo>
                  <a:pt x="32861" y="32861"/>
                </a:moveTo>
                <a:lnTo>
                  <a:pt x="32003" y="33528"/>
                </a:lnTo>
                <a:lnTo>
                  <a:pt x="32342" y="33528"/>
                </a:lnTo>
                <a:lnTo>
                  <a:pt x="32861" y="32861"/>
                </a:lnTo>
                <a:close/>
              </a:path>
              <a:path w="890270" h="718185">
                <a:moveTo>
                  <a:pt x="859535" y="30480"/>
                </a:moveTo>
                <a:lnTo>
                  <a:pt x="854963" y="32004"/>
                </a:lnTo>
                <a:lnTo>
                  <a:pt x="855630" y="32861"/>
                </a:lnTo>
                <a:lnTo>
                  <a:pt x="856488" y="33528"/>
                </a:lnTo>
                <a:lnTo>
                  <a:pt x="859535" y="30480"/>
                </a:lnTo>
                <a:close/>
              </a:path>
              <a:path w="890270" h="718185">
                <a:moveTo>
                  <a:pt x="864954" y="30480"/>
                </a:moveTo>
                <a:lnTo>
                  <a:pt x="859535" y="30480"/>
                </a:lnTo>
                <a:lnTo>
                  <a:pt x="856488" y="33528"/>
                </a:lnTo>
                <a:lnTo>
                  <a:pt x="867325" y="33528"/>
                </a:lnTo>
                <a:lnTo>
                  <a:pt x="864954" y="30480"/>
                </a:lnTo>
                <a:close/>
              </a:path>
              <a:path w="890270" h="718185">
                <a:moveTo>
                  <a:pt x="35922" y="30480"/>
                </a:moveTo>
                <a:lnTo>
                  <a:pt x="30479" y="30480"/>
                </a:lnTo>
                <a:lnTo>
                  <a:pt x="33527" y="32004"/>
                </a:lnTo>
                <a:lnTo>
                  <a:pt x="32861" y="32861"/>
                </a:lnTo>
                <a:lnTo>
                  <a:pt x="35922" y="30480"/>
                </a:lnTo>
                <a:close/>
              </a:path>
              <a:path w="890270" h="718185">
                <a:moveTo>
                  <a:pt x="832103" y="6096"/>
                </a:moveTo>
                <a:lnTo>
                  <a:pt x="813815" y="6096"/>
                </a:lnTo>
                <a:lnTo>
                  <a:pt x="815339" y="10668"/>
                </a:lnTo>
                <a:lnTo>
                  <a:pt x="830579" y="10668"/>
                </a:lnTo>
                <a:lnTo>
                  <a:pt x="830579" y="15240"/>
                </a:lnTo>
                <a:lnTo>
                  <a:pt x="829056" y="15240"/>
                </a:lnTo>
                <a:lnTo>
                  <a:pt x="842771" y="22860"/>
                </a:lnTo>
                <a:lnTo>
                  <a:pt x="855630" y="32861"/>
                </a:lnTo>
                <a:lnTo>
                  <a:pt x="854963" y="32004"/>
                </a:lnTo>
                <a:lnTo>
                  <a:pt x="859535" y="30480"/>
                </a:lnTo>
                <a:lnTo>
                  <a:pt x="864954" y="30480"/>
                </a:lnTo>
                <a:lnTo>
                  <a:pt x="862583" y="27432"/>
                </a:lnTo>
                <a:lnTo>
                  <a:pt x="861059" y="25908"/>
                </a:lnTo>
                <a:lnTo>
                  <a:pt x="847344" y="15240"/>
                </a:lnTo>
                <a:lnTo>
                  <a:pt x="830579" y="15240"/>
                </a:lnTo>
                <a:lnTo>
                  <a:pt x="829182" y="14859"/>
                </a:lnTo>
                <a:lnTo>
                  <a:pt x="846658" y="14859"/>
                </a:lnTo>
                <a:lnTo>
                  <a:pt x="833627" y="7620"/>
                </a:lnTo>
                <a:lnTo>
                  <a:pt x="832103" y="6096"/>
                </a:lnTo>
                <a:close/>
              </a:path>
              <a:path w="890270" h="718185">
                <a:moveTo>
                  <a:pt x="57911" y="10668"/>
                </a:moveTo>
                <a:lnTo>
                  <a:pt x="57911" y="15240"/>
                </a:lnTo>
                <a:lnTo>
                  <a:pt x="59308" y="14859"/>
                </a:lnTo>
                <a:lnTo>
                  <a:pt x="57911" y="10668"/>
                </a:lnTo>
                <a:close/>
              </a:path>
              <a:path w="890270" h="718185">
                <a:moveTo>
                  <a:pt x="59308" y="14859"/>
                </a:moveTo>
                <a:lnTo>
                  <a:pt x="57911" y="15240"/>
                </a:lnTo>
                <a:lnTo>
                  <a:pt x="59435" y="15240"/>
                </a:lnTo>
                <a:lnTo>
                  <a:pt x="59308" y="14859"/>
                </a:lnTo>
                <a:close/>
              </a:path>
              <a:path w="890270" h="718185">
                <a:moveTo>
                  <a:pt x="830579" y="10668"/>
                </a:moveTo>
                <a:lnTo>
                  <a:pt x="829182" y="14859"/>
                </a:lnTo>
                <a:lnTo>
                  <a:pt x="830579" y="15240"/>
                </a:lnTo>
                <a:lnTo>
                  <a:pt x="830579" y="10668"/>
                </a:lnTo>
                <a:close/>
              </a:path>
              <a:path w="890270" h="718185">
                <a:moveTo>
                  <a:pt x="74675" y="10668"/>
                </a:moveTo>
                <a:lnTo>
                  <a:pt x="57911" y="10668"/>
                </a:lnTo>
                <a:lnTo>
                  <a:pt x="59308" y="14859"/>
                </a:lnTo>
                <a:lnTo>
                  <a:pt x="74675" y="10668"/>
                </a:lnTo>
                <a:close/>
              </a:path>
              <a:path w="890270" h="718185">
                <a:moveTo>
                  <a:pt x="813815" y="10541"/>
                </a:moveTo>
                <a:lnTo>
                  <a:pt x="829182" y="14859"/>
                </a:lnTo>
                <a:lnTo>
                  <a:pt x="830579" y="10668"/>
                </a:lnTo>
                <a:lnTo>
                  <a:pt x="815339" y="10668"/>
                </a:lnTo>
                <a:lnTo>
                  <a:pt x="813815" y="10541"/>
                </a:lnTo>
                <a:close/>
              </a:path>
              <a:path w="890270" h="718185">
                <a:moveTo>
                  <a:pt x="813815" y="6096"/>
                </a:moveTo>
                <a:lnTo>
                  <a:pt x="813815" y="10541"/>
                </a:lnTo>
                <a:lnTo>
                  <a:pt x="815339" y="10668"/>
                </a:lnTo>
                <a:lnTo>
                  <a:pt x="813815" y="6096"/>
                </a:lnTo>
                <a:close/>
              </a:path>
              <a:path w="890270" h="718185">
                <a:moveTo>
                  <a:pt x="813815" y="9144"/>
                </a:moveTo>
                <a:lnTo>
                  <a:pt x="797051" y="9144"/>
                </a:lnTo>
                <a:lnTo>
                  <a:pt x="813815" y="10541"/>
                </a:lnTo>
                <a:lnTo>
                  <a:pt x="813815" y="9144"/>
                </a:lnTo>
                <a:close/>
              </a:path>
            </a:pathLst>
          </a:custGeom>
          <a:solidFill>
            <a:srgbClr val="000000"/>
          </a:solidFill>
        </p:spPr>
        <p:txBody>
          <a:bodyPr wrap="square" lIns="0" tIns="0" rIns="0" bIns="0" rtlCol="0"/>
          <a:lstStyle/>
          <a:p/>
        </p:txBody>
      </p:sp>
      <p:sp>
        <p:nvSpPr>
          <p:cNvPr id="43" name="object 43"/>
          <p:cNvSpPr/>
          <p:nvPr/>
        </p:nvSpPr>
        <p:spPr>
          <a:xfrm>
            <a:off x="1955292" y="2415539"/>
            <a:ext cx="934719" cy="777240"/>
          </a:xfrm>
          <a:custGeom>
            <a:avLst/>
            <a:gdLst/>
            <a:ahLst/>
            <a:cxnLst/>
            <a:rect l="l" t="t" r="r" b="b"/>
            <a:pathLst>
              <a:path w="934719" h="777239">
                <a:moveTo>
                  <a:pt x="838200" y="0"/>
                </a:moveTo>
                <a:lnTo>
                  <a:pt x="97536" y="0"/>
                </a:lnTo>
                <a:lnTo>
                  <a:pt x="59793" y="7524"/>
                </a:lnTo>
                <a:lnTo>
                  <a:pt x="28765" y="28193"/>
                </a:lnTo>
                <a:lnTo>
                  <a:pt x="7739" y="59150"/>
                </a:lnTo>
                <a:lnTo>
                  <a:pt x="0" y="97536"/>
                </a:lnTo>
                <a:lnTo>
                  <a:pt x="0" y="679704"/>
                </a:lnTo>
                <a:lnTo>
                  <a:pt x="7739" y="717446"/>
                </a:lnTo>
                <a:lnTo>
                  <a:pt x="28765" y="748474"/>
                </a:lnTo>
                <a:lnTo>
                  <a:pt x="59793" y="769500"/>
                </a:lnTo>
                <a:lnTo>
                  <a:pt x="97536" y="777240"/>
                </a:lnTo>
                <a:lnTo>
                  <a:pt x="838200" y="777240"/>
                </a:lnTo>
                <a:lnTo>
                  <a:pt x="875704" y="769500"/>
                </a:lnTo>
                <a:lnTo>
                  <a:pt x="906208" y="748474"/>
                </a:lnTo>
                <a:lnTo>
                  <a:pt x="926711" y="717446"/>
                </a:lnTo>
                <a:lnTo>
                  <a:pt x="934212" y="679704"/>
                </a:lnTo>
                <a:lnTo>
                  <a:pt x="934212" y="97536"/>
                </a:lnTo>
                <a:lnTo>
                  <a:pt x="926711" y="59150"/>
                </a:lnTo>
                <a:lnTo>
                  <a:pt x="906208" y="28193"/>
                </a:lnTo>
                <a:lnTo>
                  <a:pt x="875704" y="7524"/>
                </a:lnTo>
                <a:lnTo>
                  <a:pt x="838200" y="0"/>
                </a:lnTo>
                <a:close/>
              </a:path>
            </a:pathLst>
          </a:custGeom>
          <a:solidFill>
            <a:srgbClr val="008000"/>
          </a:solidFill>
        </p:spPr>
        <p:txBody>
          <a:bodyPr wrap="square" lIns="0" tIns="0" rIns="0" bIns="0" rtlCol="0"/>
          <a:lstStyle/>
          <a:p/>
        </p:txBody>
      </p:sp>
      <p:sp>
        <p:nvSpPr>
          <p:cNvPr id="44" name="object 44"/>
          <p:cNvSpPr/>
          <p:nvPr/>
        </p:nvSpPr>
        <p:spPr>
          <a:xfrm>
            <a:off x="1950720" y="2410967"/>
            <a:ext cx="943610" cy="786765"/>
          </a:xfrm>
          <a:custGeom>
            <a:avLst/>
            <a:gdLst/>
            <a:ahLst/>
            <a:cxnLst/>
            <a:rect l="l" t="t" r="r" b="b"/>
            <a:pathLst>
              <a:path w="943610" h="786764">
                <a:moveTo>
                  <a:pt x="861060" y="774426"/>
                </a:moveTo>
                <a:lnTo>
                  <a:pt x="842772" y="777240"/>
                </a:lnTo>
                <a:lnTo>
                  <a:pt x="62484" y="777240"/>
                </a:lnTo>
                <a:lnTo>
                  <a:pt x="80772" y="783336"/>
                </a:lnTo>
                <a:lnTo>
                  <a:pt x="100584" y="786384"/>
                </a:lnTo>
                <a:lnTo>
                  <a:pt x="841248" y="786384"/>
                </a:lnTo>
                <a:lnTo>
                  <a:pt x="861060" y="783336"/>
                </a:lnTo>
                <a:lnTo>
                  <a:pt x="862584" y="783336"/>
                </a:lnTo>
                <a:lnTo>
                  <a:pt x="876300" y="778764"/>
                </a:lnTo>
                <a:lnTo>
                  <a:pt x="861060" y="778764"/>
                </a:lnTo>
                <a:lnTo>
                  <a:pt x="861060" y="774426"/>
                </a:lnTo>
                <a:close/>
              </a:path>
              <a:path w="943610" h="786764">
                <a:moveTo>
                  <a:pt x="862584" y="774192"/>
                </a:moveTo>
                <a:lnTo>
                  <a:pt x="861060" y="774426"/>
                </a:lnTo>
                <a:lnTo>
                  <a:pt x="861060" y="778764"/>
                </a:lnTo>
                <a:lnTo>
                  <a:pt x="862584" y="774192"/>
                </a:lnTo>
                <a:close/>
              </a:path>
              <a:path w="943610" h="786764">
                <a:moveTo>
                  <a:pt x="887476" y="774192"/>
                </a:moveTo>
                <a:lnTo>
                  <a:pt x="862584" y="774192"/>
                </a:lnTo>
                <a:lnTo>
                  <a:pt x="861060" y="778764"/>
                </a:lnTo>
                <a:lnTo>
                  <a:pt x="876300" y="778764"/>
                </a:lnTo>
                <a:lnTo>
                  <a:pt x="880872" y="777240"/>
                </a:lnTo>
                <a:lnTo>
                  <a:pt x="882396" y="777240"/>
                </a:lnTo>
                <a:lnTo>
                  <a:pt x="887476" y="774192"/>
                </a:lnTo>
                <a:close/>
              </a:path>
              <a:path w="943610" h="786764">
                <a:moveTo>
                  <a:pt x="841248" y="0"/>
                </a:moveTo>
                <a:lnTo>
                  <a:pt x="100584" y="0"/>
                </a:lnTo>
                <a:lnTo>
                  <a:pt x="80772" y="1524"/>
                </a:lnTo>
                <a:lnTo>
                  <a:pt x="62484" y="6096"/>
                </a:lnTo>
                <a:lnTo>
                  <a:pt x="60960" y="7620"/>
                </a:lnTo>
                <a:lnTo>
                  <a:pt x="44196" y="16764"/>
                </a:lnTo>
                <a:lnTo>
                  <a:pt x="30480" y="28956"/>
                </a:lnTo>
                <a:lnTo>
                  <a:pt x="28956" y="30480"/>
                </a:lnTo>
                <a:lnTo>
                  <a:pt x="16764" y="44196"/>
                </a:lnTo>
                <a:lnTo>
                  <a:pt x="7620" y="60960"/>
                </a:lnTo>
                <a:lnTo>
                  <a:pt x="7620" y="62484"/>
                </a:lnTo>
                <a:lnTo>
                  <a:pt x="1524" y="80772"/>
                </a:lnTo>
                <a:lnTo>
                  <a:pt x="0" y="100584"/>
                </a:lnTo>
                <a:lnTo>
                  <a:pt x="117" y="684276"/>
                </a:lnTo>
                <a:lnTo>
                  <a:pt x="1524" y="702564"/>
                </a:lnTo>
                <a:lnTo>
                  <a:pt x="1524" y="704088"/>
                </a:lnTo>
                <a:lnTo>
                  <a:pt x="7620" y="722376"/>
                </a:lnTo>
                <a:lnTo>
                  <a:pt x="7620" y="723900"/>
                </a:lnTo>
                <a:lnTo>
                  <a:pt x="16764" y="740664"/>
                </a:lnTo>
                <a:lnTo>
                  <a:pt x="28956" y="754380"/>
                </a:lnTo>
                <a:lnTo>
                  <a:pt x="30480" y="755904"/>
                </a:lnTo>
                <a:lnTo>
                  <a:pt x="44196" y="768096"/>
                </a:lnTo>
                <a:lnTo>
                  <a:pt x="60960" y="777240"/>
                </a:lnTo>
                <a:lnTo>
                  <a:pt x="102108" y="777240"/>
                </a:lnTo>
                <a:lnTo>
                  <a:pt x="82296" y="774192"/>
                </a:lnTo>
                <a:lnTo>
                  <a:pt x="77724" y="772668"/>
                </a:lnTo>
                <a:lnTo>
                  <a:pt x="64008" y="772668"/>
                </a:lnTo>
                <a:lnTo>
                  <a:pt x="64008" y="768788"/>
                </a:lnTo>
                <a:lnTo>
                  <a:pt x="48768" y="760476"/>
                </a:lnTo>
                <a:lnTo>
                  <a:pt x="40195" y="752856"/>
                </a:lnTo>
                <a:lnTo>
                  <a:pt x="32004" y="752856"/>
                </a:lnTo>
                <a:lnTo>
                  <a:pt x="35052" y="748284"/>
                </a:lnTo>
                <a:lnTo>
                  <a:pt x="35221" y="748284"/>
                </a:lnTo>
                <a:lnTo>
                  <a:pt x="24384" y="736092"/>
                </a:lnTo>
                <a:lnTo>
                  <a:pt x="16071" y="720852"/>
                </a:lnTo>
                <a:lnTo>
                  <a:pt x="12192" y="720852"/>
                </a:lnTo>
                <a:lnTo>
                  <a:pt x="15240" y="719328"/>
                </a:lnTo>
                <a:lnTo>
                  <a:pt x="16256" y="719328"/>
                </a:lnTo>
                <a:lnTo>
                  <a:pt x="11176" y="704088"/>
                </a:lnTo>
                <a:lnTo>
                  <a:pt x="10668" y="704088"/>
                </a:lnTo>
                <a:lnTo>
                  <a:pt x="6096" y="702564"/>
                </a:lnTo>
                <a:lnTo>
                  <a:pt x="10550" y="702564"/>
                </a:lnTo>
                <a:lnTo>
                  <a:pt x="9144" y="684276"/>
                </a:lnTo>
                <a:lnTo>
                  <a:pt x="9261" y="100584"/>
                </a:lnTo>
                <a:lnTo>
                  <a:pt x="10668" y="82296"/>
                </a:lnTo>
                <a:lnTo>
                  <a:pt x="16256" y="65532"/>
                </a:lnTo>
                <a:lnTo>
                  <a:pt x="15240" y="65532"/>
                </a:lnTo>
                <a:lnTo>
                  <a:pt x="12192" y="62484"/>
                </a:lnTo>
                <a:lnTo>
                  <a:pt x="16902" y="62484"/>
                </a:lnTo>
                <a:lnTo>
                  <a:pt x="24384" y="48768"/>
                </a:lnTo>
                <a:lnTo>
                  <a:pt x="35221" y="36576"/>
                </a:lnTo>
                <a:lnTo>
                  <a:pt x="35052" y="36576"/>
                </a:lnTo>
                <a:lnTo>
                  <a:pt x="32004" y="32004"/>
                </a:lnTo>
                <a:lnTo>
                  <a:pt x="40195" y="32004"/>
                </a:lnTo>
                <a:lnTo>
                  <a:pt x="48768" y="24384"/>
                </a:lnTo>
                <a:lnTo>
                  <a:pt x="65532" y="15240"/>
                </a:lnTo>
                <a:lnTo>
                  <a:pt x="64008" y="15240"/>
                </a:lnTo>
                <a:lnTo>
                  <a:pt x="64008" y="10668"/>
                </a:lnTo>
                <a:lnTo>
                  <a:pt x="82296" y="10668"/>
                </a:lnTo>
                <a:lnTo>
                  <a:pt x="102108" y="9144"/>
                </a:lnTo>
                <a:lnTo>
                  <a:pt x="861060" y="9144"/>
                </a:lnTo>
                <a:lnTo>
                  <a:pt x="861060" y="6096"/>
                </a:lnTo>
                <a:lnTo>
                  <a:pt x="880872" y="6096"/>
                </a:lnTo>
                <a:lnTo>
                  <a:pt x="862584" y="1524"/>
                </a:lnTo>
                <a:lnTo>
                  <a:pt x="861060" y="1524"/>
                </a:lnTo>
                <a:lnTo>
                  <a:pt x="841248" y="0"/>
                </a:lnTo>
                <a:close/>
              </a:path>
              <a:path w="943610" h="786764">
                <a:moveTo>
                  <a:pt x="879348" y="768096"/>
                </a:moveTo>
                <a:lnTo>
                  <a:pt x="861060" y="774192"/>
                </a:lnTo>
                <a:lnTo>
                  <a:pt x="861060" y="774426"/>
                </a:lnTo>
                <a:lnTo>
                  <a:pt x="862584" y="774192"/>
                </a:lnTo>
                <a:lnTo>
                  <a:pt x="887476" y="774192"/>
                </a:lnTo>
                <a:lnTo>
                  <a:pt x="890016" y="772668"/>
                </a:lnTo>
                <a:lnTo>
                  <a:pt x="879348" y="772668"/>
                </a:lnTo>
                <a:lnTo>
                  <a:pt x="877824" y="769620"/>
                </a:lnTo>
                <a:lnTo>
                  <a:pt x="879348" y="768705"/>
                </a:lnTo>
                <a:lnTo>
                  <a:pt x="879348" y="768096"/>
                </a:lnTo>
                <a:close/>
              </a:path>
              <a:path w="943610" h="786764">
                <a:moveTo>
                  <a:pt x="64008" y="768788"/>
                </a:moveTo>
                <a:lnTo>
                  <a:pt x="64008" y="772668"/>
                </a:lnTo>
                <a:lnTo>
                  <a:pt x="65532" y="769620"/>
                </a:lnTo>
                <a:lnTo>
                  <a:pt x="64008" y="768788"/>
                </a:lnTo>
                <a:close/>
              </a:path>
              <a:path w="943610" h="786764">
                <a:moveTo>
                  <a:pt x="64008" y="768096"/>
                </a:moveTo>
                <a:lnTo>
                  <a:pt x="64008" y="768788"/>
                </a:lnTo>
                <a:lnTo>
                  <a:pt x="65532" y="769620"/>
                </a:lnTo>
                <a:lnTo>
                  <a:pt x="64008" y="772668"/>
                </a:lnTo>
                <a:lnTo>
                  <a:pt x="77724" y="772668"/>
                </a:lnTo>
                <a:lnTo>
                  <a:pt x="64008" y="768096"/>
                </a:lnTo>
                <a:close/>
              </a:path>
              <a:path w="943610" h="786764">
                <a:moveTo>
                  <a:pt x="879348" y="768705"/>
                </a:moveTo>
                <a:lnTo>
                  <a:pt x="877824" y="769620"/>
                </a:lnTo>
                <a:lnTo>
                  <a:pt x="879348" y="772668"/>
                </a:lnTo>
                <a:lnTo>
                  <a:pt x="879348" y="768705"/>
                </a:lnTo>
                <a:close/>
              </a:path>
              <a:path w="943610" h="786764">
                <a:moveTo>
                  <a:pt x="907407" y="749001"/>
                </a:moveTo>
                <a:lnTo>
                  <a:pt x="893064" y="760476"/>
                </a:lnTo>
                <a:lnTo>
                  <a:pt x="879348" y="768705"/>
                </a:lnTo>
                <a:lnTo>
                  <a:pt x="879348" y="772668"/>
                </a:lnTo>
                <a:lnTo>
                  <a:pt x="890016" y="772668"/>
                </a:lnTo>
                <a:lnTo>
                  <a:pt x="897636" y="768096"/>
                </a:lnTo>
                <a:lnTo>
                  <a:pt x="912876" y="755904"/>
                </a:lnTo>
                <a:lnTo>
                  <a:pt x="914400" y="754380"/>
                </a:lnTo>
                <a:lnTo>
                  <a:pt x="915585" y="752856"/>
                </a:lnTo>
                <a:lnTo>
                  <a:pt x="909828" y="752856"/>
                </a:lnTo>
                <a:lnTo>
                  <a:pt x="906780" y="749808"/>
                </a:lnTo>
                <a:lnTo>
                  <a:pt x="907407" y="749001"/>
                </a:lnTo>
                <a:close/>
              </a:path>
              <a:path w="943610" h="786764">
                <a:moveTo>
                  <a:pt x="35052" y="748284"/>
                </a:moveTo>
                <a:lnTo>
                  <a:pt x="32004" y="752856"/>
                </a:lnTo>
                <a:lnTo>
                  <a:pt x="36576" y="749808"/>
                </a:lnTo>
                <a:lnTo>
                  <a:pt x="35858" y="749001"/>
                </a:lnTo>
                <a:lnTo>
                  <a:pt x="35052" y="748284"/>
                </a:lnTo>
                <a:close/>
              </a:path>
              <a:path w="943610" h="786764">
                <a:moveTo>
                  <a:pt x="35858" y="749001"/>
                </a:moveTo>
                <a:lnTo>
                  <a:pt x="36576" y="749808"/>
                </a:lnTo>
                <a:lnTo>
                  <a:pt x="32004" y="752856"/>
                </a:lnTo>
                <a:lnTo>
                  <a:pt x="40195" y="752856"/>
                </a:lnTo>
                <a:lnTo>
                  <a:pt x="35858" y="749001"/>
                </a:lnTo>
                <a:close/>
              </a:path>
              <a:path w="943610" h="786764">
                <a:moveTo>
                  <a:pt x="908304" y="748284"/>
                </a:moveTo>
                <a:lnTo>
                  <a:pt x="907407" y="749001"/>
                </a:lnTo>
                <a:lnTo>
                  <a:pt x="906780" y="749808"/>
                </a:lnTo>
                <a:lnTo>
                  <a:pt x="909828" y="752856"/>
                </a:lnTo>
                <a:lnTo>
                  <a:pt x="908304" y="748284"/>
                </a:lnTo>
                <a:close/>
              </a:path>
              <a:path w="943610" h="786764">
                <a:moveTo>
                  <a:pt x="919141" y="748284"/>
                </a:moveTo>
                <a:lnTo>
                  <a:pt x="908304" y="748284"/>
                </a:lnTo>
                <a:lnTo>
                  <a:pt x="909828" y="752856"/>
                </a:lnTo>
                <a:lnTo>
                  <a:pt x="915585" y="752856"/>
                </a:lnTo>
                <a:lnTo>
                  <a:pt x="919141" y="748284"/>
                </a:lnTo>
                <a:close/>
              </a:path>
              <a:path w="943610" h="786764">
                <a:moveTo>
                  <a:pt x="35221" y="748284"/>
                </a:moveTo>
                <a:lnTo>
                  <a:pt x="35052" y="748284"/>
                </a:lnTo>
                <a:lnTo>
                  <a:pt x="35858" y="749001"/>
                </a:lnTo>
                <a:lnTo>
                  <a:pt x="35221" y="748284"/>
                </a:lnTo>
                <a:close/>
              </a:path>
              <a:path w="943610" h="786764">
                <a:moveTo>
                  <a:pt x="926592" y="719328"/>
                </a:moveTo>
                <a:lnTo>
                  <a:pt x="917448" y="736092"/>
                </a:lnTo>
                <a:lnTo>
                  <a:pt x="907407" y="749001"/>
                </a:lnTo>
                <a:lnTo>
                  <a:pt x="908304" y="748284"/>
                </a:lnTo>
                <a:lnTo>
                  <a:pt x="919141" y="748284"/>
                </a:lnTo>
                <a:lnTo>
                  <a:pt x="925068" y="740664"/>
                </a:lnTo>
                <a:lnTo>
                  <a:pt x="934212" y="723900"/>
                </a:lnTo>
                <a:lnTo>
                  <a:pt x="935736" y="722376"/>
                </a:lnTo>
                <a:lnTo>
                  <a:pt x="936117" y="720852"/>
                </a:lnTo>
                <a:lnTo>
                  <a:pt x="926592" y="720852"/>
                </a:lnTo>
                <a:lnTo>
                  <a:pt x="926943" y="719445"/>
                </a:lnTo>
                <a:lnTo>
                  <a:pt x="926592" y="719328"/>
                </a:lnTo>
                <a:close/>
              </a:path>
              <a:path w="943610" h="786764">
                <a:moveTo>
                  <a:pt x="15240" y="719328"/>
                </a:moveTo>
                <a:lnTo>
                  <a:pt x="12192" y="720852"/>
                </a:lnTo>
                <a:lnTo>
                  <a:pt x="16071" y="720852"/>
                </a:lnTo>
                <a:lnTo>
                  <a:pt x="15240" y="719328"/>
                </a:lnTo>
                <a:close/>
              </a:path>
              <a:path w="943610" h="786764">
                <a:moveTo>
                  <a:pt x="16256" y="719328"/>
                </a:moveTo>
                <a:lnTo>
                  <a:pt x="15240" y="719328"/>
                </a:lnTo>
                <a:lnTo>
                  <a:pt x="16071" y="720852"/>
                </a:lnTo>
                <a:lnTo>
                  <a:pt x="16764" y="720852"/>
                </a:lnTo>
                <a:lnTo>
                  <a:pt x="16256" y="719328"/>
                </a:lnTo>
                <a:close/>
              </a:path>
              <a:path w="943610" h="786764">
                <a:moveTo>
                  <a:pt x="926943" y="719445"/>
                </a:moveTo>
                <a:lnTo>
                  <a:pt x="926592" y="720852"/>
                </a:lnTo>
                <a:lnTo>
                  <a:pt x="931164" y="720852"/>
                </a:lnTo>
                <a:lnTo>
                  <a:pt x="926943" y="719445"/>
                </a:lnTo>
                <a:close/>
              </a:path>
              <a:path w="943610" h="786764">
                <a:moveTo>
                  <a:pt x="931398" y="702564"/>
                </a:moveTo>
                <a:lnTo>
                  <a:pt x="931164" y="702564"/>
                </a:lnTo>
                <a:lnTo>
                  <a:pt x="926943" y="719445"/>
                </a:lnTo>
                <a:lnTo>
                  <a:pt x="931164" y="720852"/>
                </a:lnTo>
                <a:lnTo>
                  <a:pt x="936117" y="720852"/>
                </a:lnTo>
                <a:lnTo>
                  <a:pt x="940308" y="704088"/>
                </a:lnTo>
                <a:lnTo>
                  <a:pt x="931164" y="704088"/>
                </a:lnTo>
                <a:lnTo>
                  <a:pt x="931398" y="702564"/>
                </a:lnTo>
                <a:close/>
              </a:path>
              <a:path w="943610" h="786764">
                <a:moveTo>
                  <a:pt x="10550" y="702564"/>
                </a:moveTo>
                <a:lnTo>
                  <a:pt x="6096" y="702564"/>
                </a:lnTo>
                <a:lnTo>
                  <a:pt x="10668" y="704088"/>
                </a:lnTo>
                <a:lnTo>
                  <a:pt x="10550" y="702564"/>
                </a:lnTo>
                <a:close/>
              </a:path>
              <a:path w="943610" h="786764">
                <a:moveTo>
                  <a:pt x="10668" y="702564"/>
                </a:moveTo>
                <a:lnTo>
                  <a:pt x="10668" y="704088"/>
                </a:lnTo>
                <a:lnTo>
                  <a:pt x="11176" y="704088"/>
                </a:lnTo>
                <a:lnTo>
                  <a:pt x="10668" y="702564"/>
                </a:lnTo>
                <a:close/>
              </a:path>
              <a:path w="943610" h="786764">
                <a:moveTo>
                  <a:pt x="935736" y="62484"/>
                </a:moveTo>
                <a:lnTo>
                  <a:pt x="931164" y="62484"/>
                </a:lnTo>
                <a:lnTo>
                  <a:pt x="926918" y="65314"/>
                </a:lnTo>
                <a:lnTo>
                  <a:pt x="931164" y="82296"/>
                </a:lnTo>
                <a:lnTo>
                  <a:pt x="934212" y="102108"/>
                </a:lnTo>
                <a:lnTo>
                  <a:pt x="934212" y="684276"/>
                </a:lnTo>
                <a:lnTo>
                  <a:pt x="931164" y="704088"/>
                </a:lnTo>
                <a:lnTo>
                  <a:pt x="935736" y="702564"/>
                </a:lnTo>
                <a:lnTo>
                  <a:pt x="940308" y="702564"/>
                </a:lnTo>
                <a:lnTo>
                  <a:pt x="943356" y="682752"/>
                </a:lnTo>
                <a:lnTo>
                  <a:pt x="943356" y="100584"/>
                </a:lnTo>
                <a:lnTo>
                  <a:pt x="940308" y="80772"/>
                </a:lnTo>
                <a:lnTo>
                  <a:pt x="935736" y="62484"/>
                </a:lnTo>
                <a:close/>
              </a:path>
              <a:path w="943610" h="786764">
                <a:moveTo>
                  <a:pt x="940308" y="702564"/>
                </a:moveTo>
                <a:lnTo>
                  <a:pt x="935736" y="702564"/>
                </a:lnTo>
                <a:lnTo>
                  <a:pt x="931164" y="704088"/>
                </a:lnTo>
                <a:lnTo>
                  <a:pt x="940308" y="704088"/>
                </a:lnTo>
                <a:lnTo>
                  <a:pt x="940308" y="702564"/>
                </a:lnTo>
                <a:close/>
              </a:path>
              <a:path w="943610" h="786764">
                <a:moveTo>
                  <a:pt x="12192" y="62484"/>
                </a:moveTo>
                <a:lnTo>
                  <a:pt x="15240" y="65532"/>
                </a:lnTo>
                <a:lnTo>
                  <a:pt x="16177" y="63812"/>
                </a:lnTo>
                <a:lnTo>
                  <a:pt x="12192" y="62484"/>
                </a:lnTo>
                <a:close/>
              </a:path>
              <a:path w="943610" h="786764">
                <a:moveTo>
                  <a:pt x="16177" y="63812"/>
                </a:moveTo>
                <a:lnTo>
                  <a:pt x="15240" y="65532"/>
                </a:lnTo>
                <a:lnTo>
                  <a:pt x="16256" y="65532"/>
                </a:lnTo>
                <a:lnTo>
                  <a:pt x="16764" y="64008"/>
                </a:lnTo>
                <a:lnTo>
                  <a:pt x="16177" y="63812"/>
                </a:lnTo>
                <a:close/>
              </a:path>
              <a:path w="943610" h="786764">
                <a:moveTo>
                  <a:pt x="907407" y="35858"/>
                </a:moveTo>
                <a:lnTo>
                  <a:pt x="917448" y="48768"/>
                </a:lnTo>
                <a:lnTo>
                  <a:pt x="926592" y="65532"/>
                </a:lnTo>
                <a:lnTo>
                  <a:pt x="926918" y="65314"/>
                </a:lnTo>
                <a:lnTo>
                  <a:pt x="926592" y="64008"/>
                </a:lnTo>
                <a:lnTo>
                  <a:pt x="931164" y="62484"/>
                </a:lnTo>
                <a:lnTo>
                  <a:pt x="935736" y="62484"/>
                </a:lnTo>
                <a:lnTo>
                  <a:pt x="934212" y="60960"/>
                </a:lnTo>
                <a:lnTo>
                  <a:pt x="925068" y="44196"/>
                </a:lnTo>
                <a:lnTo>
                  <a:pt x="919141" y="36576"/>
                </a:lnTo>
                <a:lnTo>
                  <a:pt x="908304" y="36576"/>
                </a:lnTo>
                <a:lnTo>
                  <a:pt x="907407" y="35858"/>
                </a:lnTo>
                <a:close/>
              </a:path>
              <a:path w="943610" h="786764">
                <a:moveTo>
                  <a:pt x="931164" y="62484"/>
                </a:moveTo>
                <a:lnTo>
                  <a:pt x="926592" y="64008"/>
                </a:lnTo>
                <a:lnTo>
                  <a:pt x="926918" y="65314"/>
                </a:lnTo>
                <a:lnTo>
                  <a:pt x="931164" y="62484"/>
                </a:lnTo>
                <a:close/>
              </a:path>
              <a:path w="943610" h="786764">
                <a:moveTo>
                  <a:pt x="16902" y="62484"/>
                </a:moveTo>
                <a:lnTo>
                  <a:pt x="12192" y="62484"/>
                </a:lnTo>
                <a:lnTo>
                  <a:pt x="16177" y="63812"/>
                </a:lnTo>
                <a:lnTo>
                  <a:pt x="16902" y="62484"/>
                </a:lnTo>
                <a:close/>
              </a:path>
              <a:path w="943610" h="786764">
                <a:moveTo>
                  <a:pt x="32004" y="32004"/>
                </a:moveTo>
                <a:lnTo>
                  <a:pt x="35052" y="36576"/>
                </a:lnTo>
                <a:lnTo>
                  <a:pt x="35858" y="35858"/>
                </a:lnTo>
                <a:lnTo>
                  <a:pt x="36576" y="35052"/>
                </a:lnTo>
                <a:lnTo>
                  <a:pt x="32004" y="32004"/>
                </a:lnTo>
                <a:close/>
              </a:path>
              <a:path w="943610" h="786764">
                <a:moveTo>
                  <a:pt x="35858" y="35858"/>
                </a:moveTo>
                <a:lnTo>
                  <a:pt x="35052" y="36576"/>
                </a:lnTo>
                <a:lnTo>
                  <a:pt x="35221" y="36576"/>
                </a:lnTo>
                <a:lnTo>
                  <a:pt x="35858" y="35858"/>
                </a:lnTo>
                <a:close/>
              </a:path>
              <a:path w="943610" h="786764">
                <a:moveTo>
                  <a:pt x="909828" y="32004"/>
                </a:moveTo>
                <a:lnTo>
                  <a:pt x="906780" y="35052"/>
                </a:lnTo>
                <a:lnTo>
                  <a:pt x="907407" y="35858"/>
                </a:lnTo>
                <a:lnTo>
                  <a:pt x="908304" y="36576"/>
                </a:lnTo>
                <a:lnTo>
                  <a:pt x="909828" y="32004"/>
                </a:lnTo>
                <a:close/>
              </a:path>
              <a:path w="943610" h="786764">
                <a:moveTo>
                  <a:pt x="915585" y="32004"/>
                </a:moveTo>
                <a:lnTo>
                  <a:pt x="909828" y="32004"/>
                </a:lnTo>
                <a:lnTo>
                  <a:pt x="908304" y="36576"/>
                </a:lnTo>
                <a:lnTo>
                  <a:pt x="919141" y="36576"/>
                </a:lnTo>
                <a:lnTo>
                  <a:pt x="915585" y="32004"/>
                </a:lnTo>
                <a:close/>
              </a:path>
              <a:path w="943610" h="786764">
                <a:moveTo>
                  <a:pt x="40195" y="32004"/>
                </a:moveTo>
                <a:lnTo>
                  <a:pt x="32004" y="32004"/>
                </a:lnTo>
                <a:lnTo>
                  <a:pt x="36576" y="35052"/>
                </a:lnTo>
                <a:lnTo>
                  <a:pt x="35858" y="35858"/>
                </a:lnTo>
                <a:lnTo>
                  <a:pt x="40195" y="32004"/>
                </a:lnTo>
                <a:close/>
              </a:path>
              <a:path w="943610" h="786764">
                <a:moveTo>
                  <a:pt x="880872" y="6096"/>
                </a:moveTo>
                <a:lnTo>
                  <a:pt x="861060" y="6096"/>
                </a:lnTo>
                <a:lnTo>
                  <a:pt x="862584" y="10668"/>
                </a:lnTo>
                <a:lnTo>
                  <a:pt x="879348" y="10668"/>
                </a:lnTo>
                <a:lnTo>
                  <a:pt x="879348" y="15240"/>
                </a:lnTo>
                <a:lnTo>
                  <a:pt x="877824" y="15240"/>
                </a:lnTo>
                <a:lnTo>
                  <a:pt x="893064" y="24384"/>
                </a:lnTo>
                <a:lnTo>
                  <a:pt x="907407" y="35858"/>
                </a:lnTo>
                <a:lnTo>
                  <a:pt x="906780" y="35052"/>
                </a:lnTo>
                <a:lnTo>
                  <a:pt x="909828" y="32004"/>
                </a:lnTo>
                <a:lnTo>
                  <a:pt x="915585" y="32004"/>
                </a:lnTo>
                <a:lnTo>
                  <a:pt x="914400" y="30480"/>
                </a:lnTo>
                <a:lnTo>
                  <a:pt x="912876" y="28956"/>
                </a:lnTo>
                <a:lnTo>
                  <a:pt x="897636" y="16764"/>
                </a:lnTo>
                <a:lnTo>
                  <a:pt x="895096" y="15240"/>
                </a:lnTo>
                <a:lnTo>
                  <a:pt x="879348" y="15240"/>
                </a:lnTo>
                <a:lnTo>
                  <a:pt x="877941" y="14888"/>
                </a:lnTo>
                <a:lnTo>
                  <a:pt x="894509" y="14888"/>
                </a:lnTo>
                <a:lnTo>
                  <a:pt x="882396" y="7620"/>
                </a:lnTo>
                <a:lnTo>
                  <a:pt x="880872" y="6096"/>
                </a:lnTo>
                <a:close/>
              </a:path>
              <a:path w="943610" h="786764">
                <a:moveTo>
                  <a:pt x="64008" y="10668"/>
                </a:moveTo>
                <a:lnTo>
                  <a:pt x="64008" y="15240"/>
                </a:lnTo>
                <a:lnTo>
                  <a:pt x="65414" y="14888"/>
                </a:lnTo>
                <a:lnTo>
                  <a:pt x="64008" y="10668"/>
                </a:lnTo>
                <a:close/>
              </a:path>
              <a:path w="943610" h="786764">
                <a:moveTo>
                  <a:pt x="65414" y="14888"/>
                </a:moveTo>
                <a:lnTo>
                  <a:pt x="64008" y="15240"/>
                </a:lnTo>
                <a:lnTo>
                  <a:pt x="65532" y="15240"/>
                </a:lnTo>
                <a:lnTo>
                  <a:pt x="65414" y="14888"/>
                </a:lnTo>
                <a:close/>
              </a:path>
              <a:path w="943610" h="786764">
                <a:moveTo>
                  <a:pt x="879348" y="10668"/>
                </a:moveTo>
                <a:lnTo>
                  <a:pt x="877941" y="14888"/>
                </a:lnTo>
                <a:lnTo>
                  <a:pt x="879348" y="15240"/>
                </a:lnTo>
                <a:lnTo>
                  <a:pt x="879348" y="10668"/>
                </a:lnTo>
                <a:close/>
              </a:path>
              <a:path w="943610" h="786764">
                <a:moveTo>
                  <a:pt x="82296" y="10668"/>
                </a:moveTo>
                <a:lnTo>
                  <a:pt x="64008" y="10668"/>
                </a:lnTo>
                <a:lnTo>
                  <a:pt x="65414" y="14888"/>
                </a:lnTo>
                <a:lnTo>
                  <a:pt x="82296" y="10668"/>
                </a:lnTo>
                <a:close/>
              </a:path>
              <a:path w="943610" h="786764">
                <a:moveTo>
                  <a:pt x="861060" y="10550"/>
                </a:moveTo>
                <a:lnTo>
                  <a:pt x="877941" y="14888"/>
                </a:lnTo>
                <a:lnTo>
                  <a:pt x="879348" y="10668"/>
                </a:lnTo>
                <a:lnTo>
                  <a:pt x="862584" y="10668"/>
                </a:lnTo>
                <a:lnTo>
                  <a:pt x="861060" y="10550"/>
                </a:lnTo>
                <a:close/>
              </a:path>
              <a:path w="943610" h="786764">
                <a:moveTo>
                  <a:pt x="861060" y="6096"/>
                </a:moveTo>
                <a:lnTo>
                  <a:pt x="861060" y="10550"/>
                </a:lnTo>
                <a:lnTo>
                  <a:pt x="862584" y="10668"/>
                </a:lnTo>
                <a:lnTo>
                  <a:pt x="861060" y="6096"/>
                </a:lnTo>
                <a:close/>
              </a:path>
              <a:path w="943610" h="786764">
                <a:moveTo>
                  <a:pt x="861060" y="9144"/>
                </a:moveTo>
                <a:lnTo>
                  <a:pt x="842772" y="9144"/>
                </a:lnTo>
                <a:lnTo>
                  <a:pt x="861060" y="10550"/>
                </a:lnTo>
                <a:lnTo>
                  <a:pt x="861060" y="9144"/>
                </a:lnTo>
                <a:close/>
              </a:path>
            </a:pathLst>
          </a:custGeom>
          <a:solidFill>
            <a:srgbClr val="000000"/>
          </a:solidFill>
        </p:spPr>
        <p:txBody>
          <a:bodyPr wrap="square" lIns="0" tIns="0" rIns="0" bIns="0" rtlCol="0"/>
          <a:lstStyle/>
          <a:p/>
        </p:txBody>
      </p:sp>
      <p:sp>
        <p:nvSpPr>
          <p:cNvPr id="45" name="object 45"/>
          <p:cNvSpPr txBox="1"/>
          <p:nvPr/>
        </p:nvSpPr>
        <p:spPr>
          <a:xfrm>
            <a:off x="2051392" y="2469448"/>
            <a:ext cx="745490" cy="644525"/>
          </a:xfrm>
          <a:prstGeom prst="rect">
            <a:avLst/>
          </a:prstGeom>
        </p:spPr>
        <p:txBody>
          <a:bodyPr wrap="square" lIns="0" tIns="0" rIns="0" bIns="0" rtlCol="0" vert="horz">
            <a:spAutoFit/>
          </a:bodyPr>
          <a:lstStyle/>
          <a:p>
            <a:pPr algn="just" indent="14604">
              <a:lnSpc>
                <a:spcPct val="101400"/>
              </a:lnSpc>
            </a:pPr>
            <a:r>
              <a:rPr dirty="0" sz="1400">
                <a:solidFill>
                  <a:srgbClr val="FFFFFF"/>
                </a:solidFill>
                <a:latin typeface="Verdana"/>
                <a:cs typeface="Verdana"/>
              </a:rPr>
              <a:t>Produce  Warning  </a:t>
            </a:r>
            <a:r>
              <a:rPr dirty="0" sz="1400">
                <a:solidFill>
                  <a:srgbClr val="FFFFFF"/>
                </a:solidFill>
                <a:latin typeface="Verdana"/>
                <a:cs typeface="Verdana"/>
              </a:rPr>
              <a:t>Messag</a:t>
            </a:r>
            <a:endParaRPr sz="1400">
              <a:latin typeface="Verdana"/>
              <a:cs typeface="Verdana"/>
            </a:endParaRPr>
          </a:p>
        </p:txBody>
      </p:sp>
      <p:sp>
        <p:nvSpPr>
          <p:cNvPr id="46" name="object 46"/>
          <p:cNvSpPr/>
          <p:nvPr/>
        </p:nvSpPr>
        <p:spPr>
          <a:xfrm>
            <a:off x="4538471" y="975360"/>
            <a:ext cx="364490" cy="274320"/>
          </a:xfrm>
          <a:custGeom>
            <a:avLst/>
            <a:gdLst/>
            <a:ahLst/>
            <a:cxnLst/>
            <a:rect l="l" t="t" r="r" b="b"/>
            <a:pathLst>
              <a:path w="364489" h="274319">
                <a:moveTo>
                  <a:pt x="0" y="0"/>
                </a:moveTo>
                <a:lnTo>
                  <a:pt x="364236" y="0"/>
                </a:lnTo>
                <a:lnTo>
                  <a:pt x="364236" y="274320"/>
                </a:lnTo>
                <a:lnTo>
                  <a:pt x="0" y="274320"/>
                </a:lnTo>
                <a:lnTo>
                  <a:pt x="0" y="0"/>
                </a:lnTo>
                <a:close/>
              </a:path>
            </a:pathLst>
          </a:custGeom>
          <a:solidFill>
            <a:srgbClr val="800080"/>
          </a:solidFill>
        </p:spPr>
        <p:txBody>
          <a:bodyPr wrap="square" lIns="0" tIns="0" rIns="0" bIns="0" rtlCol="0"/>
          <a:lstStyle/>
          <a:p/>
        </p:txBody>
      </p:sp>
      <p:sp>
        <p:nvSpPr>
          <p:cNvPr id="47" name="object 47"/>
          <p:cNvSpPr/>
          <p:nvPr/>
        </p:nvSpPr>
        <p:spPr>
          <a:xfrm>
            <a:off x="4533900" y="1252219"/>
            <a:ext cx="373380" cy="0"/>
          </a:xfrm>
          <a:custGeom>
            <a:avLst/>
            <a:gdLst/>
            <a:ahLst/>
            <a:cxnLst/>
            <a:rect l="l" t="t" r="r" b="b"/>
            <a:pathLst>
              <a:path w="373379" h="0">
                <a:moveTo>
                  <a:pt x="0" y="0"/>
                </a:moveTo>
                <a:lnTo>
                  <a:pt x="373379" y="0"/>
                </a:lnTo>
              </a:path>
            </a:pathLst>
          </a:custGeom>
          <a:ln w="5079">
            <a:solidFill>
              <a:srgbClr val="000000"/>
            </a:solidFill>
          </a:ln>
        </p:spPr>
        <p:txBody>
          <a:bodyPr wrap="square" lIns="0" tIns="0" rIns="0" bIns="0" rtlCol="0"/>
          <a:lstStyle/>
          <a:p/>
        </p:txBody>
      </p:sp>
      <p:sp>
        <p:nvSpPr>
          <p:cNvPr id="48" name="object 48"/>
          <p:cNvSpPr/>
          <p:nvPr/>
        </p:nvSpPr>
        <p:spPr>
          <a:xfrm>
            <a:off x="4533900" y="1247139"/>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49" name="object 49"/>
          <p:cNvSpPr/>
          <p:nvPr/>
        </p:nvSpPr>
        <p:spPr>
          <a:xfrm>
            <a:off x="4538471" y="980439"/>
            <a:ext cx="0" cy="264160"/>
          </a:xfrm>
          <a:custGeom>
            <a:avLst/>
            <a:gdLst/>
            <a:ahLst/>
            <a:cxnLst/>
            <a:rect l="l" t="t" r="r" b="b"/>
            <a:pathLst>
              <a:path w="0" h="264159">
                <a:moveTo>
                  <a:pt x="0" y="0"/>
                </a:moveTo>
                <a:lnTo>
                  <a:pt x="0" y="264160"/>
                </a:lnTo>
              </a:path>
            </a:pathLst>
          </a:custGeom>
          <a:ln w="9144">
            <a:solidFill>
              <a:srgbClr val="000000"/>
            </a:solidFill>
          </a:ln>
        </p:spPr>
        <p:txBody>
          <a:bodyPr wrap="square" lIns="0" tIns="0" rIns="0" bIns="0" rtlCol="0"/>
          <a:lstStyle/>
          <a:p/>
        </p:txBody>
      </p:sp>
      <p:sp>
        <p:nvSpPr>
          <p:cNvPr id="50" name="object 50"/>
          <p:cNvSpPr/>
          <p:nvPr/>
        </p:nvSpPr>
        <p:spPr>
          <a:xfrm>
            <a:off x="4533900" y="977900"/>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1" name="object 51"/>
          <p:cNvSpPr/>
          <p:nvPr/>
        </p:nvSpPr>
        <p:spPr>
          <a:xfrm>
            <a:off x="4533900" y="972819"/>
            <a:ext cx="373380" cy="0"/>
          </a:xfrm>
          <a:custGeom>
            <a:avLst/>
            <a:gdLst/>
            <a:ahLst/>
            <a:cxnLst/>
            <a:rect l="l" t="t" r="r" b="b"/>
            <a:pathLst>
              <a:path w="373379" h="0">
                <a:moveTo>
                  <a:pt x="0" y="0"/>
                </a:moveTo>
                <a:lnTo>
                  <a:pt x="373379" y="0"/>
                </a:lnTo>
              </a:path>
            </a:pathLst>
          </a:custGeom>
          <a:ln w="5079">
            <a:solidFill>
              <a:srgbClr val="000000"/>
            </a:solidFill>
          </a:ln>
        </p:spPr>
        <p:txBody>
          <a:bodyPr wrap="square" lIns="0" tIns="0" rIns="0" bIns="0" rtlCol="0"/>
          <a:lstStyle/>
          <a:p/>
        </p:txBody>
      </p:sp>
      <p:sp>
        <p:nvSpPr>
          <p:cNvPr id="52" name="object 52"/>
          <p:cNvSpPr/>
          <p:nvPr/>
        </p:nvSpPr>
        <p:spPr>
          <a:xfrm>
            <a:off x="4538471" y="1247394"/>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53" name="object 53"/>
          <p:cNvSpPr/>
          <p:nvPr/>
        </p:nvSpPr>
        <p:spPr>
          <a:xfrm>
            <a:off x="4543044" y="1247394"/>
            <a:ext cx="355600" cy="0"/>
          </a:xfrm>
          <a:custGeom>
            <a:avLst/>
            <a:gdLst/>
            <a:ahLst/>
            <a:cxnLst/>
            <a:rect l="l" t="t" r="r" b="b"/>
            <a:pathLst>
              <a:path w="355600" h="0">
                <a:moveTo>
                  <a:pt x="0" y="0"/>
                </a:moveTo>
                <a:lnTo>
                  <a:pt x="355091" y="0"/>
                </a:lnTo>
              </a:path>
            </a:pathLst>
          </a:custGeom>
          <a:ln w="4572">
            <a:solidFill>
              <a:srgbClr val="000000"/>
            </a:solidFill>
          </a:ln>
        </p:spPr>
        <p:txBody>
          <a:bodyPr wrap="square" lIns="0" tIns="0" rIns="0" bIns="0" rtlCol="0"/>
          <a:lstStyle/>
          <a:p/>
        </p:txBody>
      </p:sp>
      <p:sp>
        <p:nvSpPr>
          <p:cNvPr id="54" name="object 54"/>
          <p:cNvSpPr/>
          <p:nvPr/>
        </p:nvSpPr>
        <p:spPr>
          <a:xfrm>
            <a:off x="4898135" y="1247139"/>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5" name="object 55"/>
          <p:cNvSpPr/>
          <p:nvPr/>
        </p:nvSpPr>
        <p:spPr>
          <a:xfrm>
            <a:off x="4902708" y="980439"/>
            <a:ext cx="0" cy="264160"/>
          </a:xfrm>
          <a:custGeom>
            <a:avLst/>
            <a:gdLst/>
            <a:ahLst/>
            <a:cxnLst/>
            <a:rect l="l" t="t" r="r" b="b"/>
            <a:pathLst>
              <a:path w="0" h="264159">
                <a:moveTo>
                  <a:pt x="0" y="0"/>
                </a:moveTo>
                <a:lnTo>
                  <a:pt x="0" y="264160"/>
                </a:lnTo>
              </a:path>
            </a:pathLst>
          </a:custGeom>
          <a:ln w="9143">
            <a:solidFill>
              <a:srgbClr val="000000"/>
            </a:solidFill>
          </a:ln>
        </p:spPr>
        <p:txBody>
          <a:bodyPr wrap="square" lIns="0" tIns="0" rIns="0" bIns="0" rtlCol="0"/>
          <a:lstStyle/>
          <a:p/>
        </p:txBody>
      </p:sp>
      <p:sp>
        <p:nvSpPr>
          <p:cNvPr id="56" name="object 56"/>
          <p:cNvSpPr/>
          <p:nvPr/>
        </p:nvSpPr>
        <p:spPr>
          <a:xfrm>
            <a:off x="4898135" y="977900"/>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57" name="object 57"/>
          <p:cNvSpPr/>
          <p:nvPr/>
        </p:nvSpPr>
        <p:spPr>
          <a:xfrm>
            <a:off x="4902708" y="1247394"/>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58" name="object 58"/>
          <p:cNvSpPr/>
          <p:nvPr/>
        </p:nvSpPr>
        <p:spPr>
          <a:xfrm>
            <a:off x="4538471" y="977646"/>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59" name="object 59"/>
          <p:cNvSpPr/>
          <p:nvPr/>
        </p:nvSpPr>
        <p:spPr>
          <a:xfrm>
            <a:off x="4543044" y="977646"/>
            <a:ext cx="355600" cy="0"/>
          </a:xfrm>
          <a:custGeom>
            <a:avLst/>
            <a:gdLst/>
            <a:ahLst/>
            <a:cxnLst/>
            <a:rect l="l" t="t" r="r" b="b"/>
            <a:pathLst>
              <a:path w="355600" h="0">
                <a:moveTo>
                  <a:pt x="0" y="0"/>
                </a:moveTo>
                <a:lnTo>
                  <a:pt x="355091" y="0"/>
                </a:lnTo>
              </a:path>
            </a:pathLst>
          </a:custGeom>
          <a:ln w="4572">
            <a:solidFill>
              <a:srgbClr val="000000"/>
            </a:solidFill>
          </a:ln>
        </p:spPr>
        <p:txBody>
          <a:bodyPr wrap="square" lIns="0" tIns="0" rIns="0" bIns="0" rtlCol="0"/>
          <a:lstStyle/>
          <a:p/>
        </p:txBody>
      </p:sp>
      <p:sp>
        <p:nvSpPr>
          <p:cNvPr id="60" name="object 60"/>
          <p:cNvSpPr/>
          <p:nvPr/>
        </p:nvSpPr>
        <p:spPr>
          <a:xfrm>
            <a:off x="4902708" y="977646"/>
            <a:ext cx="5080" cy="0"/>
          </a:xfrm>
          <a:custGeom>
            <a:avLst/>
            <a:gdLst/>
            <a:ahLst/>
            <a:cxnLst/>
            <a:rect l="l" t="t" r="r" b="b"/>
            <a:pathLst>
              <a:path w="5079" h="0">
                <a:moveTo>
                  <a:pt x="0" y="0"/>
                </a:moveTo>
                <a:lnTo>
                  <a:pt x="4571" y="0"/>
                </a:lnTo>
              </a:path>
            </a:pathLst>
          </a:custGeom>
          <a:ln w="4572">
            <a:solidFill>
              <a:srgbClr val="000000"/>
            </a:solidFill>
          </a:ln>
        </p:spPr>
        <p:txBody>
          <a:bodyPr wrap="square" lIns="0" tIns="0" rIns="0" bIns="0" rtlCol="0"/>
          <a:lstStyle/>
          <a:p/>
        </p:txBody>
      </p:sp>
      <p:sp>
        <p:nvSpPr>
          <p:cNvPr id="61" name="object 61"/>
          <p:cNvSpPr/>
          <p:nvPr/>
        </p:nvSpPr>
        <p:spPr>
          <a:xfrm>
            <a:off x="4902708" y="975360"/>
            <a:ext cx="1603375" cy="274320"/>
          </a:xfrm>
          <a:custGeom>
            <a:avLst/>
            <a:gdLst/>
            <a:ahLst/>
            <a:cxnLst/>
            <a:rect l="l" t="t" r="r" b="b"/>
            <a:pathLst>
              <a:path w="1603375" h="274319">
                <a:moveTo>
                  <a:pt x="0" y="0"/>
                </a:moveTo>
                <a:lnTo>
                  <a:pt x="1603247" y="0"/>
                </a:lnTo>
                <a:lnTo>
                  <a:pt x="1603247" y="274320"/>
                </a:lnTo>
                <a:lnTo>
                  <a:pt x="0" y="274320"/>
                </a:lnTo>
                <a:lnTo>
                  <a:pt x="0" y="0"/>
                </a:lnTo>
                <a:close/>
              </a:path>
            </a:pathLst>
          </a:custGeom>
          <a:solidFill>
            <a:srgbClr val="FFFFFF"/>
          </a:solidFill>
        </p:spPr>
        <p:txBody>
          <a:bodyPr wrap="square" lIns="0" tIns="0" rIns="0" bIns="0" rtlCol="0"/>
          <a:lstStyle/>
          <a:p/>
        </p:txBody>
      </p:sp>
      <p:sp>
        <p:nvSpPr>
          <p:cNvPr id="62" name="object 62"/>
          <p:cNvSpPr/>
          <p:nvPr/>
        </p:nvSpPr>
        <p:spPr>
          <a:xfrm>
            <a:off x="4898135" y="1252219"/>
            <a:ext cx="1612900" cy="0"/>
          </a:xfrm>
          <a:custGeom>
            <a:avLst/>
            <a:gdLst/>
            <a:ahLst/>
            <a:cxnLst/>
            <a:rect l="l" t="t" r="r" b="b"/>
            <a:pathLst>
              <a:path w="1612900" h="0">
                <a:moveTo>
                  <a:pt x="0" y="0"/>
                </a:moveTo>
                <a:lnTo>
                  <a:pt x="1612391" y="0"/>
                </a:lnTo>
              </a:path>
            </a:pathLst>
          </a:custGeom>
          <a:ln w="5079">
            <a:solidFill>
              <a:srgbClr val="000000"/>
            </a:solidFill>
          </a:ln>
        </p:spPr>
        <p:txBody>
          <a:bodyPr wrap="square" lIns="0" tIns="0" rIns="0" bIns="0" rtlCol="0"/>
          <a:lstStyle/>
          <a:p/>
        </p:txBody>
      </p:sp>
      <p:sp>
        <p:nvSpPr>
          <p:cNvPr id="63" name="object 63"/>
          <p:cNvSpPr/>
          <p:nvPr/>
        </p:nvSpPr>
        <p:spPr>
          <a:xfrm>
            <a:off x="4898135" y="1247139"/>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64" name="object 64"/>
          <p:cNvSpPr/>
          <p:nvPr/>
        </p:nvSpPr>
        <p:spPr>
          <a:xfrm>
            <a:off x="4902708" y="980439"/>
            <a:ext cx="0" cy="264160"/>
          </a:xfrm>
          <a:custGeom>
            <a:avLst/>
            <a:gdLst/>
            <a:ahLst/>
            <a:cxnLst/>
            <a:rect l="l" t="t" r="r" b="b"/>
            <a:pathLst>
              <a:path w="0" h="264159">
                <a:moveTo>
                  <a:pt x="0" y="0"/>
                </a:moveTo>
                <a:lnTo>
                  <a:pt x="0" y="264160"/>
                </a:lnTo>
              </a:path>
            </a:pathLst>
          </a:custGeom>
          <a:ln w="9144">
            <a:solidFill>
              <a:srgbClr val="000000"/>
            </a:solidFill>
          </a:ln>
        </p:spPr>
        <p:txBody>
          <a:bodyPr wrap="square" lIns="0" tIns="0" rIns="0" bIns="0" rtlCol="0"/>
          <a:lstStyle/>
          <a:p/>
        </p:txBody>
      </p:sp>
      <p:sp>
        <p:nvSpPr>
          <p:cNvPr id="65" name="object 65"/>
          <p:cNvSpPr/>
          <p:nvPr/>
        </p:nvSpPr>
        <p:spPr>
          <a:xfrm>
            <a:off x="4898135" y="977900"/>
            <a:ext cx="5080" cy="0"/>
          </a:xfrm>
          <a:custGeom>
            <a:avLst/>
            <a:gdLst/>
            <a:ahLst/>
            <a:cxnLst/>
            <a:rect l="l" t="t" r="r" b="b"/>
            <a:pathLst>
              <a:path w="5079" h="0">
                <a:moveTo>
                  <a:pt x="0" y="0"/>
                </a:moveTo>
                <a:lnTo>
                  <a:pt x="4572" y="0"/>
                </a:lnTo>
              </a:path>
            </a:pathLst>
          </a:custGeom>
          <a:ln w="5079">
            <a:solidFill>
              <a:srgbClr val="000000"/>
            </a:solidFill>
          </a:ln>
        </p:spPr>
        <p:txBody>
          <a:bodyPr wrap="square" lIns="0" tIns="0" rIns="0" bIns="0" rtlCol="0"/>
          <a:lstStyle/>
          <a:p/>
        </p:txBody>
      </p:sp>
      <p:sp>
        <p:nvSpPr>
          <p:cNvPr id="66" name="object 66"/>
          <p:cNvSpPr/>
          <p:nvPr/>
        </p:nvSpPr>
        <p:spPr>
          <a:xfrm>
            <a:off x="4898135" y="972819"/>
            <a:ext cx="1612900" cy="0"/>
          </a:xfrm>
          <a:custGeom>
            <a:avLst/>
            <a:gdLst/>
            <a:ahLst/>
            <a:cxnLst/>
            <a:rect l="l" t="t" r="r" b="b"/>
            <a:pathLst>
              <a:path w="1612900" h="0">
                <a:moveTo>
                  <a:pt x="0" y="0"/>
                </a:moveTo>
                <a:lnTo>
                  <a:pt x="1612391" y="0"/>
                </a:lnTo>
              </a:path>
            </a:pathLst>
          </a:custGeom>
          <a:ln w="5079">
            <a:solidFill>
              <a:srgbClr val="000000"/>
            </a:solidFill>
          </a:ln>
        </p:spPr>
        <p:txBody>
          <a:bodyPr wrap="square" lIns="0" tIns="0" rIns="0" bIns="0" rtlCol="0"/>
          <a:lstStyle/>
          <a:p/>
        </p:txBody>
      </p:sp>
      <p:sp>
        <p:nvSpPr>
          <p:cNvPr id="67" name="object 67"/>
          <p:cNvSpPr/>
          <p:nvPr/>
        </p:nvSpPr>
        <p:spPr>
          <a:xfrm>
            <a:off x="4902708" y="1247394"/>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68" name="object 68"/>
          <p:cNvSpPr/>
          <p:nvPr/>
        </p:nvSpPr>
        <p:spPr>
          <a:xfrm>
            <a:off x="4907279" y="1247394"/>
            <a:ext cx="1594485" cy="0"/>
          </a:xfrm>
          <a:custGeom>
            <a:avLst/>
            <a:gdLst/>
            <a:ahLst/>
            <a:cxnLst/>
            <a:rect l="l" t="t" r="r" b="b"/>
            <a:pathLst>
              <a:path w="1594485" h="0">
                <a:moveTo>
                  <a:pt x="0" y="0"/>
                </a:moveTo>
                <a:lnTo>
                  <a:pt x="1594103" y="0"/>
                </a:lnTo>
              </a:path>
            </a:pathLst>
          </a:custGeom>
          <a:ln w="4572">
            <a:solidFill>
              <a:srgbClr val="000000"/>
            </a:solidFill>
          </a:ln>
        </p:spPr>
        <p:txBody>
          <a:bodyPr wrap="square" lIns="0" tIns="0" rIns="0" bIns="0" rtlCol="0"/>
          <a:lstStyle/>
          <a:p/>
        </p:txBody>
      </p:sp>
      <p:sp>
        <p:nvSpPr>
          <p:cNvPr id="69" name="object 69"/>
          <p:cNvSpPr/>
          <p:nvPr/>
        </p:nvSpPr>
        <p:spPr>
          <a:xfrm>
            <a:off x="6501384" y="1247139"/>
            <a:ext cx="5080" cy="0"/>
          </a:xfrm>
          <a:custGeom>
            <a:avLst/>
            <a:gdLst/>
            <a:ahLst/>
            <a:cxnLst/>
            <a:rect l="l" t="t" r="r" b="b"/>
            <a:pathLst>
              <a:path w="5079" h="0">
                <a:moveTo>
                  <a:pt x="0" y="0"/>
                </a:moveTo>
                <a:lnTo>
                  <a:pt x="4571" y="0"/>
                </a:lnTo>
              </a:path>
            </a:pathLst>
          </a:custGeom>
          <a:ln w="5079">
            <a:solidFill>
              <a:srgbClr val="000000"/>
            </a:solidFill>
          </a:ln>
        </p:spPr>
        <p:txBody>
          <a:bodyPr wrap="square" lIns="0" tIns="0" rIns="0" bIns="0" rtlCol="0"/>
          <a:lstStyle/>
          <a:p/>
        </p:txBody>
      </p:sp>
      <p:sp>
        <p:nvSpPr>
          <p:cNvPr id="70" name="object 70"/>
          <p:cNvSpPr/>
          <p:nvPr/>
        </p:nvSpPr>
        <p:spPr>
          <a:xfrm>
            <a:off x="6505956" y="980439"/>
            <a:ext cx="0" cy="264160"/>
          </a:xfrm>
          <a:custGeom>
            <a:avLst/>
            <a:gdLst/>
            <a:ahLst/>
            <a:cxnLst/>
            <a:rect l="l" t="t" r="r" b="b"/>
            <a:pathLst>
              <a:path w="0" h="264159">
                <a:moveTo>
                  <a:pt x="0" y="0"/>
                </a:moveTo>
                <a:lnTo>
                  <a:pt x="0" y="264160"/>
                </a:lnTo>
              </a:path>
            </a:pathLst>
          </a:custGeom>
          <a:ln w="9143">
            <a:solidFill>
              <a:srgbClr val="000000"/>
            </a:solidFill>
          </a:ln>
        </p:spPr>
        <p:txBody>
          <a:bodyPr wrap="square" lIns="0" tIns="0" rIns="0" bIns="0" rtlCol="0"/>
          <a:lstStyle/>
          <a:p/>
        </p:txBody>
      </p:sp>
      <p:sp>
        <p:nvSpPr>
          <p:cNvPr id="71" name="object 71"/>
          <p:cNvSpPr/>
          <p:nvPr/>
        </p:nvSpPr>
        <p:spPr>
          <a:xfrm>
            <a:off x="6501384" y="977900"/>
            <a:ext cx="5080" cy="0"/>
          </a:xfrm>
          <a:custGeom>
            <a:avLst/>
            <a:gdLst/>
            <a:ahLst/>
            <a:cxnLst/>
            <a:rect l="l" t="t" r="r" b="b"/>
            <a:pathLst>
              <a:path w="5079" h="0">
                <a:moveTo>
                  <a:pt x="0" y="0"/>
                </a:moveTo>
                <a:lnTo>
                  <a:pt x="4571" y="0"/>
                </a:lnTo>
              </a:path>
            </a:pathLst>
          </a:custGeom>
          <a:ln w="5079">
            <a:solidFill>
              <a:srgbClr val="000000"/>
            </a:solidFill>
          </a:ln>
        </p:spPr>
        <p:txBody>
          <a:bodyPr wrap="square" lIns="0" tIns="0" rIns="0" bIns="0" rtlCol="0"/>
          <a:lstStyle/>
          <a:p/>
        </p:txBody>
      </p:sp>
      <p:sp>
        <p:nvSpPr>
          <p:cNvPr id="72" name="object 72"/>
          <p:cNvSpPr/>
          <p:nvPr/>
        </p:nvSpPr>
        <p:spPr>
          <a:xfrm>
            <a:off x="6505956" y="1247394"/>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73" name="object 73"/>
          <p:cNvSpPr/>
          <p:nvPr/>
        </p:nvSpPr>
        <p:spPr>
          <a:xfrm>
            <a:off x="4902708" y="977646"/>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74" name="object 74"/>
          <p:cNvSpPr/>
          <p:nvPr/>
        </p:nvSpPr>
        <p:spPr>
          <a:xfrm>
            <a:off x="4907279" y="977646"/>
            <a:ext cx="1594485" cy="0"/>
          </a:xfrm>
          <a:custGeom>
            <a:avLst/>
            <a:gdLst/>
            <a:ahLst/>
            <a:cxnLst/>
            <a:rect l="l" t="t" r="r" b="b"/>
            <a:pathLst>
              <a:path w="1594485" h="0">
                <a:moveTo>
                  <a:pt x="0" y="0"/>
                </a:moveTo>
                <a:lnTo>
                  <a:pt x="1594103" y="0"/>
                </a:lnTo>
              </a:path>
            </a:pathLst>
          </a:custGeom>
          <a:ln w="4572">
            <a:solidFill>
              <a:srgbClr val="000000"/>
            </a:solidFill>
          </a:ln>
        </p:spPr>
        <p:txBody>
          <a:bodyPr wrap="square" lIns="0" tIns="0" rIns="0" bIns="0" rtlCol="0"/>
          <a:lstStyle/>
          <a:p/>
        </p:txBody>
      </p:sp>
      <p:sp>
        <p:nvSpPr>
          <p:cNvPr id="75" name="object 75"/>
          <p:cNvSpPr/>
          <p:nvPr/>
        </p:nvSpPr>
        <p:spPr>
          <a:xfrm>
            <a:off x="6505956" y="977646"/>
            <a:ext cx="5080" cy="0"/>
          </a:xfrm>
          <a:custGeom>
            <a:avLst/>
            <a:gdLst/>
            <a:ahLst/>
            <a:cxnLst/>
            <a:rect l="l" t="t" r="r" b="b"/>
            <a:pathLst>
              <a:path w="5079" h="0">
                <a:moveTo>
                  <a:pt x="0" y="0"/>
                </a:moveTo>
                <a:lnTo>
                  <a:pt x="4572" y="0"/>
                </a:lnTo>
              </a:path>
            </a:pathLst>
          </a:custGeom>
          <a:ln w="4572">
            <a:solidFill>
              <a:srgbClr val="000000"/>
            </a:solidFill>
          </a:ln>
        </p:spPr>
        <p:txBody>
          <a:bodyPr wrap="square" lIns="0" tIns="0" rIns="0" bIns="0" rtlCol="0"/>
          <a:lstStyle/>
          <a:p/>
        </p:txBody>
      </p:sp>
      <p:sp>
        <p:nvSpPr>
          <p:cNvPr id="76" name="object 76"/>
          <p:cNvSpPr txBox="1"/>
          <p:nvPr/>
        </p:nvSpPr>
        <p:spPr>
          <a:xfrm>
            <a:off x="5027676" y="1007618"/>
            <a:ext cx="1356995" cy="216535"/>
          </a:xfrm>
          <a:prstGeom prst="rect">
            <a:avLst/>
          </a:prstGeom>
        </p:spPr>
        <p:txBody>
          <a:bodyPr wrap="square" lIns="0" tIns="0" rIns="0" bIns="0" rtlCol="0" vert="horz">
            <a:spAutoFit/>
          </a:bodyPr>
          <a:lstStyle/>
          <a:p>
            <a:pPr>
              <a:lnSpc>
                <a:spcPts val="1700"/>
              </a:lnSpc>
            </a:pPr>
            <a:r>
              <a:rPr dirty="0" sz="1400">
                <a:latin typeface="Verdana"/>
                <a:cs typeface="Verdana"/>
              </a:rPr>
              <a:t>Patient</a:t>
            </a:r>
            <a:r>
              <a:rPr dirty="0" sz="1400" spc="-95">
                <a:latin typeface="Verdana"/>
                <a:cs typeface="Verdana"/>
              </a:rPr>
              <a:t> </a:t>
            </a:r>
            <a:r>
              <a:rPr dirty="0" sz="1450">
                <a:latin typeface="Verdana"/>
                <a:cs typeface="Verdana"/>
              </a:rPr>
              <a:t>bounds</a:t>
            </a:r>
            <a:endParaRPr sz="1450">
              <a:latin typeface="Verdana"/>
              <a:cs typeface="Verdana"/>
            </a:endParaRPr>
          </a:p>
        </p:txBody>
      </p:sp>
      <p:sp>
        <p:nvSpPr>
          <p:cNvPr id="77" name="object 77"/>
          <p:cNvSpPr/>
          <p:nvPr/>
        </p:nvSpPr>
        <p:spPr>
          <a:xfrm>
            <a:off x="6505956" y="970788"/>
            <a:ext cx="0" cy="281940"/>
          </a:xfrm>
          <a:custGeom>
            <a:avLst/>
            <a:gdLst/>
            <a:ahLst/>
            <a:cxnLst/>
            <a:rect l="l" t="t" r="r" b="b"/>
            <a:pathLst>
              <a:path w="0" h="281940">
                <a:moveTo>
                  <a:pt x="0" y="0"/>
                </a:moveTo>
                <a:lnTo>
                  <a:pt x="0" y="281940"/>
                </a:lnTo>
              </a:path>
            </a:pathLst>
          </a:custGeom>
          <a:ln w="9144">
            <a:solidFill>
              <a:srgbClr val="FFFFFF"/>
            </a:solidFill>
          </a:ln>
        </p:spPr>
        <p:txBody>
          <a:bodyPr wrap="square" lIns="0" tIns="0" rIns="0" bIns="0" rtlCol="0"/>
          <a:lstStyle/>
          <a:p/>
        </p:txBody>
      </p:sp>
      <p:sp>
        <p:nvSpPr>
          <p:cNvPr id="78" name="object 78"/>
          <p:cNvSpPr/>
          <p:nvPr/>
        </p:nvSpPr>
        <p:spPr>
          <a:xfrm>
            <a:off x="2753867" y="1157477"/>
            <a:ext cx="1371600" cy="0"/>
          </a:xfrm>
          <a:custGeom>
            <a:avLst/>
            <a:gdLst/>
            <a:ahLst/>
            <a:cxnLst/>
            <a:rect l="l" t="t" r="r" b="b"/>
            <a:pathLst>
              <a:path w="1371600" h="0">
                <a:moveTo>
                  <a:pt x="0" y="0"/>
                </a:moveTo>
                <a:lnTo>
                  <a:pt x="1371600" y="0"/>
                </a:lnTo>
              </a:path>
            </a:pathLst>
          </a:custGeom>
          <a:ln w="28955">
            <a:solidFill>
              <a:srgbClr val="000000"/>
            </a:solidFill>
          </a:ln>
        </p:spPr>
        <p:txBody>
          <a:bodyPr wrap="square" lIns="0" tIns="0" rIns="0" bIns="0" rtlCol="0"/>
          <a:lstStyle/>
          <a:p/>
        </p:txBody>
      </p:sp>
      <p:sp>
        <p:nvSpPr>
          <p:cNvPr id="79" name="object 79"/>
          <p:cNvSpPr/>
          <p:nvPr/>
        </p:nvSpPr>
        <p:spPr>
          <a:xfrm>
            <a:off x="4082796" y="1158239"/>
            <a:ext cx="85725" cy="342900"/>
          </a:xfrm>
          <a:custGeom>
            <a:avLst/>
            <a:gdLst/>
            <a:ahLst/>
            <a:cxnLst/>
            <a:rect l="l" t="t" r="r" b="b"/>
            <a:pathLst>
              <a:path w="85725" h="342900">
                <a:moveTo>
                  <a:pt x="27431" y="257556"/>
                </a:moveTo>
                <a:lnTo>
                  <a:pt x="0" y="257556"/>
                </a:lnTo>
                <a:lnTo>
                  <a:pt x="42671" y="342900"/>
                </a:lnTo>
                <a:lnTo>
                  <a:pt x="78485" y="271272"/>
                </a:lnTo>
                <a:lnTo>
                  <a:pt x="27431" y="271272"/>
                </a:lnTo>
                <a:lnTo>
                  <a:pt x="27431" y="257556"/>
                </a:lnTo>
                <a:close/>
              </a:path>
              <a:path w="85725" h="342900">
                <a:moveTo>
                  <a:pt x="56387" y="0"/>
                </a:moveTo>
                <a:lnTo>
                  <a:pt x="27431" y="0"/>
                </a:lnTo>
                <a:lnTo>
                  <a:pt x="27431" y="271272"/>
                </a:lnTo>
                <a:lnTo>
                  <a:pt x="56387" y="271272"/>
                </a:lnTo>
                <a:lnTo>
                  <a:pt x="56387" y="0"/>
                </a:lnTo>
                <a:close/>
              </a:path>
              <a:path w="85725" h="342900">
                <a:moveTo>
                  <a:pt x="85343" y="257556"/>
                </a:moveTo>
                <a:lnTo>
                  <a:pt x="56387" y="257556"/>
                </a:lnTo>
                <a:lnTo>
                  <a:pt x="56387" y="271272"/>
                </a:lnTo>
                <a:lnTo>
                  <a:pt x="78485" y="271272"/>
                </a:lnTo>
                <a:lnTo>
                  <a:pt x="85343" y="257556"/>
                </a:lnTo>
                <a:close/>
              </a:path>
            </a:pathLst>
          </a:custGeom>
          <a:solidFill>
            <a:srgbClr val="000000"/>
          </a:solidFill>
        </p:spPr>
        <p:txBody>
          <a:bodyPr wrap="square" lIns="0" tIns="0" rIns="0" bIns="0" rtlCol="0"/>
          <a:lstStyle/>
          <a:p/>
        </p:txBody>
      </p:sp>
      <p:sp>
        <p:nvSpPr>
          <p:cNvPr id="80" name="object 80"/>
          <p:cNvSpPr txBox="1"/>
          <p:nvPr/>
        </p:nvSpPr>
        <p:spPr>
          <a:xfrm>
            <a:off x="2923032" y="944880"/>
            <a:ext cx="407034" cy="181610"/>
          </a:xfrm>
          <a:prstGeom prst="rect">
            <a:avLst/>
          </a:prstGeom>
        </p:spPr>
        <p:txBody>
          <a:bodyPr wrap="square" lIns="0" tIns="0" rIns="0" bIns="0" rtlCol="0" vert="horz">
            <a:spAutoFit/>
          </a:bodyPr>
          <a:lstStyle/>
          <a:p>
            <a:pPr>
              <a:lnSpc>
                <a:spcPts val="1430"/>
              </a:lnSpc>
            </a:pPr>
            <a:r>
              <a:rPr dirty="0" sz="1200" b="1">
                <a:latin typeface="Arial"/>
                <a:cs typeface="Arial"/>
              </a:rPr>
              <a:t>Pulse</a:t>
            </a:r>
            <a:endParaRPr sz="1200">
              <a:latin typeface="Arial"/>
              <a:cs typeface="Arial"/>
            </a:endParaRPr>
          </a:p>
        </p:txBody>
      </p:sp>
      <p:sp>
        <p:nvSpPr>
          <p:cNvPr id="81" name="object 81"/>
          <p:cNvSpPr/>
          <p:nvPr/>
        </p:nvSpPr>
        <p:spPr>
          <a:xfrm>
            <a:off x="2295905" y="1615439"/>
            <a:ext cx="0" cy="228600"/>
          </a:xfrm>
          <a:custGeom>
            <a:avLst/>
            <a:gdLst/>
            <a:ahLst/>
            <a:cxnLst/>
            <a:rect l="l" t="t" r="r" b="b"/>
            <a:pathLst>
              <a:path w="0" h="228600">
                <a:moveTo>
                  <a:pt x="0" y="0"/>
                </a:moveTo>
                <a:lnTo>
                  <a:pt x="0" y="228600"/>
                </a:lnTo>
              </a:path>
            </a:pathLst>
          </a:custGeom>
          <a:ln w="28956">
            <a:solidFill>
              <a:srgbClr val="000000"/>
            </a:solidFill>
          </a:ln>
        </p:spPr>
        <p:txBody>
          <a:bodyPr wrap="square" lIns="0" tIns="0" rIns="0" bIns="0" rtlCol="0"/>
          <a:lstStyle/>
          <a:p/>
        </p:txBody>
      </p:sp>
      <p:sp>
        <p:nvSpPr>
          <p:cNvPr id="82" name="object 82"/>
          <p:cNvSpPr/>
          <p:nvPr/>
        </p:nvSpPr>
        <p:spPr>
          <a:xfrm>
            <a:off x="2296667" y="1801367"/>
            <a:ext cx="1485900" cy="85725"/>
          </a:xfrm>
          <a:custGeom>
            <a:avLst/>
            <a:gdLst/>
            <a:ahLst/>
            <a:cxnLst/>
            <a:rect l="l" t="t" r="r" b="b"/>
            <a:pathLst>
              <a:path w="1485900" h="85725">
                <a:moveTo>
                  <a:pt x="1399032" y="28939"/>
                </a:moveTo>
                <a:lnTo>
                  <a:pt x="1399032" y="85343"/>
                </a:lnTo>
                <a:lnTo>
                  <a:pt x="1457978" y="56387"/>
                </a:lnTo>
                <a:lnTo>
                  <a:pt x="1414272" y="56387"/>
                </a:lnTo>
                <a:lnTo>
                  <a:pt x="1414272" y="28955"/>
                </a:lnTo>
                <a:lnTo>
                  <a:pt x="1399032" y="28939"/>
                </a:lnTo>
                <a:close/>
              </a:path>
              <a:path w="1485900" h="85725">
                <a:moveTo>
                  <a:pt x="0" y="27431"/>
                </a:moveTo>
                <a:lnTo>
                  <a:pt x="0" y="56387"/>
                </a:lnTo>
                <a:lnTo>
                  <a:pt x="1399032" y="56387"/>
                </a:lnTo>
                <a:lnTo>
                  <a:pt x="1399032" y="28939"/>
                </a:lnTo>
                <a:lnTo>
                  <a:pt x="0" y="27431"/>
                </a:lnTo>
                <a:close/>
              </a:path>
              <a:path w="1485900" h="85725">
                <a:moveTo>
                  <a:pt x="1399032" y="0"/>
                </a:moveTo>
                <a:lnTo>
                  <a:pt x="1399032" y="28939"/>
                </a:lnTo>
                <a:lnTo>
                  <a:pt x="1414272" y="28955"/>
                </a:lnTo>
                <a:lnTo>
                  <a:pt x="1414272" y="56387"/>
                </a:lnTo>
                <a:lnTo>
                  <a:pt x="1457978" y="56387"/>
                </a:lnTo>
                <a:lnTo>
                  <a:pt x="1485900" y="42671"/>
                </a:lnTo>
                <a:lnTo>
                  <a:pt x="1399032" y="0"/>
                </a:lnTo>
                <a:close/>
              </a:path>
            </a:pathLst>
          </a:custGeom>
          <a:solidFill>
            <a:srgbClr val="000000"/>
          </a:solidFill>
        </p:spPr>
        <p:txBody>
          <a:bodyPr wrap="square" lIns="0" tIns="0" rIns="0" bIns="0" rtlCol="0"/>
          <a:lstStyle/>
          <a:p/>
        </p:txBody>
      </p:sp>
      <p:sp>
        <p:nvSpPr>
          <p:cNvPr id="83" name="object 83"/>
          <p:cNvSpPr/>
          <p:nvPr/>
        </p:nvSpPr>
        <p:spPr>
          <a:xfrm>
            <a:off x="2753867" y="1458467"/>
            <a:ext cx="1028700" cy="85725"/>
          </a:xfrm>
          <a:custGeom>
            <a:avLst/>
            <a:gdLst/>
            <a:ahLst/>
            <a:cxnLst/>
            <a:rect l="l" t="t" r="r" b="b"/>
            <a:pathLst>
              <a:path w="1028700" h="85725">
                <a:moveTo>
                  <a:pt x="941832" y="0"/>
                </a:moveTo>
                <a:lnTo>
                  <a:pt x="941832" y="85343"/>
                </a:lnTo>
                <a:lnTo>
                  <a:pt x="1000778" y="56387"/>
                </a:lnTo>
                <a:lnTo>
                  <a:pt x="957072" y="56387"/>
                </a:lnTo>
                <a:lnTo>
                  <a:pt x="957072" y="28955"/>
                </a:lnTo>
                <a:lnTo>
                  <a:pt x="1000778" y="28955"/>
                </a:lnTo>
                <a:lnTo>
                  <a:pt x="941832" y="0"/>
                </a:lnTo>
                <a:close/>
              </a:path>
              <a:path w="1028700" h="85725">
                <a:moveTo>
                  <a:pt x="941832" y="28955"/>
                </a:moveTo>
                <a:lnTo>
                  <a:pt x="0" y="28955"/>
                </a:lnTo>
                <a:lnTo>
                  <a:pt x="0" y="56387"/>
                </a:lnTo>
                <a:lnTo>
                  <a:pt x="941832" y="56387"/>
                </a:lnTo>
                <a:lnTo>
                  <a:pt x="941832" y="28955"/>
                </a:lnTo>
                <a:close/>
              </a:path>
              <a:path w="1028700" h="85725">
                <a:moveTo>
                  <a:pt x="1000778" y="28955"/>
                </a:moveTo>
                <a:lnTo>
                  <a:pt x="957072" y="28955"/>
                </a:lnTo>
                <a:lnTo>
                  <a:pt x="957072" y="56387"/>
                </a:lnTo>
                <a:lnTo>
                  <a:pt x="1000778" y="56387"/>
                </a:lnTo>
                <a:lnTo>
                  <a:pt x="1028700" y="42671"/>
                </a:lnTo>
                <a:lnTo>
                  <a:pt x="1000778" y="28955"/>
                </a:lnTo>
                <a:close/>
              </a:path>
            </a:pathLst>
          </a:custGeom>
          <a:solidFill>
            <a:srgbClr val="000000"/>
          </a:solidFill>
        </p:spPr>
        <p:txBody>
          <a:bodyPr wrap="square" lIns="0" tIns="0" rIns="0" bIns="0" rtlCol="0"/>
          <a:lstStyle/>
          <a:p/>
        </p:txBody>
      </p:sp>
      <p:sp>
        <p:nvSpPr>
          <p:cNvPr id="84" name="object 84"/>
          <p:cNvSpPr/>
          <p:nvPr/>
        </p:nvSpPr>
        <p:spPr>
          <a:xfrm>
            <a:off x="4010405" y="2186939"/>
            <a:ext cx="0" cy="228600"/>
          </a:xfrm>
          <a:custGeom>
            <a:avLst/>
            <a:gdLst/>
            <a:ahLst/>
            <a:cxnLst/>
            <a:rect l="l" t="t" r="r" b="b"/>
            <a:pathLst>
              <a:path w="0" h="228600">
                <a:moveTo>
                  <a:pt x="0" y="0"/>
                </a:moveTo>
                <a:lnTo>
                  <a:pt x="0" y="228600"/>
                </a:lnTo>
              </a:path>
            </a:pathLst>
          </a:custGeom>
          <a:ln w="28955">
            <a:solidFill>
              <a:srgbClr val="000000"/>
            </a:solidFill>
          </a:ln>
        </p:spPr>
        <p:txBody>
          <a:bodyPr wrap="square" lIns="0" tIns="0" rIns="0" bIns="0" rtlCol="0"/>
          <a:lstStyle/>
          <a:p/>
        </p:txBody>
      </p:sp>
      <p:sp>
        <p:nvSpPr>
          <p:cNvPr id="85" name="object 85"/>
          <p:cNvSpPr/>
          <p:nvPr/>
        </p:nvSpPr>
        <p:spPr>
          <a:xfrm>
            <a:off x="4011167" y="2372867"/>
            <a:ext cx="1600200" cy="85725"/>
          </a:xfrm>
          <a:custGeom>
            <a:avLst/>
            <a:gdLst/>
            <a:ahLst/>
            <a:cxnLst/>
            <a:rect l="l" t="t" r="r" b="b"/>
            <a:pathLst>
              <a:path w="1600200" h="85725">
                <a:moveTo>
                  <a:pt x="1513332" y="0"/>
                </a:moveTo>
                <a:lnTo>
                  <a:pt x="1513332" y="85343"/>
                </a:lnTo>
                <a:lnTo>
                  <a:pt x="1572278" y="56387"/>
                </a:lnTo>
                <a:lnTo>
                  <a:pt x="1528572" y="56387"/>
                </a:lnTo>
                <a:lnTo>
                  <a:pt x="1528572" y="28955"/>
                </a:lnTo>
                <a:lnTo>
                  <a:pt x="1572278" y="28955"/>
                </a:lnTo>
                <a:lnTo>
                  <a:pt x="1513332" y="0"/>
                </a:lnTo>
                <a:close/>
              </a:path>
              <a:path w="1600200" h="85725">
                <a:moveTo>
                  <a:pt x="1513332" y="28955"/>
                </a:moveTo>
                <a:lnTo>
                  <a:pt x="0" y="28955"/>
                </a:lnTo>
                <a:lnTo>
                  <a:pt x="0" y="56387"/>
                </a:lnTo>
                <a:lnTo>
                  <a:pt x="1513332" y="56387"/>
                </a:lnTo>
                <a:lnTo>
                  <a:pt x="1513332" y="28955"/>
                </a:lnTo>
                <a:close/>
              </a:path>
              <a:path w="1600200" h="85725">
                <a:moveTo>
                  <a:pt x="1572278" y="28955"/>
                </a:moveTo>
                <a:lnTo>
                  <a:pt x="1528572" y="28955"/>
                </a:lnTo>
                <a:lnTo>
                  <a:pt x="1528572" y="56387"/>
                </a:lnTo>
                <a:lnTo>
                  <a:pt x="1572278" y="56387"/>
                </a:lnTo>
                <a:lnTo>
                  <a:pt x="1600200" y="42671"/>
                </a:lnTo>
                <a:lnTo>
                  <a:pt x="1572278" y="28955"/>
                </a:lnTo>
                <a:close/>
              </a:path>
            </a:pathLst>
          </a:custGeom>
          <a:solidFill>
            <a:srgbClr val="000000"/>
          </a:solidFill>
        </p:spPr>
        <p:txBody>
          <a:bodyPr wrap="square" lIns="0" tIns="0" rIns="0" bIns="0" rtlCol="0"/>
          <a:lstStyle/>
          <a:p/>
        </p:txBody>
      </p:sp>
      <p:sp>
        <p:nvSpPr>
          <p:cNvPr id="86" name="object 86"/>
          <p:cNvSpPr txBox="1"/>
          <p:nvPr/>
        </p:nvSpPr>
        <p:spPr>
          <a:xfrm>
            <a:off x="5588508" y="2216465"/>
            <a:ext cx="855980" cy="1084580"/>
          </a:xfrm>
          <a:prstGeom prst="rect">
            <a:avLst/>
          </a:prstGeom>
        </p:spPr>
        <p:txBody>
          <a:bodyPr wrap="square" lIns="0" tIns="0" rIns="0" bIns="0" rtlCol="0" vert="horz">
            <a:spAutoFit/>
          </a:bodyPr>
          <a:lstStyle/>
          <a:p>
            <a:pPr algn="just" marL="150495" marR="64769" indent="-6350">
              <a:lnSpc>
                <a:spcPct val="101400"/>
              </a:lnSpc>
            </a:pPr>
            <a:r>
              <a:rPr dirty="0" sz="1400">
                <a:solidFill>
                  <a:srgbClr val="FFFFFF"/>
                </a:solidFill>
                <a:latin typeface="Verdana"/>
                <a:cs typeface="Verdana"/>
              </a:rPr>
              <a:t>Format  Patient  </a:t>
            </a:r>
            <a:r>
              <a:rPr dirty="0" sz="1400">
                <a:solidFill>
                  <a:srgbClr val="FFFFFF"/>
                </a:solidFill>
                <a:latin typeface="Verdana"/>
                <a:cs typeface="Verdana"/>
              </a:rPr>
              <a:t>Data</a:t>
            </a:r>
            <a:endParaRPr sz="1400">
              <a:latin typeface="Verdana"/>
              <a:cs typeface="Verdana"/>
            </a:endParaRPr>
          </a:p>
          <a:p>
            <a:pPr>
              <a:lnSpc>
                <a:spcPts val="1380"/>
              </a:lnSpc>
              <a:spcBef>
                <a:spcPts val="715"/>
              </a:spcBef>
            </a:pPr>
            <a:r>
              <a:rPr dirty="0" sz="1200" b="1">
                <a:latin typeface="Arial"/>
                <a:cs typeface="Arial"/>
              </a:rPr>
              <a:t>Formatted  patient</a:t>
            </a:r>
            <a:r>
              <a:rPr dirty="0" sz="1200" spc="-105" b="1">
                <a:latin typeface="Arial"/>
                <a:cs typeface="Arial"/>
              </a:rPr>
              <a:t> </a:t>
            </a:r>
            <a:r>
              <a:rPr dirty="0" sz="1200" b="1">
                <a:latin typeface="Arial"/>
                <a:cs typeface="Arial"/>
              </a:rPr>
              <a:t>data</a:t>
            </a:r>
            <a:endParaRPr sz="1200">
              <a:latin typeface="Arial"/>
              <a:cs typeface="Arial"/>
            </a:endParaRPr>
          </a:p>
        </p:txBody>
      </p:sp>
      <p:sp>
        <p:nvSpPr>
          <p:cNvPr id="87" name="object 87"/>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4400"/>
            <a:ext cx="5512435" cy="2208530"/>
          </a:xfrm>
          <a:prstGeom prst="rect">
            <a:avLst/>
          </a:prstGeom>
        </p:spPr>
        <p:txBody>
          <a:bodyPr wrap="square" lIns="0" tIns="0" rIns="0" bIns="0" rtlCol="0" vert="horz">
            <a:spAutoFit/>
          </a:bodyPr>
          <a:lstStyle/>
          <a:p>
            <a:pPr algn="just" marL="12700">
              <a:lnSpc>
                <a:spcPts val="2105"/>
              </a:lnSpc>
            </a:pPr>
            <a:r>
              <a:rPr dirty="0" sz="1800">
                <a:latin typeface="Tahoma"/>
                <a:cs typeface="Tahoma"/>
              </a:rPr>
              <a:t>4.5 Common Mistakes in </a:t>
            </a:r>
            <a:r>
              <a:rPr dirty="0" sz="1800" spc="-5">
                <a:latin typeface="Tahoma"/>
                <a:cs typeface="Tahoma"/>
              </a:rPr>
              <a:t>Data Flow</a:t>
            </a:r>
            <a:r>
              <a:rPr dirty="0" sz="1800" spc="-100">
                <a:latin typeface="Tahoma"/>
                <a:cs typeface="Tahoma"/>
              </a:rPr>
              <a:t> </a:t>
            </a:r>
            <a:r>
              <a:rPr dirty="0" sz="1800" spc="-5">
                <a:latin typeface="Tahoma"/>
                <a:cs typeface="Tahoma"/>
              </a:rPr>
              <a:t>Diagrams</a:t>
            </a:r>
            <a:endParaRPr sz="1800">
              <a:latin typeface="Tahoma"/>
              <a:cs typeface="Tahoma"/>
            </a:endParaRPr>
          </a:p>
          <a:p>
            <a:pPr algn="just" marL="12700" marR="5715">
              <a:lnSpc>
                <a:spcPts val="1380"/>
              </a:lnSpc>
              <a:spcBef>
                <a:spcPts val="40"/>
              </a:spcBef>
            </a:pPr>
            <a:r>
              <a:rPr dirty="0" sz="1200">
                <a:latin typeface="Times New Roman"/>
                <a:cs typeface="Times New Roman"/>
              </a:rPr>
              <a:t>In the following data flow diagram, an accounting system has been described. Three  processes are given </a:t>
            </a:r>
            <a:r>
              <a:rPr dirty="0" sz="1200" spc="-5">
                <a:latin typeface="Times New Roman"/>
                <a:cs typeface="Times New Roman"/>
              </a:rPr>
              <a:t>Generate </a:t>
            </a:r>
            <a:r>
              <a:rPr dirty="0" sz="1200">
                <a:latin typeface="Times New Roman"/>
                <a:cs typeface="Times New Roman"/>
              </a:rPr>
              <a:t>an Employee Bank </a:t>
            </a:r>
            <a:r>
              <a:rPr dirty="0" sz="1200" spc="-5">
                <a:latin typeface="Times New Roman"/>
                <a:cs typeface="Times New Roman"/>
              </a:rPr>
              <a:t>Statement, </a:t>
            </a:r>
            <a:r>
              <a:rPr dirty="0" sz="1200">
                <a:latin typeface="Times New Roman"/>
                <a:cs typeface="Times New Roman"/>
              </a:rPr>
              <a:t>Create a </a:t>
            </a:r>
            <a:r>
              <a:rPr dirty="0" sz="1200" spc="-5">
                <a:latin typeface="Times New Roman"/>
                <a:cs typeface="Times New Roman"/>
              </a:rPr>
              <a:t>New Member  Account, </a:t>
            </a:r>
            <a:r>
              <a:rPr dirty="0" sz="1200">
                <a:latin typeface="Times New Roman"/>
                <a:cs typeface="Times New Roman"/>
              </a:rPr>
              <a:t>and </a:t>
            </a:r>
            <a:r>
              <a:rPr dirty="0" sz="1200" spc="-5">
                <a:latin typeface="Times New Roman"/>
                <a:cs typeface="Times New Roman"/>
              </a:rPr>
              <a:t>Freeze Member Account. </a:t>
            </a:r>
            <a:r>
              <a:rPr dirty="0" sz="1200">
                <a:latin typeface="Times New Roman"/>
                <a:cs typeface="Times New Roman"/>
              </a:rPr>
              <a:t>There are two external entities </a:t>
            </a:r>
            <a:r>
              <a:rPr dirty="0" sz="1200" spc="-5">
                <a:latin typeface="Times New Roman"/>
                <a:cs typeface="Times New Roman"/>
              </a:rPr>
              <a:t>shown </a:t>
            </a:r>
            <a:r>
              <a:rPr dirty="0" sz="1200">
                <a:latin typeface="Times New Roman"/>
                <a:cs typeface="Times New Roman"/>
              </a:rPr>
              <a:t>in this  diagram </a:t>
            </a:r>
            <a:r>
              <a:rPr dirty="0" sz="1200" spc="-5">
                <a:latin typeface="Times New Roman"/>
                <a:cs typeface="Times New Roman"/>
              </a:rPr>
              <a:t>Employee </a:t>
            </a:r>
            <a:r>
              <a:rPr dirty="0" sz="1200">
                <a:latin typeface="Times New Roman"/>
                <a:cs typeface="Times New Roman"/>
              </a:rPr>
              <a:t>and </a:t>
            </a:r>
            <a:r>
              <a:rPr dirty="0" sz="1200" spc="-5">
                <a:latin typeface="Times New Roman"/>
                <a:cs typeface="Times New Roman"/>
              </a:rPr>
              <a:t>Accounts </a:t>
            </a:r>
            <a:r>
              <a:rPr dirty="0" sz="1200">
                <a:latin typeface="Times New Roman"/>
                <a:cs typeface="Times New Roman"/>
              </a:rPr>
              <a:t>Receivable </a:t>
            </a:r>
            <a:r>
              <a:rPr dirty="0" sz="1200" spc="-5">
                <a:latin typeface="Times New Roman"/>
                <a:cs typeface="Times New Roman"/>
              </a:rPr>
              <a:t>Department. </a:t>
            </a:r>
            <a:r>
              <a:rPr dirty="0" sz="1200">
                <a:latin typeface="Times New Roman"/>
                <a:cs typeface="Times New Roman"/>
              </a:rPr>
              <a:t>The three processes described  in this diagram have associated problems. Can you guess these</a:t>
            </a:r>
            <a:r>
              <a:rPr dirty="0" sz="1200" spc="-125">
                <a:latin typeface="Times New Roman"/>
                <a:cs typeface="Times New Roman"/>
              </a:rPr>
              <a:t> </a:t>
            </a:r>
            <a:r>
              <a:rPr dirty="0" sz="1200">
                <a:latin typeface="Times New Roman"/>
                <a:cs typeface="Times New Roman"/>
              </a:rPr>
              <a:t>problems?</a:t>
            </a:r>
            <a:endParaRPr sz="1200">
              <a:latin typeface="Times New Roman"/>
              <a:cs typeface="Times New Roman"/>
            </a:endParaRPr>
          </a:p>
          <a:p>
            <a:pPr algn="just" marL="12700" marR="5080">
              <a:lnSpc>
                <a:spcPts val="1380"/>
              </a:lnSpc>
            </a:pPr>
            <a:r>
              <a:rPr dirty="0" sz="1200">
                <a:latin typeface="Times New Roman"/>
                <a:cs typeface="Times New Roman"/>
              </a:rPr>
              <a:t>If you look at the arrows going inside each of these processes and coming out of them,  you </a:t>
            </a:r>
            <a:r>
              <a:rPr dirty="0" sz="1200" spc="-5">
                <a:latin typeface="Times New Roman"/>
                <a:cs typeface="Times New Roman"/>
              </a:rPr>
              <a:t>will </a:t>
            </a:r>
            <a:r>
              <a:rPr dirty="0" sz="1200">
                <a:latin typeface="Times New Roman"/>
                <a:cs typeface="Times New Roman"/>
              </a:rPr>
              <a:t>observe </a:t>
            </a:r>
            <a:r>
              <a:rPr dirty="0" sz="1200" spc="-5">
                <a:latin typeface="Times New Roman"/>
                <a:cs typeface="Times New Roman"/>
              </a:rPr>
              <a:t>some</a:t>
            </a:r>
            <a:r>
              <a:rPr dirty="0" sz="1200" spc="-85">
                <a:latin typeface="Times New Roman"/>
                <a:cs typeface="Times New Roman"/>
              </a:rPr>
              <a:t> </a:t>
            </a:r>
            <a:r>
              <a:rPr dirty="0" sz="1200">
                <a:latin typeface="Times New Roman"/>
                <a:cs typeface="Times New Roman"/>
              </a:rPr>
              <a:t>peculiarity.</a:t>
            </a:r>
            <a:endParaRPr sz="1200">
              <a:latin typeface="Times New Roman"/>
              <a:cs typeface="Times New Roman"/>
            </a:endParaRPr>
          </a:p>
          <a:p>
            <a:pPr algn="just" marL="12700" marR="7620">
              <a:lnSpc>
                <a:spcPts val="1380"/>
              </a:lnSpc>
            </a:pPr>
            <a:r>
              <a:rPr dirty="0" sz="1200">
                <a:latin typeface="Times New Roman"/>
                <a:cs typeface="Times New Roman"/>
              </a:rPr>
              <a:t>In fact, here </a:t>
            </a:r>
            <a:r>
              <a:rPr dirty="0" sz="1200" spc="-5">
                <a:latin typeface="Times New Roman"/>
                <a:cs typeface="Times New Roman"/>
              </a:rPr>
              <a:t>we </a:t>
            </a:r>
            <a:r>
              <a:rPr dirty="0" sz="1200">
                <a:latin typeface="Times New Roman"/>
                <a:cs typeface="Times New Roman"/>
              </a:rPr>
              <a:t>can apply the </a:t>
            </a:r>
            <a:r>
              <a:rPr dirty="0" sz="1200" spc="-5">
                <a:latin typeface="Times New Roman"/>
                <a:cs typeface="Times New Roman"/>
              </a:rPr>
              <a:t>source </a:t>
            </a:r>
            <a:r>
              <a:rPr dirty="0" sz="1200">
                <a:latin typeface="Times New Roman"/>
                <a:cs typeface="Times New Roman"/>
              </a:rPr>
              <a:t>and </a:t>
            </a:r>
            <a:r>
              <a:rPr dirty="0" sz="1200" spc="-5">
                <a:latin typeface="Times New Roman"/>
                <a:cs typeface="Times New Roman"/>
              </a:rPr>
              <a:t>sink </a:t>
            </a:r>
            <a:r>
              <a:rPr dirty="0" sz="1200">
                <a:latin typeface="Times New Roman"/>
                <a:cs typeface="Times New Roman"/>
              </a:rPr>
              <a:t>analysis that </a:t>
            </a:r>
            <a:r>
              <a:rPr dirty="0" sz="1200" spc="-5">
                <a:latin typeface="Times New Roman"/>
                <a:cs typeface="Times New Roman"/>
              </a:rPr>
              <a:t>we studied </a:t>
            </a:r>
            <a:r>
              <a:rPr dirty="0" sz="1200" spc="10">
                <a:latin typeface="Times New Roman"/>
                <a:cs typeface="Times New Roman"/>
              </a:rPr>
              <a:t>in </a:t>
            </a:r>
            <a:r>
              <a:rPr dirty="0" sz="1200" spc="5">
                <a:latin typeface="Times New Roman"/>
                <a:cs typeface="Times New Roman"/>
              </a:rPr>
              <a:t>the </a:t>
            </a:r>
            <a:r>
              <a:rPr dirty="0" sz="1200">
                <a:latin typeface="Times New Roman"/>
                <a:cs typeface="Times New Roman"/>
              </a:rPr>
              <a:t>last lectures.  What does the </a:t>
            </a:r>
            <a:r>
              <a:rPr dirty="0" sz="1200" spc="-5">
                <a:latin typeface="Times New Roman"/>
                <a:cs typeface="Times New Roman"/>
              </a:rPr>
              <a:t>source </a:t>
            </a:r>
            <a:r>
              <a:rPr dirty="0" sz="1200">
                <a:latin typeface="Times New Roman"/>
                <a:cs typeface="Times New Roman"/>
              </a:rPr>
              <a:t>and </a:t>
            </a:r>
            <a:r>
              <a:rPr dirty="0" sz="1200" spc="-5">
                <a:latin typeface="Times New Roman"/>
                <a:cs typeface="Times New Roman"/>
              </a:rPr>
              <a:t>sink </a:t>
            </a:r>
            <a:r>
              <a:rPr dirty="0" sz="1200">
                <a:latin typeface="Times New Roman"/>
                <a:cs typeface="Times New Roman"/>
              </a:rPr>
              <a:t>analysis </a:t>
            </a:r>
            <a:r>
              <a:rPr dirty="0" sz="1200" spc="-5">
                <a:latin typeface="Times New Roman"/>
                <a:cs typeface="Times New Roman"/>
              </a:rPr>
              <a:t>suggest? </a:t>
            </a:r>
            <a:r>
              <a:rPr dirty="0" sz="1200" spc="-15">
                <a:latin typeface="Times New Roman"/>
                <a:cs typeface="Times New Roman"/>
              </a:rPr>
              <a:t>It </a:t>
            </a:r>
            <a:r>
              <a:rPr dirty="0" sz="1200" spc="-5">
                <a:latin typeface="Times New Roman"/>
                <a:cs typeface="Times New Roman"/>
              </a:rPr>
              <a:t>suggests </a:t>
            </a:r>
            <a:r>
              <a:rPr dirty="0" sz="1200">
                <a:latin typeface="Times New Roman"/>
                <a:cs typeface="Times New Roman"/>
              </a:rPr>
              <a:t>that in order to check  completeness of a requirement, evaluate the </a:t>
            </a:r>
            <a:r>
              <a:rPr dirty="0" sz="1200" spc="-5">
                <a:latin typeface="Times New Roman"/>
                <a:cs typeface="Times New Roman"/>
              </a:rPr>
              <a:t>sources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the </a:t>
            </a:r>
            <a:r>
              <a:rPr dirty="0" sz="1200" spc="-5">
                <a:latin typeface="Times New Roman"/>
                <a:cs typeface="Times New Roman"/>
              </a:rPr>
              <a:t>sinks </a:t>
            </a:r>
            <a:r>
              <a:rPr dirty="0" sz="1200">
                <a:latin typeface="Times New Roman"/>
                <a:cs typeface="Times New Roman"/>
              </a:rPr>
              <a:t>of the  requirements. </a:t>
            </a:r>
            <a:r>
              <a:rPr dirty="0" sz="1200" spc="-5">
                <a:latin typeface="Times New Roman"/>
                <a:cs typeface="Times New Roman"/>
              </a:rPr>
              <a:t>Applying </a:t>
            </a:r>
            <a:r>
              <a:rPr dirty="0" sz="1200">
                <a:latin typeface="Times New Roman"/>
                <a:cs typeface="Times New Roman"/>
              </a:rPr>
              <a:t>this knowledge in this case, </a:t>
            </a:r>
            <a:r>
              <a:rPr dirty="0" sz="1200" spc="-5">
                <a:latin typeface="Times New Roman"/>
                <a:cs typeface="Times New Roman"/>
              </a:rPr>
              <a:t>we </a:t>
            </a:r>
            <a:r>
              <a:rPr dirty="0" sz="1200">
                <a:latin typeface="Times New Roman"/>
                <a:cs typeface="Times New Roman"/>
              </a:rPr>
              <a:t>observe the following</a:t>
            </a:r>
            <a:r>
              <a:rPr dirty="0" sz="1200" spc="-105">
                <a:latin typeface="Times New Roman"/>
                <a:cs typeface="Times New Roman"/>
              </a:rPr>
              <a:t> </a:t>
            </a:r>
            <a:r>
              <a:rPr dirty="0" sz="1200">
                <a:latin typeface="Times New Roman"/>
                <a:cs typeface="Times New Roman"/>
              </a:rPr>
              <a:t>mistakes</a:t>
            </a:r>
            <a:endParaRPr sz="1200">
              <a:latin typeface="Times New Roman"/>
              <a:cs typeface="Times New Roman"/>
            </a:endParaRPr>
          </a:p>
        </p:txBody>
      </p:sp>
      <p:sp>
        <p:nvSpPr>
          <p:cNvPr id="6" name="object 6"/>
          <p:cNvSpPr/>
          <p:nvPr/>
        </p:nvSpPr>
        <p:spPr>
          <a:xfrm>
            <a:off x="5401055" y="3552444"/>
            <a:ext cx="135890" cy="172720"/>
          </a:xfrm>
          <a:custGeom>
            <a:avLst/>
            <a:gdLst/>
            <a:ahLst/>
            <a:cxnLst/>
            <a:rect l="l" t="t" r="r" b="b"/>
            <a:pathLst>
              <a:path w="135889" h="172720">
                <a:moveTo>
                  <a:pt x="0" y="0"/>
                </a:moveTo>
                <a:lnTo>
                  <a:pt x="0" y="172212"/>
                </a:lnTo>
                <a:lnTo>
                  <a:pt x="135636" y="86868"/>
                </a:lnTo>
                <a:lnTo>
                  <a:pt x="134112" y="86868"/>
                </a:lnTo>
                <a:lnTo>
                  <a:pt x="134112" y="85344"/>
                </a:lnTo>
                <a:lnTo>
                  <a:pt x="129539" y="83820"/>
                </a:lnTo>
                <a:lnTo>
                  <a:pt x="129539" y="82296"/>
                </a:lnTo>
                <a:lnTo>
                  <a:pt x="126492" y="80772"/>
                </a:lnTo>
                <a:lnTo>
                  <a:pt x="96012" y="60960"/>
                </a:lnTo>
                <a:lnTo>
                  <a:pt x="65532" y="42672"/>
                </a:lnTo>
                <a:lnTo>
                  <a:pt x="47244" y="30480"/>
                </a:lnTo>
                <a:lnTo>
                  <a:pt x="27432" y="18288"/>
                </a:lnTo>
                <a:lnTo>
                  <a:pt x="0" y="0"/>
                </a:lnTo>
                <a:close/>
              </a:path>
            </a:pathLst>
          </a:custGeom>
          <a:solidFill>
            <a:srgbClr val="000000"/>
          </a:solidFill>
        </p:spPr>
        <p:txBody>
          <a:bodyPr wrap="square" lIns="0" tIns="0" rIns="0" bIns="0" rtlCol="0"/>
          <a:lstStyle/>
          <a:p/>
        </p:txBody>
      </p:sp>
      <p:sp>
        <p:nvSpPr>
          <p:cNvPr id="7" name="object 7"/>
          <p:cNvSpPr/>
          <p:nvPr/>
        </p:nvSpPr>
        <p:spPr>
          <a:xfrm>
            <a:off x="5266944" y="5084064"/>
            <a:ext cx="135890" cy="172720"/>
          </a:xfrm>
          <a:custGeom>
            <a:avLst/>
            <a:gdLst/>
            <a:ahLst/>
            <a:cxnLst/>
            <a:rect l="l" t="t" r="r" b="b"/>
            <a:pathLst>
              <a:path w="135889" h="172720">
                <a:moveTo>
                  <a:pt x="0" y="0"/>
                </a:moveTo>
                <a:lnTo>
                  <a:pt x="0" y="172211"/>
                </a:lnTo>
                <a:lnTo>
                  <a:pt x="135636" y="86867"/>
                </a:lnTo>
                <a:lnTo>
                  <a:pt x="135636" y="85343"/>
                </a:lnTo>
                <a:lnTo>
                  <a:pt x="134112" y="85343"/>
                </a:lnTo>
                <a:lnTo>
                  <a:pt x="131064" y="82295"/>
                </a:lnTo>
                <a:lnTo>
                  <a:pt x="129540" y="82295"/>
                </a:lnTo>
                <a:lnTo>
                  <a:pt x="126492" y="80771"/>
                </a:lnTo>
                <a:lnTo>
                  <a:pt x="67056" y="42671"/>
                </a:lnTo>
                <a:lnTo>
                  <a:pt x="27432" y="16763"/>
                </a:lnTo>
                <a:lnTo>
                  <a:pt x="0" y="0"/>
                </a:lnTo>
                <a:close/>
              </a:path>
            </a:pathLst>
          </a:custGeom>
          <a:solidFill>
            <a:srgbClr val="000000"/>
          </a:solidFill>
        </p:spPr>
        <p:txBody>
          <a:bodyPr wrap="square" lIns="0" tIns="0" rIns="0" bIns="0" rtlCol="0"/>
          <a:lstStyle/>
          <a:p/>
        </p:txBody>
      </p:sp>
      <p:sp>
        <p:nvSpPr>
          <p:cNvPr id="8" name="object 8"/>
          <p:cNvSpPr/>
          <p:nvPr/>
        </p:nvSpPr>
        <p:spPr>
          <a:xfrm>
            <a:off x="5407152" y="5064252"/>
            <a:ext cx="1207135" cy="826135"/>
          </a:xfrm>
          <a:custGeom>
            <a:avLst/>
            <a:gdLst/>
            <a:ahLst/>
            <a:cxnLst/>
            <a:rect l="l" t="t" r="r" b="b"/>
            <a:pathLst>
              <a:path w="1207134" h="826135">
                <a:moveTo>
                  <a:pt x="1173479" y="1523"/>
                </a:moveTo>
                <a:lnTo>
                  <a:pt x="33527" y="1523"/>
                </a:lnTo>
                <a:lnTo>
                  <a:pt x="28955" y="3047"/>
                </a:lnTo>
                <a:lnTo>
                  <a:pt x="24383" y="6095"/>
                </a:lnTo>
                <a:lnTo>
                  <a:pt x="21335" y="7619"/>
                </a:lnTo>
                <a:lnTo>
                  <a:pt x="13715" y="13715"/>
                </a:lnTo>
                <a:lnTo>
                  <a:pt x="7619" y="22859"/>
                </a:lnTo>
                <a:lnTo>
                  <a:pt x="4571" y="25907"/>
                </a:lnTo>
                <a:lnTo>
                  <a:pt x="0" y="39623"/>
                </a:lnTo>
                <a:lnTo>
                  <a:pt x="0" y="784859"/>
                </a:lnTo>
                <a:lnTo>
                  <a:pt x="4571" y="798575"/>
                </a:lnTo>
                <a:lnTo>
                  <a:pt x="7619" y="803147"/>
                </a:lnTo>
                <a:lnTo>
                  <a:pt x="9143" y="806195"/>
                </a:lnTo>
                <a:lnTo>
                  <a:pt x="13715" y="810767"/>
                </a:lnTo>
                <a:lnTo>
                  <a:pt x="13715" y="812291"/>
                </a:lnTo>
                <a:lnTo>
                  <a:pt x="19811" y="815339"/>
                </a:lnTo>
                <a:lnTo>
                  <a:pt x="22859" y="818387"/>
                </a:lnTo>
                <a:lnTo>
                  <a:pt x="30479" y="822959"/>
                </a:lnTo>
                <a:lnTo>
                  <a:pt x="38099" y="824483"/>
                </a:lnTo>
                <a:lnTo>
                  <a:pt x="42671" y="826007"/>
                </a:lnTo>
                <a:lnTo>
                  <a:pt x="554735" y="826007"/>
                </a:lnTo>
                <a:lnTo>
                  <a:pt x="554735" y="822959"/>
                </a:lnTo>
                <a:lnTo>
                  <a:pt x="1175003" y="822959"/>
                </a:lnTo>
                <a:lnTo>
                  <a:pt x="1176527" y="821435"/>
                </a:lnTo>
                <a:lnTo>
                  <a:pt x="1179575" y="821435"/>
                </a:lnTo>
                <a:lnTo>
                  <a:pt x="1188719" y="815339"/>
                </a:lnTo>
                <a:lnTo>
                  <a:pt x="1193291" y="810767"/>
                </a:lnTo>
                <a:lnTo>
                  <a:pt x="1196339" y="806195"/>
                </a:lnTo>
                <a:lnTo>
                  <a:pt x="1199387" y="803147"/>
                </a:lnTo>
                <a:lnTo>
                  <a:pt x="1200911" y="800099"/>
                </a:lnTo>
                <a:lnTo>
                  <a:pt x="1200911" y="798575"/>
                </a:lnTo>
                <a:lnTo>
                  <a:pt x="1203959" y="794003"/>
                </a:lnTo>
                <a:lnTo>
                  <a:pt x="1207007" y="784859"/>
                </a:lnTo>
                <a:lnTo>
                  <a:pt x="1207007" y="422147"/>
                </a:lnTo>
                <a:lnTo>
                  <a:pt x="1202435" y="419099"/>
                </a:lnTo>
                <a:lnTo>
                  <a:pt x="1200911" y="419099"/>
                </a:lnTo>
                <a:lnTo>
                  <a:pt x="1207007" y="414527"/>
                </a:lnTo>
                <a:lnTo>
                  <a:pt x="1207007" y="39623"/>
                </a:lnTo>
                <a:lnTo>
                  <a:pt x="1203959" y="30479"/>
                </a:lnTo>
                <a:lnTo>
                  <a:pt x="1200911" y="25907"/>
                </a:lnTo>
                <a:lnTo>
                  <a:pt x="1199387" y="22859"/>
                </a:lnTo>
                <a:lnTo>
                  <a:pt x="1193291" y="13715"/>
                </a:lnTo>
                <a:lnTo>
                  <a:pt x="1188719" y="10667"/>
                </a:lnTo>
                <a:lnTo>
                  <a:pt x="1185671" y="7619"/>
                </a:lnTo>
                <a:lnTo>
                  <a:pt x="1181099" y="6095"/>
                </a:lnTo>
                <a:lnTo>
                  <a:pt x="1178052" y="3047"/>
                </a:lnTo>
                <a:lnTo>
                  <a:pt x="1173479" y="1523"/>
                </a:lnTo>
                <a:close/>
              </a:path>
              <a:path w="1207134" h="826135">
                <a:moveTo>
                  <a:pt x="1164335" y="0"/>
                </a:moveTo>
                <a:lnTo>
                  <a:pt x="42671" y="0"/>
                </a:lnTo>
                <a:lnTo>
                  <a:pt x="38099" y="1523"/>
                </a:lnTo>
                <a:lnTo>
                  <a:pt x="1168907" y="1523"/>
                </a:lnTo>
                <a:lnTo>
                  <a:pt x="1164335" y="0"/>
                </a:lnTo>
                <a:close/>
              </a:path>
            </a:pathLst>
          </a:custGeom>
          <a:solidFill>
            <a:srgbClr val="009900"/>
          </a:solidFill>
        </p:spPr>
        <p:txBody>
          <a:bodyPr wrap="square" lIns="0" tIns="0" rIns="0" bIns="0" rtlCol="0"/>
          <a:lstStyle/>
          <a:p/>
        </p:txBody>
      </p:sp>
      <p:sp>
        <p:nvSpPr>
          <p:cNvPr id="9" name="object 9"/>
          <p:cNvSpPr/>
          <p:nvPr/>
        </p:nvSpPr>
        <p:spPr>
          <a:xfrm>
            <a:off x="6306311" y="4917947"/>
            <a:ext cx="166370" cy="142240"/>
          </a:xfrm>
          <a:custGeom>
            <a:avLst/>
            <a:gdLst/>
            <a:ahLst/>
            <a:cxnLst/>
            <a:rect l="l" t="t" r="r" b="b"/>
            <a:pathLst>
              <a:path w="166370" h="142239">
                <a:moveTo>
                  <a:pt x="166115" y="0"/>
                </a:moveTo>
                <a:lnTo>
                  <a:pt x="0" y="0"/>
                </a:lnTo>
                <a:lnTo>
                  <a:pt x="82295" y="141731"/>
                </a:lnTo>
                <a:lnTo>
                  <a:pt x="83819" y="141731"/>
                </a:lnTo>
                <a:lnTo>
                  <a:pt x="83819" y="140207"/>
                </a:lnTo>
                <a:lnTo>
                  <a:pt x="85343" y="137159"/>
                </a:lnTo>
                <a:lnTo>
                  <a:pt x="86867" y="135635"/>
                </a:lnTo>
                <a:lnTo>
                  <a:pt x="86867" y="134111"/>
                </a:lnTo>
                <a:lnTo>
                  <a:pt x="88391" y="132587"/>
                </a:lnTo>
                <a:lnTo>
                  <a:pt x="117347" y="83819"/>
                </a:lnTo>
                <a:lnTo>
                  <a:pt x="120395" y="76199"/>
                </a:lnTo>
                <a:lnTo>
                  <a:pt x="124967" y="70103"/>
                </a:lnTo>
                <a:lnTo>
                  <a:pt x="149351" y="28955"/>
                </a:lnTo>
                <a:lnTo>
                  <a:pt x="166115" y="0"/>
                </a:lnTo>
                <a:close/>
              </a:path>
            </a:pathLst>
          </a:custGeom>
          <a:solidFill>
            <a:srgbClr val="000000"/>
          </a:solidFill>
        </p:spPr>
        <p:txBody>
          <a:bodyPr wrap="square" lIns="0" tIns="0" rIns="0" bIns="0" rtlCol="0"/>
          <a:lstStyle/>
          <a:p/>
        </p:txBody>
      </p:sp>
      <p:sp>
        <p:nvSpPr>
          <p:cNvPr id="10" name="object 10"/>
          <p:cNvSpPr/>
          <p:nvPr/>
        </p:nvSpPr>
        <p:spPr>
          <a:xfrm>
            <a:off x="5466588" y="6124955"/>
            <a:ext cx="1031875" cy="981710"/>
          </a:xfrm>
          <a:custGeom>
            <a:avLst/>
            <a:gdLst/>
            <a:ahLst/>
            <a:cxnLst/>
            <a:rect l="l" t="t" r="r" b="b"/>
            <a:pathLst>
              <a:path w="1031875" h="981709">
                <a:moveTo>
                  <a:pt x="118871" y="0"/>
                </a:moveTo>
                <a:lnTo>
                  <a:pt x="0" y="0"/>
                </a:lnTo>
                <a:lnTo>
                  <a:pt x="0" y="425196"/>
                </a:lnTo>
                <a:lnTo>
                  <a:pt x="1523" y="426720"/>
                </a:lnTo>
                <a:lnTo>
                  <a:pt x="3047" y="426720"/>
                </a:lnTo>
                <a:lnTo>
                  <a:pt x="3047" y="428244"/>
                </a:lnTo>
                <a:lnTo>
                  <a:pt x="0" y="429768"/>
                </a:lnTo>
                <a:lnTo>
                  <a:pt x="0" y="981456"/>
                </a:lnTo>
                <a:lnTo>
                  <a:pt x="1031747" y="981456"/>
                </a:lnTo>
                <a:lnTo>
                  <a:pt x="1031747" y="1524"/>
                </a:lnTo>
                <a:lnTo>
                  <a:pt x="120395" y="1524"/>
                </a:lnTo>
                <a:lnTo>
                  <a:pt x="118871" y="0"/>
                </a:lnTo>
                <a:close/>
              </a:path>
              <a:path w="1031875" h="981709">
                <a:moveTo>
                  <a:pt x="146303" y="0"/>
                </a:moveTo>
                <a:lnTo>
                  <a:pt x="120395" y="0"/>
                </a:lnTo>
                <a:lnTo>
                  <a:pt x="120395" y="1524"/>
                </a:lnTo>
                <a:lnTo>
                  <a:pt x="146303" y="1524"/>
                </a:lnTo>
                <a:lnTo>
                  <a:pt x="146303" y="0"/>
                </a:lnTo>
                <a:close/>
              </a:path>
              <a:path w="1031875" h="981709">
                <a:moveTo>
                  <a:pt x="150875" y="0"/>
                </a:moveTo>
                <a:lnTo>
                  <a:pt x="146303" y="0"/>
                </a:lnTo>
                <a:lnTo>
                  <a:pt x="146303" y="1524"/>
                </a:lnTo>
                <a:lnTo>
                  <a:pt x="152399" y="1524"/>
                </a:lnTo>
                <a:lnTo>
                  <a:pt x="150875" y="0"/>
                </a:lnTo>
                <a:close/>
              </a:path>
              <a:path w="1031875" h="981709">
                <a:moveTo>
                  <a:pt x="155447" y="0"/>
                </a:moveTo>
                <a:lnTo>
                  <a:pt x="152399" y="0"/>
                </a:lnTo>
                <a:lnTo>
                  <a:pt x="152399" y="1524"/>
                </a:lnTo>
                <a:lnTo>
                  <a:pt x="156971" y="1524"/>
                </a:lnTo>
                <a:lnTo>
                  <a:pt x="155447" y="0"/>
                </a:lnTo>
                <a:close/>
              </a:path>
              <a:path w="1031875" h="981709">
                <a:moveTo>
                  <a:pt x="161543" y="0"/>
                </a:moveTo>
                <a:lnTo>
                  <a:pt x="156971" y="0"/>
                </a:lnTo>
                <a:lnTo>
                  <a:pt x="156971" y="1524"/>
                </a:lnTo>
                <a:lnTo>
                  <a:pt x="163067" y="1524"/>
                </a:lnTo>
                <a:lnTo>
                  <a:pt x="161543" y="0"/>
                </a:lnTo>
                <a:close/>
              </a:path>
              <a:path w="1031875" h="981709">
                <a:moveTo>
                  <a:pt x="172211" y="0"/>
                </a:moveTo>
                <a:lnTo>
                  <a:pt x="163067" y="0"/>
                </a:lnTo>
                <a:lnTo>
                  <a:pt x="163067" y="1524"/>
                </a:lnTo>
                <a:lnTo>
                  <a:pt x="173735" y="1524"/>
                </a:lnTo>
                <a:lnTo>
                  <a:pt x="172211" y="0"/>
                </a:lnTo>
                <a:close/>
              </a:path>
              <a:path w="1031875" h="981709">
                <a:moveTo>
                  <a:pt x="193547" y="0"/>
                </a:moveTo>
                <a:lnTo>
                  <a:pt x="173735" y="0"/>
                </a:lnTo>
                <a:lnTo>
                  <a:pt x="173735" y="1524"/>
                </a:lnTo>
                <a:lnTo>
                  <a:pt x="193547" y="1524"/>
                </a:lnTo>
                <a:lnTo>
                  <a:pt x="193547" y="0"/>
                </a:lnTo>
                <a:close/>
              </a:path>
              <a:path w="1031875" h="981709">
                <a:moveTo>
                  <a:pt x="208787" y="0"/>
                </a:moveTo>
                <a:lnTo>
                  <a:pt x="195071" y="0"/>
                </a:lnTo>
                <a:lnTo>
                  <a:pt x="195071" y="1524"/>
                </a:lnTo>
                <a:lnTo>
                  <a:pt x="210311" y="1524"/>
                </a:lnTo>
                <a:lnTo>
                  <a:pt x="208787" y="0"/>
                </a:lnTo>
                <a:close/>
              </a:path>
              <a:path w="1031875" h="981709">
                <a:moveTo>
                  <a:pt x="294131" y="0"/>
                </a:moveTo>
                <a:lnTo>
                  <a:pt x="210311" y="0"/>
                </a:lnTo>
                <a:lnTo>
                  <a:pt x="210311" y="1524"/>
                </a:lnTo>
                <a:lnTo>
                  <a:pt x="294131" y="1524"/>
                </a:lnTo>
                <a:lnTo>
                  <a:pt x="294131" y="0"/>
                </a:lnTo>
                <a:close/>
              </a:path>
              <a:path w="1031875" h="981709">
                <a:moveTo>
                  <a:pt x="1031747" y="0"/>
                </a:moveTo>
                <a:lnTo>
                  <a:pt x="295655" y="0"/>
                </a:lnTo>
                <a:lnTo>
                  <a:pt x="295655" y="1524"/>
                </a:lnTo>
                <a:lnTo>
                  <a:pt x="1031747" y="1524"/>
                </a:lnTo>
                <a:lnTo>
                  <a:pt x="1031747" y="0"/>
                </a:lnTo>
                <a:close/>
              </a:path>
            </a:pathLst>
          </a:custGeom>
          <a:solidFill>
            <a:srgbClr val="F4D605"/>
          </a:solidFill>
        </p:spPr>
        <p:txBody>
          <a:bodyPr wrap="square" lIns="0" tIns="0" rIns="0" bIns="0" rtlCol="0"/>
          <a:lstStyle/>
          <a:p/>
        </p:txBody>
      </p:sp>
      <p:sp>
        <p:nvSpPr>
          <p:cNvPr id="11" name="object 11"/>
          <p:cNvSpPr/>
          <p:nvPr/>
        </p:nvSpPr>
        <p:spPr>
          <a:xfrm>
            <a:off x="5334000" y="6466332"/>
            <a:ext cx="135890" cy="172720"/>
          </a:xfrm>
          <a:custGeom>
            <a:avLst/>
            <a:gdLst/>
            <a:ahLst/>
            <a:cxnLst/>
            <a:rect l="l" t="t" r="r" b="b"/>
            <a:pathLst>
              <a:path w="135889" h="172720">
                <a:moveTo>
                  <a:pt x="0" y="0"/>
                </a:moveTo>
                <a:lnTo>
                  <a:pt x="0" y="172212"/>
                </a:lnTo>
                <a:lnTo>
                  <a:pt x="132588" y="88392"/>
                </a:lnTo>
                <a:lnTo>
                  <a:pt x="135636" y="86868"/>
                </a:lnTo>
                <a:lnTo>
                  <a:pt x="135636" y="85344"/>
                </a:lnTo>
                <a:lnTo>
                  <a:pt x="134112" y="85344"/>
                </a:lnTo>
                <a:lnTo>
                  <a:pt x="131064" y="82296"/>
                </a:lnTo>
                <a:lnTo>
                  <a:pt x="129540" y="82296"/>
                </a:lnTo>
                <a:lnTo>
                  <a:pt x="128016" y="80772"/>
                </a:lnTo>
                <a:lnTo>
                  <a:pt x="126492" y="80772"/>
                </a:lnTo>
                <a:lnTo>
                  <a:pt x="67056" y="42672"/>
                </a:lnTo>
                <a:lnTo>
                  <a:pt x="27432" y="16764"/>
                </a:lnTo>
                <a:lnTo>
                  <a:pt x="0" y="0"/>
                </a:lnTo>
                <a:close/>
              </a:path>
            </a:pathLst>
          </a:custGeom>
          <a:solidFill>
            <a:srgbClr val="000000"/>
          </a:solidFill>
        </p:spPr>
        <p:txBody>
          <a:bodyPr wrap="square" lIns="0" tIns="0" rIns="0" bIns="0" rtlCol="0"/>
          <a:lstStyle/>
          <a:p/>
        </p:txBody>
      </p:sp>
      <p:sp>
        <p:nvSpPr>
          <p:cNvPr id="12" name="object 12"/>
          <p:cNvSpPr/>
          <p:nvPr/>
        </p:nvSpPr>
        <p:spPr>
          <a:xfrm>
            <a:off x="3977640" y="5444490"/>
            <a:ext cx="1905" cy="0"/>
          </a:xfrm>
          <a:custGeom>
            <a:avLst/>
            <a:gdLst/>
            <a:ahLst/>
            <a:cxnLst/>
            <a:rect l="l" t="t" r="r" b="b"/>
            <a:pathLst>
              <a:path w="1904" h="0">
                <a:moveTo>
                  <a:pt x="0" y="0"/>
                </a:moveTo>
                <a:lnTo>
                  <a:pt x="1524" y="0"/>
                </a:lnTo>
              </a:path>
            </a:pathLst>
          </a:custGeom>
          <a:ln w="3175">
            <a:solidFill>
              <a:srgbClr val="000000"/>
            </a:solidFill>
          </a:ln>
        </p:spPr>
        <p:txBody>
          <a:bodyPr wrap="square" lIns="0" tIns="0" rIns="0" bIns="0" rtlCol="0"/>
          <a:lstStyle/>
          <a:p/>
        </p:txBody>
      </p:sp>
      <p:sp>
        <p:nvSpPr>
          <p:cNvPr id="13" name="object 13"/>
          <p:cNvSpPr/>
          <p:nvPr/>
        </p:nvSpPr>
        <p:spPr>
          <a:xfrm>
            <a:off x="1982723" y="3319271"/>
            <a:ext cx="1209040" cy="826135"/>
          </a:xfrm>
          <a:custGeom>
            <a:avLst/>
            <a:gdLst/>
            <a:ahLst/>
            <a:cxnLst/>
            <a:rect l="l" t="t" r="r" b="b"/>
            <a:pathLst>
              <a:path w="1209039" h="826135">
                <a:moveTo>
                  <a:pt x="893063" y="0"/>
                </a:moveTo>
                <a:lnTo>
                  <a:pt x="47243" y="0"/>
                </a:lnTo>
                <a:lnTo>
                  <a:pt x="28955" y="3048"/>
                </a:lnTo>
                <a:lnTo>
                  <a:pt x="24383" y="6096"/>
                </a:lnTo>
                <a:lnTo>
                  <a:pt x="21335" y="7620"/>
                </a:lnTo>
                <a:lnTo>
                  <a:pt x="13715" y="15240"/>
                </a:lnTo>
                <a:lnTo>
                  <a:pt x="7619" y="22860"/>
                </a:lnTo>
                <a:lnTo>
                  <a:pt x="4571" y="25908"/>
                </a:lnTo>
                <a:lnTo>
                  <a:pt x="1523" y="35052"/>
                </a:lnTo>
                <a:lnTo>
                  <a:pt x="0" y="41148"/>
                </a:lnTo>
                <a:lnTo>
                  <a:pt x="0" y="784860"/>
                </a:lnTo>
                <a:lnTo>
                  <a:pt x="4571" y="798576"/>
                </a:lnTo>
                <a:lnTo>
                  <a:pt x="7619" y="803148"/>
                </a:lnTo>
                <a:lnTo>
                  <a:pt x="10667" y="806196"/>
                </a:lnTo>
                <a:lnTo>
                  <a:pt x="13715" y="810768"/>
                </a:lnTo>
                <a:lnTo>
                  <a:pt x="16763" y="813816"/>
                </a:lnTo>
                <a:lnTo>
                  <a:pt x="21335" y="816863"/>
                </a:lnTo>
                <a:lnTo>
                  <a:pt x="24383" y="819912"/>
                </a:lnTo>
                <a:lnTo>
                  <a:pt x="42671" y="826008"/>
                </a:lnTo>
                <a:lnTo>
                  <a:pt x="67055" y="826008"/>
                </a:lnTo>
                <a:lnTo>
                  <a:pt x="67055" y="824484"/>
                </a:lnTo>
                <a:lnTo>
                  <a:pt x="1168908" y="824484"/>
                </a:lnTo>
                <a:lnTo>
                  <a:pt x="1173480" y="822960"/>
                </a:lnTo>
                <a:lnTo>
                  <a:pt x="1176528" y="822960"/>
                </a:lnTo>
                <a:lnTo>
                  <a:pt x="1178052" y="821436"/>
                </a:lnTo>
                <a:lnTo>
                  <a:pt x="1182624" y="819912"/>
                </a:lnTo>
                <a:lnTo>
                  <a:pt x="1182624" y="818388"/>
                </a:lnTo>
                <a:lnTo>
                  <a:pt x="1184148" y="818388"/>
                </a:lnTo>
                <a:lnTo>
                  <a:pt x="1185672" y="816863"/>
                </a:lnTo>
                <a:lnTo>
                  <a:pt x="1190244" y="813816"/>
                </a:lnTo>
                <a:lnTo>
                  <a:pt x="1193292" y="810768"/>
                </a:lnTo>
                <a:lnTo>
                  <a:pt x="1196340" y="806196"/>
                </a:lnTo>
                <a:lnTo>
                  <a:pt x="1199388" y="803148"/>
                </a:lnTo>
                <a:lnTo>
                  <a:pt x="1200912" y="800100"/>
                </a:lnTo>
                <a:lnTo>
                  <a:pt x="1200912" y="798576"/>
                </a:lnTo>
                <a:lnTo>
                  <a:pt x="1202436" y="798576"/>
                </a:lnTo>
                <a:lnTo>
                  <a:pt x="1207008" y="784860"/>
                </a:lnTo>
                <a:lnTo>
                  <a:pt x="1207008" y="778764"/>
                </a:lnTo>
                <a:lnTo>
                  <a:pt x="1208532" y="775716"/>
                </a:lnTo>
                <a:lnTo>
                  <a:pt x="1208532" y="50292"/>
                </a:lnTo>
                <a:lnTo>
                  <a:pt x="1207008" y="45720"/>
                </a:lnTo>
                <a:lnTo>
                  <a:pt x="1207008" y="41148"/>
                </a:lnTo>
                <a:lnTo>
                  <a:pt x="1205484" y="35052"/>
                </a:lnTo>
                <a:lnTo>
                  <a:pt x="1202436" y="25908"/>
                </a:lnTo>
                <a:lnTo>
                  <a:pt x="1199388" y="22860"/>
                </a:lnTo>
                <a:lnTo>
                  <a:pt x="1196340" y="18288"/>
                </a:lnTo>
                <a:lnTo>
                  <a:pt x="1193292" y="15240"/>
                </a:lnTo>
                <a:lnTo>
                  <a:pt x="1190244" y="10668"/>
                </a:lnTo>
                <a:lnTo>
                  <a:pt x="1185672" y="7620"/>
                </a:lnTo>
                <a:lnTo>
                  <a:pt x="1182624" y="6096"/>
                </a:lnTo>
                <a:lnTo>
                  <a:pt x="897635" y="6096"/>
                </a:lnTo>
                <a:lnTo>
                  <a:pt x="893063" y="0"/>
                </a:lnTo>
                <a:close/>
              </a:path>
              <a:path w="1209039" h="826135">
                <a:moveTo>
                  <a:pt x="70103" y="824484"/>
                </a:moveTo>
                <a:lnTo>
                  <a:pt x="67055" y="824484"/>
                </a:lnTo>
                <a:lnTo>
                  <a:pt x="68579" y="826008"/>
                </a:lnTo>
                <a:lnTo>
                  <a:pt x="70103" y="824484"/>
                </a:lnTo>
                <a:close/>
              </a:path>
              <a:path w="1209039" h="826135">
                <a:moveTo>
                  <a:pt x="146304" y="824484"/>
                </a:moveTo>
                <a:lnTo>
                  <a:pt x="70103" y="824484"/>
                </a:lnTo>
                <a:lnTo>
                  <a:pt x="70103" y="826008"/>
                </a:lnTo>
                <a:lnTo>
                  <a:pt x="146304" y="826008"/>
                </a:lnTo>
                <a:lnTo>
                  <a:pt x="146304" y="824484"/>
                </a:lnTo>
                <a:close/>
              </a:path>
              <a:path w="1209039" h="826135">
                <a:moveTo>
                  <a:pt x="623316" y="824484"/>
                </a:moveTo>
                <a:lnTo>
                  <a:pt x="146304" y="824484"/>
                </a:lnTo>
                <a:lnTo>
                  <a:pt x="146304" y="826008"/>
                </a:lnTo>
                <a:lnTo>
                  <a:pt x="623316" y="826008"/>
                </a:lnTo>
                <a:lnTo>
                  <a:pt x="623316" y="824484"/>
                </a:lnTo>
                <a:close/>
              </a:path>
              <a:path w="1209039" h="826135">
                <a:moveTo>
                  <a:pt x="626364" y="824484"/>
                </a:moveTo>
                <a:lnTo>
                  <a:pt x="623316" y="824484"/>
                </a:lnTo>
                <a:lnTo>
                  <a:pt x="623316" y="826008"/>
                </a:lnTo>
                <a:lnTo>
                  <a:pt x="624840" y="826008"/>
                </a:lnTo>
                <a:lnTo>
                  <a:pt x="626364" y="824484"/>
                </a:lnTo>
                <a:close/>
              </a:path>
              <a:path w="1209039" h="826135">
                <a:moveTo>
                  <a:pt x="912876" y="824484"/>
                </a:moveTo>
                <a:lnTo>
                  <a:pt x="626364" y="824484"/>
                </a:lnTo>
                <a:lnTo>
                  <a:pt x="626364" y="826008"/>
                </a:lnTo>
                <a:lnTo>
                  <a:pt x="912876" y="826008"/>
                </a:lnTo>
                <a:lnTo>
                  <a:pt x="912876" y="824484"/>
                </a:lnTo>
                <a:close/>
              </a:path>
              <a:path w="1209039" h="826135">
                <a:moveTo>
                  <a:pt x="932688" y="824484"/>
                </a:moveTo>
                <a:lnTo>
                  <a:pt x="912876" y="824484"/>
                </a:lnTo>
                <a:lnTo>
                  <a:pt x="914400" y="826008"/>
                </a:lnTo>
                <a:lnTo>
                  <a:pt x="932688" y="826008"/>
                </a:lnTo>
                <a:lnTo>
                  <a:pt x="932688" y="824484"/>
                </a:lnTo>
                <a:close/>
              </a:path>
              <a:path w="1209039" h="826135">
                <a:moveTo>
                  <a:pt x="935735" y="824484"/>
                </a:moveTo>
                <a:lnTo>
                  <a:pt x="932688" y="824484"/>
                </a:lnTo>
                <a:lnTo>
                  <a:pt x="932688" y="826008"/>
                </a:lnTo>
                <a:lnTo>
                  <a:pt x="934212" y="826008"/>
                </a:lnTo>
                <a:lnTo>
                  <a:pt x="935735" y="824484"/>
                </a:lnTo>
                <a:close/>
              </a:path>
              <a:path w="1209039" h="826135">
                <a:moveTo>
                  <a:pt x="937260" y="824484"/>
                </a:moveTo>
                <a:lnTo>
                  <a:pt x="935735" y="824484"/>
                </a:lnTo>
                <a:lnTo>
                  <a:pt x="935735" y="826008"/>
                </a:lnTo>
                <a:lnTo>
                  <a:pt x="937260" y="826008"/>
                </a:lnTo>
                <a:lnTo>
                  <a:pt x="937260" y="824484"/>
                </a:lnTo>
                <a:close/>
              </a:path>
              <a:path w="1209039" h="826135">
                <a:moveTo>
                  <a:pt x="1167384" y="824484"/>
                </a:moveTo>
                <a:lnTo>
                  <a:pt x="937260" y="824484"/>
                </a:lnTo>
                <a:lnTo>
                  <a:pt x="937260" y="826008"/>
                </a:lnTo>
                <a:lnTo>
                  <a:pt x="1164336" y="826008"/>
                </a:lnTo>
                <a:lnTo>
                  <a:pt x="1167384" y="824484"/>
                </a:lnTo>
                <a:close/>
              </a:path>
              <a:path w="1209039" h="826135">
                <a:moveTo>
                  <a:pt x="1164336" y="0"/>
                </a:moveTo>
                <a:lnTo>
                  <a:pt x="900684" y="0"/>
                </a:lnTo>
                <a:lnTo>
                  <a:pt x="900684" y="1524"/>
                </a:lnTo>
                <a:lnTo>
                  <a:pt x="899160" y="3048"/>
                </a:lnTo>
                <a:lnTo>
                  <a:pt x="897635" y="6096"/>
                </a:lnTo>
                <a:lnTo>
                  <a:pt x="1182624" y="6096"/>
                </a:lnTo>
                <a:lnTo>
                  <a:pt x="1178052" y="3048"/>
                </a:lnTo>
                <a:lnTo>
                  <a:pt x="1173480" y="1524"/>
                </a:lnTo>
                <a:lnTo>
                  <a:pt x="1168908" y="1524"/>
                </a:lnTo>
                <a:lnTo>
                  <a:pt x="1164336" y="0"/>
                </a:lnTo>
                <a:close/>
              </a:path>
            </a:pathLst>
          </a:custGeom>
          <a:solidFill>
            <a:srgbClr val="009900"/>
          </a:solidFill>
        </p:spPr>
        <p:txBody>
          <a:bodyPr wrap="square" lIns="0" tIns="0" rIns="0" bIns="0" rtlCol="0"/>
          <a:lstStyle/>
          <a:p/>
        </p:txBody>
      </p:sp>
      <p:sp>
        <p:nvSpPr>
          <p:cNvPr id="14" name="object 14"/>
          <p:cNvSpPr/>
          <p:nvPr/>
        </p:nvSpPr>
        <p:spPr>
          <a:xfrm>
            <a:off x="2145792" y="4157471"/>
            <a:ext cx="165100" cy="142240"/>
          </a:xfrm>
          <a:custGeom>
            <a:avLst/>
            <a:gdLst/>
            <a:ahLst/>
            <a:cxnLst/>
            <a:rect l="l" t="t" r="r" b="b"/>
            <a:pathLst>
              <a:path w="165100" h="142239">
                <a:moveTo>
                  <a:pt x="82296" y="0"/>
                </a:moveTo>
                <a:lnTo>
                  <a:pt x="82296" y="1524"/>
                </a:lnTo>
                <a:lnTo>
                  <a:pt x="79248" y="4572"/>
                </a:lnTo>
                <a:lnTo>
                  <a:pt x="79248" y="6096"/>
                </a:lnTo>
                <a:lnTo>
                  <a:pt x="77724" y="7620"/>
                </a:lnTo>
                <a:lnTo>
                  <a:pt x="41148" y="71628"/>
                </a:lnTo>
                <a:lnTo>
                  <a:pt x="16764" y="112776"/>
                </a:lnTo>
                <a:lnTo>
                  <a:pt x="0" y="141732"/>
                </a:lnTo>
                <a:lnTo>
                  <a:pt x="164592" y="141732"/>
                </a:lnTo>
                <a:lnTo>
                  <a:pt x="82296" y="0"/>
                </a:lnTo>
                <a:close/>
              </a:path>
            </a:pathLst>
          </a:custGeom>
          <a:solidFill>
            <a:srgbClr val="000000"/>
          </a:solidFill>
        </p:spPr>
        <p:txBody>
          <a:bodyPr wrap="square" lIns="0" tIns="0" rIns="0" bIns="0" rtlCol="0"/>
          <a:lstStyle/>
          <a:p/>
        </p:txBody>
      </p:sp>
      <p:sp>
        <p:nvSpPr>
          <p:cNvPr id="15" name="object 15"/>
          <p:cNvSpPr/>
          <p:nvPr/>
        </p:nvSpPr>
        <p:spPr>
          <a:xfrm>
            <a:off x="1199388" y="5091684"/>
            <a:ext cx="405765" cy="419100"/>
          </a:xfrm>
          <a:custGeom>
            <a:avLst/>
            <a:gdLst/>
            <a:ahLst/>
            <a:cxnLst/>
            <a:rect l="l" t="t" r="r" b="b"/>
            <a:pathLst>
              <a:path w="405765" h="419100">
                <a:moveTo>
                  <a:pt x="405384" y="0"/>
                </a:moveTo>
                <a:lnTo>
                  <a:pt x="0" y="0"/>
                </a:lnTo>
                <a:lnTo>
                  <a:pt x="0" y="419100"/>
                </a:lnTo>
                <a:lnTo>
                  <a:pt x="405384" y="419100"/>
                </a:lnTo>
                <a:lnTo>
                  <a:pt x="405384" y="0"/>
                </a:lnTo>
                <a:close/>
              </a:path>
            </a:pathLst>
          </a:custGeom>
          <a:solidFill>
            <a:srgbClr val="0099CC"/>
          </a:solidFill>
        </p:spPr>
        <p:txBody>
          <a:bodyPr wrap="square" lIns="0" tIns="0" rIns="0" bIns="0" rtlCol="0"/>
          <a:lstStyle/>
          <a:p/>
        </p:txBody>
      </p:sp>
      <p:sp>
        <p:nvSpPr>
          <p:cNvPr id="16" name="object 16"/>
          <p:cNvSpPr/>
          <p:nvPr/>
        </p:nvSpPr>
        <p:spPr>
          <a:xfrm>
            <a:off x="1604772" y="5091684"/>
            <a:ext cx="911860" cy="419100"/>
          </a:xfrm>
          <a:custGeom>
            <a:avLst/>
            <a:gdLst/>
            <a:ahLst/>
            <a:cxnLst/>
            <a:rect l="l" t="t" r="r" b="b"/>
            <a:pathLst>
              <a:path w="911860" h="419100">
                <a:moveTo>
                  <a:pt x="911352" y="0"/>
                </a:moveTo>
                <a:lnTo>
                  <a:pt x="0" y="0"/>
                </a:lnTo>
                <a:lnTo>
                  <a:pt x="0" y="419100"/>
                </a:lnTo>
                <a:lnTo>
                  <a:pt x="911352" y="419100"/>
                </a:lnTo>
                <a:lnTo>
                  <a:pt x="911352" y="0"/>
                </a:lnTo>
                <a:close/>
              </a:path>
            </a:pathLst>
          </a:custGeom>
          <a:solidFill>
            <a:srgbClr val="CCCCCC"/>
          </a:solidFill>
        </p:spPr>
        <p:txBody>
          <a:bodyPr wrap="square" lIns="0" tIns="0" rIns="0" bIns="0" rtlCol="0"/>
          <a:lstStyle/>
          <a:p/>
        </p:txBody>
      </p:sp>
      <p:sp>
        <p:nvSpPr>
          <p:cNvPr id="17" name="object 17"/>
          <p:cNvSpPr/>
          <p:nvPr/>
        </p:nvSpPr>
        <p:spPr>
          <a:xfrm>
            <a:off x="2874264" y="4157471"/>
            <a:ext cx="165100" cy="142240"/>
          </a:xfrm>
          <a:custGeom>
            <a:avLst/>
            <a:gdLst/>
            <a:ahLst/>
            <a:cxnLst/>
            <a:rect l="l" t="t" r="r" b="b"/>
            <a:pathLst>
              <a:path w="165100" h="142239">
                <a:moveTo>
                  <a:pt x="82296" y="0"/>
                </a:moveTo>
                <a:lnTo>
                  <a:pt x="82296" y="1524"/>
                </a:lnTo>
                <a:lnTo>
                  <a:pt x="79248" y="4572"/>
                </a:lnTo>
                <a:lnTo>
                  <a:pt x="79248" y="6096"/>
                </a:lnTo>
                <a:lnTo>
                  <a:pt x="77724" y="7620"/>
                </a:lnTo>
                <a:lnTo>
                  <a:pt x="41148" y="71628"/>
                </a:lnTo>
                <a:lnTo>
                  <a:pt x="16764" y="112776"/>
                </a:lnTo>
                <a:lnTo>
                  <a:pt x="0" y="141732"/>
                </a:lnTo>
                <a:lnTo>
                  <a:pt x="164592" y="141732"/>
                </a:lnTo>
                <a:lnTo>
                  <a:pt x="82296" y="0"/>
                </a:lnTo>
                <a:close/>
              </a:path>
            </a:pathLst>
          </a:custGeom>
          <a:solidFill>
            <a:srgbClr val="000000"/>
          </a:solidFill>
        </p:spPr>
        <p:txBody>
          <a:bodyPr wrap="square" lIns="0" tIns="0" rIns="0" bIns="0" rtlCol="0"/>
          <a:lstStyle/>
          <a:p/>
        </p:txBody>
      </p:sp>
      <p:sp>
        <p:nvSpPr>
          <p:cNvPr id="18" name="object 18"/>
          <p:cNvSpPr/>
          <p:nvPr/>
        </p:nvSpPr>
        <p:spPr>
          <a:xfrm>
            <a:off x="2462783" y="6131052"/>
            <a:ext cx="1209040" cy="826135"/>
          </a:xfrm>
          <a:custGeom>
            <a:avLst/>
            <a:gdLst/>
            <a:ahLst/>
            <a:cxnLst/>
            <a:rect l="l" t="t" r="r" b="b"/>
            <a:pathLst>
              <a:path w="1209039" h="826134">
                <a:moveTo>
                  <a:pt x="926591" y="0"/>
                </a:moveTo>
                <a:lnTo>
                  <a:pt x="42671" y="0"/>
                </a:lnTo>
                <a:lnTo>
                  <a:pt x="24383" y="6095"/>
                </a:lnTo>
                <a:lnTo>
                  <a:pt x="21335" y="9143"/>
                </a:lnTo>
                <a:lnTo>
                  <a:pt x="13715" y="15239"/>
                </a:lnTo>
                <a:lnTo>
                  <a:pt x="7619" y="22859"/>
                </a:lnTo>
                <a:lnTo>
                  <a:pt x="4571" y="27431"/>
                </a:lnTo>
                <a:lnTo>
                  <a:pt x="0" y="41147"/>
                </a:lnTo>
                <a:lnTo>
                  <a:pt x="0" y="786383"/>
                </a:lnTo>
                <a:lnTo>
                  <a:pt x="21335" y="818387"/>
                </a:lnTo>
                <a:lnTo>
                  <a:pt x="24383" y="819911"/>
                </a:lnTo>
                <a:lnTo>
                  <a:pt x="28955" y="822959"/>
                </a:lnTo>
                <a:lnTo>
                  <a:pt x="38100" y="826007"/>
                </a:lnTo>
                <a:lnTo>
                  <a:pt x="1168908" y="826007"/>
                </a:lnTo>
                <a:lnTo>
                  <a:pt x="1178052" y="822959"/>
                </a:lnTo>
                <a:lnTo>
                  <a:pt x="1181100" y="819911"/>
                </a:lnTo>
                <a:lnTo>
                  <a:pt x="1182623" y="819911"/>
                </a:lnTo>
                <a:lnTo>
                  <a:pt x="1184148" y="818387"/>
                </a:lnTo>
                <a:lnTo>
                  <a:pt x="1185671" y="818387"/>
                </a:lnTo>
                <a:lnTo>
                  <a:pt x="1196339" y="807719"/>
                </a:lnTo>
                <a:lnTo>
                  <a:pt x="1199388" y="803147"/>
                </a:lnTo>
                <a:lnTo>
                  <a:pt x="1200911" y="801623"/>
                </a:lnTo>
                <a:lnTo>
                  <a:pt x="1200911" y="800099"/>
                </a:lnTo>
                <a:lnTo>
                  <a:pt x="1202436" y="798575"/>
                </a:lnTo>
                <a:lnTo>
                  <a:pt x="1203960" y="795527"/>
                </a:lnTo>
                <a:lnTo>
                  <a:pt x="1203960" y="792479"/>
                </a:lnTo>
                <a:lnTo>
                  <a:pt x="1205483" y="790955"/>
                </a:lnTo>
                <a:lnTo>
                  <a:pt x="1207008" y="786383"/>
                </a:lnTo>
                <a:lnTo>
                  <a:pt x="1207008" y="778763"/>
                </a:lnTo>
                <a:lnTo>
                  <a:pt x="1208532" y="775715"/>
                </a:lnTo>
                <a:lnTo>
                  <a:pt x="1208532" y="50291"/>
                </a:lnTo>
                <a:lnTo>
                  <a:pt x="1207008" y="45719"/>
                </a:lnTo>
                <a:lnTo>
                  <a:pt x="1207008" y="41147"/>
                </a:lnTo>
                <a:lnTo>
                  <a:pt x="1202436" y="27431"/>
                </a:lnTo>
                <a:lnTo>
                  <a:pt x="1196339" y="18287"/>
                </a:lnTo>
                <a:lnTo>
                  <a:pt x="1190244" y="12191"/>
                </a:lnTo>
                <a:lnTo>
                  <a:pt x="1187958" y="10667"/>
                </a:lnTo>
                <a:lnTo>
                  <a:pt x="931163" y="10667"/>
                </a:lnTo>
                <a:lnTo>
                  <a:pt x="926591" y="0"/>
                </a:lnTo>
                <a:close/>
              </a:path>
              <a:path w="1209039" h="826134">
                <a:moveTo>
                  <a:pt x="1164336" y="0"/>
                </a:moveTo>
                <a:lnTo>
                  <a:pt x="937260" y="0"/>
                </a:lnTo>
                <a:lnTo>
                  <a:pt x="937260" y="1523"/>
                </a:lnTo>
                <a:lnTo>
                  <a:pt x="934211" y="4571"/>
                </a:lnTo>
                <a:lnTo>
                  <a:pt x="932688" y="9143"/>
                </a:lnTo>
                <a:lnTo>
                  <a:pt x="931163" y="9143"/>
                </a:lnTo>
                <a:lnTo>
                  <a:pt x="931163" y="10667"/>
                </a:lnTo>
                <a:lnTo>
                  <a:pt x="1187958" y="10667"/>
                </a:lnTo>
                <a:lnTo>
                  <a:pt x="1181100" y="6095"/>
                </a:lnTo>
                <a:lnTo>
                  <a:pt x="1178052" y="4571"/>
                </a:lnTo>
                <a:lnTo>
                  <a:pt x="1164336" y="0"/>
                </a:lnTo>
                <a:close/>
              </a:path>
            </a:pathLst>
          </a:custGeom>
          <a:solidFill>
            <a:srgbClr val="009900"/>
          </a:solidFill>
        </p:spPr>
        <p:txBody>
          <a:bodyPr wrap="square" lIns="0" tIns="0" rIns="0" bIns="0" rtlCol="0"/>
          <a:lstStyle/>
          <a:p/>
        </p:txBody>
      </p:sp>
      <p:sp>
        <p:nvSpPr>
          <p:cNvPr id="19" name="object 19"/>
          <p:cNvSpPr/>
          <p:nvPr/>
        </p:nvSpPr>
        <p:spPr>
          <a:xfrm>
            <a:off x="2165604" y="5535167"/>
            <a:ext cx="165100" cy="142240"/>
          </a:xfrm>
          <a:custGeom>
            <a:avLst/>
            <a:gdLst/>
            <a:ahLst/>
            <a:cxnLst/>
            <a:rect l="l" t="t" r="r" b="b"/>
            <a:pathLst>
              <a:path w="165100" h="142239">
                <a:moveTo>
                  <a:pt x="82295" y="0"/>
                </a:moveTo>
                <a:lnTo>
                  <a:pt x="80771" y="0"/>
                </a:lnTo>
                <a:lnTo>
                  <a:pt x="80771" y="1524"/>
                </a:lnTo>
                <a:lnTo>
                  <a:pt x="79247" y="4572"/>
                </a:lnTo>
                <a:lnTo>
                  <a:pt x="77723" y="6096"/>
                </a:lnTo>
                <a:lnTo>
                  <a:pt x="77723" y="7620"/>
                </a:lnTo>
                <a:lnTo>
                  <a:pt x="76199" y="9144"/>
                </a:lnTo>
                <a:lnTo>
                  <a:pt x="57911" y="39624"/>
                </a:lnTo>
                <a:lnTo>
                  <a:pt x="39623" y="73152"/>
                </a:lnTo>
                <a:lnTo>
                  <a:pt x="0" y="141732"/>
                </a:lnTo>
                <a:lnTo>
                  <a:pt x="164591" y="141732"/>
                </a:lnTo>
                <a:lnTo>
                  <a:pt x="82295" y="0"/>
                </a:lnTo>
                <a:close/>
              </a:path>
            </a:pathLst>
          </a:custGeom>
          <a:solidFill>
            <a:srgbClr val="000000"/>
          </a:solidFill>
        </p:spPr>
        <p:txBody>
          <a:bodyPr wrap="square" lIns="0" tIns="0" rIns="0" bIns="0" rtlCol="0"/>
          <a:lstStyle/>
          <a:p/>
        </p:txBody>
      </p:sp>
      <p:sp>
        <p:nvSpPr>
          <p:cNvPr id="20" name="object 20"/>
          <p:cNvSpPr/>
          <p:nvPr/>
        </p:nvSpPr>
        <p:spPr>
          <a:xfrm>
            <a:off x="1385316" y="5533644"/>
            <a:ext cx="3175" cy="1905"/>
          </a:xfrm>
          <a:custGeom>
            <a:avLst/>
            <a:gdLst/>
            <a:ahLst/>
            <a:cxnLst/>
            <a:rect l="l" t="t" r="r" b="b"/>
            <a:pathLst>
              <a:path w="3175" h="1904">
                <a:moveTo>
                  <a:pt x="1524" y="0"/>
                </a:moveTo>
                <a:lnTo>
                  <a:pt x="0" y="0"/>
                </a:lnTo>
                <a:lnTo>
                  <a:pt x="0" y="1524"/>
                </a:lnTo>
                <a:lnTo>
                  <a:pt x="3048" y="1524"/>
                </a:lnTo>
                <a:lnTo>
                  <a:pt x="1524" y="0"/>
                </a:lnTo>
                <a:close/>
              </a:path>
            </a:pathLst>
          </a:custGeom>
          <a:solidFill>
            <a:srgbClr val="000000"/>
          </a:solidFill>
        </p:spPr>
        <p:txBody>
          <a:bodyPr wrap="square" lIns="0" tIns="0" rIns="0" bIns="0" rtlCol="0"/>
          <a:lstStyle/>
          <a:p/>
        </p:txBody>
      </p:sp>
      <p:sp>
        <p:nvSpPr>
          <p:cNvPr id="21" name="object 21"/>
          <p:cNvSpPr/>
          <p:nvPr/>
        </p:nvSpPr>
        <p:spPr>
          <a:xfrm>
            <a:off x="2954273" y="4283964"/>
            <a:ext cx="0" cy="363220"/>
          </a:xfrm>
          <a:custGeom>
            <a:avLst/>
            <a:gdLst/>
            <a:ahLst/>
            <a:cxnLst/>
            <a:rect l="l" t="t" r="r" b="b"/>
            <a:pathLst>
              <a:path w="0" h="363220">
                <a:moveTo>
                  <a:pt x="0" y="0"/>
                </a:moveTo>
                <a:lnTo>
                  <a:pt x="0" y="362712"/>
                </a:lnTo>
              </a:path>
            </a:pathLst>
          </a:custGeom>
          <a:ln w="28956">
            <a:solidFill>
              <a:srgbClr val="000000"/>
            </a:solidFill>
          </a:ln>
        </p:spPr>
        <p:txBody>
          <a:bodyPr wrap="square" lIns="0" tIns="0" rIns="0" bIns="0" rtlCol="0"/>
          <a:lstStyle/>
          <a:p/>
        </p:txBody>
      </p:sp>
      <p:sp>
        <p:nvSpPr>
          <p:cNvPr id="22" name="object 22"/>
          <p:cNvSpPr/>
          <p:nvPr/>
        </p:nvSpPr>
        <p:spPr>
          <a:xfrm>
            <a:off x="2225801" y="4288535"/>
            <a:ext cx="0" cy="364490"/>
          </a:xfrm>
          <a:custGeom>
            <a:avLst/>
            <a:gdLst/>
            <a:ahLst/>
            <a:cxnLst/>
            <a:rect l="l" t="t" r="r" b="b"/>
            <a:pathLst>
              <a:path w="0" h="364489">
                <a:moveTo>
                  <a:pt x="0" y="0"/>
                </a:moveTo>
                <a:lnTo>
                  <a:pt x="0" y="364236"/>
                </a:lnTo>
              </a:path>
            </a:pathLst>
          </a:custGeom>
          <a:ln w="28956">
            <a:solidFill>
              <a:srgbClr val="000000"/>
            </a:solidFill>
          </a:ln>
        </p:spPr>
        <p:txBody>
          <a:bodyPr wrap="square" lIns="0" tIns="0" rIns="0" bIns="0" rtlCol="0"/>
          <a:lstStyle/>
          <a:p/>
        </p:txBody>
      </p:sp>
      <p:sp>
        <p:nvSpPr>
          <p:cNvPr id="23" name="object 23"/>
          <p:cNvSpPr/>
          <p:nvPr/>
        </p:nvSpPr>
        <p:spPr>
          <a:xfrm>
            <a:off x="2007107" y="4623815"/>
            <a:ext cx="228600" cy="454659"/>
          </a:xfrm>
          <a:custGeom>
            <a:avLst/>
            <a:gdLst/>
            <a:ahLst/>
            <a:cxnLst/>
            <a:rect l="l" t="t" r="r" b="b"/>
            <a:pathLst>
              <a:path w="228600" h="454660">
                <a:moveTo>
                  <a:pt x="219456" y="0"/>
                </a:moveTo>
                <a:lnTo>
                  <a:pt x="9144" y="0"/>
                </a:lnTo>
                <a:lnTo>
                  <a:pt x="4572" y="4572"/>
                </a:lnTo>
                <a:lnTo>
                  <a:pt x="1524" y="9144"/>
                </a:lnTo>
                <a:lnTo>
                  <a:pt x="0" y="15240"/>
                </a:lnTo>
                <a:lnTo>
                  <a:pt x="0" y="440436"/>
                </a:lnTo>
                <a:lnTo>
                  <a:pt x="1524" y="445008"/>
                </a:lnTo>
                <a:lnTo>
                  <a:pt x="4572" y="449580"/>
                </a:lnTo>
                <a:lnTo>
                  <a:pt x="9144" y="454152"/>
                </a:lnTo>
                <a:lnTo>
                  <a:pt x="19812" y="454152"/>
                </a:lnTo>
                <a:lnTo>
                  <a:pt x="28956" y="30480"/>
                </a:lnTo>
                <a:lnTo>
                  <a:pt x="15240" y="30480"/>
                </a:lnTo>
                <a:lnTo>
                  <a:pt x="15240" y="15240"/>
                </a:lnTo>
                <a:lnTo>
                  <a:pt x="228600" y="15240"/>
                </a:lnTo>
                <a:lnTo>
                  <a:pt x="227076" y="9144"/>
                </a:lnTo>
                <a:lnTo>
                  <a:pt x="224028" y="4572"/>
                </a:lnTo>
                <a:lnTo>
                  <a:pt x="219456" y="0"/>
                </a:lnTo>
                <a:close/>
              </a:path>
              <a:path w="228600" h="454660">
                <a:moveTo>
                  <a:pt x="28956" y="15240"/>
                </a:moveTo>
                <a:lnTo>
                  <a:pt x="15240" y="15240"/>
                </a:lnTo>
                <a:lnTo>
                  <a:pt x="15240" y="30480"/>
                </a:lnTo>
                <a:lnTo>
                  <a:pt x="28956" y="30480"/>
                </a:lnTo>
                <a:lnTo>
                  <a:pt x="28956" y="15240"/>
                </a:lnTo>
                <a:close/>
              </a:path>
              <a:path w="228600" h="454660">
                <a:moveTo>
                  <a:pt x="228600" y="15240"/>
                </a:moveTo>
                <a:lnTo>
                  <a:pt x="28956" y="15240"/>
                </a:lnTo>
                <a:lnTo>
                  <a:pt x="28956" y="30480"/>
                </a:lnTo>
                <a:lnTo>
                  <a:pt x="214884" y="30480"/>
                </a:lnTo>
                <a:lnTo>
                  <a:pt x="219456" y="28956"/>
                </a:lnTo>
                <a:lnTo>
                  <a:pt x="224028" y="24384"/>
                </a:lnTo>
                <a:lnTo>
                  <a:pt x="227076" y="19812"/>
                </a:lnTo>
                <a:lnTo>
                  <a:pt x="228600" y="15240"/>
                </a:lnTo>
                <a:close/>
              </a:path>
            </a:pathLst>
          </a:custGeom>
          <a:solidFill>
            <a:srgbClr val="000000"/>
          </a:solidFill>
        </p:spPr>
        <p:txBody>
          <a:bodyPr wrap="square" lIns="0" tIns="0" rIns="0" bIns="0" rtlCol="0"/>
          <a:lstStyle/>
          <a:p/>
        </p:txBody>
      </p:sp>
      <p:sp>
        <p:nvSpPr>
          <p:cNvPr id="24" name="object 24"/>
          <p:cNvSpPr/>
          <p:nvPr/>
        </p:nvSpPr>
        <p:spPr>
          <a:xfrm>
            <a:off x="2944367" y="4617720"/>
            <a:ext cx="228600" cy="455930"/>
          </a:xfrm>
          <a:custGeom>
            <a:avLst/>
            <a:gdLst/>
            <a:ahLst/>
            <a:cxnLst/>
            <a:rect l="l" t="t" r="r" b="b"/>
            <a:pathLst>
              <a:path w="228600" h="455929">
                <a:moveTo>
                  <a:pt x="214883" y="15240"/>
                </a:moveTo>
                <a:lnTo>
                  <a:pt x="199644" y="15240"/>
                </a:lnTo>
                <a:lnTo>
                  <a:pt x="199644" y="441960"/>
                </a:lnTo>
                <a:lnTo>
                  <a:pt x="201167" y="446532"/>
                </a:lnTo>
                <a:lnTo>
                  <a:pt x="204215" y="451104"/>
                </a:lnTo>
                <a:lnTo>
                  <a:pt x="208787" y="455676"/>
                </a:lnTo>
                <a:lnTo>
                  <a:pt x="219455" y="455676"/>
                </a:lnTo>
                <a:lnTo>
                  <a:pt x="224028" y="451104"/>
                </a:lnTo>
                <a:lnTo>
                  <a:pt x="227076" y="446532"/>
                </a:lnTo>
                <a:lnTo>
                  <a:pt x="228600" y="441960"/>
                </a:lnTo>
                <a:lnTo>
                  <a:pt x="228600" y="30480"/>
                </a:lnTo>
                <a:lnTo>
                  <a:pt x="214883" y="30480"/>
                </a:lnTo>
                <a:lnTo>
                  <a:pt x="214883" y="15240"/>
                </a:lnTo>
                <a:close/>
              </a:path>
              <a:path w="228600" h="455929">
                <a:moveTo>
                  <a:pt x="219455" y="0"/>
                </a:moveTo>
                <a:lnTo>
                  <a:pt x="9143" y="0"/>
                </a:lnTo>
                <a:lnTo>
                  <a:pt x="4571" y="4572"/>
                </a:lnTo>
                <a:lnTo>
                  <a:pt x="1523" y="9144"/>
                </a:lnTo>
                <a:lnTo>
                  <a:pt x="0" y="15240"/>
                </a:lnTo>
                <a:lnTo>
                  <a:pt x="1523" y="19812"/>
                </a:lnTo>
                <a:lnTo>
                  <a:pt x="4571" y="24384"/>
                </a:lnTo>
                <a:lnTo>
                  <a:pt x="9143" y="28956"/>
                </a:lnTo>
                <a:lnTo>
                  <a:pt x="15239" y="30480"/>
                </a:lnTo>
                <a:lnTo>
                  <a:pt x="199644" y="30480"/>
                </a:lnTo>
                <a:lnTo>
                  <a:pt x="199644" y="15240"/>
                </a:lnTo>
                <a:lnTo>
                  <a:pt x="228600" y="15240"/>
                </a:lnTo>
                <a:lnTo>
                  <a:pt x="227076" y="9144"/>
                </a:lnTo>
                <a:lnTo>
                  <a:pt x="224028" y="4572"/>
                </a:lnTo>
                <a:lnTo>
                  <a:pt x="219455" y="0"/>
                </a:lnTo>
                <a:close/>
              </a:path>
              <a:path w="228600" h="455929">
                <a:moveTo>
                  <a:pt x="228600" y="15240"/>
                </a:moveTo>
                <a:lnTo>
                  <a:pt x="214883" y="15240"/>
                </a:lnTo>
                <a:lnTo>
                  <a:pt x="214883" y="30480"/>
                </a:lnTo>
                <a:lnTo>
                  <a:pt x="228600" y="30480"/>
                </a:lnTo>
                <a:lnTo>
                  <a:pt x="228600" y="15240"/>
                </a:lnTo>
                <a:close/>
              </a:path>
            </a:pathLst>
          </a:custGeom>
          <a:solidFill>
            <a:srgbClr val="000000"/>
          </a:solidFill>
        </p:spPr>
        <p:txBody>
          <a:bodyPr wrap="square" lIns="0" tIns="0" rIns="0" bIns="0" rtlCol="0"/>
          <a:lstStyle/>
          <a:p/>
        </p:txBody>
      </p:sp>
      <p:sp>
        <p:nvSpPr>
          <p:cNvPr id="25" name="object 25"/>
          <p:cNvSpPr/>
          <p:nvPr/>
        </p:nvSpPr>
        <p:spPr>
          <a:xfrm>
            <a:off x="2232660" y="5661659"/>
            <a:ext cx="233679" cy="722630"/>
          </a:xfrm>
          <a:custGeom>
            <a:avLst/>
            <a:gdLst/>
            <a:ahLst/>
            <a:cxnLst/>
            <a:rect l="l" t="t" r="r" b="b"/>
            <a:pathLst>
              <a:path w="233680" h="722629">
                <a:moveTo>
                  <a:pt x="19812" y="0"/>
                </a:moveTo>
                <a:lnTo>
                  <a:pt x="9144" y="0"/>
                </a:lnTo>
                <a:lnTo>
                  <a:pt x="4571" y="4571"/>
                </a:lnTo>
                <a:lnTo>
                  <a:pt x="1524" y="9143"/>
                </a:lnTo>
                <a:lnTo>
                  <a:pt x="0" y="15239"/>
                </a:lnTo>
                <a:lnTo>
                  <a:pt x="0" y="707135"/>
                </a:lnTo>
                <a:lnTo>
                  <a:pt x="1524" y="711707"/>
                </a:lnTo>
                <a:lnTo>
                  <a:pt x="4571" y="716280"/>
                </a:lnTo>
                <a:lnTo>
                  <a:pt x="9144" y="720852"/>
                </a:lnTo>
                <a:lnTo>
                  <a:pt x="15240" y="722376"/>
                </a:lnTo>
                <a:lnTo>
                  <a:pt x="219456" y="722376"/>
                </a:lnTo>
                <a:lnTo>
                  <a:pt x="224028" y="720852"/>
                </a:lnTo>
                <a:lnTo>
                  <a:pt x="228600" y="716280"/>
                </a:lnTo>
                <a:lnTo>
                  <a:pt x="231648" y="711707"/>
                </a:lnTo>
                <a:lnTo>
                  <a:pt x="233172" y="707135"/>
                </a:lnTo>
                <a:lnTo>
                  <a:pt x="15240" y="707135"/>
                </a:lnTo>
                <a:lnTo>
                  <a:pt x="15240" y="691896"/>
                </a:lnTo>
                <a:lnTo>
                  <a:pt x="28956" y="691896"/>
                </a:lnTo>
                <a:lnTo>
                  <a:pt x="28956" y="15239"/>
                </a:lnTo>
                <a:lnTo>
                  <a:pt x="27432" y="9143"/>
                </a:lnTo>
                <a:lnTo>
                  <a:pt x="24384" y="4571"/>
                </a:lnTo>
                <a:lnTo>
                  <a:pt x="19812" y="0"/>
                </a:lnTo>
                <a:close/>
              </a:path>
              <a:path w="233680" h="722629">
                <a:moveTo>
                  <a:pt x="28956" y="691896"/>
                </a:moveTo>
                <a:lnTo>
                  <a:pt x="15240" y="691896"/>
                </a:lnTo>
                <a:lnTo>
                  <a:pt x="15240" y="707135"/>
                </a:lnTo>
                <a:lnTo>
                  <a:pt x="28956" y="707135"/>
                </a:lnTo>
                <a:lnTo>
                  <a:pt x="28956" y="691896"/>
                </a:lnTo>
                <a:close/>
              </a:path>
              <a:path w="233680" h="722629">
                <a:moveTo>
                  <a:pt x="224028" y="691896"/>
                </a:moveTo>
                <a:lnTo>
                  <a:pt x="28956" y="691896"/>
                </a:lnTo>
                <a:lnTo>
                  <a:pt x="28956" y="707135"/>
                </a:lnTo>
                <a:lnTo>
                  <a:pt x="233172" y="707135"/>
                </a:lnTo>
                <a:lnTo>
                  <a:pt x="231648" y="701040"/>
                </a:lnTo>
                <a:lnTo>
                  <a:pt x="228600" y="696468"/>
                </a:lnTo>
                <a:lnTo>
                  <a:pt x="224028" y="691896"/>
                </a:lnTo>
                <a:close/>
              </a:path>
            </a:pathLst>
          </a:custGeom>
          <a:solidFill>
            <a:srgbClr val="000000"/>
          </a:solidFill>
        </p:spPr>
        <p:txBody>
          <a:bodyPr wrap="square" lIns="0" tIns="0" rIns="0" bIns="0" rtlCol="0"/>
          <a:lstStyle/>
          <a:p/>
        </p:txBody>
      </p:sp>
      <p:sp>
        <p:nvSpPr>
          <p:cNvPr id="26" name="object 26"/>
          <p:cNvSpPr/>
          <p:nvPr/>
        </p:nvSpPr>
        <p:spPr>
          <a:xfrm>
            <a:off x="3182111" y="3636264"/>
            <a:ext cx="2232660" cy="0"/>
          </a:xfrm>
          <a:custGeom>
            <a:avLst/>
            <a:gdLst/>
            <a:ahLst/>
            <a:cxnLst/>
            <a:rect l="l" t="t" r="r" b="b"/>
            <a:pathLst>
              <a:path w="2232660" h="0">
                <a:moveTo>
                  <a:pt x="0" y="0"/>
                </a:moveTo>
                <a:lnTo>
                  <a:pt x="2232660" y="0"/>
                </a:lnTo>
              </a:path>
            </a:pathLst>
          </a:custGeom>
          <a:ln w="30479">
            <a:solidFill>
              <a:srgbClr val="000000"/>
            </a:solidFill>
          </a:ln>
        </p:spPr>
        <p:txBody>
          <a:bodyPr wrap="square" lIns="0" tIns="0" rIns="0" bIns="0" rtlCol="0"/>
          <a:lstStyle/>
          <a:p/>
        </p:txBody>
      </p:sp>
      <p:sp>
        <p:nvSpPr>
          <p:cNvPr id="27" name="object 27"/>
          <p:cNvSpPr txBox="1"/>
          <p:nvPr/>
        </p:nvSpPr>
        <p:spPr>
          <a:xfrm>
            <a:off x="2094992" y="3344956"/>
            <a:ext cx="984250" cy="704215"/>
          </a:xfrm>
          <a:prstGeom prst="rect">
            <a:avLst/>
          </a:prstGeom>
        </p:spPr>
        <p:txBody>
          <a:bodyPr wrap="square" lIns="0" tIns="0" rIns="0" bIns="0" rtlCol="0" vert="horz">
            <a:spAutoFit/>
          </a:bodyPr>
          <a:lstStyle/>
          <a:p>
            <a:pPr marL="119380" marR="5080" indent="-107314">
              <a:lnSpc>
                <a:spcPct val="108200"/>
              </a:lnSpc>
            </a:pPr>
            <a:r>
              <a:rPr dirty="0" sz="1400" spc="-25">
                <a:solidFill>
                  <a:srgbClr val="FFFFFF"/>
                </a:solidFill>
                <a:latin typeface="Arial"/>
                <a:cs typeface="Arial"/>
              </a:rPr>
              <a:t>Generate</a:t>
            </a:r>
            <a:r>
              <a:rPr dirty="0" sz="1400" spc="-90">
                <a:solidFill>
                  <a:srgbClr val="FFFFFF"/>
                </a:solidFill>
                <a:latin typeface="Arial"/>
                <a:cs typeface="Arial"/>
              </a:rPr>
              <a:t> </a:t>
            </a:r>
            <a:r>
              <a:rPr dirty="0" sz="1400" spc="-30">
                <a:solidFill>
                  <a:srgbClr val="FFFFFF"/>
                </a:solidFill>
                <a:latin typeface="Arial"/>
                <a:cs typeface="Arial"/>
              </a:rPr>
              <a:t>an  </a:t>
            </a:r>
            <a:r>
              <a:rPr dirty="0" sz="1400" spc="-25">
                <a:solidFill>
                  <a:srgbClr val="FFFFFF"/>
                </a:solidFill>
                <a:latin typeface="Arial"/>
                <a:cs typeface="Arial"/>
              </a:rPr>
              <a:t>Employee  Bank</a:t>
            </a:r>
            <a:r>
              <a:rPr dirty="0" sz="1400" spc="-114">
                <a:solidFill>
                  <a:srgbClr val="FFFFFF"/>
                </a:solidFill>
                <a:latin typeface="Arial"/>
                <a:cs typeface="Arial"/>
              </a:rPr>
              <a:t> </a:t>
            </a:r>
            <a:r>
              <a:rPr dirty="0" sz="1400" spc="-20">
                <a:solidFill>
                  <a:srgbClr val="FFFFFF"/>
                </a:solidFill>
                <a:latin typeface="Arial"/>
                <a:cs typeface="Arial"/>
              </a:rPr>
              <a:t>stmt</a:t>
            </a:r>
            <a:endParaRPr sz="1400">
              <a:latin typeface="Arial"/>
              <a:cs typeface="Arial"/>
            </a:endParaRPr>
          </a:p>
        </p:txBody>
      </p:sp>
      <p:sp>
        <p:nvSpPr>
          <p:cNvPr id="28" name="object 28"/>
          <p:cNvSpPr txBox="1"/>
          <p:nvPr/>
        </p:nvSpPr>
        <p:spPr>
          <a:xfrm>
            <a:off x="5498236" y="5139209"/>
            <a:ext cx="1022350" cy="675005"/>
          </a:xfrm>
          <a:prstGeom prst="rect">
            <a:avLst/>
          </a:prstGeom>
        </p:spPr>
        <p:txBody>
          <a:bodyPr wrap="square" lIns="0" tIns="0" rIns="0" bIns="0" rtlCol="0" vert="horz">
            <a:spAutoFit/>
          </a:bodyPr>
          <a:lstStyle/>
          <a:p>
            <a:pPr algn="ctr" marL="12700" marR="5080" indent="29845">
              <a:lnSpc>
                <a:spcPct val="103600"/>
              </a:lnSpc>
            </a:pPr>
            <a:r>
              <a:rPr dirty="0" sz="1400" spc="-30">
                <a:solidFill>
                  <a:srgbClr val="FFFFFF"/>
                </a:solidFill>
                <a:latin typeface="Arial"/>
                <a:cs typeface="Arial"/>
              </a:rPr>
              <a:t>Create </a:t>
            </a:r>
            <a:r>
              <a:rPr dirty="0" sz="1400" spc="-25">
                <a:solidFill>
                  <a:srgbClr val="FFFFFF"/>
                </a:solidFill>
                <a:latin typeface="Arial"/>
                <a:cs typeface="Arial"/>
              </a:rPr>
              <a:t>a  </a:t>
            </a:r>
            <a:r>
              <a:rPr dirty="0" sz="1400" spc="-30">
                <a:solidFill>
                  <a:srgbClr val="FFFFFF"/>
                </a:solidFill>
                <a:latin typeface="Arial"/>
                <a:cs typeface="Arial"/>
              </a:rPr>
              <a:t>new</a:t>
            </a:r>
            <a:r>
              <a:rPr dirty="0" sz="1400" spc="-85">
                <a:solidFill>
                  <a:srgbClr val="FFFFFF"/>
                </a:solidFill>
                <a:latin typeface="Arial"/>
                <a:cs typeface="Arial"/>
              </a:rPr>
              <a:t> </a:t>
            </a:r>
            <a:r>
              <a:rPr dirty="0" sz="1400" spc="-30">
                <a:solidFill>
                  <a:srgbClr val="FFFFFF"/>
                </a:solidFill>
                <a:latin typeface="Arial"/>
                <a:cs typeface="Arial"/>
              </a:rPr>
              <a:t>member  </a:t>
            </a:r>
            <a:r>
              <a:rPr dirty="0" sz="1400" spc="-25">
                <a:solidFill>
                  <a:srgbClr val="FFFFFF"/>
                </a:solidFill>
                <a:latin typeface="Arial"/>
                <a:cs typeface="Arial"/>
              </a:rPr>
              <a:t>Account</a:t>
            </a:r>
            <a:endParaRPr sz="1400">
              <a:latin typeface="Arial"/>
              <a:cs typeface="Arial"/>
            </a:endParaRPr>
          </a:p>
        </p:txBody>
      </p:sp>
      <p:sp>
        <p:nvSpPr>
          <p:cNvPr id="29" name="object 29"/>
          <p:cNvSpPr txBox="1"/>
          <p:nvPr/>
        </p:nvSpPr>
        <p:spPr>
          <a:xfrm>
            <a:off x="1733829" y="5101348"/>
            <a:ext cx="656590" cy="390525"/>
          </a:xfrm>
          <a:prstGeom prst="rect">
            <a:avLst/>
          </a:prstGeom>
        </p:spPr>
        <p:txBody>
          <a:bodyPr wrap="square" lIns="0" tIns="0" rIns="0" bIns="0" rtlCol="0" vert="horz">
            <a:spAutoFit/>
          </a:bodyPr>
          <a:lstStyle/>
          <a:p>
            <a:pPr marL="12700" marR="5080" indent="37465">
              <a:lnSpc>
                <a:spcPts val="1510"/>
              </a:lnSpc>
            </a:pPr>
            <a:r>
              <a:rPr dirty="0" sz="1300" spc="-60">
                <a:latin typeface="Arial"/>
                <a:cs typeface="Arial"/>
              </a:rPr>
              <a:t>Member  </a:t>
            </a:r>
            <a:r>
              <a:rPr dirty="0" sz="1300" spc="-50">
                <a:latin typeface="Arial"/>
                <a:cs typeface="Arial"/>
              </a:rPr>
              <a:t>Accounts</a:t>
            </a:r>
            <a:endParaRPr sz="1300">
              <a:latin typeface="Arial"/>
              <a:cs typeface="Arial"/>
            </a:endParaRPr>
          </a:p>
        </p:txBody>
      </p:sp>
      <p:sp>
        <p:nvSpPr>
          <p:cNvPr id="30" name="object 30"/>
          <p:cNvSpPr txBox="1"/>
          <p:nvPr/>
        </p:nvSpPr>
        <p:spPr>
          <a:xfrm>
            <a:off x="2745727" y="6184839"/>
            <a:ext cx="657860" cy="706755"/>
          </a:xfrm>
          <a:prstGeom prst="rect">
            <a:avLst/>
          </a:prstGeom>
        </p:spPr>
        <p:txBody>
          <a:bodyPr wrap="square" lIns="0" tIns="0" rIns="0" bIns="0" rtlCol="0" vert="horz">
            <a:spAutoFit/>
          </a:bodyPr>
          <a:lstStyle/>
          <a:p>
            <a:pPr marL="12700" marR="5080" indent="38100">
              <a:lnSpc>
                <a:spcPct val="108600"/>
              </a:lnSpc>
            </a:pPr>
            <a:r>
              <a:rPr dirty="0" sz="1400" spc="-25">
                <a:solidFill>
                  <a:srgbClr val="FFFFFF"/>
                </a:solidFill>
                <a:latin typeface="Arial"/>
                <a:cs typeface="Arial"/>
              </a:rPr>
              <a:t>Freeze  </a:t>
            </a:r>
            <a:r>
              <a:rPr dirty="0" sz="1400" spc="-25">
                <a:solidFill>
                  <a:srgbClr val="FFFFFF"/>
                </a:solidFill>
                <a:latin typeface="Arial"/>
                <a:cs typeface="Arial"/>
              </a:rPr>
              <a:t>Member  Account</a:t>
            </a:r>
            <a:endParaRPr sz="1400">
              <a:latin typeface="Arial"/>
              <a:cs typeface="Arial"/>
            </a:endParaRPr>
          </a:p>
        </p:txBody>
      </p:sp>
      <p:sp>
        <p:nvSpPr>
          <p:cNvPr id="31" name="object 31"/>
          <p:cNvSpPr txBox="1"/>
          <p:nvPr/>
        </p:nvSpPr>
        <p:spPr>
          <a:xfrm>
            <a:off x="1174562" y="5930437"/>
            <a:ext cx="1041400" cy="456565"/>
          </a:xfrm>
          <a:prstGeom prst="rect">
            <a:avLst/>
          </a:prstGeom>
        </p:spPr>
        <p:txBody>
          <a:bodyPr wrap="square" lIns="0" tIns="0" rIns="0" bIns="0" rtlCol="0" vert="horz">
            <a:spAutoFit/>
          </a:bodyPr>
          <a:lstStyle/>
          <a:p>
            <a:pPr marL="291465" marR="5080" indent="-279400">
              <a:lnSpc>
                <a:spcPct val="104299"/>
              </a:lnSpc>
            </a:pPr>
            <a:r>
              <a:rPr dirty="0" sz="1400" spc="-35">
                <a:latin typeface="Arial"/>
                <a:cs typeface="Arial"/>
              </a:rPr>
              <a:t>New</a:t>
            </a:r>
            <a:r>
              <a:rPr dirty="0" sz="1400" spc="-80">
                <a:latin typeface="Arial"/>
                <a:cs typeface="Arial"/>
              </a:rPr>
              <a:t> </a:t>
            </a:r>
            <a:r>
              <a:rPr dirty="0" sz="1400" spc="-25">
                <a:latin typeface="Arial"/>
                <a:cs typeface="Arial"/>
              </a:rPr>
              <a:t>Account  </a:t>
            </a:r>
            <a:r>
              <a:rPr dirty="0" sz="1400" spc="-20">
                <a:latin typeface="Arial"/>
                <a:cs typeface="Arial"/>
              </a:rPr>
              <a:t>status</a:t>
            </a:r>
            <a:endParaRPr sz="1400">
              <a:latin typeface="Arial"/>
              <a:cs typeface="Arial"/>
            </a:endParaRPr>
          </a:p>
        </p:txBody>
      </p:sp>
      <p:sp>
        <p:nvSpPr>
          <p:cNvPr id="32" name="object 32"/>
          <p:cNvSpPr txBox="1"/>
          <p:nvPr/>
        </p:nvSpPr>
        <p:spPr>
          <a:xfrm>
            <a:off x="1383220" y="4170103"/>
            <a:ext cx="735330" cy="456565"/>
          </a:xfrm>
          <a:prstGeom prst="rect">
            <a:avLst/>
          </a:prstGeom>
        </p:spPr>
        <p:txBody>
          <a:bodyPr wrap="square" lIns="0" tIns="0" rIns="0" bIns="0" rtlCol="0" vert="horz">
            <a:spAutoFit/>
          </a:bodyPr>
          <a:lstStyle/>
          <a:p>
            <a:pPr marL="12700" marR="5080">
              <a:lnSpc>
                <a:spcPct val="104299"/>
              </a:lnSpc>
            </a:pPr>
            <a:r>
              <a:rPr dirty="0" sz="1400" spc="-20">
                <a:latin typeface="Arial"/>
                <a:cs typeface="Arial"/>
              </a:rPr>
              <a:t>Existing  </a:t>
            </a:r>
            <a:r>
              <a:rPr dirty="0" sz="1400" spc="-25">
                <a:latin typeface="Arial"/>
                <a:cs typeface="Arial"/>
              </a:rPr>
              <a:t>Accounts</a:t>
            </a:r>
            <a:endParaRPr sz="1400">
              <a:latin typeface="Arial"/>
              <a:cs typeface="Arial"/>
            </a:endParaRPr>
          </a:p>
        </p:txBody>
      </p:sp>
      <p:sp>
        <p:nvSpPr>
          <p:cNvPr id="33" name="object 33"/>
          <p:cNvSpPr txBox="1"/>
          <p:nvPr/>
        </p:nvSpPr>
        <p:spPr>
          <a:xfrm>
            <a:off x="3051987" y="4159409"/>
            <a:ext cx="792480" cy="456565"/>
          </a:xfrm>
          <a:prstGeom prst="rect">
            <a:avLst/>
          </a:prstGeom>
        </p:spPr>
        <p:txBody>
          <a:bodyPr wrap="square" lIns="0" tIns="0" rIns="0" bIns="0" rtlCol="0" vert="horz">
            <a:spAutoFit/>
          </a:bodyPr>
          <a:lstStyle/>
          <a:p>
            <a:pPr marL="12700" marR="5080">
              <a:lnSpc>
                <a:spcPct val="104299"/>
              </a:lnSpc>
            </a:pPr>
            <a:r>
              <a:rPr dirty="0" sz="1400" spc="-25">
                <a:latin typeface="Arial"/>
                <a:cs typeface="Arial"/>
              </a:rPr>
              <a:t>Employee  </a:t>
            </a:r>
            <a:r>
              <a:rPr dirty="0" sz="1400" spc="-25">
                <a:latin typeface="Arial"/>
                <a:cs typeface="Arial"/>
              </a:rPr>
              <a:t>Address</a:t>
            </a:r>
            <a:endParaRPr sz="1400">
              <a:latin typeface="Arial"/>
              <a:cs typeface="Arial"/>
            </a:endParaRPr>
          </a:p>
        </p:txBody>
      </p:sp>
      <p:sp>
        <p:nvSpPr>
          <p:cNvPr id="34" name="object 34"/>
          <p:cNvSpPr txBox="1"/>
          <p:nvPr/>
        </p:nvSpPr>
        <p:spPr>
          <a:xfrm>
            <a:off x="3650894" y="3664102"/>
            <a:ext cx="1252855" cy="225425"/>
          </a:xfrm>
          <a:prstGeom prst="rect">
            <a:avLst/>
          </a:prstGeom>
        </p:spPr>
        <p:txBody>
          <a:bodyPr wrap="square" lIns="0" tIns="0" rIns="0" bIns="0" rtlCol="0" vert="horz">
            <a:spAutoFit/>
          </a:bodyPr>
          <a:lstStyle/>
          <a:p>
            <a:pPr marL="12700">
              <a:lnSpc>
                <a:spcPct val="100000"/>
              </a:lnSpc>
            </a:pPr>
            <a:r>
              <a:rPr dirty="0" sz="1400" spc="-25">
                <a:latin typeface="Arial"/>
                <a:cs typeface="Arial"/>
              </a:rPr>
              <a:t>Bank</a:t>
            </a:r>
            <a:r>
              <a:rPr dirty="0" sz="1400" spc="-80">
                <a:latin typeface="Arial"/>
                <a:cs typeface="Arial"/>
              </a:rPr>
              <a:t> </a:t>
            </a:r>
            <a:r>
              <a:rPr dirty="0" sz="1400" spc="-25">
                <a:latin typeface="Arial"/>
                <a:cs typeface="Arial"/>
              </a:rPr>
              <a:t>Statement</a:t>
            </a:r>
            <a:endParaRPr sz="1400">
              <a:latin typeface="Arial"/>
              <a:cs typeface="Arial"/>
            </a:endParaRPr>
          </a:p>
        </p:txBody>
      </p:sp>
      <p:graphicFrame>
        <p:nvGraphicFramePr>
          <p:cNvPr id="35" name="object 35"/>
          <p:cNvGraphicFramePr>
            <a:graphicFrameLocks noGrp="1"/>
          </p:cNvGraphicFramePr>
          <p:nvPr/>
        </p:nvGraphicFramePr>
        <p:xfrm>
          <a:off x="5544311" y="3325367"/>
          <a:ext cx="934719" cy="1606550"/>
        </p:xfrm>
        <a:graphic>
          <a:graphicData uri="http://schemas.openxmlformats.org/drawingml/2006/table">
            <a:tbl>
              <a:tblPr firstRow="1" bandRow="1">
                <a:tableStyleId>{2D5ABB26-0587-4C30-8999-92F81FD0307C}</a:tableStyleId>
              </a:tblPr>
              <a:tblGrid>
                <a:gridCol w="843534"/>
                <a:gridCol w="90677"/>
              </a:tblGrid>
              <a:tr h="981455">
                <a:tc gridSpan="2">
                  <a:txBody>
                    <a:bodyPr/>
                    <a:lstStyle/>
                    <a:p>
                      <a:pPr>
                        <a:lnSpc>
                          <a:spcPct val="100000"/>
                        </a:lnSpc>
                      </a:pPr>
                      <a:endParaRPr sz="1400">
                        <a:latin typeface="Times New Roman"/>
                        <a:cs typeface="Times New Roman"/>
                      </a:endParaRPr>
                    </a:p>
                    <a:p>
                      <a:pPr>
                        <a:lnSpc>
                          <a:spcPct val="100000"/>
                        </a:lnSpc>
                        <a:spcBef>
                          <a:spcPts val="45"/>
                        </a:spcBef>
                      </a:pPr>
                      <a:endParaRPr sz="1100">
                        <a:latin typeface="Times New Roman"/>
                        <a:cs typeface="Times New Roman"/>
                      </a:endParaRPr>
                    </a:p>
                    <a:p>
                      <a:pPr marL="81915">
                        <a:lnSpc>
                          <a:spcPct val="100000"/>
                        </a:lnSpc>
                      </a:pPr>
                      <a:r>
                        <a:rPr dirty="0" sz="1400" spc="-25">
                          <a:solidFill>
                            <a:srgbClr val="000066"/>
                          </a:solidFill>
                          <a:latin typeface="Arial"/>
                          <a:cs typeface="Arial"/>
                        </a:rPr>
                        <a:t>Employee</a:t>
                      </a:r>
                      <a:endParaRPr sz="1400">
                        <a:latin typeface="Arial"/>
                        <a:cs typeface="Arial"/>
                      </a:endParaRPr>
                    </a:p>
                  </a:txBody>
                  <a:tcPr marL="0" marR="0" marB="0" marT="0">
                    <a:solidFill>
                      <a:srgbClr val="F4D605"/>
                    </a:solidFill>
                  </a:tcPr>
                </a:tc>
                <a:tc hMerge="1">
                  <a:txBody>
                    <a:bodyPr/>
                    <a:lstStyle/>
                    <a:p>
                      <a:pPr/>
                    </a:p>
                  </a:txBody>
                  <a:tcPr marL="0" marR="0" marB="0" marT="0"/>
                </a:tc>
              </a:tr>
              <a:tr h="624840">
                <a:tc>
                  <a:txBody>
                    <a:bodyPr/>
                    <a:lstStyle/>
                    <a:p>
                      <a:pPr marR="163195" indent="28575">
                        <a:lnSpc>
                          <a:spcPct val="104200"/>
                        </a:lnSpc>
                        <a:spcBef>
                          <a:spcPts val="254"/>
                        </a:spcBef>
                      </a:pPr>
                      <a:r>
                        <a:rPr dirty="0" sz="1400">
                          <a:latin typeface="Arial"/>
                          <a:cs typeface="Arial"/>
                        </a:rPr>
                        <a:t>mbership  </a:t>
                      </a:r>
                      <a:r>
                        <a:rPr dirty="0" sz="1400" spc="-20">
                          <a:latin typeface="Arial"/>
                          <a:cs typeface="Arial"/>
                        </a:rPr>
                        <a:t>plication</a:t>
                      </a:r>
                      <a:endParaRPr sz="1400">
                        <a:latin typeface="Arial"/>
                        <a:cs typeface="Arial"/>
                      </a:endParaRPr>
                    </a:p>
                  </a:txBody>
                  <a:tcPr marL="0" marR="0" marB="0" marT="0">
                    <a:lnR w="28955">
                      <a:solidFill>
                        <a:srgbClr val="000000"/>
                      </a:solidFill>
                      <a:prstDash val="solid"/>
                    </a:lnR>
                  </a:tcPr>
                </a:tc>
                <a:tc>
                  <a:txBody>
                    <a:bodyPr/>
                    <a:lstStyle/>
                    <a:p>
                      <a:pPr/>
                      <a:endParaRPr sz="1400">
                        <a:latin typeface="Arial"/>
                        <a:cs typeface="Arial"/>
                      </a:endParaRPr>
                    </a:p>
                  </a:txBody>
                  <a:tcPr marL="0" marR="0" marB="0" marT="0">
                    <a:lnL w="28955">
                      <a:solidFill>
                        <a:srgbClr val="000000"/>
                      </a:solidFill>
                      <a:prstDash val="solid"/>
                    </a:lnL>
                  </a:tcPr>
                </a:tc>
              </a:tr>
            </a:tbl>
          </a:graphicData>
        </a:graphic>
      </p:graphicFrame>
      <p:sp>
        <p:nvSpPr>
          <p:cNvPr id="36" name="object 36"/>
          <p:cNvSpPr txBox="1"/>
          <p:nvPr/>
        </p:nvSpPr>
        <p:spPr>
          <a:xfrm>
            <a:off x="5240515" y="4339442"/>
            <a:ext cx="265430" cy="456565"/>
          </a:xfrm>
          <a:prstGeom prst="rect">
            <a:avLst/>
          </a:prstGeom>
        </p:spPr>
        <p:txBody>
          <a:bodyPr wrap="square" lIns="0" tIns="0" rIns="0" bIns="0" rtlCol="0" vert="horz">
            <a:spAutoFit/>
          </a:bodyPr>
          <a:lstStyle/>
          <a:p>
            <a:pPr marL="12700" marR="5080">
              <a:lnSpc>
                <a:spcPct val="104200"/>
              </a:lnSpc>
            </a:pPr>
            <a:r>
              <a:rPr dirty="0" sz="1400" spc="-25">
                <a:latin typeface="Arial"/>
                <a:cs typeface="Arial"/>
              </a:rPr>
              <a:t>Me  </a:t>
            </a:r>
            <a:r>
              <a:rPr dirty="0" sz="1400" spc="-30">
                <a:latin typeface="Arial"/>
                <a:cs typeface="Arial"/>
              </a:rPr>
              <a:t>Ap</a:t>
            </a:r>
            <a:endParaRPr sz="1400">
              <a:latin typeface="Arial"/>
              <a:cs typeface="Arial"/>
            </a:endParaRPr>
          </a:p>
        </p:txBody>
      </p:sp>
      <p:graphicFrame>
        <p:nvGraphicFramePr>
          <p:cNvPr id="37" name="object 37"/>
          <p:cNvGraphicFramePr>
            <a:graphicFrameLocks noGrp="1"/>
          </p:cNvGraphicFramePr>
          <p:nvPr/>
        </p:nvGraphicFramePr>
        <p:xfrm>
          <a:off x="2654807" y="5085588"/>
          <a:ext cx="2623185" cy="417830"/>
        </p:xfrm>
        <a:graphic>
          <a:graphicData uri="http://schemas.openxmlformats.org/drawingml/2006/table">
            <a:tbl>
              <a:tblPr firstRow="1" bandRow="1">
                <a:tableStyleId>{2D5ABB26-0587-4C30-8999-92F81FD0307C}</a:tableStyleId>
              </a:tblPr>
              <a:tblGrid>
                <a:gridCol w="405383"/>
                <a:gridCol w="912876"/>
                <a:gridCol w="1304544"/>
              </a:tblGrid>
              <a:tr h="83819">
                <a:tc rowSpan="2">
                  <a:txBody>
                    <a:bodyPr/>
                    <a:lstStyle/>
                    <a:p>
                      <a:pPr/>
                      <a:endParaRPr sz="1400">
                        <a:latin typeface="Arial"/>
                        <a:cs typeface="Arial"/>
                      </a:endParaRPr>
                    </a:p>
                  </a:txBody>
                  <a:tcPr marL="0" marR="0" marB="0" marT="0">
                    <a:solidFill>
                      <a:srgbClr val="0099CC"/>
                    </a:solidFill>
                  </a:tcPr>
                </a:tc>
                <a:tc rowSpan="2">
                  <a:txBody>
                    <a:bodyPr/>
                    <a:lstStyle/>
                    <a:p>
                      <a:pPr marL="73025">
                        <a:lnSpc>
                          <a:spcPct val="100000"/>
                        </a:lnSpc>
                        <a:spcBef>
                          <a:spcPts val="760"/>
                        </a:spcBef>
                      </a:pPr>
                      <a:r>
                        <a:rPr dirty="0" sz="1300" spc="-55">
                          <a:latin typeface="Arial"/>
                          <a:cs typeface="Arial"/>
                        </a:rPr>
                        <a:t>Employees</a:t>
                      </a:r>
                      <a:endParaRPr sz="1300">
                        <a:latin typeface="Arial"/>
                        <a:cs typeface="Arial"/>
                      </a:endParaRPr>
                    </a:p>
                  </a:txBody>
                  <a:tcPr marL="0" marR="0" marB="0" marT="0">
                    <a:solidFill>
                      <a:srgbClr val="CCCCCC"/>
                    </a:solidFill>
                  </a:tcPr>
                </a:tc>
                <a:tc>
                  <a:txBody>
                    <a:bodyPr/>
                    <a:lstStyle/>
                    <a:p>
                      <a:pPr/>
                      <a:endParaRPr sz="1300">
                        <a:latin typeface="Arial"/>
                        <a:cs typeface="Arial"/>
                      </a:endParaRPr>
                    </a:p>
                  </a:txBody>
                  <a:tcPr marL="0" marR="0" marB="0" marT="0">
                    <a:lnB w="30479">
                      <a:solidFill>
                        <a:srgbClr val="000000"/>
                      </a:solidFill>
                      <a:prstDash val="solid"/>
                    </a:lnB>
                  </a:tcPr>
                </a:tc>
              </a:tr>
              <a:tr h="333756">
                <a:tc vMerge="1">
                  <a:txBody>
                    <a:bodyPr/>
                    <a:lstStyle/>
                    <a:p>
                      <a:pPr/>
                    </a:p>
                  </a:txBody>
                  <a:tcPr marL="0" marR="0" marB="0" marT="0">
                    <a:solidFill>
                      <a:srgbClr val="0099CC"/>
                    </a:solidFill>
                  </a:tcPr>
                </a:tc>
                <a:tc vMerge="1">
                  <a:txBody>
                    <a:bodyPr/>
                    <a:lstStyle/>
                    <a:p>
                      <a:pPr/>
                    </a:p>
                  </a:txBody>
                  <a:tcPr marL="0" marR="0" marB="0" marT="0">
                    <a:solidFill>
                      <a:srgbClr val="CCCCCC"/>
                    </a:solidFill>
                  </a:tcPr>
                </a:tc>
                <a:tc>
                  <a:txBody>
                    <a:bodyPr/>
                    <a:lstStyle/>
                    <a:p>
                      <a:pPr marL="325755">
                        <a:lnSpc>
                          <a:spcPct val="100000"/>
                        </a:lnSpc>
                        <a:spcBef>
                          <a:spcPts val="15"/>
                        </a:spcBef>
                      </a:pPr>
                      <a:r>
                        <a:rPr dirty="0" sz="1400" spc="-25">
                          <a:latin typeface="Arial"/>
                          <a:cs typeface="Arial"/>
                        </a:rPr>
                        <a:t>Employee</a:t>
                      </a:r>
                      <a:endParaRPr sz="1400">
                        <a:latin typeface="Arial"/>
                        <a:cs typeface="Arial"/>
                      </a:endParaRPr>
                    </a:p>
                  </a:txBody>
                  <a:tcPr marL="0" marR="0" marB="0" marT="0">
                    <a:lnT w="30479">
                      <a:solidFill>
                        <a:srgbClr val="000000"/>
                      </a:solidFill>
                      <a:prstDash val="solid"/>
                    </a:lnT>
                  </a:tcPr>
                </a:tc>
              </a:tr>
            </a:tbl>
          </a:graphicData>
        </a:graphic>
      </p:graphicFrame>
      <p:sp>
        <p:nvSpPr>
          <p:cNvPr id="38" name="object 38"/>
          <p:cNvSpPr txBox="1"/>
          <p:nvPr/>
        </p:nvSpPr>
        <p:spPr>
          <a:xfrm>
            <a:off x="4286542" y="5409031"/>
            <a:ext cx="514350" cy="225425"/>
          </a:xfrm>
          <a:prstGeom prst="rect">
            <a:avLst/>
          </a:prstGeom>
        </p:spPr>
        <p:txBody>
          <a:bodyPr wrap="square" lIns="0" tIns="0" rIns="0" bIns="0" rtlCol="0" vert="horz">
            <a:spAutoFit/>
          </a:bodyPr>
          <a:lstStyle/>
          <a:p>
            <a:pPr marL="12700">
              <a:lnSpc>
                <a:spcPct val="100000"/>
              </a:lnSpc>
            </a:pPr>
            <a:r>
              <a:rPr dirty="0" sz="1400" spc="-20">
                <a:latin typeface="Arial"/>
                <a:cs typeface="Arial"/>
              </a:rPr>
              <a:t>Status</a:t>
            </a:r>
            <a:endParaRPr sz="1400">
              <a:latin typeface="Arial"/>
              <a:cs typeface="Arial"/>
            </a:endParaRPr>
          </a:p>
        </p:txBody>
      </p:sp>
      <p:sp>
        <p:nvSpPr>
          <p:cNvPr id="39" name="object 39"/>
          <p:cNvSpPr txBox="1"/>
          <p:nvPr/>
        </p:nvSpPr>
        <p:spPr>
          <a:xfrm>
            <a:off x="3652520" y="6100953"/>
            <a:ext cx="1746885" cy="730885"/>
          </a:xfrm>
          <a:prstGeom prst="rect">
            <a:avLst/>
          </a:prstGeom>
        </p:spPr>
        <p:txBody>
          <a:bodyPr wrap="square" lIns="0" tIns="0" rIns="0" bIns="0" rtlCol="0" vert="horz">
            <a:spAutoFit/>
          </a:bodyPr>
          <a:lstStyle/>
          <a:p>
            <a:pPr algn="ctr" marL="836294">
              <a:lnSpc>
                <a:spcPct val="100000"/>
              </a:lnSpc>
            </a:pPr>
            <a:r>
              <a:rPr dirty="0" sz="1400" spc="-25">
                <a:latin typeface="Arial"/>
                <a:cs typeface="Arial"/>
              </a:rPr>
              <a:t>Frozen</a:t>
            </a:r>
            <a:endParaRPr sz="1400">
              <a:latin typeface="Arial"/>
              <a:cs typeface="Arial"/>
            </a:endParaRPr>
          </a:p>
          <a:p>
            <a:pPr marL="12700">
              <a:lnSpc>
                <a:spcPct val="100000"/>
              </a:lnSpc>
              <a:spcBef>
                <a:spcPts val="70"/>
              </a:spcBef>
              <a:tabLst>
                <a:tab pos="1022985" algn="l"/>
              </a:tabLst>
            </a:pPr>
            <a:r>
              <a:rPr dirty="0" sz="1400" spc="-15" u="heavy">
                <a:latin typeface="Arial"/>
                <a:cs typeface="Arial"/>
              </a:rPr>
              <a:t> </a:t>
            </a:r>
            <a:r>
              <a:rPr dirty="0" sz="1400" spc="-15" u="heavy">
                <a:latin typeface="Arial"/>
                <a:cs typeface="Arial"/>
              </a:rPr>
              <a:t>	</a:t>
            </a:r>
            <a:r>
              <a:rPr dirty="0" sz="1400" spc="-25" u="heavy">
                <a:latin typeface="Arial"/>
                <a:cs typeface="Arial"/>
              </a:rPr>
              <a:t>Account</a:t>
            </a:r>
            <a:endParaRPr sz="1400">
              <a:latin typeface="Arial"/>
              <a:cs typeface="Arial"/>
            </a:endParaRPr>
          </a:p>
          <a:p>
            <a:pPr algn="ctr" marL="868680">
              <a:lnSpc>
                <a:spcPct val="100000"/>
              </a:lnSpc>
              <a:spcBef>
                <a:spcPts val="550"/>
              </a:spcBef>
            </a:pPr>
            <a:r>
              <a:rPr dirty="0" sz="1400" spc="-25">
                <a:latin typeface="Arial"/>
                <a:cs typeface="Arial"/>
              </a:rPr>
              <a:t>Notification</a:t>
            </a:r>
            <a:endParaRPr sz="1400">
              <a:latin typeface="Arial"/>
              <a:cs typeface="Arial"/>
            </a:endParaRPr>
          </a:p>
        </p:txBody>
      </p:sp>
      <p:sp>
        <p:nvSpPr>
          <p:cNvPr id="40" name="object 40"/>
          <p:cNvSpPr txBox="1"/>
          <p:nvPr/>
        </p:nvSpPr>
        <p:spPr>
          <a:xfrm>
            <a:off x="5496534" y="6291224"/>
            <a:ext cx="977900" cy="646430"/>
          </a:xfrm>
          <a:prstGeom prst="rect">
            <a:avLst/>
          </a:prstGeom>
        </p:spPr>
        <p:txBody>
          <a:bodyPr wrap="square" lIns="0" tIns="0" rIns="0" bIns="0" rtlCol="0" vert="horz">
            <a:spAutoFit/>
          </a:bodyPr>
          <a:lstStyle/>
          <a:p>
            <a:pPr algn="ctr" marL="12700" marR="5080" indent="10795">
              <a:lnSpc>
                <a:spcPct val="92600"/>
              </a:lnSpc>
            </a:pPr>
            <a:r>
              <a:rPr dirty="0" sz="1500" spc="-35">
                <a:solidFill>
                  <a:srgbClr val="000066"/>
                </a:solidFill>
                <a:latin typeface="Arial"/>
                <a:cs typeface="Arial"/>
              </a:rPr>
              <a:t>Accounts  </a:t>
            </a:r>
            <a:r>
              <a:rPr dirty="0" sz="1500" spc="-40">
                <a:solidFill>
                  <a:srgbClr val="000066"/>
                </a:solidFill>
                <a:latin typeface="Arial"/>
                <a:cs typeface="Arial"/>
              </a:rPr>
              <a:t>Receivable  </a:t>
            </a:r>
            <a:r>
              <a:rPr dirty="0" sz="1500" spc="-40">
                <a:solidFill>
                  <a:srgbClr val="000066"/>
                </a:solidFill>
                <a:latin typeface="Arial"/>
                <a:cs typeface="Arial"/>
              </a:rPr>
              <a:t>Department</a:t>
            </a:r>
            <a:endParaRPr sz="1500">
              <a:latin typeface="Arial"/>
              <a:cs typeface="Arial"/>
            </a:endParaRPr>
          </a:p>
        </p:txBody>
      </p:sp>
      <p:sp>
        <p:nvSpPr>
          <p:cNvPr id="41" name="object 41"/>
          <p:cNvSpPr/>
          <p:nvPr/>
        </p:nvSpPr>
        <p:spPr>
          <a:xfrm>
            <a:off x="1149096" y="3296411"/>
            <a:ext cx="5485130" cy="0"/>
          </a:xfrm>
          <a:custGeom>
            <a:avLst/>
            <a:gdLst/>
            <a:ahLst/>
            <a:cxnLst/>
            <a:rect l="l" t="t" r="r" b="b"/>
            <a:pathLst>
              <a:path w="5485130" h="0">
                <a:moveTo>
                  <a:pt x="0" y="0"/>
                </a:moveTo>
                <a:lnTo>
                  <a:pt x="5484876" y="0"/>
                </a:lnTo>
              </a:path>
            </a:pathLst>
          </a:custGeom>
          <a:ln w="6096">
            <a:solidFill>
              <a:srgbClr val="000000"/>
            </a:solidFill>
          </a:ln>
        </p:spPr>
        <p:txBody>
          <a:bodyPr wrap="square" lIns="0" tIns="0" rIns="0" bIns="0" rtlCol="0"/>
          <a:lstStyle/>
          <a:p/>
        </p:txBody>
      </p:sp>
      <p:sp>
        <p:nvSpPr>
          <p:cNvPr id="42" name="object 42"/>
          <p:cNvSpPr/>
          <p:nvPr/>
        </p:nvSpPr>
        <p:spPr>
          <a:xfrm>
            <a:off x="1146047" y="3293364"/>
            <a:ext cx="0" cy="3832860"/>
          </a:xfrm>
          <a:custGeom>
            <a:avLst/>
            <a:gdLst/>
            <a:ahLst/>
            <a:cxnLst/>
            <a:rect l="l" t="t" r="r" b="b"/>
            <a:pathLst>
              <a:path w="0" h="3832859">
                <a:moveTo>
                  <a:pt x="0" y="0"/>
                </a:moveTo>
                <a:lnTo>
                  <a:pt x="0" y="3832859"/>
                </a:lnTo>
              </a:path>
            </a:pathLst>
          </a:custGeom>
          <a:ln w="6096">
            <a:solidFill>
              <a:srgbClr val="000000"/>
            </a:solidFill>
          </a:ln>
        </p:spPr>
        <p:txBody>
          <a:bodyPr wrap="square" lIns="0" tIns="0" rIns="0" bIns="0" rtlCol="0"/>
          <a:lstStyle/>
          <a:p/>
        </p:txBody>
      </p:sp>
      <p:sp>
        <p:nvSpPr>
          <p:cNvPr id="43" name="object 43"/>
          <p:cNvSpPr/>
          <p:nvPr/>
        </p:nvSpPr>
        <p:spPr>
          <a:xfrm>
            <a:off x="6637019" y="3293364"/>
            <a:ext cx="0" cy="3832860"/>
          </a:xfrm>
          <a:custGeom>
            <a:avLst/>
            <a:gdLst/>
            <a:ahLst/>
            <a:cxnLst/>
            <a:rect l="l" t="t" r="r" b="b"/>
            <a:pathLst>
              <a:path w="0" h="3832859">
                <a:moveTo>
                  <a:pt x="0" y="0"/>
                </a:moveTo>
                <a:lnTo>
                  <a:pt x="0" y="3832859"/>
                </a:lnTo>
              </a:path>
            </a:pathLst>
          </a:custGeom>
          <a:ln w="6096">
            <a:solidFill>
              <a:srgbClr val="000000"/>
            </a:solidFill>
          </a:ln>
        </p:spPr>
        <p:txBody>
          <a:bodyPr wrap="square" lIns="0" tIns="0" rIns="0" bIns="0" rtlCol="0"/>
          <a:lstStyle/>
          <a:p/>
        </p:txBody>
      </p:sp>
      <p:sp>
        <p:nvSpPr>
          <p:cNvPr id="44" name="object 44"/>
          <p:cNvSpPr/>
          <p:nvPr/>
        </p:nvSpPr>
        <p:spPr>
          <a:xfrm>
            <a:off x="1143000" y="7129271"/>
            <a:ext cx="6350" cy="0"/>
          </a:xfrm>
          <a:custGeom>
            <a:avLst/>
            <a:gdLst/>
            <a:ahLst/>
            <a:cxnLst/>
            <a:rect l="l" t="t" r="r" b="b"/>
            <a:pathLst>
              <a:path w="6350" h="0">
                <a:moveTo>
                  <a:pt x="0" y="0"/>
                </a:moveTo>
                <a:lnTo>
                  <a:pt x="6096" y="0"/>
                </a:lnTo>
              </a:path>
            </a:pathLst>
          </a:custGeom>
          <a:ln w="6095">
            <a:solidFill>
              <a:srgbClr val="000000"/>
            </a:solidFill>
          </a:ln>
        </p:spPr>
        <p:txBody>
          <a:bodyPr wrap="square" lIns="0" tIns="0" rIns="0" bIns="0" rtlCol="0"/>
          <a:lstStyle/>
          <a:p/>
        </p:txBody>
      </p:sp>
      <p:sp>
        <p:nvSpPr>
          <p:cNvPr id="45" name="object 45"/>
          <p:cNvSpPr/>
          <p:nvPr/>
        </p:nvSpPr>
        <p:spPr>
          <a:xfrm>
            <a:off x="1143000" y="7129271"/>
            <a:ext cx="6350" cy="0"/>
          </a:xfrm>
          <a:custGeom>
            <a:avLst/>
            <a:gdLst/>
            <a:ahLst/>
            <a:cxnLst/>
            <a:rect l="l" t="t" r="r" b="b"/>
            <a:pathLst>
              <a:path w="6350" h="0">
                <a:moveTo>
                  <a:pt x="0" y="0"/>
                </a:moveTo>
                <a:lnTo>
                  <a:pt x="6096" y="0"/>
                </a:lnTo>
              </a:path>
            </a:pathLst>
          </a:custGeom>
          <a:ln w="6095">
            <a:solidFill>
              <a:srgbClr val="000000"/>
            </a:solidFill>
          </a:ln>
        </p:spPr>
        <p:txBody>
          <a:bodyPr wrap="square" lIns="0" tIns="0" rIns="0" bIns="0" rtlCol="0"/>
          <a:lstStyle/>
          <a:p/>
        </p:txBody>
      </p:sp>
      <p:sp>
        <p:nvSpPr>
          <p:cNvPr id="46" name="object 46"/>
          <p:cNvSpPr/>
          <p:nvPr/>
        </p:nvSpPr>
        <p:spPr>
          <a:xfrm>
            <a:off x="1149096" y="7129271"/>
            <a:ext cx="5485130" cy="0"/>
          </a:xfrm>
          <a:custGeom>
            <a:avLst/>
            <a:gdLst/>
            <a:ahLst/>
            <a:cxnLst/>
            <a:rect l="l" t="t" r="r" b="b"/>
            <a:pathLst>
              <a:path w="5485130" h="0">
                <a:moveTo>
                  <a:pt x="0" y="0"/>
                </a:moveTo>
                <a:lnTo>
                  <a:pt x="5484876" y="0"/>
                </a:lnTo>
              </a:path>
            </a:pathLst>
          </a:custGeom>
          <a:ln w="6095">
            <a:solidFill>
              <a:srgbClr val="000000"/>
            </a:solidFill>
          </a:ln>
        </p:spPr>
        <p:txBody>
          <a:bodyPr wrap="square" lIns="0" tIns="0" rIns="0" bIns="0" rtlCol="0"/>
          <a:lstStyle/>
          <a:p/>
        </p:txBody>
      </p:sp>
      <p:sp>
        <p:nvSpPr>
          <p:cNvPr id="47" name="object 47"/>
          <p:cNvSpPr/>
          <p:nvPr/>
        </p:nvSpPr>
        <p:spPr>
          <a:xfrm>
            <a:off x="6633971" y="7129271"/>
            <a:ext cx="6350" cy="0"/>
          </a:xfrm>
          <a:custGeom>
            <a:avLst/>
            <a:gdLst/>
            <a:ahLst/>
            <a:cxnLst/>
            <a:rect l="l" t="t" r="r" b="b"/>
            <a:pathLst>
              <a:path w="6350" h="0">
                <a:moveTo>
                  <a:pt x="0" y="0"/>
                </a:moveTo>
                <a:lnTo>
                  <a:pt x="6096" y="0"/>
                </a:lnTo>
              </a:path>
            </a:pathLst>
          </a:custGeom>
          <a:ln w="6095">
            <a:solidFill>
              <a:srgbClr val="000000"/>
            </a:solidFill>
          </a:ln>
        </p:spPr>
        <p:txBody>
          <a:bodyPr wrap="square" lIns="0" tIns="0" rIns="0" bIns="0" rtlCol="0"/>
          <a:lstStyle/>
          <a:p/>
        </p:txBody>
      </p:sp>
      <p:sp>
        <p:nvSpPr>
          <p:cNvPr id="48" name="object 48"/>
          <p:cNvSpPr/>
          <p:nvPr/>
        </p:nvSpPr>
        <p:spPr>
          <a:xfrm>
            <a:off x="6633971" y="7129271"/>
            <a:ext cx="6350" cy="0"/>
          </a:xfrm>
          <a:custGeom>
            <a:avLst/>
            <a:gdLst/>
            <a:ahLst/>
            <a:cxnLst/>
            <a:rect l="l" t="t" r="r" b="b"/>
            <a:pathLst>
              <a:path w="6350" h="0">
                <a:moveTo>
                  <a:pt x="0" y="0"/>
                </a:moveTo>
                <a:lnTo>
                  <a:pt x="6096" y="0"/>
                </a:lnTo>
              </a:path>
            </a:pathLst>
          </a:custGeom>
          <a:ln w="6095">
            <a:solidFill>
              <a:srgbClr val="000000"/>
            </a:solidFill>
          </a:ln>
        </p:spPr>
        <p:txBody>
          <a:bodyPr wrap="square" lIns="0" tIns="0" rIns="0" bIns="0" rtlCol="0"/>
          <a:lstStyle/>
          <a:p/>
        </p:txBody>
      </p:sp>
      <p:sp>
        <p:nvSpPr>
          <p:cNvPr id="49" name="object 49"/>
          <p:cNvSpPr txBox="1"/>
          <p:nvPr/>
        </p:nvSpPr>
        <p:spPr>
          <a:xfrm>
            <a:off x="1130300" y="7304532"/>
            <a:ext cx="5512435" cy="1793875"/>
          </a:xfrm>
          <a:prstGeom prst="rect">
            <a:avLst/>
          </a:prstGeom>
        </p:spPr>
        <p:txBody>
          <a:bodyPr wrap="square" lIns="0" tIns="0" rIns="0" bIns="0" rtlCol="0" vert="horz">
            <a:spAutoFit/>
          </a:bodyPr>
          <a:lstStyle/>
          <a:p>
            <a:pPr marL="469900" indent="-228600">
              <a:lnSpc>
                <a:spcPct val="100000"/>
              </a:lnSpc>
              <a:buFont typeface="Symbol"/>
              <a:buChar char=""/>
              <a:tabLst>
                <a:tab pos="469265" algn="l"/>
                <a:tab pos="469900" algn="l"/>
              </a:tabLst>
            </a:pPr>
            <a:r>
              <a:rPr dirty="0" sz="1200">
                <a:latin typeface="Times New Roman"/>
                <a:cs typeface="Times New Roman"/>
              </a:rPr>
              <a:t>There is no input for the process </a:t>
            </a:r>
            <a:r>
              <a:rPr dirty="0" sz="1200" spc="-5">
                <a:latin typeface="Times New Roman"/>
                <a:cs typeface="Times New Roman"/>
              </a:rPr>
              <a:t>Freeze Member</a:t>
            </a:r>
            <a:r>
              <a:rPr dirty="0" sz="1200" spc="-105">
                <a:latin typeface="Times New Roman"/>
                <a:cs typeface="Times New Roman"/>
              </a:rPr>
              <a:t> </a:t>
            </a:r>
            <a:r>
              <a:rPr dirty="0" sz="1200" spc="-5">
                <a:latin typeface="Times New Roman"/>
                <a:cs typeface="Times New Roman"/>
              </a:rPr>
              <a:t>Account</a:t>
            </a:r>
            <a:endParaRPr sz="1200">
              <a:latin typeface="Times New Roman"/>
              <a:cs typeface="Times New Roman"/>
            </a:endParaRPr>
          </a:p>
          <a:p>
            <a:pPr marL="469900" marR="5080" indent="-228600">
              <a:lnSpc>
                <a:spcPts val="1370"/>
              </a:lnSpc>
              <a:spcBef>
                <a:spcPts val="140"/>
              </a:spcBef>
              <a:buFont typeface="Symbol"/>
              <a:buChar char=""/>
              <a:tabLst>
                <a:tab pos="469265" algn="l"/>
                <a:tab pos="469900" algn="l"/>
              </a:tabLst>
            </a:pPr>
            <a:r>
              <a:rPr dirty="0" sz="1200">
                <a:latin typeface="Times New Roman"/>
                <a:cs typeface="Times New Roman"/>
              </a:rPr>
              <a:t>In a similar manner, the process Create a </a:t>
            </a:r>
            <a:r>
              <a:rPr dirty="0" sz="1200" spc="-5">
                <a:latin typeface="Times New Roman"/>
                <a:cs typeface="Times New Roman"/>
              </a:rPr>
              <a:t>New </a:t>
            </a:r>
            <a:r>
              <a:rPr dirty="0" sz="1200">
                <a:latin typeface="Times New Roman"/>
                <a:cs typeface="Times New Roman"/>
              </a:rPr>
              <a:t>Member </a:t>
            </a:r>
            <a:r>
              <a:rPr dirty="0" sz="1200" spc="-5">
                <a:latin typeface="Times New Roman"/>
                <a:cs typeface="Times New Roman"/>
              </a:rPr>
              <a:t>Account </a:t>
            </a:r>
            <a:r>
              <a:rPr dirty="0" sz="1200" spc="5">
                <a:latin typeface="Times New Roman"/>
                <a:cs typeface="Times New Roman"/>
              </a:rPr>
              <a:t>does </a:t>
            </a:r>
            <a:r>
              <a:rPr dirty="0" sz="1200">
                <a:latin typeface="Times New Roman"/>
                <a:cs typeface="Times New Roman"/>
              </a:rPr>
              <a:t>not produce  any</a:t>
            </a:r>
            <a:r>
              <a:rPr dirty="0" sz="1200" spc="-105">
                <a:latin typeface="Times New Roman"/>
                <a:cs typeface="Times New Roman"/>
              </a:rPr>
              <a:t> </a:t>
            </a:r>
            <a:r>
              <a:rPr dirty="0" sz="1200">
                <a:latin typeface="Times New Roman"/>
                <a:cs typeface="Times New Roman"/>
              </a:rPr>
              <a:t>output.</a:t>
            </a:r>
            <a:endParaRPr sz="1200">
              <a:latin typeface="Times New Roman"/>
              <a:cs typeface="Times New Roman"/>
            </a:endParaRPr>
          </a:p>
          <a:p>
            <a:pPr marL="469900" marR="5080" indent="-228600">
              <a:lnSpc>
                <a:spcPts val="1370"/>
              </a:lnSpc>
              <a:spcBef>
                <a:spcPts val="105"/>
              </a:spcBef>
              <a:buFont typeface="Symbol"/>
              <a:buChar char=""/>
              <a:tabLst>
                <a:tab pos="469265" algn="l"/>
                <a:tab pos="469900" algn="l"/>
              </a:tabLst>
            </a:pPr>
            <a:r>
              <a:rPr dirty="0" sz="1200" spc="-5">
                <a:latin typeface="Times New Roman"/>
                <a:cs typeface="Times New Roman"/>
              </a:rPr>
              <a:t>Similarly, Generate </a:t>
            </a:r>
            <a:r>
              <a:rPr dirty="0" sz="1200">
                <a:latin typeface="Times New Roman"/>
                <a:cs typeface="Times New Roman"/>
              </a:rPr>
              <a:t>Employee Bank </a:t>
            </a:r>
            <a:r>
              <a:rPr dirty="0" sz="1200" spc="-5">
                <a:latin typeface="Times New Roman"/>
                <a:cs typeface="Times New Roman"/>
              </a:rPr>
              <a:t>Statement </a:t>
            </a:r>
            <a:r>
              <a:rPr dirty="0" sz="1200">
                <a:latin typeface="Times New Roman"/>
                <a:cs typeface="Times New Roman"/>
              </a:rPr>
              <a:t>process is having two inputs and  an output but the question really is, do these inputs correspond to the</a:t>
            </a:r>
            <a:r>
              <a:rPr dirty="0" sz="1200" spc="-140">
                <a:latin typeface="Times New Roman"/>
                <a:cs typeface="Times New Roman"/>
              </a:rPr>
              <a:t> </a:t>
            </a:r>
            <a:r>
              <a:rPr dirty="0" sz="1200">
                <a:latin typeface="Times New Roman"/>
                <a:cs typeface="Times New Roman"/>
              </a:rPr>
              <a:t>output?</a:t>
            </a:r>
            <a:endParaRPr sz="1200">
              <a:latin typeface="Times New Roman"/>
              <a:cs typeface="Times New Roman"/>
            </a:endParaRPr>
          </a:p>
          <a:p>
            <a:pPr algn="just" marL="12700" marR="5080">
              <a:lnSpc>
                <a:spcPts val="1380"/>
              </a:lnSpc>
            </a:pPr>
            <a:r>
              <a:rPr dirty="0" sz="1200">
                <a:latin typeface="Times New Roman"/>
                <a:cs typeface="Times New Roman"/>
              </a:rPr>
              <a:t>The </a:t>
            </a:r>
            <a:r>
              <a:rPr dirty="0" sz="1200" spc="-5">
                <a:latin typeface="Times New Roman"/>
                <a:cs typeface="Times New Roman"/>
              </a:rPr>
              <a:t>Freeze Member Account </a:t>
            </a:r>
            <a:r>
              <a:rPr dirty="0" sz="1200">
                <a:latin typeface="Times New Roman"/>
                <a:cs typeface="Times New Roman"/>
              </a:rPr>
              <a:t>process that does not have any input is an example of a  requirement </a:t>
            </a:r>
            <a:r>
              <a:rPr dirty="0" sz="1200" spc="-5">
                <a:latin typeface="Times New Roman"/>
                <a:cs typeface="Times New Roman"/>
              </a:rPr>
              <a:t>whose source </a:t>
            </a:r>
            <a:r>
              <a:rPr dirty="0" sz="1200">
                <a:latin typeface="Times New Roman"/>
                <a:cs typeface="Times New Roman"/>
              </a:rPr>
              <a:t>is not known. </a:t>
            </a:r>
            <a:r>
              <a:rPr dirty="0" sz="1200" spc="-5">
                <a:latin typeface="Times New Roman"/>
                <a:cs typeface="Times New Roman"/>
              </a:rPr>
              <a:t>Similarly, </a:t>
            </a:r>
            <a:r>
              <a:rPr dirty="0" sz="1200">
                <a:latin typeface="Times New Roman"/>
                <a:cs typeface="Times New Roman"/>
              </a:rPr>
              <a:t>the Create a </a:t>
            </a:r>
            <a:r>
              <a:rPr dirty="0" sz="1200" spc="-5">
                <a:latin typeface="Times New Roman"/>
                <a:cs typeface="Times New Roman"/>
              </a:rPr>
              <a:t>New Member Account  </a:t>
            </a:r>
            <a:r>
              <a:rPr dirty="0" sz="1200">
                <a:latin typeface="Times New Roman"/>
                <a:cs typeface="Times New Roman"/>
              </a:rPr>
              <a:t>process that does not produce any output is an example of a requirement </a:t>
            </a:r>
            <a:r>
              <a:rPr dirty="0" sz="1200" spc="-5">
                <a:latin typeface="Times New Roman"/>
                <a:cs typeface="Times New Roman"/>
              </a:rPr>
              <a:t>whose sink </a:t>
            </a:r>
            <a:r>
              <a:rPr dirty="0" sz="1200">
                <a:latin typeface="Times New Roman"/>
                <a:cs typeface="Times New Roman"/>
              </a:rPr>
              <a:t>has  not been </a:t>
            </a:r>
            <a:r>
              <a:rPr dirty="0" sz="1200" spc="-5">
                <a:latin typeface="Times New Roman"/>
                <a:cs typeface="Times New Roman"/>
              </a:rPr>
              <a:t>specified. </a:t>
            </a:r>
            <a:r>
              <a:rPr dirty="0" sz="1200">
                <a:latin typeface="Times New Roman"/>
                <a:cs typeface="Times New Roman"/>
              </a:rPr>
              <a:t>Lastly, the </a:t>
            </a:r>
            <a:r>
              <a:rPr dirty="0" sz="1200" spc="-5">
                <a:latin typeface="Times New Roman"/>
                <a:cs typeface="Times New Roman"/>
              </a:rPr>
              <a:t>Generate </a:t>
            </a:r>
            <a:r>
              <a:rPr dirty="0" sz="1200">
                <a:latin typeface="Times New Roman"/>
                <a:cs typeface="Times New Roman"/>
              </a:rPr>
              <a:t>an Employee Bank Account process though have  two</a:t>
            </a:r>
            <a:r>
              <a:rPr dirty="0" sz="1200" spc="105">
                <a:latin typeface="Times New Roman"/>
                <a:cs typeface="Times New Roman"/>
              </a:rPr>
              <a:t> </a:t>
            </a:r>
            <a:r>
              <a:rPr dirty="0" sz="1200">
                <a:latin typeface="Times New Roman"/>
                <a:cs typeface="Times New Roman"/>
              </a:rPr>
              <a:t>inputs</a:t>
            </a:r>
            <a:r>
              <a:rPr dirty="0" sz="1200" spc="110">
                <a:latin typeface="Times New Roman"/>
                <a:cs typeface="Times New Roman"/>
              </a:rPr>
              <a:t> </a:t>
            </a:r>
            <a:r>
              <a:rPr dirty="0" sz="1200">
                <a:latin typeface="Times New Roman"/>
                <a:cs typeface="Times New Roman"/>
              </a:rPr>
              <a:t>and</a:t>
            </a:r>
            <a:r>
              <a:rPr dirty="0" sz="1200" spc="100">
                <a:latin typeface="Times New Roman"/>
                <a:cs typeface="Times New Roman"/>
              </a:rPr>
              <a:t> </a:t>
            </a:r>
            <a:r>
              <a:rPr dirty="0" sz="1200">
                <a:latin typeface="Times New Roman"/>
                <a:cs typeface="Times New Roman"/>
              </a:rPr>
              <a:t>produces</a:t>
            </a:r>
            <a:r>
              <a:rPr dirty="0" sz="1200" spc="95">
                <a:latin typeface="Times New Roman"/>
                <a:cs typeface="Times New Roman"/>
              </a:rPr>
              <a:t> </a:t>
            </a:r>
            <a:r>
              <a:rPr dirty="0" sz="1200">
                <a:latin typeface="Times New Roman"/>
                <a:cs typeface="Times New Roman"/>
              </a:rPr>
              <a:t>an</a:t>
            </a:r>
            <a:r>
              <a:rPr dirty="0" sz="1200" spc="105">
                <a:latin typeface="Times New Roman"/>
                <a:cs typeface="Times New Roman"/>
              </a:rPr>
              <a:t> </a:t>
            </a:r>
            <a:r>
              <a:rPr dirty="0" sz="1200">
                <a:latin typeface="Times New Roman"/>
                <a:cs typeface="Times New Roman"/>
              </a:rPr>
              <a:t>output</a:t>
            </a:r>
            <a:r>
              <a:rPr dirty="0" sz="1200" spc="110">
                <a:latin typeface="Times New Roman"/>
                <a:cs typeface="Times New Roman"/>
              </a:rPr>
              <a:t> </a:t>
            </a:r>
            <a:r>
              <a:rPr dirty="0" sz="1200">
                <a:latin typeface="Times New Roman"/>
                <a:cs typeface="Times New Roman"/>
              </a:rPr>
              <a:t>but</a:t>
            </a:r>
            <a:r>
              <a:rPr dirty="0" sz="1200" spc="100">
                <a:latin typeface="Times New Roman"/>
                <a:cs typeface="Times New Roman"/>
              </a:rPr>
              <a:t> </a:t>
            </a:r>
            <a:r>
              <a:rPr dirty="0" sz="1200">
                <a:latin typeface="Times New Roman"/>
                <a:cs typeface="Times New Roman"/>
              </a:rPr>
              <a:t>in</a:t>
            </a:r>
            <a:r>
              <a:rPr dirty="0" sz="1200" spc="110">
                <a:latin typeface="Times New Roman"/>
                <a:cs typeface="Times New Roman"/>
              </a:rPr>
              <a:t> </a:t>
            </a:r>
            <a:r>
              <a:rPr dirty="0" sz="1200">
                <a:latin typeface="Times New Roman"/>
                <a:cs typeface="Times New Roman"/>
              </a:rPr>
              <a:t>order</a:t>
            </a:r>
            <a:r>
              <a:rPr dirty="0" sz="1200" spc="95">
                <a:latin typeface="Times New Roman"/>
                <a:cs typeface="Times New Roman"/>
              </a:rPr>
              <a:t> </a:t>
            </a:r>
            <a:r>
              <a:rPr dirty="0" sz="1200">
                <a:latin typeface="Times New Roman"/>
                <a:cs typeface="Times New Roman"/>
              </a:rPr>
              <a:t>to</a:t>
            </a:r>
            <a:r>
              <a:rPr dirty="0" sz="1200" spc="100">
                <a:latin typeface="Times New Roman"/>
                <a:cs typeface="Times New Roman"/>
              </a:rPr>
              <a:t> </a:t>
            </a:r>
            <a:r>
              <a:rPr dirty="0" sz="1200">
                <a:latin typeface="Times New Roman"/>
                <a:cs typeface="Times New Roman"/>
              </a:rPr>
              <a:t>generate</a:t>
            </a:r>
            <a:r>
              <a:rPr dirty="0" sz="1200" spc="85">
                <a:latin typeface="Times New Roman"/>
                <a:cs typeface="Times New Roman"/>
              </a:rPr>
              <a:t> </a:t>
            </a:r>
            <a:r>
              <a:rPr dirty="0" sz="1200">
                <a:latin typeface="Times New Roman"/>
                <a:cs typeface="Times New Roman"/>
              </a:rPr>
              <a:t>a</a:t>
            </a:r>
            <a:r>
              <a:rPr dirty="0" sz="1200" spc="105">
                <a:latin typeface="Times New Roman"/>
                <a:cs typeface="Times New Roman"/>
              </a:rPr>
              <a:t> </a:t>
            </a:r>
            <a:r>
              <a:rPr dirty="0" sz="1200">
                <a:latin typeface="Times New Roman"/>
                <a:cs typeface="Times New Roman"/>
              </a:rPr>
              <a:t>bank</a:t>
            </a:r>
            <a:r>
              <a:rPr dirty="0" sz="1200" spc="100">
                <a:latin typeface="Times New Roman"/>
                <a:cs typeface="Times New Roman"/>
              </a:rPr>
              <a:t> </a:t>
            </a:r>
            <a:r>
              <a:rPr dirty="0" sz="1200" spc="-5">
                <a:latin typeface="Times New Roman"/>
                <a:cs typeface="Times New Roman"/>
              </a:rPr>
              <a:t>statement,</a:t>
            </a:r>
            <a:r>
              <a:rPr dirty="0" sz="1200" spc="120">
                <a:latin typeface="Times New Roman"/>
                <a:cs typeface="Times New Roman"/>
              </a:rPr>
              <a:t> </a:t>
            </a:r>
            <a:r>
              <a:rPr dirty="0" sz="1200">
                <a:latin typeface="Times New Roman"/>
                <a:cs typeface="Times New Roman"/>
              </a:rPr>
              <a:t>all</a:t>
            </a:r>
            <a:r>
              <a:rPr dirty="0" sz="1200" spc="105">
                <a:latin typeface="Times New Roman"/>
                <a:cs typeface="Times New Roman"/>
              </a:rPr>
              <a:t> </a:t>
            </a:r>
            <a:r>
              <a:rPr dirty="0" sz="1200">
                <a:latin typeface="Times New Roman"/>
                <a:cs typeface="Times New Roman"/>
              </a:rPr>
              <a:t>that</a:t>
            </a:r>
            <a:r>
              <a:rPr dirty="0" sz="1200" spc="95">
                <a:latin typeface="Times New Roman"/>
                <a:cs typeface="Times New Roman"/>
              </a:rPr>
              <a:t> </a:t>
            </a:r>
            <a:r>
              <a:rPr dirty="0" sz="1200">
                <a:latin typeface="Times New Roman"/>
                <a:cs typeface="Times New Roman"/>
              </a:rPr>
              <a:t>is</a:t>
            </a:r>
            <a:endParaRPr sz="1200">
              <a:latin typeface="Times New Roman"/>
              <a:cs typeface="Times New Roman"/>
            </a:endParaRPr>
          </a:p>
        </p:txBody>
      </p:sp>
      <p:sp>
        <p:nvSpPr>
          <p:cNvPr id="50" name="object 5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2435" cy="310134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needed is an account number and the time period for </a:t>
            </a:r>
            <a:r>
              <a:rPr dirty="0" sz="1200" spc="-5">
                <a:latin typeface="Times New Roman"/>
                <a:cs typeface="Times New Roman"/>
              </a:rPr>
              <a:t>which </a:t>
            </a:r>
            <a:r>
              <a:rPr dirty="0" sz="1200">
                <a:latin typeface="Times New Roman"/>
                <a:cs typeface="Times New Roman"/>
              </a:rPr>
              <a:t>the </a:t>
            </a:r>
            <a:r>
              <a:rPr dirty="0" sz="1200" spc="-5">
                <a:latin typeface="Times New Roman"/>
                <a:cs typeface="Times New Roman"/>
              </a:rPr>
              <a:t>statement </a:t>
            </a:r>
            <a:r>
              <a:rPr dirty="0" sz="1200">
                <a:latin typeface="Times New Roman"/>
                <a:cs typeface="Times New Roman"/>
              </a:rPr>
              <a:t>is required. If  </a:t>
            </a:r>
            <a:r>
              <a:rPr dirty="0" sz="1200" spc="-5">
                <a:latin typeface="Times New Roman"/>
                <a:cs typeface="Times New Roman"/>
              </a:rPr>
              <a:t>we </a:t>
            </a:r>
            <a:r>
              <a:rPr dirty="0" sz="1200">
                <a:latin typeface="Times New Roman"/>
                <a:cs typeface="Times New Roman"/>
              </a:rPr>
              <a:t>analyze the inputs given to this process, </a:t>
            </a:r>
            <a:r>
              <a:rPr dirty="0" sz="1200" spc="-5">
                <a:latin typeface="Times New Roman"/>
                <a:cs typeface="Times New Roman"/>
              </a:rPr>
              <a:t>we </a:t>
            </a:r>
            <a:r>
              <a:rPr dirty="0" sz="1200">
                <a:latin typeface="Times New Roman"/>
                <a:cs typeface="Times New Roman"/>
              </a:rPr>
              <a:t>can observe that both of these inputs  cannot help in generating the account </a:t>
            </a:r>
            <a:r>
              <a:rPr dirty="0" sz="1200" spc="-5">
                <a:latin typeface="Times New Roman"/>
                <a:cs typeface="Times New Roman"/>
              </a:rPr>
              <a:t>statement. </a:t>
            </a:r>
            <a:r>
              <a:rPr dirty="0" sz="1200">
                <a:latin typeface="Times New Roman"/>
                <a:cs typeface="Times New Roman"/>
              </a:rPr>
              <a:t>Therefore, these inputs are irrelevant to  the output being generated by this</a:t>
            </a:r>
            <a:r>
              <a:rPr dirty="0" sz="1200" spc="-110">
                <a:latin typeface="Times New Roman"/>
                <a:cs typeface="Times New Roman"/>
              </a:rPr>
              <a:t> </a:t>
            </a:r>
            <a:r>
              <a:rPr dirty="0" sz="1200">
                <a:latin typeface="Times New Roman"/>
                <a:cs typeface="Times New Roman"/>
              </a:rPr>
              <a:t>process.</a:t>
            </a:r>
            <a:endParaRPr sz="1200">
              <a:latin typeface="Times New Roman"/>
              <a:cs typeface="Times New Roman"/>
            </a:endParaRPr>
          </a:p>
          <a:p>
            <a:pPr algn="just" marL="12700" marR="6985">
              <a:lnSpc>
                <a:spcPts val="1380"/>
              </a:lnSpc>
            </a:pPr>
            <a:r>
              <a:rPr dirty="0" sz="1200">
                <a:latin typeface="Times New Roman"/>
                <a:cs typeface="Times New Roman"/>
              </a:rPr>
              <a:t>In the above mentioned example, it is evident that by applying the </a:t>
            </a:r>
            <a:r>
              <a:rPr dirty="0" sz="1200" spc="-5">
                <a:latin typeface="Times New Roman"/>
                <a:cs typeface="Times New Roman"/>
              </a:rPr>
              <a:t>source </a:t>
            </a:r>
            <a:r>
              <a:rPr dirty="0" sz="1200">
                <a:latin typeface="Times New Roman"/>
                <a:cs typeface="Times New Roman"/>
              </a:rPr>
              <a:t>and </a:t>
            </a:r>
            <a:r>
              <a:rPr dirty="0" sz="1200" spc="-5">
                <a:latin typeface="Times New Roman"/>
                <a:cs typeface="Times New Roman"/>
              </a:rPr>
              <a:t>sink  </a:t>
            </a:r>
            <a:r>
              <a:rPr dirty="0" sz="1200">
                <a:latin typeface="Times New Roman"/>
                <a:cs typeface="Times New Roman"/>
              </a:rPr>
              <a:t>analysis </a:t>
            </a:r>
            <a:r>
              <a:rPr dirty="0" sz="1200" spc="-5">
                <a:latin typeface="Times New Roman"/>
                <a:cs typeface="Times New Roman"/>
              </a:rPr>
              <a:t>we </a:t>
            </a:r>
            <a:r>
              <a:rPr dirty="0" sz="1200">
                <a:latin typeface="Times New Roman"/>
                <a:cs typeface="Times New Roman"/>
              </a:rPr>
              <a:t>determined all the missing inputs and outputs to the </a:t>
            </a:r>
            <a:r>
              <a:rPr dirty="0" sz="1200" spc="-5">
                <a:latin typeface="Times New Roman"/>
                <a:cs typeface="Times New Roman"/>
              </a:rPr>
              <a:t>processes </a:t>
            </a:r>
            <a:r>
              <a:rPr dirty="0" sz="1200">
                <a:latin typeface="Times New Roman"/>
                <a:cs typeface="Times New Roman"/>
              </a:rPr>
              <a:t>of this  diagram.</a:t>
            </a:r>
            <a:endParaRPr sz="1200">
              <a:latin typeface="Times New Roman"/>
              <a:cs typeface="Times New Roman"/>
            </a:endParaRPr>
          </a:p>
          <a:p>
            <a:pPr algn="just" marL="12700" marR="6985">
              <a:lnSpc>
                <a:spcPts val="1380"/>
              </a:lnSpc>
            </a:pPr>
            <a:r>
              <a:rPr dirty="0" sz="1200">
                <a:latin typeface="Times New Roman"/>
                <a:cs typeface="Times New Roman"/>
              </a:rPr>
              <a:t>In the following </a:t>
            </a:r>
            <a:r>
              <a:rPr dirty="0" sz="1200" spc="-5">
                <a:latin typeface="Times New Roman"/>
                <a:cs typeface="Times New Roman"/>
              </a:rPr>
              <a:t>subsection, we shall </a:t>
            </a:r>
            <a:r>
              <a:rPr dirty="0" sz="1200">
                <a:latin typeface="Times New Roman"/>
                <a:cs typeface="Times New Roman"/>
              </a:rPr>
              <a:t>describe actions </a:t>
            </a:r>
            <a:r>
              <a:rPr dirty="0" sz="1200" spc="-5">
                <a:latin typeface="Times New Roman"/>
                <a:cs typeface="Times New Roman"/>
              </a:rPr>
              <a:t>which </a:t>
            </a:r>
            <a:r>
              <a:rPr dirty="0" sz="1200">
                <a:latin typeface="Times New Roman"/>
                <a:cs typeface="Times New Roman"/>
              </a:rPr>
              <a:t>are not only mistakes but  illegal too for the data flow</a:t>
            </a:r>
            <a:r>
              <a:rPr dirty="0" sz="1200" spc="-114">
                <a:latin typeface="Times New Roman"/>
                <a:cs typeface="Times New Roman"/>
              </a:rPr>
              <a:t> </a:t>
            </a:r>
            <a:r>
              <a:rPr dirty="0" sz="1200">
                <a:latin typeface="Times New Roman"/>
                <a:cs typeface="Times New Roman"/>
              </a:rPr>
              <a:t>diagrams.</a:t>
            </a:r>
            <a:endParaRPr sz="1200">
              <a:latin typeface="Times New Roman"/>
              <a:cs typeface="Times New Roman"/>
            </a:endParaRPr>
          </a:p>
          <a:p>
            <a:pPr algn="just" marL="12700">
              <a:lnSpc>
                <a:spcPct val="100000"/>
              </a:lnSpc>
              <a:spcBef>
                <a:spcPts val="25"/>
              </a:spcBef>
            </a:pPr>
            <a:r>
              <a:rPr dirty="0" sz="1800" spc="-5">
                <a:latin typeface="Tahoma"/>
                <a:cs typeface="Tahoma"/>
              </a:rPr>
              <a:t>Illegal Data</a:t>
            </a:r>
            <a:r>
              <a:rPr dirty="0" sz="1800" spc="-85">
                <a:latin typeface="Tahoma"/>
                <a:cs typeface="Tahoma"/>
              </a:rPr>
              <a:t> </a:t>
            </a:r>
            <a:r>
              <a:rPr dirty="0" sz="1800" spc="-5">
                <a:latin typeface="Tahoma"/>
                <a:cs typeface="Tahoma"/>
              </a:rPr>
              <a:t>Flows</a:t>
            </a:r>
            <a:endParaRPr sz="1800">
              <a:latin typeface="Tahoma"/>
              <a:cs typeface="Tahoma"/>
            </a:endParaRPr>
          </a:p>
          <a:p>
            <a:pPr marL="241300">
              <a:lnSpc>
                <a:spcPts val="1870"/>
              </a:lnSpc>
              <a:spcBef>
                <a:spcPts val="5"/>
              </a:spcBef>
            </a:pPr>
            <a:r>
              <a:rPr dirty="0" sz="1600" spc="-10" b="1">
                <a:latin typeface="Tahoma"/>
                <a:cs typeface="Tahoma"/>
              </a:rPr>
              <a:t>Directly </a:t>
            </a:r>
            <a:r>
              <a:rPr dirty="0" sz="1600" spc="-5" b="1">
                <a:latin typeface="Tahoma"/>
                <a:cs typeface="Tahoma"/>
              </a:rPr>
              <a:t>Communicating </a:t>
            </a:r>
            <a:r>
              <a:rPr dirty="0" sz="1600" spc="-10" b="1">
                <a:latin typeface="Tahoma"/>
                <a:cs typeface="Tahoma"/>
              </a:rPr>
              <a:t>External</a:t>
            </a:r>
            <a:r>
              <a:rPr dirty="0" sz="1600" spc="25" b="1">
                <a:latin typeface="Tahoma"/>
                <a:cs typeface="Tahoma"/>
              </a:rPr>
              <a:t> </a:t>
            </a:r>
            <a:r>
              <a:rPr dirty="0" sz="1600" spc="-5" b="1">
                <a:latin typeface="Tahoma"/>
                <a:cs typeface="Tahoma"/>
              </a:rPr>
              <a:t>Agents</a:t>
            </a:r>
            <a:endParaRPr sz="1600">
              <a:latin typeface="Tahoma"/>
              <a:cs typeface="Tahoma"/>
            </a:endParaRPr>
          </a:p>
          <a:p>
            <a:pPr algn="just" marL="12700" marR="5715">
              <a:lnSpc>
                <a:spcPts val="1380"/>
              </a:lnSpc>
              <a:spcBef>
                <a:spcPts val="45"/>
              </a:spcBef>
            </a:pPr>
            <a:r>
              <a:rPr dirty="0" sz="1200" spc="-5">
                <a:latin typeface="Times New Roman"/>
                <a:cs typeface="Times New Roman"/>
              </a:rPr>
              <a:t>Following </a:t>
            </a:r>
            <a:r>
              <a:rPr dirty="0" sz="1200">
                <a:latin typeface="Times New Roman"/>
                <a:cs typeface="Times New Roman"/>
              </a:rPr>
              <a:t>diagram depicts a </a:t>
            </a:r>
            <a:r>
              <a:rPr dirty="0" sz="1200" spc="-5">
                <a:latin typeface="Times New Roman"/>
                <a:cs typeface="Times New Roman"/>
              </a:rPr>
              <a:t>scenario </a:t>
            </a:r>
            <a:r>
              <a:rPr dirty="0" sz="1200">
                <a:latin typeface="Times New Roman"/>
                <a:cs typeface="Times New Roman"/>
              </a:rPr>
              <a:t>in </a:t>
            </a:r>
            <a:r>
              <a:rPr dirty="0" sz="1200" spc="-5">
                <a:latin typeface="Times New Roman"/>
                <a:cs typeface="Times New Roman"/>
              </a:rPr>
              <a:t>which </a:t>
            </a:r>
            <a:r>
              <a:rPr dirty="0" sz="1200">
                <a:latin typeface="Times New Roman"/>
                <a:cs typeface="Times New Roman"/>
              </a:rPr>
              <a:t>one external entity is directly  communicating </a:t>
            </a:r>
            <a:r>
              <a:rPr dirty="0" sz="1200" spc="-5">
                <a:latin typeface="Times New Roman"/>
                <a:cs typeface="Times New Roman"/>
              </a:rPr>
              <a:t>with </a:t>
            </a:r>
            <a:r>
              <a:rPr dirty="0" sz="1200">
                <a:latin typeface="Times New Roman"/>
                <a:cs typeface="Times New Roman"/>
              </a:rPr>
              <a:t>another external entity. This form of communication is illegal to be  </a:t>
            </a:r>
            <a:r>
              <a:rPr dirty="0" sz="1200" spc="-5">
                <a:latin typeface="Times New Roman"/>
                <a:cs typeface="Times New Roman"/>
              </a:rPr>
              <a:t>shown </a:t>
            </a:r>
            <a:r>
              <a:rPr dirty="0" sz="1200">
                <a:latin typeface="Times New Roman"/>
                <a:cs typeface="Times New Roman"/>
              </a:rPr>
              <a:t>in a data flow</a:t>
            </a:r>
            <a:r>
              <a:rPr dirty="0" sz="1200" spc="-95">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4" name="object 4"/>
          <p:cNvSpPr/>
          <p:nvPr/>
        </p:nvSpPr>
        <p:spPr>
          <a:xfrm>
            <a:off x="5222747" y="3777996"/>
            <a:ext cx="1381125" cy="1249680"/>
          </a:xfrm>
          <a:custGeom>
            <a:avLst/>
            <a:gdLst/>
            <a:ahLst/>
            <a:cxnLst/>
            <a:rect l="l" t="t" r="r" b="b"/>
            <a:pathLst>
              <a:path w="1381125" h="1249679">
                <a:moveTo>
                  <a:pt x="160020" y="0"/>
                </a:moveTo>
                <a:lnTo>
                  <a:pt x="0" y="0"/>
                </a:lnTo>
                <a:lnTo>
                  <a:pt x="0" y="542544"/>
                </a:lnTo>
                <a:lnTo>
                  <a:pt x="3048" y="544068"/>
                </a:lnTo>
                <a:lnTo>
                  <a:pt x="4572" y="544068"/>
                </a:lnTo>
                <a:lnTo>
                  <a:pt x="0" y="547116"/>
                </a:lnTo>
                <a:lnTo>
                  <a:pt x="0" y="1249680"/>
                </a:lnTo>
                <a:lnTo>
                  <a:pt x="1380744" y="1249680"/>
                </a:lnTo>
                <a:lnTo>
                  <a:pt x="1380744" y="3048"/>
                </a:lnTo>
                <a:lnTo>
                  <a:pt x="161544" y="3048"/>
                </a:lnTo>
                <a:lnTo>
                  <a:pt x="160020" y="0"/>
                </a:lnTo>
                <a:close/>
              </a:path>
              <a:path w="1381125" h="1249679">
                <a:moveTo>
                  <a:pt x="195072" y="0"/>
                </a:moveTo>
                <a:lnTo>
                  <a:pt x="161544" y="0"/>
                </a:lnTo>
                <a:lnTo>
                  <a:pt x="161544" y="3048"/>
                </a:lnTo>
                <a:lnTo>
                  <a:pt x="196596" y="3048"/>
                </a:lnTo>
                <a:lnTo>
                  <a:pt x="195072" y="0"/>
                </a:lnTo>
                <a:close/>
              </a:path>
              <a:path w="1381125" h="1249679">
                <a:moveTo>
                  <a:pt x="202692" y="0"/>
                </a:moveTo>
                <a:lnTo>
                  <a:pt x="198120" y="0"/>
                </a:lnTo>
                <a:lnTo>
                  <a:pt x="198120" y="1524"/>
                </a:lnTo>
                <a:lnTo>
                  <a:pt x="196596" y="1524"/>
                </a:lnTo>
                <a:lnTo>
                  <a:pt x="196596" y="3048"/>
                </a:lnTo>
                <a:lnTo>
                  <a:pt x="204216" y="3048"/>
                </a:lnTo>
                <a:lnTo>
                  <a:pt x="202692" y="0"/>
                </a:lnTo>
                <a:close/>
              </a:path>
              <a:path w="1381125" h="1249679">
                <a:moveTo>
                  <a:pt x="208788" y="0"/>
                </a:moveTo>
                <a:lnTo>
                  <a:pt x="204216" y="0"/>
                </a:lnTo>
                <a:lnTo>
                  <a:pt x="204216" y="3048"/>
                </a:lnTo>
                <a:lnTo>
                  <a:pt x="210312" y="3048"/>
                </a:lnTo>
                <a:lnTo>
                  <a:pt x="208788" y="0"/>
                </a:lnTo>
                <a:close/>
              </a:path>
              <a:path w="1381125" h="1249679">
                <a:moveTo>
                  <a:pt x="216408" y="0"/>
                </a:moveTo>
                <a:lnTo>
                  <a:pt x="211836" y="0"/>
                </a:lnTo>
                <a:lnTo>
                  <a:pt x="211836" y="1524"/>
                </a:lnTo>
                <a:lnTo>
                  <a:pt x="210312" y="1524"/>
                </a:lnTo>
                <a:lnTo>
                  <a:pt x="210312" y="3048"/>
                </a:lnTo>
                <a:lnTo>
                  <a:pt x="217932" y="3048"/>
                </a:lnTo>
                <a:lnTo>
                  <a:pt x="216408" y="0"/>
                </a:lnTo>
                <a:close/>
              </a:path>
              <a:path w="1381125" h="1249679">
                <a:moveTo>
                  <a:pt x="231648" y="0"/>
                </a:moveTo>
                <a:lnTo>
                  <a:pt x="219456" y="0"/>
                </a:lnTo>
                <a:lnTo>
                  <a:pt x="219456" y="1524"/>
                </a:lnTo>
                <a:lnTo>
                  <a:pt x="217932" y="3048"/>
                </a:lnTo>
                <a:lnTo>
                  <a:pt x="233172" y="3048"/>
                </a:lnTo>
                <a:lnTo>
                  <a:pt x="231648" y="0"/>
                </a:lnTo>
                <a:close/>
              </a:path>
              <a:path w="1381125" h="1249679">
                <a:moveTo>
                  <a:pt x="259080" y="0"/>
                </a:moveTo>
                <a:lnTo>
                  <a:pt x="233172" y="0"/>
                </a:lnTo>
                <a:lnTo>
                  <a:pt x="233172" y="3048"/>
                </a:lnTo>
                <a:lnTo>
                  <a:pt x="260604" y="3048"/>
                </a:lnTo>
                <a:lnTo>
                  <a:pt x="259080" y="0"/>
                </a:lnTo>
                <a:close/>
              </a:path>
              <a:path w="1381125" h="1249679">
                <a:moveTo>
                  <a:pt x="280416" y="0"/>
                </a:moveTo>
                <a:lnTo>
                  <a:pt x="260604" y="0"/>
                </a:lnTo>
                <a:lnTo>
                  <a:pt x="260604" y="3048"/>
                </a:lnTo>
                <a:lnTo>
                  <a:pt x="281940" y="3048"/>
                </a:lnTo>
                <a:lnTo>
                  <a:pt x="280416" y="0"/>
                </a:lnTo>
                <a:close/>
              </a:path>
              <a:path w="1381125" h="1249679">
                <a:moveTo>
                  <a:pt x="393192" y="0"/>
                </a:moveTo>
                <a:lnTo>
                  <a:pt x="283464" y="0"/>
                </a:lnTo>
                <a:lnTo>
                  <a:pt x="283464" y="1524"/>
                </a:lnTo>
                <a:lnTo>
                  <a:pt x="281940" y="3048"/>
                </a:lnTo>
                <a:lnTo>
                  <a:pt x="394716" y="3048"/>
                </a:lnTo>
                <a:lnTo>
                  <a:pt x="393192" y="0"/>
                </a:lnTo>
                <a:close/>
              </a:path>
              <a:path w="1381125" h="1249679">
                <a:moveTo>
                  <a:pt x="1380744" y="0"/>
                </a:moveTo>
                <a:lnTo>
                  <a:pt x="396240" y="0"/>
                </a:lnTo>
                <a:lnTo>
                  <a:pt x="396240" y="1524"/>
                </a:lnTo>
                <a:lnTo>
                  <a:pt x="394716" y="1524"/>
                </a:lnTo>
                <a:lnTo>
                  <a:pt x="394716" y="3048"/>
                </a:lnTo>
                <a:lnTo>
                  <a:pt x="1380744" y="3048"/>
                </a:lnTo>
                <a:lnTo>
                  <a:pt x="1380744" y="0"/>
                </a:lnTo>
                <a:close/>
              </a:path>
            </a:pathLst>
          </a:custGeom>
          <a:solidFill>
            <a:srgbClr val="F4D605"/>
          </a:solidFill>
        </p:spPr>
        <p:txBody>
          <a:bodyPr wrap="square" lIns="0" tIns="0" rIns="0" bIns="0" rtlCol="0"/>
          <a:lstStyle/>
          <a:p/>
        </p:txBody>
      </p:sp>
      <p:sp>
        <p:nvSpPr>
          <p:cNvPr id="5" name="object 5"/>
          <p:cNvSpPr/>
          <p:nvPr/>
        </p:nvSpPr>
        <p:spPr>
          <a:xfrm>
            <a:off x="5053584" y="4337303"/>
            <a:ext cx="144780" cy="182880"/>
          </a:xfrm>
          <a:custGeom>
            <a:avLst/>
            <a:gdLst/>
            <a:ahLst/>
            <a:cxnLst/>
            <a:rect l="l" t="t" r="r" b="b"/>
            <a:pathLst>
              <a:path w="144779" h="182879">
                <a:moveTo>
                  <a:pt x="0" y="0"/>
                </a:moveTo>
                <a:lnTo>
                  <a:pt x="0" y="182880"/>
                </a:lnTo>
                <a:lnTo>
                  <a:pt x="144779" y="96012"/>
                </a:lnTo>
                <a:lnTo>
                  <a:pt x="144779" y="88392"/>
                </a:lnTo>
                <a:lnTo>
                  <a:pt x="141731" y="86868"/>
                </a:lnTo>
                <a:lnTo>
                  <a:pt x="138683" y="83820"/>
                </a:lnTo>
                <a:lnTo>
                  <a:pt x="134111" y="80772"/>
                </a:lnTo>
                <a:lnTo>
                  <a:pt x="103631" y="62484"/>
                </a:lnTo>
                <a:lnTo>
                  <a:pt x="74675" y="45720"/>
                </a:lnTo>
                <a:lnTo>
                  <a:pt x="53339" y="32004"/>
                </a:lnTo>
                <a:lnTo>
                  <a:pt x="32003" y="19812"/>
                </a:lnTo>
                <a:lnTo>
                  <a:pt x="0" y="0"/>
                </a:lnTo>
                <a:close/>
              </a:path>
            </a:pathLst>
          </a:custGeom>
          <a:solidFill>
            <a:srgbClr val="000000"/>
          </a:solidFill>
        </p:spPr>
        <p:txBody>
          <a:bodyPr wrap="square" lIns="0" tIns="0" rIns="0" bIns="0" rtlCol="0"/>
          <a:lstStyle/>
          <a:p/>
        </p:txBody>
      </p:sp>
      <p:sp>
        <p:nvSpPr>
          <p:cNvPr id="6" name="object 6"/>
          <p:cNvSpPr/>
          <p:nvPr/>
        </p:nvSpPr>
        <p:spPr>
          <a:xfrm>
            <a:off x="1164336" y="3777996"/>
            <a:ext cx="1381125" cy="1249680"/>
          </a:xfrm>
          <a:custGeom>
            <a:avLst/>
            <a:gdLst/>
            <a:ahLst/>
            <a:cxnLst/>
            <a:rect l="l" t="t" r="r" b="b"/>
            <a:pathLst>
              <a:path w="1381125" h="1249679">
                <a:moveTo>
                  <a:pt x="160019" y="0"/>
                </a:moveTo>
                <a:lnTo>
                  <a:pt x="0" y="0"/>
                </a:lnTo>
                <a:lnTo>
                  <a:pt x="0" y="542544"/>
                </a:lnTo>
                <a:lnTo>
                  <a:pt x="1523" y="542544"/>
                </a:lnTo>
                <a:lnTo>
                  <a:pt x="1523" y="544068"/>
                </a:lnTo>
                <a:lnTo>
                  <a:pt x="4571" y="544068"/>
                </a:lnTo>
                <a:lnTo>
                  <a:pt x="0" y="547116"/>
                </a:lnTo>
                <a:lnTo>
                  <a:pt x="0" y="1249680"/>
                </a:lnTo>
                <a:lnTo>
                  <a:pt x="1380744" y="1249680"/>
                </a:lnTo>
                <a:lnTo>
                  <a:pt x="1380744" y="3048"/>
                </a:lnTo>
                <a:lnTo>
                  <a:pt x="161544" y="3048"/>
                </a:lnTo>
                <a:lnTo>
                  <a:pt x="160019" y="0"/>
                </a:lnTo>
                <a:close/>
              </a:path>
              <a:path w="1381125" h="1249679">
                <a:moveTo>
                  <a:pt x="195072" y="0"/>
                </a:moveTo>
                <a:lnTo>
                  <a:pt x="161544" y="0"/>
                </a:lnTo>
                <a:lnTo>
                  <a:pt x="161544" y="3048"/>
                </a:lnTo>
                <a:lnTo>
                  <a:pt x="196595" y="3048"/>
                </a:lnTo>
                <a:lnTo>
                  <a:pt x="195072" y="0"/>
                </a:lnTo>
                <a:close/>
              </a:path>
              <a:path w="1381125" h="1249679">
                <a:moveTo>
                  <a:pt x="202691" y="0"/>
                </a:moveTo>
                <a:lnTo>
                  <a:pt x="198119" y="0"/>
                </a:lnTo>
                <a:lnTo>
                  <a:pt x="196595" y="1524"/>
                </a:lnTo>
                <a:lnTo>
                  <a:pt x="196595" y="3048"/>
                </a:lnTo>
                <a:lnTo>
                  <a:pt x="202691" y="3048"/>
                </a:lnTo>
                <a:lnTo>
                  <a:pt x="202691" y="0"/>
                </a:lnTo>
                <a:close/>
              </a:path>
              <a:path w="1381125" h="1249679">
                <a:moveTo>
                  <a:pt x="208787" y="0"/>
                </a:moveTo>
                <a:lnTo>
                  <a:pt x="204215" y="0"/>
                </a:lnTo>
                <a:lnTo>
                  <a:pt x="204215" y="1524"/>
                </a:lnTo>
                <a:lnTo>
                  <a:pt x="202691" y="3048"/>
                </a:lnTo>
                <a:lnTo>
                  <a:pt x="210311" y="3048"/>
                </a:lnTo>
                <a:lnTo>
                  <a:pt x="208787" y="0"/>
                </a:lnTo>
                <a:close/>
              </a:path>
              <a:path w="1381125" h="1249679">
                <a:moveTo>
                  <a:pt x="216408" y="0"/>
                </a:moveTo>
                <a:lnTo>
                  <a:pt x="211836" y="0"/>
                </a:lnTo>
                <a:lnTo>
                  <a:pt x="211836" y="1524"/>
                </a:lnTo>
                <a:lnTo>
                  <a:pt x="210311" y="1524"/>
                </a:lnTo>
                <a:lnTo>
                  <a:pt x="210311" y="3048"/>
                </a:lnTo>
                <a:lnTo>
                  <a:pt x="217931" y="3048"/>
                </a:lnTo>
                <a:lnTo>
                  <a:pt x="216408" y="0"/>
                </a:lnTo>
                <a:close/>
              </a:path>
              <a:path w="1381125" h="1249679">
                <a:moveTo>
                  <a:pt x="230123" y="0"/>
                </a:moveTo>
                <a:lnTo>
                  <a:pt x="219455" y="0"/>
                </a:lnTo>
                <a:lnTo>
                  <a:pt x="219455" y="1524"/>
                </a:lnTo>
                <a:lnTo>
                  <a:pt x="217931" y="3048"/>
                </a:lnTo>
                <a:lnTo>
                  <a:pt x="233172" y="3048"/>
                </a:lnTo>
                <a:lnTo>
                  <a:pt x="230123" y="0"/>
                </a:lnTo>
                <a:close/>
              </a:path>
              <a:path w="1381125" h="1249679">
                <a:moveTo>
                  <a:pt x="259079" y="0"/>
                </a:moveTo>
                <a:lnTo>
                  <a:pt x="233172" y="0"/>
                </a:lnTo>
                <a:lnTo>
                  <a:pt x="233172" y="3048"/>
                </a:lnTo>
                <a:lnTo>
                  <a:pt x="260604" y="3048"/>
                </a:lnTo>
                <a:lnTo>
                  <a:pt x="259079" y="0"/>
                </a:lnTo>
                <a:close/>
              </a:path>
              <a:path w="1381125" h="1249679">
                <a:moveTo>
                  <a:pt x="280416" y="0"/>
                </a:moveTo>
                <a:lnTo>
                  <a:pt x="260604" y="0"/>
                </a:lnTo>
                <a:lnTo>
                  <a:pt x="260604" y="3048"/>
                </a:lnTo>
                <a:lnTo>
                  <a:pt x="281940" y="3048"/>
                </a:lnTo>
                <a:lnTo>
                  <a:pt x="280416" y="0"/>
                </a:lnTo>
                <a:close/>
              </a:path>
              <a:path w="1381125" h="1249679">
                <a:moveTo>
                  <a:pt x="393192" y="0"/>
                </a:moveTo>
                <a:lnTo>
                  <a:pt x="281940" y="0"/>
                </a:lnTo>
                <a:lnTo>
                  <a:pt x="281940" y="3048"/>
                </a:lnTo>
                <a:lnTo>
                  <a:pt x="394716" y="3048"/>
                </a:lnTo>
                <a:lnTo>
                  <a:pt x="393192" y="0"/>
                </a:lnTo>
                <a:close/>
              </a:path>
              <a:path w="1381125" h="1249679">
                <a:moveTo>
                  <a:pt x="1380744" y="0"/>
                </a:moveTo>
                <a:lnTo>
                  <a:pt x="396239" y="0"/>
                </a:lnTo>
                <a:lnTo>
                  <a:pt x="396239" y="1524"/>
                </a:lnTo>
                <a:lnTo>
                  <a:pt x="394716" y="3048"/>
                </a:lnTo>
                <a:lnTo>
                  <a:pt x="1380744" y="3048"/>
                </a:lnTo>
                <a:lnTo>
                  <a:pt x="1380744" y="0"/>
                </a:lnTo>
                <a:close/>
              </a:path>
            </a:pathLst>
          </a:custGeom>
          <a:solidFill>
            <a:srgbClr val="F4D605"/>
          </a:solidFill>
        </p:spPr>
        <p:txBody>
          <a:bodyPr wrap="square" lIns="0" tIns="0" rIns="0" bIns="0" rtlCol="0"/>
          <a:lstStyle/>
          <a:p/>
        </p:txBody>
      </p:sp>
      <p:sp>
        <p:nvSpPr>
          <p:cNvPr id="7" name="object 7"/>
          <p:cNvSpPr/>
          <p:nvPr/>
        </p:nvSpPr>
        <p:spPr>
          <a:xfrm>
            <a:off x="2528316" y="4426458"/>
            <a:ext cx="2540635" cy="0"/>
          </a:xfrm>
          <a:custGeom>
            <a:avLst/>
            <a:gdLst/>
            <a:ahLst/>
            <a:cxnLst/>
            <a:rect l="l" t="t" r="r" b="b"/>
            <a:pathLst>
              <a:path w="2540635" h="0">
                <a:moveTo>
                  <a:pt x="0" y="0"/>
                </a:moveTo>
                <a:lnTo>
                  <a:pt x="2540508" y="0"/>
                </a:lnTo>
              </a:path>
            </a:pathLst>
          </a:custGeom>
          <a:ln w="32003">
            <a:solidFill>
              <a:srgbClr val="000000"/>
            </a:solidFill>
          </a:ln>
        </p:spPr>
        <p:txBody>
          <a:bodyPr wrap="square" lIns="0" tIns="0" rIns="0" bIns="0" rtlCol="0"/>
          <a:lstStyle/>
          <a:p/>
        </p:txBody>
      </p:sp>
      <p:sp>
        <p:nvSpPr>
          <p:cNvPr id="8" name="object 8"/>
          <p:cNvSpPr txBox="1"/>
          <p:nvPr/>
        </p:nvSpPr>
        <p:spPr>
          <a:xfrm>
            <a:off x="1657604" y="4208271"/>
            <a:ext cx="386715" cy="361315"/>
          </a:xfrm>
          <a:prstGeom prst="rect">
            <a:avLst/>
          </a:prstGeom>
        </p:spPr>
        <p:txBody>
          <a:bodyPr wrap="square" lIns="0" tIns="0" rIns="0" bIns="0" rtlCol="0" vert="horz">
            <a:spAutoFit/>
          </a:bodyPr>
          <a:lstStyle/>
          <a:p>
            <a:pPr marL="12700">
              <a:lnSpc>
                <a:spcPct val="100000"/>
              </a:lnSpc>
            </a:pPr>
            <a:r>
              <a:rPr dirty="0" sz="2300" spc="10">
                <a:solidFill>
                  <a:srgbClr val="000066"/>
                </a:solidFill>
                <a:latin typeface="Arial"/>
                <a:cs typeface="Arial"/>
              </a:rPr>
              <a:t>B1</a:t>
            </a:r>
            <a:endParaRPr sz="2300">
              <a:latin typeface="Arial"/>
              <a:cs typeface="Arial"/>
            </a:endParaRPr>
          </a:p>
        </p:txBody>
      </p:sp>
      <p:sp>
        <p:nvSpPr>
          <p:cNvPr id="9" name="object 9"/>
          <p:cNvSpPr txBox="1"/>
          <p:nvPr/>
        </p:nvSpPr>
        <p:spPr>
          <a:xfrm>
            <a:off x="5737504" y="4208271"/>
            <a:ext cx="386715" cy="361315"/>
          </a:xfrm>
          <a:prstGeom prst="rect">
            <a:avLst/>
          </a:prstGeom>
        </p:spPr>
        <p:txBody>
          <a:bodyPr wrap="square" lIns="0" tIns="0" rIns="0" bIns="0" rtlCol="0" vert="horz">
            <a:spAutoFit/>
          </a:bodyPr>
          <a:lstStyle/>
          <a:p>
            <a:pPr marL="12700">
              <a:lnSpc>
                <a:spcPct val="100000"/>
              </a:lnSpc>
            </a:pPr>
            <a:r>
              <a:rPr dirty="0" sz="2300" spc="10">
                <a:solidFill>
                  <a:srgbClr val="000066"/>
                </a:solidFill>
                <a:latin typeface="Arial"/>
                <a:cs typeface="Arial"/>
              </a:rPr>
              <a:t>B2</a:t>
            </a:r>
            <a:endParaRPr sz="2300">
              <a:latin typeface="Arial"/>
              <a:cs typeface="Arial"/>
            </a:endParaRPr>
          </a:p>
        </p:txBody>
      </p:sp>
      <p:sp>
        <p:nvSpPr>
          <p:cNvPr id="10" name="object 10"/>
          <p:cNvSpPr/>
          <p:nvPr/>
        </p:nvSpPr>
        <p:spPr>
          <a:xfrm>
            <a:off x="3531108" y="4012691"/>
            <a:ext cx="836930" cy="763905"/>
          </a:xfrm>
          <a:custGeom>
            <a:avLst/>
            <a:gdLst/>
            <a:ahLst/>
            <a:cxnLst/>
            <a:rect l="l" t="t" r="r" b="b"/>
            <a:pathLst>
              <a:path w="836929" h="763904">
                <a:moveTo>
                  <a:pt x="688848" y="762000"/>
                </a:moveTo>
                <a:lnTo>
                  <a:pt x="670560" y="762000"/>
                </a:lnTo>
                <a:lnTo>
                  <a:pt x="679704" y="763524"/>
                </a:lnTo>
                <a:lnTo>
                  <a:pt x="684276" y="763524"/>
                </a:lnTo>
                <a:lnTo>
                  <a:pt x="688848" y="762000"/>
                </a:lnTo>
                <a:close/>
              </a:path>
              <a:path w="836929" h="763904">
                <a:moveTo>
                  <a:pt x="524764" y="490728"/>
                </a:moveTo>
                <a:lnTo>
                  <a:pt x="329184" y="490728"/>
                </a:lnTo>
                <a:lnTo>
                  <a:pt x="388620" y="550164"/>
                </a:lnTo>
                <a:lnTo>
                  <a:pt x="420624" y="577596"/>
                </a:lnTo>
                <a:lnTo>
                  <a:pt x="452628" y="606552"/>
                </a:lnTo>
                <a:lnTo>
                  <a:pt x="484632" y="633984"/>
                </a:lnTo>
                <a:lnTo>
                  <a:pt x="550164" y="687324"/>
                </a:lnTo>
                <a:lnTo>
                  <a:pt x="585216" y="711708"/>
                </a:lnTo>
                <a:lnTo>
                  <a:pt x="594360" y="719328"/>
                </a:lnTo>
                <a:lnTo>
                  <a:pt x="623316" y="740664"/>
                </a:lnTo>
                <a:lnTo>
                  <a:pt x="630936" y="748284"/>
                </a:lnTo>
                <a:lnTo>
                  <a:pt x="640080" y="754380"/>
                </a:lnTo>
                <a:lnTo>
                  <a:pt x="644652" y="755904"/>
                </a:lnTo>
                <a:lnTo>
                  <a:pt x="650748" y="758952"/>
                </a:lnTo>
                <a:lnTo>
                  <a:pt x="655320" y="760476"/>
                </a:lnTo>
                <a:lnTo>
                  <a:pt x="661416" y="762000"/>
                </a:lnTo>
                <a:lnTo>
                  <a:pt x="697992" y="762000"/>
                </a:lnTo>
                <a:lnTo>
                  <a:pt x="702564" y="760476"/>
                </a:lnTo>
                <a:lnTo>
                  <a:pt x="708660" y="758952"/>
                </a:lnTo>
                <a:lnTo>
                  <a:pt x="713232" y="755904"/>
                </a:lnTo>
                <a:lnTo>
                  <a:pt x="717804" y="754380"/>
                </a:lnTo>
                <a:lnTo>
                  <a:pt x="722376" y="751332"/>
                </a:lnTo>
                <a:lnTo>
                  <a:pt x="723900" y="749808"/>
                </a:lnTo>
                <a:lnTo>
                  <a:pt x="726948" y="748284"/>
                </a:lnTo>
                <a:lnTo>
                  <a:pt x="729996" y="743712"/>
                </a:lnTo>
                <a:lnTo>
                  <a:pt x="734568" y="740664"/>
                </a:lnTo>
                <a:lnTo>
                  <a:pt x="836676" y="640080"/>
                </a:lnTo>
                <a:lnTo>
                  <a:pt x="804672" y="629412"/>
                </a:lnTo>
                <a:lnTo>
                  <a:pt x="772668" y="620268"/>
                </a:lnTo>
                <a:lnTo>
                  <a:pt x="742188" y="609600"/>
                </a:lnTo>
                <a:lnTo>
                  <a:pt x="726948" y="603504"/>
                </a:lnTo>
                <a:lnTo>
                  <a:pt x="713232" y="597408"/>
                </a:lnTo>
                <a:lnTo>
                  <a:pt x="682752" y="585216"/>
                </a:lnTo>
                <a:lnTo>
                  <a:pt x="669036" y="577596"/>
                </a:lnTo>
                <a:lnTo>
                  <a:pt x="655320" y="571500"/>
                </a:lnTo>
                <a:lnTo>
                  <a:pt x="600456" y="541020"/>
                </a:lnTo>
                <a:lnTo>
                  <a:pt x="574548" y="525780"/>
                </a:lnTo>
                <a:lnTo>
                  <a:pt x="548640" y="507492"/>
                </a:lnTo>
                <a:lnTo>
                  <a:pt x="534924" y="498348"/>
                </a:lnTo>
                <a:lnTo>
                  <a:pt x="524764" y="490728"/>
                </a:lnTo>
                <a:close/>
              </a:path>
              <a:path w="836929" h="763904">
                <a:moveTo>
                  <a:pt x="6096" y="600456"/>
                </a:moveTo>
                <a:lnTo>
                  <a:pt x="4572" y="601980"/>
                </a:lnTo>
                <a:lnTo>
                  <a:pt x="1524" y="608076"/>
                </a:lnTo>
                <a:lnTo>
                  <a:pt x="1524" y="612648"/>
                </a:lnTo>
                <a:lnTo>
                  <a:pt x="0" y="618744"/>
                </a:lnTo>
                <a:lnTo>
                  <a:pt x="0" y="655320"/>
                </a:lnTo>
                <a:lnTo>
                  <a:pt x="3048" y="662940"/>
                </a:lnTo>
                <a:lnTo>
                  <a:pt x="4572" y="669036"/>
                </a:lnTo>
                <a:lnTo>
                  <a:pt x="7620" y="676656"/>
                </a:lnTo>
                <a:lnTo>
                  <a:pt x="12192" y="682752"/>
                </a:lnTo>
                <a:lnTo>
                  <a:pt x="13716" y="685800"/>
                </a:lnTo>
                <a:lnTo>
                  <a:pt x="62484" y="734568"/>
                </a:lnTo>
                <a:lnTo>
                  <a:pt x="67056" y="740664"/>
                </a:lnTo>
                <a:lnTo>
                  <a:pt x="74676" y="745236"/>
                </a:lnTo>
                <a:lnTo>
                  <a:pt x="80772" y="748284"/>
                </a:lnTo>
                <a:lnTo>
                  <a:pt x="88392" y="752856"/>
                </a:lnTo>
                <a:lnTo>
                  <a:pt x="94488" y="754380"/>
                </a:lnTo>
                <a:lnTo>
                  <a:pt x="109728" y="757428"/>
                </a:lnTo>
                <a:lnTo>
                  <a:pt x="126492" y="757428"/>
                </a:lnTo>
                <a:lnTo>
                  <a:pt x="134112" y="755904"/>
                </a:lnTo>
                <a:lnTo>
                  <a:pt x="137160" y="754380"/>
                </a:lnTo>
                <a:lnTo>
                  <a:pt x="141732" y="754380"/>
                </a:lnTo>
                <a:lnTo>
                  <a:pt x="147828" y="752856"/>
                </a:lnTo>
                <a:lnTo>
                  <a:pt x="155448" y="748284"/>
                </a:lnTo>
                <a:lnTo>
                  <a:pt x="161544" y="745236"/>
                </a:lnTo>
                <a:lnTo>
                  <a:pt x="166116" y="740664"/>
                </a:lnTo>
                <a:lnTo>
                  <a:pt x="167640" y="740664"/>
                </a:lnTo>
                <a:lnTo>
                  <a:pt x="170688" y="737616"/>
                </a:lnTo>
                <a:lnTo>
                  <a:pt x="175260" y="734568"/>
                </a:lnTo>
                <a:lnTo>
                  <a:pt x="193548" y="701040"/>
                </a:lnTo>
                <a:lnTo>
                  <a:pt x="213360" y="667512"/>
                </a:lnTo>
                <a:lnTo>
                  <a:pt x="233172" y="635508"/>
                </a:lnTo>
                <a:lnTo>
                  <a:pt x="252984" y="605028"/>
                </a:lnTo>
                <a:lnTo>
                  <a:pt x="253898" y="603504"/>
                </a:lnTo>
                <a:lnTo>
                  <a:pt x="13716" y="603504"/>
                </a:lnTo>
                <a:lnTo>
                  <a:pt x="9144" y="601980"/>
                </a:lnTo>
                <a:lnTo>
                  <a:pt x="6096" y="600456"/>
                </a:lnTo>
                <a:close/>
              </a:path>
              <a:path w="836929" h="763904">
                <a:moveTo>
                  <a:pt x="198120" y="0"/>
                </a:moveTo>
                <a:lnTo>
                  <a:pt x="91440" y="106680"/>
                </a:lnTo>
                <a:lnTo>
                  <a:pt x="86868" y="114300"/>
                </a:lnTo>
                <a:lnTo>
                  <a:pt x="82296" y="120396"/>
                </a:lnTo>
                <a:lnTo>
                  <a:pt x="79248" y="126492"/>
                </a:lnTo>
                <a:lnTo>
                  <a:pt x="76200" y="134112"/>
                </a:lnTo>
                <a:lnTo>
                  <a:pt x="73152" y="149352"/>
                </a:lnTo>
                <a:lnTo>
                  <a:pt x="73152" y="164592"/>
                </a:lnTo>
                <a:lnTo>
                  <a:pt x="74676" y="173736"/>
                </a:lnTo>
                <a:lnTo>
                  <a:pt x="76200" y="179832"/>
                </a:lnTo>
                <a:lnTo>
                  <a:pt x="82296" y="195072"/>
                </a:lnTo>
                <a:lnTo>
                  <a:pt x="86868" y="201168"/>
                </a:lnTo>
                <a:lnTo>
                  <a:pt x="88392" y="204216"/>
                </a:lnTo>
                <a:lnTo>
                  <a:pt x="91440" y="207264"/>
                </a:lnTo>
                <a:lnTo>
                  <a:pt x="96012" y="213360"/>
                </a:lnTo>
                <a:lnTo>
                  <a:pt x="115824" y="240792"/>
                </a:lnTo>
                <a:lnTo>
                  <a:pt x="135636" y="266700"/>
                </a:lnTo>
                <a:lnTo>
                  <a:pt x="155448" y="294132"/>
                </a:lnTo>
                <a:lnTo>
                  <a:pt x="176784" y="320040"/>
                </a:lnTo>
                <a:lnTo>
                  <a:pt x="196596" y="345948"/>
                </a:lnTo>
                <a:lnTo>
                  <a:pt x="217932" y="370332"/>
                </a:lnTo>
                <a:lnTo>
                  <a:pt x="239268" y="396240"/>
                </a:lnTo>
                <a:lnTo>
                  <a:pt x="262128" y="420624"/>
                </a:lnTo>
                <a:lnTo>
                  <a:pt x="249936" y="432816"/>
                </a:lnTo>
                <a:lnTo>
                  <a:pt x="239268" y="445008"/>
                </a:lnTo>
                <a:lnTo>
                  <a:pt x="227076" y="457200"/>
                </a:lnTo>
                <a:lnTo>
                  <a:pt x="216408" y="469392"/>
                </a:lnTo>
                <a:lnTo>
                  <a:pt x="195072" y="490728"/>
                </a:lnTo>
                <a:lnTo>
                  <a:pt x="184404" y="499872"/>
                </a:lnTo>
                <a:lnTo>
                  <a:pt x="175260" y="510540"/>
                </a:lnTo>
                <a:lnTo>
                  <a:pt x="164592" y="519684"/>
                </a:lnTo>
                <a:lnTo>
                  <a:pt x="155448" y="528828"/>
                </a:lnTo>
                <a:lnTo>
                  <a:pt x="128016" y="551688"/>
                </a:lnTo>
                <a:lnTo>
                  <a:pt x="120396" y="557784"/>
                </a:lnTo>
                <a:lnTo>
                  <a:pt x="111252" y="563880"/>
                </a:lnTo>
                <a:lnTo>
                  <a:pt x="103632" y="569976"/>
                </a:lnTo>
                <a:lnTo>
                  <a:pt x="94488" y="576072"/>
                </a:lnTo>
                <a:lnTo>
                  <a:pt x="88392" y="580644"/>
                </a:lnTo>
                <a:lnTo>
                  <a:pt x="80772" y="585216"/>
                </a:lnTo>
                <a:lnTo>
                  <a:pt x="73152" y="588264"/>
                </a:lnTo>
                <a:lnTo>
                  <a:pt x="65532" y="592836"/>
                </a:lnTo>
                <a:lnTo>
                  <a:pt x="59436" y="595884"/>
                </a:lnTo>
                <a:lnTo>
                  <a:pt x="53340" y="597408"/>
                </a:lnTo>
                <a:lnTo>
                  <a:pt x="47244" y="600456"/>
                </a:lnTo>
                <a:lnTo>
                  <a:pt x="35052" y="603504"/>
                </a:lnTo>
                <a:lnTo>
                  <a:pt x="253898" y="603504"/>
                </a:lnTo>
                <a:lnTo>
                  <a:pt x="271272" y="574548"/>
                </a:lnTo>
                <a:lnTo>
                  <a:pt x="291084" y="545592"/>
                </a:lnTo>
                <a:lnTo>
                  <a:pt x="309372" y="518160"/>
                </a:lnTo>
                <a:lnTo>
                  <a:pt x="329184" y="490728"/>
                </a:lnTo>
                <a:lnTo>
                  <a:pt x="524764" y="490728"/>
                </a:lnTo>
                <a:lnTo>
                  <a:pt x="522732" y="489204"/>
                </a:lnTo>
                <a:lnTo>
                  <a:pt x="499872" y="470916"/>
                </a:lnTo>
                <a:lnTo>
                  <a:pt x="452628" y="429768"/>
                </a:lnTo>
                <a:lnTo>
                  <a:pt x="431292" y="406908"/>
                </a:lnTo>
                <a:lnTo>
                  <a:pt x="409956" y="385572"/>
                </a:lnTo>
                <a:lnTo>
                  <a:pt x="431292" y="359664"/>
                </a:lnTo>
                <a:lnTo>
                  <a:pt x="452628" y="335280"/>
                </a:lnTo>
                <a:lnTo>
                  <a:pt x="463296" y="324612"/>
                </a:lnTo>
                <a:lnTo>
                  <a:pt x="472630" y="313944"/>
                </a:lnTo>
                <a:lnTo>
                  <a:pt x="353568" y="313944"/>
                </a:lnTo>
                <a:lnTo>
                  <a:pt x="329184" y="280416"/>
                </a:lnTo>
                <a:lnTo>
                  <a:pt x="318516" y="263652"/>
                </a:lnTo>
                <a:lnTo>
                  <a:pt x="307848" y="245364"/>
                </a:lnTo>
                <a:lnTo>
                  <a:pt x="295656" y="227076"/>
                </a:lnTo>
                <a:lnTo>
                  <a:pt x="286512" y="207264"/>
                </a:lnTo>
                <a:lnTo>
                  <a:pt x="275844" y="188976"/>
                </a:lnTo>
                <a:lnTo>
                  <a:pt x="266700" y="169164"/>
                </a:lnTo>
                <a:lnTo>
                  <a:pt x="256032" y="149352"/>
                </a:lnTo>
                <a:lnTo>
                  <a:pt x="246888" y="129540"/>
                </a:lnTo>
                <a:lnTo>
                  <a:pt x="237744" y="108204"/>
                </a:lnTo>
                <a:lnTo>
                  <a:pt x="228600" y="88392"/>
                </a:lnTo>
                <a:lnTo>
                  <a:pt x="213360" y="44196"/>
                </a:lnTo>
                <a:lnTo>
                  <a:pt x="204216" y="22860"/>
                </a:lnTo>
                <a:lnTo>
                  <a:pt x="198120" y="0"/>
                </a:lnTo>
                <a:close/>
              </a:path>
              <a:path w="836929" h="763904">
                <a:moveTo>
                  <a:pt x="632460" y="22860"/>
                </a:moveTo>
                <a:lnTo>
                  <a:pt x="600456" y="22860"/>
                </a:lnTo>
                <a:lnTo>
                  <a:pt x="592836" y="25908"/>
                </a:lnTo>
                <a:lnTo>
                  <a:pt x="586740" y="27432"/>
                </a:lnTo>
                <a:lnTo>
                  <a:pt x="531876" y="83820"/>
                </a:lnTo>
                <a:lnTo>
                  <a:pt x="477012" y="156972"/>
                </a:lnTo>
                <a:lnTo>
                  <a:pt x="425196" y="224028"/>
                </a:lnTo>
                <a:lnTo>
                  <a:pt x="413004" y="239268"/>
                </a:lnTo>
                <a:lnTo>
                  <a:pt x="400812" y="256032"/>
                </a:lnTo>
                <a:lnTo>
                  <a:pt x="376428" y="284988"/>
                </a:lnTo>
                <a:lnTo>
                  <a:pt x="353568" y="313944"/>
                </a:lnTo>
                <a:lnTo>
                  <a:pt x="472630" y="313944"/>
                </a:lnTo>
                <a:lnTo>
                  <a:pt x="473964" y="312420"/>
                </a:lnTo>
                <a:lnTo>
                  <a:pt x="495300" y="292608"/>
                </a:lnTo>
                <a:lnTo>
                  <a:pt x="515112" y="271272"/>
                </a:lnTo>
                <a:lnTo>
                  <a:pt x="536448" y="252984"/>
                </a:lnTo>
                <a:lnTo>
                  <a:pt x="545592" y="243840"/>
                </a:lnTo>
                <a:lnTo>
                  <a:pt x="556260" y="236220"/>
                </a:lnTo>
                <a:lnTo>
                  <a:pt x="577596" y="219456"/>
                </a:lnTo>
                <a:lnTo>
                  <a:pt x="597408" y="205740"/>
                </a:lnTo>
                <a:lnTo>
                  <a:pt x="606552" y="198120"/>
                </a:lnTo>
                <a:lnTo>
                  <a:pt x="627888" y="185928"/>
                </a:lnTo>
                <a:lnTo>
                  <a:pt x="637032" y="179832"/>
                </a:lnTo>
                <a:lnTo>
                  <a:pt x="656844" y="169164"/>
                </a:lnTo>
                <a:lnTo>
                  <a:pt x="676656" y="160020"/>
                </a:lnTo>
                <a:lnTo>
                  <a:pt x="685800" y="155448"/>
                </a:lnTo>
                <a:lnTo>
                  <a:pt x="696468" y="152400"/>
                </a:lnTo>
                <a:lnTo>
                  <a:pt x="716280" y="146304"/>
                </a:lnTo>
                <a:lnTo>
                  <a:pt x="734568" y="140208"/>
                </a:lnTo>
                <a:lnTo>
                  <a:pt x="734568" y="132588"/>
                </a:lnTo>
                <a:lnTo>
                  <a:pt x="729996" y="109728"/>
                </a:lnTo>
                <a:lnTo>
                  <a:pt x="725424" y="103632"/>
                </a:lnTo>
                <a:lnTo>
                  <a:pt x="722376" y="97536"/>
                </a:lnTo>
                <a:lnTo>
                  <a:pt x="713232" y="85344"/>
                </a:lnTo>
                <a:lnTo>
                  <a:pt x="673608" y="45720"/>
                </a:lnTo>
                <a:lnTo>
                  <a:pt x="665988" y="39624"/>
                </a:lnTo>
                <a:lnTo>
                  <a:pt x="662940" y="36576"/>
                </a:lnTo>
                <a:lnTo>
                  <a:pt x="659892" y="35052"/>
                </a:lnTo>
                <a:lnTo>
                  <a:pt x="653796" y="30480"/>
                </a:lnTo>
                <a:lnTo>
                  <a:pt x="646176" y="27432"/>
                </a:lnTo>
                <a:lnTo>
                  <a:pt x="640080" y="25908"/>
                </a:lnTo>
                <a:lnTo>
                  <a:pt x="632460" y="22860"/>
                </a:lnTo>
                <a:close/>
              </a:path>
            </a:pathLst>
          </a:custGeom>
          <a:solidFill>
            <a:srgbClr val="0099CC"/>
          </a:solidFill>
        </p:spPr>
        <p:txBody>
          <a:bodyPr wrap="square" lIns="0" tIns="0" rIns="0" bIns="0" rtlCol="0"/>
          <a:lstStyle/>
          <a:p/>
        </p:txBody>
      </p:sp>
      <p:sp>
        <p:nvSpPr>
          <p:cNvPr id="11" name="object 11"/>
          <p:cNvSpPr txBox="1"/>
          <p:nvPr/>
        </p:nvSpPr>
        <p:spPr>
          <a:xfrm>
            <a:off x="1130300" y="5221223"/>
            <a:ext cx="5511165" cy="883919"/>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There must be an intermediate process </a:t>
            </a:r>
            <a:r>
              <a:rPr dirty="0" sz="1200" spc="-5">
                <a:latin typeface="Times New Roman"/>
                <a:cs typeface="Times New Roman"/>
              </a:rPr>
              <a:t>which should </a:t>
            </a:r>
            <a:r>
              <a:rPr dirty="0" sz="1200">
                <a:latin typeface="Times New Roman"/>
                <a:cs typeface="Times New Roman"/>
              </a:rPr>
              <a:t>transform data received from one  external entity and then </a:t>
            </a:r>
            <a:r>
              <a:rPr dirty="0" sz="1200" spc="-5">
                <a:latin typeface="Times New Roman"/>
                <a:cs typeface="Times New Roman"/>
              </a:rPr>
              <a:t>send </a:t>
            </a:r>
            <a:r>
              <a:rPr dirty="0" sz="1200">
                <a:latin typeface="Times New Roman"/>
                <a:cs typeface="Times New Roman"/>
              </a:rPr>
              <a:t>the transformed data to the other external entity. </a:t>
            </a:r>
            <a:r>
              <a:rPr dirty="0" sz="1200" spc="-5">
                <a:latin typeface="Times New Roman"/>
                <a:cs typeface="Times New Roman"/>
              </a:rPr>
              <a:t>As we </a:t>
            </a:r>
            <a:r>
              <a:rPr dirty="0" sz="1200">
                <a:latin typeface="Times New Roman"/>
                <a:cs typeface="Times New Roman"/>
              </a:rPr>
              <a:t>have  already described that data flow diagrams </a:t>
            </a:r>
            <a:r>
              <a:rPr dirty="0" sz="1200" spc="-5">
                <a:latin typeface="Times New Roman"/>
                <a:cs typeface="Times New Roman"/>
              </a:rPr>
              <a:t>should </a:t>
            </a:r>
            <a:r>
              <a:rPr dirty="0" sz="1200">
                <a:latin typeface="Times New Roman"/>
                <a:cs typeface="Times New Roman"/>
              </a:rPr>
              <a:t>be used to depict processes that  transform or process data. </a:t>
            </a:r>
            <a:r>
              <a:rPr dirty="0" sz="1200" spc="-5">
                <a:latin typeface="Times New Roman"/>
                <a:cs typeface="Times New Roman"/>
              </a:rPr>
              <a:t>Simple </a:t>
            </a:r>
            <a:r>
              <a:rPr dirty="0" sz="1200">
                <a:latin typeface="Times New Roman"/>
                <a:cs typeface="Times New Roman"/>
              </a:rPr>
              <a:t>data movement from one entity to another </a:t>
            </a:r>
            <a:r>
              <a:rPr dirty="0" sz="1200" spc="-5">
                <a:latin typeface="Times New Roman"/>
                <a:cs typeface="Times New Roman"/>
              </a:rPr>
              <a:t>should </a:t>
            </a:r>
            <a:r>
              <a:rPr dirty="0" sz="1200">
                <a:latin typeface="Times New Roman"/>
                <a:cs typeface="Times New Roman"/>
              </a:rPr>
              <a:t>not  be described using data flow</a:t>
            </a:r>
            <a:r>
              <a:rPr dirty="0" sz="1200" spc="-100">
                <a:latin typeface="Times New Roman"/>
                <a:cs typeface="Times New Roman"/>
              </a:rPr>
              <a:t> </a:t>
            </a:r>
            <a:r>
              <a:rPr dirty="0" sz="1200">
                <a:latin typeface="Times New Roman"/>
                <a:cs typeface="Times New Roman"/>
              </a:rPr>
              <a:t>diagrams.</a:t>
            </a:r>
            <a:endParaRPr sz="1200">
              <a:latin typeface="Times New Roman"/>
              <a:cs typeface="Times New Roman"/>
            </a:endParaRPr>
          </a:p>
        </p:txBody>
      </p:sp>
      <p:sp>
        <p:nvSpPr>
          <p:cNvPr id="12" name="object 12"/>
          <p:cNvSpPr/>
          <p:nvPr/>
        </p:nvSpPr>
        <p:spPr>
          <a:xfrm>
            <a:off x="5224271" y="6586728"/>
            <a:ext cx="1382395" cy="1251585"/>
          </a:xfrm>
          <a:custGeom>
            <a:avLst/>
            <a:gdLst/>
            <a:ahLst/>
            <a:cxnLst/>
            <a:rect l="l" t="t" r="r" b="b"/>
            <a:pathLst>
              <a:path w="1382395" h="1251584">
                <a:moveTo>
                  <a:pt x="160020" y="0"/>
                </a:moveTo>
                <a:lnTo>
                  <a:pt x="0" y="0"/>
                </a:lnTo>
                <a:lnTo>
                  <a:pt x="0" y="542544"/>
                </a:lnTo>
                <a:lnTo>
                  <a:pt x="1524" y="544068"/>
                </a:lnTo>
                <a:lnTo>
                  <a:pt x="3048" y="544068"/>
                </a:lnTo>
                <a:lnTo>
                  <a:pt x="4572" y="545592"/>
                </a:lnTo>
                <a:lnTo>
                  <a:pt x="0" y="547116"/>
                </a:lnTo>
                <a:lnTo>
                  <a:pt x="0" y="1251204"/>
                </a:lnTo>
                <a:lnTo>
                  <a:pt x="1382268" y="1251204"/>
                </a:lnTo>
                <a:lnTo>
                  <a:pt x="1382268" y="1524"/>
                </a:lnTo>
                <a:lnTo>
                  <a:pt x="161544" y="1524"/>
                </a:lnTo>
                <a:lnTo>
                  <a:pt x="160020" y="0"/>
                </a:lnTo>
                <a:close/>
              </a:path>
              <a:path w="1382395" h="1251584">
                <a:moveTo>
                  <a:pt x="195072" y="0"/>
                </a:moveTo>
                <a:lnTo>
                  <a:pt x="163068" y="0"/>
                </a:lnTo>
                <a:lnTo>
                  <a:pt x="161544" y="1524"/>
                </a:lnTo>
                <a:lnTo>
                  <a:pt x="196596" y="1524"/>
                </a:lnTo>
                <a:lnTo>
                  <a:pt x="195072" y="0"/>
                </a:lnTo>
                <a:close/>
              </a:path>
              <a:path w="1382395" h="1251584">
                <a:moveTo>
                  <a:pt x="202692" y="0"/>
                </a:moveTo>
                <a:lnTo>
                  <a:pt x="198120" y="0"/>
                </a:lnTo>
                <a:lnTo>
                  <a:pt x="196596" y="1524"/>
                </a:lnTo>
                <a:lnTo>
                  <a:pt x="204216" y="1524"/>
                </a:lnTo>
                <a:lnTo>
                  <a:pt x="202692" y="0"/>
                </a:lnTo>
                <a:close/>
              </a:path>
              <a:path w="1382395" h="1251584">
                <a:moveTo>
                  <a:pt x="210312" y="0"/>
                </a:moveTo>
                <a:lnTo>
                  <a:pt x="205740" y="0"/>
                </a:lnTo>
                <a:lnTo>
                  <a:pt x="204216" y="1524"/>
                </a:lnTo>
                <a:lnTo>
                  <a:pt x="211836" y="1524"/>
                </a:lnTo>
                <a:lnTo>
                  <a:pt x="210312" y="0"/>
                </a:lnTo>
                <a:close/>
              </a:path>
              <a:path w="1382395" h="1251584">
                <a:moveTo>
                  <a:pt x="216408" y="0"/>
                </a:moveTo>
                <a:lnTo>
                  <a:pt x="211836" y="0"/>
                </a:lnTo>
                <a:lnTo>
                  <a:pt x="211836" y="1524"/>
                </a:lnTo>
                <a:lnTo>
                  <a:pt x="217932" y="1524"/>
                </a:lnTo>
                <a:lnTo>
                  <a:pt x="216408" y="0"/>
                </a:lnTo>
                <a:close/>
              </a:path>
              <a:path w="1382395" h="1251584">
                <a:moveTo>
                  <a:pt x="230124" y="0"/>
                </a:moveTo>
                <a:lnTo>
                  <a:pt x="219456" y="0"/>
                </a:lnTo>
                <a:lnTo>
                  <a:pt x="219456" y="1524"/>
                </a:lnTo>
                <a:lnTo>
                  <a:pt x="233172" y="1524"/>
                </a:lnTo>
                <a:lnTo>
                  <a:pt x="230124" y="0"/>
                </a:lnTo>
                <a:close/>
              </a:path>
              <a:path w="1382395" h="1251584">
                <a:moveTo>
                  <a:pt x="259080" y="0"/>
                </a:moveTo>
                <a:lnTo>
                  <a:pt x="233172" y="0"/>
                </a:lnTo>
                <a:lnTo>
                  <a:pt x="233172" y="1524"/>
                </a:lnTo>
                <a:lnTo>
                  <a:pt x="260604" y="1524"/>
                </a:lnTo>
                <a:lnTo>
                  <a:pt x="259080" y="0"/>
                </a:lnTo>
                <a:close/>
              </a:path>
              <a:path w="1382395" h="1251584">
                <a:moveTo>
                  <a:pt x="280416" y="0"/>
                </a:moveTo>
                <a:lnTo>
                  <a:pt x="262128" y="0"/>
                </a:lnTo>
                <a:lnTo>
                  <a:pt x="262128" y="1524"/>
                </a:lnTo>
                <a:lnTo>
                  <a:pt x="281940" y="1524"/>
                </a:lnTo>
                <a:lnTo>
                  <a:pt x="280416" y="0"/>
                </a:lnTo>
                <a:close/>
              </a:path>
              <a:path w="1382395" h="1251584">
                <a:moveTo>
                  <a:pt x="393192" y="0"/>
                </a:moveTo>
                <a:lnTo>
                  <a:pt x="283464" y="0"/>
                </a:lnTo>
                <a:lnTo>
                  <a:pt x="283464" y="1524"/>
                </a:lnTo>
                <a:lnTo>
                  <a:pt x="396240" y="1524"/>
                </a:lnTo>
                <a:lnTo>
                  <a:pt x="393192" y="0"/>
                </a:lnTo>
                <a:close/>
              </a:path>
              <a:path w="1382395" h="1251584">
                <a:moveTo>
                  <a:pt x="1382268" y="0"/>
                </a:moveTo>
                <a:lnTo>
                  <a:pt x="396240" y="0"/>
                </a:lnTo>
                <a:lnTo>
                  <a:pt x="396240" y="1524"/>
                </a:lnTo>
                <a:lnTo>
                  <a:pt x="1382268" y="1524"/>
                </a:lnTo>
                <a:lnTo>
                  <a:pt x="1382268" y="0"/>
                </a:lnTo>
                <a:close/>
              </a:path>
            </a:pathLst>
          </a:custGeom>
          <a:solidFill>
            <a:srgbClr val="F4D605"/>
          </a:solidFill>
        </p:spPr>
        <p:txBody>
          <a:bodyPr wrap="square" lIns="0" tIns="0" rIns="0" bIns="0" rtlCol="0"/>
          <a:lstStyle/>
          <a:p/>
        </p:txBody>
      </p:sp>
      <p:sp>
        <p:nvSpPr>
          <p:cNvPr id="13" name="object 13"/>
          <p:cNvSpPr/>
          <p:nvPr/>
        </p:nvSpPr>
        <p:spPr>
          <a:xfrm>
            <a:off x="5223509" y="7159752"/>
            <a:ext cx="0" cy="248920"/>
          </a:xfrm>
          <a:custGeom>
            <a:avLst/>
            <a:gdLst/>
            <a:ahLst/>
            <a:cxnLst/>
            <a:rect l="l" t="t" r="r" b="b"/>
            <a:pathLst>
              <a:path w="0" h="248920">
                <a:moveTo>
                  <a:pt x="0" y="0"/>
                </a:moveTo>
                <a:lnTo>
                  <a:pt x="0" y="248412"/>
                </a:lnTo>
              </a:path>
            </a:pathLst>
          </a:custGeom>
          <a:ln w="3175">
            <a:solidFill>
              <a:srgbClr val="00CC99"/>
            </a:solidFill>
          </a:ln>
        </p:spPr>
        <p:txBody>
          <a:bodyPr wrap="square" lIns="0" tIns="0" rIns="0" bIns="0" rtlCol="0"/>
          <a:lstStyle/>
          <a:p/>
        </p:txBody>
      </p:sp>
      <p:sp>
        <p:nvSpPr>
          <p:cNvPr id="14" name="object 14"/>
          <p:cNvSpPr/>
          <p:nvPr/>
        </p:nvSpPr>
        <p:spPr>
          <a:xfrm>
            <a:off x="5067300" y="7136892"/>
            <a:ext cx="152400" cy="184785"/>
          </a:xfrm>
          <a:custGeom>
            <a:avLst/>
            <a:gdLst/>
            <a:ahLst/>
            <a:cxnLst/>
            <a:rect l="l" t="t" r="r" b="b"/>
            <a:pathLst>
              <a:path w="152400" h="184784">
                <a:moveTo>
                  <a:pt x="0" y="0"/>
                </a:moveTo>
                <a:lnTo>
                  <a:pt x="0" y="184403"/>
                </a:lnTo>
                <a:lnTo>
                  <a:pt x="152399" y="92963"/>
                </a:lnTo>
                <a:lnTo>
                  <a:pt x="150875" y="91439"/>
                </a:lnTo>
                <a:lnTo>
                  <a:pt x="149351" y="91439"/>
                </a:lnTo>
                <a:lnTo>
                  <a:pt x="146303" y="88391"/>
                </a:lnTo>
                <a:lnTo>
                  <a:pt x="144779" y="88391"/>
                </a:lnTo>
                <a:lnTo>
                  <a:pt x="143255" y="86867"/>
                </a:lnTo>
                <a:lnTo>
                  <a:pt x="141731" y="86867"/>
                </a:lnTo>
                <a:lnTo>
                  <a:pt x="74675" y="45719"/>
                </a:lnTo>
                <a:lnTo>
                  <a:pt x="32003" y="18287"/>
                </a:lnTo>
                <a:lnTo>
                  <a:pt x="0" y="0"/>
                </a:lnTo>
                <a:close/>
              </a:path>
            </a:pathLst>
          </a:custGeom>
          <a:solidFill>
            <a:srgbClr val="000000"/>
          </a:solidFill>
        </p:spPr>
        <p:txBody>
          <a:bodyPr wrap="square" lIns="0" tIns="0" rIns="0" bIns="0" rtlCol="0"/>
          <a:lstStyle/>
          <a:p/>
        </p:txBody>
      </p:sp>
      <p:sp>
        <p:nvSpPr>
          <p:cNvPr id="15" name="object 15"/>
          <p:cNvSpPr/>
          <p:nvPr/>
        </p:nvSpPr>
        <p:spPr>
          <a:xfrm>
            <a:off x="1164336" y="6603492"/>
            <a:ext cx="1382395" cy="1249680"/>
          </a:xfrm>
          <a:custGeom>
            <a:avLst/>
            <a:gdLst/>
            <a:ahLst/>
            <a:cxnLst/>
            <a:rect l="l" t="t" r="r" b="b"/>
            <a:pathLst>
              <a:path w="1382395" h="1249679">
                <a:moveTo>
                  <a:pt x="160020" y="0"/>
                </a:moveTo>
                <a:lnTo>
                  <a:pt x="0" y="0"/>
                </a:lnTo>
                <a:lnTo>
                  <a:pt x="0" y="542543"/>
                </a:lnTo>
                <a:lnTo>
                  <a:pt x="1524" y="544067"/>
                </a:lnTo>
                <a:lnTo>
                  <a:pt x="4571" y="544067"/>
                </a:lnTo>
                <a:lnTo>
                  <a:pt x="0" y="547115"/>
                </a:lnTo>
                <a:lnTo>
                  <a:pt x="0" y="1249679"/>
                </a:lnTo>
                <a:lnTo>
                  <a:pt x="1382268" y="1249679"/>
                </a:lnTo>
                <a:lnTo>
                  <a:pt x="1382268" y="1523"/>
                </a:lnTo>
                <a:lnTo>
                  <a:pt x="161544" y="1523"/>
                </a:lnTo>
                <a:lnTo>
                  <a:pt x="160020" y="0"/>
                </a:lnTo>
                <a:close/>
              </a:path>
              <a:path w="1382395" h="1249679">
                <a:moveTo>
                  <a:pt x="195072" y="0"/>
                </a:moveTo>
                <a:lnTo>
                  <a:pt x="161544" y="0"/>
                </a:lnTo>
                <a:lnTo>
                  <a:pt x="161544" y="1523"/>
                </a:lnTo>
                <a:lnTo>
                  <a:pt x="196596" y="1523"/>
                </a:lnTo>
                <a:lnTo>
                  <a:pt x="195072" y="0"/>
                </a:lnTo>
                <a:close/>
              </a:path>
              <a:path w="1382395" h="1249679">
                <a:moveTo>
                  <a:pt x="202692" y="0"/>
                </a:moveTo>
                <a:lnTo>
                  <a:pt x="196596" y="0"/>
                </a:lnTo>
                <a:lnTo>
                  <a:pt x="196596" y="1523"/>
                </a:lnTo>
                <a:lnTo>
                  <a:pt x="204215" y="1523"/>
                </a:lnTo>
                <a:lnTo>
                  <a:pt x="202692" y="0"/>
                </a:lnTo>
                <a:close/>
              </a:path>
              <a:path w="1382395" h="1249679">
                <a:moveTo>
                  <a:pt x="210312" y="0"/>
                </a:moveTo>
                <a:lnTo>
                  <a:pt x="204215" y="0"/>
                </a:lnTo>
                <a:lnTo>
                  <a:pt x="204215" y="1523"/>
                </a:lnTo>
                <a:lnTo>
                  <a:pt x="211836" y="1523"/>
                </a:lnTo>
                <a:lnTo>
                  <a:pt x="210312" y="0"/>
                </a:lnTo>
                <a:close/>
              </a:path>
              <a:path w="1382395" h="1249679">
                <a:moveTo>
                  <a:pt x="216408" y="0"/>
                </a:moveTo>
                <a:lnTo>
                  <a:pt x="211836" y="0"/>
                </a:lnTo>
                <a:lnTo>
                  <a:pt x="211836" y="1523"/>
                </a:lnTo>
                <a:lnTo>
                  <a:pt x="217931" y="1523"/>
                </a:lnTo>
                <a:lnTo>
                  <a:pt x="216408" y="0"/>
                </a:lnTo>
                <a:close/>
              </a:path>
              <a:path w="1382395" h="1249679">
                <a:moveTo>
                  <a:pt x="231648" y="0"/>
                </a:moveTo>
                <a:lnTo>
                  <a:pt x="219456" y="0"/>
                </a:lnTo>
                <a:lnTo>
                  <a:pt x="219456" y="1523"/>
                </a:lnTo>
                <a:lnTo>
                  <a:pt x="233172" y="1523"/>
                </a:lnTo>
                <a:lnTo>
                  <a:pt x="231648" y="0"/>
                </a:lnTo>
                <a:close/>
              </a:path>
              <a:path w="1382395" h="1249679">
                <a:moveTo>
                  <a:pt x="259080" y="0"/>
                </a:moveTo>
                <a:lnTo>
                  <a:pt x="233172" y="0"/>
                </a:lnTo>
                <a:lnTo>
                  <a:pt x="233172" y="1523"/>
                </a:lnTo>
                <a:lnTo>
                  <a:pt x="260604" y="1523"/>
                </a:lnTo>
                <a:lnTo>
                  <a:pt x="259080" y="0"/>
                </a:lnTo>
                <a:close/>
              </a:path>
              <a:path w="1382395" h="1249679">
                <a:moveTo>
                  <a:pt x="280416" y="0"/>
                </a:moveTo>
                <a:lnTo>
                  <a:pt x="262128" y="0"/>
                </a:lnTo>
                <a:lnTo>
                  <a:pt x="262128" y="1523"/>
                </a:lnTo>
                <a:lnTo>
                  <a:pt x="281940" y="1523"/>
                </a:lnTo>
                <a:lnTo>
                  <a:pt x="280416" y="0"/>
                </a:lnTo>
                <a:close/>
              </a:path>
              <a:path w="1382395" h="1249679">
                <a:moveTo>
                  <a:pt x="394716" y="0"/>
                </a:moveTo>
                <a:lnTo>
                  <a:pt x="283464" y="0"/>
                </a:lnTo>
                <a:lnTo>
                  <a:pt x="283464" y="1523"/>
                </a:lnTo>
                <a:lnTo>
                  <a:pt x="396240" y="1523"/>
                </a:lnTo>
                <a:lnTo>
                  <a:pt x="394716" y="0"/>
                </a:lnTo>
                <a:close/>
              </a:path>
              <a:path w="1382395" h="1249679">
                <a:moveTo>
                  <a:pt x="1382268" y="0"/>
                </a:moveTo>
                <a:lnTo>
                  <a:pt x="396240" y="0"/>
                </a:lnTo>
                <a:lnTo>
                  <a:pt x="396240" y="1523"/>
                </a:lnTo>
                <a:lnTo>
                  <a:pt x="1382268" y="1523"/>
                </a:lnTo>
                <a:lnTo>
                  <a:pt x="1382268" y="0"/>
                </a:lnTo>
                <a:close/>
              </a:path>
            </a:pathLst>
          </a:custGeom>
          <a:solidFill>
            <a:srgbClr val="F4D605"/>
          </a:solidFill>
        </p:spPr>
        <p:txBody>
          <a:bodyPr wrap="square" lIns="0" tIns="0" rIns="0" bIns="0" rtlCol="0"/>
          <a:lstStyle/>
          <a:p/>
        </p:txBody>
      </p:sp>
      <p:sp>
        <p:nvSpPr>
          <p:cNvPr id="16" name="object 16"/>
          <p:cNvSpPr/>
          <p:nvPr/>
        </p:nvSpPr>
        <p:spPr>
          <a:xfrm>
            <a:off x="3009900" y="6515100"/>
            <a:ext cx="1804670" cy="1653539"/>
          </a:xfrm>
          <a:custGeom>
            <a:avLst/>
            <a:gdLst/>
            <a:ahLst/>
            <a:cxnLst/>
            <a:rect l="l" t="t" r="r" b="b"/>
            <a:pathLst>
              <a:path w="1804670" h="1653540">
                <a:moveTo>
                  <a:pt x="1738884" y="0"/>
                </a:moveTo>
                <a:lnTo>
                  <a:pt x="64007" y="0"/>
                </a:lnTo>
                <a:lnTo>
                  <a:pt x="56387" y="1523"/>
                </a:lnTo>
                <a:lnTo>
                  <a:pt x="19812" y="28955"/>
                </a:lnTo>
                <a:lnTo>
                  <a:pt x="3048" y="65531"/>
                </a:lnTo>
                <a:lnTo>
                  <a:pt x="1524" y="71627"/>
                </a:lnTo>
                <a:lnTo>
                  <a:pt x="1524" y="550163"/>
                </a:lnTo>
                <a:lnTo>
                  <a:pt x="0" y="550163"/>
                </a:lnTo>
                <a:lnTo>
                  <a:pt x="0" y="803147"/>
                </a:lnTo>
                <a:lnTo>
                  <a:pt x="1524" y="804671"/>
                </a:lnTo>
                <a:lnTo>
                  <a:pt x="1524" y="806195"/>
                </a:lnTo>
                <a:lnTo>
                  <a:pt x="6096" y="809243"/>
                </a:lnTo>
                <a:lnTo>
                  <a:pt x="7619" y="809243"/>
                </a:lnTo>
                <a:lnTo>
                  <a:pt x="7619" y="810767"/>
                </a:lnTo>
                <a:lnTo>
                  <a:pt x="0" y="818387"/>
                </a:lnTo>
                <a:lnTo>
                  <a:pt x="0" y="1572767"/>
                </a:lnTo>
                <a:lnTo>
                  <a:pt x="1524" y="1581911"/>
                </a:lnTo>
                <a:lnTo>
                  <a:pt x="7619" y="1600199"/>
                </a:lnTo>
                <a:lnTo>
                  <a:pt x="9143" y="1603247"/>
                </a:lnTo>
                <a:lnTo>
                  <a:pt x="10668" y="1607819"/>
                </a:lnTo>
                <a:lnTo>
                  <a:pt x="19812" y="1623059"/>
                </a:lnTo>
                <a:lnTo>
                  <a:pt x="21336" y="1626107"/>
                </a:lnTo>
                <a:lnTo>
                  <a:pt x="35052" y="1639823"/>
                </a:lnTo>
                <a:lnTo>
                  <a:pt x="39624" y="1642871"/>
                </a:lnTo>
                <a:lnTo>
                  <a:pt x="45719" y="1647443"/>
                </a:lnTo>
                <a:lnTo>
                  <a:pt x="51816" y="1650491"/>
                </a:lnTo>
                <a:lnTo>
                  <a:pt x="64007" y="1653539"/>
                </a:lnTo>
                <a:lnTo>
                  <a:pt x="829056" y="1653539"/>
                </a:lnTo>
                <a:lnTo>
                  <a:pt x="829056" y="1648967"/>
                </a:lnTo>
                <a:lnTo>
                  <a:pt x="1755648" y="1648967"/>
                </a:lnTo>
                <a:lnTo>
                  <a:pt x="1792224" y="1607819"/>
                </a:lnTo>
                <a:lnTo>
                  <a:pt x="1793748" y="1603247"/>
                </a:lnTo>
                <a:lnTo>
                  <a:pt x="1795272" y="1600199"/>
                </a:lnTo>
                <a:lnTo>
                  <a:pt x="1801368" y="1581911"/>
                </a:lnTo>
                <a:lnTo>
                  <a:pt x="1801368" y="1577339"/>
                </a:lnTo>
                <a:lnTo>
                  <a:pt x="1802892" y="1574291"/>
                </a:lnTo>
                <a:lnTo>
                  <a:pt x="1802892" y="1572767"/>
                </a:lnTo>
                <a:lnTo>
                  <a:pt x="1804416" y="1563623"/>
                </a:lnTo>
                <a:lnTo>
                  <a:pt x="1804416" y="845819"/>
                </a:lnTo>
                <a:lnTo>
                  <a:pt x="1802892" y="844295"/>
                </a:lnTo>
                <a:lnTo>
                  <a:pt x="1796796" y="839723"/>
                </a:lnTo>
                <a:lnTo>
                  <a:pt x="1796796" y="838199"/>
                </a:lnTo>
                <a:lnTo>
                  <a:pt x="1795272" y="838199"/>
                </a:lnTo>
                <a:lnTo>
                  <a:pt x="1795272" y="836675"/>
                </a:lnTo>
                <a:lnTo>
                  <a:pt x="1804416" y="829055"/>
                </a:lnTo>
                <a:lnTo>
                  <a:pt x="1804416" y="89915"/>
                </a:lnTo>
                <a:lnTo>
                  <a:pt x="1802892" y="80771"/>
                </a:lnTo>
                <a:lnTo>
                  <a:pt x="1801368" y="70103"/>
                </a:lnTo>
                <a:lnTo>
                  <a:pt x="1795272" y="51815"/>
                </a:lnTo>
                <a:lnTo>
                  <a:pt x="1766316" y="10667"/>
                </a:lnTo>
                <a:lnTo>
                  <a:pt x="1746504" y="1523"/>
                </a:lnTo>
                <a:lnTo>
                  <a:pt x="1738884" y="0"/>
                </a:lnTo>
                <a:close/>
              </a:path>
            </a:pathLst>
          </a:custGeom>
          <a:solidFill>
            <a:srgbClr val="009900"/>
          </a:solidFill>
        </p:spPr>
        <p:txBody>
          <a:bodyPr wrap="square" lIns="0" tIns="0" rIns="0" bIns="0" rtlCol="0"/>
          <a:lstStyle/>
          <a:p/>
        </p:txBody>
      </p:sp>
      <p:sp>
        <p:nvSpPr>
          <p:cNvPr id="17" name="object 17"/>
          <p:cNvSpPr/>
          <p:nvPr/>
        </p:nvSpPr>
        <p:spPr>
          <a:xfrm>
            <a:off x="2866644" y="7152131"/>
            <a:ext cx="143510" cy="184785"/>
          </a:xfrm>
          <a:custGeom>
            <a:avLst/>
            <a:gdLst/>
            <a:ahLst/>
            <a:cxnLst/>
            <a:rect l="l" t="t" r="r" b="b"/>
            <a:pathLst>
              <a:path w="143510" h="184784">
                <a:moveTo>
                  <a:pt x="0" y="0"/>
                </a:moveTo>
                <a:lnTo>
                  <a:pt x="0" y="184404"/>
                </a:lnTo>
                <a:lnTo>
                  <a:pt x="143256" y="97536"/>
                </a:lnTo>
                <a:lnTo>
                  <a:pt x="143256" y="86868"/>
                </a:lnTo>
                <a:lnTo>
                  <a:pt x="141732" y="86868"/>
                </a:lnTo>
                <a:lnTo>
                  <a:pt x="138684" y="83820"/>
                </a:lnTo>
                <a:lnTo>
                  <a:pt x="51816" y="32004"/>
                </a:lnTo>
                <a:lnTo>
                  <a:pt x="30480" y="19812"/>
                </a:lnTo>
                <a:lnTo>
                  <a:pt x="15240" y="9144"/>
                </a:lnTo>
                <a:lnTo>
                  <a:pt x="0" y="0"/>
                </a:lnTo>
                <a:close/>
              </a:path>
            </a:pathLst>
          </a:custGeom>
          <a:solidFill>
            <a:srgbClr val="000000"/>
          </a:solidFill>
        </p:spPr>
        <p:txBody>
          <a:bodyPr wrap="square" lIns="0" tIns="0" rIns="0" bIns="0" rtlCol="0"/>
          <a:lstStyle/>
          <a:p/>
        </p:txBody>
      </p:sp>
      <p:sp>
        <p:nvSpPr>
          <p:cNvPr id="18" name="object 18"/>
          <p:cNvSpPr/>
          <p:nvPr/>
        </p:nvSpPr>
        <p:spPr>
          <a:xfrm>
            <a:off x="2545079" y="7235190"/>
            <a:ext cx="353695" cy="0"/>
          </a:xfrm>
          <a:custGeom>
            <a:avLst/>
            <a:gdLst/>
            <a:ahLst/>
            <a:cxnLst/>
            <a:rect l="l" t="t" r="r" b="b"/>
            <a:pathLst>
              <a:path w="353694" h="0">
                <a:moveTo>
                  <a:pt x="0" y="0"/>
                </a:moveTo>
                <a:lnTo>
                  <a:pt x="353568" y="0"/>
                </a:lnTo>
              </a:path>
            </a:pathLst>
          </a:custGeom>
          <a:ln w="32004">
            <a:solidFill>
              <a:srgbClr val="000000"/>
            </a:solidFill>
          </a:ln>
        </p:spPr>
        <p:txBody>
          <a:bodyPr wrap="square" lIns="0" tIns="0" rIns="0" bIns="0" rtlCol="0"/>
          <a:lstStyle/>
          <a:p/>
        </p:txBody>
      </p:sp>
      <p:sp>
        <p:nvSpPr>
          <p:cNvPr id="19" name="object 19"/>
          <p:cNvSpPr/>
          <p:nvPr/>
        </p:nvSpPr>
        <p:spPr>
          <a:xfrm>
            <a:off x="4797552" y="7211568"/>
            <a:ext cx="281940" cy="32384"/>
          </a:xfrm>
          <a:custGeom>
            <a:avLst/>
            <a:gdLst/>
            <a:ahLst/>
            <a:cxnLst/>
            <a:rect l="l" t="t" r="r" b="b"/>
            <a:pathLst>
              <a:path w="281939" h="32384">
                <a:moveTo>
                  <a:pt x="266699" y="0"/>
                </a:moveTo>
                <a:lnTo>
                  <a:pt x="16763" y="0"/>
                </a:lnTo>
                <a:lnTo>
                  <a:pt x="9143" y="1523"/>
                </a:lnTo>
                <a:lnTo>
                  <a:pt x="4571" y="4571"/>
                </a:lnTo>
                <a:lnTo>
                  <a:pt x="1523" y="9143"/>
                </a:lnTo>
                <a:lnTo>
                  <a:pt x="0" y="16763"/>
                </a:lnTo>
                <a:lnTo>
                  <a:pt x="1523" y="22859"/>
                </a:lnTo>
                <a:lnTo>
                  <a:pt x="4571" y="27431"/>
                </a:lnTo>
                <a:lnTo>
                  <a:pt x="9143" y="30479"/>
                </a:lnTo>
                <a:lnTo>
                  <a:pt x="16763" y="32003"/>
                </a:lnTo>
                <a:lnTo>
                  <a:pt x="266699" y="32003"/>
                </a:lnTo>
                <a:lnTo>
                  <a:pt x="272795" y="30479"/>
                </a:lnTo>
                <a:lnTo>
                  <a:pt x="277367" y="27431"/>
                </a:lnTo>
                <a:lnTo>
                  <a:pt x="280415" y="22859"/>
                </a:lnTo>
                <a:lnTo>
                  <a:pt x="281939" y="16763"/>
                </a:lnTo>
                <a:lnTo>
                  <a:pt x="280415" y="9143"/>
                </a:lnTo>
                <a:lnTo>
                  <a:pt x="277367" y="4571"/>
                </a:lnTo>
                <a:lnTo>
                  <a:pt x="272795" y="1523"/>
                </a:lnTo>
                <a:lnTo>
                  <a:pt x="266699" y="0"/>
                </a:lnTo>
                <a:close/>
              </a:path>
            </a:pathLst>
          </a:custGeom>
          <a:solidFill>
            <a:srgbClr val="000000"/>
          </a:solidFill>
        </p:spPr>
        <p:txBody>
          <a:bodyPr wrap="square" lIns="0" tIns="0" rIns="0" bIns="0" rtlCol="0"/>
          <a:lstStyle/>
          <a:p/>
        </p:txBody>
      </p:sp>
      <p:sp>
        <p:nvSpPr>
          <p:cNvPr id="20" name="object 20"/>
          <p:cNvSpPr txBox="1"/>
          <p:nvPr/>
        </p:nvSpPr>
        <p:spPr>
          <a:xfrm>
            <a:off x="1675892" y="7047483"/>
            <a:ext cx="386715" cy="361315"/>
          </a:xfrm>
          <a:prstGeom prst="rect">
            <a:avLst/>
          </a:prstGeom>
        </p:spPr>
        <p:txBody>
          <a:bodyPr wrap="square" lIns="0" tIns="0" rIns="0" bIns="0" rtlCol="0" vert="horz">
            <a:spAutoFit/>
          </a:bodyPr>
          <a:lstStyle/>
          <a:p>
            <a:pPr marL="12700">
              <a:lnSpc>
                <a:spcPct val="100000"/>
              </a:lnSpc>
            </a:pPr>
            <a:r>
              <a:rPr dirty="0" sz="2300" spc="15">
                <a:solidFill>
                  <a:srgbClr val="000066"/>
                </a:solidFill>
                <a:latin typeface="Arial"/>
                <a:cs typeface="Arial"/>
              </a:rPr>
              <a:t>B1</a:t>
            </a:r>
            <a:endParaRPr sz="2300">
              <a:latin typeface="Arial"/>
              <a:cs typeface="Arial"/>
            </a:endParaRPr>
          </a:p>
        </p:txBody>
      </p:sp>
      <p:sp>
        <p:nvSpPr>
          <p:cNvPr id="24" name="object 2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59</a:t>
            </a:r>
          </a:p>
          <a:p>
            <a:pPr marL="1498600">
              <a:lnSpc>
                <a:spcPts val="1410"/>
              </a:lnSpc>
            </a:pPr>
            <a:r>
              <a:rPr dirty="0"/>
              <a:t>© Copyright </a:t>
            </a:r>
            <a:r>
              <a:rPr dirty="0" spc="-5"/>
              <a:t>Virtual University </a:t>
            </a:r>
            <a:r>
              <a:rPr dirty="0"/>
              <a:t>of</a:t>
            </a:r>
            <a:r>
              <a:rPr dirty="0" spc="-80"/>
              <a:t> </a:t>
            </a:r>
            <a:r>
              <a:rPr dirty="0" spc="-5"/>
              <a:t>Pakistan</a:t>
            </a:r>
          </a:p>
        </p:txBody>
      </p:sp>
      <p:sp>
        <p:nvSpPr>
          <p:cNvPr id="21" name="object 21"/>
          <p:cNvSpPr txBox="1"/>
          <p:nvPr/>
        </p:nvSpPr>
        <p:spPr>
          <a:xfrm>
            <a:off x="5737453" y="7030656"/>
            <a:ext cx="386715" cy="361315"/>
          </a:xfrm>
          <a:prstGeom prst="rect">
            <a:avLst/>
          </a:prstGeom>
        </p:spPr>
        <p:txBody>
          <a:bodyPr wrap="square" lIns="0" tIns="0" rIns="0" bIns="0" rtlCol="0" vert="horz">
            <a:spAutoFit/>
          </a:bodyPr>
          <a:lstStyle/>
          <a:p>
            <a:pPr marL="12700">
              <a:lnSpc>
                <a:spcPct val="100000"/>
              </a:lnSpc>
            </a:pPr>
            <a:r>
              <a:rPr dirty="0" sz="2300" spc="15">
                <a:solidFill>
                  <a:srgbClr val="000066"/>
                </a:solidFill>
                <a:latin typeface="Arial"/>
                <a:cs typeface="Arial"/>
              </a:rPr>
              <a:t>B2</a:t>
            </a:r>
            <a:endParaRPr sz="2300">
              <a:latin typeface="Arial"/>
              <a:cs typeface="Arial"/>
            </a:endParaRPr>
          </a:p>
        </p:txBody>
      </p:sp>
      <p:sp>
        <p:nvSpPr>
          <p:cNvPr id="22" name="object 22"/>
          <p:cNvSpPr txBox="1"/>
          <p:nvPr/>
        </p:nvSpPr>
        <p:spPr>
          <a:xfrm>
            <a:off x="3064332" y="6580139"/>
            <a:ext cx="1706245" cy="1489710"/>
          </a:xfrm>
          <a:prstGeom prst="rect">
            <a:avLst/>
          </a:prstGeom>
        </p:spPr>
        <p:txBody>
          <a:bodyPr wrap="square" lIns="0" tIns="0" rIns="0" bIns="0" rtlCol="0" vert="horz">
            <a:spAutoFit/>
          </a:bodyPr>
          <a:lstStyle/>
          <a:p>
            <a:pPr algn="ctr" marL="12700" marR="5080" indent="-1270">
              <a:lnSpc>
                <a:spcPct val="102099"/>
              </a:lnSpc>
            </a:pPr>
            <a:r>
              <a:rPr dirty="0" sz="1900" spc="20">
                <a:solidFill>
                  <a:srgbClr val="FFFFFF"/>
                </a:solidFill>
                <a:latin typeface="Arial"/>
                <a:cs typeface="Arial"/>
              </a:rPr>
              <a:t>A </a:t>
            </a:r>
            <a:r>
              <a:rPr dirty="0" sz="1900" spc="10">
                <a:solidFill>
                  <a:srgbClr val="FFFFFF"/>
                </a:solidFill>
                <a:latin typeface="Arial"/>
                <a:cs typeface="Arial"/>
              </a:rPr>
              <a:t>process </a:t>
            </a:r>
            <a:r>
              <a:rPr dirty="0" sz="1900" spc="5">
                <a:solidFill>
                  <a:srgbClr val="FFFFFF"/>
                </a:solidFill>
                <a:latin typeface="Arial"/>
                <a:cs typeface="Arial"/>
              </a:rPr>
              <a:t>is  </a:t>
            </a:r>
            <a:r>
              <a:rPr dirty="0" sz="1900" spc="15">
                <a:solidFill>
                  <a:srgbClr val="FFFFFF"/>
                </a:solidFill>
                <a:latin typeface="Arial"/>
                <a:cs typeface="Arial"/>
              </a:rPr>
              <a:t>needed to  exchange </a:t>
            </a:r>
            <a:r>
              <a:rPr dirty="0" sz="1900" spc="10">
                <a:solidFill>
                  <a:srgbClr val="FFFFFF"/>
                </a:solidFill>
                <a:latin typeface="Arial"/>
                <a:cs typeface="Arial"/>
              </a:rPr>
              <a:t>data  between  external</a:t>
            </a:r>
            <a:r>
              <a:rPr dirty="0" sz="1900" spc="-60">
                <a:solidFill>
                  <a:srgbClr val="FFFFFF"/>
                </a:solidFill>
                <a:latin typeface="Arial"/>
                <a:cs typeface="Arial"/>
              </a:rPr>
              <a:t> </a:t>
            </a:r>
            <a:r>
              <a:rPr dirty="0" sz="1900" spc="10">
                <a:solidFill>
                  <a:srgbClr val="FFFFFF"/>
                </a:solidFill>
                <a:latin typeface="Arial"/>
                <a:cs typeface="Arial"/>
              </a:rPr>
              <a:t>agents</a:t>
            </a:r>
            <a:endParaRPr sz="1900">
              <a:latin typeface="Arial"/>
              <a:cs typeface="Arial"/>
            </a:endParaRPr>
          </a:p>
        </p:txBody>
      </p:sp>
      <p:sp>
        <p:nvSpPr>
          <p:cNvPr id="23" name="object 23"/>
          <p:cNvSpPr txBox="1"/>
          <p:nvPr/>
        </p:nvSpPr>
        <p:spPr>
          <a:xfrm>
            <a:off x="1358900" y="8363264"/>
            <a:ext cx="5281295" cy="497840"/>
          </a:xfrm>
          <a:prstGeom prst="rect">
            <a:avLst/>
          </a:prstGeom>
        </p:spPr>
        <p:txBody>
          <a:bodyPr wrap="square" lIns="0" tIns="0" rIns="0" bIns="0" rtlCol="0" vert="horz">
            <a:spAutoFit/>
          </a:bodyPr>
          <a:lstStyle/>
          <a:p>
            <a:pPr marL="155575" marR="5080" indent="-143510">
              <a:lnSpc>
                <a:spcPct val="100600"/>
              </a:lnSpc>
              <a:tabLst>
                <a:tab pos="1015365" algn="l"/>
                <a:tab pos="1766570" algn="l"/>
                <a:tab pos="2827020" algn="l"/>
                <a:tab pos="4175760" algn="l"/>
                <a:tab pos="4516755" algn="l"/>
                <a:tab pos="4787900" algn="l"/>
              </a:tabLst>
            </a:pPr>
            <a:r>
              <a:rPr dirty="0" sz="1600" spc="-10" b="1">
                <a:latin typeface="Tahoma"/>
                <a:cs typeface="Tahoma"/>
              </a:rPr>
              <a:t>Externa</a:t>
            </a:r>
            <a:r>
              <a:rPr dirty="0" sz="1600" spc="-5" b="1">
                <a:latin typeface="Tahoma"/>
                <a:cs typeface="Tahoma"/>
              </a:rPr>
              <a:t>l</a:t>
            </a:r>
            <a:r>
              <a:rPr dirty="0" sz="1600" b="1">
                <a:latin typeface="Tahoma"/>
                <a:cs typeface="Tahoma"/>
              </a:rPr>
              <a:t>	</a:t>
            </a:r>
            <a:r>
              <a:rPr dirty="0" sz="1600" spc="-5" b="1">
                <a:latin typeface="Tahoma"/>
                <a:cs typeface="Tahoma"/>
              </a:rPr>
              <a:t>Agent</a:t>
            </a:r>
            <a:r>
              <a:rPr dirty="0" sz="1600" b="1">
                <a:latin typeface="Tahoma"/>
                <a:cs typeface="Tahoma"/>
              </a:rPr>
              <a:t>	</a:t>
            </a:r>
            <a:r>
              <a:rPr dirty="0" sz="1600" spc="-10" b="1">
                <a:latin typeface="Tahoma"/>
                <a:cs typeface="Tahoma"/>
              </a:rPr>
              <a:t>updatin</a:t>
            </a:r>
            <a:r>
              <a:rPr dirty="0" sz="1600" spc="-5" b="1">
                <a:latin typeface="Tahoma"/>
                <a:cs typeface="Tahoma"/>
              </a:rPr>
              <a:t>g</a:t>
            </a:r>
            <a:r>
              <a:rPr dirty="0" sz="1600" b="1">
                <a:latin typeface="Tahoma"/>
                <a:cs typeface="Tahoma"/>
              </a:rPr>
              <a:t>	</a:t>
            </a:r>
            <a:r>
              <a:rPr dirty="0" sz="1600" spc="-5" b="1">
                <a:latin typeface="Tahoma"/>
                <a:cs typeface="Tahoma"/>
              </a:rPr>
              <a:t>information</a:t>
            </a:r>
            <a:r>
              <a:rPr dirty="0" sz="1600" b="1">
                <a:latin typeface="Tahoma"/>
                <a:cs typeface="Tahoma"/>
              </a:rPr>
              <a:t>	</a:t>
            </a:r>
            <a:r>
              <a:rPr dirty="0" sz="1600" spc="-5" b="1">
                <a:latin typeface="Tahoma"/>
                <a:cs typeface="Tahoma"/>
              </a:rPr>
              <a:t>in</a:t>
            </a:r>
            <a:r>
              <a:rPr dirty="0" sz="1600" b="1">
                <a:latin typeface="Tahoma"/>
                <a:cs typeface="Tahoma"/>
              </a:rPr>
              <a:t>	</a:t>
            </a:r>
            <a:r>
              <a:rPr dirty="0" sz="1600" spc="-5" b="1">
                <a:latin typeface="Tahoma"/>
                <a:cs typeface="Tahoma"/>
              </a:rPr>
              <a:t>a</a:t>
            </a:r>
            <a:r>
              <a:rPr dirty="0" sz="1600" b="1">
                <a:latin typeface="Tahoma"/>
                <a:cs typeface="Tahoma"/>
              </a:rPr>
              <a:t>	</a:t>
            </a:r>
            <a:r>
              <a:rPr dirty="0" sz="1600" spc="-10" b="1">
                <a:latin typeface="Tahoma"/>
                <a:cs typeface="Tahoma"/>
              </a:rPr>
              <a:t>Data  </a:t>
            </a:r>
            <a:r>
              <a:rPr dirty="0" sz="1600" spc="-10" b="1">
                <a:latin typeface="Tahoma"/>
                <a:cs typeface="Tahoma"/>
              </a:rPr>
              <a:t>Store</a:t>
            </a:r>
            <a:endParaRPr sz="1600">
              <a:latin typeface="Tahoma"/>
              <a:cs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09895" cy="100266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spc="-5">
                <a:latin typeface="Times New Roman"/>
                <a:cs typeface="Times New Roman"/>
              </a:rPr>
              <a:t>As we </a:t>
            </a:r>
            <a:r>
              <a:rPr dirty="0" sz="1200">
                <a:latin typeface="Times New Roman"/>
                <a:cs typeface="Times New Roman"/>
              </a:rPr>
              <a:t>explained in the above case, a transform/process is needed between  communicating entities. This </a:t>
            </a:r>
            <a:r>
              <a:rPr dirty="0" sz="1200" spc="10">
                <a:latin typeface="Times New Roman"/>
                <a:cs typeface="Times New Roman"/>
              </a:rPr>
              <a:t>is </a:t>
            </a:r>
            <a:r>
              <a:rPr dirty="0" sz="1200">
                <a:latin typeface="Times New Roman"/>
                <a:cs typeface="Times New Roman"/>
              </a:rPr>
              <a:t>true even for an External Entity that </a:t>
            </a:r>
            <a:r>
              <a:rPr dirty="0" sz="1200" spc="-5">
                <a:latin typeface="Times New Roman"/>
                <a:cs typeface="Times New Roman"/>
              </a:rPr>
              <a:t>wants </a:t>
            </a:r>
            <a:r>
              <a:rPr dirty="0" sz="1200">
                <a:latin typeface="Times New Roman"/>
                <a:cs typeface="Times New Roman"/>
              </a:rPr>
              <a:t>to </a:t>
            </a:r>
            <a:r>
              <a:rPr dirty="0" sz="1200" spc="-5">
                <a:latin typeface="Times New Roman"/>
                <a:cs typeface="Times New Roman"/>
              </a:rPr>
              <a:t>store/update  some </a:t>
            </a:r>
            <a:r>
              <a:rPr dirty="0" sz="1200">
                <a:latin typeface="Times New Roman"/>
                <a:cs typeface="Times New Roman"/>
              </a:rPr>
              <a:t>information directly in a data </a:t>
            </a:r>
            <a:r>
              <a:rPr dirty="0" sz="1200" spc="-5">
                <a:latin typeface="Times New Roman"/>
                <a:cs typeface="Times New Roman"/>
              </a:rPr>
              <a:t>store, </a:t>
            </a:r>
            <a:r>
              <a:rPr dirty="0" sz="1200">
                <a:latin typeface="Times New Roman"/>
                <a:cs typeface="Times New Roman"/>
              </a:rPr>
              <a:t>a transformation </a:t>
            </a:r>
            <a:r>
              <a:rPr dirty="0" sz="1200" spc="-5">
                <a:latin typeface="Times New Roman"/>
                <a:cs typeface="Times New Roman"/>
              </a:rPr>
              <a:t>would </a:t>
            </a:r>
            <a:r>
              <a:rPr dirty="0" sz="1200">
                <a:latin typeface="Times New Roman"/>
                <a:cs typeface="Times New Roman"/>
              </a:rPr>
              <a:t>be</a:t>
            </a:r>
            <a:r>
              <a:rPr dirty="0" sz="1200" spc="-85">
                <a:latin typeface="Times New Roman"/>
                <a:cs typeface="Times New Roman"/>
              </a:rPr>
              <a:t> </a:t>
            </a:r>
            <a:r>
              <a:rPr dirty="0" sz="1200">
                <a:latin typeface="Times New Roman"/>
                <a:cs typeface="Times New Roman"/>
              </a:rPr>
              <a:t>required.</a:t>
            </a:r>
            <a:endParaRPr sz="1200">
              <a:latin typeface="Times New Roman"/>
              <a:cs typeface="Times New Roman"/>
            </a:endParaRPr>
          </a:p>
        </p:txBody>
      </p:sp>
      <p:sp>
        <p:nvSpPr>
          <p:cNvPr id="4" name="object 4"/>
          <p:cNvSpPr/>
          <p:nvPr/>
        </p:nvSpPr>
        <p:spPr>
          <a:xfrm>
            <a:off x="4678679" y="2040635"/>
            <a:ext cx="139065" cy="175260"/>
          </a:xfrm>
          <a:custGeom>
            <a:avLst/>
            <a:gdLst/>
            <a:ahLst/>
            <a:cxnLst/>
            <a:rect l="l" t="t" r="r" b="b"/>
            <a:pathLst>
              <a:path w="139064" h="175260">
                <a:moveTo>
                  <a:pt x="0" y="0"/>
                </a:moveTo>
                <a:lnTo>
                  <a:pt x="0" y="175260"/>
                </a:lnTo>
                <a:lnTo>
                  <a:pt x="138683" y="92964"/>
                </a:lnTo>
                <a:lnTo>
                  <a:pt x="138683" y="83820"/>
                </a:lnTo>
                <a:lnTo>
                  <a:pt x="137159" y="82296"/>
                </a:lnTo>
                <a:lnTo>
                  <a:pt x="132587" y="79248"/>
                </a:lnTo>
                <a:lnTo>
                  <a:pt x="128015" y="77724"/>
                </a:lnTo>
                <a:lnTo>
                  <a:pt x="99059" y="59436"/>
                </a:lnTo>
                <a:lnTo>
                  <a:pt x="71627" y="42672"/>
                </a:lnTo>
                <a:lnTo>
                  <a:pt x="50291" y="30480"/>
                </a:lnTo>
                <a:lnTo>
                  <a:pt x="30479" y="18288"/>
                </a:lnTo>
                <a:lnTo>
                  <a:pt x="0" y="0"/>
                </a:lnTo>
                <a:close/>
              </a:path>
            </a:pathLst>
          </a:custGeom>
          <a:solidFill>
            <a:srgbClr val="000000"/>
          </a:solidFill>
        </p:spPr>
        <p:txBody>
          <a:bodyPr wrap="square" lIns="0" tIns="0" rIns="0" bIns="0" rtlCol="0"/>
          <a:lstStyle/>
          <a:p/>
        </p:txBody>
      </p:sp>
      <p:sp>
        <p:nvSpPr>
          <p:cNvPr id="5" name="object 5"/>
          <p:cNvSpPr/>
          <p:nvPr/>
        </p:nvSpPr>
        <p:spPr>
          <a:xfrm>
            <a:off x="1162811" y="1502663"/>
            <a:ext cx="1329055" cy="1201420"/>
          </a:xfrm>
          <a:custGeom>
            <a:avLst/>
            <a:gdLst/>
            <a:ahLst/>
            <a:cxnLst/>
            <a:rect l="l" t="t" r="r" b="b"/>
            <a:pathLst>
              <a:path w="1329055" h="1201420">
                <a:moveTo>
                  <a:pt x="153923" y="0"/>
                </a:moveTo>
                <a:lnTo>
                  <a:pt x="0" y="0"/>
                </a:lnTo>
                <a:lnTo>
                  <a:pt x="0" y="521208"/>
                </a:lnTo>
                <a:lnTo>
                  <a:pt x="1523" y="521208"/>
                </a:lnTo>
                <a:lnTo>
                  <a:pt x="3047" y="522731"/>
                </a:lnTo>
                <a:lnTo>
                  <a:pt x="4571" y="522731"/>
                </a:lnTo>
                <a:lnTo>
                  <a:pt x="0" y="525780"/>
                </a:lnTo>
                <a:lnTo>
                  <a:pt x="0" y="1200912"/>
                </a:lnTo>
                <a:lnTo>
                  <a:pt x="1328928" y="1200912"/>
                </a:lnTo>
                <a:lnTo>
                  <a:pt x="1328928" y="1523"/>
                </a:lnTo>
                <a:lnTo>
                  <a:pt x="155447" y="1524"/>
                </a:lnTo>
                <a:lnTo>
                  <a:pt x="153923" y="0"/>
                </a:lnTo>
                <a:close/>
              </a:path>
              <a:path w="1329055" h="1201420">
                <a:moveTo>
                  <a:pt x="188975" y="0"/>
                </a:moveTo>
                <a:lnTo>
                  <a:pt x="156971" y="0"/>
                </a:lnTo>
                <a:lnTo>
                  <a:pt x="156971" y="1524"/>
                </a:lnTo>
                <a:lnTo>
                  <a:pt x="188975" y="1524"/>
                </a:lnTo>
                <a:lnTo>
                  <a:pt x="188975" y="0"/>
                </a:lnTo>
                <a:close/>
              </a:path>
              <a:path w="1329055" h="1201420">
                <a:moveTo>
                  <a:pt x="195071" y="0"/>
                </a:moveTo>
                <a:lnTo>
                  <a:pt x="190499" y="0"/>
                </a:lnTo>
                <a:lnTo>
                  <a:pt x="190499" y="1524"/>
                </a:lnTo>
                <a:lnTo>
                  <a:pt x="196595" y="1524"/>
                </a:lnTo>
                <a:lnTo>
                  <a:pt x="195071" y="0"/>
                </a:lnTo>
                <a:close/>
              </a:path>
              <a:path w="1329055" h="1201420">
                <a:moveTo>
                  <a:pt x="202691" y="0"/>
                </a:moveTo>
                <a:lnTo>
                  <a:pt x="198119" y="0"/>
                </a:lnTo>
                <a:lnTo>
                  <a:pt x="198119" y="1524"/>
                </a:lnTo>
                <a:lnTo>
                  <a:pt x="204215" y="1524"/>
                </a:lnTo>
                <a:lnTo>
                  <a:pt x="202691" y="0"/>
                </a:lnTo>
                <a:close/>
              </a:path>
              <a:path w="1329055" h="1201420">
                <a:moveTo>
                  <a:pt x="208787" y="0"/>
                </a:moveTo>
                <a:lnTo>
                  <a:pt x="204215" y="0"/>
                </a:lnTo>
                <a:lnTo>
                  <a:pt x="204215" y="1524"/>
                </a:lnTo>
                <a:lnTo>
                  <a:pt x="210311" y="1524"/>
                </a:lnTo>
                <a:lnTo>
                  <a:pt x="208787" y="0"/>
                </a:lnTo>
                <a:close/>
              </a:path>
              <a:path w="1329055" h="1201420">
                <a:moveTo>
                  <a:pt x="222503" y="0"/>
                </a:moveTo>
                <a:lnTo>
                  <a:pt x="211835" y="0"/>
                </a:lnTo>
                <a:lnTo>
                  <a:pt x="211835" y="1524"/>
                </a:lnTo>
                <a:lnTo>
                  <a:pt x="224027" y="1524"/>
                </a:lnTo>
                <a:lnTo>
                  <a:pt x="222503" y="0"/>
                </a:lnTo>
                <a:close/>
              </a:path>
              <a:path w="1329055" h="1201420">
                <a:moveTo>
                  <a:pt x="249935" y="0"/>
                </a:moveTo>
                <a:lnTo>
                  <a:pt x="224027" y="0"/>
                </a:lnTo>
                <a:lnTo>
                  <a:pt x="224027" y="1524"/>
                </a:lnTo>
                <a:lnTo>
                  <a:pt x="251459" y="1524"/>
                </a:lnTo>
                <a:lnTo>
                  <a:pt x="249935" y="0"/>
                </a:lnTo>
                <a:close/>
              </a:path>
              <a:path w="1329055" h="1201420">
                <a:moveTo>
                  <a:pt x="269748" y="0"/>
                </a:moveTo>
                <a:lnTo>
                  <a:pt x="251459" y="0"/>
                </a:lnTo>
                <a:lnTo>
                  <a:pt x="251459" y="1524"/>
                </a:lnTo>
                <a:lnTo>
                  <a:pt x="271271" y="1524"/>
                </a:lnTo>
                <a:lnTo>
                  <a:pt x="269748" y="0"/>
                </a:lnTo>
                <a:close/>
              </a:path>
              <a:path w="1329055" h="1201420">
                <a:moveTo>
                  <a:pt x="379475" y="0"/>
                </a:moveTo>
                <a:lnTo>
                  <a:pt x="272795" y="0"/>
                </a:lnTo>
                <a:lnTo>
                  <a:pt x="272795" y="1524"/>
                </a:lnTo>
                <a:lnTo>
                  <a:pt x="380999" y="1524"/>
                </a:lnTo>
                <a:lnTo>
                  <a:pt x="379475" y="0"/>
                </a:lnTo>
                <a:close/>
              </a:path>
              <a:path w="1329055" h="1201420">
                <a:moveTo>
                  <a:pt x="1328928" y="0"/>
                </a:moveTo>
                <a:lnTo>
                  <a:pt x="380999" y="0"/>
                </a:lnTo>
                <a:lnTo>
                  <a:pt x="380999" y="1524"/>
                </a:lnTo>
                <a:lnTo>
                  <a:pt x="1328928" y="1523"/>
                </a:lnTo>
                <a:lnTo>
                  <a:pt x="1328928" y="0"/>
                </a:lnTo>
                <a:close/>
              </a:path>
            </a:pathLst>
          </a:custGeom>
          <a:solidFill>
            <a:srgbClr val="F4D605"/>
          </a:solidFill>
        </p:spPr>
        <p:txBody>
          <a:bodyPr wrap="square" lIns="0" tIns="0" rIns="0" bIns="0" rtlCol="0"/>
          <a:lstStyle/>
          <a:p/>
        </p:txBody>
      </p:sp>
      <p:sp>
        <p:nvSpPr>
          <p:cNvPr id="6" name="object 6"/>
          <p:cNvSpPr/>
          <p:nvPr/>
        </p:nvSpPr>
        <p:spPr>
          <a:xfrm>
            <a:off x="4828032" y="1869948"/>
            <a:ext cx="548640" cy="538480"/>
          </a:xfrm>
          <a:custGeom>
            <a:avLst/>
            <a:gdLst/>
            <a:ahLst/>
            <a:cxnLst/>
            <a:rect l="l" t="t" r="r" b="b"/>
            <a:pathLst>
              <a:path w="548639" h="538480">
                <a:moveTo>
                  <a:pt x="548639" y="0"/>
                </a:moveTo>
                <a:lnTo>
                  <a:pt x="0" y="0"/>
                </a:lnTo>
                <a:lnTo>
                  <a:pt x="0" y="537972"/>
                </a:lnTo>
                <a:lnTo>
                  <a:pt x="548639" y="537972"/>
                </a:lnTo>
                <a:lnTo>
                  <a:pt x="548639" y="0"/>
                </a:lnTo>
                <a:close/>
              </a:path>
            </a:pathLst>
          </a:custGeom>
          <a:solidFill>
            <a:srgbClr val="0099CC"/>
          </a:solidFill>
        </p:spPr>
        <p:txBody>
          <a:bodyPr wrap="square" lIns="0" tIns="0" rIns="0" bIns="0" rtlCol="0"/>
          <a:lstStyle/>
          <a:p/>
        </p:txBody>
      </p:sp>
      <p:sp>
        <p:nvSpPr>
          <p:cNvPr id="7" name="object 7"/>
          <p:cNvSpPr/>
          <p:nvPr/>
        </p:nvSpPr>
        <p:spPr>
          <a:xfrm>
            <a:off x="5376671" y="1869948"/>
            <a:ext cx="1229995" cy="538480"/>
          </a:xfrm>
          <a:custGeom>
            <a:avLst/>
            <a:gdLst/>
            <a:ahLst/>
            <a:cxnLst/>
            <a:rect l="l" t="t" r="r" b="b"/>
            <a:pathLst>
              <a:path w="1229995" h="538480">
                <a:moveTo>
                  <a:pt x="0" y="0"/>
                </a:moveTo>
                <a:lnTo>
                  <a:pt x="1229868" y="0"/>
                </a:lnTo>
                <a:lnTo>
                  <a:pt x="1229868" y="537972"/>
                </a:lnTo>
                <a:lnTo>
                  <a:pt x="0" y="537972"/>
                </a:lnTo>
                <a:lnTo>
                  <a:pt x="0" y="0"/>
                </a:lnTo>
                <a:close/>
              </a:path>
            </a:pathLst>
          </a:custGeom>
          <a:solidFill>
            <a:srgbClr val="CCCCCC"/>
          </a:solidFill>
        </p:spPr>
        <p:txBody>
          <a:bodyPr wrap="square" lIns="0" tIns="0" rIns="0" bIns="0" rtlCol="0"/>
          <a:lstStyle/>
          <a:p/>
        </p:txBody>
      </p:sp>
      <p:sp>
        <p:nvSpPr>
          <p:cNvPr id="8" name="object 8"/>
          <p:cNvSpPr/>
          <p:nvPr/>
        </p:nvSpPr>
        <p:spPr>
          <a:xfrm>
            <a:off x="2474976" y="2125979"/>
            <a:ext cx="2286000" cy="0"/>
          </a:xfrm>
          <a:custGeom>
            <a:avLst/>
            <a:gdLst/>
            <a:ahLst/>
            <a:cxnLst/>
            <a:rect l="l" t="t" r="r" b="b"/>
            <a:pathLst>
              <a:path w="2286000" h="0">
                <a:moveTo>
                  <a:pt x="0" y="0"/>
                </a:moveTo>
                <a:lnTo>
                  <a:pt x="2286000" y="0"/>
                </a:lnTo>
              </a:path>
            </a:pathLst>
          </a:custGeom>
          <a:ln w="30479">
            <a:solidFill>
              <a:srgbClr val="000000"/>
            </a:solidFill>
          </a:ln>
        </p:spPr>
        <p:txBody>
          <a:bodyPr wrap="square" lIns="0" tIns="0" rIns="0" bIns="0" rtlCol="0"/>
          <a:lstStyle/>
          <a:p/>
        </p:txBody>
      </p:sp>
      <p:sp>
        <p:nvSpPr>
          <p:cNvPr id="9" name="object 9"/>
          <p:cNvSpPr txBox="1"/>
          <p:nvPr/>
        </p:nvSpPr>
        <p:spPr>
          <a:xfrm>
            <a:off x="1636267" y="1916683"/>
            <a:ext cx="372745" cy="346075"/>
          </a:xfrm>
          <a:prstGeom prst="rect">
            <a:avLst/>
          </a:prstGeom>
        </p:spPr>
        <p:txBody>
          <a:bodyPr wrap="square" lIns="0" tIns="0" rIns="0" bIns="0" rtlCol="0" vert="horz">
            <a:spAutoFit/>
          </a:bodyPr>
          <a:lstStyle/>
          <a:p>
            <a:pPr marL="12700">
              <a:lnSpc>
                <a:spcPct val="100000"/>
              </a:lnSpc>
            </a:pPr>
            <a:r>
              <a:rPr dirty="0" sz="2200" spc="20">
                <a:solidFill>
                  <a:srgbClr val="000066"/>
                </a:solidFill>
                <a:latin typeface="Arial"/>
                <a:cs typeface="Arial"/>
              </a:rPr>
              <a:t>B1</a:t>
            </a:r>
            <a:endParaRPr sz="2200">
              <a:latin typeface="Arial"/>
              <a:cs typeface="Arial"/>
            </a:endParaRPr>
          </a:p>
        </p:txBody>
      </p:sp>
      <p:sp>
        <p:nvSpPr>
          <p:cNvPr id="10" name="object 10"/>
          <p:cNvSpPr txBox="1"/>
          <p:nvPr/>
        </p:nvSpPr>
        <p:spPr>
          <a:xfrm>
            <a:off x="5764847" y="1911591"/>
            <a:ext cx="604520" cy="502920"/>
          </a:xfrm>
          <a:prstGeom prst="rect">
            <a:avLst/>
          </a:prstGeom>
        </p:spPr>
        <p:txBody>
          <a:bodyPr wrap="square" lIns="0" tIns="0" rIns="0" bIns="0" rtlCol="0" vert="horz">
            <a:spAutoFit/>
          </a:bodyPr>
          <a:lstStyle/>
          <a:p>
            <a:pPr marL="12700" marR="5080" indent="16510">
              <a:lnSpc>
                <a:spcPts val="1930"/>
              </a:lnSpc>
            </a:pPr>
            <a:r>
              <a:rPr dirty="0" sz="2000" spc="-55">
                <a:latin typeface="Arial"/>
                <a:cs typeface="Arial"/>
              </a:rPr>
              <a:t>Data  </a:t>
            </a:r>
            <a:r>
              <a:rPr dirty="0" sz="2000" spc="-45">
                <a:latin typeface="Arial"/>
                <a:cs typeface="Arial"/>
              </a:rPr>
              <a:t>Store</a:t>
            </a:r>
            <a:endParaRPr sz="2000">
              <a:latin typeface="Arial"/>
              <a:cs typeface="Arial"/>
            </a:endParaRPr>
          </a:p>
        </p:txBody>
      </p:sp>
      <p:sp>
        <p:nvSpPr>
          <p:cNvPr id="11" name="object 11"/>
          <p:cNvSpPr/>
          <p:nvPr/>
        </p:nvSpPr>
        <p:spPr>
          <a:xfrm>
            <a:off x="3439667" y="1728216"/>
            <a:ext cx="805180" cy="734695"/>
          </a:xfrm>
          <a:custGeom>
            <a:avLst/>
            <a:gdLst/>
            <a:ahLst/>
            <a:cxnLst/>
            <a:rect l="l" t="t" r="r" b="b"/>
            <a:pathLst>
              <a:path w="805179" h="734694">
                <a:moveTo>
                  <a:pt x="653796" y="733043"/>
                </a:moveTo>
                <a:lnTo>
                  <a:pt x="644652" y="733043"/>
                </a:lnTo>
                <a:lnTo>
                  <a:pt x="653796" y="734567"/>
                </a:lnTo>
                <a:lnTo>
                  <a:pt x="653796" y="733043"/>
                </a:lnTo>
                <a:close/>
              </a:path>
              <a:path w="805179" h="734694">
                <a:moveTo>
                  <a:pt x="504952" y="472439"/>
                </a:moveTo>
                <a:lnTo>
                  <a:pt x="316992" y="472439"/>
                </a:lnTo>
                <a:lnTo>
                  <a:pt x="345948" y="499871"/>
                </a:lnTo>
                <a:lnTo>
                  <a:pt x="374904" y="528827"/>
                </a:lnTo>
                <a:lnTo>
                  <a:pt x="403860" y="556259"/>
                </a:lnTo>
                <a:lnTo>
                  <a:pt x="435864" y="582167"/>
                </a:lnTo>
                <a:lnTo>
                  <a:pt x="466344" y="609599"/>
                </a:lnTo>
                <a:lnTo>
                  <a:pt x="496824" y="635507"/>
                </a:lnTo>
                <a:lnTo>
                  <a:pt x="530352" y="659891"/>
                </a:lnTo>
                <a:lnTo>
                  <a:pt x="562356" y="684275"/>
                </a:lnTo>
                <a:lnTo>
                  <a:pt x="571500" y="691895"/>
                </a:lnTo>
                <a:lnTo>
                  <a:pt x="600456" y="711707"/>
                </a:lnTo>
                <a:lnTo>
                  <a:pt x="611124" y="722375"/>
                </a:lnTo>
                <a:lnTo>
                  <a:pt x="615696" y="725423"/>
                </a:lnTo>
                <a:lnTo>
                  <a:pt x="620268" y="726947"/>
                </a:lnTo>
                <a:lnTo>
                  <a:pt x="626364" y="729995"/>
                </a:lnTo>
                <a:lnTo>
                  <a:pt x="635508" y="733043"/>
                </a:lnTo>
                <a:lnTo>
                  <a:pt x="672084" y="733043"/>
                </a:lnTo>
                <a:lnTo>
                  <a:pt x="681228" y="729995"/>
                </a:lnTo>
                <a:lnTo>
                  <a:pt x="685800" y="726947"/>
                </a:lnTo>
                <a:lnTo>
                  <a:pt x="690372" y="725423"/>
                </a:lnTo>
                <a:lnTo>
                  <a:pt x="694944" y="722375"/>
                </a:lnTo>
                <a:lnTo>
                  <a:pt x="696468" y="720851"/>
                </a:lnTo>
                <a:lnTo>
                  <a:pt x="699516" y="719327"/>
                </a:lnTo>
                <a:lnTo>
                  <a:pt x="702564" y="714755"/>
                </a:lnTo>
                <a:lnTo>
                  <a:pt x="707136" y="711707"/>
                </a:lnTo>
                <a:lnTo>
                  <a:pt x="804672" y="614171"/>
                </a:lnTo>
                <a:lnTo>
                  <a:pt x="743712" y="595883"/>
                </a:lnTo>
                <a:lnTo>
                  <a:pt x="714756" y="585215"/>
                </a:lnTo>
                <a:lnTo>
                  <a:pt x="699516" y="580643"/>
                </a:lnTo>
                <a:lnTo>
                  <a:pt x="685800" y="574547"/>
                </a:lnTo>
                <a:lnTo>
                  <a:pt x="656844" y="562355"/>
                </a:lnTo>
                <a:lnTo>
                  <a:pt x="643128" y="556259"/>
                </a:lnTo>
                <a:lnTo>
                  <a:pt x="629412" y="548639"/>
                </a:lnTo>
                <a:lnTo>
                  <a:pt x="577596" y="521207"/>
                </a:lnTo>
                <a:lnTo>
                  <a:pt x="551688" y="504443"/>
                </a:lnTo>
                <a:lnTo>
                  <a:pt x="527304" y="487679"/>
                </a:lnTo>
                <a:lnTo>
                  <a:pt x="515112" y="480059"/>
                </a:lnTo>
                <a:lnTo>
                  <a:pt x="504952" y="472439"/>
                </a:lnTo>
                <a:close/>
              </a:path>
              <a:path w="805179" h="734694">
                <a:moveTo>
                  <a:pt x="6096" y="577595"/>
                </a:moveTo>
                <a:lnTo>
                  <a:pt x="4572" y="579119"/>
                </a:lnTo>
                <a:lnTo>
                  <a:pt x="1524" y="585215"/>
                </a:lnTo>
                <a:lnTo>
                  <a:pt x="1524" y="589787"/>
                </a:lnTo>
                <a:lnTo>
                  <a:pt x="0" y="594359"/>
                </a:lnTo>
                <a:lnTo>
                  <a:pt x="0" y="621791"/>
                </a:lnTo>
                <a:lnTo>
                  <a:pt x="3048" y="637031"/>
                </a:lnTo>
                <a:lnTo>
                  <a:pt x="6096" y="643127"/>
                </a:lnTo>
                <a:lnTo>
                  <a:pt x="7620" y="650747"/>
                </a:lnTo>
                <a:lnTo>
                  <a:pt x="12192" y="656843"/>
                </a:lnTo>
                <a:lnTo>
                  <a:pt x="13716" y="659891"/>
                </a:lnTo>
                <a:lnTo>
                  <a:pt x="22860" y="669035"/>
                </a:lnTo>
                <a:lnTo>
                  <a:pt x="59436" y="707135"/>
                </a:lnTo>
                <a:lnTo>
                  <a:pt x="71628" y="716279"/>
                </a:lnTo>
                <a:lnTo>
                  <a:pt x="77724" y="719327"/>
                </a:lnTo>
                <a:lnTo>
                  <a:pt x="83820" y="723899"/>
                </a:lnTo>
                <a:lnTo>
                  <a:pt x="99060" y="726947"/>
                </a:lnTo>
                <a:lnTo>
                  <a:pt x="105156" y="728471"/>
                </a:lnTo>
                <a:lnTo>
                  <a:pt x="121920" y="728471"/>
                </a:lnTo>
                <a:lnTo>
                  <a:pt x="129540" y="726947"/>
                </a:lnTo>
                <a:lnTo>
                  <a:pt x="132588" y="725423"/>
                </a:lnTo>
                <a:lnTo>
                  <a:pt x="135636" y="725423"/>
                </a:lnTo>
                <a:lnTo>
                  <a:pt x="143256" y="723899"/>
                </a:lnTo>
                <a:lnTo>
                  <a:pt x="149352" y="719327"/>
                </a:lnTo>
                <a:lnTo>
                  <a:pt x="155448" y="716279"/>
                </a:lnTo>
                <a:lnTo>
                  <a:pt x="158496" y="713231"/>
                </a:lnTo>
                <a:lnTo>
                  <a:pt x="160020" y="713231"/>
                </a:lnTo>
                <a:lnTo>
                  <a:pt x="164592" y="708659"/>
                </a:lnTo>
                <a:lnTo>
                  <a:pt x="167640" y="707135"/>
                </a:lnTo>
                <a:lnTo>
                  <a:pt x="187452" y="673607"/>
                </a:lnTo>
                <a:lnTo>
                  <a:pt x="205740" y="641603"/>
                </a:lnTo>
                <a:lnTo>
                  <a:pt x="224028" y="611123"/>
                </a:lnTo>
                <a:lnTo>
                  <a:pt x="242316" y="582167"/>
                </a:lnTo>
                <a:lnTo>
                  <a:pt x="243230" y="580643"/>
                </a:lnTo>
                <a:lnTo>
                  <a:pt x="18288" y="580643"/>
                </a:lnTo>
                <a:lnTo>
                  <a:pt x="13716" y="579119"/>
                </a:lnTo>
                <a:lnTo>
                  <a:pt x="9144" y="579119"/>
                </a:lnTo>
                <a:lnTo>
                  <a:pt x="6096" y="577595"/>
                </a:lnTo>
                <a:close/>
              </a:path>
              <a:path w="805179" h="734694">
                <a:moveTo>
                  <a:pt x="190500" y="0"/>
                </a:moveTo>
                <a:lnTo>
                  <a:pt x="88392" y="102107"/>
                </a:lnTo>
                <a:lnTo>
                  <a:pt x="79248" y="114299"/>
                </a:lnTo>
                <a:lnTo>
                  <a:pt x="76200" y="121919"/>
                </a:lnTo>
                <a:lnTo>
                  <a:pt x="73152" y="128015"/>
                </a:lnTo>
                <a:lnTo>
                  <a:pt x="71628" y="135635"/>
                </a:lnTo>
                <a:lnTo>
                  <a:pt x="71628" y="143255"/>
                </a:lnTo>
                <a:lnTo>
                  <a:pt x="70104" y="150875"/>
                </a:lnTo>
                <a:lnTo>
                  <a:pt x="71628" y="158495"/>
                </a:lnTo>
                <a:lnTo>
                  <a:pt x="71628" y="166115"/>
                </a:lnTo>
                <a:lnTo>
                  <a:pt x="73152" y="172211"/>
                </a:lnTo>
                <a:lnTo>
                  <a:pt x="76200" y="179831"/>
                </a:lnTo>
                <a:lnTo>
                  <a:pt x="79248" y="185927"/>
                </a:lnTo>
                <a:lnTo>
                  <a:pt x="83820" y="193547"/>
                </a:lnTo>
                <a:lnTo>
                  <a:pt x="85344" y="196595"/>
                </a:lnTo>
                <a:lnTo>
                  <a:pt x="88392" y="199643"/>
                </a:lnTo>
                <a:lnTo>
                  <a:pt x="92964" y="205739"/>
                </a:lnTo>
                <a:lnTo>
                  <a:pt x="111252" y="231647"/>
                </a:lnTo>
                <a:lnTo>
                  <a:pt x="131064" y="256031"/>
                </a:lnTo>
                <a:lnTo>
                  <a:pt x="169164" y="307847"/>
                </a:lnTo>
                <a:lnTo>
                  <a:pt x="231648" y="380999"/>
                </a:lnTo>
                <a:lnTo>
                  <a:pt x="252984" y="403859"/>
                </a:lnTo>
                <a:lnTo>
                  <a:pt x="240792" y="416051"/>
                </a:lnTo>
                <a:lnTo>
                  <a:pt x="219456" y="440435"/>
                </a:lnTo>
                <a:lnTo>
                  <a:pt x="198120" y="461771"/>
                </a:lnTo>
                <a:lnTo>
                  <a:pt x="187452" y="470915"/>
                </a:lnTo>
                <a:lnTo>
                  <a:pt x="178308" y="481583"/>
                </a:lnTo>
                <a:lnTo>
                  <a:pt x="169164" y="490727"/>
                </a:lnTo>
                <a:lnTo>
                  <a:pt x="158496" y="499871"/>
                </a:lnTo>
                <a:lnTo>
                  <a:pt x="140208" y="515111"/>
                </a:lnTo>
                <a:lnTo>
                  <a:pt x="132588" y="522731"/>
                </a:lnTo>
                <a:lnTo>
                  <a:pt x="123444" y="530351"/>
                </a:lnTo>
                <a:lnTo>
                  <a:pt x="115824" y="536447"/>
                </a:lnTo>
                <a:lnTo>
                  <a:pt x="106680" y="542543"/>
                </a:lnTo>
                <a:lnTo>
                  <a:pt x="99060" y="548639"/>
                </a:lnTo>
                <a:lnTo>
                  <a:pt x="83820" y="557783"/>
                </a:lnTo>
                <a:lnTo>
                  <a:pt x="77724" y="562355"/>
                </a:lnTo>
                <a:lnTo>
                  <a:pt x="70104" y="566927"/>
                </a:lnTo>
                <a:lnTo>
                  <a:pt x="57912" y="573023"/>
                </a:lnTo>
                <a:lnTo>
                  <a:pt x="51816" y="574547"/>
                </a:lnTo>
                <a:lnTo>
                  <a:pt x="45720" y="577595"/>
                </a:lnTo>
                <a:lnTo>
                  <a:pt x="39624" y="579119"/>
                </a:lnTo>
                <a:lnTo>
                  <a:pt x="33528" y="579119"/>
                </a:lnTo>
                <a:lnTo>
                  <a:pt x="28956" y="580643"/>
                </a:lnTo>
                <a:lnTo>
                  <a:pt x="243230" y="580643"/>
                </a:lnTo>
                <a:lnTo>
                  <a:pt x="251460" y="566927"/>
                </a:lnTo>
                <a:lnTo>
                  <a:pt x="260604" y="553211"/>
                </a:lnTo>
                <a:lnTo>
                  <a:pt x="280416" y="524255"/>
                </a:lnTo>
                <a:lnTo>
                  <a:pt x="298704" y="496823"/>
                </a:lnTo>
                <a:lnTo>
                  <a:pt x="316992" y="472439"/>
                </a:lnTo>
                <a:lnTo>
                  <a:pt x="504952" y="472439"/>
                </a:lnTo>
                <a:lnTo>
                  <a:pt x="502920" y="470915"/>
                </a:lnTo>
                <a:lnTo>
                  <a:pt x="480060" y="452627"/>
                </a:lnTo>
                <a:lnTo>
                  <a:pt x="469392" y="441959"/>
                </a:lnTo>
                <a:lnTo>
                  <a:pt x="457200" y="432815"/>
                </a:lnTo>
                <a:lnTo>
                  <a:pt x="435864" y="413003"/>
                </a:lnTo>
                <a:lnTo>
                  <a:pt x="414528" y="391667"/>
                </a:lnTo>
                <a:lnTo>
                  <a:pt x="394716" y="370331"/>
                </a:lnTo>
                <a:lnTo>
                  <a:pt x="414528" y="345947"/>
                </a:lnTo>
                <a:lnTo>
                  <a:pt x="425196" y="333755"/>
                </a:lnTo>
                <a:lnTo>
                  <a:pt x="435864" y="323087"/>
                </a:lnTo>
                <a:lnTo>
                  <a:pt x="445008" y="310895"/>
                </a:lnTo>
                <a:lnTo>
                  <a:pt x="454152" y="301751"/>
                </a:lnTo>
                <a:lnTo>
                  <a:pt x="339852" y="301751"/>
                </a:lnTo>
                <a:lnTo>
                  <a:pt x="329184" y="286511"/>
                </a:lnTo>
                <a:lnTo>
                  <a:pt x="316992" y="269747"/>
                </a:lnTo>
                <a:lnTo>
                  <a:pt x="306324" y="252983"/>
                </a:lnTo>
                <a:lnTo>
                  <a:pt x="295656" y="234695"/>
                </a:lnTo>
                <a:lnTo>
                  <a:pt x="284988" y="217931"/>
                </a:lnTo>
                <a:lnTo>
                  <a:pt x="275844" y="199643"/>
                </a:lnTo>
                <a:lnTo>
                  <a:pt x="265176" y="181355"/>
                </a:lnTo>
                <a:lnTo>
                  <a:pt x="256032" y="163067"/>
                </a:lnTo>
                <a:lnTo>
                  <a:pt x="228600" y="103631"/>
                </a:lnTo>
                <a:lnTo>
                  <a:pt x="220980" y="83819"/>
                </a:lnTo>
                <a:lnTo>
                  <a:pt x="204216" y="42671"/>
                </a:lnTo>
                <a:lnTo>
                  <a:pt x="196596" y="21335"/>
                </a:lnTo>
                <a:lnTo>
                  <a:pt x="190500" y="0"/>
                </a:lnTo>
                <a:close/>
              </a:path>
              <a:path w="805179" h="734694">
                <a:moveTo>
                  <a:pt x="608076" y="21335"/>
                </a:moveTo>
                <a:lnTo>
                  <a:pt x="577596" y="21335"/>
                </a:lnTo>
                <a:lnTo>
                  <a:pt x="571500" y="24383"/>
                </a:lnTo>
                <a:lnTo>
                  <a:pt x="563880" y="25907"/>
                </a:lnTo>
                <a:lnTo>
                  <a:pt x="557784" y="28955"/>
                </a:lnTo>
                <a:lnTo>
                  <a:pt x="539496" y="42671"/>
                </a:lnTo>
                <a:lnTo>
                  <a:pt x="498348" y="97535"/>
                </a:lnTo>
                <a:lnTo>
                  <a:pt x="486156" y="115823"/>
                </a:lnTo>
                <a:lnTo>
                  <a:pt x="472440" y="132587"/>
                </a:lnTo>
                <a:lnTo>
                  <a:pt x="460248" y="149351"/>
                </a:lnTo>
                <a:lnTo>
                  <a:pt x="434340" y="182879"/>
                </a:lnTo>
                <a:lnTo>
                  <a:pt x="409956" y="214883"/>
                </a:lnTo>
                <a:lnTo>
                  <a:pt x="385572" y="245363"/>
                </a:lnTo>
                <a:lnTo>
                  <a:pt x="362712" y="274319"/>
                </a:lnTo>
                <a:lnTo>
                  <a:pt x="339852" y="301751"/>
                </a:lnTo>
                <a:lnTo>
                  <a:pt x="454152" y="301751"/>
                </a:lnTo>
                <a:lnTo>
                  <a:pt x="495300" y="260603"/>
                </a:lnTo>
                <a:lnTo>
                  <a:pt x="505968" y="251459"/>
                </a:lnTo>
                <a:lnTo>
                  <a:pt x="516636" y="243839"/>
                </a:lnTo>
                <a:lnTo>
                  <a:pt x="525780" y="234695"/>
                </a:lnTo>
                <a:lnTo>
                  <a:pt x="534924" y="227075"/>
                </a:lnTo>
                <a:lnTo>
                  <a:pt x="574548" y="196595"/>
                </a:lnTo>
                <a:lnTo>
                  <a:pt x="583692" y="190499"/>
                </a:lnTo>
                <a:lnTo>
                  <a:pt x="594360" y="184403"/>
                </a:lnTo>
                <a:lnTo>
                  <a:pt x="612648" y="172211"/>
                </a:lnTo>
                <a:lnTo>
                  <a:pt x="632460" y="163067"/>
                </a:lnTo>
                <a:lnTo>
                  <a:pt x="659892" y="149351"/>
                </a:lnTo>
                <a:lnTo>
                  <a:pt x="670560" y="146303"/>
                </a:lnTo>
                <a:lnTo>
                  <a:pt x="707136" y="134111"/>
                </a:lnTo>
                <a:lnTo>
                  <a:pt x="707136" y="126491"/>
                </a:lnTo>
                <a:lnTo>
                  <a:pt x="705612" y="118871"/>
                </a:lnTo>
                <a:lnTo>
                  <a:pt x="704088" y="112775"/>
                </a:lnTo>
                <a:lnTo>
                  <a:pt x="702564" y="105155"/>
                </a:lnTo>
                <a:lnTo>
                  <a:pt x="697992" y="99059"/>
                </a:lnTo>
                <a:lnTo>
                  <a:pt x="694944" y="92963"/>
                </a:lnTo>
                <a:lnTo>
                  <a:pt x="685800" y="80771"/>
                </a:lnTo>
                <a:lnTo>
                  <a:pt x="647700" y="42671"/>
                </a:lnTo>
                <a:lnTo>
                  <a:pt x="641604" y="38099"/>
                </a:lnTo>
                <a:lnTo>
                  <a:pt x="638556" y="35051"/>
                </a:lnTo>
                <a:lnTo>
                  <a:pt x="635508" y="33527"/>
                </a:lnTo>
                <a:lnTo>
                  <a:pt x="629412" y="28955"/>
                </a:lnTo>
                <a:lnTo>
                  <a:pt x="621792" y="25907"/>
                </a:lnTo>
                <a:lnTo>
                  <a:pt x="615696" y="24383"/>
                </a:lnTo>
                <a:lnTo>
                  <a:pt x="608076" y="21335"/>
                </a:lnTo>
                <a:close/>
              </a:path>
            </a:pathLst>
          </a:custGeom>
          <a:solidFill>
            <a:srgbClr val="0099CC"/>
          </a:solidFill>
        </p:spPr>
        <p:txBody>
          <a:bodyPr wrap="square" lIns="0" tIns="0" rIns="0" bIns="0" rtlCol="0"/>
          <a:lstStyle/>
          <a:p/>
        </p:txBody>
      </p:sp>
      <p:sp>
        <p:nvSpPr>
          <p:cNvPr id="12" name="object 12"/>
          <p:cNvSpPr txBox="1"/>
          <p:nvPr/>
        </p:nvSpPr>
        <p:spPr>
          <a:xfrm>
            <a:off x="1130300" y="2721863"/>
            <a:ext cx="5512435" cy="53340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Therefore, a process </a:t>
            </a:r>
            <a:r>
              <a:rPr dirty="0" sz="1200" spc="-5">
                <a:latin typeface="Times New Roman"/>
                <a:cs typeface="Times New Roman"/>
              </a:rPr>
              <a:t>should </a:t>
            </a:r>
            <a:r>
              <a:rPr dirty="0" sz="1200">
                <a:latin typeface="Times New Roman"/>
                <a:cs typeface="Times New Roman"/>
              </a:rPr>
              <a:t>be inserted between the interacting entities (external agent,  data </a:t>
            </a:r>
            <a:r>
              <a:rPr dirty="0" sz="1200" spc="-5">
                <a:latin typeface="Times New Roman"/>
                <a:cs typeface="Times New Roman"/>
              </a:rPr>
              <a:t>store) </a:t>
            </a:r>
            <a:r>
              <a:rPr dirty="0" sz="1200">
                <a:latin typeface="Times New Roman"/>
                <a:cs typeface="Times New Roman"/>
              </a:rPr>
              <a:t>that should </a:t>
            </a:r>
            <a:r>
              <a:rPr dirty="0" sz="1200" spc="-5">
                <a:latin typeface="Times New Roman"/>
                <a:cs typeface="Times New Roman"/>
              </a:rPr>
              <a:t>store </a:t>
            </a:r>
            <a:r>
              <a:rPr dirty="0" sz="1200">
                <a:latin typeface="Times New Roman"/>
                <a:cs typeface="Times New Roman"/>
              </a:rPr>
              <a:t>information received from the external agent after processing  it.</a:t>
            </a:r>
            <a:endParaRPr sz="1200">
              <a:latin typeface="Times New Roman"/>
              <a:cs typeface="Times New Roman"/>
            </a:endParaRPr>
          </a:p>
        </p:txBody>
      </p:sp>
      <p:sp>
        <p:nvSpPr>
          <p:cNvPr id="13" name="object 13"/>
          <p:cNvSpPr/>
          <p:nvPr/>
        </p:nvSpPr>
        <p:spPr>
          <a:xfrm>
            <a:off x="5376671" y="4075176"/>
            <a:ext cx="1226820" cy="536575"/>
          </a:xfrm>
          <a:custGeom>
            <a:avLst/>
            <a:gdLst/>
            <a:ahLst/>
            <a:cxnLst/>
            <a:rect l="l" t="t" r="r" b="b"/>
            <a:pathLst>
              <a:path w="1226820" h="536575">
                <a:moveTo>
                  <a:pt x="1226820" y="536448"/>
                </a:moveTo>
                <a:lnTo>
                  <a:pt x="0" y="536448"/>
                </a:lnTo>
                <a:lnTo>
                  <a:pt x="0" y="0"/>
                </a:lnTo>
                <a:lnTo>
                  <a:pt x="1226820" y="0"/>
                </a:lnTo>
                <a:lnTo>
                  <a:pt x="1226820" y="536448"/>
                </a:lnTo>
                <a:close/>
              </a:path>
            </a:pathLst>
          </a:custGeom>
          <a:solidFill>
            <a:srgbClr val="CCCCCC"/>
          </a:solidFill>
        </p:spPr>
        <p:txBody>
          <a:bodyPr wrap="square" lIns="0" tIns="0" rIns="0" bIns="0" rtlCol="0"/>
          <a:lstStyle/>
          <a:p/>
        </p:txBody>
      </p:sp>
      <p:sp>
        <p:nvSpPr>
          <p:cNvPr id="14" name="object 14"/>
          <p:cNvSpPr/>
          <p:nvPr/>
        </p:nvSpPr>
        <p:spPr>
          <a:xfrm>
            <a:off x="4829555" y="4075176"/>
            <a:ext cx="547370" cy="536575"/>
          </a:xfrm>
          <a:custGeom>
            <a:avLst/>
            <a:gdLst/>
            <a:ahLst/>
            <a:cxnLst/>
            <a:rect l="l" t="t" r="r" b="b"/>
            <a:pathLst>
              <a:path w="547370" h="536575">
                <a:moveTo>
                  <a:pt x="547115" y="0"/>
                </a:moveTo>
                <a:lnTo>
                  <a:pt x="0" y="0"/>
                </a:lnTo>
                <a:lnTo>
                  <a:pt x="0" y="536448"/>
                </a:lnTo>
                <a:lnTo>
                  <a:pt x="547115" y="536448"/>
                </a:lnTo>
                <a:lnTo>
                  <a:pt x="547115" y="0"/>
                </a:lnTo>
                <a:close/>
              </a:path>
            </a:pathLst>
          </a:custGeom>
          <a:solidFill>
            <a:srgbClr val="0099CC"/>
          </a:solidFill>
        </p:spPr>
        <p:txBody>
          <a:bodyPr wrap="square" lIns="0" tIns="0" rIns="0" bIns="0" rtlCol="0"/>
          <a:lstStyle/>
          <a:p/>
        </p:txBody>
      </p:sp>
      <p:sp>
        <p:nvSpPr>
          <p:cNvPr id="15" name="object 15"/>
          <p:cNvSpPr/>
          <p:nvPr/>
        </p:nvSpPr>
        <p:spPr>
          <a:xfrm>
            <a:off x="4828794" y="4265676"/>
            <a:ext cx="0" cy="238125"/>
          </a:xfrm>
          <a:custGeom>
            <a:avLst/>
            <a:gdLst/>
            <a:ahLst/>
            <a:cxnLst/>
            <a:rect l="l" t="t" r="r" b="b"/>
            <a:pathLst>
              <a:path w="0" h="238125">
                <a:moveTo>
                  <a:pt x="0" y="0"/>
                </a:moveTo>
                <a:lnTo>
                  <a:pt x="0" y="237744"/>
                </a:lnTo>
              </a:path>
            </a:pathLst>
          </a:custGeom>
          <a:ln w="3175">
            <a:solidFill>
              <a:srgbClr val="00CC99"/>
            </a:solidFill>
          </a:ln>
        </p:spPr>
        <p:txBody>
          <a:bodyPr wrap="square" lIns="0" tIns="0" rIns="0" bIns="0" rtlCol="0"/>
          <a:lstStyle/>
          <a:p/>
        </p:txBody>
      </p:sp>
      <p:sp>
        <p:nvSpPr>
          <p:cNvPr id="16" name="object 16"/>
          <p:cNvSpPr/>
          <p:nvPr/>
        </p:nvSpPr>
        <p:spPr>
          <a:xfrm>
            <a:off x="2798064" y="3585971"/>
            <a:ext cx="1729739" cy="1584960"/>
          </a:xfrm>
          <a:custGeom>
            <a:avLst/>
            <a:gdLst/>
            <a:ahLst/>
            <a:cxnLst/>
            <a:rect l="l" t="t" r="r" b="b"/>
            <a:pathLst>
              <a:path w="1729739" h="1584960">
                <a:moveTo>
                  <a:pt x="1668779" y="0"/>
                </a:moveTo>
                <a:lnTo>
                  <a:pt x="62483" y="0"/>
                </a:lnTo>
                <a:lnTo>
                  <a:pt x="54863" y="1524"/>
                </a:lnTo>
                <a:lnTo>
                  <a:pt x="16763" y="33528"/>
                </a:lnTo>
                <a:lnTo>
                  <a:pt x="1523" y="76200"/>
                </a:lnTo>
                <a:lnTo>
                  <a:pt x="1523" y="527304"/>
                </a:lnTo>
                <a:lnTo>
                  <a:pt x="0" y="527304"/>
                </a:lnTo>
                <a:lnTo>
                  <a:pt x="0" y="769620"/>
                </a:lnTo>
                <a:lnTo>
                  <a:pt x="3047" y="772668"/>
                </a:lnTo>
                <a:lnTo>
                  <a:pt x="7619" y="775716"/>
                </a:lnTo>
                <a:lnTo>
                  <a:pt x="7619" y="777240"/>
                </a:lnTo>
                <a:lnTo>
                  <a:pt x="9143" y="777240"/>
                </a:lnTo>
                <a:lnTo>
                  <a:pt x="0" y="784860"/>
                </a:lnTo>
                <a:lnTo>
                  <a:pt x="0" y="1488948"/>
                </a:lnTo>
                <a:lnTo>
                  <a:pt x="1523" y="1498092"/>
                </a:lnTo>
                <a:lnTo>
                  <a:pt x="1523" y="1508760"/>
                </a:lnTo>
                <a:lnTo>
                  <a:pt x="3047" y="1517904"/>
                </a:lnTo>
                <a:lnTo>
                  <a:pt x="6095" y="1525524"/>
                </a:lnTo>
                <a:lnTo>
                  <a:pt x="7619" y="1534668"/>
                </a:lnTo>
                <a:lnTo>
                  <a:pt x="9143" y="1537716"/>
                </a:lnTo>
                <a:lnTo>
                  <a:pt x="12191" y="1542288"/>
                </a:lnTo>
                <a:lnTo>
                  <a:pt x="15239" y="1549908"/>
                </a:lnTo>
                <a:lnTo>
                  <a:pt x="21335" y="1557528"/>
                </a:lnTo>
                <a:lnTo>
                  <a:pt x="22859" y="1559052"/>
                </a:lnTo>
                <a:lnTo>
                  <a:pt x="24383" y="1562100"/>
                </a:lnTo>
                <a:lnTo>
                  <a:pt x="33527" y="1571244"/>
                </a:lnTo>
                <a:lnTo>
                  <a:pt x="39623" y="1575816"/>
                </a:lnTo>
                <a:lnTo>
                  <a:pt x="44195" y="1578864"/>
                </a:lnTo>
                <a:lnTo>
                  <a:pt x="50291" y="1581912"/>
                </a:lnTo>
                <a:lnTo>
                  <a:pt x="62483" y="1584960"/>
                </a:lnTo>
                <a:lnTo>
                  <a:pt x="795527" y="1584960"/>
                </a:lnTo>
                <a:lnTo>
                  <a:pt x="795527" y="1580388"/>
                </a:lnTo>
                <a:lnTo>
                  <a:pt x="1682495" y="1580388"/>
                </a:lnTo>
                <a:lnTo>
                  <a:pt x="1687067" y="1578864"/>
                </a:lnTo>
                <a:lnTo>
                  <a:pt x="1690115" y="1575816"/>
                </a:lnTo>
                <a:lnTo>
                  <a:pt x="1697735" y="1571244"/>
                </a:lnTo>
                <a:lnTo>
                  <a:pt x="1703832" y="1565148"/>
                </a:lnTo>
                <a:lnTo>
                  <a:pt x="1706879" y="1560576"/>
                </a:lnTo>
                <a:lnTo>
                  <a:pt x="1706879" y="1559052"/>
                </a:lnTo>
                <a:lnTo>
                  <a:pt x="1708403" y="1559052"/>
                </a:lnTo>
                <a:lnTo>
                  <a:pt x="1709927" y="1557528"/>
                </a:lnTo>
                <a:lnTo>
                  <a:pt x="1719071" y="1542288"/>
                </a:lnTo>
                <a:lnTo>
                  <a:pt x="1720595" y="1537716"/>
                </a:lnTo>
                <a:lnTo>
                  <a:pt x="1722120" y="1534668"/>
                </a:lnTo>
                <a:lnTo>
                  <a:pt x="1725167" y="1525524"/>
                </a:lnTo>
                <a:lnTo>
                  <a:pt x="1726691" y="1517904"/>
                </a:lnTo>
                <a:lnTo>
                  <a:pt x="1728215" y="1511808"/>
                </a:lnTo>
                <a:lnTo>
                  <a:pt x="1728215" y="1508760"/>
                </a:lnTo>
                <a:lnTo>
                  <a:pt x="1729739" y="1498092"/>
                </a:lnTo>
                <a:lnTo>
                  <a:pt x="1729739" y="810768"/>
                </a:lnTo>
                <a:lnTo>
                  <a:pt x="1728215" y="809244"/>
                </a:lnTo>
                <a:lnTo>
                  <a:pt x="1726691" y="806196"/>
                </a:lnTo>
                <a:lnTo>
                  <a:pt x="1723644" y="804672"/>
                </a:lnTo>
                <a:lnTo>
                  <a:pt x="1722120" y="804672"/>
                </a:lnTo>
                <a:lnTo>
                  <a:pt x="1722120" y="803148"/>
                </a:lnTo>
                <a:lnTo>
                  <a:pt x="1729739" y="795528"/>
                </a:lnTo>
                <a:lnTo>
                  <a:pt x="1729739" y="86868"/>
                </a:lnTo>
                <a:lnTo>
                  <a:pt x="1728215" y="77724"/>
                </a:lnTo>
                <a:lnTo>
                  <a:pt x="1726691" y="67056"/>
                </a:lnTo>
                <a:lnTo>
                  <a:pt x="1725167" y="59436"/>
                </a:lnTo>
                <a:lnTo>
                  <a:pt x="1722120" y="50292"/>
                </a:lnTo>
                <a:lnTo>
                  <a:pt x="1719071" y="42672"/>
                </a:lnTo>
                <a:lnTo>
                  <a:pt x="1709927" y="27432"/>
                </a:lnTo>
                <a:lnTo>
                  <a:pt x="1703832" y="21336"/>
                </a:lnTo>
                <a:lnTo>
                  <a:pt x="1699259" y="15240"/>
                </a:lnTo>
                <a:lnTo>
                  <a:pt x="1687067" y="6096"/>
                </a:lnTo>
                <a:lnTo>
                  <a:pt x="1680971" y="3048"/>
                </a:lnTo>
                <a:lnTo>
                  <a:pt x="1668779" y="0"/>
                </a:lnTo>
                <a:close/>
              </a:path>
            </a:pathLst>
          </a:custGeom>
          <a:solidFill>
            <a:srgbClr val="009900"/>
          </a:solidFill>
        </p:spPr>
        <p:txBody>
          <a:bodyPr wrap="square" lIns="0" tIns="0" rIns="0" bIns="0" rtlCol="0"/>
          <a:lstStyle/>
          <a:p/>
        </p:txBody>
      </p:sp>
      <p:sp>
        <p:nvSpPr>
          <p:cNvPr id="17" name="object 17"/>
          <p:cNvSpPr/>
          <p:nvPr/>
        </p:nvSpPr>
        <p:spPr>
          <a:xfrm>
            <a:off x="2662427" y="4259579"/>
            <a:ext cx="135890" cy="175260"/>
          </a:xfrm>
          <a:custGeom>
            <a:avLst/>
            <a:gdLst/>
            <a:ahLst/>
            <a:cxnLst/>
            <a:rect l="l" t="t" r="r" b="b"/>
            <a:pathLst>
              <a:path w="135889" h="175260">
                <a:moveTo>
                  <a:pt x="0" y="0"/>
                </a:moveTo>
                <a:lnTo>
                  <a:pt x="0" y="175259"/>
                </a:lnTo>
                <a:lnTo>
                  <a:pt x="135636" y="92963"/>
                </a:lnTo>
                <a:lnTo>
                  <a:pt x="135636" y="82295"/>
                </a:lnTo>
                <a:lnTo>
                  <a:pt x="70104" y="42671"/>
                </a:lnTo>
                <a:lnTo>
                  <a:pt x="28956" y="16763"/>
                </a:lnTo>
                <a:lnTo>
                  <a:pt x="0" y="0"/>
                </a:lnTo>
                <a:close/>
              </a:path>
            </a:pathLst>
          </a:custGeom>
          <a:solidFill>
            <a:srgbClr val="000000"/>
          </a:solidFill>
        </p:spPr>
        <p:txBody>
          <a:bodyPr wrap="square" lIns="0" tIns="0" rIns="0" bIns="0" rtlCol="0"/>
          <a:lstStyle/>
          <a:p/>
        </p:txBody>
      </p:sp>
      <p:sp>
        <p:nvSpPr>
          <p:cNvPr id="18" name="object 18"/>
          <p:cNvSpPr/>
          <p:nvPr/>
        </p:nvSpPr>
        <p:spPr>
          <a:xfrm>
            <a:off x="4668011" y="4244340"/>
            <a:ext cx="146685" cy="175260"/>
          </a:xfrm>
          <a:custGeom>
            <a:avLst/>
            <a:gdLst/>
            <a:ahLst/>
            <a:cxnLst/>
            <a:rect l="l" t="t" r="r" b="b"/>
            <a:pathLst>
              <a:path w="146685" h="175260">
                <a:moveTo>
                  <a:pt x="0" y="0"/>
                </a:moveTo>
                <a:lnTo>
                  <a:pt x="0" y="175259"/>
                </a:lnTo>
                <a:lnTo>
                  <a:pt x="146303" y="88391"/>
                </a:lnTo>
                <a:lnTo>
                  <a:pt x="144779" y="86867"/>
                </a:lnTo>
                <a:lnTo>
                  <a:pt x="140207" y="83819"/>
                </a:lnTo>
                <a:lnTo>
                  <a:pt x="138683" y="83819"/>
                </a:lnTo>
                <a:lnTo>
                  <a:pt x="137159" y="82295"/>
                </a:lnTo>
                <a:lnTo>
                  <a:pt x="135635" y="82295"/>
                </a:lnTo>
                <a:lnTo>
                  <a:pt x="71627" y="42671"/>
                </a:lnTo>
                <a:lnTo>
                  <a:pt x="0" y="0"/>
                </a:lnTo>
                <a:close/>
              </a:path>
            </a:pathLst>
          </a:custGeom>
          <a:solidFill>
            <a:srgbClr val="000000"/>
          </a:solidFill>
        </p:spPr>
        <p:txBody>
          <a:bodyPr wrap="square" lIns="0" tIns="0" rIns="0" bIns="0" rtlCol="0"/>
          <a:lstStyle/>
          <a:p/>
        </p:txBody>
      </p:sp>
      <p:sp>
        <p:nvSpPr>
          <p:cNvPr id="19" name="object 19"/>
          <p:cNvSpPr/>
          <p:nvPr/>
        </p:nvSpPr>
        <p:spPr>
          <a:xfrm>
            <a:off x="1162811" y="3732276"/>
            <a:ext cx="1325880" cy="1198245"/>
          </a:xfrm>
          <a:custGeom>
            <a:avLst/>
            <a:gdLst/>
            <a:ahLst/>
            <a:cxnLst/>
            <a:rect l="l" t="t" r="r" b="b"/>
            <a:pathLst>
              <a:path w="1325880" h="1198245">
                <a:moveTo>
                  <a:pt x="153924" y="0"/>
                </a:moveTo>
                <a:lnTo>
                  <a:pt x="0" y="0"/>
                </a:lnTo>
                <a:lnTo>
                  <a:pt x="0" y="519683"/>
                </a:lnTo>
                <a:lnTo>
                  <a:pt x="1524" y="521207"/>
                </a:lnTo>
                <a:lnTo>
                  <a:pt x="4571" y="521207"/>
                </a:lnTo>
                <a:lnTo>
                  <a:pt x="4571" y="522731"/>
                </a:lnTo>
                <a:lnTo>
                  <a:pt x="0" y="524255"/>
                </a:lnTo>
                <a:lnTo>
                  <a:pt x="0" y="1197864"/>
                </a:lnTo>
                <a:lnTo>
                  <a:pt x="1325880" y="1197864"/>
                </a:lnTo>
                <a:lnTo>
                  <a:pt x="1325880" y="1523"/>
                </a:lnTo>
                <a:lnTo>
                  <a:pt x="155448" y="1523"/>
                </a:lnTo>
                <a:lnTo>
                  <a:pt x="153924" y="0"/>
                </a:lnTo>
                <a:close/>
              </a:path>
              <a:path w="1325880" h="1198245">
                <a:moveTo>
                  <a:pt x="188976" y="0"/>
                </a:moveTo>
                <a:lnTo>
                  <a:pt x="155448" y="0"/>
                </a:lnTo>
                <a:lnTo>
                  <a:pt x="155448" y="1523"/>
                </a:lnTo>
                <a:lnTo>
                  <a:pt x="188976" y="1523"/>
                </a:lnTo>
                <a:lnTo>
                  <a:pt x="188976" y="0"/>
                </a:lnTo>
                <a:close/>
              </a:path>
              <a:path w="1325880" h="1198245">
                <a:moveTo>
                  <a:pt x="195072" y="0"/>
                </a:moveTo>
                <a:lnTo>
                  <a:pt x="188976" y="0"/>
                </a:lnTo>
                <a:lnTo>
                  <a:pt x="188976" y="1523"/>
                </a:lnTo>
                <a:lnTo>
                  <a:pt x="195072" y="1523"/>
                </a:lnTo>
                <a:lnTo>
                  <a:pt x="195072" y="0"/>
                </a:lnTo>
                <a:close/>
              </a:path>
              <a:path w="1325880" h="1198245">
                <a:moveTo>
                  <a:pt x="201168" y="0"/>
                </a:moveTo>
                <a:lnTo>
                  <a:pt x="196596" y="0"/>
                </a:lnTo>
                <a:lnTo>
                  <a:pt x="196596" y="1523"/>
                </a:lnTo>
                <a:lnTo>
                  <a:pt x="202692" y="1523"/>
                </a:lnTo>
                <a:lnTo>
                  <a:pt x="201168" y="0"/>
                </a:lnTo>
                <a:close/>
              </a:path>
              <a:path w="1325880" h="1198245">
                <a:moveTo>
                  <a:pt x="208788" y="0"/>
                </a:moveTo>
                <a:lnTo>
                  <a:pt x="204216" y="0"/>
                </a:lnTo>
                <a:lnTo>
                  <a:pt x="204216" y="1523"/>
                </a:lnTo>
                <a:lnTo>
                  <a:pt x="210312" y="1523"/>
                </a:lnTo>
                <a:lnTo>
                  <a:pt x="208788" y="0"/>
                </a:lnTo>
                <a:close/>
              </a:path>
              <a:path w="1325880" h="1198245">
                <a:moveTo>
                  <a:pt x="222504" y="0"/>
                </a:moveTo>
                <a:lnTo>
                  <a:pt x="210312" y="0"/>
                </a:lnTo>
                <a:lnTo>
                  <a:pt x="210312" y="1523"/>
                </a:lnTo>
                <a:lnTo>
                  <a:pt x="224028" y="1523"/>
                </a:lnTo>
                <a:lnTo>
                  <a:pt x="222504" y="0"/>
                </a:lnTo>
                <a:close/>
              </a:path>
              <a:path w="1325880" h="1198245">
                <a:moveTo>
                  <a:pt x="249936" y="0"/>
                </a:moveTo>
                <a:lnTo>
                  <a:pt x="224028" y="0"/>
                </a:lnTo>
                <a:lnTo>
                  <a:pt x="224028" y="1523"/>
                </a:lnTo>
                <a:lnTo>
                  <a:pt x="251460" y="1523"/>
                </a:lnTo>
                <a:lnTo>
                  <a:pt x="249936" y="0"/>
                </a:lnTo>
                <a:close/>
              </a:path>
              <a:path w="1325880" h="1198245">
                <a:moveTo>
                  <a:pt x="269748" y="0"/>
                </a:moveTo>
                <a:lnTo>
                  <a:pt x="251460" y="0"/>
                </a:lnTo>
                <a:lnTo>
                  <a:pt x="251460" y="1523"/>
                </a:lnTo>
                <a:lnTo>
                  <a:pt x="271272" y="1523"/>
                </a:lnTo>
                <a:lnTo>
                  <a:pt x="269748" y="0"/>
                </a:lnTo>
                <a:close/>
              </a:path>
              <a:path w="1325880" h="1198245">
                <a:moveTo>
                  <a:pt x="377952" y="0"/>
                </a:moveTo>
                <a:lnTo>
                  <a:pt x="271272" y="0"/>
                </a:lnTo>
                <a:lnTo>
                  <a:pt x="271272" y="1523"/>
                </a:lnTo>
                <a:lnTo>
                  <a:pt x="379476" y="1523"/>
                </a:lnTo>
                <a:lnTo>
                  <a:pt x="377952" y="0"/>
                </a:lnTo>
                <a:close/>
              </a:path>
              <a:path w="1325880" h="1198245">
                <a:moveTo>
                  <a:pt x="1325880" y="0"/>
                </a:moveTo>
                <a:lnTo>
                  <a:pt x="381000" y="0"/>
                </a:lnTo>
                <a:lnTo>
                  <a:pt x="381000" y="1523"/>
                </a:lnTo>
                <a:lnTo>
                  <a:pt x="1325880" y="1523"/>
                </a:lnTo>
                <a:lnTo>
                  <a:pt x="1325880" y="0"/>
                </a:lnTo>
                <a:close/>
              </a:path>
            </a:pathLst>
          </a:custGeom>
          <a:solidFill>
            <a:srgbClr val="F4D605"/>
          </a:solidFill>
        </p:spPr>
        <p:txBody>
          <a:bodyPr wrap="square" lIns="0" tIns="0" rIns="0" bIns="0" rtlCol="0"/>
          <a:lstStyle/>
          <a:p/>
        </p:txBody>
      </p:sp>
      <p:sp>
        <p:nvSpPr>
          <p:cNvPr id="20" name="object 20"/>
          <p:cNvSpPr/>
          <p:nvPr/>
        </p:nvSpPr>
        <p:spPr>
          <a:xfrm>
            <a:off x="2481072" y="4325111"/>
            <a:ext cx="186055" cy="30480"/>
          </a:xfrm>
          <a:custGeom>
            <a:avLst/>
            <a:gdLst/>
            <a:ahLst/>
            <a:cxnLst/>
            <a:rect l="l" t="t" r="r" b="b"/>
            <a:pathLst>
              <a:path w="186055" h="30479">
                <a:moveTo>
                  <a:pt x="175259" y="0"/>
                </a:moveTo>
                <a:lnTo>
                  <a:pt x="10667" y="0"/>
                </a:lnTo>
                <a:lnTo>
                  <a:pt x="4571" y="3048"/>
                </a:lnTo>
                <a:lnTo>
                  <a:pt x="1523" y="9144"/>
                </a:lnTo>
                <a:lnTo>
                  <a:pt x="0" y="15240"/>
                </a:lnTo>
                <a:lnTo>
                  <a:pt x="1523" y="19812"/>
                </a:lnTo>
                <a:lnTo>
                  <a:pt x="4571" y="25908"/>
                </a:lnTo>
                <a:lnTo>
                  <a:pt x="10667" y="28956"/>
                </a:lnTo>
                <a:lnTo>
                  <a:pt x="16763" y="30480"/>
                </a:lnTo>
                <a:lnTo>
                  <a:pt x="170687" y="30480"/>
                </a:lnTo>
                <a:lnTo>
                  <a:pt x="175259" y="28956"/>
                </a:lnTo>
                <a:lnTo>
                  <a:pt x="181355" y="25908"/>
                </a:lnTo>
                <a:lnTo>
                  <a:pt x="184403" y="19812"/>
                </a:lnTo>
                <a:lnTo>
                  <a:pt x="185927" y="15240"/>
                </a:lnTo>
                <a:lnTo>
                  <a:pt x="184403" y="9144"/>
                </a:lnTo>
                <a:lnTo>
                  <a:pt x="181355" y="3048"/>
                </a:lnTo>
                <a:lnTo>
                  <a:pt x="175259" y="0"/>
                </a:lnTo>
                <a:close/>
              </a:path>
            </a:pathLst>
          </a:custGeom>
          <a:solidFill>
            <a:srgbClr val="000000"/>
          </a:solidFill>
        </p:spPr>
        <p:txBody>
          <a:bodyPr wrap="square" lIns="0" tIns="0" rIns="0" bIns="0" rtlCol="0"/>
          <a:lstStyle/>
          <a:p/>
        </p:txBody>
      </p:sp>
      <p:sp>
        <p:nvSpPr>
          <p:cNvPr id="21" name="object 21"/>
          <p:cNvSpPr/>
          <p:nvPr/>
        </p:nvSpPr>
        <p:spPr>
          <a:xfrm>
            <a:off x="4515611" y="4315967"/>
            <a:ext cx="155575" cy="30480"/>
          </a:xfrm>
          <a:custGeom>
            <a:avLst/>
            <a:gdLst/>
            <a:ahLst/>
            <a:cxnLst/>
            <a:rect l="l" t="t" r="r" b="b"/>
            <a:pathLst>
              <a:path w="155575" h="30479">
                <a:moveTo>
                  <a:pt x="144779" y="0"/>
                </a:moveTo>
                <a:lnTo>
                  <a:pt x="10667" y="0"/>
                </a:lnTo>
                <a:lnTo>
                  <a:pt x="4571" y="3048"/>
                </a:lnTo>
                <a:lnTo>
                  <a:pt x="1523" y="9144"/>
                </a:lnTo>
                <a:lnTo>
                  <a:pt x="0" y="15240"/>
                </a:lnTo>
                <a:lnTo>
                  <a:pt x="1523" y="19812"/>
                </a:lnTo>
                <a:lnTo>
                  <a:pt x="4571" y="25908"/>
                </a:lnTo>
                <a:lnTo>
                  <a:pt x="10667" y="28956"/>
                </a:lnTo>
                <a:lnTo>
                  <a:pt x="16763" y="30480"/>
                </a:lnTo>
                <a:lnTo>
                  <a:pt x="140207" y="30480"/>
                </a:lnTo>
                <a:lnTo>
                  <a:pt x="144779" y="28956"/>
                </a:lnTo>
                <a:lnTo>
                  <a:pt x="150875" y="25908"/>
                </a:lnTo>
                <a:lnTo>
                  <a:pt x="153923" y="19812"/>
                </a:lnTo>
                <a:lnTo>
                  <a:pt x="155447" y="15240"/>
                </a:lnTo>
                <a:lnTo>
                  <a:pt x="153923" y="9144"/>
                </a:lnTo>
                <a:lnTo>
                  <a:pt x="150875" y="3048"/>
                </a:lnTo>
                <a:lnTo>
                  <a:pt x="144779" y="0"/>
                </a:lnTo>
                <a:close/>
              </a:path>
            </a:pathLst>
          </a:custGeom>
          <a:solidFill>
            <a:srgbClr val="000000"/>
          </a:solidFill>
        </p:spPr>
        <p:txBody>
          <a:bodyPr wrap="square" lIns="0" tIns="0" rIns="0" bIns="0" rtlCol="0"/>
          <a:lstStyle/>
          <a:p/>
        </p:txBody>
      </p:sp>
      <p:sp>
        <p:nvSpPr>
          <p:cNvPr id="22" name="object 22"/>
          <p:cNvSpPr txBox="1"/>
          <p:nvPr/>
        </p:nvSpPr>
        <p:spPr>
          <a:xfrm>
            <a:off x="1654555" y="4158488"/>
            <a:ext cx="372110" cy="346075"/>
          </a:xfrm>
          <a:prstGeom prst="rect">
            <a:avLst/>
          </a:prstGeom>
        </p:spPr>
        <p:txBody>
          <a:bodyPr wrap="square" lIns="0" tIns="0" rIns="0" bIns="0" rtlCol="0" vert="horz">
            <a:spAutoFit/>
          </a:bodyPr>
          <a:lstStyle/>
          <a:p>
            <a:pPr marL="12700">
              <a:lnSpc>
                <a:spcPct val="100000"/>
              </a:lnSpc>
            </a:pPr>
            <a:r>
              <a:rPr dirty="0" sz="2200" spc="15">
                <a:solidFill>
                  <a:srgbClr val="000066"/>
                </a:solidFill>
                <a:latin typeface="Arial"/>
                <a:cs typeface="Arial"/>
              </a:rPr>
              <a:t>B1</a:t>
            </a:r>
            <a:endParaRPr sz="2200">
              <a:latin typeface="Arial"/>
              <a:cs typeface="Arial"/>
            </a:endParaRPr>
          </a:p>
        </p:txBody>
      </p:sp>
      <p:sp>
        <p:nvSpPr>
          <p:cNvPr id="23" name="object 23"/>
          <p:cNvSpPr txBox="1"/>
          <p:nvPr/>
        </p:nvSpPr>
        <p:spPr>
          <a:xfrm>
            <a:off x="2992627" y="3782415"/>
            <a:ext cx="1309370" cy="1144270"/>
          </a:xfrm>
          <a:prstGeom prst="rect">
            <a:avLst/>
          </a:prstGeom>
        </p:spPr>
        <p:txBody>
          <a:bodyPr wrap="square" lIns="0" tIns="0" rIns="0" bIns="0" rtlCol="0" vert="horz">
            <a:spAutoFit/>
          </a:bodyPr>
          <a:lstStyle/>
          <a:p>
            <a:pPr algn="ctr" marL="12065" marR="5080">
              <a:lnSpc>
                <a:spcPct val="100499"/>
              </a:lnSpc>
            </a:pPr>
            <a:r>
              <a:rPr dirty="0" sz="1850">
                <a:solidFill>
                  <a:srgbClr val="FFFFFF"/>
                </a:solidFill>
                <a:latin typeface="Arial"/>
                <a:cs typeface="Arial"/>
              </a:rPr>
              <a:t>A </a:t>
            </a:r>
            <a:r>
              <a:rPr dirty="0" sz="1850" spc="-5">
                <a:solidFill>
                  <a:srgbClr val="FFFFFF"/>
                </a:solidFill>
                <a:latin typeface="Arial"/>
                <a:cs typeface="Arial"/>
              </a:rPr>
              <a:t>process</a:t>
            </a:r>
            <a:r>
              <a:rPr dirty="0" sz="1850" spc="-70">
                <a:solidFill>
                  <a:srgbClr val="FFFFFF"/>
                </a:solidFill>
                <a:latin typeface="Arial"/>
                <a:cs typeface="Arial"/>
              </a:rPr>
              <a:t> </a:t>
            </a:r>
            <a:r>
              <a:rPr dirty="0" sz="1850" spc="-5">
                <a:solidFill>
                  <a:srgbClr val="FFFFFF"/>
                </a:solidFill>
                <a:latin typeface="Arial"/>
                <a:cs typeface="Arial"/>
              </a:rPr>
              <a:t>is  needed </a:t>
            </a:r>
            <a:r>
              <a:rPr dirty="0" sz="1850">
                <a:solidFill>
                  <a:srgbClr val="FFFFFF"/>
                </a:solidFill>
                <a:latin typeface="Arial"/>
                <a:cs typeface="Arial"/>
              </a:rPr>
              <a:t>to  </a:t>
            </a:r>
            <a:r>
              <a:rPr dirty="0" sz="1850" spc="-5">
                <a:solidFill>
                  <a:srgbClr val="FFFFFF"/>
                </a:solidFill>
                <a:latin typeface="Arial"/>
                <a:cs typeface="Arial"/>
              </a:rPr>
              <a:t>update </a:t>
            </a:r>
            <a:r>
              <a:rPr dirty="0" sz="1850">
                <a:solidFill>
                  <a:srgbClr val="FFFFFF"/>
                </a:solidFill>
                <a:latin typeface="Arial"/>
                <a:cs typeface="Arial"/>
              </a:rPr>
              <a:t>a  </a:t>
            </a:r>
            <a:r>
              <a:rPr dirty="0" sz="1850" spc="-5">
                <a:solidFill>
                  <a:srgbClr val="FFFFFF"/>
                </a:solidFill>
                <a:latin typeface="Arial"/>
                <a:cs typeface="Arial"/>
              </a:rPr>
              <a:t>data</a:t>
            </a:r>
            <a:r>
              <a:rPr dirty="0" sz="1850" spc="-75">
                <a:solidFill>
                  <a:srgbClr val="FFFFFF"/>
                </a:solidFill>
                <a:latin typeface="Arial"/>
                <a:cs typeface="Arial"/>
              </a:rPr>
              <a:t> </a:t>
            </a:r>
            <a:r>
              <a:rPr dirty="0" sz="1850">
                <a:solidFill>
                  <a:srgbClr val="FFFFFF"/>
                </a:solidFill>
                <a:latin typeface="Arial"/>
                <a:cs typeface="Arial"/>
              </a:rPr>
              <a:t>store</a:t>
            </a:r>
            <a:endParaRPr sz="1850">
              <a:latin typeface="Arial"/>
              <a:cs typeface="Arial"/>
            </a:endParaRPr>
          </a:p>
        </p:txBody>
      </p:sp>
      <p:sp>
        <p:nvSpPr>
          <p:cNvPr id="24" name="object 24"/>
          <p:cNvSpPr txBox="1"/>
          <p:nvPr/>
        </p:nvSpPr>
        <p:spPr>
          <a:xfrm>
            <a:off x="5763348" y="4116819"/>
            <a:ext cx="603250" cy="502920"/>
          </a:xfrm>
          <a:prstGeom prst="rect">
            <a:avLst/>
          </a:prstGeom>
        </p:spPr>
        <p:txBody>
          <a:bodyPr wrap="square" lIns="0" tIns="0" rIns="0" bIns="0" rtlCol="0" vert="horz">
            <a:spAutoFit/>
          </a:bodyPr>
          <a:lstStyle/>
          <a:p>
            <a:pPr marL="12700" marR="5080" indent="16510">
              <a:lnSpc>
                <a:spcPts val="1930"/>
              </a:lnSpc>
            </a:pPr>
            <a:r>
              <a:rPr dirty="0" sz="2000" spc="-60">
                <a:latin typeface="Arial"/>
                <a:cs typeface="Arial"/>
              </a:rPr>
              <a:t>Data  </a:t>
            </a:r>
            <a:r>
              <a:rPr dirty="0" sz="2000" spc="-50">
                <a:latin typeface="Arial"/>
                <a:cs typeface="Arial"/>
              </a:rPr>
              <a:t>Store</a:t>
            </a:r>
            <a:endParaRPr sz="2000">
              <a:latin typeface="Arial"/>
              <a:cs typeface="Arial"/>
            </a:endParaRPr>
          </a:p>
        </p:txBody>
      </p:sp>
      <p:sp>
        <p:nvSpPr>
          <p:cNvPr id="25" name="object 25"/>
          <p:cNvSpPr txBox="1"/>
          <p:nvPr/>
        </p:nvSpPr>
        <p:spPr>
          <a:xfrm>
            <a:off x="1130300" y="5406656"/>
            <a:ext cx="5509895" cy="845185"/>
          </a:xfrm>
          <a:prstGeom prst="rect">
            <a:avLst/>
          </a:prstGeom>
        </p:spPr>
        <p:txBody>
          <a:bodyPr wrap="square" lIns="0" tIns="0" rIns="0" bIns="0" rtlCol="0" vert="horz">
            <a:spAutoFit/>
          </a:bodyPr>
          <a:lstStyle/>
          <a:p>
            <a:pPr marL="384175" marR="5080" indent="-143510">
              <a:lnSpc>
                <a:spcPct val="100000"/>
              </a:lnSpc>
            </a:pPr>
            <a:r>
              <a:rPr dirty="0" sz="1600" spc="-10" b="1">
                <a:latin typeface="Tahoma"/>
                <a:cs typeface="Tahoma"/>
              </a:rPr>
              <a:t>External </a:t>
            </a:r>
            <a:r>
              <a:rPr dirty="0" sz="1600" spc="-5" b="1">
                <a:latin typeface="Tahoma"/>
                <a:cs typeface="Tahoma"/>
              </a:rPr>
              <a:t>Agent accessing information </a:t>
            </a:r>
            <a:r>
              <a:rPr dirty="0" sz="1600" spc="-10" b="1">
                <a:latin typeface="Tahoma"/>
                <a:cs typeface="Tahoma"/>
              </a:rPr>
              <a:t>from </a:t>
            </a:r>
            <a:r>
              <a:rPr dirty="0" sz="1600" spc="-5" b="1">
                <a:latin typeface="Tahoma"/>
                <a:cs typeface="Tahoma"/>
              </a:rPr>
              <a:t>a </a:t>
            </a:r>
            <a:r>
              <a:rPr dirty="0" sz="1600" spc="-10" b="1">
                <a:latin typeface="Tahoma"/>
                <a:cs typeface="Tahoma"/>
              </a:rPr>
              <a:t>Data  Store</a:t>
            </a:r>
            <a:endParaRPr sz="1600">
              <a:latin typeface="Tahoma"/>
              <a:cs typeface="Tahoma"/>
            </a:endParaRPr>
          </a:p>
          <a:p>
            <a:pPr marL="12700">
              <a:lnSpc>
                <a:spcPts val="1305"/>
              </a:lnSpc>
            </a:pPr>
            <a:r>
              <a:rPr dirty="0" sz="1200" spc="-5">
                <a:latin typeface="Times New Roman"/>
                <a:cs typeface="Times New Roman"/>
              </a:rPr>
              <a:t>Similarly,  </a:t>
            </a:r>
            <a:r>
              <a:rPr dirty="0" sz="1200">
                <a:latin typeface="Times New Roman"/>
                <a:cs typeface="Times New Roman"/>
              </a:rPr>
              <a:t>an  external  agent  accessing  information  from  a  data  </a:t>
            </a:r>
            <a:r>
              <a:rPr dirty="0" sz="1200" spc="-5">
                <a:latin typeface="Times New Roman"/>
                <a:cs typeface="Times New Roman"/>
              </a:rPr>
              <a:t>store  </a:t>
            </a:r>
            <a:r>
              <a:rPr dirty="0" sz="1200">
                <a:latin typeface="Times New Roman"/>
                <a:cs typeface="Times New Roman"/>
              </a:rPr>
              <a:t>directly  is</a:t>
            </a:r>
            <a:r>
              <a:rPr dirty="0" sz="1200" spc="-40">
                <a:latin typeface="Times New Roman"/>
                <a:cs typeface="Times New Roman"/>
              </a:rPr>
              <a:t> </a:t>
            </a:r>
            <a:r>
              <a:rPr dirty="0" sz="1200">
                <a:latin typeface="Times New Roman"/>
                <a:cs typeface="Times New Roman"/>
              </a:rPr>
              <a:t>also</a:t>
            </a:r>
            <a:endParaRPr sz="1200">
              <a:latin typeface="Times New Roman"/>
              <a:cs typeface="Times New Roman"/>
            </a:endParaRPr>
          </a:p>
          <a:p>
            <a:pPr marL="12700">
              <a:lnSpc>
                <a:spcPts val="1410"/>
              </a:lnSpc>
            </a:pPr>
            <a:r>
              <a:rPr dirty="0" sz="1200">
                <a:latin typeface="Times New Roman"/>
                <a:cs typeface="Times New Roman"/>
              </a:rPr>
              <a:t>illegal.</a:t>
            </a:r>
            <a:endParaRPr sz="1200">
              <a:latin typeface="Times New Roman"/>
              <a:cs typeface="Times New Roman"/>
            </a:endParaRPr>
          </a:p>
        </p:txBody>
      </p:sp>
      <p:sp>
        <p:nvSpPr>
          <p:cNvPr id="26" name="object 26"/>
          <p:cNvSpPr txBox="1"/>
          <p:nvPr/>
        </p:nvSpPr>
        <p:spPr>
          <a:xfrm>
            <a:off x="1130300" y="7470647"/>
            <a:ext cx="5509260"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Again </a:t>
            </a:r>
            <a:r>
              <a:rPr dirty="0" sz="1200">
                <a:latin typeface="Times New Roman"/>
                <a:cs typeface="Times New Roman"/>
              </a:rPr>
              <a:t>a data transform/process if needed in this communication. </a:t>
            </a:r>
            <a:r>
              <a:rPr dirty="0" sz="1200" spc="-15">
                <a:latin typeface="Times New Roman"/>
                <a:cs typeface="Times New Roman"/>
              </a:rPr>
              <a:t>It </a:t>
            </a:r>
            <a:r>
              <a:rPr dirty="0" sz="1200" spc="-5">
                <a:latin typeface="Times New Roman"/>
                <a:cs typeface="Times New Roman"/>
              </a:rPr>
              <a:t>should </a:t>
            </a:r>
            <a:r>
              <a:rPr dirty="0" sz="1200">
                <a:latin typeface="Times New Roman"/>
                <a:cs typeface="Times New Roman"/>
              </a:rPr>
              <a:t>be able to  retrieve information from the data </a:t>
            </a:r>
            <a:r>
              <a:rPr dirty="0" sz="1200" spc="-5">
                <a:latin typeface="Times New Roman"/>
                <a:cs typeface="Times New Roman"/>
              </a:rPr>
              <a:t>store </a:t>
            </a:r>
            <a:r>
              <a:rPr dirty="0" sz="1200">
                <a:latin typeface="Times New Roman"/>
                <a:cs typeface="Times New Roman"/>
              </a:rPr>
              <a:t>and then pass it on to the external</a:t>
            </a:r>
            <a:r>
              <a:rPr dirty="0" sz="1200" spc="-130">
                <a:latin typeface="Times New Roman"/>
                <a:cs typeface="Times New Roman"/>
              </a:rPr>
              <a:t> </a:t>
            </a:r>
            <a:r>
              <a:rPr dirty="0" sz="1200">
                <a:latin typeface="Times New Roman"/>
                <a:cs typeface="Times New Roman"/>
              </a:rPr>
              <a:t>agent.</a:t>
            </a:r>
            <a:endParaRPr sz="1200">
              <a:latin typeface="Times New Roman"/>
              <a:cs typeface="Times New Roman"/>
            </a:endParaRPr>
          </a:p>
        </p:txBody>
      </p:sp>
      <p:sp>
        <p:nvSpPr>
          <p:cNvPr id="27" name="object 27"/>
          <p:cNvSpPr txBox="1"/>
          <p:nvPr/>
        </p:nvSpPr>
        <p:spPr>
          <a:xfrm>
            <a:off x="1143000" y="6313932"/>
            <a:ext cx="1143000" cy="1028700"/>
          </a:xfrm>
          <a:prstGeom prst="rect">
            <a:avLst/>
          </a:prstGeom>
          <a:solidFill>
            <a:srgbClr val="F3DF27"/>
          </a:solidFill>
        </p:spPr>
        <p:txBody>
          <a:bodyPr wrap="square" lIns="0" tIns="5080" rIns="0" bIns="0" rtlCol="0" vert="horz">
            <a:spAutoFit/>
          </a:bodyPr>
          <a:lstStyle/>
          <a:p>
            <a:pPr>
              <a:lnSpc>
                <a:spcPct val="100000"/>
              </a:lnSpc>
              <a:spcBef>
                <a:spcPts val="40"/>
              </a:spcBef>
            </a:pPr>
            <a:endParaRPr sz="1900">
              <a:latin typeface="Times New Roman"/>
              <a:cs typeface="Times New Roman"/>
            </a:endParaRPr>
          </a:p>
          <a:p>
            <a:pPr algn="ctr">
              <a:lnSpc>
                <a:spcPct val="100000"/>
              </a:lnSpc>
            </a:pPr>
            <a:r>
              <a:rPr dirty="0" sz="2200" spc="-5">
                <a:latin typeface="Arial"/>
                <a:cs typeface="Arial"/>
              </a:rPr>
              <a:t>B1</a:t>
            </a:r>
            <a:endParaRPr sz="2200">
              <a:latin typeface="Arial"/>
              <a:cs typeface="Arial"/>
            </a:endParaRPr>
          </a:p>
        </p:txBody>
      </p:sp>
      <p:sp>
        <p:nvSpPr>
          <p:cNvPr id="28" name="object 28"/>
          <p:cNvSpPr/>
          <p:nvPr/>
        </p:nvSpPr>
        <p:spPr>
          <a:xfrm>
            <a:off x="4800600" y="6542531"/>
            <a:ext cx="571500" cy="571500"/>
          </a:xfrm>
          <a:custGeom>
            <a:avLst/>
            <a:gdLst/>
            <a:ahLst/>
            <a:cxnLst/>
            <a:rect l="l" t="t" r="r" b="b"/>
            <a:pathLst>
              <a:path w="571500" h="571500">
                <a:moveTo>
                  <a:pt x="0" y="0"/>
                </a:moveTo>
                <a:lnTo>
                  <a:pt x="571500" y="0"/>
                </a:lnTo>
                <a:lnTo>
                  <a:pt x="571500" y="571499"/>
                </a:lnTo>
                <a:lnTo>
                  <a:pt x="0" y="571499"/>
                </a:lnTo>
                <a:lnTo>
                  <a:pt x="0" y="0"/>
                </a:lnTo>
                <a:close/>
              </a:path>
            </a:pathLst>
          </a:custGeom>
          <a:solidFill>
            <a:srgbClr val="54A3D9"/>
          </a:solidFill>
        </p:spPr>
        <p:txBody>
          <a:bodyPr wrap="square" lIns="0" tIns="0" rIns="0" bIns="0" rtlCol="0"/>
          <a:lstStyle/>
          <a:p/>
        </p:txBody>
      </p:sp>
      <p:sp>
        <p:nvSpPr>
          <p:cNvPr id="29" name="object 29"/>
          <p:cNvSpPr/>
          <p:nvPr/>
        </p:nvSpPr>
        <p:spPr>
          <a:xfrm>
            <a:off x="5372100" y="6542531"/>
            <a:ext cx="1257300" cy="571500"/>
          </a:xfrm>
          <a:custGeom>
            <a:avLst/>
            <a:gdLst/>
            <a:ahLst/>
            <a:cxnLst/>
            <a:rect l="l" t="t" r="r" b="b"/>
            <a:pathLst>
              <a:path w="1257300" h="571500">
                <a:moveTo>
                  <a:pt x="0" y="0"/>
                </a:moveTo>
                <a:lnTo>
                  <a:pt x="1257300" y="0"/>
                </a:lnTo>
                <a:lnTo>
                  <a:pt x="1257300" y="571499"/>
                </a:lnTo>
                <a:lnTo>
                  <a:pt x="0" y="571499"/>
                </a:lnTo>
                <a:lnTo>
                  <a:pt x="0" y="0"/>
                </a:lnTo>
                <a:close/>
              </a:path>
            </a:pathLst>
          </a:custGeom>
          <a:solidFill>
            <a:srgbClr val="C0C0C0"/>
          </a:solidFill>
        </p:spPr>
        <p:txBody>
          <a:bodyPr wrap="square" lIns="0" tIns="0" rIns="0" bIns="0" rtlCol="0"/>
          <a:lstStyle/>
          <a:p/>
        </p:txBody>
      </p:sp>
      <p:sp>
        <p:nvSpPr>
          <p:cNvPr id="30" name="object 30"/>
          <p:cNvSpPr txBox="1"/>
          <p:nvPr/>
        </p:nvSpPr>
        <p:spPr>
          <a:xfrm>
            <a:off x="5678004" y="6568483"/>
            <a:ext cx="645160" cy="561340"/>
          </a:xfrm>
          <a:prstGeom prst="rect">
            <a:avLst/>
          </a:prstGeom>
        </p:spPr>
        <p:txBody>
          <a:bodyPr wrap="square" lIns="0" tIns="0" rIns="0" bIns="0" rtlCol="0" vert="horz">
            <a:spAutoFit/>
          </a:bodyPr>
          <a:lstStyle/>
          <a:p>
            <a:pPr marL="12700" marR="5080" indent="39370">
              <a:lnSpc>
                <a:spcPct val="101099"/>
              </a:lnSpc>
            </a:pPr>
            <a:r>
              <a:rPr dirty="0" sz="1800">
                <a:latin typeface="Verdana"/>
                <a:cs typeface="Verdana"/>
              </a:rPr>
              <a:t>Data  Store</a:t>
            </a:r>
            <a:endParaRPr sz="1800">
              <a:latin typeface="Verdana"/>
              <a:cs typeface="Verdana"/>
            </a:endParaRPr>
          </a:p>
        </p:txBody>
      </p:sp>
      <p:sp>
        <p:nvSpPr>
          <p:cNvPr id="31" name="object 31"/>
          <p:cNvSpPr/>
          <p:nvPr/>
        </p:nvSpPr>
        <p:spPr>
          <a:xfrm>
            <a:off x="2286000" y="6728459"/>
            <a:ext cx="2514600" cy="85725"/>
          </a:xfrm>
          <a:custGeom>
            <a:avLst/>
            <a:gdLst/>
            <a:ahLst/>
            <a:cxnLst/>
            <a:rect l="l" t="t" r="r" b="b"/>
            <a:pathLst>
              <a:path w="2514600" h="85725">
                <a:moveTo>
                  <a:pt x="85343" y="0"/>
                </a:moveTo>
                <a:lnTo>
                  <a:pt x="0" y="42672"/>
                </a:lnTo>
                <a:lnTo>
                  <a:pt x="85343" y="85344"/>
                </a:lnTo>
                <a:lnTo>
                  <a:pt x="85343" y="56388"/>
                </a:lnTo>
                <a:lnTo>
                  <a:pt x="71627" y="56388"/>
                </a:lnTo>
                <a:lnTo>
                  <a:pt x="71627" y="28956"/>
                </a:lnTo>
                <a:lnTo>
                  <a:pt x="85343" y="28956"/>
                </a:lnTo>
                <a:lnTo>
                  <a:pt x="85343" y="0"/>
                </a:lnTo>
                <a:close/>
              </a:path>
              <a:path w="2514600" h="85725">
                <a:moveTo>
                  <a:pt x="85343" y="28956"/>
                </a:moveTo>
                <a:lnTo>
                  <a:pt x="71627" y="28956"/>
                </a:lnTo>
                <a:lnTo>
                  <a:pt x="71627" y="56388"/>
                </a:lnTo>
                <a:lnTo>
                  <a:pt x="85343" y="56388"/>
                </a:lnTo>
                <a:lnTo>
                  <a:pt x="85343" y="28956"/>
                </a:lnTo>
                <a:close/>
              </a:path>
              <a:path w="2514600" h="85725">
                <a:moveTo>
                  <a:pt x="2514600" y="28956"/>
                </a:moveTo>
                <a:lnTo>
                  <a:pt x="85343" y="28956"/>
                </a:lnTo>
                <a:lnTo>
                  <a:pt x="85343" y="56388"/>
                </a:lnTo>
                <a:lnTo>
                  <a:pt x="2514600" y="56388"/>
                </a:lnTo>
                <a:lnTo>
                  <a:pt x="2514600" y="28956"/>
                </a:lnTo>
                <a:close/>
              </a:path>
            </a:pathLst>
          </a:custGeom>
          <a:solidFill>
            <a:srgbClr val="000000"/>
          </a:solidFill>
        </p:spPr>
        <p:txBody>
          <a:bodyPr wrap="square" lIns="0" tIns="0" rIns="0" bIns="0" rtlCol="0"/>
          <a:lstStyle/>
          <a:p/>
        </p:txBody>
      </p:sp>
      <p:sp>
        <p:nvSpPr>
          <p:cNvPr id="32" name="object 32"/>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2140711"/>
            <a:ext cx="5511800" cy="776605"/>
          </a:xfrm>
          <a:prstGeom prst="rect">
            <a:avLst/>
          </a:prstGeom>
        </p:spPr>
        <p:txBody>
          <a:bodyPr wrap="square" lIns="0" tIns="0" rIns="0" bIns="0" rtlCol="0" vert="horz">
            <a:spAutoFit/>
          </a:bodyPr>
          <a:lstStyle/>
          <a:p>
            <a:pPr marL="241300">
              <a:lnSpc>
                <a:spcPts val="1870"/>
              </a:lnSpc>
            </a:pPr>
            <a:r>
              <a:rPr dirty="0" sz="1600" spc="-10" b="1">
                <a:latin typeface="Tahoma"/>
                <a:cs typeface="Tahoma"/>
              </a:rPr>
              <a:t>Copying data </a:t>
            </a:r>
            <a:r>
              <a:rPr dirty="0" sz="1600" spc="-5" b="1">
                <a:latin typeface="Tahoma"/>
                <a:cs typeface="Tahoma"/>
              </a:rPr>
              <a:t>to a </a:t>
            </a:r>
            <a:r>
              <a:rPr dirty="0" sz="1600" spc="5" b="1">
                <a:latin typeface="Tahoma"/>
                <a:cs typeface="Tahoma"/>
              </a:rPr>
              <a:t>data</a:t>
            </a:r>
            <a:r>
              <a:rPr dirty="0" sz="1600" spc="-15" b="1">
                <a:latin typeface="Tahoma"/>
                <a:cs typeface="Tahoma"/>
              </a:rPr>
              <a:t> </a:t>
            </a:r>
            <a:r>
              <a:rPr dirty="0" sz="1600" spc="-5" b="1">
                <a:latin typeface="Tahoma"/>
                <a:cs typeface="Tahoma"/>
              </a:rPr>
              <a:t>store</a:t>
            </a:r>
            <a:endParaRPr sz="1600">
              <a:latin typeface="Tahoma"/>
              <a:cs typeface="Tahoma"/>
            </a:endParaRPr>
          </a:p>
          <a:p>
            <a:pPr algn="just" marL="12700" marR="5080">
              <a:lnSpc>
                <a:spcPts val="1380"/>
              </a:lnSpc>
              <a:spcBef>
                <a:spcPts val="40"/>
              </a:spcBef>
            </a:pPr>
            <a:r>
              <a:rPr dirty="0" sz="1200">
                <a:latin typeface="Times New Roman"/>
                <a:cs typeface="Times New Roman"/>
              </a:rPr>
              <a:t>In the following diagram, a data </a:t>
            </a:r>
            <a:r>
              <a:rPr dirty="0" sz="1200" spc="-5">
                <a:latin typeface="Times New Roman"/>
                <a:cs typeface="Times New Roman"/>
              </a:rPr>
              <a:t>store </a:t>
            </a:r>
            <a:r>
              <a:rPr dirty="0" sz="1200">
                <a:latin typeface="Times New Roman"/>
                <a:cs typeface="Times New Roman"/>
              </a:rPr>
              <a:t>is </a:t>
            </a:r>
            <a:r>
              <a:rPr dirty="0" sz="1200" spc="-5">
                <a:latin typeface="Times New Roman"/>
                <a:cs typeface="Times New Roman"/>
              </a:rPr>
              <a:t>shown </a:t>
            </a:r>
            <a:r>
              <a:rPr dirty="0" sz="1200">
                <a:latin typeface="Times New Roman"/>
                <a:cs typeface="Times New Roman"/>
              </a:rPr>
              <a:t>copying data directly to another data  </a:t>
            </a:r>
            <a:r>
              <a:rPr dirty="0" sz="1200" spc="-5">
                <a:latin typeface="Times New Roman"/>
                <a:cs typeface="Times New Roman"/>
              </a:rPr>
              <a:t>store. </a:t>
            </a:r>
            <a:r>
              <a:rPr dirty="0" sz="1200">
                <a:latin typeface="Times New Roman"/>
                <a:cs typeface="Times New Roman"/>
              </a:rPr>
              <a:t>This is again illegal as there is not any intermediate process/data transform  mentioned.</a:t>
            </a:r>
            <a:endParaRPr sz="1200">
              <a:latin typeface="Times New Roman"/>
              <a:cs typeface="Times New Roman"/>
            </a:endParaRPr>
          </a:p>
        </p:txBody>
      </p:sp>
      <p:sp>
        <p:nvSpPr>
          <p:cNvPr id="6" name="object 6"/>
          <p:cNvSpPr/>
          <p:nvPr/>
        </p:nvSpPr>
        <p:spPr>
          <a:xfrm>
            <a:off x="4791455" y="3224783"/>
            <a:ext cx="131445" cy="166370"/>
          </a:xfrm>
          <a:custGeom>
            <a:avLst/>
            <a:gdLst/>
            <a:ahLst/>
            <a:cxnLst/>
            <a:rect l="l" t="t" r="r" b="b"/>
            <a:pathLst>
              <a:path w="131445" h="166370">
                <a:moveTo>
                  <a:pt x="0" y="0"/>
                </a:moveTo>
                <a:lnTo>
                  <a:pt x="0" y="166116"/>
                </a:lnTo>
                <a:lnTo>
                  <a:pt x="131064" y="86868"/>
                </a:lnTo>
                <a:lnTo>
                  <a:pt x="131064" y="79248"/>
                </a:lnTo>
                <a:lnTo>
                  <a:pt x="129539" y="77724"/>
                </a:lnTo>
                <a:lnTo>
                  <a:pt x="128016" y="77724"/>
                </a:lnTo>
                <a:lnTo>
                  <a:pt x="67056" y="41148"/>
                </a:lnTo>
                <a:lnTo>
                  <a:pt x="0" y="0"/>
                </a:lnTo>
                <a:close/>
              </a:path>
            </a:pathLst>
          </a:custGeom>
          <a:solidFill>
            <a:srgbClr val="000000"/>
          </a:solidFill>
        </p:spPr>
        <p:txBody>
          <a:bodyPr wrap="square" lIns="0" tIns="0" rIns="0" bIns="0" rtlCol="0"/>
          <a:lstStyle/>
          <a:p/>
        </p:txBody>
      </p:sp>
      <p:sp>
        <p:nvSpPr>
          <p:cNvPr id="7" name="object 7"/>
          <p:cNvSpPr/>
          <p:nvPr/>
        </p:nvSpPr>
        <p:spPr>
          <a:xfrm>
            <a:off x="3604259" y="2932176"/>
            <a:ext cx="600710" cy="373380"/>
          </a:xfrm>
          <a:custGeom>
            <a:avLst/>
            <a:gdLst/>
            <a:ahLst/>
            <a:cxnLst/>
            <a:rect l="l" t="t" r="r" b="b"/>
            <a:pathLst>
              <a:path w="600710" h="373379">
                <a:moveTo>
                  <a:pt x="112776" y="0"/>
                </a:moveTo>
                <a:lnTo>
                  <a:pt x="16764" y="96012"/>
                </a:lnTo>
                <a:lnTo>
                  <a:pt x="12192" y="102108"/>
                </a:lnTo>
                <a:lnTo>
                  <a:pt x="9144" y="106680"/>
                </a:lnTo>
                <a:lnTo>
                  <a:pt x="6096" y="114300"/>
                </a:lnTo>
                <a:lnTo>
                  <a:pt x="3048" y="120396"/>
                </a:lnTo>
                <a:lnTo>
                  <a:pt x="1524" y="126492"/>
                </a:lnTo>
                <a:lnTo>
                  <a:pt x="1524" y="134112"/>
                </a:lnTo>
                <a:lnTo>
                  <a:pt x="0" y="141732"/>
                </a:lnTo>
                <a:lnTo>
                  <a:pt x="1524" y="147828"/>
                </a:lnTo>
                <a:lnTo>
                  <a:pt x="1524" y="158496"/>
                </a:lnTo>
                <a:lnTo>
                  <a:pt x="3048" y="161544"/>
                </a:lnTo>
                <a:lnTo>
                  <a:pt x="6096" y="169164"/>
                </a:lnTo>
                <a:lnTo>
                  <a:pt x="12192" y="181356"/>
                </a:lnTo>
                <a:lnTo>
                  <a:pt x="16764" y="185928"/>
                </a:lnTo>
                <a:lnTo>
                  <a:pt x="21336" y="192024"/>
                </a:lnTo>
                <a:lnTo>
                  <a:pt x="38100" y="216408"/>
                </a:lnTo>
                <a:lnTo>
                  <a:pt x="56388" y="239268"/>
                </a:lnTo>
                <a:lnTo>
                  <a:pt x="73152" y="262128"/>
                </a:lnTo>
                <a:lnTo>
                  <a:pt x="109728" y="307848"/>
                </a:lnTo>
                <a:lnTo>
                  <a:pt x="128016" y="329184"/>
                </a:lnTo>
                <a:lnTo>
                  <a:pt x="147828" y="352044"/>
                </a:lnTo>
                <a:lnTo>
                  <a:pt x="166116" y="373380"/>
                </a:lnTo>
                <a:lnTo>
                  <a:pt x="330708" y="373380"/>
                </a:lnTo>
                <a:lnTo>
                  <a:pt x="304800" y="347472"/>
                </a:lnTo>
                <a:lnTo>
                  <a:pt x="324612" y="324612"/>
                </a:lnTo>
                <a:lnTo>
                  <a:pt x="333756" y="313944"/>
                </a:lnTo>
                <a:lnTo>
                  <a:pt x="344424" y="303276"/>
                </a:lnTo>
                <a:lnTo>
                  <a:pt x="361405" y="283464"/>
                </a:lnTo>
                <a:lnTo>
                  <a:pt x="254508" y="283464"/>
                </a:lnTo>
                <a:lnTo>
                  <a:pt x="233172" y="252984"/>
                </a:lnTo>
                <a:lnTo>
                  <a:pt x="222504" y="236220"/>
                </a:lnTo>
                <a:lnTo>
                  <a:pt x="211836" y="220980"/>
                </a:lnTo>
                <a:lnTo>
                  <a:pt x="193548" y="187452"/>
                </a:lnTo>
                <a:lnTo>
                  <a:pt x="184404" y="169164"/>
                </a:lnTo>
                <a:lnTo>
                  <a:pt x="175260" y="152400"/>
                </a:lnTo>
                <a:lnTo>
                  <a:pt x="166116" y="134112"/>
                </a:lnTo>
                <a:lnTo>
                  <a:pt x="158496" y="115824"/>
                </a:lnTo>
                <a:lnTo>
                  <a:pt x="149352" y="97536"/>
                </a:lnTo>
                <a:lnTo>
                  <a:pt x="141732" y="79248"/>
                </a:lnTo>
                <a:lnTo>
                  <a:pt x="126492" y="39624"/>
                </a:lnTo>
                <a:lnTo>
                  <a:pt x="120396" y="19812"/>
                </a:lnTo>
                <a:lnTo>
                  <a:pt x="112776" y="0"/>
                </a:lnTo>
                <a:close/>
              </a:path>
              <a:path w="600710" h="373379">
                <a:moveTo>
                  <a:pt x="507492" y="19812"/>
                </a:moveTo>
                <a:lnTo>
                  <a:pt x="478536" y="19812"/>
                </a:lnTo>
                <a:lnTo>
                  <a:pt x="470916" y="21336"/>
                </a:lnTo>
                <a:lnTo>
                  <a:pt x="416052" y="74676"/>
                </a:lnTo>
                <a:lnTo>
                  <a:pt x="391668" y="108204"/>
                </a:lnTo>
                <a:lnTo>
                  <a:pt x="377952" y="124968"/>
                </a:lnTo>
                <a:lnTo>
                  <a:pt x="367284" y="140208"/>
                </a:lnTo>
                <a:lnTo>
                  <a:pt x="355092" y="155448"/>
                </a:lnTo>
                <a:lnTo>
                  <a:pt x="342900" y="172212"/>
                </a:lnTo>
                <a:lnTo>
                  <a:pt x="320040" y="201168"/>
                </a:lnTo>
                <a:lnTo>
                  <a:pt x="307848" y="216408"/>
                </a:lnTo>
                <a:lnTo>
                  <a:pt x="275844" y="257556"/>
                </a:lnTo>
                <a:lnTo>
                  <a:pt x="254508" y="283464"/>
                </a:lnTo>
                <a:lnTo>
                  <a:pt x="361405" y="283464"/>
                </a:lnTo>
                <a:lnTo>
                  <a:pt x="362712" y="281940"/>
                </a:lnTo>
                <a:lnTo>
                  <a:pt x="382524" y="262128"/>
                </a:lnTo>
                <a:lnTo>
                  <a:pt x="400812" y="245364"/>
                </a:lnTo>
                <a:lnTo>
                  <a:pt x="419100" y="227076"/>
                </a:lnTo>
                <a:lnTo>
                  <a:pt x="437388" y="211836"/>
                </a:lnTo>
                <a:lnTo>
                  <a:pt x="457200" y="198120"/>
                </a:lnTo>
                <a:lnTo>
                  <a:pt x="475488" y="184404"/>
                </a:lnTo>
                <a:lnTo>
                  <a:pt x="483108" y="178308"/>
                </a:lnTo>
                <a:lnTo>
                  <a:pt x="493776" y="172212"/>
                </a:lnTo>
                <a:lnTo>
                  <a:pt x="510540" y="161544"/>
                </a:lnTo>
                <a:lnTo>
                  <a:pt x="547116" y="143256"/>
                </a:lnTo>
                <a:lnTo>
                  <a:pt x="565404" y="137160"/>
                </a:lnTo>
                <a:lnTo>
                  <a:pt x="582168" y="131064"/>
                </a:lnTo>
                <a:lnTo>
                  <a:pt x="591312" y="128016"/>
                </a:lnTo>
                <a:lnTo>
                  <a:pt x="600456" y="126492"/>
                </a:lnTo>
                <a:lnTo>
                  <a:pt x="598932" y="118872"/>
                </a:lnTo>
                <a:lnTo>
                  <a:pt x="598932" y="111252"/>
                </a:lnTo>
                <a:lnTo>
                  <a:pt x="597408" y="105156"/>
                </a:lnTo>
                <a:lnTo>
                  <a:pt x="537972" y="35052"/>
                </a:lnTo>
                <a:lnTo>
                  <a:pt x="513588" y="21336"/>
                </a:lnTo>
                <a:lnTo>
                  <a:pt x="507492" y="19812"/>
                </a:lnTo>
                <a:close/>
              </a:path>
            </a:pathLst>
          </a:custGeom>
          <a:solidFill>
            <a:srgbClr val="0099CC"/>
          </a:solidFill>
        </p:spPr>
        <p:txBody>
          <a:bodyPr wrap="square" lIns="0" tIns="0" rIns="0" bIns="0" rtlCol="0"/>
          <a:lstStyle/>
          <a:p/>
        </p:txBody>
      </p:sp>
      <p:sp>
        <p:nvSpPr>
          <p:cNvPr id="8" name="object 8"/>
          <p:cNvSpPr/>
          <p:nvPr/>
        </p:nvSpPr>
        <p:spPr>
          <a:xfrm>
            <a:off x="3538728" y="3305555"/>
            <a:ext cx="757555" cy="315595"/>
          </a:xfrm>
          <a:custGeom>
            <a:avLst/>
            <a:gdLst/>
            <a:ahLst/>
            <a:cxnLst/>
            <a:rect l="l" t="t" r="r" b="b"/>
            <a:pathLst>
              <a:path w="757554" h="315595">
                <a:moveTo>
                  <a:pt x="476707" y="70104"/>
                </a:moveTo>
                <a:lnTo>
                  <a:pt x="297180" y="70104"/>
                </a:lnTo>
                <a:lnTo>
                  <a:pt x="324612" y="96012"/>
                </a:lnTo>
                <a:lnTo>
                  <a:pt x="352044" y="123444"/>
                </a:lnTo>
                <a:lnTo>
                  <a:pt x="381000" y="147828"/>
                </a:lnTo>
                <a:lnTo>
                  <a:pt x="408432" y="173736"/>
                </a:lnTo>
                <a:lnTo>
                  <a:pt x="437388" y="198120"/>
                </a:lnTo>
                <a:lnTo>
                  <a:pt x="498348" y="246888"/>
                </a:lnTo>
                <a:lnTo>
                  <a:pt x="528828" y="269748"/>
                </a:lnTo>
                <a:lnTo>
                  <a:pt x="537972" y="277368"/>
                </a:lnTo>
                <a:lnTo>
                  <a:pt x="563880" y="295656"/>
                </a:lnTo>
                <a:lnTo>
                  <a:pt x="571500" y="301752"/>
                </a:lnTo>
                <a:lnTo>
                  <a:pt x="574548" y="304800"/>
                </a:lnTo>
                <a:lnTo>
                  <a:pt x="579120" y="307848"/>
                </a:lnTo>
                <a:lnTo>
                  <a:pt x="597408" y="313944"/>
                </a:lnTo>
                <a:lnTo>
                  <a:pt x="606552" y="315468"/>
                </a:lnTo>
                <a:lnTo>
                  <a:pt x="627888" y="315468"/>
                </a:lnTo>
                <a:lnTo>
                  <a:pt x="630936" y="313944"/>
                </a:lnTo>
                <a:lnTo>
                  <a:pt x="649224" y="307848"/>
                </a:lnTo>
                <a:lnTo>
                  <a:pt x="656844" y="301752"/>
                </a:lnTo>
                <a:lnTo>
                  <a:pt x="665988" y="295656"/>
                </a:lnTo>
                <a:lnTo>
                  <a:pt x="757428" y="204216"/>
                </a:lnTo>
                <a:lnTo>
                  <a:pt x="729996" y="196596"/>
                </a:lnTo>
                <a:lnTo>
                  <a:pt x="678180" y="178308"/>
                </a:lnTo>
                <a:lnTo>
                  <a:pt x="653796" y="169164"/>
                </a:lnTo>
                <a:lnTo>
                  <a:pt x="640080" y="164592"/>
                </a:lnTo>
                <a:lnTo>
                  <a:pt x="627888" y="158496"/>
                </a:lnTo>
                <a:lnTo>
                  <a:pt x="605028" y="147828"/>
                </a:lnTo>
                <a:lnTo>
                  <a:pt x="580644" y="137160"/>
                </a:lnTo>
                <a:lnTo>
                  <a:pt x="559308" y="124968"/>
                </a:lnTo>
                <a:lnTo>
                  <a:pt x="547116" y="117348"/>
                </a:lnTo>
                <a:lnTo>
                  <a:pt x="536448" y="111252"/>
                </a:lnTo>
                <a:lnTo>
                  <a:pt x="515112" y="97536"/>
                </a:lnTo>
                <a:lnTo>
                  <a:pt x="476707" y="70104"/>
                </a:lnTo>
                <a:close/>
              </a:path>
              <a:path w="757554" h="315595">
                <a:moveTo>
                  <a:pt x="4572" y="169164"/>
                </a:moveTo>
                <a:lnTo>
                  <a:pt x="3048" y="170688"/>
                </a:lnTo>
                <a:lnTo>
                  <a:pt x="3048" y="172212"/>
                </a:lnTo>
                <a:lnTo>
                  <a:pt x="1524" y="176784"/>
                </a:lnTo>
                <a:lnTo>
                  <a:pt x="1524" y="179832"/>
                </a:lnTo>
                <a:lnTo>
                  <a:pt x="0" y="184404"/>
                </a:lnTo>
                <a:lnTo>
                  <a:pt x="0" y="217932"/>
                </a:lnTo>
                <a:lnTo>
                  <a:pt x="1524" y="224028"/>
                </a:lnTo>
                <a:lnTo>
                  <a:pt x="4572" y="231648"/>
                </a:lnTo>
                <a:lnTo>
                  <a:pt x="10668" y="243840"/>
                </a:lnTo>
                <a:lnTo>
                  <a:pt x="13716" y="245364"/>
                </a:lnTo>
                <a:lnTo>
                  <a:pt x="15240" y="248412"/>
                </a:lnTo>
                <a:lnTo>
                  <a:pt x="21336" y="254508"/>
                </a:lnTo>
                <a:lnTo>
                  <a:pt x="56388" y="291084"/>
                </a:lnTo>
                <a:lnTo>
                  <a:pt x="60960" y="295656"/>
                </a:lnTo>
                <a:lnTo>
                  <a:pt x="67056" y="298704"/>
                </a:lnTo>
                <a:lnTo>
                  <a:pt x="73152" y="303276"/>
                </a:lnTo>
                <a:lnTo>
                  <a:pt x="79248" y="306324"/>
                </a:lnTo>
                <a:lnTo>
                  <a:pt x="85344" y="307848"/>
                </a:lnTo>
                <a:lnTo>
                  <a:pt x="92964" y="309372"/>
                </a:lnTo>
                <a:lnTo>
                  <a:pt x="99060" y="310896"/>
                </a:lnTo>
                <a:lnTo>
                  <a:pt x="114300" y="310896"/>
                </a:lnTo>
                <a:lnTo>
                  <a:pt x="120396" y="309372"/>
                </a:lnTo>
                <a:lnTo>
                  <a:pt x="128016" y="307848"/>
                </a:lnTo>
                <a:lnTo>
                  <a:pt x="131064" y="306324"/>
                </a:lnTo>
                <a:lnTo>
                  <a:pt x="134112" y="306324"/>
                </a:lnTo>
                <a:lnTo>
                  <a:pt x="140208" y="303276"/>
                </a:lnTo>
                <a:lnTo>
                  <a:pt x="146304" y="298704"/>
                </a:lnTo>
                <a:lnTo>
                  <a:pt x="152400" y="295656"/>
                </a:lnTo>
                <a:lnTo>
                  <a:pt x="155448" y="292608"/>
                </a:lnTo>
                <a:lnTo>
                  <a:pt x="158496" y="291084"/>
                </a:lnTo>
                <a:lnTo>
                  <a:pt x="175260" y="259080"/>
                </a:lnTo>
                <a:lnTo>
                  <a:pt x="193548" y="230124"/>
                </a:lnTo>
                <a:lnTo>
                  <a:pt x="210312" y="201168"/>
                </a:lnTo>
                <a:lnTo>
                  <a:pt x="228600" y="172212"/>
                </a:lnTo>
                <a:lnTo>
                  <a:pt x="16764" y="172212"/>
                </a:lnTo>
                <a:lnTo>
                  <a:pt x="12192" y="170688"/>
                </a:lnTo>
                <a:lnTo>
                  <a:pt x="9144" y="170688"/>
                </a:lnTo>
                <a:lnTo>
                  <a:pt x="4572" y="169164"/>
                </a:lnTo>
                <a:close/>
              </a:path>
              <a:path w="757554" h="315595">
                <a:moveTo>
                  <a:pt x="396240" y="0"/>
                </a:moveTo>
                <a:lnTo>
                  <a:pt x="231648" y="0"/>
                </a:lnTo>
                <a:lnTo>
                  <a:pt x="237744" y="6096"/>
                </a:lnTo>
                <a:lnTo>
                  <a:pt x="227076" y="16764"/>
                </a:lnTo>
                <a:lnTo>
                  <a:pt x="216408" y="28956"/>
                </a:lnTo>
                <a:lnTo>
                  <a:pt x="205740" y="39624"/>
                </a:lnTo>
                <a:lnTo>
                  <a:pt x="196596" y="50292"/>
                </a:lnTo>
                <a:lnTo>
                  <a:pt x="185928" y="59436"/>
                </a:lnTo>
                <a:lnTo>
                  <a:pt x="158496" y="86868"/>
                </a:lnTo>
                <a:lnTo>
                  <a:pt x="149352" y="94488"/>
                </a:lnTo>
                <a:lnTo>
                  <a:pt x="140208" y="103632"/>
                </a:lnTo>
                <a:lnTo>
                  <a:pt x="132588" y="109728"/>
                </a:lnTo>
                <a:lnTo>
                  <a:pt x="123444" y="117348"/>
                </a:lnTo>
                <a:lnTo>
                  <a:pt x="115824" y="123444"/>
                </a:lnTo>
                <a:lnTo>
                  <a:pt x="108204" y="131064"/>
                </a:lnTo>
                <a:lnTo>
                  <a:pt x="100584" y="135636"/>
                </a:lnTo>
                <a:lnTo>
                  <a:pt x="92964" y="141732"/>
                </a:lnTo>
                <a:lnTo>
                  <a:pt x="85344" y="146304"/>
                </a:lnTo>
                <a:lnTo>
                  <a:pt x="79248" y="150876"/>
                </a:lnTo>
                <a:lnTo>
                  <a:pt x="71628" y="155448"/>
                </a:lnTo>
                <a:lnTo>
                  <a:pt x="53340" y="164592"/>
                </a:lnTo>
                <a:lnTo>
                  <a:pt x="47244" y="166116"/>
                </a:lnTo>
                <a:lnTo>
                  <a:pt x="42672" y="169164"/>
                </a:lnTo>
                <a:lnTo>
                  <a:pt x="36576" y="170688"/>
                </a:lnTo>
                <a:lnTo>
                  <a:pt x="32004" y="170688"/>
                </a:lnTo>
                <a:lnTo>
                  <a:pt x="25908" y="172212"/>
                </a:lnTo>
                <a:lnTo>
                  <a:pt x="228600" y="172212"/>
                </a:lnTo>
                <a:lnTo>
                  <a:pt x="237744" y="158496"/>
                </a:lnTo>
                <a:lnTo>
                  <a:pt x="245364" y="144780"/>
                </a:lnTo>
                <a:lnTo>
                  <a:pt x="263652" y="118872"/>
                </a:lnTo>
                <a:lnTo>
                  <a:pt x="280416" y="94488"/>
                </a:lnTo>
                <a:lnTo>
                  <a:pt x="288036" y="80772"/>
                </a:lnTo>
                <a:lnTo>
                  <a:pt x="297180" y="70104"/>
                </a:lnTo>
                <a:lnTo>
                  <a:pt x="476707" y="70104"/>
                </a:lnTo>
                <a:lnTo>
                  <a:pt x="472440" y="67056"/>
                </a:lnTo>
                <a:lnTo>
                  <a:pt x="452628" y="51816"/>
                </a:lnTo>
                <a:lnTo>
                  <a:pt x="432816" y="35052"/>
                </a:lnTo>
                <a:lnTo>
                  <a:pt x="414528" y="18288"/>
                </a:lnTo>
                <a:lnTo>
                  <a:pt x="396240" y="0"/>
                </a:lnTo>
                <a:close/>
              </a:path>
            </a:pathLst>
          </a:custGeom>
          <a:solidFill>
            <a:srgbClr val="0099CC"/>
          </a:solidFill>
        </p:spPr>
        <p:txBody>
          <a:bodyPr wrap="square" lIns="0" tIns="0" rIns="0" bIns="0" rtlCol="0"/>
          <a:lstStyle/>
          <a:p/>
        </p:txBody>
      </p:sp>
      <p:sp>
        <p:nvSpPr>
          <p:cNvPr id="9" name="object 9"/>
          <p:cNvSpPr/>
          <p:nvPr/>
        </p:nvSpPr>
        <p:spPr>
          <a:xfrm>
            <a:off x="1162811" y="3072383"/>
            <a:ext cx="515620" cy="506095"/>
          </a:xfrm>
          <a:custGeom>
            <a:avLst/>
            <a:gdLst/>
            <a:ahLst/>
            <a:cxnLst/>
            <a:rect l="l" t="t" r="r" b="b"/>
            <a:pathLst>
              <a:path w="515619" h="506095">
                <a:moveTo>
                  <a:pt x="515112" y="0"/>
                </a:moveTo>
                <a:lnTo>
                  <a:pt x="0" y="0"/>
                </a:lnTo>
                <a:lnTo>
                  <a:pt x="0" y="505968"/>
                </a:lnTo>
                <a:lnTo>
                  <a:pt x="515112" y="505968"/>
                </a:lnTo>
                <a:lnTo>
                  <a:pt x="515112" y="0"/>
                </a:lnTo>
                <a:close/>
              </a:path>
            </a:pathLst>
          </a:custGeom>
          <a:solidFill>
            <a:srgbClr val="0099CC"/>
          </a:solidFill>
        </p:spPr>
        <p:txBody>
          <a:bodyPr wrap="square" lIns="0" tIns="0" rIns="0" bIns="0" rtlCol="0"/>
          <a:lstStyle/>
          <a:p/>
        </p:txBody>
      </p:sp>
      <p:sp>
        <p:nvSpPr>
          <p:cNvPr id="10" name="object 10"/>
          <p:cNvSpPr/>
          <p:nvPr/>
        </p:nvSpPr>
        <p:spPr>
          <a:xfrm>
            <a:off x="1677923" y="3072383"/>
            <a:ext cx="1158240" cy="506095"/>
          </a:xfrm>
          <a:custGeom>
            <a:avLst/>
            <a:gdLst/>
            <a:ahLst/>
            <a:cxnLst/>
            <a:rect l="l" t="t" r="r" b="b"/>
            <a:pathLst>
              <a:path w="1158239" h="506095">
                <a:moveTo>
                  <a:pt x="0" y="0"/>
                </a:moveTo>
                <a:lnTo>
                  <a:pt x="0" y="505968"/>
                </a:lnTo>
                <a:lnTo>
                  <a:pt x="1158240" y="505968"/>
                </a:lnTo>
                <a:lnTo>
                  <a:pt x="1158240" y="0"/>
                </a:lnTo>
                <a:lnTo>
                  <a:pt x="0" y="0"/>
                </a:lnTo>
                <a:close/>
              </a:path>
            </a:pathLst>
          </a:custGeom>
          <a:solidFill>
            <a:srgbClr val="CCCCCC"/>
          </a:solidFill>
        </p:spPr>
        <p:txBody>
          <a:bodyPr wrap="square" lIns="0" tIns="0" rIns="0" bIns="0" rtlCol="0"/>
          <a:lstStyle/>
          <a:p/>
        </p:txBody>
      </p:sp>
      <p:sp>
        <p:nvSpPr>
          <p:cNvPr id="11" name="object 11"/>
          <p:cNvSpPr/>
          <p:nvPr/>
        </p:nvSpPr>
        <p:spPr>
          <a:xfrm>
            <a:off x="4931664" y="3064764"/>
            <a:ext cx="516890" cy="506095"/>
          </a:xfrm>
          <a:custGeom>
            <a:avLst/>
            <a:gdLst/>
            <a:ahLst/>
            <a:cxnLst/>
            <a:rect l="l" t="t" r="r" b="b"/>
            <a:pathLst>
              <a:path w="516889" h="506095">
                <a:moveTo>
                  <a:pt x="0" y="0"/>
                </a:moveTo>
                <a:lnTo>
                  <a:pt x="516636" y="0"/>
                </a:lnTo>
                <a:lnTo>
                  <a:pt x="516636" y="505968"/>
                </a:lnTo>
                <a:lnTo>
                  <a:pt x="0" y="505968"/>
                </a:lnTo>
                <a:lnTo>
                  <a:pt x="0" y="0"/>
                </a:lnTo>
                <a:close/>
              </a:path>
            </a:pathLst>
          </a:custGeom>
          <a:solidFill>
            <a:srgbClr val="0099CC"/>
          </a:solidFill>
        </p:spPr>
        <p:txBody>
          <a:bodyPr wrap="square" lIns="0" tIns="0" rIns="0" bIns="0" rtlCol="0"/>
          <a:lstStyle/>
          <a:p/>
        </p:txBody>
      </p:sp>
      <p:sp>
        <p:nvSpPr>
          <p:cNvPr id="12" name="object 12"/>
          <p:cNvSpPr/>
          <p:nvPr/>
        </p:nvSpPr>
        <p:spPr>
          <a:xfrm>
            <a:off x="5448300" y="3064764"/>
            <a:ext cx="1156970" cy="506095"/>
          </a:xfrm>
          <a:custGeom>
            <a:avLst/>
            <a:gdLst/>
            <a:ahLst/>
            <a:cxnLst/>
            <a:rect l="l" t="t" r="r" b="b"/>
            <a:pathLst>
              <a:path w="1156970" h="506095">
                <a:moveTo>
                  <a:pt x="1156715" y="0"/>
                </a:moveTo>
                <a:lnTo>
                  <a:pt x="0" y="0"/>
                </a:lnTo>
                <a:lnTo>
                  <a:pt x="0" y="505968"/>
                </a:lnTo>
                <a:lnTo>
                  <a:pt x="1156715" y="505968"/>
                </a:lnTo>
                <a:lnTo>
                  <a:pt x="1156715" y="0"/>
                </a:lnTo>
                <a:close/>
              </a:path>
            </a:pathLst>
          </a:custGeom>
          <a:solidFill>
            <a:srgbClr val="CCCCCC"/>
          </a:solidFill>
        </p:spPr>
        <p:txBody>
          <a:bodyPr wrap="square" lIns="0" tIns="0" rIns="0" bIns="0" rtlCol="0"/>
          <a:lstStyle/>
          <a:p/>
        </p:txBody>
      </p:sp>
      <p:sp>
        <p:nvSpPr>
          <p:cNvPr id="13" name="object 13"/>
          <p:cNvSpPr/>
          <p:nvPr/>
        </p:nvSpPr>
        <p:spPr>
          <a:xfrm>
            <a:off x="2820923" y="3304794"/>
            <a:ext cx="2047239" cy="0"/>
          </a:xfrm>
          <a:custGeom>
            <a:avLst/>
            <a:gdLst/>
            <a:ahLst/>
            <a:cxnLst/>
            <a:rect l="l" t="t" r="r" b="b"/>
            <a:pathLst>
              <a:path w="2047239" h="0">
                <a:moveTo>
                  <a:pt x="0" y="0"/>
                </a:moveTo>
                <a:lnTo>
                  <a:pt x="2046732" y="0"/>
                </a:lnTo>
              </a:path>
            </a:pathLst>
          </a:custGeom>
          <a:ln w="28955">
            <a:solidFill>
              <a:srgbClr val="000000"/>
            </a:solidFill>
          </a:ln>
        </p:spPr>
        <p:txBody>
          <a:bodyPr wrap="square" lIns="0" tIns="0" rIns="0" bIns="0" rtlCol="0"/>
          <a:lstStyle/>
          <a:p/>
        </p:txBody>
      </p:sp>
      <p:sp>
        <p:nvSpPr>
          <p:cNvPr id="14" name="object 14"/>
          <p:cNvSpPr txBox="1"/>
          <p:nvPr/>
        </p:nvSpPr>
        <p:spPr>
          <a:xfrm>
            <a:off x="5812015" y="3104883"/>
            <a:ext cx="570230" cy="472440"/>
          </a:xfrm>
          <a:prstGeom prst="rect">
            <a:avLst/>
          </a:prstGeom>
        </p:spPr>
        <p:txBody>
          <a:bodyPr wrap="square" lIns="0" tIns="0" rIns="0" bIns="0" rtlCol="0" vert="horz">
            <a:spAutoFit/>
          </a:bodyPr>
          <a:lstStyle/>
          <a:p>
            <a:pPr marL="12700" marR="5080" indent="15240">
              <a:lnSpc>
                <a:spcPts val="1810"/>
              </a:lnSpc>
            </a:pPr>
            <a:r>
              <a:rPr dirty="0" sz="1850" spc="-35">
                <a:latin typeface="Arial"/>
                <a:cs typeface="Arial"/>
              </a:rPr>
              <a:t>Data  </a:t>
            </a:r>
            <a:r>
              <a:rPr dirty="0" sz="1850" spc="-30">
                <a:latin typeface="Arial"/>
                <a:cs typeface="Arial"/>
              </a:rPr>
              <a:t>Store</a:t>
            </a:r>
            <a:endParaRPr sz="1850">
              <a:latin typeface="Arial"/>
              <a:cs typeface="Arial"/>
            </a:endParaRPr>
          </a:p>
        </p:txBody>
      </p:sp>
      <p:sp>
        <p:nvSpPr>
          <p:cNvPr id="15" name="object 15"/>
          <p:cNvSpPr txBox="1"/>
          <p:nvPr/>
        </p:nvSpPr>
        <p:spPr>
          <a:xfrm>
            <a:off x="2041651" y="3109862"/>
            <a:ext cx="570230" cy="474980"/>
          </a:xfrm>
          <a:prstGeom prst="rect">
            <a:avLst/>
          </a:prstGeom>
        </p:spPr>
        <p:txBody>
          <a:bodyPr wrap="square" lIns="0" tIns="0" rIns="0" bIns="0" rtlCol="0" vert="horz">
            <a:spAutoFit/>
          </a:bodyPr>
          <a:lstStyle/>
          <a:p>
            <a:pPr marL="12700" marR="5080" indent="16510">
              <a:lnSpc>
                <a:spcPts val="1820"/>
              </a:lnSpc>
            </a:pPr>
            <a:r>
              <a:rPr dirty="0" sz="1850" spc="-35">
                <a:latin typeface="Arial"/>
                <a:cs typeface="Arial"/>
              </a:rPr>
              <a:t>Data  </a:t>
            </a:r>
            <a:r>
              <a:rPr dirty="0" sz="1850" spc="-30">
                <a:latin typeface="Arial"/>
                <a:cs typeface="Arial"/>
              </a:rPr>
              <a:t>Store</a:t>
            </a:r>
            <a:endParaRPr sz="1850">
              <a:latin typeface="Arial"/>
              <a:cs typeface="Arial"/>
            </a:endParaRPr>
          </a:p>
        </p:txBody>
      </p:sp>
      <p:sp>
        <p:nvSpPr>
          <p:cNvPr id="16" name="object 16"/>
          <p:cNvSpPr txBox="1"/>
          <p:nvPr/>
        </p:nvSpPr>
        <p:spPr>
          <a:xfrm>
            <a:off x="1130300" y="3637788"/>
            <a:ext cx="5511800" cy="533400"/>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So, </a:t>
            </a:r>
            <a:r>
              <a:rPr dirty="0" sz="1200">
                <a:latin typeface="Times New Roman"/>
                <a:cs typeface="Times New Roman"/>
              </a:rPr>
              <a:t>the correct method is again to use a data transform/process between the two data  </a:t>
            </a:r>
            <a:r>
              <a:rPr dirty="0" sz="1200" spc="-5">
                <a:latin typeface="Times New Roman"/>
                <a:cs typeface="Times New Roman"/>
              </a:rPr>
              <a:t>stores. </a:t>
            </a:r>
            <a:r>
              <a:rPr dirty="0" sz="1200">
                <a:latin typeface="Times New Roman"/>
                <a:cs typeface="Times New Roman"/>
              </a:rPr>
              <a:t>It </a:t>
            </a:r>
            <a:r>
              <a:rPr dirty="0" sz="1200" spc="-5">
                <a:latin typeface="Times New Roman"/>
                <a:cs typeface="Times New Roman"/>
              </a:rPr>
              <a:t>should </a:t>
            </a:r>
            <a:r>
              <a:rPr dirty="0" sz="1200">
                <a:latin typeface="Times New Roman"/>
                <a:cs typeface="Times New Roman"/>
              </a:rPr>
              <a:t>retrieve data from one data store and after transforming that data, </a:t>
            </a:r>
            <a:r>
              <a:rPr dirty="0" sz="1200" spc="-5">
                <a:latin typeface="Times New Roman"/>
                <a:cs typeface="Times New Roman"/>
              </a:rPr>
              <a:t>store </a:t>
            </a:r>
            <a:r>
              <a:rPr dirty="0" sz="1200">
                <a:latin typeface="Times New Roman"/>
                <a:cs typeface="Times New Roman"/>
              </a:rPr>
              <a:t>it  into another data</a:t>
            </a:r>
            <a:r>
              <a:rPr dirty="0" sz="1200" spc="-110">
                <a:latin typeface="Times New Roman"/>
                <a:cs typeface="Times New Roman"/>
              </a:rPr>
              <a:t> </a:t>
            </a:r>
            <a:r>
              <a:rPr dirty="0" sz="1200" spc="-5">
                <a:latin typeface="Times New Roman"/>
                <a:cs typeface="Times New Roman"/>
              </a:rPr>
              <a:t>store.</a:t>
            </a:r>
            <a:endParaRPr sz="1200">
              <a:latin typeface="Times New Roman"/>
              <a:cs typeface="Times New Roman"/>
            </a:endParaRPr>
          </a:p>
        </p:txBody>
      </p:sp>
      <p:sp>
        <p:nvSpPr>
          <p:cNvPr id="17" name="object 17"/>
          <p:cNvSpPr/>
          <p:nvPr/>
        </p:nvSpPr>
        <p:spPr>
          <a:xfrm>
            <a:off x="5448300" y="4943855"/>
            <a:ext cx="1156970" cy="506095"/>
          </a:xfrm>
          <a:custGeom>
            <a:avLst/>
            <a:gdLst/>
            <a:ahLst/>
            <a:cxnLst/>
            <a:rect l="l" t="t" r="r" b="b"/>
            <a:pathLst>
              <a:path w="1156970" h="506095">
                <a:moveTo>
                  <a:pt x="1156715" y="505968"/>
                </a:moveTo>
                <a:lnTo>
                  <a:pt x="0" y="505968"/>
                </a:lnTo>
                <a:lnTo>
                  <a:pt x="0" y="0"/>
                </a:lnTo>
                <a:lnTo>
                  <a:pt x="1156715" y="0"/>
                </a:lnTo>
                <a:lnTo>
                  <a:pt x="1156715" y="505968"/>
                </a:lnTo>
                <a:close/>
              </a:path>
            </a:pathLst>
          </a:custGeom>
          <a:solidFill>
            <a:srgbClr val="CCCCCC"/>
          </a:solidFill>
        </p:spPr>
        <p:txBody>
          <a:bodyPr wrap="square" lIns="0" tIns="0" rIns="0" bIns="0" rtlCol="0"/>
          <a:lstStyle/>
          <a:p/>
        </p:txBody>
      </p:sp>
      <p:sp>
        <p:nvSpPr>
          <p:cNvPr id="18" name="object 18"/>
          <p:cNvSpPr/>
          <p:nvPr/>
        </p:nvSpPr>
        <p:spPr>
          <a:xfrm>
            <a:off x="4931664" y="4943855"/>
            <a:ext cx="516890" cy="506095"/>
          </a:xfrm>
          <a:custGeom>
            <a:avLst/>
            <a:gdLst/>
            <a:ahLst/>
            <a:cxnLst/>
            <a:rect l="l" t="t" r="r" b="b"/>
            <a:pathLst>
              <a:path w="516889" h="506095">
                <a:moveTo>
                  <a:pt x="516636" y="0"/>
                </a:moveTo>
                <a:lnTo>
                  <a:pt x="0" y="0"/>
                </a:lnTo>
                <a:lnTo>
                  <a:pt x="0" y="505968"/>
                </a:lnTo>
                <a:lnTo>
                  <a:pt x="516636" y="505968"/>
                </a:lnTo>
                <a:lnTo>
                  <a:pt x="516636" y="0"/>
                </a:lnTo>
                <a:close/>
              </a:path>
            </a:pathLst>
          </a:custGeom>
          <a:solidFill>
            <a:srgbClr val="0099CC"/>
          </a:solidFill>
        </p:spPr>
        <p:txBody>
          <a:bodyPr wrap="square" lIns="0" tIns="0" rIns="0" bIns="0" rtlCol="0"/>
          <a:lstStyle/>
          <a:p/>
        </p:txBody>
      </p:sp>
      <p:sp>
        <p:nvSpPr>
          <p:cNvPr id="19" name="object 19"/>
          <p:cNvSpPr/>
          <p:nvPr/>
        </p:nvSpPr>
        <p:spPr>
          <a:xfrm>
            <a:off x="4930902" y="5122164"/>
            <a:ext cx="0" cy="226060"/>
          </a:xfrm>
          <a:custGeom>
            <a:avLst/>
            <a:gdLst/>
            <a:ahLst/>
            <a:cxnLst/>
            <a:rect l="l" t="t" r="r" b="b"/>
            <a:pathLst>
              <a:path w="0" h="226060">
                <a:moveTo>
                  <a:pt x="0" y="0"/>
                </a:moveTo>
                <a:lnTo>
                  <a:pt x="0" y="225551"/>
                </a:lnTo>
              </a:path>
            </a:pathLst>
          </a:custGeom>
          <a:ln w="3175">
            <a:solidFill>
              <a:srgbClr val="00CC99"/>
            </a:solidFill>
          </a:ln>
        </p:spPr>
        <p:txBody>
          <a:bodyPr wrap="square" lIns="0" tIns="0" rIns="0" bIns="0" rtlCol="0"/>
          <a:lstStyle/>
          <a:p/>
        </p:txBody>
      </p:sp>
      <p:sp>
        <p:nvSpPr>
          <p:cNvPr id="20" name="object 20"/>
          <p:cNvSpPr/>
          <p:nvPr/>
        </p:nvSpPr>
        <p:spPr>
          <a:xfrm>
            <a:off x="3115055" y="4541520"/>
            <a:ext cx="1511935" cy="1373505"/>
          </a:xfrm>
          <a:custGeom>
            <a:avLst/>
            <a:gdLst/>
            <a:ahLst/>
            <a:cxnLst/>
            <a:rect l="l" t="t" r="r" b="b"/>
            <a:pathLst>
              <a:path w="1511935" h="1373504">
                <a:moveTo>
                  <a:pt x="1475232" y="0"/>
                </a:moveTo>
                <a:lnTo>
                  <a:pt x="36575" y="0"/>
                </a:lnTo>
                <a:lnTo>
                  <a:pt x="30479" y="4572"/>
                </a:lnTo>
                <a:lnTo>
                  <a:pt x="21335" y="13716"/>
                </a:lnTo>
                <a:lnTo>
                  <a:pt x="16763" y="19812"/>
                </a:lnTo>
                <a:lnTo>
                  <a:pt x="13715" y="22860"/>
                </a:lnTo>
                <a:lnTo>
                  <a:pt x="10667" y="28956"/>
                </a:lnTo>
                <a:lnTo>
                  <a:pt x="9143" y="33528"/>
                </a:lnTo>
                <a:lnTo>
                  <a:pt x="6095" y="38100"/>
                </a:lnTo>
                <a:lnTo>
                  <a:pt x="3047" y="50292"/>
                </a:lnTo>
                <a:lnTo>
                  <a:pt x="1523" y="54864"/>
                </a:lnTo>
                <a:lnTo>
                  <a:pt x="1523" y="455676"/>
                </a:lnTo>
                <a:lnTo>
                  <a:pt x="0" y="455676"/>
                </a:lnTo>
                <a:lnTo>
                  <a:pt x="0" y="644652"/>
                </a:lnTo>
                <a:lnTo>
                  <a:pt x="3047" y="646176"/>
                </a:lnTo>
                <a:lnTo>
                  <a:pt x="4571" y="649224"/>
                </a:lnTo>
                <a:lnTo>
                  <a:pt x="7619" y="650748"/>
                </a:lnTo>
                <a:lnTo>
                  <a:pt x="9143" y="650748"/>
                </a:lnTo>
                <a:lnTo>
                  <a:pt x="12191" y="652272"/>
                </a:lnTo>
                <a:lnTo>
                  <a:pt x="13715" y="653796"/>
                </a:lnTo>
                <a:lnTo>
                  <a:pt x="0" y="661416"/>
                </a:lnTo>
                <a:lnTo>
                  <a:pt x="0" y="667512"/>
                </a:lnTo>
                <a:lnTo>
                  <a:pt x="3047" y="670560"/>
                </a:lnTo>
                <a:lnTo>
                  <a:pt x="3047" y="672084"/>
                </a:lnTo>
                <a:lnTo>
                  <a:pt x="6095" y="673608"/>
                </a:lnTo>
                <a:lnTo>
                  <a:pt x="7619" y="673608"/>
                </a:lnTo>
                <a:lnTo>
                  <a:pt x="0" y="679704"/>
                </a:lnTo>
                <a:lnTo>
                  <a:pt x="0" y="1304544"/>
                </a:lnTo>
                <a:lnTo>
                  <a:pt x="1523" y="1313688"/>
                </a:lnTo>
                <a:lnTo>
                  <a:pt x="6095" y="1336548"/>
                </a:lnTo>
                <a:lnTo>
                  <a:pt x="9143" y="1342644"/>
                </a:lnTo>
                <a:lnTo>
                  <a:pt x="13715" y="1350264"/>
                </a:lnTo>
                <a:lnTo>
                  <a:pt x="16763" y="1356360"/>
                </a:lnTo>
                <a:lnTo>
                  <a:pt x="21335" y="1359408"/>
                </a:lnTo>
                <a:lnTo>
                  <a:pt x="24383" y="1363980"/>
                </a:lnTo>
                <a:lnTo>
                  <a:pt x="30479" y="1370076"/>
                </a:lnTo>
                <a:lnTo>
                  <a:pt x="35051" y="1373124"/>
                </a:lnTo>
                <a:lnTo>
                  <a:pt x="1476756" y="1373124"/>
                </a:lnTo>
                <a:lnTo>
                  <a:pt x="1481328" y="1370076"/>
                </a:lnTo>
                <a:lnTo>
                  <a:pt x="1490472" y="1360932"/>
                </a:lnTo>
                <a:lnTo>
                  <a:pt x="1493520" y="1356360"/>
                </a:lnTo>
                <a:lnTo>
                  <a:pt x="1498092" y="1350264"/>
                </a:lnTo>
                <a:lnTo>
                  <a:pt x="1501139" y="1342644"/>
                </a:lnTo>
                <a:lnTo>
                  <a:pt x="1504188" y="1336548"/>
                </a:lnTo>
                <a:lnTo>
                  <a:pt x="1507236" y="1328928"/>
                </a:lnTo>
                <a:lnTo>
                  <a:pt x="1508760" y="1321308"/>
                </a:lnTo>
                <a:lnTo>
                  <a:pt x="1510283" y="1316736"/>
                </a:lnTo>
                <a:lnTo>
                  <a:pt x="1510283" y="1313688"/>
                </a:lnTo>
                <a:lnTo>
                  <a:pt x="1511808" y="1304544"/>
                </a:lnTo>
                <a:lnTo>
                  <a:pt x="1511808" y="702564"/>
                </a:lnTo>
                <a:lnTo>
                  <a:pt x="1510283" y="702564"/>
                </a:lnTo>
                <a:lnTo>
                  <a:pt x="1505711" y="697992"/>
                </a:lnTo>
                <a:lnTo>
                  <a:pt x="1504188" y="697992"/>
                </a:lnTo>
                <a:lnTo>
                  <a:pt x="1504188" y="696468"/>
                </a:lnTo>
                <a:lnTo>
                  <a:pt x="1511808" y="690372"/>
                </a:lnTo>
                <a:lnTo>
                  <a:pt x="1511808" y="70104"/>
                </a:lnTo>
                <a:lnTo>
                  <a:pt x="1510283" y="62484"/>
                </a:lnTo>
                <a:lnTo>
                  <a:pt x="1508760" y="56388"/>
                </a:lnTo>
                <a:lnTo>
                  <a:pt x="1508760" y="48768"/>
                </a:lnTo>
                <a:lnTo>
                  <a:pt x="1505711" y="42672"/>
                </a:lnTo>
                <a:lnTo>
                  <a:pt x="1504188" y="36576"/>
                </a:lnTo>
                <a:lnTo>
                  <a:pt x="1498092" y="24384"/>
                </a:lnTo>
                <a:lnTo>
                  <a:pt x="1493520" y="19812"/>
                </a:lnTo>
                <a:lnTo>
                  <a:pt x="1488948" y="13716"/>
                </a:lnTo>
                <a:lnTo>
                  <a:pt x="1487423" y="10668"/>
                </a:lnTo>
                <a:lnTo>
                  <a:pt x="1484376" y="9144"/>
                </a:lnTo>
                <a:lnTo>
                  <a:pt x="1475232" y="0"/>
                </a:lnTo>
                <a:close/>
              </a:path>
            </a:pathLst>
          </a:custGeom>
          <a:solidFill>
            <a:srgbClr val="009900"/>
          </a:solidFill>
        </p:spPr>
        <p:txBody>
          <a:bodyPr wrap="square" lIns="0" tIns="0" rIns="0" bIns="0" rtlCol="0"/>
          <a:lstStyle/>
          <a:p/>
        </p:txBody>
      </p:sp>
      <p:sp>
        <p:nvSpPr>
          <p:cNvPr id="21" name="object 21"/>
          <p:cNvSpPr/>
          <p:nvPr/>
        </p:nvSpPr>
        <p:spPr>
          <a:xfrm>
            <a:off x="2991611" y="5113020"/>
            <a:ext cx="137160" cy="165100"/>
          </a:xfrm>
          <a:custGeom>
            <a:avLst/>
            <a:gdLst/>
            <a:ahLst/>
            <a:cxnLst/>
            <a:rect l="l" t="t" r="r" b="b"/>
            <a:pathLst>
              <a:path w="137160" h="165100">
                <a:moveTo>
                  <a:pt x="0" y="0"/>
                </a:moveTo>
                <a:lnTo>
                  <a:pt x="0" y="164591"/>
                </a:lnTo>
                <a:lnTo>
                  <a:pt x="123444" y="89915"/>
                </a:lnTo>
                <a:lnTo>
                  <a:pt x="137160" y="82295"/>
                </a:lnTo>
                <a:lnTo>
                  <a:pt x="135636" y="80771"/>
                </a:lnTo>
                <a:lnTo>
                  <a:pt x="132588" y="79247"/>
                </a:lnTo>
                <a:lnTo>
                  <a:pt x="131064" y="79247"/>
                </a:lnTo>
                <a:lnTo>
                  <a:pt x="128016" y="77723"/>
                </a:lnTo>
                <a:lnTo>
                  <a:pt x="126492" y="74675"/>
                </a:lnTo>
                <a:lnTo>
                  <a:pt x="123444" y="73151"/>
                </a:lnTo>
                <a:lnTo>
                  <a:pt x="28956" y="16763"/>
                </a:lnTo>
                <a:lnTo>
                  <a:pt x="0" y="0"/>
                </a:lnTo>
                <a:close/>
              </a:path>
            </a:pathLst>
          </a:custGeom>
          <a:solidFill>
            <a:srgbClr val="000000"/>
          </a:solidFill>
        </p:spPr>
        <p:txBody>
          <a:bodyPr wrap="square" lIns="0" tIns="0" rIns="0" bIns="0" rtlCol="0"/>
          <a:lstStyle/>
          <a:p/>
        </p:txBody>
      </p:sp>
      <p:sp>
        <p:nvSpPr>
          <p:cNvPr id="22" name="object 22"/>
          <p:cNvSpPr/>
          <p:nvPr/>
        </p:nvSpPr>
        <p:spPr>
          <a:xfrm>
            <a:off x="4780788" y="5113020"/>
            <a:ext cx="135890" cy="165100"/>
          </a:xfrm>
          <a:custGeom>
            <a:avLst/>
            <a:gdLst/>
            <a:ahLst/>
            <a:cxnLst/>
            <a:rect l="l" t="t" r="r" b="b"/>
            <a:pathLst>
              <a:path w="135889" h="165100">
                <a:moveTo>
                  <a:pt x="0" y="0"/>
                </a:moveTo>
                <a:lnTo>
                  <a:pt x="0" y="164591"/>
                </a:lnTo>
                <a:lnTo>
                  <a:pt x="111252" y="97535"/>
                </a:lnTo>
                <a:lnTo>
                  <a:pt x="111252" y="86867"/>
                </a:lnTo>
                <a:lnTo>
                  <a:pt x="128778" y="86867"/>
                </a:lnTo>
                <a:lnTo>
                  <a:pt x="135636" y="82295"/>
                </a:lnTo>
                <a:lnTo>
                  <a:pt x="132588" y="79247"/>
                </a:lnTo>
                <a:lnTo>
                  <a:pt x="129540" y="79247"/>
                </a:lnTo>
                <a:lnTo>
                  <a:pt x="128016" y="77723"/>
                </a:lnTo>
                <a:lnTo>
                  <a:pt x="128016" y="76199"/>
                </a:lnTo>
                <a:lnTo>
                  <a:pt x="126492" y="76199"/>
                </a:lnTo>
                <a:lnTo>
                  <a:pt x="112776" y="67055"/>
                </a:lnTo>
                <a:lnTo>
                  <a:pt x="111252" y="67055"/>
                </a:lnTo>
                <a:lnTo>
                  <a:pt x="105156" y="64007"/>
                </a:lnTo>
                <a:lnTo>
                  <a:pt x="67056" y="39623"/>
                </a:lnTo>
                <a:lnTo>
                  <a:pt x="47244" y="27431"/>
                </a:lnTo>
                <a:lnTo>
                  <a:pt x="27432" y="16763"/>
                </a:lnTo>
                <a:lnTo>
                  <a:pt x="0" y="0"/>
                </a:lnTo>
                <a:close/>
              </a:path>
              <a:path w="135889" h="165100">
                <a:moveTo>
                  <a:pt x="128778" y="86867"/>
                </a:moveTo>
                <a:lnTo>
                  <a:pt x="112776" y="86867"/>
                </a:lnTo>
                <a:lnTo>
                  <a:pt x="112776" y="97535"/>
                </a:lnTo>
                <a:lnTo>
                  <a:pt x="128778" y="86867"/>
                </a:lnTo>
                <a:close/>
              </a:path>
              <a:path w="135889" h="165100">
                <a:moveTo>
                  <a:pt x="112776" y="57911"/>
                </a:moveTo>
                <a:lnTo>
                  <a:pt x="111252" y="57911"/>
                </a:lnTo>
                <a:lnTo>
                  <a:pt x="111252" y="67055"/>
                </a:lnTo>
                <a:lnTo>
                  <a:pt x="112776" y="67055"/>
                </a:lnTo>
                <a:lnTo>
                  <a:pt x="112776" y="57911"/>
                </a:lnTo>
                <a:close/>
              </a:path>
            </a:pathLst>
          </a:custGeom>
          <a:solidFill>
            <a:srgbClr val="000000"/>
          </a:solidFill>
        </p:spPr>
        <p:txBody>
          <a:bodyPr wrap="square" lIns="0" tIns="0" rIns="0" bIns="0" rtlCol="0"/>
          <a:lstStyle/>
          <a:p/>
        </p:txBody>
      </p:sp>
      <p:sp>
        <p:nvSpPr>
          <p:cNvPr id="23" name="object 23"/>
          <p:cNvSpPr/>
          <p:nvPr/>
        </p:nvSpPr>
        <p:spPr>
          <a:xfrm>
            <a:off x="1677923" y="4953000"/>
            <a:ext cx="1158240" cy="506095"/>
          </a:xfrm>
          <a:custGeom>
            <a:avLst/>
            <a:gdLst/>
            <a:ahLst/>
            <a:cxnLst/>
            <a:rect l="l" t="t" r="r" b="b"/>
            <a:pathLst>
              <a:path w="1158239" h="506095">
                <a:moveTo>
                  <a:pt x="1158239" y="505967"/>
                </a:moveTo>
                <a:lnTo>
                  <a:pt x="0" y="505967"/>
                </a:lnTo>
                <a:lnTo>
                  <a:pt x="0" y="0"/>
                </a:lnTo>
                <a:lnTo>
                  <a:pt x="1158239" y="0"/>
                </a:lnTo>
                <a:lnTo>
                  <a:pt x="1158239" y="505967"/>
                </a:lnTo>
                <a:close/>
              </a:path>
            </a:pathLst>
          </a:custGeom>
          <a:solidFill>
            <a:srgbClr val="CCCCCC"/>
          </a:solidFill>
        </p:spPr>
        <p:txBody>
          <a:bodyPr wrap="square" lIns="0" tIns="0" rIns="0" bIns="0" rtlCol="0"/>
          <a:lstStyle/>
          <a:p/>
        </p:txBody>
      </p:sp>
      <p:sp>
        <p:nvSpPr>
          <p:cNvPr id="24" name="object 24"/>
          <p:cNvSpPr/>
          <p:nvPr/>
        </p:nvSpPr>
        <p:spPr>
          <a:xfrm>
            <a:off x="1162811" y="4953000"/>
            <a:ext cx="515620" cy="506095"/>
          </a:xfrm>
          <a:custGeom>
            <a:avLst/>
            <a:gdLst/>
            <a:ahLst/>
            <a:cxnLst/>
            <a:rect l="l" t="t" r="r" b="b"/>
            <a:pathLst>
              <a:path w="515619" h="506095">
                <a:moveTo>
                  <a:pt x="515112" y="0"/>
                </a:moveTo>
                <a:lnTo>
                  <a:pt x="0" y="0"/>
                </a:lnTo>
                <a:lnTo>
                  <a:pt x="0" y="505968"/>
                </a:lnTo>
                <a:lnTo>
                  <a:pt x="515112" y="505968"/>
                </a:lnTo>
                <a:lnTo>
                  <a:pt x="515112" y="0"/>
                </a:lnTo>
                <a:close/>
              </a:path>
            </a:pathLst>
          </a:custGeom>
          <a:solidFill>
            <a:srgbClr val="0099CC"/>
          </a:solidFill>
        </p:spPr>
        <p:txBody>
          <a:bodyPr wrap="square" lIns="0" tIns="0" rIns="0" bIns="0" rtlCol="0"/>
          <a:lstStyle/>
          <a:p/>
        </p:txBody>
      </p:sp>
      <p:sp>
        <p:nvSpPr>
          <p:cNvPr id="25" name="object 25"/>
          <p:cNvSpPr/>
          <p:nvPr/>
        </p:nvSpPr>
        <p:spPr>
          <a:xfrm>
            <a:off x="2834639" y="5177028"/>
            <a:ext cx="170815" cy="29209"/>
          </a:xfrm>
          <a:custGeom>
            <a:avLst/>
            <a:gdLst/>
            <a:ahLst/>
            <a:cxnLst/>
            <a:rect l="l" t="t" r="r" b="b"/>
            <a:pathLst>
              <a:path w="170814" h="29210">
                <a:moveTo>
                  <a:pt x="156971" y="0"/>
                </a:moveTo>
                <a:lnTo>
                  <a:pt x="15239" y="0"/>
                </a:lnTo>
                <a:lnTo>
                  <a:pt x="9143" y="1524"/>
                </a:lnTo>
                <a:lnTo>
                  <a:pt x="4571" y="4572"/>
                </a:lnTo>
                <a:lnTo>
                  <a:pt x="1523" y="9144"/>
                </a:lnTo>
                <a:lnTo>
                  <a:pt x="0" y="15240"/>
                </a:lnTo>
                <a:lnTo>
                  <a:pt x="1523" y="19812"/>
                </a:lnTo>
                <a:lnTo>
                  <a:pt x="4571" y="24384"/>
                </a:lnTo>
                <a:lnTo>
                  <a:pt x="9143" y="27432"/>
                </a:lnTo>
                <a:lnTo>
                  <a:pt x="15239" y="28956"/>
                </a:lnTo>
                <a:lnTo>
                  <a:pt x="156971" y="28956"/>
                </a:lnTo>
                <a:lnTo>
                  <a:pt x="161543" y="27432"/>
                </a:lnTo>
                <a:lnTo>
                  <a:pt x="166115" y="24384"/>
                </a:lnTo>
                <a:lnTo>
                  <a:pt x="169163" y="19812"/>
                </a:lnTo>
                <a:lnTo>
                  <a:pt x="170687" y="15240"/>
                </a:lnTo>
                <a:lnTo>
                  <a:pt x="169163" y="9144"/>
                </a:lnTo>
                <a:lnTo>
                  <a:pt x="166115" y="4572"/>
                </a:lnTo>
                <a:lnTo>
                  <a:pt x="161543" y="1524"/>
                </a:lnTo>
                <a:lnTo>
                  <a:pt x="156971" y="0"/>
                </a:lnTo>
                <a:close/>
              </a:path>
            </a:pathLst>
          </a:custGeom>
          <a:solidFill>
            <a:srgbClr val="000000"/>
          </a:solidFill>
        </p:spPr>
        <p:txBody>
          <a:bodyPr wrap="square" lIns="0" tIns="0" rIns="0" bIns="0" rtlCol="0"/>
          <a:lstStyle/>
          <a:p/>
        </p:txBody>
      </p:sp>
      <p:sp>
        <p:nvSpPr>
          <p:cNvPr id="26" name="object 26"/>
          <p:cNvSpPr/>
          <p:nvPr/>
        </p:nvSpPr>
        <p:spPr>
          <a:xfrm>
            <a:off x="4626864" y="5180076"/>
            <a:ext cx="165100" cy="29209"/>
          </a:xfrm>
          <a:custGeom>
            <a:avLst/>
            <a:gdLst/>
            <a:ahLst/>
            <a:cxnLst/>
            <a:rect l="l" t="t" r="r" b="b"/>
            <a:pathLst>
              <a:path w="165100" h="29210">
                <a:moveTo>
                  <a:pt x="150875" y="0"/>
                </a:moveTo>
                <a:lnTo>
                  <a:pt x="15239" y="0"/>
                </a:lnTo>
                <a:lnTo>
                  <a:pt x="9143" y="1524"/>
                </a:lnTo>
                <a:lnTo>
                  <a:pt x="4571" y="4572"/>
                </a:lnTo>
                <a:lnTo>
                  <a:pt x="1523" y="9144"/>
                </a:lnTo>
                <a:lnTo>
                  <a:pt x="0" y="15240"/>
                </a:lnTo>
                <a:lnTo>
                  <a:pt x="1523" y="19812"/>
                </a:lnTo>
                <a:lnTo>
                  <a:pt x="4571" y="24384"/>
                </a:lnTo>
                <a:lnTo>
                  <a:pt x="9143" y="27432"/>
                </a:lnTo>
                <a:lnTo>
                  <a:pt x="15239" y="28956"/>
                </a:lnTo>
                <a:lnTo>
                  <a:pt x="150875" y="28956"/>
                </a:lnTo>
                <a:lnTo>
                  <a:pt x="155447" y="27432"/>
                </a:lnTo>
                <a:lnTo>
                  <a:pt x="160019" y="24384"/>
                </a:lnTo>
                <a:lnTo>
                  <a:pt x="163067" y="19812"/>
                </a:lnTo>
                <a:lnTo>
                  <a:pt x="164591" y="15240"/>
                </a:lnTo>
                <a:lnTo>
                  <a:pt x="163067" y="9144"/>
                </a:lnTo>
                <a:lnTo>
                  <a:pt x="160019" y="4572"/>
                </a:lnTo>
                <a:lnTo>
                  <a:pt x="155447" y="1524"/>
                </a:lnTo>
                <a:lnTo>
                  <a:pt x="150875" y="0"/>
                </a:lnTo>
                <a:close/>
              </a:path>
            </a:pathLst>
          </a:custGeom>
          <a:solidFill>
            <a:srgbClr val="000000"/>
          </a:solidFill>
        </p:spPr>
        <p:txBody>
          <a:bodyPr wrap="square" lIns="0" tIns="0" rIns="0" bIns="0" rtlCol="0"/>
          <a:lstStyle/>
          <a:p/>
        </p:txBody>
      </p:sp>
      <p:sp>
        <p:nvSpPr>
          <p:cNvPr id="27" name="object 27"/>
          <p:cNvSpPr txBox="1"/>
          <p:nvPr/>
        </p:nvSpPr>
        <p:spPr>
          <a:xfrm>
            <a:off x="3133026" y="4551641"/>
            <a:ext cx="1496060" cy="1348105"/>
          </a:xfrm>
          <a:prstGeom prst="rect">
            <a:avLst/>
          </a:prstGeom>
        </p:spPr>
        <p:txBody>
          <a:bodyPr wrap="square" lIns="0" tIns="0" rIns="0" bIns="0" rtlCol="0" vert="horz">
            <a:spAutoFit/>
          </a:bodyPr>
          <a:lstStyle/>
          <a:p>
            <a:pPr algn="ctr" marL="12065" marR="5080" indent="-1270">
              <a:lnSpc>
                <a:spcPct val="100299"/>
              </a:lnSpc>
            </a:pPr>
            <a:r>
              <a:rPr dirty="0" sz="1750" spc="-5">
                <a:solidFill>
                  <a:srgbClr val="FFFFFF"/>
                </a:solidFill>
                <a:latin typeface="Arial"/>
                <a:cs typeface="Arial"/>
              </a:rPr>
              <a:t>A process </a:t>
            </a:r>
            <a:r>
              <a:rPr dirty="0" sz="1750" spc="-10">
                <a:solidFill>
                  <a:srgbClr val="FFFFFF"/>
                </a:solidFill>
                <a:latin typeface="Arial"/>
                <a:cs typeface="Arial"/>
              </a:rPr>
              <a:t>is  </a:t>
            </a:r>
            <a:r>
              <a:rPr dirty="0" sz="1750" spc="-5">
                <a:solidFill>
                  <a:srgbClr val="FFFFFF"/>
                </a:solidFill>
                <a:latin typeface="Arial"/>
                <a:cs typeface="Arial"/>
              </a:rPr>
              <a:t>needed to  copy data</a:t>
            </a:r>
            <a:r>
              <a:rPr dirty="0" sz="1750" spc="-60">
                <a:solidFill>
                  <a:srgbClr val="FFFFFF"/>
                </a:solidFill>
                <a:latin typeface="Arial"/>
                <a:cs typeface="Arial"/>
              </a:rPr>
              <a:t> </a:t>
            </a:r>
            <a:r>
              <a:rPr dirty="0" sz="1750" spc="-5">
                <a:solidFill>
                  <a:srgbClr val="FFFFFF"/>
                </a:solidFill>
                <a:latin typeface="Arial"/>
                <a:cs typeface="Arial"/>
              </a:rPr>
              <a:t>from  onr data store  to</a:t>
            </a:r>
            <a:r>
              <a:rPr dirty="0" sz="1750" spc="-65">
                <a:solidFill>
                  <a:srgbClr val="FFFFFF"/>
                </a:solidFill>
                <a:latin typeface="Arial"/>
                <a:cs typeface="Arial"/>
              </a:rPr>
              <a:t> </a:t>
            </a:r>
            <a:r>
              <a:rPr dirty="0" sz="1750" spc="-10">
                <a:solidFill>
                  <a:srgbClr val="FFFFFF"/>
                </a:solidFill>
                <a:latin typeface="Arial"/>
                <a:cs typeface="Arial"/>
              </a:rPr>
              <a:t>another</a:t>
            </a:r>
            <a:endParaRPr sz="1750">
              <a:latin typeface="Arial"/>
              <a:cs typeface="Arial"/>
            </a:endParaRPr>
          </a:p>
        </p:txBody>
      </p:sp>
      <p:sp>
        <p:nvSpPr>
          <p:cNvPr id="28" name="object 28"/>
          <p:cNvSpPr txBox="1"/>
          <p:nvPr/>
        </p:nvSpPr>
        <p:spPr>
          <a:xfrm>
            <a:off x="5812002" y="4983975"/>
            <a:ext cx="570230" cy="472440"/>
          </a:xfrm>
          <a:prstGeom prst="rect">
            <a:avLst/>
          </a:prstGeom>
        </p:spPr>
        <p:txBody>
          <a:bodyPr wrap="square" lIns="0" tIns="0" rIns="0" bIns="0" rtlCol="0" vert="horz">
            <a:spAutoFit/>
          </a:bodyPr>
          <a:lstStyle/>
          <a:p>
            <a:pPr marL="12700" marR="5080" indent="15240">
              <a:lnSpc>
                <a:spcPts val="1810"/>
              </a:lnSpc>
            </a:pPr>
            <a:r>
              <a:rPr dirty="0" sz="1850" spc="-35">
                <a:latin typeface="Arial"/>
                <a:cs typeface="Arial"/>
              </a:rPr>
              <a:t>Data  </a:t>
            </a:r>
            <a:r>
              <a:rPr dirty="0" sz="1850" spc="-30">
                <a:latin typeface="Arial"/>
                <a:cs typeface="Arial"/>
              </a:rPr>
              <a:t>Store</a:t>
            </a:r>
            <a:endParaRPr sz="1850">
              <a:latin typeface="Arial"/>
              <a:cs typeface="Arial"/>
            </a:endParaRPr>
          </a:p>
        </p:txBody>
      </p:sp>
      <p:sp>
        <p:nvSpPr>
          <p:cNvPr id="29" name="object 29"/>
          <p:cNvSpPr txBox="1"/>
          <p:nvPr/>
        </p:nvSpPr>
        <p:spPr>
          <a:xfrm>
            <a:off x="2041550" y="4992077"/>
            <a:ext cx="570230" cy="474980"/>
          </a:xfrm>
          <a:prstGeom prst="rect">
            <a:avLst/>
          </a:prstGeom>
        </p:spPr>
        <p:txBody>
          <a:bodyPr wrap="square" lIns="0" tIns="0" rIns="0" bIns="0" rtlCol="0" vert="horz">
            <a:spAutoFit/>
          </a:bodyPr>
          <a:lstStyle/>
          <a:p>
            <a:pPr marL="12700" marR="5080" indent="16510">
              <a:lnSpc>
                <a:spcPts val="1820"/>
              </a:lnSpc>
            </a:pPr>
            <a:r>
              <a:rPr dirty="0" sz="1850" spc="-35">
                <a:latin typeface="Arial"/>
                <a:cs typeface="Arial"/>
              </a:rPr>
              <a:t>Data  </a:t>
            </a:r>
            <a:r>
              <a:rPr dirty="0" sz="1850" spc="-30">
                <a:latin typeface="Arial"/>
                <a:cs typeface="Arial"/>
              </a:rPr>
              <a:t>Store</a:t>
            </a:r>
            <a:endParaRPr sz="1850">
              <a:latin typeface="Arial"/>
              <a:cs typeface="Arial"/>
            </a:endParaRPr>
          </a:p>
        </p:txBody>
      </p:sp>
      <p:sp>
        <p:nvSpPr>
          <p:cNvPr id="30" name="object 30"/>
          <p:cNvSpPr txBox="1"/>
          <p:nvPr/>
        </p:nvSpPr>
        <p:spPr>
          <a:xfrm>
            <a:off x="1143000" y="967739"/>
            <a:ext cx="1143000" cy="1028700"/>
          </a:xfrm>
          <a:prstGeom prst="rect">
            <a:avLst/>
          </a:prstGeom>
          <a:solidFill>
            <a:srgbClr val="F3DF27"/>
          </a:solidFill>
        </p:spPr>
        <p:txBody>
          <a:bodyPr wrap="square" lIns="0" tIns="5080" rIns="0" bIns="0" rtlCol="0" vert="horz">
            <a:spAutoFit/>
          </a:bodyPr>
          <a:lstStyle/>
          <a:p>
            <a:pPr>
              <a:lnSpc>
                <a:spcPct val="100000"/>
              </a:lnSpc>
              <a:spcBef>
                <a:spcPts val="40"/>
              </a:spcBef>
            </a:pPr>
            <a:endParaRPr sz="1900">
              <a:latin typeface="Times New Roman"/>
              <a:cs typeface="Times New Roman"/>
            </a:endParaRPr>
          </a:p>
          <a:p>
            <a:pPr algn="ctr">
              <a:lnSpc>
                <a:spcPct val="100000"/>
              </a:lnSpc>
            </a:pPr>
            <a:r>
              <a:rPr dirty="0" sz="2200" spc="-5">
                <a:latin typeface="Arial"/>
                <a:cs typeface="Arial"/>
              </a:rPr>
              <a:t>B1</a:t>
            </a:r>
            <a:endParaRPr sz="2200">
              <a:latin typeface="Arial"/>
              <a:cs typeface="Arial"/>
            </a:endParaRPr>
          </a:p>
        </p:txBody>
      </p:sp>
      <p:sp>
        <p:nvSpPr>
          <p:cNvPr id="31" name="object 31"/>
          <p:cNvSpPr/>
          <p:nvPr/>
        </p:nvSpPr>
        <p:spPr>
          <a:xfrm>
            <a:off x="4890515" y="1310639"/>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solidFill>
            <a:srgbClr val="54A3D9"/>
          </a:solidFill>
        </p:spPr>
        <p:txBody>
          <a:bodyPr wrap="square" lIns="0" tIns="0" rIns="0" bIns="0" rtlCol="0"/>
          <a:lstStyle/>
          <a:p/>
        </p:txBody>
      </p:sp>
      <p:sp>
        <p:nvSpPr>
          <p:cNvPr id="32" name="object 32"/>
          <p:cNvSpPr/>
          <p:nvPr/>
        </p:nvSpPr>
        <p:spPr>
          <a:xfrm>
            <a:off x="5462015" y="1310639"/>
            <a:ext cx="1257300" cy="571500"/>
          </a:xfrm>
          <a:custGeom>
            <a:avLst/>
            <a:gdLst/>
            <a:ahLst/>
            <a:cxnLst/>
            <a:rect l="l" t="t" r="r" b="b"/>
            <a:pathLst>
              <a:path w="1257300" h="571500">
                <a:moveTo>
                  <a:pt x="0" y="0"/>
                </a:moveTo>
                <a:lnTo>
                  <a:pt x="1257299" y="0"/>
                </a:lnTo>
                <a:lnTo>
                  <a:pt x="1257299" y="571500"/>
                </a:lnTo>
                <a:lnTo>
                  <a:pt x="0" y="571500"/>
                </a:lnTo>
                <a:lnTo>
                  <a:pt x="0" y="0"/>
                </a:lnTo>
                <a:close/>
              </a:path>
            </a:pathLst>
          </a:custGeom>
          <a:solidFill>
            <a:srgbClr val="C0C0C0"/>
          </a:solidFill>
        </p:spPr>
        <p:txBody>
          <a:bodyPr wrap="square" lIns="0" tIns="0" rIns="0" bIns="0" rtlCol="0"/>
          <a:lstStyle/>
          <a:p/>
        </p:txBody>
      </p:sp>
      <p:sp>
        <p:nvSpPr>
          <p:cNvPr id="33" name="object 33"/>
          <p:cNvSpPr txBox="1"/>
          <p:nvPr/>
        </p:nvSpPr>
        <p:spPr>
          <a:xfrm>
            <a:off x="5767908" y="1336578"/>
            <a:ext cx="645160" cy="561340"/>
          </a:xfrm>
          <a:prstGeom prst="rect">
            <a:avLst/>
          </a:prstGeom>
        </p:spPr>
        <p:txBody>
          <a:bodyPr wrap="square" lIns="0" tIns="0" rIns="0" bIns="0" rtlCol="0" vert="horz">
            <a:spAutoFit/>
          </a:bodyPr>
          <a:lstStyle/>
          <a:p>
            <a:pPr marL="12700" marR="5080" indent="39370">
              <a:lnSpc>
                <a:spcPct val="101099"/>
              </a:lnSpc>
            </a:pPr>
            <a:r>
              <a:rPr dirty="0" sz="1800">
                <a:latin typeface="Verdana"/>
                <a:cs typeface="Verdana"/>
              </a:rPr>
              <a:t>Data  Store</a:t>
            </a:r>
            <a:endParaRPr sz="1800">
              <a:latin typeface="Verdana"/>
              <a:cs typeface="Verdana"/>
            </a:endParaRPr>
          </a:p>
        </p:txBody>
      </p:sp>
      <p:sp>
        <p:nvSpPr>
          <p:cNvPr id="34" name="object 34"/>
          <p:cNvSpPr/>
          <p:nvPr/>
        </p:nvSpPr>
        <p:spPr>
          <a:xfrm>
            <a:off x="4482084" y="1481327"/>
            <a:ext cx="433070" cy="114300"/>
          </a:xfrm>
          <a:custGeom>
            <a:avLst/>
            <a:gdLst/>
            <a:ahLst/>
            <a:cxnLst/>
            <a:rect l="l" t="t" r="r" b="b"/>
            <a:pathLst>
              <a:path w="433070" h="114300">
                <a:moveTo>
                  <a:pt x="114299" y="0"/>
                </a:moveTo>
                <a:lnTo>
                  <a:pt x="0" y="57912"/>
                </a:lnTo>
                <a:lnTo>
                  <a:pt x="114299" y="114300"/>
                </a:lnTo>
                <a:lnTo>
                  <a:pt x="114299" y="76200"/>
                </a:lnTo>
                <a:lnTo>
                  <a:pt x="96011" y="76200"/>
                </a:lnTo>
                <a:lnTo>
                  <a:pt x="96011" y="38100"/>
                </a:lnTo>
                <a:lnTo>
                  <a:pt x="114299" y="38100"/>
                </a:lnTo>
                <a:lnTo>
                  <a:pt x="114299" y="0"/>
                </a:lnTo>
                <a:close/>
              </a:path>
              <a:path w="433070" h="114300">
                <a:moveTo>
                  <a:pt x="114299" y="38100"/>
                </a:moveTo>
                <a:lnTo>
                  <a:pt x="96011" y="38100"/>
                </a:lnTo>
                <a:lnTo>
                  <a:pt x="96011" y="76200"/>
                </a:lnTo>
                <a:lnTo>
                  <a:pt x="114299" y="76200"/>
                </a:lnTo>
                <a:lnTo>
                  <a:pt x="114299" y="38100"/>
                </a:lnTo>
                <a:close/>
              </a:path>
              <a:path w="433070" h="114300">
                <a:moveTo>
                  <a:pt x="432815" y="38100"/>
                </a:moveTo>
                <a:lnTo>
                  <a:pt x="114299" y="38100"/>
                </a:lnTo>
                <a:lnTo>
                  <a:pt x="114299" y="76200"/>
                </a:lnTo>
                <a:lnTo>
                  <a:pt x="432815" y="76200"/>
                </a:lnTo>
                <a:lnTo>
                  <a:pt x="432815" y="38100"/>
                </a:lnTo>
                <a:close/>
              </a:path>
            </a:pathLst>
          </a:custGeom>
          <a:solidFill>
            <a:srgbClr val="000000"/>
          </a:solidFill>
        </p:spPr>
        <p:txBody>
          <a:bodyPr wrap="square" lIns="0" tIns="0" rIns="0" bIns="0" rtlCol="0"/>
          <a:lstStyle/>
          <a:p/>
        </p:txBody>
      </p:sp>
      <p:sp>
        <p:nvSpPr>
          <p:cNvPr id="35" name="object 35"/>
          <p:cNvSpPr/>
          <p:nvPr/>
        </p:nvSpPr>
        <p:spPr>
          <a:xfrm>
            <a:off x="2857500" y="967739"/>
            <a:ext cx="1635760" cy="1143000"/>
          </a:xfrm>
          <a:custGeom>
            <a:avLst/>
            <a:gdLst/>
            <a:ahLst/>
            <a:cxnLst/>
            <a:rect l="l" t="t" r="r" b="b"/>
            <a:pathLst>
              <a:path w="1635760" h="1143000">
                <a:moveTo>
                  <a:pt x="1491996" y="0"/>
                </a:moveTo>
                <a:lnTo>
                  <a:pt x="143256" y="0"/>
                </a:lnTo>
                <a:lnTo>
                  <a:pt x="97926" y="7290"/>
                </a:lnTo>
                <a:lnTo>
                  <a:pt x="58594" y="27602"/>
                </a:lnTo>
                <a:lnTo>
                  <a:pt x="27602" y="58594"/>
                </a:lnTo>
                <a:lnTo>
                  <a:pt x="7290" y="97926"/>
                </a:lnTo>
                <a:lnTo>
                  <a:pt x="0" y="143256"/>
                </a:lnTo>
                <a:lnTo>
                  <a:pt x="0" y="999744"/>
                </a:lnTo>
                <a:lnTo>
                  <a:pt x="7290" y="1045073"/>
                </a:lnTo>
                <a:lnTo>
                  <a:pt x="27602" y="1084405"/>
                </a:lnTo>
                <a:lnTo>
                  <a:pt x="58594" y="1115397"/>
                </a:lnTo>
                <a:lnTo>
                  <a:pt x="97926" y="1135709"/>
                </a:lnTo>
                <a:lnTo>
                  <a:pt x="143256" y="1143000"/>
                </a:lnTo>
                <a:lnTo>
                  <a:pt x="1491996" y="1143000"/>
                </a:lnTo>
                <a:lnTo>
                  <a:pt x="1537325" y="1135709"/>
                </a:lnTo>
                <a:lnTo>
                  <a:pt x="1576657" y="1115397"/>
                </a:lnTo>
                <a:lnTo>
                  <a:pt x="1607649" y="1084405"/>
                </a:lnTo>
                <a:lnTo>
                  <a:pt x="1627961" y="1045073"/>
                </a:lnTo>
                <a:lnTo>
                  <a:pt x="1635252" y="999744"/>
                </a:lnTo>
                <a:lnTo>
                  <a:pt x="1635252" y="143256"/>
                </a:lnTo>
                <a:lnTo>
                  <a:pt x="1627961" y="97926"/>
                </a:lnTo>
                <a:lnTo>
                  <a:pt x="1607649" y="58594"/>
                </a:lnTo>
                <a:lnTo>
                  <a:pt x="1576657" y="27602"/>
                </a:lnTo>
                <a:lnTo>
                  <a:pt x="1537325" y="7290"/>
                </a:lnTo>
                <a:lnTo>
                  <a:pt x="1491996" y="0"/>
                </a:lnTo>
                <a:close/>
              </a:path>
            </a:pathLst>
          </a:custGeom>
          <a:solidFill>
            <a:srgbClr val="008000"/>
          </a:solidFill>
        </p:spPr>
        <p:txBody>
          <a:bodyPr wrap="square" lIns="0" tIns="0" rIns="0" bIns="0" rtlCol="0"/>
          <a:lstStyle/>
          <a:p/>
        </p:txBody>
      </p:sp>
      <p:sp>
        <p:nvSpPr>
          <p:cNvPr id="36" name="object 36"/>
          <p:cNvSpPr/>
          <p:nvPr/>
        </p:nvSpPr>
        <p:spPr>
          <a:xfrm>
            <a:off x="2852927" y="963167"/>
            <a:ext cx="1644650" cy="1152525"/>
          </a:xfrm>
          <a:custGeom>
            <a:avLst/>
            <a:gdLst/>
            <a:ahLst/>
            <a:cxnLst/>
            <a:rect l="l" t="t" r="r" b="b"/>
            <a:pathLst>
              <a:path w="1644650" h="1152525">
                <a:moveTo>
                  <a:pt x="1495044" y="0"/>
                </a:moveTo>
                <a:lnTo>
                  <a:pt x="146304" y="0"/>
                </a:lnTo>
                <a:lnTo>
                  <a:pt x="117348" y="1524"/>
                </a:lnTo>
                <a:lnTo>
                  <a:pt x="89916" y="10668"/>
                </a:lnTo>
                <a:lnTo>
                  <a:pt x="88392" y="10668"/>
                </a:lnTo>
                <a:lnTo>
                  <a:pt x="44196" y="42672"/>
                </a:lnTo>
                <a:lnTo>
                  <a:pt x="10668" y="88392"/>
                </a:lnTo>
                <a:lnTo>
                  <a:pt x="10668" y="89916"/>
                </a:lnTo>
                <a:lnTo>
                  <a:pt x="1524" y="117348"/>
                </a:lnTo>
                <a:lnTo>
                  <a:pt x="0" y="146304"/>
                </a:lnTo>
                <a:lnTo>
                  <a:pt x="80" y="1004316"/>
                </a:lnTo>
                <a:lnTo>
                  <a:pt x="1524" y="1031748"/>
                </a:lnTo>
                <a:lnTo>
                  <a:pt x="1524" y="1033272"/>
                </a:lnTo>
                <a:lnTo>
                  <a:pt x="10668" y="1060704"/>
                </a:lnTo>
                <a:lnTo>
                  <a:pt x="10668" y="1062228"/>
                </a:lnTo>
                <a:lnTo>
                  <a:pt x="24384" y="1086612"/>
                </a:lnTo>
                <a:lnTo>
                  <a:pt x="42672" y="1107948"/>
                </a:lnTo>
                <a:lnTo>
                  <a:pt x="44196" y="1109472"/>
                </a:lnTo>
                <a:lnTo>
                  <a:pt x="64008" y="1126236"/>
                </a:lnTo>
                <a:lnTo>
                  <a:pt x="88392" y="1139952"/>
                </a:lnTo>
                <a:lnTo>
                  <a:pt x="89916" y="1139952"/>
                </a:lnTo>
                <a:lnTo>
                  <a:pt x="117348" y="1149096"/>
                </a:lnTo>
                <a:lnTo>
                  <a:pt x="146304" y="1152144"/>
                </a:lnTo>
                <a:lnTo>
                  <a:pt x="1495044" y="1152144"/>
                </a:lnTo>
                <a:lnTo>
                  <a:pt x="1524000" y="1149096"/>
                </a:lnTo>
                <a:lnTo>
                  <a:pt x="1525524" y="1149096"/>
                </a:lnTo>
                <a:lnTo>
                  <a:pt x="1539240" y="1144524"/>
                </a:lnTo>
                <a:lnTo>
                  <a:pt x="1525524" y="1144524"/>
                </a:lnTo>
                <a:lnTo>
                  <a:pt x="1525016" y="1143000"/>
                </a:lnTo>
                <a:lnTo>
                  <a:pt x="147828" y="1143000"/>
                </a:lnTo>
                <a:lnTo>
                  <a:pt x="118872" y="1139952"/>
                </a:lnTo>
                <a:lnTo>
                  <a:pt x="105156" y="1135380"/>
                </a:lnTo>
                <a:lnTo>
                  <a:pt x="91440" y="1135380"/>
                </a:lnTo>
                <a:lnTo>
                  <a:pt x="91440" y="1131474"/>
                </a:lnTo>
                <a:lnTo>
                  <a:pt x="68580" y="1118616"/>
                </a:lnTo>
                <a:lnTo>
                  <a:pt x="52370" y="1104900"/>
                </a:lnTo>
                <a:lnTo>
                  <a:pt x="45720" y="1104900"/>
                </a:lnTo>
                <a:lnTo>
                  <a:pt x="48768" y="1101852"/>
                </a:lnTo>
                <a:lnTo>
                  <a:pt x="48985" y="1101852"/>
                </a:lnTo>
                <a:lnTo>
                  <a:pt x="32004" y="1082040"/>
                </a:lnTo>
                <a:lnTo>
                  <a:pt x="19145" y="1059180"/>
                </a:lnTo>
                <a:lnTo>
                  <a:pt x="15240" y="1059180"/>
                </a:lnTo>
                <a:lnTo>
                  <a:pt x="18288" y="1057656"/>
                </a:lnTo>
                <a:lnTo>
                  <a:pt x="19304" y="1057656"/>
                </a:lnTo>
                <a:lnTo>
                  <a:pt x="11176" y="1033272"/>
                </a:lnTo>
                <a:lnTo>
                  <a:pt x="6096" y="1033272"/>
                </a:lnTo>
                <a:lnTo>
                  <a:pt x="10513" y="1031799"/>
                </a:lnTo>
                <a:lnTo>
                  <a:pt x="9144" y="1004316"/>
                </a:lnTo>
                <a:lnTo>
                  <a:pt x="9224" y="146304"/>
                </a:lnTo>
                <a:lnTo>
                  <a:pt x="10668" y="118872"/>
                </a:lnTo>
                <a:lnTo>
                  <a:pt x="19304" y="92964"/>
                </a:lnTo>
                <a:lnTo>
                  <a:pt x="18288" y="92964"/>
                </a:lnTo>
                <a:lnTo>
                  <a:pt x="15240" y="91440"/>
                </a:lnTo>
                <a:lnTo>
                  <a:pt x="19145" y="91440"/>
                </a:lnTo>
                <a:lnTo>
                  <a:pt x="32004" y="68580"/>
                </a:lnTo>
                <a:lnTo>
                  <a:pt x="48885" y="50292"/>
                </a:lnTo>
                <a:lnTo>
                  <a:pt x="45720" y="45720"/>
                </a:lnTo>
                <a:lnTo>
                  <a:pt x="53721" y="45720"/>
                </a:lnTo>
                <a:lnTo>
                  <a:pt x="68580" y="32004"/>
                </a:lnTo>
                <a:lnTo>
                  <a:pt x="91440" y="19145"/>
                </a:lnTo>
                <a:lnTo>
                  <a:pt x="91440" y="15240"/>
                </a:lnTo>
                <a:lnTo>
                  <a:pt x="105156" y="15240"/>
                </a:lnTo>
                <a:lnTo>
                  <a:pt x="118872" y="10668"/>
                </a:lnTo>
                <a:lnTo>
                  <a:pt x="147828" y="9144"/>
                </a:lnTo>
                <a:lnTo>
                  <a:pt x="1524508" y="9144"/>
                </a:lnTo>
                <a:lnTo>
                  <a:pt x="1525524" y="6096"/>
                </a:lnTo>
                <a:lnTo>
                  <a:pt x="1539240" y="6096"/>
                </a:lnTo>
                <a:lnTo>
                  <a:pt x="1525524" y="1524"/>
                </a:lnTo>
                <a:lnTo>
                  <a:pt x="1524000" y="1524"/>
                </a:lnTo>
                <a:lnTo>
                  <a:pt x="1495044" y="0"/>
                </a:lnTo>
                <a:close/>
              </a:path>
              <a:path w="1644650" h="1152525">
                <a:moveTo>
                  <a:pt x="1525524" y="1139952"/>
                </a:moveTo>
                <a:lnTo>
                  <a:pt x="1524051" y="1140106"/>
                </a:lnTo>
                <a:lnTo>
                  <a:pt x="1525524" y="1144524"/>
                </a:lnTo>
                <a:lnTo>
                  <a:pt x="1525524" y="1139952"/>
                </a:lnTo>
                <a:close/>
              </a:path>
              <a:path w="1644650" h="1152525">
                <a:moveTo>
                  <a:pt x="1552956" y="1139952"/>
                </a:moveTo>
                <a:lnTo>
                  <a:pt x="1525524" y="1139952"/>
                </a:lnTo>
                <a:lnTo>
                  <a:pt x="1525524" y="1144524"/>
                </a:lnTo>
                <a:lnTo>
                  <a:pt x="1539240" y="1144524"/>
                </a:lnTo>
                <a:lnTo>
                  <a:pt x="1552956" y="1139952"/>
                </a:lnTo>
                <a:close/>
              </a:path>
              <a:path w="1644650" h="1152525">
                <a:moveTo>
                  <a:pt x="1524051" y="1140106"/>
                </a:moveTo>
                <a:lnTo>
                  <a:pt x="1496568" y="1143000"/>
                </a:lnTo>
                <a:lnTo>
                  <a:pt x="1525016" y="1143000"/>
                </a:lnTo>
                <a:lnTo>
                  <a:pt x="1524051" y="1140106"/>
                </a:lnTo>
                <a:close/>
              </a:path>
              <a:path w="1644650" h="1152525">
                <a:moveTo>
                  <a:pt x="1551432" y="1130808"/>
                </a:moveTo>
                <a:lnTo>
                  <a:pt x="1524000" y="1139952"/>
                </a:lnTo>
                <a:lnTo>
                  <a:pt x="1524051" y="1140106"/>
                </a:lnTo>
                <a:lnTo>
                  <a:pt x="1525524" y="1139952"/>
                </a:lnTo>
                <a:lnTo>
                  <a:pt x="1554480" y="1139952"/>
                </a:lnTo>
                <a:lnTo>
                  <a:pt x="1562608" y="1135380"/>
                </a:lnTo>
                <a:lnTo>
                  <a:pt x="1551432" y="1135380"/>
                </a:lnTo>
                <a:lnTo>
                  <a:pt x="1549908" y="1132332"/>
                </a:lnTo>
                <a:lnTo>
                  <a:pt x="1551431" y="1131474"/>
                </a:lnTo>
                <a:lnTo>
                  <a:pt x="1551432" y="1130808"/>
                </a:lnTo>
                <a:close/>
              </a:path>
              <a:path w="1644650" h="1152525">
                <a:moveTo>
                  <a:pt x="91440" y="1131474"/>
                </a:moveTo>
                <a:lnTo>
                  <a:pt x="91440" y="1135380"/>
                </a:lnTo>
                <a:lnTo>
                  <a:pt x="92964" y="1132332"/>
                </a:lnTo>
                <a:lnTo>
                  <a:pt x="91440" y="1131474"/>
                </a:lnTo>
                <a:close/>
              </a:path>
              <a:path w="1644650" h="1152525">
                <a:moveTo>
                  <a:pt x="91440" y="1130808"/>
                </a:moveTo>
                <a:lnTo>
                  <a:pt x="91440" y="1131474"/>
                </a:lnTo>
                <a:lnTo>
                  <a:pt x="92964" y="1132332"/>
                </a:lnTo>
                <a:lnTo>
                  <a:pt x="91440" y="1135380"/>
                </a:lnTo>
                <a:lnTo>
                  <a:pt x="105156" y="1135380"/>
                </a:lnTo>
                <a:lnTo>
                  <a:pt x="91440" y="1130808"/>
                </a:lnTo>
                <a:close/>
              </a:path>
              <a:path w="1644650" h="1152525">
                <a:moveTo>
                  <a:pt x="1551432" y="1131474"/>
                </a:moveTo>
                <a:lnTo>
                  <a:pt x="1549908" y="1132332"/>
                </a:lnTo>
                <a:lnTo>
                  <a:pt x="1551432" y="1135380"/>
                </a:lnTo>
                <a:lnTo>
                  <a:pt x="1551432" y="1131474"/>
                </a:lnTo>
                <a:close/>
              </a:path>
              <a:path w="1644650" h="1152525">
                <a:moveTo>
                  <a:pt x="1594774" y="1102522"/>
                </a:moveTo>
                <a:lnTo>
                  <a:pt x="1574292" y="1118616"/>
                </a:lnTo>
                <a:lnTo>
                  <a:pt x="1551432" y="1131474"/>
                </a:lnTo>
                <a:lnTo>
                  <a:pt x="1551432" y="1135380"/>
                </a:lnTo>
                <a:lnTo>
                  <a:pt x="1562608" y="1135380"/>
                </a:lnTo>
                <a:lnTo>
                  <a:pt x="1578864" y="1126236"/>
                </a:lnTo>
                <a:lnTo>
                  <a:pt x="1600200" y="1109472"/>
                </a:lnTo>
                <a:lnTo>
                  <a:pt x="1601724" y="1107948"/>
                </a:lnTo>
                <a:lnTo>
                  <a:pt x="1604118" y="1104900"/>
                </a:lnTo>
                <a:lnTo>
                  <a:pt x="1597152" y="1104900"/>
                </a:lnTo>
                <a:lnTo>
                  <a:pt x="1594104" y="1103376"/>
                </a:lnTo>
                <a:lnTo>
                  <a:pt x="1594774" y="1102522"/>
                </a:lnTo>
                <a:close/>
              </a:path>
              <a:path w="1644650" h="1152525">
                <a:moveTo>
                  <a:pt x="48768" y="1101852"/>
                </a:moveTo>
                <a:lnTo>
                  <a:pt x="45720" y="1104900"/>
                </a:lnTo>
                <a:lnTo>
                  <a:pt x="50292" y="1103376"/>
                </a:lnTo>
                <a:lnTo>
                  <a:pt x="49560" y="1102522"/>
                </a:lnTo>
                <a:lnTo>
                  <a:pt x="48768" y="1101852"/>
                </a:lnTo>
                <a:close/>
              </a:path>
              <a:path w="1644650" h="1152525">
                <a:moveTo>
                  <a:pt x="49560" y="1102522"/>
                </a:moveTo>
                <a:lnTo>
                  <a:pt x="50292" y="1103376"/>
                </a:lnTo>
                <a:lnTo>
                  <a:pt x="45720" y="1104900"/>
                </a:lnTo>
                <a:lnTo>
                  <a:pt x="52370" y="1104900"/>
                </a:lnTo>
                <a:lnTo>
                  <a:pt x="49560" y="1102522"/>
                </a:lnTo>
                <a:close/>
              </a:path>
              <a:path w="1644650" h="1152525">
                <a:moveTo>
                  <a:pt x="1595628" y="1101852"/>
                </a:moveTo>
                <a:lnTo>
                  <a:pt x="1594774" y="1102522"/>
                </a:lnTo>
                <a:lnTo>
                  <a:pt x="1594104" y="1103376"/>
                </a:lnTo>
                <a:lnTo>
                  <a:pt x="1597152" y="1104900"/>
                </a:lnTo>
                <a:lnTo>
                  <a:pt x="1595628" y="1101852"/>
                </a:lnTo>
                <a:close/>
              </a:path>
              <a:path w="1644650" h="1152525">
                <a:moveTo>
                  <a:pt x="1606513" y="1101852"/>
                </a:moveTo>
                <a:lnTo>
                  <a:pt x="1595628" y="1101852"/>
                </a:lnTo>
                <a:lnTo>
                  <a:pt x="1597152" y="1104900"/>
                </a:lnTo>
                <a:lnTo>
                  <a:pt x="1604118" y="1104900"/>
                </a:lnTo>
                <a:lnTo>
                  <a:pt x="1606513" y="1101852"/>
                </a:lnTo>
                <a:close/>
              </a:path>
              <a:path w="1644650" h="1152525">
                <a:moveTo>
                  <a:pt x="48985" y="1101852"/>
                </a:moveTo>
                <a:lnTo>
                  <a:pt x="48768" y="1101852"/>
                </a:lnTo>
                <a:lnTo>
                  <a:pt x="49560" y="1102522"/>
                </a:lnTo>
                <a:lnTo>
                  <a:pt x="48985" y="1101852"/>
                </a:lnTo>
                <a:close/>
              </a:path>
              <a:path w="1644650" h="1152525">
                <a:moveTo>
                  <a:pt x="1624584" y="1057656"/>
                </a:moveTo>
                <a:lnTo>
                  <a:pt x="1610868" y="1082040"/>
                </a:lnTo>
                <a:lnTo>
                  <a:pt x="1594774" y="1102522"/>
                </a:lnTo>
                <a:lnTo>
                  <a:pt x="1595628" y="1101852"/>
                </a:lnTo>
                <a:lnTo>
                  <a:pt x="1606513" y="1101852"/>
                </a:lnTo>
                <a:lnTo>
                  <a:pt x="1618488" y="1086612"/>
                </a:lnTo>
                <a:lnTo>
                  <a:pt x="1632204" y="1062228"/>
                </a:lnTo>
                <a:lnTo>
                  <a:pt x="1632204" y="1060704"/>
                </a:lnTo>
                <a:lnTo>
                  <a:pt x="1632712" y="1059180"/>
                </a:lnTo>
                <a:lnTo>
                  <a:pt x="1627632" y="1059180"/>
                </a:lnTo>
                <a:lnTo>
                  <a:pt x="1624584" y="1057656"/>
                </a:lnTo>
                <a:close/>
              </a:path>
              <a:path w="1644650" h="1152525">
                <a:moveTo>
                  <a:pt x="18288" y="1057656"/>
                </a:moveTo>
                <a:lnTo>
                  <a:pt x="15240" y="1059180"/>
                </a:lnTo>
                <a:lnTo>
                  <a:pt x="19145" y="1059180"/>
                </a:lnTo>
                <a:lnTo>
                  <a:pt x="18288" y="1057656"/>
                </a:lnTo>
                <a:close/>
              </a:path>
              <a:path w="1644650" h="1152525">
                <a:moveTo>
                  <a:pt x="19304" y="1057656"/>
                </a:moveTo>
                <a:lnTo>
                  <a:pt x="18288" y="1057656"/>
                </a:lnTo>
                <a:lnTo>
                  <a:pt x="19145" y="1059180"/>
                </a:lnTo>
                <a:lnTo>
                  <a:pt x="19812" y="1059180"/>
                </a:lnTo>
                <a:lnTo>
                  <a:pt x="19304" y="1057656"/>
                </a:lnTo>
                <a:close/>
              </a:path>
              <a:path w="1644650" h="1152525">
                <a:moveTo>
                  <a:pt x="1632204" y="1031748"/>
                </a:moveTo>
                <a:lnTo>
                  <a:pt x="1623060" y="1059180"/>
                </a:lnTo>
                <a:lnTo>
                  <a:pt x="1623726" y="1059180"/>
                </a:lnTo>
                <a:lnTo>
                  <a:pt x="1624584" y="1057656"/>
                </a:lnTo>
                <a:lnTo>
                  <a:pt x="1633220" y="1057656"/>
                </a:lnTo>
                <a:lnTo>
                  <a:pt x="1641348" y="1033272"/>
                </a:lnTo>
                <a:lnTo>
                  <a:pt x="1632204" y="1033272"/>
                </a:lnTo>
                <a:lnTo>
                  <a:pt x="1632204" y="1031748"/>
                </a:lnTo>
                <a:close/>
              </a:path>
              <a:path w="1644650" h="1152525">
                <a:moveTo>
                  <a:pt x="1633220" y="1057656"/>
                </a:moveTo>
                <a:lnTo>
                  <a:pt x="1624584" y="1057656"/>
                </a:lnTo>
                <a:lnTo>
                  <a:pt x="1627632" y="1059180"/>
                </a:lnTo>
                <a:lnTo>
                  <a:pt x="1632712" y="1059180"/>
                </a:lnTo>
                <a:lnTo>
                  <a:pt x="1633220" y="1057656"/>
                </a:lnTo>
                <a:close/>
              </a:path>
              <a:path w="1644650" h="1152525">
                <a:moveTo>
                  <a:pt x="10589" y="1031774"/>
                </a:moveTo>
                <a:lnTo>
                  <a:pt x="6096" y="1033272"/>
                </a:lnTo>
                <a:lnTo>
                  <a:pt x="10668" y="1033272"/>
                </a:lnTo>
                <a:lnTo>
                  <a:pt x="10589" y="1031774"/>
                </a:lnTo>
                <a:close/>
              </a:path>
              <a:path w="1644650" h="1152525">
                <a:moveTo>
                  <a:pt x="10668" y="1031748"/>
                </a:moveTo>
                <a:lnTo>
                  <a:pt x="10668" y="1033272"/>
                </a:lnTo>
                <a:lnTo>
                  <a:pt x="11176" y="1033272"/>
                </a:lnTo>
                <a:lnTo>
                  <a:pt x="10668" y="1031748"/>
                </a:lnTo>
                <a:close/>
              </a:path>
              <a:path w="1644650" h="1152525">
                <a:moveTo>
                  <a:pt x="1632358" y="1031799"/>
                </a:moveTo>
                <a:lnTo>
                  <a:pt x="1632204" y="1033272"/>
                </a:lnTo>
                <a:lnTo>
                  <a:pt x="1636776" y="1033272"/>
                </a:lnTo>
                <a:lnTo>
                  <a:pt x="1632358" y="1031799"/>
                </a:lnTo>
                <a:close/>
              </a:path>
              <a:path w="1644650" h="1152525">
                <a:moveTo>
                  <a:pt x="1623726" y="91440"/>
                </a:moveTo>
                <a:lnTo>
                  <a:pt x="1623060" y="91440"/>
                </a:lnTo>
                <a:lnTo>
                  <a:pt x="1632204" y="118872"/>
                </a:lnTo>
                <a:lnTo>
                  <a:pt x="1635252" y="147828"/>
                </a:lnTo>
                <a:lnTo>
                  <a:pt x="1635252" y="1004316"/>
                </a:lnTo>
                <a:lnTo>
                  <a:pt x="1632358" y="1031799"/>
                </a:lnTo>
                <a:lnTo>
                  <a:pt x="1636776" y="1033272"/>
                </a:lnTo>
                <a:lnTo>
                  <a:pt x="1641348" y="1033272"/>
                </a:lnTo>
                <a:lnTo>
                  <a:pt x="1641348" y="1031748"/>
                </a:lnTo>
                <a:lnTo>
                  <a:pt x="1644396" y="1002792"/>
                </a:lnTo>
                <a:lnTo>
                  <a:pt x="1644396" y="146304"/>
                </a:lnTo>
                <a:lnTo>
                  <a:pt x="1641348" y="117348"/>
                </a:lnTo>
                <a:lnTo>
                  <a:pt x="1633220" y="92964"/>
                </a:lnTo>
                <a:lnTo>
                  <a:pt x="1624584" y="92964"/>
                </a:lnTo>
                <a:lnTo>
                  <a:pt x="1623726" y="91440"/>
                </a:lnTo>
                <a:close/>
              </a:path>
              <a:path w="1644650" h="1152525">
                <a:moveTo>
                  <a:pt x="19145" y="91440"/>
                </a:moveTo>
                <a:lnTo>
                  <a:pt x="15240" y="91440"/>
                </a:lnTo>
                <a:lnTo>
                  <a:pt x="18288" y="92964"/>
                </a:lnTo>
                <a:lnTo>
                  <a:pt x="19145" y="91440"/>
                </a:lnTo>
                <a:close/>
              </a:path>
              <a:path w="1644650" h="1152525">
                <a:moveTo>
                  <a:pt x="19812" y="91440"/>
                </a:moveTo>
                <a:lnTo>
                  <a:pt x="19145" y="91440"/>
                </a:lnTo>
                <a:lnTo>
                  <a:pt x="18288" y="92964"/>
                </a:lnTo>
                <a:lnTo>
                  <a:pt x="19304" y="92964"/>
                </a:lnTo>
                <a:lnTo>
                  <a:pt x="19812" y="91440"/>
                </a:lnTo>
                <a:close/>
              </a:path>
              <a:path w="1644650" h="1152525">
                <a:moveTo>
                  <a:pt x="1594774" y="49560"/>
                </a:moveTo>
                <a:lnTo>
                  <a:pt x="1610868" y="68580"/>
                </a:lnTo>
                <a:lnTo>
                  <a:pt x="1624584" y="92964"/>
                </a:lnTo>
                <a:lnTo>
                  <a:pt x="1627632" y="91440"/>
                </a:lnTo>
                <a:lnTo>
                  <a:pt x="1632712" y="91440"/>
                </a:lnTo>
                <a:lnTo>
                  <a:pt x="1632204" y="89916"/>
                </a:lnTo>
                <a:lnTo>
                  <a:pt x="1632204" y="88392"/>
                </a:lnTo>
                <a:lnTo>
                  <a:pt x="1618488" y="64008"/>
                </a:lnTo>
                <a:lnTo>
                  <a:pt x="1606882" y="50292"/>
                </a:lnTo>
                <a:lnTo>
                  <a:pt x="1595628" y="50292"/>
                </a:lnTo>
                <a:lnTo>
                  <a:pt x="1594774" y="49560"/>
                </a:lnTo>
                <a:close/>
              </a:path>
              <a:path w="1644650" h="1152525">
                <a:moveTo>
                  <a:pt x="1632712" y="91440"/>
                </a:moveTo>
                <a:lnTo>
                  <a:pt x="1627632" y="91440"/>
                </a:lnTo>
                <a:lnTo>
                  <a:pt x="1624584" y="92964"/>
                </a:lnTo>
                <a:lnTo>
                  <a:pt x="1633220" y="92964"/>
                </a:lnTo>
                <a:lnTo>
                  <a:pt x="1632712" y="91440"/>
                </a:lnTo>
                <a:close/>
              </a:path>
              <a:path w="1644650" h="1152525">
                <a:moveTo>
                  <a:pt x="45720" y="45720"/>
                </a:moveTo>
                <a:lnTo>
                  <a:pt x="48768" y="50292"/>
                </a:lnTo>
                <a:lnTo>
                  <a:pt x="49560" y="49560"/>
                </a:lnTo>
                <a:lnTo>
                  <a:pt x="50292" y="48768"/>
                </a:lnTo>
                <a:lnTo>
                  <a:pt x="45720" y="45720"/>
                </a:lnTo>
                <a:close/>
              </a:path>
              <a:path w="1644650" h="1152525">
                <a:moveTo>
                  <a:pt x="49560" y="49560"/>
                </a:moveTo>
                <a:lnTo>
                  <a:pt x="48768" y="50292"/>
                </a:lnTo>
                <a:lnTo>
                  <a:pt x="49560" y="49560"/>
                </a:lnTo>
                <a:close/>
              </a:path>
              <a:path w="1644650" h="1152525">
                <a:moveTo>
                  <a:pt x="1597152" y="45720"/>
                </a:moveTo>
                <a:lnTo>
                  <a:pt x="1594104" y="48768"/>
                </a:lnTo>
                <a:lnTo>
                  <a:pt x="1594774" y="49560"/>
                </a:lnTo>
                <a:lnTo>
                  <a:pt x="1595628" y="50292"/>
                </a:lnTo>
                <a:lnTo>
                  <a:pt x="1597152" y="45720"/>
                </a:lnTo>
                <a:close/>
              </a:path>
              <a:path w="1644650" h="1152525">
                <a:moveTo>
                  <a:pt x="1603013" y="45720"/>
                </a:moveTo>
                <a:lnTo>
                  <a:pt x="1597152" y="45720"/>
                </a:lnTo>
                <a:lnTo>
                  <a:pt x="1595628" y="50292"/>
                </a:lnTo>
                <a:lnTo>
                  <a:pt x="1606882" y="50292"/>
                </a:lnTo>
                <a:lnTo>
                  <a:pt x="1603013" y="45720"/>
                </a:lnTo>
                <a:close/>
              </a:path>
              <a:path w="1644650" h="1152525">
                <a:moveTo>
                  <a:pt x="53721" y="45720"/>
                </a:moveTo>
                <a:lnTo>
                  <a:pt x="45720" y="45720"/>
                </a:lnTo>
                <a:lnTo>
                  <a:pt x="50292" y="48768"/>
                </a:lnTo>
                <a:lnTo>
                  <a:pt x="49560" y="49560"/>
                </a:lnTo>
                <a:lnTo>
                  <a:pt x="53721" y="45720"/>
                </a:lnTo>
                <a:close/>
              </a:path>
              <a:path w="1644650" h="1152525">
                <a:moveTo>
                  <a:pt x="1562608" y="15240"/>
                </a:moveTo>
                <a:lnTo>
                  <a:pt x="1551432" y="15240"/>
                </a:lnTo>
                <a:lnTo>
                  <a:pt x="1551432" y="19145"/>
                </a:lnTo>
                <a:lnTo>
                  <a:pt x="1574292" y="32004"/>
                </a:lnTo>
                <a:lnTo>
                  <a:pt x="1594774" y="49560"/>
                </a:lnTo>
                <a:lnTo>
                  <a:pt x="1594104" y="48768"/>
                </a:lnTo>
                <a:lnTo>
                  <a:pt x="1597152" y="45720"/>
                </a:lnTo>
                <a:lnTo>
                  <a:pt x="1603013" y="45720"/>
                </a:lnTo>
                <a:lnTo>
                  <a:pt x="1601724" y="44196"/>
                </a:lnTo>
                <a:lnTo>
                  <a:pt x="1600200" y="42672"/>
                </a:lnTo>
                <a:lnTo>
                  <a:pt x="1578864" y="24384"/>
                </a:lnTo>
                <a:lnTo>
                  <a:pt x="1562608" y="15240"/>
                </a:lnTo>
                <a:close/>
              </a:path>
              <a:path w="1644650" h="1152525">
                <a:moveTo>
                  <a:pt x="105156" y="15240"/>
                </a:moveTo>
                <a:lnTo>
                  <a:pt x="91440" y="15240"/>
                </a:lnTo>
                <a:lnTo>
                  <a:pt x="92964" y="18288"/>
                </a:lnTo>
                <a:lnTo>
                  <a:pt x="91440" y="19145"/>
                </a:lnTo>
                <a:lnTo>
                  <a:pt x="91440" y="19812"/>
                </a:lnTo>
                <a:lnTo>
                  <a:pt x="105156" y="15240"/>
                </a:lnTo>
                <a:close/>
              </a:path>
              <a:path w="1644650" h="1152525">
                <a:moveTo>
                  <a:pt x="1524026" y="10589"/>
                </a:moveTo>
                <a:lnTo>
                  <a:pt x="1551432" y="19812"/>
                </a:lnTo>
                <a:lnTo>
                  <a:pt x="1551432" y="19145"/>
                </a:lnTo>
                <a:lnTo>
                  <a:pt x="1549908" y="18288"/>
                </a:lnTo>
                <a:lnTo>
                  <a:pt x="1551432" y="15240"/>
                </a:lnTo>
                <a:lnTo>
                  <a:pt x="1562608" y="15240"/>
                </a:lnTo>
                <a:lnTo>
                  <a:pt x="1554480" y="10668"/>
                </a:lnTo>
                <a:lnTo>
                  <a:pt x="1525524" y="10668"/>
                </a:lnTo>
                <a:lnTo>
                  <a:pt x="1524026" y="10589"/>
                </a:lnTo>
                <a:close/>
              </a:path>
              <a:path w="1644650" h="1152525">
                <a:moveTo>
                  <a:pt x="91440" y="15240"/>
                </a:moveTo>
                <a:lnTo>
                  <a:pt x="91440" y="19145"/>
                </a:lnTo>
                <a:lnTo>
                  <a:pt x="92964" y="18288"/>
                </a:lnTo>
                <a:lnTo>
                  <a:pt x="91440" y="15240"/>
                </a:lnTo>
                <a:close/>
              </a:path>
              <a:path w="1644650" h="1152525">
                <a:moveTo>
                  <a:pt x="1551432" y="15240"/>
                </a:moveTo>
                <a:lnTo>
                  <a:pt x="1549908" y="18288"/>
                </a:lnTo>
                <a:lnTo>
                  <a:pt x="1551432" y="19145"/>
                </a:lnTo>
                <a:lnTo>
                  <a:pt x="1551432" y="15240"/>
                </a:lnTo>
                <a:close/>
              </a:path>
              <a:path w="1644650" h="1152525">
                <a:moveTo>
                  <a:pt x="1525524" y="6096"/>
                </a:moveTo>
                <a:lnTo>
                  <a:pt x="1524026" y="10589"/>
                </a:lnTo>
                <a:lnTo>
                  <a:pt x="1525524" y="10668"/>
                </a:lnTo>
                <a:lnTo>
                  <a:pt x="1525524" y="6096"/>
                </a:lnTo>
                <a:close/>
              </a:path>
              <a:path w="1644650" h="1152525">
                <a:moveTo>
                  <a:pt x="1539240" y="6096"/>
                </a:moveTo>
                <a:lnTo>
                  <a:pt x="1525524" y="6096"/>
                </a:lnTo>
                <a:lnTo>
                  <a:pt x="1525524" y="10668"/>
                </a:lnTo>
                <a:lnTo>
                  <a:pt x="1552956" y="10668"/>
                </a:lnTo>
                <a:lnTo>
                  <a:pt x="1539240" y="6096"/>
                </a:lnTo>
                <a:close/>
              </a:path>
              <a:path w="1644650" h="1152525">
                <a:moveTo>
                  <a:pt x="1524508" y="9144"/>
                </a:moveTo>
                <a:lnTo>
                  <a:pt x="1496568" y="9144"/>
                </a:lnTo>
                <a:lnTo>
                  <a:pt x="1524026" y="10589"/>
                </a:lnTo>
                <a:lnTo>
                  <a:pt x="1524508" y="9144"/>
                </a:lnTo>
                <a:close/>
              </a:path>
            </a:pathLst>
          </a:custGeom>
          <a:solidFill>
            <a:srgbClr val="000000"/>
          </a:solidFill>
        </p:spPr>
        <p:txBody>
          <a:bodyPr wrap="square" lIns="0" tIns="0" rIns="0" bIns="0" rtlCol="0"/>
          <a:lstStyle/>
          <a:p/>
        </p:txBody>
      </p:sp>
      <p:sp>
        <p:nvSpPr>
          <p:cNvPr id="37" name="object 37"/>
          <p:cNvSpPr txBox="1"/>
          <p:nvPr/>
        </p:nvSpPr>
        <p:spPr>
          <a:xfrm>
            <a:off x="3053588" y="1053977"/>
            <a:ext cx="1241425" cy="995044"/>
          </a:xfrm>
          <a:prstGeom prst="rect">
            <a:avLst/>
          </a:prstGeom>
        </p:spPr>
        <p:txBody>
          <a:bodyPr wrap="square" lIns="0" tIns="0" rIns="0" bIns="0" rtlCol="0" vert="horz">
            <a:spAutoFit/>
          </a:bodyPr>
          <a:lstStyle/>
          <a:p>
            <a:pPr algn="ctr" marL="12700" marR="5080">
              <a:lnSpc>
                <a:spcPct val="101299"/>
              </a:lnSpc>
            </a:pPr>
            <a:r>
              <a:rPr dirty="0" sz="1600" spc="-5">
                <a:solidFill>
                  <a:srgbClr val="FFFFFF"/>
                </a:solidFill>
                <a:latin typeface="Verdana"/>
                <a:cs typeface="Verdana"/>
              </a:rPr>
              <a:t>A </a:t>
            </a:r>
            <a:r>
              <a:rPr dirty="0" sz="1600" spc="-10">
                <a:solidFill>
                  <a:srgbClr val="FFFFFF"/>
                </a:solidFill>
                <a:latin typeface="Verdana"/>
                <a:cs typeface="Verdana"/>
              </a:rPr>
              <a:t>process</a:t>
            </a:r>
            <a:r>
              <a:rPr dirty="0" sz="1600" spc="-60">
                <a:solidFill>
                  <a:srgbClr val="FFFFFF"/>
                </a:solidFill>
                <a:latin typeface="Verdana"/>
                <a:cs typeface="Verdana"/>
              </a:rPr>
              <a:t> </a:t>
            </a:r>
            <a:r>
              <a:rPr dirty="0" sz="1600" spc="-10">
                <a:solidFill>
                  <a:srgbClr val="FFFFFF"/>
                </a:solidFill>
                <a:latin typeface="Verdana"/>
                <a:cs typeface="Verdana"/>
              </a:rPr>
              <a:t>is  </a:t>
            </a:r>
            <a:r>
              <a:rPr dirty="0" sz="1600" spc="-5">
                <a:solidFill>
                  <a:srgbClr val="FFFFFF"/>
                </a:solidFill>
                <a:latin typeface="Verdana"/>
                <a:cs typeface="Verdana"/>
              </a:rPr>
              <a:t>needed </a:t>
            </a:r>
            <a:r>
              <a:rPr dirty="0" sz="1600" spc="-10">
                <a:solidFill>
                  <a:srgbClr val="FFFFFF"/>
                </a:solidFill>
                <a:latin typeface="Verdana"/>
                <a:cs typeface="Verdana"/>
              </a:rPr>
              <a:t>to  </a:t>
            </a:r>
            <a:r>
              <a:rPr dirty="0" sz="1600" spc="-5">
                <a:solidFill>
                  <a:srgbClr val="FFFFFF"/>
                </a:solidFill>
                <a:latin typeface="Verdana"/>
                <a:cs typeface="Verdana"/>
              </a:rPr>
              <a:t>use a </a:t>
            </a:r>
            <a:r>
              <a:rPr dirty="0" sz="1600" spc="-10">
                <a:solidFill>
                  <a:srgbClr val="FFFFFF"/>
                </a:solidFill>
                <a:latin typeface="Verdana"/>
                <a:cs typeface="Verdana"/>
              </a:rPr>
              <a:t>data  </a:t>
            </a:r>
            <a:r>
              <a:rPr dirty="0" sz="1600" spc="-5">
                <a:solidFill>
                  <a:srgbClr val="FFFFFF"/>
                </a:solidFill>
                <a:latin typeface="Verdana"/>
                <a:cs typeface="Verdana"/>
              </a:rPr>
              <a:t>store</a:t>
            </a:r>
            <a:endParaRPr sz="1600">
              <a:latin typeface="Verdana"/>
              <a:cs typeface="Verdana"/>
            </a:endParaRPr>
          </a:p>
        </p:txBody>
      </p:sp>
      <p:sp>
        <p:nvSpPr>
          <p:cNvPr id="38" name="object 38"/>
          <p:cNvSpPr/>
          <p:nvPr/>
        </p:nvSpPr>
        <p:spPr>
          <a:xfrm>
            <a:off x="2286000" y="1481327"/>
            <a:ext cx="571500" cy="114300"/>
          </a:xfrm>
          <a:custGeom>
            <a:avLst/>
            <a:gdLst/>
            <a:ahLst/>
            <a:cxnLst/>
            <a:rect l="l" t="t" r="r" b="b"/>
            <a:pathLst>
              <a:path w="571500" h="114300">
                <a:moveTo>
                  <a:pt x="114300" y="0"/>
                </a:moveTo>
                <a:lnTo>
                  <a:pt x="0" y="57912"/>
                </a:lnTo>
                <a:lnTo>
                  <a:pt x="114300" y="114300"/>
                </a:lnTo>
                <a:lnTo>
                  <a:pt x="114300" y="76200"/>
                </a:lnTo>
                <a:lnTo>
                  <a:pt x="94487" y="76200"/>
                </a:lnTo>
                <a:lnTo>
                  <a:pt x="94487" y="38100"/>
                </a:lnTo>
                <a:lnTo>
                  <a:pt x="114300" y="38100"/>
                </a:lnTo>
                <a:lnTo>
                  <a:pt x="114300" y="0"/>
                </a:lnTo>
                <a:close/>
              </a:path>
              <a:path w="571500" h="114300">
                <a:moveTo>
                  <a:pt x="114300" y="38100"/>
                </a:moveTo>
                <a:lnTo>
                  <a:pt x="94487" y="38100"/>
                </a:lnTo>
                <a:lnTo>
                  <a:pt x="94487" y="76200"/>
                </a:lnTo>
                <a:lnTo>
                  <a:pt x="114300" y="76200"/>
                </a:lnTo>
                <a:lnTo>
                  <a:pt x="114300" y="38100"/>
                </a:lnTo>
                <a:close/>
              </a:path>
              <a:path w="571500" h="114300">
                <a:moveTo>
                  <a:pt x="571500" y="38100"/>
                </a:moveTo>
                <a:lnTo>
                  <a:pt x="114300" y="38100"/>
                </a:lnTo>
                <a:lnTo>
                  <a:pt x="114300" y="76200"/>
                </a:lnTo>
                <a:lnTo>
                  <a:pt x="571500" y="76200"/>
                </a:lnTo>
                <a:lnTo>
                  <a:pt x="571500" y="38100"/>
                </a:lnTo>
                <a:close/>
              </a:path>
            </a:pathLst>
          </a:custGeom>
          <a:solidFill>
            <a:srgbClr val="000000"/>
          </a:solidFill>
        </p:spPr>
        <p:txBody>
          <a:bodyPr wrap="square" lIns="0" tIns="0" rIns="0" bIns="0" rtlCol="0"/>
          <a:lstStyle/>
          <a:p/>
        </p:txBody>
      </p:sp>
      <p:sp>
        <p:nvSpPr>
          <p:cNvPr id="39" name="object 3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5604"/>
            <a:ext cx="5514340" cy="7920355"/>
          </a:xfrm>
          <a:prstGeom prst="rect">
            <a:avLst/>
          </a:prstGeom>
        </p:spPr>
        <p:txBody>
          <a:bodyPr wrap="square" lIns="0" tIns="0" rIns="0" bIns="0" rtlCol="0" vert="horz">
            <a:spAutoFit/>
          </a:bodyPr>
          <a:lstStyle/>
          <a:p>
            <a:pPr algn="ctr">
              <a:lnSpc>
                <a:spcPct val="100000"/>
              </a:lnSpc>
            </a:pPr>
            <a:r>
              <a:rPr dirty="0" sz="1900" spc="-5">
                <a:latin typeface="Times New Roman"/>
                <a:cs typeface="Times New Roman"/>
              </a:rPr>
              <a:t>Lecture </a:t>
            </a:r>
            <a:r>
              <a:rPr dirty="0" sz="1900" spc="-10">
                <a:latin typeface="Times New Roman"/>
                <a:cs typeface="Times New Roman"/>
              </a:rPr>
              <a:t>No.</a:t>
            </a:r>
            <a:r>
              <a:rPr dirty="0" sz="1900" spc="-60">
                <a:latin typeface="Times New Roman"/>
                <a:cs typeface="Times New Roman"/>
              </a:rPr>
              <a:t> </a:t>
            </a:r>
            <a:r>
              <a:rPr dirty="0" sz="1900" spc="-5">
                <a:latin typeface="Times New Roman"/>
                <a:cs typeface="Times New Roman"/>
              </a:rPr>
              <a:t>10</a:t>
            </a:r>
            <a:endParaRPr sz="1900">
              <a:latin typeface="Times New Roman"/>
              <a:cs typeface="Times New Roman"/>
            </a:endParaRPr>
          </a:p>
          <a:p>
            <a:pPr algn="ctr">
              <a:lnSpc>
                <a:spcPts val="2030"/>
              </a:lnSpc>
              <a:spcBef>
                <a:spcPts val="1495"/>
              </a:spcBef>
            </a:pPr>
            <a:r>
              <a:rPr dirty="0" sz="1700" spc="-5">
                <a:latin typeface="Times New Roman"/>
                <a:cs typeface="Times New Roman"/>
              </a:rPr>
              <a:t>Prototyping </a:t>
            </a:r>
            <a:r>
              <a:rPr dirty="0" sz="1700">
                <a:latin typeface="Times New Roman"/>
                <a:cs typeface="Times New Roman"/>
              </a:rPr>
              <a:t>and </a:t>
            </a:r>
            <a:r>
              <a:rPr dirty="0" sz="1700" spc="-5">
                <a:latin typeface="Times New Roman"/>
                <a:cs typeface="Times New Roman"/>
              </a:rPr>
              <a:t>GUI</a:t>
            </a:r>
            <a:r>
              <a:rPr dirty="0" sz="1700" spc="-75">
                <a:latin typeface="Times New Roman"/>
                <a:cs typeface="Times New Roman"/>
              </a:rPr>
              <a:t> </a:t>
            </a:r>
            <a:r>
              <a:rPr dirty="0" sz="1700" spc="-5">
                <a:latin typeface="Times New Roman"/>
                <a:cs typeface="Times New Roman"/>
              </a:rPr>
              <a:t>Design</a:t>
            </a:r>
            <a:endParaRPr sz="1700">
              <a:latin typeface="Times New Roman"/>
              <a:cs typeface="Times New Roman"/>
            </a:endParaRPr>
          </a:p>
          <a:p>
            <a:pPr algn="just" marL="12700">
              <a:lnSpc>
                <a:spcPts val="1670"/>
              </a:lnSpc>
            </a:pPr>
            <a:r>
              <a:rPr dirty="0" sz="1400" b="1">
                <a:latin typeface="Times New Roman"/>
                <a:cs typeface="Times New Roman"/>
              </a:rPr>
              <a:t>GUI</a:t>
            </a:r>
            <a:r>
              <a:rPr dirty="0" sz="1400" spc="-85" b="1">
                <a:latin typeface="Times New Roman"/>
                <a:cs typeface="Times New Roman"/>
              </a:rPr>
              <a:t> </a:t>
            </a:r>
            <a:r>
              <a:rPr dirty="0" sz="1400" spc="-5" b="1">
                <a:latin typeface="Times New Roman"/>
                <a:cs typeface="Times New Roman"/>
              </a:rPr>
              <a:t>Sketches</a:t>
            </a:r>
            <a:endParaRPr sz="1400">
              <a:latin typeface="Times New Roman"/>
              <a:cs typeface="Times New Roman"/>
            </a:endParaRPr>
          </a:p>
          <a:p>
            <a:pPr>
              <a:lnSpc>
                <a:spcPct val="100000"/>
              </a:lnSpc>
              <a:spcBef>
                <a:spcPts val="5"/>
              </a:spcBef>
            </a:pPr>
            <a:endParaRPr sz="1200">
              <a:latin typeface="Times New Roman"/>
              <a:cs typeface="Times New Roman"/>
            </a:endParaRPr>
          </a:p>
          <a:p>
            <a:pPr algn="just" marL="12700" marR="5080">
              <a:lnSpc>
                <a:spcPts val="1380"/>
              </a:lnSpc>
            </a:pPr>
            <a:r>
              <a:rPr dirty="0" sz="1200" spc="-5">
                <a:latin typeface="Times New Roman"/>
                <a:cs typeface="Times New Roman"/>
              </a:rPr>
              <a:t>Adding </a:t>
            </a:r>
            <a:r>
              <a:rPr dirty="0" sz="1200">
                <a:latin typeface="Times New Roman"/>
                <a:cs typeface="Times New Roman"/>
              </a:rPr>
              <a:t>user interface details in the </a:t>
            </a:r>
            <a:r>
              <a:rPr dirty="0" sz="1200" spc="-5">
                <a:latin typeface="Times New Roman"/>
                <a:cs typeface="Times New Roman"/>
              </a:rPr>
              <a:t>SRS </a:t>
            </a:r>
            <a:r>
              <a:rPr dirty="0" sz="1200">
                <a:latin typeface="Times New Roman"/>
                <a:cs typeface="Times New Roman"/>
              </a:rPr>
              <a:t>is controversial. The opponents of this argue that  by adding </a:t>
            </a:r>
            <a:r>
              <a:rPr dirty="0" sz="1200" spc="-5">
                <a:latin typeface="Times New Roman"/>
                <a:cs typeface="Times New Roman"/>
              </a:rPr>
              <a:t>GUI </a:t>
            </a:r>
            <a:r>
              <a:rPr dirty="0" sz="1200">
                <a:latin typeface="Times New Roman"/>
                <a:cs typeface="Times New Roman"/>
              </a:rPr>
              <a:t>details to the </a:t>
            </a:r>
            <a:r>
              <a:rPr dirty="0" sz="1200" spc="-5">
                <a:latin typeface="Times New Roman"/>
                <a:cs typeface="Times New Roman"/>
              </a:rPr>
              <a:t>SRS </a:t>
            </a:r>
            <a:r>
              <a:rPr dirty="0" sz="1200">
                <a:latin typeface="Times New Roman"/>
                <a:cs typeface="Times New Roman"/>
              </a:rPr>
              <a:t>document, focus </a:t>
            </a:r>
            <a:r>
              <a:rPr dirty="0" sz="1200" spc="-5">
                <a:latin typeface="Times New Roman"/>
                <a:cs typeface="Times New Roman"/>
              </a:rPr>
              <a:t>shifts </a:t>
            </a:r>
            <a:r>
              <a:rPr dirty="0" sz="1200">
                <a:latin typeface="Times New Roman"/>
                <a:cs typeface="Times New Roman"/>
              </a:rPr>
              <a:t>from </a:t>
            </a:r>
            <a:r>
              <a:rPr dirty="0" sz="1200" spc="-5">
                <a:latin typeface="Times New Roman"/>
                <a:cs typeface="Times New Roman"/>
              </a:rPr>
              <a:t>what </a:t>
            </a:r>
            <a:r>
              <a:rPr dirty="0" sz="1200">
                <a:latin typeface="Times New Roman"/>
                <a:cs typeface="Times New Roman"/>
              </a:rPr>
              <a:t>to how – </a:t>
            </a:r>
            <a:r>
              <a:rPr dirty="0" sz="1200" spc="-5">
                <a:latin typeface="Times New Roman"/>
                <a:cs typeface="Times New Roman"/>
              </a:rPr>
              <a:t>GUI </a:t>
            </a:r>
            <a:r>
              <a:rPr dirty="0" sz="1200">
                <a:latin typeface="Times New Roman"/>
                <a:cs typeface="Times New Roman"/>
              </a:rPr>
              <a:t>is  definitely part of the </a:t>
            </a:r>
            <a:r>
              <a:rPr dirty="0" sz="1200" spc="-5">
                <a:latin typeface="Times New Roman"/>
                <a:cs typeface="Times New Roman"/>
              </a:rPr>
              <a:t>solution. On </a:t>
            </a:r>
            <a:r>
              <a:rPr dirty="0" sz="1200">
                <a:latin typeface="Times New Roman"/>
                <a:cs typeface="Times New Roman"/>
              </a:rPr>
              <a:t>the other hand many people think that, it is </a:t>
            </a:r>
            <a:r>
              <a:rPr dirty="0" sz="1200" spc="-5">
                <a:latin typeface="Times New Roman"/>
                <a:cs typeface="Times New Roman"/>
              </a:rPr>
              <a:t>still what  </a:t>
            </a:r>
            <a:r>
              <a:rPr dirty="0" sz="1200">
                <a:latin typeface="Times New Roman"/>
                <a:cs typeface="Times New Roman"/>
              </a:rPr>
              <a:t>not how and hence it </a:t>
            </a:r>
            <a:r>
              <a:rPr dirty="0" sz="1200" spc="-5">
                <a:latin typeface="Times New Roman"/>
                <a:cs typeface="Times New Roman"/>
              </a:rPr>
              <a:t>should </a:t>
            </a:r>
            <a:r>
              <a:rPr dirty="0" sz="1200">
                <a:latin typeface="Times New Roman"/>
                <a:cs typeface="Times New Roman"/>
              </a:rPr>
              <a:t>be made part of the </a:t>
            </a:r>
            <a:r>
              <a:rPr dirty="0" sz="1200" spc="-5">
                <a:latin typeface="Times New Roman"/>
                <a:cs typeface="Times New Roman"/>
              </a:rPr>
              <a:t>SRS </a:t>
            </a:r>
            <a:r>
              <a:rPr dirty="0" sz="1200">
                <a:latin typeface="Times New Roman"/>
                <a:cs typeface="Times New Roman"/>
              </a:rPr>
              <a:t>document. By adding the </a:t>
            </a:r>
            <a:r>
              <a:rPr dirty="0" sz="1200" spc="-5">
                <a:latin typeface="Times New Roman"/>
                <a:cs typeface="Times New Roman"/>
              </a:rPr>
              <a:t>GUIs </a:t>
            </a:r>
            <a:r>
              <a:rPr dirty="0" sz="1200">
                <a:latin typeface="Times New Roman"/>
                <a:cs typeface="Times New Roman"/>
              </a:rPr>
              <a:t>in  the </a:t>
            </a:r>
            <a:r>
              <a:rPr dirty="0" sz="1200" spc="-5">
                <a:latin typeface="Times New Roman"/>
                <a:cs typeface="Times New Roman"/>
              </a:rPr>
              <a:t>FS, </a:t>
            </a:r>
            <a:r>
              <a:rPr dirty="0" sz="1200">
                <a:latin typeface="Times New Roman"/>
                <a:cs typeface="Times New Roman"/>
              </a:rPr>
              <a:t>requirements </a:t>
            </a:r>
            <a:r>
              <a:rPr dirty="0" sz="1200" spc="5">
                <a:latin typeface="Times New Roman"/>
                <a:cs typeface="Times New Roman"/>
              </a:rPr>
              <a:t>can </a:t>
            </a:r>
            <a:r>
              <a:rPr dirty="0" sz="1200">
                <a:latin typeface="Times New Roman"/>
                <a:cs typeface="Times New Roman"/>
              </a:rPr>
              <a:t>be solidified </a:t>
            </a:r>
            <a:r>
              <a:rPr dirty="0" sz="1200" spc="-5">
                <a:latin typeface="Times New Roman"/>
                <a:cs typeface="Times New Roman"/>
              </a:rPr>
              <a:t>with </a:t>
            </a:r>
            <a:r>
              <a:rPr dirty="0" sz="1200">
                <a:latin typeface="Times New Roman"/>
                <a:cs typeface="Times New Roman"/>
              </a:rPr>
              <a:t>respect to </a:t>
            </a:r>
            <a:r>
              <a:rPr dirty="0" sz="1200" spc="-5">
                <a:latin typeface="Times New Roman"/>
                <a:cs typeface="Times New Roman"/>
              </a:rPr>
              <a:t>scenario </a:t>
            </a:r>
            <a:r>
              <a:rPr dirty="0" sz="1200">
                <a:latin typeface="Times New Roman"/>
                <a:cs typeface="Times New Roman"/>
              </a:rPr>
              <a:t>contents. It is </a:t>
            </a:r>
            <a:r>
              <a:rPr dirty="0" sz="1200" spc="15">
                <a:latin typeface="Times New Roman"/>
                <a:cs typeface="Times New Roman"/>
              </a:rPr>
              <a:t>my </a:t>
            </a:r>
            <a:r>
              <a:rPr dirty="0" sz="1200">
                <a:latin typeface="Times New Roman"/>
                <a:cs typeface="Times New Roman"/>
              </a:rPr>
              <a:t>personal  experience that the client appreciates more the contents of the </a:t>
            </a:r>
            <a:r>
              <a:rPr dirty="0" sz="1200" spc="-5">
                <a:latin typeface="Times New Roman"/>
                <a:cs typeface="Times New Roman"/>
              </a:rPr>
              <a:t>SRS </a:t>
            </a:r>
            <a:r>
              <a:rPr dirty="0" sz="1200">
                <a:latin typeface="Times New Roman"/>
                <a:cs typeface="Times New Roman"/>
              </a:rPr>
              <a:t>document if our </a:t>
            </a:r>
            <a:r>
              <a:rPr dirty="0" sz="1200" spc="-5">
                <a:latin typeface="Times New Roman"/>
                <a:cs typeface="Times New Roman"/>
              </a:rPr>
              <a:t>SRS  </a:t>
            </a:r>
            <a:r>
              <a:rPr dirty="0" sz="1200">
                <a:latin typeface="Times New Roman"/>
                <a:cs typeface="Times New Roman"/>
              </a:rPr>
              <a:t>document contains the </a:t>
            </a:r>
            <a:r>
              <a:rPr dirty="0" sz="1200" spc="-5">
                <a:latin typeface="Times New Roman"/>
                <a:cs typeface="Times New Roman"/>
              </a:rPr>
              <a:t>GUI </a:t>
            </a:r>
            <a:r>
              <a:rPr dirty="0" sz="1200">
                <a:latin typeface="Times New Roman"/>
                <a:cs typeface="Times New Roman"/>
              </a:rPr>
              <a:t>details than if </a:t>
            </a:r>
            <a:r>
              <a:rPr dirty="0" sz="1200" spc="-5">
                <a:latin typeface="Times New Roman"/>
                <a:cs typeface="Times New Roman"/>
              </a:rPr>
              <a:t>we </a:t>
            </a:r>
            <a:r>
              <a:rPr dirty="0" sz="1200">
                <a:latin typeface="Times New Roman"/>
                <a:cs typeface="Times New Roman"/>
              </a:rPr>
              <a:t>don’t have them there. This document is  also going to be used as the base line for design, user manual, and test planning among  other things. </a:t>
            </a:r>
            <a:r>
              <a:rPr dirty="0" sz="1200" spc="-5">
                <a:latin typeface="Times New Roman"/>
                <a:cs typeface="Times New Roman"/>
              </a:rPr>
              <a:t>Presence </a:t>
            </a:r>
            <a:r>
              <a:rPr dirty="0" sz="1200">
                <a:latin typeface="Times New Roman"/>
                <a:cs typeface="Times New Roman"/>
              </a:rPr>
              <a:t>of the </a:t>
            </a:r>
            <a:r>
              <a:rPr dirty="0" sz="1200" spc="-5">
                <a:latin typeface="Times New Roman"/>
                <a:cs typeface="Times New Roman"/>
              </a:rPr>
              <a:t>UI </a:t>
            </a:r>
            <a:r>
              <a:rPr dirty="0" sz="1200">
                <a:latin typeface="Times New Roman"/>
                <a:cs typeface="Times New Roman"/>
              </a:rPr>
              <a:t>details imply that these activities can </a:t>
            </a:r>
            <a:r>
              <a:rPr dirty="0" sz="1200" spc="-5">
                <a:latin typeface="Times New Roman"/>
                <a:cs typeface="Times New Roman"/>
              </a:rPr>
              <a:t>start </a:t>
            </a:r>
            <a:r>
              <a:rPr dirty="0" sz="1200" spc="5">
                <a:latin typeface="Times New Roman"/>
                <a:cs typeface="Times New Roman"/>
              </a:rPr>
              <a:t>right </a:t>
            </a:r>
            <a:r>
              <a:rPr dirty="0" sz="1200">
                <a:latin typeface="Times New Roman"/>
                <a:cs typeface="Times New Roman"/>
              </a:rPr>
              <a:t>after </a:t>
            </a:r>
            <a:r>
              <a:rPr dirty="0" sz="1200" spc="-5">
                <a:latin typeface="Times New Roman"/>
                <a:cs typeface="Times New Roman"/>
              </a:rPr>
              <a:t>SRS  </a:t>
            </a:r>
            <a:r>
              <a:rPr dirty="0" sz="1200">
                <a:latin typeface="Times New Roman"/>
                <a:cs typeface="Times New Roman"/>
              </a:rPr>
              <a:t>is accepted and signed-off. Emergence of </a:t>
            </a:r>
            <a:r>
              <a:rPr dirty="0" sz="1200" spc="5">
                <a:latin typeface="Times New Roman"/>
                <a:cs typeface="Times New Roman"/>
              </a:rPr>
              <a:t>rapid GUI </a:t>
            </a:r>
            <a:r>
              <a:rPr dirty="0" sz="1200">
                <a:latin typeface="Times New Roman"/>
                <a:cs typeface="Times New Roman"/>
              </a:rPr>
              <a:t>drafting tools </a:t>
            </a:r>
            <a:r>
              <a:rPr dirty="0" sz="1200" spc="10">
                <a:latin typeface="Times New Roman"/>
                <a:cs typeface="Times New Roman"/>
              </a:rPr>
              <a:t>has </a:t>
            </a:r>
            <a:r>
              <a:rPr dirty="0" sz="1200">
                <a:latin typeface="Times New Roman"/>
                <a:cs typeface="Times New Roman"/>
              </a:rPr>
              <a:t>made </a:t>
            </a:r>
            <a:r>
              <a:rPr dirty="0" sz="1200" spc="5">
                <a:latin typeface="Times New Roman"/>
                <a:cs typeface="Times New Roman"/>
              </a:rPr>
              <a:t>the </a:t>
            </a:r>
            <a:r>
              <a:rPr dirty="0" sz="1200">
                <a:latin typeface="Times New Roman"/>
                <a:cs typeface="Times New Roman"/>
              </a:rPr>
              <a:t>task a lot  </a:t>
            </a:r>
            <a:r>
              <a:rPr dirty="0" sz="1200" spc="-5">
                <a:latin typeface="Times New Roman"/>
                <a:cs typeface="Times New Roman"/>
              </a:rPr>
              <a:t>simpler </a:t>
            </a:r>
            <a:r>
              <a:rPr dirty="0" sz="1200">
                <a:latin typeface="Times New Roman"/>
                <a:cs typeface="Times New Roman"/>
              </a:rPr>
              <a:t>than it used to be. Exploring potential user interfaces can be of help in refining  the requirements and making the </a:t>
            </a:r>
            <a:r>
              <a:rPr dirty="0" sz="1200" spc="-5">
                <a:latin typeface="Times New Roman"/>
                <a:cs typeface="Times New Roman"/>
              </a:rPr>
              <a:t>user-system </a:t>
            </a:r>
            <a:r>
              <a:rPr dirty="0" sz="1200">
                <a:latin typeface="Times New Roman"/>
                <a:cs typeface="Times New Roman"/>
              </a:rPr>
              <a:t>interaction more tangible to both the user  and the developer. </a:t>
            </a:r>
            <a:r>
              <a:rPr dirty="0" sz="1200" spc="-5">
                <a:latin typeface="Times New Roman"/>
                <a:cs typeface="Times New Roman"/>
              </a:rPr>
              <a:t>User </a:t>
            </a:r>
            <a:r>
              <a:rPr dirty="0" sz="1200">
                <a:latin typeface="Times New Roman"/>
                <a:cs typeface="Times New Roman"/>
              </a:rPr>
              <a:t>displays can help in project planning and estimation. A user  interface might highlight </a:t>
            </a:r>
            <a:r>
              <a:rPr dirty="0" sz="1200" spc="-5">
                <a:latin typeface="Times New Roman"/>
                <a:cs typeface="Times New Roman"/>
              </a:rPr>
              <a:t>weaknesses </a:t>
            </a:r>
            <a:r>
              <a:rPr dirty="0" sz="1200">
                <a:latin typeface="Times New Roman"/>
                <a:cs typeface="Times New Roman"/>
              </a:rPr>
              <a:t>in addressing </a:t>
            </a:r>
            <a:r>
              <a:rPr dirty="0" sz="1200" spc="-5">
                <a:latin typeface="Times New Roman"/>
                <a:cs typeface="Times New Roman"/>
              </a:rPr>
              <a:t>some </a:t>
            </a:r>
            <a:r>
              <a:rPr dirty="0" sz="1200">
                <a:latin typeface="Times New Roman"/>
                <a:cs typeface="Times New Roman"/>
              </a:rPr>
              <a:t>of the non-functional  requirements (such as usability), </a:t>
            </a:r>
            <a:r>
              <a:rPr dirty="0" sz="1200" spc="-5">
                <a:latin typeface="Times New Roman"/>
                <a:cs typeface="Times New Roman"/>
              </a:rPr>
              <a:t>which </a:t>
            </a:r>
            <a:r>
              <a:rPr dirty="0" sz="1200">
                <a:latin typeface="Times New Roman"/>
                <a:cs typeface="Times New Roman"/>
              </a:rPr>
              <a:t>are otherwise very hard to fix later on. If you  cannot freeze the RS until </a:t>
            </a:r>
            <a:r>
              <a:rPr dirty="0" sz="1200" spc="-5">
                <a:latin typeface="Times New Roman"/>
                <a:cs typeface="Times New Roman"/>
              </a:rPr>
              <a:t>UI </a:t>
            </a:r>
            <a:r>
              <a:rPr dirty="0" sz="1200">
                <a:latin typeface="Times New Roman"/>
                <a:cs typeface="Times New Roman"/>
              </a:rPr>
              <a:t>is complete, requirement development process takes a  longer time. </a:t>
            </a:r>
            <a:r>
              <a:rPr dirty="0" sz="1200" spc="-5">
                <a:latin typeface="Times New Roman"/>
                <a:cs typeface="Times New Roman"/>
              </a:rPr>
              <a:t>However, we </a:t>
            </a:r>
            <a:r>
              <a:rPr dirty="0" sz="1200">
                <a:latin typeface="Times New Roman"/>
                <a:cs typeface="Times New Roman"/>
              </a:rPr>
              <a:t>need to be </a:t>
            </a:r>
            <a:r>
              <a:rPr dirty="0" sz="1200" spc="5">
                <a:latin typeface="Times New Roman"/>
                <a:cs typeface="Times New Roman"/>
              </a:rPr>
              <a:t>very </a:t>
            </a:r>
            <a:r>
              <a:rPr dirty="0" sz="1200">
                <a:latin typeface="Times New Roman"/>
                <a:cs typeface="Times New Roman"/>
              </a:rPr>
              <a:t>careful </a:t>
            </a:r>
            <a:r>
              <a:rPr dirty="0" sz="1200" spc="-5">
                <a:latin typeface="Times New Roman"/>
                <a:cs typeface="Times New Roman"/>
              </a:rPr>
              <a:t>when we </a:t>
            </a:r>
            <a:r>
              <a:rPr dirty="0" sz="1200">
                <a:latin typeface="Times New Roman"/>
                <a:cs typeface="Times New Roman"/>
              </a:rPr>
              <a:t>use </a:t>
            </a:r>
            <a:r>
              <a:rPr dirty="0" sz="1200" spc="-5">
                <a:latin typeface="Times New Roman"/>
                <a:cs typeface="Times New Roman"/>
              </a:rPr>
              <a:t>GUIs </a:t>
            </a:r>
            <a:r>
              <a:rPr dirty="0" sz="1200">
                <a:latin typeface="Times New Roman"/>
                <a:cs typeface="Times New Roman"/>
              </a:rPr>
              <a:t>to the </a:t>
            </a:r>
            <a:r>
              <a:rPr dirty="0" sz="1200" spc="-5">
                <a:latin typeface="Times New Roman"/>
                <a:cs typeface="Times New Roman"/>
              </a:rPr>
              <a:t>SRS  </a:t>
            </a:r>
            <a:r>
              <a:rPr dirty="0" sz="1200">
                <a:latin typeface="Times New Roman"/>
                <a:cs typeface="Times New Roman"/>
              </a:rPr>
              <a:t>document. It is a very common mistake to use </a:t>
            </a:r>
            <a:r>
              <a:rPr dirty="0" sz="1200" spc="-5">
                <a:latin typeface="Times New Roman"/>
                <a:cs typeface="Times New Roman"/>
              </a:rPr>
              <a:t>UI </a:t>
            </a:r>
            <a:r>
              <a:rPr dirty="0" sz="1200">
                <a:latin typeface="Times New Roman"/>
                <a:cs typeface="Times New Roman"/>
              </a:rPr>
              <a:t>layouts as </a:t>
            </a:r>
            <a:r>
              <a:rPr dirty="0" sz="1200" spc="-5">
                <a:latin typeface="Times New Roman"/>
                <a:cs typeface="Times New Roman"/>
              </a:rPr>
              <a:t>substitute </a:t>
            </a:r>
            <a:r>
              <a:rPr dirty="0" sz="1200">
                <a:latin typeface="Times New Roman"/>
                <a:cs typeface="Times New Roman"/>
              </a:rPr>
              <a:t>of defining the  functional requirements. We must remember that these are </a:t>
            </a:r>
            <a:r>
              <a:rPr dirty="0" sz="1200" spc="-5">
                <a:latin typeface="Times New Roman"/>
                <a:cs typeface="Times New Roman"/>
              </a:rPr>
              <a:t>supplementary </a:t>
            </a:r>
            <a:r>
              <a:rPr dirty="0" sz="1200">
                <a:latin typeface="Times New Roman"/>
                <a:cs typeface="Times New Roman"/>
              </a:rPr>
              <a:t>information  and cannot replace other components of the </a:t>
            </a:r>
            <a:r>
              <a:rPr dirty="0" sz="1200" spc="-5">
                <a:latin typeface="Times New Roman"/>
                <a:cs typeface="Times New Roman"/>
              </a:rPr>
              <a:t>SRS </a:t>
            </a:r>
            <a:r>
              <a:rPr dirty="0" sz="1200">
                <a:latin typeface="Times New Roman"/>
                <a:cs typeface="Times New Roman"/>
              </a:rPr>
              <a:t>document. </a:t>
            </a:r>
            <a:r>
              <a:rPr dirty="0" sz="1200" spc="-5">
                <a:latin typeface="Times New Roman"/>
                <a:cs typeface="Times New Roman"/>
              </a:rPr>
              <a:t>Any </a:t>
            </a:r>
            <a:r>
              <a:rPr dirty="0" sz="1200">
                <a:latin typeface="Times New Roman"/>
                <a:cs typeface="Times New Roman"/>
              </a:rPr>
              <a:t>change in the  requirements entails a change in the </a:t>
            </a:r>
            <a:r>
              <a:rPr dirty="0" sz="1200" spc="-5">
                <a:latin typeface="Times New Roman"/>
                <a:cs typeface="Times New Roman"/>
              </a:rPr>
              <a:t>UI. </a:t>
            </a:r>
            <a:r>
              <a:rPr dirty="0" sz="1200">
                <a:latin typeface="Times New Roman"/>
                <a:cs typeface="Times New Roman"/>
              </a:rPr>
              <a:t>If the requirements are not </a:t>
            </a:r>
            <a:r>
              <a:rPr dirty="0" sz="1200" spc="-5">
                <a:latin typeface="Times New Roman"/>
                <a:cs typeface="Times New Roman"/>
              </a:rPr>
              <a:t>stable, </a:t>
            </a:r>
            <a:r>
              <a:rPr dirty="0" sz="1200">
                <a:latin typeface="Times New Roman"/>
                <a:cs typeface="Times New Roman"/>
              </a:rPr>
              <a:t>this can mean  a lot of</a:t>
            </a:r>
            <a:r>
              <a:rPr dirty="0" sz="1200" spc="-105">
                <a:latin typeface="Times New Roman"/>
                <a:cs typeface="Times New Roman"/>
              </a:rPr>
              <a:t> </a:t>
            </a:r>
            <a:r>
              <a:rPr dirty="0" sz="1200">
                <a:latin typeface="Times New Roman"/>
                <a:cs typeface="Times New Roman"/>
              </a:rPr>
              <a:t>rework.</a:t>
            </a:r>
            <a:endParaRPr sz="1200">
              <a:latin typeface="Times New Roman"/>
              <a:cs typeface="Times New Roman"/>
            </a:endParaRPr>
          </a:p>
          <a:p>
            <a:pPr algn="just" marL="12700">
              <a:lnSpc>
                <a:spcPts val="2014"/>
              </a:lnSpc>
            </a:pPr>
            <a:r>
              <a:rPr dirty="0" sz="1800" spc="-5">
                <a:latin typeface="Times New Roman"/>
                <a:cs typeface="Times New Roman"/>
              </a:rPr>
              <a:t>Motivation </a:t>
            </a:r>
            <a:r>
              <a:rPr dirty="0" sz="1800">
                <a:latin typeface="Times New Roman"/>
                <a:cs typeface="Times New Roman"/>
              </a:rPr>
              <a:t>for</a:t>
            </a:r>
            <a:r>
              <a:rPr dirty="0" sz="1800" spc="-85">
                <a:latin typeface="Times New Roman"/>
                <a:cs typeface="Times New Roman"/>
              </a:rPr>
              <a:t> </a:t>
            </a:r>
            <a:r>
              <a:rPr dirty="0" sz="1800" spc="-5">
                <a:latin typeface="Times New Roman"/>
                <a:cs typeface="Times New Roman"/>
              </a:rPr>
              <a:t>GUI</a:t>
            </a:r>
            <a:endParaRPr sz="1800">
              <a:latin typeface="Times New Roman"/>
              <a:cs typeface="Times New Roman"/>
            </a:endParaRPr>
          </a:p>
          <a:p>
            <a:pPr marL="469900" indent="-228600">
              <a:lnSpc>
                <a:spcPct val="100000"/>
              </a:lnSpc>
              <a:spcBef>
                <a:spcPts val="60"/>
              </a:spcBef>
              <a:buFont typeface="Symbol"/>
              <a:buChar char=""/>
              <a:tabLst>
                <a:tab pos="469265" algn="l"/>
                <a:tab pos="469900" algn="l"/>
              </a:tabLst>
            </a:pPr>
            <a:r>
              <a:rPr dirty="0" sz="1200" spc="-5">
                <a:latin typeface="Times New Roman"/>
                <a:cs typeface="Times New Roman"/>
              </a:rPr>
              <a:t>System </a:t>
            </a:r>
            <a:r>
              <a:rPr dirty="0" sz="1200">
                <a:latin typeface="Times New Roman"/>
                <a:cs typeface="Times New Roman"/>
              </a:rPr>
              <a:t>users often judge a </a:t>
            </a:r>
            <a:r>
              <a:rPr dirty="0" sz="1200" spc="-5">
                <a:latin typeface="Times New Roman"/>
                <a:cs typeface="Times New Roman"/>
              </a:rPr>
              <a:t>system </a:t>
            </a:r>
            <a:r>
              <a:rPr dirty="0" sz="1200">
                <a:latin typeface="Times New Roman"/>
                <a:cs typeface="Times New Roman"/>
              </a:rPr>
              <a:t>by its interface rather than its</a:t>
            </a:r>
            <a:r>
              <a:rPr dirty="0" sz="1200" spc="-110">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A poorly designed interface can cause a user to make catastrophic</a:t>
            </a:r>
            <a:r>
              <a:rPr dirty="0" sz="1200" spc="-135">
                <a:latin typeface="Times New Roman"/>
                <a:cs typeface="Times New Roman"/>
              </a:rPr>
              <a:t> </a:t>
            </a:r>
            <a:r>
              <a:rPr dirty="0" sz="1200">
                <a:latin typeface="Times New Roman"/>
                <a:cs typeface="Times New Roman"/>
              </a:rPr>
              <a:t>errors</a:t>
            </a:r>
            <a:endParaRPr sz="1200">
              <a:latin typeface="Times New Roman"/>
              <a:cs typeface="Times New Roman"/>
            </a:endParaRPr>
          </a:p>
          <a:p>
            <a:pPr marL="469900" marR="7620" indent="-228600">
              <a:lnSpc>
                <a:spcPts val="1370"/>
              </a:lnSpc>
              <a:spcBef>
                <a:spcPts val="125"/>
              </a:spcBef>
              <a:buFont typeface="Symbol"/>
              <a:buChar char=""/>
              <a:tabLst>
                <a:tab pos="469265" algn="l"/>
                <a:tab pos="469900" algn="l"/>
              </a:tabLst>
            </a:pPr>
            <a:r>
              <a:rPr dirty="0" sz="1200" spc="-5">
                <a:latin typeface="Times New Roman"/>
                <a:cs typeface="Times New Roman"/>
              </a:rPr>
              <a:t>Poor </a:t>
            </a:r>
            <a:r>
              <a:rPr dirty="0" sz="1200">
                <a:latin typeface="Times New Roman"/>
                <a:cs typeface="Times New Roman"/>
              </a:rPr>
              <a:t>user interface design is the reason </a:t>
            </a:r>
            <a:r>
              <a:rPr dirty="0" sz="1200" spc="-5">
                <a:latin typeface="Times New Roman"/>
                <a:cs typeface="Times New Roman"/>
              </a:rPr>
              <a:t>why so </a:t>
            </a:r>
            <a:r>
              <a:rPr dirty="0" sz="1200">
                <a:latin typeface="Times New Roman"/>
                <a:cs typeface="Times New Roman"/>
              </a:rPr>
              <a:t>many </a:t>
            </a:r>
            <a:r>
              <a:rPr dirty="0" sz="1200" spc="-5">
                <a:latin typeface="Times New Roman"/>
                <a:cs typeface="Times New Roman"/>
              </a:rPr>
              <a:t>software systems </a:t>
            </a:r>
            <a:r>
              <a:rPr dirty="0" sz="1200">
                <a:latin typeface="Times New Roman"/>
                <a:cs typeface="Times New Roman"/>
              </a:rPr>
              <a:t>are never  used</a:t>
            </a:r>
            <a:endParaRPr sz="1200">
              <a:latin typeface="Times New Roman"/>
              <a:cs typeface="Times New Roman"/>
            </a:endParaRPr>
          </a:p>
          <a:p>
            <a:pPr algn="just" marL="12700">
              <a:lnSpc>
                <a:spcPts val="2020"/>
              </a:lnSpc>
            </a:pPr>
            <a:r>
              <a:rPr dirty="0" sz="1800" spc="-5">
                <a:latin typeface="Times New Roman"/>
                <a:cs typeface="Times New Roman"/>
              </a:rPr>
              <a:t>Pitfalls </a:t>
            </a:r>
            <a:r>
              <a:rPr dirty="0" sz="1800">
                <a:latin typeface="Times New Roman"/>
                <a:cs typeface="Times New Roman"/>
              </a:rPr>
              <a:t>of using </a:t>
            </a:r>
            <a:r>
              <a:rPr dirty="0" sz="1800" spc="-5">
                <a:latin typeface="Times New Roman"/>
                <a:cs typeface="Times New Roman"/>
              </a:rPr>
              <a:t>GUIs </a:t>
            </a:r>
            <a:r>
              <a:rPr dirty="0" sz="1800">
                <a:latin typeface="Times New Roman"/>
                <a:cs typeface="Times New Roman"/>
              </a:rPr>
              <a:t>in </a:t>
            </a:r>
            <a:r>
              <a:rPr dirty="0" sz="1800" spc="-5">
                <a:latin typeface="Times New Roman"/>
                <a:cs typeface="Times New Roman"/>
              </a:rPr>
              <a:t>Functional</a:t>
            </a:r>
            <a:r>
              <a:rPr dirty="0" sz="1800" spc="-75">
                <a:latin typeface="Times New Roman"/>
                <a:cs typeface="Times New Roman"/>
              </a:rPr>
              <a:t> </a:t>
            </a:r>
            <a:r>
              <a:rPr dirty="0" sz="1800" spc="-5">
                <a:latin typeface="Times New Roman"/>
                <a:cs typeface="Times New Roman"/>
              </a:rPr>
              <a:t>Specifications</a:t>
            </a:r>
            <a:endParaRPr sz="1800">
              <a:latin typeface="Times New Roman"/>
              <a:cs typeface="Times New Roman"/>
            </a:endParaRPr>
          </a:p>
          <a:p>
            <a:pPr marL="469900" marR="6350" indent="-228600">
              <a:lnSpc>
                <a:spcPts val="1370"/>
              </a:lnSpc>
              <a:spcBef>
                <a:spcPts val="160"/>
              </a:spcBef>
              <a:buFont typeface="Symbol"/>
              <a:buChar char=""/>
              <a:tabLst>
                <a:tab pos="469265" algn="l"/>
                <a:tab pos="469900" algn="l"/>
              </a:tabLst>
            </a:pPr>
            <a:r>
              <a:rPr dirty="0" sz="1200" spc="-5">
                <a:latin typeface="Times New Roman"/>
                <a:cs typeface="Times New Roman"/>
              </a:rPr>
              <a:t>UIs </a:t>
            </a:r>
            <a:r>
              <a:rPr dirty="0" sz="1200">
                <a:latin typeface="Times New Roman"/>
                <a:cs typeface="Times New Roman"/>
              </a:rPr>
              <a:t>distract from business process understanding (what) to interfacing details  (how)</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Unstable </a:t>
            </a:r>
            <a:r>
              <a:rPr dirty="0" sz="1200">
                <a:latin typeface="Times New Roman"/>
                <a:cs typeface="Times New Roman"/>
              </a:rPr>
              <a:t>requirements cause frequent modifications in</a:t>
            </a:r>
            <a:r>
              <a:rPr dirty="0" sz="1200" spc="-105">
                <a:latin typeface="Times New Roman"/>
                <a:cs typeface="Times New Roman"/>
              </a:rPr>
              <a:t> </a:t>
            </a:r>
            <a:r>
              <a:rPr dirty="0" sz="1200" spc="-5">
                <a:latin typeface="Times New Roman"/>
                <a:cs typeface="Times New Roman"/>
              </a:rPr>
              <a:t>UIs</a:t>
            </a:r>
            <a:endParaRPr sz="1200">
              <a:latin typeface="Times New Roman"/>
              <a:cs typeface="Times New Roman"/>
            </a:endParaRPr>
          </a:p>
          <a:p>
            <a:pPr marL="469900" marR="7620" indent="-228600">
              <a:lnSpc>
                <a:spcPts val="1370"/>
              </a:lnSpc>
              <a:spcBef>
                <a:spcPts val="125"/>
              </a:spcBef>
              <a:buFont typeface="Symbol"/>
              <a:buChar char=""/>
              <a:tabLst>
                <a:tab pos="469265" algn="l"/>
                <a:tab pos="469900" algn="l"/>
              </a:tabLst>
            </a:pPr>
            <a:r>
              <a:rPr dirty="0" sz="1200" spc="-5">
                <a:latin typeface="Times New Roman"/>
                <a:cs typeface="Times New Roman"/>
              </a:rPr>
              <a:t>An </a:t>
            </a:r>
            <a:r>
              <a:rPr dirty="0" sz="1200">
                <a:latin typeface="Times New Roman"/>
                <a:cs typeface="Times New Roman"/>
              </a:rPr>
              <a:t>extra </a:t>
            </a:r>
            <a:r>
              <a:rPr dirty="0" sz="1200" spc="-5">
                <a:latin typeface="Times New Roman"/>
                <a:cs typeface="Times New Roman"/>
              </a:rPr>
              <a:t>work </a:t>
            </a:r>
            <a:r>
              <a:rPr dirty="0" sz="1200">
                <a:latin typeface="Times New Roman"/>
                <a:cs typeface="Times New Roman"/>
              </a:rPr>
              <a:t>to be done at the requirement level each time a </a:t>
            </a:r>
            <a:r>
              <a:rPr dirty="0" sz="1200" spc="-5">
                <a:latin typeface="Times New Roman"/>
                <a:cs typeface="Times New Roman"/>
              </a:rPr>
              <a:t>GUI </a:t>
            </a:r>
            <a:r>
              <a:rPr dirty="0" sz="1200">
                <a:latin typeface="Times New Roman"/>
                <a:cs typeface="Times New Roman"/>
              </a:rPr>
              <a:t>change has to  be</a:t>
            </a:r>
            <a:r>
              <a:rPr dirty="0" sz="1200" spc="-100">
                <a:latin typeface="Times New Roman"/>
                <a:cs typeface="Times New Roman"/>
              </a:rPr>
              <a:t> </a:t>
            </a:r>
            <a:r>
              <a:rPr dirty="0" sz="1200">
                <a:latin typeface="Times New Roman"/>
                <a:cs typeface="Times New Roman"/>
              </a:rPr>
              <a:t>incorporated</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6350">
              <a:lnSpc>
                <a:spcPts val="1380"/>
              </a:lnSpc>
            </a:pPr>
            <a:r>
              <a:rPr dirty="0" sz="1200">
                <a:latin typeface="Times New Roman"/>
                <a:cs typeface="Times New Roman"/>
              </a:rPr>
              <a:t>In the following </a:t>
            </a:r>
            <a:r>
              <a:rPr dirty="0" sz="1200" spc="-5">
                <a:latin typeface="Times New Roman"/>
                <a:cs typeface="Times New Roman"/>
              </a:rPr>
              <a:t>we shall </a:t>
            </a:r>
            <a:r>
              <a:rPr dirty="0" sz="1200">
                <a:latin typeface="Times New Roman"/>
                <a:cs typeface="Times New Roman"/>
              </a:rPr>
              <a:t>discuss how unstable requirements cause difficulties in  preparing</a:t>
            </a:r>
            <a:r>
              <a:rPr dirty="0" sz="1200" spc="-100">
                <a:latin typeface="Times New Roman"/>
                <a:cs typeface="Times New Roman"/>
              </a:rPr>
              <a:t> </a:t>
            </a:r>
            <a:r>
              <a:rPr dirty="0" sz="1200" spc="-5">
                <a:latin typeface="Times New Roman"/>
                <a:cs typeface="Times New Roman"/>
              </a:rPr>
              <a:t>GUIs</a:t>
            </a:r>
            <a:endParaRPr sz="1200">
              <a:latin typeface="Times New Roman"/>
              <a:cs typeface="Times New Roman"/>
            </a:endParaRPr>
          </a:p>
          <a:p>
            <a:pPr algn="just" marL="12700">
              <a:lnSpc>
                <a:spcPts val="2014"/>
              </a:lnSpc>
            </a:pPr>
            <a:r>
              <a:rPr dirty="0" sz="1800">
                <a:latin typeface="Times New Roman"/>
                <a:cs typeface="Times New Roman"/>
              </a:rPr>
              <a:t>Example</a:t>
            </a:r>
            <a:endParaRPr sz="18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1800" cy="117792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The following </a:t>
            </a:r>
            <a:r>
              <a:rPr dirty="0" sz="1200" spc="-5">
                <a:latin typeface="Times New Roman"/>
                <a:cs typeface="Times New Roman"/>
              </a:rPr>
              <a:t>GUI </a:t>
            </a:r>
            <a:r>
              <a:rPr dirty="0" sz="1200">
                <a:latin typeface="Times New Roman"/>
                <a:cs typeface="Times New Roman"/>
              </a:rPr>
              <a:t>implements the delete component use case that </a:t>
            </a:r>
            <a:r>
              <a:rPr dirty="0" sz="1200" spc="-5">
                <a:latin typeface="Times New Roman"/>
                <a:cs typeface="Times New Roman"/>
              </a:rPr>
              <a:t>we </a:t>
            </a:r>
            <a:r>
              <a:rPr dirty="0" sz="1200">
                <a:latin typeface="Times New Roman"/>
                <a:cs typeface="Times New Roman"/>
              </a:rPr>
              <a:t>discussed in use  case </a:t>
            </a:r>
            <a:r>
              <a:rPr dirty="0" sz="1200" spc="-5">
                <a:latin typeface="Times New Roman"/>
                <a:cs typeface="Times New Roman"/>
              </a:rPr>
              <a:t>section. </a:t>
            </a:r>
            <a:r>
              <a:rPr dirty="0" sz="1200">
                <a:latin typeface="Times New Roman"/>
                <a:cs typeface="Times New Roman"/>
              </a:rPr>
              <a:t>The </a:t>
            </a:r>
            <a:r>
              <a:rPr dirty="0" sz="1200" spc="-5">
                <a:latin typeface="Times New Roman"/>
                <a:cs typeface="Times New Roman"/>
              </a:rPr>
              <a:t>GUI </a:t>
            </a:r>
            <a:r>
              <a:rPr dirty="0" sz="1200">
                <a:latin typeface="Times New Roman"/>
                <a:cs typeface="Times New Roman"/>
              </a:rPr>
              <a:t>displays a drop down list box that contains a list of component  types. </a:t>
            </a:r>
            <a:r>
              <a:rPr dirty="0" sz="1200" spc="10">
                <a:latin typeface="Times New Roman"/>
                <a:cs typeface="Times New Roman"/>
              </a:rPr>
              <a:t>The </a:t>
            </a:r>
            <a:r>
              <a:rPr dirty="0" sz="1200">
                <a:latin typeface="Times New Roman"/>
                <a:cs typeface="Times New Roman"/>
              </a:rPr>
              <a:t>top of the list entry is ‘None’ </a:t>
            </a:r>
            <a:r>
              <a:rPr dirty="0" sz="1200" spc="-5">
                <a:latin typeface="Times New Roman"/>
                <a:cs typeface="Times New Roman"/>
              </a:rPr>
              <a:t>where </a:t>
            </a:r>
            <a:r>
              <a:rPr dirty="0" sz="1200">
                <a:latin typeface="Times New Roman"/>
                <a:cs typeface="Times New Roman"/>
              </a:rPr>
              <a:t>the user can click on the arrow and </a:t>
            </a:r>
            <a:r>
              <a:rPr dirty="0" sz="1200" spc="-5">
                <a:latin typeface="Times New Roman"/>
                <a:cs typeface="Times New Roman"/>
              </a:rPr>
              <a:t>select  </a:t>
            </a:r>
            <a:r>
              <a:rPr dirty="0" sz="1200">
                <a:latin typeface="Times New Roman"/>
                <a:cs typeface="Times New Roman"/>
              </a:rPr>
              <a:t>the component type </a:t>
            </a:r>
            <a:r>
              <a:rPr dirty="0" sz="1200" spc="-5">
                <a:latin typeface="Times New Roman"/>
                <a:cs typeface="Times New Roman"/>
              </a:rPr>
              <a:t>whose </a:t>
            </a:r>
            <a:r>
              <a:rPr dirty="0" sz="1200">
                <a:latin typeface="Times New Roman"/>
                <a:cs typeface="Times New Roman"/>
              </a:rPr>
              <a:t>component he </a:t>
            </a:r>
            <a:r>
              <a:rPr dirty="0" sz="1200" spc="-5">
                <a:latin typeface="Times New Roman"/>
                <a:cs typeface="Times New Roman"/>
              </a:rPr>
              <a:t>wants </a:t>
            </a:r>
            <a:r>
              <a:rPr dirty="0" sz="1200">
                <a:latin typeface="Times New Roman"/>
                <a:cs typeface="Times New Roman"/>
              </a:rPr>
              <a:t>to</a:t>
            </a:r>
            <a:r>
              <a:rPr dirty="0" sz="1200" spc="-105">
                <a:latin typeface="Times New Roman"/>
                <a:cs typeface="Times New Roman"/>
              </a:rPr>
              <a:t> </a:t>
            </a:r>
            <a:r>
              <a:rPr dirty="0" sz="1200">
                <a:latin typeface="Times New Roman"/>
                <a:cs typeface="Times New Roman"/>
              </a:rPr>
              <a:t>delete.</a:t>
            </a:r>
            <a:endParaRPr sz="1200">
              <a:latin typeface="Times New Roman"/>
              <a:cs typeface="Times New Roman"/>
            </a:endParaRPr>
          </a:p>
        </p:txBody>
      </p:sp>
      <p:sp>
        <p:nvSpPr>
          <p:cNvPr id="4" name="object 4"/>
          <p:cNvSpPr/>
          <p:nvPr/>
        </p:nvSpPr>
        <p:spPr>
          <a:xfrm>
            <a:off x="1770888" y="1616963"/>
            <a:ext cx="4230624" cy="3383279"/>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1130300" y="5172455"/>
            <a:ext cx="5511165" cy="70866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The next </a:t>
            </a:r>
            <a:r>
              <a:rPr dirty="0" sz="1200" spc="-5">
                <a:latin typeface="Times New Roman"/>
                <a:cs typeface="Times New Roman"/>
              </a:rPr>
              <a:t>GUI </a:t>
            </a:r>
            <a:r>
              <a:rPr dirty="0" sz="1200">
                <a:latin typeface="Times New Roman"/>
                <a:cs typeface="Times New Roman"/>
              </a:rPr>
              <a:t>implements the </a:t>
            </a:r>
            <a:r>
              <a:rPr dirty="0" sz="1200" spc="-5">
                <a:latin typeface="Times New Roman"/>
                <a:cs typeface="Times New Roman"/>
              </a:rPr>
              <a:t>scenario when </a:t>
            </a:r>
            <a:r>
              <a:rPr dirty="0" sz="1200">
                <a:latin typeface="Times New Roman"/>
                <a:cs typeface="Times New Roman"/>
              </a:rPr>
              <a:t>user has clicked over the arrow and a few  component types are populated in the list. </a:t>
            </a:r>
            <a:r>
              <a:rPr dirty="0" sz="1200" spc="-5">
                <a:latin typeface="Times New Roman"/>
                <a:cs typeface="Times New Roman"/>
              </a:rPr>
              <a:t>User </a:t>
            </a:r>
            <a:r>
              <a:rPr dirty="0" sz="1200">
                <a:latin typeface="Times New Roman"/>
                <a:cs typeface="Times New Roman"/>
              </a:rPr>
              <a:t>then </a:t>
            </a:r>
            <a:r>
              <a:rPr dirty="0" sz="1200" spc="-5">
                <a:latin typeface="Times New Roman"/>
                <a:cs typeface="Times New Roman"/>
              </a:rPr>
              <a:t>selects </a:t>
            </a:r>
            <a:r>
              <a:rPr dirty="0" sz="1200">
                <a:latin typeface="Times New Roman"/>
                <a:cs typeface="Times New Roman"/>
              </a:rPr>
              <a:t>a component type ‘Plan  Type’. Corresponding plans are populated and displayed in the list box at the right </a:t>
            </a:r>
            <a:r>
              <a:rPr dirty="0" sz="1200" spc="-5">
                <a:latin typeface="Times New Roman"/>
                <a:cs typeface="Times New Roman"/>
              </a:rPr>
              <a:t>side </a:t>
            </a:r>
            <a:r>
              <a:rPr dirty="0" sz="1200">
                <a:latin typeface="Times New Roman"/>
                <a:cs typeface="Times New Roman"/>
              </a:rPr>
              <a:t>of  the</a:t>
            </a:r>
            <a:r>
              <a:rPr dirty="0" sz="1200" spc="-105">
                <a:latin typeface="Times New Roman"/>
                <a:cs typeface="Times New Roman"/>
              </a:rPr>
              <a:t> </a:t>
            </a:r>
            <a:r>
              <a:rPr dirty="0" sz="1200" spc="-5">
                <a:latin typeface="Times New Roman"/>
                <a:cs typeface="Times New Roman"/>
              </a:rPr>
              <a:t>GUI.</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770888" y="915924"/>
            <a:ext cx="4230624" cy="338327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130300" y="4296155"/>
            <a:ext cx="5511165" cy="70866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Following GUI </a:t>
            </a:r>
            <a:r>
              <a:rPr dirty="0" sz="1200">
                <a:latin typeface="Times New Roman"/>
                <a:cs typeface="Times New Roman"/>
              </a:rPr>
              <a:t>depicts the </a:t>
            </a:r>
            <a:r>
              <a:rPr dirty="0" sz="1200" spc="-5">
                <a:latin typeface="Times New Roman"/>
                <a:cs typeface="Times New Roman"/>
              </a:rPr>
              <a:t>scenario when </a:t>
            </a:r>
            <a:r>
              <a:rPr dirty="0" sz="1200">
                <a:latin typeface="Times New Roman"/>
                <a:cs typeface="Times New Roman"/>
              </a:rPr>
              <a:t>user </a:t>
            </a:r>
            <a:r>
              <a:rPr dirty="0" sz="1200" spc="-5">
                <a:latin typeface="Times New Roman"/>
                <a:cs typeface="Times New Roman"/>
              </a:rPr>
              <a:t>selects </a:t>
            </a:r>
            <a:r>
              <a:rPr dirty="0" sz="1200">
                <a:latin typeface="Times New Roman"/>
                <a:cs typeface="Times New Roman"/>
              </a:rPr>
              <a:t>a particular plan ‘Plan 3’ and clicks  on the ‘Delete’ button. </a:t>
            </a:r>
            <a:r>
              <a:rPr dirty="0" sz="1200" spc="-5">
                <a:latin typeface="Times New Roman"/>
                <a:cs typeface="Times New Roman"/>
              </a:rPr>
              <a:t>Now </a:t>
            </a:r>
            <a:r>
              <a:rPr dirty="0" sz="1200">
                <a:latin typeface="Times New Roman"/>
                <a:cs typeface="Times New Roman"/>
              </a:rPr>
              <a:t>assume that ‘Plan 3’ is currently being used. </a:t>
            </a:r>
            <a:r>
              <a:rPr dirty="0" sz="1200" spc="-5">
                <a:latin typeface="Times New Roman"/>
                <a:cs typeface="Times New Roman"/>
              </a:rPr>
              <a:t>So, </a:t>
            </a:r>
            <a:r>
              <a:rPr dirty="0" sz="1200">
                <a:latin typeface="Times New Roman"/>
                <a:cs typeface="Times New Roman"/>
              </a:rPr>
              <a:t>the  application displays a dialog box to the user informing him that he cannot deletes this  plan as it is in</a:t>
            </a:r>
            <a:r>
              <a:rPr dirty="0" sz="1200" spc="-114">
                <a:latin typeface="Times New Roman"/>
                <a:cs typeface="Times New Roman"/>
              </a:rPr>
              <a:t> </a:t>
            </a:r>
            <a:r>
              <a:rPr dirty="0" sz="1200">
                <a:latin typeface="Times New Roman"/>
                <a:cs typeface="Times New Roman"/>
              </a:rPr>
              <a:t>use.</a:t>
            </a:r>
            <a:endParaRPr sz="1200">
              <a:latin typeface="Times New Roman"/>
              <a:cs typeface="Times New Roman"/>
            </a:endParaRPr>
          </a:p>
        </p:txBody>
      </p:sp>
      <p:sp>
        <p:nvSpPr>
          <p:cNvPr id="7" name="object 7"/>
          <p:cNvSpPr/>
          <p:nvPr/>
        </p:nvSpPr>
        <p:spPr>
          <a:xfrm>
            <a:off x="1770888" y="5001767"/>
            <a:ext cx="4230624" cy="3383279"/>
          </a:xfrm>
          <a:prstGeom prst="rect">
            <a:avLst/>
          </a:prstGeom>
          <a:blipFill>
            <a:blip r:embed="rId3" cstate="print"/>
            <a:stretch>
              <a:fillRect/>
            </a:stretch>
          </a:blipFill>
        </p:spPr>
        <p:txBody>
          <a:bodyPr wrap="square" lIns="0" tIns="0" rIns="0" bIns="0" rtlCol="0"/>
          <a:lstStyle/>
          <a:p/>
        </p:txBody>
      </p:sp>
      <p:sp>
        <p:nvSpPr>
          <p:cNvPr id="8" name="object 8"/>
          <p:cNvSpPr txBox="1"/>
          <p:nvPr/>
        </p:nvSpPr>
        <p:spPr>
          <a:xfrm>
            <a:off x="1130300" y="8382000"/>
            <a:ext cx="5511165"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The next </a:t>
            </a:r>
            <a:r>
              <a:rPr dirty="0" sz="1200" spc="-5">
                <a:latin typeface="Times New Roman"/>
                <a:cs typeface="Times New Roman"/>
              </a:rPr>
              <a:t>GUI, </a:t>
            </a:r>
            <a:r>
              <a:rPr dirty="0" sz="1200">
                <a:latin typeface="Times New Roman"/>
                <a:cs typeface="Times New Roman"/>
              </a:rPr>
              <a:t>another dialog box is </a:t>
            </a:r>
            <a:r>
              <a:rPr dirty="0" sz="1200" spc="-5">
                <a:latin typeface="Times New Roman"/>
                <a:cs typeface="Times New Roman"/>
              </a:rPr>
              <a:t>shown </a:t>
            </a:r>
            <a:r>
              <a:rPr dirty="0" sz="1200">
                <a:latin typeface="Times New Roman"/>
                <a:cs typeface="Times New Roman"/>
              </a:rPr>
              <a:t>in </a:t>
            </a:r>
            <a:r>
              <a:rPr dirty="0" sz="1200" spc="-5">
                <a:latin typeface="Times New Roman"/>
                <a:cs typeface="Times New Roman"/>
              </a:rPr>
              <a:t>which </a:t>
            </a:r>
            <a:r>
              <a:rPr dirty="0" sz="1200">
                <a:latin typeface="Times New Roman"/>
                <a:cs typeface="Times New Roman"/>
              </a:rPr>
              <a:t>user is getting another message</a:t>
            </a:r>
            <a:r>
              <a:rPr dirty="0" sz="1200" spc="-105">
                <a:latin typeface="Times New Roman"/>
                <a:cs typeface="Times New Roman"/>
              </a:rPr>
              <a:t> </a:t>
            </a:r>
            <a:r>
              <a:rPr dirty="0" sz="1200">
                <a:latin typeface="Times New Roman"/>
                <a:cs typeface="Times New Roman"/>
              </a:rPr>
              <a:t>from  the </a:t>
            </a:r>
            <a:r>
              <a:rPr dirty="0" sz="1200" spc="-5">
                <a:latin typeface="Times New Roman"/>
                <a:cs typeface="Times New Roman"/>
              </a:rPr>
              <a:t>system. </a:t>
            </a:r>
            <a:r>
              <a:rPr dirty="0" sz="1200">
                <a:latin typeface="Times New Roman"/>
                <a:cs typeface="Times New Roman"/>
              </a:rPr>
              <a:t>It </a:t>
            </a:r>
            <a:r>
              <a:rPr dirty="0" sz="1200" spc="-5">
                <a:latin typeface="Times New Roman"/>
                <a:cs typeface="Times New Roman"/>
              </a:rPr>
              <a:t>says </a:t>
            </a:r>
            <a:r>
              <a:rPr dirty="0" sz="1200">
                <a:latin typeface="Times New Roman"/>
                <a:cs typeface="Times New Roman"/>
              </a:rPr>
              <a:t>that </a:t>
            </a:r>
            <a:r>
              <a:rPr dirty="0" sz="1200" spc="-5">
                <a:latin typeface="Times New Roman"/>
                <a:cs typeface="Times New Roman"/>
              </a:rPr>
              <a:t>Plan </a:t>
            </a:r>
            <a:r>
              <a:rPr dirty="0" sz="1200">
                <a:latin typeface="Times New Roman"/>
                <a:cs typeface="Times New Roman"/>
              </a:rPr>
              <a:t>3 is not in his</a:t>
            </a:r>
            <a:r>
              <a:rPr dirty="0" sz="1200" spc="-90">
                <a:latin typeface="Times New Roman"/>
                <a:cs typeface="Times New Roman"/>
              </a:rPr>
              <a:t> </a:t>
            </a:r>
            <a:r>
              <a:rPr dirty="0" sz="1200">
                <a:latin typeface="Times New Roman"/>
                <a:cs typeface="Times New Roman"/>
              </a:rPr>
              <a:t>hierarchy.</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770888" y="915924"/>
            <a:ext cx="4230624" cy="338327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130300" y="4296155"/>
            <a:ext cx="4888865"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The user then </a:t>
            </a:r>
            <a:r>
              <a:rPr dirty="0" sz="1200" spc="-5">
                <a:latin typeface="Times New Roman"/>
                <a:cs typeface="Times New Roman"/>
              </a:rPr>
              <a:t>selects </a:t>
            </a:r>
            <a:r>
              <a:rPr dirty="0" sz="1200">
                <a:latin typeface="Times New Roman"/>
                <a:cs typeface="Times New Roman"/>
              </a:rPr>
              <a:t>‘Plan 2’ and deletes it. </a:t>
            </a:r>
            <a:r>
              <a:rPr dirty="0" sz="1200" spc="-5">
                <a:latin typeface="Times New Roman"/>
                <a:cs typeface="Times New Roman"/>
              </a:rPr>
              <a:t>System </a:t>
            </a:r>
            <a:r>
              <a:rPr dirty="0" sz="1200">
                <a:latin typeface="Times New Roman"/>
                <a:cs typeface="Times New Roman"/>
              </a:rPr>
              <a:t>confirms the user and</a:t>
            </a:r>
            <a:r>
              <a:rPr dirty="0" sz="1200" spc="-114">
                <a:latin typeface="Times New Roman"/>
                <a:cs typeface="Times New Roman"/>
              </a:rPr>
              <a:t> </a:t>
            </a:r>
            <a:r>
              <a:rPr dirty="0" sz="1200">
                <a:latin typeface="Times New Roman"/>
                <a:cs typeface="Times New Roman"/>
              </a:rPr>
              <a:t>upon  confirmation, deletes ‘Plan</a:t>
            </a:r>
            <a:r>
              <a:rPr dirty="0" sz="1200" spc="-105">
                <a:latin typeface="Times New Roman"/>
                <a:cs typeface="Times New Roman"/>
              </a:rPr>
              <a:t> </a:t>
            </a:r>
            <a:r>
              <a:rPr dirty="0" sz="1200">
                <a:latin typeface="Times New Roman"/>
                <a:cs typeface="Times New Roman"/>
              </a:rPr>
              <a:t>2’.</a:t>
            </a:r>
            <a:endParaRPr sz="1200">
              <a:latin typeface="Times New Roman"/>
              <a:cs typeface="Times New Roman"/>
            </a:endParaRPr>
          </a:p>
        </p:txBody>
      </p:sp>
      <p:sp>
        <p:nvSpPr>
          <p:cNvPr id="7" name="object 7"/>
          <p:cNvSpPr/>
          <p:nvPr/>
        </p:nvSpPr>
        <p:spPr>
          <a:xfrm>
            <a:off x="1770888" y="4651247"/>
            <a:ext cx="4230624" cy="3383279"/>
          </a:xfrm>
          <a:prstGeom prst="rect">
            <a:avLst/>
          </a:prstGeom>
          <a:blipFill>
            <a:blip r:embed="rId3" cstate="print"/>
            <a:stretch>
              <a:fillRect/>
            </a:stretch>
          </a:blipFill>
        </p:spPr>
        <p:txBody>
          <a:bodyPr wrap="square" lIns="0" tIns="0" rIns="0" bIns="0" rtlCol="0"/>
          <a:lstStyle/>
          <a:p/>
        </p:txBody>
      </p:sp>
      <p:sp>
        <p:nvSpPr>
          <p:cNvPr id="8" name="object 8"/>
          <p:cNvSpPr txBox="1"/>
          <p:nvPr/>
        </p:nvSpPr>
        <p:spPr>
          <a:xfrm>
            <a:off x="1130300" y="8031480"/>
            <a:ext cx="5452110" cy="358140"/>
          </a:xfrm>
          <a:prstGeom prst="rect">
            <a:avLst/>
          </a:prstGeom>
        </p:spPr>
        <p:txBody>
          <a:bodyPr wrap="square" lIns="0" tIns="0" rIns="0" bIns="0" rtlCol="0" vert="horz">
            <a:spAutoFit/>
          </a:bodyPr>
          <a:lstStyle/>
          <a:p>
            <a:pPr marL="12700" marR="5080">
              <a:lnSpc>
                <a:spcPts val="1380"/>
              </a:lnSpc>
            </a:pPr>
            <a:r>
              <a:rPr dirty="0" sz="1200" spc="-5">
                <a:latin typeface="Times New Roman"/>
                <a:cs typeface="Times New Roman"/>
              </a:rPr>
              <a:t>After </a:t>
            </a:r>
            <a:r>
              <a:rPr dirty="0" sz="1200">
                <a:latin typeface="Times New Roman"/>
                <a:cs typeface="Times New Roman"/>
              </a:rPr>
              <a:t>deleting ‘Plan 2’, it displays the message that </a:t>
            </a:r>
            <a:r>
              <a:rPr dirty="0" sz="1200" spc="-5">
                <a:latin typeface="Times New Roman"/>
                <a:cs typeface="Times New Roman"/>
              </a:rPr>
              <a:t>Plan </a:t>
            </a:r>
            <a:r>
              <a:rPr dirty="0" sz="1200">
                <a:latin typeface="Times New Roman"/>
                <a:cs typeface="Times New Roman"/>
              </a:rPr>
              <a:t>2 has been permanently</a:t>
            </a:r>
            <a:r>
              <a:rPr dirty="0" sz="1200" spc="-95">
                <a:latin typeface="Times New Roman"/>
                <a:cs typeface="Times New Roman"/>
              </a:rPr>
              <a:t> </a:t>
            </a:r>
            <a:r>
              <a:rPr dirty="0" sz="1200">
                <a:latin typeface="Times New Roman"/>
                <a:cs typeface="Times New Roman"/>
              </a:rPr>
              <a:t>deleted.  Whereas, ‘Plan 2’ is </a:t>
            </a:r>
            <a:r>
              <a:rPr dirty="0" sz="1200" spc="-5">
                <a:latin typeface="Times New Roman"/>
                <a:cs typeface="Times New Roman"/>
              </a:rPr>
              <a:t>still </a:t>
            </a:r>
            <a:r>
              <a:rPr dirty="0" sz="1200">
                <a:latin typeface="Times New Roman"/>
                <a:cs typeface="Times New Roman"/>
              </a:rPr>
              <a:t>visible in the</a:t>
            </a:r>
            <a:r>
              <a:rPr dirty="0" sz="1200" spc="-110">
                <a:latin typeface="Times New Roman"/>
                <a:cs typeface="Times New Roman"/>
              </a:rPr>
              <a:t> </a:t>
            </a:r>
            <a:r>
              <a:rPr dirty="0" sz="1200">
                <a:latin typeface="Times New Roman"/>
                <a:cs typeface="Times New Roman"/>
              </a:rPr>
              <a:t>list.</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770888" y="915924"/>
            <a:ext cx="4230624" cy="338327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130300" y="4478731"/>
            <a:ext cx="5503545" cy="1059180"/>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However, </a:t>
            </a:r>
            <a:r>
              <a:rPr dirty="0" sz="1200">
                <a:latin typeface="Times New Roman"/>
                <a:cs typeface="Times New Roman"/>
              </a:rPr>
              <a:t>it </a:t>
            </a:r>
            <a:r>
              <a:rPr dirty="0" sz="1200" spc="-5">
                <a:latin typeface="Times New Roman"/>
                <a:cs typeface="Times New Roman"/>
              </a:rPr>
              <a:t>should </a:t>
            </a:r>
            <a:r>
              <a:rPr dirty="0" sz="1200">
                <a:latin typeface="Times New Roman"/>
                <a:cs typeface="Times New Roman"/>
              </a:rPr>
              <a:t>be noted that, all the above </a:t>
            </a:r>
            <a:r>
              <a:rPr dirty="0" sz="1200" spc="-5">
                <a:latin typeface="Times New Roman"/>
                <a:cs typeface="Times New Roman"/>
              </a:rPr>
              <a:t>GUIs </a:t>
            </a:r>
            <a:r>
              <a:rPr dirty="0" sz="1200">
                <a:latin typeface="Times New Roman"/>
                <a:cs typeface="Times New Roman"/>
              </a:rPr>
              <a:t>presented two major mistakes about  the </a:t>
            </a:r>
            <a:r>
              <a:rPr dirty="0" sz="1200" spc="-5">
                <a:latin typeface="Times New Roman"/>
                <a:cs typeface="Times New Roman"/>
              </a:rPr>
              <a:t>GUIs. First, </a:t>
            </a:r>
            <a:r>
              <a:rPr dirty="0" sz="1200">
                <a:latin typeface="Times New Roman"/>
                <a:cs typeface="Times New Roman"/>
              </a:rPr>
              <a:t>if a plan is currently in use, it </a:t>
            </a:r>
            <a:r>
              <a:rPr dirty="0" sz="1200" spc="-5">
                <a:latin typeface="Times New Roman"/>
                <a:cs typeface="Times New Roman"/>
              </a:rPr>
              <a:t>should </a:t>
            </a:r>
            <a:r>
              <a:rPr dirty="0" sz="1200">
                <a:latin typeface="Times New Roman"/>
                <a:cs typeface="Times New Roman"/>
              </a:rPr>
              <a:t>not have been displayed in the list at  the right. </a:t>
            </a:r>
            <a:r>
              <a:rPr dirty="0" sz="1200" spc="-5">
                <a:latin typeface="Times New Roman"/>
                <a:cs typeface="Times New Roman"/>
              </a:rPr>
              <a:t>Secondly, </a:t>
            </a:r>
            <a:r>
              <a:rPr dirty="0" sz="1200">
                <a:latin typeface="Times New Roman"/>
                <a:cs typeface="Times New Roman"/>
              </a:rPr>
              <a:t>instead of displaying two messages </a:t>
            </a:r>
            <a:r>
              <a:rPr dirty="0" sz="1200" spc="-5">
                <a:latin typeface="Times New Roman"/>
                <a:cs typeface="Times New Roman"/>
              </a:rPr>
              <a:t>separately </a:t>
            </a:r>
            <a:r>
              <a:rPr dirty="0" sz="1200">
                <a:latin typeface="Times New Roman"/>
                <a:cs typeface="Times New Roman"/>
              </a:rPr>
              <a:t>in two dialog boxes, it  </a:t>
            </a:r>
            <a:r>
              <a:rPr dirty="0" sz="1200" spc="-5">
                <a:latin typeface="Times New Roman"/>
                <a:cs typeface="Times New Roman"/>
              </a:rPr>
              <a:t>would </a:t>
            </a:r>
            <a:r>
              <a:rPr dirty="0" sz="1200">
                <a:latin typeface="Times New Roman"/>
                <a:cs typeface="Times New Roman"/>
              </a:rPr>
              <a:t>have been appropriate to combine them in one</a:t>
            </a:r>
            <a:r>
              <a:rPr dirty="0" sz="1200" spc="-114">
                <a:latin typeface="Times New Roman"/>
                <a:cs typeface="Times New Roman"/>
              </a:rPr>
              <a:t> </a:t>
            </a:r>
            <a:r>
              <a:rPr dirty="0" sz="1200">
                <a:latin typeface="Times New Roman"/>
                <a:cs typeface="Times New Roman"/>
              </a:rPr>
              <a:t>message.</a:t>
            </a:r>
            <a:endParaRPr sz="1200">
              <a:latin typeface="Times New Roman"/>
              <a:cs typeface="Times New Roman"/>
            </a:endParaRPr>
          </a:p>
          <a:p>
            <a:pPr marL="12700" marR="195580">
              <a:lnSpc>
                <a:spcPts val="1380"/>
              </a:lnSpc>
            </a:pPr>
            <a:r>
              <a:rPr dirty="0" sz="1200">
                <a:latin typeface="Times New Roman"/>
                <a:cs typeface="Times New Roman"/>
              </a:rPr>
              <a:t>The following </a:t>
            </a:r>
            <a:r>
              <a:rPr dirty="0" sz="1200" spc="-5">
                <a:latin typeface="Times New Roman"/>
                <a:cs typeface="Times New Roman"/>
              </a:rPr>
              <a:t>GUI </a:t>
            </a:r>
            <a:r>
              <a:rPr dirty="0" sz="1200">
                <a:latin typeface="Times New Roman"/>
                <a:cs typeface="Times New Roman"/>
              </a:rPr>
              <a:t>displays </a:t>
            </a:r>
            <a:r>
              <a:rPr dirty="0" sz="1200" spc="-5">
                <a:latin typeface="Times New Roman"/>
                <a:cs typeface="Times New Roman"/>
              </a:rPr>
              <a:t>what </a:t>
            </a:r>
            <a:r>
              <a:rPr dirty="0" sz="1200">
                <a:latin typeface="Times New Roman"/>
                <a:cs typeface="Times New Roman"/>
              </a:rPr>
              <a:t>this </a:t>
            </a:r>
            <a:r>
              <a:rPr dirty="0" sz="1200" spc="-5">
                <a:latin typeface="Times New Roman"/>
                <a:cs typeface="Times New Roman"/>
              </a:rPr>
              <a:t>GUI should </a:t>
            </a:r>
            <a:r>
              <a:rPr dirty="0" sz="1200">
                <a:latin typeface="Times New Roman"/>
                <a:cs typeface="Times New Roman"/>
              </a:rPr>
              <a:t>have displayed ideally. </a:t>
            </a:r>
            <a:r>
              <a:rPr dirty="0" sz="1200" spc="-5">
                <a:latin typeface="Times New Roman"/>
                <a:cs typeface="Times New Roman"/>
              </a:rPr>
              <a:t>As, </a:t>
            </a:r>
            <a:r>
              <a:rPr dirty="0" sz="1200">
                <a:latin typeface="Times New Roman"/>
                <a:cs typeface="Times New Roman"/>
              </a:rPr>
              <a:t>user can  only delete plans 1 and 2, therefore, only these plans </a:t>
            </a:r>
            <a:r>
              <a:rPr dirty="0" sz="1200" spc="-5">
                <a:latin typeface="Times New Roman"/>
                <a:cs typeface="Times New Roman"/>
              </a:rPr>
              <a:t>should </a:t>
            </a:r>
            <a:r>
              <a:rPr dirty="0" sz="1200">
                <a:latin typeface="Times New Roman"/>
                <a:cs typeface="Times New Roman"/>
              </a:rPr>
              <a:t>have displayed to</a:t>
            </a:r>
            <a:r>
              <a:rPr dirty="0" sz="1200" spc="-110">
                <a:latin typeface="Times New Roman"/>
                <a:cs typeface="Times New Roman"/>
              </a:rPr>
              <a:t> </a:t>
            </a:r>
            <a:r>
              <a:rPr dirty="0" sz="1200">
                <a:latin typeface="Times New Roman"/>
                <a:cs typeface="Times New Roman"/>
              </a:rPr>
              <a:t>him.</a:t>
            </a:r>
            <a:endParaRPr sz="1200">
              <a:latin typeface="Times New Roman"/>
              <a:cs typeface="Times New Roman"/>
            </a:endParaRPr>
          </a:p>
        </p:txBody>
      </p:sp>
      <p:sp>
        <p:nvSpPr>
          <p:cNvPr id="7" name="object 7"/>
          <p:cNvSpPr/>
          <p:nvPr/>
        </p:nvSpPr>
        <p:spPr>
          <a:xfrm>
            <a:off x="1656588" y="5592064"/>
            <a:ext cx="4457700" cy="3566160"/>
          </a:xfrm>
          <a:prstGeom prst="rect">
            <a:avLst/>
          </a:prstGeom>
          <a:blipFill>
            <a:blip r:embed="rId3" cstate="print"/>
            <a:stretch>
              <a:fillRect/>
            </a:stretch>
          </a:blipFill>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705" cy="839279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they are making a new </a:t>
            </a:r>
            <a:r>
              <a:rPr dirty="0" sz="1200" spc="5">
                <a:latin typeface="Times New Roman"/>
                <a:cs typeface="Times New Roman"/>
              </a:rPr>
              <a:t>system </a:t>
            </a:r>
            <a:r>
              <a:rPr dirty="0" sz="1200">
                <a:latin typeface="Times New Roman"/>
                <a:cs typeface="Times New Roman"/>
              </a:rPr>
              <a:t>altogether. In other </a:t>
            </a:r>
            <a:r>
              <a:rPr dirty="0" sz="1200" spc="-5">
                <a:latin typeface="Times New Roman"/>
                <a:cs typeface="Times New Roman"/>
              </a:rPr>
              <a:t>words </a:t>
            </a:r>
            <a:r>
              <a:rPr dirty="0" sz="1200">
                <a:latin typeface="Times New Roman"/>
                <a:cs typeface="Times New Roman"/>
              </a:rPr>
              <a:t>they are making changes in</a:t>
            </a:r>
            <a:r>
              <a:rPr dirty="0" sz="1200" spc="-110">
                <a:latin typeface="Times New Roman"/>
                <a:cs typeface="Times New Roman"/>
              </a:rPr>
              <a:t> </a:t>
            </a:r>
            <a:r>
              <a:rPr dirty="0" sz="1200">
                <a:latin typeface="Times New Roman"/>
                <a:cs typeface="Times New Roman"/>
              </a:rPr>
              <a:t>their  </a:t>
            </a:r>
            <a:r>
              <a:rPr dirty="0" sz="1200" spc="-5">
                <a:latin typeface="Times New Roman"/>
                <a:cs typeface="Times New Roman"/>
              </a:rPr>
              <a:t>systems </a:t>
            </a:r>
            <a:r>
              <a:rPr dirty="0" sz="1200">
                <a:latin typeface="Times New Roman"/>
                <a:cs typeface="Times New Roman"/>
              </a:rPr>
              <a:t>in many different dimensions. But in non-software </a:t>
            </a:r>
            <a:r>
              <a:rPr dirty="0" sz="1200" spc="-5">
                <a:latin typeface="Times New Roman"/>
                <a:cs typeface="Times New Roman"/>
              </a:rPr>
              <a:t>systems </a:t>
            </a:r>
            <a:r>
              <a:rPr dirty="0" sz="1200">
                <a:latin typeface="Times New Roman"/>
                <a:cs typeface="Times New Roman"/>
              </a:rPr>
              <a:t>these kind of changes  are not that much frequent. </a:t>
            </a:r>
            <a:r>
              <a:rPr dirty="0" sz="1200" spc="-5">
                <a:latin typeface="Times New Roman"/>
                <a:cs typeface="Times New Roman"/>
              </a:rPr>
              <a:t>One </a:t>
            </a:r>
            <a:r>
              <a:rPr dirty="0" sz="1200">
                <a:latin typeface="Times New Roman"/>
                <a:cs typeface="Times New Roman"/>
              </a:rPr>
              <a:t>of the major reasons of increased bugs in </a:t>
            </a:r>
            <a:r>
              <a:rPr dirty="0" sz="1200" spc="-5">
                <a:latin typeface="Times New Roman"/>
                <a:cs typeface="Times New Roman"/>
              </a:rPr>
              <a:t>software  systems </a:t>
            </a:r>
            <a:r>
              <a:rPr dirty="0" sz="1200">
                <a:latin typeface="Times New Roman"/>
                <a:cs typeface="Times New Roman"/>
              </a:rPr>
              <a:t>is this high frequency of change. </a:t>
            </a:r>
            <a:r>
              <a:rPr dirty="0" sz="1200" spc="-5">
                <a:latin typeface="Times New Roman"/>
                <a:cs typeface="Times New Roman"/>
              </a:rPr>
              <a:t>You </a:t>
            </a:r>
            <a:r>
              <a:rPr dirty="0" sz="1200">
                <a:latin typeface="Times New Roman"/>
                <a:cs typeface="Times New Roman"/>
              </a:rPr>
              <a:t>can </a:t>
            </a:r>
            <a:r>
              <a:rPr dirty="0" sz="1200" spc="-5">
                <a:latin typeface="Times New Roman"/>
                <a:cs typeface="Times New Roman"/>
              </a:rPr>
              <a:t>well </a:t>
            </a:r>
            <a:r>
              <a:rPr dirty="0" sz="1200">
                <a:latin typeface="Times New Roman"/>
                <a:cs typeface="Times New Roman"/>
              </a:rPr>
              <a:t>imagine that if a car  manufacturing company manufacture cars in the </a:t>
            </a:r>
            <a:r>
              <a:rPr dirty="0" sz="1200" spc="-5">
                <a:latin typeface="Times New Roman"/>
                <a:cs typeface="Times New Roman"/>
              </a:rPr>
              <a:t>similar way </a:t>
            </a:r>
            <a:r>
              <a:rPr dirty="0" sz="1200">
                <a:latin typeface="Times New Roman"/>
                <a:cs typeface="Times New Roman"/>
              </a:rPr>
              <a:t>then how long these cars  </a:t>
            </a:r>
            <a:r>
              <a:rPr dirty="0" sz="1200" spc="-5">
                <a:latin typeface="Times New Roman"/>
                <a:cs typeface="Times New Roman"/>
              </a:rPr>
              <a:t>will </a:t>
            </a:r>
            <a:r>
              <a:rPr dirty="0" sz="1200">
                <a:latin typeface="Times New Roman"/>
                <a:cs typeface="Times New Roman"/>
              </a:rPr>
              <a:t>remain useful, how much effort </a:t>
            </a:r>
            <a:r>
              <a:rPr dirty="0" sz="1200" spc="5">
                <a:latin typeface="Times New Roman"/>
                <a:cs typeface="Times New Roman"/>
              </a:rPr>
              <a:t>they </a:t>
            </a:r>
            <a:r>
              <a:rPr dirty="0" sz="1200">
                <a:latin typeface="Times New Roman"/>
                <a:cs typeface="Times New Roman"/>
              </a:rPr>
              <a:t>have to put to design these cars, how much </a:t>
            </a:r>
            <a:r>
              <a:rPr dirty="0" sz="1200" spc="5">
                <a:latin typeface="Times New Roman"/>
                <a:cs typeface="Times New Roman"/>
              </a:rPr>
              <a:t>time  </a:t>
            </a:r>
            <a:r>
              <a:rPr dirty="0" sz="1200">
                <a:latin typeface="Times New Roman"/>
                <a:cs typeface="Times New Roman"/>
              </a:rPr>
              <a:t>they </a:t>
            </a:r>
            <a:r>
              <a:rPr dirty="0" sz="1200" spc="-5">
                <a:latin typeface="Times New Roman"/>
                <a:cs typeface="Times New Roman"/>
              </a:rPr>
              <a:t>will </a:t>
            </a:r>
            <a:r>
              <a:rPr dirty="0" sz="1200">
                <a:latin typeface="Times New Roman"/>
                <a:cs typeface="Times New Roman"/>
              </a:rPr>
              <a:t>require to mature the design, and how much time they </a:t>
            </a:r>
            <a:r>
              <a:rPr dirty="0" sz="1200" spc="-5">
                <a:latin typeface="Times New Roman"/>
                <a:cs typeface="Times New Roman"/>
              </a:rPr>
              <a:t>would </a:t>
            </a:r>
            <a:r>
              <a:rPr dirty="0" sz="1200">
                <a:latin typeface="Times New Roman"/>
                <a:cs typeface="Times New Roman"/>
              </a:rPr>
              <a:t>be needing to </a:t>
            </a:r>
            <a:r>
              <a:rPr dirty="0" sz="1200" spc="-5">
                <a:latin typeface="Times New Roman"/>
                <a:cs typeface="Times New Roman"/>
              </a:rPr>
              <a:t>start  </a:t>
            </a:r>
            <a:r>
              <a:rPr dirty="0" sz="1200">
                <a:latin typeface="Times New Roman"/>
                <a:cs typeface="Times New Roman"/>
              </a:rPr>
              <a:t>production of </a:t>
            </a:r>
            <a:r>
              <a:rPr dirty="0" sz="1200" spc="-5">
                <a:latin typeface="Times New Roman"/>
                <a:cs typeface="Times New Roman"/>
              </a:rPr>
              <a:t>such </a:t>
            </a:r>
            <a:r>
              <a:rPr dirty="0" sz="1200">
                <a:latin typeface="Times New Roman"/>
                <a:cs typeface="Times New Roman"/>
              </a:rPr>
              <a:t>cars. If </a:t>
            </a:r>
            <a:r>
              <a:rPr dirty="0" sz="1200" spc="5">
                <a:latin typeface="Times New Roman"/>
                <a:cs typeface="Times New Roman"/>
              </a:rPr>
              <a:t>they </a:t>
            </a:r>
            <a:r>
              <a:rPr dirty="0" sz="1200">
                <a:latin typeface="Times New Roman"/>
                <a:cs typeface="Times New Roman"/>
              </a:rPr>
              <a:t>try to cut-short that time, meaning that if they try to  release cars after every six-months or a </a:t>
            </a:r>
            <a:r>
              <a:rPr dirty="0" sz="1200" spc="-10">
                <a:latin typeface="Times New Roman"/>
                <a:cs typeface="Times New Roman"/>
              </a:rPr>
              <a:t>year </a:t>
            </a:r>
            <a:r>
              <a:rPr dirty="0" sz="1200" spc="-5">
                <a:latin typeface="Times New Roman"/>
                <a:cs typeface="Times New Roman"/>
              </a:rPr>
              <a:t>without </a:t>
            </a:r>
            <a:r>
              <a:rPr dirty="0" sz="1200">
                <a:latin typeface="Times New Roman"/>
                <a:cs typeface="Times New Roman"/>
              </a:rPr>
              <a:t>proper testing and that release has a  fundamental change then that kind of cars </a:t>
            </a:r>
            <a:r>
              <a:rPr dirty="0" sz="1200" spc="-5">
                <a:latin typeface="Times New Roman"/>
                <a:cs typeface="Times New Roman"/>
              </a:rPr>
              <a:t>will </a:t>
            </a:r>
            <a:r>
              <a:rPr dirty="0" sz="1200">
                <a:latin typeface="Times New Roman"/>
                <a:cs typeface="Times New Roman"/>
              </a:rPr>
              <a:t>also have lots of bugs and </a:t>
            </a:r>
            <a:r>
              <a:rPr dirty="0" sz="1200" spc="-5">
                <a:latin typeface="Times New Roman"/>
                <a:cs typeface="Times New Roman"/>
              </a:rPr>
              <a:t>will </a:t>
            </a:r>
            <a:r>
              <a:rPr dirty="0" sz="1200">
                <a:latin typeface="Times New Roman"/>
                <a:cs typeface="Times New Roman"/>
              </a:rPr>
              <a:t>not be  road-worthy.</a:t>
            </a:r>
            <a:endParaRPr sz="1200">
              <a:latin typeface="Times New Roman"/>
              <a:cs typeface="Times New Roman"/>
            </a:endParaRPr>
          </a:p>
          <a:p>
            <a:pPr>
              <a:lnSpc>
                <a:spcPct val="100000"/>
              </a:lnSpc>
              <a:spcBef>
                <a:spcPts val="55"/>
              </a:spcBef>
            </a:pPr>
            <a:endParaRPr sz="1350">
              <a:latin typeface="Times New Roman"/>
              <a:cs typeface="Times New Roman"/>
            </a:endParaRPr>
          </a:p>
          <a:p>
            <a:pPr algn="just" marL="12700" marR="5715">
              <a:lnSpc>
                <a:spcPts val="1380"/>
              </a:lnSpc>
            </a:pPr>
            <a:r>
              <a:rPr dirty="0" sz="1200">
                <a:latin typeface="Times New Roman"/>
                <a:cs typeface="Times New Roman"/>
              </a:rPr>
              <a:t>Therefore one of the major reasons of complexity in </a:t>
            </a:r>
            <a:r>
              <a:rPr dirty="0" sz="1200" spc="-5">
                <a:latin typeface="Times New Roman"/>
                <a:cs typeface="Times New Roman"/>
              </a:rPr>
              <a:t>software </a:t>
            </a:r>
            <a:r>
              <a:rPr dirty="0" sz="1200">
                <a:latin typeface="Times New Roman"/>
                <a:cs typeface="Times New Roman"/>
              </a:rPr>
              <a:t>is due to its basic nature  that </a:t>
            </a:r>
            <a:r>
              <a:rPr dirty="0" sz="1200" spc="5">
                <a:latin typeface="Times New Roman"/>
                <a:cs typeface="Times New Roman"/>
              </a:rPr>
              <a:t>the </a:t>
            </a:r>
            <a:r>
              <a:rPr dirty="0" sz="1200" spc="-5">
                <a:latin typeface="Times New Roman"/>
                <a:cs typeface="Times New Roman"/>
              </a:rPr>
              <a:t>software </a:t>
            </a:r>
            <a:r>
              <a:rPr dirty="0" sz="1200">
                <a:latin typeface="Times New Roman"/>
                <a:cs typeface="Times New Roman"/>
              </a:rPr>
              <a:t>passes through a constant process of evolution. </a:t>
            </a:r>
            <a:r>
              <a:rPr dirty="0" sz="1200" spc="-5" i="1">
                <a:latin typeface="Times New Roman"/>
                <a:cs typeface="Times New Roman"/>
              </a:rPr>
              <a:t>The </a:t>
            </a:r>
            <a:r>
              <a:rPr dirty="0" sz="1200" i="1">
                <a:latin typeface="Times New Roman"/>
                <a:cs typeface="Times New Roman"/>
              </a:rPr>
              <a:t>name of the game is  </a:t>
            </a:r>
            <a:r>
              <a:rPr dirty="0" sz="1200" i="1">
                <a:latin typeface="Times New Roman"/>
                <a:cs typeface="Times New Roman"/>
              </a:rPr>
              <a:t>change and evolution all the times in all the dimensions. </a:t>
            </a:r>
            <a:r>
              <a:rPr dirty="0" sz="1200">
                <a:latin typeface="Times New Roman"/>
                <a:cs typeface="Times New Roman"/>
              </a:rPr>
              <a:t>This change has the direct  impact on </a:t>
            </a:r>
            <a:r>
              <a:rPr dirty="0" sz="1200" spc="-5">
                <a:latin typeface="Times New Roman"/>
                <a:cs typeface="Times New Roman"/>
              </a:rPr>
              <a:t>software </a:t>
            </a:r>
            <a:r>
              <a:rPr dirty="0" sz="1200">
                <a:latin typeface="Times New Roman"/>
                <a:cs typeface="Times New Roman"/>
              </a:rPr>
              <a:t>in the form of defects. Therefore </a:t>
            </a:r>
            <a:r>
              <a:rPr dirty="0" sz="1200" spc="-5">
                <a:latin typeface="Times New Roman"/>
                <a:cs typeface="Times New Roman"/>
              </a:rPr>
              <a:t>software </a:t>
            </a:r>
            <a:r>
              <a:rPr dirty="0" sz="1200">
                <a:latin typeface="Times New Roman"/>
                <a:cs typeface="Times New Roman"/>
              </a:rPr>
              <a:t>engineers also have to  deals </a:t>
            </a:r>
            <a:r>
              <a:rPr dirty="0" sz="1200" spc="-5">
                <a:latin typeface="Times New Roman"/>
                <a:cs typeface="Times New Roman"/>
              </a:rPr>
              <a:t>with </a:t>
            </a:r>
            <a:r>
              <a:rPr dirty="0" sz="1200">
                <a:latin typeface="Times New Roman"/>
                <a:cs typeface="Times New Roman"/>
              </a:rPr>
              <a:t>the challenge of managing this process of change and</a:t>
            </a:r>
            <a:r>
              <a:rPr dirty="0" sz="1200" spc="-120">
                <a:latin typeface="Times New Roman"/>
                <a:cs typeface="Times New Roman"/>
              </a:rPr>
              <a:t> </a:t>
            </a:r>
            <a:r>
              <a:rPr dirty="0" sz="1200">
                <a:latin typeface="Times New Roman"/>
                <a:cs typeface="Times New Roman"/>
              </a:rPr>
              <a:t>evolution.</a:t>
            </a:r>
            <a:endParaRPr sz="1200">
              <a:latin typeface="Times New Roman"/>
              <a:cs typeface="Times New Roman"/>
            </a:endParaRPr>
          </a:p>
          <a:p>
            <a:pPr algn="just" marL="12700">
              <a:lnSpc>
                <a:spcPts val="1635"/>
              </a:lnSpc>
              <a:spcBef>
                <a:spcPts val="1070"/>
              </a:spcBef>
            </a:pPr>
            <a:r>
              <a:rPr dirty="0" sz="1400" spc="-175" b="1">
                <a:latin typeface="Times New Roman"/>
                <a:cs typeface="Times New Roman"/>
              </a:rPr>
              <a:t>1.34  </a:t>
            </a:r>
            <a:r>
              <a:rPr dirty="0" sz="1400" spc="-5" b="1">
                <a:latin typeface="Times New Roman"/>
                <a:cs typeface="Times New Roman"/>
              </a:rPr>
              <a:t>Software</a:t>
            </a:r>
            <a:r>
              <a:rPr dirty="0" sz="1400" spc="-65" b="1">
                <a:latin typeface="Times New Roman"/>
                <a:cs typeface="Times New Roman"/>
              </a:rPr>
              <a:t> </a:t>
            </a:r>
            <a:r>
              <a:rPr dirty="0" sz="1400" spc="-5" b="1">
                <a:latin typeface="Times New Roman"/>
                <a:cs typeface="Times New Roman"/>
              </a:rPr>
              <a:t>Crisis</a:t>
            </a:r>
            <a:endParaRPr sz="1400">
              <a:latin typeface="Times New Roman"/>
              <a:cs typeface="Times New Roman"/>
            </a:endParaRPr>
          </a:p>
          <a:p>
            <a:pPr algn="just" marL="12700">
              <a:lnSpc>
                <a:spcPts val="1365"/>
              </a:lnSpc>
            </a:pPr>
            <a:r>
              <a:rPr dirty="0" sz="1200">
                <a:latin typeface="Times New Roman"/>
                <a:cs typeface="Times New Roman"/>
              </a:rPr>
              <a:t>What is </a:t>
            </a:r>
            <a:r>
              <a:rPr dirty="0" sz="1200" spc="-5">
                <a:latin typeface="Times New Roman"/>
                <a:cs typeface="Times New Roman"/>
              </a:rPr>
              <a:t>Software</a:t>
            </a:r>
            <a:r>
              <a:rPr dirty="0" sz="1200" spc="-105">
                <a:latin typeface="Times New Roman"/>
                <a:cs typeface="Times New Roman"/>
              </a:rPr>
              <a:t> </a:t>
            </a:r>
            <a:r>
              <a:rPr dirty="0" sz="1200">
                <a:latin typeface="Times New Roman"/>
                <a:cs typeface="Times New Roman"/>
              </a:rPr>
              <a:t>Crisis?</a:t>
            </a:r>
            <a:endParaRPr sz="1200">
              <a:latin typeface="Times New Roman"/>
              <a:cs typeface="Times New Roman"/>
            </a:endParaRPr>
          </a:p>
          <a:p>
            <a:pPr algn="just" marL="12700" marR="5715">
              <a:lnSpc>
                <a:spcPts val="1380"/>
              </a:lnSpc>
              <a:spcBef>
                <a:spcPts val="65"/>
              </a:spcBef>
            </a:pPr>
            <a:r>
              <a:rPr dirty="0" sz="1200">
                <a:latin typeface="Times New Roman"/>
                <a:cs typeface="Times New Roman"/>
              </a:rPr>
              <a:t>Computer </a:t>
            </a:r>
            <a:r>
              <a:rPr dirty="0" sz="1200" spc="-5">
                <a:latin typeface="Times New Roman"/>
                <a:cs typeface="Times New Roman"/>
              </a:rPr>
              <a:t>systems were </a:t>
            </a:r>
            <a:r>
              <a:rPr dirty="0" sz="1200">
                <a:latin typeface="Times New Roman"/>
                <a:cs typeface="Times New Roman"/>
              </a:rPr>
              <a:t>very new and primitive in early fifties and the use of </a:t>
            </a:r>
            <a:r>
              <a:rPr dirty="0" sz="1200" spc="-5">
                <a:latin typeface="Times New Roman"/>
                <a:cs typeface="Times New Roman"/>
              </a:rPr>
              <a:t>software  was </a:t>
            </a:r>
            <a:r>
              <a:rPr dirty="0" sz="1200">
                <a:latin typeface="Times New Roman"/>
                <a:cs typeface="Times New Roman"/>
              </a:rPr>
              <a:t>also </a:t>
            </a:r>
            <a:r>
              <a:rPr dirty="0" sz="1200" spc="5">
                <a:latin typeface="Times New Roman"/>
                <a:cs typeface="Times New Roman"/>
              </a:rPr>
              <a:t>very </a:t>
            </a:r>
            <a:r>
              <a:rPr dirty="0" sz="1200">
                <a:latin typeface="Times New Roman"/>
                <a:cs typeface="Times New Roman"/>
              </a:rPr>
              <a:t>limited at that time. </a:t>
            </a:r>
            <a:r>
              <a:rPr dirty="0" sz="1200" spc="-15">
                <a:latin typeface="Times New Roman"/>
                <a:cs typeface="Times New Roman"/>
              </a:rPr>
              <a:t>It </a:t>
            </a:r>
            <a:r>
              <a:rPr dirty="0" sz="1200" spc="-5">
                <a:latin typeface="Times New Roman"/>
                <a:cs typeface="Times New Roman"/>
              </a:rPr>
              <a:t>was </a:t>
            </a:r>
            <a:r>
              <a:rPr dirty="0" sz="1200">
                <a:latin typeface="Times New Roman"/>
                <a:cs typeface="Times New Roman"/>
              </a:rPr>
              <a:t>limited to </a:t>
            </a:r>
            <a:r>
              <a:rPr dirty="0" sz="1200" spc="-5">
                <a:latin typeface="Times New Roman"/>
                <a:cs typeface="Times New Roman"/>
              </a:rPr>
              <a:t>some scientific </a:t>
            </a:r>
            <a:r>
              <a:rPr dirty="0" sz="1200">
                <a:latin typeface="Times New Roman"/>
                <a:cs typeface="Times New Roman"/>
              </a:rPr>
              <a:t>applications or used to  process the data of census. </a:t>
            </a:r>
            <a:r>
              <a:rPr dirty="0" sz="1200" spc="-15">
                <a:latin typeface="Times New Roman"/>
                <a:cs typeface="Times New Roman"/>
              </a:rPr>
              <a:t>In </a:t>
            </a:r>
            <a:r>
              <a:rPr dirty="0" sz="1200">
                <a:latin typeface="Times New Roman"/>
                <a:cs typeface="Times New Roman"/>
              </a:rPr>
              <a:t>1960s a great amount of rapid improvement </a:t>
            </a:r>
            <a:r>
              <a:rPr dirty="0" sz="1200" spc="-5">
                <a:latin typeface="Times New Roman"/>
                <a:cs typeface="Times New Roman"/>
              </a:rPr>
              <a:t>was </a:t>
            </a:r>
            <a:r>
              <a:rPr dirty="0" sz="1200">
                <a:latin typeface="Times New Roman"/>
                <a:cs typeface="Times New Roman"/>
              </a:rPr>
              <a:t>made in  hardware. </a:t>
            </a:r>
            <a:r>
              <a:rPr dirty="0" sz="1200" spc="-5">
                <a:latin typeface="Times New Roman"/>
                <a:cs typeface="Times New Roman"/>
              </a:rPr>
              <a:t>New </a:t>
            </a:r>
            <a:r>
              <a:rPr dirty="0" sz="1200">
                <a:latin typeface="Times New Roman"/>
                <a:cs typeface="Times New Roman"/>
              </a:rPr>
              <a:t>hardware and new computer </a:t>
            </a:r>
            <a:r>
              <a:rPr dirty="0" sz="1200" spc="-5">
                <a:latin typeface="Times New Roman"/>
                <a:cs typeface="Times New Roman"/>
              </a:rPr>
              <a:t>systems were </a:t>
            </a:r>
            <a:r>
              <a:rPr dirty="0" sz="1200">
                <a:latin typeface="Times New Roman"/>
                <a:cs typeface="Times New Roman"/>
              </a:rPr>
              <a:t>made available. These  computer </a:t>
            </a:r>
            <a:r>
              <a:rPr dirty="0" sz="1200" spc="-5">
                <a:latin typeface="Times New Roman"/>
                <a:cs typeface="Times New Roman"/>
              </a:rPr>
              <a:t>systems were </a:t>
            </a:r>
            <a:r>
              <a:rPr dirty="0" sz="1200">
                <a:latin typeface="Times New Roman"/>
                <a:cs typeface="Times New Roman"/>
              </a:rPr>
              <a:t>far more powerful than the computers of early fifties. </a:t>
            </a:r>
            <a:r>
              <a:rPr dirty="0" sz="1200" spc="-15">
                <a:latin typeface="Times New Roman"/>
                <a:cs typeface="Times New Roman"/>
              </a:rPr>
              <a:t>It </a:t>
            </a:r>
            <a:r>
              <a:rPr dirty="0" sz="1200">
                <a:latin typeface="Times New Roman"/>
                <a:cs typeface="Times New Roman"/>
              </a:rPr>
              <a:t>is all  relative, the computers of 1960s are primitive as compare to the computers </a:t>
            </a:r>
            <a:r>
              <a:rPr dirty="0" sz="1200" spc="-5">
                <a:latin typeface="Times New Roman"/>
                <a:cs typeface="Times New Roman"/>
              </a:rPr>
              <a:t>we </a:t>
            </a:r>
            <a:r>
              <a:rPr dirty="0" sz="1200">
                <a:latin typeface="Times New Roman"/>
                <a:cs typeface="Times New Roman"/>
              </a:rPr>
              <a:t>have </a:t>
            </a:r>
            <a:r>
              <a:rPr dirty="0" sz="1200" spc="5">
                <a:latin typeface="Times New Roman"/>
                <a:cs typeface="Times New Roman"/>
              </a:rPr>
              <a:t>these  </a:t>
            </a:r>
            <a:r>
              <a:rPr dirty="0" sz="1200">
                <a:latin typeface="Times New Roman"/>
                <a:cs typeface="Times New Roman"/>
              </a:rPr>
              <a:t>days but </a:t>
            </a:r>
            <a:r>
              <a:rPr dirty="0" sz="1200" spc="-5">
                <a:latin typeface="Times New Roman"/>
                <a:cs typeface="Times New Roman"/>
              </a:rPr>
              <a:t>were </a:t>
            </a:r>
            <a:r>
              <a:rPr dirty="0" sz="1200">
                <a:latin typeface="Times New Roman"/>
                <a:cs typeface="Times New Roman"/>
              </a:rPr>
              <a:t>far more powerful than the computers of </a:t>
            </a:r>
            <a:r>
              <a:rPr dirty="0" sz="1200" spc="5">
                <a:latin typeface="Times New Roman"/>
                <a:cs typeface="Times New Roman"/>
              </a:rPr>
              <a:t>early </a:t>
            </a:r>
            <a:r>
              <a:rPr dirty="0" sz="1200">
                <a:latin typeface="Times New Roman"/>
                <a:cs typeface="Times New Roman"/>
              </a:rPr>
              <a:t>fifties. </a:t>
            </a:r>
            <a:r>
              <a:rPr dirty="0" sz="1200" spc="-5">
                <a:latin typeface="Times New Roman"/>
                <a:cs typeface="Times New Roman"/>
              </a:rPr>
              <a:t>More </a:t>
            </a:r>
            <a:r>
              <a:rPr dirty="0" sz="1200">
                <a:latin typeface="Times New Roman"/>
                <a:cs typeface="Times New Roman"/>
              </a:rPr>
              <a:t>powerful  hardware resulted into the development of more powerful and complex </a:t>
            </a:r>
            <a:r>
              <a:rPr dirty="0" sz="1200" spc="-5">
                <a:latin typeface="Times New Roman"/>
                <a:cs typeface="Times New Roman"/>
              </a:rPr>
              <a:t>software. </a:t>
            </a:r>
            <a:r>
              <a:rPr dirty="0" sz="1200">
                <a:latin typeface="Times New Roman"/>
                <a:cs typeface="Times New Roman"/>
              </a:rPr>
              <a:t>Those  very complex </a:t>
            </a:r>
            <a:r>
              <a:rPr dirty="0" sz="1200" spc="-5">
                <a:latin typeface="Times New Roman"/>
                <a:cs typeface="Times New Roman"/>
              </a:rPr>
              <a:t>software was </a:t>
            </a:r>
            <a:r>
              <a:rPr dirty="0" sz="1200">
                <a:latin typeface="Times New Roman"/>
                <a:cs typeface="Times New Roman"/>
              </a:rPr>
              <a:t>very difficult to </a:t>
            </a:r>
            <a:r>
              <a:rPr dirty="0" sz="1200" spc="-5">
                <a:latin typeface="Times New Roman"/>
                <a:cs typeface="Times New Roman"/>
              </a:rPr>
              <a:t>write. So </a:t>
            </a:r>
            <a:r>
              <a:rPr dirty="0" sz="1200">
                <a:latin typeface="Times New Roman"/>
                <a:cs typeface="Times New Roman"/>
              </a:rPr>
              <a:t>the tools and techniques that </a:t>
            </a:r>
            <a:r>
              <a:rPr dirty="0" sz="1200" spc="-5">
                <a:latin typeface="Times New Roman"/>
                <a:cs typeface="Times New Roman"/>
              </a:rPr>
              <a:t>were  </a:t>
            </a:r>
            <a:r>
              <a:rPr dirty="0" sz="1200">
                <a:latin typeface="Times New Roman"/>
                <a:cs typeface="Times New Roman"/>
              </a:rPr>
              <a:t>used for less complex </a:t>
            </a:r>
            <a:r>
              <a:rPr dirty="0" sz="1200" spc="-5">
                <a:latin typeface="Times New Roman"/>
                <a:cs typeface="Times New Roman"/>
              </a:rPr>
              <a:t>software </a:t>
            </a:r>
            <a:r>
              <a:rPr dirty="0" sz="1200">
                <a:latin typeface="Times New Roman"/>
                <a:cs typeface="Times New Roman"/>
              </a:rPr>
              <a:t>became inapplicable for the more complex </a:t>
            </a:r>
            <a:r>
              <a:rPr dirty="0" sz="1200" spc="-5">
                <a:latin typeface="Times New Roman"/>
                <a:cs typeface="Times New Roman"/>
              </a:rPr>
              <a:t>software. </a:t>
            </a:r>
            <a:r>
              <a:rPr dirty="0" sz="1200">
                <a:latin typeface="Times New Roman"/>
                <a:cs typeface="Times New Roman"/>
              </a:rPr>
              <a:t>Lets  try to understand this </a:t>
            </a:r>
            <a:r>
              <a:rPr dirty="0" sz="1200" spc="-5">
                <a:latin typeface="Times New Roman"/>
                <a:cs typeface="Times New Roman"/>
              </a:rPr>
              <a:t>with </a:t>
            </a:r>
            <a:r>
              <a:rPr dirty="0" sz="1200">
                <a:latin typeface="Times New Roman"/>
                <a:cs typeface="Times New Roman"/>
              </a:rPr>
              <a:t>the help of an</a:t>
            </a:r>
            <a:r>
              <a:rPr dirty="0" sz="1200" spc="-114">
                <a:latin typeface="Times New Roman"/>
                <a:cs typeface="Times New Roman"/>
              </a:rPr>
              <a:t> </a:t>
            </a:r>
            <a:r>
              <a:rPr dirty="0" sz="1200">
                <a:latin typeface="Times New Roman"/>
                <a:cs typeface="Times New Roman"/>
              </a:rPr>
              <a:t>example.</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Let’s imagine a person </a:t>
            </a:r>
            <a:r>
              <a:rPr dirty="0" sz="1200" spc="-5">
                <a:latin typeface="Times New Roman"/>
                <a:cs typeface="Times New Roman"/>
              </a:rPr>
              <a:t>who </a:t>
            </a:r>
            <a:r>
              <a:rPr dirty="0" sz="1200">
                <a:latin typeface="Times New Roman"/>
                <a:cs typeface="Times New Roman"/>
              </a:rPr>
              <a:t>use to live in a village and </a:t>
            </a:r>
            <a:r>
              <a:rPr dirty="0" sz="1200" spc="-5">
                <a:latin typeface="Times New Roman"/>
                <a:cs typeface="Times New Roman"/>
              </a:rPr>
              <a:t>who </a:t>
            </a:r>
            <a:r>
              <a:rPr dirty="0" sz="1200">
                <a:latin typeface="Times New Roman"/>
                <a:cs typeface="Times New Roman"/>
              </a:rPr>
              <a:t>have constructed a hut for  him to live. </a:t>
            </a:r>
            <a:r>
              <a:rPr dirty="0" sz="1200" spc="-5">
                <a:latin typeface="Times New Roman"/>
                <a:cs typeface="Times New Roman"/>
              </a:rPr>
              <a:t>Definitely </a:t>
            </a:r>
            <a:r>
              <a:rPr dirty="0" sz="1200">
                <a:latin typeface="Times New Roman"/>
                <a:cs typeface="Times New Roman"/>
              </a:rPr>
              <a:t>he </a:t>
            </a:r>
            <a:r>
              <a:rPr dirty="0" sz="1200" spc="-5">
                <a:latin typeface="Times New Roman"/>
                <a:cs typeface="Times New Roman"/>
              </a:rPr>
              <a:t>should </a:t>
            </a:r>
            <a:r>
              <a:rPr dirty="0" sz="1200">
                <a:latin typeface="Times New Roman"/>
                <a:cs typeface="Times New Roman"/>
              </a:rPr>
              <a:t>have face </a:t>
            </a:r>
            <a:r>
              <a:rPr dirty="0" sz="1200" spc="-5">
                <a:latin typeface="Times New Roman"/>
                <a:cs typeface="Times New Roman"/>
              </a:rPr>
              <a:t>some </a:t>
            </a:r>
            <a:r>
              <a:rPr dirty="0" sz="1200">
                <a:latin typeface="Times New Roman"/>
                <a:cs typeface="Times New Roman"/>
              </a:rPr>
              <a:t>problems in the beginning but </a:t>
            </a:r>
            <a:r>
              <a:rPr dirty="0" sz="1200" spc="-5">
                <a:latin typeface="Times New Roman"/>
                <a:cs typeface="Times New Roman"/>
              </a:rPr>
              <a:t>was  </a:t>
            </a:r>
            <a:r>
              <a:rPr dirty="0" sz="1200">
                <a:latin typeface="Times New Roman"/>
                <a:cs typeface="Times New Roman"/>
              </a:rPr>
              <a:t>managed </a:t>
            </a:r>
            <a:r>
              <a:rPr dirty="0" sz="1200" spc="10">
                <a:latin typeface="Times New Roman"/>
                <a:cs typeface="Times New Roman"/>
              </a:rPr>
              <a:t>to </a:t>
            </a:r>
            <a:r>
              <a:rPr dirty="0" sz="1200">
                <a:latin typeface="Times New Roman"/>
                <a:cs typeface="Times New Roman"/>
              </a:rPr>
              <a:t>build a hurt for him. </a:t>
            </a:r>
            <a:r>
              <a:rPr dirty="0" sz="1200" spc="-5">
                <a:latin typeface="Times New Roman"/>
                <a:cs typeface="Times New Roman"/>
              </a:rPr>
              <a:t>Now </a:t>
            </a:r>
            <a:r>
              <a:rPr dirty="0" sz="1200">
                <a:latin typeface="Times New Roman"/>
                <a:cs typeface="Times New Roman"/>
              </a:rPr>
              <a:t>if you ask him to construct another </a:t>
            </a:r>
            <a:r>
              <a:rPr dirty="0" sz="1200" spc="5">
                <a:latin typeface="Times New Roman"/>
                <a:cs typeface="Times New Roman"/>
              </a:rPr>
              <a:t>hut, </a:t>
            </a:r>
            <a:r>
              <a:rPr dirty="0" sz="1200">
                <a:latin typeface="Times New Roman"/>
                <a:cs typeface="Times New Roman"/>
              </a:rPr>
              <a:t>he may be  able to construct one more easily and in a better </a:t>
            </a:r>
            <a:r>
              <a:rPr dirty="0" sz="1200" spc="-5">
                <a:latin typeface="Times New Roman"/>
                <a:cs typeface="Times New Roman"/>
              </a:rPr>
              <a:t>way. </a:t>
            </a:r>
            <a:r>
              <a:rPr dirty="0" sz="1200">
                <a:latin typeface="Times New Roman"/>
                <a:cs typeface="Times New Roman"/>
              </a:rPr>
              <a:t>This new hut may be better than the  first one and he may construct it in a relatively less time. But if you ask him to construct  concrete and iron houses then he </a:t>
            </a:r>
            <a:r>
              <a:rPr dirty="0" sz="1200" spc="5">
                <a:latin typeface="Times New Roman"/>
                <a:cs typeface="Times New Roman"/>
              </a:rPr>
              <a:t>may </a:t>
            </a:r>
            <a:r>
              <a:rPr dirty="0" sz="1200">
                <a:latin typeface="Times New Roman"/>
                <a:cs typeface="Times New Roman"/>
              </a:rPr>
              <a:t>not be able to handle it. </a:t>
            </a:r>
            <a:r>
              <a:rPr dirty="0" sz="1200" spc="5">
                <a:latin typeface="Times New Roman"/>
                <a:cs typeface="Times New Roman"/>
              </a:rPr>
              <a:t>Since </a:t>
            </a:r>
            <a:r>
              <a:rPr dirty="0" sz="1200">
                <a:latin typeface="Times New Roman"/>
                <a:cs typeface="Times New Roman"/>
              </a:rPr>
              <a:t>he made a hut and</a:t>
            </a:r>
            <a:r>
              <a:rPr dirty="0" sz="1200" spc="-70">
                <a:latin typeface="Times New Roman"/>
                <a:cs typeface="Times New Roman"/>
              </a:rPr>
              <a:t> </a:t>
            </a:r>
            <a:r>
              <a:rPr dirty="0" sz="1200">
                <a:latin typeface="Times New Roman"/>
                <a:cs typeface="Times New Roman"/>
              </a:rPr>
              <a:t>he  know how to make a place to live </a:t>
            </a:r>
            <a:r>
              <a:rPr dirty="0" sz="1200" spc="-5">
                <a:latin typeface="Times New Roman"/>
                <a:cs typeface="Times New Roman"/>
              </a:rPr>
              <a:t>so </a:t>
            </a:r>
            <a:r>
              <a:rPr dirty="0" sz="1200" spc="-15">
                <a:latin typeface="Times New Roman"/>
                <a:cs typeface="Times New Roman"/>
              </a:rPr>
              <a:t>you </a:t>
            </a:r>
            <a:r>
              <a:rPr dirty="0" sz="1200" spc="5">
                <a:latin typeface="Times New Roman"/>
                <a:cs typeface="Times New Roman"/>
              </a:rPr>
              <a:t>may </a:t>
            </a:r>
            <a:r>
              <a:rPr dirty="0" sz="1200">
                <a:latin typeface="Times New Roman"/>
                <a:cs typeface="Times New Roman"/>
              </a:rPr>
              <a:t>expect from him to build concrete and iron  buildings. If this is the case then you </a:t>
            </a:r>
            <a:r>
              <a:rPr dirty="0" sz="1200" spc="-5">
                <a:latin typeface="Times New Roman"/>
                <a:cs typeface="Times New Roman"/>
              </a:rPr>
              <a:t>should </a:t>
            </a:r>
            <a:r>
              <a:rPr dirty="0" sz="1200">
                <a:latin typeface="Times New Roman"/>
                <a:cs typeface="Times New Roman"/>
              </a:rPr>
              <a:t>all agree that the building constructed by that  person </a:t>
            </a:r>
            <a:r>
              <a:rPr dirty="0" sz="1200" spc="-5">
                <a:latin typeface="Times New Roman"/>
                <a:cs typeface="Times New Roman"/>
              </a:rPr>
              <a:t>will </a:t>
            </a:r>
            <a:r>
              <a:rPr dirty="0" sz="1200">
                <a:latin typeface="Times New Roman"/>
                <a:cs typeface="Times New Roman"/>
              </a:rPr>
              <a:t>not have a </a:t>
            </a:r>
            <a:r>
              <a:rPr dirty="0" sz="1200" spc="-5">
                <a:latin typeface="Times New Roman"/>
                <a:cs typeface="Times New Roman"/>
              </a:rPr>
              <a:t>stable structure </a:t>
            </a:r>
            <a:r>
              <a:rPr dirty="0" sz="1200">
                <a:latin typeface="Times New Roman"/>
                <a:cs typeface="Times New Roman"/>
              </a:rPr>
              <a:t>or he may not even be able to build</a:t>
            </a:r>
            <a:r>
              <a:rPr dirty="0" sz="1200" spc="-90">
                <a:latin typeface="Times New Roman"/>
                <a:cs typeface="Times New Roman"/>
              </a:rPr>
              <a:t> </a:t>
            </a:r>
            <a:r>
              <a:rPr dirty="0" sz="1200">
                <a:latin typeface="Times New Roman"/>
                <a:cs typeface="Times New Roman"/>
              </a:rPr>
              <a:t>one.</a:t>
            </a:r>
            <a:endParaRPr sz="1200">
              <a:latin typeface="Times New Roman"/>
              <a:cs typeface="Times New Roman"/>
            </a:endParaRPr>
          </a:p>
          <a:p>
            <a:pPr>
              <a:lnSpc>
                <a:spcPct val="100000"/>
              </a:lnSpc>
            </a:pPr>
            <a:endParaRPr sz="1200">
              <a:latin typeface="Times New Roman"/>
              <a:cs typeface="Times New Roman"/>
            </a:endParaRPr>
          </a:p>
          <a:p>
            <a:pPr algn="just" marL="12700" marR="8255">
              <a:lnSpc>
                <a:spcPts val="1380"/>
              </a:lnSpc>
            </a:pPr>
            <a:r>
              <a:rPr dirty="0" sz="1200">
                <a:latin typeface="Times New Roman"/>
                <a:cs typeface="Times New Roman"/>
              </a:rPr>
              <a:t>In early 60s </a:t>
            </a:r>
            <a:r>
              <a:rPr dirty="0" sz="1200" spc="-5">
                <a:latin typeface="Times New Roman"/>
                <a:cs typeface="Times New Roman"/>
              </a:rPr>
              <a:t>software </a:t>
            </a:r>
            <a:r>
              <a:rPr dirty="0" sz="1200">
                <a:latin typeface="Times New Roman"/>
                <a:cs typeface="Times New Roman"/>
              </a:rPr>
              <a:t>had </a:t>
            </a:r>
            <a:r>
              <a:rPr dirty="0" sz="1200" spc="-5">
                <a:latin typeface="Times New Roman"/>
                <a:cs typeface="Times New Roman"/>
              </a:rPr>
              <a:t>suffered </a:t>
            </a:r>
            <a:r>
              <a:rPr dirty="0" sz="1200">
                <a:latin typeface="Times New Roman"/>
                <a:cs typeface="Times New Roman"/>
              </a:rPr>
              <a:t>from the </a:t>
            </a:r>
            <a:r>
              <a:rPr dirty="0" sz="1200" spc="-5">
                <a:latin typeface="Times New Roman"/>
                <a:cs typeface="Times New Roman"/>
              </a:rPr>
              <a:t>similar </a:t>
            </a:r>
            <a:r>
              <a:rPr dirty="0" sz="1200">
                <a:latin typeface="Times New Roman"/>
                <a:cs typeface="Times New Roman"/>
              </a:rPr>
              <a:t>kind of problem to </a:t>
            </a:r>
            <a:r>
              <a:rPr dirty="0" sz="1200" spc="-5">
                <a:latin typeface="Times New Roman"/>
                <a:cs typeface="Times New Roman"/>
              </a:rPr>
              <a:t>which we </a:t>
            </a:r>
            <a:r>
              <a:rPr dirty="0" sz="1200">
                <a:latin typeface="Times New Roman"/>
                <a:cs typeface="Times New Roman"/>
              </a:rPr>
              <a:t>call  </a:t>
            </a:r>
            <a:r>
              <a:rPr dirty="0" sz="1200" i="1">
                <a:latin typeface="Times New Roman"/>
                <a:cs typeface="Times New Roman"/>
              </a:rPr>
              <a:t>Software Crisis</a:t>
            </a:r>
            <a:r>
              <a:rPr dirty="0" sz="1200">
                <a:latin typeface="Times New Roman"/>
                <a:cs typeface="Times New Roman"/>
              </a:rPr>
              <a:t>. Techniques that </a:t>
            </a:r>
            <a:r>
              <a:rPr dirty="0" sz="1200" spc="-5">
                <a:latin typeface="Times New Roman"/>
                <a:cs typeface="Times New Roman"/>
              </a:rPr>
              <a:t>were </a:t>
            </a:r>
            <a:r>
              <a:rPr dirty="0" sz="1200">
                <a:latin typeface="Times New Roman"/>
                <a:cs typeface="Times New Roman"/>
              </a:rPr>
              <a:t>used to develop </a:t>
            </a:r>
            <a:r>
              <a:rPr dirty="0" sz="1200" spc="-5">
                <a:latin typeface="Times New Roman"/>
                <a:cs typeface="Times New Roman"/>
              </a:rPr>
              <a:t>small software were </a:t>
            </a:r>
            <a:r>
              <a:rPr dirty="0" sz="1200">
                <a:latin typeface="Times New Roman"/>
                <a:cs typeface="Times New Roman"/>
              </a:rPr>
              <a:t>not applicable  for large </a:t>
            </a:r>
            <a:r>
              <a:rPr dirty="0" sz="1200" spc="-5">
                <a:latin typeface="Times New Roman"/>
                <a:cs typeface="Times New Roman"/>
              </a:rPr>
              <a:t>software systems. </a:t>
            </a:r>
            <a:r>
              <a:rPr dirty="0" sz="1200">
                <a:latin typeface="Times New Roman"/>
                <a:cs typeface="Times New Roman"/>
              </a:rPr>
              <a:t>This thing resulted in the following</a:t>
            </a:r>
            <a:r>
              <a:rPr dirty="0" sz="1200" spc="-105">
                <a:latin typeface="Times New Roman"/>
                <a:cs typeface="Times New Roman"/>
              </a:rPr>
              <a:t> </a:t>
            </a:r>
            <a:r>
              <a:rPr dirty="0" sz="1200">
                <a:latin typeface="Times New Roman"/>
                <a:cs typeface="Times New Roman"/>
              </a:rPr>
              <a:t>consequences.</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448300" cy="100266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a:t>
            </a:r>
            <a:r>
              <a:rPr dirty="0" sz="1200" spc="-5">
                <a:latin typeface="Times New Roman"/>
                <a:cs typeface="Times New Roman"/>
              </a:rPr>
              <a:t> </a:t>
            </a:r>
            <a:r>
              <a:rPr dirty="0" sz="1200">
                <a:latin typeface="Times New Roman"/>
                <a:cs typeface="Times New Roman"/>
              </a:rPr>
              <a:t>Engineering</a:t>
            </a:r>
            <a:r>
              <a:rPr dirty="0" sz="1200" spc="-5">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4769">
              <a:lnSpc>
                <a:spcPts val="1380"/>
              </a:lnSpc>
              <a:spcBef>
                <a:spcPts val="875"/>
              </a:spcBef>
            </a:pPr>
            <a:r>
              <a:rPr dirty="0" sz="1200">
                <a:latin typeface="Times New Roman"/>
                <a:cs typeface="Times New Roman"/>
              </a:rPr>
              <a:t>In the above example, it is evident that if requirements are partially generated a number  of changes have to be made and </a:t>
            </a:r>
            <a:r>
              <a:rPr dirty="0" sz="1200" spc="-5">
                <a:latin typeface="Times New Roman"/>
                <a:cs typeface="Times New Roman"/>
              </a:rPr>
              <a:t>sometimes </a:t>
            </a:r>
            <a:r>
              <a:rPr dirty="0" sz="1200">
                <a:latin typeface="Times New Roman"/>
                <a:cs typeface="Times New Roman"/>
              </a:rPr>
              <a:t>the frequency of these changes rise </a:t>
            </a:r>
            <a:r>
              <a:rPr dirty="0" sz="1200" spc="-5">
                <a:latin typeface="Times New Roman"/>
                <a:cs typeface="Times New Roman"/>
              </a:rPr>
              <a:t>so</a:t>
            </a:r>
            <a:r>
              <a:rPr dirty="0" sz="1200" spc="-120">
                <a:latin typeface="Times New Roman"/>
                <a:cs typeface="Times New Roman"/>
              </a:rPr>
              <a:t> </a:t>
            </a:r>
            <a:r>
              <a:rPr dirty="0" sz="1200">
                <a:latin typeface="Times New Roman"/>
                <a:cs typeface="Times New Roman"/>
              </a:rPr>
              <a:t>much  that it takes all of the requirements and design time just in finalizing</a:t>
            </a:r>
            <a:r>
              <a:rPr dirty="0" sz="1200" spc="-140">
                <a:latin typeface="Times New Roman"/>
                <a:cs typeface="Times New Roman"/>
              </a:rPr>
              <a:t> </a:t>
            </a:r>
            <a:r>
              <a:rPr dirty="0" sz="1200" spc="-5">
                <a:latin typeface="Times New Roman"/>
                <a:cs typeface="Times New Roman"/>
              </a:rPr>
              <a:t>GUIs.</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8143"/>
            <a:ext cx="5507355" cy="2503805"/>
          </a:xfrm>
          <a:prstGeom prst="rect">
            <a:avLst/>
          </a:prstGeom>
        </p:spPr>
        <p:txBody>
          <a:bodyPr wrap="square" lIns="0" tIns="0" rIns="0" bIns="0" rtlCol="0" vert="horz">
            <a:spAutoFit/>
          </a:bodyPr>
          <a:lstStyle/>
          <a:p>
            <a:pPr marL="12700">
              <a:lnSpc>
                <a:spcPct val="100000"/>
              </a:lnSpc>
            </a:pPr>
            <a:r>
              <a:rPr dirty="0" sz="1400" spc="-5">
                <a:latin typeface="Times New Roman"/>
                <a:cs typeface="Times New Roman"/>
              </a:rPr>
              <a:t>Prototype</a:t>
            </a:r>
            <a:endParaRPr sz="1400">
              <a:latin typeface="Times New Roman"/>
              <a:cs typeface="Times New Roman"/>
            </a:endParaRPr>
          </a:p>
          <a:p>
            <a:pPr>
              <a:lnSpc>
                <a:spcPct val="100000"/>
              </a:lnSpc>
              <a:spcBef>
                <a:spcPts val="30"/>
              </a:spcBef>
            </a:pPr>
            <a:endParaRPr sz="1200">
              <a:latin typeface="Times New Roman"/>
              <a:cs typeface="Times New Roman"/>
            </a:endParaRPr>
          </a:p>
          <a:p>
            <a:pPr marL="12700" marR="5080">
              <a:lnSpc>
                <a:spcPts val="1380"/>
              </a:lnSpc>
            </a:pPr>
            <a:r>
              <a:rPr dirty="0" sz="1200" spc="-5">
                <a:latin typeface="Times New Roman"/>
                <a:cs typeface="Times New Roman"/>
              </a:rPr>
              <a:t>Prototyping </a:t>
            </a:r>
            <a:r>
              <a:rPr dirty="0" sz="1200">
                <a:latin typeface="Times New Roman"/>
                <a:cs typeface="Times New Roman"/>
              </a:rPr>
              <a:t>is yet another technique that can be used to reduce customer dissatisfaction</a:t>
            </a:r>
            <a:r>
              <a:rPr dirty="0" sz="1200" spc="-125">
                <a:latin typeface="Times New Roman"/>
                <a:cs typeface="Times New Roman"/>
              </a:rPr>
              <a:t> </a:t>
            </a:r>
            <a:r>
              <a:rPr dirty="0" sz="1200">
                <a:latin typeface="Times New Roman"/>
                <a:cs typeface="Times New Roman"/>
              </a:rPr>
              <a:t>at  the requirement </a:t>
            </a:r>
            <a:r>
              <a:rPr dirty="0" sz="1200" spc="-5">
                <a:latin typeface="Times New Roman"/>
                <a:cs typeface="Times New Roman"/>
              </a:rPr>
              <a:t>stage. </a:t>
            </a:r>
            <a:r>
              <a:rPr dirty="0" sz="1200">
                <a:latin typeface="Times New Roman"/>
                <a:cs typeface="Times New Roman"/>
              </a:rPr>
              <a:t>The idea is to capture user’s vision of the product and get early  feedback from user to ensure that the development team understands requirements. This  is used </a:t>
            </a:r>
            <a:r>
              <a:rPr dirty="0" sz="1200" spc="-5">
                <a:latin typeface="Times New Roman"/>
                <a:cs typeface="Times New Roman"/>
              </a:rPr>
              <a:t>when </a:t>
            </a:r>
            <a:r>
              <a:rPr dirty="0" sz="1200">
                <a:latin typeface="Times New Roman"/>
                <a:cs typeface="Times New Roman"/>
              </a:rPr>
              <a:t>there is uncertainty regarding requirements. </a:t>
            </a:r>
            <a:r>
              <a:rPr dirty="0" sz="1200" spc="-5">
                <a:latin typeface="Times New Roman"/>
                <a:cs typeface="Times New Roman"/>
              </a:rPr>
              <a:t>Sometimes, </a:t>
            </a:r>
            <a:r>
              <a:rPr dirty="0" sz="1200">
                <a:latin typeface="Times New Roman"/>
                <a:cs typeface="Times New Roman"/>
              </a:rPr>
              <a:t>even the customer  does not know </a:t>
            </a:r>
            <a:r>
              <a:rPr dirty="0" sz="1200" spc="-5">
                <a:latin typeface="Times New Roman"/>
                <a:cs typeface="Times New Roman"/>
              </a:rPr>
              <a:t>what </a:t>
            </a:r>
            <a:r>
              <a:rPr dirty="0" sz="1200">
                <a:latin typeface="Times New Roman"/>
                <a:cs typeface="Times New Roman"/>
              </a:rPr>
              <a:t>he/she actually needs. This happens </a:t>
            </a:r>
            <a:r>
              <a:rPr dirty="0" sz="1200" spc="-5">
                <a:latin typeface="Times New Roman"/>
                <a:cs typeface="Times New Roman"/>
              </a:rPr>
              <a:t>when </a:t>
            </a:r>
            <a:r>
              <a:rPr dirty="0" sz="1200">
                <a:latin typeface="Times New Roman"/>
                <a:cs typeface="Times New Roman"/>
              </a:rPr>
              <a:t>there is no manual  </a:t>
            </a:r>
            <a:r>
              <a:rPr dirty="0" sz="1200" spc="-5">
                <a:latin typeface="Times New Roman"/>
                <a:cs typeface="Times New Roman"/>
              </a:rPr>
              <a:t>solution.</a:t>
            </a:r>
            <a:endParaRPr sz="1200">
              <a:latin typeface="Times New Roman"/>
              <a:cs typeface="Times New Roman"/>
            </a:endParaRPr>
          </a:p>
          <a:p>
            <a:pPr>
              <a:lnSpc>
                <a:spcPct val="100000"/>
              </a:lnSpc>
            </a:pPr>
            <a:endParaRPr sz="1200">
              <a:latin typeface="Times New Roman"/>
              <a:cs typeface="Times New Roman"/>
            </a:endParaRPr>
          </a:p>
          <a:p>
            <a:pPr marL="12700" marR="51435">
              <a:lnSpc>
                <a:spcPts val="1380"/>
              </a:lnSpc>
            </a:pPr>
            <a:r>
              <a:rPr dirty="0" sz="1200">
                <a:latin typeface="Times New Roman"/>
                <a:cs typeface="Times New Roman"/>
              </a:rPr>
              <a:t>A prototype is not the real product. It is rather just a real looking mock-up of </a:t>
            </a:r>
            <a:r>
              <a:rPr dirty="0" sz="1200" spc="-5">
                <a:latin typeface="Times New Roman"/>
                <a:cs typeface="Times New Roman"/>
              </a:rPr>
              <a:t>what</a:t>
            </a:r>
            <a:r>
              <a:rPr dirty="0" sz="1200" spc="-130">
                <a:latin typeface="Times New Roman"/>
                <a:cs typeface="Times New Roman"/>
              </a:rPr>
              <a:t> </a:t>
            </a:r>
            <a:r>
              <a:rPr dirty="0" sz="1200" spc="-5">
                <a:latin typeface="Times New Roman"/>
                <a:cs typeface="Times New Roman"/>
              </a:rPr>
              <a:t>would  </a:t>
            </a:r>
            <a:r>
              <a:rPr dirty="0" sz="1200">
                <a:latin typeface="Times New Roman"/>
                <a:cs typeface="Times New Roman"/>
              </a:rPr>
              <a:t>be eventually delivered and might not do anything useful. </a:t>
            </a:r>
            <a:r>
              <a:rPr dirty="0" sz="1200" spc="-5">
                <a:latin typeface="Times New Roman"/>
                <a:cs typeface="Times New Roman"/>
              </a:rPr>
              <a:t>However, </a:t>
            </a:r>
            <a:r>
              <a:rPr dirty="0" sz="1200">
                <a:latin typeface="Times New Roman"/>
                <a:cs typeface="Times New Roman"/>
              </a:rPr>
              <a:t>the presence of a  prototype makes a new product tangible. It brings use cases to life and closes gaps in  your understanding of the requirements. </a:t>
            </a:r>
            <a:r>
              <a:rPr dirty="0" sz="1200" spc="-5">
                <a:latin typeface="Times New Roman"/>
                <a:cs typeface="Times New Roman"/>
              </a:rPr>
              <a:t>From </a:t>
            </a:r>
            <a:r>
              <a:rPr dirty="0" sz="1200">
                <a:latin typeface="Times New Roman"/>
                <a:cs typeface="Times New Roman"/>
              </a:rPr>
              <a:t>a user’s perspective, it is easier to play  </a:t>
            </a:r>
            <a:r>
              <a:rPr dirty="0" sz="1200" spc="-5">
                <a:latin typeface="Times New Roman"/>
                <a:cs typeface="Times New Roman"/>
              </a:rPr>
              <a:t>with </a:t>
            </a:r>
            <a:r>
              <a:rPr dirty="0" sz="1200">
                <a:latin typeface="Times New Roman"/>
                <a:cs typeface="Times New Roman"/>
              </a:rPr>
              <a:t>a prototype and try it out than to read</a:t>
            </a:r>
            <a:r>
              <a:rPr dirty="0" sz="1200" spc="-110">
                <a:latin typeface="Times New Roman"/>
                <a:cs typeface="Times New Roman"/>
              </a:rPr>
              <a:t> </a:t>
            </a:r>
            <a:r>
              <a:rPr dirty="0" sz="1200" spc="-5">
                <a:latin typeface="Times New Roman"/>
                <a:cs typeface="Times New Roman"/>
              </a:rPr>
              <a:t>SRS.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99819"/>
            <a:ext cx="5512435" cy="7471409"/>
          </a:xfrm>
          <a:prstGeom prst="rect">
            <a:avLst/>
          </a:prstGeom>
        </p:spPr>
        <p:txBody>
          <a:bodyPr wrap="square" lIns="0" tIns="0" rIns="0" bIns="0" rtlCol="0" vert="horz">
            <a:spAutoFit/>
          </a:bodyPr>
          <a:lstStyle/>
          <a:p>
            <a:pPr algn="ctr">
              <a:lnSpc>
                <a:spcPct val="100000"/>
              </a:lnSpc>
            </a:pPr>
            <a:r>
              <a:rPr dirty="0" sz="1900" spc="-5">
                <a:latin typeface="Times New Roman"/>
                <a:cs typeface="Times New Roman"/>
              </a:rPr>
              <a:t>Lecture </a:t>
            </a:r>
            <a:r>
              <a:rPr dirty="0" sz="1900" spc="-10">
                <a:latin typeface="Times New Roman"/>
                <a:cs typeface="Times New Roman"/>
              </a:rPr>
              <a:t>No.</a:t>
            </a:r>
            <a:r>
              <a:rPr dirty="0" sz="1900" spc="-60">
                <a:latin typeface="Times New Roman"/>
                <a:cs typeface="Times New Roman"/>
              </a:rPr>
              <a:t> </a:t>
            </a:r>
            <a:r>
              <a:rPr dirty="0" sz="1900" spc="-5">
                <a:latin typeface="Times New Roman"/>
                <a:cs typeface="Times New Roman"/>
              </a:rPr>
              <a:t>11</a:t>
            </a:r>
            <a:endParaRPr sz="1900">
              <a:latin typeface="Times New Roman"/>
              <a:cs typeface="Times New Roman"/>
            </a:endParaRPr>
          </a:p>
          <a:p>
            <a:pPr algn="ctr">
              <a:lnSpc>
                <a:spcPct val="100000"/>
              </a:lnSpc>
              <a:spcBef>
                <a:spcPts val="1495"/>
              </a:spcBef>
            </a:pPr>
            <a:r>
              <a:rPr dirty="0" sz="1700" spc="-5">
                <a:latin typeface="Times New Roman"/>
                <a:cs typeface="Times New Roman"/>
              </a:rPr>
              <a:t>Software</a:t>
            </a:r>
            <a:r>
              <a:rPr dirty="0" sz="1700" spc="-70">
                <a:latin typeface="Times New Roman"/>
                <a:cs typeface="Times New Roman"/>
              </a:rPr>
              <a:t> </a:t>
            </a:r>
            <a:r>
              <a:rPr dirty="0" sz="1700" spc="-5">
                <a:latin typeface="Times New Roman"/>
                <a:cs typeface="Times New Roman"/>
              </a:rPr>
              <a:t>Design</a:t>
            </a:r>
            <a:endParaRPr sz="1700">
              <a:latin typeface="Times New Roman"/>
              <a:cs typeface="Times New Roman"/>
            </a:endParaRPr>
          </a:p>
          <a:p>
            <a:pPr>
              <a:lnSpc>
                <a:spcPct val="100000"/>
              </a:lnSpc>
              <a:spcBef>
                <a:spcPts val="30"/>
              </a:spcBef>
            </a:pPr>
            <a:endParaRPr sz="1350">
              <a:latin typeface="Times New Roman"/>
              <a:cs typeface="Times New Roman"/>
            </a:endParaRPr>
          </a:p>
          <a:p>
            <a:pPr algn="just" lvl="1" marL="280035" indent="-267335">
              <a:lnSpc>
                <a:spcPct val="100000"/>
              </a:lnSpc>
              <a:buAutoNum type="arabicPeriod"/>
              <a:tabLst>
                <a:tab pos="280670" algn="l"/>
              </a:tabLst>
            </a:pPr>
            <a:r>
              <a:rPr dirty="0" sz="1400" spc="-5" b="1">
                <a:latin typeface="Times New Roman"/>
                <a:cs typeface="Times New Roman"/>
              </a:rPr>
              <a:t>Introduction</a:t>
            </a:r>
            <a:endParaRPr sz="1400">
              <a:latin typeface="Times New Roman"/>
              <a:cs typeface="Times New Roman"/>
            </a:endParaRPr>
          </a:p>
          <a:p>
            <a:pPr lvl="1">
              <a:lnSpc>
                <a:spcPct val="100000"/>
              </a:lnSpc>
              <a:spcBef>
                <a:spcPts val="20"/>
              </a:spcBef>
              <a:buAutoNum type="arabicPeriod"/>
            </a:pPr>
            <a:endParaRPr sz="1200">
              <a:latin typeface="Times New Roman"/>
              <a:cs typeface="Times New Roman"/>
            </a:endParaRPr>
          </a:p>
          <a:p>
            <a:pPr algn="just" marL="12700" marR="5080">
              <a:lnSpc>
                <a:spcPts val="1380"/>
              </a:lnSpc>
            </a:pPr>
            <a:r>
              <a:rPr dirty="0" sz="1200">
                <a:latin typeface="Times New Roman"/>
                <a:cs typeface="Times New Roman"/>
              </a:rPr>
              <a:t>Recalling our discussion of </a:t>
            </a:r>
            <a:r>
              <a:rPr dirty="0" sz="1200" spc="-5">
                <a:latin typeface="Times New Roman"/>
                <a:cs typeface="Times New Roman"/>
              </a:rPr>
              <a:t>software </a:t>
            </a:r>
            <a:r>
              <a:rPr dirty="0" sz="1200">
                <a:latin typeface="Times New Roman"/>
                <a:cs typeface="Times New Roman"/>
              </a:rPr>
              <a:t>construction process, once the requirements of a  </a:t>
            </a:r>
            <a:r>
              <a:rPr dirty="0" sz="1200" spc="-5">
                <a:latin typeface="Times New Roman"/>
                <a:cs typeface="Times New Roman"/>
              </a:rPr>
              <a:t>software system </a:t>
            </a:r>
            <a:r>
              <a:rPr dirty="0" sz="1200">
                <a:latin typeface="Times New Roman"/>
                <a:cs typeface="Times New Roman"/>
              </a:rPr>
              <a:t>have been established, </a:t>
            </a:r>
            <a:r>
              <a:rPr dirty="0" sz="1200" spc="-5">
                <a:latin typeface="Times New Roman"/>
                <a:cs typeface="Times New Roman"/>
              </a:rPr>
              <a:t>we </a:t>
            </a:r>
            <a:r>
              <a:rPr dirty="0" sz="1200">
                <a:latin typeface="Times New Roman"/>
                <a:cs typeface="Times New Roman"/>
              </a:rPr>
              <a:t>proceed to design that </a:t>
            </a:r>
            <a:r>
              <a:rPr dirty="0" sz="1200" spc="-5">
                <a:latin typeface="Times New Roman"/>
                <a:cs typeface="Times New Roman"/>
              </a:rPr>
              <a:t>system. During </a:t>
            </a:r>
            <a:r>
              <a:rPr dirty="0" sz="1200">
                <a:latin typeface="Times New Roman"/>
                <a:cs typeface="Times New Roman"/>
              </a:rPr>
              <a:t>the  design phase, the focus shifts from </a:t>
            </a:r>
            <a:r>
              <a:rPr dirty="0" sz="1200" spc="-5">
                <a:latin typeface="Times New Roman"/>
                <a:cs typeface="Times New Roman"/>
              </a:rPr>
              <a:t>what </a:t>
            </a:r>
            <a:r>
              <a:rPr dirty="0" sz="1200">
                <a:latin typeface="Times New Roman"/>
                <a:cs typeface="Times New Roman"/>
              </a:rPr>
              <a:t>to how. That is, at </a:t>
            </a:r>
            <a:r>
              <a:rPr dirty="0" sz="1200" spc="5">
                <a:latin typeface="Times New Roman"/>
                <a:cs typeface="Times New Roman"/>
              </a:rPr>
              <a:t>this </a:t>
            </a:r>
            <a:r>
              <a:rPr dirty="0" sz="1200" spc="-5">
                <a:latin typeface="Times New Roman"/>
                <a:cs typeface="Times New Roman"/>
              </a:rPr>
              <a:t>stage we </a:t>
            </a:r>
            <a:r>
              <a:rPr dirty="0" sz="1200">
                <a:latin typeface="Times New Roman"/>
                <a:cs typeface="Times New Roman"/>
              </a:rPr>
              <a:t>try to answer the  question of how to build the </a:t>
            </a:r>
            <a:r>
              <a:rPr dirty="0" sz="1200" spc="-5">
                <a:latin typeface="Times New Roman"/>
                <a:cs typeface="Times New Roman"/>
              </a:rPr>
              <a:t>system. </a:t>
            </a:r>
            <a:r>
              <a:rPr dirty="0" sz="1200">
                <a:latin typeface="Times New Roman"/>
                <a:cs typeface="Times New Roman"/>
              </a:rPr>
              <a:t>The objective of the design process is to analyze and  understand the system in detail </a:t>
            </a:r>
            <a:r>
              <a:rPr dirty="0" sz="1200" spc="-5">
                <a:latin typeface="Times New Roman"/>
                <a:cs typeface="Times New Roman"/>
              </a:rPr>
              <a:t>so </a:t>
            </a:r>
            <a:r>
              <a:rPr dirty="0" sz="1200">
                <a:latin typeface="Times New Roman"/>
                <a:cs typeface="Times New Roman"/>
              </a:rPr>
              <a:t>that features and constituent components of at least</a:t>
            </a:r>
            <a:r>
              <a:rPr dirty="0" sz="1200" spc="-70">
                <a:latin typeface="Times New Roman"/>
                <a:cs typeface="Times New Roman"/>
              </a:rPr>
              <a:t> </a:t>
            </a:r>
            <a:r>
              <a:rPr dirty="0" sz="1200">
                <a:latin typeface="Times New Roman"/>
                <a:cs typeface="Times New Roman"/>
              </a:rPr>
              <a:t>one  feasible </a:t>
            </a:r>
            <a:r>
              <a:rPr dirty="0" sz="1200" spc="-5">
                <a:latin typeface="Times New Roman"/>
                <a:cs typeface="Times New Roman"/>
              </a:rPr>
              <a:t>solution </a:t>
            </a:r>
            <a:r>
              <a:rPr dirty="0" sz="1200">
                <a:latin typeface="Times New Roman"/>
                <a:cs typeface="Times New Roman"/>
              </a:rPr>
              <a:t>are identified and documented. The design activity provides a roadmap  to progressively transform the requirements through a number on </a:t>
            </a:r>
            <a:r>
              <a:rPr dirty="0" sz="1200" spc="-5">
                <a:latin typeface="Times New Roman"/>
                <a:cs typeface="Times New Roman"/>
              </a:rPr>
              <a:t>stages </a:t>
            </a:r>
            <a:r>
              <a:rPr dirty="0" sz="1200">
                <a:latin typeface="Times New Roman"/>
                <a:cs typeface="Times New Roman"/>
              </a:rPr>
              <a:t>into the final  product by describing the </a:t>
            </a:r>
            <a:r>
              <a:rPr dirty="0" sz="1200" spc="-5">
                <a:latin typeface="Times New Roman"/>
                <a:cs typeface="Times New Roman"/>
              </a:rPr>
              <a:t>structure </a:t>
            </a:r>
            <a:r>
              <a:rPr dirty="0" sz="1200">
                <a:latin typeface="Times New Roman"/>
                <a:cs typeface="Times New Roman"/>
              </a:rPr>
              <a:t>of the </a:t>
            </a:r>
            <a:r>
              <a:rPr dirty="0" sz="1200" spc="-5">
                <a:latin typeface="Times New Roman"/>
                <a:cs typeface="Times New Roman"/>
              </a:rPr>
              <a:t>system </a:t>
            </a:r>
            <a:r>
              <a:rPr dirty="0" sz="1200">
                <a:latin typeface="Times New Roman"/>
                <a:cs typeface="Times New Roman"/>
              </a:rPr>
              <a:t>to be</a:t>
            </a:r>
            <a:r>
              <a:rPr dirty="0" sz="1200" spc="-95">
                <a:latin typeface="Times New Roman"/>
                <a:cs typeface="Times New Roman"/>
              </a:rPr>
              <a:t> </a:t>
            </a:r>
            <a:r>
              <a:rPr dirty="0" sz="1200">
                <a:latin typeface="Times New Roman"/>
                <a:cs typeface="Times New Roman"/>
              </a:rPr>
              <a:t>implemented.</a:t>
            </a:r>
            <a:endParaRPr sz="1200">
              <a:latin typeface="Times New Roman"/>
              <a:cs typeface="Times New Roman"/>
            </a:endParaRPr>
          </a:p>
          <a:p>
            <a:pPr>
              <a:lnSpc>
                <a:spcPct val="100000"/>
              </a:lnSpc>
              <a:spcBef>
                <a:spcPts val="45"/>
              </a:spcBef>
            </a:pPr>
            <a:endParaRPr sz="1150">
              <a:latin typeface="Times New Roman"/>
              <a:cs typeface="Times New Roman"/>
            </a:endParaRPr>
          </a:p>
          <a:p>
            <a:pPr algn="just" marL="12700" marR="6985">
              <a:lnSpc>
                <a:spcPts val="1380"/>
              </a:lnSpc>
            </a:pPr>
            <a:r>
              <a:rPr dirty="0" sz="1200">
                <a:latin typeface="Times New Roman"/>
                <a:cs typeface="Times New Roman"/>
              </a:rPr>
              <a:t>It includes modeling of the data </a:t>
            </a:r>
            <a:r>
              <a:rPr dirty="0" sz="1200" spc="-5">
                <a:latin typeface="Times New Roman"/>
                <a:cs typeface="Times New Roman"/>
              </a:rPr>
              <a:t>structures </a:t>
            </a:r>
            <a:r>
              <a:rPr dirty="0" sz="1200">
                <a:latin typeface="Times New Roman"/>
                <a:cs typeface="Times New Roman"/>
              </a:rPr>
              <a:t>and entities, the physical and logical  partitioning of the system into components, and the interfaces between different  components of </a:t>
            </a:r>
            <a:r>
              <a:rPr dirty="0" sz="1200" spc="10">
                <a:latin typeface="Times New Roman"/>
                <a:cs typeface="Times New Roman"/>
              </a:rPr>
              <a:t>the </a:t>
            </a:r>
            <a:r>
              <a:rPr dirty="0" sz="1200" spc="5">
                <a:latin typeface="Times New Roman"/>
                <a:cs typeface="Times New Roman"/>
              </a:rPr>
              <a:t>system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interfaces </a:t>
            </a:r>
            <a:r>
              <a:rPr dirty="0" sz="1200" spc="10">
                <a:latin typeface="Times New Roman"/>
                <a:cs typeface="Times New Roman"/>
              </a:rPr>
              <a:t>to </a:t>
            </a:r>
            <a:r>
              <a:rPr dirty="0" sz="1200" spc="5">
                <a:latin typeface="Times New Roman"/>
                <a:cs typeface="Times New Roman"/>
              </a:rPr>
              <a:t>the </a:t>
            </a:r>
            <a:r>
              <a:rPr dirty="0" sz="1200">
                <a:latin typeface="Times New Roman"/>
                <a:cs typeface="Times New Roman"/>
              </a:rPr>
              <a:t>outside </a:t>
            </a:r>
            <a:r>
              <a:rPr dirty="0" sz="1200" spc="-5">
                <a:latin typeface="Times New Roman"/>
                <a:cs typeface="Times New Roman"/>
              </a:rPr>
              <a:t>world. </a:t>
            </a:r>
            <a:r>
              <a:rPr dirty="0" sz="1200">
                <a:latin typeface="Times New Roman"/>
                <a:cs typeface="Times New Roman"/>
              </a:rPr>
              <a:t>Sometimes design of  algorithms is also included in this</a:t>
            </a:r>
            <a:r>
              <a:rPr dirty="0" sz="1200" spc="-130">
                <a:latin typeface="Times New Roman"/>
                <a:cs typeface="Times New Roman"/>
              </a:rPr>
              <a:t> </a:t>
            </a:r>
            <a:r>
              <a:rPr dirty="0" sz="1200">
                <a:latin typeface="Times New Roman"/>
                <a:cs typeface="Times New Roman"/>
              </a:rPr>
              <a:t>activity.</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lvl="1" marL="241300" indent="-228600">
              <a:lnSpc>
                <a:spcPct val="100000"/>
              </a:lnSpc>
              <a:buAutoNum type="arabicPeriod" startAt="2"/>
              <a:tabLst>
                <a:tab pos="241300" algn="l"/>
              </a:tabLst>
            </a:pPr>
            <a:r>
              <a:rPr dirty="0" sz="1200" b="1">
                <a:latin typeface="Times New Roman"/>
                <a:cs typeface="Times New Roman"/>
              </a:rPr>
              <a:t>Managing </a:t>
            </a:r>
            <a:r>
              <a:rPr dirty="0" sz="1200" spc="-5" b="1">
                <a:latin typeface="Times New Roman"/>
                <a:cs typeface="Times New Roman"/>
              </a:rPr>
              <a:t>Complexity </a:t>
            </a:r>
            <a:r>
              <a:rPr dirty="0" sz="1200" b="1">
                <a:latin typeface="Times New Roman"/>
                <a:cs typeface="Times New Roman"/>
              </a:rPr>
              <a:t>of a </a:t>
            </a:r>
            <a:r>
              <a:rPr dirty="0" sz="1200" spc="-5" b="1">
                <a:latin typeface="Times New Roman"/>
                <a:cs typeface="Times New Roman"/>
              </a:rPr>
              <a:t>Software</a:t>
            </a:r>
            <a:r>
              <a:rPr dirty="0" sz="1200" spc="-90" b="1">
                <a:latin typeface="Times New Roman"/>
                <a:cs typeface="Times New Roman"/>
              </a:rPr>
              <a:t> </a:t>
            </a:r>
            <a:r>
              <a:rPr dirty="0" sz="1200" spc="-5" b="1">
                <a:latin typeface="Times New Roman"/>
                <a:cs typeface="Times New Roman"/>
              </a:rPr>
              <a:t>System</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715">
              <a:lnSpc>
                <a:spcPts val="1380"/>
              </a:lnSpc>
            </a:pPr>
            <a:r>
              <a:rPr dirty="0" sz="1200">
                <a:latin typeface="Times New Roman"/>
                <a:cs typeface="Times New Roman"/>
              </a:rPr>
              <a:t>A complex </a:t>
            </a:r>
            <a:r>
              <a:rPr dirty="0" sz="1200" spc="-5">
                <a:latin typeface="Times New Roman"/>
                <a:cs typeface="Times New Roman"/>
              </a:rPr>
              <a:t>system </a:t>
            </a:r>
            <a:r>
              <a:rPr dirty="0" sz="1200">
                <a:latin typeface="Times New Roman"/>
                <a:cs typeface="Times New Roman"/>
              </a:rPr>
              <a:t>that </a:t>
            </a:r>
            <a:r>
              <a:rPr dirty="0" sz="1200" spc="-5">
                <a:latin typeface="Times New Roman"/>
                <a:cs typeface="Times New Roman"/>
              </a:rPr>
              <a:t>works </a:t>
            </a:r>
            <a:r>
              <a:rPr dirty="0" sz="1200">
                <a:latin typeface="Times New Roman"/>
                <a:cs typeface="Times New Roman"/>
              </a:rPr>
              <a:t>is invariably found to have evolved from a </a:t>
            </a:r>
            <a:r>
              <a:rPr dirty="0" sz="1200" spc="-5">
                <a:latin typeface="Times New Roman"/>
                <a:cs typeface="Times New Roman"/>
              </a:rPr>
              <a:t>simple system  </a:t>
            </a:r>
            <a:r>
              <a:rPr dirty="0" sz="1200">
                <a:latin typeface="Times New Roman"/>
                <a:cs typeface="Times New Roman"/>
              </a:rPr>
              <a:t>that </a:t>
            </a:r>
            <a:r>
              <a:rPr dirty="0" sz="1200" spc="-5">
                <a:latin typeface="Times New Roman"/>
                <a:cs typeface="Times New Roman"/>
              </a:rPr>
              <a:t>worked. </a:t>
            </a:r>
            <a:r>
              <a:rPr dirty="0" sz="1200">
                <a:latin typeface="Times New Roman"/>
                <a:cs typeface="Times New Roman"/>
              </a:rPr>
              <a:t>The </a:t>
            </a:r>
            <a:r>
              <a:rPr dirty="0" sz="1200" spc="-5">
                <a:latin typeface="Times New Roman"/>
                <a:cs typeface="Times New Roman"/>
              </a:rPr>
              <a:t>structure </a:t>
            </a:r>
            <a:r>
              <a:rPr dirty="0" sz="1200">
                <a:latin typeface="Times New Roman"/>
                <a:cs typeface="Times New Roman"/>
              </a:rPr>
              <a:t>of a </a:t>
            </a:r>
            <a:r>
              <a:rPr dirty="0" sz="1200" spc="-5">
                <a:latin typeface="Times New Roman"/>
                <a:cs typeface="Times New Roman"/>
              </a:rPr>
              <a:t>system </a:t>
            </a:r>
            <a:r>
              <a:rPr dirty="0" sz="1200">
                <a:latin typeface="Times New Roman"/>
                <a:cs typeface="Times New Roman"/>
              </a:rPr>
              <a:t>also plays a very important role. It is likely that  </a:t>
            </a:r>
            <a:r>
              <a:rPr dirty="0" sz="1200" spc="-5">
                <a:latin typeface="Times New Roman"/>
                <a:cs typeface="Times New Roman"/>
              </a:rPr>
              <a:t>we </a:t>
            </a:r>
            <a:r>
              <a:rPr dirty="0" sz="1200">
                <a:latin typeface="Times New Roman"/>
                <a:cs typeface="Times New Roman"/>
              </a:rPr>
              <a:t>understand only those </a:t>
            </a:r>
            <a:r>
              <a:rPr dirty="0" sz="1200" spc="-5">
                <a:latin typeface="Times New Roman"/>
                <a:cs typeface="Times New Roman"/>
              </a:rPr>
              <a:t>systems </a:t>
            </a:r>
            <a:r>
              <a:rPr dirty="0" sz="1200">
                <a:latin typeface="Times New Roman"/>
                <a:cs typeface="Times New Roman"/>
              </a:rPr>
              <a:t>that have hierarchical </a:t>
            </a:r>
            <a:r>
              <a:rPr dirty="0" sz="1200" spc="-5">
                <a:latin typeface="Times New Roman"/>
                <a:cs typeface="Times New Roman"/>
              </a:rPr>
              <a:t>structure </a:t>
            </a:r>
            <a:r>
              <a:rPr dirty="0" sz="1200">
                <a:latin typeface="Times New Roman"/>
                <a:cs typeface="Times New Roman"/>
              </a:rPr>
              <a:t>and </a:t>
            </a:r>
            <a:r>
              <a:rPr dirty="0" sz="1200" spc="-5">
                <a:latin typeface="Times New Roman"/>
                <a:cs typeface="Times New Roman"/>
              </a:rPr>
              <a:t>where </a:t>
            </a:r>
            <a:r>
              <a:rPr dirty="0" sz="1200">
                <a:latin typeface="Times New Roman"/>
                <a:cs typeface="Times New Roman"/>
              </a:rPr>
              <a:t>intra-  component linkages are generally </a:t>
            </a:r>
            <a:r>
              <a:rPr dirty="0" sz="1200" spc="-5">
                <a:latin typeface="Times New Roman"/>
                <a:cs typeface="Times New Roman"/>
              </a:rPr>
              <a:t>stronger </a:t>
            </a:r>
            <a:r>
              <a:rPr dirty="0" sz="1200">
                <a:latin typeface="Times New Roman"/>
                <a:cs typeface="Times New Roman"/>
              </a:rPr>
              <a:t>than </a:t>
            </a:r>
            <a:r>
              <a:rPr dirty="0" sz="1200" spc="5">
                <a:latin typeface="Times New Roman"/>
                <a:cs typeface="Times New Roman"/>
              </a:rPr>
              <a:t>inter </a:t>
            </a:r>
            <a:r>
              <a:rPr dirty="0" sz="1200">
                <a:latin typeface="Times New Roman"/>
                <a:cs typeface="Times New Roman"/>
              </a:rPr>
              <a:t>component linkages. To manage the  complexity of the </a:t>
            </a:r>
            <a:r>
              <a:rPr dirty="0" sz="1200" spc="-5">
                <a:latin typeface="Times New Roman"/>
                <a:cs typeface="Times New Roman"/>
              </a:rPr>
              <a:t>system we </a:t>
            </a:r>
            <a:r>
              <a:rPr dirty="0" sz="1200">
                <a:latin typeface="Times New Roman"/>
                <a:cs typeface="Times New Roman"/>
              </a:rPr>
              <a:t>need to apply the principles of </a:t>
            </a:r>
            <a:r>
              <a:rPr dirty="0" sz="1200" spc="-5">
                <a:latin typeface="Times New Roman"/>
                <a:cs typeface="Times New Roman"/>
              </a:rPr>
              <a:t>separation </a:t>
            </a:r>
            <a:r>
              <a:rPr dirty="0" sz="1200">
                <a:latin typeface="Times New Roman"/>
                <a:cs typeface="Times New Roman"/>
              </a:rPr>
              <a:t>of concern,  modularity, and abstraction. This leads to designs that are easy to understand and hence  easy to</a:t>
            </a:r>
            <a:r>
              <a:rPr dirty="0" sz="1200" spc="-110">
                <a:latin typeface="Times New Roman"/>
                <a:cs typeface="Times New Roman"/>
              </a:rPr>
              <a:t> </a:t>
            </a:r>
            <a:r>
              <a:rPr dirty="0" sz="1200">
                <a:latin typeface="Times New Roman"/>
                <a:cs typeface="Times New Roman"/>
              </a:rPr>
              <a:t>maintain.</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Separation </a:t>
            </a:r>
            <a:r>
              <a:rPr dirty="0" sz="1200">
                <a:latin typeface="Times New Roman"/>
                <a:cs typeface="Times New Roman"/>
              </a:rPr>
              <a:t>of concern, modularity, and abstraction are different but related</a:t>
            </a:r>
            <a:r>
              <a:rPr dirty="0" sz="1200" spc="-114">
                <a:latin typeface="Times New Roman"/>
                <a:cs typeface="Times New Roman"/>
              </a:rPr>
              <a:t> </a:t>
            </a:r>
            <a:r>
              <a:rPr dirty="0" sz="1200">
                <a:latin typeface="Times New Roman"/>
                <a:cs typeface="Times New Roman"/>
              </a:rPr>
              <a:t>principles.</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715">
              <a:lnSpc>
                <a:spcPts val="1380"/>
              </a:lnSpc>
            </a:pPr>
            <a:r>
              <a:rPr dirty="0" sz="1200" spc="-5">
                <a:latin typeface="Times New Roman"/>
                <a:cs typeface="Times New Roman"/>
              </a:rPr>
              <a:t>Separation </a:t>
            </a:r>
            <a:r>
              <a:rPr dirty="0" sz="1200">
                <a:latin typeface="Times New Roman"/>
                <a:cs typeface="Times New Roman"/>
              </a:rPr>
              <a:t>of concern allows us to deal </a:t>
            </a:r>
            <a:r>
              <a:rPr dirty="0" sz="1200" spc="-5">
                <a:latin typeface="Times New Roman"/>
                <a:cs typeface="Times New Roman"/>
              </a:rPr>
              <a:t>with </a:t>
            </a:r>
            <a:r>
              <a:rPr dirty="0" sz="1200">
                <a:latin typeface="Times New Roman"/>
                <a:cs typeface="Times New Roman"/>
              </a:rPr>
              <a:t>different individual aspects of a problem by  considering these aspects in isolation and independent of each</a:t>
            </a:r>
            <a:r>
              <a:rPr dirty="0" sz="1200" spc="-140">
                <a:latin typeface="Times New Roman"/>
                <a:cs typeface="Times New Roman"/>
              </a:rPr>
              <a:t> </a:t>
            </a:r>
            <a:r>
              <a:rPr dirty="0" sz="1200">
                <a:latin typeface="Times New Roman"/>
                <a:cs typeface="Times New Roman"/>
              </a:rPr>
              <a:t>other.</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A complex </a:t>
            </a:r>
            <a:r>
              <a:rPr dirty="0" sz="1200" spc="-5">
                <a:latin typeface="Times New Roman"/>
                <a:cs typeface="Times New Roman"/>
              </a:rPr>
              <a:t>system </a:t>
            </a:r>
            <a:r>
              <a:rPr dirty="0" sz="1200">
                <a:latin typeface="Times New Roman"/>
                <a:cs typeface="Times New Roman"/>
              </a:rPr>
              <a:t>may be divided into </a:t>
            </a:r>
            <a:r>
              <a:rPr dirty="0" sz="1200" spc="-5">
                <a:latin typeface="Times New Roman"/>
                <a:cs typeface="Times New Roman"/>
              </a:rPr>
              <a:t>smaller </a:t>
            </a:r>
            <a:r>
              <a:rPr dirty="0" sz="1200">
                <a:latin typeface="Times New Roman"/>
                <a:cs typeface="Times New Roman"/>
              </a:rPr>
              <a:t>pieces of lesser complexity called  modules. This is the classic divide-and-conquer philosophy – if you cannot </a:t>
            </a:r>
            <a:r>
              <a:rPr dirty="0" sz="1200" spc="-5">
                <a:latin typeface="Times New Roman"/>
                <a:cs typeface="Times New Roman"/>
              </a:rPr>
              <a:t>solve </a:t>
            </a:r>
            <a:r>
              <a:rPr dirty="0" sz="1200">
                <a:latin typeface="Times New Roman"/>
                <a:cs typeface="Times New Roman"/>
              </a:rPr>
              <a:t>a  complex problem, try to break it into </a:t>
            </a:r>
            <a:r>
              <a:rPr dirty="0" sz="1200" spc="-5">
                <a:latin typeface="Times New Roman"/>
                <a:cs typeface="Times New Roman"/>
              </a:rPr>
              <a:t>smaller </a:t>
            </a:r>
            <a:r>
              <a:rPr dirty="0" sz="1200">
                <a:latin typeface="Times New Roman"/>
                <a:cs typeface="Times New Roman"/>
              </a:rPr>
              <a:t>problems that you can </a:t>
            </a:r>
            <a:r>
              <a:rPr dirty="0" sz="1200" spc="-5">
                <a:latin typeface="Times New Roman"/>
                <a:cs typeface="Times New Roman"/>
              </a:rPr>
              <a:t>solve separately </a:t>
            </a:r>
            <a:r>
              <a:rPr dirty="0" sz="1200">
                <a:latin typeface="Times New Roman"/>
                <a:cs typeface="Times New Roman"/>
              </a:rPr>
              <a:t>and  then integrate them together in a </a:t>
            </a:r>
            <a:r>
              <a:rPr dirty="0" sz="1200" spc="-5">
                <a:latin typeface="Times New Roman"/>
                <a:cs typeface="Times New Roman"/>
              </a:rPr>
              <a:t>systematic </a:t>
            </a:r>
            <a:r>
              <a:rPr dirty="0" sz="1200">
                <a:latin typeface="Times New Roman"/>
                <a:cs typeface="Times New Roman"/>
              </a:rPr>
              <a:t>fashion to </a:t>
            </a:r>
            <a:r>
              <a:rPr dirty="0" sz="1200" spc="-5">
                <a:latin typeface="Times New Roman"/>
                <a:cs typeface="Times New Roman"/>
              </a:rPr>
              <a:t>solve </a:t>
            </a:r>
            <a:r>
              <a:rPr dirty="0" sz="1200">
                <a:latin typeface="Times New Roman"/>
                <a:cs typeface="Times New Roman"/>
              </a:rPr>
              <a:t>the original problem. </a:t>
            </a:r>
            <a:r>
              <a:rPr dirty="0" sz="1200" spc="-5">
                <a:latin typeface="Times New Roman"/>
                <a:cs typeface="Times New Roman"/>
              </a:rPr>
              <a:t>One  </a:t>
            </a:r>
            <a:r>
              <a:rPr dirty="0" sz="1200">
                <a:latin typeface="Times New Roman"/>
                <a:cs typeface="Times New Roman"/>
              </a:rPr>
              <a:t>major advantage of modularity is that it allows the designer to apply the principle of  </a:t>
            </a:r>
            <a:r>
              <a:rPr dirty="0" sz="1200" spc="-5">
                <a:latin typeface="Times New Roman"/>
                <a:cs typeface="Times New Roman"/>
              </a:rPr>
              <a:t>separation </a:t>
            </a:r>
            <a:r>
              <a:rPr dirty="0" sz="1200">
                <a:latin typeface="Times New Roman"/>
                <a:cs typeface="Times New Roman"/>
              </a:rPr>
              <a:t>of concern on individual</a:t>
            </a:r>
            <a:r>
              <a:rPr dirty="0" sz="1200" spc="-100">
                <a:latin typeface="Times New Roman"/>
                <a:cs typeface="Times New Roman"/>
              </a:rPr>
              <a:t> </a:t>
            </a:r>
            <a:r>
              <a:rPr dirty="0" sz="1200">
                <a:latin typeface="Times New Roman"/>
                <a:cs typeface="Times New Roman"/>
              </a:rPr>
              <a:t>modules.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4340" cy="7728584"/>
          </a:xfrm>
          <a:prstGeom prst="rect">
            <a:avLst/>
          </a:prstGeom>
        </p:spPr>
        <p:txBody>
          <a:bodyPr wrap="square" lIns="0" tIns="0" rIns="0" bIns="0" rtlCol="0" vert="horz">
            <a:spAutoFit/>
          </a:bodyPr>
          <a:lstStyle/>
          <a:p>
            <a:pPr algn="just" marL="12700">
              <a:lnSpc>
                <a:spcPct val="100000"/>
              </a:lnSpc>
            </a:pPr>
            <a:r>
              <a:rPr dirty="0" sz="1200" spc="-5" b="1">
                <a:latin typeface="Times New Roman"/>
                <a:cs typeface="Times New Roman"/>
              </a:rPr>
              <a:t>Software Design</a:t>
            </a:r>
            <a:r>
              <a:rPr dirty="0" sz="1200" spc="-85" b="1">
                <a:latin typeface="Times New Roman"/>
                <a:cs typeface="Times New Roman"/>
              </a:rPr>
              <a:t> </a:t>
            </a:r>
            <a:r>
              <a:rPr dirty="0" sz="1200" b="1">
                <a:latin typeface="Times New Roman"/>
                <a:cs typeface="Times New Roman"/>
              </a:rPr>
              <a:t>Process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6985">
              <a:lnSpc>
                <a:spcPts val="1380"/>
              </a:lnSpc>
            </a:pPr>
            <a:r>
              <a:rPr dirty="0" sz="1200" spc="-5">
                <a:latin typeface="Times New Roman"/>
                <a:cs typeface="Times New Roman"/>
              </a:rPr>
              <a:t>Software </a:t>
            </a:r>
            <a:r>
              <a:rPr dirty="0" sz="1200" spc="5">
                <a:latin typeface="Times New Roman"/>
                <a:cs typeface="Times New Roman"/>
              </a:rPr>
              <a:t>design </a:t>
            </a:r>
            <a:r>
              <a:rPr dirty="0" sz="1200" spc="10">
                <a:latin typeface="Times New Roman"/>
                <a:cs typeface="Times New Roman"/>
              </a:rPr>
              <a:t>is </a:t>
            </a:r>
            <a:r>
              <a:rPr dirty="0" sz="1200">
                <a:latin typeface="Times New Roman"/>
                <a:cs typeface="Times New Roman"/>
              </a:rPr>
              <a:t>not a </a:t>
            </a:r>
            <a:r>
              <a:rPr dirty="0" sz="1200" spc="-5">
                <a:latin typeface="Times New Roman"/>
                <a:cs typeface="Times New Roman"/>
              </a:rPr>
              <a:t>sequential </a:t>
            </a:r>
            <a:r>
              <a:rPr dirty="0" sz="1200">
                <a:latin typeface="Times New Roman"/>
                <a:cs typeface="Times New Roman"/>
              </a:rPr>
              <a:t>process. Design of a </a:t>
            </a:r>
            <a:r>
              <a:rPr dirty="0" sz="1200" spc="-5">
                <a:latin typeface="Times New Roman"/>
                <a:cs typeface="Times New Roman"/>
              </a:rPr>
              <a:t>software </a:t>
            </a:r>
            <a:r>
              <a:rPr dirty="0" sz="1200" spc="5">
                <a:latin typeface="Times New Roman"/>
                <a:cs typeface="Times New Roman"/>
              </a:rPr>
              <a:t>system </a:t>
            </a:r>
            <a:r>
              <a:rPr dirty="0" sz="1200">
                <a:latin typeface="Times New Roman"/>
                <a:cs typeface="Times New Roman"/>
              </a:rPr>
              <a:t>evolves through  a number of iterations. The design process usually involves developing a number of  different models, looking at the </a:t>
            </a:r>
            <a:r>
              <a:rPr dirty="0" sz="1200" spc="-5">
                <a:latin typeface="Times New Roman"/>
                <a:cs typeface="Times New Roman"/>
              </a:rPr>
              <a:t>system </a:t>
            </a:r>
            <a:r>
              <a:rPr dirty="0" sz="1200">
                <a:latin typeface="Times New Roman"/>
                <a:cs typeface="Times New Roman"/>
              </a:rPr>
              <a:t>from different angles and describing the </a:t>
            </a:r>
            <a:r>
              <a:rPr dirty="0" sz="1200" spc="-5">
                <a:latin typeface="Times New Roman"/>
                <a:cs typeface="Times New Roman"/>
              </a:rPr>
              <a:t>system </a:t>
            </a:r>
            <a:r>
              <a:rPr dirty="0" sz="1200">
                <a:latin typeface="Times New Roman"/>
                <a:cs typeface="Times New Roman"/>
              </a:rPr>
              <a:t>at  various levels of abstraction. </a:t>
            </a:r>
            <a:r>
              <a:rPr dirty="0" sz="1200" spc="-10">
                <a:latin typeface="Times New Roman"/>
                <a:cs typeface="Times New Roman"/>
              </a:rPr>
              <a:t>Like </a:t>
            </a:r>
            <a:r>
              <a:rPr dirty="0" sz="1200">
                <a:latin typeface="Times New Roman"/>
                <a:cs typeface="Times New Roman"/>
              </a:rPr>
              <a:t>the various different models used during requirement  engineering domain models, these models complement each other. </a:t>
            </a:r>
            <a:r>
              <a:rPr dirty="0" sz="1200" spc="-5">
                <a:latin typeface="Times New Roman"/>
                <a:cs typeface="Times New Roman"/>
              </a:rPr>
              <a:t>As stated </a:t>
            </a:r>
            <a:r>
              <a:rPr dirty="0" sz="1200">
                <a:latin typeface="Times New Roman"/>
                <a:cs typeface="Times New Roman"/>
              </a:rPr>
              <a:t>earlier,  </a:t>
            </a:r>
            <a:r>
              <a:rPr dirty="0" sz="1200" spc="-5">
                <a:latin typeface="Times New Roman"/>
                <a:cs typeface="Times New Roman"/>
              </a:rPr>
              <a:t>software </a:t>
            </a:r>
            <a:r>
              <a:rPr dirty="0" sz="1200">
                <a:latin typeface="Times New Roman"/>
                <a:cs typeface="Times New Roman"/>
              </a:rPr>
              <a:t>design provides a road map for implementation by clearly describing how the  </a:t>
            </a:r>
            <a:r>
              <a:rPr dirty="0" sz="1200" spc="-5">
                <a:latin typeface="Times New Roman"/>
                <a:cs typeface="Times New Roman"/>
              </a:rPr>
              <a:t>software system </a:t>
            </a:r>
            <a:r>
              <a:rPr dirty="0" sz="1200">
                <a:latin typeface="Times New Roman"/>
                <a:cs typeface="Times New Roman"/>
              </a:rPr>
              <a:t>is to be</a:t>
            </a:r>
            <a:r>
              <a:rPr dirty="0" sz="1200" spc="-90">
                <a:latin typeface="Times New Roman"/>
                <a:cs typeface="Times New Roman"/>
              </a:rPr>
              <a:t> </a:t>
            </a:r>
            <a:r>
              <a:rPr dirty="0" sz="1200">
                <a:latin typeface="Times New Roman"/>
                <a:cs typeface="Times New Roman"/>
              </a:rPr>
              <a:t>realized.</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A activities performed at this </a:t>
            </a:r>
            <a:r>
              <a:rPr dirty="0" sz="1200" spc="-5">
                <a:latin typeface="Times New Roman"/>
                <a:cs typeface="Times New Roman"/>
              </a:rPr>
              <a:t>stage </a:t>
            </a:r>
            <a:r>
              <a:rPr dirty="0" sz="1200">
                <a:latin typeface="Times New Roman"/>
                <a:cs typeface="Times New Roman"/>
              </a:rPr>
              <a:t>include design of the </a:t>
            </a:r>
            <a:r>
              <a:rPr dirty="0" sz="1200" spc="-5">
                <a:latin typeface="Times New Roman"/>
                <a:cs typeface="Times New Roman"/>
              </a:rPr>
              <a:t>software </a:t>
            </a:r>
            <a:r>
              <a:rPr dirty="0" sz="1200">
                <a:latin typeface="Times New Roman"/>
                <a:cs typeface="Times New Roman"/>
              </a:rPr>
              <a:t>architecture by  </a:t>
            </a:r>
            <a:r>
              <a:rPr dirty="0" sz="1200" spc="-5">
                <a:latin typeface="Times New Roman"/>
                <a:cs typeface="Times New Roman"/>
              </a:rPr>
              <a:t>showing </a:t>
            </a:r>
            <a:r>
              <a:rPr dirty="0" sz="1200">
                <a:latin typeface="Times New Roman"/>
                <a:cs typeface="Times New Roman"/>
              </a:rPr>
              <a:t>the division of </a:t>
            </a:r>
            <a:r>
              <a:rPr dirty="0" sz="1200" spc="-5">
                <a:latin typeface="Times New Roman"/>
                <a:cs typeface="Times New Roman"/>
              </a:rPr>
              <a:t>system </a:t>
            </a:r>
            <a:r>
              <a:rPr dirty="0" sz="1200">
                <a:latin typeface="Times New Roman"/>
                <a:cs typeface="Times New Roman"/>
              </a:rPr>
              <a:t>into </a:t>
            </a:r>
            <a:r>
              <a:rPr dirty="0" sz="1200" spc="-5">
                <a:latin typeface="Times New Roman"/>
                <a:cs typeface="Times New Roman"/>
              </a:rPr>
              <a:t>sub-systems </a:t>
            </a:r>
            <a:r>
              <a:rPr dirty="0" sz="1200">
                <a:latin typeface="Times New Roman"/>
                <a:cs typeface="Times New Roman"/>
              </a:rPr>
              <a:t>or modules, the </a:t>
            </a:r>
            <a:r>
              <a:rPr dirty="0" sz="1200" spc="-5">
                <a:latin typeface="Times New Roman"/>
                <a:cs typeface="Times New Roman"/>
              </a:rPr>
              <a:t>specification </a:t>
            </a:r>
            <a:r>
              <a:rPr dirty="0" sz="1200">
                <a:latin typeface="Times New Roman"/>
                <a:cs typeface="Times New Roman"/>
              </a:rPr>
              <a:t>of the  </a:t>
            </a:r>
            <a:r>
              <a:rPr dirty="0" sz="1200" spc="-5">
                <a:latin typeface="Times New Roman"/>
                <a:cs typeface="Times New Roman"/>
              </a:rPr>
              <a:t>services </a:t>
            </a:r>
            <a:r>
              <a:rPr dirty="0" sz="1200">
                <a:latin typeface="Times New Roman"/>
                <a:cs typeface="Times New Roman"/>
              </a:rPr>
              <a:t>provided by these </a:t>
            </a:r>
            <a:r>
              <a:rPr dirty="0" sz="1200" spc="-5">
                <a:latin typeface="Times New Roman"/>
                <a:cs typeface="Times New Roman"/>
              </a:rPr>
              <a:t>sub-systems </a:t>
            </a:r>
            <a:r>
              <a:rPr dirty="0" sz="1200">
                <a:latin typeface="Times New Roman"/>
                <a:cs typeface="Times New Roman"/>
              </a:rPr>
              <a:t>and their interfaces </a:t>
            </a:r>
            <a:r>
              <a:rPr dirty="0" sz="1200" spc="-5">
                <a:latin typeface="Times New Roman"/>
                <a:cs typeface="Times New Roman"/>
              </a:rPr>
              <a:t>with </a:t>
            </a:r>
            <a:r>
              <a:rPr dirty="0" sz="1200">
                <a:latin typeface="Times New Roman"/>
                <a:cs typeface="Times New Roman"/>
              </a:rPr>
              <a:t>each other, division of  each </a:t>
            </a:r>
            <a:r>
              <a:rPr dirty="0" sz="1200" spc="-5">
                <a:latin typeface="Times New Roman"/>
                <a:cs typeface="Times New Roman"/>
              </a:rPr>
              <a:t>sub-system </a:t>
            </a:r>
            <a:r>
              <a:rPr dirty="0" sz="1200">
                <a:latin typeface="Times New Roman"/>
                <a:cs typeface="Times New Roman"/>
              </a:rPr>
              <a:t>into </a:t>
            </a:r>
            <a:r>
              <a:rPr dirty="0" sz="1200" spc="-5">
                <a:latin typeface="Times New Roman"/>
                <a:cs typeface="Times New Roman"/>
              </a:rPr>
              <a:t>smaller </a:t>
            </a:r>
            <a:r>
              <a:rPr dirty="0" sz="1200">
                <a:latin typeface="Times New Roman"/>
                <a:cs typeface="Times New Roman"/>
              </a:rPr>
              <a:t>components and </a:t>
            </a:r>
            <a:r>
              <a:rPr dirty="0" sz="1200" spc="-5">
                <a:latin typeface="Times New Roman"/>
                <a:cs typeface="Times New Roman"/>
              </a:rPr>
              <a:t>services </a:t>
            </a:r>
            <a:r>
              <a:rPr dirty="0" sz="1200">
                <a:latin typeface="Times New Roman"/>
                <a:cs typeface="Times New Roman"/>
              </a:rPr>
              <a:t>and interfaces provided by each  one of these components. </a:t>
            </a:r>
            <a:r>
              <a:rPr dirty="0" sz="1200" spc="-5">
                <a:latin typeface="Times New Roman"/>
                <a:cs typeface="Times New Roman"/>
              </a:rPr>
              <a:t>Data </a:t>
            </a:r>
            <a:r>
              <a:rPr dirty="0" sz="1200">
                <a:latin typeface="Times New Roman"/>
                <a:cs typeface="Times New Roman"/>
              </a:rPr>
              <a:t>modeling is also an essential activity performed during</a:t>
            </a:r>
            <a:r>
              <a:rPr dirty="0" sz="1200" spc="-130">
                <a:latin typeface="Times New Roman"/>
                <a:cs typeface="Times New Roman"/>
              </a:rPr>
              <a:t> </a:t>
            </a:r>
            <a:r>
              <a:rPr dirty="0" sz="1200">
                <a:latin typeface="Times New Roman"/>
                <a:cs typeface="Times New Roman"/>
              </a:rPr>
              <a:t>the  design phase. This includes the identification of data entities and their attributes,  relationships among these entities, and the appropriate data </a:t>
            </a:r>
            <a:r>
              <a:rPr dirty="0" sz="1200" spc="-5">
                <a:latin typeface="Times New Roman"/>
                <a:cs typeface="Times New Roman"/>
              </a:rPr>
              <a:t>structures </a:t>
            </a:r>
            <a:r>
              <a:rPr dirty="0" sz="1200">
                <a:latin typeface="Times New Roman"/>
                <a:cs typeface="Times New Roman"/>
              </a:rPr>
              <a:t>for managing this  data.</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spc="-5" b="1">
                <a:latin typeface="Times New Roman"/>
                <a:cs typeface="Times New Roman"/>
              </a:rPr>
              <a:t>Software Design</a:t>
            </a:r>
            <a:r>
              <a:rPr dirty="0" sz="1200" spc="-85" b="1">
                <a:latin typeface="Times New Roman"/>
                <a:cs typeface="Times New Roman"/>
              </a:rPr>
              <a:t> </a:t>
            </a:r>
            <a:r>
              <a:rPr dirty="0" sz="1200" spc="-5" b="1">
                <a:latin typeface="Times New Roman"/>
                <a:cs typeface="Times New Roman"/>
              </a:rPr>
              <a:t>Strategies</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6985">
              <a:lnSpc>
                <a:spcPts val="1380"/>
              </a:lnSpc>
            </a:pPr>
            <a:r>
              <a:rPr dirty="0" sz="1200" spc="-5">
                <a:latin typeface="Times New Roman"/>
                <a:cs typeface="Times New Roman"/>
              </a:rPr>
              <a:t>Software </a:t>
            </a:r>
            <a:r>
              <a:rPr dirty="0" sz="1200">
                <a:latin typeface="Times New Roman"/>
                <a:cs typeface="Times New Roman"/>
              </a:rPr>
              <a:t>design process revolves around decomposing of the </a:t>
            </a:r>
            <a:r>
              <a:rPr dirty="0" sz="1200" spc="-5">
                <a:latin typeface="Times New Roman"/>
                <a:cs typeface="Times New Roman"/>
              </a:rPr>
              <a:t>system </a:t>
            </a:r>
            <a:r>
              <a:rPr dirty="0" sz="1200">
                <a:latin typeface="Times New Roman"/>
                <a:cs typeface="Times New Roman"/>
              </a:rPr>
              <a:t>into </a:t>
            </a:r>
            <a:r>
              <a:rPr dirty="0" sz="1200" spc="-5">
                <a:latin typeface="Times New Roman"/>
                <a:cs typeface="Times New Roman"/>
              </a:rPr>
              <a:t>smaller </a:t>
            </a:r>
            <a:r>
              <a:rPr dirty="0" sz="1200">
                <a:latin typeface="Times New Roman"/>
                <a:cs typeface="Times New Roman"/>
              </a:rPr>
              <a:t>and  </a:t>
            </a:r>
            <a:r>
              <a:rPr dirty="0" sz="1200" spc="-5">
                <a:latin typeface="Times New Roman"/>
                <a:cs typeface="Times New Roman"/>
              </a:rPr>
              <a:t>simpler </a:t>
            </a:r>
            <a:r>
              <a:rPr dirty="0" sz="1200">
                <a:latin typeface="Times New Roman"/>
                <a:cs typeface="Times New Roman"/>
              </a:rPr>
              <a:t>units and then </a:t>
            </a:r>
            <a:r>
              <a:rPr dirty="0" sz="1200" spc="-5">
                <a:latin typeface="Times New Roman"/>
                <a:cs typeface="Times New Roman"/>
              </a:rPr>
              <a:t>systematically </a:t>
            </a:r>
            <a:r>
              <a:rPr dirty="0" sz="1200">
                <a:latin typeface="Times New Roman"/>
                <a:cs typeface="Times New Roman"/>
              </a:rPr>
              <a:t>integrates these units to achieve the desired results.  Two fundamental </a:t>
            </a:r>
            <a:r>
              <a:rPr dirty="0" sz="1200" spc="-5">
                <a:latin typeface="Times New Roman"/>
                <a:cs typeface="Times New Roman"/>
              </a:rPr>
              <a:t>strategies </a:t>
            </a:r>
            <a:r>
              <a:rPr dirty="0" sz="1200">
                <a:latin typeface="Times New Roman"/>
                <a:cs typeface="Times New Roman"/>
              </a:rPr>
              <a:t>have been used to that end. These are functional or </a:t>
            </a:r>
            <a:r>
              <a:rPr dirty="0" sz="1200" spc="-5">
                <a:latin typeface="Times New Roman"/>
                <a:cs typeface="Times New Roman"/>
              </a:rPr>
              <a:t>structured  </a:t>
            </a:r>
            <a:r>
              <a:rPr dirty="0" sz="1200">
                <a:latin typeface="Times New Roman"/>
                <a:cs typeface="Times New Roman"/>
              </a:rPr>
              <a:t>design and object oriented</a:t>
            </a:r>
            <a:r>
              <a:rPr dirty="0" sz="1200" spc="-105">
                <a:latin typeface="Times New Roman"/>
                <a:cs typeface="Times New Roman"/>
              </a:rPr>
              <a:t> </a:t>
            </a:r>
            <a:r>
              <a:rPr dirty="0" sz="1200">
                <a:latin typeface="Times New Roman"/>
                <a:cs typeface="Times New Roman"/>
              </a:rPr>
              <a:t>design.</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In the functional design, </a:t>
            </a:r>
            <a:r>
              <a:rPr dirty="0" sz="1200" spc="5">
                <a:latin typeface="Times New Roman"/>
                <a:cs typeface="Times New Roman"/>
              </a:rPr>
              <a:t>the </a:t>
            </a:r>
            <a:r>
              <a:rPr dirty="0" sz="1200" spc="-5">
                <a:latin typeface="Times New Roman"/>
                <a:cs typeface="Times New Roman"/>
              </a:rPr>
              <a:t>structure </a:t>
            </a:r>
            <a:r>
              <a:rPr dirty="0" sz="1200">
                <a:latin typeface="Times New Roman"/>
                <a:cs typeface="Times New Roman"/>
              </a:rPr>
              <a:t>of </a:t>
            </a:r>
            <a:r>
              <a:rPr dirty="0" sz="1200" spc="10">
                <a:latin typeface="Times New Roman"/>
                <a:cs typeface="Times New Roman"/>
              </a:rPr>
              <a:t>the </a:t>
            </a:r>
            <a:r>
              <a:rPr dirty="0" sz="1200" spc="5">
                <a:latin typeface="Times New Roman"/>
                <a:cs typeface="Times New Roman"/>
              </a:rPr>
              <a:t>system </a:t>
            </a:r>
            <a:r>
              <a:rPr dirty="0" sz="1200">
                <a:latin typeface="Times New Roman"/>
                <a:cs typeface="Times New Roman"/>
              </a:rPr>
              <a:t>revolves around functions. The entire  </a:t>
            </a:r>
            <a:r>
              <a:rPr dirty="0" sz="1200" spc="-5">
                <a:latin typeface="Times New Roman"/>
                <a:cs typeface="Times New Roman"/>
              </a:rPr>
              <a:t>system </a:t>
            </a:r>
            <a:r>
              <a:rPr dirty="0" sz="1200">
                <a:latin typeface="Times New Roman"/>
                <a:cs typeface="Times New Roman"/>
              </a:rPr>
              <a:t>is abstracted as a function that provides the desired functionality (for example, the  main function of a C program). This main function is decomposed into </a:t>
            </a:r>
            <a:r>
              <a:rPr dirty="0" sz="1200" spc="-5">
                <a:latin typeface="Times New Roman"/>
                <a:cs typeface="Times New Roman"/>
              </a:rPr>
              <a:t>smaller </a:t>
            </a:r>
            <a:r>
              <a:rPr dirty="0" sz="1200">
                <a:latin typeface="Times New Roman"/>
                <a:cs typeface="Times New Roman"/>
              </a:rPr>
              <a:t>functions  and it delegates its responsibilities to these </a:t>
            </a:r>
            <a:r>
              <a:rPr dirty="0" sz="1200" spc="-5">
                <a:latin typeface="Times New Roman"/>
                <a:cs typeface="Times New Roman"/>
              </a:rPr>
              <a:t>smaller </a:t>
            </a:r>
            <a:r>
              <a:rPr dirty="0" sz="1200">
                <a:latin typeface="Times New Roman"/>
                <a:cs typeface="Times New Roman"/>
              </a:rPr>
              <a:t>functions and makes calls to these  functions to attain the desired goal. Each of these </a:t>
            </a:r>
            <a:r>
              <a:rPr dirty="0" sz="1200" spc="-5">
                <a:latin typeface="Times New Roman"/>
                <a:cs typeface="Times New Roman"/>
              </a:rPr>
              <a:t>smaller </a:t>
            </a:r>
            <a:r>
              <a:rPr dirty="0" sz="1200">
                <a:latin typeface="Times New Roman"/>
                <a:cs typeface="Times New Roman"/>
              </a:rPr>
              <a:t>functions is decomposed into  even </a:t>
            </a:r>
            <a:r>
              <a:rPr dirty="0" sz="1200" spc="-5">
                <a:latin typeface="Times New Roman"/>
                <a:cs typeface="Times New Roman"/>
              </a:rPr>
              <a:t>smaller </a:t>
            </a:r>
            <a:r>
              <a:rPr dirty="0" sz="1200">
                <a:latin typeface="Times New Roman"/>
                <a:cs typeface="Times New Roman"/>
              </a:rPr>
              <a:t>functions if needed. </a:t>
            </a:r>
            <a:r>
              <a:rPr dirty="0" sz="1200" spc="10">
                <a:latin typeface="Times New Roman"/>
                <a:cs typeface="Times New Roman"/>
              </a:rPr>
              <a:t>The </a:t>
            </a:r>
            <a:r>
              <a:rPr dirty="0" sz="1200">
                <a:latin typeface="Times New Roman"/>
                <a:cs typeface="Times New Roman"/>
              </a:rPr>
              <a:t>process continues till the functions are defined at a  level of granularity </a:t>
            </a:r>
            <a:r>
              <a:rPr dirty="0" sz="1200" spc="-5">
                <a:latin typeface="Times New Roman"/>
                <a:cs typeface="Times New Roman"/>
              </a:rPr>
              <a:t>where </a:t>
            </a:r>
            <a:r>
              <a:rPr dirty="0" sz="1200">
                <a:latin typeface="Times New Roman"/>
                <a:cs typeface="Times New Roman"/>
              </a:rPr>
              <a:t>these functions can be implemented easily. In this design  approach, the system </a:t>
            </a:r>
            <a:r>
              <a:rPr dirty="0" sz="1200" spc="-5">
                <a:latin typeface="Times New Roman"/>
                <a:cs typeface="Times New Roman"/>
              </a:rPr>
              <a:t>state, </a:t>
            </a:r>
            <a:r>
              <a:rPr dirty="0" sz="1200">
                <a:latin typeface="Times New Roman"/>
                <a:cs typeface="Times New Roman"/>
              </a:rPr>
              <a:t>that </a:t>
            </a:r>
            <a:r>
              <a:rPr dirty="0" sz="1200" spc="10">
                <a:latin typeface="Times New Roman"/>
                <a:cs typeface="Times New Roman"/>
              </a:rPr>
              <a:t>is </a:t>
            </a:r>
            <a:r>
              <a:rPr dirty="0" sz="1200" spc="5">
                <a:latin typeface="Times New Roman"/>
                <a:cs typeface="Times New Roman"/>
              </a:rPr>
              <a:t>the data </a:t>
            </a:r>
            <a:r>
              <a:rPr dirty="0" sz="1200">
                <a:latin typeface="Times New Roman"/>
                <a:cs typeface="Times New Roman"/>
              </a:rPr>
              <a:t>maintained </a:t>
            </a:r>
            <a:r>
              <a:rPr dirty="0" sz="1200" spc="20">
                <a:latin typeface="Times New Roman"/>
                <a:cs typeface="Times New Roman"/>
              </a:rPr>
              <a:t>by </a:t>
            </a:r>
            <a:r>
              <a:rPr dirty="0" sz="1200">
                <a:latin typeface="Times New Roman"/>
                <a:cs typeface="Times New Roman"/>
              </a:rPr>
              <a:t>the system, is centralized and is  </a:t>
            </a:r>
            <a:r>
              <a:rPr dirty="0" sz="1200" spc="-5">
                <a:latin typeface="Times New Roman"/>
                <a:cs typeface="Times New Roman"/>
              </a:rPr>
              <a:t>shared </a:t>
            </a:r>
            <a:r>
              <a:rPr dirty="0" sz="1200">
                <a:latin typeface="Times New Roman"/>
                <a:cs typeface="Times New Roman"/>
              </a:rPr>
              <a:t>by these</a:t>
            </a:r>
            <a:r>
              <a:rPr dirty="0" sz="1200" spc="-95">
                <a:latin typeface="Times New Roman"/>
                <a:cs typeface="Times New Roman"/>
              </a:rPr>
              <a:t> </a:t>
            </a:r>
            <a:r>
              <a:rPr dirty="0" sz="1200">
                <a:latin typeface="Times New Roman"/>
                <a:cs typeface="Times New Roman"/>
              </a:rPr>
              <a:t>functions.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The object-oriented design takes a different approach. In this case the </a:t>
            </a:r>
            <a:r>
              <a:rPr dirty="0" sz="1200" spc="-5">
                <a:latin typeface="Times New Roman"/>
                <a:cs typeface="Times New Roman"/>
              </a:rPr>
              <a:t>system </a:t>
            </a:r>
            <a:r>
              <a:rPr dirty="0" sz="1200">
                <a:latin typeface="Times New Roman"/>
                <a:cs typeface="Times New Roman"/>
              </a:rPr>
              <a:t>is  decomposed into a </a:t>
            </a:r>
            <a:r>
              <a:rPr dirty="0" sz="1200" spc="-5">
                <a:latin typeface="Times New Roman"/>
                <a:cs typeface="Times New Roman"/>
              </a:rPr>
              <a:t>set </a:t>
            </a:r>
            <a:r>
              <a:rPr dirty="0" sz="1200">
                <a:latin typeface="Times New Roman"/>
                <a:cs typeface="Times New Roman"/>
              </a:rPr>
              <a:t>of objects that cooperate and coordinate </a:t>
            </a:r>
            <a:r>
              <a:rPr dirty="0" sz="1200" spc="-5">
                <a:latin typeface="Times New Roman"/>
                <a:cs typeface="Times New Roman"/>
              </a:rPr>
              <a:t>with </a:t>
            </a:r>
            <a:r>
              <a:rPr dirty="0" sz="1200">
                <a:latin typeface="Times New Roman"/>
                <a:cs typeface="Times New Roman"/>
              </a:rPr>
              <a:t>each other to  implement the desired functionality. In this case the </a:t>
            </a:r>
            <a:r>
              <a:rPr dirty="0" sz="1200" spc="-5">
                <a:latin typeface="Times New Roman"/>
                <a:cs typeface="Times New Roman"/>
              </a:rPr>
              <a:t>system state </a:t>
            </a:r>
            <a:r>
              <a:rPr dirty="0" sz="1200">
                <a:latin typeface="Times New Roman"/>
                <a:cs typeface="Times New Roman"/>
              </a:rPr>
              <a:t>is </a:t>
            </a:r>
            <a:r>
              <a:rPr dirty="0" sz="1200" spc="-5">
                <a:latin typeface="Times New Roman"/>
                <a:cs typeface="Times New Roman"/>
              </a:rPr>
              <a:t>decentralized </a:t>
            </a:r>
            <a:r>
              <a:rPr dirty="0" sz="1200">
                <a:latin typeface="Times New Roman"/>
                <a:cs typeface="Times New Roman"/>
              </a:rPr>
              <a:t>and  each object is held responsible for maintaining </a:t>
            </a:r>
            <a:r>
              <a:rPr dirty="0" sz="1200" spc="5">
                <a:latin typeface="Times New Roman"/>
                <a:cs typeface="Times New Roman"/>
              </a:rPr>
              <a:t>its </a:t>
            </a:r>
            <a:r>
              <a:rPr dirty="0" sz="1200">
                <a:latin typeface="Times New Roman"/>
                <a:cs typeface="Times New Roman"/>
              </a:rPr>
              <a:t>own </a:t>
            </a:r>
            <a:r>
              <a:rPr dirty="0" sz="1200" spc="-5">
                <a:latin typeface="Times New Roman"/>
                <a:cs typeface="Times New Roman"/>
              </a:rPr>
              <a:t>state. </a:t>
            </a:r>
            <a:r>
              <a:rPr dirty="0" sz="1200">
                <a:latin typeface="Times New Roman"/>
                <a:cs typeface="Times New Roman"/>
              </a:rPr>
              <a:t>That </a:t>
            </a:r>
            <a:r>
              <a:rPr dirty="0" sz="1200" spc="5">
                <a:latin typeface="Times New Roman"/>
                <a:cs typeface="Times New Roman"/>
              </a:rPr>
              <a:t>is, the </a:t>
            </a:r>
            <a:r>
              <a:rPr dirty="0" sz="1200">
                <a:latin typeface="Times New Roman"/>
                <a:cs typeface="Times New Roman"/>
              </a:rPr>
              <a:t>responsibility </a:t>
            </a:r>
            <a:r>
              <a:rPr dirty="0" sz="1200" spc="15">
                <a:latin typeface="Times New Roman"/>
                <a:cs typeface="Times New Roman"/>
              </a:rPr>
              <a:t>of  </a:t>
            </a:r>
            <a:r>
              <a:rPr dirty="0" sz="1200">
                <a:latin typeface="Times New Roman"/>
                <a:cs typeface="Times New Roman"/>
              </a:rPr>
              <a:t>marinating the </a:t>
            </a:r>
            <a:r>
              <a:rPr dirty="0" sz="1200" spc="-5">
                <a:latin typeface="Times New Roman"/>
                <a:cs typeface="Times New Roman"/>
              </a:rPr>
              <a:t>system state </a:t>
            </a:r>
            <a:r>
              <a:rPr dirty="0" sz="1200">
                <a:latin typeface="Times New Roman"/>
                <a:cs typeface="Times New Roman"/>
              </a:rPr>
              <a:t>is distributed and this responsibility is delegated to individual  objects. The communication and coordination among objects is achieved through  message passing </a:t>
            </a:r>
            <a:r>
              <a:rPr dirty="0" sz="1200" spc="-5">
                <a:latin typeface="Times New Roman"/>
                <a:cs typeface="Times New Roman"/>
              </a:rPr>
              <a:t>where </a:t>
            </a:r>
            <a:r>
              <a:rPr dirty="0" sz="1200">
                <a:latin typeface="Times New Roman"/>
                <a:cs typeface="Times New Roman"/>
              </a:rPr>
              <a:t>one object requests the other object if it needs any </a:t>
            </a:r>
            <a:r>
              <a:rPr dirty="0" sz="1200" spc="-5">
                <a:latin typeface="Times New Roman"/>
                <a:cs typeface="Times New Roman"/>
              </a:rPr>
              <a:t>services </a:t>
            </a:r>
            <a:r>
              <a:rPr dirty="0" sz="1200">
                <a:latin typeface="Times New Roman"/>
                <a:cs typeface="Times New Roman"/>
              </a:rPr>
              <a:t>from  that</a:t>
            </a:r>
            <a:r>
              <a:rPr dirty="0" sz="1200" spc="-105">
                <a:latin typeface="Times New Roman"/>
                <a:cs typeface="Times New Roman"/>
              </a:rPr>
              <a:t> </a:t>
            </a:r>
            <a:r>
              <a:rPr dirty="0" sz="1200">
                <a:latin typeface="Times New Roman"/>
                <a:cs typeface="Times New Roman"/>
              </a:rPr>
              <a:t>object.</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585089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spcBef>
                <a:spcPts val="875"/>
              </a:spcBef>
            </a:pPr>
            <a:r>
              <a:rPr dirty="0" sz="1200">
                <a:latin typeface="Times New Roman"/>
                <a:cs typeface="Times New Roman"/>
              </a:rPr>
              <a:t>The object-oriented approach has gained popularity over the </a:t>
            </a:r>
            <a:r>
              <a:rPr dirty="0" sz="1200" spc="-5">
                <a:latin typeface="Times New Roman"/>
                <a:cs typeface="Times New Roman"/>
              </a:rPr>
              <a:t>structured </a:t>
            </a:r>
            <a:r>
              <a:rPr dirty="0" sz="1200">
                <a:latin typeface="Times New Roman"/>
                <a:cs typeface="Times New Roman"/>
              </a:rPr>
              <a:t>design approach  during the last decade or </a:t>
            </a:r>
            <a:r>
              <a:rPr dirty="0" sz="1200" spc="-5">
                <a:latin typeface="Times New Roman"/>
                <a:cs typeface="Times New Roman"/>
              </a:rPr>
              <a:t>so </a:t>
            </a:r>
            <a:r>
              <a:rPr dirty="0" sz="1200">
                <a:latin typeface="Times New Roman"/>
                <a:cs typeface="Times New Roman"/>
              </a:rPr>
              <a:t>because, in general, it </a:t>
            </a:r>
            <a:r>
              <a:rPr dirty="0" sz="1200" spc="-5">
                <a:latin typeface="Times New Roman"/>
                <a:cs typeface="Times New Roman"/>
              </a:rPr>
              <a:t>yields </a:t>
            </a:r>
            <a:r>
              <a:rPr dirty="0" sz="1200">
                <a:latin typeface="Times New Roman"/>
                <a:cs typeface="Times New Roman"/>
              </a:rPr>
              <a:t>a design that is more  maintainable than the design produced by the functional</a:t>
            </a:r>
            <a:r>
              <a:rPr dirty="0" sz="1200" spc="-120">
                <a:latin typeface="Times New Roman"/>
                <a:cs typeface="Times New Roman"/>
              </a:rPr>
              <a:t> </a:t>
            </a:r>
            <a:r>
              <a:rPr dirty="0" sz="1200">
                <a:latin typeface="Times New Roman"/>
                <a:cs typeface="Times New Roman"/>
              </a:rPr>
              <a:t>approach.</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spc="-5" b="1">
                <a:latin typeface="Times New Roman"/>
                <a:cs typeface="Times New Roman"/>
              </a:rPr>
              <a:t>Software Design</a:t>
            </a:r>
            <a:r>
              <a:rPr dirty="0" sz="1200" spc="-85" b="1">
                <a:latin typeface="Times New Roman"/>
                <a:cs typeface="Times New Roman"/>
              </a:rPr>
              <a:t> </a:t>
            </a:r>
            <a:r>
              <a:rPr dirty="0" sz="1200" b="1">
                <a:latin typeface="Times New Roman"/>
                <a:cs typeface="Times New Roman"/>
              </a:rPr>
              <a:t>Qualities</a:t>
            </a:r>
            <a:endParaRPr sz="1200">
              <a:latin typeface="Times New Roman"/>
              <a:cs typeface="Times New Roman"/>
            </a:endParaRPr>
          </a:p>
          <a:p>
            <a:pPr>
              <a:lnSpc>
                <a:spcPct val="100000"/>
              </a:lnSpc>
              <a:spcBef>
                <a:spcPts val="10"/>
              </a:spcBef>
            </a:pPr>
            <a:endParaRPr sz="1000">
              <a:latin typeface="Times New Roman"/>
              <a:cs typeface="Times New Roman"/>
            </a:endParaRPr>
          </a:p>
          <a:p>
            <a:pPr algn="just" marL="12700" marR="5715">
              <a:lnSpc>
                <a:spcPts val="1380"/>
              </a:lnSpc>
              <a:spcBef>
                <a:spcPts val="5"/>
              </a:spcBef>
            </a:pPr>
            <a:r>
              <a:rPr dirty="0" sz="1200">
                <a:latin typeface="Times New Roman"/>
                <a:cs typeface="Times New Roman"/>
              </a:rPr>
              <a:t>A </a:t>
            </a:r>
            <a:r>
              <a:rPr dirty="0" sz="1200" spc="-5">
                <a:latin typeface="Times New Roman"/>
                <a:cs typeface="Times New Roman"/>
              </a:rPr>
              <a:t>software </a:t>
            </a:r>
            <a:r>
              <a:rPr dirty="0" sz="1200" spc="5">
                <a:latin typeface="Times New Roman"/>
                <a:cs typeface="Times New Roman"/>
              </a:rPr>
              <a:t>design </a:t>
            </a:r>
            <a:r>
              <a:rPr dirty="0" sz="1200">
                <a:latin typeface="Times New Roman"/>
                <a:cs typeface="Times New Roman"/>
              </a:rPr>
              <a:t>can be looked at from different angles and different parameters can be  used to measure and analyze its quality. These parameters include efficiency,  compactness, reusability, and maintainability. A good design from one angle may not  </a:t>
            </a:r>
            <a:r>
              <a:rPr dirty="0" sz="1200" spc="-5">
                <a:latin typeface="Times New Roman"/>
                <a:cs typeface="Times New Roman"/>
              </a:rPr>
              <a:t>seem </a:t>
            </a:r>
            <a:r>
              <a:rPr dirty="0" sz="1200">
                <a:latin typeface="Times New Roman"/>
                <a:cs typeface="Times New Roman"/>
              </a:rPr>
              <a:t>to be </a:t>
            </a:r>
            <a:r>
              <a:rPr dirty="0" sz="1200" spc="-5">
                <a:latin typeface="Times New Roman"/>
                <a:cs typeface="Times New Roman"/>
              </a:rPr>
              <a:t>suitable when </a:t>
            </a:r>
            <a:r>
              <a:rPr dirty="0" sz="1200">
                <a:latin typeface="Times New Roman"/>
                <a:cs typeface="Times New Roman"/>
              </a:rPr>
              <a:t>looked from a different perspective. </a:t>
            </a:r>
            <a:r>
              <a:rPr dirty="0" sz="1200" spc="-5">
                <a:latin typeface="Times New Roman"/>
                <a:cs typeface="Times New Roman"/>
              </a:rPr>
              <a:t>For </a:t>
            </a:r>
            <a:r>
              <a:rPr dirty="0" sz="1200">
                <a:latin typeface="Times New Roman"/>
                <a:cs typeface="Times New Roman"/>
              </a:rPr>
              <a:t>example, a design that  yields efficient and compact code may not be very easy to maintain. In order to establish  </a:t>
            </a:r>
            <a:r>
              <a:rPr dirty="0" sz="1200" spc="-5">
                <a:latin typeface="Times New Roman"/>
                <a:cs typeface="Times New Roman"/>
              </a:rPr>
              <a:t>whether </a:t>
            </a:r>
            <a:r>
              <a:rPr dirty="0" sz="1200">
                <a:latin typeface="Times New Roman"/>
                <a:cs typeface="Times New Roman"/>
              </a:rPr>
              <a:t>a particular design is good or not, </a:t>
            </a:r>
            <a:r>
              <a:rPr dirty="0" sz="1200" spc="-5">
                <a:latin typeface="Times New Roman"/>
                <a:cs typeface="Times New Roman"/>
              </a:rPr>
              <a:t>we </a:t>
            </a:r>
            <a:r>
              <a:rPr dirty="0" sz="1200">
                <a:latin typeface="Times New Roman"/>
                <a:cs typeface="Times New Roman"/>
              </a:rPr>
              <a:t>therefore have to look at the project and  application requirements. </a:t>
            </a:r>
            <a:r>
              <a:rPr dirty="0" sz="1200" spc="-5">
                <a:latin typeface="Times New Roman"/>
                <a:cs typeface="Times New Roman"/>
              </a:rPr>
              <a:t>For </a:t>
            </a:r>
            <a:r>
              <a:rPr dirty="0" sz="1200">
                <a:latin typeface="Times New Roman"/>
                <a:cs typeface="Times New Roman"/>
              </a:rPr>
              <a:t>example, if </a:t>
            </a:r>
            <a:r>
              <a:rPr dirty="0" sz="1200" spc="-5">
                <a:latin typeface="Times New Roman"/>
                <a:cs typeface="Times New Roman"/>
              </a:rPr>
              <a:t>we </a:t>
            </a:r>
            <a:r>
              <a:rPr dirty="0" sz="1200">
                <a:latin typeface="Times New Roman"/>
                <a:cs typeface="Times New Roman"/>
              </a:rPr>
              <a:t>need to design an embedded </a:t>
            </a:r>
            <a:r>
              <a:rPr dirty="0" sz="1200" spc="-5">
                <a:latin typeface="Times New Roman"/>
                <a:cs typeface="Times New Roman"/>
              </a:rPr>
              <a:t>system </a:t>
            </a:r>
            <a:r>
              <a:rPr dirty="0" sz="1200">
                <a:latin typeface="Times New Roman"/>
                <a:cs typeface="Times New Roman"/>
              </a:rPr>
              <a:t>for the  control of a nuclear reactor or a cruise missile, </a:t>
            </a:r>
            <a:r>
              <a:rPr dirty="0" sz="1200" spc="-5">
                <a:latin typeface="Times New Roman"/>
                <a:cs typeface="Times New Roman"/>
              </a:rPr>
              <a:t>we would </a:t>
            </a:r>
            <a:r>
              <a:rPr dirty="0" sz="1200">
                <a:latin typeface="Times New Roman"/>
                <a:cs typeface="Times New Roman"/>
              </a:rPr>
              <a:t>probably require a </a:t>
            </a:r>
            <a:r>
              <a:rPr dirty="0" sz="1200" spc="-5">
                <a:latin typeface="Times New Roman"/>
                <a:cs typeface="Times New Roman"/>
              </a:rPr>
              <a:t>system </a:t>
            </a:r>
            <a:r>
              <a:rPr dirty="0" sz="1200">
                <a:latin typeface="Times New Roman"/>
                <a:cs typeface="Times New Roman"/>
              </a:rPr>
              <a:t>that  is very efficient and maintainability </a:t>
            </a:r>
            <a:r>
              <a:rPr dirty="0" sz="1200" spc="-5">
                <a:latin typeface="Times New Roman"/>
                <a:cs typeface="Times New Roman"/>
              </a:rPr>
              <a:t>would </a:t>
            </a:r>
            <a:r>
              <a:rPr dirty="0" sz="1200">
                <a:latin typeface="Times New Roman"/>
                <a:cs typeface="Times New Roman"/>
              </a:rPr>
              <a:t>be of </a:t>
            </a:r>
            <a:r>
              <a:rPr dirty="0" sz="1200" spc="-5">
                <a:latin typeface="Times New Roman"/>
                <a:cs typeface="Times New Roman"/>
              </a:rPr>
              <a:t>secondary </a:t>
            </a:r>
            <a:r>
              <a:rPr dirty="0" sz="1200">
                <a:latin typeface="Times New Roman"/>
                <a:cs typeface="Times New Roman"/>
              </a:rPr>
              <a:t>concern. </a:t>
            </a:r>
            <a:r>
              <a:rPr dirty="0" sz="1200" spc="-5">
                <a:latin typeface="Times New Roman"/>
                <a:cs typeface="Times New Roman"/>
              </a:rPr>
              <a:t>On </a:t>
            </a:r>
            <a:r>
              <a:rPr dirty="0" sz="1200">
                <a:latin typeface="Times New Roman"/>
                <a:cs typeface="Times New Roman"/>
              </a:rPr>
              <a:t>the other hand, in  the case of an ordinary business </a:t>
            </a:r>
            <a:r>
              <a:rPr dirty="0" sz="1200" spc="-5">
                <a:latin typeface="Times New Roman"/>
                <a:cs typeface="Times New Roman"/>
              </a:rPr>
              <a:t>system, we would </a:t>
            </a:r>
            <a:r>
              <a:rPr dirty="0" sz="1200">
                <a:latin typeface="Times New Roman"/>
                <a:cs typeface="Times New Roman"/>
              </a:rPr>
              <a:t>have a reversal in</a:t>
            </a:r>
            <a:r>
              <a:rPr dirty="0" sz="1200" spc="-95">
                <a:latin typeface="Times New Roman"/>
                <a:cs typeface="Times New Roman"/>
              </a:rPr>
              <a:t> </a:t>
            </a:r>
            <a:r>
              <a:rPr dirty="0" sz="1200">
                <a:latin typeface="Times New Roman"/>
                <a:cs typeface="Times New Roman"/>
              </a:rPr>
              <a:t>priorities.</a:t>
            </a:r>
            <a:endParaRPr sz="1200">
              <a:latin typeface="Times New Roman"/>
              <a:cs typeface="Times New Roman"/>
            </a:endParaRPr>
          </a:p>
          <a:p>
            <a:pPr algn="just" marL="12700">
              <a:lnSpc>
                <a:spcPct val="100000"/>
              </a:lnSpc>
              <a:spcBef>
                <a:spcPts val="1080"/>
              </a:spcBef>
            </a:pPr>
            <a:r>
              <a:rPr dirty="0" sz="1200" b="1">
                <a:latin typeface="Times New Roman"/>
                <a:cs typeface="Times New Roman"/>
              </a:rPr>
              <a:t>Maintainable</a:t>
            </a:r>
            <a:r>
              <a:rPr dirty="0" sz="1200" spc="-105" b="1">
                <a:latin typeface="Times New Roman"/>
                <a:cs typeface="Times New Roman"/>
              </a:rPr>
              <a:t> </a:t>
            </a:r>
            <a:r>
              <a:rPr dirty="0" sz="1200" spc="-5" b="1">
                <a:latin typeface="Times New Roman"/>
                <a:cs typeface="Times New Roman"/>
              </a:rPr>
              <a:t>Design</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Since, </a:t>
            </a:r>
            <a:r>
              <a:rPr dirty="0" sz="1200">
                <a:latin typeface="Times New Roman"/>
                <a:cs typeface="Times New Roman"/>
              </a:rPr>
              <a:t>in general, maintenance contributes towards a major </a:t>
            </a:r>
            <a:r>
              <a:rPr dirty="0" sz="1200" spc="-5">
                <a:latin typeface="Times New Roman"/>
                <a:cs typeface="Times New Roman"/>
              </a:rPr>
              <a:t>share </a:t>
            </a:r>
            <a:r>
              <a:rPr dirty="0" sz="1200">
                <a:latin typeface="Times New Roman"/>
                <a:cs typeface="Times New Roman"/>
              </a:rPr>
              <a:t>of the overall </a:t>
            </a:r>
            <a:r>
              <a:rPr dirty="0" sz="1200" spc="-5">
                <a:latin typeface="Times New Roman"/>
                <a:cs typeface="Times New Roman"/>
              </a:rPr>
              <a:t>software  </a:t>
            </a:r>
            <a:r>
              <a:rPr dirty="0" sz="1200">
                <a:latin typeface="Times New Roman"/>
                <a:cs typeface="Times New Roman"/>
              </a:rPr>
              <a:t>cost, the objective of the design activity, in </a:t>
            </a:r>
            <a:r>
              <a:rPr dirty="0" sz="1200" spc="5">
                <a:latin typeface="Times New Roman"/>
                <a:cs typeface="Times New Roman"/>
              </a:rPr>
              <a:t>most </a:t>
            </a:r>
            <a:r>
              <a:rPr dirty="0" sz="1200">
                <a:latin typeface="Times New Roman"/>
                <a:cs typeface="Times New Roman"/>
              </a:rPr>
              <a:t>cases, is to produce a </a:t>
            </a:r>
            <a:r>
              <a:rPr dirty="0" sz="1200" spc="5">
                <a:latin typeface="Times New Roman"/>
                <a:cs typeface="Times New Roman"/>
              </a:rPr>
              <a:t>system </a:t>
            </a:r>
            <a:r>
              <a:rPr dirty="0" sz="1200">
                <a:latin typeface="Times New Roman"/>
                <a:cs typeface="Times New Roman"/>
              </a:rPr>
              <a:t>that is </a:t>
            </a:r>
            <a:r>
              <a:rPr dirty="0" sz="1200" spc="5">
                <a:latin typeface="Times New Roman"/>
                <a:cs typeface="Times New Roman"/>
              </a:rPr>
              <a:t>easy  </a:t>
            </a:r>
            <a:r>
              <a:rPr dirty="0" sz="1200">
                <a:latin typeface="Times New Roman"/>
                <a:cs typeface="Times New Roman"/>
              </a:rPr>
              <a:t>to maintain. A maintainable design is the one in </a:t>
            </a:r>
            <a:r>
              <a:rPr dirty="0" sz="1200" spc="-5">
                <a:latin typeface="Times New Roman"/>
                <a:cs typeface="Times New Roman"/>
              </a:rPr>
              <a:t>which </a:t>
            </a:r>
            <a:r>
              <a:rPr dirty="0" sz="1200">
                <a:latin typeface="Times New Roman"/>
                <a:cs typeface="Times New Roman"/>
              </a:rPr>
              <a:t>cost of system change is minimal  and is flexible enough </a:t>
            </a:r>
            <a:r>
              <a:rPr dirty="0" sz="1200" spc="-5">
                <a:latin typeface="Times New Roman"/>
                <a:cs typeface="Times New Roman"/>
              </a:rPr>
              <a:t>so </a:t>
            </a:r>
            <a:r>
              <a:rPr dirty="0" sz="1200">
                <a:latin typeface="Times New Roman"/>
                <a:cs typeface="Times New Roman"/>
              </a:rPr>
              <a:t>that it can be easily adapted to modify exiting functionality and  add new</a:t>
            </a:r>
            <a:r>
              <a:rPr dirty="0" sz="1200" spc="-105">
                <a:latin typeface="Times New Roman"/>
                <a:cs typeface="Times New Roman"/>
              </a:rPr>
              <a:t> </a:t>
            </a:r>
            <a:r>
              <a:rPr dirty="0" sz="1200">
                <a:latin typeface="Times New Roman"/>
                <a:cs typeface="Times New Roman"/>
              </a:rPr>
              <a:t>functionality.</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In order to make a design that is maintainable, it </a:t>
            </a:r>
            <a:r>
              <a:rPr dirty="0" sz="1200" spc="-5">
                <a:latin typeface="Times New Roman"/>
                <a:cs typeface="Times New Roman"/>
              </a:rPr>
              <a:t>should </a:t>
            </a:r>
            <a:r>
              <a:rPr dirty="0" sz="1200">
                <a:latin typeface="Times New Roman"/>
                <a:cs typeface="Times New Roman"/>
              </a:rPr>
              <a:t>be understandable and the  changes </a:t>
            </a:r>
            <a:r>
              <a:rPr dirty="0" sz="1200" spc="-5">
                <a:latin typeface="Times New Roman"/>
                <a:cs typeface="Times New Roman"/>
              </a:rPr>
              <a:t>should </a:t>
            </a:r>
            <a:r>
              <a:rPr dirty="0" sz="1200">
                <a:latin typeface="Times New Roman"/>
                <a:cs typeface="Times New Roman"/>
              </a:rPr>
              <a:t>be local in effect. That is, it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such </a:t>
            </a:r>
            <a:r>
              <a:rPr dirty="0" sz="1200">
                <a:latin typeface="Times New Roman"/>
                <a:cs typeface="Times New Roman"/>
              </a:rPr>
              <a:t>that a change in </a:t>
            </a:r>
            <a:r>
              <a:rPr dirty="0" sz="1200" spc="-5">
                <a:latin typeface="Times New Roman"/>
                <a:cs typeface="Times New Roman"/>
              </a:rPr>
              <a:t>some </a:t>
            </a:r>
            <a:r>
              <a:rPr dirty="0" sz="1200">
                <a:latin typeface="Times New Roman"/>
                <a:cs typeface="Times New Roman"/>
              </a:rPr>
              <a:t>part of  the </a:t>
            </a:r>
            <a:r>
              <a:rPr dirty="0" sz="1200" spc="-5">
                <a:latin typeface="Times New Roman"/>
                <a:cs typeface="Times New Roman"/>
              </a:rPr>
              <a:t>system should </a:t>
            </a:r>
            <a:r>
              <a:rPr dirty="0" sz="1200">
                <a:latin typeface="Times New Roman"/>
                <a:cs typeface="Times New Roman"/>
              </a:rPr>
              <a:t>not affect other parts of the system. This is achieved by applying the  principles of modularity, abstraction, and </a:t>
            </a:r>
            <a:r>
              <a:rPr dirty="0" sz="1200" spc="-5">
                <a:latin typeface="Times New Roman"/>
                <a:cs typeface="Times New Roman"/>
              </a:rPr>
              <a:t>separation </a:t>
            </a:r>
            <a:r>
              <a:rPr dirty="0" sz="1200">
                <a:latin typeface="Times New Roman"/>
                <a:cs typeface="Times New Roman"/>
              </a:rPr>
              <a:t>of concern. If applied properly, these  principles </a:t>
            </a:r>
            <a:r>
              <a:rPr dirty="0" sz="1200" spc="-10">
                <a:latin typeface="Times New Roman"/>
                <a:cs typeface="Times New Roman"/>
              </a:rPr>
              <a:t>yield </a:t>
            </a:r>
            <a:r>
              <a:rPr dirty="0" sz="1200">
                <a:latin typeface="Times New Roman"/>
                <a:cs typeface="Times New Roman"/>
              </a:rPr>
              <a:t>a design that is </a:t>
            </a:r>
            <a:r>
              <a:rPr dirty="0" sz="1200" spc="-5">
                <a:latin typeface="Times New Roman"/>
                <a:cs typeface="Times New Roman"/>
              </a:rPr>
              <a:t>said </a:t>
            </a:r>
            <a:r>
              <a:rPr dirty="0" sz="1200">
                <a:latin typeface="Times New Roman"/>
                <a:cs typeface="Times New Roman"/>
              </a:rPr>
              <a:t>to be more cohesive and loosely coupled and thus is  easy to</a:t>
            </a:r>
            <a:r>
              <a:rPr dirty="0" sz="1200" spc="-110">
                <a:latin typeface="Times New Roman"/>
                <a:cs typeface="Times New Roman"/>
              </a:rPr>
              <a:t> </a:t>
            </a:r>
            <a:r>
              <a:rPr dirty="0" sz="1200">
                <a:latin typeface="Times New Roman"/>
                <a:cs typeface="Times New Roman"/>
              </a:rPr>
              <a:t>maintain.</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71</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11250" y="6078931"/>
            <a:ext cx="5512435" cy="176022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A good example of a </a:t>
            </a:r>
            <a:r>
              <a:rPr dirty="0" sz="1200" spc="-5">
                <a:latin typeface="Times New Roman"/>
                <a:cs typeface="Times New Roman"/>
              </a:rPr>
              <a:t>system with </a:t>
            </a:r>
            <a:r>
              <a:rPr dirty="0" sz="1200">
                <a:latin typeface="Times New Roman"/>
                <a:cs typeface="Times New Roman"/>
              </a:rPr>
              <a:t>a </a:t>
            </a:r>
            <a:r>
              <a:rPr dirty="0" sz="1200" spc="5">
                <a:latin typeface="Times New Roman"/>
                <a:cs typeface="Times New Roman"/>
              </a:rPr>
              <a:t>very </a:t>
            </a:r>
            <a:r>
              <a:rPr dirty="0" sz="1200">
                <a:latin typeface="Times New Roman"/>
                <a:cs typeface="Times New Roman"/>
              </a:rPr>
              <a:t>high cohesion and </a:t>
            </a:r>
            <a:r>
              <a:rPr dirty="0" sz="1200" spc="5">
                <a:latin typeface="Times New Roman"/>
                <a:cs typeface="Times New Roman"/>
              </a:rPr>
              <a:t>very </a:t>
            </a:r>
            <a:r>
              <a:rPr dirty="0" sz="1200">
                <a:latin typeface="Times New Roman"/>
                <a:cs typeface="Times New Roman"/>
              </a:rPr>
              <a:t>less (almost nil)  coupling is the electric subsystem of a house that is made up of electrical appliances and  </a:t>
            </a:r>
            <a:r>
              <a:rPr dirty="0" sz="1200" spc="-5">
                <a:latin typeface="Times New Roman"/>
                <a:cs typeface="Times New Roman"/>
              </a:rPr>
              <a:t>wires. Since </a:t>
            </a:r>
            <a:r>
              <a:rPr dirty="0" sz="1200">
                <a:latin typeface="Times New Roman"/>
                <a:cs typeface="Times New Roman"/>
              </a:rPr>
              <a:t>each </a:t>
            </a:r>
            <a:r>
              <a:rPr dirty="0" sz="1200" spc="10">
                <a:latin typeface="Times New Roman"/>
                <a:cs typeface="Times New Roman"/>
              </a:rPr>
              <a:t>one </a:t>
            </a:r>
            <a:r>
              <a:rPr dirty="0" sz="1200">
                <a:latin typeface="Times New Roman"/>
                <a:cs typeface="Times New Roman"/>
              </a:rPr>
              <a:t>of the appliances has a clearly definable function that is completely  encapsulated </a:t>
            </a:r>
            <a:r>
              <a:rPr dirty="0" sz="1200" spc="-5">
                <a:latin typeface="Times New Roman"/>
                <a:cs typeface="Times New Roman"/>
              </a:rPr>
              <a:t>within </a:t>
            </a:r>
            <a:r>
              <a:rPr dirty="0" sz="1200">
                <a:latin typeface="Times New Roman"/>
                <a:cs typeface="Times New Roman"/>
              </a:rPr>
              <a:t>the appliance. That means that an appliance does not depend upon  any other appliance for its function. Therefore, each appliance is a highly cohesive unit.  </a:t>
            </a:r>
            <a:r>
              <a:rPr dirty="0" sz="1200" spc="-5">
                <a:latin typeface="Times New Roman"/>
                <a:cs typeface="Times New Roman"/>
              </a:rPr>
              <a:t>Since </a:t>
            </a:r>
            <a:r>
              <a:rPr dirty="0" sz="1200">
                <a:latin typeface="Times New Roman"/>
                <a:cs typeface="Times New Roman"/>
              </a:rPr>
              <a:t>there are no linkages between different appliances, they are not coupled. Let us  now assume that </a:t>
            </a:r>
            <a:r>
              <a:rPr dirty="0" sz="1200" spc="-5">
                <a:latin typeface="Times New Roman"/>
                <a:cs typeface="Times New Roman"/>
              </a:rPr>
              <a:t>we </a:t>
            </a:r>
            <a:r>
              <a:rPr dirty="0" sz="1200">
                <a:latin typeface="Times New Roman"/>
                <a:cs typeface="Times New Roman"/>
              </a:rPr>
              <a:t>have added a new centralized control unit in the </a:t>
            </a:r>
            <a:r>
              <a:rPr dirty="0" sz="1200" spc="-5">
                <a:latin typeface="Times New Roman"/>
                <a:cs typeface="Times New Roman"/>
              </a:rPr>
              <a:t>system </a:t>
            </a:r>
            <a:r>
              <a:rPr dirty="0" sz="1200">
                <a:latin typeface="Times New Roman"/>
                <a:cs typeface="Times New Roman"/>
              </a:rPr>
              <a:t>to control  different appliances </a:t>
            </a:r>
            <a:r>
              <a:rPr dirty="0" sz="1200" spc="-5">
                <a:latin typeface="Times New Roman"/>
                <a:cs typeface="Times New Roman"/>
              </a:rPr>
              <a:t>such </a:t>
            </a:r>
            <a:r>
              <a:rPr dirty="0" sz="1200">
                <a:latin typeface="Times New Roman"/>
                <a:cs typeface="Times New Roman"/>
              </a:rPr>
              <a:t>as lights, air conditioning, and heating, according to certain  </a:t>
            </a:r>
            <a:r>
              <a:rPr dirty="0" sz="1200" spc="-5">
                <a:latin typeface="Times New Roman"/>
                <a:cs typeface="Times New Roman"/>
              </a:rPr>
              <a:t>settings. Since </a:t>
            </a:r>
            <a:r>
              <a:rPr dirty="0" sz="1200">
                <a:latin typeface="Times New Roman"/>
                <a:cs typeface="Times New Roman"/>
              </a:rPr>
              <a:t>this control unit is dependent upon the appliances, the overall </a:t>
            </a:r>
            <a:r>
              <a:rPr dirty="0" sz="1200" spc="-5">
                <a:latin typeface="Times New Roman"/>
                <a:cs typeface="Times New Roman"/>
              </a:rPr>
              <a:t>system </a:t>
            </a:r>
            <a:r>
              <a:rPr dirty="0" sz="1200">
                <a:latin typeface="Times New Roman"/>
                <a:cs typeface="Times New Roman"/>
              </a:rPr>
              <a:t>has  more coupling than the first</a:t>
            </a:r>
            <a:r>
              <a:rPr dirty="0" sz="1200" spc="-120">
                <a:latin typeface="Times New Roman"/>
                <a:cs typeface="Times New Roman"/>
              </a:rPr>
              <a:t> </a:t>
            </a:r>
            <a:r>
              <a:rPr dirty="0" sz="1200">
                <a:latin typeface="Times New Roman"/>
                <a:cs typeface="Times New Roman"/>
              </a:rPr>
              <a:t>one.</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72</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1111250" y="8387791"/>
            <a:ext cx="5511800" cy="533400"/>
          </a:xfrm>
          <a:prstGeom prst="rect">
            <a:avLst/>
          </a:prstGeom>
        </p:spPr>
        <p:txBody>
          <a:bodyPr wrap="square" lIns="0" tIns="0" rIns="0" bIns="0" rtlCol="0" vert="horz">
            <a:spAutoFit/>
          </a:bodyPr>
          <a:lstStyle/>
          <a:p>
            <a:pPr algn="just" marL="12700" marR="5080">
              <a:lnSpc>
                <a:spcPts val="1380"/>
              </a:lnSpc>
            </a:pPr>
            <a:r>
              <a:rPr dirty="0" sz="1200" spc="-5">
                <a:latin typeface="Times New Roman"/>
                <a:cs typeface="Times New Roman"/>
              </a:rPr>
              <a:t>Modules with </a:t>
            </a:r>
            <a:r>
              <a:rPr dirty="0" sz="1200">
                <a:latin typeface="Times New Roman"/>
                <a:cs typeface="Times New Roman"/>
              </a:rPr>
              <a:t>high cohesion and low coupling can be treated and analyzed as black  boxes. This approach therefore allows us to </a:t>
            </a:r>
            <a:r>
              <a:rPr dirty="0" sz="1200" spc="-5">
                <a:latin typeface="Times New Roman"/>
                <a:cs typeface="Times New Roman"/>
              </a:rPr>
              <a:t>analyze </a:t>
            </a:r>
            <a:r>
              <a:rPr dirty="0" sz="1200">
                <a:latin typeface="Times New Roman"/>
                <a:cs typeface="Times New Roman"/>
              </a:rPr>
              <a:t>these boxes independent of other  modules by applying the principle of </a:t>
            </a:r>
            <a:r>
              <a:rPr dirty="0" sz="1200" spc="-5">
                <a:latin typeface="Times New Roman"/>
                <a:cs typeface="Times New Roman"/>
              </a:rPr>
              <a:t>separation </a:t>
            </a:r>
            <a:r>
              <a:rPr dirty="0" sz="1200">
                <a:latin typeface="Times New Roman"/>
                <a:cs typeface="Times New Roman"/>
              </a:rPr>
              <a:t>of</a:t>
            </a:r>
            <a:r>
              <a:rPr dirty="0" sz="1200" spc="-105">
                <a:latin typeface="Times New Roman"/>
                <a:cs typeface="Times New Roman"/>
              </a:rPr>
              <a:t> </a:t>
            </a:r>
            <a:r>
              <a:rPr dirty="0" sz="1200">
                <a:latin typeface="Times New Roman"/>
                <a:cs typeface="Times New Roman"/>
              </a:rPr>
              <a:t>concern.</a:t>
            </a:r>
            <a:endParaRPr sz="1200">
              <a:latin typeface="Times New Roman"/>
              <a:cs typeface="Times New Roman"/>
            </a:endParaRPr>
          </a:p>
        </p:txBody>
      </p:sp>
      <p:sp>
        <p:nvSpPr>
          <p:cNvPr id="7" name="object 7"/>
          <p:cNvSpPr txBox="1"/>
          <p:nvPr/>
        </p:nvSpPr>
        <p:spPr>
          <a:xfrm>
            <a:off x="3113023" y="961149"/>
            <a:ext cx="1543685" cy="301625"/>
          </a:xfrm>
          <a:prstGeom prst="rect">
            <a:avLst/>
          </a:prstGeom>
        </p:spPr>
        <p:txBody>
          <a:bodyPr wrap="square" lIns="0" tIns="0" rIns="0" bIns="0" rtlCol="0" vert="horz">
            <a:spAutoFit/>
          </a:bodyPr>
          <a:lstStyle/>
          <a:p>
            <a:pPr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12</a:t>
            </a:r>
            <a:endParaRPr sz="1900">
              <a:latin typeface="Times New Roman"/>
              <a:cs typeface="Times New Roman"/>
            </a:endParaRPr>
          </a:p>
        </p:txBody>
      </p:sp>
      <p:sp>
        <p:nvSpPr>
          <p:cNvPr id="8" name="object 8"/>
          <p:cNvSpPr txBox="1"/>
          <p:nvPr/>
        </p:nvSpPr>
        <p:spPr>
          <a:xfrm>
            <a:off x="1111250" y="1493519"/>
            <a:ext cx="5532120" cy="4138295"/>
          </a:xfrm>
          <a:prstGeom prst="rect">
            <a:avLst/>
          </a:prstGeom>
        </p:spPr>
        <p:txBody>
          <a:bodyPr wrap="square" lIns="0" tIns="0" rIns="0" bIns="0" rtlCol="0" vert="horz">
            <a:spAutoFit/>
          </a:bodyPr>
          <a:lstStyle/>
          <a:p>
            <a:pPr algn="just" marL="31750">
              <a:lnSpc>
                <a:spcPct val="100000"/>
              </a:lnSpc>
            </a:pPr>
            <a:r>
              <a:rPr dirty="0" sz="1200" b="1">
                <a:latin typeface="Times New Roman"/>
                <a:cs typeface="Times New Roman"/>
              </a:rPr>
              <a:t>6.3 </a:t>
            </a:r>
            <a:r>
              <a:rPr dirty="0" sz="1200" spc="-5" b="1">
                <a:latin typeface="Times New Roman"/>
                <a:cs typeface="Times New Roman"/>
              </a:rPr>
              <a:t>Coupling </a:t>
            </a:r>
            <a:r>
              <a:rPr dirty="0" sz="1200" b="1">
                <a:latin typeface="Times New Roman"/>
                <a:cs typeface="Times New Roman"/>
              </a:rPr>
              <a:t>and</a:t>
            </a:r>
            <a:r>
              <a:rPr dirty="0" sz="1200" spc="-95" b="1">
                <a:latin typeface="Times New Roman"/>
                <a:cs typeface="Times New Roman"/>
              </a:rPr>
              <a:t> </a:t>
            </a:r>
            <a:r>
              <a:rPr dirty="0" sz="1200" spc="-5" b="1">
                <a:latin typeface="Times New Roman"/>
                <a:cs typeface="Times New Roman"/>
              </a:rPr>
              <a:t>Cohesion</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31750" marR="5080">
              <a:lnSpc>
                <a:spcPts val="1380"/>
              </a:lnSpc>
            </a:pPr>
            <a:r>
              <a:rPr dirty="0" sz="1200">
                <a:latin typeface="Times New Roman"/>
                <a:cs typeface="Times New Roman"/>
              </a:rPr>
              <a:t>Coupling is a measure of independence of a module or component. Loose coupling  means that different </a:t>
            </a:r>
            <a:r>
              <a:rPr dirty="0" sz="1200" spc="-5">
                <a:latin typeface="Times New Roman"/>
                <a:cs typeface="Times New Roman"/>
              </a:rPr>
              <a:t>system </a:t>
            </a:r>
            <a:r>
              <a:rPr dirty="0" sz="1200">
                <a:latin typeface="Times New Roman"/>
                <a:cs typeface="Times New Roman"/>
              </a:rPr>
              <a:t>components have loose or less reliance upon each other.  </a:t>
            </a:r>
            <a:r>
              <a:rPr dirty="0" sz="1200" spc="-5">
                <a:latin typeface="Times New Roman"/>
                <a:cs typeface="Times New Roman"/>
              </a:rPr>
              <a:t>Hence, </a:t>
            </a:r>
            <a:r>
              <a:rPr dirty="0" sz="1200">
                <a:latin typeface="Times New Roman"/>
                <a:cs typeface="Times New Roman"/>
              </a:rPr>
              <a:t>changes in one component </a:t>
            </a:r>
            <a:r>
              <a:rPr dirty="0" sz="1200" spc="-5">
                <a:latin typeface="Times New Roman"/>
                <a:cs typeface="Times New Roman"/>
              </a:rPr>
              <a:t>would </a:t>
            </a:r>
            <a:r>
              <a:rPr dirty="0" sz="1200">
                <a:latin typeface="Times New Roman"/>
                <a:cs typeface="Times New Roman"/>
              </a:rPr>
              <a:t>have a limited affect on other</a:t>
            </a:r>
            <a:r>
              <a:rPr dirty="0" sz="1200" spc="-105">
                <a:latin typeface="Times New Roman"/>
                <a:cs typeface="Times New Roman"/>
              </a:rPr>
              <a:t> </a:t>
            </a:r>
            <a:r>
              <a:rPr dirty="0" sz="1200">
                <a:latin typeface="Times New Roman"/>
                <a:cs typeface="Times New Roman"/>
              </a:rPr>
              <a:t>components.</a:t>
            </a:r>
            <a:endParaRPr sz="1200">
              <a:latin typeface="Times New Roman"/>
              <a:cs typeface="Times New Roman"/>
            </a:endParaRPr>
          </a:p>
          <a:p>
            <a:pPr>
              <a:lnSpc>
                <a:spcPct val="100000"/>
              </a:lnSpc>
            </a:pPr>
            <a:endParaRPr sz="1200">
              <a:latin typeface="Times New Roman"/>
              <a:cs typeface="Times New Roman"/>
            </a:endParaRPr>
          </a:p>
          <a:p>
            <a:pPr algn="just" marL="31750" marR="6350">
              <a:lnSpc>
                <a:spcPts val="1380"/>
              </a:lnSpc>
            </a:pPr>
            <a:r>
              <a:rPr dirty="0" sz="1200" spc="-5">
                <a:latin typeface="Times New Roman"/>
                <a:cs typeface="Times New Roman"/>
              </a:rPr>
              <a:t>Strong </a:t>
            </a:r>
            <a:r>
              <a:rPr dirty="0" sz="1200">
                <a:latin typeface="Times New Roman"/>
                <a:cs typeface="Times New Roman"/>
              </a:rPr>
              <a:t>cohesion implies that all parts of a component </a:t>
            </a:r>
            <a:r>
              <a:rPr dirty="0" sz="1200" spc="-5">
                <a:latin typeface="Times New Roman"/>
                <a:cs typeface="Times New Roman"/>
              </a:rPr>
              <a:t>should </a:t>
            </a:r>
            <a:r>
              <a:rPr dirty="0" sz="1200">
                <a:latin typeface="Times New Roman"/>
                <a:cs typeface="Times New Roman"/>
              </a:rPr>
              <a:t>have a close logical  relationship </a:t>
            </a:r>
            <a:r>
              <a:rPr dirty="0" sz="1200" spc="-5">
                <a:latin typeface="Times New Roman"/>
                <a:cs typeface="Times New Roman"/>
              </a:rPr>
              <a:t>with </a:t>
            </a:r>
            <a:r>
              <a:rPr dirty="0" sz="1200">
                <a:latin typeface="Times New Roman"/>
                <a:cs typeface="Times New Roman"/>
              </a:rPr>
              <a:t>each other. That means, in the case </a:t>
            </a:r>
            <a:r>
              <a:rPr dirty="0" sz="1200" spc="-5">
                <a:latin typeface="Times New Roman"/>
                <a:cs typeface="Times New Roman"/>
              </a:rPr>
              <a:t>some </a:t>
            </a:r>
            <a:r>
              <a:rPr dirty="0" sz="1200">
                <a:latin typeface="Times New Roman"/>
                <a:cs typeface="Times New Roman"/>
              </a:rPr>
              <a:t>kind of change is required in  the </a:t>
            </a:r>
            <a:r>
              <a:rPr dirty="0" sz="1200" spc="-5">
                <a:latin typeface="Times New Roman"/>
                <a:cs typeface="Times New Roman"/>
              </a:rPr>
              <a:t>software, </a:t>
            </a:r>
            <a:r>
              <a:rPr dirty="0" sz="1200">
                <a:latin typeface="Times New Roman"/>
                <a:cs typeface="Times New Roman"/>
              </a:rPr>
              <a:t>all </a:t>
            </a:r>
            <a:r>
              <a:rPr dirty="0" sz="1200" spc="5">
                <a:latin typeface="Times New Roman"/>
                <a:cs typeface="Times New Roman"/>
              </a:rPr>
              <a:t>the </a:t>
            </a:r>
            <a:r>
              <a:rPr dirty="0" sz="1200">
                <a:latin typeface="Times New Roman"/>
                <a:cs typeface="Times New Roman"/>
              </a:rPr>
              <a:t>related pieces are found at one place. </a:t>
            </a:r>
            <a:r>
              <a:rPr dirty="0" sz="1200" spc="-5">
                <a:latin typeface="Times New Roman"/>
                <a:cs typeface="Times New Roman"/>
              </a:rPr>
              <a:t>Hence, </a:t>
            </a:r>
            <a:r>
              <a:rPr dirty="0" sz="1200">
                <a:latin typeface="Times New Roman"/>
                <a:cs typeface="Times New Roman"/>
              </a:rPr>
              <a:t>once again, the </a:t>
            </a:r>
            <a:r>
              <a:rPr dirty="0" sz="1200" spc="-5">
                <a:latin typeface="Times New Roman"/>
                <a:cs typeface="Times New Roman"/>
              </a:rPr>
              <a:t>scope </a:t>
            </a:r>
            <a:r>
              <a:rPr dirty="0" sz="1200">
                <a:latin typeface="Times New Roman"/>
                <a:cs typeface="Times New Roman"/>
              </a:rPr>
              <a:t>is  limited to that component</a:t>
            </a:r>
            <a:r>
              <a:rPr dirty="0" sz="1200" spc="-120">
                <a:latin typeface="Times New Roman"/>
                <a:cs typeface="Times New Roman"/>
              </a:rPr>
              <a:t> </a:t>
            </a:r>
            <a:r>
              <a:rPr dirty="0" sz="1200">
                <a:latin typeface="Times New Roman"/>
                <a:cs typeface="Times New Roman"/>
              </a:rPr>
              <a:t>itself.</a:t>
            </a:r>
            <a:endParaRPr sz="1200">
              <a:latin typeface="Times New Roman"/>
              <a:cs typeface="Times New Roman"/>
            </a:endParaRPr>
          </a:p>
          <a:p>
            <a:pPr>
              <a:lnSpc>
                <a:spcPct val="100000"/>
              </a:lnSpc>
            </a:pPr>
            <a:endParaRPr sz="1200">
              <a:latin typeface="Times New Roman"/>
              <a:cs typeface="Times New Roman"/>
            </a:endParaRPr>
          </a:p>
          <a:p>
            <a:pPr algn="just" marL="12700" marR="24765">
              <a:lnSpc>
                <a:spcPts val="1380"/>
              </a:lnSpc>
              <a:spcBef>
                <a:spcPts val="715"/>
              </a:spcBef>
            </a:pPr>
            <a:r>
              <a:rPr dirty="0" sz="1200">
                <a:latin typeface="Times New Roman"/>
                <a:cs typeface="Times New Roman"/>
              </a:rPr>
              <a:t>A component </a:t>
            </a:r>
            <a:r>
              <a:rPr dirty="0" sz="1200" spc="-5">
                <a:latin typeface="Times New Roman"/>
                <a:cs typeface="Times New Roman"/>
              </a:rPr>
              <a:t>should </a:t>
            </a:r>
            <a:r>
              <a:rPr dirty="0" sz="1200">
                <a:latin typeface="Times New Roman"/>
                <a:cs typeface="Times New Roman"/>
              </a:rPr>
              <a:t>implement a </a:t>
            </a:r>
            <a:r>
              <a:rPr dirty="0" sz="1200" spc="-5">
                <a:latin typeface="Times New Roman"/>
                <a:cs typeface="Times New Roman"/>
              </a:rPr>
              <a:t>single </a:t>
            </a:r>
            <a:r>
              <a:rPr dirty="0" sz="1200">
                <a:latin typeface="Times New Roman"/>
                <a:cs typeface="Times New Roman"/>
              </a:rPr>
              <a:t>concept or a </a:t>
            </a:r>
            <a:r>
              <a:rPr dirty="0" sz="1200" spc="-5">
                <a:latin typeface="Times New Roman"/>
                <a:cs typeface="Times New Roman"/>
              </a:rPr>
              <a:t>single </a:t>
            </a:r>
            <a:r>
              <a:rPr dirty="0" sz="1200">
                <a:latin typeface="Times New Roman"/>
                <a:cs typeface="Times New Roman"/>
              </a:rPr>
              <a:t>logical entity. </a:t>
            </a:r>
            <a:r>
              <a:rPr dirty="0" sz="1200" spc="-5">
                <a:latin typeface="Times New Roman"/>
                <a:cs typeface="Times New Roman"/>
              </a:rPr>
              <a:t>All </a:t>
            </a:r>
            <a:r>
              <a:rPr dirty="0" sz="1200">
                <a:latin typeface="Times New Roman"/>
                <a:cs typeface="Times New Roman"/>
              </a:rPr>
              <a:t>the parts of  a component </a:t>
            </a:r>
            <a:r>
              <a:rPr dirty="0" sz="1200" spc="-5">
                <a:latin typeface="Times New Roman"/>
                <a:cs typeface="Times New Roman"/>
              </a:rPr>
              <a:t>should </a:t>
            </a:r>
            <a:r>
              <a:rPr dirty="0" sz="1200">
                <a:latin typeface="Times New Roman"/>
                <a:cs typeface="Times New Roman"/>
              </a:rPr>
              <a:t>be related to each other and </a:t>
            </a:r>
            <a:r>
              <a:rPr dirty="0" sz="1200" spc="-5">
                <a:latin typeface="Times New Roman"/>
                <a:cs typeface="Times New Roman"/>
              </a:rPr>
              <a:t>should </a:t>
            </a:r>
            <a:r>
              <a:rPr dirty="0" sz="1200">
                <a:latin typeface="Times New Roman"/>
                <a:cs typeface="Times New Roman"/>
              </a:rPr>
              <a:t>be necessary for implementing  that component. If a component includes parts that are not related to its functionality,  then the component is </a:t>
            </a:r>
            <a:r>
              <a:rPr dirty="0" sz="1200" spc="-5">
                <a:latin typeface="Times New Roman"/>
                <a:cs typeface="Times New Roman"/>
              </a:rPr>
              <a:t>said </a:t>
            </a:r>
            <a:r>
              <a:rPr dirty="0" sz="1200">
                <a:latin typeface="Times New Roman"/>
                <a:cs typeface="Times New Roman"/>
              </a:rPr>
              <a:t>to have low</a:t>
            </a:r>
            <a:r>
              <a:rPr dirty="0" sz="1200" spc="-120">
                <a:latin typeface="Times New Roman"/>
                <a:cs typeface="Times New Roman"/>
              </a:rPr>
              <a:t> </a:t>
            </a:r>
            <a:r>
              <a:rPr dirty="0" sz="1200">
                <a:latin typeface="Times New Roman"/>
                <a:cs typeface="Times New Roman"/>
              </a:rPr>
              <a:t>cohesion.</a:t>
            </a:r>
            <a:endParaRPr sz="1200">
              <a:latin typeface="Times New Roman"/>
              <a:cs typeface="Times New Roman"/>
            </a:endParaRPr>
          </a:p>
          <a:p>
            <a:pPr>
              <a:lnSpc>
                <a:spcPct val="100000"/>
              </a:lnSpc>
            </a:pPr>
            <a:endParaRPr sz="1200">
              <a:latin typeface="Times New Roman"/>
              <a:cs typeface="Times New Roman"/>
            </a:endParaRPr>
          </a:p>
          <a:p>
            <a:pPr algn="just" marL="12700" marR="24765">
              <a:lnSpc>
                <a:spcPts val="1380"/>
              </a:lnSpc>
            </a:pPr>
            <a:r>
              <a:rPr dirty="0" sz="1200">
                <a:latin typeface="Times New Roman"/>
                <a:cs typeface="Times New Roman"/>
              </a:rPr>
              <a:t>Coupling and cohesion are contrasting concepts but are indirectly related to each other.  Cohesion is an internal property of a module </a:t>
            </a:r>
            <a:r>
              <a:rPr dirty="0" sz="1200" spc="-5">
                <a:latin typeface="Times New Roman"/>
                <a:cs typeface="Times New Roman"/>
              </a:rPr>
              <a:t>whereas </a:t>
            </a:r>
            <a:r>
              <a:rPr dirty="0" sz="1200">
                <a:latin typeface="Times New Roman"/>
                <a:cs typeface="Times New Roman"/>
              </a:rPr>
              <a:t>coupling is its relationship </a:t>
            </a:r>
            <a:r>
              <a:rPr dirty="0" sz="1200" spc="-5">
                <a:latin typeface="Times New Roman"/>
                <a:cs typeface="Times New Roman"/>
              </a:rPr>
              <a:t>with  </a:t>
            </a:r>
            <a:r>
              <a:rPr dirty="0" sz="1200">
                <a:latin typeface="Times New Roman"/>
                <a:cs typeface="Times New Roman"/>
              </a:rPr>
              <a:t>other modules. Cohesion describes the intra-component linkages </a:t>
            </a:r>
            <a:r>
              <a:rPr dirty="0" sz="1200" spc="-5">
                <a:latin typeface="Times New Roman"/>
                <a:cs typeface="Times New Roman"/>
              </a:rPr>
              <a:t>while </a:t>
            </a:r>
            <a:r>
              <a:rPr dirty="0" sz="1200">
                <a:latin typeface="Times New Roman"/>
                <a:cs typeface="Times New Roman"/>
              </a:rPr>
              <a:t>couple </a:t>
            </a:r>
            <a:r>
              <a:rPr dirty="0" sz="1200" spc="-5">
                <a:latin typeface="Times New Roman"/>
                <a:cs typeface="Times New Roman"/>
              </a:rPr>
              <a:t>shows </a:t>
            </a:r>
            <a:r>
              <a:rPr dirty="0" sz="1200">
                <a:latin typeface="Times New Roman"/>
                <a:cs typeface="Times New Roman"/>
              </a:rPr>
              <a:t>the  inter-component linkages. Coupling measures the interdependence of two modules </a:t>
            </a:r>
            <a:r>
              <a:rPr dirty="0" sz="1200" spc="-5">
                <a:latin typeface="Times New Roman"/>
                <a:cs typeface="Times New Roman"/>
              </a:rPr>
              <a:t>while  </a:t>
            </a:r>
            <a:r>
              <a:rPr dirty="0" sz="1200">
                <a:latin typeface="Times New Roman"/>
                <a:cs typeface="Times New Roman"/>
              </a:rPr>
              <a:t>cohesion measures the independence of a module. If modules are </a:t>
            </a:r>
            <a:r>
              <a:rPr dirty="0" sz="1200" spc="5">
                <a:latin typeface="Times New Roman"/>
                <a:cs typeface="Times New Roman"/>
              </a:rPr>
              <a:t>more </a:t>
            </a:r>
            <a:r>
              <a:rPr dirty="0" sz="1200">
                <a:latin typeface="Times New Roman"/>
                <a:cs typeface="Times New Roman"/>
              </a:rPr>
              <a:t>independent, </a:t>
            </a:r>
            <a:r>
              <a:rPr dirty="0" sz="1200" spc="5">
                <a:latin typeface="Times New Roman"/>
                <a:cs typeface="Times New Roman"/>
              </a:rPr>
              <a:t>they  </a:t>
            </a:r>
            <a:r>
              <a:rPr dirty="0" sz="1200" spc="-5">
                <a:latin typeface="Times New Roman"/>
                <a:cs typeface="Times New Roman"/>
              </a:rPr>
              <a:t>will </a:t>
            </a:r>
            <a:r>
              <a:rPr dirty="0" sz="1200">
                <a:latin typeface="Times New Roman"/>
                <a:cs typeface="Times New Roman"/>
              </a:rPr>
              <a:t>be less dependent upon others. Therefore, a highly cohesive system also implies less  coupling.</a:t>
            </a:r>
            <a:endParaRPr sz="120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05840"/>
            <a:ext cx="402526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Coupling and cohesion can be represented graphically as</a:t>
            </a:r>
            <a:r>
              <a:rPr dirty="0" sz="1200" spc="-120">
                <a:latin typeface="Times New Roman"/>
                <a:cs typeface="Times New Roman"/>
              </a:rPr>
              <a:t> </a:t>
            </a:r>
            <a:r>
              <a:rPr dirty="0" sz="1200">
                <a:latin typeface="Times New Roman"/>
                <a:cs typeface="Times New Roman"/>
              </a:rPr>
              <a:t>follows.</a:t>
            </a:r>
            <a:endParaRPr sz="1200">
              <a:latin typeface="Times New Roman"/>
              <a:cs typeface="Times New Roman"/>
            </a:endParaRPr>
          </a:p>
        </p:txBody>
      </p:sp>
      <p:sp>
        <p:nvSpPr>
          <p:cNvPr id="6" name="object 6"/>
          <p:cNvSpPr/>
          <p:nvPr/>
        </p:nvSpPr>
        <p:spPr>
          <a:xfrm>
            <a:off x="2241804" y="1659635"/>
            <a:ext cx="1041400" cy="652780"/>
          </a:xfrm>
          <a:custGeom>
            <a:avLst/>
            <a:gdLst/>
            <a:ahLst/>
            <a:cxnLst/>
            <a:rect l="l" t="t" r="r" b="b"/>
            <a:pathLst>
              <a:path w="1041400" h="652780">
                <a:moveTo>
                  <a:pt x="4572" y="0"/>
                </a:moveTo>
                <a:lnTo>
                  <a:pt x="0" y="0"/>
                </a:lnTo>
                <a:lnTo>
                  <a:pt x="0" y="4572"/>
                </a:lnTo>
                <a:lnTo>
                  <a:pt x="1036320" y="652272"/>
                </a:lnTo>
                <a:lnTo>
                  <a:pt x="1040892" y="652272"/>
                </a:lnTo>
                <a:lnTo>
                  <a:pt x="1040892" y="647700"/>
                </a:lnTo>
                <a:lnTo>
                  <a:pt x="4572" y="0"/>
                </a:lnTo>
                <a:close/>
              </a:path>
            </a:pathLst>
          </a:custGeom>
          <a:solidFill>
            <a:srgbClr val="000000"/>
          </a:solidFill>
        </p:spPr>
        <p:txBody>
          <a:bodyPr wrap="square" lIns="0" tIns="0" rIns="0" bIns="0" rtlCol="0"/>
          <a:lstStyle/>
          <a:p/>
        </p:txBody>
      </p:sp>
      <p:sp>
        <p:nvSpPr>
          <p:cNvPr id="7" name="object 7"/>
          <p:cNvSpPr/>
          <p:nvPr/>
        </p:nvSpPr>
        <p:spPr>
          <a:xfrm>
            <a:off x="2336292" y="1498091"/>
            <a:ext cx="475615" cy="652780"/>
          </a:xfrm>
          <a:custGeom>
            <a:avLst/>
            <a:gdLst/>
            <a:ahLst/>
            <a:cxnLst/>
            <a:rect l="l" t="t" r="r" b="b"/>
            <a:pathLst>
              <a:path w="475614" h="652780">
                <a:moveTo>
                  <a:pt x="475488" y="0"/>
                </a:moveTo>
                <a:lnTo>
                  <a:pt x="470916" y="0"/>
                </a:lnTo>
                <a:lnTo>
                  <a:pt x="0" y="647700"/>
                </a:lnTo>
                <a:lnTo>
                  <a:pt x="0" y="652272"/>
                </a:lnTo>
                <a:lnTo>
                  <a:pt x="4571" y="652272"/>
                </a:lnTo>
                <a:lnTo>
                  <a:pt x="475488" y="4572"/>
                </a:lnTo>
                <a:lnTo>
                  <a:pt x="475488" y="0"/>
                </a:lnTo>
                <a:close/>
              </a:path>
            </a:pathLst>
          </a:custGeom>
          <a:solidFill>
            <a:srgbClr val="000000"/>
          </a:solidFill>
        </p:spPr>
        <p:txBody>
          <a:bodyPr wrap="square" lIns="0" tIns="0" rIns="0" bIns="0" rtlCol="0"/>
          <a:lstStyle/>
          <a:p/>
        </p:txBody>
      </p:sp>
      <p:sp>
        <p:nvSpPr>
          <p:cNvPr id="8" name="object 8"/>
          <p:cNvSpPr/>
          <p:nvPr/>
        </p:nvSpPr>
        <p:spPr>
          <a:xfrm>
            <a:off x="2430779" y="1578863"/>
            <a:ext cx="381000" cy="490855"/>
          </a:xfrm>
          <a:custGeom>
            <a:avLst/>
            <a:gdLst/>
            <a:ahLst/>
            <a:cxnLst/>
            <a:rect l="l" t="t" r="r" b="b"/>
            <a:pathLst>
              <a:path w="381000" h="490855">
                <a:moveTo>
                  <a:pt x="4572" y="0"/>
                </a:moveTo>
                <a:lnTo>
                  <a:pt x="0" y="0"/>
                </a:lnTo>
                <a:lnTo>
                  <a:pt x="0" y="4572"/>
                </a:lnTo>
                <a:lnTo>
                  <a:pt x="376428" y="490728"/>
                </a:lnTo>
                <a:lnTo>
                  <a:pt x="381000" y="490728"/>
                </a:lnTo>
                <a:lnTo>
                  <a:pt x="381000" y="486156"/>
                </a:lnTo>
                <a:lnTo>
                  <a:pt x="4572" y="0"/>
                </a:lnTo>
                <a:close/>
              </a:path>
            </a:pathLst>
          </a:custGeom>
          <a:solidFill>
            <a:srgbClr val="000000"/>
          </a:solidFill>
        </p:spPr>
        <p:txBody>
          <a:bodyPr wrap="square" lIns="0" tIns="0" rIns="0" bIns="0" rtlCol="0"/>
          <a:lstStyle/>
          <a:p/>
        </p:txBody>
      </p:sp>
      <p:sp>
        <p:nvSpPr>
          <p:cNvPr id="9" name="object 9"/>
          <p:cNvSpPr/>
          <p:nvPr/>
        </p:nvSpPr>
        <p:spPr>
          <a:xfrm>
            <a:off x="2336292" y="1821179"/>
            <a:ext cx="757555" cy="169545"/>
          </a:xfrm>
          <a:custGeom>
            <a:avLst/>
            <a:gdLst/>
            <a:ahLst/>
            <a:cxnLst/>
            <a:rect l="l" t="t" r="r" b="b"/>
            <a:pathLst>
              <a:path w="757555" h="169544">
                <a:moveTo>
                  <a:pt x="757428" y="0"/>
                </a:moveTo>
                <a:lnTo>
                  <a:pt x="754380" y="0"/>
                </a:lnTo>
                <a:lnTo>
                  <a:pt x="1524" y="163068"/>
                </a:lnTo>
                <a:lnTo>
                  <a:pt x="0" y="163068"/>
                </a:lnTo>
                <a:lnTo>
                  <a:pt x="0" y="167640"/>
                </a:lnTo>
                <a:lnTo>
                  <a:pt x="1524" y="167640"/>
                </a:lnTo>
                <a:lnTo>
                  <a:pt x="3048" y="169164"/>
                </a:lnTo>
                <a:lnTo>
                  <a:pt x="755904" y="6096"/>
                </a:lnTo>
                <a:lnTo>
                  <a:pt x="757428" y="4572"/>
                </a:lnTo>
                <a:lnTo>
                  <a:pt x="757428" y="0"/>
                </a:lnTo>
                <a:close/>
              </a:path>
            </a:pathLst>
          </a:custGeom>
          <a:solidFill>
            <a:srgbClr val="000000"/>
          </a:solidFill>
        </p:spPr>
        <p:txBody>
          <a:bodyPr wrap="square" lIns="0" tIns="0" rIns="0" bIns="0" rtlCol="0"/>
          <a:lstStyle/>
          <a:p/>
        </p:txBody>
      </p:sp>
      <p:sp>
        <p:nvSpPr>
          <p:cNvPr id="10" name="object 10"/>
          <p:cNvSpPr/>
          <p:nvPr/>
        </p:nvSpPr>
        <p:spPr>
          <a:xfrm>
            <a:off x="2621279" y="1498091"/>
            <a:ext cx="0" cy="652780"/>
          </a:xfrm>
          <a:custGeom>
            <a:avLst/>
            <a:gdLst/>
            <a:ahLst/>
            <a:cxnLst/>
            <a:rect l="l" t="t" r="r" b="b"/>
            <a:pathLst>
              <a:path w="0" h="652780">
                <a:moveTo>
                  <a:pt x="0" y="0"/>
                </a:moveTo>
                <a:lnTo>
                  <a:pt x="0" y="652272"/>
                </a:lnTo>
              </a:path>
            </a:pathLst>
          </a:custGeom>
          <a:ln w="6095">
            <a:solidFill>
              <a:srgbClr val="000000"/>
            </a:solidFill>
          </a:ln>
        </p:spPr>
        <p:txBody>
          <a:bodyPr wrap="square" lIns="0" tIns="0" rIns="0" bIns="0" rtlCol="0"/>
          <a:lstStyle/>
          <a:p/>
        </p:txBody>
      </p:sp>
      <p:sp>
        <p:nvSpPr>
          <p:cNvPr id="11" name="object 11"/>
          <p:cNvSpPr/>
          <p:nvPr/>
        </p:nvSpPr>
        <p:spPr>
          <a:xfrm>
            <a:off x="2148839" y="1821179"/>
            <a:ext cx="850900" cy="490855"/>
          </a:xfrm>
          <a:custGeom>
            <a:avLst/>
            <a:gdLst/>
            <a:ahLst/>
            <a:cxnLst/>
            <a:rect l="l" t="t" r="r" b="b"/>
            <a:pathLst>
              <a:path w="850900" h="490855">
                <a:moveTo>
                  <a:pt x="4572" y="0"/>
                </a:moveTo>
                <a:lnTo>
                  <a:pt x="0" y="0"/>
                </a:lnTo>
                <a:lnTo>
                  <a:pt x="0" y="4572"/>
                </a:lnTo>
                <a:lnTo>
                  <a:pt x="845820" y="490728"/>
                </a:lnTo>
                <a:lnTo>
                  <a:pt x="850392" y="490728"/>
                </a:lnTo>
                <a:lnTo>
                  <a:pt x="850392" y="486156"/>
                </a:lnTo>
                <a:lnTo>
                  <a:pt x="4572" y="0"/>
                </a:lnTo>
                <a:close/>
              </a:path>
            </a:pathLst>
          </a:custGeom>
          <a:solidFill>
            <a:srgbClr val="000000"/>
          </a:solidFill>
        </p:spPr>
        <p:txBody>
          <a:bodyPr wrap="square" lIns="0" tIns="0" rIns="0" bIns="0" rtlCol="0"/>
          <a:lstStyle/>
          <a:p/>
        </p:txBody>
      </p:sp>
      <p:sp>
        <p:nvSpPr>
          <p:cNvPr id="12" name="object 12"/>
          <p:cNvSpPr/>
          <p:nvPr/>
        </p:nvSpPr>
        <p:spPr>
          <a:xfrm>
            <a:off x="2810255" y="1659635"/>
            <a:ext cx="0" cy="814069"/>
          </a:xfrm>
          <a:custGeom>
            <a:avLst/>
            <a:gdLst/>
            <a:ahLst/>
            <a:cxnLst/>
            <a:rect l="l" t="t" r="r" b="b"/>
            <a:pathLst>
              <a:path w="0" h="814069">
                <a:moveTo>
                  <a:pt x="0" y="0"/>
                </a:moveTo>
                <a:lnTo>
                  <a:pt x="0" y="813816"/>
                </a:lnTo>
              </a:path>
            </a:pathLst>
          </a:custGeom>
          <a:ln w="6095">
            <a:solidFill>
              <a:srgbClr val="000000"/>
            </a:solidFill>
          </a:ln>
        </p:spPr>
        <p:txBody>
          <a:bodyPr wrap="square" lIns="0" tIns="0" rIns="0" bIns="0" rtlCol="0"/>
          <a:lstStyle/>
          <a:p/>
        </p:txBody>
      </p:sp>
      <p:sp>
        <p:nvSpPr>
          <p:cNvPr id="13" name="object 13"/>
          <p:cNvSpPr/>
          <p:nvPr/>
        </p:nvSpPr>
        <p:spPr>
          <a:xfrm>
            <a:off x="2148839" y="1578863"/>
            <a:ext cx="944880" cy="975360"/>
          </a:xfrm>
          <a:custGeom>
            <a:avLst/>
            <a:gdLst/>
            <a:ahLst/>
            <a:cxnLst/>
            <a:rect l="l" t="t" r="r" b="b"/>
            <a:pathLst>
              <a:path w="944880" h="975360">
                <a:moveTo>
                  <a:pt x="4572" y="0"/>
                </a:moveTo>
                <a:lnTo>
                  <a:pt x="0" y="0"/>
                </a:lnTo>
                <a:lnTo>
                  <a:pt x="0" y="4572"/>
                </a:lnTo>
                <a:lnTo>
                  <a:pt x="940308" y="975360"/>
                </a:lnTo>
                <a:lnTo>
                  <a:pt x="944880" y="975360"/>
                </a:lnTo>
                <a:lnTo>
                  <a:pt x="944880" y="970788"/>
                </a:lnTo>
                <a:lnTo>
                  <a:pt x="4572" y="0"/>
                </a:lnTo>
                <a:close/>
              </a:path>
            </a:pathLst>
          </a:custGeom>
          <a:solidFill>
            <a:srgbClr val="000000"/>
          </a:solidFill>
        </p:spPr>
        <p:txBody>
          <a:bodyPr wrap="square" lIns="0" tIns="0" rIns="0" bIns="0" rtlCol="0"/>
          <a:lstStyle/>
          <a:p/>
        </p:txBody>
      </p:sp>
      <p:sp>
        <p:nvSpPr>
          <p:cNvPr id="14" name="object 14"/>
          <p:cNvSpPr/>
          <p:nvPr/>
        </p:nvSpPr>
        <p:spPr>
          <a:xfrm>
            <a:off x="2241804" y="1982723"/>
            <a:ext cx="1323340" cy="330835"/>
          </a:xfrm>
          <a:custGeom>
            <a:avLst/>
            <a:gdLst/>
            <a:ahLst/>
            <a:cxnLst/>
            <a:rect l="l" t="t" r="r" b="b"/>
            <a:pathLst>
              <a:path w="1323339" h="330835">
                <a:moveTo>
                  <a:pt x="1322832" y="0"/>
                </a:moveTo>
                <a:lnTo>
                  <a:pt x="1319784" y="0"/>
                </a:lnTo>
                <a:lnTo>
                  <a:pt x="1524" y="324611"/>
                </a:lnTo>
                <a:lnTo>
                  <a:pt x="0" y="324611"/>
                </a:lnTo>
                <a:lnTo>
                  <a:pt x="0" y="329183"/>
                </a:lnTo>
                <a:lnTo>
                  <a:pt x="1524" y="329183"/>
                </a:lnTo>
                <a:lnTo>
                  <a:pt x="3048" y="330707"/>
                </a:lnTo>
                <a:lnTo>
                  <a:pt x="1321308" y="6095"/>
                </a:lnTo>
                <a:lnTo>
                  <a:pt x="1322832" y="4571"/>
                </a:lnTo>
                <a:lnTo>
                  <a:pt x="1322832" y="0"/>
                </a:lnTo>
                <a:close/>
              </a:path>
            </a:pathLst>
          </a:custGeom>
          <a:solidFill>
            <a:srgbClr val="000000"/>
          </a:solidFill>
        </p:spPr>
        <p:txBody>
          <a:bodyPr wrap="square" lIns="0" tIns="0" rIns="0" bIns="0" rtlCol="0"/>
          <a:lstStyle/>
          <a:p/>
        </p:txBody>
      </p:sp>
      <p:sp>
        <p:nvSpPr>
          <p:cNvPr id="15" name="object 15"/>
          <p:cNvSpPr/>
          <p:nvPr/>
        </p:nvSpPr>
        <p:spPr>
          <a:xfrm>
            <a:off x="2715767" y="1498091"/>
            <a:ext cx="0" cy="975360"/>
          </a:xfrm>
          <a:custGeom>
            <a:avLst/>
            <a:gdLst/>
            <a:ahLst/>
            <a:cxnLst/>
            <a:rect l="l" t="t" r="r" b="b"/>
            <a:pathLst>
              <a:path w="0" h="975360">
                <a:moveTo>
                  <a:pt x="0" y="0"/>
                </a:moveTo>
                <a:lnTo>
                  <a:pt x="0" y="975359"/>
                </a:lnTo>
              </a:path>
            </a:pathLst>
          </a:custGeom>
          <a:ln w="6095">
            <a:solidFill>
              <a:srgbClr val="000000"/>
            </a:solidFill>
          </a:ln>
        </p:spPr>
        <p:txBody>
          <a:bodyPr wrap="square" lIns="0" tIns="0" rIns="0" bIns="0" rtlCol="0"/>
          <a:lstStyle/>
          <a:p/>
        </p:txBody>
      </p:sp>
      <p:sp>
        <p:nvSpPr>
          <p:cNvPr id="16" name="object 16"/>
          <p:cNvSpPr/>
          <p:nvPr/>
        </p:nvSpPr>
        <p:spPr>
          <a:xfrm>
            <a:off x="2054351" y="2145792"/>
            <a:ext cx="1416050" cy="167640"/>
          </a:xfrm>
          <a:custGeom>
            <a:avLst/>
            <a:gdLst/>
            <a:ahLst/>
            <a:cxnLst/>
            <a:rect l="l" t="t" r="r" b="b"/>
            <a:pathLst>
              <a:path w="1416050" h="167639">
                <a:moveTo>
                  <a:pt x="3048" y="0"/>
                </a:moveTo>
                <a:lnTo>
                  <a:pt x="0" y="0"/>
                </a:lnTo>
                <a:lnTo>
                  <a:pt x="0" y="4572"/>
                </a:lnTo>
                <a:lnTo>
                  <a:pt x="1524" y="6096"/>
                </a:lnTo>
                <a:lnTo>
                  <a:pt x="1412748" y="167640"/>
                </a:lnTo>
                <a:lnTo>
                  <a:pt x="1414272" y="166116"/>
                </a:lnTo>
                <a:lnTo>
                  <a:pt x="1415796" y="166116"/>
                </a:lnTo>
                <a:lnTo>
                  <a:pt x="1415796" y="161544"/>
                </a:lnTo>
                <a:lnTo>
                  <a:pt x="1414272" y="161544"/>
                </a:lnTo>
                <a:lnTo>
                  <a:pt x="3048" y="0"/>
                </a:lnTo>
                <a:close/>
              </a:path>
            </a:pathLst>
          </a:custGeom>
          <a:solidFill>
            <a:srgbClr val="000000"/>
          </a:solidFill>
        </p:spPr>
        <p:txBody>
          <a:bodyPr wrap="square" lIns="0" tIns="0" rIns="0" bIns="0" rtlCol="0"/>
          <a:lstStyle/>
          <a:p/>
        </p:txBody>
      </p:sp>
      <p:sp>
        <p:nvSpPr>
          <p:cNvPr id="17" name="object 17"/>
          <p:cNvSpPr/>
          <p:nvPr/>
        </p:nvSpPr>
        <p:spPr>
          <a:xfrm>
            <a:off x="2148839" y="1659635"/>
            <a:ext cx="944880" cy="490855"/>
          </a:xfrm>
          <a:custGeom>
            <a:avLst/>
            <a:gdLst/>
            <a:ahLst/>
            <a:cxnLst/>
            <a:rect l="l" t="t" r="r" b="b"/>
            <a:pathLst>
              <a:path w="944880" h="490855">
                <a:moveTo>
                  <a:pt x="944880" y="0"/>
                </a:moveTo>
                <a:lnTo>
                  <a:pt x="940308" y="0"/>
                </a:lnTo>
                <a:lnTo>
                  <a:pt x="0" y="486156"/>
                </a:lnTo>
                <a:lnTo>
                  <a:pt x="0" y="490728"/>
                </a:lnTo>
                <a:lnTo>
                  <a:pt x="4571" y="490728"/>
                </a:lnTo>
                <a:lnTo>
                  <a:pt x="944880" y="4572"/>
                </a:lnTo>
                <a:lnTo>
                  <a:pt x="944880" y="0"/>
                </a:lnTo>
                <a:close/>
              </a:path>
            </a:pathLst>
          </a:custGeom>
          <a:solidFill>
            <a:srgbClr val="000000"/>
          </a:solidFill>
        </p:spPr>
        <p:txBody>
          <a:bodyPr wrap="square" lIns="0" tIns="0" rIns="0" bIns="0" rtlCol="0"/>
          <a:lstStyle/>
          <a:p/>
        </p:txBody>
      </p:sp>
      <p:sp>
        <p:nvSpPr>
          <p:cNvPr id="18" name="object 18"/>
          <p:cNvSpPr/>
          <p:nvPr/>
        </p:nvSpPr>
        <p:spPr>
          <a:xfrm>
            <a:off x="2433827" y="1578863"/>
            <a:ext cx="0" cy="814069"/>
          </a:xfrm>
          <a:custGeom>
            <a:avLst/>
            <a:gdLst/>
            <a:ahLst/>
            <a:cxnLst/>
            <a:rect l="l" t="t" r="r" b="b"/>
            <a:pathLst>
              <a:path w="0" h="814069">
                <a:moveTo>
                  <a:pt x="0" y="0"/>
                </a:moveTo>
                <a:lnTo>
                  <a:pt x="0" y="813816"/>
                </a:lnTo>
              </a:path>
            </a:pathLst>
          </a:custGeom>
          <a:ln w="6095">
            <a:solidFill>
              <a:srgbClr val="000000"/>
            </a:solidFill>
          </a:ln>
        </p:spPr>
        <p:txBody>
          <a:bodyPr wrap="square" lIns="0" tIns="0" rIns="0" bIns="0" rtlCol="0"/>
          <a:lstStyle/>
          <a:p/>
        </p:txBody>
      </p:sp>
      <p:sp>
        <p:nvSpPr>
          <p:cNvPr id="19" name="object 19"/>
          <p:cNvSpPr/>
          <p:nvPr/>
        </p:nvSpPr>
        <p:spPr>
          <a:xfrm>
            <a:off x="2243327" y="1498091"/>
            <a:ext cx="756285" cy="814069"/>
          </a:xfrm>
          <a:custGeom>
            <a:avLst/>
            <a:gdLst/>
            <a:ahLst/>
            <a:cxnLst/>
            <a:rect l="l" t="t" r="r" b="b"/>
            <a:pathLst>
              <a:path w="756285" h="814069">
                <a:moveTo>
                  <a:pt x="755904" y="0"/>
                </a:moveTo>
                <a:lnTo>
                  <a:pt x="751332" y="0"/>
                </a:lnTo>
                <a:lnTo>
                  <a:pt x="0" y="809244"/>
                </a:lnTo>
                <a:lnTo>
                  <a:pt x="0" y="813816"/>
                </a:lnTo>
                <a:lnTo>
                  <a:pt x="4572" y="813816"/>
                </a:lnTo>
                <a:lnTo>
                  <a:pt x="755904" y="4572"/>
                </a:lnTo>
                <a:lnTo>
                  <a:pt x="755904" y="0"/>
                </a:lnTo>
                <a:close/>
              </a:path>
            </a:pathLst>
          </a:custGeom>
          <a:solidFill>
            <a:srgbClr val="000000"/>
          </a:solidFill>
        </p:spPr>
        <p:txBody>
          <a:bodyPr wrap="square" lIns="0" tIns="0" rIns="0" bIns="0" rtlCol="0"/>
          <a:lstStyle/>
          <a:p/>
        </p:txBody>
      </p:sp>
      <p:sp>
        <p:nvSpPr>
          <p:cNvPr id="20" name="object 20"/>
          <p:cNvSpPr/>
          <p:nvPr/>
        </p:nvSpPr>
        <p:spPr>
          <a:xfrm>
            <a:off x="2807207" y="1659635"/>
            <a:ext cx="568960" cy="652780"/>
          </a:xfrm>
          <a:custGeom>
            <a:avLst/>
            <a:gdLst/>
            <a:ahLst/>
            <a:cxnLst/>
            <a:rect l="l" t="t" r="r" b="b"/>
            <a:pathLst>
              <a:path w="568960" h="652780">
                <a:moveTo>
                  <a:pt x="4572" y="0"/>
                </a:moveTo>
                <a:lnTo>
                  <a:pt x="0" y="0"/>
                </a:lnTo>
                <a:lnTo>
                  <a:pt x="0" y="4572"/>
                </a:lnTo>
                <a:lnTo>
                  <a:pt x="563880" y="652272"/>
                </a:lnTo>
                <a:lnTo>
                  <a:pt x="568452" y="652272"/>
                </a:lnTo>
                <a:lnTo>
                  <a:pt x="568452" y="647700"/>
                </a:lnTo>
                <a:lnTo>
                  <a:pt x="4572" y="0"/>
                </a:lnTo>
                <a:close/>
              </a:path>
            </a:pathLst>
          </a:custGeom>
          <a:solidFill>
            <a:srgbClr val="000000"/>
          </a:solidFill>
        </p:spPr>
        <p:txBody>
          <a:bodyPr wrap="square" lIns="0" tIns="0" rIns="0" bIns="0" rtlCol="0"/>
          <a:lstStyle/>
          <a:p/>
        </p:txBody>
      </p:sp>
      <p:sp>
        <p:nvSpPr>
          <p:cNvPr id="21" name="object 21"/>
          <p:cNvSpPr/>
          <p:nvPr/>
        </p:nvSpPr>
        <p:spPr>
          <a:xfrm>
            <a:off x="2618232" y="1901951"/>
            <a:ext cx="570230" cy="490855"/>
          </a:xfrm>
          <a:custGeom>
            <a:avLst/>
            <a:gdLst/>
            <a:ahLst/>
            <a:cxnLst/>
            <a:rect l="l" t="t" r="r" b="b"/>
            <a:pathLst>
              <a:path w="570230" h="490855">
                <a:moveTo>
                  <a:pt x="569976" y="0"/>
                </a:moveTo>
                <a:lnTo>
                  <a:pt x="565404" y="0"/>
                </a:lnTo>
                <a:lnTo>
                  <a:pt x="0" y="486155"/>
                </a:lnTo>
                <a:lnTo>
                  <a:pt x="0" y="490727"/>
                </a:lnTo>
                <a:lnTo>
                  <a:pt x="4572" y="490727"/>
                </a:lnTo>
                <a:lnTo>
                  <a:pt x="569976" y="4571"/>
                </a:lnTo>
                <a:lnTo>
                  <a:pt x="569976" y="0"/>
                </a:lnTo>
                <a:close/>
              </a:path>
            </a:pathLst>
          </a:custGeom>
          <a:solidFill>
            <a:srgbClr val="000000"/>
          </a:solidFill>
        </p:spPr>
        <p:txBody>
          <a:bodyPr wrap="square" lIns="0" tIns="0" rIns="0" bIns="0" rtlCol="0"/>
          <a:lstStyle/>
          <a:p/>
        </p:txBody>
      </p:sp>
      <p:sp>
        <p:nvSpPr>
          <p:cNvPr id="22" name="object 22"/>
          <p:cNvSpPr/>
          <p:nvPr/>
        </p:nvSpPr>
        <p:spPr>
          <a:xfrm>
            <a:off x="2148839" y="2063495"/>
            <a:ext cx="1321435" cy="88900"/>
          </a:xfrm>
          <a:custGeom>
            <a:avLst/>
            <a:gdLst/>
            <a:ahLst/>
            <a:cxnLst/>
            <a:rect l="l" t="t" r="r" b="b"/>
            <a:pathLst>
              <a:path w="1321435" h="88900">
                <a:moveTo>
                  <a:pt x="3048" y="0"/>
                </a:moveTo>
                <a:lnTo>
                  <a:pt x="0" y="0"/>
                </a:lnTo>
                <a:lnTo>
                  <a:pt x="0" y="4572"/>
                </a:lnTo>
                <a:lnTo>
                  <a:pt x="1524" y="6096"/>
                </a:lnTo>
                <a:lnTo>
                  <a:pt x="1318260" y="88392"/>
                </a:lnTo>
                <a:lnTo>
                  <a:pt x="1319784" y="86868"/>
                </a:lnTo>
                <a:lnTo>
                  <a:pt x="1321308" y="86868"/>
                </a:lnTo>
                <a:lnTo>
                  <a:pt x="1321308" y="82296"/>
                </a:lnTo>
                <a:lnTo>
                  <a:pt x="1319784" y="82296"/>
                </a:lnTo>
                <a:lnTo>
                  <a:pt x="3048" y="0"/>
                </a:lnTo>
                <a:close/>
              </a:path>
            </a:pathLst>
          </a:custGeom>
          <a:solidFill>
            <a:srgbClr val="000000"/>
          </a:solidFill>
        </p:spPr>
        <p:txBody>
          <a:bodyPr wrap="square" lIns="0" tIns="0" rIns="0" bIns="0" rtlCol="0"/>
          <a:lstStyle/>
          <a:p/>
        </p:txBody>
      </p:sp>
      <p:sp>
        <p:nvSpPr>
          <p:cNvPr id="23" name="object 23"/>
          <p:cNvSpPr/>
          <p:nvPr/>
        </p:nvSpPr>
        <p:spPr>
          <a:xfrm>
            <a:off x="2901695" y="1821179"/>
            <a:ext cx="474345" cy="733425"/>
          </a:xfrm>
          <a:custGeom>
            <a:avLst/>
            <a:gdLst/>
            <a:ahLst/>
            <a:cxnLst/>
            <a:rect l="l" t="t" r="r" b="b"/>
            <a:pathLst>
              <a:path w="474345" h="733425">
                <a:moveTo>
                  <a:pt x="473964" y="0"/>
                </a:moveTo>
                <a:lnTo>
                  <a:pt x="469392" y="0"/>
                </a:lnTo>
                <a:lnTo>
                  <a:pt x="0" y="728472"/>
                </a:lnTo>
                <a:lnTo>
                  <a:pt x="0" y="733044"/>
                </a:lnTo>
                <a:lnTo>
                  <a:pt x="4572" y="733044"/>
                </a:lnTo>
                <a:lnTo>
                  <a:pt x="473964" y="4572"/>
                </a:lnTo>
                <a:lnTo>
                  <a:pt x="473964" y="0"/>
                </a:lnTo>
                <a:close/>
              </a:path>
            </a:pathLst>
          </a:custGeom>
          <a:solidFill>
            <a:srgbClr val="000000"/>
          </a:solidFill>
        </p:spPr>
        <p:txBody>
          <a:bodyPr wrap="square" lIns="0" tIns="0" rIns="0" bIns="0" rtlCol="0"/>
          <a:lstStyle/>
          <a:p/>
        </p:txBody>
      </p:sp>
      <p:sp>
        <p:nvSpPr>
          <p:cNvPr id="24" name="object 24"/>
          <p:cNvSpPr/>
          <p:nvPr/>
        </p:nvSpPr>
        <p:spPr>
          <a:xfrm>
            <a:off x="3089148" y="1740407"/>
            <a:ext cx="100965" cy="733425"/>
          </a:xfrm>
          <a:custGeom>
            <a:avLst/>
            <a:gdLst/>
            <a:ahLst/>
            <a:cxnLst/>
            <a:rect l="l" t="t" r="r" b="b"/>
            <a:pathLst>
              <a:path w="100964" h="733425">
                <a:moveTo>
                  <a:pt x="4571" y="0"/>
                </a:moveTo>
                <a:lnTo>
                  <a:pt x="0" y="0"/>
                </a:lnTo>
                <a:lnTo>
                  <a:pt x="0" y="3048"/>
                </a:lnTo>
                <a:lnTo>
                  <a:pt x="94487" y="731520"/>
                </a:lnTo>
                <a:lnTo>
                  <a:pt x="94487" y="733044"/>
                </a:lnTo>
                <a:lnTo>
                  <a:pt x="99059" y="733044"/>
                </a:lnTo>
                <a:lnTo>
                  <a:pt x="99059" y="731520"/>
                </a:lnTo>
                <a:lnTo>
                  <a:pt x="100583" y="729996"/>
                </a:lnTo>
                <a:lnTo>
                  <a:pt x="6095" y="1524"/>
                </a:lnTo>
                <a:lnTo>
                  <a:pt x="4571" y="0"/>
                </a:lnTo>
                <a:close/>
              </a:path>
            </a:pathLst>
          </a:custGeom>
          <a:solidFill>
            <a:srgbClr val="000000"/>
          </a:solidFill>
        </p:spPr>
        <p:txBody>
          <a:bodyPr wrap="square" lIns="0" tIns="0" rIns="0" bIns="0" rtlCol="0"/>
          <a:lstStyle/>
          <a:p/>
        </p:txBody>
      </p:sp>
      <p:sp>
        <p:nvSpPr>
          <p:cNvPr id="25" name="object 25"/>
          <p:cNvSpPr/>
          <p:nvPr/>
        </p:nvSpPr>
        <p:spPr>
          <a:xfrm>
            <a:off x="2336292" y="1821179"/>
            <a:ext cx="852169" cy="571500"/>
          </a:xfrm>
          <a:custGeom>
            <a:avLst/>
            <a:gdLst/>
            <a:ahLst/>
            <a:cxnLst/>
            <a:rect l="l" t="t" r="r" b="b"/>
            <a:pathLst>
              <a:path w="852169" h="571500">
                <a:moveTo>
                  <a:pt x="851916" y="0"/>
                </a:moveTo>
                <a:lnTo>
                  <a:pt x="847344" y="0"/>
                </a:lnTo>
                <a:lnTo>
                  <a:pt x="0" y="566928"/>
                </a:lnTo>
                <a:lnTo>
                  <a:pt x="0" y="571500"/>
                </a:lnTo>
                <a:lnTo>
                  <a:pt x="4572" y="571500"/>
                </a:lnTo>
                <a:lnTo>
                  <a:pt x="851916" y="4572"/>
                </a:lnTo>
                <a:lnTo>
                  <a:pt x="851916" y="0"/>
                </a:lnTo>
                <a:close/>
              </a:path>
            </a:pathLst>
          </a:custGeom>
          <a:solidFill>
            <a:srgbClr val="000000"/>
          </a:solidFill>
        </p:spPr>
        <p:txBody>
          <a:bodyPr wrap="square" lIns="0" tIns="0" rIns="0" bIns="0" rtlCol="0"/>
          <a:lstStyle/>
          <a:p/>
        </p:txBody>
      </p:sp>
      <p:sp>
        <p:nvSpPr>
          <p:cNvPr id="26" name="object 26"/>
          <p:cNvSpPr/>
          <p:nvPr/>
        </p:nvSpPr>
        <p:spPr>
          <a:xfrm>
            <a:off x="2241804" y="1659635"/>
            <a:ext cx="1041400" cy="652780"/>
          </a:xfrm>
          <a:custGeom>
            <a:avLst/>
            <a:gdLst/>
            <a:ahLst/>
            <a:cxnLst/>
            <a:rect l="l" t="t" r="r" b="b"/>
            <a:pathLst>
              <a:path w="1041400" h="652780">
                <a:moveTo>
                  <a:pt x="4572" y="0"/>
                </a:moveTo>
                <a:lnTo>
                  <a:pt x="0" y="0"/>
                </a:lnTo>
                <a:lnTo>
                  <a:pt x="0" y="4572"/>
                </a:lnTo>
                <a:lnTo>
                  <a:pt x="1036320" y="652272"/>
                </a:lnTo>
                <a:lnTo>
                  <a:pt x="1040892" y="652272"/>
                </a:lnTo>
                <a:lnTo>
                  <a:pt x="1040892" y="647700"/>
                </a:lnTo>
                <a:lnTo>
                  <a:pt x="4572" y="0"/>
                </a:lnTo>
                <a:close/>
              </a:path>
            </a:pathLst>
          </a:custGeom>
          <a:solidFill>
            <a:srgbClr val="000000"/>
          </a:solidFill>
        </p:spPr>
        <p:txBody>
          <a:bodyPr wrap="square" lIns="0" tIns="0" rIns="0" bIns="0" rtlCol="0"/>
          <a:lstStyle/>
          <a:p/>
        </p:txBody>
      </p:sp>
      <p:sp>
        <p:nvSpPr>
          <p:cNvPr id="27" name="object 27"/>
          <p:cNvSpPr/>
          <p:nvPr/>
        </p:nvSpPr>
        <p:spPr>
          <a:xfrm>
            <a:off x="2336292" y="1498091"/>
            <a:ext cx="475615" cy="652780"/>
          </a:xfrm>
          <a:custGeom>
            <a:avLst/>
            <a:gdLst/>
            <a:ahLst/>
            <a:cxnLst/>
            <a:rect l="l" t="t" r="r" b="b"/>
            <a:pathLst>
              <a:path w="475614" h="652780">
                <a:moveTo>
                  <a:pt x="475488" y="0"/>
                </a:moveTo>
                <a:lnTo>
                  <a:pt x="470916" y="0"/>
                </a:lnTo>
                <a:lnTo>
                  <a:pt x="0" y="647700"/>
                </a:lnTo>
                <a:lnTo>
                  <a:pt x="0" y="652272"/>
                </a:lnTo>
                <a:lnTo>
                  <a:pt x="4571" y="652272"/>
                </a:lnTo>
                <a:lnTo>
                  <a:pt x="475488" y="4572"/>
                </a:lnTo>
                <a:lnTo>
                  <a:pt x="475488" y="0"/>
                </a:lnTo>
                <a:close/>
              </a:path>
            </a:pathLst>
          </a:custGeom>
          <a:solidFill>
            <a:srgbClr val="000000"/>
          </a:solidFill>
        </p:spPr>
        <p:txBody>
          <a:bodyPr wrap="square" lIns="0" tIns="0" rIns="0" bIns="0" rtlCol="0"/>
          <a:lstStyle/>
          <a:p/>
        </p:txBody>
      </p:sp>
      <p:sp>
        <p:nvSpPr>
          <p:cNvPr id="28" name="object 28"/>
          <p:cNvSpPr/>
          <p:nvPr/>
        </p:nvSpPr>
        <p:spPr>
          <a:xfrm>
            <a:off x="2430779" y="1578863"/>
            <a:ext cx="381000" cy="490855"/>
          </a:xfrm>
          <a:custGeom>
            <a:avLst/>
            <a:gdLst/>
            <a:ahLst/>
            <a:cxnLst/>
            <a:rect l="l" t="t" r="r" b="b"/>
            <a:pathLst>
              <a:path w="381000" h="490855">
                <a:moveTo>
                  <a:pt x="4572" y="0"/>
                </a:moveTo>
                <a:lnTo>
                  <a:pt x="0" y="0"/>
                </a:lnTo>
                <a:lnTo>
                  <a:pt x="0" y="4572"/>
                </a:lnTo>
                <a:lnTo>
                  <a:pt x="376428" y="490728"/>
                </a:lnTo>
                <a:lnTo>
                  <a:pt x="381000" y="490728"/>
                </a:lnTo>
                <a:lnTo>
                  <a:pt x="381000" y="486156"/>
                </a:lnTo>
                <a:lnTo>
                  <a:pt x="4572" y="0"/>
                </a:lnTo>
                <a:close/>
              </a:path>
            </a:pathLst>
          </a:custGeom>
          <a:solidFill>
            <a:srgbClr val="000000"/>
          </a:solidFill>
        </p:spPr>
        <p:txBody>
          <a:bodyPr wrap="square" lIns="0" tIns="0" rIns="0" bIns="0" rtlCol="0"/>
          <a:lstStyle/>
          <a:p/>
        </p:txBody>
      </p:sp>
      <p:sp>
        <p:nvSpPr>
          <p:cNvPr id="29" name="object 29"/>
          <p:cNvSpPr/>
          <p:nvPr/>
        </p:nvSpPr>
        <p:spPr>
          <a:xfrm>
            <a:off x="2336292" y="1821179"/>
            <a:ext cx="757555" cy="169545"/>
          </a:xfrm>
          <a:custGeom>
            <a:avLst/>
            <a:gdLst/>
            <a:ahLst/>
            <a:cxnLst/>
            <a:rect l="l" t="t" r="r" b="b"/>
            <a:pathLst>
              <a:path w="757555" h="169544">
                <a:moveTo>
                  <a:pt x="757428" y="0"/>
                </a:moveTo>
                <a:lnTo>
                  <a:pt x="754380" y="0"/>
                </a:lnTo>
                <a:lnTo>
                  <a:pt x="1524" y="163068"/>
                </a:lnTo>
                <a:lnTo>
                  <a:pt x="0" y="163068"/>
                </a:lnTo>
                <a:lnTo>
                  <a:pt x="0" y="167640"/>
                </a:lnTo>
                <a:lnTo>
                  <a:pt x="1524" y="167640"/>
                </a:lnTo>
                <a:lnTo>
                  <a:pt x="3048" y="169164"/>
                </a:lnTo>
                <a:lnTo>
                  <a:pt x="755904" y="6096"/>
                </a:lnTo>
                <a:lnTo>
                  <a:pt x="757428" y="4572"/>
                </a:lnTo>
                <a:lnTo>
                  <a:pt x="757428" y="0"/>
                </a:lnTo>
                <a:close/>
              </a:path>
            </a:pathLst>
          </a:custGeom>
          <a:solidFill>
            <a:srgbClr val="000000"/>
          </a:solidFill>
        </p:spPr>
        <p:txBody>
          <a:bodyPr wrap="square" lIns="0" tIns="0" rIns="0" bIns="0" rtlCol="0"/>
          <a:lstStyle/>
          <a:p/>
        </p:txBody>
      </p:sp>
      <p:sp>
        <p:nvSpPr>
          <p:cNvPr id="30" name="object 30"/>
          <p:cNvSpPr/>
          <p:nvPr/>
        </p:nvSpPr>
        <p:spPr>
          <a:xfrm>
            <a:off x="2621279" y="1498091"/>
            <a:ext cx="0" cy="652780"/>
          </a:xfrm>
          <a:custGeom>
            <a:avLst/>
            <a:gdLst/>
            <a:ahLst/>
            <a:cxnLst/>
            <a:rect l="l" t="t" r="r" b="b"/>
            <a:pathLst>
              <a:path w="0" h="652780">
                <a:moveTo>
                  <a:pt x="0" y="0"/>
                </a:moveTo>
                <a:lnTo>
                  <a:pt x="0" y="652272"/>
                </a:lnTo>
              </a:path>
            </a:pathLst>
          </a:custGeom>
          <a:ln w="6095">
            <a:solidFill>
              <a:srgbClr val="000000"/>
            </a:solidFill>
          </a:ln>
        </p:spPr>
        <p:txBody>
          <a:bodyPr wrap="square" lIns="0" tIns="0" rIns="0" bIns="0" rtlCol="0"/>
          <a:lstStyle/>
          <a:p/>
        </p:txBody>
      </p:sp>
      <p:sp>
        <p:nvSpPr>
          <p:cNvPr id="31" name="object 31"/>
          <p:cNvSpPr/>
          <p:nvPr/>
        </p:nvSpPr>
        <p:spPr>
          <a:xfrm>
            <a:off x="2148839" y="1821179"/>
            <a:ext cx="850900" cy="490855"/>
          </a:xfrm>
          <a:custGeom>
            <a:avLst/>
            <a:gdLst/>
            <a:ahLst/>
            <a:cxnLst/>
            <a:rect l="l" t="t" r="r" b="b"/>
            <a:pathLst>
              <a:path w="850900" h="490855">
                <a:moveTo>
                  <a:pt x="4572" y="0"/>
                </a:moveTo>
                <a:lnTo>
                  <a:pt x="0" y="0"/>
                </a:lnTo>
                <a:lnTo>
                  <a:pt x="0" y="4572"/>
                </a:lnTo>
                <a:lnTo>
                  <a:pt x="845820" y="490728"/>
                </a:lnTo>
                <a:lnTo>
                  <a:pt x="850392" y="490728"/>
                </a:lnTo>
                <a:lnTo>
                  <a:pt x="850392" y="486156"/>
                </a:lnTo>
                <a:lnTo>
                  <a:pt x="4572" y="0"/>
                </a:lnTo>
                <a:close/>
              </a:path>
            </a:pathLst>
          </a:custGeom>
          <a:solidFill>
            <a:srgbClr val="000000"/>
          </a:solidFill>
        </p:spPr>
        <p:txBody>
          <a:bodyPr wrap="square" lIns="0" tIns="0" rIns="0" bIns="0" rtlCol="0"/>
          <a:lstStyle/>
          <a:p/>
        </p:txBody>
      </p:sp>
      <p:sp>
        <p:nvSpPr>
          <p:cNvPr id="32" name="object 32"/>
          <p:cNvSpPr/>
          <p:nvPr/>
        </p:nvSpPr>
        <p:spPr>
          <a:xfrm>
            <a:off x="2810255" y="1659635"/>
            <a:ext cx="0" cy="814069"/>
          </a:xfrm>
          <a:custGeom>
            <a:avLst/>
            <a:gdLst/>
            <a:ahLst/>
            <a:cxnLst/>
            <a:rect l="l" t="t" r="r" b="b"/>
            <a:pathLst>
              <a:path w="0" h="814069">
                <a:moveTo>
                  <a:pt x="0" y="0"/>
                </a:moveTo>
                <a:lnTo>
                  <a:pt x="0" y="813816"/>
                </a:lnTo>
              </a:path>
            </a:pathLst>
          </a:custGeom>
          <a:ln w="6095">
            <a:solidFill>
              <a:srgbClr val="000000"/>
            </a:solidFill>
          </a:ln>
        </p:spPr>
        <p:txBody>
          <a:bodyPr wrap="square" lIns="0" tIns="0" rIns="0" bIns="0" rtlCol="0"/>
          <a:lstStyle/>
          <a:p/>
        </p:txBody>
      </p:sp>
      <p:sp>
        <p:nvSpPr>
          <p:cNvPr id="33" name="object 33"/>
          <p:cNvSpPr/>
          <p:nvPr/>
        </p:nvSpPr>
        <p:spPr>
          <a:xfrm>
            <a:off x="2148839" y="1578863"/>
            <a:ext cx="944880" cy="975360"/>
          </a:xfrm>
          <a:custGeom>
            <a:avLst/>
            <a:gdLst/>
            <a:ahLst/>
            <a:cxnLst/>
            <a:rect l="l" t="t" r="r" b="b"/>
            <a:pathLst>
              <a:path w="944880" h="975360">
                <a:moveTo>
                  <a:pt x="4572" y="0"/>
                </a:moveTo>
                <a:lnTo>
                  <a:pt x="0" y="0"/>
                </a:lnTo>
                <a:lnTo>
                  <a:pt x="0" y="4572"/>
                </a:lnTo>
                <a:lnTo>
                  <a:pt x="940308" y="975360"/>
                </a:lnTo>
                <a:lnTo>
                  <a:pt x="944880" y="975360"/>
                </a:lnTo>
                <a:lnTo>
                  <a:pt x="944880" y="970788"/>
                </a:lnTo>
                <a:lnTo>
                  <a:pt x="4572" y="0"/>
                </a:lnTo>
                <a:close/>
              </a:path>
            </a:pathLst>
          </a:custGeom>
          <a:solidFill>
            <a:srgbClr val="000000"/>
          </a:solidFill>
        </p:spPr>
        <p:txBody>
          <a:bodyPr wrap="square" lIns="0" tIns="0" rIns="0" bIns="0" rtlCol="0"/>
          <a:lstStyle/>
          <a:p/>
        </p:txBody>
      </p:sp>
      <p:sp>
        <p:nvSpPr>
          <p:cNvPr id="34" name="object 34"/>
          <p:cNvSpPr/>
          <p:nvPr/>
        </p:nvSpPr>
        <p:spPr>
          <a:xfrm>
            <a:off x="2241804" y="1982723"/>
            <a:ext cx="1323340" cy="330835"/>
          </a:xfrm>
          <a:custGeom>
            <a:avLst/>
            <a:gdLst/>
            <a:ahLst/>
            <a:cxnLst/>
            <a:rect l="l" t="t" r="r" b="b"/>
            <a:pathLst>
              <a:path w="1323339" h="330835">
                <a:moveTo>
                  <a:pt x="1322832" y="0"/>
                </a:moveTo>
                <a:lnTo>
                  <a:pt x="1319784" y="0"/>
                </a:lnTo>
                <a:lnTo>
                  <a:pt x="1524" y="324611"/>
                </a:lnTo>
                <a:lnTo>
                  <a:pt x="0" y="324611"/>
                </a:lnTo>
                <a:lnTo>
                  <a:pt x="0" y="329183"/>
                </a:lnTo>
                <a:lnTo>
                  <a:pt x="1524" y="329183"/>
                </a:lnTo>
                <a:lnTo>
                  <a:pt x="3048" y="330707"/>
                </a:lnTo>
                <a:lnTo>
                  <a:pt x="1321308" y="6095"/>
                </a:lnTo>
                <a:lnTo>
                  <a:pt x="1322832" y="4571"/>
                </a:lnTo>
                <a:lnTo>
                  <a:pt x="1322832" y="0"/>
                </a:lnTo>
                <a:close/>
              </a:path>
            </a:pathLst>
          </a:custGeom>
          <a:solidFill>
            <a:srgbClr val="000000"/>
          </a:solidFill>
        </p:spPr>
        <p:txBody>
          <a:bodyPr wrap="square" lIns="0" tIns="0" rIns="0" bIns="0" rtlCol="0"/>
          <a:lstStyle/>
          <a:p/>
        </p:txBody>
      </p:sp>
      <p:sp>
        <p:nvSpPr>
          <p:cNvPr id="35" name="object 35"/>
          <p:cNvSpPr/>
          <p:nvPr/>
        </p:nvSpPr>
        <p:spPr>
          <a:xfrm>
            <a:off x="2715767" y="1498091"/>
            <a:ext cx="0" cy="975360"/>
          </a:xfrm>
          <a:custGeom>
            <a:avLst/>
            <a:gdLst/>
            <a:ahLst/>
            <a:cxnLst/>
            <a:rect l="l" t="t" r="r" b="b"/>
            <a:pathLst>
              <a:path w="0" h="975360">
                <a:moveTo>
                  <a:pt x="0" y="0"/>
                </a:moveTo>
                <a:lnTo>
                  <a:pt x="0" y="975359"/>
                </a:lnTo>
              </a:path>
            </a:pathLst>
          </a:custGeom>
          <a:ln w="6095">
            <a:solidFill>
              <a:srgbClr val="000000"/>
            </a:solidFill>
          </a:ln>
        </p:spPr>
        <p:txBody>
          <a:bodyPr wrap="square" lIns="0" tIns="0" rIns="0" bIns="0" rtlCol="0"/>
          <a:lstStyle/>
          <a:p/>
        </p:txBody>
      </p:sp>
      <p:sp>
        <p:nvSpPr>
          <p:cNvPr id="36" name="object 36"/>
          <p:cNvSpPr/>
          <p:nvPr/>
        </p:nvSpPr>
        <p:spPr>
          <a:xfrm>
            <a:off x="2054351" y="2145792"/>
            <a:ext cx="1416050" cy="167640"/>
          </a:xfrm>
          <a:custGeom>
            <a:avLst/>
            <a:gdLst/>
            <a:ahLst/>
            <a:cxnLst/>
            <a:rect l="l" t="t" r="r" b="b"/>
            <a:pathLst>
              <a:path w="1416050" h="167639">
                <a:moveTo>
                  <a:pt x="3048" y="0"/>
                </a:moveTo>
                <a:lnTo>
                  <a:pt x="0" y="0"/>
                </a:lnTo>
                <a:lnTo>
                  <a:pt x="0" y="4572"/>
                </a:lnTo>
                <a:lnTo>
                  <a:pt x="1524" y="6096"/>
                </a:lnTo>
                <a:lnTo>
                  <a:pt x="1412748" y="167640"/>
                </a:lnTo>
                <a:lnTo>
                  <a:pt x="1414272" y="166116"/>
                </a:lnTo>
                <a:lnTo>
                  <a:pt x="1415796" y="166116"/>
                </a:lnTo>
                <a:lnTo>
                  <a:pt x="1415796" y="161544"/>
                </a:lnTo>
                <a:lnTo>
                  <a:pt x="1414272" y="161544"/>
                </a:lnTo>
                <a:lnTo>
                  <a:pt x="3048" y="0"/>
                </a:lnTo>
                <a:close/>
              </a:path>
            </a:pathLst>
          </a:custGeom>
          <a:solidFill>
            <a:srgbClr val="000000"/>
          </a:solidFill>
        </p:spPr>
        <p:txBody>
          <a:bodyPr wrap="square" lIns="0" tIns="0" rIns="0" bIns="0" rtlCol="0"/>
          <a:lstStyle/>
          <a:p/>
        </p:txBody>
      </p:sp>
      <p:sp>
        <p:nvSpPr>
          <p:cNvPr id="37" name="object 37"/>
          <p:cNvSpPr/>
          <p:nvPr/>
        </p:nvSpPr>
        <p:spPr>
          <a:xfrm>
            <a:off x="2148839" y="1659635"/>
            <a:ext cx="944880" cy="490855"/>
          </a:xfrm>
          <a:custGeom>
            <a:avLst/>
            <a:gdLst/>
            <a:ahLst/>
            <a:cxnLst/>
            <a:rect l="l" t="t" r="r" b="b"/>
            <a:pathLst>
              <a:path w="944880" h="490855">
                <a:moveTo>
                  <a:pt x="944880" y="0"/>
                </a:moveTo>
                <a:lnTo>
                  <a:pt x="940308" y="0"/>
                </a:lnTo>
                <a:lnTo>
                  <a:pt x="0" y="486156"/>
                </a:lnTo>
                <a:lnTo>
                  <a:pt x="0" y="490728"/>
                </a:lnTo>
                <a:lnTo>
                  <a:pt x="4571" y="490728"/>
                </a:lnTo>
                <a:lnTo>
                  <a:pt x="944880" y="4572"/>
                </a:lnTo>
                <a:lnTo>
                  <a:pt x="944880" y="0"/>
                </a:lnTo>
                <a:close/>
              </a:path>
            </a:pathLst>
          </a:custGeom>
          <a:solidFill>
            <a:srgbClr val="000000"/>
          </a:solidFill>
        </p:spPr>
        <p:txBody>
          <a:bodyPr wrap="square" lIns="0" tIns="0" rIns="0" bIns="0" rtlCol="0"/>
          <a:lstStyle/>
          <a:p/>
        </p:txBody>
      </p:sp>
      <p:sp>
        <p:nvSpPr>
          <p:cNvPr id="38" name="object 38"/>
          <p:cNvSpPr/>
          <p:nvPr/>
        </p:nvSpPr>
        <p:spPr>
          <a:xfrm>
            <a:off x="2433827" y="1578863"/>
            <a:ext cx="0" cy="814069"/>
          </a:xfrm>
          <a:custGeom>
            <a:avLst/>
            <a:gdLst/>
            <a:ahLst/>
            <a:cxnLst/>
            <a:rect l="l" t="t" r="r" b="b"/>
            <a:pathLst>
              <a:path w="0" h="814069">
                <a:moveTo>
                  <a:pt x="0" y="0"/>
                </a:moveTo>
                <a:lnTo>
                  <a:pt x="0" y="813816"/>
                </a:lnTo>
              </a:path>
            </a:pathLst>
          </a:custGeom>
          <a:ln w="6095">
            <a:solidFill>
              <a:srgbClr val="000000"/>
            </a:solidFill>
          </a:ln>
        </p:spPr>
        <p:txBody>
          <a:bodyPr wrap="square" lIns="0" tIns="0" rIns="0" bIns="0" rtlCol="0"/>
          <a:lstStyle/>
          <a:p/>
        </p:txBody>
      </p:sp>
      <p:sp>
        <p:nvSpPr>
          <p:cNvPr id="39" name="object 39"/>
          <p:cNvSpPr/>
          <p:nvPr/>
        </p:nvSpPr>
        <p:spPr>
          <a:xfrm>
            <a:off x="2243327" y="1498091"/>
            <a:ext cx="756285" cy="814069"/>
          </a:xfrm>
          <a:custGeom>
            <a:avLst/>
            <a:gdLst/>
            <a:ahLst/>
            <a:cxnLst/>
            <a:rect l="l" t="t" r="r" b="b"/>
            <a:pathLst>
              <a:path w="756285" h="814069">
                <a:moveTo>
                  <a:pt x="755904" y="0"/>
                </a:moveTo>
                <a:lnTo>
                  <a:pt x="751332" y="0"/>
                </a:lnTo>
                <a:lnTo>
                  <a:pt x="0" y="809244"/>
                </a:lnTo>
                <a:lnTo>
                  <a:pt x="0" y="813816"/>
                </a:lnTo>
                <a:lnTo>
                  <a:pt x="4572" y="813816"/>
                </a:lnTo>
                <a:lnTo>
                  <a:pt x="755904" y="4572"/>
                </a:lnTo>
                <a:lnTo>
                  <a:pt x="755904" y="0"/>
                </a:lnTo>
                <a:close/>
              </a:path>
            </a:pathLst>
          </a:custGeom>
          <a:solidFill>
            <a:srgbClr val="000000"/>
          </a:solidFill>
        </p:spPr>
        <p:txBody>
          <a:bodyPr wrap="square" lIns="0" tIns="0" rIns="0" bIns="0" rtlCol="0"/>
          <a:lstStyle/>
          <a:p/>
        </p:txBody>
      </p:sp>
      <p:sp>
        <p:nvSpPr>
          <p:cNvPr id="40" name="object 40"/>
          <p:cNvSpPr/>
          <p:nvPr/>
        </p:nvSpPr>
        <p:spPr>
          <a:xfrm>
            <a:off x="2807207" y="1659635"/>
            <a:ext cx="568960" cy="652780"/>
          </a:xfrm>
          <a:custGeom>
            <a:avLst/>
            <a:gdLst/>
            <a:ahLst/>
            <a:cxnLst/>
            <a:rect l="l" t="t" r="r" b="b"/>
            <a:pathLst>
              <a:path w="568960" h="652780">
                <a:moveTo>
                  <a:pt x="4572" y="0"/>
                </a:moveTo>
                <a:lnTo>
                  <a:pt x="0" y="0"/>
                </a:lnTo>
                <a:lnTo>
                  <a:pt x="0" y="4572"/>
                </a:lnTo>
                <a:lnTo>
                  <a:pt x="563880" y="652272"/>
                </a:lnTo>
                <a:lnTo>
                  <a:pt x="568452" y="652272"/>
                </a:lnTo>
                <a:lnTo>
                  <a:pt x="568452" y="647700"/>
                </a:lnTo>
                <a:lnTo>
                  <a:pt x="4572" y="0"/>
                </a:lnTo>
                <a:close/>
              </a:path>
            </a:pathLst>
          </a:custGeom>
          <a:solidFill>
            <a:srgbClr val="000000"/>
          </a:solidFill>
        </p:spPr>
        <p:txBody>
          <a:bodyPr wrap="square" lIns="0" tIns="0" rIns="0" bIns="0" rtlCol="0"/>
          <a:lstStyle/>
          <a:p/>
        </p:txBody>
      </p:sp>
      <p:sp>
        <p:nvSpPr>
          <p:cNvPr id="41" name="object 41"/>
          <p:cNvSpPr/>
          <p:nvPr/>
        </p:nvSpPr>
        <p:spPr>
          <a:xfrm>
            <a:off x="2618232" y="1901951"/>
            <a:ext cx="570230" cy="490855"/>
          </a:xfrm>
          <a:custGeom>
            <a:avLst/>
            <a:gdLst/>
            <a:ahLst/>
            <a:cxnLst/>
            <a:rect l="l" t="t" r="r" b="b"/>
            <a:pathLst>
              <a:path w="570230" h="490855">
                <a:moveTo>
                  <a:pt x="569976" y="0"/>
                </a:moveTo>
                <a:lnTo>
                  <a:pt x="565404" y="0"/>
                </a:lnTo>
                <a:lnTo>
                  <a:pt x="0" y="486155"/>
                </a:lnTo>
                <a:lnTo>
                  <a:pt x="0" y="490727"/>
                </a:lnTo>
                <a:lnTo>
                  <a:pt x="4572" y="490727"/>
                </a:lnTo>
                <a:lnTo>
                  <a:pt x="569976" y="4571"/>
                </a:lnTo>
                <a:lnTo>
                  <a:pt x="569976" y="0"/>
                </a:lnTo>
                <a:close/>
              </a:path>
            </a:pathLst>
          </a:custGeom>
          <a:solidFill>
            <a:srgbClr val="000000"/>
          </a:solidFill>
        </p:spPr>
        <p:txBody>
          <a:bodyPr wrap="square" lIns="0" tIns="0" rIns="0" bIns="0" rtlCol="0"/>
          <a:lstStyle/>
          <a:p/>
        </p:txBody>
      </p:sp>
      <p:sp>
        <p:nvSpPr>
          <p:cNvPr id="42" name="object 42"/>
          <p:cNvSpPr/>
          <p:nvPr/>
        </p:nvSpPr>
        <p:spPr>
          <a:xfrm>
            <a:off x="2148839" y="2063495"/>
            <a:ext cx="1321435" cy="88900"/>
          </a:xfrm>
          <a:custGeom>
            <a:avLst/>
            <a:gdLst/>
            <a:ahLst/>
            <a:cxnLst/>
            <a:rect l="l" t="t" r="r" b="b"/>
            <a:pathLst>
              <a:path w="1321435" h="88900">
                <a:moveTo>
                  <a:pt x="3048" y="0"/>
                </a:moveTo>
                <a:lnTo>
                  <a:pt x="0" y="0"/>
                </a:lnTo>
                <a:lnTo>
                  <a:pt x="0" y="4572"/>
                </a:lnTo>
                <a:lnTo>
                  <a:pt x="1524" y="6096"/>
                </a:lnTo>
                <a:lnTo>
                  <a:pt x="1318260" y="88392"/>
                </a:lnTo>
                <a:lnTo>
                  <a:pt x="1319784" y="86868"/>
                </a:lnTo>
                <a:lnTo>
                  <a:pt x="1321308" y="86868"/>
                </a:lnTo>
                <a:lnTo>
                  <a:pt x="1321308" y="82296"/>
                </a:lnTo>
                <a:lnTo>
                  <a:pt x="1319784" y="82296"/>
                </a:lnTo>
                <a:lnTo>
                  <a:pt x="3048" y="0"/>
                </a:lnTo>
                <a:close/>
              </a:path>
            </a:pathLst>
          </a:custGeom>
          <a:solidFill>
            <a:srgbClr val="000000"/>
          </a:solidFill>
        </p:spPr>
        <p:txBody>
          <a:bodyPr wrap="square" lIns="0" tIns="0" rIns="0" bIns="0" rtlCol="0"/>
          <a:lstStyle/>
          <a:p/>
        </p:txBody>
      </p:sp>
      <p:sp>
        <p:nvSpPr>
          <p:cNvPr id="43" name="object 43"/>
          <p:cNvSpPr/>
          <p:nvPr/>
        </p:nvSpPr>
        <p:spPr>
          <a:xfrm>
            <a:off x="2901695" y="1821179"/>
            <a:ext cx="474345" cy="733425"/>
          </a:xfrm>
          <a:custGeom>
            <a:avLst/>
            <a:gdLst/>
            <a:ahLst/>
            <a:cxnLst/>
            <a:rect l="l" t="t" r="r" b="b"/>
            <a:pathLst>
              <a:path w="474345" h="733425">
                <a:moveTo>
                  <a:pt x="473964" y="0"/>
                </a:moveTo>
                <a:lnTo>
                  <a:pt x="469392" y="0"/>
                </a:lnTo>
                <a:lnTo>
                  <a:pt x="0" y="728472"/>
                </a:lnTo>
                <a:lnTo>
                  <a:pt x="0" y="733044"/>
                </a:lnTo>
                <a:lnTo>
                  <a:pt x="4572" y="733044"/>
                </a:lnTo>
                <a:lnTo>
                  <a:pt x="473964" y="4572"/>
                </a:lnTo>
                <a:lnTo>
                  <a:pt x="473964" y="0"/>
                </a:lnTo>
                <a:close/>
              </a:path>
            </a:pathLst>
          </a:custGeom>
          <a:solidFill>
            <a:srgbClr val="000000"/>
          </a:solidFill>
        </p:spPr>
        <p:txBody>
          <a:bodyPr wrap="square" lIns="0" tIns="0" rIns="0" bIns="0" rtlCol="0"/>
          <a:lstStyle/>
          <a:p/>
        </p:txBody>
      </p:sp>
      <p:sp>
        <p:nvSpPr>
          <p:cNvPr id="44" name="object 44"/>
          <p:cNvSpPr/>
          <p:nvPr/>
        </p:nvSpPr>
        <p:spPr>
          <a:xfrm>
            <a:off x="3089148" y="1740407"/>
            <a:ext cx="100965" cy="733425"/>
          </a:xfrm>
          <a:custGeom>
            <a:avLst/>
            <a:gdLst/>
            <a:ahLst/>
            <a:cxnLst/>
            <a:rect l="l" t="t" r="r" b="b"/>
            <a:pathLst>
              <a:path w="100964" h="733425">
                <a:moveTo>
                  <a:pt x="4571" y="0"/>
                </a:moveTo>
                <a:lnTo>
                  <a:pt x="0" y="0"/>
                </a:lnTo>
                <a:lnTo>
                  <a:pt x="0" y="3048"/>
                </a:lnTo>
                <a:lnTo>
                  <a:pt x="94487" y="731520"/>
                </a:lnTo>
                <a:lnTo>
                  <a:pt x="94487" y="733044"/>
                </a:lnTo>
                <a:lnTo>
                  <a:pt x="99059" y="733044"/>
                </a:lnTo>
                <a:lnTo>
                  <a:pt x="99059" y="731520"/>
                </a:lnTo>
                <a:lnTo>
                  <a:pt x="100583" y="729996"/>
                </a:lnTo>
                <a:lnTo>
                  <a:pt x="6095" y="1524"/>
                </a:lnTo>
                <a:lnTo>
                  <a:pt x="4571" y="0"/>
                </a:lnTo>
                <a:close/>
              </a:path>
            </a:pathLst>
          </a:custGeom>
          <a:solidFill>
            <a:srgbClr val="000000"/>
          </a:solidFill>
        </p:spPr>
        <p:txBody>
          <a:bodyPr wrap="square" lIns="0" tIns="0" rIns="0" bIns="0" rtlCol="0"/>
          <a:lstStyle/>
          <a:p/>
        </p:txBody>
      </p:sp>
      <p:sp>
        <p:nvSpPr>
          <p:cNvPr id="45" name="object 45"/>
          <p:cNvSpPr/>
          <p:nvPr/>
        </p:nvSpPr>
        <p:spPr>
          <a:xfrm>
            <a:off x="2336292" y="1821179"/>
            <a:ext cx="852169" cy="571500"/>
          </a:xfrm>
          <a:custGeom>
            <a:avLst/>
            <a:gdLst/>
            <a:ahLst/>
            <a:cxnLst/>
            <a:rect l="l" t="t" r="r" b="b"/>
            <a:pathLst>
              <a:path w="852169" h="571500">
                <a:moveTo>
                  <a:pt x="851916" y="0"/>
                </a:moveTo>
                <a:lnTo>
                  <a:pt x="847344" y="0"/>
                </a:lnTo>
                <a:lnTo>
                  <a:pt x="0" y="566928"/>
                </a:lnTo>
                <a:lnTo>
                  <a:pt x="0" y="571500"/>
                </a:lnTo>
                <a:lnTo>
                  <a:pt x="4572" y="571500"/>
                </a:lnTo>
                <a:lnTo>
                  <a:pt x="851916" y="4572"/>
                </a:lnTo>
                <a:lnTo>
                  <a:pt x="851916" y="0"/>
                </a:lnTo>
                <a:close/>
              </a:path>
            </a:pathLst>
          </a:custGeom>
          <a:solidFill>
            <a:srgbClr val="000000"/>
          </a:solidFill>
        </p:spPr>
        <p:txBody>
          <a:bodyPr wrap="square" lIns="0" tIns="0" rIns="0" bIns="0" rtlCol="0"/>
          <a:lstStyle/>
          <a:p/>
        </p:txBody>
      </p:sp>
      <p:sp>
        <p:nvSpPr>
          <p:cNvPr id="46" name="object 46"/>
          <p:cNvSpPr/>
          <p:nvPr/>
        </p:nvSpPr>
        <p:spPr>
          <a:xfrm>
            <a:off x="4309871" y="1566672"/>
            <a:ext cx="265430" cy="189230"/>
          </a:xfrm>
          <a:custGeom>
            <a:avLst/>
            <a:gdLst/>
            <a:ahLst/>
            <a:cxnLst/>
            <a:rect l="l" t="t" r="r" b="b"/>
            <a:pathLst>
              <a:path w="265429" h="189230">
                <a:moveTo>
                  <a:pt x="4572" y="0"/>
                </a:moveTo>
                <a:lnTo>
                  <a:pt x="0" y="0"/>
                </a:lnTo>
                <a:lnTo>
                  <a:pt x="0" y="4572"/>
                </a:lnTo>
                <a:lnTo>
                  <a:pt x="260604" y="188976"/>
                </a:lnTo>
                <a:lnTo>
                  <a:pt x="265176" y="188976"/>
                </a:lnTo>
                <a:lnTo>
                  <a:pt x="265176" y="184404"/>
                </a:lnTo>
                <a:lnTo>
                  <a:pt x="4572" y="0"/>
                </a:lnTo>
                <a:close/>
              </a:path>
            </a:pathLst>
          </a:custGeom>
          <a:solidFill>
            <a:srgbClr val="000000"/>
          </a:solidFill>
        </p:spPr>
        <p:txBody>
          <a:bodyPr wrap="square" lIns="0" tIns="0" rIns="0" bIns="0" rtlCol="0"/>
          <a:lstStyle/>
          <a:p/>
        </p:txBody>
      </p:sp>
      <p:sp>
        <p:nvSpPr>
          <p:cNvPr id="47" name="object 47"/>
          <p:cNvSpPr/>
          <p:nvPr/>
        </p:nvSpPr>
        <p:spPr>
          <a:xfrm>
            <a:off x="4244340" y="1566672"/>
            <a:ext cx="266700" cy="370840"/>
          </a:xfrm>
          <a:custGeom>
            <a:avLst/>
            <a:gdLst/>
            <a:ahLst/>
            <a:cxnLst/>
            <a:rect l="l" t="t" r="r" b="b"/>
            <a:pathLst>
              <a:path w="266700" h="370839">
                <a:moveTo>
                  <a:pt x="266700" y="0"/>
                </a:moveTo>
                <a:lnTo>
                  <a:pt x="262128" y="0"/>
                </a:lnTo>
                <a:lnTo>
                  <a:pt x="0" y="365760"/>
                </a:lnTo>
                <a:lnTo>
                  <a:pt x="0" y="370332"/>
                </a:lnTo>
                <a:lnTo>
                  <a:pt x="4571" y="370332"/>
                </a:lnTo>
                <a:lnTo>
                  <a:pt x="266700" y="4572"/>
                </a:lnTo>
                <a:lnTo>
                  <a:pt x="266700" y="0"/>
                </a:lnTo>
                <a:close/>
              </a:path>
            </a:pathLst>
          </a:custGeom>
          <a:solidFill>
            <a:srgbClr val="000000"/>
          </a:solidFill>
        </p:spPr>
        <p:txBody>
          <a:bodyPr wrap="square" lIns="0" tIns="0" rIns="0" bIns="0" rtlCol="0"/>
          <a:lstStyle/>
          <a:p/>
        </p:txBody>
      </p:sp>
      <p:sp>
        <p:nvSpPr>
          <p:cNvPr id="48" name="object 48"/>
          <p:cNvSpPr/>
          <p:nvPr/>
        </p:nvSpPr>
        <p:spPr>
          <a:xfrm>
            <a:off x="4244340" y="1627632"/>
            <a:ext cx="396240" cy="67310"/>
          </a:xfrm>
          <a:custGeom>
            <a:avLst/>
            <a:gdLst/>
            <a:ahLst/>
            <a:cxnLst/>
            <a:rect l="l" t="t" r="r" b="b"/>
            <a:pathLst>
              <a:path w="396239" h="67310">
                <a:moveTo>
                  <a:pt x="396240" y="0"/>
                </a:moveTo>
                <a:lnTo>
                  <a:pt x="393192" y="0"/>
                </a:lnTo>
                <a:lnTo>
                  <a:pt x="1524" y="60959"/>
                </a:lnTo>
                <a:lnTo>
                  <a:pt x="0" y="60959"/>
                </a:lnTo>
                <a:lnTo>
                  <a:pt x="0" y="65531"/>
                </a:lnTo>
                <a:lnTo>
                  <a:pt x="1524" y="65531"/>
                </a:lnTo>
                <a:lnTo>
                  <a:pt x="3048" y="67055"/>
                </a:lnTo>
                <a:lnTo>
                  <a:pt x="394716" y="6095"/>
                </a:lnTo>
                <a:lnTo>
                  <a:pt x="396240" y="4571"/>
                </a:lnTo>
                <a:lnTo>
                  <a:pt x="396240" y="0"/>
                </a:lnTo>
                <a:close/>
              </a:path>
            </a:pathLst>
          </a:custGeom>
          <a:solidFill>
            <a:srgbClr val="000000"/>
          </a:solidFill>
        </p:spPr>
        <p:txBody>
          <a:bodyPr wrap="square" lIns="0" tIns="0" rIns="0" bIns="0" rtlCol="0"/>
          <a:lstStyle/>
          <a:p/>
        </p:txBody>
      </p:sp>
      <p:sp>
        <p:nvSpPr>
          <p:cNvPr id="49" name="object 49"/>
          <p:cNvSpPr/>
          <p:nvPr/>
        </p:nvSpPr>
        <p:spPr>
          <a:xfrm>
            <a:off x="4378452" y="1505711"/>
            <a:ext cx="0" cy="431800"/>
          </a:xfrm>
          <a:custGeom>
            <a:avLst/>
            <a:gdLst/>
            <a:ahLst/>
            <a:cxnLst/>
            <a:rect l="l" t="t" r="r" b="b"/>
            <a:pathLst>
              <a:path w="0" h="431800">
                <a:moveTo>
                  <a:pt x="0" y="0"/>
                </a:moveTo>
                <a:lnTo>
                  <a:pt x="0" y="431292"/>
                </a:lnTo>
              </a:path>
            </a:pathLst>
          </a:custGeom>
          <a:ln w="6096">
            <a:solidFill>
              <a:srgbClr val="000000"/>
            </a:solidFill>
          </a:ln>
        </p:spPr>
        <p:txBody>
          <a:bodyPr wrap="square" lIns="0" tIns="0" rIns="0" bIns="0" rtlCol="0"/>
          <a:lstStyle/>
          <a:p/>
        </p:txBody>
      </p:sp>
      <p:sp>
        <p:nvSpPr>
          <p:cNvPr id="50" name="object 50"/>
          <p:cNvSpPr/>
          <p:nvPr/>
        </p:nvSpPr>
        <p:spPr>
          <a:xfrm>
            <a:off x="4244340" y="1752600"/>
            <a:ext cx="330835" cy="0"/>
          </a:xfrm>
          <a:custGeom>
            <a:avLst/>
            <a:gdLst/>
            <a:ahLst/>
            <a:cxnLst/>
            <a:rect l="l" t="t" r="r" b="b"/>
            <a:pathLst>
              <a:path w="330835" h="0">
                <a:moveTo>
                  <a:pt x="0" y="0"/>
                </a:moveTo>
                <a:lnTo>
                  <a:pt x="330708" y="0"/>
                </a:lnTo>
              </a:path>
            </a:pathLst>
          </a:custGeom>
          <a:ln w="6096">
            <a:solidFill>
              <a:srgbClr val="000000"/>
            </a:solidFill>
          </a:ln>
        </p:spPr>
        <p:txBody>
          <a:bodyPr wrap="square" lIns="0" tIns="0" rIns="0" bIns="0" rtlCol="0"/>
          <a:lstStyle/>
          <a:p/>
        </p:txBody>
      </p:sp>
      <p:sp>
        <p:nvSpPr>
          <p:cNvPr id="51" name="object 51"/>
          <p:cNvSpPr/>
          <p:nvPr/>
        </p:nvSpPr>
        <p:spPr>
          <a:xfrm>
            <a:off x="4309871" y="1627632"/>
            <a:ext cx="201295" cy="248920"/>
          </a:xfrm>
          <a:custGeom>
            <a:avLst/>
            <a:gdLst/>
            <a:ahLst/>
            <a:cxnLst/>
            <a:rect l="l" t="t" r="r" b="b"/>
            <a:pathLst>
              <a:path w="201295" h="248919">
                <a:moveTo>
                  <a:pt x="4572" y="0"/>
                </a:moveTo>
                <a:lnTo>
                  <a:pt x="0" y="0"/>
                </a:lnTo>
                <a:lnTo>
                  <a:pt x="0" y="4571"/>
                </a:lnTo>
                <a:lnTo>
                  <a:pt x="196596" y="248411"/>
                </a:lnTo>
                <a:lnTo>
                  <a:pt x="201168" y="248411"/>
                </a:lnTo>
                <a:lnTo>
                  <a:pt x="201168" y="243839"/>
                </a:lnTo>
                <a:lnTo>
                  <a:pt x="4572" y="0"/>
                </a:lnTo>
                <a:close/>
              </a:path>
            </a:pathLst>
          </a:custGeom>
          <a:solidFill>
            <a:srgbClr val="000000"/>
          </a:solidFill>
        </p:spPr>
        <p:txBody>
          <a:bodyPr wrap="square" lIns="0" tIns="0" rIns="0" bIns="0" rtlCol="0"/>
          <a:lstStyle/>
          <a:p/>
        </p:txBody>
      </p:sp>
      <p:sp>
        <p:nvSpPr>
          <p:cNvPr id="52" name="object 52"/>
          <p:cNvSpPr/>
          <p:nvPr/>
        </p:nvSpPr>
        <p:spPr>
          <a:xfrm>
            <a:off x="5221223" y="1505711"/>
            <a:ext cx="265430" cy="128270"/>
          </a:xfrm>
          <a:custGeom>
            <a:avLst/>
            <a:gdLst/>
            <a:ahLst/>
            <a:cxnLst/>
            <a:rect l="l" t="t" r="r" b="b"/>
            <a:pathLst>
              <a:path w="265429" h="128269">
                <a:moveTo>
                  <a:pt x="3048" y="0"/>
                </a:moveTo>
                <a:lnTo>
                  <a:pt x="0" y="0"/>
                </a:lnTo>
                <a:lnTo>
                  <a:pt x="0" y="4572"/>
                </a:lnTo>
                <a:lnTo>
                  <a:pt x="1524" y="6096"/>
                </a:lnTo>
                <a:lnTo>
                  <a:pt x="262128" y="128016"/>
                </a:lnTo>
                <a:lnTo>
                  <a:pt x="263652" y="126492"/>
                </a:lnTo>
                <a:lnTo>
                  <a:pt x="265176" y="126492"/>
                </a:lnTo>
                <a:lnTo>
                  <a:pt x="265176" y="121920"/>
                </a:lnTo>
                <a:lnTo>
                  <a:pt x="263652" y="121920"/>
                </a:lnTo>
                <a:lnTo>
                  <a:pt x="3048" y="0"/>
                </a:lnTo>
                <a:close/>
              </a:path>
            </a:pathLst>
          </a:custGeom>
          <a:solidFill>
            <a:srgbClr val="000000"/>
          </a:solidFill>
        </p:spPr>
        <p:txBody>
          <a:bodyPr wrap="square" lIns="0" tIns="0" rIns="0" bIns="0" rtlCol="0"/>
          <a:lstStyle/>
          <a:p/>
        </p:txBody>
      </p:sp>
      <p:sp>
        <p:nvSpPr>
          <p:cNvPr id="53" name="object 53"/>
          <p:cNvSpPr/>
          <p:nvPr/>
        </p:nvSpPr>
        <p:spPr>
          <a:xfrm>
            <a:off x="5221223" y="1444752"/>
            <a:ext cx="332740" cy="431800"/>
          </a:xfrm>
          <a:custGeom>
            <a:avLst/>
            <a:gdLst/>
            <a:ahLst/>
            <a:cxnLst/>
            <a:rect l="l" t="t" r="r" b="b"/>
            <a:pathLst>
              <a:path w="332739" h="431800">
                <a:moveTo>
                  <a:pt x="332232" y="0"/>
                </a:moveTo>
                <a:lnTo>
                  <a:pt x="327660" y="0"/>
                </a:lnTo>
                <a:lnTo>
                  <a:pt x="0" y="426720"/>
                </a:lnTo>
                <a:lnTo>
                  <a:pt x="0" y="431292"/>
                </a:lnTo>
                <a:lnTo>
                  <a:pt x="4572" y="431292"/>
                </a:lnTo>
                <a:lnTo>
                  <a:pt x="332232" y="4572"/>
                </a:lnTo>
                <a:lnTo>
                  <a:pt x="332232" y="0"/>
                </a:lnTo>
                <a:close/>
              </a:path>
            </a:pathLst>
          </a:custGeom>
          <a:solidFill>
            <a:srgbClr val="000000"/>
          </a:solidFill>
        </p:spPr>
        <p:txBody>
          <a:bodyPr wrap="square" lIns="0" tIns="0" rIns="0" bIns="0" rtlCol="0"/>
          <a:lstStyle/>
          <a:p/>
        </p:txBody>
      </p:sp>
      <p:sp>
        <p:nvSpPr>
          <p:cNvPr id="54" name="object 54"/>
          <p:cNvSpPr/>
          <p:nvPr/>
        </p:nvSpPr>
        <p:spPr>
          <a:xfrm>
            <a:off x="5286755" y="1383791"/>
            <a:ext cx="201295" cy="492759"/>
          </a:xfrm>
          <a:custGeom>
            <a:avLst/>
            <a:gdLst/>
            <a:ahLst/>
            <a:cxnLst/>
            <a:rect l="l" t="t" r="r" b="b"/>
            <a:pathLst>
              <a:path w="201295" h="492760">
                <a:moveTo>
                  <a:pt x="4572" y="0"/>
                </a:moveTo>
                <a:lnTo>
                  <a:pt x="0" y="0"/>
                </a:lnTo>
                <a:lnTo>
                  <a:pt x="0" y="3048"/>
                </a:lnTo>
                <a:lnTo>
                  <a:pt x="195072" y="490728"/>
                </a:lnTo>
                <a:lnTo>
                  <a:pt x="195072" y="492252"/>
                </a:lnTo>
                <a:lnTo>
                  <a:pt x="199644" y="492252"/>
                </a:lnTo>
                <a:lnTo>
                  <a:pt x="199644" y="490728"/>
                </a:lnTo>
                <a:lnTo>
                  <a:pt x="201168" y="489204"/>
                </a:lnTo>
                <a:lnTo>
                  <a:pt x="6096" y="1524"/>
                </a:lnTo>
                <a:lnTo>
                  <a:pt x="4572" y="0"/>
                </a:lnTo>
                <a:close/>
              </a:path>
            </a:pathLst>
          </a:custGeom>
          <a:solidFill>
            <a:srgbClr val="000000"/>
          </a:solidFill>
        </p:spPr>
        <p:txBody>
          <a:bodyPr wrap="square" lIns="0" tIns="0" rIns="0" bIns="0" rtlCol="0"/>
          <a:lstStyle/>
          <a:p/>
        </p:txBody>
      </p:sp>
      <p:sp>
        <p:nvSpPr>
          <p:cNvPr id="55" name="object 55"/>
          <p:cNvSpPr/>
          <p:nvPr/>
        </p:nvSpPr>
        <p:spPr>
          <a:xfrm>
            <a:off x="5157215" y="1566672"/>
            <a:ext cx="396240" cy="128270"/>
          </a:xfrm>
          <a:custGeom>
            <a:avLst/>
            <a:gdLst/>
            <a:ahLst/>
            <a:cxnLst/>
            <a:rect l="l" t="t" r="r" b="b"/>
            <a:pathLst>
              <a:path w="396239" h="128269">
                <a:moveTo>
                  <a:pt x="396240" y="0"/>
                </a:moveTo>
                <a:lnTo>
                  <a:pt x="393192" y="0"/>
                </a:lnTo>
                <a:lnTo>
                  <a:pt x="1524" y="121920"/>
                </a:lnTo>
                <a:lnTo>
                  <a:pt x="0" y="121920"/>
                </a:lnTo>
                <a:lnTo>
                  <a:pt x="0" y="126492"/>
                </a:lnTo>
                <a:lnTo>
                  <a:pt x="1524" y="126492"/>
                </a:lnTo>
                <a:lnTo>
                  <a:pt x="3048" y="128016"/>
                </a:lnTo>
                <a:lnTo>
                  <a:pt x="394716" y="6096"/>
                </a:lnTo>
                <a:lnTo>
                  <a:pt x="396240" y="4572"/>
                </a:lnTo>
                <a:lnTo>
                  <a:pt x="396240" y="0"/>
                </a:lnTo>
                <a:close/>
              </a:path>
            </a:pathLst>
          </a:custGeom>
          <a:solidFill>
            <a:srgbClr val="000000"/>
          </a:solidFill>
        </p:spPr>
        <p:txBody>
          <a:bodyPr wrap="square" lIns="0" tIns="0" rIns="0" bIns="0" rtlCol="0"/>
          <a:lstStyle/>
          <a:p/>
        </p:txBody>
      </p:sp>
      <p:sp>
        <p:nvSpPr>
          <p:cNvPr id="56" name="object 56"/>
          <p:cNvSpPr/>
          <p:nvPr/>
        </p:nvSpPr>
        <p:spPr>
          <a:xfrm>
            <a:off x="5221223" y="1444752"/>
            <a:ext cx="396240" cy="189230"/>
          </a:xfrm>
          <a:custGeom>
            <a:avLst/>
            <a:gdLst/>
            <a:ahLst/>
            <a:cxnLst/>
            <a:rect l="l" t="t" r="r" b="b"/>
            <a:pathLst>
              <a:path w="396239" h="189230">
                <a:moveTo>
                  <a:pt x="396240" y="0"/>
                </a:moveTo>
                <a:lnTo>
                  <a:pt x="393192" y="0"/>
                </a:lnTo>
                <a:lnTo>
                  <a:pt x="1524" y="182879"/>
                </a:lnTo>
                <a:lnTo>
                  <a:pt x="0" y="182879"/>
                </a:lnTo>
                <a:lnTo>
                  <a:pt x="0" y="187451"/>
                </a:lnTo>
                <a:lnTo>
                  <a:pt x="1524" y="187451"/>
                </a:lnTo>
                <a:lnTo>
                  <a:pt x="3048" y="188975"/>
                </a:lnTo>
                <a:lnTo>
                  <a:pt x="394716" y="6095"/>
                </a:lnTo>
                <a:lnTo>
                  <a:pt x="396240" y="4571"/>
                </a:lnTo>
                <a:lnTo>
                  <a:pt x="396240" y="0"/>
                </a:lnTo>
                <a:close/>
              </a:path>
            </a:pathLst>
          </a:custGeom>
          <a:solidFill>
            <a:srgbClr val="000000"/>
          </a:solidFill>
        </p:spPr>
        <p:txBody>
          <a:bodyPr wrap="square" lIns="0" tIns="0" rIns="0" bIns="0" rtlCol="0"/>
          <a:lstStyle/>
          <a:p/>
        </p:txBody>
      </p:sp>
      <p:sp>
        <p:nvSpPr>
          <p:cNvPr id="57" name="object 57"/>
          <p:cNvSpPr/>
          <p:nvPr/>
        </p:nvSpPr>
        <p:spPr>
          <a:xfrm>
            <a:off x="5420867" y="1383791"/>
            <a:ext cx="0" cy="492759"/>
          </a:xfrm>
          <a:custGeom>
            <a:avLst/>
            <a:gdLst/>
            <a:ahLst/>
            <a:cxnLst/>
            <a:rect l="l" t="t" r="r" b="b"/>
            <a:pathLst>
              <a:path w="0" h="492760">
                <a:moveTo>
                  <a:pt x="0" y="0"/>
                </a:moveTo>
                <a:lnTo>
                  <a:pt x="0" y="492251"/>
                </a:lnTo>
              </a:path>
            </a:pathLst>
          </a:custGeom>
          <a:ln w="6096">
            <a:solidFill>
              <a:srgbClr val="000000"/>
            </a:solidFill>
          </a:ln>
        </p:spPr>
        <p:txBody>
          <a:bodyPr wrap="square" lIns="0" tIns="0" rIns="0" bIns="0" rtlCol="0"/>
          <a:lstStyle/>
          <a:p/>
        </p:txBody>
      </p:sp>
      <p:sp>
        <p:nvSpPr>
          <p:cNvPr id="58" name="object 58"/>
          <p:cNvSpPr/>
          <p:nvPr/>
        </p:nvSpPr>
        <p:spPr>
          <a:xfrm>
            <a:off x="4570476" y="2423160"/>
            <a:ext cx="462280" cy="0"/>
          </a:xfrm>
          <a:custGeom>
            <a:avLst/>
            <a:gdLst/>
            <a:ahLst/>
            <a:cxnLst/>
            <a:rect l="l" t="t" r="r" b="b"/>
            <a:pathLst>
              <a:path w="462279" h="0">
                <a:moveTo>
                  <a:pt x="0" y="0"/>
                </a:moveTo>
                <a:lnTo>
                  <a:pt x="461772" y="0"/>
                </a:lnTo>
              </a:path>
            </a:pathLst>
          </a:custGeom>
          <a:ln w="6096">
            <a:solidFill>
              <a:srgbClr val="000000"/>
            </a:solidFill>
          </a:ln>
        </p:spPr>
        <p:txBody>
          <a:bodyPr wrap="square" lIns="0" tIns="0" rIns="0" bIns="0" rtlCol="0"/>
          <a:lstStyle/>
          <a:p/>
        </p:txBody>
      </p:sp>
      <p:sp>
        <p:nvSpPr>
          <p:cNvPr id="59" name="object 59"/>
          <p:cNvSpPr/>
          <p:nvPr/>
        </p:nvSpPr>
        <p:spPr>
          <a:xfrm>
            <a:off x="4834128" y="2298192"/>
            <a:ext cx="0" cy="309880"/>
          </a:xfrm>
          <a:custGeom>
            <a:avLst/>
            <a:gdLst/>
            <a:ahLst/>
            <a:cxnLst/>
            <a:rect l="l" t="t" r="r" b="b"/>
            <a:pathLst>
              <a:path w="0" h="309880">
                <a:moveTo>
                  <a:pt x="0" y="0"/>
                </a:moveTo>
                <a:lnTo>
                  <a:pt x="0" y="309372"/>
                </a:lnTo>
              </a:path>
            </a:pathLst>
          </a:custGeom>
          <a:ln w="6096">
            <a:solidFill>
              <a:srgbClr val="000000"/>
            </a:solidFill>
          </a:ln>
        </p:spPr>
        <p:txBody>
          <a:bodyPr wrap="square" lIns="0" tIns="0" rIns="0" bIns="0" rtlCol="0"/>
          <a:lstStyle/>
          <a:p/>
        </p:txBody>
      </p:sp>
      <p:sp>
        <p:nvSpPr>
          <p:cNvPr id="60" name="object 60"/>
          <p:cNvSpPr/>
          <p:nvPr/>
        </p:nvSpPr>
        <p:spPr>
          <a:xfrm>
            <a:off x="4570476" y="2298192"/>
            <a:ext cx="394970" cy="189230"/>
          </a:xfrm>
          <a:custGeom>
            <a:avLst/>
            <a:gdLst/>
            <a:ahLst/>
            <a:cxnLst/>
            <a:rect l="l" t="t" r="r" b="b"/>
            <a:pathLst>
              <a:path w="394970" h="189230">
                <a:moveTo>
                  <a:pt x="394715" y="0"/>
                </a:moveTo>
                <a:lnTo>
                  <a:pt x="391667" y="0"/>
                </a:lnTo>
                <a:lnTo>
                  <a:pt x="1523" y="182880"/>
                </a:lnTo>
                <a:lnTo>
                  <a:pt x="0" y="182880"/>
                </a:lnTo>
                <a:lnTo>
                  <a:pt x="0" y="187452"/>
                </a:lnTo>
                <a:lnTo>
                  <a:pt x="1523" y="187452"/>
                </a:lnTo>
                <a:lnTo>
                  <a:pt x="3047" y="188976"/>
                </a:lnTo>
                <a:lnTo>
                  <a:pt x="393191" y="6096"/>
                </a:lnTo>
                <a:lnTo>
                  <a:pt x="394715" y="4572"/>
                </a:lnTo>
                <a:lnTo>
                  <a:pt x="394715" y="0"/>
                </a:lnTo>
                <a:close/>
              </a:path>
            </a:pathLst>
          </a:custGeom>
          <a:solidFill>
            <a:srgbClr val="000000"/>
          </a:solidFill>
        </p:spPr>
        <p:txBody>
          <a:bodyPr wrap="square" lIns="0" tIns="0" rIns="0" bIns="0" rtlCol="0"/>
          <a:lstStyle/>
          <a:p/>
        </p:txBody>
      </p:sp>
      <p:sp>
        <p:nvSpPr>
          <p:cNvPr id="61" name="object 61"/>
          <p:cNvSpPr/>
          <p:nvPr/>
        </p:nvSpPr>
        <p:spPr>
          <a:xfrm>
            <a:off x="4700015" y="2237232"/>
            <a:ext cx="332740" cy="309880"/>
          </a:xfrm>
          <a:custGeom>
            <a:avLst/>
            <a:gdLst/>
            <a:ahLst/>
            <a:cxnLst/>
            <a:rect l="l" t="t" r="r" b="b"/>
            <a:pathLst>
              <a:path w="332739" h="309880">
                <a:moveTo>
                  <a:pt x="4572" y="0"/>
                </a:moveTo>
                <a:lnTo>
                  <a:pt x="0" y="0"/>
                </a:lnTo>
                <a:lnTo>
                  <a:pt x="0" y="4572"/>
                </a:lnTo>
                <a:lnTo>
                  <a:pt x="327660" y="309372"/>
                </a:lnTo>
                <a:lnTo>
                  <a:pt x="332232" y="309372"/>
                </a:lnTo>
                <a:lnTo>
                  <a:pt x="332232" y="304800"/>
                </a:lnTo>
                <a:lnTo>
                  <a:pt x="4572" y="0"/>
                </a:lnTo>
                <a:close/>
              </a:path>
            </a:pathLst>
          </a:custGeom>
          <a:solidFill>
            <a:srgbClr val="000000"/>
          </a:solidFill>
        </p:spPr>
        <p:txBody>
          <a:bodyPr wrap="square" lIns="0" tIns="0" rIns="0" bIns="0" rtlCol="0"/>
          <a:lstStyle/>
          <a:p/>
        </p:txBody>
      </p:sp>
      <p:sp>
        <p:nvSpPr>
          <p:cNvPr id="62" name="object 62"/>
          <p:cNvSpPr/>
          <p:nvPr/>
        </p:nvSpPr>
        <p:spPr>
          <a:xfrm>
            <a:off x="4504944" y="2484120"/>
            <a:ext cx="591820" cy="0"/>
          </a:xfrm>
          <a:custGeom>
            <a:avLst/>
            <a:gdLst/>
            <a:ahLst/>
            <a:cxnLst/>
            <a:rect l="l" t="t" r="r" b="b"/>
            <a:pathLst>
              <a:path w="591820" h="0">
                <a:moveTo>
                  <a:pt x="0" y="0"/>
                </a:moveTo>
                <a:lnTo>
                  <a:pt x="591312" y="0"/>
                </a:lnTo>
              </a:path>
            </a:pathLst>
          </a:custGeom>
          <a:ln w="6096">
            <a:solidFill>
              <a:srgbClr val="000000"/>
            </a:solidFill>
          </a:ln>
        </p:spPr>
        <p:txBody>
          <a:bodyPr wrap="square" lIns="0" tIns="0" rIns="0" bIns="0" rtlCol="0"/>
          <a:lstStyle/>
          <a:p/>
        </p:txBody>
      </p:sp>
      <p:sp>
        <p:nvSpPr>
          <p:cNvPr id="63" name="object 63"/>
          <p:cNvSpPr/>
          <p:nvPr/>
        </p:nvSpPr>
        <p:spPr>
          <a:xfrm>
            <a:off x="4636008" y="2237232"/>
            <a:ext cx="137160" cy="431800"/>
          </a:xfrm>
          <a:custGeom>
            <a:avLst/>
            <a:gdLst/>
            <a:ahLst/>
            <a:cxnLst/>
            <a:rect l="l" t="t" r="r" b="b"/>
            <a:pathLst>
              <a:path w="137160" h="431800">
                <a:moveTo>
                  <a:pt x="135636" y="0"/>
                </a:moveTo>
                <a:lnTo>
                  <a:pt x="131064" y="0"/>
                </a:lnTo>
                <a:lnTo>
                  <a:pt x="131064" y="1524"/>
                </a:lnTo>
                <a:lnTo>
                  <a:pt x="0" y="428244"/>
                </a:lnTo>
                <a:lnTo>
                  <a:pt x="0" y="431292"/>
                </a:lnTo>
                <a:lnTo>
                  <a:pt x="4572" y="431292"/>
                </a:lnTo>
                <a:lnTo>
                  <a:pt x="6096" y="429768"/>
                </a:lnTo>
                <a:lnTo>
                  <a:pt x="137160" y="3048"/>
                </a:lnTo>
                <a:lnTo>
                  <a:pt x="135636" y="1524"/>
                </a:lnTo>
                <a:lnTo>
                  <a:pt x="135636" y="0"/>
                </a:lnTo>
                <a:close/>
              </a:path>
            </a:pathLst>
          </a:custGeom>
          <a:solidFill>
            <a:srgbClr val="000000"/>
          </a:solidFill>
        </p:spPr>
        <p:txBody>
          <a:bodyPr wrap="square" lIns="0" tIns="0" rIns="0" bIns="0" rtlCol="0"/>
          <a:lstStyle/>
          <a:p/>
        </p:txBody>
      </p:sp>
      <p:sp>
        <p:nvSpPr>
          <p:cNvPr id="64" name="object 64"/>
          <p:cNvSpPr/>
          <p:nvPr/>
        </p:nvSpPr>
        <p:spPr>
          <a:xfrm>
            <a:off x="4439411" y="1932432"/>
            <a:ext cx="265430" cy="370840"/>
          </a:xfrm>
          <a:custGeom>
            <a:avLst/>
            <a:gdLst/>
            <a:ahLst/>
            <a:cxnLst/>
            <a:rect l="l" t="t" r="r" b="b"/>
            <a:pathLst>
              <a:path w="265429" h="370839">
                <a:moveTo>
                  <a:pt x="4572" y="0"/>
                </a:moveTo>
                <a:lnTo>
                  <a:pt x="0" y="0"/>
                </a:lnTo>
                <a:lnTo>
                  <a:pt x="0" y="4572"/>
                </a:lnTo>
                <a:lnTo>
                  <a:pt x="260604" y="370332"/>
                </a:lnTo>
                <a:lnTo>
                  <a:pt x="265176" y="370332"/>
                </a:lnTo>
                <a:lnTo>
                  <a:pt x="265176" y="365760"/>
                </a:lnTo>
                <a:lnTo>
                  <a:pt x="4572" y="0"/>
                </a:lnTo>
                <a:close/>
              </a:path>
            </a:pathLst>
          </a:custGeom>
          <a:solidFill>
            <a:srgbClr val="000000"/>
          </a:solidFill>
        </p:spPr>
        <p:txBody>
          <a:bodyPr wrap="square" lIns="0" tIns="0" rIns="0" bIns="0" rtlCol="0"/>
          <a:lstStyle/>
          <a:p/>
        </p:txBody>
      </p:sp>
      <p:sp>
        <p:nvSpPr>
          <p:cNvPr id="65" name="object 65"/>
          <p:cNvSpPr/>
          <p:nvPr/>
        </p:nvSpPr>
        <p:spPr>
          <a:xfrm>
            <a:off x="4896611" y="1871472"/>
            <a:ext cx="396240" cy="492759"/>
          </a:xfrm>
          <a:custGeom>
            <a:avLst/>
            <a:gdLst/>
            <a:ahLst/>
            <a:cxnLst/>
            <a:rect l="l" t="t" r="r" b="b"/>
            <a:pathLst>
              <a:path w="396239" h="492760">
                <a:moveTo>
                  <a:pt x="396239" y="0"/>
                </a:moveTo>
                <a:lnTo>
                  <a:pt x="391667" y="0"/>
                </a:lnTo>
                <a:lnTo>
                  <a:pt x="0" y="487680"/>
                </a:lnTo>
                <a:lnTo>
                  <a:pt x="0" y="492252"/>
                </a:lnTo>
                <a:lnTo>
                  <a:pt x="4571" y="492252"/>
                </a:lnTo>
                <a:lnTo>
                  <a:pt x="396239" y="4572"/>
                </a:lnTo>
                <a:lnTo>
                  <a:pt x="396239" y="0"/>
                </a:lnTo>
                <a:close/>
              </a:path>
            </a:pathLst>
          </a:custGeom>
          <a:solidFill>
            <a:srgbClr val="000000"/>
          </a:solidFill>
        </p:spPr>
        <p:txBody>
          <a:bodyPr wrap="square" lIns="0" tIns="0" rIns="0" bIns="0" rtlCol="0"/>
          <a:lstStyle/>
          <a:p/>
        </p:txBody>
      </p:sp>
      <p:sp>
        <p:nvSpPr>
          <p:cNvPr id="66" name="object 66"/>
          <p:cNvSpPr/>
          <p:nvPr/>
        </p:nvSpPr>
        <p:spPr>
          <a:xfrm>
            <a:off x="4896611" y="1871472"/>
            <a:ext cx="329565" cy="431800"/>
          </a:xfrm>
          <a:custGeom>
            <a:avLst/>
            <a:gdLst/>
            <a:ahLst/>
            <a:cxnLst/>
            <a:rect l="l" t="t" r="r" b="b"/>
            <a:pathLst>
              <a:path w="329564" h="431800">
                <a:moveTo>
                  <a:pt x="329184" y="0"/>
                </a:moveTo>
                <a:lnTo>
                  <a:pt x="324612" y="0"/>
                </a:lnTo>
                <a:lnTo>
                  <a:pt x="0" y="426720"/>
                </a:lnTo>
                <a:lnTo>
                  <a:pt x="0" y="431292"/>
                </a:lnTo>
                <a:lnTo>
                  <a:pt x="4572" y="431292"/>
                </a:lnTo>
                <a:lnTo>
                  <a:pt x="329184" y="4572"/>
                </a:lnTo>
                <a:lnTo>
                  <a:pt x="329184" y="0"/>
                </a:lnTo>
                <a:close/>
              </a:path>
            </a:pathLst>
          </a:custGeom>
          <a:solidFill>
            <a:srgbClr val="000000"/>
          </a:solidFill>
        </p:spPr>
        <p:txBody>
          <a:bodyPr wrap="square" lIns="0" tIns="0" rIns="0" bIns="0" rtlCol="0"/>
          <a:lstStyle/>
          <a:p/>
        </p:txBody>
      </p:sp>
      <p:sp>
        <p:nvSpPr>
          <p:cNvPr id="67" name="object 67"/>
          <p:cNvSpPr/>
          <p:nvPr/>
        </p:nvSpPr>
        <p:spPr>
          <a:xfrm>
            <a:off x="4570476" y="1691639"/>
            <a:ext cx="591820" cy="0"/>
          </a:xfrm>
          <a:custGeom>
            <a:avLst/>
            <a:gdLst/>
            <a:ahLst/>
            <a:cxnLst/>
            <a:rect l="l" t="t" r="r" b="b"/>
            <a:pathLst>
              <a:path w="591820" h="0">
                <a:moveTo>
                  <a:pt x="0" y="0"/>
                </a:moveTo>
                <a:lnTo>
                  <a:pt x="591312" y="0"/>
                </a:lnTo>
              </a:path>
            </a:pathLst>
          </a:custGeom>
          <a:ln w="6096">
            <a:solidFill>
              <a:srgbClr val="000000"/>
            </a:solidFill>
          </a:ln>
        </p:spPr>
        <p:txBody>
          <a:bodyPr wrap="square" lIns="0" tIns="0" rIns="0" bIns="0" rtlCol="0"/>
          <a:lstStyle/>
          <a:p/>
        </p:txBody>
      </p:sp>
      <p:sp>
        <p:nvSpPr>
          <p:cNvPr id="68" name="object 68"/>
          <p:cNvSpPr/>
          <p:nvPr/>
        </p:nvSpPr>
        <p:spPr>
          <a:xfrm>
            <a:off x="4309871" y="1566672"/>
            <a:ext cx="265430" cy="189230"/>
          </a:xfrm>
          <a:custGeom>
            <a:avLst/>
            <a:gdLst/>
            <a:ahLst/>
            <a:cxnLst/>
            <a:rect l="l" t="t" r="r" b="b"/>
            <a:pathLst>
              <a:path w="265429" h="189230">
                <a:moveTo>
                  <a:pt x="4572" y="0"/>
                </a:moveTo>
                <a:lnTo>
                  <a:pt x="0" y="0"/>
                </a:lnTo>
                <a:lnTo>
                  <a:pt x="0" y="4572"/>
                </a:lnTo>
                <a:lnTo>
                  <a:pt x="260604" y="188976"/>
                </a:lnTo>
                <a:lnTo>
                  <a:pt x="265176" y="188976"/>
                </a:lnTo>
                <a:lnTo>
                  <a:pt x="265176" y="184404"/>
                </a:lnTo>
                <a:lnTo>
                  <a:pt x="4572" y="0"/>
                </a:lnTo>
                <a:close/>
              </a:path>
            </a:pathLst>
          </a:custGeom>
          <a:solidFill>
            <a:srgbClr val="000000"/>
          </a:solidFill>
        </p:spPr>
        <p:txBody>
          <a:bodyPr wrap="square" lIns="0" tIns="0" rIns="0" bIns="0" rtlCol="0"/>
          <a:lstStyle/>
          <a:p/>
        </p:txBody>
      </p:sp>
      <p:sp>
        <p:nvSpPr>
          <p:cNvPr id="69" name="object 69"/>
          <p:cNvSpPr/>
          <p:nvPr/>
        </p:nvSpPr>
        <p:spPr>
          <a:xfrm>
            <a:off x="4244340" y="1566672"/>
            <a:ext cx="266700" cy="370840"/>
          </a:xfrm>
          <a:custGeom>
            <a:avLst/>
            <a:gdLst/>
            <a:ahLst/>
            <a:cxnLst/>
            <a:rect l="l" t="t" r="r" b="b"/>
            <a:pathLst>
              <a:path w="266700" h="370839">
                <a:moveTo>
                  <a:pt x="266700" y="0"/>
                </a:moveTo>
                <a:lnTo>
                  <a:pt x="262128" y="0"/>
                </a:lnTo>
                <a:lnTo>
                  <a:pt x="0" y="365760"/>
                </a:lnTo>
                <a:lnTo>
                  <a:pt x="0" y="370332"/>
                </a:lnTo>
                <a:lnTo>
                  <a:pt x="4571" y="370332"/>
                </a:lnTo>
                <a:lnTo>
                  <a:pt x="266700" y="4572"/>
                </a:lnTo>
                <a:lnTo>
                  <a:pt x="266700" y="0"/>
                </a:lnTo>
                <a:close/>
              </a:path>
            </a:pathLst>
          </a:custGeom>
          <a:solidFill>
            <a:srgbClr val="000000"/>
          </a:solidFill>
        </p:spPr>
        <p:txBody>
          <a:bodyPr wrap="square" lIns="0" tIns="0" rIns="0" bIns="0" rtlCol="0"/>
          <a:lstStyle/>
          <a:p/>
        </p:txBody>
      </p:sp>
      <p:sp>
        <p:nvSpPr>
          <p:cNvPr id="70" name="object 70"/>
          <p:cNvSpPr/>
          <p:nvPr/>
        </p:nvSpPr>
        <p:spPr>
          <a:xfrm>
            <a:off x="4244340" y="1627632"/>
            <a:ext cx="396240" cy="67310"/>
          </a:xfrm>
          <a:custGeom>
            <a:avLst/>
            <a:gdLst/>
            <a:ahLst/>
            <a:cxnLst/>
            <a:rect l="l" t="t" r="r" b="b"/>
            <a:pathLst>
              <a:path w="396239" h="67310">
                <a:moveTo>
                  <a:pt x="396240" y="0"/>
                </a:moveTo>
                <a:lnTo>
                  <a:pt x="393192" y="0"/>
                </a:lnTo>
                <a:lnTo>
                  <a:pt x="1524" y="60959"/>
                </a:lnTo>
                <a:lnTo>
                  <a:pt x="0" y="60959"/>
                </a:lnTo>
                <a:lnTo>
                  <a:pt x="0" y="65531"/>
                </a:lnTo>
                <a:lnTo>
                  <a:pt x="1524" y="65531"/>
                </a:lnTo>
                <a:lnTo>
                  <a:pt x="3048" y="67055"/>
                </a:lnTo>
                <a:lnTo>
                  <a:pt x="394716" y="6095"/>
                </a:lnTo>
                <a:lnTo>
                  <a:pt x="396240" y="4571"/>
                </a:lnTo>
                <a:lnTo>
                  <a:pt x="396240" y="0"/>
                </a:lnTo>
                <a:close/>
              </a:path>
            </a:pathLst>
          </a:custGeom>
          <a:solidFill>
            <a:srgbClr val="000000"/>
          </a:solidFill>
        </p:spPr>
        <p:txBody>
          <a:bodyPr wrap="square" lIns="0" tIns="0" rIns="0" bIns="0" rtlCol="0"/>
          <a:lstStyle/>
          <a:p/>
        </p:txBody>
      </p:sp>
      <p:sp>
        <p:nvSpPr>
          <p:cNvPr id="71" name="object 71"/>
          <p:cNvSpPr/>
          <p:nvPr/>
        </p:nvSpPr>
        <p:spPr>
          <a:xfrm>
            <a:off x="4378452" y="1505711"/>
            <a:ext cx="0" cy="431800"/>
          </a:xfrm>
          <a:custGeom>
            <a:avLst/>
            <a:gdLst/>
            <a:ahLst/>
            <a:cxnLst/>
            <a:rect l="l" t="t" r="r" b="b"/>
            <a:pathLst>
              <a:path w="0" h="431800">
                <a:moveTo>
                  <a:pt x="0" y="0"/>
                </a:moveTo>
                <a:lnTo>
                  <a:pt x="0" y="431292"/>
                </a:lnTo>
              </a:path>
            </a:pathLst>
          </a:custGeom>
          <a:ln w="6096">
            <a:solidFill>
              <a:srgbClr val="000000"/>
            </a:solidFill>
          </a:ln>
        </p:spPr>
        <p:txBody>
          <a:bodyPr wrap="square" lIns="0" tIns="0" rIns="0" bIns="0" rtlCol="0"/>
          <a:lstStyle/>
          <a:p/>
        </p:txBody>
      </p:sp>
      <p:sp>
        <p:nvSpPr>
          <p:cNvPr id="72" name="object 72"/>
          <p:cNvSpPr/>
          <p:nvPr/>
        </p:nvSpPr>
        <p:spPr>
          <a:xfrm>
            <a:off x="4244340" y="1752600"/>
            <a:ext cx="330835" cy="0"/>
          </a:xfrm>
          <a:custGeom>
            <a:avLst/>
            <a:gdLst/>
            <a:ahLst/>
            <a:cxnLst/>
            <a:rect l="l" t="t" r="r" b="b"/>
            <a:pathLst>
              <a:path w="330835" h="0">
                <a:moveTo>
                  <a:pt x="0" y="0"/>
                </a:moveTo>
                <a:lnTo>
                  <a:pt x="330708" y="0"/>
                </a:lnTo>
              </a:path>
            </a:pathLst>
          </a:custGeom>
          <a:ln w="6096">
            <a:solidFill>
              <a:srgbClr val="000000"/>
            </a:solidFill>
          </a:ln>
        </p:spPr>
        <p:txBody>
          <a:bodyPr wrap="square" lIns="0" tIns="0" rIns="0" bIns="0" rtlCol="0"/>
          <a:lstStyle/>
          <a:p/>
        </p:txBody>
      </p:sp>
      <p:sp>
        <p:nvSpPr>
          <p:cNvPr id="73" name="object 73"/>
          <p:cNvSpPr/>
          <p:nvPr/>
        </p:nvSpPr>
        <p:spPr>
          <a:xfrm>
            <a:off x="4309871" y="1627632"/>
            <a:ext cx="201295" cy="248920"/>
          </a:xfrm>
          <a:custGeom>
            <a:avLst/>
            <a:gdLst/>
            <a:ahLst/>
            <a:cxnLst/>
            <a:rect l="l" t="t" r="r" b="b"/>
            <a:pathLst>
              <a:path w="201295" h="248919">
                <a:moveTo>
                  <a:pt x="4572" y="0"/>
                </a:moveTo>
                <a:lnTo>
                  <a:pt x="0" y="0"/>
                </a:lnTo>
                <a:lnTo>
                  <a:pt x="0" y="4571"/>
                </a:lnTo>
                <a:lnTo>
                  <a:pt x="196596" y="248411"/>
                </a:lnTo>
                <a:lnTo>
                  <a:pt x="201168" y="248411"/>
                </a:lnTo>
                <a:lnTo>
                  <a:pt x="201168" y="243839"/>
                </a:lnTo>
                <a:lnTo>
                  <a:pt x="4572" y="0"/>
                </a:lnTo>
                <a:close/>
              </a:path>
            </a:pathLst>
          </a:custGeom>
          <a:solidFill>
            <a:srgbClr val="000000"/>
          </a:solidFill>
        </p:spPr>
        <p:txBody>
          <a:bodyPr wrap="square" lIns="0" tIns="0" rIns="0" bIns="0" rtlCol="0"/>
          <a:lstStyle/>
          <a:p/>
        </p:txBody>
      </p:sp>
      <p:sp>
        <p:nvSpPr>
          <p:cNvPr id="74" name="object 74"/>
          <p:cNvSpPr/>
          <p:nvPr/>
        </p:nvSpPr>
        <p:spPr>
          <a:xfrm>
            <a:off x="5221223" y="1505711"/>
            <a:ext cx="265430" cy="128270"/>
          </a:xfrm>
          <a:custGeom>
            <a:avLst/>
            <a:gdLst/>
            <a:ahLst/>
            <a:cxnLst/>
            <a:rect l="l" t="t" r="r" b="b"/>
            <a:pathLst>
              <a:path w="265429" h="128269">
                <a:moveTo>
                  <a:pt x="3048" y="0"/>
                </a:moveTo>
                <a:lnTo>
                  <a:pt x="0" y="0"/>
                </a:lnTo>
                <a:lnTo>
                  <a:pt x="0" y="4572"/>
                </a:lnTo>
                <a:lnTo>
                  <a:pt x="1524" y="6096"/>
                </a:lnTo>
                <a:lnTo>
                  <a:pt x="262128" y="128016"/>
                </a:lnTo>
                <a:lnTo>
                  <a:pt x="263652" y="126492"/>
                </a:lnTo>
                <a:lnTo>
                  <a:pt x="265176" y="126492"/>
                </a:lnTo>
                <a:lnTo>
                  <a:pt x="265176" y="121920"/>
                </a:lnTo>
                <a:lnTo>
                  <a:pt x="263652" y="121920"/>
                </a:lnTo>
                <a:lnTo>
                  <a:pt x="3048" y="0"/>
                </a:lnTo>
                <a:close/>
              </a:path>
            </a:pathLst>
          </a:custGeom>
          <a:solidFill>
            <a:srgbClr val="000000"/>
          </a:solidFill>
        </p:spPr>
        <p:txBody>
          <a:bodyPr wrap="square" lIns="0" tIns="0" rIns="0" bIns="0" rtlCol="0"/>
          <a:lstStyle/>
          <a:p/>
        </p:txBody>
      </p:sp>
      <p:sp>
        <p:nvSpPr>
          <p:cNvPr id="75" name="object 75"/>
          <p:cNvSpPr/>
          <p:nvPr/>
        </p:nvSpPr>
        <p:spPr>
          <a:xfrm>
            <a:off x="5221223" y="1444752"/>
            <a:ext cx="332740" cy="431800"/>
          </a:xfrm>
          <a:custGeom>
            <a:avLst/>
            <a:gdLst/>
            <a:ahLst/>
            <a:cxnLst/>
            <a:rect l="l" t="t" r="r" b="b"/>
            <a:pathLst>
              <a:path w="332739" h="431800">
                <a:moveTo>
                  <a:pt x="332232" y="0"/>
                </a:moveTo>
                <a:lnTo>
                  <a:pt x="327660" y="0"/>
                </a:lnTo>
                <a:lnTo>
                  <a:pt x="0" y="426720"/>
                </a:lnTo>
                <a:lnTo>
                  <a:pt x="0" y="431292"/>
                </a:lnTo>
                <a:lnTo>
                  <a:pt x="4572" y="431292"/>
                </a:lnTo>
                <a:lnTo>
                  <a:pt x="332232" y="4572"/>
                </a:lnTo>
                <a:lnTo>
                  <a:pt x="332232" y="0"/>
                </a:lnTo>
                <a:close/>
              </a:path>
            </a:pathLst>
          </a:custGeom>
          <a:solidFill>
            <a:srgbClr val="000000"/>
          </a:solidFill>
        </p:spPr>
        <p:txBody>
          <a:bodyPr wrap="square" lIns="0" tIns="0" rIns="0" bIns="0" rtlCol="0"/>
          <a:lstStyle/>
          <a:p/>
        </p:txBody>
      </p:sp>
      <p:sp>
        <p:nvSpPr>
          <p:cNvPr id="76" name="object 76"/>
          <p:cNvSpPr/>
          <p:nvPr/>
        </p:nvSpPr>
        <p:spPr>
          <a:xfrm>
            <a:off x="5286755" y="1383791"/>
            <a:ext cx="201295" cy="492759"/>
          </a:xfrm>
          <a:custGeom>
            <a:avLst/>
            <a:gdLst/>
            <a:ahLst/>
            <a:cxnLst/>
            <a:rect l="l" t="t" r="r" b="b"/>
            <a:pathLst>
              <a:path w="201295" h="492760">
                <a:moveTo>
                  <a:pt x="4572" y="0"/>
                </a:moveTo>
                <a:lnTo>
                  <a:pt x="0" y="0"/>
                </a:lnTo>
                <a:lnTo>
                  <a:pt x="0" y="3048"/>
                </a:lnTo>
                <a:lnTo>
                  <a:pt x="195072" y="490728"/>
                </a:lnTo>
                <a:lnTo>
                  <a:pt x="195072" y="492252"/>
                </a:lnTo>
                <a:lnTo>
                  <a:pt x="199644" y="492252"/>
                </a:lnTo>
                <a:lnTo>
                  <a:pt x="199644" y="490728"/>
                </a:lnTo>
                <a:lnTo>
                  <a:pt x="201168" y="489204"/>
                </a:lnTo>
                <a:lnTo>
                  <a:pt x="6096" y="1524"/>
                </a:lnTo>
                <a:lnTo>
                  <a:pt x="4572" y="0"/>
                </a:lnTo>
                <a:close/>
              </a:path>
            </a:pathLst>
          </a:custGeom>
          <a:solidFill>
            <a:srgbClr val="000000"/>
          </a:solidFill>
        </p:spPr>
        <p:txBody>
          <a:bodyPr wrap="square" lIns="0" tIns="0" rIns="0" bIns="0" rtlCol="0"/>
          <a:lstStyle/>
          <a:p/>
        </p:txBody>
      </p:sp>
      <p:sp>
        <p:nvSpPr>
          <p:cNvPr id="77" name="object 77"/>
          <p:cNvSpPr/>
          <p:nvPr/>
        </p:nvSpPr>
        <p:spPr>
          <a:xfrm>
            <a:off x="5157215" y="1566672"/>
            <a:ext cx="396240" cy="128270"/>
          </a:xfrm>
          <a:custGeom>
            <a:avLst/>
            <a:gdLst/>
            <a:ahLst/>
            <a:cxnLst/>
            <a:rect l="l" t="t" r="r" b="b"/>
            <a:pathLst>
              <a:path w="396239" h="128269">
                <a:moveTo>
                  <a:pt x="396240" y="0"/>
                </a:moveTo>
                <a:lnTo>
                  <a:pt x="393192" y="0"/>
                </a:lnTo>
                <a:lnTo>
                  <a:pt x="1524" y="121920"/>
                </a:lnTo>
                <a:lnTo>
                  <a:pt x="0" y="121920"/>
                </a:lnTo>
                <a:lnTo>
                  <a:pt x="0" y="126492"/>
                </a:lnTo>
                <a:lnTo>
                  <a:pt x="1524" y="126492"/>
                </a:lnTo>
                <a:lnTo>
                  <a:pt x="3048" y="128016"/>
                </a:lnTo>
                <a:lnTo>
                  <a:pt x="394716" y="6096"/>
                </a:lnTo>
                <a:lnTo>
                  <a:pt x="396240" y="4572"/>
                </a:lnTo>
                <a:lnTo>
                  <a:pt x="396240" y="0"/>
                </a:lnTo>
                <a:close/>
              </a:path>
            </a:pathLst>
          </a:custGeom>
          <a:solidFill>
            <a:srgbClr val="000000"/>
          </a:solidFill>
        </p:spPr>
        <p:txBody>
          <a:bodyPr wrap="square" lIns="0" tIns="0" rIns="0" bIns="0" rtlCol="0"/>
          <a:lstStyle/>
          <a:p/>
        </p:txBody>
      </p:sp>
      <p:sp>
        <p:nvSpPr>
          <p:cNvPr id="78" name="object 78"/>
          <p:cNvSpPr/>
          <p:nvPr/>
        </p:nvSpPr>
        <p:spPr>
          <a:xfrm>
            <a:off x="5221223" y="1444752"/>
            <a:ext cx="396240" cy="189230"/>
          </a:xfrm>
          <a:custGeom>
            <a:avLst/>
            <a:gdLst/>
            <a:ahLst/>
            <a:cxnLst/>
            <a:rect l="l" t="t" r="r" b="b"/>
            <a:pathLst>
              <a:path w="396239" h="189230">
                <a:moveTo>
                  <a:pt x="396240" y="0"/>
                </a:moveTo>
                <a:lnTo>
                  <a:pt x="393192" y="0"/>
                </a:lnTo>
                <a:lnTo>
                  <a:pt x="1524" y="182879"/>
                </a:lnTo>
                <a:lnTo>
                  <a:pt x="0" y="182879"/>
                </a:lnTo>
                <a:lnTo>
                  <a:pt x="0" y="187451"/>
                </a:lnTo>
                <a:lnTo>
                  <a:pt x="1524" y="187451"/>
                </a:lnTo>
                <a:lnTo>
                  <a:pt x="3048" y="188975"/>
                </a:lnTo>
                <a:lnTo>
                  <a:pt x="394716" y="6095"/>
                </a:lnTo>
                <a:lnTo>
                  <a:pt x="396240" y="4571"/>
                </a:lnTo>
                <a:lnTo>
                  <a:pt x="396240" y="0"/>
                </a:lnTo>
                <a:close/>
              </a:path>
            </a:pathLst>
          </a:custGeom>
          <a:solidFill>
            <a:srgbClr val="000000"/>
          </a:solidFill>
        </p:spPr>
        <p:txBody>
          <a:bodyPr wrap="square" lIns="0" tIns="0" rIns="0" bIns="0" rtlCol="0"/>
          <a:lstStyle/>
          <a:p/>
        </p:txBody>
      </p:sp>
      <p:sp>
        <p:nvSpPr>
          <p:cNvPr id="79" name="object 79"/>
          <p:cNvSpPr/>
          <p:nvPr/>
        </p:nvSpPr>
        <p:spPr>
          <a:xfrm>
            <a:off x="5420867" y="1383791"/>
            <a:ext cx="0" cy="492759"/>
          </a:xfrm>
          <a:custGeom>
            <a:avLst/>
            <a:gdLst/>
            <a:ahLst/>
            <a:cxnLst/>
            <a:rect l="l" t="t" r="r" b="b"/>
            <a:pathLst>
              <a:path w="0" h="492760">
                <a:moveTo>
                  <a:pt x="0" y="0"/>
                </a:moveTo>
                <a:lnTo>
                  <a:pt x="0" y="492251"/>
                </a:lnTo>
              </a:path>
            </a:pathLst>
          </a:custGeom>
          <a:ln w="6096">
            <a:solidFill>
              <a:srgbClr val="000000"/>
            </a:solidFill>
          </a:ln>
        </p:spPr>
        <p:txBody>
          <a:bodyPr wrap="square" lIns="0" tIns="0" rIns="0" bIns="0" rtlCol="0"/>
          <a:lstStyle/>
          <a:p/>
        </p:txBody>
      </p:sp>
      <p:sp>
        <p:nvSpPr>
          <p:cNvPr id="80" name="object 80"/>
          <p:cNvSpPr/>
          <p:nvPr/>
        </p:nvSpPr>
        <p:spPr>
          <a:xfrm>
            <a:off x="4570476" y="2423160"/>
            <a:ext cx="462280" cy="0"/>
          </a:xfrm>
          <a:custGeom>
            <a:avLst/>
            <a:gdLst/>
            <a:ahLst/>
            <a:cxnLst/>
            <a:rect l="l" t="t" r="r" b="b"/>
            <a:pathLst>
              <a:path w="462279" h="0">
                <a:moveTo>
                  <a:pt x="0" y="0"/>
                </a:moveTo>
                <a:lnTo>
                  <a:pt x="461772" y="0"/>
                </a:lnTo>
              </a:path>
            </a:pathLst>
          </a:custGeom>
          <a:ln w="6096">
            <a:solidFill>
              <a:srgbClr val="000000"/>
            </a:solidFill>
          </a:ln>
        </p:spPr>
        <p:txBody>
          <a:bodyPr wrap="square" lIns="0" tIns="0" rIns="0" bIns="0" rtlCol="0"/>
          <a:lstStyle/>
          <a:p/>
        </p:txBody>
      </p:sp>
      <p:sp>
        <p:nvSpPr>
          <p:cNvPr id="81" name="object 81"/>
          <p:cNvSpPr/>
          <p:nvPr/>
        </p:nvSpPr>
        <p:spPr>
          <a:xfrm>
            <a:off x="4834128" y="2298192"/>
            <a:ext cx="0" cy="309880"/>
          </a:xfrm>
          <a:custGeom>
            <a:avLst/>
            <a:gdLst/>
            <a:ahLst/>
            <a:cxnLst/>
            <a:rect l="l" t="t" r="r" b="b"/>
            <a:pathLst>
              <a:path w="0" h="309880">
                <a:moveTo>
                  <a:pt x="0" y="0"/>
                </a:moveTo>
                <a:lnTo>
                  <a:pt x="0" y="309372"/>
                </a:lnTo>
              </a:path>
            </a:pathLst>
          </a:custGeom>
          <a:ln w="6096">
            <a:solidFill>
              <a:srgbClr val="000000"/>
            </a:solidFill>
          </a:ln>
        </p:spPr>
        <p:txBody>
          <a:bodyPr wrap="square" lIns="0" tIns="0" rIns="0" bIns="0" rtlCol="0"/>
          <a:lstStyle/>
          <a:p/>
        </p:txBody>
      </p:sp>
      <p:sp>
        <p:nvSpPr>
          <p:cNvPr id="82" name="object 82"/>
          <p:cNvSpPr/>
          <p:nvPr/>
        </p:nvSpPr>
        <p:spPr>
          <a:xfrm>
            <a:off x="4570476" y="2298192"/>
            <a:ext cx="394970" cy="189230"/>
          </a:xfrm>
          <a:custGeom>
            <a:avLst/>
            <a:gdLst/>
            <a:ahLst/>
            <a:cxnLst/>
            <a:rect l="l" t="t" r="r" b="b"/>
            <a:pathLst>
              <a:path w="394970" h="189230">
                <a:moveTo>
                  <a:pt x="394715" y="0"/>
                </a:moveTo>
                <a:lnTo>
                  <a:pt x="391667" y="0"/>
                </a:lnTo>
                <a:lnTo>
                  <a:pt x="1523" y="182880"/>
                </a:lnTo>
                <a:lnTo>
                  <a:pt x="0" y="182880"/>
                </a:lnTo>
                <a:lnTo>
                  <a:pt x="0" y="187452"/>
                </a:lnTo>
                <a:lnTo>
                  <a:pt x="1523" y="187452"/>
                </a:lnTo>
                <a:lnTo>
                  <a:pt x="3047" y="188976"/>
                </a:lnTo>
                <a:lnTo>
                  <a:pt x="393191" y="6096"/>
                </a:lnTo>
                <a:lnTo>
                  <a:pt x="394715" y="4572"/>
                </a:lnTo>
                <a:lnTo>
                  <a:pt x="394715" y="0"/>
                </a:lnTo>
                <a:close/>
              </a:path>
            </a:pathLst>
          </a:custGeom>
          <a:solidFill>
            <a:srgbClr val="000000"/>
          </a:solidFill>
        </p:spPr>
        <p:txBody>
          <a:bodyPr wrap="square" lIns="0" tIns="0" rIns="0" bIns="0" rtlCol="0"/>
          <a:lstStyle/>
          <a:p/>
        </p:txBody>
      </p:sp>
      <p:sp>
        <p:nvSpPr>
          <p:cNvPr id="83" name="object 83"/>
          <p:cNvSpPr/>
          <p:nvPr/>
        </p:nvSpPr>
        <p:spPr>
          <a:xfrm>
            <a:off x="4700015" y="2237232"/>
            <a:ext cx="332740" cy="309880"/>
          </a:xfrm>
          <a:custGeom>
            <a:avLst/>
            <a:gdLst/>
            <a:ahLst/>
            <a:cxnLst/>
            <a:rect l="l" t="t" r="r" b="b"/>
            <a:pathLst>
              <a:path w="332739" h="309880">
                <a:moveTo>
                  <a:pt x="4572" y="0"/>
                </a:moveTo>
                <a:lnTo>
                  <a:pt x="0" y="0"/>
                </a:lnTo>
                <a:lnTo>
                  <a:pt x="0" y="4572"/>
                </a:lnTo>
                <a:lnTo>
                  <a:pt x="327660" y="309372"/>
                </a:lnTo>
                <a:lnTo>
                  <a:pt x="332232" y="309372"/>
                </a:lnTo>
                <a:lnTo>
                  <a:pt x="332232" y="304800"/>
                </a:lnTo>
                <a:lnTo>
                  <a:pt x="4572" y="0"/>
                </a:lnTo>
                <a:close/>
              </a:path>
            </a:pathLst>
          </a:custGeom>
          <a:solidFill>
            <a:srgbClr val="000000"/>
          </a:solidFill>
        </p:spPr>
        <p:txBody>
          <a:bodyPr wrap="square" lIns="0" tIns="0" rIns="0" bIns="0" rtlCol="0"/>
          <a:lstStyle/>
          <a:p/>
        </p:txBody>
      </p:sp>
      <p:sp>
        <p:nvSpPr>
          <p:cNvPr id="84" name="object 84"/>
          <p:cNvSpPr/>
          <p:nvPr/>
        </p:nvSpPr>
        <p:spPr>
          <a:xfrm>
            <a:off x="4504944" y="2484120"/>
            <a:ext cx="591820" cy="0"/>
          </a:xfrm>
          <a:custGeom>
            <a:avLst/>
            <a:gdLst/>
            <a:ahLst/>
            <a:cxnLst/>
            <a:rect l="l" t="t" r="r" b="b"/>
            <a:pathLst>
              <a:path w="591820" h="0">
                <a:moveTo>
                  <a:pt x="0" y="0"/>
                </a:moveTo>
                <a:lnTo>
                  <a:pt x="591312" y="0"/>
                </a:lnTo>
              </a:path>
            </a:pathLst>
          </a:custGeom>
          <a:ln w="6096">
            <a:solidFill>
              <a:srgbClr val="000000"/>
            </a:solidFill>
          </a:ln>
        </p:spPr>
        <p:txBody>
          <a:bodyPr wrap="square" lIns="0" tIns="0" rIns="0" bIns="0" rtlCol="0"/>
          <a:lstStyle/>
          <a:p/>
        </p:txBody>
      </p:sp>
      <p:sp>
        <p:nvSpPr>
          <p:cNvPr id="85" name="object 85"/>
          <p:cNvSpPr/>
          <p:nvPr/>
        </p:nvSpPr>
        <p:spPr>
          <a:xfrm>
            <a:off x="4636008" y="2237232"/>
            <a:ext cx="137160" cy="431800"/>
          </a:xfrm>
          <a:custGeom>
            <a:avLst/>
            <a:gdLst/>
            <a:ahLst/>
            <a:cxnLst/>
            <a:rect l="l" t="t" r="r" b="b"/>
            <a:pathLst>
              <a:path w="137160" h="431800">
                <a:moveTo>
                  <a:pt x="135636" y="0"/>
                </a:moveTo>
                <a:lnTo>
                  <a:pt x="131064" y="0"/>
                </a:lnTo>
                <a:lnTo>
                  <a:pt x="131064" y="1524"/>
                </a:lnTo>
                <a:lnTo>
                  <a:pt x="0" y="428244"/>
                </a:lnTo>
                <a:lnTo>
                  <a:pt x="0" y="431292"/>
                </a:lnTo>
                <a:lnTo>
                  <a:pt x="4572" y="431292"/>
                </a:lnTo>
                <a:lnTo>
                  <a:pt x="6096" y="429768"/>
                </a:lnTo>
                <a:lnTo>
                  <a:pt x="137160" y="3048"/>
                </a:lnTo>
                <a:lnTo>
                  <a:pt x="135636" y="1524"/>
                </a:lnTo>
                <a:lnTo>
                  <a:pt x="135636" y="0"/>
                </a:lnTo>
                <a:close/>
              </a:path>
            </a:pathLst>
          </a:custGeom>
          <a:solidFill>
            <a:srgbClr val="000000"/>
          </a:solidFill>
        </p:spPr>
        <p:txBody>
          <a:bodyPr wrap="square" lIns="0" tIns="0" rIns="0" bIns="0" rtlCol="0"/>
          <a:lstStyle/>
          <a:p/>
        </p:txBody>
      </p:sp>
      <p:sp>
        <p:nvSpPr>
          <p:cNvPr id="86" name="object 86"/>
          <p:cNvSpPr/>
          <p:nvPr/>
        </p:nvSpPr>
        <p:spPr>
          <a:xfrm>
            <a:off x="4439411" y="1932432"/>
            <a:ext cx="265430" cy="370840"/>
          </a:xfrm>
          <a:custGeom>
            <a:avLst/>
            <a:gdLst/>
            <a:ahLst/>
            <a:cxnLst/>
            <a:rect l="l" t="t" r="r" b="b"/>
            <a:pathLst>
              <a:path w="265429" h="370839">
                <a:moveTo>
                  <a:pt x="4572" y="0"/>
                </a:moveTo>
                <a:lnTo>
                  <a:pt x="0" y="0"/>
                </a:lnTo>
                <a:lnTo>
                  <a:pt x="0" y="4572"/>
                </a:lnTo>
                <a:lnTo>
                  <a:pt x="260604" y="370332"/>
                </a:lnTo>
                <a:lnTo>
                  <a:pt x="265176" y="370332"/>
                </a:lnTo>
                <a:lnTo>
                  <a:pt x="265176" y="365760"/>
                </a:lnTo>
                <a:lnTo>
                  <a:pt x="4572" y="0"/>
                </a:lnTo>
                <a:close/>
              </a:path>
            </a:pathLst>
          </a:custGeom>
          <a:solidFill>
            <a:srgbClr val="000000"/>
          </a:solidFill>
        </p:spPr>
        <p:txBody>
          <a:bodyPr wrap="square" lIns="0" tIns="0" rIns="0" bIns="0" rtlCol="0"/>
          <a:lstStyle/>
          <a:p/>
        </p:txBody>
      </p:sp>
      <p:sp>
        <p:nvSpPr>
          <p:cNvPr id="87" name="object 87"/>
          <p:cNvSpPr/>
          <p:nvPr/>
        </p:nvSpPr>
        <p:spPr>
          <a:xfrm>
            <a:off x="4896611" y="1871472"/>
            <a:ext cx="396240" cy="492759"/>
          </a:xfrm>
          <a:custGeom>
            <a:avLst/>
            <a:gdLst/>
            <a:ahLst/>
            <a:cxnLst/>
            <a:rect l="l" t="t" r="r" b="b"/>
            <a:pathLst>
              <a:path w="396239" h="492760">
                <a:moveTo>
                  <a:pt x="396239" y="0"/>
                </a:moveTo>
                <a:lnTo>
                  <a:pt x="391667" y="0"/>
                </a:lnTo>
                <a:lnTo>
                  <a:pt x="0" y="487680"/>
                </a:lnTo>
                <a:lnTo>
                  <a:pt x="0" y="492252"/>
                </a:lnTo>
                <a:lnTo>
                  <a:pt x="4571" y="492252"/>
                </a:lnTo>
                <a:lnTo>
                  <a:pt x="396239" y="4572"/>
                </a:lnTo>
                <a:lnTo>
                  <a:pt x="396239" y="0"/>
                </a:lnTo>
                <a:close/>
              </a:path>
            </a:pathLst>
          </a:custGeom>
          <a:solidFill>
            <a:srgbClr val="000000"/>
          </a:solidFill>
        </p:spPr>
        <p:txBody>
          <a:bodyPr wrap="square" lIns="0" tIns="0" rIns="0" bIns="0" rtlCol="0"/>
          <a:lstStyle/>
          <a:p/>
        </p:txBody>
      </p:sp>
      <p:sp>
        <p:nvSpPr>
          <p:cNvPr id="88" name="object 88"/>
          <p:cNvSpPr/>
          <p:nvPr/>
        </p:nvSpPr>
        <p:spPr>
          <a:xfrm>
            <a:off x="4896611" y="1871472"/>
            <a:ext cx="329565" cy="431800"/>
          </a:xfrm>
          <a:custGeom>
            <a:avLst/>
            <a:gdLst/>
            <a:ahLst/>
            <a:cxnLst/>
            <a:rect l="l" t="t" r="r" b="b"/>
            <a:pathLst>
              <a:path w="329564" h="431800">
                <a:moveTo>
                  <a:pt x="329184" y="0"/>
                </a:moveTo>
                <a:lnTo>
                  <a:pt x="324612" y="0"/>
                </a:lnTo>
                <a:lnTo>
                  <a:pt x="0" y="426720"/>
                </a:lnTo>
                <a:lnTo>
                  <a:pt x="0" y="431292"/>
                </a:lnTo>
                <a:lnTo>
                  <a:pt x="4572" y="431292"/>
                </a:lnTo>
                <a:lnTo>
                  <a:pt x="329184" y="4572"/>
                </a:lnTo>
                <a:lnTo>
                  <a:pt x="329184" y="0"/>
                </a:lnTo>
                <a:close/>
              </a:path>
            </a:pathLst>
          </a:custGeom>
          <a:solidFill>
            <a:srgbClr val="000000"/>
          </a:solidFill>
        </p:spPr>
        <p:txBody>
          <a:bodyPr wrap="square" lIns="0" tIns="0" rIns="0" bIns="0" rtlCol="0"/>
          <a:lstStyle/>
          <a:p/>
        </p:txBody>
      </p:sp>
      <p:sp>
        <p:nvSpPr>
          <p:cNvPr id="89" name="object 89"/>
          <p:cNvSpPr/>
          <p:nvPr/>
        </p:nvSpPr>
        <p:spPr>
          <a:xfrm>
            <a:off x="4570476" y="1691639"/>
            <a:ext cx="591820" cy="0"/>
          </a:xfrm>
          <a:custGeom>
            <a:avLst/>
            <a:gdLst/>
            <a:ahLst/>
            <a:cxnLst/>
            <a:rect l="l" t="t" r="r" b="b"/>
            <a:pathLst>
              <a:path w="591820" h="0">
                <a:moveTo>
                  <a:pt x="0" y="0"/>
                </a:moveTo>
                <a:lnTo>
                  <a:pt x="591312" y="0"/>
                </a:lnTo>
              </a:path>
            </a:pathLst>
          </a:custGeom>
          <a:ln w="6096">
            <a:solidFill>
              <a:srgbClr val="000000"/>
            </a:solidFill>
          </a:ln>
        </p:spPr>
        <p:txBody>
          <a:bodyPr wrap="square" lIns="0" tIns="0" rIns="0" bIns="0" rtlCol="0"/>
          <a:lstStyle/>
          <a:p/>
        </p:txBody>
      </p:sp>
      <p:sp>
        <p:nvSpPr>
          <p:cNvPr id="90" name="object 90"/>
          <p:cNvSpPr txBox="1"/>
          <p:nvPr/>
        </p:nvSpPr>
        <p:spPr>
          <a:xfrm>
            <a:off x="1130300" y="2847847"/>
            <a:ext cx="5513070" cy="1672589"/>
          </a:xfrm>
          <a:prstGeom prst="rect">
            <a:avLst/>
          </a:prstGeom>
        </p:spPr>
        <p:txBody>
          <a:bodyPr wrap="square" lIns="0" tIns="0" rIns="0" bIns="0" rtlCol="0" vert="horz">
            <a:spAutoFit/>
          </a:bodyPr>
          <a:lstStyle/>
          <a:p>
            <a:pPr marL="1028700">
              <a:lnSpc>
                <a:spcPct val="100000"/>
              </a:lnSpc>
              <a:tabLst>
                <a:tab pos="3139440" algn="l"/>
              </a:tabLst>
            </a:pPr>
            <a:r>
              <a:rPr dirty="0" sz="1600" spc="-5">
                <a:latin typeface="Times New Roman"/>
                <a:cs typeface="Times New Roman"/>
              </a:rPr>
              <a:t>High</a:t>
            </a:r>
            <a:r>
              <a:rPr dirty="0" sz="1600">
                <a:latin typeface="Times New Roman"/>
                <a:cs typeface="Times New Roman"/>
              </a:rPr>
              <a:t> Coupling	Low</a:t>
            </a:r>
            <a:r>
              <a:rPr dirty="0" sz="1600" spc="-105">
                <a:latin typeface="Times New Roman"/>
                <a:cs typeface="Times New Roman"/>
              </a:rPr>
              <a:t> </a:t>
            </a:r>
            <a:r>
              <a:rPr dirty="0" sz="1600">
                <a:latin typeface="Times New Roman"/>
                <a:cs typeface="Times New Roman"/>
              </a:rPr>
              <a:t>Coupling</a:t>
            </a:r>
            <a:endParaRPr sz="1600">
              <a:latin typeface="Times New Roman"/>
              <a:cs typeface="Times New Roman"/>
            </a:endParaRPr>
          </a:p>
          <a:p>
            <a:pPr>
              <a:lnSpc>
                <a:spcPct val="100000"/>
              </a:lnSpc>
              <a:spcBef>
                <a:spcPts val="35"/>
              </a:spcBef>
            </a:pPr>
            <a:endParaRPr sz="2300">
              <a:latin typeface="Times New Roman"/>
              <a:cs typeface="Times New Roman"/>
            </a:endParaRPr>
          </a:p>
          <a:p>
            <a:pPr algn="just" marL="12700" marR="5080">
              <a:lnSpc>
                <a:spcPts val="1380"/>
              </a:lnSpc>
            </a:pPr>
            <a:r>
              <a:rPr dirty="0" sz="1200">
                <a:latin typeface="Times New Roman"/>
                <a:cs typeface="Times New Roman"/>
              </a:rPr>
              <a:t>This diagram depicts two </a:t>
            </a:r>
            <a:r>
              <a:rPr dirty="0" sz="1200" spc="-5">
                <a:latin typeface="Times New Roman"/>
                <a:cs typeface="Times New Roman"/>
              </a:rPr>
              <a:t>systems, </a:t>
            </a:r>
            <a:r>
              <a:rPr dirty="0" sz="1200">
                <a:latin typeface="Times New Roman"/>
                <a:cs typeface="Times New Roman"/>
              </a:rPr>
              <a:t>one </a:t>
            </a:r>
            <a:r>
              <a:rPr dirty="0" sz="1200" spc="-5">
                <a:latin typeface="Times New Roman"/>
                <a:cs typeface="Times New Roman"/>
              </a:rPr>
              <a:t>with </a:t>
            </a:r>
            <a:r>
              <a:rPr dirty="0" sz="1200">
                <a:latin typeface="Times New Roman"/>
                <a:cs typeface="Times New Roman"/>
              </a:rPr>
              <a:t>high coupling and the other one </a:t>
            </a:r>
            <a:r>
              <a:rPr dirty="0" sz="1200" spc="-5">
                <a:latin typeface="Times New Roman"/>
                <a:cs typeface="Times New Roman"/>
              </a:rPr>
              <a:t>with </a:t>
            </a:r>
            <a:r>
              <a:rPr dirty="0" sz="1200">
                <a:latin typeface="Times New Roman"/>
                <a:cs typeface="Times New Roman"/>
              </a:rPr>
              <a:t>low  coupling. The lines depict linkages between different components. In the case of highly  coupled </a:t>
            </a:r>
            <a:r>
              <a:rPr dirty="0" sz="1200" spc="-5">
                <a:latin typeface="Times New Roman"/>
                <a:cs typeface="Times New Roman"/>
              </a:rPr>
              <a:t>system, </a:t>
            </a:r>
            <a:r>
              <a:rPr dirty="0" sz="1200">
                <a:latin typeface="Times New Roman"/>
                <a:cs typeface="Times New Roman"/>
              </a:rPr>
              <a:t>module boundaries are not </a:t>
            </a:r>
            <a:r>
              <a:rPr dirty="0" sz="1200" spc="-5">
                <a:latin typeface="Times New Roman"/>
                <a:cs typeface="Times New Roman"/>
              </a:rPr>
              <a:t>well </a:t>
            </a:r>
            <a:r>
              <a:rPr dirty="0" sz="1200">
                <a:latin typeface="Times New Roman"/>
                <a:cs typeface="Times New Roman"/>
              </a:rPr>
              <a:t>defined, as everything </a:t>
            </a:r>
            <a:r>
              <a:rPr dirty="0" sz="1200" spc="-5">
                <a:latin typeface="Times New Roman"/>
                <a:cs typeface="Times New Roman"/>
              </a:rPr>
              <a:t>seems </a:t>
            </a:r>
            <a:r>
              <a:rPr dirty="0" sz="1200">
                <a:latin typeface="Times New Roman"/>
                <a:cs typeface="Times New Roman"/>
              </a:rPr>
              <a:t>to be  connected</a:t>
            </a:r>
            <a:r>
              <a:rPr dirty="0" sz="1200" spc="220">
                <a:latin typeface="Times New Roman"/>
                <a:cs typeface="Times New Roman"/>
              </a:rPr>
              <a:t> </a:t>
            </a:r>
            <a:r>
              <a:rPr dirty="0" sz="1200" spc="-5">
                <a:latin typeface="Times New Roman"/>
                <a:cs typeface="Times New Roman"/>
              </a:rPr>
              <a:t>with</a:t>
            </a:r>
            <a:r>
              <a:rPr dirty="0" sz="1200" spc="229">
                <a:latin typeface="Times New Roman"/>
                <a:cs typeface="Times New Roman"/>
              </a:rPr>
              <a:t> </a:t>
            </a:r>
            <a:r>
              <a:rPr dirty="0" sz="1200">
                <a:latin typeface="Times New Roman"/>
                <a:cs typeface="Times New Roman"/>
              </a:rPr>
              <a:t>everything</a:t>
            </a:r>
            <a:r>
              <a:rPr dirty="0" sz="1200" spc="215">
                <a:latin typeface="Times New Roman"/>
                <a:cs typeface="Times New Roman"/>
              </a:rPr>
              <a:t> </a:t>
            </a:r>
            <a:r>
              <a:rPr dirty="0" sz="1200">
                <a:latin typeface="Times New Roman"/>
                <a:cs typeface="Times New Roman"/>
              </a:rPr>
              <a:t>else.</a:t>
            </a:r>
            <a:r>
              <a:rPr dirty="0" sz="1200" spc="235">
                <a:latin typeface="Times New Roman"/>
                <a:cs typeface="Times New Roman"/>
              </a:rPr>
              <a:t> </a:t>
            </a:r>
            <a:r>
              <a:rPr dirty="0" sz="1200" spc="-5">
                <a:latin typeface="Times New Roman"/>
                <a:cs typeface="Times New Roman"/>
              </a:rPr>
              <a:t>On</a:t>
            </a:r>
            <a:r>
              <a:rPr dirty="0" sz="1200" spc="225">
                <a:latin typeface="Times New Roman"/>
                <a:cs typeface="Times New Roman"/>
              </a:rPr>
              <a:t> </a:t>
            </a:r>
            <a:r>
              <a:rPr dirty="0" sz="1200">
                <a:latin typeface="Times New Roman"/>
                <a:cs typeface="Times New Roman"/>
              </a:rPr>
              <a:t>the</a:t>
            </a:r>
            <a:r>
              <a:rPr dirty="0" sz="1200" spc="225">
                <a:latin typeface="Times New Roman"/>
                <a:cs typeface="Times New Roman"/>
              </a:rPr>
              <a:t> </a:t>
            </a:r>
            <a:r>
              <a:rPr dirty="0" sz="1200">
                <a:latin typeface="Times New Roman"/>
                <a:cs typeface="Times New Roman"/>
              </a:rPr>
              <a:t>other</a:t>
            </a:r>
            <a:r>
              <a:rPr dirty="0" sz="1200" spc="220">
                <a:latin typeface="Times New Roman"/>
                <a:cs typeface="Times New Roman"/>
              </a:rPr>
              <a:t> </a:t>
            </a:r>
            <a:r>
              <a:rPr dirty="0" sz="1200">
                <a:latin typeface="Times New Roman"/>
                <a:cs typeface="Times New Roman"/>
              </a:rPr>
              <a:t>hand,</a:t>
            </a:r>
            <a:r>
              <a:rPr dirty="0" sz="1200" spc="235">
                <a:latin typeface="Times New Roman"/>
                <a:cs typeface="Times New Roman"/>
              </a:rPr>
              <a:t> </a:t>
            </a:r>
            <a:r>
              <a:rPr dirty="0" sz="1200">
                <a:latin typeface="Times New Roman"/>
                <a:cs typeface="Times New Roman"/>
              </a:rPr>
              <a:t>in</a:t>
            </a:r>
            <a:r>
              <a:rPr dirty="0" sz="1200" spc="229">
                <a:latin typeface="Times New Roman"/>
                <a:cs typeface="Times New Roman"/>
              </a:rPr>
              <a:t> </a:t>
            </a:r>
            <a:r>
              <a:rPr dirty="0" sz="1200">
                <a:latin typeface="Times New Roman"/>
                <a:cs typeface="Times New Roman"/>
              </a:rPr>
              <a:t>the</a:t>
            </a:r>
            <a:r>
              <a:rPr dirty="0" sz="1200" spc="225">
                <a:latin typeface="Times New Roman"/>
                <a:cs typeface="Times New Roman"/>
              </a:rPr>
              <a:t> </a:t>
            </a:r>
            <a:r>
              <a:rPr dirty="0" sz="1200" spc="-5">
                <a:latin typeface="Times New Roman"/>
                <a:cs typeface="Times New Roman"/>
              </a:rPr>
              <a:t>system</a:t>
            </a:r>
            <a:r>
              <a:rPr dirty="0" sz="1200" spc="220">
                <a:latin typeface="Times New Roman"/>
                <a:cs typeface="Times New Roman"/>
              </a:rPr>
              <a:t> </a:t>
            </a:r>
            <a:r>
              <a:rPr dirty="0" sz="1200" spc="-5">
                <a:latin typeface="Times New Roman"/>
                <a:cs typeface="Times New Roman"/>
              </a:rPr>
              <a:t>with</a:t>
            </a:r>
            <a:r>
              <a:rPr dirty="0" sz="1200" spc="245">
                <a:latin typeface="Times New Roman"/>
                <a:cs typeface="Times New Roman"/>
              </a:rPr>
              <a:t> </a:t>
            </a:r>
            <a:r>
              <a:rPr dirty="0" sz="1200">
                <a:latin typeface="Times New Roman"/>
                <a:cs typeface="Times New Roman"/>
              </a:rPr>
              <a:t>low</a:t>
            </a:r>
            <a:r>
              <a:rPr dirty="0" sz="1200" spc="225">
                <a:latin typeface="Times New Roman"/>
                <a:cs typeface="Times New Roman"/>
              </a:rPr>
              <a:t> </a:t>
            </a:r>
            <a:r>
              <a:rPr dirty="0" sz="1200">
                <a:latin typeface="Times New Roman"/>
                <a:cs typeface="Times New Roman"/>
              </a:rPr>
              <a:t>coupling</a:t>
            </a:r>
            <a:endParaRPr sz="1200">
              <a:latin typeface="Times New Roman"/>
              <a:cs typeface="Times New Roman"/>
            </a:endParaRPr>
          </a:p>
          <a:p>
            <a:pPr algn="just" marL="12700" marR="7620">
              <a:lnSpc>
                <a:spcPts val="1380"/>
              </a:lnSpc>
              <a:spcBef>
                <a:spcPts val="229"/>
              </a:spcBef>
            </a:pPr>
            <a:r>
              <a:rPr dirty="0" sz="1200">
                <a:latin typeface="Times New Roman"/>
                <a:cs typeface="Times New Roman"/>
              </a:rPr>
              <a:t>modules can be identified easily. In this case </a:t>
            </a:r>
            <a:r>
              <a:rPr dirty="0" sz="1200" spc="5">
                <a:latin typeface="Times New Roman"/>
                <a:cs typeface="Times New Roman"/>
              </a:rPr>
              <a:t>intra </a:t>
            </a:r>
            <a:r>
              <a:rPr dirty="0" sz="1200">
                <a:latin typeface="Times New Roman"/>
                <a:cs typeface="Times New Roman"/>
              </a:rPr>
              <a:t>component linkages are </a:t>
            </a:r>
            <a:r>
              <a:rPr dirty="0" sz="1200" spc="-5">
                <a:latin typeface="Times New Roman"/>
                <a:cs typeface="Times New Roman"/>
              </a:rPr>
              <a:t>stronger while  </a:t>
            </a:r>
            <a:r>
              <a:rPr dirty="0" sz="1200">
                <a:latin typeface="Times New Roman"/>
                <a:cs typeface="Times New Roman"/>
              </a:rPr>
              <a:t>inter component linkages are</a:t>
            </a:r>
            <a:r>
              <a:rPr dirty="0" sz="1200" spc="-120">
                <a:latin typeface="Times New Roman"/>
                <a:cs typeface="Times New Roman"/>
              </a:rPr>
              <a:t> </a:t>
            </a:r>
            <a:r>
              <a:rPr dirty="0" sz="1200" spc="-5">
                <a:latin typeface="Times New Roman"/>
                <a:cs typeface="Times New Roman"/>
              </a:rPr>
              <a:t>weak.</a:t>
            </a:r>
            <a:endParaRPr sz="1200">
              <a:latin typeface="Times New Roman"/>
              <a:cs typeface="Times New Roman"/>
            </a:endParaRPr>
          </a:p>
        </p:txBody>
      </p:sp>
      <p:sp>
        <p:nvSpPr>
          <p:cNvPr id="91" name="object 91"/>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6124955"/>
            <a:ext cx="5512435" cy="298704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In order to understand this concept, let us consider the following example. </a:t>
            </a:r>
            <a:r>
              <a:rPr dirty="0" sz="1200" spc="-15">
                <a:latin typeface="Times New Roman"/>
                <a:cs typeface="Times New Roman"/>
              </a:rPr>
              <a:t>In </a:t>
            </a:r>
            <a:r>
              <a:rPr dirty="0" sz="1200">
                <a:latin typeface="Times New Roman"/>
                <a:cs typeface="Times New Roman"/>
              </a:rPr>
              <a:t>this  example, </a:t>
            </a:r>
            <a:r>
              <a:rPr dirty="0" sz="1200" spc="-5">
                <a:latin typeface="Times New Roman"/>
                <a:cs typeface="Times New Roman"/>
              </a:rPr>
              <a:t>we </a:t>
            </a:r>
            <a:r>
              <a:rPr dirty="0" sz="1200">
                <a:latin typeface="Times New Roman"/>
                <a:cs typeface="Times New Roman"/>
              </a:rPr>
              <a:t>have a class vector in </a:t>
            </a:r>
            <a:r>
              <a:rPr dirty="0" sz="1200" spc="-5">
                <a:latin typeface="Times New Roman"/>
                <a:cs typeface="Times New Roman"/>
              </a:rPr>
              <a:t>which </a:t>
            </a:r>
            <a:r>
              <a:rPr dirty="0" sz="1200">
                <a:latin typeface="Times New Roman"/>
                <a:cs typeface="Times New Roman"/>
              </a:rPr>
              <a:t>the data members have been put in the public  part.</a:t>
            </a:r>
            <a:endParaRPr sz="1200">
              <a:latin typeface="Times New Roman"/>
              <a:cs typeface="Times New Roman"/>
            </a:endParaRPr>
          </a:p>
          <a:p>
            <a:pPr>
              <a:lnSpc>
                <a:spcPct val="100000"/>
              </a:lnSpc>
            </a:pPr>
            <a:endParaRPr sz="1200">
              <a:latin typeface="Times New Roman"/>
              <a:cs typeface="Times New Roman"/>
            </a:endParaRPr>
          </a:p>
          <a:p>
            <a:pPr marL="584200" marR="4207510" indent="-114300">
              <a:lnSpc>
                <a:spcPts val="1380"/>
              </a:lnSpc>
            </a:pPr>
            <a:r>
              <a:rPr dirty="0" sz="1200">
                <a:latin typeface="Times New Roman"/>
                <a:cs typeface="Times New Roman"/>
              </a:rPr>
              <a:t>class vector</a:t>
            </a:r>
            <a:r>
              <a:rPr dirty="0" sz="1200" spc="-105">
                <a:latin typeface="Times New Roman"/>
                <a:cs typeface="Times New Roman"/>
              </a:rPr>
              <a:t> </a:t>
            </a:r>
            <a:r>
              <a:rPr dirty="0" sz="1200">
                <a:latin typeface="Times New Roman"/>
                <a:cs typeface="Times New Roman"/>
              </a:rPr>
              <a:t>{  public:</a:t>
            </a:r>
            <a:endParaRPr sz="1200">
              <a:latin typeface="Times New Roman"/>
              <a:cs typeface="Times New Roman"/>
            </a:endParaRPr>
          </a:p>
          <a:p>
            <a:pPr marL="927100" marR="4140835">
              <a:lnSpc>
                <a:spcPts val="1380"/>
              </a:lnSpc>
            </a:pPr>
            <a:r>
              <a:rPr dirty="0" sz="1200">
                <a:latin typeface="Times New Roman"/>
                <a:cs typeface="Times New Roman"/>
              </a:rPr>
              <a:t>float</a:t>
            </a:r>
            <a:r>
              <a:rPr dirty="0" sz="1200" spc="-95">
                <a:latin typeface="Times New Roman"/>
                <a:cs typeface="Times New Roman"/>
              </a:rPr>
              <a:t> </a:t>
            </a:r>
            <a:r>
              <a:rPr dirty="0" sz="1200">
                <a:latin typeface="Times New Roman"/>
                <a:cs typeface="Times New Roman"/>
              </a:rPr>
              <a:t>x;  float</a:t>
            </a:r>
            <a:r>
              <a:rPr dirty="0" sz="1200" spc="-100">
                <a:latin typeface="Times New Roman"/>
                <a:cs typeface="Times New Roman"/>
              </a:rPr>
              <a:t> </a:t>
            </a:r>
            <a:r>
              <a:rPr dirty="0" sz="1200">
                <a:latin typeface="Times New Roman"/>
                <a:cs typeface="Times New Roman"/>
              </a:rPr>
              <a:t>y;</a:t>
            </a:r>
            <a:endParaRPr sz="1200">
              <a:latin typeface="Times New Roman"/>
              <a:cs typeface="Times New Roman"/>
            </a:endParaRPr>
          </a:p>
          <a:p>
            <a:pPr marL="927100" marR="3150870">
              <a:lnSpc>
                <a:spcPts val="1380"/>
              </a:lnSpc>
            </a:pPr>
            <a:r>
              <a:rPr dirty="0" sz="1200">
                <a:latin typeface="Times New Roman"/>
                <a:cs typeface="Times New Roman"/>
              </a:rPr>
              <a:t>vector (float x, float</a:t>
            </a:r>
            <a:r>
              <a:rPr dirty="0" sz="1200" spc="-100">
                <a:latin typeface="Times New Roman"/>
                <a:cs typeface="Times New Roman"/>
              </a:rPr>
              <a:t> </a:t>
            </a:r>
            <a:r>
              <a:rPr dirty="0" sz="1200">
                <a:latin typeface="Times New Roman"/>
                <a:cs typeface="Times New Roman"/>
              </a:rPr>
              <a:t>y);  float</a:t>
            </a:r>
            <a:r>
              <a:rPr dirty="0" sz="1200" spc="-100">
                <a:latin typeface="Times New Roman"/>
                <a:cs typeface="Times New Roman"/>
              </a:rPr>
              <a:t> </a:t>
            </a:r>
            <a:r>
              <a:rPr dirty="0" sz="1200">
                <a:latin typeface="Times New Roman"/>
                <a:cs typeface="Times New Roman"/>
              </a:rPr>
              <a:t>getX();</a:t>
            </a:r>
            <a:endParaRPr sz="1200">
              <a:latin typeface="Times New Roman"/>
              <a:cs typeface="Times New Roman"/>
            </a:endParaRPr>
          </a:p>
          <a:p>
            <a:pPr marL="927100">
              <a:lnSpc>
                <a:spcPts val="1315"/>
              </a:lnSpc>
            </a:pPr>
            <a:r>
              <a:rPr dirty="0" sz="1200">
                <a:latin typeface="Times New Roman"/>
                <a:cs typeface="Times New Roman"/>
              </a:rPr>
              <a:t>float</a:t>
            </a:r>
            <a:r>
              <a:rPr dirty="0" sz="1200" spc="-100">
                <a:latin typeface="Times New Roman"/>
                <a:cs typeface="Times New Roman"/>
              </a:rPr>
              <a:t> </a:t>
            </a:r>
            <a:r>
              <a:rPr dirty="0" sz="1200">
                <a:latin typeface="Times New Roman"/>
                <a:cs typeface="Times New Roman"/>
              </a:rPr>
              <a:t>getY();</a:t>
            </a:r>
            <a:endParaRPr sz="1200">
              <a:latin typeface="Times New Roman"/>
              <a:cs typeface="Times New Roman"/>
            </a:endParaRPr>
          </a:p>
          <a:p>
            <a:pPr marL="927100" marR="3268979">
              <a:lnSpc>
                <a:spcPts val="1380"/>
              </a:lnSpc>
              <a:spcBef>
                <a:spcPts val="65"/>
              </a:spcBef>
            </a:pPr>
            <a:r>
              <a:rPr dirty="0" sz="1200">
                <a:latin typeface="Times New Roman"/>
                <a:cs typeface="Times New Roman"/>
              </a:rPr>
              <a:t>float</a:t>
            </a:r>
            <a:r>
              <a:rPr dirty="0" sz="1200" spc="-95">
                <a:latin typeface="Times New Roman"/>
                <a:cs typeface="Times New Roman"/>
              </a:rPr>
              <a:t> </a:t>
            </a:r>
            <a:r>
              <a:rPr dirty="0" sz="1200">
                <a:latin typeface="Times New Roman"/>
                <a:cs typeface="Times New Roman"/>
              </a:rPr>
              <a:t>getMagnitude();  float</a:t>
            </a:r>
            <a:r>
              <a:rPr dirty="0" sz="1200" spc="-100">
                <a:latin typeface="Times New Roman"/>
                <a:cs typeface="Times New Roman"/>
              </a:rPr>
              <a:t> </a:t>
            </a:r>
            <a:r>
              <a:rPr dirty="0" sz="1200">
                <a:latin typeface="Times New Roman"/>
                <a:cs typeface="Times New Roman"/>
              </a:rPr>
              <a:t>getAngle();</a:t>
            </a:r>
            <a:endParaRPr sz="1200">
              <a:latin typeface="Times New Roman"/>
              <a:cs typeface="Times New Roman"/>
            </a:endParaRPr>
          </a:p>
          <a:p>
            <a:pPr marL="4699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6350">
              <a:lnSpc>
                <a:spcPts val="1380"/>
              </a:lnSpc>
            </a:pPr>
            <a:r>
              <a:rPr dirty="0" sz="1200" spc="-5">
                <a:latin typeface="Times New Roman"/>
                <a:cs typeface="Times New Roman"/>
              </a:rPr>
              <a:t>Now </a:t>
            </a:r>
            <a:r>
              <a:rPr dirty="0" sz="1200">
                <a:latin typeface="Times New Roman"/>
                <a:cs typeface="Times New Roman"/>
              </a:rPr>
              <a:t>let us assume that </a:t>
            </a:r>
            <a:r>
              <a:rPr dirty="0" sz="1200" spc="-5">
                <a:latin typeface="Times New Roman"/>
                <a:cs typeface="Times New Roman"/>
              </a:rPr>
              <a:t>we want </a:t>
            </a:r>
            <a:r>
              <a:rPr dirty="0" sz="1200">
                <a:latin typeface="Times New Roman"/>
                <a:cs typeface="Times New Roman"/>
              </a:rPr>
              <a:t>to </a:t>
            </a:r>
            <a:r>
              <a:rPr dirty="0" sz="1200" spc="-5">
                <a:latin typeface="Times New Roman"/>
                <a:cs typeface="Times New Roman"/>
              </a:rPr>
              <a:t>write </a:t>
            </a:r>
            <a:r>
              <a:rPr dirty="0" sz="1200">
                <a:latin typeface="Times New Roman"/>
                <a:cs typeface="Times New Roman"/>
              </a:rPr>
              <a:t>a function to calculate dot product of two  vectors. We </a:t>
            </a:r>
            <a:r>
              <a:rPr dirty="0" sz="1200" spc="-5">
                <a:latin typeface="Times New Roman"/>
                <a:cs typeface="Times New Roman"/>
              </a:rPr>
              <a:t>write </a:t>
            </a:r>
            <a:r>
              <a:rPr dirty="0" sz="1200">
                <a:latin typeface="Times New Roman"/>
                <a:cs typeface="Times New Roman"/>
              </a:rPr>
              <a:t>the following</a:t>
            </a:r>
            <a:r>
              <a:rPr dirty="0" sz="1200" spc="-95">
                <a:latin typeface="Times New Roman"/>
                <a:cs typeface="Times New Roman"/>
              </a:rPr>
              <a:t> </a:t>
            </a:r>
            <a:r>
              <a:rPr dirty="0" sz="1200">
                <a:latin typeface="Times New Roman"/>
                <a:cs typeface="Times New Roman"/>
              </a:rPr>
              <a:t>function.</a:t>
            </a:r>
            <a:endParaRPr sz="1200">
              <a:latin typeface="Times New Roman"/>
              <a:cs typeface="Times New Roman"/>
            </a:endParaRPr>
          </a:p>
        </p:txBody>
      </p:sp>
      <p:sp>
        <p:nvSpPr>
          <p:cNvPr id="6" name="object 6"/>
          <p:cNvSpPr/>
          <p:nvPr/>
        </p:nvSpPr>
        <p:spPr>
          <a:xfrm>
            <a:off x="1898904" y="2353055"/>
            <a:ext cx="1038225" cy="347980"/>
          </a:xfrm>
          <a:custGeom>
            <a:avLst/>
            <a:gdLst/>
            <a:ahLst/>
            <a:cxnLst/>
            <a:rect l="l" t="t" r="r" b="b"/>
            <a:pathLst>
              <a:path w="1038225" h="347980">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80">
                <a:moveTo>
                  <a:pt x="3048" y="344424"/>
                </a:moveTo>
                <a:lnTo>
                  <a:pt x="1524" y="344424"/>
                </a:lnTo>
                <a:lnTo>
                  <a:pt x="1524" y="345948"/>
                </a:lnTo>
                <a:lnTo>
                  <a:pt x="3048" y="345948"/>
                </a:lnTo>
                <a:lnTo>
                  <a:pt x="3048" y="344424"/>
                </a:lnTo>
                <a:close/>
              </a:path>
              <a:path w="1038225" h="347980">
                <a:moveTo>
                  <a:pt x="1034796" y="344424"/>
                </a:moveTo>
                <a:lnTo>
                  <a:pt x="3048" y="344424"/>
                </a:lnTo>
                <a:lnTo>
                  <a:pt x="3048" y="345948"/>
                </a:lnTo>
                <a:lnTo>
                  <a:pt x="1034796" y="345948"/>
                </a:lnTo>
                <a:lnTo>
                  <a:pt x="1034796" y="344424"/>
                </a:lnTo>
                <a:close/>
              </a:path>
              <a:path w="1038225" h="347980">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80">
                <a:moveTo>
                  <a:pt x="1037844" y="344424"/>
                </a:moveTo>
                <a:lnTo>
                  <a:pt x="1036320" y="344424"/>
                </a:lnTo>
                <a:lnTo>
                  <a:pt x="1036320" y="345948"/>
                </a:lnTo>
                <a:lnTo>
                  <a:pt x="1037844" y="345948"/>
                </a:lnTo>
                <a:lnTo>
                  <a:pt x="1037844" y="344424"/>
                </a:lnTo>
                <a:close/>
              </a:path>
              <a:path w="1038225" h="347980">
                <a:moveTo>
                  <a:pt x="3048" y="1524"/>
                </a:moveTo>
                <a:lnTo>
                  <a:pt x="1524" y="1524"/>
                </a:lnTo>
                <a:lnTo>
                  <a:pt x="1524" y="3048"/>
                </a:lnTo>
                <a:lnTo>
                  <a:pt x="3048" y="3048"/>
                </a:lnTo>
                <a:lnTo>
                  <a:pt x="3048" y="1524"/>
                </a:lnTo>
                <a:close/>
              </a:path>
              <a:path w="1038225" h="347980">
                <a:moveTo>
                  <a:pt x="1034796" y="1524"/>
                </a:moveTo>
                <a:lnTo>
                  <a:pt x="3048" y="1524"/>
                </a:lnTo>
                <a:lnTo>
                  <a:pt x="3048" y="3048"/>
                </a:lnTo>
                <a:lnTo>
                  <a:pt x="1034796" y="3048"/>
                </a:lnTo>
                <a:lnTo>
                  <a:pt x="1034796" y="1524"/>
                </a:lnTo>
                <a:close/>
              </a:path>
              <a:path w="1038225" h="347980">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7" name="object 7"/>
          <p:cNvSpPr/>
          <p:nvPr/>
        </p:nvSpPr>
        <p:spPr>
          <a:xfrm>
            <a:off x="1898904" y="2697479"/>
            <a:ext cx="1038225" cy="347980"/>
          </a:xfrm>
          <a:custGeom>
            <a:avLst/>
            <a:gdLst/>
            <a:ahLst/>
            <a:cxnLst/>
            <a:rect l="l" t="t" r="r" b="b"/>
            <a:pathLst>
              <a:path w="1038225" h="347980">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80">
                <a:moveTo>
                  <a:pt x="3048" y="344424"/>
                </a:moveTo>
                <a:lnTo>
                  <a:pt x="1524" y="344424"/>
                </a:lnTo>
                <a:lnTo>
                  <a:pt x="1524" y="345948"/>
                </a:lnTo>
                <a:lnTo>
                  <a:pt x="3048" y="345948"/>
                </a:lnTo>
                <a:lnTo>
                  <a:pt x="3048" y="344424"/>
                </a:lnTo>
                <a:close/>
              </a:path>
              <a:path w="1038225" h="347980">
                <a:moveTo>
                  <a:pt x="1034796" y="344424"/>
                </a:moveTo>
                <a:lnTo>
                  <a:pt x="3048" y="344424"/>
                </a:lnTo>
                <a:lnTo>
                  <a:pt x="3048" y="345948"/>
                </a:lnTo>
                <a:lnTo>
                  <a:pt x="1034796" y="345948"/>
                </a:lnTo>
                <a:lnTo>
                  <a:pt x="1034796" y="344424"/>
                </a:lnTo>
                <a:close/>
              </a:path>
              <a:path w="1038225" h="347980">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80">
                <a:moveTo>
                  <a:pt x="1037844" y="344424"/>
                </a:moveTo>
                <a:lnTo>
                  <a:pt x="1036320" y="344424"/>
                </a:lnTo>
                <a:lnTo>
                  <a:pt x="1036320" y="345948"/>
                </a:lnTo>
                <a:lnTo>
                  <a:pt x="1037844" y="345948"/>
                </a:lnTo>
                <a:lnTo>
                  <a:pt x="1037844" y="344424"/>
                </a:lnTo>
                <a:close/>
              </a:path>
              <a:path w="1038225" h="347980">
                <a:moveTo>
                  <a:pt x="3048" y="1524"/>
                </a:moveTo>
                <a:lnTo>
                  <a:pt x="1524" y="1524"/>
                </a:lnTo>
                <a:lnTo>
                  <a:pt x="1524" y="3048"/>
                </a:lnTo>
                <a:lnTo>
                  <a:pt x="3048" y="3048"/>
                </a:lnTo>
                <a:lnTo>
                  <a:pt x="3048" y="1524"/>
                </a:lnTo>
                <a:close/>
              </a:path>
              <a:path w="1038225" h="347980">
                <a:moveTo>
                  <a:pt x="1034796" y="1524"/>
                </a:moveTo>
                <a:lnTo>
                  <a:pt x="3048" y="1524"/>
                </a:lnTo>
                <a:lnTo>
                  <a:pt x="3048" y="3048"/>
                </a:lnTo>
                <a:lnTo>
                  <a:pt x="1034796" y="3048"/>
                </a:lnTo>
                <a:lnTo>
                  <a:pt x="1034796" y="1524"/>
                </a:lnTo>
                <a:close/>
              </a:path>
              <a:path w="1038225" h="347980">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8" name="object 8"/>
          <p:cNvSpPr txBox="1"/>
          <p:nvPr/>
        </p:nvSpPr>
        <p:spPr>
          <a:xfrm>
            <a:off x="1130300" y="902207"/>
            <a:ext cx="5513070" cy="2066925"/>
          </a:xfrm>
          <a:prstGeom prst="rect">
            <a:avLst/>
          </a:prstGeom>
        </p:spPr>
        <p:txBody>
          <a:bodyPr wrap="square" lIns="0" tIns="0" rIns="0" bIns="0" rtlCol="0" vert="horz">
            <a:spAutoFit/>
          </a:bodyPr>
          <a:lstStyle/>
          <a:p>
            <a:pPr algn="just" marL="12700">
              <a:lnSpc>
                <a:spcPct val="100000"/>
              </a:lnSpc>
            </a:pPr>
            <a:r>
              <a:rPr dirty="0" sz="1200" b="1">
                <a:latin typeface="Times New Roman"/>
                <a:cs typeface="Times New Roman"/>
              </a:rPr>
              <a:t>Example of</a:t>
            </a:r>
            <a:r>
              <a:rPr dirty="0" sz="1200" spc="-100" b="1">
                <a:latin typeface="Times New Roman"/>
                <a:cs typeface="Times New Roman"/>
              </a:rPr>
              <a:t> </a:t>
            </a:r>
            <a:r>
              <a:rPr dirty="0" sz="1200" spc="-5" b="1">
                <a:latin typeface="Times New Roman"/>
                <a:cs typeface="Times New Roman"/>
              </a:rPr>
              <a:t>Coupling</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a:latin typeface="Times New Roman"/>
                <a:cs typeface="Times New Roman"/>
              </a:rPr>
              <a:t>The modules that interact </a:t>
            </a:r>
            <a:r>
              <a:rPr dirty="0" sz="1200" spc="-5">
                <a:latin typeface="Times New Roman"/>
                <a:cs typeface="Times New Roman"/>
              </a:rPr>
              <a:t>with </a:t>
            </a:r>
            <a:r>
              <a:rPr dirty="0" sz="1200">
                <a:latin typeface="Times New Roman"/>
                <a:cs typeface="Times New Roman"/>
              </a:rPr>
              <a:t>each other through message passing have low coupling  </a:t>
            </a:r>
            <a:r>
              <a:rPr dirty="0" sz="1200" spc="-5">
                <a:latin typeface="Times New Roman"/>
                <a:cs typeface="Times New Roman"/>
              </a:rPr>
              <a:t>while </a:t>
            </a:r>
            <a:r>
              <a:rPr dirty="0" sz="1200">
                <a:latin typeface="Times New Roman"/>
                <a:cs typeface="Times New Roman"/>
              </a:rPr>
              <a:t>those </a:t>
            </a:r>
            <a:r>
              <a:rPr dirty="0" sz="1200" spc="-5">
                <a:latin typeface="Times New Roman"/>
                <a:cs typeface="Times New Roman"/>
              </a:rPr>
              <a:t>who </a:t>
            </a:r>
            <a:r>
              <a:rPr dirty="0" sz="1200">
                <a:latin typeface="Times New Roman"/>
                <a:cs typeface="Times New Roman"/>
              </a:rPr>
              <a:t>interact </a:t>
            </a:r>
            <a:r>
              <a:rPr dirty="0" sz="1200" spc="-5">
                <a:latin typeface="Times New Roman"/>
                <a:cs typeface="Times New Roman"/>
              </a:rPr>
              <a:t>with </a:t>
            </a:r>
            <a:r>
              <a:rPr dirty="0" sz="1200">
                <a:latin typeface="Times New Roman"/>
                <a:cs typeface="Times New Roman"/>
              </a:rPr>
              <a:t>each other through variables that maintain information  about the </a:t>
            </a:r>
            <a:r>
              <a:rPr dirty="0" sz="1200" spc="-5">
                <a:latin typeface="Times New Roman"/>
                <a:cs typeface="Times New Roman"/>
              </a:rPr>
              <a:t>state </a:t>
            </a:r>
            <a:r>
              <a:rPr dirty="0" sz="1200">
                <a:latin typeface="Times New Roman"/>
                <a:cs typeface="Times New Roman"/>
              </a:rPr>
              <a:t>have high coupling. The following diagram </a:t>
            </a:r>
            <a:r>
              <a:rPr dirty="0" sz="1200" spc="-5">
                <a:latin typeface="Times New Roman"/>
                <a:cs typeface="Times New Roman"/>
              </a:rPr>
              <a:t>shows </a:t>
            </a:r>
            <a:r>
              <a:rPr dirty="0" sz="1200">
                <a:latin typeface="Times New Roman"/>
                <a:cs typeface="Times New Roman"/>
              </a:rPr>
              <a:t>examples of two </a:t>
            </a:r>
            <a:r>
              <a:rPr dirty="0" sz="1200" spc="-5">
                <a:latin typeface="Times New Roman"/>
                <a:cs typeface="Times New Roman"/>
              </a:rPr>
              <a:t>such  systems.</a:t>
            </a:r>
            <a:endParaRPr sz="1200">
              <a:latin typeface="Times New Roman"/>
              <a:cs typeface="Times New Roman"/>
            </a:endParaRPr>
          </a:p>
          <a:p>
            <a:pPr>
              <a:lnSpc>
                <a:spcPct val="100000"/>
              </a:lnSpc>
            </a:pPr>
            <a:endParaRPr sz="1200">
              <a:latin typeface="Times New Roman"/>
              <a:cs typeface="Times New Roman"/>
            </a:endParaRPr>
          </a:p>
          <a:p>
            <a:pPr marL="963294" marR="3854450" indent="-41275">
              <a:lnSpc>
                <a:spcPct val="167400"/>
              </a:lnSpc>
              <a:spcBef>
                <a:spcPts val="1025"/>
              </a:spcBef>
            </a:pPr>
            <a:r>
              <a:rPr dirty="0" sz="1350">
                <a:latin typeface="Arial"/>
                <a:cs typeface="Arial"/>
              </a:rPr>
              <a:t>Module</a:t>
            </a:r>
            <a:r>
              <a:rPr dirty="0" sz="1350" spc="-75">
                <a:latin typeface="Arial"/>
                <a:cs typeface="Arial"/>
              </a:rPr>
              <a:t> </a:t>
            </a:r>
            <a:r>
              <a:rPr dirty="0" sz="1350">
                <a:latin typeface="Arial"/>
                <a:cs typeface="Arial"/>
              </a:rPr>
              <a:t>A  A's</a:t>
            </a:r>
            <a:r>
              <a:rPr dirty="0" sz="1350" spc="-90">
                <a:latin typeface="Arial"/>
                <a:cs typeface="Arial"/>
              </a:rPr>
              <a:t> </a:t>
            </a:r>
            <a:r>
              <a:rPr dirty="0" sz="1350" spc="5">
                <a:latin typeface="Arial"/>
                <a:cs typeface="Arial"/>
              </a:rPr>
              <a:t>Data</a:t>
            </a:r>
            <a:endParaRPr sz="1350">
              <a:latin typeface="Arial"/>
              <a:cs typeface="Arial"/>
            </a:endParaRPr>
          </a:p>
        </p:txBody>
      </p:sp>
      <p:sp>
        <p:nvSpPr>
          <p:cNvPr id="9" name="object 9"/>
          <p:cNvSpPr/>
          <p:nvPr/>
        </p:nvSpPr>
        <p:spPr>
          <a:xfrm>
            <a:off x="1208532" y="4593335"/>
            <a:ext cx="1038225" cy="347980"/>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10" name="object 10"/>
          <p:cNvSpPr txBox="1"/>
          <p:nvPr/>
        </p:nvSpPr>
        <p:spPr>
          <a:xfrm>
            <a:off x="1210055" y="4594859"/>
            <a:ext cx="1035050" cy="344805"/>
          </a:xfrm>
          <a:prstGeom prst="rect">
            <a:avLst/>
          </a:prstGeom>
        </p:spPr>
        <p:txBody>
          <a:bodyPr wrap="square" lIns="0" tIns="53975" rIns="0" bIns="0" rtlCol="0" vert="horz">
            <a:spAutoFit/>
          </a:bodyPr>
          <a:lstStyle/>
          <a:p>
            <a:pPr marL="152400">
              <a:lnSpc>
                <a:spcPct val="100000"/>
              </a:lnSpc>
              <a:spcBef>
                <a:spcPts val="425"/>
              </a:spcBef>
            </a:pPr>
            <a:r>
              <a:rPr dirty="0" sz="1350">
                <a:latin typeface="Arial"/>
                <a:cs typeface="Arial"/>
              </a:rPr>
              <a:t>Module</a:t>
            </a:r>
            <a:r>
              <a:rPr dirty="0" sz="1350" spc="-75">
                <a:latin typeface="Arial"/>
                <a:cs typeface="Arial"/>
              </a:rPr>
              <a:t> </a:t>
            </a:r>
            <a:r>
              <a:rPr dirty="0" sz="1350">
                <a:latin typeface="Arial"/>
                <a:cs typeface="Arial"/>
              </a:rPr>
              <a:t>A</a:t>
            </a:r>
            <a:endParaRPr sz="1350">
              <a:latin typeface="Arial"/>
              <a:cs typeface="Arial"/>
            </a:endParaRPr>
          </a:p>
        </p:txBody>
      </p:sp>
      <p:sp>
        <p:nvSpPr>
          <p:cNvPr id="11" name="object 11"/>
          <p:cNvSpPr/>
          <p:nvPr/>
        </p:nvSpPr>
        <p:spPr>
          <a:xfrm>
            <a:off x="1208532" y="4937759"/>
            <a:ext cx="1038225" cy="347980"/>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12" name="object 12"/>
          <p:cNvSpPr txBox="1"/>
          <p:nvPr/>
        </p:nvSpPr>
        <p:spPr>
          <a:xfrm>
            <a:off x="1210055" y="4939284"/>
            <a:ext cx="1035050" cy="344805"/>
          </a:xfrm>
          <a:prstGeom prst="rect">
            <a:avLst/>
          </a:prstGeom>
        </p:spPr>
        <p:txBody>
          <a:bodyPr wrap="square" lIns="0" tIns="53975" rIns="0" bIns="0" rtlCol="0" vert="horz">
            <a:spAutoFit/>
          </a:bodyPr>
          <a:lstStyle/>
          <a:p>
            <a:pPr marL="193040">
              <a:lnSpc>
                <a:spcPct val="100000"/>
              </a:lnSpc>
              <a:spcBef>
                <a:spcPts val="425"/>
              </a:spcBef>
            </a:pPr>
            <a:r>
              <a:rPr dirty="0" sz="1350">
                <a:latin typeface="Arial"/>
                <a:cs typeface="Arial"/>
              </a:rPr>
              <a:t>A's</a:t>
            </a:r>
            <a:r>
              <a:rPr dirty="0" sz="1350" spc="-90">
                <a:latin typeface="Arial"/>
                <a:cs typeface="Arial"/>
              </a:rPr>
              <a:t> </a:t>
            </a:r>
            <a:r>
              <a:rPr dirty="0" sz="1350" spc="5">
                <a:latin typeface="Arial"/>
                <a:cs typeface="Arial"/>
              </a:rPr>
              <a:t>Data</a:t>
            </a:r>
            <a:endParaRPr sz="1350">
              <a:latin typeface="Arial"/>
              <a:cs typeface="Arial"/>
            </a:endParaRPr>
          </a:p>
        </p:txBody>
      </p:sp>
      <p:sp>
        <p:nvSpPr>
          <p:cNvPr id="13" name="object 13"/>
          <p:cNvSpPr/>
          <p:nvPr/>
        </p:nvSpPr>
        <p:spPr>
          <a:xfrm>
            <a:off x="1210055" y="4594859"/>
            <a:ext cx="1035050" cy="344805"/>
          </a:xfrm>
          <a:custGeom>
            <a:avLst/>
            <a:gdLst/>
            <a:ahLst/>
            <a:cxnLst/>
            <a:rect l="l" t="t" r="r" b="b"/>
            <a:pathLst>
              <a:path w="1035050" h="344804">
                <a:moveTo>
                  <a:pt x="0" y="344424"/>
                </a:moveTo>
                <a:lnTo>
                  <a:pt x="1034795" y="344424"/>
                </a:lnTo>
                <a:lnTo>
                  <a:pt x="1034795" y="0"/>
                </a:lnTo>
                <a:lnTo>
                  <a:pt x="0" y="0"/>
                </a:lnTo>
                <a:lnTo>
                  <a:pt x="0" y="344424"/>
                </a:lnTo>
                <a:close/>
              </a:path>
            </a:pathLst>
          </a:custGeom>
          <a:solidFill>
            <a:srgbClr val="FFFFFF"/>
          </a:solidFill>
        </p:spPr>
        <p:txBody>
          <a:bodyPr wrap="square" lIns="0" tIns="0" rIns="0" bIns="0" rtlCol="0"/>
          <a:lstStyle/>
          <a:p/>
        </p:txBody>
      </p:sp>
      <p:sp>
        <p:nvSpPr>
          <p:cNvPr id="14" name="object 14"/>
          <p:cNvSpPr/>
          <p:nvPr/>
        </p:nvSpPr>
        <p:spPr>
          <a:xfrm>
            <a:off x="1208532" y="4593335"/>
            <a:ext cx="1038225" cy="347980"/>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15" name="object 15"/>
          <p:cNvSpPr/>
          <p:nvPr/>
        </p:nvSpPr>
        <p:spPr>
          <a:xfrm>
            <a:off x="1210055" y="4939284"/>
            <a:ext cx="1035050" cy="344805"/>
          </a:xfrm>
          <a:custGeom>
            <a:avLst/>
            <a:gdLst/>
            <a:ahLst/>
            <a:cxnLst/>
            <a:rect l="l" t="t" r="r" b="b"/>
            <a:pathLst>
              <a:path w="1035050" h="344804">
                <a:moveTo>
                  <a:pt x="0" y="344424"/>
                </a:moveTo>
                <a:lnTo>
                  <a:pt x="1034795" y="344424"/>
                </a:lnTo>
                <a:lnTo>
                  <a:pt x="1034795" y="0"/>
                </a:lnTo>
                <a:lnTo>
                  <a:pt x="0" y="0"/>
                </a:lnTo>
                <a:lnTo>
                  <a:pt x="0" y="344424"/>
                </a:lnTo>
                <a:close/>
              </a:path>
            </a:pathLst>
          </a:custGeom>
          <a:solidFill>
            <a:srgbClr val="FFFFFF"/>
          </a:solidFill>
        </p:spPr>
        <p:txBody>
          <a:bodyPr wrap="square" lIns="0" tIns="0" rIns="0" bIns="0" rtlCol="0"/>
          <a:lstStyle/>
          <a:p/>
        </p:txBody>
      </p:sp>
      <p:sp>
        <p:nvSpPr>
          <p:cNvPr id="16" name="object 16"/>
          <p:cNvSpPr/>
          <p:nvPr/>
        </p:nvSpPr>
        <p:spPr>
          <a:xfrm>
            <a:off x="1208532" y="4937759"/>
            <a:ext cx="1038225" cy="347980"/>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17" name="object 17"/>
          <p:cNvSpPr txBox="1"/>
          <p:nvPr/>
        </p:nvSpPr>
        <p:spPr>
          <a:xfrm>
            <a:off x="1345183" y="4510293"/>
            <a:ext cx="762635" cy="700405"/>
          </a:xfrm>
          <a:prstGeom prst="rect">
            <a:avLst/>
          </a:prstGeom>
        </p:spPr>
        <p:txBody>
          <a:bodyPr wrap="square" lIns="0" tIns="0" rIns="0" bIns="0" rtlCol="0" vert="horz">
            <a:spAutoFit/>
          </a:bodyPr>
          <a:lstStyle/>
          <a:p>
            <a:pPr marL="53340" marR="5080" indent="-41275">
              <a:lnSpc>
                <a:spcPct val="167400"/>
              </a:lnSpc>
            </a:pPr>
            <a:r>
              <a:rPr dirty="0" sz="1350">
                <a:latin typeface="Arial"/>
                <a:cs typeface="Arial"/>
              </a:rPr>
              <a:t>Module</a:t>
            </a:r>
            <a:r>
              <a:rPr dirty="0" sz="1350" spc="-75">
                <a:latin typeface="Arial"/>
                <a:cs typeface="Arial"/>
              </a:rPr>
              <a:t> </a:t>
            </a:r>
            <a:r>
              <a:rPr dirty="0" sz="1350">
                <a:latin typeface="Arial"/>
                <a:cs typeface="Arial"/>
              </a:rPr>
              <a:t>C  </a:t>
            </a:r>
            <a:r>
              <a:rPr dirty="0" sz="1350" spc="-5">
                <a:latin typeface="Arial"/>
                <a:cs typeface="Arial"/>
              </a:rPr>
              <a:t>C's</a:t>
            </a:r>
            <a:r>
              <a:rPr dirty="0" sz="1350" spc="-75">
                <a:latin typeface="Arial"/>
                <a:cs typeface="Arial"/>
              </a:rPr>
              <a:t> </a:t>
            </a:r>
            <a:r>
              <a:rPr dirty="0" sz="1350" spc="-5">
                <a:latin typeface="Arial"/>
                <a:cs typeface="Arial"/>
              </a:rPr>
              <a:t>Data</a:t>
            </a:r>
            <a:endParaRPr sz="1350">
              <a:latin typeface="Arial"/>
              <a:cs typeface="Arial"/>
            </a:endParaRPr>
          </a:p>
        </p:txBody>
      </p:sp>
      <p:sp>
        <p:nvSpPr>
          <p:cNvPr id="18" name="object 18"/>
          <p:cNvSpPr/>
          <p:nvPr/>
        </p:nvSpPr>
        <p:spPr>
          <a:xfrm>
            <a:off x="2589276" y="3558540"/>
            <a:ext cx="1039494" cy="347980"/>
          </a:xfrm>
          <a:custGeom>
            <a:avLst/>
            <a:gdLst/>
            <a:ahLst/>
            <a:cxnLst/>
            <a:rect l="l" t="t" r="r" b="b"/>
            <a:pathLst>
              <a:path w="1039495" h="347979">
                <a:moveTo>
                  <a:pt x="1037844" y="0"/>
                </a:moveTo>
                <a:lnTo>
                  <a:pt x="0" y="0"/>
                </a:lnTo>
                <a:lnTo>
                  <a:pt x="0" y="347472"/>
                </a:lnTo>
                <a:lnTo>
                  <a:pt x="1036319" y="347472"/>
                </a:lnTo>
                <a:lnTo>
                  <a:pt x="1037844" y="345948"/>
                </a:lnTo>
                <a:lnTo>
                  <a:pt x="1523" y="345948"/>
                </a:lnTo>
                <a:lnTo>
                  <a:pt x="1523" y="344424"/>
                </a:lnTo>
                <a:lnTo>
                  <a:pt x="3047" y="344424"/>
                </a:lnTo>
                <a:lnTo>
                  <a:pt x="3047" y="3048"/>
                </a:lnTo>
                <a:lnTo>
                  <a:pt x="1523" y="3048"/>
                </a:lnTo>
                <a:lnTo>
                  <a:pt x="1523" y="1524"/>
                </a:lnTo>
                <a:lnTo>
                  <a:pt x="1039367" y="1524"/>
                </a:lnTo>
                <a:lnTo>
                  <a:pt x="1037844" y="0"/>
                </a:lnTo>
                <a:close/>
              </a:path>
              <a:path w="1039495" h="347979">
                <a:moveTo>
                  <a:pt x="3047" y="344424"/>
                </a:moveTo>
                <a:lnTo>
                  <a:pt x="1523" y="344424"/>
                </a:lnTo>
                <a:lnTo>
                  <a:pt x="1523" y="345948"/>
                </a:lnTo>
                <a:lnTo>
                  <a:pt x="3047" y="345948"/>
                </a:lnTo>
                <a:lnTo>
                  <a:pt x="3047" y="344424"/>
                </a:lnTo>
                <a:close/>
              </a:path>
              <a:path w="1039495" h="347979">
                <a:moveTo>
                  <a:pt x="1036319" y="344424"/>
                </a:moveTo>
                <a:lnTo>
                  <a:pt x="3047" y="344424"/>
                </a:lnTo>
                <a:lnTo>
                  <a:pt x="3047" y="345948"/>
                </a:lnTo>
                <a:lnTo>
                  <a:pt x="1036319" y="345948"/>
                </a:lnTo>
                <a:lnTo>
                  <a:pt x="1036319" y="344424"/>
                </a:lnTo>
                <a:close/>
              </a:path>
              <a:path w="1039495" h="347979">
                <a:moveTo>
                  <a:pt x="1037844" y="1524"/>
                </a:moveTo>
                <a:lnTo>
                  <a:pt x="1036319" y="1524"/>
                </a:lnTo>
                <a:lnTo>
                  <a:pt x="1036319" y="345948"/>
                </a:lnTo>
                <a:lnTo>
                  <a:pt x="1037844" y="345948"/>
                </a:lnTo>
                <a:lnTo>
                  <a:pt x="1037844" y="344424"/>
                </a:lnTo>
                <a:lnTo>
                  <a:pt x="1039367" y="344424"/>
                </a:lnTo>
                <a:lnTo>
                  <a:pt x="1039367" y="3048"/>
                </a:lnTo>
                <a:lnTo>
                  <a:pt x="1037844" y="3048"/>
                </a:lnTo>
                <a:lnTo>
                  <a:pt x="1037844" y="1524"/>
                </a:lnTo>
                <a:close/>
              </a:path>
              <a:path w="1039495" h="347979">
                <a:moveTo>
                  <a:pt x="1039367" y="344424"/>
                </a:moveTo>
                <a:lnTo>
                  <a:pt x="1037844" y="344424"/>
                </a:lnTo>
                <a:lnTo>
                  <a:pt x="1037844" y="345948"/>
                </a:lnTo>
                <a:lnTo>
                  <a:pt x="1039367" y="345948"/>
                </a:lnTo>
                <a:lnTo>
                  <a:pt x="1039367" y="344424"/>
                </a:lnTo>
                <a:close/>
              </a:path>
              <a:path w="1039495" h="347979">
                <a:moveTo>
                  <a:pt x="3047" y="1524"/>
                </a:moveTo>
                <a:lnTo>
                  <a:pt x="1523" y="1524"/>
                </a:lnTo>
                <a:lnTo>
                  <a:pt x="1523" y="3048"/>
                </a:lnTo>
                <a:lnTo>
                  <a:pt x="3047" y="3048"/>
                </a:lnTo>
                <a:lnTo>
                  <a:pt x="3047" y="1524"/>
                </a:lnTo>
                <a:close/>
              </a:path>
              <a:path w="1039495" h="347979">
                <a:moveTo>
                  <a:pt x="1036319" y="1524"/>
                </a:moveTo>
                <a:lnTo>
                  <a:pt x="3047" y="1524"/>
                </a:lnTo>
                <a:lnTo>
                  <a:pt x="3047" y="3048"/>
                </a:lnTo>
                <a:lnTo>
                  <a:pt x="1036319" y="3048"/>
                </a:lnTo>
                <a:lnTo>
                  <a:pt x="1036319" y="1524"/>
                </a:lnTo>
                <a:close/>
              </a:path>
              <a:path w="1039495" h="347979">
                <a:moveTo>
                  <a:pt x="1039367" y="1524"/>
                </a:moveTo>
                <a:lnTo>
                  <a:pt x="1037844" y="1524"/>
                </a:lnTo>
                <a:lnTo>
                  <a:pt x="1037844" y="3048"/>
                </a:lnTo>
                <a:lnTo>
                  <a:pt x="1039367" y="3048"/>
                </a:lnTo>
                <a:lnTo>
                  <a:pt x="1039367" y="1524"/>
                </a:lnTo>
                <a:close/>
              </a:path>
            </a:pathLst>
          </a:custGeom>
          <a:solidFill>
            <a:srgbClr val="000000"/>
          </a:solidFill>
        </p:spPr>
        <p:txBody>
          <a:bodyPr wrap="square" lIns="0" tIns="0" rIns="0" bIns="0" rtlCol="0"/>
          <a:lstStyle/>
          <a:p/>
        </p:txBody>
      </p:sp>
      <p:sp>
        <p:nvSpPr>
          <p:cNvPr id="19" name="object 19"/>
          <p:cNvSpPr/>
          <p:nvPr/>
        </p:nvSpPr>
        <p:spPr>
          <a:xfrm>
            <a:off x="2589276" y="3902964"/>
            <a:ext cx="1039494" cy="349250"/>
          </a:xfrm>
          <a:custGeom>
            <a:avLst/>
            <a:gdLst/>
            <a:ahLst/>
            <a:cxnLst/>
            <a:rect l="l" t="t" r="r" b="b"/>
            <a:pathLst>
              <a:path w="1039495" h="349250">
                <a:moveTo>
                  <a:pt x="1037844" y="0"/>
                </a:moveTo>
                <a:lnTo>
                  <a:pt x="0" y="0"/>
                </a:lnTo>
                <a:lnTo>
                  <a:pt x="0" y="348996"/>
                </a:lnTo>
                <a:lnTo>
                  <a:pt x="1036319" y="348996"/>
                </a:lnTo>
                <a:lnTo>
                  <a:pt x="1037844" y="347472"/>
                </a:lnTo>
                <a:lnTo>
                  <a:pt x="1523" y="347472"/>
                </a:lnTo>
                <a:lnTo>
                  <a:pt x="1523" y="345948"/>
                </a:lnTo>
                <a:lnTo>
                  <a:pt x="3047" y="345948"/>
                </a:lnTo>
                <a:lnTo>
                  <a:pt x="3047" y="3048"/>
                </a:lnTo>
                <a:lnTo>
                  <a:pt x="1523" y="3048"/>
                </a:lnTo>
                <a:lnTo>
                  <a:pt x="1523" y="1524"/>
                </a:lnTo>
                <a:lnTo>
                  <a:pt x="1039367" y="1524"/>
                </a:lnTo>
                <a:lnTo>
                  <a:pt x="1037844" y="0"/>
                </a:lnTo>
                <a:close/>
              </a:path>
              <a:path w="1039495" h="349250">
                <a:moveTo>
                  <a:pt x="3047" y="345948"/>
                </a:moveTo>
                <a:lnTo>
                  <a:pt x="1523" y="345948"/>
                </a:lnTo>
                <a:lnTo>
                  <a:pt x="1523" y="347472"/>
                </a:lnTo>
                <a:lnTo>
                  <a:pt x="3047" y="347472"/>
                </a:lnTo>
                <a:lnTo>
                  <a:pt x="3047" y="345948"/>
                </a:lnTo>
                <a:close/>
              </a:path>
              <a:path w="1039495" h="349250">
                <a:moveTo>
                  <a:pt x="1036319" y="345948"/>
                </a:moveTo>
                <a:lnTo>
                  <a:pt x="3047" y="345948"/>
                </a:lnTo>
                <a:lnTo>
                  <a:pt x="3047" y="347472"/>
                </a:lnTo>
                <a:lnTo>
                  <a:pt x="1036319" y="347472"/>
                </a:lnTo>
                <a:lnTo>
                  <a:pt x="1036319" y="345948"/>
                </a:lnTo>
                <a:close/>
              </a:path>
              <a:path w="1039495" h="349250">
                <a:moveTo>
                  <a:pt x="1037844" y="1524"/>
                </a:moveTo>
                <a:lnTo>
                  <a:pt x="1036319" y="1524"/>
                </a:lnTo>
                <a:lnTo>
                  <a:pt x="1036319" y="347472"/>
                </a:lnTo>
                <a:lnTo>
                  <a:pt x="1037844" y="347472"/>
                </a:lnTo>
                <a:lnTo>
                  <a:pt x="1037844" y="345948"/>
                </a:lnTo>
                <a:lnTo>
                  <a:pt x="1039367" y="345948"/>
                </a:lnTo>
                <a:lnTo>
                  <a:pt x="1039367" y="3048"/>
                </a:lnTo>
                <a:lnTo>
                  <a:pt x="1037844" y="3048"/>
                </a:lnTo>
                <a:lnTo>
                  <a:pt x="1037844" y="1524"/>
                </a:lnTo>
                <a:close/>
              </a:path>
              <a:path w="1039495" h="349250">
                <a:moveTo>
                  <a:pt x="1039367" y="345948"/>
                </a:moveTo>
                <a:lnTo>
                  <a:pt x="1037844" y="345948"/>
                </a:lnTo>
                <a:lnTo>
                  <a:pt x="1037844" y="347472"/>
                </a:lnTo>
                <a:lnTo>
                  <a:pt x="1039367" y="347472"/>
                </a:lnTo>
                <a:lnTo>
                  <a:pt x="1039367" y="345948"/>
                </a:lnTo>
                <a:close/>
              </a:path>
              <a:path w="1039495" h="349250">
                <a:moveTo>
                  <a:pt x="3047" y="1524"/>
                </a:moveTo>
                <a:lnTo>
                  <a:pt x="1523" y="1524"/>
                </a:lnTo>
                <a:lnTo>
                  <a:pt x="1523" y="3048"/>
                </a:lnTo>
                <a:lnTo>
                  <a:pt x="3047" y="3048"/>
                </a:lnTo>
                <a:lnTo>
                  <a:pt x="3047" y="1524"/>
                </a:lnTo>
                <a:close/>
              </a:path>
              <a:path w="1039495" h="349250">
                <a:moveTo>
                  <a:pt x="1036319" y="1524"/>
                </a:moveTo>
                <a:lnTo>
                  <a:pt x="3047" y="1524"/>
                </a:lnTo>
                <a:lnTo>
                  <a:pt x="3047" y="3048"/>
                </a:lnTo>
                <a:lnTo>
                  <a:pt x="1036319" y="3048"/>
                </a:lnTo>
                <a:lnTo>
                  <a:pt x="1036319" y="1524"/>
                </a:lnTo>
                <a:close/>
              </a:path>
              <a:path w="1039495" h="349250">
                <a:moveTo>
                  <a:pt x="1039367" y="1524"/>
                </a:moveTo>
                <a:lnTo>
                  <a:pt x="1037844" y="1524"/>
                </a:lnTo>
                <a:lnTo>
                  <a:pt x="1037844" y="3048"/>
                </a:lnTo>
                <a:lnTo>
                  <a:pt x="1039367" y="3048"/>
                </a:lnTo>
                <a:lnTo>
                  <a:pt x="1039367" y="1524"/>
                </a:lnTo>
                <a:close/>
              </a:path>
            </a:pathLst>
          </a:custGeom>
          <a:solidFill>
            <a:srgbClr val="000000"/>
          </a:solidFill>
        </p:spPr>
        <p:txBody>
          <a:bodyPr wrap="square" lIns="0" tIns="0" rIns="0" bIns="0" rtlCol="0"/>
          <a:lstStyle/>
          <a:p/>
        </p:txBody>
      </p:sp>
      <p:sp>
        <p:nvSpPr>
          <p:cNvPr id="20" name="object 20"/>
          <p:cNvSpPr txBox="1"/>
          <p:nvPr/>
        </p:nvSpPr>
        <p:spPr>
          <a:xfrm>
            <a:off x="2725927" y="3475509"/>
            <a:ext cx="762635" cy="700405"/>
          </a:xfrm>
          <a:prstGeom prst="rect">
            <a:avLst/>
          </a:prstGeom>
        </p:spPr>
        <p:txBody>
          <a:bodyPr wrap="square" lIns="0" tIns="0" rIns="0" bIns="0" rtlCol="0" vert="horz">
            <a:spAutoFit/>
          </a:bodyPr>
          <a:lstStyle/>
          <a:p>
            <a:pPr marL="53340" marR="5080" indent="-41275">
              <a:lnSpc>
                <a:spcPct val="167400"/>
              </a:lnSpc>
            </a:pPr>
            <a:r>
              <a:rPr dirty="0" sz="1350">
                <a:latin typeface="Arial"/>
                <a:cs typeface="Arial"/>
              </a:rPr>
              <a:t>Module</a:t>
            </a:r>
            <a:r>
              <a:rPr dirty="0" sz="1350" spc="-75">
                <a:latin typeface="Arial"/>
                <a:cs typeface="Arial"/>
              </a:rPr>
              <a:t> </a:t>
            </a:r>
            <a:r>
              <a:rPr dirty="0" sz="1350">
                <a:latin typeface="Arial"/>
                <a:cs typeface="Arial"/>
              </a:rPr>
              <a:t>D  </a:t>
            </a:r>
            <a:r>
              <a:rPr dirty="0" sz="1350" spc="-5">
                <a:latin typeface="Arial"/>
                <a:cs typeface="Arial"/>
              </a:rPr>
              <a:t>D's</a:t>
            </a:r>
            <a:r>
              <a:rPr dirty="0" sz="1350" spc="-75">
                <a:latin typeface="Arial"/>
                <a:cs typeface="Arial"/>
              </a:rPr>
              <a:t> </a:t>
            </a:r>
            <a:r>
              <a:rPr dirty="0" sz="1350" spc="-5">
                <a:latin typeface="Arial"/>
                <a:cs typeface="Arial"/>
              </a:rPr>
              <a:t>Data</a:t>
            </a:r>
            <a:endParaRPr sz="1350">
              <a:latin typeface="Arial"/>
              <a:cs typeface="Arial"/>
            </a:endParaRPr>
          </a:p>
        </p:txBody>
      </p:sp>
      <p:sp>
        <p:nvSpPr>
          <p:cNvPr id="21" name="object 21"/>
          <p:cNvSpPr/>
          <p:nvPr/>
        </p:nvSpPr>
        <p:spPr>
          <a:xfrm>
            <a:off x="1208532" y="3558540"/>
            <a:ext cx="1038225" cy="347980"/>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22" name="object 22"/>
          <p:cNvSpPr/>
          <p:nvPr/>
        </p:nvSpPr>
        <p:spPr>
          <a:xfrm>
            <a:off x="1208532" y="3902964"/>
            <a:ext cx="1038225" cy="349250"/>
          </a:xfrm>
          <a:custGeom>
            <a:avLst/>
            <a:gdLst/>
            <a:ahLst/>
            <a:cxnLst/>
            <a:rect l="l" t="t" r="r" b="b"/>
            <a:pathLst>
              <a:path w="1038225" h="349250">
                <a:moveTo>
                  <a:pt x="1036320" y="0"/>
                </a:moveTo>
                <a:lnTo>
                  <a:pt x="0" y="0"/>
                </a:lnTo>
                <a:lnTo>
                  <a:pt x="0" y="348996"/>
                </a:lnTo>
                <a:lnTo>
                  <a:pt x="1034796" y="348996"/>
                </a:lnTo>
                <a:lnTo>
                  <a:pt x="1036320" y="347472"/>
                </a:lnTo>
                <a:lnTo>
                  <a:pt x="1524" y="347472"/>
                </a:lnTo>
                <a:lnTo>
                  <a:pt x="1524" y="345948"/>
                </a:lnTo>
                <a:lnTo>
                  <a:pt x="3048" y="345948"/>
                </a:lnTo>
                <a:lnTo>
                  <a:pt x="3048" y="3048"/>
                </a:lnTo>
                <a:lnTo>
                  <a:pt x="1524" y="3048"/>
                </a:lnTo>
                <a:lnTo>
                  <a:pt x="1524" y="1524"/>
                </a:lnTo>
                <a:lnTo>
                  <a:pt x="1037844" y="1524"/>
                </a:lnTo>
                <a:lnTo>
                  <a:pt x="1036320" y="0"/>
                </a:lnTo>
                <a:close/>
              </a:path>
              <a:path w="1038225" h="349250">
                <a:moveTo>
                  <a:pt x="3048" y="345948"/>
                </a:moveTo>
                <a:lnTo>
                  <a:pt x="1524" y="345948"/>
                </a:lnTo>
                <a:lnTo>
                  <a:pt x="1524" y="347472"/>
                </a:lnTo>
                <a:lnTo>
                  <a:pt x="3048" y="347472"/>
                </a:lnTo>
                <a:lnTo>
                  <a:pt x="3048" y="345948"/>
                </a:lnTo>
                <a:close/>
              </a:path>
              <a:path w="1038225" h="349250">
                <a:moveTo>
                  <a:pt x="1034796" y="345948"/>
                </a:moveTo>
                <a:lnTo>
                  <a:pt x="3048" y="345948"/>
                </a:lnTo>
                <a:lnTo>
                  <a:pt x="3048" y="347472"/>
                </a:lnTo>
                <a:lnTo>
                  <a:pt x="1034796" y="347472"/>
                </a:lnTo>
                <a:lnTo>
                  <a:pt x="1034796" y="345948"/>
                </a:lnTo>
                <a:close/>
              </a:path>
              <a:path w="1038225" h="349250">
                <a:moveTo>
                  <a:pt x="1036320" y="1524"/>
                </a:moveTo>
                <a:lnTo>
                  <a:pt x="1034796" y="1524"/>
                </a:lnTo>
                <a:lnTo>
                  <a:pt x="1034796" y="347472"/>
                </a:lnTo>
                <a:lnTo>
                  <a:pt x="1036320" y="347472"/>
                </a:lnTo>
                <a:lnTo>
                  <a:pt x="1036320" y="345948"/>
                </a:lnTo>
                <a:lnTo>
                  <a:pt x="1037844" y="345948"/>
                </a:lnTo>
                <a:lnTo>
                  <a:pt x="1037844" y="3048"/>
                </a:lnTo>
                <a:lnTo>
                  <a:pt x="1036320" y="3048"/>
                </a:lnTo>
                <a:lnTo>
                  <a:pt x="1036320" y="1524"/>
                </a:lnTo>
                <a:close/>
              </a:path>
              <a:path w="1038225" h="349250">
                <a:moveTo>
                  <a:pt x="1037844" y="345948"/>
                </a:moveTo>
                <a:lnTo>
                  <a:pt x="1036320" y="345948"/>
                </a:lnTo>
                <a:lnTo>
                  <a:pt x="1036320" y="347472"/>
                </a:lnTo>
                <a:lnTo>
                  <a:pt x="1037844" y="347472"/>
                </a:lnTo>
                <a:lnTo>
                  <a:pt x="1037844" y="345948"/>
                </a:lnTo>
                <a:close/>
              </a:path>
              <a:path w="1038225" h="349250">
                <a:moveTo>
                  <a:pt x="3048" y="1524"/>
                </a:moveTo>
                <a:lnTo>
                  <a:pt x="1524" y="1524"/>
                </a:lnTo>
                <a:lnTo>
                  <a:pt x="1524" y="3048"/>
                </a:lnTo>
                <a:lnTo>
                  <a:pt x="3048" y="3048"/>
                </a:lnTo>
                <a:lnTo>
                  <a:pt x="3048" y="1524"/>
                </a:lnTo>
                <a:close/>
              </a:path>
              <a:path w="1038225" h="349250">
                <a:moveTo>
                  <a:pt x="1034796" y="1524"/>
                </a:moveTo>
                <a:lnTo>
                  <a:pt x="3048" y="1524"/>
                </a:lnTo>
                <a:lnTo>
                  <a:pt x="3048" y="3048"/>
                </a:lnTo>
                <a:lnTo>
                  <a:pt x="1034796" y="3048"/>
                </a:lnTo>
                <a:lnTo>
                  <a:pt x="1034796" y="1524"/>
                </a:lnTo>
                <a:close/>
              </a:path>
              <a:path w="1038225" h="349250">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p:txBody>
      </p:sp>
      <p:sp>
        <p:nvSpPr>
          <p:cNvPr id="23" name="object 23"/>
          <p:cNvSpPr txBox="1"/>
          <p:nvPr/>
        </p:nvSpPr>
        <p:spPr>
          <a:xfrm>
            <a:off x="1349755" y="3475509"/>
            <a:ext cx="753110" cy="700405"/>
          </a:xfrm>
          <a:prstGeom prst="rect">
            <a:avLst/>
          </a:prstGeom>
        </p:spPr>
        <p:txBody>
          <a:bodyPr wrap="square" lIns="0" tIns="0" rIns="0" bIns="0" rtlCol="0" vert="horz">
            <a:spAutoFit/>
          </a:bodyPr>
          <a:lstStyle/>
          <a:p>
            <a:pPr marL="53340" marR="5080" indent="-41275">
              <a:lnSpc>
                <a:spcPct val="167400"/>
              </a:lnSpc>
            </a:pPr>
            <a:r>
              <a:rPr dirty="0" sz="1350">
                <a:latin typeface="Arial"/>
                <a:cs typeface="Arial"/>
              </a:rPr>
              <a:t>Module</a:t>
            </a:r>
            <a:r>
              <a:rPr dirty="0" sz="1350" spc="-75">
                <a:latin typeface="Arial"/>
                <a:cs typeface="Arial"/>
              </a:rPr>
              <a:t> </a:t>
            </a:r>
            <a:r>
              <a:rPr dirty="0" sz="1350">
                <a:latin typeface="Arial"/>
                <a:cs typeface="Arial"/>
              </a:rPr>
              <a:t>B  B's</a:t>
            </a:r>
            <a:r>
              <a:rPr dirty="0" sz="1350" spc="-90">
                <a:latin typeface="Arial"/>
                <a:cs typeface="Arial"/>
              </a:rPr>
              <a:t> </a:t>
            </a:r>
            <a:r>
              <a:rPr dirty="0" sz="1350" spc="5">
                <a:latin typeface="Arial"/>
                <a:cs typeface="Arial"/>
              </a:rPr>
              <a:t>Data</a:t>
            </a:r>
            <a:endParaRPr sz="1350">
              <a:latin typeface="Arial"/>
              <a:cs typeface="Arial"/>
            </a:endParaRPr>
          </a:p>
        </p:txBody>
      </p:sp>
      <p:sp>
        <p:nvSpPr>
          <p:cNvPr id="24" name="object 24"/>
          <p:cNvSpPr/>
          <p:nvPr/>
        </p:nvSpPr>
        <p:spPr>
          <a:xfrm>
            <a:off x="1723644" y="3038855"/>
            <a:ext cx="1388745" cy="524510"/>
          </a:xfrm>
          <a:custGeom>
            <a:avLst/>
            <a:gdLst/>
            <a:ahLst/>
            <a:cxnLst/>
            <a:rect l="l" t="t" r="r" b="b"/>
            <a:pathLst>
              <a:path w="1388745" h="524510">
                <a:moveTo>
                  <a:pt x="694944" y="0"/>
                </a:moveTo>
                <a:lnTo>
                  <a:pt x="693420" y="0"/>
                </a:lnTo>
                <a:lnTo>
                  <a:pt x="691896" y="1524"/>
                </a:lnTo>
                <a:lnTo>
                  <a:pt x="1524" y="518160"/>
                </a:lnTo>
                <a:lnTo>
                  <a:pt x="0" y="519684"/>
                </a:lnTo>
                <a:lnTo>
                  <a:pt x="0" y="521208"/>
                </a:lnTo>
                <a:lnTo>
                  <a:pt x="3048" y="524256"/>
                </a:lnTo>
                <a:lnTo>
                  <a:pt x="6096" y="524256"/>
                </a:lnTo>
                <a:lnTo>
                  <a:pt x="694182" y="9330"/>
                </a:lnTo>
                <a:lnTo>
                  <a:pt x="691896" y="7620"/>
                </a:lnTo>
                <a:lnTo>
                  <a:pt x="694944" y="4572"/>
                </a:lnTo>
                <a:lnTo>
                  <a:pt x="700540" y="4572"/>
                </a:lnTo>
                <a:lnTo>
                  <a:pt x="696468" y="1524"/>
                </a:lnTo>
                <a:lnTo>
                  <a:pt x="694944" y="0"/>
                </a:lnTo>
                <a:close/>
              </a:path>
              <a:path w="1388745" h="524510">
                <a:moveTo>
                  <a:pt x="700540" y="4572"/>
                </a:moveTo>
                <a:lnTo>
                  <a:pt x="694944" y="4572"/>
                </a:lnTo>
                <a:lnTo>
                  <a:pt x="696468" y="7620"/>
                </a:lnTo>
                <a:lnTo>
                  <a:pt x="694182" y="9330"/>
                </a:lnTo>
                <a:lnTo>
                  <a:pt x="1382268" y="524256"/>
                </a:lnTo>
                <a:lnTo>
                  <a:pt x="1385316" y="524256"/>
                </a:lnTo>
                <a:lnTo>
                  <a:pt x="1388364" y="521208"/>
                </a:lnTo>
                <a:lnTo>
                  <a:pt x="1388364" y="519684"/>
                </a:lnTo>
                <a:lnTo>
                  <a:pt x="1386840" y="518160"/>
                </a:lnTo>
                <a:lnTo>
                  <a:pt x="700540" y="4572"/>
                </a:lnTo>
                <a:close/>
              </a:path>
              <a:path w="1388745" h="524510">
                <a:moveTo>
                  <a:pt x="694944" y="4572"/>
                </a:moveTo>
                <a:lnTo>
                  <a:pt x="691896" y="7620"/>
                </a:lnTo>
                <a:lnTo>
                  <a:pt x="694182" y="9330"/>
                </a:lnTo>
                <a:lnTo>
                  <a:pt x="696468" y="7620"/>
                </a:lnTo>
                <a:lnTo>
                  <a:pt x="694944" y="4572"/>
                </a:lnTo>
                <a:close/>
              </a:path>
            </a:pathLst>
          </a:custGeom>
          <a:solidFill>
            <a:srgbClr val="000000"/>
          </a:solidFill>
        </p:spPr>
        <p:txBody>
          <a:bodyPr wrap="square" lIns="0" tIns="0" rIns="0" bIns="0" rtlCol="0"/>
          <a:lstStyle/>
          <a:p/>
        </p:txBody>
      </p:sp>
      <p:sp>
        <p:nvSpPr>
          <p:cNvPr id="25" name="object 25"/>
          <p:cNvSpPr/>
          <p:nvPr/>
        </p:nvSpPr>
        <p:spPr>
          <a:xfrm>
            <a:off x="1664970" y="4245864"/>
            <a:ext cx="0" cy="352425"/>
          </a:xfrm>
          <a:custGeom>
            <a:avLst/>
            <a:gdLst/>
            <a:ahLst/>
            <a:cxnLst/>
            <a:rect l="l" t="t" r="r" b="b"/>
            <a:pathLst>
              <a:path w="0" h="352425">
                <a:moveTo>
                  <a:pt x="0" y="0"/>
                </a:moveTo>
                <a:lnTo>
                  <a:pt x="0" y="352044"/>
                </a:lnTo>
              </a:path>
            </a:pathLst>
          </a:custGeom>
          <a:ln w="7619">
            <a:solidFill>
              <a:srgbClr val="000000"/>
            </a:solidFill>
          </a:ln>
        </p:spPr>
        <p:txBody>
          <a:bodyPr wrap="square" lIns="0" tIns="0" rIns="0" bIns="0" rtlCol="0"/>
          <a:lstStyle/>
          <a:p/>
        </p:txBody>
      </p:sp>
      <p:sp>
        <p:nvSpPr>
          <p:cNvPr id="26" name="object 26"/>
          <p:cNvSpPr txBox="1"/>
          <p:nvPr/>
        </p:nvSpPr>
        <p:spPr>
          <a:xfrm>
            <a:off x="1837435" y="5395721"/>
            <a:ext cx="1069340" cy="217170"/>
          </a:xfrm>
          <a:prstGeom prst="rect">
            <a:avLst/>
          </a:prstGeom>
        </p:spPr>
        <p:txBody>
          <a:bodyPr wrap="square" lIns="0" tIns="0" rIns="0" bIns="0" rtlCol="0" vert="horz">
            <a:spAutoFit/>
          </a:bodyPr>
          <a:lstStyle/>
          <a:p>
            <a:pPr marL="12700">
              <a:lnSpc>
                <a:spcPct val="100000"/>
              </a:lnSpc>
            </a:pPr>
            <a:r>
              <a:rPr dirty="0" sz="1350">
                <a:latin typeface="Arial"/>
                <a:cs typeface="Arial"/>
              </a:rPr>
              <a:t>Low</a:t>
            </a:r>
            <a:r>
              <a:rPr dirty="0" sz="1350" spc="-75">
                <a:latin typeface="Arial"/>
                <a:cs typeface="Arial"/>
              </a:rPr>
              <a:t> </a:t>
            </a:r>
            <a:r>
              <a:rPr dirty="0" sz="1350" spc="-5">
                <a:latin typeface="Arial"/>
                <a:cs typeface="Arial"/>
              </a:rPr>
              <a:t>Coupling</a:t>
            </a:r>
            <a:endParaRPr sz="1350">
              <a:latin typeface="Arial"/>
              <a:cs typeface="Arial"/>
            </a:endParaRPr>
          </a:p>
        </p:txBody>
      </p:sp>
      <p:sp>
        <p:nvSpPr>
          <p:cNvPr id="27" name="object 27"/>
          <p:cNvSpPr/>
          <p:nvPr/>
        </p:nvSpPr>
        <p:spPr>
          <a:xfrm>
            <a:off x="4483608" y="3366515"/>
            <a:ext cx="1041400" cy="692150"/>
          </a:xfrm>
          <a:custGeom>
            <a:avLst/>
            <a:gdLst/>
            <a:ahLst/>
            <a:cxnLst/>
            <a:rect l="l" t="t" r="r" b="b"/>
            <a:pathLst>
              <a:path w="1041400" h="692150">
                <a:moveTo>
                  <a:pt x="1039368" y="0"/>
                </a:moveTo>
                <a:lnTo>
                  <a:pt x="0" y="0"/>
                </a:lnTo>
                <a:lnTo>
                  <a:pt x="0" y="691895"/>
                </a:lnTo>
                <a:lnTo>
                  <a:pt x="1037844" y="691895"/>
                </a:lnTo>
                <a:lnTo>
                  <a:pt x="1039368" y="690371"/>
                </a:lnTo>
                <a:lnTo>
                  <a:pt x="1524" y="690371"/>
                </a:lnTo>
                <a:lnTo>
                  <a:pt x="1524" y="688847"/>
                </a:lnTo>
                <a:lnTo>
                  <a:pt x="3048" y="688847"/>
                </a:lnTo>
                <a:lnTo>
                  <a:pt x="3048" y="3047"/>
                </a:lnTo>
                <a:lnTo>
                  <a:pt x="1524" y="3047"/>
                </a:lnTo>
                <a:lnTo>
                  <a:pt x="1524" y="1523"/>
                </a:lnTo>
                <a:lnTo>
                  <a:pt x="1040892" y="1523"/>
                </a:lnTo>
                <a:lnTo>
                  <a:pt x="1039368" y="0"/>
                </a:lnTo>
                <a:close/>
              </a:path>
              <a:path w="1041400" h="692150">
                <a:moveTo>
                  <a:pt x="3048" y="688847"/>
                </a:moveTo>
                <a:lnTo>
                  <a:pt x="1524" y="688847"/>
                </a:lnTo>
                <a:lnTo>
                  <a:pt x="1524" y="690371"/>
                </a:lnTo>
                <a:lnTo>
                  <a:pt x="3048" y="690371"/>
                </a:lnTo>
                <a:lnTo>
                  <a:pt x="3048" y="688847"/>
                </a:lnTo>
                <a:close/>
              </a:path>
              <a:path w="1041400" h="692150">
                <a:moveTo>
                  <a:pt x="1037844" y="688847"/>
                </a:moveTo>
                <a:lnTo>
                  <a:pt x="3048" y="688847"/>
                </a:lnTo>
                <a:lnTo>
                  <a:pt x="3048" y="690371"/>
                </a:lnTo>
                <a:lnTo>
                  <a:pt x="1037844" y="690371"/>
                </a:lnTo>
                <a:lnTo>
                  <a:pt x="1037844" y="688847"/>
                </a:lnTo>
                <a:close/>
              </a:path>
              <a:path w="1041400" h="692150">
                <a:moveTo>
                  <a:pt x="1039368" y="1523"/>
                </a:moveTo>
                <a:lnTo>
                  <a:pt x="1037844" y="1523"/>
                </a:lnTo>
                <a:lnTo>
                  <a:pt x="1037844" y="690371"/>
                </a:lnTo>
                <a:lnTo>
                  <a:pt x="1039368" y="690371"/>
                </a:lnTo>
                <a:lnTo>
                  <a:pt x="1039368" y="688847"/>
                </a:lnTo>
                <a:lnTo>
                  <a:pt x="1040892" y="688847"/>
                </a:lnTo>
                <a:lnTo>
                  <a:pt x="1040892" y="3047"/>
                </a:lnTo>
                <a:lnTo>
                  <a:pt x="1039368" y="3047"/>
                </a:lnTo>
                <a:lnTo>
                  <a:pt x="1039368" y="1523"/>
                </a:lnTo>
                <a:close/>
              </a:path>
              <a:path w="1041400" h="692150">
                <a:moveTo>
                  <a:pt x="1040892" y="688847"/>
                </a:moveTo>
                <a:lnTo>
                  <a:pt x="1039368" y="688847"/>
                </a:lnTo>
                <a:lnTo>
                  <a:pt x="1039368" y="690371"/>
                </a:lnTo>
                <a:lnTo>
                  <a:pt x="1040892" y="690371"/>
                </a:lnTo>
                <a:lnTo>
                  <a:pt x="1040892" y="688847"/>
                </a:lnTo>
                <a:close/>
              </a:path>
              <a:path w="1041400" h="692150">
                <a:moveTo>
                  <a:pt x="3048" y="1523"/>
                </a:moveTo>
                <a:lnTo>
                  <a:pt x="1524" y="1523"/>
                </a:lnTo>
                <a:lnTo>
                  <a:pt x="1524" y="3047"/>
                </a:lnTo>
                <a:lnTo>
                  <a:pt x="3048" y="3047"/>
                </a:lnTo>
                <a:lnTo>
                  <a:pt x="3048" y="1523"/>
                </a:lnTo>
                <a:close/>
              </a:path>
              <a:path w="1041400" h="692150">
                <a:moveTo>
                  <a:pt x="1037844" y="1523"/>
                </a:moveTo>
                <a:lnTo>
                  <a:pt x="3048" y="1523"/>
                </a:lnTo>
                <a:lnTo>
                  <a:pt x="3048" y="3047"/>
                </a:lnTo>
                <a:lnTo>
                  <a:pt x="1037844" y="3047"/>
                </a:lnTo>
                <a:lnTo>
                  <a:pt x="1037844" y="1523"/>
                </a:lnTo>
                <a:close/>
              </a:path>
              <a:path w="1041400" h="692150">
                <a:moveTo>
                  <a:pt x="1040892" y="1523"/>
                </a:moveTo>
                <a:lnTo>
                  <a:pt x="1039368" y="1523"/>
                </a:lnTo>
                <a:lnTo>
                  <a:pt x="1039368" y="3047"/>
                </a:lnTo>
                <a:lnTo>
                  <a:pt x="1040892" y="3047"/>
                </a:lnTo>
                <a:lnTo>
                  <a:pt x="1040892" y="1523"/>
                </a:lnTo>
                <a:close/>
              </a:path>
            </a:pathLst>
          </a:custGeom>
          <a:solidFill>
            <a:srgbClr val="000000"/>
          </a:solidFill>
        </p:spPr>
        <p:txBody>
          <a:bodyPr wrap="square" lIns="0" tIns="0" rIns="0" bIns="0" rtlCol="0"/>
          <a:lstStyle/>
          <a:p/>
        </p:txBody>
      </p:sp>
      <p:sp>
        <p:nvSpPr>
          <p:cNvPr id="28" name="object 28"/>
          <p:cNvSpPr txBox="1"/>
          <p:nvPr/>
        </p:nvSpPr>
        <p:spPr>
          <a:xfrm>
            <a:off x="4719320" y="3620261"/>
            <a:ext cx="585470" cy="171450"/>
          </a:xfrm>
          <a:prstGeom prst="rect">
            <a:avLst/>
          </a:prstGeom>
        </p:spPr>
        <p:txBody>
          <a:bodyPr wrap="square" lIns="0" tIns="0" rIns="0" bIns="0" rtlCol="0" vert="horz">
            <a:spAutoFit/>
          </a:bodyPr>
          <a:lstStyle/>
          <a:p>
            <a:pPr marL="12700">
              <a:lnSpc>
                <a:spcPct val="100000"/>
              </a:lnSpc>
            </a:pPr>
            <a:r>
              <a:rPr dirty="0" sz="1050" spc="10">
                <a:latin typeface="Arial"/>
                <a:cs typeface="Arial"/>
              </a:rPr>
              <a:t>Module</a:t>
            </a:r>
            <a:r>
              <a:rPr dirty="0" sz="1050" spc="-85">
                <a:latin typeface="Arial"/>
                <a:cs typeface="Arial"/>
              </a:rPr>
              <a:t> </a:t>
            </a:r>
            <a:r>
              <a:rPr dirty="0" sz="1050">
                <a:latin typeface="Arial"/>
                <a:cs typeface="Arial"/>
              </a:rPr>
              <a:t>1</a:t>
            </a:r>
            <a:endParaRPr sz="1050">
              <a:latin typeface="Arial"/>
              <a:cs typeface="Arial"/>
            </a:endParaRPr>
          </a:p>
        </p:txBody>
      </p:sp>
      <p:sp>
        <p:nvSpPr>
          <p:cNvPr id="29" name="object 29"/>
          <p:cNvSpPr/>
          <p:nvPr/>
        </p:nvSpPr>
        <p:spPr>
          <a:xfrm>
            <a:off x="5521452" y="4055364"/>
            <a:ext cx="1039494" cy="693420"/>
          </a:xfrm>
          <a:custGeom>
            <a:avLst/>
            <a:gdLst/>
            <a:ahLst/>
            <a:cxnLst/>
            <a:rect l="l" t="t" r="r" b="b"/>
            <a:pathLst>
              <a:path w="1039495" h="693420">
                <a:moveTo>
                  <a:pt x="1037844" y="0"/>
                </a:moveTo>
                <a:lnTo>
                  <a:pt x="0" y="0"/>
                </a:lnTo>
                <a:lnTo>
                  <a:pt x="0" y="693420"/>
                </a:lnTo>
                <a:lnTo>
                  <a:pt x="1036320" y="693420"/>
                </a:lnTo>
                <a:lnTo>
                  <a:pt x="1037844" y="691896"/>
                </a:lnTo>
                <a:lnTo>
                  <a:pt x="1524" y="691896"/>
                </a:lnTo>
                <a:lnTo>
                  <a:pt x="1524" y="690372"/>
                </a:lnTo>
                <a:lnTo>
                  <a:pt x="3048" y="690372"/>
                </a:lnTo>
                <a:lnTo>
                  <a:pt x="3048" y="3048"/>
                </a:lnTo>
                <a:lnTo>
                  <a:pt x="1524" y="3048"/>
                </a:lnTo>
                <a:lnTo>
                  <a:pt x="1524" y="1524"/>
                </a:lnTo>
                <a:lnTo>
                  <a:pt x="1039368" y="1524"/>
                </a:lnTo>
                <a:lnTo>
                  <a:pt x="1037844" y="0"/>
                </a:lnTo>
                <a:close/>
              </a:path>
              <a:path w="1039495" h="693420">
                <a:moveTo>
                  <a:pt x="3048" y="690372"/>
                </a:moveTo>
                <a:lnTo>
                  <a:pt x="1524" y="690372"/>
                </a:lnTo>
                <a:lnTo>
                  <a:pt x="1524" y="691896"/>
                </a:lnTo>
                <a:lnTo>
                  <a:pt x="3048" y="691896"/>
                </a:lnTo>
                <a:lnTo>
                  <a:pt x="3048" y="690372"/>
                </a:lnTo>
                <a:close/>
              </a:path>
              <a:path w="1039495" h="693420">
                <a:moveTo>
                  <a:pt x="1036320" y="690372"/>
                </a:moveTo>
                <a:lnTo>
                  <a:pt x="3048" y="690372"/>
                </a:lnTo>
                <a:lnTo>
                  <a:pt x="3048" y="691896"/>
                </a:lnTo>
                <a:lnTo>
                  <a:pt x="1036320" y="691896"/>
                </a:lnTo>
                <a:lnTo>
                  <a:pt x="1036320" y="690372"/>
                </a:lnTo>
                <a:close/>
              </a:path>
              <a:path w="1039495" h="693420">
                <a:moveTo>
                  <a:pt x="1037844" y="1524"/>
                </a:moveTo>
                <a:lnTo>
                  <a:pt x="1036320" y="1524"/>
                </a:lnTo>
                <a:lnTo>
                  <a:pt x="1036320" y="691896"/>
                </a:lnTo>
                <a:lnTo>
                  <a:pt x="1037844" y="691896"/>
                </a:lnTo>
                <a:lnTo>
                  <a:pt x="1037844" y="690372"/>
                </a:lnTo>
                <a:lnTo>
                  <a:pt x="1039368" y="690372"/>
                </a:lnTo>
                <a:lnTo>
                  <a:pt x="1039368" y="3048"/>
                </a:lnTo>
                <a:lnTo>
                  <a:pt x="1037844" y="3048"/>
                </a:lnTo>
                <a:lnTo>
                  <a:pt x="1037844" y="1524"/>
                </a:lnTo>
                <a:close/>
              </a:path>
              <a:path w="1039495" h="693420">
                <a:moveTo>
                  <a:pt x="1039368" y="690372"/>
                </a:moveTo>
                <a:lnTo>
                  <a:pt x="1037844" y="690372"/>
                </a:lnTo>
                <a:lnTo>
                  <a:pt x="1037844" y="691896"/>
                </a:lnTo>
                <a:lnTo>
                  <a:pt x="1039368" y="691896"/>
                </a:lnTo>
                <a:lnTo>
                  <a:pt x="1039368" y="690372"/>
                </a:lnTo>
                <a:close/>
              </a:path>
              <a:path w="1039495" h="693420">
                <a:moveTo>
                  <a:pt x="3048" y="1524"/>
                </a:moveTo>
                <a:lnTo>
                  <a:pt x="1524" y="1524"/>
                </a:lnTo>
                <a:lnTo>
                  <a:pt x="1524" y="3048"/>
                </a:lnTo>
                <a:lnTo>
                  <a:pt x="3048" y="3048"/>
                </a:lnTo>
                <a:lnTo>
                  <a:pt x="3048" y="1524"/>
                </a:lnTo>
                <a:close/>
              </a:path>
              <a:path w="1039495" h="693420">
                <a:moveTo>
                  <a:pt x="1036320" y="1524"/>
                </a:moveTo>
                <a:lnTo>
                  <a:pt x="3048" y="1524"/>
                </a:lnTo>
                <a:lnTo>
                  <a:pt x="3048" y="3048"/>
                </a:lnTo>
                <a:lnTo>
                  <a:pt x="1036320" y="3048"/>
                </a:lnTo>
                <a:lnTo>
                  <a:pt x="1036320" y="1524"/>
                </a:lnTo>
                <a:close/>
              </a:path>
              <a:path w="1039495" h="693420">
                <a:moveTo>
                  <a:pt x="1039368" y="1524"/>
                </a:moveTo>
                <a:lnTo>
                  <a:pt x="1037844" y="1524"/>
                </a:lnTo>
                <a:lnTo>
                  <a:pt x="1037844" y="3048"/>
                </a:lnTo>
                <a:lnTo>
                  <a:pt x="1039368" y="3048"/>
                </a:lnTo>
                <a:lnTo>
                  <a:pt x="1039368" y="1524"/>
                </a:lnTo>
                <a:close/>
              </a:path>
            </a:pathLst>
          </a:custGeom>
          <a:solidFill>
            <a:srgbClr val="000000"/>
          </a:solidFill>
        </p:spPr>
        <p:txBody>
          <a:bodyPr wrap="square" lIns="0" tIns="0" rIns="0" bIns="0" rtlCol="0"/>
          <a:lstStyle/>
          <a:p/>
        </p:txBody>
      </p:sp>
      <p:sp>
        <p:nvSpPr>
          <p:cNvPr id="30" name="object 30"/>
          <p:cNvSpPr txBox="1"/>
          <p:nvPr/>
        </p:nvSpPr>
        <p:spPr>
          <a:xfrm>
            <a:off x="5755640" y="4309109"/>
            <a:ext cx="588645" cy="171450"/>
          </a:xfrm>
          <a:prstGeom prst="rect">
            <a:avLst/>
          </a:prstGeom>
        </p:spPr>
        <p:txBody>
          <a:bodyPr wrap="square" lIns="0" tIns="0" rIns="0" bIns="0" rtlCol="0" vert="horz">
            <a:spAutoFit/>
          </a:bodyPr>
          <a:lstStyle/>
          <a:p>
            <a:pPr marL="12700">
              <a:lnSpc>
                <a:spcPct val="100000"/>
              </a:lnSpc>
            </a:pPr>
            <a:r>
              <a:rPr dirty="0" sz="1050" spc="10">
                <a:latin typeface="Arial"/>
                <a:cs typeface="Arial"/>
              </a:rPr>
              <a:t>Module</a:t>
            </a:r>
            <a:r>
              <a:rPr dirty="0" sz="1050" spc="-65">
                <a:latin typeface="Arial"/>
                <a:cs typeface="Arial"/>
              </a:rPr>
              <a:t> </a:t>
            </a:r>
            <a:r>
              <a:rPr dirty="0" sz="1050">
                <a:latin typeface="Arial"/>
                <a:cs typeface="Arial"/>
              </a:rPr>
              <a:t>4</a:t>
            </a:r>
            <a:endParaRPr sz="1050">
              <a:latin typeface="Arial"/>
              <a:cs typeface="Arial"/>
            </a:endParaRPr>
          </a:p>
        </p:txBody>
      </p:sp>
      <p:sp>
        <p:nvSpPr>
          <p:cNvPr id="31" name="object 31"/>
          <p:cNvSpPr/>
          <p:nvPr/>
        </p:nvSpPr>
        <p:spPr>
          <a:xfrm>
            <a:off x="4483608" y="4055364"/>
            <a:ext cx="1041400" cy="693420"/>
          </a:xfrm>
          <a:custGeom>
            <a:avLst/>
            <a:gdLst/>
            <a:ahLst/>
            <a:cxnLst/>
            <a:rect l="l" t="t" r="r" b="b"/>
            <a:pathLst>
              <a:path w="1041400" h="693420">
                <a:moveTo>
                  <a:pt x="1039368" y="0"/>
                </a:moveTo>
                <a:lnTo>
                  <a:pt x="0" y="0"/>
                </a:lnTo>
                <a:lnTo>
                  <a:pt x="0" y="693420"/>
                </a:lnTo>
                <a:lnTo>
                  <a:pt x="1037844" y="693420"/>
                </a:lnTo>
                <a:lnTo>
                  <a:pt x="1039368" y="691896"/>
                </a:lnTo>
                <a:lnTo>
                  <a:pt x="1524" y="691896"/>
                </a:lnTo>
                <a:lnTo>
                  <a:pt x="1524" y="690372"/>
                </a:lnTo>
                <a:lnTo>
                  <a:pt x="3048" y="690372"/>
                </a:lnTo>
                <a:lnTo>
                  <a:pt x="3048" y="3048"/>
                </a:lnTo>
                <a:lnTo>
                  <a:pt x="1524" y="3048"/>
                </a:lnTo>
                <a:lnTo>
                  <a:pt x="1524" y="1524"/>
                </a:lnTo>
                <a:lnTo>
                  <a:pt x="1040892" y="1524"/>
                </a:lnTo>
                <a:lnTo>
                  <a:pt x="1039368" y="0"/>
                </a:lnTo>
                <a:close/>
              </a:path>
              <a:path w="1041400" h="693420">
                <a:moveTo>
                  <a:pt x="3048" y="690372"/>
                </a:moveTo>
                <a:lnTo>
                  <a:pt x="1524" y="690372"/>
                </a:lnTo>
                <a:lnTo>
                  <a:pt x="1524" y="691896"/>
                </a:lnTo>
                <a:lnTo>
                  <a:pt x="3048" y="691896"/>
                </a:lnTo>
                <a:lnTo>
                  <a:pt x="3048" y="690372"/>
                </a:lnTo>
                <a:close/>
              </a:path>
              <a:path w="1041400" h="693420">
                <a:moveTo>
                  <a:pt x="1037844" y="690372"/>
                </a:moveTo>
                <a:lnTo>
                  <a:pt x="3048" y="690372"/>
                </a:lnTo>
                <a:lnTo>
                  <a:pt x="3048" y="691896"/>
                </a:lnTo>
                <a:lnTo>
                  <a:pt x="1037844" y="691896"/>
                </a:lnTo>
                <a:lnTo>
                  <a:pt x="1037844" y="690372"/>
                </a:lnTo>
                <a:close/>
              </a:path>
              <a:path w="1041400" h="693420">
                <a:moveTo>
                  <a:pt x="1039368" y="1524"/>
                </a:moveTo>
                <a:lnTo>
                  <a:pt x="1037844" y="1524"/>
                </a:lnTo>
                <a:lnTo>
                  <a:pt x="1037844" y="691896"/>
                </a:lnTo>
                <a:lnTo>
                  <a:pt x="1039368" y="691896"/>
                </a:lnTo>
                <a:lnTo>
                  <a:pt x="1039368" y="690372"/>
                </a:lnTo>
                <a:lnTo>
                  <a:pt x="1040892" y="690372"/>
                </a:lnTo>
                <a:lnTo>
                  <a:pt x="1040892" y="3048"/>
                </a:lnTo>
                <a:lnTo>
                  <a:pt x="1039368" y="3048"/>
                </a:lnTo>
                <a:lnTo>
                  <a:pt x="1039368" y="1524"/>
                </a:lnTo>
                <a:close/>
              </a:path>
              <a:path w="1041400" h="693420">
                <a:moveTo>
                  <a:pt x="1040892" y="690372"/>
                </a:moveTo>
                <a:lnTo>
                  <a:pt x="1039368" y="690372"/>
                </a:lnTo>
                <a:lnTo>
                  <a:pt x="1039368" y="691896"/>
                </a:lnTo>
                <a:lnTo>
                  <a:pt x="1040892" y="691896"/>
                </a:lnTo>
                <a:lnTo>
                  <a:pt x="1040892" y="690372"/>
                </a:lnTo>
                <a:close/>
              </a:path>
              <a:path w="1041400" h="693420">
                <a:moveTo>
                  <a:pt x="3048" y="1524"/>
                </a:moveTo>
                <a:lnTo>
                  <a:pt x="1524" y="1524"/>
                </a:lnTo>
                <a:lnTo>
                  <a:pt x="1524" y="3048"/>
                </a:lnTo>
                <a:lnTo>
                  <a:pt x="3048" y="3048"/>
                </a:lnTo>
                <a:lnTo>
                  <a:pt x="3048" y="1524"/>
                </a:lnTo>
                <a:close/>
              </a:path>
              <a:path w="1041400" h="693420">
                <a:moveTo>
                  <a:pt x="1037844" y="1524"/>
                </a:moveTo>
                <a:lnTo>
                  <a:pt x="3048" y="1524"/>
                </a:lnTo>
                <a:lnTo>
                  <a:pt x="3048" y="3048"/>
                </a:lnTo>
                <a:lnTo>
                  <a:pt x="1037844" y="3048"/>
                </a:lnTo>
                <a:lnTo>
                  <a:pt x="1037844" y="1524"/>
                </a:lnTo>
                <a:close/>
              </a:path>
              <a:path w="1041400" h="693420">
                <a:moveTo>
                  <a:pt x="1040892" y="1524"/>
                </a:moveTo>
                <a:lnTo>
                  <a:pt x="1039368" y="1524"/>
                </a:lnTo>
                <a:lnTo>
                  <a:pt x="1039368" y="3048"/>
                </a:lnTo>
                <a:lnTo>
                  <a:pt x="1040892" y="3048"/>
                </a:lnTo>
                <a:lnTo>
                  <a:pt x="1040892" y="1524"/>
                </a:lnTo>
                <a:close/>
              </a:path>
            </a:pathLst>
          </a:custGeom>
          <a:solidFill>
            <a:srgbClr val="000000"/>
          </a:solidFill>
        </p:spPr>
        <p:txBody>
          <a:bodyPr wrap="square" lIns="0" tIns="0" rIns="0" bIns="0" rtlCol="0"/>
          <a:lstStyle/>
          <a:p/>
        </p:txBody>
      </p:sp>
      <p:sp>
        <p:nvSpPr>
          <p:cNvPr id="32" name="object 32"/>
          <p:cNvSpPr txBox="1"/>
          <p:nvPr/>
        </p:nvSpPr>
        <p:spPr>
          <a:xfrm>
            <a:off x="4719320" y="4309109"/>
            <a:ext cx="585470" cy="171450"/>
          </a:xfrm>
          <a:prstGeom prst="rect">
            <a:avLst/>
          </a:prstGeom>
        </p:spPr>
        <p:txBody>
          <a:bodyPr wrap="square" lIns="0" tIns="0" rIns="0" bIns="0" rtlCol="0" vert="horz">
            <a:spAutoFit/>
          </a:bodyPr>
          <a:lstStyle/>
          <a:p>
            <a:pPr marL="12700">
              <a:lnSpc>
                <a:spcPct val="100000"/>
              </a:lnSpc>
            </a:pPr>
            <a:r>
              <a:rPr dirty="0" sz="1050" spc="10">
                <a:latin typeface="Arial"/>
                <a:cs typeface="Arial"/>
              </a:rPr>
              <a:t>Module</a:t>
            </a:r>
            <a:r>
              <a:rPr dirty="0" sz="1050" spc="-85">
                <a:latin typeface="Arial"/>
                <a:cs typeface="Arial"/>
              </a:rPr>
              <a:t> </a:t>
            </a:r>
            <a:r>
              <a:rPr dirty="0" sz="1050">
                <a:latin typeface="Arial"/>
                <a:cs typeface="Arial"/>
              </a:rPr>
              <a:t>3</a:t>
            </a:r>
            <a:endParaRPr sz="1050">
              <a:latin typeface="Arial"/>
              <a:cs typeface="Arial"/>
            </a:endParaRPr>
          </a:p>
        </p:txBody>
      </p:sp>
      <p:sp>
        <p:nvSpPr>
          <p:cNvPr id="33" name="object 33"/>
          <p:cNvSpPr/>
          <p:nvPr/>
        </p:nvSpPr>
        <p:spPr>
          <a:xfrm>
            <a:off x="5521452" y="3366515"/>
            <a:ext cx="1039494" cy="692150"/>
          </a:xfrm>
          <a:custGeom>
            <a:avLst/>
            <a:gdLst/>
            <a:ahLst/>
            <a:cxnLst/>
            <a:rect l="l" t="t" r="r" b="b"/>
            <a:pathLst>
              <a:path w="1039495" h="692150">
                <a:moveTo>
                  <a:pt x="1037844" y="0"/>
                </a:moveTo>
                <a:lnTo>
                  <a:pt x="0" y="0"/>
                </a:lnTo>
                <a:lnTo>
                  <a:pt x="0" y="691895"/>
                </a:lnTo>
                <a:lnTo>
                  <a:pt x="1036320" y="691895"/>
                </a:lnTo>
                <a:lnTo>
                  <a:pt x="1037844" y="690371"/>
                </a:lnTo>
                <a:lnTo>
                  <a:pt x="1524" y="690371"/>
                </a:lnTo>
                <a:lnTo>
                  <a:pt x="1524" y="688847"/>
                </a:lnTo>
                <a:lnTo>
                  <a:pt x="3048" y="688847"/>
                </a:lnTo>
                <a:lnTo>
                  <a:pt x="3048" y="3047"/>
                </a:lnTo>
                <a:lnTo>
                  <a:pt x="1524" y="3047"/>
                </a:lnTo>
                <a:lnTo>
                  <a:pt x="1524" y="1523"/>
                </a:lnTo>
                <a:lnTo>
                  <a:pt x="1039368" y="1523"/>
                </a:lnTo>
                <a:lnTo>
                  <a:pt x="1037844" y="0"/>
                </a:lnTo>
                <a:close/>
              </a:path>
              <a:path w="1039495" h="692150">
                <a:moveTo>
                  <a:pt x="3048" y="688847"/>
                </a:moveTo>
                <a:lnTo>
                  <a:pt x="1524" y="688847"/>
                </a:lnTo>
                <a:lnTo>
                  <a:pt x="1524" y="690371"/>
                </a:lnTo>
                <a:lnTo>
                  <a:pt x="3048" y="690371"/>
                </a:lnTo>
                <a:lnTo>
                  <a:pt x="3048" y="688847"/>
                </a:lnTo>
                <a:close/>
              </a:path>
              <a:path w="1039495" h="692150">
                <a:moveTo>
                  <a:pt x="1036320" y="688847"/>
                </a:moveTo>
                <a:lnTo>
                  <a:pt x="3048" y="688847"/>
                </a:lnTo>
                <a:lnTo>
                  <a:pt x="3048" y="690371"/>
                </a:lnTo>
                <a:lnTo>
                  <a:pt x="1036320" y="690371"/>
                </a:lnTo>
                <a:lnTo>
                  <a:pt x="1036320" y="688847"/>
                </a:lnTo>
                <a:close/>
              </a:path>
              <a:path w="1039495" h="692150">
                <a:moveTo>
                  <a:pt x="1037844" y="1523"/>
                </a:moveTo>
                <a:lnTo>
                  <a:pt x="1036320" y="1523"/>
                </a:lnTo>
                <a:lnTo>
                  <a:pt x="1036320" y="690371"/>
                </a:lnTo>
                <a:lnTo>
                  <a:pt x="1037844" y="690371"/>
                </a:lnTo>
                <a:lnTo>
                  <a:pt x="1037844" y="688847"/>
                </a:lnTo>
                <a:lnTo>
                  <a:pt x="1039368" y="688847"/>
                </a:lnTo>
                <a:lnTo>
                  <a:pt x="1039368" y="3047"/>
                </a:lnTo>
                <a:lnTo>
                  <a:pt x="1037844" y="3047"/>
                </a:lnTo>
                <a:lnTo>
                  <a:pt x="1037844" y="1523"/>
                </a:lnTo>
                <a:close/>
              </a:path>
              <a:path w="1039495" h="692150">
                <a:moveTo>
                  <a:pt x="1039368" y="688847"/>
                </a:moveTo>
                <a:lnTo>
                  <a:pt x="1037844" y="688847"/>
                </a:lnTo>
                <a:lnTo>
                  <a:pt x="1037844" y="690371"/>
                </a:lnTo>
                <a:lnTo>
                  <a:pt x="1039368" y="690371"/>
                </a:lnTo>
                <a:lnTo>
                  <a:pt x="1039368" y="688847"/>
                </a:lnTo>
                <a:close/>
              </a:path>
              <a:path w="1039495" h="692150">
                <a:moveTo>
                  <a:pt x="3048" y="1523"/>
                </a:moveTo>
                <a:lnTo>
                  <a:pt x="1524" y="1523"/>
                </a:lnTo>
                <a:lnTo>
                  <a:pt x="1524" y="3047"/>
                </a:lnTo>
                <a:lnTo>
                  <a:pt x="3048" y="3047"/>
                </a:lnTo>
                <a:lnTo>
                  <a:pt x="3048" y="1523"/>
                </a:lnTo>
                <a:close/>
              </a:path>
              <a:path w="1039495" h="692150">
                <a:moveTo>
                  <a:pt x="1036320" y="1523"/>
                </a:moveTo>
                <a:lnTo>
                  <a:pt x="3048" y="1523"/>
                </a:lnTo>
                <a:lnTo>
                  <a:pt x="3048" y="3047"/>
                </a:lnTo>
                <a:lnTo>
                  <a:pt x="1036320" y="3047"/>
                </a:lnTo>
                <a:lnTo>
                  <a:pt x="1036320" y="1523"/>
                </a:lnTo>
                <a:close/>
              </a:path>
              <a:path w="1039495" h="692150">
                <a:moveTo>
                  <a:pt x="1039368" y="1523"/>
                </a:moveTo>
                <a:lnTo>
                  <a:pt x="1037844" y="1523"/>
                </a:lnTo>
                <a:lnTo>
                  <a:pt x="1037844" y="3047"/>
                </a:lnTo>
                <a:lnTo>
                  <a:pt x="1039368" y="3047"/>
                </a:lnTo>
                <a:lnTo>
                  <a:pt x="1039368" y="1523"/>
                </a:lnTo>
                <a:close/>
              </a:path>
            </a:pathLst>
          </a:custGeom>
          <a:solidFill>
            <a:srgbClr val="000000"/>
          </a:solidFill>
        </p:spPr>
        <p:txBody>
          <a:bodyPr wrap="square" lIns="0" tIns="0" rIns="0" bIns="0" rtlCol="0"/>
          <a:lstStyle/>
          <a:p/>
        </p:txBody>
      </p:sp>
      <p:sp>
        <p:nvSpPr>
          <p:cNvPr id="34" name="object 34"/>
          <p:cNvSpPr txBox="1"/>
          <p:nvPr/>
        </p:nvSpPr>
        <p:spPr>
          <a:xfrm>
            <a:off x="5755640" y="3620261"/>
            <a:ext cx="588645" cy="171450"/>
          </a:xfrm>
          <a:prstGeom prst="rect">
            <a:avLst/>
          </a:prstGeom>
        </p:spPr>
        <p:txBody>
          <a:bodyPr wrap="square" lIns="0" tIns="0" rIns="0" bIns="0" rtlCol="0" vert="horz">
            <a:spAutoFit/>
          </a:bodyPr>
          <a:lstStyle/>
          <a:p>
            <a:pPr marL="12700">
              <a:lnSpc>
                <a:spcPct val="100000"/>
              </a:lnSpc>
            </a:pPr>
            <a:r>
              <a:rPr dirty="0" sz="1050" spc="10">
                <a:latin typeface="Arial"/>
                <a:cs typeface="Arial"/>
              </a:rPr>
              <a:t>Module</a:t>
            </a:r>
            <a:r>
              <a:rPr dirty="0" sz="1050" spc="-65">
                <a:latin typeface="Arial"/>
                <a:cs typeface="Arial"/>
              </a:rPr>
              <a:t> </a:t>
            </a:r>
            <a:r>
              <a:rPr dirty="0" sz="1050">
                <a:latin typeface="Arial"/>
                <a:cs typeface="Arial"/>
              </a:rPr>
              <a:t>2</a:t>
            </a:r>
            <a:endParaRPr sz="1050">
              <a:latin typeface="Arial"/>
              <a:cs typeface="Arial"/>
            </a:endParaRPr>
          </a:p>
        </p:txBody>
      </p:sp>
      <p:sp>
        <p:nvSpPr>
          <p:cNvPr id="35" name="object 35"/>
          <p:cNvSpPr/>
          <p:nvPr/>
        </p:nvSpPr>
        <p:spPr>
          <a:xfrm>
            <a:off x="5175503" y="3826764"/>
            <a:ext cx="693420" cy="462280"/>
          </a:xfrm>
          <a:custGeom>
            <a:avLst/>
            <a:gdLst/>
            <a:ahLst/>
            <a:cxnLst/>
            <a:rect l="l" t="t" r="r" b="b"/>
            <a:pathLst>
              <a:path w="693420" h="462279">
                <a:moveTo>
                  <a:pt x="691896" y="0"/>
                </a:moveTo>
                <a:lnTo>
                  <a:pt x="0" y="0"/>
                </a:lnTo>
                <a:lnTo>
                  <a:pt x="0" y="461772"/>
                </a:lnTo>
                <a:lnTo>
                  <a:pt x="690372" y="461772"/>
                </a:lnTo>
                <a:lnTo>
                  <a:pt x="691896" y="460248"/>
                </a:lnTo>
                <a:lnTo>
                  <a:pt x="1524" y="460248"/>
                </a:lnTo>
                <a:lnTo>
                  <a:pt x="1524" y="458724"/>
                </a:lnTo>
                <a:lnTo>
                  <a:pt x="3048" y="458724"/>
                </a:lnTo>
                <a:lnTo>
                  <a:pt x="3048" y="3048"/>
                </a:lnTo>
                <a:lnTo>
                  <a:pt x="1524" y="3048"/>
                </a:lnTo>
                <a:lnTo>
                  <a:pt x="1524" y="1524"/>
                </a:lnTo>
                <a:lnTo>
                  <a:pt x="693420" y="1524"/>
                </a:lnTo>
                <a:lnTo>
                  <a:pt x="691896" y="0"/>
                </a:lnTo>
                <a:close/>
              </a:path>
              <a:path w="693420" h="462279">
                <a:moveTo>
                  <a:pt x="3048" y="458724"/>
                </a:moveTo>
                <a:lnTo>
                  <a:pt x="1524" y="458724"/>
                </a:lnTo>
                <a:lnTo>
                  <a:pt x="1524" y="460248"/>
                </a:lnTo>
                <a:lnTo>
                  <a:pt x="3048" y="460248"/>
                </a:lnTo>
                <a:lnTo>
                  <a:pt x="3048" y="458724"/>
                </a:lnTo>
                <a:close/>
              </a:path>
              <a:path w="693420" h="462279">
                <a:moveTo>
                  <a:pt x="690372" y="458724"/>
                </a:moveTo>
                <a:lnTo>
                  <a:pt x="3048" y="458724"/>
                </a:lnTo>
                <a:lnTo>
                  <a:pt x="3048" y="460248"/>
                </a:lnTo>
                <a:lnTo>
                  <a:pt x="690372" y="460248"/>
                </a:lnTo>
                <a:lnTo>
                  <a:pt x="690372" y="458724"/>
                </a:lnTo>
                <a:close/>
              </a:path>
              <a:path w="693420" h="462279">
                <a:moveTo>
                  <a:pt x="691896" y="1524"/>
                </a:moveTo>
                <a:lnTo>
                  <a:pt x="690372" y="1524"/>
                </a:lnTo>
                <a:lnTo>
                  <a:pt x="690372" y="460248"/>
                </a:lnTo>
                <a:lnTo>
                  <a:pt x="691896" y="460248"/>
                </a:lnTo>
                <a:lnTo>
                  <a:pt x="691896" y="458724"/>
                </a:lnTo>
                <a:lnTo>
                  <a:pt x="693420" y="458724"/>
                </a:lnTo>
                <a:lnTo>
                  <a:pt x="693420" y="3048"/>
                </a:lnTo>
                <a:lnTo>
                  <a:pt x="691896" y="3048"/>
                </a:lnTo>
                <a:lnTo>
                  <a:pt x="691896" y="1524"/>
                </a:lnTo>
                <a:close/>
              </a:path>
              <a:path w="693420" h="462279">
                <a:moveTo>
                  <a:pt x="693420" y="458724"/>
                </a:moveTo>
                <a:lnTo>
                  <a:pt x="691896" y="458724"/>
                </a:lnTo>
                <a:lnTo>
                  <a:pt x="691896" y="460248"/>
                </a:lnTo>
                <a:lnTo>
                  <a:pt x="693420" y="460248"/>
                </a:lnTo>
                <a:lnTo>
                  <a:pt x="693420" y="458724"/>
                </a:lnTo>
                <a:close/>
              </a:path>
              <a:path w="693420" h="462279">
                <a:moveTo>
                  <a:pt x="3048" y="1524"/>
                </a:moveTo>
                <a:lnTo>
                  <a:pt x="1524" y="1524"/>
                </a:lnTo>
                <a:lnTo>
                  <a:pt x="1524" y="3048"/>
                </a:lnTo>
                <a:lnTo>
                  <a:pt x="3048" y="3048"/>
                </a:lnTo>
                <a:lnTo>
                  <a:pt x="3048" y="1524"/>
                </a:lnTo>
                <a:close/>
              </a:path>
              <a:path w="693420" h="462279">
                <a:moveTo>
                  <a:pt x="690372" y="1524"/>
                </a:moveTo>
                <a:lnTo>
                  <a:pt x="3048" y="1524"/>
                </a:lnTo>
                <a:lnTo>
                  <a:pt x="3048" y="3048"/>
                </a:lnTo>
                <a:lnTo>
                  <a:pt x="690372" y="3048"/>
                </a:lnTo>
                <a:lnTo>
                  <a:pt x="690372" y="1524"/>
                </a:lnTo>
                <a:close/>
              </a:path>
              <a:path w="693420" h="462279">
                <a:moveTo>
                  <a:pt x="693420" y="1524"/>
                </a:moveTo>
                <a:lnTo>
                  <a:pt x="691896" y="1524"/>
                </a:lnTo>
                <a:lnTo>
                  <a:pt x="691896" y="3048"/>
                </a:lnTo>
                <a:lnTo>
                  <a:pt x="693420" y="3048"/>
                </a:lnTo>
                <a:lnTo>
                  <a:pt x="693420" y="1524"/>
                </a:lnTo>
                <a:close/>
              </a:path>
            </a:pathLst>
          </a:custGeom>
          <a:solidFill>
            <a:srgbClr val="000000"/>
          </a:solidFill>
        </p:spPr>
        <p:txBody>
          <a:bodyPr wrap="square" lIns="0" tIns="0" rIns="0" bIns="0" rtlCol="0"/>
          <a:lstStyle/>
          <a:p/>
        </p:txBody>
      </p:sp>
      <p:sp>
        <p:nvSpPr>
          <p:cNvPr id="36" name="object 36"/>
          <p:cNvSpPr txBox="1"/>
          <p:nvPr/>
        </p:nvSpPr>
        <p:spPr>
          <a:xfrm>
            <a:off x="5177028" y="3828288"/>
            <a:ext cx="690880" cy="459105"/>
          </a:xfrm>
          <a:prstGeom prst="rect">
            <a:avLst/>
          </a:prstGeom>
          <a:solidFill>
            <a:srgbClr val="E6E6E6"/>
          </a:solidFill>
        </p:spPr>
        <p:txBody>
          <a:bodyPr wrap="square" lIns="0" tIns="57150" rIns="0" bIns="0" rtlCol="0" vert="horz">
            <a:spAutoFit/>
          </a:bodyPr>
          <a:lstStyle/>
          <a:p>
            <a:pPr marL="205104" marR="111760" indent="-74930">
              <a:lnSpc>
                <a:spcPct val="100000"/>
              </a:lnSpc>
              <a:spcBef>
                <a:spcPts val="450"/>
              </a:spcBef>
            </a:pPr>
            <a:r>
              <a:rPr dirty="0" sz="1050" spc="30">
                <a:latin typeface="Arial"/>
                <a:cs typeface="Arial"/>
              </a:rPr>
              <a:t>S</a:t>
            </a:r>
            <a:r>
              <a:rPr dirty="0" sz="1050" spc="-5">
                <a:latin typeface="Arial"/>
                <a:cs typeface="Arial"/>
              </a:rPr>
              <a:t>h</a:t>
            </a:r>
            <a:r>
              <a:rPr dirty="0" sz="1050" spc="20">
                <a:latin typeface="Arial"/>
                <a:cs typeface="Arial"/>
              </a:rPr>
              <a:t>a</a:t>
            </a:r>
            <a:r>
              <a:rPr dirty="0" sz="1050">
                <a:latin typeface="Arial"/>
                <a:cs typeface="Arial"/>
              </a:rPr>
              <a:t>red  </a:t>
            </a:r>
            <a:r>
              <a:rPr dirty="0" sz="1050" spc="5">
                <a:latin typeface="Arial"/>
                <a:cs typeface="Arial"/>
              </a:rPr>
              <a:t>Data</a:t>
            </a:r>
            <a:endParaRPr sz="1050">
              <a:latin typeface="Arial"/>
              <a:cs typeface="Arial"/>
            </a:endParaRPr>
          </a:p>
        </p:txBody>
      </p:sp>
      <p:sp>
        <p:nvSpPr>
          <p:cNvPr id="38" name="object 3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74</a:t>
            </a:r>
          </a:p>
          <a:p>
            <a:pPr marL="1498600">
              <a:lnSpc>
                <a:spcPts val="1410"/>
              </a:lnSpc>
            </a:pPr>
            <a:r>
              <a:rPr dirty="0"/>
              <a:t>© Copyright </a:t>
            </a:r>
            <a:r>
              <a:rPr dirty="0" spc="-5"/>
              <a:t>Virtual University </a:t>
            </a:r>
            <a:r>
              <a:rPr dirty="0"/>
              <a:t>of</a:t>
            </a:r>
            <a:r>
              <a:rPr dirty="0" spc="-80"/>
              <a:t> </a:t>
            </a:r>
            <a:r>
              <a:rPr dirty="0" spc="-5"/>
              <a:t>Pakistan</a:t>
            </a:r>
          </a:p>
        </p:txBody>
      </p:sp>
      <p:sp>
        <p:nvSpPr>
          <p:cNvPr id="37" name="object 37"/>
          <p:cNvSpPr txBox="1"/>
          <p:nvPr/>
        </p:nvSpPr>
        <p:spPr>
          <a:xfrm>
            <a:off x="4978412" y="4801311"/>
            <a:ext cx="883285" cy="171450"/>
          </a:xfrm>
          <a:prstGeom prst="rect">
            <a:avLst/>
          </a:prstGeom>
        </p:spPr>
        <p:txBody>
          <a:bodyPr wrap="square" lIns="0" tIns="0" rIns="0" bIns="0" rtlCol="0" vert="horz">
            <a:spAutoFit/>
          </a:bodyPr>
          <a:lstStyle/>
          <a:p>
            <a:pPr marL="12700">
              <a:lnSpc>
                <a:spcPct val="100000"/>
              </a:lnSpc>
            </a:pPr>
            <a:r>
              <a:rPr dirty="0" sz="1050" spc="5">
                <a:latin typeface="Arial"/>
                <a:cs typeface="Arial"/>
              </a:rPr>
              <a:t>High</a:t>
            </a:r>
            <a:r>
              <a:rPr dirty="0" sz="1050" spc="-50">
                <a:latin typeface="Arial"/>
                <a:cs typeface="Arial"/>
              </a:rPr>
              <a:t> </a:t>
            </a:r>
            <a:r>
              <a:rPr dirty="0" sz="1050" spc="5">
                <a:latin typeface="Arial"/>
                <a:cs typeface="Arial"/>
              </a:rPr>
              <a:t>Coupling</a:t>
            </a:r>
            <a:endParaRPr sz="105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074419"/>
            <a:ext cx="5512435" cy="7380605"/>
          </a:xfrm>
          <a:prstGeom prst="rect">
            <a:avLst/>
          </a:prstGeom>
        </p:spPr>
        <p:txBody>
          <a:bodyPr wrap="square" lIns="0" tIns="0" rIns="0" bIns="0" rtlCol="0" vert="horz">
            <a:spAutoFit/>
          </a:bodyPr>
          <a:lstStyle/>
          <a:p>
            <a:pPr marL="469900">
              <a:lnSpc>
                <a:spcPts val="1410"/>
              </a:lnSpc>
            </a:pPr>
            <a:r>
              <a:rPr dirty="0" sz="1200">
                <a:latin typeface="Times New Roman"/>
                <a:cs typeface="Times New Roman"/>
              </a:rPr>
              <a:t>float myDotProduct1(vector a, vector</a:t>
            </a:r>
            <a:r>
              <a:rPr dirty="0" sz="1200" spc="-114">
                <a:latin typeface="Times New Roman"/>
                <a:cs typeface="Times New Roman"/>
              </a:rPr>
              <a:t> </a:t>
            </a:r>
            <a:r>
              <a:rPr dirty="0" sz="1200">
                <a:latin typeface="Times New Roman"/>
                <a:cs typeface="Times New Roman"/>
              </a:rPr>
              <a:t>b)</a:t>
            </a:r>
            <a:endParaRPr sz="1200">
              <a:latin typeface="Times New Roman"/>
              <a:cs typeface="Times New Roman"/>
            </a:endParaRPr>
          </a:p>
          <a:p>
            <a:pPr marL="469900">
              <a:lnSpc>
                <a:spcPts val="1380"/>
              </a:lnSpc>
            </a:pPr>
            <a:r>
              <a:rPr dirty="0" sz="1200">
                <a:latin typeface="Times New Roman"/>
                <a:cs typeface="Times New Roman"/>
              </a:rPr>
              <a:t>{</a:t>
            </a:r>
            <a:endParaRPr sz="1200">
              <a:latin typeface="Times New Roman"/>
              <a:cs typeface="Times New Roman"/>
            </a:endParaRPr>
          </a:p>
          <a:p>
            <a:pPr algn="just" marL="927100" marR="2505710">
              <a:lnSpc>
                <a:spcPts val="1380"/>
              </a:lnSpc>
              <a:spcBef>
                <a:spcPts val="65"/>
              </a:spcBef>
            </a:pPr>
            <a:r>
              <a:rPr dirty="0" sz="1200">
                <a:latin typeface="Times New Roman"/>
                <a:cs typeface="Times New Roman"/>
              </a:rPr>
              <a:t>float temp1 = a.getX() *</a:t>
            </a:r>
            <a:r>
              <a:rPr dirty="0" sz="1200" spc="-110">
                <a:latin typeface="Times New Roman"/>
                <a:cs typeface="Times New Roman"/>
              </a:rPr>
              <a:t> </a:t>
            </a:r>
            <a:r>
              <a:rPr dirty="0" sz="1200">
                <a:latin typeface="Times New Roman"/>
                <a:cs typeface="Times New Roman"/>
              </a:rPr>
              <a:t>b.getX();  float temp2 = a.getY() *</a:t>
            </a:r>
            <a:r>
              <a:rPr dirty="0" sz="1200" spc="-110">
                <a:latin typeface="Times New Roman"/>
                <a:cs typeface="Times New Roman"/>
              </a:rPr>
              <a:t> </a:t>
            </a:r>
            <a:r>
              <a:rPr dirty="0" sz="1200">
                <a:latin typeface="Times New Roman"/>
                <a:cs typeface="Times New Roman"/>
              </a:rPr>
              <a:t>b.getY();  return temp1 +</a:t>
            </a:r>
            <a:r>
              <a:rPr dirty="0" sz="1200" spc="-105">
                <a:latin typeface="Times New Roman"/>
                <a:cs typeface="Times New Roman"/>
              </a:rPr>
              <a:t> </a:t>
            </a:r>
            <a:r>
              <a:rPr dirty="0" sz="1200">
                <a:latin typeface="Times New Roman"/>
                <a:cs typeface="Times New Roman"/>
              </a:rPr>
              <a:t>temp2;</a:t>
            </a:r>
            <a:endParaRPr sz="1200">
              <a:latin typeface="Times New Roman"/>
              <a:cs typeface="Times New Roman"/>
            </a:endParaRPr>
          </a:p>
          <a:p>
            <a:pPr marL="4699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spc="-5">
                <a:latin typeface="Times New Roman"/>
                <a:cs typeface="Times New Roman"/>
              </a:rPr>
              <a:t>Since </a:t>
            </a:r>
            <a:r>
              <a:rPr dirty="0" sz="1200">
                <a:latin typeface="Times New Roman"/>
                <a:cs typeface="Times New Roman"/>
              </a:rPr>
              <a:t>the data members are public, one could be enticed to use these members directly  (presumably </a:t>
            </a:r>
            <a:r>
              <a:rPr dirty="0" sz="1200" spc="-5">
                <a:latin typeface="Times New Roman"/>
                <a:cs typeface="Times New Roman"/>
              </a:rPr>
              <a:t>saving some </a:t>
            </a:r>
            <a:r>
              <a:rPr dirty="0" sz="1200">
                <a:latin typeface="Times New Roman"/>
                <a:cs typeface="Times New Roman"/>
              </a:rPr>
              <a:t>function calls overhead) and rewrite the </a:t>
            </a:r>
            <a:r>
              <a:rPr dirty="0" sz="1200" spc="-5">
                <a:latin typeface="Times New Roman"/>
                <a:cs typeface="Times New Roman"/>
              </a:rPr>
              <a:t>same </a:t>
            </a:r>
            <a:r>
              <a:rPr dirty="0" sz="1200">
                <a:latin typeface="Times New Roman"/>
                <a:cs typeface="Times New Roman"/>
              </a:rPr>
              <a:t>function as  follows: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ts val="1410"/>
              </a:lnSpc>
              <a:spcBef>
                <a:spcPts val="5"/>
              </a:spcBef>
            </a:pPr>
            <a:r>
              <a:rPr dirty="0" sz="1200">
                <a:latin typeface="Times New Roman"/>
                <a:cs typeface="Times New Roman"/>
              </a:rPr>
              <a:t>float myDotProduct2(vector a, vector</a:t>
            </a:r>
            <a:r>
              <a:rPr dirty="0" sz="1200" spc="-114">
                <a:latin typeface="Times New Roman"/>
                <a:cs typeface="Times New Roman"/>
              </a:rPr>
              <a:t> </a:t>
            </a:r>
            <a:r>
              <a:rPr dirty="0" sz="1200">
                <a:latin typeface="Times New Roman"/>
                <a:cs typeface="Times New Roman"/>
              </a:rPr>
              <a:t>b)</a:t>
            </a:r>
            <a:endParaRPr sz="1200">
              <a:latin typeface="Times New Roman"/>
              <a:cs typeface="Times New Roman"/>
            </a:endParaRPr>
          </a:p>
          <a:p>
            <a:pPr marL="469900">
              <a:lnSpc>
                <a:spcPts val="1380"/>
              </a:lnSpc>
            </a:pPr>
            <a:r>
              <a:rPr dirty="0" sz="1200">
                <a:latin typeface="Times New Roman"/>
                <a:cs typeface="Times New Roman"/>
              </a:rPr>
              <a:t>{</a:t>
            </a:r>
            <a:endParaRPr sz="1200">
              <a:latin typeface="Times New Roman"/>
              <a:cs typeface="Times New Roman"/>
            </a:endParaRPr>
          </a:p>
          <a:p>
            <a:pPr algn="just" marL="927100" marR="3148965">
              <a:lnSpc>
                <a:spcPts val="1380"/>
              </a:lnSpc>
              <a:spcBef>
                <a:spcPts val="65"/>
              </a:spcBef>
            </a:pPr>
            <a:r>
              <a:rPr dirty="0" sz="1200">
                <a:latin typeface="Times New Roman"/>
                <a:cs typeface="Times New Roman"/>
              </a:rPr>
              <a:t>float temp1 = a.x *</a:t>
            </a:r>
            <a:r>
              <a:rPr dirty="0" sz="1200" spc="-110">
                <a:latin typeface="Times New Roman"/>
                <a:cs typeface="Times New Roman"/>
              </a:rPr>
              <a:t> </a:t>
            </a:r>
            <a:r>
              <a:rPr dirty="0" sz="1200">
                <a:latin typeface="Times New Roman"/>
                <a:cs typeface="Times New Roman"/>
              </a:rPr>
              <a:t>b.x;  float temp2 = a.y *</a:t>
            </a:r>
            <a:r>
              <a:rPr dirty="0" sz="1200" spc="-110">
                <a:latin typeface="Times New Roman"/>
                <a:cs typeface="Times New Roman"/>
              </a:rPr>
              <a:t> </a:t>
            </a:r>
            <a:r>
              <a:rPr dirty="0" sz="1200">
                <a:latin typeface="Times New Roman"/>
                <a:cs typeface="Times New Roman"/>
              </a:rPr>
              <a:t>b.y;  return temp1 +</a:t>
            </a:r>
            <a:r>
              <a:rPr dirty="0" sz="1200" spc="-105">
                <a:latin typeface="Times New Roman"/>
                <a:cs typeface="Times New Roman"/>
              </a:rPr>
              <a:t> </a:t>
            </a:r>
            <a:r>
              <a:rPr dirty="0" sz="1200">
                <a:latin typeface="Times New Roman"/>
                <a:cs typeface="Times New Roman"/>
              </a:rPr>
              <a:t>temp2;</a:t>
            </a:r>
            <a:endParaRPr sz="1200">
              <a:latin typeface="Times New Roman"/>
              <a:cs typeface="Times New Roman"/>
            </a:endParaRPr>
          </a:p>
          <a:p>
            <a:pPr marL="4699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spc="-5">
                <a:latin typeface="Times New Roman"/>
                <a:cs typeface="Times New Roman"/>
              </a:rPr>
              <a:t>So </a:t>
            </a:r>
            <a:r>
              <a:rPr dirty="0" sz="1200">
                <a:latin typeface="Times New Roman"/>
                <a:cs typeface="Times New Roman"/>
              </a:rPr>
              <a:t>far, </a:t>
            </a:r>
            <a:r>
              <a:rPr dirty="0" sz="1200" spc="5">
                <a:latin typeface="Times New Roman"/>
                <a:cs typeface="Times New Roman"/>
              </a:rPr>
              <a:t>there </a:t>
            </a:r>
            <a:r>
              <a:rPr dirty="0" sz="1200">
                <a:latin typeface="Times New Roman"/>
                <a:cs typeface="Times New Roman"/>
              </a:rPr>
              <a:t>does not </a:t>
            </a:r>
            <a:r>
              <a:rPr dirty="0" sz="1200" spc="-5">
                <a:latin typeface="Times New Roman"/>
                <a:cs typeface="Times New Roman"/>
              </a:rPr>
              <a:t>seem </a:t>
            </a:r>
            <a:r>
              <a:rPr dirty="0" sz="1200">
                <a:latin typeface="Times New Roman"/>
                <a:cs typeface="Times New Roman"/>
              </a:rPr>
              <a:t>to be any issue. But the </a:t>
            </a:r>
            <a:r>
              <a:rPr dirty="0" sz="1200" spc="-5">
                <a:latin typeface="Times New Roman"/>
                <a:cs typeface="Times New Roman"/>
              </a:rPr>
              <a:t>scenario </a:t>
            </a:r>
            <a:r>
              <a:rPr dirty="0" sz="1200">
                <a:latin typeface="Times New Roman"/>
                <a:cs typeface="Times New Roman"/>
              </a:rPr>
              <a:t>changes as </a:t>
            </a:r>
            <a:r>
              <a:rPr dirty="0" sz="1200" spc="-5">
                <a:latin typeface="Times New Roman"/>
                <a:cs typeface="Times New Roman"/>
              </a:rPr>
              <a:t>soon </a:t>
            </a:r>
            <a:r>
              <a:rPr dirty="0" sz="1200">
                <a:latin typeface="Times New Roman"/>
                <a:cs typeface="Times New Roman"/>
              </a:rPr>
              <a:t>as there </a:t>
            </a:r>
            <a:r>
              <a:rPr dirty="0" sz="1200" spc="5">
                <a:latin typeface="Times New Roman"/>
                <a:cs typeface="Times New Roman"/>
              </a:rPr>
              <a:t>are  </a:t>
            </a:r>
            <a:r>
              <a:rPr dirty="0" sz="1200">
                <a:latin typeface="Times New Roman"/>
                <a:cs typeface="Times New Roman"/>
              </a:rPr>
              <a:t>changes in the class implementation. </a:t>
            </a:r>
            <a:r>
              <a:rPr dirty="0" sz="1200" spc="-5">
                <a:latin typeface="Times New Roman"/>
                <a:cs typeface="Times New Roman"/>
              </a:rPr>
              <a:t>Now </a:t>
            </a:r>
            <a:r>
              <a:rPr dirty="0" sz="1200">
                <a:latin typeface="Times New Roman"/>
                <a:cs typeface="Times New Roman"/>
              </a:rPr>
              <a:t>let us assume that for </a:t>
            </a:r>
            <a:r>
              <a:rPr dirty="0" sz="1200" spc="-5">
                <a:latin typeface="Times New Roman"/>
                <a:cs typeface="Times New Roman"/>
              </a:rPr>
              <a:t>some </a:t>
            </a:r>
            <a:r>
              <a:rPr dirty="0" sz="1200">
                <a:latin typeface="Times New Roman"/>
                <a:cs typeface="Times New Roman"/>
              </a:rPr>
              <a:t>reason the class  designer changes the implementation and data </a:t>
            </a:r>
            <a:r>
              <a:rPr dirty="0" sz="1200" spc="-5">
                <a:latin typeface="Times New Roman"/>
                <a:cs typeface="Times New Roman"/>
              </a:rPr>
              <a:t>structure </a:t>
            </a:r>
            <a:r>
              <a:rPr dirty="0" sz="1200">
                <a:latin typeface="Times New Roman"/>
                <a:cs typeface="Times New Roman"/>
              </a:rPr>
              <a:t>and decides to </a:t>
            </a:r>
            <a:r>
              <a:rPr dirty="0" sz="1200" spc="-5">
                <a:latin typeface="Times New Roman"/>
                <a:cs typeface="Times New Roman"/>
              </a:rPr>
              <a:t>stores </a:t>
            </a:r>
            <a:r>
              <a:rPr dirty="0" sz="1200">
                <a:latin typeface="Times New Roman"/>
                <a:cs typeface="Times New Roman"/>
              </a:rPr>
              <a:t>the angle  and magnitude instead of the x and y components of the vector. The new class looks like  as</a:t>
            </a:r>
            <a:r>
              <a:rPr dirty="0" sz="1200" spc="-105">
                <a:latin typeface="Times New Roman"/>
                <a:cs typeface="Times New Roman"/>
              </a:rPr>
              <a:t> </a:t>
            </a:r>
            <a:r>
              <a:rPr dirty="0" sz="1200">
                <a:latin typeface="Times New Roman"/>
                <a:cs typeface="Times New Roman"/>
              </a:rPr>
              <a:t>follows:</a:t>
            </a:r>
            <a:endParaRPr sz="1200">
              <a:latin typeface="Times New Roman"/>
              <a:cs typeface="Times New Roman"/>
            </a:endParaRPr>
          </a:p>
          <a:p>
            <a:pPr>
              <a:lnSpc>
                <a:spcPct val="100000"/>
              </a:lnSpc>
            </a:pPr>
            <a:endParaRPr sz="1200">
              <a:latin typeface="Times New Roman"/>
              <a:cs typeface="Times New Roman"/>
            </a:endParaRPr>
          </a:p>
          <a:p>
            <a:pPr marL="584200" marR="4207510" indent="-114300">
              <a:lnSpc>
                <a:spcPts val="1380"/>
              </a:lnSpc>
            </a:pPr>
            <a:r>
              <a:rPr dirty="0" sz="1200">
                <a:latin typeface="Times New Roman"/>
                <a:cs typeface="Times New Roman"/>
              </a:rPr>
              <a:t>class vector</a:t>
            </a:r>
            <a:r>
              <a:rPr dirty="0" sz="1200" spc="-105">
                <a:latin typeface="Times New Roman"/>
                <a:cs typeface="Times New Roman"/>
              </a:rPr>
              <a:t> </a:t>
            </a:r>
            <a:r>
              <a:rPr dirty="0" sz="1200">
                <a:latin typeface="Times New Roman"/>
                <a:cs typeface="Times New Roman"/>
              </a:rPr>
              <a:t>{  public:</a:t>
            </a:r>
            <a:endParaRPr sz="1200">
              <a:latin typeface="Times New Roman"/>
              <a:cs typeface="Times New Roman"/>
            </a:endParaRPr>
          </a:p>
          <a:p>
            <a:pPr marL="927100" marR="3573779">
              <a:lnSpc>
                <a:spcPts val="1380"/>
              </a:lnSpc>
            </a:pPr>
            <a:r>
              <a:rPr dirty="0" sz="1200">
                <a:latin typeface="Times New Roman"/>
                <a:cs typeface="Times New Roman"/>
              </a:rPr>
              <a:t>float</a:t>
            </a:r>
            <a:r>
              <a:rPr dirty="0" sz="1200" spc="-95">
                <a:latin typeface="Times New Roman"/>
                <a:cs typeface="Times New Roman"/>
              </a:rPr>
              <a:t> </a:t>
            </a:r>
            <a:r>
              <a:rPr dirty="0" sz="1200">
                <a:latin typeface="Times New Roman"/>
                <a:cs typeface="Times New Roman"/>
              </a:rPr>
              <a:t>magnitude;  float</a:t>
            </a:r>
            <a:r>
              <a:rPr dirty="0" sz="1200" spc="-100">
                <a:latin typeface="Times New Roman"/>
                <a:cs typeface="Times New Roman"/>
              </a:rPr>
              <a:t> </a:t>
            </a:r>
            <a:r>
              <a:rPr dirty="0" sz="1200">
                <a:latin typeface="Times New Roman"/>
                <a:cs typeface="Times New Roman"/>
              </a:rPr>
              <a:t>angle;</a:t>
            </a:r>
            <a:endParaRPr sz="1200">
              <a:latin typeface="Times New Roman"/>
              <a:cs typeface="Times New Roman"/>
            </a:endParaRPr>
          </a:p>
          <a:p>
            <a:pPr algn="just" marL="927100">
              <a:lnSpc>
                <a:spcPts val="1315"/>
              </a:lnSpc>
            </a:pPr>
            <a:r>
              <a:rPr dirty="0" sz="1200">
                <a:latin typeface="Times New Roman"/>
                <a:cs typeface="Times New Roman"/>
              </a:rPr>
              <a:t>vector (float x, float</a:t>
            </a:r>
            <a:r>
              <a:rPr dirty="0" sz="1200" spc="-100">
                <a:latin typeface="Times New Roman"/>
                <a:cs typeface="Times New Roman"/>
              </a:rPr>
              <a:t> </a:t>
            </a:r>
            <a:r>
              <a:rPr dirty="0" sz="1200">
                <a:latin typeface="Times New Roman"/>
                <a:cs typeface="Times New Roman"/>
              </a:rPr>
              <a:t>y);</a:t>
            </a:r>
            <a:endParaRPr sz="1200">
              <a:latin typeface="Times New Roman"/>
              <a:cs typeface="Times New Roman"/>
            </a:endParaRPr>
          </a:p>
          <a:p>
            <a:pPr marL="927100" marR="2329180">
              <a:lnSpc>
                <a:spcPts val="1380"/>
              </a:lnSpc>
              <a:spcBef>
                <a:spcPts val="65"/>
              </a:spcBef>
            </a:pPr>
            <a:r>
              <a:rPr dirty="0" sz="1200">
                <a:latin typeface="Times New Roman"/>
                <a:cs typeface="Times New Roman"/>
              </a:rPr>
              <a:t>vector (float magnitude, float</a:t>
            </a:r>
            <a:r>
              <a:rPr dirty="0" sz="1200" spc="-105">
                <a:latin typeface="Times New Roman"/>
                <a:cs typeface="Times New Roman"/>
              </a:rPr>
              <a:t> </a:t>
            </a:r>
            <a:r>
              <a:rPr dirty="0" sz="1200">
                <a:latin typeface="Times New Roman"/>
                <a:cs typeface="Times New Roman"/>
              </a:rPr>
              <a:t>angle);  float</a:t>
            </a:r>
            <a:r>
              <a:rPr dirty="0" sz="1200" spc="-100">
                <a:latin typeface="Times New Roman"/>
                <a:cs typeface="Times New Roman"/>
              </a:rPr>
              <a:t> </a:t>
            </a:r>
            <a:r>
              <a:rPr dirty="0" sz="1200">
                <a:latin typeface="Times New Roman"/>
                <a:cs typeface="Times New Roman"/>
              </a:rPr>
              <a:t>getX();</a:t>
            </a:r>
            <a:endParaRPr sz="1200">
              <a:latin typeface="Times New Roman"/>
              <a:cs typeface="Times New Roman"/>
            </a:endParaRPr>
          </a:p>
          <a:p>
            <a:pPr algn="just" marL="927100">
              <a:lnSpc>
                <a:spcPts val="1315"/>
              </a:lnSpc>
            </a:pPr>
            <a:r>
              <a:rPr dirty="0" sz="1200">
                <a:latin typeface="Times New Roman"/>
                <a:cs typeface="Times New Roman"/>
              </a:rPr>
              <a:t>float</a:t>
            </a:r>
            <a:r>
              <a:rPr dirty="0" sz="1200" spc="-100">
                <a:latin typeface="Times New Roman"/>
                <a:cs typeface="Times New Roman"/>
              </a:rPr>
              <a:t> </a:t>
            </a:r>
            <a:r>
              <a:rPr dirty="0" sz="1200">
                <a:latin typeface="Times New Roman"/>
                <a:cs typeface="Times New Roman"/>
              </a:rPr>
              <a:t>getY();</a:t>
            </a:r>
            <a:endParaRPr sz="1200">
              <a:latin typeface="Times New Roman"/>
              <a:cs typeface="Times New Roman"/>
            </a:endParaRPr>
          </a:p>
          <a:p>
            <a:pPr marL="927100" marR="3268979">
              <a:lnSpc>
                <a:spcPts val="1380"/>
              </a:lnSpc>
              <a:spcBef>
                <a:spcPts val="65"/>
              </a:spcBef>
            </a:pPr>
            <a:r>
              <a:rPr dirty="0" sz="1200">
                <a:latin typeface="Times New Roman"/>
                <a:cs typeface="Times New Roman"/>
              </a:rPr>
              <a:t>float</a:t>
            </a:r>
            <a:r>
              <a:rPr dirty="0" sz="1200" spc="-95">
                <a:latin typeface="Times New Roman"/>
                <a:cs typeface="Times New Roman"/>
              </a:rPr>
              <a:t> </a:t>
            </a:r>
            <a:r>
              <a:rPr dirty="0" sz="1200">
                <a:latin typeface="Times New Roman"/>
                <a:cs typeface="Times New Roman"/>
              </a:rPr>
              <a:t>getMagnitude();  float</a:t>
            </a:r>
            <a:r>
              <a:rPr dirty="0" sz="1200" spc="-100">
                <a:latin typeface="Times New Roman"/>
                <a:cs typeface="Times New Roman"/>
              </a:rPr>
              <a:t> </a:t>
            </a:r>
            <a:r>
              <a:rPr dirty="0" sz="1200">
                <a:latin typeface="Times New Roman"/>
                <a:cs typeface="Times New Roman"/>
              </a:rPr>
              <a:t>getAngle();</a:t>
            </a:r>
            <a:endParaRPr sz="1200">
              <a:latin typeface="Times New Roman"/>
              <a:cs typeface="Times New Roman"/>
            </a:endParaRPr>
          </a:p>
          <a:p>
            <a:pPr marL="4699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spc="-5">
                <a:latin typeface="Times New Roman"/>
                <a:cs typeface="Times New Roman"/>
              </a:rPr>
              <a:t>Now we see </a:t>
            </a:r>
            <a:r>
              <a:rPr dirty="0" sz="1200" spc="5">
                <a:latin typeface="Times New Roman"/>
                <a:cs typeface="Times New Roman"/>
              </a:rPr>
              <a:t>the </a:t>
            </a:r>
            <a:r>
              <a:rPr dirty="0" sz="1200">
                <a:latin typeface="Times New Roman"/>
                <a:cs typeface="Times New Roman"/>
              </a:rPr>
              <a:t>difference in the two implementations of the dot product function </a:t>
            </a:r>
            <a:r>
              <a:rPr dirty="0" sz="1200" spc="-5">
                <a:latin typeface="Times New Roman"/>
                <a:cs typeface="Times New Roman"/>
              </a:rPr>
              <a:t>written  </a:t>
            </a:r>
            <a:r>
              <a:rPr dirty="0" sz="1200">
                <a:latin typeface="Times New Roman"/>
                <a:cs typeface="Times New Roman"/>
              </a:rPr>
              <a:t>by the user of this class. In the first case, as the dot product function is dependent upon  the public interface of the vector class, there </a:t>
            </a:r>
            <a:r>
              <a:rPr dirty="0" sz="1200" spc="-5">
                <a:latin typeface="Times New Roman"/>
                <a:cs typeface="Times New Roman"/>
              </a:rPr>
              <a:t>will </a:t>
            </a:r>
            <a:r>
              <a:rPr dirty="0" sz="1200">
                <a:latin typeface="Times New Roman"/>
                <a:cs typeface="Times New Roman"/>
              </a:rPr>
              <a:t>be no change </a:t>
            </a:r>
            <a:r>
              <a:rPr dirty="0" sz="1200" spc="-5">
                <a:latin typeface="Times New Roman"/>
                <a:cs typeface="Times New Roman"/>
              </a:rPr>
              <a:t>while </a:t>
            </a:r>
            <a:r>
              <a:rPr dirty="0" sz="1200">
                <a:latin typeface="Times New Roman"/>
                <a:cs typeface="Times New Roman"/>
              </a:rPr>
              <a:t>in the </a:t>
            </a:r>
            <a:r>
              <a:rPr dirty="0" sz="1200" spc="-5">
                <a:latin typeface="Times New Roman"/>
                <a:cs typeface="Times New Roman"/>
              </a:rPr>
              <a:t>second </a:t>
            </a:r>
            <a:r>
              <a:rPr dirty="0" sz="1200">
                <a:latin typeface="Times New Roman"/>
                <a:cs typeface="Times New Roman"/>
              </a:rPr>
              <a:t>case  the function </a:t>
            </a:r>
            <a:r>
              <a:rPr dirty="0" sz="1200" spc="-5">
                <a:latin typeface="Times New Roman"/>
                <a:cs typeface="Times New Roman"/>
              </a:rPr>
              <a:t>will </a:t>
            </a:r>
            <a:r>
              <a:rPr dirty="0" sz="1200">
                <a:latin typeface="Times New Roman"/>
                <a:cs typeface="Times New Roman"/>
              </a:rPr>
              <a:t>have to be rewritten. This is because in the first case the </a:t>
            </a:r>
            <a:r>
              <a:rPr dirty="0" sz="1200" spc="-5">
                <a:latin typeface="Times New Roman"/>
                <a:cs typeface="Times New Roman"/>
              </a:rPr>
              <a:t>system was  </a:t>
            </a:r>
            <a:r>
              <a:rPr dirty="0" sz="1200">
                <a:latin typeface="Times New Roman"/>
                <a:cs typeface="Times New Roman"/>
              </a:rPr>
              <a:t>loosely coupled </a:t>
            </a:r>
            <a:r>
              <a:rPr dirty="0" sz="1200" spc="-5">
                <a:latin typeface="Times New Roman"/>
                <a:cs typeface="Times New Roman"/>
              </a:rPr>
              <a:t>while </a:t>
            </a:r>
            <a:r>
              <a:rPr dirty="0" sz="1200">
                <a:latin typeface="Times New Roman"/>
                <a:cs typeface="Times New Roman"/>
              </a:rPr>
              <a:t>in the </a:t>
            </a:r>
            <a:r>
              <a:rPr dirty="0" sz="1200" spc="-5">
                <a:latin typeface="Times New Roman"/>
                <a:cs typeface="Times New Roman"/>
              </a:rPr>
              <a:t>second </a:t>
            </a:r>
            <a:r>
              <a:rPr dirty="0" sz="1200">
                <a:latin typeface="Times New Roman"/>
                <a:cs typeface="Times New Roman"/>
              </a:rPr>
              <a:t>case there </a:t>
            </a:r>
            <a:r>
              <a:rPr dirty="0" sz="1200" spc="-5">
                <a:latin typeface="Times New Roman"/>
                <a:cs typeface="Times New Roman"/>
              </a:rPr>
              <a:t>was </a:t>
            </a:r>
            <a:r>
              <a:rPr dirty="0" sz="1200">
                <a:latin typeface="Times New Roman"/>
                <a:cs typeface="Times New Roman"/>
              </a:rPr>
              <a:t>more dependency on the internal  </a:t>
            </a:r>
            <a:r>
              <a:rPr dirty="0" sz="1200" spc="-5">
                <a:latin typeface="Times New Roman"/>
                <a:cs typeface="Times New Roman"/>
              </a:rPr>
              <a:t>structure </a:t>
            </a:r>
            <a:r>
              <a:rPr dirty="0" sz="1200">
                <a:latin typeface="Times New Roman"/>
                <a:cs typeface="Times New Roman"/>
              </a:rPr>
              <a:t>of the vector class and hence there </a:t>
            </a:r>
            <a:r>
              <a:rPr dirty="0" sz="1200" spc="-5">
                <a:latin typeface="Times New Roman"/>
                <a:cs typeface="Times New Roman"/>
              </a:rPr>
              <a:t>was </a:t>
            </a:r>
            <a:r>
              <a:rPr dirty="0" sz="1200">
                <a:latin typeface="Times New Roman"/>
                <a:cs typeface="Times New Roman"/>
              </a:rPr>
              <a:t>more</a:t>
            </a:r>
            <a:r>
              <a:rPr dirty="0" sz="1200" spc="-105">
                <a:latin typeface="Times New Roman"/>
                <a:cs typeface="Times New Roman"/>
              </a:rPr>
              <a:t> </a:t>
            </a:r>
            <a:r>
              <a:rPr dirty="0" sz="1200">
                <a:latin typeface="Times New Roman"/>
                <a:cs typeface="Times New Roman"/>
              </a:rPr>
              <a:t>coupling.</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2510027" y="3726179"/>
            <a:ext cx="193675" cy="288290"/>
          </a:xfrm>
          <a:custGeom>
            <a:avLst/>
            <a:gdLst/>
            <a:ahLst/>
            <a:cxnLst/>
            <a:rect l="l" t="t" r="r" b="b"/>
            <a:pathLst>
              <a:path w="193675" h="288289">
                <a:moveTo>
                  <a:pt x="193547" y="0"/>
                </a:moveTo>
                <a:lnTo>
                  <a:pt x="0" y="0"/>
                </a:lnTo>
                <a:lnTo>
                  <a:pt x="0" y="288035"/>
                </a:lnTo>
                <a:lnTo>
                  <a:pt x="193547" y="288035"/>
                </a:lnTo>
                <a:lnTo>
                  <a:pt x="193547" y="0"/>
                </a:lnTo>
                <a:close/>
              </a:path>
            </a:pathLst>
          </a:custGeom>
          <a:solidFill>
            <a:srgbClr val="33CCCC"/>
          </a:solidFill>
        </p:spPr>
        <p:txBody>
          <a:bodyPr wrap="square" lIns="0" tIns="0" rIns="0" bIns="0" rtlCol="0"/>
          <a:lstStyle/>
          <a:p/>
        </p:txBody>
      </p:sp>
      <p:sp>
        <p:nvSpPr>
          <p:cNvPr id="6" name="object 6"/>
          <p:cNvSpPr/>
          <p:nvPr/>
        </p:nvSpPr>
        <p:spPr>
          <a:xfrm>
            <a:off x="2316479" y="3264408"/>
            <a:ext cx="675640" cy="462280"/>
          </a:xfrm>
          <a:custGeom>
            <a:avLst/>
            <a:gdLst/>
            <a:ahLst/>
            <a:cxnLst/>
            <a:rect l="l" t="t" r="r" b="b"/>
            <a:pathLst>
              <a:path w="675639" h="462279">
                <a:moveTo>
                  <a:pt x="675132" y="0"/>
                </a:moveTo>
                <a:lnTo>
                  <a:pt x="0" y="0"/>
                </a:lnTo>
                <a:lnTo>
                  <a:pt x="0" y="461772"/>
                </a:lnTo>
                <a:lnTo>
                  <a:pt x="675132" y="461772"/>
                </a:lnTo>
                <a:lnTo>
                  <a:pt x="675132" y="0"/>
                </a:lnTo>
                <a:close/>
              </a:path>
            </a:pathLst>
          </a:custGeom>
          <a:solidFill>
            <a:srgbClr val="33CCCC"/>
          </a:solidFill>
        </p:spPr>
        <p:txBody>
          <a:bodyPr wrap="square" lIns="0" tIns="0" rIns="0" bIns="0" rtlCol="0"/>
          <a:lstStyle/>
          <a:p/>
        </p:txBody>
      </p:sp>
      <p:sp>
        <p:nvSpPr>
          <p:cNvPr id="7" name="object 7"/>
          <p:cNvSpPr/>
          <p:nvPr/>
        </p:nvSpPr>
        <p:spPr>
          <a:xfrm>
            <a:off x="2311907" y="3259835"/>
            <a:ext cx="684530" cy="759460"/>
          </a:xfrm>
          <a:custGeom>
            <a:avLst/>
            <a:gdLst/>
            <a:ahLst/>
            <a:cxnLst/>
            <a:rect l="l" t="t" r="r" b="b"/>
            <a:pathLst>
              <a:path w="684530" h="759460">
                <a:moveTo>
                  <a:pt x="198120" y="466344"/>
                </a:moveTo>
                <a:lnTo>
                  <a:pt x="193548" y="466344"/>
                </a:lnTo>
                <a:lnTo>
                  <a:pt x="193548" y="755904"/>
                </a:lnTo>
                <a:lnTo>
                  <a:pt x="195072" y="757428"/>
                </a:lnTo>
                <a:lnTo>
                  <a:pt x="196596" y="757428"/>
                </a:lnTo>
                <a:lnTo>
                  <a:pt x="198120" y="758952"/>
                </a:lnTo>
                <a:lnTo>
                  <a:pt x="391668" y="758952"/>
                </a:lnTo>
                <a:lnTo>
                  <a:pt x="396240" y="754380"/>
                </a:lnTo>
                <a:lnTo>
                  <a:pt x="198120" y="754380"/>
                </a:lnTo>
                <a:lnTo>
                  <a:pt x="196596" y="749808"/>
                </a:lnTo>
                <a:lnTo>
                  <a:pt x="202692" y="749808"/>
                </a:lnTo>
                <a:lnTo>
                  <a:pt x="202692" y="470916"/>
                </a:lnTo>
                <a:lnTo>
                  <a:pt x="198120" y="470916"/>
                </a:lnTo>
                <a:lnTo>
                  <a:pt x="198120" y="466344"/>
                </a:lnTo>
                <a:close/>
              </a:path>
              <a:path w="684530" h="759460">
                <a:moveTo>
                  <a:pt x="202692" y="749808"/>
                </a:moveTo>
                <a:lnTo>
                  <a:pt x="196596" y="749808"/>
                </a:lnTo>
                <a:lnTo>
                  <a:pt x="198120" y="754380"/>
                </a:lnTo>
                <a:lnTo>
                  <a:pt x="202692" y="752856"/>
                </a:lnTo>
                <a:lnTo>
                  <a:pt x="202692" y="749808"/>
                </a:lnTo>
                <a:close/>
              </a:path>
              <a:path w="684530" h="759460">
                <a:moveTo>
                  <a:pt x="387096" y="749808"/>
                </a:moveTo>
                <a:lnTo>
                  <a:pt x="202692" y="749808"/>
                </a:lnTo>
                <a:lnTo>
                  <a:pt x="202692" y="752856"/>
                </a:lnTo>
                <a:lnTo>
                  <a:pt x="198120" y="754380"/>
                </a:lnTo>
                <a:lnTo>
                  <a:pt x="391668" y="754380"/>
                </a:lnTo>
                <a:lnTo>
                  <a:pt x="387096" y="752856"/>
                </a:lnTo>
                <a:lnTo>
                  <a:pt x="387096" y="749808"/>
                </a:lnTo>
                <a:close/>
              </a:path>
              <a:path w="684530" h="759460">
                <a:moveTo>
                  <a:pt x="675132" y="461772"/>
                </a:moveTo>
                <a:lnTo>
                  <a:pt x="388620" y="461772"/>
                </a:lnTo>
                <a:lnTo>
                  <a:pt x="387096" y="463296"/>
                </a:lnTo>
                <a:lnTo>
                  <a:pt x="387096" y="752856"/>
                </a:lnTo>
                <a:lnTo>
                  <a:pt x="391668" y="754380"/>
                </a:lnTo>
                <a:lnTo>
                  <a:pt x="390144" y="749808"/>
                </a:lnTo>
                <a:lnTo>
                  <a:pt x="396240" y="749808"/>
                </a:lnTo>
                <a:lnTo>
                  <a:pt x="396240" y="470916"/>
                </a:lnTo>
                <a:lnTo>
                  <a:pt x="391668" y="470916"/>
                </a:lnTo>
                <a:lnTo>
                  <a:pt x="391668" y="466344"/>
                </a:lnTo>
                <a:lnTo>
                  <a:pt x="679704" y="466344"/>
                </a:lnTo>
                <a:lnTo>
                  <a:pt x="675132" y="464820"/>
                </a:lnTo>
                <a:lnTo>
                  <a:pt x="675132" y="461772"/>
                </a:lnTo>
                <a:close/>
              </a:path>
              <a:path w="684530" h="759460">
                <a:moveTo>
                  <a:pt x="396240" y="749808"/>
                </a:moveTo>
                <a:lnTo>
                  <a:pt x="390144" y="749808"/>
                </a:lnTo>
                <a:lnTo>
                  <a:pt x="391668" y="754380"/>
                </a:lnTo>
                <a:lnTo>
                  <a:pt x="396240" y="754380"/>
                </a:lnTo>
                <a:lnTo>
                  <a:pt x="396240" y="749808"/>
                </a:lnTo>
                <a:close/>
              </a:path>
              <a:path w="684530" h="759460">
                <a:moveTo>
                  <a:pt x="681228" y="0"/>
                </a:moveTo>
                <a:lnTo>
                  <a:pt x="1524" y="0"/>
                </a:lnTo>
                <a:lnTo>
                  <a:pt x="0" y="1524"/>
                </a:lnTo>
                <a:lnTo>
                  <a:pt x="0" y="467868"/>
                </a:lnTo>
                <a:lnTo>
                  <a:pt x="1524" y="469392"/>
                </a:lnTo>
                <a:lnTo>
                  <a:pt x="3048" y="469392"/>
                </a:lnTo>
                <a:lnTo>
                  <a:pt x="4572" y="470916"/>
                </a:lnTo>
                <a:lnTo>
                  <a:pt x="193548" y="470916"/>
                </a:lnTo>
                <a:lnTo>
                  <a:pt x="193548" y="466344"/>
                </a:lnTo>
                <a:lnTo>
                  <a:pt x="4572" y="466344"/>
                </a:lnTo>
                <a:lnTo>
                  <a:pt x="3048" y="461772"/>
                </a:lnTo>
                <a:lnTo>
                  <a:pt x="9144" y="461772"/>
                </a:lnTo>
                <a:lnTo>
                  <a:pt x="9144" y="9144"/>
                </a:lnTo>
                <a:lnTo>
                  <a:pt x="3048" y="9144"/>
                </a:lnTo>
                <a:lnTo>
                  <a:pt x="4572" y="4572"/>
                </a:lnTo>
                <a:lnTo>
                  <a:pt x="9144" y="3048"/>
                </a:lnTo>
                <a:lnTo>
                  <a:pt x="682752" y="3048"/>
                </a:lnTo>
                <a:lnTo>
                  <a:pt x="682752" y="1524"/>
                </a:lnTo>
                <a:lnTo>
                  <a:pt x="681228" y="0"/>
                </a:lnTo>
                <a:close/>
              </a:path>
              <a:path w="684530" h="759460">
                <a:moveTo>
                  <a:pt x="199644" y="461772"/>
                </a:moveTo>
                <a:lnTo>
                  <a:pt x="9144" y="461772"/>
                </a:lnTo>
                <a:lnTo>
                  <a:pt x="9144" y="464820"/>
                </a:lnTo>
                <a:lnTo>
                  <a:pt x="4572" y="466344"/>
                </a:lnTo>
                <a:lnTo>
                  <a:pt x="198120" y="466344"/>
                </a:lnTo>
                <a:lnTo>
                  <a:pt x="198120" y="470916"/>
                </a:lnTo>
                <a:lnTo>
                  <a:pt x="202692" y="470916"/>
                </a:lnTo>
                <a:lnTo>
                  <a:pt x="202692" y="464820"/>
                </a:lnTo>
                <a:lnTo>
                  <a:pt x="199644" y="461772"/>
                </a:lnTo>
                <a:close/>
              </a:path>
              <a:path w="684530" h="759460">
                <a:moveTo>
                  <a:pt x="396240" y="466344"/>
                </a:moveTo>
                <a:lnTo>
                  <a:pt x="391668" y="466344"/>
                </a:lnTo>
                <a:lnTo>
                  <a:pt x="391668" y="470916"/>
                </a:lnTo>
                <a:lnTo>
                  <a:pt x="396240" y="470916"/>
                </a:lnTo>
                <a:lnTo>
                  <a:pt x="396240" y="466344"/>
                </a:lnTo>
                <a:close/>
              </a:path>
              <a:path w="684530" h="759460">
                <a:moveTo>
                  <a:pt x="684276" y="461772"/>
                </a:moveTo>
                <a:lnTo>
                  <a:pt x="678180" y="461772"/>
                </a:lnTo>
                <a:lnTo>
                  <a:pt x="679704" y="466344"/>
                </a:lnTo>
                <a:lnTo>
                  <a:pt x="396240" y="466344"/>
                </a:lnTo>
                <a:lnTo>
                  <a:pt x="396240" y="470916"/>
                </a:lnTo>
                <a:lnTo>
                  <a:pt x="679704" y="470916"/>
                </a:lnTo>
                <a:lnTo>
                  <a:pt x="684276" y="466344"/>
                </a:lnTo>
                <a:lnTo>
                  <a:pt x="684276" y="461772"/>
                </a:lnTo>
                <a:close/>
              </a:path>
              <a:path w="684530" h="759460">
                <a:moveTo>
                  <a:pt x="9144" y="461772"/>
                </a:moveTo>
                <a:lnTo>
                  <a:pt x="3048" y="461772"/>
                </a:lnTo>
                <a:lnTo>
                  <a:pt x="4572" y="466344"/>
                </a:lnTo>
                <a:lnTo>
                  <a:pt x="9144" y="464820"/>
                </a:lnTo>
                <a:lnTo>
                  <a:pt x="9144" y="461772"/>
                </a:lnTo>
                <a:close/>
              </a:path>
              <a:path w="684530" h="759460">
                <a:moveTo>
                  <a:pt x="675132" y="3048"/>
                </a:moveTo>
                <a:lnTo>
                  <a:pt x="675132" y="464820"/>
                </a:lnTo>
                <a:lnTo>
                  <a:pt x="679704" y="466344"/>
                </a:lnTo>
                <a:lnTo>
                  <a:pt x="678180" y="461772"/>
                </a:lnTo>
                <a:lnTo>
                  <a:pt x="684276" y="461772"/>
                </a:lnTo>
                <a:lnTo>
                  <a:pt x="684276" y="9144"/>
                </a:lnTo>
                <a:lnTo>
                  <a:pt x="678180" y="9144"/>
                </a:lnTo>
                <a:lnTo>
                  <a:pt x="679704" y="4572"/>
                </a:lnTo>
                <a:lnTo>
                  <a:pt x="675132" y="3048"/>
                </a:lnTo>
                <a:close/>
              </a:path>
              <a:path w="684530" h="759460">
                <a:moveTo>
                  <a:pt x="9144" y="3048"/>
                </a:moveTo>
                <a:lnTo>
                  <a:pt x="4572" y="4572"/>
                </a:lnTo>
                <a:lnTo>
                  <a:pt x="3048" y="9144"/>
                </a:lnTo>
                <a:lnTo>
                  <a:pt x="9144" y="9144"/>
                </a:lnTo>
                <a:lnTo>
                  <a:pt x="9144" y="3048"/>
                </a:lnTo>
                <a:close/>
              </a:path>
              <a:path w="684530" h="759460">
                <a:moveTo>
                  <a:pt x="675132" y="3048"/>
                </a:moveTo>
                <a:lnTo>
                  <a:pt x="9144" y="3048"/>
                </a:lnTo>
                <a:lnTo>
                  <a:pt x="9144" y="9144"/>
                </a:lnTo>
                <a:lnTo>
                  <a:pt x="675132" y="9144"/>
                </a:lnTo>
                <a:lnTo>
                  <a:pt x="675132" y="3048"/>
                </a:lnTo>
                <a:close/>
              </a:path>
              <a:path w="684530" h="759460">
                <a:moveTo>
                  <a:pt x="682752" y="3048"/>
                </a:moveTo>
                <a:lnTo>
                  <a:pt x="675132" y="3048"/>
                </a:lnTo>
                <a:lnTo>
                  <a:pt x="679704" y="4572"/>
                </a:lnTo>
                <a:lnTo>
                  <a:pt x="678180" y="9144"/>
                </a:lnTo>
                <a:lnTo>
                  <a:pt x="684276" y="9144"/>
                </a:lnTo>
                <a:lnTo>
                  <a:pt x="684276" y="4572"/>
                </a:lnTo>
                <a:lnTo>
                  <a:pt x="682752" y="3048"/>
                </a:lnTo>
                <a:close/>
              </a:path>
            </a:pathLst>
          </a:custGeom>
          <a:solidFill>
            <a:srgbClr val="003366"/>
          </a:solidFill>
        </p:spPr>
        <p:txBody>
          <a:bodyPr wrap="square" lIns="0" tIns="0" rIns="0" bIns="0" rtlCol="0"/>
          <a:lstStyle/>
          <a:p/>
        </p:txBody>
      </p:sp>
      <p:sp>
        <p:nvSpPr>
          <p:cNvPr id="8" name="object 8"/>
          <p:cNvSpPr/>
          <p:nvPr/>
        </p:nvSpPr>
        <p:spPr>
          <a:xfrm>
            <a:off x="2316479" y="4019041"/>
            <a:ext cx="675640" cy="295910"/>
          </a:xfrm>
          <a:custGeom>
            <a:avLst/>
            <a:gdLst/>
            <a:ahLst/>
            <a:cxnLst/>
            <a:rect l="l" t="t" r="r" b="b"/>
            <a:pathLst>
              <a:path w="675639" h="295910">
                <a:moveTo>
                  <a:pt x="0" y="295909"/>
                </a:moveTo>
                <a:lnTo>
                  <a:pt x="675132" y="295909"/>
                </a:lnTo>
                <a:lnTo>
                  <a:pt x="675132" y="0"/>
                </a:lnTo>
                <a:lnTo>
                  <a:pt x="0" y="0"/>
                </a:lnTo>
                <a:lnTo>
                  <a:pt x="0" y="295909"/>
                </a:lnTo>
                <a:close/>
              </a:path>
            </a:pathLst>
          </a:custGeom>
          <a:solidFill>
            <a:srgbClr val="99CC99"/>
          </a:solidFill>
        </p:spPr>
        <p:txBody>
          <a:bodyPr wrap="square" lIns="0" tIns="0" rIns="0" bIns="0" rtlCol="0"/>
          <a:lstStyle/>
          <a:p/>
        </p:txBody>
      </p:sp>
      <p:sp>
        <p:nvSpPr>
          <p:cNvPr id="9" name="object 9"/>
          <p:cNvSpPr/>
          <p:nvPr/>
        </p:nvSpPr>
        <p:spPr>
          <a:xfrm>
            <a:off x="2316479" y="3723132"/>
            <a:ext cx="193675" cy="295910"/>
          </a:xfrm>
          <a:custGeom>
            <a:avLst/>
            <a:gdLst/>
            <a:ahLst/>
            <a:cxnLst/>
            <a:rect l="l" t="t" r="r" b="b"/>
            <a:pathLst>
              <a:path w="193675" h="295910">
                <a:moveTo>
                  <a:pt x="0" y="295910"/>
                </a:moveTo>
                <a:lnTo>
                  <a:pt x="193548" y="295910"/>
                </a:lnTo>
                <a:lnTo>
                  <a:pt x="193548" y="0"/>
                </a:lnTo>
                <a:lnTo>
                  <a:pt x="0" y="0"/>
                </a:lnTo>
                <a:lnTo>
                  <a:pt x="0" y="295910"/>
                </a:lnTo>
                <a:close/>
              </a:path>
            </a:pathLst>
          </a:custGeom>
          <a:solidFill>
            <a:srgbClr val="99CC99"/>
          </a:solidFill>
        </p:spPr>
        <p:txBody>
          <a:bodyPr wrap="square" lIns="0" tIns="0" rIns="0" bIns="0" rtlCol="0"/>
          <a:lstStyle/>
          <a:p/>
        </p:txBody>
      </p:sp>
      <p:sp>
        <p:nvSpPr>
          <p:cNvPr id="10" name="object 10"/>
          <p:cNvSpPr/>
          <p:nvPr/>
        </p:nvSpPr>
        <p:spPr>
          <a:xfrm>
            <a:off x="2703576" y="3723132"/>
            <a:ext cx="288290" cy="295910"/>
          </a:xfrm>
          <a:custGeom>
            <a:avLst/>
            <a:gdLst/>
            <a:ahLst/>
            <a:cxnLst/>
            <a:rect l="l" t="t" r="r" b="b"/>
            <a:pathLst>
              <a:path w="288289" h="295910">
                <a:moveTo>
                  <a:pt x="288036" y="0"/>
                </a:moveTo>
                <a:lnTo>
                  <a:pt x="0" y="0"/>
                </a:lnTo>
                <a:lnTo>
                  <a:pt x="0" y="295656"/>
                </a:lnTo>
                <a:lnTo>
                  <a:pt x="288036" y="295656"/>
                </a:lnTo>
                <a:lnTo>
                  <a:pt x="288036" y="0"/>
                </a:lnTo>
                <a:close/>
              </a:path>
            </a:pathLst>
          </a:custGeom>
          <a:solidFill>
            <a:srgbClr val="99CC99"/>
          </a:solidFill>
        </p:spPr>
        <p:txBody>
          <a:bodyPr wrap="square" lIns="0" tIns="0" rIns="0" bIns="0" rtlCol="0"/>
          <a:lstStyle/>
          <a:p/>
        </p:txBody>
      </p:sp>
      <p:sp>
        <p:nvSpPr>
          <p:cNvPr id="11" name="object 11"/>
          <p:cNvSpPr/>
          <p:nvPr/>
        </p:nvSpPr>
        <p:spPr>
          <a:xfrm>
            <a:off x="2311907" y="3718559"/>
            <a:ext cx="684530" cy="600710"/>
          </a:xfrm>
          <a:custGeom>
            <a:avLst/>
            <a:gdLst/>
            <a:ahLst/>
            <a:cxnLst/>
            <a:rect l="l" t="t" r="r" b="b"/>
            <a:pathLst>
              <a:path w="684530" h="600710">
                <a:moveTo>
                  <a:pt x="199643" y="0"/>
                </a:moveTo>
                <a:lnTo>
                  <a:pt x="1523" y="0"/>
                </a:lnTo>
                <a:lnTo>
                  <a:pt x="0" y="1524"/>
                </a:lnTo>
                <a:lnTo>
                  <a:pt x="0" y="597408"/>
                </a:lnTo>
                <a:lnTo>
                  <a:pt x="1523" y="598932"/>
                </a:lnTo>
                <a:lnTo>
                  <a:pt x="3047" y="598932"/>
                </a:lnTo>
                <a:lnTo>
                  <a:pt x="4571" y="600456"/>
                </a:lnTo>
                <a:lnTo>
                  <a:pt x="679703" y="600456"/>
                </a:lnTo>
                <a:lnTo>
                  <a:pt x="684275" y="595884"/>
                </a:lnTo>
                <a:lnTo>
                  <a:pt x="4571" y="595884"/>
                </a:lnTo>
                <a:lnTo>
                  <a:pt x="3047" y="591312"/>
                </a:lnTo>
                <a:lnTo>
                  <a:pt x="9143" y="591312"/>
                </a:lnTo>
                <a:lnTo>
                  <a:pt x="9143" y="9144"/>
                </a:lnTo>
                <a:lnTo>
                  <a:pt x="3047" y="9144"/>
                </a:lnTo>
                <a:lnTo>
                  <a:pt x="4571" y="4572"/>
                </a:lnTo>
                <a:lnTo>
                  <a:pt x="9143" y="3048"/>
                </a:lnTo>
                <a:lnTo>
                  <a:pt x="201167" y="3048"/>
                </a:lnTo>
                <a:lnTo>
                  <a:pt x="201167" y="1524"/>
                </a:lnTo>
                <a:lnTo>
                  <a:pt x="199643" y="0"/>
                </a:lnTo>
                <a:close/>
              </a:path>
              <a:path w="684530" h="600710">
                <a:moveTo>
                  <a:pt x="9143" y="591312"/>
                </a:moveTo>
                <a:lnTo>
                  <a:pt x="3047" y="591312"/>
                </a:lnTo>
                <a:lnTo>
                  <a:pt x="4571" y="595884"/>
                </a:lnTo>
                <a:lnTo>
                  <a:pt x="9143" y="594360"/>
                </a:lnTo>
                <a:lnTo>
                  <a:pt x="9143" y="591312"/>
                </a:lnTo>
                <a:close/>
              </a:path>
              <a:path w="684530" h="600710">
                <a:moveTo>
                  <a:pt x="675131" y="591312"/>
                </a:moveTo>
                <a:lnTo>
                  <a:pt x="9143" y="591312"/>
                </a:lnTo>
                <a:lnTo>
                  <a:pt x="9143" y="594360"/>
                </a:lnTo>
                <a:lnTo>
                  <a:pt x="4571" y="595884"/>
                </a:lnTo>
                <a:lnTo>
                  <a:pt x="679703" y="595884"/>
                </a:lnTo>
                <a:lnTo>
                  <a:pt x="675131" y="594360"/>
                </a:lnTo>
                <a:lnTo>
                  <a:pt x="675131" y="591312"/>
                </a:lnTo>
                <a:close/>
              </a:path>
              <a:path w="684530" h="600710">
                <a:moveTo>
                  <a:pt x="675131" y="3048"/>
                </a:moveTo>
                <a:lnTo>
                  <a:pt x="675131" y="594360"/>
                </a:lnTo>
                <a:lnTo>
                  <a:pt x="679703" y="595884"/>
                </a:lnTo>
                <a:lnTo>
                  <a:pt x="678179" y="591312"/>
                </a:lnTo>
                <a:lnTo>
                  <a:pt x="684275" y="591312"/>
                </a:lnTo>
                <a:lnTo>
                  <a:pt x="684275" y="9144"/>
                </a:lnTo>
                <a:lnTo>
                  <a:pt x="678179" y="9144"/>
                </a:lnTo>
                <a:lnTo>
                  <a:pt x="679703" y="4572"/>
                </a:lnTo>
                <a:lnTo>
                  <a:pt x="675131" y="3048"/>
                </a:lnTo>
                <a:close/>
              </a:path>
              <a:path w="684530" h="600710">
                <a:moveTo>
                  <a:pt x="684275" y="591312"/>
                </a:moveTo>
                <a:lnTo>
                  <a:pt x="678179" y="591312"/>
                </a:lnTo>
                <a:lnTo>
                  <a:pt x="679703" y="595884"/>
                </a:lnTo>
                <a:lnTo>
                  <a:pt x="684275" y="595884"/>
                </a:lnTo>
                <a:lnTo>
                  <a:pt x="684275" y="591312"/>
                </a:lnTo>
                <a:close/>
              </a:path>
              <a:path w="684530" h="600710">
                <a:moveTo>
                  <a:pt x="193547" y="3048"/>
                </a:moveTo>
                <a:lnTo>
                  <a:pt x="193547" y="301752"/>
                </a:lnTo>
                <a:lnTo>
                  <a:pt x="196595" y="304800"/>
                </a:lnTo>
                <a:lnTo>
                  <a:pt x="390143" y="304800"/>
                </a:lnTo>
                <a:lnTo>
                  <a:pt x="391667" y="303276"/>
                </a:lnTo>
                <a:lnTo>
                  <a:pt x="393191" y="303276"/>
                </a:lnTo>
                <a:lnTo>
                  <a:pt x="394715" y="301752"/>
                </a:lnTo>
                <a:lnTo>
                  <a:pt x="394715" y="300228"/>
                </a:lnTo>
                <a:lnTo>
                  <a:pt x="198119" y="300228"/>
                </a:lnTo>
                <a:lnTo>
                  <a:pt x="198119" y="295656"/>
                </a:lnTo>
                <a:lnTo>
                  <a:pt x="202691" y="295656"/>
                </a:lnTo>
                <a:lnTo>
                  <a:pt x="202691" y="9144"/>
                </a:lnTo>
                <a:lnTo>
                  <a:pt x="196595" y="9144"/>
                </a:lnTo>
                <a:lnTo>
                  <a:pt x="198119" y="4572"/>
                </a:lnTo>
                <a:lnTo>
                  <a:pt x="193547" y="3048"/>
                </a:lnTo>
                <a:close/>
              </a:path>
              <a:path w="684530" h="600710">
                <a:moveTo>
                  <a:pt x="202691" y="295656"/>
                </a:moveTo>
                <a:lnTo>
                  <a:pt x="198119" y="295656"/>
                </a:lnTo>
                <a:lnTo>
                  <a:pt x="198119" y="300228"/>
                </a:lnTo>
                <a:lnTo>
                  <a:pt x="202691" y="300228"/>
                </a:lnTo>
                <a:lnTo>
                  <a:pt x="202691" y="295656"/>
                </a:lnTo>
                <a:close/>
              </a:path>
              <a:path w="684530" h="600710">
                <a:moveTo>
                  <a:pt x="387095" y="295656"/>
                </a:moveTo>
                <a:lnTo>
                  <a:pt x="202691" y="295656"/>
                </a:lnTo>
                <a:lnTo>
                  <a:pt x="202691" y="300228"/>
                </a:lnTo>
                <a:lnTo>
                  <a:pt x="387095" y="300228"/>
                </a:lnTo>
                <a:lnTo>
                  <a:pt x="387095" y="295656"/>
                </a:lnTo>
                <a:close/>
              </a:path>
              <a:path w="684530" h="600710">
                <a:moveTo>
                  <a:pt x="681227" y="0"/>
                </a:moveTo>
                <a:lnTo>
                  <a:pt x="388619" y="0"/>
                </a:lnTo>
                <a:lnTo>
                  <a:pt x="387095" y="1524"/>
                </a:lnTo>
                <a:lnTo>
                  <a:pt x="387095" y="300228"/>
                </a:lnTo>
                <a:lnTo>
                  <a:pt x="391667" y="300228"/>
                </a:lnTo>
                <a:lnTo>
                  <a:pt x="391667" y="295656"/>
                </a:lnTo>
                <a:lnTo>
                  <a:pt x="396239" y="295656"/>
                </a:lnTo>
                <a:lnTo>
                  <a:pt x="396239" y="9144"/>
                </a:lnTo>
                <a:lnTo>
                  <a:pt x="390143" y="9144"/>
                </a:lnTo>
                <a:lnTo>
                  <a:pt x="391667" y="4572"/>
                </a:lnTo>
                <a:lnTo>
                  <a:pt x="396239" y="3048"/>
                </a:lnTo>
                <a:lnTo>
                  <a:pt x="682751" y="3048"/>
                </a:lnTo>
                <a:lnTo>
                  <a:pt x="682751" y="1524"/>
                </a:lnTo>
                <a:lnTo>
                  <a:pt x="681227" y="0"/>
                </a:lnTo>
                <a:close/>
              </a:path>
              <a:path w="684530" h="600710">
                <a:moveTo>
                  <a:pt x="396239" y="295656"/>
                </a:moveTo>
                <a:lnTo>
                  <a:pt x="391667" y="295656"/>
                </a:lnTo>
                <a:lnTo>
                  <a:pt x="391667" y="300228"/>
                </a:lnTo>
                <a:lnTo>
                  <a:pt x="394715" y="300228"/>
                </a:lnTo>
                <a:lnTo>
                  <a:pt x="396239" y="298704"/>
                </a:lnTo>
                <a:lnTo>
                  <a:pt x="396239" y="295656"/>
                </a:lnTo>
                <a:close/>
              </a:path>
              <a:path w="684530" h="600710">
                <a:moveTo>
                  <a:pt x="9143" y="3048"/>
                </a:moveTo>
                <a:lnTo>
                  <a:pt x="4571" y="4572"/>
                </a:lnTo>
                <a:lnTo>
                  <a:pt x="3047" y="9144"/>
                </a:lnTo>
                <a:lnTo>
                  <a:pt x="9143" y="9144"/>
                </a:lnTo>
                <a:lnTo>
                  <a:pt x="9143" y="3048"/>
                </a:lnTo>
                <a:close/>
              </a:path>
              <a:path w="684530" h="600710">
                <a:moveTo>
                  <a:pt x="193547" y="3048"/>
                </a:moveTo>
                <a:lnTo>
                  <a:pt x="9143" y="3048"/>
                </a:lnTo>
                <a:lnTo>
                  <a:pt x="9143" y="9144"/>
                </a:lnTo>
                <a:lnTo>
                  <a:pt x="193547" y="9144"/>
                </a:lnTo>
                <a:lnTo>
                  <a:pt x="193547" y="3048"/>
                </a:lnTo>
                <a:close/>
              </a:path>
              <a:path w="684530" h="600710">
                <a:moveTo>
                  <a:pt x="201167" y="3048"/>
                </a:moveTo>
                <a:lnTo>
                  <a:pt x="193547" y="3048"/>
                </a:lnTo>
                <a:lnTo>
                  <a:pt x="198119" y="4572"/>
                </a:lnTo>
                <a:lnTo>
                  <a:pt x="196595" y="9144"/>
                </a:lnTo>
                <a:lnTo>
                  <a:pt x="202691" y="9144"/>
                </a:lnTo>
                <a:lnTo>
                  <a:pt x="202691" y="4572"/>
                </a:lnTo>
                <a:lnTo>
                  <a:pt x="201167" y="3048"/>
                </a:lnTo>
                <a:close/>
              </a:path>
              <a:path w="684530" h="600710">
                <a:moveTo>
                  <a:pt x="396239" y="3048"/>
                </a:moveTo>
                <a:lnTo>
                  <a:pt x="391667" y="4572"/>
                </a:lnTo>
                <a:lnTo>
                  <a:pt x="390143" y="9144"/>
                </a:lnTo>
                <a:lnTo>
                  <a:pt x="396239" y="9144"/>
                </a:lnTo>
                <a:lnTo>
                  <a:pt x="396239" y="3048"/>
                </a:lnTo>
                <a:close/>
              </a:path>
              <a:path w="684530" h="600710">
                <a:moveTo>
                  <a:pt x="675131" y="3048"/>
                </a:moveTo>
                <a:lnTo>
                  <a:pt x="396239" y="3048"/>
                </a:lnTo>
                <a:lnTo>
                  <a:pt x="396239" y="9144"/>
                </a:lnTo>
                <a:lnTo>
                  <a:pt x="675131" y="9144"/>
                </a:lnTo>
                <a:lnTo>
                  <a:pt x="675131" y="3048"/>
                </a:lnTo>
                <a:close/>
              </a:path>
              <a:path w="684530" h="600710">
                <a:moveTo>
                  <a:pt x="682751" y="3048"/>
                </a:moveTo>
                <a:lnTo>
                  <a:pt x="675131" y="3048"/>
                </a:lnTo>
                <a:lnTo>
                  <a:pt x="679703" y="4572"/>
                </a:lnTo>
                <a:lnTo>
                  <a:pt x="678179" y="9144"/>
                </a:lnTo>
                <a:lnTo>
                  <a:pt x="684275" y="9144"/>
                </a:lnTo>
                <a:lnTo>
                  <a:pt x="684275" y="4572"/>
                </a:lnTo>
                <a:lnTo>
                  <a:pt x="682751" y="3048"/>
                </a:lnTo>
                <a:close/>
              </a:path>
            </a:pathLst>
          </a:custGeom>
          <a:solidFill>
            <a:srgbClr val="003366"/>
          </a:solidFill>
        </p:spPr>
        <p:txBody>
          <a:bodyPr wrap="square" lIns="0" tIns="0" rIns="0" bIns="0" rtlCol="0"/>
          <a:lstStyle/>
          <a:p/>
        </p:txBody>
      </p:sp>
      <p:sp>
        <p:nvSpPr>
          <p:cNvPr id="12" name="object 12"/>
          <p:cNvSpPr/>
          <p:nvPr/>
        </p:nvSpPr>
        <p:spPr>
          <a:xfrm>
            <a:off x="2150364" y="3142488"/>
            <a:ext cx="1028700" cy="1403985"/>
          </a:xfrm>
          <a:custGeom>
            <a:avLst/>
            <a:gdLst/>
            <a:ahLst/>
            <a:cxnLst/>
            <a:rect l="l" t="t" r="r" b="b"/>
            <a:pathLst>
              <a:path w="1028700" h="1403985">
                <a:moveTo>
                  <a:pt x="1025652" y="0"/>
                </a:moveTo>
                <a:lnTo>
                  <a:pt x="1524" y="0"/>
                </a:lnTo>
                <a:lnTo>
                  <a:pt x="0" y="1523"/>
                </a:lnTo>
                <a:lnTo>
                  <a:pt x="0" y="1400555"/>
                </a:lnTo>
                <a:lnTo>
                  <a:pt x="3048" y="1403603"/>
                </a:lnTo>
                <a:lnTo>
                  <a:pt x="1022604" y="1403603"/>
                </a:lnTo>
                <a:lnTo>
                  <a:pt x="1024128" y="1402079"/>
                </a:lnTo>
                <a:lnTo>
                  <a:pt x="1025652" y="1402079"/>
                </a:lnTo>
                <a:lnTo>
                  <a:pt x="1027176" y="1400555"/>
                </a:lnTo>
                <a:lnTo>
                  <a:pt x="1027176" y="1399031"/>
                </a:lnTo>
                <a:lnTo>
                  <a:pt x="4572" y="1399031"/>
                </a:lnTo>
                <a:lnTo>
                  <a:pt x="4572" y="1394459"/>
                </a:lnTo>
                <a:lnTo>
                  <a:pt x="9144" y="1394459"/>
                </a:lnTo>
                <a:lnTo>
                  <a:pt x="9144" y="9143"/>
                </a:lnTo>
                <a:lnTo>
                  <a:pt x="4572" y="9143"/>
                </a:lnTo>
                <a:lnTo>
                  <a:pt x="4572" y="4571"/>
                </a:lnTo>
                <a:lnTo>
                  <a:pt x="1028700" y="4571"/>
                </a:lnTo>
                <a:lnTo>
                  <a:pt x="1028700" y="3047"/>
                </a:lnTo>
                <a:lnTo>
                  <a:pt x="1025652" y="0"/>
                </a:lnTo>
                <a:close/>
              </a:path>
              <a:path w="1028700" h="1403985">
                <a:moveTo>
                  <a:pt x="9144" y="1394459"/>
                </a:moveTo>
                <a:lnTo>
                  <a:pt x="4572" y="1394459"/>
                </a:lnTo>
                <a:lnTo>
                  <a:pt x="4572" y="1399031"/>
                </a:lnTo>
                <a:lnTo>
                  <a:pt x="9144" y="1399031"/>
                </a:lnTo>
                <a:lnTo>
                  <a:pt x="9144" y="1394459"/>
                </a:lnTo>
                <a:close/>
              </a:path>
              <a:path w="1028700" h="1403985">
                <a:moveTo>
                  <a:pt x="1019556" y="1394459"/>
                </a:moveTo>
                <a:lnTo>
                  <a:pt x="9144" y="1394459"/>
                </a:lnTo>
                <a:lnTo>
                  <a:pt x="9144" y="1399031"/>
                </a:lnTo>
                <a:lnTo>
                  <a:pt x="1019556" y="1399031"/>
                </a:lnTo>
                <a:lnTo>
                  <a:pt x="1019556" y="1394459"/>
                </a:lnTo>
                <a:close/>
              </a:path>
              <a:path w="1028700" h="1403985">
                <a:moveTo>
                  <a:pt x="1024128" y="4571"/>
                </a:moveTo>
                <a:lnTo>
                  <a:pt x="1019556" y="4571"/>
                </a:lnTo>
                <a:lnTo>
                  <a:pt x="1019556" y="1399031"/>
                </a:lnTo>
                <a:lnTo>
                  <a:pt x="1024128" y="1399031"/>
                </a:lnTo>
                <a:lnTo>
                  <a:pt x="1024128" y="1394459"/>
                </a:lnTo>
                <a:lnTo>
                  <a:pt x="1028700" y="1394459"/>
                </a:lnTo>
                <a:lnTo>
                  <a:pt x="1028700" y="9143"/>
                </a:lnTo>
                <a:lnTo>
                  <a:pt x="1024128" y="9143"/>
                </a:lnTo>
                <a:lnTo>
                  <a:pt x="1024128" y="4571"/>
                </a:lnTo>
                <a:close/>
              </a:path>
              <a:path w="1028700" h="1403985">
                <a:moveTo>
                  <a:pt x="1028700" y="1394459"/>
                </a:moveTo>
                <a:lnTo>
                  <a:pt x="1024128" y="1394459"/>
                </a:lnTo>
                <a:lnTo>
                  <a:pt x="1024128" y="1399031"/>
                </a:lnTo>
                <a:lnTo>
                  <a:pt x="1027176" y="1399031"/>
                </a:lnTo>
                <a:lnTo>
                  <a:pt x="1028700" y="1397507"/>
                </a:lnTo>
                <a:lnTo>
                  <a:pt x="1028700" y="1394459"/>
                </a:lnTo>
                <a:close/>
              </a:path>
              <a:path w="1028700" h="1403985">
                <a:moveTo>
                  <a:pt x="9144" y="4571"/>
                </a:moveTo>
                <a:lnTo>
                  <a:pt x="4572" y="4571"/>
                </a:lnTo>
                <a:lnTo>
                  <a:pt x="4572" y="9143"/>
                </a:lnTo>
                <a:lnTo>
                  <a:pt x="9144" y="9143"/>
                </a:lnTo>
                <a:lnTo>
                  <a:pt x="9144" y="4571"/>
                </a:lnTo>
                <a:close/>
              </a:path>
              <a:path w="1028700" h="1403985">
                <a:moveTo>
                  <a:pt x="1019556" y="4571"/>
                </a:moveTo>
                <a:lnTo>
                  <a:pt x="9144" y="4571"/>
                </a:lnTo>
                <a:lnTo>
                  <a:pt x="9144" y="9143"/>
                </a:lnTo>
                <a:lnTo>
                  <a:pt x="1019556" y="9143"/>
                </a:lnTo>
                <a:lnTo>
                  <a:pt x="1019556" y="4571"/>
                </a:lnTo>
                <a:close/>
              </a:path>
              <a:path w="1028700" h="1403985">
                <a:moveTo>
                  <a:pt x="1028700" y="4571"/>
                </a:moveTo>
                <a:lnTo>
                  <a:pt x="1024128" y="4571"/>
                </a:lnTo>
                <a:lnTo>
                  <a:pt x="1024128" y="9143"/>
                </a:lnTo>
                <a:lnTo>
                  <a:pt x="1028700" y="9143"/>
                </a:lnTo>
                <a:lnTo>
                  <a:pt x="1028700" y="4571"/>
                </a:lnTo>
                <a:close/>
              </a:path>
            </a:pathLst>
          </a:custGeom>
          <a:solidFill>
            <a:srgbClr val="003366"/>
          </a:solidFill>
        </p:spPr>
        <p:txBody>
          <a:bodyPr wrap="square" lIns="0" tIns="0" rIns="0" bIns="0" rtlCol="0"/>
          <a:lstStyle/>
          <a:p/>
        </p:txBody>
      </p:sp>
      <p:sp>
        <p:nvSpPr>
          <p:cNvPr id="13" name="object 13"/>
          <p:cNvSpPr txBox="1"/>
          <p:nvPr/>
        </p:nvSpPr>
        <p:spPr>
          <a:xfrm>
            <a:off x="1401572" y="3111555"/>
            <a:ext cx="162560" cy="544195"/>
          </a:xfrm>
          <a:prstGeom prst="rect">
            <a:avLst/>
          </a:prstGeom>
        </p:spPr>
        <p:txBody>
          <a:bodyPr wrap="square" lIns="0" tIns="0" rIns="0" bIns="0" rtlCol="0" vert="horz">
            <a:spAutoFit/>
          </a:bodyPr>
          <a:lstStyle/>
          <a:p>
            <a:pPr marL="12700" marR="5080">
              <a:lnSpc>
                <a:spcPct val="134600"/>
              </a:lnSpc>
            </a:pPr>
            <a:r>
              <a:rPr dirty="0" sz="1250" spc="-5">
                <a:solidFill>
                  <a:srgbClr val="003366"/>
                </a:solidFill>
                <a:latin typeface="Arial"/>
                <a:cs typeface="Arial"/>
              </a:rPr>
              <a:t>f1  f2</a:t>
            </a:r>
            <a:endParaRPr sz="1250">
              <a:latin typeface="Arial"/>
              <a:cs typeface="Arial"/>
            </a:endParaRPr>
          </a:p>
        </p:txBody>
      </p:sp>
      <p:sp>
        <p:nvSpPr>
          <p:cNvPr id="14" name="object 14"/>
          <p:cNvSpPr txBox="1"/>
          <p:nvPr/>
        </p:nvSpPr>
        <p:spPr>
          <a:xfrm>
            <a:off x="1401572" y="3858381"/>
            <a:ext cx="162560" cy="547370"/>
          </a:xfrm>
          <a:prstGeom prst="rect">
            <a:avLst/>
          </a:prstGeom>
        </p:spPr>
        <p:txBody>
          <a:bodyPr wrap="square" lIns="0" tIns="0" rIns="0" bIns="0" rtlCol="0" vert="horz">
            <a:spAutoFit/>
          </a:bodyPr>
          <a:lstStyle/>
          <a:p>
            <a:pPr marL="12700" marR="5080">
              <a:lnSpc>
                <a:spcPct val="135400"/>
              </a:lnSpc>
            </a:pPr>
            <a:r>
              <a:rPr dirty="0" sz="1250" spc="-5">
                <a:solidFill>
                  <a:srgbClr val="003366"/>
                </a:solidFill>
                <a:latin typeface="Arial"/>
                <a:cs typeface="Arial"/>
              </a:rPr>
              <a:t>f3  f4</a:t>
            </a:r>
            <a:endParaRPr sz="1250">
              <a:latin typeface="Arial"/>
              <a:cs typeface="Arial"/>
            </a:endParaRPr>
          </a:p>
        </p:txBody>
      </p:sp>
      <p:sp>
        <p:nvSpPr>
          <p:cNvPr id="15" name="object 15"/>
          <p:cNvSpPr/>
          <p:nvPr/>
        </p:nvSpPr>
        <p:spPr>
          <a:xfrm>
            <a:off x="1613916" y="3304032"/>
            <a:ext cx="809625" cy="137160"/>
          </a:xfrm>
          <a:custGeom>
            <a:avLst/>
            <a:gdLst/>
            <a:ahLst/>
            <a:cxnLst/>
            <a:rect l="l" t="t" r="r" b="b"/>
            <a:pathLst>
              <a:path w="809625" h="137160">
                <a:moveTo>
                  <a:pt x="732934" y="106562"/>
                </a:moveTo>
                <a:lnTo>
                  <a:pt x="728472" y="137160"/>
                </a:lnTo>
                <a:lnTo>
                  <a:pt x="809244" y="111252"/>
                </a:lnTo>
                <a:lnTo>
                  <a:pt x="804721" y="108204"/>
                </a:lnTo>
                <a:lnTo>
                  <a:pt x="745236" y="108204"/>
                </a:lnTo>
                <a:lnTo>
                  <a:pt x="732934" y="106562"/>
                </a:lnTo>
                <a:close/>
              </a:path>
              <a:path w="809625" h="137160">
                <a:moveTo>
                  <a:pt x="734485" y="95922"/>
                </a:moveTo>
                <a:lnTo>
                  <a:pt x="732934" y="106562"/>
                </a:lnTo>
                <a:lnTo>
                  <a:pt x="745236" y="108204"/>
                </a:lnTo>
                <a:lnTo>
                  <a:pt x="748284" y="108204"/>
                </a:lnTo>
                <a:lnTo>
                  <a:pt x="749808" y="106680"/>
                </a:lnTo>
                <a:lnTo>
                  <a:pt x="749808" y="105155"/>
                </a:lnTo>
                <a:lnTo>
                  <a:pt x="751332" y="103632"/>
                </a:lnTo>
                <a:lnTo>
                  <a:pt x="751332" y="102107"/>
                </a:lnTo>
                <a:lnTo>
                  <a:pt x="746760" y="97536"/>
                </a:lnTo>
                <a:lnTo>
                  <a:pt x="734485" y="95922"/>
                </a:lnTo>
                <a:close/>
              </a:path>
              <a:path w="809625" h="137160">
                <a:moveTo>
                  <a:pt x="739140" y="64008"/>
                </a:moveTo>
                <a:lnTo>
                  <a:pt x="734485" y="95922"/>
                </a:lnTo>
                <a:lnTo>
                  <a:pt x="746760" y="97536"/>
                </a:lnTo>
                <a:lnTo>
                  <a:pt x="751332" y="102107"/>
                </a:lnTo>
                <a:lnTo>
                  <a:pt x="751332" y="103632"/>
                </a:lnTo>
                <a:lnTo>
                  <a:pt x="749808" y="105155"/>
                </a:lnTo>
                <a:lnTo>
                  <a:pt x="749808" y="106680"/>
                </a:lnTo>
                <a:lnTo>
                  <a:pt x="748284" y="108204"/>
                </a:lnTo>
                <a:lnTo>
                  <a:pt x="804721" y="108204"/>
                </a:lnTo>
                <a:lnTo>
                  <a:pt x="739140" y="64008"/>
                </a:lnTo>
                <a:close/>
              </a:path>
              <a:path w="809625" h="137160">
                <a:moveTo>
                  <a:pt x="4571" y="0"/>
                </a:moveTo>
                <a:lnTo>
                  <a:pt x="3047" y="0"/>
                </a:lnTo>
                <a:lnTo>
                  <a:pt x="1523" y="1524"/>
                </a:lnTo>
                <a:lnTo>
                  <a:pt x="0" y="1524"/>
                </a:lnTo>
                <a:lnTo>
                  <a:pt x="0" y="7620"/>
                </a:lnTo>
                <a:lnTo>
                  <a:pt x="1523" y="9144"/>
                </a:lnTo>
                <a:lnTo>
                  <a:pt x="3047" y="9144"/>
                </a:lnTo>
                <a:lnTo>
                  <a:pt x="732934" y="106562"/>
                </a:lnTo>
                <a:lnTo>
                  <a:pt x="734485" y="95922"/>
                </a:lnTo>
                <a:lnTo>
                  <a:pt x="4571" y="0"/>
                </a:lnTo>
                <a:close/>
              </a:path>
            </a:pathLst>
          </a:custGeom>
          <a:solidFill>
            <a:srgbClr val="003366"/>
          </a:solidFill>
        </p:spPr>
        <p:txBody>
          <a:bodyPr wrap="square" lIns="0" tIns="0" rIns="0" bIns="0" rtlCol="0"/>
          <a:lstStyle/>
          <a:p/>
        </p:txBody>
      </p:sp>
      <p:sp>
        <p:nvSpPr>
          <p:cNvPr id="16" name="object 16"/>
          <p:cNvSpPr/>
          <p:nvPr/>
        </p:nvSpPr>
        <p:spPr>
          <a:xfrm>
            <a:off x="1613916" y="3304032"/>
            <a:ext cx="751840" cy="108585"/>
          </a:xfrm>
          <a:custGeom>
            <a:avLst/>
            <a:gdLst/>
            <a:ahLst/>
            <a:cxnLst/>
            <a:rect l="l" t="t" r="r" b="b"/>
            <a:pathLst>
              <a:path w="751839" h="108585">
                <a:moveTo>
                  <a:pt x="4571" y="0"/>
                </a:moveTo>
                <a:lnTo>
                  <a:pt x="746760" y="97536"/>
                </a:lnTo>
                <a:lnTo>
                  <a:pt x="748284" y="99060"/>
                </a:lnTo>
                <a:lnTo>
                  <a:pt x="749808" y="100584"/>
                </a:lnTo>
                <a:lnTo>
                  <a:pt x="751332" y="102107"/>
                </a:lnTo>
                <a:lnTo>
                  <a:pt x="751332" y="103632"/>
                </a:lnTo>
                <a:lnTo>
                  <a:pt x="749808" y="105155"/>
                </a:lnTo>
                <a:lnTo>
                  <a:pt x="749808" y="106680"/>
                </a:lnTo>
                <a:lnTo>
                  <a:pt x="748284" y="108204"/>
                </a:lnTo>
                <a:lnTo>
                  <a:pt x="745236" y="108204"/>
                </a:lnTo>
                <a:lnTo>
                  <a:pt x="3047" y="9144"/>
                </a:lnTo>
                <a:lnTo>
                  <a:pt x="1523" y="9144"/>
                </a:lnTo>
                <a:lnTo>
                  <a:pt x="0" y="7620"/>
                </a:lnTo>
                <a:lnTo>
                  <a:pt x="0" y="6096"/>
                </a:lnTo>
                <a:lnTo>
                  <a:pt x="0" y="4572"/>
                </a:lnTo>
                <a:lnTo>
                  <a:pt x="0" y="1524"/>
                </a:lnTo>
                <a:lnTo>
                  <a:pt x="1523" y="1524"/>
                </a:lnTo>
                <a:lnTo>
                  <a:pt x="3047" y="0"/>
                </a:lnTo>
                <a:lnTo>
                  <a:pt x="4571" y="0"/>
                </a:lnTo>
                <a:close/>
              </a:path>
            </a:pathLst>
          </a:custGeom>
          <a:ln w="3175">
            <a:solidFill>
              <a:srgbClr val="003366"/>
            </a:solidFill>
          </a:ln>
        </p:spPr>
        <p:txBody>
          <a:bodyPr wrap="square" lIns="0" tIns="0" rIns="0" bIns="0" rtlCol="0"/>
          <a:lstStyle/>
          <a:p/>
        </p:txBody>
      </p:sp>
      <p:sp>
        <p:nvSpPr>
          <p:cNvPr id="17" name="object 17"/>
          <p:cNvSpPr/>
          <p:nvPr/>
        </p:nvSpPr>
        <p:spPr>
          <a:xfrm>
            <a:off x="2342388" y="3368040"/>
            <a:ext cx="81280" cy="73660"/>
          </a:xfrm>
          <a:custGeom>
            <a:avLst/>
            <a:gdLst/>
            <a:ahLst/>
            <a:cxnLst/>
            <a:rect l="l" t="t" r="r" b="b"/>
            <a:pathLst>
              <a:path w="81280" h="73660">
                <a:moveTo>
                  <a:pt x="10668" y="0"/>
                </a:moveTo>
                <a:lnTo>
                  <a:pt x="80772" y="47244"/>
                </a:lnTo>
                <a:lnTo>
                  <a:pt x="0" y="73152"/>
                </a:lnTo>
                <a:lnTo>
                  <a:pt x="10668" y="0"/>
                </a:lnTo>
                <a:close/>
              </a:path>
            </a:pathLst>
          </a:custGeom>
          <a:ln w="3175">
            <a:solidFill>
              <a:srgbClr val="003366"/>
            </a:solidFill>
          </a:ln>
        </p:spPr>
        <p:txBody>
          <a:bodyPr wrap="square" lIns="0" tIns="0" rIns="0" bIns="0" rtlCol="0"/>
          <a:lstStyle/>
          <a:p/>
        </p:txBody>
      </p:sp>
      <p:sp>
        <p:nvSpPr>
          <p:cNvPr id="18" name="object 18"/>
          <p:cNvSpPr/>
          <p:nvPr/>
        </p:nvSpPr>
        <p:spPr>
          <a:xfrm>
            <a:off x="1613916" y="3537203"/>
            <a:ext cx="809625" cy="76200"/>
          </a:xfrm>
          <a:custGeom>
            <a:avLst/>
            <a:gdLst/>
            <a:ahLst/>
            <a:cxnLst/>
            <a:rect l="l" t="t" r="r" b="b"/>
            <a:pathLst>
              <a:path w="809625" h="76200">
                <a:moveTo>
                  <a:pt x="733044" y="0"/>
                </a:moveTo>
                <a:lnTo>
                  <a:pt x="733044" y="76200"/>
                </a:lnTo>
                <a:lnTo>
                  <a:pt x="800100" y="42672"/>
                </a:lnTo>
                <a:lnTo>
                  <a:pt x="748284" y="42672"/>
                </a:lnTo>
                <a:lnTo>
                  <a:pt x="749808" y="41148"/>
                </a:lnTo>
                <a:lnTo>
                  <a:pt x="749808" y="39624"/>
                </a:lnTo>
                <a:lnTo>
                  <a:pt x="751332" y="38100"/>
                </a:lnTo>
                <a:lnTo>
                  <a:pt x="749808" y="36576"/>
                </a:lnTo>
                <a:lnTo>
                  <a:pt x="749808" y="35052"/>
                </a:lnTo>
                <a:lnTo>
                  <a:pt x="748284" y="33528"/>
                </a:lnTo>
                <a:lnTo>
                  <a:pt x="800099" y="33528"/>
                </a:lnTo>
                <a:lnTo>
                  <a:pt x="733044" y="0"/>
                </a:lnTo>
                <a:close/>
              </a:path>
              <a:path w="809625" h="76200">
                <a:moveTo>
                  <a:pt x="733044" y="33528"/>
                </a:moveTo>
                <a:lnTo>
                  <a:pt x="3047" y="33528"/>
                </a:lnTo>
                <a:lnTo>
                  <a:pt x="0" y="36576"/>
                </a:lnTo>
                <a:lnTo>
                  <a:pt x="0" y="39624"/>
                </a:lnTo>
                <a:lnTo>
                  <a:pt x="3047" y="42672"/>
                </a:lnTo>
                <a:lnTo>
                  <a:pt x="733044" y="42672"/>
                </a:lnTo>
                <a:lnTo>
                  <a:pt x="733044" y="33528"/>
                </a:lnTo>
                <a:close/>
              </a:path>
              <a:path w="809625" h="76200">
                <a:moveTo>
                  <a:pt x="800099" y="33528"/>
                </a:moveTo>
                <a:lnTo>
                  <a:pt x="748284" y="33528"/>
                </a:lnTo>
                <a:lnTo>
                  <a:pt x="749808" y="35052"/>
                </a:lnTo>
                <a:lnTo>
                  <a:pt x="749808" y="36576"/>
                </a:lnTo>
                <a:lnTo>
                  <a:pt x="751332" y="38100"/>
                </a:lnTo>
                <a:lnTo>
                  <a:pt x="749808" y="39624"/>
                </a:lnTo>
                <a:lnTo>
                  <a:pt x="749808" y="41148"/>
                </a:lnTo>
                <a:lnTo>
                  <a:pt x="748284" y="42672"/>
                </a:lnTo>
                <a:lnTo>
                  <a:pt x="800100" y="42672"/>
                </a:lnTo>
                <a:lnTo>
                  <a:pt x="809244" y="38100"/>
                </a:lnTo>
                <a:lnTo>
                  <a:pt x="800099" y="33528"/>
                </a:lnTo>
                <a:close/>
              </a:path>
            </a:pathLst>
          </a:custGeom>
          <a:solidFill>
            <a:srgbClr val="003366"/>
          </a:solidFill>
        </p:spPr>
        <p:txBody>
          <a:bodyPr wrap="square" lIns="0" tIns="0" rIns="0" bIns="0" rtlCol="0"/>
          <a:lstStyle/>
          <a:p/>
        </p:txBody>
      </p:sp>
      <p:sp>
        <p:nvSpPr>
          <p:cNvPr id="19" name="object 19"/>
          <p:cNvSpPr/>
          <p:nvPr/>
        </p:nvSpPr>
        <p:spPr>
          <a:xfrm>
            <a:off x="1613916" y="3570732"/>
            <a:ext cx="751840" cy="9525"/>
          </a:xfrm>
          <a:custGeom>
            <a:avLst/>
            <a:gdLst/>
            <a:ahLst/>
            <a:cxnLst/>
            <a:rect l="l" t="t" r="r" b="b"/>
            <a:pathLst>
              <a:path w="751839" h="9525">
                <a:moveTo>
                  <a:pt x="4571" y="0"/>
                </a:moveTo>
                <a:lnTo>
                  <a:pt x="745236" y="0"/>
                </a:lnTo>
                <a:lnTo>
                  <a:pt x="748284" y="0"/>
                </a:lnTo>
                <a:lnTo>
                  <a:pt x="749808" y="1524"/>
                </a:lnTo>
                <a:lnTo>
                  <a:pt x="749808" y="3048"/>
                </a:lnTo>
                <a:lnTo>
                  <a:pt x="751332" y="4572"/>
                </a:lnTo>
                <a:lnTo>
                  <a:pt x="749808" y="6096"/>
                </a:lnTo>
                <a:lnTo>
                  <a:pt x="749808" y="7620"/>
                </a:lnTo>
                <a:lnTo>
                  <a:pt x="748284" y="9144"/>
                </a:lnTo>
                <a:lnTo>
                  <a:pt x="745236" y="9144"/>
                </a:lnTo>
                <a:lnTo>
                  <a:pt x="4571" y="9144"/>
                </a:lnTo>
                <a:lnTo>
                  <a:pt x="3047" y="9144"/>
                </a:lnTo>
                <a:lnTo>
                  <a:pt x="1523" y="7620"/>
                </a:lnTo>
                <a:lnTo>
                  <a:pt x="0" y="6096"/>
                </a:lnTo>
                <a:lnTo>
                  <a:pt x="0" y="4572"/>
                </a:lnTo>
                <a:lnTo>
                  <a:pt x="0" y="3048"/>
                </a:lnTo>
                <a:lnTo>
                  <a:pt x="1523" y="1524"/>
                </a:lnTo>
                <a:lnTo>
                  <a:pt x="3047" y="0"/>
                </a:lnTo>
                <a:lnTo>
                  <a:pt x="4571" y="0"/>
                </a:lnTo>
                <a:close/>
              </a:path>
            </a:pathLst>
          </a:custGeom>
          <a:ln w="3175">
            <a:solidFill>
              <a:srgbClr val="003366"/>
            </a:solidFill>
          </a:ln>
        </p:spPr>
        <p:txBody>
          <a:bodyPr wrap="square" lIns="0" tIns="0" rIns="0" bIns="0" rtlCol="0"/>
          <a:lstStyle/>
          <a:p/>
        </p:txBody>
      </p:sp>
      <p:sp>
        <p:nvSpPr>
          <p:cNvPr id="20" name="object 20"/>
          <p:cNvSpPr/>
          <p:nvPr/>
        </p:nvSpPr>
        <p:spPr>
          <a:xfrm>
            <a:off x="2346960" y="3537203"/>
            <a:ext cx="76200" cy="76200"/>
          </a:xfrm>
          <a:custGeom>
            <a:avLst/>
            <a:gdLst/>
            <a:ahLst/>
            <a:cxnLst/>
            <a:rect l="l" t="t" r="r" b="b"/>
            <a:pathLst>
              <a:path w="76200" h="76200">
                <a:moveTo>
                  <a:pt x="0" y="0"/>
                </a:moveTo>
                <a:lnTo>
                  <a:pt x="76199" y="38100"/>
                </a:lnTo>
                <a:lnTo>
                  <a:pt x="0" y="76200"/>
                </a:lnTo>
                <a:lnTo>
                  <a:pt x="0" y="0"/>
                </a:lnTo>
                <a:close/>
              </a:path>
            </a:pathLst>
          </a:custGeom>
          <a:ln w="3175">
            <a:solidFill>
              <a:srgbClr val="003366"/>
            </a:solidFill>
          </a:ln>
        </p:spPr>
        <p:txBody>
          <a:bodyPr wrap="square" lIns="0" tIns="0" rIns="0" bIns="0" rtlCol="0"/>
          <a:lstStyle/>
          <a:p/>
        </p:txBody>
      </p:sp>
      <p:sp>
        <p:nvSpPr>
          <p:cNvPr id="21" name="object 21"/>
          <p:cNvSpPr/>
          <p:nvPr/>
        </p:nvSpPr>
        <p:spPr>
          <a:xfrm>
            <a:off x="1613916" y="4020311"/>
            <a:ext cx="862965" cy="76200"/>
          </a:xfrm>
          <a:custGeom>
            <a:avLst/>
            <a:gdLst/>
            <a:ahLst/>
            <a:cxnLst/>
            <a:rect l="l" t="t" r="r" b="b"/>
            <a:pathLst>
              <a:path w="862964" h="76200">
                <a:moveTo>
                  <a:pt x="786384" y="0"/>
                </a:moveTo>
                <a:lnTo>
                  <a:pt x="786384" y="76199"/>
                </a:lnTo>
                <a:lnTo>
                  <a:pt x="853440" y="42671"/>
                </a:lnTo>
                <a:lnTo>
                  <a:pt x="801624" y="42671"/>
                </a:lnTo>
                <a:lnTo>
                  <a:pt x="804672" y="39623"/>
                </a:lnTo>
                <a:lnTo>
                  <a:pt x="804672" y="36575"/>
                </a:lnTo>
                <a:lnTo>
                  <a:pt x="801624" y="33527"/>
                </a:lnTo>
                <a:lnTo>
                  <a:pt x="853440" y="33527"/>
                </a:lnTo>
                <a:lnTo>
                  <a:pt x="786384" y="0"/>
                </a:lnTo>
                <a:close/>
              </a:path>
              <a:path w="862964" h="76200">
                <a:moveTo>
                  <a:pt x="786384" y="33527"/>
                </a:moveTo>
                <a:lnTo>
                  <a:pt x="3047" y="33527"/>
                </a:lnTo>
                <a:lnTo>
                  <a:pt x="0" y="36575"/>
                </a:lnTo>
                <a:lnTo>
                  <a:pt x="0" y="39623"/>
                </a:lnTo>
                <a:lnTo>
                  <a:pt x="3047" y="42671"/>
                </a:lnTo>
                <a:lnTo>
                  <a:pt x="786384" y="42671"/>
                </a:lnTo>
                <a:lnTo>
                  <a:pt x="786384" y="33527"/>
                </a:lnTo>
                <a:close/>
              </a:path>
              <a:path w="862964" h="76200">
                <a:moveTo>
                  <a:pt x="853440" y="33527"/>
                </a:moveTo>
                <a:lnTo>
                  <a:pt x="801624" y="33527"/>
                </a:lnTo>
                <a:lnTo>
                  <a:pt x="804672" y="36575"/>
                </a:lnTo>
                <a:lnTo>
                  <a:pt x="804672" y="39623"/>
                </a:lnTo>
                <a:lnTo>
                  <a:pt x="801624" y="42671"/>
                </a:lnTo>
                <a:lnTo>
                  <a:pt x="853440" y="42671"/>
                </a:lnTo>
                <a:lnTo>
                  <a:pt x="862584" y="38099"/>
                </a:lnTo>
                <a:lnTo>
                  <a:pt x="853440" y="33527"/>
                </a:lnTo>
                <a:close/>
              </a:path>
            </a:pathLst>
          </a:custGeom>
          <a:solidFill>
            <a:srgbClr val="003366"/>
          </a:solidFill>
        </p:spPr>
        <p:txBody>
          <a:bodyPr wrap="square" lIns="0" tIns="0" rIns="0" bIns="0" rtlCol="0"/>
          <a:lstStyle/>
          <a:p/>
        </p:txBody>
      </p:sp>
      <p:sp>
        <p:nvSpPr>
          <p:cNvPr id="22" name="object 22"/>
          <p:cNvSpPr/>
          <p:nvPr/>
        </p:nvSpPr>
        <p:spPr>
          <a:xfrm>
            <a:off x="1613916" y="4053840"/>
            <a:ext cx="805180" cy="9525"/>
          </a:xfrm>
          <a:custGeom>
            <a:avLst/>
            <a:gdLst/>
            <a:ahLst/>
            <a:cxnLst/>
            <a:rect l="l" t="t" r="r" b="b"/>
            <a:pathLst>
              <a:path w="805180" h="9525">
                <a:moveTo>
                  <a:pt x="4571" y="0"/>
                </a:moveTo>
                <a:lnTo>
                  <a:pt x="800100" y="0"/>
                </a:lnTo>
                <a:lnTo>
                  <a:pt x="801624" y="0"/>
                </a:lnTo>
                <a:lnTo>
                  <a:pt x="803148" y="1524"/>
                </a:lnTo>
                <a:lnTo>
                  <a:pt x="804672" y="3048"/>
                </a:lnTo>
                <a:lnTo>
                  <a:pt x="804672" y="4572"/>
                </a:lnTo>
                <a:lnTo>
                  <a:pt x="804672" y="6096"/>
                </a:lnTo>
                <a:lnTo>
                  <a:pt x="803148" y="7620"/>
                </a:lnTo>
                <a:lnTo>
                  <a:pt x="801624" y="9144"/>
                </a:lnTo>
                <a:lnTo>
                  <a:pt x="800100" y="9144"/>
                </a:lnTo>
                <a:lnTo>
                  <a:pt x="4571" y="9144"/>
                </a:lnTo>
                <a:lnTo>
                  <a:pt x="3047" y="9144"/>
                </a:lnTo>
                <a:lnTo>
                  <a:pt x="1523" y="7620"/>
                </a:lnTo>
                <a:lnTo>
                  <a:pt x="0" y="6096"/>
                </a:lnTo>
                <a:lnTo>
                  <a:pt x="0" y="4572"/>
                </a:lnTo>
                <a:lnTo>
                  <a:pt x="0" y="3048"/>
                </a:lnTo>
                <a:lnTo>
                  <a:pt x="1523" y="1524"/>
                </a:lnTo>
                <a:lnTo>
                  <a:pt x="3047" y="0"/>
                </a:lnTo>
                <a:lnTo>
                  <a:pt x="4571" y="0"/>
                </a:lnTo>
                <a:close/>
              </a:path>
            </a:pathLst>
          </a:custGeom>
          <a:ln w="3175">
            <a:solidFill>
              <a:srgbClr val="003366"/>
            </a:solidFill>
          </a:ln>
        </p:spPr>
        <p:txBody>
          <a:bodyPr wrap="square" lIns="0" tIns="0" rIns="0" bIns="0" rtlCol="0"/>
          <a:lstStyle/>
          <a:p/>
        </p:txBody>
      </p:sp>
      <p:sp>
        <p:nvSpPr>
          <p:cNvPr id="23" name="object 23"/>
          <p:cNvSpPr/>
          <p:nvPr/>
        </p:nvSpPr>
        <p:spPr>
          <a:xfrm>
            <a:off x="2400300" y="4020311"/>
            <a:ext cx="76200" cy="76200"/>
          </a:xfrm>
          <a:custGeom>
            <a:avLst/>
            <a:gdLst/>
            <a:ahLst/>
            <a:cxnLst/>
            <a:rect l="l" t="t" r="r" b="b"/>
            <a:pathLst>
              <a:path w="76200" h="76200">
                <a:moveTo>
                  <a:pt x="0" y="0"/>
                </a:moveTo>
                <a:lnTo>
                  <a:pt x="76200" y="38099"/>
                </a:lnTo>
                <a:lnTo>
                  <a:pt x="0" y="76199"/>
                </a:lnTo>
                <a:lnTo>
                  <a:pt x="0" y="0"/>
                </a:lnTo>
                <a:close/>
              </a:path>
            </a:pathLst>
          </a:custGeom>
          <a:ln w="3175">
            <a:solidFill>
              <a:srgbClr val="003366"/>
            </a:solidFill>
          </a:ln>
        </p:spPr>
        <p:txBody>
          <a:bodyPr wrap="square" lIns="0" tIns="0" rIns="0" bIns="0" rtlCol="0"/>
          <a:lstStyle/>
          <a:p/>
        </p:txBody>
      </p:sp>
      <p:sp>
        <p:nvSpPr>
          <p:cNvPr id="24" name="object 24"/>
          <p:cNvSpPr/>
          <p:nvPr/>
        </p:nvSpPr>
        <p:spPr>
          <a:xfrm>
            <a:off x="1613916" y="4191000"/>
            <a:ext cx="862965" cy="139065"/>
          </a:xfrm>
          <a:custGeom>
            <a:avLst/>
            <a:gdLst/>
            <a:ahLst/>
            <a:cxnLst/>
            <a:rect l="l" t="t" r="r" b="b"/>
            <a:pathLst>
              <a:path w="862964" h="139064">
                <a:moveTo>
                  <a:pt x="787263" y="32078"/>
                </a:moveTo>
                <a:lnTo>
                  <a:pt x="4571" y="129539"/>
                </a:lnTo>
                <a:lnTo>
                  <a:pt x="1523" y="131063"/>
                </a:lnTo>
                <a:lnTo>
                  <a:pt x="0" y="131063"/>
                </a:lnTo>
                <a:lnTo>
                  <a:pt x="0" y="137159"/>
                </a:lnTo>
                <a:lnTo>
                  <a:pt x="1523" y="138683"/>
                </a:lnTo>
                <a:lnTo>
                  <a:pt x="4571" y="138683"/>
                </a:lnTo>
                <a:lnTo>
                  <a:pt x="788389" y="41268"/>
                </a:lnTo>
                <a:lnTo>
                  <a:pt x="787263" y="32078"/>
                </a:lnTo>
                <a:close/>
              </a:path>
              <a:path w="862964" h="139064">
                <a:moveTo>
                  <a:pt x="858061" y="30479"/>
                </a:moveTo>
                <a:lnTo>
                  <a:pt x="803148" y="30479"/>
                </a:lnTo>
                <a:lnTo>
                  <a:pt x="804672" y="32003"/>
                </a:lnTo>
                <a:lnTo>
                  <a:pt x="804672" y="38099"/>
                </a:lnTo>
                <a:lnTo>
                  <a:pt x="803148" y="38099"/>
                </a:lnTo>
                <a:lnTo>
                  <a:pt x="801624" y="39623"/>
                </a:lnTo>
                <a:lnTo>
                  <a:pt x="788389" y="41268"/>
                </a:lnTo>
                <a:lnTo>
                  <a:pt x="792480" y="74675"/>
                </a:lnTo>
                <a:lnTo>
                  <a:pt x="858061" y="30479"/>
                </a:lnTo>
                <a:close/>
              </a:path>
              <a:path w="862964" h="139064">
                <a:moveTo>
                  <a:pt x="803148" y="30479"/>
                </a:moveTo>
                <a:lnTo>
                  <a:pt x="800100" y="30479"/>
                </a:lnTo>
                <a:lnTo>
                  <a:pt x="787263" y="32078"/>
                </a:lnTo>
                <a:lnTo>
                  <a:pt x="788389" y="41268"/>
                </a:lnTo>
                <a:lnTo>
                  <a:pt x="801624" y="39623"/>
                </a:lnTo>
                <a:lnTo>
                  <a:pt x="803148" y="38099"/>
                </a:lnTo>
                <a:lnTo>
                  <a:pt x="804672" y="38099"/>
                </a:lnTo>
                <a:lnTo>
                  <a:pt x="804672" y="32003"/>
                </a:lnTo>
                <a:lnTo>
                  <a:pt x="803148" y="30479"/>
                </a:lnTo>
                <a:close/>
              </a:path>
              <a:path w="862964" h="139064">
                <a:moveTo>
                  <a:pt x="783336" y="0"/>
                </a:moveTo>
                <a:lnTo>
                  <a:pt x="787263" y="32078"/>
                </a:lnTo>
                <a:lnTo>
                  <a:pt x="800100" y="30479"/>
                </a:lnTo>
                <a:lnTo>
                  <a:pt x="858061" y="30479"/>
                </a:lnTo>
                <a:lnTo>
                  <a:pt x="862584" y="27431"/>
                </a:lnTo>
                <a:lnTo>
                  <a:pt x="783336" y="0"/>
                </a:lnTo>
                <a:close/>
              </a:path>
            </a:pathLst>
          </a:custGeom>
          <a:solidFill>
            <a:srgbClr val="003366"/>
          </a:solidFill>
        </p:spPr>
        <p:txBody>
          <a:bodyPr wrap="square" lIns="0" tIns="0" rIns="0" bIns="0" rtlCol="0"/>
          <a:lstStyle/>
          <a:p/>
        </p:txBody>
      </p:sp>
      <p:sp>
        <p:nvSpPr>
          <p:cNvPr id="25" name="object 25"/>
          <p:cNvSpPr/>
          <p:nvPr/>
        </p:nvSpPr>
        <p:spPr>
          <a:xfrm>
            <a:off x="1613916" y="4221479"/>
            <a:ext cx="805180" cy="108585"/>
          </a:xfrm>
          <a:custGeom>
            <a:avLst/>
            <a:gdLst/>
            <a:ahLst/>
            <a:cxnLst/>
            <a:rect l="l" t="t" r="r" b="b"/>
            <a:pathLst>
              <a:path w="805180" h="108585">
                <a:moveTo>
                  <a:pt x="4571" y="99060"/>
                </a:moveTo>
                <a:lnTo>
                  <a:pt x="800100" y="0"/>
                </a:lnTo>
                <a:lnTo>
                  <a:pt x="801624" y="0"/>
                </a:lnTo>
                <a:lnTo>
                  <a:pt x="803148" y="0"/>
                </a:lnTo>
                <a:lnTo>
                  <a:pt x="804672" y="1524"/>
                </a:lnTo>
                <a:lnTo>
                  <a:pt x="804672" y="3048"/>
                </a:lnTo>
                <a:lnTo>
                  <a:pt x="804672" y="6096"/>
                </a:lnTo>
                <a:lnTo>
                  <a:pt x="804672" y="7620"/>
                </a:lnTo>
                <a:lnTo>
                  <a:pt x="803148" y="7620"/>
                </a:lnTo>
                <a:lnTo>
                  <a:pt x="801624" y="9144"/>
                </a:lnTo>
                <a:lnTo>
                  <a:pt x="4571" y="108204"/>
                </a:lnTo>
                <a:lnTo>
                  <a:pt x="3047" y="108204"/>
                </a:lnTo>
                <a:lnTo>
                  <a:pt x="1523" y="108204"/>
                </a:lnTo>
                <a:lnTo>
                  <a:pt x="0" y="106680"/>
                </a:lnTo>
                <a:lnTo>
                  <a:pt x="0" y="105156"/>
                </a:lnTo>
                <a:lnTo>
                  <a:pt x="0" y="103632"/>
                </a:lnTo>
                <a:lnTo>
                  <a:pt x="0" y="100584"/>
                </a:lnTo>
                <a:lnTo>
                  <a:pt x="1523" y="100584"/>
                </a:lnTo>
                <a:lnTo>
                  <a:pt x="4571" y="99060"/>
                </a:lnTo>
                <a:close/>
              </a:path>
            </a:pathLst>
          </a:custGeom>
          <a:ln w="3175">
            <a:solidFill>
              <a:srgbClr val="003366"/>
            </a:solidFill>
          </a:ln>
        </p:spPr>
        <p:txBody>
          <a:bodyPr wrap="square" lIns="0" tIns="0" rIns="0" bIns="0" rtlCol="0"/>
          <a:lstStyle/>
          <a:p/>
        </p:txBody>
      </p:sp>
      <p:sp>
        <p:nvSpPr>
          <p:cNvPr id="26" name="object 26"/>
          <p:cNvSpPr/>
          <p:nvPr/>
        </p:nvSpPr>
        <p:spPr>
          <a:xfrm>
            <a:off x="2397251" y="4191000"/>
            <a:ext cx="79375" cy="74930"/>
          </a:xfrm>
          <a:custGeom>
            <a:avLst/>
            <a:gdLst/>
            <a:ahLst/>
            <a:cxnLst/>
            <a:rect l="l" t="t" r="r" b="b"/>
            <a:pathLst>
              <a:path w="79375" h="74929">
                <a:moveTo>
                  <a:pt x="0" y="0"/>
                </a:moveTo>
                <a:lnTo>
                  <a:pt x="79248" y="27431"/>
                </a:lnTo>
                <a:lnTo>
                  <a:pt x="9144" y="74675"/>
                </a:lnTo>
                <a:lnTo>
                  <a:pt x="0" y="0"/>
                </a:lnTo>
                <a:close/>
              </a:path>
            </a:pathLst>
          </a:custGeom>
          <a:ln w="3175">
            <a:solidFill>
              <a:srgbClr val="003366"/>
            </a:solidFill>
          </a:ln>
        </p:spPr>
        <p:txBody>
          <a:bodyPr wrap="square" lIns="0" tIns="0" rIns="0" bIns="0" rtlCol="0"/>
          <a:lstStyle/>
          <a:p/>
        </p:txBody>
      </p:sp>
      <p:sp>
        <p:nvSpPr>
          <p:cNvPr id="27" name="object 27"/>
          <p:cNvSpPr/>
          <p:nvPr/>
        </p:nvSpPr>
        <p:spPr>
          <a:xfrm>
            <a:off x="4764023" y="3715511"/>
            <a:ext cx="192405" cy="288290"/>
          </a:xfrm>
          <a:custGeom>
            <a:avLst/>
            <a:gdLst/>
            <a:ahLst/>
            <a:cxnLst/>
            <a:rect l="l" t="t" r="r" b="b"/>
            <a:pathLst>
              <a:path w="192404" h="288289">
                <a:moveTo>
                  <a:pt x="192023" y="0"/>
                </a:moveTo>
                <a:lnTo>
                  <a:pt x="0" y="0"/>
                </a:lnTo>
                <a:lnTo>
                  <a:pt x="0" y="288035"/>
                </a:lnTo>
                <a:lnTo>
                  <a:pt x="192023" y="288035"/>
                </a:lnTo>
                <a:lnTo>
                  <a:pt x="192023" y="0"/>
                </a:lnTo>
                <a:close/>
              </a:path>
            </a:pathLst>
          </a:custGeom>
          <a:solidFill>
            <a:srgbClr val="33CCCC"/>
          </a:solidFill>
        </p:spPr>
        <p:txBody>
          <a:bodyPr wrap="square" lIns="0" tIns="0" rIns="0" bIns="0" rtlCol="0"/>
          <a:lstStyle/>
          <a:p/>
        </p:txBody>
      </p:sp>
      <p:sp>
        <p:nvSpPr>
          <p:cNvPr id="28" name="object 28"/>
          <p:cNvSpPr/>
          <p:nvPr/>
        </p:nvSpPr>
        <p:spPr>
          <a:xfrm>
            <a:off x="4570476" y="3255264"/>
            <a:ext cx="676910" cy="460375"/>
          </a:xfrm>
          <a:custGeom>
            <a:avLst/>
            <a:gdLst/>
            <a:ahLst/>
            <a:cxnLst/>
            <a:rect l="l" t="t" r="r" b="b"/>
            <a:pathLst>
              <a:path w="676910" h="460375">
                <a:moveTo>
                  <a:pt x="676656" y="0"/>
                </a:moveTo>
                <a:lnTo>
                  <a:pt x="0" y="0"/>
                </a:lnTo>
                <a:lnTo>
                  <a:pt x="0" y="460248"/>
                </a:lnTo>
                <a:lnTo>
                  <a:pt x="676656" y="460248"/>
                </a:lnTo>
                <a:lnTo>
                  <a:pt x="676656" y="0"/>
                </a:lnTo>
                <a:close/>
              </a:path>
            </a:pathLst>
          </a:custGeom>
          <a:solidFill>
            <a:srgbClr val="33CCCC"/>
          </a:solidFill>
        </p:spPr>
        <p:txBody>
          <a:bodyPr wrap="square" lIns="0" tIns="0" rIns="0" bIns="0" rtlCol="0"/>
          <a:lstStyle/>
          <a:p/>
        </p:txBody>
      </p:sp>
      <p:sp>
        <p:nvSpPr>
          <p:cNvPr id="29" name="object 29"/>
          <p:cNvSpPr/>
          <p:nvPr/>
        </p:nvSpPr>
        <p:spPr>
          <a:xfrm>
            <a:off x="4565903" y="3250692"/>
            <a:ext cx="685800" cy="757555"/>
          </a:xfrm>
          <a:custGeom>
            <a:avLst/>
            <a:gdLst/>
            <a:ahLst/>
            <a:cxnLst/>
            <a:rect l="l" t="t" r="r" b="b"/>
            <a:pathLst>
              <a:path w="685800" h="757554">
                <a:moveTo>
                  <a:pt x="198119" y="464820"/>
                </a:moveTo>
                <a:lnTo>
                  <a:pt x="193547" y="464820"/>
                </a:lnTo>
                <a:lnTo>
                  <a:pt x="193547" y="754380"/>
                </a:lnTo>
                <a:lnTo>
                  <a:pt x="195071" y="755904"/>
                </a:lnTo>
                <a:lnTo>
                  <a:pt x="196595" y="755904"/>
                </a:lnTo>
                <a:lnTo>
                  <a:pt x="198119" y="757428"/>
                </a:lnTo>
                <a:lnTo>
                  <a:pt x="390143" y="757428"/>
                </a:lnTo>
                <a:lnTo>
                  <a:pt x="394715" y="752856"/>
                </a:lnTo>
                <a:lnTo>
                  <a:pt x="198119" y="752856"/>
                </a:lnTo>
                <a:lnTo>
                  <a:pt x="196595" y="748284"/>
                </a:lnTo>
                <a:lnTo>
                  <a:pt x="202691" y="748284"/>
                </a:lnTo>
                <a:lnTo>
                  <a:pt x="202691" y="469392"/>
                </a:lnTo>
                <a:lnTo>
                  <a:pt x="198119" y="469392"/>
                </a:lnTo>
                <a:lnTo>
                  <a:pt x="198119" y="464820"/>
                </a:lnTo>
                <a:close/>
              </a:path>
              <a:path w="685800" h="757554">
                <a:moveTo>
                  <a:pt x="202691" y="748284"/>
                </a:moveTo>
                <a:lnTo>
                  <a:pt x="196595" y="748284"/>
                </a:lnTo>
                <a:lnTo>
                  <a:pt x="198119" y="752856"/>
                </a:lnTo>
                <a:lnTo>
                  <a:pt x="202691" y="751332"/>
                </a:lnTo>
                <a:lnTo>
                  <a:pt x="202691" y="748284"/>
                </a:lnTo>
                <a:close/>
              </a:path>
              <a:path w="685800" h="757554">
                <a:moveTo>
                  <a:pt x="385571" y="748284"/>
                </a:moveTo>
                <a:lnTo>
                  <a:pt x="202691" y="748284"/>
                </a:lnTo>
                <a:lnTo>
                  <a:pt x="202691" y="751332"/>
                </a:lnTo>
                <a:lnTo>
                  <a:pt x="198119" y="752856"/>
                </a:lnTo>
                <a:lnTo>
                  <a:pt x="390143" y="752856"/>
                </a:lnTo>
                <a:lnTo>
                  <a:pt x="385571" y="751332"/>
                </a:lnTo>
                <a:lnTo>
                  <a:pt x="385571" y="748284"/>
                </a:lnTo>
                <a:close/>
              </a:path>
              <a:path w="685800" h="757554">
                <a:moveTo>
                  <a:pt x="676655" y="460248"/>
                </a:moveTo>
                <a:lnTo>
                  <a:pt x="387095" y="460248"/>
                </a:lnTo>
                <a:lnTo>
                  <a:pt x="385571" y="461772"/>
                </a:lnTo>
                <a:lnTo>
                  <a:pt x="385571" y="751332"/>
                </a:lnTo>
                <a:lnTo>
                  <a:pt x="390143" y="752856"/>
                </a:lnTo>
                <a:lnTo>
                  <a:pt x="388619" y="748284"/>
                </a:lnTo>
                <a:lnTo>
                  <a:pt x="394715" y="748284"/>
                </a:lnTo>
                <a:lnTo>
                  <a:pt x="394715" y="469392"/>
                </a:lnTo>
                <a:lnTo>
                  <a:pt x="390143" y="469392"/>
                </a:lnTo>
                <a:lnTo>
                  <a:pt x="390143" y="464820"/>
                </a:lnTo>
                <a:lnTo>
                  <a:pt x="681227" y="464820"/>
                </a:lnTo>
                <a:lnTo>
                  <a:pt x="676655" y="463296"/>
                </a:lnTo>
                <a:lnTo>
                  <a:pt x="676655" y="460248"/>
                </a:lnTo>
                <a:close/>
              </a:path>
              <a:path w="685800" h="757554">
                <a:moveTo>
                  <a:pt x="394715" y="748284"/>
                </a:moveTo>
                <a:lnTo>
                  <a:pt x="388619" y="748284"/>
                </a:lnTo>
                <a:lnTo>
                  <a:pt x="390143" y="752856"/>
                </a:lnTo>
                <a:lnTo>
                  <a:pt x="394715" y="752856"/>
                </a:lnTo>
                <a:lnTo>
                  <a:pt x="394715" y="748284"/>
                </a:lnTo>
                <a:close/>
              </a:path>
              <a:path w="685800" h="757554">
                <a:moveTo>
                  <a:pt x="682751" y="0"/>
                </a:moveTo>
                <a:lnTo>
                  <a:pt x="1523" y="0"/>
                </a:lnTo>
                <a:lnTo>
                  <a:pt x="0" y="1524"/>
                </a:lnTo>
                <a:lnTo>
                  <a:pt x="0" y="466344"/>
                </a:lnTo>
                <a:lnTo>
                  <a:pt x="1523" y="467868"/>
                </a:lnTo>
                <a:lnTo>
                  <a:pt x="3047" y="467868"/>
                </a:lnTo>
                <a:lnTo>
                  <a:pt x="4571" y="469392"/>
                </a:lnTo>
                <a:lnTo>
                  <a:pt x="193547" y="469392"/>
                </a:lnTo>
                <a:lnTo>
                  <a:pt x="193547" y="464820"/>
                </a:lnTo>
                <a:lnTo>
                  <a:pt x="4571" y="464820"/>
                </a:lnTo>
                <a:lnTo>
                  <a:pt x="3047" y="460248"/>
                </a:lnTo>
                <a:lnTo>
                  <a:pt x="9143" y="460248"/>
                </a:lnTo>
                <a:lnTo>
                  <a:pt x="9143" y="9144"/>
                </a:lnTo>
                <a:lnTo>
                  <a:pt x="3047" y="9144"/>
                </a:lnTo>
                <a:lnTo>
                  <a:pt x="4571" y="4572"/>
                </a:lnTo>
                <a:lnTo>
                  <a:pt x="9143" y="3048"/>
                </a:lnTo>
                <a:lnTo>
                  <a:pt x="684275" y="3048"/>
                </a:lnTo>
                <a:lnTo>
                  <a:pt x="684275" y="1524"/>
                </a:lnTo>
                <a:lnTo>
                  <a:pt x="682751" y="0"/>
                </a:lnTo>
                <a:close/>
              </a:path>
              <a:path w="685800" h="757554">
                <a:moveTo>
                  <a:pt x="199643" y="460248"/>
                </a:moveTo>
                <a:lnTo>
                  <a:pt x="9143" y="460248"/>
                </a:lnTo>
                <a:lnTo>
                  <a:pt x="9143" y="463296"/>
                </a:lnTo>
                <a:lnTo>
                  <a:pt x="4571" y="464820"/>
                </a:lnTo>
                <a:lnTo>
                  <a:pt x="198119" y="464820"/>
                </a:lnTo>
                <a:lnTo>
                  <a:pt x="198119" y="469392"/>
                </a:lnTo>
                <a:lnTo>
                  <a:pt x="202691" y="469392"/>
                </a:lnTo>
                <a:lnTo>
                  <a:pt x="202691" y="463296"/>
                </a:lnTo>
                <a:lnTo>
                  <a:pt x="199643" y="460248"/>
                </a:lnTo>
                <a:close/>
              </a:path>
              <a:path w="685800" h="757554">
                <a:moveTo>
                  <a:pt x="394715" y="464820"/>
                </a:moveTo>
                <a:lnTo>
                  <a:pt x="390143" y="464820"/>
                </a:lnTo>
                <a:lnTo>
                  <a:pt x="390143" y="469392"/>
                </a:lnTo>
                <a:lnTo>
                  <a:pt x="394715" y="469392"/>
                </a:lnTo>
                <a:lnTo>
                  <a:pt x="394715" y="464820"/>
                </a:lnTo>
                <a:close/>
              </a:path>
              <a:path w="685800" h="757554">
                <a:moveTo>
                  <a:pt x="685799" y="460248"/>
                </a:moveTo>
                <a:lnTo>
                  <a:pt x="679703" y="460248"/>
                </a:lnTo>
                <a:lnTo>
                  <a:pt x="681227" y="464820"/>
                </a:lnTo>
                <a:lnTo>
                  <a:pt x="394715" y="464820"/>
                </a:lnTo>
                <a:lnTo>
                  <a:pt x="394715" y="469392"/>
                </a:lnTo>
                <a:lnTo>
                  <a:pt x="681227" y="469392"/>
                </a:lnTo>
                <a:lnTo>
                  <a:pt x="685799" y="464820"/>
                </a:lnTo>
                <a:lnTo>
                  <a:pt x="685799" y="460248"/>
                </a:lnTo>
                <a:close/>
              </a:path>
              <a:path w="685800" h="757554">
                <a:moveTo>
                  <a:pt x="9143" y="460248"/>
                </a:moveTo>
                <a:lnTo>
                  <a:pt x="3047" y="460248"/>
                </a:lnTo>
                <a:lnTo>
                  <a:pt x="4571" y="464820"/>
                </a:lnTo>
                <a:lnTo>
                  <a:pt x="9143" y="463296"/>
                </a:lnTo>
                <a:lnTo>
                  <a:pt x="9143" y="460248"/>
                </a:lnTo>
                <a:close/>
              </a:path>
              <a:path w="685800" h="757554">
                <a:moveTo>
                  <a:pt x="676655" y="3048"/>
                </a:moveTo>
                <a:lnTo>
                  <a:pt x="676655" y="463296"/>
                </a:lnTo>
                <a:lnTo>
                  <a:pt x="681227" y="464820"/>
                </a:lnTo>
                <a:lnTo>
                  <a:pt x="679703" y="460248"/>
                </a:lnTo>
                <a:lnTo>
                  <a:pt x="685799" y="460248"/>
                </a:lnTo>
                <a:lnTo>
                  <a:pt x="685799" y="9144"/>
                </a:lnTo>
                <a:lnTo>
                  <a:pt x="679703" y="9144"/>
                </a:lnTo>
                <a:lnTo>
                  <a:pt x="681227" y="4572"/>
                </a:lnTo>
                <a:lnTo>
                  <a:pt x="676655" y="3048"/>
                </a:lnTo>
                <a:close/>
              </a:path>
              <a:path w="685800" h="757554">
                <a:moveTo>
                  <a:pt x="9143" y="3048"/>
                </a:moveTo>
                <a:lnTo>
                  <a:pt x="4571" y="4572"/>
                </a:lnTo>
                <a:lnTo>
                  <a:pt x="3047" y="9144"/>
                </a:lnTo>
                <a:lnTo>
                  <a:pt x="9143" y="9144"/>
                </a:lnTo>
                <a:lnTo>
                  <a:pt x="9143" y="3048"/>
                </a:lnTo>
                <a:close/>
              </a:path>
              <a:path w="685800" h="757554">
                <a:moveTo>
                  <a:pt x="676655" y="3048"/>
                </a:moveTo>
                <a:lnTo>
                  <a:pt x="9143" y="3048"/>
                </a:lnTo>
                <a:lnTo>
                  <a:pt x="9143" y="9144"/>
                </a:lnTo>
                <a:lnTo>
                  <a:pt x="676655" y="9144"/>
                </a:lnTo>
                <a:lnTo>
                  <a:pt x="676655" y="3048"/>
                </a:lnTo>
                <a:close/>
              </a:path>
              <a:path w="685800" h="757554">
                <a:moveTo>
                  <a:pt x="684275" y="3048"/>
                </a:moveTo>
                <a:lnTo>
                  <a:pt x="676655" y="3048"/>
                </a:lnTo>
                <a:lnTo>
                  <a:pt x="681227" y="4572"/>
                </a:lnTo>
                <a:lnTo>
                  <a:pt x="679703" y="9144"/>
                </a:lnTo>
                <a:lnTo>
                  <a:pt x="685799" y="9144"/>
                </a:lnTo>
                <a:lnTo>
                  <a:pt x="685799" y="4572"/>
                </a:lnTo>
                <a:lnTo>
                  <a:pt x="684275" y="3048"/>
                </a:lnTo>
                <a:close/>
              </a:path>
            </a:pathLst>
          </a:custGeom>
          <a:solidFill>
            <a:srgbClr val="003366"/>
          </a:solidFill>
        </p:spPr>
        <p:txBody>
          <a:bodyPr wrap="square" lIns="0" tIns="0" rIns="0" bIns="0" rtlCol="0"/>
          <a:lstStyle/>
          <a:p/>
        </p:txBody>
      </p:sp>
      <p:sp>
        <p:nvSpPr>
          <p:cNvPr id="30" name="object 30"/>
          <p:cNvSpPr/>
          <p:nvPr/>
        </p:nvSpPr>
        <p:spPr>
          <a:xfrm>
            <a:off x="4404359" y="3142488"/>
            <a:ext cx="1030605" cy="974090"/>
          </a:xfrm>
          <a:custGeom>
            <a:avLst/>
            <a:gdLst/>
            <a:ahLst/>
            <a:cxnLst/>
            <a:rect l="l" t="t" r="r" b="b"/>
            <a:pathLst>
              <a:path w="1030604" h="974089">
                <a:moveTo>
                  <a:pt x="1027176" y="0"/>
                </a:moveTo>
                <a:lnTo>
                  <a:pt x="1524" y="0"/>
                </a:lnTo>
                <a:lnTo>
                  <a:pt x="0" y="1524"/>
                </a:lnTo>
                <a:lnTo>
                  <a:pt x="0" y="970788"/>
                </a:lnTo>
                <a:lnTo>
                  <a:pt x="3048" y="973836"/>
                </a:lnTo>
                <a:lnTo>
                  <a:pt x="1024128" y="973836"/>
                </a:lnTo>
                <a:lnTo>
                  <a:pt x="1025652" y="972312"/>
                </a:lnTo>
                <a:lnTo>
                  <a:pt x="1027176" y="972312"/>
                </a:lnTo>
                <a:lnTo>
                  <a:pt x="1028700" y="970788"/>
                </a:lnTo>
                <a:lnTo>
                  <a:pt x="1028700" y="969264"/>
                </a:lnTo>
                <a:lnTo>
                  <a:pt x="4572" y="969264"/>
                </a:lnTo>
                <a:lnTo>
                  <a:pt x="4572" y="964692"/>
                </a:lnTo>
                <a:lnTo>
                  <a:pt x="9144" y="964692"/>
                </a:lnTo>
                <a:lnTo>
                  <a:pt x="9144" y="9144"/>
                </a:lnTo>
                <a:lnTo>
                  <a:pt x="4572" y="9144"/>
                </a:lnTo>
                <a:lnTo>
                  <a:pt x="4572" y="4572"/>
                </a:lnTo>
                <a:lnTo>
                  <a:pt x="1030224" y="4572"/>
                </a:lnTo>
                <a:lnTo>
                  <a:pt x="1030224" y="3048"/>
                </a:lnTo>
                <a:lnTo>
                  <a:pt x="1027176" y="0"/>
                </a:lnTo>
                <a:close/>
              </a:path>
              <a:path w="1030604" h="974089">
                <a:moveTo>
                  <a:pt x="9144" y="964692"/>
                </a:moveTo>
                <a:lnTo>
                  <a:pt x="4572" y="964692"/>
                </a:lnTo>
                <a:lnTo>
                  <a:pt x="4572" y="969264"/>
                </a:lnTo>
                <a:lnTo>
                  <a:pt x="9144" y="969264"/>
                </a:lnTo>
                <a:lnTo>
                  <a:pt x="9144" y="964692"/>
                </a:lnTo>
                <a:close/>
              </a:path>
              <a:path w="1030604" h="974089">
                <a:moveTo>
                  <a:pt x="1021080" y="964692"/>
                </a:moveTo>
                <a:lnTo>
                  <a:pt x="9144" y="964692"/>
                </a:lnTo>
                <a:lnTo>
                  <a:pt x="9144" y="969264"/>
                </a:lnTo>
                <a:lnTo>
                  <a:pt x="1021080" y="969264"/>
                </a:lnTo>
                <a:lnTo>
                  <a:pt x="1021080" y="964692"/>
                </a:lnTo>
                <a:close/>
              </a:path>
              <a:path w="1030604" h="974089">
                <a:moveTo>
                  <a:pt x="1025652" y="4572"/>
                </a:moveTo>
                <a:lnTo>
                  <a:pt x="1021080" y="4572"/>
                </a:lnTo>
                <a:lnTo>
                  <a:pt x="1021080" y="969264"/>
                </a:lnTo>
                <a:lnTo>
                  <a:pt x="1025652" y="969264"/>
                </a:lnTo>
                <a:lnTo>
                  <a:pt x="1025652" y="964692"/>
                </a:lnTo>
                <a:lnTo>
                  <a:pt x="1030224" y="964692"/>
                </a:lnTo>
                <a:lnTo>
                  <a:pt x="1030224" y="9144"/>
                </a:lnTo>
                <a:lnTo>
                  <a:pt x="1025652" y="9144"/>
                </a:lnTo>
                <a:lnTo>
                  <a:pt x="1025652" y="4572"/>
                </a:lnTo>
                <a:close/>
              </a:path>
              <a:path w="1030604" h="974089">
                <a:moveTo>
                  <a:pt x="1030224" y="964692"/>
                </a:moveTo>
                <a:lnTo>
                  <a:pt x="1025652" y="964692"/>
                </a:lnTo>
                <a:lnTo>
                  <a:pt x="1025652" y="969264"/>
                </a:lnTo>
                <a:lnTo>
                  <a:pt x="1028700" y="969264"/>
                </a:lnTo>
                <a:lnTo>
                  <a:pt x="1030224" y="967740"/>
                </a:lnTo>
                <a:lnTo>
                  <a:pt x="1030224" y="964692"/>
                </a:lnTo>
                <a:close/>
              </a:path>
              <a:path w="1030604" h="974089">
                <a:moveTo>
                  <a:pt x="9144" y="4572"/>
                </a:moveTo>
                <a:lnTo>
                  <a:pt x="4572" y="4572"/>
                </a:lnTo>
                <a:lnTo>
                  <a:pt x="4572" y="9144"/>
                </a:lnTo>
                <a:lnTo>
                  <a:pt x="9144" y="9144"/>
                </a:lnTo>
                <a:lnTo>
                  <a:pt x="9144" y="4572"/>
                </a:lnTo>
                <a:close/>
              </a:path>
              <a:path w="1030604" h="974089">
                <a:moveTo>
                  <a:pt x="1021080" y="4572"/>
                </a:moveTo>
                <a:lnTo>
                  <a:pt x="9144" y="4572"/>
                </a:lnTo>
                <a:lnTo>
                  <a:pt x="9144" y="9144"/>
                </a:lnTo>
                <a:lnTo>
                  <a:pt x="1021080" y="9144"/>
                </a:lnTo>
                <a:lnTo>
                  <a:pt x="1021080" y="4572"/>
                </a:lnTo>
                <a:close/>
              </a:path>
              <a:path w="1030604" h="974089">
                <a:moveTo>
                  <a:pt x="1030224" y="4572"/>
                </a:moveTo>
                <a:lnTo>
                  <a:pt x="1025652" y="4572"/>
                </a:lnTo>
                <a:lnTo>
                  <a:pt x="1025652" y="9144"/>
                </a:lnTo>
                <a:lnTo>
                  <a:pt x="1030224" y="9144"/>
                </a:lnTo>
                <a:lnTo>
                  <a:pt x="1030224" y="4572"/>
                </a:lnTo>
                <a:close/>
              </a:path>
            </a:pathLst>
          </a:custGeom>
          <a:solidFill>
            <a:srgbClr val="003366"/>
          </a:solidFill>
        </p:spPr>
        <p:txBody>
          <a:bodyPr wrap="square" lIns="0" tIns="0" rIns="0" bIns="0" rtlCol="0"/>
          <a:lstStyle/>
          <a:p/>
        </p:txBody>
      </p:sp>
      <p:sp>
        <p:nvSpPr>
          <p:cNvPr id="31" name="object 31"/>
          <p:cNvSpPr txBox="1"/>
          <p:nvPr/>
        </p:nvSpPr>
        <p:spPr>
          <a:xfrm>
            <a:off x="3657091" y="3107171"/>
            <a:ext cx="162560" cy="547370"/>
          </a:xfrm>
          <a:prstGeom prst="rect">
            <a:avLst/>
          </a:prstGeom>
        </p:spPr>
        <p:txBody>
          <a:bodyPr wrap="square" lIns="0" tIns="0" rIns="0" bIns="0" rtlCol="0" vert="horz">
            <a:spAutoFit/>
          </a:bodyPr>
          <a:lstStyle/>
          <a:p>
            <a:pPr marL="12700" marR="5080">
              <a:lnSpc>
                <a:spcPct val="135300"/>
              </a:lnSpc>
            </a:pPr>
            <a:r>
              <a:rPr dirty="0" sz="1250" spc="-5">
                <a:solidFill>
                  <a:srgbClr val="003366"/>
                </a:solidFill>
                <a:latin typeface="Arial"/>
                <a:cs typeface="Arial"/>
              </a:rPr>
              <a:t>f1  f2</a:t>
            </a:r>
            <a:endParaRPr sz="1250">
              <a:latin typeface="Arial"/>
              <a:cs typeface="Arial"/>
            </a:endParaRPr>
          </a:p>
        </p:txBody>
      </p:sp>
      <p:sp>
        <p:nvSpPr>
          <p:cNvPr id="32" name="object 32"/>
          <p:cNvSpPr/>
          <p:nvPr/>
        </p:nvSpPr>
        <p:spPr>
          <a:xfrm>
            <a:off x="3867911" y="3304032"/>
            <a:ext cx="810895" cy="139065"/>
          </a:xfrm>
          <a:custGeom>
            <a:avLst/>
            <a:gdLst/>
            <a:ahLst/>
            <a:cxnLst/>
            <a:rect l="l" t="t" r="r" b="b"/>
            <a:pathLst>
              <a:path w="810895" h="139064">
                <a:moveTo>
                  <a:pt x="733937" y="106492"/>
                </a:moveTo>
                <a:lnTo>
                  <a:pt x="729996" y="138684"/>
                </a:lnTo>
                <a:lnTo>
                  <a:pt x="810768" y="111252"/>
                </a:lnTo>
                <a:lnTo>
                  <a:pt x="806146" y="108204"/>
                </a:lnTo>
                <a:lnTo>
                  <a:pt x="746760" y="108204"/>
                </a:lnTo>
                <a:lnTo>
                  <a:pt x="733937" y="106492"/>
                </a:lnTo>
                <a:close/>
              </a:path>
              <a:path w="810895" h="139064">
                <a:moveTo>
                  <a:pt x="735063" y="97295"/>
                </a:moveTo>
                <a:lnTo>
                  <a:pt x="733937" y="106492"/>
                </a:lnTo>
                <a:lnTo>
                  <a:pt x="746760" y="108204"/>
                </a:lnTo>
                <a:lnTo>
                  <a:pt x="748284" y="108204"/>
                </a:lnTo>
                <a:lnTo>
                  <a:pt x="751332" y="105155"/>
                </a:lnTo>
                <a:lnTo>
                  <a:pt x="751332" y="100584"/>
                </a:lnTo>
                <a:lnTo>
                  <a:pt x="749808" y="99060"/>
                </a:lnTo>
                <a:lnTo>
                  <a:pt x="748284" y="99060"/>
                </a:lnTo>
                <a:lnTo>
                  <a:pt x="735063" y="97295"/>
                </a:lnTo>
                <a:close/>
              </a:path>
              <a:path w="810895" h="139064">
                <a:moveTo>
                  <a:pt x="739140" y="64008"/>
                </a:moveTo>
                <a:lnTo>
                  <a:pt x="735063" y="97295"/>
                </a:lnTo>
                <a:lnTo>
                  <a:pt x="748284" y="99060"/>
                </a:lnTo>
                <a:lnTo>
                  <a:pt x="749808" y="99060"/>
                </a:lnTo>
                <a:lnTo>
                  <a:pt x="751332" y="100584"/>
                </a:lnTo>
                <a:lnTo>
                  <a:pt x="751332" y="105155"/>
                </a:lnTo>
                <a:lnTo>
                  <a:pt x="748284" y="108204"/>
                </a:lnTo>
                <a:lnTo>
                  <a:pt x="806146" y="108204"/>
                </a:lnTo>
                <a:lnTo>
                  <a:pt x="739140" y="64008"/>
                </a:lnTo>
                <a:close/>
              </a:path>
              <a:path w="810895" h="139064">
                <a:moveTo>
                  <a:pt x="6096" y="0"/>
                </a:moveTo>
                <a:lnTo>
                  <a:pt x="3048" y="0"/>
                </a:lnTo>
                <a:lnTo>
                  <a:pt x="0" y="3048"/>
                </a:lnTo>
                <a:lnTo>
                  <a:pt x="0" y="4572"/>
                </a:lnTo>
                <a:lnTo>
                  <a:pt x="4572" y="9144"/>
                </a:lnTo>
                <a:lnTo>
                  <a:pt x="733937" y="106492"/>
                </a:lnTo>
                <a:lnTo>
                  <a:pt x="735063" y="97295"/>
                </a:lnTo>
                <a:lnTo>
                  <a:pt x="6096" y="0"/>
                </a:lnTo>
                <a:close/>
              </a:path>
            </a:pathLst>
          </a:custGeom>
          <a:solidFill>
            <a:srgbClr val="003366"/>
          </a:solidFill>
        </p:spPr>
        <p:txBody>
          <a:bodyPr wrap="square" lIns="0" tIns="0" rIns="0" bIns="0" rtlCol="0"/>
          <a:lstStyle/>
          <a:p/>
        </p:txBody>
      </p:sp>
      <p:sp>
        <p:nvSpPr>
          <p:cNvPr id="33" name="object 33"/>
          <p:cNvSpPr/>
          <p:nvPr/>
        </p:nvSpPr>
        <p:spPr>
          <a:xfrm>
            <a:off x="3867911" y="3304032"/>
            <a:ext cx="751840" cy="108585"/>
          </a:xfrm>
          <a:custGeom>
            <a:avLst/>
            <a:gdLst/>
            <a:ahLst/>
            <a:cxnLst/>
            <a:rect l="l" t="t" r="r" b="b"/>
            <a:pathLst>
              <a:path w="751839" h="108585">
                <a:moveTo>
                  <a:pt x="6096" y="0"/>
                </a:moveTo>
                <a:lnTo>
                  <a:pt x="748284" y="99060"/>
                </a:lnTo>
                <a:lnTo>
                  <a:pt x="749808" y="99060"/>
                </a:lnTo>
                <a:lnTo>
                  <a:pt x="751332" y="100584"/>
                </a:lnTo>
                <a:lnTo>
                  <a:pt x="751332" y="102107"/>
                </a:lnTo>
                <a:lnTo>
                  <a:pt x="751332" y="103632"/>
                </a:lnTo>
                <a:lnTo>
                  <a:pt x="751332" y="105155"/>
                </a:lnTo>
                <a:lnTo>
                  <a:pt x="749808" y="106680"/>
                </a:lnTo>
                <a:lnTo>
                  <a:pt x="748284" y="108204"/>
                </a:lnTo>
                <a:lnTo>
                  <a:pt x="746760" y="108204"/>
                </a:lnTo>
                <a:lnTo>
                  <a:pt x="4572" y="9144"/>
                </a:lnTo>
                <a:lnTo>
                  <a:pt x="3048" y="7620"/>
                </a:lnTo>
                <a:lnTo>
                  <a:pt x="1524" y="6096"/>
                </a:lnTo>
                <a:lnTo>
                  <a:pt x="0" y="4572"/>
                </a:lnTo>
                <a:lnTo>
                  <a:pt x="0" y="3048"/>
                </a:lnTo>
                <a:lnTo>
                  <a:pt x="1524" y="1524"/>
                </a:lnTo>
                <a:lnTo>
                  <a:pt x="3048" y="0"/>
                </a:lnTo>
                <a:lnTo>
                  <a:pt x="4572" y="0"/>
                </a:lnTo>
                <a:lnTo>
                  <a:pt x="6096" y="0"/>
                </a:lnTo>
                <a:close/>
              </a:path>
            </a:pathLst>
          </a:custGeom>
          <a:ln w="3175">
            <a:solidFill>
              <a:srgbClr val="003366"/>
            </a:solidFill>
          </a:ln>
        </p:spPr>
        <p:txBody>
          <a:bodyPr wrap="square" lIns="0" tIns="0" rIns="0" bIns="0" rtlCol="0"/>
          <a:lstStyle/>
          <a:p/>
        </p:txBody>
      </p:sp>
      <p:sp>
        <p:nvSpPr>
          <p:cNvPr id="34" name="object 34"/>
          <p:cNvSpPr/>
          <p:nvPr/>
        </p:nvSpPr>
        <p:spPr>
          <a:xfrm>
            <a:off x="4597908" y="3368040"/>
            <a:ext cx="81280" cy="74930"/>
          </a:xfrm>
          <a:custGeom>
            <a:avLst/>
            <a:gdLst/>
            <a:ahLst/>
            <a:cxnLst/>
            <a:rect l="l" t="t" r="r" b="b"/>
            <a:pathLst>
              <a:path w="81279" h="74929">
                <a:moveTo>
                  <a:pt x="9143" y="0"/>
                </a:moveTo>
                <a:lnTo>
                  <a:pt x="80772" y="47244"/>
                </a:lnTo>
                <a:lnTo>
                  <a:pt x="0" y="74676"/>
                </a:lnTo>
                <a:lnTo>
                  <a:pt x="9143" y="0"/>
                </a:lnTo>
                <a:close/>
              </a:path>
            </a:pathLst>
          </a:custGeom>
          <a:ln w="3175">
            <a:solidFill>
              <a:srgbClr val="003366"/>
            </a:solidFill>
          </a:ln>
        </p:spPr>
        <p:txBody>
          <a:bodyPr wrap="square" lIns="0" tIns="0" rIns="0" bIns="0" rtlCol="0"/>
          <a:lstStyle/>
          <a:p/>
        </p:txBody>
      </p:sp>
      <p:sp>
        <p:nvSpPr>
          <p:cNvPr id="35" name="object 35"/>
          <p:cNvSpPr/>
          <p:nvPr/>
        </p:nvSpPr>
        <p:spPr>
          <a:xfrm>
            <a:off x="3867911" y="3537203"/>
            <a:ext cx="810895" cy="76200"/>
          </a:xfrm>
          <a:custGeom>
            <a:avLst/>
            <a:gdLst/>
            <a:ahLst/>
            <a:cxnLst/>
            <a:rect l="l" t="t" r="r" b="b"/>
            <a:pathLst>
              <a:path w="810895" h="76200">
                <a:moveTo>
                  <a:pt x="734568" y="0"/>
                </a:moveTo>
                <a:lnTo>
                  <a:pt x="734568" y="76200"/>
                </a:lnTo>
                <a:lnTo>
                  <a:pt x="801624" y="42672"/>
                </a:lnTo>
                <a:lnTo>
                  <a:pt x="748284" y="42672"/>
                </a:lnTo>
                <a:lnTo>
                  <a:pt x="751332" y="39624"/>
                </a:lnTo>
                <a:lnTo>
                  <a:pt x="751332" y="36576"/>
                </a:lnTo>
                <a:lnTo>
                  <a:pt x="748284" y="33528"/>
                </a:lnTo>
                <a:lnTo>
                  <a:pt x="801624" y="33528"/>
                </a:lnTo>
                <a:lnTo>
                  <a:pt x="734568" y="0"/>
                </a:lnTo>
                <a:close/>
              </a:path>
              <a:path w="810895" h="76200">
                <a:moveTo>
                  <a:pt x="734568" y="33528"/>
                </a:moveTo>
                <a:lnTo>
                  <a:pt x="3048" y="33528"/>
                </a:lnTo>
                <a:lnTo>
                  <a:pt x="1524" y="35052"/>
                </a:lnTo>
                <a:lnTo>
                  <a:pt x="1524" y="36576"/>
                </a:lnTo>
                <a:lnTo>
                  <a:pt x="0" y="38100"/>
                </a:lnTo>
                <a:lnTo>
                  <a:pt x="1524" y="39624"/>
                </a:lnTo>
                <a:lnTo>
                  <a:pt x="1524" y="41148"/>
                </a:lnTo>
                <a:lnTo>
                  <a:pt x="3048" y="42672"/>
                </a:lnTo>
                <a:lnTo>
                  <a:pt x="734568" y="42672"/>
                </a:lnTo>
                <a:lnTo>
                  <a:pt x="734568" y="33528"/>
                </a:lnTo>
                <a:close/>
              </a:path>
              <a:path w="810895" h="76200">
                <a:moveTo>
                  <a:pt x="801624" y="33528"/>
                </a:moveTo>
                <a:lnTo>
                  <a:pt x="748284" y="33528"/>
                </a:lnTo>
                <a:lnTo>
                  <a:pt x="751332" y="36576"/>
                </a:lnTo>
                <a:lnTo>
                  <a:pt x="751332" y="39624"/>
                </a:lnTo>
                <a:lnTo>
                  <a:pt x="748284" y="42672"/>
                </a:lnTo>
                <a:lnTo>
                  <a:pt x="801624" y="42672"/>
                </a:lnTo>
                <a:lnTo>
                  <a:pt x="810768" y="38100"/>
                </a:lnTo>
                <a:lnTo>
                  <a:pt x="801624" y="33528"/>
                </a:lnTo>
                <a:close/>
              </a:path>
            </a:pathLst>
          </a:custGeom>
          <a:solidFill>
            <a:srgbClr val="003366"/>
          </a:solidFill>
        </p:spPr>
        <p:txBody>
          <a:bodyPr wrap="square" lIns="0" tIns="0" rIns="0" bIns="0" rtlCol="0"/>
          <a:lstStyle/>
          <a:p/>
        </p:txBody>
      </p:sp>
      <p:sp>
        <p:nvSpPr>
          <p:cNvPr id="36" name="object 36"/>
          <p:cNvSpPr/>
          <p:nvPr/>
        </p:nvSpPr>
        <p:spPr>
          <a:xfrm>
            <a:off x="3867911" y="3570732"/>
            <a:ext cx="751840" cy="9525"/>
          </a:xfrm>
          <a:custGeom>
            <a:avLst/>
            <a:gdLst/>
            <a:ahLst/>
            <a:cxnLst/>
            <a:rect l="l" t="t" r="r" b="b"/>
            <a:pathLst>
              <a:path w="751839" h="9525">
                <a:moveTo>
                  <a:pt x="4572" y="0"/>
                </a:moveTo>
                <a:lnTo>
                  <a:pt x="746760" y="0"/>
                </a:lnTo>
                <a:lnTo>
                  <a:pt x="748284" y="0"/>
                </a:lnTo>
                <a:lnTo>
                  <a:pt x="749808" y="1524"/>
                </a:lnTo>
                <a:lnTo>
                  <a:pt x="751332" y="3048"/>
                </a:lnTo>
                <a:lnTo>
                  <a:pt x="751332" y="4572"/>
                </a:lnTo>
                <a:lnTo>
                  <a:pt x="751332" y="6096"/>
                </a:lnTo>
                <a:lnTo>
                  <a:pt x="749808" y="7620"/>
                </a:lnTo>
                <a:lnTo>
                  <a:pt x="748284" y="9144"/>
                </a:lnTo>
                <a:lnTo>
                  <a:pt x="746760" y="9144"/>
                </a:lnTo>
                <a:lnTo>
                  <a:pt x="4572" y="9144"/>
                </a:lnTo>
                <a:lnTo>
                  <a:pt x="3048" y="9144"/>
                </a:lnTo>
                <a:lnTo>
                  <a:pt x="1524" y="7620"/>
                </a:lnTo>
                <a:lnTo>
                  <a:pt x="1524" y="6096"/>
                </a:lnTo>
                <a:lnTo>
                  <a:pt x="0" y="4572"/>
                </a:lnTo>
                <a:lnTo>
                  <a:pt x="1524" y="3048"/>
                </a:lnTo>
                <a:lnTo>
                  <a:pt x="1524" y="1524"/>
                </a:lnTo>
                <a:lnTo>
                  <a:pt x="3048" y="0"/>
                </a:lnTo>
                <a:lnTo>
                  <a:pt x="4572" y="0"/>
                </a:lnTo>
                <a:close/>
              </a:path>
            </a:pathLst>
          </a:custGeom>
          <a:ln w="3175">
            <a:solidFill>
              <a:srgbClr val="003366"/>
            </a:solidFill>
          </a:ln>
        </p:spPr>
        <p:txBody>
          <a:bodyPr wrap="square" lIns="0" tIns="0" rIns="0" bIns="0" rtlCol="0"/>
          <a:lstStyle/>
          <a:p/>
        </p:txBody>
      </p:sp>
      <p:sp>
        <p:nvSpPr>
          <p:cNvPr id="37" name="object 37"/>
          <p:cNvSpPr/>
          <p:nvPr/>
        </p:nvSpPr>
        <p:spPr>
          <a:xfrm>
            <a:off x="4602479" y="3537203"/>
            <a:ext cx="76200" cy="76200"/>
          </a:xfrm>
          <a:custGeom>
            <a:avLst/>
            <a:gdLst/>
            <a:ahLst/>
            <a:cxnLst/>
            <a:rect l="l" t="t" r="r" b="b"/>
            <a:pathLst>
              <a:path w="76200" h="76200">
                <a:moveTo>
                  <a:pt x="0" y="0"/>
                </a:moveTo>
                <a:lnTo>
                  <a:pt x="76199" y="38100"/>
                </a:lnTo>
                <a:lnTo>
                  <a:pt x="0" y="76200"/>
                </a:lnTo>
                <a:lnTo>
                  <a:pt x="0" y="0"/>
                </a:lnTo>
                <a:close/>
              </a:path>
            </a:pathLst>
          </a:custGeom>
          <a:ln w="3175">
            <a:solidFill>
              <a:srgbClr val="003366"/>
            </a:solidFill>
          </a:ln>
        </p:spPr>
        <p:txBody>
          <a:bodyPr wrap="square" lIns="0" tIns="0" rIns="0" bIns="0" rtlCol="0"/>
          <a:lstStyle/>
          <a:p/>
        </p:txBody>
      </p:sp>
      <p:sp>
        <p:nvSpPr>
          <p:cNvPr id="38" name="object 38"/>
          <p:cNvSpPr txBox="1"/>
          <p:nvPr/>
        </p:nvSpPr>
        <p:spPr>
          <a:xfrm>
            <a:off x="1130300" y="902207"/>
            <a:ext cx="5512435" cy="2153285"/>
          </a:xfrm>
          <a:prstGeom prst="rect">
            <a:avLst/>
          </a:prstGeom>
        </p:spPr>
        <p:txBody>
          <a:bodyPr wrap="square" lIns="0" tIns="0" rIns="0" bIns="0" rtlCol="0" vert="horz">
            <a:spAutoFit/>
          </a:bodyPr>
          <a:lstStyle/>
          <a:p>
            <a:pPr algn="just" marL="12700">
              <a:lnSpc>
                <a:spcPct val="100000"/>
              </a:lnSpc>
            </a:pPr>
            <a:r>
              <a:rPr dirty="0" sz="1200" b="1">
                <a:latin typeface="Times New Roman"/>
                <a:cs typeface="Times New Roman"/>
              </a:rPr>
              <a:t>Example of</a:t>
            </a:r>
            <a:r>
              <a:rPr dirty="0" sz="1200" spc="-100" b="1">
                <a:latin typeface="Times New Roman"/>
                <a:cs typeface="Times New Roman"/>
              </a:rPr>
              <a:t> </a:t>
            </a:r>
            <a:r>
              <a:rPr dirty="0" sz="1200" spc="-5" b="1">
                <a:latin typeface="Times New Roman"/>
                <a:cs typeface="Times New Roman"/>
              </a:rPr>
              <a:t>Cohesion</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spc="-5">
                <a:latin typeface="Times New Roman"/>
                <a:cs typeface="Times New Roman"/>
              </a:rPr>
              <a:t>As </a:t>
            </a:r>
            <a:r>
              <a:rPr dirty="0" sz="1200">
                <a:latin typeface="Times New Roman"/>
                <a:cs typeface="Times New Roman"/>
              </a:rPr>
              <a:t>mentioned earlier, </a:t>
            </a:r>
            <a:r>
              <a:rPr dirty="0" sz="1200" spc="-5">
                <a:latin typeface="Times New Roman"/>
                <a:cs typeface="Times New Roman"/>
              </a:rPr>
              <a:t>strong </a:t>
            </a:r>
            <a:r>
              <a:rPr dirty="0" sz="1200">
                <a:latin typeface="Times New Roman"/>
                <a:cs typeface="Times New Roman"/>
              </a:rPr>
              <a:t>cohesion implies </a:t>
            </a:r>
            <a:r>
              <a:rPr dirty="0" sz="1200" spc="5">
                <a:latin typeface="Times New Roman"/>
                <a:cs typeface="Times New Roman"/>
              </a:rPr>
              <a:t>that </a:t>
            </a:r>
            <a:r>
              <a:rPr dirty="0" sz="1200">
                <a:latin typeface="Times New Roman"/>
                <a:cs typeface="Times New Roman"/>
              </a:rPr>
              <a:t>all parts of a component </a:t>
            </a:r>
            <a:r>
              <a:rPr dirty="0" sz="1200" spc="-5">
                <a:latin typeface="Times New Roman"/>
                <a:cs typeface="Times New Roman"/>
              </a:rPr>
              <a:t>should </a:t>
            </a:r>
            <a:r>
              <a:rPr dirty="0" sz="1200">
                <a:latin typeface="Times New Roman"/>
                <a:cs typeface="Times New Roman"/>
              </a:rPr>
              <a:t>have a  close logical relationship </a:t>
            </a:r>
            <a:r>
              <a:rPr dirty="0" sz="1200" spc="-5">
                <a:latin typeface="Times New Roman"/>
                <a:cs typeface="Times New Roman"/>
              </a:rPr>
              <a:t>with </a:t>
            </a:r>
            <a:r>
              <a:rPr dirty="0" sz="1200">
                <a:latin typeface="Times New Roman"/>
                <a:cs typeface="Times New Roman"/>
              </a:rPr>
              <a:t>each other. That means, in case </a:t>
            </a:r>
            <a:r>
              <a:rPr dirty="0" sz="1200" spc="-5">
                <a:latin typeface="Times New Roman"/>
                <a:cs typeface="Times New Roman"/>
              </a:rPr>
              <a:t>some </a:t>
            </a:r>
            <a:r>
              <a:rPr dirty="0" sz="1200">
                <a:latin typeface="Times New Roman"/>
                <a:cs typeface="Times New Roman"/>
              </a:rPr>
              <a:t>kind of change is  required in the </a:t>
            </a:r>
            <a:r>
              <a:rPr dirty="0" sz="1200" spc="-5">
                <a:latin typeface="Times New Roman"/>
                <a:cs typeface="Times New Roman"/>
              </a:rPr>
              <a:t>software, </a:t>
            </a:r>
            <a:r>
              <a:rPr dirty="0" sz="1200">
                <a:latin typeface="Times New Roman"/>
                <a:cs typeface="Times New Roman"/>
              </a:rPr>
              <a:t>all the related pieces are found at one</a:t>
            </a:r>
            <a:r>
              <a:rPr dirty="0" sz="1200" spc="-114">
                <a:latin typeface="Times New Roman"/>
                <a:cs typeface="Times New Roman"/>
              </a:rPr>
              <a:t> </a:t>
            </a:r>
            <a:r>
              <a:rPr dirty="0" sz="1200">
                <a:latin typeface="Times New Roman"/>
                <a:cs typeface="Times New Roman"/>
              </a:rPr>
              <a:t>place.</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A class </a:t>
            </a:r>
            <a:r>
              <a:rPr dirty="0" sz="1200" spc="-5">
                <a:latin typeface="Times New Roman"/>
                <a:cs typeface="Times New Roman"/>
              </a:rPr>
              <a:t>will </a:t>
            </a:r>
            <a:r>
              <a:rPr dirty="0" sz="1200">
                <a:latin typeface="Times New Roman"/>
                <a:cs typeface="Times New Roman"/>
              </a:rPr>
              <a:t>be cohesive if most of the methods defined in a class use most of the data  members most of the time. If </a:t>
            </a:r>
            <a:r>
              <a:rPr dirty="0" sz="1200" spc="-5">
                <a:latin typeface="Times New Roman"/>
                <a:cs typeface="Times New Roman"/>
              </a:rPr>
              <a:t>we </a:t>
            </a:r>
            <a:r>
              <a:rPr dirty="0" sz="1200">
                <a:latin typeface="Times New Roman"/>
                <a:cs typeface="Times New Roman"/>
              </a:rPr>
              <a:t>find different subsets of data </a:t>
            </a:r>
            <a:r>
              <a:rPr dirty="0" sz="1200" spc="-5">
                <a:latin typeface="Times New Roman"/>
                <a:cs typeface="Times New Roman"/>
              </a:rPr>
              <a:t>within </a:t>
            </a:r>
            <a:r>
              <a:rPr dirty="0" sz="1200">
                <a:latin typeface="Times New Roman"/>
                <a:cs typeface="Times New Roman"/>
              </a:rPr>
              <a:t>the </a:t>
            </a:r>
            <a:r>
              <a:rPr dirty="0" sz="1200" spc="-5">
                <a:latin typeface="Times New Roman"/>
                <a:cs typeface="Times New Roman"/>
              </a:rPr>
              <a:t>same </a:t>
            </a:r>
            <a:r>
              <a:rPr dirty="0" sz="1200">
                <a:latin typeface="Times New Roman"/>
                <a:cs typeface="Times New Roman"/>
              </a:rPr>
              <a:t>class being  manipulated by </a:t>
            </a:r>
            <a:r>
              <a:rPr dirty="0" sz="1200" spc="-5">
                <a:latin typeface="Times New Roman"/>
                <a:cs typeface="Times New Roman"/>
              </a:rPr>
              <a:t>separate </a:t>
            </a:r>
            <a:r>
              <a:rPr dirty="0" sz="1200">
                <a:latin typeface="Times New Roman"/>
                <a:cs typeface="Times New Roman"/>
              </a:rPr>
              <a:t>groups of functions then the class is not cohesive and </a:t>
            </a:r>
            <a:r>
              <a:rPr dirty="0" sz="1200" spc="-5">
                <a:latin typeface="Times New Roman"/>
                <a:cs typeface="Times New Roman"/>
              </a:rPr>
              <a:t>should </a:t>
            </a:r>
            <a:r>
              <a:rPr dirty="0" sz="1200">
                <a:latin typeface="Times New Roman"/>
                <a:cs typeface="Times New Roman"/>
              </a:rPr>
              <a:t>be  broken down as </a:t>
            </a:r>
            <a:r>
              <a:rPr dirty="0" sz="1200" spc="-5">
                <a:latin typeface="Times New Roman"/>
                <a:cs typeface="Times New Roman"/>
              </a:rPr>
              <a:t>shown</a:t>
            </a:r>
            <a:r>
              <a:rPr dirty="0" sz="1200" spc="-105">
                <a:latin typeface="Times New Roman"/>
                <a:cs typeface="Times New Roman"/>
              </a:rPr>
              <a:t> </a:t>
            </a:r>
            <a:r>
              <a:rPr dirty="0" sz="1200">
                <a:latin typeface="Times New Roman"/>
                <a:cs typeface="Times New Roman"/>
              </a:rPr>
              <a:t>below.</a:t>
            </a:r>
            <a:endParaRPr sz="1200">
              <a:latin typeface="Times New Roman"/>
              <a:cs typeface="Times New Roman"/>
            </a:endParaRPr>
          </a:p>
          <a:p>
            <a:pPr>
              <a:lnSpc>
                <a:spcPct val="100000"/>
              </a:lnSpc>
              <a:spcBef>
                <a:spcPts val="55"/>
              </a:spcBef>
            </a:pPr>
            <a:endParaRPr sz="1200">
              <a:latin typeface="Times New Roman"/>
              <a:cs typeface="Times New Roman"/>
            </a:endParaRPr>
          </a:p>
          <a:p>
            <a:pPr marL="3446145">
              <a:lnSpc>
                <a:spcPct val="100000"/>
              </a:lnSpc>
            </a:pPr>
            <a:r>
              <a:rPr dirty="0" sz="1250" spc="-10" b="1">
                <a:solidFill>
                  <a:srgbClr val="003366"/>
                </a:solidFill>
                <a:latin typeface="Arial"/>
                <a:cs typeface="Arial"/>
              </a:rPr>
              <a:t>Class</a:t>
            </a:r>
            <a:r>
              <a:rPr dirty="0" sz="1250" spc="-75" b="1">
                <a:solidFill>
                  <a:srgbClr val="003366"/>
                </a:solidFill>
                <a:latin typeface="Arial"/>
                <a:cs typeface="Arial"/>
              </a:rPr>
              <a:t> </a:t>
            </a:r>
            <a:r>
              <a:rPr dirty="0" sz="1250" spc="-10" b="1">
                <a:solidFill>
                  <a:srgbClr val="003366"/>
                </a:solidFill>
                <a:latin typeface="Arial"/>
                <a:cs typeface="Arial"/>
              </a:rPr>
              <a:t>X1</a:t>
            </a:r>
            <a:endParaRPr sz="1250">
              <a:latin typeface="Arial"/>
              <a:cs typeface="Arial"/>
            </a:endParaRPr>
          </a:p>
        </p:txBody>
      </p:sp>
      <p:sp>
        <p:nvSpPr>
          <p:cNvPr id="39" name="object 39"/>
          <p:cNvSpPr/>
          <p:nvPr/>
        </p:nvSpPr>
        <p:spPr>
          <a:xfrm>
            <a:off x="4570476" y="4931409"/>
            <a:ext cx="676910" cy="295910"/>
          </a:xfrm>
          <a:custGeom>
            <a:avLst/>
            <a:gdLst/>
            <a:ahLst/>
            <a:cxnLst/>
            <a:rect l="l" t="t" r="r" b="b"/>
            <a:pathLst>
              <a:path w="676910" h="295910">
                <a:moveTo>
                  <a:pt x="0" y="295910"/>
                </a:moveTo>
                <a:lnTo>
                  <a:pt x="676656" y="295910"/>
                </a:lnTo>
                <a:lnTo>
                  <a:pt x="676656" y="0"/>
                </a:lnTo>
                <a:lnTo>
                  <a:pt x="0" y="0"/>
                </a:lnTo>
                <a:lnTo>
                  <a:pt x="0" y="295910"/>
                </a:lnTo>
                <a:close/>
              </a:path>
            </a:pathLst>
          </a:custGeom>
          <a:solidFill>
            <a:srgbClr val="99CC99"/>
          </a:solidFill>
        </p:spPr>
        <p:txBody>
          <a:bodyPr wrap="square" lIns="0" tIns="0" rIns="0" bIns="0" rtlCol="0"/>
          <a:lstStyle/>
          <a:p/>
        </p:txBody>
      </p:sp>
      <p:sp>
        <p:nvSpPr>
          <p:cNvPr id="40" name="object 40"/>
          <p:cNvSpPr/>
          <p:nvPr/>
        </p:nvSpPr>
        <p:spPr>
          <a:xfrm>
            <a:off x="4570476" y="4632959"/>
            <a:ext cx="193675" cy="298450"/>
          </a:xfrm>
          <a:custGeom>
            <a:avLst/>
            <a:gdLst/>
            <a:ahLst/>
            <a:cxnLst/>
            <a:rect l="l" t="t" r="r" b="b"/>
            <a:pathLst>
              <a:path w="193675" h="298450">
                <a:moveTo>
                  <a:pt x="0" y="298450"/>
                </a:moveTo>
                <a:lnTo>
                  <a:pt x="193548" y="298450"/>
                </a:lnTo>
                <a:lnTo>
                  <a:pt x="193548" y="0"/>
                </a:lnTo>
                <a:lnTo>
                  <a:pt x="0" y="0"/>
                </a:lnTo>
                <a:lnTo>
                  <a:pt x="0" y="298450"/>
                </a:lnTo>
                <a:close/>
              </a:path>
            </a:pathLst>
          </a:custGeom>
          <a:solidFill>
            <a:srgbClr val="99CC99"/>
          </a:solidFill>
        </p:spPr>
        <p:txBody>
          <a:bodyPr wrap="square" lIns="0" tIns="0" rIns="0" bIns="0" rtlCol="0"/>
          <a:lstStyle/>
          <a:p/>
        </p:txBody>
      </p:sp>
      <p:sp>
        <p:nvSpPr>
          <p:cNvPr id="41" name="object 41"/>
          <p:cNvSpPr/>
          <p:nvPr/>
        </p:nvSpPr>
        <p:spPr>
          <a:xfrm>
            <a:off x="4956047" y="4632959"/>
            <a:ext cx="291465" cy="299085"/>
          </a:xfrm>
          <a:custGeom>
            <a:avLst/>
            <a:gdLst/>
            <a:ahLst/>
            <a:cxnLst/>
            <a:rect l="l" t="t" r="r" b="b"/>
            <a:pathLst>
              <a:path w="291464" h="299085">
                <a:moveTo>
                  <a:pt x="291083" y="0"/>
                </a:moveTo>
                <a:lnTo>
                  <a:pt x="0" y="0"/>
                </a:lnTo>
                <a:lnTo>
                  <a:pt x="0" y="298704"/>
                </a:lnTo>
                <a:lnTo>
                  <a:pt x="291083" y="298704"/>
                </a:lnTo>
                <a:lnTo>
                  <a:pt x="291083" y="0"/>
                </a:lnTo>
                <a:close/>
              </a:path>
            </a:pathLst>
          </a:custGeom>
          <a:solidFill>
            <a:srgbClr val="99CC99"/>
          </a:solidFill>
        </p:spPr>
        <p:txBody>
          <a:bodyPr wrap="square" lIns="0" tIns="0" rIns="0" bIns="0" rtlCol="0"/>
          <a:lstStyle/>
          <a:p/>
        </p:txBody>
      </p:sp>
      <p:sp>
        <p:nvSpPr>
          <p:cNvPr id="42" name="object 42"/>
          <p:cNvSpPr/>
          <p:nvPr/>
        </p:nvSpPr>
        <p:spPr>
          <a:xfrm>
            <a:off x="4565903" y="4628388"/>
            <a:ext cx="685800" cy="603885"/>
          </a:xfrm>
          <a:custGeom>
            <a:avLst/>
            <a:gdLst/>
            <a:ahLst/>
            <a:cxnLst/>
            <a:rect l="l" t="t" r="r" b="b"/>
            <a:pathLst>
              <a:path w="685800" h="603885">
                <a:moveTo>
                  <a:pt x="199644" y="0"/>
                </a:moveTo>
                <a:lnTo>
                  <a:pt x="1524" y="0"/>
                </a:lnTo>
                <a:lnTo>
                  <a:pt x="0" y="1524"/>
                </a:lnTo>
                <a:lnTo>
                  <a:pt x="0" y="600456"/>
                </a:lnTo>
                <a:lnTo>
                  <a:pt x="1524" y="601980"/>
                </a:lnTo>
                <a:lnTo>
                  <a:pt x="3048" y="601980"/>
                </a:lnTo>
                <a:lnTo>
                  <a:pt x="4572" y="603504"/>
                </a:lnTo>
                <a:lnTo>
                  <a:pt x="681228" y="603504"/>
                </a:lnTo>
                <a:lnTo>
                  <a:pt x="685800" y="598932"/>
                </a:lnTo>
                <a:lnTo>
                  <a:pt x="4572" y="598932"/>
                </a:lnTo>
                <a:lnTo>
                  <a:pt x="3048" y="594360"/>
                </a:lnTo>
                <a:lnTo>
                  <a:pt x="9144" y="594360"/>
                </a:lnTo>
                <a:lnTo>
                  <a:pt x="9144" y="9144"/>
                </a:lnTo>
                <a:lnTo>
                  <a:pt x="3048" y="9144"/>
                </a:lnTo>
                <a:lnTo>
                  <a:pt x="4572" y="4572"/>
                </a:lnTo>
                <a:lnTo>
                  <a:pt x="9144" y="3048"/>
                </a:lnTo>
                <a:lnTo>
                  <a:pt x="201168" y="3048"/>
                </a:lnTo>
                <a:lnTo>
                  <a:pt x="201168" y="1524"/>
                </a:lnTo>
                <a:lnTo>
                  <a:pt x="199644" y="0"/>
                </a:lnTo>
                <a:close/>
              </a:path>
              <a:path w="685800" h="603885">
                <a:moveTo>
                  <a:pt x="9144" y="594360"/>
                </a:moveTo>
                <a:lnTo>
                  <a:pt x="3048" y="594360"/>
                </a:lnTo>
                <a:lnTo>
                  <a:pt x="4572" y="598932"/>
                </a:lnTo>
                <a:lnTo>
                  <a:pt x="9144" y="597408"/>
                </a:lnTo>
                <a:lnTo>
                  <a:pt x="9144" y="594360"/>
                </a:lnTo>
                <a:close/>
              </a:path>
              <a:path w="685800" h="603885">
                <a:moveTo>
                  <a:pt x="676656" y="594360"/>
                </a:moveTo>
                <a:lnTo>
                  <a:pt x="9144" y="594360"/>
                </a:lnTo>
                <a:lnTo>
                  <a:pt x="9144" y="597408"/>
                </a:lnTo>
                <a:lnTo>
                  <a:pt x="4572" y="598932"/>
                </a:lnTo>
                <a:lnTo>
                  <a:pt x="681228" y="598932"/>
                </a:lnTo>
                <a:lnTo>
                  <a:pt x="676656" y="597408"/>
                </a:lnTo>
                <a:lnTo>
                  <a:pt x="676656" y="594360"/>
                </a:lnTo>
                <a:close/>
              </a:path>
              <a:path w="685800" h="603885">
                <a:moveTo>
                  <a:pt x="676656" y="3048"/>
                </a:moveTo>
                <a:lnTo>
                  <a:pt x="676656" y="597408"/>
                </a:lnTo>
                <a:lnTo>
                  <a:pt x="681228" y="598932"/>
                </a:lnTo>
                <a:lnTo>
                  <a:pt x="679704" y="594360"/>
                </a:lnTo>
                <a:lnTo>
                  <a:pt x="685800" y="594360"/>
                </a:lnTo>
                <a:lnTo>
                  <a:pt x="685800" y="9144"/>
                </a:lnTo>
                <a:lnTo>
                  <a:pt x="679704" y="9144"/>
                </a:lnTo>
                <a:lnTo>
                  <a:pt x="681228" y="4572"/>
                </a:lnTo>
                <a:lnTo>
                  <a:pt x="676656" y="3048"/>
                </a:lnTo>
                <a:close/>
              </a:path>
              <a:path w="685800" h="603885">
                <a:moveTo>
                  <a:pt x="685800" y="594360"/>
                </a:moveTo>
                <a:lnTo>
                  <a:pt x="679704" y="594360"/>
                </a:lnTo>
                <a:lnTo>
                  <a:pt x="681228" y="598932"/>
                </a:lnTo>
                <a:lnTo>
                  <a:pt x="685800" y="598932"/>
                </a:lnTo>
                <a:lnTo>
                  <a:pt x="685800" y="594360"/>
                </a:lnTo>
                <a:close/>
              </a:path>
              <a:path w="685800" h="603885">
                <a:moveTo>
                  <a:pt x="193548" y="3048"/>
                </a:moveTo>
                <a:lnTo>
                  <a:pt x="193548" y="304800"/>
                </a:lnTo>
                <a:lnTo>
                  <a:pt x="196596" y="307848"/>
                </a:lnTo>
                <a:lnTo>
                  <a:pt x="388620" y="307848"/>
                </a:lnTo>
                <a:lnTo>
                  <a:pt x="390144" y="306324"/>
                </a:lnTo>
                <a:lnTo>
                  <a:pt x="391668" y="306324"/>
                </a:lnTo>
                <a:lnTo>
                  <a:pt x="393192" y="304800"/>
                </a:lnTo>
                <a:lnTo>
                  <a:pt x="393192" y="303276"/>
                </a:lnTo>
                <a:lnTo>
                  <a:pt x="198120" y="303276"/>
                </a:lnTo>
                <a:lnTo>
                  <a:pt x="198120" y="298704"/>
                </a:lnTo>
                <a:lnTo>
                  <a:pt x="202692" y="298704"/>
                </a:lnTo>
                <a:lnTo>
                  <a:pt x="202692" y="9144"/>
                </a:lnTo>
                <a:lnTo>
                  <a:pt x="196596" y="9144"/>
                </a:lnTo>
                <a:lnTo>
                  <a:pt x="198120" y="4572"/>
                </a:lnTo>
                <a:lnTo>
                  <a:pt x="193548" y="3048"/>
                </a:lnTo>
                <a:close/>
              </a:path>
              <a:path w="685800" h="603885">
                <a:moveTo>
                  <a:pt x="202692" y="298704"/>
                </a:moveTo>
                <a:lnTo>
                  <a:pt x="198120" y="298704"/>
                </a:lnTo>
                <a:lnTo>
                  <a:pt x="198120" y="303276"/>
                </a:lnTo>
                <a:lnTo>
                  <a:pt x="202692" y="303276"/>
                </a:lnTo>
                <a:lnTo>
                  <a:pt x="202692" y="298704"/>
                </a:lnTo>
                <a:close/>
              </a:path>
              <a:path w="685800" h="603885">
                <a:moveTo>
                  <a:pt x="385572" y="298704"/>
                </a:moveTo>
                <a:lnTo>
                  <a:pt x="202692" y="298704"/>
                </a:lnTo>
                <a:lnTo>
                  <a:pt x="202692" y="303276"/>
                </a:lnTo>
                <a:lnTo>
                  <a:pt x="385572" y="303276"/>
                </a:lnTo>
                <a:lnTo>
                  <a:pt x="385572" y="298704"/>
                </a:lnTo>
                <a:close/>
              </a:path>
              <a:path w="685800" h="603885">
                <a:moveTo>
                  <a:pt x="682752" y="0"/>
                </a:moveTo>
                <a:lnTo>
                  <a:pt x="387096" y="0"/>
                </a:lnTo>
                <a:lnTo>
                  <a:pt x="385572" y="1524"/>
                </a:lnTo>
                <a:lnTo>
                  <a:pt x="385572" y="303276"/>
                </a:lnTo>
                <a:lnTo>
                  <a:pt x="390144" y="303276"/>
                </a:lnTo>
                <a:lnTo>
                  <a:pt x="390144" y="298704"/>
                </a:lnTo>
                <a:lnTo>
                  <a:pt x="394716" y="298704"/>
                </a:lnTo>
                <a:lnTo>
                  <a:pt x="394716" y="9144"/>
                </a:lnTo>
                <a:lnTo>
                  <a:pt x="388620" y="9144"/>
                </a:lnTo>
                <a:lnTo>
                  <a:pt x="390144" y="4572"/>
                </a:lnTo>
                <a:lnTo>
                  <a:pt x="394716" y="3048"/>
                </a:lnTo>
                <a:lnTo>
                  <a:pt x="684276" y="3048"/>
                </a:lnTo>
                <a:lnTo>
                  <a:pt x="684276" y="1524"/>
                </a:lnTo>
                <a:lnTo>
                  <a:pt x="682752" y="0"/>
                </a:lnTo>
                <a:close/>
              </a:path>
              <a:path w="685800" h="603885">
                <a:moveTo>
                  <a:pt x="394716" y="298704"/>
                </a:moveTo>
                <a:lnTo>
                  <a:pt x="390144" y="298704"/>
                </a:lnTo>
                <a:lnTo>
                  <a:pt x="390144" y="303276"/>
                </a:lnTo>
                <a:lnTo>
                  <a:pt x="393192" y="303276"/>
                </a:lnTo>
                <a:lnTo>
                  <a:pt x="394716" y="301752"/>
                </a:lnTo>
                <a:lnTo>
                  <a:pt x="394716" y="298704"/>
                </a:lnTo>
                <a:close/>
              </a:path>
              <a:path w="685800" h="603885">
                <a:moveTo>
                  <a:pt x="9144" y="3048"/>
                </a:moveTo>
                <a:lnTo>
                  <a:pt x="4572" y="4572"/>
                </a:lnTo>
                <a:lnTo>
                  <a:pt x="3048" y="9144"/>
                </a:lnTo>
                <a:lnTo>
                  <a:pt x="9144" y="9144"/>
                </a:lnTo>
                <a:lnTo>
                  <a:pt x="9144" y="3048"/>
                </a:lnTo>
                <a:close/>
              </a:path>
              <a:path w="685800" h="603885">
                <a:moveTo>
                  <a:pt x="193548" y="3048"/>
                </a:moveTo>
                <a:lnTo>
                  <a:pt x="9144" y="3048"/>
                </a:lnTo>
                <a:lnTo>
                  <a:pt x="9144" y="9144"/>
                </a:lnTo>
                <a:lnTo>
                  <a:pt x="193548" y="9144"/>
                </a:lnTo>
                <a:lnTo>
                  <a:pt x="193548" y="3048"/>
                </a:lnTo>
                <a:close/>
              </a:path>
              <a:path w="685800" h="603885">
                <a:moveTo>
                  <a:pt x="201168" y="3048"/>
                </a:moveTo>
                <a:lnTo>
                  <a:pt x="193548" y="3048"/>
                </a:lnTo>
                <a:lnTo>
                  <a:pt x="198120" y="4572"/>
                </a:lnTo>
                <a:lnTo>
                  <a:pt x="196596" y="9144"/>
                </a:lnTo>
                <a:lnTo>
                  <a:pt x="202692" y="9144"/>
                </a:lnTo>
                <a:lnTo>
                  <a:pt x="202692" y="4572"/>
                </a:lnTo>
                <a:lnTo>
                  <a:pt x="201168" y="3048"/>
                </a:lnTo>
                <a:close/>
              </a:path>
              <a:path w="685800" h="603885">
                <a:moveTo>
                  <a:pt x="394716" y="3048"/>
                </a:moveTo>
                <a:lnTo>
                  <a:pt x="390144" y="4572"/>
                </a:lnTo>
                <a:lnTo>
                  <a:pt x="388620" y="9144"/>
                </a:lnTo>
                <a:lnTo>
                  <a:pt x="394716" y="9144"/>
                </a:lnTo>
                <a:lnTo>
                  <a:pt x="394716" y="3048"/>
                </a:lnTo>
                <a:close/>
              </a:path>
              <a:path w="685800" h="603885">
                <a:moveTo>
                  <a:pt x="676656" y="3048"/>
                </a:moveTo>
                <a:lnTo>
                  <a:pt x="394716" y="3048"/>
                </a:lnTo>
                <a:lnTo>
                  <a:pt x="394716" y="9144"/>
                </a:lnTo>
                <a:lnTo>
                  <a:pt x="676656" y="9144"/>
                </a:lnTo>
                <a:lnTo>
                  <a:pt x="676656" y="3048"/>
                </a:lnTo>
                <a:close/>
              </a:path>
              <a:path w="685800" h="603885">
                <a:moveTo>
                  <a:pt x="684276" y="3048"/>
                </a:moveTo>
                <a:lnTo>
                  <a:pt x="676656" y="3048"/>
                </a:lnTo>
                <a:lnTo>
                  <a:pt x="681228" y="4572"/>
                </a:lnTo>
                <a:lnTo>
                  <a:pt x="679704" y="9144"/>
                </a:lnTo>
                <a:lnTo>
                  <a:pt x="685800" y="9144"/>
                </a:lnTo>
                <a:lnTo>
                  <a:pt x="685800" y="4572"/>
                </a:lnTo>
                <a:lnTo>
                  <a:pt x="684276" y="3048"/>
                </a:lnTo>
                <a:close/>
              </a:path>
            </a:pathLst>
          </a:custGeom>
          <a:solidFill>
            <a:srgbClr val="003366"/>
          </a:solidFill>
        </p:spPr>
        <p:txBody>
          <a:bodyPr wrap="square" lIns="0" tIns="0" rIns="0" bIns="0" rtlCol="0"/>
          <a:lstStyle/>
          <a:p/>
        </p:txBody>
      </p:sp>
      <p:sp>
        <p:nvSpPr>
          <p:cNvPr id="43" name="object 43"/>
          <p:cNvSpPr/>
          <p:nvPr/>
        </p:nvSpPr>
        <p:spPr>
          <a:xfrm>
            <a:off x="4404359" y="4535423"/>
            <a:ext cx="1030605" cy="814069"/>
          </a:xfrm>
          <a:custGeom>
            <a:avLst/>
            <a:gdLst/>
            <a:ahLst/>
            <a:cxnLst/>
            <a:rect l="l" t="t" r="r" b="b"/>
            <a:pathLst>
              <a:path w="1030604" h="814070">
                <a:moveTo>
                  <a:pt x="1027176" y="0"/>
                </a:moveTo>
                <a:lnTo>
                  <a:pt x="1524" y="0"/>
                </a:lnTo>
                <a:lnTo>
                  <a:pt x="0" y="1524"/>
                </a:lnTo>
                <a:lnTo>
                  <a:pt x="0" y="810768"/>
                </a:lnTo>
                <a:lnTo>
                  <a:pt x="3048" y="813816"/>
                </a:lnTo>
                <a:lnTo>
                  <a:pt x="1024128" y="813816"/>
                </a:lnTo>
                <a:lnTo>
                  <a:pt x="1025652" y="812292"/>
                </a:lnTo>
                <a:lnTo>
                  <a:pt x="1027176" y="812292"/>
                </a:lnTo>
                <a:lnTo>
                  <a:pt x="1028700" y="810768"/>
                </a:lnTo>
                <a:lnTo>
                  <a:pt x="1028700" y="809244"/>
                </a:lnTo>
                <a:lnTo>
                  <a:pt x="4572" y="809244"/>
                </a:lnTo>
                <a:lnTo>
                  <a:pt x="4572" y="804672"/>
                </a:lnTo>
                <a:lnTo>
                  <a:pt x="9144" y="804672"/>
                </a:lnTo>
                <a:lnTo>
                  <a:pt x="9144" y="9144"/>
                </a:lnTo>
                <a:lnTo>
                  <a:pt x="4572" y="9144"/>
                </a:lnTo>
                <a:lnTo>
                  <a:pt x="4572" y="4572"/>
                </a:lnTo>
                <a:lnTo>
                  <a:pt x="1030224" y="4572"/>
                </a:lnTo>
                <a:lnTo>
                  <a:pt x="1030224" y="3048"/>
                </a:lnTo>
                <a:lnTo>
                  <a:pt x="1027176" y="0"/>
                </a:lnTo>
                <a:close/>
              </a:path>
              <a:path w="1030604" h="814070">
                <a:moveTo>
                  <a:pt x="9144" y="804672"/>
                </a:moveTo>
                <a:lnTo>
                  <a:pt x="4572" y="804672"/>
                </a:lnTo>
                <a:lnTo>
                  <a:pt x="4572" y="809244"/>
                </a:lnTo>
                <a:lnTo>
                  <a:pt x="9144" y="809244"/>
                </a:lnTo>
                <a:lnTo>
                  <a:pt x="9144" y="804672"/>
                </a:lnTo>
                <a:close/>
              </a:path>
              <a:path w="1030604" h="814070">
                <a:moveTo>
                  <a:pt x="1021080" y="804672"/>
                </a:moveTo>
                <a:lnTo>
                  <a:pt x="9144" y="804672"/>
                </a:lnTo>
                <a:lnTo>
                  <a:pt x="9144" y="809244"/>
                </a:lnTo>
                <a:lnTo>
                  <a:pt x="1021080" y="809244"/>
                </a:lnTo>
                <a:lnTo>
                  <a:pt x="1021080" y="804672"/>
                </a:lnTo>
                <a:close/>
              </a:path>
              <a:path w="1030604" h="814070">
                <a:moveTo>
                  <a:pt x="1025652" y="4572"/>
                </a:moveTo>
                <a:lnTo>
                  <a:pt x="1021080" y="4572"/>
                </a:lnTo>
                <a:lnTo>
                  <a:pt x="1021080" y="809244"/>
                </a:lnTo>
                <a:lnTo>
                  <a:pt x="1025652" y="809244"/>
                </a:lnTo>
                <a:lnTo>
                  <a:pt x="1025652" y="804672"/>
                </a:lnTo>
                <a:lnTo>
                  <a:pt x="1030224" y="804672"/>
                </a:lnTo>
                <a:lnTo>
                  <a:pt x="1030224" y="9144"/>
                </a:lnTo>
                <a:lnTo>
                  <a:pt x="1025652" y="9144"/>
                </a:lnTo>
                <a:lnTo>
                  <a:pt x="1025652" y="4572"/>
                </a:lnTo>
                <a:close/>
              </a:path>
              <a:path w="1030604" h="814070">
                <a:moveTo>
                  <a:pt x="1030224" y="804672"/>
                </a:moveTo>
                <a:lnTo>
                  <a:pt x="1025652" y="804672"/>
                </a:lnTo>
                <a:lnTo>
                  <a:pt x="1025652" y="809244"/>
                </a:lnTo>
                <a:lnTo>
                  <a:pt x="1028700" y="809244"/>
                </a:lnTo>
                <a:lnTo>
                  <a:pt x="1030224" y="807720"/>
                </a:lnTo>
                <a:lnTo>
                  <a:pt x="1030224" y="804672"/>
                </a:lnTo>
                <a:close/>
              </a:path>
              <a:path w="1030604" h="814070">
                <a:moveTo>
                  <a:pt x="9144" y="4572"/>
                </a:moveTo>
                <a:lnTo>
                  <a:pt x="4572" y="4572"/>
                </a:lnTo>
                <a:lnTo>
                  <a:pt x="4572" y="9144"/>
                </a:lnTo>
                <a:lnTo>
                  <a:pt x="9144" y="9144"/>
                </a:lnTo>
                <a:lnTo>
                  <a:pt x="9144" y="4572"/>
                </a:lnTo>
                <a:close/>
              </a:path>
              <a:path w="1030604" h="814070">
                <a:moveTo>
                  <a:pt x="1021080" y="4572"/>
                </a:moveTo>
                <a:lnTo>
                  <a:pt x="9144" y="4572"/>
                </a:lnTo>
                <a:lnTo>
                  <a:pt x="9144" y="9144"/>
                </a:lnTo>
                <a:lnTo>
                  <a:pt x="1021080" y="9144"/>
                </a:lnTo>
                <a:lnTo>
                  <a:pt x="1021080" y="4572"/>
                </a:lnTo>
                <a:close/>
              </a:path>
              <a:path w="1030604" h="814070">
                <a:moveTo>
                  <a:pt x="1030224" y="4572"/>
                </a:moveTo>
                <a:lnTo>
                  <a:pt x="1025652" y="4572"/>
                </a:lnTo>
                <a:lnTo>
                  <a:pt x="1025652" y="9144"/>
                </a:lnTo>
                <a:lnTo>
                  <a:pt x="1030224" y="9144"/>
                </a:lnTo>
                <a:lnTo>
                  <a:pt x="1030224" y="4572"/>
                </a:lnTo>
                <a:close/>
              </a:path>
            </a:pathLst>
          </a:custGeom>
          <a:solidFill>
            <a:srgbClr val="003366"/>
          </a:solidFill>
        </p:spPr>
        <p:txBody>
          <a:bodyPr wrap="square" lIns="0" tIns="0" rIns="0" bIns="0" rtlCol="0"/>
          <a:lstStyle/>
          <a:p/>
        </p:txBody>
      </p:sp>
      <p:sp>
        <p:nvSpPr>
          <p:cNvPr id="44" name="object 44"/>
          <p:cNvSpPr txBox="1"/>
          <p:nvPr/>
        </p:nvSpPr>
        <p:spPr>
          <a:xfrm>
            <a:off x="3657091" y="4764910"/>
            <a:ext cx="162560" cy="550545"/>
          </a:xfrm>
          <a:prstGeom prst="rect">
            <a:avLst/>
          </a:prstGeom>
        </p:spPr>
        <p:txBody>
          <a:bodyPr wrap="square" lIns="0" tIns="0" rIns="0" bIns="0" rtlCol="0" vert="horz">
            <a:spAutoFit/>
          </a:bodyPr>
          <a:lstStyle/>
          <a:p>
            <a:pPr marL="12700" marR="5080">
              <a:lnSpc>
                <a:spcPct val="136200"/>
              </a:lnSpc>
            </a:pPr>
            <a:r>
              <a:rPr dirty="0" sz="1250" spc="-5">
                <a:solidFill>
                  <a:srgbClr val="003366"/>
                </a:solidFill>
                <a:latin typeface="Arial"/>
                <a:cs typeface="Arial"/>
              </a:rPr>
              <a:t>f3  f4</a:t>
            </a:r>
            <a:endParaRPr sz="1250">
              <a:latin typeface="Arial"/>
              <a:cs typeface="Arial"/>
            </a:endParaRPr>
          </a:p>
        </p:txBody>
      </p:sp>
      <p:sp>
        <p:nvSpPr>
          <p:cNvPr id="45" name="object 45"/>
          <p:cNvSpPr/>
          <p:nvPr/>
        </p:nvSpPr>
        <p:spPr>
          <a:xfrm>
            <a:off x="3867911" y="4931664"/>
            <a:ext cx="864235" cy="74930"/>
          </a:xfrm>
          <a:custGeom>
            <a:avLst/>
            <a:gdLst/>
            <a:ahLst/>
            <a:cxnLst/>
            <a:rect l="l" t="t" r="r" b="b"/>
            <a:pathLst>
              <a:path w="864235" h="74929">
                <a:moveTo>
                  <a:pt x="787908" y="0"/>
                </a:moveTo>
                <a:lnTo>
                  <a:pt x="787908" y="74675"/>
                </a:lnTo>
                <a:lnTo>
                  <a:pt x="854583" y="42671"/>
                </a:lnTo>
                <a:lnTo>
                  <a:pt x="801624" y="42671"/>
                </a:lnTo>
                <a:lnTo>
                  <a:pt x="804672" y="39623"/>
                </a:lnTo>
                <a:lnTo>
                  <a:pt x="804672" y="36575"/>
                </a:lnTo>
                <a:lnTo>
                  <a:pt x="801624" y="33527"/>
                </a:lnTo>
                <a:lnTo>
                  <a:pt x="854964" y="33527"/>
                </a:lnTo>
                <a:lnTo>
                  <a:pt x="787908" y="0"/>
                </a:lnTo>
                <a:close/>
              </a:path>
              <a:path w="864235" h="74929">
                <a:moveTo>
                  <a:pt x="787908" y="33527"/>
                </a:moveTo>
                <a:lnTo>
                  <a:pt x="3048" y="33527"/>
                </a:lnTo>
                <a:lnTo>
                  <a:pt x="1524" y="35051"/>
                </a:lnTo>
                <a:lnTo>
                  <a:pt x="1524" y="36575"/>
                </a:lnTo>
                <a:lnTo>
                  <a:pt x="0" y="38099"/>
                </a:lnTo>
                <a:lnTo>
                  <a:pt x="1524" y="39623"/>
                </a:lnTo>
                <a:lnTo>
                  <a:pt x="1524" y="41147"/>
                </a:lnTo>
                <a:lnTo>
                  <a:pt x="3048" y="42671"/>
                </a:lnTo>
                <a:lnTo>
                  <a:pt x="787908" y="42671"/>
                </a:lnTo>
                <a:lnTo>
                  <a:pt x="787908" y="33527"/>
                </a:lnTo>
                <a:close/>
              </a:path>
              <a:path w="864235" h="74929">
                <a:moveTo>
                  <a:pt x="854964" y="33527"/>
                </a:moveTo>
                <a:lnTo>
                  <a:pt x="801624" y="33527"/>
                </a:lnTo>
                <a:lnTo>
                  <a:pt x="804672" y="36575"/>
                </a:lnTo>
                <a:lnTo>
                  <a:pt x="804672" y="39623"/>
                </a:lnTo>
                <a:lnTo>
                  <a:pt x="801624" y="42671"/>
                </a:lnTo>
                <a:lnTo>
                  <a:pt x="854583" y="42671"/>
                </a:lnTo>
                <a:lnTo>
                  <a:pt x="864108" y="38099"/>
                </a:lnTo>
                <a:lnTo>
                  <a:pt x="854964" y="33527"/>
                </a:lnTo>
                <a:close/>
              </a:path>
            </a:pathLst>
          </a:custGeom>
          <a:solidFill>
            <a:srgbClr val="003366"/>
          </a:solidFill>
        </p:spPr>
        <p:txBody>
          <a:bodyPr wrap="square" lIns="0" tIns="0" rIns="0" bIns="0" rtlCol="0"/>
          <a:lstStyle/>
          <a:p/>
        </p:txBody>
      </p:sp>
      <p:sp>
        <p:nvSpPr>
          <p:cNvPr id="46" name="object 46"/>
          <p:cNvSpPr/>
          <p:nvPr/>
        </p:nvSpPr>
        <p:spPr>
          <a:xfrm>
            <a:off x="3867911" y="4965191"/>
            <a:ext cx="805180" cy="9525"/>
          </a:xfrm>
          <a:custGeom>
            <a:avLst/>
            <a:gdLst/>
            <a:ahLst/>
            <a:cxnLst/>
            <a:rect l="l" t="t" r="r" b="b"/>
            <a:pathLst>
              <a:path w="805179" h="9525">
                <a:moveTo>
                  <a:pt x="4572" y="0"/>
                </a:moveTo>
                <a:lnTo>
                  <a:pt x="800100" y="0"/>
                </a:lnTo>
                <a:lnTo>
                  <a:pt x="801624" y="0"/>
                </a:lnTo>
                <a:lnTo>
                  <a:pt x="803148" y="1524"/>
                </a:lnTo>
                <a:lnTo>
                  <a:pt x="804672" y="3048"/>
                </a:lnTo>
                <a:lnTo>
                  <a:pt x="804672" y="4572"/>
                </a:lnTo>
                <a:lnTo>
                  <a:pt x="804672" y="6096"/>
                </a:lnTo>
                <a:lnTo>
                  <a:pt x="803148" y="7620"/>
                </a:lnTo>
                <a:lnTo>
                  <a:pt x="801624" y="9144"/>
                </a:lnTo>
                <a:lnTo>
                  <a:pt x="800100" y="9144"/>
                </a:lnTo>
                <a:lnTo>
                  <a:pt x="4572" y="9144"/>
                </a:lnTo>
                <a:lnTo>
                  <a:pt x="3048" y="9144"/>
                </a:lnTo>
                <a:lnTo>
                  <a:pt x="1524" y="7620"/>
                </a:lnTo>
                <a:lnTo>
                  <a:pt x="1524" y="6096"/>
                </a:lnTo>
                <a:lnTo>
                  <a:pt x="0" y="4572"/>
                </a:lnTo>
                <a:lnTo>
                  <a:pt x="1524" y="3048"/>
                </a:lnTo>
                <a:lnTo>
                  <a:pt x="1524" y="1524"/>
                </a:lnTo>
                <a:lnTo>
                  <a:pt x="3048" y="0"/>
                </a:lnTo>
                <a:lnTo>
                  <a:pt x="4572" y="0"/>
                </a:lnTo>
                <a:close/>
              </a:path>
            </a:pathLst>
          </a:custGeom>
          <a:ln w="3175">
            <a:solidFill>
              <a:srgbClr val="003366"/>
            </a:solidFill>
          </a:ln>
        </p:spPr>
        <p:txBody>
          <a:bodyPr wrap="square" lIns="0" tIns="0" rIns="0" bIns="0" rtlCol="0"/>
          <a:lstStyle/>
          <a:p/>
        </p:txBody>
      </p:sp>
      <p:sp>
        <p:nvSpPr>
          <p:cNvPr id="47" name="object 47"/>
          <p:cNvSpPr/>
          <p:nvPr/>
        </p:nvSpPr>
        <p:spPr>
          <a:xfrm>
            <a:off x="4655820" y="4931664"/>
            <a:ext cx="76200" cy="74930"/>
          </a:xfrm>
          <a:custGeom>
            <a:avLst/>
            <a:gdLst/>
            <a:ahLst/>
            <a:cxnLst/>
            <a:rect l="l" t="t" r="r" b="b"/>
            <a:pathLst>
              <a:path w="76200" h="74929">
                <a:moveTo>
                  <a:pt x="0" y="0"/>
                </a:moveTo>
                <a:lnTo>
                  <a:pt x="76200" y="38099"/>
                </a:lnTo>
                <a:lnTo>
                  <a:pt x="0" y="74675"/>
                </a:lnTo>
                <a:lnTo>
                  <a:pt x="0" y="0"/>
                </a:lnTo>
                <a:close/>
              </a:path>
            </a:pathLst>
          </a:custGeom>
          <a:ln w="3175">
            <a:solidFill>
              <a:srgbClr val="003366"/>
            </a:solidFill>
          </a:ln>
        </p:spPr>
        <p:txBody>
          <a:bodyPr wrap="square" lIns="0" tIns="0" rIns="0" bIns="0" rtlCol="0"/>
          <a:lstStyle/>
          <a:p/>
        </p:txBody>
      </p:sp>
      <p:sp>
        <p:nvSpPr>
          <p:cNvPr id="48" name="object 48"/>
          <p:cNvSpPr/>
          <p:nvPr/>
        </p:nvSpPr>
        <p:spPr>
          <a:xfrm>
            <a:off x="3867911" y="5100828"/>
            <a:ext cx="864235" cy="142240"/>
          </a:xfrm>
          <a:custGeom>
            <a:avLst/>
            <a:gdLst/>
            <a:ahLst/>
            <a:cxnLst/>
            <a:rect l="l" t="t" r="r" b="b"/>
            <a:pathLst>
              <a:path w="864235" h="142239">
                <a:moveTo>
                  <a:pt x="788027" y="33507"/>
                </a:moveTo>
                <a:lnTo>
                  <a:pt x="4572" y="131063"/>
                </a:lnTo>
                <a:lnTo>
                  <a:pt x="0" y="135635"/>
                </a:lnTo>
                <a:lnTo>
                  <a:pt x="0" y="137159"/>
                </a:lnTo>
                <a:lnTo>
                  <a:pt x="3048" y="140207"/>
                </a:lnTo>
                <a:lnTo>
                  <a:pt x="4572" y="140207"/>
                </a:lnTo>
                <a:lnTo>
                  <a:pt x="6096" y="141731"/>
                </a:lnTo>
                <a:lnTo>
                  <a:pt x="789314" y="42704"/>
                </a:lnTo>
                <a:lnTo>
                  <a:pt x="788027" y="33507"/>
                </a:lnTo>
                <a:close/>
              </a:path>
              <a:path w="864235" h="142239">
                <a:moveTo>
                  <a:pt x="859585" y="32003"/>
                </a:moveTo>
                <a:lnTo>
                  <a:pt x="804672" y="32003"/>
                </a:lnTo>
                <a:lnTo>
                  <a:pt x="804672" y="33527"/>
                </a:lnTo>
                <a:lnTo>
                  <a:pt x="806196" y="35051"/>
                </a:lnTo>
                <a:lnTo>
                  <a:pt x="806196" y="38099"/>
                </a:lnTo>
                <a:lnTo>
                  <a:pt x="804672" y="39623"/>
                </a:lnTo>
                <a:lnTo>
                  <a:pt x="803148" y="39623"/>
                </a:lnTo>
                <a:lnTo>
                  <a:pt x="801624" y="41147"/>
                </a:lnTo>
                <a:lnTo>
                  <a:pt x="789314" y="42704"/>
                </a:lnTo>
                <a:lnTo>
                  <a:pt x="794004" y="76199"/>
                </a:lnTo>
                <a:lnTo>
                  <a:pt x="859585" y="32003"/>
                </a:lnTo>
                <a:close/>
              </a:path>
              <a:path w="864235" h="142239">
                <a:moveTo>
                  <a:pt x="804672" y="32003"/>
                </a:moveTo>
                <a:lnTo>
                  <a:pt x="800100" y="32003"/>
                </a:lnTo>
                <a:lnTo>
                  <a:pt x="788027" y="33507"/>
                </a:lnTo>
                <a:lnTo>
                  <a:pt x="789314" y="42704"/>
                </a:lnTo>
                <a:lnTo>
                  <a:pt x="801624" y="41147"/>
                </a:lnTo>
                <a:lnTo>
                  <a:pt x="803148" y="39623"/>
                </a:lnTo>
                <a:lnTo>
                  <a:pt x="804672" y="39623"/>
                </a:lnTo>
                <a:lnTo>
                  <a:pt x="806196" y="38099"/>
                </a:lnTo>
                <a:lnTo>
                  <a:pt x="806196" y="35051"/>
                </a:lnTo>
                <a:lnTo>
                  <a:pt x="804672" y="33527"/>
                </a:lnTo>
                <a:lnTo>
                  <a:pt x="804672" y="32003"/>
                </a:lnTo>
                <a:close/>
              </a:path>
              <a:path w="864235" h="142239">
                <a:moveTo>
                  <a:pt x="783336" y="0"/>
                </a:moveTo>
                <a:lnTo>
                  <a:pt x="788027" y="33507"/>
                </a:lnTo>
                <a:lnTo>
                  <a:pt x="800100" y="32003"/>
                </a:lnTo>
                <a:lnTo>
                  <a:pt x="859585" y="32003"/>
                </a:lnTo>
                <a:lnTo>
                  <a:pt x="864108" y="28955"/>
                </a:lnTo>
                <a:lnTo>
                  <a:pt x="783336" y="0"/>
                </a:lnTo>
                <a:close/>
              </a:path>
            </a:pathLst>
          </a:custGeom>
          <a:solidFill>
            <a:srgbClr val="003366"/>
          </a:solidFill>
        </p:spPr>
        <p:txBody>
          <a:bodyPr wrap="square" lIns="0" tIns="0" rIns="0" bIns="0" rtlCol="0"/>
          <a:lstStyle/>
          <a:p/>
        </p:txBody>
      </p:sp>
      <p:sp>
        <p:nvSpPr>
          <p:cNvPr id="49" name="object 49"/>
          <p:cNvSpPr/>
          <p:nvPr/>
        </p:nvSpPr>
        <p:spPr>
          <a:xfrm>
            <a:off x="3867911" y="5132832"/>
            <a:ext cx="806450" cy="109855"/>
          </a:xfrm>
          <a:custGeom>
            <a:avLst/>
            <a:gdLst/>
            <a:ahLst/>
            <a:cxnLst/>
            <a:rect l="l" t="t" r="r" b="b"/>
            <a:pathLst>
              <a:path w="806450" h="109854">
                <a:moveTo>
                  <a:pt x="4572" y="99060"/>
                </a:moveTo>
                <a:lnTo>
                  <a:pt x="800100" y="0"/>
                </a:lnTo>
                <a:lnTo>
                  <a:pt x="803148" y="0"/>
                </a:lnTo>
                <a:lnTo>
                  <a:pt x="804672" y="0"/>
                </a:lnTo>
                <a:lnTo>
                  <a:pt x="804672" y="1524"/>
                </a:lnTo>
                <a:lnTo>
                  <a:pt x="806196" y="3048"/>
                </a:lnTo>
                <a:lnTo>
                  <a:pt x="806196" y="6096"/>
                </a:lnTo>
                <a:lnTo>
                  <a:pt x="804672" y="7620"/>
                </a:lnTo>
                <a:lnTo>
                  <a:pt x="803148" y="7620"/>
                </a:lnTo>
                <a:lnTo>
                  <a:pt x="801624" y="9144"/>
                </a:lnTo>
                <a:lnTo>
                  <a:pt x="6096" y="109728"/>
                </a:lnTo>
                <a:lnTo>
                  <a:pt x="4572" y="108204"/>
                </a:lnTo>
                <a:lnTo>
                  <a:pt x="3048" y="108204"/>
                </a:lnTo>
                <a:lnTo>
                  <a:pt x="1524" y="106680"/>
                </a:lnTo>
                <a:lnTo>
                  <a:pt x="0" y="105156"/>
                </a:lnTo>
                <a:lnTo>
                  <a:pt x="0" y="103632"/>
                </a:lnTo>
                <a:lnTo>
                  <a:pt x="1524" y="102108"/>
                </a:lnTo>
                <a:lnTo>
                  <a:pt x="3048" y="100584"/>
                </a:lnTo>
                <a:lnTo>
                  <a:pt x="4572" y="99060"/>
                </a:lnTo>
                <a:close/>
              </a:path>
            </a:pathLst>
          </a:custGeom>
          <a:ln w="3175">
            <a:solidFill>
              <a:srgbClr val="003366"/>
            </a:solidFill>
          </a:ln>
        </p:spPr>
        <p:txBody>
          <a:bodyPr wrap="square" lIns="0" tIns="0" rIns="0" bIns="0" rtlCol="0"/>
          <a:lstStyle/>
          <a:p/>
        </p:txBody>
      </p:sp>
      <p:sp>
        <p:nvSpPr>
          <p:cNvPr id="50" name="object 50"/>
          <p:cNvSpPr/>
          <p:nvPr/>
        </p:nvSpPr>
        <p:spPr>
          <a:xfrm>
            <a:off x="4651247" y="5100828"/>
            <a:ext cx="81280" cy="76200"/>
          </a:xfrm>
          <a:custGeom>
            <a:avLst/>
            <a:gdLst/>
            <a:ahLst/>
            <a:cxnLst/>
            <a:rect l="l" t="t" r="r" b="b"/>
            <a:pathLst>
              <a:path w="81279" h="76200">
                <a:moveTo>
                  <a:pt x="0" y="0"/>
                </a:moveTo>
                <a:lnTo>
                  <a:pt x="80772" y="28955"/>
                </a:lnTo>
                <a:lnTo>
                  <a:pt x="10668" y="76199"/>
                </a:lnTo>
                <a:lnTo>
                  <a:pt x="0" y="0"/>
                </a:lnTo>
                <a:close/>
              </a:path>
            </a:pathLst>
          </a:custGeom>
          <a:ln w="3175">
            <a:solidFill>
              <a:srgbClr val="003366"/>
            </a:solidFill>
          </a:ln>
        </p:spPr>
        <p:txBody>
          <a:bodyPr wrap="square" lIns="0" tIns="0" rIns="0" bIns="0" rtlCol="0"/>
          <a:lstStyle/>
          <a:p/>
        </p:txBody>
      </p:sp>
      <p:sp>
        <p:nvSpPr>
          <p:cNvPr id="51" name="object 51"/>
          <p:cNvSpPr txBox="1"/>
          <p:nvPr/>
        </p:nvSpPr>
        <p:spPr>
          <a:xfrm>
            <a:off x="4563884" y="4292600"/>
            <a:ext cx="709295" cy="208915"/>
          </a:xfrm>
          <a:prstGeom prst="rect">
            <a:avLst/>
          </a:prstGeom>
        </p:spPr>
        <p:txBody>
          <a:bodyPr wrap="square" lIns="0" tIns="0" rIns="0" bIns="0" rtlCol="0" vert="horz">
            <a:spAutoFit/>
          </a:bodyPr>
          <a:lstStyle/>
          <a:p>
            <a:pPr marL="12700">
              <a:lnSpc>
                <a:spcPct val="100000"/>
              </a:lnSpc>
            </a:pPr>
            <a:r>
              <a:rPr dirty="0" sz="1250" spc="-10" b="1">
                <a:solidFill>
                  <a:srgbClr val="003366"/>
                </a:solidFill>
                <a:latin typeface="Arial"/>
                <a:cs typeface="Arial"/>
              </a:rPr>
              <a:t>Class</a:t>
            </a:r>
            <a:r>
              <a:rPr dirty="0" sz="1250" spc="-75" b="1">
                <a:solidFill>
                  <a:srgbClr val="003366"/>
                </a:solidFill>
                <a:latin typeface="Arial"/>
                <a:cs typeface="Arial"/>
              </a:rPr>
              <a:t> </a:t>
            </a:r>
            <a:r>
              <a:rPr dirty="0" sz="1250" spc="-10" b="1">
                <a:solidFill>
                  <a:srgbClr val="003366"/>
                </a:solidFill>
                <a:latin typeface="Arial"/>
                <a:cs typeface="Arial"/>
              </a:rPr>
              <a:t>X2</a:t>
            </a:r>
            <a:endParaRPr sz="1250">
              <a:latin typeface="Arial"/>
              <a:cs typeface="Arial"/>
            </a:endParaRPr>
          </a:p>
        </p:txBody>
      </p:sp>
      <p:sp>
        <p:nvSpPr>
          <p:cNvPr id="52" name="object 52"/>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24560"/>
            <a:ext cx="5513705" cy="8015605"/>
          </a:xfrm>
          <a:prstGeom prst="rect">
            <a:avLst/>
          </a:prstGeom>
        </p:spPr>
        <p:txBody>
          <a:bodyPr wrap="square" lIns="0" tIns="0" rIns="0" bIns="0" rtlCol="0" vert="horz">
            <a:spAutoFit/>
          </a:bodyPr>
          <a:lstStyle/>
          <a:p>
            <a:pPr marL="469900" marR="6350" indent="-228600">
              <a:lnSpc>
                <a:spcPts val="1370"/>
              </a:lnSpc>
              <a:buFont typeface="Symbol"/>
              <a:buChar char=""/>
              <a:tabLst>
                <a:tab pos="469265" algn="l"/>
                <a:tab pos="469900" algn="l"/>
              </a:tabLst>
            </a:pPr>
            <a:r>
              <a:rPr dirty="0" sz="1200">
                <a:latin typeface="Times New Roman"/>
                <a:cs typeface="Times New Roman"/>
              </a:rPr>
              <a:t>In most of the cases that </a:t>
            </a:r>
            <a:r>
              <a:rPr dirty="0" sz="1200" spc="-5">
                <a:latin typeface="Times New Roman"/>
                <a:cs typeface="Times New Roman"/>
              </a:rPr>
              <a:t>software which was </a:t>
            </a:r>
            <a:r>
              <a:rPr dirty="0" sz="1200">
                <a:latin typeface="Times New Roman"/>
                <a:cs typeface="Times New Roman"/>
              </a:rPr>
              <a:t>tried to be build using those old tools  and techniques </a:t>
            </a:r>
            <a:r>
              <a:rPr dirty="0" sz="1200" spc="-5">
                <a:latin typeface="Times New Roman"/>
                <a:cs typeface="Times New Roman"/>
              </a:rPr>
              <a:t>were </a:t>
            </a:r>
            <a:r>
              <a:rPr dirty="0" sz="1200">
                <a:latin typeface="Times New Roman"/>
                <a:cs typeface="Times New Roman"/>
              </a:rPr>
              <a:t>not</a:t>
            </a:r>
            <a:r>
              <a:rPr dirty="0" sz="1200" spc="-100">
                <a:latin typeface="Times New Roman"/>
                <a:cs typeface="Times New Roman"/>
              </a:rPr>
              <a:t> </a:t>
            </a:r>
            <a:r>
              <a:rPr dirty="0" sz="1200">
                <a:latin typeface="Times New Roman"/>
                <a:cs typeface="Times New Roman"/>
              </a:rPr>
              <a:t>complete.</a:t>
            </a:r>
            <a:endParaRPr sz="1200">
              <a:latin typeface="Times New Roman"/>
              <a:cs typeface="Times New Roman"/>
            </a:endParaRPr>
          </a:p>
          <a:p>
            <a:pPr marL="469900" indent="-228600">
              <a:lnSpc>
                <a:spcPct val="100000"/>
              </a:lnSpc>
              <a:buFont typeface="Symbol"/>
              <a:buChar char=""/>
              <a:tabLst>
                <a:tab pos="469265" algn="l"/>
                <a:tab pos="469900" algn="l"/>
              </a:tabLst>
            </a:pPr>
            <a:r>
              <a:rPr dirty="0" sz="1200" spc="-5">
                <a:latin typeface="Times New Roman"/>
                <a:cs typeface="Times New Roman"/>
              </a:rPr>
              <a:t>Most </a:t>
            </a:r>
            <a:r>
              <a:rPr dirty="0" sz="1200">
                <a:latin typeface="Times New Roman"/>
                <a:cs typeface="Times New Roman"/>
              </a:rPr>
              <a:t>of the times it </a:t>
            </a:r>
            <a:r>
              <a:rPr dirty="0" sz="1200" spc="-5">
                <a:latin typeface="Times New Roman"/>
                <a:cs typeface="Times New Roman"/>
              </a:rPr>
              <a:t>was </a:t>
            </a:r>
            <a:r>
              <a:rPr dirty="0" sz="1200">
                <a:latin typeface="Times New Roman"/>
                <a:cs typeface="Times New Roman"/>
              </a:rPr>
              <a:t>delivered too</a:t>
            </a:r>
            <a:r>
              <a:rPr dirty="0" sz="1200" spc="-95">
                <a:latin typeface="Times New Roman"/>
                <a:cs typeface="Times New Roman"/>
              </a:rPr>
              <a:t> </a:t>
            </a:r>
            <a:r>
              <a:rPr dirty="0" sz="1200">
                <a:latin typeface="Times New Roman"/>
                <a:cs typeface="Times New Roman"/>
              </a:rPr>
              <a:t>late.</a:t>
            </a:r>
            <a:endParaRPr sz="1200">
              <a:latin typeface="Times New Roman"/>
              <a:cs typeface="Times New Roman"/>
            </a:endParaRPr>
          </a:p>
          <a:p>
            <a:pPr marL="469900" indent="-228600">
              <a:lnSpc>
                <a:spcPct val="100000"/>
              </a:lnSpc>
              <a:spcBef>
                <a:spcPts val="25"/>
              </a:spcBef>
              <a:buFont typeface="Symbol"/>
              <a:buChar char=""/>
              <a:tabLst>
                <a:tab pos="469265" algn="l"/>
                <a:tab pos="469900" algn="l"/>
              </a:tabLst>
            </a:pPr>
            <a:r>
              <a:rPr dirty="0" sz="1200" spc="-5">
                <a:latin typeface="Times New Roman"/>
                <a:cs typeface="Times New Roman"/>
              </a:rPr>
              <a:t>Most </a:t>
            </a:r>
            <a:r>
              <a:rPr dirty="0" sz="1200">
                <a:latin typeface="Times New Roman"/>
                <a:cs typeface="Times New Roman"/>
              </a:rPr>
              <a:t>of the projects </a:t>
            </a:r>
            <a:r>
              <a:rPr dirty="0" sz="1200" spc="-5">
                <a:latin typeface="Times New Roman"/>
                <a:cs typeface="Times New Roman"/>
              </a:rPr>
              <a:t>were</a:t>
            </a:r>
            <a:r>
              <a:rPr dirty="0" sz="1200" spc="-90">
                <a:latin typeface="Times New Roman"/>
                <a:cs typeface="Times New Roman"/>
              </a:rPr>
              <a:t> </a:t>
            </a:r>
            <a:r>
              <a:rPr dirty="0" sz="1200">
                <a:latin typeface="Times New Roman"/>
                <a:cs typeface="Times New Roman"/>
              </a:rPr>
              <a:t>over-budgeted.</a:t>
            </a:r>
            <a:endParaRPr sz="1200">
              <a:latin typeface="Times New Roman"/>
              <a:cs typeface="Times New Roman"/>
            </a:endParaRPr>
          </a:p>
          <a:p>
            <a:pPr marL="469900" marR="6985" indent="-228600">
              <a:lnSpc>
                <a:spcPts val="1380"/>
              </a:lnSpc>
              <a:spcBef>
                <a:spcPts val="120"/>
              </a:spcBef>
              <a:buFont typeface="Symbol"/>
              <a:buChar char=""/>
              <a:tabLst>
                <a:tab pos="469265" algn="l"/>
                <a:tab pos="469900" algn="l"/>
              </a:tabLst>
            </a:pPr>
            <a:r>
              <a:rPr dirty="0" sz="1200" spc="-5">
                <a:latin typeface="Times New Roman"/>
                <a:cs typeface="Times New Roman"/>
              </a:rPr>
              <a:t>And </a:t>
            </a:r>
            <a:r>
              <a:rPr dirty="0" sz="1200">
                <a:latin typeface="Times New Roman"/>
                <a:cs typeface="Times New Roman"/>
              </a:rPr>
              <a:t>in most of the case </a:t>
            </a:r>
            <a:r>
              <a:rPr dirty="0" sz="1200" spc="-5">
                <a:latin typeface="Times New Roman"/>
                <a:cs typeface="Times New Roman"/>
              </a:rPr>
              <a:t>systems </a:t>
            </a:r>
            <a:r>
              <a:rPr dirty="0" sz="1200">
                <a:latin typeface="Times New Roman"/>
                <a:cs typeface="Times New Roman"/>
              </a:rPr>
              <a:t>build using these techniques </a:t>
            </a:r>
            <a:r>
              <a:rPr dirty="0" sz="1200" spc="-5">
                <a:latin typeface="Times New Roman"/>
                <a:cs typeface="Times New Roman"/>
              </a:rPr>
              <a:t>were </a:t>
            </a:r>
            <a:r>
              <a:rPr dirty="0" sz="1200">
                <a:latin typeface="Times New Roman"/>
                <a:cs typeface="Times New Roman"/>
              </a:rPr>
              <a:t>not reliable –  meaning that they </a:t>
            </a:r>
            <a:r>
              <a:rPr dirty="0" sz="1200" spc="-5">
                <a:latin typeface="Times New Roman"/>
                <a:cs typeface="Times New Roman"/>
              </a:rPr>
              <a:t>were </a:t>
            </a:r>
            <a:r>
              <a:rPr dirty="0" sz="1200">
                <a:latin typeface="Times New Roman"/>
                <a:cs typeface="Times New Roman"/>
              </a:rPr>
              <a:t>not be able to do </a:t>
            </a:r>
            <a:r>
              <a:rPr dirty="0" sz="1200" spc="-5">
                <a:latin typeface="Times New Roman"/>
                <a:cs typeface="Times New Roman"/>
              </a:rPr>
              <a:t>what </a:t>
            </a:r>
            <a:r>
              <a:rPr dirty="0" sz="1200">
                <a:latin typeface="Times New Roman"/>
                <a:cs typeface="Times New Roman"/>
              </a:rPr>
              <a:t>they </a:t>
            </a:r>
            <a:r>
              <a:rPr dirty="0" sz="1200" spc="-5">
                <a:latin typeface="Times New Roman"/>
                <a:cs typeface="Times New Roman"/>
              </a:rPr>
              <a:t>were </a:t>
            </a:r>
            <a:r>
              <a:rPr dirty="0" sz="1200">
                <a:latin typeface="Times New Roman"/>
                <a:cs typeface="Times New Roman"/>
              </a:rPr>
              <a:t>expected to</a:t>
            </a:r>
            <a:r>
              <a:rPr dirty="0" sz="1200" spc="-110">
                <a:latin typeface="Times New Roman"/>
                <a:cs typeface="Times New Roman"/>
              </a:rPr>
              <a:t> </a:t>
            </a:r>
            <a:r>
              <a:rPr dirty="0" sz="1200">
                <a:latin typeface="Times New Roman"/>
                <a:cs typeface="Times New Roman"/>
              </a:rPr>
              <a:t>do.</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As </a:t>
            </a:r>
            <a:r>
              <a:rPr dirty="0" sz="1200">
                <a:latin typeface="Times New Roman"/>
                <a:cs typeface="Times New Roman"/>
              </a:rPr>
              <a:t>a result of these problems a conference </a:t>
            </a:r>
            <a:r>
              <a:rPr dirty="0" sz="1200" spc="-5">
                <a:latin typeface="Times New Roman"/>
                <a:cs typeface="Times New Roman"/>
              </a:rPr>
              <a:t>were </a:t>
            </a:r>
            <a:r>
              <a:rPr dirty="0" sz="1200">
                <a:latin typeface="Times New Roman"/>
                <a:cs typeface="Times New Roman"/>
              </a:rPr>
              <a:t>held in 1960 in </a:t>
            </a:r>
            <a:r>
              <a:rPr dirty="0" sz="1200" spc="-5">
                <a:latin typeface="Times New Roman"/>
                <a:cs typeface="Times New Roman"/>
              </a:rPr>
              <a:t>which </a:t>
            </a:r>
            <a:r>
              <a:rPr dirty="0" sz="1200">
                <a:latin typeface="Times New Roman"/>
                <a:cs typeface="Times New Roman"/>
              </a:rPr>
              <a:t>the term </a:t>
            </a:r>
            <a:r>
              <a:rPr dirty="0" sz="1200" spc="-5">
                <a:latin typeface="Times New Roman"/>
                <a:cs typeface="Times New Roman"/>
              </a:rPr>
              <a:t>software  </a:t>
            </a:r>
            <a:r>
              <a:rPr dirty="0" sz="1200">
                <a:latin typeface="Times New Roman"/>
                <a:cs typeface="Times New Roman"/>
              </a:rPr>
              <a:t>crisis </a:t>
            </a:r>
            <a:r>
              <a:rPr dirty="0" sz="1200" spc="-5">
                <a:latin typeface="Times New Roman"/>
                <a:cs typeface="Times New Roman"/>
              </a:rPr>
              <a:t>was </a:t>
            </a:r>
            <a:r>
              <a:rPr dirty="0" sz="1200">
                <a:latin typeface="Times New Roman"/>
                <a:cs typeface="Times New Roman"/>
              </a:rPr>
              <a:t>introduced. </a:t>
            </a:r>
            <a:r>
              <a:rPr dirty="0" sz="1200" spc="-5">
                <a:latin typeface="Times New Roman"/>
                <a:cs typeface="Times New Roman"/>
              </a:rPr>
              <a:t>And </a:t>
            </a:r>
            <a:r>
              <a:rPr dirty="0" sz="1200">
                <a:latin typeface="Times New Roman"/>
                <a:cs typeface="Times New Roman"/>
              </a:rPr>
              <a:t>the major issue discussed </a:t>
            </a:r>
            <a:r>
              <a:rPr dirty="0" sz="1200" spc="-5">
                <a:latin typeface="Times New Roman"/>
                <a:cs typeface="Times New Roman"/>
              </a:rPr>
              <a:t>was </a:t>
            </a:r>
            <a:r>
              <a:rPr dirty="0" sz="1200">
                <a:latin typeface="Times New Roman"/>
                <a:cs typeface="Times New Roman"/>
              </a:rPr>
              <a:t>that the development of  </a:t>
            </a:r>
            <a:r>
              <a:rPr dirty="0" sz="1200" spc="-5">
                <a:latin typeface="Times New Roman"/>
                <a:cs typeface="Times New Roman"/>
              </a:rPr>
              <a:t>software </a:t>
            </a:r>
            <a:r>
              <a:rPr dirty="0" sz="1200">
                <a:latin typeface="Times New Roman"/>
                <a:cs typeface="Times New Roman"/>
              </a:rPr>
              <a:t>is in crisis and </a:t>
            </a:r>
            <a:r>
              <a:rPr dirty="0" sz="1200" spc="-5">
                <a:latin typeface="Times New Roman"/>
                <a:cs typeface="Times New Roman"/>
              </a:rPr>
              <a:t>we </a:t>
            </a:r>
            <a:r>
              <a:rPr dirty="0" sz="1200">
                <a:latin typeface="Times New Roman"/>
                <a:cs typeface="Times New Roman"/>
              </a:rPr>
              <a:t>have not </a:t>
            </a:r>
            <a:r>
              <a:rPr dirty="0" sz="1200" spc="5">
                <a:latin typeface="Times New Roman"/>
                <a:cs typeface="Times New Roman"/>
              </a:rPr>
              <a:t>been </a:t>
            </a:r>
            <a:r>
              <a:rPr dirty="0" sz="1200">
                <a:latin typeface="Times New Roman"/>
                <a:cs typeface="Times New Roman"/>
              </a:rPr>
              <a:t>able to handle its complexities. </a:t>
            </a:r>
            <a:r>
              <a:rPr dirty="0" sz="1200" spc="-5">
                <a:latin typeface="Times New Roman"/>
                <a:cs typeface="Times New Roman"/>
              </a:rPr>
              <a:t>And </a:t>
            </a:r>
            <a:r>
              <a:rPr dirty="0" sz="1200">
                <a:latin typeface="Times New Roman"/>
                <a:cs typeface="Times New Roman"/>
              </a:rPr>
              <a:t>the term of  </a:t>
            </a:r>
            <a:r>
              <a:rPr dirty="0" sz="1200" spc="-5">
                <a:latin typeface="Times New Roman"/>
                <a:cs typeface="Times New Roman"/>
              </a:rPr>
              <a:t>Software </a:t>
            </a:r>
            <a:r>
              <a:rPr dirty="0" sz="1200">
                <a:latin typeface="Times New Roman"/>
                <a:cs typeface="Times New Roman"/>
              </a:rPr>
              <a:t>Engineering </a:t>
            </a:r>
            <a:r>
              <a:rPr dirty="0" sz="1200" spc="-5">
                <a:latin typeface="Times New Roman"/>
                <a:cs typeface="Times New Roman"/>
              </a:rPr>
              <a:t>was </a:t>
            </a:r>
            <a:r>
              <a:rPr dirty="0" sz="1200">
                <a:latin typeface="Times New Roman"/>
                <a:cs typeface="Times New Roman"/>
              </a:rPr>
              <a:t>also coined in the </a:t>
            </a:r>
            <a:r>
              <a:rPr dirty="0" sz="1200" spc="-5">
                <a:latin typeface="Times New Roman"/>
                <a:cs typeface="Times New Roman"/>
              </a:rPr>
              <a:t>same </a:t>
            </a:r>
            <a:r>
              <a:rPr dirty="0" sz="1200">
                <a:latin typeface="Times New Roman"/>
                <a:cs typeface="Times New Roman"/>
              </a:rPr>
              <a:t>conference. </a:t>
            </a:r>
            <a:r>
              <a:rPr dirty="0" sz="1200" spc="-5">
                <a:latin typeface="Times New Roman"/>
                <a:cs typeface="Times New Roman"/>
              </a:rPr>
              <a:t>People </a:t>
            </a:r>
            <a:r>
              <a:rPr dirty="0" sz="1200">
                <a:latin typeface="Times New Roman"/>
                <a:cs typeface="Times New Roman"/>
              </a:rPr>
              <a:t>have </a:t>
            </a:r>
            <a:r>
              <a:rPr dirty="0" sz="1200" spc="-5">
                <a:latin typeface="Times New Roman"/>
                <a:cs typeface="Times New Roman"/>
              </a:rPr>
              <a:t>said </a:t>
            </a:r>
            <a:r>
              <a:rPr dirty="0" sz="1200">
                <a:latin typeface="Times New Roman"/>
                <a:cs typeface="Times New Roman"/>
              </a:rPr>
              <a:t>that, </a:t>
            </a:r>
            <a:r>
              <a:rPr dirty="0" sz="1200" spc="-5">
                <a:latin typeface="Times New Roman"/>
                <a:cs typeface="Times New Roman"/>
              </a:rPr>
              <a:t>we  should </a:t>
            </a:r>
            <a:r>
              <a:rPr dirty="0" sz="1200">
                <a:latin typeface="Times New Roman"/>
                <a:cs typeface="Times New Roman"/>
              </a:rPr>
              <a:t>use engineering principles in developing </a:t>
            </a:r>
            <a:r>
              <a:rPr dirty="0" sz="1200" spc="-5">
                <a:latin typeface="Times New Roman"/>
                <a:cs typeface="Times New Roman"/>
              </a:rPr>
              <a:t>software </a:t>
            </a:r>
            <a:r>
              <a:rPr dirty="0" sz="1200">
                <a:latin typeface="Times New Roman"/>
                <a:cs typeface="Times New Roman"/>
              </a:rPr>
              <a:t>in the </a:t>
            </a:r>
            <a:r>
              <a:rPr dirty="0" sz="1200" spc="-5">
                <a:latin typeface="Times New Roman"/>
                <a:cs typeface="Times New Roman"/>
              </a:rPr>
              <a:t>same way </a:t>
            </a:r>
            <a:r>
              <a:rPr dirty="0" sz="1200">
                <a:latin typeface="Times New Roman"/>
                <a:cs typeface="Times New Roman"/>
              </a:rPr>
              <a:t>as </a:t>
            </a:r>
            <a:r>
              <a:rPr dirty="0" sz="1200" spc="-5">
                <a:latin typeface="Times New Roman"/>
                <a:cs typeface="Times New Roman"/>
              </a:rPr>
              <a:t>we </a:t>
            </a:r>
            <a:r>
              <a:rPr dirty="0" sz="1200">
                <a:latin typeface="Times New Roman"/>
                <a:cs typeface="Times New Roman"/>
              </a:rPr>
              <a:t>use these  principles in developing cars, buildings, electronic devices etc. </a:t>
            </a:r>
            <a:r>
              <a:rPr dirty="0" sz="1200" spc="-5">
                <a:latin typeface="Times New Roman"/>
                <a:cs typeface="Times New Roman"/>
              </a:rPr>
              <a:t>Software </a:t>
            </a:r>
            <a:r>
              <a:rPr dirty="0" sz="1200">
                <a:latin typeface="Times New Roman"/>
                <a:cs typeface="Times New Roman"/>
              </a:rPr>
              <a:t>engineering is  the result of </a:t>
            </a:r>
            <a:r>
              <a:rPr dirty="0" sz="1200" spc="-5">
                <a:latin typeface="Times New Roman"/>
                <a:cs typeface="Times New Roman"/>
              </a:rPr>
              <a:t>software </a:t>
            </a:r>
            <a:r>
              <a:rPr dirty="0" sz="1200">
                <a:latin typeface="Times New Roman"/>
                <a:cs typeface="Times New Roman"/>
              </a:rPr>
              <a:t>crisis </a:t>
            </a:r>
            <a:r>
              <a:rPr dirty="0" sz="1200" spc="-5">
                <a:latin typeface="Times New Roman"/>
                <a:cs typeface="Times New Roman"/>
              </a:rPr>
              <a:t>when </a:t>
            </a:r>
            <a:r>
              <a:rPr dirty="0" sz="1200">
                <a:latin typeface="Times New Roman"/>
                <a:cs typeface="Times New Roman"/>
              </a:rPr>
              <a:t>people realized that it is not possible to construct  complex </a:t>
            </a:r>
            <a:r>
              <a:rPr dirty="0" sz="1200" spc="-5">
                <a:latin typeface="Times New Roman"/>
                <a:cs typeface="Times New Roman"/>
              </a:rPr>
              <a:t>software </a:t>
            </a:r>
            <a:r>
              <a:rPr dirty="0" sz="1200">
                <a:latin typeface="Times New Roman"/>
                <a:cs typeface="Times New Roman"/>
              </a:rPr>
              <a:t>using the techniques applicable in 1960s. </a:t>
            </a:r>
            <a:r>
              <a:rPr dirty="0" sz="1200" spc="-5">
                <a:latin typeface="Times New Roman"/>
                <a:cs typeface="Times New Roman"/>
              </a:rPr>
              <a:t>An </a:t>
            </a:r>
            <a:r>
              <a:rPr dirty="0" sz="1200">
                <a:latin typeface="Times New Roman"/>
                <a:cs typeface="Times New Roman"/>
              </a:rPr>
              <a:t>important result of this  thing </a:t>
            </a:r>
            <a:r>
              <a:rPr dirty="0" sz="1200" spc="-5">
                <a:latin typeface="Times New Roman"/>
                <a:cs typeface="Times New Roman"/>
              </a:rPr>
              <a:t>was </a:t>
            </a:r>
            <a:r>
              <a:rPr dirty="0" sz="1200">
                <a:latin typeface="Times New Roman"/>
                <a:cs typeface="Times New Roman"/>
              </a:rPr>
              <a:t>that people had realized that just coding is not</a:t>
            </a:r>
            <a:r>
              <a:rPr dirty="0" sz="1200" spc="-120">
                <a:latin typeface="Times New Roman"/>
                <a:cs typeface="Times New Roman"/>
              </a:rPr>
              <a:t> </a:t>
            </a:r>
            <a:r>
              <a:rPr dirty="0" sz="1200">
                <a:latin typeface="Times New Roman"/>
                <a:cs typeface="Times New Roman"/>
              </a:rPr>
              <a:t>enough.</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635"/>
              </a:lnSpc>
            </a:pPr>
            <a:r>
              <a:rPr dirty="0" sz="1400" b="1">
                <a:latin typeface="Times New Roman"/>
                <a:cs typeface="Times New Roman"/>
              </a:rPr>
              <a:t>More </a:t>
            </a:r>
            <a:r>
              <a:rPr dirty="0" sz="1400" spc="-5" b="1">
                <a:latin typeface="Times New Roman"/>
                <a:cs typeface="Times New Roman"/>
              </a:rPr>
              <a:t>Complex Software</a:t>
            </a:r>
            <a:r>
              <a:rPr dirty="0" sz="1400" spc="5" b="1">
                <a:latin typeface="Times New Roman"/>
                <a:cs typeface="Times New Roman"/>
              </a:rPr>
              <a:t> </a:t>
            </a:r>
            <a:r>
              <a:rPr dirty="0" sz="1400" spc="-10" b="1">
                <a:latin typeface="Times New Roman"/>
                <a:cs typeface="Times New Roman"/>
              </a:rPr>
              <a:t>Applications</a:t>
            </a:r>
            <a:endParaRPr sz="1400">
              <a:latin typeface="Times New Roman"/>
              <a:cs typeface="Times New Roman"/>
            </a:endParaRPr>
          </a:p>
          <a:p>
            <a:pPr algn="just" marL="12700" marR="5715">
              <a:lnSpc>
                <a:spcPts val="1380"/>
              </a:lnSpc>
              <a:spcBef>
                <a:spcPts val="50"/>
              </a:spcBef>
            </a:pPr>
            <a:r>
              <a:rPr dirty="0" sz="1200">
                <a:latin typeface="Times New Roman"/>
                <a:cs typeface="Times New Roman"/>
              </a:rPr>
              <a:t>This conception is also </a:t>
            </a:r>
            <a:r>
              <a:rPr dirty="0" sz="1200" spc="5">
                <a:latin typeface="Times New Roman"/>
                <a:cs typeface="Times New Roman"/>
              </a:rPr>
              <a:t>very </a:t>
            </a:r>
            <a:r>
              <a:rPr dirty="0" sz="1200">
                <a:latin typeface="Times New Roman"/>
                <a:cs typeface="Times New Roman"/>
              </a:rPr>
              <a:t>common these </a:t>
            </a:r>
            <a:r>
              <a:rPr dirty="0" sz="1200" spc="-5">
                <a:latin typeface="Times New Roman"/>
                <a:cs typeface="Times New Roman"/>
              </a:rPr>
              <a:t>days. People </a:t>
            </a:r>
            <a:r>
              <a:rPr dirty="0" sz="1200">
                <a:latin typeface="Times New Roman"/>
                <a:cs typeface="Times New Roman"/>
              </a:rPr>
              <a:t>think that if one knows how to  code then that’s </a:t>
            </a:r>
            <a:r>
              <a:rPr dirty="0" sz="1200" spc="-5">
                <a:latin typeface="Times New Roman"/>
                <a:cs typeface="Times New Roman"/>
              </a:rPr>
              <a:t>sufficient. </a:t>
            </a:r>
            <a:r>
              <a:rPr dirty="0" sz="1200">
                <a:latin typeface="Times New Roman"/>
                <a:cs typeface="Times New Roman"/>
              </a:rPr>
              <a:t>But just </a:t>
            </a:r>
            <a:r>
              <a:rPr dirty="0" sz="1200" spc="-5">
                <a:latin typeface="Times New Roman"/>
                <a:cs typeface="Times New Roman"/>
              </a:rPr>
              <a:t>writing </a:t>
            </a:r>
            <a:r>
              <a:rPr dirty="0" sz="1200">
                <a:latin typeface="Times New Roman"/>
                <a:cs typeface="Times New Roman"/>
              </a:rPr>
              <a:t>code is not the </a:t>
            </a:r>
            <a:r>
              <a:rPr dirty="0" sz="1200" spc="-5">
                <a:latin typeface="Times New Roman"/>
                <a:cs typeface="Times New Roman"/>
              </a:rPr>
              <a:t>whole story. People </a:t>
            </a:r>
            <a:r>
              <a:rPr dirty="0" sz="1200">
                <a:latin typeface="Times New Roman"/>
                <a:cs typeface="Times New Roman"/>
              </a:rPr>
              <a:t>have  realized this fact </a:t>
            </a:r>
            <a:r>
              <a:rPr dirty="0" sz="1200" spc="10">
                <a:latin typeface="Times New Roman"/>
                <a:cs typeface="Times New Roman"/>
              </a:rPr>
              <a:t>way </a:t>
            </a:r>
            <a:r>
              <a:rPr dirty="0" sz="1200">
                <a:latin typeface="Times New Roman"/>
                <a:cs typeface="Times New Roman"/>
              </a:rPr>
              <a:t>back in 1960s that </a:t>
            </a:r>
            <a:r>
              <a:rPr dirty="0" sz="1200" spc="5">
                <a:latin typeface="Times New Roman"/>
                <a:cs typeface="Times New Roman"/>
              </a:rPr>
              <a:t>only </a:t>
            </a:r>
            <a:r>
              <a:rPr dirty="0" sz="1200">
                <a:latin typeface="Times New Roman"/>
                <a:cs typeface="Times New Roman"/>
              </a:rPr>
              <a:t>coding is not </a:t>
            </a:r>
            <a:r>
              <a:rPr dirty="0" sz="1200" spc="-5">
                <a:latin typeface="Times New Roman"/>
                <a:cs typeface="Times New Roman"/>
              </a:rPr>
              <a:t>sufficient </a:t>
            </a:r>
            <a:r>
              <a:rPr dirty="0" sz="1200">
                <a:latin typeface="Times New Roman"/>
                <a:cs typeface="Times New Roman"/>
              </a:rPr>
              <a:t>to develop </a:t>
            </a:r>
            <a:r>
              <a:rPr dirty="0" sz="1200" spc="-5">
                <a:latin typeface="Times New Roman"/>
                <a:cs typeface="Times New Roman"/>
              </a:rPr>
              <a:t>software  systems, we </a:t>
            </a:r>
            <a:r>
              <a:rPr dirty="0" sz="1200">
                <a:latin typeface="Times New Roman"/>
                <a:cs typeface="Times New Roman"/>
              </a:rPr>
              <a:t>also need to apply engineering</a:t>
            </a:r>
            <a:r>
              <a:rPr dirty="0" sz="1200" spc="-100">
                <a:latin typeface="Times New Roman"/>
                <a:cs typeface="Times New Roman"/>
              </a:rPr>
              <a:t> </a:t>
            </a:r>
            <a:r>
              <a:rPr dirty="0" sz="1200">
                <a:latin typeface="Times New Roman"/>
                <a:cs typeface="Times New Roman"/>
              </a:rPr>
              <a:t>principles.</a:t>
            </a:r>
            <a:endParaRPr sz="1200">
              <a:latin typeface="Times New Roman"/>
              <a:cs typeface="Times New Roman"/>
            </a:endParaRPr>
          </a:p>
          <a:p>
            <a:pPr>
              <a:lnSpc>
                <a:spcPct val="100000"/>
              </a:lnSpc>
              <a:spcBef>
                <a:spcPts val="35"/>
              </a:spcBef>
            </a:pPr>
            <a:endParaRPr sz="1100">
              <a:latin typeface="Times New Roman"/>
              <a:cs typeface="Times New Roman"/>
            </a:endParaRPr>
          </a:p>
          <a:p>
            <a:pPr algn="just" marL="12700">
              <a:lnSpc>
                <a:spcPts val="1635"/>
              </a:lnSpc>
            </a:pPr>
            <a:r>
              <a:rPr dirty="0" sz="1400" spc="-325" b="1">
                <a:latin typeface="Times New Roman"/>
                <a:cs typeface="Times New Roman"/>
              </a:rPr>
              <a:t>1S.o5ftSwoaftrwe        </a:t>
            </a:r>
            <a:r>
              <a:rPr dirty="0" sz="1400" spc="-320" b="1">
                <a:latin typeface="Times New Roman"/>
                <a:cs typeface="Times New Roman"/>
              </a:rPr>
              <a:t> </a:t>
            </a:r>
            <a:r>
              <a:rPr dirty="0" sz="1400" spc="-295" b="1">
                <a:latin typeface="Times New Roman"/>
                <a:cs typeface="Times New Roman"/>
              </a:rPr>
              <a:t>aErnegEinnegeirnienegriansgdaesfidneefdinbeydIbEyEIEE:EE:</a:t>
            </a:r>
            <a:endParaRPr sz="1400">
              <a:latin typeface="Times New Roman"/>
              <a:cs typeface="Times New Roman"/>
            </a:endParaRPr>
          </a:p>
          <a:p>
            <a:pPr algn="just" marL="12700">
              <a:lnSpc>
                <a:spcPts val="1395"/>
              </a:lnSpc>
            </a:pPr>
            <a:r>
              <a:rPr dirty="0" sz="1200">
                <a:latin typeface="Times New Roman"/>
                <a:cs typeface="Times New Roman"/>
              </a:rPr>
              <a:t>Let’s look at </a:t>
            </a:r>
            <a:r>
              <a:rPr dirty="0" sz="1200" spc="-5">
                <a:latin typeface="Times New Roman"/>
                <a:cs typeface="Times New Roman"/>
              </a:rPr>
              <a:t>some </a:t>
            </a:r>
            <a:r>
              <a:rPr dirty="0" sz="1200">
                <a:latin typeface="Times New Roman"/>
                <a:cs typeface="Times New Roman"/>
              </a:rPr>
              <a:t>of the definitions of </a:t>
            </a:r>
            <a:r>
              <a:rPr dirty="0" sz="1200" spc="-5">
                <a:latin typeface="Times New Roman"/>
                <a:cs typeface="Times New Roman"/>
              </a:rPr>
              <a:t>software</a:t>
            </a:r>
            <a:r>
              <a:rPr dirty="0" sz="1200" spc="-100">
                <a:latin typeface="Times New Roman"/>
                <a:cs typeface="Times New Roman"/>
              </a:rPr>
              <a:t> </a:t>
            </a:r>
            <a:r>
              <a:rPr dirty="0" sz="1200">
                <a:latin typeface="Times New Roman"/>
                <a:cs typeface="Times New Roman"/>
              </a:rPr>
              <a:t>engineering.</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spc="-5">
                <a:latin typeface="Times New Roman"/>
                <a:cs typeface="Times New Roman"/>
              </a:rPr>
              <a:t>Software </a:t>
            </a:r>
            <a:r>
              <a:rPr dirty="0" sz="1200">
                <a:latin typeface="Times New Roman"/>
                <a:cs typeface="Times New Roman"/>
              </a:rPr>
              <a:t>Engineering as defined by IEEE (International institute of Electric and  Electronic Engineering). </a:t>
            </a:r>
            <a:r>
              <a:rPr dirty="0" sz="1200" spc="-10">
                <a:latin typeface="Times New Roman"/>
                <a:cs typeface="Times New Roman"/>
              </a:rPr>
              <a:t>IEEE </a:t>
            </a:r>
            <a:r>
              <a:rPr dirty="0" sz="1200">
                <a:latin typeface="Times New Roman"/>
                <a:cs typeface="Times New Roman"/>
              </a:rPr>
              <a:t>is an authentic institution </a:t>
            </a:r>
            <a:r>
              <a:rPr dirty="0" sz="1200" spc="-5">
                <a:latin typeface="Times New Roman"/>
                <a:cs typeface="Times New Roman"/>
              </a:rPr>
              <a:t>regarding </a:t>
            </a:r>
            <a:r>
              <a:rPr dirty="0" sz="1200">
                <a:latin typeface="Times New Roman"/>
                <a:cs typeface="Times New Roman"/>
              </a:rPr>
              <a:t>the computer related  issues.</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spc="-5" i="1">
                <a:latin typeface="Times New Roman"/>
                <a:cs typeface="Times New Roman"/>
              </a:rPr>
              <a:t>“The </a:t>
            </a:r>
            <a:r>
              <a:rPr dirty="0" sz="1200" i="1">
                <a:latin typeface="Times New Roman"/>
                <a:cs typeface="Times New Roman"/>
              </a:rPr>
              <a:t>application of a </a:t>
            </a:r>
            <a:r>
              <a:rPr dirty="0" sz="1200" spc="-5" i="1">
                <a:latin typeface="Times New Roman"/>
                <a:cs typeface="Times New Roman"/>
              </a:rPr>
              <a:t>systematic, </a:t>
            </a:r>
            <a:r>
              <a:rPr dirty="0" sz="1200" i="1">
                <a:latin typeface="Times New Roman"/>
                <a:cs typeface="Times New Roman"/>
              </a:rPr>
              <a:t>disciplined, quantifiable approach to the development,  </a:t>
            </a:r>
            <a:r>
              <a:rPr dirty="0" sz="1200" i="1">
                <a:latin typeface="Times New Roman"/>
                <a:cs typeface="Times New Roman"/>
              </a:rPr>
              <a:t>operation, and </a:t>
            </a:r>
            <a:r>
              <a:rPr dirty="0" sz="1200" spc="-5" i="1">
                <a:latin typeface="Times New Roman"/>
                <a:cs typeface="Times New Roman"/>
              </a:rPr>
              <a:t>maintenance </a:t>
            </a:r>
            <a:r>
              <a:rPr dirty="0" sz="1200" i="1">
                <a:latin typeface="Times New Roman"/>
                <a:cs typeface="Times New Roman"/>
              </a:rPr>
              <a:t>of </a:t>
            </a:r>
            <a:r>
              <a:rPr dirty="0" sz="1200" spc="-5" i="1">
                <a:latin typeface="Times New Roman"/>
                <a:cs typeface="Times New Roman"/>
              </a:rPr>
              <a:t>software; </a:t>
            </a:r>
            <a:r>
              <a:rPr dirty="0" sz="1200" i="1">
                <a:latin typeface="Times New Roman"/>
                <a:cs typeface="Times New Roman"/>
              </a:rPr>
              <a:t>that is, the application of engineering to  </a:t>
            </a:r>
            <a:r>
              <a:rPr dirty="0" sz="1200" spc="-5" i="1">
                <a:latin typeface="Times New Roman"/>
                <a:cs typeface="Times New Roman"/>
              </a:rPr>
              <a:t>software.”</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Before explaining this definition lets first look at another definition of </a:t>
            </a:r>
            <a:r>
              <a:rPr dirty="0" sz="1200" spc="-5">
                <a:latin typeface="Times New Roman"/>
                <a:cs typeface="Times New Roman"/>
              </a:rPr>
              <a:t>Software  </a:t>
            </a:r>
            <a:r>
              <a:rPr dirty="0" sz="1200">
                <a:latin typeface="Times New Roman"/>
                <a:cs typeface="Times New Roman"/>
              </a:rPr>
              <a:t>Engineering given by Ian</a:t>
            </a:r>
            <a:r>
              <a:rPr dirty="0" sz="1200" spc="-105">
                <a:latin typeface="Times New Roman"/>
                <a:cs typeface="Times New Roman"/>
              </a:rPr>
              <a:t> </a:t>
            </a:r>
            <a:r>
              <a:rPr dirty="0" sz="1200" spc="-5">
                <a:latin typeface="Times New Roman"/>
                <a:cs typeface="Times New Roman"/>
              </a:rPr>
              <a:t>Somerville.</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i="1">
                <a:latin typeface="Times New Roman"/>
                <a:cs typeface="Times New Roman"/>
              </a:rPr>
              <a:t>“All </a:t>
            </a:r>
            <a:r>
              <a:rPr dirty="0" sz="1200" i="1">
                <a:latin typeface="Times New Roman"/>
                <a:cs typeface="Times New Roman"/>
              </a:rPr>
              <a:t>aspects of </a:t>
            </a:r>
            <a:r>
              <a:rPr dirty="0" sz="1200" spc="-5" i="1">
                <a:latin typeface="Times New Roman"/>
                <a:cs typeface="Times New Roman"/>
              </a:rPr>
              <a:t>software </a:t>
            </a:r>
            <a:r>
              <a:rPr dirty="0" sz="1200" i="1">
                <a:latin typeface="Times New Roman"/>
                <a:cs typeface="Times New Roman"/>
              </a:rPr>
              <a:t>production’ Software engineering is not just </a:t>
            </a:r>
            <a:r>
              <a:rPr dirty="0" sz="1200" spc="-5" i="1">
                <a:latin typeface="Times New Roman"/>
                <a:cs typeface="Times New Roman"/>
              </a:rPr>
              <a:t>concerned </a:t>
            </a:r>
            <a:r>
              <a:rPr dirty="0" sz="1200" i="1">
                <a:latin typeface="Times New Roman"/>
                <a:cs typeface="Times New Roman"/>
              </a:rPr>
              <a:t>with the  </a:t>
            </a:r>
            <a:r>
              <a:rPr dirty="0" sz="1200" i="1">
                <a:latin typeface="Times New Roman"/>
                <a:cs typeface="Times New Roman"/>
              </a:rPr>
              <a:t>technical processes of </a:t>
            </a:r>
            <a:r>
              <a:rPr dirty="0" sz="1200" spc="-5" i="1">
                <a:latin typeface="Times New Roman"/>
                <a:cs typeface="Times New Roman"/>
              </a:rPr>
              <a:t>software </a:t>
            </a:r>
            <a:r>
              <a:rPr dirty="0" sz="1200" i="1">
                <a:latin typeface="Times New Roman"/>
                <a:cs typeface="Times New Roman"/>
              </a:rPr>
              <a:t>development but also with activities </a:t>
            </a:r>
            <a:r>
              <a:rPr dirty="0" sz="1200" spc="-5" i="1">
                <a:latin typeface="Times New Roman"/>
                <a:cs typeface="Times New Roman"/>
              </a:rPr>
              <a:t>such </a:t>
            </a:r>
            <a:r>
              <a:rPr dirty="0" sz="1200" i="1">
                <a:latin typeface="Times New Roman"/>
                <a:cs typeface="Times New Roman"/>
              </a:rPr>
              <a:t>as </a:t>
            </a:r>
            <a:r>
              <a:rPr dirty="0" sz="1200" spc="-5" i="1">
                <a:latin typeface="Times New Roman"/>
                <a:cs typeface="Times New Roman"/>
              </a:rPr>
              <a:t>software  </a:t>
            </a:r>
            <a:r>
              <a:rPr dirty="0" sz="1200" i="1">
                <a:latin typeface="Times New Roman"/>
                <a:cs typeface="Times New Roman"/>
              </a:rPr>
              <a:t>project </a:t>
            </a:r>
            <a:r>
              <a:rPr dirty="0" sz="1200" spc="-5" i="1">
                <a:latin typeface="Times New Roman"/>
                <a:cs typeface="Times New Roman"/>
              </a:rPr>
              <a:t>management </a:t>
            </a:r>
            <a:r>
              <a:rPr dirty="0" sz="1200" i="1">
                <a:latin typeface="Times New Roman"/>
                <a:cs typeface="Times New Roman"/>
              </a:rPr>
              <a:t>and with the development of tools, </a:t>
            </a:r>
            <a:r>
              <a:rPr dirty="0" sz="1200" spc="-5" i="1">
                <a:latin typeface="Times New Roman"/>
                <a:cs typeface="Times New Roman"/>
              </a:rPr>
              <a:t>methods </a:t>
            </a:r>
            <a:r>
              <a:rPr dirty="0" sz="1200" i="1">
                <a:latin typeface="Times New Roman"/>
                <a:cs typeface="Times New Roman"/>
              </a:rPr>
              <a:t>and theories to </a:t>
            </a:r>
            <a:r>
              <a:rPr dirty="0" sz="1200" spc="-5" i="1">
                <a:latin typeface="Times New Roman"/>
                <a:cs typeface="Times New Roman"/>
              </a:rPr>
              <a:t>support  software</a:t>
            </a:r>
            <a:r>
              <a:rPr dirty="0" sz="1200" spc="-95" i="1">
                <a:latin typeface="Times New Roman"/>
                <a:cs typeface="Times New Roman"/>
              </a:rPr>
              <a:t> </a:t>
            </a:r>
            <a:r>
              <a:rPr dirty="0" sz="1200" i="1">
                <a:latin typeface="Times New Roman"/>
                <a:cs typeface="Times New Roman"/>
              </a:rPr>
              <a:t>production”.</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These definitions make it clear that </a:t>
            </a:r>
            <a:r>
              <a:rPr dirty="0" sz="1200" spc="-5">
                <a:latin typeface="Times New Roman"/>
                <a:cs typeface="Times New Roman"/>
              </a:rPr>
              <a:t>Software </a:t>
            </a:r>
            <a:r>
              <a:rPr dirty="0" sz="1200">
                <a:latin typeface="Times New Roman"/>
                <a:cs typeface="Times New Roman"/>
              </a:rPr>
              <a:t>Engineering is not just about </a:t>
            </a:r>
            <a:r>
              <a:rPr dirty="0" sz="1200" spc="-5">
                <a:latin typeface="Times New Roman"/>
                <a:cs typeface="Times New Roman"/>
              </a:rPr>
              <a:t>writing</a:t>
            </a:r>
            <a:r>
              <a:rPr dirty="0" sz="1200" spc="-125">
                <a:latin typeface="Times New Roman"/>
                <a:cs typeface="Times New Roman"/>
              </a:rPr>
              <a:t> </a:t>
            </a:r>
            <a:r>
              <a:rPr dirty="0" sz="1200">
                <a:latin typeface="Times New Roman"/>
                <a:cs typeface="Times New Roman"/>
              </a:rPr>
              <a:t>code.</a:t>
            </a:r>
            <a:endParaRPr sz="1200">
              <a:latin typeface="Times New Roman"/>
              <a:cs typeface="Times New Roman"/>
            </a:endParaRPr>
          </a:p>
          <a:p>
            <a:pPr>
              <a:lnSpc>
                <a:spcPct val="100000"/>
              </a:lnSpc>
              <a:spcBef>
                <a:spcPts val="10"/>
              </a:spcBef>
            </a:pPr>
            <a:endParaRPr sz="1150">
              <a:latin typeface="Times New Roman"/>
              <a:cs typeface="Times New Roman"/>
            </a:endParaRPr>
          </a:p>
          <a:p>
            <a:pPr algn="just" marL="12700">
              <a:lnSpc>
                <a:spcPct val="100000"/>
              </a:lnSpc>
            </a:pPr>
            <a:r>
              <a:rPr dirty="0" sz="1400" b="1">
                <a:latin typeface="Times New Roman"/>
                <a:cs typeface="Times New Roman"/>
              </a:rPr>
              <a:t>1.5 </a:t>
            </a:r>
            <a:r>
              <a:rPr dirty="0" sz="1400" spc="-5" b="1">
                <a:latin typeface="Times New Roman"/>
                <a:cs typeface="Times New Roman"/>
              </a:rPr>
              <a:t>Software</a:t>
            </a:r>
            <a:r>
              <a:rPr dirty="0" sz="1400" spc="-40" b="1">
                <a:latin typeface="Times New Roman"/>
                <a:cs typeface="Times New Roman"/>
              </a:rPr>
              <a:t> </a:t>
            </a:r>
            <a:r>
              <a:rPr dirty="0" sz="1400" spc="-5" b="1">
                <a:latin typeface="Times New Roman"/>
                <a:cs typeface="Times New Roman"/>
              </a:rPr>
              <a:t>Engineering</a:t>
            </a:r>
            <a:endParaRPr sz="14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5</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0530" cy="6329045"/>
          </a:xfrm>
          <a:prstGeom prst="rect">
            <a:avLst/>
          </a:prstGeom>
        </p:spPr>
        <p:txBody>
          <a:bodyPr wrap="square" lIns="0" tIns="0" rIns="0" bIns="0" rtlCol="0" vert="horz">
            <a:spAutoFit/>
          </a:bodyPr>
          <a:lstStyle/>
          <a:p>
            <a:pPr algn="just" marL="12700">
              <a:lnSpc>
                <a:spcPct val="100000"/>
              </a:lnSpc>
            </a:pPr>
            <a:r>
              <a:rPr dirty="0" sz="1200" spc="-5">
                <a:latin typeface="Times New Roman"/>
                <a:cs typeface="Times New Roman"/>
              </a:rPr>
              <a:t>As </a:t>
            </a:r>
            <a:r>
              <a:rPr dirty="0" sz="1200">
                <a:latin typeface="Times New Roman"/>
                <a:cs typeface="Times New Roman"/>
              </a:rPr>
              <a:t>an example, consider the following order</a:t>
            </a:r>
            <a:r>
              <a:rPr dirty="0" sz="1200" spc="-110">
                <a:latin typeface="Times New Roman"/>
                <a:cs typeface="Times New Roman"/>
              </a:rPr>
              <a:t> </a:t>
            </a:r>
            <a:r>
              <a:rPr dirty="0" sz="1200">
                <a:latin typeface="Times New Roman"/>
                <a:cs typeface="Times New Roman"/>
              </a:rPr>
              <a:t>class:</a:t>
            </a:r>
            <a:endParaRPr sz="1200">
              <a:latin typeface="Times New Roman"/>
              <a:cs typeface="Times New Roman"/>
            </a:endParaRPr>
          </a:p>
          <a:p>
            <a:pPr>
              <a:lnSpc>
                <a:spcPct val="100000"/>
              </a:lnSpc>
              <a:spcBef>
                <a:spcPts val="35"/>
              </a:spcBef>
            </a:pPr>
            <a:endParaRPr sz="1200">
              <a:latin typeface="Times New Roman"/>
              <a:cs typeface="Times New Roman"/>
            </a:endParaRPr>
          </a:p>
          <a:p>
            <a:pPr marL="622300" marR="4264660" indent="-152400">
              <a:lnSpc>
                <a:spcPts val="1380"/>
              </a:lnSpc>
            </a:pPr>
            <a:r>
              <a:rPr dirty="0" sz="1200">
                <a:latin typeface="Times New Roman"/>
                <a:cs typeface="Times New Roman"/>
              </a:rPr>
              <a:t>class order</a:t>
            </a:r>
            <a:r>
              <a:rPr dirty="0" sz="1200" spc="-105">
                <a:latin typeface="Times New Roman"/>
                <a:cs typeface="Times New Roman"/>
              </a:rPr>
              <a:t> </a:t>
            </a:r>
            <a:r>
              <a:rPr dirty="0" sz="1200">
                <a:latin typeface="Times New Roman"/>
                <a:cs typeface="Times New Roman"/>
              </a:rPr>
              <a:t>{  public:</a:t>
            </a:r>
            <a:endParaRPr sz="1200">
              <a:latin typeface="Times New Roman"/>
              <a:cs typeface="Times New Roman"/>
            </a:endParaRPr>
          </a:p>
          <a:p>
            <a:pPr marL="927100" marR="3292475">
              <a:lnSpc>
                <a:spcPts val="1380"/>
              </a:lnSpc>
            </a:pPr>
            <a:r>
              <a:rPr dirty="0" sz="1200">
                <a:latin typeface="Times New Roman"/>
                <a:cs typeface="Times New Roman"/>
              </a:rPr>
              <a:t>int getOrderID();  date getOrderDate();  float</a:t>
            </a:r>
            <a:r>
              <a:rPr dirty="0" sz="1200" spc="-95">
                <a:latin typeface="Times New Roman"/>
                <a:cs typeface="Times New Roman"/>
              </a:rPr>
              <a:t> </a:t>
            </a:r>
            <a:r>
              <a:rPr dirty="0" sz="1200">
                <a:latin typeface="Times New Roman"/>
                <a:cs typeface="Times New Roman"/>
              </a:rPr>
              <a:t>getTotalPrice();  int</a:t>
            </a:r>
            <a:r>
              <a:rPr dirty="0" sz="1200" spc="-105">
                <a:latin typeface="Times New Roman"/>
                <a:cs typeface="Times New Roman"/>
              </a:rPr>
              <a:t> </a:t>
            </a:r>
            <a:r>
              <a:rPr dirty="0" sz="1200">
                <a:latin typeface="Times New Roman"/>
                <a:cs typeface="Times New Roman"/>
              </a:rPr>
              <a:t>getCustometId();</a:t>
            </a:r>
            <a:endParaRPr sz="1200">
              <a:latin typeface="Times New Roman"/>
              <a:cs typeface="Times New Roman"/>
            </a:endParaRPr>
          </a:p>
          <a:p>
            <a:pPr marL="927100" marR="2776220">
              <a:lnSpc>
                <a:spcPts val="1380"/>
              </a:lnSpc>
            </a:pPr>
            <a:r>
              <a:rPr dirty="0" sz="1200" spc="-5">
                <a:latin typeface="Times New Roman"/>
                <a:cs typeface="Times New Roman"/>
              </a:rPr>
              <a:t>string </a:t>
            </a:r>
            <a:r>
              <a:rPr dirty="0" sz="1200">
                <a:latin typeface="Times New Roman"/>
                <a:cs typeface="Times New Roman"/>
              </a:rPr>
              <a:t>getCustomerName();  </a:t>
            </a:r>
            <a:r>
              <a:rPr dirty="0" sz="1200" spc="-5">
                <a:latin typeface="Times New Roman"/>
                <a:cs typeface="Times New Roman"/>
              </a:rPr>
              <a:t>string</a:t>
            </a:r>
            <a:r>
              <a:rPr dirty="0" sz="1200" spc="-85">
                <a:latin typeface="Times New Roman"/>
                <a:cs typeface="Times New Roman"/>
              </a:rPr>
              <a:t> </a:t>
            </a:r>
            <a:r>
              <a:rPr dirty="0" sz="1200">
                <a:latin typeface="Times New Roman"/>
                <a:cs typeface="Times New Roman"/>
              </a:rPr>
              <a:t>getCustometAddress();  int</a:t>
            </a:r>
            <a:r>
              <a:rPr dirty="0" sz="1200" spc="-105">
                <a:latin typeface="Times New Roman"/>
                <a:cs typeface="Times New Roman"/>
              </a:rPr>
              <a:t> </a:t>
            </a:r>
            <a:r>
              <a:rPr dirty="0" sz="1200">
                <a:latin typeface="Times New Roman"/>
                <a:cs typeface="Times New Roman"/>
              </a:rPr>
              <a:t>getCustometPhone();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927100">
              <a:lnSpc>
                <a:spcPts val="1410"/>
              </a:lnSpc>
              <a:spcBef>
                <a:spcPts val="5"/>
              </a:spcBef>
            </a:pPr>
            <a:r>
              <a:rPr dirty="0" sz="1200">
                <a:latin typeface="Times New Roman"/>
                <a:cs typeface="Times New Roman"/>
              </a:rPr>
              <a:t>void </a:t>
            </a:r>
            <a:r>
              <a:rPr dirty="0" sz="1200" spc="-5">
                <a:latin typeface="Times New Roman"/>
                <a:cs typeface="Times New Roman"/>
              </a:rPr>
              <a:t>setOrderID(int</a:t>
            </a:r>
            <a:r>
              <a:rPr dirty="0" sz="1200" spc="-90">
                <a:latin typeface="Times New Roman"/>
                <a:cs typeface="Times New Roman"/>
              </a:rPr>
              <a:t> </a:t>
            </a:r>
            <a:r>
              <a:rPr dirty="0" sz="1200">
                <a:latin typeface="Times New Roman"/>
                <a:cs typeface="Times New Roman"/>
              </a:rPr>
              <a:t>oId);</a:t>
            </a:r>
            <a:endParaRPr sz="1200">
              <a:latin typeface="Times New Roman"/>
              <a:cs typeface="Times New Roman"/>
            </a:endParaRPr>
          </a:p>
          <a:p>
            <a:pPr algn="just" marL="927100" marR="2644775">
              <a:lnSpc>
                <a:spcPts val="1380"/>
              </a:lnSpc>
              <a:spcBef>
                <a:spcPts val="65"/>
              </a:spcBef>
            </a:pPr>
            <a:r>
              <a:rPr dirty="0" sz="1200">
                <a:latin typeface="Times New Roman"/>
                <a:cs typeface="Times New Roman"/>
              </a:rPr>
              <a:t>void </a:t>
            </a:r>
            <a:r>
              <a:rPr dirty="0" sz="1200" spc="-5">
                <a:latin typeface="Times New Roman"/>
                <a:cs typeface="Times New Roman"/>
              </a:rPr>
              <a:t>setOrderDate(date </a:t>
            </a:r>
            <a:r>
              <a:rPr dirty="0" sz="1200">
                <a:latin typeface="Times New Roman"/>
                <a:cs typeface="Times New Roman"/>
              </a:rPr>
              <a:t>oDate);  void </a:t>
            </a:r>
            <a:r>
              <a:rPr dirty="0" sz="1200" spc="-5">
                <a:latin typeface="Times New Roman"/>
                <a:cs typeface="Times New Roman"/>
              </a:rPr>
              <a:t>setTotalPrice(float </a:t>
            </a:r>
            <a:r>
              <a:rPr dirty="0" sz="1200">
                <a:latin typeface="Times New Roman"/>
                <a:cs typeface="Times New Roman"/>
              </a:rPr>
              <a:t>tPrice);  void </a:t>
            </a:r>
            <a:r>
              <a:rPr dirty="0" sz="1200" spc="-5">
                <a:latin typeface="Times New Roman"/>
                <a:cs typeface="Times New Roman"/>
              </a:rPr>
              <a:t>setCustometId(int</a:t>
            </a:r>
            <a:r>
              <a:rPr dirty="0" sz="1200" spc="-90">
                <a:latin typeface="Times New Roman"/>
                <a:cs typeface="Times New Roman"/>
              </a:rPr>
              <a:t> </a:t>
            </a:r>
            <a:r>
              <a:rPr dirty="0" sz="1200">
                <a:latin typeface="Times New Roman"/>
                <a:cs typeface="Times New Roman"/>
              </a:rPr>
              <a:t>cId);</a:t>
            </a:r>
            <a:endParaRPr sz="1200">
              <a:latin typeface="Times New Roman"/>
              <a:cs typeface="Times New Roman"/>
            </a:endParaRPr>
          </a:p>
          <a:p>
            <a:pPr marL="927100" marR="1916430">
              <a:lnSpc>
                <a:spcPts val="1380"/>
              </a:lnSpc>
            </a:pPr>
            <a:r>
              <a:rPr dirty="0" sz="1200">
                <a:latin typeface="Times New Roman"/>
                <a:cs typeface="Times New Roman"/>
              </a:rPr>
              <a:t>void </a:t>
            </a:r>
            <a:r>
              <a:rPr dirty="0" sz="1200" spc="-5">
                <a:latin typeface="Times New Roman"/>
                <a:cs typeface="Times New Roman"/>
              </a:rPr>
              <a:t>setCustomerName(string </a:t>
            </a:r>
            <a:r>
              <a:rPr dirty="0" sz="1200">
                <a:latin typeface="Times New Roman"/>
                <a:cs typeface="Times New Roman"/>
              </a:rPr>
              <a:t>cName);  void </a:t>
            </a:r>
            <a:r>
              <a:rPr dirty="0" sz="1200" spc="-5">
                <a:latin typeface="Times New Roman"/>
                <a:cs typeface="Times New Roman"/>
              </a:rPr>
              <a:t>setCustometAddress(string </a:t>
            </a:r>
            <a:r>
              <a:rPr dirty="0" sz="1200">
                <a:latin typeface="Times New Roman"/>
                <a:cs typeface="Times New Roman"/>
              </a:rPr>
              <a:t>cAddress);  void </a:t>
            </a:r>
            <a:r>
              <a:rPr dirty="0" sz="1200" spc="-5">
                <a:latin typeface="Times New Roman"/>
                <a:cs typeface="Times New Roman"/>
              </a:rPr>
              <a:t>setCustometPhone(int</a:t>
            </a:r>
            <a:r>
              <a:rPr dirty="0" sz="1200" spc="-90">
                <a:latin typeface="Times New Roman"/>
                <a:cs typeface="Times New Roman"/>
              </a:rPr>
              <a:t> </a:t>
            </a:r>
            <a:r>
              <a:rPr dirty="0" sz="1200">
                <a:latin typeface="Times New Roman"/>
                <a:cs typeface="Times New Roman"/>
              </a:rPr>
              <a:t>cPhone);</a:t>
            </a:r>
            <a:endParaRPr sz="1200">
              <a:latin typeface="Times New Roman"/>
              <a:cs typeface="Times New Roman"/>
            </a:endParaRPr>
          </a:p>
          <a:p>
            <a:pPr marL="622300" marR="2678430" indent="304800">
              <a:lnSpc>
                <a:spcPts val="1380"/>
              </a:lnSpc>
            </a:pPr>
            <a:r>
              <a:rPr dirty="0" sz="1200">
                <a:latin typeface="Times New Roman"/>
                <a:cs typeface="Times New Roman"/>
              </a:rPr>
              <a:t>void </a:t>
            </a:r>
            <a:r>
              <a:rPr dirty="0" sz="1200" spc="-5">
                <a:latin typeface="Times New Roman"/>
                <a:cs typeface="Times New Roman"/>
              </a:rPr>
              <a:t>setCustomerFax(int </a:t>
            </a:r>
            <a:r>
              <a:rPr dirty="0" sz="1200">
                <a:latin typeface="Times New Roman"/>
                <a:cs typeface="Times New Roman"/>
              </a:rPr>
              <a:t>cFax)  private:</a:t>
            </a:r>
            <a:endParaRPr sz="1200">
              <a:latin typeface="Times New Roman"/>
              <a:cs typeface="Times New Roman"/>
            </a:endParaRPr>
          </a:p>
          <a:p>
            <a:pPr marL="927100" marR="3630929">
              <a:lnSpc>
                <a:spcPts val="1380"/>
              </a:lnSpc>
            </a:pPr>
            <a:r>
              <a:rPr dirty="0" sz="1200">
                <a:latin typeface="Times New Roman"/>
                <a:cs typeface="Times New Roman"/>
              </a:rPr>
              <a:t>int oredrId;  date</a:t>
            </a:r>
            <a:r>
              <a:rPr dirty="0" sz="1200" spc="-95">
                <a:latin typeface="Times New Roman"/>
                <a:cs typeface="Times New Roman"/>
              </a:rPr>
              <a:t> </a:t>
            </a:r>
            <a:r>
              <a:rPr dirty="0" sz="1200">
                <a:latin typeface="Times New Roman"/>
                <a:cs typeface="Times New Roman"/>
              </a:rPr>
              <a:t>orderDate;  float</a:t>
            </a:r>
            <a:r>
              <a:rPr dirty="0" sz="1200" spc="-100">
                <a:latin typeface="Times New Roman"/>
                <a:cs typeface="Times New Roman"/>
              </a:rPr>
              <a:t> </a:t>
            </a:r>
            <a:r>
              <a:rPr dirty="0" sz="1200">
                <a:latin typeface="Times New Roman"/>
                <a:cs typeface="Times New Roman"/>
              </a:rPr>
              <a:t>totalPrice;</a:t>
            </a:r>
            <a:endParaRPr sz="1200">
              <a:latin typeface="Times New Roman"/>
              <a:cs typeface="Times New Roman"/>
            </a:endParaRPr>
          </a:p>
          <a:p>
            <a:pPr marL="927100" marR="3402329">
              <a:lnSpc>
                <a:spcPts val="1380"/>
              </a:lnSpc>
            </a:pPr>
            <a:r>
              <a:rPr dirty="0" sz="1200">
                <a:latin typeface="Times New Roman"/>
                <a:cs typeface="Times New Roman"/>
              </a:rPr>
              <a:t>item</a:t>
            </a:r>
            <a:r>
              <a:rPr dirty="0" sz="1200" spc="-100">
                <a:latin typeface="Times New Roman"/>
                <a:cs typeface="Times New Roman"/>
              </a:rPr>
              <a:t> </a:t>
            </a:r>
            <a:r>
              <a:rPr dirty="0" sz="1200">
                <a:latin typeface="Times New Roman"/>
                <a:cs typeface="Times New Roman"/>
              </a:rPr>
              <a:t>lineItems[20];  int</a:t>
            </a:r>
            <a:r>
              <a:rPr dirty="0" sz="1200" spc="-105">
                <a:latin typeface="Times New Roman"/>
                <a:cs typeface="Times New Roman"/>
              </a:rPr>
              <a:t> </a:t>
            </a:r>
            <a:r>
              <a:rPr dirty="0" sz="1200">
                <a:latin typeface="Times New Roman"/>
                <a:cs typeface="Times New Roman"/>
              </a:rPr>
              <a:t>customerId;</a:t>
            </a:r>
            <a:endParaRPr sz="1200">
              <a:latin typeface="Times New Roman"/>
              <a:cs typeface="Times New Roman"/>
            </a:endParaRPr>
          </a:p>
          <a:p>
            <a:pPr marL="927100" marR="3224530">
              <a:lnSpc>
                <a:spcPts val="1380"/>
              </a:lnSpc>
            </a:pPr>
            <a:r>
              <a:rPr dirty="0" sz="1200" spc="-5">
                <a:latin typeface="Times New Roman"/>
                <a:cs typeface="Times New Roman"/>
              </a:rPr>
              <a:t>string</a:t>
            </a:r>
            <a:r>
              <a:rPr dirty="0" sz="1200" spc="-85">
                <a:latin typeface="Times New Roman"/>
                <a:cs typeface="Times New Roman"/>
              </a:rPr>
              <a:t> </a:t>
            </a:r>
            <a:r>
              <a:rPr dirty="0" sz="1200">
                <a:latin typeface="Times New Roman"/>
                <a:cs typeface="Times New Roman"/>
              </a:rPr>
              <a:t>customerName;  int customerPhone;  int</a:t>
            </a:r>
            <a:r>
              <a:rPr dirty="0" sz="1200" spc="-105">
                <a:latin typeface="Times New Roman"/>
                <a:cs typeface="Times New Roman"/>
              </a:rPr>
              <a:t> </a:t>
            </a:r>
            <a:r>
              <a:rPr dirty="0" sz="1200">
                <a:latin typeface="Times New Roman"/>
                <a:cs typeface="Times New Roman"/>
              </a:rPr>
              <a:t>customerFax;</a:t>
            </a:r>
            <a:endParaRPr sz="1200">
              <a:latin typeface="Times New Roman"/>
              <a:cs typeface="Times New Roman"/>
            </a:endParaRPr>
          </a:p>
          <a:p>
            <a:pPr marL="4699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The </a:t>
            </a:r>
            <a:r>
              <a:rPr dirty="0" sz="1200" spc="-5">
                <a:latin typeface="Times New Roman"/>
                <a:cs typeface="Times New Roman"/>
              </a:rPr>
              <a:t>Order </a:t>
            </a:r>
            <a:r>
              <a:rPr dirty="0" sz="1200">
                <a:latin typeface="Times New Roman"/>
                <a:cs typeface="Times New Roman"/>
              </a:rPr>
              <a:t>class </a:t>
            </a:r>
            <a:r>
              <a:rPr dirty="0" sz="1200" spc="-5">
                <a:latin typeface="Times New Roman"/>
                <a:cs typeface="Times New Roman"/>
              </a:rPr>
              <a:t>shown </a:t>
            </a:r>
            <a:r>
              <a:rPr dirty="0" sz="1200">
                <a:latin typeface="Times New Roman"/>
                <a:cs typeface="Times New Roman"/>
              </a:rPr>
              <a:t>above represents an </a:t>
            </a:r>
            <a:r>
              <a:rPr dirty="0" sz="1200" spc="-5">
                <a:latin typeface="Times New Roman"/>
                <a:cs typeface="Times New Roman"/>
              </a:rPr>
              <a:t>Order </a:t>
            </a:r>
            <a:r>
              <a:rPr dirty="0" sz="1200">
                <a:latin typeface="Times New Roman"/>
                <a:cs typeface="Times New Roman"/>
              </a:rPr>
              <a:t>entity that contains the attributes and  behavior of a </a:t>
            </a:r>
            <a:r>
              <a:rPr dirty="0" sz="1200" spc="-5">
                <a:latin typeface="Times New Roman"/>
                <a:cs typeface="Times New Roman"/>
              </a:rPr>
              <a:t>specific </a:t>
            </a:r>
            <a:r>
              <a:rPr dirty="0" sz="1200">
                <a:latin typeface="Times New Roman"/>
                <a:cs typeface="Times New Roman"/>
              </a:rPr>
              <a:t>order. It is </a:t>
            </a:r>
            <a:r>
              <a:rPr dirty="0" sz="1200" spc="5">
                <a:latin typeface="Times New Roman"/>
                <a:cs typeface="Times New Roman"/>
              </a:rPr>
              <a:t>easy </a:t>
            </a:r>
            <a:r>
              <a:rPr dirty="0" sz="1200">
                <a:latin typeface="Times New Roman"/>
                <a:cs typeface="Times New Roman"/>
              </a:rPr>
              <a:t>to </a:t>
            </a:r>
            <a:r>
              <a:rPr dirty="0" sz="1200" spc="-5">
                <a:latin typeface="Times New Roman"/>
                <a:cs typeface="Times New Roman"/>
              </a:rPr>
              <a:t>see </a:t>
            </a:r>
            <a:r>
              <a:rPr dirty="0" sz="1200">
                <a:latin typeface="Times New Roman"/>
                <a:cs typeface="Times New Roman"/>
              </a:rPr>
              <a:t>that this contains information about the order  as </a:t>
            </a:r>
            <a:r>
              <a:rPr dirty="0" sz="1200" spc="-5">
                <a:latin typeface="Times New Roman"/>
                <a:cs typeface="Times New Roman"/>
              </a:rPr>
              <a:t>well </a:t>
            </a:r>
            <a:r>
              <a:rPr dirty="0" sz="1200">
                <a:latin typeface="Times New Roman"/>
                <a:cs typeface="Times New Roman"/>
              </a:rPr>
              <a:t>as the customer </a:t>
            </a:r>
            <a:r>
              <a:rPr dirty="0" sz="1200" spc="-5">
                <a:latin typeface="Times New Roman"/>
                <a:cs typeface="Times New Roman"/>
              </a:rPr>
              <a:t>which </a:t>
            </a:r>
            <a:r>
              <a:rPr dirty="0" sz="1200">
                <a:latin typeface="Times New Roman"/>
                <a:cs typeface="Times New Roman"/>
              </a:rPr>
              <a:t>is a distinct entity. </a:t>
            </a:r>
            <a:r>
              <a:rPr dirty="0" sz="1200" spc="-5">
                <a:latin typeface="Times New Roman"/>
                <a:cs typeface="Times New Roman"/>
              </a:rPr>
              <a:t>Hence </a:t>
            </a:r>
            <a:r>
              <a:rPr dirty="0" sz="1200">
                <a:latin typeface="Times New Roman"/>
                <a:cs typeface="Times New Roman"/>
              </a:rPr>
              <a:t>it is not a cohesive class and  must be broken down into two </a:t>
            </a:r>
            <a:r>
              <a:rPr dirty="0" sz="1200" spc="-5">
                <a:latin typeface="Times New Roman"/>
                <a:cs typeface="Times New Roman"/>
              </a:rPr>
              <a:t>separate </a:t>
            </a:r>
            <a:r>
              <a:rPr dirty="0" sz="1200">
                <a:latin typeface="Times New Roman"/>
                <a:cs typeface="Times New Roman"/>
              </a:rPr>
              <a:t>classes as </a:t>
            </a:r>
            <a:r>
              <a:rPr dirty="0" sz="1200" spc="-5">
                <a:latin typeface="Times New Roman"/>
                <a:cs typeface="Times New Roman"/>
              </a:rPr>
              <a:t>shown. </a:t>
            </a:r>
            <a:r>
              <a:rPr dirty="0" sz="1200" spc="-15">
                <a:latin typeface="Times New Roman"/>
                <a:cs typeface="Times New Roman"/>
              </a:rPr>
              <a:t>In </a:t>
            </a:r>
            <a:r>
              <a:rPr dirty="0" sz="1200">
                <a:latin typeface="Times New Roman"/>
                <a:cs typeface="Times New Roman"/>
              </a:rPr>
              <a:t>this case each on of these is  a more cohesive</a:t>
            </a:r>
            <a:r>
              <a:rPr dirty="0" sz="1200" spc="-110">
                <a:latin typeface="Times New Roman"/>
                <a:cs typeface="Times New Roman"/>
              </a:rPr>
              <a:t> </a:t>
            </a:r>
            <a:r>
              <a:rPr dirty="0" sz="1200">
                <a:latin typeface="Times New Roman"/>
                <a:cs typeface="Times New Roman"/>
              </a:rPr>
              <a:t>class.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587500" y="911351"/>
            <a:ext cx="3201035" cy="6842759"/>
          </a:xfrm>
          <a:prstGeom prst="rect">
            <a:avLst/>
          </a:prstGeom>
        </p:spPr>
        <p:txBody>
          <a:bodyPr wrap="square" lIns="0" tIns="0" rIns="0" bIns="0" rtlCol="0" vert="horz">
            <a:spAutoFit/>
          </a:bodyPr>
          <a:lstStyle/>
          <a:p>
            <a:pPr marL="165100" marR="2412365" indent="-152400">
              <a:lnSpc>
                <a:spcPts val="1380"/>
              </a:lnSpc>
            </a:pPr>
            <a:r>
              <a:rPr dirty="0" sz="1200">
                <a:latin typeface="Times New Roman"/>
                <a:cs typeface="Times New Roman"/>
              </a:rPr>
              <a:t>class order</a:t>
            </a:r>
            <a:r>
              <a:rPr dirty="0" sz="1200" spc="-105">
                <a:latin typeface="Times New Roman"/>
                <a:cs typeface="Times New Roman"/>
              </a:rPr>
              <a:t> </a:t>
            </a:r>
            <a:r>
              <a:rPr dirty="0" sz="1200">
                <a:latin typeface="Times New Roman"/>
                <a:cs typeface="Times New Roman"/>
              </a:rPr>
              <a:t>{  public:</a:t>
            </a:r>
            <a:endParaRPr sz="1200">
              <a:latin typeface="Times New Roman"/>
              <a:cs typeface="Times New Roman"/>
            </a:endParaRPr>
          </a:p>
          <a:p>
            <a:pPr marL="469900" marR="1440180">
              <a:lnSpc>
                <a:spcPts val="1380"/>
              </a:lnSpc>
            </a:pPr>
            <a:r>
              <a:rPr dirty="0" sz="1200">
                <a:latin typeface="Times New Roman"/>
                <a:cs typeface="Times New Roman"/>
              </a:rPr>
              <a:t>int getOrderID();  date getOrderDate();  float</a:t>
            </a:r>
            <a:r>
              <a:rPr dirty="0" sz="1200" spc="-95">
                <a:latin typeface="Times New Roman"/>
                <a:cs typeface="Times New Roman"/>
              </a:rPr>
              <a:t> </a:t>
            </a:r>
            <a:r>
              <a:rPr dirty="0" sz="1200">
                <a:latin typeface="Times New Roman"/>
                <a:cs typeface="Times New Roman"/>
              </a:rPr>
              <a:t>getTotalPrice();  int</a:t>
            </a:r>
            <a:r>
              <a:rPr dirty="0" sz="1200" spc="-105">
                <a:latin typeface="Times New Roman"/>
                <a:cs typeface="Times New Roman"/>
              </a:rPr>
              <a:t> </a:t>
            </a:r>
            <a:r>
              <a:rPr dirty="0" sz="1200">
                <a:latin typeface="Times New Roman"/>
                <a:cs typeface="Times New Roman"/>
              </a:rPr>
              <a:t>getCustometId();</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ts val="1410"/>
              </a:lnSpc>
              <a:spcBef>
                <a:spcPts val="5"/>
              </a:spcBef>
            </a:pPr>
            <a:r>
              <a:rPr dirty="0" sz="1200">
                <a:latin typeface="Times New Roman"/>
                <a:cs typeface="Times New Roman"/>
              </a:rPr>
              <a:t>void </a:t>
            </a:r>
            <a:r>
              <a:rPr dirty="0" sz="1200" spc="-5">
                <a:latin typeface="Times New Roman"/>
                <a:cs typeface="Times New Roman"/>
              </a:rPr>
              <a:t>setOrderID(int</a:t>
            </a:r>
            <a:r>
              <a:rPr dirty="0" sz="1200" spc="-90">
                <a:latin typeface="Times New Roman"/>
                <a:cs typeface="Times New Roman"/>
              </a:rPr>
              <a:t> </a:t>
            </a:r>
            <a:r>
              <a:rPr dirty="0" sz="1200">
                <a:latin typeface="Times New Roman"/>
                <a:cs typeface="Times New Roman"/>
              </a:rPr>
              <a:t>oId);</a:t>
            </a:r>
            <a:endParaRPr sz="1200">
              <a:latin typeface="Times New Roman"/>
              <a:cs typeface="Times New Roman"/>
            </a:endParaRPr>
          </a:p>
          <a:p>
            <a:pPr marL="469900" marR="758825">
              <a:lnSpc>
                <a:spcPts val="1380"/>
              </a:lnSpc>
              <a:spcBef>
                <a:spcPts val="65"/>
              </a:spcBef>
            </a:pPr>
            <a:r>
              <a:rPr dirty="0" sz="1200">
                <a:latin typeface="Times New Roman"/>
                <a:cs typeface="Times New Roman"/>
              </a:rPr>
              <a:t>void </a:t>
            </a:r>
            <a:r>
              <a:rPr dirty="0" sz="1200" spc="-5">
                <a:latin typeface="Times New Roman"/>
                <a:cs typeface="Times New Roman"/>
              </a:rPr>
              <a:t>setOrderDate(date </a:t>
            </a:r>
            <a:r>
              <a:rPr dirty="0" sz="1200">
                <a:latin typeface="Times New Roman"/>
                <a:cs typeface="Times New Roman"/>
              </a:rPr>
              <a:t>oDate);  void </a:t>
            </a:r>
            <a:r>
              <a:rPr dirty="0" sz="1200" spc="-5">
                <a:latin typeface="Times New Roman"/>
                <a:cs typeface="Times New Roman"/>
              </a:rPr>
              <a:t>setTotalPrice(float </a:t>
            </a:r>
            <a:r>
              <a:rPr dirty="0" sz="1200">
                <a:latin typeface="Times New Roman"/>
                <a:cs typeface="Times New Roman"/>
              </a:rPr>
              <a:t>tPrice);  void </a:t>
            </a:r>
            <a:r>
              <a:rPr dirty="0" sz="1200" spc="-5">
                <a:latin typeface="Times New Roman"/>
                <a:cs typeface="Times New Roman"/>
              </a:rPr>
              <a:t>setCustometId(int </a:t>
            </a:r>
            <a:r>
              <a:rPr dirty="0" sz="1200">
                <a:latin typeface="Times New Roman"/>
                <a:cs typeface="Times New Roman"/>
              </a:rPr>
              <a:t>cId);  void addLineItem(item</a:t>
            </a:r>
            <a:r>
              <a:rPr dirty="0" sz="1200" spc="-105">
                <a:latin typeface="Times New Roman"/>
                <a:cs typeface="Times New Roman"/>
              </a:rPr>
              <a:t> </a:t>
            </a:r>
            <a:r>
              <a:rPr dirty="0" sz="1200">
                <a:latin typeface="Times New Roman"/>
                <a:cs typeface="Times New Roman"/>
              </a:rPr>
              <a:t>anItem);</a:t>
            </a:r>
            <a:endParaRPr sz="1200">
              <a:latin typeface="Times New Roman"/>
              <a:cs typeface="Times New Roman"/>
            </a:endParaRPr>
          </a:p>
          <a:p>
            <a:pPr algn="ctr" marR="2397125">
              <a:lnSpc>
                <a:spcPts val="1315"/>
              </a:lnSpc>
            </a:pPr>
            <a:r>
              <a:rPr dirty="0" sz="1200">
                <a:latin typeface="Times New Roman"/>
                <a:cs typeface="Times New Roman"/>
              </a:rPr>
              <a:t>private:</a:t>
            </a:r>
            <a:endParaRPr sz="1200">
              <a:latin typeface="Times New Roman"/>
              <a:cs typeface="Times New Roman"/>
            </a:endParaRPr>
          </a:p>
          <a:p>
            <a:pPr marL="469900" marR="1778635">
              <a:lnSpc>
                <a:spcPts val="1380"/>
              </a:lnSpc>
              <a:spcBef>
                <a:spcPts val="65"/>
              </a:spcBef>
            </a:pPr>
            <a:r>
              <a:rPr dirty="0" sz="1200">
                <a:latin typeface="Times New Roman"/>
                <a:cs typeface="Times New Roman"/>
              </a:rPr>
              <a:t>int oredrId;  date</a:t>
            </a:r>
            <a:r>
              <a:rPr dirty="0" sz="1200" spc="-95">
                <a:latin typeface="Times New Roman"/>
                <a:cs typeface="Times New Roman"/>
              </a:rPr>
              <a:t> </a:t>
            </a:r>
            <a:r>
              <a:rPr dirty="0" sz="1200">
                <a:latin typeface="Times New Roman"/>
                <a:cs typeface="Times New Roman"/>
              </a:rPr>
              <a:t>orderDate;  float</a:t>
            </a:r>
            <a:r>
              <a:rPr dirty="0" sz="1200" spc="-100">
                <a:latin typeface="Times New Roman"/>
                <a:cs typeface="Times New Roman"/>
              </a:rPr>
              <a:t> </a:t>
            </a:r>
            <a:r>
              <a:rPr dirty="0" sz="1200">
                <a:latin typeface="Times New Roman"/>
                <a:cs typeface="Times New Roman"/>
              </a:rPr>
              <a:t>totalPrice;</a:t>
            </a:r>
            <a:endParaRPr sz="1200">
              <a:latin typeface="Times New Roman"/>
              <a:cs typeface="Times New Roman"/>
            </a:endParaRPr>
          </a:p>
          <a:p>
            <a:pPr marL="469900" marR="1550035">
              <a:lnSpc>
                <a:spcPts val="1380"/>
              </a:lnSpc>
            </a:pPr>
            <a:r>
              <a:rPr dirty="0" sz="1200">
                <a:latin typeface="Times New Roman"/>
                <a:cs typeface="Times New Roman"/>
              </a:rPr>
              <a:t>item</a:t>
            </a:r>
            <a:r>
              <a:rPr dirty="0" sz="1200" spc="-100">
                <a:latin typeface="Times New Roman"/>
                <a:cs typeface="Times New Roman"/>
              </a:rPr>
              <a:t> </a:t>
            </a:r>
            <a:r>
              <a:rPr dirty="0" sz="1200">
                <a:latin typeface="Times New Roman"/>
                <a:cs typeface="Times New Roman"/>
              </a:rPr>
              <a:t>lineItems[20];  int</a:t>
            </a:r>
            <a:r>
              <a:rPr dirty="0" sz="1200" spc="-105">
                <a:latin typeface="Times New Roman"/>
                <a:cs typeface="Times New Roman"/>
              </a:rPr>
              <a:t> </a:t>
            </a:r>
            <a:r>
              <a:rPr dirty="0" sz="1200">
                <a:latin typeface="Times New Roman"/>
                <a:cs typeface="Times New Roman"/>
              </a:rPr>
              <a:t>customerId;</a:t>
            </a:r>
            <a:endParaRPr sz="1200">
              <a:latin typeface="Times New Roman"/>
              <a:cs typeface="Times New Roman"/>
            </a:endParaRPr>
          </a:p>
          <a:p>
            <a:pPr marL="127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65100" marR="2175510" indent="-152400">
              <a:lnSpc>
                <a:spcPts val="1380"/>
              </a:lnSpc>
            </a:pPr>
            <a:r>
              <a:rPr dirty="0" sz="1200">
                <a:latin typeface="Times New Roman"/>
                <a:cs typeface="Times New Roman"/>
              </a:rPr>
              <a:t>class customer</a:t>
            </a:r>
            <a:r>
              <a:rPr dirty="0" sz="1200" spc="-110">
                <a:latin typeface="Times New Roman"/>
                <a:cs typeface="Times New Roman"/>
              </a:rPr>
              <a:t> </a:t>
            </a:r>
            <a:r>
              <a:rPr dirty="0" sz="1200">
                <a:latin typeface="Times New Roman"/>
                <a:cs typeface="Times New Roman"/>
              </a:rPr>
              <a:t>{  public:</a:t>
            </a:r>
            <a:endParaRPr sz="1200">
              <a:latin typeface="Times New Roman"/>
              <a:cs typeface="Times New Roman"/>
            </a:endParaRPr>
          </a:p>
          <a:p>
            <a:pPr marL="469900">
              <a:lnSpc>
                <a:spcPts val="1315"/>
              </a:lnSpc>
            </a:pPr>
            <a:r>
              <a:rPr dirty="0" sz="1200">
                <a:latin typeface="Times New Roman"/>
                <a:cs typeface="Times New Roman"/>
              </a:rPr>
              <a:t>int</a:t>
            </a:r>
            <a:r>
              <a:rPr dirty="0" sz="1200" spc="-105">
                <a:latin typeface="Times New Roman"/>
                <a:cs typeface="Times New Roman"/>
              </a:rPr>
              <a:t> </a:t>
            </a:r>
            <a:r>
              <a:rPr dirty="0" sz="1200">
                <a:latin typeface="Times New Roman"/>
                <a:cs typeface="Times New Roman"/>
              </a:rPr>
              <a:t>getCustometId();</a:t>
            </a:r>
            <a:endParaRPr sz="1200">
              <a:latin typeface="Times New Roman"/>
              <a:cs typeface="Times New Roman"/>
            </a:endParaRPr>
          </a:p>
          <a:p>
            <a:pPr marL="469900" marR="923925">
              <a:lnSpc>
                <a:spcPts val="1380"/>
              </a:lnSpc>
              <a:spcBef>
                <a:spcPts val="65"/>
              </a:spcBef>
            </a:pPr>
            <a:r>
              <a:rPr dirty="0" sz="1200" spc="-5">
                <a:latin typeface="Times New Roman"/>
                <a:cs typeface="Times New Roman"/>
              </a:rPr>
              <a:t>string </a:t>
            </a:r>
            <a:r>
              <a:rPr dirty="0" sz="1200">
                <a:latin typeface="Times New Roman"/>
                <a:cs typeface="Times New Roman"/>
              </a:rPr>
              <a:t>getCustomerName();  </a:t>
            </a:r>
            <a:r>
              <a:rPr dirty="0" sz="1200" spc="-5">
                <a:latin typeface="Times New Roman"/>
                <a:cs typeface="Times New Roman"/>
              </a:rPr>
              <a:t>string</a:t>
            </a:r>
            <a:r>
              <a:rPr dirty="0" sz="1200" spc="-85">
                <a:latin typeface="Times New Roman"/>
                <a:cs typeface="Times New Roman"/>
              </a:rPr>
              <a:t> </a:t>
            </a:r>
            <a:r>
              <a:rPr dirty="0" sz="1200">
                <a:latin typeface="Times New Roman"/>
                <a:cs typeface="Times New Roman"/>
              </a:rPr>
              <a:t>getCustometAddress();  int</a:t>
            </a:r>
            <a:r>
              <a:rPr dirty="0" sz="1200" spc="-105">
                <a:latin typeface="Times New Roman"/>
                <a:cs typeface="Times New Roman"/>
              </a:rPr>
              <a:t> </a:t>
            </a:r>
            <a:r>
              <a:rPr dirty="0" sz="1200">
                <a:latin typeface="Times New Roman"/>
                <a:cs typeface="Times New Roman"/>
              </a:rPr>
              <a:t>getCustometPhone();</a:t>
            </a:r>
            <a:endParaRPr sz="1200">
              <a:latin typeface="Times New Roman"/>
              <a:cs typeface="Times New Roman"/>
            </a:endParaRPr>
          </a:p>
          <a:p>
            <a:pPr marL="469900">
              <a:lnSpc>
                <a:spcPts val="1345"/>
              </a:lnSpc>
            </a:pPr>
            <a:r>
              <a:rPr dirty="0" sz="1200">
                <a:latin typeface="Times New Roman"/>
                <a:cs typeface="Times New Roman"/>
              </a:rPr>
              <a:t>int</a:t>
            </a:r>
            <a:r>
              <a:rPr dirty="0" sz="1200" spc="-105">
                <a:latin typeface="Times New Roman"/>
                <a:cs typeface="Times New Roman"/>
              </a:rPr>
              <a:t> </a:t>
            </a:r>
            <a:r>
              <a:rPr dirty="0" sz="1200">
                <a:latin typeface="Times New Roman"/>
                <a:cs typeface="Times New Roman"/>
              </a:rPr>
              <a:t>getCustomerFax();</a:t>
            </a:r>
            <a:endParaRPr sz="1200">
              <a:latin typeface="Times New Roman"/>
              <a:cs typeface="Times New Roman"/>
            </a:endParaRPr>
          </a:p>
          <a:p>
            <a:pPr>
              <a:lnSpc>
                <a:spcPct val="100000"/>
              </a:lnSpc>
              <a:spcBef>
                <a:spcPts val="55"/>
              </a:spcBef>
            </a:pPr>
            <a:endParaRPr sz="1100">
              <a:latin typeface="Times New Roman"/>
              <a:cs typeface="Times New Roman"/>
            </a:endParaRPr>
          </a:p>
          <a:p>
            <a:pPr marL="469900">
              <a:lnSpc>
                <a:spcPts val="1410"/>
              </a:lnSpc>
            </a:pPr>
            <a:r>
              <a:rPr dirty="0" sz="1200">
                <a:latin typeface="Times New Roman"/>
                <a:cs typeface="Times New Roman"/>
              </a:rPr>
              <a:t>void </a:t>
            </a:r>
            <a:r>
              <a:rPr dirty="0" sz="1200" spc="-5">
                <a:latin typeface="Times New Roman"/>
                <a:cs typeface="Times New Roman"/>
              </a:rPr>
              <a:t>setCustometId(int</a:t>
            </a:r>
            <a:r>
              <a:rPr dirty="0" sz="1200" spc="-90">
                <a:latin typeface="Times New Roman"/>
                <a:cs typeface="Times New Roman"/>
              </a:rPr>
              <a:t> </a:t>
            </a:r>
            <a:r>
              <a:rPr dirty="0" sz="1200">
                <a:latin typeface="Times New Roman"/>
                <a:cs typeface="Times New Roman"/>
              </a:rPr>
              <a:t>cId);</a:t>
            </a:r>
            <a:endParaRPr sz="1200">
              <a:latin typeface="Times New Roman"/>
              <a:cs typeface="Times New Roman"/>
            </a:endParaRPr>
          </a:p>
          <a:p>
            <a:pPr marL="469900" marR="5080">
              <a:lnSpc>
                <a:spcPts val="1380"/>
              </a:lnSpc>
              <a:spcBef>
                <a:spcPts val="65"/>
              </a:spcBef>
            </a:pPr>
            <a:r>
              <a:rPr dirty="0" sz="1200">
                <a:latin typeface="Times New Roman"/>
                <a:cs typeface="Times New Roman"/>
              </a:rPr>
              <a:t>void </a:t>
            </a:r>
            <a:r>
              <a:rPr dirty="0" sz="1200" spc="-5">
                <a:latin typeface="Times New Roman"/>
                <a:cs typeface="Times New Roman"/>
              </a:rPr>
              <a:t>setCustomerName(string </a:t>
            </a:r>
            <a:r>
              <a:rPr dirty="0" sz="1200">
                <a:latin typeface="Times New Roman"/>
                <a:cs typeface="Times New Roman"/>
              </a:rPr>
              <a:t>cName);  </a:t>
            </a:r>
            <a:r>
              <a:rPr dirty="0" sz="1200" spc="-5">
                <a:latin typeface="Times New Roman"/>
                <a:cs typeface="Times New Roman"/>
              </a:rPr>
              <a:t>svoid setCustometAddress(string </a:t>
            </a:r>
            <a:r>
              <a:rPr dirty="0" sz="1200">
                <a:latin typeface="Times New Roman"/>
                <a:cs typeface="Times New Roman"/>
              </a:rPr>
              <a:t>cAddress);  void </a:t>
            </a:r>
            <a:r>
              <a:rPr dirty="0" sz="1200" spc="-5">
                <a:latin typeface="Times New Roman"/>
                <a:cs typeface="Times New Roman"/>
              </a:rPr>
              <a:t>setCustometPhone(int</a:t>
            </a:r>
            <a:r>
              <a:rPr dirty="0" sz="1200" spc="-90">
                <a:latin typeface="Times New Roman"/>
                <a:cs typeface="Times New Roman"/>
              </a:rPr>
              <a:t> </a:t>
            </a:r>
            <a:r>
              <a:rPr dirty="0" sz="1200">
                <a:latin typeface="Times New Roman"/>
                <a:cs typeface="Times New Roman"/>
              </a:rPr>
              <a:t>cPhone);</a:t>
            </a:r>
            <a:endParaRPr sz="1200">
              <a:latin typeface="Times New Roman"/>
              <a:cs typeface="Times New Roman"/>
            </a:endParaRPr>
          </a:p>
          <a:p>
            <a:pPr marL="165100" marR="826135" indent="304800">
              <a:lnSpc>
                <a:spcPts val="1380"/>
              </a:lnSpc>
            </a:pPr>
            <a:r>
              <a:rPr dirty="0" sz="1200">
                <a:latin typeface="Times New Roman"/>
                <a:cs typeface="Times New Roman"/>
              </a:rPr>
              <a:t>void </a:t>
            </a:r>
            <a:r>
              <a:rPr dirty="0" sz="1200" spc="-5">
                <a:latin typeface="Times New Roman"/>
                <a:cs typeface="Times New Roman"/>
              </a:rPr>
              <a:t>setCustomerFax(int </a:t>
            </a:r>
            <a:r>
              <a:rPr dirty="0" sz="1200">
                <a:latin typeface="Times New Roman"/>
                <a:cs typeface="Times New Roman"/>
              </a:rPr>
              <a:t>cFax)  private:</a:t>
            </a:r>
            <a:endParaRPr sz="1200">
              <a:latin typeface="Times New Roman"/>
              <a:cs typeface="Times New Roman"/>
            </a:endParaRPr>
          </a:p>
          <a:p>
            <a:pPr marL="469900">
              <a:lnSpc>
                <a:spcPts val="1315"/>
              </a:lnSpc>
            </a:pPr>
            <a:r>
              <a:rPr dirty="0" sz="1200">
                <a:latin typeface="Times New Roman"/>
                <a:cs typeface="Times New Roman"/>
              </a:rPr>
              <a:t>int</a:t>
            </a:r>
            <a:r>
              <a:rPr dirty="0" sz="1200" spc="-105">
                <a:latin typeface="Times New Roman"/>
                <a:cs typeface="Times New Roman"/>
              </a:rPr>
              <a:t> </a:t>
            </a:r>
            <a:r>
              <a:rPr dirty="0" sz="1200">
                <a:latin typeface="Times New Roman"/>
                <a:cs typeface="Times New Roman"/>
              </a:rPr>
              <a:t>customerId;</a:t>
            </a:r>
            <a:endParaRPr sz="1200">
              <a:latin typeface="Times New Roman"/>
              <a:cs typeface="Times New Roman"/>
            </a:endParaRPr>
          </a:p>
          <a:p>
            <a:pPr marL="469900" marR="1372235">
              <a:lnSpc>
                <a:spcPts val="1380"/>
              </a:lnSpc>
              <a:spcBef>
                <a:spcPts val="65"/>
              </a:spcBef>
            </a:pPr>
            <a:r>
              <a:rPr dirty="0" sz="1200" spc="-5">
                <a:latin typeface="Times New Roman"/>
                <a:cs typeface="Times New Roman"/>
              </a:rPr>
              <a:t>string</a:t>
            </a:r>
            <a:r>
              <a:rPr dirty="0" sz="1200" spc="-85">
                <a:latin typeface="Times New Roman"/>
                <a:cs typeface="Times New Roman"/>
              </a:rPr>
              <a:t> </a:t>
            </a:r>
            <a:r>
              <a:rPr dirty="0" sz="1200">
                <a:latin typeface="Times New Roman"/>
                <a:cs typeface="Times New Roman"/>
              </a:rPr>
              <a:t>customerName;  int customerPhone;  int</a:t>
            </a:r>
            <a:r>
              <a:rPr dirty="0" sz="1200" spc="-105">
                <a:latin typeface="Times New Roman"/>
                <a:cs typeface="Times New Roman"/>
              </a:rPr>
              <a:t> </a:t>
            </a:r>
            <a:r>
              <a:rPr dirty="0" sz="1200">
                <a:latin typeface="Times New Roman"/>
                <a:cs typeface="Times New Roman"/>
              </a:rPr>
              <a:t>customerFax;</a:t>
            </a:r>
            <a:endParaRPr sz="1200">
              <a:latin typeface="Times New Roman"/>
              <a:cs typeface="Times New Roman"/>
            </a:endParaRPr>
          </a:p>
          <a:p>
            <a:pPr marL="12700">
              <a:lnSpc>
                <a:spcPts val="1345"/>
              </a:lnSpc>
            </a:pPr>
            <a:r>
              <a:rPr dirty="0" sz="1200">
                <a:latin typeface="Times New Roman"/>
                <a:cs typeface="Times New Roman"/>
              </a:rPr>
              <a:t>};</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02207"/>
            <a:ext cx="5513705" cy="7202805"/>
          </a:xfrm>
          <a:prstGeom prst="rect">
            <a:avLst/>
          </a:prstGeom>
        </p:spPr>
        <p:txBody>
          <a:bodyPr wrap="square" lIns="0" tIns="0" rIns="0" bIns="0" rtlCol="0" vert="horz">
            <a:spAutoFit/>
          </a:bodyPr>
          <a:lstStyle/>
          <a:p>
            <a:pPr algn="just" marL="12700">
              <a:lnSpc>
                <a:spcPct val="100000"/>
              </a:lnSpc>
            </a:pPr>
            <a:r>
              <a:rPr dirty="0" sz="1000" spc="-5" b="1">
                <a:latin typeface="Times New Roman"/>
                <a:cs typeface="Times New Roman"/>
              </a:rPr>
              <a:t>6.4 </a:t>
            </a:r>
            <a:r>
              <a:rPr dirty="0" sz="1200" spc="-5" b="1">
                <a:latin typeface="Times New Roman"/>
                <a:cs typeface="Times New Roman"/>
              </a:rPr>
              <a:t>Abstraction </a:t>
            </a:r>
            <a:r>
              <a:rPr dirty="0" sz="1200" b="1">
                <a:latin typeface="Times New Roman"/>
                <a:cs typeface="Times New Roman"/>
              </a:rPr>
              <a:t>and</a:t>
            </a:r>
            <a:r>
              <a:rPr dirty="0" sz="1200" spc="-110" b="1">
                <a:latin typeface="Times New Roman"/>
                <a:cs typeface="Times New Roman"/>
              </a:rPr>
              <a:t> </a:t>
            </a:r>
            <a:r>
              <a:rPr dirty="0" sz="1200" b="1">
                <a:latin typeface="Times New Roman"/>
                <a:cs typeface="Times New Roman"/>
              </a:rPr>
              <a:t>Encapsulation</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5080">
              <a:lnSpc>
                <a:spcPts val="1380"/>
              </a:lnSpc>
            </a:pPr>
            <a:r>
              <a:rPr dirty="0" sz="1200" spc="-5">
                <a:latin typeface="Times New Roman"/>
                <a:cs typeface="Times New Roman"/>
              </a:rPr>
              <a:t>Abstractions </a:t>
            </a:r>
            <a:r>
              <a:rPr dirty="0" sz="1200">
                <a:latin typeface="Times New Roman"/>
                <a:cs typeface="Times New Roman"/>
              </a:rPr>
              <a:t>is a technique in </a:t>
            </a:r>
            <a:r>
              <a:rPr dirty="0" sz="1200" spc="-5">
                <a:latin typeface="Times New Roman"/>
                <a:cs typeface="Times New Roman"/>
              </a:rPr>
              <a:t>which we </a:t>
            </a:r>
            <a:r>
              <a:rPr dirty="0" sz="1200">
                <a:latin typeface="Times New Roman"/>
                <a:cs typeface="Times New Roman"/>
              </a:rPr>
              <a:t>construct a model of an entity based upon its  essential characteristics and ignore the inessential details. The principle of abstraction  also helps us in handling the inherent complexity of a system </a:t>
            </a:r>
            <a:r>
              <a:rPr dirty="0" sz="1200" spc="15">
                <a:latin typeface="Times New Roman"/>
                <a:cs typeface="Times New Roman"/>
              </a:rPr>
              <a:t>by </a:t>
            </a:r>
            <a:r>
              <a:rPr dirty="0" sz="1200">
                <a:latin typeface="Times New Roman"/>
                <a:cs typeface="Times New Roman"/>
              </a:rPr>
              <a:t>allowing us to look at its  important external characteristic, at the </a:t>
            </a:r>
            <a:r>
              <a:rPr dirty="0" sz="1200" spc="-5">
                <a:latin typeface="Times New Roman"/>
                <a:cs typeface="Times New Roman"/>
              </a:rPr>
              <a:t>same </a:t>
            </a:r>
            <a:r>
              <a:rPr dirty="0" sz="1200">
                <a:latin typeface="Times New Roman"/>
                <a:cs typeface="Times New Roman"/>
              </a:rPr>
              <a:t>time, hiding its inner </a:t>
            </a:r>
            <a:r>
              <a:rPr dirty="0" sz="1200" spc="-5">
                <a:latin typeface="Times New Roman"/>
                <a:cs typeface="Times New Roman"/>
              </a:rPr>
              <a:t>complexity. Hiding  </a:t>
            </a:r>
            <a:r>
              <a:rPr dirty="0" sz="1200">
                <a:latin typeface="Times New Roman"/>
                <a:cs typeface="Times New Roman"/>
              </a:rPr>
              <a:t>the internal details is called encapsulation. In fact, abstraction is a </a:t>
            </a:r>
            <a:r>
              <a:rPr dirty="0" sz="1200" spc="-5">
                <a:latin typeface="Times New Roman"/>
                <a:cs typeface="Times New Roman"/>
              </a:rPr>
              <a:t>special </a:t>
            </a:r>
            <a:r>
              <a:rPr dirty="0" sz="1200">
                <a:latin typeface="Times New Roman"/>
                <a:cs typeface="Times New Roman"/>
              </a:rPr>
              <a:t>case of  </a:t>
            </a:r>
            <a:r>
              <a:rPr dirty="0" sz="1200" spc="-5">
                <a:latin typeface="Times New Roman"/>
                <a:cs typeface="Times New Roman"/>
              </a:rPr>
              <a:t>separation </a:t>
            </a:r>
            <a:r>
              <a:rPr dirty="0" sz="1200">
                <a:latin typeface="Times New Roman"/>
                <a:cs typeface="Times New Roman"/>
              </a:rPr>
              <a:t>of concern. In this case </a:t>
            </a:r>
            <a:r>
              <a:rPr dirty="0" sz="1200" spc="-5">
                <a:latin typeface="Times New Roman"/>
                <a:cs typeface="Times New Roman"/>
              </a:rPr>
              <a:t>we separate </a:t>
            </a:r>
            <a:r>
              <a:rPr dirty="0" sz="1200" spc="5">
                <a:latin typeface="Times New Roman"/>
                <a:cs typeface="Times New Roman"/>
              </a:rPr>
              <a:t>the </a:t>
            </a:r>
            <a:r>
              <a:rPr dirty="0" sz="1200">
                <a:latin typeface="Times New Roman"/>
                <a:cs typeface="Times New Roman"/>
              </a:rPr>
              <a:t>concern of users of the </a:t>
            </a:r>
            <a:r>
              <a:rPr dirty="0" sz="1200" spc="5">
                <a:latin typeface="Times New Roman"/>
                <a:cs typeface="Times New Roman"/>
              </a:rPr>
              <a:t>entity </a:t>
            </a:r>
            <a:r>
              <a:rPr dirty="0" sz="1200" spc="-5">
                <a:latin typeface="Times New Roman"/>
                <a:cs typeface="Times New Roman"/>
              </a:rPr>
              <a:t>who </a:t>
            </a:r>
            <a:r>
              <a:rPr dirty="0" sz="1200" spc="10">
                <a:latin typeface="Times New Roman"/>
                <a:cs typeface="Times New Roman"/>
              </a:rPr>
              <a:t>only  </a:t>
            </a:r>
            <a:r>
              <a:rPr dirty="0" sz="1200">
                <a:latin typeface="Times New Roman"/>
                <a:cs typeface="Times New Roman"/>
              </a:rPr>
              <a:t>need to understand its external interface </a:t>
            </a:r>
            <a:r>
              <a:rPr dirty="0" sz="1200" spc="-5">
                <a:latin typeface="Times New Roman"/>
                <a:cs typeface="Times New Roman"/>
              </a:rPr>
              <a:t>without </a:t>
            </a:r>
            <a:r>
              <a:rPr dirty="0" sz="1200">
                <a:latin typeface="Times New Roman"/>
                <a:cs typeface="Times New Roman"/>
              </a:rPr>
              <a:t>bothering about its actual  implementation.</a:t>
            </a:r>
            <a:endParaRPr sz="1200">
              <a:latin typeface="Times New Roman"/>
              <a:cs typeface="Times New Roman"/>
            </a:endParaRPr>
          </a:p>
          <a:p>
            <a:pPr>
              <a:lnSpc>
                <a:spcPct val="100000"/>
              </a:lnSpc>
            </a:pPr>
            <a:endParaRPr sz="1200">
              <a:latin typeface="Times New Roman"/>
              <a:cs typeface="Times New Roman"/>
            </a:endParaRPr>
          </a:p>
          <a:p>
            <a:pPr algn="just" marL="12700" marR="7620">
              <a:lnSpc>
                <a:spcPts val="1380"/>
              </a:lnSpc>
            </a:pPr>
            <a:r>
              <a:rPr dirty="0" sz="1200">
                <a:latin typeface="Times New Roman"/>
                <a:cs typeface="Times New Roman"/>
              </a:rPr>
              <a:t>Engineers of all fields, including computer </a:t>
            </a:r>
            <a:r>
              <a:rPr dirty="0" sz="1200" spc="-5">
                <a:latin typeface="Times New Roman"/>
                <a:cs typeface="Times New Roman"/>
              </a:rPr>
              <a:t>science, </a:t>
            </a:r>
            <a:r>
              <a:rPr dirty="0" sz="1200">
                <a:latin typeface="Times New Roman"/>
                <a:cs typeface="Times New Roman"/>
              </a:rPr>
              <a:t>have been practicing abstraction for  mastering complexity. Consider the following</a:t>
            </a:r>
            <a:r>
              <a:rPr dirty="0" sz="1200" spc="-114">
                <a:latin typeface="Times New Roman"/>
                <a:cs typeface="Times New Roman"/>
              </a:rPr>
              <a:t> </a:t>
            </a:r>
            <a:r>
              <a:rPr dirty="0" sz="1200">
                <a:latin typeface="Times New Roman"/>
                <a:cs typeface="Times New Roman"/>
              </a:rPr>
              <a:t>example.</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ts val="1410"/>
              </a:lnSpc>
              <a:spcBef>
                <a:spcPts val="5"/>
              </a:spcBef>
            </a:pPr>
            <a:r>
              <a:rPr dirty="0" sz="1200">
                <a:latin typeface="Times New Roman"/>
                <a:cs typeface="Times New Roman"/>
              </a:rPr>
              <a:t>void </a:t>
            </a:r>
            <a:r>
              <a:rPr dirty="0" sz="1200" spc="-5">
                <a:latin typeface="Times New Roman"/>
                <a:cs typeface="Times New Roman"/>
              </a:rPr>
              <a:t>selectionSort(int </a:t>
            </a:r>
            <a:r>
              <a:rPr dirty="0" sz="1200">
                <a:latin typeface="Times New Roman"/>
                <a:cs typeface="Times New Roman"/>
              </a:rPr>
              <a:t>a[], int</a:t>
            </a:r>
            <a:r>
              <a:rPr dirty="0" sz="1200" spc="-95">
                <a:latin typeface="Times New Roman"/>
                <a:cs typeface="Times New Roman"/>
              </a:rPr>
              <a:t> </a:t>
            </a:r>
            <a:r>
              <a:rPr dirty="0" sz="1200" spc="-5">
                <a:latin typeface="Times New Roman"/>
                <a:cs typeface="Times New Roman"/>
              </a:rPr>
              <a:t>size)</a:t>
            </a:r>
            <a:endParaRPr sz="1200">
              <a:latin typeface="Times New Roman"/>
              <a:cs typeface="Times New Roman"/>
            </a:endParaRPr>
          </a:p>
          <a:p>
            <a:pPr marL="469900">
              <a:lnSpc>
                <a:spcPts val="1380"/>
              </a:lnSpc>
            </a:pPr>
            <a:r>
              <a:rPr dirty="0" sz="1200">
                <a:latin typeface="Times New Roman"/>
                <a:cs typeface="Times New Roman"/>
              </a:rPr>
              <a:t>{</a:t>
            </a:r>
            <a:endParaRPr sz="1200">
              <a:latin typeface="Times New Roman"/>
              <a:cs typeface="Times New Roman"/>
            </a:endParaRPr>
          </a:p>
          <a:p>
            <a:pPr algn="just" marL="927100">
              <a:lnSpc>
                <a:spcPts val="1380"/>
              </a:lnSpc>
            </a:pPr>
            <a:r>
              <a:rPr dirty="0" sz="1200">
                <a:latin typeface="Times New Roman"/>
                <a:cs typeface="Times New Roman"/>
              </a:rPr>
              <a:t>int i, j, min,</a:t>
            </a:r>
            <a:r>
              <a:rPr dirty="0" sz="1200" spc="-120">
                <a:latin typeface="Times New Roman"/>
                <a:cs typeface="Times New Roman"/>
              </a:rPr>
              <a:t> </a:t>
            </a:r>
            <a:r>
              <a:rPr dirty="0" sz="1200">
                <a:latin typeface="Times New Roman"/>
                <a:cs typeface="Times New Roman"/>
              </a:rPr>
              <a:t>temp;</a:t>
            </a:r>
            <a:endParaRPr sz="1200">
              <a:latin typeface="Times New Roman"/>
              <a:cs typeface="Times New Roman"/>
            </a:endParaRPr>
          </a:p>
          <a:p>
            <a:pPr algn="just" marL="927100">
              <a:lnSpc>
                <a:spcPts val="1380"/>
              </a:lnSpc>
            </a:pPr>
            <a:r>
              <a:rPr dirty="0" sz="1200">
                <a:latin typeface="Times New Roman"/>
                <a:cs typeface="Times New Roman"/>
              </a:rPr>
              <a:t>for(i = 0; i &lt; </a:t>
            </a:r>
            <a:r>
              <a:rPr dirty="0" sz="1200" spc="-5">
                <a:latin typeface="Times New Roman"/>
                <a:cs typeface="Times New Roman"/>
              </a:rPr>
              <a:t>size </a:t>
            </a:r>
            <a:r>
              <a:rPr dirty="0" sz="1200">
                <a:latin typeface="Times New Roman"/>
                <a:cs typeface="Times New Roman"/>
              </a:rPr>
              <a:t>–1;</a:t>
            </a:r>
            <a:r>
              <a:rPr dirty="0" sz="1200" spc="-90">
                <a:latin typeface="Times New Roman"/>
                <a:cs typeface="Times New Roman"/>
              </a:rPr>
              <a:t> </a:t>
            </a:r>
            <a:r>
              <a:rPr dirty="0" sz="1200">
                <a:latin typeface="Times New Roman"/>
                <a:cs typeface="Times New Roman"/>
              </a:rPr>
              <a:t>i++)</a:t>
            </a:r>
            <a:endParaRPr sz="1200">
              <a:latin typeface="Times New Roman"/>
              <a:cs typeface="Times New Roman"/>
            </a:endParaRPr>
          </a:p>
          <a:p>
            <a:pPr algn="just" marL="927100">
              <a:lnSpc>
                <a:spcPts val="1380"/>
              </a:lnSpc>
            </a:pPr>
            <a:r>
              <a:rPr dirty="0" sz="1200">
                <a:latin typeface="Times New Roman"/>
                <a:cs typeface="Times New Roman"/>
              </a:rPr>
              <a:t>{</a:t>
            </a:r>
            <a:endParaRPr sz="1200">
              <a:latin typeface="Times New Roman"/>
              <a:cs typeface="Times New Roman"/>
            </a:endParaRPr>
          </a:p>
          <a:p>
            <a:pPr marL="1384300">
              <a:lnSpc>
                <a:spcPts val="1380"/>
              </a:lnSpc>
            </a:pPr>
            <a:r>
              <a:rPr dirty="0" sz="1200">
                <a:latin typeface="Times New Roman"/>
                <a:cs typeface="Times New Roman"/>
              </a:rPr>
              <a:t>min =</a:t>
            </a:r>
            <a:r>
              <a:rPr dirty="0" sz="1200" spc="-105">
                <a:latin typeface="Times New Roman"/>
                <a:cs typeface="Times New Roman"/>
              </a:rPr>
              <a:t> </a:t>
            </a:r>
            <a:r>
              <a:rPr dirty="0" sz="1200">
                <a:latin typeface="Times New Roman"/>
                <a:cs typeface="Times New Roman"/>
              </a:rPr>
              <a:t>i;</a:t>
            </a:r>
            <a:endParaRPr sz="1200">
              <a:latin typeface="Times New Roman"/>
              <a:cs typeface="Times New Roman"/>
            </a:endParaRPr>
          </a:p>
          <a:p>
            <a:pPr marL="1384300">
              <a:lnSpc>
                <a:spcPts val="1380"/>
              </a:lnSpc>
            </a:pPr>
            <a:r>
              <a:rPr dirty="0" sz="1200">
                <a:latin typeface="Times New Roman"/>
                <a:cs typeface="Times New Roman"/>
              </a:rPr>
              <a:t>for (j = i; j &lt; </a:t>
            </a:r>
            <a:r>
              <a:rPr dirty="0" sz="1200" spc="-5">
                <a:latin typeface="Times New Roman"/>
                <a:cs typeface="Times New Roman"/>
              </a:rPr>
              <a:t>size;</a:t>
            </a:r>
            <a:r>
              <a:rPr dirty="0" sz="1200" spc="-95">
                <a:latin typeface="Times New Roman"/>
                <a:cs typeface="Times New Roman"/>
              </a:rPr>
              <a:t> </a:t>
            </a:r>
            <a:r>
              <a:rPr dirty="0" sz="1200">
                <a:latin typeface="Times New Roman"/>
                <a:cs typeface="Times New Roman"/>
              </a:rPr>
              <a:t>j++)</a:t>
            </a:r>
            <a:endParaRPr sz="1200">
              <a:latin typeface="Times New Roman"/>
              <a:cs typeface="Times New Roman"/>
            </a:endParaRPr>
          </a:p>
          <a:p>
            <a:pPr marL="1384300">
              <a:lnSpc>
                <a:spcPts val="1380"/>
              </a:lnSpc>
            </a:pPr>
            <a:r>
              <a:rPr dirty="0" sz="1200">
                <a:latin typeface="Times New Roman"/>
                <a:cs typeface="Times New Roman"/>
              </a:rPr>
              <a:t>{</a:t>
            </a:r>
            <a:endParaRPr sz="1200">
              <a:latin typeface="Times New Roman"/>
              <a:cs typeface="Times New Roman"/>
            </a:endParaRPr>
          </a:p>
          <a:p>
            <a:pPr algn="ctr" marR="809625">
              <a:lnSpc>
                <a:spcPts val="1380"/>
              </a:lnSpc>
            </a:pPr>
            <a:r>
              <a:rPr dirty="0" sz="1200">
                <a:latin typeface="Times New Roman"/>
                <a:cs typeface="Times New Roman"/>
              </a:rPr>
              <a:t>if (a[j] &lt;</a:t>
            </a:r>
            <a:r>
              <a:rPr dirty="0" sz="1200" spc="-105">
                <a:latin typeface="Times New Roman"/>
                <a:cs typeface="Times New Roman"/>
              </a:rPr>
              <a:t> </a:t>
            </a:r>
            <a:r>
              <a:rPr dirty="0" sz="1200">
                <a:latin typeface="Times New Roman"/>
                <a:cs typeface="Times New Roman"/>
              </a:rPr>
              <a:t>a[min])</a:t>
            </a:r>
            <a:endParaRPr sz="1200">
              <a:latin typeface="Times New Roman"/>
              <a:cs typeface="Times New Roman"/>
            </a:endParaRPr>
          </a:p>
          <a:p>
            <a:pPr algn="ctr" marR="423545">
              <a:lnSpc>
                <a:spcPts val="1380"/>
              </a:lnSpc>
            </a:pPr>
            <a:r>
              <a:rPr dirty="0" sz="1200">
                <a:latin typeface="Times New Roman"/>
                <a:cs typeface="Times New Roman"/>
              </a:rPr>
              <a:t>min =</a:t>
            </a:r>
            <a:r>
              <a:rPr dirty="0" sz="1200" spc="-105">
                <a:latin typeface="Times New Roman"/>
                <a:cs typeface="Times New Roman"/>
              </a:rPr>
              <a:t> </a:t>
            </a:r>
            <a:r>
              <a:rPr dirty="0" sz="1200">
                <a:latin typeface="Times New Roman"/>
                <a:cs typeface="Times New Roman"/>
              </a:rPr>
              <a:t>j;</a:t>
            </a:r>
            <a:endParaRPr sz="1200">
              <a:latin typeface="Times New Roman"/>
              <a:cs typeface="Times New Roman"/>
            </a:endParaRPr>
          </a:p>
          <a:p>
            <a:pPr marL="1384300">
              <a:lnSpc>
                <a:spcPts val="1380"/>
              </a:lnSpc>
            </a:pPr>
            <a:r>
              <a:rPr dirty="0" sz="1200">
                <a:latin typeface="Times New Roman"/>
                <a:cs typeface="Times New Roman"/>
              </a:rPr>
              <a:t>}</a:t>
            </a:r>
            <a:endParaRPr sz="1200">
              <a:latin typeface="Times New Roman"/>
              <a:cs typeface="Times New Roman"/>
            </a:endParaRPr>
          </a:p>
          <a:p>
            <a:pPr marL="1384300" marR="3205480">
              <a:lnSpc>
                <a:spcPts val="1380"/>
              </a:lnSpc>
              <a:spcBef>
                <a:spcPts val="65"/>
              </a:spcBef>
            </a:pPr>
            <a:r>
              <a:rPr dirty="0" sz="1200">
                <a:latin typeface="Times New Roman"/>
                <a:cs typeface="Times New Roman"/>
              </a:rPr>
              <a:t>temp = a[i];  a[i] = a[min];  a[min] =</a:t>
            </a:r>
            <a:r>
              <a:rPr dirty="0" sz="1200" spc="-105">
                <a:latin typeface="Times New Roman"/>
                <a:cs typeface="Times New Roman"/>
              </a:rPr>
              <a:t> </a:t>
            </a:r>
            <a:r>
              <a:rPr dirty="0" sz="1200">
                <a:latin typeface="Times New Roman"/>
                <a:cs typeface="Times New Roman"/>
              </a:rPr>
              <a:t>temp;</a:t>
            </a:r>
            <a:endParaRPr sz="1200">
              <a:latin typeface="Times New Roman"/>
              <a:cs typeface="Times New Roman"/>
            </a:endParaRPr>
          </a:p>
          <a:p>
            <a:pPr algn="just" marL="927100">
              <a:lnSpc>
                <a:spcPts val="1315"/>
              </a:lnSpc>
            </a:pPr>
            <a:r>
              <a:rPr dirty="0" sz="1200">
                <a:latin typeface="Times New Roman"/>
                <a:cs typeface="Times New Roman"/>
              </a:rPr>
              <a:t>}</a:t>
            </a:r>
            <a:endParaRPr sz="1200">
              <a:latin typeface="Times New Roman"/>
              <a:cs typeface="Times New Roman"/>
            </a:endParaRPr>
          </a:p>
          <a:p>
            <a:pPr marL="4699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This function can be rewritten by abstracting out </a:t>
            </a:r>
            <a:r>
              <a:rPr dirty="0" sz="1200" spc="-5">
                <a:latin typeface="Times New Roman"/>
                <a:cs typeface="Times New Roman"/>
              </a:rPr>
              <a:t>some </a:t>
            </a:r>
            <a:r>
              <a:rPr dirty="0" sz="1200">
                <a:latin typeface="Times New Roman"/>
                <a:cs typeface="Times New Roman"/>
              </a:rPr>
              <a:t>of the logical </a:t>
            </a:r>
            <a:r>
              <a:rPr dirty="0" sz="1200" spc="-5">
                <a:latin typeface="Times New Roman"/>
                <a:cs typeface="Times New Roman"/>
              </a:rPr>
              <a:t>steps </a:t>
            </a:r>
            <a:r>
              <a:rPr dirty="0" sz="1200">
                <a:latin typeface="Times New Roman"/>
                <a:cs typeface="Times New Roman"/>
              </a:rPr>
              <a:t>into auxiliary  functions. The new code is as</a:t>
            </a:r>
            <a:r>
              <a:rPr dirty="0" sz="1200" spc="-120">
                <a:latin typeface="Times New Roman"/>
                <a:cs typeface="Times New Roman"/>
              </a:rPr>
              <a:t> </a:t>
            </a:r>
            <a:r>
              <a:rPr dirty="0" sz="1200">
                <a:latin typeface="Times New Roman"/>
                <a:cs typeface="Times New Roman"/>
              </a:rPr>
              <a:t>follows.</a:t>
            </a:r>
            <a:endParaRPr sz="1200">
              <a:latin typeface="Times New Roman"/>
              <a:cs typeface="Times New Roman"/>
            </a:endParaRPr>
          </a:p>
          <a:p>
            <a:pPr>
              <a:lnSpc>
                <a:spcPct val="100000"/>
              </a:lnSpc>
              <a:spcBef>
                <a:spcPts val="15"/>
              </a:spcBef>
            </a:pPr>
            <a:endParaRPr sz="1100">
              <a:latin typeface="Times New Roman"/>
              <a:cs typeface="Times New Roman"/>
            </a:endParaRPr>
          </a:p>
          <a:p>
            <a:pPr marL="469900">
              <a:lnSpc>
                <a:spcPts val="1410"/>
              </a:lnSpc>
              <a:spcBef>
                <a:spcPts val="5"/>
              </a:spcBef>
            </a:pPr>
            <a:r>
              <a:rPr dirty="0" sz="1200">
                <a:latin typeface="Times New Roman"/>
                <a:cs typeface="Times New Roman"/>
              </a:rPr>
              <a:t>viod </a:t>
            </a:r>
            <a:r>
              <a:rPr dirty="0" sz="1200" spc="-5">
                <a:latin typeface="Times New Roman"/>
                <a:cs typeface="Times New Roman"/>
              </a:rPr>
              <a:t>swap(int </a:t>
            </a:r>
            <a:r>
              <a:rPr dirty="0" sz="1200">
                <a:latin typeface="Times New Roman"/>
                <a:cs typeface="Times New Roman"/>
              </a:rPr>
              <a:t>&amp;x, int</a:t>
            </a:r>
            <a:r>
              <a:rPr dirty="0" sz="1200" spc="-100">
                <a:latin typeface="Times New Roman"/>
                <a:cs typeface="Times New Roman"/>
              </a:rPr>
              <a:t> </a:t>
            </a:r>
            <a:r>
              <a:rPr dirty="0" sz="1200">
                <a:latin typeface="Times New Roman"/>
                <a:cs typeface="Times New Roman"/>
              </a:rPr>
              <a:t>&amp;y)</a:t>
            </a:r>
            <a:endParaRPr sz="1200">
              <a:latin typeface="Times New Roman"/>
              <a:cs typeface="Times New Roman"/>
            </a:endParaRPr>
          </a:p>
          <a:p>
            <a:pPr marL="469900">
              <a:lnSpc>
                <a:spcPts val="1380"/>
              </a:lnSpc>
            </a:pPr>
            <a:r>
              <a:rPr dirty="0" sz="1200">
                <a:latin typeface="Times New Roman"/>
                <a:cs typeface="Times New Roman"/>
              </a:rPr>
              <a:t>{</a:t>
            </a:r>
            <a:endParaRPr sz="1200">
              <a:latin typeface="Times New Roman"/>
              <a:cs typeface="Times New Roman"/>
            </a:endParaRPr>
          </a:p>
          <a:p>
            <a:pPr algn="just" marL="927100" marR="3992879">
              <a:lnSpc>
                <a:spcPts val="1380"/>
              </a:lnSpc>
              <a:spcBef>
                <a:spcPts val="65"/>
              </a:spcBef>
            </a:pPr>
            <a:r>
              <a:rPr dirty="0" sz="1200">
                <a:latin typeface="Times New Roman"/>
                <a:cs typeface="Times New Roman"/>
              </a:rPr>
              <a:t>int temp;  temp =</a:t>
            </a:r>
            <a:r>
              <a:rPr dirty="0" sz="1200" spc="-105">
                <a:latin typeface="Times New Roman"/>
                <a:cs typeface="Times New Roman"/>
              </a:rPr>
              <a:t> </a:t>
            </a:r>
            <a:r>
              <a:rPr dirty="0" sz="1200">
                <a:latin typeface="Times New Roman"/>
                <a:cs typeface="Times New Roman"/>
              </a:rPr>
              <a:t>x;  x =</a:t>
            </a:r>
            <a:r>
              <a:rPr dirty="0" sz="1200" spc="-100">
                <a:latin typeface="Times New Roman"/>
                <a:cs typeface="Times New Roman"/>
              </a:rPr>
              <a:t> </a:t>
            </a:r>
            <a:r>
              <a:rPr dirty="0" sz="1200">
                <a:latin typeface="Times New Roman"/>
                <a:cs typeface="Times New Roman"/>
              </a:rPr>
              <a:t>y;</a:t>
            </a:r>
            <a:endParaRPr sz="1200">
              <a:latin typeface="Times New Roman"/>
              <a:cs typeface="Times New Roman"/>
            </a:endParaRPr>
          </a:p>
          <a:p>
            <a:pPr algn="just" marL="927100">
              <a:lnSpc>
                <a:spcPts val="1315"/>
              </a:lnSpc>
            </a:pPr>
            <a:r>
              <a:rPr dirty="0" sz="1200">
                <a:latin typeface="Times New Roman"/>
                <a:cs typeface="Times New Roman"/>
              </a:rPr>
              <a:t>y =</a:t>
            </a:r>
            <a:r>
              <a:rPr dirty="0" sz="1200" spc="-100">
                <a:latin typeface="Times New Roman"/>
                <a:cs typeface="Times New Roman"/>
              </a:rPr>
              <a:t> </a:t>
            </a:r>
            <a:r>
              <a:rPr dirty="0" sz="1200">
                <a:latin typeface="Times New Roman"/>
                <a:cs typeface="Times New Roman"/>
              </a:rPr>
              <a:t>temp;</a:t>
            </a:r>
            <a:endParaRPr sz="1200">
              <a:latin typeface="Times New Roman"/>
              <a:cs typeface="Times New Roman"/>
            </a:endParaRPr>
          </a:p>
          <a:p>
            <a:pPr marL="469900">
              <a:lnSpc>
                <a:spcPts val="1410"/>
              </a:lnSpc>
            </a:pPr>
            <a:r>
              <a:rPr dirty="0" sz="1200">
                <a:latin typeface="Times New Roman"/>
                <a:cs typeface="Times New Roman"/>
              </a:rPr>
              <a:t>}</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79</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9159"/>
            <a:ext cx="5514975" cy="7350125"/>
          </a:xfrm>
          <a:prstGeom prst="rect">
            <a:avLst/>
          </a:prstGeom>
        </p:spPr>
        <p:txBody>
          <a:bodyPr wrap="square" lIns="0" tIns="0" rIns="0" bIns="0" rtlCol="0" vert="horz">
            <a:spAutoFit/>
          </a:bodyPr>
          <a:lstStyle/>
          <a:p>
            <a:pPr marL="469900">
              <a:lnSpc>
                <a:spcPts val="1410"/>
              </a:lnSpc>
            </a:pPr>
            <a:r>
              <a:rPr dirty="0" sz="1200">
                <a:latin typeface="Times New Roman"/>
                <a:cs typeface="Times New Roman"/>
              </a:rPr>
              <a:t>int indexOfMinimumValue(int a[], int from, int</a:t>
            </a:r>
            <a:r>
              <a:rPr dirty="0" sz="1200" spc="-130">
                <a:latin typeface="Times New Roman"/>
                <a:cs typeface="Times New Roman"/>
              </a:rPr>
              <a:t> </a:t>
            </a:r>
            <a:r>
              <a:rPr dirty="0" sz="1200">
                <a:latin typeface="Times New Roman"/>
                <a:cs typeface="Times New Roman"/>
              </a:rPr>
              <a:t>to)</a:t>
            </a:r>
            <a:endParaRPr sz="1200">
              <a:latin typeface="Times New Roman"/>
              <a:cs typeface="Times New Roman"/>
            </a:endParaRPr>
          </a:p>
          <a:p>
            <a:pPr marL="469900">
              <a:lnSpc>
                <a:spcPts val="1380"/>
              </a:lnSpc>
            </a:pPr>
            <a:r>
              <a:rPr dirty="0" sz="1200">
                <a:latin typeface="Times New Roman"/>
                <a:cs typeface="Times New Roman"/>
              </a:rPr>
              <a:t>{</a:t>
            </a:r>
            <a:endParaRPr sz="1200">
              <a:latin typeface="Times New Roman"/>
              <a:cs typeface="Times New Roman"/>
            </a:endParaRPr>
          </a:p>
          <a:p>
            <a:pPr marL="927100" marR="3841750">
              <a:lnSpc>
                <a:spcPts val="1380"/>
              </a:lnSpc>
              <a:spcBef>
                <a:spcPts val="65"/>
              </a:spcBef>
            </a:pPr>
            <a:r>
              <a:rPr dirty="0" sz="1200">
                <a:latin typeface="Times New Roman"/>
                <a:cs typeface="Times New Roman"/>
              </a:rPr>
              <a:t>int i, min;  min =</a:t>
            </a:r>
            <a:r>
              <a:rPr dirty="0" sz="1200" spc="-105">
                <a:latin typeface="Times New Roman"/>
                <a:cs typeface="Times New Roman"/>
              </a:rPr>
              <a:t> </a:t>
            </a:r>
            <a:r>
              <a:rPr dirty="0" sz="1200">
                <a:latin typeface="Times New Roman"/>
                <a:cs typeface="Times New Roman"/>
              </a:rPr>
              <a:t>from;</a:t>
            </a:r>
            <a:endParaRPr sz="1200">
              <a:latin typeface="Times New Roman"/>
              <a:cs typeface="Times New Roman"/>
            </a:endParaRPr>
          </a:p>
          <a:p>
            <a:pPr marL="927100">
              <a:lnSpc>
                <a:spcPts val="1315"/>
              </a:lnSpc>
            </a:pPr>
            <a:r>
              <a:rPr dirty="0" sz="1200">
                <a:latin typeface="Times New Roman"/>
                <a:cs typeface="Times New Roman"/>
              </a:rPr>
              <a:t>for (i = from+1; i &lt; to;</a:t>
            </a:r>
            <a:r>
              <a:rPr dirty="0" sz="1200" spc="-105">
                <a:latin typeface="Times New Roman"/>
                <a:cs typeface="Times New Roman"/>
              </a:rPr>
              <a:t> </a:t>
            </a:r>
            <a:r>
              <a:rPr dirty="0" sz="1200">
                <a:latin typeface="Times New Roman"/>
                <a:cs typeface="Times New Roman"/>
              </a:rPr>
              <a:t>i++)</a:t>
            </a:r>
            <a:endParaRPr sz="1200">
              <a:latin typeface="Times New Roman"/>
              <a:cs typeface="Times New Roman"/>
            </a:endParaRPr>
          </a:p>
          <a:p>
            <a:pPr marL="927100" marR="2587625" indent="457200">
              <a:lnSpc>
                <a:spcPts val="1380"/>
              </a:lnSpc>
              <a:spcBef>
                <a:spcPts val="65"/>
              </a:spcBef>
            </a:pPr>
            <a:r>
              <a:rPr dirty="0" sz="1200">
                <a:latin typeface="Times New Roman"/>
                <a:cs typeface="Times New Roman"/>
              </a:rPr>
              <a:t>if (a[i] &lt; a[min]) min =</a:t>
            </a:r>
            <a:r>
              <a:rPr dirty="0" sz="1200" spc="-114">
                <a:latin typeface="Times New Roman"/>
                <a:cs typeface="Times New Roman"/>
              </a:rPr>
              <a:t> </a:t>
            </a:r>
            <a:r>
              <a:rPr dirty="0" sz="1200">
                <a:latin typeface="Times New Roman"/>
                <a:cs typeface="Times New Roman"/>
              </a:rPr>
              <a:t>i;  return</a:t>
            </a:r>
            <a:r>
              <a:rPr dirty="0" sz="1200" spc="-100">
                <a:latin typeface="Times New Roman"/>
                <a:cs typeface="Times New Roman"/>
              </a:rPr>
              <a:t> </a:t>
            </a:r>
            <a:r>
              <a:rPr dirty="0" sz="1200">
                <a:latin typeface="Times New Roman"/>
                <a:cs typeface="Times New Roman"/>
              </a:rPr>
              <a:t>min;</a:t>
            </a:r>
            <a:endParaRPr sz="1200">
              <a:latin typeface="Times New Roman"/>
              <a:cs typeface="Times New Roman"/>
            </a:endParaRPr>
          </a:p>
          <a:p>
            <a:pPr marL="469900">
              <a:lnSpc>
                <a:spcPts val="1345"/>
              </a:lnSpc>
            </a:pPr>
            <a:r>
              <a:rPr dirty="0" sz="1200">
                <a:latin typeface="Times New Roman"/>
                <a:cs typeface="Times New Roman"/>
              </a:rPr>
              <a:t>}</a:t>
            </a:r>
            <a:endParaRPr sz="1200">
              <a:latin typeface="Times New Roman"/>
              <a:cs typeface="Times New Roman"/>
            </a:endParaRPr>
          </a:p>
          <a:p>
            <a:pPr>
              <a:lnSpc>
                <a:spcPct val="100000"/>
              </a:lnSpc>
              <a:spcBef>
                <a:spcPts val="55"/>
              </a:spcBef>
            </a:pPr>
            <a:endParaRPr sz="1100">
              <a:latin typeface="Times New Roman"/>
              <a:cs typeface="Times New Roman"/>
            </a:endParaRPr>
          </a:p>
          <a:p>
            <a:pPr marL="469900">
              <a:lnSpc>
                <a:spcPts val="1410"/>
              </a:lnSpc>
            </a:pPr>
            <a:r>
              <a:rPr dirty="0" sz="1200">
                <a:latin typeface="Times New Roman"/>
                <a:cs typeface="Times New Roman"/>
              </a:rPr>
              <a:t>void </a:t>
            </a:r>
            <a:r>
              <a:rPr dirty="0" sz="1200" spc="-5">
                <a:latin typeface="Times New Roman"/>
                <a:cs typeface="Times New Roman"/>
              </a:rPr>
              <a:t>selectionSort(int </a:t>
            </a:r>
            <a:r>
              <a:rPr dirty="0" sz="1200">
                <a:latin typeface="Times New Roman"/>
                <a:cs typeface="Times New Roman"/>
              </a:rPr>
              <a:t>a[], int</a:t>
            </a:r>
            <a:r>
              <a:rPr dirty="0" sz="1200" spc="-95">
                <a:latin typeface="Times New Roman"/>
                <a:cs typeface="Times New Roman"/>
              </a:rPr>
              <a:t> </a:t>
            </a:r>
            <a:r>
              <a:rPr dirty="0" sz="1200" spc="-5">
                <a:latin typeface="Times New Roman"/>
                <a:cs typeface="Times New Roman"/>
              </a:rPr>
              <a:t>size)</a:t>
            </a:r>
            <a:endParaRPr sz="1200">
              <a:latin typeface="Times New Roman"/>
              <a:cs typeface="Times New Roman"/>
            </a:endParaRPr>
          </a:p>
          <a:p>
            <a:pPr marL="469900">
              <a:lnSpc>
                <a:spcPts val="1380"/>
              </a:lnSpc>
            </a:pPr>
            <a:r>
              <a:rPr dirty="0" sz="1200">
                <a:latin typeface="Times New Roman"/>
                <a:cs typeface="Times New Roman"/>
              </a:rPr>
              <a:t>{</a:t>
            </a:r>
            <a:endParaRPr sz="1200">
              <a:latin typeface="Times New Roman"/>
              <a:cs typeface="Times New Roman"/>
            </a:endParaRPr>
          </a:p>
          <a:p>
            <a:pPr marL="927100">
              <a:lnSpc>
                <a:spcPts val="1380"/>
              </a:lnSpc>
            </a:pPr>
            <a:r>
              <a:rPr dirty="0" sz="1200">
                <a:latin typeface="Times New Roman"/>
                <a:cs typeface="Times New Roman"/>
              </a:rPr>
              <a:t>int i,</a:t>
            </a:r>
            <a:r>
              <a:rPr dirty="0" sz="1200" spc="-110">
                <a:latin typeface="Times New Roman"/>
                <a:cs typeface="Times New Roman"/>
              </a:rPr>
              <a:t> </a:t>
            </a:r>
            <a:r>
              <a:rPr dirty="0" sz="1200">
                <a:latin typeface="Times New Roman"/>
                <a:cs typeface="Times New Roman"/>
              </a:rPr>
              <a:t>min;</a:t>
            </a:r>
            <a:endParaRPr sz="1200">
              <a:latin typeface="Times New Roman"/>
              <a:cs typeface="Times New Roman"/>
            </a:endParaRPr>
          </a:p>
          <a:p>
            <a:pPr marL="927100">
              <a:lnSpc>
                <a:spcPts val="1380"/>
              </a:lnSpc>
            </a:pPr>
            <a:r>
              <a:rPr dirty="0" sz="1200">
                <a:latin typeface="Times New Roman"/>
                <a:cs typeface="Times New Roman"/>
              </a:rPr>
              <a:t>for (i = 0; i &lt; </a:t>
            </a:r>
            <a:r>
              <a:rPr dirty="0" sz="1200" spc="-5">
                <a:latin typeface="Times New Roman"/>
                <a:cs typeface="Times New Roman"/>
              </a:rPr>
              <a:t>size;</a:t>
            </a:r>
            <a:r>
              <a:rPr dirty="0" sz="1200" spc="-95">
                <a:latin typeface="Times New Roman"/>
                <a:cs typeface="Times New Roman"/>
              </a:rPr>
              <a:t> </a:t>
            </a:r>
            <a:r>
              <a:rPr dirty="0" sz="1200">
                <a:latin typeface="Times New Roman"/>
                <a:cs typeface="Times New Roman"/>
              </a:rPr>
              <a:t>i++)</a:t>
            </a:r>
            <a:endParaRPr sz="1200">
              <a:latin typeface="Times New Roman"/>
              <a:cs typeface="Times New Roman"/>
            </a:endParaRPr>
          </a:p>
          <a:p>
            <a:pPr marL="927100">
              <a:lnSpc>
                <a:spcPts val="1380"/>
              </a:lnSpc>
            </a:pPr>
            <a:r>
              <a:rPr dirty="0" sz="1200">
                <a:latin typeface="Times New Roman"/>
                <a:cs typeface="Times New Roman"/>
              </a:rPr>
              <a:t>{</a:t>
            </a:r>
            <a:endParaRPr sz="1200">
              <a:latin typeface="Times New Roman"/>
              <a:cs typeface="Times New Roman"/>
            </a:endParaRPr>
          </a:p>
          <a:p>
            <a:pPr marL="1384300" marR="1607185">
              <a:lnSpc>
                <a:spcPts val="1380"/>
              </a:lnSpc>
              <a:spcBef>
                <a:spcPts val="65"/>
              </a:spcBef>
            </a:pPr>
            <a:r>
              <a:rPr dirty="0" sz="1200">
                <a:latin typeface="Times New Roman"/>
                <a:cs typeface="Times New Roman"/>
              </a:rPr>
              <a:t>min = indexOfMinimumValue(a, i,</a:t>
            </a:r>
            <a:r>
              <a:rPr dirty="0" sz="1200" spc="-114">
                <a:latin typeface="Times New Roman"/>
                <a:cs typeface="Times New Roman"/>
              </a:rPr>
              <a:t> </a:t>
            </a:r>
            <a:r>
              <a:rPr dirty="0" sz="1200" spc="-5">
                <a:latin typeface="Times New Roman"/>
                <a:cs typeface="Times New Roman"/>
              </a:rPr>
              <a:t>size);  swap(a[i],</a:t>
            </a:r>
            <a:r>
              <a:rPr dirty="0" sz="1200" spc="-95">
                <a:latin typeface="Times New Roman"/>
                <a:cs typeface="Times New Roman"/>
              </a:rPr>
              <a:t> </a:t>
            </a:r>
            <a:r>
              <a:rPr dirty="0" sz="1200">
                <a:latin typeface="Times New Roman"/>
                <a:cs typeface="Times New Roman"/>
              </a:rPr>
              <a:t>a[min]);</a:t>
            </a:r>
            <a:endParaRPr sz="1200">
              <a:latin typeface="Times New Roman"/>
              <a:cs typeface="Times New Roman"/>
            </a:endParaRPr>
          </a:p>
          <a:p>
            <a:pPr marL="927100">
              <a:lnSpc>
                <a:spcPts val="1315"/>
              </a:lnSpc>
            </a:pPr>
            <a:r>
              <a:rPr dirty="0" sz="1200">
                <a:latin typeface="Times New Roman"/>
                <a:cs typeface="Times New Roman"/>
              </a:rPr>
              <a:t>}</a:t>
            </a:r>
            <a:endParaRPr sz="1200">
              <a:latin typeface="Times New Roman"/>
              <a:cs typeface="Times New Roman"/>
            </a:endParaRPr>
          </a:p>
          <a:p>
            <a:pPr marL="469900">
              <a:lnSpc>
                <a:spcPts val="1410"/>
              </a:lnSpc>
            </a:pPr>
            <a:r>
              <a:rPr dirty="0" sz="1200">
                <a:latin typeface="Times New Roman"/>
                <a:cs typeface="Times New Roman"/>
              </a:rPr>
              <a:t>}</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a:latin typeface="Times New Roman"/>
                <a:cs typeface="Times New Roman"/>
              </a:rPr>
              <a:t>In this function </a:t>
            </a:r>
            <a:r>
              <a:rPr dirty="0" sz="1200" spc="-5">
                <a:latin typeface="Times New Roman"/>
                <a:cs typeface="Times New Roman"/>
              </a:rPr>
              <a:t>we </a:t>
            </a:r>
            <a:r>
              <a:rPr dirty="0" sz="1200">
                <a:latin typeface="Times New Roman"/>
                <a:cs typeface="Times New Roman"/>
              </a:rPr>
              <a:t>have abstracted out two logical </a:t>
            </a:r>
            <a:r>
              <a:rPr dirty="0" sz="1200" spc="-5">
                <a:latin typeface="Times New Roman"/>
                <a:cs typeface="Times New Roman"/>
              </a:rPr>
              <a:t>steps </a:t>
            </a:r>
            <a:r>
              <a:rPr dirty="0" sz="1200">
                <a:latin typeface="Times New Roman"/>
                <a:cs typeface="Times New Roman"/>
              </a:rPr>
              <a:t>performed in this functions.  These functions are finding the index of the minimum value in the given range in an</a:t>
            </a:r>
            <a:r>
              <a:rPr dirty="0" sz="1200" spc="-150">
                <a:latin typeface="Times New Roman"/>
                <a:cs typeface="Times New Roman"/>
              </a:rPr>
              <a:t> </a:t>
            </a:r>
            <a:r>
              <a:rPr dirty="0" sz="1200" spc="5">
                <a:latin typeface="Times New Roman"/>
                <a:cs typeface="Times New Roman"/>
              </a:rPr>
              <a:t>array  </a:t>
            </a:r>
            <a:r>
              <a:rPr dirty="0" sz="1200">
                <a:latin typeface="Times New Roman"/>
                <a:cs typeface="Times New Roman"/>
              </a:rPr>
              <a:t>and </a:t>
            </a:r>
            <a:r>
              <a:rPr dirty="0" sz="1200" spc="-5">
                <a:latin typeface="Times New Roman"/>
                <a:cs typeface="Times New Roman"/>
              </a:rPr>
              <a:t>swapping </a:t>
            </a:r>
            <a:r>
              <a:rPr dirty="0" sz="1200" spc="5">
                <a:latin typeface="Times New Roman"/>
                <a:cs typeface="Times New Roman"/>
              </a:rPr>
              <a:t>the </a:t>
            </a:r>
            <a:r>
              <a:rPr dirty="0" sz="1200">
                <a:latin typeface="Times New Roman"/>
                <a:cs typeface="Times New Roman"/>
              </a:rPr>
              <a:t>minimum value </a:t>
            </a:r>
            <a:r>
              <a:rPr dirty="0" sz="1200" spc="-5">
                <a:latin typeface="Times New Roman"/>
                <a:cs typeface="Times New Roman"/>
              </a:rPr>
              <a:t>with </a:t>
            </a:r>
            <a:r>
              <a:rPr dirty="0" sz="1200">
                <a:latin typeface="Times New Roman"/>
                <a:cs typeface="Times New Roman"/>
              </a:rPr>
              <a:t>the value at the ith index in the array. It is easy to  </a:t>
            </a:r>
            <a:r>
              <a:rPr dirty="0" sz="1200" spc="-5">
                <a:latin typeface="Times New Roman"/>
                <a:cs typeface="Times New Roman"/>
              </a:rPr>
              <a:t>see </a:t>
            </a:r>
            <a:r>
              <a:rPr dirty="0" sz="1200">
                <a:latin typeface="Times New Roman"/>
                <a:cs typeface="Times New Roman"/>
              </a:rPr>
              <a:t>that the resultant new function is easier to understand than the previous version of the  </a:t>
            </a:r>
            <a:r>
              <a:rPr dirty="0" sz="1200" spc="-5">
                <a:latin typeface="Times New Roman"/>
                <a:cs typeface="Times New Roman"/>
              </a:rPr>
              <a:t>selection sort </a:t>
            </a:r>
            <a:r>
              <a:rPr dirty="0" sz="1200">
                <a:latin typeface="Times New Roman"/>
                <a:cs typeface="Times New Roman"/>
              </a:rPr>
              <a:t>function. In the process, as a by-product, </a:t>
            </a:r>
            <a:r>
              <a:rPr dirty="0" sz="1200" spc="-5">
                <a:latin typeface="Times New Roman"/>
                <a:cs typeface="Times New Roman"/>
              </a:rPr>
              <a:t>we </a:t>
            </a:r>
            <a:r>
              <a:rPr dirty="0" sz="1200">
                <a:latin typeface="Times New Roman"/>
                <a:cs typeface="Times New Roman"/>
              </a:rPr>
              <a:t>have created two auxiliary  function mentioned above, </a:t>
            </a:r>
            <a:r>
              <a:rPr dirty="0" sz="1200" spc="-5">
                <a:latin typeface="Times New Roman"/>
                <a:cs typeface="Times New Roman"/>
              </a:rPr>
              <a:t>which </a:t>
            </a:r>
            <a:r>
              <a:rPr dirty="0" sz="1200">
                <a:latin typeface="Times New Roman"/>
                <a:cs typeface="Times New Roman"/>
              </a:rPr>
              <a:t>are general in nature and hence can be used elsewhere  as </a:t>
            </a:r>
            <a:r>
              <a:rPr dirty="0" sz="1200" spc="-5">
                <a:latin typeface="Times New Roman"/>
                <a:cs typeface="Times New Roman"/>
              </a:rPr>
              <a:t>well. Principle </a:t>
            </a:r>
            <a:r>
              <a:rPr dirty="0" sz="1200">
                <a:latin typeface="Times New Roman"/>
                <a:cs typeface="Times New Roman"/>
              </a:rPr>
              <a:t>of abstraction thus generates reusable </a:t>
            </a:r>
            <a:r>
              <a:rPr dirty="0" sz="1200" spc="-5">
                <a:latin typeface="Times New Roman"/>
                <a:cs typeface="Times New Roman"/>
              </a:rPr>
              <a:t>self-contained</a:t>
            </a:r>
            <a:r>
              <a:rPr dirty="0" sz="1200" spc="-85">
                <a:latin typeface="Times New Roman"/>
                <a:cs typeface="Times New Roman"/>
              </a:rPr>
              <a:t> </a:t>
            </a:r>
            <a:r>
              <a:rPr dirty="0" sz="1200">
                <a:latin typeface="Times New Roman"/>
                <a:cs typeface="Times New Roman"/>
              </a:rPr>
              <a:t>components.</a:t>
            </a:r>
            <a:endParaRPr sz="1200">
              <a:latin typeface="Times New Roman"/>
              <a:cs typeface="Times New Roman"/>
            </a:endParaRPr>
          </a:p>
          <a:p>
            <a:pPr algn="just" marL="12700">
              <a:lnSpc>
                <a:spcPct val="100000"/>
              </a:lnSpc>
              <a:spcBef>
                <a:spcPts val="1080"/>
              </a:spcBef>
            </a:pPr>
            <a:r>
              <a:rPr dirty="0" sz="1200" b="1">
                <a:latin typeface="Times New Roman"/>
                <a:cs typeface="Times New Roman"/>
              </a:rPr>
              <a:t>6.5 Function Oriented versus Object Oriented</a:t>
            </a:r>
            <a:r>
              <a:rPr dirty="0" sz="1200" spc="-125" b="1">
                <a:latin typeface="Times New Roman"/>
                <a:cs typeface="Times New Roman"/>
              </a:rPr>
              <a:t> </a:t>
            </a:r>
            <a:r>
              <a:rPr dirty="0" sz="1200" spc="-5" b="1">
                <a:latin typeface="Times New Roman"/>
                <a:cs typeface="Times New Roman"/>
              </a:rPr>
              <a:t>Design</a:t>
            </a:r>
            <a:endParaRPr sz="1200">
              <a:latin typeface="Times New Roman"/>
              <a:cs typeface="Times New Roman"/>
            </a:endParaRPr>
          </a:p>
          <a:p>
            <a:pPr>
              <a:lnSpc>
                <a:spcPct val="100000"/>
              </a:lnSpc>
              <a:spcBef>
                <a:spcPts val="10"/>
              </a:spcBef>
            </a:pPr>
            <a:endParaRPr sz="1200">
              <a:latin typeface="Times New Roman"/>
              <a:cs typeface="Times New Roman"/>
            </a:endParaRPr>
          </a:p>
          <a:p>
            <a:pPr algn="just" marL="12700" marR="6985">
              <a:lnSpc>
                <a:spcPts val="1380"/>
              </a:lnSpc>
            </a:pPr>
            <a:r>
              <a:rPr dirty="0" sz="1200">
                <a:latin typeface="Times New Roman"/>
                <a:cs typeface="Times New Roman"/>
              </a:rPr>
              <a:t>Let us now </a:t>
            </a:r>
            <a:r>
              <a:rPr dirty="0" sz="1200" spc="10">
                <a:latin typeface="Times New Roman"/>
                <a:cs typeface="Times New Roman"/>
              </a:rPr>
              <a:t>try </a:t>
            </a:r>
            <a:r>
              <a:rPr dirty="0" sz="1200">
                <a:latin typeface="Times New Roman"/>
                <a:cs typeface="Times New Roman"/>
              </a:rPr>
              <a:t>to understand the difference between object-oriented and function</a:t>
            </a:r>
            <a:r>
              <a:rPr dirty="0" sz="1200" spc="-90">
                <a:latin typeface="Times New Roman"/>
                <a:cs typeface="Times New Roman"/>
              </a:rPr>
              <a:t> </a:t>
            </a:r>
            <a:r>
              <a:rPr dirty="0" sz="1200">
                <a:latin typeface="Times New Roman"/>
                <a:cs typeface="Times New Roman"/>
              </a:rPr>
              <a:t>oriented  (or action oriented)</a:t>
            </a:r>
            <a:r>
              <a:rPr dirty="0" sz="1200" spc="-105">
                <a:latin typeface="Times New Roman"/>
                <a:cs typeface="Times New Roman"/>
              </a:rPr>
              <a:t> </a:t>
            </a:r>
            <a:r>
              <a:rPr dirty="0" sz="1200">
                <a:latin typeface="Times New Roman"/>
                <a:cs typeface="Times New Roman"/>
              </a:rPr>
              <a:t>approach.</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12700" marR="5080">
              <a:lnSpc>
                <a:spcPct val="95700"/>
              </a:lnSpc>
            </a:pPr>
            <a:r>
              <a:rPr dirty="0" sz="1200">
                <a:latin typeface="Times New Roman"/>
                <a:cs typeface="Times New Roman"/>
              </a:rPr>
              <a:t>In the case of action-oriented approach, data is decomposed according to functionality  requirements. That is, decomposition revolves around function. In the </a:t>
            </a:r>
            <a:r>
              <a:rPr dirty="0" sz="1200" spc="-5">
                <a:latin typeface="Times New Roman"/>
                <a:cs typeface="Times New Roman"/>
              </a:rPr>
              <a:t>OO </a:t>
            </a:r>
            <a:r>
              <a:rPr dirty="0" sz="1200">
                <a:latin typeface="Times New Roman"/>
                <a:cs typeface="Times New Roman"/>
              </a:rPr>
              <a:t>approach,  decomposition of a problem revolves around data. </a:t>
            </a:r>
            <a:r>
              <a:rPr dirty="0" sz="1200" spc="-5">
                <a:latin typeface="Times New Roman"/>
                <a:cs typeface="Times New Roman"/>
              </a:rPr>
              <a:t>Action-oriented </a:t>
            </a:r>
            <a:r>
              <a:rPr dirty="0" sz="1200">
                <a:latin typeface="Times New Roman"/>
                <a:cs typeface="Times New Roman"/>
              </a:rPr>
              <a:t>paradigm focuses </a:t>
            </a:r>
            <a:r>
              <a:rPr dirty="0" sz="1200" spc="5">
                <a:latin typeface="Times New Roman"/>
                <a:cs typeface="Times New Roman"/>
              </a:rPr>
              <a:t>only  </a:t>
            </a:r>
            <a:r>
              <a:rPr dirty="0" sz="1200">
                <a:latin typeface="Times New Roman"/>
                <a:cs typeface="Times New Roman"/>
              </a:rPr>
              <a:t>on the functionality </a:t>
            </a:r>
            <a:r>
              <a:rPr dirty="0" sz="1200" spc="15">
                <a:latin typeface="Times New Roman"/>
                <a:cs typeface="Times New Roman"/>
              </a:rPr>
              <a:t>of </a:t>
            </a: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and typically ignores the data until it is required. </a:t>
            </a:r>
            <a:r>
              <a:rPr dirty="0" sz="1200" spc="-5">
                <a:latin typeface="Times New Roman"/>
                <a:cs typeface="Times New Roman"/>
              </a:rPr>
              <a:t>Object-  </a:t>
            </a:r>
            <a:r>
              <a:rPr dirty="0" sz="1200">
                <a:latin typeface="Times New Roman"/>
                <a:cs typeface="Times New Roman"/>
              </a:rPr>
              <a:t>oriented paradigm focuses both on the functionality and the data at the </a:t>
            </a:r>
            <a:r>
              <a:rPr dirty="0" sz="1200" spc="-5">
                <a:latin typeface="Times New Roman"/>
                <a:cs typeface="Times New Roman"/>
              </a:rPr>
              <a:t>same </a:t>
            </a:r>
            <a:r>
              <a:rPr dirty="0" sz="1200">
                <a:latin typeface="Times New Roman"/>
                <a:cs typeface="Times New Roman"/>
              </a:rPr>
              <a:t>time. The  basic difference between these two is decentralized control mechanism versus centralized  control mechanism respectively. Decentralization gives </a:t>
            </a:r>
            <a:r>
              <a:rPr dirty="0" sz="1200" spc="-5">
                <a:latin typeface="Times New Roman"/>
                <a:cs typeface="Times New Roman"/>
              </a:rPr>
              <a:t>OO </a:t>
            </a:r>
            <a:r>
              <a:rPr dirty="0" sz="1200">
                <a:latin typeface="Times New Roman"/>
                <a:cs typeface="Times New Roman"/>
              </a:rPr>
              <a:t>the </a:t>
            </a:r>
            <a:r>
              <a:rPr dirty="0" sz="1200" spc="5">
                <a:latin typeface="Times New Roman"/>
                <a:cs typeface="Times New Roman"/>
              </a:rPr>
              <a:t>ability </a:t>
            </a:r>
            <a:r>
              <a:rPr dirty="0" sz="1200">
                <a:latin typeface="Times New Roman"/>
                <a:cs typeface="Times New Roman"/>
              </a:rPr>
              <a:t>to handle essential  complexity better than action-oriented</a:t>
            </a:r>
            <a:r>
              <a:rPr dirty="0" sz="1200" spc="-114">
                <a:latin typeface="Times New Roman"/>
                <a:cs typeface="Times New Roman"/>
              </a:rPr>
              <a:t> </a:t>
            </a:r>
            <a:r>
              <a:rPr dirty="0" sz="1200">
                <a:latin typeface="Times New Roman"/>
                <a:cs typeface="Times New Roman"/>
              </a:rPr>
              <a:t>approach.</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marL="12700">
              <a:lnSpc>
                <a:spcPct val="100000"/>
              </a:lnSpc>
            </a:pPr>
            <a:r>
              <a:rPr dirty="0" sz="1200">
                <a:latin typeface="Times New Roman"/>
                <a:cs typeface="Times New Roman"/>
              </a:rPr>
              <a:t>This difference is elaborated </a:t>
            </a:r>
            <a:r>
              <a:rPr dirty="0" sz="1200" spc="-5">
                <a:latin typeface="Times New Roman"/>
                <a:cs typeface="Times New Roman"/>
              </a:rPr>
              <a:t>with </a:t>
            </a:r>
            <a:r>
              <a:rPr dirty="0" sz="1200">
                <a:latin typeface="Times New Roman"/>
                <a:cs typeface="Times New Roman"/>
              </a:rPr>
              <a:t>the help of the following</a:t>
            </a:r>
            <a:r>
              <a:rPr dirty="0" sz="1200" spc="-114">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80</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552955" y="1332991"/>
            <a:ext cx="3965448" cy="181863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180591" y="950976"/>
            <a:ext cx="895985" cy="192405"/>
          </a:xfrm>
          <a:prstGeom prst="rect">
            <a:avLst/>
          </a:prstGeom>
        </p:spPr>
        <p:txBody>
          <a:bodyPr wrap="square" lIns="0" tIns="0" rIns="0" bIns="0" rtlCol="0" vert="horz">
            <a:spAutoFit/>
          </a:bodyPr>
          <a:lstStyle/>
          <a:p>
            <a:pPr marL="12700">
              <a:lnSpc>
                <a:spcPct val="100000"/>
              </a:lnSpc>
            </a:pPr>
            <a:r>
              <a:rPr dirty="0" sz="1200" spc="30" b="1">
                <a:latin typeface="Verdana"/>
                <a:cs typeface="Verdana"/>
              </a:rPr>
              <a:t>Functions</a:t>
            </a:r>
            <a:endParaRPr sz="1200">
              <a:latin typeface="Verdana"/>
              <a:cs typeface="Verdana"/>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81</a:t>
            </a:r>
          </a:p>
          <a:p>
            <a:pPr marL="1498600">
              <a:lnSpc>
                <a:spcPts val="1410"/>
              </a:lnSpc>
            </a:pPr>
            <a:r>
              <a:rPr dirty="0"/>
              <a:t>© Copyright </a:t>
            </a:r>
            <a:r>
              <a:rPr dirty="0" spc="-5"/>
              <a:t>Virtual University </a:t>
            </a:r>
            <a:r>
              <a:rPr dirty="0"/>
              <a:t>of</a:t>
            </a:r>
            <a:r>
              <a:rPr dirty="0" spc="-80"/>
              <a:t> </a:t>
            </a:r>
            <a:r>
              <a:rPr dirty="0" spc="-5"/>
              <a:t>Pakistan</a:t>
            </a:r>
          </a:p>
        </p:txBody>
      </p:sp>
      <p:sp>
        <p:nvSpPr>
          <p:cNvPr id="7" name="object 7"/>
          <p:cNvSpPr txBox="1"/>
          <p:nvPr/>
        </p:nvSpPr>
        <p:spPr>
          <a:xfrm>
            <a:off x="1130300" y="3197300"/>
            <a:ext cx="5513070" cy="4078604"/>
          </a:xfrm>
          <a:prstGeom prst="rect">
            <a:avLst/>
          </a:prstGeom>
        </p:spPr>
        <p:txBody>
          <a:bodyPr wrap="square" lIns="0" tIns="0" rIns="0" bIns="0" rtlCol="0" vert="horz">
            <a:spAutoFit/>
          </a:bodyPr>
          <a:lstStyle/>
          <a:p>
            <a:pPr algn="just" marL="44450">
              <a:lnSpc>
                <a:spcPct val="100000"/>
              </a:lnSpc>
            </a:pPr>
            <a:r>
              <a:rPr dirty="0" sz="1200" spc="35" b="1">
                <a:latin typeface="Verdana"/>
                <a:cs typeface="Verdana"/>
              </a:rPr>
              <a:t>Data</a:t>
            </a:r>
            <a:endParaRPr sz="1200">
              <a:latin typeface="Verdana"/>
              <a:cs typeface="Verdana"/>
            </a:endParaRPr>
          </a:p>
          <a:p>
            <a:pPr>
              <a:lnSpc>
                <a:spcPct val="100000"/>
              </a:lnSpc>
              <a:spcBef>
                <a:spcPts val="20"/>
              </a:spcBef>
            </a:pPr>
            <a:endParaRPr sz="1400">
              <a:latin typeface="Times New Roman"/>
              <a:cs typeface="Times New Roman"/>
            </a:endParaRPr>
          </a:p>
          <a:p>
            <a:pPr algn="just" marL="12700" marR="5080">
              <a:lnSpc>
                <a:spcPts val="1380"/>
              </a:lnSpc>
            </a:pPr>
            <a:r>
              <a:rPr dirty="0" sz="1200">
                <a:latin typeface="Times New Roman"/>
                <a:cs typeface="Times New Roman"/>
              </a:rPr>
              <a:t>In this diagram, the ovals depict the function </a:t>
            </a:r>
            <a:r>
              <a:rPr dirty="0" sz="1200" spc="-5">
                <a:latin typeface="Times New Roman"/>
                <a:cs typeface="Times New Roman"/>
              </a:rPr>
              <a:t>while </a:t>
            </a:r>
            <a:r>
              <a:rPr dirty="0" sz="1200">
                <a:latin typeface="Times New Roman"/>
                <a:cs typeface="Times New Roman"/>
              </a:rPr>
              <a:t>rectangles/squares depict data. </a:t>
            </a:r>
            <a:r>
              <a:rPr dirty="0" sz="1200" spc="-5">
                <a:latin typeface="Times New Roman"/>
                <a:cs typeface="Times New Roman"/>
              </a:rPr>
              <a:t>Since </a:t>
            </a:r>
            <a:r>
              <a:rPr dirty="0" sz="1200">
                <a:latin typeface="Times New Roman"/>
                <a:cs typeface="Times New Roman"/>
              </a:rPr>
              <a:t>a  function contains dynamic information </a:t>
            </a:r>
            <a:r>
              <a:rPr dirty="0" sz="1200" spc="-5">
                <a:latin typeface="Times New Roman"/>
                <a:cs typeface="Times New Roman"/>
              </a:rPr>
              <a:t>while </a:t>
            </a:r>
            <a:r>
              <a:rPr dirty="0" sz="1200">
                <a:latin typeface="Times New Roman"/>
                <a:cs typeface="Times New Roman"/>
              </a:rPr>
              <a:t>data contains only </a:t>
            </a:r>
            <a:r>
              <a:rPr dirty="0" sz="1200" spc="-5">
                <a:latin typeface="Times New Roman"/>
                <a:cs typeface="Times New Roman"/>
              </a:rPr>
              <a:t>static </a:t>
            </a:r>
            <a:r>
              <a:rPr dirty="0" sz="1200">
                <a:latin typeface="Times New Roman"/>
                <a:cs typeface="Times New Roman"/>
              </a:rPr>
              <a:t>information, if the  function and data are managed </a:t>
            </a:r>
            <a:r>
              <a:rPr dirty="0" sz="1200" spc="-5">
                <a:latin typeface="Times New Roman"/>
                <a:cs typeface="Times New Roman"/>
              </a:rPr>
              <a:t>separately, </a:t>
            </a:r>
            <a:r>
              <a:rPr dirty="0" sz="1200">
                <a:latin typeface="Times New Roman"/>
                <a:cs typeface="Times New Roman"/>
              </a:rPr>
              <a:t>the required data components can be found by  </a:t>
            </a:r>
            <a:r>
              <a:rPr dirty="0" sz="1200" spc="-5">
                <a:latin typeface="Times New Roman"/>
                <a:cs typeface="Times New Roman"/>
              </a:rPr>
              <a:t>scanning </a:t>
            </a:r>
            <a:r>
              <a:rPr dirty="0" sz="1200">
                <a:latin typeface="Times New Roman"/>
                <a:cs typeface="Times New Roman"/>
              </a:rPr>
              <a:t>a function but the functions that use a particular data cannot be found by just  looking at the data. That is, the function knows about the data it needs to use but the data  do not know about the functions using it. That means it is easy to make a change in a  function </a:t>
            </a:r>
            <a:r>
              <a:rPr dirty="0" sz="1200" spc="-5">
                <a:latin typeface="Times New Roman"/>
                <a:cs typeface="Times New Roman"/>
              </a:rPr>
              <a:t>since we would </a:t>
            </a:r>
            <a:r>
              <a:rPr dirty="0" sz="1200">
                <a:latin typeface="Times New Roman"/>
                <a:cs typeface="Times New Roman"/>
              </a:rPr>
              <a:t>know </a:t>
            </a:r>
            <a:r>
              <a:rPr dirty="0" sz="1200" spc="-5">
                <a:latin typeface="Times New Roman"/>
                <a:cs typeface="Times New Roman"/>
              </a:rPr>
              <a:t>which </a:t>
            </a:r>
            <a:r>
              <a:rPr dirty="0" sz="1200">
                <a:latin typeface="Times New Roman"/>
                <a:cs typeface="Times New Roman"/>
              </a:rPr>
              <a:t>data components </a:t>
            </a:r>
            <a:r>
              <a:rPr dirty="0" sz="1200" spc="-5">
                <a:latin typeface="Times New Roman"/>
                <a:cs typeface="Times New Roman"/>
              </a:rPr>
              <a:t>would </a:t>
            </a:r>
            <a:r>
              <a:rPr dirty="0" sz="1200">
                <a:latin typeface="Times New Roman"/>
                <a:cs typeface="Times New Roman"/>
              </a:rPr>
              <a:t>be affected </a:t>
            </a:r>
            <a:r>
              <a:rPr dirty="0" sz="1200" spc="15">
                <a:latin typeface="Times New Roman"/>
                <a:cs typeface="Times New Roman"/>
              </a:rPr>
              <a:t>by </a:t>
            </a:r>
            <a:r>
              <a:rPr dirty="0" sz="1200">
                <a:latin typeface="Times New Roman"/>
                <a:cs typeface="Times New Roman"/>
              </a:rPr>
              <a:t>this change.  </a:t>
            </a:r>
            <a:r>
              <a:rPr dirty="0" sz="1200" spc="-5">
                <a:latin typeface="Times New Roman"/>
                <a:cs typeface="Times New Roman"/>
              </a:rPr>
              <a:t>On </a:t>
            </a:r>
            <a:r>
              <a:rPr dirty="0" sz="1200">
                <a:latin typeface="Times New Roman"/>
                <a:cs typeface="Times New Roman"/>
              </a:rPr>
              <a:t>the other hand, changing a </a:t>
            </a:r>
            <a:r>
              <a:rPr dirty="0" sz="1200" spc="5">
                <a:latin typeface="Times New Roman"/>
                <a:cs typeface="Times New Roman"/>
              </a:rPr>
              <a:t>data </a:t>
            </a:r>
            <a:r>
              <a:rPr dirty="0" sz="1200" spc="-5">
                <a:latin typeface="Times New Roman"/>
                <a:cs typeface="Times New Roman"/>
              </a:rPr>
              <a:t>structure would </a:t>
            </a:r>
            <a:r>
              <a:rPr dirty="0" sz="1200">
                <a:latin typeface="Times New Roman"/>
                <a:cs typeface="Times New Roman"/>
              </a:rPr>
              <a:t>be more difficult because it </a:t>
            </a:r>
            <a:r>
              <a:rPr dirty="0" sz="1200" spc="-5">
                <a:latin typeface="Times New Roman"/>
                <a:cs typeface="Times New Roman"/>
              </a:rPr>
              <a:t>would </a:t>
            </a:r>
            <a:r>
              <a:rPr dirty="0" sz="1200">
                <a:latin typeface="Times New Roman"/>
                <a:cs typeface="Times New Roman"/>
              </a:rPr>
              <a:t>not  be easy to find all the functions that are using this data and hence also need to be  modified.</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a:latin typeface="Times New Roman"/>
                <a:cs typeface="Times New Roman"/>
              </a:rPr>
              <a:t>Object </a:t>
            </a:r>
            <a:r>
              <a:rPr dirty="0" sz="1200">
                <a:latin typeface="Times New Roman"/>
                <a:cs typeface="Times New Roman"/>
              </a:rPr>
              <a:t>oriented approach </a:t>
            </a:r>
            <a:r>
              <a:rPr dirty="0" sz="1200" spc="-5">
                <a:latin typeface="Times New Roman"/>
                <a:cs typeface="Times New Roman"/>
              </a:rPr>
              <a:t>solves </a:t>
            </a:r>
            <a:r>
              <a:rPr dirty="0" sz="1200">
                <a:latin typeface="Times New Roman"/>
                <a:cs typeface="Times New Roman"/>
              </a:rPr>
              <a:t>this problem by putting the relevant data and  functionality together at one place. </a:t>
            </a:r>
            <a:r>
              <a:rPr dirty="0" sz="1200" spc="-5">
                <a:latin typeface="Times New Roman"/>
                <a:cs typeface="Times New Roman"/>
              </a:rPr>
              <a:t>Hence, </a:t>
            </a:r>
            <a:r>
              <a:rPr dirty="0" sz="1200">
                <a:latin typeface="Times New Roman"/>
                <a:cs typeface="Times New Roman"/>
              </a:rPr>
              <a:t>in case of a change, the effected components  can be identified easily and the effect of change is localized. Therefore, maintenance  becomes relatively easy as compared to function-oriented approach. This is made  possible because the data is not </a:t>
            </a:r>
            <a:r>
              <a:rPr dirty="0" sz="1200" spc="-5">
                <a:latin typeface="Times New Roman"/>
                <a:cs typeface="Times New Roman"/>
              </a:rPr>
              <a:t>shared </a:t>
            </a:r>
            <a:r>
              <a:rPr dirty="0" sz="1200">
                <a:latin typeface="Times New Roman"/>
                <a:cs typeface="Times New Roman"/>
              </a:rPr>
              <a:t>in this </a:t>
            </a:r>
            <a:r>
              <a:rPr dirty="0" sz="1200" spc="-10">
                <a:latin typeface="Times New Roman"/>
                <a:cs typeface="Times New Roman"/>
              </a:rPr>
              <a:t>case. </a:t>
            </a:r>
            <a:r>
              <a:rPr dirty="0" sz="1200" spc="-5">
                <a:latin typeface="Times New Roman"/>
                <a:cs typeface="Times New Roman"/>
              </a:rPr>
              <a:t>Anyone </a:t>
            </a:r>
            <a:r>
              <a:rPr dirty="0" sz="1200">
                <a:latin typeface="Times New Roman"/>
                <a:cs typeface="Times New Roman"/>
              </a:rPr>
              <a:t>needing any information  contained in there </a:t>
            </a:r>
            <a:r>
              <a:rPr dirty="0" sz="1200" spc="-5">
                <a:latin typeface="Times New Roman"/>
                <a:cs typeface="Times New Roman"/>
              </a:rPr>
              <a:t>would </a:t>
            </a:r>
            <a:r>
              <a:rPr dirty="0" sz="1200">
                <a:latin typeface="Times New Roman"/>
                <a:cs typeface="Times New Roman"/>
              </a:rPr>
              <a:t>request the encapsulating object by </a:t>
            </a:r>
            <a:r>
              <a:rPr dirty="0" sz="1200" spc="-5">
                <a:latin typeface="Times New Roman"/>
                <a:cs typeface="Times New Roman"/>
              </a:rPr>
              <a:t>sending </a:t>
            </a:r>
            <a:r>
              <a:rPr dirty="0" sz="1200">
                <a:latin typeface="Times New Roman"/>
                <a:cs typeface="Times New Roman"/>
              </a:rPr>
              <a:t>it a message  through the interface provided by the object. In this case </a:t>
            </a:r>
            <a:r>
              <a:rPr dirty="0" sz="1200" spc="-5">
                <a:latin typeface="Times New Roman"/>
                <a:cs typeface="Times New Roman"/>
              </a:rPr>
              <a:t>we </a:t>
            </a:r>
            <a:r>
              <a:rPr dirty="0" sz="1200">
                <a:latin typeface="Times New Roman"/>
                <a:cs typeface="Times New Roman"/>
              </a:rPr>
              <a:t>create highly cohesive  objects by keeping the related data and function at one place and </a:t>
            </a:r>
            <a:r>
              <a:rPr dirty="0" sz="1200" spc="-5">
                <a:latin typeface="Times New Roman"/>
                <a:cs typeface="Times New Roman"/>
              </a:rPr>
              <a:t>spinning-off </a:t>
            </a:r>
            <a:r>
              <a:rPr dirty="0" sz="1200">
                <a:latin typeface="Times New Roman"/>
                <a:cs typeface="Times New Roman"/>
              </a:rPr>
              <a:t>non-related  information into other classes. This can be elaborated </a:t>
            </a:r>
            <a:r>
              <a:rPr dirty="0" sz="1200" spc="-5">
                <a:latin typeface="Times New Roman"/>
                <a:cs typeface="Times New Roman"/>
              </a:rPr>
              <a:t>with </a:t>
            </a:r>
            <a:r>
              <a:rPr dirty="0" sz="1200">
                <a:latin typeface="Times New Roman"/>
                <a:cs typeface="Times New Roman"/>
              </a:rPr>
              <a:t>the help of the following  diagram.</a:t>
            </a:r>
            <a:endParaRPr sz="120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3558540" y="2020570"/>
            <a:ext cx="970915" cy="19050"/>
          </a:xfrm>
          <a:custGeom>
            <a:avLst/>
            <a:gdLst/>
            <a:ahLst/>
            <a:cxnLst/>
            <a:rect l="l" t="t" r="r" b="b"/>
            <a:pathLst>
              <a:path w="970914" h="19050">
                <a:moveTo>
                  <a:pt x="0" y="19050"/>
                </a:moveTo>
                <a:lnTo>
                  <a:pt x="970788" y="19050"/>
                </a:lnTo>
                <a:lnTo>
                  <a:pt x="970788" y="0"/>
                </a:lnTo>
                <a:lnTo>
                  <a:pt x="0" y="0"/>
                </a:lnTo>
                <a:lnTo>
                  <a:pt x="0" y="19050"/>
                </a:lnTo>
                <a:close/>
              </a:path>
            </a:pathLst>
          </a:custGeom>
          <a:solidFill>
            <a:srgbClr val="800000"/>
          </a:solidFill>
        </p:spPr>
        <p:txBody>
          <a:bodyPr wrap="square" lIns="0" tIns="0" rIns="0" bIns="0" rtlCol="0"/>
          <a:lstStyle/>
          <a:p/>
        </p:txBody>
      </p:sp>
      <p:sp>
        <p:nvSpPr>
          <p:cNvPr id="6" name="object 6"/>
          <p:cNvSpPr/>
          <p:nvPr/>
        </p:nvSpPr>
        <p:spPr>
          <a:xfrm>
            <a:off x="3558540" y="2001520"/>
            <a:ext cx="20320" cy="19050"/>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7" name="object 7"/>
          <p:cNvSpPr/>
          <p:nvPr/>
        </p:nvSpPr>
        <p:spPr>
          <a:xfrm>
            <a:off x="3558540" y="1417319"/>
            <a:ext cx="38100" cy="584200"/>
          </a:xfrm>
          <a:custGeom>
            <a:avLst/>
            <a:gdLst/>
            <a:ahLst/>
            <a:cxnLst/>
            <a:rect l="l" t="t" r="r" b="b"/>
            <a:pathLst>
              <a:path w="38100" h="584200">
                <a:moveTo>
                  <a:pt x="0" y="584200"/>
                </a:moveTo>
                <a:lnTo>
                  <a:pt x="38100" y="584200"/>
                </a:lnTo>
                <a:lnTo>
                  <a:pt x="38100" y="0"/>
                </a:lnTo>
                <a:lnTo>
                  <a:pt x="0" y="0"/>
                </a:lnTo>
                <a:lnTo>
                  <a:pt x="0" y="584200"/>
                </a:lnTo>
                <a:close/>
              </a:path>
            </a:pathLst>
          </a:custGeom>
          <a:solidFill>
            <a:srgbClr val="800000"/>
          </a:solidFill>
        </p:spPr>
        <p:txBody>
          <a:bodyPr wrap="square" lIns="0" tIns="0" rIns="0" bIns="0" rtlCol="0"/>
          <a:lstStyle/>
          <a:p/>
        </p:txBody>
      </p:sp>
      <p:sp>
        <p:nvSpPr>
          <p:cNvPr id="8" name="object 8"/>
          <p:cNvSpPr/>
          <p:nvPr/>
        </p:nvSpPr>
        <p:spPr>
          <a:xfrm>
            <a:off x="3558540" y="1399539"/>
            <a:ext cx="20320" cy="17780"/>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9" name="object 9"/>
          <p:cNvSpPr/>
          <p:nvPr/>
        </p:nvSpPr>
        <p:spPr>
          <a:xfrm>
            <a:off x="3558540" y="1379219"/>
            <a:ext cx="970915" cy="20320"/>
          </a:xfrm>
          <a:custGeom>
            <a:avLst/>
            <a:gdLst/>
            <a:ahLst/>
            <a:cxnLst/>
            <a:rect l="l" t="t" r="r" b="b"/>
            <a:pathLst>
              <a:path w="970914" h="20319">
                <a:moveTo>
                  <a:pt x="0" y="20319"/>
                </a:moveTo>
                <a:lnTo>
                  <a:pt x="970788" y="20319"/>
                </a:lnTo>
                <a:lnTo>
                  <a:pt x="970788" y="0"/>
                </a:lnTo>
                <a:lnTo>
                  <a:pt x="0" y="0"/>
                </a:lnTo>
                <a:lnTo>
                  <a:pt x="0" y="20319"/>
                </a:lnTo>
                <a:close/>
              </a:path>
            </a:pathLst>
          </a:custGeom>
          <a:solidFill>
            <a:srgbClr val="800000"/>
          </a:solidFill>
        </p:spPr>
        <p:txBody>
          <a:bodyPr wrap="square" lIns="0" tIns="0" rIns="0" bIns="0" rtlCol="0"/>
          <a:lstStyle/>
          <a:p/>
        </p:txBody>
      </p:sp>
      <p:sp>
        <p:nvSpPr>
          <p:cNvPr id="10" name="object 10"/>
          <p:cNvSpPr/>
          <p:nvPr/>
        </p:nvSpPr>
        <p:spPr>
          <a:xfrm>
            <a:off x="3578352" y="2001011"/>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11" name="object 11"/>
          <p:cNvSpPr/>
          <p:nvPr/>
        </p:nvSpPr>
        <p:spPr>
          <a:xfrm>
            <a:off x="3596640" y="2001011"/>
            <a:ext cx="894715" cy="20320"/>
          </a:xfrm>
          <a:custGeom>
            <a:avLst/>
            <a:gdLst/>
            <a:ahLst/>
            <a:cxnLst/>
            <a:rect l="l" t="t" r="r" b="b"/>
            <a:pathLst>
              <a:path w="894714" h="20319">
                <a:moveTo>
                  <a:pt x="0" y="19811"/>
                </a:moveTo>
                <a:lnTo>
                  <a:pt x="894588" y="19811"/>
                </a:lnTo>
                <a:lnTo>
                  <a:pt x="894588" y="0"/>
                </a:lnTo>
                <a:lnTo>
                  <a:pt x="0" y="0"/>
                </a:lnTo>
                <a:lnTo>
                  <a:pt x="0" y="19811"/>
                </a:lnTo>
                <a:close/>
              </a:path>
            </a:pathLst>
          </a:custGeom>
          <a:solidFill>
            <a:srgbClr val="800000"/>
          </a:solidFill>
        </p:spPr>
        <p:txBody>
          <a:bodyPr wrap="square" lIns="0" tIns="0" rIns="0" bIns="0" rtlCol="0"/>
          <a:lstStyle/>
          <a:p/>
        </p:txBody>
      </p:sp>
      <p:sp>
        <p:nvSpPr>
          <p:cNvPr id="12" name="object 12"/>
          <p:cNvSpPr/>
          <p:nvPr/>
        </p:nvSpPr>
        <p:spPr>
          <a:xfrm>
            <a:off x="4491228" y="2001520"/>
            <a:ext cx="20320" cy="19050"/>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13" name="object 13"/>
          <p:cNvSpPr/>
          <p:nvPr/>
        </p:nvSpPr>
        <p:spPr>
          <a:xfrm>
            <a:off x="4510278" y="1417319"/>
            <a:ext cx="0" cy="584200"/>
          </a:xfrm>
          <a:custGeom>
            <a:avLst/>
            <a:gdLst/>
            <a:ahLst/>
            <a:cxnLst/>
            <a:rect l="l" t="t" r="r" b="b"/>
            <a:pathLst>
              <a:path w="0" h="584200">
                <a:moveTo>
                  <a:pt x="0" y="0"/>
                </a:moveTo>
                <a:lnTo>
                  <a:pt x="0" y="584200"/>
                </a:lnTo>
              </a:path>
            </a:pathLst>
          </a:custGeom>
          <a:ln w="38100">
            <a:solidFill>
              <a:srgbClr val="800000"/>
            </a:solidFill>
          </a:ln>
        </p:spPr>
        <p:txBody>
          <a:bodyPr wrap="square" lIns="0" tIns="0" rIns="0" bIns="0" rtlCol="0"/>
          <a:lstStyle/>
          <a:p/>
        </p:txBody>
      </p:sp>
      <p:sp>
        <p:nvSpPr>
          <p:cNvPr id="14" name="object 14"/>
          <p:cNvSpPr/>
          <p:nvPr/>
        </p:nvSpPr>
        <p:spPr>
          <a:xfrm>
            <a:off x="4491228" y="1399539"/>
            <a:ext cx="20320" cy="17780"/>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5" name="object 15"/>
          <p:cNvSpPr/>
          <p:nvPr/>
        </p:nvSpPr>
        <p:spPr>
          <a:xfrm>
            <a:off x="4511040" y="2001011"/>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16" name="object 16"/>
          <p:cNvSpPr/>
          <p:nvPr/>
        </p:nvSpPr>
        <p:spPr>
          <a:xfrm>
            <a:off x="3578352" y="1399032"/>
            <a:ext cx="18415" cy="18415"/>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17" name="object 17"/>
          <p:cNvSpPr/>
          <p:nvPr/>
        </p:nvSpPr>
        <p:spPr>
          <a:xfrm>
            <a:off x="3596640" y="1399032"/>
            <a:ext cx="894715" cy="18415"/>
          </a:xfrm>
          <a:custGeom>
            <a:avLst/>
            <a:gdLst/>
            <a:ahLst/>
            <a:cxnLst/>
            <a:rect l="l" t="t" r="r" b="b"/>
            <a:pathLst>
              <a:path w="894714" h="18415">
                <a:moveTo>
                  <a:pt x="0" y="18288"/>
                </a:moveTo>
                <a:lnTo>
                  <a:pt x="894588" y="18288"/>
                </a:lnTo>
                <a:lnTo>
                  <a:pt x="894588" y="0"/>
                </a:lnTo>
                <a:lnTo>
                  <a:pt x="0" y="0"/>
                </a:lnTo>
                <a:lnTo>
                  <a:pt x="0" y="18288"/>
                </a:lnTo>
                <a:close/>
              </a:path>
            </a:pathLst>
          </a:custGeom>
          <a:solidFill>
            <a:srgbClr val="800000"/>
          </a:solidFill>
        </p:spPr>
        <p:txBody>
          <a:bodyPr wrap="square" lIns="0" tIns="0" rIns="0" bIns="0" rtlCol="0"/>
          <a:lstStyle/>
          <a:p/>
        </p:txBody>
      </p:sp>
      <p:sp>
        <p:nvSpPr>
          <p:cNvPr id="18" name="object 18"/>
          <p:cNvSpPr/>
          <p:nvPr/>
        </p:nvSpPr>
        <p:spPr>
          <a:xfrm>
            <a:off x="4511040" y="1399032"/>
            <a:ext cx="18415" cy="18415"/>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19" name="object 19"/>
          <p:cNvSpPr/>
          <p:nvPr/>
        </p:nvSpPr>
        <p:spPr>
          <a:xfrm>
            <a:off x="4817364" y="1534667"/>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20" name="object 20"/>
          <p:cNvSpPr/>
          <p:nvPr/>
        </p:nvSpPr>
        <p:spPr>
          <a:xfrm>
            <a:off x="4668011" y="1709166"/>
            <a:ext cx="169545" cy="0"/>
          </a:xfrm>
          <a:custGeom>
            <a:avLst/>
            <a:gdLst/>
            <a:ahLst/>
            <a:cxnLst/>
            <a:rect l="l" t="t" r="r" b="b"/>
            <a:pathLst>
              <a:path w="169545" h="0">
                <a:moveTo>
                  <a:pt x="0" y="0"/>
                </a:moveTo>
                <a:lnTo>
                  <a:pt x="169163" y="0"/>
                </a:lnTo>
              </a:path>
            </a:pathLst>
          </a:custGeom>
          <a:ln w="25907">
            <a:solidFill>
              <a:srgbClr val="6600FF"/>
            </a:solidFill>
          </a:ln>
        </p:spPr>
        <p:txBody>
          <a:bodyPr wrap="square" lIns="0" tIns="0" rIns="0" bIns="0" rtlCol="0"/>
          <a:lstStyle/>
          <a:p/>
        </p:txBody>
      </p:sp>
      <p:sp>
        <p:nvSpPr>
          <p:cNvPr id="21" name="object 21"/>
          <p:cNvSpPr/>
          <p:nvPr/>
        </p:nvSpPr>
        <p:spPr>
          <a:xfrm>
            <a:off x="4512564" y="1629155"/>
            <a:ext cx="161925" cy="163195"/>
          </a:xfrm>
          <a:custGeom>
            <a:avLst/>
            <a:gdLst/>
            <a:ahLst/>
            <a:cxnLst/>
            <a:rect l="l" t="t" r="r" b="b"/>
            <a:pathLst>
              <a:path w="161925" h="163194">
                <a:moveTo>
                  <a:pt x="161544" y="0"/>
                </a:moveTo>
                <a:lnTo>
                  <a:pt x="0" y="82296"/>
                </a:lnTo>
                <a:lnTo>
                  <a:pt x="161544" y="163068"/>
                </a:lnTo>
                <a:lnTo>
                  <a:pt x="161544" y="0"/>
                </a:lnTo>
                <a:close/>
              </a:path>
            </a:pathLst>
          </a:custGeom>
          <a:solidFill>
            <a:srgbClr val="6600FF"/>
          </a:solidFill>
        </p:spPr>
        <p:txBody>
          <a:bodyPr wrap="square" lIns="0" tIns="0" rIns="0" bIns="0" rtlCol="0"/>
          <a:lstStyle/>
          <a:p/>
        </p:txBody>
      </p:sp>
      <p:sp>
        <p:nvSpPr>
          <p:cNvPr id="22" name="object 22"/>
          <p:cNvSpPr/>
          <p:nvPr/>
        </p:nvSpPr>
        <p:spPr>
          <a:xfrm>
            <a:off x="1965960" y="2185289"/>
            <a:ext cx="368935" cy="0"/>
          </a:xfrm>
          <a:custGeom>
            <a:avLst/>
            <a:gdLst/>
            <a:ahLst/>
            <a:cxnLst/>
            <a:rect l="l" t="t" r="r" b="b"/>
            <a:pathLst>
              <a:path w="368935" h="0">
                <a:moveTo>
                  <a:pt x="0" y="0"/>
                </a:moveTo>
                <a:lnTo>
                  <a:pt x="368807" y="0"/>
                </a:lnTo>
              </a:path>
            </a:pathLst>
          </a:custGeom>
          <a:ln w="19050">
            <a:solidFill>
              <a:srgbClr val="800000"/>
            </a:solidFill>
          </a:ln>
        </p:spPr>
        <p:txBody>
          <a:bodyPr wrap="square" lIns="0" tIns="0" rIns="0" bIns="0" rtlCol="0"/>
          <a:lstStyle/>
          <a:p/>
        </p:txBody>
      </p:sp>
      <p:sp>
        <p:nvSpPr>
          <p:cNvPr id="23" name="object 23"/>
          <p:cNvSpPr/>
          <p:nvPr/>
        </p:nvSpPr>
        <p:spPr>
          <a:xfrm>
            <a:off x="1965960" y="2156714"/>
            <a:ext cx="20320" cy="19050"/>
          </a:xfrm>
          <a:custGeom>
            <a:avLst/>
            <a:gdLst/>
            <a:ahLst/>
            <a:cxnLst/>
            <a:rect l="l" t="t" r="r" b="b"/>
            <a:pathLst>
              <a:path w="20319"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24" name="object 24"/>
          <p:cNvSpPr/>
          <p:nvPr/>
        </p:nvSpPr>
        <p:spPr>
          <a:xfrm>
            <a:off x="1985010" y="1883664"/>
            <a:ext cx="0" cy="273050"/>
          </a:xfrm>
          <a:custGeom>
            <a:avLst/>
            <a:gdLst/>
            <a:ahLst/>
            <a:cxnLst/>
            <a:rect l="l" t="t" r="r" b="b"/>
            <a:pathLst>
              <a:path w="0" h="273050">
                <a:moveTo>
                  <a:pt x="0" y="0"/>
                </a:moveTo>
                <a:lnTo>
                  <a:pt x="0" y="273050"/>
                </a:lnTo>
              </a:path>
            </a:pathLst>
          </a:custGeom>
          <a:ln w="38100">
            <a:solidFill>
              <a:srgbClr val="800000"/>
            </a:solidFill>
          </a:ln>
        </p:spPr>
        <p:txBody>
          <a:bodyPr wrap="square" lIns="0" tIns="0" rIns="0" bIns="0" rtlCol="0"/>
          <a:lstStyle/>
          <a:p/>
        </p:txBody>
      </p:sp>
      <p:sp>
        <p:nvSpPr>
          <p:cNvPr id="25" name="object 25"/>
          <p:cNvSpPr/>
          <p:nvPr/>
        </p:nvSpPr>
        <p:spPr>
          <a:xfrm>
            <a:off x="1965960" y="1865883"/>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26" name="object 26"/>
          <p:cNvSpPr/>
          <p:nvPr/>
        </p:nvSpPr>
        <p:spPr>
          <a:xfrm>
            <a:off x="1965960" y="1855723"/>
            <a:ext cx="368935" cy="0"/>
          </a:xfrm>
          <a:custGeom>
            <a:avLst/>
            <a:gdLst/>
            <a:ahLst/>
            <a:cxnLst/>
            <a:rect l="l" t="t" r="r" b="b"/>
            <a:pathLst>
              <a:path w="368935" h="0">
                <a:moveTo>
                  <a:pt x="0" y="0"/>
                </a:moveTo>
                <a:lnTo>
                  <a:pt x="368807" y="0"/>
                </a:lnTo>
              </a:path>
            </a:pathLst>
          </a:custGeom>
          <a:ln w="20320">
            <a:solidFill>
              <a:srgbClr val="800000"/>
            </a:solidFill>
          </a:ln>
        </p:spPr>
        <p:txBody>
          <a:bodyPr wrap="square" lIns="0" tIns="0" rIns="0" bIns="0" rtlCol="0"/>
          <a:lstStyle/>
          <a:p/>
        </p:txBody>
      </p:sp>
      <p:sp>
        <p:nvSpPr>
          <p:cNvPr id="27" name="object 27"/>
          <p:cNvSpPr/>
          <p:nvPr/>
        </p:nvSpPr>
        <p:spPr>
          <a:xfrm>
            <a:off x="1985772" y="2166366"/>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28" name="object 28"/>
          <p:cNvSpPr/>
          <p:nvPr/>
        </p:nvSpPr>
        <p:spPr>
          <a:xfrm>
            <a:off x="2316479" y="2020189"/>
            <a:ext cx="18415" cy="0"/>
          </a:xfrm>
          <a:custGeom>
            <a:avLst/>
            <a:gdLst/>
            <a:ahLst/>
            <a:cxnLst/>
            <a:rect l="l" t="t" r="r" b="b"/>
            <a:pathLst>
              <a:path w="18414" h="0">
                <a:moveTo>
                  <a:pt x="0" y="0"/>
                </a:moveTo>
                <a:lnTo>
                  <a:pt x="18287" y="0"/>
                </a:lnTo>
              </a:path>
            </a:pathLst>
          </a:custGeom>
          <a:ln w="38100">
            <a:solidFill>
              <a:srgbClr val="800000"/>
            </a:solidFill>
          </a:ln>
        </p:spPr>
        <p:txBody>
          <a:bodyPr wrap="square" lIns="0" tIns="0" rIns="0" bIns="0" rtlCol="0"/>
          <a:lstStyle/>
          <a:p/>
        </p:txBody>
      </p:sp>
      <p:sp>
        <p:nvSpPr>
          <p:cNvPr id="29" name="object 29"/>
          <p:cNvSpPr/>
          <p:nvPr/>
        </p:nvSpPr>
        <p:spPr>
          <a:xfrm>
            <a:off x="2296667" y="1874773"/>
            <a:ext cx="20320" cy="0"/>
          </a:xfrm>
          <a:custGeom>
            <a:avLst/>
            <a:gdLst/>
            <a:ahLst/>
            <a:cxnLst/>
            <a:rect l="l" t="t" r="r" b="b"/>
            <a:pathLst>
              <a:path w="20319" h="0">
                <a:moveTo>
                  <a:pt x="0" y="0"/>
                </a:moveTo>
                <a:lnTo>
                  <a:pt x="19812" y="0"/>
                </a:lnTo>
              </a:path>
            </a:pathLst>
          </a:custGeom>
          <a:ln w="17779">
            <a:solidFill>
              <a:srgbClr val="800000"/>
            </a:solidFill>
          </a:ln>
        </p:spPr>
        <p:txBody>
          <a:bodyPr wrap="square" lIns="0" tIns="0" rIns="0" bIns="0" rtlCol="0"/>
          <a:lstStyle/>
          <a:p/>
        </p:txBody>
      </p:sp>
      <p:sp>
        <p:nvSpPr>
          <p:cNvPr id="30" name="object 30"/>
          <p:cNvSpPr/>
          <p:nvPr/>
        </p:nvSpPr>
        <p:spPr>
          <a:xfrm>
            <a:off x="2316479" y="2156460"/>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31" name="object 31"/>
          <p:cNvSpPr/>
          <p:nvPr/>
        </p:nvSpPr>
        <p:spPr>
          <a:xfrm>
            <a:off x="1985772" y="1874520"/>
            <a:ext cx="18415" cy="0"/>
          </a:xfrm>
          <a:custGeom>
            <a:avLst/>
            <a:gdLst/>
            <a:ahLst/>
            <a:cxnLst/>
            <a:rect l="l" t="t" r="r" b="b"/>
            <a:pathLst>
              <a:path w="18414" h="0">
                <a:moveTo>
                  <a:pt x="0" y="0"/>
                </a:moveTo>
                <a:lnTo>
                  <a:pt x="18287" y="0"/>
                </a:lnTo>
              </a:path>
            </a:pathLst>
          </a:custGeom>
          <a:ln w="18288">
            <a:solidFill>
              <a:srgbClr val="800000"/>
            </a:solidFill>
          </a:ln>
        </p:spPr>
        <p:txBody>
          <a:bodyPr wrap="square" lIns="0" tIns="0" rIns="0" bIns="0" rtlCol="0"/>
          <a:lstStyle/>
          <a:p/>
        </p:txBody>
      </p:sp>
      <p:sp>
        <p:nvSpPr>
          <p:cNvPr id="32" name="object 32"/>
          <p:cNvSpPr/>
          <p:nvPr/>
        </p:nvSpPr>
        <p:spPr>
          <a:xfrm>
            <a:off x="2004060" y="1874520"/>
            <a:ext cx="292735" cy="0"/>
          </a:xfrm>
          <a:custGeom>
            <a:avLst/>
            <a:gdLst/>
            <a:ahLst/>
            <a:cxnLst/>
            <a:rect l="l" t="t" r="r" b="b"/>
            <a:pathLst>
              <a:path w="292735" h="0">
                <a:moveTo>
                  <a:pt x="0" y="0"/>
                </a:moveTo>
                <a:lnTo>
                  <a:pt x="292607" y="0"/>
                </a:lnTo>
              </a:path>
            </a:pathLst>
          </a:custGeom>
          <a:ln w="18288">
            <a:solidFill>
              <a:srgbClr val="800000"/>
            </a:solidFill>
          </a:ln>
        </p:spPr>
        <p:txBody>
          <a:bodyPr wrap="square" lIns="0" tIns="0" rIns="0" bIns="0" rtlCol="0"/>
          <a:lstStyle/>
          <a:p/>
        </p:txBody>
      </p:sp>
      <p:sp>
        <p:nvSpPr>
          <p:cNvPr id="33" name="object 33"/>
          <p:cNvSpPr/>
          <p:nvPr/>
        </p:nvSpPr>
        <p:spPr>
          <a:xfrm>
            <a:off x="2316479" y="1865376"/>
            <a:ext cx="18415" cy="18415"/>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34" name="object 34"/>
          <p:cNvSpPr/>
          <p:nvPr/>
        </p:nvSpPr>
        <p:spPr>
          <a:xfrm>
            <a:off x="2186939" y="2546604"/>
            <a:ext cx="859790" cy="0"/>
          </a:xfrm>
          <a:custGeom>
            <a:avLst/>
            <a:gdLst/>
            <a:ahLst/>
            <a:cxnLst/>
            <a:rect l="l" t="t" r="r" b="b"/>
            <a:pathLst>
              <a:path w="859789" h="0">
                <a:moveTo>
                  <a:pt x="0" y="0"/>
                </a:moveTo>
                <a:lnTo>
                  <a:pt x="859536" y="0"/>
                </a:lnTo>
              </a:path>
            </a:pathLst>
          </a:custGeom>
          <a:ln w="17779">
            <a:solidFill>
              <a:srgbClr val="800000"/>
            </a:solidFill>
          </a:ln>
        </p:spPr>
        <p:txBody>
          <a:bodyPr wrap="square" lIns="0" tIns="0" rIns="0" bIns="0" rtlCol="0"/>
          <a:lstStyle/>
          <a:p/>
        </p:txBody>
      </p:sp>
      <p:sp>
        <p:nvSpPr>
          <p:cNvPr id="35" name="object 35"/>
          <p:cNvSpPr/>
          <p:nvPr/>
        </p:nvSpPr>
        <p:spPr>
          <a:xfrm>
            <a:off x="2186939" y="2517394"/>
            <a:ext cx="20320" cy="20320"/>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p:txBody>
      </p:sp>
      <p:sp>
        <p:nvSpPr>
          <p:cNvPr id="36" name="object 36"/>
          <p:cNvSpPr/>
          <p:nvPr/>
        </p:nvSpPr>
        <p:spPr>
          <a:xfrm>
            <a:off x="2205989" y="2348483"/>
            <a:ext cx="0" cy="168910"/>
          </a:xfrm>
          <a:custGeom>
            <a:avLst/>
            <a:gdLst/>
            <a:ahLst/>
            <a:cxnLst/>
            <a:rect l="l" t="t" r="r" b="b"/>
            <a:pathLst>
              <a:path w="0" h="168910">
                <a:moveTo>
                  <a:pt x="0" y="0"/>
                </a:moveTo>
                <a:lnTo>
                  <a:pt x="0" y="168909"/>
                </a:lnTo>
              </a:path>
            </a:pathLst>
          </a:custGeom>
          <a:ln w="38100">
            <a:solidFill>
              <a:srgbClr val="800000"/>
            </a:solidFill>
          </a:ln>
        </p:spPr>
        <p:txBody>
          <a:bodyPr wrap="square" lIns="0" tIns="0" rIns="0" bIns="0" rtlCol="0"/>
          <a:lstStyle/>
          <a:p/>
        </p:txBody>
      </p:sp>
      <p:sp>
        <p:nvSpPr>
          <p:cNvPr id="37" name="object 37"/>
          <p:cNvSpPr/>
          <p:nvPr/>
        </p:nvSpPr>
        <p:spPr>
          <a:xfrm>
            <a:off x="2186939" y="2330704"/>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38" name="object 38"/>
          <p:cNvSpPr/>
          <p:nvPr/>
        </p:nvSpPr>
        <p:spPr>
          <a:xfrm>
            <a:off x="2186939" y="2320544"/>
            <a:ext cx="859790" cy="0"/>
          </a:xfrm>
          <a:custGeom>
            <a:avLst/>
            <a:gdLst/>
            <a:ahLst/>
            <a:cxnLst/>
            <a:rect l="l" t="t" r="r" b="b"/>
            <a:pathLst>
              <a:path w="859789" h="0">
                <a:moveTo>
                  <a:pt x="0" y="0"/>
                </a:moveTo>
                <a:lnTo>
                  <a:pt x="859536" y="0"/>
                </a:lnTo>
              </a:path>
            </a:pathLst>
          </a:custGeom>
          <a:ln w="20320">
            <a:solidFill>
              <a:srgbClr val="800000"/>
            </a:solidFill>
          </a:ln>
        </p:spPr>
        <p:txBody>
          <a:bodyPr wrap="square" lIns="0" tIns="0" rIns="0" bIns="0" rtlCol="0"/>
          <a:lstStyle/>
          <a:p/>
        </p:txBody>
      </p:sp>
      <p:sp>
        <p:nvSpPr>
          <p:cNvPr id="39" name="object 39"/>
          <p:cNvSpPr/>
          <p:nvPr/>
        </p:nvSpPr>
        <p:spPr>
          <a:xfrm>
            <a:off x="2206751" y="2527554"/>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40" name="object 40"/>
          <p:cNvSpPr/>
          <p:nvPr/>
        </p:nvSpPr>
        <p:spPr>
          <a:xfrm>
            <a:off x="3008376" y="2527426"/>
            <a:ext cx="20320" cy="20320"/>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p:txBody>
      </p:sp>
      <p:sp>
        <p:nvSpPr>
          <p:cNvPr id="41" name="object 41"/>
          <p:cNvSpPr/>
          <p:nvPr/>
        </p:nvSpPr>
        <p:spPr>
          <a:xfrm>
            <a:off x="3028188" y="2413889"/>
            <a:ext cx="18415" cy="38100"/>
          </a:xfrm>
          <a:custGeom>
            <a:avLst/>
            <a:gdLst/>
            <a:ahLst/>
            <a:cxnLst/>
            <a:rect l="l" t="t" r="r" b="b"/>
            <a:pathLst>
              <a:path w="18414" h="38100">
                <a:moveTo>
                  <a:pt x="0" y="38100"/>
                </a:moveTo>
                <a:lnTo>
                  <a:pt x="18287" y="38100"/>
                </a:lnTo>
                <a:lnTo>
                  <a:pt x="18287" y="0"/>
                </a:lnTo>
                <a:lnTo>
                  <a:pt x="0" y="0"/>
                </a:lnTo>
                <a:lnTo>
                  <a:pt x="0" y="38100"/>
                </a:lnTo>
                <a:close/>
              </a:path>
            </a:pathLst>
          </a:custGeom>
          <a:solidFill>
            <a:srgbClr val="800000"/>
          </a:solidFill>
        </p:spPr>
        <p:txBody>
          <a:bodyPr wrap="square" lIns="0" tIns="0" rIns="0" bIns="0" rtlCol="0"/>
          <a:lstStyle/>
          <a:p/>
        </p:txBody>
      </p:sp>
      <p:sp>
        <p:nvSpPr>
          <p:cNvPr id="42" name="object 42"/>
          <p:cNvSpPr/>
          <p:nvPr/>
        </p:nvSpPr>
        <p:spPr>
          <a:xfrm>
            <a:off x="3008376" y="2330704"/>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43" name="object 43"/>
          <p:cNvSpPr/>
          <p:nvPr/>
        </p:nvSpPr>
        <p:spPr>
          <a:xfrm>
            <a:off x="3028188" y="2517648"/>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44" name="object 44"/>
          <p:cNvSpPr/>
          <p:nvPr/>
        </p:nvSpPr>
        <p:spPr>
          <a:xfrm>
            <a:off x="2206751" y="2339339"/>
            <a:ext cx="18415" cy="0"/>
          </a:xfrm>
          <a:custGeom>
            <a:avLst/>
            <a:gdLst/>
            <a:ahLst/>
            <a:cxnLst/>
            <a:rect l="l" t="t" r="r" b="b"/>
            <a:pathLst>
              <a:path w="18414" h="0">
                <a:moveTo>
                  <a:pt x="0" y="0"/>
                </a:moveTo>
                <a:lnTo>
                  <a:pt x="18287" y="0"/>
                </a:lnTo>
              </a:path>
            </a:pathLst>
          </a:custGeom>
          <a:ln w="18288">
            <a:solidFill>
              <a:srgbClr val="800000"/>
            </a:solidFill>
          </a:ln>
        </p:spPr>
        <p:txBody>
          <a:bodyPr wrap="square" lIns="0" tIns="0" rIns="0" bIns="0" rtlCol="0"/>
          <a:lstStyle/>
          <a:p/>
        </p:txBody>
      </p:sp>
      <p:sp>
        <p:nvSpPr>
          <p:cNvPr id="45" name="object 45"/>
          <p:cNvSpPr/>
          <p:nvPr/>
        </p:nvSpPr>
        <p:spPr>
          <a:xfrm>
            <a:off x="2225039" y="2339339"/>
            <a:ext cx="783590" cy="0"/>
          </a:xfrm>
          <a:custGeom>
            <a:avLst/>
            <a:gdLst/>
            <a:ahLst/>
            <a:cxnLst/>
            <a:rect l="l" t="t" r="r" b="b"/>
            <a:pathLst>
              <a:path w="783589" h="0">
                <a:moveTo>
                  <a:pt x="0" y="0"/>
                </a:moveTo>
                <a:lnTo>
                  <a:pt x="783336" y="0"/>
                </a:lnTo>
              </a:path>
            </a:pathLst>
          </a:custGeom>
          <a:ln w="18288">
            <a:solidFill>
              <a:srgbClr val="800000"/>
            </a:solidFill>
          </a:ln>
        </p:spPr>
        <p:txBody>
          <a:bodyPr wrap="square" lIns="0" tIns="0" rIns="0" bIns="0" rtlCol="0"/>
          <a:lstStyle/>
          <a:p/>
        </p:txBody>
      </p:sp>
      <p:sp>
        <p:nvSpPr>
          <p:cNvPr id="46" name="object 46"/>
          <p:cNvSpPr/>
          <p:nvPr/>
        </p:nvSpPr>
        <p:spPr>
          <a:xfrm>
            <a:off x="3028188" y="2330195"/>
            <a:ext cx="18415" cy="18415"/>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47" name="object 47"/>
          <p:cNvSpPr/>
          <p:nvPr/>
        </p:nvSpPr>
        <p:spPr>
          <a:xfrm>
            <a:off x="3008376" y="2753867"/>
            <a:ext cx="314325" cy="0"/>
          </a:xfrm>
          <a:custGeom>
            <a:avLst/>
            <a:gdLst/>
            <a:ahLst/>
            <a:cxnLst/>
            <a:rect l="l" t="t" r="r" b="b"/>
            <a:pathLst>
              <a:path w="314325" h="0">
                <a:moveTo>
                  <a:pt x="0" y="0"/>
                </a:moveTo>
                <a:lnTo>
                  <a:pt x="313944" y="0"/>
                </a:lnTo>
              </a:path>
            </a:pathLst>
          </a:custGeom>
          <a:ln w="17779">
            <a:solidFill>
              <a:srgbClr val="800000"/>
            </a:solidFill>
          </a:ln>
        </p:spPr>
        <p:txBody>
          <a:bodyPr wrap="square" lIns="0" tIns="0" rIns="0" bIns="0" rtlCol="0"/>
          <a:lstStyle/>
          <a:p/>
        </p:txBody>
      </p:sp>
      <p:sp>
        <p:nvSpPr>
          <p:cNvPr id="48" name="object 48"/>
          <p:cNvSpPr/>
          <p:nvPr/>
        </p:nvSpPr>
        <p:spPr>
          <a:xfrm>
            <a:off x="3008376" y="2724657"/>
            <a:ext cx="20320" cy="20320"/>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p:txBody>
      </p:sp>
      <p:sp>
        <p:nvSpPr>
          <p:cNvPr id="49" name="object 49"/>
          <p:cNvSpPr/>
          <p:nvPr/>
        </p:nvSpPr>
        <p:spPr>
          <a:xfrm>
            <a:off x="3027426" y="2555748"/>
            <a:ext cx="0" cy="168910"/>
          </a:xfrm>
          <a:custGeom>
            <a:avLst/>
            <a:gdLst/>
            <a:ahLst/>
            <a:cxnLst/>
            <a:rect l="l" t="t" r="r" b="b"/>
            <a:pathLst>
              <a:path w="0" h="168910">
                <a:moveTo>
                  <a:pt x="0" y="0"/>
                </a:moveTo>
                <a:lnTo>
                  <a:pt x="0" y="168909"/>
                </a:lnTo>
              </a:path>
            </a:pathLst>
          </a:custGeom>
          <a:ln w="38100">
            <a:solidFill>
              <a:srgbClr val="800000"/>
            </a:solidFill>
          </a:ln>
        </p:spPr>
        <p:txBody>
          <a:bodyPr wrap="square" lIns="0" tIns="0" rIns="0" bIns="0" rtlCol="0"/>
          <a:lstStyle/>
          <a:p/>
        </p:txBody>
      </p:sp>
      <p:sp>
        <p:nvSpPr>
          <p:cNvPr id="50" name="object 50"/>
          <p:cNvSpPr/>
          <p:nvPr/>
        </p:nvSpPr>
        <p:spPr>
          <a:xfrm>
            <a:off x="3008376" y="2537967"/>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51" name="object 51"/>
          <p:cNvSpPr/>
          <p:nvPr/>
        </p:nvSpPr>
        <p:spPr>
          <a:xfrm>
            <a:off x="3008376" y="2517648"/>
            <a:ext cx="314325" cy="20320"/>
          </a:xfrm>
          <a:custGeom>
            <a:avLst/>
            <a:gdLst/>
            <a:ahLst/>
            <a:cxnLst/>
            <a:rect l="l" t="t" r="r" b="b"/>
            <a:pathLst>
              <a:path w="314325" h="20319">
                <a:moveTo>
                  <a:pt x="0" y="20319"/>
                </a:moveTo>
                <a:lnTo>
                  <a:pt x="313944" y="20319"/>
                </a:lnTo>
                <a:lnTo>
                  <a:pt x="313944" y="0"/>
                </a:lnTo>
                <a:lnTo>
                  <a:pt x="0" y="0"/>
                </a:lnTo>
                <a:lnTo>
                  <a:pt x="0" y="20319"/>
                </a:lnTo>
                <a:close/>
              </a:path>
            </a:pathLst>
          </a:custGeom>
          <a:solidFill>
            <a:srgbClr val="800000"/>
          </a:solidFill>
        </p:spPr>
        <p:txBody>
          <a:bodyPr wrap="square" lIns="0" tIns="0" rIns="0" bIns="0" rtlCol="0"/>
          <a:lstStyle/>
          <a:p/>
        </p:txBody>
      </p:sp>
      <p:sp>
        <p:nvSpPr>
          <p:cNvPr id="52" name="object 52"/>
          <p:cNvSpPr/>
          <p:nvPr/>
        </p:nvSpPr>
        <p:spPr>
          <a:xfrm>
            <a:off x="3028188" y="2734817"/>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53" name="object 53"/>
          <p:cNvSpPr/>
          <p:nvPr/>
        </p:nvSpPr>
        <p:spPr>
          <a:xfrm>
            <a:off x="3284220" y="2744851"/>
            <a:ext cx="20320" cy="0"/>
          </a:xfrm>
          <a:custGeom>
            <a:avLst/>
            <a:gdLst/>
            <a:ahLst/>
            <a:cxnLst/>
            <a:rect l="l" t="t" r="r" b="b"/>
            <a:pathLst>
              <a:path w="20320" h="0">
                <a:moveTo>
                  <a:pt x="0" y="0"/>
                </a:moveTo>
                <a:lnTo>
                  <a:pt x="19811" y="0"/>
                </a:lnTo>
              </a:path>
            </a:pathLst>
          </a:custGeom>
          <a:ln w="20320">
            <a:solidFill>
              <a:srgbClr val="800000"/>
            </a:solidFill>
          </a:ln>
        </p:spPr>
        <p:txBody>
          <a:bodyPr wrap="square" lIns="0" tIns="0" rIns="0" bIns="0" rtlCol="0"/>
          <a:lstStyle/>
          <a:p/>
        </p:txBody>
      </p:sp>
      <p:sp>
        <p:nvSpPr>
          <p:cNvPr id="54" name="object 54"/>
          <p:cNvSpPr/>
          <p:nvPr/>
        </p:nvSpPr>
        <p:spPr>
          <a:xfrm>
            <a:off x="3304032" y="2621152"/>
            <a:ext cx="18415" cy="38100"/>
          </a:xfrm>
          <a:custGeom>
            <a:avLst/>
            <a:gdLst/>
            <a:ahLst/>
            <a:cxnLst/>
            <a:rect l="l" t="t" r="r" b="b"/>
            <a:pathLst>
              <a:path w="18414" h="38100">
                <a:moveTo>
                  <a:pt x="0" y="38100"/>
                </a:moveTo>
                <a:lnTo>
                  <a:pt x="18288" y="38100"/>
                </a:lnTo>
                <a:lnTo>
                  <a:pt x="18288" y="0"/>
                </a:lnTo>
                <a:lnTo>
                  <a:pt x="0" y="0"/>
                </a:lnTo>
                <a:lnTo>
                  <a:pt x="0" y="38100"/>
                </a:lnTo>
                <a:close/>
              </a:path>
            </a:pathLst>
          </a:custGeom>
          <a:solidFill>
            <a:srgbClr val="800000"/>
          </a:solidFill>
        </p:spPr>
        <p:txBody>
          <a:bodyPr wrap="square" lIns="0" tIns="0" rIns="0" bIns="0" rtlCol="0"/>
          <a:lstStyle/>
          <a:p/>
        </p:txBody>
      </p:sp>
      <p:sp>
        <p:nvSpPr>
          <p:cNvPr id="55" name="object 55"/>
          <p:cNvSpPr/>
          <p:nvPr/>
        </p:nvSpPr>
        <p:spPr>
          <a:xfrm>
            <a:off x="3284220" y="2546857"/>
            <a:ext cx="20320" cy="0"/>
          </a:xfrm>
          <a:custGeom>
            <a:avLst/>
            <a:gdLst/>
            <a:ahLst/>
            <a:cxnLst/>
            <a:rect l="l" t="t" r="r" b="b"/>
            <a:pathLst>
              <a:path w="20320" h="0">
                <a:moveTo>
                  <a:pt x="0" y="0"/>
                </a:moveTo>
                <a:lnTo>
                  <a:pt x="19811" y="0"/>
                </a:lnTo>
              </a:path>
            </a:pathLst>
          </a:custGeom>
          <a:ln w="17779">
            <a:solidFill>
              <a:srgbClr val="800000"/>
            </a:solidFill>
          </a:ln>
        </p:spPr>
        <p:txBody>
          <a:bodyPr wrap="square" lIns="0" tIns="0" rIns="0" bIns="0" rtlCol="0"/>
          <a:lstStyle/>
          <a:p/>
        </p:txBody>
      </p:sp>
      <p:sp>
        <p:nvSpPr>
          <p:cNvPr id="56" name="object 56"/>
          <p:cNvSpPr/>
          <p:nvPr/>
        </p:nvSpPr>
        <p:spPr>
          <a:xfrm>
            <a:off x="3304032" y="2724911"/>
            <a:ext cx="18415" cy="20320"/>
          </a:xfrm>
          <a:custGeom>
            <a:avLst/>
            <a:gdLst/>
            <a:ahLst/>
            <a:cxnLst/>
            <a:rect l="l" t="t" r="r" b="b"/>
            <a:pathLst>
              <a:path w="18414" h="20319">
                <a:moveTo>
                  <a:pt x="0" y="19811"/>
                </a:moveTo>
                <a:lnTo>
                  <a:pt x="18288" y="19811"/>
                </a:lnTo>
                <a:lnTo>
                  <a:pt x="18288" y="0"/>
                </a:lnTo>
                <a:lnTo>
                  <a:pt x="0" y="0"/>
                </a:lnTo>
                <a:lnTo>
                  <a:pt x="0" y="19811"/>
                </a:lnTo>
                <a:close/>
              </a:path>
            </a:pathLst>
          </a:custGeom>
          <a:solidFill>
            <a:srgbClr val="800000"/>
          </a:solidFill>
        </p:spPr>
        <p:txBody>
          <a:bodyPr wrap="square" lIns="0" tIns="0" rIns="0" bIns="0" rtlCol="0"/>
          <a:lstStyle/>
          <a:p/>
        </p:txBody>
      </p:sp>
      <p:sp>
        <p:nvSpPr>
          <p:cNvPr id="57" name="object 57"/>
          <p:cNvSpPr/>
          <p:nvPr/>
        </p:nvSpPr>
        <p:spPr>
          <a:xfrm>
            <a:off x="3028188" y="2537460"/>
            <a:ext cx="18415" cy="18415"/>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58" name="object 58"/>
          <p:cNvSpPr/>
          <p:nvPr/>
        </p:nvSpPr>
        <p:spPr>
          <a:xfrm>
            <a:off x="3046476" y="2546604"/>
            <a:ext cx="238125" cy="0"/>
          </a:xfrm>
          <a:custGeom>
            <a:avLst/>
            <a:gdLst/>
            <a:ahLst/>
            <a:cxnLst/>
            <a:rect l="l" t="t" r="r" b="b"/>
            <a:pathLst>
              <a:path w="238125" h="0">
                <a:moveTo>
                  <a:pt x="0" y="0"/>
                </a:moveTo>
                <a:lnTo>
                  <a:pt x="237744" y="0"/>
                </a:lnTo>
              </a:path>
            </a:pathLst>
          </a:custGeom>
          <a:ln w="18288">
            <a:solidFill>
              <a:srgbClr val="800000"/>
            </a:solidFill>
          </a:ln>
        </p:spPr>
        <p:txBody>
          <a:bodyPr wrap="square" lIns="0" tIns="0" rIns="0" bIns="0" rtlCol="0"/>
          <a:lstStyle/>
          <a:p/>
        </p:txBody>
      </p:sp>
      <p:sp>
        <p:nvSpPr>
          <p:cNvPr id="59" name="object 59"/>
          <p:cNvSpPr/>
          <p:nvPr/>
        </p:nvSpPr>
        <p:spPr>
          <a:xfrm>
            <a:off x="3304032" y="2546604"/>
            <a:ext cx="18415" cy="0"/>
          </a:xfrm>
          <a:custGeom>
            <a:avLst/>
            <a:gdLst/>
            <a:ahLst/>
            <a:cxnLst/>
            <a:rect l="l" t="t" r="r" b="b"/>
            <a:pathLst>
              <a:path w="18414" h="0">
                <a:moveTo>
                  <a:pt x="0" y="0"/>
                </a:moveTo>
                <a:lnTo>
                  <a:pt x="18288" y="0"/>
                </a:lnTo>
              </a:path>
            </a:pathLst>
          </a:custGeom>
          <a:ln w="18288">
            <a:solidFill>
              <a:srgbClr val="800000"/>
            </a:solidFill>
          </a:ln>
        </p:spPr>
        <p:txBody>
          <a:bodyPr wrap="square" lIns="0" tIns="0" rIns="0" bIns="0" rtlCol="0"/>
          <a:lstStyle/>
          <a:p/>
        </p:txBody>
      </p:sp>
      <p:sp>
        <p:nvSpPr>
          <p:cNvPr id="60" name="object 60"/>
          <p:cNvSpPr/>
          <p:nvPr/>
        </p:nvSpPr>
        <p:spPr>
          <a:xfrm>
            <a:off x="3008376" y="2537714"/>
            <a:ext cx="314325" cy="17780"/>
          </a:xfrm>
          <a:custGeom>
            <a:avLst/>
            <a:gdLst/>
            <a:ahLst/>
            <a:cxnLst/>
            <a:rect l="l" t="t" r="r" b="b"/>
            <a:pathLst>
              <a:path w="314325" h="17780">
                <a:moveTo>
                  <a:pt x="0" y="17780"/>
                </a:moveTo>
                <a:lnTo>
                  <a:pt x="313944" y="17780"/>
                </a:lnTo>
                <a:lnTo>
                  <a:pt x="313944" y="0"/>
                </a:lnTo>
                <a:lnTo>
                  <a:pt x="0" y="0"/>
                </a:lnTo>
                <a:lnTo>
                  <a:pt x="0" y="17780"/>
                </a:lnTo>
                <a:close/>
              </a:path>
            </a:pathLst>
          </a:custGeom>
          <a:solidFill>
            <a:srgbClr val="800000"/>
          </a:solidFill>
        </p:spPr>
        <p:txBody>
          <a:bodyPr wrap="square" lIns="0" tIns="0" rIns="0" bIns="0" rtlCol="0"/>
          <a:lstStyle/>
          <a:p/>
        </p:txBody>
      </p:sp>
      <p:sp>
        <p:nvSpPr>
          <p:cNvPr id="61" name="object 61"/>
          <p:cNvSpPr/>
          <p:nvPr/>
        </p:nvSpPr>
        <p:spPr>
          <a:xfrm>
            <a:off x="3008376" y="2537586"/>
            <a:ext cx="20320" cy="0"/>
          </a:xfrm>
          <a:custGeom>
            <a:avLst/>
            <a:gdLst/>
            <a:ahLst/>
            <a:cxnLst/>
            <a:rect l="l" t="t" r="r" b="b"/>
            <a:pathLst>
              <a:path w="20319" h="0">
                <a:moveTo>
                  <a:pt x="0" y="0"/>
                </a:moveTo>
                <a:lnTo>
                  <a:pt x="19812" y="0"/>
                </a:lnTo>
              </a:path>
            </a:pathLst>
          </a:custGeom>
          <a:ln w="20320">
            <a:solidFill>
              <a:srgbClr val="800000"/>
            </a:solidFill>
          </a:ln>
        </p:spPr>
        <p:txBody>
          <a:bodyPr wrap="square" lIns="0" tIns="0" rIns="0" bIns="0" rtlCol="0"/>
          <a:lstStyle/>
          <a:p/>
        </p:txBody>
      </p:sp>
      <p:sp>
        <p:nvSpPr>
          <p:cNvPr id="62" name="object 62"/>
          <p:cNvSpPr/>
          <p:nvPr/>
        </p:nvSpPr>
        <p:spPr>
          <a:xfrm>
            <a:off x="3028188" y="2413889"/>
            <a:ext cx="18415" cy="38100"/>
          </a:xfrm>
          <a:custGeom>
            <a:avLst/>
            <a:gdLst/>
            <a:ahLst/>
            <a:cxnLst/>
            <a:rect l="l" t="t" r="r" b="b"/>
            <a:pathLst>
              <a:path w="18414" h="38100">
                <a:moveTo>
                  <a:pt x="0" y="38100"/>
                </a:moveTo>
                <a:lnTo>
                  <a:pt x="18287" y="38100"/>
                </a:lnTo>
                <a:lnTo>
                  <a:pt x="18287" y="0"/>
                </a:lnTo>
                <a:lnTo>
                  <a:pt x="0" y="0"/>
                </a:lnTo>
                <a:lnTo>
                  <a:pt x="0" y="38100"/>
                </a:lnTo>
                <a:close/>
              </a:path>
            </a:pathLst>
          </a:custGeom>
          <a:solidFill>
            <a:srgbClr val="800000"/>
          </a:solidFill>
        </p:spPr>
        <p:txBody>
          <a:bodyPr wrap="square" lIns="0" tIns="0" rIns="0" bIns="0" rtlCol="0"/>
          <a:lstStyle/>
          <a:p/>
        </p:txBody>
      </p:sp>
      <p:sp>
        <p:nvSpPr>
          <p:cNvPr id="63" name="object 63"/>
          <p:cNvSpPr/>
          <p:nvPr/>
        </p:nvSpPr>
        <p:spPr>
          <a:xfrm>
            <a:off x="3008376" y="2330704"/>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64" name="object 64"/>
          <p:cNvSpPr/>
          <p:nvPr/>
        </p:nvSpPr>
        <p:spPr>
          <a:xfrm>
            <a:off x="3008376" y="2320544"/>
            <a:ext cx="314325" cy="0"/>
          </a:xfrm>
          <a:custGeom>
            <a:avLst/>
            <a:gdLst/>
            <a:ahLst/>
            <a:cxnLst/>
            <a:rect l="l" t="t" r="r" b="b"/>
            <a:pathLst>
              <a:path w="314325" h="0">
                <a:moveTo>
                  <a:pt x="0" y="0"/>
                </a:moveTo>
                <a:lnTo>
                  <a:pt x="313944" y="0"/>
                </a:lnTo>
              </a:path>
            </a:pathLst>
          </a:custGeom>
          <a:ln w="20320">
            <a:solidFill>
              <a:srgbClr val="800000"/>
            </a:solidFill>
          </a:ln>
        </p:spPr>
        <p:txBody>
          <a:bodyPr wrap="square" lIns="0" tIns="0" rIns="0" bIns="0" rtlCol="0"/>
          <a:lstStyle/>
          <a:p/>
        </p:txBody>
      </p:sp>
      <p:sp>
        <p:nvSpPr>
          <p:cNvPr id="65" name="object 65"/>
          <p:cNvSpPr/>
          <p:nvPr/>
        </p:nvSpPr>
        <p:spPr>
          <a:xfrm>
            <a:off x="3028188" y="2517648"/>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66" name="object 66"/>
          <p:cNvSpPr/>
          <p:nvPr/>
        </p:nvSpPr>
        <p:spPr>
          <a:xfrm>
            <a:off x="3284220" y="2537586"/>
            <a:ext cx="20320" cy="0"/>
          </a:xfrm>
          <a:custGeom>
            <a:avLst/>
            <a:gdLst/>
            <a:ahLst/>
            <a:cxnLst/>
            <a:rect l="l" t="t" r="r" b="b"/>
            <a:pathLst>
              <a:path w="20320" h="0">
                <a:moveTo>
                  <a:pt x="0" y="0"/>
                </a:moveTo>
                <a:lnTo>
                  <a:pt x="19811" y="0"/>
                </a:lnTo>
              </a:path>
            </a:pathLst>
          </a:custGeom>
          <a:ln w="20320">
            <a:solidFill>
              <a:srgbClr val="800000"/>
            </a:solidFill>
          </a:ln>
        </p:spPr>
        <p:txBody>
          <a:bodyPr wrap="square" lIns="0" tIns="0" rIns="0" bIns="0" rtlCol="0"/>
          <a:lstStyle/>
          <a:p/>
        </p:txBody>
      </p:sp>
      <p:sp>
        <p:nvSpPr>
          <p:cNvPr id="67" name="object 67"/>
          <p:cNvSpPr/>
          <p:nvPr/>
        </p:nvSpPr>
        <p:spPr>
          <a:xfrm>
            <a:off x="3284220" y="2339594"/>
            <a:ext cx="20320" cy="0"/>
          </a:xfrm>
          <a:custGeom>
            <a:avLst/>
            <a:gdLst/>
            <a:ahLst/>
            <a:cxnLst/>
            <a:rect l="l" t="t" r="r" b="b"/>
            <a:pathLst>
              <a:path w="20320" h="0">
                <a:moveTo>
                  <a:pt x="0" y="0"/>
                </a:moveTo>
                <a:lnTo>
                  <a:pt x="19811" y="0"/>
                </a:lnTo>
              </a:path>
            </a:pathLst>
          </a:custGeom>
          <a:ln w="17779">
            <a:solidFill>
              <a:srgbClr val="800000"/>
            </a:solidFill>
          </a:ln>
        </p:spPr>
        <p:txBody>
          <a:bodyPr wrap="square" lIns="0" tIns="0" rIns="0" bIns="0" rtlCol="0"/>
          <a:lstStyle/>
          <a:p/>
        </p:txBody>
      </p:sp>
      <p:sp>
        <p:nvSpPr>
          <p:cNvPr id="68" name="object 68"/>
          <p:cNvSpPr/>
          <p:nvPr/>
        </p:nvSpPr>
        <p:spPr>
          <a:xfrm>
            <a:off x="3304032" y="2537205"/>
            <a:ext cx="18415" cy="0"/>
          </a:xfrm>
          <a:custGeom>
            <a:avLst/>
            <a:gdLst/>
            <a:ahLst/>
            <a:cxnLst/>
            <a:rect l="l" t="t" r="r" b="b"/>
            <a:pathLst>
              <a:path w="18414" h="0">
                <a:moveTo>
                  <a:pt x="0" y="0"/>
                </a:moveTo>
                <a:lnTo>
                  <a:pt x="18288" y="0"/>
                </a:lnTo>
              </a:path>
            </a:pathLst>
          </a:custGeom>
          <a:ln w="19811">
            <a:solidFill>
              <a:srgbClr val="800000"/>
            </a:solidFill>
          </a:ln>
        </p:spPr>
        <p:txBody>
          <a:bodyPr wrap="square" lIns="0" tIns="0" rIns="0" bIns="0" rtlCol="0"/>
          <a:lstStyle/>
          <a:p/>
        </p:txBody>
      </p:sp>
      <p:sp>
        <p:nvSpPr>
          <p:cNvPr id="69" name="object 69"/>
          <p:cNvSpPr/>
          <p:nvPr/>
        </p:nvSpPr>
        <p:spPr>
          <a:xfrm>
            <a:off x="3028188" y="2330195"/>
            <a:ext cx="18415" cy="18415"/>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70" name="object 70"/>
          <p:cNvSpPr/>
          <p:nvPr/>
        </p:nvSpPr>
        <p:spPr>
          <a:xfrm>
            <a:off x="3046476" y="2339339"/>
            <a:ext cx="238125" cy="0"/>
          </a:xfrm>
          <a:custGeom>
            <a:avLst/>
            <a:gdLst/>
            <a:ahLst/>
            <a:cxnLst/>
            <a:rect l="l" t="t" r="r" b="b"/>
            <a:pathLst>
              <a:path w="238125" h="0">
                <a:moveTo>
                  <a:pt x="0" y="0"/>
                </a:moveTo>
                <a:lnTo>
                  <a:pt x="237744" y="0"/>
                </a:lnTo>
              </a:path>
            </a:pathLst>
          </a:custGeom>
          <a:ln w="18288">
            <a:solidFill>
              <a:srgbClr val="800000"/>
            </a:solidFill>
          </a:ln>
        </p:spPr>
        <p:txBody>
          <a:bodyPr wrap="square" lIns="0" tIns="0" rIns="0" bIns="0" rtlCol="0"/>
          <a:lstStyle/>
          <a:p/>
        </p:txBody>
      </p:sp>
      <p:sp>
        <p:nvSpPr>
          <p:cNvPr id="71" name="object 71"/>
          <p:cNvSpPr/>
          <p:nvPr/>
        </p:nvSpPr>
        <p:spPr>
          <a:xfrm>
            <a:off x="3304032" y="2339339"/>
            <a:ext cx="18415" cy="0"/>
          </a:xfrm>
          <a:custGeom>
            <a:avLst/>
            <a:gdLst/>
            <a:ahLst/>
            <a:cxnLst/>
            <a:rect l="l" t="t" r="r" b="b"/>
            <a:pathLst>
              <a:path w="18414" h="0">
                <a:moveTo>
                  <a:pt x="0" y="0"/>
                </a:moveTo>
                <a:lnTo>
                  <a:pt x="18288" y="0"/>
                </a:lnTo>
              </a:path>
            </a:pathLst>
          </a:custGeom>
          <a:ln w="18288">
            <a:solidFill>
              <a:srgbClr val="800000"/>
            </a:solidFill>
          </a:ln>
        </p:spPr>
        <p:txBody>
          <a:bodyPr wrap="square" lIns="0" tIns="0" rIns="0" bIns="0" rtlCol="0"/>
          <a:lstStyle/>
          <a:p/>
        </p:txBody>
      </p:sp>
      <p:sp>
        <p:nvSpPr>
          <p:cNvPr id="72" name="object 72"/>
          <p:cNvSpPr/>
          <p:nvPr/>
        </p:nvSpPr>
        <p:spPr>
          <a:xfrm>
            <a:off x="4872228" y="2260092"/>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73" name="object 73"/>
          <p:cNvSpPr/>
          <p:nvPr/>
        </p:nvSpPr>
        <p:spPr>
          <a:xfrm>
            <a:off x="4668011" y="2433827"/>
            <a:ext cx="224154" cy="0"/>
          </a:xfrm>
          <a:custGeom>
            <a:avLst/>
            <a:gdLst/>
            <a:ahLst/>
            <a:cxnLst/>
            <a:rect l="l" t="t" r="r" b="b"/>
            <a:pathLst>
              <a:path w="224154" h="0">
                <a:moveTo>
                  <a:pt x="0" y="0"/>
                </a:moveTo>
                <a:lnTo>
                  <a:pt x="224027" y="0"/>
                </a:lnTo>
              </a:path>
            </a:pathLst>
          </a:custGeom>
          <a:ln w="24383">
            <a:solidFill>
              <a:srgbClr val="6600FF"/>
            </a:solidFill>
          </a:ln>
        </p:spPr>
        <p:txBody>
          <a:bodyPr wrap="square" lIns="0" tIns="0" rIns="0" bIns="0" rtlCol="0"/>
          <a:lstStyle/>
          <a:p/>
        </p:txBody>
      </p:sp>
      <p:sp>
        <p:nvSpPr>
          <p:cNvPr id="74" name="object 74"/>
          <p:cNvSpPr/>
          <p:nvPr/>
        </p:nvSpPr>
        <p:spPr>
          <a:xfrm>
            <a:off x="4512564" y="2353055"/>
            <a:ext cx="161925" cy="163195"/>
          </a:xfrm>
          <a:custGeom>
            <a:avLst/>
            <a:gdLst/>
            <a:ahLst/>
            <a:cxnLst/>
            <a:rect l="l" t="t" r="r" b="b"/>
            <a:pathLst>
              <a:path w="161925" h="163194">
                <a:moveTo>
                  <a:pt x="161544" y="0"/>
                </a:moveTo>
                <a:lnTo>
                  <a:pt x="0" y="80772"/>
                </a:lnTo>
                <a:lnTo>
                  <a:pt x="161544" y="163068"/>
                </a:lnTo>
                <a:lnTo>
                  <a:pt x="161544" y="0"/>
                </a:lnTo>
                <a:close/>
              </a:path>
            </a:pathLst>
          </a:custGeom>
          <a:solidFill>
            <a:srgbClr val="6600FF"/>
          </a:solidFill>
        </p:spPr>
        <p:txBody>
          <a:bodyPr wrap="square" lIns="0" tIns="0" rIns="0" bIns="0" rtlCol="0"/>
          <a:lstStyle/>
          <a:p/>
        </p:txBody>
      </p:sp>
      <p:sp>
        <p:nvSpPr>
          <p:cNvPr id="75" name="object 75"/>
          <p:cNvSpPr/>
          <p:nvPr/>
        </p:nvSpPr>
        <p:spPr>
          <a:xfrm>
            <a:off x="3467100" y="2104644"/>
            <a:ext cx="1042669" cy="38100"/>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p:txBody>
      </p:sp>
      <p:sp>
        <p:nvSpPr>
          <p:cNvPr id="76" name="object 76"/>
          <p:cNvSpPr/>
          <p:nvPr/>
        </p:nvSpPr>
        <p:spPr>
          <a:xfrm>
            <a:off x="3467100" y="2104644"/>
            <a:ext cx="1042669" cy="38100"/>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p:txBody>
      </p:sp>
      <p:sp>
        <p:nvSpPr>
          <p:cNvPr id="77" name="object 77"/>
          <p:cNvSpPr/>
          <p:nvPr/>
        </p:nvSpPr>
        <p:spPr>
          <a:xfrm>
            <a:off x="4510278" y="2122932"/>
            <a:ext cx="0" cy="622300"/>
          </a:xfrm>
          <a:custGeom>
            <a:avLst/>
            <a:gdLst/>
            <a:ahLst/>
            <a:cxnLst/>
            <a:rect l="l" t="t" r="r" b="b"/>
            <a:pathLst>
              <a:path w="0" h="622300">
                <a:moveTo>
                  <a:pt x="0" y="0"/>
                </a:moveTo>
                <a:lnTo>
                  <a:pt x="0" y="621792"/>
                </a:lnTo>
              </a:path>
            </a:pathLst>
          </a:custGeom>
          <a:ln w="38100">
            <a:solidFill>
              <a:srgbClr val="800000"/>
            </a:solidFill>
          </a:ln>
        </p:spPr>
        <p:txBody>
          <a:bodyPr wrap="square" lIns="0" tIns="0" rIns="0" bIns="0" rtlCol="0"/>
          <a:lstStyle/>
          <a:p/>
        </p:txBody>
      </p:sp>
      <p:sp>
        <p:nvSpPr>
          <p:cNvPr id="78" name="object 78"/>
          <p:cNvSpPr/>
          <p:nvPr/>
        </p:nvSpPr>
        <p:spPr>
          <a:xfrm>
            <a:off x="3302508" y="2743961"/>
            <a:ext cx="1207135" cy="0"/>
          </a:xfrm>
          <a:custGeom>
            <a:avLst/>
            <a:gdLst/>
            <a:ahLst/>
            <a:cxnLst/>
            <a:rect l="l" t="t" r="r" b="b"/>
            <a:pathLst>
              <a:path w="1207135" h="0">
                <a:moveTo>
                  <a:pt x="0" y="0"/>
                </a:moveTo>
                <a:lnTo>
                  <a:pt x="1207008" y="0"/>
                </a:lnTo>
              </a:path>
            </a:pathLst>
          </a:custGeom>
          <a:ln w="38100">
            <a:solidFill>
              <a:srgbClr val="800000"/>
            </a:solidFill>
          </a:ln>
        </p:spPr>
        <p:txBody>
          <a:bodyPr wrap="square" lIns="0" tIns="0" rIns="0" bIns="0" rtlCol="0"/>
          <a:lstStyle/>
          <a:p/>
        </p:txBody>
      </p:sp>
      <p:sp>
        <p:nvSpPr>
          <p:cNvPr id="79" name="object 79"/>
          <p:cNvSpPr/>
          <p:nvPr/>
        </p:nvSpPr>
        <p:spPr>
          <a:xfrm>
            <a:off x="3304032" y="2622042"/>
            <a:ext cx="18415" cy="38100"/>
          </a:xfrm>
          <a:custGeom>
            <a:avLst/>
            <a:gdLst/>
            <a:ahLst/>
            <a:cxnLst/>
            <a:rect l="l" t="t" r="r" b="b"/>
            <a:pathLst>
              <a:path w="18414" h="38100">
                <a:moveTo>
                  <a:pt x="0" y="38100"/>
                </a:moveTo>
                <a:lnTo>
                  <a:pt x="18288" y="38100"/>
                </a:lnTo>
                <a:lnTo>
                  <a:pt x="18288" y="0"/>
                </a:lnTo>
                <a:lnTo>
                  <a:pt x="0" y="0"/>
                </a:lnTo>
                <a:lnTo>
                  <a:pt x="0" y="38100"/>
                </a:lnTo>
                <a:close/>
              </a:path>
            </a:pathLst>
          </a:custGeom>
          <a:solidFill>
            <a:srgbClr val="800000"/>
          </a:solidFill>
        </p:spPr>
        <p:txBody>
          <a:bodyPr wrap="square" lIns="0" tIns="0" rIns="0" bIns="0" rtlCol="0"/>
          <a:lstStyle/>
          <a:p/>
        </p:txBody>
      </p:sp>
      <p:sp>
        <p:nvSpPr>
          <p:cNvPr id="80" name="object 80"/>
          <p:cNvSpPr/>
          <p:nvPr/>
        </p:nvSpPr>
        <p:spPr>
          <a:xfrm>
            <a:off x="3302508" y="2538222"/>
            <a:ext cx="165100" cy="0"/>
          </a:xfrm>
          <a:custGeom>
            <a:avLst/>
            <a:gdLst/>
            <a:ahLst/>
            <a:cxnLst/>
            <a:rect l="l" t="t" r="r" b="b"/>
            <a:pathLst>
              <a:path w="165100" h="0">
                <a:moveTo>
                  <a:pt x="0" y="0"/>
                </a:moveTo>
                <a:lnTo>
                  <a:pt x="164591" y="0"/>
                </a:lnTo>
              </a:path>
            </a:pathLst>
          </a:custGeom>
          <a:ln w="38100">
            <a:solidFill>
              <a:srgbClr val="800000"/>
            </a:solidFill>
          </a:ln>
        </p:spPr>
        <p:txBody>
          <a:bodyPr wrap="square" lIns="0" tIns="0" rIns="0" bIns="0" rtlCol="0"/>
          <a:lstStyle/>
          <a:p/>
        </p:txBody>
      </p:sp>
      <p:sp>
        <p:nvSpPr>
          <p:cNvPr id="81" name="object 81"/>
          <p:cNvSpPr/>
          <p:nvPr/>
        </p:nvSpPr>
        <p:spPr>
          <a:xfrm>
            <a:off x="3467861" y="2122932"/>
            <a:ext cx="0" cy="414655"/>
          </a:xfrm>
          <a:custGeom>
            <a:avLst/>
            <a:gdLst/>
            <a:ahLst/>
            <a:cxnLst/>
            <a:rect l="l" t="t" r="r" b="b"/>
            <a:pathLst>
              <a:path w="0" h="414655">
                <a:moveTo>
                  <a:pt x="0" y="0"/>
                </a:moveTo>
                <a:lnTo>
                  <a:pt x="0" y="414527"/>
                </a:lnTo>
              </a:path>
            </a:pathLst>
          </a:custGeom>
          <a:ln w="38100">
            <a:solidFill>
              <a:srgbClr val="800000"/>
            </a:solidFill>
          </a:ln>
        </p:spPr>
        <p:txBody>
          <a:bodyPr wrap="square" lIns="0" tIns="0" rIns="0" bIns="0" rtlCol="0"/>
          <a:lstStyle/>
          <a:p/>
        </p:txBody>
      </p:sp>
      <p:sp>
        <p:nvSpPr>
          <p:cNvPr id="82" name="object 82"/>
          <p:cNvSpPr/>
          <p:nvPr/>
        </p:nvSpPr>
        <p:spPr>
          <a:xfrm>
            <a:off x="1528572" y="912875"/>
            <a:ext cx="367665" cy="350520"/>
          </a:xfrm>
          <a:custGeom>
            <a:avLst/>
            <a:gdLst/>
            <a:ahLst/>
            <a:cxnLst/>
            <a:rect l="l" t="t" r="r" b="b"/>
            <a:pathLst>
              <a:path w="367664" h="350519">
                <a:moveTo>
                  <a:pt x="184403" y="0"/>
                </a:moveTo>
                <a:lnTo>
                  <a:pt x="143255" y="4572"/>
                </a:lnTo>
                <a:lnTo>
                  <a:pt x="83819" y="28956"/>
                </a:lnTo>
                <a:lnTo>
                  <a:pt x="77723" y="32004"/>
                </a:lnTo>
                <a:lnTo>
                  <a:pt x="33527" y="74676"/>
                </a:lnTo>
                <a:lnTo>
                  <a:pt x="9143" y="121920"/>
                </a:lnTo>
                <a:lnTo>
                  <a:pt x="1523" y="160020"/>
                </a:lnTo>
                <a:lnTo>
                  <a:pt x="0" y="175260"/>
                </a:lnTo>
                <a:lnTo>
                  <a:pt x="4571" y="214884"/>
                </a:lnTo>
                <a:lnTo>
                  <a:pt x="28955" y="269748"/>
                </a:lnTo>
                <a:lnTo>
                  <a:pt x="77723" y="318516"/>
                </a:lnTo>
                <a:lnTo>
                  <a:pt x="111251" y="336804"/>
                </a:lnTo>
                <a:lnTo>
                  <a:pt x="166115" y="350520"/>
                </a:lnTo>
                <a:lnTo>
                  <a:pt x="201167" y="350520"/>
                </a:lnTo>
                <a:lnTo>
                  <a:pt x="224027" y="345948"/>
                </a:lnTo>
                <a:lnTo>
                  <a:pt x="256031" y="336804"/>
                </a:lnTo>
                <a:lnTo>
                  <a:pt x="274320" y="327660"/>
                </a:lnTo>
                <a:lnTo>
                  <a:pt x="150875" y="327660"/>
                </a:lnTo>
                <a:lnTo>
                  <a:pt x="150875" y="309372"/>
                </a:lnTo>
                <a:lnTo>
                  <a:pt x="153161" y="309372"/>
                </a:lnTo>
                <a:lnTo>
                  <a:pt x="137159" y="304800"/>
                </a:lnTo>
                <a:lnTo>
                  <a:pt x="91439" y="304800"/>
                </a:lnTo>
                <a:lnTo>
                  <a:pt x="99059" y="288036"/>
                </a:lnTo>
                <a:lnTo>
                  <a:pt x="101404" y="288036"/>
                </a:lnTo>
                <a:lnTo>
                  <a:pt x="80771" y="271272"/>
                </a:lnTo>
                <a:lnTo>
                  <a:pt x="72847" y="262128"/>
                </a:lnTo>
                <a:lnTo>
                  <a:pt x="47243" y="262128"/>
                </a:lnTo>
                <a:lnTo>
                  <a:pt x="60842" y="248529"/>
                </a:lnTo>
                <a:lnTo>
                  <a:pt x="50291" y="228600"/>
                </a:lnTo>
                <a:lnTo>
                  <a:pt x="44195" y="213360"/>
                </a:lnTo>
                <a:lnTo>
                  <a:pt x="42163" y="207264"/>
                </a:lnTo>
                <a:lnTo>
                  <a:pt x="22859" y="207264"/>
                </a:lnTo>
                <a:lnTo>
                  <a:pt x="39623" y="199644"/>
                </a:lnTo>
                <a:lnTo>
                  <a:pt x="40385" y="199644"/>
                </a:lnTo>
                <a:lnTo>
                  <a:pt x="39623" y="192024"/>
                </a:lnTo>
                <a:lnTo>
                  <a:pt x="38099" y="175260"/>
                </a:lnTo>
                <a:lnTo>
                  <a:pt x="39623" y="160020"/>
                </a:lnTo>
                <a:lnTo>
                  <a:pt x="40455" y="150876"/>
                </a:lnTo>
                <a:lnTo>
                  <a:pt x="39623" y="150876"/>
                </a:lnTo>
                <a:lnTo>
                  <a:pt x="22859" y="143256"/>
                </a:lnTo>
                <a:lnTo>
                  <a:pt x="42163" y="143256"/>
                </a:lnTo>
                <a:lnTo>
                  <a:pt x="44195" y="137160"/>
                </a:lnTo>
                <a:lnTo>
                  <a:pt x="50291" y="121920"/>
                </a:lnTo>
                <a:lnTo>
                  <a:pt x="60842" y="101990"/>
                </a:lnTo>
                <a:lnTo>
                  <a:pt x="47243" y="88392"/>
                </a:lnTo>
                <a:lnTo>
                  <a:pt x="72847" y="88392"/>
                </a:lnTo>
                <a:lnTo>
                  <a:pt x="80771" y="79248"/>
                </a:lnTo>
                <a:lnTo>
                  <a:pt x="99528" y="64008"/>
                </a:lnTo>
                <a:lnTo>
                  <a:pt x="99059" y="64008"/>
                </a:lnTo>
                <a:lnTo>
                  <a:pt x="91439" y="45720"/>
                </a:lnTo>
                <a:lnTo>
                  <a:pt x="137159" y="45720"/>
                </a:lnTo>
                <a:lnTo>
                  <a:pt x="153161" y="41148"/>
                </a:lnTo>
                <a:lnTo>
                  <a:pt x="150875" y="41148"/>
                </a:lnTo>
                <a:lnTo>
                  <a:pt x="150875" y="22860"/>
                </a:lnTo>
                <a:lnTo>
                  <a:pt x="272491" y="22860"/>
                </a:lnTo>
                <a:lnTo>
                  <a:pt x="256031" y="13716"/>
                </a:lnTo>
                <a:lnTo>
                  <a:pt x="224027" y="4572"/>
                </a:lnTo>
                <a:lnTo>
                  <a:pt x="216408" y="3048"/>
                </a:lnTo>
                <a:lnTo>
                  <a:pt x="184403" y="0"/>
                </a:lnTo>
                <a:close/>
              </a:path>
              <a:path w="367664" h="350519">
                <a:moveTo>
                  <a:pt x="150875" y="309372"/>
                </a:moveTo>
                <a:lnTo>
                  <a:pt x="150875" y="327660"/>
                </a:lnTo>
                <a:lnTo>
                  <a:pt x="158495" y="310896"/>
                </a:lnTo>
                <a:lnTo>
                  <a:pt x="150875" y="309372"/>
                </a:lnTo>
                <a:close/>
              </a:path>
              <a:path w="367664" h="350519">
                <a:moveTo>
                  <a:pt x="158495" y="310896"/>
                </a:moveTo>
                <a:lnTo>
                  <a:pt x="150875" y="327660"/>
                </a:lnTo>
                <a:lnTo>
                  <a:pt x="216408" y="327660"/>
                </a:lnTo>
                <a:lnTo>
                  <a:pt x="209480" y="312420"/>
                </a:lnTo>
                <a:lnTo>
                  <a:pt x="166115" y="312420"/>
                </a:lnTo>
                <a:lnTo>
                  <a:pt x="158495" y="310896"/>
                </a:lnTo>
                <a:close/>
              </a:path>
              <a:path w="367664" h="350519">
                <a:moveTo>
                  <a:pt x="216408" y="309372"/>
                </a:moveTo>
                <a:lnTo>
                  <a:pt x="208787" y="310896"/>
                </a:lnTo>
                <a:lnTo>
                  <a:pt x="216408" y="327660"/>
                </a:lnTo>
                <a:lnTo>
                  <a:pt x="216408" y="309372"/>
                </a:lnTo>
                <a:close/>
              </a:path>
              <a:path w="367664" h="350519">
                <a:moveTo>
                  <a:pt x="300814" y="309372"/>
                </a:moveTo>
                <a:lnTo>
                  <a:pt x="216408" y="309372"/>
                </a:lnTo>
                <a:lnTo>
                  <a:pt x="216408" y="327660"/>
                </a:lnTo>
                <a:lnTo>
                  <a:pt x="274320" y="327660"/>
                </a:lnTo>
                <a:lnTo>
                  <a:pt x="283463" y="323088"/>
                </a:lnTo>
                <a:lnTo>
                  <a:pt x="289559" y="318516"/>
                </a:lnTo>
                <a:lnTo>
                  <a:pt x="300814" y="309372"/>
                </a:lnTo>
                <a:close/>
              </a:path>
              <a:path w="367664" h="350519">
                <a:moveTo>
                  <a:pt x="208787" y="310896"/>
                </a:moveTo>
                <a:lnTo>
                  <a:pt x="201167" y="312420"/>
                </a:lnTo>
                <a:lnTo>
                  <a:pt x="209480" y="312420"/>
                </a:lnTo>
                <a:lnTo>
                  <a:pt x="208787" y="310896"/>
                </a:lnTo>
                <a:close/>
              </a:path>
              <a:path w="367664" h="350519">
                <a:moveTo>
                  <a:pt x="153161" y="309372"/>
                </a:moveTo>
                <a:lnTo>
                  <a:pt x="150875" y="309372"/>
                </a:lnTo>
                <a:lnTo>
                  <a:pt x="158495" y="310896"/>
                </a:lnTo>
                <a:lnTo>
                  <a:pt x="153161" y="309372"/>
                </a:lnTo>
                <a:close/>
              </a:path>
              <a:path w="367664" h="350519">
                <a:moveTo>
                  <a:pt x="262127" y="291084"/>
                </a:moveTo>
                <a:lnTo>
                  <a:pt x="240791" y="301752"/>
                </a:lnTo>
                <a:lnTo>
                  <a:pt x="208787" y="310896"/>
                </a:lnTo>
                <a:lnTo>
                  <a:pt x="216408" y="309372"/>
                </a:lnTo>
                <a:lnTo>
                  <a:pt x="300814" y="309372"/>
                </a:lnTo>
                <a:lnTo>
                  <a:pt x="306441" y="304800"/>
                </a:lnTo>
                <a:lnTo>
                  <a:pt x="275844" y="304800"/>
                </a:lnTo>
                <a:lnTo>
                  <a:pt x="262127" y="291084"/>
                </a:lnTo>
                <a:close/>
              </a:path>
              <a:path w="367664" h="350519">
                <a:moveTo>
                  <a:pt x="99059" y="288036"/>
                </a:moveTo>
                <a:lnTo>
                  <a:pt x="91439" y="304800"/>
                </a:lnTo>
                <a:lnTo>
                  <a:pt x="105155" y="291084"/>
                </a:lnTo>
                <a:lnTo>
                  <a:pt x="99059" y="288036"/>
                </a:lnTo>
                <a:close/>
              </a:path>
              <a:path w="367664" h="350519">
                <a:moveTo>
                  <a:pt x="105155" y="291084"/>
                </a:moveTo>
                <a:lnTo>
                  <a:pt x="91439" y="304800"/>
                </a:lnTo>
                <a:lnTo>
                  <a:pt x="137159" y="304800"/>
                </a:lnTo>
                <a:lnTo>
                  <a:pt x="126491" y="301752"/>
                </a:lnTo>
                <a:lnTo>
                  <a:pt x="105155" y="291084"/>
                </a:lnTo>
                <a:close/>
              </a:path>
              <a:path w="367664" h="350519">
                <a:moveTo>
                  <a:pt x="268223" y="288036"/>
                </a:moveTo>
                <a:lnTo>
                  <a:pt x="262127" y="291084"/>
                </a:lnTo>
                <a:lnTo>
                  <a:pt x="275844" y="304800"/>
                </a:lnTo>
                <a:lnTo>
                  <a:pt x="268223" y="288036"/>
                </a:lnTo>
                <a:close/>
              </a:path>
              <a:path w="367664" h="350519">
                <a:moveTo>
                  <a:pt x="323189" y="288036"/>
                </a:moveTo>
                <a:lnTo>
                  <a:pt x="268223" y="288036"/>
                </a:lnTo>
                <a:lnTo>
                  <a:pt x="275844" y="304800"/>
                </a:lnTo>
                <a:lnTo>
                  <a:pt x="306441" y="304800"/>
                </a:lnTo>
                <a:lnTo>
                  <a:pt x="313944" y="298704"/>
                </a:lnTo>
                <a:lnTo>
                  <a:pt x="323189" y="288036"/>
                </a:lnTo>
                <a:close/>
              </a:path>
              <a:path w="367664" h="350519">
                <a:moveTo>
                  <a:pt x="101404" y="288036"/>
                </a:moveTo>
                <a:lnTo>
                  <a:pt x="99059" y="288036"/>
                </a:lnTo>
                <a:lnTo>
                  <a:pt x="105155" y="291084"/>
                </a:lnTo>
                <a:lnTo>
                  <a:pt x="101404" y="288036"/>
                </a:lnTo>
                <a:close/>
              </a:path>
              <a:path w="367664" h="350519">
                <a:moveTo>
                  <a:pt x="306323" y="248412"/>
                </a:moveTo>
                <a:lnTo>
                  <a:pt x="286511" y="271272"/>
                </a:lnTo>
                <a:lnTo>
                  <a:pt x="262127" y="291084"/>
                </a:lnTo>
                <a:lnTo>
                  <a:pt x="268223" y="288036"/>
                </a:lnTo>
                <a:lnTo>
                  <a:pt x="323189" y="288036"/>
                </a:lnTo>
                <a:lnTo>
                  <a:pt x="333755" y="275844"/>
                </a:lnTo>
                <a:lnTo>
                  <a:pt x="338327" y="269748"/>
                </a:lnTo>
                <a:lnTo>
                  <a:pt x="342810" y="262128"/>
                </a:lnTo>
                <a:lnTo>
                  <a:pt x="320039" y="262128"/>
                </a:lnTo>
                <a:lnTo>
                  <a:pt x="303275" y="254508"/>
                </a:lnTo>
                <a:lnTo>
                  <a:pt x="306662" y="248750"/>
                </a:lnTo>
                <a:lnTo>
                  <a:pt x="306323" y="248412"/>
                </a:lnTo>
                <a:close/>
              </a:path>
              <a:path w="367664" h="350519">
                <a:moveTo>
                  <a:pt x="60842" y="248529"/>
                </a:moveTo>
                <a:lnTo>
                  <a:pt x="47243" y="262128"/>
                </a:lnTo>
                <a:lnTo>
                  <a:pt x="64007" y="254508"/>
                </a:lnTo>
                <a:lnTo>
                  <a:pt x="60842" y="248529"/>
                </a:lnTo>
                <a:close/>
              </a:path>
              <a:path w="367664" h="350519">
                <a:moveTo>
                  <a:pt x="60959" y="248412"/>
                </a:moveTo>
                <a:lnTo>
                  <a:pt x="60959" y="248750"/>
                </a:lnTo>
                <a:lnTo>
                  <a:pt x="64007" y="254508"/>
                </a:lnTo>
                <a:lnTo>
                  <a:pt x="47243" y="262128"/>
                </a:lnTo>
                <a:lnTo>
                  <a:pt x="72847" y="262128"/>
                </a:lnTo>
                <a:lnTo>
                  <a:pt x="60959" y="248412"/>
                </a:lnTo>
                <a:close/>
              </a:path>
              <a:path w="367664" h="350519">
                <a:moveTo>
                  <a:pt x="306662" y="248750"/>
                </a:moveTo>
                <a:lnTo>
                  <a:pt x="303275" y="254508"/>
                </a:lnTo>
                <a:lnTo>
                  <a:pt x="320039" y="262128"/>
                </a:lnTo>
                <a:lnTo>
                  <a:pt x="306662" y="248750"/>
                </a:lnTo>
                <a:close/>
              </a:path>
              <a:path w="367664" h="350519">
                <a:moveTo>
                  <a:pt x="326571" y="202909"/>
                </a:moveTo>
                <a:lnTo>
                  <a:pt x="323088" y="213360"/>
                </a:lnTo>
                <a:lnTo>
                  <a:pt x="318516" y="228600"/>
                </a:lnTo>
                <a:lnTo>
                  <a:pt x="306662" y="248750"/>
                </a:lnTo>
                <a:lnTo>
                  <a:pt x="320039" y="262128"/>
                </a:lnTo>
                <a:lnTo>
                  <a:pt x="342810" y="262128"/>
                </a:lnTo>
                <a:lnTo>
                  <a:pt x="353567" y="243840"/>
                </a:lnTo>
                <a:lnTo>
                  <a:pt x="358139" y="228600"/>
                </a:lnTo>
                <a:lnTo>
                  <a:pt x="362712" y="214884"/>
                </a:lnTo>
                <a:lnTo>
                  <a:pt x="364235" y="207264"/>
                </a:lnTo>
                <a:lnTo>
                  <a:pt x="326135" y="207264"/>
                </a:lnTo>
                <a:lnTo>
                  <a:pt x="326571" y="202909"/>
                </a:lnTo>
                <a:close/>
              </a:path>
              <a:path w="367664" h="350519">
                <a:moveTo>
                  <a:pt x="39623" y="199644"/>
                </a:moveTo>
                <a:lnTo>
                  <a:pt x="22859" y="207264"/>
                </a:lnTo>
                <a:lnTo>
                  <a:pt x="41147" y="207264"/>
                </a:lnTo>
                <a:lnTo>
                  <a:pt x="40712" y="202909"/>
                </a:lnTo>
                <a:lnTo>
                  <a:pt x="39623" y="199644"/>
                </a:lnTo>
                <a:close/>
              </a:path>
              <a:path w="367664" h="350519">
                <a:moveTo>
                  <a:pt x="40712" y="202909"/>
                </a:moveTo>
                <a:lnTo>
                  <a:pt x="41147" y="207264"/>
                </a:lnTo>
                <a:lnTo>
                  <a:pt x="42163" y="207264"/>
                </a:lnTo>
                <a:lnTo>
                  <a:pt x="40712" y="202909"/>
                </a:lnTo>
                <a:close/>
              </a:path>
              <a:path w="367664" h="350519">
                <a:moveTo>
                  <a:pt x="327659" y="199644"/>
                </a:moveTo>
                <a:lnTo>
                  <a:pt x="326571" y="202909"/>
                </a:lnTo>
                <a:lnTo>
                  <a:pt x="326135" y="207264"/>
                </a:lnTo>
                <a:lnTo>
                  <a:pt x="344423" y="207264"/>
                </a:lnTo>
                <a:lnTo>
                  <a:pt x="327659" y="199644"/>
                </a:lnTo>
                <a:close/>
              </a:path>
              <a:path w="367664" h="350519">
                <a:moveTo>
                  <a:pt x="364998" y="199644"/>
                </a:moveTo>
                <a:lnTo>
                  <a:pt x="327659" y="199644"/>
                </a:lnTo>
                <a:lnTo>
                  <a:pt x="344423" y="207264"/>
                </a:lnTo>
                <a:lnTo>
                  <a:pt x="364235" y="207264"/>
                </a:lnTo>
                <a:lnTo>
                  <a:pt x="364998" y="199644"/>
                </a:lnTo>
                <a:close/>
              </a:path>
              <a:path w="367664" h="350519">
                <a:moveTo>
                  <a:pt x="40385" y="199644"/>
                </a:moveTo>
                <a:lnTo>
                  <a:pt x="39623" y="199644"/>
                </a:lnTo>
                <a:lnTo>
                  <a:pt x="40712" y="202909"/>
                </a:lnTo>
                <a:lnTo>
                  <a:pt x="40385" y="199644"/>
                </a:lnTo>
                <a:close/>
              </a:path>
              <a:path w="367664" h="350519">
                <a:moveTo>
                  <a:pt x="326516" y="147447"/>
                </a:moveTo>
                <a:lnTo>
                  <a:pt x="327659" y="160020"/>
                </a:lnTo>
                <a:lnTo>
                  <a:pt x="329184" y="175260"/>
                </a:lnTo>
                <a:lnTo>
                  <a:pt x="327659" y="192024"/>
                </a:lnTo>
                <a:lnTo>
                  <a:pt x="326571" y="202909"/>
                </a:lnTo>
                <a:lnTo>
                  <a:pt x="327659" y="199644"/>
                </a:lnTo>
                <a:lnTo>
                  <a:pt x="364998" y="199644"/>
                </a:lnTo>
                <a:lnTo>
                  <a:pt x="365759" y="192024"/>
                </a:lnTo>
                <a:lnTo>
                  <a:pt x="367284" y="175260"/>
                </a:lnTo>
                <a:lnTo>
                  <a:pt x="365759" y="160020"/>
                </a:lnTo>
                <a:lnTo>
                  <a:pt x="364928" y="150876"/>
                </a:lnTo>
                <a:lnTo>
                  <a:pt x="327659" y="150876"/>
                </a:lnTo>
                <a:lnTo>
                  <a:pt x="326516" y="147447"/>
                </a:lnTo>
                <a:close/>
              </a:path>
              <a:path w="367664" h="350519">
                <a:moveTo>
                  <a:pt x="41147" y="143256"/>
                </a:moveTo>
                <a:lnTo>
                  <a:pt x="22859" y="143256"/>
                </a:lnTo>
                <a:lnTo>
                  <a:pt x="39623" y="150876"/>
                </a:lnTo>
                <a:lnTo>
                  <a:pt x="40766" y="147447"/>
                </a:lnTo>
                <a:lnTo>
                  <a:pt x="41147" y="143256"/>
                </a:lnTo>
                <a:close/>
              </a:path>
              <a:path w="367664" h="350519">
                <a:moveTo>
                  <a:pt x="40766" y="147447"/>
                </a:moveTo>
                <a:lnTo>
                  <a:pt x="39623" y="150876"/>
                </a:lnTo>
                <a:lnTo>
                  <a:pt x="40455" y="150876"/>
                </a:lnTo>
                <a:lnTo>
                  <a:pt x="40766" y="147447"/>
                </a:lnTo>
                <a:close/>
              </a:path>
              <a:path w="367664" h="350519">
                <a:moveTo>
                  <a:pt x="344423" y="143256"/>
                </a:moveTo>
                <a:lnTo>
                  <a:pt x="326135" y="143256"/>
                </a:lnTo>
                <a:lnTo>
                  <a:pt x="326516" y="147447"/>
                </a:lnTo>
                <a:lnTo>
                  <a:pt x="327659" y="150876"/>
                </a:lnTo>
                <a:lnTo>
                  <a:pt x="344423" y="143256"/>
                </a:lnTo>
                <a:close/>
              </a:path>
              <a:path w="367664" h="350519">
                <a:moveTo>
                  <a:pt x="364235" y="143256"/>
                </a:moveTo>
                <a:lnTo>
                  <a:pt x="344423" y="143256"/>
                </a:lnTo>
                <a:lnTo>
                  <a:pt x="327659" y="150876"/>
                </a:lnTo>
                <a:lnTo>
                  <a:pt x="364928" y="150876"/>
                </a:lnTo>
                <a:lnTo>
                  <a:pt x="364235" y="143256"/>
                </a:lnTo>
                <a:close/>
              </a:path>
              <a:path w="367664" h="350519">
                <a:moveTo>
                  <a:pt x="42163" y="143256"/>
                </a:moveTo>
                <a:lnTo>
                  <a:pt x="41147" y="143256"/>
                </a:lnTo>
                <a:lnTo>
                  <a:pt x="40766" y="147447"/>
                </a:lnTo>
                <a:lnTo>
                  <a:pt x="42163" y="143256"/>
                </a:lnTo>
                <a:close/>
              </a:path>
              <a:path w="367664" h="350519">
                <a:moveTo>
                  <a:pt x="342810" y="88392"/>
                </a:moveTo>
                <a:lnTo>
                  <a:pt x="320039" y="88392"/>
                </a:lnTo>
                <a:lnTo>
                  <a:pt x="306662" y="101769"/>
                </a:lnTo>
                <a:lnTo>
                  <a:pt x="318516" y="121920"/>
                </a:lnTo>
                <a:lnTo>
                  <a:pt x="323088" y="137160"/>
                </a:lnTo>
                <a:lnTo>
                  <a:pt x="326516" y="147447"/>
                </a:lnTo>
                <a:lnTo>
                  <a:pt x="326135" y="143256"/>
                </a:lnTo>
                <a:lnTo>
                  <a:pt x="364235" y="143256"/>
                </a:lnTo>
                <a:lnTo>
                  <a:pt x="362712" y="135636"/>
                </a:lnTo>
                <a:lnTo>
                  <a:pt x="358139" y="121920"/>
                </a:lnTo>
                <a:lnTo>
                  <a:pt x="353567" y="106680"/>
                </a:lnTo>
                <a:lnTo>
                  <a:pt x="342810" y="88392"/>
                </a:lnTo>
                <a:close/>
              </a:path>
              <a:path w="367664" h="350519">
                <a:moveTo>
                  <a:pt x="72847" y="88392"/>
                </a:moveTo>
                <a:lnTo>
                  <a:pt x="47243" y="88392"/>
                </a:lnTo>
                <a:lnTo>
                  <a:pt x="64007" y="96012"/>
                </a:lnTo>
                <a:lnTo>
                  <a:pt x="60959" y="101769"/>
                </a:lnTo>
                <a:lnTo>
                  <a:pt x="60959" y="102108"/>
                </a:lnTo>
                <a:lnTo>
                  <a:pt x="72847" y="88392"/>
                </a:lnTo>
                <a:close/>
              </a:path>
              <a:path w="367664" h="350519">
                <a:moveTo>
                  <a:pt x="266741" y="63184"/>
                </a:moveTo>
                <a:lnTo>
                  <a:pt x="286511" y="79248"/>
                </a:lnTo>
                <a:lnTo>
                  <a:pt x="306323" y="102108"/>
                </a:lnTo>
                <a:lnTo>
                  <a:pt x="306662" y="101769"/>
                </a:lnTo>
                <a:lnTo>
                  <a:pt x="303275" y="96012"/>
                </a:lnTo>
                <a:lnTo>
                  <a:pt x="320039" y="88392"/>
                </a:lnTo>
                <a:lnTo>
                  <a:pt x="342810" y="88392"/>
                </a:lnTo>
                <a:lnTo>
                  <a:pt x="338327" y="80772"/>
                </a:lnTo>
                <a:lnTo>
                  <a:pt x="333755" y="74676"/>
                </a:lnTo>
                <a:lnTo>
                  <a:pt x="324510" y="64008"/>
                </a:lnTo>
                <a:lnTo>
                  <a:pt x="268223" y="64008"/>
                </a:lnTo>
                <a:lnTo>
                  <a:pt x="266741" y="63184"/>
                </a:lnTo>
                <a:close/>
              </a:path>
              <a:path w="367664" h="350519">
                <a:moveTo>
                  <a:pt x="47243" y="88392"/>
                </a:moveTo>
                <a:lnTo>
                  <a:pt x="60842" y="101990"/>
                </a:lnTo>
                <a:lnTo>
                  <a:pt x="64007" y="96012"/>
                </a:lnTo>
                <a:lnTo>
                  <a:pt x="47243" y="88392"/>
                </a:lnTo>
                <a:close/>
              </a:path>
              <a:path w="367664" h="350519">
                <a:moveTo>
                  <a:pt x="320039" y="88392"/>
                </a:moveTo>
                <a:lnTo>
                  <a:pt x="303275" y="96012"/>
                </a:lnTo>
                <a:lnTo>
                  <a:pt x="306662" y="101769"/>
                </a:lnTo>
                <a:lnTo>
                  <a:pt x="320039" y="88392"/>
                </a:lnTo>
                <a:close/>
              </a:path>
              <a:path w="367664" h="350519">
                <a:moveTo>
                  <a:pt x="91439" y="45720"/>
                </a:moveTo>
                <a:lnTo>
                  <a:pt x="99059" y="64008"/>
                </a:lnTo>
                <a:lnTo>
                  <a:pt x="100542" y="63184"/>
                </a:lnTo>
                <a:lnTo>
                  <a:pt x="105155" y="59436"/>
                </a:lnTo>
                <a:lnTo>
                  <a:pt x="91439" y="45720"/>
                </a:lnTo>
                <a:close/>
              </a:path>
              <a:path w="367664" h="350519">
                <a:moveTo>
                  <a:pt x="100542" y="63184"/>
                </a:moveTo>
                <a:lnTo>
                  <a:pt x="99059" y="64008"/>
                </a:lnTo>
                <a:lnTo>
                  <a:pt x="99528" y="64008"/>
                </a:lnTo>
                <a:lnTo>
                  <a:pt x="100542" y="63184"/>
                </a:lnTo>
                <a:close/>
              </a:path>
              <a:path w="367664" h="350519">
                <a:moveTo>
                  <a:pt x="275844" y="45720"/>
                </a:moveTo>
                <a:lnTo>
                  <a:pt x="262127" y="59436"/>
                </a:lnTo>
                <a:lnTo>
                  <a:pt x="266741" y="63184"/>
                </a:lnTo>
                <a:lnTo>
                  <a:pt x="268223" y="64008"/>
                </a:lnTo>
                <a:lnTo>
                  <a:pt x="275844" y="45720"/>
                </a:lnTo>
                <a:close/>
              </a:path>
              <a:path w="367664" h="350519">
                <a:moveTo>
                  <a:pt x="306441" y="45720"/>
                </a:moveTo>
                <a:lnTo>
                  <a:pt x="275844" y="45720"/>
                </a:lnTo>
                <a:lnTo>
                  <a:pt x="268223" y="64008"/>
                </a:lnTo>
                <a:lnTo>
                  <a:pt x="324510" y="64008"/>
                </a:lnTo>
                <a:lnTo>
                  <a:pt x="313944" y="51816"/>
                </a:lnTo>
                <a:lnTo>
                  <a:pt x="306441" y="45720"/>
                </a:lnTo>
                <a:close/>
              </a:path>
              <a:path w="367664" h="350519">
                <a:moveTo>
                  <a:pt x="137159" y="45720"/>
                </a:moveTo>
                <a:lnTo>
                  <a:pt x="91439" y="45720"/>
                </a:lnTo>
                <a:lnTo>
                  <a:pt x="105155" y="59436"/>
                </a:lnTo>
                <a:lnTo>
                  <a:pt x="100542" y="63184"/>
                </a:lnTo>
                <a:lnTo>
                  <a:pt x="126491" y="48768"/>
                </a:lnTo>
                <a:lnTo>
                  <a:pt x="137159" y="45720"/>
                </a:lnTo>
                <a:close/>
              </a:path>
              <a:path w="367664" h="350519">
                <a:moveTo>
                  <a:pt x="212891" y="40796"/>
                </a:moveTo>
                <a:lnTo>
                  <a:pt x="240791" y="48768"/>
                </a:lnTo>
                <a:lnTo>
                  <a:pt x="266741" y="63184"/>
                </a:lnTo>
                <a:lnTo>
                  <a:pt x="262127" y="59436"/>
                </a:lnTo>
                <a:lnTo>
                  <a:pt x="275844" y="45720"/>
                </a:lnTo>
                <a:lnTo>
                  <a:pt x="306441" y="45720"/>
                </a:lnTo>
                <a:lnTo>
                  <a:pt x="300814" y="41148"/>
                </a:lnTo>
                <a:lnTo>
                  <a:pt x="216408" y="41148"/>
                </a:lnTo>
                <a:lnTo>
                  <a:pt x="212891" y="40796"/>
                </a:lnTo>
                <a:close/>
              </a:path>
              <a:path w="367664" h="350519">
                <a:moveTo>
                  <a:pt x="150875" y="22860"/>
                </a:moveTo>
                <a:lnTo>
                  <a:pt x="150875" y="41148"/>
                </a:lnTo>
                <a:lnTo>
                  <a:pt x="154392" y="40796"/>
                </a:lnTo>
                <a:lnTo>
                  <a:pt x="158495" y="39624"/>
                </a:lnTo>
                <a:lnTo>
                  <a:pt x="150875" y="22860"/>
                </a:lnTo>
                <a:close/>
              </a:path>
              <a:path w="367664" h="350519">
                <a:moveTo>
                  <a:pt x="154392" y="40796"/>
                </a:moveTo>
                <a:lnTo>
                  <a:pt x="150875" y="41148"/>
                </a:lnTo>
                <a:lnTo>
                  <a:pt x="153161" y="41148"/>
                </a:lnTo>
                <a:lnTo>
                  <a:pt x="154392" y="40796"/>
                </a:lnTo>
                <a:close/>
              </a:path>
              <a:path w="367664" h="350519">
                <a:moveTo>
                  <a:pt x="216408" y="22860"/>
                </a:moveTo>
                <a:lnTo>
                  <a:pt x="208787" y="39624"/>
                </a:lnTo>
                <a:lnTo>
                  <a:pt x="212891" y="40796"/>
                </a:lnTo>
                <a:lnTo>
                  <a:pt x="216408" y="41148"/>
                </a:lnTo>
                <a:lnTo>
                  <a:pt x="216408" y="22860"/>
                </a:lnTo>
                <a:close/>
              </a:path>
              <a:path w="367664" h="350519">
                <a:moveTo>
                  <a:pt x="272491" y="22860"/>
                </a:moveTo>
                <a:lnTo>
                  <a:pt x="216408" y="22860"/>
                </a:lnTo>
                <a:lnTo>
                  <a:pt x="216408" y="41148"/>
                </a:lnTo>
                <a:lnTo>
                  <a:pt x="300814" y="41148"/>
                </a:lnTo>
                <a:lnTo>
                  <a:pt x="289559" y="32004"/>
                </a:lnTo>
                <a:lnTo>
                  <a:pt x="283463" y="28956"/>
                </a:lnTo>
                <a:lnTo>
                  <a:pt x="272491" y="22860"/>
                </a:lnTo>
                <a:close/>
              </a:path>
              <a:path w="367664" h="350519">
                <a:moveTo>
                  <a:pt x="216408" y="22860"/>
                </a:moveTo>
                <a:lnTo>
                  <a:pt x="150875" y="22860"/>
                </a:lnTo>
                <a:lnTo>
                  <a:pt x="158495" y="39624"/>
                </a:lnTo>
                <a:lnTo>
                  <a:pt x="154392" y="40796"/>
                </a:lnTo>
                <a:lnTo>
                  <a:pt x="166115" y="39624"/>
                </a:lnTo>
                <a:lnTo>
                  <a:pt x="184403" y="38100"/>
                </a:lnTo>
                <a:lnTo>
                  <a:pt x="209480" y="38100"/>
                </a:lnTo>
                <a:lnTo>
                  <a:pt x="216408" y="22860"/>
                </a:lnTo>
                <a:close/>
              </a:path>
              <a:path w="367664" h="350519">
                <a:moveTo>
                  <a:pt x="209480" y="38100"/>
                </a:moveTo>
                <a:lnTo>
                  <a:pt x="184403" y="38100"/>
                </a:lnTo>
                <a:lnTo>
                  <a:pt x="212891" y="40796"/>
                </a:lnTo>
                <a:lnTo>
                  <a:pt x="208787" y="39624"/>
                </a:lnTo>
                <a:lnTo>
                  <a:pt x="209480" y="38100"/>
                </a:lnTo>
                <a:close/>
              </a:path>
            </a:pathLst>
          </a:custGeom>
          <a:solidFill>
            <a:srgbClr val="6600FF"/>
          </a:solidFill>
        </p:spPr>
        <p:txBody>
          <a:bodyPr wrap="square" lIns="0" tIns="0" rIns="0" bIns="0" rtlCol="0"/>
          <a:lstStyle/>
          <a:p/>
        </p:txBody>
      </p:sp>
      <p:sp>
        <p:nvSpPr>
          <p:cNvPr id="83" name="object 83"/>
          <p:cNvSpPr/>
          <p:nvPr/>
        </p:nvSpPr>
        <p:spPr>
          <a:xfrm>
            <a:off x="1713738" y="1243583"/>
            <a:ext cx="0" cy="102235"/>
          </a:xfrm>
          <a:custGeom>
            <a:avLst/>
            <a:gdLst/>
            <a:ahLst/>
            <a:cxnLst/>
            <a:rect l="l" t="t" r="r" b="b"/>
            <a:pathLst>
              <a:path w="0" h="102234">
                <a:moveTo>
                  <a:pt x="0" y="0"/>
                </a:moveTo>
                <a:lnTo>
                  <a:pt x="0" y="102107"/>
                </a:lnTo>
              </a:path>
            </a:pathLst>
          </a:custGeom>
          <a:ln w="25907">
            <a:solidFill>
              <a:srgbClr val="6600FF"/>
            </a:solidFill>
          </a:ln>
        </p:spPr>
        <p:txBody>
          <a:bodyPr wrap="square" lIns="0" tIns="0" rIns="0" bIns="0" rtlCol="0"/>
          <a:lstStyle/>
          <a:p/>
        </p:txBody>
      </p:sp>
      <p:sp>
        <p:nvSpPr>
          <p:cNvPr id="84" name="object 84"/>
          <p:cNvSpPr/>
          <p:nvPr/>
        </p:nvSpPr>
        <p:spPr>
          <a:xfrm>
            <a:off x="1633727" y="1341119"/>
            <a:ext cx="163195" cy="163195"/>
          </a:xfrm>
          <a:custGeom>
            <a:avLst/>
            <a:gdLst/>
            <a:ahLst/>
            <a:cxnLst/>
            <a:rect l="l" t="t" r="r" b="b"/>
            <a:pathLst>
              <a:path w="163194" h="163194">
                <a:moveTo>
                  <a:pt x="163068" y="0"/>
                </a:moveTo>
                <a:lnTo>
                  <a:pt x="0" y="0"/>
                </a:lnTo>
                <a:lnTo>
                  <a:pt x="79248" y="163068"/>
                </a:lnTo>
                <a:lnTo>
                  <a:pt x="163068" y="0"/>
                </a:lnTo>
                <a:close/>
              </a:path>
            </a:pathLst>
          </a:custGeom>
          <a:solidFill>
            <a:srgbClr val="6600FF"/>
          </a:solidFill>
        </p:spPr>
        <p:txBody>
          <a:bodyPr wrap="square" lIns="0" tIns="0" rIns="0" bIns="0" rtlCol="0"/>
          <a:lstStyle/>
          <a:p/>
        </p:txBody>
      </p:sp>
      <p:sp>
        <p:nvSpPr>
          <p:cNvPr id="85" name="object 85"/>
          <p:cNvSpPr/>
          <p:nvPr/>
        </p:nvSpPr>
        <p:spPr>
          <a:xfrm>
            <a:off x="1164336" y="1503425"/>
            <a:ext cx="1152525" cy="0"/>
          </a:xfrm>
          <a:custGeom>
            <a:avLst/>
            <a:gdLst/>
            <a:ahLst/>
            <a:cxnLst/>
            <a:rect l="l" t="t" r="r" b="b"/>
            <a:pathLst>
              <a:path w="1152525" h="0">
                <a:moveTo>
                  <a:pt x="0" y="0"/>
                </a:moveTo>
                <a:lnTo>
                  <a:pt x="1152144" y="0"/>
                </a:lnTo>
              </a:path>
            </a:pathLst>
          </a:custGeom>
          <a:ln w="38100">
            <a:solidFill>
              <a:srgbClr val="800000"/>
            </a:solidFill>
          </a:ln>
        </p:spPr>
        <p:txBody>
          <a:bodyPr wrap="square" lIns="0" tIns="0" rIns="0" bIns="0" rtlCol="0"/>
          <a:lstStyle/>
          <a:p/>
        </p:txBody>
      </p:sp>
      <p:sp>
        <p:nvSpPr>
          <p:cNvPr id="86" name="object 86"/>
          <p:cNvSpPr/>
          <p:nvPr/>
        </p:nvSpPr>
        <p:spPr>
          <a:xfrm>
            <a:off x="2315717" y="1504188"/>
            <a:ext cx="0" cy="361315"/>
          </a:xfrm>
          <a:custGeom>
            <a:avLst/>
            <a:gdLst/>
            <a:ahLst/>
            <a:cxnLst/>
            <a:rect l="l" t="t" r="r" b="b"/>
            <a:pathLst>
              <a:path w="0" h="361314">
                <a:moveTo>
                  <a:pt x="0" y="0"/>
                </a:moveTo>
                <a:lnTo>
                  <a:pt x="0" y="361188"/>
                </a:lnTo>
              </a:path>
            </a:pathLst>
          </a:custGeom>
          <a:ln w="38100">
            <a:solidFill>
              <a:srgbClr val="800000"/>
            </a:solidFill>
          </a:ln>
        </p:spPr>
        <p:txBody>
          <a:bodyPr wrap="square" lIns="0" tIns="0" rIns="0" bIns="0" rtlCol="0"/>
          <a:lstStyle/>
          <a:p/>
        </p:txBody>
      </p:sp>
      <p:sp>
        <p:nvSpPr>
          <p:cNvPr id="87" name="object 87"/>
          <p:cNvSpPr/>
          <p:nvPr/>
        </p:nvSpPr>
        <p:spPr>
          <a:xfrm>
            <a:off x="1985772" y="1856232"/>
            <a:ext cx="330835" cy="0"/>
          </a:xfrm>
          <a:custGeom>
            <a:avLst/>
            <a:gdLst/>
            <a:ahLst/>
            <a:cxnLst/>
            <a:rect l="l" t="t" r="r" b="b"/>
            <a:pathLst>
              <a:path w="330835" h="0">
                <a:moveTo>
                  <a:pt x="0" y="0"/>
                </a:moveTo>
                <a:lnTo>
                  <a:pt x="330707" y="0"/>
                </a:lnTo>
              </a:path>
            </a:pathLst>
          </a:custGeom>
          <a:ln w="38100">
            <a:solidFill>
              <a:srgbClr val="800000"/>
            </a:solidFill>
          </a:ln>
        </p:spPr>
        <p:txBody>
          <a:bodyPr wrap="square" lIns="0" tIns="0" rIns="0" bIns="0" rtlCol="0"/>
          <a:lstStyle/>
          <a:p/>
        </p:txBody>
      </p:sp>
      <p:sp>
        <p:nvSpPr>
          <p:cNvPr id="88" name="object 88"/>
          <p:cNvSpPr/>
          <p:nvPr/>
        </p:nvSpPr>
        <p:spPr>
          <a:xfrm>
            <a:off x="1967483" y="2020823"/>
            <a:ext cx="18415" cy="0"/>
          </a:xfrm>
          <a:custGeom>
            <a:avLst/>
            <a:gdLst/>
            <a:ahLst/>
            <a:cxnLst/>
            <a:rect l="l" t="t" r="r" b="b"/>
            <a:pathLst>
              <a:path w="18414" h="0">
                <a:moveTo>
                  <a:pt x="0" y="0"/>
                </a:moveTo>
                <a:lnTo>
                  <a:pt x="18288" y="0"/>
                </a:lnTo>
              </a:path>
            </a:pathLst>
          </a:custGeom>
          <a:ln w="38100">
            <a:solidFill>
              <a:srgbClr val="800000"/>
            </a:solidFill>
          </a:ln>
        </p:spPr>
        <p:txBody>
          <a:bodyPr wrap="square" lIns="0" tIns="0" rIns="0" bIns="0" rtlCol="0"/>
          <a:lstStyle/>
          <a:p/>
        </p:txBody>
      </p:sp>
      <p:sp>
        <p:nvSpPr>
          <p:cNvPr id="89" name="object 89"/>
          <p:cNvSpPr/>
          <p:nvPr/>
        </p:nvSpPr>
        <p:spPr>
          <a:xfrm>
            <a:off x="1164336" y="2175510"/>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90" name="object 90"/>
          <p:cNvSpPr/>
          <p:nvPr/>
        </p:nvSpPr>
        <p:spPr>
          <a:xfrm>
            <a:off x="1163574" y="1504188"/>
            <a:ext cx="0" cy="672465"/>
          </a:xfrm>
          <a:custGeom>
            <a:avLst/>
            <a:gdLst/>
            <a:ahLst/>
            <a:cxnLst/>
            <a:rect l="l" t="t" r="r" b="b"/>
            <a:pathLst>
              <a:path w="0" h="672464">
                <a:moveTo>
                  <a:pt x="0" y="0"/>
                </a:moveTo>
                <a:lnTo>
                  <a:pt x="0" y="672083"/>
                </a:lnTo>
              </a:path>
            </a:pathLst>
          </a:custGeom>
          <a:ln w="38100">
            <a:solidFill>
              <a:srgbClr val="800000"/>
            </a:solidFill>
          </a:ln>
        </p:spPr>
        <p:txBody>
          <a:bodyPr wrap="square" lIns="0" tIns="0" rIns="0" bIns="0" rtlCol="0"/>
          <a:lstStyle/>
          <a:p/>
        </p:txBody>
      </p:sp>
      <p:sp>
        <p:nvSpPr>
          <p:cNvPr id="91" name="object 91"/>
          <p:cNvSpPr/>
          <p:nvPr/>
        </p:nvSpPr>
        <p:spPr>
          <a:xfrm>
            <a:off x="1583436" y="2724911"/>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5"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5" y="307848"/>
                </a:moveTo>
                <a:lnTo>
                  <a:pt x="150876" y="307848"/>
                </a:lnTo>
                <a:lnTo>
                  <a:pt x="157323" y="309020"/>
                </a:lnTo>
                <a:lnTo>
                  <a:pt x="153415"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1" y="252222"/>
                </a:lnTo>
                <a:lnTo>
                  <a:pt x="60960" y="248412"/>
                </a:lnTo>
                <a:close/>
              </a:path>
              <a:path w="368935" h="349250">
                <a:moveTo>
                  <a:pt x="64261" y="252222"/>
                </a:moveTo>
                <a:lnTo>
                  <a:pt x="65532" y="254508"/>
                </a:lnTo>
                <a:lnTo>
                  <a:pt x="47244" y="262128"/>
                </a:lnTo>
                <a:lnTo>
                  <a:pt x="72847" y="262128"/>
                </a:lnTo>
                <a:lnTo>
                  <a:pt x="64261"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1"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92" name="object 92"/>
          <p:cNvSpPr/>
          <p:nvPr/>
        </p:nvSpPr>
        <p:spPr>
          <a:xfrm>
            <a:off x="1933955" y="2900933"/>
            <a:ext cx="114300" cy="0"/>
          </a:xfrm>
          <a:custGeom>
            <a:avLst/>
            <a:gdLst/>
            <a:ahLst/>
            <a:cxnLst/>
            <a:rect l="l" t="t" r="r" b="b"/>
            <a:pathLst>
              <a:path w="114300" h="0">
                <a:moveTo>
                  <a:pt x="0" y="0"/>
                </a:moveTo>
                <a:lnTo>
                  <a:pt x="114300" y="0"/>
                </a:lnTo>
              </a:path>
            </a:pathLst>
          </a:custGeom>
          <a:ln w="25907">
            <a:solidFill>
              <a:srgbClr val="6600FF"/>
            </a:solidFill>
          </a:ln>
        </p:spPr>
        <p:txBody>
          <a:bodyPr wrap="square" lIns="0" tIns="0" rIns="0" bIns="0" rtlCol="0"/>
          <a:lstStyle/>
          <a:p/>
        </p:txBody>
      </p:sp>
      <p:sp>
        <p:nvSpPr>
          <p:cNvPr id="93" name="object 93"/>
          <p:cNvSpPr/>
          <p:nvPr/>
        </p:nvSpPr>
        <p:spPr>
          <a:xfrm>
            <a:off x="2043683" y="2820923"/>
            <a:ext cx="165100" cy="163195"/>
          </a:xfrm>
          <a:custGeom>
            <a:avLst/>
            <a:gdLst/>
            <a:ahLst/>
            <a:cxnLst/>
            <a:rect l="l" t="t" r="r" b="b"/>
            <a:pathLst>
              <a:path w="165100" h="163194">
                <a:moveTo>
                  <a:pt x="0" y="0"/>
                </a:moveTo>
                <a:lnTo>
                  <a:pt x="0" y="163068"/>
                </a:lnTo>
                <a:lnTo>
                  <a:pt x="164592" y="82296"/>
                </a:lnTo>
                <a:lnTo>
                  <a:pt x="0" y="0"/>
                </a:lnTo>
                <a:close/>
              </a:path>
            </a:pathLst>
          </a:custGeom>
          <a:solidFill>
            <a:srgbClr val="6600FF"/>
          </a:solidFill>
        </p:spPr>
        <p:txBody>
          <a:bodyPr wrap="square" lIns="0" tIns="0" rIns="0" bIns="0" rtlCol="0"/>
          <a:lstStyle/>
          <a:p/>
        </p:txBody>
      </p:sp>
      <p:sp>
        <p:nvSpPr>
          <p:cNvPr id="94" name="object 94"/>
          <p:cNvSpPr/>
          <p:nvPr/>
        </p:nvSpPr>
        <p:spPr>
          <a:xfrm>
            <a:off x="2206751" y="2538222"/>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95" name="object 95"/>
          <p:cNvSpPr/>
          <p:nvPr/>
        </p:nvSpPr>
        <p:spPr>
          <a:xfrm>
            <a:off x="3028188" y="2537460"/>
            <a:ext cx="0" cy="207645"/>
          </a:xfrm>
          <a:custGeom>
            <a:avLst/>
            <a:gdLst/>
            <a:ahLst/>
            <a:cxnLst/>
            <a:rect l="l" t="t" r="r" b="b"/>
            <a:pathLst>
              <a:path w="0" h="207644">
                <a:moveTo>
                  <a:pt x="0" y="0"/>
                </a:moveTo>
                <a:lnTo>
                  <a:pt x="0" y="207264"/>
                </a:lnTo>
              </a:path>
            </a:pathLst>
          </a:custGeom>
          <a:ln w="36575">
            <a:solidFill>
              <a:srgbClr val="800000"/>
            </a:solidFill>
          </a:ln>
        </p:spPr>
        <p:txBody>
          <a:bodyPr wrap="square" lIns="0" tIns="0" rIns="0" bIns="0" rtlCol="0"/>
          <a:lstStyle/>
          <a:p/>
        </p:txBody>
      </p:sp>
      <p:sp>
        <p:nvSpPr>
          <p:cNvPr id="96" name="object 96"/>
          <p:cNvSpPr/>
          <p:nvPr/>
        </p:nvSpPr>
        <p:spPr>
          <a:xfrm>
            <a:off x="3028188" y="2753867"/>
            <a:ext cx="274320" cy="0"/>
          </a:xfrm>
          <a:custGeom>
            <a:avLst/>
            <a:gdLst/>
            <a:ahLst/>
            <a:cxnLst/>
            <a:rect l="l" t="t" r="r" b="b"/>
            <a:pathLst>
              <a:path w="274320" h="0">
                <a:moveTo>
                  <a:pt x="0" y="0"/>
                </a:moveTo>
                <a:lnTo>
                  <a:pt x="274320" y="0"/>
                </a:lnTo>
              </a:path>
            </a:pathLst>
          </a:custGeom>
          <a:ln w="38100">
            <a:solidFill>
              <a:srgbClr val="800000"/>
            </a:solidFill>
          </a:ln>
        </p:spPr>
        <p:txBody>
          <a:bodyPr wrap="square" lIns="0" tIns="0" rIns="0" bIns="0" rtlCol="0"/>
          <a:lstStyle/>
          <a:p/>
        </p:txBody>
      </p:sp>
      <p:sp>
        <p:nvSpPr>
          <p:cNvPr id="97" name="object 97"/>
          <p:cNvSpPr/>
          <p:nvPr/>
        </p:nvSpPr>
        <p:spPr>
          <a:xfrm>
            <a:off x="3303270" y="2744723"/>
            <a:ext cx="0" cy="725805"/>
          </a:xfrm>
          <a:custGeom>
            <a:avLst/>
            <a:gdLst/>
            <a:ahLst/>
            <a:cxnLst/>
            <a:rect l="l" t="t" r="r" b="b"/>
            <a:pathLst>
              <a:path w="0" h="725804">
                <a:moveTo>
                  <a:pt x="0" y="0"/>
                </a:moveTo>
                <a:lnTo>
                  <a:pt x="0" y="725424"/>
                </a:lnTo>
              </a:path>
            </a:pathLst>
          </a:custGeom>
          <a:ln w="38100">
            <a:solidFill>
              <a:srgbClr val="800000"/>
            </a:solidFill>
          </a:ln>
        </p:spPr>
        <p:txBody>
          <a:bodyPr wrap="square" lIns="0" tIns="0" rIns="0" bIns="0" rtlCol="0"/>
          <a:lstStyle/>
          <a:p/>
        </p:txBody>
      </p:sp>
      <p:sp>
        <p:nvSpPr>
          <p:cNvPr id="98" name="object 98"/>
          <p:cNvSpPr/>
          <p:nvPr/>
        </p:nvSpPr>
        <p:spPr>
          <a:xfrm>
            <a:off x="2206751" y="3469385"/>
            <a:ext cx="1096010" cy="0"/>
          </a:xfrm>
          <a:custGeom>
            <a:avLst/>
            <a:gdLst/>
            <a:ahLst/>
            <a:cxnLst/>
            <a:rect l="l" t="t" r="r" b="b"/>
            <a:pathLst>
              <a:path w="1096010" h="0">
                <a:moveTo>
                  <a:pt x="0" y="0"/>
                </a:moveTo>
                <a:lnTo>
                  <a:pt x="1095756" y="0"/>
                </a:lnTo>
              </a:path>
            </a:pathLst>
          </a:custGeom>
          <a:ln w="38100">
            <a:solidFill>
              <a:srgbClr val="800000"/>
            </a:solidFill>
          </a:ln>
        </p:spPr>
        <p:txBody>
          <a:bodyPr wrap="square" lIns="0" tIns="0" rIns="0" bIns="0" rtlCol="0"/>
          <a:lstStyle/>
          <a:p/>
        </p:txBody>
      </p:sp>
      <p:sp>
        <p:nvSpPr>
          <p:cNvPr id="99" name="object 99"/>
          <p:cNvSpPr/>
          <p:nvPr/>
        </p:nvSpPr>
        <p:spPr>
          <a:xfrm>
            <a:off x="2205989" y="2537460"/>
            <a:ext cx="0" cy="932815"/>
          </a:xfrm>
          <a:custGeom>
            <a:avLst/>
            <a:gdLst/>
            <a:ahLst/>
            <a:cxnLst/>
            <a:rect l="l" t="t" r="r" b="b"/>
            <a:pathLst>
              <a:path w="0" h="932814">
                <a:moveTo>
                  <a:pt x="0" y="0"/>
                </a:moveTo>
                <a:lnTo>
                  <a:pt x="0" y="932688"/>
                </a:lnTo>
              </a:path>
            </a:pathLst>
          </a:custGeom>
          <a:ln w="38100">
            <a:solidFill>
              <a:srgbClr val="800000"/>
            </a:solidFill>
          </a:ln>
        </p:spPr>
        <p:txBody>
          <a:bodyPr wrap="square" lIns="0" tIns="0" rIns="0" bIns="0" rtlCol="0"/>
          <a:lstStyle/>
          <a:p/>
        </p:txBody>
      </p:sp>
      <p:sp>
        <p:nvSpPr>
          <p:cNvPr id="100" name="object 100"/>
          <p:cNvSpPr/>
          <p:nvPr/>
        </p:nvSpPr>
        <p:spPr>
          <a:xfrm>
            <a:off x="2206751" y="2538222"/>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101" name="object 101"/>
          <p:cNvSpPr/>
          <p:nvPr/>
        </p:nvSpPr>
        <p:spPr>
          <a:xfrm>
            <a:off x="2570988" y="964691"/>
            <a:ext cx="365760" cy="349250"/>
          </a:xfrm>
          <a:custGeom>
            <a:avLst/>
            <a:gdLst/>
            <a:ahLst/>
            <a:cxnLst/>
            <a:rect l="l" t="t" r="r" b="b"/>
            <a:pathLst>
              <a:path w="365760" h="349250">
                <a:moveTo>
                  <a:pt x="182880" y="0"/>
                </a:moveTo>
                <a:lnTo>
                  <a:pt x="141732" y="4572"/>
                </a:lnTo>
                <a:lnTo>
                  <a:pt x="83820" y="27432"/>
                </a:lnTo>
                <a:lnTo>
                  <a:pt x="53340" y="50292"/>
                </a:lnTo>
                <a:lnTo>
                  <a:pt x="28956" y="80772"/>
                </a:lnTo>
                <a:lnTo>
                  <a:pt x="9144" y="120396"/>
                </a:lnTo>
                <a:lnTo>
                  <a:pt x="1524" y="158496"/>
                </a:lnTo>
                <a:lnTo>
                  <a:pt x="0" y="175260"/>
                </a:lnTo>
                <a:lnTo>
                  <a:pt x="3048" y="205740"/>
                </a:lnTo>
                <a:lnTo>
                  <a:pt x="13716" y="242316"/>
                </a:lnTo>
                <a:lnTo>
                  <a:pt x="33528" y="275844"/>
                </a:lnTo>
                <a:lnTo>
                  <a:pt x="83820" y="321564"/>
                </a:lnTo>
                <a:lnTo>
                  <a:pt x="141732" y="344424"/>
                </a:lnTo>
                <a:lnTo>
                  <a:pt x="166116" y="348996"/>
                </a:lnTo>
                <a:lnTo>
                  <a:pt x="199644" y="348996"/>
                </a:lnTo>
                <a:lnTo>
                  <a:pt x="216408" y="345948"/>
                </a:lnTo>
                <a:lnTo>
                  <a:pt x="224028" y="344424"/>
                </a:lnTo>
                <a:lnTo>
                  <a:pt x="254508" y="335280"/>
                </a:lnTo>
                <a:lnTo>
                  <a:pt x="272796" y="326136"/>
                </a:lnTo>
                <a:lnTo>
                  <a:pt x="149352" y="326136"/>
                </a:lnTo>
                <a:lnTo>
                  <a:pt x="149352" y="307848"/>
                </a:lnTo>
                <a:lnTo>
                  <a:pt x="151892" y="307848"/>
                </a:lnTo>
                <a:lnTo>
                  <a:pt x="136652" y="303276"/>
                </a:lnTo>
                <a:lnTo>
                  <a:pt x="91440" y="303276"/>
                </a:lnTo>
                <a:lnTo>
                  <a:pt x="99060" y="286512"/>
                </a:lnTo>
                <a:lnTo>
                  <a:pt x="101092" y="286512"/>
                </a:lnTo>
                <a:lnTo>
                  <a:pt x="80772" y="271272"/>
                </a:lnTo>
                <a:lnTo>
                  <a:pt x="72847" y="262128"/>
                </a:lnTo>
                <a:lnTo>
                  <a:pt x="47244" y="262128"/>
                </a:lnTo>
                <a:lnTo>
                  <a:pt x="60742" y="248629"/>
                </a:lnTo>
                <a:lnTo>
                  <a:pt x="48768"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48768" y="121920"/>
                </a:lnTo>
                <a:lnTo>
                  <a:pt x="60621" y="101769"/>
                </a:lnTo>
                <a:lnTo>
                  <a:pt x="47244" y="88392"/>
                </a:lnTo>
                <a:lnTo>
                  <a:pt x="72104" y="88392"/>
                </a:lnTo>
                <a:lnTo>
                  <a:pt x="80772" y="77724"/>
                </a:lnTo>
                <a:lnTo>
                  <a:pt x="101092" y="62484"/>
                </a:lnTo>
                <a:lnTo>
                  <a:pt x="99060" y="62484"/>
                </a:lnTo>
                <a:lnTo>
                  <a:pt x="91440" y="45720"/>
                </a:lnTo>
                <a:lnTo>
                  <a:pt x="136652" y="45720"/>
                </a:lnTo>
                <a:lnTo>
                  <a:pt x="151892" y="41148"/>
                </a:lnTo>
                <a:lnTo>
                  <a:pt x="149352" y="41148"/>
                </a:lnTo>
                <a:lnTo>
                  <a:pt x="149352" y="22860"/>
                </a:lnTo>
                <a:lnTo>
                  <a:pt x="272796" y="22860"/>
                </a:lnTo>
                <a:lnTo>
                  <a:pt x="254508" y="13716"/>
                </a:lnTo>
                <a:lnTo>
                  <a:pt x="224028" y="4572"/>
                </a:lnTo>
                <a:lnTo>
                  <a:pt x="216408" y="3048"/>
                </a:lnTo>
                <a:lnTo>
                  <a:pt x="182880" y="0"/>
                </a:lnTo>
                <a:close/>
              </a:path>
              <a:path w="365760" h="349250">
                <a:moveTo>
                  <a:pt x="149352" y="307848"/>
                </a:moveTo>
                <a:lnTo>
                  <a:pt x="149352" y="326136"/>
                </a:lnTo>
                <a:lnTo>
                  <a:pt x="156972" y="309372"/>
                </a:lnTo>
                <a:lnTo>
                  <a:pt x="155799" y="309020"/>
                </a:lnTo>
                <a:lnTo>
                  <a:pt x="149352" y="307848"/>
                </a:lnTo>
                <a:close/>
              </a:path>
              <a:path w="365760" h="349250">
                <a:moveTo>
                  <a:pt x="155799" y="309020"/>
                </a:moveTo>
                <a:lnTo>
                  <a:pt x="156972" y="309372"/>
                </a:lnTo>
                <a:lnTo>
                  <a:pt x="149352" y="326136"/>
                </a:lnTo>
                <a:lnTo>
                  <a:pt x="216408" y="326136"/>
                </a:lnTo>
                <a:lnTo>
                  <a:pt x="209480" y="310896"/>
                </a:lnTo>
                <a:lnTo>
                  <a:pt x="166116" y="310896"/>
                </a:lnTo>
                <a:lnTo>
                  <a:pt x="155799" y="309020"/>
                </a:lnTo>
                <a:close/>
              </a:path>
              <a:path w="365760" h="349250">
                <a:moveTo>
                  <a:pt x="216408" y="307848"/>
                </a:moveTo>
                <a:lnTo>
                  <a:pt x="209960" y="309020"/>
                </a:lnTo>
                <a:lnTo>
                  <a:pt x="208788" y="309372"/>
                </a:lnTo>
                <a:lnTo>
                  <a:pt x="216408" y="326136"/>
                </a:lnTo>
                <a:lnTo>
                  <a:pt x="216408" y="307848"/>
                </a:lnTo>
                <a:close/>
              </a:path>
              <a:path w="365760" h="349250">
                <a:moveTo>
                  <a:pt x="300228" y="307848"/>
                </a:moveTo>
                <a:lnTo>
                  <a:pt x="216408" y="307848"/>
                </a:lnTo>
                <a:lnTo>
                  <a:pt x="216408" y="326136"/>
                </a:lnTo>
                <a:lnTo>
                  <a:pt x="272796" y="326136"/>
                </a:lnTo>
                <a:lnTo>
                  <a:pt x="281940" y="321564"/>
                </a:lnTo>
                <a:lnTo>
                  <a:pt x="300228" y="307848"/>
                </a:lnTo>
                <a:close/>
              </a:path>
              <a:path w="365760" h="349250">
                <a:moveTo>
                  <a:pt x="209960" y="309020"/>
                </a:moveTo>
                <a:lnTo>
                  <a:pt x="199644" y="310896"/>
                </a:lnTo>
                <a:lnTo>
                  <a:pt x="209480" y="310896"/>
                </a:lnTo>
                <a:lnTo>
                  <a:pt x="208788" y="309372"/>
                </a:lnTo>
                <a:lnTo>
                  <a:pt x="209960" y="309020"/>
                </a:lnTo>
                <a:close/>
              </a:path>
              <a:path w="365760" h="349250">
                <a:moveTo>
                  <a:pt x="151892" y="307848"/>
                </a:moveTo>
                <a:lnTo>
                  <a:pt x="149352" y="307848"/>
                </a:lnTo>
                <a:lnTo>
                  <a:pt x="155799" y="309020"/>
                </a:lnTo>
                <a:lnTo>
                  <a:pt x="151892" y="307848"/>
                </a:lnTo>
                <a:close/>
              </a:path>
              <a:path w="365760" h="349250">
                <a:moveTo>
                  <a:pt x="260604" y="289560"/>
                </a:moveTo>
                <a:lnTo>
                  <a:pt x="239268" y="300228"/>
                </a:lnTo>
                <a:lnTo>
                  <a:pt x="209960" y="309020"/>
                </a:lnTo>
                <a:lnTo>
                  <a:pt x="216408" y="307848"/>
                </a:lnTo>
                <a:lnTo>
                  <a:pt x="300228" y="307848"/>
                </a:lnTo>
                <a:lnTo>
                  <a:pt x="306324" y="303276"/>
                </a:lnTo>
                <a:lnTo>
                  <a:pt x="274320" y="303276"/>
                </a:lnTo>
                <a:lnTo>
                  <a:pt x="260604" y="289560"/>
                </a:lnTo>
                <a:close/>
              </a:path>
              <a:path w="365760" h="349250">
                <a:moveTo>
                  <a:pt x="99060" y="286512"/>
                </a:moveTo>
                <a:lnTo>
                  <a:pt x="91440" y="303276"/>
                </a:lnTo>
                <a:lnTo>
                  <a:pt x="105156" y="289560"/>
                </a:lnTo>
                <a:lnTo>
                  <a:pt x="99060" y="286512"/>
                </a:lnTo>
                <a:close/>
              </a:path>
              <a:path w="365760" h="349250">
                <a:moveTo>
                  <a:pt x="105156" y="289560"/>
                </a:moveTo>
                <a:lnTo>
                  <a:pt x="91440" y="303276"/>
                </a:lnTo>
                <a:lnTo>
                  <a:pt x="136652" y="303276"/>
                </a:lnTo>
                <a:lnTo>
                  <a:pt x="126492" y="300228"/>
                </a:lnTo>
                <a:lnTo>
                  <a:pt x="105156" y="289560"/>
                </a:lnTo>
                <a:close/>
              </a:path>
              <a:path w="365760" h="349250">
                <a:moveTo>
                  <a:pt x="266700" y="286512"/>
                </a:moveTo>
                <a:lnTo>
                  <a:pt x="260604" y="289560"/>
                </a:lnTo>
                <a:lnTo>
                  <a:pt x="274320" y="303276"/>
                </a:lnTo>
                <a:lnTo>
                  <a:pt x="266700" y="286512"/>
                </a:lnTo>
                <a:close/>
              </a:path>
              <a:path w="365760" h="349250">
                <a:moveTo>
                  <a:pt x="322986" y="286512"/>
                </a:moveTo>
                <a:lnTo>
                  <a:pt x="266700" y="286512"/>
                </a:lnTo>
                <a:lnTo>
                  <a:pt x="274320" y="303276"/>
                </a:lnTo>
                <a:lnTo>
                  <a:pt x="306324" y="303276"/>
                </a:lnTo>
                <a:lnTo>
                  <a:pt x="312420" y="298704"/>
                </a:lnTo>
                <a:lnTo>
                  <a:pt x="322986" y="286512"/>
                </a:lnTo>
                <a:close/>
              </a:path>
              <a:path w="365760" h="349250">
                <a:moveTo>
                  <a:pt x="101092" y="286512"/>
                </a:moveTo>
                <a:lnTo>
                  <a:pt x="99060" y="286512"/>
                </a:lnTo>
                <a:lnTo>
                  <a:pt x="105156" y="289560"/>
                </a:lnTo>
                <a:lnTo>
                  <a:pt x="101092" y="286512"/>
                </a:lnTo>
                <a:close/>
              </a:path>
              <a:path w="365760" h="349250">
                <a:moveTo>
                  <a:pt x="304800" y="248412"/>
                </a:moveTo>
                <a:lnTo>
                  <a:pt x="284988" y="271272"/>
                </a:lnTo>
                <a:lnTo>
                  <a:pt x="260604" y="289560"/>
                </a:lnTo>
                <a:lnTo>
                  <a:pt x="266700" y="286512"/>
                </a:lnTo>
                <a:lnTo>
                  <a:pt x="322986" y="286512"/>
                </a:lnTo>
                <a:lnTo>
                  <a:pt x="332232" y="275844"/>
                </a:lnTo>
                <a:lnTo>
                  <a:pt x="336804" y="269748"/>
                </a:lnTo>
                <a:lnTo>
                  <a:pt x="341037" y="262128"/>
                </a:lnTo>
                <a:lnTo>
                  <a:pt x="318516" y="262128"/>
                </a:lnTo>
                <a:lnTo>
                  <a:pt x="301752" y="254508"/>
                </a:lnTo>
                <a:lnTo>
                  <a:pt x="305017" y="248629"/>
                </a:lnTo>
                <a:lnTo>
                  <a:pt x="304800" y="248412"/>
                </a:lnTo>
                <a:close/>
              </a:path>
              <a:path w="365760" h="349250">
                <a:moveTo>
                  <a:pt x="60742" y="248629"/>
                </a:moveTo>
                <a:lnTo>
                  <a:pt x="47244" y="262128"/>
                </a:lnTo>
                <a:lnTo>
                  <a:pt x="64008" y="254508"/>
                </a:lnTo>
                <a:lnTo>
                  <a:pt x="60742" y="248629"/>
                </a:lnTo>
                <a:close/>
              </a:path>
              <a:path w="365760" h="349250">
                <a:moveTo>
                  <a:pt x="60960" y="248412"/>
                </a:moveTo>
                <a:lnTo>
                  <a:pt x="60742" y="248629"/>
                </a:lnTo>
                <a:lnTo>
                  <a:pt x="64008" y="254508"/>
                </a:lnTo>
                <a:lnTo>
                  <a:pt x="47244" y="262128"/>
                </a:lnTo>
                <a:lnTo>
                  <a:pt x="72847" y="262128"/>
                </a:lnTo>
                <a:lnTo>
                  <a:pt x="60960" y="248412"/>
                </a:lnTo>
                <a:close/>
              </a:path>
              <a:path w="365760" h="349250">
                <a:moveTo>
                  <a:pt x="305017" y="248629"/>
                </a:moveTo>
                <a:lnTo>
                  <a:pt x="301752" y="254508"/>
                </a:lnTo>
                <a:lnTo>
                  <a:pt x="318516" y="262128"/>
                </a:lnTo>
                <a:lnTo>
                  <a:pt x="305017" y="248629"/>
                </a:lnTo>
                <a:close/>
              </a:path>
              <a:path w="365760" h="349250">
                <a:moveTo>
                  <a:pt x="324993" y="201930"/>
                </a:moveTo>
                <a:lnTo>
                  <a:pt x="321564" y="213360"/>
                </a:lnTo>
                <a:lnTo>
                  <a:pt x="316992" y="227076"/>
                </a:lnTo>
                <a:lnTo>
                  <a:pt x="305017" y="248629"/>
                </a:lnTo>
                <a:lnTo>
                  <a:pt x="318516" y="262128"/>
                </a:lnTo>
                <a:lnTo>
                  <a:pt x="341037" y="262128"/>
                </a:lnTo>
                <a:lnTo>
                  <a:pt x="352044" y="242316"/>
                </a:lnTo>
                <a:lnTo>
                  <a:pt x="356616" y="228600"/>
                </a:lnTo>
                <a:lnTo>
                  <a:pt x="361188" y="213360"/>
                </a:lnTo>
                <a:lnTo>
                  <a:pt x="362712" y="205740"/>
                </a:lnTo>
                <a:lnTo>
                  <a:pt x="324612" y="205740"/>
                </a:lnTo>
                <a:lnTo>
                  <a:pt x="324993" y="201930"/>
                </a:lnTo>
                <a:close/>
              </a:path>
              <a:path w="365760" h="349250">
                <a:moveTo>
                  <a:pt x="39624" y="198120"/>
                </a:moveTo>
                <a:lnTo>
                  <a:pt x="22860" y="205740"/>
                </a:lnTo>
                <a:lnTo>
                  <a:pt x="41148" y="205740"/>
                </a:lnTo>
                <a:lnTo>
                  <a:pt x="40767" y="201930"/>
                </a:lnTo>
                <a:lnTo>
                  <a:pt x="39624" y="198120"/>
                </a:lnTo>
                <a:close/>
              </a:path>
              <a:path w="365760" h="349250">
                <a:moveTo>
                  <a:pt x="40767" y="201930"/>
                </a:moveTo>
                <a:lnTo>
                  <a:pt x="41148" y="205740"/>
                </a:lnTo>
                <a:lnTo>
                  <a:pt x="41910" y="205740"/>
                </a:lnTo>
                <a:lnTo>
                  <a:pt x="40767" y="201930"/>
                </a:lnTo>
                <a:close/>
              </a:path>
              <a:path w="365760" h="349250">
                <a:moveTo>
                  <a:pt x="326136" y="198120"/>
                </a:moveTo>
                <a:lnTo>
                  <a:pt x="324993" y="201930"/>
                </a:lnTo>
                <a:lnTo>
                  <a:pt x="324612" y="205740"/>
                </a:lnTo>
                <a:lnTo>
                  <a:pt x="342900" y="205740"/>
                </a:lnTo>
                <a:lnTo>
                  <a:pt x="326136" y="198120"/>
                </a:lnTo>
                <a:close/>
              </a:path>
              <a:path w="365760" h="349250">
                <a:moveTo>
                  <a:pt x="363474" y="198120"/>
                </a:moveTo>
                <a:lnTo>
                  <a:pt x="326136" y="198120"/>
                </a:lnTo>
                <a:lnTo>
                  <a:pt x="342900" y="205740"/>
                </a:lnTo>
                <a:lnTo>
                  <a:pt x="362712" y="205740"/>
                </a:lnTo>
                <a:lnTo>
                  <a:pt x="363474" y="198120"/>
                </a:lnTo>
                <a:close/>
              </a:path>
              <a:path w="365760" h="349250">
                <a:moveTo>
                  <a:pt x="40386" y="198120"/>
                </a:moveTo>
                <a:lnTo>
                  <a:pt x="39624" y="198120"/>
                </a:lnTo>
                <a:lnTo>
                  <a:pt x="40767" y="201930"/>
                </a:lnTo>
                <a:lnTo>
                  <a:pt x="40386" y="198120"/>
                </a:lnTo>
                <a:close/>
              </a:path>
              <a:path w="365760" h="349250">
                <a:moveTo>
                  <a:pt x="324993" y="147066"/>
                </a:moveTo>
                <a:lnTo>
                  <a:pt x="326136" y="158496"/>
                </a:lnTo>
                <a:lnTo>
                  <a:pt x="327660" y="175260"/>
                </a:lnTo>
                <a:lnTo>
                  <a:pt x="324993" y="201930"/>
                </a:lnTo>
                <a:lnTo>
                  <a:pt x="326136" y="198120"/>
                </a:lnTo>
                <a:lnTo>
                  <a:pt x="363474" y="198120"/>
                </a:lnTo>
                <a:lnTo>
                  <a:pt x="365760" y="175260"/>
                </a:lnTo>
                <a:lnTo>
                  <a:pt x="364236" y="158496"/>
                </a:lnTo>
                <a:lnTo>
                  <a:pt x="363474" y="150876"/>
                </a:lnTo>
                <a:lnTo>
                  <a:pt x="326136" y="150876"/>
                </a:lnTo>
                <a:lnTo>
                  <a:pt x="324993" y="147066"/>
                </a:lnTo>
                <a:close/>
              </a:path>
              <a:path w="365760" h="349250">
                <a:moveTo>
                  <a:pt x="41148" y="143256"/>
                </a:moveTo>
                <a:lnTo>
                  <a:pt x="22860" y="143256"/>
                </a:lnTo>
                <a:lnTo>
                  <a:pt x="39624" y="150876"/>
                </a:lnTo>
                <a:lnTo>
                  <a:pt x="40767" y="147066"/>
                </a:lnTo>
                <a:lnTo>
                  <a:pt x="41148" y="143256"/>
                </a:lnTo>
                <a:close/>
              </a:path>
              <a:path w="365760" h="349250">
                <a:moveTo>
                  <a:pt x="40767" y="147066"/>
                </a:moveTo>
                <a:lnTo>
                  <a:pt x="39624" y="150876"/>
                </a:lnTo>
                <a:lnTo>
                  <a:pt x="40386" y="150876"/>
                </a:lnTo>
                <a:lnTo>
                  <a:pt x="40767" y="147066"/>
                </a:lnTo>
                <a:close/>
              </a:path>
              <a:path w="365760" h="349250">
                <a:moveTo>
                  <a:pt x="342900" y="143256"/>
                </a:moveTo>
                <a:lnTo>
                  <a:pt x="324612" y="143256"/>
                </a:lnTo>
                <a:lnTo>
                  <a:pt x="324993" y="147066"/>
                </a:lnTo>
                <a:lnTo>
                  <a:pt x="326136" y="150876"/>
                </a:lnTo>
                <a:lnTo>
                  <a:pt x="342900" y="143256"/>
                </a:lnTo>
                <a:close/>
              </a:path>
              <a:path w="365760" h="349250">
                <a:moveTo>
                  <a:pt x="362712" y="143256"/>
                </a:moveTo>
                <a:lnTo>
                  <a:pt x="342900" y="143256"/>
                </a:lnTo>
                <a:lnTo>
                  <a:pt x="326136" y="150876"/>
                </a:lnTo>
                <a:lnTo>
                  <a:pt x="363474" y="150876"/>
                </a:lnTo>
                <a:lnTo>
                  <a:pt x="362712" y="143256"/>
                </a:lnTo>
                <a:close/>
              </a:path>
              <a:path w="365760" h="349250">
                <a:moveTo>
                  <a:pt x="41910" y="143256"/>
                </a:moveTo>
                <a:lnTo>
                  <a:pt x="41148" y="143256"/>
                </a:lnTo>
                <a:lnTo>
                  <a:pt x="40767" y="147066"/>
                </a:lnTo>
                <a:lnTo>
                  <a:pt x="41910" y="143256"/>
                </a:lnTo>
                <a:close/>
              </a:path>
              <a:path w="365760" h="349250">
                <a:moveTo>
                  <a:pt x="341286" y="88392"/>
                </a:moveTo>
                <a:lnTo>
                  <a:pt x="318516" y="88392"/>
                </a:lnTo>
                <a:lnTo>
                  <a:pt x="305138" y="101769"/>
                </a:lnTo>
                <a:lnTo>
                  <a:pt x="316992" y="121920"/>
                </a:lnTo>
                <a:lnTo>
                  <a:pt x="321564" y="135636"/>
                </a:lnTo>
                <a:lnTo>
                  <a:pt x="324993" y="147066"/>
                </a:lnTo>
                <a:lnTo>
                  <a:pt x="324612" y="143256"/>
                </a:lnTo>
                <a:lnTo>
                  <a:pt x="362712" y="143256"/>
                </a:lnTo>
                <a:lnTo>
                  <a:pt x="361188" y="135636"/>
                </a:lnTo>
                <a:lnTo>
                  <a:pt x="356616" y="120396"/>
                </a:lnTo>
                <a:lnTo>
                  <a:pt x="352044" y="106680"/>
                </a:lnTo>
                <a:lnTo>
                  <a:pt x="341286" y="88392"/>
                </a:lnTo>
                <a:close/>
              </a:path>
              <a:path w="365760" h="349250">
                <a:moveTo>
                  <a:pt x="72104" y="88392"/>
                </a:moveTo>
                <a:lnTo>
                  <a:pt x="47244" y="88392"/>
                </a:lnTo>
                <a:lnTo>
                  <a:pt x="64008" y="96012"/>
                </a:lnTo>
                <a:lnTo>
                  <a:pt x="60621" y="101769"/>
                </a:lnTo>
                <a:lnTo>
                  <a:pt x="60960" y="102108"/>
                </a:lnTo>
                <a:lnTo>
                  <a:pt x="72104" y="88392"/>
                </a:lnTo>
                <a:close/>
              </a:path>
              <a:path w="365760" h="349250">
                <a:moveTo>
                  <a:pt x="260604" y="59436"/>
                </a:moveTo>
                <a:lnTo>
                  <a:pt x="284988" y="77724"/>
                </a:lnTo>
                <a:lnTo>
                  <a:pt x="304800" y="102108"/>
                </a:lnTo>
                <a:lnTo>
                  <a:pt x="305138" y="101769"/>
                </a:lnTo>
                <a:lnTo>
                  <a:pt x="301752" y="96012"/>
                </a:lnTo>
                <a:lnTo>
                  <a:pt x="318516" y="88392"/>
                </a:lnTo>
                <a:lnTo>
                  <a:pt x="341286" y="88392"/>
                </a:lnTo>
                <a:lnTo>
                  <a:pt x="336804" y="80772"/>
                </a:lnTo>
                <a:lnTo>
                  <a:pt x="332232" y="74676"/>
                </a:lnTo>
                <a:lnTo>
                  <a:pt x="322326" y="62484"/>
                </a:lnTo>
                <a:lnTo>
                  <a:pt x="266700" y="62484"/>
                </a:lnTo>
                <a:lnTo>
                  <a:pt x="260604" y="59436"/>
                </a:lnTo>
                <a:close/>
              </a:path>
              <a:path w="365760" h="349250">
                <a:moveTo>
                  <a:pt x="47244" y="88392"/>
                </a:moveTo>
                <a:lnTo>
                  <a:pt x="60621" y="101769"/>
                </a:lnTo>
                <a:lnTo>
                  <a:pt x="64008" y="96012"/>
                </a:lnTo>
                <a:lnTo>
                  <a:pt x="47244" y="88392"/>
                </a:lnTo>
                <a:close/>
              </a:path>
              <a:path w="365760" h="349250">
                <a:moveTo>
                  <a:pt x="318516" y="88392"/>
                </a:moveTo>
                <a:lnTo>
                  <a:pt x="301752" y="96012"/>
                </a:lnTo>
                <a:lnTo>
                  <a:pt x="305138" y="101769"/>
                </a:lnTo>
                <a:lnTo>
                  <a:pt x="318516" y="88392"/>
                </a:lnTo>
                <a:close/>
              </a:path>
              <a:path w="365760" h="349250">
                <a:moveTo>
                  <a:pt x="91440" y="45720"/>
                </a:moveTo>
                <a:lnTo>
                  <a:pt x="99060" y="62484"/>
                </a:lnTo>
                <a:lnTo>
                  <a:pt x="105156" y="59436"/>
                </a:lnTo>
                <a:lnTo>
                  <a:pt x="91440" y="45720"/>
                </a:lnTo>
                <a:close/>
              </a:path>
              <a:path w="365760" h="349250">
                <a:moveTo>
                  <a:pt x="105156" y="59436"/>
                </a:moveTo>
                <a:lnTo>
                  <a:pt x="99060" y="62484"/>
                </a:lnTo>
                <a:lnTo>
                  <a:pt x="101092" y="62484"/>
                </a:lnTo>
                <a:lnTo>
                  <a:pt x="105156" y="59436"/>
                </a:lnTo>
                <a:close/>
              </a:path>
              <a:path w="365760" h="349250">
                <a:moveTo>
                  <a:pt x="274320" y="45720"/>
                </a:moveTo>
                <a:lnTo>
                  <a:pt x="260604" y="59436"/>
                </a:lnTo>
                <a:lnTo>
                  <a:pt x="266700" y="62484"/>
                </a:lnTo>
                <a:lnTo>
                  <a:pt x="274320" y="45720"/>
                </a:lnTo>
                <a:close/>
              </a:path>
              <a:path w="365760" h="349250">
                <a:moveTo>
                  <a:pt x="306324" y="45720"/>
                </a:moveTo>
                <a:lnTo>
                  <a:pt x="274320" y="45720"/>
                </a:lnTo>
                <a:lnTo>
                  <a:pt x="266700" y="62484"/>
                </a:lnTo>
                <a:lnTo>
                  <a:pt x="322326" y="62484"/>
                </a:lnTo>
                <a:lnTo>
                  <a:pt x="312420" y="50292"/>
                </a:lnTo>
                <a:lnTo>
                  <a:pt x="306324" y="45720"/>
                </a:lnTo>
                <a:close/>
              </a:path>
              <a:path w="365760" h="349250">
                <a:moveTo>
                  <a:pt x="136652" y="45720"/>
                </a:moveTo>
                <a:lnTo>
                  <a:pt x="91440" y="45720"/>
                </a:lnTo>
                <a:lnTo>
                  <a:pt x="105156" y="59436"/>
                </a:lnTo>
                <a:lnTo>
                  <a:pt x="126492" y="48768"/>
                </a:lnTo>
                <a:lnTo>
                  <a:pt x="136652" y="45720"/>
                </a:lnTo>
                <a:close/>
              </a:path>
              <a:path w="365760" h="349250">
                <a:moveTo>
                  <a:pt x="212763" y="40816"/>
                </a:moveTo>
                <a:lnTo>
                  <a:pt x="239268" y="48768"/>
                </a:lnTo>
                <a:lnTo>
                  <a:pt x="260604" y="59436"/>
                </a:lnTo>
                <a:lnTo>
                  <a:pt x="274320" y="45720"/>
                </a:lnTo>
                <a:lnTo>
                  <a:pt x="306324" y="45720"/>
                </a:lnTo>
                <a:lnTo>
                  <a:pt x="300228" y="41148"/>
                </a:lnTo>
                <a:lnTo>
                  <a:pt x="216408" y="41148"/>
                </a:lnTo>
                <a:lnTo>
                  <a:pt x="212763" y="40816"/>
                </a:lnTo>
                <a:close/>
              </a:path>
              <a:path w="365760" h="349250">
                <a:moveTo>
                  <a:pt x="149352" y="22860"/>
                </a:moveTo>
                <a:lnTo>
                  <a:pt x="149352" y="41148"/>
                </a:lnTo>
                <a:lnTo>
                  <a:pt x="152996" y="40816"/>
                </a:lnTo>
                <a:lnTo>
                  <a:pt x="156972" y="39624"/>
                </a:lnTo>
                <a:lnTo>
                  <a:pt x="149352" y="22860"/>
                </a:lnTo>
                <a:close/>
              </a:path>
              <a:path w="365760" h="349250">
                <a:moveTo>
                  <a:pt x="152996" y="40816"/>
                </a:moveTo>
                <a:lnTo>
                  <a:pt x="149352" y="41148"/>
                </a:lnTo>
                <a:lnTo>
                  <a:pt x="151892" y="41148"/>
                </a:lnTo>
                <a:lnTo>
                  <a:pt x="152996" y="40816"/>
                </a:lnTo>
                <a:close/>
              </a:path>
              <a:path w="365760" h="349250">
                <a:moveTo>
                  <a:pt x="216408" y="22860"/>
                </a:moveTo>
                <a:lnTo>
                  <a:pt x="208788" y="39624"/>
                </a:lnTo>
                <a:lnTo>
                  <a:pt x="212763" y="40816"/>
                </a:lnTo>
                <a:lnTo>
                  <a:pt x="216408" y="41148"/>
                </a:lnTo>
                <a:lnTo>
                  <a:pt x="216408" y="22860"/>
                </a:lnTo>
                <a:close/>
              </a:path>
              <a:path w="365760" h="349250">
                <a:moveTo>
                  <a:pt x="272796" y="22860"/>
                </a:moveTo>
                <a:lnTo>
                  <a:pt x="216408" y="22860"/>
                </a:lnTo>
                <a:lnTo>
                  <a:pt x="216408" y="41148"/>
                </a:lnTo>
                <a:lnTo>
                  <a:pt x="300228" y="41148"/>
                </a:lnTo>
                <a:lnTo>
                  <a:pt x="281940" y="27432"/>
                </a:lnTo>
                <a:lnTo>
                  <a:pt x="272796" y="22860"/>
                </a:lnTo>
                <a:close/>
              </a:path>
              <a:path w="365760" h="349250">
                <a:moveTo>
                  <a:pt x="216408" y="22860"/>
                </a:moveTo>
                <a:lnTo>
                  <a:pt x="149352" y="22860"/>
                </a:lnTo>
                <a:lnTo>
                  <a:pt x="156972" y="39624"/>
                </a:lnTo>
                <a:lnTo>
                  <a:pt x="152996" y="40816"/>
                </a:lnTo>
                <a:lnTo>
                  <a:pt x="182880" y="38100"/>
                </a:lnTo>
                <a:lnTo>
                  <a:pt x="209480" y="38100"/>
                </a:lnTo>
                <a:lnTo>
                  <a:pt x="216408" y="22860"/>
                </a:lnTo>
                <a:close/>
              </a:path>
              <a:path w="365760" h="349250">
                <a:moveTo>
                  <a:pt x="209480" y="38100"/>
                </a:moveTo>
                <a:lnTo>
                  <a:pt x="182880" y="38100"/>
                </a:lnTo>
                <a:lnTo>
                  <a:pt x="212763" y="40816"/>
                </a:lnTo>
                <a:lnTo>
                  <a:pt x="208788" y="39624"/>
                </a:lnTo>
                <a:lnTo>
                  <a:pt x="209480" y="38100"/>
                </a:lnTo>
                <a:close/>
              </a:path>
            </a:pathLst>
          </a:custGeom>
          <a:solidFill>
            <a:srgbClr val="6600FF"/>
          </a:solidFill>
        </p:spPr>
        <p:txBody>
          <a:bodyPr wrap="square" lIns="0" tIns="0" rIns="0" bIns="0" rtlCol="0"/>
          <a:lstStyle/>
          <a:p/>
        </p:txBody>
      </p:sp>
      <p:sp>
        <p:nvSpPr>
          <p:cNvPr id="102" name="object 102"/>
          <p:cNvSpPr/>
          <p:nvPr/>
        </p:nvSpPr>
        <p:spPr>
          <a:xfrm>
            <a:off x="2753105" y="1295400"/>
            <a:ext cx="0" cy="411480"/>
          </a:xfrm>
          <a:custGeom>
            <a:avLst/>
            <a:gdLst/>
            <a:ahLst/>
            <a:cxnLst/>
            <a:rect l="l" t="t" r="r" b="b"/>
            <a:pathLst>
              <a:path w="0" h="411480">
                <a:moveTo>
                  <a:pt x="0" y="0"/>
                </a:moveTo>
                <a:lnTo>
                  <a:pt x="0" y="411479"/>
                </a:lnTo>
              </a:path>
            </a:pathLst>
          </a:custGeom>
          <a:ln w="25907">
            <a:solidFill>
              <a:srgbClr val="6600FF"/>
            </a:solidFill>
          </a:ln>
        </p:spPr>
        <p:txBody>
          <a:bodyPr wrap="square" lIns="0" tIns="0" rIns="0" bIns="0" rtlCol="0"/>
          <a:lstStyle/>
          <a:p/>
        </p:txBody>
      </p:sp>
      <p:sp>
        <p:nvSpPr>
          <p:cNvPr id="103" name="object 103"/>
          <p:cNvSpPr/>
          <p:nvPr/>
        </p:nvSpPr>
        <p:spPr>
          <a:xfrm>
            <a:off x="2673095" y="1702307"/>
            <a:ext cx="163195" cy="165100"/>
          </a:xfrm>
          <a:custGeom>
            <a:avLst/>
            <a:gdLst/>
            <a:ahLst/>
            <a:cxnLst/>
            <a:rect l="l" t="t" r="r" b="b"/>
            <a:pathLst>
              <a:path w="163194" h="165100">
                <a:moveTo>
                  <a:pt x="163068" y="0"/>
                </a:moveTo>
                <a:lnTo>
                  <a:pt x="0" y="0"/>
                </a:lnTo>
                <a:lnTo>
                  <a:pt x="80772" y="164592"/>
                </a:lnTo>
                <a:lnTo>
                  <a:pt x="163068" y="0"/>
                </a:lnTo>
                <a:close/>
              </a:path>
            </a:pathLst>
          </a:custGeom>
          <a:solidFill>
            <a:srgbClr val="6600FF"/>
          </a:solidFill>
        </p:spPr>
        <p:txBody>
          <a:bodyPr wrap="square" lIns="0" tIns="0" rIns="0" bIns="0" rtlCol="0"/>
          <a:lstStyle/>
          <a:p/>
        </p:txBody>
      </p:sp>
      <p:sp>
        <p:nvSpPr>
          <p:cNvPr id="104" name="object 104"/>
          <p:cNvSpPr/>
          <p:nvPr/>
        </p:nvSpPr>
        <p:spPr>
          <a:xfrm>
            <a:off x="1985772" y="1866138"/>
            <a:ext cx="1481455" cy="0"/>
          </a:xfrm>
          <a:custGeom>
            <a:avLst/>
            <a:gdLst/>
            <a:ahLst/>
            <a:cxnLst/>
            <a:rect l="l" t="t" r="r" b="b"/>
            <a:pathLst>
              <a:path w="1481454" h="0">
                <a:moveTo>
                  <a:pt x="0" y="0"/>
                </a:moveTo>
                <a:lnTo>
                  <a:pt x="1481327" y="0"/>
                </a:lnTo>
              </a:path>
            </a:pathLst>
          </a:custGeom>
          <a:ln w="38100">
            <a:solidFill>
              <a:srgbClr val="800000"/>
            </a:solidFill>
          </a:ln>
        </p:spPr>
        <p:txBody>
          <a:bodyPr wrap="square" lIns="0" tIns="0" rIns="0" bIns="0" rtlCol="0"/>
          <a:lstStyle/>
          <a:p/>
        </p:txBody>
      </p:sp>
      <p:sp>
        <p:nvSpPr>
          <p:cNvPr id="105" name="object 105"/>
          <p:cNvSpPr/>
          <p:nvPr/>
        </p:nvSpPr>
        <p:spPr>
          <a:xfrm>
            <a:off x="3467861" y="1865376"/>
            <a:ext cx="0" cy="257810"/>
          </a:xfrm>
          <a:custGeom>
            <a:avLst/>
            <a:gdLst/>
            <a:ahLst/>
            <a:cxnLst/>
            <a:rect l="l" t="t" r="r" b="b"/>
            <a:pathLst>
              <a:path w="0" h="257810">
                <a:moveTo>
                  <a:pt x="0" y="0"/>
                </a:moveTo>
                <a:lnTo>
                  <a:pt x="0" y="257555"/>
                </a:lnTo>
              </a:path>
            </a:pathLst>
          </a:custGeom>
          <a:ln w="38100">
            <a:solidFill>
              <a:srgbClr val="800000"/>
            </a:solidFill>
          </a:ln>
        </p:spPr>
        <p:txBody>
          <a:bodyPr wrap="square" lIns="0" tIns="0" rIns="0" bIns="0" rtlCol="0"/>
          <a:lstStyle/>
          <a:p/>
        </p:txBody>
      </p:sp>
      <p:sp>
        <p:nvSpPr>
          <p:cNvPr id="106" name="object 106"/>
          <p:cNvSpPr/>
          <p:nvPr/>
        </p:nvSpPr>
        <p:spPr>
          <a:xfrm>
            <a:off x="3028188" y="2113788"/>
            <a:ext cx="439420" cy="0"/>
          </a:xfrm>
          <a:custGeom>
            <a:avLst/>
            <a:gdLst/>
            <a:ahLst/>
            <a:cxnLst/>
            <a:rect l="l" t="t" r="r" b="b"/>
            <a:pathLst>
              <a:path w="439420" h="0">
                <a:moveTo>
                  <a:pt x="0" y="0"/>
                </a:moveTo>
                <a:lnTo>
                  <a:pt x="438912" y="0"/>
                </a:lnTo>
              </a:path>
            </a:pathLst>
          </a:custGeom>
          <a:ln w="38100">
            <a:solidFill>
              <a:srgbClr val="800000"/>
            </a:solidFill>
          </a:ln>
        </p:spPr>
        <p:txBody>
          <a:bodyPr wrap="square" lIns="0" tIns="0" rIns="0" bIns="0" rtlCol="0"/>
          <a:lstStyle/>
          <a:p/>
        </p:txBody>
      </p:sp>
      <p:sp>
        <p:nvSpPr>
          <p:cNvPr id="107" name="object 107"/>
          <p:cNvSpPr/>
          <p:nvPr/>
        </p:nvSpPr>
        <p:spPr>
          <a:xfrm>
            <a:off x="3028188" y="2122932"/>
            <a:ext cx="0" cy="207645"/>
          </a:xfrm>
          <a:custGeom>
            <a:avLst/>
            <a:gdLst/>
            <a:ahLst/>
            <a:cxnLst/>
            <a:rect l="l" t="t" r="r" b="b"/>
            <a:pathLst>
              <a:path w="0" h="207644">
                <a:moveTo>
                  <a:pt x="0" y="0"/>
                </a:moveTo>
                <a:lnTo>
                  <a:pt x="0" y="207264"/>
                </a:lnTo>
              </a:path>
            </a:pathLst>
          </a:custGeom>
          <a:ln w="36575">
            <a:solidFill>
              <a:srgbClr val="800000"/>
            </a:solidFill>
          </a:ln>
        </p:spPr>
        <p:txBody>
          <a:bodyPr wrap="square" lIns="0" tIns="0" rIns="0" bIns="0" rtlCol="0"/>
          <a:lstStyle/>
          <a:p/>
        </p:txBody>
      </p:sp>
      <p:sp>
        <p:nvSpPr>
          <p:cNvPr id="108" name="object 108"/>
          <p:cNvSpPr/>
          <p:nvPr/>
        </p:nvSpPr>
        <p:spPr>
          <a:xfrm>
            <a:off x="2206751" y="2321051"/>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109" name="object 109"/>
          <p:cNvSpPr/>
          <p:nvPr/>
        </p:nvSpPr>
        <p:spPr>
          <a:xfrm>
            <a:off x="2205989" y="2330195"/>
            <a:ext cx="0" cy="207645"/>
          </a:xfrm>
          <a:custGeom>
            <a:avLst/>
            <a:gdLst/>
            <a:ahLst/>
            <a:cxnLst/>
            <a:rect l="l" t="t" r="r" b="b"/>
            <a:pathLst>
              <a:path w="0" h="207644">
                <a:moveTo>
                  <a:pt x="0" y="0"/>
                </a:moveTo>
                <a:lnTo>
                  <a:pt x="0" y="207264"/>
                </a:lnTo>
              </a:path>
            </a:pathLst>
          </a:custGeom>
          <a:ln w="38100">
            <a:solidFill>
              <a:srgbClr val="800000"/>
            </a:solidFill>
          </a:ln>
        </p:spPr>
        <p:txBody>
          <a:bodyPr wrap="square" lIns="0" tIns="0" rIns="0" bIns="0" rtlCol="0"/>
          <a:lstStyle/>
          <a:p/>
        </p:txBody>
      </p:sp>
      <p:sp>
        <p:nvSpPr>
          <p:cNvPr id="110" name="object 110"/>
          <p:cNvSpPr/>
          <p:nvPr/>
        </p:nvSpPr>
        <p:spPr>
          <a:xfrm>
            <a:off x="1985772" y="2538222"/>
            <a:ext cx="220979" cy="0"/>
          </a:xfrm>
          <a:custGeom>
            <a:avLst/>
            <a:gdLst/>
            <a:ahLst/>
            <a:cxnLst/>
            <a:rect l="l" t="t" r="r" b="b"/>
            <a:pathLst>
              <a:path w="220980" h="0">
                <a:moveTo>
                  <a:pt x="0" y="0"/>
                </a:moveTo>
                <a:lnTo>
                  <a:pt x="220980" y="0"/>
                </a:lnTo>
              </a:path>
            </a:pathLst>
          </a:custGeom>
          <a:ln w="38100">
            <a:solidFill>
              <a:srgbClr val="800000"/>
            </a:solidFill>
          </a:ln>
        </p:spPr>
        <p:txBody>
          <a:bodyPr wrap="square" lIns="0" tIns="0" rIns="0" bIns="0" rtlCol="0"/>
          <a:lstStyle/>
          <a:p/>
        </p:txBody>
      </p:sp>
      <p:sp>
        <p:nvSpPr>
          <p:cNvPr id="111" name="object 111"/>
          <p:cNvSpPr/>
          <p:nvPr/>
        </p:nvSpPr>
        <p:spPr>
          <a:xfrm>
            <a:off x="1986533" y="1865376"/>
            <a:ext cx="0" cy="672465"/>
          </a:xfrm>
          <a:custGeom>
            <a:avLst/>
            <a:gdLst/>
            <a:ahLst/>
            <a:cxnLst/>
            <a:rect l="l" t="t" r="r" b="b"/>
            <a:pathLst>
              <a:path w="0" h="672464">
                <a:moveTo>
                  <a:pt x="0" y="0"/>
                </a:moveTo>
                <a:lnTo>
                  <a:pt x="0" y="672083"/>
                </a:lnTo>
              </a:path>
            </a:pathLst>
          </a:custGeom>
          <a:ln w="38100">
            <a:solidFill>
              <a:srgbClr val="800000"/>
            </a:solidFill>
          </a:ln>
        </p:spPr>
        <p:txBody>
          <a:bodyPr wrap="square" lIns="0" tIns="0" rIns="0" bIns="0" rtlCol="0"/>
          <a:lstStyle/>
          <a:p/>
        </p:txBody>
      </p:sp>
      <p:sp>
        <p:nvSpPr>
          <p:cNvPr id="112" name="object 112"/>
          <p:cNvSpPr/>
          <p:nvPr/>
        </p:nvSpPr>
        <p:spPr>
          <a:xfrm>
            <a:off x="3008376" y="2103120"/>
            <a:ext cx="477520" cy="452755"/>
          </a:xfrm>
          <a:custGeom>
            <a:avLst/>
            <a:gdLst/>
            <a:ahLst/>
            <a:cxnLst/>
            <a:rect l="l" t="t" r="r" b="b"/>
            <a:pathLst>
              <a:path w="477520" h="452755">
                <a:moveTo>
                  <a:pt x="294132" y="227076"/>
                </a:moveTo>
                <a:lnTo>
                  <a:pt x="274320" y="227076"/>
                </a:lnTo>
                <a:lnTo>
                  <a:pt x="274320" y="434340"/>
                </a:lnTo>
                <a:lnTo>
                  <a:pt x="275844" y="440436"/>
                </a:lnTo>
                <a:lnTo>
                  <a:pt x="280416" y="446531"/>
                </a:lnTo>
                <a:lnTo>
                  <a:pt x="286512" y="451104"/>
                </a:lnTo>
                <a:lnTo>
                  <a:pt x="294132" y="452628"/>
                </a:lnTo>
                <a:lnTo>
                  <a:pt x="458724" y="452628"/>
                </a:lnTo>
                <a:lnTo>
                  <a:pt x="464820" y="451104"/>
                </a:lnTo>
                <a:lnTo>
                  <a:pt x="470916" y="446531"/>
                </a:lnTo>
                <a:lnTo>
                  <a:pt x="475488" y="440436"/>
                </a:lnTo>
                <a:lnTo>
                  <a:pt x="477012" y="434340"/>
                </a:lnTo>
                <a:lnTo>
                  <a:pt x="294132" y="434340"/>
                </a:lnTo>
                <a:lnTo>
                  <a:pt x="294132" y="414528"/>
                </a:lnTo>
                <a:lnTo>
                  <a:pt x="312420" y="414528"/>
                </a:lnTo>
                <a:lnTo>
                  <a:pt x="312420" y="245364"/>
                </a:lnTo>
                <a:lnTo>
                  <a:pt x="294132" y="245364"/>
                </a:lnTo>
                <a:lnTo>
                  <a:pt x="294132" y="227076"/>
                </a:lnTo>
                <a:close/>
              </a:path>
              <a:path w="477520" h="452755">
                <a:moveTo>
                  <a:pt x="312420" y="414528"/>
                </a:moveTo>
                <a:lnTo>
                  <a:pt x="294132" y="414528"/>
                </a:lnTo>
                <a:lnTo>
                  <a:pt x="294132" y="434340"/>
                </a:lnTo>
                <a:lnTo>
                  <a:pt x="312420" y="434340"/>
                </a:lnTo>
                <a:lnTo>
                  <a:pt x="312420" y="414528"/>
                </a:lnTo>
                <a:close/>
              </a:path>
              <a:path w="477520" h="452755">
                <a:moveTo>
                  <a:pt x="438912" y="414528"/>
                </a:moveTo>
                <a:lnTo>
                  <a:pt x="312420" y="414528"/>
                </a:lnTo>
                <a:lnTo>
                  <a:pt x="312420" y="434340"/>
                </a:lnTo>
                <a:lnTo>
                  <a:pt x="438912" y="434340"/>
                </a:lnTo>
                <a:lnTo>
                  <a:pt x="438912" y="414528"/>
                </a:lnTo>
                <a:close/>
              </a:path>
              <a:path w="477520" h="452755">
                <a:moveTo>
                  <a:pt x="458724" y="19812"/>
                </a:moveTo>
                <a:lnTo>
                  <a:pt x="438912" y="19812"/>
                </a:lnTo>
                <a:lnTo>
                  <a:pt x="438912" y="434340"/>
                </a:lnTo>
                <a:lnTo>
                  <a:pt x="458724" y="434340"/>
                </a:lnTo>
                <a:lnTo>
                  <a:pt x="458724" y="414528"/>
                </a:lnTo>
                <a:lnTo>
                  <a:pt x="477012" y="414528"/>
                </a:lnTo>
                <a:lnTo>
                  <a:pt x="477012" y="38100"/>
                </a:lnTo>
                <a:lnTo>
                  <a:pt x="458724" y="38100"/>
                </a:lnTo>
                <a:lnTo>
                  <a:pt x="458724" y="19812"/>
                </a:lnTo>
                <a:close/>
              </a:path>
              <a:path w="477520" h="452755">
                <a:moveTo>
                  <a:pt x="477012" y="414528"/>
                </a:moveTo>
                <a:lnTo>
                  <a:pt x="458724" y="414528"/>
                </a:lnTo>
                <a:lnTo>
                  <a:pt x="458724" y="434340"/>
                </a:lnTo>
                <a:lnTo>
                  <a:pt x="477012" y="434340"/>
                </a:lnTo>
                <a:lnTo>
                  <a:pt x="477012" y="414528"/>
                </a:lnTo>
                <a:close/>
              </a:path>
              <a:path w="477520" h="452755">
                <a:moveTo>
                  <a:pt x="458724" y="0"/>
                </a:moveTo>
                <a:lnTo>
                  <a:pt x="19812" y="0"/>
                </a:lnTo>
                <a:lnTo>
                  <a:pt x="12192" y="1524"/>
                </a:lnTo>
                <a:lnTo>
                  <a:pt x="6096" y="6096"/>
                </a:lnTo>
                <a:lnTo>
                  <a:pt x="1524" y="12192"/>
                </a:lnTo>
                <a:lnTo>
                  <a:pt x="0" y="19812"/>
                </a:lnTo>
                <a:lnTo>
                  <a:pt x="0" y="227076"/>
                </a:lnTo>
                <a:lnTo>
                  <a:pt x="1524" y="233172"/>
                </a:lnTo>
                <a:lnTo>
                  <a:pt x="6096" y="239268"/>
                </a:lnTo>
                <a:lnTo>
                  <a:pt x="12192" y="243840"/>
                </a:lnTo>
                <a:lnTo>
                  <a:pt x="19812" y="245364"/>
                </a:lnTo>
                <a:lnTo>
                  <a:pt x="274320" y="245364"/>
                </a:lnTo>
                <a:lnTo>
                  <a:pt x="274320" y="227076"/>
                </a:lnTo>
                <a:lnTo>
                  <a:pt x="19812" y="227076"/>
                </a:lnTo>
                <a:lnTo>
                  <a:pt x="19812" y="207264"/>
                </a:lnTo>
                <a:lnTo>
                  <a:pt x="38100" y="207264"/>
                </a:lnTo>
                <a:lnTo>
                  <a:pt x="38100" y="38099"/>
                </a:lnTo>
                <a:lnTo>
                  <a:pt x="19812" y="38100"/>
                </a:lnTo>
                <a:lnTo>
                  <a:pt x="19812" y="19812"/>
                </a:lnTo>
                <a:lnTo>
                  <a:pt x="477012" y="19812"/>
                </a:lnTo>
                <a:lnTo>
                  <a:pt x="475488" y="12192"/>
                </a:lnTo>
                <a:lnTo>
                  <a:pt x="470916" y="6096"/>
                </a:lnTo>
                <a:lnTo>
                  <a:pt x="464820" y="1524"/>
                </a:lnTo>
                <a:lnTo>
                  <a:pt x="458724" y="0"/>
                </a:lnTo>
                <a:close/>
              </a:path>
              <a:path w="477520" h="452755">
                <a:moveTo>
                  <a:pt x="294132" y="207264"/>
                </a:moveTo>
                <a:lnTo>
                  <a:pt x="38100" y="207264"/>
                </a:lnTo>
                <a:lnTo>
                  <a:pt x="38100" y="227076"/>
                </a:lnTo>
                <a:lnTo>
                  <a:pt x="294132" y="227076"/>
                </a:lnTo>
                <a:lnTo>
                  <a:pt x="294132" y="245364"/>
                </a:lnTo>
                <a:lnTo>
                  <a:pt x="312420" y="245364"/>
                </a:lnTo>
                <a:lnTo>
                  <a:pt x="312420" y="227076"/>
                </a:lnTo>
                <a:lnTo>
                  <a:pt x="310896" y="219456"/>
                </a:lnTo>
                <a:lnTo>
                  <a:pt x="306324" y="213360"/>
                </a:lnTo>
                <a:lnTo>
                  <a:pt x="300228" y="208787"/>
                </a:lnTo>
                <a:lnTo>
                  <a:pt x="294132" y="207264"/>
                </a:lnTo>
                <a:close/>
              </a:path>
              <a:path w="477520" h="452755">
                <a:moveTo>
                  <a:pt x="38100" y="207264"/>
                </a:moveTo>
                <a:lnTo>
                  <a:pt x="19812" y="207264"/>
                </a:lnTo>
                <a:lnTo>
                  <a:pt x="19812" y="227076"/>
                </a:lnTo>
                <a:lnTo>
                  <a:pt x="38100" y="227076"/>
                </a:lnTo>
                <a:lnTo>
                  <a:pt x="38100" y="207264"/>
                </a:lnTo>
                <a:close/>
              </a:path>
              <a:path w="477520" h="452755">
                <a:moveTo>
                  <a:pt x="38100" y="19812"/>
                </a:moveTo>
                <a:lnTo>
                  <a:pt x="19812" y="19812"/>
                </a:lnTo>
                <a:lnTo>
                  <a:pt x="19812" y="38100"/>
                </a:lnTo>
                <a:lnTo>
                  <a:pt x="38100" y="38099"/>
                </a:lnTo>
                <a:lnTo>
                  <a:pt x="38100" y="19812"/>
                </a:lnTo>
                <a:close/>
              </a:path>
              <a:path w="477520" h="452755">
                <a:moveTo>
                  <a:pt x="438912" y="19812"/>
                </a:moveTo>
                <a:lnTo>
                  <a:pt x="38100" y="19812"/>
                </a:lnTo>
                <a:lnTo>
                  <a:pt x="38100" y="38099"/>
                </a:lnTo>
                <a:lnTo>
                  <a:pt x="438912" y="38100"/>
                </a:lnTo>
                <a:lnTo>
                  <a:pt x="438912" y="19812"/>
                </a:lnTo>
                <a:close/>
              </a:path>
              <a:path w="477520" h="452755">
                <a:moveTo>
                  <a:pt x="477012" y="19812"/>
                </a:moveTo>
                <a:lnTo>
                  <a:pt x="458724" y="19812"/>
                </a:lnTo>
                <a:lnTo>
                  <a:pt x="458724" y="38100"/>
                </a:lnTo>
                <a:lnTo>
                  <a:pt x="477012" y="38100"/>
                </a:lnTo>
                <a:lnTo>
                  <a:pt x="477012" y="19812"/>
                </a:lnTo>
                <a:close/>
              </a:path>
            </a:pathLst>
          </a:custGeom>
          <a:solidFill>
            <a:srgbClr val="800000"/>
          </a:solidFill>
        </p:spPr>
        <p:txBody>
          <a:bodyPr wrap="square" lIns="0" tIns="0" rIns="0" bIns="0" rtlCol="0"/>
          <a:lstStyle/>
          <a:p/>
        </p:txBody>
      </p:sp>
      <p:sp>
        <p:nvSpPr>
          <p:cNvPr id="113" name="object 113"/>
          <p:cNvSpPr/>
          <p:nvPr/>
        </p:nvSpPr>
        <p:spPr>
          <a:xfrm>
            <a:off x="3558540" y="2020570"/>
            <a:ext cx="970915" cy="19050"/>
          </a:xfrm>
          <a:custGeom>
            <a:avLst/>
            <a:gdLst/>
            <a:ahLst/>
            <a:cxnLst/>
            <a:rect l="l" t="t" r="r" b="b"/>
            <a:pathLst>
              <a:path w="970914" h="19050">
                <a:moveTo>
                  <a:pt x="0" y="19050"/>
                </a:moveTo>
                <a:lnTo>
                  <a:pt x="970788" y="19050"/>
                </a:lnTo>
                <a:lnTo>
                  <a:pt x="970788" y="0"/>
                </a:lnTo>
                <a:lnTo>
                  <a:pt x="0" y="0"/>
                </a:lnTo>
                <a:lnTo>
                  <a:pt x="0" y="19050"/>
                </a:lnTo>
                <a:close/>
              </a:path>
            </a:pathLst>
          </a:custGeom>
          <a:solidFill>
            <a:srgbClr val="800000"/>
          </a:solidFill>
        </p:spPr>
        <p:txBody>
          <a:bodyPr wrap="square" lIns="0" tIns="0" rIns="0" bIns="0" rtlCol="0"/>
          <a:lstStyle/>
          <a:p/>
        </p:txBody>
      </p:sp>
      <p:sp>
        <p:nvSpPr>
          <p:cNvPr id="114" name="object 114"/>
          <p:cNvSpPr/>
          <p:nvPr/>
        </p:nvSpPr>
        <p:spPr>
          <a:xfrm>
            <a:off x="3558540" y="2001520"/>
            <a:ext cx="20320" cy="19050"/>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115" name="object 115"/>
          <p:cNvSpPr/>
          <p:nvPr/>
        </p:nvSpPr>
        <p:spPr>
          <a:xfrm>
            <a:off x="3558540" y="1417319"/>
            <a:ext cx="38100" cy="584200"/>
          </a:xfrm>
          <a:custGeom>
            <a:avLst/>
            <a:gdLst/>
            <a:ahLst/>
            <a:cxnLst/>
            <a:rect l="l" t="t" r="r" b="b"/>
            <a:pathLst>
              <a:path w="38100" h="584200">
                <a:moveTo>
                  <a:pt x="0" y="584200"/>
                </a:moveTo>
                <a:lnTo>
                  <a:pt x="38100" y="584200"/>
                </a:lnTo>
                <a:lnTo>
                  <a:pt x="38100" y="0"/>
                </a:lnTo>
                <a:lnTo>
                  <a:pt x="0" y="0"/>
                </a:lnTo>
                <a:lnTo>
                  <a:pt x="0" y="584200"/>
                </a:lnTo>
                <a:close/>
              </a:path>
            </a:pathLst>
          </a:custGeom>
          <a:solidFill>
            <a:srgbClr val="800000"/>
          </a:solidFill>
        </p:spPr>
        <p:txBody>
          <a:bodyPr wrap="square" lIns="0" tIns="0" rIns="0" bIns="0" rtlCol="0"/>
          <a:lstStyle/>
          <a:p/>
        </p:txBody>
      </p:sp>
      <p:sp>
        <p:nvSpPr>
          <p:cNvPr id="116" name="object 116"/>
          <p:cNvSpPr/>
          <p:nvPr/>
        </p:nvSpPr>
        <p:spPr>
          <a:xfrm>
            <a:off x="3558540" y="1399539"/>
            <a:ext cx="20320" cy="17780"/>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17" name="object 117"/>
          <p:cNvSpPr/>
          <p:nvPr/>
        </p:nvSpPr>
        <p:spPr>
          <a:xfrm>
            <a:off x="3558540" y="1379219"/>
            <a:ext cx="970915" cy="20320"/>
          </a:xfrm>
          <a:custGeom>
            <a:avLst/>
            <a:gdLst/>
            <a:ahLst/>
            <a:cxnLst/>
            <a:rect l="l" t="t" r="r" b="b"/>
            <a:pathLst>
              <a:path w="970914" h="20319">
                <a:moveTo>
                  <a:pt x="0" y="20319"/>
                </a:moveTo>
                <a:lnTo>
                  <a:pt x="970788" y="20319"/>
                </a:lnTo>
                <a:lnTo>
                  <a:pt x="970788" y="0"/>
                </a:lnTo>
                <a:lnTo>
                  <a:pt x="0" y="0"/>
                </a:lnTo>
                <a:lnTo>
                  <a:pt x="0" y="20319"/>
                </a:lnTo>
                <a:close/>
              </a:path>
            </a:pathLst>
          </a:custGeom>
          <a:solidFill>
            <a:srgbClr val="800000"/>
          </a:solidFill>
        </p:spPr>
        <p:txBody>
          <a:bodyPr wrap="square" lIns="0" tIns="0" rIns="0" bIns="0" rtlCol="0"/>
          <a:lstStyle/>
          <a:p/>
        </p:txBody>
      </p:sp>
      <p:sp>
        <p:nvSpPr>
          <p:cNvPr id="118" name="object 118"/>
          <p:cNvSpPr/>
          <p:nvPr/>
        </p:nvSpPr>
        <p:spPr>
          <a:xfrm>
            <a:off x="3578352" y="2001011"/>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119" name="object 119"/>
          <p:cNvSpPr/>
          <p:nvPr/>
        </p:nvSpPr>
        <p:spPr>
          <a:xfrm>
            <a:off x="3596640" y="2001011"/>
            <a:ext cx="894715" cy="20320"/>
          </a:xfrm>
          <a:custGeom>
            <a:avLst/>
            <a:gdLst/>
            <a:ahLst/>
            <a:cxnLst/>
            <a:rect l="l" t="t" r="r" b="b"/>
            <a:pathLst>
              <a:path w="894714" h="20319">
                <a:moveTo>
                  <a:pt x="0" y="19811"/>
                </a:moveTo>
                <a:lnTo>
                  <a:pt x="894588" y="19811"/>
                </a:lnTo>
                <a:lnTo>
                  <a:pt x="894588" y="0"/>
                </a:lnTo>
                <a:lnTo>
                  <a:pt x="0" y="0"/>
                </a:lnTo>
                <a:lnTo>
                  <a:pt x="0" y="19811"/>
                </a:lnTo>
                <a:close/>
              </a:path>
            </a:pathLst>
          </a:custGeom>
          <a:solidFill>
            <a:srgbClr val="800000"/>
          </a:solidFill>
        </p:spPr>
        <p:txBody>
          <a:bodyPr wrap="square" lIns="0" tIns="0" rIns="0" bIns="0" rtlCol="0"/>
          <a:lstStyle/>
          <a:p/>
        </p:txBody>
      </p:sp>
      <p:sp>
        <p:nvSpPr>
          <p:cNvPr id="120" name="object 120"/>
          <p:cNvSpPr/>
          <p:nvPr/>
        </p:nvSpPr>
        <p:spPr>
          <a:xfrm>
            <a:off x="4491228" y="2001520"/>
            <a:ext cx="20320" cy="19050"/>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121" name="object 121"/>
          <p:cNvSpPr/>
          <p:nvPr/>
        </p:nvSpPr>
        <p:spPr>
          <a:xfrm>
            <a:off x="4510278" y="1417319"/>
            <a:ext cx="0" cy="584200"/>
          </a:xfrm>
          <a:custGeom>
            <a:avLst/>
            <a:gdLst/>
            <a:ahLst/>
            <a:cxnLst/>
            <a:rect l="l" t="t" r="r" b="b"/>
            <a:pathLst>
              <a:path w="0" h="584200">
                <a:moveTo>
                  <a:pt x="0" y="0"/>
                </a:moveTo>
                <a:lnTo>
                  <a:pt x="0" y="584200"/>
                </a:lnTo>
              </a:path>
            </a:pathLst>
          </a:custGeom>
          <a:ln w="38100">
            <a:solidFill>
              <a:srgbClr val="800000"/>
            </a:solidFill>
          </a:ln>
        </p:spPr>
        <p:txBody>
          <a:bodyPr wrap="square" lIns="0" tIns="0" rIns="0" bIns="0" rtlCol="0"/>
          <a:lstStyle/>
          <a:p/>
        </p:txBody>
      </p:sp>
      <p:sp>
        <p:nvSpPr>
          <p:cNvPr id="122" name="object 122"/>
          <p:cNvSpPr/>
          <p:nvPr/>
        </p:nvSpPr>
        <p:spPr>
          <a:xfrm>
            <a:off x="4491228" y="1399539"/>
            <a:ext cx="20320" cy="17780"/>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23" name="object 123"/>
          <p:cNvSpPr/>
          <p:nvPr/>
        </p:nvSpPr>
        <p:spPr>
          <a:xfrm>
            <a:off x="4511040" y="2001011"/>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124" name="object 124"/>
          <p:cNvSpPr/>
          <p:nvPr/>
        </p:nvSpPr>
        <p:spPr>
          <a:xfrm>
            <a:off x="3578352" y="1399032"/>
            <a:ext cx="18415" cy="18415"/>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125" name="object 125"/>
          <p:cNvSpPr/>
          <p:nvPr/>
        </p:nvSpPr>
        <p:spPr>
          <a:xfrm>
            <a:off x="3596640" y="1399032"/>
            <a:ext cx="894715" cy="18415"/>
          </a:xfrm>
          <a:custGeom>
            <a:avLst/>
            <a:gdLst/>
            <a:ahLst/>
            <a:cxnLst/>
            <a:rect l="l" t="t" r="r" b="b"/>
            <a:pathLst>
              <a:path w="894714" h="18415">
                <a:moveTo>
                  <a:pt x="0" y="18288"/>
                </a:moveTo>
                <a:lnTo>
                  <a:pt x="894588" y="18288"/>
                </a:lnTo>
                <a:lnTo>
                  <a:pt x="894588" y="0"/>
                </a:lnTo>
                <a:lnTo>
                  <a:pt x="0" y="0"/>
                </a:lnTo>
                <a:lnTo>
                  <a:pt x="0" y="18288"/>
                </a:lnTo>
                <a:close/>
              </a:path>
            </a:pathLst>
          </a:custGeom>
          <a:solidFill>
            <a:srgbClr val="800000"/>
          </a:solidFill>
        </p:spPr>
        <p:txBody>
          <a:bodyPr wrap="square" lIns="0" tIns="0" rIns="0" bIns="0" rtlCol="0"/>
          <a:lstStyle/>
          <a:p/>
        </p:txBody>
      </p:sp>
      <p:sp>
        <p:nvSpPr>
          <p:cNvPr id="126" name="object 126"/>
          <p:cNvSpPr/>
          <p:nvPr/>
        </p:nvSpPr>
        <p:spPr>
          <a:xfrm>
            <a:off x="4511040" y="1399032"/>
            <a:ext cx="18415" cy="18415"/>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127" name="object 127"/>
          <p:cNvSpPr/>
          <p:nvPr/>
        </p:nvSpPr>
        <p:spPr>
          <a:xfrm>
            <a:off x="4817364" y="1534667"/>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128" name="object 128"/>
          <p:cNvSpPr/>
          <p:nvPr/>
        </p:nvSpPr>
        <p:spPr>
          <a:xfrm>
            <a:off x="4668011" y="1709166"/>
            <a:ext cx="169545" cy="0"/>
          </a:xfrm>
          <a:custGeom>
            <a:avLst/>
            <a:gdLst/>
            <a:ahLst/>
            <a:cxnLst/>
            <a:rect l="l" t="t" r="r" b="b"/>
            <a:pathLst>
              <a:path w="169545" h="0">
                <a:moveTo>
                  <a:pt x="0" y="0"/>
                </a:moveTo>
                <a:lnTo>
                  <a:pt x="169163" y="0"/>
                </a:lnTo>
              </a:path>
            </a:pathLst>
          </a:custGeom>
          <a:ln w="25907">
            <a:solidFill>
              <a:srgbClr val="6600FF"/>
            </a:solidFill>
          </a:ln>
        </p:spPr>
        <p:txBody>
          <a:bodyPr wrap="square" lIns="0" tIns="0" rIns="0" bIns="0" rtlCol="0"/>
          <a:lstStyle/>
          <a:p/>
        </p:txBody>
      </p:sp>
      <p:sp>
        <p:nvSpPr>
          <p:cNvPr id="129" name="object 129"/>
          <p:cNvSpPr/>
          <p:nvPr/>
        </p:nvSpPr>
        <p:spPr>
          <a:xfrm>
            <a:off x="4512564" y="1629155"/>
            <a:ext cx="161925" cy="163195"/>
          </a:xfrm>
          <a:custGeom>
            <a:avLst/>
            <a:gdLst/>
            <a:ahLst/>
            <a:cxnLst/>
            <a:rect l="l" t="t" r="r" b="b"/>
            <a:pathLst>
              <a:path w="161925" h="163194">
                <a:moveTo>
                  <a:pt x="161544" y="0"/>
                </a:moveTo>
                <a:lnTo>
                  <a:pt x="0" y="82296"/>
                </a:lnTo>
                <a:lnTo>
                  <a:pt x="161544" y="163068"/>
                </a:lnTo>
                <a:lnTo>
                  <a:pt x="161544" y="0"/>
                </a:lnTo>
                <a:close/>
              </a:path>
            </a:pathLst>
          </a:custGeom>
          <a:solidFill>
            <a:srgbClr val="6600FF"/>
          </a:solidFill>
        </p:spPr>
        <p:txBody>
          <a:bodyPr wrap="square" lIns="0" tIns="0" rIns="0" bIns="0" rtlCol="0"/>
          <a:lstStyle/>
          <a:p/>
        </p:txBody>
      </p:sp>
      <p:sp>
        <p:nvSpPr>
          <p:cNvPr id="130" name="object 130"/>
          <p:cNvSpPr/>
          <p:nvPr/>
        </p:nvSpPr>
        <p:spPr>
          <a:xfrm>
            <a:off x="3558540" y="2020570"/>
            <a:ext cx="970915" cy="19050"/>
          </a:xfrm>
          <a:custGeom>
            <a:avLst/>
            <a:gdLst/>
            <a:ahLst/>
            <a:cxnLst/>
            <a:rect l="l" t="t" r="r" b="b"/>
            <a:pathLst>
              <a:path w="970914" h="19050">
                <a:moveTo>
                  <a:pt x="0" y="19050"/>
                </a:moveTo>
                <a:lnTo>
                  <a:pt x="970788" y="19050"/>
                </a:lnTo>
                <a:lnTo>
                  <a:pt x="970788" y="0"/>
                </a:lnTo>
                <a:lnTo>
                  <a:pt x="0" y="0"/>
                </a:lnTo>
                <a:lnTo>
                  <a:pt x="0" y="19050"/>
                </a:lnTo>
                <a:close/>
              </a:path>
            </a:pathLst>
          </a:custGeom>
          <a:solidFill>
            <a:srgbClr val="800000"/>
          </a:solidFill>
        </p:spPr>
        <p:txBody>
          <a:bodyPr wrap="square" lIns="0" tIns="0" rIns="0" bIns="0" rtlCol="0"/>
          <a:lstStyle/>
          <a:p/>
        </p:txBody>
      </p:sp>
      <p:sp>
        <p:nvSpPr>
          <p:cNvPr id="131" name="object 131"/>
          <p:cNvSpPr/>
          <p:nvPr/>
        </p:nvSpPr>
        <p:spPr>
          <a:xfrm>
            <a:off x="3558540" y="2001520"/>
            <a:ext cx="20320" cy="19050"/>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132" name="object 132"/>
          <p:cNvSpPr/>
          <p:nvPr/>
        </p:nvSpPr>
        <p:spPr>
          <a:xfrm>
            <a:off x="3558540" y="1417319"/>
            <a:ext cx="38100" cy="584200"/>
          </a:xfrm>
          <a:custGeom>
            <a:avLst/>
            <a:gdLst/>
            <a:ahLst/>
            <a:cxnLst/>
            <a:rect l="l" t="t" r="r" b="b"/>
            <a:pathLst>
              <a:path w="38100" h="584200">
                <a:moveTo>
                  <a:pt x="0" y="584200"/>
                </a:moveTo>
                <a:lnTo>
                  <a:pt x="38100" y="584200"/>
                </a:lnTo>
                <a:lnTo>
                  <a:pt x="38100" y="0"/>
                </a:lnTo>
                <a:lnTo>
                  <a:pt x="0" y="0"/>
                </a:lnTo>
                <a:lnTo>
                  <a:pt x="0" y="584200"/>
                </a:lnTo>
                <a:close/>
              </a:path>
            </a:pathLst>
          </a:custGeom>
          <a:solidFill>
            <a:srgbClr val="800000"/>
          </a:solidFill>
        </p:spPr>
        <p:txBody>
          <a:bodyPr wrap="square" lIns="0" tIns="0" rIns="0" bIns="0" rtlCol="0"/>
          <a:lstStyle/>
          <a:p/>
        </p:txBody>
      </p:sp>
      <p:sp>
        <p:nvSpPr>
          <p:cNvPr id="133" name="object 133"/>
          <p:cNvSpPr/>
          <p:nvPr/>
        </p:nvSpPr>
        <p:spPr>
          <a:xfrm>
            <a:off x="3558540" y="1399539"/>
            <a:ext cx="20320" cy="17780"/>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34" name="object 134"/>
          <p:cNvSpPr/>
          <p:nvPr/>
        </p:nvSpPr>
        <p:spPr>
          <a:xfrm>
            <a:off x="3558540" y="1379219"/>
            <a:ext cx="970915" cy="20320"/>
          </a:xfrm>
          <a:custGeom>
            <a:avLst/>
            <a:gdLst/>
            <a:ahLst/>
            <a:cxnLst/>
            <a:rect l="l" t="t" r="r" b="b"/>
            <a:pathLst>
              <a:path w="970914" h="20319">
                <a:moveTo>
                  <a:pt x="0" y="20319"/>
                </a:moveTo>
                <a:lnTo>
                  <a:pt x="970788" y="20319"/>
                </a:lnTo>
                <a:lnTo>
                  <a:pt x="970788" y="0"/>
                </a:lnTo>
                <a:lnTo>
                  <a:pt x="0" y="0"/>
                </a:lnTo>
                <a:lnTo>
                  <a:pt x="0" y="20319"/>
                </a:lnTo>
                <a:close/>
              </a:path>
            </a:pathLst>
          </a:custGeom>
          <a:solidFill>
            <a:srgbClr val="800000"/>
          </a:solidFill>
        </p:spPr>
        <p:txBody>
          <a:bodyPr wrap="square" lIns="0" tIns="0" rIns="0" bIns="0" rtlCol="0"/>
          <a:lstStyle/>
          <a:p/>
        </p:txBody>
      </p:sp>
      <p:sp>
        <p:nvSpPr>
          <p:cNvPr id="135" name="object 135"/>
          <p:cNvSpPr/>
          <p:nvPr/>
        </p:nvSpPr>
        <p:spPr>
          <a:xfrm>
            <a:off x="3578352" y="2001011"/>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136" name="object 136"/>
          <p:cNvSpPr/>
          <p:nvPr/>
        </p:nvSpPr>
        <p:spPr>
          <a:xfrm>
            <a:off x="3596640" y="2001011"/>
            <a:ext cx="894715" cy="20320"/>
          </a:xfrm>
          <a:custGeom>
            <a:avLst/>
            <a:gdLst/>
            <a:ahLst/>
            <a:cxnLst/>
            <a:rect l="l" t="t" r="r" b="b"/>
            <a:pathLst>
              <a:path w="894714" h="20319">
                <a:moveTo>
                  <a:pt x="0" y="19811"/>
                </a:moveTo>
                <a:lnTo>
                  <a:pt x="894588" y="19811"/>
                </a:lnTo>
                <a:lnTo>
                  <a:pt x="894588" y="0"/>
                </a:lnTo>
                <a:lnTo>
                  <a:pt x="0" y="0"/>
                </a:lnTo>
                <a:lnTo>
                  <a:pt x="0" y="19811"/>
                </a:lnTo>
                <a:close/>
              </a:path>
            </a:pathLst>
          </a:custGeom>
          <a:solidFill>
            <a:srgbClr val="800000"/>
          </a:solidFill>
        </p:spPr>
        <p:txBody>
          <a:bodyPr wrap="square" lIns="0" tIns="0" rIns="0" bIns="0" rtlCol="0"/>
          <a:lstStyle/>
          <a:p/>
        </p:txBody>
      </p:sp>
      <p:sp>
        <p:nvSpPr>
          <p:cNvPr id="137" name="object 137"/>
          <p:cNvSpPr/>
          <p:nvPr/>
        </p:nvSpPr>
        <p:spPr>
          <a:xfrm>
            <a:off x="4491228" y="2001520"/>
            <a:ext cx="20320" cy="19050"/>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138" name="object 138"/>
          <p:cNvSpPr/>
          <p:nvPr/>
        </p:nvSpPr>
        <p:spPr>
          <a:xfrm>
            <a:off x="4510278" y="1417319"/>
            <a:ext cx="0" cy="584200"/>
          </a:xfrm>
          <a:custGeom>
            <a:avLst/>
            <a:gdLst/>
            <a:ahLst/>
            <a:cxnLst/>
            <a:rect l="l" t="t" r="r" b="b"/>
            <a:pathLst>
              <a:path w="0" h="584200">
                <a:moveTo>
                  <a:pt x="0" y="0"/>
                </a:moveTo>
                <a:lnTo>
                  <a:pt x="0" y="584200"/>
                </a:lnTo>
              </a:path>
            </a:pathLst>
          </a:custGeom>
          <a:ln w="38100">
            <a:solidFill>
              <a:srgbClr val="800000"/>
            </a:solidFill>
          </a:ln>
        </p:spPr>
        <p:txBody>
          <a:bodyPr wrap="square" lIns="0" tIns="0" rIns="0" bIns="0" rtlCol="0"/>
          <a:lstStyle/>
          <a:p/>
        </p:txBody>
      </p:sp>
      <p:sp>
        <p:nvSpPr>
          <p:cNvPr id="139" name="object 139"/>
          <p:cNvSpPr/>
          <p:nvPr/>
        </p:nvSpPr>
        <p:spPr>
          <a:xfrm>
            <a:off x="4491228" y="1399539"/>
            <a:ext cx="20320" cy="17780"/>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40" name="object 140"/>
          <p:cNvSpPr/>
          <p:nvPr/>
        </p:nvSpPr>
        <p:spPr>
          <a:xfrm>
            <a:off x="4511040" y="2001011"/>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141" name="object 141"/>
          <p:cNvSpPr/>
          <p:nvPr/>
        </p:nvSpPr>
        <p:spPr>
          <a:xfrm>
            <a:off x="3578352" y="1399032"/>
            <a:ext cx="18415" cy="18415"/>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142" name="object 142"/>
          <p:cNvSpPr/>
          <p:nvPr/>
        </p:nvSpPr>
        <p:spPr>
          <a:xfrm>
            <a:off x="3596640" y="1399032"/>
            <a:ext cx="894715" cy="18415"/>
          </a:xfrm>
          <a:custGeom>
            <a:avLst/>
            <a:gdLst/>
            <a:ahLst/>
            <a:cxnLst/>
            <a:rect l="l" t="t" r="r" b="b"/>
            <a:pathLst>
              <a:path w="894714" h="18415">
                <a:moveTo>
                  <a:pt x="0" y="18288"/>
                </a:moveTo>
                <a:lnTo>
                  <a:pt x="894588" y="18288"/>
                </a:lnTo>
                <a:lnTo>
                  <a:pt x="894588" y="0"/>
                </a:lnTo>
                <a:lnTo>
                  <a:pt x="0" y="0"/>
                </a:lnTo>
                <a:lnTo>
                  <a:pt x="0" y="18288"/>
                </a:lnTo>
                <a:close/>
              </a:path>
            </a:pathLst>
          </a:custGeom>
          <a:solidFill>
            <a:srgbClr val="800000"/>
          </a:solidFill>
        </p:spPr>
        <p:txBody>
          <a:bodyPr wrap="square" lIns="0" tIns="0" rIns="0" bIns="0" rtlCol="0"/>
          <a:lstStyle/>
          <a:p/>
        </p:txBody>
      </p:sp>
      <p:sp>
        <p:nvSpPr>
          <p:cNvPr id="143" name="object 143"/>
          <p:cNvSpPr/>
          <p:nvPr/>
        </p:nvSpPr>
        <p:spPr>
          <a:xfrm>
            <a:off x="4511040" y="1399032"/>
            <a:ext cx="18415" cy="18415"/>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144" name="object 144"/>
          <p:cNvSpPr/>
          <p:nvPr/>
        </p:nvSpPr>
        <p:spPr>
          <a:xfrm>
            <a:off x="4817364" y="1534667"/>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145" name="object 145"/>
          <p:cNvSpPr/>
          <p:nvPr/>
        </p:nvSpPr>
        <p:spPr>
          <a:xfrm>
            <a:off x="4668011" y="1709166"/>
            <a:ext cx="169545" cy="0"/>
          </a:xfrm>
          <a:custGeom>
            <a:avLst/>
            <a:gdLst/>
            <a:ahLst/>
            <a:cxnLst/>
            <a:rect l="l" t="t" r="r" b="b"/>
            <a:pathLst>
              <a:path w="169545" h="0">
                <a:moveTo>
                  <a:pt x="0" y="0"/>
                </a:moveTo>
                <a:lnTo>
                  <a:pt x="169163" y="0"/>
                </a:lnTo>
              </a:path>
            </a:pathLst>
          </a:custGeom>
          <a:ln w="25907">
            <a:solidFill>
              <a:srgbClr val="6600FF"/>
            </a:solidFill>
          </a:ln>
        </p:spPr>
        <p:txBody>
          <a:bodyPr wrap="square" lIns="0" tIns="0" rIns="0" bIns="0" rtlCol="0"/>
          <a:lstStyle/>
          <a:p/>
        </p:txBody>
      </p:sp>
      <p:sp>
        <p:nvSpPr>
          <p:cNvPr id="146" name="object 146"/>
          <p:cNvSpPr/>
          <p:nvPr/>
        </p:nvSpPr>
        <p:spPr>
          <a:xfrm>
            <a:off x="4512564" y="1629155"/>
            <a:ext cx="161925" cy="163195"/>
          </a:xfrm>
          <a:custGeom>
            <a:avLst/>
            <a:gdLst/>
            <a:ahLst/>
            <a:cxnLst/>
            <a:rect l="l" t="t" r="r" b="b"/>
            <a:pathLst>
              <a:path w="161925" h="163194">
                <a:moveTo>
                  <a:pt x="161544" y="0"/>
                </a:moveTo>
                <a:lnTo>
                  <a:pt x="0" y="82296"/>
                </a:lnTo>
                <a:lnTo>
                  <a:pt x="161544" y="163068"/>
                </a:lnTo>
                <a:lnTo>
                  <a:pt x="161544" y="0"/>
                </a:lnTo>
                <a:close/>
              </a:path>
            </a:pathLst>
          </a:custGeom>
          <a:solidFill>
            <a:srgbClr val="6600FF"/>
          </a:solidFill>
        </p:spPr>
        <p:txBody>
          <a:bodyPr wrap="square" lIns="0" tIns="0" rIns="0" bIns="0" rtlCol="0"/>
          <a:lstStyle/>
          <a:p/>
        </p:txBody>
      </p:sp>
      <p:sp>
        <p:nvSpPr>
          <p:cNvPr id="147" name="object 147"/>
          <p:cNvSpPr/>
          <p:nvPr/>
        </p:nvSpPr>
        <p:spPr>
          <a:xfrm>
            <a:off x="1985772" y="1865376"/>
            <a:ext cx="330835" cy="311150"/>
          </a:xfrm>
          <a:custGeom>
            <a:avLst/>
            <a:gdLst/>
            <a:ahLst/>
            <a:cxnLst/>
            <a:rect l="l" t="t" r="r" b="b"/>
            <a:pathLst>
              <a:path w="330835" h="311150">
                <a:moveTo>
                  <a:pt x="0" y="0"/>
                </a:moveTo>
                <a:lnTo>
                  <a:pt x="330707" y="0"/>
                </a:lnTo>
                <a:lnTo>
                  <a:pt x="330707" y="310896"/>
                </a:lnTo>
                <a:lnTo>
                  <a:pt x="0" y="310896"/>
                </a:lnTo>
                <a:lnTo>
                  <a:pt x="0" y="0"/>
                </a:lnTo>
                <a:close/>
              </a:path>
            </a:pathLst>
          </a:custGeom>
          <a:solidFill>
            <a:srgbClr val="CC00CC"/>
          </a:solidFill>
        </p:spPr>
        <p:txBody>
          <a:bodyPr wrap="square" lIns="0" tIns="0" rIns="0" bIns="0" rtlCol="0"/>
          <a:lstStyle/>
          <a:p/>
        </p:txBody>
      </p:sp>
      <p:sp>
        <p:nvSpPr>
          <p:cNvPr id="148" name="object 148"/>
          <p:cNvSpPr/>
          <p:nvPr/>
        </p:nvSpPr>
        <p:spPr>
          <a:xfrm>
            <a:off x="1965960" y="2185289"/>
            <a:ext cx="368935" cy="0"/>
          </a:xfrm>
          <a:custGeom>
            <a:avLst/>
            <a:gdLst/>
            <a:ahLst/>
            <a:cxnLst/>
            <a:rect l="l" t="t" r="r" b="b"/>
            <a:pathLst>
              <a:path w="368935" h="0">
                <a:moveTo>
                  <a:pt x="0" y="0"/>
                </a:moveTo>
                <a:lnTo>
                  <a:pt x="368807" y="0"/>
                </a:lnTo>
              </a:path>
            </a:pathLst>
          </a:custGeom>
          <a:ln w="19050">
            <a:solidFill>
              <a:srgbClr val="800000"/>
            </a:solidFill>
          </a:ln>
        </p:spPr>
        <p:txBody>
          <a:bodyPr wrap="square" lIns="0" tIns="0" rIns="0" bIns="0" rtlCol="0"/>
          <a:lstStyle/>
          <a:p/>
        </p:txBody>
      </p:sp>
      <p:sp>
        <p:nvSpPr>
          <p:cNvPr id="149" name="object 149"/>
          <p:cNvSpPr/>
          <p:nvPr/>
        </p:nvSpPr>
        <p:spPr>
          <a:xfrm>
            <a:off x="1965960" y="2156714"/>
            <a:ext cx="20320" cy="19050"/>
          </a:xfrm>
          <a:custGeom>
            <a:avLst/>
            <a:gdLst/>
            <a:ahLst/>
            <a:cxnLst/>
            <a:rect l="l" t="t" r="r" b="b"/>
            <a:pathLst>
              <a:path w="20319"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p:txBody>
      </p:sp>
      <p:sp>
        <p:nvSpPr>
          <p:cNvPr id="150" name="object 150"/>
          <p:cNvSpPr/>
          <p:nvPr/>
        </p:nvSpPr>
        <p:spPr>
          <a:xfrm>
            <a:off x="1985010" y="1883664"/>
            <a:ext cx="0" cy="273050"/>
          </a:xfrm>
          <a:custGeom>
            <a:avLst/>
            <a:gdLst/>
            <a:ahLst/>
            <a:cxnLst/>
            <a:rect l="l" t="t" r="r" b="b"/>
            <a:pathLst>
              <a:path w="0" h="273050">
                <a:moveTo>
                  <a:pt x="0" y="0"/>
                </a:moveTo>
                <a:lnTo>
                  <a:pt x="0" y="273050"/>
                </a:lnTo>
              </a:path>
            </a:pathLst>
          </a:custGeom>
          <a:ln w="38100">
            <a:solidFill>
              <a:srgbClr val="800000"/>
            </a:solidFill>
          </a:ln>
        </p:spPr>
        <p:txBody>
          <a:bodyPr wrap="square" lIns="0" tIns="0" rIns="0" bIns="0" rtlCol="0"/>
          <a:lstStyle/>
          <a:p/>
        </p:txBody>
      </p:sp>
      <p:sp>
        <p:nvSpPr>
          <p:cNvPr id="151" name="object 151"/>
          <p:cNvSpPr/>
          <p:nvPr/>
        </p:nvSpPr>
        <p:spPr>
          <a:xfrm>
            <a:off x="1965960" y="1865883"/>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52" name="object 152"/>
          <p:cNvSpPr/>
          <p:nvPr/>
        </p:nvSpPr>
        <p:spPr>
          <a:xfrm>
            <a:off x="1965960" y="1855723"/>
            <a:ext cx="368935" cy="0"/>
          </a:xfrm>
          <a:custGeom>
            <a:avLst/>
            <a:gdLst/>
            <a:ahLst/>
            <a:cxnLst/>
            <a:rect l="l" t="t" r="r" b="b"/>
            <a:pathLst>
              <a:path w="368935" h="0">
                <a:moveTo>
                  <a:pt x="0" y="0"/>
                </a:moveTo>
                <a:lnTo>
                  <a:pt x="368807" y="0"/>
                </a:lnTo>
              </a:path>
            </a:pathLst>
          </a:custGeom>
          <a:ln w="20320">
            <a:solidFill>
              <a:srgbClr val="800000"/>
            </a:solidFill>
          </a:ln>
        </p:spPr>
        <p:txBody>
          <a:bodyPr wrap="square" lIns="0" tIns="0" rIns="0" bIns="0" rtlCol="0"/>
          <a:lstStyle/>
          <a:p/>
        </p:txBody>
      </p:sp>
      <p:sp>
        <p:nvSpPr>
          <p:cNvPr id="153" name="object 153"/>
          <p:cNvSpPr/>
          <p:nvPr/>
        </p:nvSpPr>
        <p:spPr>
          <a:xfrm>
            <a:off x="1985772" y="2166366"/>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154" name="object 154"/>
          <p:cNvSpPr/>
          <p:nvPr/>
        </p:nvSpPr>
        <p:spPr>
          <a:xfrm>
            <a:off x="2004060" y="2166366"/>
            <a:ext cx="292735" cy="0"/>
          </a:xfrm>
          <a:custGeom>
            <a:avLst/>
            <a:gdLst/>
            <a:ahLst/>
            <a:cxnLst/>
            <a:rect l="l" t="t" r="r" b="b"/>
            <a:pathLst>
              <a:path w="292735" h="0">
                <a:moveTo>
                  <a:pt x="0" y="0"/>
                </a:moveTo>
                <a:lnTo>
                  <a:pt x="292607" y="0"/>
                </a:lnTo>
              </a:path>
            </a:pathLst>
          </a:custGeom>
          <a:ln w="19811">
            <a:solidFill>
              <a:srgbClr val="800000"/>
            </a:solidFill>
          </a:ln>
        </p:spPr>
        <p:txBody>
          <a:bodyPr wrap="square" lIns="0" tIns="0" rIns="0" bIns="0" rtlCol="0"/>
          <a:lstStyle/>
          <a:p/>
        </p:txBody>
      </p:sp>
      <p:sp>
        <p:nvSpPr>
          <p:cNvPr id="155" name="object 155"/>
          <p:cNvSpPr/>
          <p:nvPr/>
        </p:nvSpPr>
        <p:spPr>
          <a:xfrm>
            <a:off x="2296667" y="2166239"/>
            <a:ext cx="20320" cy="0"/>
          </a:xfrm>
          <a:custGeom>
            <a:avLst/>
            <a:gdLst/>
            <a:ahLst/>
            <a:cxnLst/>
            <a:rect l="l" t="t" r="r" b="b"/>
            <a:pathLst>
              <a:path w="20319" h="0">
                <a:moveTo>
                  <a:pt x="0" y="0"/>
                </a:moveTo>
                <a:lnTo>
                  <a:pt x="19812" y="0"/>
                </a:lnTo>
              </a:path>
            </a:pathLst>
          </a:custGeom>
          <a:ln w="19050">
            <a:solidFill>
              <a:srgbClr val="800000"/>
            </a:solidFill>
          </a:ln>
        </p:spPr>
        <p:txBody>
          <a:bodyPr wrap="square" lIns="0" tIns="0" rIns="0" bIns="0" rtlCol="0"/>
          <a:lstStyle/>
          <a:p/>
        </p:txBody>
      </p:sp>
      <p:sp>
        <p:nvSpPr>
          <p:cNvPr id="156" name="object 156"/>
          <p:cNvSpPr/>
          <p:nvPr/>
        </p:nvSpPr>
        <p:spPr>
          <a:xfrm>
            <a:off x="2315717" y="1883664"/>
            <a:ext cx="0" cy="273050"/>
          </a:xfrm>
          <a:custGeom>
            <a:avLst/>
            <a:gdLst/>
            <a:ahLst/>
            <a:cxnLst/>
            <a:rect l="l" t="t" r="r" b="b"/>
            <a:pathLst>
              <a:path w="0" h="273050">
                <a:moveTo>
                  <a:pt x="0" y="0"/>
                </a:moveTo>
                <a:lnTo>
                  <a:pt x="0" y="273050"/>
                </a:lnTo>
              </a:path>
            </a:pathLst>
          </a:custGeom>
          <a:ln w="38100">
            <a:solidFill>
              <a:srgbClr val="800000"/>
            </a:solidFill>
          </a:ln>
        </p:spPr>
        <p:txBody>
          <a:bodyPr wrap="square" lIns="0" tIns="0" rIns="0" bIns="0" rtlCol="0"/>
          <a:lstStyle/>
          <a:p/>
        </p:txBody>
      </p:sp>
      <p:sp>
        <p:nvSpPr>
          <p:cNvPr id="157" name="object 157"/>
          <p:cNvSpPr/>
          <p:nvPr/>
        </p:nvSpPr>
        <p:spPr>
          <a:xfrm>
            <a:off x="2296667" y="1874773"/>
            <a:ext cx="20320" cy="0"/>
          </a:xfrm>
          <a:custGeom>
            <a:avLst/>
            <a:gdLst/>
            <a:ahLst/>
            <a:cxnLst/>
            <a:rect l="l" t="t" r="r" b="b"/>
            <a:pathLst>
              <a:path w="20319" h="0">
                <a:moveTo>
                  <a:pt x="0" y="0"/>
                </a:moveTo>
                <a:lnTo>
                  <a:pt x="19812" y="0"/>
                </a:lnTo>
              </a:path>
            </a:pathLst>
          </a:custGeom>
          <a:ln w="17779">
            <a:solidFill>
              <a:srgbClr val="800000"/>
            </a:solidFill>
          </a:ln>
        </p:spPr>
        <p:txBody>
          <a:bodyPr wrap="square" lIns="0" tIns="0" rIns="0" bIns="0" rtlCol="0"/>
          <a:lstStyle/>
          <a:p/>
        </p:txBody>
      </p:sp>
      <p:sp>
        <p:nvSpPr>
          <p:cNvPr id="158" name="object 158"/>
          <p:cNvSpPr/>
          <p:nvPr/>
        </p:nvSpPr>
        <p:spPr>
          <a:xfrm>
            <a:off x="2316479" y="2156460"/>
            <a:ext cx="18415" cy="20320"/>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p:txBody>
      </p:sp>
      <p:sp>
        <p:nvSpPr>
          <p:cNvPr id="159" name="object 159"/>
          <p:cNvSpPr/>
          <p:nvPr/>
        </p:nvSpPr>
        <p:spPr>
          <a:xfrm>
            <a:off x="1985772" y="1874520"/>
            <a:ext cx="18415" cy="0"/>
          </a:xfrm>
          <a:custGeom>
            <a:avLst/>
            <a:gdLst/>
            <a:ahLst/>
            <a:cxnLst/>
            <a:rect l="l" t="t" r="r" b="b"/>
            <a:pathLst>
              <a:path w="18414" h="0">
                <a:moveTo>
                  <a:pt x="0" y="0"/>
                </a:moveTo>
                <a:lnTo>
                  <a:pt x="18287" y="0"/>
                </a:lnTo>
              </a:path>
            </a:pathLst>
          </a:custGeom>
          <a:ln w="18288">
            <a:solidFill>
              <a:srgbClr val="800000"/>
            </a:solidFill>
          </a:ln>
        </p:spPr>
        <p:txBody>
          <a:bodyPr wrap="square" lIns="0" tIns="0" rIns="0" bIns="0" rtlCol="0"/>
          <a:lstStyle/>
          <a:p/>
        </p:txBody>
      </p:sp>
      <p:sp>
        <p:nvSpPr>
          <p:cNvPr id="160" name="object 160"/>
          <p:cNvSpPr/>
          <p:nvPr/>
        </p:nvSpPr>
        <p:spPr>
          <a:xfrm>
            <a:off x="2004060" y="1874520"/>
            <a:ext cx="292735" cy="0"/>
          </a:xfrm>
          <a:custGeom>
            <a:avLst/>
            <a:gdLst/>
            <a:ahLst/>
            <a:cxnLst/>
            <a:rect l="l" t="t" r="r" b="b"/>
            <a:pathLst>
              <a:path w="292735" h="0">
                <a:moveTo>
                  <a:pt x="0" y="0"/>
                </a:moveTo>
                <a:lnTo>
                  <a:pt x="292607" y="0"/>
                </a:lnTo>
              </a:path>
            </a:pathLst>
          </a:custGeom>
          <a:ln w="18288">
            <a:solidFill>
              <a:srgbClr val="800000"/>
            </a:solidFill>
          </a:ln>
        </p:spPr>
        <p:txBody>
          <a:bodyPr wrap="square" lIns="0" tIns="0" rIns="0" bIns="0" rtlCol="0"/>
          <a:lstStyle/>
          <a:p/>
        </p:txBody>
      </p:sp>
      <p:sp>
        <p:nvSpPr>
          <p:cNvPr id="161" name="object 161"/>
          <p:cNvSpPr/>
          <p:nvPr/>
        </p:nvSpPr>
        <p:spPr>
          <a:xfrm>
            <a:off x="2316479" y="1865376"/>
            <a:ext cx="18415" cy="18415"/>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p:txBody>
      </p:sp>
      <p:sp>
        <p:nvSpPr>
          <p:cNvPr id="162" name="object 162"/>
          <p:cNvSpPr/>
          <p:nvPr/>
        </p:nvSpPr>
        <p:spPr>
          <a:xfrm>
            <a:off x="2206751" y="2330195"/>
            <a:ext cx="821690" cy="207645"/>
          </a:xfrm>
          <a:custGeom>
            <a:avLst/>
            <a:gdLst/>
            <a:ahLst/>
            <a:cxnLst/>
            <a:rect l="l" t="t" r="r" b="b"/>
            <a:pathLst>
              <a:path w="821689" h="207644">
                <a:moveTo>
                  <a:pt x="0" y="0"/>
                </a:moveTo>
                <a:lnTo>
                  <a:pt x="821436" y="0"/>
                </a:lnTo>
                <a:lnTo>
                  <a:pt x="821436" y="207264"/>
                </a:lnTo>
                <a:lnTo>
                  <a:pt x="0" y="207264"/>
                </a:lnTo>
                <a:lnTo>
                  <a:pt x="0" y="0"/>
                </a:lnTo>
                <a:close/>
              </a:path>
            </a:pathLst>
          </a:custGeom>
          <a:solidFill>
            <a:srgbClr val="CC3300"/>
          </a:solidFill>
        </p:spPr>
        <p:txBody>
          <a:bodyPr wrap="square" lIns="0" tIns="0" rIns="0" bIns="0" rtlCol="0"/>
          <a:lstStyle/>
          <a:p/>
        </p:txBody>
      </p:sp>
      <p:sp>
        <p:nvSpPr>
          <p:cNvPr id="163" name="object 163"/>
          <p:cNvSpPr/>
          <p:nvPr/>
        </p:nvSpPr>
        <p:spPr>
          <a:xfrm>
            <a:off x="2186939" y="2546604"/>
            <a:ext cx="859790" cy="0"/>
          </a:xfrm>
          <a:custGeom>
            <a:avLst/>
            <a:gdLst/>
            <a:ahLst/>
            <a:cxnLst/>
            <a:rect l="l" t="t" r="r" b="b"/>
            <a:pathLst>
              <a:path w="859789" h="0">
                <a:moveTo>
                  <a:pt x="0" y="0"/>
                </a:moveTo>
                <a:lnTo>
                  <a:pt x="859536" y="0"/>
                </a:lnTo>
              </a:path>
            </a:pathLst>
          </a:custGeom>
          <a:ln w="17779">
            <a:solidFill>
              <a:srgbClr val="800000"/>
            </a:solidFill>
          </a:ln>
        </p:spPr>
        <p:txBody>
          <a:bodyPr wrap="square" lIns="0" tIns="0" rIns="0" bIns="0" rtlCol="0"/>
          <a:lstStyle/>
          <a:p/>
        </p:txBody>
      </p:sp>
      <p:sp>
        <p:nvSpPr>
          <p:cNvPr id="164" name="object 164"/>
          <p:cNvSpPr/>
          <p:nvPr/>
        </p:nvSpPr>
        <p:spPr>
          <a:xfrm>
            <a:off x="2186939" y="2517394"/>
            <a:ext cx="20320" cy="20320"/>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p:txBody>
      </p:sp>
      <p:sp>
        <p:nvSpPr>
          <p:cNvPr id="165" name="object 165"/>
          <p:cNvSpPr/>
          <p:nvPr/>
        </p:nvSpPr>
        <p:spPr>
          <a:xfrm>
            <a:off x="2205989" y="2348483"/>
            <a:ext cx="0" cy="168910"/>
          </a:xfrm>
          <a:custGeom>
            <a:avLst/>
            <a:gdLst/>
            <a:ahLst/>
            <a:cxnLst/>
            <a:rect l="l" t="t" r="r" b="b"/>
            <a:pathLst>
              <a:path w="0" h="168910">
                <a:moveTo>
                  <a:pt x="0" y="0"/>
                </a:moveTo>
                <a:lnTo>
                  <a:pt x="0" y="168909"/>
                </a:lnTo>
              </a:path>
            </a:pathLst>
          </a:custGeom>
          <a:ln w="38100">
            <a:solidFill>
              <a:srgbClr val="800000"/>
            </a:solidFill>
          </a:ln>
        </p:spPr>
        <p:txBody>
          <a:bodyPr wrap="square" lIns="0" tIns="0" rIns="0" bIns="0" rtlCol="0"/>
          <a:lstStyle/>
          <a:p/>
        </p:txBody>
      </p:sp>
      <p:sp>
        <p:nvSpPr>
          <p:cNvPr id="166" name="object 166"/>
          <p:cNvSpPr/>
          <p:nvPr/>
        </p:nvSpPr>
        <p:spPr>
          <a:xfrm>
            <a:off x="2186939" y="2330704"/>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67" name="object 167"/>
          <p:cNvSpPr/>
          <p:nvPr/>
        </p:nvSpPr>
        <p:spPr>
          <a:xfrm>
            <a:off x="2186939" y="2320544"/>
            <a:ext cx="859790" cy="0"/>
          </a:xfrm>
          <a:custGeom>
            <a:avLst/>
            <a:gdLst/>
            <a:ahLst/>
            <a:cxnLst/>
            <a:rect l="l" t="t" r="r" b="b"/>
            <a:pathLst>
              <a:path w="859789" h="0">
                <a:moveTo>
                  <a:pt x="0" y="0"/>
                </a:moveTo>
                <a:lnTo>
                  <a:pt x="859536" y="0"/>
                </a:lnTo>
              </a:path>
            </a:pathLst>
          </a:custGeom>
          <a:ln w="20320">
            <a:solidFill>
              <a:srgbClr val="800000"/>
            </a:solidFill>
          </a:ln>
        </p:spPr>
        <p:txBody>
          <a:bodyPr wrap="square" lIns="0" tIns="0" rIns="0" bIns="0" rtlCol="0"/>
          <a:lstStyle/>
          <a:p/>
        </p:txBody>
      </p:sp>
      <p:sp>
        <p:nvSpPr>
          <p:cNvPr id="168" name="object 168"/>
          <p:cNvSpPr/>
          <p:nvPr/>
        </p:nvSpPr>
        <p:spPr>
          <a:xfrm>
            <a:off x="2206751" y="2527554"/>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169" name="object 169"/>
          <p:cNvSpPr/>
          <p:nvPr/>
        </p:nvSpPr>
        <p:spPr>
          <a:xfrm>
            <a:off x="2225039" y="2527554"/>
            <a:ext cx="783590" cy="0"/>
          </a:xfrm>
          <a:custGeom>
            <a:avLst/>
            <a:gdLst/>
            <a:ahLst/>
            <a:cxnLst/>
            <a:rect l="l" t="t" r="r" b="b"/>
            <a:pathLst>
              <a:path w="783589" h="0">
                <a:moveTo>
                  <a:pt x="0" y="0"/>
                </a:moveTo>
                <a:lnTo>
                  <a:pt x="783336" y="0"/>
                </a:lnTo>
              </a:path>
            </a:pathLst>
          </a:custGeom>
          <a:ln w="19811">
            <a:solidFill>
              <a:srgbClr val="800000"/>
            </a:solidFill>
          </a:ln>
        </p:spPr>
        <p:txBody>
          <a:bodyPr wrap="square" lIns="0" tIns="0" rIns="0" bIns="0" rtlCol="0"/>
          <a:lstStyle/>
          <a:p/>
        </p:txBody>
      </p:sp>
      <p:sp>
        <p:nvSpPr>
          <p:cNvPr id="170" name="object 170"/>
          <p:cNvSpPr/>
          <p:nvPr/>
        </p:nvSpPr>
        <p:spPr>
          <a:xfrm>
            <a:off x="3008376" y="2517394"/>
            <a:ext cx="20320" cy="20320"/>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p:txBody>
      </p:sp>
      <p:sp>
        <p:nvSpPr>
          <p:cNvPr id="171" name="object 171"/>
          <p:cNvSpPr/>
          <p:nvPr/>
        </p:nvSpPr>
        <p:spPr>
          <a:xfrm>
            <a:off x="3027426" y="2348483"/>
            <a:ext cx="0" cy="168910"/>
          </a:xfrm>
          <a:custGeom>
            <a:avLst/>
            <a:gdLst/>
            <a:ahLst/>
            <a:cxnLst/>
            <a:rect l="l" t="t" r="r" b="b"/>
            <a:pathLst>
              <a:path w="0" h="168910">
                <a:moveTo>
                  <a:pt x="0" y="0"/>
                </a:moveTo>
                <a:lnTo>
                  <a:pt x="0" y="168909"/>
                </a:lnTo>
              </a:path>
            </a:pathLst>
          </a:custGeom>
          <a:ln w="38100">
            <a:solidFill>
              <a:srgbClr val="800000"/>
            </a:solidFill>
          </a:ln>
        </p:spPr>
        <p:txBody>
          <a:bodyPr wrap="square" lIns="0" tIns="0" rIns="0" bIns="0" rtlCol="0"/>
          <a:lstStyle/>
          <a:p/>
        </p:txBody>
      </p:sp>
      <p:sp>
        <p:nvSpPr>
          <p:cNvPr id="172" name="object 172"/>
          <p:cNvSpPr/>
          <p:nvPr/>
        </p:nvSpPr>
        <p:spPr>
          <a:xfrm>
            <a:off x="3008376" y="2330704"/>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73" name="object 173"/>
          <p:cNvSpPr/>
          <p:nvPr/>
        </p:nvSpPr>
        <p:spPr>
          <a:xfrm>
            <a:off x="3028188" y="2527554"/>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174" name="object 174"/>
          <p:cNvSpPr/>
          <p:nvPr/>
        </p:nvSpPr>
        <p:spPr>
          <a:xfrm>
            <a:off x="2206751" y="2339339"/>
            <a:ext cx="18415" cy="0"/>
          </a:xfrm>
          <a:custGeom>
            <a:avLst/>
            <a:gdLst/>
            <a:ahLst/>
            <a:cxnLst/>
            <a:rect l="l" t="t" r="r" b="b"/>
            <a:pathLst>
              <a:path w="18414" h="0">
                <a:moveTo>
                  <a:pt x="0" y="0"/>
                </a:moveTo>
                <a:lnTo>
                  <a:pt x="18287" y="0"/>
                </a:lnTo>
              </a:path>
            </a:pathLst>
          </a:custGeom>
          <a:ln w="18288">
            <a:solidFill>
              <a:srgbClr val="800000"/>
            </a:solidFill>
          </a:ln>
        </p:spPr>
        <p:txBody>
          <a:bodyPr wrap="square" lIns="0" tIns="0" rIns="0" bIns="0" rtlCol="0"/>
          <a:lstStyle/>
          <a:p/>
        </p:txBody>
      </p:sp>
      <p:sp>
        <p:nvSpPr>
          <p:cNvPr id="175" name="object 175"/>
          <p:cNvSpPr/>
          <p:nvPr/>
        </p:nvSpPr>
        <p:spPr>
          <a:xfrm>
            <a:off x="2225039" y="2339339"/>
            <a:ext cx="783590" cy="0"/>
          </a:xfrm>
          <a:custGeom>
            <a:avLst/>
            <a:gdLst/>
            <a:ahLst/>
            <a:cxnLst/>
            <a:rect l="l" t="t" r="r" b="b"/>
            <a:pathLst>
              <a:path w="783589" h="0">
                <a:moveTo>
                  <a:pt x="0" y="0"/>
                </a:moveTo>
                <a:lnTo>
                  <a:pt x="783336" y="0"/>
                </a:lnTo>
              </a:path>
            </a:pathLst>
          </a:custGeom>
          <a:ln w="18288">
            <a:solidFill>
              <a:srgbClr val="800000"/>
            </a:solidFill>
          </a:ln>
        </p:spPr>
        <p:txBody>
          <a:bodyPr wrap="square" lIns="0" tIns="0" rIns="0" bIns="0" rtlCol="0"/>
          <a:lstStyle/>
          <a:p/>
        </p:txBody>
      </p:sp>
      <p:sp>
        <p:nvSpPr>
          <p:cNvPr id="176" name="object 176"/>
          <p:cNvSpPr/>
          <p:nvPr/>
        </p:nvSpPr>
        <p:spPr>
          <a:xfrm>
            <a:off x="3028188" y="2339339"/>
            <a:ext cx="18415" cy="0"/>
          </a:xfrm>
          <a:custGeom>
            <a:avLst/>
            <a:gdLst/>
            <a:ahLst/>
            <a:cxnLst/>
            <a:rect l="l" t="t" r="r" b="b"/>
            <a:pathLst>
              <a:path w="18414" h="0">
                <a:moveTo>
                  <a:pt x="0" y="0"/>
                </a:moveTo>
                <a:lnTo>
                  <a:pt x="18287" y="0"/>
                </a:lnTo>
              </a:path>
            </a:pathLst>
          </a:custGeom>
          <a:ln w="18288">
            <a:solidFill>
              <a:srgbClr val="800000"/>
            </a:solidFill>
          </a:ln>
        </p:spPr>
        <p:txBody>
          <a:bodyPr wrap="square" lIns="0" tIns="0" rIns="0" bIns="0" rtlCol="0"/>
          <a:lstStyle/>
          <a:p/>
        </p:txBody>
      </p:sp>
      <p:sp>
        <p:nvSpPr>
          <p:cNvPr id="177" name="object 177"/>
          <p:cNvSpPr/>
          <p:nvPr/>
        </p:nvSpPr>
        <p:spPr>
          <a:xfrm>
            <a:off x="3028188" y="2537460"/>
            <a:ext cx="276225" cy="207645"/>
          </a:xfrm>
          <a:custGeom>
            <a:avLst/>
            <a:gdLst/>
            <a:ahLst/>
            <a:cxnLst/>
            <a:rect l="l" t="t" r="r" b="b"/>
            <a:pathLst>
              <a:path w="276225" h="207644">
                <a:moveTo>
                  <a:pt x="0" y="0"/>
                </a:moveTo>
                <a:lnTo>
                  <a:pt x="275843" y="0"/>
                </a:lnTo>
                <a:lnTo>
                  <a:pt x="275843" y="207264"/>
                </a:lnTo>
                <a:lnTo>
                  <a:pt x="0" y="207264"/>
                </a:lnTo>
                <a:lnTo>
                  <a:pt x="0" y="0"/>
                </a:lnTo>
                <a:close/>
              </a:path>
            </a:pathLst>
          </a:custGeom>
          <a:solidFill>
            <a:srgbClr val="33CCCC"/>
          </a:solidFill>
        </p:spPr>
        <p:txBody>
          <a:bodyPr wrap="square" lIns="0" tIns="0" rIns="0" bIns="0" rtlCol="0"/>
          <a:lstStyle/>
          <a:p/>
        </p:txBody>
      </p:sp>
      <p:sp>
        <p:nvSpPr>
          <p:cNvPr id="178" name="object 178"/>
          <p:cNvSpPr/>
          <p:nvPr/>
        </p:nvSpPr>
        <p:spPr>
          <a:xfrm>
            <a:off x="3008376" y="2753867"/>
            <a:ext cx="314325" cy="0"/>
          </a:xfrm>
          <a:custGeom>
            <a:avLst/>
            <a:gdLst/>
            <a:ahLst/>
            <a:cxnLst/>
            <a:rect l="l" t="t" r="r" b="b"/>
            <a:pathLst>
              <a:path w="314325" h="0">
                <a:moveTo>
                  <a:pt x="0" y="0"/>
                </a:moveTo>
                <a:lnTo>
                  <a:pt x="313944" y="0"/>
                </a:lnTo>
              </a:path>
            </a:pathLst>
          </a:custGeom>
          <a:ln w="17779">
            <a:solidFill>
              <a:srgbClr val="800000"/>
            </a:solidFill>
          </a:ln>
        </p:spPr>
        <p:txBody>
          <a:bodyPr wrap="square" lIns="0" tIns="0" rIns="0" bIns="0" rtlCol="0"/>
          <a:lstStyle/>
          <a:p/>
        </p:txBody>
      </p:sp>
      <p:sp>
        <p:nvSpPr>
          <p:cNvPr id="179" name="object 179"/>
          <p:cNvSpPr/>
          <p:nvPr/>
        </p:nvSpPr>
        <p:spPr>
          <a:xfrm>
            <a:off x="3008376" y="2724657"/>
            <a:ext cx="20320" cy="20320"/>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p:txBody>
      </p:sp>
      <p:sp>
        <p:nvSpPr>
          <p:cNvPr id="180" name="object 180"/>
          <p:cNvSpPr/>
          <p:nvPr/>
        </p:nvSpPr>
        <p:spPr>
          <a:xfrm>
            <a:off x="3027426" y="2555748"/>
            <a:ext cx="0" cy="168910"/>
          </a:xfrm>
          <a:custGeom>
            <a:avLst/>
            <a:gdLst/>
            <a:ahLst/>
            <a:cxnLst/>
            <a:rect l="l" t="t" r="r" b="b"/>
            <a:pathLst>
              <a:path w="0" h="168910">
                <a:moveTo>
                  <a:pt x="0" y="0"/>
                </a:moveTo>
                <a:lnTo>
                  <a:pt x="0" y="168909"/>
                </a:lnTo>
              </a:path>
            </a:pathLst>
          </a:custGeom>
          <a:ln w="38100">
            <a:solidFill>
              <a:srgbClr val="800000"/>
            </a:solidFill>
          </a:ln>
        </p:spPr>
        <p:txBody>
          <a:bodyPr wrap="square" lIns="0" tIns="0" rIns="0" bIns="0" rtlCol="0"/>
          <a:lstStyle/>
          <a:p/>
        </p:txBody>
      </p:sp>
      <p:sp>
        <p:nvSpPr>
          <p:cNvPr id="181" name="object 181"/>
          <p:cNvSpPr/>
          <p:nvPr/>
        </p:nvSpPr>
        <p:spPr>
          <a:xfrm>
            <a:off x="3008376" y="2537967"/>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82" name="object 182"/>
          <p:cNvSpPr/>
          <p:nvPr/>
        </p:nvSpPr>
        <p:spPr>
          <a:xfrm>
            <a:off x="3008376" y="2517648"/>
            <a:ext cx="314325" cy="20320"/>
          </a:xfrm>
          <a:custGeom>
            <a:avLst/>
            <a:gdLst/>
            <a:ahLst/>
            <a:cxnLst/>
            <a:rect l="l" t="t" r="r" b="b"/>
            <a:pathLst>
              <a:path w="314325" h="20319">
                <a:moveTo>
                  <a:pt x="0" y="20319"/>
                </a:moveTo>
                <a:lnTo>
                  <a:pt x="313944" y="20319"/>
                </a:lnTo>
                <a:lnTo>
                  <a:pt x="313944" y="0"/>
                </a:lnTo>
                <a:lnTo>
                  <a:pt x="0" y="0"/>
                </a:lnTo>
                <a:lnTo>
                  <a:pt x="0" y="20319"/>
                </a:lnTo>
                <a:close/>
              </a:path>
            </a:pathLst>
          </a:custGeom>
          <a:solidFill>
            <a:srgbClr val="800000"/>
          </a:solidFill>
        </p:spPr>
        <p:txBody>
          <a:bodyPr wrap="square" lIns="0" tIns="0" rIns="0" bIns="0" rtlCol="0"/>
          <a:lstStyle/>
          <a:p/>
        </p:txBody>
      </p:sp>
      <p:sp>
        <p:nvSpPr>
          <p:cNvPr id="183" name="object 183"/>
          <p:cNvSpPr/>
          <p:nvPr/>
        </p:nvSpPr>
        <p:spPr>
          <a:xfrm>
            <a:off x="3028188" y="2734817"/>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184" name="object 184"/>
          <p:cNvSpPr/>
          <p:nvPr/>
        </p:nvSpPr>
        <p:spPr>
          <a:xfrm>
            <a:off x="3046476" y="2734817"/>
            <a:ext cx="238125" cy="0"/>
          </a:xfrm>
          <a:custGeom>
            <a:avLst/>
            <a:gdLst/>
            <a:ahLst/>
            <a:cxnLst/>
            <a:rect l="l" t="t" r="r" b="b"/>
            <a:pathLst>
              <a:path w="238125" h="0">
                <a:moveTo>
                  <a:pt x="0" y="0"/>
                </a:moveTo>
                <a:lnTo>
                  <a:pt x="237744" y="0"/>
                </a:lnTo>
              </a:path>
            </a:pathLst>
          </a:custGeom>
          <a:ln w="19811">
            <a:solidFill>
              <a:srgbClr val="800000"/>
            </a:solidFill>
          </a:ln>
        </p:spPr>
        <p:txBody>
          <a:bodyPr wrap="square" lIns="0" tIns="0" rIns="0" bIns="0" rtlCol="0"/>
          <a:lstStyle/>
          <a:p/>
        </p:txBody>
      </p:sp>
      <p:sp>
        <p:nvSpPr>
          <p:cNvPr id="185" name="object 185"/>
          <p:cNvSpPr/>
          <p:nvPr/>
        </p:nvSpPr>
        <p:spPr>
          <a:xfrm>
            <a:off x="3284220" y="2734817"/>
            <a:ext cx="20320" cy="0"/>
          </a:xfrm>
          <a:custGeom>
            <a:avLst/>
            <a:gdLst/>
            <a:ahLst/>
            <a:cxnLst/>
            <a:rect l="l" t="t" r="r" b="b"/>
            <a:pathLst>
              <a:path w="20320" h="0">
                <a:moveTo>
                  <a:pt x="0" y="0"/>
                </a:moveTo>
                <a:lnTo>
                  <a:pt x="19811" y="0"/>
                </a:lnTo>
              </a:path>
            </a:pathLst>
          </a:custGeom>
          <a:ln w="20320">
            <a:solidFill>
              <a:srgbClr val="800000"/>
            </a:solidFill>
          </a:ln>
        </p:spPr>
        <p:txBody>
          <a:bodyPr wrap="square" lIns="0" tIns="0" rIns="0" bIns="0" rtlCol="0"/>
          <a:lstStyle/>
          <a:p/>
        </p:txBody>
      </p:sp>
      <p:sp>
        <p:nvSpPr>
          <p:cNvPr id="186" name="object 186"/>
          <p:cNvSpPr/>
          <p:nvPr/>
        </p:nvSpPr>
        <p:spPr>
          <a:xfrm>
            <a:off x="3303270" y="2555748"/>
            <a:ext cx="0" cy="168910"/>
          </a:xfrm>
          <a:custGeom>
            <a:avLst/>
            <a:gdLst/>
            <a:ahLst/>
            <a:cxnLst/>
            <a:rect l="l" t="t" r="r" b="b"/>
            <a:pathLst>
              <a:path w="0" h="168910">
                <a:moveTo>
                  <a:pt x="0" y="0"/>
                </a:moveTo>
                <a:lnTo>
                  <a:pt x="0" y="168909"/>
                </a:lnTo>
              </a:path>
            </a:pathLst>
          </a:custGeom>
          <a:ln w="38100">
            <a:solidFill>
              <a:srgbClr val="800000"/>
            </a:solidFill>
          </a:ln>
        </p:spPr>
        <p:txBody>
          <a:bodyPr wrap="square" lIns="0" tIns="0" rIns="0" bIns="0" rtlCol="0"/>
          <a:lstStyle/>
          <a:p/>
        </p:txBody>
      </p:sp>
      <p:sp>
        <p:nvSpPr>
          <p:cNvPr id="187" name="object 187"/>
          <p:cNvSpPr/>
          <p:nvPr/>
        </p:nvSpPr>
        <p:spPr>
          <a:xfrm>
            <a:off x="3284220" y="2546857"/>
            <a:ext cx="20320" cy="0"/>
          </a:xfrm>
          <a:custGeom>
            <a:avLst/>
            <a:gdLst/>
            <a:ahLst/>
            <a:cxnLst/>
            <a:rect l="l" t="t" r="r" b="b"/>
            <a:pathLst>
              <a:path w="20320" h="0">
                <a:moveTo>
                  <a:pt x="0" y="0"/>
                </a:moveTo>
                <a:lnTo>
                  <a:pt x="19811" y="0"/>
                </a:lnTo>
              </a:path>
            </a:pathLst>
          </a:custGeom>
          <a:ln w="17779">
            <a:solidFill>
              <a:srgbClr val="800000"/>
            </a:solidFill>
          </a:ln>
        </p:spPr>
        <p:txBody>
          <a:bodyPr wrap="square" lIns="0" tIns="0" rIns="0" bIns="0" rtlCol="0"/>
          <a:lstStyle/>
          <a:p/>
        </p:txBody>
      </p:sp>
      <p:sp>
        <p:nvSpPr>
          <p:cNvPr id="188" name="object 188"/>
          <p:cNvSpPr/>
          <p:nvPr/>
        </p:nvSpPr>
        <p:spPr>
          <a:xfrm>
            <a:off x="3304032" y="2724911"/>
            <a:ext cx="18415" cy="20320"/>
          </a:xfrm>
          <a:custGeom>
            <a:avLst/>
            <a:gdLst/>
            <a:ahLst/>
            <a:cxnLst/>
            <a:rect l="l" t="t" r="r" b="b"/>
            <a:pathLst>
              <a:path w="18414" h="20319">
                <a:moveTo>
                  <a:pt x="0" y="19811"/>
                </a:moveTo>
                <a:lnTo>
                  <a:pt x="18288" y="19811"/>
                </a:lnTo>
                <a:lnTo>
                  <a:pt x="18288" y="0"/>
                </a:lnTo>
                <a:lnTo>
                  <a:pt x="0" y="0"/>
                </a:lnTo>
                <a:lnTo>
                  <a:pt x="0" y="19811"/>
                </a:lnTo>
                <a:close/>
              </a:path>
            </a:pathLst>
          </a:custGeom>
          <a:solidFill>
            <a:srgbClr val="800000"/>
          </a:solidFill>
        </p:spPr>
        <p:txBody>
          <a:bodyPr wrap="square" lIns="0" tIns="0" rIns="0" bIns="0" rtlCol="0"/>
          <a:lstStyle/>
          <a:p/>
        </p:txBody>
      </p:sp>
      <p:sp>
        <p:nvSpPr>
          <p:cNvPr id="189" name="object 189"/>
          <p:cNvSpPr/>
          <p:nvPr/>
        </p:nvSpPr>
        <p:spPr>
          <a:xfrm>
            <a:off x="3028188" y="2546604"/>
            <a:ext cx="18415" cy="0"/>
          </a:xfrm>
          <a:custGeom>
            <a:avLst/>
            <a:gdLst/>
            <a:ahLst/>
            <a:cxnLst/>
            <a:rect l="l" t="t" r="r" b="b"/>
            <a:pathLst>
              <a:path w="18414" h="0">
                <a:moveTo>
                  <a:pt x="0" y="0"/>
                </a:moveTo>
                <a:lnTo>
                  <a:pt x="18287" y="0"/>
                </a:lnTo>
              </a:path>
            </a:pathLst>
          </a:custGeom>
          <a:ln w="18288">
            <a:solidFill>
              <a:srgbClr val="800000"/>
            </a:solidFill>
          </a:ln>
        </p:spPr>
        <p:txBody>
          <a:bodyPr wrap="square" lIns="0" tIns="0" rIns="0" bIns="0" rtlCol="0"/>
          <a:lstStyle/>
          <a:p/>
        </p:txBody>
      </p:sp>
      <p:sp>
        <p:nvSpPr>
          <p:cNvPr id="190" name="object 190"/>
          <p:cNvSpPr/>
          <p:nvPr/>
        </p:nvSpPr>
        <p:spPr>
          <a:xfrm>
            <a:off x="3046476" y="2546604"/>
            <a:ext cx="238125" cy="0"/>
          </a:xfrm>
          <a:custGeom>
            <a:avLst/>
            <a:gdLst/>
            <a:ahLst/>
            <a:cxnLst/>
            <a:rect l="l" t="t" r="r" b="b"/>
            <a:pathLst>
              <a:path w="238125" h="0">
                <a:moveTo>
                  <a:pt x="0" y="0"/>
                </a:moveTo>
                <a:lnTo>
                  <a:pt x="237744" y="0"/>
                </a:lnTo>
              </a:path>
            </a:pathLst>
          </a:custGeom>
          <a:ln w="18288">
            <a:solidFill>
              <a:srgbClr val="800000"/>
            </a:solidFill>
          </a:ln>
        </p:spPr>
        <p:txBody>
          <a:bodyPr wrap="square" lIns="0" tIns="0" rIns="0" bIns="0" rtlCol="0"/>
          <a:lstStyle/>
          <a:p/>
        </p:txBody>
      </p:sp>
      <p:sp>
        <p:nvSpPr>
          <p:cNvPr id="191" name="object 191"/>
          <p:cNvSpPr/>
          <p:nvPr/>
        </p:nvSpPr>
        <p:spPr>
          <a:xfrm>
            <a:off x="3304032" y="2546604"/>
            <a:ext cx="18415" cy="0"/>
          </a:xfrm>
          <a:custGeom>
            <a:avLst/>
            <a:gdLst/>
            <a:ahLst/>
            <a:cxnLst/>
            <a:rect l="l" t="t" r="r" b="b"/>
            <a:pathLst>
              <a:path w="18414" h="0">
                <a:moveTo>
                  <a:pt x="0" y="0"/>
                </a:moveTo>
                <a:lnTo>
                  <a:pt x="18288" y="0"/>
                </a:lnTo>
              </a:path>
            </a:pathLst>
          </a:custGeom>
          <a:ln w="18288">
            <a:solidFill>
              <a:srgbClr val="800000"/>
            </a:solidFill>
          </a:ln>
        </p:spPr>
        <p:txBody>
          <a:bodyPr wrap="square" lIns="0" tIns="0" rIns="0" bIns="0" rtlCol="0"/>
          <a:lstStyle/>
          <a:p/>
        </p:txBody>
      </p:sp>
      <p:sp>
        <p:nvSpPr>
          <p:cNvPr id="192" name="object 192"/>
          <p:cNvSpPr/>
          <p:nvPr/>
        </p:nvSpPr>
        <p:spPr>
          <a:xfrm>
            <a:off x="3028188" y="2330195"/>
            <a:ext cx="276225" cy="207645"/>
          </a:xfrm>
          <a:custGeom>
            <a:avLst/>
            <a:gdLst/>
            <a:ahLst/>
            <a:cxnLst/>
            <a:rect l="l" t="t" r="r" b="b"/>
            <a:pathLst>
              <a:path w="276225" h="207644">
                <a:moveTo>
                  <a:pt x="0" y="0"/>
                </a:moveTo>
                <a:lnTo>
                  <a:pt x="275843" y="0"/>
                </a:lnTo>
                <a:lnTo>
                  <a:pt x="275843" y="207264"/>
                </a:lnTo>
                <a:lnTo>
                  <a:pt x="0" y="207264"/>
                </a:lnTo>
                <a:lnTo>
                  <a:pt x="0" y="0"/>
                </a:lnTo>
                <a:close/>
              </a:path>
            </a:pathLst>
          </a:custGeom>
          <a:solidFill>
            <a:srgbClr val="FFFF00"/>
          </a:solidFill>
        </p:spPr>
        <p:txBody>
          <a:bodyPr wrap="square" lIns="0" tIns="0" rIns="0" bIns="0" rtlCol="0"/>
          <a:lstStyle/>
          <a:p/>
        </p:txBody>
      </p:sp>
      <p:sp>
        <p:nvSpPr>
          <p:cNvPr id="193" name="object 193"/>
          <p:cNvSpPr/>
          <p:nvPr/>
        </p:nvSpPr>
        <p:spPr>
          <a:xfrm>
            <a:off x="3008376" y="2537714"/>
            <a:ext cx="314325" cy="17780"/>
          </a:xfrm>
          <a:custGeom>
            <a:avLst/>
            <a:gdLst/>
            <a:ahLst/>
            <a:cxnLst/>
            <a:rect l="l" t="t" r="r" b="b"/>
            <a:pathLst>
              <a:path w="314325" h="17780">
                <a:moveTo>
                  <a:pt x="0" y="17780"/>
                </a:moveTo>
                <a:lnTo>
                  <a:pt x="313944" y="17780"/>
                </a:lnTo>
                <a:lnTo>
                  <a:pt x="313944" y="0"/>
                </a:lnTo>
                <a:lnTo>
                  <a:pt x="0" y="0"/>
                </a:lnTo>
                <a:lnTo>
                  <a:pt x="0" y="17780"/>
                </a:lnTo>
                <a:close/>
              </a:path>
            </a:pathLst>
          </a:custGeom>
          <a:solidFill>
            <a:srgbClr val="800000"/>
          </a:solidFill>
        </p:spPr>
        <p:txBody>
          <a:bodyPr wrap="square" lIns="0" tIns="0" rIns="0" bIns="0" rtlCol="0"/>
          <a:lstStyle/>
          <a:p/>
        </p:txBody>
      </p:sp>
      <p:sp>
        <p:nvSpPr>
          <p:cNvPr id="194" name="object 194"/>
          <p:cNvSpPr/>
          <p:nvPr/>
        </p:nvSpPr>
        <p:spPr>
          <a:xfrm>
            <a:off x="3008376" y="2517394"/>
            <a:ext cx="20320" cy="20320"/>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p:txBody>
      </p:sp>
      <p:sp>
        <p:nvSpPr>
          <p:cNvPr id="195" name="object 195"/>
          <p:cNvSpPr/>
          <p:nvPr/>
        </p:nvSpPr>
        <p:spPr>
          <a:xfrm>
            <a:off x="3027426" y="2348483"/>
            <a:ext cx="0" cy="168910"/>
          </a:xfrm>
          <a:custGeom>
            <a:avLst/>
            <a:gdLst/>
            <a:ahLst/>
            <a:cxnLst/>
            <a:rect l="l" t="t" r="r" b="b"/>
            <a:pathLst>
              <a:path w="0" h="168910">
                <a:moveTo>
                  <a:pt x="0" y="0"/>
                </a:moveTo>
                <a:lnTo>
                  <a:pt x="0" y="168909"/>
                </a:lnTo>
              </a:path>
            </a:pathLst>
          </a:custGeom>
          <a:ln w="38100">
            <a:solidFill>
              <a:srgbClr val="800000"/>
            </a:solidFill>
          </a:ln>
        </p:spPr>
        <p:txBody>
          <a:bodyPr wrap="square" lIns="0" tIns="0" rIns="0" bIns="0" rtlCol="0"/>
          <a:lstStyle/>
          <a:p/>
        </p:txBody>
      </p:sp>
      <p:sp>
        <p:nvSpPr>
          <p:cNvPr id="196" name="object 196"/>
          <p:cNvSpPr/>
          <p:nvPr/>
        </p:nvSpPr>
        <p:spPr>
          <a:xfrm>
            <a:off x="3008376" y="2330704"/>
            <a:ext cx="20320" cy="17780"/>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p:txBody>
      </p:sp>
      <p:sp>
        <p:nvSpPr>
          <p:cNvPr id="197" name="object 197"/>
          <p:cNvSpPr/>
          <p:nvPr/>
        </p:nvSpPr>
        <p:spPr>
          <a:xfrm>
            <a:off x="3008376" y="2320544"/>
            <a:ext cx="314325" cy="0"/>
          </a:xfrm>
          <a:custGeom>
            <a:avLst/>
            <a:gdLst/>
            <a:ahLst/>
            <a:cxnLst/>
            <a:rect l="l" t="t" r="r" b="b"/>
            <a:pathLst>
              <a:path w="314325" h="0">
                <a:moveTo>
                  <a:pt x="0" y="0"/>
                </a:moveTo>
                <a:lnTo>
                  <a:pt x="313944" y="0"/>
                </a:lnTo>
              </a:path>
            </a:pathLst>
          </a:custGeom>
          <a:ln w="20320">
            <a:solidFill>
              <a:srgbClr val="800000"/>
            </a:solidFill>
          </a:ln>
        </p:spPr>
        <p:txBody>
          <a:bodyPr wrap="square" lIns="0" tIns="0" rIns="0" bIns="0" rtlCol="0"/>
          <a:lstStyle/>
          <a:p/>
        </p:txBody>
      </p:sp>
      <p:sp>
        <p:nvSpPr>
          <p:cNvPr id="198" name="object 198"/>
          <p:cNvSpPr/>
          <p:nvPr/>
        </p:nvSpPr>
        <p:spPr>
          <a:xfrm>
            <a:off x="3028188" y="2527554"/>
            <a:ext cx="18415" cy="0"/>
          </a:xfrm>
          <a:custGeom>
            <a:avLst/>
            <a:gdLst/>
            <a:ahLst/>
            <a:cxnLst/>
            <a:rect l="l" t="t" r="r" b="b"/>
            <a:pathLst>
              <a:path w="18414" h="0">
                <a:moveTo>
                  <a:pt x="0" y="0"/>
                </a:moveTo>
                <a:lnTo>
                  <a:pt x="18287" y="0"/>
                </a:lnTo>
              </a:path>
            </a:pathLst>
          </a:custGeom>
          <a:ln w="19811">
            <a:solidFill>
              <a:srgbClr val="800000"/>
            </a:solidFill>
          </a:ln>
        </p:spPr>
        <p:txBody>
          <a:bodyPr wrap="square" lIns="0" tIns="0" rIns="0" bIns="0" rtlCol="0"/>
          <a:lstStyle/>
          <a:p/>
        </p:txBody>
      </p:sp>
      <p:sp>
        <p:nvSpPr>
          <p:cNvPr id="199" name="object 199"/>
          <p:cNvSpPr/>
          <p:nvPr/>
        </p:nvSpPr>
        <p:spPr>
          <a:xfrm>
            <a:off x="3046476" y="2527554"/>
            <a:ext cx="238125" cy="0"/>
          </a:xfrm>
          <a:custGeom>
            <a:avLst/>
            <a:gdLst/>
            <a:ahLst/>
            <a:cxnLst/>
            <a:rect l="l" t="t" r="r" b="b"/>
            <a:pathLst>
              <a:path w="238125" h="0">
                <a:moveTo>
                  <a:pt x="0" y="0"/>
                </a:moveTo>
                <a:lnTo>
                  <a:pt x="237744" y="0"/>
                </a:lnTo>
              </a:path>
            </a:pathLst>
          </a:custGeom>
          <a:ln w="19811">
            <a:solidFill>
              <a:srgbClr val="800000"/>
            </a:solidFill>
          </a:ln>
        </p:spPr>
        <p:txBody>
          <a:bodyPr wrap="square" lIns="0" tIns="0" rIns="0" bIns="0" rtlCol="0"/>
          <a:lstStyle/>
          <a:p/>
        </p:txBody>
      </p:sp>
      <p:sp>
        <p:nvSpPr>
          <p:cNvPr id="200" name="object 200"/>
          <p:cNvSpPr/>
          <p:nvPr/>
        </p:nvSpPr>
        <p:spPr>
          <a:xfrm>
            <a:off x="3284220" y="2527554"/>
            <a:ext cx="20320" cy="0"/>
          </a:xfrm>
          <a:custGeom>
            <a:avLst/>
            <a:gdLst/>
            <a:ahLst/>
            <a:cxnLst/>
            <a:rect l="l" t="t" r="r" b="b"/>
            <a:pathLst>
              <a:path w="20320" h="0">
                <a:moveTo>
                  <a:pt x="0" y="0"/>
                </a:moveTo>
                <a:lnTo>
                  <a:pt x="19811" y="0"/>
                </a:lnTo>
              </a:path>
            </a:pathLst>
          </a:custGeom>
          <a:ln w="20320">
            <a:solidFill>
              <a:srgbClr val="800000"/>
            </a:solidFill>
          </a:ln>
        </p:spPr>
        <p:txBody>
          <a:bodyPr wrap="square" lIns="0" tIns="0" rIns="0" bIns="0" rtlCol="0"/>
          <a:lstStyle/>
          <a:p/>
        </p:txBody>
      </p:sp>
      <p:sp>
        <p:nvSpPr>
          <p:cNvPr id="201" name="object 201"/>
          <p:cNvSpPr/>
          <p:nvPr/>
        </p:nvSpPr>
        <p:spPr>
          <a:xfrm>
            <a:off x="3284220" y="2432939"/>
            <a:ext cx="18415" cy="0"/>
          </a:xfrm>
          <a:custGeom>
            <a:avLst/>
            <a:gdLst/>
            <a:ahLst/>
            <a:cxnLst/>
            <a:rect l="l" t="t" r="r" b="b"/>
            <a:pathLst>
              <a:path w="18414" h="0">
                <a:moveTo>
                  <a:pt x="0" y="0"/>
                </a:moveTo>
                <a:lnTo>
                  <a:pt x="18287" y="0"/>
                </a:lnTo>
              </a:path>
            </a:pathLst>
          </a:custGeom>
          <a:ln w="38100">
            <a:solidFill>
              <a:srgbClr val="800000"/>
            </a:solidFill>
          </a:ln>
        </p:spPr>
        <p:txBody>
          <a:bodyPr wrap="square" lIns="0" tIns="0" rIns="0" bIns="0" rtlCol="0"/>
          <a:lstStyle/>
          <a:p/>
        </p:txBody>
      </p:sp>
      <p:sp>
        <p:nvSpPr>
          <p:cNvPr id="202" name="object 202"/>
          <p:cNvSpPr/>
          <p:nvPr/>
        </p:nvSpPr>
        <p:spPr>
          <a:xfrm>
            <a:off x="3284220" y="2339594"/>
            <a:ext cx="20320" cy="0"/>
          </a:xfrm>
          <a:custGeom>
            <a:avLst/>
            <a:gdLst/>
            <a:ahLst/>
            <a:cxnLst/>
            <a:rect l="l" t="t" r="r" b="b"/>
            <a:pathLst>
              <a:path w="20320" h="0">
                <a:moveTo>
                  <a:pt x="0" y="0"/>
                </a:moveTo>
                <a:lnTo>
                  <a:pt x="19811" y="0"/>
                </a:lnTo>
              </a:path>
            </a:pathLst>
          </a:custGeom>
          <a:ln w="17779">
            <a:solidFill>
              <a:srgbClr val="800000"/>
            </a:solidFill>
          </a:ln>
        </p:spPr>
        <p:txBody>
          <a:bodyPr wrap="square" lIns="0" tIns="0" rIns="0" bIns="0" rtlCol="0"/>
          <a:lstStyle/>
          <a:p/>
        </p:txBody>
      </p:sp>
      <p:sp>
        <p:nvSpPr>
          <p:cNvPr id="203" name="object 203"/>
          <p:cNvSpPr/>
          <p:nvPr/>
        </p:nvSpPr>
        <p:spPr>
          <a:xfrm>
            <a:off x="3304032" y="2537205"/>
            <a:ext cx="18415" cy="0"/>
          </a:xfrm>
          <a:custGeom>
            <a:avLst/>
            <a:gdLst/>
            <a:ahLst/>
            <a:cxnLst/>
            <a:rect l="l" t="t" r="r" b="b"/>
            <a:pathLst>
              <a:path w="18414" h="0">
                <a:moveTo>
                  <a:pt x="0" y="0"/>
                </a:moveTo>
                <a:lnTo>
                  <a:pt x="18288" y="0"/>
                </a:lnTo>
              </a:path>
            </a:pathLst>
          </a:custGeom>
          <a:ln w="19811">
            <a:solidFill>
              <a:srgbClr val="800000"/>
            </a:solidFill>
          </a:ln>
        </p:spPr>
        <p:txBody>
          <a:bodyPr wrap="square" lIns="0" tIns="0" rIns="0" bIns="0" rtlCol="0"/>
          <a:lstStyle/>
          <a:p/>
        </p:txBody>
      </p:sp>
      <p:sp>
        <p:nvSpPr>
          <p:cNvPr id="204" name="object 204"/>
          <p:cNvSpPr/>
          <p:nvPr/>
        </p:nvSpPr>
        <p:spPr>
          <a:xfrm>
            <a:off x="3028188" y="2339339"/>
            <a:ext cx="18415" cy="0"/>
          </a:xfrm>
          <a:custGeom>
            <a:avLst/>
            <a:gdLst/>
            <a:ahLst/>
            <a:cxnLst/>
            <a:rect l="l" t="t" r="r" b="b"/>
            <a:pathLst>
              <a:path w="18414" h="0">
                <a:moveTo>
                  <a:pt x="0" y="0"/>
                </a:moveTo>
                <a:lnTo>
                  <a:pt x="18287" y="0"/>
                </a:lnTo>
              </a:path>
            </a:pathLst>
          </a:custGeom>
          <a:ln w="18288">
            <a:solidFill>
              <a:srgbClr val="800000"/>
            </a:solidFill>
          </a:ln>
        </p:spPr>
        <p:txBody>
          <a:bodyPr wrap="square" lIns="0" tIns="0" rIns="0" bIns="0" rtlCol="0"/>
          <a:lstStyle/>
          <a:p/>
        </p:txBody>
      </p:sp>
      <p:sp>
        <p:nvSpPr>
          <p:cNvPr id="205" name="object 205"/>
          <p:cNvSpPr/>
          <p:nvPr/>
        </p:nvSpPr>
        <p:spPr>
          <a:xfrm>
            <a:off x="3046476" y="2339339"/>
            <a:ext cx="238125" cy="0"/>
          </a:xfrm>
          <a:custGeom>
            <a:avLst/>
            <a:gdLst/>
            <a:ahLst/>
            <a:cxnLst/>
            <a:rect l="l" t="t" r="r" b="b"/>
            <a:pathLst>
              <a:path w="238125" h="0">
                <a:moveTo>
                  <a:pt x="0" y="0"/>
                </a:moveTo>
                <a:lnTo>
                  <a:pt x="237744" y="0"/>
                </a:lnTo>
              </a:path>
            </a:pathLst>
          </a:custGeom>
          <a:ln w="18288">
            <a:solidFill>
              <a:srgbClr val="800000"/>
            </a:solidFill>
          </a:ln>
        </p:spPr>
        <p:txBody>
          <a:bodyPr wrap="square" lIns="0" tIns="0" rIns="0" bIns="0" rtlCol="0"/>
          <a:lstStyle/>
          <a:p/>
        </p:txBody>
      </p:sp>
      <p:sp>
        <p:nvSpPr>
          <p:cNvPr id="206" name="object 206"/>
          <p:cNvSpPr/>
          <p:nvPr/>
        </p:nvSpPr>
        <p:spPr>
          <a:xfrm>
            <a:off x="3304032" y="2339339"/>
            <a:ext cx="18415" cy="0"/>
          </a:xfrm>
          <a:custGeom>
            <a:avLst/>
            <a:gdLst/>
            <a:ahLst/>
            <a:cxnLst/>
            <a:rect l="l" t="t" r="r" b="b"/>
            <a:pathLst>
              <a:path w="18414" h="0">
                <a:moveTo>
                  <a:pt x="0" y="0"/>
                </a:moveTo>
                <a:lnTo>
                  <a:pt x="18288" y="0"/>
                </a:lnTo>
              </a:path>
            </a:pathLst>
          </a:custGeom>
          <a:ln w="18288">
            <a:solidFill>
              <a:srgbClr val="800000"/>
            </a:solidFill>
          </a:ln>
        </p:spPr>
        <p:txBody>
          <a:bodyPr wrap="square" lIns="0" tIns="0" rIns="0" bIns="0" rtlCol="0"/>
          <a:lstStyle/>
          <a:p/>
        </p:txBody>
      </p:sp>
      <p:sp>
        <p:nvSpPr>
          <p:cNvPr id="207" name="object 207"/>
          <p:cNvSpPr/>
          <p:nvPr/>
        </p:nvSpPr>
        <p:spPr>
          <a:xfrm>
            <a:off x="4872228" y="2260092"/>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208" name="object 208"/>
          <p:cNvSpPr/>
          <p:nvPr/>
        </p:nvSpPr>
        <p:spPr>
          <a:xfrm>
            <a:off x="4668011" y="2433827"/>
            <a:ext cx="224154" cy="0"/>
          </a:xfrm>
          <a:custGeom>
            <a:avLst/>
            <a:gdLst/>
            <a:ahLst/>
            <a:cxnLst/>
            <a:rect l="l" t="t" r="r" b="b"/>
            <a:pathLst>
              <a:path w="224154" h="0">
                <a:moveTo>
                  <a:pt x="0" y="0"/>
                </a:moveTo>
                <a:lnTo>
                  <a:pt x="224027" y="0"/>
                </a:lnTo>
              </a:path>
            </a:pathLst>
          </a:custGeom>
          <a:ln w="24383">
            <a:solidFill>
              <a:srgbClr val="6600FF"/>
            </a:solidFill>
          </a:ln>
        </p:spPr>
        <p:txBody>
          <a:bodyPr wrap="square" lIns="0" tIns="0" rIns="0" bIns="0" rtlCol="0"/>
          <a:lstStyle/>
          <a:p/>
        </p:txBody>
      </p:sp>
      <p:sp>
        <p:nvSpPr>
          <p:cNvPr id="209" name="object 209"/>
          <p:cNvSpPr/>
          <p:nvPr/>
        </p:nvSpPr>
        <p:spPr>
          <a:xfrm>
            <a:off x="4512564" y="2353055"/>
            <a:ext cx="161925" cy="163195"/>
          </a:xfrm>
          <a:custGeom>
            <a:avLst/>
            <a:gdLst/>
            <a:ahLst/>
            <a:cxnLst/>
            <a:rect l="l" t="t" r="r" b="b"/>
            <a:pathLst>
              <a:path w="161925" h="163194">
                <a:moveTo>
                  <a:pt x="161544" y="0"/>
                </a:moveTo>
                <a:lnTo>
                  <a:pt x="0" y="80772"/>
                </a:lnTo>
                <a:lnTo>
                  <a:pt x="161544" y="163068"/>
                </a:lnTo>
                <a:lnTo>
                  <a:pt x="161544" y="0"/>
                </a:lnTo>
                <a:close/>
              </a:path>
            </a:pathLst>
          </a:custGeom>
          <a:solidFill>
            <a:srgbClr val="6600FF"/>
          </a:solidFill>
        </p:spPr>
        <p:txBody>
          <a:bodyPr wrap="square" lIns="0" tIns="0" rIns="0" bIns="0" rtlCol="0"/>
          <a:lstStyle/>
          <a:p/>
        </p:txBody>
      </p:sp>
      <p:sp>
        <p:nvSpPr>
          <p:cNvPr id="210" name="object 210"/>
          <p:cNvSpPr/>
          <p:nvPr/>
        </p:nvSpPr>
        <p:spPr>
          <a:xfrm>
            <a:off x="3467100" y="2104644"/>
            <a:ext cx="1042669" cy="38100"/>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p:txBody>
      </p:sp>
      <p:sp>
        <p:nvSpPr>
          <p:cNvPr id="211" name="object 211"/>
          <p:cNvSpPr/>
          <p:nvPr/>
        </p:nvSpPr>
        <p:spPr>
          <a:xfrm>
            <a:off x="3467100" y="2104644"/>
            <a:ext cx="1042669" cy="38100"/>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p:txBody>
      </p:sp>
      <p:sp>
        <p:nvSpPr>
          <p:cNvPr id="212" name="object 212"/>
          <p:cNvSpPr/>
          <p:nvPr/>
        </p:nvSpPr>
        <p:spPr>
          <a:xfrm>
            <a:off x="4510278" y="2122932"/>
            <a:ext cx="0" cy="622300"/>
          </a:xfrm>
          <a:custGeom>
            <a:avLst/>
            <a:gdLst/>
            <a:ahLst/>
            <a:cxnLst/>
            <a:rect l="l" t="t" r="r" b="b"/>
            <a:pathLst>
              <a:path w="0" h="622300">
                <a:moveTo>
                  <a:pt x="0" y="0"/>
                </a:moveTo>
                <a:lnTo>
                  <a:pt x="0" y="621792"/>
                </a:lnTo>
              </a:path>
            </a:pathLst>
          </a:custGeom>
          <a:ln w="38100">
            <a:solidFill>
              <a:srgbClr val="800000"/>
            </a:solidFill>
          </a:ln>
        </p:spPr>
        <p:txBody>
          <a:bodyPr wrap="square" lIns="0" tIns="0" rIns="0" bIns="0" rtlCol="0"/>
          <a:lstStyle/>
          <a:p/>
        </p:txBody>
      </p:sp>
      <p:sp>
        <p:nvSpPr>
          <p:cNvPr id="213" name="object 213"/>
          <p:cNvSpPr/>
          <p:nvPr/>
        </p:nvSpPr>
        <p:spPr>
          <a:xfrm>
            <a:off x="3302508" y="2743961"/>
            <a:ext cx="1207135" cy="0"/>
          </a:xfrm>
          <a:custGeom>
            <a:avLst/>
            <a:gdLst/>
            <a:ahLst/>
            <a:cxnLst/>
            <a:rect l="l" t="t" r="r" b="b"/>
            <a:pathLst>
              <a:path w="1207135" h="0">
                <a:moveTo>
                  <a:pt x="0" y="0"/>
                </a:moveTo>
                <a:lnTo>
                  <a:pt x="1207008" y="0"/>
                </a:lnTo>
              </a:path>
            </a:pathLst>
          </a:custGeom>
          <a:ln w="38100">
            <a:solidFill>
              <a:srgbClr val="800000"/>
            </a:solidFill>
          </a:ln>
        </p:spPr>
        <p:txBody>
          <a:bodyPr wrap="square" lIns="0" tIns="0" rIns="0" bIns="0" rtlCol="0"/>
          <a:lstStyle/>
          <a:p/>
        </p:txBody>
      </p:sp>
      <p:sp>
        <p:nvSpPr>
          <p:cNvPr id="214" name="object 214"/>
          <p:cNvSpPr/>
          <p:nvPr/>
        </p:nvSpPr>
        <p:spPr>
          <a:xfrm>
            <a:off x="3303270" y="2537460"/>
            <a:ext cx="0" cy="207645"/>
          </a:xfrm>
          <a:custGeom>
            <a:avLst/>
            <a:gdLst/>
            <a:ahLst/>
            <a:cxnLst/>
            <a:rect l="l" t="t" r="r" b="b"/>
            <a:pathLst>
              <a:path w="0" h="207644">
                <a:moveTo>
                  <a:pt x="0" y="0"/>
                </a:moveTo>
                <a:lnTo>
                  <a:pt x="0" y="207264"/>
                </a:lnTo>
              </a:path>
            </a:pathLst>
          </a:custGeom>
          <a:ln w="38100">
            <a:solidFill>
              <a:srgbClr val="800000"/>
            </a:solidFill>
          </a:ln>
        </p:spPr>
        <p:txBody>
          <a:bodyPr wrap="square" lIns="0" tIns="0" rIns="0" bIns="0" rtlCol="0"/>
          <a:lstStyle/>
          <a:p/>
        </p:txBody>
      </p:sp>
      <p:sp>
        <p:nvSpPr>
          <p:cNvPr id="215" name="object 215"/>
          <p:cNvSpPr/>
          <p:nvPr/>
        </p:nvSpPr>
        <p:spPr>
          <a:xfrm>
            <a:off x="3302508" y="2538222"/>
            <a:ext cx="165100" cy="0"/>
          </a:xfrm>
          <a:custGeom>
            <a:avLst/>
            <a:gdLst/>
            <a:ahLst/>
            <a:cxnLst/>
            <a:rect l="l" t="t" r="r" b="b"/>
            <a:pathLst>
              <a:path w="165100" h="0">
                <a:moveTo>
                  <a:pt x="0" y="0"/>
                </a:moveTo>
                <a:lnTo>
                  <a:pt x="164591" y="0"/>
                </a:lnTo>
              </a:path>
            </a:pathLst>
          </a:custGeom>
          <a:ln w="38100">
            <a:solidFill>
              <a:srgbClr val="800000"/>
            </a:solidFill>
          </a:ln>
        </p:spPr>
        <p:txBody>
          <a:bodyPr wrap="square" lIns="0" tIns="0" rIns="0" bIns="0" rtlCol="0"/>
          <a:lstStyle/>
          <a:p/>
        </p:txBody>
      </p:sp>
      <p:sp>
        <p:nvSpPr>
          <p:cNvPr id="216" name="object 216"/>
          <p:cNvSpPr/>
          <p:nvPr/>
        </p:nvSpPr>
        <p:spPr>
          <a:xfrm>
            <a:off x="3467861" y="2122932"/>
            <a:ext cx="0" cy="414655"/>
          </a:xfrm>
          <a:custGeom>
            <a:avLst/>
            <a:gdLst/>
            <a:ahLst/>
            <a:cxnLst/>
            <a:rect l="l" t="t" r="r" b="b"/>
            <a:pathLst>
              <a:path w="0" h="414655">
                <a:moveTo>
                  <a:pt x="0" y="0"/>
                </a:moveTo>
                <a:lnTo>
                  <a:pt x="0" y="414527"/>
                </a:lnTo>
              </a:path>
            </a:pathLst>
          </a:custGeom>
          <a:ln w="38100">
            <a:solidFill>
              <a:srgbClr val="800000"/>
            </a:solidFill>
          </a:ln>
        </p:spPr>
        <p:txBody>
          <a:bodyPr wrap="square" lIns="0" tIns="0" rIns="0" bIns="0" rtlCol="0"/>
          <a:lstStyle/>
          <a:p/>
        </p:txBody>
      </p:sp>
      <p:sp>
        <p:nvSpPr>
          <p:cNvPr id="217" name="object 217"/>
          <p:cNvSpPr/>
          <p:nvPr/>
        </p:nvSpPr>
        <p:spPr>
          <a:xfrm>
            <a:off x="4872228" y="2260092"/>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218" name="object 218"/>
          <p:cNvSpPr/>
          <p:nvPr/>
        </p:nvSpPr>
        <p:spPr>
          <a:xfrm>
            <a:off x="4668011" y="2433827"/>
            <a:ext cx="224154" cy="0"/>
          </a:xfrm>
          <a:custGeom>
            <a:avLst/>
            <a:gdLst/>
            <a:ahLst/>
            <a:cxnLst/>
            <a:rect l="l" t="t" r="r" b="b"/>
            <a:pathLst>
              <a:path w="224154" h="0">
                <a:moveTo>
                  <a:pt x="0" y="0"/>
                </a:moveTo>
                <a:lnTo>
                  <a:pt x="224027" y="0"/>
                </a:lnTo>
              </a:path>
            </a:pathLst>
          </a:custGeom>
          <a:ln w="24383">
            <a:solidFill>
              <a:srgbClr val="6600FF"/>
            </a:solidFill>
          </a:ln>
        </p:spPr>
        <p:txBody>
          <a:bodyPr wrap="square" lIns="0" tIns="0" rIns="0" bIns="0" rtlCol="0"/>
          <a:lstStyle/>
          <a:p/>
        </p:txBody>
      </p:sp>
      <p:sp>
        <p:nvSpPr>
          <p:cNvPr id="219" name="object 219"/>
          <p:cNvSpPr/>
          <p:nvPr/>
        </p:nvSpPr>
        <p:spPr>
          <a:xfrm>
            <a:off x="4512564" y="2353055"/>
            <a:ext cx="161925" cy="163195"/>
          </a:xfrm>
          <a:custGeom>
            <a:avLst/>
            <a:gdLst/>
            <a:ahLst/>
            <a:cxnLst/>
            <a:rect l="l" t="t" r="r" b="b"/>
            <a:pathLst>
              <a:path w="161925" h="163194">
                <a:moveTo>
                  <a:pt x="161544" y="0"/>
                </a:moveTo>
                <a:lnTo>
                  <a:pt x="0" y="80772"/>
                </a:lnTo>
                <a:lnTo>
                  <a:pt x="161544" y="163068"/>
                </a:lnTo>
                <a:lnTo>
                  <a:pt x="161544" y="0"/>
                </a:lnTo>
                <a:close/>
              </a:path>
            </a:pathLst>
          </a:custGeom>
          <a:solidFill>
            <a:srgbClr val="6600FF"/>
          </a:solidFill>
        </p:spPr>
        <p:txBody>
          <a:bodyPr wrap="square" lIns="0" tIns="0" rIns="0" bIns="0" rtlCol="0"/>
          <a:lstStyle/>
          <a:p/>
        </p:txBody>
      </p:sp>
      <p:sp>
        <p:nvSpPr>
          <p:cNvPr id="220" name="object 220"/>
          <p:cNvSpPr/>
          <p:nvPr/>
        </p:nvSpPr>
        <p:spPr>
          <a:xfrm>
            <a:off x="3467100" y="2104644"/>
            <a:ext cx="1042669" cy="38100"/>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p:txBody>
      </p:sp>
      <p:sp>
        <p:nvSpPr>
          <p:cNvPr id="221" name="object 221"/>
          <p:cNvSpPr/>
          <p:nvPr/>
        </p:nvSpPr>
        <p:spPr>
          <a:xfrm>
            <a:off x="3467100" y="2104644"/>
            <a:ext cx="1042669" cy="38100"/>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p:txBody>
      </p:sp>
      <p:sp>
        <p:nvSpPr>
          <p:cNvPr id="222" name="object 222"/>
          <p:cNvSpPr/>
          <p:nvPr/>
        </p:nvSpPr>
        <p:spPr>
          <a:xfrm>
            <a:off x="4510278" y="2122932"/>
            <a:ext cx="0" cy="622300"/>
          </a:xfrm>
          <a:custGeom>
            <a:avLst/>
            <a:gdLst/>
            <a:ahLst/>
            <a:cxnLst/>
            <a:rect l="l" t="t" r="r" b="b"/>
            <a:pathLst>
              <a:path w="0" h="622300">
                <a:moveTo>
                  <a:pt x="0" y="0"/>
                </a:moveTo>
                <a:lnTo>
                  <a:pt x="0" y="621792"/>
                </a:lnTo>
              </a:path>
            </a:pathLst>
          </a:custGeom>
          <a:ln w="38100">
            <a:solidFill>
              <a:srgbClr val="800000"/>
            </a:solidFill>
          </a:ln>
        </p:spPr>
        <p:txBody>
          <a:bodyPr wrap="square" lIns="0" tIns="0" rIns="0" bIns="0" rtlCol="0"/>
          <a:lstStyle/>
          <a:p/>
        </p:txBody>
      </p:sp>
      <p:sp>
        <p:nvSpPr>
          <p:cNvPr id="223" name="object 223"/>
          <p:cNvSpPr/>
          <p:nvPr/>
        </p:nvSpPr>
        <p:spPr>
          <a:xfrm>
            <a:off x="3302508" y="2743961"/>
            <a:ext cx="1207135" cy="0"/>
          </a:xfrm>
          <a:custGeom>
            <a:avLst/>
            <a:gdLst/>
            <a:ahLst/>
            <a:cxnLst/>
            <a:rect l="l" t="t" r="r" b="b"/>
            <a:pathLst>
              <a:path w="1207135" h="0">
                <a:moveTo>
                  <a:pt x="0" y="0"/>
                </a:moveTo>
                <a:lnTo>
                  <a:pt x="1207008" y="0"/>
                </a:lnTo>
              </a:path>
            </a:pathLst>
          </a:custGeom>
          <a:ln w="38100">
            <a:solidFill>
              <a:srgbClr val="800000"/>
            </a:solidFill>
          </a:ln>
        </p:spPr>
        <p:txBody>
          <a:bodyPr wrap="square" lIns="0" tIns="0" rIns="0" bIns="0" rtlCol="0"/>
          <a:lstStyle/>
          <a:p/>
        </p:txBody>
      </p:sp>
      <p:sp>
        <p:nvSpPr>
          <p:cNvPr id="224" name="object 224"/>
          <p:cNvSpPr/>
          <p:nvPr/>
        </p:nvSpPr>
        <p:spPr>
          <a:xfrm>
            <a:off x="3303270" y="2537460"/>
            <a:ext cx="0" cy="207645"/>
          </a:xfrm>
          <a:custGeom>
            <a:avLst/>
            <a:gdLst/>
            <a:ahLst/>
            <a:cxnLst/>
            <a:rect l="l" t="t" r="r" b="b"/>
            <a:pathLst>
              <a:path w="0" h="207644">
                <a:moveTo>
                  <a:pt x="0" y="0"/>
                </a:moveTo>
                <a:lnTo>
                  <a:pt x="0" y="207264"/>
                </a:lnTo>
              </a:path>
            </a:pathLst>
          </a:custGeom>
          <a:ln w="38100">
            <a:solidFill>
              <a:srgbClr val="800000"/>
            </a:solidFill>
          </a:ln>
        </p:spPr>
        <p:txBody>
          <a:bodyPr wrap="square" lIns="0" tIns="0" rIns="0" bIns="0" rtlCol="0"/>
          <a:lstStyle/>
          <a:p/>
        </p:txBody>
      </p:sp>
      <p:sp>
        <p:nvSpPr>
          <p:cNvPr id="225" name="object 225"/>
          <p:cNvSpPr/>
          <p:nvPr/>
        </p:nvSpPr>
        <p:spPr>
          <a:xfrm>
            <a:off x="3302508" y="2538222"/>
            <a:ext cx="165100" cy="0"/>
          </a:xfrm>
          <a:custGeom>
            <a:avLst/>
            <a:gdLst/>
            <a:ahLst/>
            <a:cxnLst/>
            <a:rect l="l" t="t" r="r" b="b"/>
            <a:pathLst>
              <a:path w="165100" h="0">
                <a:moveTo>
                  <a:pt x="0" y="0"/>
                </a:moveTo>
                <a:lnTo>
                  <a:pt x="164591" y="0"/>
                </a:lnTo>
              </a:path>
            </a:pathLst>
          </a:custGeom>
          <a:ln w="38100">
            <a:solidFill>
              <a:srgbClr val="800000"/>
            </a:solidFill>
          </a:ln>
        </p:spPr>
        <p:txBody>
          <a:bodyPr wrap="square" lIns="0" tIns="0" rIns="0" bIns="0" rtlCol="0"/>
          <a:lstStyle/>
          <a:p/>
        </p:txBody>
      </p:sp>
      <p:sp>
        <p:nvSpPr>
          <p:cNvPr id="226" name="object 226"/>
          <p:cNvSpPr/>
          <p:nvPr/>
        </p:nvSpPr>
        <p:spPr>
          <a:xfrm>
            <a:off x="3467861" y="2122932"/>
            <a:ext cx="0" cy="414655"/>
          </a:xfrm>
          <a:custGeom>
            <a:avLst/>
            <a:gdLst/>
            <a:ahLst/>
            <a:cxnLst/>
            <a:rect l="l" t="t" r="r" b="b"/>
            <a:pathLst>
              <a:path w="0" h="414655">
                <a:moveTo>
                  <a:pt x="0" y="0"/>
                </a:moveTo>
                <a:lnTo>
                  <a:pt x="0" y="414527"/>
                </a:lnTo>
              </a:path>
            </a:pathLst>
          </a:custGeom>
          <a:ln w="38100">
            <a:solidFill>
              <a:srgbClr val="800000"/>
            </a:solidFill>
          </a:ln>
        </p:spPr>
        <p:txBody>
          <a:bodyPr wrap="square" lIns="0" tIns="0" rIns="0" bIns="0" rtlCol="0"/>
          <a:lstStyle/>
          <a:p/>
        </p:txBody>
      </p:sp>
      <p:sp>
        <p:nvSpPr>
          <p:cNvPr id="227" name="object 227"/>
          <p:cNvSpPr/>
          <p:nvPr/>
        </p:nvSpPr>
        <p:spPr>
          <a:xfrm>
            <a:off x="1528572" y="912875"/>
            <a:ext cx="367665" cy="350520"/>
          </a:xfrm>
          <a:custGeom>
            <a:avLst/>
            <a:gdLst/>
            <a:ahLst/>
            <a:cxnLst/>
            <a:rect l="l" t="t" r="r" b="b"/>
            <a:pathLst>
              <a:path w="367664" h="350519">
                <a:moveTo>
                  <a:pt x="184403" y="0"/>
                </a:moveTo>
                <a:lnTo>
                  <a:pt x="143255" y="4572"/>
                </a:lnTo>
                <a:lnTo>
                  <a:pt x="83819" y="28956"/>
                </a:lnTo>
                <a:lnTo>
                  <a:pt x="77723" y="32004"/>
                </a:lnTo>
                <a:lnTo>
                  <a:pt x="33527" y="74676"/>
                </a:lnTo>
                <a:lnTo>
                  <a:pt x="9143" y="121920"/>
                </a:lnTo>
                <a:lnTo>
                  <a:pt x="1523" y="160020"/>
                </a:lnTo>
                <a:lnTo>
                  <a:pt x="0" y="175260"/>
                </a:lnTo>
                <a:lnTo>
                  <a:pt x="4571" y="214884"/>
                </a:lnTo>
                <a:lnTo>
                  <a:pt x="28955" y="269748"/>
                </a:lnTo>
                <a:lnTo>
                  <a:pt x="77723" y="318516"/>
                </a:lnTo>
                <a:lnTo>
                  <a:pt x="111251" y="336804"/>
                </a:lnTo>
                <a:lnTo>
                  <a:pt x="166115" y="350520"/>
                </a:lnTo>
                <a:lnTo>
                  <a:pt x="201167" y="350520"/>
                </a:lnTo>
                <a:lnTo>
                  <a:pt x="224027" y="345948"/>
                </a:lnTo>
                <a:lnTo>
                  <a:pt x="256031" y="336804"/>
                </a:lnTo>
                <a:lnTo>
                  <a:pt x="274320" y="327660"/>
                </a:lnTo>
                <a:lnTo>
                  <a:pt x="150875" y="327660"/>
                </a:lnTo>
                <a:lnTo>
                  <a:pt x="150875" y="309372"/>
                </a:lnTo>
                <a:lnTo>
                  <a:pt x="153161" y="309372"/>
                </a:lnTo>
                <a:lnTo>
                  <a:pt x="137159" y="304800"/>
                </a:lnTo>
                <a:lnTo>
                  <a:pt x="91439" y="304800"/>
                </a:lnTo>
                <a:lnTo>
                  <a:pt x="99059" y="288036"/>
                </a:lnTo>
                <a:lnTo>
                  <a:pt x="101404" y="288036"/>
                </a:lnTo>
                <a:lnTo>
                  <a:pt x="80771" y="271272"/>
                </a:lnTo>
                <a:lnTo>
                  <a:pt x="72847" y="262128"/>
                </a:lnTo>
                <a:lnTo>
                  <a:pt x="47243" y="262128"/>
                </a:lnTo>
                <a:lnTo>
                  <a:pt x="60842" y="248529"/>
                </a:lnTo>
                <a:lnTo>
                  <a:pt x="50291" y="228600"/>
                </a:lnTo>
                <a:lnTo>
                  <a:pt x="44195" y="213360"/>
                </a:lnTo>
                <a:lnTo>
                  <a:pt x="42163" y="207264"/>
                </a:lnTo>
                <a:lnTo>
                  <a:pt x="22859" y="207264"/>
                </a:lnTo>
                <a:lnTo>
                  <a:pt x="39623" y="199644"/>
                </a:lnTo>
                <a:lnTo>
                  <a:pt x="40385" y="199644"/>
                </a:lnTo>
                <a:lnTo>
                  <a:pt x="39623" y="192024"/>
                </a:lnTo>
                <a:lnTo>
                  <a:pt x="38099" y="175260"/>
                </a:lnTo>
                <a:lnTo>
                  <a:pt x="39623" y="160020"/>
                </a:lnTo>
                <a:lnTo>
                  <a:pt x="40455" y="150876"/>
                </a:lnTo>
                <a:lnTo>
                  <a:pt x="39623" y="150876"/>
                </a:lnTo>
                <a:lnTo>
                  <a:pt x="22859" y="143256"/>
                </a:lnTo>
                <a:lnTo>
                  <a:pt x="42163" y="143256"/>
                </a:lnTo>
                <a:lnTo>
                  <a:pt x="44195" y="137160"/>
                </a:lnTo>
                <a:lnTo>
                  <a:pt x="50291" y="121920"/>
                </a:lnTo>
                <a:lnTo>
                  <a:pt x="60842" y="101990"/>
                </a:lnTo>
                <a:lnTo>
                  <a:pt x="47243" y="88392"/>
                </a:lnTo>
                <a:lnTo>
                  <a:pt x="72847" y="88392"/>
                </a:lnTo>
                <a:lnTo>
                  <a:pt x="80771" y="79248"/>
                </a:lnTo>
                <a:lnTo>
                  <a:pt x="99528" y="64008"/>
                </a:lnTo>
                <a:lnTo>
                  <a:pt x="99059" y="64008"/>
                </a:lnTo>
                <a:lnTo>
                  <a:pt x="91439" y="45720"/>
                </a:lnTo>
                <a:lnTo>
                  <a:pt x="137159" y="45720"/>
                </a:lnTo>
                <a:lnTo>
                  <a:pt x="153161" y="41148"/>
                </a:lnTo>
                <a:lnTo>
                  <a:pt x="150875" y="41148"/>
                </a:lnTo>
                <a:lnTo>
                  <a:pt x="150875" y="22860"/>
                </a:lnTo>
                <a:lnTo>
                  <a:pt x="272491" y="22860"/>
                </a:lnTo>
                <a:lnTo>
                  <a:pt x="256031" y="13716"/>
                </a:lnTo>
                <a:lnTo>
                  <a:pt x="224027" y="4572"/>
                </a:lnTo>
                <a:lnTo>
                  <a:pt x="216408" y="3048"/>
                </a:lnTo>
                <a:lnTo>
                  <a:pt x="184403" y="0"/>
                </a:lnTo>
                <a:close/>
              </a:path>
              <a:path w="367664" h="350519">
                <a:moveTo>
                  <a:pt x="150875" y="309372"/>
                </a:moveTo>
                <a:lnTo>
                  <a:pt x="150875" y="327660"/>
                </a:lnTo>
                <a:lnTo>
                  <a:pt x="158495" y="310896"/>
                </a:lnTo>
                <a:lnTo>
                  <a:pt x="150875" y="309372"/>
                </a:lnTo>
                <a:close/>
              </a:path>
              <a:path w="367664" h="350519">
                <a:moveTo>
                  <a:pt x="158495" y="310896"/>
                </a:moveTo>
                <a:lnTo>
                  <a:pt x="150875" y="327660"/>
                </a:lnTo>
                <a:lnTo>
                  <a:pt x="216408" y="327660"/>
                </a:lnTo>
                <a:lnTo>
                  <a:pt x="209480" y="312420"/>
                </a:lnTo>
                <a:lnTo>
                  <a:pt x="166115" y="312420"/>
                </a:lnTo>
                <a:lnTo>
                  <a:pt x="158495" y="310896"/>
                </a:lnTo>
                <a:close/>
              </a:path>
              <a:path w="367664" h="350519">
                <a:moveTo>
                  <a:pt x="216408" y="309372"/>
                </a:moveTo>
                <a:lnTo>
                  <a:pt x="208787" y="310896"/>
                </a:lnTo>
                <a:lnTo>
                  <a:pt x="216408" y="327660"/>
                </a:lnTo>
                <a:lnTo>
                  <a:pt x="216408" y="309372"/>
                </a:lnTo>
                <a:close/>
              </a:path>
              <a:path w="367664" h="350519">
                <a:moveTo>
                  <a:pt x="300814" y="309372"/>
                </a:moveTo>
                <a:lnTo>
                  <a:pt x="216408" y="309372"/>
                </a:lnTo>
                <a:lnTo>
                  <a:pt x="216408" y="327660"/>
                </a:lnTo>
                <a:lnTo>
                  <a:pt x="274320" y="327660"/>
                </a:lnTo>
                <a:lnTo>
                  <a:pt x="283463" y="323088"/>
                </a:lnTo>
                <a:lnTo>
                  <a:pt x="289559" y="318516"/>
                </a:lnTo>
                <a:lnTo>
                  <a:pt x="300814" y="309372"/>
                </a:lnTo>
                <a:close/>
              </a:path>
              <a:path w="367664" h="350519">
                <a:moveTo>
                  <a:pt x="208787" y="310896"/>
                </a:moveTo>
                <a:lnTo>
                  <a:pt x="201167" y="312420"/>
                </a:lnTo>
                <a:lnTo>
                  <a:pt x="209480" y="312420"/>
                </a:lnTo>
                <a:lnTo>
                  <a:pt x="208787" y="310896"/>
                </a:lnTo>
                <a:close/>
              </a:path>
              <a:path w="367664" h="350519">
                <a:moveTo>
                  <a:pt x="153161" y="309372"/>
                </a:moveTo>
                <a:lnTo>
                  <a:pt x="150875" y="309372"/>
                </a:lnTo>
                <a:lnTo>
                  <a:pt x="158495" y="310896"/>
                </a:lnTo>
                <a:lnTo>
                  <a:pt x="153161" y="309372"/>
                </a:lnTo>
                <a:close/>
              </a:path>
              <a:path w="367664" h="350519">
                <a:moveTo>
                  <a:pt x="262127" y="291084"/>
                </a:moveTo>
                <a:lnTo>
                  <a:pt x="240791" y="301752"/>
                </a:lnTo>
                <a:lnTo>
                  <a:pt x="208787" y="310896"/>
                </a:lnTo>
                <a:lnTo>
                  <a:pt x="216408" y="309372"/>
                </a:lnTo>
                <a:lnTo>
                  <a:pt x="300814" y="309372"/>
                </a:lnTo>
                <a:lnTo>
                  <a:pt x="306441" y="304800"/>
                </a:lnTo>
                <a:lnTo>
                  <a:pt x="275844" y="304800"/>
                </a:lnTo>
                <a:lnTo>
                  <a:pt x="262127" y="291084"/>
                </a:lnTo>
                <a:close/>
              </a:path>
              <a:path w="367664" h="350519">
                <a:moveTo>
                  <a:pt x="99059" y="288036"/>
                </a:moveTo>
                <a:lnTo>
                  <a:pt x="91439" y="304800"/>
                </a:lnTo>
                <a:lnTo>
                  <a:pt x="105155" y="291084"/>
                </a:lnTo>
                <a:lnTo>
                  <a:pt x="99059" y="288036"/>
                </a:lnTo>
                <a:close/>
              </a:path>
              <a:path w="367664" h="350519">
                <a:moveTo>
                  <a:pt x="105155" y="291084"/>
                </a:moveTo>
                <a:lnTo>
                  <a:pt x="91439" y="304800"/>
                </a:lnTo>
                <a:lnTo>
                  <a:pt x="137159" y="304800"/>
                </a:lnTo>
                <a:lnTo>
                  <a:pt x="126491" y="301752"/>
                </a:lnTo>
                <a:lnTo>
                  <a:pt x="105155" y="291084"/>
                </a:lnTo>
                <a:close/>
              </a:path>
              <a:path w="367664" h="350519">
                <a:moveTo>
                  <a:pt x="268223" y="288036"/>
                </a:moveTo>
                <a:lnTo>
                  <a:pt x="262127" y="291084"/>
                </a:lnTo>
                <a:lnTo>
                  <a:pt x="275844" y="304800"/>
                </a:lnTo>
                <a:lnTo>
                  <a:pt x="268223" y="288036"/>
                </a:lnTo>
                <a:close/>
              </a:path>
              <a:path w="367664" h="350519">
                <a:moveTo>
                  <a:pt x="323189" y="288036"/>
                </a:moveTo>
                <a:lnTo>
                  <a:pt x="268223" y="288036"/>
                </a:lnTo>
                <a:lnTo>
                  <a:pt x="275844" y="304800"/>
                </a:lnTo>
                <a:lnTo>
                  <a:pt x="306441" y="304800"/>
                </a:lnTo>
                <a:lnTo>
                  <a:pt x="313944" y="298704"/>
                </a:lnTo>
                <a:lnTo>
                  <a:pt x="323189" y="288036"/>
                </a:lnTo>
                <a:close/>
              </a:path>
              <a:path w="367664" h="350519">
                <a:moveTo>
                  <a:pt x="101404" y="288036"/>
                </a:moveTo>
                <a:lnTo>
                  <a:pt x="99059" y="288036"/>
                </a:lnTo>
                <a:lnTo>
                  <a:pt x="105155" y="291084"/>
                </a:lnTo>
                <a:lnTo>
                  <a:pt x="101404" y="288036"/>
                </a:lnTo>
                <a:close/>
              </a:path>
              <a:path w="367664" h="350519">
                <a:moveTo>
                  <a:pt x="306323" y="248412"/>
                </a:moveTo>
                <a:lnTo>
                  <a:pt x="286511" y="271272"/>
                </a:lnTo>
                <a:lnTo>
                  <a:pt x="262127" y="291084"/>
                </a:lnTo>
                <a:lnTo>
                  <a:pt x="268223" y="288036"/>
                </a:lnTo>
                <a:lnTo>
                  <a:pt x="323189" y="288036"/>
                </a:lnTo>
                <a:lnTo>
                  <a:pt x="333755" y="275844"/>
                </a:lnTo>
                <a:lnTo>
                  <a:pt x="338327" y="269748"/>
                </a:lnTo>
                <a:lnTo>
                  <a:pt x="342810" y="262128"/>
                </a:lnTo>
                <a:lnTo>
                  <a:pt x="320039" y="262128"/>
                </a:lnTo>
                <a:lnTo>
                  <a:pt x="303275" y="254508"/>
                </a:lnTo>
                <a:lnTo>
                  <a:pt x="306662" y="248750"/>
                </a:lnTo>
                <a:lnTo>
                  <a:pt x="306323" y="248412"/>
                </a:lnTo>
                <a:close/>
              </a:path>
              <a:path w="367664" h="350519">
                <a:moveTo>
                  <a:pt x="60842" y="248529"/>
                </a:moveTo>
                <a:lnTo>
                  <a:pt x="47243" y="262128"/>
                </a:lnTo>
                <a:lnTo>
                  <a:pt x="64007" y="254508"/>
                </a:lnTo>
                <a:lnTo>
                  <a:pt x="60842" y="248529"/>
                </a:lnTo>
                <a:close/>
              </a:path>
              <a:path w="367664" h="350519">
                <a:moveTo>
                  <a:pt x="60959" y="248412"/>
                </a:moveTo>
                <a:lnTo>
                  <a:pt x="60959" y="248750"/>
                </a:lnTo>
                <a:lnTo>
                  <a:pt x="64007" y="254508"/>
                </a:lnTo>
                <a:lnTo>
                  <a:pt x="47243" y="262128"/>
                </a:lnTo>
                <a:lnTo>
                  <a:pt x="72847" y="262128"/>
                </a:lnTo>
                <a:lnTo>
                  <a:pt x="60959" y="248412"/>
                </a:lnTo>
                <a:close/>
              </a:path>
              <a:path w="367664" h="350519">
                <a:moveTo>
                  <a:pt x="306662" y="248750"/>
                </a:moveTo>
                <a:lnTo>
                  <a:pt x="303275" y="254508"/>
                </a:lnTo>
                <a:lnTo>
                  <a:pt x="320039" y="262128"/>
                </a:lnTo>
                <a:lnTo>
                  <a:pt x="306662" y="248750"/>
                </a:lnTo>
                <a:close/>
              </a:path>
              <a:path w="367664" h="350519">
                <a:moveTo>
                  <a:pt x="326571" y="202909"/>
                </a:moveTo>
                <a:lnTo>
                  <a:pt x="323088" y="213360"/>
                </a:lnTo>
                <a:lnTo>
                  <a:pt x="318516" y="228600"/>
                </a:lnTo>
                <a:lnTo>
                  <a:pt x="306662" y="248750"/>
                </a:lnTo>
                <a:lnTo>
                  <a:pt x="320039" y="262128"/>
                </a:lnTo>
                <a:lnTo>
                  <a:pt x="342810" y="262128"/>
                </a:lnTo>
                <a:lnTo>
                  <a:pt x="353567" y="243840"/>
                </a:lnTo>
                <a:lnTo>
                  <a:pt x="358139" y="228600"/>
                </a:lnTo>
                <a:lnTo>
                  <a:pt x="362712" y="214884"/>
                </a:lnTo>
                <a:lnTo>
                  <a:pt x="364235" y="207264"/>
                </a:lnTo>
                <a:lnTo>
                  <a:pt x="326135" y="207264"/>
                </a:lnTo>
                <a:lnTo>
                  <a:pt x="326571" y="202909"/>
                </a:lnTo>
                <a:close/>
              </a:path>
              <a:path w="367664" h="350519">
                <a:moveTo>
                  <a:pt x="39623" y="199644"/>
                </a:moveTo>
                <a:lnTo>
                  <a:pt x="22859" y="207264"/>
                </a:lnTo>
                <a:lnTo>
                  <a:pt x="41147" y="207264"/>
                </a:lnTo>
                <a:lnTo>
                  <a:pt x="40712" y="202909"/>
                </a:lnTo>
                <a:lnTo>
                  <a:pt x="39623" y="199644"/>
                </a:lnTo>
                <a:close/>
              </a:path>
              <a:path w="367664" h="350519">
                <a:moveTo>
                  <a:pt x="40712" y="202909"/>
                </a:moveTo>
                <a:lnTo>
                  <a:pt x="41147" y="207264"/>
                </a:lnTo>
                <a:lnTo>
                  <a:pt x="42163" y="207264"/>
                </a:lnTo>
                <a:lnTo>
                  <a:pt x="40712" y="202909"/>
                </a:lnTo>
                <a:close/>
              </a:path>
              <a:path w="367664" h="350519">
                <a:moveTo>
                  <a:pt x="327659" y="199644"/>
                </a:moveTo>
                <a:lnTo>
                  <a:pt x="326571" y="202909"/>
                </a:lnTo>
                <a:lnTo>
                  <a:pt x="326135" y="207264"/>
                </a:lnTo>
                <a:lnTo>
                  <a:pt x="344423" y="207264"/>
                </a:lnTo>
                <a:lnTo>
                  <a:pt x="327659" y="199644"/>
                </a:lnTo>
                <a:close/>
              </a:path>
              <a:path w="367664" h="350519">
                <a:moveTo>
                  <a:pt x="364998" y="199644"/>
                </a:moveTo>
                <a:lnTo>
                  <a:pt x="327659" y="199644"/>
                </a:lnTo>
                <a:lnTo>
                  <a:pt x="344423" y="207264"/>
                </a:lnTo>
                <a:lnTo>
                  <a:pt x="364235" y="207264"/>
                </a:lnTo>
                <a:lnTo>
                  <a:pt x="364998" y="199644"/>
                </a:lnTo>
                <a:close/>
              </a:path>
              <a:path w="367664" h="350519">
                <a:moveTo>
                  <a:pt x="40385" y="199644"/>
                </a:moveTo>
                <a:lnTo>
                  <a:pt x="39623" y="199644"/>
                </a:lnTo>
                <a:lnTo>
                  <a:pt x="40712" y="202909"/>
                </a:lnTo>
                <a:lnTo>
                  <a:pt x="40385" y="199644"/>
                </a:lnTo>
                <a:close/>
              </a:path>
              <a:path w="367664" h="350519">
                <a:moveTo>
                  <a:pt x="326516" y="147447"/>
                </a:moveTo>
                <a:lnTo>
                  <a:pt x="327659" y="160020"/>
                </a:lnTo>
                <a:lnTo>
                  <a:pt x="329184" y="175260"/>
                </a:lnTo>
                <a:lnTo>
                  <a:pt x="327659" y="192024"/>
                </a:lnTo>
                <a:lnTo>
                  <a:pt x="326571" y="202909"/>
                </a:lnTo>
                <a:lnTo>
                  <a:pt x="327659" y="199644"/>
                </a:lnTo>
                <a:lnTo>
                  <a:pt x="364998" y="199644"/>
                </a:lnTo>
                <a:lnTo>
                  <a:pt x="365759" y="192024"/>
                </a:lnTo>
                <a:lnTo>
                  <a:pt x="367284" y="175260"/>
                </a:lnTo>
                <a:lnTo>
                  <a:pt x="365759" y="160020"/>
                </a:lnTo>
                <a:lnTo>
                  <a:pt x="364928" y="150876"/>
                </a:lnTo>
                <a:lnTo>
                  <a:pt x="327659" y="150876"/>
                </a:lnTo>
                <a:lnTo>
                  <a:pt x="326516" y="147447"/>
                </a:lnTo>
                <a:close/>
              </a:path>
              <a:path w="367664" h="350519">
                <a:moveTo>
                  <a:pt x="41147" y="143256"/>
                </a:moveTo>
                <a:lnTo>
                  <a:pt x="22859" y="143256"/>
                </a:lnTo>
                <a:lnTo>
                  <a:pt x="39623" y="150876"/>
                </a:lnTo>
                <a:lnTo>
                  <a:pt x="40766" y="147447"/>
                </a:lnTo>
                <a:lnTo>
                  <a:pt x="41147" y="143256"/>
                </a:lnTo>
                <a:close/>
              </a:path>
              <a:path w="367664" h="350519">
                <a:moveTo>
                  <a:pt x="40766" y="147447"/>
                </a:moveTo>
                <a:lnTo>
                  <a:pt x="39623" y="150876"/>
                </a:lnTo>
                <a:lnTo>
                  <a:pt x="40455" y="150876"/>
                </a:lnTo>
                <a:lnTo>
                  <a:pt x="40766" y="147447"/>
                </a:lnTo>
                <a:close/>
              </a:path>
              <a:path w="367664" h="350519">
                <a:moveTo>
                  <a:pt x="344423" y="143256"/>
                </a:moveTo>
                <a:lnTo>
                  <a:pt x="326135" y="143256"/>
                </a:lnTo>
                <a:lnTo>
                  <a:pt x="326516" y="147447"/>
                </a:lnTo>
                <a:lnTo>
                  <a:pt x="327659" y="150876"/>
                </a:lnTo>
                <a:lnTo>
                  <a:pt x="344423" y="143256"/>
                </a:lnTo>
                <a:close/>
              </a:path>
              <a:path w="367664" h="350519">
                <a:moveTo>
                  <a:pt x="364235" y="143256"/>
                </a:moveTo>
                <a:lnTo>
                  <a:pt x="344423" y="143256"/>
                </a:lnTo>
                <a:lnTo>
                  <a:pt x="327659" y="150876"/>
                </a:lnTo>
                <a:lnTo>
                  <a:pt x="364928" y="150876"/>
                </a:lnTo>
                <a:lnTo>
                  <a:pt x="364235" y="143256"/>
                </a:lnTo>
                <a:close/>
              </a:path>
              <a:path w="367664" h="350519">
                <a:moveTo>
                  <a:pt x="42163" y="143256"/>
                </a:moveTo>
                <a:lnTo>
                  <a:pt x="41147" y="143256"/>
                </a:lnTo>
                <a:lnTo>
                  <a:pt x="40766" y="147447"/>
                </a:lnTo>
                <a:lnTo>
                  <a:pt x="42163" y="143256"/>
                </a:lnTo>
                <a:close/>
              </a:path>
              <a:path w="367664" h="350519">
                <a:moveTo>
                  <a:pt x="342810" y="88392"/>
                </a:moveTo>
                <a:lnTo>
                  <a:pt x="320039" y="88392"/>
                </a:lnTo>
                <a:lnTo>
                  <a:pt x="306662" y="101769"/>
                </a:lnTo>
                <a:lnTo>
                  <a:pt x="318516" y="121920"/>
                </a:lnTo>
                <a:lnTo>
                  <a:pt x="323088" y="137160"/>
                </a:lnTo>
                <a:lnTo>
                  <a:pt x="326516" y="147447"/>
                </a:lnTo>
                <a:lnTo>
                  <a:pt x="326135" y="143256"/>
                </a:lnTo>
                <a:lnTo>
                  <a:pt x="364235" y="143256"/>
                </a:lnTo>
                <a:lnTo>
                  <a:pt x="362712" y="135636"/>
                </a:lnTo>
                <a:lnTo>
                  <a:pt x="358139" y="121920"/>
                </a:lnTo>
                <a:lnTo>
                  <a:pt x="353567" y="106680"/>
                </a:lnTo>
                <a:lnTo>
                  <a:pt x="342810" y="88392"/>
                </a:lnTo>
                <a:close/>
              </a:path>
              <a:path w="367664" h="350519">
                <a:moveTo>
                  <a:pt x="72847" y="88392"/>
                </a:moveTo>
                <a:lnTo>
                  <a:pt x="47243" y="88392"/>
                </a:lnTo>
                <a:lnTo>
                  <a:pt x="64007" y="96012"/>
                </a:lnTo>
                <a:lnTo>
                  <a:pt x="60959" y="101769"/>
                </a:lnTo>
                <a:lnTo>
                  <a:pt x="60959" y="102108"/>
                </a:lnTo>
                <a:lnTo>
                  <a:pt x="72847" y="88392"/>
                </a:lnTo>
                <a:close/>
              </a:path>
              <a:path w="367664" h="350519">
                <a:moveTo>
                  <a:pt x="266741" y="63184"/>
                </a:moveTo>
                <a:lnTo>
                  <a:pt x="286511" y="79248"/>
                </a:lnTo>
                <a:lnTo>
                  <a:pt x="306323" y="102108"/>
                </a:lnTo>
                <a:lnTo>
                  <a:pt x="306662" y="101769"/>
                </a:lnTo>
                <a:lnTo>
                  <a:pt x="303275" y="96012"/>
                </a:lnTo>
                <a:lnTo>
                  <a:pt x="320039" y="88392"/>
                </a:lnTo>
                <a:lnTo>
                  <a:pt x="342810" y="88392"/>
                </a:lnTo>
                <a:lnTo>
                  <a:pt x="338327" y="80772"/>
                </a:lnTo>
                <a:lnTo>
                  <a:pt x="333755" y="74676"/>
                </a:lnTo>
                <a:lnTo>
                  <a:pt x="324510" y="64008"/>
                </a:lnTo>
                <a:lnTo>
                  <a:pt x="268223" y="64008"/>
                </a:lnTo>
                <a:lnTo>
                  <a:pt x="266741" y="63184"/>
                </a:lnTo>
                <a:close/>
              </a:path>
              <a:path w="367664" h="350519">
                <a:moveTo>
                  <a:pt x="47243" y="88392"/>
                </a:moveTo>
                <a:lnTo>
                  <a:pt x="60842" y="101990"/>
                </a:lnTo>
                <a:lnTo>
                  <a:pt x="64007" y="96012"/>
                </a:lnTo>
                <a:lnTo>
                  <a:pt x="47243" y="88392"/>
                </a:lnTo>
                <a:close/>
              </a:path>
              <a:path w="367664" h="350519">
                <a:moveTo>
                  <a:pt x="320039" y="88392"/>
                </a:moveTo>
                <a:lnTo>
                  <a:pt x="303275" y="96012"/>
                </a:lnTo>
                <a:lnTo>
                  <a:pt x="306662" y="101769"/>
                </a:lnTo>
                <a:lnTo>
                  <a:pt x="320039" y="88392"/>
                </a:lnTo>
                <a:close/>
              </a:path>
              <a:path w="367664" h="350519">
                <a:moveTo>
                  <a:pt x="91439" y="45720"/>
                </a:moveTo>
                <a:lnTo>
                  <a:pt x="99059" y="64008"/>
                </a:lnTo>
                <a:lnTo>
                  <a:pt x="100542" y="63184"/>
                </a:lnTo>
                <a:lnTo>
                  <a:pt x="105155" y="59436"/>
                </a:lnTo>
                <a:lnTo>
                  <a:pt x="91439" y="45720"/>
                </a:lnTo>
                <a:close/>
              </a:path>
              <a:path w="367664" h="350519">
                <a:moveTo>
                  <a:pt x="100542" y="63184"/>
                </a:moveTo>
                <a:lnTo>
                  <a:pt x="99059" y="64008"/>
                </a:lnTo>
                <a:lnTo>
                  <a:pt x="99528" y="64008"/>
                </a:lnTo>
                <a:lnTo>
                  <a:pt x="100542" y="63184"/>
                </a:lnTo>
                <a:close/>
              </a:path>
              <a:path w="367664" h="350519">
                <a:moveTo>
                  <a:pt x="275844" y="45720"/>
                </a:moveTo>
                <a:lnTo>
                  <a:pt x="262127" y="59436"/>
                </a:lnTo>
                <a:lnTo>
                  <a:pt x="266741" y="63184"/>
                </a:lnTo>
                <a:lnTo>
                  <a:pt x="268223" y="64008"/>
                </a:lnTo>
                <a:lnTo>
                  <a:pt x="275844" y="45720"/>
                </a:lnTo>
                <a:close/>
              </a:path>
              <a:path w="367664" h="350519">
                <a:moveTo>
                  <a:pt x="306441" y="45720"/>
                </a:moveTo>
                <a:lnTo>
                  <a:pt x="275844" y="45720"/>
                </a:lnTo>
                <a:lnTo>
                  <a:pt x="268223" y="64008"/>
                </a:lnTo>
                <a:lnTo>
                  <a:pt x="324510" y="64008"/>
                </a:lnTo>
                <a:lnTo>
                  <a:pt x="313944" y="51816"/>
                </a:lnTo>
                <a:lnTo>
                  <a:pt x="306441" y="45720"/>
                </a:lnTo>
                <a:close/>
              </a:path>
              <a:path w="367664" h="350519">
                <a:moveTo>
                  <a:pt x="137159" y="45720"/>
                </a:moveTo>
                <a:lnTo>
                  <a:pt x="91439" y="45720"/>
                </a:lnTo>
                <a:lnTo>
                  <a:pt x="105155" y="59436"/>
                </a:lnTo>
                <a:lnTo>
                  <a:pt x="100542" y="63184"/>
                </a:lnTo>
                <a:lnTo>
                  <a:pt x="126491" y="48768"/>
                </a:lnTo>
                <a:lnTo>
                  <a:pt x="137159" y="45720"/>
                </a:lnTo>
                <a:close/>
              </a:path>
              <a:path w="367664" h="350519">
                <a:moveTo>
                  <a:pt x="212891" y="40796"/>
                </a:moveTo>
                <a:lnTo>
                  <a:pt x="240791" y="48768"/>
                </a:lnTo>
                <a:lnTo>
                  <a:pt x="266741" y="63184"/>
                </a:lnTo>
                <a:lnTo>
                  <a:pt x="262127" y="59436"/>
                </a:lnTo>
                <a:lnTo>
                  <a:pt x="275844" y="45720"/>
                </a:lnTo>
                <a:lnTo>
                  <a:pt x="306441" y="45720"/>
                </a:lnTo>
                <a:lnTo>
                  <a:pt x="300814" y="41148"/>
                </a:lnTo>
                <a:lnTo>
                  <a:pt x="216408" y="41148"/>
                </a:lnTo>
                <a:lnTo>
                  <a:pt x="212891" y="40796"/>
                </a:lnTo>
                <a:close/>
              </a:path>
              <a:path w="367664" h="350519">
                <a:moveTo>
                  <a:pt x="150875" y="22860"/>
                </a:moveTo>
                <a:lnTo>
                  <a:pt x="150875" y="41148"/>
                </a:lnTo>
                <a:lnTo>
                  <a:pt x="154392" y="40796"/>
                </a:lnTo>
                <a:lnTo>
                  <a:pt x="158495" y="39624"/>
                </a:lnTo>
                <a:lnTo>
                  <a:pt x="150875" y="22860"/>
                </a:lnTo>
                <a:close/>
              </a:path>
              <a:path w="367664" h="350519">
                <a:moveTo>
                  <a:pt x="154392" y="40796"/>
                </a:moveTo>
                <a:lnTo>
                  <a:pt x="150875" y="41148"/>
                </a:lnTo>
                <a:lnTo>
                  <a:pt x="153161" y="41148"/>
                </a:lnTo>
                <a:lnTo>
                  <a:pt x="154392" y="40796"/>
                </a:lnTo>
                <a:close/>
              </a:path>
              <a:path w="367664" h="350519">
                <a:moveTo>
                  <a:pt x="216408" y="22860"/>
                </a:moveTo>
                <a:lnTo>
                  <a:pt x="208787" y="39624"/>
                </a:lnTo>
                <a:lnTo>
                  <a:pt x="212891" y="40796"/>
                </a:lnTo>
                <a:lnTo>
                  <a:pt x="216408" y="41148"/>
                </a:lnTo>
                <a:lnTo>
                  <a:pt x="216408" y="22860"/>
                </a:lnTo>
                <a:close/>
              </a:path>
              <a:path w="367664" h="350519">
                <a:moveTo>
                  <a:pt x="272491" y="22860"/>
                </a:moveTo>
                <a:lnTo>
                  <a:pt x="216408" y="22860"/>
                </a:lnTo>
                <a:lnTo>
                  <a:pt x="216408" y="41148"/>
                </a:lnTo>
                <a:lnTo>
                  <a:pt x="300814" y="41148"/>
                </a:lnTo>
                <a:lnTo>
                  <a:pt x="289559" y="32004"/>
                </a:lnTo>
                <a:lnTo>
                  <a:pt x="283463" y="28956"/>
                </a:lnTo>
                <a:lnTo>
                  <a:pt x="272491" y="22860"/>
                </a:lnTo>
                <a:close/>
              </a:path>
              <a:path w="367664" h="350519">
                <a:moveTo>
                  <a:pt x="216408" y="22860"/>
                </a:moveTo>
                <a:lnTo>
                  <a:pt x="150875" y="22860"/>
                </a:lnTo>
                <a:lnTo>
                  <a:pt x="158495" y="39624"/>
                </a:lnTo>
                <a:lnTo>
                  <a:pt x="154392" y="40796"/>
                </a:lnTo>
                <a:lnTo>
                  <a:pt x="166115" y="39624"/>
                </a:lnTo>
                <a:lnTo>
                  <a:pt x="184403" y="38100"/>
                </a:lnTo>
                <a:lnTo>
                  <a:pt x="209480" y="38100"/>
                </a:lnTo>
                <a:lnTo>
                  <a:pt x="216408" y="22860"/>
                </a:lnTo>
                <a:close/>
              </a:path>
              <a:path w="367664" h="350519">
                <a:moveTo>
                  <a:pt x="209480" y="38100"/>
                </a:moveTo>
                <a:lnTo>
                  <a:pt x="184403" y="38100"/>
                </a:lnTo>
                <a:lnTo>
                  <a:pt x="212891" y="40796"/>
                </a:lnTo>
                <a:lnTo>
                  <a:pt x="208787" y="39624"/>
                </a:lnTo>
                <a:lnTo>
                  <a:pt x="209480" y="38100"/>
                </a:lnTo>
                <a:close/>
              </a:path>
            </a:pathLst>
          </a:custGeom>
          <a:solidFill>
            <a:srgbClr val="6600FF"/>
          </a:solidFill>
        </p:spPr>
        <p:txBody>
          <a:bodyPr wrap="square" lIns="0" tIns="0" rIns="0" bIns="0" rtlCol="0"/>
          <a:lstStyle/>
          <a:p/>
        </p:txBody>
      </p:sp>
      <p:sp>
        <p:nvSpPr>
          <p:cNvPr id="228" name="object 228"/>
          <p:cNvSpPr/>
          <p:nvPr/>
        </p:nvSpPr>
        <p:spPr>
          <a:xfrm>
            <a:off x="1713738" y="1243583"/>
            <a:ext cx="0" cy="102235"/>
          </a:xfrm>
          <a:custGeom>
            <a:avLst/>
            <a:gdLst/>
            <a:ahLst/>
            <a:cxnLst/>
            <a:rect l="l" t="t" r="r" b="b"/>
            <a:pathLst>
              <a:path w="0" h="102234">
                <a:moveTo>
                  <a:pt x="0" y="0"/>
                </a:moveTo>
                <a:lnTo>
                  <a:pt x="0" y="102107"/>
                </a:lnTo>
              </a:path>
            </a:pathLst>
          </a:custGeom>
          <a:ln w="25907">
            <a:solidFill>
              <a:srgbClr val="6600FF"/>
            </a:solidFill>
          </a:ln>
        </p:spPr>
        <p:txBody>
          <a:bodyPr wrap="square" lIns="0" tIns="0" rIns="0" bIns="0" rtlCol="0"/>
          <a:lstStyle/>
          <a:p/>
        </p:txBody>
      </p:sp>
      <p:sp>
        <p:nvSpPr>
          <p:cNvPr id="229" name="object 229"/>
          <p:cNvSpPr/>
          <p:nvPr/>
        </p:nvSpPr>
        <p:spPr>
          <a:xfrm>
            <a:off x="1633727" y="1341119"/>
            <a:ext cx="163195" cy="163195"/>
          </a:xfrm>
          <a:custGeom>
            <a:avLst/>
            <a:gdLst/>
            <a:ahLst/>
            <a:cxnLst/>
            <a:rect l="l" t="t" r="r" b="b"/>
            <a:pathLst>
              <a:path w="163194" h="163194">
                <a:moveTo>
                  <a:pt x="163068" y="0"/>
                </a:moveTo>
                <a:lnTo>
                  <a:pt x="0" y="0"/>
                </a:lnTo>
                <a:lnTo>
                  <a:pt x="79248" y="163068"/>
                </a:lnTo>
                <a:lnTo>
                  <a:pt x="163068" y="0"/>
                </a:lnTo>
                <a:close/>
              </a:path>
            </a:pathLst>
          </a:custGeom>
          <a:solidFill>
            <a:srgbClr val="6600FF"/>
          </a:solidFill>
        </p:spPr>
        <p:txBody>
          <a:bodyPr wrap="square" lIns="0" tIns="0" rIns="0" bIns="0" rtlCol="0"/>
          <a:lstStyle/>
          <a:p/>
        </p:txBody>
      </p:sp>
      <p:sp>
        <p:nvSpPr>
          <p:cNvPr id="230" name="object 230"/>
          <p:cNvSpPr/>
          <p:nvPr/>
        </p:nvSpPr>
        <p:spPr>
          <a:xfrm>
            <a:off x="1164336" y="1503425"/>
            <a:ext cx="1152525" cy="0"/>
          </a:xfrm>
          <a:custGeom>
            <a:avLst/>
            <a:gdLst/>
            <a:ahLst/>
            <a:cxnLst/>
            <a:rect l="l" t="t" r="r" b="b"/>
            <a:pathLst>
              <a:path w="1152525" h="0">
                <a:moveTo>
                  <a:pt x="0" y="0"/>
                </a:moveTo>
                <a:lnTo>
                  <a:pt x="1152144" y="0"/>
                </a:lnTo>
              </a:path>
            </a:pathLst>
          </a:custGeom>
          <a:ln w="38100">
            <a:solidFill>
              <a:srgbClr val="800000"/>
            </a:solidFill>
          </a:ln>
        </p:spPr>
        <p:txBody>
          <a:bodyPr wrap="square" lIns="0" tIns="0" rIns="0" bIns="0" rtlCol="0"/>
          <a:lstStyle/>
          <a:p/>
        </p:txBody>
      </p:sp>
      <p:sp>
        <p:nvSpPr>
          <p:cNvPr id="231" name="object 231"/>
          <p:cNvSpPr/>
          <p:nvPr/>
        </p:nvSpPr>
        <p:spPr>
          <a:xfrm>
            <a:off x="2315717" y="1504188"/>
            <a:ext cx="0" cy="361315"/>
          </a:xfrm>
          <a:custGeom>
            <a:avLst/>
            <a:gdLst/>
            <a:ahLst/>
            <a:cxnLst/>
            <a:rect l="l" t="t" r="r" b="b"/>
            <a:pathLst>
              <a:path w="0" h="361314">
                <a:moveTo>
                  <a:pt x="0" y="0"/>
                </a:moveTo>
                <a:lnTo>
                  <a:pt x="0" y="361188"/>
                </a:lnTo>
              </a:path>
            </a:pathLst>
          </a:custGeom>
          <a:ln w="38100">
            <a:solidFill>
              <a:srgbClr val="800000"/>
            </a:solidFill>
          </a:ln>
        </p:spPr>
        <p:txBody>
          <a:bodyPr wrap="square" lIns="0" tIns="0" rIns="0" bIns="0" rtlCol="0"/>
          <a:lstStyle/>
          <a:p/>
        </p:txBody>
      </p:sp>
      <p:sp>
        <p:nvSpPr>
          <p:cNvPr id="232" name="object 232"/>
          <p:cNvSpPr/>
          <p:nvPr/>
        </p:nvSpPr>
        <p:spPr>
          <a:xfrm>
            <a:off x="1985772" y="1866138"/>
            <a:ext cx="330835" cy="0"/>
          </a:xfrm>
          <a:custGeom>
            <a:avLst/>
            <a:gdLst/>
            <a:ahLst/>
            <a:cxnLst/>
            <a:rect l="l" t="t" r="r" b="b"/>
            <a:pathLst>
              <a:path w="330835" h="0">
                <a:moveTo>
                  <a:pt x="0" y="0"/>
                </a:moveTo>
                <a:lnTo>
                  <a:pt x="330707" y="0"/>
                </a:lnTo>
              </a:path>
            </a:pathLst>
          </a:custGeom>
          <a:ln w="38100">
            <a:solidFill>
              <a:srgbClr val="800000"/>
            </a:solidFill>
          </a:ln>
        </p:spPr>
        <p:txBody>
          <a:bodyPr wrap="square" lIns="0" tIns="0" rIns="0" bIns="0" rtlCol="0"/>
          <a:lstStyle/>
          <a:p/>
        </p:txBody>
      </p:sp>
      <p:sp>
        <p:nvSpPr>
          <p:cNvPr id="233" name="object 233"/>
          <p:cNvSpPr/>
          <p:nvPr/>
        </p:nvSpPr>
        <p:spPr>
          <a:xfrm>
            <a:off x="1986533" y="1865376"/>
            <a:ext cx="0" cy="311150"/>
          </a:xfrm>
          <a:custGeom>
            <a:avLst/>
            <a:gdLst/>
            <a:ahLst/>
            <a:cxnLst/>
            <a:rect l="l" t="t" r="r" b="b"/>
            <a:pathLst>
              <a:path w="0" h="311150">
                <a:moveTo>
                  <a:pt x="0" y="0"/>
                </a:moveTo>
                <a:lnTo>
                  <a:pt x="0" y="310896"/>
                </a:lnTo>
              </a:path>
            </a:pathLst>
          </a:custGeom>
          <a:ln w="38100">
            <a:solidFill>
              <a:srgbClr val="800000"/>
            </a:solidFill>
          </a:ln>
        </p:spPr>
        <p:txBody>
          <a:bodyPr wrap="square" lIns="0" tIns="0" rIns="0" bIns="0" rtlCol="0"/>
          <a:lstStyle/>
          <a:p/>
        </p:txBody>
      </p:sp>
      <p:sp>
        <p:nvSpPr>
          <p:cNvPr id="234" name="object 234"/>
          <p:cNvSpPr/>
          <p:nvPr/>
        </p:nvSpPr>
        <p:spPr>
          <a:xfrm>
            <a:off x="1164336" y="2175510"/>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235" name="object 235"/>
          <p:cNvSpPr/>
          <p:nvPr/>
        </p:nvSpPr>
        <p:spPr>
          <a:xfrm>
            <a:off x="1163574" y="1504188"/>
            <a:ext cx="0" cy="672465"/>
          </a:xfrm>
          <a:custGeom>
            <a:avLst/>
            <a:gdLst/>
            <a:ahLst/>
            <a:cxnLst/>
            <a:rect l="l" t="t" r="r" b="b"/>
            <a:pathLst>
              <a:path w="0" h="672464">
                <a:moveTo>
                  <a:pt x="0" y="0"/>
                </a:moveTo>
                <a:lnTo>
                  <a:pt x="0" y="672083"/>
                </a:lnTo>
              </a:path>
            </a:pathLst>
          </a:custGeom>
          <a:ln w="38100">
            <a:solidFill>
              <a:srgbClr val="800000"/>
            </a:solidFill>
          </a:ln>
        </p:spPr>
        <p:txBody>
          <a:bodyPr wrap="square" lIns="0" tIns="0" rIns="0" bIns="0" rtlCol="0"/>
          <a:lstStyle/>
          <a:p/>
        </p:txBody>
      </p:sp>
      <p:sp>
        <p:nvSpPr>
          <p:cNvPr id="236" name="object 236"/>
          <p:cNvSpPr/>
          <p:nvPr/>
        </p:nvSpPr>
        <p:spPr>
          <a:xfrm>
            <a:off x="1528572" y="912875"/>
            <a:ext cx="367665" cy="350520"/>
          </a:xfrm>
          <a:custGeom>
            <a:avLst/>
            <a:gdLst/>
            <a:ahLst/>
            <a:cxnLst/>
            <a:rect l="l" t="t" r="r" b="b"/>
            <a:pathLst>
              <a:path w="367664" h="350519">
                <a:moveTo>
                  <a:pt x="184403" y="0"/>
                </a:moveTo>
                <a:lnTo>
                  <a:pt x="143255" y="4572"/>
                </a:lnTo>
                <a:lnTo>
                  <a:pt x="83819" y="28956"/>
                </a:lnTo>
                <a:lnTo>
                  <a:pt x="77723" y="32004"/>
                </a:lnTo>
                <a:lnTo>
                  <a:pt x="33527" y="74676"/>
                </a:lnTo>
                <a:lnTo>
                  <a:pt x="9143" y="121920"/>
                </a:lnTo>
                <a:lnTo>
                  <a:pt x="1523" y="160020"/>
                </a:lnTo>
                <a:lnTo>
                  <a:pt x="0" y="175260"/>
                </a:lnTo>
                <a:lnTo>
                  <a:pt x="4571" y="214884"/>
                </a:lnTo>
                <a:lnTo>
                  <a:pt x="28955" y="269748"/>
                </a:lnTo>
                <a:lnTo>
                  <a:pt x="77723" y="318516"/>
                </a:lnTo>
                <a:lnTo>
                  <a:pt x="111251" y="336804"/>
                </a:lnTo>
                <a:lnTo>
                  <a:pt x="166115" y="350520"/>
                </a:lnTo>
                <a:lnTo>
                  <a:pt x="201167" y="350520"/>
                </a:lnTo>
                <a:lnTo>
                  <a:pt x="224027" y="345948"/>
                </a:lnTo>
                <a:lnTo>
                  <a:pt x="256031" y="336804"/>
                </a:lnTo>
                <a:lnTo>
                  <a:pt x="274320" y="327660"/>
                </a:lnTo>
                <a:lnTo>
                  <a:pt x="150875" y="327660"/>
                </a:lnTo>
                <a:lnTo>
                  <a:pt x="150875" y="309372"/>
                </a:lnTo>
                <a:lnTo>
                  <a:pt x="153161" y="309372"/>
                </a:lnTo>
                <a:lnTo>
                  <a:pt x="137159" y="304800"/>
                </a:lnTo>
                <a:lnTo>
                  <a:pt x="91439" y="304800"/>
                </a:lnTo>
                <a:lnTo>
                  <a:pt x="99059" y="288036"/>
                </a:lnTo>
                <a:lnTo>
                  <a:pt x="101404" y="288036"/>
                </a:lnTo>
                <a:lnTo>
                  <a:pt x="80771" y="271272"/>
                </a:lnTo>
                <a:lnTo>
                  <a:pt x="72847" y="262128"/>
                </a:lnTo>
                <a:lnTo>
                  <a:pt x="47243" y="262128"/>
                </a:lnTo>
                <a:lnTo>
                  <a:pt x="60842" y="248529"/>
                </a:lnTo>
                <a:lnTo>
                  <a:pt x="50291" y="228600"/>
                </a:lnTo>
                <a:lnTo>
                  <a:pt x="44195" y="213360"/>
                </a:lnTo>
                <a:lnTo>
                  <a:pt x="42163" y="207264"/>
                </a:lnTo>
                <a:lnTo>
                  <a:pt x="22859" y="207264"/>
                </a:lnTo>
                <a:lnTo>
                  <a:pt x="39623" y="199644"/>
                </a:lnTo>
                <a:lnTo>
                  <a:pt x="40385" y="199644"/>
                </a:lnTo>
                <a:lnTo>
                  <a:pt x="39623" y="192024"/>
                </a:lnTo>
                <a:lnTo>
                  <a:pt x="38099" y="175260"/>
                </a:lnTo>
                <a:lnTo>
                  <a:pt x="39623" y="160020"/>
                </a:lnTo>
                <a:lnTo>
                  <a:pt x="40455" y="150876"/>
                </a:lnTo>
                <a:lnTo>
                  <a:pt x="39623" y="150876"/>
                </a:lnTo>
                <a:lnTo>
                  <a:pt x="22859" y="143256"/>
                </a:lnTo>
                <a:lnTo>
                  <a:pt x="42163" y="143256"/>
                </a:lnTo>
                <a:lnTo>
                  <a:pt x="44195" y="137160"/>
                </a:lnTo>
                <a:lnTo>
                  <a:pt x="50291" y="121920"/>
                </a:lnTo>
                <a:lnTo>
                  <a:pt x="60842" y="101990"/>
                </a:lnTo>
                <a:lnTo>
                  <a:pt x="47243" y="88392"/>
                </a:lnTo>
                <a:lnTo>
                  <a:pt x="72847" y="88392"/>
                </a:lnTo>
                <a:lnTo>
                  <a:pt x="80771" y="79248"/>
                </a:lnTo>
                <a:lnTo>
                  <a:pt x="99528" y="64008"/>
                </a:lnTo>
                <a:lnTo>
                  <a:pt x="99059" y="64008"/>
                </a:lnTo>
                <a:lnTo>
                  <a:pt x="91439" y="45720"/>
                </a:lnTo>
                <a:lnTo>
                  <a:pt x="137159" y="45720"/>
                </a:lnTo>
                <a:lnTo>
                  <a:pt x="153161" y="41148"/>
                </a:lnTo>
                <a:lnTo>
                  <a:pt x="150875" y="41148"/>
                </a:lnTo>
                <a:lnTo>
                  <a:pt x="150875" y="22860"/>
                </a:lnTo>
                <a:lnTo>
                  <a:pt x="272491" y="22860"/>
                </a:lnTo>
                <a:lnTo>
                  <a:pt x="256031" y="13716"/>
                </a:lnTo>
                <a:lnTo>
                  <a:pt x="224027" y="4572"/>
                </a:lnTo>
                <a:lnTo>
                  <a:pt x="216408" y="3048"/>
                </a:lnTo>
                <a:lnTo>
                  <a:pt x="184403" y="0"/>
                </a:lnTo>
                <a:close/>
              </a:path>
              <a:path w="367664" h="350519">
                <a:moveTo>
                  <a:pt x="150875" y="309372"/>
                </a:moveTo>
                <a:lnTo>
                  <a:pt x="150875" y="327660"/>
                </a:lnTo>
                <a:lnTo>
                  <a:pt x="158495" y="310896"/>
                </a:lnTo>
                <a:lnTo>
                  <a:pt x="150875" y="309372"/>
                </a:lnTo>
                <a:close/>
              </a:path>
              <a:path w="367664" h="350519">
                <a:moveTo>
                  <a:pt x="158495" y="310896"/>
                </a:moveTo>
                <a:lnTo>
                  <a:pt x="150875" y="327660"/>
                </a:lnTo>
                <a:lnTo>
                  <a:pt x="216408" y="327660"/>
                </a:lnTo>
                <a:lnTo>
                  <a:pt x="209480" y="312420"/>
                </a:lnTo>
                <a:lnTo>
                  <a:pt x="166115" y="312420"/>
                </a:lnTo>
                <a:lnTo>
                  <a:pt x="158495" y="310896"/>
                </a:lnTo>
                <a:close/>
              </a:path>
              <a:path w="367664" h="350519">
                <a:moveTo>
                  <a:pt x="216408" y="309372"/>
                </a:moveTo>
                <a:lnTo>
                  <a:pt x="208787" y="310896"/>
                </a:lnTo>
                <a:lnTo>
                  <a:pt x="216408" y="327660"/>
                </a:lnTo>
                <a:lnTo>
                  <a:pt x="216408" y="309372"/>
                </a:lnTo>
                <a:close/>
              </a:path>
              <a:path w="367664" h="350519">
                <a:moveTo>
                  <a:pt x="300814" y="309372"/>
                </a:moveTo>
                <a:lnTo>
                  <a:pt x="216408" y="309372"/>
                </a:lnTo>
                <a:lnTo>
                  <a:pt x="216408" y="327660"/>
                </a:lnTo>
                <a:lnTo>
                  <a:pt x="274320" y="327660"/>
                </a:lnTo>
                <a:lnTo>
                  <a:pt x="283463" y="323088"/>
                </a:lnTo>
                <a:lnTo>
                  <a:pt x="289559" y="318516"/>
                </a:lnTo>
                <a:lnTo>
                  <a:pt x="300814" y="309372"/>
                </a:lnTo>
                <a:close/>
              </a:path>
              <a:path w="367664" h="350519">
                <a:moveTo>
                  <a:pt x="208787" y="310896"/>
                </a:moveTo>
                <a:lnTo>
                  <a:pt x="201167" y="312420"/>
                </a:lnTo>
                <a:lnTo>
                  <a:pt x="209480" y="312420"/>
                </a:lnTo>
                <a:lnTo>
                  <a:pt x="208787" y="310896"/>
                </a:lnTo>
                <a:close/>
              </a:path>
              <a:path w="367664" h="350519">
                <a:moveTo>
                  <a:pt x="153161" y="309372"/>
                </a:moveTo>
                <a:lnTo>
                  <a:pt x="150875" y="309372"/>
                </a:lnTo>
                <a:lnTo>
                  <a:pt x="158495" y="310896"/>
                </a:lnTo>
                <a:lnTo>
                  <a:pt x="153161" y="309372"/>
                </a:lnTo>
                <a:close/>
              </a:path>
              <a:path w="367664" h="350519">
                <a:moveTo>
                  <a:pt x="262127" y="291084"/>
                </a:moveTo>
                <a:lnTo>
                  <a:pt x="240791" y="301752"/>
                </a:lnTo>
                <a:lnTo>
                  <a:pt x="208787" y="310896"/>
                </a:lnTo>
                <a:lnTo>
                  <a:pt x="216408" y="309372"/>
                </a:lnTo>
                <a:lnTo>
                  <a:pt x="300814" y="309372"/>
                </a:lnTo>
                <a:lnTo>
                  <a:pt x="306441" y="304800"/>
                </a:lnTo>
                <a:lnTo>
                  <a:pt x="275844" y="304800"/>
                </a:lnTo>
                <a:lnTo>
                  <a:pt x="262127" y="291084"/>
                </a:lnTo>
                <a:close/>
              </a:path>
              <a:path w="367664" h="350519">
                <a:moveTo>
                  <a:pt x="99059" y="288036"/>
                </a:moveTo>
                <a:lnTo>
                  <a:pt x="91439" y="304800"/>
                </a:lnTo>
                <a:lnTo>
                  <a:pt x="105155" y="291084"/>
                </a:lnTo>
                <a:lnTo>
                  <a:pt x="99059" y="288036"/>
                </a:lnTo>
                <a:close/>
              </a:path>
              <a:path w="367664" h="350519">
                <a:moveTo>
                  <a:pt x="105155" y="291084"/>
                </a:moveTo>
                <a:lnTo>
                  <a:pt x="91439" y="304800"/>
                </a:lnTo>
                <a:lnTo>
                  <a:pt x="137159" y="304800"/>
                </a:lnTo>
                <a:lnTo>
                  <a:pt x="126491" y="301752"/>
                </a:lnTo>
                <a:lnTo>
                  <a:pt x="105155" y="291084"/>
                </a:lnTo>
                <a:close/>
              </a:path>
              <a:path w="367664" h="350519">
                <a:moveTo>
                  <a:pt x="268223" y="288036"/>
                </a:moveTo>
                <a:lnTo>
                  <a:pt x="262127" y="291084"/>
                </a:lnTo>
                <a:lnTo>
                  <a:pt x="275844" y="304800"/>
                </a:lnTo>
                <a:lnTo>
                  <a:pt x="268223" y="288036"/>
                </a:lnTo>
                <a:close/>
              </a:path>
              <a:path w="367664" h="350519">
                <a:moveTo>
                  <a:pt x="323189" y="288036"/>
                </a:moveTo>
                <a:lnTo>
                  <a:pt x="268223" y="288036"/>
                </a:lnTo>
                <a:lnTo>
                  <a:pt x="275844" y="304800"/>
                </a:lnTo>
                <a:lnTo>
                  <a:pt x="306441" y="304800"/>
                </a:lnTo>
                <a:lnTo>
                  <a:pt x="313944" y="298704"/>
                </a:lnTo>
                <a:lnTo>
                  <a:pt x="323189" y="288036"/>
                </a:lnTo>
                <a:close/>
              </a:path>
              <a:path w="367664" h="350519">
                <a:moveTo>
                  <a:pt x="101404" y="288036"/>
                </a:moveTo>
                <a:lnTo>
                  <a:pt x="99059" y="288036"/>
                </a:lnTo>
                <a:lnTo>
                  <a:pt x="105155" y="291084"/>
                </a:lnTo>
                <a:lnTo>
                  <a:pt x="101404" y="288036"/>
                </a:lnTo>
                <a:close/>
              </a:path>
              <a:path w="367664" h="350519">
                <a:moveTo>
                  <a:pt x="306323" y="248412"/>
                </a:moveTo>
                <a:lnTo>
                  <a:pt x="286511" y="271272"/>
                </a:lnTo>
                <a:lnTo>
                  <a:pt x="262127" y="291084"/>
                </a:lnTo>
                <a:lnTo>
                  <a:pt x="268223" y="288036"/>
                </a:lnTo>
                <a:lnTo>
                  <a:pt x="323189" y="288036"/>
                </a:lnTo>
                <a:lnTo>
                  <a:pt x="333755" y="275844"/>
                </a:lnTo>
                <a:lnTo>
                  <a:pt x="338327" y="269748"/>
                </a:lnTo>
                <a:lnTo>
                  <a:pt x="342810" y="262128"/>
                </a:lnTo>
                <a:lnTo>
                  <a:pt x="320039" y="262128"/>
                </a:lnTo>
                <a:lnTo>
                  <a:pt x="303275" y="254508"/>
                </a:lnTo>
                <a:lnTo>
                  <a:pt x="306662" y="248750"/>
                </a:lnTo>
                <a:lnTo>
                  <a:pt x="306323" y="248412"/>
                </a:lnTo>
                <a:close/>
              </a:path>
              <a:path w="367664" h="350519">
                <a:moveTo>
                  <a:pt x="60842" y="248529"/>
                </a:moveTo>
                <a:lnTo>
                  <a:pt x="47243" y="262128"/>
                </a:lnTo>
                <a:lnTo>
                  <a:pt x="64007" y="254508"/>
                </a:lnTo>
                <a:lnTo>
                  <a:pt x="60842" y="248529"/>
                </a:lnTo>
                <a:close/>
              </a:path>
              <a:path w="367664" h="350519">
                <a:moveTo>
                  <a:pt x="60959" y="248412"/>
                </a:moveTo>
                <a:lnTo>
                  <a:pt x="60959" y="248750"/>
                </a:lnTo>
                <a:lnTo>
                  <a:pt x="64007" y="254508"/>
                </a:lnTo>
                <a:lnTo>
                  <a:pt x="47243" y="262128"/>
                </a:lnTo>
                <a:lnTo>
                  <a:pt x="72847" y="262128"/>
                </a:lnTo>
                <a:lnTo>
                  <a:pt x="60959" y="248412"/>
                </a:lnTo>
                <a:close/>
              </a:path>
              <a:path w="367664" h="350519">
                <a:moveTo>
                  <a:pt x="306662" y="248750"/>
                </a:moveTo>
                <a:lnTo>
                  <a:pt x="303275" y="254508"/>
                </a:lnTo>
                <a:lnTo>
                  <a:pt x="320039" y="262128"/>
                </a:lnTo>
                <a:lnTo>
                  <a:pt x="306662" y="248750"/>
                </a:lnTo>
                <a:close/>
              </a:path>
              <a:path w="367664" h="350519">
                <a:moveTo>
                  <a:pt x="326571" y="202909"/>
                </a:moveTo>
                <a:lnTo>
                  <a:pt x="323088" y="213360"/>
                </a:lnTo>
                <a:lnTo>
                  <a:pt x="318516" y="228600"/>
                </a:lnTo>
                <a:lnTo>
                  <a:pt x="306662" y="248750"/>
                </a:lnTo>
                <a:lnTo>
                  <a:pt x="320039" y="262128"/>
                </a:lnTo>
                <a:lnTo>
                  <a:pt x="342810" y="262128"/>
                </a:lnTo>
                <a:lnTo>
                  <a:pt x="353567" y="243840"/>
                </a:lnTo>
                <a:lnTo>
                  <a:pt x="358139" y="228600"/>
                </a:lnTo>
                <a:lnTo>
                  <a:pt x="362712" y="214884"/>
                </a:lnTo>
                <a:lnTo>
                  <a:pt x="364235" y="207264"/>
                </a:lnTo>
                <a:lnTo>
                  <a:pt x="326135" y="207264"/>
                </a:lnTo>
                <a:lnTo>
                  <a:pt x="326571" y="202909"/>
                </a:lnTo>
                <a:close/>
              </a:path>
              <a:path w="367664" h="350519">
                <a:moveTo>
                  <a:pt x="39623" y="199644"/>
                </a:moveTo>
                <a:lnTo>
                  <a:pt x="22859" y="207264"/>
                </a:lnTo>
                <a:lnTo>
                  <a:pt x="41147" y="207264"/>
                </a:lnTo>
                <a:lnTo>
                  <a:pt x="40712" y="202909"/>
                </a:lnTo>
                <a:lnTo>
                  <a:pt x="39623" y="199644"/>
                </a:lnTo>
                <a:close/>
              </a:path>
              <a:path w="367664" h="350519">
                <a:moveTo>
                  <a:pt x="40712" y="202909"/>
                </a:moveTo>
                <a:lnTo>
                  <a:pt x="41147" y="207264"/>
                </a:lnTo>
                <a:lnTo>
                  <a:pt x="42163" y="207264"/>
                </a:lnTo>
                <a:lnTo>
                  <a:pt x="40712" y="202909"/>
                </a:lnTo>
                <a:close/>
              </a:path>
              <a:path w="367664" h="350519">
                <a:moveTo>
                  <a:pt x="327659" y="199644"/>
                </a:moveTo>
                <a:lnTo>
                  <a:pt x="326571" y="202909"/>
                </a:lnTo>
                <a:lnTo>
                  <a:pt x="326135" y="207264"/>
                </a:lnTo>
                <a:lnTo>
                  <a:pt x="344423" y="207264"/>
                </a:lnTo>
                <a:lnTo>
                  <a:pt x="327659" y="199644"/>
                </a:lnTo>
                <a:close/>
              </a:path>
              <a:path w="367664" h="350519">
                <a:moveTo>
                  <a:pt x="364998" y="199644"/>
                </a:moveTo>
                <a:lnTo>
                  <a:pt x="327659" y="199644"/>
                </a:lnTo>
                <a:lnTo>
                  <a:pt x="344423" y="207264"/>
                </a:lnTo>
                <a:lnTo>
                  <a:pt x="364235" y="207264"/>
                </a:lnTo>
                <a:lnTo>
                  <a:pt x="364998" y="199644"/>
                </a:lnTo>
                <a:close/>
              </a:path>
              <a:path w="367664" h="350519">
                <a:moveTo>
                  <a:pt x="40385" y="199644"/>
                </a:moveTo>
                <a:lnTo>
                  <a:pt x="39623" y="199644"/>
                </a:lnTo>
                <a:lnTo>
                  <a:pt x="40712" y="202909"/>
                </a:lnTo>
                <a:lnTo>
                  <a:pt x="40385" y="199644"/>
                </a:lnTo>
                <a:close/>
              </a:path>
              <a:path w="367664" h="350519">
                <a:moveTo>
                  <a:pt x="326516" y="147447"/>
                </a:moveTo>
                <a:lnTo>
                  <a:pt x="327659" y="160020"/>
                </a:lnTo>
                <a:lnTo>
                  <a:pt x="329184" y="175260"/>
                </a:lnTo>
                <a:lnTo>
                  <a:pt x="327659" y="192024"/>
                </a:lnTo>
                <a:lnTo>
                  <a:pt x="326571" y="202909"/>
                </a:lnTo>
                <a:lnTo>
                  <a:pt x="327659" y="199644"/>
                </a:lnTo>
                <a:lnTo>
                  <a:pt x="364998" y="199644"/>
                </a:lnTo>
                <a:lnTo>
                  <a:pt x="365759" y="192024"/>
                </a:lnTo>
                <a:lnTo>
                  <a:pt x="367284" y="175260"/>
                </a:lnTo>
                <a:lnTo>
                  <a:pt x="365759" y="160020"/>
                </a:lnTo>
                <a:lnTo>
                  <a:pt x="364928" y="150876"/>
                </a:lnTo>
                <a:lnTo>
                  <a:pt x="327659" y="150876"/>
                </a:lnTo>
                <a:lnTo>
                  <a:pt x="326516" y="147447"/>
                </a:lnTo>
                <a:close/>
              </a:path>
              <a:path w="367664" h="350519">
                <a:moveTo>
                  <a:pt x="41147" y="143256"/>
                </a:moveTo>
                <a:lnTo>
                  <a:pt x="22859" y="143256"/>
                </a:lnTo>
                <a:lnTo>
                  <a:pt x="39623" y="150876"/>
                </a:lnTo>
                <a:lnTo>
                  <a:pt x="40766" y="147447"/>
                </a:lnTo>
                <a:lnTo>
                  <a:pt x="41147" y="143256"/>
                </a:lnTo>
                <a:close/>
              </a:path>
              <a:path w="367664" h="350519">
                <a:moveTo>
                  <a:pt x="40766" y="147447"/>
                </a:moveTo>
                <a:lnTo>
                  <a:pt x="39623" y="150876"/>
                </a:lnTo>
                <a:lnTo>
                  <a:pt x="40455" y="150876"/>
                </a:lnTo>
                <a:lnTo>
                  <a:pt x="40766" y="147447"/>
                </a:lnTo>
                <a:close/>
              </a:path>
              <a:path w="367664" h="350519">
                <a:moveTo>
                  <a:pt x="344423" y="143256"/>
                </a:moveTo>
                <a:lnTo>
                  <a:pt x="326135" y="143256"/>
                </a:lnTo>
                <a:lnTo>
                  <a:pt x="326516" y="147447"/>
                </a:lnTo>
                <a:lnTo>
                  <a:pt x="327659" y="150876"/>
                </a:lnTo>
                <a:lnTo>
                  <a:pt x="344423" y="143256"/>
                </a:lnTo>
                <a:close/>
              </a:path>
              <a:path w="367664" h="350519">
                <a:moveTo>
                  <a:pt x="364235" y="143256"/>
                </a:moveTo>
                <a:lnTo>
                  <a:pt x="344423" y="143256"/>
                </a:lnTo>
                <a:lnTo>
                  <a:pt x="327659" y="150876"/>
                </a:lnTo>
                <a:lnTo>
                  <a:pt x="364928" y="150876"/>
                </a:lnTo>
                <a:lnTo>
                  <a:pt x="364235" y="143256"/>
                </a:lnTo>
                <a:close/>
              </a:path>
              <a:path w="367664" h="350519">
                <a:moveTo>
                  <a:pt x="42163" y="143256"/>
                </a:moveTo>
                <a:lnTo>
                  <a:pt x="41147" y="143256"/>
                </a:lnTo>
                <a:lnTo>
                  <a:pt x="40766" y="147447"/>
                </a:lnTo>
                <a:lnTo>
                  <a:pt x="42163" y="143256"/>
                </a:lnTo>
                <a:close/>
              </a:path>
              <a:path w="367664" h="350519">
                <a:moveTo>
                  <a:pt x="342810" y="88392"/>
                </a:moveTo>
                <a:lnTo>
                  <a:pt x="320039" y="88392"/>
                </a:lnTo>
                <a:lnTo>
                  <a:pt x="306662" y="101769"/>
                </a:lnTo>
                <a:lnTo>
                  <a:pt x="318516" y="121920"/>
                </a:lnTo>
                <a:lnTo>
                  <a:pt x="323088" y="137160"/>
                </a:lnTo>
                <a:lnTo>
                  <a:pt x="326516" y="147447"/>
                </a:lnTo>
                <a:lnTo>
                  <a:pt x="326135" y="143256"/>
                </a:lnTo>
                <a:lnTo>
                  <a:pt x="364235" y="143256"/>
                </a:lnTo>
                <a:lnTo>
                  <a:pt x="362712" y="135636"/>
                </a:lnTo>
                <a:lnTo>
                  <a:pt x="358139" y="121920"/>
                </a:lnTo>
                <a:lnTo>
                  <a:pt x="353567" y="106680"/>
                </a:lnTo>
                <a:lnTo>
                  <a:pt x="342810" y="88392"/>
                </a:lnTo>
                <a:close/>
              </a:path>
              <a:path w="367664" h="350519">
                <a:moveTo>
                  <a:pt x="72847" y="88392"/>
                </a:moveTo>
                <a:lnTo>
                  <a:pt x="47243" y="88392"/>
                </a:lnTo>
                <a:lnTo>
                  <a:pt x="64007" y="96012"/>
                </a:lnTo>
                <a:lnTo>
                  <a:pt x="60959" y="101769"/>
                </a:lnTo>
                <a:lnTo>
                  <a:pt x="60959" y="102108"/>
                </a:lnTo>
                <a:lnTo>
                  <a:pt x="72847" y="88392"/>
                </a:lnTo>
                <a:close/>
              </a:path>
              <a:path w="367664" h="350519">
                <a:moveTo>
                  <a:pt x="266741" y="63184"/>
                </a:moveTo>
                <a:lnTo>
                  <a:pt x="286511" y="79248"/>
                </a:lnTo>
                <a:lnTo>
                  <a:pt x="306323" y="102108"/>
                </a:lnTo>
                <a:lnTo>
                  <a:pt x="306662" y="101769"/>
                </a:lnTo>
                <a:lnTo>
                  <a:pt x="303275" y="96012"/>
                </a:lnTo>
                <a:lnTo>
                  <a:pt x="320039" y="88392"/>
                </a:lnTo>
                <a:lnTo>
                  <a:pt x="342810" y="88392"/>
                </a:lnTo>
                <a:lnTo>
                  <a:pt x="338327" y="80772"/>
                </a:lnTo>
                <a:lnTo>
                  <a:pt x="333755" y="74676"/>
                </a:lnTo>
                <a:lnTo>
                  <a:pt x="324510" y="64008"/>
                </a:lnTo>
                <a:lnTo>
                  <a:pt x="268223" y="64008"/>
                </a:lnTo>
                <a:lnTo>
                  <a:pt x="266741" y="63184"/>
                </a:lnTo>
                <a:close/>
              </a:path>
              <a:path w="367664" h="350519">
                <a:moveTo>
                  <a:pt x="47243" y="88392"/>
                </a:moveTo>
                <a:lnTo>
                  <a:pt x="60842" y="101990"/>
                </a:lnTo>
                <a:lnTo>
                  <a:pt x="64007" y="96012"/>
                </a:lnTo>
                <a:lnTo>
                  <a:pt x="47243" y="88392"/>
                </a:lnTo>
                <a:close/>
              </a:path>
              <a:path w="367664" h="350519">
                <a:moveTo>
                  <a:pt x="320039" y="88392"/>
                </a:moveTo>
                <a:lnTo>
                  <a:pt x="303275" y="96012"/>
                </a:lnTo>
                <a:lnTo>
                  <a:pt x="306662" y="101769"/>
                </a:lnTo>
                <a:lnTo>
                  <a:pt x="320039" y="88392"/>
                </a:lnTo>
                <a:close/>
              </a:path>
              <a:path w="367664" h="350519">
                <a:moveTo>
                  <a:pt x="91439" y="45720"/>
                </a:moveTo>
                <a:lnTo>
                  <a:pt x="99059" y="64008"/>
                </a:lnTo>
                <a:lnTo>
                  <a:pt x="100542" y="63184"/>
                </a:lnTo>
                <a:lnTo>
                  <a:pt x="105155" y="59436"/>
                </a:lnTo>
                <a:lnTo>
                  <a:pt x="91439" y="45720"/>
                </a:lnTo>
                <a:close/>
              </a:path>
              <a:path w="367664" h="350519">
                <a:moveTo>
                  <a:pt x="100542" y="63184"/>
                </a:moveTo>
                <a:lnTo>
                  <a:pt x="99059" y="64008"/>
                </a:lnTo>
                <a:lnTo>
                  <a:pt x="99528" y="64008"/>
                </a:lnTo>
                <a:lnTo>
                  <a:pt x="100542" y="63184"/>
                </a:lnTo>
                <a:close/>
              </a:path>
              <a:path w="367664" h="350519">
                <a:moveTo>
                  <a:pt x="275844" y="45720"/>
                </a:moveTo>
                <a:lnTo>
                  <a:pt x="262127" y="59436"/>
                </a:lnTo>
                <a:lnTo>
                  <a:pt x="266741" y="63184"/>
                </a:lnTo>
                <a:lnTo>
                  <a:pt x="268223" y="64008"/>
                </a:lnTo>
                <a:lnTo>
                  <a:pt x="275844" y="45720"/>
                </a:lnTo>
                <a:close/>
              </a:path>
              <a:path w="367664" h="350519">
                <a:moveTo>
                  <a:pt x="306441" y="45720"/>
                </a:moveTo>
                <a:lnTo>
                  <a:pt x="275844" y="45720"/>
                </a:lnTo>
                <a:lnTo>
                  <a:pt x="268223" y="64008"/>
                </a:lnTo>
                <a:lnTo>
                  <a:pt x="324510" y="64008"/>
                </a:lnTo>
                <a:lnTo>
                  <a:pt x="313944" y="51816"/>
                </a:lnTo>
                <a:lnTo>
                  <a:pt x="306441" y="45720"/>
                </a:lnTo>
                <a:close/>
              </a:path>
              <a:path w="367664" h="350519">
                <a:moveTo>
                  <a:pt x="137159" y="45720"/>
                </a:moveTo>
                <a:lnTo>
                  <a:pt x="91439" y="45720"/>
                </a:lnTo>
                <a:lnTo>
                  <a:pt x="105155" y="59436"/>
                </a:lnTo>
                <a:lnTo>
                  <a:pt x="100542" y="63184"/>
                </a:lnTo>
                <a:lnTo>
                  <a:pt x="126491" y="48768"/>
                </a:lnTo>
                <a:lnTo>
                  <a:pt x="137159" y="45720"/>
                </a:lnTo>
                <a:close/>
              </a:path>
              <a:path w="367664" h="350519">
                <a:moveTo>
                  <a:pt x="212891" y="40796"/>
                </a:moveTo>
                <a:lnTo>
                  <a:pt x="240791" y="48768"/>
                </a:lnTo>
                <a:lnTo>
                  <a:pt x="266741" y="63184"/>
                </a:lnTo>
                <a:lnTo>
                  <a:pt x="262127" y="59436"/>
                </a:lnTo>
                <a:lnTo>
                  <a:pt x="275844" y="45720"/>
                </a:lnTo>
                <a:lnTo>
                  <a:pt x="306441" y="45720"/>
                </a:lnTo>
                <a:lnTo>
                  <a:pt x="300814" y="41148"/>
                </a:lnTo>
                <a:lnTo>
                  <a:pt x="216408" y="41148"/>
                </a:lnTo>
                <a:lnTo>
                  <a:pt x="212891" y="40796"/>
                </a:lnTo>
                <a:close/>
              </a:path>
              <a:path w="367664" h="350519">
                <a:moveTo>
                  <a:pt x="150875" y="22860"/>
                </a:moveTo>
                <a:lnTo>
                  <a:pt x="150875" y="41148"/>
                </a:lnTo>
                <a:lnTo>
                  <a:pt x="154392" y="40796"/>
                </a:lnTo>
                <a:lnTo>
                  <a:pt x="158495" y="39624"/>
                </a:lnTo>
                <a:lnTo>
                  <a:pt x="150875" y="22860"/>
                </a:lnTo>
                <a:close/>
              </a:path>
              <a:path w="367664" h="350519">
                <a:moveTo>
                  <a:pt x="154392" y="40796"/>
                </a:moveTo>
                <a:lnTo>
                  <a:pt x="150875" y="41148"/>
                </a:lnTo>
                <a:lnTo>
                  <a:pt x="153161" y="41148"/>
                </a:lnTo>
                <a:lnTo>
                  <a:pt x="154392" y="40796"/>
                </a:lnTo>
                <a:close/>
              </a:path>
              <a:path w="367664" h="350519">
                <a:moveTo>
                  <a:pt x="216408" y="22860"/>
                </a:moveTo>
                <a:lnTo>
                  <a:pt x="208787" y="39624"/>
                </a:lnTo>
                <a:lnTo>
                  <a:pt x="212891" y="40796"/>
                </a:lnTo>
                <a:lnTo>
                  <a:pt x="216408" y="41148"/>
                </a:lnTo>
                <a:lnTo>
                  <a:pt x="216408" y="22860"/>
                </a:lnTo>
                <a:close/>
              </a:path>
              <a:path w="367664" h="350519">
                <a:moveTo>
                  <a:pt x="272491" y="22860"/>
                </a:moveTo>
                <a:lnTo>
                  <a:pt x="216408" y="22860"/>
                </a:lnTo>
                <a:lnTo>
                  <a:pt x="216408" y="41148"/>
                </a:lnTo>
                <a:lnTo>
                  <a:pt x="300814" y="41148"/>
                </a:lnTo>
                <a:lnTo>
                  <a:pt x="289559" y="32004"/>
                </a:lnTo>
                <a:lnTo>
                  <a:pt x="283463" y="28956"/>
                </a:lnTo>
                <a:lnTo>
                  <a:pt x="272491" y="22860"/>
                </a:lnTo>
                <a:close/>
              </a:path>
              <a:path w="367664" h="350519">
                <a:moveTo>
                  <a:pt x="216408" y="22860"/>
                </a:moveTo>
                <a:lnTo>
                  <a:pt x="150875" y="22860"/>
                </a:lnTo>
                <a:lnTo>
                  <a:pt x="158495" y="39624"/>
                </a:lnTo>
                <a:lnTo>
                  <a:pt x="154392" y="40796"/>
                </a:lnTo>
                <a:lnTo>
                  <a:pt x="166115" y="39624"/>
                </a:lnTo>
                <a:lnTo>
                  <a:pt x="184403" y="38100"/>
                </a:lnTo>
                <a:lnTo>
                  <a:pt x="209480" y="38100"/>
                </a:lnTo>
                <a:lnTo>
                  <a:pt x="216408" y="22860"/>
                </a:lnTo>
                <a:close/>
              </a:path>
              <a:path w="367664" h="350519">
                <a:moveTo>
                  <a:pt x="209480" y="38100"/>
                </a:moveTo>
                <a:lnTo>
                  <a:pt x="184403" y="38100"/>
                </a:lnTo>
                <a:lnTo>
                  <a:pt x="212891" y="40796"/>
                </a:lnTo>
                <a:lnTo>
                  <a:pt x="208787" y="39624"/>
                </a:lnTo>
                <a:lnTo>
                  <a:pt x="209480" y="38100"/>
                </a:lnTo>
                <a:close/>
              </a:path>
            </a:pathLst>
          </a:custGeom>
          <a:solidFill>
            <a:srgbClr val="6600FF"/>
          </a:solidFill>
        </p:spPr>
        <p:txBody>
          <a:bodyPr wrap="square" lIns="0" tIns="0" rIns="0" bIns="0" rtlCol="0"/>
          <a:lstStyle/>
          <a:p/>
        </p:txBody>
      </p:sp>
      <p:sp>
        <p:nvSpPr>
          <p:cNvPr id="237" name="object 237"/>
          <p:cNvSpPr txBox="1"/>
          <p:nvPr/>
        </p:nvSpPr>
        <p:spPr>
          <a:xfrm>
            <a:off x="1643888" y="962659"/>
            <a:ext cx="138430" cy="254635"/>
          </a:xfrm>
          <a:prstGeom prst="rect">
            <a:avLst/>
          </a:prstGeom>
        </p:spPr>
        <p:txBody>
          <a:bodyPr wrap="square" lIns="0" tIns="0" rIns="0" bIns="0" rtlCol="0" vert="horz">
            <a:spAutoFit/>
          </a:bodyPr>
          <a:lstStyle/>
          <a:p>
            <a:pPr marL="12700">
              <a:lnSpc>
                <a:spcPct val="100000"/>
              </a:lnSpc>
            </a:pPr>
            <a:r>
              <a:rPr dirty="0" sz="1600" spc="-5" b="1">
                <a:solidFill>
                  <a:srgbClr val="003366"/>
                </a:solidFill>
                <a:latin typeface="Arial"/>
                <a:cs typeface="Arial"/>
              </a:rPr>
              <a:t>1</a:t>
            </a:r>
            <a:endParaRPr sz="1600">
              <a:latin typeface="Arial"/>
              <a:cs typeface="Arial"/>
            </a:endParaRPr>
          </a:p>
        </p:txBody>
      </p:sp>
      <p:sp>
        <p:nvSpPr>
          <p:cNvPr id="238" name="object 238"/>
          <p:cNvSpPr/>
          <p:nvPr/>
        </p:nvSpPr>
        <p:spPr>
          <a:xfrm>
            <a:off x="1713738" y="1243583"/>
            <a:ext cx="0" cy="102235"/>
          </a:xfrm>
          <a:custGeom>
            <a:avLst/>
            <a:gdLst/>
            <a:ahLst/>
            <a:cxnLst/>
            <a:rect l="l" t="t" r="r" b="b"/>
            <a:pathLst>
              <a:path w="0" h="102234">
                <a:moveTo>
                  <a:pt x="0" y="0"/>
                </a:moveTo>
                <a:lnTo>
                  <a:pt x="0" y="102107"/>
                </a:lnTo>
              </a:path>
            </a:pathLst>
          </a:custGeom>
          <a:ln w="25907">
            <a:solidFill>
              <a:srgbClr val="6600FF"/>
            </a:solidFill>
          </a:ln>
        </p:spPr>
        <p:txBody>
          <a:bodyPr wrap="square" lIns="0" tIns="0" rIns="0" bIns="0" rtlCol="0"/>
          <a:lstStyle/>
          <a:p/>
        </p:txBody>
      </p:sp>
      <p:sp>
        <p:nvSpPr>
          <p:cNvPr id="239" name="object 239"/>
          <p:cNvSpPr/>
          <p:nvPr/>
        </p:nvSpPr>
        <p:spPr>
          <a:xfrm>
            <a:off x="1633727" y="1341119"/>
            <a:ext cx="163195" cy="163195"/>
          </a:xfrm>
          <a:custGeom>
            <a:avLst/>
            <a:gdLst/>
            <a:ahLst/>
            <a:cxnLst/>
            <a:rect l="l" t="t" r="r" b="b"/>
            <a:pathLst>
              <a:path w="163194" h="163194">
                <a:moveTo>
                  <a:pt x="163068" y="0"/>
                </a:moveTo>
                <a:lnTo>
                  <a:pt x="0" y="0"/>
                </a:lnTo>
                <a:lnTo>
                  <a:pt x="79248" y="163068"/>
                </a:lnTo>
                <a:lnTo>
                  <a:pt x="163068" y="0"/>
                </a:lnTo>
                <a:close/>
              </a:path>
            </a:pathLst>
          </a:custGeom>
          <a:solidFill>
            <a:srgbClr val="6600FF"/>
          </a:solidFill>
        </p:spPr>
        <p:txBody>
          <a:bodyPr wrap="square" lIns="0" tIns="0" rIns="0" bIns="0" rtlCol="0"/>
          <a:lstStyle/>
          <a:p/>
        </p:txBody>
      </p:sp>
      <p:sp>
        <p:nvSpPr>
          <p:cNvPr id="240" name="object 240"/>
          <p:cNvSpPr/>
          <p:nvPr/>
        </p:nvSpPr>
        <p:spPr>
          <a:xfrm>
            <a:off x="1164336" y="1503425"/>
            <a:ext cx="1152525" cy="0"/>
          </a:xfrm>
          <a:custGeom>
            <a:avLst/>
            <a:gdLst/>
            <a:ahLst/>
            <a:cxnLst/>
            <a:rect l="l" t="t" r="r" b="b"/>
            <a:pathLst>
              <a:path w="1152525" h="0">
                <a:moveTo>
                  <a:pt x="0" y="0"/>
                </a:moveTo>
                <a:lnTo>
                  <a:pt x="1152144" y="0"/>
                </a:lnTo>
              </a:path>
            </a:pathLst>
          </a:custGeom>
          <a:ln w="38100">
            <a:solidFill>
              <a:srgbClr val="800000"/>
            </a:solidFill>
          </a:ln>
        </p:spPr>
        <p:txBody>
          <a:bodyPr wrap="square" lIns="0" tIns="0" rIns="0" bIns="0" rtlCol="0"/>
          <a:lstStyle/>
          <a:p/>
        </p:txBody>
      </p:sp>
      <p:sp>
        <p:nvSpPr>
          <p:cNvPr id="241" name="object 241"/>
          <p:cNvSpPr/>
          <p:nvPr/>
        </p:nvSpPr>
        <p:spPr>
          <a:xfrm>
            <a:off x="2315717" y="1504188"/>
            <a:ext cx="0" cy="361315"/>
          </a:xfrm>
          <a:custGeom>
            <a:avLst/>
            <a:gdLst/>
            <a:ahLst/>
            <a:cxnLst/>
            <a:rect l="l" t="t" r="r" b="b"/>
            <a:pathLst>
              <a:path w="0" h="361314">
                <a:moveTo>
                  <a:pt x="0" y="0"/>
                </a:moveTo>
                <a:lnTo>
                  <a:pt x="0" y="361188"/>
                </a:lnTo>
              </a:path>
            </a:pathLst>
          </a:custGeom>
          <a:ln w="38100">
            <a:solidFill>
              <a:srgbClr val="800000"/>
            </a:solidFill>
          </a:ln>
        </p:spPr>
        <p:txBody>
          <a:bodyPr wrap="square" lIns="0" tIns="0" rIns="0" bIns="0" rtlCol="0"/>
          <a:lstStyle/>
          <a:p/>
        </p:txBody>
      </p:sp>
      <p:sp>
        <p:nvSpPr>
          <p:cNvPr id="242" name="object 242"/>
          <p:cNvSpPr/>
          <p:nvPr/>
        </p:nvSpPr>
        <p:spPr>
          <a:xfrm>
            <a:off x="1985772" y="1866138"/>
            <a:ext cx="330835" cy="0"/>
          </a:xfrm>
          <a:custGeom>
            <a:avLst/>
            <a:gdLst/>
            <a:ahLst/>
            <a:cxnLst/>
            <a:rect l="l" t="t" r="r" b="b"/>
            <a:pathLst>
              <a:path w="330835" h="0">
                <a:moveTo>
                  <a:pt x="0" y="0"/>
                </a:moveTo>
                <a:lnTo>
                  <a:pt x="330707" y="0"/>
                </a:lnTo>
              </a:path>
            </a:pathLst>
          </a:custGeom>
          <a:ln w="38100">
            <a:solidFill>
              <a:srgbClr val="800000"/>
            </a:solidFill>
          </a:ln>
        </p:spPr>
        <p:txBody>
          <a:bodyPr wrap="square" lIns="0" tIns="0" rIns="0" bIns="0" rtlCol="0"/>
          <a:lstStyle/>
          <a:p/>
        </p:txBody>
      </p:sp>
      <p:sp>
        <p:nvSpPr>
          <p:cNvPr id="243" name="object 243"/>
          <p:cNvSpPr/>
          <p:nvPr/>
        </p:nvSpPr>
        <p:spPr>
          <a:xfrm>
            <a:off x="1986533" y="1865376"/>
            <a:ext cx="0" cy="311150"/>
          </a:xfrm>
          <a:custGeom>
            <a:avLst/>
            <a:gdLst/>
            <a:ahLst/>
            <a:cxnLst/>
            <a:rect l="l" t="t" r="r" b="b"/>
            <a:pathLst>
              <a:path w="0" h="311150">
                <a:moveTo>
                  <a:pt x="0" y="0"/>
                </a:moveTo>
                <a:lnTo>
                  <a:pt x="0" y="310896"/>
                </a:lnTo>
              </a:path>
            </a:pathLst>
          </a:custGeom>
          <a:ln w="38100">
            <a:solidFill>
              <a:srgbClr val="800000"/>
            </a:solidFill>
          </a:ln>
        </p:spPr>
        <p:txBody>
          <a:bodyPr wrap="square" lIns="0" tIns="0" rIns="0" bIns="0" rtlCol="0"/>
          <a:lstStyle/>
          <a:p/>
        </p:txBody>
      </p:sp>
      <p:sp>
        <p:nvSpPr>
          <p:cNvPr id="244" name="object 244"/>
          <p:cNvSpPr/>
          <p:nvPr/>
        </p:nvSpPr>
        <p:spPr>
          <a:xfrm>
            <a:off x="1164336" y="2175510"/>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245" name="object 245"/>
          <p:cNvSpPr/>
          <p:nvPr/>
        </p:nvSpPr>
        <p:spPr>
          <a:xfrm>
            <a:off x="1163574" y="1504188"/>
            <a:ext cx="0" cy="672465"/>
          </a:xfrm>
          <a:custGeom>
            <a:avLst/>
            <a:gdLst/>
            <a:ahLst/>
            <a:cxnLst/>
            <a:rect l="l" t="t" r="r" b="b"/>
            <a:pathLst>
              <a:path w="0" h="672464">
                <a:moveTo>
                  <a:pt x="0" y="0"/>
                </a:moveTo>
                <a:lnTo>
                  <a:pt x="0" y="672083"/>
                </a:lnTo>
              </a:path>
            </a:pathLst>
          </a:custGeom>
          <a:ln w="38100">
            <a:solidFill>
              <a:srgbClr val="800000"/>
            </a:solidFill>
          </a:ln>
        </p:spPr>
        <p:txBody>
          <a:bodyPr wrap="square" lIns="0" tIns="0" rIns="0" bIns="0" rtlCol="0"/>
          <a:lstStyle/>
          <a:p/>
        </p:txBody>
      </p:sp>
      <p:sp>
        <p:nvSpPr>
          <p:cNvPr id="246" name="object 246"/>
          <p:cNvSpPr/>
          <p:nvPr/>
        </p:nvSpPr>
        <p:spPr>
          <a:xfrm>
            <a:off x="1583436" y="2724911"/>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5"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5" y="307848"/>
                </a:moveTo>
                <a:lnTo>
                  <a:pt x="150876" y="307848"/>
                </a:lnTo>
                <a:lnTo>
                  <a:pt x="157323" y="309020"/>
                </a:lnTo>
                <a:lnTo>
                  <a:pt x="153415"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1" y="252222"/>
                </a:lnTo>
                <a:lnTo>
                  <a:pt x="60960" y="248412"/>
                </a:lnTo>
                <a:close/>
              </a:path>
              <a:path w="368935" h="349250">
                <a:moveTo>
                  <a:pt x="64261" y="252222"/>
                </a:moveTo>
                <a:lnTo>
                  <a:pt x="65532" y="254508"/>
                </a:lnTo>
                <a:lnTo>
                  <a:pt x="47244" y="262128"/>
                </a:lnTo>
                <a:lnTo>
                  <a:pt x="72847" y="262128"/>
                </a:lnTo>
                <a:lnTo>
                  <a:pt x="64261"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1"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247" name="object 247"/>
          <p:cNvSpPr/>
          <p:nvPr/>
        </p:nvSpPr>
        <p:spPr>
          <a:xfrm>
            <a:off x="1933955" y="2900933"/>
            <a:ext cx="114300" cy="0"/>
          </a:xfrm>
          <a:custGeom>
            <a:avLst/>
            <a:gdLst/>
            <a:ahLst/>
            <a:cxnLst/>
            <a:rect l="l" t="t" r="r" b="b"/>
            <a:pathLst>
              <a:path w="114300" h="0">
                <a:moveTo>
                  <a:pt x="0" y="0"/>
                </a:moveTo>
                <a:lnTo>
                  <a:pt x="114300" y="0"/>
                </a:lnTo>
              </a:path>
            </a:pathLst>
          </a:custGeom>
          <a:ln w="25907">
            <a:solidFill>
              <a:srgbClr val="6600FF"/>
            </a:solidFill>
          </a:ln>
        </p:spPr>
        <p:txBody>
          <a:bodyPr wrap="square" lIns="0" tIns="0" rIns="0" bIns="0" rtlCol="0"/>
          <a:lstStyle/>
          <a:p/>
        </p:txBody>
      </p:sp>
      <p:sp>
        <p:nvSpPr>
          <p:cNvPr id="248" name="object 248"/>
          <p:cNvSpPr/>
          <p:nvPr/>
        </p:nvSpPr>
        <p:spPr>
          <a:xfrm>
            <a:off x="2043683" y="2820923"/>
            <a:ext cx="165100" cy="163195"/>
          </a:xfrm>
          <a:custGeom>
            <a:avLst/>
            <a:gdLst/>
            <a:ahLst/>
            <a:cxnLst/>
            <a:rect l="l" t="t" r="r" b="b"/>
            <a:pathLst>
              <a:path w="165100" h="163194">
                <a:moveTo>
                  <a:pt x="0" y="0"/>
                </a:moveTo>
                <a:lnTo>
                  <a:pt x="0" y="163068"/>
                </a:lnTo>
                <a:lnTo>
                  <a:pt x="164592" y="82296"/>
                </a:lnTo>
                <a:lnTo>
                  <a:pt x="0" y="0"/>
                </a:lnTo>
                <a:close/>
              </a:path>
            </a:pathLst>
          </a:custGeom>
          <a:solidFill>
            <a:srgbClr val="6600FF"/>
          </a:solidFill>
        </p:spPr>
        <p:txBody>
          <a:bodyPr wrap="square" lIns="0" tIns="0" rIns="0" bIns="0" rtlCol="0"/>
          <a:lstStyle/>
          <a:p/>
        </p:txBody>
      </p:sp>
      <p:sp>
        <p:nvSpPr>
          <p:cNvPr id="249" name="object 249"/>
          <p:cNvSpPr/>
          <p:nvPr/>
        </p:nvSpPr>
        <p:spPr>
          <a:xfrm>
            <a:off x="2206751" y="2538222"/>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250" name="object 250"/>
          <p:cNvSpPr/>
          <p:nvPr/>
        </p:nvSpPr>
        <p:spPr>
          <a:xfrm>
            <a:off x="3028188" y="2537460"/>
            <a:ext cx="0" cy="207645"/>
          </a:xfrm>
          <a:custGeom>
            <a:avLst/>
            <a:gdLst/>
            <a:ahLst/>
            <a:cxnLst/>
            <a:rect l="l" t="t" r="r" b="b"/>
            <a:pathLst>
              <a:path w="0" h="207644">
                <a:moveTo>
                  <a:pt x="0" y="0"/>
                </a:moveTo>
                <a:lnTo>
                  <a:pt x="0" y="207264"/>
                </a:lnTo>
              </a:path>
            </a:pathLst>
          </a:custGeom>
          <a:ln w="36575">
            <a:solidFill>
              <a:srgbClr val="800000"/>
            </a:solidFill>
          </a:ln>
        </p:spPr>
        <p:txBody>
          <a:bodyPr wrap="square" lIns="0" tIns="0" rIns="0" bIns="0" rtlCol="0"/>
          <a:lstStyle/>
          <a:p/>
        </p:txBody>
      </p:sp>
      <p:sp>
        <p:nvSpPr>
          <p:cNvPr id="251" name="object 251"/>
          <p:cNvSpPr/>
          <p:nvPr/>
        </p:nvSpPr>
        <p:spPr>
          <a:xfrm>
            <a:off x="3028188" y="2743961"/>
            <a:ext cx="274320" cy="0"/>
          </a:xfrm>
          <a:custGeom>
            <a:avLst/>
            <a:gdLst/>
            <a:ahLst/>
            <a:cxnLst/>
            <a:rect l="l" t="t" r="r" b="b"/>
            <a:pathLst>
              <a:path w="274320" h="0">
                <a:moveTo>
                  <a:pt x="0" y="0"/>
                </a:moveTo>
                <a:lnTo>
                  <a:pt x="274320" y="0"/>
                </a:lnTo>
              </a:path>
            </a:pathLst>
          </a:custGeom>
          <a:ln w="38100">
            <a:solidFill>
              <a:srgbClr val="800000"/>
            </a:solidFill>
          </a:ln>
        </p:spPr>
        <p:txBody>
          <a:bodyPr wrap="square" lIns="0" tIns="0" rIns="0" bIns="0" rtlCol="0"/>
          <a:lstStyle/>
          <a:p/>
        </p:txBody>
      </p:sp>
      <p:sp>
        <p:nvSpPr>
          <p:cNvPr id="252" name="object 252"/>
          <p:cNvSpPr/>
          <p:nvPr/>
        </p:nvSpPr>
        <p:spPr>
          <a:xfrm>
            <a:off x="3303270" y="2744723"/>
            <a:ext cx="0" cy="725805"/>
          </a:xfrm>
          <a:custGeom>
            <a:avLst/>
            <a:gdLst/>
            <a:ahLst/>
            <a:cxnLst/>
            <a:rect l="l" t="t" r="r" b="b"/>
            <a:pathLst>
              <a:path w="0" h="725804">
                <a:moveTo>
                  <a:pt x="0" y="0"/>
                </a:moveTo>
                <a:lnTo>
                  <a:pt x="0" y="725424"/>
                </a:lnTo>
              </a:path>
            </a:pathLst>
          </a:custGeom>
          <a:ln w="38100">
            <a:solidFill>
              <a:srgbClr val="800000"/>
            </a:solidFill>
          </a:ln>
        </p:spPr>
        <p:txBody>
          <a:bodyPr wrap="square" lIns="0" tIns="0" rIns="0" bIns="0" rtlCol="0"/>
          <a:lstStyle/>
          <a:p/>
        </p:txBody>
      </p:sp>
      <p:sp>
        <p:nvSpPr>
          <p:cNvPr id="253" name="object 253"/>
          <p:cNvSpPr/>
          <p:nvPr/>
        </p:nvSpPr>
        <p:spPr>
          <a:xfrm>
            <a:off x="2206751" y="3469385"/>
            <a:ext cx="1096010" cy="0"/>
          </a:xfrm>
          <a:custGeom>
            <a:avLst/>
            <a:gdLst/>
            <a:ahLst/>
            <a:cxnLst/>
            <a:rect l="l" t="t" r="r" b="b"/>
            <a:pathLst>
              <a:path w="1096010" h="0">
                <a:moveTo>
                  <a:pt x="0" y="0"/>
                </a:moveTo>
                <a:lnTo>
                  <a:pt x="1095756" y="0"/>
                </a:lnTo>
              </a:path>
            </a:pathLst>
          </a:custGeom>
          <a:ln w="38100">
            <a:solidFill>
              <a:srgbClr val="800000"/>
            </a:solidFill>
          </a:ln>
        </p:spPr>
        <p:txBody>
          <a:bodyPr wrap="square" lIns="0" tIns="0" rIns="0" bIns="0" rtlCol="0"/>
          <a:lstStyle/>
          <a:p/>
        </p:txBody>
      </p:sp>
      <p:sp>
        <p:nvSpPr>
          <p:cNvPr id="254" name="object 254"/>
          <p:cNvSpPr/>
          <p:nvPr/>
        </p:nvSpPr>
        <p:spPr>
          <a:xfrm>
            <a:off x="2205989" y="2537460"/>
            <a:ext cx="0" cy="932815"/>
          </a:xfrm>
          <a:custGeom>
            <a:avLst/>
            <a:gdLst/>
            <a:ahLst/>
            <a:cxnLst/>
            <a:rect l="l" t="t" r="r" b="b"/>
            <a:pathLst>
              <a:path w="0" h="932814">
                <a:moveTo>
                  <a:pt x="0" y="0"/>
                </a:moveTo>
                <a:lnTo>
                  <a:pt x="0" y="932688"/>
                </a:lnTo>
              </a:path>
            </a:pathLst>
          </a:custGeom>
          <a:ln w="38100">
            <a:solidFill>
              <a:srgbClr val="800000"/>
            </a:solidFill>
          </a:ln>
        </p:spPr>
        <p:txBody>
          <a:bodyPr wrap="square" lIns="0" tIns="0" rIns="0" bIns="0" rtlCol="0"/>
          <a:lstStyle/>
          <a:p/>
        </p:txBody>
      </p:sp>
      <p:sp>
        <p:nvSpPr>
          <p:cNvPr id="255" name="object 255"/>
          <p:cNvSpPr/>
          <p:nvPr/>
        </p:nvSpPr>
        <p:spPr>
          <a:xfrm>
            <a:off x="2206751" y="2519172"/>
            <a:ext cx="821690" cy="38100"/>
          </a:xfrm>
          <a:custGeom>
            <a:avLst/>
            <a:gdLst/>
            <a:ahLst/>
            <a:cxnLst/>
            <a:rect l="l" t="t" r="r" b="b"/>
            <a:pathLst>
              <a:path w="821689" h="38100">
                <a:moveTo>
                  <a:pt x="0" y="38100"/>
                </a:moveTo>
                <a:lnTo>
                  <a:pt x="821436" y="38100"/>
                </a:lnTo>
                <a:lnTo>
                  <a:pt x="821436" y="0"/>
                </a:lnTo>
                <a:lnTo>
                  <a:pt x="0" y="0"/>
                </a:lnTo>
                <a:lnTo>
                  <a:pt x="0" y="38100"/>
                </a:lnTo>
                <a:close/>
              </a:path>
            </a:pathLst>
          </a:custGeom>
          <a:solidFill>
            <a:srgbClr val="800000"/>
          </a:solidFill>
        </p:spPr>
        <p:txBody>
          <a:bodyPr wrap="square" lIns="0" tIns="0" rIns="0" bIns="0" rtlCol="0"/>
          <a:lstStyle/>
          <a:p/>
        </p:txBody>
      </p:sp>
      <p:sp>
        <p:nvSpPr>
          <p:cNvPr id="256" name="object 256"/>
          <p:cNvSpPr/>
          <p:nvPr/>
        </p:nvSpPr>
        <p:spPr>
          <a:xfrm>
            <a:off x="1583436" y="2724911"/>
            <a:ext cx="368935" cy="349250"/>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5"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5" y="307848"/>
                </a:moveTo>
                <a:lnTo>
                  <a:pt x="150876" y="307848"/>
                </a:lnTo>
                <a:lnTo>
                  <a:pt x="157323" y="309020"/>
                </a:lnTo>
                <a:lnTo>
                  <a:pt x="153415"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1" y="252222"/>
                </a:lnTo>
                <a:lnTo>
                  <a:pt x="60960" y="248412"/>
                </a:lnTo>
                <a:close/>
              </a:path>
              <a:path w="368935" h="349250">
                <a:moveTo>
                  <a:pt x="64261" y="252222"/>
                </a:moveTo>
                <a:lnTo>
                  <a:pt x="65532" y="254508"/>
                </a:lnTo>
                <a:lnTo>
                  <a:pt x="47244" y="262128"/>
                </a:lnTo>
                <a:lnTo>
                  <a:pt x="72847" y="262128"/>
                </a:lnTo>
                <a:lnTo>
                  <a:pt x="64261"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1"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p:txBody>
      </p:sp>
      <p:sp>
        <p:nvSpPr>
          <p:cNvPr id="257" name="object 257"/>
          <p:cNvSpPr txBox="1"/>
          <p:nvPr/>
        </p:nvSpPr>
        <p:spPr>
          <a:xfrm>
            <a:off x="1700276" y="1584452"/>
            <a:ext cx="3427095" cy="1445260"/>
          </a:xfrm>
          <a:prstGeom prst="rect">
            <a:avLst/>
          </a:prstGeom>
        </p:spPr>
        <p:txBody>
          <a:bodyPr wrap="square" lIns="0" tIns="0" rIns="0" bIns="0" rtlCol="0" vert="horz">
            <a:spAutoFit/>
          </a:bodyPr>
          <a:lstStyle/>
          <a:p>
            <a:pPr algn="r" marR="59690">
              <a:lnSpc>
                <a:spcPct val="100000"/>
              </a:lnSpc>
            </a:pPr>
            <a:r>
              <a:rPr dirty="0" sz="1600" spc="-5" b="1">
                <a:solidFill>
                  <a:srgbClr val="003366"/>
                </a:solidFill>
                <a:latin typeface="Arial"/>
                <a:cs typeface="Arial"/>
              </a:rPr>
              <a:t>3</a:t>
            </a:r>
            <a:endParaRPr sz="1600">
              <a:latin typeface="Arial"/>
              <a:cs typeface="Arial"/>
            </a:endParaRPr>
          </a:p>
          <a:p>
            <a:pPr>
              <a:lnSpc>
                <a:spcPct val="100000"/>
              </a:lnSpc>
            </a:pPr>
            <a:endParaRPr sz="1600">
              <a:latin typeface="Times New Roman"/>
              <a:cs typeface="Times New Roman"/>
            </a:endParaRPr>
          </a:p>
          <a:p>
            <a:pPr>
              <a:lnSpc>
                <a:spcPct val="100000"/>
              </a:lnSpc>
              <a:spcBef>
                <a:spcPts val="40"/>
              </a:spcBef>
            </a:pPr>
            <a:endParaRPr sz="1650">
              <a:latin typeface="Times New Roman"/>
              <a:cs typeface="Times New Roman"/>
            </a:endParaRPr>
          </a:p>
          <a:p>
            <a:pPr algn="r" marR="5080">
              <a:lnSpc>
                <a:spcPct val="100000"/>
              </a:lnSpc>
            </a:pPr>
            <a:r>
              <a:rPr dirty="0" sz="1600" spc="-5" b="1">
                <a:solidFill>
                  <a:srgbClr val="003366"/>
                </a:solidFill>
                <a:latin typeface="Arial"/>
                <a:cs typeface="Arial"/>
              </a:rPr>
              <a:t>4</a:t>
            </a:r>
            <a:endParaRPr sz="1600">
              <a:latin typeface="Arial"/>
              <a:cs typeface="Arial"/>
            </a:endParaRPr>
          </a:p>
          <a:p>
            <a:pPr>
              <a:lnSpc>
                <a:spcPct val="100000"/>
              </a:lnSpc>
              <a:spcBef>
                <a:spcPts val="25"/>
              </a:spcBef>
            </a:pPr>
            <a:endParaRPr sz="1500">
              <a:latin typeface="Times New Roman"/>
              <a:cs typeface="Times New Roman"/>
            </a:endParaRPr>
          </a:p>
          <a:p>
            <a:pPr marL="12700">
              <a:lnSpc>
                <a:spcPct val="100000"/>
              </a:lnSpc>
            </a:pPr>
            <a:r>
              <a:rPr dirty="0" sz="1600" spc="-5" b="1">
                <a:solidFill>
                  <a:srgbClr val="003366"/>
                </a:solidFill>
                <a:latin typeface="Arial"/>
                <a:cs typeface="Arial"/>
              </a:rPr>
              <a:t>5</a:t>
            </a:r>
            <a:endParaRPr sz="1600">
              <a:latin typeface="Arial"/>
              <a:cs typeface="Arial"/>
            </a:endParaRPr>
          </a:p>
        </p:txBody>
      </p:sp>
      <p:sp>
        <p:nvSpPr>
          <p:cNvPr id="258" name="object 258"/>
          <p:cNvSpPr/>
          <p:nvPr/>
        </p:nvSpPr>
        <p:spPr>
          <a:xfrm>
            <a:off x="1933955" y="2900933"/>
            <a:ext cx="114300" cy="0"/>
          </a:xfrm>
          <a:custGeom>
            <a:avLst/>
            <a:gdLst/>
            <a:ahLst/>
            <a:cxnLst/>
            <a:rect l="l" t="t" r="r" b="b"/>
            <a:pathLst>
              <a:path w="114300" h="0">
                <a:moveTo>
                  <a:pt x="0" y="0"/>
                </a:moveTo>
                <a:lnTo>
                  <a:pt x="114300" y="0"/>
                </a:lnTo>
              </a:path>
            </a:pathLst>
          </a:custGeom>
          <a:ln w="25907">
            <a:solidFill>
              <a:srgbClr val="6600FF"/>
            </a:solidFill>
          </a:ln>
        </p:spPr>
        <p:txBody>
          <a:bodyPr wrap="square" lIns="0" tIns="0" rIns="0" bIns="0" rtlCol="0"/>
          <a:lstStyle/>
          <a:p/>
        </p:txBody>
      </p:sp>
      <p:sp>
        <p:nvSpPr>
          <p:cNvPr id="259" name="object 259"/>
          <p:cNvSpPr/>
          <p:nvPr/>
        </p:nvSpPr>
        <p:spPr>
          <a:xfrm>
            <a:off x="2043683" y="2820923"/>
            <a:ext cx="165100" cy="163195"/>
          </a:xfrm>
          <a:custGeom>
            <a:avLst/>
            <a:gdLst/>
            <a:ahLst/>
            <a:cxnLst/>
            <a:rect l="l" t="t" r="r" b="b"/>
            <a:pathLst>
              <a:path w="165100" h="163194">
                <a:moveTo>
                  <a:pt x="0" y="0"/>
                </a:moveTo>
                <a:lnTo>
                  <a:pt x="0" y="163068"/>
                </a:lnTo>
                <a:lnTo>
                  <a:pt x="164592" y="82296"/>
                </a:lnTo>
                <a:lnTo>
                  <a:pt x="0" y="0"/>
                </a:lnTo>
                <a:close/>
              </a:path>
            </a:pathLst>
          </a:custGeom>
          <a:solidFill>
            <a:srgbClr val="6600FF"/>
          </a:solidFill>
        </p:spPr>
        <p:txBody>
          <a:bodyPr wrap="square" lIns="0" tIns="0" rIns="0" bIns="0" rtlCol="0"/>
          <a:lstStyle/>
          <a:p/>
        </p:txBody>
      </p:sp>
      <p:sp>
        <p:nvSpPr>
          <p:cNvPr id="260" name="object 260"/>
          <p:cNvSpPr/>
          <p:nvPr/>
        </p:nvSpPr>
        <p:spPr>
          <a:xfrm>
            <a:off x="2206751" y="2519172"/>
            <a:ext cx="821690" cy="38100"/>
          </a:xfrm>
          <a:custGeom>
            <a:avLst/>
            <a:gdLst/>
            <a:ahLst/>
            <a:cxnLst/>
            <a:rect l="l" t="t" r="r" b="b"/>
            <a:pathLst>
              <a:path w="821689" h="38100">
                <a:moveTo>
                  <a:pt x="0" y="38100"/>
                </a:moveTo>
                <a:lnTo>
                  <a:pt x="821436" y="38100"/>
                </a:lnTo>
                <a:lnTo>
                  <a:pt x="821436" y="0"/>
                </a:lnTo>
                <a:lnTo>
                  <a:pt x="0" y="0"/>
                </a:lnTo>
                <a:lnTo>
                  <a:pt x="0" y="38100"/>
                </a:lnTo>
                <a:close/>
              </a:path>
            </a:pathLst>
          </a:custGeom>
          <a:solidFill>
            <a:srgbClr val="800000"/>
          </a:solidFill>
        </p:spPr>
        <p:txBody>
          <a:bodyPr wrap="square" lIns="0" tIns="0" rIns="0" bIns="0" rtlCol="0"/>
          <a:lstStyle/>
          <a:p/>
        </p:txBody>
      </p:sp>
      <p:sp>
        <p:nvSpPr>
          <p:cNvPr id="261" name="object 261"/>
          <p:cNvSpPr/>
          <p:nvPr/>
        </p:nvSpPr>
        <p:spPr>
          <a:xfrm>
            <a:off x="3028188" y="2537460"/>
            <a:ext cx="0" cy="207645"/>
          </a:xfrm>
          <a:custGeom>
            <a:avLst/>
            <a:gdLst/>
            <a:ahLst/>
            <a:cxnLst/>
            <a:rect l="l" t="t" r="r" b="b"/>
            <a:pathLst>
              <a:path w="0" h="207644">
                <a:moveTo>
                  <a:pt x="0" y="0"/>
                </a:moveTo>
                <a:lnTo>
                  <a:pt x="0" y="207264"/>
                </a:lnTo>
              </a:path>
            </a:pathLst>
          </a:custGeom>
          <a:ln w="36575">
            <a:solidFill>
              <a:srgbClr val="800000"/>
            </a:solidFill>
          </a:ln>
        </p:spPr>
        <p:txBody>
          <a:bodyPr wrap="square" lIns="0" tIns="0" rIns="0" bIns="0" rtlCol="0"/>
          <a:lstStyle/>
          <a:p/>
        </p:txBody>
      </p:sp>
      <p:sp>
        <p:nvSpPr>
          <p:cNvPr id="262" name="object 262"/>
          <p:cNvSpPr/>
          <p:nvPr/>
        </p:nvSpPr>
        <p:spPr>
          <a:xfrm>
            <a:off x="3028188" y="2743961"/>
            <a:ext cx="274320" cy="0"/>
          </a:xfrm>
          <a:custGeom>
            <a:avLst/>
            <a:gdLst/>
            <a:ahLst/>
            <a:cxnLst/>
            <a:rect l="l" t="t" r="r" b="b"/>
            <a:pathLst>
              <a:path w="274320" h="0">
                <a:moveTo>
                  <a:pt x="0" y="0"/>
                </a:moveTo>
                <a:lnTo>
                  <a:pt x="274320" y="0"/>
                </a:lnTo>
              </a:path>
            </a:pathLst>
          </a:custGeom>
          <a:ln w="38100">
            <a:solidFill>
              <a:srgbClr val="800000"/>
            </a:solidFill>
          </a:ln>
        </p:spPr>
        <p:txBody>
          <a:bodyPr wrap="square" lIns="0" tIns="0" rIns="0" bIns="0" rtlCol="0"/>
          <a:lstStyle/>
          <a:p/>
        </p:txBody>
      </p:sp>
      <p:sp>
        <p:nvSpPr>
          <p:cNvPr id="263" name="object 263"/>
          <p:cNvSpPr/>
          <p:nvPr/>
        </p:nvSpPr>
        <p:spPr>
          <a:xfrm>
            <a:off x="3303270" y="2744723"/>
            <a:ext cx="0" cy="725805"/>
          </a:xfrm>
          <a:custGeom>
            <a:avLst/>
            <a:gdLst/>
            <a:ahLst/>
            <a:cxnLst/>
            <a:rect l="l" t="t" r="r" b="b"/>
            <a:pathLst>
              <a:path w="0" h="725804">
                <a:moveTo>
                  <a:pt x="0" y="0"/>
                </a:moveTo>
                <a:lnTo>
                  <a:pt x="0" y="725424"/>
                </a:lnTo>
              </a:path>
            </a:pathLst>
          </a:custGeom>
          <a:ln w="38100">
            <a:solidFill>
              <a:srgbClr val="800000"/>
            </a:solidFill>
          </a:ln>
        </p:spPr>
        <p:txBody>
          <a:bodyPr wrap="square" lIns="0" tIns="0" rIns="0" bIns="0" rtlCol="0"/>
          <a:lstStyle/>
          <a:p/>
        </p:txBody>
      </p:sp>
      <p:sp>
        <p:nvSpPr>
          <p:cNvPr id="264" name="object 264"/>
          <p:cNvSpPr/>
          <p:nvPr/>
        </p:nvSpPr>
        <p:spPr>
          <a:xfrm>
            <a:off x="2206751" y="3469385"/>
            <a:ext cx="1096010" cy="0"/>
          </a:xfrm>
          <a:custGeom>
            <a:avLst/>
            <a:gdLst/>
            <a:ahLst/>
            <a:cxnLst/>
            <a:rect l="l" t="t" r="r" b="b"/>
            <a:pathLst>
              <a:path w="1096010" h="0">
                <a:moveTo>
                  <a:pt x="0" y="0"/>
                </a:moveTo>
                <a:lnTo>
                  <a:pt x="1095756" y="0"/>
                </a:lnTo>
              </a:path>
            </a:pathLst>
          </a:custGeom>
          <a:ln w="38100">
            <a:solidFill>
              <a:srgbClr val="800000"/>
            </a:solidFill>
          </a:ln>
        </p:spPr>
        <p:txBody>
          <a:bodyPr wrap="square" lIns="0" tIns="0" rIns="0" bIns="0" rtlCol="0"/>
          <a:lstStyle/>
          <a:p/>
        </p:txBody>
      </p:sp>
      <p:sp>
        <p:nvSpPr>
          <p:cNvPr id="265" name="object 265"/>
          <p:cNvSpPr/>
          <p:nvPr/>
        </p:nvSpPr>
        <p:spPr>
          <a:xfrm>
            <a:off x="2205989" y="2537460"/>
            <a:ext cx="0" cy="932815"/>
          </a:xfrm>
          <a:custGeom>
            <a:avLst/>
            <a:gdLst/>
            <a:ahLst/>
            <a:cxnLst/>
            <a:rect l="l" t="t" r="r" b="b"/>
            <a:pathLst>
              <a:path w="0" h="932814">
                <a:moveTo>
                  <a:pt x="0" y="0"/>
                </a:moveTo>
                <a:lnTo>
                  <a:pt x="0" y="932688"/>
                </a:lnTo>
              </a:path>
            </a:pathLst>
          </a:custGeom>
          <a:ln w="38100">
            <a:solidFill>
              <a:srgbClr val="800000"/>
            </a:solidFill>
          </a:ln>
        </p:spPr>
        <p:txBody>
          <a:bodyPr wrap="square" lIns="0" tIns="0" rIns="0" bIns="0" rtlCol="0"/>
          <a:lstStyle/>
          <a:p/>
        </p:txBody>
      </p:sp>
      <p:sp>
        <p:nvSpPr>
          <p:cNvPr id="266" name="object 266"/>
          <p:cNvSpPr/>
          <p:nvPr/>
        </p:nvSpPr>
        <p:spPr>
          <a:xfrm>
            <a:off x="2206751" y="2538222"/>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267" name="object 267"/>
          <p:cNvSpPr/>
          <p:nvPr/>
        </p:nvSpPr>
        <p:spPr>
          <a:xfrm>
            <a:off x="2570988" y="964691"/>
            <a:ext cx="365760" cy="349250"/>
          </a:xfrm>
          <a:custGeom>
            <a:avLst/>
            <a:gdLst/>
            <a:ahLst/>
            <a:cxnLst/>
            <a:rect l="l" t="t" r="r" b="b"/>
            <a:pathLst>
              <a:path w="365760" h="349250">
                <a:moveTo>
                  <a:pt x="182880" y="0"/>
                </a:moveTo>
                <a:lnTo>
                  <a:pt x="141732" y="4572"/>
                </a:lnTo>
                <a:lnTo>
                  <a:pt x="83820" y="27432"/>
                </a:lnTo>
                <a:lnTo>
                  <a:pt x="53340" y="50292"/>
                </a:lnTo>
                <a:lnTo>
                  <a:pt x="28956" y="80772"/>
                </a:lnTo>
                <a:lnTo>
                  <a:pt x="9144" y="120396"/>
                </a:lnTo>
                <a:lnTo>
                  <a:pt x="1524" y="158496"/>
                </a:lnTo>
                <a:lnTo>
                  <a:pt x="0" y="175260"/>
                </a:lnTo>
                <a:lnTo>
                  <a:pt x="3048" y="205740"/>
                </a:lnTo>
                <a:lnTo>
                  <a:pt x="13716" y="242316"/>
                </a:lnTo>
                <a:lnTo>
                  <a:pt x="33528" y="275844"/>
                </a:lnTo>
                <a:lnTo>
                  <a:pt x="83820" y="321564"/>
                </a:lnTo>
                <a:lnTo>
                  <a:pt x="141732" y="344424"/>
                </a:lnTo>
                <a:lnTo>
                  <a:pt x="166116" y="348996"/>
                </a:lnTo>
                <a:lnTo>
                  <a:pt x="199644" y="348996"/>
                </a:lnTo>
                <a:lnTo>
                  <a:pt x="216408" y="345948"/>
                </a:lnTo>
                <a:lnTo>
                  <a:pt x="224028" y="344424"/>
                </a:lnTo>
                <a:lnTo>
                  <a:pt x="254508" y="335280"/>
                </a:lnTo>
                <a:lnTo>
                  <a:pt x="272796" y="326136"/>
                </a:lnTo>
                <a:lnTo>
                  <a:pt x="149352" y="326136"/>
                </a:lnTo>
                <a:lnTo>
                  <a:pt x="149352" y="307848"/>
                </a:lnTo>
                <a:lnTo>
                  <a:pt x="151892" y="307848"/>
                </a:lnTo>
                <a:lnTo>
                  <a:pt x="136652" y="303276"/>
                </a:lnTo>
                <a:lnTo>
                  <a:pt x="91440" y="303276"/>
                </a:lnTo>
                <a:lnTo>
                  <a:pt x="99060" y="286512"/>
                </a:lnTo>
                <a:lnTo>
                  <a:pt x="101092" y="286512"/>
                </a:lnTo>
                <a:lnTo>
                  <a:pt x="80772" y="271272"/>
                </a:lnTo>
                <a:lnTo>
                  <a:pt x="72847" y="262128"/>
                </a:lnTo>
                <a:lnTo>
                  <a:pt x="47244" y="262128"/>
                </a:lnTo>
                <a:lnTo>
                  <a:pt x="60742" y="248629"/>
                </a:lnTo>
                <a:lnTo>
                  <a:pt x="48768"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48768" y="121920"/>
                </a:lnTo>
                <a:lnTo>
                  <a:pt x="60621" y="101769"/>
                </a:lnTo>
                <a:lnTo>
                  <a:pt x="47244" y="88392"/>
                </a:lnTo>
                <a:lnTo>
                  <a:pt x="72104" y="88392"/>
                </a:lnTo>
                <a:lnTo>
                  <a:pt x="80772" y="77724"/>
                </a:lnTo>
                <a:lnTo>
                  <a:pt x="101092" y="62484"/>
                </a:lnTo>
                <a:lnTo>
                  <a:pt x="99060" y="62484"/>
                </a:lnTo>
                <a:lnTo>
                  <a:pt x="91440" y="45720"/>
                </a:lnTo>
                <a:lnTo>
                  <a:pt x="136652" y="45720"/>
                </a:lnTo>
                <a:lnTo>
                  <a:pt x="151892" y="41148"/>
                </a:lnTo>
                <a:lnTo>
                  <a:pt x="149352" y="41148"/>
                </a:lnTo>
                <a:lnTo>
                  <a:pt x="149352" y="22860"/>
                </a:lnTo>
                <a:lnTo>
                  <a:pt x="272796" y="22860"/>
                </a:lnTo>
                <a:lnTo>
                  <a:pt x="254508" y="13716"/>
                </a:lnTo>
                <a:lnTo>
                  <a:pt x="224028" y="4572"/>
                </a:lnTo>
                <a:lnTo>
                  <a:pt x="216408" y="3048"/>
                </a:lnTo>
                <a:lnTo>
                  <a:pt x="182880" y="0"/>
                </a:lnTo>
                <a:close/>
              </a:path>
              <a:path w="365760" h="349250">
                <a:moveTo>
                  <a:pt x="149352" y="307848"/>
                </a:moveTo>
                <a:lnTo>
                  <a:pt x="149352" y="326136"/>
                </a:lnTo>
                <a:lnTo>
                  <a:pt x="156972" y="309372"/>
                </a:lnTo>
                <a:lnTo>
                  <a:pt x="155799" y="309020"/>
                </a:lnTo>
                <a:lnTo>
                  <a:pt x="149352" y="307848"/>
                </a:lnTo>
                <a:close/>
              </a:path>
              <a:path w="365760" h="349250">
                <a:moveTo>
                  <a:pt x="155799" y="309020"/>
                </a:moveTo>
                <a:lnTo>
                  <a:pt x="156972" y="309372"/>
                </a:lnTo>
                <a:lnTo>
                  <a:pt x="149352" y="326136"/>
                </a:lnTo>
                <a:lnTo>
                  <a:pt x="216408" y="326136"/>
                </a:lnTo>
                <a:lnTo>
                  <a:pt x="209480" y="310896"/>
                </a:lnTo>
                <a:lnTo>
                  <a:pt x="166116" y="310896"/>
                </a:lnTo>
                <a:lnTo>
                  <a:pt x="155799" y="309020"/>
                </a:lnTo>
                <a:close/>
              </a:path>
              <a:path w="365760" h="349250">
                <a:moveTo>
                  <a:pt x="216408" y="307848"/>
                </a:moveTo>
                <a:lnTo>
                  <a:pt x="209960" y="309020"/>
                </a:lnTo>
                <a:lnTo>
                  <a:pt x="208788" y="309372"/>
                </a:lnTo>
                <a:lnTo>
                  <a:pt x="216408" y="326136"/>
                </a:lnTo>
                <a:lnTo>
                  <a:pt x="216408" y="307848"/>
                </a:lnTo>
                <a:close/>
              </a:path>
              <a:path w="365760" h="349250">
                <a:moveTo>
                  <a:pt x="300228" y="307848"/>
                </a:moveTo>
                <a:lnTo>
                  <a:pt x="216408" y="307848"/>
                </a:lnTo>
                <a:lnTo>
                  <a:pt x="216408" y="326136"/>
                </a:lnTo>
                <a:lnTo>
                  <a:pt x="272796" y="326136"/>
                </a:lnTo>
                <a:lnTo>
                  <a:pt x="281940" y="321564"/>
                </a:lnTo>
                <a:lnTo>
                  <a:pt x="300228" y="307848"/>
                </a:lnTo>
                <a:close/>
              </a:path>
              <a:path w="365760" h="349250">
                <a:moveTo>
                  <a:pt x="209960" y="309020"/>
                </a:moveTo>
                <a:lnTo>
                  <a:pt x="199644" y="310896"/>
                </a:lnTo>
                <a:lnTo>
                  <a:pt x="209480" y="310896"/>
                </a:lnTo>
                <a:lnTo>
                  <a:pt x="208788" y="309372"/>
                </a:lnTo>
                <a:lnTo>
                  <a:pt x="209960" y="309020"/>
                </a:lnTo>
                <a:close/>
              </a:path>
              <a:path w="365760" h="349250">
                <a:moveTo>
                  <a:pt x="151892" y="307848"/>
                </a:moveTo>
                <a:lnTo>
                  <a:pt x="149352" y="307848"/>
                </a:lnTo>
                <a:lnTo>
                  <a:pt x="155799" y="309020"/>
                </a:lnTo>
                <a:lnTo>
                  <a:pt x="151892" y="307848"/>
                </a:lnTo>
                <a:close/>
              </a:path>
              <a:path w="365760" h="349250">
                <a:moveTo>
                  <a:pt x="260604" y="289560"/>
                </a:moveTo>
                <a:lnTo>
                  <a:pt x="239268" y="300228"/>
                </a:lnTo>
                <a:lnTo>
                  <a:pt x="209960" y="309020"/>
                </a:lnTo>
                <a:lnTo>
                  <a:pt x="216408" y="307848"/>
                </a:lnTo>
                <a:lnTo>
                  <a:pt x="300228" y="307848"/>
                </a:lnTo>
                <a:lnTo>
                  <a:pt x="306324" y="303276"/>
                </a:lnTo>
                <a:lnTo>
                  <a:pt x="274320" y="303276"/>
                </a:lnTo>
                <a:lnTo>
                  <a:pt x="260604" y="289560"/>
                </a:lnTo>
                <a:close/>
              </a:path>
              <a:path w="365760" h="349250">
                <a:moveTo>
                  <a:pt x="99060" y="286512"/>
                </a:moveTo>
                <a:lnTo>
                  <a:pt x="91440" y="303276"/>
                </a:lnTo>
                <a:lnTo>
                  <a:pt x="105156" y="289560"/>
                </a:lnTo>
                <a:lnTo>
                  <a:pt x="99060" y="286512"/>
                </a:lnTo>
                <a:close/>
              </a:path>
              <a:path w="365760" h="349250">
                <a:moveTo>
                  <a:pt x="105156" y="289560"/>
                </a:moveTo>
                <a:lnTo>
                  <a:pt x="91440" y="303276"/>
                </a:lnTo>
                <a:lnTo>
                  <a:pt x="136652" y="303276"/>
                </a:lnTo>
                <a:lnTo>
                  <a:pt x="126492" y="300228"/>
                </a:lnTo>
                <a:lnTo>
                  <a:pt x="105156" y="289560"/>
                </a:lnTo>
                <a:close/>
              </a:path>
              <a:path w="365760" h="349250">
                <a:moveTo>
                  <a:pt x="266700" y="286512"/>
                </a:moveTo>
                <a:lnTo>
                  <a:pt x="260604" y="289560"/>
                </a:lnTo>
                <a:lnTo>
                  <a:pt x="274320" y="303276"/>
                </a:lnTo>
                <a:lnTo>
                  <a:pt x="266700" y="286512"/>
                </a:lnTo>
                <a:close/>
              </a:path>
              <a:path w="365760" h="349250">
                <a:moveTo>
                  <a:pt x="322986" y="286512"/>
                </a:moveTo>
                <a:lnTo>
                  <a:pt x="266700" y="286512"/>
                </a:lnTo>
                <a:lnTo>
                  <a:pt x="274320" y="303276"/>
                </a:lnTo>
                <a:lnTo>
                  <a:pt x="306324" y="303276"/>
                </a:lnTo>
                <a:lnTo>
                  <a:pt x="312420" y="298704"/>
                </a:lnTo>
                <a:lnTo>
                  <a:pt x="322986" y="286512"/>
                </a:lnTo>
                <a:close/>
              </a:path>
              <a:path w="365760" h="349250">
                <a:moveTo>
                  <a:pt x="101092" y="286512"/>
                </a:moveTo>
                <a:lnTo>
                  <a:pt x="99060" y="286512"/>
                </a:lnTo>
                <a:lnTo>
                  <a:pt x="105156" y="289560"/>
                </a:lnTo>
                <a:lnTo>
                  <a:pt x="101092" y="286512"/>
                </a:lnTo>
                <a:close/>
              </a:path>
              <a:path w="365760" h="349250">
                <a:moveTo>
                  <a:pt x="304800" y="248412"/>
                </a:moveTo>
                <a:lnTo>
                  <a:pt x="284988" y="271272"/>
                </a:lnTo>
                <a:lnTo>
                  <a:pt x="260604" y="289560"/>
                </a:lnTo>
                <a:lnTo>
                  <a:pt x="266700" y="286512"/>
                </a:lnTo>
                <a:lnTo>
                  <a:pt x="322986" y="286512"/>
                </a:lnTo>
                <a:lnTo>
                  <a:pt x="332232" y="275844"/>
                </a:lnTo>
                <a:lnTo>
                  <a:pt x="336804" y="269748"/>
                </a:lnTo>
                <a:lnTo>
                  <a:pt x="341037" y="262128"/>
                </a:lnTo>
                <a:lnTo>
                  <a:pt x="318516" y="262128"/>
                </a:lnTo>
                <a:lnTo>
                  <a:pt x="301752" y="254508"/>
                </a:lnTo>
                <a:lnTo>
                  <a:pt x="305017" y="248629"/>
                </a:lnTo>
                <a:lnTo>
                  <a:pt x="304800" y="248412"/>
                </a:lnTo>
                <a:close/>
              </a:path>
              <a:path w="365760" h="349250">
                <a:moveTo>
                  <a:pt x="60742" y="248629"/>
                </a:moveTo>
                <a:lnTo>
                  <a:pt x="47244" y="262128"/>
                </a:lnTo>
                <a:lnTo>
                  <a:pt x="64008" y="254508"/>
                </a:lnTo>
                <a:lnTo>
                  <a:pt x="60742" y="248629"/>
                </a:lnTo>
                <a:close/>
              </a:path>
              <a:path w="365760" h="349250">
                <a:moveTo>
                  <a:pt x="60960" y="248412"/>
                </a:moveTo>
                <a:lnTo>
                  <a:pt x="60742" y="248629"/>
                </a:lnTo>
                <a:lnTo>
                  <a:pt x="64008" y="254508"/>
                </a:lnTo>
                <a:lnTo>
                  <a:pt x="47244" y="262128"/>
                </a:lnTo>
                <a:lnTo>
                  <a:pt x="72847" y="262128"/>
                </a:lnTo>
                <a:lnTo>
                  <a:pt x="60960" y="248412"/>
                </a:lnTo>
                <a:close/>
              </a:path>
              <a:path w="365760" h="349250">
                <a:moveTo>
                  <a:pt x="305017" y="248629"/>
                </a:moveTo>
                <a:lnTo>
                  <a:pt x="301752" y="254508"/>
                </a:lnTo>
                <a:lnTo>
                  <a:pt x="318516" y="262128"/>
                </a:lnTo>
                <a:lnTo>
                  <a:pt x="305017" y="248629"/>
                </a:lnTo>
                <a:close/>
              </a:path>
              <a:path w="365760" h="349250">
                <a:moveTo>
                  <a:pt x="324993" y="201930"/>
                </a:moveTo>
                <a:lnTo>
                  <a:pt x="321564" y="213360"/>
                </a:lnTo>
                <a:lnTo>
                  <a:pt x="316992" y="227076"/>
                </a:lnTo>
                <a:lnTo>
                  <a:pt x="305017" y="248629"/>
                </a:lnTo>
                <a:lnTo>
                  <a:pt x="318516" y="262128"/>
                </a:lnTo>
                <a:lnTo>
                  <a:pt x="341037" y="262128"/>
                </a:lnTo>
                <a:lnTo>
                  <a:pt x="352044" y="242316"/>
                </a:lnTo>
                <a:lnTo>
                  <a:pt x="356616" y="228600"/>
                </a:lnTo>
                <a:lnTo>
                  <a:pt x="361188" y="213360"/>
                </a:lnTo>
                <a:lnTo>
                  <a:pt x="362712" y="205740"/>
                </a:lnTo>
                <a:lnTo>
                  <a:pt x="324612" y="205740"/>
                </a:lnTo>
                <a:lnTo>
                  <a:pt x="324993" y="201930"/>
                </a:lnTo>
                <a:close/>
              </a:path>
              <a:path w="365760" h="349250">
                <a:moveTo>
                  <a:pt x="39624" y="198120"/>
                </a:moveTo>
                <a:lnTo>
                  <a:pt x="22860" y="205740"/>
                </a:lnTo>
                <a:lnTo>
                  <a:pt x="41148" y="205740"/>
                </a:lnTo>
                <a:lnTo>
                  <a:pt x="40767" y="201930"/>
                </a:lnTo>
                <a:lnTo>
                  <a:pt x="39624" y="198120"/>
                </a:lnTo>
                <a:close/>
              </a:path>
              <a:path w="365760" h="349250">
                <a:moveTo>
                  <a:pt x="40767" y="201930"/>
                </a:moveTo>
                <a:lnTo>
                  <a:pt x="41148" y="205740"/>
                </a:lnTo>
                <a:lnTo>
                  <a:pt x="41910" y="205740"/>
                </a:lnTo>
                <a:lnTo>
                  <a:pt x="40767" y="201930"/>
                </a:lnTo>
                <a:close/>
              </a:path>
              <a:path w="365760" h="349250">
                <a:moveTo>
                  <a:pt x="326136" y="198120"/>
                </a:moveTo>
                <a:lnTo>
                  <a:pt x="324993" y="201930"/>
                </a:lnTo>
                <a:lnTo>
                  <a:pt x="324612" y="205740"/>
                </a:lnTo>
                <a:lnTo>
                  <a:pt x="342900" y="205740"/>
                </a:lnTo>
                <a:lnTo>
                  <a:pt x="326136" y="198120"/>
                </a:lnTo>
                <a:close/>
              </a:path>
              <a:path w="365760" h="349250">
                <a:moveTo>
                  <a:pt x="363474" y="198120"/>
                </a:moveTo>
                <a:lnTo>
                  <a:pt x="326136" y="198120"/>
                </a:lnTo>
                <a:lnTo>
                  <a:pt x="342900" y="205740"/>
                </a:lnTo>
                <a:lnTo>
                  <a:pt x="362712" y="205740"/>
                </a:lnTo>
                <a:lnTo>
                  <a:pt x="363474" y="198120"/>
                </a:lnTo>
                <a:close/>
              </a:path>
              <a:path w="365760" h="349250">
                <a:moveTo>
                  <a:pt x="40386" y="198120"/>
                </a:moveTo>
                <a:lnTo>
                  <a:pt x="39624" y="198120"/>
                </a:lnTo>
                <a:lnTo>
                  <a:pt x="40767" y="201930"/>
                </a:lnTo>
                <a:lnTo>
                  <a:pt x="40386" y="198120"/>
                </a:lnTo>
                <a:close/>
              </a:path>
              <a:path w="365760" h="349250">
                <a:moveTo>
                  <a:pt x="324993" y="147066"/>
                </a:moveTo>
                <a:lnTo>
                  <a:pt x="326136" y="158496"/>
                </a:lnTo>
                <a:lnTo>
                  <a:pt x="327660" y="175260"/>
                </a:lnTo>
                <a:lnTo>
                  <a:pt x="324993" y="201930"/>
                </a:lnTo>
                <a:lnTo>
                  <a:pt x="326136" y="198120"/>
                </a:lnTo>
                <a:lnTo>
                  <a:pt x="363474" y="198120"/>
                </a:lnTo>
                <a:lnTo>
                  <a:pt x="365760" y="175260"/>
                </a:lnTo>
                <a:lnTo>
                  <a:pt x="364236" y="158496"/>
                </a:lnTo>
                <a:lnTo>
                  <a:pt x="363474" y="150876"/>
                </a:lnTo>
                <a:lnTo>
                  <a:pt x="326136" y="150876"/>
                </a:lnTo>
                <a:lnTo>
                  <a:pt x="324993" y="147066"/>
                </a:lnTo>
                <a:close/>
              </a:path>
              <a:path w="365760" h="349250">
                <a:moveTo>
                  <a:pt x="41148" y="143256"/>
                </a:moveTo>
                <a:lnTo>
                  <a:pt x="22860" y="143256"/>
                </a:lnTo>
                <a:lnTo>
                  <a:pt x="39624" y="150876"/>
                </a:lnTo>
                <a:lnTo>
                  <a:pt x="40767" y="147066"/>
                </a:lnTo>
                <a:lnTo>
                  <a:pt x="41148" y="143256"/>
                </a:lnTo>
                <a:close/>
              </a:path>
              <a:path w="365760" h="349250">
                <a:moveTo>
                  <a:pt x="40767" y="147066"/>
                </a:moveTo>
                <a:lnTo>
                  <a:pt x="39624" y="150876"/>
                </a:lnTo>
                <a:lnTo>
                  <a:pt x="40386" y="150876"/>
                </a:lnTo>
                <a:lnTo>
                  <a:pt x="40767" y="147066"/>
                </a:lnTo>
                <a:close/>
              </a:path>
              <a:path w="365760" h="349250">
                <a:moveTo>
                  <a:pt x="342900" y="143256"/>
                </a:moveTo>
                <a:lnTo>
                  <a:pt x="324612" y="143256"/>
                </a:lnTo>
                <a:lnTo>
                  <a:pt x="324993" y="147066"/>
                </a:lnTo>
                <a:lnTo>
                  <a:pt x="326136" y="150876"/>
                </a:lnTo>
                <a:lnTo>
                  <a:pt x="342900" y="143256"/>
                </a:lnTo>
                <a:close/>
              </a:path>
              <a:path w="365760" h="349250">
                <a:moveTo>
                  <a:pt x="362712" y="143256"/>
                </a:moveTo>
                <a:lnTo>
                  <a:pt x="342900" y="143256"/>
                </a:lnTo>
                <a:lnTo>
                  <a:pt x="326136" y="150876"/>
                </a:lnTo>
                <a:lnTo>
                  <a:pt x="363474" y="150876"/>
                </a:lnTo>
                <a:lnTo>
                  <a:pt x="362712" y="143256"/>
                </a:lnTo>
                <a:close/>
              </a:path>
              <a:path w="365760" h="349250">
                <a:moveTo>
                  <a:pt x="41910" y="143256"/>
                </a:moveTo>
                <a:lnTo>
                  <a:pt x="41148" y="143256"/>
                </a:lnTo>
                <a:lnTo>
                  <a:pt x="40767" y="147066"/>
                </a:lnTo>
                <a:lnTo>
                  <a:pt x="41910" y="143256"/>
                </a:lnTo>
                <a:close/>
              </a:path>
              <a:path w="365760" h="349250">
                <a:moveTo>
                  <a:pt x="341286" y="88392"/>
                </a:moveTo>
                <a:lnTo>
                  <a:pt x="318516" y="88392"/>
                </a:lnTo>
                <a:lnTo>
                  <a:pt x="305138" y="101769"/>
                </a:lnTo>
                <a:lnTo>
                  <a:pt x="316992" y="121920"/>
                </a:lnTo>
                <a:lnTo>
                  <a:pt x="321564" y="135636"/>
                </a:lnTo>
                <a:lnTo>
                  <a:pt x="324993" y="147066"/>
                </a:lnTo>
                <a:lnTo>
                  <a:pt x="324612" y="143256"/>
                </a:lnTo>
                <a:lnTo>
                  <a:pt x="362712" y="143256"/>
                </a:lnTo>
                <a:lnTo>
                  <a:pt x="361188" y="135636"/>
                </a:lnTo>
                <a:lnTo>
                  <a:pt x="356616" y="120396"/>
                </a:lnTo>
                <a:lnTo>
                  <a:pt x="352044" y="106680"/>
                </a:lnTo>
                <a:lnTo>
                  <a:pt x="341286" y="88392"/>
                </a:lnTo>
                <a:close/>
              </a:path>
              <a:path w="365760" h="349250">
                <a:moveTo>
                  <a:pt x="72104" y="88392"/>
                </a:moveTo>
                <a:lnTo>
                  <a:pt x="47244" y="88392"/>
                </a:lnTo>
                <a:lnTo>
                  <a:pt x="64008" y="96012"/>
                </a:lnTo>
                <a:lnTo>
                  <a:pt x="60621" y="101769"/>
                </a:lnTo>
                <a:lnTo>
                  <a:pt x="60960" y="102108"/>
                </a:lnTo>
                <a:lnTo>
                  <a:pt x="72104" y="88392"/>
                </a:lnTo>
                <a:close/>
              </a:path>
              <a:path w="365760" h="349250">
                <a:moveTo>
                  <a:pt x="260604" y="59436"/>
                </a:moveTo>
                <a:lnTo>
                  <a:pt x="284988" y="77724"/>
                </a:lnTo>
                <a:lnTo>
                  <a:pt x="304800" y="102108"/>
                </a:lnTo>
                <a:lnTo>
                  <a:pt x="305138" y="101769"/>
                </a:lnTo>
                <a:lnTo>
                  <a:pt x="301752" y="96012"/>
                </a:lnTo>
                <a:lnTo>
                  <a:pt x="318516" y="88392"/>
                </a:lnTo>
                <a:lnTo>
                  <a:pt x="341286" y="88392"/>
                </a:lnTo>
                <a:lnTo>
                  <a:pt x="336804" y="80772"/>
                </a:lnTo>
                <a:lnTo>
                  <a:pt x="332232" y="74676"/>
                </a:lnTo>
                <a:lnTo>
                  <a:pt x="322326" y="62484"/>
                </a:lnTo>
                <a:lnTo>
                  <a:pt x="266700" y="62484"/>
                </a:lnTo>
                <a:lnTo>
                  <a:pt x="260604" y="59436"/>
                </a:lnTo>
                <a:close/>
              </a:path>
              <a:path w="365760" h="349250">
                <a:moveTo>
                  <a:pt x="47244" y="88392"/>
                </a:moveTo>
                <a:lnTo>
                  <a:pt x="60621" y="101769"/>
                </a:lnTo>
                <a:lnTo>
                  <a:pt x="64008" y="96012"/>
                </a:lnTo>
                <a:lnTo>
                  <a:pt x="47244" y="88392"/>
                </a:lnTo>
                <a:close/>
              </a:path>
              <a:path w="365760" h="349250">
                <a:moveTo>
                  <a:pt x="318516" y="88392"/>
                </a:moveTo>
                <a:lnTo>
                  <a:pt x="301752" y="96012"/>
                </a:lnTo>
                <a:lnTo>
                  <a:pt x="305138" y="101769"/>
                </a:lnTo>
                <a:lnTo>
                  <a:pt x="318516" y="88392"/>
                </a:lnTo>
                <a:close/>
              </a:path>
              <a:path w="365760" h="349250">
                <a:moveTo>
                  <a:pt x="91440" y="45720"/>
                </a:moveTo>
                <a:lnTo>
                  <a:pt x="99060" y="62484"/>
                </a:lnTo>
                <a:lnTo>
                  <a:pt x="105156" y="59436"/>
                </a:lnTo>
                <a:lnTo>
                  <a:pt x="91440" y="45720"/>
                </a:lnTo>
                <a:close/>
              </a:path>
              <a:path w="365760" h="349250">
                <a:moveTo>
                  <a:pt x="105156" y="59436"/>
                </a:moveTo>
                <a:lnTo>
                  <a:pt x="99060" y="62484"/>
                </a:lnTo>
                <a:lnTo>
                  <a:pt x="101092" y="62484"/>
                </a:lnTo>
                <a:lnTo>
                  <a:pt x="105156" y="59436"/>
                </a:lnTo>
                <a:close/>
              </a:path>
              <a:path w="365760" h="349250">
                <a:moveTo>
                  <a:pt x="274320" y="45720"/>
                </a:moveTo>
                <a:lnTo>
                  <a:pt x="260604" y="59436"/>
                </a:lnTo>
                <a:lnTo>
                  <a:pt x="266700" y="62484"/>
                </a:lnTo>
                <a:lnTo>
                  <a:pt x="274320" y="45720"/>
                </a:lnTo>
                <a:close/>
              </a:path>
              <a:path w="365760" h="349250">
                <a:moveTo>
                  <a:pt x="306324" y="45720"/>
                </a:moveTo>
                <a:lnTo>
                  <a:pt x="274320" y="45720"/>
                </a:lnTo>
                <a:lnTo>
                  <a:pt x="266700" y="62484"/>
                </a:lnTo>
                <a:lnTo>
                  <a:pt x="322326" y="62484"/>
                </a:lnTo>
                <a:lnTo>
                  <a:pt x="312420" y="50292"/>
                </a:lnTo>
                <a:lnTo>
                  <a:pt x="306324" y="45720"/>
                </a:lnTo>
                <a:close/>
              </a:path>
              <a:path w="365760" h="349250">
                <a:moveTo>
                  <a:pt x="136652" y="45720"/>
                </a:moveTo>
                <a:lnTo>
                  <a:pt x="91440" y="45720"/>
                </a:lnTo>
                <a:lnTo>
                  <a:pt x="105156" y="59436"/>
                </a:lnTo>
                <a:lnTo>
                  <a:pt x="126492" y="48768"/>
                </a:lnTo>
                <a:lnTo>
                  <a:pt x="136652" y="45720"/>
                </a:lnTo>
                <a:close/>
              </a:path>
              <a:path w="365760" h="349250">
                <a:moveTo>
                  <a:pt x="212763" y="40816"/>
                </a:moveTo>
                <a:lnTo>
                  <a:pt x="239268" y="48768"/>
                </a:lnTo>
                <a:lnTo>
                  <a:pt x="260604" y="59436"/>
                </a:lnTo>
                <a:lnTo>
                  <a:pt x="274320" y="45720"/>
                </a:lnTo>
                <a:lnTo>
                  <a:pt x="306324" y="45720"/>
                </a:lnTo>
                <a:lnTo>
                  <a:pt x="300228" y="41148"/>
                </a:lnTo>
                <a:lnTo>
                  <a:pt x="216408" y="41148"/>
                </a:lnTo>
                <a:lnTo>
                  <a:pt x="212763" y="40816"/>
                </a:lnTo>
                <a:close/>
              </a:path>
              <a:path w="365760" h="349250">
                <a:moveTo>
                  <a:pt x="149352" y="22860"/>
                </a:moveTo>
                <a:lnTo>
                  <a:pt x="149352" y="41148"/>
                </a:lnTo>
                <a:lnTo>
                  <a:pt x="152996" y="40816"/>
                </a:lnTo>
                <a:lnTo>
                  <a:pt x="156972" y="39624"/>
                </a:lnTo>
                <a:lnTo>
                  <a:pt x="149352" y="22860"/>
                </a:lnTo>
                <a:close/>
              </a:path>
              <a:path w="365760" h="349250">
                <a:moveTo>
                  <a:pt x="152996" y="40816"/>
                </a:moveTo>
                <a:lnTo>
                  <a:pt x="149352" y="41148"/>
                </a:lnTo>
                <a:lnTo>
                  <a:pt x="151892" y="41148"/>
                </a:lnTo>
                <a:lnTo>
                  <a:pt x="152996" y="40816"/>
                </a:lnTo>
                <a:close/>
              </a:path>
              <a:path w="365760" h="349250">
                <a:moveTo>
                  <a:pt x="216408" y="22860"/>
                </a:moveTo>
                <a:lnTo>
                  <a:pt x="208788" y="39624"/>
                </a:lnTo>
                <a:lnTo>
                  <a:pt x="212763" y="40816"/>
                </a:lnTo>
                <a:lnTo>
                  <a:pt x="216408" y="41148"/>
                </a:lnTo>
                <a:lnTo>
                  <a:pt x="216408" y="22860"/>
                </a:lnTo>
                <a:close/>
              </a:path>
              <a:path w="365760" h="349250">
                <a:moveTo>
                  <a:pt x="272796" y="22860"/>
                </a:moveTo>
                <a:lnTo>
                  <a:pt x="216408" y="22860"/>
                </a:lnTo>
                <a:lnTo>
                  <a:pt x="216408" y="41148"/>
                </a:lnTo>
                <a:lnTo>
                  <a:pt x="300228" y="41148"/>
                </a:lnTo>
                <a:lnTo>
                  <a:pt x="281940" y="27432"/>
                </a:lnTo>
                <a:lnTo>
                  <a:pt x="272796" y="22860"/>
                </a:lnTo>
                <a:close/>
              </a:path>
              <a:path w="365760" h="349250">
                <a:moveTo>
                  <a:pt x="216408" y="22860"/>
                </a:moveTo>
                <a:lnTo>
                  <a:pt x="149352" y="22860"/>
                </a:lnTo>
                <a:lnTo>
                  <a:pt x="156972" y="39624"/>
                </a:lnTo>
                <a:lnTo>
                  <a:pt x="152996" y="40816"/>
                </a:lnTo>
                <a:lnTo>
                  <a:pt x="182880" y="38100"/>
                </a:lnTo>
                <a:lnTo>
                  <a:pt x="209480" y="38100"/>
                </a:lnTo>
                <a:lnTo>
                  <a:pt x="216408" y="22860"/>
                </a:lnTo>
                <a:close/>
              </a:path>
              <a:path w="365760" h="349250">
                <a:moveTo>
                  <a:pt x="209480" y="38100"/>
                </a:moveTo>
                <a:lnTo>
                  <a:pt x="182880" y="38100"/>
                </a:lnTo>
                <a:lnTo>
                  <a:pt x="212763" y="40816"/>
                </a:lnTo>
                <a:lnTo>
                  <a:pt x="208788" y="39624"/>
                </a:lnTo>
                <a:lnTo>
                  <a:pt x="209480" y="38100"/>
                </a:lnTo>
                <a:close/>
              </a:path>
            </a:pathLst>
          </a:custGeom>
          <a:solidFill>
            <a:srgbClr val="6600FF"/>
          </a:solidFill>
        </p:spPr>
        <p:txBody>
          <a:bodyPr wrap="square" lIns="0" tIns="0" rIns="0" bIns="0" rtlCol="0"/>
          <a:lstStyle/>
          <a:p/>
        </p:txBody>
      </p:sp>
      <p:sp>
        <p:nvSpPr>
          <p:cNvPr id="268" name="object 268"/>
          <p:cNvSpPr/>
          <p:nvPr/>
        </p:nvSpPr>
        <p:spPr>
          <a:xfrm>
            <a:off x="2753105" y="1295400"/>
            <a:ext cx="0" cy="411480"/>
          </a:xfrm>
          <a:custGeom>
            <a:avLst/>
            <a:gdLst/>
            <a:ahLst/>
            <a:cxnLst/>
            <a:rect l="l" t="t" r="r" b="b"/>
            <a:pathLst>
              <a:path w="0" h="411480">
                <a:moveTo>
                  <a:pt x="0" y="0"/>
                </a:moveTo>
                <a:lnTo>
                  <a:pt x="0" y="411479"/>
                </a:lnTo>
              </a:path>
            </a:pathLst>
          </a:custGeom>
          <a:ln w="25907">
            <a:solidFill>
              <a:srgbClr val="6600FF"/>
            </a:solidFill>
          </a:ln>
        </p:spPr>
        <p:txBody>
          <a:bodyPr wrap="square" lIns="0" tIns="0" rIns="0" bIns="0" rtlCol="0"/>
          <a:lstStyle/>
          <a:p/>
        </p:txBody>
      </p:sp>
      <p:sp>
        <p:nvSpPr>
          <p:cNvPr id="269" name="object 269"/>
          <p:cNvSpPr/>
          <p:nvPr/>
        </p:nvSpPr>
        <p:spPr>
          <a:xfrm>
            <a:off x="2673095" y="1702307"/>
            <a:ext cx="163195" cy="165100"/>
          </a:xfrm>
          <a:custGeom>
            <a:avLst/>
            <a:gdLst/>
            <a:ahLst/>
            <a:cxnLst/>
            <a:rect l="l" t="t" r="r" b="b"/>
            <a:pathLst>
              <a:path w="163194" h="165100">
                <a:moveTo>
                  <a:pt x="163068" y="0"/>
                </a:moveTo>
                <a:lnTo>
                  <a:pt x="0" y="0"/>
                </a:lnTo>
                <a:lnTo>
                  <a:pt x="80772" y="164592"/>
                </a:lnTo>
                <a:lnTo>
                  <a:pt x="163068" y="0"/>
                </a:lnTo>
                <a:close/>
              </a:path>
            </a:pathLst>
          </a:custGeom>
          <a:solidFill>
            <a:srgbClr val="6600FF"/>
          </a:solidFill>
        </p:spPr>
        <p:txBody>
          <a:bodyPr wrap="square" lIns="0" tIns="0" rIns="0" bIns="0" rtlCol="0"/>
          <a:lstStyle/>
          <a:p/>
        </p:txBody>
      </p:sp>
      <p:sp>
        <p:nvSpPr>
          <p:cNvPr id="270" name="object 270"/>
          <p:cNvSpPr/>
          <p:nvPr/>
        </p:nvSpPr>
        <p:spPr>
          <a:xfrm>
            <a:off x="1985772" y="1866138"/>
            <a:ext cx="1481455" cy="0"/>
          </a:xfrm>
          <a:custGeom>
            <a:avLst/>
            <a:gdLst/>
            <a:ahLst/>
            <a:cxnLst/>
            <a:rect l="l" t="t" r="r" b="b"/>
            <a:pathLst>
              <a:path w="1481454" h="0">
                <a:moveTo>
                  <a:pt x="0" y="0"/>
                </a:moveTo>
                <a:lnTo>
                  <a:pt x="1481327" y="0"/>
                </a:lnTo>
              </a:path>
            </a:pathLst>
          </a:custGeom>
          <a:ln w="38100">
            <a:solidFill>
              <a:srgbClr val="800000"/>
            </a:solidFill>
          </a:ln>
        </p:spPr>
        <p:txBody>
          <a:bodyPr wrap="square" lIns="0" tIns="0" rIns="0" bIns="0" rtlCol="0"/>
          <a:lstStyle/>
          <a:p/>
        </p:txBody>
      </p:sp>
      <p:sp>
        <p:nvSpPr>
          <p:cNvPr id="271" name="object 271"/>
          <p:cNvSpPr/>
          <p:nvPr/>
        </p:nvSpPr>
        <p:spPr>
          <a:xfrm>
            <a:off x="3467861" y="1865376"/>
            <a:ext cx="0" cy="257810"/>
          </a:xfrm>
          <a:custGeom>
            <a:avLst/>
            <a:gdLst/>
            <a:ahLst/>
            <a:cxnLst/>
            <a:rect l="l" t="t" r="r" b="b"/>
            <a:pathLst>
              <a:path w="0" h="257810">
                <a:moveTo>
                  <a:pt x="0" y="0"/>
                </a:moveTo>
                <a:lnTo>
                  <a:pt x="0" y="257555"/>
                </a:lnTo>
              </a:path>
            </a:pathLst>
          </a:custGeom>
          <a:ln w="38100">
            <a:solidFill>
              <a:srgbClr val="800000"/>
            </a:solidFill>
          </a:ln>
        </p:spPr>
        <p:txBody>
          <a:bodyPr wrap="square" lIns="0" tIns="0" rIns="0" bIns="0" rtlCol="0"/>
          <a:lstStyle/>
          <a:p/>
        </p:txBody>
      </p:sp>
      <p:sp>
        <p:nvSpPr>
          <p:cNvPr id="272" name="object 272"/>
          <p:cNvSpPr/>
          <p:nvPr/>
        </p:nvSpPr>
        <p:spPr>
          <a:xfrm>
            <a:off x="3028188" y="2113788"/>
            <a:ext cx="439420" cy="0"/>
          </a:xfrm>
          <a:custGeom>
            <a:avLst/>
            <a:gdLst/>
            <a:ahLst/>
            <a:cxnLst/>
            <a:rect l="l" t="t" r="r" b="b"/>
            <a:pathLst>
              <a:path w="439420" h="0">
                <a:moveTo>
                  <a:pt x="0" y="0"/>
                </a:moveTo>
                <a:lnTo>
                  <a:pt x="438912" y="0"/>
                </a:lnTo>
              </a:path>
            </a:pathLst>
          </a:custGeom>
          <a:ln w="38100">
            <a:solidFill>
              <a:srgbClr val="800000"/>
            </a:solidFill>
          </a:ln>
        </p:spPr>
        <p:txBody>
          <a:bodyPr wrap="square" lIns="0" tIns="0" rIns="0" bIns="0" rtlCol="0"/>
          <a:lstStyle/>
          <a:p/>
        </p:txBody>
      </p:sp>
      <p:sp>
        <p:nvSpPr>
          <p:cNvPr id="273" name="object 273"/>
          <p:cNvSpPr/>
          <p:nvPr/>
        </p:nvSpPr>
        <p:spPr>
          <a:xfrm>
            <a:off x="3028188" y="2122932"/>
            <a:ext cx="0" cy="207645"/>
          </a:xfrm>
          <a:custGeom>
            <a:avLst/>
            <a:gdLst/>
            <a:ahLst/>
            <a:cxnLst/>
            <a:rect l="l" t="t" r="r" b="b"/>
            <a:pathLst>
              <a:path w="0" h="207644">
                <a:moveTo>
                  <a:pt x="0" y="0"/>
                </a:moveTo>
                <a:lnTo>
                  <a:pt x="0" y="207264"/>
                </a:lnTo>
              </a:path>
            </a:pathLst>
          </a:custGeom>
          <a:ln w="36575">
            <a:solidFill>
              <a:srgbClr val="800000"/>
            </a:solidFill>
          </a:ln>
        </p:spPr>
        <p:txBody>
          <a:bodyPr wrap="square" lIns="0" tIns="0" rIns="0" bIns="0" rtlCol="0"/>
          <a:lstStyle/>
          <a:p/>
        </p:txBody>
      </p:sp>
      <p:sp>
        <p:nvSpPr>
          <p:cNvPr id="274" name="object 274"/>
          <p:cNvSpPr/>
          <p:nvPr/>
        </p:nvSpPr>
        <p:spPr>
          <a:xfrm>
            <a:off x="2206751" y="2330957"/>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275" name="object 275"/>
          <p:cNvSpPr/>
          <p:nvPr/>
        </p:nvSpPr>
        <p:spPr>
          <a:xfrm>
            <a:off x="2205989" y="2330195"/>
            <a:ext cx="0" cy="207645"/>
          </a:xfrm>
          <a:custGeom>
            <a:avLst/>
            <a:gdLst/>
            <a:ahLst/>
            <a:cxnLst/>
            <a:rect l="l" t="t" r="r" b="b"/>
            <a:pathLst>
              <a:path w="0" h="207644">
                <a:moveTo>
                  <a:pt x="0" y="0"/>
                </a:moveTo>
                <a:lnTo>
                  <a:pt x="0" y="207264"/>
                </a:lnTo>
              </a:path>
            </a:pathLst>
          </a:custGeom>
          <a:ln w="38100">
            <a:solidFill>
              <a:srgbClr val="800000"/>
            </a:solidFill>
          </a:ln>
        </p:spPr>
        <p:txBody>
          <a:bodyPr wrap="square" lIns="0" tIns="0" rIns="0" bIns="0" rtlCol="0"/>
          <a:lstStyle/>
          <a:p/>
        </p:txBody>
      </p:sp>
      <p:sp>
        <p:nvSpPr>
          <p:cNvPr id="276" name="object 276"/>
          <p:cNvSpPr/>
          <p:nvPr/>
        </p:nvSpPr>
        <p:spPr>
          <a:xfrm>
            <a:off x="1985772" y="2538222"/>
            <a:ext cx="220979" cy="0"/>
          </a:xfrm>
          <a:custGeom>
            <a:avLst/>
            <a:gdLst/>
            <a:ahLst/>
            <a:cxnLst/>
            <a:rect l="l" t="t" r="r" b="b"/>
            <a:pathLst>
              <a:path w="220980" h="0">
                <a:moveTo>
                  <a:pt x="0" y="0"/>
                </a:moveTo>
                <a:lnTo>
                  <a:pt x="220980" y="0"/>
                </a:lnTo>
              </a:path>
            </a:pathLst>
          </a:custGeom>
          <a:ln w="38100">
            <a:solidFill>
              <a:srgbClr val="800000"/>
            </a:solidFill>
          </a:ln>
        </p:spPr>
        <p:txBody>
          <a:bodyPr wrap="square" lIns="0" tIns="0" rIns="0" bIns="0" rtlCol="0"/>
          <a:lstStyle/>
          <a:p/>
        </p:txBody>
      </p:sp>
      <p:sp>
        <p:nvSpPr>
          <p:cNvPr id="277" name="object 277"/>
          <p:cNvSpPr/>
          <p:nvPr/>
        </p:nvSpPr>
        <p:spPr>
          <a:xfrm>
            <a:off x="1986533" y="1865376"/>
            <a:ext cx="0" cy="672465"/>
          </a:xfrm>
          <a:custGeom>
            <a:avLst/>
            <a:gdLst/>
            <a:ahLst/>
            <a:cxnLst/>
            <a:rect l="l" t="t" r="r" b="b"/>
            <a:pathLst>
              <a:path w="0" h="672464">
                <a:moveTo>
                  <a:pt x="0" y="0"/>
                </a:moveTo>
                <a:lnTo>
                  <a:pt x="0" y="672083"/>
                </a:lnTo>
              </a:path>
            </a:pathLst>
          </a:custGeom>
          <a:ln w="38100">
            <a:solidFill>
              <a:srgbClr val="800000"/>
            </a:solidFill>
          </a:ln>
        </p:spPr>
        <p:txBody>
          <a:bodyPr wrap="square" lIns="0" tIns="0" rIns="0" bIns="0" rtlCol="0"/>
          <a:lstStyle/>
          <a:p/>
        </p:txBody>
      </p:sp>
      <p:sp>
        <p:nvSpPr>
          <p:cNvPr id="278" name="object 278"/>
          <p:cNvSpPr/>
          <p:nvPr/>
        </p:nvSpPr>
        <p:spPr>
          <a:xfrm>
            <a:off x="2570988" y="964691"/>
            <a:ext cx="365760" cy="349250"/>
          </a:xfrm>
          <a:custGeom>
            <a:avLst/>
            <a:gdLst/>
            <a:ahLst/>
            <a:cxnLst/>
            <a:rect l="l" t="t" r="r" b="b"/>
            <a:pathLst>
              <a:path w="365760" h="349250">
                <a:moveTo>
                  <a:pt x="182880" y="0"/>
                </a:moveTo>
                <a:lnTo>
                  <a:pt x="141732" y="4572"/>
                </a:lnTo>
                <a:lnTo>
                  <a:pt x="83820" y="27432"/>
                </a:lnTo>
                <a:lnTo>
                  <a:pt x="53340" y="50292"/>
                </a:lnTo>
                <a:lnTo>
                  <a:pt x="28956" y="80772"/>
                </a:lnTo>
                <a:lnTo>
                  <a:pt x="9144" y="120396"/>
                </a:lnTo>
                <a:lnTo>
                  <a:pt x="1524" y="158496"/>
                </a:lnTo>
                <a:lnTo>
                  <a:pt x="0" y="175260"/>
                </a:lnTo>
                <a:lnTo>
                  <a:pt x="3048" y="205740"/>
                </a:lnTo>
                <a:lnTo>
                  <a:pt x="13716" y="242316"/>
                </a:lnTo>
                <a:lnTo>
                  <a:pt x="33528" y="275844"/>
                </a:lnTo>
                <a:lnTo>
                  <a:pt x="83820" y="321564"/>
                </a:lnTo>
                <a:lnTo>
                  <a:pt x="141732" y="344424"/>
                </a:lnTo>
                <a:lnTo>
                  <a:pt x="166116" y="348996"/>
                </a:lnTo>
                <a:lnTo>
                  <a:pt x="199644" y="348996"/>
                </a:lnTo>
                <a:lnTo>
                  <a:pt x="216408" y="345948"/>
                </a:lnTo>
                <a:lnTo>
                  <a:pt x="224028" y="344424"/>
                </a:lnTo>
                <a:lnTo>
                  <a:pt x="254508" y="335280"/>
                </a:lnTo>
                <a:lnTo>
                  <a:pt x="272796" y="326136"/>
                </a:lnTo>
                <a:lnTo>
                  <a:pt x="149352" y="326136"/>
                </a:lnTo>
                <a:lnTo>
                  <a:pt x="149352" y="307848"/>
                </a:lnTo>
                <a:lnTo>
                  <a:pt x="151892" y="307848"/>
                </a:lnTo>
                <a:lnTo>
                  <a:pt x="136652" y="303276"/>
                </a:lnTo>
                <a:lnTo>
                  <a:pt x="91440" y="303276"/>
                </a:lnTo>
                <a:lnTo>
                  <a:pt x="99060" y="286512"/>
                </a:lnTo>
                <a:lnTo>
                  <a:pt x="101092" y="286512"/>
                </a:lnTo>
                <a:lnTo>
                  <a:pt x="80772" y="271272"/>
                </a:lnTo>
                <a:lnTo>
                  <a:pt x="72847" y="262128"/>
                </a:lnTo>
                <a:lnTo>
                  <a:pt x="47244" y="262128"/>
                </a:lnTo>
                <a:lnTo>
                  <a:pt x="60742" y="248629"/>
                </a:lnTo>
                <a:lnTo>
                  <a:pt x="48768"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48768" y="121920"/>
                </a:lnTo>
                <a:lnTo>
                  <a:pt x="60621" y="101769"/>
                </a:lnTo>
                <a:lnTo>
                  <a:pt x="47244" y="88392"/>
                </a:lnTo>
                <a:lnTo>
                  <a:pt x="72104" y="88392"/>
                </a:lnTo>
                <a:lnTo>
                  <a:pt x="80772" y="77724"/>
                </a:lnTo>
                <a:lnTo>
                  <a:pt x="101092" y="62484"/>
                </a:lnTo>
                <a:lnTo>
                  <a:pt x="99060" y="62484"/>
                </a:lnTo>
                <a:lnTo>
                  <a:pt x="91440" y="45720"/>
                </a:lnTo>
                <a:lnTo>
                  <a:pt x="136652" y="45720"/>
                </a:lnTo>
                <a:lnTo>
                  <a:pt x="151892" y="41148"/>
                </a:lnTo>
                <a:lnTo>
                  <a:pt x="149352" y="41148"/>
                </a:lnTo>
                <a:lnTo>
                  <a:pt x="149352" y="22860"/>
                </a:lnTo>
                <a:lnTo>
                  <a:pt x="272796" y="22860"/>
                </a:lnTo>
                <a:lnTo>
                  <a:pt x="254508" y="13716"/>
                </a:lnTo>
                <a:lnTo>
                  <a:pt x="224028" y="4572"/>
                </a:lnTo>
                <a:lnTo>
                  <a:pt x="216408" y="3048"/>
                </a:lnTo>
                <a:lnTo>
                  <a:pt x="182880" y="0"/>
                </a:lnTo>
                <a:close/>
              </a:path>
              <a:path w="365760" h="349250">
                <a:moveTo>
                  <a:pt x="149352" y="307848"/>
                </a:moveTo>
                <a:lnTo>
                  <a:pt x="149352" y="326136"/>
                </a:lnTo>
                <a:lnTo>
                  <a:pt x="156972" y="309372"/>
                </a:lnTo>
                <a:lnTo>
                  <a:pt x="155799" y="309020"/>
                </a:lnTo>
                <a:lnTo>
                  <a:pt x="149352" y="307848"/>
                </a:lnTo>
                <a:close/>
              </a:path>
              <a:path w="365760" h="349250">
                <a:moveTo>
                  <a:pt x="155799" y="309020"/>
                </a:moveTo>
                <a:lnTo>
                  <a:pt x="156972" y="309372"/>
                </a:lnTo>
                <a:lnTo>
                  <a:pt x="149352" y="326136"/>
                </a:lnTo>
                <a:lnTo>
                  <a:pt x="216408" y="326136"/>
                </a:lnTo>
                <a:lnTo>
                  <a:pt x="209480" y="310896"/>
                </a:lnTo>
                <a:lnTo>
                  <a:pt x="166116" y="310896"/>
                </a:lnTo>
                <a:lnTo>
                  <a:pt x="155799" y="309020"/>
                </a:lnTo>
                <a:close/>
              </a:path>
              <a:path w="365760" h="349250">
                <a:moveTo>
                  <a:pt x="216408" y="307848"/>
                </a:moveTo>
                <a:lnTo>
                  <a:pt x="209960" y="309020"/>
                </a:lnTo>
                <a:lnTo>
                  <a:pt x="208788" y="309372"/>
                </a:lnTo>
                <a:lnTo>
                  <a:pt x="216408" y="326136"/>
                </a:lnTo>
                <a:lnTo>
                  <a:pt x="216408" y="307848"/>
                </a:lnTo>
                <a:close/>
              </a:path>
              <a:path w="365760" h="349250">
                <a:moveTo>
                  <a:pt x="300228" y="307848"/>
                </a:moveTo>
                <a:lnTo>
                  <a:pt x="216408" y="307848"/>
                </a:lnTo>
                <a:lnTo>
                  <a:pt x="216408" y="326136"/>
                </a:lnTo>
                <a:lnTo>
                  <a:pt x="272796" y="326136"/>
                </a:lnTo>
                <a:lnTo>
                  <a:pt x="281940" y="321564"/>
                </a:lnTo>
                <a:lnTo>
                  <a:pt x="300228" y="307848"/>
                </a:lnTo>
                <a:close/>
              </a:path>
              <a:path w="365760" h="349250">
                <a:moveTo>
                  <a:pt x="209960" y="309020"/>
                </a:moveTo>
                <a:lnTo>
                  <a:pt x="199644" y="310896"/>
                </a:lnTo>
                <a:lnTo>
                  <a:pt x="209480" y="310896"/>
                </a:lnTo>
                <a:lnTo>
                  <a:pt x="208788" y="309372"/>
                </a:lnTo>
                <a:lnTo>
                  <a:pt x="209960" y="309020"/>
                </a:lnTo>
                <a:close/>
              </a:path>
              <a:path w="365760" h="349250">
                <a:moveTo>
                  <a:pt x="151892" y="307848"/>
                </a:moveTo>
                <a:lnTo>
                  <a:pt x="149352" y="307848"/>
                </a:lnTo>
                <a:lnTo>
                  <a:pt x="155799" y="309020"/>
                </a:lnTo>
                <a:lnTo>
                  <a:pt x="151892" y="307848"/>
                </a:lnTo>
                <a:close/>
              </a:path>
              <a:path w="365760" h="349250">
                <a:moveTo>
                  <a:pt x="260604" y="289560"/>
                </a:moveTo>
                <a:lnTo>
                  <a:pt x="239268" y="300228"/>
                </a:lnTo>
                <a:lnTo>
                  <a:pt x="209960" y="309020"/>
                </a:lnTo>
                <a:lnTo>
                  <a:pt x="216408" y="307848"/>
                </a:lnTo>
                <a:lnTo>
                  <a:pt x="300228" y="307848"/>
                </a:lnTo>
                <a:lnTo>
                  <a:pt x="306324" y="303276"/>
                </a:lnTo>
                <a:lnTo>
                  <a:pt x="274320" y="303276"/>
                </a:lnTo>
                <a:lnTo>
                  <a:pt x="260604" y="289560"/>
                </a:lnTo>
                <a:close/>
              </a:path>
              <a:path w="365760" h="349250">
                <a:moveTo>
                  <a:pt x="99060" y="286512"/>
                </a:moveTo>
                <a:lnTo>
                  <a:pt x="91440" y="303276"/>
                </a:lnTo>
                <a:lnTo>
                  <a:pt x="105156" y="289560"/>
                </a:lnTo>
                <a:lnTo>
                  <a:pt x="99060" y="286512"/>
                </a:lnTo>
                <a:close/>
              </a:path>
              <a:path w="365760" h="349250">
                <a:moveTo>
                  <a:pt x="105156" y="289560"/>
                </a:moveTo>
                <a:lnTo>
                  <a:pt x="91440" y="303276"/>
                </a:lnTo>
                <a:lnTo>
                  <a:pt x="136652" y="303276"/>
                </a:lnTo>
                <a:lnTo>
                  <a:pt x="126492" y="300228"/>
                </a:lnTo>
                <a:lnTo>
                  <a:pt x="105156" y="289560"/>
                </a:lnTo>
                <a:close/>
              </a:path>
              <a:path w="365760" h="349250">
                <a:moveTo>
                  <a:pt x="266700" y="286512"/>
                </a:moveTo>
                <a:lnTo>
                  <a:pt x="260604" y="289560"/>
                </a:lnTo>
                <a:lnTo>
                  <a:pt x="274320" y="303276"/>
                </a:lnTo>
                <a:lnTo>
                  <a:pt x="266700" y="286512"/>
                </a:lnTo>
                <a:close/>
              </a:path>
              <a:path w="365760" h="349250">
                <a:moveTo>
                  <a:pt x="322986" y="286512"/>
                </a:moveTo>
                <a:lnTo>
                  <a:pt x="266700" y="286512"/>
                </a:lnTo>
                <a:lnTo>
                  <a:pt x="274320" y="303276"/>
                </a:lnTo>
                <a:lnTo>
                  <a:pt x="306324" y="303276"/>
                </a:lnTo>
                <a:lnTo>
                  <a:pt x="312420" y="298704"/>
                </a:lnTo>
                <a:lnTo>
                  <a:pt x="322986" y="286512"/>
                </a:lnTo>
                <a:close/>
              </a:path>
              <a:path w="365760" h="349250">
                <a:moveTo>
                  <a:pt x="101092" y="286512"/>
                </a:moveTo>
                <a:lnTo>
                  <a:pt x="99060" y="286512"/>
                </a:lnTo>
                <a:lnTo>
                  <a:pt x="105156" y="289560"/>
                </a:lnTo>
                <a:lnTo>
                  <a:pt x="101092" y="286512"/>
                </a:lnTo>
                <a:close/>
              </a:path>
              <a:path w="365760" h="349250">
                <a:moveTo>
                  <a:pt x="304800" y="248412"/>
                </a:moveTo>
                <a:lnTo>
                  <a:pt x="284988" y="271272"/>
                </a:lnTo>
                <a:lnTo>
                  <a:pt x="260604" y="289560"/>
                </a:lnTo>
                <a:lnTo>
                  <a:pt x="266700" y="286512"/>
                </a:lnTo>
                <a:lnTo>
                  <a:pt x="322986" y="286512"/>
                </a:lnTo>
                <a:lnTo>
                  <a:pt x="332232" y="275844"/>
                </a:lnTo>
                <a:lnTo>
                  <a:pt x="336804" y="269748"/>
                </a:lnTo>
                <a:lnTo>
                  <a:pt x="341037" y="262128"/>
                </a:lnTo>
                <a:lnTo>
                  <a:pt x="318516" y="262128"/>
                </a:lnTo>
                <a:lnTo>
                  <a:pt x="301752" y="254508"/>
                </a:lnTo>
                <a:lnTo>
                  <a:pt x="305017" y="248629"/>
                </a:lnTo>
                <a:lnTo>
                  <a:pt x="304800" y="248412"/>
                </a:lnTo>
                <a:close/>
              </a:path>
              <a:path w="365760" h="349250">
                <a:moveTo>
                  <a:pt x="60742" y="248629"/>
                </a:moveTo>
                <a:lnTo>
                  <a:pt x="47244" y="262128"/>
                </a:lnTo>
                <a:lnTo>
                  <a:pt x="64008" y="254508"/>
                </a:lnTo>
                <a:lnTo>
                  <a:pt x="60742" y="248629"/>
                </a:lnTo>
                <a:close/>
              </a:path>
              <a:path w="365760" h="349250">
                <a:moveTo>
                  <a:pt x="60960" y="248412"/>
                </a:moveTo>
                <a:lnTo>
                  <a:pt x="60742" y="248629"/>
                </a:lnTo>
                <a:lnTo>
                  <a:pt x="64008" y="254508"/>
                </a:lnTo>
                <a:lnTo>
                  <a:pt x="47244" y="262128"/>
                </a:lnTo>
                <a:lnTo>
                  <a:pt x="72847" y="262128"/>
                </a:lnTo>
                <a:lnTo>
                  <a:pt x="60960" y="248412"/>
                </a:lnTo>
                <a:close/>
              </a:path>
              <a:path w="365760" h="349250">
                <a:moveTo>
                  <a:pt x="305017" y="248629"/>
                </a:moveTo>
                <a:lnTo>
                  <a:pt x="301752" y="254508"/>
                </a:lnTo>
                <a:lnTo>
                  <a:pt x="318516" y="262128"/>
                </a:lnTo>
                <a:lnTo>
                  <a:pt x="305017" y="248629"/>
                </a:lnTo>
                <a:close/>
              </a:path>
              <a:path w="365760" h="349250">
                <a:moveTo>
                  <a:pt x="324993" y="201930"/>
                </a:moveTo>
                <a:lnTo>
                  <a:pt x="321564" y="213360"/>
                </a:lnTo>
                <a:lnTo>
                  <a:pt x="316992" y="227076"/>
                </a:lnTo>
                <a:lnTo>
                  <a:pt x="305017" y="248629"/>
                </a:lnTo>
                <a:lnTo>
                  <a:pt x="318516" y="262128"/>
                </a:lnTo>
                <a:lnTo>
                  <a:pt x="341037" y="262128"/>
                </a:lnTo>
                <a:lnTo>
                  <a:pt x="352044" y="242316"/>
                </a:lnTo>
                <a:lnTo>
                  <a:pt x="356616" y="228600"/>
                </a:lnTo>
                <a:lnTo>
                  <a:pt x="361188" y="213360"/>
                </a:lnTo>
                <a:lnTo>
                  <a:pt x="362712" y="205740"/>
                </a:lnTo>
                <a:lnTo>
                  <a:pt x="324612" y="205740"/>
                </a:lnTo>
                <a:lnTo>
                  <a:pt x="324993" y="201930"/>
                </a:lnTo>
                <a:close/>
              </a:path>
              <a:path w="365760" h="349250">
                <a:moveTo>
                  <a:pt x="39624" y="198120"/>
                </a:moveTo>
                <a:lnTo>
                  <a:pt x="22860" y="205740"/>
                </a:lnTo>
                <a:lnTo>
                  <a:pt x="41148" y="205740"/>
                </a:lnTo>
                <a:lnTo>
                  <a:pt x="40767" y="201930"/>
                </a:lnTo>
                <a:lnTo>
                  <a:pt x="39624" y="198120"/>
                </a:lnTo>
                <a:close/>
              </a:path>
              <a:path w="365760" h="349250">
                <a:moveTo>
                  <a:pt x="40767" y="201930"/>
                </a:moveTo>
                <a:lnTo>
                  <a:pt x="41148" y="205740"/>
                </a:lnTo>
                <a:lnTo>
                  <a:pt x="41910" y="205740"/>
                </a:lnTo>
                <a:lnTo>
                  <a:pt x="40767" y="201930"/>
                </a:lnTo>
                <a:close/>
              </a:path>
              <a:path w="365760" h="349250">
                <a:moveTo>
                  <a:pt x="326136" y="198120"/>
                </a:moveTo>
                <a:lnTo>
                  <a:pt x="324993" y="201930"/>
                </a:lnTo>
                <a:lnTo>
                  <a:pt x="324612" y="205740"/>
                </a:lnTo>
                <a:lnTo>
                  <a:pt x="342900" y="205740"/>
                </a:lnTo>
                <a:lnTo>
                  <a:pt x="326136" y="198120"/>
                </a:lnTo>
                <a:close/>
              </a:path>
              <a:path w="365760" h="349250">
                <a:moveTo>
                  <a:pt x="363474" y="198120"/>
                </a:moveTo>
                <a:lnTo>
                  <a:pt x="326136" y="198120"/>
                </a:lnTo>
                <a:lnTo>
                  <a:pt x="342900" y="205740"/>
                </a:lnTo>
                <a:lnTo>
                  <a:pt x="362712" y="205740"/>
                </a:lnTo>
                <a:lnTo>
                  <a:pt x="363474" y="198120"/>
                </a:lnTo>
                <a:close/>
              </a:path>
              <a:path w="365760" h="349250">
                <a:moveTo>
                  <a:pt x="40386" y="198120"/>
                </a:moveTo>
                <a:lnTo>
                  <a:pt x="39624" y="198120"/>
                </a:lnTo>
                <a:lnTo>
                  <a:pt x="40767" y="201930"/>
                </a:lnTo>
                <a:lnTo>
                  <a:pt x="40386" y="198120"/>
                </a:lnTo>
                <a:close/>
              </a:path>
              <a:path w="365760" h="349250">
                <a:moveTo>
                  <a:pt x="324993" y="147066"/>
                </a:moveTo>
                <a:lnTo>
                  <a:pt x="326136" y="158496"/>
                </a:lnTo>
                <a:lnTo>
                  <a:pt x="327660" y="175260"/>
                </a:lnTo>
                <a:lnTo>
                  <a:pt x="324993" y="201930"/>
                </a:lnTo>
                <a:lnTo>
                  <a:pt x="326136" y="198120"/>
                </a:lnTo>
                <a:lnTo>
                  <a:pt x="363474" y="198120"/>
                </a:lnTo>
                <a:lnTo>
                  <a:pt x="365760" y="175260"/>
                </a:lnTo>
                <a:lnTo>
                  <a:pt x="364236" y="158496"/>
                </a:lnTo>
                <a:lnTo>
                  <a:pt x="363474" y="150876"/>
                </a:lnTo>
                <a:lnTo>
                  <a:pt x="326136" y="150876"/>
                </a:lnTo>
                <a:lnTo>
                  <a:pt x="324993" y="147066"/>
                </a:lnTo>
                <a:close/>
              </a:path>
              <a:path w="365760" h="349250">
                <a:moveTo>
                  <a:pt x="41148" y="143256"/>
                </a:moveTo>
                <a:lnTo>
                  <a:pt x="22860" y="143256"/>
                </a:lnTo>
                <a:lnTo>
                  <a:pt x="39624" y="150876"/>
                </a:lnTo>
                <a:lnTo>
                  <a:pt x="40767" y="147066"/>
                </a:lnTo>
                <a:lnTo>
                  <a:pt x="41148" y="143256"/>
                </a:lnTo>
                <a:close/>
              </a:path>
              <a:path w="365760" h="349250">
                <a:moveTo>
                  <a:pt x="40767" y="147066"/>
                </a:moveTo>
                <a:lnTo>
                  <a:pt x="39624" y="150876"/>
                </a:lnTo>
                <a:lnTo>
                  <a:pt x="40386" y="150876"/>
                </a:lnTo>
                <a:lnTo>
                  <a:pt x="40767" y="147066"/>
                </a:lnTo>
                <a:close/>
              </a:path>
              <a:path w="365760" h="349250">
                <a:moveTo>
                  <a:pt x="342900" y="143256"/>
                </a:moveTo>
                <a:lnTo>
                  <a:pt x="324612" y="143256"/>
                </a:lnTo>
                <a:lnTo>
                  <a:pt x="324993" y="147066"/>
                </a:lnTo>
                <a:lnTo>
                  <a:pt x="326136" y="150876"/>
                </a:lnTo>
                <a:lnTo>
                  <a:pt x="342900" y="143256"/>
                </a:lnTo>
                <a:close/>
              </a:path>
              <a:path w="365760" h="349250">
                <a:moveTo>
                  <a:pt x="362712" y="143256"/>
                </a:moveTo>
                <a:lnTo>
                  <a:pt x="342900" y="143256"/>
                </a:lnTo>
                <a:lnTo>
                  <a:pt x="326136" y="150876"/>
                </a:lnTo>
                <a:lnTo>
                  <a:pt x="363474" y="150876"/>
                </a:lnTo>
                <a:lnTo>
                  <a:pt x="362712" y="143256"/>
                </a:lnTo>
                <a:close/>
              </a:path>
              <a:path w="365760" h="349250">
                <a:moveTo>
                  <a:pt x="41910" y="143256"/>
                </a:moveTo>
                <a:lnTo>
                  <a:pt x="41148" y="143256"/>
                </a:lnTo>
                <a:lnTo>
                  <a:pt x="40767" y="147066"/>
                </a:lnTo>
                <a:lnTo>
                  <a:pt x="41910" y="143256"/>
                </a:lnTo>
                <a:close/>
              </a:path>
              <a:path w="365760" h="349250">
                <a:moveTo>
                  <a:pt x="341286" y="88392"/>
                </a:moveTo>
                <a:lnTo>
                  <a:pt x="318516" y="88392"/>
                </a:lnTo>
                <a:lnTo>
                  <a:pt x="305138" y="101769"/>
                </a:lnTo>
                <a:lnTo>
                  <a:pt x="316992" y="121920"/>
                </a:lnTo>
                <a:lnTo>
                  <a:pt x="321564" y="135636"/>
                </a:lnTo>
                <a:lnTo>
                  <a:pt x="324993" y="147066"/>
                </a:lnTo>
                <a:lnTo>
                  <a:pt x="324612" y="143256"/>
                </a:lnTo>
                <a:lnTo>
                  <a:pt x="362712" y="143256"/>
                </a:lnTo>
                <a:lnTo>
                  <a:pt x="361188" y="135636"/>
                </a:lnTo>
                <a:lnTo>
                  <a:pt x="356616" y="120396"/>
                </a:lnTo>
                <a:lnTo>
                  <a:pt x="352044" y="106680"/>
                </a:lnTo>
                <a:lnTo>
                  <a:pt x="341286" y="88392"/>
                </a:lnTo>
                <a:close/>
              </a:path>
              <a:path w="365760" h="349250">
                <a:moveTo>
                  <a:pt x="72104" y="88392"/>
                </a:moveTo>
                <a:lnTo>
                  <a:pt x="47244" y="88392"/>
                </a:lnTo>
                <a:lnTo>
                  <a:pt x="64008" y="96012"/>
                </a:lnTo>
                <a:lnTo>
                  <a:pt x="60621" y="101769"/>
                </a:lnTo>
                <a:lnTo>
                  <a:pt x="60960" y="102108"/>
                </a:lnTo>
                <a:lnTo>
                  <a:pt x="72104" y="88392"/>
                </a:lnTo>
                <a:close/>
              </a:path>
              <a:path w="365760" h="349250">
                <a:moveTo>
                  <a:pt x="260604" y="59436"/>
                </a:moveTo>
                <a:lnTo>
                  <a:pt x="284988" y="77724"/>
                </a:lnTo>
                <a:lnTo>
                  <a:pt x="304800" y="102108"/>
                </a:lnTo>
                <a:lnTo>
                  <a:pt x="305138" y="101769"/>
                </a:lnTo>
                <a:lnTo>
                  <a:pt x="301752" y="96012"/>
                </a:lnTo>
                <a:lnTo>
                  <a:pt x="318516" y="88392"/>
                </a:lnTo>
                <a:lnTo>
                  <a:pt x="341286" y="88392"/>
                </a:lnTo>
                <a:lnTo>
                  <a:pt x="336804" y="80772"/>
                </a:lnTo>
                <a:lnTo>
                  <a:pt x="332232" y="74676"/>
                </a:lnTo>
                <a:lnTo>
                  <a:pt x="322326" y="62484"/>
                </a:lnTo>
                <a:lnTo>
                  <a:pt x="266700" y="62484"/>
                </a:lnTo>
                <a:lnTo>
                  <a:pt x="260604" y="59436"/>
                </a:lnTo>
                <a:close/>
              </a:path>
              <a:path w="365760" h="349250">
                <a:moveTo>
                  <a:pt x="47244" y="88392"/>
                </a:moveTo>
                <a:lnTo>
                  <a:pt x="60621" y="101769"/>
                </a:lnTo>
                <a:lnTo>
                  <a:pt x="64008" y="96012"/>
                </a:lnTo>
                <a:lnTo>
                  <a:pt x="47244" y="88392"/>
                </a:lnTo>
                <a:close/>
              </a:path>
              <a:path w="365760" h="349250">
                <a:moveTo>
                  <a:pt x="318516" y="88392"/>
                </a:moveTo>
                <a:lnTo>
                  <a:pt x="301752" y="96012"/>
                </a:lnTo>
                <a:lnTo>
                  <a:pt x="305138" y="101769"/>
                </a:lnTo>
                <a:lnTo>
                  <a:pt x="318516" y="88392"/>
                </a:lnTo>
                <a:close/>
              </a:path>
              <a:path w="365760" h="349250">
                <a:moveTo>
                  <a:pt x="91440" y="45720"/>
                </a:moveTo>
                <a:lnTo>
                  <a:pt x="99060" y="62484"/>
                </a:lnTo>
                <a:lnTo>
                  <a:pt x="105156" y="59436"/>
                </a:lnTo>
                <a:lnTo>
                  <a:pt x="91440" y="45720"/>
                </a:lnTo>
                <a:close/>
              </a:path>
              <a:path w="365760" h="349250">
                <a:moveTo>
                  <a:pt x="105156" y="59436"/>
                </a:moveTo>
                <a:lnTo>
                  <a:pt x="99060" y="62484"/>
                </a:lnTo>
                <a:lnTo>
                  <a:pt x="101092" y="62484"/>
                </a:lnTo>
                <a:lnTo>
                  <a:pt x="105156" y="59436"/>
                </a:lnTo>
                <a:close/>
              </a:path>
              <a:path w="365760" h="349250">
                <a:moveTo>
                  <a:pt x="274320" y="45720"/>
                </a:moveTo>
                <a:lnTo>
                  <a:pt x="260604" y="59436"/>
                </a:lnTo>
                <a:lnTo>
                  <a:pt x="266700" y="62484"/>
                </a:lnTo>
                <a:lnTo>
                  <a:pt x="274320" y="45720"/>
                </a:lnTo>
                <a:close/>
              </a:path>
              <a:path w="365760" h="349250">
                <a:moveTo>
                  <a:pt x="306324" y="45720"/>
                </a:moveTo>
                <a:lnTo>
                  <a:pt x="274320" y="45720"/>
                </a:lnTo>
                <a:lnTo>
                  <a:pt x="266700" y="62484"/>
                </a:lnTo>
                <a:lnTo>
                  <a:pt x="322326" y="62484"/>
                </a:lnTo>
                <a:lnTo>
                  <a:pt x="312420" y="50292"/>
                </a:lnTo>
                <a:lnTo>
                  <a:pt x="306324" y="45720"/>
                </a:lnTo>
                <a:close/>
              </a:path>
              <a:path w="365760" h="349250">
                <a:moveTo>
                  <a:pt x="136652" y="45720"/>
                </a:moveTo>
                <a:lnTo>
                  <a:pt x="91440" y="45720"/>
                </a:lnTo>
                <a:lnTo>
                  <a:pt x="105156" y="59436"/>
                </a:lnTo>
                <a:lnTo>
                  <a:pt x="126492" y="48768"/>
                </a:lnTo>
                <a:lnTo>
                  <a:pt x="136652" y="45720"/>
                </a:lnTo>
                <a:close/>
              </a:path>
              <a:path w="365760" h="349250">
                <a:moveTo>
                  <a:pt x="212763" y="40816"/>
                </a:moveTo>
                <a:lnTo>
                  <a:pt x="239268" y="48768"/>
                </a:lnTo>
                <a:lnTo>
                  <a:pt x="260604" y="59436"/>
                </a:lnTo>
                <a:lnTo>
                  <a:pt x="274320" y="45720"/>
                </a:lnTo>
                <a:lnTo>
                  <a:pt x="306324" y="45720"/>
                </a:lnTo>
                <a:lnTo>
                  <a:pt x="300228" y="41148"/>
                </a:lnTo>
                <a:lnTo>
                  <a:pt x="216408" y="41148"/>
                </a:lnTo>
                <a:lnTo>
                  <a:pt x="212763" y="40816"/>
                </a:lnTo>
                <a:close/>
              </a:path>
              <a:path w="365760" h="349250">
                <a:moveTo>
                  <a:pt x="149352" y="22860"/>
                </a:moveTo>
                <a:lnTo>
                  <a:pt x="149352" y="41148"/>
                </a:lnTo>
                <a:lnTo>
                  <a:pt x="152996" y="40816"/>
                </a:lnTo>
                <a:lnTo>
                  <a:pt x="156972" y="39624"/>
                </a:lnTo>
                <a:lnTo>
                  <a:pt x="149352" y="22860"/>
                </a:lnTo>
                <a:close/>
              </a:path>
              <a:path w="365760" h="349250">
                <a:moveTo>
                  <a:pt x="152996" y="40816"/>
                </a:moveTo>
                <a:lnTo>
                  <a:pt x="149352" y="41148"/>
                </a:lnTo>
                <a:lnTo>
                  <a:pt x="151892" y="41148"/>
                </a:lnTo>
                <a:lnTo>
                  <a:pt x="152996" y="40816"/>
                </a:lnTo>
                <a:close/>
              </a:path>
              <a:path w="365760" h="349250">
                <a:moveTo>
                  <a:pt x="216408" y="22860"/>
                </a:moveTo>
                <a:lnTo>
                  <a:pt x="208788" y="39624"/>
                </a:lnTo>
                <a:lnTo>
                  <a:pt x="212763" y="40816"/>
                </a:lnTo>
                <a:lnTo>
                  <a:pt x="216408" y="41148"/>
                </a:lnTo>
                <a:lnTo>
                  <a:pt x="216408" y="22860"/>
                </a:lnTo>
                <a:close/>
              </a:path>
              <a:path w="365760" h="349250">
                <a:moveTo>
                  <a:pt x="272796" y="22860"/>
                </a:moveTo>
                <a:lnTo>
                  <a:pt x="216408" y="22860"/>
                </a:lnTo>
                <a:lnTo>
                  <a:pt x="216408" y="41148"/>
                </a:lnTo>
                <a:lnTo>
                  <a:pt x="300228" y="41148"/>
                </a:lnTo>
                <a:lnTo>
                  <a:pt x="281940" y="27432"/>
                </a:lnTo>
                <a:lnTo>
                  <a:pt x="272796" y="22860"/>
                </a:lnTo>
                <a:close/>
              </a:path>
              <a:path w="365760" h="349250">
                <a:moveTo>
                  <a:pt x="216408" y="22860"/>
                </a:moveTo>
                <a:lnTo>
                  <a:pt x="149352" y="22860"/>
                </a:lnTo>
                <a:lnTo>
                  <a:pt x="156972" y="39624"/>
                </a:lnTo>
                <a:lnTo>
                  <a:pt x="152996" y="40816"/>
                </a:lnTo>
                <a:lnTo>
                  <a:pt x="182880" y="38100"/>
                </a:lnTo>
                <a:lnTo>
                  <a:pt x="209480" y="38100"/>
                </a:lnTo>
                <a:lnTo>
                  <a:pt x="216408" y="22860"/>
                </a:lnTo>
                <a:close/>
              </a:path>
              <a:path w="365760" h="349250">
                <a:moveTo>
                  <a:pt x="209480" y="38100"/>
                </a:moveTo>
                <a:lnTo>
                  <a:pt x="182880" y="38100"/>
                </a:lnTo>
                <a:lnTo>
                  <a:pt x="212763" y="40816"/>
                </a:lnTo>
                <a:lnTo>
                  <a:pt x="208788" y="39624"/>
                </a:lnTo>
                <a:lnTo>
                  <a:pt x="209480" y="38100"/>
                </a:lnTo>
                <a:close/>
              </a:path>
            </a:pathLst>
          </a:custGeom>
          <a:solidFill>
            <a:srgbClr val="6600FF"/>
          </a:solidFill>
        </p:spPr>
        <p:txBody>
          <a:bodyPr wrap="square" lIns="0" tIns="0" rIns="0" bIns="0" rtlCol="0"/>
          <a:lstStyle/>
          <a:p/>
        </p:txBody>
      </p:sp>
      <p:sp>
        <p:nvSpPr>
          <p:cNvPr id="279" name="object 279"/>
          <p:cNvSpPr txBox="1"/>
          <p:nvPr/>
        </p:nvSpPr>
        <p:spPr>
          <a:xfrm>
            <a:off x="2686316" y="1012964"/>
            <a:ext cx="138430" cy="254635"/>
          </a:xfrm>
          <a:prstGeom prst="rect">
            <a:avLst/>
          </a:prstGeom>
        </p:spPr>
        <p:txBody>
          <a:bodyPr wrap="square" lIns="0" tIns="0" rIns="0" bIns="0" rtlCol="0" vert="horz">
            <a:spAutoFit/>
          </a:bodyPr>
          <a:lstStyle/>
          <a:p>
            <a:pPr marL="12700">
              <a:lnSpc>
                <a:spcPct val="100000"/>
              </a:lnSpc>
            </a:pPr>
            <a:r>
              <a:rPr dirty="0" sz="1600" spc="-5" b="1">
                <a:solidFill>
                  <a:srgbClr val="003366"/>
                </a:solidFill>
                <a:latin typeface="Arial"/>
                <a:cs typeface="Arial"/>
              </a:rPr>
              <a:t>2</a:t>
            </a:r>
            <a:endParaRPr sz="1600">
              <a:latin typeface="Arial"/>
              <a:cs typeface="Arial"/>
            </a:endParaRPr>
          </a:p>
        </p:txBody>
      </p:sp>
      <p:sp>
        <p:nvSpPr>
          <p:cNvPr id="280" name="object 280"/>
          <p:cNvSpPr/>
          <p:nvPr/>
        </p:nvSpPr>
        <p:spPr>
          <a:xfrm>
            <a:off x="2753105" y="1295400"/>
            <a:ext cx="0" cy="411480"/>
          </a:xfrm>
          <a:custGeom>
            <a:avLst/>
            <a:gdLst/>
            <a:ahLst/>
            <a:cxnLst/>
            <a:rect l="l" t="t" r="r" b="b"/>
            <a:pathLst>
              <a:path w="0" h="411480">
                <a:moveTo>
                  <a:pt x="0" y="0"/>
                </a:moveTo>
                <a:lnTo>
                  <a:pt x="0" y="411479"/>
                </a:lnTo>
              </a:path>
            </a:pathLst>
          </a:custGeom>
          <a:ln w="25907">
            <a:solidFill>
              <a:srgbClr val="6600FF"/>
            </a:solidFill>
          </a:ln>
        </p:spPr>
        <p:txBody>
          <a:bodyPr wrap="square" lIns="0" tIns="0" rIns="0" bIns="0" rtlCol="0"/>
          <a:lstStyle/>
          <a:p/>
        </p:txBody>
      </p:sp>
      <p:sp>
        <p:nvSpPr>
          <p:cNvPr id="281" name="object 281"/>
          <p:cNvSpPr/>
          <p:nvPr/>
        </p:nvSpPr>
        <p:spPr>
          <a:xfrm>
            <a:off x="2673095" y="1702307"/>
            <a:ext cx="163195" cy="165100"/>
          </a:xfrm>
          <a:custGeom>
            <a:avLst/>
            <a:gdLst/>
            <a:ahLst/>
            <a:cxnLst/>
            <a:rect l="l" t="t" r="r" b="b"/>
            <a:pathLst>
              <a:path w="163194" h="165100">
                <a:moveTo>
                  <a:pt x="163068" y="0"/>
                </a:moveTo>
                <a:lnTo>
                  <a:pt x="0" y="0"/>
                </a:lnTo>
                <a:lnTo>
                  <a:pt x="80772" y="164592"/>
                </a:lnTo>
                <a:lnTo>
                  <a:pt x="163068" y="0"/>
                </a:lnTo>
                <a:close/>
              </a:path>
            </a:pathLst>
          </a:custGeom>
          <a:solidFill>
            <a:srgbClr val="6600FF"/>
          </a:solidFill>
        </p:spPr>
        <p:txBody>
          <a:bodyPr wrap="square" lIns="0" tIns="0" rIns="0" bIns="0" rtlCol="0"/>
          <a:lstStyle/>
          <a:p/>
        </p:txBody>
      </p:sp>
      <p:sp>
        <p:nvSpPr>
          <p:cNvPr id="282" name="object 282"/>
          <p:cNvSpPr/>
          <p:nvPr/>
        </p:nvSpPr>
        <p:spPr>
          <a:xfrm>
            <a:off x="1985772" y="1866138"/>
            <a:ext cx="1481455" cy="0"/>
          </a:xfrm>
          <a:custGeom>
            <a:avLst/>
            <a:gdLst/>
            <a:ahLst/>
            <a:cxnLst/>
            <a:rect l="l" t="t" r="r" b="b"/>
            <a:pathLst>
              <a:path w="1481454" h="0">
                <a:moveTo>
                  <a:pt x="0" y="0"/>
                </a:moveTo>
                <a:lnTo>
                  <a:pt x="1481327" y="0"/>
                </a:lnTo>
              </a:path>
            </a:pathLst>
          </a:custGeom>
          <a:ln w="38100">
            <a:solidFill>
              <a:srgbClr val="800000"/>
            </a:solidFill>
          </a:ln>
        </p:spPr>
        <p:txBody>
          <a:bodyPr wrap="square" lIns="0" tIns="0" rIns="0" bIns="0" rtlCol="0"/>
          <a:lstStyle/>
          <a:p/>
        </p:txBody>
      </p:sp>
      <p:sp>
        <p:nvSpPr>
          <p:cNvPr id="283" name="object 283"/>
          <p:cNvSpPr/>
          <p:nvPr/>
        </p:nvSpPr>
        <p:spPr>
          <a:xfrm>
            <a:off x="3467861" y="1865376"/>
            <a:ext cx="0" cy="257810"/>
          </a:xfrm>
          <a:custGeom>
            <a:avLst/>
            <a:gdLst/>
            <a:ahLst/>
            <a:cxnLst/>
            <a:rect l="l" t="t" r="r" b="b"/>
            <a:pathLst>
              <a:path w="0" h="257810">
                <a:moveTo>
                  <a:pt x="0" y="0"/>
                </a:moveTo>
                <a:lnTo>
                  <a:pt x="0" y="257555"/>
                </a:lnTo>
              </a:path>
            </a:pathLst>
          </a:custGeom>
          <a:ln w="38100">
            <a:solidFill>
              <a:srgbClr val="800000"/>
            </a:solidFill>
          </a:ln>
        </p:spPr>
        <p:txBody>
          <a:bodyPr wrap="square" lIns="0" tIns="0" rIns="0" bIns="0" rtlCol="0"/>
          <a:lstStyle/>
          <a:p/>
        </p:txBody>
      </p:sp>
      <p:sp>
        <p:nvSpPr>
          <p:cNvPr id="284" name="object 284"/>
          <p:cNvSpPr/>
          <p:nvPr/>
        </p:nvSpPr>
        <p:spPr>
          <a:xfrm>
            <a:off x="3028188" y="2113788"/>
            <a:ext cx="439420" cy="0"/>
          </a:xfrm>
          <a:custGeom>
            <a:avLst/>
            <a:gdLst/>
            <a:ahLst/>
            <a:cxnLst/>
            <a:rect l="l" t="t" r="r" b="b"/>
            <a:pathLst>
              <a:path w="439420" h="0">
                <a:moveTo>
                  <a:pt x="0" y="0"/>
                </a:moveTo>
                <a:lnTo>
                  <a:pt x="438912" y="0"/>
                </a:lnTo>
              </a:path>
            </a:pathLst>
          </a:custGeom>
          <a:ln w="38100">
            <a:solidFill>
              <a:srgbClr val="800000"/>
            </a:solidFill>
          </a:ln>
        </p:spPr>
        <p:txBody>
          <a:bodyPr wrap="square" lIns="0" tIns="0" rIns="0" bIns="0" rtlCol="0"/>
          <a:lstStyle/>
          <a:p/>
        </p:txBody>
      </p:sp>
      <p:sp>
        <p:nvSpPr>
          <p:cNvPr id="285" name="object 285"/>
          <p:cNvSpPr/>
          <p:nvPr/>
        </p:nvSpPr>
        <p:spPr>
          <a:xfrm>
            <a:off x="3028188" y="2122932"/>
            <a:ext cx="0" cy="207645"/>
          </a:xfrm>
          <a:custGeom>
            <a:avLst/>
            <a:gdLst/>
            <a:ahLst/>
            <a:cxnLst/>
            <a:rect l="l" t="t" r="r" b="b"/>
            <a:pathLst>
              <a:path w="0" h="207644">
                <a:moveTo>
                  <a:pt x="0" y="0"/>
                </a:moveTo>
                <a:lnTo>
                  <a:pt x="0" y="207264"/>
                </a:lnTo>
              </a:path>
            </a:pathLst>
          </a:custGeom>
          <a:ln w="36575">
            <a:solidFill>
              <a:srgbClr val="800000"/>
            </a:solidFill>
          </a:ln>
        </p:spPr>
        <p:txBody>
          <a:bodyPr wrap="square" lIns="0" tIns="0" rIns="0" bIns="0" rtlCol="0"/>
          <a:lstStyle/>
          <a:p/>
        </p:txBody>
      </p:sp>
      <p:sp>
        <p:nvSpPr>
          <p:cNvPr id="286" name="object 286"/>
          <p:cNvSpPr/>
          <p:nvPr/>
        </p:nvSpPr>
        <p:spPr>
          <a:xfrm>
            <a:off x="2206751" y="2330957"/>
            <a:ext cx="821690" cy="0"/>
          </a:xfrm>
          <a:custGeom>
            <a:avLst/>
            <a:gdLst/>
            <a:ahLst/>
            <a:cxnLst/>
            <a:rect l="l" t="t" r="r" b="b"/>
            <a:pathLst>
              <a:path w="821689" h="0">
                <a:moveTo>
                  <a:pt x="0" y="0"/>
                </a:moveTo>
                <a:lnTo>
                  <a:pt x="821436" y="0"/>
                </a:lnTo>
              </a:path>
            </a:pathLst>
          </a:custGeom>
          <a:ln w="38100">
            <a:solidFill>
              <a:srgbClr val="800000"/>
            </a:solidFill>
          </a:ln>
        </p:spPr>
        <p:txBody>
          <a:bodyPr wrap="square" lIns="0" tIns="0" rIns="0" bIns="0" rtlCol="0"/>
          <a:lstStyle/>
          <a:p/>
        </p:txBody>
      </p:sp>
      <p:sp>
        <p:nvSpPr>
          <p:cNvPr id="287" name="object 287"/>
          <p:cNvSpPr/>
          <p:nvPr/>
        </p:nvSpPr>
        <p:spPr>
          <a:xfrm>
            <a:off x="2205989" y="2330195"/>
            <a:ext cx="0" cy="207645"/>
          </a:xfrm>
          <a:custGeom>
            <a:avLst/>
            <a:gdLst/>
            <a:ahLst/>
            <a:cxnLst/>
            <a:rect l="l" t="t" r="r" b="b"/>
            <a:pathLst>
              <a:path w="0" h="207644">
                <a:moveTo>
                  <a:pt x="0" y="0"/>
                </a:moveTo>
                <a:lnTo>
                  <a:pt x="0" y="207264"/>
                </a:lnTo>
              </a:path>
            </a:pathLst>
          </a:custGeom>
          <a:ln w="38100">
            <a:solidFill>
              <a:srgbClr val="800000"/>
            </a:solidFill>
          </a:ln>
        </p:spPr>
        <p:txBody>
          <a:bodyPr wrap="square" lIns="0" tIns="0" rIns="0" bIns="0" rtlCol="0"/>
          <a:lstStyle/>
          <a:p/>
        </p:txBody>
      </p:sp>
      <p:sp>
        <p:nvSpPr>
          <p:cNvPr id="288" name="object 288"/>
          <p:cNvSpPr/>
          <p:nvPr/>
        </p:nvSpPr>
        <p:spPr>
          <a:xfrm>
            <a:off x="1985772" y="2538222"/>
            <a:ext cx="220979" cy="0"/>
          </a:xfrm>
          <a:custGeom>
            <a:avLst/>
            <a:gdLst/>
            <a:ahLst/>
            <a:cxnLst/>
            <a:rect l="l" t="t" r="r" b="b"/>
            <a:pathLst>
              <a:path w="220980" h="0">
                <a:moveTo>
                  <a:pt x="0" y="0"/>
                </a:moveTo>
                <a:lnTo>
                  <a:pt x="220980" y="0"/>
                </a:lnTo>
              </a:path>
            </a:pathLst>
          </a:custGeom>
          <a:ln w="38100">
            <a:solidFill>
              <a:srgbClr val="800000"/>
            </a:solidFill>
          </a:ln>
        </p:spPr>
        <p:txBody>
          <a:bodyPr wrap="square" lIns="0" tIns="0" rIns="0" bIns="0" rtlCol="0"/>
          <a:lstStyle/>
          <a:p/>
        </p:txBody>
      </p:sp>
      <p:sp>
        <p:nvSpPr>
          <p:cNvPr id="289" name="object 289"/>
          <p:cNvSpPr/>
          <p:nvPr/>
        </p:nvSpPr>
        <p:spPr>
          <a:xfrm>
            <a:off x="1986533" y="1865376"/>
            <a:ext cx="0" cy="672465"/>
          </a:xfrm>
          <a:custGeom>
            <a:avLst/>
            <a:gdLst/>
            <a:ahLst/>
            <a:cxnLst/>
            <a:rect l="l" t="t" r="r" b="b"/>
            <a:pathLst>
              <a:path w="0" h="672464">
                <a:moveTo>
                  <a:pt x="0" y="0"/>
                </a:moveTo>
                <a:lnTo>
                  <a:pt x="0" y="672083"/>
                </a:lnTo>
              </a:path>
            </a:pathLst>
          </a:custGeom>
          <a:ln w="38100">
            <a:solidFill>
              <a:srgbClr val="800000"/>
            </a:solidFill>
          </a:ln>
        </p:spPr>
        <p:txBody>
          <a:bodyPr wrap="square" lIns="0" tIns="0" rIns="0" bIns="0" rtlCol="0"/>
          <a:lstStyle/>
          <a:p/>
        </p:txBody>
      </p:sp>
      <p:sp>
        <p:nvSpPr>
          <p:cNvPr id="290" name="object 290"/>
          <p:cNvSpPr/>
          <p:nvPr/>
        </p:nvSpPr>
        <p:spPr>
          <a:xfrm>
            <a:off x="3302508" y="2329942"/>
            <a:ext cx="165100" cy="207010"/>
          </a:xfrm>
          <a:custGeom>
            <a:avLst/>
            <a:gdLst/>
            <a:ahLst/>
            <a:cxnLst/>
            <a:rect l="l" t="t" r="r" b="b"/>
            <a:pathLst>
              <a:path w="165100" h="207010">
                <a:moveTo>
                  <a:pt x="0" y="207010"/>
                </a:moveTo>
                <a:lnTo>
                  <a:pt x="164591" y="207010"/>
                </a:lnTo>
                <a:lnTo>
                  <a:pt x="164591" y="0"/>
                </a:lnTo>
                <a:lnTo>
                  <a:pt x="0" y="0"/>
                </a:lnTo>
                <a:lnTo>
                  <a:pt x="0" y="207010"/>
                </a:lnTo>
                <a:close/>
              </a:path>
            </a:pathLst>
          </a:custGeom>
          <a:solidFill>
            <a:srgbClr val="6600FF"/>
          </a:solidFill>
        </p:spPr>
        <p:txBody>
          <a:bodyPr wrap="square" lIns="0" tIns="0" rIns="0" bIns="0" rtlCol="0"/>
          <a:lstStyle/>
          <a:p/>
        </p:txBody>
      </p:sp>
      <p:sp>
        <p:nvSpPr>
          <p:cNvPr id="291" name="object 291"/>
          <p:cNvSpPr/>
          <p:nvPr/>
        </p:nvSpPr>
        <p:spPr>
          <a:xfrm>
            <a:off x="3028188" y="2122932"/>
            <a:ext cx="439420" cy="207010"/>
          </a:xfrm>
          <a:custGeom>
            <a:avLst/>
            <a:gdLst/>
            <a:ahLst/>
            <a:cxnLst/>
            <a:rect l="l" t="t" r="r" b="b"/>
            <a:pathLst>
              <a:path w="439420" h="207010">
                <a:moveTo>
                  <a:pt x="0" y="207010"/>
                </a:moveTo>
                <a:lnTo>
                  <a:pt x="438912" y="207010"/>
                </a:lnTo>
                <a:lnTo>
                  <a:pt x="438912" y="0"/>
                </a:lnTo>
                <a:lnTo>
                  <a:pt x="0" y="0"/>
                </a:lnTo>
                <a:lnTo>
                  <a:pt x="0" y="207010"/>
                </a:lnTo>
                <a:close/>
              </a:path>
            </a:pathLst>
          </a:custGeom>
          <a:solidFill>
            <a:srgbClr val="6600FF"/>
          </a:solidFill>
        </p:spPr>
        <p:txBody>
          <a:bodyPr wrap="square" lIns="0" tIns="0" rIns="0" bIns="0" rtlCol="0"/>
          <a:lstStyle/>
          <a:p/>
        </p:txBody>
      </p:sp>
      <p:sp>
        <p:nvSpPr>
          <p:cNvPr id="292" name="object 292"/>
          <p:cNvSpPr/>
          <p:nvPr/>
        </p:nvSpPr>
        <p:spPr>
          <a:xfrm>
            <a:off x="3008376" y="2103120"/>
            <a:ext cx="477520" cy="452755"/>
          </a:xfrm>
          <a:custGeom>
            <a:avLst/>
            <a:gdLst/>
            <a:ahLst/>
            <a:cxnLst/>
            <a:rect l="l" t="t" r="r" b="b"/>
            <a:pathLst>
              <a:path w="477520" h="452755">
                <a:moveTo>
                  <a:pt x="294132" y="227076"/>
                </a:moveTo>
                <a:lnTo>
                  <a:pt x="274320" y="227076"/>
                </a:lnTo>
                <a:lnTo>
                  <a:pt x="274320" y="434340"/>
                </a:lnTo>
                <a:lnTo>
                  <a:pt x="275844" y="440436"/>
                </a:lnTo>
                <a:lnTo>
                  <a:pt x="280416" y="446531"/>
                </a:lnTo>
                <a:lnTo>
                  <a:pt x="286512" y="451104"/>
                </a:lnTo>
                <a:lnTo>
                  <a:pt x="294132" y="452628"/>
                </a:lnTo>
                <a:lnTo>
                  <a:pt x="458724" y="452628"/>
                </a:lnTo>
                <a:lnTo>
                  <a:pt x="464820" y="451104"/>
                </a:lnTo>
                <a:lnTo>
                  <a:pt x="470916" y="446531"/>
                </a:lnTo>
                <a:lnTo>
                  <a:pt x="475488" y="440436"/>
                </a:lnTo>
                <a:lnTo>
                  <a:pt x="477012" y="434340"/>
                </a:lnTo>
                <a:lnTo>
                  <a:pt x="294132" y="434340"/>
                </a:lnTo>
                <a:lnTo>
                  <a:pt x="294132" y="414528"/>
                </a:lnTo>
                <a:lnTo>
                  <a:pt x="312420" y="414528"/>
                </a:lnTo>
                <a:lnTo>
                  <a:pt x="312420" y="245364"/>
                </a:lnTo>
                <a:lnTo>
                  <a:pt x="294132" y="245364"/>
                </a:lnTo>
                <a:lnTo>
                  <a:pt x="294132" y="227076"/>
                </a:lnTo>
                <a:close/>
              </a:path>
              <a:path w="477520" h="452755">
                <a:moveTo>
                  <a:pt x="312420" y="414528"/>
                </a:moveTo>
                <a:lnTo>
                  <a:pt x="294132" y="414528"/>
                </a:lnTo>
                <a:lnTo>
                  <a:pt x="294132" y="434340"/>
                </a:lnTo>
                <a:lnTo>
                  <a:pt x="312420" y="434340"/>
                </a:lnTo>
                <a:lnTo>
                  <a:pt x="312420" y="414528"/>
                </a:lnTo>
                <a:close/>
              </a:path>
              <a:path w="477520" h="452755">
                <a:moveTo>
                  <a:pt x="438912" y="414528"/>
                </a:moveTo>
                <a:lnTo>
                  <a:pt x="312420" y="414528"/>
                </a:lnTo>
                <a:lnTo>
                  <a:pt x="312420" y="434340"/>
                </a:lnTo>
                <a:lnTo>
                  <a:pt x="438912" y="434340"/>
                </a:lnTo>
                <a:lnTo>
                  <a:pt x="438912" y="414528"/>
                </a:lnTo>
                <a:close/>
              </a:path>
              <a:path w="477520" h="452755">
                <a:moveTo>
                  <a:pt x="458724" y="19812"/>
                </a:moveTo>
                <a:lnTo>
                  <a:pt x="438912" y="19812"/>
                </a:lnTo>
                <a:lnTo>
                  <a:pt x="438912" y="434340"/>
                </a:lnTo>
                <a:lnTo>
                  <a:pt x="458724" y="434340"/>
                </a:lnTo>
                <a:lnTo>
                  <a:pt x="458724" y="414528"/>
                </a:lnTo>
                <a:lnTo>
                  <a:pt x="477012" y="414528"/>
                </a:lnTo>
                <a:lnTo>
                  <a:pt x="477012" y="38100"/>
                </a:lnTo>
                <a:lnTo>
                  <a:pt x="458724" y="38100"/>
                </a:lnTo>
                <a:lnTo>
                  <a:pt x="458724" y="19812"/>
                </a:lnTo>
                <a:close/>
              </a:path>
              <a:path w="477520" h="452755">
                <a:moveTo>
                  <a:pt x="477012" y="414528"/>
                </a:moveTo>
                <a:lnTo>
                  <a:pt x="458724" y="414528"/>
                </a:lnTo>
                <a:lnTo>
                  <a:pt x="458724" y="434340"/>
                </a:lnTo>
                <a:lnTo>
                  <a:pt x="477012" y="434340"/>
                </a:lnTo>
                <a:lnTo>
                  <a:pt x="477012" y="414528"/>
                </a:lnTo>
                <a:close/>
              </a:path>
              <a:path w="477520" h="452755">
                <a:moveTo>
                  <a:pt x="458724" y="0"/>
                </a:moveTo>
                <a:lnTo>
                  <a:pt x="19812" y="0"/>
                </a:lnTo>
                <a:lnTo>
                  <a:pt x="12192" y="1524"/>
                </a:lnTo>
                <a:lnTo>
                  <a:pt x="6096" y="6096"/>
                </a:lnTo>
                <a:lnTo>
                  <a:pt x="1524" y="12192"/>
                </a:lnTo>
                <a:lnTo>
                  <a:pt x="0" y="19812"/>
                </a:lnTo>
                <a:lnTo>
                  <a:pt x="0" y="227076"/>
                </a:lnTo>
                <a:lnTo>
                  <a:pt x="1524" y="233172"/>
                </a:lnTo>
                <a:lnTo>
                  <a:pt x="6096" y="239268"/>
                </a:lnTo>
                <a:lnTo>
                  <a:pt x="12192" y="243840"/>
                </a:lnTo>
                <a:lnTo>
                  <a:pt x="19812" y="245364"/>
                </a:lnTo>
                <a:lnTo>
                  <a:pt x="274320" y="245364"/>
                </a:lnTo>
                <a:lnTo>
                  <a:pt x="274320" y="227076"/>
                </a:lnTo>
                <a:lnTo>
                  <a:pt x="19812" y="227076"/>
                </a:lnTo>
                <a:lnTo>
                  <a:pt x="19812" y="207264"/>
                </a:lnTo>
                <a:lnTo>
                  <a:pt x="38100" y="207264"/>
                </a:lnTo>
                <a:lnTo>
                  <a:pt x="38100" y="38099"/>
                </a:lnTo>
                <a:lnTo>
                  <a:pt x="19812" y="38100"/>
                </a:lnTo>
                <a:lnTo>
                  <a:pt x="19812" y="19812"/>
                </a:lnTo>
                <a:lnTo>
                  <a:pt x="477012" y="19812"/>
                </a:lnTo>
                <a:lnTo>
                  <a:pt x="475488" y="12192"/>
                </a:lnTo>
                <a:lnTo>
                  <a:pt x="470916" y="6096"/>
                </a:lnTo>
                <a:lnTo>
                  <a:pt x="464820" y="1524"/>
                </a:lnTo>
                <a:lnTo>
                  <a:pt x="458724" y="0"/>
                </a:lnTo>
                <a:close/>
              </a:path>
              <a:path w="477520" h="452755">
                <a:moveTo>
                  <a:pt x="294132" y="207264"/>
                </a:moveTo>
                <a:lnTo>
                  <a:pt x="38100" y="207264"/>
                </a:lnTo>
                <a:lnTo>
                  <a:pt x="38100" y="227076"/>
                </a:lnTo>
                <a:lnTo>
                  <a:pt x="294132" y="227076"/>
                </a:lnTo>
                <a:lnTo>
                  <a:pt x="294132" y="245364"/>
                </a:lnTo>
                <a:lnTo>
                  <a:pt x="312420" y="245364"/>
                </a:lnTo>
                <a:lnTo>
                  <a:pt x="312420" y="227076"/>
                </a:lnTo>
                <a:lnTo>
                  <a:pt x="310896" y="219456"/>
                </a:lnTo>
                <a:lnTo>
                  <a:pt x="306324" y="213360"/>
                </a:lnTo>
                <a:lnTo>
                  <a:pt x="300228" y="208787"/>
                </a:lnTo>
                <a:lnTo>
                  <a:pt x="294132" y="207264"/>
                </a:lnTo>
                <a:close/>
              </a:path>
              <a:path w="477520" h="452755">
                <a:moveTo>
                  <a:pt x="38100" y="207264"/>
                </a:moveTo>
                <a:lnTo>
                  <a:pt x="19812" y="207264"/>
                </a:lnTo>
                <a:lnTo>
                  <a:pt x="19812" y="227076"/>
                </a:lnTo>
                <a:lnTo>
                  <a:pt x="38100" y="227076"/>
                </a:lnTo>
                <a:lnTo>
                  <a:pt x="38100" y="207264"/>
                </a:lnTo>
                <a:close/>
              </a:path>
              <a:path w="477520" h="452755">
                <a:moveTo>
                  <a:pt x="38100" y="19812"/>
                </a:moveTo>
                <a:lnTo>
                  <a:pt x="19812" y="19812"/>
                </a:lnTo>
                <a:lnTo>
                  <a:pt x="19812" y="38100"/>
                </a:lnTo>
                <a:lnTo>
                  <a:pt x="38100" y="38099"/>
                </a:lnTo>
                <a:lnTo>
                  <a:pt x="38100" y="19812"/>
                </a:lnTo>
                <a:close/>
              </a:path>
              <a:path w="477520" h="452755">
                <a:moveTo>
                  <a:pt x="438912" y="19812"/>
                </a:moveTo>
                <a:lnTo>
                  <a:pt x="38100" y="19812"/>
                </a:lnTo>
                <a:lnTo>
                  <a:pt x="38100" y="38099"/>
                </a:lnTo>
                <a:lnTo>
                  <a:pt x="438912" y="38100"/>
                </a:lnTo>
                <a:lnTo>
                  <a:pt x="438912" y="19812"/>
                </a:lnTo>
                <a:close/>
              </a:path>
              <a:path w="477520" h="452755">
                <a:moveTo>
                  <a:pt x="477012" y="19812"/>
                </a:moveTo>
                <a:lnTo>
                  <a:pt x="458724" y="19812"/>
                </a:lnTo>
                <a:lnTo>
                  <a:pt x="458724" y="38100"/>
                </a:lnTo>
                <a:lnTo>
                  <a:pt x="477012" y="38100"/>
                </a:lnTo>
                <a:lnTo>
                  <a:pt x="477012" y="19812"/>
                </a:lnTo>
                <a:close/>
              </a:path>
            </a:pathLst>
          </a:custGeom>
          <a:solidFill>
            <a:srgbClr val="800000"/>
          </a:solidFill>
        </p:spPr>
        <p:txBody>
          <a:bodyPr wrap="square" lIns="0" tIns="0" rIns="0" bIns="0" rtlCol="0"/>
          <a:lstStyle/>
          <a:p/>
        </p:txBody>
      </p:sp>
      <p:sp>
        <p:nvSpPr>
          <p:cNvPr id="293" name="object 293"/>
          <p:cNvSpPr txBox="1"/>
          <p:nvPr/>
        </p:nvSpPr>
        <p:spPr>
          <a:xfrm>
            <a:off x="1130300" y="3681983"/>
            <a:ext cx="5510530" cy="883919"/>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Let us assume that the circles represent </a:t>
            </a:r>
            <a:r>
              <a:rPr dirty="0" sz="1200" spc="-5">
                <a:latin typeface="Times New Roman"/>
                <a:cs typeface="Times New Roman"/>
              </a:rPr>
              <a:t>sets </a:t>
            </a:r>
            <a:r>
              <a:rPr dirty="0" sz="1200">
                <a:latin typeface="Times New Roman"/>
                <a:cs typeface="Times New Roman"/>
              </a:rPr>
              <a:t>of functions and rectangles represent data  that these function use to carry out their operation. In the object-oriented design, the data  areas that are common </a:t>
            </a:r>
            <a:r>
              <a:rPr dirty="0" sz="1200" spc="5">
                <a:latin typeface="Times New Roman"/>
                <a:cs typeface="Times New Roman"/>
              </a:rPr>
              <a:t>among </a:t>
            </a:r>
            <a:r>
              <a:rPr dirty="0" sz="1200">
                <a:latin typeface="Times New Roman"/>
                <a:cs typeface="Times New Roman"/>
              </a:rPr>
              <a:t>different </a:t>
            </a:r>
            <a:r>
              <a:rPr dirty="0" sz="1200" spc="-5">
                <a:latin typeface="Times New Roman"/>
                <a:cs typeface="Times New Roman"/>
              </a:rPr>
              <a:t>sets </a:t>
            </a:r>
            <a:r>
              <a:rPr dirty="0" sz="1200">
                <a:latin typeface="Times New Roman"/>
                <a:cs typeface="Times New Roman"/>
              </a:rPr>
              <a:t>of functions </a:t>
            </a:r>
            <a:r>
              <a:rPr dirty="0" sz="1200" spc="-5">
                <a:latin typeface="Times New Roman"/>
                <a:cs typeface="Times New Roman"/>
              </a:rPr>
              <a:t>would </a:t>
            </a:r>
            <a:r>
              <a:rPr dirty="0" sz="1200">
                <a:latin typeface="Times New Roman"/>
                <a:cs typeface="Times New Roman"/>
              </a:rPr>
              <a:t>be </a:t>
            </a:r>
            <a:r>
              <a:rPr dirty="0" sz="1200" spc="-5">
                <a:latin typeface="Times New Roman"/>
                <a:cs typeface="Times New Roman"/>
              </a:rPr>
              <a:t>spun-off </a:t>
            </a:r>
            <a:r>
              <a:rPr dirty="0" sz="1200">
                <a:latin typeface="Times New Roman"/>
                <a:cs typeface="Times New Roman"/>
              </a:rPr>
              <a:t>into their own  classes and the user function </a:t>
            </a:r>
            <a:r>
              <a:rPr dirty="0" sz="1200" spc="-5">
                <a:latin typeface="Times New Roman"/>
                <a:cs typeface="Times New Roman"/>
              </a:rPr>
              <a:t>would </a:t>
            </a:r>
            <a:r>
              <a:rPr dirty="0" sz="1200">
                <a:latin typeface="Times New Roman"/>
                <a:cs typeface="Times New Roman"/>
              </a:rPr>
              <a:t>use these data through their interfaces only. This is  </a:t>
            </a:r>
            <a:r>
              <a:rPr dirty="0" sz="1200" spc="-5">
                <a:latin typeface="Times New Roman"/>
                <a:cs typeface="Times New Roman"/>
              </a:rPr>
              <a:t>shown </a:t>
            </a:r>
            <a:r>
              <a:rPr dirty="0" sz="1200">
                <a:latin typeface="Times New Roman"/>
                <a:cs typeface="Times New Roman"/>
              </a:rPr>
              <a:t>in the following</a:t>
            </a:r>
            <a:r>
              <a:rPr dirty="0" sz="1200" spc="-100">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294" name="object 294"/>
          <p:cNvSpPr/>
          <p:nvPr/>
        </p:nvSpPr>
        <p:spPr>
          <a:xfrm>
            <a:off x="4064508" y="5120640"/>
            <a:ext cx="448309" cy="449580"/>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p:txBody>
      </p:sp>
      <p:sp>
        <p:nvSpPr>
          <p:cNvPr id="295" name="object 295"/>
          <p:cNvSpPr/>
          <p:nvPr/>
        </p:nvSpPr>
        <p:spPr>
          <a:xfrm>
            <a:off x="4076700" y="5664708"/>
            <a:ext cx="318770" cy="317500"/>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296" name="object 296"/>
          <p:cNvSpPr/>
          <p:nvPr/>
        </p:nvSpPr>
        <p:spPr>
          <a:xfrm>
            <a:off x="4064508"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297" name="object 297"/>
          <p:cNvSpPr/>
          <p:nvPr/>
        </p:nvSpPr>
        <p:spPr>
          <a:xfrm>
            <a:off x="4235196" y="5465064"/>
            <a:ext cx="0" cy="200025"/>
          </a:xfrm>
          <a:custGeom>
            <a:avLst/>
            <a:gdLst/>
            <a:ahLst/>
            <a:cxnLst/>
            <a:rect l="l" t="t" r="r" b="b"/>
            <a:pathLst>
              <a:path w="0" h="200025">
                <a:moveTo>
                  <a:pt x="0" y="0"/>
                </a:moveTo>
                <a:lnTo>
                  <a:pt x="0" y="199644"/>
                </a:lnTo>
              </a:path>
            </a:pathLst>
          </a:custGeom>
          <a:ln w="24384">
            <a:solidFill>
              <a:srgbClr val="6600FF"/>
            </a:solidFill>
          </a:ln>
        </p:spPr>
        <p:txBody>
          <a:bodyPr wrap="square" lIns="0" tIns="0" rIns="0" bIns="0" rtlCol="0"/>
          <a:lstStyle/>
          <a:p/>
        </p:txBody>
      </p:sp>
      <p:sp>
        <p:nvSpPr>
          <p:cNvPr id="298" name="object 298"/>
          <p:cNvSpPr/>
          <p:nvPr/>
        </p:nvSpPr>
        <p:spPr>
          <a:xfrm>
            <a:off x="4174235" y="5347715"/>
            <a:ext cx="123825" cy="121920"/>
          </a:xfrm>
          <a:custGeom>
            <a:avLst/>
            <a:gdLst/>
            <a:ahLst/>
            <a:cxnLst/>
            <a:rect l="l" t="t" r="r" b="b"/>
            <a:pathLst>
              <a:path w="123825" h="121920">
                <a:moveTo>
                  <a:pt x="60960" y="0"/>
                </a:moveTo>
                <a:lnTo>
                  <a:pt x="0" y="121920"/>
                </a:lnTo>
                <a:lnTo>
                  <a:pt x="123444" y="121920"/>
                </a:lnTo>
                <a:lnTo>
                  <a:pt x="60960" y="0"/>
                </a:lnTo>
                <a:close/>
              </a:path>
            </a:pathLst>
          </a:custGeom>
          <a:solidFill>
            <a:srgbClr val="6600FF"/>
          </a:solidFill>
        </p:spPr>
        <p:txBody>
          <a:bodyPr wrap="square" lIns="0" tIns="0" rIns="0" bIns="0" rtlCol="0"/>
          <a:lstStyle/>
          <a:p/>
        </p:txBody>
      </p:sp>
      <p:sp>
        <p:nvSpPr>
          <p:cNvPr id="299" name="object 299"/>
          <p:cNvSpPr/>
          <p:nvPr/>
        </p:nvSpPr>
        <p:spPr>
          <a:xfrm>
            <a:off x="2359151" y="5138673"/>
            <a:ext cx="342900" cy="0"/>
          </a:xfrm>
          <a:custGeom>
            <a:avLst/>
            <a:gdLst/>
            <a:ahLst/>
            <a:cxnLst/>
            <a:rect l="l" t="t" r="r" b="b"/>
            <a:pathLst>
              <a:path w="342900" h="0">
                <a:moveTo>
                  <a:pt x="0" y="0"/>
                </a:moveTo>
                <a:lnTo>
                  <a:pt x="342900" y="0"/>
                </a:lnTo>
              </a:path>
            </a:pathLst>
          </a:custGeom>
          <a:ln w="12700">
            <a:solidFill>
              <a:srgbClr val="800000"/>
            </a:solidFill>
          </a:ln>
        </p:spPr>
        <p:txBody>
          <a:bodyPr wrap="square" lIns="0" tIns="0" rIns="0" bIns="0" rtlCol="0"/>
          <a:lstStyle/>
          <a:p/>
        </p:txBody>
      </p:sp>
      <p:sp>
        <p:nvSpPr>
          <p:cNvPr id="300" name="object 300"/>
          <p:cNvSpPr/>
          <p:nvPr/>
        </p:nvSpPr>
        <p:spPr>
          <a:xfrm>
            <a:off x="2359151" y="512660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01" name="object 301"/>
          <p:cNvSpPr/>
          <p:nvPr/>
        </p:nvSpPr>
        <p:spPr>
          <a:xfrm>
            <a:off x="2359151" y="4826253"/>
            <a:ext cx="24765" cy="294640"/>
          </a:xfrm>
          <a:custGeom>
            <a:avLst/>
            <a:gdLst/>
            <a:ahLst/>
            <a:cxnLst/>
            <a:rect l="l" t="t" r="r" b="b"/>
            <a:pathLst>
              <a:path w="24764" h="294639">
                <a:moveTo>
                  <a:pt x="0" y="294640"/>
                </a:moveTo>
                <a:lnTo>
                  <a:pt x="24384" y="294640"/>
                </a:lnTo>
                <a:lnTo>
                  <a:pt x="24384" y="0"/>
                </a:lnTo>
                <a:lnTo>
                  <a:pt x="0" y="0"/>
                </a:lnTo>
                <a:lnTo>
                  <a:pt x="0" y="294640"/>
                </a:lnTo>
                <a:close/>
              </a:path>
            </a:pathLst>
          </a:custGeom>
          <a:solidFill>
            <a:srgbClr val="800000"/>
          </a:solidFill>
        </p:spPr>
        <p:txBody>
          <a:bodyPr wrap="square" lIns="0" tIns="0" rIns="0" bIns="0" rtlCol="0"/>
          <a:lstStyle/>
          <a:p/>
        </p:txBody>
      </p:sp>
      <p:sp>
        <p:nvSpPr>
          <p:cNvPr id="302" name="object 302"/>
          <p:cNvSpPr/>
          <p:nvPr/>
        </p:nvSpPr>
        <p:spPr>
          <a:xfrm>
            <a:off x="2359151"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03" name="object 303"/>
          <p:cNvSpPr/>
          <p:nvPr/>
        </p:nvSpPr>
        <p:spPr>
          <a:xfrm>
            <a:off x="2359151" y="4802123"/>
            <a:ext cx="342900" cy="12700"/>
          </a:xfrm>
          <a:custGeom>
            <a:avLst/>
            <a:gdLst/>
            <a:ahLst/>
            <a:cxnLst/>
            <a:rect l="l" t="t" r="r" b="b"/>
            <a:pathLst>
              <a:path w="342900" h="12700">
                <a:moveTo>
                  <a:pt x="0" y="12700"/>
                </a:moveTo>
                <a:lnTo>
                  <a:pt x="342900" y="12700"/>
                </a:lnTo>
                <a:lnTo>
                  <a:pt x="342900" y="0"/>
                </a:lnTo>
                <a:lnTo>
                  <a:pt x="0" y="0"/>
                </a:lnTo>
                <a:lnTo>
                  <a:pt x="0" y="12700"/>
                </a:lnTo>
                <a:close/>
              </a:path>
            </a:pathLst>
          </a:custGeom>
          <a:solidFill>
            <a:srgbClr val="800000"/>
          </a:solidFill>
        </p:spPr>
        <p:txBody>
          <a:bodyPr wrap="square" lIns="0" tIns="0" rIns="0" bIns="0" rtlCol="0"/>
          <a:lstStyle/>
          <a:p/>
        </p:txBody>
      </p:sp>
      <p:sp>
        <p:nvSpPr>
          <p:cNvPr id="304" name="object 304"/>
          <p:cNvSpPr/>
          <p:nvPr/>
        </p:nvSpPr>
        <p:spPr>
          <a:xfrm>
            <a:off x="2371344" y="5120640"/>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05" name="object 305"/>
          <p:cNvSpPr/>
          <p:nvPr/>
        </p:nvSpPr>
        <p:spPr>
          <a:xfrm>
            <a:off x="2383535" y="5120640"/>
            <a:ext cx="294640" cy="12700"/>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p:txBody>
      </p:sp>
      <p:sp>
        <p:nvSpPr>
          <p:cNvPr id="306" name="object 306"/>
          <p:cNvSpPr/>
          <p:nvPr/>
        </p:nvSpPr>
        <p:spPr>
          <a:xfrm>
            <a:off x="2677667" y="512660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07" name="object 307"/>
          <p:cNvSpPr/>
          <p:nvPr/>
        </p:nvSpPr>
        <p:spPr>
          <a:xfrm>
            <a:off x="2677667" y="4826253"/>
            <a:ext cx="24765" cy="294640"/>
          </a:xfrm>
          <a:custGeom>
            <a:avLst/>
            <a:gdLst/>
            <a:ahLst/>
            <a:cxnLst/>
            <a:rect l="l" t="t" r="r" b="b"/>
            <a:pathLst>
              <a:path w="24764" h="294639">
                <a:moveTo>
                  <a:pt x="0" y="294640"/>
                </a:moveTo>
                <a:lnTo>
                  <a:pt x="24383" y="294640"/>
                </a:lnTo>
                <a:lnTo>
                  <a:pt x="24383" y="0"/>
                </a:lnTo>
                <a:lnTo>
                  <a:pt x="0" y="0"/>
                </a:lnTo>
                <a:lnTo>
                  <a:pt x="0" y="294640"/>
                </a:lnTo>
                <a:close/>
              </a:path>
            </a:pathLst>
          </a:custGeom>
          <a:solidFill>
            <a:srgbClr val="800000"/>
          </a:solidFill>
        </p:spPr>
        <p:txBody>
          <a:bodyPr wrap="square" lIns="0" tIns="0" rIns="0" bIns="0" rtlCol="0"/>
          <a:lstStyle/>
          <a:p/>
        </p:txBody>
      </p:sp>
      <p:sp>
        <p:nvSpPr>
          <p:cNvPr id="308" name="object 308"/>
          <p:cNvSpPr/>
          <p:nvPr/>
        </p:nvSpPr>
        <p:spPr>
          <a:xfrm>
            <a:off x="2677667"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09" name="object 309"/>
          <p:cNvSpPr/>
          <p:nvPr/>
        </p:nvSpPr>
        <p:spPr>
          <a:xfrm>
            <a:off x="2689860" y="5120640"/>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310" name="object 310"/>
          <p:cNvSpPr/>
          <p:nvPr/>
        </p:nvSpPr>
        <p:spPr>
          <a:xfrm>
            <a:off x="2371344" y="4814315"/>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11" name="object 311"/>
          <p:cNvSpPr/>
          <p:nvPr/>
        </p:nvSpPr>
        <p:spPr>
          <a:xfrm>
            <a:off x="2383535" y="4814315"/>
            <a:ext cx="294640" cy="12700"/>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p:txBody>
      </p:sp>
      <p:sp>
        <p:nvSpPr>
          <p:cNvPr id="312" name="object 312"/>
          <p:cNvSpPr/>
          <p:nvPr/>
        </p:nvSpPr>
        <p:spPr>
          <a:xfrm>
            <a:off x="2689860"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313" name="object 313"/>
          <p:cNvSpPr/>
          <p:nvPr/>
        </p:nvSpPr>
        <p:spPr>
          <a:xfrm>
            <a:off x="2371344" y="5664708"/>
            <a:ext cx="318770" cy="317500"/>
          </a:xfrm>
          <a:custGeom>
            <a:avLst/>
            <a:gdLst/>
            <a:ahLst/>
            <a:cxnLst/>
            <a:rect l="l" t="t" r="r" b="b"/>
            <a:pathLst>
              <a:path w="318769"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314" name="object 314"/>
          <p:cNvSpPr/>
          <p:nvPr/>
        </p:nvSpPr>
        <p:spPr>
          <a:xfrm>
            <a:off x="2359151"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315" name="object 315"/>
          <p:cNvSpPr/>
          <p:nvPr/>
        </p:nvSpPr>
        <p:spPr>
          <a:xfrm>
            <a:off x="2532126" y="5251703"/>
            <a:ext cx="0" cy="413384"/>
          </a:xfrm>
          <a:custGeom>
            <a:avLst/>
            <a:gdLst/>
            <a:ahLst/>
            <a:cxnLst/>
            <a:rect l="l" t="t" r="r" b="b"/>
            <a:pathLst>
              <a:path w="0" h="413385">
                <a:moveTo>
                  <a:pt x="0" y="0"/>
                </a:moveTo>
                <a:lnTo>
                  <a:pt x="0" y="413003"/>
                </a:lnTo>
              </a:path>
            </a:pathLst>
          </a:custGeom>
          <a:ln w="22860">
            <a:solidFill>
              <a:srgbClr val="6600FF"/>
            </a:solidFill>
          </a:ln>
        </p:spPr>
        <p:txBody>
          <a:bodyPr wrap="square" lIns="0" tIns="0" rIns="0" bIns="0" rtlCol="0"/>
          <a:lstStyle/>
          <a:p/>
        </p:txBody>
      </p:sp>
      <p:sp>
        <p:nvSpPr>
          <p:cNvPr id="316" name="object 316"/>
          <p:cNvSpPr/>
          <p:nvPr/>
        </p:nvSpPr>
        <p:spPr>
          <a:xfrm>
            <a:off x="2470404" y="5134355"/>
            <a:ext cx="123825" cy="121920"/>
          </a:xfrm>
          <a:custGeom>
            <a:avLst/>
            <a:gdLst/>
            <a:ahLst/>
            <a:cxnLst/>
            <a:rect l="l" t="t" r="r" b="b"/>
            <a:pathLst>
              <a:path w="123825" h="121920">
                <a:moveTo>
                  <a:pt x="60959" y="0"/>
                </a:moveTo>
                <a:lnTo>
                  <a:pt x="0" y="121920"/>
                </a:lnTo>
                <a:lnTo>
                  <a:pt x="123443" y="121920"/>
                </a:lnTo>
                <a:lnTo>
                  <a:pt x="60959" y="0"/>
                </a:lnTo>
                <a:close/>
              </a:path>
            </a:pathLst>
          </a:custGeom>
          <a:solidFill>
            <a:srgbClr val="6600FF"/>
          </a:solidFill>
        </p:spPr>
        <p:txBody>
          <a:bodyPr wrap="square" lIns="0" tIns="0" rIns="0" bIns="0" rtlCol="0"/>
          <a:lstStyle/>
          <a:p/>
        </p:txBody>
      </p:sp>
      <p:sp>
        <p:nvSpPr>
          <p:cNvPr id="317" name="object 317"/>
          <p:cNvSpPr/>
          <p:nvPr/>
        </p:nvSpPr>
        <p:spPr>
          <a:xfrm>
            <a:off x="2311907" y="6412738"/>
            <a:ext cx="821690" cy="0"/>
          </a:xfrm>
          <a:custGeom>
            <a:avLst/>
            <a:gdLst/>
            <a:ahLst/>
            <a:cxnLst/>
            <a:rect l="l" t="t" r="r" b="b"/>
            <a:pathLst>
              <a:path w="821689" h="0">
                <a:moveTo>
                  <a:pt x="0" y="0"/>
                </a:moveTo>
                <a:lnTo>
                  <a:pt x="821436" y="0"/>
                </a:lnTo>
              </a:path>
            </a:pathLst>
          </a:custGeom>
          <a:ln w="12700">
            <a:solidFill>
              <a:srgbClr val="800000"/>
            </a:solidFill>
          </a:ln>
        </p:spPr>
        <p:txBody>
          <a:bodyPr wrap="square" lIns="0" tIns="0" rIns="0" bIns="0" rtlCol="0"/>
          <a:lstStyle/>
          <a:p/>
        </p:txBody>
      </p:sp>
      <p:sp>
        <p:nvSpPr>
          <p:cNvPr id="318" name="object 318"/>
          <p:cNvSpPr/>
          <p:nvPr/>
        </p:nvSpPr>
        <p:spPr>
          <a:xfrm>
            <a:off x="2311907" y="6394958"/>
            <a:ext cx="12700" cy="11430"/>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p:txBody>
      </p:sp>
      <p:sp>
        <p:nvSpPr>
          <p:cNvPr id="319" name="object 319"/>
          <p:cNvSpPr/>
          <p:nvPr/>
        </p:nvSpPr>
        <p:spPr>
          <a:xfrm>
            <a:off x="2311907" y="6206997"/>
            <a:ext cx="24765" cy="187960"/>
          </a:xfrm>
          <a:custGeom>
            <a:avLst/>
            <a:gdLst/>
            <a:ahLst/>
            <a:cxnLst/>
            <a:rect l="l" t="t" r="r" b="b"/>
            <a:pathLst>
              <a:path w="24764" h="187960">
                <a:moveTo>
                  <a:pt x="0" y="187960"/>
                </a:moveTo>
                <a:lnTo>
                  <a:pt x="24384" y="187960"/>
                </a:lnTo>
                <a:lnTo>
                  <a:pt x="24384" y="0"/>
                </a:lnTo>
                <a:lnTo>
                  <a:pt x="0" y="0"/>
                </a:lnTo>
                <a:lnTo>
                  <a:pt x="0" y="187960"/>
                </a:lnTo>
                <a:close/>
              </a:path>
            </a:pathLst>
          </a:custGeom>
          <a:solidFill>
            <a:srgbClr val="800000"/>
          </a:solidFill>
        </p:spPr>
        <p:txBody>
          <a:bodyPr wrap="square" lIns="0" tIns="0" rIns="0" bIns="0" rtlCol="0"/>
          <a:lstStyle/>
          <a:p/>
        </p:txBody>
      </p:sp>
      <p:sp>
        <p:nvSpPr>
          <p:cNvPr id="320" name="object 320"/>
          <p:cNvSpPr/>
          <p:nvPr/>
        </p:nvSpPr>
        <p:spPr>
          <a:xfrm>
            <a:off x="2311907" y="6201283"/>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21" name="object 321"/>
          <p:cNvSpPr/>
          <p:nvPr/>
        </p:nvSpPr>
        <p:spPr>
          <a:xfrm>
            <a:off x="2311907" y="6182867"/>
            <a:ext cx="821690" cy="12700"/>
          </a:xfrm>
          <a:custGeom>
            <a:avLst/>
            <a:gdLst/>
            <a:ahLst/>
            <a:cxnLst/>
            <a:rect l="l" t="t" r="r" b="b"/>
            <a:pathLst>
              <a:path w="821689" h="12700">
                <a:moveTo>
                  <a:pt x="0" y="12700"/>
                </a:moveTo>
                <a:lnTo>
                  <a:pt x="821436" y="12700"/>
                </a:lnTo>
                <a:lnTo>
                  <a:pt x="821436" y="0"/>
                </a:lnTo>
                <a:lnTo>
                  <a:pt x="0" y="0"/>
                </a:lnTo>
                <a:lnTo>
                  <a:pt x="0" y="12700"/>
                </a:lnTo>
                <a:close/>
              </a:path>
            </a:pathLst>
          </a:custGeom>
          <a:solidFill>
            <a:srgbClr val="800000"/>
          </a:solidFill>
        </p:spPr>
        <p:txBody>
          <a:bodyPr wrap="square" lIns="0" tIns="0" rIns="0" bIns="0" rtlCol="0"/>
          <a:lstStyle/>
          <a:p/>
        </p:txBody>
      </p:sp>
      <p:sp>
        <p:nvSpPr>
          <p:cNvPr id="322" name="object 322"/>
          <p:cNvSpPr/>
          <p:nvPr/>
        </p:nvSpPr>
        <p:spPr>
          <a:xfrm>
            <a:off x="2324100" y="6394703"/>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23" name="object 323"/>
          <p:cNvSpPr/>
          <p:nvPr/>
        </p:nvSpPr>
        <p:spPr>
          <a:xfrm>
            <a:off x="2336292" y="6394703"/>
            <a:ext cx="772795" cy="12700"/>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p:txBody>
      </p:sp>
      <p:sp>
        <p:nvSpPr>
          <p:cNvPr id="324" name="object 324"/>
          <p:cNvSpPr/>
          <p:nvPr/>
        </p:nvSpPr>
        <p:spPr>
          <a:xfrm>
            <a:off x="3108960" y="6394958"/>
            <a:ext cx="12700" cy="11430"/>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p:txBody>
      </p:sp>
      <p:sp>
        <p:nvSpPr>
          <p:cNvPr id="325" name="object 325"/>
          <p:cNvSpPr/>
          <p:nvPr/>
        </p:nvSpPr>
        <p:spPr>
          <a:xfrm>
            <a:off x="3108960" y="6206997"/>
            <a:ext cx="24765" cy="187960"/>
          </a:xfrm>
          <a:custGeom>
            <a:avLst/>
            <a:gdLst/>
            <a:ahLst/>
            <a:cxnLst/>
            <a:rect l="l" t="t" r="r" b="b"/>
            <a:pathLst>
              <a:path w="24764" h="187960">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326" name="object 326"/>
          <p:cNvSpPr/>
          <p:nvPr/>
        </p:nvSpPr>
        <p:spPr>
          <a:xfrm>
            <a:off x="3108960" y="6201283"/>
            <a:ext cx="12700" cy="0"/>
          </a:xfrm>
          <a:custGeom>
            <a:avLst/>
            <a:gdLst/>
            <a:ahLst/>
            <a:cxnLst/>
            <a:rect l="l" t="t" r="r" b="b"/>
            <a:pathLst>
              <a:path w="12700" h="0">
                <a:moveTo>
                  <a:pt x="0" y="0"/>
                </a:moveTo>
                <a:lnTo>
                  <a:pt x="12191" y="0"/>
                </a:lnTo>
              </a:path>
            </a:pathLst>
          </a:custGeom>
          <a:ln w="11429">
            <a:solidFill>
              <a:srgbClr val="800000"/>
            </a:solidFill>
          </a:ln>
        </p:spPr>
        <p:txBody>
          <a:bodyPr wrap="square" lIns="0" tIns="0" rIns="0" bIns="0" rtlCol="0"/>
          <a:lstStyle/>
          <a:p/>
        </p:txBody>
      </p:sp>
      <p:sp>
        <p:nvSpPr>
          <p:cNvPr id="327" name="object 327"/>
          <p:cNvSpPr/>
          <p:nvPr/>
        </p:nvSpPr>
        <p:spPr>
          <a:xfrm>
            <a:off x="3121151" y="6394703"/>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28" name="object 328"/>
          <p:cNvSpPr/>
          <p:nvPr/>
        </p:nvSpPr>
        <p:spPr>
          <a:xfrm>
            <a:off x="2324100" y="6195059"/>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29" name="object 329"/>
          <p:cNvSpPr/>
          <p:nvPr/>
        </p:nvSpPr>
        <p:spPr>
          <a:xfrm>
            <a:off x="2336292" y="6195059"/>
            <a:ext cx="772795" cy="12700"/>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p:txBody>
      </p:sp>
      <p:sp>
        <p:nvSpPr>
          <p:cNvPr id="330" name="object 330"/>
          <p:cNvSpPr/>
          <p:nvPr/>
        </p:nvSpPr>
        <p:spPr>
          <a:xfrm>
            <a:off x="3121151" y="6195059"/>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31" name="object 331"/>
          <p:cNvSpPr/>
          <p:nvPr/>
        </p:nvSpPr>
        <p:spPr>
          <a:xfrm>
            <a:off x="2537460" y="6673595"/>
            <a:ext cx="318770" cy="317500"/>
          </a:xfrm>
          <a:custGeom>
            <a:avLst/>
            <a:gdLst/>
            <a:ahLst/>
            <a:cxnLst/>
            <a:rect l="l" t="t" r="r" b="b"/>
            <a:pathLst>
              <a:path w="318769" h="317500">
                <a:moveTo>
                  <a:pt x="158495" y="0"/>
                </a:moveTo>
                <a:lnTo>
                  <a:pt x="108069" y="7997"/>
                </a:lnTo>
                <a:lnTo>
                  <a:pt x="64520" y="30333"/>
                </a:lnTo>
                <a:lnTo>
                  <a:pt x="30333" y="64520"/>
                </a:lnTo>
                <a:lnTo>
                  <a:pt x="7997" y="108069"/>
                </a:lnTo>
                <a:lnTo>
                  <a:pt x="0" y="158495"/>
                </a:lnTo>
                <a:lnTo>
                  <a:pt x="7997" y="208336"/>
                </a:lnTo>
                <a:lnTo>
                  <a:pt x="30333" y="251813"/>
                </a:lnTo>
                <a:lnTo>
                  <a:pt x="64520" y="286219"/>
                </a:lnTo>
                <a:lnTo>
                  <a:pt x="108069" y="308847"/>
                </a:lnTo>
                <a:lnTo>
                  <a:pt x="158495" y="316991"/>
                </a:lnTo>
                <a:lnTo>
                  <a:pt x="209080" y="308847"/>
                </a:lnTo>
                <a:lnTo>
                  <a:pt x="253008" y="286219"/>
                </a:lnTo>
                <a:lnTo>
                  <a:pt x="287645" y="251813"/>
                </a:lnTo>
                <a:lnTo>
                  <a:pt x="310359" y="208336"/>
                </a:lnTo>
                <a:lnTo>
                  <a:pt x="318515" y="158495"/>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332" name="object 332"/>
          <p:cNvSpPr/>
          <p:nvPr/>
        </p:nvSpPr>
        <p:spPr>
          <a:xfrm>
            <a:off x="2525267" y="6661404"/>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333" name="object 333"/>
          <p:cNvSpPr/>
          <p:nvPr/>
        </p:nvSpPr>
        <p:spPr>
          <a:xfrm>
            <a:off x="2695955" y="6527292"/>
            <a:ext cx="0" cy="146685"/>
          </a:xfrm>
          <a:custGeom>
            <a:avLst/>
            <a:gdLst/>
            <a:ahLst/>
            <a:cxnLst/>
            <a:rect l="l" t="t" r="r" b="b"/>
            <a:pathLst>
              <a:path w="0" h="146684">
                <a:moveTo>
                  <a:pt x="0" y="0"/>
                </a:moveTo>
                <a:lnTo>
                  <a:pt x="0" y="146303"/>
                </a:lnTo>
              </a:path>
            </a:pathLst>
          </a:custGeom>
          <a:ln w="24383">
            <a:solidFill>
              <a:srgbClr val="6600FF"/>
            </a:solidFill>
          </a:ln>
        </p:spPr>
        <p:txBody>
          <a:bodyPr wrap="square" lIns="0" tIns="0" rIns="0" bIns="0" rtlCol="0"/>
          <a:lstStyle/>
          <a:p/>
        </p:txBody>
      </p:sp>
      <p:sp>
        <p:nvSpPr>
          <p:cNvPr id="334" name="object 334"/>
          <p:cNvSpPr/>
          <p:nvPr/>
        </p:nvSpPr>
        <p:spPr>
          <a:xfrm>
            <a:off x="2634995" y="6408420"/>
            <a:ext cx="123825" cy="123825"/>
          </a:xfrm>
          <a:custGeom>
            <a:avLst/>
            <a:gdLst/>
            <a:ahLst/>
            <a:cxnLst/>
            <a:rect l="l" t="t" r="r" b="b"/>
            <a:pathLst>
              <a:path w="123825" h="123825">
                <a:moveTo>
                  <a:pt x="62483" y="0"/>
                </a:moveTo>
                <a:lnTo>
                  <a:pt x="0" y="123444"/>
                </a:lnTo>
                <a:lnTo>
                  <a:pt x="123443" y="123444"/>
                </a:lnTo>
                <a:lnTo>
                  <a:pt x="62483" y="0"/>
                </a:lnTo>
                <a:close/>
              </a:path>
            </a:pathLst>
          </a:custGeom>
          <a:solidFill>
            <a:srgbClr val="6600FF"/>
          </a:solidFill>
        </p:spPr>
        <p:txBody>
          <a:bodyPr wrap="square" lIns="0" tIns="0" rIns="0" bIns="0" rtlCol="0"/>
          <a:lstStyle/>
          <a:p/>
        </p:txBody>
      </p:sp>
      <p:sp>
        <p:nvSpPr>
          <p:cNvPr id="335" name="object 335"/>
          <p:cNvSpPr/>
          <p:nvPr/>
        </p:nvSpPr>
        <p:spPr>
          <a:xfrm>
            <a:off x="3692652" y="7415276"/>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336" name="object 336"/>
          <p:cNvSpPr/>
          <p:nvPr/>
        </p:nvSpPr>
        <p:spPr>
          <a:xfrm>
            <a:off x="3692652" y="740956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37" name="object 337"/>
          <p:cNvSpPr/>
          <p:nvPr/>
        </p:nvSpPr>
        <p:spPr>
          <a:xfrm>
            <a:off x="3692652" y="7215885"/>
            <a:ext cx="24765" cy="187960"/>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p:txBody>
      </p:sp>
      <p:sp>
        <p:nvSpPr>
          <p:cNvPr id="338" name="object 338"/>
          <p:cNvSpPr/>
          <p:nvPr/>
        </p:nvSpPr>
        <p:spPr>
          <a:xfrm>
            <a:off x="3692652" y="721017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39" name="object 339"/>
          <p:cNvSpPr/>
          <p:nvPr/>
        </p:nvSpPr>
        <p:spPr>
          <a:xfrm>
            <a:off x="3692652" y="7191756"/>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340" name="object 340"/>
          <p:cNvSpPr/>
          <p:nvPr/>
        </p:nvSpPr>
        <p:spPr>
          <a:xfrm>
            <a:off x="3704844" y="7403592"/>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341" name="object 341"/>
          <p:cNvSpPr/>
          <p:nvPr/>
        </p:nvSpPr>
        <p:spPr>
          <a:xfrm>
            <a:off x="3717035" y="7403592"/>
            <a:ext cx="241300" cy="12700"/>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p:txBody>
      </p:sp>
      <p:sp>
        <p:nvSpPr>
          <p:cNvPr id="342" name="object 342"/>
          <p:cNvSpPr/>
          <p:nvPr/>
        </p:nvSpPr>
        <p:spPr>
          <a:xfrm>
            <a:off x="3957828" y="740956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43" name="object 343"/>
          <p:cNvSpPr/>
          <p:nvPr/>
        </p:nvSpPr>
        <p:spPr>
          <a:xfrm>
            <a:off x="3957828" y="7215885"/>
            <a:ext cx="24765" cy="187960"/>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p:txBody>
      </p:sp>
      <p:sp>
        <p:nvSpPr>
          <p:cNvPr id="344" name="object 344"/>
          <p:cNvSpPr/>
          <p:nvPr/>
        </p:nvSpPr>
        <p:spPr>
          <a:xfrm>
            <a:off x="3957828" y="721017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45" name="object 345"/>
          <p:cNvSpPr/>
          <p:nvPr/>
        </p:nvSpPr>
        <p:spPr>
          <a:xfrm>
            <a:off x="3970020" y="7403592"/>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346" name="object 346"/>
          <p:cNvSpPr/>
          <p:nvPr/>
        </p:nvSpPr>
        <p:spPr>
          <a:xfrm>
            <a:off x="3704844" y="7203947"/>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347" name="object 347"/>
          <p:cNvSpPr/>
          <p:nvPr/>
        </p:nvSpPr>
        <p:spPr>
          <a:xfrm>
            <a:off x="3717035" y="7203947"/>
            <a:ext cx="241300" cy="12700"/>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p:txBody>
      </p:sp>
      <p:sp>
        <p:nvSpPr>
          <p:cNvPr id="348" name="object 348"/>
          <p:cNvSpPr/>
          <p:nvPr/>
        </p:nvSpPr>
        <p:spPr>
          <a:xfrm>
            <a:off x="3970020" y="7203947"/>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349" name="object 349"/>
          <p:cNvSpPr/>
          <p:nvPr/>
        </p:nvSpPr>
        <p:spPr>
          <a:xfrm>
            <a:off x="4235196" y="7150607"/>
            <a:ext cx="318770" cy="318770"/>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350" name="object 350"/>
          <p:cNvSpPr/>
          <p:nvPr/>
        </p:nvSpPr>
        <p:spPr>
          <a:xfrm>
            <a:off x="4223003" y="7138416"/>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351" name="object 351"/>
          <p:cNvSpPr/>
          <p:nvPr/>
        </p:nvSpPr>
        <p:spPr>
          <a:xfrm>
            <a:off x="4090415" y="7299959"/>
            <a:ext cx="144780" cy="22860"/>
          </a:xfrm>
          <a:custGeom>
            <a:avLst/>
            <a:gdLst/>
            <a:ahLst/>
            <a:cxnLst/>
            <a:rect l="l" t="t" r="r" b="b"/>
            <a:pathLst>
              <a:path w="144779" h="22859">
                <a:moveTo>
                  <a:pt x="0" y="22860"/>
                </a:moveTo>
                <a:lnTo>
                  <a:pt x="144779" y="22860"/>
                </a:lnTo>
                <a:lnTo>
                  <a:pt x="144779" y="0"/>
                </a:lnTo>
                <a:lnTo>
                  <a:pt x="0" y="0"/>
                </a:lnTo>
                <a:lnTo>
                  <a:pt x="0" y="22860"/>
                </a:lnTo>
                <a:close/>
              </a:path>
            </a:pathLst>
          </a:custGeom>
          <a:solidFill>
            <a:srgbClr val="6600FF"/>
          </a:solidFill>
        </p:spPr>
        <p:txBody>
          <a:bodyPr wrap="square" lIns="0" tIns="0" rIns="0" bIns="0" rtlCol="0"/>
          <a:lstStyle/>
          <a:p/>
        </p:txBody>
      </p:sp>
      <p:sp>
        <p:nvSpPr>
          <p:cNvPr id="352" name="object 352"/>
          <p:cNvSpPr/>
          <p:nvPr/>
        </p:nvSpPr>
        <p:spPr>
          <a:xfrm>
            <a:off x="3971544" y="7249668"/>
            <a:ext cx="121920" cy="125095"/>
          </a:xfrm>
          <a:custGeom>
            <a:avLst/>
            <a:gdLst/>
            <a:ahLst/>
            <a:cxnLst/>
            <a:rect l="l" t="t" r="r" b="b"/>
            <a:pathLst>
              <a:path w="121920" h="125095">
                <a:moveTo>
                  <a:pt x="121920" y="0"/>
                </a:moveTo>
                <a:lnTo>
                  <a:pt x="0" y="60959"/>
                </a:lnTo>
                <a:lnTo>
                  <a:pt x="121920" y="124967"/>
                </a:lnTo>
                <a:lnTo>
                  <a:pt x="121920" y="0"/>
                </a:lnTo>
                <a:close/>
              </a:path>
            </a:pathLst>
          </a:custGeom>
          <a:solidFill>
            <a:srgbClr val="6600FF"/>
          </a:solidFill>
        </p:spPr>
        <p:txBody>
          <a:bodyPr wrap="square" lIns="0" tIns="0" rIns="0" bIns="0" rtlCol="0"/>
          <a:lstStyle/>
          <a:p/>
        </p:txBody>
      </p:sp>
      <p:sp>
        <p:nvSpPr>
          <p:cNvPr id="353" name="object 353"/>
          <p:cNvSpPr/>
          <p:nvPr/>
        </p:nvSpPr>
        <p:spPr>
          <a:xfrm>
            <a:off x="5815584" y="7947152"/>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354" name="object 354"/>
          <p:cNvSpPr/>
          <p:nvPr/>
        </p:nvSpPr>
        <p:spPr>
          <a:xfrm>
            <a:off x="5815584" y="794143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55" name="object 355"/>
          <p:cNvSpPr/>
          <p:nvPr/>
        </p:nvSpPr>
        <p:spPr>
          <a:xfrm>
            <a:off x="5815584" y="7747761"/>
            <a:ext cx="24765" cy="187960"/>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356" name="object 356"/>
          <p:cNvSpPr/>
          <p:nvPr/>
        </p:nvSpPr>
        <p:spPr>
          <a:xfrm>
            <a:off x="5815584" y="774204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57" name="object 357"/>
          <p:cNvSpPr/>
          <p:nvPr/>
        </p:nvSpPr>
        <p:spPr>
          <a:xfrm>
            <a:off x="5815584" y="7729981"/>
            <a:ext cx="289560" cy="0"/>
          </a:xfrm>
          <a:custGeom>
            <a:avLst/>
            <a:gdLst/>
            <a:ahLst/>
            <a:cxnLst/>
            <a:rect l="l" t="t" r="r" b="b"/>
            <a:pathLst>
              <a:path w="289560" h="0">
                <a:moveTo>
                  <a:pt x="0" y="0"/>
                </a:moveTo>
                <a:lnTo>
                  <a:pt x="289559" y="0"/>
                </a:lnTo>
              </a:path>
            </a:pathLst>
          </a:custGeom>
          <a:ln w="12700">
            <a:solidFill>
              <a:srgbClr val="800000"/>
            </a:solidFill>
          </a:ln>
        </p:spPr>
        <p:txBody>
          <a:bodyPr wrap="square" lIns="0" tIns="0" rIns="0" bIns="0" rtlCol="0"/>
          <a:lstStyle/>
          <a:p/>
        </p:txBody>
      </p:sp>
      <p:sp>
        <p:nvSpPr>
          <p:cNvPr id="358" name="object 358"/>
          <p:cNvSpPr/>
          <p:nvPr/>
        </p:nvSpPr>
        <p:spPr>
          <a:xfrm>
            <a:off x="5827776" y="7935468"/>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359" name="object 359"/>
          <p:cNvSpPr/>
          <p:nvPr/>
        </p:nvSpPr>
        <p:spPr>
          <a:xfrm>
            <a:off x="5839967" y="7935468"/>
            <a:ext cx="241300" cy="12700"/>
          </a:xfrm>
          <a:custGeom>
            <a:avLst/>
            <a:gdLst/>
            <a:ahLst/>
            <a:cxnLst/>
            <a:rect l="l" t="t" r="r" b="b"/>
            <a:pathLst>
              <a:path w="241300" h="12700">
                <a:moveTo>
                  <a:pt x="0" y="12192"/>
                </a:moveTo>
                <a:lnTo>
                  <a:pt x="240792" y="12192"/>
                </a:lnTo>
                <a:lnTo>
                  <a:pt x="240792" y="0"/>
                </a:lnTo>
                <a:lnTo>
                  <a:pt x="0" y="0"/>
                </a:lnTo>
                <a:lnTo>
                  <a:pt x="0" y="12192"/>
                </a:lnTo>
                <a:close/>
              </a:path>
            </a:pathLst>
          </a:custGeom>
          <a:solidFill>
            <a:srgbClr val="800000"/>
          </a:solidFill>
        </p:spPr>
        <p:txBody>
          <a:bodyPr wrap="square" lIns="0" tIns="0" rIns="0" bIns="0" rtlCol="0"/>
          <a:lstStyle/>
          <a:p/>
        </p:txBody>
      </p:sp>
      <p:sp>
        <p:nvSpPr>
          <p:cNvPr id="360" name="object 360"/>
          <p:cNvSpPr/>
          <p:nvPr/>
        </p:nvSpPr>
        <p:spPr>
          <a:xfrm>
            <a:off x="6080759" y="794143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61" name="object 361"/>
          <p:cNvSpPr/>
          <p:nvPr/>
        </p:nvSpPr>
        <p:spPr>
          <a:xfrm>
            <a:off x="6080759" y="7747761"/>
            <a:ext cx="24765" cy="187960"/>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362" name="object 362"/>
          <p:cNvSpPr/>
          <p:nvPr/>
        </p:nvSpPr>
        <p:spPr>
          <a:xfrm>
            <a:off x="6080759" y="774204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363" name="object 363"/>
          <p:cNvSpPr/>
          <p:nvPr/>
        </p:nvSpPr>
        <p:spPr>
          <a:xfrm>
            <a:off x="6092952" y="7935468"/>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364" name="object 364"/>
          <p:cNvSpPr/>
          <p:nvPr/>
        </p:nvSpPr>
        <p:spPr>
          <a:xfrm>
            <a:off x="5827776" y="7735823"/>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365" name="object 365"/>
          <p:cNvSpPr/>
          <p:nvPr/>
        </p:nvSpPr>
        <p:spPr>
          <a:xfrm>
            <a:off x="5839967" y="7735823"/>
            <a:ext cx="241300" cy="12700"/>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p:txBody>
      </p:sp>
      <p:sp>
        <p:nvSpPr>
          <p:cNvPr id="366" name="object 366"/>
          <p:cNvSpPr/>
          <p:nvPr/>
        </p:nvSpPr>
        <p:spPr>
          <a:xfrm>
            <a:off x="6092952" y="7735823"/>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367" name="object 367"/>
          <p:cNvSpPr/>
          <p:nvPr/>
        </p:nvSpPr>
        <p:spPr>
          <a:xfrm>
            <a:off x="5827776" y="7150607"/>
            <a:ext cx="318770" cy="318770"/>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368" name="object 368"/>
          <p:cNvSpPr/>
          <p:nvPr/>
        </p:nvSpPr>
        <p:spPr>
          <a:xfrm>
            <a:off x="5815584" y="7138416"/>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369" name="object 369"/>
          <p:cNvSpPr/>
          <p:nvPr/>
        </p:nvSpPr>
        <p:spPr>
          <a:xfrm>
            <a:off x="5987796" y="7469123"/>
            <a:ext cx="0" cy="147955"/>
          </a:xfrm>
          <a:custGeom>
            <a:avLst/>
            <a:gdLst/>
            <a:ahLst/>
            <a:cxnLst/>
            <a:rect l="l" t="t" r="r" b="b"/>
            <a:pathLst>
              <a:path w="0" h="147954">
                <a:moveTo>
                  <a:pt x="0" y="0"/>
                </a:moveTo>
                <a:lnTo>
                  <a:pt x="0" y="147827"/>
                </a:lnTo>
              </a:path>
            </a:pathLst>
          </a:custGeom>
          <a:ln w="24384">
            <a:solidFill>
              <a:srgbClr val="6600FF"/>
            </a:solidFill>
          </a:ln>
        </p:spPr>
        <p:txBody>
          <a:bodyPr wrap="square" lIns="0" tIns="0" rIns="0" bIns="0" rtlCol="0"/>
          <a:lstStyle/>
          <a:p/>
        </p:txBody>
      </p:sp>
      <p:sp>
        <p:nvSpPr>
          <p:cNvPr id="370" name="object 370"/>
          <p:cNvSpPr/>
          <p:nvPr/>
        </p:nvSpPr>
        <p:spPr>
          <a:xfrm>
            <a:off x="5926835" y="7613904"/>
            <a:ext cx="123825" cy="123825"/>
          </a:xfrm>
          <a:custGeom>
            <a:avLst/>
            <a:gdLst/>
            <a:ahLst/>
            <a:cxnLst/>
            <a:rect l="l" t="t" r="r" b="b"/>
            <a:pathLst>
              <a:path w="123825" h="123825">
                <a:moveTo>
                  <a:pt x="123444" y="0"/>
                </a:moveTo>
                <a:lnTo>
                  <a:pt x="0" y="0"/>
                </a:lnTo>
                <a:lnTo>
                  <a:pt x="62484" y="123444"/>
                </a:lnTo>
                <a:lnTo>
                  <a:pt x="123444" y="0"/>
                </a:lnTo>
                <a:close/>
              </a:path>
            </a:pathLst>
          </a:custGeom>
          <a:solidFill>
            <a:srgbClr val="6600FF"/>
          </a:solidFill>
        </p:spPr>
        <p:txBody>
          <a:bodyPr wrap="square" lIns="0" tIns="0" rIns="0" bIns="0" rtlCol="0"/>
          <a:lstStyle/>
          <a:p/>
        </p:txBody>
      </p:sp>
      <p:sp>
        <p:nvSpPr>
          <p:cNvPr id="371" name="object 371"/>
          <p:cNvSpPr/>
          <p:nvPr/>
        </p:nvSpPr>
        <p:spPr>
          <a:xfrm>
            <a:off x="4064508" y="5120640"/>
            <a:ext cx="448309" cy="449580"/>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p:txBody>
      </p:sp>
      <p:sp>
        <p:nvSpPr>
          <p:cNvPr id="372" name="object 372"/>
          <p:cNvSpPr/>
          <p:nvPr/>
        </p:nvSpPr>
        <p:spPr>
          <a:xfrm>
            <a:off x="4076700" y="5664708"/>
            <a:ext cx="318770" cy="317500"/>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373" name="object 373"/>
          <p:cNvSpPr/>
          <p:nvPr/>
        </p:nvSpPr>
        <p:spPr>
          <a:xfrm>
            <a:off x="4064508"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374" name="object 374"/>
          <p:cNvSpPr/>
          <p:nvPr/>
        </p:nvSpPr>
        <p:spPr>
          <a:xfrm>
            <a:off x="4235196" y="5465064"/>
            <a:ext cx="0" cy="200025"/>
          </a:xfrm>
          <a:custGeom>
            <a:avLst/>
            <a:gdLst/>
            <a:ahLst/>
            <a:cxnLst/>
            <a:rect l="l" t="t" r="r" b="b"/>
            <a:pathLst>
              <a:path w="0" h="200025">
                <a:moveTo>
                  <a:pt x="0" y="0"/>
                </a:moveTo>
                <a:lnTo>
                  <a:pt x="0" y="199644"/>
                </a:lnTo>
              </a:path>
            </a:pathLst>
          </a:custGeom>
          <a:ln w="24384">
            <a:solidFill>
              <a:srgbClr val="6600FF"/>
            </a:solidFill>
          </a:ln>
        </p:spPr>
        <p:txBody>
          <a:bodyPr wrap="square" lIns="0" tIns="0" rIns="0" bIns="0" rtlCol="0"/>
          <a:lstStyle/>
          <a:p/>
        </p:txBody>
      </p:sp>
      <p:sp>
        <p:nvSpPr>
          <p:cNvPr id="375" name="object 375"/>
          <p:cNvSpPr/>
          <p:nvPr/>
        </p:nvSpPr>
        <p:spPr>
          <a:xfrm>
            <a:off x="4174235" y="5347715"/>
            <a:ext cx="123825" cy="121920"/>
          </a:xfrm>
          <a:custGeom>
            <a:avLst/>
            <a:gdLst/>
            <a:ahLst/>
            <a:cxnLst/>
            <a:rect l="l" t="t" r="r" b="b"/>
            <a:pathLst>
              <a:path w="123825" h="121920">
                <a:moveTo>
                  <a:pt x="60960" y="0"/>
                </a:moveTo>
                <a:lnTo>
                  <a:pt x="0" y="121920"/>
                </a:lnTo>
                <a:lnTo>
                  <a:pt x="123444" y="121920"/>
                </a:lnTo>
                <a:lnTo>
                  <a:pt x="60960" y="0"/>
                </a:lnTo>
                <a:close/>
              </a:path>
            </a:pathLst>
          </a:custGeom>
          <a:solidFill>
            <a:srgbClr val="6600FF"/>
          </a:solidFill>
        </p:spPr>
        <p:txBody>
          <a:bodyPr wrap="square" lIns="0" tIns="0" rIns="0" bIns="0" rtlCol="0"/>
          <a:lstStyle/>
          <a:p/>
        </p:txBody>
      </p:sp>
      <p:sp>
        <p:nvSpPr>
          <p:cNvPr id="376" name="object 376"/>
          <p:cNvSpPr/>
          <p:nvPr/>
        </p:nvSpPr>
        <p:spPr>
          <a:xfrm>
            <a:off x="4064508" y="5120640"/>
            <a:ext cx="448309" cy="449580"/>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p:txBody>
      </p:sp>
      <p:sp>
        <p:nvSpPr>
          <p:cNvPr id="377" name="object 377"/>
          <p:cNvSpPr/>
          <p:nvPr/>
        </p:nvSpPr>
        <p:spPr>
          <a:xfrm>
            <a:off x="4076700" y="5664708"/>
            <a:ext cx="318770" cy="317500"/>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378" name="object 378"/>
          <p:cNvSpPr/>
          <p:nvPr/>
        </p:nvSpPr>
        <p:spPr>
          <a:xfrm>
            <a:off x="4064508"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379" name="object 379"/>
          <p:cNvSpPr/>
          <p:nvPr/>
        </p:nvSpPr>
        <p:spPr>
          <a:xfrm>
            <a:off x="4341876" y="5344921"/>
            <a:ext cx="158750" cy="213360"/>
          </a:xfrm>
          <a:custGeom>
            <a:avLst/>
            <a:gdLst/>
            <a:ahLst/>
            <a:cxnLst/>
            <a:rect l="l" t="t" r="r" b="b"/>
            <a:pathLst>
              <a:path w="158750" h="213360">
                <a:moveTo>
                  <a:pt x="0" y="213360"/>
                </a:moveTo>
                <a:lnTo>
                  <a:pt x="158496" y="213360"/>
                </a:lnTo>
                <a:lnTo>
                  <a:pt x="158496" y="0"/>
                </a:lnTo>
                <a:lnTo>
                  <a:pt x="0" y="0"/>
                </a:lnTo>
                <a:lnTo>
                  <a:pt x="0" y="213360"/>
                </a:lnTo>
                <a:close/>
              </a:path>
            </a:pathLst>
          </a:custGeom>
          <a:solidFill>
            <a:srgbClr val="6600FF"/>
          </a:solidFill>
        </p:spPr>
        <p:txBody>
          <a:bodyPr wrap="square" lIns="0" tIns="0" rIns="0" bIns="0" rtlCol="0"/>
          <a:lstStyle/>
          <a:p/>
        </p:txBody>
      </p:sp>
      <p:sp>
        <p:nvSpPr>
          <p:cNvPr id="380" name="object 380"/>
          <p:cNvSpPr/>
          <p:nvPr/>
        </p:nvSpPr>
        <p:spPr>
          <a:xfrm>
            <a:off x="4076700" y="5132832"/>
            <a:ext cx="424180" cy="212090"/>
          </a:xfrm>
          <a:custGeom>
            <a:avLst/>
            <a:gdLst/>
            <a:ahLst/>
            <a:cxnLst/>
            <a:rect l="l" t="t" r="r" b="b"/>
            <a:pathLst>
              <a:path w="424179" h="212089">
                <a:moveTo>
                  <a:pt x="0" y="212090"/>
                </a:moveTo>
                <a:lnTo>
                  <a:pt x="423672" y="212090"/>
                </a:lnTo>
                <a:lnTo>
                  <a:pt x="423672" y="0"/>
                </a:lnTo>
                <a:lnTo>
                  <a:pt x="0" y="0"/>
                </a:lnTo>
                <a:lnTo>
                  <a:pt x="0" y="212090"/>
                </a:lnTo>
                <a:close/>
              </a:path>
            </a:pathLst>
          </a:custGeom>
          <a:solidFill>
            <a:srgbClr val="6600FF"/>
          </a:solidFill>
        </p:spPr>
        <p:txBody>
          <a:bodyPr wrap="square" lIns="0" tIns="0" rIns="0" bIns="0" rtlCol="0"/>
          <a:lstStyle/>
          <a:p/>
        </p:txBody>
      </p:sp>
      <p:sp>
        <p:nvSpPr>
          <p:cNvPr id="381" name="object 381"/>
          <p:cNvSpPr/>
          <p:nvPr/>
        </p:nvSpPr>
        <p:spPr>
          <a:xfrm>
            <a:off x="4064508" y="5120640"/>
            <a:ext cx="448309" cy="449580"/>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p:txBody>
      </p:sp>
      <p:sp>
        <p:nvSpPr>
          <p:cNvPr id="382" name="object 382"/>
          <p:cNvSpPr/>
          <p:nvPr/>
        </p:nvSpPr>
        <p:spPr>
          <a:xfrm>
            <a:off x="4076700" y="5664708"/>
            <a:ext cx="318770" cy="317500"/>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383" name="object 383"/>
          <p:cNvSpPr/>
          <p:nvPr/>
        </p:nvSpPr>
        <p:spPr>
          <a:xfrm>
            <a:off x="4064508"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384" name="object 384"/>
          <p:cNvSpPr txBox="1"/>
          <p:nvPr/>
        </p:nvSpPr>
        <p:spPr>
          <a:xfrm>
            <a:off x="4105135" y="5694438"/>
            <a:ext cx="262890" cy="262890"/>
          </a:xfrm>
          <a:prstGeom prst="rect">
            <a:avLst/>
          </a:prstGeom>
        </p:spPr>
        <p:txBody>
          <a:bodyPr wrap="square" lIns="0" tIns="0" rIns="0" bIns="0" rtlCol="0" vert="horz">
            <a:spAutoFit/>
          </a:bodyPr>
          <a:lstStyle/>
          <a:p>
            <a:pPr marL="12700">
              <a:lnSpc>
                <a:spcPct val="100000"/>
              </a:lnSpc>
            </a:pPr>
            <a:r>
              <a:rPr dirty="0" sz="1650" spc="10" b="1">
                <a:solidFill>
                  <a:srgbClr val="FFFFFF"/>
                </a:solidFill>
                <a:latin typeface="Arial"/>
                <a:cs typeface="Arial"/>
              </a:rPr>
              <a:t>10</a:t>
            </a:r>
            <a:endParaRPr sz="1650">
              <a:latin typeface="Arial"/>
              <a:cs typeface="Arial"/>
            </a:endParaRPr>
          </a:p>
        </p:txBody>
      </p:sp>
      <p:sp>
        <p:nvSpPr>
          <p:cNvPr id="385" name="object 385"/>
          <p:cNvSpPr/>
          <p:nvPr/>
        </p:nvSpPr>
        <p:spPr>
          <a:xfrm>
            <a:off x="4235196" y="5465064"/>
            <a:ext cx="0" cy="200025"/>
          </a:xfrm>
          <a:custGeom>
            <a:avLst/>
            <a:gdLst/>
            <a:ahLst/>
            <a:cxnLst/>
            <a:rect l="l" t="t" r="r" b="b"/>
            <a:pathLst>
              <a:path w="0" h="200025">
                <a:moveTo>
                  <a:pt x="0" y="0"/>
                </a:moveTo>
                <a:lnTo>
                  <a:pt x="0" y="199644"/>
                </a:lnTo>
              </a:path>
            </a:pathLst>
          </a:custGeom>
          <a:ln w="24384">
            <a:solidFill>
              <a:srgbClr val="6600FF"/>
            </a:solidFill>
          </a:ln>
        </p:spPr>
        <p:txBody>
          <a:bodyPr wrap="square" lIns="0" tIns="0" rIns="0" bIns="0" rtlCol="0"/>
          <a:lstStyle/>
          <a:p/>
        </p:txBody>
      </p:sp>
      <p:sp>
        <p:nvSpPr>
          <p:cNvPr id="386" name="object 386"/>
          <p:cNvSpPr/>
          <p:nvPr/>
        </p:nvSpPr>
        <p:spPr>
          <a:xfrm>
            <a:off x="4174235" y="5347715"/>
            <a:ext cx="123825" cy="121920"/>
          </a:xfrm>
          <a:custGeom>
            <a:avLst/>
            <a:gdLst/>
            <a:ahLst/>
            <a:cxnLst/>
            <a:rect l="l" t="t" r="r" b="b"/>
            <a:pathLst>
              <a:path w="123825" h="121920">
                <a:moveTo>
                  <a:pt x="60960" y="0"/>
                </a:moveTo>
                <a:lnTo>
                  <a:pt x="0" y="121920"/>
                </a:lnTo>
                <a:lnTo>
                  <a:pt x="123444" y="121920"/>
                </a:lnTo>
                <a:lnTo>
                  <a:pt x="60960" y="0"/>
                </a:lnTo>
                <a:close/>
              </a:path>
            </a:pathLst>
          </a:custGeom>
          <a:solidFill>
            <a:srgbClr val="6600FF"/>
          </a:solidFill>
        </p:spPr>
        <p:txBody>
          <a:bodyPr wrap="square" lIns="0" tIns="0" rIns="0" bIns="0" rtlCol="0"/>
          <a:lstStyle/>
          <a:p/>
        </p:txBody>
      </p:sp>
      <p:sp>
        <p:nvSpPr>
          <p:cNvPr id="387" name="object 387"/>
          <p:cNvSpPr/>
          <p:nvPr/>
        </p:nvSpPr>
        <p:spPr>
          <a:xfrm>
            <a:off x="2359151" y="5138673"/>
            <a:ext cx="342900" cy="0"/>
          </a:xfrm>
          <a:custGeom>
            <a:avLst/>
            <a:gdLst/>
            <a:ahLst/>
            <a:cxnLst/>
            <a:rect l="l" t="t" r="r" b="b"/>
            <a:pathLst>
              <a:path w="342900" h="0">
                <a:moveTo>
                  <a:pt x="0" y="0"/>
                </a:moveTo>
                <a:lnTo>
                  <a:pt x="342900" y="0"/>
                </a:lnTo>
              </a:path>
            </a:pathLst>
          </a:custGeom>
          <a:ln w="12700">
            <a:solidFill>
              <a:srgbClr val="800000"/>
            </a:solidFill>
          </a:ln>
        </p:spPr>
        <p:txBody>
          <a:bodyPr wrap="square" lIns="0" tIns="0" rIns="0" bIns="0" rtlCol="0"/>
          <a:lstStyle/>
          <a:p/>
        </p:txBody>
      </p:sp>
      <p:sp>
        <p:nvSpPr>
          <p:cNvPr id="388" name="object 388"/>
          <p:cNvSpPr/>
          <p:nvPr/>
        </p:nvSpPr>
        <p:spPr>
          <a:xfrm>
            <a:off x="2359151" y="512660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89" name="object 389"/>
          <p:cNvSpPr/>
          <p:nvPr/>
        </p:nvSpPr>
        <p:spPr>
          <a:xfrm>
            <a:off x="2359151" y="4826253"/>
            <a:ext cx="24765" cy="294640"/>
          </a:xfrm>
          <a:custGeom>
            <a:avLst/>
            <a:gdLst/>
            <a:ahLst/>
            <a:cxnLst/>
            <a:rect l="l" t="t" r="r" b="b"/>
            <a:pathLst>
              <a:path w="24764" h="294639">
                <a:moveTo>
                  <a:pt x="0" y="294640"/>
                </a:moveTo>
                <a:lnTo>
                  <a:pt x="24384" y="294640"/>
                </a:lnTo>
                <a:lnTo>
                  <a:pt x="24384" y="0"/>
                </a:lnTo>
                <a:lnTo>
                  <a:pt x="0" y="0"/>
                </a:lnTo>
                <a:lnTo>
                  <a:pt x="0" y="294640"/>
                </a:lnTo>
                <a:close/>
              </a:path>
            </a:pathLst>
          </a:custGeom>
          <a:solidFill>
            <a:srgbClr val="800000"/>
          </a:solidFill>
        </p:spPr>
        <p:txBody>
          <a:bodyPr wrap="square" lIns="0" tIns="0" rIns="0" bIns="0" rtlCol="0"/>
          <a:lstStyle/>
          <a:p/>
        </p:txBody>
      </p:sp>
      <p:sp>
        <p:nvSpPr>
          <p:cNvPr id="390" name="object 390"/>
          <p:cNvSpPr/>
          <p:nvPr/>
        </p:nvSpPr>
        <p:spPr>
          <a:xfrm>
            <a:off x="2359151"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91" name="object 391"/>
          <p:cNvSpPr/>
          <p:nvPr/>
        </p:nvSpPr>
        <p:spPr>
          <a:xfrm>
            <a:off x="2359151" y="4802123"/>
            <a:ext cx="342900" cy="12700"/>
          </a:xfrm>
          <a:custGeom>
            <a:avLst/>
            <a:gdLst/>
            <a:ahLst/>
            <a:cxnLst/>
            <a:rect l="l" t="t" r="r" b="b"/>
            <a:pathLst>
              <a:path w="342900" h="12700">
                <a:moveTo>
                  <a:pt x="0" y="12700"/>
                </a:moveTo>
                <a:lnTo>
                  <a:pt x="342900" y="12700"/>
                </a:lnTo>
                <a:lnTo>
                  <a:pt x="342900" y="0"/>
                </a:lnTo>
                <a:lnTo>
                  <a:pt x="0" y="0"/>
                </a:lnTo>
                <a:lnTo>
                  <a:pt x="0" y="12700"/>
                </a:lnTo>
                <a:close/>
              </a:path>
            </a:pathLst>
          </a:custGeom>
          <a:solidFill>
            <a:srgbClr val="800000"/>
          </a:solidFill>
        </p:spPr>
        <p:txBody>
          <a:bodyPr wrap="square" lIns="0" tIns="0" rIns="0" bIns="0" rtlCol="0"/>
          <a:lstStyle/>
          <a:p/>
        </p:txBody>
      </p:sp>
      <p:sp>
        <p:nvSpPr>
          <p:cNvPr id="392" name="object 392"/>
          <p:cNvSpPr/>
          <p:nvPr/>
        </p:nvSpPr>
        <p:spPr>
          <a:xfrm>
            <a:off x="2371344" y="5120640"/>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93" name="object 393"/>
          <p:cNvSpPr/>
          <p:nvPr/>
        </p:nvSpPr>
        <p:spPr>
          <a:xfrm>
            <a:off x="2383535" y="5120640"/>
            <a:ext cx="294640" cy="12700"/>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p:txBody>
      </p:sp>
      <p:sp>
        <p:nvSpPr>
          <p:cNvPr id="394" name="object 394"/>
          <p:cNvSpPr/>
          <p:nvPr/>
        </p:nvSpPr>
        <p:spPr>
          <a:xfrm>
            <a:off x="2677667" y="512660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95" name="object 395"/>
          <p:cNvSpPr/>
          <p:nvPr/>
        </p:nvSpPr>
        <p:spPr>
          <a:xfrm>
            <a:off x="2677667" y="4826253"/>
            <a:ext cx="24765" cy="294640"/>
          </a:xfrm>
          <a:custGeom>
            <a:avLst/>
            <a:gdLst/>
            <a:ahLst/>
            <a:cxnLst/>
            <a:rect l="l" t="t" r="r" b="b"/>
            <a:pathLst>
              <a:path w="24764" h="294639">
                <a:moveTo>
                  <a:pt x="0" y="294640"/>
                </a:moveTo>
                <a:lnTo>
                  <a:pt x="24383" y="294640"/>
                </a:lnTo>
                <a:lnTo>
                  <a:pt x="24383" y="0"/>
                </a:lnTo>
                <a:lnTo>
                  <a:pt x="0" y="0"/>
                </a:lnTo>
                <a:lnTo>
                  <a:pt x="0" y="294640"/>
                </a:lnTo>
                <a:close/>
              </a:path>
            </a:pathLst>
          </a:custGeom>
          <a:solidFill>
            <a:srgbClr val="800000"/>
          </a:solidFill>
        </p:spPr>
        <p:txBody>
          <a:bodyPr wrap="square" lIns="0" tIns="0" rIns="0" bIns="0" rtlCol="0"/>
          <a:lstStyle/>
          <a:p/>
        </p:txBody>
      </p:sp>
      <p:sp>
        <p:nvSpPr>
          <p:cNvPr id="396" name="object 396"/>
          <p:cNvSpPr/>
          <p:nvPr/>
        </p:nvSpPr>
        <p:spPr>
          <a:xfrm>
            <a:off x="2677667"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397" name="object 397"/>
          <p:cNvSpPr/>
          <p:nvPr/>
        </p:nvSpPr>
        <p:spPr>
          <a:xfrm>
            <a:off x="2689860" y="5120640"/>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398" name="object 398"/>
          <p:cNvSpPr/>
          <p:nvPr/>
        </p:nvSpPr>
        <p:spPr>
          <a:xfrm>
            <a:off x="2371344" y="4814315"/>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399" name="object 399"/>
          <p:cNvSpPr/>
          <p:nvPr/>
        </p:nvSpPr>
        <p:spPr>
          <a:xfrm>
            <a:off x="2383535" y="4814315"/>
            <a:ext cx="294640" cy="12700"/>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p:txBody>
      </p:sp>
      <p:sp>
        <p:nvSpPr>
          <p:cNvPr id="400" name="object 400"/>
          <p:cNvSpPr/>
          <p:nvPr/>
        </p:nvSpPr>
        <p:spPr>
          <a:xfrm>
            <a:off x="2689860"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401" name="object 401"/>
          <p:cNvSpPr/>
          <p:nvPr/>
        </p:nvSpPr>
        <p:spPr>
          <a:xfrm>
            <a:off x="2371344" y="5664708"/>
            <a:ext cx="318770" cy="317500"/>
          </a:xfrm>
          <a:custGeom>
            <a:avLst/>
            <a:gdLst/>
            <a:ahLst/>
            <a:cxnLst/>
            <a:rect l="l" t="t" r="r" b="b"/>
            <a:pathLst>
              <a:path w="318769"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402" name="object 402"/>
          <p:cNvSpPr/>
          <p:nvPr/>
        </p:nvSpPr>
        <p:spPr>
          <a:xfrm>
            <a:off x="2359151"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403" name="object 403"/>
          <p:cNvSpPr/>
          <p:nvPr/>
        </p:nvSpPr>
        <p:spPr>
          <a:xfrm>
            <a:off x="2532126" y="5251703"/>
            <a:ext cx="0" cy="413384"/>
          </a:xfrm>
          <a:custGeom>
            <a:avLst/>
            <a:gdLst/>
            <a:ahLst/>
            <a:cxnLst/>
            <a:rect l="l" t="t" r="r" b="b"/>
            <a:pathLst>
              <a:path w="0" h="413385">
                <a:moveTo>
                  <a:pt x="0" y="0"/>
                </a:moveTo>
                <a:lnTo>
                  <a:pt x="0" y="413003"/>
                </a:lnTo>
              </a:path>
            </a:pathLst>
          </a:custGeom>
          <a:ln w="22860">
            <a:solidFill>
              <a:srgbClr val="6600FF"/>
            </a:solidFill>
          </a:ln>
        </p:spPr>
        <p:txBody>
          <a:bodyPr wrap="square" lIns="0" tIns="0" rIns="0" bIns="0" rtlCol="0"/>
          <a:lstStyle/>
          <a:p/>
        </p:txBody>
      </p:sp>
      <p:sp>
        <p:nvSpPr>
          <p:cNvPr id="404" name="object 404"/>
          <p:cNvSpPr/>
          <p:nvPr/>
        </p:nvSpPr>
        <p:spPr>
          <a:xfrm>
            <a:off x="2470404" y="5134355"/>
            <a:ext cx="123825" cy="121920"/>
          </a:xfrm>
          <a:custGeom>
            <a:avLst/>
            <a:gdLst/>
            <a:ahLst/>
            <a:cxnLst/>
            <a:rect l="l" t="t" r="r" b="b"/>
            <a:pathLst>
              <a:path w="123825" h="121920">
                <a:moveTo>
                  <a:pt x="60959" y="0"/>
                </a:moveTo>
                <a:lnTo>
                  <a:pt x="0" y="121920"/>
                </a:lnTo>
                <a:lnTo>
                  <a:pt x="123443" y="121920"/>
                </a:lnTo>
                <a:lnTo>
                  <a:pt x="60959" y="0"/>
                </a:lnTo>
                <a:close/>
              </a:path>
            </a:pathLst>
          </a:custGeom>
          <a:solidFill>
            <a:srgbClr val="6600FF"/>
          </a:solidFill>
        </p:spPr>
        <p:txBody>
          <a:bodyPr wrap="square" lIns="0" tIns="0" rIns="0" bIns="0" rtlCol="0"/>
          <a:lstStyle/>
          <a:p/>
        </p:txBody>
      </p:sp>
      <p:sp>
        <p:nvSpPr>
          <p:cNvPr id="405" name="object 405"/>
          <p:cNvSpPr/>
          <p:nvPr/>
        </p:nvSpPr>
        <p:spPr>
          <a:xfrm>
            <a:off x="2371344" y="4814315"/>
            <a:ext cx="318770" cy="318770"/>
          </a:xfrm>
          <a:custGeom>
            <a:avLst/>
            <a:gdLst/>
            <a:ahLst/>
            <a:cxnLst/>
            <a:rect l="l" t="t" r="r" b="b"/>
            <a:pathLst>
              <a:path w="318769" h="318770">
                <a:moveTo>
                  <a:pt x="0" y="0"/>
                </a:moveTo>
                <a:lnTo>
                  <a:pt x="318516" y="0"/>
                </a:lnTo>
                <a:lnTo>
                  <a:pt x="318516" y="318515"/>
                </a:lnTo>
                <a:lnTo>
                  <a:pt x="0" y="318515"/>
                </a:lnTo>
                <a:lnTo>
                  <a:pt x="0" y="0"/>
                </a:lnTo>
                <a:close/>
              </a:path>
            </a:pathLst>
          </a:custGeom>
          <a:solidFill>
            <a:srgbClr val="CC00CC"/>
          </a:solidFill>
        </p:spPr>
        <p:txBody>
          <a:bodyPr wrap="square" lIns="0" tIns="0" rIns="0" bIns="0" rtlCol="0"/>
          <a:lstStyle/>
          <a:p/>
        </p:txBody>
      </p:sp>
      <p:sp>
        <p:nvSpPr>
          <p:cNvPr id="406" name="object 406"/>
          <p:cNvSpPr/>
          <p:nvPr/>
        </p:nvSpPr>
        <p:spPr>
          <a:xfrm>
            <a:off x="2359151" y="5138673"/>
            <a:ext cx="342900" cy="0"/>
          </a:xfrm>
          <a:custGeom>
            <a:avLst/>
            <a:gdLst/>
            <a:ahLst/>
            <a:cxnLst/>
            <a:rect l="l" t="t" r="r" b="b"/>
            <a:pathLst>
              <a:path w="342900" h="0">
                <a:moveTo>
                  <a:pt x="0" y="0"/>
                </a:moveTo>
                <a:lnTo>
                  <a:pt x="342900" y="0"/>
                </a:lnTo>
              </a:path>
            </a:pathLst>
          </a:custGeom>
          <a:ln w="12700">
            <a:solidFill>
              <a:srgbClr val="800000"/>
            </a:solidFill>
          </a:ln>
        </p:spPr>
        <p:txBody>
          <a:bodyPr wrap="square" lIns="0" tIns="0" rIns="0" bIns="0" rtlCol="0"/>
          <a:lstStyle/>
          <a:p/>
        </p:txBody>
      </p:sp>
      <p:sp>
        <p:nvSpPr>
          <p:cNvPr id="407" name="object 407"/>
          <p:cNvSpPr/>
          <p:nvPr/>
        </p:nvSpPr>
        <p:spPr>
          <a:xfrm>
            <a:off x="2359151" y="512660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408" name="object 408"/>
          <p:cNvSpPr/>
          <p:nvPr/>
        </p:nvSpPr>
        <p:spPr>
          <a:xfrm>
            <a:off x="2359151" y="4826253"/>
            <a:ext cx="24765" cy="294640"/>
          </a:xfrm>
          <a:custGeom>
            <a:avLst/>
            <a:gdLst/>
            <a:ahLst/>
            <a:cxnLst/>
            <a:rect l="l" t="t" r="r" b="b"/>
            <a:pathLst>
              <a:path w="24764" h="294639">
                <a:moveTo>
                  <a:pt x="0" y="294640"/>
                </a:moveTo>
                <a:lnTo>
                  <a:pt x="24384" y="294640"/>
                </a:lnTo>
                <a:lnTo>
                  <a:pt x="24384" y="0"/>
                </a:lnTo>
                <a:lnTo>
                  <a:pt x="0" y="0"/>
                </a:lnTo>
                <a:lnTo>
                  <a:pt x="0" y="294640"/>
                </a:lnTo>
                <a:close/>
              </a:path>
            </a:pathLst>
          </a:custGeom>
          <a:solidFill>
            <a:srgbClr val="800000"/>
          </a:solidFill>
        </p:spPr>
        <p:txBody>
          <a:bodyPr wrap="square" lIns="0" tIns="0" rIns="0" bIns="0" rtlCol="0"/>
          <a:lstStyle/>
          <a:p/>
        </p:txBody>
      </p:sp>
      <p:sp>
        <p:nvSpPr>
          <p:cNvPr id="409" name="object 409"/>
          <p:cNvSpPr/>
          <p:nvPr/>
        </p:nvSpPr>
        <p:spPr>
          <a:xfrm>
            <a:off x="2359151"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410" name="object 410"/>
          <p:cNvSpPr/>
          <p:nvPr/>
        </p:nvSpPr>
        <p:spPr>
          <a:xfrm>
            <a:off x="2359151" y="4802123"/>
            <a:ext cx="342900" cy="12700"/>
          </a:xfrm>
          <a:custGeom>
            <a:avLst/>
            <a:gdLst/>
            <a:ahLst/>
            <a:cxnLst/>
            <a:rect l="l" t="t" r="r" b="b"/>
            <a:pathLst>
              <a:path w="342900" h="12700">
                <a:moveTo>
                  <a:pt x="0" y="12700"/>
                </a:moveTo>
                <a:lnTo>
                  <a:pt x="342900" y="12700"/>
                </a:lnTo>
                <a:lnTo>
                  <a:pt x="342900" y="0"/>
                </a:lnTo>
                <a:lnTo>
                  <a:pt x="0" y="0"/>
                </a:lnTo>
                <a:lnTo>
                  <a:pt x="0" y="12700"/>
                </a:lnTo>
                <a:close/>
              </a:path>
            </a:pathLst>
          </a:custGeom>
          <a:solidFill>
            <a:srgbClr val="800000"/>
          </a:solidFill>
        </p:spPr>
        <p:txBody>
          <a:bodyPr wrap="square" lIns="0" tIns="0" rIns="0" bIns="0" rtlCol="0"/>
          <a:lstStyle/>
          <a:p/>
        </p:txBody>
      </p:sp>
      <p:sp>
        <p:nvSpPr>
          <p:cNvPr id="411" name="object 411"/>
          <p:cNvSpPr/>
          <p:nvPr/>
        </p:nvSpPr>
        <p:spPr>
          <a:xfrm>
            <a:off x="2371344" y="5126735"/>
            <a:ext cx="12700" cy="0"/>
          </a:xfrm>
          <a:custGeom>
            <a:avLst/>
            <a:gdLst/>
            <a:ahLst/>
            <a:cxnLst/>
            <a:rect l="l" t="t" r="r" b="b"/>
            <a:pathLst>
              <a:path w="12700" h="0">
                <a:moveTo>
                  <a:pt x="0" y="0"/>
                </a:moveTo>
                <a:lnTo>
                  <a:pt x="12192" y="0"/>
                </a:lnTo>
              </a:path>
            </a:pathLst>
          </a:custGeom>
          <a:ln w="12192">
            <a:solidFill>
              <a:srgbClr val="800000"/>
            </a:solidFill>
          </a:ln>
        </p:spPr>
        <p:txBody>
          <a:bodyPr wrap="square" lIns="0" tIns="0" rIns="0" bIns="0" rtlCol="0"/>
          <a:lstStyle/>
          <a:p/>
        </p:txBody>
      </p:sp>
      <p:sp>
        <p:nvSpPr>
          <p:cNvPr id="412" name="object 412"/>
          <p:cNvSpPr/>
          <p:nvPr/>
        </p:nvSpPr>
        <p:spPr>
          <a:xfrm>
            <a:off x="2383535" y="5126735"/>
            <a:ext cx="294640" cy="0"/>
          </a:xfrm>
          <a:custGeom>
            <a:avLst/>
            <a:gdLst/>
            <a:ahLst/>
            <a:cxnLst/>
            <a:rect l="l" t="t" r="r" b="b"/>
            <a:pathLst>
              <a:path w="294639" h="0">
                <a:moveTo>
                  <a:pt x="0" y="0"/>
                </a:moveTo>
                <a:lnTo>
                  <a:pt x="294131" y="0"/>
                </a:lnTo>
              </a:path>
            </a:pathLst>
          </a:custGeom>
          <a:ln w="12192">
            <a:solidFill>
              <a:srgbClr val="800000"/>
            </a:solidFill>
          </a:ln>
        </p:spPr>
        <p:txBody>
          <a:bodyPr wrap="square" lIns="0" tIns="0" rIns="0" bIns="0" rtlCol="0"/>
          <a:lstStyle/>
          <a:p/>
        </p:txBody>
      </p:sp>
      <p:sp>
        <p:nvSpPr>
          <p:cNvPr id="413" name="object 413"/>
          <p:cNvSpPr/>
          <p:nvPr/>
        </p:nvSpPr>
        <p:spPr>
          <a:xfrm>
            <a:off x="2677667" y="512660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414" name="object 414"/>
          <p:cNvSpPr/>
          <p:nvPr/>
        </p:nvSpPr>
        <p:spPr>
          <a:xfrm>
            <a:off x="2677667" y="4826253"/>
            <a:ext cx="24765" cy="294640"/>
          </a:xfrm>
          <a:custGeom>
            <a:avLst/>
            <a:gdLst/>
            <a:ahLst/>
            <a:cxnLst/>
            <a:rect l="l" t="t" r="r" b="b"/>
            <a:pathLst>
              <a:path w="24764" h="294639">
                <a:moveTo>
                  <a:pt x="0" y="294640"/>
                </a:moveTo>
                <a:lnTo>
                  <a:pt x="24383" y="294640"/>
                </a:lnTo>
                <a:lnTo>
                  <a:pt x="24383" y="0"/>
                </a:lnTo>
                <a:lnTo>
                  <a:pt x="0" y="0"/>
                </a:lnTo>
                <a:lnTo>
                  <a:pt x="0" y="294640"/>
                </a:lnTo>
                <a:close/>
              </a:path>
            </a:pathLst>
          </a:custGeom>
          <a:solidFill>
            <a:srgbClr val="800000"/>
          </a:solidFill>
        </p:spPr>
        <p:txBody>
          <a:bodyPr wrap="square" lIns="0" tIns="0" rIns="0" bIns="0" rtlCol="0"/>
          <a:lstStyle/>
          <a:p/>
        </p:txBody>
      </p:sp>
      <p:sp>
        <p:nvSpPr>
          <p:cNvPr id="415" name="object 415"/>
          <p:cNvSpPr/>
          <p:nvPr/>
        </p:nvSpPr>
        <p:spPr>
          <a:xfrm>
            <a:off x="2677667"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416" name="object 416"/>
          <p:cNvSpPr/>
          <p:nvPr/>
        </p:nvSpPr>
        <p:spPr>
          <a:xfrm>
            <a:off x="2689860" y="5120640"/>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417" name="object 417"/>
          <p:cNvSpPr/>
          <p:nvPr/>
        </p:nvSpPr>
        <p:spPr>
          <a:xfrm>
            <a:off x="2371344" y="4820411"/>
            <a:ext cx="12700" cy="0"/>
          </a:xfrm>
          <a:custGeom>
            <a:avLst/>
            <a:gdLst/>
            <a:ahLst/>
            <a:cxnLst/>
            <a:rect l="l" t="t" r="r" b="b"/>
            <a:pathLst>
              <a:path w="12700" h="0">
                <a:moveTo>
                  <a:pt x="0" y="0"/>
                </a:moveTo>
                <a:lnTo>
                  <a:pt x="12192" y="0"/>
                </a:lnTo>
              </a:path>
            </a:pathLst>
          </a:custGeom>
          <a:ln w="12192">
            <a:solidFill>
              <a:srgbClr val="800000"/>
            </a:solidFill>
          </a:ln>
        </p:spPr>
        <p:txBody>
          <a:bodyPr wrap="square" lIns="0" tIns="0" rIns="0" bIns="0" rtlCol="0"/>
          <a:lstStyle/>
          <a:p/>
        </p:txBody>
      </p:sp>
      <p:sp>
        <p:nvSpPr>
          <p:cNvPr id="418" name="object 418"/>
          <p:cNvSpPr/>
          <p:nvPr/>
        </p:nvSpPr>
        <p:spPr>
          <a:xfrm>
            <a:off x="2383535" y="4820411"/>
            <a:ext cx="294640" cy="0"/>
          </a:xfrm>
          <a:custGeom>
            <a:avLst/>
            <a:gdLst/>
            <a:ahLst/>
            <a:cxnLst/>
            <a:rect l="l" t="t" r="r" b="b"/>
            <a:pathLst>
              <a:path w="294639" h="0">
                <a:moveTo>
                  <a:pt x="0" y="0"/>
                </a:moveTo>
                <a:lnTo>
                  <a:pt x="294131" y="0"/>
                </a:lnTo>
              </a:path>
            </a:pathLst>
          </a:custGeom>
          <a:ln w="12192">
            <a:solidFill>
              <a:srgbClr val="800000"/>
            </a:solidFill>
          </a:ln>
        </p:spPr>
        <p:txBody>
          <a:bodyPr wrap="square" lIns="0" tIns="0" rIns="0" bIns="0" rtlCol="0"/>
          <a:lstStyle/>
          <a:p/>
        </p:txBody>
      </p:sp>
      <p:sp>
        <p:nvSpPr>
          <p:cNvPr id="419" name="object 419"/>
          <p:cNvSpPr/>
          <p:nvPr/>
        </p:nvSpPr>
        <p:spPr>
          <a:xfrm>
            <a:off x="2689860"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420" name="object 420"/>
          <p:cNvSpPr/>
          <p:nvPr/>
        </p:nvSpPr>
        <p:spPr>
          <a:xfrm>
            <a:off x="2371344" y="5664708"/>
            <a:ext cx="318770" cy="317500"/>
          </a:xfrm>
          <a:custGeom>
            <a:avLst/>
            <a:gdLst/>
            <a:ahLst/>
            <a:cxnLst/>
            <a:rect l="l" t="t" r="r" b="b"/>
            <a:pathLst>
              <a:path w="318769"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421" name="object 421"/>
          <p:cNvSpPr/>
          <p:nvPr/>
        </p:nvSpPr>
        <p:spPr>
          <a:xfrm>
            <a:off x="2359151"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422" name="object 422"/>
          <p:cNvSpPr txBox="1"/>
          <p:nvPr/>
        </p:nvSpPr>
        <p:spPr>
          <a:xfrm>
            <a:off x="2459215" y="5694438"/>
            <a:ext cx="144145" cy="262890"/>
          </a:xfrm>
          <a:prstGeom prst="rect">
            <a:avLst/>
          </a:prstGeom>
        </p:spPr>
        <p:txBody>
          <a:bodyPr wrap="square" lIns="0" tIns="0" rIns="0" bIns="0" rtlCol="0" vert="horz">
            <a:spAutoFit/>
          </a:bodyPr>
          <a:lstStyle/>
          <a:p>
            <a:pPr marL="12700">
              <a:lnSpc>
                <a:spcPct val="100000"/>
              </a:lnSpc>
            </a:pPr>
            <a:r>
              <a:rPr dirty="0" sz="1650" spc="15" b="1">
                <a:solidFill>
                  <a:srgbClr val="FFFFFF"/>
                </a:solidFill>
                <a:latin typeface="Arial"/>
                <a:cs typeface="Arial"/>
              </a:rPr>
              <a:t>6</a:t>
            </a:r>
            <a:endParaRPr sz="1650">
              <a:latin typeface="Arial"/>
              <a:cs typeface="Arial"/>
            </a:endParaRPr>
          </a:p>
        </p:txBody>
      </p:sp>
      <p:sp>
        <p:nvSpPr>
          <p:cNvPr id="423" name="object 423"/>
          <p:cNvSpPr/>
          <p:nvPr/>
        </p:nvSpPr>
        <p:spPr>
          <a:xfrm>
            <a:off x="2532126" y="5251703"/>
            <a:ext cx="0" cy="413384"/>
          </a:xfrm>
          <a:custGeom>
            <a:avLst/>
            <a:gdLst/>
            <a:ahLst/>
            <a:cxnLst/>
            <a:rect l="l" t="t" r="r" b="b"/>
            <a:pathLst>
              <a:path w="0" h="413385">
                <a:moveTo>
                  <a:pt x="0" y="0"/>
                </a:moveTo>
                <a:lnTo>
                  <a:pt x="0" y="413003"/>
                </a:lnTo>
              </a:path>
            </a:pathLst>
          </a:custGeom>
          <a:ln w="22860">
            <a:solidFill>
              <a:srgbClr val="6600FF"/>
            </a:solidFill>
          </a:ln>
        </p:spPr>
        <p:txBody>
          <a:bodyPr wrap="square" lIns="0" tIns="0" rIns="0" bIns="0" rtlCol="0"/>
          <a:lstStyle/>
          <a:p/>
        </p:txBody>
      </p:sp>
      <p:sp>
        <p:nvSpPr>
          <p:cNvPr id="424" name="object 424"/>
          <p:cNvSpPr/>
          <p:nvPr/>
        </p:nvSpPr>
        <p:spPr>
          <a:xfrm>
            <a:off x="2470404" y="5134355"/>
            <a:ext cx="123825" cy="121920"/>
          </a:xfrm>
          <a:custGeom>
            <a:avLst/>
            <a:gdLst/>
            <a:ahLst/>
            <a:cxnLst/>
            <a:rect l="l" t="t" r="r" b="b"/>
            <a:pathLst>
              <a:path w="123825" h="121920">
                <a:moveTo>
                  <a:pt x="60959" y="0"/>
                </a:moveTo>
                <a:lnTo>
                  <a:pt x="0" y="121920"/>
                </a:lnTo>
                <a:lnTo>
                  <a:pt x="123443" y="121920"/>
                </a:lnTo>
                <a:lnTo>
                  <a:pt x="60959" y="0"/>
                </a:lnTo>
                <a:close/>
              </a:path>
            </a:pathLst>
          </a:custGeom>
          <a:solidFill>
            <a:srgbClr val="6600FF"/>
          </a:solidFill>
        </p:spPr>
        <p:txBody>
          <a:bodyPr wrap="square" lIns="0" tIns="0" rIns="0" bIns="0" rtlCol="0"/>
          <a:lstStyle/>
          <a:p/>
        </p:txBody>
      </p:sp>
      <p:sp>
        <p:nvSpPr>
          <p:cNvPr id="425" name="object 425"/>
          <p:cNvSpPr/>
          <p:nvPr/>
        </p:nvSpPr>
        <p:spPr>
          <a:xfrm>
            <a:off x="2311907" y="6412738"/>
            <a:ext cx="821690" cy="0"/>
          </a:xfrm>
          <a:custGeom>
            <a:avLst/>
            <a:gdLst/>
            <a:ahLst/>
            <a:cxnLst/>
            <a:rect l="l" t="t" r="r" b="b"/>
            <a:pathLst>
              <a:path w="821689" h="0">
                <a:moveTo>
                  <a:pt x="0" y="0"/>
                </a:moveTo>
                <a:lnTo>
                  <a:pt x="821436" y="0"/>
                </a:lnTo>
              </a:path>
            </a:pathLst>
          </a:custGeom>
          <a:ln w="12700">
            <a:solidFill>
              <a:srgbClr val="800000"/>
            </a:solidFill>
          </a:ln>
        </p:spPr>
        <p:txBody>
          <a:bodyPr wrap="square" lIns="0" tIns="0" rIns="0" bIns="0" rtlCol="0"/>
          <a:lstStyle/>
          <a:p/>
        </p:txBody>
      </p:sp>
      <p:sp>
        <p:nvSpPr>
          <p:cNvPr id="426" name="object 426"/>
          <p:cNvSpPr/>
          <p:nvPr/>
        </p:nvSpPr>
        <p:spPr>
          <a:xfrm>
            <a:off x="2311907" y="6394958"/>
            <a:ext cx="12700" cy="11430"/>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p:txBody>
      </p:sp>
      <p:sp>
        <p:nvSpPr>
          <p:cNvPr id="427" name="object 427"/>
          <p:cNvSpPr/>
          <p:nvPr/>
        </p:nvSpPr>
        <p:spPr>
          <a:xfrm>
            <a:off x="2311907" y="6206997"/>
            <a:ext cx="24765" cy="187960"/>
          </a:xfrm>
          <a:custGeom>
            <a:avLst/>
            <a:gdLst/>
            <a:ahLst/>
            <a:cxnLst/>
            <a:rect l="l" t="t" r="r" b="b"/>
            <a:pathLst>
              <a:path w="24764" h="187960">
                <a:moveTo>
                  <a:pt x="0" y="187960"/>
                </a:moveTo>
                <a:lnTo>
                  <a:pt x="24384" y="187960"/>
                </a:lnTo>
                <a:lnTo>
                  <a:pt x="24384" y="0"/>
                </a:lnTo>
                <a:lnTo>
                  <a:pt x="0" y="0"/>
                </a:lnTo>
                <a:lnTo>
                  <a:pt x="0" y="187960"/>
                </a:lnTo>
                <a:close/>
              </a:path>
            </a:pathLst>
          </a:custGeom>
          <a:solidFill>
            <a:srgbClr val="800000"/>
          </a:solidFill>
        </p:spPr>
        <p:txBody>
          <a:bodyPr wrap="square" lIns="0" tIns="0" rIns="0" bIns="0" rtlCol="0"/>
          <a:lstStyle/>
          <a:p/>
        </p:txBody>
      </p:sp>
      <p:sp>
        <p:nvSpPr>
          <p:cNvPr id="428" name="object 428"/>
          <p:cNvSpPr/>
          <p:nvPr/>
        </p:nvSpPr>
        <p:spPr>
          <a:xfrm>
            <a:off x="2311907" y="6201283"/>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429" name="object 429"/>
          <p:cNvSpPr/>
          <p:nvPr/>
        </p:nvSpPr>
        <p:spPr>
          <a:xfrm>
            <a:off x="2311907" y="6182867"/>
            <a:ext cx="821690" cy="12700"/>
          </a:xfrm>
          <a:custGeom>
            <a:avLst/>
            <a:gdLst/>
            <a:ahLst/>
            <a:cxnLst/>
            <a:rect l="l" t="t" r="r" b="b"/>
            <a:pathLst>
              <a:path w="821689" h="12700">
                <a:moveTo>
                  <a:pt x="0" y="12700"/>
                </a:moveTo>
                <a:lnTo>
                  <a:pt x="821436" y="12700"/>
                </a:lnTo>
                <a:lnTo>
                  <a:pt x="821436" y="0"/>
                </a:lnTo>
                <a:lnTo>
                  <a:pt x="0" y="0"/>
                </a:lnTo>
                <a:lnTo>
                  <a:pt x="0" y="12700"/>
                </a:lnTo>
                <a:close/>
              </a:path>
            </a:pathLst>
          </a:custGeom>
          <a:solidFill>
            <a:srgbClr val="800000"/>
          </a:solidFill>
        </p:spPr>
        <p:txBody>
          <a:bodyPr wrap="square" lIns="0" tIns="0" rIns="0" bIns="0" rtlCol="0"/>
          <a:lstStyle/>
          <a:p/>
        </p:txBody>
      </p:sp>
      <p:sp>
        <p:nvSpPr>
          <p:cNvPr id="430" name="object 430"/>
          <p:cNvSpPr/>
          <p:nvPr/>
        </p:nvSpPr>
        <p:spPr>
          <a:xfrm>
            <a:off x="2324100" y="6394703"/>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431" name="object 431"/>
          <p:cNvSpPr/>
          <p:nvPr/>
        </p:nvSpPr>
        <p:spPr>
          <a:xfrm>
            <a:off x="2336292" y="6394703"/>
            <a:ext cx="772795" cy="12700"/>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p:txBody>
      </p:sp>
      <p:sp>
        <p:nvSpPr>
          <p:cNvPr id="432" name="object 432"/>
          <p:cNvSpPr/>
          <p:nvPr/>
        </p:nvSpPr>
        <p:spPr>
          <a:xfrm>
            <a:off x="3108960" y="6394958"/>
            <a:ext cx="12700" cy="11430"/>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p:txBody>
      </p:sp>
      <p:sp>
        <p:nvSpPr>
          <p:cNvPr id="433" name="object 433"/>
          <p:cNvSpPr/>
          <p:nvPr/>
        </p:nvSpPr>
        <p:spPr>
          <a:xfrm>
            <a:off x="3108960" y="6206997"/>
            <a:ext cx="24765" cy="187960"/>
          </a:xfrm>
          <a:custGeom>
            <a:avLst/>
            <a:gdLst/>
            <a:ahLst/>
            <a:cxnLst/>
            <a:rect l="l" t="t" r="r" b="b"/>
            <a:pathLst>
              <a:path w="24764" h="187960">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434" name="object 434"/>
          <p:cNvSpPr/>
          <p:nvPr/>
        </p:nvSpPr>
        <p:spPr>
          <a:xfrm>
            <a:off x="3108960" y="6201283"/>
            <a:ext cx="12700" cy="0"/>
          </a:xfrm>
          <a:custGeom>
            <a:avLst/>
            <a:gdLst/>
            <a:ahLst/>
            <a:cxnLst/>
            <a:rect l="l" t="t" r="r" b="b"/>
            <a:pathLst>
              <a:path w="12700" h="0">
                <a:moveTo>
                  <a:pt x="0" y="0"/>
                </a:moveTo>
                <a:lnTo>
                  <a:pt x="12191" y="0"/>
                </a:lnTo>
              </a:path>
            </a:pathLst>
          </a:custGeom>
          <a:ln w="11429">
            <a:solidFill>
              <a:srgbClr val="800000"/>
            </a:solidFill>
          </a:ln>
        </p:spPr>
        <p:txBody>
          <a:bodyPr wrap="square" lIns="0" tIns="0" rIns="0" bIns="0" rtlCol="0"/>
          <a:lstStyle/>
          <a:p/>
        </p:txBody>
      </p:sp>
      <p:sp>
        <p:nvSpPr>
          <p:cNvPr id="435" name="object 435"/>
          <p:cNvSpPr/>
          <p:nvPr/>
        </p:nvSpPr>
        <p:spPr>
          <a:xfrm>
            <a:off x="3121151" y="6394703"/>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436" name="object 436"/>
          <p:cNvSpPr/>
          <p:nvPr/>
        </p:nvSpPr>
        <p:spPr>
          <a:xfrm>
            <a:off x="2324100" y="6195059"/>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437" name="object 437"/>
          <p:cNvSpPr/>
          <p:nvPr/>
        </p:nvSpPr>
        <p:spPr>
          <a:xfrm>
            <a:off x="2336292" y="6195059"/>
            <a:ext cx="772795" cy="12700"/>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p:txBody>
      </p:sp>
      <p:sp>
        <p:nvSpPr>
          <p:cNvPr id="438" name="object 438"/>
          <p:cNvSpPr/>
          <p:nvPr/>
        </p:nvSpPr>
        <p:spPr>
          <a:xfrm>
            <a:off x="3121151" y="6195059"/>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439" name="object 439"/>
          <p:cNvSpPr/>
          <p:nvPr/>
        </p:nvSpPr>
        <p:spPr>
          <a:xfrm>
            <a:off x="2537460" y="6673595"/>
            <a:ext cx="318770" cy="317500"/>
          </a:xfrm>
          <a:custGeom>
            <a:avLst/>
            <a:gdLst/>
            <a:ahLst/>
            <a:cxnLst/>
            <a:rect l="l" t="t" r="r" b="b"/>
            <a:pathLst>
              <a:path w="318769" h="317500">
                <a:moveTo>
                  <a:pt x="158495" y="0"/>
                </a:moveTo>
                <a:lnTo>
                  <a:pt x="108069" y="7997"/>
                </a:lnTo>
                <a:lnTo>
                  <a:pt x="64520" y="30333"/>
                </a:lnTo>
                <a:lnTo>
                  <a:pt x="30333" y="64520"/>
                </a:lnTo>
                <a:lnTo>
                  <a:pt x="7997" y="108069"/>
                </a:lnTo>
                <a:lnTo>
                  <a:pt x="0" y="158495"/>
                </a:lnTo>
                <a:lnTo>
                  <a:pt x="7997" y="208336"/>
                </a:lnTo>
                <a:lnTo>
                  <a:pt x="30333" y="251813"/>
                </a:lnTo>
                <a:lnTo>
                  <a:pt x="64520" y="286219"/>
                </a:lnTo>
                <a:lnTo>
                  <a:pt x="108069" y="308847"/>
                </a:lnTo>
                <a:lnTo>
                  <a:pt x="158495" y="316991"/>
                </a:lnTo>
                <a:lnTo>
                  <a:pt x="209080" y="308847"/>
                </a:lnTo>
                <a:lnTo>
                  <a:pt x="253008" y="286219"/>
                </a:lnTo>
                <a:lnTo>
                  <a:pt x="287645" y="251813"/>
                </a:lnTo>
                <a:lnTo>
                  <a:pt x="310359" y="208336"/>
                </a:lnTo>
                <a:lnTo>
                  <a:pt x="318515" y="158495"/>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440" name="object 440"/>
          <p:cNvSpPr/>
          <p:nvPr/>
        </p:nvSpPr>
        <p:spPr>
          <a:xfrm>
            <a:off x="2525267" y="6661404"/>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441" name="object 441"/>
          <p:cNvSpPr/>
          <p:nvPr/>
        </p:nvSpPr>
        <p:spPr>
          <a:xfrm>
            <a:off x="2695955" y="6527292"/>
            <a:ext cx="0" cy="146685"/>
          </a:xfrm>
          <a:custGeom>
            <a:avLst/>
            <a:gdLst/>
            <a:ahLst/>
            <a:cxnLst/>
            <a:rect l="l" t="t" r="r" b="b"/>
            <a:pathLst>
              <a:path w="0" h="146684">
                <a:moveTo>
                  <a:pt x="0" y="0"/>
                </a:moveTo>
                <a:lnTo>
                  <a:pt x="0" y="146303"/>
                </a:lnTo>
              </a:path>
            </a:pathLst>
          </a:custGeom>
          <a:ln w="24383">
            <a:solidFill>
              <a:srgbClr val="6600FF"/>
            </a:solidFill>
          </a:ln>
        </p:spPr>
        <p:txBody>
          <a:bodyPr wrap="square" lIns="0" tIns="0" rIns="0" bIns="0" rtlCol="0"/>
          <a:lstStyle/>
          <a:p/>
        </p:txBody>
      </p:sp>
      <p:sp>
        <p:nvSpPr>
          <p:cNvPr id="442" name="object 442"/>
          <p:cNvSpPr/>
          <p:nvPr/>
        </p:nvSpPr>
        <p:spPr>
          <a:xfrm>
            <a:off x="2634995" y="6408420"/>
            <a:ext cx="123825" cy="123825"/>
          </a:xfrm>
          <a:custGeom>
            <a:avLst/>
            <a:gdLst/>
            <a:ahLst/>
            <a:cxnLst/>
            <a:rect l="l" t="t" r="r" b="b"/>
            <a:pathLst>
              <a:path w="123825" h="123825">
                <a:moveTo>
                  <a:pt x="62483" y="0"/>
                </a:moveTo>
                <a:lnTo>
                  <a:pt x="0" y="123444"/>
                </a:lnTo>
                <a:lnTo>
                  <a:pt x="123443" y="123444"/>
                </a:lnTo>
                <a:lnTo>
                  <a:pt x="62483" y="0"/>
                </a:lnTo>
                <a:close/>
              </a:path>
            </a:pathLst>
          </a:custGeom>
          <a:solidFill>
            <a:srgbClr val="6600FF"/>
          </a:solidFill>
        </p:spPr>
        <p:txBody>
          <a:bodyPr wrap="square" lIns="0" tIns="0" rIns="0" bIns="0" rtlCol="0"/>
          <a:lstStyle/>
          <a:p/>
        </p:txBody>
      </p:sp>
      <p:sp>
        <p:nvSpPr>
          <p:cNvPr id="443" name="object 443"/>
          <p:cNvSpPr/>
          <p:nvPr/>
        </p:nvSpPr>
        <p:spPr>
          <a:xfrm>
            <a:off x="2324100" y="6195059"/>
            <a:ext cx="797560" cy="212090"/>
          </a:xfrm>
          <a:custGeom>
            <a:avLst/>
            <a:gdLst/>
            <a:ahLst/>
            <a:cxnLst/>
            <a:rect l="l" t="t" r="r" b="b"/>
            <a:pathLst>
              <a:path w="797560" h="212089">
                <a:moveTo>
                  <a:pt x="0" y="0"/>
                </a:moveTo>
                <a:lnTo>
                  <a:pt x="797051" y="0"/>
                </a:lnTo>
                <a:lnTo>
                  <a:pt x="797051" y="211836"/>
                </a:lnTo>
                <a:lnTo>
                  <a:pt x="0" y="211836"/>
                </a:lnTo>
                <a:lnTo>
                  <a:pt x="0" y="0"/>
                </a:lnTo>
                <a:close/>
              </a:path>
            </a:pathLst>
          </a:custGeom>
          <a:solidFill>
            <a:srgbClr val="CC3300"/>
          </a:solidFill>
        </p:spPr>
        <p:txBody>
          <a:bodyPr wrap="square" lIns="0" tIns="0" rIns="0" bIns="0" rtlCol="0"/>
          <a:lstStyle/>
          <a:p/>
        </p:txBody>
      </p:sp>
      <p:sp>
        <p:nvSpPr>
          <p:cNvPr id="444" name="object 444"/>
          <p:cNvSpPr/>
          <p:nvPr/>
        </p:nvSpPr>
        <p:spPr>
          <a:xfrm>
            <a:off x="2311907" y="6412738"/>
            <a:ext cx="821690" cy="0"/>
          </a:xfrm>
          <a:custGeom>
            <a:avLst/>
            <a:gdLst/>
            <a:ahLst/>
            <a:cxnLst/>
            <a:rect l="l" t="t" r="r" b="b"/>
            <a:pathLst>
              <a:path w="821689" h="0">
                <a:moveTo>
                  <a:pt x="0" y="0"/>
                </a:moveTo>
                <a:lnTo>
                  <a:pt x="821436" y="0"/>
                </a:lnTo>
              </a:path>
            </a:pathLst>
          </a:custGeom>
          <a:ln w="12700">
            <a:solidFill>
              <a:srgbClr val="800000"/>
            </a:solidFill>
          </a:ln>
        </p:spPr>
        <p:txBody>
          <a:bodyPr wrap="square" lIns="0" tIns="0" rIns="0" bIns="0" rtlCol="0"/>
          <a:lstStyle/>
          <a:p/>
        </p:txBody>
      </p:sp>
      <p:sp>
        <p:nvSpPr>
          <p:cNvPr id="445" name="object 445"/>
          <p:cNvSpPr/>
          <p:nvPr/>
        </p:nvSpPr>
        <p:spPr>
          <a:xfrm>
            <a:off x="2311907" y="6394958"/>
            <a:ext cx="12700" cy="11430"/>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p:txBody>
      </p:sp>
      <p:sp>
        <p:nvSpPr>
          <p:cNvPr id="446" name="object 446"/>
          <p:cNvSpPr/>
          <p:nvPr/>
        </p:nvSpPr>
        <p:spPr>
          <a:xfrm>
            <a:off x="2311907" y="6206997"/>
            <a:ext cx="24765" cy="187960"/>
          </a:xfrm>
          <a:custGeom>
            <a:avLst/>
            <a:gdLst/>
            <a:ahLst/>
            <a:cxnLst/>
            <a:rect l="l" t="t" r="r" b="b"/>
            <a:pathLst>
              <a:path w="24764" h="187960">
                <a:moveTo>
                  <a:pt x="0" y="187960"/>
                </a:moveTo>
                <a:lnTo>
                  <a:pt x="24384" y="187960"/>
                </a:lnTo>
                <a:lnTo>
                  <a:pt x="24384" y="0"/>
                </a:lnTo>
                <a:lnTo>
                  <a:pt x="0" y="0"/>
                </a:lnTo>
                <a:lnTo>
                  <a:pt x="0" y="187960"/>
                </a:lnTo>
                <a:close/>
              </a:path>
            </a:pathLst>
          </a:custGeom>
          <a:solidFill>
            <a:srgbClr val="800000"/>
          </a:solidFill>
        </p:spPr>
        <p:txBody>
          <a:bodyPr wrap="square" lIns="0" tIns="0" rIns="0" bIns="0" rtlCol="0"/>
          <a:lstStyle/>
          <a:p/>
        </p:txBody>
      </p:sp>
      <p:sp>
        <p:nvSpPr>
          <p:cNvPr id="447" name="object 447"/>
          <p:cNvSpPr/>
          <p:nvPr/>
        </p:nvSpPr>
        <p:spPr>
          <a:xfrm>
            <a:off x="2311907" y="6201283"/>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448" name="object 448"/>
          <p:cNvSpPr/>
          <p:nvPr/>
        </p:nvSpPr>
        <p:spPr>
          <a:xfrm>
            <a:off x="2311907" y="6182867"/>
            <a:ext cx="821690" cy="12700"/>
          </a:xfrm>
          <a:custGeom>
            <a:avLst/>
            <a:gdLst/>
            <a:ahLst/>
            <a:cxnLst/>
            <a:rect l="l" t="t" r="r" b="b"/>
            <a:pathLst>
              <a:path w="821689" h="12700">
                <a:moveTo>
                  <a:pt x="0" y="12700"/>
                </a:moveTo>
                <a:lnTo>
                  <a:pt x="821436" y="12700"/>
                </a:lnTo>
                <a:lnTo>
                  <a:pt x="821436" y="0"/>
                </a:lnTo>
                <a:lnTo>
                  <a:pt x="0" y="0"/>
                </a:lnTo>
                <a:lnTo>
                  <a:pt x="0" y="12700"/>
                </a:lnTo>
                <a:close/>
              </a:path>
            </a:pathLst>
          </a:custGeom>
          <a:solidFill>
            <a:srgbClr val="800000"/>
          </a:solidFill>
        </p:spPr>
        <p:txBody>
          <a:bodyPr wrap="square" lIns="0" tIns="0" rIns="0" bIns="0" rtlCol="0"/>
          <a:lstStyle/>
          <a:p/>
        </p:txBody>
      </p:sp>
      <p:sp>
        <p:nvSpPr>
          <p:cNvPr id="449" name="object 449"/>
          <p:cNvSpPr/>
          <p:nvPr/>
        </p:nvSpPr>
        <p:spPr>
          <a:xfrm>
            <a:off x="2324100" y="6400800"/>
            <a:ext cx="12700" cy="0"/>
          </a:xfrm>
          <a:custGeom>
            <a:avLst/>
            <a:gdLst/>
            <a:ahLst/>
            <a:cxnLst/>
            <a:rect l="l" t="t" r="r" b="b"/>
            <a:pathLst>
              <a:path w="12700" h="0">
                <a:moveTo>
                  <a:pt x="0" y="0"/>
                </a:moveTo>
                <a:lnTo>
                  <a:pt x="12192" y="0"/>
                </a:lnTo>
              </a:path>
            </a:pathLst>
          </a:custGeom>
          <a:ln w="12191">
            <a:solidFill>
              <a:srgbClr val="800000"/>
            </a:solidFill>
          </a:ln>
        </p:spPr>
        <p:txBody>
          <a:bodyPr wrap="square" lIns="0" tIns="0" rIns="0" bIns="0" rtlCol="0"/>
          <a:lstStyle/>
          <a:p/>
        </p:txBody>
      </p:sp>
      <p:sp>
        <p:nvSpPr>
          <p:cNvPr id="450" name="object 450"/>
          <p:cNvSpPr/>
          <p:nvPr/>
        </p:nvSpPr>
        <p:spPr>
          <a:xfrm>
            <a:off x="2336292" y="6400800"/>
            <a:ext cx="772795" cy="0"/>
          </a:xfrm>
          <a:custGeom>
            <a:avLst/>
            <a:gdLst/>
            <a:ahLst/>
            <a:cxnLst/>
            <a:rect l="l" t="t" r="r" b="b"/>
            <a:pathLst>
              <a:path w="772794" h="0">
                <a:moveTo>
                  <a:pt x="0" y="0"/>
                </a:moveTo>
                <a:lnTo>
                  <a:pt x="772668" y="0"/>
                </a:lnTo>
              </a:path>
            </a:pathLst>
          </a:custGeom>
          <a:ln w="12191">
            <a:solidFill>
              <a:srgbClr val="800000"/>
            </a:solidFill>
          </a:ln>
        </p:spPr>
        <p:txBody>
          <a:bodyPr wrap="square" lIns="0" tIns="0" rIns="0" bIns="0" rtlCol="0"/>
          <a:lstStyle/>
          <a:p/>
        </p:txBody>
      </p:sp>
      <p:sp>
        <p:nvSpPr>
          <p:cNvPr id="451" name="object 451"/>
          <p:cNvSpPr/>
          <p:nvPr/>
        </p:nvSpPr>
        <p:spPr>
          <a:xfrm>
            <a:off x="3108960" y="6400672"/>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52" name="object 452"/>
          <p:cNvSpPr/>
          <p:nvPr/>
        </p:nvSpPr>
        <p:spPr>
          <a:xfrm>
            <a:off x="3108960" y="6206997"/>
            <a:ext cx="24765" cy="187960"/>
          </a:xfrm>
          <a:custGeom>
            <a:avLst/>
            <a:gdLst/>
            <a:ahLst/>
            <a:cxnLst/>
            <a:rect l="l" t="t" r="r" b="b"/>
            <a:pathLst>
              <a:path w="24764" h="187960">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453" name="object 453"/>
          <p:cNvSpPr/>
          <p:nvPr/>
        </p:nvSpPr>
        <p:spPr>
          <a:xfrm>
            <a:off x="3108960" y="6201283"/>
            <a:ext cx="12700" cy="0"/>
          </a:xfrm>
          <a:custGeom>
            <a:avLst/>
            <a:gdLst/>
            <a:ahLst/>
            <a:cxnLst/>
            <a:rect l="l" t="t" r="r" b="b"/>
            <a:pathLst>
              <a:path w="12700" h="0">
                <a:moveTo>
                  <a:pt x="0" y="0"/>
                </a:moveTo>
                <a:lnTo>
                  <a:pt x="12191" y="0"/>
                </a:lnTo>
              </a:path>
            </a:pathLst>
          </a:custGeom>
          <a:ln w="11429">
            <a:solidFill>
              <a:srgbClr val="800000"/>
            </a:solidFill>
          </a:ln>
        </p:spPr>
        <p:txBody>
          <a:bodyPr wrap="square" lIns="0" tIns="0" rIns="0" bIns="0" rtlCol="0"/>
          <a:lstStyle/>
          <a:p/>
        </p:txBody>
      </p:sp>
      <p:sp>
        <p:nvSpPr>
          <p:cNvPr id="454" name="object 454"/>
          <p:cNvSpPr/>
          <p:nvPr/>
        </p:nvSpPr>
        <p:spPr>
          <a:xfrm>
            <a:off x="3121151" y="6394703"/>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455" name="object 455"/>
          <p:cNvSpPr/>
          <p:nvPr/>
        </p:nvSpPr>
        <p:spPr>
          <a:xfrm>
            <a:off x="2324100" y="6201155"/>
            <a:ext cx="12700" cy="0"/>
          </a:xfrm>
          <a:custGeom>
            <a:avLst/>
            <a:gdLst/>
            <a:ahLst/>
            <a:cxnLst/>
            <a:rect l="l" t="t" r="r" b="b"/>
            <a:pathLst>
              <a:path w="12700" h="0">
                <a:moveTo>
                  <a:pt x="0" y="0"/>
                </a:moveTo>
                <a:lnTo>
                  <a:pt x="12192" y="0"/>
                </a:lnTo>
              </a:path>
            </a:pathLst>
          </a:custGeom>
          <a:ln w="12192">
            <a:solidFill>
              <a:srgbClr val="800000"/>
            </a:solidFill>
          </a:ln>
        </p:spPr>
        <p:txBody>
          <a:bodyPr wrap="square" lIns="0" tIns="0" rIns="0" bIns="0" rtlCol="0"/>
          <a:lstStyle/>
          <a:p/>
        </p:txBody>
      </p:sp>
      <p:sp>
        <p:nvSpPr>
          <p:cNvPr id="456" name="object 456"/>
          <p:cNvSpPr/>
          <p:nvPr/>
        </p:nvSpPr>
        <p:spPr>
          <a:xfrm>
            <a:off x="2336292" y="6201155"/>
            <a:ext cx="772795" cy="0"/>
          </a:xfrm>
          <a:custGeom>
            <a:avLst/>
            <a:gdLst/>
            <a:ahLst/>
            <a:cxnLst/>
            <a:rect l="l" t="t" r="r" b="b"/>
            <a:pathLst>
              <a:path w="772794" h="0">
                <a:moveTo>
                  <a:pt x="0" y="0"/>
                </a:moveTo>
                <a:lnTo>
                  <a:pt x="772668" y="0"/>
                </a:lnTo>
              </a:path>
            </a:pathLst>
          </a:custGeom>
          <a:ln w="12192">
            <a:solidFill>
              <a:srgbClr val="800000"/>
            </a:solidFill>
          </a:ln>
        </p:spPr>
        <p:txBody>
          <a:bodyPr wrap="square" lIns="0" tIns="0" rIns="0" bIns="0" rtlCol="0"/>
          <a:lstStyle/>
          <a:p/>
        </p:txBody>
      </p:sp>
      <p:sp>
        <p:nvSpPr>
          <p:cNvPr id="457" name="object 457"/>
          <p:cNvSpPr/>
          <p:nvPr/>
        </p:nvSpPr>
        <p:spPr>
          <a:xfrm>
            <a:off x="3121151" y="6195059"/>
            <a:ext cx="12700" cy="12700"/>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p:txBody>
      </p:sp>
      <p:sp>
        <p:nvSpPr>
          <p:cNvPr id="458" name="object 458"/>
          <p:cNvSpPr/>
          <p:nvPr/>
        </p:nvSpPr>
        <p:spPr>
          <a:xfrm>
            <a:off x="2537460" y="6673595"/>
            <a:ext cx="318770" cy="317500"/>
          </a:xfrm>
          <a:custGeom>
            <a:avLst/>
            <a:gdLst/>
            <a:ahLst/>
            <a:cxnLst/>
            <a:rect l="l" t="t" r="r" b="b"/>
            <a:pathLst>
              <a:path w="318769" h="317500">
                <a:moveTo>
                  <a:pt x="158495" y="0"/>
                </a:moveTo>
                <a:lnTo>
                  <a:pt x="108069" y="7997"/>
                </a:lnTo>
                <a:lnTo>
                  <a:pt x="64520" y="30333"/>
                </a:lnTo>
                <a:lnTo>
                  <a:pt x="30333" y="64520"/>
                </a:lnTo>
                <a:lnTo>
                  <a:pt x="7997" y="108069"/>
                </a:lnTo>
                <a:lnTo>
                  <a:pt x="0" y="158495"/>
                </a:lnTo>
                <a:lnTo>
                  <a:pt x="7997" y="208336"/>
                </a:lnTo>
                <a:lnTo>
                  <a:pt x="30333" y="251813"/>
                </a:lnTo>
                <a:lnTo>
                  <a:pt x="64520" y="286219"/>
                </a:lnTo>
                <a:lnTo>
                  <a:pt x="108069" y="308847"/>
                </a:lnTo>
                <a:lnTo>
                  <a:pt x="158495" y="316991"/>
                </a:lnTo>
                <a:lnTo>
                  <a:pt x="209080" y="308847"/>
                </a:lnTo>
                <a:lnTo>
                  <a:pt x="253008" y="286219"/>
                </a:lnTo>
                <a:lnTo>
                  <a:pt x="287645" y="251813"/>
                </a:lnTo>
                <a:lnTo>
                  <a:pt x="310359" y="208336"/>
                </a:lnTo>
                <a:lnTo>
                  <a:pt x="318515" y="158495"/>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459" name="object 459"/>
          <p:cNvSpPr/>
          <p:nvPr/>
        </p:nvSpPr>
        <p:spPr>
          <a:xfrm>
            <a:off x="2525267" y="6661404"/>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460" name="object 460"/>
          <p:cNvSpPr/>
          <p:nvPr/>
        </p:nvSpPr>
        <p:spPr>
          <a:xfrm>
            <a:off x="2695955" y="6527292"/>
            <a:ext cx="0" cy="146685"/>
          </a:xfrm>
          <a:custGeom>
            <a:avLst/>
            <a:gdLst/>
            <a:ahLst/>
            <a:cxnLst/>
            <a:rect l="l" t="t" r="r" b="b"/>
            <a:pathLst>
              <a:path w="0" h="146684">
                <a:moveTo>
                  <a:pt x="0" y="0"/>
                </a:moveTo>
                <a:lnTo>
                  <a:pt x="0" y="146303"/>
                </a:lnTo>
              </a:path>
            </a:pathLst>
          </a:custGeom>
          <a:ln w="24383">
            <a:solidFill>
              <a:srgbClr val="6600FF"/>
            </a:solidFill>
          </a:ln>
        </p:spPr>
        <p:txBody>
          <a:bodyPr wrap="square" lIns="0" tIns="0" rIns="0" bIns="0" rtlCol="0"/>
          <a:lstStyle/>
          <a:p/>
        </p:txBody>
      </p:sp>
      <p:sp>
        <p:nvSpPr>
          <p:cNvPr id="461" name="object 461"/>
          <p:cNvSpPr/>
          <p:nvPr/>
        </p:nvSpPr>
        <p:spPr>
          <a:xfrm>
            <a:off x="2634995" y="6408420"/>
            <a:ext cx="123825" cy="123825"/>
          </a:xfrm>
          <a:custGeom>
            <a:avLst/>
            <a:gdLst/>
            <a:ahLst/>
            <a:cxnLst/>
            <a:rect l="l" t="t" r="r" b="b"/>
            <a:pathLst>
              <a:path w="123825" h="123825">
                <a:moveTo>
                  <a:pt x="62483" y="0"/>
                </a:moveTo>
                <a:lnTo>
                  <a:pt x="0" y="123444"/>
                </a:lnTo>
                <a:lnTo>
                  <a:pt x="123443" y="123444"/>
                </a:lnTo>
                <a:lnTo>
                  <a:pt x="62483" y="0"/>
                </a:lnTo>
                <a:close/>
              </a:path>
            </a:pathLst>
          </a:custGeom>
          <a:solidFill>
            <a:srgbClr val="6600FF"/>
          </a:solidFill>
        </p:spPr>
        <p:txBody>
          <a:bodyPr wrap="square" lIns="0" tIns="0" rIns="0" bIns="0" rtlCol="0"/>
          <a:lstStyle/>
          <a:p/>
        </p:txBody>
      </p:sp>
      <p:sp>
        <p:nvSpPr>
          <p:cNvPr id="462" name="object 462"/>
          <p:cNvSpPr/>
          <p:nvPr/>
        </p:nvSpPr>
        <p:spPr>
          <a:xfrm>
            <a:off x="3692652" y="7415276"/>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463" name="object 463"/>
          <p:cNvSpPr/>
          <p:nvPr/>
        </p:nvSpPr>
        <p:spPr>
          <a:xfrm>
            <a:off x="3692652" y="740956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64" name="object 464"/>
          <p:cNvSpPr/>
          <p:nvPr/>
        </p:nvSpPr>
        <p:spPr>
          <a:xfrm>
            <a:off x="3692652" y="7215885"/>
            <a:ext cx="24765" cy="187960"/>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p:txBody>
      </p:sp>
      <p:sp>
        <p:nvSpPr>
          <p:cNvPr id="465" name="object 465"/>
          <p:cNvSpPr/>
          <p:nvPr/>
        </p:nvSpPr>
        <p:spPr>
          <a:xfrm>
            <a:off x="3692652" y="721017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66" name="object 466"/>
          <p:cNvSpPr/>
          <p:nvPr/>
        </p:nvSpPr>
        <p:spPr>
          <a:xfrm>
            <a:off x="3692652" y="7191756"/>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467" name="object 467"/>
          <p:cNvSpPr/>
          <p:nvPr/>
        </p:nvSpPr>
        <p:spPr>
          <a:xfrm>
            <a:off x="3704844" y="7403592"/>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468" name="object 468"/>
          <p:cNvSpPr/>
          <p:nvPr/>
        </p:nvSpPr>
        <p:spPr>
          <a:xfrm>
            <a:off x="3717035" y="7403592"/>
            <a:ext cx="241300" cy="12700"/>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p:txBody>
      </p:sp>
      <p:sp>
        <p:nvSpPr>
          <p:cNvPr id="469" name="object 469"/>
          <p:cNvSpPr/>
          <p:nvPr/>
        </p:nvSpPr>
        <p:spPr>
          <a:xfrm>
            <a:off x="3957828" y="740956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70" name="object 470"/>
          <p:cNvSpPr/>
          <p:nvPr/>
        </p:nvSpPr>
        <p:spPr>
          <a:xfrm>
            <a:off x="3957828" y="7215885"/>
            <a:ext cx="24765" cy="187960"/>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p:txBody>
      </p:sp>
      <p:sp>
        <p:nvSpPr>
          <p:cNvPr id="471" name="object 471"/>
          <p:cNvSpPr/>
          <p:nvPr/>
        </p:nvSpPr>
        <p:spPr>
          <a:xfrm>
            <a:off x="3957828" y="721017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72" name="object 472"/>
          <p:cNvSpPr/>
          <p:nvPr/>
        </p:nvSpPr>
        <p:spPr>
          <a:xfrm>
            <a:off x="3970020" y="7403592"/>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473" name="object 473"/>
          <p:cNvSpPr/>
          <p:nvPr/>
        </p:nvSpPr>
        <p:spPr>
          <a:xfrm>
            <a:off x="3704844" y="7203947"/>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474" name="object 474"/>
          <p:cNvSpPr/>
          <p:nvPr/>
        </p:nvSpPr>
        <p:spPr>
          <a:xfrm>
            <a:off x="3717035" y="7203947"/>
            <a:ext cx="241300" cy="12700"/>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p:txBody>
      </p:sp>
      <p:sp>
        <p:nvSpPr>
          <p:cNvPr id="475" name="object 475"/>
          <p:cNvSpPr/>
          <p:nvPr/>
        </p:nvSpPr>
        <p:spPr>
          <a:xfrm>
            <a:off x="3970020" y="7203947"/>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476" name="object 476"/>
          <p:cNvSpPr/>
          <p:nvPr/>
        </p:nvSpPr>
        <p:spPr>
          <a:xfrm>
            <a:off x="4235196" y="7150607"/>
            <a:ext cx="318770" cy="318770"/>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477" name="object 477"/>
          <p:cNvSpPr/>
          <p:nvPr/>
        </p:nvSpPr>
        <p:spPr>
          <a:xfrm>
            <a:off x="4223003" y="7138416"/>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478" name="object 478"/>
          <p:cNvSpPr/>
          <p:nvPr/>
        </p:nvSpPr>
        <p:spPr>
          <a:xfrm>
            <a:off x="4090415" y="7299959"/>
            <a:ext cx="144780" cy="22860"/>
          </a:xfrm>
          <a:custGeom>
            <a:avLst/>
            <a:gdLst/>
            <a:ahLst/>
            <a:cxnLst/>
            <a:rect l="l" t="t" r="r" b="b"/>
            <a:pathLst>
              <a:path w="144779" h="22859">
                <a:moveTo>
                  <a:pt x="0" y="22860"/>
                </a:moveTo>
                <a:lnTo>
                  <a:pt x="144779" y="22860"/>
                </a:lnTo>
                <a:lnTo>
                  <a:pt x="144779" y="0"/>
                </a:lnTo>
                <a:lnTo>
                  <a:pt x="0" y="0"/>
                </a:lnTo>
                <a:lnTo>
                  <a:pt x="0" y="22860"/>
                </a:lnTo>
                <a:close/>
              </a:path>
            </a:pathLst>
          </a:custGeom>
          <a:solidFill>
            <a:srgbClr val="6600FF"/>
          </a:solidFill>
        </p:spPr>
        <p:txBody>
          <a:bodyPr wrap="square" lIns="0" tIns="0" rIns="0" bIns="0" rtlCol="0"/>
          <a:lstStyle/>
          <a:p/>
        </p:txBody>
      </p:sp>
      <p:sp>
        <p:nvSpPr>
          <p:cNvPr id="479" name="object 479"/>
          <p:cNvSpPr/>
          <p:nvPr/>
        </p:nvSpPr>
        <p:spPr>
          <a:xfrm>
            <a:off x="3971544" y="7249668"/>
            <a:ext cx="121920" cy="125095"/>
          </a:xfrm>
          <a:custGeom>
            <a:avLst/>
            <a:gdLst/>
            <a:ahLst/>
            <a:cxnLst/>
            <a:rect l="l" t="t" r="r" b="b"/>
            <a:pathLst>
              <a:path w="121920" h="125095">
                <a:moveTo>
                  <a:pt x="121920" y="0"/>
                </a:moveTo>
                <a:lnTo>
                  <a:pt x="0" y="60959"/>
                </a:lnTo>
                <a:lnTo>
                  <a:pt x="121920" y="124967"/>
                </a:lnTo>
                <a:lnTo>
                  <a:pt x="121920" y="0"/>
                </a:lnTo>
                <a:close/>
              </a:path>
            </a:pathLst>
          </a:custGeom>
          <a:solidFill>
            <a:srgbClr val="6600FF"/>
          </a:solidFill>
        </p:spPr>
        <p:txBody>
          <a:bodyPr wrap="square" lIns="0" tIns="0" rIns="0" bIns="0" rtlCol="0"/>
          <a:lstStyle/>
          <a:p/>
        </p:txBody>
      </p:sp>
      <p:sp>
        <p:nvSpPr>
          <p:cNvPr id="480" name="object 480"/>
          <p:cNvSpPr/>
          <p:nvPr/>
        </p:nvSpPr>
        <p:spPr>
          <a:xfrm>
            <a:off x="3704844" y="7203947"/>
            <a:ext cx="265430" cy="212090"/>
          </a:xfrm>
          <a:custGeom>
            <a:avLst/>
            <a:gdLst/>
            <a:ahLst/>
            <a:cxnLst/>
            <a:rect l="l" t="t" r="r" b="b"/>
            <a:pathLst>
              <a:path w="265429" h="212090">
                <a:moveTo>
                  <a:pt x="0" y="0"/>
                </a:moveTo>
                <a:lnTo>
                  <a:pt x="265175" y="0"/>
                </a:lnTo>
                <a:lnTo>
                  <a:pt x="265175" y="211836"/>
                </a:lnTo>
                <a:lnTo>
                  <a:pt x="0" y="211836"/>
                </a:lnTo>
                <a:lnTo>
                  <a:pt x="0" y="0"/>
                </a:lnTo>
                <a:close/>
              </a:path>
            </a:pathLst>
          </a:custGeom>
          <a:solidFill>
            <a:srgbClr val="FFFF00"/>
          </a:solidFill>
        </p:spPr>
        <p:txBody>
          <a:bodyPr wrap="square" lIns="0" tIns="0" rIns="0" bIns="0" rtlCol="0"/>
          <a:lstStyle/>
          <a:p/>
        </p:txBody>
      </p:sp>
      <p:sp>
        <p:nvSpPr>
          <p:cNvPr id="481" name="object 481"/>
          <p:cNvSpPr/>
          <p:nvPr/>
        </p:nvSpPr>
        <p:spPr>
          <a:xfrm>
            <a:off x="3692652" y="7415276"/>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482" name="object 482"/>
          <p:cNvSpPr/>
          <p:nvPr/>
        </p:nvSpPr>
        <p:spPr>
          <a:xfrm>
            <a:off x="3692652" y="740956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83" name="object 483"/>
          <p:cNvSpPr/>
          <p:nvPr/>
        </p:nvSpPr>
        <p:spPr>
          <a:xfrm>
            <a:off x="3692652" y="7215885"/>
            <a:ext cx="24765" cy="187960"/>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p:txBody>
      </p:sp>
      <p:sp>
        <p:nvSpPr>
          <p:cNvPr id="484" name="object 484"/>
          <p:cNvSpPr/>
          <p:nvPr/>
        </p:nvSpPr>
        <p:spPr>
          <a:xfrm>
            <a:off x="3692652" y="721017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85" name="object 485"/>
          <p:cNvSpPr/>
          <p:nvPr/>
        </p:nvSpPr>
        <p:spPr>
          <a:xfrm>
            <a:off x="3692652" y="7191756"/>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486" name="object 486"/>
          <p:cNvSpPr/>
          <p:nvPr/>
        </p:nvSpPr>
        <p:spPr>
          <a:xfrm>
            <a:off x="3704844" y="7409688"/>
            <a:ext cx="12700" cy="0"/>
          </a:xfrm>
          <a:custGeom>
            <a:avLst/>
            <a:gdLst/>
            <a:ahLst/>
            <a:cxnLst/>
            <a:rect l="l" t="t" r="r" b="b"/>
            <a:pathLst>
              <a:path w="12700" h="0">
                <a:moveTo>
                  <a:pt x="0" y="0"/>
                </a:moveTo>
                <a:lnTo>
                  <a:pt x="12191" y="0"/>
                </a:lnTo>
              </a:path>
            </a:pathLst>
          </a:custGeom>
          <a:ln w="12192">
            <a:solidFill>
              <a:srgbClr val="800000"/>
            </a:solidFill>
          </a:ln>
        </p:spPr>
        <p:txBody>
          <a:bodyPr wrap="square" lIns="0" tIns="0" rIns="0" bIns="0" rtlCol="0"/>
          <a:lstStyle/>
          <a:p/>
        </p:txBody>
      </p:sp>
      <p:sp>
        <p:nvSpPr>
          <p:cNvPr id="487" name="object 487"/>
          <p:cNvSpPr/>
          <p:nvPr/>
        </p:nvSpPr>
        <p:spPr>
          <a:xfrm>
            <a:off x="3717035" y="7409688"/>
            <a:ext cx="241300" cy="0"/>
          </a:xfrm>
          <a:custGeom>
            <a:avLst/>
            <a:gdLst/>
            <a:ahLst/>
            <a:cxnLst/>
            <a:rect l="l" t="t" r="r" b="b"/>
            <a:pathLst>
              <a:path w="241300" h="0">
                <a:moveTo>
                  <a:pt x="0" y="0"/>
                </a:moveTo>
                <a:lnTo>
                  <a:pt x="240792" y="0"/>
                </a:lnTo>
              </a:path>
            </a:pathLst>
          </a:custGeom>
          <a:ln w="12192">
            <a:solidFill>
              <a:srgbClr val="800000"/>
            </a:solidFill>
          </a:ln>
        </p:spPr>
        <p:txBody>
          <a:bodyPr wrap="square" lIns="0" tIns="0" rIns="0" bIns="0" rtlCol="0"/>
          <a:lstStyle/>
          <a:p/>
        </p:txBody>
      </p:sp>
      <p:sp>
        <p:nvSpPr>
          <p:cNvPr id="488" name="object 488"/>
          <p:cNvSpPr/>
          <p:nvPr/>
        </p:nvSpPr>
        <p:spPr>
          <a:xfrm>
            <a:off x="3957828" y="740956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89" name="object 489"/>
          <p:cNvSpPr/>
          <p:nvPr/>
        </p:nvSpPr>
        <p:spPr>
          <a:xfrm>
            <a:off x="3957828" y="7215885"/>
            <a:ext cx="24765" cy="187960"/>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p:txBody>
      </p:sp>
      <p:sp>
        <p:nvSpPr>
          <p:cNvPr id="490" name="object 490"/>
          <p:cNvSpPr/>
          <p:nvPr/>
        </p:nvSpPr>
        <p:spPr>
          <a:xfrm>
            <a:off x="3957828" y="7210170"/>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491" name="object 491"/>
          <p:cNvSpPr/>
          <p:nvPr/>
        </p:nvSpPr>
        <p:spPr>
          <a:xfrm>
            <a:off x="3970020" y="7403592"/>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492" name="object 492"/>
          <p:cNvSpPr/>
          <p:nvPr/>
        </p:nvSpPr>
        <p:spPr>
          <a:xfrm>
            <a:off x="3704844" y="7210043"/>
            <a:ext cx="12700" cy="0"/>
          </a:xfrm>
          <a:custGeom>
            <a:avLst/>
            <a:gdLst/>
            <a:ahLst/>
            <a:cxnLst/>
            <a:rect l="l" t="t" r="r" b="b"/>
            <a:pathLst>
              <a:path w="12700" h="0">
                <a:moveTo>
                  <a:pt x="0" y="0"/>
                </a:moveTo>
                <a:lnTo>
                  <a:pt x="12191" y="0"/>
                </a:lnTo>
              </a:path>
            </a:pathLst>
          </a:custGeom>
          <a:ln w="12191">
            <a:solidFill>
              <a:srgbClr val="800000"/>
            </a:solidFill>
          </a:ln>
        </p:spPr>
        <p:txBody>
          <a:bodyPr wrap="square" lIns="0" tIns="0" rIns="0" bIns="0" rtlCol="0"/>
          <a:lstStyle/>
          <a:p/>
        </p:txBody>
      </p:sp>
      <p:sp>
        <p:nvSpPr>
          <p:cNvPr id="493" name="object 493"/>
          <p:cNvSpPr/>
          <p:nvPr/>
        </p:nvSpPr>
        <p:spPr>
          <a:xfrm>
            <a:off x="3717035" y="7210043"/>
            <a:ext cx="241300" cy="0"/>
          </a:xfrm>
          <a:custGeom>
            <a:avLst/>
            <a:gdLst/>
            <a:ahLst/>
            <a:cxnLst/>
            <a:rect l="l" t="t" r="r" b="b"/>
            <a:pathLst>
              <a:path w="241300" h="0">
                <a:moveTo>
                  <a:pt x="0" y="0"/>
                </a:moveTo>
                <a:lnTo>
                  <a:pt x="240792" y="0"/>
                </a:lnTo>
              </a:path>
            </a:pathLst>
          </a:custGeom>
          <a:ln w="12191">
            <a:solidFill>
              <a:srgbClr val="800000"/>
            </a:solidFill>
          </a:ln>
        </p:spPr>
        <p:txBody>
          <a:bodyPr wrap="square" lIns="0" tIns="0" rIns="0" bIns="0" rtlCol="0"/>
          <a:lstStyle/>
          <a:p/>
        </p:txBody>
      </p:sp>
      <p:sp>
        <p:nvSpPr>
          <p:cNvPr id="494" name="object 494"/>
          <p:cNvSpPr/>
          <p:nvPr/>
        </p:nvSpPr>
        <p:spPr>
          <a:xfrm>
            <a:off x="3970020" y="7203947"/>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495" name="object 495"/>
          <p:cNvSpPr/>
          <p:nvPr/>
        </p:nvSpPr>
        <p:spPr>
          <a:xfrm>
            <a:off x="4235196" y="7150607"/>
            <a:ext cx="318770" cy="318770"/>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496" name="object 496"/>
          <p:cNvSpPr/>
          <p:nvPr/>
        </p:nvSpPr>
        <p:spPr>
          <a:xfrm>
            <a:off x="4223003" y="7138416"/>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497" name="object 497"/>
          <p:cNvSpPr txBox="1"/>
          <p:nvPr/>
        </p:nvSpPr>
        <p:spPr>
          <a:xfrm>
            <a:off x="4323079" y="7181850"/>
            <a:ext cx="144145" cy="262890"/>
          </a:xfrm>
          <a:prstGeom prst="rect">
            <a:avLst/>
          </a:prstGeom>
        </p:spPr>
        <p:txBody>
          <a:bodyPr wrap="square" lIns="0" tIns="0" rIns="0" bIns="0" rtlCol="0" vert="horz">
            <a:spAutoFit/>
          </a:bodyPr>
          <a:lstStyle/>
          <a:p>
            <a:pPr marL="12700">
              <a:lnSpc>
                <a:spcPct val="100000"/>
              </a:lnSpc>
            </a:pPr>
            <a:r>
              <a:rPr dirty="0" sz="1650" spc="15" b="1">
                <a:solidFill>
                  <a:srgbClr val="FFFFFF"/>
                </a:solidFill>
                <a:latin typeface="Arial"/>
                <a:cs typeface="Arial"/>
              </a:rPr>
              <a:t>8</a:t>
            </a:r>
            <a:endParaRPr sz="1650">
              <a:latin typeface="Arial"/>
              <a:cs typeface="Arial"/>
            </a:endParaRPr>
          </a:p>
        </p:txBody>
      </p:sp>
      <p:sp>
        <p:nvSpPr>
          <p:cNvPr id="498" name="object 498"/>
          <p:cNvSpPr/>
          <p:nvPr/>
        </p:nvSpPr>
        <p:spPr>
          <a:xfrm>
            <a:off x="4090415" y="7299959"/>
            <a:ext cx="144780" cy="22860"/>
          </a:xfrm>
          <a:custGeom>
            <a:avLst/>
            <a:gdLst/>
            <a:ahLst/>
            <a:cxnLst/>
            <a:rect l="l" t="t" r="r" b="b"/>
            <a:pathLst>
              <a:path w="144779" h="22859">
                <a:moveTo>
                  <a:pt x="0" y="22860"/>
                </a:moveTo>
                <a:lnTo>
                  <a:pt x="144779" y="22860"/>
                </a:lnTo>
                <a:lnTo>
                  <a:pt x="144779" y="0"/>
                </a:lnTo>
                <a:lnTo>
                  <a:pt x="0" y="0"/>
                </a:lnTo>
                <a:lnTo>
                  <a:pt x="0" y="22860"/>
                </a:lnTo>
                <a:close/>
              </a:path>
            </a:pathLst>
          </a:custGeom>
          <a:solidFill>
            <a:srgbClr val="6600FF"/>
          </a:solidFill>
        </p:spPr>
        <p:txBody>
          <a:bodyPr wrap="square" lIns="0" tIns="0" rIns="0" bIns="0" rtlCol="0"/>
          <a:lstStyle/>
          <a:p/>
        </p:txBody>
      </p:sp>
      <p:sp>
        <p:nvSpPr>
          <p:cNvPr id="499" name="object 499"/>
          <p:cNvSpPr/>
          <p:nvPr/>
        </p:nvSpPr>
        <p:spPr>
          <a:xfrm>
            <a:off x="3971544" y="7249668"/>
            <a:ext cx="121920" cy="125095"/>
          </a:xfrm>
          <a:custGeom>
            <a:avLst/>
            <a:gdLst/>
            <a:ahLst/>
            <a:cxnLst/>
            <a:rect l="l" t="t" r="r" b="b"/>
            <a:pathLst>
              <a:path w="121920" h="125095">
                <a:moveTo>
                  <a:pt x="121920" y="0"/>
                </a:moveTo>
                <a:lnTo>
                  <a:pt x="0" y="60959"/>
                </a:lnTo>
                <a:lnTo>
                  <a:pt x="121920" y="124967"/>
                </a:lnTo>
                <a:lnTo>
                  <a:pt x="121920" y="0"/>
                </a:lnTo>
                <a:close/>
              </a:path>
            </a:pathLst>
          </a:custGeom>
          <a:solidFill>
            <a:srgbClr val="6600FF"/>
          </a:solidFill>
        </p:spPr>
        <p:txBody>
          <a:bodyPr wrap="square" lIns="0" tIns="0" rIns="0" bIns="0" rtlCol="0"/>
          <a:lstStyle/>
          <a:p/>
        </p:txBody>
      </p:sp>
      <p:sp>
        <p:nvSpPr>
          <p:cNvPr id="500" name="object 500"/>
          <p:cNvSpPr/>
          <p:nvPr/>
        </p:nvSpPr>
        <p:spPr>
          <a:xfrm>
            <a:off x="5815584" y="7947152"/>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501" name="object 501"/>
          <p:cNvSpPr/>
          <p:nvPr/>
        </p:nvSpPr>
        <p:spPr>
          <a:xfrm>
            <a:off x="5815584" y="794143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02" name="object 502"/>
          <p:cNvSpPr/>
          <p:nvPr/>
        </p:nvSpPr>
        <p:spPr>
          <a:xfrm>
            <a:off x="5815584" y="7747761"/>
            <a:ext cx="24765" cy="187960"/>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503" name="object 503"/>
          <p:cNvSpPr/>
          <p:nvPr/>
        </p:nvSpPr>
        <p:spPr>
          <a:xfrm>
            <a:off x="5815584" y="774204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04" name="object 504"/>
          <p:cNvSpPr/>
          <p:nvPr/>
        </p:nvSpPr>
        <p:spPr>
          <a:xfrm>
            <a:off x="5815584" y="7729981"/>
            <a:ext cx="289560" cy="0"/>
          </a:xfrm>
          <a:custGeom>
            <a:avLst/>
            <a:gdLst/>
            <a:ahLst/>
            <a:cxnLst/>
            <a:rect l="l" t="t" r="r" b="b"/>
            <a:pathLst>
              <a:path w="289560" h="0">
                <a:moveTo>
                  <a:pt x="0" y="0"/>
                </a:moveTo>
                <a:lnTo>
                  <a:pt x="289559" y="0"/>
                </a:lnTo>
              </a:path>
            </a:pathLst>
          </a:custGeom>
          <a:ln w="12700">
            <a:solidFill>
              <a:srgbClr val="800000"/>
            </a:solidFill>
          </a:ln>
        </p:spPr>
        <p:txBody>
          <a:bodyPr wrap="square" lIns="0" tIns="0" rIns="0" bIns="0" rtlCol="0"/>
          <a:lstStyle/>
          <a:p/>
        </p:txBody>
      </p:sp>
      <p:sp>
        <p:nvSpPr>
          <p:cNvPr id="505" name="object 505"/>
          <p:cNvSpPr/>
          <p:nvPr/>
        </p:nvSpPr>
        <p:spPr>
          <a:xfrm>
            <a:off x="5827776" y="7935468"/>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506" name="object 506"/>
          <p:cNvSpPr/>
          <p:nvPr/>
        </p:nvSpPr>
        <p:spPr>
          <a:xfrm>
            <a:off x="5839967" y="7935468"/>
            <a:ext cx="241300" cy="12700"/>
          </a:xfrm>
          <a:custGeom>
            <a:avLst/>
            <a:gdLst/>
            <a:ahLst/>
            <a:cxnLst/>
            <a:rect l="l" t="t" r="r" b="b"/>
            <a:pathLst>
              <a:path w="241300" h="12700">
                <a:moveTo>
                  <a:pt x="0" y="12192"/>
                </a:moveTo>
                <a:lnTo>
                  <a:pt x="240792" y="12192"/>
                </a:lnTo>
                <a:lnTo>
                  <a:pt x="240792" y="0"/>
                </a:lnTo>
                <a:lnTo>
                  <a:pt x="0" y="0"/>
                </a:lnTo>
                <a:lnTo>
                  <a:pt x="0" y="12192"/>
                </a:lnTo>
                <a:close/>
              </a:path>
            </a:pathLst>
          </a:custGeom>
          <a:solidFill>
            <a:srgbClr val="800000"/>
          </a:solidFill>
        </p:spPr>
        <p:txBody>
          <a:bodyPr wrap="square" lIns="0" tIns="0" rIns="0" bIns="0" rtlCol="0"/>
          <a:lstStyle/>
          <a:p/>
        </p:txBody>
      </p:sp>
      <p:sp>
        <p:nvSpPr>
          <p:cNvPr id="507" name="object 507"/>
          <p:cNvSpPr/>
          <p:nvPr/>
        </p:nvSpPr>
        <p:spPr>
          <a:xfrm>
            <a:off x="6080759" y="794143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08" name="object 508"/>
          <p:cNvSpPr/>
          <p:nvPr/>
        </p:nvSpPr>
        <p:spPr>
          <a:xfrm>
            <a:off x="6080759" y="7747761"/>
            <a:ext cx="24765" cy="187960"/>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509" name="object 509"/>
          <p:cNvSpPr/>
          <p:nvPr/>
        </p:nvSpPr>
        <p:spPr>
          <a:xfrm>
            <a:off x="6080759" y="774204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10" name="object 510"/>
          <p:cNvSpPr/>
          <p:nvPr/>
        </p:nvSpPr>
        <p:spPr>
          <a:xfrm>
            <a:off x="6092952" y="7935468"/>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511" name="object 511"/>
          <p:cNvSpPr/>
          <p:nvPr/>
        </p:nvSpPr>
        <p:spPr>
          <a:xfrm>
            <a:off x="5827776" y="7735823"/>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512" name="object 512"/>
          <p:cNvSpPr/>
          <p:nvPr/>
        </p:nvSpPr>
        <p:spPr>
          <a:xfrm>
            <a:off x="5839967" y="7735823"/>
            <a:ext cx="241300" cy="12700"/>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p:txBody>
      </p:sp>
      <p:sp>
        <p:nvSpPr>
          <p:cNvPr id="513" name="object 513"/>
          <p:cNvSpPr/>
          <p:nvPr/>
        </p:nvSpPr>
        <p:spPr>
          <a:xfrm>
            <a:off x="6092952" y="7735823"/>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514" name="object 514"/>
          <p:cNvSpPr/>
          <p:nvPr/>
        </p:nvSpPr>
        <p:spPr>
          <a:xfrm>
            <a:off x="5827776" y="7150607"/>
            <a:ext cx="318770" cy="318770"/>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515" name="object 515"/>
          <p:cNvSpPr/>
          <p:nvPr/>
        </p:nvSpPr>
        <p:spPr>
          <a:xfrm>
            <a:off x="5815584" y="7138416"/>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516" name="object 516"/>
          <p:cNvSpPr/>
          <p:nvPr/>
        </p:nvSpPr>
        <p:spPr>
          <a:xfrm>
            <a:off x="5987796" y="7469123"/>
            <a:ext cx="0" cy="147955"/>
          </a:xfrm>
          <a:custGeom>
            <a:avLst/>
            <a:gdLst/>
            <a:ahLst/>
            <a:cxnLst/>
            <a:rect l="l" t="t" r="r" b="b"/>
            <a:pathLst>
              <a:path w="0" h="147954">
                <a:moveTo>
                  <a:pt x="0" y="0"/>
                </a:moveTo>
                <a:lnTo>
                  <a:pt x="0" y="147827"/>
                </a:lnTo>
              </a:path>
            </a:pathLst>
          </a:custGeom>
          <a:ln w="24384">
            <a:solidFill>
              <a:srgbClr val="6600FF"/>
            </a:solidFill>
          </a:ln>
        </p:spPr>
        <p:txBody>
          <a:bodyPr wrap="square" lIns="0" tIns="0" rIns="0" bIns="0" rtlCol="0"/>
          <a:lstStyle/>
          <a:p/>
        </p:txBody>
      </p:sp>
      <p:sp>
        <p:nvSpPr>
          <p:cNvPr id="517" name="object 517"/>
          <p:cNvSpPr/>
          <p:nvPr/>
        </p:nvSpPr>
        <p:spPr>
          <a:xfrm>
            <a:off x="5926835" y="7613904"/>
            <a:ext cx="123825" cy="123825"/>
          </a:xfrm>
          <a:custGeom>
            <a:avLst/>
            <a:gdLst/>
            <a:ahLst/>
            <a:cxnLst/>
            <a:rect l="l" t="t" r="r" b="b"/>
            <a:pathLst>
              <a:path w="123825" h="123825">
                <a:moveTo>
                  <a:pt x="123444" y="0"/>
                </a:moveTo>
                <a:lnTo>
                  <a:pt x="0" y="0"/>
                </a:lnTo>
                <a:lnTo>
                  <a:pt x="62484" y="123444"/>
                </a:lnTo>
                <a:lnTo>
                  <a:pt x="123444" y="0"/>
                </a:lnTo>
                <a:close/>
              </a:path>
            </a:pathLst>
          </a:custGeom>
          <a:solidFill>
            <a:srgbClr val="6600FF"/>
          </a:solidFill>
        </p:spPr>
        <p:txBody>
          <a:bodyPr wrap="square" lIns="0" tIns="0" rIns="0" bIns="0" rtlCol="0"/>
          <a:lstStyle/>
          <a:p/>
        </p:txBody>
      </p:sp>
      <p:sp>
        <p:nvSpPr>
          <p:cNvPr id="518" name="object 518"/>
          <p:cNvSpPr/>
          <p:nvPr/>
        </p:nvSpPr>
        <p:spPr>
          <a:xfrm>
            <a:off x="5827776" y="7735823"/>
            <a:ext cx="265430" cy="212090"/>
          </a:xfrm>
          <a:custGeom>
            <a:avLst/>
            <a:gdLst/>
            <a:ahLst/>
            <a:cxnLst/>
            <a:rect l="l" t="t" r="r" b="b"/>
            <a:pathLst>
              <a:path w="265429" h="212090">
                <a:moveTo>
                  <a:pt x="0" y="0"/>
                </a:moveTo>
                <a:lnTo>
                  <a:pt x="265175" y="0"/>
                </a:lnTo>
                <a:lnTo>
                  <a:pt x="265175" y="211836"/>
                </a:lnTo>
                <a:lnTo>
                  <a:pt x="0" y="211836"/>
                </a:lnTo>
                <a:lnTo>
                  <a:pt x="0" y="0"/>
                </a:lnTo>
                <a:close/>
              </a:path>
            </a:pathLst>
          </a:custGeom>
          <a:solidFill>
            <a:srgbClr val="33CCCC"/>
          </a:solidFill>
        </p:spPr>
        <p:txBody>
          <a:bodyPr wrap="square" lIns="0" tIns="0" rIns="0" bIns="0" rtlCol="0"/>
          <a:lstStyle/>
          <a:p/>
        </p:txBody>
      </p:sp>
      <p:sp>
        <p:nvSpPr>
          <p:cNvPr id="519" name="object 519"/>
          <p:cNvSpPr/>
          <p:nvPr/>
        </p:nvSpPr>
        <p:spPr>
          <a:xfrm>
            <a:off x="5815584" y="7947152"/>
            <a:ext cx="289560" cy="12700"/>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p:txBody>
      </p:sp>
      <p:sp>
        <p:nvSpPr>
          <p:cNvPr id="520" name="object 520"/>
          <p:cNvSpPr/>
          <p:nvPr/>
        </p:nvSpPr>
        <p:spPr>
          <a:xfrm>
            <a:off x="5815584" y="794143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21" name="object 521"/>
          <p:cNvSpPr/>
          <p:nvPr/>
        </p:nvSpPr>
        <p:spPr>
          <a:xfrm>
            <a:off x="5815584" y="7747761"/>
            <a:ext cx="24765" cy="187960"/>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522" name="object 522"/>
          <p:cNvSpPr/>
          <p:nvPr/>
        </p:nvSpPr>
        <p:spPr>
          <a:xfrm>
            <a:off x="5815584" y="774204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23" name="object 523"/>
          <p:cNvSpPr/>
          <p:nvPr/>
        </p:nvSpPr>
        <p:spPr>
          <a:xfrm>
            <a:off x="5815584" y="7729981"/>
            <a:ext cx="289560" cy="0"/>
          </a:xfrm>
          <a:custGeom>
            <a:avLst/>
            <a:gdLst/>
            <a:ahLst/>
            <a:cxnLst/>
            <a:rect l="l" t="t" r="r" b="b"/>
            <a:pathLst>
              <a:path w="289560" h="0">
                <a:moveTo>
                  <a:pt x="0" y="0"/>
                </a:moveTo>
                <a:lnTo>
                  <a:pt x="289559" y="0"/>
                </a:lnTo>
              </a:path>
            </a:pathLst>
          </a:custGeom>
          <a:ln w="12700">
            <a:solidFill>
              <a:srgbClr val="800000"/>
            </a:solidFill>
          </a:ln>
        </p:spPr>
        <p:txBody>
          <a:bodyPr wrap="square" lIns="0" tIns="0" rIns="0" bIns="0" rtlCol="0"/>
          <a:lstStyle/>
          <a:p/>
        </p:txBody>
      </p:sp>
      <p:sp>
        <p:nvSpPr>
          <p:cNvPr id="524" name="object 524"/>
          <p:cNvSpPr/>
          <p:nvPr/>
        </p:nvSpPr>
        <p:spPr>
          <a:xfrm>
            <a:off x="5827776" y="7941564"/>
            <a:ext cx="12700" cy="0"/>
          </a:xfrm>
          <a:custGeom>
            <a:avLst/>
            <a:gdLst/>
            <a:ahLst/>
            <a:cxnLst/>
            <a:rect l="l" t="t" r="r" b="b"/>
            <a:pathLst>
              <a:path w="12700" h="0">
                <a:moveTo>
                  <a:pt x="0" y="0"/>
                </a:moveTo>
                <a:lnTo>
                  <a:pt x="12191" y="0"/>
                </a:lnTo>
              </a:path>
            </a:pathLst>
          </a:custGeom>
          <a:ln w="12192">
            <a:solidFill>
              <a:srgbClr val="800000"/>
            </a:solidFill>
          </a:ln>
        </p:spPr>
        <p:txBody>
          <a:bodyPr wrap="square" lIns="0" tIns="0" rIns="0" bIns="0" rtlCol="0"/>
          <a:lstStyle/>
          <a:p/>
        </p:txBody>
      </p:sp>
      <p:sp>
        <p:nvSpPr>
          <p:cNvPr id="525" name="object 525"/>
          <p:cNvSpPr/>
          <p:nvPr/>
        </p:nvSpPr>
        <p:spPr>
          <a:xfrm>
            <a:off x="5839967" y="7941564"/>
            <a:ext cx="241300" cy="0"/>
          </a:xfrm>
          <a:custGeom>
            <a:avLst/>
            <a:gdLst/>
            <a:ahLst/>
            <a:cxnLst/>
            <a:rect l="l" t="t" r="r" b="b"/>
            <a:pathLst>
              <a:path w="241300" h="0">
                <a:moveTo>
                  <a:pt x="0" y="0"/>
                </a:moveTo>
                <a:lnTo>
                  <a:pt x="240792" y="0"/>
                </a:lnTo>
              </a:path>
            </a:pathLst>
          </a:custGeom>
          <a:ln w="12192">
            <a:solidFill>
              <a:srgbClr val="800000"/>
            </a:solidFill>
          </a:ln>
        </p:spPr>
        <p:txBody>
          <a:bodyPr wrap="square" lIns="0" tIns="0" rIns="0" bIns="0" rtlCol="0"/>
          <a:lstStyle/>
          <a:p/>
        </p:txBody>
      </p:sp>
      <p:sp>
        <p:nvSpPr>
          <p:cNvPr id="526" name="object 526"/>
          <p:cNvSpPr/>
          <p:nvPr/>
        </p:nvSpPr>
        <p:spPr>
          <a:xfrm>
            <a:off x="6080759" y="794143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27" name="object 527"/>
          <p:cNvSpPr/>
          <p:nvPr/>
        </p:nvSpPr>
        <p:spPr>
          <a:xfrm>
            <a:off x="6080759" y="7747761"/>
            <a:ext cx="24765" cy="187960"/>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p:txBody>
      </p:sp>
      <p:sp>
        <p:nvSpPr>
          <p:cNvPr id="528" name="object 528"/>
          <p:cNvSpPr/>
          <p:nvPr/>
        </p:nvSpPr>
        <p:spPr>
          <a:xfrm>
            <a:off x="6080759" y="7742046"/>
            <a:ext cx="12700" cy="0"/>
          </a:xfrm>
          <a:custGeom>
            <a:avLst/>
            <a:gdLst/>
            <a:ahLst/>
            <a:cxnLst/>
            <a:rect l="l" t="t" r="r" b="b"/>
            <a:pathLst>
              <a:path w="12700" h="0">
                <a:moveTo>
                  <a:pt x="0" y="0"/>
                </a:moveTo>
                <a:lnTo>
                  <a:pt x="12191" y="0"/>
                </a:lnTo>
              </a:path>
            </a:pathLst>
          </a:custGeom>
          <a:ln w="11430">
            <a:solidFill>
              <a:srgbClr val="800000"/>
            </a:solidFill>
          </a:ln>
        </p:spPr>
        <p:txBody>
          <a:bodyPr wrap="square" lIns="0" tIns="0" rIns="0" bIns="0" rtlCol="0"/>
          <a:lstStyle/>
          <a:p/>
        </p:txBody>
      </p:sp>
      <p:sp>
        <p:nvSpPr>
          <p:cNvPr id="529" name="object 529"/>
          <p:cNvSpPr/>
          <p:nvPr/>
        </p:nvSpPr>
        <p:spPr>
          <a:xfrm>
            <a:off x="6092952" y="7935468"/>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530" name="object 530"/>
          <p:cNvSpPr/>
          <p:nvPr/>
        </p:nvSpPr>
        <p:spPr>
          <a:xfrm>
            <a:off x="5827776" y="7741919"/>
            <a:ext cx="12700" cy="0"/>
          </a:xfrm>
          <a:custGeom>
            <a:avLst/>
            <a:gdLst/>
            <a:ahLst/>
            <a:cxnLst/>
            <a:rect l="l" t="t" r="r" b="b"/>
            <a:pathLst>
              <a:path w="12700" h="0">
                <a:moveTo>
                  <a:pt x="0" y="0"/>
                </a:moveTo>
                <a:lnTo>
                  <a:pt x="12191" y="0"/>
                </a:lnTo>
              </a:path>
            </a:pathLst>
          </a:custGeom>
          <a:ln w="12191">
            <a:solidFill>
              <a:srgbClr val="800000"/>
            </a:solidFill>
          </a:ln>
        </p:spPr>
        <p:txBody>
          <a:bodyPr wrap="square" lIns="0" tIns="0" rIns="0" bIns="0" rtlCol="0"/>
          <a:lstStyle/>
          <a:p/>
        </p:txBody>
      </p:sp>
      <p:sp>
        <p:nvSpPr>
          <p:cNvPr id="531" name="object 531"/>
          <p:cNvSpPr/>
          <p:nvPr/>
        </p:nvSpPr>
        <p:spPr>
          <a:xfrm>
            <a:off x="5839967" y="7741919"/>
            <a:ext cx="241300" cy="0"/>
          </a:xfrm>
          <a:custGeom>
            <a:avLst/>
            <a:gdLst/>
            <a:ahLst/>
            <a:cxnLst/>
            <a:rect l="l" t="t" r="r" b="b"/>
            <a:pathLst>
              <a:path w="241300" h="0">
                <a:moveTo>
                  <a:pt x="0" y="0"/>
                </a:moveTo>
                <a:lnTo>
                  <a:pt x="240792" y="0"/>
                </a:lnTo>
              </a:path>
            </a:pathLst>
          </a:custGeom>
          <a:ln w="12191">
            <a:solidFill>
              <a:srgbClr val="800000"/>
            </a:solidFill>
          </a:ln>
        </p:spPr>
        <p:txBody>
          <a:bodyPr wrap="square" lIns="0" tIns="0" rIns="0" bIns="0" rtlCol="0"/>
          <a:lstStyle/>
          <a:p/>
        </p:txBody>
      </p:sp>
      <p:sp>
        <p:nvSpPr>
          <p:cNvPr id="532" name="object 532"/>
          <p:cNvSpPr/>
          <p:nvPr/>
        </p:nvSpPr>
        <p:spPr>
          <a:xfrm>
            <a:off x="6092952" y="7735823"/>
            <a:ext cx="12700" cy="12700"/>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p:txBody>
      </p:sp>
      <p:sp>
        <p:nvSpPr>
          <p:cNvPr id="533" name="object 533"/>
          <p:cNvSpPr/>
          <p:nvPr/>
        </p:nvSpPr>
        <p:spPr>
          <a:xfrm>
            <a:off x="5827776" y="7150607"/>
            <a:ext cx="318770" cy="318770"/>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p:txBody>
      </p:sp>
      <p:sp>
        <p:nvSpPr>
          <p:cNvPr id="534" name="object 534"/>
          <p:cNvSpPr/>
          <p:nvPr/>
        </p:nvSpPr>
        <p:spPr>
          <a:xfrm>
            <a:off x="5815584" y="7138416"/>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535" name="object 535"/>
          <p:cNvSpPr txBox="1"/>
          <p:nvPr/>
        </p:nvSpPr>
        <p:spPr>
          <a:xfrm>
            <a:off x="5915659" y="7181850"/>
            <a:ext cx="144145" cy="262890"/>
          </a:xfrm>
          <a:prstGeom prst="rect">
            <a:avLst/>
          </a:prstGeom>
        </p:spPr>
        <p:txBody>
          <a:bodyPr wrap="square" lIns="0" tIns="0" rIns="0" bIns="0" rtlCol="0" vert="horz">
            <a:spAutoFit/>
          </a:bodyPr>
          <a:lstStyle/>
          <a:p>
            <a:pPr marL="12700">
              <a:lnSpc>
                <a:spcPct val="100000"/>
              </a:lnSpc>
            </a:pPr>
            <a:r>
              <a:rPr dirty="0" sz="1650" spc="15" b="1">
                <a:solidFill>
                  <a:srgbClr val="FFFFFF"/>
                </a:solidFill>
                <a:latin typeface="Arial"/>
                <a:cs typeface="Arial"/>
              </a:rPr>
              <a:t>9</a:t>
            </a:r>
            <a:endParaRPr sz="1650">
              <a:latin typeface="Arial"/>
              <a:cs typeface="Arial"/>
            </a:endParaRPr>
          </a:p>
        </p:txBody>
      </p:sp>
      <p:sp>
        <p:nvSpPr>
          <p:cNvPr id="536" name="object 536"/>
          <p:cNvSpPr/>
          <p:nvPr/>
        </p:nvSpPr>
        <p:spPr>
          <a:xfrm>
            <a:off x="5987796" y="7469123"/>
            <a:ext cx="0" cy="147955"/>
          </a:xfrm>
          <a:custGeom>
            <a:avLst/>
            <a:gdLst/>
            <a:ahLst/>
            <a:cxnLst/>
            <a:rect l="l" t="t" r="r" b="b"/>
            <a:pathLst>
              <a:path w="0" h="147954">
                <a:moveTo>
                  <a:pt x="0" y="0"/>
                </a:moveTo>
                <a:lnTo>
                  <a:pt x="0" y="147827"/>
                </a:lnTo>
              </a:path>
            </a:pathLst>
          </a:custGeom>
          <a:ln w="24384">
            <a:solidFill>
              <a:srgbClr val="6600FF"/>
            </a:solidFill>
          </a:ln>
        </p:spPr>
        <p:txBody>
          <a:bodyPr wrap="square" lIns="0" tIns="0" rIns="0" bIns="0" rtlCol="0"/>
          <a:lstStyle/>
          <a:p/>
        </p:txBody>
      </p:sp>
      <p:sp>
        <p:nvSpPr>
          <p:cNvPr id="537" name="object 537"/>
          <p:cNvSpPr/>
          <p:nvPr/>
        </p:nvSpPr>
        <p:spPr>
          <a:xfrm>
            <a:off x="5926835" y="7613904"/>
            <a:ext cx="123825" cy="123825"/>
          </a:xfrm>
          <a:custGeom>
            <a:avLst/>
            <a:gdLst/>
            <a:ahLst/>
            <a:cxnLst/>
            <a:rect l="l" t="t" r="r" b="b"/>
            <a:pathLst>
              <a:path w="123825" h="123825">
                <a:moveTo>
                  <a:pt x="123444" y="0"/>
                </a:moveTo>
                <a:lnTo>
                  <a:pt x="0" y="0"/>
                </a:lnTo>
                <a:lnTo>
                  <a:pt x="62484" y="123444"/>
                </a:lnTo>
                <a:lnTo>
                  <a:pt x="123444" y="0"/>
                </a:lnTo>
                <a:close/>
              </a:path>
            </a:pathLst>
          </a:custGeom>
          <a:solidFill>
            <a:srgbClr val="6600FF"/>
          </a:solidFill>
        </p:spPr>
        <p:txBody>
          <a:bodyPr wrap="square" lIns="0" tIns="0" rIns="0" bIns="0" rtlCol="0"/>
          <a:lstStyle/>
          <a:p/>
        </p:txBody>
      </p:sp>
      <p:sp>
        <p:nvSpPr>
          <p:cNvPr id="538" name="object 538"/>
          <p:cNvSpPr/>
          <p:nvPr/>
        </p:nvSpPr>
        <p:spPr>
          <a:xfrm>
            <a:off x="1842516"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539" name="object 539"/>
          <p:cNvSpPr/>
          <p:nvPr/>
        </p:nvSpPr>
        <p:spPr>
          <a:xfrm>
            <a:off x="1891283"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40" name="object 540"/>
          <p:cNvSpPr/>
          <p:nvPr/>
        </p:nvSpPr>
        <p:spPr>
          <a:xfrm>
            <a:off x="1938527"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541" name="object 541"/>
          <p:cNvSpPr/>
          <p:nvPr/>
        </p:nvSpPr>
        <p:spPr>
          <a:xfrm>
            <a:off x="1987295"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42" name="object 542"/>
          <p:cNvSpPr/>
          <p:nvPr/>
        </p:nvSpPr>
        <p:spPr>
          <a:xfrm>
            <a:off x="2034539"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543" name="object 543"/>
          <p:cNvSpPr/>
          <p:nvPr/>
        </p:nvSpPr>
        <p:spPr>
          <a:xfrm>
            <a:off x="2083307"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44" name="object 544"/>
          <p:cNvSpPr/>
          <p:nvPr/>
        </p:nvSpPr>
        <p:spPr>
          <a:xfrm>
            <a:off x="2130551"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545" name="object 545"/>
          <p:cNvSpPr/>
          <p:nvPr/>
        </p:nvSpPr>
        <p:spPr>
          <a:xfrm>
            <a:off x="2148839" y="6065520"/>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46" name="object 546"/>
          <p:cNvSpPr/>
          <p:nvPr/>
        </p:nvSpPr>
        <p:spPr>
          <a:xfrm>
            <a:off x="2148839" y="6016752"/>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47" name="object 547"/>
          <p:cNvSpPr/>
          <p:nvPr/>
        </p:nvSpPr>
        <p:spPr>
          <a:xfrm>
            <a:off x="2148839" y="5969508"/>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48" name="object 548"/>
          <p:cNvSpPr/>
          <p:nvPr/>
        </p:nvSpPr>
        <p:spPr>
          <a:xfrm>
            <a:off x="2148839" y="5920740"/>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49" name="object 549"/>
          <p:cNvSpPr/>
          <p:nvPr/>
        </p:nvSpPr>
        <p:spPr>
          <a:xfrm>
            <a:off x="2148839" y="5873496"/>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50" name="object 550"/>
          <p:cNvSpPr/>
          <p:nvPr/>
        </p:nvSpPr>
        <p:spPr>
          <a:xfrm>
            <a:off x="2148839" y="5824728"/>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51" name="object 551"/>
          <p:cNvSpPr/>
          <p:nvPr/>
        </p:nvSpPr>
        <p:spPr>
          <a:xfrm>
            <a:off x="2161032"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52" name="object 552"/>
          <p:cNvSpPr/>
          <p:nvPr/>
        </p:nvSpPr>
        <p:spPr>
          <a:xfrm>
            <a:off x="220980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53" name="object 553"/>
          <p:cNvSpPr/>
          <p:nvPr/>
        </p:nvSpPr>
        <p:spPr>
          <a:xfrm>
            <a:off x="2250948" y="5760720"/>
            <a:ext cx="123825" cy="125095"/>
          </a:xfrm>
          <a:custGeom>
            <a:avLst/>
            <a:gdLst/>
            <a:ahLst/>
            <a:cxnLst/>
            <a:rect l="l" t="t" r="r" b="b"/>
            <a:pathLst>
              <a:path w="123825" h="125095">
                <a:moveTo>
                  <a:pt x="0" y="0"/>
                </a:moveTo>
                <a:lnTo>
                  <a:pt x="0" y="124967"/>
                </a:lnTo>
                <a:lnTo>
                  <a:pt x="123444" y="64007"/>
                </a:lnTo>
                <a:lnTo>
                  <a:pt x="0" y="0"/>
                </a:lnTo>
                <a:close/>
              </a:path>
            </a:pathLst>
          </a:custGeom>
          <a:solidFill>
            <a:srgbClr val="003366"/>
          </a:solidFill>
        </p:spPr>
        <p:txBody>
          <a:bodyPr wrap="square" lIns="0" tIns="0" rIns="0" bIns="0" rtlCol="0"/>
          <a:lstStyle/>
          <a:p/>
        </p:txBody>
      </p:sp>
      <p:sp>
        <p:nvSpPr>
          <p:cNvPr id="554" name="object 554"/>
          <p:cNvSpPr/>
          <p:nvPr/>
        </p:nvSpPr>
        <p:spPr>
          <a:xfrm>
            <a:off x="364693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555" name="object 555"/>
          <p:cNvSpPr/>
          <p:nvPr/>
        </p:nvSpPr>
        <p:spPr>
          <a:xfrm>
            <a:off x="369570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556" name="object 556"/>
          <p:cNvSpPr/>
          <p:nvPr/>
        </p:nvSpPr>
        <p:spPr>
          <a:xfrm>
            <a:off x="374294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557" name="object 557"/>
          <p:cNvSpPr/>
          <p:nvPr/>
        </p:nvSpPr>
        <p:spPr>
          <a:xfrm>
            <a:off x="3791711"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558" name="object 558"/>
          <p:cNvSpPr/>
          <p:nvPr/>
        </p:nvSpPr>
        <p:spPr>
          <a:xfrm>
            <a:off x="383895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559" name="object 559"/>
          <p:cNvSpPr/>
          <p:nvPr/>
        </p:nvSpPr>
        <p:spPr>
          <a:xfrm>
            <a:off x="3887723"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560" name="object 560"/>
          <p:cNvSpPr/>
          <p:nvPr/>
        </p:nvSpPr>
        <p:spPr>
          <a:xfrm>
            <a:off x="3934967" y="5811011"/>
            <a:ext cx="18415" cy="24765"/>
          </a:xfrm>
          <a:custGeom>
            <a:avLst/>
            <a:gdLst/>
            <a:ahLst/>
            <a:cxnLst/>
            <a:rect l="l" t="t" r="r" b="b"/>
            <a:pathLst>
              <a:path w="18414" h="24764">
                <a:moveTo>
                  <a:pt x="0" y="24384"/>
                </a:moveTo>
                <a:lnTo>
                  <a:pt x="18287" y="24384"/>
                </a:lnTo>
                <a:lnTo>
                  <a:pt x="18287" y="0"/>
                </a:lnTo>
                <a:lnTo>
                  <a:pt x="0" y="0"/>
                </a:lnTo>
                <a:lnTo>
                  <a:pt x="0" y="24384"/>
                </a:lnTo>
                <a:close/>
              </a:path>
            </a:pathLst>
          </a:custGeom>
          <a:solidFill>
            <a:srgbClr val="003366"/>
          </a:solidFill>
        </p:spPr>
        <p:txBody>
          <a:bodyPr wrap="square" lIns="0" tIns="0" rIns="0" bIns="0" rtlCol="0"/>
          <a:lstStyle/>
          <a:p/>
        </p:txBody>
      </p:sp>
      <p:sp>
        <p:nvSpPr>
          <p:cNvPr id="561" name="object 561"/>
          <p:cNvSpPr/>
          <p:nvPr/>
        </p:nvSpPr>
        <p:spPr>
          <a:xfrm>
            <a:off x="3950208" y="5760720"/>
            <a:ext cx="121920" cy="125095"/>
          </a:xfrm>
          <a:custGeom>
            <a:avLst/>
            <a:gdLst/>
            <a:ahLst/>
            <a:cxnLst/>
            <a:rect l="l" t="t" r="r" b="b"/>
            <a:pathLst>
              <a:path w="121920" h="125095">
                <a:moveTo>
                  <a:pt x="0" y="0"/>
                </a:moveTo>
                <a:lnTo>
                  <a:pt x="0" y="124967"/>
                </a:lnTo>
                <a:lnTo>
                  <a:pt x="121920" y="64007"/>
                </a:lnTo>
                <a:lnTo>
                  <a:pt x="0" y="0"/>
                </a:lnTo>
                <a:close/>
              </a:path>
            </a:pathLst>
          </a:custGeom>
          <a:solidFill>
            <a:srgbClr val="003366"/>
          </a:solidFill>
        </p:spPr>
        <p:txBody>
          <a:bodyPr wrap="square" lIns="0" tIns="0" rIns="0" bIns="0" rtlCol="0"/>
          <a:lstStyle/>
          <a:p/>
        </p:txBody>
      </p:sp>
      <p:sp>
        <p:nvSpPr>
          <p:cNvPr id="562" name="object 562"/>
          <p:cNvSpPr/>
          <p:nvPr/>
        </p:nvSpPr>
        <p:spPr>
          <a:xfrm>
            <a:off x="3305555"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63" name="object 563"/>
          <p:cNvSpPr/>
          <p:nvPr/>
        </p:nvSpPr>
        <p:spPr>
          <a:xfrm>
            <a:off x="325678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564" name="object 564"/>
          <p:cNvSpPr/>
          <p:nvPr/>
        </p:nvSpPr>
        <p:spPr>
          <a:xfrm>
            <a:off x="3209544"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65" name="object 565"/>
          <p:cNvSpPr/>
          <p:nvPr/>
        </p:nvSpPr>
        <p:spPr>
          <a:xfrm>
            <a:off x="3160776"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66" name="object 566"/>
          <p:cNvSpPr/>
          <p:nvPr/>
        </p:nvSpPr>
        <p:spPr>
          <a:xfrm>
            <a:off x="3113532"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67" name="object 567"/>
          <p:cNvSpPr/>
          <p:nvPr/>
        </p:nvSpPr>
        <p:spPr>
          <a:xfrm>
            <a:off x="3064764"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68" name="object 568"/>
          <p:cNvSpPr/>
          <p:nvPr/>
        </p:nvSpPr>
        <p:spPr>
          <a:xfrm>
            <a:off x="301752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69" name="object 569"/>
          <p:cNvSpPr/>
          <p:nvPr/>
        </p:nvSpPr>
        <p:spPr>
          <a:xfrm>
            <a:off x="2968751"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70" name="object 570"/>
          <p:cNvSpPr/>
          <p:nvPr/>
        </p:nvSpPr>
        <p:spPr>
          <a:xfrm>
            <a:off x="2921507"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71" name="object 571"/>
          <p:cNvSpPr/>
          <p:nvPr/>
        </p:nvSpPr>
        <p:spPr>
          <a:xfrm>
            <a:off x="2872739"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72" name="object 572"/>
          <p:cNvSpPr/>
          <p:nvPr/>
        </p:nvSpPr>
        <p:spPr>
          <a:xfrm>
            <a:off x="2825495"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573" name="object 573"/>
          <p:cNvSpPr/>
          <p:nvPr/>
        </p:nvSpPr>
        <p:spPr>
          <a:xfrm>
            <a:off x="2691383" y="5760720"/>
            <a:ext cx="125095" cy="125095"/>
          </a:xfrm>
          <a:custGeom>
            <a:avLst/>
            <a:gdLst/>
            <a:ahLst/>
            <a:cxnLst/>
            <a:rect l="l" t="t" r="r" b="b"/>
            <a:pathLst>
              <a:path w="125094" h="125095">
                <a:moveTo>
                  <a:pt x="124968" y="0"/>
                </a:moveTo>
                <a:lnTo>
                  <a:pt x="0" y="64008"/>
                </a:lnTo>
                <a:lnTo>
                  <a:pt x="124968" y="124968"/>
                </a:lnTo>
                <a:lnTo>
                  <a:pt x="124968" y="0"/>
                </a:lnTo>
                <a:close/>
              </a:path>
            </a:pathLst>
          </a:custGeom>
          <a:solidFill>
            <a:srgbClr val="003366"/>
          </a:solidFill>
        </p:spPr>
        <p:txBody>
          <a:bodyPr wrap="square" lIns="0" tIns="0" rIns="0" bIns="0" rtlCol="0"/>
          <a:lstStyle/>
          <a:p/>
        </p:txBody>
      </p:sp>
      <p:sp>
        <p:nvSpPr>
          <p:cNvPr id="574" name="object 574"/>
          <p:cNvSpPr/>
          <p:nvPr/>
        </p:nvSpPr>
        <p:spPr>
          <a:xfrm>
            <a:off x="3477767" y="5983223"/>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75" name="object 575"/>
          <p:cNvSpPr/>
          <p:nvPr/>
        </p:nvSpPr>
        <p:spPr>
          <a:xfrm>
            <a:off x="3477767" y="603046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76" name="object 576"/>
          <p:cNvSpPr/>
          <p:nvPr/>
        </p:nvSpPr>
        <p:spPr>
          <a:xfrm>
            <a:off x="3477767" y="6079235"/>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77" name="object 577"/>
          <p:cNvSpPr/>
          <p:nvPr/>
        </p:nvSpPr>
        <p:spPr>
          <a:xfrm>
            <a:off x="3477767" y="612647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78" name="object 578"/>
          <p:cNvSpPr/>
          <p:nvPr/>
        </p:nvSpPr>
        <p:spPr>
          <a:xfrm>
            <a:off x="3477767" y="6175247"/>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79" name="object 579"/>
          <p:cNvSpPr/>
          <p:nvPr/>
        </p:nvSpPr>
        <p:spPr>
          <a:xfrm>
            <a:off x="3477767" y="622249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0" name="object 580"/>
          <p:cNvSpPr/>
          <p:nvPr/>
        </p:nvSpPr>
        <p:spPr>
          <a:xfrm>
            <a:off x="3477767" y="626973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1" name="object 581"/>
          <p:cNvSpPr/>
          <p:nvPr/>
        </p:nvSpPr>
        <p:spPr>
          <a:xfrm>
            <a:off x="3477767" y="6318503"/>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2" name="object 582"/>
          <p:cNvSpPr/>
          <p:nvPr/>
        </p:nvSpPr>
        <p:spPr>
          <a:xfrm>
            <a:off x="3477767" y="636574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3" name="object 583"/>
          <p:cNvSpPr/>
          <p:nvPr/>
        </p:nvSpPr>
        <p:spPr>
          <a:xfrm>
            <a:off x="3477767" y="641451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4" name="object 584"/>
          <p:cNvSpPr/>
          <p:nvPr/>
        </p:nvSpPr>
        <p:spPr>
          <a:xfrm>
            <a:off x="3477767" y="646175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5" name="object 585"/>
          <p:cNvSpPr/>
          <p:nvPr/>
        </p:nvSpPr>
        <p:spPr>
          <a:xfrm>
            <a:off x="3477767" y="6510528"/>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6" name="object 586"/>
          <p:cNvSpPr/>
          <p:nvPr/>
        </p:nvSpPr>
        <p:spPr>
          <a:xfrm>
            <a:off x="3477767" y="655777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7" name="object 587"/>
          <p:cNvSpPr/>
          <p:nvPr/>
        </p:nvSpPr>
        <p:spPr>
          <a:xfrm>
            <a:off x="3477767" y="6606540"/>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8" name="object 588"/>
          <p:cNvSpPr/>
          <p:nvPr/>
        </p:nvSpPr>
        <p:spPr>
          <a:xfrm>
            <a:off x="3477767" y="6653783"/>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89" name="object 589"/>
          <p:cNvSpPr/>
          <p:nvPr/>
        </p:nvSpPr>
        <p:spPr>
          <a:xfrm>
            <a:off x="3477767" y="6702552"/>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90" name="object 590"/>
          <p:cNvSpPr/>
          <p:nvPr/>
        </p:nvSpPr>
        <p:spPr>
          <a:xfrm>
            <a:off x="3477767" y="6749795"/>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91" name="object 591"/>
          <p:cNvSpPr/>
          <p:nvPr/>
        </p:nvSpPr>
        <p:spPr>
          <a:xfrm>
            <a:off x="3477767" y="6798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92" name="object 592"/>
          <p:cNvSpPr/>
          <p:nvPr/>
        </p:nvSpPr>
        <p:spPr>
          <a:xfrm>
            <a:off x="3477767" y="6845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593" name="object 593"/>
          <p:cNvSpPr/>
          <p:nvPr/>
        </p:nvSpPr>
        <p:spPr>
          <a:xfrm>
            <a:off x="3477767" y="6894576"/>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594" name="object 594"/>
          <p:cNvSpPr/>
          <p:nvPr/>
        </p:nvSpPr>
        <p:spPr>
          <a:xfrm>
            <a:off x="3477767" y="6941819"/>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595" name="object 595"/>
          <p:cNvSpPr/>
          <p:nvPr/>
        </p:nvSpPr>
        <p:spPr>
          <a:xfrm>
            <a:off x="3477767" y="6991350"/>
            <a:ext cx="22860" cy="0"/>
          </a:xfrm>
          <a:custGeom>
            <a:avLst/>
            <a:gdLst/>
            <a:ahLst/>
            <a:cxnLst/>
            <a:rect l="l" t="t" r="r" b="b"/>
            <a:pathLst>
              <a:path w="22860" h="0">
                <a:moveTo>
                  <a:pt x="0" y="0"/>
                </a:moveTo>
                <a:lnTo>
                  <a:pt x="22860" y="0"/>
                </a:lnTo>
              </a:path>
            </a:pathLst>
          </a:custGeom>
          <a:ln w="3175">
            <a:solidFill>
              <a:srgbClr val="003366"/>
            </a:solidFill>
          </a:ln>
        </p:spPr>
        <p:txBody>
          <a:bodyPr wrap="square" lIns="0" tIns="0" rIns="0" bIns="0" rtlCol="0"/>
          <a:lstStyle/>
          <a:p/>
        </p:txBody>
      </p:sp>
      <p:sp>
        <p:nvSpPr>
          <p:cNvPr id="596" name="object 596"/>
          <p:cNvSpPr/>
          <p:nvPr/>
        </p:nvSpPr>
        <p:spPr>
          <a:xfrm>
            <a:off x="3465576"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97" name="object 597"/>
          <p:cNvSpPr/>
          <p:nvPr/>
        </p:nvSpPr>
        <p:spPr>
          <a:xfrm>
            <a:off x="3416808"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598" name="object 598"/>
          <p:cNvSpPr/>
          <p:nvPr/>
        </p:nvSpPr>
        <p:spPr>
          <a:xfrm>
            <a:off x="3369564"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599" name="object 599"/>
          <p:cNvSpPr/>
          <p:nvPr/>
        </p:nvSpPr>
        <p:spPr>
          <a:xfrm>
            <a:off x="3320796"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00" name="object 600"/>
          <p:cNvSpPr/>
          <p:nvPr/>
        </p:nvSpPr>
        <p:spPr>
          <a:xfrm>
            <a:off x="3273552"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601" name="object 601"/>
          <p:cNvSpPr/>
          <p:nvPr/>
        </p:nvSpPr>
        <p:spPr>
          <a:xfrm>
            <a:off x="3224783"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602" name="object 602"/>
          <p:cNvSpPr/>
          <p:nvPr/>
        </p:nvSpPr>
        <p:spPr>
          <a:xfrm>
            <a:off x="3177539"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603" name="object 603"/>
          <p:cNvSpPr/>
          <p:nvPr/>
        </p:nvSpPr>
        <p:spPr>
          <a:xfrm>
            <a:off x="3128772"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604" name="object 604"/>
          <p:cNvSpPr/>
          <p:nvPr/>
        </p:nvSpPr>
        <p:spPr>
          <a:xfrm>
            <a:off x="3081527"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605" name="object 605"/>
          <p:cNvSpPr/>
          <p:nvPr/>
        </p:nvSpPr>
        <p:spPr>
          <a:xfrm>
            <a:off x="3032760"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606" name="object 606"/>
          <p:cNvSpPr/>
          <p:nvPr/>
        </p:nvSpPr>
        <p:spPr>
          <a:xfrm>
            <a:off x="2985516"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607" name="object 607"/>
          <p:cNvSpPr/>
          <p:nvPr/>
        </p:nvSpPr>
        <p:spPr>
          <a:xfrm>
            <a:off x="2851404" y="6771131"/>
            <a:ext cx="125095" cy="125095"/>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p:txBody>
      </p:sp>
      <p:sp>
        <p:nvSpPr>
          <p:cNvPr id="608" name="object 608"/>
          <p:cNvSpPr/>
          <p:nvPr/>
        </p:nvSpPr>
        <p:spPr>
          <a:xfrm>
            <a:off x="348843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09" name="object 609"/>
          <p:cNvSpPr/>
          <p:nvPr/>
        </p:nvSpPr>
        <p:spPr>
          <a:xfrm>
            <a:off x="3537203"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0" name="object 610"/>
          <p:cNvSpPr/>
          <p:nvPr/>
        </p:nvSpPr>
        <p:spPr>
          <a:xfrm>
            <a:off x="3584447"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1" name="object 611"/>
          <p:cNvSpPr/>
          <p:nvPr/>
        </p:nvSpPr>
        <p:spPr>
          <a:xfrm>
            <a:off x="363321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2" name="object 612"/>
          <p:cNvSpPr/>
          <p:nvPr/>
        </p:nvSpPr>
        <p:spPr>
          <a:xfrm>
            <a:off x="3680459"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3" name="object 613"/>
          <p:cNvSpPr/>
          <p:nvPr/>
        </p:nvSpPr>
        <p:spPr>
          <a:xfrm>
            <a:off x="372922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4" name="object 614"/>
          <p:cNvSpPr/>
          <p:nvPr/>
        </p:nvSpPr>
        <p:spPr>
          <a:xfrm>
            <a:off x="3776471"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5" name="object 615"/>
          <p:cNvSpPr/>
          <p:nvPr/>
        </p:nvSpPr>
        <p:spPr>
          <a:xfrm>
            <a:off x="382524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6" name="object 616"/>
          <p:cNvSpPr/>
          <p:nvPr/>
        </p:nvSpPr>
        <p:spPr>
          <a:xfrm>
            <a:off x="387248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7" name="object 617"/>
          <p:cNvSpPr/>
          <p:nvPr/>
        </p:nvSpPr>
        <p:spPr>
          <a:xfrm>
            <a:off x="392125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8" name="object 618"/>
          <p:cNvSpPr/>
          <p:nvPr/>
        </p:nvSpPr>
        <p:spPr>
          <a:xfrm>
            <a:off x="3968496"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19" name="object 619"/>
          <p:cNvSpPr/>
          <p:nvPr/>
        </p:nvSpPr>
        <p:spPr>
          <a:xfrm>
            <a:off x="4017264"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620" name="object 620"/>
          <p:cNvSpPr/>
          <p:nvPr/>
        </p:nvSpPr>
        <p:spPr>
          <a:xfrm>
            <a:off x="406450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21" name="object 621"/>
          <p:cNvSpPr/>
          <p:nvPr/>
        </p:nvSpPr>
        <p:spPr>
          <a:xfrm>
            <a:off x="4113276"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622" name="object 622"/>
          <p:cNvSpPr/>
          <p:nvPr/>
        </p:nvSpPr>
        <p:spPr>
          <a:xfrm>
            <a:off x="416052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23" name="object 623"/>
          <p:cNvSpPr/>
          <p:nvPr/>
        </p:nvSpPr>
        <p:spPr>
          <a:xfrm>
            <a:off x="4209288"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624" name="object 624"/>
          <p:cNvSpPr/>
          <p:nvPr/>
        </p:nvSpPr>
        <p:spPr>
          <a:xfrm>
            <a:off x="425653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25" name="object 625"/>
          <p:cNvSpPr/>
          <p:nvPr/>
        </p:nvSpPr>
        <p:spPr>
          <a:xfrm>
            <a:off x="4305300"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626" name="object 626"/>
          <p:cNvSpPr/>
          <p:nvPr/>
        </p:nvSpPr>
        <p:spPr>
          <a:xfrm>
            <a:off x="435254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627" name="object 627"/>
          <p:cNvSpPr/>
          <p:nvPr/>
        </p:nvSpPr>
        <p:spPr>
          <a:xfrm>
            <a:off x="4379976" y="6992111"/>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628" name="object 628"/>
          <p:cNvSpPr/>
          <p:nvPr/>
        </p:nvSpPr>
        <p:spPr>
          <a:xfrm>
            <a:off x="432968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629" name="object 629"/>
          <p:cNvSpPr/>
          <p:nvPr/>
        </p:nvSpPr>
        <p:spPr>
          <a:xfrm>
            <a:off x="3051048" y="76032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30" name="object 630"/>
          <p:cNvSpPr/>
          <p:nvPr/>
        </p:nvSpPr>
        <p:spPr>
          <a:xfrm>
            <a:off x="3051048" y="755446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31" name="object 631"/>
          <p:cNvSpPr/>
          <p:nvPr/>
        </p:nvSpPr>
        <p:spPr>
          <a:xfrm>
            <a:off x="3051048" y="75072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32" name="object 632"/>
          <p:cNvSpPr/>
          <p:nvPr/>
        </p:nvSpPr>
        <p:spPr>
          <a:xfrm>
            <a:off x="3051048" y="7458456"/>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633" name="object 633"/>
          <p:cNvSpPr/>
          <p:nvPr/>
        </p:nvSpPr>
        <p:spPr>
          <a:xfrm>
            <a:off x="3051048" y="74112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634" name="object 634"/>
          <p:cNvSpPr/>
          <p:nvPr/>
        </p:nvSpPr>
        <p:spPr>
          <a:xfrm>
            <a:off x="3051048" y="7363968"/>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635" name="object 635"/>
          <p:cNvSpPr/>
          <p:nvPr/>
        </p:nvSpPr>
        <p:spPr>
          <a:xfrm>
            <a:off x="3040379"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36" name="object 636"/>
          <p:cNvSpPr/>
          <p:nvPr/>
        </p:nvSpPr>
        <p:spPr>
          <a:xfrm>
            <a:off x="2991611"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37" name="object 637"/>
          <p:cNvSpPr/>
          <p:nvPr/>
        </p:nvSpPr>
        <p:spPr>
          <a:xfrm>
            <a:off x="2944367"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38" name="object 638"/>
          <p:cNvSpPr/>
          <p:nvPr/>
        </p:nvSpPr>
        <p:spPr>
          <a:xfrm>
            <a:off x="2895600"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39" name="object 639"/>
          <p:cNvSpPr/>
          <p:nvPr/>
        </p:nvSpPr>
        <p:spPr>
          <a:xfrm>
            <a:off x="2848355"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40" name="object 640"/>
          <p:cNvSpPr/>
          <p:nvPr/>
        </p:nvSpPr>
        <p:spPr>
          <a:xfrm>
            <a:off x="2799588"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41" name="object 641"/>
          <p:cNvSpPr/>
          <p:nvPr/>
        </p:nvSpPr>
        <p:spPr>
          <a:xfrm>
            <a:off x="2752344"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42" name="object 642"/>
          <p:cNvSpPr/>
          <p:nvPr/>
        </p:nvSpPr>
        <p:spPr>
          <a:xfrm>
            <a:off x="2703576"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43" name="object 643"/>
          <p:cNvSpPr/>
          <p:nvPr/>
        </p:nvSpPr>
        <p:spPr>
          <a:xfrm>
            <a:off x="2679192" y="73365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44" name="object 644"/>
          <p:cNvSpPr/>
          <p:nvPr/>
        </p:nvSpPr>
        <p:spPr>
          <a:xfrm>
            <a:off x="2679192" y="7289292"/>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645" name="object 645"/>
          <p:cNvSpPr/>
          <p:nvPr/>
        </p:nvSpPr>
        <p:spPr>
          <a:xfrm>
            <a:off x="2679192" y="72405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46" name="object 646"/>
          <p:cNvSpPr/>
          <p:nvPr/>
        </p:nvSpPr>
        <p:spPr>
          <a:xfrm>
            <a:off x="2679192" y="7193280"/>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647" name="object 647"/>
          <p:cNvSpPr/>
          <p:nvPr/>
        </p:nvSpPr>
        <p:spPr>
          <a:xfrm>
            <a:off x="2679192" y="71445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648" name="object 648"/>
          <p:cNvSpPr/>
          <p:nvPr/>
        </p:nvSpPr>
        <p:spPr>
          <a:xfrm>
            <a:off x="2679192" y="7114793"/>
            <a:ext cx="24765" cy="0"/>
          </a:xfrm>
          <a:custGeom>
            <a:avLst/>
            <a:gdLst/>
            <a:ahLst/>
            <a:cxnLst/>
            <a:rect l="l" t="t" r="r" b="b"/>
            <a:pathLst>
              <a:path w="24764" h="0">
                <a:moveTo>
                  <a:pt x="0" y="0"/>
                </a:moveTo>
                <a:lnTo>
                  <a:pt x="24383" y="0"/>
                </a:lnTo>
              </a:path>
            </a:pathLst>
          </a:custGeom>
          <a:ln w="10668">
            <a:solidFill>
              <a:srgbClr val="003366"/>
            </a:solidFill>
          </a:ln>
        </p:spPr>
        <p:txBody>
          <a:bodyPr wrap="square" lIns="0" tIns="0" rIns="0" bIns="0" rtlCol="0"/>
          <a:lstStyle/>
          <a:p/>
        </p:txBody>
      </p:sp>
      <p:sp>
        <p:nvSpPr>
          <p:cNvPr id="649" name="object 649"/>
          <p:cNvSpPr/>
          <p:nvPr/>
        </p:nvSpPr>
        <p:spPr>
          <a:xfrm>
            <a:off x="2630423" y="6989064"/>
            <a:ext cx="123825" cy="12382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p:txBody>
      </p:sp>
      <p:sp>
        <p:nvSpPr>
          <p:cNvPr id="650" name="object 650"/>
          <p:cNvSpPr/>
          <p:nvPr/>
        </p:nvSpPr>
        <p:spPr>
          <a:xfrm>
            <a:off x="3221735" y="77739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651" name="object 651"/>
          <p:cNvSpPr/>
          <p:nvPr/>
        </p:nvSpPr>
        <p:spPr>
          <a:xfrm>
            <a:off x="32705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2" name="object 652"/>
          <p:cNvSpPr/>
          <p:nvPr/>
        </p:nvSpPr>
        <p:spPr>
          <a:xfrm>
            <a:off x="331774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3" name="object 653"/>
          <p:cNvSpPr/>
          <p:nvPr/>
        </p:nvSpPr>
        <p:spPr>
          <a:xfrm>
            <a:off x="33665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4" name="object 654"/>
          <p:cNvSpPr/>
          <p:nvPr/>
        </p:nvSpPr>
        <p:spPr>
          <a:xfrm>
            <a:off x="341375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5" name="object 655"/>
          <p:cNvSpPr/>
          <p:nvPr/>
        </p:nvSpPr>
        <p:spPr>
          <a:xfrm>
            <a:off x="34625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6" name="object 656"/>
          <p:cNvSpPr/>
          <p:nvPr/>
        </p:nvSpPr>
        <p:spPr>
          <a:xfrm>
            <a:off x="350977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7" name="object 657"/>
          <p:cNvSpPr/>
          <p:nvPr/>
        </p:nvSpPr>
        <p:spPr>
          <a:xfrm>
            <a:off x="35585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8" name="object 658"/>
          <p:cNvSpPr/>
          <p:nvPr/>
        </p:nvSpPr>
        <p:spPr>
          <a:xfrm>
            <a:off x="36057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59" name="object 659"/>
          <p:cNvSpPr/>
          <p:nvPr/>
        </p:nvSpPr>
        <p:spPr>
          <a:xfrm>
            <a:off x="36545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0" name="object 660"/>
          <p:cNvSpPr/>
          <p:nvPr/>
        </p:nvSpPr>
        <p:spPr>
          <a:xfrm>
            <a:off x="37017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1" name="object 661"/>
          <p:cNvSpPr/>
          <p:nvPr/>
        </p:nvSpPr>
        <p:spPr>
          <a:xfrm>
            <a:off x="37505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2" name="object 662"/>
          <p:cNvSpPr/>
          <p:nvPr/>
        </p:nvSpPr>
        <p:spPr>
          <a:xfrm>
            <a:off x="37978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3" name="object 663"/>
          <p:cNvSpPr/>
          <p:nvPr/>
        </p:nvSpPr>
        <p:spPr>
          <a:xfrm>
            <a:off x="38465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4" name="object 664"/>
          <p:cNvSpPr/>
          <p:nvPr/>
        </p:nvSpPr>
        <p:spPr>
          <a:xfrm>
            <a:off x="38938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5" name="object 665"/>
          <p:cNvSpPr/>
          <p:nvPr/>
        </p:nvSpPr>
        <p:spPr>
          <a:xfrm>
            <a:off x="3942588"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66" name="object 666"/>
          <p:cNvSpPr/>
          <p:nvPr/>
        </p:nvSpPr>
        <p:spPr>
          <a:xfrm>
            <a:off x="39898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7" name="object 667"/>
          <p:cNvSpPr/>
          <p:nvPr/>
        </p:nvSpPr>
        <p:spPr>
          <a:xfrm>
            <a:off x="4038600"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68" name="object 668"/>
          <p:cNvSpPr/>
          <p:nvPr/>
        </p:nvSpPr>
        <p:spPr>
          <a:xfrm>
            <a:off x="40858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69" name="object 669"/>
          <p:cNvSpPr/>
          <p:nvPr/>
        </p:nvSpPr>
        <p:spPr>
          <a:xfrm>
            <a:off x="413461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70" name="object 670"/>
          <p:cNvSpPr/>
          <p:nvPr/>
        </p:nvSpPr>
        <p:spPr>
          <a:xfrm>
            <a:off x="41818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71" name="object 671"/>
          <p:cNvSpPr/>
          <p:nvPr/>
        </p:nvSpPr>
        <p:spPr>
          <a:xfrm>
            <a:off x="4230623"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72" name="object 672"/>
          <p:cNvSpPr/>
          <p:nvPr/>
        </p:nvSpPr>
        <p:spPr>
          <a:xfrm>
            <a:off x="427786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73" name="object 673"/>
          <p:cNvSpPr/>
          <p:nvPr/>
        </p:nvSpPr>
        <p:spPr>
          <a:xfrm>
            <a:off x="4326635"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74" name="object 674"/>
          <p:cNvSpPr/>
          <p:nvPr/>
        </p:nvSpPr>
        <p:spPr>
          <a:xfrm>
            <a:off x="437387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75" name="object 675"/>
          <p:cNvSpPr/>
          <p:nvPr/>
        </p:nvSpPr>
        <p:spPr>
          <a:xfrm>
            <a:off x="4422647"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76" name="object 676"/>
          <p:cNvSpPr/>
          <p:nvPr/>
        </p:nvSpPr>
        <p:spPr>
          <a:xfrm>
            <a:off x="446989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77" name="object 677"/>
          <p:cNvSpPr/>
          <p:nvPr/>
        </p:nvSpPr>
        <p:spPr>
          <a:xfrm>
            <a:off x="4518659"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78" name="object 678"/>
          <p:cNvSpPr/>
          <p:nvPr/>
        </p:nvSpPr>
        <p:spPr>
          <a:xfrm>
            <a:off x="45659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79" name="object 679"/>
          <p:cNvSpPr/>
          <p:nvPr/>
        </p:nvSpPr>
        <p:spPr>
          <a:xfrm>
            <a:off x="461467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80" name="object 680"/>
          <p:cNvSpPr/>
          <p:nvPr/>
        </p:nvSpPr>
        <p:spPr>
          <a:xfrm>
            <a:off x="46619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81" name="object 681"/>
          <p:cNvSpPr/>
          <p:nvPr/>
        </p:nvSpPr>
        <p:spPr>
          <a:xfrm>
            <a:off x="4710684"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82" name="object 682"/>
          <p:cNvSpPr/>
          <p:nvPr/>
        </p:nvSpPr>
        <p:spPr>
          <a:xfrm>
            <a:off x="47579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83" name="object 683"/>
          <p:cNvSpPr/>
          <p:nvPr/>
        </p:nvSpPr>
        <p:spPr>
          <a:xfrm>
            <a:off x="4806696"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684" name="object 684"/>
          <p:cNvSpPr/>
          <p:nvPr/>
        </p:nvSpPr>
        <p:spPr>
          <a:xfrm>
            <a:off x="48539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85" name="object 685"/>
          <p:cNvSpPr/>
          <p:nvPr/>
        </p:nvSpPr>
        <p:spPr>
          <a:xfrm>
            <a:off x="49011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86" name="object 686"/>
          <p:cNvSpPr/>
          <p:nvPr/>
        </p:nvSpPr>
        <p:spPr>
          <a:xfrm>
            <a:off x="49499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87" name="object 687"/>
          <p:cNvSpPr/>
          <p:nvPr/>
        </p:nvSpPr>
        <p:spPr>
          <a:xfrm>
            <a:off x="49971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88" name="object 688"/>
          <p:cNvSpPr/>
          <p:nvPr/>
        </p:nvSpPr>
        <p:spPr>
          <a:xfrm>
            <a:off x="50459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89" name="object 689"/>
          <p:cNvSpPr/>
          <p:nvPr/>
        </p:nvSpPr>
        <p:spPr>
          <a:xfrm>
            <a:off x="50932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0" name="object 690"/>
          <p:cNvSpPr/>
          <p:nvPr/>
        </p:nvSpPr>
        <p:spPr>
          <a:xfrm>
            <a:off x="51419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1" name="object 691"/>
          <p:cNvSpPr/>
          <p:nvPr/>
        </p:nvSpPr>
        <p:spPr>
          <a:xfrm>
            <a:off x="51892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2" name="object 692"/>
          <p:cNvSpPr/>
          <p:nvPr/>
        </p:nvSpPr>
        <p:spPr>
          <a:xfrm>
            <a:off x="523798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3" name="object 693"/>
          <p:cNvSpPr/>
          <p:nvPr/>
        </p:nvSpPr>
        <p:spPr>
          <a:xfrm>
            <a:off x="52852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4" name="object 694"/>
          <p:cNvSpPr/>
          <p:nvPr/>
        </p:nvSpPr>
        <p:spPr>
          <a:xfrm>
            <a:off x="533400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5" name="object 695"/>
          <p:cNvSpPr/>
          <p:nvPr/>
        </p:nvSpPr>
        <p:spPr>
          <a:xfrm>
            <a:off x="53812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6" name="object 696"/>
          <p:cNvSpPr/>
          <p:nvPr/>
        </p:nvSpPr>
        <p:spPr>
          <a:xfrm>
            <a:off x="543001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7" name="object 697"/>
          <p:cNvSpPr/>
          <p:nvPr/>
        </p:nvSpPr>
        <p:spPr>
          <a:xfrm>
            <a:off x="54772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8" name="object 698"/>
          <p:cNvSpPr/>
          <p:nvPr/>
        </p:nvSpPr>
        <p:spPr>
          <a:xfrm>
            <a:off x="552602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699" name="object 699"/>
          <p:cNvSpPr/>
          <p:nvPr/>
        </p:nvSpPr>
        <p:spPr>
          <a:xfrm>
            <a:off x="5547359" y="7761731"/>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00" name="object 700"/>
          <p:cNvSpPr/>
          <p:nvPr/>
        </p:nvSpPr>
        <p:spPr>
          <a:xfrm>
            <a:off x="5547359" y="7712964"/>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01" name="object 701"/>
          <p:cNvSpPr/>
          <p:nvPr/>
        </p:nvSpPr>
        <p:spPr>
          <a:xfrm>
            <a:off x="5547359" y="7665719"/>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02" name="object 702"/>
          <p:cNvSpPr/>
          <p:nvPr/>
        </p:nvSpPr>
        <p:spPr>
          <a:xfrm>
            <a:off x="5547359" y="7618476"/>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03" name="object 703"/>
          <p:cNvSpPr/>
          <p:nvPr/>
        </p:nvSpPr>
        <p:spPr>
          <a:xfrm>
            <a:off x="5547359" y="7569707"/>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04" name="object 704"/>
          <p:cNvSpPr/>
          <p:nvPr/>
        </p:nvSpPr>
        <p:spPr>
          <a:xfrm>
            <a:off x="5547359" y="752246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05" name="object 705"/>
          <p:cNvSpPr/>
          <p:nvPr/>
        </p:nvSpPr>
        <p:spPr>
          <a:xfrm>
            <a:off x="5547359" y="747369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06" name="object 706"/>
          <p:cNvSpPr/>
          <p:nvPr/>
        </p:nvSpPr>
        <p:spPr>
          <a:xfrm>
            <a:off x="5547359" y="7426452"/>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07" name="object 707"/>
          <p:cNvSpPr/>
          <p:nvPr/>
        </p:nvSpPr>
        <p:spPr>
          <a:xfrm>
            <a:off x="5547359" y="737768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08" name="object 708"/>
          <p:cNvSpPr/>
          <p:nvPr/>
        </p:nvSpPr>
        <p:spPr>
          <a:xfrm>
            <a:off x="5547359" y="7330440"/>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709" name="object 709"/>
          <p:cNvSpPr/>
          <p:nvPr/>
        </p:nvSpPr>
        <p:spPr>
          <a:xfrm>
            <a:off x="5559552"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10" name="object 710"/>
          <p:cNvSpPr/>
          <p:nvPr/>
        </p:nvSpPr>
        <p:spPr>
          <a:xfrm>
            <a:off x="5606796" y="72969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11" name="object 711"/>
          <p:cNvSpPr/>
          <p:nvPr/>
        </p:nvSpPr>
        <p:spPr>
          <a:xfrm>
            <a:off x="5655564"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12" name="object 712"/>
          <p:cNvSpPr/>
          <p:nvPr/>
        </p:nvSpPr>
        <p:spPr>
          <a:xfrm>
            <a:off x="5702808" y="7296911"/>
            <a:ext cx="1905" cy="24765"/>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p:txBody>
      </p:sp>
      <p:sp>
        <p:nvSpPr>
          <p:cNvPr id="713" name="object 713"/>
          <p:cNvSpPr/>
          <p:nvPr/>
        </p:nvSpPr>
        <p:spPr>
          <a:xfrm>
            <a:off x="5701284" y="7246619"/>
            <a:ext cx="123825" cy="125095"/>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p:txBody>
      </p:sp>
      <p:sp>
        <p:nvSpPr>
          <p:cNvPr id="714" name="object 714"/>
          <p:cNvSpPr/>
          <p:nvPr/>
        </p:nvSpPr>
        <p:spPr>
          <a:xfrm>
            <a:off x="5972555" y="6277355"/>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15" name="object 715"/>
          <p:cNvSpPr/>
          <p:nvPr/>
        </p:nvSpPr>
        <p:spPr>
          <a:xfrm>
            <a:off x="5972555" y="622858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16" name="object 716"/>
          <p:cNvSpPr/>
          <p:nvPr/>
        </p:nvSpPr>
        <p:spPr>
          <a:xfrm>
            <a:off x="5972555" y="618134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17" name="object 717"/>
          <p:cNvSpPr/>
          <p:nvPr/>
        </p:nvSpPr>
        <p:spPr>
          <a:xfrm>
            <a:off x="5972555" y="6132576"/>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18" name="object 718"/>
          <p:cNvSpPr/>
          <p:nvPr/>
        </p:nvSpPr>
        <p:spPr>
          <a:xfrm>
            <a:off x="5972555" y="6085332"/>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19" name="object 719"/>
          <p:cNvSpPr/>
          <p:nvPr/>
        </p:nvSpPr>
        <p:spPr>
          <a:xfrm>
            <a:off x="5972555" y="603656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0" name="object 720"/>
          <p:cNvSpPr/>
          <p:nvPr/>
        </p:nvSpPr>
        <p:spPr>
          <a:xfrm>
            <a:off x="5972555" y="5989320"/>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1" name="object 721"/>
          <p:cNvSpPr/>
          <p:nvPr/>
        </p:nvSpPr>
        <p:spPr>
          <a:xfrm>
            <a:off x="5972555" y="5942076"/>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722" name="object 722"/>
          <p:cNvSpPr/>
          <p:nvPr/>
        </p:nvSpPr>
        <p:spPr>
          <a:xfrm>
            <a:off x="5972555" y="589330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3" name="object 723"/>
          <p:cNvSpPr/>
          <p:nvPr/>
        </p:nvSpPr>
        <p:spPr>
          <a:xfrm>
            <a:off x="5972555" y="5846064"/>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724" name="object 724"/>
          <p:cNvSpPr/>
          <p:nvPr/>
        </p:nvSpPr>
        <p:spPr>
          <a:xfrm>
            <a:off x="59603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5" name="object 725"/>
          <p:cNvSpPr/>
          <p:nvPr/>
        </p:nvSpPr>
        <p:spPr>
          <a:xfrm>
            <a:off x="59115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6" name="object 726"/>
          <p:cNvSpPr/>
          <p:nvPr/>
        </p:nvSpPr>
        <p:spPr>
          <a:xfrm>
            <a:off x="58643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7" name="object 727"/>
          <p:cNvSpPr/>
          <p:nvPr/>
        </p:nvSpPr>
        <p:spPr>
          <a:xfrm>
            <a:off x="58155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8" name="object 728"/>
          <p:cNvSpPr/>
          <p:nvPr/>
        </p:nvSpPr>
        <p:spPr>
          <a:xfrm>
            <a:off x="576834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29" name="object 729"/>
          <p:cNvSpPr/>
          <p:nvPr/>
        </p:nvSpPr>
        <p:spPr>
          <a:xfrm>
            <a:off x="5721096"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30" name="object 730"/>
          <p:cNvSpPr/>
          <p:nvPr/>
        </p:nvSpPr>
        <p:spPr>
          <a:xfrm>
            <a:off x="567232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31" name="object 731"/>
          <p:cNvSpPr/>
          <p:nvPr/>
        </p:nvSpPr>
        <p:spPr>
          <a:xfrm>
            <a:off x="5625084"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32" name="object 732"/>
          <p:cNvSpPr/>
          <p:nvPr/>
        </p:nvSpPr>
        <p:spPr>
          <a:xfrm>
            <a:off x="557631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33" name="object 733"/>
          <p:cNvSpPr/>
          <p:nvPr/>
        </p:nvSpPr>
        <p:spPr>
          <a:xfrm>
            <a:off x="552907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34" name="object 734"/>
          <p:cNvSpPr/>
          <p:nvPr/>
        </p:nvSpPr>
        <p:spPr>
          <a:xfrm>
            <a:off x="5480303"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35" name="object 735"/>
          <p:cNvSpPr/>
          <p:nvPr/>
        </p:nvSpPr>
        <p:spPr>
          <a:xfrm>
            <a:off x="5433059"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36" name="object 736"/>
          <p:cNvSpPr/>
          <p:nvPr/>
        </p:nvSpPr>
        <p:spPr>
          <a:xfrm>
            <a:off x="5384291"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37" name="object 737"/>
          <p:cNvSpPr/>
          <p:nvPr/>
        </p:nvSpPr>
        <p:spPr>
          <a:xfrm>
            <a:off x="5337047"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38" name="object 738"/>
          <p:cNvSpPr/>
          <p:nvPr/>
        </p:nvSpPr>
        <p:spPr>
          <a:xfrm>
            <a:off x="5288279"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39" name="object 739"/>
          <p:cNvSpPr/>
          <p:nvPr/>
        </p:nvSpPr>
        <p:spPr>
          <a:xfrm>
            <a:off x="5241035"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40" name="object 740"/>
          <p:cNvSpPr/>
          <p:nvPr/>
        </p:nvSpPr>
        <p:spPr>
          <a:xfrm>
            <a:off x="5192267"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41" name="object 741"/>
          <p:cNvSpPr/>
          <p:nvPr/>
        </p:nvSpPr>
        <p:spPr>
          <a:xfrm>
            <a:off x="5145023"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42" name="object 742"/>
          <p:cNvSpPr/>
          <p:nvPr/>
        </p:nvSpPr>
        <p:spPr>
          <a:xfrm>
            <a:off x="509625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43" name="object 743"/>
          <p:cNvSpPr/>
          <p:nvPr/>
        </p:nvSpPr>
        <p:spPr>
          <a:xfrm>
            <a:off x="504901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44" name="object 744"/>
          <p:cNvSpPr/>
          <p:nvPr/>
        </p:nvSpPr>
        <p:spPr>
          <a:xfrm>
            <a:off x="500024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45" name="object 745"/>
          <p:cNvSpPr/>
          <p:nvPr/>
        </p:nvSpPr>
        <p:spPr>
          <a:xfrm>
            <a:off x="495300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46" name="object 746"/>
          <p:cNvSpPr/>
          <p:nvPr/>
        </p:nvSpPr>
        <p:spPr>
          <a:xfrm>
            <a:off x="490423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47" name="object 747"/>
          <p:cNvSpPr/>
          <p:nvPr/>
        </p:nvSpPr>
        <p:spPr>
          <a:xfrm>
            <a:off x="4856988"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48" name="object 748"/>
          <p:cNvSpPr/>
          <p:nvPr/>
        </p:nvSpPr>
        <p:spPr>
          <a:xfrm>
            <a:off x="480822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49" name="object 749"/>
          <p:cNvSpPr/>
          <p:nvPr/>
        </p:nvSpPr>
        <p:spPr>
          <a:xfrm>
            <a:off x="476097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50" name="object 750"/>
          <p:cNvSpPr/>
          <p:nvPr/>
        </p:nvSpPr>
        <p:spPr>
          <a:xfrm>
            <a:off x="471220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51" name="object 751"/>
          <p:cNvSpPr/>
          <p:nvPr/>
        </p:nvSpPr>
        <p:spPr>
          <a:xfrm>
            <a:off x="46649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52" name="object 752"/>
          <p:cNvSpPr/>
          <p:nvPr/>
        </p:nvSpPr>
        <p:spPr>
          <a:xfrm>
            <a:off x="46161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53" name="object 753"/>
          <p:cNvSpPr/>
          <p:nvPr/>
        </p:nvSpPr>
        <p:spPr>
          <a:xfrm>
            <a:off x="45689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54" name="object 754"/>
          <p:cNvSpPr/>
          <p:nvPr/>
        </p:nvSpPr>
        <p:spPr>
          <a:xfrm>
            <a:off x="45201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55" name="object 755"/>
          <p:cNvSpPr/>
          <p:nvPr/>
        </p:nvSpPr>
        <p:spPr>
          <a:xfrm>
            <a:off x="4392167" y="5760720"/>
            <a:ext cx="123825" cy="125095"/>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p:txBody>
      </p:sp>
      <p:sp>
        <p:nvSpPr>
          <p:cNvPr id="756" name="object 756"/>
          <p:cNvSpPr/>
          <p:nvPr/>
        </p:nvSpPr>
        <p:spPr>
          <a:xfrm>
            <a:off x="5972555" y="6620256"/>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757" name="object 757"/>
          <p:cNvSpPr/>
          <p:nvPr/>
        </p:nvSpPr>
        <p:spPr>
          <a:xfrm>
            <a:off x="5972555" y="6667500"/>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58" name="object 758"/>
          <p:cNvSpPr/>
          <p:nvPr/>
        </p:nvSpPr>
        <p:spPr>
          <a:xfrm>
            <a:off x="5972555" y="6716268"/>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759" name="object 759"/>
          <p:cNvSpPr/>
          <p:nvPr/>
        </p:nvSpPr>
        <p:spPr>
          <a:xfrm>
            <a:off x="5972555" y="67635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760" name="object 760"/>
          <p:cNvSpPr/>
          <p:nvPr/>
        </p:nvSpPr>
        <p:spPr>
          <a:xfrm>
            <a:off x="5972555" y="6812280"/>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61" name="object 761"/>
          <p:cNvSpPr/>
          <p:nvPr/>
        </p:nvSpPr>
        <p:spPr>
          <a:xfrm>
            <a:off x="5972555" y="68595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62" name="object 762"/>
          <p:cNvSpPr/>
          <p:nvPr/>
        </p:nvSpPr>
        <p:spPr>
          <a:xfrm>
            <a:off x="5972555" y="6906768"/>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63" name="object 763"/>
          <p:cNvSpPr/>
          <p:nvPr/>
        </p:nvSpPr>
        <p:spPr>
          <a:xfrm>
            <a:off x="5972555" y="695553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64" name="object 764"/>
          <p:cNvSpPr/>
          <p:nvPr/>
        </p:nvSpPr>
        <p:spPr>
          <a:xfrm>
            <a:off x="5972555" y="7002780"/>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765" name="object 765"/>
          <p:cNvSpPr/>
          <p:nvPr/>
        </p:nvSpPr>
        <p:spPr>
          <a:xfrm>
            <a:off x="592226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766" name="object 766"/>
          <p:cNvSpPr/>
          <p:nvPr/>
        </p:nvSpPr>
        <p:spPr>
          <a:xfrm>
            <a:off x="596036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67" name="object 767"/>
          <p:cNvSpPr/>
          <p:nvPr/>
        </p:nvSpPr>
        <p:spPr>
          <a:xfrm>
            <a:off x="5911596"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68" name="object 768"/>
          <p:cNvSpPr/>
          <p:nvPr/>
        </p:nvSpPr>
        <p:spPr>
          <a:xfrm>
            <a:off x="586435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69" name="object 769"/>
          <p:cNvSpPr/>
          <p:nvPr/>
        </p:nvSpPr>
        <p:spPr>
          <a:xfrm>
            <a:off x="581558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70" name="object 770"/>
          <p:cNvSpPr/>
          <p:nvPr/>
        </p:nvSpPr>
        <p:spPr>
          <a:xfrm>
            <a:off x="5768340"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71" name="object 771"/>
          <p:cNvSpPr/>
          <p:nvPr/>
        </p:nvSpPr>
        <p:spPr>
          <a:xfrm>
            <a:off x="5721096"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72" name="object 772"/>
          <p:cNvSpPr/>
          <p:nvPr/>
        </p:nvSpPr>
        <p:spPr>
          <a:xfrm>
            <a:off x="5672328"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73" name="object 773"/>
          <p:cNvSpPr/>
          <p:nvPr/>
        </p:nvSpPr>
        <p:spPr>
          <a:xfrm>
            <a:off x="5625084"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74" name="object 774"/>
          <p:cNvSpPr/>
          <p:nvPr/>
        </p:nvSpPr>
        <p:spPr>
          <a:xfrm>
            <a:off x="557631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75" name="object 775"/>
          <p:cNvSpPr/>
          <p:nvPr/>
        </p:nvSpPr>
        <p:spPr>
          <a:xfrm>
            <a:off x="552907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76" name="object 776"/>
          <p:cNvSpPr/>
          <p:nvPr/>
        </p:nvSpPr>
        <p:spPr>
          <a:xfrm>
            <a:off x="5480303"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77" name="object 777"/>
          <p:cNvSpPr/>
          <p:nvPr/>
        </p:nvSpPr>
        <p:spPr>
          <a:xfrm>
            <a:off x="5433059"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78" name="object 778"/>
          <p:cNvSpPr/>
          <p:nvPr/>
        </p:nvSpPr>
        <p:spPr>
          <a:xfrm>
            <a:off x="5384291"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79" name="object 779"/>
          <p:cNvSpPr/>
          <p:nvPr/>
        </p:nvSpPr>
        <p:spPr>
          <a:xfrm>
            <a:off x="5337047"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80" name="object 780"/>
          <p:cNvSpPr/>
          <p:nvPr/>
        </p:nvSpPr>
        <p:spPr>
          <a:xfrm>
            <a:off x="5288279"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81" name="object 781"/>
          <p:cNvSpPr/>
          <p:nvPr/>
        </p:nvSpPr>
        <p:spPr>
          <a:xfrm>
            <a:off x="5241035"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82" name="object 782"/>
          <p:cNvSpPr/>
          <p:nvPr/>
        </p:nvSpPr>
        <p:spPr>
          <a:xfrm>
            <a:off x="5192267"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83" name="object 783"/>
          <p:cNvSpPr/>
          <p:nvPr/>
        </p:nvSpPr>
        <p:spPr>
          <a:xfrm>
            <a:off x="5145023"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84" name="object 784"/>
          <p:cNvSpPr/>
          <p:nvPr/>
        </p:nvSpPr>
        <p:spPr>
          <a:xfrm>
            <a:off x="509625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85" name="object 785"/>
          <p:cNvSpPr/>
          <p:nvPr/>
        </p:nvSpPr>
        <p:spPr>
          <a:xfrm>
            <a:off x="504901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86" name="object 786"/>
          <p:cNvSpPr/>
          <p:nvPr/>
        </p:nvSpPr>
        <p:spPr>
          <a:xfrm>
            <a:off x="500024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87" name="object 787"/>
          <p:cNvSpPr/>
          <p:nvPr/>
        </p:nvSpPr>
        <p:spPr>
          <a:xfrm>
            <a:off x="4953000"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788" name="object 788"/>
          <p:cNvSpPr/>
          <p:nvPr/>
        </p:nvSpPr>
        <p:spPr>
          <a:xfrm>
            <a:off x="490423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89" name="object 789"/>
          <p:cNvSpPr/>
          <p:nvPr/>
        </p:nvSpPr>
        <p:spPr>
          <a:xfrm>
            <a:off x="4869179" y="6928104"/>
            <a:ext cx="10795" cy="22860"/>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p:txBody>
      </p:sp>
      <p:sp>
        <p:nvSpPr>
          <p:cNvPr id="790" name="object 790"/>
          <p:cNvSpPr/>
          <p:nvPr/>
        </p:nvSpPr>
        <p:spPr>
          <a:xfrm>
            <a:off x="4856988" y="6938771"/>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791" name="object 791"/>
          <p:cNvSpPr/>
          <p:nvPr/>
        </p:nvSpPr>
        <p:spPr>
          <a:xfrm>
            <a:off x="4856988" y="6987540"/>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792" name="object 792"/>
          <p:cNvSpPr/>
          <p:nvPr/>
        </p:nvSpPr>
        <p:spPr>
          <a:xfrm>
            <a:off x="4856988" y="703478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793" name="object 793"/>
          <p:cNvSpPr/>
          <p:nvPr/>
        </p:nvSpPr>
        <p:spPr>
          <a:xfrm>
            <a:off x="4856988" y="7083552"/>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794" name="object 794"/>
          <p:cNvSpPr/>
          <p:nvPr/>
        </p:nvSpPr>
        <p:spPr>
          <a:xfrm>
            <a:off x="4856988" y="7130795"/>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795" name="object 795"/>
          <p:cNvSpPr/>
          <p:nvPr/>
        </p:nvSpPr>
        <p:spPr>
          <a:xfrm>
            <a:off x="4856988" y="7179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96" name="object 796"/>
          <p:cNvSpPr/>
          <p:nvPr/>
        </p:nvSpPr>
        <p:spPr>
          <a:xfrm>
            <a:off x="4856988" y="7226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797" name="object 797"/>
          <p:cNvSpPr/>
          <p:nvPr/>
        </p:nvSpPr>
        <p:spPr>
          <a:xfrm>
            <a:off x="4856988" y="7275576"/>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798" name="object 798"/>
          <p:cNvSpPr/>
          <p:nvPr/>
        </p:nvSpPr>
        <p:spPr>
          <a:xfrm>
            <a:off x="4844796"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799" name="object 799"/>
          <p:cNvSpPr/>
          <p:nvPr/>
        </p:nvSpPr>
        <p:spPr>
          <a:xfrm>
            <a:off x="4796028"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800" name="object 800"/>
          <p:cNvSpPr/>
          <p:nvPr/>
        </p:nvSpPr>
        <p:spPr>
          <a:xfrm>
            <a:off x="4748784"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801" name="object 801"/>
          <p:cNvSpPr/>
          <p:nvPr/>
        </p:nvSpPr>
        <p:spPr>
          <a:xfrm>
            <a:off x="4700015"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802" name="object 802"/>
          <p:cNvSpPr/>
          <p:nvPr/>
        </p:nvSpPr>
        <p:spPr>
          <a:xfrm>
            <a:off x="4669535" y="7299959"/>
            <a:ext cx="7620" cy="22860"/>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p:txBody>
      </p:sp>
      <p:sp>
        <p:nvSpPr>
          <p:cNvPr id="803" name="object 803"/>
          <p:cNvSpPr/>
          <p:nvPr/>
        </p:nvSpPr>
        <p:spPr>
          <a:xfrm>
            <a:off x="4550664" y="7249668"/>
            <a:ext cx="123825" cy="125095"/>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p:txBody>
      </p:sp>
      <p:sp>
        <p:nvSpPr>
          <p:cNvPr id="804" name="object 804"/>
          <p:cNvSpPr/>
          <p:nvPr/>
        </p:nvSpPr>
        <p:spPr>
          <a:xfrm>
            <a:off x="1842516"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05" name="object 805"/>
          <p:cNvSpPr/>
          <p:nvPr/>
        </p:nvSpPr>
        <p:spPr>
          <a:xfrm>
            <a:off x="1891283"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06" name="object 806"/>
          <p:cNvSpPr/>
          <p:nvPr/>
        </p:nvSpPr>
        <p:spPr>
          <a:xfrm>
            <a:off x="1938527"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07" name="object 807"/>
          <p:cNvSpPr/>
          <p:nvPr/>
        </p:nvSpPr>
        <p:spPr>
          <a:xfrm>
            <a:off x="1987295"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08" name="object 808"/>
          <p:cNvSpPr/>
          <p:nvPr/>
        </p:nvSpPr>
        <p:spPr>
          <a:xfrm>
            <a:off x="2034539"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09" name="object 809"/>
          <p:cNvSpPr/>
          <p:nvPr/>
        </p:nvSpPr>
        <p:spPr>
          <a:xfrm>
            <a:off x="2083307"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10" name="object 810"/>
          <p:cNvSpPr/>
          <p:nvPr/>
        </p:nvSpPr>
        <p:spPr>
          <a:xfrm>
            <a:off x="2130551"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11" name="object 811"/>
          <p:cNvSpPr/>
          <p:nvPr/>
        </p:nvSpPr>
        <p:spPr>
          <a:xfrm>
            <a:off x="2148839" y="6065520"/>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12" name="object 812"/>
          <p:cNvSpPr/>
          <p:nvPr/>
        </p:nvSpPr>
        <p:spPr>
          <a:xfrm>
            <a:off x="2148839" y="6016752"/>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13" name="object 813"/>
          <p:cNvSpPr/>
          <p:nvPr/>
        </p:nvSpPr>
        <p:spPr>
          <a:xfrm>
            <a:off x="2148839" y="5969508"/>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14" name="object 814"/>
          <p:cNvSpPr/>
          <p:nvPr/>
        </p:nvSpPr>
        <p:spPr>
          <a:xfrm>
            <a:off x="2148839" y="5920740"/>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15" name="object 815"/>
          <p:cNvSpPr/>
          <p:nvPr/>
        </p:nvSpPr>
        <p:spPr>
          <a:xfrm>
            <a:off x="2148839" y="5873496"/>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16" name="object 816"/>
          <p:cNvSpPr/>
          <p:nvPr/>
        </p:nvSpPr>
        <p:spPr>
          <a:xfrm>
            <a:off x="2148839" y="5824728"/>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17" name="object 817"/>
          <p:cNvSpPr/>
          <p:nvPr/>
        </p:nvSpPr>
        <p:spPr>
          <a:xfrm>
            <a:off x="2161032"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18" name="object 818"/>
          <p:cNvSpPr/>
          <p:nvPr/>
        </p:nvSpPr>
        <p:spPr>
          <a:xfrm>
            <a:off x="220980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19" name="object 819"/>
          <p:cNvSpPr/>
          <p:nvPr/>
        </p:nvSpPr>
        <p:spPr>
          <a:xfrm>
            <a:off x="2250948" y="5760720"/>
            <a:ext cx="123825" cy="125095"/>
          </a:xfrm>
          <a:custGeom>
            <a:avLst/>
            <a:gdLst/>
            <a:ahLst/>
            <a:cxnLst/>
            <a:rect l="l" t="t" r="r" b="b"/>
            <a:pathLst>
              <a:path w="123825" h="125095">
                <a:moveTo>
                  <a:pt x="0" y="0"/>
                </a:moveTo>
                <a:lnTo>
                  <a:pt x="0" y="124967"/>
                </a:lnTo>
                <a:lnTo>
                  <a:pt x="123444" y="64007"/>
                </a:lnTo>
                <a:lnTo>
                  <a:pt x="0" y="0"/>
                </a:lnTo>
                <a:close/>
              </a:path>
            </a:pathLst>
          </a:custGeom>
          <a:solidFill>
            <a:srgbClr val="003366"/>
          </a:solidFill>
        </p:spPr>
        <p:txBody>
          <a:bodyPr wrap="square" lIns="0" tIns="0" rIns="0" bIns="0" rtlCol="0"/>
          <a:lstStyle/>
          <a:p/>
        </p:txBody>
      </p:sp>
      <p:sp>
        <p:nvSpPr>
          <p:cNvPr id="820" name="object 820"/>
          <p:cNvSpPr/>
          <p:nvPr/>
        </p:nvSpPr>
        <p:spPr>
          <a:xfrm>
            <a:off x="1842516"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21" name="object 821"/>
          <p:cNvSpPr/>
          <p:nvPr/>
        </p:nvSpPr>
        <p:spPr>
          <a:xfrm>
            <a:off x="1891283"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22" name="object 822"/>
          <p:cNvSpPr/>
          <p:nvPr/>
        </p:nvSpPr>
        <p:spPr>
          <a:xfrm>
            <a:off x="1938527"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23" name="object 823"/>
          <p:cNvSpPr/>
          <p:nvPr/>
        </p:nvSpPr>
        <p:spPr>
          <a:xfrm>
            <a:off x="1987295"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24" name="object 824"/>
          <p:cNvSpPr/>
          <p:nvPr/>
        </p:nvSpPr>
        <p:spPr>
          <a:xfrm>
            <a:off x="2034539"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25" name="object 825"/>
          <p:cNvSpPr/>
          <p:nvPr/>
        </p:nvSpPr>
        <p:spPr>
          <a:xfrm>
            <a:off x="2083307" y="6077711"/>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26" name="object 826"/>
          <p:cNvSpPr/>
          <p:nvPr/>
        </p:nvSpPr>
        <p:spPr>
          <a:xfrm>
            <a:off x="2130551" y="6077711"/>
            <a:ext cx="24765" cy="22860"/>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27" name="object 827"/>
          <p:cNvSpPr/>
          <p:nvPr/>
        </p:nvSpPr>
        <p:spPr>
          <a:xfrm>
            <a:off x="2148839" y="6065520"/>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28" name="object 828"/>
          <p:cNvSpPr/>
          <p:nvPr/>
        </p:nvSpPr>
        <p:spPr>
          <a:xfrm>
            <a:off x="2148839" y="6016752"/>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29" name="object 829"/>
          <p:cNvSpPr/>
          <p:nvPr/>
        </p:nvSpPr>
        <p:spPr>
          <a:xfrm>
            <a:off x="2148839" y="5969508"/>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30" name="object 830"/>
          <p:cNvSpPr/>
          <p:nvPr/>
        </p:nvSpPr>
        <p:spPr>
          <a:xfrm>
            <a:off x="2148839" y="5920740"/>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31" name="object 831"/>
          <p:cNvSpPr/>
          <p:nvPr/>
        </p:nvSpPr>
        <p:spPr>
          <a:xfrm>
            <a:off x="2148839" y="5873496"/>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32" name="object 832"/>
          <p:cNvSpPr/>
          <p:nvPr/>
        </p:nvSpPr>
        <p:spPr>
          <a:xfrm>
            <a:off x="2148839" y="5824728"/>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33" name="object 833"/>
          <p:cNvSpPr/>
          <p:nvPr/>
        </p:nvSpPr>
        <p:spPr>
          <a:xfrm>
            <a:off x="2161032"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34" name="object 834"/>
          <p:cNvSpPr/>
          <p:nvPr/>
        </p:nvSpPr>
        <p:spPr>
          <a:xfrm>
            <a:off x="220980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35" name="object 835"/>
          <p:cNvSpPr/>
          <p:nvPr/>
        </p:nvSpPr>
        <p:spPr>
          <a:xfrm>
            <a:off x="2250948" y="5760720"/>
            <a:ext cx="123825" cy="125095"/>
          </a:xfrm>
          <a:custGeom>
            <a:avLst/>
            <a:gdLst/>
            <a:ahLst/>
            <a:cxnLst/>
            <a:rect l="l" t="t" r="r" b="b"/>
            <a:pathLst>
              <a:path w="123825" h="125095">
                <a:moveTo>
                  <a:pt x="0" y="0"/>
                </a:moveTo>
                <a:lnTo>
                  <a:pt x="0" y="124967"/>
                </a:lnTo>
                <a:lnTo>
                  <a:pt x="123444" y="64007"/>
                </a:lnTo>
                <a:lnTo>
                  <a:pt x="0" y="0"/>
                </a:lnTo>
                <a:close/>
              </a:path>
            </a:pathLst>
          </a:custGeom>
          <a:solidFill>
            <a:srgbClr val="003366"/>
          </a:solidFill>
        </p:spPr>
        <p:txBody>
          <a:bodyPr wrap="square" lIns="0" tIns="0" rIns="0" bIns="0" rtlCol="0"/>
          <a:lstStyle/>
          <a:p/>
        </p:txBody>
      </p:sp>
      <p:sp>
        <p:nvSpPr>
          <p:cNvPr id="836" name="object 836"/>
          <p:cNvSpPr/>
          <p:nvPr/>
        </p:nvSpPr>
        <p:spPr>
          <a:xfrm>
            <a:off x="364693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837" name="object 837"/>
          <p:cNvSpPr/>
          <p:nvPr/>
        </p:nvSpPr>
        <p:spPr>
          <a:xfrm>
            <a:off x="369570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838" name="object 838"/>
          <p:cNvSpPr/>
          <p:nvPr/>
        </p:nvSpPr>
        <p:spPr>
          <a:xfrm>
            <a:off x="374294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839" name="object 839"/>
          <p:cNvSpPr/>
          <p:nvPr/>
        </p:nvSpPr>
        <p:spPr>
          <a:xfrm>
            <a:off x="3791711"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840" name="object 840"/>
          <p:cNvSpPr/>
          <p:nvPr/>
        </p:nvSpPr>
        <p:spPr>
          <a:xfrm>
            <a:off x="383895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841" name="object 841"/>
          <p:cNvSpPr/>
          <p:nvPr/>
        </p:nvSpPr>
        <p:spPr>
          <a:xfrm>
            <a:off x="3887723"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842" name="object 842"/>
          <p:cNvSpPr/>
          <p:nvPr/>
        </p:nvSpPr>
        <p:spPr>
          <a:xfrm>
            <a:off x="3934967" y="5811011"/>
            <a:ext cx="18415" cy="24765"/>
          </a:xfrm>
          <a:custGeom>
            <a:avLst/>
            <a:gdLst/>
            <a:ahLst/>
            <a:cxnLst/>
            <a:rect l="l" t="t" r="r" b="b"/>
            <a:pathLst>
              <a:path w="18414" h="24764">
                <a:moveTo>
                  <a:pt x="0" y="24384"/>
                </a:moveTo>
                <a:lnTo>
                  <a:pt x="18287" y="24384"/>
                </a:lnTo>
                <a:lnTo>
                  <a:pt x="18287" y="0"/>
                </a:lnTo>
                <a:lnTo>
                  <a:pt x="0" y="0"/>
                </a:lnTo>
                <a:lnTo>
                  <a:pt x="0" y="24384"/>
                </a:lnTo>
                <a:close/>
              </a:path>
            </a:pathLst>
          </a:custGeom>
          <a:solidFill>
            <a:srgbClr val="003366"/>
          </a:solidFill>
        </p:spPr>
        <p:txBody>
          <a:bodyPr wrap="square" lIns="0" tIns="0" rIns="0" bIns="0" rtlCol="0"/>
          <a:lstStyle/>
          <a:p/>
        </p:txBody>
      </p:sp>
      <p:sp>
        <p:nvSpPr>
          <p:cNvPr id="843" name="object 843"/>
          <p:cNvSpPr/>
          <p:nvPr/>
        </p:nvSpPr>
        <p:spPr>
          <a:xfrm>
            <a:off x="3950208" y="5760720"/>
            <a:ext cx="121920" cy="125095"/>
          </a:xfrm>
          <a:custGeom>
            <a:avLst/>
            <a:gdLst/>
            <a:ahLst/>
            <a:cxnLst/>
            <a:rect l="l" t="t" r="r" b="b"/>
            <a:pathLst>
              <a:path w="121920" h="125095">
                <a:moveTo>
                  <a:pt x="0" y="0"/>
                </a:moveTo>
                <a:lnTo>
                  <a:pt x="0" y="124967"/>
                </a:lnTo>
                <a:lnTo>
                  <a:pt x="121920" y="64007"/>
                </a:lnTo>
                <a:lnTo>
                  <a:pt x="0" y="0"/>
                </a:lnTo>
                <a:close/>
              </a:path>
            </a:pathLst>
          </a:custGeom>
          <a:solidFill>
            <a:srgbClr val="003366"/>
          </a:solidFill>
        </p:spPr>
        <p:txBody>
          <a:bodyPr wrap="square" lIns="0" tIns="0" rIns="0" bIns="0" rtlCol="0"/>
          <a:lstStyle/>
          <a:p/>
        </p:txBody>
      </p:sp>
      <p:sp>
        <p:nvSpPr>
          <p:cNvPr id="844" name="object 844"/>
          <p:cNvSpPr/>
          <p:nvPr/>
        </p:nvSpPr>
        <p:spPr>
          <a:xfrm>
            <a:off x="3305555"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45" name="object 845"/>
          <p:cNvSpPr/>
          <p:nvPr/>
        </p:nvSpPr>
        <p:spPr>
          <a:xfrm>
            <a:off x="325678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846" name="object 846"/>
          <p:cNvSpPr/>
          <p:nvPr/>
        </p:nvSpPr>
        <p:spPr>
          <a:xfrm>
            <a:off x="3209544"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47" name="object 847"/>
          <p:cNvSpPr/>
          <p:nvPr/>
        </p:nvSpPr>
        <p:spPr>
          <a:xfrm>
            <a:off x="3160776"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48" name="object 848"/>
          <p:cNvSpPr/>
          <p:nvPr/>
        </p:nvSpPr>
        <p:spPr>
          <a:xfrm>
            <a:off x="3113532"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49" name="object 849"/>
          <p:cNvSpPr/>
          <p:nvPr/>
        </p:nvSpPr>
        <p:spPr>
          <a:xfrm>
            <a:off x="3064764"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50" name="object 850"/>
          <p:cNvSpPr/>
          <p:nvPr/>
        </p:nvSpPr>
        <p:spPr>
          <a:xfrm>
            <a:off x="301752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51" name="object 851"/>
          <p:cNvSpPr/>
          <p:nvPr/>
        </p:nvSpPr>
        <p:spPr>
          <a:xfrm>
            <a:off x="2968751"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52" name="object 852"/>
          <p:cNvSpPr/>
          <p:nvPr/>
        </p:nvSpPr>
        <p:spPr>
          <a:xfrm>
            <a:off x="2921507"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53" name="object 853"/>
          <p:cNvSpPr/>
          <p:nvPr/>
        </p:nvSpPr>
        <p:spPr>
          <a:xfrm>
            <a:off x="2872739"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54" name="object 854"/>
          <p:cNvSpPr/>
          <p:nvPr/>
        </p:nvSpPr>
        <p:spPr>
          <a:xfrm>
            <a:off x="2825495"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855" name="object 855"/>
          <p:cNvSpPr/>
          <p:nvPr/>
        </p:nvSpPr>
        <p:spPr>
          <a:xfrm>
            <a:off x="2691383" y="5760720"/>
            <a:ext cx="125095" cy="125095"/>
          </a:xfrm>
          <a:custGeom>
            <a:avLst/>
            <a:gdLst/>
            <a:ahLst/>
            <a:cxnLst/>
            <a:rect l="l" t="t" r="r" b="b"/>
            <a:pathLst>
              <a:path w="125094" h="125095">
                <a:moveTo>
                  <a:pt x="124968" y="0"/>
                </a:moveTo>
                <a:lnTo>
                  <a:pt x="0" y="64008"/>
                </a:lnTo>
                <a:lnTo>
                  <a:pt x="124968" y="124968"/>
                </a:lnTo>
                <a:lnTo>
                  <a:pt x="124968" y="0"/>
                </a:lnTo>
                <a:close/>
              </a:path>
            </a:pathLst>
          </a:custGeom>
          <a:solidFill>
            <a:srgbClr val="003366"/>
          </a:solidFill>
        </p:spPr>
        <p:txBody>
          <a:bodyPr wrap="square" lIns="0" tIns="0" rIns="0" bIns="0" rtlCol="0"/>
          <a:lstStyle/>
          <a:p/>
        </p:txBody>
      </p:sp>
      <p:sp>
        <p:nvSpPr>
          <p:cNvPr id="856" name="object 856"/>
          <p:cNvSpPr/>
          <p:nvPr/>
        </p:nvSpPr>
        <p:spPr>
          <a:xfrm>
            <a:off x="3477767" y="5983223"/>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57" name="object 857"/>
          <p:cNvSpPr/>
          <p:nvPr/>
        </p:nvSpPr>
        <p:spPr>
          <a:xfrm>
            <a:off x="3477767" y="603046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58" name="object 858"/>
          <p:cNvSpPr/>
          <p:nvPr/>
        </p:nvSpPr>
        <p:spPr>
          <a:xfrm>
            <a:off x="3477767" y="6079235"/>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59" name="object 859"/>
          <p:cNvSpPr/>
          <p:nvPr/>
        </p:nvSpPr>
        <p:spPr>
          <a:xfrm>
            <a:off x="3477767" y="612647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0" name="object 860"/>
          <p:cNvSpPr/>
          <p:nvPr/>
        </p:nvSpPr>
        <p:spPr>
          <a:xfrm>
            <a:off x="3477767" y="6175247"/>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61" name="object 861"/>
          <p:cNvSpPr/>
          <p:nvPr/>
        </p:nvSpPr>
        <p:spPr>
          <a:xfrm>
            <a:off x="3477767" y="622249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2" name="object 862"/>
          <p:cNvSpPr/>
          <p:nvPr/>
        </p:nvSpPr>
        <p:spPr>
          <a:xfrm>
            <a:off x="3477767" y="626973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3" name="object 863"/>
          <p:cNvSpPr/>
          <p:nvPr/>
        </p:nvSpPr>
        <p:spPr>
          <a:xfrm>
            <a:off x="3477767" y="6318503"/>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4" name="object 864"/>
          <p:cNvSpPr/>
          <p:nvPr/>
        </p:nvSpPr>
        <p:spPr>
          <a:xfrm>
            <a:off x="3477767" y="636574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5" name="object 865"/>
          <p:cNvSpPr/>
          <p:nvPr/>
        </p:nvSpPr>
        <p:spPr>
          <a:xfrm>
            <a:off x="3477767" y="641451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6" name="object 866"/>
          <p:cNvSpPr/>
          <p:nvPr/>
        </p:nvSpPr>
        <p:spPr>
          <a:xfrm>
            <a:off x="3477767" y="646175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7" name="object 867"/>
          <p:cNvSpPr/>
          <p:nvPr/>
        </p:nvSpPr>
        <p:spPr>
          <a:xfrm>
            <a:off x="3477767" y="6510528"/>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8" name="object 868"/>
          <p:cNvSpPr/>
          <p:nvPr/>
        </p:nvSpPr>
        <p:spPr>
          <a:xfrm>
            <a:off x="3477767" y="655777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69" name="object 869"/>
          <p:cNvSpPr/>
          <p:nvPr/>
        </p:nvSpPr>
        <p:spPr>
          <a:xfrm>
            <a:off x="3477767" y="6606540"/>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70" name="object 870"/>
          <p:cNvSpPr/>
          <p:nvPr/>
        </p:nvSpPr>
        <p:spPr>
          <a:xfrm>
            <a:off x="3477767" y="6653783"/>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71" name="object 871"/>
          <p:cNvSpPr/>
          <p:nvPr/>
        </p:nvSpPr>
        <p:spPr>
          <a:xfrm>
            <a:off x="3477767" y="6702552"/>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72" name="object 872"/>
          <p:cNvSpPr/>
          <p:nvPr/>
        </p:nvSpPr>
        <p:spPr>
          <a:xfrm>
            <a:off x="3477767" y="6749795"/>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73" name="object 873"/>
          <p:cNvSpPr/>
          <p:nvPr/>
        </p:nvSpPr>
        <p:spPr>
          <a:xfrm>
            <a:off x="3477767" y="6798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74" name="object 874"/>
          <p:cNvSpPr/>
          <p:nvPr/>
        </p:nvSpPr>
        <p:spPr>
          <a:xfrm>
            <a:off x="3477767" y="6845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875" name="object 875"/>
          <p:cNvSpPr/>
          <p:nvPr/>
        </p:nvSpPr>
        <p:spPr>
          <a:xfrm>
            <a:off x="3477767" y="6894576"/>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876" name="object 876"/>
          <p:cNvSpPr/>
          <p:nvPr/>
        </p:nvSpPr>
        <p:spPr>
          <a:xfrm>
            <a:off x="3477767" y="6941819"/>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877" name="object 877"/>
          <p:cNvSpPr/>
          <p:nvPr/>
        </p:nvSpPr>
        <p:spPr>
          <a:xfrm>
            <a:off x="3477767" y="6991350"/>
            <a:ext cx="22860" cy="0"/>
          </a:xfrm>
          <a:custGeom>
            <a:avLst/>
            <a:gdLst/>
            <a:ahLst/>
            <a:cxnLst/>
            <a:rect l="l" t="t" r="r" b="b"/>
            <a:pathLst>
              <a:path w="22860" h="0">
                <a:moveTo>
                  <a:pt x="0" y="0"/>
                </a:moveTo>
                <a:lnTo>
                  <a:pt x="22860" y="0"/>
                </a:lnTo>
              </a:path>
            </a:pathLst>
          </a:custGeom>
          <a:ln w="3175">
            <a:solidFill>
              <a:srgbClr val="003366"/>
            </a:solidFill>
          </a:ln>
        </p:spPr>
        <p:txBody>
          <a:bodyPr wrap="square" lIns="0" tIns="0" rIns="0" bIns="0" rtlCol="0"/>
          <a:lstStyle/>
          <a:p/>
        </p:txBody>
      </p:sp>
      <p:sp>
        <p:nvSpPr>
          <p:cNvPr id="878" name="object 878"/>
          <p:cNvSpPr/>
          <p:nvPr/>
        </p:nvSpPr>
        <p:spPr>
          <a:xfrm>
            <a:off x="3465576"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79" name="object 879"/>
          <p:cNvSpPr/>
          <p:nvPr/>
        </p:nvSpPr>
        <p:spPr>
          <a:xfrm>
            <a:off x="3416808"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80" name="object 880"/>
          <p:cNvSpPr/>
          <p:nvPr/>
        </p:nvSpPr>
        <p:spPr>
          <a:xfrm>
            <a:off x="3369564"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81" name="object 881"/>
          <p:cNvSpPr/>
          <p:nvPr/>
        </p:nvSpPr>
        <p:spPr>
          <a:xfrm>
            <a:off x="3320796"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82" name="object 882"/>
          <p:cNvSpPr/>
          <p:nvPr/>
        </p:nvSpPr>
        <p:spPr>
          <a:xfrm>
            <a:off x="3273552"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83" name="object 883"/>
          <p:cNvSpPr/>
          <p:nvPr/>
        </p:nvSpPr>
        <p:spPr>
          <a:xfrm>
            <a:off x="3224783"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84" name="object 884"/>
          <p:cNvSpPr/>
          <p:nvPr/>
        </p:nvSpPr>
        <p:spPr>
          <a:xfrm>
            <a:off x="3177539"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85" name="object 885"/>
          <p:cNvSpPr/>
          <p:nvPr/>
        </p:nvSpPr>
        <p:spPr>
          <a:xfrm>
            <a:off x="3128772"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86" name="object 886"/>
          <p:cNvSpPr/>
          <p:nvPr/>
        </p:nvSpPr>
        <p:spPr>
          <a:xfrm>
            <a:off x="3081527"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887" name="object 887"/>
          <p:cNvSpPr/>
          <p:nvPr/>
        </p:nvSpPr>
        <p:spPr>
          <a:xfrm>
            <a:off x="3032760"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88" name="object 888"/>
          <p:cNvSpPr/>
          <p:nvPr/>
        </p:nvSpPr>
        <p:spPr>
          <a:xfrm>
            <a:off x="2985516"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889" name="object 889"/>
          <p:cNvSpPr/>
          <p:nvPr/>
        </p:nvSpPr>
        <p:spPr>
          <a:xfrm>
            <a:off x="2851404" y="6771131"/>
            <a:ext cx="125095" cy="125095"/>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p:txBody>
      </p:sp>
      <p:sp>
        <p:nvSpPr>
          <p:cNvPr id="890" name="object 890"/>
          <p:cNvSpPr/>
          <p:nvPr/>
        </p:nvSpPr>
        <p:spPr>
          <a:xfrm>
            <a:off x="348843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1" name="object 891"/>
          <p:cNvSpPr/>
          <p:nvPr/>
        </p:nvSpPr>
        <p:spPr>
          <a:xfrm>
            <a:off x="3537203"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2" name="object 892"/>
          <p:cNvSpPr/>
          <p:nvPr/>
        </p:nvSpPr>
        <p:spPr>
          <a:xfrm>
            <a:off x="3584447"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3" name="object 893"/>
          <p:cNvSpPr/>
          <p:nvPr/>
        </p:nvSpPr>
        <p:spPr>
          <a:xfrm>
            <a:off x="363321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4" name="object 894"/>
          <p:cNvSpPr/>
          <p:nvPr/>
        </p:nvSpPr>
        <p:spPr>
          <a:xfrm>
            <a:off x="3680459"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5" name="object 895"/>
          <p:cNvSpPr/>
          <p:nvPr/>
        </p:nvSpPr>
        <p:spPr>
          <a:xfrm>
            <a:off x="372922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6" name="object 896"/>
          <p:cNvSpPr/>
          <p:nvPr/>
        </p:nvSpPr>
        <p:spPr>
          <a:xfrm>
            <a:off x="3776471"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7" name="object 897"/>
          <p:cNvSpPr/>
          <p:nvPr/>
        </p:nvSpPr>
        <p:spPr>
          <a:xfrm>
            <a:off x="382524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8" name="object 898"/>
          <p:cNvSpPr/>
          <p:nvPr/>
        </p:nvSpPr>
        <p:spPr>
          <a:xfrm>
            <a:off x="387248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899" name="object 899"/>
          <p:cNvSpPr/>
          <p:nvPr/>
        </p:nvSpPr>
        <p:spPr>
          <a:xfrm>
            <a:off x="392125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00" name="object 900"/>
          <p:cNvSpPr/>
          <p:nvPr/>
        </p:nvSpPr>
        <p:spPr>
          <a:xfrm>
            <a:off x="3968496"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01" name="object 901"/>
          <p:cNvSpPr/>
          <p:nvPr/>
        </p:nvSpPr>
        <p:spPr>
          <a:xfrm>
            <a:off x="4017264"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02" name="object 902"/>
          <p:cNvSpPr/>
          <p:nvPr/>
        </p:nvSpPr>
        <p:spPr>
          <a:xfrm>
            <a:off x="406450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03" name="object 903"/>
          <p:cNvSpPr/>
          <p:nvPr/>
        </p:nvSpPr>
        <p:spPr>
          <a:xfrm>
            <a:off x="4113276"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04" name="object 904"/>
          <p:cNvSpPr/>
          <p:nvPr/>
        </p:nvSpPr>
        <p:spPr>
          <a:xfrm>
            <a:off x="416052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05" name="object 905"/>
          <p:cNvSpPr/>
          <p:nvPr/>
        </p:nvSpPr>
        <p:spPr>
          <a:xfrm>
            <a:off x="4209288"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06" name="object 906"/>
          <p:cNvSpPr/>
          <p:nvPr/>
        </p:nvSpPr>
        <p:spPr>
          <a:xfrm>
            <a:off x="425653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07" name="object 907"/>
          <p:cNvSpPr/>
          <p:nvPr/>
        </p:nvSpPr>
        <p:spPr>
          <a:xfrm>
            <a:off x="4305300"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08" name="object 908"/>
          <p:cNvSpPr/>
          <p:nvPr/>
        </p:nvSpPr>
        <p:spPr>
          <a:xfrm>
            <a:off x="435254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09" name="object 909"/>
          <p:cNvSpPr/>
          <p:nvPr/>
        </p:nvSpPr>
        <p:spPr>
          <a:xfrm>
            <a:off x="4379976" y="6992111"/>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910" name="object 910"/>
          <p:cNvSpPr/>
          <p:nvPr/>
        </p:nvSpPr>
        <p:spPr>
          <a:xfrm>
            <a:off x="432968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911" name="object 911"/>
          <p:cNvSpPr/>
          <p:nvPr/>
        </p:nvSpPr>
        <p:spPr>
          <a:xfrm>
            <a:off x="364693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912" name="object 912"/>
          <p:cNvSpPr/>
          <p:nvPr/>
        </p:nvSpPr>
        <p:spPr>
          <a:xfrm>
            <a:off x="369570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913" name="object 913"/>
          <p:cNvSpPr/>
          <p:nvPr/>
        </p:nvSpPr>
        <p:spPr>
          <a:xfrm>
            <a:off x="374294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914" name="object 914"/>
          <p:cNvSpPr/>
          <p:nvPr/>
        </p:nvSpPr>
        <p:spPr>
          <a:xfrm>
            <a:off x="3791711"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915" name="object 915"/>
          <p:cNvSpPr/>
          <p:nvPr/>
        </p:nvSpPr>
        <p:spPr>
          <a:xfrm>
            <a:off x="383895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916" name="object 916"/>
          <p:cNvSpPr/>
          <p:nvPr/>
        </p:nvSpPr>
        <p:spPr>
          <a:xfrm>
            <a:off x="3887723"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917" name="object 917"/>
          <p:cNvSpPr/>
          <p:nvPr/>
        </p:nvSpPr>
        <p:spPr>
          <a:xfrm>
            <a:off x="3934967" y="5811011"/>
            <a:ext cx="18415" cy="24765"/>
          </a:xfrm>
          <a:custGeom>
            <a:avLst/>
            <a:gdLst/>
            <a:ahLst/>
            <a:cxnLst/>
            <a:rect l="l" t="t" r="r" b="b"/>
            <a:pathLst>
              <a:path w="18414" h="24764">
                <a:moveTo>
                  <a:pt x="0" y="24384"/>
                </a:moveTo>
                <a:lnTo>
                  <a:pt x="18287" y="24384"/>
                </a:lnTo>
                <a:lnTo>
                  <a:pt x="18287" y="0"/>
                </a:lnTo>
                <a:lnTo>
                  <a:pt x="0" y="0"/>
                </a:lnTo>
                <a:lnTo>
                  <a:pt x="0" y="24384"/>
                </a:lnTo>
                <a:close/>
              </a:path>
            </a:pathLst>
          </a:custGeom>
          <a:solidFill>
            <a:srgbClr val="003366"/>
          </a:solidFill>
        </p:spPr>
        <p:txBody>
          <a:bodyPr wrap="square" lIns="0" tIns="0" rIns="0" bIns="0" rtlCol="0"/>
          <a:lstStyle/>
          <a:p/>
        </p:txBody>
      </p:sp>
      <p:sp>
        <p:nvSpPr>
          <p:cNvPr id="918" name="object 918"/>
          <p:cNvSpPr/>
          <p:nvPr/>
        </p:nvSpPr>
        <p:spPr>
          <a:xfrm>
            <a:off x="3950208" y="5760720"/>
            <a:ext cx="121920" cy="125095"/>
          </a:xfrm>
          <a:custGeom>
            <a:avLst/>
            <a:gdLst/>
            <a:ahLst/>
            <a:cxnLst/>
            <a:rect l="l" t="t" r="r" b="b"/>
            <a:pathLst>
              <a:path w="121920" h="125095">
                <a:moveTo>
                  <a:pt x="0" y="0"/>
                </a:moveTo>
                <a:lnTo>
                  <a:pt x="0" y="124967"/>
                </a:lnTo>
                <a:lnTo>
                  <a:pt x="121920" y="64007"/>
                </a:lnTo>
                <a:lnTo>
                  <a:pt x="0" y="0"/>
                </a:lnTo>
                <a:close/>
              </a:path>
            </a:pathLst>
          </a:custGeom>
          <a:solidFill>
            <a:srgbClr val="003366"/>
          </a:solidFill>
        </p:spPr>
        <p:txBody>
          <a:bodyPr wrap="square" lIns="0" tIns="0" rIns="0" bIns="0" rtlCol="0"/>
          <a:lstStyle/>
          <a:p/>
        </p:txBody>
      </p:sp>
      <p:sp>
        <p:nvSpPr>
          <p:cNvPr id="919" name="object 919"/>
          <p:cNvSpPr/>
          <p:nvPr/>
        </p:nvSpPr>
        <p:spPr>
          <a:xfrm>
            <a:off x="3305555"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20" name="object 920"/>
          <p:cNvSpPr/>
          <p:nvPr/>
        </p:nvSpPr>
        <p:spPr>
          <a:xfrm>
            <a:off x="325678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921" name="object 921"/>
          <p:cNvSpPr/>
          <p:nvPr/>
        </p:nvSpPr>
        <p:spPr>
          <a:xfrm>
            <a:off x="3209544"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22" name="object 922"/>
          <p:cNvSpPr/>
          <p:nvPr/>
        </p:nvSpPr>
        <p:spPr>
          <a:xfrm>
            <a:off x="3160776"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923" name="object 923"/>
          <p:cNvSpPr/>
          <p:nvPr/>
        </p:nvSpPr>
        <p:spPr>
          <a:xfrm>
            <a:off x="3113532"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24" name="object 924"/>
          <p:cNvSpPr/>
          <p:nvPr/>
        </p:nvSpPr>
        <p:spPr>
          <a:xfrm>
            <a:off x="3064764"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925" name="object 925"/>
          <p:cNvSpPr/>
          <p:nvPr/>
        </p:nvSpPr>
        <p:spPr>
          <a:xfrm>
            <a:off x="301752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26" name="object 926"/>
          <p:cNvSpPr/>
          <p:nvPr/>
        </p:nvSpPr>
        <p:spPr>
          <a:xfrm>
            <a:off x="2968751"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927" name="object 927"/>
          <p:cNvSpPr/>
          <p:nvPr/>
        </p:nvSpPr>
        <p:spPr>
          <a:xfrm>
            <a:off x="2921507"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928" name="object 928"/>
          <p:cNvSpPr/>
          <p:nvPr/>
        </p:nvSpPr>
        <p:spPr>
          <a:xfrm>
            <a:off x="2872739"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929" name="object 929"/>
          <p:cNvSpPr/>
          <p:nvPr/>
        </p:nvSpPr>
        <p:spPr>
          <a:xfrm>
            <a:off x="2825495" y="5811011"/>
            <a:ext cx="24765" cy="24765"/>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930" name="object 930"/>
          <p:cNvSpPr/>
          <p:nvPr/>
        </p:nvSpPr>
        <p:spPr>
          <a:xfrm>
            <a:off x="2691383" y="5760720"/>
            <a:ext cx="125095" cy="125095"/>
          </a:xfrm>
          <a:custGeom>
            <a:avLst/>
            <a:gdLst/>
            <a:ahLst/>
            <a:cxnLst/>
            <a:rect l="l" t="t" r="r" b="b"/>
            <a:pathLst>
              <a:path w="125094" h="125095">
                <a:moveTo>
                  <a:pt x="124968" y="0"/>
                </a:moveTo>
                <a:lnTo>
                  <a:pt x="0" y="64008"/>
                </a:lnTo>
                <a:lnTo>
                  <a:pt x="124968" y="124968"/>
                </a:lnTo>
                <a:lnTo>
                  <a:pt x="124968" y="0"/>
                </a:lnTo>
                <a:close/>
              </a:path>
            </a:pathLst>
          </a:custGeom>
          <a:solidFill>
            <a:srgbClr val="003366"/>
          </a:solidFill>
        </p:spPr>
        <p:txBody>
          <a:bodyPr wrap="square" lIns="0" tIns="0" rIns="0" bIns="0" rtlCol="0"/>
          <a:lstStyle/>
          <a:p/>
        </p:txBody>
      </p:sp>
      <p:sp>
        <p:nvSpPr>
          <p:cNvPr id="931" name="object 931"/>
          <p:cNvSpPr/>
          <p:nvPr/>
        </p:nvSpPr>
        <p:spPr>
          <a:xfrm>
            <a:off x="3477767" y="5983223"/>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32" name="object 932"/>
          <p:cNvSpPr/>
          <p:nvPr/>
        </p:nvSpPr>
        <p:spPr>
          <a:xfrm>
            <a:off x="3477767" y="603046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33" name="object 933"/>
          <p:cNvSpPr/>
          <p:nvPr/>
        </p:nvSpPr>
        <p:spPr>
          <a:xfrm>
            <a:off x="3477767" y="6079235"/>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34" name="object 934"/>
          <p:cNvSpPr/>
          <p:nvPr/>
        </p:nvSpPr>
        <p:spPr>
          <a:xfrm>
            <a:off x="3477767" y="612647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35" name="object 935"/>
          <p:cNvSpPr/>
          <p:nvPr/>
        </p:nvSpPr>
        <p:spPr>
          <a:xfrm>
            <a:off x="3477767" y="6175247"/>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36" name="object 936"/>
          <p:cNvSpPr/>
          <p:nvPr/>
        </p:nvSpPr>
        <p:spPr>
          <a:xfrm>
            <a:off x="3477767" y="622249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37" name="object 937"/>
          <p:cNvSpPr/>
          <p:nvPr/>
        </p:nvSpPr>
        <p:spPr>
          <a:xfrm>
            <a:off x="3477767" y="626973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38" name="object 938"/>
          <p:cNvSpPr/>
          <p:nvPr/>
        </p:nvSpPr>
        <p:spPr>
          <a:xfrm>
            <a:off x="3477767" y="6318503"/>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39" name="object 939"/>
          <p:cNvSpPr/>
          <p:nvPr/>
        </p:nvSpPr>
        <p:spPr>
          <a:xfrm>
            <a:off x="3477767" y="636574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0" name="object 940"/>
          <p:cNvSpPr/>
          <p:nvPr/>
        </p:nvSpPr>
        <p:spPr>
          <a:xfrm>
            <a:off x="3477767" y="641451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1" name="object 941"/>
          <p:cNvSpPr/>
          <p:nvPr/>
        </p:nvSpPr>
        <p:spPr>
          <a:xfrm>
            <a:off x="3477767" y="646175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2" name="object 942"/>
          <p:cNvSpPr/>
          <p:nvPr/>
        </p:nvSpPr>
        <p:spPr>
          <a:xfrm>
            <a:off x="3477767" y="6510528"/>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3" name="object 943"/>
          <p:cNvSpPr/>
          <p:nvPr/>
        </p:nvSpPr>
        <p:spPr>
          <a:xfrm>
            <a:off x="3477767" y="655777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4" name="object 944"/>
          <p:cNvSpPr/>
          <p:nvPr/>
        </p:nvSpPr>
        <p:spPr>
          <a:xfrm>
            <a:off x="3477767" y="6606540"/>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5" name="object 945"/>
          <p:cNvSpPr/>
          <p:nvPr/>
        </p:nvSpPr>
        <p:spPr>
          <a:xfrm>
            <a:off x="3477767" y="6653783"/>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6" name="object 946"/>
          <p:cNvSpPr/>
          <p:nvPr/>
        </p:nvSpPr>
        <p:spPr>
          <a:xfrm>
            <a:off x="3477767" y="6702552"/>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7" name="object 947"/>
          <p:cNvSpPr/>
          <p:nvPr/>
        </p:nvSpPr>
        <p:spPr>
          <a:xfrm>
            <a:off x="3477767" y="6749795"/>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8" name="object 948"/>
          <p:cNvSpPr/>
          <p:nvPr/>
        </p:nvSpPr>
        <p:spPr>
          <a:xfrm>
            <a:off x="3477767" y="6798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49" name="object 949"/>
          <p:cNvSpPr/>
          <p:nvPr/>
        </p:nvSpPr>
        <p:spPr>
          <a:xfrm>
            <a:off x="3477767" y="6845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50" name="object 950"/>
          <p:cNvSpPr/>
          <p:nvPr/>
        </p:nvSpPr>
        <p:spPr>
          <a:xfrm>
            <a:off x="3477767" y="6894576"/>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951" name="object 951"/>
          <p:cNvSpPr/>
          <p:nvPr/>
        </p:nvSpPr>
        <p:spPr>
          <a:xfrm>
            <a:off x="3477767" y="6941819"/>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952" name="object 952"/>
          <p:cNvSpPr/>
          <p:nvPr/>
        </p:nvSpPr>
        <p:spPr>
          <a:xfrm>
            <a:off x="3477767" y="6991350"/>
            <a:ext cx="22860" cy="0"/>
          </a:xfrm>
          <a:custGeom>
            <a:avLst/>
            <a:gdLst/>
            <a:ahLst/>
            <a:cxnLst/>
            <a:rect l="l" t="t" r="r" b="b"/>
            <a:pathLst>
              <a:path w="22860" h="0">
                <a:moveTo>
                  <a:pt x="0" y="0"/>
                </a:moveTo>
                <a:lnTo>
                  <a:pt x="22860" y="0"/>
                </a:lnTo>
              </a:path>
            </a:pathLst>
          </a:custGeom>
          <a:ln w="3175">
            <a:solidFill>
              <a:srgbClr val="003366"/>
            </a:solidFill>
          </a:ln>
        </p:spPr>
        <p:txBody>
          <a:bodyPr wrap="square" lIns="0" tIns="0" rIns="0" bIns="0" rtlCol="0"/>
          <a:lstStyle/>
          <a:p/>
        </p:txBody>
      </p:sp>
      <p:sp>
        <p:nvSpPr>
          <p:cNvPr id="953" name="object 953"/>
          <p:cNvSpPr/>
          <p:nvPr/>
        </p:nvSpPr>
        <p:spPr>
          <a:xfrm>
            <a:off x="3465576"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54" name="object 954"/>
          <p:cNvSpPr/>
          <p:nvPr/>
        </p:nvSpPr>
        <p:spPr>
          <a:xfrm>
            <a:off x="3416808"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55" name="object 955"/>
          <p:cNvSpPr/>
          <p:nvPr/>
        </p:nvSpPr>
        <p:spPr>
          <a:xfrm>
            <a:off x="3369564"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56" name="object 956"/>
          <p:cNvSpPr/>
          <p:nvPr/>
        </p:nvSpPr>
        <p:spPr>
          <a:xfrm>
            <a:off x="3320796"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57" name="object 957"/>
          <p:cNvSpPr/>
          <p:nvPr/>
        </p:nvSpPr>
        <p:spPr>
          <a:xfrm>
            <a:off x="3273552"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58" name="object 958"/>
          <p:cNvSpPr/>
          <p:nvPr/>
        </p:nvSpPr>
        <p:spPr>
          <a:xfrm>
            <a:off x="3224783"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959" name="object 959"/>
          <p:cNvSpPr/>
          <p:nvPr/>
        </p:nvSpPr>
        <p:spPr>
          <a:xfrm>
            <a:off x="3177539"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60" name="object 960"/>
          <p:cNvSpPr/>
          <p:nvPr/>
        </p:nvSpPr>
        <p:spPr>
          <a:xfrm>
            <a:off x="3128772"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961" name="object 961"/>
          <p:cNvSpPr/>
          <p:nvPr/>
        </p:nvSpPr>
        <p:spPr>
          <a:xfrm>
            <a:off x="3081527"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62" name="object 962"/>
          <p:cNvSpPr/>
          <p:nvPr/>
        </p:nvSpPr>
        <p:spPr>
          <a:xfrm>
            <a:off x="3032760"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963" name="object 963"/>
          <p:cNvSpPr/>
          <p:nvPr/>
        </p:nvSpPr>
        <p:spPr>
          <a:xfrm>
            <a:off x="2985516"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964" name="object 964"/>
          <p:cNvSpPr/>
          <p:nvPr/>
        </p:nvSpPr>
        <p:spPr>
          <a:xfrm>
            <a:off x="2851404" y="6771131"/>
            <a:ext cx="125095" cy="125095"/>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p:txBody>
      </p:sp>
      <p:sp>
        <p:nvSpPr>
          <p:cNvPr id="965" name="object 965"/>
          <p:cNvSpPr/>
          <p:nvPr/>
        </p:nvSpPr>
        <p:spPr>
          <a:xfrm>
            <a:off x="348843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66" name="object 966"/>
          <p:cNvSpPr/>
          <p:nvPr/>
        </p:nvSpPr>
        <p:spPr>
          <a:xfrm>
            <a:off x="3537203"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67" name="object 967"/>
          <p:cNvSpPr/>
          <p:nvPr/>
        </p:nvSpPr>
        <p:spPr>
          <a:xfrm>
            <a:off x="3584447"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68" name="object 968"/>
          <p:cNvSpPr/>
          <p:nvPr/>
        </p:nvSpPr>
        <p:spPr>
          <a:xfrm>
            <a:off x="363321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69" name="object 969"/>
          <p:cNvSpPr/>
          <p:nvPr/>
        </p:nvSpPr>
        <p:spPr>
          <a:xfrm>
            <a:off x="3680459"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0" name="object 970"/>
          <p:cNvSpPr/>
          <p:nvPr/>
        </p:nvSpPr>
        <p:spPr>
          <a:xfrm>
            <a:off x="372922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1" name="object 971"/>
          <p:cNvSpPr/>
          <p:nvPr/>
        </p:nvSpPr>
        <p:spPr>
          <a:xfrm>
            <a:off x="3776471"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2" name="object 972"/>
          <p:cNvSpPr/>
          <p:nvPr/>
        </p:nvSpPr>
        <p:spPr>
          <a:xfrm>
            <a:off x="382524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3" name="object 973"/>
          <p:cNvSpPr/>
          <p:nvPr/>
        </p:nvSpPr>
        <p:spPr>
          <a:xfrm>
            <a:off x="387248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4" name="object 974"/>
          <p:cNvSpPr/>
          <p:nvPr/>
        </p:nvSpPr>
        <p:spPr>
          <a:xfrm>
            <a:off x="392125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5" name="object 975"/>
          <p:cNvSpPr/>
          <p:nvPr/>
        </p:nvSpPr>
        <p:spPr>
          <a:xfrm>
            <a:off x="3968496"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6" name="object 976"/>
          <p:cNvSpPr/>
          <p:nvPr/>
        </p:nvSpPr>
        <p:spPr>
          <a:xfrm>
            <a:off x="4017264"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77" name="object 977"/>
          <p:cNvSpPr/>
          <p:nvPr/>
        </p:nvSpPr>
        <p:spPr>
          <a:xfrm>
            <a:off x="406450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78" name="object 978"/>
          <p:cNvSpPr/>
          <p:nvPr/>
        </p:nvSpPr>
        <p:spPr>
          <a:xfrm>
            <a:off x="4113276"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79" name="object 979"/>
          <p:cNvSpPr/>
          <p:nvPr/>
        </p:nvSpPr>
        <p:spPr>
          <a:xfrm>
            <a:off x="416052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80" name="object 980"/>
          <p:cNvSpPr/>
          <p:nvPr/>
        </p:nvSpPr>
        <p:spPr>
          <a:xfrm>
            <a:off x="4209288"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81" name="object 981"/>
          <p:cNvSpPr/>
          <p:nvPr/>
        </p:nvSpPr>
        <p:spPr>
          <a:xfrm>
            <a:off x="425653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82" name="object 982"/>
          <p:cNvSpPr/>
          <p:nvPr/>
        </p:nvSpPr>
        <p:spPr>
          <a:xfrm>
            <a:off x="4305300"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83" name="object 983"/>
          <p:cNvSpPr/>
          <p:nvPr/>
        </p:nvSpPr>
        <p:spPr>
          <a:xfrm>
            <a:off x="435254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984" name="object 984"/>
          <p:cNvSpPr/>
          <p:nvPr/>
        </p:nvSpPr>
        <p:spPr>
          <a:xfrm>
            <a:off x="4379976" y="6992111"/>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985" name="object 985"/>
          <p:cNvSpPr/>
          <p:nvPr/>
        </p:nvSpPr>
        <p:spPr>
          <a:xfrm>
            <a:off x="432968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986" name="object 986"/>
          <p:cNvSpPr/>
          <p:nvPr/>
        </p:nvSpPr>
        <p:spPr>
          <a:xfrm>
            <a:off x="3477767" y="5983223"/>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87" name="object 987"/>
          <p:cNvSpPr/>
          <p:nvPr/>
        </p:nvSpPr>
        <p:spPr>
          <a:xfrm>
            <a:off x="3477767" y="603046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88" name="object 988"/>
          <p:cNvSpPr/>
          <p:nvPr/>
        </p:nvSpPr>
        <p:spPr>
          <a:xfrm>
            <a:off x="3477767" y="6079235"/>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89" name="object 989"/>
          <p:cNvSpPr/>
          <p:nvPr/>
        </p:nvSpPr>
        <p:spPr>
          <a:xfrm>
            <a:off x="3477767" y="612647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0" name="object 990"/>
          <p:cNvSpPr/>
          <p:nvPr/>
        </p:nvSpPr>
        <p:spPr>
          <a:xfrm>
            <a:off x="3477767" y="6175247"/>
            <a:ext cx="22860" cy="22860"/>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991" name="object 991"/>
          <p:cNvSpPr/>
          <p:nvPr/>
        </p:nvSpPr>
        <p:spPr>
          <a:xfrm>
            <a:off x="3477767" y="622249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2" name="object 992"/>
          <p:cNvSpPr/>
          <p:nvPr/>
        </p:nvSpPr>
        <p:spPr>
          <a:xfrm>
            <a:off x="3477767" y="626973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3" name="object 993"/>
          <p:cNvSpPr/>
          <p:nvPr/>
        </p:nvSpPr>
        <p:spPr>
          <a:xfrm>
            <a:off x="3477767" y="6318503"/>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4" name="object 994"/>
          <p:cNvSpPr/>
          <p:nvPr/>
        </p:nvSpPr>
        <p:spPr>
          <a:xfrm>
            <a:off x="3477767" y="6365747"/>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5" name="object 995"/>
          <p:cNvSpPr/>
          <p:nvPr/>
        </p:nvSpPr>
        <p:spPr>
          <a:xfrm>
            <a:off x="3477767" y="6414515"/>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6" name="object 996"/>
          <p:cNvSpPr/>
          <p:nvPr/>
        </p:nvSpPr>
        <p:spPr>
          <a:xfrm>
            <a:off x="3477767" y="6461759"/>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7" name="object 997"/>
          <p:cNvSpPr/>
          <p:nvPr/>
        </p:nvSpPr>
        <p:spPr>
          <a:xfrm>
            <a:off x="3477767" y="6510528"/>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8" name="object 998"/>
          <p:cNvSpPr/>
          <p:nvPr/>
        </p:nvSpPr>
        <p:spPr>
          <a:xfrm>
            <a:off x="3477767" y="655777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999" name="object 999"/>
          <p:cNvSpPr/>
          <p:nvPr/>
        </p:nvSpPr>
        <p:spPr>
          <a:xfrm>
            <a:off x="3477767" y="6606540"/>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000" name="object 1000"/>
          <p:cNvSpPr/>
          <p:nvPr/>
        </p:nvSpPr>
        <p:spPr>
          <a:xfrm>
            <a:off x="3477767" y="6653783"/>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001" name="object 1001"/>
          <p:cNvSpPr/>
          <p:nvPr/>
        </p:nvSpPr>
        <p:spPr>
          <a:xfrm>
            <a:off x="3477767" y="6702552"/>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002" name="object 1002"/>
          <p:cNvSpPr/>
          <p:nvPr/>
        </p:nvSpPr>
        <p:spPr>
          <a:xfrm>
            <a:off x="3477767" y="6749795"/>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003" name="object 1003"/>
          <p:cNvSpPr/>
          <p:nvPr/>
        </p:nvSpPr>
        <p:spPr>
          <a:xfrm>
            <a:off x="3477767" y="6798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004" name="object 1004"/>
          <p:cNvSpPr/>
          <p:nvPr/>
        </p:nvSpPr>
        <p:spPr>
          <a:xfrm>
            <a:off x="3477767" y="6845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005" name="object 1005"/>
          <p:cNvSpPr/>
          <p:nvPr/>
        </p:nvSpPr>
        <p:spPr>
          <a:xfrm>
            <a:off x="3477767" y="6894576"/>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006" name="object 1006"/>
          <p:cNvSpPr/>
          <p:nvPr/>
        </p:nvSpPr>
        <p:spPr>
          <a:xfrm>
            <a:off x="3477767" y="6941819"/>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07" name="object 1007"/>
          <p:cNvSpPr/>
          <p:nvPr/>
        </p:nvSpPr>
        <p:spPr>
          <a:xfrm>
            <a:off x="3477767" y="6991350"/>
            <a:ext cx="22860" cy="0"/>
          </a:xfrm>
          <a:custGeom>
            <a:avLst/>
            <a:gdLst/>
            <a:ahLst/>
            <a:cxnLst/>
            <a:rect l="l" t="t" r="r" b="b"/>
            <a:pathLst>
              <a:path w="22860" h="0">
                <a:moveTo>
                  <a:pt x="0" y="0"/>
                </a:moveTo>
                <a:lnTo>
                  <a:pt x="22860" y="0"/>
                </a:lnTo>
              </a:path>
            </a:pathLst>
          </a:custGeom>
          <a:ln w="3175">
            <a:solidFill>
              <a:srgbClr val="003366"/>
            </a:solidFill>
          </a:ln>
        </p:spPr>
        <p:txBody>
          <a:bodyPr wrap="square" lIns="0" tIns="0" rIns="0" bIns="0" rtlCol="0"/>
          <a:lstStyle/>
          <a:p/>
        </p:txBody>
      </p:sp>
      <p:sp>
        <p:nvSpPr>
          <p:cNvPr id="1008" name="object 1008"/>
          <p:cNvSpPr/>
          <p:nvPr/>
        </p:nvSpPr>
        <p:spPr>
          <a:xfrm>
            <a:off x="3465576"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09" name="object 1009"/>
          <p:cNvSpPr/>
          <p:nvPr/>
        </p:nvSpPr>
        <p:spPr>
          <a:xfrm>
            <a:off x="3416808"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10" name="object 1010"/>
          <p:cNvSpPr/>
          <p:nvPr/>
        </p:nvSpPr>
        <p:spPr>
          <a:xfrm>
            <a:off x="3369564"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11" name="object 1011"/>
          <p:cNvSpPr/>
          <p:nvPr/>
        </p:nvSpPr>
        <p:spPr>
          <a:xfrm>
            <a:off x="3320796" y="6821423"/>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12" name="object 1012"/>
          <p:cNvSpPr/>
          <p:nvPr/>
        </p:nvSpPr>
        <p:spPr>
          <a:xfrm>
            <a:off x="3273552"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13" name="object 1013"/>
          <p:cNvSpPr/>
          <p:nvPr/>
        </p:nvSpPr>
        <p:spPr>
          <a:xfrm>
            <a:off x="3224783"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1014" name="object 1014"/>
          <p:cNvSpPr/>
          <p:nvPr/>
        </p:nvSpPr>
        <p:spPr>
          <a:xfrm>
            <a:off x="3177539"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15" name="object 1015"/>
          <p:cNvSpPr/>
          <p:nvPr/>
        </p:nvSpPr>
        <p:spPr>
          <a:xfrm>
            <a:off x="3128772"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1016" name="object 1016"/>
          <p:cNvSpPr/>
          <p:nvPr/>
        </p:nvSpPr>
        <p:spPr>
          <a:xfrm>
            <a:off x="3081527" y="6821423"/>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17" name="object 1017"/>
          <p:cNvSpPr/>
          <p:nvPr/>
        </p:nvSpPr>
        <p:spPr>
          <a:xfrm>
            <a:off x="3032760"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1018" name="object 1018"/>
          <p:cNvSpPr/>
          <p:nvPr/>
        </p:nvSpPr>
        <p:spPr>
          <a:xfrm>
            <a:off x="2985516" y="6821423"/>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1019" name="object 1019"/>
          <p:cNvSpPr/>
          <p:nvPr/>
        </p:nvSpPr>
        <p:spPr>
          <a:xfrm>
            <a:off x="2851404" y="6771131"/>
            <a:ext cx="125095" cy="125095"/>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p:txBody>
      </p:sp>
      <p:sp>
        <p:nvSpPr>
          <p:cNvPr id="1020" name="object 1020"/>
          <p:cNvSpPr/>
          <p:nvPr/>
        </p:nvSpPr>
        <p:spPr>
          <a:xfrm>
            <a:off x="348843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1" name="object 1021"/>
          <p:cNvSpPr/>
          <p:nvPr/>
        </p:nvSpPr>
        <p:spPr>
          <a:xfrm>
            <a:off x="3537203"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2" name="object 1022"/>
          <p:cNvSpPr/>
          <p:nvPr/>
        </p:nvSpPr>
        <p:spPr>
          <a:xfrm>
            <a:off x="3584447"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3" name="object 1023"/>
          <p:cNvSpPr/>
          <p:nvPr/>
        </p:nvSpPr>
        <p:spPr>
          <a:xfrm>
            <a:off x="3633215"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4" name="object 1024"/>
          <p:cNvSpPr/>
          <p:nvPr/>
        </p:nvSpPr>
        <p:spPr>
          <a:xfrm>
            <a:off x="3680459"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5" name="object 1025"/>
          <p:cNvSpPr/>
          <p:nvPr/>
        </p:nvSpPr>
        <p:spPr>
          <a:xfrm>
            <a:off x="372922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6" name="object 1026"/>
          <p:cNvSpPr/>
          <p:nvPr/>
        </p:nvSpPr>
        <p:spPr>
          <a:xfrm>
            <a:off x="3776471"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7" name="object 1027"/>
          <p:cNvSpPr/>
          <p:nvPr/>
        </p:nvSpPr>
        <p:spPr>
          <a:xfrm>
            <a:off x="382524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8" name="object 1028"/>
          <p:cNvSpPr/>
          <p:nvPr/>
        </p:nvSpPr>
        <p:spPr>
          <a:xfrm>
            <a:off x="387248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29" name="object 1029"/>
          <p:cNvSpPr/>
          <p:nvPr/>
        </p:nvSpPr>
        <p:spPr>
          <a:xfrm>
            <a:off x="392125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30" name="object 1030"/>
          <p:cNvSpPr/>
          <p:nvPr/>
        </p:nvSpPr>
        <p:spPr>
          <a:xfrm>
            <a:off x="3968496"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31" name="object 1031"/>
          <p:cNvSpPr/>
          <p:nvPr/>
        </p:nvSpPr>
        <p:spPr>
          <a:xfrm>
            <a:off x="4017264"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32" name="object 1032"/>
          <p:cNvSpPr/>
          <p:nvPr/>
        </p:nvSpPr>
        <p:spPr>
          <a:xfrm>
            <a:off x="4064508"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33" name="object 1033"/>
          <p:cNvSpPr/>
          <p:nvPr/>
        </p:nvSpPr>
        <p:spPr>
          <a:xfrm>
            <a:off x="4113276"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34" name="object 1034"/>
          <p:cNvSpPr/>
          <p:nvPr/>
        </p:nvSpPr>
        <p:spPr>
          <a:xfrm>
            <a:off x="4160520"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35" name="object 1035"/>
          <p:cNvSpPr/>
          <p:nvPr/>
        </p:nvSpPr>
        <p:spPr>
          <a:xfrm>
            <a:off x="4209288"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36" name="object 1036"/>
          <p:cNvSpPr/>
          <p:nvPr/>
        </p:nvSpPr>
        <p:spPr>
          <a:xfrm>
            <a:off x="4256532"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37" name="object 1037"/>
          <p:cNvSpPr/>
          <p:nvPr/>
        </p:nvSpPr>
        <p:spPr>
          <a:xfrm>
            <a:off x="4305300" y="6979919"/>
            <a:ext cx="22860" cy="22860"/>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p:txBody>
      </p:sp>
      <p:sp>
        <p:nvSpPr>
          <p:cNvPr id="1038" name="object 1038"/>
          <p:cNvSpPr/>
          <p:nvPr/>
        </p:nvSpPr>
        <p:spPr>
          <a:xfrm>
            <a:off x="4352544" y="6979919"/>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039" name="object 1039"/>
          <p:cNvSpPr/>
          <p:nvPr/>
        </p:nvSpPr>
        <p:spPr>
          <a:xfrm>
            <a:off x="4379976" y="6992111"/>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040" name="object 1040"/>
          <p:cNvSpPr/>
          <p:nvPr/>
        </p:nvSpPr>
        <p:spPr>
          <a:xfrm>
            <a:off x="432968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1041" name="object 1041"/>
          <p:cNvSpPr/>
          <p:nvPr/>
        </p:nvSpPr>
        <p:spPr>
          <a:xfrm>
            <a:off x="3051048" y="76032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42" name="object 1042"/>
          <p:cNvSpPr/>
          <p:nvPr/>
        </p:nvSpPr>
        <p:spPr>
          <a:xfrm>
            <a:off x="3051048" y="755446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43" name="object 1043"/>
          <p:cNvSpPr/>
          <p:nvPr/>
        </p:nvSpPr>
        <p:spPr>
          <a:xfrm>
            <a:off x="3051048" y="75072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44" name="object 1044"/>
          <p:cNvSpPr/>
          <p:nvPr/>
        </p:nvSpPr>
        <p:spPr>
          <a:xfrm>
            <a:off x="3051048" y="7458456"/>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045" name="object 1045"/>
          <p:cNvSpPr/>
          <p:nvPr/>
        </p:nvSpPr>
        <p:spPr>
          <a:xfrm>
            <a:off x="3051048" y="74112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046" name="object 1046"/>
          <p:cNvSpPr/>
          <p:nvPr/>
        </p:nvSpPr>
        <p:spPr>
          <a:xfrm>
            <a:off x="3051048" y="7363968"/>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1047" name="object 1047"/>
          <p:cNvSpPr/>
          <p:nvPr/>
        </p:nvSpPr>
        <p:spPr>
          <a:xfrm>
            <a:off x="3040379"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48" name="object 1048"/>
          <p:cNvSpPr/>
          <p:nvPr/>
        </p:nvSpPr>
        <p:spPr>
          <a:xfrm>
            <a:off x="2991611"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49" name="object 1049"/>
          <p:cNvSpPr/>
          <p:nvPr/>
        </p:nvSpPr>
        <p:spPr>
          <a:xfrm>
            <a:off x="2944367"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50" name="object 1050"/>
          <p:cNvSpPr/>
          <p:nvPr/>
        </p:nvSpPr>
        <p:spPr>
          <a:xfrm>
            <a:off x="2895600"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51" name="object 1051"/>
          <p:cNvSpPr/>
          <p:nvPr/>
        </p:nvSpPr>
        <p:spPr>
          <a:xfrm>
            <a:off x="2848355"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52" name="object 1052"/>
          <p:cNvSpPr/>
          <p:nvPr/>
        </p:nvSpPr>
        <p:spPr>
          <a:xfrm>
            <a:off x="2799588"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53" name="object 1053"/>
          <p:cNvSpPr/>
          <p:nvPr/>
        </p:nvSpPr>
        <p:spPr>
          <a:xfrm>
            <a:off x="2752344"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54" name="object 1054"/>
          <p:cNvSpPr/>
          <p:nvPr/>
        </p:nvSpPr>
        <p:spPr>
          <a:xfrm>
            <a:off x="2703576"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55" name="object 1055"/>
          <p:cNvSpPr/>
          <p:nvPr/>
        </p:nvSpPr>
        <p:spPr>
          <a:xfrm>
            <a:off x="2679192" y="73365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56" name="object 1056"/>
          <p:cNvSpPr/>
          <p:nvPr/>
        </p:nvSpPr>
        <p:spPr>
          <a:xfrm>
            <a:off x="2679192" y="7289292"/>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1057" name="object 1057"/>
          <p:cNvSpPr/>
          <p:nvPr/>
        </p:nvSpPr>
        <p:spPr>
          <a:xfrm>
            <a:off x="2679192" y="72405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58" name="object 1058"/>
          <p:cNvSpPr/>
          <p:nvPr/>
        </p:nvSpPr>
        <p:spPr>
          <a:xfrm>
            <a:off x="2679192" y="7193280"/>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1059" name="object 1059"/>
          <p:cNvSpPr/>
          <p:nvPr/>
        </p:nvSpPr>
        <p:spPr>
          <a:xfrm>
            <a:off x="2679192" y="71445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060" name="object 1060"/>
          <p:cNvSpPr/>
          <p:nvPr/>
        </p:nvSpPr>
        <p:spPr>
          <a:xfrm>
            <a:off x="2679192" y="7114793"/>
            <a:ext cx="24765" cy="0"/>
          </a:xfrm>
          <a:custGeom>
            <a:avLst/>
            <a:gdLst/>
            <a:ahLst/>
            <a:cxnLst/>
            <a:rect l="l" t="t" r="r" b="b"/>
            <a:pathLst>
              <a:path w="24764" h="0">
                <a:moveTo>
                  <a:pt x="0" y="0"/>
                </a:moveTo>
                <a:lnTo>
                  <a:pt x="24383" y="0"/>
                </a:lnTo>
              </a:path>
            </a:pathLst>
          </a:custGeom>
          <a:ln w="10668">
            <a:solidFill>
              <a:srgbClr val="003366"/>
            </a:solidFill>
          </a:ln>
        </p:spPr>
        <p:txBody>
          <a:bodyPr wrap="square" lIns="0" tIns="0" rIns="0" bIns="0" rtlCol="0"/>
          <a:lstStyle/>
          <a:p/>
        </p:txBody>
      </p:sp>
      <p:sp>
        <p:nvSpPr>
          <p:cNvPr id="1061" name="object 1061"/>
          <p:cNvSpPr/>
          <p:nvPr/>
        </p:nvSpPr>
        <p:spPr>
          <a:xfrm>
            <a:off x="2630423" y="6989064"/>
            <a:ext cx="123825" cy="12382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p:txBody>
      </p:sp>
      <p:sp>
        <p:nvSpPr>
          <p:cNvPr id="1062" name="object 1062"/>
          <p:cNvSpPr/>
          <p:nvPr/>
        </p:nvSpPr>
        <p:spPr>
          <a:xfrm>
            <a:off x="3221735" y="77739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063" name="object 1063"/>
          <p:cNvSpPr/>
          <p:nvPr/>
        </p:nvSpPr>
        <p:spPr>
          <a:xfrm>
            <a:off x="32705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64" name="object 1064"/>
          <p:cNvSpPr/>
          <p:nvPr/>
        </p:nvSpPr>
        <p:spPr>
          <a:xfrm>
            <a:off x="331774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65" name="object 1065"/>
          <p:cNvSpPr/>
          <p:nvPr/>
        </p:nvSpPr>
        <p:spPr>
          <a:xfrm>
            <a:off x="33665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66" name="object 1066"/>
          <p:cNvSpPr/>
          <p:nvPr/>
        </p:nvSpPr>
        <p:spPr>
          <a:xfrm>
            <a:off x="341375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67" name="object 1067"/>
          <p:cNvSpPr/>
          <p:nvPr/>
        </p:nvSpPr>
        <p:spPr>
          <a:xfrm>
            <a:off x="34625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68" name="object 1068"/>
          <p:cNvSpPr/>
          <p:nvPr/>
        </p:nvSpPr>
        <p:spPr>
          <a:xfrm>
            <a:off x="350977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69" name="object 1069"/>
          <p:cNvSpPr/>
          <p:nvPr/>
        </p:nvSpPr>
        <p:spPr>
          <a:xfrm>
            <a:off x="35585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0" name="object 1070"/>
          <p:cNvSpPr/>
          <p:nvPr/>
        </p:nvSpPr>
        <p:spPr>
          <a:xfrm>
            <a:off x="36057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1" name="object 1071"/>
          <p:cNvSpPr/>
          <p:nvPr/>
        </p:nvSpPr>
        <p:spPr>
          <a:xfrm>
            <a:off x="36545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2" name="object 1072"/>
          <p:cNvSpPr/>
          <p:nvPr/>
        </p:nvSpPr>
        <p:spPr>
          <a:xfrm>
            <a:off x="37017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3" name="object 1073"/>
          <p:cNvSpPr/>
          <p:nvPr/>
        </p:nvSpPr>
        <p:spPr>
          <a:xfrm>
            <a:off x="37505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4" name="object 1074"/>
          <p:cNvSpPr/>
          <p:nvPr/>
        </p:nvSpPr>
        <p:spPr>
          <a:xfrm>
            <a:off x="37978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5" name="object 1075"/>
          <p:cNvSpPr/>
          <p:nvPr/>
        </p:nvSpPr>
        <p:spPr>
          <a:xfrm>
            <a:off x="38465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6" name="object 1076"/>
          <p:cNvSpPr/>
          <p:nvPr/>
        </p:nvSpPr>
        <p:spPr>
          <a:xfrm>
            <a:off x="38938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7" name="object 1077"/>
          <p:cNvSpPr/>
          <p:nvPr/>
        </p:nvSpPr>
        <p:spPr>
          <a:xfrm>
            <a:off x="3942588"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78" name="object 1078"/>
          <p:cNvSpPr/>
          <p:nvPr/>
        </p:nvSpPr>
        <p:spPr>
          <a:xfrm>
            <a:off x="39898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79" name="object 1079"/>
          <p:cNvSpPr/>
          <p:nvPr/>
        </p:nvSpPr>
        <p:spPr>
          <a:xfrm>
            <a:off x="4038600"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80" name="object 1080"/>
          <p:cNvSpPr/>
          <p:nvPr/>
        </p:nvSpPr>
        <p:spPr>
          <a:xfrm>
            <a:off x="40858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81" name="object 1081"/>
          <p:cNvSpPr/>
          <p:nvPr/>
        </p:nvSpPr>
        <p:spPr>
          <a:xfrm>
            <a:off x="413461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82" name="object 1082"/>
          <p:cNvSpPr/>
          <p:nvPr/>
        </p:nvSpPr>
        <p:spPr>
          <a:xfrm>
            <a:off x="41818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83" name="object 1083"/>
          <p:cNvSpPr/>
          <p:nvPr/>
        </p:nvSpPr>
        <p:spPr>
          <a:xfrm>
            <a:off x="4230623"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84" name="object 1084"/>
          <p:cNvSpPr/>
          <p:nvPr/>
        </p:nvSpPr>
        <p:spPr>
          <a:xfrm>
            <a:off x="427786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85" name="object 1085"/>
          <p:cNvSpPr/>
          <p:nvPr/>
        </p:nvSpPr>
        <p:spPr>
          <a:xfrm>
            <a:off x="4326635"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86" name="object 1086"/>
          <p:cNvSpPr/>
          <p:nvPr/>
        </p:nvSpPr>
        <p:spPr>
          <a:xfrm>
            <a:off x="437387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87" name="object 1087"/>
          <p:cNvSpPr/>
          <p:nvPr/>
        </p:nvSpPr>
        <p:spPr>
          <a:xfrm>
            <a:off x="4422647"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88" name="object 1088"/>
          <p:cNvSpPr/>
          <p:nvPr/>
        </p:nvSpPr>
        <p:spPr>
          <a:xfrm>
            <a:off x="446989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89" name="object 1089"/>
          <p:cNvSpPr/>
          <p:nvPr/>
        </p:nvSpPr>
        <p:spPr>
          <a:xfrm>
            <a:off x="4518659"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90" name="object 1090"/>
          <p:cNvSpPr/>
          <p:nvPr/>
        </p:nvSpPr>
        <p:spPr>
          <a:xfrm>
            <a:off x="45659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91" name="object 1091"/>
          <p:cNvSpPr/>
          <p:nvPr/>
        </p:nvSpPr>
        <p:spPr>
          <a:xfrm>
            <a:off x="461467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92" name="object 1092"/>
          <p:cNvSpPr/>
          <p:nvPr/>
        </p:nvSpPr>
        <p:spPr>
          <a:xfrm>
            <a:off x="46619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93" name="object 1093"/>
          <p:cNvSpPr/>
          <p:nvPr/>
        </p:nvSpPr>
        <p:spPr>
          <a:xfrm>
            <a:off x="4710684"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94" name="object 1094"/>
          <p:cNvSpPr/>
          <p:nvPr/>
        </p:nvSpPr>
        <p:spPr>
          <a:xfrm>
            <a:off x="47579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95" name="object 1095"/>
          <p:cNvSpPr/>
          <p:nvPr/>
        </p:nvSpPr>
        <p:spPr>
          <a:xfrm>
            <a:off x="4806696"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096" name="object 1096"/>
          <p:cNvSpPr/>
          <p:nvPr/>
        </p:nvSpPr>
        <p:spPr>
          <a:xfrm>
            <a:off x="48539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97" name="object 1097"/>
          <p:cNvSpPr/>
          <p:nvPr/>
        </p:nvSpPr>
        <p:spPr>
          <a:xfrm>
            <a:off x="49011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98" name="object 1098"/>
          <p:cNvSpPr/>
          <p:nvPr/>
        </p:nvSpPr>
        <p:spPr>
          <a:xfrm>
            <a:off x="49499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099" name="object 1099"/>
          <p:cNvSpPr/>
          <p:nvPr/>
        </p:nvSpPr>
        <p:spPr>
          <a:xfrm>
            <a:off x="49971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0" name="object 1100"/>
          <p:cNvSpPr/>
          <p:nvPr/>
        </p:nvSpPr>
        <p:spPr>
          <a:xfrm>
            <a:off x="50459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1" name="object 1101"/>
          <p:cNvSpPr/>
          <p:nvPr/>
        </p:nvSpPr>
        <p:spPr>
          <a:xfrm>
            <a:off x="50932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2" name="object 1102"/>
          <p:cNvSpPr/>
          <p:nvPr/>
        </p:nvSpPr>
        <p:spPr>
          <a:xfrm>
            <a:off x="51419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3" name="object 1103"/>
          <p:cNvSpPr/>
          <p:nvPr/>
        </p:nvSpPr>
        <p:spPr>
          <a:xfrm>
            <a:off x="51892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4" name="object 1104"/>
          <p:cNvSpPr/>
          <p:nvPr/>
        </p:nvSpPr>
        <p:spPr>
          <a:xfrm>
            <a:off x="523798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5" name="object 1105"/>
          <p:cNvSpPr/>
          <p:nvPr/>
        </p:nvSpPr>
        <p:spPr>
          <a:xfrm>
            <a:off x="52852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6" name="object 1106"/>
          <p:cNvSpPr/>
          <p:nvPr/>
        </p:nvSpPr>
        <p:spPr>
          <a:xfrm>
            <a:off x="533400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7" name="object 1107"/>
          <p:cNvSpPr/>
          <p:nvPr/>
        </p:nvSpPr>
        <p:spPr>
          <a:xfrm>
            <a:off x="53812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8" name="object 1108"/>
          <p:cNvSpPr/>
          <p:nvPr/>
        </p:nvSpPr>
        <p:spPr>
          <a:xfrm>
            <a:off x="543001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09" name="object 1109"/>
          <p:cNvSpPr/>
          <p:nvPr/>
        </p:nvSpPr>
        <p:spPr>
          <a:xfrm>
            <a:off x="54772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10" name="object 1110"/>
          <p:cNvSpPr/>
          <p:nvPr/>
        </p:nvSpPr>
        <p:spPr>
          <a:xfrm>
            <a:off x="552602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11" name="object 1111"/>
          <p:cNvSpPr/>
          <p:nvPr/>
        </p:nvSpPr>
        <p:spPr>
          <a:xfrm>
            <a:off x="5547359" y="7761731"/>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12" name="object 1112"/>
          <p:cNvSpPr/>
          <p:nvPr/>
        </p:nvSpPr>
        <p:spPr>
          <a:xfrm>
            <a:off x="5547359" y="7712964"/>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13" name="object 1113"/>
          <p:cNvSpPr/>
          <p:nvPr/>
        </p:nvSpPr>
        <p:spPr>
          <a:xfrm>
            <a:off x="5547359" y="7665719"/>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14" name="object 1114"/>
          <p:cNvSpPr/>
          <p:nvPr/>
        </p:nvSpPr>
        <p:spPr>
          <a:xfrm>
            <a:off x="5547359" y="7618476"/>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115" name="object 1115"/>
          <p:cNvSpPr/>
          <p:nvPr/>
        </p:nvSpPr>
        <p:spPr>
          <a:xfrm>
            <a:off x="5547359" y="7569707"/>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116" name="object 1116"/>
          <p:cNvSpPr/>
          <p:nvPr/>
        </p:nvSpPr>
        <p:spPr>
          <a:xfrm>
            <a:off x="5547359" y="752246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117" name="object 1117"/>
          <p:cNvSpPr/>
          <p:nvPr/>
        </p:nvSpPr>
        <p:spPr>
          <a:xfrm>
            <a:off x="5547359" y="747369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18" name="object 1118"/>
          <p:cNvSpPr/>
          <p:nvPr/>
        </p:nvSpPr>
        <p:spPr>
          <a:xfrm>
            <a:off x="5547359" y="7426452"/>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119" name="object 1119"/>
          <p:cNvSpPr/>
          <p:nvPr/>
        </p:nvSpPr>
        <p:spPr>
          <a:xfrm>
            <a:off x="5547359" y="737768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20" name="object 1120"/>
          <p:cNvSpPr/>
          <p:nvPr/>
        </p:nvSpPr>
        <p:spPr>
          <a:xfrm>
            <a:off x="5547359" y="7330440"/>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121" name="object 1121"/>
          <p:cNvSpPr/>
          <p:nvPr/>
        </p:nvSpPr>
        <p:spPr>
          <a:xfrm>
            <a:off x="5559552"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122" name="object 1122"/>
          <p:cNvSpPr/>
          <p:nvPr/>
        </p:nvSpPr>
        <p:spPr>
          <a:xfrm>
            <a:off x="5606796" y="72969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123" name="object 1123"/>
          <p:cNvSpPr/>
          <p:nvPr/>
        </p:nvSpPr>
        <p:spPr>
          <a:xfrm>
            <a:off x="5655564"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124" name="object 1124"/>
          <p:cNvSpPr/>
          <p:nvPr/>
        </p:nvSpPr>
        <p:spPr>
          <a:xfrm>
            <a:off x="5702808" y="7296911"/>
            <a:ext cx="1905" cy="24765"/>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p:txBody>
      </p:sp>
      <p:sp>
        <p:nvSpPr>
          <p:cNvPr id="1125" name="object 1125"/>
          <p:cNvSpPr/>
          <p:nvPr/>
        </p:nvSpPr>
        <p:spPr>
          <a:xfrm>
            <a:off x="5701284" y="7246619"/>
            <a:ext cx="123825" cy="125095"/>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p:txBody>
      </p:sp>
      <p:sp>
        <p:nvSpPr>
          <p:cNvPr id="1126" name="object 1126"/>
          <p:cNvSpPr/>
          <p:nvPr/>
        </p:nvSpPr>
        <p:spPr>
          <a:xfrm>
            <a:off x="3051048" y="76032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27" name="object 1127"/>
          <p:cNvSpPr/>
          <p:nvPr/>
        </p:nvSpPr>
        <p:spPr>
          <a:xfrm>
            <a:off x="3051048" y="755446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28" name="object 1128"/>
          <p:cNvSpPr/>
          <p:nvPr/>
        </p:nvSpPr>
        <p:spPr>
          <a:xfrm>
            <a:off x="3051048" y="75072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29" name="object 1129"/>
          <p:cNvSpPr/>
          <p:nvPr/>
        </p:nvSpPr>
        <p:spPr>
          <a:xfrm>
            <a:off x="3051048" y="7458456"/>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130" name="object 1130"/>
          <p:cNvSpPr/>
          <p:nvPr/>
        </p:nvSpPr>
        <p:spPr>
          <a:xfrm>
            <a:off x="3051048" y="74112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131" name="object 1131"/>
          <p:cNvSpPr/>
          <p:nvPr/>
        </p:nvSpPr>
        <p:spPr>
          <a:xfrm>
            <a:off x="3051048" y="7363968"/>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1132" name="object 1132"/>
          <p:cNvSpPr/>
          <p:nvPr/>
        </p:nvSpPr>
        <p:spPr>
          <a:xfrm>
            <a:off x="3040379"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33" name="object 1133"/>
          <p:cNvSpPr/>
          <p:nvPr/>
        </p:nvSpPr>
        <p:spPr>
          <a:xfrm>
            <a:off x="2991611"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34" name="object 1134"/>
          <p:cNvSpPr/>
          <p:nvPr/>
        </p:nvSpPr>
        <p:spPr>
          <a:xfrm>
            <a:off x="2944367"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35" name="object 1135"/>
          <p:cNvSpPr/>
          <p:nvPr/>
        </p:nvSpPr>
        <p:spPr>
          <a:xfrm>
            <a:off x="2895600"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36" name="object 1136"/>
          <p:cNvSpPr/>
          <p:nvPr/>
        </p:nvSpPr>
        <p:spPr>
          <a:xfrm>
            <a:off x="2848355"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37" name="object 1137"/>
          <p:cNvSpPr/>
          <p:nvPr/>
        </p:nvSpPr>
        <p:spPr>
          <a:xfrm>
            <a:off x="2799588"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38" name="object 1138"/>
          <p:cNvSpPr/>
          <p:nvPr/>
        </p:nvSpPr>
        <p:spPr>
          <a:xfrm>
            <a:off x="2752344"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39" name="object 1139"/>
          <p:cNvSpPr/>
          <p:nvPr/>
        </p:nvSpPr>
        <p:spPr>
          <a:xfrm>
            <a:off x="2703576"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40" name="object 1140"/>
          <p:cNvSpPr/>
          <p:nvPr/>
        </p:nvSpPr>
        <p:spPr>
          <a:xfrm>
            <a:off x="2679192" y="73365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41" name="object 1141"/>
          <p:cNvSpPr/>
          <p:nvPr/>
        </p:nvSpPr>
        <p:spPr>
          <a:xfrm>
            <a:off x="2679192" y="7289292"/>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1142" name="object 1142"/>
          <p:cNvSpPr/>
          <p:nvPr/>
        </p:nvSpPr>
        <p:spPr>
          <a:xfrm>
            <a:off x="2679192" y="72405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43" name="object 1143"/>
          <p:cNvSpPr/>
          <p:nvPr/>
        </p:nvSpPr>
        <p:spPr>
          <a:xfrm>
            <a:off x="2679192" y="7193280"/>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1144" name="object 1144"/>
          <p:cNvSpPr/>
          <p:nvPr/>
        </p:nvSpPr>
        <p:spPr>
          <a:xfrm>
            <a:off x="2679192" y="71445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145" name="object 1145"/>
          <p:cNvSpPr/>
          <p:nvPr/>
        </p:nvSpPr>
        <p:spPr>
          <a:xfrm>
            <a:off x="2679192" y="7114793"/>
            <a:ext cx="24765" cy="0"/>
          </a:xfrm>
          <a:custGeom>
            <a:avLst/>
            <a:gdLst/>
            <a:ahLst/>
            <a:cxnLst/>
            <a:rect l="l" t="t" r="r" b="b"/>
            <a:pathLst>
              <a:path w="24764" h="0">
                <a:moveTo>
                  <a:pt x="0" y="0"/>
                </a:moveTo>
                <a:lnTo>
                  <a:pt x="24383" y="0"/>
                </a:lnTo>
              </a:path>
            </a:pathLst>
          </a:custGeom>
          <a:ln w="10668">
            <a:solidFill>
              <a:srgbClr val="003366"/>
            </a:solidFill>
          </a:ln>
        </p:spPr>
        <p:txBody>
          <a:bodyPr wrap="square" lIns="0" tIns="0" rIns="0" bIns="0" rtlCol="0"/>
          <a:lstStyle/>
          <a:p/>
        </p:txBody>
      </p:sp>
      <p:sp>
        <p:nvSpPr>
          <p:cNvPr id="1146" name="object 1146"/>
          <p:cNvSpPr/>
          <p:nvPr/>
        </p:nvSpPr>
        <p:spPr>
          <a:xfrm>
            <a:off x="2630423" y="6989064"/>
            <a:ext cx="123825" cy="12382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p:txBody>
      </p:sp>
      <p:sp>
        <p:nvSpPr>
          <p:cNvPr id="1147" name="object 1147"/>
          <p:cNvSpPr/>
          <p:nvPr/>
        </p:nvSpPr>
        <p:spPr>
          <a:xfrm>
            <a:off x="3051048" y="76032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48" name="object 1148"/>
          <p:cNvSpPr/>
          <p:nvPr/>
        </p:nvSpPr>
        <p:spPr>
          <a:xfrm>
            <a:off x="3051048" y="755446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49" name="object 1149"/>
          <p:cNvSpPr/>
          <p:nvPr/>
        </p:nvSpPr>
        <p:spPr>
          <a:xfrm>
            <a:off x="3051048" y="75072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50" name="object 1150"/>
          <p:cNvSpPr/>
          <p:nvPr/>
        </p:nvSpPr>
        <p:spPr>
          <a:xfrm>
            <a:off x="3051048" y="7458456"/>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151" name="object 1151"/>
          <p:cNvSpPr/>
          <p:nvPr/>
        </p:nvSpPr>
        <p:spPr>
          <a:xfrm>
            <a:off x="3051048" y="74112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152" name="object 1152"/>
          <p:cNvSpPr/>
          <p:nvPr/>
        </p:nvSpPr>
        <p:spPr>
          <a:xfrm>
            <a:off x="3051048" y="7363968"/>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1153" name="object 1153"/>
          <p:cNvSpPr/>
          <p:nvPr/>
        </p:nvSpPr>
        <p:spPr>
          <a:xfrm>
            <a:off x="3040379"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54" name="object 1154"/>
          <p:cNvSpPr/>
          <p:nvPr/>
        </p:nvSpPr>
        <p:spPr>
          <a:xfrm>
            <a:off x="2991611"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55" name="object 1155"/>
          <p:cNvSpPr/>
          <p:nvPr/>
        </p:nvSpPr>
        <p:spPr>
          <a:xfrm>
            <a:off x="2944367"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56" name="object 1156"/>
          <p:cNvSpPr/>
          <p:nvPr/>
        </p:nvSpPr>
        <p:spPr>
          <a:xfrm>
            <a:off x="2895600"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57" name="object 1157"/>
          <p:cNvSpPr/>
          <p:nvPr/>
        </p:nvSpPr>
        <p:spPr>
          <a:xfrm>
            <a:off x="2848355"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58" name="object 1158"/>
          <p:cNvSpPr/>
          <p:nvPr/>
        </p:nvSpPr>
        <p:spPr>
          <a:xfrm>
            <a:off x="2799588"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59" name="object 1159"/>
          <p:cNvSpPr/>
          <p:nvPr/>
        </p:nvSpPr>
        <p:spPr>
          <a:xfrm>
            <a:off x="2752344" y="7348728"/>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60" name="object 1160"/>
          <p:cNvSpPr/>
          <p:nvPr/>
        </p:nvSpPr>
        <p:spPr>
          <a:xfrm>
            <a:off x="2703576" y="7348728"/>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61" name="object 1161"/>
          <p:cNvSpPr/>
          <p:nvPr/>
        </p:nvSpPr>
        <p:spPr>
          <a:xfrm>
            <a:off x="2679192" y="7336535"/>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62" name="object 1162"/>
          <p:cNvSpPr/>
          <p:nvPr/>
        </p:nvSpPr>
        <p:spPr>
          <a:xfrm>
            <a:off x="2679192" y="7289292"/>
            <a:ext cx="24765" cy="22860"/>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p:txBody>
      </p:sp>
      <p:sp>
        <p:nvSpPr>
          <p:cNvPr id="1163" name="object 1163"/>
          <p:cNvSpPr/>
          <p:nvPr/>
        </p:nvSpPr>
        <p:spPr>
          <a:xfrm>
            <a:off x="2679192" y="72405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64" name="object 1164"/>
          <p:cNvSpPr/>
          <p:nvPr/>
        </p:nvSpPr>
        <p:spPr>
          <a:xfrm>
            <a:off x="2679192" y="7193280"/>
            <a:ext cx="24765" cy="22860"/>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p:txBody>
      </p:sp>
      <p:sp>
        <p:nvSpPr>
          <p:cNvPr id="1165" name="object 1165"/>
          <p:cNvSpPr/>
          <p:nvPr/>
        </p:nvSpPr>
        <p:spPr>
          <a:xfrm>
            <a:off x="2679192" y="7144511"/>
            <a:ext cx="24765" cy="24765"/>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p:txBody>
      </p:sp>
      <p:sp>
        <p:nvSpPr>
          <p:cNvPr id="1166" name="object 1166"/>
          <p:cNvSpPr/>
          <p:nvPr/>
        </p:nvSpPr>
        <p:spPr>
          <a:xfrm>
            <a:off x="2679192" y="7114793"/>
            <a:ext cx="24765" cy="0"/>
          </a:xfrm>
          <a:custGeom>
            <a:avLst/>
            <a:gdLst/>
            <a:ahLst/>
            <a:cxnLst/>
            <a:rect l="l" t="t" r="r" b="b"/>
            <a:pathLst>
              <a:path w="24764" h="0">
                <a:moveTo>
                  <a:pt x="0" y="0"/>
                </a:moveTo>
                <a:lnTo>
                  <a:pt x="24383" y="0"/>
                </a:lnTo>
              </a:path>
            </a:pathLst>
          </a:custGeom>
          <a:ln w="10668">
            <a:solidFill>
              <a:srgbClr val="003366"/>
            </a:solidFill>
          </a:ln>
        </p:spPr>
        <p:txBody>
          <a:bodyPr wrap="square" lIns="0" tIns="0" rIns="0" bIns="0" rtlCol="0"/>
          <a:lstStyle/>
          <a:p/>
        </p:txBody>
      </p:sp>
      <p:sp>
        <p:nvSpPr>
          <p:cNvPr id="1167" name="object 1167"/>
          <p:cNvSpPr/>
          <p:nvPr/>
        </p:nvSpPr>
        <p:spPr>
          <a:xfrm>
            <a:off x="2630423" y="6989064"/>
            <a:ext cx="123825" cy="12382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p:txBody>
      </p:sp>
      <p:sp>
        <p:nvSpPr>
          <p:cNvPr id="1168" name="object 1168"/>
          <p:cNvSpPr/>
          <p:nvPr/>
        </p:nvSpPr>
        <p:spPr>
          <a:xfrm>
            <a:off x="3221735" y="77739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169" name="object 1169"/>
          <p:cNvSpPr/>
          <p:nvPr/>
        </p:nvSpPr>
        <p:spPr>
          <a:xfrm>
            <a:off x="32705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0" name="object 1170"/>
          <p:cNvSpPr/>
          <p:nvPr/>
        </p:nvSpPr>
        <p:spPr>
          <a:xfrm>
            <a:off x="331774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1" name="object 1171"/>
          <p:cNvSpPr/>
          <p:nvPr/>
        </p:nvSpPr>
        <p:spPr>
          <a:xfrm>
            <a:off x="33665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2" name="object 1172"/>
          <p:cNvSpPr/>
          <p:nvPr/>
        </p:nvSpPr>
        <p:spPr>
          <a:xfrm>
            <a:off x="341375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3" name="object 1173"/>
          <p:cNvSpPr/>
          <p:nvPr/>
        </p:nvSpPr>
        <p:spPr>
          <a:xfrm>
            <a:off x="34625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4" name="object 1174"/>
          <p:cNvSpPr/>
          <p:nvPr/>
        </p:nvSpPr>
        <p:spPr>
          <a:xfrm>
            <a:off x="350977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5" name="object 1175"/>
          <p:cNvSpPr/>
          <p:nvPr/>
        </p:nvSpPr>
        <p:spPr>
          <a:xfrm>
            <a:off x="35585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6" name="object 1176"/>
          <p:cNvSpPr/>
          <p:nvPr/>
        </p:nvSpPr>
        <p:spPr>
          <a:xfrm>
            <a:off x="36057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7" name="object 1177"/>
          <p:cNvSpPr/>
          <p:nvPr/>
        </p:nvSpPr>
        <p:spPr>
          <a:xfrm>
            <a:off x="36545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8" name="object 1178"/>
          <p:cNvSpPr/>
          <p:nvPr/>
        </p:nvSpPr>
        <p:spPr>
          <a:xfrm>
            <a:off x="37017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79" name="object 1179"/>
          <p:cNvSpPr/>
          <p:nvPr/>
        </p:nvSpPr>
        <p:spPr>
          <a:xfrm>
            <a:off x="37505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80" name="object 1180"/>
          <p:cNvSpPr/>
          <p:nvPr/>
        </p:nvSpPr>
        <p:spPr>
          <a:xfrm>
            <a:off x="37978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81" name="object 1181"/>
          <p:cNvSpPr/>
          <p:nvPr/>
        </p:nvSpPr>
        <p:spPr>
          <a:xfrm>
            <a:off x="38465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82" name="object 1182"/>
          <p:cNvSpPr/>
          <p:nvPr/>
        </p:nvSpPr>
        <p:spPr>
          <a:xfrm>
            <a:off x="38938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83" name="object 1183"/>
          <p:cNvSpPr/>
          <p:nvPr/>
        </p:nvSpPr>
        <p:spPr>
          <a:xfrm>
            <a:off x="3942588"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84" name="object 1184"/>
          <p:cNvSpPr/>
          <p:nvPr/>
        </p:nvSpPr>
        <p:spPr>
          <a:xfrm>
            <a:off x="39898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85" name="object 1185"/>
          <p:cNvSpPr/>
          <p:nvPr/>
        </p:nvSpPr>
        <p:spPr>
          <a:xfrm>
            <a:off x="4038600"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86" name="object 1186"/>
          <p:cNvSpPr/>
          <p:nvPr/>
        </p:nvSpPr>
        <p:spPr>
          <a:xfrm>
            <a:off x="40858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87" name="object 1187"/>
          <p:cNvSpPr/>
          <p:nvPr/>
        </p:nvSpPr>
        <p:spPr>
          <a:xfrm>
            <a:off x="413461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88" name="object 1188"/>
          <p:cNvSpPr/>
          <p:nvPr/>
        </p:nvSpPr>
        <p:spPr>
          <a:xfrm>
            <a:off x="41818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89" name="object 1189"/>
          <p:cNvSpPr/>
          <p:nvPr/>
        </p:nvSpPr>
        <p:spPr>
          <a:xfrm>
            <a:off x="4230623"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90" name="object 1190"/>
          <p:cNvSpPr/>
          <p:nvPr/>
        </p:nvSpPr>
        <p:spPr>
          <a:xfrm>
            <a:off x="427786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91" name="object 1191"/>
          <p:cNvSpPr/>
          <p:nvPr/>
        </p:nvSpPr>
        <p:spPr>
          <a:xfrm>
            <a:off x="4326635"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92" name="object 1192"/>
          <p:cNvSpPr/>
          <p:nvPr/>
        </p:nvSpPr>
        <p:spPr>
          <a:xfrm>
            <a:off x="437387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93" name="object 1193"/>
          <p:cNvSpPr/>
          <p:nvPr/>
        </p:nvSpPr>
        <p:spPr>
          <a:xfrm>
            <a:off x="4422647"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94" name="object 1194"/>
          <p:cNvSpPr/>
          <p:nvPr/>
        </p:nvSpPr>
        <p:spPr>
          <a:xfrm>
            <a:off x="446989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95" name="object 1195"/>
          <p:cNvSpPr/>
          <p:nvPr/>
        </p:nvSpPr>
        <p:spPr>
          <a:xfrm>
            <a:off x="4518659"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96" name="object 1196"/>
          <p:cNvSpPr/>
          <p:nvPr/>
        </p:nvSpPr>
        <p:spPr>
          <a:xfrm>
            <a:off x="45659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97" name="object 1197"/>
          <p:cNvSpPr/>
          <p:nvPr/>
        </p:nvSpPr>
        <p:spPr>
          <a:xfrm>
            <a:off x="461467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198" name="object 1198"/>
          <p:cNvSpPr/>
          <p:nvPr/>
        </p:nvSpPr>
        <p:spPr>
          <a:xfrm>
            <a:off x="46619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199" name="object 1199"/>
          <p:cNvSpPr/>
          <p:nvPr/>
        </p:nvSpPr>
        <p:spPr>
          <a:xfrm>
            <a:off x="4710684"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00" name="object 1200"/>
          <p:cNvSpPr/>
          <p:nvPr/>
        </p:nvSpPr>
        <p:spPr>
          <a:xfrm>
            <a:off x="47579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1" name="object 1201"/>
          <p:cNvSpPr/>
          <p:nvPr/>
        </p:nvSpPr>
        <p:spPr>
          <a:xfrm>
            <a:off x="4806696"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02" name="object 1202"/>
          <p:cNvSpPr/>
          <p:nvPr/>
        </p:nvSpPr>
        <p:spPr>
          <a:xfrm>
            <a:off x="48539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3" name="object 1203"/>
          <p:cNvSpPr/>
          <p:nvPr/>
        </p:nvSpPr>
        <p:spPr>
          <a:xfrm>
            <a:off x="49011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4" name="object 1204"/>
          <p:cNvSpPr/>
          <p:nvPr/>
        </p:nvSpPr>
        <p:spPr>
          <a:xfrm>
            <a:off x="49499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5" name="object 1205"/>
          <p:cNvSpPr/>
          <p:nvPr/>
        </p:nvSpPr>
        <p:spPr>
          <a:xfrm>
            <a:off x="49971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6" name="object 1206"/>
          <p:cNvSpPr/>
          <p:nvPr/>
        </p:nvSpPr>
        <p:spPr>
          <a:xfrm>
            <a:off x="50459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7" name="object 1207"/>
          <p:cNvSpPr/>
          <p:nvPr/>
        </p:nvSpPr>
        <p:spPr>
          <a:xfrm>
            <a:off x="50932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8" name="object 1208"/>
          <p:cNvSpPr/>
          <p:nvPr/>
        </p:nvSpPr>
        <p:spPr>
          <a:xfrm>
            <a:off x="51419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09" name="object 1209"/>
          <p:cNvSpPr/>
          <p:nvPr/>
        </p:nvSpPr>
        <p:spPr>
          <a:xfrm>
            <a:off x="51892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0" name="object 1210"/>
          <p:cNvSpPr/>
          <p:nvPr/>
        </p:nvSpPr>
        <p:spPr>
          <a:xfrm>
            <a:off x="523798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1" name="object 1211"/>
          <p:cNvSpPr/>
          <p:nvPr/>
        </p:nvSpPr>
        <p:spPr>
          <a:xfrm>
            <a:off x="52852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2" name="object 1212"/>
          <p:cNvSpPr/>
          <p:nvPr/>
        </p:nvSpPr>
        <p:spPr>
          <a:xfrm>
            <a:off x="533400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3" name="object 1213"/>
          <p:cNvSpPr/>
          <p:nvPr/>
        </p:nvSpPr>
        <p:spPr>
          <a:xfrm>
            <a:off x="53812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4" name="object 1214"/>
          <p:cNvSpPr/>
          <p:nvPr/>
        </p:nvSpPr>
        <p:spPr>
          <a:xfrm>
            <a:off x="543001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5" name="object 1215"/>
          <p:cNvSpPr/>
          <p:nvPr/>
        </p:nvSpPr>
        <p:spPr>
          <a:xfrm>
            <a:off x="54772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6" name="object 1216"/>
          <p:cNvSpPr/>
          <p:nvPr/>
        </p:nvSpPr>
        <p:spPr>
          <a:xfrm>
            <a:off x="552602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7" name="object 1217"/>
          <p:cNvSpPr/>
          <p:nvPr/>
        </p:nvSpPr>
        <p:spPr>
          <a:xfrm>
            <a:off x="5547359" y="7761731"/>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8" name="object 1218"/>
          <p:cNvSpPr/>
          <p:nvPr/>
        </p:nvSpPr>
        <p:spPr>
          <a:xfrm>
            <a:off x="5547359" y="7712964"/>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19" name="object 1219"/>
          <p:cNvSpPr/>
          <p:nvPr/>
        </p:nvSpPr>
        <p:spPr>
          <a:xfrm>
            <a:off x="5547359" y="7665719"/>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20" name="object 1220"/>
          <p:cNvSpPr/>
          <p:nvPr/>
        </p:nvSpPr>
        <p:spPr>
          <a:xfrm>
            <a:off x="5547359" y="7618476"/>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221" name="object 1221"/>
          <p:cNvSpPr/>
          <p:nvPr/>
        </p:nvSpPr>
        <p:spPr>
          <a:xfrm>
            <a:off x="5547359" y="7569707"/>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222" name="object 1222"/>
          <p:cNvSpPr/>
          <p:nvPr/>
        </p:nvSpPr>
        <p:spPr>
          <a:xfrm>
            <a:off x="5547359" y="752246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223" name="object 1223"/>
          <p:cNvSpPr/>
          <p:nvPr/>
        </p:nvSpPr>
        <p:spPr>
          <a:xfrm>
            <a:off x="5547359" y="747369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24" name="object 1224"/>
          <p:cNvSpPr/>
          <p:nvPr/>
        </p:nvSpPr>
        <p:spPr>
          <a:xfrm>
            <a:off x="5547359" y="7426452"/>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225" name="object 1225"/>
          <p:cNvSpPr/>
          <p:nvPr/>
        </p:nvSpPr>
        <p:spPr>
          <a:xfrm>
            <a:off x="5547359" y="737768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26" name="object 1226"/>
          <p:cNvSpPr/>
          <p:nvPr/>
        </p:nvSpPr>
        <p:spPr>
          <a:xfrm>
            <a:off x="5547359" y="7330440"/>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227" name="object 1227"/>
          <p:cNvSpPr/>
          <p:nvPr/>
        </p:nvSpPr>
        <p:spPr>
          <a:xfrm>
            <a:off x="5559552"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228" name="object 1228"/>
          <p:cNvSpPr/>
          <p:nvPr/>
        </p:nvSpPr>
        <p:spPr>
          <a:xfrm>
            <a:off x="5606796" y="72969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229" name="object 1229"/>
          <p:cNvSpPr/>
          <p:nvPr/>
        </p:nvSpPr>
        <p:spPr>
          <a:xfrm>
            <a:off x="5655564"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230" name="object 1230"/>
          <p:cNvSpPr/>
          <p:nvPr/>
        </p:nvSpPr>
        <p:spPr>
          <a:xfrm>
            <a:off x="5702808" y="7296911"/>
            <a:ext cx="1905" cy="24765"/>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p:txBody>
      </p:sp>
      <p:sp>
        <p:nvSpPr>
          <p:cNvPr id="1231" name="object 1231"/>
          <p:cNvSpPr/>
          <p:nvPr/>
        </p:nvSpPr>
        <p:spPr>
          <a:xfrm>
            <a:off x="5701284" y="7246619"/>
            <a:ext cx="123825" cy="125095"/>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p:txBody>
      </p:sp>
      <p:sp>
        <p:nvSpPr>
          <p:cNvPr id="1232" name="object 1232"/>
          <p:cNvSpPr/>
          <p:nvPr/>
        </p:nvSpPr>
        <p:spPr>
          <a:xfrm>
            <a:off x="3221735" y="7773923"/>
            <a:ext cx="24765" cy="24765"/>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p:txBody>
      </p:sp>
      <p:sp>
        <p:nvSpPr>
          <p:cNvPr id="1233" name="object 1233"/>
          <p:cNvSpPr/>
          <p:nvPr/>
        </p:nvSpPr>
        <p:spPr>
          <a:xfrm>
            <a:off x="32705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34" name="object 1234"/>
          <p:cNvSpPr/>
          <p:nvPr/>
        </p:nvSpPr>
        <p:spPr>
          <a:xfrm>
            <a:off x="331774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35" name="object 1235"/>
          <p:cNvSpPr/>
          <p:nvPr/>
        </p:nvSpPr>
        <p:spPr>
          <a:xfrm>
            <a:off x="33665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36" name="object 1236"/>
          <p:cNvSpPr/>
          <p:nvPr/>
        </p:nvSpPr>
        <p:spPr>
          <a:xfrm>
            <a:off x="341375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37" name="object 1237"/>
          <p:cNvSpPr/>
          <p:nvPr/>
        </p:nvSpPr>
        <p:spPr>
          <a:xfrm>
            <a:off x="34625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38" name="object 1238"/>
          <p:cNvSpPr/>
          <p:nvPr/>
        </p:nvSpPr>
        <p:spPr>
          <a:xfrm>
            <a:off x="350977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39" name="object 1239"/>
          <p:cNvSpPr/>
          <p:nvPr/>
        </p:nvSpPr>
        <p:spPr>
          <a:xfrm>
            <a:off x="35585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0" name="object 1240"/>
          <p:cNvSpPr/>
          <p:nvPr/>
        </p:nvSpPr>
        <p:spPr>
          <a:xfrm>
            <a:off x="36057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1" name="object 1241"/>
          <p:cNvSpPr/>
          <p:nvPr/>
        </p:nvSpPr>
        <p:spPr>
          <a:xfrm>
            <a:off x="36545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2" name="object 1242"/>
          <p:cNvSpPr/>
          <p:nvPr/>
        </p:nvSpPr>
        <p:spPr>
          <a:xfrm>
            <a:off x="37017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3" name="object 1243"/>
          <p:cNvSpPr/>
          <p:nvPr/>
        </p:nvSpPr>
        <p:spPr>
          <a:xfrm>
            <a:off x="37505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4" name="object 1244"/>
          <p:cNvSpPr/>
          <p:nvPr/>
        </p:nvSpPr>
        <p:spPr>
          <a:xfrm>
            <a:off x="37978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5" name="object 1245"/>
          <p:cNvSpPr/>
          <p:nvPr/>
        </p:nvSpPr>
        <p:spPr>
          <a:xfrm>
            <a:off x="38465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6" name="object 1246"/>
          <p:cNvSpPr/>
          <p:nvPr/>
        </p:nvSpPr>
        <p:spPr>
          <a:xfrm>
            <a:off x="38938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7" name="object 1247"/>
          <p:cNvSpPr/>
          <p:nvPr/>
        </p:nvSpPr>
        <p:spPr>
          <a:xfrm>
            <a:off x="3942588"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48" name="object 1248"/>
          <p:cNvSpPr/>
          <p:nvPr/>
        </p:nvSpPr>
        <p:spPr>
          <a:xfrm>
            <a:off x="39898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49" name="object 1249"/>
          <p:cNvSpPr/>
          <p:nvPr/>
        </p:nvSpPr>
        <p:spPr>
          <a:xfrm>
            <a:off x="4038600"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50" name="object 1250"/>
          <p:cNvSpPr/>
          <p:nvPr/>
        </p:nvSpPr>
        <p:spPr>
          <a:xfrm>
            <a:off x="40858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51" name="object 1251"/>
          <p:cNvSpPr/>
          <p:nvPr/>
        </p:nvSpPr>
        <p:spPr>
          <a:xfrm>
            <a:off x="413461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52" name="object 1252"/>
          <p:cNvSpPr/>
          <p:nvPr/>
        </p:nvSpPr>
        <p:spPr>
          <a:xfrm>
            <a:off x="41818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53" name="object 1253"/>
          <p:cNvSpPr/>
          <p:nvPr/>
        </p:nvSpPr>
        <p:spPr>
          <a:xfrm>
            <a:off x="4230623"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54" name="object 1254"/>
          <p:cNvSpPr/>
          <p:nvPr/>
        </p:nvSpPr>
        <p:spPr>
          <a:xfrm>
            <a:off x="4277867"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55" name="object 1255"/>
          <p:cNvSpPr/>
          <p:nvPr/>
        </p:nvSpPr>
        <p:spPr>
          <a:xfrm>
            <a:off x="4326635"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56" name="object 1256"/>
          <p:cNvSpPr/>
          <p:nvPr/>
        </p:nvSpPr>
        <p:spPr>
          <a:xfrm>
            <a:off x="4373879"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57" name="object 1257"/>
          <p:cNvSpPr/>
          <p:nvPr/>
        </p:nvSpPr>
        <p:spPr>
          <a:xfrm>
            <a:off x="4422647"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58" name="object 1258"/>
          <p:cNvSpPr/>
          <p:nvPr/>
        </p:nvSpPr>
        <p:spPr>
          <a:xfrm>
            <a:off x="446989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59" name="object 1259"/>
          <p:cNvSpPr/>
          <p:nvPr/>
        </p:nvSpPr>
        <p:spPr>
          <a:xfrm>
            <a:off x="4518659"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60" name="object 1260"/>
          <p:cNvSpPr/>
          <p:nvPr/>
        </p:nvSpPr>
        <p:spPr>
          <a:xfrm>
            <a:off x="456590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61" name="object 1261"/>
          <p:cNvSpPr/>
          <p:nvPr/>
        </p:nvSpPr>
        <p:spPr>
          <a:xfrm>
            <a:off x="4614671"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62" name="object 1262"/>
          <p:cNvSpPr/>
          <p:nvPr/>
        </p:nvSpPr>
        <p:spPr>
          <a:xfrm>
            <a:off x="466191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63" name="object 1263"/>
          <p:cNvSpPr/>
          <p:nvPr/>
        </p:nvSpPr>
        <p:spPr>
          <a:xfrm>
            <a:off x="4710684"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64" name="object 1264"/>
          <p:cNvSpPr/>
          <p:nvPr/>
        </p:nvSpPr>
        <p:spPr>
          <a:xfrm>
            <a:off x="475792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65" name="object 1265"/>
          <p:cNvSpPr/>
          <p:nvPr/>
        </p:nvSpPr>
        <p:spPr>
          <a:xfrm>
            <a:off x="4806696" y="777392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266" name="object 1266"/>
          <p:cNvSpPr/>
          <p:nvPr/>
        </p:nvSpPr>
        <p:spPr>
          <a:xfrm>
            <a:off x="485394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67" name="object 1267"/>
          <p:cNvSpPr/>
          <p:nvPr/>
        </p:nvSpPr>
        <p:spPr>
          <a:xfrm>
            <a:off x="490118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68" name="object 1268"/>
          <p:cNvSpPr/>
          <p:nvPr/>
        </p:nvSpPr>
        <p:spPr>
          <a:xfrm>
            <a:off x="494995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69" name="object 1269"/>
          <p:cNvSpPr/>
          <p:nvPr/>
        </p:nvSpPr>
        <p:spPr>
          <a:xfrm>
            <a:off x="499719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0" name="object 1270"/>
          <p:cNvSpPr/>
          <p:nvPr/>
        </p:nvSpPr>
        <p:spPr>
          <a:xfrm>
            <a:off x="504596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1" name="object 1271"/>
          <p:cNvSpPr/>
          <p:nvPr/>
        </p:nvSpPr>
        <p:spPr>
          <a:xfrm>
            <a:off x="509320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2" name="object 1272"/>
          <p:cNvSpPr/>
          <p:nvPr/>
        </p:nvSpPr>
        <p:spPr>
          <a:xfrm>
            <a:off x="5141976"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3" name="object 1273"/>
          <p:cNvSpPr/>
          <p:nvPr/>
        </p:nvSpPr>
        <p:spPr>
          <a:xfrm>
            <a:off x="518922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4" name="object 1274"/>
          <p:cNvSpPr/>
          <p:nvPr/>
        </p:nvSpPr>
        <p:spPr>
          <a:xfrm>
            <a:off x="5237988"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5" name="object 1275"/>
          <p:cNvSpPr/>
          <p:nvPr/>
        </p:nvSpPr>
        <p:spPr>
          <a:xfrm>
            <a:off x="5285232"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6" name="object 1276"/>
          <p:cNvSpPr/>
          <p:nvPr/>
        </p:nvSpPr>
        <p:spPr>
          <a:xfrm>
            <a:off x="5334000"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7" name="object 1277"/>
          <p:cNvSpPr/>
          <p:nvPr/>
        </p:nvSpPr>
        <p:spPr>
          <a:xfrm>
            <a:off x="5381244"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8" name="object 1278"/>
          <p:cNvSpPr/>
          <p:nvPr/>
        </p:nvSpPr>
        <p:spPr>
          <a:xfrm>
            <a:off x="5430011"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79" name="object 1279"/>
          <p:cNvSpPr/>
          <p:nvPr/>
        </p:nvSpPr>
        <p:spPr>
          <a:xfrm>
            <a:off x="5477255"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80" name="object 1280"/>
          <p:cNvSpPr/>
          <p:nvPr/>
        </p:nvSpPr>
        <p:spPr>
          <a:xfrm>
            <a:off x="5526023" y="77739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81" name="object 1281"/>
          <p:cNvSpPr/>
          <p:nvPr/>
        </p:nvSpPr>
        <p:spPr>
          <a:xfrm>
            <a:off x="5547359" y="7761731"/>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82" name="object 1282"/>
          <p:cNvSpPr/>
          <p:nvPr/>
        </p:nvSpPr>
        <p:spPr>
          <a:xfrm>
            <a:off x="5547359" y="7712964"/>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83" name="object 1283"/>
          <p:cNvSpPr/>
          <p:nvPr/>
        </p:nvSpPr>
        <p:spPr>
          <a:xfrm>
            <a:off x="5547359" y="7665719"/>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84" name="object 1284"/>
          <p:cNvSpPr/>
          <p:nvPr/>
        </p:nvSpPr>
        <p:spPr>
          <a:xfrm>
            <a:off x="5547359" y="7618476"/>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285" name="object 1285"/>
          <p:cNvSpPr/>
          <p:nvPr/>
        </p:nvSpPr>
        <p:spPr>
          <a:xfrm>
            <a:off x="5547359" y="7569707"/>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286" name="object 1286"/>
          <p:cNvSpPr/>
          <p:nvPr/>
        </p:nvSpPr>
        <p:spPr>
          <a:xfrm>
            <a:off x="5547359" y="752246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287" name="object 1287"/>
          <p:cNvSpPr/>
          <p:nvPr/>
        </p:nvSpPr>
        <p:spPr>
          <a:xfrm>
            <a:off x="5547359" y="747369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88" name="object 1288"/>
          <p:cNvSpPr/>
          <p:nvPr/>
        </p:nvSpPr>
        <p:spPr>
          <a:xfrm>
            <a:off x="5547359" y="7426452"/>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289" name="object 1289"/>
          <p:cNvSpPr/>
          <p:nvPr/>
        </p:nvSpPr>
        <p:spPr>
          <a:xfrm>
            <a:off x="5547359" y="737768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290" name="object 1290"/>
          <p:cNvSpPr/>
          <p:nvPr/>
        </p:nvSpPr>
        <p:spPr>
          <a:xfrm>
            <a:off x="5547359" y="7330440"/>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291" name="object 1291"/>
          <p:cNvSpPr/>
          <p:nvPr/>
        </p:nvSpPr>
        <p:spPr>
          <a:xfrm>
            <a:off x="5559552"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292" name="object 1292"/>
          <p:cNvSpPr/>
          <p:nvPr/>
        </p:nvSpPr>
        <p:spPr>
          <a:xfrm>
            <a:off x="5606796" y="72969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293" name="object 1293"/>
          <p:cNvSpPr/>
          <p:nvPr/>
        </p:nvSpPr>
        <p:spPr>
          <a:xfrm>
            <a:off x="5655564" y="7296911"/>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294" name="object 1294"/>
          <p:cNvSpPr/>
          <p:nvPr/>
        </p:nvSpPr>
        <p:spPr>
          <a:xfrm>
            <a:off x="5702808" y="7296911"/>
            <a:ext cx="1905" cy="24765"/>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p:txBody>
      </p:sp>
      <p:sp>
        <p:nvSpPr>
          <p:cNvPr id="1295" name="object 1295"/>
          <p:cNvSpPr/>
          <p:nvPr/>
        </p:nvSpPr>
        <p:spPr>
          <a:xfrm>
            <a:off x="5701284" y="7246619"/>
            <a:ext cx="123825" cy="125095"/>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p:txBody>
      </p:sp>
      <p:sp>
        <p:nvSpPr>
          <p:cNvPr id="1296" name="object 1296"/>
          <p:cNvSpPr/>
          <p:nvPr/>
        </p:nvSpPr>
        <p:spPr>
          <a:xfrm>
            <a:off x="5972555" y="6277355"/>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297" name="object 1297"/>
          <p:cNvSpPr/>
          <p:nvPr/>
        </p:nvSpPr>
        <p:spPr>
          <a:xfrm>
            <a:off x="5972555" y="622858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298" name="object 1298"/>
          <p:cNvSpPr/>
          <p:nvPr/>
        </p:nvSpPr>
        <p:spPr>
          <a:xfrm>
            <a:off x="5972555" y="618134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299" name="object 1299"/>
          <p:cNvSpPr/>
          <p:nvPr/>
        </p:nvSpPr>
        <p:spPr>
          <a:xfrm>
            <a:off x="5972555" y="6132576"/>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0" name="object 1300"/>
          <p:cNvSpPr/>
          <p:nvPr/>
        </p:nvSpPr>
        <p:spPr>
          <a:xfrm>
            <a:off x="5972555" y="6085332"/>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1" name="object 1301"/>
          <p:cNvSpPr/>
          <p:nvPr/>
        </p:nvSpPr>
        <p:spPr>
          <a:xfrm>
            <a:off x="5972555" y="603656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2" name="object 1302"/>
          <p:cNvSpPr/>
          <p:nvPr/>
        </p:nvSpPr>
        <p:spPr>
          <a:xfrm>
            <a:off x="5972555" y="5989320"/>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3" name="object 1303"/>
          <p:cNvSpPr/>
          <p:nvPr/>
        </p:nvSpPr>
        <p:spPr>
          <a:xfrm>
            <a:off x="5972555" y="5942076"/>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304" name="object 1304"/>
          <p:cNvSpPr/>
          <p:nvPr/>
        </p:nvSpPr>
        <p:spPr>
          <a:xfrm>
            <a:off x="5972555" y="589330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5" name="object 1305"/>
          <p:cNvSpPr/>
          <p:nvPr/>
        </p:nvSpPr>
        <p:spPr>
          <a:xfrm>
            <a:off x="5972555" y="5846064"/>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306" name="object 1306"/>
          <p:cNvSpPr/>
          <p:nvPr/>
        </p:nvSpPr>
        <p:spPr>
          <a:xfrm>
            <a:off x="59603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7" name="object 1307"/>
          <p:cNvSpPr/>
          <p:nvPr/>
        </p:nvSpPr>
        <p:spPr>
          <a:xfrm>
            <a:off x="59115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8" name="object 1308"/>
          <p:cNvSpPr/>
          <p:nvPr/>
        </p:nvSpPr>
        <p:spPr>
          <a:xfrm>
            <a:off x="58643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09" name="object 1309"/>
          <p:cNvSpPr/>
          <p:nvPr/>
        </p:nvSpPr>
        <p:spPr>
          <a:xfrm>
            <a:off x="58155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10" name="object 1310"/>
          <p:cNvSpPr/>
          <p:nvPr/>
        </p:nvSpPr>
        <p:spPr>
          <a:xfrm>
            <a:off x="576834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11" name="object 1311"/>
          <p:cNvSpPr/>
          <p:nvPr/>
        </p:nvSpPr>
        <p:spPr>
          <a:xfrm>
            <a:off x="5721096"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12" name="object 1312"/>
          <p:cNvSpPr/>
          <p:nvPr/>
        </p:nvSpPr>
        <p:spPr>
          <a:xfrm>
            <a:off x="567232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13" name="object 1313"/>
          <p:cNvSpPr/>
          <p:nvPr/>
        </p:nvSpPr>
        <p:spPr>
          <a:xfrm>
            <a:off x="5625084"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14" name="object 1314"/>
          <p:cNvSpPr/>
          <p:nvPr/>
        </p:nvSpPr>
        <p:spPr>
          <a:xfrm>
            <a:off x="557631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15" name="object 1315"/>
          <p:cNvSpPr/>
          <p:nvPr/>
        </p:nvSpPr>
        <p:spPr>
          <a:xfrm>
            <a:off x="552907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16" name="object 1316"/>
          <p:cNvSpPr/>
          <p:nvPr/>
        </p:nvSpPr>
        <p:spPr>
          <a:xfrm>
            <a:off x="5480303"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17" name="object 1317"/>
          <p:cNvSpPr/>
          <p:nvPr/>
        </p:nvSpPr>
        <p:spPr>
          <a:xfrm>
            <a:off x="5433059"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18" name="object 1318"/>
          <p:cNvSpPr/>
          <p:nvPr/>
        </p:nvSpPr>
        <p:spPr>
          <a:xfrm>
            <a:off x="5384291"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19" name="object 1319"/>
          <p:cNvSpPr/>
          <p:nvPr/>
        </p:nvSpPr>
        <p:spPr>
          <a:xfrm>
            <a:off x="5337047"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20" name="object 1320"/>
          <p:cNvSpPr/>
          <p:nvPr/>
        </p:nvSpPr>
        <p:spPr>
          <a:xfrm>
            <a:off x="5288279"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21" name="object 1321"/>
          <p:cNvSpPr/>
          <p:nvPr/>
        </p:nvSpPr>
        <p:spPr>
          <a:xfrm>
            <a:off x="5241035"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22" name="object 1322"/>
          <p:cNvSpPr/>
          <p:nvPr/>
        </p:nvSpPr>
        <p:spPr>
          <a:xfrm>
            <a:off x="5192267"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23" name="object 1323"/>
          <p:cNvSpPr/>
          <p:nvPr/>
        </p:nvSpPr>
        <p:spPr>
          <a:xfrm>
            <a:off x="5145023"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24" name="object 1324"/>
          <p:cNvSpPr/>
          <p:nvPr/>
        </p:nvSpPr>
        <p:spPr>
          <a:xfrm>
            <a:off x="509625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25" name="object 1325"/>
          <p:cNvSpPr/>
          <p:nvPr/>
        </p:nvSpPr>
        <p:spPr>
          <a:xfrm>
            <a:off x="504901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26" name="object 1326"/>
          <p:cNvSpPr/>
          <p:nvPr/>
        </p:nvSpPr>
        <p:spPr>
          <a:xfrm>
            <a:off x="500024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27" name="object 1327"/>
          <p:cNvSpPr/>
          <p:nvPr/>
        </p:nvSpPr>
        <p:spPr>
          <a:xfrm>
            <a:off x="495300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28" name="object 1328"/>
          <p:cNvSpPr/>
          <p:nvPr/>
        </p:nvSpPr>
        <p:spPr>
          <a:xfrm>
            <a:off x="490423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29" name="object 1329"/>
          <p:cNvSpPr/>
          <p:nvPr/>
        </p:nvSpPr>
        <p:spPr>
          <a:xfrm>
            <a:off x="4856988"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30" name="object 1330"/>
          <p:cNvSpPr/>
          <p:nvPr/>
        </p:nvSpPr>
        <p:spPr>
          <a:xfrm>
            <a:off x="480822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31" name="object 1331"/>
          <p:cNvSpPr/>
          <p:nvPr/>
        </p:nvSpPr>
        <p:spPr>
          <a:xfrm>
            <a:off x="476097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32" name="object 1332"/>
          <p:cNvSpPr/>
          <p:nvPr/>
        </p:nvSpPr>
        <p:spPr>
          <a:xfrm>
            <a:off x="471220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33" name="object 1333"/>
          <p:cNvSpPr/>
          <p:nvPr/>
        </p:nvSpPr>
        <p:spPr>
          <a:xfrm>
            <a:off x="46649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34" name="object 1334"/>
          <p:cNvSpPr/>
          <p:nvPr/>
        </p:nvSpPr>
        <p:spPr>
          <a:xfrm>
            <a:off x="46161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35" name="object 1335"/>
          <p:cNvSpPr/>
          <p:nvPr/>
        </p:nvSpPr>
        <p:spPr>
          <a:xfrm>
            <a:off x="45689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36" name="object 1336"/>
          <p:cNvSpPr/>
          <p:nvPr/>
        </p:nvSpPr>
        <p:spPr>
          <a:xfrm>
            <a:off x="45201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37" name="object 1337"/>
          <p:cNvSpPr/>
          <p:nvPr/>
        </p:nvSpPr>
        <p:spPr>
          <a:xfrm>
            <a:off x="4392167" y="5760720"/>
            <a:ext cx="123825" cy="125095"/>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p:txBody>
      </p:sp>
      <p:sp>
        <p:nvSpPr>
          <p:cNvPr id="1338" name="object 1338"/>
          <p:cNvSpPr/>
          <p:nvPr/>
        </p:nvSpPr>
        <p:spPr>
          <a:xfrm>
            <a:off x="5972555" y="6620256"/>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339" name="object 1339"/>
          <p:cNvSpPr/>
          <p:nvPr/>
        </p:nvSpPr>
        <p:spPr>
          <a:xfrm>
            <a:off x="5972555" y="6667500"/>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40" name="object 1340"/>
          <p:cNvSpPr/>
          <p:nvPr/>
        </p:nvSpPr>
        <p:spPr>
          <a:xfrm>
            <a:off x="5972555" y="6716268"/>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341" name="object 1341"/>
          <p:cNvSpPr/>
          <p:nvPr/>
        </p:nvSpPr>
        <p:spPr>
          <a:xfrm>
            <a:off x="5972555" y="67635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42" name="object 1342"/>
          <p:cNvSpPr/>
          <p:nvPr/>
        </p:nvSpPr>
        <p:spPr>
          <a:xfrm>
            <a:off x="5972555" y="6812280"/>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43" name="object 1343"/>
          <p:cNvSpPr/>
          <p:nvPr/>
        </p:nvSpPr>
        <p:spPr>
          <a:xfrm>
            <a:off x="5972555" y="68595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344" name="object 1344"/>
          <p:cNvSpPr/>
          <p:nvPr/>
        </p:nvSpPr>
        <p:spPr>
          <a:xfrm>
            <a:off x="5972555" y="6906768"/>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345" name="object 1345"/>
          <p:cNvSpPr/>
          <p:nvPr/>
        </p:nvSpPr>
        <p:spPr>
          <a:xfrm>
            <a:off x="5972555" y="695553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346" name="object 1346"/>
          <p:cNvSpPr/>
          <p:nvPr/>
        </p:nvSpPr>
        <p:spPr>
          <a:xfrm>
            <a:off x="5972555" y="7002780"/>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347" name="object 1347"/>
          <p:cNvSpPr/>
          <p:nvPr/>
        </p:nvSpPr>
        <p:spPr>
          <a:xfrm>
            <a:off x="592226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1348" name="object 1348"/>
          <p:cNvSpPr/>
          <p:nvPr/>
        </p:nvSpPr>
        <p:spPr>
          <a:xfrm>
            <a:off x="596036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49" name="object 1349"/>
          <p:cNvSpPr/>
          <p:nvPr/>
        </p:nvSpPr>
        <p:spPr>
          <a:xfrm>
            <a:off x="5911596"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50" name="object 1350"/>
          <p:cNvSpPr/>
          <p:nvPr/>
        </p:nvSpPr>
        <p:spPr>
          <a:xfrm>
            <a:off x="586435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51" name="object 1351"/>
          <p:cNvSpPr/>
          <p:nvPr/>
        </p:nvSpPr>
        <p:spPr>
          <a:xfrm>
            <a:off x="581558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52" name="object 1352"/>
          <p:cNvSpPr/>
          <p:nvPr/>
        </p:nvSpPr>
        <p:spPr>
          <a:xfrm>
            <a:off x="5768340"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53" name="object 1353"/>
          <p:cNvSpPr/>
          <p:nvPr/>
        </p:nvSpPr>
        <p:spPr>
          <a:xfrm>
            <a:off x="5721096"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54" name="object 1354"/>
          <p:cNvSpPr/>
          <p:nvPr/>
        </p:nvSpPr>
        <p:spPr>
          <a:xfrm>
            <a:off x="5672328"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55" name="object 1355"/>
          <p:cNvSpPr/>
          <p:nvPr/>
        </p:nvSpPr>
        <p:spPr>
          <a:xfrm>
            <a:off x="5625084"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56" name="object 1356"/>
          <p:cNvSpPr/>
          <p:nvPr/>
        </p:nvSpPr>
        <p:spPr>
          <a:xfrm>
            <a:off x="557631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57" name="object 1357"/>
          <p:cNvSpPr/>
          <p:nvPr/>
        </p:nvSpPr>
        <p:spPr>
          <a:xfrm>
            <a:off x="552907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58" name="object 1358"/>
          <p:cNvSpPr/>
          <p:nvPr/>
        </p:nvSpPr>
        <p:spPr>
          <a:xfrm>
            <a:off x="5480303"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59" name="object 1359"/>
          <p:cNvSpPr/>
          <p:nvPr/>
        </p:nvSpPr>
        <p:spPr>
          <a:xfrm>
            <a:off x="5433059"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60" name="object 1360"/>
          <p:cNvSpPr/>
          <p:nvPr/>
        </p:nvSpPr>
        <p:spPr>
          <a:xfrm>
            <a:off x="5384291"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61" name="object 1361"/>
          <p:cNvSpPr/>
          <p:nvPr/>
        </p:nvSpPr>
        <p:spPr>
          <a:xfrm>
            <a:off x="5337047"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62" name="object 1362"/>
          <p:cNvSpPr/>
          <p:nvPr/>
        </p:nvSpPr>
        <p:spPr>
          <a:xfrm>
            <a:off x="5288279"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63" name="object 1363"/>
          <p:cNvSpPr/>
          <p:nvPr/>
        </p:nvSpPr>
        <p:spPr>
          <a:xfrm>
            <a:off x="5241035"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64" name="object 1364"/>
          <p:cNvSpPr/>
          <p:nvPr/>
        </p:nvSpPr>
        <p:spPr>
          <a:xfrm>
            <a:off x="5192267"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65" name="object 1365"/>
          <p:cNvSpPr/>
          <p:nvPr/>
        </p:nvSpPr>
        <p:spPr>
          <a:xfrm>
            <a:off x="5145023"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66" name="object 1366"/>
          <p:cNvSpPr/>
          <p:nvPr/>
        </p:nvSpPr>
        <p:spPr>
          <a:xfrm>
            <a:off x="509625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67" name="object 1367"/>
          <p:cNvSpPr/>
          <p:nvPr/>
        </p:nvSpPr>
        <p:spPr>
          <a:xfrm>
            <a:off x="504901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68" name="object 1368"/>
          <p:cNvSpPr/>
          <p:nvPr/>
        </p:nvSpPr>
        <p:spPr>
          <a:xfrm>
            <a:off x="500024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69" name="object 1369"/>
          <p:cNvSpPr/>
          <p:nvPr/>
        </p:nvSpPr>
        <p:spPr>
          <a:xfrm>
            <a:off x="4953000"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370" name="object 1370"/>
          <p:cNvSpPr/>
          <p:nvPr/>
        </p:nvSpPr>
        <p:spPr>
          <a:xfrm>
            <a:off x="490423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71" name="object 1371"/>
          <p:cNvSpPr/>
          <p:nvPr/>
        </p:nvSpPr>
        <p:spPr>
          <a:xfrm>
            <a:off x="4869179" y="6928104"/>
            <a:ext cx="10795" cy="22860"/>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p:txBody>
      </p:sp>
      <p:sp>
        <p:nvSpPr>
          <p:cNvPr id="1372" name="object 1372"/>
          <p:cNvSpPr/>
          <p:nvPr/>
        </p:nvSpPr>
        <p:spPr>
          <a:xfrm>
            <a:off x="4856988" y="6938771"/>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373" name="object 1373"/>
          <p:cNvSpPr/>
          <p:nvPr/>
        </p:nvSpPr>
        <p:spPr>
          <a:xfrm>
            <a:off x="4856988" y="6987540"/>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374" name="object 1374"/>
          <p:cNvSpPr/>
          <p:nvPr/>
        </p:nvSpPr>
        <p:spPr>
          <a:xfrm>
            <a:off x="4856988" y="703478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375" name="object 1375"/>
          <p:cNvSpPr/>
          <p:nvPr/>
        </p:nvSpPr>
        <p:spPr>
          <a:xfrm>
            <a:off x="4856988" y="7083552"/>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376" name="object 1376"/>
          <p:cNvSpPr/>
          <p:nvPr/>
        </p:nvSpPr>
        <p:spPr>
          <a:xfrm>
            <a:off x="4856988" y="7130795"/>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377" name="object 1377"/>
          <p:cNvSpPr/>
          <p:nvPr/>
        </p:nvSpPr>
        <p:spPr>
          <a:xfrm>
            <a:off x="4856988" y="7179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78" name="object 1378"/>
          <p:cNvSpPr/>
          <p:nvPr/>
        </p:nvSpPr>
        <p:spPr>
          <a:xfrm>
            <a:off x="4856988" y="7226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379" name="object 1379"/>
          <p:cNvSpPr/>
          <p:nvPr/>
        </p:nvSpPr>
        <p:spPr>
          <a:xfrm>
            <a:off x="4856988" y="7275576"/>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380" name="object 1380"/>
          <p:cNvSpPr/>
          <p:nvPr/>
        </p:nvSpPr>
        <p:spPr>
          <a:xfrm>
            <a:off x="4844796"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81" name="object 1381"/>
          <p:cNvSpPr/>
          <p:nvPr/>
        </p:nvSpPr>
        <p:spPr>
          <a:xfrm>
            <a:off x="4796028"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82" name="object 1382"/>
          <p:cNvSpPr/>
          <p:nvPr/>
        </p:nvSpPr>
        <p:spPr>
          <a:xfrm>
            <a:off x="4748784"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83" name="object 1383"/>
          <p:cNvSpPr/>
          <p:nvPr/>
        </p:nvSpPr>
        <p:spPr>
          <a:xfrm>
            <a:off x="4700015"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384" name="object 1384"/>
          <p:cNvSpPr/>
          <p:nvPr/>
        </p:nvSpPr>
        <p:spPr>
          <a:xfrm>
            <a:off x="4669535" y="7299959"/>
            <a:ext cx="7620" cy="22860"/>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p:txBody>
      </p:sp>
      <p:sp>
        <p:nvSpPr>
          <p:cNvPr id="1385" name="object 1385"/>
          <p:cNvSpPr/>
          <p:nvPr/>
        </p:nvSpPr>
        <p:spPr>
          <a:xfrm>
            <a:off x="4550664" y="7249668"/>
            <a:ext cx="123825" cy="125095"/>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p:txBody>
      </p:sp>
      <p:sp>
        <p:nvSpPr>
          <p:cNvPr id="1386" name="object 1386"/>
          <p:cNvSpPr/>
          <p:nvPr/>
        </p:nvSpPr>
        <p:spPr>
          <a:xfrm>
            <a:off x="5972555" y="6277355"/>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87" name="object 1387"/>
          <p:cNvSpPr/>
          <p:nvPr/>
        </p:nvSpPr>
        <p:spPr>
          <a:xfrm>
            <a:off x="5972555" y="622858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88" name="object 1388"/>
          <p:cNvSpPr/>
          <p:nvPr/>
        </p:nvSpPr>
        <p:spPr>
          <a:xfrm>
            <a:off x="5972555" y="618134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89" name="object 1389"/>
          <p:cNvSpPr/>
          <p:nvPr/>
        </p:nvSpPr>
        <p:spPr>
          <a:xfrm>
            <a:off x="5972555" y="6132576"/>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0" name="object 1390"/>
          <p:cNvSpPr/>
          <p:nvPr/>
        </p:nvSpPr>
        <p:spPr>
          <a:xfrm>
            <a:off x="5972555" y="6085332"/>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1" name="object 1391"/>
          <p:cNvSpPr/>
          <p:nvPr/>
        </p:nvSpPr>
        <p:spPr>
          <a:xfrm>
            <a:off x="5972555" y="603656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2" name="object 1392"/>
          <p:cNvSpPr/>
          <p:nvPr/>
        </p:nvSpPr>
        <p:spPr>
          <a:xfrm>
            <a:off x="5972555" y="5989320"/>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3" name="object 1393"/>
          <p:cNvSpPr/>
          <p:nvPr/>
        </p:nvSpPr>
        <p:spPr>
          <a:xfrm>
            <a:off x="5972555" y="5942076"/>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394" name="object 1394"/>
          <p:cNvSpPr/>
          <p:nvPr/>
        </p:nvSpPr>
        <p:spPr>
          <a:xfrm>
            <a:off x="5972555" y="589330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5" name="object 1395"/>
          <p:cNvSpPr/>
          <p:nvPr/>
        </p:nvSpPr>
        <p:spPr>
          <a:xfrm>
            <a:off x="5972555" y="5846064"/>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396" name="object 1396"/>
          <p:cNvSpPr/>
          <p:nvPr/>
        </p:nvSpPr>
        <p:spPr>
          <a:xfrm>
            <a:off x="59603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7" name="object 1397"/>
          <p:cNvSpPr/>
          <p:nvPr/>
        </p:nvSpPr>
        <p:spPr>
          <a:xfrm>
            <a:off x="59115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8" name="object 1398"/>
          <p:cNvSpPr/>
          <p:nvPr/>
        </p:nvSpPr>
        <p:spPr>
          <a:xfrm>
            <a:off x="58643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399" name="object 1399"/>
          <p:cNvSpPr/>
          <p:nvPr/>
        </p:nvSpPr>
        <p:spPr>
          <a:xfrm>
            <a:off x="58155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00" name="object 1400"/>
          <p:cNvSpPr/>
          <p:nvPr/>
        </p:nvSpPr>
        <p:spPr>
          <a:xfrm>
            <a:off x="576834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01" name="object 1401"/>
          <p:cNvSpPr/>
          <p:nvPr/>
        </p:nvSpPr>
        <p:spPr>
          <a:xfrm>
            <a:off x="5721096"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02" name="object 1402"/>
          <p:cNvSpPr/>
          <p:nvPr/>
        </p:nvSpPr>
        <p:spPr>
          <a:xfrm>
            <a:off x="567232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03" name="object 1403"/>
          <p:cNvSpPr/>
          <p:nvPr/>
        </p:nvSpPr>
        <p:spPr>
          <a:xfrm>
            <a:off x="5625084"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04" name="object 1404"/>
          <p:cNvSpPr/>
          <p:nvPr/>
        </p:nvSpPr>
        <p:spPr>
          <a:xfrm>
            <a:off x="557631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05" name="object 1405"/>
          <p:cNvSpPr/>
          <p:nvPr/>
        </p:nvSpPr>
        <p:spPr>
          <a:xfrm>
            <a:off x="552907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06" name="object 1406"/>
          <p:cNvSpPr/>
          <p:nvPr/>
        </p:nvSpPr>
        <p:spPr>
          <a:xfrm>
            <a:off x="5480303"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07" name="object 1407"/>
          <p:cNvSpPr/>
          <p:nvPr/>
        </p:nvSpPr>
        <p:spPr>
          <a:xfrm>
            <a:off x="5433059"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08" name="object 1408"/>
          <p:cNvSpPr/>
          <p:nvPr/>
        </p:nvSpPr>
        <p:spPr>
          <a:xfrm>
            <a:off x="5384291"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09" name="object 1409"/>
          <p:cNvSpPr/>
          <p:nvPr/>
        </p:nvSpPr>
        <p:spPr>
          <a:xfrm>
            <a:off x="5337047"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10" name="object 1410"/>
          <p:cNvSpPr/>
          <p:nvPr/>
        </p:nvSpPr>
        <p:spPr>
          <a:xfrm>
            <a:off x="5288279"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11" name="object 1411"/>
          <p:cNvSpPr/>
          <p:nvPr/>
        </p:nvSpPr>
        <p:spPr>
          <a:xfrm>
            <a:off x="5241035"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12" name="object 1412"/>
          <p:cNvSpPr/>
          <p:nvPr/>
        </p:nvSpPr>
        <p:spPr>
          <a:xfrm>
            <a:off x="5192267"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13" name="object 1413"/>
          <p:cNvSpPr/>
          <p:nvPr/>
        </p:nvSpPr>
        <p:spPr>
          <a:xfrm>
            <a:off x="5145023"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14" name="object 1414"/>
          <p:cNvSpPr/>
          <p:nvPr/>
        </p:nvSpPr>
        <p:spPr>
          <a:xfrm>
            <a:off x="509625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15" name="object 1415"/>
          <p:cNvSpPr/>
          <p:nvPr/>
        </p:nvSpPr>
        <p:spPr>
          <a:xfrm>
            <a:off x="504901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16" name="object 1416"/>
          <p:cNvSpPr/>
          <p:nvPr/>
        </p:nvSpPr>
        <p:spPr>
          <a:xfrm>
            <a:off x="500024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17" name="object 1417"/>
          <p:cNvSpPr/>
          <p:nvPr/>
        </p:nvSpPr>
        <p:spPr>
          <a:xfrm>
            <a:off x="495300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18" name="object 1418"/>
          <p:cNvSpPr/>
          <p:nvPr/>
        </p:nvSpPr>
        <p:spPr>
          <a:xfrm>
            <a:off x="490423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19" name="object 1419"/>
          <p:cNvSpPr/>
          <p:nvPr/>
        </p:nvSpPr>
        <p:spPr>
          <a:xfrm>
            <a:off x="4856988"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20" name="object 1420"/>
          <p:cNvSpPr/>
          <p:nvPr/>
        </p:nvSpPr>
        <p:spPr>
          <a:xfrm>
            <a:off x="480822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1" name="object 1421"/>
          <p:cNvSpPr/>
          <p:nvPr/>
        </p:nvSpPr>
        <p:spPr>
          <a:xfrm>
            <a:off x="476097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2" name="object 1422"/>
          <p:cNvSpPr/>
          <p:nvPr/>
        </p:nvSpPr>
        <p:spPr>
          <a:xfrm>
            <a:off x="471220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3" name="object 1423"/>
          <p:cNvSpPr/>
          <p:nvPr/>
        </p:nvSpPr>
        <p:spPr>
          <a:xfrm>
            <a:off x="46649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4" name="object 1424"/>
          <p:cNvSpPr/>
          <p:nvPr/>
        </p:nvSpPr>
        <p:spPr>
          <a:xfrm>
            <a:off x="46161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5" name="object 1425"/>
          <p:cNvSpPr/>
          <p:nvPr/>
        </p:nvSpPr>
        <p:spPr>
          <a:xfrm>
            <a:off x="45689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6" name="object 1426"/>
          <p:cNvSpPr/>
          <p:nvPr/>
        </p:nvSpPr>
        <p:spPr>
          <a:xfrm>
            <a:off x="45201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7" name="object 1427"/>
          <p:cNvSpPr/>
          <p:nvPr/>
        </p:nvSpPr>
        <p:spPr>
          <a:xfrm>
            <a:off x="4392167" y="5760720"/>
            <a:ext cx="123825" cy="125095"/>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p:txBody>
      </p:sp>
      <p:sp>
        <p:nvSpPr>
          <p:cNvPr id="1428" name="object 1428"/>
          <p:cNvSpPr/>
          <p:nvPr/>
        </p:nvSpPr>
        <p:spPr>
          <a:xfrm>
            <a:off x="5972555" y="6277355"/>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29" name="object 1429"/>
          <p:cNvSpPr/>
          <p:nvPr/>
        </p:nvSpPr>
        <p:spPr>
          <a:xfrm>
            <a:off x="5972555" y="622858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0" name="object 1430"/>
          <p:cNvSpPr/>
          <p:nvPr/>
        </p:nvSpPr>
        <p:spPr>
          <a:xfrm>
            <a:off x="5972555" y="618134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1" name="object 1431"/>
          <p:cNvSpPr/>
          <p:nvPr/>
        </p:nvSpPr>
        <p:spPr>
          <a:xfrm>
            <a:off x="5972555" y="6132576"/>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2" name="object 1432"/>
          <p:cNvSpPr/>
          <p:nvPr/>
        </p:nvSpPr>
        <p:spPr>
          <a:xfrm>
            <a:off x="5972555" y="6085332"/>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3" name="object 1433"/>
          <p:cNvSpPr/>
          <p:nvPr/>
        </p:nvSpPr>
        <p:spPr>
          <a:xfrm>
            <a:off x="5972555" y="6036564"/>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4" name="object 1434"/>
          <p:cNvSpPr/>
          <p:nvPr/>
        </p:nvSpPr>
        <p:spPr>
          <a:xfrm>
            <a:off x="5972555" y="5989320"/>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5" name="object 1435"/>
          <p:cNvSpPr/>
          <p:nvPr/>
        </p:nvSpPr>
        <p:spPr>
          <a:xfrm>
            <a:off x="5972555" y="5942076"/>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436" name="object 1436"/>
          <p:cNvSpPr/>
          <p:nvPr/>
        </p:nvSpPr>
        <p:spPr>
          <a:xfrm>
            <a:off x="5972555" y="5893308"/>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7" name="object 1437"/>
          <p:cNvSpPr/>
          <p:nvPr/>
        </p:nvSpPr>
        <p:spPr>
          <a:xfrm>
            <a:off x="5972555" y="5846064"/>
            <a:ext cx="24765" cy="22860"/>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438" name="object 1438"/>
          <p:cNvSpPr/>
          <p:nvPr/>
        </p:nvSpPr>
        <p:spPr>
          <a:xfrm>
            <a:off x="59603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39" name="object 1439"/>
          <p:cNvSpPr/>
          <p:nvPr/>
        </p:nvSpPr>
        <p:spPr>
          <a:xfrm>
            <a:off x="59115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40" name="object 1440"/>
          <p:cNvSpPr/>
          <p:nvPr/>
        </p:nvSpPr>
        <p:spPr>
          <a:xfrm>
            <a:off x="58643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41" name="object 1441"/>
          <p:cNvSpPr/>
          <p:nvPr/>
        </p:nvSpPr>
        <p:spPr>
          <a:xfrm>
            <a:off x="58155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42" name="object 1442"/>
          <p:cNvSpPr/>
          <p:nvPr/>
        </p:nvSpPr>
        <p:spPr>
          <a:xfrm>
            <a:off x="576834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43" name="object 1443"/>
          <p:cNvSpPr/>
          <p:nvPr/>
        </p:nvSpPr>
        <p:spPr>
          <a:xfrm>
            <a:off x="5721096"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44" name="object 1444"/>
          <p:cNvSpPr/>
          <p:nvPr/>
        </p:nvSpPr>
        <p:spPr>
          <a:xfrm>
            <a:off x="567232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45" name="object 1445"/>
          <p:cNvSpPr/>
          <p:nvPr/>
        </p:nvSpPr>
        <p:spPr>
          <a:xfrm>
            <a:off x="5625084"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46" name="object 1446"/>
          <p:cNvSpPr/>
          <p:nvPr/>
        </p:nvSpPr>
        <p:spPr>
          <a:xfrm>
            <a:off x="557631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47" name="object 1447"/>
          <p:cNvSpPr/>
          <p:nvPr/>
        </p:nvSpPr>
        <p:spPr>
          <a:xfrm>
            <a:off x="552907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48" name="object 1448"/>
          <p:cNvSpPr/>
          <p:nvPr/>
        </p:nvSpPr>
        <p:spPr>
          <a:xfrm>
            <a:off x="5480303"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49" name="object 1449"/>
          <p:cNvSpPr/>
          <p:nvPr/>
        </p:nvSpPr>
        <p:spPr>
          <a:xfrm>
            <a:off x="5433059"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50" name="object 1450"/>
          <p:cNvSpPr/>
          <p:nvPr/>
        </p:nvSpPr>
        <p:spPr>
          <a:xfrm>
            <a:off x="5384291"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51" name="object 1451"/>
          <p:cNvSpPr/>
          <p:nvPr/>
        </p:nvSpPr>
        <p:spPr>
          <a:xfrm>
            <a:off x="5337047"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52" name="object 1452"/>
          <p:cNvSpPr/>
          <p:nvPr/>
        </p:nvSpPr>
        <p:spPr>
          <a:xfrm>
            <a:off x="5288279"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53" name="object 1453"/>
          <p:cNvSpPr/>
          <p:nvPr/>
        </p:nvSpPr>
        <p:spPr>
          <a:xfrm>
            <a:off x="5241035"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54" name="object 1454"/>
          <p:cNvSpPr/>
          <p:nvPr/>
        </p:nvSpPr>
        <p:spPr>
          <a:xfrm>
            <a:off x="5192267"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55" name="object 1455"/>
          <p:cNvSpPr/>
          <p:nvPr/>
        </p:nvSpPr>
        <p:spPr>
          <a:xfrm>
            <a:off x="5145023"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56" name="object 1456"/>
          <p:cNvSpPr/>
          <p:nvPr/>
        </p:nvSpPr>
        <p:spPr>
          <a:xfrm>
            <a:off x="5096255"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57" name="object 1457"/>
          <p:cNvSpPr/>
          <p:nvPr/>
        </p:nvSpPr>
        <p:spPr>
          <a:xfrm>
            <a:off x="5049011"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58" name="object 1458"/>
          <p:cNvSpPr/>
          <p:nvPr/>
        </p:nvSpPr>
        <p:spPr>
          <a:xfrm>
            <a:off x="500024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59" name="object 1459"/>
          <p:cNvSpPr/>
          <p:nvPr/>
        </p:nvSpPr>
        <p:spPr>
          <a:xfrm>
            <a:off x="4953000"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60" name="object 1460"/>
          <p:cNvSpPr/>
          <p:nvPr/>
        </p:nvSpPr>
        <p:spPr>
          <a:xfrm>
            <a:off x="490423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1" name="object 1461"/>
          <p:cNvSpPr/>
          <p:nvPr/>
        </p:nvSpPr>
        <p:spPr>
          <a:xfrm>
            <a:off x="4856988" y="5811011"/>
            <a:ext cx="22860" cy="24765"/>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462" name="object 1462"/>
          <p:cNvSpPr/>
          <p:nvPr/>
        </p:nvSpPr>
        <p:spPr>
          <a:xfrm>
            <a:off x="4808220"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3" name="object 1463"/>
          <p:cNvSpPr/>
          <p:nvPr/>
        </p:nvSpPr>
        <p:spPr>
          <a:xfrm>
            <a:off x="476097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4" name="object 1464"/>
          <p:cNvSpPr/>
          <p:nvPr/>
        </p:nvSpPr>
        <p:spPr>
          <a:xfrm>
            <a:off x="4712208"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5" name="object 1465"/>
          <p:cNvSpPr/>
          <p:nvPr/>
        </p:nvSpPr>
        <p:spPr>
          <a:xfrm>
            <a:off x="466496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6" name="object 1466"/>
          <p:cNvSpPr/>
          <p:nvPr/>
        </p:nvSpPr>
        <p:spPr>
          <a:xfrm>
            <a:off x="4616196"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7" name="object 1467"/>
          <p:cNvSpPr/>
          <p:nvPr/>
        </p:nvSpPr>
        <p:spPr>
          <a:xfrm>
            <a:off x="4568952"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8" name="object 1468"/>
          <p:cNvSpPr/>
          <p:nvPr/>
        </p:nvSpPr>
        <p:spPr>
          <a:xfrm>
            <a:off x="4520184" y="5811011"/>
            <a:ext cx="24765" cy="24765"/>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69" name="object 1469"/>
          <p:cNvSpPr/>
          <p:nvPr/>
        </p:nvSpPr>
        <p:spPr>
          <a:xfrm>
            <a:off x="4392167" y="5760720"/>
            <a:ext cx="123825" cy="125095"/>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p:txBody>
      </p:sp>
      <p:sp>
        <p:nvSpPr>
          <p:cNvPr id="1470" name="object 1470"/>
          <p:cNvSpPr/>
          <p:nvPr/>
        </p:nvSpPr>
        <p:spPr>
          <a:xfrm>
            <a:off x="5972555" y="6620256"/>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471" name="object 1471"/>
          <p:cNvSpPr/>
          <p:nvPr/>
        </p:nvSpPr>
        <p:spPr>
          <a:xfrm>
            <a:off x="5972555" y="6667500"/>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72" name="object 1472"/>
          <p:cNvSpPr/>
          <p:nvPr/>
        </p:nvSpPr>
        <p:spPr>
          <a:xfrm>
            <a:off x="5972555" y="6716268"/>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473" name="object 1473"/>
          <p:cNvSpPr/>
          <p:nvPr/>
        </p:nvSpPr>
        <p:spPr>
          <a:xfrm>
            <a:off x="5972555" y="67635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474" name="object 1474"/>
          <p:cNvSpPr/>
          <p:nvPr/>
        </p:nvSpPr>
        <p:spPr>
          <a:xfrm>
            <a:off x="5972555" y="6812280"/>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75" name="object 1475"/>
          <p:cNvSpPr/>
          <p:nvPr/>
        </p:nvSpPr>
        <p:spPr>
          <a:xfrm>
            <a:off x="5972555" y="68595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476" name="object 1476"/>
          <p:cNvSpPr/>
          <p:nvPr/>
        </p:nvSpPr>
        <p:spPr>
          <a:xfrm>
            <a:off x="5972555" y="6906768"/>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477" name="object 1477"/>
          <p:cNvSpPr/>
          <p:nvPr/>
        </p:nvSpPr>
        <p:spPr>
          <a:xfrm>
            <a:off x="5972555" y="695553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478" name="object 1478"/>
          <p:cNvSpPr/>
          <p:nvPr/>
        </p:nvSpPr>
        <p:spPr>
          <a:xfrm>
            <a:off x="5972555" y="7002780"/>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479" name="object 1479"/>
          <p:cNvSpPr/>
          <p:nvPr/>
        </p:nvSpPr>
        <p:spPr>
          <a:xfrm>
            <a:off x="592226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1480" name="object 1480"/>
          <p:cNvSpPr/>
          <p:nvPr/>
        </p:nvSpPr>
        <p:spPr>
          <a:xfrm>
            <a:off x="596036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81" name="object 1481"/>
          <p:cNvSpPr/>
          <p:nvPr/>
        </p:nvSpPr>
        <p:spPr>
          <a:xfrm>
            <a:off x="5911596"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82" name="object 1482"/>
          <p:cNvSpPr/>
          <p:nvPr/>
        </p:nvSpPr>
        <p:spPr>
          <a:xfrm>
            <a:off x="586435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83" name="object 1483"/>
          <p:cNvSpPr/>
          <p:nvPr/>
        </p:nvSpPr>
        <p:spPr>
          <a:xfrm>
            <a:off x="581558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84" name="object 1484"/>
          <p:cNvSpPr/>
          <p:nvPr/>
        </p:nvSpPr>
        <p:spPr>
          <a:xfrm>
            <a:off x="5768340"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85" name="object 1485"/>
          <p:cNvSpPr/>
          <p:nvPr/>
        </p:nvSpPr>
        <p:spPr>
          <a:xfrm>
            <a:off x="5721096"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486" name="object 1486"/>
          <p:cNvSpPr/>
          <p:nvPr/>
        </p:nvSpPr>
        <p:spPr>
          <a:xfrm>
            <a:off x="5672328"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87" name="object 1487"/>
          <p:cNvSpPr/>
          <p:nvPr/>
        </p:nvSpPr>
        <p:spPr>
          <a:xfrm>
            <a:off x="5625084"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488" name="object 1488"/>
          <p:cNvSpPr/>
          <p:nvPr/>
        </p:nvSpPr>
        <p:spPr>
          <a:xfrm>
            <a:off x="557631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89" name="object 1489"/>
          <p:cNvSpPr/>
          <p:nvPr/>
        </p:nvSpPr>
        <p:spPr>
          <a:xfrm>
            <a:off x="552907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490" name="object 1490"/>
          <p:cNvSpPr/>
          <p:nvPr/>
        </p:nvSpPr>
        <p:spPr>
          <a:xfrm>
            <a:off x="5480303"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91" name="object 1491"/>
          <p:cNvSpPr/>
          <p:nvPr/>
        </p:nvSpPr>
        <p:spPr>
          <a:xfrm>
            <a:off x="5433059"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492" name="object 1492"/>
          <p:cNvSpPr/>
          <p:nvPr/>
        </p:nvSpPr>
        <p:spPr>
          <a:xfrm>
            <a:off x="5384291"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93" name="object 1493"/>
          <p:cNvSpPr/>
          <p:nvPr/>
        </p:nvSpPr>
        <p:spPr>
          <a:xfrm>
            <a:off x="5337047"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494" name="object 1494"/>
          <p:cNvSpPr/>
          <p:nvPr/>
        </p:nvSpPr>
        <p:spPr>
          <a:xfrm>
            <a:off x="5288279"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95" name="object 1495"/>
          <p:cNvSpPr/>
          <p:nvPr/>
        </p:nvSpPr>
        <p:spPr>
          <a:xfrm>
            <a:off x="5241035"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496" name="object 1496"/>
          <p:cNvSpPr/>
          <p:nvPr/>
        </p:nvSpPr>
        <p:spPr>
          <a:xfrm>
            <a:off x="5192267"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97" name="object 1497"/>
          <p:cNvSpPr/>
          <p:nvPr/>
        </p:nvSpPr>
        <p:spPr>
          <a:xfrm>
            <a:off x="5145023"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498" name="object 1498"/>
          <p:cNvSpPr/>
          <p:nvPr/>
        </p:nvSpPr>
        <p:spPr>
          <a:xfrm>
            <a:off x="509625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499" name="object 1499"/>
          <p:cNvSpPr/>
          <p:nvPr/>
        </p:nvSpPr>
        <p:spPr>
          <a:xfrm>
            <a:off x="504901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00" name="object 1500"/>
          <p:cNvSpPr/>
          <p:nvPr/>
        </p:nvSpPr>
        <p:spPr>
          <a:xfrm>
            <a:off x="500024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01" name="object 1501"/>
          <p:cNvSpPr/>
          <p:nvPr/>
        </p:nvSpPr>
        <p:spPr>
          <a:xfrm>
            <a:off x="4953000"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02" name="object 1502"/>
          <p:cNvSpPr/>
          <p:nvPr/>
        </p:nvSpPr>
        <p:spPr>
          <a:xfrm>
            <a:off x="490423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03" name="object 1503"/>
          <p:cNvSpPr/>
          <p:nvPr/>
        </p:nvSpPr>
        <p:spPr>
          <a:xfrm>
            <a:off x="4869179" y="6928104"/>
            <a:ext cx="10795" cy="22860"/>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p:txBody>
      </p:sp>
      <p:sp>
        <p:nvSpPr>
          <p:cNvPr id="1504" name="object 1504"/>
          <p:cNvSpPr/>
          <p:nvPr/>
        </p:nvSpPr>
        <p:spPr>
          <a:xfrm>
            <a:off x="4856988" y="6938771"/>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05" name="object 1505"/>
          <p:cNvSpPr/>
          <p:nvPr/>
        </p:nvSpPr>
        <p:spPr>
          <a:xfrm>
            <a:off x="4856988" y="6987540"/>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06" name="object 1506"/>
          <p:cNvSpPr/>
          <p:nvPr/>
        </p:nvSpPr>
        <p:spPr>
          <a:xfrm>
            <a:off x="4856988" y="703478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07" name="object 1507"/>
          <p:cNvSpPr/>
          <p:nvPr/>
        </p:nvSpPr>
        <p:spPr>
          <a:xfrm>
            <a:off x="4856988" y="7083552"/>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08" name="object 1508"/>
          <p:cNvSpPr/>
          <p:nvPr/>
        </p:nvSpPr>
        <p:spPr>
          <a:xfrm>
            <a:off x="4856988" y="7130795"/>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09" name="object 1509"/>
          <p:cNvSpPr/>
          <p:nvPr/>
        </p:nvSpPr>
        <p:spPr>
          <a:xfrm>
            <a:off x="4856988" y="7179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510" name="object 1510"/>
          <p:cNvSpPr/>
          <p:nvPr/>
        </p:nvSpPr>
        <p:spPr>
          <a:xfrm>
            <a:off x="4856988" y="7226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511" name="object 1511"/>
          <p:cNvSpPr/>
          <p:nvPr/>
        </p:nvSpPr>
        <p:spPr>
          <a:xfrm>
            <a:off x="4856988" y="7275576"/>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12" name="object 1512"/>
          <p:cNvSpPr/>
          <p:nvPr/>
        </p:nvSpPr>
        <p:spPr>
          <a:xfrm>
            <a:off x="4844796"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13" name="object 1513"/>
          <p:cNvSpPr/>
          <p:nvPr/>
        </p:nvSpPr>
        <p:spPr>
          <a:xfrm>
            <a:off x="4796028"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14" name="object 1514"/>
          <p:cNvSpPr/>
          <p:nvPr/>
        </p:nvSpPr>
        <p:spPr>
          <a:xfrm>
            <a:off x="4748784"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15" name="object 1515"/>
          <p:cNvSpPr/>
          <p:nvPr/>
        </p:nvSpPr>
        <p:spPr>
          <a:xfrm>
            <a:off x="4700015"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16" name="object 1516"/>
          <p:cNvSpPr/>
          <p:nvPr/>
        </p:nvSpPr>
        <p:spPr>
          <a:xfrm>
            <a:off x="4669535" y="7299959"/>
            <a:ext cx="7620" cy="22860"/>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p:txBody>
      </p:sp>
      <p:sp>
        <p:nvSpPr>
          <p:cNvPr id="1517" name="object 1517"/>
          <p:cNvSpPr/>
          <p:nvPr/>
        </p:nvSpPr>
        <p:spPr>
          <a:xfrm>
            <a:off x="4550664" y="7249668"/>
            <a:ext cx="123825" cy="125095"/>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p:txBody>
      </p:sp>
      <p:sp>
        <p:nvSpPr>
          <p:cNvPr id="1518" name="object 1518"/>
          <p:cNvSpPr/>
          <p:nvPr/>
        </p:nvSpPr>
        <p:spPr>
          <a:xfrm>
            <a:off x="5972555" y="6620256"/>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519" name="object 1519"/>
          <p:cNvSpPr/>
          <p:nvPr/>
        </p:nvSpPr>
        <p:spPr>
          <a:xfrm>
            <a:off x="5972555" y="6667500"/>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520" name="object 1520"/>
          <p:cNvSpPr/>
          <p:nvPr/>
        </p:nvSpPr>
        <p:spPr>
          <a:xfrm>
            <a:off x="5972555" y="6716268"/>
            <a:ext cx="24765" cy="22860"/>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p:txBody>
      </p:sp>
      <p:sp>
        <p:nvSpPr>
          <p:cNvPr id="1521" name="object 1521"/>
          <p:cNvSpPr/>
          <p:nvPr/>
        </p:nvSpPr>
        <p:spPr>
          <a:xfrm>
            <a:off x="5972555" y="6763511"/>
            <a:ext cx="24765" cy="24765"/>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p:txBody>
      </p:sp>
      <p:sp>
        <p:nvSpPr>
          <p:cNvPr id="1522" name="object 1522"/>
          <p:cNvSpPr/>
          <p:nvPr/>
        </p:nvSpPr>
        <p:spPr>
          <a:xfrm>
            <a:off x="5972555" y="6812280"/>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23" name="object 1523"/>
          <p:cNvSpPr/>
          <p:nvPr/>
        </p:nvSpPr>
        <p:spPr>
          <a:xfrm>
            <a:off x="5972555" y="6859523"/>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524" name="object 1524"/>
          <p:cNvSpPr/>
          <p:nvPr/>
        </p:nvSpPr>
        <p:spPr>
          <a:xfrm>
            <a:off x="5972555" y="6906768"/>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525" name="object 1525"/>
          <p:cNvSpPr/>
          <p:nvPr/>
        </p:nvSpPr>
        <p:spPr>
          <a:xfrm>
            <a:off x="5972555" y="6955535"/>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526" name="object 1526"/>
          <p:cNvSpPr/>
          <p:nvPr/>
        </p:nvSpPr>
        <p:spPr>
          <a:xfrm>
            <a:off x="5972555" y="7002780"/>
            <a:ext cx="24765" cy="24765"/>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p:txBody>
      </p:sp>
      <p:sp>
        <p:nvSpPr>
          <p:cNvPr id="1527" name="object 1527"/>
          <p:cNvSpPr/>
          <p:nvPr/>
        </p:nvSpPr>
        <p:spPr>
          <a:xfrm>
            <a:off x="5922264" y="7028688"/>
            <a:ext cx="125095" cy="121920"/>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p:txBody>
      </p:sp>
      <p:sp>
        <p:nvSpPr>
          <p:cNvPr id="1528" name="object 1528"/>
          <p:cNvSpPr/>
          <p:nvPr/>
        </p:nvSpPr>
        <p:spPr>
          <a:xfrm>
            <a:off x="596036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29" name="object 1529"/>
          <p:cNvSpPr/>
          <p:nvPr/>
        </p:nvSpPr>
        <p:spPr>
          <a:xfrm>
            <a:off x="5911596"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30" name="object 1530"/>
          <p:cNvSpPr/>
          <p:nvPr/>
        </p:nvSpPr>
        <p:spPr>
          <a:xfrm>
            <a:off x="586435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31" name="object 1531"/>
          <p:cNvSpPr/>
          <p:nvPr/>
        </p:nvSpPr>
        <p:spPr>
          <a:xfrm>
            <a:off x="581558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32" name="object 1532"/>
          <p:cNvSpPr/>
          <p:nvPr/>
        </p:nvSpPr>
        <p:spPr>
          <a:xfrm>
            <a:off x="5768340"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33" name="object 1533"/>
          <p:cNvSpPr/>
          <p:nvPr/>
        </p:nvSpPr>
        <p:spPr>
          <a:xfrm>
            <a:off x="5721096"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34" name="object 1534"/>
          <p:cNvSpPr/>
          <p:nvPr/>
        </p:nvSpPr>
        <p:spPr>
          <a:xfrm>
            <a:off x="5672328"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35" name="object 1535"/>
          <p:cNvSpPr/>
          <p:nvPr/>
        </p:nvSpPr>
        <p:spPr>
          <a:xfrm>
            <a:off x="5625084"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36" name="object 1536"/>
          <p:cNvSpPr/>
          <p:nvPr/>
        </p:nvSpPr>
        <p:spPr>
          <a:xfrm>
            <a:off x="557631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37" name="object 1537"/>
          <p:cNvSpPr/>
          <p:nvPr/>
        </p:nvSpPr>
        <p:spPr>
          <a:xfrm>
            <a:off x="552907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38" name="object 1538"/>
          <p:cNvSpPr/>
          <p:nvPr/>
        </p:nvSpPr>
        <p:spPr>
          <a:xfrm>
            <a:off x="5480303"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39" name="object 1539"/>
          <p:cNvSpPr/>
          <p:nvPr/>
        </p:nvSpPr>
        <p:spPr>
          <a:xfrm>
            <a:off x="5433059"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40" name="object 1540"/>
          <p:cNvSpPr/>
          <p:nvPr/>
        </p:nvSpPr>
        <p:spPr>
          <a:xfrm>
            <a:off x="5384291"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41" name="object 1541"/>
          <p:cNvSpPr/>
          <p:nvPr/>
        </p:nvSpPr>
        <p:spPr>
          <a:xfrm>
            <a:off x="5337047"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42" name="object 1542"/>
          <p:cNvSpPr/>
          <p:nvPr/>
        </p:nvSpPr>
        <p:spPr>
          <a:xfrm>
            <a:off x="5288279"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43" name="object 1543"/>
          <p:cNvSpPr/>
          <p:nvPr/>
        </p:nvSpPr>
        <p:spPr>
          <a:xfrm>
            <a:off x="5241035"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44" name="object 1544"/>
          <p:cNvSpPr/>
          <p:nvPr/>
        </p:nvSpPr>
        <p:spPr>
          <a:xfrm>
            <a:off x="5192267"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45" name="object 1545"/>
          <p:cNvSpPr/>
          <p:nvPr/>
        </p:nvSpPr>
        <p:spPr>
          <a:xfrm>
            <a:off x="5145023"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46" name="object 1546"/>
          <p:cNvSpPr/>
          <p:nvPr/>
        </p:nvSpPr>
        <p:spPr>
          <a:xfrm>
            <a:off x="5096255"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47" name="object 1547"/>
          <p:cNvSpPr/>
          <p:nvPr/>
        </p:nvSpPr>
        <p:spPr>
          <a:xfrm>
            <a:off x="5049011"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48" name="object 1548"/>
          <p:cNvSpPr/>
          <p:nvPr/>
        </p:nvSpPr>
        <p:spPr>
          <a:xfrm>
            <a:off x="5000244"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49" name="object 1549"/>
          <p:cNvSpPr/>
          <p:nvPr/>
        </p:nvSpPr>
        <p:spPr>
          <a:xfrm>
            <a:off x="4953000" y="6928104"/>
            <a:ext cx="22860" cy="22860"/>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p:txBody>
      </p:sp>
      <p:sp>
        <p:nvSpPr>
          <p:cNvPr id="1550" name="object 1550"/>
          <p:cNvSpPr/>
          <p:nvPr/>
        </p:nvSpPr>
        <p:spPr>
          <a:xfrm>
            <a:off x="4904232" y="6928104"/>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51" name="object 1551"/>
          <p:cNvSpPr/>
          <p:nvPr/>
        </p:nvSpPr>
        <p:spPr>
          <a:xfrm>
            <a:off x="4869179" y="6928104"/>
            <a:ext cx="10795" cy="22860"/>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p:txBody>
      </p:sp>
      <p:sp>
        <p:nvSpPr>
          <p:cNvPr id="1552" name="object 1552"/>
          <p:cNvSpPr/>
          <p:nvPr/>
        </p:nvSpPr>
        <p:spPr>
          <a:xfrm>
            <a:off x="4856988" y="6938771"/>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53" name="object 1553"/>
          <p:cNvSpPr/>
          <p:nvPr/>
        </p:nvSpPr>
        <p:spPr>
          <a:xfrm>
            <a:off x="4856988" y="6987540"/>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54" name="object 1554"/>
          <p:cNvSpPr/>
          <p:nvPr/>
        </p:nvSpPr>
        <p:spPr>
          <a:xfrm>
            <a:off x="4856988" y="7034783"/>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55" name="object 1555"/>
          <p:cNvSpPr/>
          <p:nvPr/>
        </p:nvSpPr>
        <p:spPr>
          <a:xfrm>
            <a:off x="4856988" y="7083552"/>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56" name="object 1556"/>
          <p:cNvSpPr/>
          <p:nvPr/>
        </p:nvSpPr>
        <p:spPr>
          <a:xfrm>
            <a:off x="4856988" y="7130795"/>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57" name="object 1557"/>
          <p:cNvSpPr/>
          <p:nvPr/>
        </p:nvSpPr>
        <p:spPr>
          <a:xfrm>
            <a:off x="4856988" y="7179564"/>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558" name="object 1558"/>
          <p:cNvSpPr/>
          <p:nvPr/>
        </p:nvSpPr>
        <p:spPr>
          <a:xfrm>
            <a:off x="4856988" y="7226807"/>
            <a:ext cx="22860" cy="24765"/>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p:txBody>
      </p:sp>
      <p:sp>
        <p:nvSpPr>
          <p:cNvPr id="1559" name="object 1559"/>
          <p:cNvSpPr/>
          <p:nvPr/>
        </p:nvSpPr>
        <p:spPr>
          <a:xfrm>
            <a:off x="4856988" y="7275576"/>
            <a:ext cx="22860" cy="24765"/>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p:txBody>
      </p:sp>
      <p:sp>
        <p:nvSpPr>
          <p:cNvPr id="1560" name="object 1560"/>
          <p:cNvSpPr/>
          <p:nvPr/>
        </p:nvSpPr>
        <p:spPr>
          <a:xfrm>
            <a:off x="4844796"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61" name="object 1561"/>
          <p:cNvSpPr/>
          <p:nvPr/>
        </p:nvSpPr>
        <p:spPr>
          <a:xfrm>
            <a:off x="4796028"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62" name="object 1562"/>
          <p:cNvSpPr/>
          <p:nvPr/>
        </p:nvSpPr>
        <p:spPr>
          <a:xfrm>
            <a:off x="4748784"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63" name="object 1563"/>
          <p:cNvSpPr/>
          <p:nvPr/>
        </p:nvSpPr>
        <p:spPr>
          <a:xfrm>
            <a:off x="4700015" y="7299959"/>
            <a:ext cx="24765" cy="22860"/>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p:txBody>
      </p:sp>
      <p:sp>
        <p:nvSpPr>
          <p:cNvPr id="1564" name="object 1564"/>
          <p:cNvSpPr/>
          <p:nvPr/>
        </p:nvSpPr>
        <p:spPr>
          <a:xfrm>
            <a:off x="4669535" y="7299959"/>
            <a:ext cx="7620" cy="22860"/>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p:txBody>
      </p:sp>
      <p:sp>
        <p:nvSpPr>
          <p:cNvPr id="1565" name="object 1565"/>
          <p:cNvSpPr/>
          <p:nvPr/>
        </p:nvSpPr>
        <p:spPr>
          <a:xfrm>
            <a:off x="4550664" y="7249668"/>
            <a:ext cx="123825" cy="125095"/>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p:txBody>
      </p:sp>
      <p:sp>
        <p:nvSpPr>
          <p:cNvPr id="1566" name="object 1566"/>
          <p:cNvSpPr/>
          <p:nvPr/>
        </p:nvSpPr>
        <p:spPr>
          <a:xfrm>
            <a:off x="4594859" y="5451094"/>
            <a:ext cx="927100" cy="12700"/>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p:txBody>
      </p:sp>
      <p:sp>
        <p:nvSpPr>
          <p:cNvPr id="1567" name="object 1567"/>
          <p:cNvSpPr/>
          <p:nvPr/>
        </p:nvSpPr>
        <p:spPr>
          <a:xfrm>
            <a:off x="4594859" y="5439664"/>
            <a:ext cx="12700" cy="11430"/>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p:txBody>
      </p:sp>
      <p:sp>
        <p:nvSpPr>
          <p:cNvPr id="1568" name="object 1568"/>
          <p:cNvSpPr/>
          <p:nvPr/>
        </p:nvSpPr>
        <p:spPr>
          <a:xfrm>
            <a:off x="4594859" y="4826253"/>
            <a:ext cx="24765" cy="613410"/>
          </a:xfrm>
          <a:custGeom>
            <a:avLst/>
            <a:gdLst/>
            <a:ahLst/>
            <a:cxnLst/>
            <a:rect l="l" t="t" r="r" b="b"/>
            <a:pathLst>
              <a:path w="24764" h="613410">
                <a:moveTo>
                  <a:pt x="0" y="613410"/>
                </a:moveTo>
                <a:lnTo>
                  <a:pt x="24383" y="613410"/>
                </a:lnTo>
                <a:lnTo>
                  <a:pt x="24383" y="0"/>
                </a:lnTo>
                <a:lnTo>
                  <a:pt x="0" y="0"/>
                </a:lnTo>
                <a:lnTo>
                  <a:pt x="0" y="613410"/>
                </a:lnTo>
                <a:close/>
              </a:path>
            </a:pathLst>
          </a:custGeom>
          <a:solidFill>
            <a:srgbClr val="800000"/>
          </a:solidFill>
        </p:spPr>
        <p:txBody>
          <a:bodyPr wrap="square" lIns="0" tIns="0" rIns="0" bIns="0" rtlCol="0"/>
          <a:lstStyle/>
          <a:p/>
        </p:txBody>
      </p:sp>
      <p:sp>
        <p:nvSpPr>
          <p:cNvPr id="1569" name="object 1569"/>
          <p:cNvSpPr/>
          <p:nvPr/>
        </p:nvSpPr>
        <p:spPr>
          <a:xfrm>
            <a:off x="4594859" y="4820539"/>
            <a:ext cx="12700" cy="0"/>
          </a:xfrm>
          <a:custGeom>
            <a:avLst/>
            <a:gdLst/>
            <a:ahLst/>
            <a:cxnLst/>
            <a:rect l="l" t="t" r="r" b="b"/>
            <a:pathLst>
              <a:path w="12700" h="0">
                <a:moveTo>
                  <a:pt x="0" y="0"/>
                </a:moveTo>
                <a:lnTo>
                  <a:pt x="12191" y="0"/>
                </a:lnTo>
              </a:path>
            </a:pathLst>
          </a:custGeom>
          <a:ln w="11429">
            <a:solidFill>
              <a:srgbClr val="800000"/>
            </a:solidFill>
          </a:ln>
        </p:spPr>
        <p:txBody>
          <a:bodyPr wrap="square" lIns="0" tIns="0" rIns="0" bIns="0" rtlCol="0"/>
          <a:lstStyle/>
          <a:p/>
        </p:txBody>
      </p:sp>
      <p:sp>
        <p:nvSpPr>
          <p:cNvPr id="1570" name="object 1570"/>
          <p:cNvSpPr/>
          <p:nvPr/>
        </p:nvSpPr>
        <p:spPr>
          <a:xfrm>
            <a:off x="4594859" y="4802123"/>
            <a:ext cx="927100" cy="12700"/>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p:txBody>
      </p:sp>
      <p:sp>
        <p:nvSpPr>
          <p:cNvPr id="1571" name="object 1571"/>
          <p:cNvSpPr/>
          <p:nvPr/>
        </p:nvSpPr>
        <p:spPr>
          <a:xfrm>
            <a:off x="4607052" y="543915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572" name="object 1572"/>
          <p:cNvSpPr/>
          <p:nvPr/>
        </p:nvSpPr>
        <p:spPr>
          <a:xfrm>
            <a:off x="4619244" y="5439155"/>
            <a:ext cx="878205" cy="12700"/>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p:txBody>
      </p:sp>
      <p:sp>
        <p:nvSpPr>
          <p:cNvPr id="1573" name="object 1573"/>
          <p:cNvSpPr/>
          <p:nvPr/>
        </p:nvSpPr>
        <p:spPr>
          <a:xfrm>
            <a:off x="5497067" y="5439664"/>
            <a:ext cx="12700" cy="11430"/>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p:txBody>
      </p:sp>
      <p:sp>
        <p:nvSpPr>
          <p:cNvPr id="1574" name="object 1574"/>
          <p:cNvSpPr/>
          <p:nvPr/>
        </p:nvSpPr>
        <p:spPr>
          <a:xfrm>
            <a:off x="5497067" y="4826253"/>
            <a:ext cx="24765" cy="613410"/>
          </a:xfrm>
          <a:custGeom>
            <a:avLst/>
            <a:gdLst/>
            <a:ahLst/>
            <a:cxnLst/>
            <a:rect l="l" t="t" r="r" b="b"/>
            <a:pathLst>
              <a:path w="24764" h="613410">
                <a:moveTo>
                  <a:pt x="0" y="613410"/>
                </a:moveTo>
                <a:lnTo>
                  <a:pt x="24384" y="613410"/>
                </a:lnTo>
                <a:lnTo>
                  <a:pt x="24384" y="0"/>
                </a:lnTo>
                <a:lnTo>
                  <a:pt x="0" y="0"/>
                </a:lnTo>
                <a:lnTo>
                  <a:pt x="0" y="613410"/>
                </a:lnTo>
                <a:close/>
              </a:path>
            </a:pathLst>
          </a:custGeom>
          <a:solidFill>
            <a:srgbClr val="800000"/>
          </a:solidFill>
        </p:spPr>
        <p:txBody>
          <a:bodyPr wrap="square" lIns="0" tIns="0" rIns="0" bIns="0" rtlCol="0"/>
          <a:lstStyle/>
          <a:p/>
        </p:txBody>
      </p:sp>
      <p:sp>
        <p:nvSpPr>
          <p:cNvPr id="1575" name="object 1575"/>
          <p:cNvSpPr/>
          <p:nvPr/>
        </p:nvSpPr>
        <p:spPr>
          <a:xfrm>
            <a:off x="5497067"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1576" name="object 1576"/>
          <p:cNvSpPr/>
          <p:nvPr/>
        </p:nvSpPr>
        <p:spPr>
          <a:xfrm>
            <a:off x="5509259" y="543915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577" name="object 1577"/>
          <p:cNvSpPr/>
          <p:nvPr/>
        </p:nvSpPr>
        <p:spPr>
          <a:xfrm>
            <a:off x="4607052"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578" name="object 1578"/>
          <p:cNvSpPr/>
          <p:nvPr/>
        </p:nvSpPr>
        <p:spPr>
          <a:xfrm>
            <a:off x="4619244" y="4814315"/>
            <a:ext cx="878205" cy="12700"/>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p:txBody>
      </p:sp>
      <p:sp>
        <p:nvSpPr>
          <p:cNvPr id="1579" name="object 1579"/>
          <p:cNvSpPr/>
          <p:nvPr/>
        </p:nvSpPr>
        <p:spPr>
          <a:xfrm>
            <a:off x="5509259"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580" name="object 1580"/>
          <p:cNvSpPr/>
          <p:nvPr/>
        </p:nvSpPr>
        <p:spPr>
          <a:xfrm>
            <a:off x="5815584" y="4962144"/>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581" name="object 1581"/>
          <p:cNvSpPr/>
          <p:nvPr/>
        </p:nvSpPr>
        <p:spPr>
          <a:xfrm>
            <a:off x="5609844" y="5123688"/>
            <a:ext cx="218440" cy="17145"/>
          </a:xfrm>
          <a:custGeom>
            <a:avLst/>
            <a:gdLst/>
            <a:ahLst/>
            <a:cxnLst/>
            <a:rect l="l" t="t" r="r" b="b"/>
            <a:pathLst>
              <a:path w="218439" h="17145">
                <a:moveTo>
                  <a:pt x="0" y="16763"/>
                </a:moveTo>
                <a:lnTo>
                  <a:pt x="217932" y="16763"/>
                </a:lnTo>
                <a:lnTo>
                  <a:pt x="217932" y="0"/>
                </a:lnTo>
                <a:lnTo>
                  <a:pt x="0" y="0"/>
                </a:lnTo>
                <a:lnTo>
                  <a:pt x="0" y="16763"/>
                </a:lnTo>
                <a:close/>
              </a:path>
            </a:pathLst>
          </a:custGeom>
          <a:solidFill>
            <a:srgbClr val="6600FF"/>
          </a:solidFill>
        </p:spPr>
        <p:txBody>
          <a:bodyPr wrap="square" lIns="0" tIns="0" rIns="0" bIns="0" rtlCol="0"/>
          <a:lstStyle/>
          <a:p/>
        </p:txBody>
      </p:sp>
      <p:sp>
        <p:nvSpPr>
          <p:cNvPr id="1582" name="object 1582"/>
          <p:cNvSpPr/>
          <p:nvPr/>
        </p:nvSpPr>
        <p:spPr>
          <a:xfrm>
            <a:off x="5509259" y="5082540"/>
            <a:ext cx="105410" cy="102235"/>
          </a:xfrm>
          <a:custGeom>
            <a:avLst/>
            <a:gdLst/>
            <a:ahLst/>
            <a:cxnLst/>
            <a:rect l="l" t="t" r="r" b="b"/>
            <a:pathLst>
              <a:path w="105410" h="102235">
                <a:moveTo>
                  <a:pt x="105155" y="0"/>
                </a:moveTo>
                <a:lnTo>
                  <a:pt x="0" y="51816"/>
                </a:lnTo>
                <a:lnTo>
                  <a:pt x="105155" y="102107"/>
                </a:lnTo>
                <a:lnTo>
                  <a:pt x="105155" y="0"/>
                </a:lnTo>
                <a:close/>
              </a:path>
            </a:pathLst>
          </a:custGeom>
          <a:solidFill>
            <a:srgbClr val="6600FF"/>
          </a:solidFill>
        </p:spPr>
        <p:txBody>
          <a:bodyPr wrap="square" lIns="0" tIns="0" rIns="0" bIns="0" rtlCol="0"/>
          <a:lstStyle/>
          <a:p/>
        </p:txBody>
      </p:sp>
      <p:sp>
        <p:nvSpPr>
          <p:cNvPr id="1583" name="object 1583"/>
          <p:cNvSpPr/>
          <p:nvPr/>
        </p:nvSpPr>
        <p:spPr>
          <a:xfrm>
            <a:off x="5818632" y="6289547"/>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584" name="object 1584"/>
          <p:cNvSpPr/>
          <p:nvPr/>
        </p:nvSpPr>
        <p:spPr>
          <a:xfrm>
            <a:off x="5559552" y="6452615"/>
            <a:ext cx="271780" cy="17145"/>
          </a:xfrm>
          <a:custGeom>
            <a:avLst/>
            <a:gdLst/>
            <a:ahLst/>
            <a:cxnLst/>
            <a:rect l="l" t="t" r="r" b="b"/>
            <a:pathLst>
              <a:path w="271779" h="17145">
                <a:moveTo>
                  <a:pt x="0" y="16763"/>
                </a:moveTo>
                <a:lnTo>
                  <a:pt x="271272" y="16763"/>
                </a:lnTo>
                <a:lnTo>
                  <a:pt x="271272" y="0"/>
                </a:lnTo>
                <a:lnTo>
                  <a:pt x="0" y="0"/>
                </a:lnTo>
                <a:lnTo>
                  <a:pt x="0" y="16763"/>
                </a:lnTo>
                <a:close/>
              </a:path>
            </a:pathLst>
          </a:custGeom>
          <a:solidFill>
            <a:srgbClr val="6600FF"/>
          </a:solidFill>
        </p:spPr>
        <p:txBody>
          <a:bodyPr wrap="square" lIns="0" tIns="0" rIns="0" bIns="0" rtlCol="0"/>
          <a:lstStyle/>
          <a:p/>
        </p:txBody>
      </p:sp>
      <p:sp>
        <p:nvSpPr>
          <p:cNvPr id="1585" name="object 1585"/>
          <p:cNvSpPr/>
          <p:nvPr/>
        </p:nvSpPr>
        <p:spPr>
          <a:xfrm>
            <a:off x="5458967" y="6409944"/>
            <a:ext cx="104139" cy="104139"/>
          </a:xfrm>
          <a:custGeom>
            <a:avLst/>
            <a:gdLst/>
            <a:ahLst/>
            <a:cxnLst/>
            <a:rect l="l" t="t" r="r" b="b"/>
            <a:pathLst>
              <a:path w="104139" h="104140">
                <a:moveTo>
                  <a:pt x="103632" y="0"/>
                </a:moveTo>
                <a:lnTo>
                  <a:pt x="0" y="51816"/>
                </a:lnTo>
                <a:lnTo>
                  <a:pt x="103632" y="103632"/>
                </a:lnTo>
                <a:lnTo>
                  <a:pt x="103632" y="0"/>
                </a:lnTo>
                <a:close/>
              </a:path>
            </a:pathLst>
          </a:custGeom>
          <a:solidFill>
            <a:srgbClr val="6600FF"/>
          </a:solidFill>
        </p:spPr>
        <p:txBody>
          <a:bodyPr wrap="square" lIns="0" tIns="0" rIns="0" bIns="0" rtlCol="0"/>
          <a:lstStyle/>
          <a:p/>
        </p:txBody>
      </p:sp>
      <p:sp>
        <p:nvSpPr>
          <p:cNvPr id="1586" name="object 1586"/>
          <p:cNvSpPr/>
          <p:nvPr/>
        </p:nvSpPr>
        <p:spPr>
          <a:xfrm>
            <a:off x="4450079" y="6131052"/>
            <a:ext cx="1009015" cy="22860"/>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p:txBody>
      </p:sp>
      <p:sp>
        <p:nvSpPr>
          <p:cNvPr id="1587" name="object 1587"/>
          <p:cNvSpPr/>
          <p:nvPr/>
        </p:nvSpPr>
        <p:spPr>
          <a:xfrm>
            <a:off x="4450079" y="6131052"/>
            <a:ext cx="1009015" cy="22860"/>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p:txBody>
      </p:sp>
      <p:sp>
        <p:nvSpPr>
          <p:cNvPr id="1588" name="object 1588"/>
          <p:cNvSpPr/>
          <p:nvPr/>
        </p:nvSpPr>
        <p:spPr>
          <a:xfrm>
            <a:off x="5446776" y="6143244"/>
            <a:ext cx="24765" cy="637540"/>
          </a:xfrm>
          <a:custGeom>
            <a:avLst/>
            <a:gdLst/>
            <a:ahLst/>
            <a:cxnLst/>
            <a:rect l="l" t="t" r="r" b="b"/>
            <a:pathLst>
              <a:path w="24764" h="637540">
                <a:moveTo>
                  <a:pt x="0" y="637031"/>
                </a:moveTo>
                <a:lnTo>
                  <a:pt x="24384" y="637031"/>
                </a:lnTo>
                <a:lnTo>
                  <a:pt x="24384" y="0"/>
                </a:lnTo>
                <a:lnTo>
                  <a:pt x="0" y="0"/>
                </a:lnTo>
                <a:lnTo>
                  <a:pt x="0" y="637031"/>
                </a:lnTo>
                <a:close/>
              </a:path>
            </a:pathLst>
          </a:custGeom>
          <a:solidFill>
            <a:srgbClr val="800000"/>
          </a:solidFill>
        </p:spPr>
        <p:txBody>
          <a:bodyPr wrap="square" lIns="0" tIns="0" rIns="0" bIns="0" rtlCol="0"/>
          <a:lstStyle/>
          <a:p/>
        </p:txBody>
      </p:sp>
      <p:sp>
        <p:nvSpPr>
          <p:cNvPr id="1589" name="object 1589"/>
          <p:cNvSpPr/>
          <p:nvPr/>
        </p:nvSpPr>
        <p:spPr>
          <a:xfrm>
            <a:off x="4291584" y="6768083"/>
            <a:ext cx="1167765" cy="22860"/>
          </a:xfrm>
          <a:custGeom>
            <a:avLst/>
            <a:gdLst/>
            <a:ahLst/>
            <a:cxnLst/>
            <a:rect l="l" t="t" r="r" b="b"/>
            <a:pathLst>
              <a:path w="1167764" h="22859">
                <a:moveTo>
                  <a:pt x="0" y="22859"/>
                </a:moveTo>
                <a:lnTo>
                  <a:pt x="1167384" y="22859"/>
                </a:lnTo>
                <a:lnTo>
                  <a:pt x="1167384" y="0"/>
                </a:lnTo>
                <a:lnTo>
                  <a:pt x="0" y="0"/>
                </a:lnTo>
                <a:lnTo>
                  <a:pt x="0" y="22859"/>
                </a:lnTo>
                <a:close/>
              </a:path>
            </a:pathLst>
          </a:custGeom>
          <a:solidFill>
            <a:srgbClr val="800000"/>
          </a:solidFill>
        </p:spPr>
        <p:txBody>
          <a:bodyPr wrap="square" lIns="0" tIns="0" rIns="0" bIns="0" rtlCol="0"/>
          <a:lstStyle/>
          <a:p/>
        </p:txBody>
      </p:sp>
      <p:sp>
        <p:nvSpPr>
          <p:cNvPr id="1590" name="object 1590"/>
          <p:cNvSpPr/>
          <p:nvPr/>
        </p:nvSpPr>
        <p:spPr>
          <a:xfrm>
            <a:off x="4279391" y="6566916"/>
            <a:ext cx="24765" cy="213360"/>
          </a:xfrm>
          <a:custGeom>
            <a:avLst/>
            <a:gdLst/>
            <a:ahLst/>
            <a:cxnLst/>
            <a:rect l="l" t="t" r="r" b="b"/>
            <a:pathLst>
              <a:path w="24764" h="213359">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p:txBody>
      </p:sp>
      <p:sp>
        <p:nvSpPr>
          <p:cNvPr id="1591" name="object 1591"/>
          <p:cNvSpPr/>
          <p:nvPr/>
        </p:nvSpPr>
        <p:spPr>
          <a:xfrm>
            <a:off x="4291584" y="6556247"/>
            <a:ext cx="158750" cy="22860"/>
          </a:xfrm>
          <a:custGeom>
            <a:avLst/>
            <a:gdLst/>
            <a:ahLst/>
            <a:cxnLst/>
            <a:rect l="l" t="t" r="r" b="b"/>
            <a:pathLst>
              <a:path w="158750" h="22859">
                <a:moveTo>
                  <a:pt x="0" y="22859"/>
                </a:moveTo>
                <a:lnTo>
                  <a:pt x="158496" y="22859"/>
                </a:lnTo>
                <a:lnTo>
                  <a:pt x="158496" y="0"/>
                </a:lnTo>
                <a:lnTo>
                  <a:pt x="0" y="0"/>
                </a:lnTo>
                <a:lnTo>
                  <a:pt x="0" y="22859"/>
                </a:lnTo>
                <a:close/>
              </a:path>
            </a:pathLst>
          </a:custGeom>
          <a:solidFill>
            <a:srgbClr val="800000"/>
          </a:solidFill>
        </p:spPr>
        <p:txBody>
          <a:bodyPr wrap="square" lIns="0" tIns="0" rIns="0" bIns="0" rtlCol="0"/>
          <a:lstStyle/>
          <a:p/>
        </p:txBody>
      </p:sp>
      <p:sp>
        <p:nvSpPr>
          <p:cNvPr id="1592" name="object 1592"/>
          <p:cNvSpPr/>
          <p:nvPr/>
        </p:nvSpPr>
        <p:spPr>
          <a:xfrm>
            <a:off x="4437888" y="6143244"/>
            <a:ext cx="24765" cy="424180"/>
          </a:xfrm>
          <a:custGeom>
            <a:avLst/>
            <a:gdLst/>
            <a:ahLst/>
            <a:cxnLst/>
            <a:rect l="l" t="t" r="r" b="b"/>
            <a:pathLst>
              <a:path w="24764" h="424179">
                <a:moveTo>
                  <a:pt x="0" y="423672"/>
                </a:moveTo>
                <a:lnTo>
                  <a:pt x="24384" y="423672"/>
                </a:lnTo>
                <a:lnTo>
                  <a:pt x="24384" y="0"/>
                </a:lnTo>
                <a:lnTo>
                  <a:pt x="0" y="0"/>
                </a:lnTo>
                <a:lnTo>
                  <a:pt x="0" y="423672"/>
                </a:lnTo>
                <a:close/>
              </a:path>
            </a:pathLst>
          </a:custGeom>
          <a:solidFill>
            <a:srgbClr val="800000"/>
          </a:solidFill>
        </p:spPr>
        <p:txBody>
          <a:bodyPr wrap="square" lIns="0" tIns="0" rIns="0" bIns="0" rtlCol="0"/>
          <a:lstStyle/>
          <a:p/>
        </p:txBody>
      </p:sp>
      <p:sp>
        <p:nvSpPr>
          <p:cNvPr id="1593" name="object 1593"/>
          <p:cNvSpPr/>
          <p:nvPr/>
        </p:nvSpPr>
        <p:spPr>
          <a:xfrm>
            <a:off x="1516380" y="5917691"/>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594" name="object 1594"/>
          <p:cNvSpPr/>
          <p:nvPr/>
        </p:nvSpPr>
        <p:spPr>
          <a:xfrm>
            <a:off x="1687067" y="5603747"/>
            <a:ext cx="0" cy="326390"/>
          </a:xfrm>
          <a:custGeom>
            <a:avLst/>
            <a:gdLst/>
            <a:ahLst/>
            <a:cxnLst/>
            <a:rect l="l" t="t" r="r" b="b"/>
            <a:pathLst>
              <a:path w="0" h="326389">
                <a:moveTo>
                  <a:pt x="0" y="0"/>
                </a:moveTo>
                <a:lnTo>
                  <a:pt x="0" y="326136"/>
                </a:lnTo>
              </a:path>
            </a:pathLst>
          </a:custGeom>
          <a:ln w="15239">
            <a:solidFill>
              <a:srgbClr val="6600FF"/>
            </a:solidFill>
          </a:ln>
        </p:spPr>
        <p:txBody>
          <a:bodyPr wrap="square" lIns="0" tIns="0" rIns="0" bIns="0" rtlCol="0"/>
          <a:lstStyle/>
          <a:p/>
        </p:txBody>
      </p:sp>
      <p:sp>
        <p:nvSpPr>
          <p:cNvPr id="1595" name="object 1595"/>
          <p:cNvSpPr/>
          <p:nvPr/>
        </p:nvSpPr>
        <p:spPr>
          <a:xfrm>
            <a:off x="1636776" y="5504688"/>
            <a:ext cx="102235" cy="104139"/>
          </a:xfrm>
          <a:custGeom>
            <a:avLst/>
            <a:gdLst/>
            <a:ahLst/>
            <a:cxnLst/>
            <a:rect l="l" t="t" r="r" b="b"/>
            <a:pathLst>
              <a:path w="102235" h="104139">
                <a:moveTo>
                  <a:pt x="50291" y="0"/>
                </a:moveTo>
                <a:lnTo>
                  <a:pt x="0" y="103632"/>
                </a:lnTo>
                <a:lnTo>
                  <a:pt x="102107" y="103632"/>
                </a:lnTo>
                <a:lnTo>
                  <a:pt x="50291" y="0"/>
                </a:lnTo>
                <a:close/>
              </a:path>
            </a:pathLst>
          </a:custGeom>
          <a:solidFill>
            <a:srgbClr val="6600FF"/>
          </a:solidFill>
        </p:spPr>
        <p:txBody>
          <a:bodyPr wrap="square" lIns="0" tIns="0" rIns="0" bIns="0" rtlCol="0"/>
          <a:lstStyle/>
          <a:p/>
        </p:txBody>
      </p:sp>
      <p:sp>
        <p:nvSpPr>
          <p:cNvPr id="1596" name="object 1596"/>
          <p:cNvSpPr/>
          <p:nvPr/>
        </p:nvSpPr>
        <p:spPr>
          <a:xfrm>
            <a:off x="1156716" y="4802123"/>
            <a:ext cx="1114425" cy="24765"/>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p:txBody>
      </p:sp>
      <p:sp>
        <p:nvSpPr>
          <p:cNvPr id="1597" name="object 1597"/>
          <p:cNvSpPr/>
          <p:nvPr/>
        </p:nvSpPr>
        <p:spPr>
          <a:xfrm>
            <a:off x="2258567" y="4814315"/>
            <a:ext cx="24765" cy="372110"/>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p:txBody>
      </p:sp>
      <p:sp>
        <p:nvSpPr>
          <p:cNvPr id="1598" name="object 1598"/>
          <p:cNvSpPr/>
          <p:nvPr/>
        </p:nvSpPr>
        <p:spPr>
          <a:xfrm>
            <a:off x="1952244" y="5173979"/>
            <a:ext cx="318770" cy="24765"/>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p:txBody>
      </p:sp>
      <p:sp>
        <p:nvSpPr>
          <p:cNvPr id="1599" name="object 1599"/>
          <p:cNvSpPr/>
          <p:nvPr/>
        </p:nvSpPr>
        <p:spPr>
          <a:xfrm>
            <a:off x="1940051" y="5186171"/>
            <a:ext cx="24765" cy="318770"/>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p:txBody>
      </p:sp>
      <p:sp>
        <p:nvSpPr>
          <p:cNvPr id="1600" name="object 1600"/>
          <p:cNvSpPr/>
          <p:nvPr/>
        </p:nvSpPr>
        <p:spPr>
          <a:xfrm>
            <a:off x="1156716" y="5504688"/>
            <a:ext cx="795655" cy="0"/>
          </a:xfrm>
          <a:custGeom>
            <a:avLst/>
            <a:gdLst/>
            <a:ahLst/>
            <a:cxnLst/>
            <a:rect l="l" t="t" r="r" b="b"/>
            <a:pathLst>
              <a:path w="795655" h="0">
                <a:moveTo>
                  <a:pt x="0" y="0"/>
                </a:moveTo>
                <a:lnTo>
                  <a:pt x="795528" y="0"/>
                </a:lnTo>
              </a:path>
            </a:pathLst>
          </a:custGeom>
          <a:ln w="24384">
            <a:solidFill>
              <a:srgbClr val="800000"/>
            </a:solidFill>
          </a:ln>
        </p:spPr>
        <p:txBody>
          <a:bodyPr wrap="square" lIns="0" tIns="0" rIns="0" bIns="0" rtlCol="0"/>
          <a:lstStyle/>
          <a:p/>
        </p:txBody>
      </p:sp>
      <p:sp>
        <p:nvSpPr>
          <p:cNvPr id="1601" name="object 1601"/>
          <p:cNvSpPr/>
          <p:nvPr/>
        </p:nvSpPr>
        <p:spPr>
          <a:xfrm>
            <a:off x="1144524" y="4814315"/>
            <a:ext cx="24765" cy="690880"/>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p:txBody>
      </p:sp>
      <p:sp>
        <p:nvSpPr>
          <p:cNvPr id="1602" name="object 1602"/>
          <p:cNvSpPr/>
          <p:nvPr/>
        </p:nvSpPr>
        <p:spPr>
          <a:xfrm>
            <a:off x="2895600" y="7616952"/>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03" name="object 1603"/>
          <p:cNvSpPr/>
          <p:nvPr/>
        </p:nvSpPr>
        <p:spPr>
          <a:xfrm>
            <a:off x="2371344" y="7780019"/>
            <a:ext cx="536575" cy="17145"/>
          </a:xfrm>
          <a:custGeom>
            <a:avLst/>
            <a:gdLst/>
            <a:ahLst/>
            <a:cxnLst/>
            <a:rect l="l" t="t" r="r" b="b"/>
            <a:pathLst>
              <a:path w="536575" h="17145">
                <a:moveTo>
                  <a:pt x="0" y="16763"/>
                </a:moveTo>
                <a:lnTo>
                  <a:pt x="536448" y="16763"/>
                </a:lnTo>
                <a:lnTo>
                  <a:pt x="536448" y="0"/>
                </a:lnTo>
                <a:lnTo>
                  <a:pt x="0" y="0"/>
                </a:lnTo>
                <a:lnTo>
                  <a:pt x="0" y="16763"/>
                </a:lnTo>
                <a:close/>
              </a:path>
            </a:pathLst>
          </a:custGeom>
          <a:solidFill>
            <a:srgbClr val="6600FF"/>
          </a:solidFill>
        </p:spPr>
        <p:txBody>
          <a:bodyPr wrap="square" lIns="0" tIns="0" rIns="0" bIns="0" rtlCol="0"/>
          <a:lstStyle/>
          <a:p/>
        </p:txBody>
      </p:sp>
      <p:sp>
        <p:nvSpPr>
          <p:cNvPr id="1604" name="object 1604"/>
          <p:cNvSpPr/>
          <p:nvPr/>
        </p:nvSpPr>
        <p:spPr>
          <a:xfrm>
            <a:off x="2270760" y="7737347"/>
            <a:ext cx="104139" cy="104139"/>
          </a:xfrm>
          <a:custGeom>
            <a:avLst/>
            <a:gdLst/>
            <a:ahLst/>
            <a:cxnLst/>
            <a:rect l="l" t="t" r="r" b="b"/>
            <a:pathLst>
              <a:path w="104139" h="104140">
                <a:moveTo>
                  <a:pt x="103631" y="0"/>
                </a:moveTo>
                <a:lnTo>
                  <a:pt x="0" y="50292"/>
                </a:lnTo>
                <a:lnTo>
                  <a:pt x="103631" y="103632"/>
                </a:lnTo>
                <a:lnTo>
                  <a:pt x="103631" y="0"/>
                </a:lnTo>
                <a:close/>
              </a:path>
            </a:pathLst>
          </a:custGeom>
          <a:solidFill>
            <a:srgbClr val="6600FF"/>
          </a:solidFill>
        </p:spPr>
        <p:txBody>
          <a:bodyPr wrap="square" lIns="0" tIns="0" rIns="0" bIns="0" rtlCol="0"/>
          <a:lstStyle/>
          <a:p/>
        </p:txBody>
      </p:sp>
      <p:sp>
        <p:nvSpPr>
          <p:cNvPr id="1605" name="object 1605"/>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606" name="object 1606"/>
          <p:cNvSpPr/>
          <p:nvPr/>
        </p:nvSpPr>
        <p:spPr>
          <a:xfrm>
            <a:off x="1993392" y="6992111"/>
            <a:ext cx="24765" cy="212090"/>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607" name="object 1607"/>
          <p:cNvSpPr/>
          <p:nvPr/>
        </p:nvSpPr>
        <p:spPr>
          <a:xfrm>
            <a:off x="2005583" y="7193280"/>
            <a:ext cx="265430" cy="22860"/>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p:txBody>
      </p:sp>
      <p:sp>
        <p:nvSpPr>
          <p:cNvPr id="1608" name="object 1608"/>
          <p:cNvSpPr/>
          <p:nvPr/>
        </p:nvSpPr>
        <p:spPr>
          <a:xfrm>
            <a:off x="2258567" y="7203947"/>
            <a:ext cx="24765" cy="744220"/>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p:txBody>
      </p:sp>
      <p:sp>
        <p:nvSpPr>
          <p:cNvPr id="1609" name="object 1609"/>
          <p:cNvSpPr/>
          <p:nvPr/>
        </p:nvSpPr>
        <p:spPr>
          <a:xfrm>
            <a:off x="1210055" y="7936992"/>
            <a:ext cx="1061085" cy="22860"/>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p:txBody>
      </p:sp>
      <p:sp>
        <p:nvSpPr>
          <p:cNvPr id="1610" name="object 1610"/>
          <p:cNvSpPr/>
          <p:nvPr/>
        </p:nvSpPr>
        <p:spPr>
          <a:xfrm>
            <a:off x="1197863" y="6992111"/>
            <a:ext cx="24765" cy="955675"/>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p:txBody>
      </p:sp>
      <p:sp>
        <p:nvSpPr>
          <p:cNvPr id="1611" name="object 1611"/>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612" name="object 1612"/>
          <p:cNvSpPr/>
          <p:nvPr/>
        </p:nvSpPr>
        <p:spPr>
          <a:xfrm>
            <a:off x="3320796"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13" name="object 1613"/>
          <p:cNvSpPr/>
          <p:nvPr/>
        </p:nvSpPr>
        <p:spPr>
          <a:xfrm>
            <a:off x="3493008" y="5411723"/>
            <a:ext cx="0" cy="253365"/>
          </a:xfrm>
          <a:custGeom>
            <a:avLst/>
            <a:gdLst/>
            <a:ahLst/>
            <a:cxnLst/>
            <a:rect l="l" t="t" r="r" b="b"/>
            <a:pathLst>
              <a:path w="0" h="253364">
                <a:moveTo>
                  <a:pt x="0" y="0"/>
                </a:moveTo>
                <a:lnTo>
                  <a:pt x="0" y="252984"/>
                </a:lnTo>
              </a:path>
            </a:pathLst>
          </a:custGeom>
          <a:ln w="24384">
            <a:solidFill>
              <a:srgbClr val="6600FF"/>
            </a:solidFill>
          </a:ln>
        </p:spPr>
        <p:txBody>
          <a:bodyPr wrap="square" lIns="0" tIns="0" rIns="0" bIns="0" rtlCol="0"/>
          <a:lstStyle/>
          <a:p/>
        </p:txBody>
      </p:sp>
      <p:sp>
        <p:nvSpPr>
          <p:cNvPr id="1614" name="object 1614"/>
          <p:cNvSpPr/>
          <p:nvPr/>
        </p:nvSpPr>
        <p:spPr>
          <a:xfrm>
            <a:off x="3432047" y="5294376"/>
            <a:ext cx="123825" cy="121920"/>
          </a:xfrm>
          <a:custGeom>
            <a:avLst/>
            <a:gdLst/>
            <a:ahLst/>
            <a:cxnLst/>
            <a:rect l="l" t="t" r="r" b="b"/>
            <a:pathLst>
              <a:path w="123825" h="121920">
                <a:moveTo>
                  <a:pt x="62484" y="0"/>
                </a:moveTo>
                <a:lnTo>
                  <a:pt x="0" y="121920"/>
                </a:lnTo>
                <a:lnTo>
                  <a:pt x="123444" y="121920"/>
                </a:lnTo>
                <a:lnTo>
                  <a:pt x="62484" y="0"/>
                </a:lnTo>
                <a:close/>
              </a:path>
            </a:pathLst>
          </a:custGeom>
          <a:solidFill>
            <a:srgbClr val="6600FF"/>
          </a:solidFill>
        </p:spPr>
        <p:txBody>
          <a:bodyPr wrap="square" lIns="0" tIns="0" rIns="0" bIns="0" rtlCol="0"/>
          <a:lstStyle/>
          <a:p/>
        </p:txBody>
      </p:sp>
      <p:sp>
        <p:nvSpPr>
          <p:cNvPr id="1615" name="object 1615"/>
          <p:cNvSpPr/>
          <p:nvPr/>
        </p:nvSpPr>
        <p:spPr>
          <a:xfrm>
            <a:off x="3075432" y="4802123"/>
            <a:ext cx="1106805" cy="24765"/>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p:txBody>
      </p:sp>
      <p:sp>
        <p:nvSpPr>
          <p:cNvPr id="1616" name="object 1616"/>
          <p:cNvSpPr/>
          <p:nvPr/>
        </p:nvSpPr>
        <p:spPr>
          <a:xfrm>
            <a:off x="4169664" y="4814315"/>
            <a:ext cx="24765" cy="265430"/>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p:txBody>
      </p:sp>
      <p:sp>
        <p:nvSpPr>
          <p:cNvPr id="1617" name="object 1617"/>
          <p:cNvSpPr/>
          <p:nvPr/>
        </p:nvSpPr>
        <p:spPr>
          <a:xfrm>
            <a:off x="3756659" y="5067300"/>
            <a:ext cx="425450" cy="24765"/>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p:txBody>
      </p:sp>
      <p:sp>
        <p:nvSpPr>
          <p:cNvPr id="1618" name="object 1618"/>
          <p:cNvSpPr/>
          <p:nvPr/>
        </p:nvSpPr>
        <p:spPr>
          <a:xfrm>
            <a:off x="3744467" y="5079491"/>
            <a:ext cx="24765" cy="213360"/>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p:txBody>
      </p:sp>
      <p:sp>
        <p:nvSpPr>
          <p:cNvPr id="1619" name="object 1619"/>
          <p:cNvSpPr/>
          <p:nvPr/>
        </p:nvSpPr>
        <p:spPr>
          <a:xfrm>
            <a:off x="2961132" y="5292852"/>
            <a:ext cx="795655" cy="0"/>
          </a:xfrm>
          <a:custGeom>
            <a:avLst/>
            <a:gdLst/>
            <a:ahLst/>
            <a:cxnLst/>
            <a:rect l="l" t="t" r="r" b="b"/>
            <a:pathLst>
              <a:path w="795654" h="0">
                <a:moveTo>
                  <a:pt x="0" y="0"/>
                </a:moveTo>
                <a:lnTo>
                  <a:pt x="795527" y="0"/>
                </a:lnTo>
              </a:path>
            </a:pathLst>
          </a:custGeom>
          <a:ln w="24384">
            <a:solidFill>
              <a:srgbClr val="800000"/>
            </a:solidFill>
          </a:ln>
        </p:spPr>
        <p:txBody>
          <a:bodyPr wrap="square" lIns="0" tIns="0" rIns="0" bIns="0" rtlCol="0"/>
          <a:lstStyle/>
          <a:p/>
        </p:txBody>
      </p:sp>
      <p:sp>
        <p:nvSpPr>
          <p:cNvPr id="1620" name="object 1620"/>
          <p:cNvSpPr/>
          <p:nvPr/>
        </p:nvSpPr>
        <p:spPr>
          <a:xfrm>
            <a:off x="2948939" y="5292852"/>
            <a:ext cx="24765" cy="212090"/>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621" name="object 1621"/>
          <p:cNvSpPr/>
          <p:nvPr/>
        </p:nvSpPr>
        <p:spPr>
          <a:xfrm>
            <a:off x="2749295" y="5504688"/>
            <a:ext cx="212090" cy="0"/>
          </a:xfrm>
          <a:custGeom>
            <a:avLst/>
            <a:gdLst/>
            <a:ahLst/>
            <a:cxnLst/>
            <a:rect l="l" t="t" r="r" b="b"/>
            <a:pathLst>
              <a:path w="212089" h="0">
                <a:moveTo>
                  <a:pt x="0" y="0"/>
                </a:moveTo>
                <a:lnTo>
                  <a:pt x="211836" y="0"/>
                </a:lnTo>
              </a:path>
            </a:pathLst>
          </a:custGeom>
          <a:ln w="24384">
            <a:solidFill>
              <a:srgbClr val="800000"/>
            </a:solidFill>
          </a:ln>
        </p:spPr>
        <p:txBody>
          <a:bodyPr wrap="square" lIns="0" tIns="0" rIns="0" bIns="0" rtlCol="0"/>
          <a:lstStyle/>
          <a:p/>
        </p:txBody>
      </p:sp>
      <p:sp>
        <p:nvSpPr>
          <p:cNvPr id="1622" name="object 1622"/>
          <p:cNvSpPr/>
          <p:nvPr/>
        </p:nvSpPr>
        <p:spPr>
          <a:xfrm>
            <a:off x="2752344" y="5134355"/>
            <a:ext cx="0" cy="370840"/>
          </a:xfrm>
          <a:custGeom>
            <a:avLst/>
            <a:gdLst/>
            <a:ahLst/>
            <a:cxnLst/>
            <a:rect l="l" t="t" r="r" b="b"/>
            <a:pathLst>
              <a:path w="0" h="370839">
                <a:moveTo>
                  <a:pt x="0" y="0"/>
                </a:moveTo>
                <a:lnTo>
                  <a:pt x="0" y="370332"/>
                </a:lnTo>
              </a:path>
            </a:pathLst>
          </a:custGeom>
          <a:ln w="30480">
            <a:solidFill>
              <a:srgbClr val="800000"/>
            </a:solidFill>
          </a:ln>
        </p:spPr>
        <p:txBody>
          <a:bodyPr wrap="square" lIns="0" tIns="0" rIns="0" bIns="0" rtlCol="0"/>
          <a:lstStyle/>
          <a:p/>
        </p:txBody>
      </p:sp>
      <p:sp>
        <p:nvSpPr>
          <p:cNvPr id="1623" name="object 1623"/>
          <p:cNvSpPr/>
          <p:nvPr/>
        </p:nvSpPr>
        <p:spPr>
          <a:xfrm>
            <a:off x="2755392" y="5122164"/>
            <a:ext cx="320040" cy="22860"/>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p:txBody>
      </p:sp>
      <p:sp>
        <p:nvSpPr>
          <p:cNvPr id="1624" name="object 1624"/>
          <p:cNvSpPr/>
          <p:nvPr/>
        </p:nvSpPr>
        <p:spPr>
          <a:xfrm>
            <a:off x="3063239" y="4814315"/>
            <a:ext cx="24765" cy="32004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p:txBody>
      </p:sp>
      <p:sp>
        <p:nvSpPr>
          <p:cNvPr id="1625" name="object 1625"/>
          <p:cNvSpPr/>
          <p:nvPr/>
        </p:nvSpPr>
        <p:spPr>
          <a:xfrm>
            <a:off x="4594859" y="5451094"/>
            <a:ext cx="927100" cy="12700"/>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p:txBody>
      </p:sp>
      <p:sp>
        <p:nvSpPr>
          <p:cNvPr id="1626" name="object 1626"/>
          <p:cNvSpPr/>
          <p:nvPr/>
        </p:nvSpPr>
        <p:spPr>
          <a:xfrm>
            <a:off x="4594859" y="5439664"/>
            <a:ext cx="12700" cy="11430"/>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p:txBody>
      </p:sp>
      <p:sp>
        <p:nvSpPr>
          <p:cNvPr id="1627" name="object 1627"/>
          <p:cNvSpPr/>
          <p:nvPr/>
        </p:nvSpPr>
        <p:spPr>
          <a:xfrm>
            <a:off x="4594859" y="4826253"/>
            <a:ext cx="24765" cy="613410"/>
          </a:xfrm>
          <a:custGeom>
            <a:avLst/>
            <a:gdLst/>
            <a:ahLst/>
            <a:cxnLst/>
            <a:rect l="l" t="t" r="r" b="b"/>
            <a:pathLst>
              <a:path w="24764" h="613410">
                <a:moveTo>
                  <a:pt x="0" y="613410"/>
                </a:moveTo>
                <a:lnTo>
                  <a:pt x="24383" y="613410"/>
                </a:lnTo>
                <a:lnTo>
                  <a:pt x="24383" y="0"/>
                </a:lnTo>
                <a:lnTo>
                  <a:pt x="0" y="0"/>
                </a:lnTo>
                <a:lnTo>
                  <a:pt x="0" y="613410"/>
                </a:lnTo>
                <a:close/>
              </a:path>
            </a:pathLst>
          </a:custGeom>
          <a:solidFill>
            <a:srgbClr val="800000"/>
          </a:solidFill>
        </p:spPr>
        <p:txBody>
          <a:bodyPr wrap="square" lIns="0" tIns="0" rIns="0" bIns="0" rtlCol="0"/>
          <a:lstStyle/>
          <a:p/>
        </p:txBody>
      </p:sp>
      <p:sp>
        <p:nvSpPr>
          <p:cNvPr id="1628" name="object 1628"/>
          <p:cNvSpPr/>
          <p:nvPr/>
        </p:nvSpPr>
        <p:spPr>
          <a:xfrm>
            <a:off x="4594859" y="4820539"/>
            <a:ext cx="12700" cy="0"/>
          </a:xfrm>
          <a:custGeom>
            <a:avLst/>
            <a:gdLst/>
            <a:ahLst/>
            <a:cxnLst/>
            <a:rect l="l" t="t" r="r" b="b"/>
            <a:pathLst>
              <a:path w="12700" h="0">
                <a:moveTo>
                  <a:pt x="0" y="0"/>
                </a:moveTo>
                <a:lnTo>
                  <a:pt x="12191" y="0"/>
                </a:lnTo>
              </a:path>
            </a:pathLst>
          </a:custGeom>
          <a:ln w="11429">
            <a:solidFill>
              <a:srgbClr val="800000"/>
            </a:solidFill>
          </a:ln>
        </p:spPr>
        <p:txBody>
          <a:bodyPr wrap="square" lIns="0" tIns="0" rIns="0" bIns="0" rtlCol="0"/>
          <a:lstStyle/>
          <a:p/>
        </p:txBody>
      </p:sp>
      <p:sp>
        <p:nvSpPr>
          <p:cNvPr id="1629" name="object 1629"/>
          <p:cNvSpPr/>
          <p:nvPr/>
        </p:nvSpPr>
        <p:spPr>
          <a:xfrm>
            <a:off x="4594859" y="4802123"/>
            <a:ext cx="927100" cy="12700"/>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p:txBody>
      </p:sp>
      <p:sp>
        <p:nvSpPr>
          <p:cNvPr id="1630" name="object 1630"/>
          <p:cNvSpPr/>
          <p:nvPr/>
        </p:nvSpPr>
        <p:spPr>
          <a:xfrm>
            <a:off x="4607052" y="543915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31" name="object 1631"/>
          <p:cNvSpPr/>
          <p:nvPr/>
        </p:nvSpPr>
        <p:spPr>
          <a:xfrm>
            <a:off x="4619244" y="5439155"/>
            <a:ext cx="878205" cy="12700"/>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p:txBody>
      </p:sp>
      <p:sp>
        <p:nvSpPr>
          <p:cNvPr id="1632" name="object 1632"/>
          <p:cNvSpPr/>
          <p:nvPr/>
        </p:nvSpPr>
        <p:spPr>
          <a:xfrm>
            <a:off x="5497067" y="5439664"/>
            <a:ext cx="12700" cy="11430"/>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p:txBody>
      </p:sp>
      <p:sp>
        <p:nvSpPr>
          <p:cNvPr id="1633" name="object 1633"/>
          <p:cNvSpPr/>
          <p:nvPr/>
        </p:nvSpPr>
        <p:spPr>
          <a:xfrm>
            <a:off x="5497067" y="4826253"/>
            <a:ext cx="24765" cy="613410"/>
          </a:xfrm>
          <a:custGeom>
            <a:avLst/>
            <a:gdLst/>
            <a:ahLst/>
            <a:cxnLst/>
            <a:rect l="l" t="t" r="r" b="b"/>
            <a:pathLst>
              <a:path w="24764" h="613410">
                <a:moveTo>
                  <a:pt x="0" y="613410"/>
                </a:moveTo>
                <a:lnTo>
                  <a:pt x="24384" y="613410"/>
                </a:lnTo>
                <a:lnTo>
                  <a:pt x="24384" y="0"/>
                </a:lnTo>
                <a:lnTo>
                  <a:pt x="0" y="0"/>
                </a:lnTo>
                <a:lnTo>
                  <a:pt x="0" y="613410"/>
                </a:lnTo>
                <a:close/>
              </a:path>
            </a:pathLst>
          </a:custGeom>
          <a:solidFill>
            <a:srgbClr val="800000"/>
          </a:solidFill>
        </p:spPr>
        <p:txBody>
          <a:bodyPr wrap="square" lIns="0" tIns="0" rIns="0" bIns="0" rtlCol="0"/>
          <a:lstStyle/>
          <a:p/>
        </p:txBody>
      </p:sp>
      <p:sp>
        <p:nvSpPr>
          <p:cNvPr id="1634" name="object 1634"/>
          <p:cNvSpPr/>
          <p:nvPr/>
        </p:nvSpPr>
        <p:spPr>
          <a:xfrm>
            <a:off x="5497067"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1635" name="object 1635"/>
          <p:cNvSpPr/>
          <p:nvPr/>
        </p:nvSpPr>
        <p:spPr>
          <a:xfrm>
            <a:off x="5509259" y="543915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36" name="object 1636"/>
          <p:cNvSpPr/>
          <p:nvPr/>
        </p:nvSpPr>
        <p:spPr>
          <a:xfrm>
            <a:off x="4607052"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37" name="object 1637"/>
          <p:cNvSpPr/>
          <p:nvPr/>
        </p:nvSpPr>
        <p:spPr>
          <a:xfrm>
            <a:off x="4619244" y="4814315"/>
            <a:ext cx="878205" cy="12700"/>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p:txBody>
      </p:sp>
      <p:sp>
        <p:nvSpPr>
          <p:cNvPr id="1638" name="object 1638"/>
          <p:cNvSpPr/>
          <p:nvPr/>
        </p:nvSpPr>
        <p:spPr>
          <a:xfrm>
            <a:off x="5509259"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39" name="object 1639"/>
          <p:cNvSpPr/>
          <p:nvPr/>
        </p:nvSpPr>
        <p:spPr>
          <a:xfrm>
            <a:off x="5815584" y="4962144"/>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40" name="object 1640"/>
          <p:cNvSpPr/>
          <p:nvPr/>
        </p:nvSpPr>
        <p:spPr>
          <a:xfrm>
            <a:off x="5609844" y="5123688"/>
            <a:ext cx="218440" cy="17145"/>
          </a:xfrm>
          <a:custGeom>
            <a:avLst/>
            <a:gdLst/>
            <a:ahLst/>
            <a:cxnLst/>
            <a:rect l="l" t="t" r="r" b="b"/>
            <a:pathLst>
              <a:path w="218439" h="17145">
                <a:moveTo>
                  <a:pt x="0" y="16763"/>
                </a:moveTo>
                <a:lnTo>
                  <a:pt x="217932" y="16763"/>
                </a:lnTo>
                <a:lnTo>
                  <a:pt x="217932" y="0"/>
                </a:lnTo>
                <a:lnTo>
                  <a:pt x="0" y="0"/>
                </a:lnTo>
                <a:lnTo>
                  <a:pt x="0" y="16763"/>
                </a:lnTo>
                <a:close/>
              </a:path>
            </a:pathLst>
          </a:custGeom>
          <a:solidFill>
            <a:srgbClr val="6600FF"/>
          </a:solidFill>
        </p:spPr>
        <p:txBody>
          <a:bodyPr wrap="square" lIns="0" tIns="0" rIns="0" bIns="0" rtlCol="0"/>
          <a:lstStyle/>
          <a:p/>
        </p:txBody>
      </p:sp>
      <p:sp>
        <p:nvSpPr>
          <p:cNvPr id="1641" name="object 1641"/>
          <p:cNvSpPr/>
          <p:nvPr/>
        </p:nvSpPr>
        <p:spPr>
          <a:xfrm>
            <a:off x="5509259" y="5082540"/>
            <a:ext cx="105410" cy="102235"/>
          </a:xfrm>
          <a:custGeom>
            <a:avLst/>
            <a:gdLst/>
            <a:ahLst/>
            <a:cxnLst/>
            <a:rect l="l" t="t" r="r" b="b"/>
            <a:pathLst>
              <a:path w="105410" h="102235">
                <a:moveTo>
                  <a:pt x="105155" y="0"/>
                </a:moveTo>
                <a:lnTo>
                  <a:pt x="0" y="51816"/>
                </a:lnTo>
                <a:lnTo>
                  <a:pt x="105155" y="102107"/>
                </a:lnTo>
                <a:lnTo>
                  <a:pt x="105155" y="0"/>
                </a:lnTo>
                <a:close/>
              </a:path>
            </a:pathLst>
          </a:custGeom>
          <a:solidFill>
            <a:srgbClr val="6600FF"/>
          </a:solidFill>
        </p:spPr>
        <p:txBody>
          <a:bodyPr wrap="square" lIns="0" tIns="0" rIns="0" bIns="0" rtlCol="0"/>
          <a:lstStyle/>
          <a:p/>
        </p:txBody>
      </p:sp>
      <p:sp>
        <p:nvSpPr>
          <p:cNvPr id="1642" name="object 1642"/>
          <p:cNvSpPr/>
          <p:nvPr/>
        </p:nvSpPr>
        <p:spPr>
          <a:xfrm>
            <a:off x="4594859" y="5451094"/>
            <a:ext cx="927100" cy="12700"/>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p:txBody>
      </p:sp>
      <p:sp>
        <p:nvSpPr>
          <p:cNvPr id="1643" name="object 1643"/>
          <p:cNvSpPr/>
          <p:nvPr/>
        </p:nvSpPr>
        <p:spPr>
          <a:xfrm>
            <a:off x="4594859" y="5439664"/>
            <a:ext cx="12700" cy="11430"/>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p:txBody>
      </p:sp>
      <p:sp>
        <p:nvSpPr>
          <p:cNvPr id="1644" name="object 1644"/>
          <p:cNvSpPr/>
          <p:nvPr/>
        </p:nvSpPr>
        <p:spPr>
          <a:xfrm>
            <a:off x="4594859" y="4826253"/>
            <a:ext cx="24765" cy="613410"/>
          </a:xfrm>
          <a:custGeom>
            <a:avLst/>
            <a:gdLst/>
            <a:ahLst/>
            <a:cxnLst/>
            <a:rect l="l" t="t" r="r" b="b"/>
            <a:pathLst>
              <a:path w="24764" h="613410">
                <a:moveTo>
                  <a:pt x="0" y="613410"/>
                </a:moveTo>
                <a:lnTo>
                  <a:pt x="24383" y="613410"/>
                </a:lnTo>
                <a:lnTo>
                  <a:pt x="24383" y="0"/>
                </a:lnTo>
                <a:lnTo>
                  <a:pt x="0" y="0"/>
                </a:lnTo>
                <a:lnTo>
                  <a:pt x="0" y="613410"/>
                </a:lnTo>
                <a:close/>
              </a:path>
            </a:pathLst>
          </a:custGeom>
          <a:solidFill>
            <a:srgbClr val="800000"/>
          </a:solidFill>
        </p:spPr>
        <p:txBody>
          <a:bodyPr wrap="square" lIns="0" tIns="0" rIns="0" bIns="0" rtlCol="0"/>
          <a:lstStyle/>
          <a:p/>
        </p:txBody>
      </p:sp>
      <p:sp>
        <p:nvSpPr>
          <p:cNvPr id="1645" name="object 1645"/>
          <p:cNvSpPr/>
          <p:nvPr/>
        </p:nvSpPr>
        <p:spPr>
          <a:xfrm>
            <a:off x="4594859" y="4820539"/>
            <a:ext cx="12700" cy="0"/>
          </a:xfrm>
          <a:custGeom>
            <a:avLst/>
            <a:gdLst/>
            <a:ahLst/>
            <a:cxnLst/>
            <a:rect l="l" t="t" r="r" b="b"/>
            <a:pathLst>
              <a:path w="12700" h="0">
                <a:moveTo>
                  <a:pt x="0" y="0"/>
                </a:moveTo>
                <a:lnTo>
                  <a:pt x="12191" y="0"/>
                </a:lnTo>
              </a:path>
            </a:pathLst>
          </a:custGeom>
          <a:ln w="11429">
            <a:solidFill>
              <a:srgbClr val="800000"/>
            </a:solidFill>
          </a:ln>
        </p:spPr>
        <p:txBody>
          <a:bodyPr wrap="square" lIns="0" tIns="0" rIns="0" bIns="0" rtlCol="0"/>
          <a:lstStyle/>
          <a:p/>
        </p:txBody>
      </p:sp>
      <p:sp>
        <p:nvSpPr>
          <p:cNvPr id="1646" name="object 1646"/>
          <p:cNvSpPr/>
          <p:nvPr/>
        </p:nvSpPr>
        <p:spPr>
          <a:xfrm>
            <a:off x="4594859" y="4802123"/>
            <a:ext cx="927100" cy="12700"/>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p:txBody>
      </p:sp>
      <p:sp>
        <p:nvSpPr>
          <p:cNvPr id="1647" name="object 1647"/>
          <p:cNvSpPr/>
          <p:nvPr/>
        </p:nvSpPr>
        <p:spPr>
          <a:xfrm>
            <a:off x="4607052" y="543915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48" name="object 1648"/>
          <p:cNvSpPr/>
          <p:nvPr/>
        </p:nvSpPr>
        <p:spPr>
          <a:xfrm>
            <a:off x="4619244" y="5439155"/>
            <a:ext cx="878205" cy="12700"/>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p:txBody>
      </p:sp>
      <p:sp>
        <p:nvSpPr>
          <p:cNvPr id="1649" name="object 1649"/>
          <p:cNvSpPr/>
          <p:nvPr/>
        </p:nvSpPr>
        <p:spPr>
          <a:xfrm>
            <a:off x="5497067" y="5439664"/>
            <a:ext cx="12700" cy="11430"/>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p:txBody>
      </p:sp>
      <p:sp>
        <p:nvSpPr>
          <p:cNvPr id="1650" name="object 1650"/>
          <p:cNvSpPr/>
          <p:nvPr/>
        </p:nvSpPr>
        <p:spPr>
          <a:xfrm>
            <a:off x="5497067" y="4826253"/>
            <a:ext cx="24765" cy="613410"/>
          </a:xfrm>
          <a:custGeom>
            <a:avLst/>
            <a:gdLst/>
            <a:ahLst/>
            <a:cxnLst/>
            <a:rect l="l" t="t" r="r" b="b"/>
            <a:pathLst>
              <a:path w="24764" h="613410">
                <a:moveTo>
                  <a:pt x="0" y="613410"/>
                </a:moveTo>
                <a:lnTo>
                  <a:pt x="24384" y="613410"/>
                </a:lnTo>
                <a:lnTo>
                  <a:pt x="24384" y="0"/>
                </a:lnTo>
                <a:lnTo>
                  <a:pt x="0" y="0"/>
                </a:lnTo>
                <a:lnTo>
                  <a:pt x="0" y="613410"/>
                </a:lnTo>
                <a:close/>
              </a:path>
            </a:pathLst>
          </a:custGeom>
          <a:solidFill>
            <a:srgbClr val="800000"/>
          </a:solidFill>
        </p:spPr>
        <p:txBody>
          <a:bodyPr wrap="square" lIns="0" tIns="0" rIns="0" bIns="0" rtlCol="0"/>
          <a:lstStyle/>
          <a:p/>
        </p:txBody>
      </p:sp>
      <p:sp>
        <p:nvSpPr>
          <p:cNvPr id="1651" name="object 1651"/>
          <p:cNvSpPr/>
          <p:nvPr/>
        </p:nvSpPr>
        <p:spPr>
          <a:xfrm>
            <a:off x="5497067" y="4820539"/>
            <a:ext cx="12700" cy="0"/>
          </a:xfrm>
          <a:custGeom>
            <a:avLst/>
            <a:gdLst/>
            <a:ahLst/>
            <a:cxnLst/>
            <a:rect l="l" t="t" r="r" b="b"/>
            <a:pathLst>
              <a:path w="12700" h="0">
                <a:moveTo>
                  <a:pt x="0" y="0"/>
                </a:moveTo>
                <a:lnTo>
                  <a:pt x="12192" y="0"/>
                </a:lnTo>
              </a:path>
            </a:pathLst>
          </a:custGeom>
          <a:ln w="11429">
            <a:solidFill>
              <a:srgbClr val="800000"/>
            </a:solidFill>
          </a:ln>
        </p:spPr>
        <p:txBody>
          <a:bodyPr wrap="square" lIns="0" tIns="0" rIns="0" bIns="0" rtlCol="0"/>
          <a:lstStyle/>
          <a:p/>
        </p:txBody>
      </p:sp>
      <p:sp>
        <p:nvSpPr>
          <p:cNvPr id="1652" name="object 1652"/>
          <p:cNvSpPr/>
          <p:nvPr/>
        </p:nvSpPr>
        <p:spPr>
          <a:xfrm>
            <a:off x="5509259" y="543915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53" name="object 1653"/>
          <p:cNvSpPr/>
          <p:nvPr/>
        </p:nvSpPr>
        <p:spPr>
          <a:xfrm>
            <a:off x="4607052"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54" name="object 1654"/>
          <p:cNvSpPr/>
          <p:nvPr/>
        </p:nvSpPr>
        <p:spPr>
          <a:xfrm>
            <a:off x="4619244" y="4814315"/>
            <a:ext cx="878205" cy="12700"/>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p:txBody>
      </p:sp>
      <p:sp>
        <p:nvSpPr>
          <p:cNvPr id="1655" name="object 1655"/>
          <p:cNvSpPr/>
          <p:nvPr/>
        </p:nvSpPr>
        <p:spPr>
          <a:xfrm>
            <a:off x="5509259" y="4814315"/>
            <a:ext cx="12700" cy="12700"/>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p:txBody>
      </p:sp>
      <p:sp>
        <p:nvSpPr>
          <p:cNvPr id="1656" name="object 1656"/>
          <p:cNvSpPr/>
          <p:nvPr/>
        </p:nvSpPr>
        <p:spPr>
          <a:xfrm>
            <a:off x="5815584" y="4962144"/>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57" name="object 1657"/>
          <p:cNvSpPr txBox="1"/>
          <p:nvPr/>
        </p:nvSpPr>
        <p:spPr>
          <a:xfrm>
            <a:off x="5915659" y="5004053"/>
            <a:ext cx="144145" cy="262890"/>
          </a:xfrm>
          <a:prstGeom prst="rect">
            <a:avLst/>
          </a:prstGeom>
        </p:spPr>
        <p:txBody>
          <a:bodyPr wrap="square" lIns="0" tIns="0" rIns="0" bIns="0" rtlCol="0" vert="horz">
            <a:spAutoFit/>
          </a:bodyPr>
          <a:lstStyle/>
          <a:p>
            <a:pPr marL="12700">
              <a:lnSpc>
                <a:spcPct val="100000"/>
              </a:lnSpc>
            </a:pPr>
            <a:r>
              <a:rPr dirty="0" sz="1650" spc="15" b="1">
                <a:solidFill>
                  <a:srgbClr val="003366"/>
                </a:solidFill>
                <a:latin typeface="Arial"/>
                <a:cs typeface="Arial"/>
              </a:rPr>
              <a:t>3</a:t>
            </a:r>
            <a:endParaRPr sz="1650">
              <a:latin typeface="Arial"/>
              <a:cs typeface="Arial"/>
            </a:endParaRPr>
          </a:p>
        </p:txBody>
      </p:sp>
      <p:sp>
        <p:nvSpPr>
          <p:cNvPr id="1658" name="object 1658"/>
          <p:cNvSpPr/>
          <p:nvPr/>
        </p:nvSpPr>
        <p:spPr>
          <a:xfrm>
            <a:off x="5609844" y="5123688"/>
            <a:ext cx="218440" cy="17145"/>
          </a:xfrm>
          <a:custGeom>
            <a:avLst/>
            <a:gdLst/>
            <a:ahLst/>
            <a:cxnLst/>
            <a:rect l="l" t="t" r="r" b="b"/>
            <a:pathLst>
              <a:path w="218439" h="17145">
                <a:moveTo>
                  <a:pt x="0" y="16763"/>
                </a:moveTo>
                <a:lnTo>
                  <a:pt x="217932" y="16763"/>
                </a:lnTo>
                <a:lnTo>
                  <a:pt x="217932" y="0"/>
                </a:lnTo>
                <a:lnTo>
                  <a:pt x="0" y="0"/>
                </a:lnTo>
                <a:lnTo>
                  <a:pt x="0" y="16763"/>
                </a:lnTo>
                <a:close/>
              </a:path>
            </a:pathLst>
          </a:custGeom>
          <a:solidFill>
            <a:srgbClr val="6600FF"/>
          </a:solidFill>
        </p:spPr>
        <p:txBody>
          <a:bodyPr wrap="square" lIns="0" tIns="0" rIns="0" bIns="0" rtlCol="0"/>
          <a:lstStyle/>
          <a:p/>
        </p:txBody>
      </p:sp>
      <p:sp>
        <p:nvSpPr>
          <p:cNvPr id="1659" name="object 1659"/>
          <p:cNvSpPr/>
          <p:nvPr/>
        </p:nvSpPr>
        <p:spPr>
          <a:xfrm>
            <a:off x="5509259" y="5082540"/>
            <a:ext cx="105410" cy="102235"/>
          </a:xfrm>
          <a:custGeom>
            <a:avLst/>
            <a:gdLst/>
            <a:ahLst/>
            <a:cxnLst/>
            <a:rect l="l" t="t" r="r" b="b"/>
            <a:pathLst>
              <a:path w="105410" h="102235">
                <a:moveTo>
                  <a:pt x="105155" y="0"/>
                </a:moveTo>
                <a:lnTo>
                  <a:pt x="0" y="51816"/>
                </a:lnTo>
                <a:lnTo>
                  <a:pt x="105155" y="102107"/>
                </a:lnTo>
                <a:lnTo>
                  <a:pt x="105155" y="0"/>
                </a:lnTo>
                <a:close/>
              </a:path>
            </a:pathLst>
          </a:custGeom>
          <a:solidFill>
            <a:srgbClr val="6600FF"/>
          </a:solidFill>
        </p:spPr>
        <p:txBody>
          <a:bodyPr wrap="square" lIns="0" tIns="0" rIns="0" bIns="0" rtlCol="0"/>
          <a:lstStyle/>
          <a:p/>
        </p:txBody>
      </p:sp>
      <p:sp>
        <p:nvSpPr>
          <p:cNvPr id="1660" name="object 1660"/>
          <p:cNvSpPr/>
          <p:nvPr/>
        </p:nvSpPr>
        <p:spPr>
          <a:xfrm>
            <a:off x="5818632" y="6289547"/>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61" name="object 1661"/>
          <p:cNvSpPr/>
          <p:nvPr/>
        </p:nvSpPr>
        <p:spPr>
          <a:xfrm>
            <a:off x="5559552" y="6452615"/>
            <a:ext cx="271780" cy="17145"/>
          </a:xfrm>
          <a:custGeom>
            <a:avLst/>
            <a:gdLst/>
            <a:ahLst/>
            <a:cxnLst/>
            <a:rect l="l" t="t" r="r" b="b"/>
            <a:pathLst>
              <a:path w="271779" h="17145">
                <a:moveTo>
                  <a:pt x="0" y="16763"/>
                </a:moveTo>
                <a:lnTo>
                  <a:pt x="271272" y="16763"/>
                </a:lnTo>
                <a:lnTo>
                  <a:pt x="271272" y="0"/>
                </a:lnTo>
                <a:lnTo>
                  <a:pt x="0" y="0"/>
                </a:lnTo>
                <a:lnTo>
                  <a:pt x="0" y="16763"/>
                </a:lnTo>
                <a:close/>
              </a:path>
            </a:pathLst>
          </a:custGeom>
          <a:solidFill>
            <a:srgbClr val="6600FF"/>
          </a:solidFill>
        </p:spPr>
        <p:txBody>
          <a:bodyPr wrap="square" lIns="0" tIns="0" rIns="0" bIns="0" rtlCol="0"/>
          <a:lstStyle/>
          <a:p/>
        </p:txBody>
      </p:sp>
      <p:sp>
        <p:nvSpPr>
          <p:cNvPr id="1662" name="object 1662"/>
          <p:cNvSpPr/>
          <p:nvPr/>
        </p:nvSpPr>
        <p:spPr>
          <a:xfrm>
            <a:off x="5458967" y="6409944"/>
            <a:ext cx="104139" cy="104139"/>
          </a:xfrm>
          <a:custGeom>
            <a:avLst/>
            <a:gdLst/>
            <a:ahLst/>
            <a:cxnLst/>
            <a:rect l="l" t="t" r="r" b="b"/>
            <a:pathLst>
              <a:path w="104139" h="104140">
                <a:moveTo>
                  <a:pt x="103632" y="0"/>
                </a:moveTo>
                <a:lnTo>
                  <a:pt x="0" y="51816"/>
                </a:lnTo>
                <a:lnTo>
                  <a:pt x="103632" y="103632"/>
                </a:lnTo>
                <a:lnTo>
                  <a:pt x="103632" y="0"/>
                </a:lnTo>
                <a:close/>
              </a:path>
            </a:pathLst>
          </a:custGeom>
          <a:solidFill>
            <a:srgbClr val="6600FF"/>
          </a:solidFill>
        </p:spPr>
        <p:txBody>
          <a:bodyPr wrap="square" lIns="0" tIns="0" rIns="0" bIns="0" rtlCol="0"/>
          <a:lstStyle/>
          <a:p/>
        </p:txBody>
      </p:sp>
      <p:sp>
        <p:nvSpPr>
          <p:cNvPr id="1663" name="object 1663"/>
          <p:cNvSpPr/>
          <p:nvPr/>
        </p:nvSpPr>
        <p:spPr>
          <a:xfrm>
            <a:off x="4450079" y="6131052"/>
            <a:ext cx="1009015" cy="22860"/>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p:txBody>
      </p:sp>
      <p:sp>
        <p:nvSpPr>
          <p:cNvPr id="1664" name="object 1664"/>
          <p:cNvSpPr/>
          <p:nvPr/>
        </p:nvSpPr>
        <p:spPr>
          <a:xfrm>
            <a:off x="4450079" y="6131052"/>
            <a:ext cx="1009015" cy="22860"/>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p:txBody>
      </p:sp>
      <p:sp>
        <p:nvSpPr>
          <p:cNvPr id="1665" name="object 1665"/>
          <p:cNvSpPr/>
          <p:nvPr/>
        </p:nvSpPr>
        <p:spPr>
          <a:xfrm>
            <a:off x="5446776" y="6143244"/>
            <a:ext cx="24765" cy="637540"/>
          </a:xfrm>
          <a:custGeom>
            <a:avLst/>
            <a:gdLst/>
            <a:ahLst/>
            <a:cxnLst/>
            <a:rect l="l" t="t" r="r" b="b"/>
            <a:pathLst>
              <a:path w="24764" h="637540">
                <a:moveTo>
                  <a:pt x="0" y="637031"/>
                </a:moveTo>
                <a:lnTo>
                  <a:pt x="24384" y="637031"/>
                </a:lnTo>
                <a:lnTo>
                  <a:pt x="24384" y="0"/>
                </a:lnTo>
                <a:lnTo>
                  <a:pt x="0" y="0"/>
                </a:lnTo>
                <a:lnTo>
                  <a:pt x="0" y="637031"/>
                </a:lnTo>
                <a:close/>
              </a:path>
            </a:pathLst>
          </a:custGeom>
          <a:solidFill>
            <a:srgbClr val="800000"/>
          </a:solidFill>
        </p:spPr>
        <p:txBody>
          <a:bodyPr wrap="square" lIns="0" tIns="0" rIns="0" bIns="0" rtlCol="0"/>
          <a:lstStyle/>
          <a:p/>
        </p:txBody>
      </p:sp>
      <p:sp>
        <p:nvSpPr>
          <p:cNvPr id="1666" name="object 1666"/>
          <p:cNvSpPr/>
          <p:nvPr/>
        </p:nvSpPr>
        <p:spPr>
          <a:xfrm>
            <a:off x="4291584" y="6768083"/>
            <a:ext cx="1167765" cy="22860"/>
          </a:xfrm>
          <a:custGeom>
            <a:avLst/>
            <a:gdLst/>
            <a:ahLst/>
            <a:cxnLst/>
            <a:rect l="l" t="t" r="r" b="b"/>
            <a:pathLst>
              <a:path w="1167764" h="22859">
                <a:moveTo>
                  <a:pt x="0" y="22859"/>
                </a:moveTo>
                <a:lnTo>
                  <a:pt x="1167384" y="22859"/>
                </a:lnTo>
                <a:lnTo>
                  <a:pt x="1167384" y="0"/>
                </a:lnTo>
                <a:lnTo>
                  <a:pt x="0" y="0"/>
                </a:lnTo>
                <a:lnTo>
                  <a:pt x="0" y="22859"/>
                </a:lnTo>
                <a:close/>
              </a:path>
            </a:pathLst>
          </a:custGeom>
          <a:solidFill>
            <a:srgbClr val="800000"/>
          </a:solidFill>
        </p:spPr>
        <p:txBody>
          <a:bodyPr wrap="square" lIns="0" tIns="0" rIns="0" bIns="0" rtlCol="0"/>
          <a:lstStyle/>
          <a:p/>
        </p:txBody>
      </p:sp>
      <p:sp>
        <p:nvSpPr>
          <p:cNvPr id="1667" name="object 1667"/>
          <p:cNvSpPr/>
          <p:nvPr/>
        </p:nvSpPr>
        <p:spPr>
          <a:xfrm>
            <a:off x="4279391" y="6566916"/>
            <a:ext cx="24765" cy="213360"/>
          </a:xfrm>
          <a:custGeom>
            <a:avLst/>
            <a:gdLst/>
            <a:ahLst/>
            <a:cxnLst/>
            <a:rect l="l" t="t" r="r" b="b"/>
            <a:pathLst>
              <a:path w="24764" h="213359">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p:txBody>
      </p:sp>
      <p:sp>
        <p:nvSpPr>
          <p:cNvPr id="1668" name="object 1668"/>
          <p:cNvSpPr/>
          <p:nvPr/>
        </p:nvSpPr>
        <p:spPr>
          <a:xfrm>
            <a:off x="4291584" y="6556247"/>
            <a:ext cx="158750" cy="22860"/>
          </a:xfrm>
          <a:custGeom>
            <a:avLst/>
            <a:gdLst/>
            <a:ahLst/>
            <a:cxnLst/>
            <a:rect l="l" t="t" r="r" b="b"/>
            <a:pathLst>
              <a:path w="158750" h="22859">
                <a:moveTo>
                  <a:pt x="0" y="22859"/>
                </a:moveTo>
                <a:lnTo>
                  <a:pt x="158496" y="22859"/>
                </a:lnTo>
                <a:lnTo>
                  <a:pt x="158496" y="0"/>
                </a:lnTo>
                <a:lnTo>
                  <a:pt x="0" y="0"/>
                </a:lnTo>
                <a:lnTo>
                  <a:pt x="0" y="22859"/>
                </a:lnTo>
                <a:close/>
              </a:path>
            </a:pathLst>
          </a:custGeom>
          <a:solidFill>
            <a:srgbClr val="800000"/>
          </a:solidFill>
        </p:spPr>
        <p:txBody>
          <a:bodyPr wrap="square" lIns="0" tIns="0" rIns="0" bIns="0" rtlCol="0"/>
          <a:lstStyle/>
          <a:p/>
        </p:txBody>
      </p:sp>
      <p:sp>
        <p:nvSpPr>
          <p:cNvPr id="1669" name="object 1669"/>
          <p:cNvSpPr/>
          <p:nvPr/>
        </p:nvSpPr>
        <p:spPr>
          <a:xfrm>
            <a:off x="4437888" y="6143244"/>
            <a:ext cx="24765" cy="424180"/>
          </a:xfrm>
          <a:custGeom>
            <a:avLst/>
            <a:gdLst/>
            <a:ahLst/>
            <a:cxnLst/>
            <a:rect l="l" t="t" r="r" b="b"/>
            <a:pathLst>
              <a:path w="24764" h="424179">
                <a:moveTo>
                  <a:pt x="0" y="423672"/>
                </a:moveTo>
                <a:lnTo>
                  <a:pt x="24384" y="423672"/>
                </a:lnTo>
                <a:lnTo>
                  <a:pt x="24384" y="0"/>
                </a:lnTo>
                <a:lnTo>
                  <a:pt x="0" y="0"/>
                </a:lnTo>
                <a:lnTo>
                  <a:pt x="0" y="423672"/>
                </a:lnTo>
                <a:close/>
              </a:path>
            </a:pathLst>
          </a:custGeom>
          <a:solidFill>
            <a:srgbClr val="800000"/>
          </a:solidFill>
        </p:spPr>
        <p:txBody>
          <a:bodyPr wrap="square" lIns="0" tIns="0" rIns="0" bIns="0" rtlCol="0"/>
          <a:lstStyle/>
          <a:p/>
        </p:txBody>
      </p:sp>
      <p:sp>
        <p:nvSpPr>
          <p:cNvPr id="1670" name="object 1670"/>
          <p:cNvSpPr/>
          <p:nvPr/>
        </p:nvSpPr>
        <p:spPr>
          <a:xfrm>
            <a:off x="5818632" y="6289547"/>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71" name="object 1671"/>
          <p:cNvSpPr/>
          <p:nvPr/>
        </p:nvSpPr>
        <p:spPr>
          <a:xfrm>
            <a:off x="5559552" y="6452615"/>
            <a:ext cx="271780" cy="17145"/>
          </a:xfrm>
          <a:custGeom>
            <a:avLst/>
            <a:gdLst/>
            <a:ahLst/>
            <a:cxnLst/>
            <a:rect l="l" t="t" r="r" b="b"/>
            <a:pathLst>
              <a:path w="271779" h="17145">
                <a:moveTo>
                  <a:pt x="0" y="16763"/>
                </a:moveTo>
                <a:lnTo>
                  <a:pt x="271272" y="16763"/>
                </a:lnTo>
                <a:lnTo>
                  <a:pt x="271272" y="0"/>
                </a:lnTo>
                <a:lnTo>
                  <a:pt x="0" y="0"/>
                </a:lnTo>
                <a:lnTo>
                  <a:pt x="0" y="16763"/>
                </a:lnTo>
                <a:close/>
              </a:path>
            </a:pathLst>
          </a:custGeom>
          <a:solidFill>
            <a:srgbClr val="6600FF"/>
          </a:solidFill>
        </p:spPr>
        <p:txBody>
          <a:bodyPr wrap="square" lIns="0" tIns="0" rIns="0" bIns="0" rtlCol="0"/>
          <a:lstStyle/>
          <a:p/>
        </p:txBody>
      </p:sp>
      <p:sp>
        <p:nvSpPr>
          <p:cNvPr id="1672" name="object 1672"/>
          <p:cNvSpPr/>
          <p:nvPr/>
        </p:nvSpPr>
        <p:spPr>
          <a:xfrm>
            <a:off x="5458967" y="6409944"/>
            <a:ext cx="104139" cy="104139"/>
          </a:xfrm>
          <a:custGeom>
            <a:avLst/>
            <a:gdLst/>
            <a:ahLst/>
            <a:cxnLst/>
            <a:rect l="l" t="t" r="r" b="b"/>
            <a:pathLst>
              <a:path w="104139" h="104140">
                <a:moveTo>
                  <a:pt x="103632" y="0"/>
                </a:moveTo>
                <a:lnTo>
                  <a:pt x="0" y="51816"/>
                </a:lnTo>
                <a:lnTo>
                  <a:pt x="103632" y="103632"/>
                </a:lnTo>
                <a:lnTo>
                  <a:pt x="103632" y="0"/>
                </a:lnTo>
                <a:close/>
              </a:path>
            </a:pathLst>
          </a:custGeom>
          <a:solidFill>
            <a:srgbClr val="6600FF"/>
          </a:solidFill>
        </p:spPr>
        <p:txBody>
          <a:bodyPr wrap="square" lIns="0" tIns="0" rIns="0" bIns="0" rtlCol="0"/>
          <a:lstStyle/>
          <a:p/>
        </p:txBody>
      </p:sp>
      <p:sp>
        <p:nvSpPr>
          <p:cNvPr id="1673" name="object 1673"/>
          <p:cNvSpPr/>
          <p:nvPr/>
        </p:nvSpPr>
        <p:spPr>
          <a:xfrm>
            <a:off x="4450079" y="6131052"/>
            <a:ext cx="1009015" cy="22860"/>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p:txBody>
      </p:sp>
      <p:sp>
        <p:nvSpPr>
          <p:cNvPr id="1674" name="object 1674"/>
          <p:cNvSpPr/>
          <p:nvPr/>
        </p:nvSpPr>
        <p:spPr>
          <a:xfrm>
            <a:off x="4450079" y="6131052"/>
            <a:ext cx="1009015" cy="22860"/>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p:txBody>
      </p:sp>
      <p:sp>
        <p:nvSpPr>
          <p:cNvPr id="1675" name="object 1675"/>
          <p:cNvSpPr/>
          <p:nvPr/>
        </p:nvSpPr>
        <p:spPr>
          <a:xfrm>
            <a:off x="5446776" y="6143244"/>
            <a:ext cx="24765" cy="637540"/>
          </a:xfrm>
          <a:custGeom>
            <a:avLst/>
            <a:gdLst/>
            <a:ahLst/>
            <a:cxnLst/>
            <a:rect l="l" t="t" r="r" b="b"/>
            <a:pathLst>
              <a:path w="24764" h="637540">
                <a:moveTo>
                  <a:pt x="0" y="637031"/>
                </a:moveTo>
                <a:lnTo>
                  <a:pt x="24384" y="637031"/>
                </a:lnTo>
                <a:lnTo>
                  <a:pt x="24384" y="0"/>
                </a:lnTo>
                <a:lnTo>
                  <a:pt x="0" y="0"/>
                </a:lnTo>
                <a:lnTo>
                  <a:pt x="0" y="637031"/>
                </a:lnTo>
                <a:close/>
              </a:path>
            </a:pathLst>
          </a:custGeom>
          <a:solidFill>
            <a:srgbClr val="800000"/>
          </a:solidFill>
        </p:spPr>
        <p:txBody>
          <a:bodyPr wrap="square" lIns="0" tIns="0" rIns="0" bIns="0" rtlCol="0"/>
          <a:lstStyle/>
          <a:p/>
        </p:txBody>
      </p:sp>
      <p:sp>
        <p:nvSpPr>
          <p:cNvPr id="1676" name="object 1676"/>
          <p:cNvSpPr/>
          <p:nvPr/>
        </p:nvSpPr>
        <p:spPr>
          <a:xfrm>
            <a:off x="4291584" y="6768083"/>
            <a:ext cx="1167765" cy="22860"/>
          </a:xfrm>
          <a:custGeom>
            <a:avLst/>
            <a:gdLst/>
            <a:ahLst/>
            <a:cxnLst/>
            <a:rect l="l" t="t" r="r" b="b"/>
            <a:pathLst>
              <a:path w="1167764" h="22859">
                <a:moveTo>
                  <a:pt x="0" y="22859"/>
                </a:moveTo>
                <a:lnTo>
                  <a:pt x="1167384" y="22859"/>
                </a:lnTo>
                <a:lnTo>
                  <a:pt x="1167384" y="0"/>
                </a:lnTo>
                <a:lnTo>
                  <a:pt x="0" y="0"/>
                </a:lnTo>
                <a:lnTo>
                  <a:pt x="0" y="22859"/>
                </a:lnTo>
                <a:close/>
              </a:path>
            </a:pathLst>
          </a:custGeom>
          <a:solidFill>
            <a:srgbClr val="800000"/>
          </a:solidFill>
        </p:spPr>
        <p:txBody>
          <a:bodyPr wrap="square" lIns="0" tIns="0" rIns="0" bIns="0" rtlCol="0"/>
          <a:lstStyle/>
          <a:p/>
        </p:txBody>
      </p:sp>
      <p:sp>
        <p:nvSpPr>
          <p:cNvPr id="1677" name="object 1677"/>
          <p:cNvSpPr/>
          <p:nvPr/>
        </p:nvSpPr>
        <p:spPr>
          <a:xfrm>
            <a:off x="4279391" y="6566916"/>
            <a:ext cx="24765" cy="213360"/>
          </a:xfrm>
          <a:custGeom>
            <a:avLst/>
            <a:gdLst/>
            <a:ahLst/>
            <a:cxnLst/>
            <a:rect l="l" t="t" r="r" b="b"/>
            <a:pathLst>
              <a:path w="24764" h="213359">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p:txBody>
      </p:sp>
      <p:sp>
        <p:nvSpPr>
          <p:cNvPr id="1678" name="object 1678"/>
          <p:cNvSpPr/>
          <p:nvPr/>
        </p:nvSpPr>
        <p:spPr>
          <a:xfrm>
            <a:off x="4291584" y="6556247"/>
            <a:ext cx="158750" cy="22860"/>
          </a:xfrm>
          <a:custGeom>
            <a:avLst/>
            <a:gdLst/>
            <a:ahLst/>
            <a:cxnLst/>
            <a:rect l="l" t="t" r="r" b="b"/>
            <a:pathLst>
              <a:path w="158750" h="22859">
                <a:moveTo>
                  <a:pt x="0" y="22859"/>
                </a:moveTo>
                <a:lnTo>
                  <a:pt x="158496" y="22859"/>
                </a:lnTo>
                <a:lnTo>
                  <a:pt x="158496" y="0"/>
                </a:lnTo>
                <a:lnTo>
                  <a:pt x="0" y="0"/>
                </a:lnTo>
                <a:lnTo>
                  <a:pt x="0" y="22859"/>
                </a:lnTo>
                <a:close/>
              </a:path>
            </a:pathLst>
          </a:custGeom>
          <a:solidFill>
            <a:srgbClr val="800000"/>
          </a:solidFill>
        </p:spPr>
        <p:txBody>
          <a:bodyPr wrap="square" lIns="0" tIns="0" rIns="0" bIns="0" rtlCol="0"/>
          <a:lstStyle/>
          <a:p/>
        </p:txBody>
      </p:sp>
      <p:sp>
        <p:nvSpPr>
          <p:cNvPr id="1679" name="object 1679"/>
          <p:cNvSpPr/>
          <p:nvPr/>
        </p:nvSpPr>
        <p:spPr>
          <a:xfrm>
            <a:off x="4437888" y="6143244"/>
            <a:ext cx="24765" cy="424180"/>
          </a:xfrm>
          <a:custGeom>
            <a:avLst/>
            <a:gdLst/>
            <a:ahLst/>
            <a:cxnLst/>
            <a:rect l="l" t="t" r="r" b="b"/>
            <a:pathLst>
              <a:path w="24764" h="424179">
                <a:moveTo>
                  <a:pt x="0" y="423672"/>
                </a:moveTo>
                <a:lnTo>
                  <a:pt x="24384" y="423672"/>
                </a:lnTo>
                <a:lnTo>
                  <a:pt x="24384" y="0"/>
                </a:lnTo>
                <a:lnTo>
                  <a:pt x="0" y="0"/>
                </a:lnTo>
                <a:lnTo>
                  <a:pt x="0" y="423672"/>
                </a:lnTo>
                <a:close/>
              </a:path>
            </a:pathLst>
          </a:custGeom>
          <a:solidFill>
            <a:srgbClr val="800000"/>
          </a:solidFill>
        </p:spPr>
        <p:txBody>
          <a:bodyPr wrap="square" lIns="0" tIns="0" rIns="0" bIns="0" rtlCol="0"/>
          <a:lstStyle/>
          <a:p/>
        </p:txBody>
      </p:sp>
      <p:sp>
        <p:nvSpPr>
          <p:cNvPr id="1680" name="object 1680"/>
          <p:cNvSpPr/>
          <p:nvPr/>
        </p:nvSpPr>
        <p:spPr>
          <a:xfrm>
            <a:off x="1516380" y="5917691"/>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81" name="object 1681"/>
          <p:cNvSpPr/>
          <p:nvPr/>
        </p:nvSpPr>
        <p:spPr>
          <a:xfrm>
            <a:off x="1687067" y="5603747"/>
            <a:ext cx="0" cy="326390"/>
          </a:xfrm>
          <a:custGeom>
            <a:avLst/>
            <a:gdLst/>
            <a:ahLst/>
            <a:cxnLst/>
            <a:rect l="l" t="t" r="r" b="b"/>
            <a:pathLst>
              <a:path w="0" h="326389">
                <a:moveTo>
                  <a:pt x="0" y="0"/>
                </a:moveTo>
                <a:lnTo>
                  <a:pt x="0" y="326136"/>
                </a:lnTo>
              </a:path>
            </a:pathLst>
          </a:custGeom>
          <a:ln w="15239">
            <a:solidFill>
              <a:srgbClr val="6600FF"/>
            </a:solidFill>
          </a:ln>
        </p:spPr>
        <p:txBody>
          <a:bodyPr wrap="square" lIns="0" tIns="0" rIns="0" bIns="0" rtlCol="0"/>
          <a:lstStyle/>
          <a:p/>
        </p:txBody>
      </p:sp>
      <p:sp>
        <p:nvSpPr>
          <p:cNvPr id="1682" name="object 1682"/>
          <p:cNvSpPr/>
          <p:nvPr/>
        </p:nvSpPr>
        <p:spPr>
          <a:xfrm>
            <a:off x="1636776" y="5504688"/>
            <a:ext cx="102235" cy="104139"/>
          </a:xfrm>
          <a:custGeom>
            <a:avLst/>
            <a:gdLst/>
            <a:ahLst/>
            <a:cxnLst/>
            <a:rect l="l" t="t" r="r" b="b"/>
            <a:pathLst>
              <a:path w="102235" h="104139">
                <a:moveTo>
                  <a:pt x="50291" y="0"/>
                </a:moveTo>
                <a:lnTo>
                  <a:pt x="0" y="103632"/>
                </a:lnTo>
                <a:lnTo>
                  <a:pt x="102107" y="103632"/>
                </a:lnTo>
                <a:lnTo>
                  <a:pt x="50291" y="0"/>
                </a:lnTo>
                <a:close/>
              </a:path>
            </a:pathLst>
          </a:custGeom>
          <a:solidFill>
            <a:srgbClr val="6600FF"/>
          </a:solidFill>
        </p:spPr>
        <p:txBody>
          <a:bodyPr wrap="square" lIns="0" tIns="0" rIns="0" bIns="0" rtlCol="0"/>
          <a:lstStyle/>
          <a:p/>
        </p:txBody>
      </p:sp>
      <p:sp>
        <p:nvSpPr>
          <p:cNvPr id="1683" name="object 1683"/>
          <p:cNvSpPr/>
          <p:nvPr/>
        </p:nvSpPr>
        <p:spPr>
          <a:xfrm>
            <a:off x="1156716" y="4802123"/>
            <a:ext cx="1114425" cy="24765"/>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p:txBody>
      </p:sp>
      <p:sp>
        <p:nvSpPr>
          <p:cNvPr id="1684" name="object 1684"/>
          <p:cNvSpPr/>
          <p:nvPr/>
        </p:nvSpPr>
        <p:spPr>
          <a:xfrm>
            <a:off x="2258567" y="4814315"/>
            <a:ext cx="24765" cy="372110"/>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p:txBody>
      </p:sp>
      <p:sp>
        <p:nvSpPr>
          <p:cNvPr id="1685" name="object 1685"/>
          <p:cNvSpPr/>
          <p:nvPr/>
        </p:nvSpPr>
        <p:spPr>
          <a:xfrm>
            <a:off x="1952244" y="5173979"/>
            <a:ext cx="318770" cy="24765"/>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p:txBody>
      </p:sp>
      <p:sp>
        <p:nvSpPr>
          <p:cNvPr id="1686" name="object 1686"/>
          <p:cNvSpPr/>
          <p:nvPr/>
        </p:nvSpPr>
        <p:spPr>
          <a:xfrm>
            <a:off x="1940051" y="5186171"/>
            <a:ext cx="24765" cy="318770"/>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p:txBody>
      </p:sp>
      <p:sp>
        <p:nvSpPr>
          <p:cNvPr id="1687" name="object 1687"/>
          <p:cNvSpPr/>
          <p:nvPr/>
        </p:nvSpPr>
        <p:spPr>
          <a:xfrm>
            <a:off x="1156716" y="5504688"/>
            <a:ext cx="795655" cy="0"/>
          </a:xfrm>
          <a:custGeom>
            <a:avLst/>
            <a:gdLst/>
            <a:ahLst/>
            <a:cxnLst/>
            <a:rect l="l" t="t" r="r" b="b"/>
            <a:pathLst>
              <a:path w="795655" h="0">
                <a:moveTo>
                  <a:pt x="0" y="0"/>
                </a:moveTo>
                <a:lnTo>
                  <a:pt x="795528" y="0"/>
                </a:lnTo>
              </a:path>
            </a:pathLst>
          </a:custGeom>
          <a:ln w="24384">
            <a:solidFill>
              <a:srgbClr val="800000"/>
            </a:solidFill>
          </a:ln>
        </p:spPr>
        <p:txBody>
          <a:bodyPr wrap="square" lIns="0" tIns="0" rIns="0" bIns="0" rtlCol="0"/>
          <a:lstStyle/>
          <a:p/>
        </p:txBody>
      </p:sp>
      <p:sp>
        <p:nvSpPr>
          <p:cNvPr id="1688" name="object 1688"/>
          <p:cNvSpPr/>
          <p:nvPr/>
        </p:nvSpPr>
        <p:spPr>
          <a:xfrm>
            <a:off x="1144524" y="4814315"/>
            <a:ext cx="24765" cy="690880"/>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p:txBody>
      </p:sp>
      <p:sp>
        <p:nvSpPr>
          <p:cNvPr id="1689" name="object 1689"/>
          <p:cNvSpPr/>
          <p:nvPr/>
        </p:nvSpPr>
        <p:spPr>
          <a:xfrm>
            <a:off x="1516380" y="5917691"/>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690" name="object 1690"/>
          <p:cNvSpPr txBox="1"/>
          <p:nvPr/>
        </p:nvSpPr>
        <p:spPr>
          <a:xfrm>
            <a:off x="1614932" y="5959602"/>
            <a:ext cx="4448175" cy="1006475"/>
          </a:xfrm>
          <a:prstGeom prst="rect">
            <a:avLst/>
          </a:prstGeom>
        </p:spPr>
        <p:txBody>
          <a:bodyPr wrap="square" lIns="0" tIns="0" rIns="0" bIns="0" rtlCol="0" vert="horz">
            <a:spAutoFit/>
          </a:bodyPr>
          <a:lstStyle/>
          <a:p>
            <a:pPr marL="12700">
              <a:lnSpc>
                <a:spcPct val="100000"/>
              </a:lnSpc>
            </a:pPr>
            <a:r>
              <a:rPr dirty="0" sz="1650" spc="15" b="1">
                <a:solidFill>
                  <a:srgbClr val="003366"/>
                </a:solidFill>
                <a:latin typeface="Arial"/>
                <a:cs typeface="Arial"/>
              </a:rPr>
              <a:t>1</a:t>
            </a:r>
            <a:endParaRPr sz="1650">
              <a:latin typeface="Arial"/>
              <a:cs typeface="Arial"/>
            </a:endParaRPr>
          </a:p>
          <a:p>
            <a:pPr algn="r" marR="5080">
              <a:lnSpc>
                <a:spcPct val="100000"/>
              </a:lnSpc>
              <a:spcBef>
                <a:spcPts val="960"/>
              </a:spcBef>
            </a:pPr>
            <a:r>
              <a:rPr dirty="0" sz="1650" spc="15" b="1">
                <a:solidFill>
                  <a:srgbClr val="003366"/>
                </a:solidFill>
                <a:latin typeface="Arial"/>
                <a:cs typeface="Arial"/>
              </a:rPr>
              <a:t>4</a:t>
            </a:r>
            <a:endParaRPr sz="1650">
              <a:latin typeface="Arial"/>
              <a:cs typeface="Arial"/>
            </a:endParaRPr>
          </a:p>
          <a:p>
            <a:pPr marL="1021080">
              <a:lnSpc>
                <a:spcPct val="100000"/>
              </a:lnSpc>
              <a:spcBef>
                <a:spcPts val="935"/>
              </a:spcBef>
            </a:pPr>
            <a:r>
              <a:rPr dirty="0" sz="1650" spc="15" b="1">
                <a:solidFill>
                  <a:srgbClr val="FFFFFF"/>
                </a:solidFill>
                <a:latin typeface="Arial"/>
                <a:cs typeface="Arial"/>
              </a:rPr>
              <a:t>7</a:t>
            </a:r>
            <a:endParaRPr sz="1650">
              <a:latin typeface="Arial"/>
              <a:cs typeface="Arial"/>
            </a:endParaRPr>
          </a:p>
        </p:txBody>
      </p:sp>
      <p:sp>
        <p:nvSpPr>
          <p:cNvPr id="1691" name="object 1691"/>
          <p:cNvSpPr/>
          <p:nvPr/>
        </p:nvSpPr>
        <p:spPr>
          <a:xfrm>
            <a:off x="1687067" y="5603747"/>
            <a:ext cx="0" cy="326390"/>
          </a:xfrm>
          <a:custGeom>
            <a:avLst/>
            <a:gdLst/>
            <a:ahLst/>
            <a:cxnLst/>
            <a:rect l="l" t="t" r="r" b="b"/>
            <a:pathLst>
              <a:path w="0" h="326389">
                <a:moveTo>
                  <a:pt x="0" y="0"/>
                </a:moveTo>
                <a:lnTo>
                  <a:pt x="0" y="326136"/>
                </a:lnTo>
              </a:path>
            </a:pathLst>
          </a:custGeom>
          <a:ln w="15239">
            <a:solidFill>
              <a:srgbClr val="6600FF"/>
            </a:solidFill>
          </a:ln>
        </p:spPr>
        <p:txBody>
          <a:bodyPr wrap="square" lIns="0" tIns="0" rIns="0" bIns="0" rtlCol="0"/>
          <a:lstStyle/>
          <a:p/>
        </p:txBody>
      </p:sp>
      <p:sp>
        <p:nvSpPr>
          <p:cNvPr id="1692" name="object 1692"/>
          <p:cNvSpPr/>
          <p:nvPr/>
        </p:nvSpPr>
        <p:spPr>
          <a:xfrm>
            <a:off x="1636776" y="5504688"/>
            <a:ext cx="102235" cy="104139"/>
          </a:xfrm>
          <a:custGeom>
            <a:avLst/>
            <a:gdLst/>
            <a:ahLst/>
            <a:cxnLst/>
            <a:rect l="l" t="t" r="r" b="b"/>
            <a:pathLst>
              <a:path w="102235" h="104139">
                <a:moveTo>
                  <a:pt x="50291" y="0"/>
                </a:moveTo>
                <a:lnTo>
                  <a:pt x="0" y="103632"/>
                </a:lnTo>
                <a:lnTo>
                  <a:pt x="102107" y="103632"/>
                </a:lnTo>
                <a:lnTo>
                  <a:pt x="50291" y="0"/>
                </a:lnTo>
                <a:close/>
              </a:path>
            </a:pathLst>
          </a:custGeom>
          <a:solidFill>
            <a:srgbClr val="6600FF"/>
          </a:solidFill>
        </p:spPr>
        <p:txBody>
          <a:bodyPr wrap="square" lIns="0" tIns="0" rIns="0" bIns="0" rtlCol="0"/>
          <a:lstStyle/>
          <a:p/>
        </p:txBody>
      </p:sp>
      <p:sp>
        <p:nvSpPr>
          <p:cNvPr id="1693" name="object 1693"/>
          <p:cNvSpPr/>
          <p:nvPr/>
        </p:nvSpPr>
        <p:spPr>
          <a:xfrm>
            <a:off x="1156716" y="4802123"/>
            <a:ext cx="1114425" cy="24765"/>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p:txBody>
      </p:sp>
      <p:sp>
        <p:nvSpPr>
          <p:cNvPr id="1694" name="object 1694"/>
          <p:cNvSpPr/>
          <p:nvPr/>
        </p:nvSpPr>
        <p:spPr>
          <a:xfrm>
            <a:off x="2258567" y="4814315"/>
            <a:ext cx="24765" cy="372110"/>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p:txBody>
      </p:sp>
      <p:sp>
        <p:nvSpPr>
          <p:cNvPr id="1695" name="object 1695"/>
          <p:cNvSpPr/>
          <p:nvPr/>
        </p:nvSpPr>
        <p:spPr>
          <a:xfrm>
            <a:off x="1952244" y="5173979"/>
            <a:ext cx="318770" cy="24765"/>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p:txBody>
      </p:sp>
      <p:sp>
        <p:nvSpPr>
          <p:cNvPr id="1696" name="object 1696"/>
          <p:cNvSpPr/>
          <p:nvPr/>
        </p:nvSpPr>
        <p:spPr>
          <a:xfrm>
            <a:off x="1940051" y="5186171"/>
            <a:ext cx="24765" cy="318770"/>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p:txBody>
      </p:sp>
      <p:sp>
        <p:nvSpPr>
          <p:cNvPr id="1697" name="object 1697"/>
          <p:cNvSpPr/>
          <p:nvPr/>
        </p:nvSpPr>
        <p:spPr>
          <a:xfrm>
            <a:off x="1156716" y="5492496"/>
            <a:ext cx="795655" cy="24765"/>
          </a:xfrm>
          <a:custGeom>
            <a:avLst/>
            <a:gdLst/>
            <a:ahLst/>
            <a:cxnLst/>
            <a:rect l="l" t="t" r="r" b="b"/>
            <a:pathLst>
              <a:path w="795655" h="24764">
                <a:moveTo>
                  <a:pt x="0" y="24384"/>
                </a:moveTo>
                <a:lnTo>
                  <a:pt x="795528" y="24384"/>
                </a:lnTo>
                <a:lnTo>
                  <a:pt x="795528" y="0"/>
                </a:lnTo>
                <a:lnTo>
                  <a:pt x="0" y="0"/>
                </a:lnTo>
                <a:lnTo>
                  <a:pt x="0" y="24384"/>
                </a:lnTo>
                <a:close/>
              </a:path>
            </a:pathLst>
          </a:custGeom>
          <a:solidFill>
            <a:srgbClr val="800000"/>
          </a:solidFill>
        </p:spPr>
        <p:txBody>
          <a:bodyPr wrap="square" lIns="0" tIns="0" rIns="0" bIns="0" rtlCol="0"/>
          <a:lstStyle/>
          <a:p/>
        </p:txBody>
      </p:sp>
      <p:sp>
        <p:nvSpPr>
          <p:cNvPr id="1698" name="object 1698"/>
          <p:cNvSpPr/>
          <p:nvPr/>
        </p:nvSpPr>
        <p:spPr>
          <a:xfrm>
            <a:off x="1144524" y="4814315"/>
            <a:ext cx="24765" cy="690880"/>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p:txBody>
      </p:sp>
      <p:sp>
        <p:nvSpPr>
          <p:cNvPr id="1699" name="object 1699"/>
          <p:cNvSpPr/>
          <p:nvPr/>
        </p:nvSpPr>
        <p:spPr>
          <a:xfrm>
            <a:off x="1156716" y="4802123"/>
            <a:ext cx="1114425" cy="24765"/>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p:txBody>
      </p:sp>
      <p:sp>
        <p:nvSpPr>
          <p:cNvPr id="1700" name="object 1700"/>
          <p:cNvSpPr/>
          <p:nvPr/>
        </p:nvSpPr>
        <p:spPr>
          <a:xfrm>
            <a:off x="2258567" y="4814315"/>
            <a:ext cx="24765" cy="372110"/>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p:txBody>
      </p:sp>
      <p:sp>
        <p:nvSpPr>
          <p:cNvPr id="1701" name="object 1701"/>
          <p:cNvSpPr/>
          <p:nvPr/>
        </p:nvSpPr>
        <p:spPr>
          <a:xfrm>
            <a:off x="1952244" y="5173979"/>
            <a:ext cx="318770" cy="24765"/>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p:txBody>
      </p:sp>
      <p:sp>
        <p:nvSpPr>
          <p:cNvPr id="1702" name="object 1702"/>
          <p:cNvSpPr/>
          <p:nvPr/>
        </p:nvSpPr>
        <p:spPr>
          <a:xfrm>
            <a:off x="1940051" y="5186171"/>
            <a:ext cx="24765" cy="318770"/>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p:txBody>
      </p:sp>
      <p:sp>
        <p:nvSpPr>
          <p:cNvPr id="1703" name="object 1703"/>
          <p:cNvSpPr/>
          <p:nvPr/>
        </p:nvSpPr>
        <p:spPr>
          <a:xfrm>
            <a:off x="1156716" y="5492496"/>
            <a:ext cx="795655" cy="24765"/>
          </a:xfrm>
          <a:custGeom>
            <a:avLst/>
            <a:gdLst/>
            <a:ahLst/>
            <a:cxnLst/>
            <a:rect l="l" t="t" r="r" b="b"/>
            <a:pathLst>
              <a:path w="795655" h="24764">
                <a:moveTo>
                  <a:pt x="0" y="24384"/>
                </a:moveTo>
                <a:lnTo>
                  <a:pt x="795528" y="24384"/>
                </a:lnTo>
                <a:lnTo>
                  <a:pt x="795528" y="0"/>
                </a:lnTo>
                <a:lnTo>
                  <a:pt x="0" y="0"/>
                </a:lnTo>
                <a:lnTo>
                  <a:pt x="0" y="24384"/>
                </a:lnTo>
                <a:close/>
              </a:path>
            </a:pathLst>
          </a:custGeom>
          <a:solidFill>
            <a:srgbClr val="800000"/>
          </a:solidFill>
        </p:spPr>
        <p:txBody>
          <a:bodyPr wrap="square" lIns="0" tIns="0" rIns="0" bIns="0" rtlCol="0"/>
          <a:lstStyle/>
          <a:p/>
        </p:txBody>
      </p:sp>
      <p:sp>
        <p:nvSpPr>
          <p:cNvPr id="1704" name="object 1704"/>
          <p:cNvSpPr/>
          <p:nvPr/>
        </p:nvSpPr>
        <p:spPr>
          <a:xfrm>
            <a:off x="1144524" y="4814315"/>
            <a:ext cx="24765" cy="690880"/>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p:txBody>
      </p:sp>
      <p:sp>
        <p:nvSpPr>
          <p:cNvPr id="1705" name="object 1705"/>
          <p:cNvSpPr/>
          <p:nvPr/>
        </p:nvSpPr>
        <p:spPr>
          <a:xfrm>
            <a:off x="2895600" y="7616952"/>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706" name="object 1706"/>
          <p:cNvSpPr/>
          <p:nvPr/>
        </p:nvSpPr>
        <p:spPr>
          <a:xfrm>
            <a:off x="2371344" y="7780019"/>
            <a:ext cx="536575" cy="17145"/>
          </a:xfrm>
          <a:custGeom>
            <a:avLst/>
            <a:gdLst/>
            <a:ahLst/>
            <a:cxnLst/>
            <a:rect l="l" t="t" r="r" b="b"/>
            <a:pathLst>
              <a:path w="536575" h="17145">
                <a:moveTo>
                  <a:pt x="0" y="16763"/>
                </a:moveTo>
                <a:lnTo>
                  <a:pt x="536448" y="16763"/>
                </a:lnTo>
                <a:lnTo>
                  <a:pt x="536448" y="0"/>
                </a:lnTo>
                <a:lnTo>
                  <a:pt x="0" y="0"/>
                </a:lnTo>
                <a:lnTo>
                  <a:pt x="0" y="16763"/>
                </a:lnTo>
                <a:close/>
              </a:path>
            </a:pathLst>
          </a:custGeom>
          <a:solidFill>
            <a:srgbClr val="6600FF"/>
          </a:solidFill>
        </p:spPr>
        <p:txBody>
          <a:bodyPr wrap="square" lIns="0" tIns="0" rIns="0" bIns="0" rtlCol="0"/>
          <a:lstStyle/>
          <a:p/>
        </p:txBody>
      </p:sp>
      <p:sp>
        <p:nvSpPr>
          <p:cNvPr id="1707" name="object 1707"/>
          <p:cNvSpPr/>
          <p:nvPr/>
        </p:nvSpPr>
        <p:spPr>
          <a:xfrm>
            <a:off x="2270760" y="7737347"/>
            <a:ext cx="104139" cy="104139"/>
          </a:xfrm>
          <a:custGeom>
            <a:avLst/>
            <a:gdLst/>
            <a:ahLst/>
            <a:cxnLst/>
            <a:rect l="l" t="t" r="r" b="b"/>
            <a:pathLst>
              <a:path w="104139" h="104140">
                <a:moveTo>
                  <a:pt x="103631" y="0"/>
                </a:moveTo>
                <a:lnTo>
                  <a:pt x="0" y="50292"/>
                </a:lnTo>
                <a:lnTo>
                  <a:pt x="103631" y="103632"/>
                </a:lnTo>
                <a:lnTo>
                  <a:pt x="103631" y="0"/>
                </a:lnTo>
                <a:close/>
              </a:path>
            </a:pathLst>
          </a:custGeom>
          <a:solidFill>
            <a:srgbClr val="6600FF"/>
          </a:solidFill>
        </p:spPr>
        <p:txBody>
          <a:bodyPr wrap="square" lIns="0" tIns="0" rIns="0" bIns="0" rtlCol="0"/>
          <a:lstStyle/>
          <a:p/>
        </p:txBody>
      </p:sp>
      <p:sp>
        <p:nvSpPr>
          <p:cNvPr id="1708" name="object 1708"/>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709" name="object 1709"/>
          <p:cNvSpPr/>
          <p:nvPr/>
        </p:nvSpPr>
        <p:spPr>
          <a:xfrm>
            <a:off x="1993392" y="6992111"/>
            <a:ext cx="24765" cy="212090"/>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710" name="object 1710"/>
          <p:cNvSpPr/>
          <p:nvPr/>
        </p:nvSpPr>
        <p:spPr>
          <a:xfrm>
            <a:off x="2005583" y="7193280"/>
            <a:ext cx="265430" cy="22860"/>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p:txBody>
      </p:sp>
      <p:sp>
        <p:nvSpPr>
          <p:cNvPr id="1711" name="object 1711"/>
          <p:cNvSpPr/>
          <p:nvPr/>
        </p:nvSpPr>
        <p:spPr>
          <a:xfrm>
            <a:off x="2258567" y="7203947"/>
            <a:ext cx="24765" cy="744220"/>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p:txBody>
      </p:sp>
      <p:sp>
        <p:nvSpPr>
          <p:cNvPr id="1712" name="object 1712"/>
          <p:cNvSpPr/>
          <p:nvPr/>
        </p:nvSpPr>
        <p:spPr>
          <a:xfrm>
            <a:off x="1210055" y="7936992"/>
            <a:ext cx="1061085" cy="22860"/>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p:txBody>
      </p:sp>
      <p:sp>
        <p:nvSpPr>
          <p:cNvPr id="1713" name="object 1713"/>
          <p:cNvSpPr/>
          <p:nvPr/>
        </p:nvSpPr>
        <p:spPr>
          <a:xfrm>
            <a:off x="1197863" y="6992111"/>
            <a:ext cx="24765" cy="955675"/>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p:txBody>
      </p:sp>
      <p:sp>
        <p:nvSpPr>
          <p:cNvPr id="1714" name="object 1714"/>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715" name="object 1715"/>
          <p:cNvSpPr/>
          <p:nvPr/>
        </p:nvSpPr>
        <p:spPr>
          <a:xfrm>
            <a:off x="2895600" y="7616952"/>
            <a:ext cx="342900" cy="342900"/>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716" name="object 1716"/>
          <p:cNvSpPr txBox="1"/>
          <p:nvPr/>
        </p:nvSpPr>
        <p:spPr>
          <a:xfrm>
            <a:off x="2995676" y="7660385"/>
            <a:ext cx="144145" cy="262890"/>
          </a:xfrm>
          <a:prstGeom prst="rect">
            <a:avLst/>
          </a:prstGeom>
        </p:spPr>
        <p:txBody>
          <a:bodyPr wrap="square" lIns="0" tIns="0" rIns="0" bIns="0" rtlCol="0" vert="horz">
            <a:spAutoFit/>
          </a:bodyPr>
          <a:lstStyle/>
          <a:p>
            <a:pPr marL="12700">
              <a:lnSpc>
                <a:spcPct val="100000"/>
              </a:lnSpc>
            </a:pPr>
            <a:r>
              <a:rPr dirty="0" sz="1650" spc="15" b="1">
                <a:solidFill>
                  <a:srgbClr val="003366"/>
                </a:solidFill>
                <a:latin typeface="Arial"/>
                <a:cs typeface="Arial"/>
              </a:rPr>
              <a:t>5</a:t>
            </a:r>
            <a:endParaRPr sz="1650">
              <a:latin typeface="Arial"/>
              <a:cs typeface="Arial"/>
            </a:endParaRPr>
          </a:p>
        </p:txBody>
      </p:sp>
      <p:sp>
        <p:nvSpPr>
          <p:cNvPr id="1717" name="object 1717"/>
          <p:cNvSpPr/>
          <p:nvPr/>
        </p:nvSpPr>
        <p:spPr>
          <a:xfrm>
            <a:off x="2371344" y="7780019"/>
            <a:ext cx="536575" cy="17145"/>
          </a:xfrm>
          <a:custGeom>
            <a:avLst/>
            <a:gdLst/>
            <a:ahLst/>
            <a:cxnLst/>
            <a:rect l="l" t="t" r="r" b="b"/>
            <a:pathLst>
              <a:path w="536575" h="17145">
                <a:moveTo>
                  <a:pt x="0" y="16763"/>
                </a:moveTo>
                <a:lnTo>
                  <a:pt x="536448" y="16763"/>
                </a:lnTo>
                <a:lnTo>
                  <a:pt x="536448" y="0"/>
                </a:lnTo>
                <a:lnTo>
                  <a:pt x="0" y="0"/>
                </a:lnTo>
                <a:lnTo>
                  <a:pt x="0" y="16763"/>
                </a:lnTo>
                <a:close/>
              </a:path>
            </a:pathLst>
          </a:custGeom>
          <a:solidFill>
            <a:srgbClr val="6600FF"/>
          </a:solidFill>
        </p:spPr>
        <p:txBody>
          <a:bodyPr wrap="square" lIns="0" tIns="0" rIns="0" bIns="0" rtlCol="0"/>
          <a:lstStyle/>
          <a:p/>
        </p:txBody>
      </p:sp>
      <p:sp>
        <p:nvSpPr>
          <p:cNvPr id="1718" name="object 1718"/>
          <p:cNvSpPr/>
          <p:nvPr/>
        </p:nvSpPr>
        <p:spPr>
          <a:xfrm>
            <a:off x="2270760" y="7737347"/>
            <a:ext cx="104139" cy="104139"/>
          </a:xfrm>
          <a:custGeom>
            <a:avLst/>
            <a:gdLst/>
            <a:ahLst/>
            <a:cxnLst/>
            <a:rect l="l" t="t" r="r" b="b"/>
            <a:pathLst>
              <a:path w="104139" h="104140">
                <a:moveTo>
                  <a:pt x="103631" y="0"/>
                </a:moveTo>
                <a:lnTo>
                  <a:pt x="0" y="50292"/>
                </a:lnTo>
                <a:lnTo>
                  <a:pt x="103631" y="103632"/>
                </a:lnTo>
                <a:lnTo>
                  <a:pt x="103631" y="0"/>
                </a:lnTo>
                <a:close/>
              </a:path>
            </a:pathLst>
          </a:custGeom>
          <a:solidFill>
            <a:srgbClr val="6600FF"/>
          </a:solidFill>
        </p:spPr>
        <p:txBody>
          <a:bodyPr wrap="square" lIns="0" tIns="0" rIns="0" bIns="0" rtlCol="0"/>
          <a:lstStyle/>
          <a:p/>
        </p:txBody>
      </p:sp>
      <p:sp>
        <p:nvSpPr>
          <p:cNvPr id="1719" name="object 1719"/>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720" name="object 1720"/>
          <p:cNvSpPr/>
          <p:nvPr/>
        </p:nvSpPr>
        <p:spPr>
          <a:xfrm>
            <a:off x="1993392" y="6992111"/>
            <a:ext cx="24765" cy="212090"/>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721" name="object 1721"/>
          <p:cNvSpPr/>
          <p:nvPr/>
        </p:nvSpPr>
        <p:spPr>
          <a:xfrm>
            <a:off x="2005583" y="7193280"/>
            <a:ext cx="265430" cy="22860"/>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p:txBody>
      </p:sp>
      <p:sp>
        <p:nvSpPr>
          <p:cNvPr id="1722" name="object 1722"/>
          <p:cNvSpPr/>
          <p:nvPr/>
        </p:nvSpPr>
        <p:spPr>
          <a:xfrm>
            <a:off x="2258567" y="7203947"/>
            <a:ext cx="24765" cy="744220"/>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p:txBody>
      </p:sp>
      <p:sp>
        <p:nvSpPr>
          <p:cNvPr id="1723" name="object 1723"/>
          <p:cNvSpPr/>
          <p:nvPr/>
        </p:nvSpPr>
        <p:spPr>
          <a:xfrm>
            <a:off x="1210055" y="7936992"/>
            <a:ext cx="1061085" cy="22860"/>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p:txBody>
      </p:sp>
      <p:sp>
        <p:nvSpPr>
          <p:cNvPr id="1724" name="object 1724"/>
          <p:cNvSpPr/>
          <p:nvPr/>
        </p:nvSpPr>
        <p:spPr>
          <a:xfrm>
            <a:off x="1197863" y="6992111"/>
            <a:ext cx="24765" cy="955675"/>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p:txBody>
      </p:sp>
      <p:sp>
        <p:nvSpPr>
          <p:cNvPr id="1725" name="object 1725"/>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726" name="object 1726"/>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727" name="object 1727"/>
          <p:cNvSpPr/>
          <p:nvPr/>
        </p:nvSpPr>
        <p:spPr>
          <a:xfrm>
            <a:off x="1993392" y="6992111"/>
            <a:ext cx="24765" cy="212090"/>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728" name="object 1728"/>
          <p:cNvSpPr/>
          <p:nvPr/>
        </p:nvSpPr>
        <p:spPr>
          <a:xfrm>
            <a:off x="2005583" y="7193280"/>
            <a:ext cx="265430" cy="22860"/>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p:txBody>
      </p:sp>
      <p:sp>
        <p:nvSpPr>
          <p:cNvPr id="1729" name="object 1729"/>
          <p:cNvSpPr/>
          <p:nvPr/>
        </p:nvSpPr>
        <p:spPr>
          <a:xfrm>
            <a:off x="2258567" y="7203947"/>
            <a:ext cx="24765" cy="744220"/>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p:txBody>
      </p:sp>
      <p:sp>
        <p:nvSpPr>
          <p:cNvPr id="1730" name="object 1730"/>
          <p:cNvSpPr/>
          <p:nvPr/>
        </p:nvSpPr>
        <p:spPr>
          <a:xfrm>
            <a:off x="1210055" y="7936992"/>
            <a:ext cx="1061085" cy="22860"/>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p:txBody>
      </p:sp>
      <p:sp>
        <p:nvSpPr>
          <p:cNvPr id="1731" name="object 1731"/>
          <p:cNvSpPr/>
          <p:nvPr/>
        </p:nvSpPr>
        <p:spPr>
          <a:xfrm>
            <a:off x="1197863" y="6992111"/>
            <a:ext cx="24765" cy="955675"/>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p:txBody>
      </p:sp>
      <p:sp>
        <p:nvSpPr>
          <p:cNvPr id="1732" name="object 1732"/>
          <p:cNvSpPr/>
          <p:nvPr/>
        </p:nvSpPr>
        <p:spPr>
          <a:xfrm>
            <a:off x="1210055" y="6979919"/>
            <a:ext cx="795655" cy="22860"/>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p:txBody>
      </p:sp>
      <p:sp>
        <p:nvSpPr>
          <p:cNvPr id="1733" name="object 1733"/>
          <p:cNvSpPr/>
          <p:nvPr/>
        </p:nvSpPr>
        <p:spPr>
          <a:xfrm>
            <a:off x="3320796"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734" name="object 1734"/>
          <p:cNvSpPr/>
          <p:nvPr/>
        </p:nvSpPr>
        <p:spPr>
          <a:xfrm>
            <a:off x="3493008" y="5411723"/>
            <a:ext cx="0" cy="253365"/>
          </a:xfrm>
          <a:custGeom>
            <a:avLst/>
            <a:gdLst/>
            <a:ahLst/>
            <a:cxnLst/>
            <a:rect l="l" t="t" r="r" b="b"/>
            <a:pathLst>
              <a:path w="0" h="253364">
                <a:moveTo>
                  <a:pt x="0" y="0"/>
                </a:moveTo>
                <a:lnTo>
                  <a:pt x="0" y="252984"/>
                </a:lnTo>
              </a:path>
            </a:pathLst>
          </a:custGeom>
          <a:ln w="24384">
            <a:solidFill>
              <a:srgbClr val="6600FF"/>
            </a:solidFill>
          </a:ln>
        </p:spPr>
        <p:txBody>
          <a:bodyPr wrap="square" lIns="0" tIns="0" rIns="0" bIns="0" rtlCol="0"/>
          <a:lstStyle/>
          <a:p/>
        </p:txBody>
      </p:sp>
      <p:sp>
        <p:nvSpPr>
          <p:cNvPr id="1735" name="object 1735"/>
          <p:cNvSpPr/>
          <p:nvPr/>
        </p:nvSpPr>
        <p:spPr>
          <a:xfrm>
            <a:off x="3432047" y="5294376"/>
            <a:ext cx="123825" cy="121920"/>
          </a:xfrm>
          <a:custGeom>
            <a:avLst/>
            <a:gdLst/>
            <a:ahLst/>
            <a:cxnLst/>
            <a:rect l="l" t="t" r="r" b="b"/>
            <a:pathLst>
              <a:path w="123825" h="121920">
                <a:moveTo>
                  <a:pt x="62484" y="0"/>
                </a:moveTo>
                <a:lnTo>
                  <a:pt x="0" y="121920"/>
                </a:lnTo>
                <a:lnTo>
                  <a:pt x="123444" y="121920"/>
                </a:lnTo>
                <a:lnTo>
                  <a:pt x="62484" y="0"/>
                </a:lnTo>
                <a:close/>
              </a:path>
            </a:pathLst>
          </a:custGeom>
          <a:solidFill>
            <a:srgbClr val="6600FF"/>
          </a:solidFill>
        </p:spPr>
        <p:txBody>
          <a:bodyPr wrap="square" lIns="0" tIns="0" rIns="0" bIns="0" rtlCol="0"/>
          <a:lstStyle/>
          <a:p/>
        </p:txBody>
      </p:sp>
      <p:sp>
        <p:nvSpPr>
          <p:cNvPr id="1736" name="object 1736"/>
          <p:cNvSpPr/>
          <p:nvPr/>
        </p:nvSpPr>
        <p:spPr>
          <a:xfrm>
            <a:off x="3075432" y="4802123"/>
            <a:ext cx="1106805" cy="24765"/>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p:txBody>
      </p:sp>
      <p:sp>
        <p:nvSpPr>
          <p:cNvPr id="1737" name="object 1737"/>
          <p:cNvSpPr/>
          <p:nvPr/>
        </p:nvSpPr>
        <p:spPr>
          <a:xfrm>
            <a:off x="4169664" y="4814315"/>
            <a:ext cx="24765" cy="265430"/>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p:txBody>
      </p:sp>
      <p:sp>
        <p:nvSpPr>
          <p:cNvPr id="1738" name="object 1738"/>
          <p:cNvSpPr/>
          <p:nvPr/>
        </p:nvSpPr>
        <p:spPr>
          <a:xfrm>
            <a:off x="3756659" y="5067300"/>
            <a:ext cx="425450" cy="24765"/>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p:txBody>
      </p:sp>
      <p:sp>
        <p:nvSpPr>
          <p:cNvPr id="1739" name="object 1739"/>
          <p:cNvSpPr/>
          <p:nvPr/>
        </p:nvSpPr>
        <p:spPr>
          <a:xfrm>
            <a:off x="3744467" y="5079491"/>
            <a:ext cx="24765" cy="213360"/>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p:txBody>
      </p:sp>
      <p:sp>
        <p:nvSpPr>
          <p:cNvPr id="1740" name="object 1740"/>
          <p:cNvSpPr/>
          <p:nvPr/>
        </p:nvSpPr>
        <p:spPr>
          <a:xfrm>
            <a:off x="2961132" y="5292852"/>
            <a:ext cx="795655" cy="0"/>
          </a:xfrm>
          <a:custGeom>
            <a:avLst/>
            <a:gdLst/>
            <a:ahLst/>
            <a:cxnLst/>
            <a:rect l="l" t="t" r="r" b="b"/>
            <a:pathLst>
              <a:path w="795654" h="0">
                <a:moveTo>
                  <a:pt x="0" y="0"/>
                </a:moveTo>
                <a:lnTo>
                  <a:pt x="795527" y="0"/>
                </a:lnTo>
              </a:path>
            </a:pathLst>
          </a:custGeom>
          <a:ln w="24384">
            <a:solidFill>
              <a:srgbClr val="800000"/>
            </a:solidFill>
          </a:ln>
        </p:spPr>
        <p:txBody>
          <a:bodyPr wrap="square" lIns="0" tIns="0" rIns="0" bIns="0" rtlCol="0"/>
          <a:lstStyle/>
          <a:p/>
        </p:txBody>
      </p:sp>
      <p:sp>
        <p:nvSpPr>
          <p:cNvPr id="1741" name="object 1741"/>
          <p:cNvSpPr/>
          <p:nvPr/>
        </p:nvSpPr>
        <p:spPr>
          <a:xfrm>
            <a:off x="2948939" y="5292852"/>
            <a:ext cx="24765" cy="212090"/>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742" name="object 1742"/>
          <p:cNvSpPr/>
          <p:nvPr/>
        </p:nvSpPr>
        <p:spPr>
          <a:xfrm>
            <a:off x="2749295" y="5504688"/>
            <a:ext cx="212090" cy="0"/>
          </a:xfrm>
          <a:custGeom>
            <a:avLst/>
            <a:gdLst/>
            <a:ahLst/>
            <a:cxnLst/>
            <a:rect l="l" t="t" r="r" b="b"/>
            <a:pathLst>
              <a:path w="212089" h="0">
                <a:moveTo>
                  <a:pt x="0" y="0"/>
                </a:moveTo>
                <a:lnTo>
                  <a:pt x="211836" y="0"/>
                </a:lnTo>
              </a:path>
            </a:pathLst>
          </a:custGeom>
          <a:ln w="24384">
            <a:solidFill>
              <a:srgbClr val="800000"/>
            </a:solidFill>
          </a:ln>
        </p:spPr>
        <p:txBody>
          <a:bodyPr wrap="square" lIns="0" tIns="0" rIns="0" bIns="0" rtlCol="0"/>
          <a:lstStyle/>
          <a:p/>
        </p:txBody>
      </p:sp>
      <p:sp>
        <p:nvSpPr>
          <p:cNvPr id="1743" name="object 1743"/>
          <p:cNvSpPr/>
          <p:nvPr/>
        </p:nvSpPr>
        <p:spPr>
          <a:xfrm>
            <a:off x="2752344" y="5134355"/>
            <a:ext cx="0" cy="370840"/>
          </a:xfrm>
          <a:custGeom>
            <a:avLst/>
            <a:gdLst/>
            <a:ahLst/>
            <a:cxnLst/>
            <a:rect l="l" t="t" r="r" b="b"/>
            <a:pathLst>
              <a:path w="0" h="370839">
                <a:moveTo>
                  <a:pt x="0" y="0"/>
                </a:moveTo>
                <a:lnTo>
                  <a:pt x="0" y="370332"/>
                </a:lnTo>
              </a:path>
            </a:pathLst>
          </a:custGeom>
          <a:ln w="30480">
            <a:solidFill>
              <a:srgbClr val="800000"/>
            </a:solidFill>
          </a:ln>
        </p:spPr>
        <p:txBody>
          <a:bodyPr wrap="square" lIns="0" tIns="0" rIns="0" bIns="0" rtlCol="0"/>
          <a:lstStyle/>
          <a:p/>
        </p:txBody>
      </p:sp>
      <p:sp>
        <p:nvSpPr>
          <p:cNvPr id="1744" name="object 1744"/>
          <p:cNvSpPr/>
          <p:nvPr/>
        </p:nvSpPr>
        <p:spPr>
          <a:xfrm>
            <a:off x="2755392" y="5122164"/>
            <a:ext cx="320040" cy="22860"/>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p:txBody>
      </p:sp>
      <p:sp>
        <p:nvSpPr>
          <p:cNvPr id="1745" name="object 1745"/>
          <p:cNvSpPr/>
          <p:nvPr/>
        </p:nvSpPr>
        <p:spPr>
          <a:xfrm>
            <a:off x="3063239" y="4814315"/>
            <a:ext cx="24765" cy="32004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p:txBody>
      </p:sp>
      <p:sp>
        <p:nvSpPr>
          <p:cNvPr id="1746" name="object 1746"/>
          <p:cNvSpPr/>
          <p:nvPr/>
        </p:nvSpPr>
        <p:spPr>
          <a:xfrm>
            <a:off x="3320796" y="5652515"/>
            <a:ext cx="342900" cy="34163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p:txBody>
      </p:sp>
      <p:sp>
        <p:nvSpPr>
          <p:cNvPr id="1747" name="object 1747"/>
          <p:cNvSpPr txBox="1"/>
          <p:nvPr/>
        </p:nvSpPr>
        <p:spPr>
          <a:xfrm>
            <a:off x="3420884" y="5694438"/>
            <a:ext cx="144145" cy="262890"/>
          </a:xfrm>
          <a:prstGeom prst="rect">
            <a:avLst/>
          </a:prstGeom>
        </p:spPr>
        <p:txBody>
          <a:bodyPr wrap="square" lIns="0" tIns="0" rIns="0" bIns="0" rtlCol="0" vert="horz">
            <a:spAutoFit/>
          </a:bodyPr>
          <a:lstStyle/>
          <a:p>
            <a:pPr marL="12700">
              <a:lnSpc>
                <a:spcPct val="100000"/>
              </a:lnSpc>
            </a:pPr>
            <a:r>
              <a:rPr dirty="0" sz="1650" spc="15" b="1">
                <a:solidFill>
                  <a:srgbClr val="003366"/>
                </a:solidFill>
                <a:latin typeface="Arial"/>
                <a:cs typeface="Arial"/>
              </a:rPr>
              <a:t>2</a:t>
            </a:r>
            <a:endParaRPr sz="1650">
              <a:latin typeface="Arial"/>
              <a:cs typeface="Arial"/>
            </a:endParaRPr>
          </a:p>
        </p:txBody>
      </p:sp>
      <p:sp>
        <p:nvSpPr>
          <p:cNvPr id="1748" name="object 1748"/>
          <p:cNvSpPr/>
          <p:nvPr/>
        </p:nvSpPr>
        <p:spPr>
          <a:xfrm>
            <a:off x="3493008" y="5411723"/>
            <a:ext cx="0" cy="253365"/>
          </a:xfrm>
          <a:custGeom>
            <a:avLst/>
            <a:gdLst/>
            <a:ahLst/>
            <a:cxnLst/>
            <a:rect l="l" t="t" r="r" b="b"/>
            <a:pathLst>
              <a:path w="0" h="253364">
                <a:moveTo>
                  <a:pt x="0" y="0"/>
                </a:moveTo>
                <a:lnTo>
                  <a:pt x="0" y="252984"/>
                </a:lnTo>
              </a:path>
            </a:pathLst>
          </a:custGeom>
          <a:ln w="24384">
            <a:solidFill>
              <a:srgbClr val="6600FF"/>
            </a:solidFill>
          </a:ln>
        </p:spPr>
        <p:txBody>
          <a:bodyPr wrap="square" lIns="0" tIns="0" rIns="0" bIns="0" rtlCol="0"/>
          <a:lstStyle/>
          <a:p/>
        </p:txBody>
      </p:sp>
      <p:sp>
        <p:nvSpPr>
          <p:cNvPr id="1749" name="object 1749"/>
          <p:cNvSpPr/>
          <p:nvPr/>
        </p:nvSpPr>
        <p:spPr>
          <a:xfrm>
            <a:off x="3432047" y="5294376"/>
            <a:ext cx="123825" cy="121920"/>
          </a:xfrm>
          <a:custGeom>
            <a:avLst/>
            <a:gdLst/>
            <a:ahLst/>
            <a:cxnLst/>
            <a:rect l="l" t="t" r="r" b="b"/>
            <a:pathLst>
              <a:path w="123825" h="121920">
                <a:moveTo>
                  <a:pt x="62484" y="0"/>
                </a:moveTo>
                <a:lnTo>
                  <a:pt x="0" y="121920"/>
                </a:lnTo>
                <a:lnTo>
                  <a:pt x="123444" y="121920"/>
                </a:lnTo>
                <a:lnTo>
                  <a:pt x="62484" y="0"/>
                </a:lnTo>
                <a:close/>
              </a:path>
            </a:pathLst>
          </a:custGeom>
          <a:solidFill>
            <a:srgbClr val="6600FF"/>
          </a:solidFill>
        </p:spPr>
        <p:txBody>
          <a:bodyPr wrap="square" lIns="0" tIns="0" rIns="0" bIns="0" rtlCol="0"/>
          <a:lstStyle/>
          <a:p/>
        </p:txBody>
      </p:sp>
      <p:sp>
        <p:nvSpPr>
          <p:cNvPr id="1750" name="object 1750"/>
          <p:cNvSpPr/>
          <p:nvPr/>
        </p:nvSpPr>
        <p:spPr>
          <a:xfrm>
            <a:off x="3075432" y="4802123"/>
            <a:ext cx="1106805" cy="24765"/>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p:txBody>
      </p:sp>
      <p:sp>
        <p:nvSpPr>
          <p:cNvPr id="1751" name="object 1751"/>
          <p:cNvSpPr/>
          <p:nvPr/>
        </p:nvSpPr>
        <p:spPr>
          <a:xfrm>
            <a:off x="4169664" y="4814315"/>
            <a:ext cx="24765" cy="265430"/>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p:txBody>
      </p:sp>
      <p:sp>
        <p:nvSpPr>
          <p:cNvPr id="1752" name="object 1752"/>
          <p:cNvSpPr/>
          <p:nvPr/>
        </p:nvSpPr>
        <p:spPr>
          <a:xfrm>
            <a:off x="3756659" y="5067300"/>
            <a:ext cx="425450" cy="24765"/>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p:txBody>
      </p:sp>
      <p:sp>
        <p:nvSpPr>
          <p:cNvPr id="1753" name="object 1753"/>
          <p:cNvSpPr/>
          <p:nvPr/>
        </p:nvSpPr>
        <p:spPr>
          <a:xfrm>
            <a:off x="3744467" y="5079491"/>
            <a:ext cx="24765" cy="213360"/>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p:txBody>
      </p:sp>
      <p:sp>
        <p:nvSpPr>
          <p:cNvPr id="1754" name="object 1754"/>
          <p:cNvSpPr/>
          <p:nvPr/>
        </p:nvSpPr>
        <p:spPr>
          <a:xfrm>
            <a:off x="2961132" y="5280659"/>
            <a:ext cx="795655" cy="24765"/>
          </a:xfrm>
          <a:custGeom>
            <a:avLst/>
            <a:gdLst/>
            <a:ahLst/>
            <a:cxnLst/>
            <a:rect l="l" t="t" r="r" b="b"/>
            <a:pathLst>
              <a:path w="795654" h="24764">
                <a:moveTo>
                  <a:pt x="0" y="24384"/>
                </a:moveTo>
                <a:lnTo>
                  <a:pt x="795527" y="24384"/>
                </a:lnTo>
                <a:lnTo>
                  <a:pt x="795527" y="0"/>
                </a:lnTo>
                <a:lnTo>
                  <a:pt x="0" y="0"/>
                </a:lnTo>
                <a:lnTo>
                  <a:pt x="0" y="24384"/>
                </a:lnTo>
                <a:close/>
              </a:path>
            </a:pathLst>
          </a:custGeom>
          <a:solidFill>
            <a:srgbClr val="800000"/>
          </a:solidFill>
        </p:spPr>
        <p:txBody>
          <a:bodyPr wrap="square" lIns="0" tIns="0" rIns="0" bIns="0" rtlCol="0"/>
          <a:lstStyle/>
          <a:p/>
        </p:txBody>
      </p:sp>
      <p:sp>
        <p:nvSpPr>
          <p:cNvPr id="1755" name="object 1755"/>
          <p:cNvSpPr/>
          <p:nvPr/>
        </p:nvSpPr>
        <p:spPr>
          <a:xfrm>
            <a:off x="2948939" y="5292852"/>
            <a:ext cx="24765" cy="212090"/>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756" name="object 1756"/>
          <p:cNvSpPr/>
          <p:nvPr/>
        </p:nvSpPr>
        <p:spPr>
          <a:xfrm>
            <a:off x="2749295" y="5504688"/>
            <a:ext cx="212090" cy="0"/>
          </a:xfrm>
          <a:custGeom>
            <a:avLst/>
            <a:gdLst/>
            <a:ahLst/>
            <a:cxnLst/>
            <a:rect l="l" t="t" r="r" b="b"/>
            <a:pathLst>
              <a:path w="212089" h="0">
                <a:moveTo>
                  <a:pt x="0" y="0"/>
                </a:moveTo>
                <a:lnTo>
                  <a:pt x="211836" y="0"/>
                </a:lnTo>
              </a:path>
            </a:pathLst>
          </a:custGeom>
          <a:ln w="24384">
            <a:solidFill>
              <a:srgbClr val="800000"/>
            </a:solidFill>
          </a:ln>
        </p:spPr>
        <p:txBody>
          <a:bodyPr wrap="square" lIns="0" tIns="0" rIns="0" bIns="0" rtlCol="0"/>
          <a:lstStyle/>
          <a:p/>
        </p:txBody>
      </p:sp>
      <p:sp>
        <p:nvSpPr>
          <p:cNvPr id="1757" name="object 1757"/>
          <p:cNvSpPr/>
          <p:nvPr/>
        </p:nvSpPr>
        <p:spPr>
          <a:xfrm>
            <a:off x="2752344" y="5134355"/>
            <a:ext cx="0" cy="370840"/>
          </a:xfrm>
          <a:custGeom>
            <a:avLst/>
            <a:gdLst/>
            <a:ahLst/>
            <a:cxnLst/>
            <a:rect l="l" t="t" r="r" b="b"/>
            <a:pathLst>
              <a:path w="0" h="370839">
                <a:moveTo>
                  <a:pt x="0" y="0"/>
                </a:moveTo>
                <a:lnTo>
                  <a:pt x="0" y="370332"/>
                </a:lnTo>
              </a:path>
            </a:pathLst>
          </a:custGeom>
          <a:ln w="30480">
            <a:solidFill>
              <a:srgbClr val="800000"/>
            </a:solidFill>
          </a:ln>
        </p:spPr>
        <p:txBody>
          <a:bodyPr wrap="square" lIns="0" tIns="0" rIns="0" bIns="0" rtlCol="0"/>
          <a:lstStyle/>
          <a:p/>
        </p:txBody>
      </p:sp>
      <p:sp>
        <p:nvSpPr>
          <p:cNvPr id="1758" name="object 1758"/>
          <p:cNvSpPr/>
          <p:nvPr/>
        </p:nvSpPr>
        <p:spPr>
          <a:xfrm>
            <a:off x="2755392" y="5122164"/>
            <a:ext cx="320040" cy="22860"/>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p:txBody>
      </p:sp>
      <p:sp>
        <p:nvSpPr>
          <p:cNvPr id="1759" name="object 1759"/>
          <p:cNvSpPr/>
          <p:nvPr/>
        </p:nvSpPr>
        <p:spPr>
          <a:xfrm>
            <a:off x="3063239" y="4814315"/>
            <a:ext cx="24765" cy="32004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p:txBody>
      </p:sp>
      <p:sp>
        <p:nvSpPr>
          <p:cNvPr id="1760" name="object 1760"/>
          <p:cNvSpPr/>
          <p:nvPr/>
        </p:nvSpPr>
        <p:spPr>
          <a:xfrm>
            <a:off x="3075432" y="4802123"/>
            <a:ext cx="1106805" cy="24765"/>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p:txBody>
      </p:sp>
      <p:sp>
        <p:nvSpPr>
          <p:cNvPr id="1761" name="object 1761"/>
          <p:cNvSpPr/>
          <p:nvPr/>
        </p:nvSpPr>
        <p:spPr>
          <a:xfrm>
            <a:off x="4169664" y="4814315"/>
            <a:ext cx="24765" cy="265430"/>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p:txBody>
      </p:sp>
      <p:sp>
        <p:nvSpPr>
          <p:cNvPr id="1762" name="object 1762"/>
          <p:cNvSpPr/>
          <p:nvPr/>
        </p:nvSpPr>
        <p:spPr>
          <a:xfrm>
            <a:off x="3756659" y="5067300"/>
            <a:ext cx="425450" cy="24765"/>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p:txBody>
      </p:sp>
      <p:sp>
        <p:nvSpPr>
          <p:cNvPr id="1763" name="object 1763"/>
          <p:cNvSpPr/>
          <p:nvPr/>
        </p:nvSpPr>
        <p:spPr>
          <a:xfrm>
            <a:off x="3744467" y="5079491"/>
            <a:ext cx="24765" cy="213360"/>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p:txBody>
      </p:sp>
      <p:sp>
        <p:nvSpPr>
          <p:cNvPr id="1764" name="object 1764"/>
          <p:cNvSpPr/>
          <p:nvPr/>
        </p:nvSpPr>
        <p:spPr>
          <a:xfrm>
            <a:off x="2961132" y="5280659"/>
            <a:ext cx="795655" cy="24765"/>
          </a:xfrm>
          <a:custGeom>
            <a:avLst/>
            <a:gdLst/>
            <a:ahLst/>
            <a:cxnLst/>
            <a:rect l="l" t="t" r="r" b="b"/>
            <a:pathLst>
              <a:path w="795654" h="24764">
                <a:moveTo>
                  <a:pt x="0" y="24384"/>
                </a:moveTo>
                <a:lnTo>
                  <a:pt x="795527" y="24384"/>
                </a:lnTo>
                <a:lnTo>
                  <a:pt x="795527" y="0"/>
                </a:lnTo>
                <a:lnTo>
                  <a:pt x="0" y="0"/>
                </a:lnTo>
                <a:lnTo>
                  <a:pt x="0" y="24384"/>
                </a:lnTo>
                <a:close/>
              </a:path>
            </a:pathLst>
          </a:custGeom>
          <a:solidFill>
            <a:srgbClr val="800000"/>
          </a:solidFill>
        </p:spPr>
        <p:txBody>
          <a:bodyPr wrap="square" lIns="0" tIns="0" rIns="0" bIns="0" rtlCol="0"/>
          <a:lstStyle/>
          <a:p/>
        </p:txBody>
      </p:sp>
      <p:sp>
        <p:nvSpPr>
          <p:cNvPr id="1765" name="object 1765"/>
          <p:cNvSpPr/>
          <p:nvPr/>
        </p:nvSpPr>
        <p:spPr>
          <a:xfrm>
            <a:off x="2948939" y="5292852"/>
            <a:ext cx="24765" cy="212090"/>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p:txBody>
      </p:sp>
      <p:sp>
        <p:nvSpPr>
          <p:cNvPr id="1766" name="object 1766"/>
          <p:cNvSpPr/>
          <p:nvPr/>
        </p:nvSpPr>
        <p:spPr>
          <a:xfrm>
            <a:off x="2749295" y="5504688"/>
            <a:ext cx="212090" cy="0"/>
          </a:xfrm>
          <a:custGeom>
            <a:avLst/>
            <a:gdLst/>
            <a:ahLst/>
            <a:cxnLst/>
            <a:rect l="l" t="t" r="r" b="b"/>
            <a:pathLst>
              <a:path w="212089" h="0">
                <a:moveTo>
                  <a:pt x="0" y="0"/>
                </a:moveTo>
                <a:lnTo>
                  <a:pt x="211836" y="0"/>
                </a:lnTo>
              </a:path>
            </a:pathLst>
          </a:custGeom>
          <a:ln w="24384">
            <a:solidFill>
              <a:srgbClr val="800000"/>
            </a:solidFill>
          </a:ln>
        </p:spPr>
        <p:txBody>
          <a:bodyPr wrap="square" lIns="0" tIns="0" rIns="0" bIns="0" rtlCol="0"/>
          <a:lstStyle/>
          <a:p/>
        </p:txBody>
      </p:sp>
      <p:sp>
        <p:nvSpPr>
          <p:cNvPr id="1767" name="object 1767"/>
          <p:cNvSpPr/>
          <p:nvPr/>
        </p:nvSpPr>
        <p:spPr>
          <a:xfrm>
            <a:off x="2752344" y="5134355"/>
            <a:ext cx="0" cy="370840"/>
          </a:xfrm>
          <a:custGeom>
            <a:avLst/>
            <a:gdLst/>
            <a:ahLst/>
            <a:cxnLst/>
            <a:rect l="l" t="t" r="r" b="b"/>
            <a:pathLst>
              <a:path w="0" h="370839">
                <a:moveTo>
                  <a:pt x="0" y="0"/>
                </a:moveTo>
                <a:lnTo>
                  <a:pt x="0" y="370332"/>
                </a:lnTo>
              </a:path>
            </a:pathLst>
          </a:custGeom>
          <a:ln w="30480">
            <a:solidFill>
              <a:srgbClr val="800000"/>
            </a:solidFill>
          </a:ln>
        </p:spPr>
        <p:txBody>
          <a:bodyPr wrap="square" lIns="0" tIns="0" rIns="0" bIns="0" rtlCol="0"/>
          <a:lstStyle/>
          <a:p/>
        </p:txBody>
      </p:sp>
      <p:sp>
        <p:nvSpPr>
          <p:cNvPr id="1768" name="object 1768"/>
          <p:cNvSpPr/>
          <p:nvPr/>
        </p:nvSpPr>
        <p:spPr>
          <a:xfrm>
            <a:off x="2755392" y="5122164"/>
            <a:ext cx="320040" cy="22860"/>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p:txBody>
      </p:sp>
      <p:sp>
        <p:nvSpPr>
          <p:cNvPr id="1769" name="object 1769"/>
          <p:cNvSpPr/>
          <p:nvPr/>
        </p:nvSpPr>
        <p:spPr>
          <a:xfrm>
            <a:off x="3063239" y="4814315"/>
            <a:ext cx="24765" cy="32004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p:txBody>
      </p:sp>
      <p:sp>
        <p:nvSpPr>
          <p:cNvPr id="1770" name="object 177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8652"/>
            <a:ext cx="5514340" cy="8108315"/>
          </a:xfrm>
          <a:prstGeom prst="rect">
            <a:avLst/>
          </a:prstGeom>
        </p:spPr>
        <p:txBody>
          <a:bodyPr wrap="square" lIns="0" tIns="0" rIns="0" bIns="0" rtlCol="0" vert="horz">
            <a:spAutoFit/>
          </a:bodyPr>
          <a:lstStyle/>
          <a:p>
            <a:pPr algn="ctr">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13</a:t>
            </a:r>
            <a:endParaRPr sz="1900">
              <a:latin typeface="Times New Roman"/>
              <a:cs typeface="Times New Roman"/>
            </a:endParaRPr>
          </a:p>
          <a:p>
            <a:pPr algn="ctr">
              <a:lnSpc>
                <a:spcPct val="100000"/>
              </a:lnSpc>
              <a:spcBef>
                <a:spcPts val="1485"/>
              </a:spcBef>
            </a:pPr>
            <a:r>
              <a:rPr dirty="0" sz="1600" spc="-10">
                <a:latin typeface="Times New Roman"/>
                <a:cs typeface="Times New Roman"/>
              </a:rPr>
              <a:t>Object Oriented </a:t>
            </a:r>
            <a:r>
              <a:rPr dirty="0" sz="1600">
                <a:latin typeface="Times New Roman"/>
                <a:cs typeface="Times New Roman"/>
              </a:rPr>
              <a:t>Analysis </a:t>
            </a:r>
            <a:r>
              <a:rPr dirty="0" sz="1600" spc="-5">
                <a:latin typeface="Times New Roman"/>
                <a:cs typeface="Times New Roman"/>
              </a:rPr>
              <a:t>and</a:t>
            </a:r>
            <a:r>
              <a:rPr dirty="0" sz="1600" spc="10">
                <a:latin typeface="Times New Roman"/>
                <a:cs typeface="Times New Roman"/>
              </a:rPr>
              <a:t> </a:t>
            </a:r>
            <a:r>
              <a:rPr dirty="0" sz="1600" spc="-10">
                <a:latin typeface="Times New Roman"/>
                <a:cs typeface="Times New Roman"/>
              </a:rPr>
              <a:t>Design</a:t>
            </a:r>
            <a:endParaRPr sz="1600">
              <a:latin typeface="Times New Roman"/>
              <a:cs typeface="Times New Roman"/>
            </a:endParaRPr>
          </a:p>
          <a:p>
            <a:pPr algn="just" marL="12700">
              <a:lnSpc>
                <a:spcPct val="100000"/>
              </a:lnSpc>
              <a:spcBef>
                <a:spcPts val="1105"/>
              </a:spcBef>
            </a:pPr>
            <a:r>
              <a:rPr dirty="0" sz="1800" spc="-5" i="1">
                <a:latin typeface="Times New Roman"/>
                <a:cs typeface="Times New Roman"/>
              </a:rPr>
              <a:t>Object Oriented Design </a:t>
            </a:r>
            <a:r>
              <a:rPr dirty="0" sz="1800" i="1">
                <a:latin typeface="Times New Roman"/>
                <a:cs typeface="Times New Roman"/>
              </a:rPr>
              <a:t>-</a:t>
            </a:r>
            <a:r>
              <a:rPr dirty="0" sz="1800" spc="-70" i="1">
                <a:latin typeface="Times New Roman"/>
                <a:cs typeface="Times New Roman"/>
              </a:rPr>
              <a:t> </a:t>
            </a:r>
            <a:r>
              <a:rPr dirty="0" sz="1800" i="1">
                <a:latin typeface="Times New Roman"/>
                <a:cs typeface="Times New Roman"/>
              </a:rPr>
              <a:t>Why?</a:t>
            </a:r>
            <a:endParaRPr sz="1800">
              <a:latin typeface="Times New Roman"/>
              <a:cs typeface="Times New Roman"/>
            </a:endParaRPr>
          </a:p>
          <a:p>
            <a:pPr algn="just" marL="12700" marR="5080">
              <a:lnSpc>
                <a:spcPts val="1380"/>
              </a:lnSpc>
              <a:spcBef>
                <a:spcPts val="345"/>
              </a:spcBef>
            </a:pPr>
            <a:r>
              <a:rPr dirty="0" sz="1200" spc="-5">
                <a:latin typeface="Times New Roman"/>
                <a:cs typeface="Times New Roman"/>
              </a:rPr>
              <a:t>Software </a:t>
            </a:r>
            <a:r>
              <a:rPr dirty="0" sz="1200">
                <a:latin typeface="Times New Roman"/>
                <a:cs typeface="Times New Roman"/>
              </a:rPr>
              <a:t>is primarily used to represent real-life players and processes inside a computer.  In the past, </a:t>
            </a:r>
            <a:r>
              <a:rPr dirty="0" sz="1200" spc="-5">
                <a:latin typeface="Times New Roman"/>
                <a:cs typeface="Times New Roman"/>
              </a:rPr>
              <a:t>software was </a:t>
            </a:r>
            <a:r>
              <a:rPr dirty="0" sz="1200">
                <a:latin typeface="Times New Roman"/>
                <a:cs typeface="Times New Roman"/>
              </a:rPr>
              <a:t>considered as a collection of information and procedures to  transform that information from input to the output format. There </a:t>
            </a:r>
            <a:r>
              <a:rPr dirty="0" sz="1200" spc="-5">
                <a:latin typeface="Times New Roman"/>
                <a:cs typeface="Times New Roman"/>
              </a:rPr>
              <a:t>was </a:t>
            </a:r>
            <a:r>
              <a:rPr dirty="0" sz="1200">
                <a:latin typeface="Times New Roman"/>
                <a:cs typeface="Times New Roman"/>
              </a:rPr>
              <a:t>no explicit  relationship between the information and the processes </a:t>
            </a:r>
            <a:r>
              <a:rPr dirty="0" sz="1200" spc="-5">
                <a:latin typeface="Times New Roman"/>
                <a:cs typeface="Times New Roman"/>
              </a:rPr>
              <a:t>which </a:t>
            </a:r>
            <a:r>
              <a:rPr dirty="0" sz="1200">
                <a:latin typeface="Times New Roman"/>
                <a:cs typeface="Times New Roman"/>
              </a:rPr>
              <a:t>operate on that  information. The mapping between </a:t>
            </a:r>
            <a:r>
              <a:rPr dirty="0" sz="1200" spc="-5">
                <a:latin typeface="Times New Roman"/>
                <a:cs typeface="Times New Roman"/>
              </a:rPr>
              <a:t>software </a:t>
            </a:r>
            <a:r>
              <a:rPr dirty="0" sz="1200">
                <a:latin typeface="Times New Roman"/>
                <a:cs typeface="Times New Roman"/>
              </a:rPr>
              <a:t>components and their corresponding real-  life objects and processes </a:t>
            </a:r>
            <a:r>
              <a:rPr dirty="0" sz="1200" spc="-5">
                <a:latin typeface="Times New Roman"/>
                <a:cs typeface="Times New Roman"/>
              </a:rPr>
              <a:t>was </a:t>
            </a:r>
            <a:r>
              <a:rPr dirty="0" sz="1200">
                <a:latin typeface="Times New Roman"/>
                <a:cs typeface="Times New Roman"/>
              </a:rPr>
              <a:t>hidden in the implementation details. There </a:t>
            </a:r>
            <a:r>
              <a:rPr dirty="0" sz="1200" spc="-5">
                <a:latin typeface="Times New Roman"/>
                <a:cs typeface="Times New Roman"/>
              </a:rPr>
              <a:t>was </a:t>
            </a:r>
            <a:r>
              <a:rPr dirty="0" sz="1200">
                <a:latin typeface="Times New Roman"/>
                <a:cs typeface="Times New Roman"/>
              </a:rPr>
              <a:t>no  mechanism for sharing information and procedures among the objects </a:t>
            </a:r>
            <a:r>
              <a:rPr dirty="0" sz="1200" spc="-5">
                <a:latin typeface="Times New Roman"/>
                <a:cs typeface="Times New Roman"/>
              </a:rPr>
              <a:t>which </a:t>
            </a:r>
            <a:r>
              <a:rPr dirty="0" sz="1200">
                <a:latin typeface="Times New Roman"/>
                <a:cs typeface="Times New Roman"/>
              </a:rPr>
              <a:t>have </a:t>
            </a:r>
            <a:r>
              <a:rPr dirty="0" sz="1200" spc="-5">
                <a:latin typeface="Times New Roman"/>
                <a:cs typeface="Times New Roman"/>
              </a:rPr>
              <a:t>similar  </a:t>
            </a:r>
            <a:r>
              <a:rPr dirty="0" sz="1200">
                <a:latin typeface="Times New Roman"/>
                <a:cs typeface="Times New Roman"/>
              </a:rPr>
              <a:t>properties. There </a:t>
            </a:r>
            <a:r>
              <a:rPr dirty="0" sz="1200" spc="-5">
                <a:latin typeface="Times New Roman"/>
                <a:cs typeface="Times New Roman"/>
              </a:rPr>
              <a:t>was </a:t>
            </a:r>
            <a:r>
              <a:rPr dirty="0" sz="1200">
                <a:latin typeface="Times New Roman"/>
                <a:cs typeface="Times New Roman"/>
              </a:rPr>
              <a:t>a need for a technology </a:t>
            </a:r>
            <a:r>
              <a:rPr dirty="0" sz="1200" spc="-5">
                <a:latin typeface="Times New Roman"/>
                <a:cs typeface="Times New Roman"/>
              </a:rPr>
              <a:t>which </a:t>
            </a:r>
            <a:r>
              <a:rPr dirty="0" sz="1200">
                <a:latin typeface="Times New Roman"/>
                <a:cs typeface="Times New Roman"/>
              </a:rPr>
              <a:t>could bridge the gap between the  real-life objects and their counter-parts in a computer. </a:t>
            </a:r>
            <a:r>
              <a:rPr dirty="0" sz="1200" spc="-5">
                <a:latin typeface="Times New Roman"/>
                <a:cs typeface="Times New Roman"/>
              </a:rPr>
              <a:t>Object </a:t>
            </a:r>
            <a:r>
              <a:rPr dirty="0" sz="1200">
                <a:latin typeface="Times New Roman"/>
                <a:cs typeface="Times New Roman"/>
              </a:rPr>
              <a:t>oriented technology  evolved to bridge the gap. </a:t>
            </a:r>
            <a:r>
              <a:rPr dirty="0" sz="1200" spc="-5">
                <a:latin typeface="Times New Roman"/>
                <a:cs typeface="Times New Roman"/>
              </a:rPr>
              <a:t>Object-oriented </a:t>
            </a:r>
            <a:r>
              <a:rPr dirty="0" sz="1200">
                <a:latin typeface="Times New Roman"/>
                <a:cs typeface="Times New Roman"/>
              </a:rPr>
              <a:t>technology helps in </a:t>
            </a:r>
            <a:r>
              <a:rPr dirty="0" sz="1200" spc="-5">
                <a:latin typeface="Times New Roman"/>
                <a:cs typeface="Times New Roman"/>
              </a:rPr>
              <a:t>software </a:t>
            </a:r>
            <a:r>
              <a:rPr dirty="0" sz="1200">
                <a:latin typeface="Times New Roman"/>
                <a:cs typeface="Times New Roman"/>
              </a:rPr>
              <a:t>modeling of real-  life objects in a direct and explicit fashion, </a:t>
            </a:r>
            <a:r>
              <a:rPr dirty="0" sz="1200" spc="15">
                <a:latin typeface="Times New Roman"/>
                <a:cs typeface="Times New Roman"/>
              </a:rPr>
              <a:t>by </a:t>
            </a:r>
            <a:r>
              <a:rPr dirty="0" sz="1200">
                <a:latin typeface="Times New Roman"/>
                <a:cs typeface="Times New Roman"/>
              </a:rPr>
              <a:t>encapsulating </a:t>
            </a:r>
            <a:r>
              <a:rPr dirty="0" sz="1200" spc="5">
                <a:latin typeface="Times New Roman"/>
                <a:cs typeface="Times New Roman"/>
              </a:rPr>
              <a:t>data </a:t>
            </a:r>
            <a:r>
              <a:rPr dirty="0" sz="1200">
                <a:latin typeface="Times New Roman"/>
                <a:cs typeface="Times New Roman"/>
              </a:rPr>
              <a:t>and processes related to  a real-life object or process in a </a:t>
            </a:r>
            <a:r>
              <a:rPr dirty="0" sz="1200" spc="-5">
                <a:latin typeface="Times New Roman"/>
                <a:cs typeface="Times New Roman"/>
              </a:rPr>
              <a:t>single software </a:t>
            </a:r>
            <a:r>
              <a:rPr dirty="0" sz="1200">
                <a:latin typeface="Times New Roman"/>
                <a:cs typeface="Times New Roman"/>
              </a:rPr>
              <a:t>entity. It also provides a mechanism </a:t>
            </a:r>
            <a:r>
              <a:rPr dirty="0" sz="1200" spc="-5">
                <a:latin typeface="Times New Roman"/>
                <a:cs typeface="Times New Roman"/>
              </a:rPr>
              <a:t>so  </a:t>
            </a:r>
            <a:r>
              <a:rPr dirty="0" sz="1200">
                <a:latin typeface="Times New Roman"/>
                <a:cs typeface="Times New Roman"/>
              </a:rPr>
              <a:t>that the object can inherit properties from their ancestors, just like real-life</a:t>
            </a:r>
            <a:r>
              <a:rPr dirty="0" sz="1200" spc="-165">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A complex </a:t>
            </a:r>
            <a:r>
              <a:rPr dirty="0" sz="1200" spc="-5">
                <a:latin typeface="Times New Roman"/>
                <a:cs typeface="Times New Roman"/>
              </a:rPr>
              <a:t>system </a:t>
            </a:r>
            <a:r>
              <a:rPr dirty="0" sz="1200">
                <a:latin typeface="Times New Roman"/>
                <a:cs typeface="Times New Roman"/>
              </a:rPr>
              <a:t>that </a:t>
            </a:r>
            <a:r>
              <a:rPr dirty="0" sz="1200" spc="-5">
                <a:latin typeface="Times New Roman"/>
                <a:cs typeface="Times New Roman"/>
              </a:rPr>
              <a:t>works </a:t>
            </a:r>
            <a:r>
              <a:rPr dirty="0" sz="1200">
                <a:latin typeface="Times New Roman"/>
                <a:cs typeface="Times New Roman"/>
              </a:rPr>
              <a:t>is invariably found to have evolved from a </a:t>
            </a:r>
            <a:r>
              <a:rPr dirty="0" sz="1200" spc="-5">
                <a:latin typeface="Times New Roman"/>
                <a:cs typeface="Times New Roman"/>
              </a:rPr>
              <a:t>simple system  </a:t>
            </a:r>
            <a:r>
              <a:rPr dirty="0" sz="1200">
                <a:latin typeface="Times New Roman"/>
                <a:cs typeface="Times New Roman"/>
              </a:rPr>
              <a:t>that </a:t>
            </a:r>
            <a:r>
              <a:rPr dirty="0" sz="1200" spc="-5">
                <a:latin typeface="Times New Roman"/>
                <a:cs typeface="Times New Roman"/>
              </a:rPr>
              <a:t>worked. </a:t>
            </a:r>
            <a:r>
              <a:rPr dirty="0" sz="1200">
                <a:latin typeface="Times New Roman"/>
                <a:cs typeface="Times New Roman"/>
              </a:rPr>
              <a:t>The </a:t>
            </a:r>
            <a:r>
              <a:rPr dirty="0" sz="1200" spc="-5">
                <a:latin typeface="Times New Roman"/>
                <a:cs typeface="Times New Roman"/>
              </a:rPr>
              <a:t>structure </a:t>
            </a:r>
            <a:r>
              <a:rPr dirty="0" sz="1200">
                <a:latin typeface="Times New Roman"/>
                <a:cs typeface="Times New Roman"/>
              </a:rPr>
              <a:t>of a </a:t>
            </a:r>
            <a:r>
              <a:rPr dirty="0" sz="1200" spc="-5">
                <a:latin typeface="Times New Roman"/>
                <a:cs typeface="Times New Roman"/>
              </a:rPr>
              <a:t>system </a:t>
            </a:r>
            <a:r>
              <a:rPr dirty="0" sz="1200">
                <a:latin typeface="Times New Roman"/>
                <a:cs typeface="Times New Roman"/>
              </a:rPr>
              <a:t>also plays a very important role. It is likely that  </a:t>
            </a:r>
            <a:r>
              <a:rPr dirty="0" sz="1200" spc="-5">
                <a:latin typeface="Times New Roman"/>
                <a:cs typeface="Times New Roman"/>
              </a:rPr>
              <a:t>we </a:t>
            </a:r>
            <a:r>
              <a:rPr dirty="0" sz="1200">
                <a:latin typeface="Times New Roman"/>
                <a:cs typeface="Times New Roman"/>
              </a:rPr>
              <a:t>understand </a:t>
            </a:r>
            <a:r>
              <a:rPr dirty="0" sz="1200" spc="5">
                <a:latin typeface="Times New Roman"/>
                <a:cs typeface="Times New Roman"/>
              </a:rPr>
              <a:t>only </a:t>
            </a:r>
            <a:r>
              <a:rPr dirty="0" sz="1200">
                <a:latin typeface="Times New Roman"/>
                <a:cs typeface="Times New Roman"/>
              </a:rPr>
              <a:t>those </a:t>
            </a:r>
            <a:r>
              <a:rPr dirty="0" sz="1200" spc="-5">
                <a:latin typeface="Times New Roman"/>
                <a:cs typeface="Times New Roman"/>
              </a:rPr>
              <a:t>systems which </a:t>
            </a:r>
            <a:r>
              <a:rPr dirty="0" sz="1200">
                <a:latin typeface="Times New Roman"/>
                <a:cs typeface="Times New Roman"/>
              </a:rPr>
              <a:t>have hierarchical </a:t>
            </a:r>
            <a:r>
              <a:rPr dirty="0" sz="1200" spc="-5">
                <a:latin typeface="Times New Roman"/>
                <a:cs typeface="Times New Roman"/>
              </a:rPr>
              <a:t>structure </a:t>
            </a:r>
            <a:r>
              <a:rPr dirty="0" sz="1200">
                <a:latin typeface="Times New Roman"/>
                <a:cs typeface="Times New Roman"/>
              </a:rPr>
              <a:t>and </a:t>
            </a:r>
            <a:r>
              <a:rPr dirty="0" sz="1200" spc="-5">
                <a:latin typeface="Times New Roman"/>
                <a:cs typeface="Times New Roman"/>
              </a:rPr>
              <a:t>where </a:t>
            </a:r>
            <a:r>
              <a:rPr dirty="0" sz="1200">
                <a:latin typeface="Times New Roman"/>
                <a:cs typeface="Times New Roman"/>
              </a:rPr>
              <a:t>intra-  component linkages are generally </a:t>
            </a:r>
            <a:r>
              <a:rPr dirty="0" sz="1200" spc="-5">
                <a:latin typeface="Times New Roman"/>
                <a:cs typeface="Times New Roman"/>
              </a:rPr>
              <a:t>stronger </a:t>
            </a:r>
            <a:r>
              <a:rPr dirty="0" sz="1200">
                <a:latin typeface="Times New Roman"/>
                <a:cs typeface="Times New Roman"/>
              </a:rPr>
              <a:t>than inter component linkages. That leads to  loose coupling, high cohesion and ultimately more maintainability </a:t>
            </a:r>
            <a:r>
              <a:rPr dirty="0" sz="1200" spc="-5">
                <a:latin typeface="Times New Roman"/>
                <a:cs typeface="Times New Roman"/>
              </a:rPr>
              <a:t>which </a:t>
            </a:r>
            <a:r>
              <a:rPr dirty="0" sz="1200">
                <a:latin typeface="Times New Roman"/>
                <a:cs typeface="Times New Roman"/>
              </a:rPr>
              <a:t>are the basic  design considerations. Instead of being a collection of loosely bound data </a:t>
            </a:r>
            <a:r>
              <a:rPr dirty="0" sz="1200" spc="-5">
                <a:latin typeface="Times New Roman"/>
                <a:cs typeface="Times New Roman"/>
              </a:rPr>
              <a:t>structures </a:t>
            </a:r>
            <a:r>
              <a:rPr dirty="0" sz="1200">
                <a:latin typeface="Times New Roman"/>
                <a:cs typeface="Times New Roman"/>
              </a:rPr>
              <a:t>and  functions, an object-oriented </a:t>
            </a:r>
            <a:r>
              <a:rPr dirty="0" sz="1200" spc="-5">
                <a:latin typeface="Times New Roman"/>
                <a:cs typeface="Times New Roman"/>
              </a:rPr>
              <a:t>software system </a:t>
            </a:r>
            <a:r>
              <a:rPr dirty="0" sz="1200">
                <a:latin typeface="Times New Roman"/>
                <a:cs typeface="Times New Roman"/>
              </a:rPr>
              <a:t>consists of objects </a:t>
            </a:r>
            <a:r>
              <a:rPr dirty="0" sz="1200" spc="-5">
                <a:latin typeface="Times New Roman"/>
                <a:cs typeface="Times New Roman"/>
              </a:rPr>
              <a:t>which </a:t>
            </a:r>
            <a:r>
              <a:rPr dirty="0" sz="1200">
                <a:latin typeface="Times New Roman"/>
                <a:cs typeface="Times New Roman"/>
              </a:rPr>
              <a:t>are, generally,  hierarchical, highly cohesive, and loosely</a:t>
            </a:r>
            <a:r>
              <a:rPr dirty="0" sz="1200" spc="-114">
                <a:latin typeface="Times New Roman"/>
                <a:cs typeface="Times New Roman"/>
              </a:rPr>
              <a:t> </a:t>
            </a:r>
            <a:r>
              <a:rPr dirty="0" sz="1200">
                <a:latin typeface="Times New Roman"/>
                <a:cs typeface="Times New Roman"/>
              </a:rPr>
              <a:t>coupled.</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a:latin typeface="Times New Roman"/>
                <a:cs typeface="Times New Roman"/>
              </a:rPr>
              <a:t>Some </a:t>
            </a:r>
            <a:r>
              <a:rPr dirty="0" sz="1200">
                <a:latin typeface="Times New Roman"/>
                <a:cs typeface="Times New Roman"/>
              </a:rPr>
              <a:t>of the key advantages </a:t>
            </a:r>
            <a:r>
              <a:rPr dirty="0" sz="1200" spc="-5">
                <a:latin typeface="Times New Roman"/>
                <a:cs typeface="Times New Roman"/>
              </a:rPr>
              <a:t>which </a:t>
            </a:r>
            <a:r>
              <a:rPr dirty="0" sz="1200">
                <a:latin typeface="Times New Roman"/>
                <a:cs typeface="Times New Roman"/>
              </a:rPr>
              <a:t>make the object-oriented technology </a:t>
            </a:r>
            <a:r>
              <a:rPr dirty="0" sz="1200" spc="-5">
                <a:latin typeface="Times New Roman"/>
                <a:cs typeface="Times New Roman"/>
              </a:rPr>
              <a:t>significantly  </a:t>
            </a:r>
            <a:r>
              <a:rPr dirty="0" sz="1200">
                <a:latin typeface="Times New Roman"/>
                <a:cs typeface="Times New Roman"/>
              </a:rPr>
              <a:t>attractive than other technologies</a:t>
            </a:r>
            <a:r>
              <a:rPr dirty="0" sz="1200" spc="-114">
                <a:latin typeface="Times New Roman"/>
                <a:cs typeface="Times New Roman"/>
              </a:rPr>
              <a:t> </a:t>
            </a:r>
            <a:r>
              <a:rPr dirty="0" sz="1200">
                <a:latin typeface="Times New Roman"/>
                <a:cs typeface="Times New Roman"/>
              </a:rPr>
              <a:t>include:</a:t>
            </a:r>
            <a:endParaRPr sz="1200">
              <a:latin typeface="Times New Roman"/>
              <a:cs typeface="Times New Roman"/>
            </a:endParaRPr>
          </a:p>
          <a:p>
            <a:pPr marL="378460" marR="9525" indent="-182880">
              <a:lnSpc>
                <a:spcPts val="1370"/>
              </a:lnSpc>
              <a:spcBef>
                <a:spcPts val="400"/>
              </a:spcBef>
              <a:buFont typeface="Symbol"/>
              <a:buChar char=""/>
              <a:tabLst>
                <a:tab pos="378460" algn="l"/>
              </a:tabLst>
            </a:pPr>
            <a:r>
              <a:rPr dirty="0" sz="1200">
                <a:latin typeface="Times New Roman"/>
                <a:cs typeface="Times New Roman"/>
              </a:rPr>
              <a:t>Clarity and understandability of the </a:t>
            </a:r>
            <a:r>
              <a:rPr dirty="0" sz="1200" spc="-5">
                <a:latin typeface="Times New Roman"/>
                <a:cs typeface="Times New Roman"/>
              </a:rPr>
              <a:t>system, </a:t>
            </a:r>
            <a:r>
              <a:rPr dirty="0" sz="1200">
                <a:latin typeface="Times New Roman"/>
                <a:cs typeface="Times New Roman"/>
              </a:rPr>
              <a:t>as object-oriented approach is closer to  the </a:t>
            </a:r>
            <a:r>
              <a:rPr dirty="0" sz="1200" spc="-5">
                <a:latin typeface="Times New Roman"/>
                <a:cs typeface="Times New Roman"/>
              </a:rPr>
              <a:t>working </a:t>
            </a:r>
            <a:r>
              <a:rPr dirty="0" sz="1200">
                <a:latin typeface="Times New Roman"/>
                <a:cs typeface="Times New Roman"/>
              </a:rPr>
              <a:t>of human</a:t>
            </a:r>
            <a:r>
              <a:rPr dirty="0" sz="1200" spc="-95">
                <a:latin typeface="Times New Roman"/>
                <a:cs typeface="Times New Roman"/>
              </a:rPr>
              <a:t> </a:t>
            </a:r>
            <a:r>
              <a:rPr dirty="0" sz="1200">
                <a:latin typeface="Times New Roman"/>
                <a:cs typeface="Times New Roman"/>
              </a:rPr>
              <a:t>cognition.</a:t>
            </a:r>
            <a:endParaRPr sz="1200">
              <a:latin typeface="Times New Roman"/>
              <a:cs typeface="Times New Roman"/>
            </a:endParaRPr>
          </a:p>
          <a:p>
            <a:pPr marL="378460" marR="8255" indent="-182880">
              <a:lnSpc>
                <a:spcPts val="1370"/>
              </a:lnSpc>
              <a:spcBef>
                <a:spcPts val="405"/>
              </a:spcBef>
              <a:buFont typeface="Symbol"/>
              <a:buChar char=""/>
              <a:tabLst>
                <a:tab pos="378460" algn="l"/>
              </a:tabLst>
            </a:pPr>
            <a:r>
              <a:rPr dirty="0" sz="1200">
                <a:latin typeface="Times New Roman"/>
                <a:cs typeface="Times New Roman"/>
              </a:rPr>
              <a:t>Reusability of code resulting from low inter-dependence among objects, and  provision of generalization and </a:t>
            </a:r>
            <a:r>
              <a:rPr dirty="0" sz="1200" spc="-5">
                <a:latin typeface="Times New Roman"/>
                <a:cs typeface="Times New Roman"/>
              </a:rPr>
              <a:t>specialization </a:t>
            </a:r>
            <a:r>
              <a:rPr dirty="0" sz="1200">
                <a:latin typeface="Times New Roman"/>
                <a:cs typeface="Times New Roman"/>
              </a:rPr>
              <a:t>through</a:t>
            </a:r>
            <a:r>
              <a:rPr dirty="0" sz="1200" spc="-95">
                <a:latin typeface="Times New Roman"/>
                <a:cs typeface="Times New Roman"/>
              </a:rPr>
              <a:t> </a:t>
            </a:r>
            <a:r>
              <a:rPr dirty="0" sz="1200">
                <a:latin typeface="Times New Roman"/>
                <a:cs typeface="Times New Roman"/>
              </a:rPr>
              <a:t>inheritance.</a:t>
            </a:r>
            <a:endParaRPr sz="1200">
              <a:latin typeface="Times New Roman"/>
              <a:cs typeface="Times New Roman"/>
            </a:endParaRPr>
          </a:p>
          <a:p>
            <a:pPr marL="378460" marR="7620" indent="-182880">
              <a:lnSpc>
                <a:spcPts val="1370"/>
              </a:lnSpc>
              <a:spcBef>
                <a:spcPts val="405"/>
              </a:spcBef>
              <a:buFont typeface="Symbol"/>
              <a:buChar char=""/>
              <a:tabLst>
                <a:tab pos="378460" algn="l"/>
              </a:tabLst>
            </a:pPr>
            <a:r>
              <a:rPr dirty="0" sz="1200">
                <a:latin typeface="Times New Roman"/>
                <a:cs typeface="Times New Roman"/>
              </a:rPr>
              <a:t>Reduced effort in maintenance and enhancement, resulting from inheritance,  encapsulation, low coupling, and high</a:t>
            </a:r>
            <a:r>
              <a:rPr dirty="0" sz="1200" spc="-120">
                <a:latin typeface="Times New Roman"/>
                <a:cs typeface="Times New Roman"/>
              </a:rPr>
              <a:t> </a:t>
            </a:r>
            <a:r>
              <a:rPr dirty="0" sz="1200">
                <a:latin typeface="Times New Roman"/>
                <a:cs typeface="Times New Roman"/>
              </a:rPr>
              <a:t>cohesion.</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5"/>
              </a:spcBef>
            </a:pPr>
            <a:endParaRPr sz="1150">
              <a:latin typeface="Times New Roman"/>
              <a:cs typeface="Times New Roman"/>
            </a:endParaRPr>
          </a:p>
          <a:p>
            <a:pPr algn="just" marL="12700">
              <a:lnSpc>
                <a:spcPct val="100000"/>
              </a:lnSpc>
            </a:pPr>
            <a:r>
              <a:rPr dirty="0" sz="1600" spc="-10">
                <a:latin typeface="Times New Roman"/>
                <a:cs typeface="Times New Roman"/>
              </a:rPr>
              <a:t>Difference </a:t>
            </a:r>
            <a:r>
              <a:rPr dirty="0" sz="1600" spc="-5">
                <a:latin typeface="Times New Roman"/>
                <a:cs typeface="Times New Roman"/>
              </a:rPr>
              <a:t>between object-oriented and function-oriented</a:t>
            </a:r>
            <a:r>
              <a:rPr dirty="0" sz="1600" spc="185">
                <a:latin typeface="Times New Roman"/>
                <a:cs typeface="Times New Roman"/>
              </a:rPr>
              <a:t> </a:t>
            </a:r>
            <a:r>
              <a:rPr dirty="0" sz="1600" spc="-5">
                <a:latin typeface="Times New Roman"/>
                <a:cs typeface="Times New Roman"/>
              </a:rPr>
              <a:t>design</a:t>
            </a:r>
            <a:endParaRPr sz="1600">
              <a:latin typeface="Times New Roman"/>
              <a:cs typeface="Times New Roman"/>
            </a:endParaRPr>
          </a:p>
          <a:p>
            <a:pPr>
              <a:lnSpc>
                <a:spcPct val="100000"/>
              </a:lnSpc>
              <a:spcBef>
                <a:spcPts val="5"/>
              </a:spcBef>
            </a:pPr>
            <a:endParaRPr sz="1500">
              <a:latin typeface="Times New Roman"/>
              <a:cs typeface="Times New Roman"/>
            </a:endParaRPr>
          </a:p>
          <a:p>
            <a:pPr algn="just" marL="12700" marR="6985">
              <a:lnSpc>
                <a:spcPts val="1380"/>
              </a:lnSpc>
            </a:pPr>
            <a:r>
              <a:rPr dirty="0" sz="1200">
                <a:latin typeface="Times New Roman"/>
                <a:cs typeface="Times New Roman"/>
              </a:rPr>
              <a:t>Before talking about how to derive and object-oriented design, </a:t>
            </a:r>
            <a:r>
              <a:rPr dirty="0" sz="1200" spc="-5">
                <a:latin typeface="Times New Roman"/>
                <a:cs typeface="Times New Roman"/>
              </a:rPr>
              <a:t>we </a:t>
            </a:r>
            <a:r>
              <a:rPr dirty="0" sz="1200">
                <a:latin typeface="Times New Roman"/>
                <a:cs typeface="Times New Roman"/>
              </a:rPr>
              <a:t>first need to  understand the basic difference between object-oriented and function oriented (or action  oriented)</a:t>
            </a:r>
            <a:r>
              <a:rPr dirty="0" sz="1200" spc="-100">
                <a:latin typeface="Times New Roman"/>
                <a:cs typeface="Times New Roman"/>
              </a:rPr>
              <a:t> </a:t>
            </a:r>
            <a:r>
              <a:rPr dirty="0" sz="1200">
                <a:latin typeface="Times New Roman"/>
                <a:cs typeface="Times New Roman"/>
              </a:rPr>
              <a:t>approach.</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p:nvPr/>
        </p:nvSpPr>
        <p:spPr>
          <a:xfrm>
            <a:off x="1552955" y="3436111"/>
            <a:ext cx="3965448" cy="181863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130300" y="1086611"/>
            <a:ext cx="5514340" cy="2160270"/>
          </a:xfrm>
          <a:prstGeom prst="rect">
            <a:avLst/>
          </a:prstGeom>
        </p:spPr>
        <p:txBody>
          <a:bodyPr wrap="square" lIns="0" tIns="0" rIns="0" bIns="0" rtlCol="0" vert="horz">
            <a:spAutoFit/>
          </a:bodyPr>
          <a:lstStyle/>
          <a:p>
            <a:pPr algn="just" marL="12700" marR="5080">
              <a:lnSpc>
                <a:spcPts val="1380"/>
              </a:lnSpc>
            </a:pPr>
            <a:r>
              <a:rPr dirty="0" sz="1200">
                <a:latin typeface="Times New Roman"/>
                <a:cs typeface="Times New Roman"/>
              </a:rPr>
              <a:t>In the case of action-oriented approach, data is decomposed according to functionality  requirements. That is, decomposition revolves around function. In the </a:t>
            </a:r>
            <a:r>
              <a:rPr dirty="0" sz="1200" spc="-5">
                <a:latin typeface="Times New Roman"/>
                <a:cs typeface="Times New Roman"/>
              </a:rPr>
              <a:t>OO </a:t>
            </a:r>
            <a:r>
              <a:rPr dirty="0" sz="1200">
                <a:latin typeface="Times New Roman"/>
                <a:cs typeface="Times New Roman"/>
              </a:rPr>
              <a:t>approach,  decomposition of a problem revolves around data. </a:t>
            </a:r>
            <a:r>
              <a:rPr dirty="0" sz="1200" spc="-5">
                <a:latin typeface="Times New Roman"/>
                <a:cs typeface="Times New Roman"/>
              </a:rPr>
              <a:t>Action-oriented </a:t>
            </a:r>
            <a:r>
              <a:rPr dirty="0" sz="1200">
                <a:latin typeface="Times New Roman"/>
                <a:cs typeface="Times New Roman"/>
              </a:rPr>
              <a:t>paradigm focuses </a:t>
            </a:r>
            <a:r>
              <a:rPr dirty="0" sz="1200" spc="5">
                <a:latin typeface="Times New Roman"/>
                <a:cs typeface="Times New Roman"/>
              </a:rPr>
              <a:t>only  </a:t>
            </a:r>
            <a:r>
              <a:rPr dirty="0" sz="1200">
                <a:latin typeface="Times New Roman"/>
                <a:cs typeface="Times New Roman"/>
              </a:rPr>
              <a:t>on the functionality </a:t>
            </a:r>
            <a:r>
              <a:rPr dirty="0" sz="1200" spc="15">
                <a:latin typeface="Times New Roman"/>
                <a:cs typeface="Times New Roman"/>
              </a:rPr>
              <a:t>of </a:t>
            </a: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and typically ignores the data until it is required. </a:t>
            </a:r>
            <a:r>
              <a:rPr dirty="0" sz="1200" spc="-5">
                <a:latin typeface="Times New Roman"/>
                <a:cs typeface="Times New Roman"/>
              </a:rPr>
              <a:t>Object-  </a:t>
            </a:r>
            <a:r>
              <a:rPr dirty="0" sz="1200">
                <a:latin typeface="Times New Roman"/>
                <a:cs typeface="Times New Roman"/>
              </a:rPr>
              <a:t>oriented paradigm focuses both on the functionality and the data at the </a:t>
            </a:r>
            <a:r>
              <a:rPr dirty="0" sz="1200" spc="-5">
                <a:latin typeface="Times New Roman"/>
                <a:cs typeface="Times New Roman"/>
              </a:rPr>
              <a:t>same </a:t>
            </a:r>
            <a:r>
              <a:rPr dirty="0" sz="1200">
                <a:latin typeface="Times New Roman"/>
                <a:cs typeface="Times New Roman"/>
              </a:rPr>
              <a:t>time. The  basic difference between these two is decentralized control mechanism versus centralized  control mechanism respectively. Decentralization gives </a:t>
            </a:r>
            <a:r>
              <a:rPr dirty="0" sz="1200" spc="-5">
                <a:latin typeface="Times New Roman"/>
                <a:cs typeface="Times New Roman"/>
              </a:rPr>
              <a:t>OO </a:t>
            </a:r>
            <a:r>
              <a:rPr dirty="0" sz="1200">
                <a:latin typeface="Times New Roman"/>
                <a:cs typeface="Times New Roman"/>
              </a:rPr>
              <a:t>the </a:t>
            </a:r>
            <a:r>
              <a:rPr dirty="0" sz="1200" spc="5">
                <a:latin typeface="Times New Roman"/>
                <a:cs typeface="Times New Roman"/>
              </a:rPr>
              <a:t>ability </a:t>
            </a:r>
            <a:r>
              <a:rPr dirty="0" sz="1200">
                <a:latin typeface="Times New Roman"/>
                <a:cs typeface="Times New Roman"/>
              </a:rPr>
              <a:t>to handle essential  complexity better than action-oriented</a:t>
            </a:r>
            <a:r>
              <a:rPr dirty="0" sz="1200" spc="-114">
                <a:latin typeface="Times New Roman"/>
                <a:cs typeface="Times New Roman"/>
              </a:rPr>
              <a:t> </a:t>
            </a:r>
            <a:r>
              <a:rPr dirty="0" sz="1200">
                <a:latin typeface="Times New Roman"/>
                <a:cs typeface="Times New Roman"/>
              </a:rPr>
              <a:t>approach.</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a:latin typeface="Times New Roman"/>
                <a:cs typeface="Times New Roman"/>
              </a:rPr>
              <a:t>This difference is elaborated </a:t>
            </a:r>
            <a:r>
              <a:rPr dirty="0" sz="1200" spc="-5">
                <a:latin typeface="Times New Roman"/>
                <a:cs typeface="Times New Roman"/>
              </a:rPr>
              <a:t>with </a:t>
            </a:r>
            <a:r>
              <a:rPr dirty="0" sz="1200">
                <a:latin typeface="Times New Roman"/>
                <a:cs typeface="Times New Roman"/>
              </a:rPr>
              <a:t>the help of the following</a:t>
            </a:r>
            <a:r>
              <a:rPr dirty="0" sz="1200" spc="-114">
                <a:latin typeface="Times New Roman"/>
                <a:cs typeface="Times New Roman"/>
              </a:rPr>
              <a:t> </a:t>
            </a:r>
            <a:r>
              <a:rPr dirty="0" sz="1200">
                <a:latin typeface="Times New Roman"/>
                <a:cs typeface="Times New Roman"/>
              </a:rPr>
              <a:t>diagram:</a:t>
            </a:r>
            <a:endParaRPr sz="1200">
              <a:latin typeface="Times New Roman"/>
              <a:cs typeface="Times New Roman"/>
            </a:endParaRPr>
          </a:p>
          <a:p>
            <a:pPr>
              <a:lnSpc>
                <a:spcPct val="100000"/>
              </a:lnSpc>
            </a:pPr>
            <a:endParaRPr sz="1500">
              <a:latin typeface="Times New Roman"/>
              <a:cs typeface="Times New Roman"/>
            </a:endParaRPr>
          </a:p>
          <a:p>
            <a:pPr algn="just" marL="62865">
              <a:lnSpc>
                <a:spcPct val="100000"/>
              </a:lnSpc>
            </a:pPr>
            <a:r>
              <a:rPr dirty="0" sz="1200" spc="30" b="1">
                <a:latin typeface="Verdana"/>
                <a:cs typeface="Verdana"/>
              </a:rPr>
              <a:t>Functions</a:t>
            </a:r>
            <a:endParaRPr sz="1200">
              <a:latin typeface="Verdana"/>
              <a:cs typeface="Verdana"/>
            </a:endParaRPr>
          </a:p>
        </p:txBody>
      </p:sp>
      <p:sp>
        <p:nvSpPr>
          <p:cNvPr id="8" name="object 8"/>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84</a:t>
            </a:r>
          </a:p>
          <a:p>
            <a:pPr marL="1498600">
              <a:lnSpc>
                <a:spcPts val="1410"/>
              </a:lnSpc>
            </a:pPr>
            <a:r>
              <a:rPr dirty="0"/>
              <a:t>© Copyright </a:t>
            </a:r>
            <a:r>
              <a:rPr dirty="0" spc="-5"/>
              <a:t>Virtual University </a:t>
            </a:r>
            <a:r>
              <a:rPr dirty="0"/>
              <a:t>of</a:t>
            </a:r>
            <a:r>
              <a:rPr dirty="0" spc="-80"/>
              <a:t> </a:t>
            </a:r>
            <a:r>
              <a:rPr dirty="0" spc="-5"/>
              <a:t>Pakistan</a:t>
            </a:r>
          </a:p>
        </p:txBody>
      </p:sp>
      <p:sp>
        <p:nvSpPr>
          <p:cNvPr id="7" name="object 7"/>
          <p:cNvSpPr txBox="1"/>
          <p:nvPr/>
        </p:nvSpPr>
        <p:spPr>
          <a:xfrm>
            <a:off x="1130300" y="5300408"/>
            <a:ext cx="5513070" cy="2851785"/>
          </a:xfrm>
          <a:prstGeom prst="rect">
            <a:avLst/>
          </a:prstGeom>
        </p:spPr>
        <p:txBody>
          <a:bodyPr wrap="square" lIns="0" tIns="0" rIns="0" bIns="0" rtlCol="0" vert="horz">
            <a:spAutoFit/>
          </a:bodyPr>
          <a:lstStyle/>
          <a:p>
            <a:pPr algn="just" marL="44450">
              <a:lnSpc>
                <a:spcPct val="100000"/>
              </a:lnSpc>
            </a:pPr>
            <a:r>
              <a:rPr dirty="0" sz="1200" spc="35" b="1">
                <a:latin typeface="Verdana"/>
                <a:cs typeface="Verdana"/>
              </a:rPr>
              <a:t>Data</a:t>
            </a:r>
            <a:endParaRPr sz="1200">
              <a:latin typeface="Verdana"/>
              <a:cs typeface="Verdana"/>
            </a:endParaRPr>
          </a:p>
          <a:p>
            <a:pPr>
              <a:lnSpc>
                <a:spcPct val="100000"/>
              </a:lnSpc>
              <a:spcBef>
                <a:spcPts val="20"/>
              </a:spcBef>
            </a:pPr>
            <a:endParaRPr sz="1400">
              <a:latin typeface="Times New Roman"/>
              <a:cs typeface="Times New Roman"/>
            </a:endParaRPr>
          </a:p>
          <a:p>
            <a:pPr algn="just" marL="12700" marR="5080">
              <a:lnSpc>
                <a:spcPts val="1380"/>
              </a:lnSpc>
            </a:pPr>
            <a:r>
              <a:rPr dirty="0" sz="1200">
                <a:latin typeface="Times New Roman"/>
                <a:cs typeface="Times New Roman"/>
              </a:rPr>
              <a:t>In this diagram, the ovals depict the function </a:t>
            </a:r>
            <a:r>
              <a:rPr dirty="0" sz="1200" spc="-5">
                <a:latin typeface="Times New Roman"/>
                <a:cs typeface="Times New Roman"/>
              </a:rPr>
              <a:t>while </a:t>
            </a:r>
            <a:r>
              <a:rPr dirty="0" sz="1200">
                <a:latin typeface="Times New Roman"/>
                <a:cs typeface="Times New Roman"/>
              </a:rPr>
              <a:t>rectangles/squares depict data. </a:t>
            </a:r>
            <a:r>
              <a:rPr dirty="0" sz="1200" spc="-5">
                <a:latin typeface="Times New Roman"/>
                <a:cs typeface="Times New Roman"/>
              </a:rPr>
              <a:t>Since </a:t>
            </a:r>
            <a:r>
              <a:rPr dirty="0" sz="1200">
                <a:latin typeface="Times New Roman"/>
                <a:cs typeface="Times New Roman"/>
              </a:rPr>
              <a:t>a  function contains dynamic information </a:t>
            </a:r>
            <a:r>
              <a:rPr dirty="0" sz="1200" spc="-5">
                <a:latin typeface="Times New Roman"/>
                <a:cs typeface="Times New Roman"/>
              </a:rPr>
              <a:t>while </a:t>
            </a:r>
            <a:r>
              <a:rPr dirty="0" sz="1200">
                <a:latin typeface="Times New Roman"/>
                <a:cs typeface="Times New Roman"/>
              </a:rPr>
              <a:t>data contains only </a:t>
            </a:r>
            <a:r>
              <a:rPr dirty="0" sz="1200" spc="-5">
                <a:latin typeface="Times New Roman"/>
                <a:cs typeface="Times New Roman"/>
              </a:rPr>
              <a:t>static </a:t>
            </a:r>
            <a:r>
              <a:rPr dirty="0" sz="1200">
                <a:latin typeface="Times New Roman"/>
                <a:cs typeface="Times New Roman"/>
              </a:rPr>
              <a:t>information, if the  function and data are managed </a:t>
            </a:r>
            <a:r>
              <a:rPr dirty="0" sz="1200" spc="-5">
                <a:latin typeface="Times New Roman"/>
                <a:cs typeface="Times New Roman"/>
              </a:rPr>
              <a:t>separately, </a:t>
            </a:r>
            <a:r>
              <a:rPr dirty="0" sz="1200">
                <a:latin typeface="Times New Roman"/>
                <a:cs typeface="Times New Roman"/>
              </a:rPr>
              <a:t>the required data components can be found by  </a:t>
            </a:r>
            <a:r>
              <a:rPr dirty="0" sz="1200" spc="-5">
                <a:latin typeface="Times New Roman"/>
                <a:cs typeface="Times New Roman"/>
              </a:rPr>
              <a:t>scanning </a:t>
            </a:r>
            <a:r>
              <a:rPr dirty="0" sz="1200">
                <a:latin typeface="Times New Roman"/>
                <a:cs typeface="Times New Roman"/>
              </a:rPr>
              <a:t>a function but the functions that use a particular data cannot be found by just  looking at the data. That is, the function knows about the data it needs to use but the data  do not know about the functions using it. That means, it is easy to make a change in a  function </a:t>
            </a:r>
            <a:r>
              <a:rPr dirty="0" sz="1200" spc="-5">
                <a:latin typeface="Times New Roman"/>
                <a:cs typeface="Times New Roman"/>
              </a:rPr>
              <a:t>since we would </a:t>
            </a:r>
            <a:r>
              <a:rPr dirty="0" sz="1200">
                <a:latin typeface="Times New Roman"/>
                <a:cs typeface="Times New Roman"/>
              </a:rPr>
              <a:t>know </a:t>
            </a:r>
            <a:r>
              <a:rPr dirty="0" sz="1200" spc="-5">
                <a:latin typeface="Times New Roman"/>
                <a:cs typeface="Times New Roman"/>
              </a:rPr>
              <a:t>which </a:t>
            </a:r>
            <a:r>
              <a:rPr dirty="0" sz="1200">
                <a:latin typeface="Times New Roman"/>
                <a:cs typeface="Times New Roman"/>
              </a:rPr>
              <a:t>data components </a:t>
            </a:r>
            <a:r>
              <a:rPr dirty="0" sz="1200" spc="-5">
                <a:latin typeface="Times New Roman"/>
                <a:cs typeface="Times New Roman"/>
              </a:rPr>
              <a:t>would </a:t>
            </a:r>
            <a:r>
              <a:rPr dirty="0" sz="1200">
                <a:latin typeface="Times New Roman"/>
                <a:cs typeface="Times New Roman"/>
              </a:rPr>
              <a:t>be affected </a:t>
            </a:r>
            <a:r>
              <a:rPr dirty="0" sz="1200" spc="15">
                <a:latin typeface="Times New Roman"/>
                <a:cs typeface="Times New Roman"/>
              </a:rPr>
              <a:t>by </a:t>
            </a:r>
            <a:r>
              <a:rPr dirty="0" sz="1200">
                <a:latin typeface="Times New Roman"/>
                <a:cs typeface="Times New Roman"/>
              </a:rPr>
              <a:t>this change.  </a:t>
            </a:r>
            <a:r>
              <a:rPr dirty="0" sz="1200" spc="-5">
                <a:latin typeface="Times New Roman"/>
                <a:cs typeface="Times New Roman"/>
              </a:rPr>
              <a:t>On </a:t>
            </a:r>
            <a:r>
              <a:rPr dirty="0" sz="1200">
                <a:latin typeface="Times New Roman"/>
                <a:cs typeface="Times New Roman"/>
              </a:rPr>
              <a:t>the other hand, changing a data </a:t>
            </a:r>
            <a:r>
              <a:rPr dirty="0" sz="1200" spc="-5">
                <a:latin typeface="Times New Roman"/>
                <a:cs typeface="Times New Roman"/>
              </a:rPr>
              <a:t>structure would </a:t>
            </a:r>
            <a:r>
              <a:rPr dirty="0" sz="1200">
                <a:latin typeface="Times New Roman"/>
                <a:cs typeface="Times New Roman"/>
              </a:rPr>
              <a:t>be difficult because it </a:t>
            </a:r>
            <a:r>
              <a:rPr dirty="0" sz="1200" spc="-5">
                <a:latin typeface="Times New Roman"/>
                <a:cs typeface="Times New Roman"/>
              </a:rPr>
              <a:t>would </a:t>
            </a:r>
            <a:r>
              <a:rPr dirty="0" sz="1200">
                <a:latin typeface="Times New Roman"/>
                <a:cs typeface="Times New Roman"/>
              </a:rPr>
              <a:t>not be  easy to find all the functions that are using this data and hence also need to be</a:t>
            </a:r>
            <a:r>
              <a:rPr dirty="0" sz="1200" spc="-150">
                <a:latin typeface="Times New Roman"/>
                <a:cs typeface="Times New Roman"/>
              </a:rPr>
              <a:t> </a:t>
            </a:r>
            <a:r>
              <a:rPr dirty="0" sz="1200">
                <a:latin typeface="Times New Roman"/>
                <a:cs typeface="Times New Roman"/>
              </a:rPr>
              <a:t>modified.</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In the case of </a:t>
            </a:r>
            <a:r>
              <a:rPr dirty="0" sz="1200" spc="-5">
                <a:latin typeface="Times New Roman"/>
                <a:cs typeface="Times New Roman"/>
              </a:rPr>
              <a:t>OO </a:t>
            </a:r>
            <a:r>
              <a:rPr dirty="0" sz="1200">
                <a:latin typeface="Times New Roman"/>
                <a:cs typeface="Times New Roman"/>
              </a:rPr>
              <a:t>design </a:t>
            </a:r>
            <a:r>
              <a:rPr dirty="0" sz="1200" spc="-5">
                <a:latin typeface="Times New Roman"/>
                <a:cs typeface="Times New Roman"/>
              </a:rPr>
              <a:t>since </a:t>
            </a:r>
            <a:r>
              <a:rPr dirty="0" sz="1200">
                <a:latin typeface="Times New Roman"/>
                <a:cs typeface="Times New Roman"/>
              </a:rPr>
              <a:t>data and function are put together in one class, hence, in  case of a change, the effected components can be identified easily and the effect of  change is localized. Therefore, maintenance becomes relatively </a:t>
            </a:r>
            <a:r>
              <a:rPr dirty="0" sz="1200" spc="5">
                <a:latin typeface="Times New Roman"/>
                <a:cs typeface="Times New Roman"/>
              </a:rPr>
              <a:t>easy </a:t>
            </a:r>
            <a:r>
              <a:rPr dirty="0" sz="1200">
                <a:latin typeface="Times New Roman"/>
                <a:cs typeface="Times New Roman"/>
              </a:rPr>
              <a:t>as compared to  function-oriented</a:t>
            </a:r>
            <a:r>
              <a:rPr dirty="0" sz="1200" spc="-100">
                <a:latin typeface="Times New Roman"/>
                <a:cs typeface="Times New Roman"/>
              </a:rPr>
              <a:t> </a:t>
            </a:r>
            <a:r>
              <a:rPr dirty="0" sz="1200">
                <a:latin typeface="Times New Roman"/>
                <a:cs typeface="Times New Roman"/>
              </a:rPr>
              <a:t>approach.</a:t>
            </a:r>
            <a:endParaRPr sz="120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3076"/>
            <a:ext cx="5513070" cy="5694045"/>
          </a:xfrm>
          <a:prstGeom prst="rect">
            <a:avLst/>
          </a:prstGeom>
        </p:spPr>
        <p:txBody>
          <a:bodyPr wrap="square" lIns="0" tIns="0" rIns="0" bIns="0" rtlCol="0" vert="horz">
            <a:spAutoFit/>
          </a:bodyPr>
          <a:lstStyle/>
          <a:p>
            <a:pPr algn="just" marL="12700">
              <a:lnSpc>
                <a:spcPct val="100000"/>
              </a:lnSpc>
            </a:pPr>
            <a:r>
              <a:rPr dirty="0" sz="1800" spc="-5" i="1">
                <a:latin typeface="Times New Roman"/>
                <a:cs typeface="Times New Roman"/>
              </a:rPr>
              <a:t>Object Oriented Design </a:t>
            </a:r>
            <a:r>
              <a:rPr dirty="0" sz="1800" i="1">
                <a:latin typeface="Times New Roman"/>
                <a:cs typeface="Times New Roman"/>
              </a:rPr>
              <a:t>Components -</a:t>
            </a:r>
            <a:r>
              <a:rPr dirty="0" sz="1800" spc="-75" i="1">
                <a:latin typeface="Times New Roman"/>
                <a:cs typeface="Times New Roman"/>
              </a:rPr>
              <a:t> </a:t>
            </a:r>
            <a:r>
              <a:rPr dirty="0" sz="1800" i="1">
                <a:latin typeface="Times New Roman"/>
                <a:cs typeface="Times New Roman"/>
              </a:rPr>
              <a:t>What?</a:t>
            </a:r>
            <a:endParaRPr sz="1800">
              <a:latin typeface="Times New Roman"/>
              <a:cs typeface="Times New Roman"/>
            </a:endParaRPr>
          </a:p>
          <a:p>
            <a:pPr algn="just" marL="12700">
              <a:lnSpc>
                <a:spcPct val="100000"/>
              </a:lnSpc>
              <a:spcBef>
                <a:spcPts val="1120"/>
              </a:spcBef>
            </a:pPr>
            <a:r>
              <a:rPr dirty="0" sz="1600" spc="-5">
                <a:latin typeface="Times New Roman"/>
                <a:cs typeface="Times New Roman"/>
              </a:rPr>
              <a:t>The </a:t>
            </a:r>
            <a:r>
              <a:rPr dirty="0" sz="1600" spc="-10">
                <a:latin typeface="Times New Roman"/>
                <a:cs typeface="Times New Roman"/>
              </a:rPr>
              <a:t>Object </a:t>
            </a:r>
            <a:r>
              <a:rPr dirty="0" sz="1600" spc="-5">
                <a:latin typeface="Times New Roman"/>
                <a:cs typeface="Times New Roman"/>
              </a:rPr>
              <a:t>and the</a:t>
            </a:r>
            <a:r>
              <a:rPr dirty="0" sz="1600" spc="-30">
                <a:latin typeface="Times New Roman"/>
                <a:cs typeface="Times New Roman"/>
              </a:rPr>
              <a:t> </a:t>
            </a:r>
            <a:r>
              <a:rPr dirty="0" sz="1600" spc="-5">
                <a:latin typeface="Times New Roman"/>
                <a:cs typeface="Times New Roman"/>
              </a:rPr>
              <a:t>Class</a:t>
            </a:r>
            <a:endParaRPr sz="1600">
              <a:latin typeface="Times New Roman"/>
              <a:cs typeface="Times New Roman"/>
            </a:endParaRPr>
          </a:p>
          <a:p>
            <a:pPr algn="just" marL="12700" marR="6350">
              <a:lnSpc>
                <a:spcPts val="1380"/>
              </a:lnSpc>
              <a:spcBef>
                <a:spcPts val="350"/>
              </a:spcBef>
            </a:pPr>
            <a:r>
              <a:rPr dirty="0" sz="1200">
                <a:latin typeface="Times New Roman"/>
                <a:cs typeface="Times New Roman"/>
              </a:rPr>
              <a:t>The basic unit of object oriented design is an object. </a:t>
            </a:r>
            <a:r>
              <a:rPr dirty="0" sz="1200" spc="-5">
                <a:latin typeface="Times New Roman"/>
                <a:cs typeface="Times New Roman"/>
              </a:rPr>
              <a:t>An </a:t>
            </a:r>
            <a:r>
              <a:rPr dirty="0" sz="1200">
                <a:latin typeface="Times New Roman"/>
                <a:cs typeface="Times New Roman"/>
              </a:rPr>
              <a:t>object can be defined as a  tangible entity that exhibits </a:t>
            </a:r>
            <a:r>
              <a:rPr dirty="0" sz="1200" spc="-5">
                <a:latin typeface="Times New Roman"/>
                <a:cs typeface="Times New Roman"/>
              </a:rPr>
              <a:t>some well </a:t>
            </a:r>
            <a:r>
              <a:rPr dirty="0" sz="1200">
                <a:latin typeface="Times New Roman"/>
                <a:cs typeface="Times New Roman"/>
              </a:rPr>
              <a:t>defined behavior. </a:t>
            </a:r>
            <a:r>
              <a:rPr dirty="0" sz="1200" spc="-5">
                <a:latin typeface="Times New Roman"/>
                <a:cs typeface="Times New Roman"/>
              </a:rPr>
              <a:t>An </a:t>
            </a:r>
            <a:r>
              <a:rPr dirty="0" sz="1200">
                <a:latin typeface="Times New Roman"/>
                <a:cs typeface="Times New Roman"/>
              </a:rPr>
              <a:t>object represents an  individual, identifiable item, unit, or entity, either real or abstract, </a:t>
            </a:r>
            <a:r>
              <a:rPr dirty="0" sz="1200" spc="-5">
                <a:latin typeface="Times New Roman"/>
                <a:cs typeface="Times New Roman"/>
              </a:rPr>
              <a:t>with </a:t>
            </a:r>
            <a:r>
              <a:rPr dirty="0" sz="1200">
                <a:latin typeface="Times New Roman"/>
                <a:cs typeface="Times New Roman"/>
              </a:rPr>
              <a:t>a </a:t>
            </a:r>
            <a:r>
              <a:rPr dirty="0" sz="1200" spc="-5">
                <a:latin typeface="Times New Roman"/>
                <a:cs typeface="Times New Roman"/>
              </a:rPr>
              <a:t>well </a:t>
            </a:r>
            <a:r>
              <a:rPr dirty="0" sz="1200">
                <a:latin typeface="Times New Roman"/>
                <a:cs typeface="Times New Roman"/>
              </a:rPr>
              <a:t>defined  role in the problem domain. </a:t>
            </a:r>
            <a:r>
              <a:rPr dirty="0" sz="1200" spc="-5">
                <a:latin typeface="Times New Roman"/>
                <a:cs typeface="Times New Roman"/>
              </a:rPr>
              <a:t>An </a:t>
            </a:r>
            <a:r>
              <a:rPr dirty="0" sz="1200">
                <a:latin typeface="Times New Roman"/>
                <a:cs typeface="Times New Roman"/>
              </a:rPr>
              <a:t>object has </a:t>
            </a:r>
            <a:r>
              <a:rPr dirty="0" sz="1200" spc="-5">
                <a:latin typeface="Times New Roman"/>
                <a:cs typeface="Times New Roman"/>
              </a:rPr>
              <a:t>state, </a:t>
            </a:r>
            <a:r>
              <a:rPr dirty="0" sz="1200">
                <a:latin typeface="Times New Roman"/>
                <a:cs typeface="Times New Roman"/>
              </a:rPr>
              <a:t>behavior, and</a:t>
            </a:r>
            <a:r>
              <a:rPr dirty="0" sz="1200" spc="-95">
                <a:latin typeface="Times New Roman"/>
                <a:cs typeface="Times New Roman"/>
              </a:rPr>
              <a:t> </a:t>
            </a:r>
            <a:r>
              <a:rPr dirty="0" sz="1200">
                <a:latin typeface="Times New Roman"/>
                <a:cs typeface="Times New Roman"/>
              </a:rPr>
              <a:t>identity.</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The </a:t>
            </a:r>
            <a:r>
              <a:rPr dirty="0" sz="1200" spc="-5">
                <a:latin typeface="Times New Roman"/>
                <a:cs typeface="Times New Roman"/>
              </a:rPr>
              <a:t>state </a:t>
            </a:r>
            <a:r>
              <a:rPr dirty="0" sz="1200">
                <a:latin typeface="Times New Roman"/>
                <a:cs typeface="Times New Roman"/>
              </a:rPr>
              <a:t>of an object encompasses all of the properties of the object and their current  values. A property is an inherent or distinctive characteristic. Properties are usually </a:t>
            </a:r>
            <a:r>
              <a:rPr dirty="0" sz="1200" spc="-5">
                <a:latin typeface="Times New Roman"/>
                <a:cs typeface="Times New Roman"/>
              </a:rPr>
              <a:t>static.  All </a:t>
            </a:r>
            <a:r>
              <a:rPr dirty="0" sz="1200">
                <a:latin typeface="Times New Roman"/>
                <a:cs typeface="Times New Roman"/>
              </a:rPr>
              <a:t>properties have </a:t>
            </a:r>
            <a:r>
              <a:rPr dirty="0" sz="1200" spc="-5">
                <a:latin typeface="Times New Roman"/>
                <a:cs typeface="Times New Roman"/>
              </a:rPr>
              <a:t>some </a:t>
            </a:r>
            <a:r>
              <a:rPr dirty="0" sz="1200">
                <a:latin typeface="Times New Roman"/>
                <a:cs typeface="Times New Roman"/>
              </a:rPr>
              <a:t>value. The </a:t>
            </a:r>
            <a:r>
              <a:rPr dirty="0" sz="1200" spc="-5">
                <a:latin typeface="Times New Roman"/>
                <a:cs typeface="Times New Roman"/>
              </a:rPr>
              <a:t>state </a:t>
            </a:r>
            <a:r>
              <a:rPr dirty="0" sz="1200">
                <a:latin typeface="Times New Roman"/>
                <a:cs typeface="Times New Roman"/>
              </a:rPr>
              <a:t>of an object is encapsulated </a:t>
            </a:r>
            <a:r>
              <a:rPr dirty="0" sz="1200" spc="-5">
                <a:latin typeface="Times New Roman"/>
                <a:cs typeface="Times New Roman"/>
              </a:rPr>
              <a:t>within </a:t>
            </a:r>
            <a:r>
              <a:rPr dirty="0" sz="1200">
                <a:latin typeface="Times New Roman"/>
                <a:cs typeface="Times New Roman"/>
              </a:rPr>
              <a:t>the</a:t>
            </a:r>
            <a:r>
              <a:rPr dirty="0" sz="1200" spc="-85">
                <a:latin typeface="Times New Roman"/>
                <a:cs typeface="Times New Roman"/>
              </a:rPr>
              <a:t> </a:t>
            </a:r>
            <a:r>
              <a:rPr dirty="0" sz="1200">
                <a:latin typeface="Times New Roman"/>
                <a:cs typeface="Times New Roman"/>
              </a:rPr>
              <a:t>object.</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Behavior is how an object acts and reacts in terms of its </a:t>
            </a:r>
            <a:r>
              <a:rPr dirty="0" sz="1200" spc="-5">
                <a:latin typeface="Times New Roman"/>
                <a:cs typeface="Times New Roman"/>
              </a:rPr>
              <a:t>state changes </a:t>
            </a:r>
            <a:r>
              <a:rPr dirty="0" sz="1200">
                <a:latin typeface="Times New Roman"/>
                <a:cs typeface="Times New Roman"/>
              </a:rPr>
              <a:t>and message  passing. The behavior of an object is completely defined by its actions. A message is  </a:t>
            </a:r>
            <a:r>
              <a:rPr dirty="0" sz="1200" spc="-5">
                <a:latin typeface="Times New Roman"/>
                <a:cs typeface="Times New Roman"/>
              </a:rPr>
              <a:t>some </a:t>
            </a:r>
            <a:r>
              <a:rPr dirty="0" sz="1200">
                <a:latin typeface="Times New Roman"/>
                <a:cs typeface="Times New Roman"/>
              </a:rPr>
              <a:t>action that one object performs upon another in order to elicit a reaction. The  operations that clients may perform upon an object are called</a:t>
            </a:r>
            <a:r>
              <a:rPr dirty="0" sz="1200" spc="-130">
                <a:latin typeface="Times New Roman"/>
                <a:cs typeface="Times New Roman"/>
              </a:rPr>
              <a:t> </a:t>
            </a:r>
            <a:r>
              <a:rPr dirty="0" sz="1200">
                <a:latin typeface="Times New Roman"/>
                <a:cs typeface="Times New Roman"/>
              </a:rPr>
              <a:t>methods.</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a:latin typeface="Times New Roman"/>
                <a:cs typeface="Times New Roman"/>
              </a:rPr>
              <a:t>The </a:t>
            </a:r>
            <a:r>
              <a:rPr dirty="0" sz="1200" spc="-5">
                <a:latin typeface="Times New Roman"/>
                <a:cs typeface="Times New Roman"/>
              </a:rPr>
              <a:t>structure </a:t>
            </a:r>
            <a:r>
              <a:rPr dirty="0" sz="1200">
                <a:latin typeface="Times New Roman"/>
                <a:cs typeface="Times New Roman"/>
              </a:rPr>
              <a:t>and behavior of </a:t>
            </a:r>
            <a:r>
              <a:rPr dirty="0" sz="1200" spc="-5">
                <a:latin typeface="Times New Roman"/>
                <a:cs typeface="Times New Roman"/>
              </a:rPr>
              <a:t>similar </a:t>
            </a:r>
            <a:r>
              <a:rPr dirty="0" sz="1200">
                <a:latin typeface="Times New Roman"/>
                <a:cs typeface="Times New Roman"/>
              </a:rPr>
              <a:t>objects are defined in their common class. A class  represents an abstraction - the essence or the template of an object. A class </a:t>
            </a:r>
            <a:r>
              <a:rPr dirty="0" sz="1200" spc="-5">
                <a:latin typeface="Times New Roman"/>
                <a:cs typeface="Times New Roman"/>
              </a:rPr>
              <a:t>specifies </a:t>
            </a:r>
            <a:r>
              <a:rPr dirty="0" sz="1200">
                <a:latin typeface="Times New Roman"/>
                <a:cs typeface="Times New Roman"/>
              </a:rPr>
              <a:t>an  interface ( the outside view - the public part) and defines an implementation ( the inside  view - the private part). The interface primarily consists of the declaration of all the  operations applicable to instances of this class. The implementation of a class primarily  consists of the implementation of all the operations defined in the interface of the</a:t>
            </a:r>
            <a:r>
              <a:rPr dirty="0" sz="1200" spc="-145">
                <a:latin typeface="Times New Roman"/>
                <a:cs typeface="Times New Roman"/>
              </a:rPr>
              <a:t> </a:t>
            </a:r>
            <a:r>
              <a:rPr dirty="0" sz="1200">
                <a:latin typeface="Times New Roman"/>
                <a:cs typeface="Times New Roman"/>
              </a:rPr>
              <a:t>class</a:t>
            </a:r>
            <a:endParaRPr sz="1200">
              <a:latin typeface="Times New Roman"/>
              <a:cs typeface="Times New Roman"/>
            </a:endParaRPr>
          </a:p>
          <a:p>
            <a:pPr algn="just" marL="12700">
              <a:lnSpc>
                <a:spcPct val="100000"/>
              </a:lnSpc>
              <a:spcBef>
                <a:spcPts val="1075"/>
              </a:spcBef>
            </a:pPr>
            <a:r>
              <a:rPr dirty="0" sz="1600" spc="-5">
                <a:latin typeface="Times New Roman"/>
                <a:cs typeface="Times New Roman"/>
              </a:rPr>
              <a:t>Classification</a:t>
            </a:r>
            <a:endParaRPr sz="1600">
              <a:latin typeface="Times New Roman"/>
              <a:cs typeface="Times New Roman"/>
            </a:endParaRPr>
          </a:p>
          <a:p>
            <a:pPr algn="just" marL="12700" marR="5715">
              <a:lnSpc>
                <a:spcPts val="1380"/>
              </a:lnSpc>
              <a:spcBef>
                <a:spcPts val="340"/>
              </a:spcBef>
            </a:pPr>
            <a:r>
              <a:rPr dirty="0" sz="1200">
                <a:latin typeface="Times New Roman"/>
                <a:cs typeface="Times New Roman"/>
              </a:rPr>
              <a:t>The most important and critical </a:t>
            </a:r>
            <a:r>
              <a:rPr dirty="0" sz="1200" spc="-5">
                <a:latin typeface="Times New Roman"/>
                <a:cs typeface="Times New Roman"/>
              </a:rPr>
              <a:t>stage </a:t>
            </a:r>
            <a:r>
              <a:rPr dirty="0" sz="1200">
                <a:latin typeface="Times New Roman"/>
                <a:cs typeface="Times New Roman"/>
              </a:rPr>
              <a:t>in the </a:t>
            </a:r>
            <a:r>
              <a:rPr dirty="0" sz="1200" spc="-5">
                <a:latin typeface="Times New Roman"/>
                <a:cs typeface="Times New Roman"/>
              </a:rPr>
              <a:t>OOA </a:t>
            </a:r>
            <a:r>
              <a:rPr dirty="0" sz="1200">
                <a:latin typeface="Times New Roman"/>
                <a:cs typeface="Times New Roman"/>
              </a:rPr>
              <a:t>and </a:t>
            </a:r>
            <a:r>
              <a:rPr dirty="0" sz="1200" spc="-5">
                <a:latin typeface="Times New Roman"/>
                <a:cs typeface="Times New Roman"/>
              </a:rPr>
              <a:t>OOD </a:t>
            </a:r>
            <a:r>
              <a:rPr dirty="0" sz="1200">
                <a:latin typeface="Times New Roman"/>
                <a:cs typeface="Times New Roman"/>
              </a:rPr>
              <a:t>is the appropriate  classification of objects into groups and classes. </a:t>
            </a:r>
            <a:r>
              <a:rPr dirty="0" sz="1200" spc="-5">
                <a:latin typeface="Times New Roman"/>
                <a:cs typeface="Times New Roman"/>
              </a:rPr>
              <a:t>Proper </a:t>
            </a:r>
            <a:r>
              <a:rPr dirty="0" sz="1200">
                <a:latin typeface="Times New Roman"/>
                <a:cs typeface="Times New Roman"/>
              </a:rPr>
              <a:t>classification requires looking at  the problem from different angles and </a:t>
            </a:r>
            <a:r>
              <a:rPr dirty="0" sz="1200" spc="-5">
                <a:latin typeface="Times New Roman"/>
                <a:cs typeface="Times New Roman"/>
              </a:rPr>
              <a:t>with </a:t>
            </a:r>
            <a:r>
              <a:rPr dirty="0" sz="1200">
                <a:latin typeface="Times New Roman"/>
                <a:cs typeface="Times New Roman"/>
              </a:rPr>
              <a:t>an open mind. When looked at from different  perspectives and analyzed </a:t>
            </a:r>
            <a:r>
              <a:rPr dirty="0" sz="1200" spc="-5">
                <a:latin typeface="Times New Roman"/>
                <a:cs typeface="Times New Roman"/>
              </a:rPr>
              <a:t>with </a:t>
            </a:r>
            <a:r>
              <a:rPr dirty="0" sz="1200">
                <a:latin typeface="Times New Roman"/>
                <a:cs typeface="Times New Roman"/>
              </a:rPr>
              <a:t>different </a:t>
            </a:r>
            <a:r>
              <a:rPr dirty="0" sz="1200" spc="-5">
                <a:latin typeface="Times New Roman"/>
                <a:cs typeface="Times New Roman"/>
              </a:rPr>
              <a:t>set </a:t>
            </a:r>
            <a:r>
              <a:rPr dirty="0" sz="1200">
                <a:latin typeface="Times New Roman"/>
                <a:cs typeface="Times New Roman"/>
              </a:rPr>
              <a:t>of characteristics, </a:t>
            </a:r>
            <a:r>
              <a:rPr dirty="0" sz="1200" spc="-5">
                <a:latin typeface="Times New Roman"/>
                <a:cs typeface="Times New Roman"/>
              </a:rPr>
              <a:t>same </a:t>
            </a:r>
            <a:r>
              <a:rPr dirty="0" sz="1200">
                <a:latin typeface="Times New Roman"/>
                <a:cs typeface="Times New Roman"/>
              </a:rPr>
              <a:t>object can be  classified into different categories. Let us </a:t>
            </a:r>
            <a:r>
              <a:rPr dirty="0" sz="1200" spc="10">
                <a:latin typeface="Times New Roman"/>
                <a:cs typeface="Times New Roman"/>
              </a:rPr>
              <a:t>try </a:t>
            </a:r>
            <a:r>
              <a:rPr dirty="0" sz="1200">
                <a:latin typeface="Times New Roman"/>
                <a:cs typeface="Times New Roman"/>
              </a:rPr>
              <a:t>to understand this </a:t>
            </a:r>
            <a:r>
              <a:rPr dirty="0" sz="1200" spc="-5">
                <a:latin typeface="Times New Roman"/>
                <a:cs typeface="Times New Roman"/>
              </a:rPr>
              <a:t>with </a:t>
            </a:r>
            <a:r>
              <a:rPr dirty="0" sz="1200">
                <a:latin typeface="Times New Roman"/>
                <a:cs typeface="Times New Roman"/>
              </a:rPr>
              <a:t>the help of an  example.</a:t>
            </a:r>
            <a:endParaRPr sz="1200">
              <a:latin typeface="Times New Roman"/>
              <a:cs typeface="Times New Roman"/>
            </a:endParaRPr>
          </a:p>
        </p:txBody>
      </p:sp>
      <p:sp>
        <p:nvSpPr>
          <p:cNvPr id="6" name="object 6"/>
          <p:cNvSpPr/>
          <p:nvPr/>
        </p:nvSpPr>
        <p:spPr>
          <a:xfrm>
            <a:off x="2264664" y="6787895"/>
            <a:ext cx="2924556" cy="1944624"/>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806892" y="8529573"/>
            <a:ext cx="1073785" cy="301625"/>
          </a:xfrm>
          <a:prstGeom prst="rect">
            <a:avLst/>
          </a:prstGeom>
        </p:spPr>
        <p:txBody>
          <a:bodyPr wrap="square" lIns="0" tIns="0" rIns="0" bIns="0" rtlCol="0" vert="horz">
            <a:spAutoFit/>
          </a:bodyPr>
          <a:lstStyle/>
          <a:p>
            <a:pPr algn="ctr" marL="1905">
              <a:lnSpc>
                <a:spcPct val="100000"/>
              </a:lnSpc>
            </a:pPr>
            <a:r>
              <a:rPr dirty="0" sz="950" spc="-5" b="1">
                <a:latin typeface="Arial"/>
                <a:cs typeface="Arial"/>
              </a:rPr>
              <a:t>Data-Driven</a:t>
            </a:r>
            <a:endParaRPr sz="950">
              <a:latin typeface="Arial"/>
              <a:cs typeface="Arial"/>
            </a:endParaRPr>
          </a:p>
          <a:p>
            <a:pPr algn="ctr">
              <a:lnSpc>
                <a:spcPct val="100000"/>
              </a:lnSpc>
            </a:pPr>
            <a:r>
              <a:rPr dirty="0" sz="950" spc="-5">
                <a:latin typeface="Arial"/>
                <a:cs typeface="Arial"/>
              </a:rPr>
              <a:t>head, </a:t>
            </a:r>
            <a:r>
              <a:rPr dirty="0" sz="950">
                <a:latin typeface="Arial"/>
                <a:cs typeface="Arial"/>
              </a:rPr>
              <a:t>tail, </a:t>
            </a:r>
            <a:r>
              <a:rPr dirty="0" sz="950" spc="-5">
                <a:latin typeface="Arial"/>
                <a:cs typeface="Arial"/>
              </a:rPr>
              <a:t>body,</a:t>
            </a:r>
            <a:r>
              <a:rPr dirty="0" sz="950" spc="-80">
                <a:latin typeface="Arial"/>
                <a:cs typeface="Arial"/>
              </a:rPr>
              <a:t> </a:t>
            </a:r>
            <a:r>
              <a:rPr dirty="0" sz="950" spc="-5">
                <a:latin typeface="Arial"/>
                <a:cs typeface="Arial"/>
              </a:rPr>
              <a:t>leg</a:t>
            </a:r>
            <a:endParaRPr sz="950">
              <a:latin typeface="Arial"/>
              <a:cs typeface="Arial"/>
            </a:endParaRPr>
          </a:p>
        </p:txBody>
      </p:sp>
      <p:sp>
        <p:nvSpPr>
          <p:cNvPr id="10" name="object 1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85</a:t>
            </a:r>
          </a:p>
          <a:p>
            <a:pPr marL="1498600">
              <a:lnSpc>
                <a:spcPts val="1410"/>
              </a:lnSpc>
            </a:pPr>
            <a:r>
              <a:rPr dirty="0"/>
              <a:t>© Copyright </a:t>
            </a:r>
            <a:r>
              <a:rPr dirty="0" spc="-5"/>
              <a:t>Virtual University </a:t>
            </a:r>
            <a:r>
              <a:rPr dirty="0"/>
              <a:t>of</a:t>
            </a:r>
            <a:r>
              <a:rPr dirty="0" spc="-80"/>
              <a:t> </a:t>
            </a:r>
            <a:r>
              <a:rPr dirty="0" spc="-5"/>
              <a:t>Pakistan</a:t>
            </a:r>
          </a:p>
        </p:txBody>
      </p:sp>
      <p:sp>
        <p:nvSpPr>
          <p:cNvPr id="8" name="object 8"/>
          <p:cNvSpPr txBox="1"/>
          <p:nvPr/>
        </p:nvSpPr>
        <p:spPr>
          <a:xfrm>
            <a:off x="3167888" y="8800882"/>
            <a:ext cx="959485" cy="302895"/>
          </a:xfrm>
          <a:prstGeom prst="rect">
            <a:avLst/>
          </a:prstGeom>
        </p:spPr>
        <p:txBody>
          <a:bodyPr wrap="square" lIns="0" tIns="0" rIns="0" bIns="0" rtlCol="0" vert="horz">
            <a:spAutoFit/>
          </a:bodyPr>
          <a:lstStyle/>
          <a:p>
            <a:pPr algn="ctr">
              <a:lnSpc>
                <a:spcPct val="100000"/>
              </a:lnSpc>
            </a:pPr>
            <a:r>
              <a:rPr dirty="0" sz="950" spc="-5" b="1">
                <a:latin typeface="Arial"/>
                <a:cs typeface="Arial"/>
              </a:rPr>
              <a:t>Behavior-Driven</a:t>
            </a:r>
            <a:endParaRPr sz="950">
              <a:latin typeface="Arial"/>
              <a:cs typeface="Arial"/>
            </a:endParaRPr>
          </a:p>
          <a:p>
            <a:pPr algn="ctr">
              <a:lnSpc>
                <a:spcPct val="100000"/>
              </a:lnSpc>
              <a:spcBef>
                <a:spcPts val="10"/>
              </a:spcBef>
            </a:pPr>
            <a:r>
              <a:rPr dirty="0" sz="950" spc="-10">
                <a:latin typeface="Arial"/>
                <a:cs typeface="Arial"/>
              </a:rPr>
              <a:t>walk, </a:t>
            </a:r>
            <a:r>
              <a:rPr dirty="0" sz="950">
                <a:latin typeface="Arial"/>
                <a:cs typeface="Arial"/>
              </a:rPr>
              <a:t>run,</a:t>
            </a:r>
            <a:r>
              <a:rPr dirty="0" sz="950" spc="-70">
                <a:latin typeface="Arial"/>
                <a:cs typeface="Arial"/>
              </a:rPr>
              <a:t> </a:t>
            </a:r>
            <a:r>
              <a:rPr dirty="0" sz="950" spc="-5">
                <a:latin typeface="Arial"/>
                <a:cs typeface="Arial"/>
              </a:rPr>
              <a:t>eat</a:t>
            </a:r>
            <a:endParaRPr sz="950">
              <a:latin typeface="Arial"/>
              <a:cs typeface="Arial"/>
            </a:endParaRPr>
          </a:p>
        </p:txBody>
      </p:sp>
      <p:sp>
        <p:nvSpPr>
          <p:cNvPr id="9" name="object 9"/>
          <p:cNvSpPr txBox="1"/>
          <p:nvPr/>
        </p:nvSpPr>
        <p:spPr>
          <a:xfrm>
            <a:off x="4527308" y="8437371"/>
            <a:ext cx="1469390" cy="448309"/>
          </a:xfrm>
          <a:prstGeom prst="rect">
            <a:avLst/>
          </a:prstGeom>
        </p:spPr>
        <p:txBody>
          <a:bodyPr wrap="square" lIns="0" tIns="0" rIns="0" bIns="0" rtlCol="0" vert="horz">
            <a:spAutoFit/>
          </a:bodyPr>
          <a:lstStyle/>
          <a:p>
            <a:pPr algn="ctr" marL="12065" marR="5080" indent="-1270">
              <a:lnSpc>
                <a:spcPct val="100499"/>
              </a:lnSpc>
            </a:pPr>
            <a:r>
              <a:rPr dirty="0" sz="950" spc="-5" b="1">
                <a:latin typeface="Arial"/>
                <a:cs typeface="Arial"/>
              </a:rPr>
              <a:t>Responsibility-Driven  </a:t>
            </a:r>
            <a:r>
              <a:rPr dirty="0" sz="950">
                <a:latin typeface="Arial"/>
                <a:cs typeface="Arial"/>
              </a:rPr>
              <a:t>carry</a:t>
            </a:r>
            <a:r>
              <a:rPr dirty="0" sz="950" spc="-45">
                <a:latin typeface="Arial"/>
                <a:cs typeface="Arial"/>
              </a:rPr>
              <a:t> </a:t>
            </a:r>
            <a:r>
              <a:rPr dirty="0" sz="950">
                <a:latin typeface="Arial"/>
                <a:cs typeface="Arial"/>
              </a:rPr>
              <a:t>things,</a:t>
            </a:r>
            <a:r>
              <a:rPr dirty="0" sz="950" spc="-45">
                <a:latin typeface="Arial"/>
                <a:cs typeface="Arial"/>
              </a:rPr>
              <a:t> </a:t>
            </a:r>
            <a:r>
              <a:rPr dirty="0" sz="950">
                <a:latin typeface="Arial"/>
                <a:cs typeface="Arial"/>
              </a:rPr>
              <a:t>communicate, </a:t>
            </a:r>
            <a:r>
              <a:rPr dirty="0" sz="950">
                <a:latin typeface="Arial"/>
                <a:cs typeface="Arial"/>
              </a:rPr>
              <a:t> </a:t>
            </a:r>
            <a:r>
              <a:rPr dirty="0" sz="950">
                <a:latin typeface="Arial"/>
                <a:cs typeface="Arial"/>
              </a:rPr>
              <a:t>maintain </a:t>
            </a:r>
            <a:r>
              <a:rPr dirty="0" sz="950" spc="-5">
                <a:latin typeface="Arial"/>
                <a:cs typeface="Arial"/>
              </a:rPr>
              <a:t>its living</a:t>
            </a:r>
            <a:r>
              <a:rPr dirty="0" sz="950" spc="-70">
                <a:latin typeface="Arial"/>
                <a:cs typeface="Arial"/>
              </a:rPr>
              <a:t> </a:t>
            </a:r>
            <a:r>
              <a:rPr dirty="0" sz="950">
                <a:latin typeface="Arial"/>
                <a:cs typeface="Arial"/>
              </a:rPr>
              <a:t>system</a:t>
            </a:r>
            <a:endParaRPr sz="95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8481060"/>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spc="-5">
                <a:latin typeface="Times New Roman"/>
                <a:cs typeface="Times New Roman"/>
              </a:rPr>
              <a:t>Here, we </a:t>
            </a:r>
            <a:r>
              <a:rPr dirty="0" sz="1200">
                <a:latin typeface="Times New Roman"/>
                <a:cs typeface="Times New Roman"/>
              </a:rPr>
              <a:t>can take a data-driven, behaviour driven, or responsibility driven perspective  and </a:t>
            </a:r>
            <a:r>
              <a:rPr dirty="0" sz="1200" spc="-5">
                <a:latin typeface="Times New Roman"/>
                <a:cs typeface="Times New Roman"/>
              </a:rPr>
              <a:t>will </a:t>
            </a:r>
            <a:r>
              <a:rPr dirty="0" sz="1200">
                <a:latin typeface="Times New Roman"/>
                <a:cs typeface="Times New Roman"/>
              </a:rPr>
              <a:t>categorize the horse</a:t>
            </a:r>
            <a:r>
              <a:rPr dirty="0" sz="1200" spc="-105">
                <a:latin typeface="Times New Roman"/>
                <a:cs typeface="Times New Roman"/>
              </a:rPr>
              <a:t> </a:t>
            </a:r>
            <a:r>
              <a:rPr dirty="0" sz="1200">
                <a:latin typeface="Times New Roman"/>
                <a:cs typeface="Times New Roman"/>
              </a:rPr>
              <a:t>accordingly.</a:t>
            </a:r>
            <a:endParaRPr sz="1200">
              <a:latin typeface="Times New Roman"/>
              <a:cs typeface="Times New Roman"/>
            </a:endParaRPr>
          </a:p>
          <a:p>
            <a:pPr>
              <a:lnSpc>
                <a:spcPct val="100000"/>
              </a:lnSpc>
            </a:pPr>
            <a:endParaRPr sz="1200">
              <a:latin typeface="Times New Roman"/>
              <a:cs typeface="Times New Roman"/>
            </a:endParaRPr>
          </a:p>
          <a:p>
            <a:pPr algn="just" marL="12700">
              <a:lnSpc>
                <a:spcPct val="100000"/>
              </a:lnSpc>
              <a:spcBef>
                <a:spcPts val="1075"/>
              </a:spcBef>
            </a:pPr>
            <a:r>
              <a:rPr dirty="0" sz="1600" spc="-5">
                <a:latin typeface="Times New Roman"/>
                <a:cs typeface="Times New Roman"/>
              </a:rPr>
              <a:t>The </a:t>
            </a:r>
            <a:r>
              <a:rPr dirty="0" sz="1600" spc="-10">
                <a:latin typeface="Times New Roman"/>
                <a:cs typeface="Times New Roman"/>
              </a:rPr>
              <a:t>Object</a:t>
            </a:r>
            <a:r>
              <a:rPr dirty="0" sz="1600" spc="-55">
                <a:latin typeface="Times New Roman"/>
                <a:cs typeface="Times New Roman"/>
              </a:rPr>
              <a:t> </a:t>
            </a:r>
            <a:r>
              <a:rPr dirty="0" sz="1600" spc="-10">
                <a:latin typeface="Times New Roman"/>
                <a:cs typeface="Times New Roman"/>
              </a:rPr>
              <a:t>Model</a:t>
            </a:r>
            <a:endParaRPr sz="1600">
              <a:latin typeface="Times New Roman"/>
              <a:cs typeface="Times New Roman"/>
            </a:endParaRPr>
          </a:p>
          <a:p>
            <a:pPr algn="just" marL="12700" marR="5715">
              <a:lnSpc>
                <a:spcPts val="1380"/>
              </a:lnSpc>
              <a:spcBef>
                <a:spcPts val="340"/>
              </a:spcBef>
            </a:pPr>
            <a:r>
              <a:rPr dirty="0" sz="1200">
                <a:latin typeface="Times New Roman"/>
                <a:cs typeface="Times New Roman"/>
              </a:rPr>
              <a:t>The elements of object oriented design collectively are called the </a:t>
            </a:r>
            <a:r>
              <a:rPr dirty="0" sz="1200" spc="-5">
                <a:latin typeface="Times New Roman"/>
                <a:cs typeface="Times New Roman"/>
              </a:rPr>
              <a:t>Object Model. </a:t>
            </a:r>
            <a:r>
              <a:rPr dirty="0" sz="1200">
                <a:latin typeface="Times New Roman"/>
                <a:cs typeface="Times New Roman"/>
              </a:rPr>
              <a:t>The  object model encompasses the principles of abstraction, encapsulation, and hierarchy or  inheritance.</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Abstraction </a:t>
            </a:r>
            <a:r>
              <a:rPr dirty="0" sz="1200">
                <a:latin typeface="Times New Roman"/>
                <a:cs typeface="Times New Roman"/>
              </a:rPr>
              <a:t>is an extremely powerful technique for dealing </a:t>
            </a:r>
            <a:r>
              <a:rPr dirty="0" sz="1200" spc="-5">
                <a:latin typeface="Times New Roman"/>
                <a:cs typeface="Times New Roman"/>
              </a:rPr>
              <a:t>with </a:t>
            </a:r>
            <a:r>
              <a:rPr dirty="0" sz="1200">
                <a:latin typeface="Times New Roman"/>
                <a:cs typeface="Times New Roman"/>
              </a:rPr>
              <a:t>complexity. </a:t>
            </a:r>
            <a:r>
              <a:rPr dirty="0" sz="1200" spc="-5">
                <a:latin typeface="Times New Roman"/>
                <a:cs typeface="Times New Roman"/>
              </a:rPr>
              <a:t>Unable </a:t>
            </a:r>
            <a:r>
              <a:rPr dirty="0" sz="1200">
                <a:latin typeface="Times New Roman"/>
                <a:cs typeface="Times New Roman"/>
              </a:rPr>
              <a:t>to  master the entirety of a complex object, </a:t>
            </a:r>
            <a:r>
              <a:rPr dirty="0" sz="1200" spc="-5">
                <a:latin typeface="Times New Roman"/>
                <a:cs typeface="Times New Roman"/>
              </a:rPr>
              <a:t>we </a:t>
            </a:r>
            <a:r>
              <a:rPr dirty="0" sz="1200">
                <a:latin typeface="Times New Roman"/>
                <a:cs typeface="Times New Roman"/>
              </a:rPr>
              <a:t>ignore its essential details, dealing instead  </a:t>
            </a:r>
            <a:r>
              <a:rPr dirty="0" sz="1200" spc="-5">
                <a:latin typeface="Times New Roman"/>
                <a:cs typeface="Times New Roman"/>
              </a:rPr>
              <a:t>with </a:t>
            </a:r>
            <a:r>
              <a:rPr dirty="0" sz="1200">
                <a:latin typeface="Times New Roman"/>
                <a:cs typeface="Times New Roman"/>
              </a:rPr>
              <a:t>generalized, idealized model of the object. </a:t>
            </a:r>
            <a:r>
              <a:rPr dirty="0" sz="1200" spc="-5">
                <a:latin typeface="Times New Roman"/>
                <a:cs typeface="Times New Roman"/>
              </a:rPr>
              <a:t>An </a:t>
            </a:r>
            <a:r>
              <a:rPr dirty="0" sz="1200">
                <a:latin typeface="Times New Roman"/>
                <a:cs typeface="Times New Roman"/>
              </a:rPr>
              <a:t>abstraction focuses on the outside  view of an object, and hence </a:t>
            </a:r>
            <a:r>
              <a:rPr dirty="0" sz="1200" spc="-5">
                <a:latin typeface="Times New Roman"/>
                <a:cs typeface="Times New Roman"/>
              </a:rPr>
              <a:t>serves </a:t>
            </a:r>
            <a:r>
              <a:rPr dirty="0" sz="1200">
                <a:latin typeface="Times New Roman"/>
                <a:cs typeface="Times New Roman"/>
              </a:rPr>
              <a:t>to </a:t>
            </a:r>
            <a:r>
              <a:rPr dirty="0" sz="1200" spc="-5">
                <a:latin typeface="Times New Roman"/>
                <a:cs typeface="Times New Roman"/>
              </a:rPr>
              <a:t>separate </a:t>
            </a:r>
            <a:r>
              <a:rPr dirty="0" sz="1200">
                <a:latin typeface="Times New Roman"/>
                <a:cs typeface="Times New Roman"/>
              </a:rPr>
              <a:t>an objects external behavior from its  implementation. </a:t>
            </a:r>
            <a:r>
              <a:rPr dirty="0" sz="1200" spc="-5">
                <a:latin typeface="Times New Roman"/>
                <a:cs typeface="Times New Roman"/>
              </a:rPr>
              <a:t>Deciding </a:t>
            </a:r>
            <a:r>
              <a:rPr dirty="0" sz="1200">
                <a:latin typeface="Times New Roman"/>
                <a:cs typeface="Times New Roman"/>
              </a:rPr>
              <a:t>upon the right </a:t>
            </a:r>
            <a:r>
              <a:rPr dirty="0" sz="1200" spc="-5">
                <a:latin typeface="Times New Roman"/>
                <a:cs typeface="Times New Roman"/>
              </a:rPr>
              <a:t>set </a:t>
            </a:r>
            <a:r>
              <a:rPr dirty="0" sz="1200">
                <a:latin typeface="Times New Roman"/>
                <a:cs typeface="Times New Roman"/>
              </a:rPr>
              <a:t>of abstractions for a given domain is the  central problem in object oriented</a:t>
            </a:r>
            <a:r>
              <a:rPr dirty="0" sz="1200" spc="-110">
                <a:latin typeface="Times New Roman"/>
                <a:cs typeface="Times New Roman"/>
              </a:rPr>
              <a:t> </a:t>
            </a:r>
            <a:r>
              <a:rPr dirty="0" sz="1200">
                <a:latin typeface="Times New Roman"/>
                <a:cs typeface="Times New Roman"/>
              </a:rPr>
              <a:t>design.</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pPr>
            <a:r>
              <a:rPr dirty="0" sz="1200" spc="-5">
                <a:latin typeface="Times New Roman"/>
                <a:cs typeface="Times New Roman"/>
              </a:rPr>
              <a:t>Abstraction </a:t>
            </a:r>
            <a:r>
              <a:rPr dirty="0" sz="1200">
                <a:latin typeface="Times New Roman"/>
                <a:cs typeface="Times New Roman"/>
              </a:rPr>
              <a:t>and encapsulation are complementary concepts. </a:t>
            </a:r>
            <a:r>
              <a:rPr dirty="0" sz="1200" spc="-5">
                <a:latin typeface="Times New Roman"/>
                <a:cs typeface="Times New Roman"/>
              </a:rPr>
              <a:t>Abstraction </a:t>
            </a:r>
            <a:r>
              <a:rPr dirty="0" sz="1200">
                <a:latin typeface="Times New Roman"/>
                <a:cs typeface="Times New Roman"/>
              </a:rPr>
              <a:t>provides the  outside view to the client and encapsulation prevents clients from </a:t>
            </a:r>
            <a:r>
              <a:rPr dirty="0" sz="1200" spc="-5">
                <a:latin typeface="Times New Roman"/>
                <a:cs typeface="Times New Roman"/>
              </a:rPr>
              <a:t>seeing </a:t>
            </a:r>
            <a:r>
              <a:rPr dirty="0" sz="1200">
                <a:latin typeface="Times New Roman"/>
                <a:cs typeface="Times New Roman"/>
              </a:rPr>
              <a:t>its inside view.  </a:t>
            </a:r>
            <a:r>
              <a:rPr dirty="0" sz="1200" spc="-5">
                <a:latin typeface="Times New Roman"/>
                <a:cs typeface="Times New Roman"/>
              </a:rPr>
              <a:t>For </a:t>
            </a:r>
            <a:r>
              <a:rPr dirty="0" sz="1200">
                <a:latin typeface="Times New Roman"/>
                <a:cs typeface="Times New Roman"/>
              </a:rPr>
              <a:t>abstraction to </a:t>
            </a:r>
            <a:r>
              <a:rPr dirty="0" sz="1200" spc="-5">
                <a:latin typeface="Times New Roman"/>
                <a:cs typeface="Times New Roman"/>
              </a:rPr>
              <a:t>work, </a:t>
            </a:r>
            <a:r>
              <a:rPr dirty="0" sz="1200">
                <a:latin typeface="Times New Roman"/>
                <a:cs typeface="Times New Roman"/>
              </a:rPr>
              <a:t>implementation must be encapsulated. Encapsulation hides the  details of the implementation of an object. </a:t>
            </a:r>
            <a:r>
              <a:rPr dirty="0" sz="1200" spc="-5">
                <a:latin typeface="Times New Roman"/>
                <a:cs typeface="Times New Roman"/>
              </a:rPr>
              <a:t>Intelligent </a:t>
            </a:r>
            <a:r>
              <a:rPr dirty="0" sz="1200">
                <a:latin typeface="Times New Roman"/>
                <a:cs typeface="Times New Roman"/>
              </a:rPr>
              <a:t>encapsulation localizes design  decisions that are likely to change. The ability to change the representation of an object  </a:t>
            </a:r>
            <a:r>
              <a:rPr dirty="0" sz="1200" spc="-5">
                <a:latin typeface="Times New Roman"/>
                <a:cs typeface="Times New Roman"/>
              </a:rPr>
              <a:t>without </a:t>
            </a:r>
            <a:r>
              <a:rPr dirty="0" sz="1200">
                <a:latin typeface="Times New Roman"/>
                <a:cs typeface="Times New Roman"/>
              </a:rPr>
              <a:t>disturbing any of its clients is the essential benefit of</a:t>
            </a:r>
            <a:r>
              <a:rPr dirty="0" sz="1200" spc="-120">
                <a:latin typeface="Times New Roman"/>
                <a:cs typeface="Times New Roman"/>
              </a:rPr>
              <a:t> </a:t>
            </a:r>
            <a:r>
              <a:rPr dirty="0" sz="1200">
                <a:latin typeface="Times New Roman"/>
                <a:cs typeface="Times New Roman"/>
              </a:rPr>
              <a:t>encapsulation.</a:t>
            </a:r>
            <a:endParaRPr sz="1200">
              <a:latin typeface="Times New Roman"/>
              <a:cs typeface="Times New Roman"/>
            </a:endParaRPr>
          </a:p>
          <a:p>
            <a:pPr>
              <a:lnSpc>
                <a:spcPct val="100000"/>
              </a:lnSpc>
            </a:pPr>
            <a:endParaRPr sz="950">
              <a:latin typeface="Times New Roman"/>
              <a:cs typeface="Times New Roman"/>
            </a:endParaRPr>
          </a:p>
          <a:p>
            <a:pPr algn="just" marL="12700">
              <a:lnSpc>
                <a:spcPct val="100000"/>
              </a:lnSpc>
            </a:pPr>
            <a:r>
              <a:rPr dirty="0" sz="1400">
                <a:latin typeface="Times New Roman"/>
                <a:cs typeface="Times New Roman"/>
              </a:rPr>
              <a:t>Relationship </a:t>
            </a:r>
            <a:r>
              <a:rPr dirty="0" sz="1400" spc="-10">
                <a:latin typeface="Times New Roman"/>
                <a:cs typeface="Times New Roman"/>
              </a:rPr>
              <a:t>Among</a:t>
            </a:r>
            <a:r>
              <a:rPr dirty="0" sz="1400" spc="-55">
                <a:latin typeface="Times New Roman"/>
                <a:cs typeface="Times New Roman"/>
              </a:rPr>
              <a:t> </a:t>
            </a:r>
            <a:r>
              <a:rPr dirty="0" sz="1400" spc="-5">
                <a:latin typeface="Times New Roman"/>
                <a:cs typeface="Times New Roman"/>
              </a:rPr>
              <a:t>Objects</a:t>
            </a:r>
            <a:endParaRPr sz="1400">
              <a:latin typeface="Times New Roman"/>
              <a:cs typeface="Times New Roman"/>
            </a:endParaRPr>
          </a:p>
          <a:p>
            <a:pPr algn="just" marL="12700" marR="5715">
              <a:lnSpc>
                <a:spcPts val="1380"/>
              </a:lnSpc>
              <a:spcBef>
                <a:spcPts val="330"/>
              </a:spcBef>
            </a:pPr>
            <a:r>
              <a:rPr dirty="0" sz="1200">
                <a:latin typeface="Times New Roman"/>
                <a:cs typeface="Times New Roman"/>
              </a:rPr>
              <a:t>The object model presents a </a:t>
            </a:r>
            <a:r>
              <a:rPr dirty="0" sz="1200" spc="-5">
                <a:latin typeface="Times New Roman"/>
                <a:cs typeface="Times New Roman"/>
              </a:rPr>
              <a:t>static </a:t>
            </a:r>
            <a:r>
              <a:rPr dirty="0" sz="1200">
                <a:latin typeface="Times New Roman"/>
                <a:cs typeface="Times New Roman"/>
              </a:rPr>
              <a:t>view of the system and illustrates how different objects  collaborate </a:t>
            </a:r>
            <a:r>
              <a:rPr dirty="0" sz="1200" spc="-5">
                <a:latin typeface="Times New Roman"/>
                <a:cs typeface="Times New Roman"/>
              </a:rPr>
              <a:t>with </a:t>
            </a:r>
            <a:r>
              <a:rPr dirty="0" sz="1200">
                <a:latin typeface="Times New Roman"/>
                <a:cs typeface="Times New Roman"/>
              </a:rPr>
              <a:t>one another through patterns of interaction. Inheritance, association and  aggregation are the three inter-object relationships </a:t>
            </a:r>
            <a:r>
              <a:rPr dirty="0" sz="1200" spc="-5">
                <a:latin typeface="Times New Roman"/>
                <a:cs typeface="Times New Roman"/>
              </a:rPr>
              <a:t>specified </a:t>
            </a:r>
            <a:r>
              <a:rPr dirty="0" sz="1200">
                <a:latin typeface="Times New Roman"/>
                <a:cs typeface="Times New Roman"/>
              </a:rPr>
              <a:t>by the object</a:t>
            </a:r>
            <a:r>
              <a:rPr dirty="0" sz="1200" spc="-120">
                <a:latin typeface="Times New Roman"/>
                <a:cs typeface="Times New Roman"/>
              </a:rPr>
              <a:t> </a:t>
            </a:r>
            <a:r>
              <a:rPr dirty="0" sz="1200">
                <a:latin typeface="Times New Roman"/>
                <a:cs typeface="Times New Roman"/>
              </a:rPr>
              <a:t>model.</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Inheritance defines a “kind of” hierarchy among classes. By inheritance, </a:t>
            </a:r>
            <a:r>
              <a:rPr dirty="0" sz="1200" spc="-5">
                <a:latin typeface="Times New Roman"/>
                <a:cs typeface="Times New Roman"/>
              </a:rPr>
              <a:t>we specify  </a:t>
            </a:r>
            <a:r>
              <a:rPr dirty="0" sz="1200">
                <a:latin typeface="Times New Roman"/>
                <a:cs typeface="Times New Roman"/>
              </a:rPr>
              <a:t>generalization/specialization relationship among objects. In this relationship, a class  (called </a:t>
            </a:r>
            <a:r>
              <a:rPr dirty="0" sz="1200" spc="5">
                <a:latin typeface="Times New Roman"/>
                <a:cs typeface="Times New Roman"/>
              </a:rPr>
              <a:t>the </a:t>
            </a:r>
            <a:r>
              <a:rPr dirty="0" sz="1200">
                <a:latin typeface="Times New Roman"/>
                <a:cs typeface="Times New Roman"/>
              </a:rPr>
              <a:t>subclass) shares </a:t>
            </a:r>
            <a:r>
              <a:rPr dirty="0" sz="1200" spc="5">
                <a:latin typeface="Times New Roman"/>
                <a:cs typeface="Times New Roman"/>
              </a:rPr>
              <a:t>the </a:t>
            </a:r>
            <a:r>
              <a:rPr dirty="0" sz="1200">
                <a:latin typeface="Times New Roman"/>
                <a:cs typeface="Times New Roman"/>
              </a:rPr>
              <a:t>structure and behavior defined </a:t>
            </a:r>
            <a:r>
              <a:rPr dirty="0" sz="1200" spc="10">
                <a:latin typeface="Times New Roman"/>
                <a:cs typeface="Times New Roman"/>
              </a:rPr>
              <a:t>in </a:t>
            </a:r>
            <a:r>
              <a:rPr dirty="0" sz="1200">
                <a:latin typeface="Times New Roman"/>
                <a:cs typeface="Times New Roman"/>
              </a:rPr>
              <a:t>another </a:t>
            </a:r>
            <a:r>
              <a:rPr dirty="0" sz="1200" spc="5">
                <a:latin typeface="Times New Roman"/>
                <a:cs typeface="Times New Roman"/>
              </a:rPr>
              <a:t>class </a:t>
            </a:r>
            <a:r>
              <a:rPr dirty="0" sz="1200">
                <a:latin typeface="Times New Roman"/>
                <a:cs typeface="Times New Roman"/>
              </a:rPr>
              <a:t>(called the  </a:t>
            </a:r>
            <a:r>
              <a:rPr dirty="0" sz="1200" spc="-5">
                <a:latin typeface="Times New Roman"/>
                <a:cs typeface="Times New Roman"/>
              </a:rPr>
              <a:t>superclass). </a:t>
            </a:r>
            <a:r>
              <a:rPr dirty="0" sz="1200">
                <a:latin typeface="Times New Roman"/>
                <a:cs typeface="Times New Roman"/>
              </a:rPr>
              <a:t>A </a:t>
            </a:r>
            <a:r>
              <a:rPr dirty="0" sz="1200" spc="-5">
                <a:latin typeface="Times New Roman"/>
                <a:cs typeface="Times New Roman"/>
              </a:rPr>
              <a:t>subclass </a:t>
            </a:r>
            <a:r>
              <a:rPr dirty="0" sz="1200">
                <a:latin typeface="Times New Roman"/>
                <a:cs typeface="Times New Roman"/>
              </a:rPr>
              <a:t>augments or redefines the existing </a:t>
            </a:r>
            <a:r>
              <a:rPr dirty="0" sz="1200" spc="-5">
                <a:latin typeface="Times New Roman"/>
                <a:cs typeface="Times New Roman"/>
              </a:rPr>
              <a:t>structure </a:t>
            </a:r>
            <a:r>
              <a:rPr dirty="0" sz="1200">
                <a:latin typeface="Times New Roman"/>
                <a:cs typeface="Times New Roman"/>
              </a:rPr>
              <a:t>and behavior of its  </a:t>
            </a:r>
            <a:r>
              <a:rPr dirty="0" sz="1200" spc="-5">
                <a:latin typeface="Times New Roman"/>
                <a:cs typeface="Times New Roman"/>
              </a:rPr>
              <a:t>superclass. </a:t>
            </a:r>
            <a:r>
              <a:rPr dirty="0" sz="1200">
                <a:latin typeface="Times New Roman"/>
                <a:cs typeface="Times New Roman"/>
              </a:rPr>
              <a:t>By </a:t>
            </a:r>
            <a:r>
              <a:rPr dirty="0" sz="1200" spc="-5">
                <a:latin typeface="Times New Roman"/>
                <a:cs typeface="Times New Roman"/>
              </a:rPr>
              <a:t>classifying </a:t>
            </a:r>
            <a:r>
              <a:rPr dirty="0" sz="1200">
                <a:latin typeface="Times New Roman"/>
                <a:cs typeface="Times New Roman"/>
              </a:rPr>
              <a:t>objects into groups of related abstractions, </a:t>
            </a:r>
            <a:r>
              <a:rPr dirty="0" sz="1200" spc="-5">
                <a:latin typeface="Times New Roman"/>
                <a:cs typeface="Times New Roman"/>
              </a:rPr>
              <a:t>we </a:t>
            </a:r>
            <a:r>
              <a:rPr dirty="0" sz="1200">
                <a:latin typeface="Times New Roman"/>
                <a:cs typeface="Times New Roman"/>
              </a:rPr>
              <a:t>come to  explicitly distinguish the common and distinct properties of different objects, </a:t>
            </a:r>
            <a:r>
              <a:rPr dirty="0" sz="1200" spc="-5">
                <a:latin typeface="Times New Roman"/>
                <a:cs typeface="Times New Roman"/>
              </a:rPr>
              <a:t>which  </a:t>
            </a:r>
            <a:r>
              <a:rPr dirty="0" sz="1200">
                <a:latin typeface="Times New Roman"/>
                <a:cs typeface="Times New Roman"/>
              </a:rPr>
              <a:t>further help us to master their inherent complexity. Identifying the hierarchy </a:t>
            </a:r>
            <a:r>
              <a:rPr dirty="0" sz="1200" spc="-5">
                <a:latin typeface="Times New Roman"/>
                <a:cs typeface="Times New Roman"/>
              </a:rPr>
              <a:t>within </a:t>
            </a:r>
            <a:r>
              <a:rPr dirty="0" sz="1200">
                <a:latin typeface="Times New Roman"/>
                <a:cs typeface="Times New Roman"/>
              </a:rPr>
              <a:t>a  complex </a:t>
            </a:r>
            <a:r>
              <a:rPr dirty="0" sz="1200" spc="-5">
                <a:latin typeface="Times New Roman"/>
                <a:cs typeface="Times New Roman"/>
              </a:rPr>
              <a:t>system </a:t>
            </a:r>
            <a:r>
              <a:rPr dirty="0" sz="1200">
                <a:latin typeface="Times New Roman"/>
                <a:cs typeface="Times New Roman"/>
              </a:rPr>
              <a:t>requires the discovery of patterns among many</a:t>
            </a:r>
            <a:r>
              <a:rPr dirty="0" sz="1200" spc="-110">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a:latin typeface="Times New Roman"/>
                <a:cs typeface="Times New Roman"/>
              </a:rPr>
              <a:t>In an association relationship, </a:t>
            </a:r>
            <a:r>
              <a:rPr dirty="0" sz="1200" spc="-5">
                <a:latin typeface="Times New Roman"/>
                <a:cs typeface="Times New Roman"/>
              </a:rPr>
              <a:t>when </a:t>
            </a:r>
            <a:r>
              <a:rPr dirty="0" sz="1200">
                <a:latin typeface="Times New Roman"/>
                <a:cs typeface="Times New Roman"/>
              </a:rPr>
              <a:t>object A “uses” object B, then A </a:t>
            </a:r>
            <a:r>
              <a:rPr dirty="0" sz="1200" spc="10">
                <a:latin typeface="Times New Roman"/>
                <a:cs typeface="Times New Roman"/>
              </a:rPr>
              <a:t>may </a:t>
            </a:r>
            <a:r>
              <a:rPr dirty="0" sz="1200" spc="-5">
                <a:latin typeface="Times New Roman"/>
                <a:cs typeface="Times New Roman"/>
              </a:rPr>
              <a:t>send </a:t>
            </a:r>
            <a:r>
              <a:rPr dirty="0" sz="1200">
                <a:latin typeface="Times New Roman"/>
                <a:cs typeface="Times New Roman"/>
              </a:rPr>
              <a:t>messages  to B. The relationship defines visibility among</a:t>
            </a:r>
            <a:r>
              <a:rPr dirty="0" sz="1200" spc="-125">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The aggregation relationship defines part-of </a:t>
            </a:r>
            <a:r>
              <a:rPr dirty="0" sz="1200" spc="-5">
                <a:latin typeface="Times New Roman"/>
                <a:cs typeface="Times New Roman"/>
              </a:rPr>
              <a:t>structure </a:t>
            </a:r>
            <a:r>
              <a:rPr dirty="0" sz="1200">
                <a:latin typeface="Times New Roman"/>
                <a:cs typeface="Times New Roman"/>
              </a:rPr>
              <a:t>among objects. When object A is  part of the </a:t>
            </a:r>
            <a:r>
              <a:rPr dirty="0" sz="1200" spc="-5">
                <a:latin typeface="Times New Roman"/>
                <a:cs typeface="Times New Roman"/>
              </a:rPr>
              <a:t>state </a:t>
            </a:r>
            <a:r>
              <a:rPr dirty="0" sz="1200">
                <a:latin typeface="Times New Roman"/>
                <a:cs typeface="Times New Roman"/>
              </a:rPr>
              <a:t>of object B, A is </a:t>
            </a:r>
            <a:r>
              <a:rPr dirty="0" sz="1200" spc="-5">
                <a:latin typeface="Times New Roman"/>
                <a:cs typeface="Times New Roman"/>
              </a:rPr>
              <a:t>said </a:t>
            </a:r>
            <a:r>
              <a:rPr dirty="0" sz="1200">
                <a:latin typeface="Times New Roman"/>
                <a:cs typeface="Times New Roman"/>
              </a:rPr>
              <a:t>to be contained by B. There are </a:t>
            </a:r>
            <a:r>
              <a:rPr dirty="0" sz="1200" spc="-5">
                <a:latin typeface="Times New Roman"/>
                <a:cs typeface="Times New Roman"/>
              </a:rPr>
              <a:t>some </a:t>
            </a:r>
            <a:r>
              <a:rPr dirty="0" sz="1200">
                <a:latin typeface="Times New Roman"/>
                <a:cs typeface="Times New Roman"/>
              </a:rPr>
              <a:t>tradeoffs  between aggregation and association relationships. </a:t>
            </a:r>
            <a:r>
              <a:rPr dirty="0" sz="1200" spc="-5">
                <a:latin typeface="Times New Roman"/>
                <a:cs typeface="Times New Roman"/>
              </a:rPr>
              <a:t>Aggregation </a:t>
            </a:r>
            <a:r>
              <a:rPr dirty="0" sz="1200">
                <a:latin typeface="Times New Roman"/>
                <a:cs typeface="Times New Roman"/>
              </a:rPr>
              <a:t>reduces the number of  objects that must be visible at the level of enclosing objects and may lead to undesirable  tighter coupling among</a:t>
            </a:r>
            <a:r>
              <a:rPr dirty="0" sz="1200" spc="-114">
                <a:latin typeface="Times New Roman"/>
                <a:cs typeface="Times New Roman"/>
              </a:rPr>
              <a:t> </a:t>
            </a:r>
            <a:r>
              <a:rPr dirty="0" sz="1200">
                <a:latin typeface="Times New Roman"/>
                <a:cs typeface="Times New Roman"/>
              </a:rPr>
              <a:t>objects.</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855281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gn="just" marL="12700">
              <a:lnSpc>
                <a:spcPct val="100000"/>
              </a:lnSpc>
              <a:spcBef>
                <a:spcPts val="300"/>
              </a:spcBef>
            </a:pPr>
            <a:r>
              <a:rPr dirty="0" sz="1400" b="1">
                <a:latin typeface="Times New Roman"/>
                <a:cs typeface="Times New Roman"/>
              </a:rPr>
              <a:t>1.5  </a:t>
            </a:r>
            <a:r>
              <a:rPr dirty="0" sz="1400" spc="-5" b="1">
                <a:latin typeface="Times New Roman"/>
                <a:cs typeface="Times New Roman"/>
              </a:rPr>
              <a:t>Software</a:t>
            </a:r>
            <a:r>
              <a:rPr dirty="0" sz="1400" spc="-40" b="1">
                <a:latin typeface="Times New Roman"/>
                <a:cs typeface="Times New Roman"/>
              </a:rPr>
              <a:t> </a:t>
            </a:r>
            <a:r>
              <a:rPr dirty="0" sz="1400" spc="-5" b="1">
                <a:latin typeface="Times New Roman"/>
                <a:cs typeface="Times New Roman"/>
              </a:rPr>
              <a:t>Engineering</a:t>
            </a:r>
            <a:endParaRPr sz="1400">
              <a:latin typeface="Times New Roman"/>
              <a:cs typeface="Times New Roman"/>
            </a:endParaRPr>
          </a:p>
          <a:p>
            <a:pPr algn="just" marL="12700" marR="5080">
              <a:lnSpc>
                <a:spcPts val="1380"/>
              </a:lnSpc>
              <a:spcBef>
                <a:spcPts val="275"/>
              </a:spcBef>
            </a:pPr>
            <a:r>
              <a:rPr dirty="0" sz="1200" spc="-5">
                <a:latin typeface="Times New Roman"/>
                <a:cs typeface="Times New Roman"/>
              </a:rPr>
              <a:t>Software </a:t>
            </a:r>
            <a:r>
              <a:rPr dirty="0" sz="1200">
                <a:latin typeface="Times New Roman"/>
                <a:cs typeface="Times New Roman"/>
              </a:rPr>
              <a:t>Engineering is the </a:t>
            </a:r>
            <a:r>
              <a:rPr dirty="0" sz="1200" spc="-5">
                <a:latin typeface="Times New Roman"/>
                <a:cs typeface="Times New Roman"/>
              </a:rPr>
              <a:t>set </a:t>
            </a:r>
            <a:r>
              <a:rPr dirty="0" sz="1200">
                <a:latin typeface="Times New Roman"/>
                <a:cs typeface="Times New Roman"/>
              </a:rPr>
              <a:t>of processes and tools to develop </a:t>
            </a:r>
            <a:r>
              <a:rPr dirty="0" sz="1200" spc="-10">
                <a:latin typeface="Times New Roman"/>
                <a:cs typeface="Times New Roman"/>
              </a:rPr>
              <a:t>software. </a:t>
            </a:r>
            <a:r>
              <a:rPr dirty="0" sz="1200" i="1">
                <a:latin typeface="Times New Roman"/>
                <a:cs typeface="Times New Roman"/>
              </a:rPr>
              <a:t>Software  </a:t>
            </a:r>
            <a:r>
              <a:rPr dirty="0" sz="1200" i="1">
                <a:latin typeface="Times New Roman"/>
                <a:cs typeface="Times New Roman"/>
              </a:rPr>
              <a:t>Engineering is the combination of all the tools, techniques, and processes that used in  </a:t>
            </a:r>
            <a:r>
              <a:rPr dirty="0" sz="1200" spc="-5" i="1">
                <a:latin typeface="Times New Roman"/>
                <a:cs typeface="Times New Roman"/>
              </a:rPr>
              <a:t>software </a:t>
            </a:r>
            <a:r>
              <a:rPr dirty="0" sz="1200" i="1">
                <a:latin typeface="Times New Roman"/>
                <a:cs typeface="Times New Roman"/>
              </a:rPr>
              <a:t>production. </a:t>
            </a:r>
            <a:r>
              <a:rPr dirty="0" sz="1200" spc="-5">
                <a:latin typeface="Times New Roman"/>
                <a:cs typeface="Times New Roman"/>
              </a:rPr>
              <a:t>Therefore Software </a:t>
            </a:r>
            <a:r>
              <a:rPr dirty="0" sz="1200">
                <a:latin typeface="Times New Roman"/>
                <a:cs typeface="Times New Roman"/>
              </a:rPr>
              <a:t>Engineering encompasses all those things that  are used in </a:t>
            </a:r>
            <a:r>
              <a:rPr dirty="0" sz="1200" spc="-5">
                <a:latin typeface="Times New Roman"/>
                <a:cs typeface="Times New Roman"/>
              </a:rPr>
              <a:t>software </a:t>
            </a:r>
            <a:r>
              <a:rPr dirty="0" sz="1200">
                <a:latin typeface="Times New Roman"/>
                <a:cs typeface="Times New Roman"/>
              </a:rPr>
              <a:t>production</a:t>
            </a:r>
            <a:r>
              <a:rPr dirty="0" sz="1200" spc="-100">
                <a:latin typeface="Times New Roman"/>
                <a:cs typeface="Times New Roman"/>
              </a:rPr>
              <a:t> </a:t>
            </a:r>
            <a:r>
              <a:rPr dirty="0" sz="1200">
                <a:latin typeface="Times New Roman"/>
                <a:cs typeface="Times New Roman"/>
              </a:rPr>
              <a:t>like:</a:t>
            </a:r>
            <a:endParaRPr sz="1200">
              <a:latin typeface="Times New Roman"/>
              <a:cs typeface="Times New Roman"/>
            </a:endParaRPr>
          </a:p>
          <a:p>
            <a:pPr>
              <a:lnSpc>
                <a:spcPct val="100000"/>
              </a:lnSpc>
            </a:pPr>
            <a:endParaRPr sz="1200">
              <a:latin typeface="Times New Roman"/>
              <a:cs typeface="Times New Roman"/>
            </a:endParaRPr>
          </a:p>
          <a:p>
            <a:pPr algn="just" marL="241300" indent="-228600">
              <a:lnSpc>
                <a:spcPct val="100000"/>
              </a:lnSpc>
              <a:buFont typeface="Symbol"/>
              <a:buChar char=""/>
              <a:tabLst>
                <a:tab pos="241300" algn="l"/>
              </a:tabLst>
            </a:pPr>
            <a:r>
              <a:rPr dirty="0" sz="1200" spc="-5">
                <a:latin typeface="Times New Roman"/>
                <a:cs typeface="Times New Roman"/>
              </a:rPr>
              <a:t>Programming</a:t>
            </a:r>
            <a:r>
              <a:rPr dirty="0" sz="1200" spc="-95">
                <a:latin typeface="Times New Roman"/>
                <a:cs typeface="Times New Roman"/>
              </a:rPr>
              <a:t> </a:t>
            </a:r>
            <a:r>
              <a:rPr dirty="0" sz="1200">
                <a:latin typeface="Times New Roman"/>
                <a:cs typeface="Times New Roman"/>
              </a:rPr>
              <a:t>Language</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spc="-5">
                <a:latin typeface="Times New Roman"/>
                <a:cs typeface="Times New Roman"/>
              </a:rPr>
              <a:t>Programming </a:t>
            </a:r>
            <a:r>
              <a:rPr dirty="0" sz="1200">
                <a:latin typeface="Times New Roman"/>
                <a:cs typeface="Times New Roman"/>
              </a:rPr>
              <a:t>Language</a:t>
            </a:r>
            <a:r>
              <a:rPr dirty="0" sz="1200" spc="-95">
                <a:latin typeface="Times New Roman"/>
                <a:cs typeface="Times New Roman"/>
              </a:rPr>
              <a:t> </a:t>
            </a:r>
            <a:r>
              <a:rPr dirty="0" sz="1200" spc="-5">
                <a:latin typeface="Times New Roman"/>
                <a:cs typeface="Times New Roman"/>
              </a:rPr>
              <a:t>Design</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spc="-5">
                <a:latin typeface="Times New Roman"/>
                <a:cs typeface="Times New Roman"/>
              </a:rPr>
              <a:t>Software Design</a:t>
            </a:r>
            <a:r>
              <a:rPr dirty="0" sz="1200" spc="-85">
                <a:latin typeface="Times New Roman"/>
                <a:cs typeface="Times New Roman"/>
              </a:rPr>
              <a:t> </a:t>
            </a:r>
            <a:r>
              <a:rPr dirty="0" sz="1200">
                <a:latin typeface="Times New Roman"/>
                <a:cs typeface="Times New Roman"/>
              </a:rPr>
              <a:t>Techniques</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a:latin typeface="Times New Roman"/>
                <a:cs typeface="Times New Roman"/>
              </a:rPr>
              <a:t>Tools</a:t>
            </a:r>
            <a:endParaRPr sz="1200">
              <a:latin typeface="Times New Roman"/>
              <a:cs typeface="Times New Roman"/>
            </a:endParaRPr>
          </a:p>
          <a:p>
            <a:pPr algn="just" marL="241300" indent="-228600">
              <a:lnSpc>
                <a:spcPct val="100000"/>
              </a:lnSpc>
              <a:spcBef>
                <a:spcPts val="35"/>
              </a:spcBef>
              <a:buFont typeface="Symbol"/>
              <a:buChar char=""/>
              <a:tabLst>
                <a:tab pos="241300" algn="l"/>
              </a:tabLst>
            </a:pPr>
            <a:r>
              <a:rPr dirty="0" sz="1200">
                <a:latin typeface="Times New Roman"/>
                <a:cs typeface="Times New Roman"/>
              </a:rPr>
              <a:t>Testing</a:t>
            </a:r>
            <a:endParaRPr sz="1200">
              <a:latin typeface="Times New Roman"/>
              <a:cs typeface="Times New Roman"/>
            </a:endParaRPr>
          </a:p>
          <a:p>
            <a:pPr algn="just" marL="241300" indent="-228600">
              <a:lnSpc>
                <a:spcPct val="100000"/>
              </a:lnSpc>
              <a:spcBef>
                <a:spcPts val="25"/>
              </a:spcBef>
              <a:buFont typeface="Symbol"/>
              <a:buChar char=""/>
              <a:tabLst>
                <a:tab pos="241300" algn="l"/>
              </a:tabLst>
            </a:pPr>
            <a:r>
              <a:rPr dirty="0" sz="1200" spc="-5">
                <a:latin typeface="Times New Roman"/>
                <a:cs typeface="Times New Roman"/>
              </a:rPr>
              <a:t>Maintenance</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spc="-5">
                <a:latin typeface="Times New Roman"/>
                <a:cs typeface="Times New Roman"/>
              </a:rPr>
              <a:t>Development</a:t>
            </a:r>
            <a:r>
              <a:rPr dirty="0" sz="1200" spc="-90">
                <a:latin typeface="Times New Roman"/>
                <a:cs typeface="Times New Roman"/>
              </a:rPr>
              <a:t> </a:t>
            </a:r>
            <a:r>
              <a:rPr dirty="0" sz="1200">
                <a:latin typeface="Times New Roman"/>
                <a:cs typeface="Times New Roman"/>
              </a:rPr>
              <a:t>etc.</a:t>
            </a:r>
            <a:endParaRPr sz="1200">
              <a:latin typeface="Times New Roman"/>
              <a:cs typeface="Times New Roman"/>
            </a:endParaRPr>
          </a:p>
          <a:p>
            <a:pPr>
              <a:lnSpc>
                <a:spcPct val="100000"/>
              </a:lnSpc>
              <a:spcBef>
                <a:spcPts val="40"/>
              </a:spcBef>
              <a:buFont typeface="Symbol"/>
              <a:buChar char=""/>
            </a:pPr>
            <a:endParaRPr sz="1100">
              <a:latin typeface="Times New Roman"/>
              <a:cs typeface="Times New Roman"/>
            </a:endParaRPr>
          </a:p>
          <a:p>
            <a:pPr algn="just" marL="12700">
              <a:lnSpc>
                <a:spcPct val="100000"/>
              </a:lnSpc>
            </a:pPr>
            <a:r>
              <a:rPr dirty="0" sz="1200" spc="-5">
                <a:latin typeface="Times New Roman"/>
                <a:cs typeface="Times New Roman"/>
              </a:rPr>
              <a:t>So </a:t>
            </a:r>
            <a:r>
              <a:rPr dirty="0" sz="1200">
                <a:latin typeface="Times New Roman"/>
                <a:cs typeface="Times New Roman"/>
              </a:rPr>
              <a:t>all those thing that are related to </a:t>
            </a:r>
            <a:r>
              <a:rPr dirty="0" sz="1200" spc="-5">
                <a:latin typeface="Times New Roman"/>
                <a:cs typeface="Times New Roman"/>
              </a:rPr>
              <a:t>software </a:t>
            </a:r>
            <a:r>
              <a:rPr dirty="0" sz="1200">
                <a:latin typeface="Times New Roman"/>
                <a:cs typeface="Times New Roman"/>
              </a:rPr>
              <a:t>are also related to </a:t>
            </a:r>
            <a:r>
              <a:rPr dirty="0" sz="1200" spc="-5">
                <a:latin typeface="Times New Roman"/>
                <a:cs typeface="Times New Roman"/>
              </a:rPr>
              <a:t>software</a:t>
            </a:r>
            <a:r>
              <a:rPr dirty="0" sz="1200" spc="-90">
                <a:latin typeface="Times New Roman"/>
                <a:cs typeface="Times New Roman"/>
              </a:rPr>
              <a:t> </a:t>
            </a:r>
            <a:r>
              <a:rPr dirty="0" sz="1200" spc="-5">
                <a:latin typeface="Times New Roman"/>
                <a:cs typeface="Times New Roman"/>
              </a:rPr>
              <a:t>engineering.</a:t>
            </a:r>
            <a:endParaRPr sz="1200">
              <a:latin typeface="Times New Roman"/>
              <a:cs typeface="Times New Roman"/>
            </a:endParaRPr>
          </a:p>
          <a:p>
            <a:pPr>
              <a:lnSpc>
                <a:spcPct val="100000"/>
              </a:lnSpc>
              <a:spcBef>
                <a:spcPts val="35"/>
              </a:spcBef>
            </a:pPr>
            <a:endParaRPr sz="1200">
              <a:latin typeface="Times New Roman"/>
              <a:cs typeface="Times New Roman"/>
            </a:endParaRPr>
          </a:p>
          <a:p>
            <a:pPr algn="just" marL="12700" marR="5080">
              <a:lnSpc>
                <a:spcPts val="1380"/>
              </a:lnSpc>
            </a:pPr>
            <a:r>
              <a:rPr dirty="0" sz="1200" spc="-5">
                <a:latin typeface="Times New Roman"/>
                <a:cs typeface="Times New Roman"/>
              </a:rPr>
              <a:t>Some </a:t>
            </a:r>
            <a:r>
              <a:rPr dirty="0" sz="1200">
                <a:latin typeface="Times New Roman"/>
                <a:cs typeface="Times New Roman"/>
              </a:rPr>
              <a:t>of you might have thought that how programming language design could be related  to </a:t>
            </a:r>
            <a:r>
              <a:rPr dirty="0" sz="1200" spc="-5">
                <a:latin typeface="Times New Roman"/>
                <a:cs typeface="Times New Roman"/>
              </a:rPr>
              <a:t>software </a:t>
            </a:r>
            <a:r>
              <a:rPr dirty="0" sz="1200">
                <a:latin typeface="Times New Roman"/>
                <a:cs typeface="Times New Roman"/>
              </a:rPr>
              <a:t>engineering. If you look more closely at the </a:t>
            </a:r>
            <a:r>
              <a:rPr dirty="0" sz="1200" spc="-5">
                <a:latin typeface="Times New Roman"/>
                <a:cs typeface="Times New Roman"/>
              </a:rPr>
              <a:t>software </a:t>
            </a:r>
            <a:r>
              <a:rPr dirty="0" sz="1200">
                <a:latin typeface="Times New Roman"/>
                <a:cs typeface="Times New Roman"/>
              </a:rPr>
              <a:t>engineering definitions  described above then you </a:t>
            </a:r>
            <a:r>
              <a:rPr dirty="0" sz="1200" spc="-5">
                <a:latin typeface="Times New Roman"/>
                <a:cs typeface="Times New Roman"/>
              </a:rPr>
              <a:t>will </a:t>
            </a:r>
            <a:r>
              <a:rPr dirty="0" sz="1200">
                <a:latin typeface="Times New Roman"/>
                <a:cs typeface="Times New Roman"/>
              </a:rPr>
              <a:t>definitely </a:t>
            </a:r>
            <a:r>
              <a:rPr dirty="0" sz="1200" spc="-5">
                <a:latin typeface="Times New Roman"/>
                <a:cs typeface="Times New Roman"/>
              </a:rPr>
              <a:t>see </a:t>
            </a:r>
            <a:r>
              <a:rPr dirty="0" sz="1200">
                <a:latin typeface="Times New Roman"/>
                <a:cs typeface="Times New Roman"/>
              </a:rPr>
              <a:t>that </a:t>
            </a:r>
            <a:r>
              <a:rPr dirty="0" sz="1200" spc="-5">
                <a:latin typeface="Times New Roman"/>
                <a:cs typeface="Times New Roman"/>
              </a:rPr>
              <a:t>software </a:t>
            </a:r>
            <a:r>
              <a:rPr dirty="0" sz="1200">
                <a:latin typeface="Times New Roman"/>
                <a:cs typeface="Times New Roman"/>
              </a:rPr>
              <a:t>engineering is related to all  those things that are helpful in </a:t>
            </a:r>
            <a:r>
              <a:rPr dirty="0" sz="1200" spc="-5">
                <a:latin typeface="Times New Roman"/>
                <a:cs typeface="Times New Roman"/>
              </a:rPr>
              <a:t>software </a:t>
            </a:r>
            <a:r>
              <a:rPr dirty="0" sz="1200">
                <a:latin typeface="Times New Roman"/>
                <a:cs typeface="Times New Roman"/>
              </a:rPr>
              <a:t>development. </a:t>
            </a:r>
            <a:r>
              <a:rPr dirty="0" sz="1200" spc="-5">
                <a:latin typeface="Times New Roman"/>
                <a:cs typeface="Times New Roman"/>
              </a:rPr>
              <a:t>So </a:t>
            </a:r>
            <a:r>
              <a:rPr dirty="0" sz="1200">
                <a:latin typeface="Times New Roman"/>
                <a:cs typeface="Times New Roman"/>
              </a:rPr>
              <a:t>is the case </a:t>
            </a:r>
            <a:r>
              <a:rPr dirty="0" sz="1200" spc="-5">
                <a:latin typeface="Times New Roman"/>
                <a:cs typeface="Times New Roman"/>
              </a:rPr>
              <a:t>with </a:t>
            </a:r>
            <a:r>
              <a:rPr dirty="0" sz="1200">
                <a:latin typeface="Times New Roman"/>
                <a:cs typeface="Times New Roman"/>
              </a:rPr>
              <a:t>programming  language design. Programming language </a:t>
            </a:r>
            <a:r>
              <a:rPr dirty="0" sz="1200" spc="5">
                <a:latin typeface="Times New Roman"/>
                <a:cs typeface="Times New Roman"/>
              </a:rPr>
              <a:t>design </a:t>
            </a:r>
            <a:r>
              <a:rPr dirty="0" sz="1200" spc="10">
                <a:latin typeface="Times New Roman"/>
                <a:cs typeface="Times New Roman"/>
              </a:rPr>
              <a:t>is </a:t>
            </a:r>
            <a:r>
              <a:rPr dirty="0" sz="1200">
                <a:latin typeface="Times New Roman"/>
                <a:cs typeface="Times New Roman"/>
              </a:rPr>
              <a:t>one of the major </a:t>
            </a:r>
            <a:r>
              <a:rPr dirty="0" sz="1200" spc="-5">
                <a:latin typeface="Times New Roman"/>
                <a:cs typeface="Times New Roman"/>
              </a:rPr>
              <a:t>successes </a:t>
            </a:r>
            <a:r>
              <a:rPr dirty="0" sz="1200">
                <a:latin typeface="Times New Roman"/>
                <a:cs typeface="Times New Roman"/>
              </a:rPr>
              <a:t>in last fifty  years. The design of </a:t>
            </a:r>
            <a:r>
              <a:rPr dirty="0" sz="1200" spc="-5">
                <a:latin typeface="Times New Roman"/>
                <a:cs typeface="Times New Roman"/>
              </a:rPr>
              <a:t>Ada </a:t>
            </a:r>
            <a:r>
              <a:rPr dirty="0" sz="1200">
                <a:latin typeface="Times New Roman"/>
                <a:cs typeface="Times New Roman"/>
              </a:rPr>
              <a:t>language </a:t>
            </a:r>
            <a:r>
              <a:rPr dirty="0" sz="1200" spc="-5">
                <a:latin typeface="Times New Roman"/>
                <a:cs typeface="Times New Roman"/>
              </a:rPr>
              <a:t>was </a:t>
            </a:r>
            <a:r>
              <a:rPr dirty="0" sz="1200">
                <a:latin typeface="Times New Roman"/>
                <a:cs typeface="Times New Roman"/>
              </a:rPr>
              <a:t>considered as the considerable effort in </a:t>
            </a:r>
            <a:r>
              <a:rPr dirty="0" sz="1200" spc="-5">
                <a:latin typeface="Times New Roman"/>
                <a:cs typeface="Times New Roman"/>
              </a:rPr>
              <a:t>software  </a:t>
            </a:r>
            <a:r>
              <a:rPr dirty="0" sz="1200">
                <a:latin typeface="Times New Roman"/>
                <a:cs typeface="Times New Roman"/>
              </a:rPr>
              <a:t>engineering.</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a:latin typeface="Times New Roman"/>
                <a:cs typeface="Times New Roman"/>
              </a:rPr>
              <a:t>These days object-oriented programming is </a:t>
            </a:r>
            <a:r>
              <a:rPr dirty="0" sz="1200" spc="-5">
                <a:latin typeface="Times New Roman"/>
                <a:cs typeface="Times New Roman"/>
              </a:rPr>
              <a:t>widely </a:t>
            </a:r>
            <a:r>
              <a:rPr dirty="0" sz="1200">
                <a:latin typeface="Times New Roman"/>
                <a:cs typeface="Times New Roman"/>
              </a:rPr>
              <a:t>being used. If programming  languages </a:t>
            </a:r>
            <a:r>
              <a:rPr dirty="0" sz="1200" spc="-5">
                <a:latin typeface="Times New Roman"/>
                <a:cs typeface="Times New Roman"/>
              </a:rPr>
              <a:t>will </a:t>
            </a:r>
            <a:r>
              <a:rPr dirty="0" sz="1200">
                <a:latin typeface="Times New Roman"/>
                <a:cs typeface="Times New Roman"/>
              </a:rPr>
              <a:t>not </a:t>
            </a:r>
            <a:r>
              <a:rPr dirty="0" sz="1200" spc="-5">
                <a:latin typeface="Times New Roman"/>
                <a:cs typeface="Times New Roman"/>
              </a:rPr>
              <a:t>support </a:t>
            </a:r>
            <a:r>
              <a:rPr dirty="0" sz="1200">
                <a:latin typeface="Times New Roman"/>
                <a:cs typeface="Times New Roman"/>
              </a:rPr>
              <a:t>object-orientation then it </a:t>
            </a:r>
            <a:r>
              <a:rPr dirty="0" sz="1200" spc="-5">
                <a:latin typeface="Times New Roman"/>
                <a:cs typeface="Times New Roman"/>
              </a:rPr>
              <a:t>will </a:t>
            </a:r>
            <a:r>
              <a:rPr dirty="0" sz="1200">
                <a:latin typeface="Times New Roman"/>
                <a:cs typeface="Times New Roman"/>
              </a:rPr>
              <a:t>be very difficult to implement  object-oriented design using object-oriented principles. </a:t>
            </a:r>
            <a:r>
              <a:rPr dirty="0" sz="1200" spc="-5">
                <a:latin typeface="Times New Roman"/>
                <a:cs typeface="Times New Roman"/>
              </a:rPr>
              <a:t>All </a:t>
            </a:r>
            <a:r>
              <a:rPr dirty="0" sz="1200">
                <a:latin typeface="Times New Roman"/>
                <a:cs typeface="Times New Roman"/>
              </a:rPr>
              <a:t>these efforts made the basis</a:t>
            </a:r>
            <a:r>
              <a:rPr dirty="0" sz="1200" spc="-110">
                <a:latin typeface="Times New Roman"/>
                <a:cs typeface="Times New Roman"/>
              </a:rPr>
              <a:t> </a:t>
            </a:r>
            <a:r>
              <a:rPr dirty="0" sz="1200">
                <a:latin typeface="Times New Roman"/>
                <a:cs typeface="Times New Roman"/>
              </a:rPr>
              <a:t>of  </a:t>
            </a:r>
            <a:r>
              <a:rPr dirty="0" sz="1200" spc="-5">
                <a:latin typeface="Times New Roman"/>
                <a:cs typeface="Times New Roman"/>
              </a:rPr>
              <a:t>software</a:t>
            </a:r>
            <a:r>
              <a:rPr dirty="0" sz="1200" spc="-95">
                <a:latin typeface="Times New Roman"/>
                <a:cs typeface="Times New Roman"/>
              </a:rPr>
              <a:t> </a:t>
            </a:r>
            <a:r>
              <a:rPr dirty="0" sz="1200">
                <a:latin typeface="Times New Roman"/>
                <a:cs typeface="Times New Roman"/>
              </a:rPr>
              <a:t>engineering.</a:t>
            </a:r>
            <a:endParaRPr sz="1200">
              <a:latin typeface="Times New Roman"/>
              <a:cs typeface="Times New Roman"/>
            </a:endParaRPr>
          </a:p>
          <a:p>
            <a:pPr>
              <a:lnSpc>
                <a:spcPct val="100000"/>
              </a:lnSpc>
              <a:spcBef>
                <a:spcPts val="30"/>
              </a:spcBef>
            </a:pPr>
            <a:endParaRPr sz="1300">
              <a:latin typeface="Times New Roman"/>
              <a:cs typeface="Times New Roman"/>
            </a:endParaRPr>
          </a:p>
          <a:p>
            <a:pPr algn="just" marL="12700">
              <a:lnSpc>
                <a:spcPts val="1635"/>
              </a:lnSpc>
            </a:pPr>
            <a:r>
              <a:rPr dirty="0" sz="1400" b="1">
                <a:latin typeface="Times New Roman"/>
                <a:cs typeface="Times New Roman"/>
              </a:rPr>
              <a:t>Well-Engineered</a:t>
            </a:r>
            <a:r>
              <a:rPr dirty="0" sz="1400" spc="-60" b="1">
                <a:latin typeface="Times New Roman"/>
                <a:cs typeface="Times New Roman"/>
              </a:rPr>
              <a:t> </a:t>
            </a:r>
            <a:r>
              <a:rPr dirty="0" sz="1400" spc="-5" b="1">
                <a:latin typeface="Times New Roman"/>
                <a:cs typeface="Times New Roman"/>
              </a:rPr>
              <a:t>Software</a:t>
            </a:r>
            <a:endParaRPr sz="1400">
              <a:latin typeface="Times New Roman"/>
              <a:cs typeface="Times New Roman"/>
            </a:endParaRPr>
          </a:p>
          <a:p>
            <a:pPr marL="12700" marR="7620">
              <a:lnSpc>
                <a:spcPts val="1380"/>
              </a:lnSpc>
              <a:spcBef>
                <a:spcPts val="50"/>
              </a:spcBef>
            </a:pPr>
            <a:r>
              <a:rPr dirty="0" sz="1200">
                <a:latin typeface="Times New Roman"/>
                <a:cs typeface="Times New Roman"/>
              </a:rPr>
              <a:t>Let’s talk </a:t>
            </a:r>
            <a:r>
              <a:rPr dirty="0" sz="1200" spc="-5">
                <a:latin typeface="Times New Roman"/>
                <a:cs typeface="Times New Roman"/>
              </a:rPr>
              <a:t>something </a:t>
            </a:r>
            <a:r>
              <a:rPr dirty="0" sz="1200">
                <a:latin typeface="Times New Roman"/>
                <a:cs typeface="Times New Roman"/>
              </a:rPr>
              <a:t>about </a:t>
            </a:r>
            <a:r>
              <a:rPr dirty="0" sz="1200" spc="-5">
                <a:latin typeface="Times New Roman"/>
                <a:cs typeface="Times New Roman"/>
              </a:rPr>
              <a:t>what </a:t>
            </a:r>
            <a:r>
              <a:rPr dirty="0" sz="1200">
                <a:latin typeface="Times New Roman"/>
                <a:cs typeface="Times New Roman"/>
              </a:rPr>
              <a:t>is well-engineered </a:t>
            </a:r>
            <a:r>
              <a:rPr dirty="0" sz="1200" spc="-5">
                <a:latin typeface="Times New Roman"/>
                <a:cs typeface="Times New Roman"/>
              </a:rPr>
              <a:t>software. </a:t>
            </a:r>
            <a:r>
              <a:rPr dirty="0" sz="1200">
                <a:latin typeface="Times New Roman"/>
                <a:cs typeface="Times New Roman"/>
              </a:rPr>
              <a:t>Well-engineered </a:t>
            </a:r>
            <a:r>
              <a:rPr dirty="0" sz="1200" spc="-5">
                <a:latin typeface="Times New Roman"/>
                <a:cs typeface="Times New Roman"/>
              </a:rPr>
              <a:t>software </a:t>
            </a:r>
            <a:r>
              <a:rPr dirty="0" sz="1200">
                <a:latin typeface="Times New Roman"/>
                <a:cs typeface="Times New Roman"/>
              </a:rPr>
              <a:t>is  one that has the following</a:t>
            </a:r>
            <a:r>
              <a:rPr dirty="0" sz="1200" spc="-110">
                <a:latin typeface="Times New Roman"/>
                <a:cs typeface="Times New Roman"/>
              </a:rPr>
              <a:t> </a:t>
            </a:r>
            <a:r>
              <a:rPr dirty="0" sz="1200">
                <a:latin typeface="Times New Roman"/>
                <a:cs typeface="Times New Roman"/>
              </a:rPr>
              <a:t>characteristics.</a:t>
            </a:r>
            <a:endParaRPr sz="1200">
              <a:latin typeface="Times New Roman"/>
              <a:cs typeface="Times New Roman"/>
            </a:endParaRPr>
          </a:p>
          <a:p>
            <a:pPr>
              <a:lnSpc>
                <a:spcPct val="100000"/>
              </a:lnSpc>
            </a:pPr>
            <a:endParaRPr sz="1200">
              <a:latin typeface="Times New Roman"/>
              <a:cs typeface="Times New Roman"/>
            </a:endParaRPr>
          </a:p>
          <a:p>
            <a:pPr algn="just" marL="241300" indent="-228600">
              <a:lnSpc>
                <a:spcPct val="100000"/>
              </a:lnSpc>
              <a:buFont typeface="Symbol"/>
              <a:buChar char=""/>
              <a:tabLst>
                <a:tab pos="241300" algn="l"/>
              </a:tabLst>
            </a:pPr>
            <a:r>
              <a:rPr dirty="0" sz="1200">
                <a:latin typeface="Times New Roman"/>
                <a:cs typeface="Times New Roman"/>
              </a:rPr>
              <a:t>It is</a:t>
            </a:r>
            <a:r>
              <a:rPr dirty="0" sz="1200" spc="-105">
                <a:latin typeface="Times New Roman"/>
                <a:cs typeface="Times New Roman"/>
              </a:rPr>
              <a:t> </a:t>
            </a:r>
            <a:r>
              <a:rPr dirty="0" sz="1200">
                <a:latin typeface="Times New Roman"/>
                <a:cs typeface="Times New Roman"/>
              </a:rPr>
              <a:t>reliable</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a:latin typeface="Times New Roman"/>
                <a:cs typeface="Times New Roman"/>
              </a:rPr>
              <a:t>It has good</a:t>
            </a:r>
            <a:r>
              <a:rPr dirty="0" sz="1200" spc="-100">
                <a:latin typeface="Times New Roman"/>
                <a:cs typeface="Times New Roman"/>
              </a:rPr>
              <a:t> </a:t>
            </a:r>
            <a:r>
              <a:rPr dirty="0" sz="1200">
                <a:latin typeface="Times New Roman"/>
                <a:cs typeface="Times New Roman"/>
              </a:rPr>
              <a:t>user-interface</a:t>
            </a:r>
            <a:endParaRPr sz="1200">
              <a:latin typeface="Times New Roman"/>
              <a:cs typeface="Times New Roman"/>
            </a:endParaRPr>
          </a:p>
          <a:p>
            <a:pPr algn="just" marL="241300" indent="-228600">
              <a:lnSpc>
                <a:spcPct val="100000"/>
              </a:lnSpc>
              <a:spcBef>
                <a:spcPts val="35"/>
              </a:spcBef>
              <a:buFont typeface="Symbol"/>
              <a:buChar char=""/>
              <a:tabLst>
                <a:tab pos="241300" algn="l"/>
              </a:tabLst>
            </a:pPr>
            <a:r>
              <a:rPr dirty="0" sz="1200">
                <a:latin typeface="Times New Roman"/>
                <a:cs typeface="Times New Roman"/>
              </a:rPr>
              <a:t>It has acceptable</a:t>
            </a:r>
            <a:r>
              <a:rPr dirty="0" sz="1200" spc="-105">
                <a:latin typeface="Times New Roman"/>
                <a:cs typeface="Times New Roman"/>
              </a:rPr>
              <a:t> </a:t>
            </a:r>
            <a:r>
              <a:rPr dirty="0" sz="1200">
                <a:latin typeface="Times New Roman"/>
                <a:cs typeface="Times New Roman"/>
              </a:rPr>
              <a:t>performance</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a:latin typeface="Times New Roman"/>
                <a:cs typeface="Times New Roman"/>
              </a:rPr>
              <a:t>It is of good</a:t>
            </a:r>
            <a:r>
              <a:rPr dirty="0" sz="1200" spc="-105">
                <a:latin typeface="Times New Roman"/>
                <a:cs typeface="Times New Roman"/>
              </a:rPr>
              <a:t> </a:t>
            </a:r>
            <a:r>
              <a:rPr dirty="0" sz="1200">
                <a:latin typeface="Times New Roman"/>
                <a:cs typeface="Times New Roman"/>
              </a:rPr>
              <a:t>quality</a:t>
            </a:r>
            <a:endParaRPr sz="1200">
              <a:latin typeface="Times New Roman"/>
              <a:cs typeface="Times New Roman"/>
            </a:endParaRPr>
          </a:p>
          <a:p>
            <a:pPr algn="just" marL="241300" indent="-228600">
              <a:lnSpc>
                <a:spcPct val="100000"/>
              </a:lnSpc>
              <a:spcBef>
                <a:spcPts val="20"/>
              </a:spcBef>
              <a:buFont typeface="Symbol"/>
              <a:buChar char=""/>
              <a:tabLst>
                <a:tab pos="241300" algn="l"/>
              </a:tabLst>
            </a:pPr>
            <a:r>
              <a:rPr dirty="0" sz="1200">
                <a:latin typeface="Times New Roman"/>
                <a:cs typeface="Times New Roman"/>
              </a:rPr>
              <a:t>It is</a:t>
            </a:r>
            <a:r>
              <a:rPr dirty="0" sz="1200" spc="-105">
                <a:latin typeface="Times New Roman"/>
                <a:cs typeface="Times New Roman"/>
              </a:rPr>
              <a:t> </a:t>
            </a:r>
            <a:r>
              <a:rPr dirty="0" sz="1200">
                <a:latin typeface="Times New Roman"/>
                <a:cs typeface="Times New Roman"/>
              </a:rPr>
              <a:t>cost-effective</a:t>
            </a:r>
            <a:endParaRPr sz="1200">
              <a:latin typeface="Times New Roman"/>
              <a:cs typeface="Times New Roman"/>
            </a:endParaRPr>
          </a:p>
          <a:p>
            <a:pPr>
              <a:lnSpc>
                <a:spcPct val="100000"/>
              </a:lnSpc>
              <a:spcBef>
                <a:spcPts val="20"/>
              </a:spcBef>
            </a:pPr>
            <a:endParaRPr sz="1200">
              <a:latin typeface="Times New Roman"/>
              <a:cs typeface="Times New Roman"/>
            </a:endParaRPr>
          </a:p>
          <a:p>
            <a:pPr marL="12700" marR="7620">
              <a:lnSpc>
                <a:spcPts val="1380"/>
              </a:lnSpc>
              <a:spcBef>
                <a:spcPts val="5"/>
              </a:spcBef>
            </a:pPr>
            <a:r>
              <a:rPr dirty="0" sz="1200">
                <a:latin typeface="Times New Roman"/>
                <a:cs typeface="Times New Roman"/>
              </a:rPr>
              <a:t>Every company can build </a:t>
            </a:r>
            <a:r>
              <a:rPr dirty="0" sz="1200" spc="-5">
                <a:latin typeface="Times New Roman"/>
                <a:cs typeface="Times New Roman"/>
              </a:rPr>
              <a:t>software with </a:t>
            </a:r>
            <a:r>
              <a:rPr dirty="0" sz="1200">
                <a:latin typeface="Times New Roman"/>
                <a:cs typeface="Times New Roman"/>
              </a:rPr>
              <a:t>unlimited resources but </a:t>
            </a:r>
            <a:r>
              <a:rPr dirty="0" sz="1200" spc="-5">
                <a:latin typeface="Times New Roman"/>
                <a:cs typeface="Times New Roman"/>
              </a:rPr>
              <a:t>well-engineered software  </a:t>
            </a:r>
            <a:r>
              <a:rPr dirty="0" sz="1200">
                <a:latin typeface="Times New Roman"/>
                <a:cs typeface="Times New Roman"/>
              </a:rPr>
              <a:t>is one that conforms to all characteristics listed</a:t>
            </a:r>
            <a:r>
              <a:rPr dirty="0" sz="1200" spc="-135">
                <a:latin typeface="Times New Roman"/>
                <a:cs typeface="Times New Roman"/>
              </a:rPr>
              <a:t> </a:t>
            </a:r>
            <a:r>
              <a:rPr dirty="0" sz="1200">
                <a:latin typeface="Times New Roman"/>
                <a:cs typeface="Times New Roman"/>
              </a:rPr>
              <a:t>above.</a:t>
            </a:r>
            <a:endParaRPr sz="1200">
              <a:latin typeface="Times New Roman"/>
              <a:cs typeface="Times New Roman"/>
            </a:endParaRPr>
          </a:p>
          <a:p>
            <a:pPr>
              <a:lnSpc>
                <a:spcPct val="100000"/>
              </a:lnSpc>
            </a:pPr>
            <a:endParaRPr sz="1200">
              <a:latin typeface="Times New Roman"/>
              <a:cs typeface="Times New Roman"/>
            </a:endParaRPr>
          </a:p>
          <a:p>
            <a:pPr algn="just" marL="12700" marR="6350">
              <a:lnSpc>
                <a:spcPts val="1380"/>
              </a:lnSpc>
            </a:pPr>
            <a:r>
              <a:rPr dirty="0" sz="1200" spc="-5">
                <a:latin typeface="Times New Roman"/>
                <a:cs typeface="Times New Roman"/>
              </a:rPr>
              <a:t>Software </a:t>
            </a:r>
            <a:r>
              <a:rPr dirty="0" sz="1200">
                <a:latin typeface="Times New Roman"/>
                <a:cs typeface="Times New Roman"/>
              </a:rPr>
              <a:t>has </a:t>
            </a:r>
            <a:r>
              <a:rPr dirty="0" sz="1200" spc="5">
                <a:latin typeface="Times New Roman"/>
                <a:cs typeface="Times New Roman"/>
              </a:rPr>
              <a:t>very </a:t>
            </a:r>
            <a:r>
              <a:rPr dirty="0" sz="1200">
                <a:latin typeface="Times New Roman"/>
                <a:cs typeface="Times New Roman"/>
              </a:rPr>
              <a:t>close relationship </a:t>
            </a:r>
            <a:r>
              <a:rPr dirty="0" sz="1200" spc="-5">
                <a:latin typeface="Times New Roman"/>
                <a:cs typeface="Times New Roman"/>
              </a:rPr>
              <a:t>with </a:t>
            </a:r>
            <a:r>
              <a:rPr dirty="0" sz="1200">
                <a:latin typeface="Times New Roman"/>
                <a:cs typeface="Times New Roman"/>
              </a:rPr>
              <a:t>economics. Whenever </a:t>
            </a:r>
            <a:r>
              <a:rPr dirty="0" sz="1200" spc="-5">
                <a:latin typeface="Times New Roman"/>
                <a:cs typeface="Times New Roman"/>
              </a:rPr>
              <a:t>we </a:t>
            </a:r>
            <a:r>
              <a:rPr dirty="0" sz="1200">
                <a:latin typeface="Times New Roman"/>
                <a:cs typeface="Times New Roman"/>
              </a:rPr>
              <a:t>talk about  engineering </a:t>
            </a:r>
            <a:r>
              <a:rPr dirty="0" sz="1200" spc="5">
                <a:latin typeface="Times New Roman"/>
                <a:cs typeface="Times New Roman"/>
              </a:rPr>
              <a:t>systems </a:t>
            </a:r>
            <a:r>
              <a:rPr dirty="0" sz="1200" spc="-5">
                <a:latin typeface="Times New Roman"/>
                <a:cs typeface="Times New Roman"/>
              </a:rPr>
              <a:t>we </a:t>
            </a:r>
            <a:r>
              <a:rPr dirty="0" sz="1200">
                <a:latin typeface="Times New Roman"/>
                <a:cs typeface="Times New Roman"/>
              </a:rPr>
              <a:t>always first analyze whether </a:t>
            </a:r>
            <a:r>
              <a:rPr dirty="0" sz="1200" spc="5">
                <a:latin typeface="Times New Roman"/>
                <a:cs typeface="Times New Roman"/>
              </a:rPr>
              <a:t>this </a:t>
            </a:r>
            <a:r>
              <a:rPr dirty="0" sz="1200">
                <a:latin typeface="Times New Roman"/>
                <a:cs typeface="Times New Roman"/>
              </a:rPr>
              <a:t>is economically feasible or not.  Therefore you have to engineer all the activities of </a:t>
            </a:r>
            <a:r>
              <a:rPr dirty="0" sz="1200" spc="-5">
                <a:latin typeface="Times New Roman"/>
                <a:cs typeface="Times New Roman"/>
              </a:rPr>
              <a:t>software </a:t>
            </a:r>
            <a:r>
              <a:rPr dirty="0" sz="1200">
                <a:latin typeface="Times New Roman"/>
                <a:cs typeface="Times New Roman"/>
              </a:rPr>
              <a:t>development </a:t>
            </a:r>
            <a:r>
              <a:rPr dirty="0" sz="1200" spc="-5">
                <a:latin typeface="Times New Roman"/>
                <a:cs typeface="Times New Roman"/>
              </a:rPr>
              <a:t>while </a:t>
            </a:r>
            <a:r>
              <a:rPr dirty="0" sz="1200">
                <a:latin typeface="Times New Roman"/>
                <a:cs typeface="Times New Roman"/>
              </a:rPr>
              <a:t>keeping  its economical feasibility</a:t>
            </a:r>
            <a:r>
              <a:rPr dirty="0" sz="1200" spc="-110">
                <a:latin typeface="Times New Roman"/>
                <a:cs typeface="Times New Roman"/>
              </a:rPr>
              <a:t> </a:t>
            </a:r>
            <a:r>
              <a:rPr dirty="0" sz="1200">
                <a:latin typeface="Times New Roman"/>
                <a:cs typeface="Times New Roman"/>
              </a:rPr>
              <a:t>intact.</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2367"/>
            <a:ext cx="5513070" cy="8070215"/>
          </a:xfrm>
          <a:prstGeom prst="rect">
            <a:avLst/>
          </a:prstGeom>
        </p:spPr>
        <p:txBody>
          <a:bodyPr wrap="square" lIns="0" tIns="0" rIns="0" bIns="0" rtlCol="0" vert="horz">
            <a:spAutoFit/>
          </a:bodyPr>
          <a:lstStyle/>
          <a:p>
            <a:pPr algn="just" marL="12700" marR="5080">
              <a:lnSpc>
                <a:spcPts val="1610"/>
              </a:lnSpc>
            </a:pPr>
            <a:r>
              <a:rPr dirty="0" sz="1400" spc="-5">
                <a:latin typeface="Times New Roman"/>
                <a:cs typeface="Times New Roman"/>
              </a:rPr>
              <a:t>Aggregation </a:t>
            </a:r>
            <a:r>
              <a:rPr dirty="0" sz="1400">
                <a:latin typeface="Times New Roman"/>
                <a:cs typeface="Times New Roman"/>
              </a:rPr>
              <a:t>and </a:t>
            </a:r>
            <a:r>
              <a:rPr dirty="0" sz="1400" spc="-5">
                <a:latin typeface="Times New Roman"/>
                <a:cs typeface="Times New Roman"/>
              </a:rPr>
              <a:t>Association </a:t>
            </a:r>
            <a:r>
              <a:rPr dirty="0" sz="1400">
                <a:latin typeface="Times New Roman"/>
                <a:cs typeface="Times New Roman"/>
              </a:rPr>
              <a:t>- Conceptual and </a:t>
            </a:r>
            <a:r>
              <a:rPr dirty="0" sz="1400" spc="-5">
                <a:latin typeface="Times New Roman"/>
                <a:cs typeface="Times New Roman"/>
              </a:rPr>
              <a:t>Implementation </a:t>
            </a:r>
            <a:r>
              <a:rPr dirty="0" sz="1400">
                <a:latin typeface="Times New Roman"/>
                <a:cs typeface="Times New Roman"/>
              </a:rPr>
              <a:t>Issues and  </a:t>
            </a:r>
            <a:r>
              <a:rPr dirty="0" sz="1400" spc="-5">
                <a:latin typeface="Times New Roman"/>
                <a:cs typeface="Times New Roman"/>
              </a:rPr>
              <a:t>Differences</a:t>
            </a:r>
            <a:endParaRPr sz="1400">
              <a:latin typeface="Times New Roman"/>
              <a:cs typeface="Times New Roman"/>
            </a:endParaRPr>
          </a:p>
          <a:p>
            <a:pPr algn="just" marL="12700">
              <a:lnSpc>
                <a:spcPct val="100000"/>
              </a:lnSpc>
              <a:spcBef>
                <a:spcPts val="1090"/>
              </a:spcBef>
            </a:pPr>
            <a:r>
              <a:rPr dirty="0" sz="1300" spc="-5" i="1">
                <a:latin typeface="Times New Roman"/>
                <a:cs typeface="Times New Roman"/>
              </a:rPr>
              <a:t>Association and </a:t>
            </a:r>
            <a:r>
              <a:rPr dirty="0" sz="1300" i="1">
                <a:latin typeface="Times New Roman"/>
                <a:cs typeface="Times New Roman"/>
              </a:rPr>
              <a:t>Aggregation </a:t>
            </a:r>
            <a:r>
              <a:rPr dirty="0" sz="1300" spc="-5" i="1">
                <a:latin typeface="Times New Roman"/>
                <a:cs typeface="Times New Roman"/>
              </a:rPr>
              <a:t>- Some basic </a:t>
            </a:r>
            <a:r>
              <a:rPr dirty="0" sz="1300" i="1">
                <a:latin typeface="Times New Roman"/>
                <a:cs typeface="Times New Roman"/>
              </a:rPr>
              <a:t>differences</a:t>
            </a:r>
            <a:endParaRPr sz="1300">
              <a:latin typeface="Times New Roman"/>
              <a:cs typeface="Times New Roman"/>
            </a:endParaRPr>
          </a:p>
          <a:p>
            <a:pPr algn="just" marL="12700" marR="5715">
              <a:lnSpc>
                <a:spcPts val="1380"/>
              </a:lnSpc>
              <a:spcBef>
                <a:spcPts val="340"/>
              </a:spcBef>
            </a:pPr>
            <a:r>
              <a:rPr dirty="0" sz="1200" spc="-5">
                <a:latin typeface="Times New Roman"/>
                <a:cs typeface="Times New Roman"/>
              </a:rPr>
              <a:t>Objects </a:t>
            </a:r>
            <a:r>
              <a:rPr dirty="0" sz="1200">
                <a:latin typeface="Times New Roman"/>
                <a:cs typeface="Times New Roman"/>
              </a:rPr>
              <a:t>do not exist in isolation. They rather collaborate </a:t>
            </a:r>
            <a:r>
              <a:rPr dirty="0" sz="1200" spc="-5">
                <a:latin typeface="Times New Roman"/>
                <a:cs typeface="Times New Roman"/>
              </a:rPr>
              <a:t>with </a:t>
            </a:r>
            <a:r>
              <a:rPr dirty="0" sz="1200">
                <a:latin typeface="Times New Roman"/>
                <a:cs typeface="Times New Roman"/>
              </a:rPr>
              <a:t>one another in many  different </a:t>
            </a:r>
            <a:r>
              <a:rPr dirty="0" sz="1200" spc="-5">
                <a:latin typeface="Times New Roman"/>
                <a:cs typeface="Times New Roman"/>
              </a:rPr>
              <a:t>ways </a:t>
            </a:r>
            <a:r>
              <a:rPr dirty="0" sz="1200">
                <a:latin typeface="Times New Roman"/>
                <a:cs typeface="Times New Roman"/>
              </a:rPr>
              <a:t>to achieve an overall goal. The different </a:t>
            </a:r>
            <a:r>
              <a:rPr dirty="0" sz="1200" spc="5">
                <a:latin typeface="Times New Roman"/>
                <a:cs typeface="Times New Roman"/>
              </a:rPr>
              <a:t>types </a:t>
            </a:r>
            <a:r>
              <a:rPr dirty="0" sz="1200">
                <a:latin typeface="Times New Roman"/>
                <a:cs typeface="Times New Roman"/>
              </a:rPr>
              <a:t>of relationships in </a:t>
            </a:r>
            <a:r>
              <a:rPr dirty="0" sz="1200" spc="-5">
                <a:latin typeface="Times New Roman"/>
                <a:cs typeface="Times New Roman"/>
              </a:rPr>
              <a:t>which  </a:t>
            </a:r>
            <a:r>
              <a:rPr dirty="0" sz="1200">
                <a:latin typeface="Times New Roman"/>
                <a:cs typeface="Times New Roman"/>
              </a:rPr>
              <a:t>these objects are involved include association, aggregation, and inheritance. Briefly,  inheritance denotes a “kind of” relationship, aggregation denotes a “part of” relationship,  and association denotes </a:t>
            </a:r>
            <a:r>
              <a:rPr dirty="0" sz="1200" spc="-5">
                <a:latin typeface="Times New Roman"/>
                <a:cs typeface="Times New Roman"/>
              </a:rPr>
              <a:t>some semantic </a:t>
            </a:r>
            <a:r>
              <a:rPr dirty="0" sz="1200">
                <a:latin typeface="Times New Roman"/>
                <a:cs typeface="Times New Roman"/>
              </a:rPr>
              <a:t>connection among otherwise unrelated classes.  </a:t>
            </a:r>
            <a:r>
              <a:rPr dirty="0" sz="1200" spc="-5">
                <a:latin typeface="Times New Roman"/>
                <a:cs typeface="Times New Roman"/>
              </a:rPr>
              <a:t>Any </a:t>
            </a:r>
            <a:r>
              <a:rPr dirty="0" sz="1200">
                <a:latin typeface="Times New Roman"/>
                <a:cs typeface="Times New Roman"/>
              </a:rPr>
              <a:t>further elaboration on inheritance relationship is beyond the </a:t>
            </a:r>
            <a:r>
              <a:rPr dirty="0" sz="1200" spc="-5">
                <a:latin typeface="Times New Roman"/>
                <a:cs typeface="Times New Roman"/>
              </a:rPr>
              <a:t>scope </a:t>
            </a:r>
            <a:r>
              <a:rPr dirty="0" sz="1200">
                <a:latin typeface="Times New Roman"/>
                <a:cs typeface="Times New Roman"/>
              </a:rPr>
              <a:t>of this discussion  and therefore </a:t>
            </a:r>
            <a:r>
              <a:rPr dirty="0" sz="1200" spc="-5">
                <a:latin typeface="Times New Roman"/>
                <a:cs typeface="Times New Roman"/>
              </a:rPr>
              <a:t>we shall </a:t>
            </a:r>
            <a:r>
              <a:rPr dirty="0" sz="1200">
                <a:latin typeface="Times New Roman"/>
                <a:cs typeface="Times New Roman"/>
              </a:rPr>
              <a:t>concentrate on agrregation and association relationships</a:t>
            </a:r>
            <a:r>
              <a:rPr dirty="0" sz="1200" spc="-110">
                <a:latin typeface="Times New Roman"/>
                <a:cs typeface="Times New Roman"/>
              </a:rPr>
              <a:t> </a:t>
            </a:r>
            <a:r>
              <a:rPr dirty="0" sz="1200">
                <a:latin typeface="Times New Roman"/>
                <a:cs typeface="Times New Roman"/>
              </a:rPr>
              <a:t>only.</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a:latin typeface="Times New Roman"/>
                <a:cs typeface="Times New Roman"/>
              </a:rPr>
              <a:t>As </a:t>
            </a:r>
            <a:r>
              <a:rPr dirty="0" sz="1200">
                <a:latin typeface="Times New Roman"/>
                <a:cs typeface="Times New Roman"/>
              </a:rPr>
              <a:t>mentioned earlier, aggregation is the “part-whole” or “a-part-of” relationship in </a:t>
            </a:r>
            <a:r>
              <a:rPr dirty="0" sz="1200" spc="-5">
                <a:latin typeface="Times New Roman"/>
                <a:cs typeface="Times New Roman"/>
              </a:rPr>
              <a:t>which  </a:t>
            </a:r>
            <a:r>
              <a:rPr dirty="0" sz="1200">
                <a:latin typeface="Times New Roman"/>
                <a:cs typeface="Times New Roman"/>
              </a:rPr>
              <a:t>objects representing the components of </a:t>
            </a:r>
            <a:r>
              <a:rPr dirty="0" sz="1200" spc="-5">
                <a:latin typeface="Times New Roman"/>
                <a:cs typeface="Times New Roman"/>
              </a:rPr>
              <a:t>something </a:t>
            </a:r>
            <a:r>
              <a:rPr dirty="0" sz="1200">
                <a:latin typeface="Times New Roman"/>
                <a:cs typeface="Times New Roman"/>
              </a:rPr>
              <a:t>are encapsulated </a:t>
            </a:r>
            <a:r>
              <a:rPr dirty="0" sz="1200" spc="-5">
                <a:latin typeface="Times New Roman"/>
                <a:cs typeface="Times New Roman"/>
              </a:rPr>
              <a:t>within </a:t>
            </a:r>
            <a:r>
              <a:rPr dirty="0" sz="1200">
                <a:latin typeface="Times New Roman"/>
                <a:cs typeface="Times New Roman"/>
              </a:rPr>
              <a:t>an object  representing the entire assembly. In other </a:t>
            </a:r>
            <a:r>
              <a:rPr dirty="0" sz="1200" spc="-5">
                <a:latin typeface="Times New Roman"/>
                <a:cs typeface="Times New Roman"/>
              </a:rPr>
              <a:t>words, </a:t>
            </a:r>
            <a:r>
              <a:rPr dirty="0" sz="1200">
                <a:latin typeface="Times New Roman"/>
                <a:cs typeface="Times New Roman"/>
              </a:rPr>
              <a:t>the </a:t>
            </a:r>
            <a:r>
              <a:rPr dirty="0" sz="1200" spc="-5">
                <a:latin typeface="Times New Roman"/>
                <a:cs typeface="Times New Roman"/>
              </a:rPr>
              <a:t>whole </a:t>
            </a:r>
            <a:r>
              <a:rPr dirty="0" sz="1200">
                <a:latin typeface="Times New Roman"/>
                <a:cs typeface="Times New Roman"/>
              </a:rPr>
              <a:t>is meaningless </a:t>
            </a:r>
            <a:r>
              <a:rPr dirty="0" sz="1200" spc="-5">
                <a:latin typeface="Times New Roman"/>
                <a:cs typeface="Times New Roman"/>
              </a:rPr>
              <a:t>without </a:t>
            </a:r>
            <a:r>
              <a:rPr dirty="0" sz="1200">
                <a:latin typeface="Times New Roman"/>
                <a:cs typeface="Times New Roman"/>
              </a:rPr>
              <a:t>its  parts and the part cannot exist </a:t>
            </a:r>
            <a:r>
              <a:rPr dirty="0" sz="1200" spc="-5">
                <a:latin typeface="Times New Roman"/>
                <a:cs typeface="Times New Roman"/>
              </a:rPr>
              <a:t>without </a:t>
            </a:r>
            <a:r>
              <a:rPr dirty="0" sz="1200">
                <a:latin typeface="Times New Roman"/>
                <a:cs typeface="Times New Roman"/>
              </a:rPr>
              <a:t>its container or assembly. </a:t>
            </a:r>
            <a:r>
              <a:rPr dirty="0" sz="1200" spc="-5">
                <a:latin typeface="Times New Roman"/>
                <a:cs typeface="Times New Roman"/>
              </a:rPr>
              <a:t>Some </a:t>
            </a:r>
            <a:r>
              <a:rPr dirty="0" sz="1200">
                <a:latin typeface="Times New Roman"/>
                <a:cs typeface="Times New Roman"/>
              </a:rPr>
              <a:t>properties of the  assembly propagate to the components as </a:t>
            </a:r>
            <a:r>
              <a:rPr dirty="0" sz="1200" spc="-5">
                <a:latin typeface="Times New Roman"/>
                <a:cs typeface="Times New Roman"/>
              </a:rPr>
              <a:t>well, </a:t>
            </a:r>
            <a:r>
              <a:rPr dirty="0" sz="1200">
                <a:latin typeface="Times New Roman"/>
                <a:cs typeface="Times New Roman"/>
              </a:rPr>
              <a:t>possibly </a:t>
            </a:r>
            <a:r>
              <a:rPr dirty="0" sz="1200" spc="-5">
                <a:latin typeface="Times New Roman"/>
                <a:cs typeface="Times New Roman"/>
              </a:rPr>
              <a:t>with some </a:t>
            </a:r>
            <a:r>
              <a:rPr dirty="0" sz="1200">
                <a:latin typeface="Times New Roman"/>
                <a:cs typeface="Times New Roman"/>
              </a:rPr>
              <a:t>local modifications.  </a:t>
            </a:r>
            <a:r>
              <a:rPr dirty="0" sz="1200" spc="-5">
                <a:latin typeface="Times New Roman"/>
                <a:cs typeface="Times New Roman"/>
              </a:rPr>
              <a:t>Unless </a:t>
            </a:r>
            <a:r>
              <a:rPr dirty="0" sz="1200">
                <a:latin typeface="Times New Roman"/>
                <a:cs typeface="Times New Roman"/>
              </a:rPr>
              <a:t>there are common properties of components that can be attached to the assembly  as a </a:t>
            </a:r>
            <a:r>
              <a:rPr dirty="0" sz="1200" spc="-5">
                <a:latin typeface="Times New Roman"/>
                <a:cs typeface="Times New Roman"/>
              </a:rPr>
              <a:t>whole, </a:t>
            </a:r>
            <a:r>
              <a:rPr dirty="0" sz="1200">
                <a:latin typeface="Times New Roman"/>
                <a:cs typeface="Times New Roman"/>
              </a:rPr>
              <a:t>there is little point in using aggregation. Therefore, as compared to  association, aggregation implies a tighter coupling between the two objects </a:t>
            </a:r>
            <a:r>
              <a:rPr dirty="0" sz="1200" spc="-5">
                <a:latin typeface="Times New Roman"/>
                <a:cs typeface="Times New Roman"/>
              </a:rPr>
              <a:t>which </a:t>
            </a:r>
            <a:r>
              <a:rPr dirty="0" sz="1200">
                <a:latin typeface="Times New Roman"/>
                <a:cs typeface="Times New Roman"/>
              </a:rPr>
              <a:t>are  involved in this relationship. Therefore, one </a:t>
            </a:r>
            <a:r>
              <a:rPr dirty="0" sz="1200" spc="5">
                <a:latin typeface="Times New Roman"/>
                <a:cs typeface="Times New Roman"/>
              </a:rPr>
              <a:t>way </a:t>
            </a:r>
            <a:r>
              <a:rPr dirty="0" sz="1200">
                <a:latin typeface="Times New Roman"/>
                <a:cs typeface="Times New Roman"/>
              </a:rPr>
              <a:t>to differentiate between aggregation and  association is that if the two objects are tightly coupled, that is, if they cannot exist  independently, it is an aggregation, and if </a:t>
            </a:r>
            <a:r>
              <a:rPr dirty="0" sz="1200" spc="5">
                <a:latin typeface="Times New Roman"/>
                <a:cs typeface="Times New Roman"/>
              </a:rPr>
              <a:t>they </a:t>
            </a:r>
            <a:r>
              <a:rPr dirty="0" sz="1200">
                <a:latin typeface="Times New Roman"/>
                <a:cs typeface="Times New Roman"/>
              </a:rPr>
              <a:t>are usually considered as independent, it</a:t>
            </a:r>
            <a:r>
              <a:rPr dirty="0" sz="1200" spc="-145">
                <a:latin typeface="Times New Roman"/>
                <a:cs typeface="Times New Roman"/>
              </a:rPr>
              <a:t> </a:t>
            </a:r>
            <a:r>
              <a:rPr dirty="0" sz="1200">
                <a:latin typeface="Times New Roman"/>
                <a:cs typeface="Times New Roman"/>
              </a:rPr>
              <a:t>is  an</a:t>
            </a:r>
            <a:r>
              <a:rPr dirty="0" sz="1200" spc="-105">
                <a:latin typeface="Times New Roman"/>
                <a:cs typeface="Times New Roman"/>
              </a:rPr>
              <a:t> </a:t>
            </a:r>
            <a:r>
              <a:rPr dirty="0" sz="1200">
                <a:latin typeface="Times New Roman"/>
                <a:cs typeface="Times New Roman"/>
              </a:rPr>
              <a:t>association.</a:t>
            </a:r>
            <a:endParaRPr sz="1200">
              <a:latin typeface="Times New Roman"/>
              <a:cs typeface="Times New Roman"/>
            </a:endParaRPr>
          </a:p>
          <a:p>
            <a:pPr>
              <a:lnSpc>
                <a:spcPct val="100000"/>
              </a:lnSpc>
              <a:spcBef>
                <a:spcPts val="5"/>
              </a:spcBef>
            </a:pPr>
            <a:endParaRPr sz="950">
              <a:latin typeface="Times New Roman"/>
              <a:cs typeface="Times New Roman"/>
            </a:endParaRPr>
          </a:p>
          <a:p>
            <a:pPr algn="just" marL="12700">
              <a:lnSpc>
                <a:spcPct val="100000"/>
              </a:lnSpc>
            </a:pPr>
            <a:r>
              <a:rPr dirty="0" sz="1300" spc="-10" i="1">
                <a:latin typeface="Times New Roman"/>
                <a:cs typeface="Times New Roman"/>
              </a:rPr>
              <a:t>Object </a:t>
            </a:r>
            <a:r>
              <a:rPr dirty="0" sz="1300" spc="-5" i="1">
                <a:latin typeface="Times New Roman"/>
                <a:cs typeface="Times New Roman"/>
              </a:rPr>
              <a:t>Creation and </a:t>
            </a:r>
            <a:r>
              <a:rPr dirty="0" sz="1300" i="1">
                <a:latin typeface="Times New Roman"/>
                <a:cs typeface="Times New Roman"/>
              </a:rPr>
              <a:t>Life</a:t>
            </a:r>
            <a:r>
              <a:rPr dirty="0" sz="1300" spc="-5" i="1">
                <a:latin typeface="Times New Roman"/>
                <a:cs typeface="Times New Roman"/>
              </a:rPr>
              <a:t> </a:t>
            </a:r>
            <a:r>
              <a:rPr dirty="0" sz="1300" spc="-10" i="1">
                <a:latin typeface="Times New Roman"/>
                <a:cs typeface="Times New Roman"/>
              </a:rPr>
              <a:t>Time</a:t>
            </a:r>
            <a:endParaRPr sz="1300">
              <a:latin typeface="Times New Roman"/>
              <a:cs typeface="Times New Roman"/>
            </a:endParaRPr>
          </a:p>
          <a:p>
            <a:pPr algn="just" marL="12700" marR="6985">
              <a:lnSpc>
                <a:spcPts val="1380"/>
              </a:lnSpc>
              <a:spcBef>
                <a:spcPts val="325"/>
              </a:spcBef>
            </a:pPr>
            <a:r>
              <a:rPr dirty="0" sz="1200" spc="-5">
                <a:latin typeface="Times New Roman"/>
                <a:cs typeface="Times New Roman"/>
              </a:rPr>
              <a:t>From </a:t>
            </a:r>
            <a:r>
              <a:rPr dirty="0" sz="1200">
                <a:latin typeface="Times New Roman"/>
                <a:cs typeface="Times New Roman"/>
              </a:rPr>
              <a:t>the object creation and life </a:t>
            </a:r>
            <a:r>
              <a:rPr dirty="0" sz="1200" spc="5">
                <a:latin typeface="Times New Roman"/>
                <a:cs typeface="Times New Roman"/>
              </a:rPr>
              <a:t>time point </a:t>
            </a:r>
            <a:r>
              <a:rPr dirty="0" sz="1200">
                <a:latin typeface="Times New Roman"/>
                <a:cs typeface="Times New Roman"/>
              </a:rPr>
              <a:t>of view, </a:t>
            </a:r>
            <a:r>
              <a:rPr dirty="0" sz="1200" spc="-5">
                <a:latin typeface="Times New Roman"/>
                <a:cs typeface="Times New Roman"/>
              </a:rPr>
              <a:t>when </a:t>
            </a:r>
            <a:r>
              <a:rPr dirty="0" sz="1200">
                <a:latin typeface="Times New Roman"/>
                <a:cs typeface="Times New Roman"/>
              </a:rPr>
              <a:t>an object is instantiated, all of  its parts must also be instantiated at the </a:t>
            </a:r>
            <a:r>
              <a:rPr dirty="0" sz="1200" spc="-5">
                <a:latin typeface="Times New Roman"/>
                <a:cs typeface="Times New Roman"/>
              </a:rPr>
              <a:t>same </a:t>
            </a:r>
            <a:r>
              <a:rPr dirty="0" sz="1200">
                <a:latin typeface="Times New Roman"/>
                <a:cs typeface="Times New Roman"/>
              </a:rPr>
              <a:t>time before any useful </a:t>
            </a:r>
            <a:r>
              <a:rPr dirty="0" sz="1200" spc="-5">
                <a:latin typeface="Times New Roman"/>
                <a:cs typeface="Times New Roman"/>
              </a:rPr>
              <a:t>work </a:t>
            </a:r>
            <a:r>
              <a:rPr dirty="0" sz="1200">
                <a:latin typeface="Times New Roman"/>
                <a:cs typeface="Times New Roman"/>
              </a:rPr>
              <a:t>can be done  and all of its part die </a:t>
            </a:r>
            <a:r>
              <a:rPr dirty="0" sz="1200" spc="-5">
                <a:latin typeface="Times New Roman"/>
                <a:cs typeface="Times New Roman"/>
              </a:rPr>
              <a:t>with </a:t>
            </a:r>
            <a:r>
              <a:rPr dirty="0" sz="1200">
                <a:latin typeface="Times New Roman"/>
                <a:cs typeface="Times New Roman"/>
              </a:rPr>
              <a:t>it. While in the case of association, the life time of two  associated object is independent of one another. The </a:t>
            </a:r>
            <a:r>
              <a:rPr dirty="0" sz="1200" spc="5">
                <a:latin typeface="Times New Roman"/>
                <a:cs typeface="Times New Roman"/>
              </a:rPr>
              <a:t>only </a:t>
            </a:r>
            <a:r>
              <a:rPr dirty="0" sz="1200">
                <a:latin typeface="Times New Roman"/>
                <a:cs typeface="Times New Roman"/>
              </a:rPr>
              <a:t>limitation is that an object must  be alive or has to be instantiated before a message can be </a:t>
            </a:r>
            <a:r>
              <a:rPr dirty="0" sz="1200" spc="-5">
                <a:latin typeface="Times New Roman"/>
                <a:cs typeface="Times New Roman"/>
              </a:rPr>
              <a:t>sent </a:t>
            </a:r>
            <a:r>
              <a:rPr dirty="0" sz="1200">
                <a:latin typeface="Times New Roman"/>
                <a:cs typeface="Times New Roman"/>
              </a:rPr>
              <a:t>to</a:t>
            </a:r>
            <a:r>
              <a:rPr dirty="0" sz="1200" spc="-120">
                <a:latin typeface="Times New Roman"/>
                <a:cs typeface="Times New Roman"/>
              </a:rPr>
              <a:t> </a:t>
            </a:r>
            <a:r>
              <a:rPr dirty="0" sz="1200">
                <a:latin typeface="Times New Roman"/>
                <a:cs typeface="Times New Roman"/>
              </a:rPr>
              <a:t>it.</a:t>
            </a:r>
            <a:endParaRPr sz="1200">
              <a:latin typeface="Times New Roman"/>
              <a:cs typeface="Times New Roman"/>
            </a:endParaRPr>
          </a:p>
          <a:p>
            <a:pPr>
              <a:lnSpc>
                <a:spcPct val="100000"/>
              </a:lnSpc>
              <a:spcBef>
                <a:spcPts val="5"/>
              </a:spcBef>
            </a:pPr>
            <a:endParaRPr sz="950">
              <a:latin typeface="Times New Roman"/>
              <a:cs typeface="Times New Roman"/>
            </a:endParaRPr>
          </a:p>
          <a:p>
            <a:pPr algn="just" marL="12700">
              <a:lnSpc>
                <a:spcPct val="100000"/>
              </a:lnSpc>
            </a:pPr>
            <a:r>
              <a:rPr dirty="0" sz="1300" spc="-5" i="1">
                <a:latin typeface="Times New Roman"/>
                <a:cs typeface="Times New Roman"/>
              </a:rPr>
              <a:t>Coupling and</a:t>
            </a:r>
            <a:r>
              <a:rPr dirty="0" sz="1300" spc="-45" i="1">
                <a:latin typeface="Times New Roman"/>
                <a:cs typeface="Times New Roman"/>
              </a:rPr>
              <a:t> </a:t>
            </a:r>
            <a:r>
              <a:rPr dirty="0" sz="1300" spc="-10" i="1">
                <a:latin typeface="Times New Roman"/>
                <a:cs typeface="Times New Roman"/>
              </a:rPr>
              <a:t>Linkages</a:t>
            </a:r>
            <a:endParaRPr sz="1300">
              <a:latin typeface="Times New Roman"/>
              <a:cs typeface="Times New Roman"/>
            </a:endParaRPr>
          </a:p>
          <a:p>
            <a:pPr algn="just" marL="12700" marR="5080">
              <a:lnSpc>
                <a:spcPts val="1380"/>
              </a:lnSpc>
              <a:spcBef>
                <a:spcPts val="340"/>
              </a:spcBef>
            </a:pPr>
            <a:r>
              <a:rPr dirty="0" sz="1200" spc="-5">
                <a:latin typeface="Times New Roman"/>
                <a:cs typeface="Times New Roman"/>
              </a:rPr>
              <a:t>As </a:t>
            </a:r>
            <a:r>
              <a:rPr dirty="0" sz="1200">
                <a:latin typeface="Times New Roman"/>
                <a:cs typeface="Times New Roman"/>
              </a:rPr>
              <a:t>mentioned earlier, aggregation implies a much tighter coupling than association. In  case of aggregation, the links between the </a:t>
            </a:r>
            <a:r>
              <a:rPr dirty="0" sz="1200" spc="-5">
                <a:latin typeface="Times New Roman"/>
                <a:cs typeface="Times New Roman"/>
              </a:rPr>
              <a:t>whole </a:t>
            </a:r>
            <a:r>
              <a:rPr dirty="0" sz="1200">
                <a:latin typeface="Times New Roman"/>
                <a:cs typeface="Times New Roman"/>
              </a:rPr>
              <a:t>and its part are permanent </a:t>
            </a:r>
            <a:r>
              <a:rPr dirty="0" sz="1200" spc="-5">
                <a:latin typeface="Times New Roman"/>
                <a:cs typeface="Times New Roman"/>
              </a:rPr>
              <a:t>while </a:t>
            </a:r>
            <a:r>
              <a:rPr dirty="0" sz="1200">
                <a:latin typeface="Times New Roman"/>
                <a:cs typeface="Times New Roman"/>
              </a:rPr>
              <a:t>in case  of association the links may be maintained </a:t>
            </a:r>
            <a:r>
              <a:rPr dirty="0" sz="1200" spc="5">
                <a:latin typeface="Times New Roman"/>
                <a:cs typeface="Times New Roman"/>
              </a:rPr>
              <a:t>only </a:t>
            </a:r>
            <a:r>
              <a:rPr dirty="0" sz="1200">
                <a:latin typeface="Times New Roman"/>
                <a:cs typeface="Times New Roman"/>
              </a:rPr>
              <a:t>just for the period an object requires the  </a:t>
            </a:r>
            <a:r>
              <a:rPr dirty="0" sz="1200" spc="-5">
                <a:latin typeface="Times New Roman"/>
                <a:cs typeface="Times New Roman"/>
              </a:rPr>
              <a:t>services </a:t>
            </a:r>
            <a:r>
              <a:rPr dirty="0" sz="1200">
                <a:latin typeface="Times New Roman"/>
                <a:cs typeface="Times New Roman"/>
              </a:rPr>
              <a:t>of its associated object and may be disconnected</a:t>
            </a:r>
            <a:r>
              <a:rPr dirty="0" sz="1200" spc="-110">
                <a:latin typeface="Times New Roman"/>
                <a:cs typeface="Times New Roman"/>
              </a:rPr>
              <a:t> </a:t>
            </a:r>
            <a:r>
              <a:rPr dirty="0" sz="1200">
                <a:latin typeface="Times New Roman"/>
                <a:cs typeface="Times New Roman"/>
              </a:rPr>
              <a:t>afterwards.</a:t>
            </a:r>
            <a:endParaRPr sz="1200">
              <a:latin typeface="Times New Roman"/>
              <a:cs typeface="Times New Roman"/>
            </a:endParaRPr>
          </a:p>
          <a:p>
            <a:pPr>
              <a:lnSpc>
                <a:spcPct val="100000"/>
              </a:lnSpc>
              <a:spcBef>
                <a:spcPts val="5"/>
              </a:spcBef>
            </a:pPr>
            <a:endParaRPr sz="950">
              <a:latin typeface="Times New Roman"/>
              <a:cs typeface="Times New Roman"/>
            </a:endParaRPr>
          </a:p>
          <a:p>
            <a:pPr algn="just" marL="12700">
              <a:lnSpc>
                <a:spcPct val="100000"/>
              </a:lnSpc>
            </a:pPr>
            <a:r>
              <a:rPr dirty="0" sz="1300" spc="-10" i="1">
                <a:latin typeface="Times New Roman"/>
                <a:cs typeface="Times New Roman"/>
              </a:rPr>
              <a:t>Ownership </a:t>
            </a:r>
            <a:r>
              <a:rPr dirty="0" sz="1300" spc="-5" i="1">
                <a:latin typeface="Times New Roman"/>
                <a:cs typeface="Times New Roman"/>
              </a:rPr>
              <a:t>and</a:t>
            </a:r>
            <a:r>
              <a:rPr dirty="0" sz="1300" spc="-40" i="1">
                <a:latin typeface="Times New Roman"/>
                <a:cs typeface="Times New Roman"/>
              </a:rPr>
              <a:t> </a:t>
            </a:r>
            <a:r>
              <a:rPr dirty="0" sz="1300" i="1">
                <a:latin typeface="Times New Roman"/>
                <a:cs typeface="Times New Roman"/>
              </a:rPr>
              <a:t>visibility</a:t>
            </a:r>
            <a:endParaRPr sz="1300">
              <a:latin typeface="Times New Roman"/>
              <a:cs typeface="Times New Roman"/>
            </a:endParaRPr>
          </a:p>
          <a:p>
            <a:pPr algn="just" marL="12700" marR="6350">
              <a:lnSpc>
                <a:spcPts val="1380"/>
              </a:lnSpc>
              <a:spcBef>
                <a:spcPts val="325"/>
              </a:spcBef>
            </a:pPr>
            <a:r>
              <a:rPr dirty="0" sz="1200" spc="-5">
                <a:latin typeface="Times New Roman"/>
                <a:cs typeface="Times New Roman"/>
              </a:rPr>
              <a:t>Another way </a:t>
            </a:r>
            <a:r>
              <a:rPr dirty="0" sz="1200">
                <a:latin typeface="Times New Roman"/>
                <a:cs typeface="Times New Roman"/>
              </a:rPr>
              <a:t>of differentiating among the two is to look at them from the ownership and  </a:t>
            </a:r>
            <a:r>
              <a:rPr dirty="0" sz="1200" spc="-5">
                <a:latin typeface="Times New Roman"/>
                <a:cs typeface="Times New Roman"/>
              </a:rPr>
              <a:t>sharing </a:t>
            </a:r>
            <a:r>
              <a:rPr dirty="0" sz="1200">
                <a:latin typeface="Times New Roman"/>
                <a:cs typeface="Times New Roman"/>
              </a:rPr>
              <a:t>point of view. </a:t>
            </a:r>
            <a:r>
              <a:rPr dirty="0" sz="1200" spc="-15">
                <a:latin typeface="Times New Roman"/>
                <a:cs typeface="Times New Roman"/>
              </a:rPr>
              <a:t>In </a:t>
            </a:r>
            <a:r>
              <a:rPr dirty="0" sz="1200">
                <a:latin typeface="Times New Roman"/>
                <a:cs typeface="Times New Roman"/>
              </a:rPr>
              <a:t>case of aggregation, </a:t>
            </a:r>
            <a:r>
              <a:rPr dirty="0" sz="1200" spc="-5">
                <a:latin typeface="Times New Roman"/>
                <a:cs typeface="Times New Roman"/>
              </a:rPr>
              <a:t>since </a:t>
            </a:r>
            <a:r>
              <a:rPr dirty="0" sz="1200">
                <a:latin typeface="Times New Roman"/>
                <a:cs typeface="Times New Roman"/>
              </a:rPr>
              <a:t>the </a:t>
            </a:r>
            <a:r>
              <a:rPr dirty="0" sz="1200" spc="-5">
                <a:latin typeface="Times New Roman"/>
                <a:cs typeface="Times New Roman"/>
              </a:rPr>
              <a:t>whole </a:t>
            </a:r>
            <a:r>
              <a:rPr dirty="0" sz="1200">
                <a:latin typeface="Times New Roman"/>
                <a:cs typeface="Times New Roman"/>
              </a:rPr>
              <a:t>contains the part, the part is  encapsulated or hidden </a:t>
            </a:r>
            <a:r>
              <a:rPr dirty="0" sz="1200" spc="-5">
                <a:latin typeface="Times New Roman"/>
                <a:cs typeface="Times New Roman"/>
              </a:rPr>
              <a:t>within </a:t>
            </a:r>
            <a:r>
              <a:rPr dirty="0" sz="1200">
                <a:latin typeface="Times New Roman"/>
                <a:cs typeface="Times New Roman"/>
              </a:rPr>
              <a:t>the </a:t>
            </a:r>
            <a:r>
              <a:rPr dirty="0" sz="1200" spc="-5">
                <a:latin typeface="Times New Roman"/>
                <a:cs typeface="Times New Roman"/>
              </a:rPr>
              <a:t>whole </a:t>
            </a:r>
            <a:r>
              <a:rPr dirty="0" sz="1200">
                <a:latin typeface="Times New Roman"/>
                <a:cs typeface="Times New Roman"/>
              </a:rPr>
              <a:t>and is not accessible from outside </a:t>
            </a:r>
            <a:r>
              <a:rPr dirty="0" sz="1200" spc="-5">
                <a:latin typeface="Times New Roman"/>
                <a:cs typeface="Times New Roman"/>
              </a:rPr>
              <a:t>while </a:t>
            </a:r>
            <a:r>
              <a:rPr dirty="0" sz="1200">
                <a:latin typeface="Times New Roman"/>
                <a:cs typeface="Times New Roman"/>
              </a:rPr>
              <a:t>in case  of association, the associated object may be used directly by other objects also. That is,  in case of aggregation, only the </a:t>
            </a:r>
            <a:r>
              <a:rPr dirty="0" sz="1200" spc="-5">
                <a:latin typeface="Times New Roman"/>
                <a:cs typeface="Times New Roman"/>
              </a:rPr>
              <a:t>whole </a:t>
            </a:r>
            <a:r>
              <a:rPr dirty="0" sz="1200">
                <a:latin typeface="Times New Roman"/>
                <a:cs typeface="Times New Roman"/>
              </a:rPr>
              <a:t>is </a:t>
            </a:r>
            <a:r>
              <a:rPr dirty="0" sz="1200" spc="-5">
                <a:latin typeface="Times New Roman"/>
                <a:cs typeface="Times New Roman"/>
              </a:rPr>
              <a:t>supposed </a:t>
            </a:r>
            <a:r>
              <a:rPr dirty="0" sz="1200">
                <a:latin typeface="Times New Roman"/>
                <a:cs typeface="Times New Roman"/>
              </a:rPr>
              <a:t>to </a:t>
            </a:r>
            <a:r>
              <a:rPr dirty="0" sz="1200" spc="-5">
                <a:latin typeface="Times New Roman"/>
                <a:cs typeface="Times New Roman"/>
              </a:rPr>
              <a:t>send </a:t>
            </a:r>
            <a:r>
              <a:rPr dirty="0" sz="1200">
                <a:latin typeface="Times New Roman"/>
                <a:cs typeface="Times New Roman"/>
              </a:rPr>
              <a:t>a message to its parts </a:t>
            </a:r>
            <a:r>
              <a:rPr dirty="0" sz="1200" spc="-5">
                <a:latin typeface="Times New Roman"/>
                <a:cs typeface="Times New Roman"/>
              </a:rPr>
              <a:t>while </a:t>
            </a:r>
            <a:r>
              <a:rPr dirty="0" sz="1200">
                <a:latin typeface="Times New Roman"/>
                <a:cs typeface="Times New Roman"/>
              </a:rPr>
              <a:t>in  case of association, anyone </a:t>
            </a:r>
            <a:r>
              <a:rPr dirty="0" sz="1200" spc="-5">
                <a:latin typeface="Times New Roman"/>
                <a:cs typeface="Times New Roman"/>
              </a:rPr>
              <a:t>who </a:t>
            </a:r>
            <a:r>
              <a:rPr dirty="0" sz="1200">
                <a:latin typeface="Times New Roman"/>
                <a:cs typeface="Times New Roman"/>
              </a:rPr>
              <a:t>holds a reference to it can communicate </a:t>
            </a:r>
            <a:r>
              <a:rPr dirty="0" sz="1200" spc="-5">
                <a:latin typeface="Times New Roman"/>
                <a:cs typeface="Times New Roman"/>
              </a:rPr>
              <a:t>with </a:t>
            </a:r>
            <a:r>
              <a:rPr dirty="0" sz="1200">
                <a:latin typeface="Times New Roman"/>
                <a:cs typeface="Times New Roman"/>
              </a:rPr>
              <a:t>it </a:t>
            </a:r>
            <a:r>
              <a:rPr dirty="0" sz="1200" spc="254">
                <a:latin typeface="Times New Roman"/>
                <a:cs typeface="Times New Roman"/>
              </a:rPr>
              <a:t> </a:t>
            </a:r>
            <a:r>
              <a:rPr dirty="0" sz="1200">
                <a:latin typeface="Times New Roman"/>
                <a:cs typeface="Times New Roman"/>
              </a:rPr>
              <a:t>directly.</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87</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1165" cy="259524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In other </a:t>
            </a:r>
            <a:r>
              <a:rPr dirty="0" sz="1200" spc="-5">
                <a:latin typeface="Times New Roman"/>
                <a:cs typeface="Times New Roman"/>
              </a:rPr>
              <a:t>words, </a:t>
            </a:r>
            <a:r>
              <a:rPr dirty="0" sz="1200">
                <a:latin typeface="Times New Roman"/>
                <a:cs typeface="Times New Roman"/>
              </a:rPr>
              <a:t>in case of aggregation, the </a:t>
            </a:r>
            <a:r>
              <a:rPr dirty="0" sz="1200" spc="-5">
                <a:latin typeface="Times New Roman"/>
                <a:cs typeface="Times New Roman"/>
              </a:rPr>
              <a:t>whole </a:t>
            </a:r>
            <a:r>
              <a:rPr dirty="0" sz="1200">
                <a:latin typeface="Times New Roman"/>
                <a:cs typeface="Times New Roman"/>
              </a:rPr>
              <a:t>owns its parts and the part becomes a  private property of the </a:t>
            </a:r>
            <a:r>
              <a:rPr dirty="0" sz="1200" spc="-5">
                <a:latin typeface="Times New Roman"/>
                <a:cs typeface="Times New Roman"/>
              </a:rPr>
              <a:t>whole. For </a:t>
            </a:r>
            <a:r>
              <a:rPr dirty="0" sz="1200">
                <a:latin typeface="Times New Roman"/>
                <a:cs typeface="Times New Roman"/>
              </a:rPr>
              <a:t>all practical purposes, any other object does not even  need to know about its existence. </a:t>
            </a:r>
            <a:r>
              <a:rPr dirty="0" sz="1200" spc="-5">
                <a:latin typeface="Times New Roman"/>
                <a:cs typeface="Times New Roman"/>
              </a:rPr>
              <a:t>On </a:t>
            </a:r>
            <a:r>
              <a:rPr dirty="0" sz="1200">
                <a:latin typeface="Times New Roman"/>
                <a:cs typeface="Times New Roman"/>
              </a:rPr>
              <a:t>the other hand, an associated object may be </a:t>
            </a:r>
            <a:r>
              <a:rPr dirty="0" sz="1200" spc="-5">
                <a:latin typeface="Times New Roman"/>
                <a:cs typeface="Times New Roman"/>
              </a:rPr>
              <a:t>shared  </a:t>
            </a:r>
            <a:r>
              <a:rPr dirty="0" sz="1200">
                <a:latin typeface="Times New Roman"/>
                <a:cs typeface="Times New Roman"/>
              </a:rPr>
              <a:t>among </a:t>
            </a:r>
            <a:r>
              <a:rPr dirty="0" sz="1200" spc="5">
                <a:latin typeface="Times New Roman"/>
                <a:cs typeface="Times New Roman"/>
              </a:rPr>
              <a:t>many </a:t>
            </a:r>
            <a:r>
              <a:rPr dirty="0" sz="1200">
                <a:latin typeface="Times New Roman"/>
                <a:cs typeface="Times New Roman"/>
              </a:rPr>
              <a:t>different objects. That is, many different object may hold reference to the  </a:t>
            </a:r>
            <a:r>
              <a:rPr dirty="0" sz="1200" spc="-5">
                <a:latin typeface="Times New Roman"/>
                <a:cs typeface="Times New Roman"/>
              </a:rPr>
              <a:t>same </a:t>
            </a:r>
            <a:r>
              <a:rPr dirty="0" sz="1200">
                <a:latin typeface="Times New Roman"/>
                <a:cs typeface="Times New Roman"/>
              </a:rPr>
              <a:t>object</a:t>
            </a:r>
            <a:r>
              <a:rPr dirty="0" sz="1200" spc="-90">
                <a:latin typeface="Times New Roman"/>
                <a:cs typeface="Times New Roman"/>
              </a:rPr>
              <a:t> </a:t>
            </a:r>
            <a:r>
              <a:rPr dirty="0" sz="1200" spc="-5">
                <a:latin typeface="Times New Roman"/>
                <a:cs typeface="Times New Roman"/>
              </a:rPr>
              <a:t>simultaneously.</a:t>
            </a:r>
            <a:endParaRPr sz="1200">
              <a:latin typeface="Times New Roman"/>
              <a:cs typeface="Times New Roman"/>
            </a:endParaRPr>
          </a:p>
          <a:p>
            <a:pPr>
              <a:lnSpc>
                <a:spcPct val="100000"/>
              </a:lnSpc>
              <a:spcBef>
                <a:spcPts val="10"/>
              </a:spcBef>
            </a:pPr>
            <a:endParaRPr sz="950">
              <a:latin typeface="Times New Roman"/>
              <a:cs typeface="Times New Roman"/>
            </a:endParaRPr>
          </a:p>
          <a:p>
            <a:pPr algn="just" marL="12700">
              <a:lnSpc>
                <a:spcPct val="100000"/>
              </a:lnSpc>
            </a:pPr>
            <a:r>
              <a:rPr dirty="0" sz="1200" spc="-5" i="1">
                <a:latin typeface="Times New Roman"/>
                <a:cs typeface="Times New Roman"/>
              </a:rPr>
              <a:t>Database</a:t>
            </a:r>
            <a:r>
              <a:rPr dirty="0" sz="1200" spc="-95" i="1">
                <a:latin typeface="Times New Roman"/>
                <a:cs typeface="Times New Roman"/>
              </a:rPr>
              <a:t> </a:t>
            </a:r>
            <a:r>
              <a:rPr dirty="0" sz="1200" i="1">
                <a:latin typeface="Times New Roman"/>
                <a:cs typeface="Times New Roman"/>
              </a:rPr>
              <a:t>persistence</a:t>
            </a:r>
            <a:endParaRPr sz="1200">
              <a:latin typeface="Times New Roman"/>
              <a:cs typeface="Times New Roman"/>
            </a:endParaRPr>
          </a:p>
          <a:p>
            <a:pPr algn="just" marL="12700" marR="5715">
              <a:lnSpc>
                <a:spcPts val="1380"/>
              </a:lnSpc>
              <a:spcBef>
                <a:spcPts val="335"/>
              </a:spcBef>
            </a:pPr>
            <a:r>
              <a:rPr dirty="0" sz="1200" spc="-5">
                <a:latin typeface="Times New Roman"/>
                <a:cs typeface="Times New Roman"/>
              </a:rPr>
              <a:t>From </a:t>
            </a:r>
            <a:r>
              <a:rPr dirty="0" sz="1200">
                <a:latin typeface="Times New Roman"/>
                <a:cs typeface="Times New Roman"/>
              </a:rPr>
              <a:t>a database perspective, </a:t>
            </a:r>
            <a:r>
              <a:rPr dirty="0" sz="1200" spc="-5">
                <a:latin typeface="Times New Roman"/>
                <a:cs typeface="Times New Roman"/>
              </a:rPr>
              <a:t>when </a:t>
            </a:r>
            <a:r>
              <a:rPr dirty="0" sz="1200">
                <a:latin typeface="Times New Roman"/>
                <a:cs typeface="Times New Roman"/>
              </a:rPr>
              <a:t>an object is persisted or </a:t>
            </a:r>
            <a:r>
              <a:rPr dirty="0" sz="1200" spc="-5">
                <a:latin typeface="Times New Roman"/>
                <a:cs typeface="Times New Roman"/>
              </a:rPr>
              <a:t>stored </a:t>
            </a:r>
            <a:r>
              <a:rPr dirty="0" sz="1200">
                <a:latin typeface="Times New Roman"/>
                <a:cs typeface="Times New Roman"/>
              </a:rPr>
              <a:t>in the database, all of  its components (all parts of the </a:t>
            </a:r>
            <a:r>
              <a:rPr dirty="0" sz="1200" spc="-5">
                <a:latin typeface="Times New Roman"/>
                <a:cs typeface="Times New Roman"/>
              </a:rPr>
              <a:t>whole) </a:t>
            </a:r>
            <a:r>
              <a:rPr dirty="0" sz="1200">
                <a:latin typeface="Times New Roman"/>
                <a:cs typeface="Times New Roman"/>
              </a:rPr>
              <a:t>must also be persisted in their entirety along </a:t>
            </a:r>
            <a:r>
              <a:rPr dirty="0" sz="1200" spc="-5">
                <a:latin typeface="Times New Roman"/>
                <a:cs typeface="Times New Roman"/>
              </a:rPr>
              <a:t>with  </a:t>
            </a:r>
            <a:r>
              <a:rPr dirty="0" sz="1200">
                <a:latin typeface="Times New Roman"/>
                <a:cs typeface="Times New Roman"/>
              </a:rPr>
              <a:t>the “whole” for future reference </a:t>
            </a:r>
            <a:r>
              <a:rPr dirty="0" sz="1200" spc="-5">
                <a:latin typeface="Times New Roman"/>
                <a:cs typeface="Times New Roman"/>
              </a:rPr>
              <a:t>while </a:t>
            </a:r>
            <a:r>
              <a:rPr dirty="0" sz="1200" spc="5">
                <a:latin typeface="Times New Roman"/>
                <a:cs typeface="Times New Roman"/>
              </a:rPr>
              <a:t>only </a:t>
            </a:r>
            <a:r>
              <a:rPr dirty="0" sz="1200">
                <a:latin typeface="Times New Roman"/>
                <a:cs typeface="Times New Roman"/>
              </a:rPr>
              <a:t>a reference to the associated object may be  </a:t>
            </a:r>
            <a:r>
              <a:rPr dirty="0" sz="1200" spc="-5">
                <a:latin typeface="Times New Roman"/>
                <a:cs typeface="Times New Roman"/>
              </a:rPr>
              <a:t>stored </a:t>
            </a:r>
            <a:r>
              <a:rPr dirty="0" sz="1200">
                <a:latin typeface="Times New Roman"/>
                <a:cs typeface="Times New Roman"/>
              </a:rPr>
              <a:t>in the database. </a:t>
            </a:r>
            <a:r>
              <a:rPr dirty="0" sz="1200" spc="-5">
                <a:latin typeface="Times New Roman"/>
                <a:cs typeface="Times New Roman"/>
              </a:rPr>
              <a:t>Note </a:t>
            </a:r>
            <a:r>
              <a:rPr dirty="0" sz="1200">
                <a:latin typeface="Times New Roman"/>
                <a:cs typeface="Times New Roman"/>
              </a:rPr>
              <a:t>that a normalized database </a:t>
            </a:r>
            <a:r>
              <a:rPr dirty="0" sz="1200" spc="-5">
                <a:latin typeface="Times New Roman"/>
                <a:cs typeface="Times New Roman"/>
              </a:rPr>
              <a:t>would </a:t>
            </a:r>
            <a:r>
              <a:rPr dirty="0" sz="1200">
                <a:latin typeface="Times New Roman"/>
                <a:cs typeface="Times New Roman"/>
              </a:rPr>
              <a:t>also enforce the above  restriction.</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88</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4171950" y="6921754"/>
            <a:ext cx="1254760" cy="1800225"/>
          </a:xfrm>
          <a:prstGeom prst="rect">
            <a:avLst/>
          </a:prstGeom>
          <a:ln w="3175">
            <a:solidFill>
              <a:srgbClr val="000000"/>
            </a:solidFill>
          </a:ln>
        </p:spPr>
        <p:txBody>
          <a:bodyPr wrap="square" lIns="0" tIns="21590" rIns="0" bIns="0" rtlCol="0" vert="horz">
            <a:spAutoFit/>
          </a:bodyPr>
          <a:lstStyle/>
          <a:p>
            <a:pPr marL="233679">
              <a:lnSpc>
                <a:spcPct val="100000"/>
              </a:lnSpc>
              <a:spcBef>
                <a:spcPts val="170"/>
              </a:spcBef>
            </a:pPr>
            <a:r>
              <a:rPr dirty="0" sz="950" b="1">
                <a:latin typeface="Arial"/>
                <a:cs typeface="Arial"/>
              </a:rPr>
              <a:t>Design</a:t>
            </a:r>
            <a:r>
              <a:rPr dirty="0" sz="950" spc="-90" b="1">
                <a:latin typeface="Arial"/>
                <a:cs typeface="Arial"/>
              </a:rPr>
              <a:t> </a:t>
            </a:r>
            <a:r>
              <a:rPr dirty="0" sz="950" spc="5" b="1">
                <a:latin typeface="Arial"/>
                <a:cs typeface="Arial"/>
              </a:rPr>
              <a:t>Model</a:t>
            </a:r>
            <a:endParaRPr sz="950">
              <a:latin typeface="Arial"/>
              <a:cs typeface="Arial"/>
            </a:endParaRPr>
          </a:p>
          <a:p>
            <a:pPr>
              <a:lnSpc>
                <a:spcPct val="100000"/>
              </a:lnSpc>
              <a:spcBef>
                <a:spcPts val="10"/>
              </a:spcBef>
            </a:pPr>
            <a:endParaRPr sz="1000">
              <a:latin typeface="Times New Roman"/>
              <a:cs typeface="Times New Roman"/>
            </a:endParaRPr>
          </a:p>
          <a:p>
            <a:pPr marL="33655">
              <a:lnSpc>
                <a:spcPct val="100000"/>
              </a:lnSpc>
              <a:spcBef>
                <a:spcPts val="5"/>
              </a:spcBef>
            </a:pPr>
            <a:r>
              <a:rPr dirty="0" sz="950" spc="5">
                <a:latin typeface="Arial"/>
                <a:cs typeface="Arial"/>
              </a:rPr>
              <a:t>Objects</a:t>
            </a:r>
            <a:endParaRPr sz="950">
              <a:latin typeface="Arial"/>
              <a:cs typeface="Arial"/>
            </a:endParaRPr>
          </a:p>
          <a:p>
            <a:pPr marL="33655" marR="399415">
              <a:lnSpc>
                <a:spcPct val="201799"/>
              </a:lnSpc>
            </a:pPr>
            <a:r>
              <a:rPr dirty="0" sz="950" spc="5">
                <a:latin typeface="Arial"/>
                <a:cs typeface="Arial"/>
              </a:rPr>
              <a:t>data </a:t>
            </a:r>
            <a:r>
              <a:rPr dirty="0" sz="950">
                <a:latin typeface="Arial"/>
                <a:cs typeface="Arial"/>
              </a:rPr>
              <a:t>structures  algorithms  </a:t>
            </a:r>
            <a:r>
              <a:rPr dirty="0" sz="950" spc="10">
                <a:latin typeface="Arial"/>
                <a:cs typeface="Arial"/>
              </a:rPr>
              <a:t>messaging  </a:t>
            </a:r>
            <a:r>
              <a:rPr dirty="0" sz="950" spc="5">
                <a:latin typeface="Arial"/>
                <a:cs typeface="Arial"/>
              </a:rPr>
              <a:t>control</a:t>
            </a:r>
            <a:endParaRPr sz="950">
              <a:latin typeface="Arial"/>
              <a:cs typeface="Arial"/>
            </a:endParaRPr>
          </a:p>
        </p:txBody>
      </p:sp>
      <p:sp>
        <p:nvSpPr>
          <p:cNvPr id="6" name="object 6"/>
          <p:cNvSpPr/>
          <p:nvPr/>
        </p:nvSpPr>
        <p:spPr>
          <a:xfrm>
            <a:off x="4117085" y="7289038"/>
            <a:ext cx="48895" cy="47625"/>
          </a:xfrm>
          <a:custGeom>
            <a:avLst/>
            <a:gdLst/>
            <a:ahLst/>
            <a:cxnLst/>
            <a:rect l="l" t="t" r="r" b="b"/>
            <a:pathLst>
              <a:path w="48895" h="47625">
                <a:moveTo>
                  <a:pt x="0" y="0"/>
                </a:moveTo>
                <a:lnTo>
                  <a:pt x="0" y="4571"/>
                </a:lnTo>
                <a:lnTo>
                  <a:pt x="3047" y="7619"/>
                </a:lnTo>
                <a:lnTo>
                  <a:pt x="3047" y="12191"/>
                </a:lnTo>
                <a:lnTo>
                  <a:pt x="4571" y="16763"/>
                </a:lnTo>
                <a:lnTo>
                  <a:pt x="4571" y="28955"/>
                </a:lnTo>
                <a:lnTo>
                  <a:pt x="3047" y="35051"/>
                </a:lnTo>
                <a:lnTo>
                  <a:pt x="3047" y="39623"/>
                </a:lnTo>
                <a:lnTo>
                  <a:pt x="0" y="44195"/>
                </a:lnTo>
                <a:lnTo>
                  <a:pt x="0" y="47243"/>
                </a:lnTo>
                <a:lnTo>
                  <a:pt x="4571" y="44195"/>
                </a:lnTo>
                <a:lnTo>
                  <a:pt x="9143" y="39623"/>
                </a:lnTo>
                <a:lnTo>
                  <a:pt x="10667" y="36575"/>
                </a:lnTo>
                <a:lnTo>
                  <a:pt x="15239" y="35051"/>
                </a:lnTo>
                <a:lnTo>
                  <a:pt x="21335" y="30479"/>
                </a:lnTo>
                <a:lnTo>
                  <a:pt x="30479" y="27431"/>
                </a:lnTo>
                <a:lnTo>
                  <a:pt x="33527" y="27431"/>
                </a:lnTo>
                <a:lnTo>
                  <a:pt x="39623" y="24383"/>
                </a:lnTo>
                <a:lnTo>
                  <a:pt x="44195" y="24383"/>
                </a:lnTo>
                <a:lnTo>
                  <a:pt x="48767" y="22859"/>
                </a:lnTo>
                <a:lnTo>
                  <a:pt x="44195" y="22859"/>
                </a:lnTo>
                <a:lnTo>
                  <a:pt x="39623" y="21335"/>
                </a:lnTo>
                <a:lnTo>
                  <a:pt x="33527" y="21335"/>
                </a:lnTo>
                <a:lnTo>
                  <a:pt x="30479" y="18287"/>
                </a:lnTo>
                <a:lnTo>
                  <a:pt x="25907" y="16763"/>
                </a:lnTo>
                <a:lnTo>
                  <a:pt x="21335" y="13715"/>
                </a:lnTo>
                <a:lnTo>
                  <a:pt x="15239" y="12191"/>
                </a:lnTo>
                <a:lnTo>
                  <a:pt x="4571" y="1523"/>
                </a:lnTo>
                <a:lnTo>
                  <a:pt x="0" y="0"/>
                </a:lnTo>
                <a:close/>
              </a:path>
            </a:pathLst>
          </a:custGeom>
          <a:solidFill>
            <a:srgbClr val="000000"/>
          </a:solidFill>
        </p:spPr>
        <p:txBody>
          <a:bodyPr wrap="square" lIns="0" tIns="0" rIns="0" bIns="0" rtlCol="0"/>
          <a:lstStyle/>
          <a:p/>
        </p:txBody>
      </p:sp>
      <p:sp>
        <p:nvSpPr>
          <p:cNvPr id="7" name="object 7"/>
          <p:cNvSpPr/>
          <p:nvPr/>
        </p:nvSpPr>
        <p:spPr>
          <a:xfrm>
            <a:off x="4117085" y="8462518"/>
            <a:ext cx="48895" cy="47625"/>
          </a:xfrm>
          <a:custGeom>
            <a:avLst/>
            <a:gdLst/>
            <a:ahLst/>
            <a:cxnLst/>
            <a:rect l="l" t="t" r="r" b="b"/>
            <a:pathLst>
              <a:path w="48895" h="47625">
                <a:moveTo>
                  <a:pt x="0" y="0"/>
                </a:moveTo>
                <a:lnTo>
                  <a:pt x="0" y="4571"/>
                </a:lnTo>
                <a:lnTo>
                  <a:pt x="3047" y="7619"/>
                </a:lnTo>
                <a:lnTo>
                  <a:pt x="3047" y="12191"/>
                </a:lnTo>
                <a:lnTo>
                  <a:pt x="4571" y="16763"/>
                </a:lnTo>
                <a:lnTo>
                  <a:pt x="4571" y="32003"/>
                </a:lnTo>
                <a:lnTo>
                  <a:pt x="3047" y="35051"/>
                </a:lnTo>
                <a:lnTo>
                  <a:pt x="3047" y="39623"/>
                </a:lnTo>
                <a:lnTo>
                  <a:pt x="0" y="44195"/>
                </a:lnTo>
                <a:lnTo>
                  <a:pt x="0" y="47243"/>
                </a:lnTo>
                <a:lnTo>
                  <a:pt x="4571" y="45719"/>
                </a:lnTo>
                <a:lnTo>
                  <a:pt x="9143" y="41147"/>
                </a:lnTo>
                <a:lnTo>
                  <a:pt x="10667" y="38099"/>
                </a:lnTo>
                <a:lnTo>
                  <a:pt x="15239" y="35051"/>
                </a:lnTo>
                <a:lnTo>
                  <a:pt x="21335" y="33527"/>
                </a:lnTo>
                <a:lnTo>
                  <a:pt x="25907" y="32003"/>
                </a:lnTo>
                <a:lnTo>
                  <a:pt x="30479" y="28955"/>
                </a:lnTo>
                <a:lnTo>
                  <a:pt x="39623" y="24383"/>
                </a:lnTo>
                <a:lnTo>
                  <a:pt x="48767" y="24383"/>
                </a:lnTo>
                <a:lnTo>
                  <a:pt x="44195" y="22859"/>
                </a:lnTo>
                <a:lnTo>
                  <a:pt x="39623" y="22859"/>
                </a:lnTo>
                <a:lnTo>
                  <a:pt x="33527" y="21335"/>
                </a:lnTo>
                <a:lnTo>
                  <a:pt x="30479" y="21335"/>
                </a:lnTo>
                <a:lnTo>
                  <a:pt x="25907" y="18287"/>
                </a:lnTo>
                <a:lnTo>
                  <a:pt x="21335" y="16763"/>
                </a:lnTo>
                <a:lnTo>
                  <a:pt x="15239" y="12191"/>
                </a:lnTo>
                <a:lnTo>
                  <a:pt x="10667" y="10667"/>
                </a:lnTo>
                <a:lnTo>
                  <a:pt x="9143" y="6095"/>
                </a:lnTo>
                <a:lnTo>
                  <a:pt x="4571" y="4571"/>
                </a:lnTo>
                <a:lnTo>
                  <a:pt x="0" y="0"/>
                </a:lnTo>
                <a:close/>
              </a:path>
            </a:pathLst>
          </a:custGeom>
          <a:solidFill>
            <a:srgbClr val="000000"/>
          </a:solidFill>
        </p:spPr>
        <p:txBody>
          <a:bodyPr wrap="square" lIns="0" tIns="0" rIns="0" bIns="0" rtlCol="0"/>
          <a:lstStyle/>
          <a:p/>
        </p:txBody>
      </p:sp>
      <p:sp>
        <p:nvSpPr>
          <p:cNvPr id="8" name="object 8"/>
          <p:cNvSpPr/>
          <p:nvPr/>
        </p:nvSpPr>
        <p:spPr>
          <a:xfrm>
            <a:off x="4117085" y="8188197"/>
            <a:ext cx="55244" cy="48895"/>
          </a:xfrm>
          <a:custGeom>
            <a:avLst/>
            <a:gdLst/>
            <a:ahLst/>
            <a:cxnLst/>
            <a:rect l="l" t="t" r="r" b="b"/>
            <a:pathLst>
              <a:path w="55245" h="48895">
                <a:moveTo>
                  <a:pt x="0" y="0"/>
                </a:moveTo>
                <a:lnTo>
                  <a:pt x="0" y="4571"/>
                </a:lnTo>
                <a:lnTo>
                  <a:pt x="3047" y="9143"/>
                </a:lnTo>
                <a:lnTo>
                  <a:pt x="3047" y="13715"/>
                </a:lnTo>
                <a:lnTo>
                  <a:pt x="4571" y="16763"/>
                </a:lnTo>
                <a:lnTo>
                  <a:pt x="4571" y="32003"/>
                </a:lnTo>
                <a:lnTo>
                  <a:pt x="3047" y="36575"/>
                </a:lnTo>
                <a:lnTo>
                  <a:pt x="3047" y="39623"/>
                </a:lnTo>
                <a:lnTo>
                  <a:pt x="0" y="44195"/>
                </a:lnTo>
                <a:lnTo>
                  <a:pt x="0" y="48767"/>
                </a:lnTo>
                <a:lnTo>
                  <a:pt x="4571" y="44195"/>
                </a:lnTo>
                <a:lnTo>
                  <a:pt x="9143" y="42671"/>
                </a:lnTo>
                <a:lnTo>
                  <a:pt x="10667" y="38099"/>
                </a:lnTo>
                <a:lnTo>
                  <a:pt x="15239" y="36575"/>
                </a:lnTo>
                <a:lnTo>
                  <a:pt x="21335" y="33527"/>
                </a:lnTo>
                <a:lnTo>
                  <a:pt x="25907" y="30479"/>
                </a:lnTo>
                <a:lnTo>
                  <a:pt x="30479" y="30479"/>
                </a:lnTo>
                <a:lnTo>
                  <a:pt x="33527" y="27431"/>
                </a:lnTo>
                <a:lnTo>
                  <a:pt x="39623" y="25907"/>
                </a:lnTo>
                <a:lnTo>
                  <a:pt x="48767" y="25907"/>
                </a:lnTo>
                <a:lnTo>
                  <a:pt x="54863" y="24383"/>
                </a:lnTo>
                <a:lnTo>
                  <a:pt x="39623" y="24383"/>
                </a:lnTo>
                <a:lnTo>
                  <a:pt x="30479" y="19811"/>
                </a:lnTo>
                <a:lnTo>
                  <a:pt x="25907" y="16763"/>
                </a:lnTo>
                <a:lnTo>
                  <a:pt x="21335" y="15239"/>
                </a:lnTo>
                <a:lnTo>
                  <a:pt x="15239" y="13715"/>
                </a:lnTo>
                <a:lnTo>
                  <a:pt x="10667" y="10667"/>
                </a:lnTo>
                <a:lnTo>
                  <a:pt x="9143" y="7619"/>
                </a:lnTo>
                <a:lnTo>
                  <a:pt x="4571" y="4571"/>
                </a:lnTo>
                <a:lnTo>
                  <a:pt x="0" y="0"/>
                </a:lnTo>
                <a:close/>
              </a:path>
            </a:pathLst>
          </a:custGeom>
          <a:solidFill>
            <a:srgbClr val="000000"/>
          </a:solidFill>
        </p:spPr>
        <p:txBody>
          <a:bodyPr wrap="square" lIns="0" tIns="0" rIns="0" bIns="0" rtlCol="0"/>
          <a:lstStyle/>
          <a:p/>
        </p:txBody>
      </p:sp>
      <p:sp>
        <p:nvSpPr>
          <p:cNvPr id="9" name="object 9"/>
          <p:cNvSpPr/>
          <p:nvPr/>
        </p:nvSpPr>
        <p:spPr>
          <a:xfrm>
            <a:off x="4117085" y="7875778"/>
            <a:ext cx="55244" cy="47625"/>
          </a:xfrm>
          <a:custGeom>
            <a:avLst/>
            <a:gdLst/>
            <a:ahLst/>
            <a:cxnLst/>
            <a:rect l="l" t="t" r="r" b="b"/>
            <a:pathLst>
              <a:path w="55245" h="47625">
                <a:moveTo>
                  <a:pt x="0" y="0"/>
                </a:moveTo>
                <a:lnTo>
                  <a:pt x="0" y="4572"/>
                </a:lnTo>
                <a:lnTo>
                  <a:pt x="3047" y="7620"/>
                </a:lnTo>
                <a:lnTo>
                  <a:pt x="3047" y="12192"/>
                </a:lnTo>
                <a:lnTo>
                  <a:pt x="4571" y="16764"/>
                </a:lnTo>
                <a:lnTo>
                  <a:pt x="4571" y="30480"/>
                </a:lnTo>
                <a:lnTo>
                  <a:pt x="3047" y="35052"/>
                </a:lnTo>
                <a:lnTo>
                  <a:pt x="3047" y="39624"/>
                </a:lnTo>
                <a:lnTo>
                  <a:pt x="0" y="44196"/>
                </a:lnTo>
                <a:lnTo>
                  <a:pt x="0" y="47244"/>
                </a:lnTo>
                <a:lnTo>
                  <a:pt x="9143" y="41148"/>
                </a:lnTo>
                <a:lnTo>
                  <a:pt x="10667" y="38100"/>
                </a:lnTo>
                <a:lnTo>
                  <a:pt x="15239" y="35052"/>
                </a:lnTo>
                <a:lnTo>
                  <a:pt x="21335" y="33528"/>
                </a:lnTo>
                <a:lnTo>
                  <a:pt x="25907" y="28956"/>
                </a:lnTo>
                <a:lnTo>
                  <a:pt x="30479" y="28956"/>
                </a:lnTo>
                <a:lnTo>
                  <a:pt x="39623" y="24384"/>
                </a:lnTo>
                <a:lnTo>
                  <a:pt x="48767" y="24384"/>
                </a:lnTo>
                <a:lnTo>
                  <a:pt x="54863" y="22860"/>
                </a:lnTo>
                <a:lnTo>
                  <a:pt x="39623" y="22860"/>
                </a:lnTo>
                <a:lnTo>
                  <a:pt x="33527" y="21336"/>
                </a:lnTo>
                <a:lnTo>
                  <a:pt x="30479" y="18288"/>
                </a:lnTo>
                <a:lnTo>
                  <a:pt x="25907" y="16764"/>
                </a:lnTo>
                <a:lnTo>
                  <a:pt x="21335" y="13716"/>
                </a:lnTo>
                <a:lnTo>
                  <a:pt x="15239" y="12192"/>
                </a:lnTo>
                <a:lnTo>
                  <a:pt x="10667" y="10668"/>
                </a:lnTo>
                <a:lnTo>
                  <a:pt x="9143" y="6096"/>
                </a:lnTo>
                <a:lnTo>
                  <a:pt x="4571" y="4572"/>
                </a:lnTo>
                <a:lnTo>
                  <a:pt x="0" y="0"/>
                </a:lnTo>
                <a:close/>
              </a:path>
            </a:pathLst>
          </a:custGeom>
          <a:solidFill>
            <a:srgbClr val="000000"/>
          </a:solidFill>
        </p:spPr>
        <p:txBody>
          <a:bodyPr wrap="square" lIns="0" tIns="0" rIns="0" bIns="0" rtlCol="0"/>
          <a:lstStyle/>
          <a:p/>
        </p:txBody>
      </p:sp>
      <p:graphicFrame>
        <p:nvGraphicFramePr>
          <p:cNvPr id="10" name="object 10"/>
          <p:cNvGraphicFramePr>
            <a:graphicFrameLocks noGrp="1"/>
          </p:cNvGraphicFramePr>
          <p:nvPr/>
        </p:nvGraphicFramePr>
        <p:xfrm>
          <a:off x="2290572" y="6920992"/>
          <a:ext cx="1840230" cy="1801495"/>
        </p:xfrm>
        <a:graphic>
          <a:graphicData uri="http://schemas.openxmlformats.org/drawingml/2006/table">
            <a:tbl>
              <a:tblPr firstRow="1" bandRow="1">
                <a:tableStyleId>{2D5ABB26-0587-4C30-8999-92F81FD0307C}</a:tableStyleId>
              </a:tblPr>
              <a:tblGrid>
                <a:gridCol w="818388"/>
                <a:gridCol w="435864"/>
                <a:gridCol w="583691"/>
              </a:tblGrid>
              <a:tr h="390144">
                <a:tc gridSpan="2">
                  <a:txBody>
                    <a:bodyPr/>
                    <a:lstStyle/>
                    <a:p>
                      <a:pPr marL="189230">
                        <a:lnSpc>
                          <a:spcPct val="100000"/>
                        </a:lnSpc>
                        <a:spcBef>
                          <a:spcPts val="170"/>
                        </a:spcBef>
                      </a:pPr>
                      <a:r>
                        <a:rPr dirty="0" sz="950" b="1">
                          <a:latin typeface="Arial"/>
                          <a:cs typeface="Arial"/>
                        </a:rPr>
                        <a:t>Analysis</a:t>
                      </a:r>
                      <a:r>
                        <a:rPr dirty="0" sz="950" spc="-85" b="1">
                          <a:latin typeface="Arial"/>
                          <a:cs typeface="Arial"/>
                        </a:rPr>
                        <a:t> </a:t>
                      </a:r>
                      <a:r>
                        <a:rPr dirty="0" sz="950" b="1">
                          <a:latin typeface="Arial"/>
                          <a:cs typeface="Arial"/>
                        </a:rPr>
                        <a:t>Model</a:t>
                      </a:r>
                      <a:endParaRPr sz="950">
                        <a:latin typeface="Arial"/>
                        <a:cs typeface="Arial"/>
                      </a:endParaRPr>
                    </a:p>
                  </a:txBody>
                  <a:tcPr marL="0" marR="0" marB="0" marT="0">
                    <a:lnL w="1524">
                      <a:solidFill>
                        <a:srgbClr val="000000"/>
                      </a:solidFill>
                      <a:prstDash val="solid"/>
                    </a:lnL>
                    <a:lnR w="1524">
                      <a:solidFill>
                        <a:srgbClr val="000000"/>
                      </a:solidFill>
                      <a:prstDash val="solid"/>
                    </a:lnR>
                    <a:lnT w="1524">
                      <a:solidFill>
                        <a:srgbClr val="000000"/>
                      </a:solidFill>
                      <a:prstDash val="solid"/>
                    </a:lnT>
                  </a:tcPr>
                </a:tc>
                <a:tc hMerge="1">
                  <a:txBody>
                    <a:bodyPr/>
                    <a:lstStyle/>
                    <a:p>
                      <a:pPr/>
                    </a:p>
                  </a:txBody>
                  <a:tcPr marL="0" marR="0" marB="0" marT="0"/>
                </a:tc>
                <a:tc>
                  <a:txBody>
                    <a:bodyPr/>
                    <a:lstStyle/>
                    <a:p>
                      <a:pPr/>
                      <a:endParaRPr sz="950">
                        <a:latin typeface="Arial"/>
                        <a:cs typeface="Arial"/>
                      </a:endParaRPr>
                    </a:p>
                  </a:txBody>
                  <a:tcPr marL="0" marR="0" marB="0" marT="0">
                    <a:lnL w="1524">
                      <a:solidFill>
                        <a:srgbClr val="000000"/>
                      </a:solidFill>
                      <a:prstDash val="solid"/>
                    </a:lnL>
                    <a:lnB w="6096">
                      <a:solidFill>
                        <a:srgbClr val="000000"/>
                      </a:solidFill>
                      <a:prstDash val="solid"/>
                    </a:lnB>
                  </a:tcPr>
                </a:tc>
              </a:tr>
              <a:tr h="272795">
                <a:tc rowSpan="5">
                  <a:txBody>
                    <a:bodyPr/>
                    <a:lstStyle/>
                    <a:p>
                      <a:pPr marL="34290">
                        <a:lnSpc>
                          <a:spcPts val="550"/>
                        </a:lnSpc>
                      </a:pPr>
                      <a:r>
                        <a:rPr dirty="0" sz="950">
                          <a:latin typeface="Arial"/>
                          <a:cs typeface="Arial"/>
                        </a:rPr>
                        <a:t>Classes</a:t>
                      </a:r>
                      <a:endParaRPr sz="950">
                        <a:latin typeface="Arial"/>
                        <a:cs typeface="Arial"/>
                      </a:endParaRPr>
                    </a:p>
                    <a:p>
                      <a:pPr marL="34290" marR="84455">
                        <a:lnSpc>
                          <a:spcPct val="201700"/>
                        </a:lnSpc>
                        <a:spcBef>
                          <a:spcPts val="5"/>
                        </a:spcBef>
                      </a:pPr>
                      <a:r>
                        <a:rPr dirty="0" sz="950">
                          <a:latin typeface="Arial"/>
                          <a:cs typeface="Arial"/>
                        </a:rPr>
                        <a:t>attributes  </a:t>
                      </a:r>
                      <a:r>
                        <a:rPr dirty="0" sz="950" spc="10">
                          <a:latin typeface="Arial"/>
                          <a:cs typeface="Arial"/>
                        </a:rPr>
                        <a:t>methods  </a:t>
                      </a:r>
                      <a:r>
                        <a:rPr dirty="0" sz="950">
                          <a:latin typeface="Arial"/>
                          <a:cs typeface="Arial"/>
                        </a:rPr>
                        <a:t>relationships  </a:t>
                      </a:r>
                      <a:r>
                        <a:rPr dirty="0" sz="950">
                          <a:latin typeface="Arial"/>
                          <a:cs typeface="Arial"/>
                        </a:rPr>
                        <a:t>behavior</a:t>
                      </a:r>
                      <a:endParaRPr sz="950">
                        <a:latin typeface="Arial"/>
                        <a:cs typeface="Arial"/>
                      </a:endParaRPr>
                    </a:p>
                  </a:txBody>
                  <a:tcPr marL="0" marR="0" marB="0" marT="0">
                    <a:lnL w="1524">
                      <a:solidFill>
                        <a:srgbClr val="000000"/>
                      </a:solidFill>
                      <a:prstDash val="solid"/>
                    </a:lnL>
                    <a:lnB w="1524">
                      <a:solidFill>
                        <a:srgbClr val="000000"/>
                      </a:solidFill>
                      <a:prstDash val="solid"/>
                    </a:lnB>
                  </a:tcPr>
                </a:tc>
                <a:tc>
                  <a:txBody>
                    <a:bodyPr/>
                    <a:lstStyle/>
                    <a:p>
                      <a:pPr/>
                      <a:endParaRPr sz="950">
                        <a:latin typeface="Arial"/>
                        <a:cs typeface="Arial"/>
                      </a:endParaRPr>
                    </a:p>
                  </a:txBody>
                  <a:tcPr marL="0" marR="0" marB="0" marT="0">
                    <a:lnR w="1524">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950">
                        <a:latin typeface="Arial"/>
                        <a:cs typeface="Arial"/>
                      </a:endParaRPr>
                    </a:p>
                  </a:txBody>
                  <a:tcPr marL="0" marR="0" marB="0" marT="0">
                    <a:lnL w="1524">
                      <a:solidFill>
                        <a:srgbClr val="000000"/>
                      </a:solidFill>
                      <a:prstDash val="solid"/>
                    </a:lnL>
                    <a:lnT w="6096">
                      <a:solidFill>
                        <a:srgbClr val="000000"/>
                      </a:solidFill>
                      <a:prstDash val="solid"/>
                    </a:lnT>
                    <a:lnB w="6096">
                      <a:solidFill>
                        <a:srgbClr val="000000"/>
                      </a:solidFill>
                      <a:prstDash val="solid"/>
                    </a:lnB>
                  </a:tcPr>
                </a:tc>
              </a:tr>
              <a:tr h="313944">
                <a:tc vMerge="1">
                  <a:txBody>
                    <a:bodyPr/>
                    <a:lstStyle/>
                    <a:p>
                      <a:pPr/>
                    </a:p>
                  </a:txBody>
                  <a:tcPr marL="0" marR="0" marB="0" marT="0">
                    <a:lnL w="1524">
                      <a:solidFill>
                        <a:srgbClr val="000000"/>
                      </a:solidFill>
                      <a:prstDash val="solid"/>
                    </a:lnL>
                    <a:lnB w="1524">
                      <a:solidFill>
                        <a:srgbClr val="000000"/>
                      </a:solidFill>
                      <a:prstDash val="solid"/>
                    </a:lnB>
                  </a:tcPr>
                </a:tc>
                <a:tc>
                  <a:txBody>
                    <a:bodyPr/>
                    <a:lstStyle/>
                    <a:p>
                      <a:pPr/>
                      <a:endParaRPr sz="950">
                        <a:latin typeface="Arial"/>
                        <a:cs typeface="Arial"/>
                      </a:endParaRPr>
                    </a:p>
                  </a:txBody>
                  <a:tcPr marL="0" marR="0" marB="0" marT="0">
                    <a:lnR w="1524">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950">
                        <a:latin typeface="Arial"/>
                        <a:cs typeface="Arial"/>
                      </a:endParaRPr>
                    </a:p>
                  </a:txBody>
                  <a:tcPr marL="0" marR="0" marB="0" marT="0">
                    <a:lnL w="1524">
                      <a:solidFill>
                        <a:srgbClr val="000000"/>
                      </a:solidFill>
                      <a:prstDash val="solid"/>
                    </a:lnL>
                    <a:lnT w="6096">
                      <a:solidFill>
                        <a:srgbClr val="000000"/>
                      </a:solidFill>
                      <a:prstDash val="solid"/>
                    </a:lnT>
                    <a:lnB w="6096">
                      <a:solidFill>
                        <a:srgbClr val="000000"/>
                      </a:solidFill>
                      <a:prstDash val="solid"/>
                    </a:lnB>
                  </a:tcPr>
                </a:tc>
              </a:tr>
              <a:tr h="313943">
                <a:tc vMerge="1">
                  <a:txBody>
                    <a:bodyPr/>
                    <a:lstStyle/>
                    <a:p>
                      <a:pPr/>
                    </a:p>
                  </a:txBody>
                  <a:tcPr marL="0" marR="0" marB="0" marT="0">
                    <a:lnL w="1524">
                      <a:solidFill>
                        <a:srgbClr val="000000"/>
                      </a:solidFill>
                      <a:prstDash val="solid"/>
                    </a:lnL>
                    <a:lnB w="1524">
                      <a:solidFill>
                        <a:srgbClr val="000000"/>
                      </a:solidFill>
                      <a:prstDash val="solid"/>
                    </a:lnB>
                  </a:tcPr>
                </a:tc>
                <a:tc>
                  <a:txBody>
                    <a:bodyPr/>
                    <a:lstStyle/>
                    <a:p>
                      <a:pPr/>
                      <a:endParaRPr sz="950">
                        <a:latin typeface="Arial"/>
                        <a:cs typeface="Arial"/>
                      </a:endParaRPr>
                    </a:p>
                  </a:txBody>
                  <a:tcPr marL="0" marR="0" marB="0" marT="0">
                    <a:lnR w="1524">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950">
                        <a:latin typeface="Arial"/>
                        <a:cs typeface="Arial"/>
                      </a:endParaRPr>
                    </a:p>
                  </a:txBody>
                  <a:tcPr marL="0" marR="0" marB="0" marT="0">
                    <a:lnL w="1524">
                      <a:solidFill>
                        <a:srgbClr val="000000"/>
                      </a:solidFill>
                      <a:prstDash val="solid"/>
                    </a:lnL>
                    <a:lnT w="6096">
                      <a:solidFill>
                        <a:srgbClr val="000000"/>
                      </a:solidFill>
                      <a:prstDash val="solid"/>
                    </a:lnT>
                    <a:lnB w="6096">
                      <a:solidFill>
                        <a:srgbClr val="000000"/>
                      </a:solidFill>
                      <a:prstDash val="solid"/>
                    </a:lnB>
                  </a:tcPr>
                </a:tc>
              </a:tr>
              <a:tr h="274320">
                <a:tc vMerge="1">
                  <a:txBody>
                    <a:bodyPr/>
                    <a:lstStyle/>
                    <a:p>
                      <a:pPr/>
                    </a:p>
                  </a:txBody>
                  <a:tcPr marL="0" marR="0" marB="0" marT="0">
                    <a:lnL w="1524">
                      <a:solidFill>
                        <a:srgbClr val="000000"/>
                      </a:solidFill>
                      <a:prstDash val="solid"/>
                    </a:lnL>
                    <a:lnB w="1524">
                      <a:solidFill>
                        <a:srgbClr val="000000"/>
                      </a:solidFill>
                      <a:prstDash val="solid"/>
                    </a:lnB>
                  </a:tcPr>
                </a:tc>
                <a:tc>
                  <a:txBody>
                    <a:bodyPr/>
                    <a:lstStyle/>
                    <a:p>
                      <a:pPr/>
                      <a:endParaRPr sz="950">
                        <a:latin typeface="Arial"/>
                        <a:cs typeface="Arial"/>
                      </a:endParaRPr>
                    </a:p>
                  </a:txBody>
                  <a:tcPr marL="0" marR="0" marB="0" marT="0">
                    <a:lnR w="1524">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950">
                        <a:latin typeface="Arial"/>
                        <a:cs typeface="Arial"/>
                      </a:endParaRPr>
                    </a:p>
                  </a:txBody>
                  <a:tcPr marL="0" marR="0" marB="0" marT="0">
                    <a:lnL w="1524">
                      <a:solidFill>
                        <a:srgbClr val="000000"/>
                      </a:solidFill>
                      <a:prstDash val="solid"/>
                    </a:lnL>
                    <a:lnT w="6096">
                      <a:solidFill>
                        <a:srgbClr val="000000"/>
                      </a:solidFill>
                      <a:prstDash val="solid"/>
                    </a:lnT>
                    <a:lnB w="6096">
                      <a:solidFill>
                        <a:srgbClr val="000000"/>
                      </a:solidFill>
                      <a:prstDash val="solid"/>
                    </a:lnB>
                  </a:tcPr>
                </a:tc>
              </a:tr>
              <a:tr h="234696">
                <a:tc vMerge="1">
                  <a:txBody>
                    <a:bodyPr/>
                    <a:lstStyle/>
                    <a:p>
                      <a:pPr/>
                    </a:p>
                  </a:txBody>
                  <a:tcPr marL="0" marR="0" marB="0" marT="0">
                    <a:lnL w="1524">
                      <a:solidFill>
                        <a:srgbClr val="000000"/>
                      </a:solidFill>
                      <a:prstDash val="solid"/>
                    </a:lnL>
                    <a:lnB w="1524">
                      <a:solidFill>
                        <a:srgbClr val="000000"/>
                      </a:solidFill>
                      <a:prstDash val="solid"/>
                    </a:lnB>
                  </a:tcPr>
                </a:tc>
                <a:tc>
                  <a:txBody>
                    <a:bodyPr/>
                    <a:lstStyle/>
                    <a:p>
                      <a:pPr/>
                      <a:endParaRPr sz="950">
                        <a:latin typeface="Arial"/>
                        <a:cs typeface="Arial"/>
                      </a:endParaRPr>
                    </a:p>
                  </a:txBody>
                  <a:tcPr marL="0" marR="0" marB="0" marT="0">
                    <a:lnR w="1524">
                      <a:solidFill>
                        <a:srgbClr val="000000"/>
                      </a:solidFill>
                      <a:prstDash val="solid"/>
                    </a:lnR>
                    <a:lnT w="6096">
                      <a:solidFill>
                        <a:srgbClr val="000000"/>
                      </a:solidFill>
                      <a:prstDash val="solid"/>
                    </a:lnT>
                    <a:lnB w="1524">
                      <a:solidFill>
                        <a:srgbClr val="000000"/>
                      </a:solidFill>
                      <a:prstDash val="solid"/>
                    </a:lnB>
                  </a:tcPr>
                </a:tc>
                <a:tc>
                  <a:txBody>
                    <a:bodyPr/>
                    <a:lstStyle/>
                    <a:p>
                      <a:pPr/>
                      <a:endParaRPr sz="950">
                        <a:latin typeface="Arial"/>
                        <a:cs typeface="Arial"/>
                      </a:endParaRPr>
                    </a:p>
                  </a:txBody>
                  <a:tcPr marL="0" marR="0" marB="0" marT="0">
                    <a:lnL w="1524">
                      <a:solidFill>
                        <a:srgbClr val="000000"/>
                      </a:solidFill>
                      <a:prstDash val="solid"/>
                    </a:lnL>
                    <a:lnT w="6096">
                      <a:solidFill>
                        <a:srgbClr val="000000"/>
                      </a:solidFill>
                      <a:prstDash val="solid"/>
                    </a:lnT>
                  </a:tcPr>
                </a:tc>
              </a:tr>
            </a:tbl>
          </a:graphicData>
        </a:graphic>
      </p:graphicFrame>
      <p:sp>
        <p:nvSpPr>
          <p:cNvPr id="11" name="object 11"/>
          <p:cNvSpPr/>
          <p:nvPr/>
        </p:nvSpPr>
        <p:spPr>
          <a:xfrm>
            <a:off x="4117085" y="7561833"/>
            <a:ext cx="55244" cy="48895"/>
          </a:xfrm>
          <a:custGeom>
            <a:avLst/>
            <a:gdLst/>
            <a:ahLst/>
            <a:cxnLst/>
            <a:rect l="l" t="t" r="r" b="b"/>
            <a:pathLst>
              <a:path w="55245" h="48895">
                <a:moveTo>
                  <a:pt x="0" y="0"/>
                </a:moveTo>
                <a:lnTo>
                  <a:pt x="0" y="4572"/>
                </a:lnTo>
                <a:lnTo>
                  <a:pt x="3047" y="9144"/>
                </a:lnTo>
                <a:lnTo>
                  <a:pt x="3047" y="13716"/>
                </a:lnTo>
                <a:lnTo>
                  <a:pt x="4571" y="16764"/>
                </a:lnTo>
                <a:lnTo>
                  <a:pt x="4571" y="32004"/>
                </a:lnTo>
                <a:lnTo>
                  <a:pt x="3047" y="36576"/>
                </a:lnTo>
                <a:lnTo>
                  <a:pt x="3047" y="39624"/>
                </a:lnTo>
                <a:lnTo>
                  <a:pt x="0" y="44196"/>
                </a:lnTo>
                <a:lnTo>
                  <a:pt x="0" y="48768"/>
                </a:lnTo>
                <a:lnTo>
                  <a:pt x="4571" y="44196"/>
                </a:lnTo>
                <a:lnTo>
                  <a:pt x="9143" y="42672"/>
                </a:lnTo>
                <a:lnTo>
                  <a:pt x="10667" y="38100"/>
                </a:lnTo>
                <a:lnTo>
                  <a:pt x="15239" y="36576"/>
                </a:lnTo>
                <a:lnTo>
                  <a:pt x="21335" y="33528"/>
                </a:lnTo>
                <a:lnTo>
                  <a:pt x="25907" y="30480"/>
                </a:lnTo>
                <a:lnTo>
                  <a:pt x="30479" y="30480"/>
                </a:lnTo>
                <a:lnTo>
                  <a:pt x="33527" y="27432"/>
                </a:lnTo>
                <a:lnTo>
                  <a:pt x="39623" y="25908"/>
                </a:lnTo>
                <a:lnTo>
                  <a:pt x="48767" y="25908"/>
                </a:lnTo>
                <a:lnTo>
                  <a:pt x="54863" y="22860"/>
                </a:lnTo>
                <a:lnTo>
                  <a:pt x="39623" y="22860"/>
                </a:lnTo>
                <a:lnTo>
                  <a:pt x="33527" y="21336"/>
                </a:lnTo>
                <a:lnTo>
                  <a:pt x="30479" y="19812"/>
                </a:lnTo>
                <a:lnTo>
                  <a:pt x="25907" y="16764"/>
                </a:lnTo>
                <a:lnTo>
                  <a:pt x="21335" y="15240"/>
                </a:lnTo>
                <a:lnTo>
                  <a:pt x="15239" y="13716"/>
                </a:lnTo>
                <a:lnTo>
                  <a:pt x="10667" y="10668"/>
                </a:lnTo>
                <a:lnTo>
                  <a:pt x="9143" y="6096"/>
                </a:lnTo>
                <a:lnTo>
                  <a:pt x="4571" y="4572"/>
                </a:lnTo>
                <a:lnTo>
                  <a:pt x="0" y="0"/>
                </a:lnTo>
                <a:close/>
              </a:path>
            </a:pathLst>
          </a:custGeom>
          <a:solidFill>
            <a:srgbClr val="000000"/>
          </a:solidFill>
        </p:spPr>
        <p:txBody>
          <a:bodyPr wrap="square" lIns="0" tIns="0" rIns="0" bIns="0" rtlCol="0"/>
          <a:lstStyle/>
          <a:p/>
        </p:txBody>
      </p:sp>
      <p:sp>
        <p:nvSpPr>
          <p:cNvPr id="12" name="object 12"/>
          <p:cNvSpPr txBox="1"/>
          <p:nvPr/>
        </p:nvSpPr>
        <p:spPr>
          <a:xfrm>
            <a:off x="1372869" y="8859266"/>
            <a:ext cx="4996815" cy="194945"/>
          </a:xfrm>
          <a:prstGeom prst="rect">
            <a:avLst/>
          </a:prstGeom>
        </p:spPr>
        <p:txBody>
          <a:bodyPr wrap="square" lIns="0" tIns="0" rIns="0" bIns="0" rtlCol="0" vert="horz">
            <a:spAutoFit/>
          </a:bodyPr>
          <a:lstStyle/>
          <a:p>
            <a:pPr marL="12700">
              <a:lnSpc>
                <a:spcPct val="100000"/>
              </a:lnSpc>
            </a:pPr>
            <a:r>
              <a:rPr dirty="0" sz="1200" spc="10">
                <a:latin typeface="Arial"/>
                <a:cs typeface="Arial"/>
              </a:rPr>
              <a:t>Translating the </a:t>
            </a:r>
            <a:r>
              <a:rPr dirty="0" sz="1200" spc="5">
                <a:latin typeface="Arial"/>
                <a:cs typeface="Arial"/>
              </a:rPr>
              <a:t>analysis </a:t>
            </a:r>
            <a:r>
              <a:rPr dirty="0" sz="1200" spc="20">
                <a:latin typeface="Arial"/>
                <a:cs typeface="Arial"/>
              </a:rPr>
              <a:t>model </a:t>
            </a:r>
            <a:r>
              <a:rPr dirty="0" sz="1200" spc="5">
                <a:latin typeface="Arial"/>
                <a:cs typeface="Arial"/>
              </a:rPr>
              <a:t>into </a:t>
            </a:r>
            <a:r>
              <a:rPr dirty="0" sz="1200" spc="15">
                <a:latin typeface="Arial"/>
                <a:cs typeface="Arial"/>
              </a:rPr>
              <a:t>a </a:t>
            </a:r>
            <a:r>
              <a:rPr dirty="0" sz="1200" spc="10">
                <a:latin typeface="Arial"/>
                <a:cs typeface="Arial"/>
              </a:rPr>
              <a:t>design </a:t>
            </a:r>
            <a:r>
              <a:rPr dirty="0" sz="1200" spc="15">
                <a:latin typeface="Arial"/>
                <a:cs typeface="Arial"/>
              </a:rPr>
              <a:t>model </a:t>
            </a:r>
            <a:r>
              <a:rPr dirty="0" sz="1200" spc="5">
                <a:latin typeface="Arial"/>
                <a:cs typeface="Arial"/>
              </a:rPr>
              <a:t>during object</a:t>
            </a:r>
            <a:r>
              <a:rPr dirty="0" sz="1200" spc="190">
                <a:latin typeface="Arial"/>
                <a:cs typeface="Arial"/>
              </a:rPr>
              <a:t> </a:t>
            </a:r>
            <a:r>
              <a:rPr dirty="0" sz="1200" spc="5">
                <a:latin typeface="Arial"/>
                <a:cs typeface="Arial"/>
              </a:rPr>
              <a:t>design</a:t>
            </a:r>
            <a:endParaRPr sz="1200">
              <a:latin typeface="Arial"/>
              <a:cs typeface="Arial"/>
            </a:endParaRPr>
          </a:p>
        </p:txBody>
      </p:sp>
      <p:sp>
        <p:nvSpPr>
          <p:cNvPr id="14" name="object 1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89</a:t>
            </a:r>
          </a:p>
          <a:p>
            <a:pPr marL="1498600">
              <a:lnSpc>
                <a:spcPts val="1410"/>
              </a:lnSpc>
            </a:pPr>
            <a:r>
              <a:rPr dirty="0"/>
              <a:t>© Copyright </a:t>
            </a:r>
            <a:r>
              <a:rPr dirty="0" spc="-5"/>
              <a:t>Virtual University </a:t>
            </a:r>
            <a:r>
              <a:rPr dirty="0"/>
              <a:t>of</a:t>
            </a:r>
            <a:r>
              <a:rPr dirty="0" spc="-80"/>
              <a:t> </a:t>
            </a:r>
            <a:r>
              <a:rPr dirty="0" spc="-5"/>
              <a:t>Pakistan</a:t>
            </a:r>
          </a:p>
        </p:txBody>
      </p:sp>
      <p:sp>
        <p:nvSpPr>
          <p:cNvPr id="13" name="object 13"/>
          <p:cNvSpPr txBox="1"/>
          <p:nvPr/>
        </p:nvSpPr>
        <p:spPr>
          <a:xfrm>
            <a:off x="1035048" y="802144"/>
            <a:ext cx="5513070" cy="5757545"/>
          </a:xfrm>
          <a:prstGeom prst="rect">
            <a:avLst/>
          </a:prstGeom>
        </p:spPr>
        <p:txBody>
          <a:bodyPr wrap="square" lIns="0" tIns="0" rIns="0" bIns="0" rtlCol="0" vert="horz">
            <a:spAutoFit/>
          </a:bodyPr>
          <a:lstStyle/>
          <a:p>
            <a:pPr marL="2073275">
              <a:lnSpc>
                <a:spcPct val="100000"/>
              </a:lnSpc>
            </a:pPr>
            <a:r>
              <a:rPr dirty="0" sz="1900" spc="-5">
                <a:latin typeface="Times New Roman"/>
                <a:cs typeface="Times New Roman"/>
              </a:rPr>
              <a:t>Lecture </a:t>
            </a:r>
            <a:r>
              <a:rPr dirty="0" sz="1900" spc="-10">
                <a:latin typeface="Times New Roman"/>
                <a:cs typeface="Times New Roman"/>
              </a:rPr>
              <a:t>No.</a:t>
            </a:r>
            <a:r>
              <a:rPr dirty="0" sz="1900" spc="-60">
                <a:latin typeface="Times New Roman"/>
                <a:cs typeface="Times New Roman"/>
              </a:rPr>
              <a:t> </a:t>
            </a:r>
            <a:r>
              <a:rPr dirty="0" sz="1900" spc="-5">
                <a:latin typeface="Times New Roman"/>
                <a:cs typeface="Times New Roman"/>
              </a:rPr>
              <a:t>14</a:t>
            </a:r>
            <a:endParaRPr sz="1900">
              <a:latin typeface="Times New Roman"/>
              <a:cs typeface="Times New Roman"/>
            </a:endParaRPr>
          </a:p>
          <a:p>
            <a:pPr>
              <a:lnSpc>
                <a:spcPct val="100000"/>
              </a:lnSpc>
              <a:spcBef>
                <a:spcPts val="35"/>
              </a:spcBef>
            </a:pPr>
            <a:endParaRPr sz="1500">
              <a:latin typeface="Times New Roman"/>
              <a:cs typeface="Times New Roman"/>
            </a:endParaRPr>
          </a:p>
          <a:p>
            <a:pPr marL="57150">
              <a:lnSpc>
                <a:spcPct val="100000"/>
              </a:lnSpc>
            </a:pPr>
            <a:r>
              <a:rPr dirty="0" sz="1800" spc="-5" i="1">
                <a:latin typeface="Times New Roman"/>
                <a:cs typeface="Times New Roman"/>
              </a:rPr>
              <a:t>Object Oriented</a:t>
            </a:r>
            <a:r>
              <a:rPr dirty="0" sz="1800" spc="-85" i="1">
                <a:latin typeface="Times New Roman"/>
                <a:cs typeface="Times New Roman"/>
              </a:rPr>
              <a:t> </a:t>
            </a:r>
            <a:r>
              <a:rPr dirty="0" sz="1800" i="1">
                <a:latin typeface="Times New Roman"/>
                <a:cs typeface="Times New Roman"/>
              </a:rPr>
              <a:t>Analysis</a:t>
            </a:r>
            <a:endParaRPr sz="1800">
              <a:latin typeface="Times New Roman"/>
              <a:cs typeface="Times New Roman"/>
            </a:endParaRPr>
          </a:p>
          <a:p>
            <a:pPr marL="57150" marR="381000">
              <a:lnSpc>
                <a:spcPts val="1380"/>
              </a:lnSpc>
              <a:spcBef>
                <a:spcPts val="345"/>
              </a:spcBef>
            </a:pPr>
            <a:r>
              <a:rPr dirty="0" sz="1200">
                <a:latin typeface="Times New Roman"/>
                <a:cs typeface="Times New Roman"/>
              </a:rPr>
              <a:t>The intent of </a:t>
            </a:r>
            <a:r>
              <a:rPr dirty="0" sz="1200" spc="-5">
                <a:latin typeface="Times New Roman"/>
                <a:cs typeface="Times New Roman"/>
              </a:rPr>
              <a:t>OOA </a:t>
            </a:r>
            <a:r>
              <a:rPr dirty="0" sz="1200">
                <a:latin typeface="Times New Roman"/>
                <a:cs typeface="Times New Roman"/>
              </a:rPr>
              <a:t>is to define all classes, their relationships, and their behavior.</a:t>
            </a:r>
            <a:r>
              <a:rPr dirty="0" sz="1200" spc="-135">
                <a:latin typeface="Times New Roman"/>
                <a:cs typeface="Times New Roman"/>
              </a:rPr>
              <a:t> </a:t>
            </a:r>
            <a:r>
              <a:rPr dirty="0" sz="1200">
                <a:latin typeface="Times New Roman"/>
                <a:cs typeface="Times New Roman"/>
              </a:rPr>
              <a:t>A  number of tasks must</a:t>
            </a:r>
            <a:r>
              <a:rPr dirty="0" sz="1200" spc="-110">
                <a:latin typeface="Times New Roman"/>
                <a:cs typeface="Times New Roman"/>
              </a:rPr>
              <a:t> </a:t>
            </a:r>
            <a:r>
              <a:rPr dirty="0" sz="1200">
                <a:latin typeface="Times New Roman"/>
                <a:cs typeface="Times New Roman"/>
              </a:rPr>
              <a:t>occur:</a:t>
            </a:r>
            <a:endParaRPr sz="1200">
              <a:latin typeface="Times New Roman"/>
              <a:cs typeface="Times New Roman"/>
            </a:endParaRPr>
          </a:p>
          <a:p>
            <a:pPr>
              <a:lnSpc>
                <a:spcPct val="100000"/>
              </a:lnSpc>
              <a:spcBef>
                <a:spcPts val="15"/>
              </a:spcBef>
            </a:pPr>
            <a:endParaRPr sz="1100">
              <a:latin typeface="Times New Roman"/>
              <a:cs typeface="Times New Roman"/>
            </a:endParaRPr>
          </a:p>
          <a:p>
            <a:pPr marL="285750" indent="-228600">
              <a:lnSpc>
                <a:spcPts val="1410"/>
              </a:lnSpc>
              <a:spcBef>
                <a:spcPts val="5"/>
              </a:spcBef>
              <a:buAutoNum type="arabicParenR"/>
              <a:tabLst>
                <a:tab pos="285750" algn="l"/>
              </a:tabLst>
            </a:pPr>
            <a:r>
              <a:rPr dirty="0" sz="1200" spc="-5">
                <a:latin typeface="Times New Roman"/>
                <a:cs typeface="Times New Roman"/>
              </a:rPr>
              <a:t>Static</a:t>
            </a:r>
            <a:r>
              <a:rPr dirty="0" sz="1200" spc="-95">
                <a:latin typeface="Times New Roman"/>
                <a:cs typeface="Times New Roman"/>
              </a:rPr>
              <a:t> </a:t>
            </a:r>
            <a:r>
              <a:rPr dirty="0" sz="1200" spc="-5">
                <a:latin typeface="Times New Roman"/>
                <a:cs typeface="Times New Roman"/>
              </a:rPr>
              <a:t>Model</a:t>
            </a:r>
            <a:endParaRPr sz="1200">
              <a:latin typeface="Times New Roman"/>
              <a:cs typeface="Times New Roman"/>
            </a:endParaRPr>
          </a:p>
          <a:p>
            <a:pPr lvl="1" marL="514350" indent="-228600">
              <a:lnSpc>
                <a:spcPts val="1380"/>
              </a:lnSpc>
              <a:buAutoNum type="alphaLcParenR"/>
              <a:tabLst>
                <a:tab pos="514350" algn="l"/>
              </a:tabLst>
            </a:pPr>
            <a:r>
              <a:rPr dirty="0" sz="1200">
                <a:latin typeface="Times New Roman"/>
                <a:cs typeface="Times New Roman"/>
              </a:rPr>
              <a:t>Identify classes (i.e. attributes and methods are</a:t>
            </a:r>
            <a:r>
              <a:rPr dirty="0" sz="1200" spc="-125">
                <a:latin typeface="Times New Roman"/>
                <a:cs typeface="Times New Roman"/>
              </a:rPr>
              <a:t> </a:t>
            </a:r>
            <a:r>
              <a:rPr dirty="0" sz="1200">
                <a:latin typeface="Times New Roman"/>
                <a:cs typeface="Times New Roman"/>
              </a:rPr>
              <a:t>defined)</a:t>
            </a:r>
            <a:endParaRPr sz="1200">
              <a:latin typeface="Times New Roman"/>
              <a:cs typeface="Times New Roman"/>
            </a:endParaRPr>
          </a:p>
          <a:p>
            <a:pPr lvl="1" marL="514350" indent="-228600">
              <a:lnSpc>
                <a:spcPts val="1380"/>
              </a:lnSpc>
              <a:buAutoNum type="alphaLcParenR"/>
              <a:tabLst>
                <a:tab pos="514350" algn="l"/>
              </a:tabLst>
            </a:pPr>
            <a:r>
              <a:rPr dirty="0" sz="1200" spc="-5">
                <a:latin typeface="Times New Roman"/>
                <a:cs typeface="Times New Roman"/>
              </a:rPr>
              <a:t>Specify </a:t>
            </a:r>
            <a:r>
              <a:rPr dirty="0" sz="1200">
                <a:latin typeface="Times New Roman"/>
                <a:cs typeface="Times New Roman"/>
              </a:rPr>
              <a:t>class</a:t>
            </a:r>
            <a:r>
              <a:rPr dirty="0" sz="1200" spc="-95">
                <a:latin typeface="Times New Roman"/>
                <a:cs typeface="Times New Roman"/>
              </a:rPr>
              <a:t> </a:t>
            </a:r>
            <a:r>
              <a:rPr dirty="0" sz="1200">
                <a:latin typeface="Times New Roman"/>
                <a:cs typeface="Times New Roman"/>
              </a:rPr>
              <a:t>hierarchy</a:t>
            </a:r>
            <a:endParaRPr sz="1200">
              <a:latin typeface="Times New Roman"/>
              <a:cs typeface="Times New Roman"/>
            </a:endParaRPr>
          </a:p>
          <a:p>
            <a:pPr lvl="1" marL="514350" indent="-228600">
              <a:lnSpc>
                <a:spcPts val="1380"/>
              </a:lnSpc>
              <a:buAutoNum type="alphaLcParenR"/>
              <a:tabLst>
                <a:tab pos="514350" algn="l"/>
              </a:tabLst>
            </a:pPr>
            <a:r>
              <a:rPr dirty="0" sz="1200">
                <a:latin typeface="Times New Roman"/>
                <a:cs typeface="Times New Roman"/>
              </a:rPr>
              <a:t>Identify object-to-object</a:t>
            </a:r>
            <a:r>
              <a:rPr dirty="0" sz="1200" spc="-100">
                <a:latin typeface="Times New Roman"/>
                <a:cs typeface="Times New Roman"/>
              </a:rPr>
              <a:t> </a:t>
            </a:r>
            <a:r>
              <a:rPr dirty="0" sz="1200">
                <a:latin typeface="Times New Roman"/>
                <a:cs typeface="Times New Roman"/>
              </a:rPr>
              <a:t>relationships</a:t>
            </a:r>
            <a:endParaRPr sz="1200">
              <a:latin typeface="Times New Roman"/>
              <a:cs typeface="Times New Roman"/>
            </a:endParaRPr>
          </a:p>
          <a:p>
            <a:pPr lvl="1" marL="514350" indent="-228600">
              <a:lnSpc>
                <a:spcPts val="1380"/>
              </a:lnSpc>
              <a:buAutoNum type="alphaLcParenR"/>
              <a:tabLst>
                <a:tab pos="514350" algn="l"/>
              </a:tabLst>
            </a:pPr>
            <a:r>
              <a:rPr dirty="0" sz="1200" spc="-5">
                <a:latin typeface="Times New Roman"/>
                <a:cs typeface="Times New Roman"/>
              </a:rPr>
              <a:t>Model </a:t>
            </a:r>
            <a:r>
              <a:rPr dirty="0" sz="1200">
                <a:latin typeface="Times New Roman"/>
                <a:cs typeface="Times New Roman"/>
              </a:rPr>
              <a:t>the object</a:t>
            </a:r>
            <a:r>
              <a:rPr dirty="0" sz="1200" spc="-95">
                <a:latin typeface="Times New Roman"/>
                <a:cs typeface="Times New Roman"/>
              </a:rPr>
              <a:t> </a:t>
            </a:r>
            <a:r>
              <a:rPr dirty="0" sz="1200">
                <a:latin typeface="Times New Roman"/>
                <a:cs typeface="Times New Roman"/>
              </a:rPr>
              <a:t>behavior</a:t>
            </a:r>
            <a:endParaRPr sz="1200">
              <a:latin typeface="Times New Roman"/>
              <a:cs typeface="Times New Roman"/>
            </a:endParaRPr>
          </a:p>
          <a:p>
            <a:pPr marL="285750" indent="-228600">
              <a:lnSpc>
                <a:spcPts val="1380"/>
              </a:lnSpc>
              <a:buAutoNum type="arabicParenR"/>
              <a:tabLst>
                <a:tab pos="285750" algn="l"/>
              </a:tabLst>
            </a:pPr>
            <a:r>
              <a:rPr dirty="0" sz="1200" spc="-5">
                <a:latin typeface="Times New Roman"/>
                <a:cs typeface="Times New Roman"/>
              </a:rPr>
              <a:t>Dynamic</a:t>
            </a:r>
            <a:r>
              <a:rPr dirty="0" sz="1200" spc="-95">
                <a:latin typeface="Times New Roman"/>
                <a:cs typeface="Times New Roman"/>
              </a:rPr>
              <a:t> </a:t>
            </a:r>
            <a:r>
              <a:rPr dirty="0" sz="1200" spc="-5">
                <a:latin typeface="Times New Roman"/>
                <a:cs typeface="Times New Roman"/>
              </a:rPr>
              <a:t>Model</a:t>
            </a:r>
            <a:endParaRPr sz="1200">
              <a:latin typeface="Times New Roman"/>
              <a:cs typeface="Times New Roman"/>
            </a:endParaRPr>
          </a:p>
          <a:p>
            <a:pPr lvl="1" marL="514350" indent="-228600">
              <a:lnSpc>
                <a:spcPts val="1410"/>
              </a:lnSpc>
              <a:buAutoNum type="alphaLcParenR"/>
              <a:tabLst>
                <a:tab pos="514350" algn="l"/>
              </a:tabLst>
            </a:pPr>
            <a:r>
              <a:rPr dirty="0" sz="1200" spc="-5">
                <a:latin typeface="Times New Roman"/>
                <a:cs typeface="Times New Roman"/>
              </a:rPr>
              <a:t>Scenario</a:t>
            </a:r>
            <a:r>
              <a:rPr dirty="0" sz="1200" spc="-95">
                <a:latin typeface="Times New Roman"/>
                <a:cs typeface="Times New Roman"/>
              </a:rPr>
              <a:t> </a:t>
            </a:r>
            <a:r>
              <a:rPr dirty="0" sz="1200" spc="-5">
                <a:latin typeface="Times New Roman"/>
                <a:cs typeface="Times New Roman"/>
              </a:rPr>
              <a:t>Diagrams</a:t>
            </a:r>
            <a:endParaRPr sz="1200">
              <a:latin typeface="Times New Roman"/>
              <a:cs typeface="Times New Roman"/>
            </a:endParaRPr>
          </a:p>
          <a:p>
            <a:pPr>
              <a:lnSpc>
                <a:spcPct val="100000"/>
              </a:lnSpc>
              <a:spcBef>
                <a:spcPts val="25"/>
              </a:spcBef>
            </a:pPr>
            <a:endParaRPr sz="1500">
              <a:latin typeface="Times New Roman"/>
              <a:cs typeface="Times New Roman"/>
            </a:endParaRPr>
          </a:p>
          <a:p>
            <a:pPr marL="12700">
              <a:lnSpc>
                <a:spcPct val="100000"/>
              </a:lnSpc>
              <a:spcBef>
                <a:spcPts val="5"/>
              </a:spcBef>
            </a:pPr>
            <a:r>
              <a:rPr dirty="0" sz="1800" spc="-5" i="1">
                <a:latin typeface="Times New Roman"/>
                <a:cs typeface="Times New Roman"/>
              </a:rPr>
              <a:t>Object Oriented</a:t>
            </a:r>
            <a:r>
              <a:rPr dirty="0" sz="1800" spc="-85" i="1">
                <a:latin typeface="Times New Roman"/>
                <a:cs typeface="Times New Roman"/>
              </a:rPr>
              <a:t> </a:t>
            </a:r>
            <a:r>
              <a:rPr dirty="0" sz="1800" spc="-5" i="1">
                <a:latin typeface="Times New Roman"/>
                <a:cs typeface="Times New Roman"/>
              </a:rPr>
              <a:t>Design</a:t>
            </a:r>
            <a:endParaRPr sz="1800">
              <a:latin typeface="Times New Roman"/>
              <a:cs typeface="Times New Roman"/>
            </a:endParaRPr>
          </a:p>
          <a:p>
            <a:pPr marL="12700" marR="74295">
              <a:lnSpc>
                <a:spcPts val="1380"/>
              </a:lnSpc>
              <a:spcBef>
                <a:spcPts val="345"/>
              </a:spcBef>
            </a:pPr>
            <a:r>
              <a:rPr dirty="0" sz="1200" spc="-5">
                <a:latin typeface="Times New Roman"/>
                <a:cs typeface="Times New Roman"/>
              </a:rPr>
              <a:t>OOD </a:t>
            </a:r>
            <a:r>
              <a:rPr dirty="0" sz="1200">
                <a:latin typeface="Times New Roman"/>
                <a:cs typeface="Times New Roman"/>
              </a:rPr>
              <a:t>transforms the analysis model into design model that </a:t>
            </a:r>
            <a:r>
              <a:rPr dirty="0" sz="1200" spc="-5">
                <a:latin typeface="Times New Roman"/>
                <a:cs typeface="Times New Roman"/>
              </a:rPr>
              <a:t>serves </a:t>
            </a:r>
            <a:r>
              <a:rPr dirty="0" sz="1200">
                <a:latin typeface="Times New Roman"/>
                <a:cs typeface="Times New Roman"/>
              </a:rPr>
              <a:t>as a blueprint for  </a:t>
            </a:r>
            <a:r>
              <a:rPr dirty="0" sz="1200" spc="-5">
                <a:latin typeface="Times New Roman"/>
                <a:cs typeface="Times New Roman"/>
              </a:rPr>
              <a:t>software </a:t>
            </a:r>
            <a:r>
              <a:rPr dirty="0" sz="1200">
                <a:latin typeface="Times New Roman"/>
                <a:cs typeface="Times New Roman"/>
              </a:rPr>
              <a:t>construction. </a:t>
            </a:r>
            <a:r>
              <a:rPr dirty="0" sz="1200" spc="-5">
                <a:latin typeface="Times New Roman"/>
                <a:cs typeface="Times New Roman"/>
              </a:rPr>
              <a:t>OOD </a:t>
            </a:r>
            <a:r>
              <a:rPr dirty="0" sz="1200">
                <a:latin typeface="Times New Roman"/>
                <a:cs typeface="Times New Roman"/>
              </a:rPr>
              <a:t>results in a design that achieves a number of different</a:t>
            </a:r>
            <a:r>
              <a:rPr dirty="0" sz="1200" spc="-100">
                <a:latin typeface="Times New Roman"/>
                <a:cs typeface="Times New Roman"/>
              </a:rPr>
              <a:t> </a:t>
            </a:r>
            <a:r>
              <a:rPr dirty="0" sz="1200">
                <a:latin typeface="Times New Roman"/>
                <a:cs typeface="Times New Roman"/>
              </a:rPr>
              <a:t>levels  of modularity. The four layers of the </a:t>
            </a:r>
            <a:r>
              <a:rPr dirty="0" sz="1200" spc="-5">
                <a:latin typeface="Times New Roman"/>
                <a:cs typeface="Times New Roman"/>
              </a:rPr>
              <a:t>OO </a:t>
            </a:r>
            <a:r>
              <a:rPr dirty="0" sz="1200">
                <a:latin typeface="Times New Roman"/>
                <a:cs typeface="Times New Roman"/>
              </a:rPr>
              <a:t>design pyramid</a:t>
            </a:r>
            <a:r>
              <a:rPr dirty="0" sz="1200" spc="-110">
                <a:latin typeface="Times New Roman"/>
                <a:cs typeface="Times New Roman"/>
              </a:rPr>
              <a:t> </a:t>
            </a:r>
            <a:r>
              <a:rPr dirty="0" sz="1200">
                <a:latin typeface="Times New Roman"/>
                <a:cs typeface="Times New Roman"/>
              </a:rPr>
              <a:t>are:</a:t>
            </a:r>
            <a:endParaRPr sz="1200">
              <a:latin typeface="Times New Roman"/>
              <a:cs typeface="Times New Roman"/>
            </a:endParaRPr>
          </a:p>
          <a:p>
            <a:pPr>
              <a:lnSpc>
                <a:spcPct val="100000"/>
              </a:lnSpc>
            </a:pPr>
            <a:endParaRPr sz="1200">
              <a:latin typeface="Times New Roman"/>
              <a:cs typeface="Times New Roman"/>
            </a:endParaRPr>
          </a:p>
          <a:p>
            <a:pPr algn="just" marL="241300" marR="5080" indent="-228600">
              <a:lnSpc>
                <a:spcPts val="1380"/>
              </a:lnSpc>
              <a:buAutoNum type="arabicParenR"/>
              <a:tabLst>
                <a:tab pos="241300" algn="l"/>
              </a:tabLst>
            </a:pPr>
            <a:r>
              <a:rPr dirty="0" sz="1200" b="1">
                <a:latin typeface="Times New Roman"/>
                <a:cs typeface="Times New Roman"/>
              </a:rPr>
              <a:t>The </a:t>
            </a:r>
            <a:r>
              <a:rPr dirty="0" sz="1200" spc="-5" b="1">
                <a:latin typeface="Times New Roman"/>
                <a:cs typeface="Times New Roman"/>
              </a:rPr>
              <a:t>subsystem </a:t>
            </a:r>
            <a:r>
              <a:rPr dirty="0" sz="1200" b="1">
                <a:latin typeface="Times New Roman"/>
                <a:cs typeface="Times New Roman"/>
              </a:rPr>
              <a:t>layer. </a:t>
            </a:r>
            <a:r>
              <a:rPr dirty="0" sz="1200">
                <a:latin typeface="Times New Roman"/>
                <a:cs typeface="Times New Roman"/>
              </a:rPr>
              <a:t>Contains a representation of each of the subsystems that  enable the </a:t>
            </a:r>
            <a:r>
              <a:rPr dirty="0" sz="1200" spc="-5">
                <a:latin typeface="Times New Roman"/>
                <a:cs typeface="Times New Roman"/>
              </a:rPr>
              <a:t>software </a:t>
            </a:r>
            <a:r>
              <a:rPr dirty="0" sz="1200">
                <a:latin typeface="Times New Roman"/>
                <a:cs typeface="Times New Roman"/>
              </a:rPr>
              <a:t>to achieve its customers defined requirements and to implement  the technical infrastructure that </a:t>
            </a:r>
            <a:r>
              <a:rPr dirty="0" sz="1200" spc="-5">
                <a:latin typeface="Times New Roman"/>
                <a:cs typeface="Times New Roman"/>
              </a:rPr>
              <a:t>supports </a:t>
            </a:r>
            <a:r>
              <a:rPr dirty="0" sz="1200">
                <a:latin typeface="Times New Roman"/>
                <a:cs typeface="Times New Roman"/>
              </a:rPr>
              <a:t>customer</a:t>
            </a:r>
            <a:r>
              <a:rPr dirty="0" sz="1200" spc="-114">
                <a:latin typeface="Times New Roman"/>
                <a:cs typeface="Times New Roman"/>
              </a:rPr>
              <a:t> </a:t>
            </a:r>
            <a:r>
              <a:rPr dirty="0" sz="1200">
                <a:latin typeface="Times New Roman"/>
                <a:cs typeface="Times New Roman"/>
              </a:rPr>
              <a:t>requirements.</a:t>
            </a:r>
            <a:endParaRPr sz="1200">
              <a:latin typeface="Times New Roman"/>
              <a:cs typeface="Times New Roman"/>
            </a:endParaRPr>
          </a:p>
          <a:p>
            <a:pPr algn="just" marL="241300" marR="6985" indent="-228600">
              <a:lnSpc>
                <a:spcPts val="1380"/>
              </a:lnSpc>
              <a:buAutoNum type="arabicParenR"/>
              <a:tabLst>
                <a:tab pos="241300" algn="l"/>
              </a:tabLst>
            </a:pPr>
            <a:r>
              <a:rPr dirty="0" sz="1200" b="1">
                <a:latin typeface="Times New Roman"/>
                <a:cs typeface="Times New Roman"/>
              </a:rPr>
              <a:t>The class and object layer. </a:t>
            </a:r>
            <a:r>
              <a:rPr dirty="0" sz="1200">
                <a:latin typeface="Times New Roman"/>
                <a:cs typeface="Times New Roman"/>
              </a:rPr>
              <a:t>Contains the class hierarchies that enable the </a:t>
            </a:r>
            <a:r>
              <a:rPr dirty="0" sz="1200" spc="-5">
                <a:latin typeface="Times New Roman"/>
                <a:cs typeface="Times New Roman"/>
              </a:rPr>
              <a:t>system </a:t>
            </a:r>
            <a:r>
              <a:rPr dirty="0" sz="1200">
                <a:latin typeface="Times New Roman"/>
                <a:cs typeface="Times New Roman"/>
              </a:rPr>
              <a:t>to  be created using generalization and increasingly more targeted </a:t>
            </a:r>
            <a:r>
              <a:rPr dirty="0" sz="1200" spc="-5">
                <a:latin typeface="Times New Roman"/>
                <a:cs typeface="Times New Roman"/>
              </a:rPr>
              <a:t>specializations. </a:t>
            </a:r>
            <a:r>
              <a:rPr dirty="0" sz="1200">
                <a:latin typeface="Times New Roman"/>
                <a:cs typeface="Times New Roman"/>
              </a:rPr>
              <a:t>The  layer also contains design representations for each</a:t>
            </a:r>
            <a:r>
              <a:rPr dirty="0" sz="1200" spc="-120">
                <a:latin typeface="Times New Roman"/>
                <a:cs typeface="Times New Roman"/>
              </a:rPr>
              <a:t> </a:t>
            </a:r>
            <a:r>
              <a:rPr dirty="0" sz="1200">
                <a:latin typeface="Times New Roman"/>
                <a:cs typeface="Times New Roman"/>
              </a:rPr>
              <a:t>object.</a:t>
            </a:r>
            <a:endParaRPr sz="1200">
              <a:latin typeface="Times New Roman"/>
              <a:cs typeface="Times New Roman"/>
            </a:endParaRPr>
          </a:p>
          <a:p>
            <a:pPr algn="just" marL="241300" marR="7620" indent="-228600">
              <a:lnSpc>
                <a:spcPts val="1380"/>
              </a:lnSpc>
              <a:buAutoNum type="arabicParenR"/>
              <a:tabLst>
                <a:tab pos="241300" algn="l"/>
              </a:tabLst>
            </a:pPr>
            <a:r>
              <a:rPr dirty="0" sz="1200" b="1">
                <a:latin typeface="Times New Roman"/>
                <a:cs typeface="Times New Roman"/>
              </a:rPr>
              <a:t>The message layer. </a:t>
            </a:r>
            <a:r>
              <a:rPr dirty="0" sz="1200">
                <a:latin typeface="Times New Roman"/>
                <a:cs typeface="Times New Roman"/>
              </a:rPr>
              <a:t>Contains the details that enable each object to communicate </a:t>
            </a:r>
            <a:r>
              <a:rPr dirty="0" sz="1200" spc="-5">
                <a:latin typeface="Times New Roman"/>
                <a:cs typeface="Times New Roman"/>
              </a:rPr>
              <a:t>with  </a:t>
            </a:r>
            <a:r>
              <a:rPr dirty="0" sz="1200">
                <a:latin typeface="Times New Roman"/>
                <a:cs typeface="Times New Roman"/>
              </a:rPr>
              <a:t>its collaborators. This layer establishes the external and internal interfaces for the  </a:t>
            </a:r>
            <a:r>
              <a:rPr dirty="0" sz="1200" spc="-5">
                <a:latin typeface="Times New Roman"/>
                <a:cs typeface="Times New Roman"/>
              </a:rPr>
              <a:t>system.</a:t>
            </a:r>
            <a:endParaRPr sz="1200">
              <a:latin typeface="Times New Roman"/>
              <a:cs typeface="Times New Roman"/>
            </a:endParaRPr>
          </a:p>
          <a:p>
            <a:pPr algn="just" marL="241300" marR="7620" indent="-228600">
              <a:lnSpc>
                <a:spcPts val="1380"/>
              </a:lnSpc>
              <a:buAutoNum type="arabicParenR"/>
              <a:tabLst>
                <a:tab pos="241300" algn="l"/>
              </a:tabLst>
            </a:pPr>
            <a:r>
              <a:rPr dirty="0" sz="1200" b="1">
                <a:latin typeface="Times New Roman"/>
                <a:cs typeface="Times New Roman"/>
              </a:rPr>
              <a:t>The responsibility layer. </a:t>
            </a:r>
            <a:r>
              <a:rPr dirty="0" sz="1200">
                <a:latin typeface="Times New Roman"/>
                <a:cs typeface="Times New Roman"/>
              </a:rPr>
              <a:t>Contains the data </a:t>
            </a:r>
            <a:r>
              <a:rPr dirty="0" sz="1200" spc="-5">
                <a:latin typeface="Times New Roman"/>
                <a:cs typeface="Times New Roman"/>
              </a:rPr>
              <a:t>structures </a:t>
            </a:r>
            <a:r>
              <a:rPr dirty="0" sz="1200">
                <a:latin typeface="Times New Roman"/>
                <a:cs typeface="Times New Roman"/>
              </a:rPr>
              <a:t>and algorithmic design for all  attributes and operations for each</a:t>
            </a:r>
            <a:r>
              <a:rPr dirty="0" sz="1200" spc="-114">
                <a:latin typeface="Times New Roman"/>
                <a:cs typeface="Times New Roman"/>
              </a:rPr>
              <a:t> </a:t>
            </a:r>
            <a:r>
              <a:rPr dirty="0" sz="1200">
                <a:latin typeface="Times New Roman"/>
                <a:cs typeface="Times New Roman"/>
              </a:rPr>
              <a:t>object.</a:t>
            </a:r>
            <a:endParaRPr sz="120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635238"/>
            <a:ext cx="5513705" cy="1203960"/>
          </a:xfrm>
          <a:prstGeom prst="rect">
            <a:avLst/>
          </a:prstGeom>
        </p:spPr>
        <p:txBody>
          <a:bodyPr wrap="square" lIns="0" tIns="0" rIns="0" bIns="0" rtlCol="0" vert="horz">
            <a:spAutoFit/>
          </a:bodyPr>
          <a:lstStyle/>
          <a:p>
            <a:pPr algn="just" marL="12700">
              <a:lnSpc>
                <a:spcPct val="100000"/>
              </a:lnSpc>
            </a:pPr>
            <a:r>
              <a:rPr dirty="0" sz="1800" spc="-5" i="1">
                <a:latin typeface="Times New Roman"/>
                <a:cs typeface="Times New Roman"/>
              </a:rPr>
              <a:t>Object-Oriented </a:t>
            </a:r>
            <a:r>
              <a:rPr dirty="0" sz="1800" i="1">
                <a:latin typeface="Times New Roman"/>
                <a:cs typeface="Times New Roman"/>
              </a:rPr>
              <a:t>Analysis using Abbot’s </a:t>
            </a:r>
            <a:r>
              <a:rPr dirty="0" sz="1800" spc="-5" i="1">
                <a:latin typeface="Times New Roman"/>
                <a:cs typeface="Times New Roman"/>
              </a:rPr>
              <a:t>Textual</a:t>
            </a:r>
            <a:r>
              <a:rPr dirty="0" sz="1800" spc="-90" i="1">
                <a:latin typeface="Times New Roman"/>
                <a:cs typeface="Times New Roman"/>
              </a:rPr>
              <a:t> </a:t>
            </a:r>
            <a:r>
              <a:rPr dirty="0" sz="1800" i="1">
                <a:latin typeface="Times New Roman"/>
                <a:cs typeface="Times New Roman"/>
              </a:rPr>
              <a:t>Analysis</a:t>
            </a:r>
            <a:endParaRPr sz="1800">
              <a:latin typeface="Times New Roman"/>
              <a:cs typeface="Times New Roman"/>
            </a:endParaRPr>
          </a:p>
          <a:p>
            <a:pPr algn="just" marL="12700" marR="5080">
              <a:lnSpc>
                <a:spcPts val="1380"/>
              </a:lnSpc>
              <a:spcBef>
                <a:spcPts val="360"/>
              </a:spcBef>
            </a:pPr>
            <a:r>
              <a:rPr dirty="0" sz="1200">
                <a:latin typeface="Times New Roman"/>
                <a:cs typeface="Times New Roman"/>
              </a:rPr>
              <a:t>The first object-orientation technique that </a:t>
            </a:r>
            <a:r>
              <a:rPr dirty="0" sz="1200" spc="15">
                <a:latin typeface="Times New Roman"/>
                <a:cs typeface="Times New Roman"/>
              </a:rPr>
              <a:t>we </a:t>
            </a:r>
            <a:r>
              <a:rPr dirty="0" sz="1200" spc="-5">
                <a:latin typeface="Times New Roman"/>
                <a:cs typeface="Times New Roman"/>
              </a:rPr>
              <a:t>will </a:t>
            </a:r>
            <a:r>
              <a:rPr dirty="0" sz="1200" spc="5">
                <a:latin typeface="Times New Roman"/>
                <a:cs typeface="Times New Roman"/>
              </a:rPr>
              <a:t>study </a:t>
            </a:r>
            <a:r>
              <a:rPr dirty="0" sz="1200">
                <a:latin typeface="Times New Roman"/>
                <a:cs typeface="Times New Roman"/>
              </a:rPr>
              <a:t>is one of the oldest techniques to  identify objects and their relationships. This technique is called Textual </a:t>
            </a:r>
            <a:r>
              <a:rPr dirty="0" sz="1200" spc="-5">
                <a:latin typeface="Times New Roman"/>
                <a:cs typeface="Times New Roman"/>
              </a:rPr>
              <a:t>Analysis. </a:t>
            </a:r>
            <a:r>
              <a:rPr dirty="0" sz="1200">
                <a:latin typeface="Times New Roman"/>
                <a:cs typeface="Times New Roman"/>
              </a:rPr>
              <a:t>It </a:t>
            </a:r>
            <a:r>
              <a:rPr dirty="0" sz="1200" spc="-5">
                <a:latin typeface="Times New Roman"/>
                <a:cs typeface="Times New Roman"/>
              </a:rPr>
              <a:t>was  </a:t>
            </a:r>
            <a:r>
              <a:rPr dirty="0" sz="1200">
                <a:latin typeface="Times New Roman"/>
                <a:cs typeface="Times New Roman"/>
              </a:rPr>
              <a:t>initially developed by </a:t>
            </a:r>
            <a:r>
              <a:rPr dirty="0" sz="1200" spc="-5">
                <a:latin typeface="Times New Roman"/>
                <a:cs typeface="Times New Roman"/>
              </a:rPr>
              <a:t>Abbot </a:t>
            </a:r>
            <a:r>
              <a:rPr dirty="0" sz="1200">
                <a:latin typeface="Times New Roman"/>
                <a:cs typeface="Times New Roman"/>
              </a:rPr>
              <a:t>and then extended by </a:t>
            </a:r>
            <a:r>
              <a:rPr dirty="0" sz="1200" spc="-5">
                <a:latin typeface="Times New Roman"/>
                <a:cs typeface="Times New Roman"/>
              </a:rPr>
              <a:t>Graham </a:t>
            </a:r>
            <a:r>
              <a:rPr dirty="0" sz="1200">
                <a:latin typeface="Times New Roman"/>
                <a:cs typeface="Times New Roman"/>
              </a:rPr>
              <a:t>and others. In this technique  different parts of </a:t>
            </a:r>
            <a:r>
              <a:rPr dirty="0" sz="1200" spc="-5">
                <a:latin typeface="Times New Roman"/>
                <a:cs typeface="Times New Roman"/>
              </a:rPr>
              <a:t>speech </a:t>
            </a:r>
            <a:r>
              <a:rPr dirty="0" sz="1200">
                <a:latin typeface="Times New Roman"/>
                <a:cs typeface="Times New Roman"/>
              </a:rPr>
              <a:t>are identified </a:t>
            </a:r>
            <a:r>
              <a:rPr dirty="0" sz="1200" spc="-5">
                <a:latin typeface="Times New Roman"/>
                <a:cs typeface="Times New Roman"/>
              </a:rPr>
              <a:t>within </a:t>
            </a:r>
            <a:r>
              <a:rPr dirty="0" sz="1200">
                <a:latin typeface="Times New Roman"/>
                <a:cs typeface="Times New Roman"/>
              </a:rPr>
              <a:t>the text of the </a:t>
            </a:r>
            <a:r>
              <a:rPr dirty="0" sz="1200" spc="-5">
                <a:latin typeface="Times New Roman"/>
                <a:cs typeface="Times New Roman"/>
              </a:rPr>
              <a:t>specification </a:t>
            </a:r>
            <a:r>
              <a:rPr dirty="0" sz="1200">
                <a:latin typeface="Times New Roman"/>
                <a:cs typeface="Times New Roman"/>
              </a:rPr>
              <a:t>and these parts  are modeled using different components. The following table </a:t>
            </a:r>
            <a:r>
              <a:rPr dirty="0" sz="1200" spc="-5">
                <a:latin typeface="Times New Roman"/>
                <a:cs typeface="Times New Roman"/>
              </a:rPr>
              <a:t>shows </a:t>
            </a:r>
            <a:r>
              <a:rPr dirty="0" sz="1200">
                <a:latin typeface="Times New Roman"/>
                <a:cs typeface="Times New Roman"/>
              </a:rPr>
              <a:t>this</a:t>
            </a:r>
            <a:r>
              <a:rPr dirty="0" sz="1200" spc="-120">
                <a:latin typeface="Times New Roman"/>
                <a:cs typeface="Times New Roman"/>
              </a:rPr>
              <a:t> </a:t>
            </a:r>
            <a:r>
              <a:rPr dirty="0" sz="1200" spc="-5">
                <a:latin typeface="Times New Roman"/>
                <a:cs typeface="Times New Roman"/>
              </a:rPr>
              <a:t>scheme.</a:t>
            </a:r>
            <a:endParaRPr sz="1200">
              <a:latin typeface="Times New Roman"/>
              <a:cs typeface="Times New Roman"/>
            </a:endParaRPr>
          </a:p>
        </p:txBody>
      </p:sp>
      <p:sp>
        <p:nvSpPr>
          <p:cNvPr id="6" name="object 6"/>
          <p:cNvSpPr/>
          <p:nvPr/>
        </p:nvSpPr>
        <p:spPr>
          <a:xfrm>
            <a:off x="1161288" y="3483864"/>
            <a:ext cx="4663440" cy="0"/>
          </a:xfrm>
          <a:custGeom>
            <a:avLst/>
            <a:gdLst/>
            <a:ahLst/>
            <a:cxnLst/>
            <a:rect l="l" t="t" r="r" b="b"/>
            <a:pathLst>
              <a:path w="4663440" h="0">
                <a:moveTo>
                  <a:pt x="0" y="0"/>
                </a:moveTo>
                <a:lnTo>
                  <a:pt x="4663440" y="0"/>
                </a:lnTo>
              </a:path>
            </a:pathLst>
          </a:custGeom>
          <a:ln w="18288">
            <a:solidFill>
              <a:srgbClr val="000000"/>
            </a:solidFill>
          </a:ln>
        </p:spPr>
        <p:txBody>
          <a:bodyPr wrap="square" lIns="0" tIns="0" rIns="0" bIns="0" rtlCol="0"/>
          <a:lstStyle/>
          <a:p/>
        </p:txBody>
      </p:sp>
      <p:sp>
        <p:nvSpPr>
          <p:cNvPr id="7" name="object 7"/>
          <p:cNvSpPr/>
          <p:nvPr/>
        </p:nvSpPr>
        <p:spPr>
          <a:xfrm>
            <a:off x="1146047" y="4791455"/>
            <a:ext cx="4663440" cy="0"/>
          </a:xfrm>
          <a:custGeom>
            <a:avLst/>
            <a:gdLst/>
            <a:ahLst/>
            <a:cxnLst/>
            <a:rect l="l" t="t" r="r" b="b"/>
            <a:pathLst>
              <a:path w="4663440" h="0">
                <a:moveTo>
                  <a:pt x="0" y="0"/>
                </a:moveTo>
                <a:lnTo>
                  <a:pt x="4663440" y="0"/>
                </a:lnTo>
              </a:path>
            </a:pathLst>
          </a:custGeom>
          <a:ln w="18287">
            <a:solidFill>
              <a:srgbClr val="000000"/>
            </a:solidFill>
          </a:ln>
        </p:spPr>
        <p:txBody>
          <a:bodyPr wrap="square" lIns="0" tIns="0" rIns="0" bIns="0" rtlCol="0"/>
          <a:lstStyle/>
          <a:p/>
        </p:txBody>
      </p:sp>
      <p:sp>
        <p:nvSpPr>
          <p:cNvPr id="8" name="object 8"/>
          <p:cNvSpPr/>
          <p:nvPr/>
        </p:nvSpPr>
        <p:spPr>
          <a:xfrm>
            <a:off x="1164336" y="3203448"/>
            <a:ext cx="4663440" cy="0"/>
          </a:xfrm>
          <a:custGeom>
            <a:avLst/>
            <a:gdLst/>
            <a:ahLst/>
            <a:cxnLst/>
            <a:rect l="l" t="t" r="r" b="b"/>
            <a:pathLst>
              <a:path w="4663440" h="0">
                <a:moveTo>
                  <a:pt x="0" y="0"/>
                </a:moveTo>
                <a:lnTo>
                  <a:pt x="4663440" y="0"/>
                </a:lnTo>
              </a:path>
            </a:pathLst>
          </a:custGeom>
          <a:ln w="18288">
            <a:solidFill>
              <a:srgbClr val="000000"/>
            </a:solidFill>
          </a:ln>
        </p:spPr>
        <p:txBody>
          <a:bodyPr wrap="square" lIns="0" tIns="0" rIns="0" bIns="0" rtlCol="0"/>
          <a:lstStyle/>
          <a:p/>
        </p:txBody>
      </p:sp>
      <p:sp>
        <p:nvSpPr>
          <p:cNvPr id="9" name="object 9"/>
          <p:cNvSpPr txBox="1"/>
          <p:nvPr/>
        </p:nvSpPr>
        <p:spPr>
          <a:xfrm>
            <a:off x="1162303" y="3241547"/>
            <a:ext cx="2444115" cy="191770"/>
          </a:xfrm>
          <a:prstGeom prst="rect">
            <a:avLst/>
          </a:prstGeom>
        </p:spPr>
        <p:txBody>
          <a:bodyPr wrap="square" lIns="0" tIns="0" rIns="0" bIns="0" rtlCol="0" vert="horz">
            <a:spAutoFit/>
          </a:bodyPr>
          <a:lstStyle/>
          <a:p>
            <a:pPr marL="12700">
              <a:lnSpc>
                <a:spcPct val="100000"/>
              </a:lnSpc>
            </a:pPr>
            <a:r>
              <a:rPr dirty="0" sz="1200" spc="-105" b="1" i="1">
                <a:latin typeface="Verdana"/>
                <a:cs typeface="Verdana"/>
              </a:rPr>
              <a:t>Part </a:t>
            </a:r>
            <a:r>
              <a:rPr dirty="0" sz="1200" spc="-100" b="1" i="1">
                <a:latin typeface="Verdana"/>
                <a:cs typeface="Verdana"/>
              </a:rPr>
              <a:t>of </a:t>
            </a:r>
            <a:r>
              <a:rPr dirty="0" sz="1200" spc="-120" b="1" i="1">
                <a:latin typeface="Verdana"/>
                <a:cs typeface="Verdana"/>
              </a:rPr>
              <a:t>speech  Model</a:t>
            </a:r>
            <a:r>
              <a:rPr dirty="0" sz="1200" spc="-10" b="1" i="1">
                <a:latin typeface="Verdana"/>
                <a:cs typeface="Verdana"/>
              </a:rPr>
              <a:t> </a:t>
            </a:r>
            <a:r>
              <a:rPr dirty="0" sz="1200" spc="-130" b="1" i="1">
                <a:latin typeface="Verdana"/>
                <a:cs typeface="Verdana"/>
              </a:rPr>
              <a:t>component</a:t>
            </a:r>
            <a:endParaRPr sz="1200">
              <a:latin typeface="Verdana"/>
              <a:cs typeface="Verdana"/>
            </a:endParaRPr>
          </a:p>
        </p:txBody>
      </p:sp>
      <p:sp>
        <p:nvSpPr>
          <p:cNvPr id="19" name="object 1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90</a:t>
            </a:r>
          </a:p>
          <a:p>
            <a:pPr marL="1498600">
              <a:lnSpc>
                <a:spcPts val="1410"/>
              </a:lnSpc>
            </a:pPr>
            <a:r>
              <a:rPr dirty="0"/>
              <a:t>© Copyright </a:t>
            </a:r>
            <a:r>
              <a:rPr dirty="0" spc="-5"/>
              <a:t>Virtual University </a:t>
            </a:r>
            <a:r>
              <a:rPr dirty="0"/>
              <a:t>of</a:t>
            </a:r>
            <a:r>
              <a:rPr dirty="0" spc="-80"/>
              <a:t> </a:t>
            </a:r>
            <a:r>
              <a:rPr dirty="0" spc="-5"/>
              <a:t>Pakistan</a:t>
            </a:r>
          </a:p>
        </p:txBody>
      </p:sp>
      <p:sp>
        <p:nvSpPr>
          <p:cNvPr id="10" name="object 10"/>
          <p:cNvSpPr txBox="1"/>
          <p:nvPr/>
        </p:nvSpPr>
        <p:spPr>
          <a:xfrm>
            <a:off x="3721148" y="3241547"/>
            <a:ext cx="647700" cy="191770"/>
          </a:xfrm>
          <a:prstGeom prst="rect">
            <a:avLst/>
          </a:prstGeom>
        </p:spPr>
        <p:txBody>
          <a:bodyPr wrap="square" lIns="0" tIns="0" rIns="0" bIns="0" rtlCol="0" vert="horz">
            <a:spAutoFit/>
          </a:bodyPr>
          <a:lstStyle/>
          <a:p>
            <a:pPr marL="12700">
              <a:lnSpc>
                <a:spcPct val="100000"/>
              </a:lnSpc>
            </a:pPr>
            <a:r>
              <a:rPr dirty="0" sz="1200" spc="-130" b="1" i="1">
                <a:latin typeface="Verdana"/>
                <a:cs typeface="Verdana"/>
              </a:rPr>
              <a:t>Example</a:t>
            </a:r>
            <a:endParaRPr sz="1200">
              <a:latin typeface="Verdana"/>
              <a:cs typeface="Verdana"/>
            </a:endParaRPr>
          </a:p>
        </p:txBody>
      </p:sp>
      <p:sp>
        <p:nvSpPr>
          <p:cNvPr id="11" name="object 11"/>
          <p:cNvSpPr txBox="1"/>
          <p:nvPr/>
        </p:nvSpPr>
        <p:spPr>
          <a:xfrm>
            <a:off x="1153157" y="3463980"/>
            <a:ext cx="1007744" cy="1129030"/>
          </a:xfrm>
          <a:prstGeom prst="rect">
            <a:avLst/>
          </a:prstGeom>
        </p:spPr>
        <p:txBody>
          <a:bodyPr wrap="square" lIns="0" tIns="0" rIns="0" bIns="0" rtlCol="0" vert="horz">
            <a:spAutoFit/>
          </a:bodyPr>
          <a:lstStyle/>
          <a:p>
            <a:pPr marL="12700" marR="5080">
              <a:lnSpc>
                <a:spcPct val="110400"/>
              </a:lnSpc>
            </a:pPr>
            <a:r>
              <a:rPr dirty="0" sz="950" spc="-80" b="1">
                <a:latin typeface="Verdana"/>
                <a:cs typeface="Verdana"/>
              </a:rPr>
              <a:t>proper </a:t>
            </a:r>
            <a:r>
              <a:rPr dirty="0" sz="950" spc="-90" b="1">
                <a:latin typeface="Verdana"/>
                <a:cs typeface="Verdana"/>
              </a:rPr>
              <a:t>noun  </a:t>
            </a:r>
            <a:r>
              <a:rPr dirty="0" sz="950" spc="-80" b="1">
                <a:latin typeface="Verdana"/>
                <a:cs typeface="Verdana"/>
              </a:rPr>
              <a:t>improper </a:t>
            </a:r>
            <a:r>
              <a:rPr dirty="0" sz="950" spc="-90" b="1">
                <a:latin typeface="Verdana"/>
                <a:cs typeface="Verdana"/>
              </a:rPr>
              <a:t>noun  </a:t>
            </a:r>
            <a:r>
              <a:rPr dirty="0" sz="950" spc="-80" b="1">
                <a:latin typeface="Verdana"/>
                <a:cs typeface="Verdana"/>
              </a:rPr>
              <a:t>doing </a:t>
            </a:r>
            <a:r>
              <a:rPr dirty="0" sz="950" spc="-75" b="1">
                <a:latin typeface="Verdana"/>
                <a:cs typeface="Verdana"/>
              </a:rPr>
              <a:t>verb  </a:t>
            </a:r>
            <a:r>
              <a:rPr dirty="0" sz="950" spc="-80" b="1">
                <a:latin typeface="Verdana"/>
                <a:cs typeface="Verdana"/>
              </a:rPr>
              <a:t>being </a:t>
            </a:r>
            <a:r>
              <a:rPr dirty="0" sz="950" spc="-75" b="1">
                <a:latin typeface="Verdana"/>
                <a:cs typeface="Verdana"/>
              </a:rPr>
              <a:t>verb  </a:t>
            </a:r>
            <a:r>
              <a:rPr dirty="0" sz="950" spc="-80" b="1">
                <a:latin typeface="Verdana"/>
                <a:cs typeface="Verdana"/>
              </a:rPr>
              <a:t>having </a:t>
            </a:r>
            <a:r>
              <a:rPr dirty="0" sz="950" spc="-75" b="1">
                <a:latin typeface="Verdana"/>
                <a:cs typeface="Verdana"/>
              </a:rPr>
              <a:t>verb  </a:t>
            </a:r>
            <a:r>
              <a:rPr dirty="0" sz="950" spc="-70" b="1">
                <a:latin typeface="Verdana"/>
                <a:cs typeface="Verdana"/>
              </a:rPr>
              <a:t>adjective  adjective</a:t>
            </a:r>
            <a:r>
              <a:rPr dirty="0" sz="950" spc="-105" b="1">
                <a:latin typeface="Verdana"/>
                <a:cs typeface="Verdana"/>
              </a:rPr>
              <a:t> </a:t>
            </a:r>
            <a:r>
              <a:rPr dirty="0" sz="950" spc="-85" b="1">
                <a:latin typeface="Verdana"/>
                <a:cs typeface="Verdana"/>
              </a:rPr>
              <a:t>phrase</a:t>
            </a:r>
            <a:endParaRPr sz="950">
              <a:latin typeface="Verdana"/>
              <a:cs typeface="Verdana"/>
            </a:endParaRPr>
          </a:p>
        </p:txBody>
      </p:sp>
      <p:sp>
        <p:nvSpPr>
          <p:cNvPr id="12" name="object 12"/>
          <p:cNvSpPr txBox="1"/>
          <p:nvPr/>
        </p:nvSpPr>
        <p:spPr>
          <a:xfrm>
            <a:off x="2277859" y="3468862"/>
            <a:ext cx="955675" cy="808990"/>
          </a:xfrm>
          <a:prstGeom prst="rect">
            <a:avLst/>
          </a:prstGeom>
        </p:spPr>
        <p:txBody>
          <a:bodyPr wrap="square" lIns="0" tIns="0" rIns="0" bIns="0" rtlCol="0" vert="horz">
            <a:spAutoFit/>
          </a:bodyPr>
          <a:lstStyle/>
          <a:p>
            <a:pPr marL="12700" marR="5080">
              <a:lnSpc>
                <a:spcPct val="110300"/>
              </a:lnSpc>
            </a:pPr>
            <a:r>
              <a:rPr dirty="0" sz="950" spc="-75" b="1">
                <a:latin typeface="Verdana"/>
                <a:cs typeface="Verdana"/>
              </a:rPr>
              <a:t>instance  </a:t>
            </a:r>
            <a:r>
              <a:rPr dirty="0" sz="950" spc="-80" b="1">
                <a:latin typeface="Verdana"/>
                <a:cs typeface="Verdana"/>
              </a:rPr>
              <a:t>class/type/role  </a:t>
            </a:r>
            <a:r>
              <a:rPr dirty="0" sz="950" spc="-75" b="1">
                <a:latin typeface="Verdana"/>
                <a:cs typeface="Verdana"/>
              </a:rPr>
              <a:t>operation  </a:t>
            </a:r>
            <a:r>
              <a:rPr dirty="0" sz="950" spc="-70" b="1">
                <a:latin typeface="Verdana"/>
                <a:cs typeface="Verdana"/>
              </a:rPr>
              <a:t>classification  </a:t>
            </a:r>
            <a:r>
              <a:rPr dirty="0" sz="950" spc="-80" b="1">
                <a:latin typeface="Verdana"/>
                <a:cs typeface="Verdana"/>
              </a:rPr>
              <a:t>composition</a:t>
            </a:r>
            <a:endParaRPr sz="950">
              <a:latin typeface="Verdana"/>
              <a:cs typeface="Verdana"/>
            </a:endParaRPr>
          </a:p>
        </p:txBody>
      </p:sp>
      <p:sp>
        <p:nvSpPr>
          <p:cNvPr id="13" name="object 13"/>
          <p:cNvSpPr txBox="1"/>
          <p:nvPr/>
        </p:nvSpPr>
        <p:spPr>
          <a:xfrm>
            <a:off x="2277859" y="4425601"/>
            <a:ext cx="694055" cy="330835"/>
          </a:xfrm>
          <a:prstGeom prst="rect">
            <a:avLst/>
          </a:prstGeom>
        </p:spPr>
        <p:txBody>
          <a:bodyPr wrap="square" lIns="0" tIns="0" rIns="0" bIns="0" rtlCol="0" vert="horz">
            <a:spAutoFit/>
          </a:bodyPr>
          <a:lstStyle/>
          <a:p>
            <a:pPr marL="12700" marR="5080">
              <a:lnSpc>
                <a:spcPct val="110600"/>
              </a:lnSpc>
            </a:pPr>
            <a:r>
              <a:rPr dirty="0" sz="950" spc="-65" b="1">
                <a:latin typeface="Verdana"/>
                <a:cs typeface="Verdana"/>
              </a:rPr>
              <a:t>association  </a:t>
            </a:r>
            <a:r>
              <a:rPr dirty="0" sz="950" spc="-75" b="1">
                <a:latin typeface="Verdana"/>
                <a:cs typeface="Verdana"/>
              </a:rPr>
              <a:t>operation</a:t>
            </a:r>
            <a:endParaRPr sz="950">
              <a:latin typeface="Verdana"/>
              <a:cs typeface="Verdana"/>
            </a:endParaRPr>
          </a:p>
        </p:txBody>
      </p:sp>
      <p:sp>
        <p:nvSpPr>
          <p:cNvPr id="14" name="object 14"/>
          <p:cNvSpPr txBox="1"/>
          <p:nvPr/>
        </p:nvSpPr>
        <p:spPr>
          <a:xfrm>
            <a:off x="3719601" y="3460960"/>
            <a:ext cx="1204595" cy="808990"/>
          </a:xfrm>
          <a:prstGeom prst="rect">
            <a:avLst/>
          </a:prstGeom>
        </p:spPr>
        <p:txBody>
          <a:bodyPr wrap="square" lIns="0" tIns="0" rIns="0" bIns="0" rtlCol="0" vert="horz">
            <a:spAutoFit/>
          </a:bodyPr>
          <a:lstStyle/>
          <a:p>
            <a:pPr marL="12700" marR="207645">
              <a:lnSpc>
                <a:spcPct val="110600"/>
              </a:lnSpc>
            </a:pPr>
            <a:r>
              <a:rPr dirty="0" sz="950" spc="-85" b="1">
                <a:latin typeface="Verdana"/>
                <a:cs typeface="Verdana"/>
              </a:rPr>
              <a:t>Mehdi </a:t>
            </a:r>
            <a:r>
              <a:rPr dirty="0" sz="950" spc="-90" b="1">
                <a:latin typeface="Verdana"/>
                <a:cs typeface="Verdana"/>
              </a:rPr>
              <a:t>Hassan  </a:t>
            </a:r>
            <a:r>
              <a:rPr dirty="0" sz="950" spc="-75" b="1">
                <a:latin typeface="Verdana"/>
                <a:cs typeface="Verdana"/>
              </a:rPr>
              <a:t>student, teacher  </a:t>
            </a:r>
            <a:r>
              <a:rPr dirty="0" sz="950" spc="-90" b="1">
                <a:latin typeface="Verdana"/>
                <a:cs typeface="Verdana"/>
              </a:rPr>
              <a:t>buy</a:t>
            </a:r>
            <a:endParaRPr sz="950">
              <a:latin typeface="Verdana"/>
              <a:cs typeface="Verdana"/>
            </a:endParaRPr>
          </a:p>
          <a:p>
            <a:pPr marL="12700" marR="5080">
              <a:lnSpc>
                <a:spcPts val="1260"/>
              </a:lnSpc>
              <a:spcBef>
                <a:spcPts val="50"/>
              </a:spcBef>
            </a:pPr>
            <a:r>
              <a:rPr dirty="0" sz="950" spc="-60" b="1">
                <a:latin typeface="Verdana"/>
                <a:cs typeface="Verdana"/>
              </a:rPr>
              <a:t>is </a:t>
            </a:r>
            <a:r>
              <a:rPr dirty="0" sz="950" spc="-80" b="1">
                <a:latin typeface="Verdana"/>
                <a:cs typeface="Verdana"/>
              </a:rPr>
              <a:t>a </a:t>
            </a:r>
            <a:r>
              <a:rPr dirty="0" sz="950" spc="-75" b="1">
                <a:latin typeface="Verdana"/>
                <a:cs typeface="Verdana"/>
              </a:rPr>
              <a:t>horse, </a:t>
            </a:r>
            <a:r>
              <a:rPr dirty="0" sz="950" spc="-60" b="1">
                <a:latin typeface="Verdana"/>
                <a:cs typeface="Verdana"/>
              </a:rPr>
              <a:t>is </a:t>
            </a:r>
            <a:r>
              <a:rPr dirty="0" sz="950" spc="-80" b="1">
                <a:latin typeface="Verdana"/>
                <a:cs typeface="Verdana"/>
              </a:rPr>
              <a:t>a </a:t>
            </a:r>
            <a:r>
              <a:rPr dirty="0" sz="950" spc="-90" b="1">
                <a:latin typeface="Verdana"/>
                <a:cs typeface="Verdana"/>
              </a:rPr>
              <a:t>book  </a:t>
            </a:r>
            <a:r>
              <a:rPr dirty="0" sz="950" spc="-75" b="1">
                <a:latin typeface="Verdana"/>
                <a:cs typeface="Verdana"/>
              </a:rPr>
              <a:t>fan </a:t>
            </a:r>
            <a:r>
              <a:rPr dirty="0" sz="950" spc="-85" b="1">
                <a:latin typeface="Verdana"/>
                <a:cs typeface="Verdana"/>
              </a:rPr>
              <a:t>has</a:t>
            </a:r>
            <a:r>
              <a:rPr dirty="0" sz="950" spc="-95" b="1">
                <a:latin typeface="Verdana"/>
                <a:cs typeface="Verdana"/>
              </a:rPr>
              <a:t> </a:t>
            </a:r>
            <a:r>
              <a:rPr dirty="0" sz="950" spc="-85" b="1">
                <a:latin typeface="Verdana"/>
                <a:cs typeface="Verdana"/>
              </a:rPr>
              <a:t>wings</a:t>
            </a:r>
            <a:endParaRPr sz="950">
              <a:latin typeface="Verdana"/>
              <a:cs typeface="Verdana"/>
            </a:endParaRPr>
          </a:p>
        </p:txBody>
      </p:sp>
      <p:sp>
        <p:nvSpPr>
          <p:cNvPr id="15" name="object 15"/>
          <p:cNvSpPr txBox="1"/>
          <p:nvPr/>
        </p:nvSpPr>
        <p:spPr>
          <a:xfrm>
            <a:off x="2277859" y="4282503"/>
            <a:ext cx="2454275" cy="154940"/>
          </a:xfrm>
          <a:prstGeom prst="rect">
            <a:avLst/>
          </a:prstGeom>
        </p:spPr>
        <p:txBody>
          <a:bodyPr wrap="square" lIns="0" tIns="0" rIns="0" bIns="0" rtlCol="0" vert="horz">
            <a:spAutoFit/>
          </a:bodyPr>
          <a:lstStyle/>
          <a:p>
            <a:pPr marL="12700">
              <a:lnSpc>
                <a:spcPct val="100000"/>
              </a:lnSpc>
            </a:pPr>
            <a:r>
              <a:rPr dirty="0" sz="950" spc="-70" b="1">
                <a:latin typeface="Verdana"/>
                <a:cs typeface="Verdana"/>
              </a:rPr>
              <a:t>attribute </a:t>
            </a:r>
            <a:r>
              <a:rPr dirty="0" sz="950" spc="-75" b="1">
                <a:latin typeface="Verdana"/>
                <a:cs typeface="Verdana"/>
              </a:rPr>
              <a:t>value or class  </a:t>
            </a:r>
            <a:r>
              <a:rPr dirty="0" baseline="2923" sz="1425" spc="-97" b="1">
                <a:latin typeface="Verdana"/>
                <a:cs typeface="Verdana"/>
              </a:rPr>
              <a:t>this ball </a:t>
            </a:r>
            <a:r>
              <a:rPr dirty="0" baseline="2923" sz="1425" spc="-89" b="1">
                <a:latin typeface="Verdana"/>
                <a:cs typeface="Verdana"/>
              </a:rPr>
              <a:t>is</a:t>
            </a:r>
            <a:r>
              <a:rPr dirty="0" baseline="2923" sz="1425" spc="254" b="1">
                <a:latin typeface="Verdana"/>
                <a:cs typeface="Verdana"/>
              </a:rPr>
              <a:t> </a:t>
            </a:r>
            <a:r>
              <a:rPr dirty="0" baseline="2923" sz="1425" spc="-127" b="1">
                <a:latin typeface="Verdana"/>
                <a:cs typeface="Verdana"/>
              </a:rPr>
              <a:t>green</a:t>
            </a:r>
            <a:endParaRPr baseline="2923" sz="1425">
              <a:latin typeface="Verdana"/>
              <a:cs typeface="Verdana"/>
            </a:endParaRPr>
          </a:p>
        </p:txBody>
      </p:sp>
      <p:sp>
        <p:nvSpPr>
          <p:cNvPr id="16" name="object 16"/>
          <p:cNvSpPr txBox="1"/>
          <p:nvPr/>
        </p:nvSpPr>
        <p:spPr>
          <a:xfrm>
            <a:off x="3719601" y="4435094"/>
            <a:ext cx="2041525" cy="313690"/>
          </a:xfrm>
          <a:prstGeom prst="rect">
            <a:avLst/>
          </a:prstGeom>
        </p:spPr>
        <p:txBody>
          <a:bodyPr wrap="square" lIns="0" tIns="0" rIns="0" bIns="0" rtlCol="0" vert="horz">
            <a:spAutoFit/>
          </a:bodyPr>
          <a:lstStyle/>
          <a:p>
            <a:pPr marL="12700">
              <a:lnSpc>
                <a:spcPct val="100000"/>
              </a:lnSpc>
            </a:pPr>
            <a:r>
              <a:rPr dirty="0" sz="950" spc="-75" b="1">
                <a:latin typeface="Verdana"/>
                <a:cs typeface="Verdana"/>
              </a:rPr>
              <a:t>the </a:t>
            </a:r>
            <a:r>
              <a:rPr dirty="0" sz="950" spc="-85" b="1">
                <a:latin typeface="Verdana"/>
                <a:cs typeface="Verdana"/>
              </a:rPr>
              <a:t>customer </a:t>
            </a:r>
            <a:r>
              <a:rPr dirty="0" sz="950" spc="-80" b="1">
                <a:latin typeface="Verdana"/>
                <a:cs typeface="Verdana"/>
              </a:rPr>
              <a:t>with</a:t>
            </a:r>
            <a:r>
              <a:rPr dirty="0" sz="950" spc="-15" b="1">
                <a:latin typeface="Verdana"/>
                <a:cs typeface="Verdana"/>
              </a:rPr>
              <a:t> </a:t>
            </a:r>
            <a:r>
              <a:rPr dirty="0" sz="950" spc="-75" b="1">
                <a:latin typeface="Verdana"/>
                <a:cs typeface="Verdana"/>
              </a:rPr>
              <a:t>children</a:t>
            </a:r>
            <a:endParaRPr sz="950">
              <a:latin typeface="Verdana"/>
              <a:cs typeface="Verdana"/>
            </a:endParaRPr>
          </a:p>
          <a:p>
            <a:pPr marL="12700">
              <a:lnSpc>
                <a:spcPct val="100000"/>
              </a:lnSpc>
              <a:spcBef>
                <a:spcPts val="105"/>
              </a:spcBef>
            </a:pPr>
            <a:r>
              <a:rPr dirty="0" sz="950" spc="-75" b="1">
                <a:latin typeface="Verdana"/>
                <a:cs typeface="Verdana"/>
              </a:rPr>
              <a:t>the </a:t>
            </a:r>
            <a:r>
              <a:rPr dirty="0" sz="950" spc="-85" b="1">
                <a:latin typeface="Verdana"/>
                <a:cs typeface="Verdana"/>
              </a:rPr>
              <a:t>customer </a:t>
            </a:r>
            <a:r>
              <a:rPr dirty="0" sz="950" spc="-100" b="1">
                <a:latin typeface="Verdana"/>
                <a:cs typeface="Verdana"/>
              </a:rPr>
              <a:t>who </a:t>
            </a:r>
            <a:r>
              <a:rPr dirty="0" sz="950" spc="-85" b="1">
                <a:latin typeface="Verdana"/>
                <a:cs typeface="Verdana"/>
              </a:rPr>
              <a:t>bought </a:t>
            </a:r>
            <a:r>
              <a:rPr dirty="0" sz="950" spc="-75" b="1">
                <a:latin typeface="Verdana"/>
                <a:cs typeface="Verdana"/>
              </a:rPr>
              <a:t>the</a:t>
            </a:r>
            <a:r>
              <a:rPr dirty="0" sz="950" spc="90" b="1">
                <a:latin typeface="Verdana"/>
                <a:cs typeface="Verdana"/>
              </a:rPr>
              <a:t> </a:t>
            </a:r>
            <a:r>
              <a:rPr dirty="0" sz="950" spc="-65" b="1">
                <a:latin typeface="Verdana"/>
                <a:cs typeface="Verdana"/>
              </a:rPr>
              <a:t>kite</a:t>
            </a:r>
            <a:endParaRPr sz="950">
              <a:latin typeface="Verdana"/>
              <a:cs typeface="Verdana"/>
            </a:endParaRPr>
          </a:p>
        </p:txBody>
      </p:sp>
      <p:sp>
        <p:nvSpPr>
          <p:cNvPr id="17" name="object 17"/>
          <p:cNvSpPr txBox="1"/>
          <p:nvPr/>
        </p:nvSpPr>
        <p:spPr>
          <a:xfrm>
            <a:off x="1130300" y="4981955"/>
            <a:ext cx="5514340" cy="3187065"/>
          </a:xfrm>
          <a:prstGeom prst="rect">
            <a:avLst/>
          </a:prstGeom>
        </p:spPr>
        <p:txBody>
          <a:bodyPr wrap="square" lIns="0" tIns="0" rIns="0" bIns="0" rtlCol="0" vert="horz">
            <a:spAutoFit/>
          </a:bodyPr>
          <a:lstStyle/>
          <a:p>
            <a:pPr marL="12700" marR="8890">
              <a:lnSpc>
                <a:spcPts val="1380"/>
              </a:lnSpc>
            </a:pPr>
            <a:r>
              <a:rPr dirty="0" sz="1200" spc="-5">
                <a:latin typeface="Times New Roman"/>
                <a:cs typeface="Times New Roman"/>
              </a:rPr>
              <a:t>Once </a:t>
            </a:r>
            <a:r>
              <a:rPr dirty="0" sz="1200">
                <a:latin typeface="Times New Roman"/>
                <a:cs typeface="Times New Roman"/>
              </a:rPr>
              <a:t>all the model components have been identified, </a:t>
            </a:r>
            <a:r>
              <a:rPr dirty="0" sz="1200" spc="-5">
                <a:latin typeface="Times New Roman"/>
                <a:cs typeface="Times New Roman"/>
              </a:rPr>
              <a:t>we will </a:t>
            </a:r>
            <a:r>
              <a:rPr dirty="0" sz="1200">
                <a:latin typeface="Times New Roman"/>
                <a:cs typeface="Times New Roman"/>
              </a:rPr>
              <a:t>eliminate the redundant or  irrelevant components by again analyzing the text and the </a:t>
            </a:r>
            <a:r>
              <a:rPr dirty="0" sz="1200" spc="-5">
                <a:latin typeface="Times New Roman"/>
                <a:cs typeface="Times New Roman"/>
              </a:rPr>
              <a:t>context </a:t>
            </a:r>
            <a:r>
              <a:rPr dirty="0" sz="1200">
                <a:latin typeface="Times New Roman"/>
                <a:cs typeface="Times New Roman"/>
              </a:rPr>
              <a:t>of the</a:t>
            </a:r>
            <a:r>
              <a:rPr dirty="0" sz="1200" spc="-130">
                <a:latin typeface="Times New Roman"/>
                <a:cs typeface="Times New Roman"/>
              </a:rPr>
              <a:t> </a:t>
            </a:r>
            <a:r>
              <a:rPr dirty="0" sz="1200">
                <a:latin typeface="Times New Roman"/>
                <a:cs typeface="Times New Roman"/>
              </a:rPr>
              <a:t>problem.</a:t>
            </a:r>
            <a:endParaRPr sz="1200">
              <a:latin typeface="Times New Roman"/>
              <a:cs typeface="Times New Roman"/>
            </a:endParaRPr>
          </a:p>
          <a:p>
            <a:pPr algn="just" marL="12700">
              <a:lnSpc>
                <a:spcPts val="1345"/>
              </a:lnSpc>
            </a:pPr>
            <a:r>
              <a:rPr dirty="0" sz="1200">
                <a:latin typeface="Times New Roman"/>
                <a:cs typeface="Times New Roman"/>
              </a:rPr>
              <a:t>Let’s now try to understand this </a:t>
            </a:r>
            <a:r>
              <a:rPr dirty="0" sz="1200" spc="-5">
                <a:latin typeface="Times New Roman"/>
                <a:cs typeface="Times New Roman"/>
              </a:rPr>
              <a:t>with </a:t>
            </a:r>
            <a:r>
              <a:rPr dirty="0" sz="1200">
                <a:latin typeface="Times New Roman"/>
                <a:cs typeface="Times New Roman"/>
              </a:rPr>
              <a:t>the help of an</a:t>
            </a:r>
            <a:r>
              <a:rPr dirty="0" sz="1200" spc="-125">
                <a:latin typeface="Times New Roman"/>
                <a:cs typeface="Times New Roman"/>
              </a:rPr>
              <a:t> </a:t>
            </a:r>
            <a:r>
              <a:rPr dirty="0" sz="1200">
                <a:latin typeface="Times New Roman"/>
                <a:cs typeface="Times New Roman"/>
              </a:rPr>
              <a:t>example:</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12700">
              <a:lnSpc>
                <a:spcPts val="1400"/>
              </a:lnSpc>
            </a:pPr>
            <a:r>
              <a:rPr dirty="0" sz="1200" b="1">
                <a:latin typeface="Times New Roman"/>
                <a:cs typeface="Times New Roman"/>
              </a:rPr>
              <a:t>Problem</a:t>
            </a:r>
            <a:r>
              <a:rPr dirty="0" sz="1200" spc="-105" b="1">
                <a:latin typeface="Times New Roman"/>
                <a:cs typeface="Times New Roman"/>
              </a:rPr>
              <a:t> </a:t>
            </a:r>
            <a:r>
              <a:rPr dirty="0" sz="1200" spc="-5" b="1">
                <a:latin typeface="Times New Roman"/>
                <a:cs typeface="Times New Roman"/>
              </a:rPr>
              <a:t>Statement:</a:t>
            </a:r>
            <a:endParaRPr sz="1200">
              <a:latin typeface="Times New Roman"/>
              <a:cs typeface="Times New Roman"/>
            </a:endParaRPr>
          </a:p>
          <a:p>
            <a:pPr algn="just" marL="12700" marR="5080">
              <a:lnSpc>
                <a:spcPts val="1380"/>
              </a:lnSpc>
              <a:spcBef>
                <a:spcPts val="50"/>
              </a:spcBef>
            </a:pPr>
            <a:r>
              <a:rPr dirty="0" sz="1200">
                <a:latin typeface="Times New Roman"/>
                <a:cs typeface="Times New Roman"/>
              </a:rPr>
              <a:t>A </a:t>
            </a:r>
            <a:r>
              <a:rPr dirty="0" sz="1200" spc="-5">
                <a:latin typeface="Times New Roman"/>
                <a:cs typeface="Times New Roman"/>
              </a:rPr>
              <a:t>simple </a:t>
            </a:r>
            <a:r>
              <a:rPr dirty="0" sz="1200">
                <a:latin typeface="Times New Roman"/>
                <a:cs typeface="Times New Roman"/>
              </a:rPr>
              <a:t>cash register has a display, an electronic </a:t>
            </a:r>
            <a:r>
              <a:rPr dirty="0" sz="1200" spc="-5">
                <a:latin typeface="Times New Roman"/>
                <a:cs typeface="Times New Roman"/>
              </a:rPr>
              <a:t>wire with </a:t>
            </a:r>
            <a:r>
              <a:rPr dirty="0" sz="1200">
                <a:latin typeface="Times New Roman"/>
                <a:cs typeface="Times New Roman"/>
              </a:rPr>
              <a:t>a plug, and a numeric  keypad, </a:t>
            </a:r>
            <a:r>
              <a:rPr dirty="0" sz="1200" spc="-5">
                <a:latin typeface="Times New Roman"/>
                <a:cs typeface="Times New Roman"/>
              </a:rPr>
              <a:t>which </a:t>
            </a:r>
            <a:r>
              <a:rPr dirty="0" sz="1200">
                <a:latin typeface="Times New Roman"/>
                <a:cs typeface="Times New Roman"/>
              </a:rPr>
              <a:t>has keys for </a:t>
            </a:r>
            <a:r>
              <a:rPr dirty="0" sz="1200" spc="-5">
                <a:latin typeface="Times New Roman"/>
                <a:cs typeface="Times New Roman"/>
              </a:rPr>
              <a:t>subtotal, </a:t>
            </a:r>
            <a:r>
              <a:rPr dirty="0" sz="1200">
                <a:latin typeface="Times New Roman"/>
                <a:cs typeface="Times New Roman"/>
              </a:rPr>
              <a:t>tax, and total. This cash </a:t>
            </a:r>
            <a:r>
              <a:rPr dirty="0" sz="1200" spc="-5">
                <a:latin typeface="Times New Roman"/>
                <a:cs typeface="Times New Roman"/>
              </a:rPr>
              <a:t>storage </a:t>
            </a:r>
            <a:r>
              <a:rPr dirty="0" sz="1200">
                <a:latin typeface="Times New Roman"/>
                <a:cs typeface="Times New Roman"/>
              </a:rPr>
              <a:t>device has a total  key, </a:t>
            </a:r>
            <a:r>
              <a:rPr dirty="0" sz="1200" spc="-5">
                <a:latin typeface="Times New Roman"/>
                <a:cs typeface="Times New Roman"/>
              </a:rPr>
              <a:t>which </a:t>
            </a:r>
            <a:r>
              <a:rPr dirty="0" sz="1200">
                <a:latin typeface="Times New Roman"/>
                <a:cs typeface="Times New Roman"/>
              </a:rPr>
              <a:t>triggers the release on the drawer. The numeric buttons </a:t>
            </a:r>
            <a:r>
              <a:rPr dirty="0" sz="1200" spc="-5">
                <a:latin typeface="Times New Roman"/>
                <a:cs typeface="Times New Roman"/>
              </a:rPr>
              <a:t>simply </a:t>
            </a:r>
            <a:r>
              <a:rPr dirty="0" sz="1200">
                <a:latin typeface="Times New Roman"/>
                <a:cs typeface="Times New Roman"/>
              </a:rPr>
              <a:t>place a  number on the display </a:t>
            </a:r>
            <a:r>
              <a:rPr dirty="0" sz="1200" spc="-5">
                <a:latin typeface="Times New Roman"/>
                <a:cs typeface="Times New Roman"/>
              </a:rPr>
              <a:t>screen, </a:t>
            </a:r>
            <a:r>
              <a:rPr dirty="0" sz="1200">
                <a:latin typeface="Times New Roman"/>
                <a:cs typeface="Times New Roman"/>
              </a:rPr>
              <a:t>the </a:t>
            </a:r>
            <a:r>
              <a:rPr dirty="0" sz="1200" spc="-5">
                <a:latin typeface="Times New Roman"/>
                <a:cs typeface="Times New Roman"/>
              </a:rPr>
              <a:t>subtotal </a:t>
            </a:r>
            <a:r>
              <a:rPr dirty="0" sz="1200">
                <a:latin typeface="Times New Roman"/>
                <a:cs typeface="Times New Roman"/>
              </a:rPr>
              <a:t>displays the current total, the tax </a:t>
            </a:r>
            <a:r>
              <a:rPr dirty="0" sz="1200" spc="5">
                <a:latin typeface="Times New Roman"/>
                <a:cs typeface="Times New Roman"/>
              </a:rPr>
              <a:t>key </a:t>
            </a:r>
            <a:r>
              <a:rPr dirty="0" sz="1200">
                <a:latin typeface="Times New Roman"/>
                <a:cs typeface="Times New Roman"/>
              </a:rPr>
              <a:t>computes  the tax, and the total key adds the </a:t>
            </a:r>
            <a:r>
              <a:rPr dirty="0" sz="1200" spc="-5">
                <a:latin typeface="Times New Roman"/>
                <a:cs typeface="Times New Roman"/>
              </a:rPr>
              <a:t>subtotal </a:t>
            </a:r>
            <a:r>
              <a:rPr dirty="0" sz="1200">
                <a:latin typeface="Times New Roman"/>
                <a:cs typeface="Times New Roman"/>
              </a:rPr>
              <a:t>to the</a:t>
            </a:r>
            <a:r>
              <a:rPr dirty="0" sz="1200" spc="-135">
                <a:latin typeface="Times New Roman"/>
                <a:cs typeface="Times New Roman"/>
              </a:rPr>
              <a:t> </a:t>
            </a:r>
            <a:r>
              <a:rPr dirty="0" sz="1200">
                <a:latin typeface="Times New Roman"/>
                <a:cs typeface="Times New Roman"/>
              </a:rPr>
              <a:t>tax.</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12700">
              <a:lnSpc>
                <a:spcPct val="100000"/>
              </a:lnSpc>
              <a:spcBef>
                <a:spcPts val="5"/>
              </a:spcBef>
            </a:pPr>
            <a:r>
              <a:rPr dirty="0" sz="1200" spc="-5">
                <a:latin typeface="Times New Roman"/>
                <a:cs typeface="Times New Roman"/>
              </a:rPr>
              <a:t>Our </a:t>
            </a:r>
            <a:r>
              <a:rPr dirty="0" sz="1200">
                <a:latin typeface="Times New Roman"/>
                <a:cs typeface="Times New Roman"/>
              </a:rPr>
              <a:t>task now is</a:t>
            </a:r>
            <a:r>
              <a:rPr dirty="0" sz="1200" spc="-105">
                <a:latin typeface="Times New Roman"/>
                <a:cs typeface="Times New Roman"/>
              </a:rPr>
              <a:t> </a:t>
            </a:r>
            <a:r>
              <a:rPr dirty="0" sz="1200">
                <a:latin typeface="Times New Roman"/>
                <a:cs typeface="Times New Roman"/>
              </a:rPr>
              <a:t>to:</a:t>
            </a:r>
            <a:endParaRPr sz="1200">
              <a:latin typeface="Times New Roman"/>
              <a:cs typeface="Times New Roman"/>
            </a:endParaRPr>
          </a:p>
          <a:p>
            <a:pPr marL="469900" indent="-228600">
              <a:lnSpc>
                <a:spcPct val="100000"/>
              </a:lnSpc>
              <a:spcBef>
                <a:spcPts val="35"/>
              </a:spcBef>
              <a:buFont typeface="Symbol"/>
              <a:buChar char=""/>
              <a:tabLst>
                <a:tab pos="469265" algn="l"/>
                <a:tab pos="469900" algn="l"/>
              </a:tabLst>
            </a:pPr>
            <a:r>
              <a:rPr dirty="0" sz="1200">
                <a:latin typeface="Times New Roman"/>
                <a:cs typeface="Times New Roman"/>
              </a:rPr>
              <a:t>Identify all the classes in this problem</a:t>
            </a:r>
            <a:r>
              <a:rPr dirty="0" sz="1200" spc="-125">
                <a:latin typeface="Times New Roman"/>
                <a:cs typeface="Times New Roman"/>
              </a:rPr>
              <a:t> </a:t>
            </a:r>
            <a:r>
              <a:rPr dirty="0" sz="1200" spc="-5">
                <a:latin typeface="Times New Roman"/>
                <a:cs typeface="Times New Roman"/>
              </a:rPr>
              <a:t>statement.</a:t>
            </a:r>
            <a:endParaRPr sz="1200">
              <a:latin typeface="Times New Roman"/>
              <a:cs typeface="Times New Roman"/>
            </a:endParaRPr>
          </a:p>
          <a:p>
            <a:pPr marL="469900" indent="-228600">
              <a:lnSpc>
                <a:spcPct val="100000"/>
              </a:lnSpc>
              <a:spcBef>
                <a:spcPts val="20"/>
              </a:spcBef>
              <a:buFont typeface="Symbol"/>
              <a:buChar char=""/>
              <a:tabLst>
                <a:tab pos="469265" algn="l"/>
                <a:tab pos="469900" algn="l"/>
              </a:tabLst>
            </a:pPr>
            <a:r>
              <a:rPr dirty="0" sz="1200">
                <a:latin typeface="Times New Roman"/>
                <a:cs typeface="Times New Roman"/>
              </a:rPr>
              <a:t>Eliminate the unnecessary</a:t>
            </a:r>
            <a:r>
              <a:rPr dirty="0" sz="1200" spc="-110">
                <a:latin typeface="Times New Roman"/>
                <a:cs typeface="Times New Roman"/>
              </a:rPr>
              <a:t> </a:t>
            </a:r>
            <a:r>
              <a:rPr dirty="0" sz="1200">
                <a:latin typeface="Times New Roman"/>
                <a:cs typeface="Times New Roman"/>
              </a:rPr>
              <a:t>classes.</a:t>
            </a:r>
            <a:endParaRPr sz="1200">
              <a:latin typeface="Times New Roman"/>
              <a:cs typeface="Times New Roman"/>
            </a:endParaRPr>
          </a:p>
          <a:p>
            <a:pPr>
              <a:lnSpc>
                <a:spcPct val="100000"/>
              </a:lnSpc>
              <a:spcBef>
                <a:spcPts val="40"/>
              </a:spcBef>
            </a:pPr>
            <a:endParaRPr sz="1100">
              <a:latin typeface="Times New Roman"/>
              <a:cs typeface="Times New Roman"/>
            </a:endParaRPr>
          </a:p>
          <a:p>
            <a:pPr algn="just" marL="12700">
              <a:lnSpc>
                <a:spcPct val="100000"/>
              </a:lnSpc>
            </a:pPr>
            <a:r>
              <a:rPr dirty="0" sz="1200">
                <a:latin typeface="Times New Roman"/>
                <a:cs typeface="Times New Roman"/>
              </a:rPr>
              <a:t>We are now going to use nouns to find</a:t>
            </a:r>
            <a:r>
              <a:rPr dirty="0" sz="1200" spc="-125">
                <a:latin typeface="Times New Roman"/>
                <a:cs typeface="Times New Roman"/>
              </a:rPr>
              <a:t> </a:t>
            </a:r>
            <a:r>
              <a:rPr dirty="0" sz="1200">
                <a:latin typeface="Times New Roman"/>
                <a:cs typeface="Times New Roman"/>
              </a:rPr>
              <a:t>classes.</a:t>
            </a:r>
            <a:endParaRPr sz="1200">
              <a:latin typeface="Times New Roman"/>
              <a:cs typeface="Times New Roman"/>
            </a:endParaRPr>
          </a:p>
          <a:p>
            <a:pPr>
              <a:lnSpc>
                <a:spcPct val="100000"/>
              </a:lnSpc>
              <a:spcBef>
                <a:spcPts val="20"/>
              </a:spcBef>
            </a:pPr>
            <a:endParaRPr sz="1150">
              <a:latin typeface="Times New Roman"/>
              <a:cs typeface="Times New Roman"/>
            </a:endParaRPr>
          </a:p>
          <a:p>
            <a:pPr algn="just" marL="12700">
              <a:lnSpc>
                <a:spcPct val="100000"/>
              </a:lnSpc>
            </a:pPr>
            <a:r>
              <a:rPr dirty="0" sz="1200" spc="-5" b="1">
                <a:latin typeface="Times New Roman"/>
                <a:cs typeface="Times New Roman"/>
              </a:rPr>
              <a:t>Nouns</a:t>
            </a:r>
            <a:r>
              <a:rPr dirty="0" sz="1200" spc="-95" b="1">
                <a:latin typeface="Times New Roman"/>
                <a:cs typeface="Times New Roman"/>
              </a:rPr>
              <a:t> </a:t>
            </a:r>
            <a:r>
              <a:rPr dirty="0" sz="1200" b="1">
                <a:latin typeface="Times New Roman"/>
                <a:cs typeface="Times New Roman"/>
              </a:rPr>
              <a:t>(initial)</a:t>
            </a:r>
            <a:endParaRPr sz="1200">
              <a:latin typeface="Times New Roman"/>
              <a:cs typeface="Times New Roman"/>
            </a:endParaRPr>
          </a:p>
        </p:txBody>
      </p:sp>
      <p:graphicFrame>
        <p:nvGraphicFramePr>
          <p:cNvPr id="18" name="object 18"/>
          <p:cNvGraphicFramePr>
            <a:graphicFrameLocks noGrp="1"/>
          </p:cNvGraphicFramePr>
          <p:nvPr/>
        </p:nvGraphicFramePr>
        <p:xfrm>
          <a:off x="1120775" y="8287308"/>
          <a:ext cx="1953895" cy="805180"/>
        </p:xfrm>
        <a:graphic>
          <a:graphicData uri="http://schemas.openxmlformats.org/drawingml/2006/table">
            <a:tbl>
              <a:tblPr firstRow="1" bandRow="1">
                <a:tableStyleId>{2D5ABB26-0587-4C30-8999-92F81FD0307C}</a:tableStyleId>
              </a:tblPr>
              <a:tblGrid>
                <a:gridCol w="636593"/>
                <a:gridCol w="687863"/>
                <a:gridCol w="628931"/>
              </a:tblGrid>
              <a:tr h="227329">
                <a:tc>
                  <a:txBody>
                    <a:bodyPr/>
                    <a:lstStyle/>
                    <a:p>
                      <a:pPr marL="22225">
                        <a:lnSpc>
                          <a:spcPct val="100000"/>
                        </a:lnSpc>
                        <a:spcBef>
                          <a:spcPts val="265"/>
                        </a:spcBef>
                      </a:pPr>
                      <a:r>
                        <a:rPr dirty="0" sz="1200">
                          <a:latin typeface="Times New Roman"/>
                          <a:cs typeface="Times New Roman"/>
                        </a:rPr>
                        <a:t>Register</a:t>
                      </a:r>
                      <a:endParaRPr sz="1200">
                        <a:latin typeface="Times New Roman"/>
                        <a:cs typeface="Times New Roman"/>
                      </a:endParaRPr>
                    </a:p>
                  </a:txBody>
                  <a:tcPr marL="0" marR="0" marB="0" marT="0"/>
                </a:tc>
                <a:tc>
                  <a:txBody>
                    <a:bodyPr/>
                    <a:lstStyle/>
                    <a:p>
                      <a:pPr algn="ctr">
                        <a:lnSpc>
                          <a:spcPct val="100000"/>
                        </a:lnSpc>
                        <a:spcBef>
                          <a:spcPts val="265"/>
                        </a:spcBef>
                      </a:pPr>
                      <a:r>
                        <a:rPr dirty="0" sz="1200" spc="-5">
                          <a:latin typeface="Times New Roman"/>
                          <a:cs typeface="Times New Roman"/>
                        </a:rPr>
                        <a:t>Display</a:t>
                      </a:r>
                      <a:endParaRPr sz="1200">
                        <a:latin typeface="Times New Roman"/>
                        <a:cs typeface="Times New Roman"/>
                      </a:endParaRPr>
                    </a:p>
                  </a:txBody>
                  <a:tcPr marL="0" marR="0" marB="0" marT="0"/>
                </a:tc>
                <a:tc>
                  <a:txBody>
                    <a:bodyPr/>
                    <a:lstStyle/>
                    <a:p>
                      <a:pPr marL="107314">
                        <a:lnSpc>
                          <a:spcPct val="100000"/>
                        </a:lnSpc>
                        <a:spcBef>
                          <a:spcPts val="265"/>
                        </a:spcBef>
                      </a:pPr>
                      <a:r>
                        <a:rPr dirty="0" sz="1200">
                          <a:latin typeface="Times New Roman"/>
                          <a:cs typeface="Times New Roman"/>
                        </a:rPr>
                        <a:t>Wire</a:t>
                      </a:r>
                      <a:endParaRPr sz="1200">
                        <a:latin typeface="Times New Roman"/>
                        <a:cs typeface="Times New Roman"/>
                      </a:endParaRPr>
                    </a:p>
                  </a:txBody>
                  <a:tcPr marL="0" marR="0" marB="0" marT="0"/>
                </a:tc>
              </a:tr>
              <a:tr h="175260">
                <a:tc>
                  <a:txBody>
                    <a:bodyPr/>
                    <a:lstStyle/>
                    <a:p>
                      <a:pPr marL="22225">
                        <a:lnSpc>
                          <a:spcPts val="1295"/>
                        </a:lnSpc>
                      </a:pPr>
                      <a:r>
                        <a:rPr dirty="0" sz="1200" spc="-5">
                          <a:latin typeface="Times New Roman"/>
                          <a:cs typeface="Times New Roman"/>
                        </a:rPr>
                        <a:t>Plug</a:t>
                      </a:r>
                      <a:endParaRPr sz="1200">
                        <a:latin typeface="Times New Roman"/>
                        <a:cs typeface="Times New Roman"/>
                      </a:endParaRPr>
                    </a:p>
                  </a:txBody>
                  <a:tcPr marL="0" marR="0" marB="0" marT="0"/>
                </a:tc>
                <a:tc>
                  <a:txBody>
                    <a:bodyPr/>
                    <a:lstStyle/>
                    <a:p>
                      <a:pPr algn="ctr">
                        <a:lnSpc>
                          <a:spcPts val="1295"/>
                        </a:lnSpc>
                      </a:pPr>
                      <a:r>
                        <a:rPr dirty="0" sz="1200" spc="-5">
                          <a:latin typeface="Times New Roman"/>
                          <a:cs typeface="Times New Roman"/>
                        </a:rPr>
                        <a:t>Keypad</a:t>
                      </a:r>
                      <a:endParaRPr sz="1200">
                        <a:latin typeface="Times New Roman"/>
                        <a:cs typeface="Times New Roman"/>
                      </a:endParaRPr>
                    </a:p>
                  </a:txBody>
                  <a:tcPr marL="0" marR="0" marB="0" marT="0"/>
                </a:tc>
                <a:tc>
                  <a:txBody>
                    <a:bodyPr/>
                    <a:lstStyle/>
                    <a:p>
                      <a:pPr marL="107314">
                        <a:lnSpc>
                          <a:spcPts val="1295"/>
                        </a:lnSpc>
                      </a:pPr>
                      <a:r>
                        <a:rPr dirty="0" sz="1200" spc="-5">
                          <a:latin typeface="Times New Roman"/>
                          <a:cs typeface="Times New Roman"/>
                        </a:rPr>
                        <a:t>Keys</a:t>
                      </a:r>
                      <a:endParaRPr sz="1200">
                        <a:latin typeface="Times New Roman"/>
                        <a:cs typeface="Times New Roman"/>
                      </a:endParaRPr>
                    </a:p>
                  </a:txBody>
                  <a:tcPr marL="0" marR="0" marB="0" marT="0"/>
                </a:tc>
              </a:tr>
              <a:tr h="175259">
                <a:tc>
                  <a:txBody>
                    <a:bodyPr/>
                    <a:lstStyle/>
                    <a:p>
                      <a:pPr marL="22225">
                        <a:lnSpc>
                          <a:spcPts val="1295"/>
                        </a:lnSpc>
                      </a:pPr>
                      <a:r>
                        <a:rPr dirty="0" sz="1200" spc="-5">
                          <a:latin typeface="Times New Roman"/>
                          <a:cs typeface="Times New Roman"/>
                        </a:rPr>
                        <a:t>Devices</a:t>
                      </a:r>
                      <a:endParaRPr sz="1200">
                        <a:latin typeface="Times New Roman"/>
                        <a:cs typeface="Times New Roman"/>
                      </a:endParaRPr>
                    </a:p>
                  </a:txBody>
                  <a:tcPr marL="0" marR="0" marB="0" marT="0"/>
                </a:tc>
                <a:tc>
                  <a:txBody>
                    <a:bodyPr/>
                    <a:lstStyle/>
                    <a:p>
                      <a:pPr algn="ctr">
                        <a:lnSpc>
                          <a:spcPts val="1295"/>
                        </a:lnSpc>
                      </a:pPr>
                      <a:r>
                        <a:rPr dirty="0" sz="1200">
                          <a:latin typeface="Times New Roman"/>
                          <a:cs typeface="Times New Roman"/>
                        </a:rPr>
                        <a:t>Release</a:t>
                      </a:r>
                      <a:endParaRPr sz="1200">
                        <a:latin typeface="Times New Roman"/>
                        <a:cs typeface="Times New Roman"/>
                      </a:endParaRPr>
                    </a:p>
                  </a:txBody>
                  <a:tcPr marL="0" marR="0" marB="0" marT="0"/>
                </a:tc>
                <a:tc>
                  <a:txBody>
                    <a:bodyPr/>
                    <a:lstStyle/>
                    <a:p>
                      <a:pPr marL="107314">
                        <a:lnSpc>
                          <a:spcPts val="1295"/>
                        </a:lnSpc>
                      </a:pPr>
                      <a:r>
                        <a:rPr dirty="0" sz="1200" spc="-5">
                          <a:latin typeface="Times New Roman"/>
                          <a:cs typeface="Times New Roman"/>
                        </a:rPr>
                        <a:t>Drawer</a:t>
                      </a:r>
                      <a:endParaRPr sz="1200">
                        <a:latin typeface="Times New Roman"/>
                        <a:cs typeface="Times New Roman"/>
                      </a:endParaRPr>
                    </a:p>
                  </a:txBody>
                  <a:tcPr marL="0" marR="0" marB="0" marT="0"/>
                </a:tc>
              </a:tr>
              <a:tr h="227330">
                <a:tc>
                  <a:txBody>
                    <a:bodyPr/>
                    <a:lstStyle/>
                    <a:p>
                      <a:pPr marL="22225">
                        <a:lnSpc>
                          <a:spcPts val="1295"/>
                        </a:lnSpc>
                      </a:pPr>
                      <a:r>
                        <a:rPr dirty="0" sz="1200">
                          <a:latin typeface="Times New Roman"/>
                          <a:cs typeface="Times New Roman"/>
                        </a:rPr>
                        <a:t>Buttons</a:t>
                      </a:r>
                      <a:endParaRPr sz="1200">
                        <a:latin typeface="Times New Roman"/>
                        <a:cs typeface="Times New Roman"/>
                      </a:endParaRPr>
                    </a:p>
                  </a:txBody>
                  <a:tcPr marL="0" marR="0" marB="0" marT="0"/>
                </a:tc>
                <a:tc>
                  <a:txBody>
                    <a:bodyPr/>
                    <a:lstStyle/>
                    <a:p>
                      <a:pPr algn="ctr" marR="52705">
                        <a:lnSpc>
                          <a:spcPts val="1295"/>
                        </a:lnSpc>
                      </a:pPr>
                      <a:r>
                        <a:rPr dirty="0" sz="1200" spc="-5">
                          <a:latin typeface="Times New Roman"/>
                          <a:cs typeface="Times New Roman"/>
                        </a:rPr>
                        <a:t>Screen</a:t>
                      </a:r>
                      <a:endParaRPr sz="1200">
                        <a:latin typeface="Times New Roman"/>
                        <a:cs typeface="Times New Roman"/>
                      </a:endParaRPr>
                    </a:p>
                  </a:txBody>
                  <a:tcPr marL="0" marR="0" marB="0" marT="0"/>
                </a:tc>
                <a:tc>
                  <a:txBody>
                    <a:bodyPr/>
                    <a:lstStyle/>
                    <a:p>
                      <a:pPr marL="107314">
                        <a:lnSpc>
                          <a:spcPts val="1295"/>
                        </a:lnSpc>
                      </a:pPr>
                      <a:r>
                        <a:rPr dirty="0" sz="1200" spc="-5">
                          <a:latin typeface="Times New Roman"/>
                          <a:cs typeface="Times New Roman"/>
                        </a:rPr>
                        <a:t>Number</a:t>
                      </a:r>
                      <a:endParaRPr sz="1200">
                        <a:latin typeface="Times New Roman"/>
                        <a:cs typeface="Times New Roman"/>
                      </a:endParaRPr>
                    </a:p>
                  </a:txBody>
                  <a:tcPr marL="0" marR="0" marB="0" marT="0"/>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3" name="object 3"/>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4" name="object 4"/>
          <p:cNvSpPr txBox="1"/>
          <p:nvPr/>
        </p:nvSpPr>
        <p:spPr>
          <a:xfrm>
            <a:off x="1130300" y="441959"/>
            <a:ext cx="2027555" cy="1005840"/>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a:p>
            <a:pPr>
              <a:lnSpc>
                <a:spcPct val="100000"/>
              </a:lnSpc>
            </a:pPr>
            <a:endParaRPr sz="1200">
              <a:latin typeface="Times New Roman"/>
              <a:cs typeface="Times New Roman"/>
            </a:endParaRPr>
          </a:p>
          <a:p>
            <a:pPr marL="12700">
              <a:lnSpc>
                <a:spcPct val="100000"/>
              </a:lnSpc>
              <a:spcBef>
                <a:spcPts val="780"/>
              </a:spcBef>
              <a:tabLst>
                <a:tab pos="733425" algn="l"/>
              </a:tabLst>
            </a:pPr>
            <a:r>
              <a:rPr dirty="0" sz="1200">
                <a:latin typeface="Times New Roman"/>
                <a:cs typeface="Times New Roman"/>
              </a:rPr>
              <a:t>Total	Tax</a:t>
            </a:r>
            <a:endParaRPr sz="1200">
              <a:latin typeface="Times New Roman"/>
              <a:cs typeface="Times New Roman"/>
            </a:endParaRPr>
          </a:p>
          <a:p>
            <a:pPr>
              <a:lnSpc>
                <a:spcPct val="100000"/>
              </a:lnSpc>
              <a:spcBef>
                <a:spcPts val="20"/>
              </a:spcBef>
            </a:pPr>
            <a:endParaRPr sz="1150">
              <a:latin typeface="Times New Roman"/>
              <a:cs typeface="Times New Roman"/>
            </a:endParaRPr>
          </a:p>
          <a:p>
            <a:pPr marL="12700">
              <a:lnSpc>
                <a:spcPct val="100000"/>
              </a:lnSpc>
            </a:pPr>
            <a:r>
              <a:rPr dirty="0" sz="1200" spc="-5" b="1">
                <a:latin typeface="Times New Roman"/>
                <a:cs typeface="Times New Roman"/>
              </a:rPr>
              <a:t>Nouns </a:t>
            </a:r>
            <a:r>
              <a:rPr dirty="0" sz="1200" b="1">
                <a:latin typeface="Times New Roman"/>
                <a:cs typeface="Times New Roman"/>
              </a:rPr>
              <a:t>(General</a:t>
            </a:r>
            <a:r>
              <a:rPr dirty="0" sz="1200" spc="-90" b="1">
                <a:latin typeface="Times New Roman"/>
                <a:cs typeface="Times New Roman"/>
              </a:rPr>
              <a:t> </a:t>
            </a:r>
            <a:r>
              <a:rPr dirty="0" sz="1200" b="1">
                <a:latin typeface="Times New Roman"/>
                <a:cs typeface="Times New Roman"/>
              </a:rPr>
              <a:t>Knowledge)</a:t>
            </a:r>
            <a:endParaRPr sz="1200">
              <a:latin typeface="Times New Roman"/>
              <a:cs typeface="Times New Roman"/>
            </a:endParaRPr>
          </a:p>
        </p:txBody>
      </p:sp>
      <p:sp>
        <p:nvSpPr>
          <p:cNvPr id="10" name="object 10"/>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91</a:t>
            </a:r>
          </a:p>
          <a:p>
            <a:pPr marL="1498600">
              <a:lnSpc>
                <a:spcPts val="1410"/>
              </a:lnSpc>
            </a:pPr>
            <a:r>
              <a:rPr dirty="0"/>
              <a:t>© Copyright </a:t>
            </a:r>
            <a:r>
              <a:rPr dirty="0" spc="-5"/>
              <a:t>Virtual University </a:t>
            </a:r>
            <a:r>
              <a:rPr dirty="0"/>
              <a:t>of</a:t>
            </a:r>
            <a:r>
              <a:rPr dirty="0" spc="-80"/>
              <a:t> </a:t>
            </a:r>
            <a:r>
              <a:rPr dirty="0" spc="-5"/>
              <a:t>Pakistan</a:t>
            </a:r>
          </a:p>
        </p:txBody>
      </p:sp>
      <p:sp>
        <p:nvSpPr>
          <p:cNvPr id="5" name="object 5"/>
          <p:cNvSpPr txBox="1"/>
          <p:nvPr/>
        </p:nvSpPr>
        <p:spPr>
          <a:xfrm>
            <a:off x="1130300" y="1612391"/>
            <a:ext cx="554355"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0-9</a:t>
            </a:r>
            <a:r>
              <a:rPr dirty="0" sz="1200" spc="-80">
                <a:latin typeface="Times New Roman"/>
                <a:cs typeface="Times New Roman"/>
              </a:rPr>
              <a:t> </a:t>
            </a:r>
            <a:r>
              <a:rPr dirty="0" sz="1200">
                <a:latin typeface="Times New Roman"/>
                <a:cs typeface="Times New Roman"/>
              </a:rPr>
              <a:t>keys  Tax</a:t>
            </a:r>
            <a:r>
              <a:rPr dirty="0" sz="1200" spc="-105">
                <a:latin typeface="Times New Roman"/>
                <a:cs typeface="Times New Roman"/>
              </a:rPr>
              <a:t> </a:t>
            </a:r>
            <a:r>
              <a:rPr dirty="0" sz="1200" spc="-5">
                <a:latin typeface="Times New Roman"/>
                <a:cs typeface="Times New Roman"/>
              </a:rPr>
              <a:t>Key</a:t>
            </a:r>
            <a:endParaRPr sz="1200">
              <a:latin typeface="Times New Roman"/>
              <a:cs typeface="Times New Roman"/>
            </a:endParaRPr>
          </a:p>
        </p:txBody>
      </p:sp>
      <p:sp>
        <p:nvSpPr>
          <p:cNvPr id="6" name="object 6"/>
          <p:cNvSpPr txBox="1"/>
          <p:nvPr/>
        </p:nvSpPr>
        <p:spPr>
          <a:xfrm>
            <a:off x="1872488" y="1612391"/>
            <a:ext cx="1653539" cy="358140"/>
          </a:xfrm>
          <a:prstGeom prst="rect">
            <a:avLst/>
          </a:prstGeom>
        </p:spPr>
        <p:txBody>
          <a:bodyPr wrap="square" lIns="0" tIns="0" rIns="0" bIns="0" rtlCol="0" vert="horz">
            <a:spAutoFit/>
          </a:bodyPr>
          <a:lstStyle/>
          <a:p>
            <a:pPr marL="12700" marR="5080">
              <a:lnSpc>
                <a:spcPts val="1380"/>
              </a:lnSpc>
              <a:tabLst>
                <a:tab pos="840105" algn="l"/>
              </a:tabLst>
            </a:pPr>
            <a:r>
              <a:rPr dirty="0" sz="1200" spc="-5">
                <a:latin typeface="Times New Roman"/>
                <a:cs typeface="Times New Roman"/>
              </a:rPr>
              <a:t>Money	Subtotal</a:t>
            </a:r>
            <a:r>
              <a:rPr dirty="0" sz="1200" spc="-95">
                <a:latin typeface="Times New Roman"/>
                <a:cs typeface="Times New Roman"/>
              </a:rPr>
              <a:t> </a:t>
            </a:r>
            <a:r>
              <a:rPr dirty="0" sz="1200" spc="-5">
                <a:latin typeface="Times New Roman"/>
                <a:cs typeface="Times New Roman"/>
              </a:rPr>
              <a:t>Key  </a:t>
            </a:r>
            <a:r>
              <a:rPr dirty="0" sz="1200">
                <a:latin typeface="Times New Roman"/>
                <a:cs typeface="Times New Roman"/>
              </a:rPr>
              <a:t>Total</a:t>
            </a:r>
            <a:r>
              <a:rPr dirty="0" sz="1200" spc="-105">
                <a:latin typeface="Times New Roman"/>
                <a:cs typeface="Times New Roman"/>
              </a:rPr>
              <a:t> </a:t>
            </a:r>
            <a:r>
              <a:rPr dirty="0" sz="1200" spc="-5">
                <a:latin typeface="Times New Roman"/>
                <a:cs typeface="Times New Roman"/>
              </a:rPr>
              <a:t>Key</a:t>
            </a:r>
            <a:endParaRPr sz="1200">
              <a:latin typeface="Times New Roman"/>
              <a:cs typeface="Times New Roman"/>
            </a:endParaRPr>
          </a:p>
        </p:txBody>
      </p:sp>
      <p:sp>
        <p:nvSpPr>
          <p:cNvPr id="7" name="object 7"/>
          <p:cNvSpPr txBox="1"/>
          <p:nvPr/>
        </p:nvSpPr>
        <p:spPr>
          <a:xfrm>
            <a:off x="1130300" y="2304288"/>
            <a:ext cx="5511800" cy="718185"/>
          </a:xfrm>
          <a:prstGeom prst="rect">
            <a:avLst/>
          </a:prstGeom>
        </p:spPr>
        <p:txBody>
          <a:bodyPr wrap="square" lIns="0" tIns="0" rIns="0" bIns="0" rtlCol="0" vert="horz">
            <a:spAutoFit/>
          </a:bodyPr>
          <a:lstStyle/>
          <a:p>
            <a:pPr marL="12700">
              <a:lnSpc>
                <a:spcPct val="100000"/>
              </a:lnSpc>
            </a:pPr>
            <a:r>
              <a:rPr dirty="0" sz="1200" b="1">
                <a:latin typeface="Times New Roman"/>
                <a:cs typeface="Times New Roman"/>
              </a:rPr>
              <a:t>Eliminating </a:t>
            </a:r>
            <a:r>
              <a:rPr dirty="0" sz="1200" spc="-5" b="1">
                <a:latin typeface="Times New Roman"/>
                <a:cs typeface="Times New Roman"/>
              </a:rPr>
              <a:t>Irrelevant/Redundant</a:t>
            </a:r>
            <a:r>
              <a:rPr dirty="0" sz="1200" spc="-90" b="1">
                <a:latin typeface="Times New Roman"/>
                <a:cs typeface="Times New Roman"/>
              </a:rPr>
              <a:t> </a:t>
            </a:r>
            <a:r>
              <a:rPr dirty="0" sz="1200" spc="-5" b="1">
                <a:latin typeface="Times New Roman"/>
                <a:cs typeface="Times New Roman"/>
              </a:rPr>
              <a:t>Nouns</a:t>
            </a:r>
            <a:endParaRPr sz="1200">
              <a:latin typeface="Times New Roman"/>
              <a:cs typeface="Times New Roman"/>
            </a:endParaRPr>
          </a:p>
          <a:p>
            <a:pPr>
              <a:lnSpc>
                <a:spcPct val="100000"/>
              </a:lnSpc>
              <a:spcBef>
                <a:spcPts val="10"/>
              </a:spcBef>
            </a:pPr>
            <a:endParaRPr sz="1200">
              <a:latin typeface="Times New Roman"/>
              <a:cs typeface="Times New Roman"/>
            </a:endParaRPr>
          </a:p>
          <a:p>
            <a:pPr marL="12700" marR="5080">
              <a:lnSpc>
                <a:spcPts val="1380"/>
              </a:lnSpc>
            </a:pPr>
            <a:r>
              <a:rPr dirty="0" sz="1200">
                <a:latin typeface="Times New Roman"/>
                <a:cs typeface="Times New Roman"/>
              </a:rPr>
              <a:t>We now analyze the identified nouns and try to establish </a:t>
            </a:r>
            <a:r>
              <a:rPr dirty="0" sz="1200" spc="-5">
                <a:latin typeface="Times New Roman"/>
                <a:cs typeface="Times New Roman"/>
              </a:rPr>
              <a:t>whether </a:t>
            </a:r>
            <a:r>
              <a:rPr dirty="0" sz="1200">
                <a:latin typeface="Times New Roman"/>
                <a:cs typeface="Times New Roman"/>
              </a:rPr>
              <a:t>they </a:t>
            </a:r>
            <a:r>
              <a:rPr dirty="0" sz="1200" spc="-5">
                <a:latin typeface="Times New Roman"/>
                <a:cs typeface="Times New Roman"/>
              </a:rPr>
              <a:t>would </a:t>
            </a:r>
            <a:r>
              <a:rPr dirty="0" sz="1200">
                <a:latin typeface="Times New Roman"/>
                <a:cs typeface="Times New Roman"/>
              </a:rPr>
              <a:t>be </a:t>
            </a:r>
            <a:r>
              <a:rPr dirty="0" sz="1200" spc="-5">
                <a:latin typeface="Times New Roman"/>
                <a:cs typeface="Times New Roman"/>
              </a:rPr>
              <a:t>stand-  </a:t>
            </a:r>
            <a:r>
              <a:rPr dirty="0" sz="1200">
                <a:latin typeface="Times New Roman"/>
                <a:cs typeface="Times New Roman"/>
              </a:rPr>
              <a:t>alone classes in our domain or not. </a:t>
            </a:r>
            <a:r>
              <a:rPr dirty="0" sz="1200" spc="-5">
                <a:latin typeface="Times New Roman"/>
                <a:cs typeface="Times New Roman"/>
              </a:rPr>
              <a:t>Outcome </a:t>
            </a:r>
            <a:r>
              <a:rPr dirty="0" sz="1200">
                <a:latin typeface="Times New Roman"/>
                <a:cs typeface="Times New Roman"/>
              </a:rPr>
              <a:t>of this analysis is </a:t>
            </a:r>
            <a:r>
              <a:rPr dirty="0" sz="1200" spc="-5">
                <a:latin typeface="Times New Roman"/>
                <a:cs typeface="Times New Roman"/>
              </a:rPr>
              <a:t>shown</a:t>
            </a:r>
            <a:r>
              <a:rPr dirty="0" sz="1200" spc="-114">
                <a:latin typeface="Times New Roman"/>
                <a:cs typeface="Times New Roman"/>
              </a:rPr>
              <a:t> </a:t>
            </a:r>
            <a:r>
              <a:rPr dirty="0" sz="1200">
                <a:latin typeface="Times New Roman"/>
                <a:cs typeface="Times New Roman"/>
              </a:rPr>
              <a:t>below.</a:t>
            </a:r>
            <a:endParaRPr sz="1200">
              <a:latin typeface="Times New Roman"/>
              <a:cs typeface="Times New Roman"/>
            </a:endParaRPr>
          </a:p>
        </p:txBody>
      </p:sp>
      <p:graphicFrame>
        <p:nvGraphicFramePr>
          <p:cNvPr id="8" name="object 8"/>
          <p:cNvGraphicFramePr>
            <a:graphicFrameLocks noGrp="1"/>
          </p:cNvGraphicFramePr>
          <p:nvPr/>
        </p:nvGraphicFramePr>
        <p:xfrm>
          <a:off x="1120775" y="3143807"/>
          <a:ext cx="2465705" cy="3609340"/>
        </p:xfrm>
        <a:graphic>
          <a:graphicData uri="http://schemas.openxmlformats.org/drawingml/2006/table">
            <a:tbl>
              <a:tblPr firstRow="1" bandRow="1">
                <a:tableStyleId>{2D5ABB26-0587-4C30-8999-92F81FD0307C}</a:tableStyleId>
              </a:tblPr>
              <a:tblGrid>
                <a:gridCol w="879437"/>
                <a:gridCol w="360386"/>
                <a:gridCol w="1225674"/>
              </a:tblGrid>
              <a:tr h="227329">
                <a:tc>
                  <a:txBody>
                    <a:bodyPr/>
                    <a:lstStyle/>
                    <a:p>
                      <a:pPr marL="22225">
                        <a:lnSpc>
                          <a:spcPct val="100000"/>
                        </a:lnSpc>
                        <a:spcBef>
                          <a:spcPts val="265"/>
                        </a:spcBef>
                      </a:pPr>
                      <a:r>
                        <a:rPr dirty="0" sz="1200">
                          <a:latin typeface="Times New Roman"/>
                          <a:cs typeface="Times New Roman"/>
                        </a:rPr>
                        <a:t>Register</a:t>
                      </a:r>
                      <a:endParaRPr sz="1200">
                        <a:latin typeface="Times New Roman"/>
                        <a:cs typeface="Times New Roman"/>
                      </a:endParaRPr>
                    </a:p>
                  </a:txBody>
                  <a:tcPr marL="0" marR="0" marB="0" marT="0"/>
                </a:tc>
                <a:tc gridSpan="2">
                  <a:txBody>
                    <a:bodyPr/>
                    <a:lstStyle/>
                    <a:p>
                      <a:pPr/>
                      <a:endParaRPr sz="1200">
                        <a:latin typeface="Times New Roman"/>
                        <a:cs typeface="Times New Roman"/>
                      </a:endParaRPr>
                    </a:p>
                  </a:txBody>
                  <a:tcPr marL="0" marR="0" marB="0" marT="0"/>
                </a:tc>
                <a:tc hMerge="1">
                  <a:txBody>
                    <a:bodyPr/>
                    <a:lstStyle/>
                    <a:p>
                      <a:pPr/>
                    </a:p>
                  </a:txBody>
                  <a:tcPr marL="0" marR="0" marB="0" marT="0"/>
                </a:tc>
              </a:tr>
              <a:tr h="350118">
                <a:tc>
                  <a:txBody>
                    <a:bodyPr/>
                    <a:lstStyle/>
                    <a:p>
                      <a:pPr marL="22225">
                        <a:lnSpc>
                          <a:spcPts val="1265"/>
                        </a:lnSpc>
                      </a:pPr>
                      <a:r>
                        <a:rPr dirty="0" sz="1200" spc="-5">
                          <a:latin typeface="Times New Roman"/>
                          <a:cs typeface="Times New Roman"/>
                        </a:rPr>
                        <a:t>Display</a:t>
                      </a:r>
                      <a:endParaRPr sz="1200">
                        <a:latin typeface="Times New Roman"/>
                        <a:cs typeface="Times New Roman"/>
                      </a:endParaRPr>
                    </a:p>
                    <a:p>
                      <a:pPr marL="22225">
                        <a:lnSpc>
                          <a:spcPts val="1410"/>
                        </a:lnSpc>
                      </a:pPr>
                      <a:r>
                        <a:rPr dirty="0" sz="1200">
                          <a:latin typeface="Times New Roman"/>
                          <a:cs typeface="Times New Roman"/>
                        </a:rPr>
                        <a:t>Wire</a:t>
                      </a:r>
                      <a:endParaRPr sz="1200">
                        <a:latin typeface="Times New Roman"/>
                        <a:cs typeface="Times New Roman"/>
                      </a:endParaRPr>
                    </a:p>
                  </a:txBody>
                  <a:tcPr marL="0" marR="0" marB="0" marT="0"/>
                </a:tc>
                <a:tc>
                  <a:txBody>
                    <a:bodyPr/>
                    <a:lstStyle/>
                    <a:p>
                      <a:pPr>
                        <a:lnSpc>
                          <a:spcPct val="100000"/>
                        </a:lnSpc>
                        <a:spcBef>
                          <a:spcPts val="25"/>
                        </a:spcBef>
                      </a:pPr>
                      <a:endParaRPr sz="1050">
                        <a:latin typeface="Times New Roman"/>
                        <a:cs typeface="Times New Roman"/>
                      </a:endParaRPr>
                    </a:p>
                    <a:p>
                      <a:pPr marL="57150">
                        <a:lnSpc>
                          <a:spcPct val="100000"/>
                        </a:lnSpc>
                      </a:pPr>
                      <a:r>
                        <a:rPr dirty="0" sz="1200">
                          <a:latin typeface="Wingdings"/>
                          <a:cs typeface="Wingdings"/>
                        </a:rPr>
                        <a:t></a:t>
                      </a:r>
                      <a:endParaRPr sz="1200">
                        <a:latin typeface="Wingdings"/>
                        <a:cs typeface="Wingdings"/>
                      </a:endParaRPr>
                    </a:p>
                  </a:txBody>
                  <a:tcPr marL="0" marR="0" marB="0" marT="0"/>
                </a:tc>
                <a:tc>
                  <a:txBody>
                    <a:bodyPr/>
                    <a:lstStyle/>
                    <a:p>
                      <a:pPr>
                        <a:lnSpc>
                          <a:spcPct val="100000"/>
                        </a:lnSpc>
                        <a:spcBef>
                          <a:spcPts val="25"/>
                        </a:spcBef>
                      </a:pPr>
                      <a:endParaRPr sz="1050">
                        <a:latin typeface="Times New Roman"/>
                        <a:cs typeface="Times New Roman"/>
                      </a:endParaRPr>
                    </a:p>
                    <a:p>
                      <a:pPr marL="153670">
                        <a:lnSpc>
                          <a:spcPct val="100000"/>
                        </a:lnSpc>
                      </a:pPr>
                      <a:r>
                        <a:rPr dirty="0" sz="1200">
                          <a:latin typeface="Times New Roman"/>
                          <a:cs typeface="Times New Roman"/>
                        </a:rPr>
                        <a:t>Irrelevant</a:t>
                      </a:r>
                      <a:endParaRPr sz="1200">
                        <a:latin typeface="Times New Roman"/>
                        <a:cs typeface="Times New Roman"/>
                      </a:endParaRPr>
                    </a:p>
                  </a:txBody>
                  <a:tcPr marL="0" marR="0" marB="0" marT="0"/>
                </a:tc>
              </a:tr>
              <a:tr h="175661">
                <a:tc>
                  <a:txBody>
                    <a:bodyPr/>
                    <a:lstStyle/>
                    <a:p>
                      <a:pPr marL="22225">
                        <a:lnSpc>
                          <a:spcPts val="1300"/>
                        </a:lnSpc>
                      </a:pPr>
                      <a:r>
                        <a:rPr dirty="0" sz="1200" spc="-5">
                          <a:latin typeface="Times New Roman"/>
                          <a:cs typeface="Times New Roman"/>
                        </a:rPr>
                        <a:t>Plug</a:t>
                      </a:r>
                      <a:endParaRPr sz="1200">
                        <a:latin typeface="Times New Roman"/>
                        <a:cs typeface="Times New Roman"/>
                      </a:endParaRPr>
                    </a:p>
                  </a:txBody>
                  <a:tcPr marL="0" marR="0" marB="0" marT="0"/>
                </a:tc>
                <a:tc>
                  <a:txBody>
                    <a:bodyPr/>
                    <a:lstStyle/>
                    <a:p>
                      <a:pPr marL="57150">
                        <a:lnSpc>
                          <a:spcPts val="1300"/>
                        </a:lnSpc>
                      </a:pPr>
                      <a:r>
                        <a:rPr dirty="0" sz="1200">
                          <a:latin typeface="Wingdings"/>
                          <a:cs typeface="Wingdings"/>
                        </a:rPr>
                        <a:t></a:t>
                      </a:r>
                      <a:endParaRPr sz="1200">
                        <a:latin typeface="Wingdings"/>
                        <a:cs typeface="Wingdings"/>
                      </a:endParaRPr>
                    </a:p>
                  </a:txBody>
                  <a:tcPr marL="0" marR="0" marB="0" marT="0"/>
                </a:tc>
                <a:tc>
                  <a:txBody>
                    <a:bodyPr/>
                    <a:lstStyle/>
                    <a:p>
                      <a:pPr marL="153670">
                        <a:lnSpc>
                          <a:spcPts val="1300"/>
                        </a:lnSpc>
                      </a:pPr>
                      <a:r>
                        <a:rPr dirty="0" sz="1200">
                          <a:latin typeface="Times New Roman"/>
                          <a:cs typeface="Times New Roman"/>
                        </a:rPr>
                        <a:t>Irrelevant</a:t>
                      </a:r>
                      <a:endParaRPr sz="1200">
                        <a:latin typeface="Times New Roman"/>
                        <a:cs typeface="Times New Roman"/>
                      </a:endParaRPr>
                    </a:p>
                  </a:txBody>
                  <a:tcPr marL="0" marR="0" marB="0" marT="0"/>
                </a:tc>
              </a:tr>
              <a:tr h="175259">
                <a:tc>
                  <a:txBody>
                    <a:bodyPr/>
                    <a:lstStyle/>
                    <a:p>
                      <a:pPr marL="22225">
                        <a:lnSpc>
                          <a:spcPts val="1295"/>
                        </a:lnSpc>
                      </a:pPr>
                      <a:r>
                        <a:rPr dirty="0" sz="1200" spc="-5">
                          <a:latin typeface="Times New Roman"/>
                          <a:cs typeface="Times New Roman"/>
                        </a:rPr>
                        <a:t>Keypad</a:t>
                      </a: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r>
              <a:tr h="350118">
                <a:tc>
                  <a:txBody>
                    <a:bodyPr/>
                    <a:lstStyle/>
                    <a:p>
                      <a:pPr marL="22225">
                        <a:lnSpc>
                          <a:spcPts val="1265"/>
                        </a:lnSpc>
                      </a:pPr>
                      <a:r>
                        <a:rPr dirty="0" sz="1200" spc="-5">
                          <a:latin typeface="Times New Roman"/>
                          <a:cs typeface="Times New Roman"/>
                        </a:rPr>
                        <a:t>Keys</a:t>
                      </a:r>
                      <a:endParaRPr sz="1200">
                        <a:latin typeface="Times New Roman"/>
                        <a:cs typeface="Times New Roman"/>
                      </a:endParaRPr>
                    </a:p>
                    <a:p>
                      <a:pPr marL="22225">
                        <a:lnSpc>
                          <a:spcPts val="1410"/>
                        </a:lnSpc>
                      </a:pPr>
                      <a:r>
                        <a:rPr dirty="0" sz="1200" spc="-5">
                          <a:latin typeface="Times New Roman"/>
                          <a:cs typeface="Times New Roman"/>
                        </a:rPr>
                        <a:t>Devices</a:t>
                      </a:r>
                      <a:endParaRPr sz="1200">
                        <a:latin typeface="Times New Roman"/>
                        <a:cs typeface="Times New Roman"/>
                      </a:endParaRPr>
                    </a:p>
                  </a:txBody>
                  <a:tcPr marL="0" marR="0" marB="0" marT="0"/>
                </a:tc>
                <a:tc>
                  <a:txBody>
                    <a:bodyPr/>
                    <a:lstStyle/>
                    <a:p>
                      <a:pPr>
                        <a:lnSpc>
                          <a:spcPct val="100000"/>
                        </a:lnSpc>
                        <a:spcBef>
                          <a:spcPts val="25"/>
                        </a:spcBef>
                      </a:pPr>
                      <a:endParaRPr sz="1050">
                        <a:latin typeface="Times New Roman"/>
                        <a:cs typeface="Times New Roman"/>
                      </a:endParaRPr>
                    </a:p>
                    <a:p>
                      <a:pPr marL="57150">
                        <a:lnSpc>
                          <a:spcPct val="100000"/>
                        </a:lnSpc>
                      </a:pPr>
                      <a:r>
                        <a:rPr dirty="0" sz="1200">
                          <a:latin typeface="Wingdings"/>
                          <a:cs typeface="Wingdings"/>
                        </a:rPr>
                        <a:t></a:t>
                      </a:r>
                      <a:endParaRPr sz="1200">
                        <a:latin typeface="Wingdings"/>
                        <a:cs typeface="Wingdings"/>
                      </a:endParaRPr>
                    </a:p>
                  </a:txBody>
                  <a:tcPr marL="0" marR="0" marB="0" marT="0"/>
                </a:tc>
                <a:tc>
                  <a:txBody>
                    <a:bodyPr/>
                    <a:lstStyle/>
                    <a:p>
                      <a:pPr>
                        <a:lnSpc>
                          <a:spcPct val="100000"/>
                        </a:lnSpc>
                        <a:spcBef>
                          <a:spcPts val="25"/>
                        </a:spcBef>
                      </a:pPr>
                      <a:endParaRPr sz="1050">
                        <a:latin typeface="Times New Roman"/>
                        <a:cs typeface="Times New Roman"/>
                      </a:endParaRPr>
                    </a:p>
                    <a:p>
                      <a:pPr marL="153670">
                        <a:lnSpc>
                          <a:spcPct val="100000"/>
                        </a:lnSpc>
                      </a:pPr>
                      <a:r>
                        <a:rPr dirty="0" sz="1200" spc="-5">
                          <a:latin typeface="Times New Roman"/>
                          <a:cs typeface="Times New Roman"/>
                        </a:rPr>
                        <a:t>Vague</a:t>
                      </a:r>
                      <a:endParaRPr sz="1200">
                        <a:latin typeface="Times New Roman"/>
                        <a:cs typeface="Times New Roman"/>
                      </a:endParaRPr>
                    </a:p>
                  </a:txBody>
                  <a:tcPr marL="0" marR="0" marB="0" marT="0"/>
                </a:tc>
              </a:tr>
              <a:tr h="175661">
                <a:tc>
                  <a:txBody>
                    <a:bodyPr/>
                    <a:lstStyle/>
                    <a:p>
                      <a:pPr marL="22225">
                        <a:lnSpc>
                          <a:spcPts val="1300"/>
                        </a:lnSpc>
                      </a:pPr>
                      <a:r>
                        <a:rPr dirty="0" sz="1200">
                          <a:latin typeface="Times New Roman"/>
                          <a:cs typeface="Times New Roman"/>
                        </a:rPr>
                        <a:t>Release</a:t>
                      </a: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c>
                  <a:txBody>
                    <a:bodyPr/>
                    <a:lstStyle/>
                    <a:p>
                      <a:pPr marL="229870">
                        <a:lnSpc>
                          <a:spcPts val="1300"/>
                        </a:lnSpc>
                        <a:tabLst>
                          <a:tab pos="610870" algn="l"/>
                        </a:tabLst>
                      </a:pPr>
                      <a:r>
                        <a:rPr dirty="0" sz="1200" spc="-5">
                          <a:latin typeface="Wingdings"/>
                          <a:cs typeface="Wingdings"/>
                        </a:rPr>
                        <a:t></a:t>
                      </a:r>
                      <a:r>
                        <a:rPr dirty="0" sz="1200" spc="-5">
                          <a:latin typeface="Times New Roman"/>
                          <a:cs typeface="Times New Roman"/>
                        </a:rPr>
                        <a:t>	</a:t>
                      </a:r>
                      <a:r>
                        <a:rPr dirty="0" sz="1200">
                          <a:latin typeface="Times New Roman"/>
                          <a:cs typeface="Times New Roman"/>
                        </a:rPr>
                        <a:t>Irrelevant</a:t>
                      </a:r>
                      <a:endParaRPr sz="1200">
                        <a:latin typeface="Times New Roman"/>
                        <a:cs typeface="Times New Roman"/>
                      </a:endParaRPr>
                    </a:p>
                  </a:txBody>
                  <a:tcPr marL="0" marR="0" marB="0" marT="0"/>
                </a:tc>
              </a:tr>
              <a:tr h="350118">
                <a:tc>
                  <a:txBody>
                    <a:bodyPr/>
                    <a:lstStyle/>
                    <a:p>
                      <a:pPr marL="22225">
                        <a:lnSpc>
                          <a:spcPts val="1265"/>
                        </a:lnSpc>
                      </a:pPr>
                      <a:r>
                        <a:rPr dirty="0" sz="1200" spc="-5">
                          <a:latin typeface="Times New Roman"/>
                          <a:cs typeface="Times New Roman"/>
                        </a:rPr>
                        <a:t>Drawer</a:t>
                      </a:r>
                      <a:endParaRPr sz="1200">
                        <a:latin typeface="Times New Roman"/>
                        <a:cs typeface="Times New Roman"/>
                      </a:endParaRPr>
                    </a:p>
                    <a:p>
                      <a:pPr marL="22225">
                        <a:lnSpc>
                          <a:spcPts val="1410"/>
                        </a:lnSpc>
                      </a:pPr>
                      <a:r>
                        <a:rPr dirty="0" sz="1200">
                          <a:latin typeface="Times New Roman"/>
                          <a:cs typeface="Times New Roman"/>
                        </a:rPr>
                        <a:t>Buttons</a:t>
                      </a:r>
                      <a:endParaRPr sz="1200">
                        <a:latin typeface="Times New Roman"/>
                        <a:cs typeface="Times New Roman"/>
                      </a:endParaRPr>
                    </a:p>
                  </a:txBody>
                  <a:tcPr marL="0" marR="0" marB="0" marT="0"/>
                </a:tc>
                <a:tc>
                  <a:txBody>
                    <a:bodyPr/>
                    <a:lstStyle/>
                    <a:p>
                      <a:pPr>
                        <a:lnSpc>
                          <a:spcPct val="100000"/>
                        </a:lnSpc>
                        <a:spcBef>
                          <a:spcPts val="25"/>
                        </a:spcBef>
                      </a:pPr>
                      <a:endParaRPr sz="1050">
                        <a:latin typeface="Times New Roman"/>
                        <a:cs typeface="Times New Roman"/>
                      </a:endParaRPr>
                    </a:p>
                    <a:p>
                      <a:pPr marL="57150">
                        <a:lnSpc>
                          <a:spcPct val="100000"/>
                        </a:lnSpc>
                      </a:pPr>
                      <a:r>
                        <a:rPr dirty="0" sz="1200">
                          <a:latin typeface="Wingdings"/>
                          <a:cs typeface="Wingdings"/>
                        </a:rPr>
                        <a:t></a:t>
                      </a:r>
                      <a:endParaRPr sz="1200">
                        <a:latin typeface="Wingdings"/>
                        <a:cs typeface="Wingdings"/>
                      </a:endParaRPr>
                    </a:p>
                  </a:txBody>
                  <a:tcPr marL="0" marR="0" marB="0" marT="0"/>
                </a:tc>
                <a:tc>
                  <a:txBody>
                    <a:bodyPr/>
                    <a:lstStyle/>
                    <a:p>
                      <a:pPr>
                        <a:lnSpc>
                          <a:spcPct val="100000"/>
                        </a:lnSpc>
                        <a:spcBef>
                          <a:spcPts val="25"/>
                        </a:spcBef>
                      </a:pPr>
                      <a:endParaRPr sz="1050">
                        <a:latin typeface="Times New Roman"/>
                        <a:cs typeface="Times New Roman"/>
                      </a:endParaRPr>
                    </a:p>
                    <a:p>
                      <a:pPr marL="153670">
                        <a:lnSpc>
                          <a:spcPct val="100000"/>
                        </a:lnSpc>
                      </a:pPr>
                      <a:r>
                        <a:rPr dirty="0" sz="1200">
                          <a:latin typeface="Times New Roman"/>
                          <a:cs typeface="Times New Roman"/>
                        </a:rPr>
                        <a:t>Redundant</a:t>
                      </a:r>
                      <a:endParaRPr sz="1200">
                        <a:latin typeface="Times New Roman"/>
                        <a:cs typeface="Times New Roman"/>
                      </a:endParaRPr>
                    </a:p>
                  </a:txBody>
                  <a:tcPr marL="0" marR="0" marB="0" marT="0"/>
                </a:tc>
              </a:tr>
              <a:tr h="175259">
                <a:tc>
                  <a:txBody>
                    <a:bodyPr/>
                    <a:lstStyle/>
                    <a:p>
                      <a:pPr marL="22225">
                        <a:lnSpc>
                          <a:spcPts val="1300"/>
                        </a:lnSpc>
                      </a:pPr>
                      <a:r>
                        <a:rPr dirty="0" sz="1200" spc="-5">
                          <a:latin typeface="Times New Roman"/>
                          <a:cs typeface="Times New Roman"/>
                        </a:rPr>
                        <a:t>Screen</a:t>
                      </a:r>
                      <a:endParaRPr sz="1200">
                        <a:latin typeface="Times New Roman"/>
                        <a:cs typeface="Times New Roman"/>
                      </a:endParaRPr>
                    </a:p>
                  </a:txBody>
                  <a:tcPr marL="0" marR="0" marB="0" marT="0"/>
                </a:tc>
                <a:tc>
                  <a:txBody>
                    <a:bodyPr/>
                    <a:lstStyle/>
                    <a:p>
                      <a:pPr marL="57150">
                        <a:lnSpc>
                          <a:spcPts val="1300"/>
                        </a:lnSpc>
                      </a:pPr>
                      <a:r>
                        <a:rPr dirty="0" sz="1200">
                          <a:latin typeface="Wingdings"/>
                          <a:cs typeface="Wingdings"/>
                        </a:rPr>
                        <a:t></a:t>
                      </a:r>
                      <a:endParaRPr sz="1200">
                        <a:latin typeface="Wingdings"/>
                        <a:cs typeface="Wingdings"/>
                      </a:endParaRPr>
                    </a:p>
                  </a:txBody>
                  <a:tcPr marL="0" marR="0" marB="0" marT="0"/>
                </a:tc>
                <a:tc>
                  <a:txBody>
                    <a:bodyPr/>
                    <a:lstStyle/>
                    <a:p>
                      <a:pPr marL="153670">
                        <a:lnSpc>
                          <a:spcPts val="1300"/>
                        </a:lnSpc>
                      </a:pPr>
                      <a:r>
                        <a:rPr dirty="0" sz="1200">
                          <a:latin typeface="Times New Roman"/>
                          <a:cs typeface="Times New Roman"/>
                        </a:rPr>
                        <a:t>Redundant</a:t>
                      </a:r>
                      <a:endParaRPr sz="1200">
                        <a:latin typeface="Times New Roman"/>
                        <a:cs typeface="Times New Roman"/>
                      </a:endParaRPr>
                    </a:p>
                  </a:txBody>
                  <a:tcPr marL="0" marR="0" marB="0" marT="0"/>
                </a:tc>
              </a:tr>
              <a:tr h="175260">
                <a:tc>
                  <a:txBody>
                    <a:bodyPr/>
                    <a:lstStyle/>
                    <a:p>
                      <a:pPr marL="22225">
                        <a:lnSpc>
                          <a:spcPts val="1300"/>
                        </a:lnSpc>
                      </a:pPr>
                      <a:r>
                        <a:rPr dirty="0" sz="1200" spc="-5">
                          <a:latin typeface="Times New Roman"/>
                          <a:cs typeface="Times New Roman"/>
                        </a:rPr>
                        <a:t>Number</a:t>
                      </a:r>
                      <a:endParaRPr sz="1200">
                        <a:latin typeface="Times New Roman"/>
                        <a:cs typeface="Times New Roman"/>
                      </a:endParaRPr>
                    </a:p>
                  </a:txBody>
                  <a:tcPr marL="0" marR="0" marB="0" marT="0"/>
                </a:tc>
                <a:tc>
                  <a:txBody>
                    <a:bodyPr/>
                    <a:lstStyle/>
                    <a:p>
                      <a:pPr marL="57150">
                        <a:lnSpc>
                          <a:spcPts val="1300"/>
                        </a:lnSpc>
                      </a:pPr>
                      <a:r>
                        <a:rPr dirty="0" sz="1200">
                          <a:latin typeface="Wingdings"/>
                          <a:cs typeface="Wingdings"/>
                        </a:rPr>
                        <a:t></a:t>
                      </a:r>
                      <a:endParaRPr sz="1200">
                        <a:latin typeface="Wingdings"/>
                        <a:cs typeface="Wingdings"/>
                      </a:endParaRPr>
                    </a:p>
                  </a:txBody>
                  <a:tcPr marL="0" marR="0" marB="0" marT="0"/>
                </a:tc>
                <a:tc>
                  <a:txBody>
                    <a:bodyPr/>
                    <a:lstStyle/>
                    <a:p>
                      <a:pPr marL="153670">
                        <a:lnSpc>
                          <a:spcPts val="1300"/>
                        </a:lnSpc>
                      </a:pPr>
                      <a:r>
                        <a:rPr dirty="0" sz="1200" spc="-5">
                          <a:latin typeface="Times New Roman"/>
                          <a:cs typeface="Times New Roman"/>
                        </a:rPr>
                        <a:t>Attribute</a:t>
                      </a:r>
                      <a:endParaRPr sz="1200">
                        <a:latin typeface="Times New Roman"/>
                        <a:cs typeface="Times New Roman"/>
                      </a:endParaRPr>
                    </a:p>
                  </a:txBody>
                  <a:tcPr marL="0" marR="0" marB="0" marT="0"/>
                </a:tc>
              </a:tr>
              <a:tr h="175259">
                <a:tc>
                  <a:txBody>
                    <a:bodyPr/>
                    <a:lstStyle/>
                    <a:p>
                      <a:pPr marL="22225">
                        <a:lnSpc>
                          <a:spcPts val="1300"/>
                        </a:lnSpc>
                      </a:pPr>
                      <a:r>
                        <a:rPr dirty="0" sz="1200">
                          <a:latin typeface="Times New Roman"/>
                          <a:cs typeface="Times New Roman"/>
                        </a:rPr>
                        <a:t>Total</a:t>
                      </a:r>
                      <a:endParaRPr sz="1200">
                        <a:latin typeface="Times New Roman"/>
                        <a:cs typeface="Times New Roman"/>
                      </a:endParaRPr>
                    </a:p>
                  </a:txBody>
                  <a:tcPr marL="0" marR="0" marB="0" marT="0"/>
                </a:tc>
                <a:tc>
                  <a:txBody>
                    <a:bodyPr/>
                    <a:lstStyle/>
                    <a:p>
                      <a:pPr marL="57150">
                        <a:lnSpc>
                          <a:spcPts val="1300"/>
                        </a:lnSpc>
                      </a:pPr>
                      <a:r>
                        <a:rPr dirty="0" sz="1200">
                          <a:latin typeface="Wingdings"/>
                          <a:cs typeface="Wingdings"/>
                        </a:rPr>
                        <a:t></a:t>
                      </a:r>
                      <a:endParaRPr sz="1200">
                        <a:latin typeface="Wingdings"/>
                        <a:cs typeface="Wingdings"/>
                      </a:endParaRPr>
                    </a:p>
                  </a:txBody>
                  <a:tcPr marL="0" marR="0" marB="0" marT="0"/>
                </a:tc>
                <a:tc>
                  <a:txBody>
                    <a:bodyPr/>
                    <a:lstStyle/>
                    <a:p>
                      <a:pPr marL="153670">
                        <a:lnSpc>
                          <a:spcPts val="1300"/>
                        </a:lnSpc>
                      </a:pPr>
                      <a:r>
                        <a:rPr dirty="0" sz="1200" spc="-5">
                          <a:latin typeface="Times New Roman"/>
                          <a:cs typeface="Times New Roman"/>
                        </a:rPr>
                        <a:t>Attribute</a:t>
                      </a:r>
                      <a:endParaRPr sz="1200">
                        <a:latin typeface="Times New Roman"/>
                        <a:cs typeface="Times New Roman"/>
                      </a:endParaRPr>
                    </a:p>
                  </a:txBody>
                  <a:tcPr marL="0" marR="0" marB="0" marT="0"/>
                </a:tc>
              </a:tr>
              <a:tr h="175661">
                <a:tc>
                  <a:txBody>
                    <a:bodyPr/>
                    <a:lstStyle/>
                    <a:p>
                      <a:pPr marL="22225">
                        <a:lnSpc>
                          <a:spcPts val="1300"/>
                        </a:lnSpc>
                      </a:pPr>
                      <a:r>
                        <a:rPr dirty="0" sz="1200">
                          <a:latin typeface="Times New Roman"/>
                          <a:cs typeface="Times New Roman"/>
                        </a:rPr>
                        <a:t>Tax</a:t>
                      </a:r>
                      <a:endParaRPr sz="1200">
                        <a:latin typeface="Times New Roman"/>
                        <a:cs typeface="Times New Roman"/>
                      </a:endParaRPr>
                    </a:p>
                  </a:txBody>
                  <a:tcPr marL="0" marR="0" marB="0" marT="0"/>
                </a:tc>
                <a:tc>
                  <a:txBody>
                    <a:bodyPr/>
                    <a:lstStyle/>
                    <a:p>
                      <a:pPr marL="57150">
                        <a:lnSpc>
                          <a:spcPts val="1300"/>
                        </a:lnSpc>
                      </a:pPr>
                      <a:r>
                        <a:rPr dirty="0" sz="1200">
                          <a:latin typeface="Wingdings"/>
                          <a:cs typeface="Wingdings"/>
                        </a:rPr>
                        <a:t></a:t>
                      </a:r>
                      <a:endParaRPr sz="1200">
                        <a:latin typeface="Wingdings"/>
                        <a:cs typeface="Wingdings"/>
                      </a:endParaRPr>
                    </a:p>
                  </a:txBody>
                  <a:tcPr marL="0" marR="0" marB="0" marT="0"/>
                </a:tc>
                <a:tc>
                  <a:txBody>
                    <a:bodyPr/>
                    <a:lstStyle/>
                    <a:p>
                      <a:pPr marL="153670">
                        <a:lnSpc>
                          <a:spcPts val="1300"/>
                        </a:lnSpc>
                      </a:pPr>
                      <a:r>
                        <a:rPr dirty="0" sz="1200" spc="-5">
                          <a:latin typeface="Times New Roman"/>
                          <a:cs typeface="Times New Roman"/>
                        </a:rPr>
                        <a:t>Attribute</a:t>
                      </a:r>
                      <a:endParaRPr sz="1200">
                        <a:latin typeface="Times New Roman"/>
                        <a:cs typeface="Times New Roman"/>
                      </a:endParaRPr>
                    </a:p>
                  </a:txBody>
                  <a:tcPr marL="0" marR="0" marB="0" marT="0"/>
                </a:tc>
              </a:tr>
              <a:tr h="350520">
                <a:tc>
                  <a:txBody>
                    <a:bodyPr/>
                    <a:lstStyle/>
                    <a:p>
                      <a:pPr marL="22225">
                        <a:lnSpc>
                          <a:spcPts val="1265"/>
                        </a:lnSpc>
                      </a:pPr>
                      <a:r>
                        <a:rPr dirty="0" sz="1200">
                          <a:latin typeface="Times New Roman"/>
                          <a:cs typeface="Times New Roman"/>
                        </a:rPr>
                        <a:t>0-9</a:t>
                      </a:r>
                      <a:r>
                        <a:rPr dirty="0" sz="1200" spc="-100">
                          <a:latin typeface="Times New Roman"/>
                          <a:cs typeface="Times New Roman"/>
                        </a:rPr>
                        <a:t> </a:t>
                      </a:r>
                      <a:r>
                        <a:rPr dirty="0" sz="1200" spc="-5">
                          <a:latin typeface="Times New Roman"/>
                          <a:cs typeface="Times New Roman"/>
                        </a:rPr>
                        <a:t>Key</a:t>
                      </a:r>
                      <a:endParaRPr sz="1200">
                        <a:latin typeface="Times New Roman"/>
                        <a:cs typeface="Times New Roman"/>
                      </a:endParaRPr>
                    </a:p>
                    <a:p>
                      <a:pPr marL="22225">
                        <a:lnSpc>
                          <a:spcPts val="1410"/>
                        </a:lnSpc>
                      </a:pPr>
                      <a:r>
                        <a:rPr dirty="0" sz="1200" spc="-5">
                          <a:latin typeface="Times New Roman"/>
                          <a:cs typeface="Times New Roman"/>
                        </a:rPr>
                        <a:t>Value</a:t>
                      </a:r>
                      <a:endParaRPr sz="1200">
                        <a:latin typeface="Times New Roman"/>
                        <a:cs typeface="Times New Roman"/>
                      </a:endParaRPr>
                    </a:p>
                  </a:txBody>
                  <a:tcPr marL="0" marR="0" marB="0" marT="0"/>
                </a:tc>
                <a:tc>
                  <a:txBody>
                    <a:bodyPr/>
                    <a:lstStyle/>
                    <a:p>
                      <a:pPr>
                        <a:lnSpc>
                          <a:spcPct val="100000"/>
                        </a:lnSpc>
                        <a:spcBef>
                          <a:spcPts val="25"/>
                        </a:spcBef>
                      </a:pPr>
                      <a:endParaRPr sz="1050">
                        <a:latin typeface="Times New Roman"/>
                        <a:cs typeface="Times New Roman"/>
                      </a:endParaRPr>
                    </a:p>
                    <a:p>
                      <a:pPr marL="57150">
                        <a:lnSpc>
                          <a:spcPct val="100000"/>
                        </a:lnSpc>
                      </a:pPr>
                      <a:r>
                        <a:rPr dirty="0" sz="1200">
                          <a:latin typeface="Wingdings"/>
                          <a:cs typeface="Wingdings"/>
                        </a:rPr>
                        <a:t></a:t>
                      </a:r>
                      <a:endParaRPr sz="1200">
                        <a:latin typeface="Wingdings"/>
                        <a:cs typeface="Wingdings"/>
                      </a:endParaRPr>
                    </a:p>
                  </a:txBody>
                  <a:tcPr marL="0" marR="0" marB="0" marT="0"/>
                </a:tc>
                <a:tc>
                  <a:txBody>
                    <a:bodyPr/>
                    <a:lstStyle/>
                    <a:p>
                      <a:pPr>
                        <a:lnSpc>
                          <a:spcPct val="100000"/>
                        </a:lnSpc>
                        <a:spcBef>
                          <a:spcPts val="25"/>
                        </a:spcBef>
                      </a:pPr>
                      <a:endParaRPr sz="1050">
                        <a:latin typeface="Times New Roman"/>
                        <a:cs typeface="Times New Roman"/>
                      </a:endParaRPr>
                    </a:p>
                    <a:p>
                      <a:pPr marL="153670">
                        <a:lnSpc>
                          <a:spcPct val="100000"/>
                        </a:lnSpc>
                      </a:pPr>
                      <a:r>
                        <a:rPr dirty="0" sz="1200" spc="-5">
                          <a:latin typeface="Times New Roman"/>
                          <a:cs typeface="Times New Roman"/>
                        </a:rPr>
                        <a:t>Attribute</a:t>
                      </a:r>
                      <a:endParaRPr sz="1200">
                        <a:latin typeface="Times New Roman"/>
                        <a:cs typeface="Times New Roman"/>
                      </a:endParaRPr>
                    </a:p>
                  </a:txBody>
                  <a:tcPr marL="0" marR="0" marB="0" marT="0"/>
                </a:tc>
              </a:tr>
              <a:tr h="175259">
                <a:tc>
                  <a:txBody>
                    <a:bodyPr/>
                    <a:lstStyle/>
                    <a:p>
                      <a:pPr marL="22225">
                        <a:lnSpc>
                          <a:spcPts val="1295"/>
                        </a:lnSpc>
                      </a:pPr>
                      <a:r>
                        <a:rPr dirty="0" sz="1200" spc="-5">
                          <a:latin typeface="Times New Roman"/>
                          <a:cs typeface="Times New Roman"/>
                        </a:rPr>
                        <a:t>Money</a:t>
                      </a: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r>
              <a:tr h="175260">
                <a:tc>
                  <a:txBody>
                    <a:bodyPr/>
                    <a:lstStyle/>
                    <a:p>
                      <a:pPr marL="22225">
                        <a:lnSpc>
                          <a:spcPts val="1295"/>
                        </a:lnSpc>
                      </a:pPr>
                      <a:r>
                        <a:rPr dirty="0" sz="1200" spc="-5">
                          <a:latin typeface="Times New Roman"/>
                          <a:cs typeface="Times New Roman"/>
                        </a:rPr>
                        <a:t>Subtotal</a:t>
                      </a:r>
                      <a:r>
                        <a:rPr dirty="0" sz="1200" spc="-95">
                          <a:latin typeface="Times New Roman"/>
                          <a:cs typeface="Times New Roman"/>
                        </a:rPr>
                        <a:t> </a:t>
                      </a:r>
                      <a:r>
                        <a:rPr dirty="0" sz="1200" spc="-5">
                          <a:latin typeface="Times New Roman"/>
                          <a:cs typeface="Times New Roman"/>
                        </a:rPr>
                        <a:t>Key</a:t>
                      </a: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r>
              <a:tr h="175259">
                <a:tc>
                  <a:txBody>
                    <a:bodyPr/>
                    <a:lstStyle/>
                    <a:p>
                      <a:pPr marL="22225">
                        <a:lnSpc>
                          <a:spcPts val="1295"/>
                        </a:lnSpc>
                      </a:pPr>
                      <a:r>
                        <a:rPr dirty="0" sz="1200">
                          <a:latin typeface="Times New Roman"/>
                          <a:cs typeface="Times New Roman"/>
                        </a:rPr>
                        <a:t>Tax</a:t>
                      </a:r>
                      <a:r>
                        <a:rPr dirty="0" sz="1200" spc="-105">
                          <a:latin typeface="Times New Roman"/>
                          <a:cs typeface="Times New Roman"/>
                        </a:rPr>
                        <a:t> </a:t>
                      </a:r>
                      <a:r>
                        <a:rPr dirty="0" sz="1200" spc="-5">
                          <a:latin typeface="Times New Roman"/>
                          <a:cs typeface="Times New Roman"/>
                        </a:rPr>
                        <a:t>Key</a:t>
                      </a: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r>
              <a:tr h="227329">
                <a:tc>
                  <a:txBody>
                    <a:bodyPr/>
                    <a:lstStyle/>
                    <a:p>
                      <a:pPr marL="22225">
                        <a:lnSpc>
                          <a:spcPts val="1295"/>
                        </a:lnSpc>
                      </a:pPr>
                      <a:r>
                        <a:rPr dirty="0" sz="1200">
                          <a:latin typeface="Times New Roman"/>
                          <a:cs typeface="Times New Roman"/>
                        </a:rPr>
                        <a:t>Total</a:t>
                      </a:r>
                      <a:r>
                        <a:rPr dirty="0" sz="1200" spc="-105">
                          <a:latin typeface="Times New Roman"/>
                          <a:cs typeface="Times New Roman"/>
                        </a:rPr>
                        <a:t> </a:t>
                      </a:r>
                      <a:r>
                        <a:rPr dirty="0" sz="1200" spc="-5">
                          <a:latin typeface="Times New Roman"/>
                          <a:cs typeface="Times New Roman"/>
                        </a:rPr>
                        <a:t>Key</a:t>
                      </a: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c>
                  <a:txBody>
                    <a:bodyPr/>
                    <a:lstStyle/>
                    <a:p>
                      <a:pPr/>
                      <a:endParaRPr sz="1200">
                        <a:latin typeface="Times New Roman"/>
                        <a:cs typeface="Times New Roman"/>
                      </a:endParaRPr>
                    </a:p>
                  </a:txBody>
                  <a:tcPr marL="0" marR="0" marB="0" marT="0"/>
                </a:tc>
              </a:tr>
            </a:tbl>
          </a:graphicData>
        </a:graphic>
      </p:graphicFrame>
      <p:sp>
        <p:nvSpPr>
          <p:cNvPr id="9" name="object 9"/>
          <p:cNvSpPr txBox="1"/>
          <p:nvPr/>
        </p:nvSpPr>
        <p:spPr>
          <a:xfrm>
            <a:off x="1130300" y="6964680"/>
            <a:ext cx="5509895" cy="358140"/>
          </a:xfrm>
          <a:prstGeom prst="rect">
            <a:avLst/>
          </a:prstGeom>
        </p:spPr>
        <p:txBody>
          <a:bodyPr wrap="square" lIns="0" tIns="0" rIns="0" bIns="0" rtlCol="0" vert="horz">
            <a:spAutoFit/>
          </a:bodyPr>
          <a:lstStyle/>
          <a:p>
            <a:pPr marL="12700" marR="5080">
              <a:lnSpc>
                <a:spcPts val="1380"/>
              </a:lnSpc>
            </a:pPr>
            <a:r>
              <a:rPr dirty="0" sz="1200">
                <a:latin typeface="Times New Roman"/>
                <a:cs typeface="Times New Roman"/>
              </a:rPr>
              <a:t>We </a:t>
            </a:r>
            <a:r>
              <a:rPr dirty="0" sz="1200" spc="-5">
                <a:latin typeface="Times New Roman"/>
                <a:cs typeface="Times New Roman"/>
              </a:rPr>
              <a:t>will </a:t>
            </a:r>
            <a:r>
              <a:rPr dirty="0" sz="1200">
                <a:latin typeface="Times New Roman"/>
                <a:cs typeface="Times New Roman"/>
              </a:rPr>
              <a:t>continue </a:t>
            </a:r>
            <a:r>
              <a:rPr dirty="0" sz="1200" spc="-5">
                <a:latin typeface="Times New Roman"/>
                <a:cs typeface="Times New Roman"/>
              </a:rPr>
              <a:t>with </a:t>
            </a:r>
            <a:r>
              <a:rPr dirty="0" sz="1200">
                <a:latin typeface="Times New Roman"/>
                <a:cs typeface="Times New Roman"/>
              </a:rPr>
              <a:t>technique to identify all the constituent components of the model  and derive our object-oriented</a:t>
            </a:r>
            <a:r>
              <a:rPr dirty="0" sz="1200" spc="-105">
                <a:latin typeface="Times New Roman"/>
                <a:cs typeface="Times New Roman"/>
              </a:rPr>
              <a:t> </a:t>
            </a:r>
            <a:r>
              <a:rPr dirty="0" sz="1200">
                <a:latin typeface="Times New Roman"/>
                <a:cs typeface="Times New Roman"/>
              </a:rPr>
              <a:t>design.</a:t>
            </a:r>
            <a:endParaRPr sz="120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898652"/>
            <a:ext cx="5510530" cy="1628139"/>
          </a:xfrm>
          <a:prstGeom prst="rect">
            <a:avLst/>
          </a:prstGeom>
        </p:spPr>
        <p:txBody>
          <a:bodyPr wrap="square" lIns="0" tIns="0" rIns="0" bIns="0" rtlCol="0" vert="horz">
            <a:spAutoFit/>
          </a:bodyPr>
          <a:lstStyle/>
          <a:p>
            <a:pPr marL="889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15</a:t>
            </a:r>
            <a:endParaRPr sz="1900">
              <a:latin typeface="Times New Roman"/>
              <a:cs typeface="Times New Roman"/>
            </a:endParaRPr>
          </a:p>
          <a:p>
            <a:pPr algn="just" marL="12700">
              <a:lnSpc>
                <a:spcPct val="100000"/>
              </a:lnSpc>
              <a:spcBef>
                <a:spcPts val="1060"/>
              </a:spcBef>
            </a:pPr>
            <a:r>
              <a:rPr dirty="0" sz="1800">
                <a:latin typeface="Times New Roman"/>
                <a:cs typeface="Times New Roman"/>
              </a:rPr>
              <a:t>The</a:t>
            </a:r>
            <a:r>
              <a:rPr dirty="0" sz="1800" spc="-105">
                <a:latin typeface="Times New Roman"/>
                <a:cs typeface="Times New Roman"/>
              </a:rPr>
              <a:t> </a:t>
            </a:r>
            <a:r>
              <a:rPr dirty="0" sz="1800" spc="-5">
                <a:latin typeface="Times New Roman"/>
                <a:cs typeface="Times New Roman"/>
              </a:rPr>
              <a:t>Notation</a:t>
            </a:r>
            <a:endParaRPr sz="1800">
              <a:latin typeface="Times New Roman"/>
              <a:cs typeface="Times New Roman"/>
            </a:endParaRPr>
          </a:p>
          <a:p>
            <a:pPr algn="just" marL="12700" marR="5080">
              <a:lnSpc>
                <a:spcPts val="1380"/>
              </a:lnSpc>
              <a:spcBef>
                <a:spcPts val="359"/>
              </a:spcBef>
            </a:pPr>
            <a:r>
              <a:rPr dirty="0" sz="1200" spc="-5">
                <a:latin typeface="Times New Roman"/>
                <a:cs typeface="Times New Roman"/>
              </a:rPr>
              <a:t>Many </a:t>
            </a:r>
            <a:r>
              <a:rPr dirty="0" sz="1200">
                <a:latin typeface="Times New Roman"/>
                <a:cs typeface="Times New Roman"/>
              </a:rPr>
              <a:t>different notations are used for documenting the object oriented design. </a:t>
            </a:r>
            <a:r>
              <a:rPr dirty="0" sz="1200" spc="-5">
                <a:latin typeface="Times New Roman"/>
                <a:cs typeface="Times New Roman"/>
              </a:rPr>
              <a:t>Most  </a:t>
            </a:r>
            <a:r>
              <a:rPr dirty="0" sz="1200">
                <a:latin typeface="Times New Roman"/>
                <a:cs typeface="Times New Roman"/>
              </a:rPr>
              <a:t>popular of these include, Rumbaugh, Booch, and Coad, and </a:t>
            </a:r>
            <a:r>
              <a:rPr dirty="0" sz="1200" spc="-5">
                <a:latin typeface="Times New Roman"/>
                <a:cs typeface="Times New Roman"/>
              </a:rPr>
              <a:t>UML(Unified Modeling  </a:t>
            </a:r>
            <a:r>
              <a:rPr dirty="0" sz="1200">
                <a:latin typeface="Times New Roman"/>
                <a:cs typeface="Times New Roman"/>
              </a:rPr>
              <a:t>Language). We </a:t>
            </a:r>
            <a:r>
              <a:rPr dirty="0" sz="1200" spc="-5">
                <a:latin typeface="Times New Roman"/>
                <a:cs typeface="Times New Roman"/>
              </a:rPr>
              <a:t>will </a:t>
            </a:r>
            <a:r>
              <a:rPr dirty="0" sz="1200">
                <a:latin typeface="Times New Roman"/>
                <a:cs typeface="Times New Roman"/>
              </a:rPr>
              <a:t>be using </a:t>
            </a:r>
            <a:r>
              <a:rPr dirty="0" sz="1200" spc="-5">
                <a:latin typeface="Times New Roman"/>
                <a:cs typeface="Times New Roman"/>
              </a:rPr>
              <a:t>UML </a:t>
            </a:r>
            <a:r>
              <a:rPr dirty="0" sz="1200">
                <a:latin typeface="Times New Roman"/>
                <a:cs typeface="Times New Roman"/>
              </a:rPr>
              <a:t>to document our design. </a:t>
            </a:r>
            <a:r>
              <a:rPr dirty="0" sz="1200" spc="-5">
                <a:latin typeface="Times New Roman"/>
                <a:cs typeface="Times New Roman"/>
              </a:rPr>
              <a:t>Although </a:t>
            </a:r>
            <a:r>
              <a:rPr dirty="0" sz="1200">
                <a:latin typeface="Times New Roman"/>
                <a:cs typeface="Times New Roman"/>
              </a:rPr>
              <a:t>the notation is very  comprehensive and detailed, but the key features of this notation are presented in the  following</a:t>
            </a:r>
            <a:r>
              <a:rPr dirty="0" sz="1200" spc="-100">
                <a:latin typeface="Times New Roman"/>
                <a:cs typeface="Times New Roman"/>
              </a:rPr>
              <a:t> </a:t>
            </a:r>
            <a:r>
              <a:rPr dirty="0" sz="1200">
                <a:latin typeface="Times New Roman"/>
                <a:cs typeface="Times New Roman"/>
              </a:rPr>
              <a:t>diagram.</a:t>
            </a:r>
            <a:endParaRPr sz="1200">
              <a:latin typeface="Times New Roman"/>
              <a:cs typeface="Times New Roman"/>
            </a:endParaRPr>
          </a:p>
        </p:txBody>
      </p:sp>
      <p:sp>
        <p:nvSpPr>
          <p:cNvPr id="6" name="object 6"/>
          <p:cNvSpPr/>
          <p:nvPr/>
        </p:nvSpPr>
        <p:spPr>
          <a:xfrm>
            <a:off x="5519928" y="5750052"/>
            <a:ext cx="27940" cy="27940"/>
          </a:xfrm>
          <a:custGeom>
            <a:avLst/>
            <a:gdLst/>
            <a:ahLst/>
            <a:cxnLst/>
            <a:rect l="l" t="t" r="r" b="b"/>
            <a:pathLst>
              <a:path w="27939" h="27939">
                <a:moveTo>
                  <a:pt x="21336" y="0"/>
                </a:moveTo>
                <a:lnTo>
                  <a:pt x="6096" y="0"/>
                </a:lnTo>
                <a:lnTo>
                  <a:pt x="0" y="6095"/>
                </a:lnTo>
                <a:lnTo>
                  <a:pt x="0" y="21335"/>
                </a:lnTo>
                <a:lnTo>
                  <a:pt x="6096" y="27431"/>
                </a:lnTo>
                <a:lnTo>
                  <a:pt x="21336" y="27431"/>
                </a:lnTo>
                <a:lnTo>
                  <a:pt x="27432" y="21335"/>
                </a:lnTo>
                <a:lnTo>
                  <a:pt x="27432" y="6095"/>
                </a:lnTo>
                <a:lnTo>
                  <a:pt x="21336" y="0"/>
                </a:lnTo>
                <a:close/>
              </a:path>
            </a:pathLst>
          </a:custGeom>
          <a:solidFill>
            <a:srgbClr val="000000"/>
          </a:solidFill>
        </p:spPr>
        <p:txBody>
          <a:bodyPr wrap="square" lIns="0" tIns="0" rIns="0" bIns="0" rtlCol="0"/>
          <a:lstStyle/>
          <a:p/>
        </p:txBody>
      </p:sp>
      <p:sp>
        <p:nvSpPr>
          <p:cNvPr id="7" name="object 7"/>
          <p:cNvSpPr/>
          <p:nvPr/>
        </p:nvSpPr>
        <p:spPr>
          <a:xfrm>
            <a:off x="4878323" y="5743955"/>
            <a:ext cx="83820" cy="40005"/>
          </a:xfrm>
          <a:custGeom>
            <a:avLst/>
            <a:gdLst/>
            <a:ahLst/>
            <a:cxnLst/>
            <a:rect l="l" t="t" r="r" b="b"/>
            <a:pathLst>
              <a:path w="83820" h="40004">
                <a:moveTo>
                  <a:pt x="83820" y="19812"/>
                </a:moveTo>
                <a:lnTo>
                  <a:pt x="42672" y="0"/>
                </a:lnTo>
                <a:lnTo>
                  <a:pt x="0" y="19812"/>
                </a:lnTo>
                <a:lnTo>
                  <a:pt x="42672" y="39624"/>
                </a:lnTo>
                <a:lnTo>
                  <a:pt x="83820" y="19812"/>
                </a:lnTo>
              </a:path>
            </a:pathLst>
          </a:custGeom>
          <a:ln w="3175">
            <a:solidFill>
              <a:srgbClr val="000000"/>
            </a:solidFill>
          </a:ln>
        </p:spPr>
        <p:txBody>
          <a:bodyPr wrap="square" lIns="0" tIns="0" rIns="0" bIns="0" rtlCol="0"/>
          <a:lstStyle/>
          <a:p/>
        </p:txBody>
      </p:sp>
      <p:sp>
        <p:nvSpPr>
          <p:cNvPr id="8" name="object 8"/>
          <p:cNvSpPr/>
          <p:nvPr/>
        </p:nvSpPr>
        <p:spPr>
          <a:xfrm>
            <a:off x="3567684" y="4750308"/>
            <a:ext cx="655320" cy="234950"/>
          </a:xfrm>
          <a:custGeom>
            <a:avLst/>
            <a:gdLst/>
            <a:ahLst/>
            <a:cxnLst/>
            <a:rect l="l" t="t" r="r" b="b"/>
            <a:pathLst>
              <a:path w="655320" h="234950">
                <a:moveTo>
                  <a:pt x="655320" y="0"/>
                </a:moveTo>
                <a:lnTo>
                  <a:pt x="0" y="0"/>
                </a:lnTo>
                <a:lnTo>
                  <a:pt x="0" y="234696"/>
                </a:lnTo>
                <a:lnTo>
                  <a:pt x="655320" y="234696"/>
                </a:lnTo>
                <a:lnTo>
                  <a:pt x="655320" y="0"/>
                </a:lnTo>
                <a:close/>
              </a:path>
            </a:pathLst>
          </a:custGeom>
          <a:ln w="3175">
            <a:solidFill>
              <a:srgbClr val="000000"/>
            </a:solidFill>
          </a:ln>
        </p:spPr>
        <p:txBody>
          <a:bodyPr wrap="square" lIns="0" tIns="0" rIns="0" bIns="0" rtlCol="0"/>
          <a:lstStyle/>
          <a:p/>
        </p:txBody>
      </p:sp>
      <p:sp>
        <p:nvSpPr>
          <p:cNvPr id="9" name="object 9"/>
          <p:cNvSpPr/>
          <p:nvPr/>
        </p:nvSpPr>
        <p:spPr>
          <a:xfrm>
            <a:off x="3596640" y="4792979"/>
            <a:ext cx="329184" cy="6096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3567684" y="4517135"/>
            <a:ext cx="655320" cy="233679"/>
          </a:xfrm>
          <a:custGeom>
            <a:avLst/>
            <a:gdLst/>
            <a:ahLst/>
            <a:cxnLst/>
            <a:rect l="l" t="t" r="r" b="b"/>
            <a:pathLst>
              <a:path w="655320" h="233679">
                <a:moveTo>
                  <a:pt x="0" y="233172"/>
                </a:moveTo>
                <a:lnTo>
                  <a:pt x="655320" y="233172"/>
                </a:lnTo>
                <a:lnTo>
                  <a:pt x="655320" y="0"/>
                </a:lnTo>
                <a:lnTo>
                  <a:pt x="0" y="0"/>
                </a:lnTo>
                <a:lnTo>
                  <a:pt x="0" y="233172"/>
                </a:lnTo>
                <a:close/>
              </a:path>
            </a:pathLst>
          </a:custGeom>
          <a:ln w="3175">
            <a:solidFill>
              <a:srgbClr val="000000"/>
            </a:solidFill>
          </a:ln>
        </p:spPr>
        <p:txBody>
          <a:bodyPr wrap="square" lIns="0" tIns="0" rIns="0" bIns="0" rtlCol="0"/>
          <a:lstStyle/>
          <a:p/>
        </p:txBody>
      </p:sp>
      <p:sp>
        <p:nvSpPr>
          <p:cNvPr id="11" name="object 11"/>
          <p:cNvSpPr/>
          <p:nvPr/>
        </p:nvSpPr>
        <p:spPr>
          <a:xfrm>
            <a:off x="3593591" y="4556759"/>
            <a:ext cx="280415" cy="48767"/>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3567684" y="4360164"/>
            <a:ext cx="655320" cy="157480"/>
          </a:xfrm>
          <a:custGeom>
            <a:avLst/>
            <a:gdLst/>
            <a:ahLst/>
            <a:cxnLst/>
            <a:rect l="l" t="t" r="r" b="b"/>
            <a:pathLst>
              <a:path w="655320" h="157479">
                <a:moveTo>
                  <a:pt x="0" y="156972"/>
                </a:moveTo>
                <a:lnTo>
                  <a:pt x="655320" y="156972"/>
                </a:lnTo>
                <a:lnTo>
                  <a:pt x="655320" y="0"/>
                </a:lnTo>
                <a:lnTo>
                  <a:pt x="0" y="0"/>
                </a:lnTo>
                <a:lnTo>
                  <a:pt x="0" y="156972"/>
                </a:lnTo>
                <a:close/>
              </a:path>
            </a:pathLst>
          </a:custGeom>
          <a:ln w="3175">
            <a:solidFill>
              <a:srgbClr val="000000"/>
            </a:solidFill>
          </a:ln>
        </p:spPr>
        <p:txBody>
          <a:bodyPr wrap="square" lIns="0" tIns="0" rIns="0" bIns="0" rtlCol="0"/>
          <a:lstStyle/>
          <a:p/>
        </p:txBody>
      </p:sp>
      <p:sp>
        <p:nvSpPr>
          <p:cNvPr id="13" name="object 13"/>
          <p:cNvSpPr/>
          <p:nvPr/>
        </p:nvSpPr>
        <p:spPr>
          <a:xfrm>
            <a:off x="3806952" y="4401311"/>
            <a:ext cx="170687" cy="48767"/>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2174748" y="4750308"/>
            <a:ext cx="655320" cy="234950"/>
          </a:xfrm>
          <a:custGeom>
            <a:avLst/>
            <a:gdLst/>
            <a:ahLst/>
            <a:cxnLst/>
            <a:rect l="l" t="t" r="r" b="b"/>
            <a:pathLst>
              <a:path w="655319" h="234950">
                <a:moveTo>
                  <a:pt x="655319" y="0"/>
                </a:moveTo>
                <a:lnTo>
                  <a:pt x="0" y="0"/>
                </a:lnTo>
                <a:lnTo>
                  <a:pt x="0" y="234696"/>
                </a:lnTo>
                <a:lnTo>
                  <a:pt x="655319" y="234696"/>
                </a:lnTo>
                <a:lnTo>
                  <a:pt x="655319" y="0"/>
                </a:lnTo>
                <a:close/>
              </a:path>
            </a:pathLst>
          </a:custGeom>
          <a:ln w="3175">
            <a:solidFill>
              <a:srgbClr val="000000"/>
            </a:solidFill>
          </a:ln>
        </p:spPr>
        <p:txBody>
          <a:bodyPr wrap="square" lIns="0" tIns="0" rIns="0" bIns="0" rtlCol="0"/>
          <a:lstStyle/>
          <a:p/>
        </p:txBody>
      </p:sp>
      <p:sp>
        <p:nvSpPr>
          <p:cNvPr id="15" name="object 15"/>
          <p:cNvSpPr/>
          <p:nvPr/>
        </p:nvSpPr>
        <p:spPr>
          <a:xfrm>
            <a:off x="2203704" y="4792979"/>
            <a:ext cx="390144" cy="143256"/>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2174748" y="4517135"/>
            <a:ext cx="655320" cy="233679"/>
          </a:xfrm>
          <a:custGeom>
            <a:avLst/>
            <a:gdLst/>
            <a:ahLst/>
            <a:cxnLst/>
            <a:rect l="l" t="t" r="r" b="b"/>
            <a:pathLst>
              <a:path w="655319" h="233679">
                <a:moveTo>
                  <a:pt x="0" y="233172"/>
                </a:moveTo>
                <a:lnTo>
                  <a:pt x="655319" y="233172"/>
                </a:lnTo>
                <a:lnTo>
                  <a:pt x="655319" y="0"/>
                </a:lnTo>
                <a:lnTo>
                  <a:pt x="0" y="0"/>
                </a:lnTo>
                <a:lnTo>
                  <a:pt x="0" y="233172"/>
                </a:lnTo>
                <a:close/>
              </a:path>
            </a:pathLst>
          </a:custGeom>
          <a:ln w="3175">
            <a:solidFill>
              <a:srgbClr val="000000"/>
            </a:solidFill>
          </a:ln>
        </p:spPr>
        <p:txBody>
          <a:bodyPr wrap="square" lIns="0" tIns="0" rIns="0" bIns="0" rtlCol="0"/>
          <a:lstStyle/>
          <a:p/>
        </p:txBody>
      </p:sp>
      <p:sp>
        <p:nvSpPr>
          <p:cNvPr id="17" name="object 17"/>
          <p:cNvSpPr/>
          <p:nvPr/>
        </p:nvSpPr>
        <p:spPr>
          <a:xfrm>
            <a:off x="2200655" y="4556759"/>
            <a:ext cx="292607" cy="48767"/>
          </a:xfrm>
          <a:prstGeom prst="rect">
            <a:avLst/>
          </a:prstGeom>
          <a:blipFill>
            <a:blip r:embed="rId6" cstate="print"/>
            <a:stretch>
              <a:fillRect/>
            </a:stretch>
          </a:blipFill>
        </p:spPr>
        <p:txBody>
          <a:bodyPr wrap="square" lIns="0" tIns="0" rIns="0" bIns="0" rtlCol="0"/>
          <a:lstStyle/>
          <a:p/>
        </p:txBody>
      </p:sp>
      <p:sp>
        <p:nvSpPr>
          <p:cNvPr id="18" name="object 18"/>
          <p:cNvSpPr/>
          <p:nvPr/>
        </p:nvSpPr>
        <p:spPr>
          <a:xfrm>
            <a:off x="2174748" y="4360164"/>
            <a:ext cx="655320" cy="157480"/>
          </a:xfrm>
          <a:custGeom>
            <a:avLst/>
            <a:gdLst/>
            <a:ahLst/>
            <a:cxnLst/>
            <a:rect l="l" t="t" r="r" b="b"/>
            <a:pathLst>
              <a:path w="655319" h="157479">
                <a:moveTo>
                  <a:pt x="0" y="156972"/>
                </a:moveTo>
                <a:lnTo>
                  <a:pt x="655319" y="156972"/>
                </a:lnTo>
                <a:lnTo>
                  <a:pt x="655319" y="0"/>
                </a:lnTo>
                <a:lnTo>
                  <a:pt x="0" y="0"/>
                </a:lnTo>
                <a:lnTo>
                  <a:pt x="0" y="156972"/>
                </a:lnTo>
                <a:close/>
              </a:path>
            </a:pathLst>
          </a:custGeom>
          <a:ln w="3175">
            <a:solidFill>
              <a:srgbClr val="000000"/>
            </a:solidFill>
          </a:ln>
        </p:spPr>
        <p:txBody>
          <a:bodyPr wrap="square" lIns="0" tIns="0" rIns="0" bIns="0" rtlCol="0"/>
          <a:lstStyle/>
          <a:p/>
        </p:txBody>
      </p:sp>
      <p:sp>
        <p:nvSpPr>
          <p:cNvPr id="19" name="object 19"/>
          <p:cNvSpPr/>
          <p:nvPr/>
        </p:nvSpPr>
        <p:spPr>
          <a:xfrm>
            <a:off x="2392679" y="4401311"/>
            <a:ext cx="201168" cy="48767"/>
          </a:xfrm>
          <a:prstGeom prst="rect">
            <a:avLst/>
          </a:prstGeom>
          <a:blipFill>
            <a:blip r:embed="rId7" cstate="print"/>
            <a:stretch>
              <a:fillRect/>
            </a:stretch>
          </a:blipFill>
        </p:spPr>
        <p:txBody>
          <a:bodyPr wrap="square" lIns="0" tIns="0" rIns="0" bIns="0" rtlCol="0"/>
          <a:lstStyle/>
          <a:p/>
        </p:txBody>
      </p:sp>
      <p:graphicFrame>
        <p:nvGraphicFramePr>
          <p:cNvPr id="20" name="object 20"/>
          <p:cNvGraphicFramePr>
            <a:graphicFrameLocks noGrp="1"/>
          </p:cNvGraphicFramePr>
          <p:nvPr/>
        </p:nvGraphicFramePr>
        <p:xfrm>
          <a:off x="2911601" y="5450585"/>
          <a:ext cx="657860" cy="626745"/>
        </p:xfrm>
        <a:graphic>
          <a:graphicData uri="http://schemas.openxmlformats.org/drawingml/2006/table">
            <a:tbl>
              <a:tblPr firstRow="1" bandRow="1">
                <a:tableStyleId>{2D5ABB26-0587-4C30-8999-92F81FD0307C}</a:tableStyleId>
              </a:tblPr>
              <a:tblGrid>
                <a:gridCol w="655320"/>
              </a:tblGrid>
              <a:tr h="156972">
                <a:tc>
                  <a:txBody>
                    <a:bodyPr/>
                    <a:lstStyle/>
                    <a:p>
                      <a:pPr>
                        <a:lnSpc>
                          <a:spcPct val="100000"/>
                        </a:lnSpc>
                        <a:spcBef>
                          <a:spcPts val="15"/>
                        </a:spcBef>
                      </a:pPr>
                      <a:endParaRPr sz="1050">
                        <a:latin typeface="Times New Roman"/>
                        <a:cs typeface="Times New Roman"/>
                      </a:endParaRPr>
                    </a:p>
                  </a:txBody>
                  <a:tcPr marL="0" marR="0" marB="0" marT="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tr>
              <a:tr h="233171">
                <a:tc>
                  <a:txBody>
                    <a:bodyPr/>
                    <a:lstStyle/>
                    <a:p>
                      <a:pPr>
                        <a:lnSpc>
                          <a:spcPct val="100000"/>
                        </a:lnSpc>
                      </a:pPr>
                      <a:endParaRPr sz="1000">
                        <a:latin typeface="Times New Roman"/>
                        <a:cs typeface="Times New Roman"/>
                      </a:endParaRPr>
                    </a:p>
                  </a:txBody>
                  <a:tcPr marL="0" marR="0" marB="0" marT="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tr>
              <a:tr h="234696">
                <a:tc>
                  <a:txBody>
                    <a:bodyPr/>
                    <a:lstStyle/>
                    <a:p>
                      <a:pPr>
                        <a:lnSpc>
                          <a:spcPct val="100000"/>
                        </a:lnSpc>
                      </a:pPr>
                      <a:endParaRPr sz="1000">
                        <a:latin typeface="Times New Roman"/>
                        <a:cs typeface="Times New Roman"/>
                      </a:endParaRPr>
                    </a:p>
                  </a:txBody>
                  <a:tcPr marL="0" marR="0" marB="0" marT="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tr>
            </a:tbl>
          </a:graphicData>
        </a:graphic>
      </p:graphicFrame>
      <p:sp>
        <p:nvSpPr>
          <p:cNvPr id="21" name="object 21"/>
          <p:cNvSpPr/>
          <p:nvPr/>
        </p:nvSpPr>
        <p:spPr>
          <a:xfrm>
            <a:off x="2941320" y="5884164"/>
            <a:ext cx="347471" cy="60960"/>
          </a:xfrm>
          <a:prstGeom prst="rect">
            <a:avLst/>
          </a:prstGeom>
          <a:blipFill>
            <a:blip r:embed="rId8" cstate="print"/>
            <a:stretch>
              <a:fillRect/>
            </a:stretch>
          </a:blipFill>
        </p:spPr>
        <p:txBody>
          <a:bodyPr wrap="square" lIns="0" tIns="0" rIns="0" bIns="0" rtlCol="0"/>
          <a:lstStyle/>
          <a:p/>
        </p:txBody>
      </p:sp>
      <p:sp>
        <p:nvSpPr>
          <p:cNvPr id="22" name="object 22"/>
          <p:cNvSpPr/>
          <p:nvPr/>
        </p:nvSpPr>
        <p:spPr>
          <a:xfrm>
            <a:off x="2938272" y="5647944"/>
            <a:ext cx="347472" cy="132587"/>
          </a:xfrm>
          <a:prstGeom prst="rect">
            <a:avLst/>
          </a:prstGeom>
          <a:blipFill>
            <a:blip r:embed="rId9" cstate="print"/>
            <a:stretch>
              <a:fillRect/>
            </a:stretch>
          </a:blipFill>
        </p:spPr>
        <p:txBody>
          <a:bodyPr wrap="square" lIns="0" tIns="0" rIns="0" bIns="0" rtlCol="0"/>
          <a:lstStyle/>
          <a:p/>
        </p:txBody>
      </p:sp>
      <p:sp>
        <p:nvSpPr>
          <p:cNvPr id="23" name="object 23"/>
          <p:cNvSpPr/>
          <p:nvPr/>
        </p:nvSpPr>
        <p:spPr>
          <a:xfrm>
            <a:off x="3130295" y="5492496"/>
            <a:ext cx="213359" cy="48767"/>
          </a:xfrm>
          <a:prstGeom prst="rect">
            <a:avLst/>
          </a:prstGeom>
          <a:blipFill>
            <a:blip r:embed="rId10" cstate="print"/>
            <a:stretch>
              <a:fillRect/>
            </a:stretch>
          </a:blipFill>
        </p:spPr>
        <p:txBody>
          <a:bodyPr wrap="square" lIns="0" tIns="0" rIns="0" bIns="0" rtlCol="0"/>
          <a:lstStyle/>
          <a:p/>
        </p:txBody>
      </p:sp>
      <p:graphicFrame>
        <p:nvGraphicFramePr>
          <p:cNvPr id="24" name="object 24"/>
          <p:cNvGraphicFramePr>
            <a:graphicFrameLocks noGrp="1"/>
          </p:cNvGraphicFramePr>
          <p:nvPr/>
        </p:nvGraphicFramePr>
        <p:xfrm>
          <a:off x="4222241" y="5450585"/>
          <a:ext cx="657860" cy="626745"/>
        </p:xfrm>
        <a:graphic>
          <a:graphicData uri="http://schemas.openxmlformats.org/drawingml/2006/table">
            <a:tbl>
              <a:tblPr firstRow="1" bandRow="1">
                <a:tableStyleId>{2D5ABB26-0587-4C30-8999-92F81FD0307C}</a:tableStyleId>
              </a:tblPr>
              <a:tblGrid>
                <a:gridCol w="655320"/>
              </a:tblGrid>
              <a:tr h="156972">
                <a:tc>
                  <a:txBody>
                    <a:bodyPr/>
                    <a:lstStyle/>
                    <a:p>
                      <a:pPr>
                        <a:lnSpc>
                          <a:spcPct val="100000"/>
                        </a:lnSpc>
                        <a:spcBef>
                          <a:spcPts val="15"/>
                        </a:spcBef>
                      </a:pPr>
                      <a:endParaRPr sz="1050">
                        <a:latin typeface="Times New Roman"/>
                        <a:cs typeface="Times New Roman"/>
                      </a:endParaRPr>
                    </a:p>
                  </a:txBody>
                  <a:tcPr marL="0" marR="0" marB="0" marT="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tr>
              <a:tr h="233171">
                <a:tc>
                  <a:txBody>
                    <a:bodyPr/>
                    <a:lstStyle/>
                    <a:p>
                      <a:pPr>
                        <a:lnSpc>
                          <a:spcPct val="100000"/>
                        </a:lnSpc>
                      </a:pPr>
                      <a:endParaRPr sz="1000">
                        <a:latin typeface="Times New Roman"/>
                        <a:cs typeface="Times New Roman"/>
                      </a:endParaRPr>
                    </a:p>
                  </a:txBody>
                  <a:tcPr marL="0" marR="0" marB="0" marT="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tr>
              <a:tr h="234696">
                <a:tc>
                  <a:txBody>
                    <a:bodyPr/>
                    <a:lstStyle/>
                    <a:p>
                      <a:pPr>
                        <a:lnSpc>
                          <a:spcPct val="100000"/>
                        </a:lnSpc>
                      </a:pPr>
                      <a:endParaRPr sz="1000">
                        <a:latin typeface="Times New Roman"/>
                        <a:cs typeface="Times New Roman"/>
                      </a:endParaRPr>
                    </a:p>
                  </a:txBody>
                  <a:tcPr marL="0" marR="0" marB="0" marT="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tr>
            </a:tbl>
          </a:graphicData>
        </a:graphic>
      </p:graphicFrame>
      <p:sp>
        <p:nvSpPr>
          <p:cNvPr id="25" name="object 25"/>
          <p:cNvSpPr/>
          <p:nvPr/>
        </p:nvSpPr>
        <p:spPr>
          <a:xfrm>
            <a:off x="4251959" y="5884164"/>
            <a:ext cx="390143" cy="60960"/>
          </a:xfrm>
          <a:prstGeom prst="rect">
            <a:avLst/>
          </a:prstGeom>
          <a:blipFill>
            <a:blip r:embed="rId11" cstate="print"/>
            <a:stretch>
              <a:fillRect/>
            </a:stretch>
          </a:blipFill>
        </p:spPr>
        <p:txBody>
          <a:bodyPr wrap="square" lIns="0" tIns="0" rIns="0" bIns="0" rtlCol="0"/>
          <a:lstStyle/>
          <a:p/>
        </p:txBody>
      </p:sp>
      <p:sp>
        <p:nvSpPr>
          <p:cNvPr id="26" name="object 26"/>
          <p:cNvSpPr/>
          <p:nvPr/>
        </p:nvSpPr>
        <p:spPr>
          <a:xfrm>
            <a:off x="4248911" y="5647944"/>
            <a:ext cx="347472" cy="48767"/>
          </a:xfrm>
          <a:prstGeom prst="rect">
            <a:avLst/>
          </a:prstGeom>
          <a:blipFill>
            <a:blip r:embed="rId12" cstate="print"/>
            <a:stretch>
              <a:fillRect/>
            </a:stretch>
          </a:blipFill>
        </p:spPr>
        <p:txBody>
          <a:bodyPr wrap="square" lIns="0" tIns="0" rIns="0" bIns="0" rtlCol="0"/>
          <a:lstStyle/>
          <a:p/>
        </p:txBody>
      </p:sp>
      <p:sp>
        <p:nvSpPr>
          <p:cNvPr id="27" name="object 27"/>
          <p:cNvSpPr/>
          <p:nvPr/>
        </p:nvSpPr>
        <p:spPr>
          <a:xfrm>
            <a:off x="4442459" y="5492496"/>
            <a:ext cx="213360" cy="48767"/>
          </a:xfrm>
          <a:prstGeom prst="rect">
            <a:avLst/>
          </a:prstGeom>
          <a:blipFill>
            <a:blip r:embed="rId13" cstate="print"/>
            <a:stretch>
              <a:fillRect/>
            </a:stretch>
          </a:blipFill>
        </p:spPr>
        <p:txBody>
          <a:bodyPr wrap="square" lIns="0" tIns="0" rIns="0" bIns="0" rtlCol="0"/>
          <a:lstStyle/>
          <a:p/>
        </p:txBody>
      </p:sp>
      <p:sp>
        <p:nvSpPr>
          <p:cNvPr id="28" name="object 28"/>
          <p:cNvSpPr/>
          <p:nvPr/>
        </p:nvSpPr>
        <p:spPr>
          <a:xfrm>
            <a:off x="5533644" y="5841491"/>
            <a:ext cx="655320" cy="234950"/>
          </a:xfrm>
          <a:custGeom>
            <a:avLst/>
            <a:gdLst/>
            <a:ahLst/>
            <a:cxnLst/>
            <a:rect l="l" t="t" r="r" b="b"/>
            <a:pathLst>
              <a:path w="655320" h="234950">
                <a:moveTo>
                  <a:pt x="655320" y="0"/>
                </a:moveTo>
                <a:lnTo>
                  <a:pt x="0" y="0"/>
                </a:lnTo>
                <a:lnTo>
                  <a:pt x="0" y="234696"/>
                </a:lnTo>
                <a:lnTo>
                  <a:pt x="655320" y="234696"/>
                </a:lnTo>
                <a:lnTo>
                  <a:pt x="655320" y="0"/>
                </a:lnTo>
                <a:close/>
              </a:path>
            </a:pathLst>
          </a:custGeom>
          <a:ln w="3175">
            <a:solidFill>
              <a:srgbClr val="000000"/>
            </a:solidFill>
          </a:ln>
        </p:spPr>
        <p:txBody>
          <a:bodyPr wrap="square" lIns="0" tIns="0" rIns="0" bIns="0" rtlCol="0"/>
          <a:lstStyle/>
          <a:p/>
        </p:txBody>
      </p:sp>
      <p:sp>
        <p:nvSpPr>
          <p:cNvPr id="29" name="object 29"/>
          <p:cNvSpPr/>
          <p:nvPr/>
        </p:nvSpPr>
        <p:spPr>
          <a:xfrm>
            <a:off x="5564123" y="5884164"/>
            <a:ext cx="353567" cy="60960"/>
          </a:xfrm>
          <a:prstGeom prst="rect">
            <a:avLst/>
          </a:prstGeom>
          <a:blipFill>
            <a:blip r:embed="rId14" cstate="print"/>
            <a:stretch>
              <a:fillRect/>
            </a:stretch>
          </a:blipFill>
        </p:spPr>
        <p:txBody>
          <a:bodyPr wrap="square" lIns="0" tIns="0" rIns="0" bIns="0" rtlCol="0"/>
          <a:lstStyle/>
          <a:p/>
        </p:txBody>
      </p:sp>
      <p:sp>
        <p:nvSpPr>
          <p:cNvPr id="30" name="object 30"/>
          <p:cNvSpPr/>
          <p:nvPr/>
        </p:nvSpPr>
        <p:spPr>
          <a:xfrm>
            <a:off x="5533644" y="5608320"/>
            <a:ext cx="655320" cy="233679"/>
          </a:xfrm>
          <a:custGeom>
            <a:avLst/>
            <a:gdLst/>
            <a:ahLst/>
            <a:cxnLst/>
            <a:rect l="l" t="t" r="r" b="b"/>
            <a:pathLst>
              <a:path w="655320" h="233679">
                <a:moveTo>
                  <a:pt x="0" y="0"/>
                </a:moveTo>
                <a:lnTo>
                  <a:pt x="655320" y="0"/>
                </a:lnTo>
                <a:lnTo>
                  <a:pt x="655320" y="233172"/>
                </a:lnTo>
                <a:lnTo>
                  <a:pt x="0" y="233172"/>
                </a:lnTo>
                <a:lnTo>
                  <a:pt x="0" y="0"/>
                </a:lnTo>
                <a:close/>
              </a:path>
            </a:pathLst>
          </a:custGeom>
          <a:solidFill>
            <a:srgbClr val="FFFFFF"/>
          </a:solidFill>
        </p:spPr>
        <p:txBody>
          <a:bodyPr wrap="square" lIns="0" tIns="0" rIns="0" bIns="0" rtlCol="0"/>
          <a:lstStyle/>
          <a:p/>
        </p:txBody>
      </p:sp>
      <p:sp>
        <p:nvSpPr>
          <p:cNvPr id="31" name="object 31"/>
          <p:cNvSpPr/>
          <p:nvPr/>
        </p:nvSpPr>
        <p:spPr>
          <a:xfrm>
            <a:off x="5533644" y="5608320"/>
            <a:ext cx="655320" cy="233679"/>
          </a:xfrm>
          <a:custGeom>
            <a:avLst/>
            <a:gdLst/>
            <a:ahLst/>
            <a:cxnLst/>
            <a:rect l="l" t="t" r="r" b="b"/>
            <a:pathLst>
              <a:path w="655320" h="233679">
                <a:moveTo>
                  <a:pt x="0" y="233172"/>
                </a:moveTo>
                <a:lnTo>
                  <a:pt x="655320" y="233172"/>
                </a:lnTo>
                <a:lnTo>
                  <a:pt x="655320" y="0"/>
                </a:lnTo>
                <a:lnTo>
                  <a:pt x="0" y="0"/>
                </a:lnTo>
                <a:lnTo>
                  <a:pt x="0" y="233172"/>
                </a:lnTo>
                <a:close/>
              </a:path>
            </a:pathLst>
          </a:custGeom>
          <a:ln w="3175">
            <a:solidFill>
              <a:srgbClr val="000000"/>
            </a:solidFill>
          </a:ln>
        </p:spPr>
        <p:txBody>
          <a:bodyPr wrap="square" lIns="0" tIns="0" rIns="0" bIns="0" rtlCol="0"/>
          <a:lstStyle/>
          <a:p/>
        </p:txBody>
      </p:sp>
      <p:sp>
        <p:nvSpPr>
          <p:cNvPr id="32" name="object 32"/>
          <p:cNvSpPr/>
          <p:nvPr/>
        </p:nvSpPr>
        <p:spPr>
          <a:xfrm>
            <a:off x="5551932" y="5620511"/>
            <a:ext cx="370332" cy="182879"/>
          </a:xfrm>
          <a:prstGeom prst="rect">
            <a:avLst/>
          </a:prstGeom>
          <a:blipFill>
            <a:blip r:embed="rId15" cstate="print"/>
            <a:stretch>
              <a:fillRect/>
            </a:stretch>
          </a:blipFill>
        </p:spPr>
        <p:txBody>
          <a:bodyPr wrap="square" lIns="0" tIns="0" rIns="0" bIns="0" rtlCol="0"/>
          <a:lstStyle/>
          <a:p/>
        </p:txBody>
      </p:sp>
      <p:sp>
        <p:nvSpPr>
          <p:cNvPr id="33" name="object 33"/>
          <p:cNvSpPr/>
          <p:nvPr/>
        </p:nvSpPr>
        <p:spPr>
          <a:xfrm>
            <a:off x="5533644" y="5451347"/>
            <a:ext cx="655320" cy="157480"/>
          </a:xfrm>
          <a:custGeom>
            <a:avLst/>
            <a:gdLst/>
            <a:ahLst/>
            <a:cxnLst/>
            <a:rect l="l" t="t" r="r" b="b"/>
            <a:pathLst>
              <a:path w="655320" h="157479">
                <a:moveTo>
                  <a:pt x="0" y="156972"/>
                </a:moveTo>
                <a:lnTo>
                  <a:pt x="655320" y="156972"/>
                </a:lnTo>
                <a:lnTo>
                  <a:pt x="655320" y="0"/>
                </a:lnTo>
                <a:lnTo>
                  <a:pt x="0" y="0"/>
                </a:lnTo>
                <a:lnTo>
                  <a:pt x="0" y="156972"/>
                </a:lnTo>
                <a:close/>
              </a:path>
            </a:pathLst>
          </a:custGeom>
          <a:ln w="3175">
            <a:solidFill>
              <a:srgbClr val="000000"/>
            </a:solidFill>
          </a:ln>
        </p:spPr>
        <p:txBody>
          <a:bodyPr wrap="square" lIns="0" tIns="0" rIns="0" bIns="0" rtlCol="0"/>
          <a:lstStyle/>
          <a:p/>
        </p:txBody>
      </p:sp>
      <p:sp>
        <p:nvSpPr>
          <p:cNvPr id="34" name="object 34"/>
          <p:cNvSpPr/>
          <p:nvPr/>
        </p:nvSpPr>
        <p:spPr>
          <a:xfrm>
            <a:off x="2830067" y="4672584"/>
            <a:ext cx="737870" cy="0"/>
          </a:xfrm>
          <a:custGeom>
            <a:avLst/>
            <a:gdLst/>
            <a:ahLst/>
            <a:cxnLst/>
            <a:rect l="l" t="t" r="r" b="b"/>
            <a:pathLst>
              <a:path w="737870" h="0">
                <a:moveTo>
                  <a:pt x="737615" y="0"/>
                </a:moveTo>
                <a:lnTo>
                  <a:pt x="0" y="0"/>
                </a:lnTo>
              </a:path>
            </a:pathLst>
          </a:custGeom>
          <a:ln w="3175">
            <a:solidFill>
              <a:srgbClr val="000000"/>
            </a:solidFill>
          </a:ln>
        </p:spPr>
        <p:txBody>
          <a:bodyPr wrap="square" lIns="0" tIns="0" rIns="0" bIns="0" rtlCol="0"/>
          <a:lstStyle/>
          <a:p/>
        </p:txBody>
      </p:sp>
      <p:sp>
        <p:nvSpPr>
          <p:cNvPr id="35" name="object 35"/>
          <p:cNvSpPr/>
          <p:nvPr/>
        </p:nvSpPr>
        <p:spPr>
          <a:xfrm>
            <a:off x="4235196" y="4282440"/>
            <a:ext cx="315595" cy="361315"/>
          </a:xfrm>
          <a:custGeom>
            <a:avLst/>
            <a:gdLst/>
            <a:ahLst/>
            <a:cxnLst/>
            <a:rect l="l" t="t" r="r" b="b"/>
            <a:pathLst>
              <a:path w="315595" h="361314">
                <a:moveTo>
                  <a:pt x="0" y="361188"/>
                </a:moveTo>
                <a:lnTo>
                  <a:pt x="152400" y="0"/>
                </a:lnTo>
                <a:lnTo>
                  <a:pt x="315468" y="0"/>
                </a:lnTo>
              </a:path>
            </a:pathLst>
          </a:custGeom>
          <a:ln w="3175">
            <a:solidFill>
              <a:srgbClr val="000000"/>
            </a:solidFill>
          </a:ln>
        </p:spPr>
        <p:txBody>
          <a:bodyPr wrap="square" lIns="0" tIns="0" rIns="0" bIns="0" rtlCol="0"/>
          <a:lstStyle/>
          <a:p/>
        </p:txBody>
      </p:sp>
      <p:sp>
        <p:nvSpPr>
          <p:cNvPr id="36" name="object 36"/>
          <p:cNvSpPr/>
          <p:nvPr/>
        </p:nvSpPr>
        <p:spPr>
          <a:xfrm>
            <a:off x="5753100" y="5492496"/>
            <a:ext cx="213360" cy="48767"/>
          </a:xfrm>
          <a:prstGeom prst="rect">
            <a:avLst/>
          </a:prstGeom>
          <a:blipFill>
            <a:blip r:embed="rId16" cstate="print"/>
            <a:stretch>
              <a:fillRect/>
            </a:stretch>
          </a:blipFill>
        </p:spPr>
        <p:txBody>
          <a:bodyPr wrap="square" lIns="0" tIns="0" rIns="0" bIns="0" rtlCol="0"/>
          <a:lstStyle/>
          <a:p/>
        </p:txBody>
      </p:sp>
      <p:sp>
        <p:nvSpPr>
          <p:cNvPr id="37" name="object 37"/>
          <p:cNvSpPr/>
          <p:nvPr/>
        </p:nvSpPr>
        <p:spPr>
          <a:xfrm>
            <a:off x="4219955" y="4632959"/>
            <a:ext cx="33655" cy="40005"/>
          </a:xfrm>
          <a:custGeom>
            <a:avLst/>
            <a:gdLst/>
            <a:ahLst/>
            <a:cxnLst/>
            <a:rect l="l" t="t" r="r" b="b"/>
            <a:pathLst>
              <a:path w="33654" h="40004">
                <a:moveTo>
                  <a:pt x="0" y="0"/>
                </a:moveTo>
                <a:lnTo>
                  <a:pt x="3047" y="39623"/>
                </a:lnTo>
                <a:lnTo>
                  <a:pt x="33527" y="13715"/>
                </a:lnTo>
                <a:lnTo>
                  <a:pt x="0" y="0"/>
                </a:lnTo>
                <a:close/>
              </a:path>
            </a:pathLst>
          </a:custGeom>
          <a:solidFill>
            <a:srgbClr val="000000"/>
          </a:solidFill>
        </p:spPr>
        <p:txBody>
          <a:bodyPr wrap="square" lIns="0" tIns="0" rIns="0" bIns="0" rtlCol="0"/>
          <a:lstStyle/>
          <a:p/>
        </p:txBody>
      </p:sp>
      <p:sp>
        <p:nvSpPr>
          <p:cNvPr id="38" name="object 38"/>
          <p:cNvSpPr/>
          <p:nvPr/>
        </p:nvSpPr>
        <p:spPr>
          <a:xfrm>
            <a:off x="4238244" y="4517135"/>
            <a:ext cx="312420" cy="283845"/>
          </a:xfrm>
          <a:custGeom>
            <a:avLst/>
            <a:gdLst/>
            <a:ahLst/>
            <a:cxnLst/>
            <a:rect l="l" t="t" r="r" b="b"/>
            <a:pathLst>
              <a:path w="312420" h="283845">
                <a:moveTo>
                  <a:pt x="0" y="283463"/>
                </a:moveTo>
                <a:lnTo>
                  <a:pt x="149352" y="0"/>
                </a:lnTo>
                <a:lnTo>
                  <a:pt x="312420" y="0"/>
                </a:lnTo>
              </a:path>
            </a:pathLst>
          </a:custGeom>
          <a:ln w="3175">
            <a:solidFill>
              <a:srgbClr val="000000"/>
            </a:solidFill>
          </a:ln>
        </p:spPr>
        <p:txBody>
          <a:bodyPr wrap="square" lIns="0" tIns="0" rIns="0" bIns="0" rtlCol="0"/>
          <a:lstStyle/>
          <a:p/>
        </p:txBody>
      </p:sp>
      <p:sp>
        <p:nvSpPr>
          <p:cNvPr id="39" name="object 39"/>
          <p:cNvSpPr/>
          <p:nvPr/>
        </p:nvSpPr>
        <p:spPr>
          <a:xfrm>
            <a:off x="4590288" y="4248911"/>
            <a:ext cx="573024" cy="60960"/>
          </a:xfrm>
          <a:prstGeom prst="rect">
            <a:avLst/>
          </a:prstGeom>
          <a:blipFill>
            <a:blip r:embed="rId17" cstate="print"/>
            <a:stretch>
              <a:fillRect/>
            </a:stretch>
          </a:blipFill>
        </p:spPr>
        <p:txBody>
          <a:bodyPr wrap="square" lIns="0" tIns="0" rIns="0" bIns="0" rtlCol="0"/>
          <a:lstStyle/>
          <a:p/>
        </p:txBody>
      </p:sp>
      <p:sp>
        <p:nvSpPr>
          <p:cNvPr id="40" name="object 40"/>
          <p:cNvSpPr/>
          <p:nvPr/>
        </p:nvSpPr>
        <p:spPr>
          <a:xfrm>
            <a:off x="4223003" y="4788408"/>
            <a:ext cx="33655" cy="40005"/>
          </a:xfrm>
          <a:custGeom>
            <a:avLst/>
            <a:gdLst/>
            <a:ahLst/>
            <a:cxnLst/>
            <a:rect l="l" t="t" r="r" b="b"/>
            <a:pathLst>
              <a:path w="33654" h="40004">
                <a:moveTo>
                  <a:pt x="0" y="0"/>
                </a:moveTo>
                <a:lnTo>
                  <a:pt x="0" y="39623"/>
                </a:lnTo>
                <a:lnTo>
                  <a:pt x="33527" y="16763"/>
                </a:lnTo>
                <a:lnTo>
                  <a:pt x="0" y="0"/>
                </a:lnTo>
                <a:close/>
              </a:path>
            </a:pathLst>
          </a:custGeom>
          <a:solidFill>
            <a:srgbClr val="000000"/>
          </a:solidFill>
        </p:spPr>
        <p:txBody>
          <a:bodyPr wrap="square" lIns="0" tIns="0" rIns="0" bIns="0" rtlCol="0"/>
          <a:lstStyle/>
          <a:p/>
        </p:txBody>
      </p:sp>
      <p:sp>
        <p:nvSpPr>
          <p:cNvPr id="41" name="object 41"/>
          <p:cNvSpPr/>
          <p:nvPr/>
        </p:nvSpPr>
        <p:spPr>
          <a:xfrm>
            <a:off x="4591811" y="4428744"/>
            <a:ext cx="384048" cy="79248"/>
          </a:xfrm>
          <a:prstGeom prst="rect">
            <a:avLst/>
          </a:prstGeom>
          <a:blipFill>
            <a:blip r:embed="rId18" cstate="print"/>
            <a:stretch>
              <a:fillRect/>
            </a:stretch>
          </a:blipFill>
        </p:spPr>
        <p:txBody>
          <a:bodyPr wrap="square" lIns="0" tIns="0" rIns="0" bIns="0" rtlCol="0"/>
          <a:lstStyle/>
          <a:p/>
        </p:txBody>
      </p:sp>
      <p:sp>
        <p:nvSpPr>
          <p:cNvPr id="42" name="object 42"/>
          <p:cNvSpPr/>
          <p:nvPr/>
        </p:nvSpPr>
        <p:spPr>
          <a:xfrm>
            <a:off x="3817620" y="3814571"/>
            <a:ext cx="160020" cy="515620"/>
          </a:xfrm>
          <a:custGeom>
            <a:avLst/>
            <a:gdLst/>
            <a:ahLst/>
            <a:cxnLst/>
            <a:rect l="l" t="t" r="r" b="b"/>
            <a:pathLst>
              <a:path w="160020" h="515620">
                <a:moveTo>
                  <a:pt x="0" y="515112"/>
                </a:moveTo>
                <a:lnTo>
                  <a:pt x="77724" y="0"/>
                </a:lnTo>
                <a:lnTo>
                  <a:pt x="160020" y="0"/>
                </a:lnTo>
              </a:path>
            </a:pathLst>
          </a:custGeom>
          <a:ln w="3175">
            <a:solidFill>
              <a:srgbClr val="000000"/>
            </a:solidFill>
          </a:ln>
        </p:spPr>
        <p:txBody>
          <a:bodyPr wrap="square" lIns="0" tIns="0" rIns="0" bIns="0" rtlCol="0"/>
          <a:lstStyle/>
          <a:p/>
        </p:txBody>
      </p:sp>
      <p:sp>
        <p:nvSpPr>
          <p:cNvPr id="43" name="object 43"/>
          <p:cNvSpPr/>
          <p:nvPr/>
        </p:nvSpPr>
        <p:spPr>
          <a:xfrm>
            <a:off x="4593335" y="4547615"/>
            <a:ext cx="213360" cy="48767"/>
          </a:xfrm>
          <a:prstGeom prst="rect">
            <a:avLst/>
          </a:prstGeom>
          <a:blipFill>
            <a:blip r:embed="rId19" cstate="print"/>
            <a:stretch>
              <a:fillRect/>
            </a:stretch>
          </a:blipFill>
        </p:spPr>
        <p:txBody>
          <a:bodyPr wrap="square" lIns="0" tIns="0" rIns="0" bIns="0" rtlCol="0"/>
          <a:lstStyle/>
          <a:p/>
        </p:txBody>
      </p:sp>
      <p:sp>
        <p:nvSpPr>
          <p:cNvPr id="44" name="object 44"/>
          <p:cNvSpPr/>
          <p:nvPr/>
        </p:nvSpPr>
        <p:spPr>
          <a:xfrm>
            <a:off x="3800855" y="4323588"/>
            <a:ext cx="36830" cy="36830"/>
          </a:xfrm>
          <a:custGeom>
            <a:avLst/>
            <a:gdLst/>
            <a:ahLst/>
            <a:cxnLst/>
            <a:rect l="l" t="t" r="r" b="b"/>
            <a:pathLst>
              <a:path w="36829" h="36829">
                <a:moveTo>
                  <a:pt x="0" y="0"/>
                </a:moveTo>
                <a:lnTo>
                  <a:pt x="12191" y="36576"/>
                </a:lnTo>
                <a:lnTo>
                  <a:pt x="36575" y="4572"/>
                </a:lnTo>
                <a:lnTo>
                  <a:pt x="0" y="0"/>
                </a:lnTo>
                <a:close/>
              </a:path>
            </a:pathLst>
          </a:custGeom>
          <a:solidFill>
            <a:srgbClr val="000000"/>
          </a:solidFill>
        </p:spPr>
        <p:txBody>
          <a:bodyPr wrap="square" lIns="0" tIns="0" rIns="0" bIns="0" rtlCol="0"/>
          <a:lstStyle/>
          <a:p/>
        </p:txBody>
      </p:sp>
      <p:sp>
        <p:nvSpPr>
          <p:cNvPr id="45" name="object 45"/>
          <p:cNvSpPr/>
          <p:nvPr/>
        </p:nvSpPr>
        <p:spPr>
          <a:xfrm>
            <a:off x="4235196" y="4049267"/>
            <a:ext cx="315595" cy="361315"/>
          </a:xfrm>
          <a:custGeom>
            <a:avLst/>
            <a:gdLst/>
            <a:ahLst/>
            <a:cxnLst/>
            <a:rect l="l" t="t" r="r" b="b"/>
            <a:pathLst>
              <a:path w="315595" h="361314">
                <a:moveTo>
                  <a:pt x="0" y="361188"/>
                </a:moveTo>
                <a:lnTo>
                  <a:pt x="152400" y="0"/>
                </a:lnTo>
                <a:lnTo>
                  <a:pt x="315468" y="0"/>
                </a:lnTo>
              </a:path>
            </a:pathLst>
          </a:custGeom>
          <a:ln w="3175">
            <a:solidFill>
              <a:srgbClr val="000000"/>
            </a:solidFill>
          </a:ln>
        </p:spPr>
        <p:txBody>
          <a:bodyPr wrap="square" lIns="0" tIns="0" rIns="0" bIns="0" rtlCol="0"/>
          <a:lstStyle/>
          <a:p/>
        </p:txBody>
      </p:sp>
      <p:sp>
        <p:nvSpPr>
          <p:cNvPr id="46" name="object 46"/>
          <p:cNvSpPr/>
          <p:nvPr/>
        </p:nvSpPr>
        <p:spPr>
          <a:xfrm>
            <a:off x="4015740" y="3781044"/>
            <a:ext cx="451103" cy="79248"/>
          </a:xfrm>
          <a:prstGeom prst="rect">
            <a:avLst/>
          </a:prstGeom>
          <a:blipFill>
            <a:blip r:embed="rId20" cstate="print"/>
            <a:stretch>
              <a:fillRect/>
            </a:stretch>
          </a:blipFill>
        </p:spPr>
        <p:txBody>
          <a:bodyPr wrap="square" lIns="0" tIns="0" rIns="0" bIns="0" rtlCol="0"/>
          <a:lstStyle/>
          <a:p/>
        </p:txBody>
      </p:sp>
      <p:sp>
        <p:nvSpPr>
          <p:cNvPr id="47" name="object 47"/>
          <p:cNvSpPr/>
          <p:nvPr/>
        </p:nvSpPr>
        <p:spPr>
          <a:xfrm>
            <a:off x="4219955" y="4399788"/>
            <a:ext cx="33655" cy="38100"/>
          </a:xfrm>
          <a:custGeom>
            <a:avLst/>
            <a:gdLst/>
            <a:ahLst/>
            <a:cxnLst/>
            <a:rect l="l" t="t" r="r" b="b"/>
            <a:pathLst>
              <a:path w="33654" h="38100">
                <a:moveTo>
                  <a:pt x="0" y="0"/>
                </a:moveTo>
                <a:lnTo>
                  <a:pt x="3047" y="38099"/>
                </a:lnTo>
                <a:lnTo>
                  <a:pt x="33527" y="12191"/>
                </a:lnTo>
                <a:lnTo>
                  <a:pt x="0" y="0"/>
                </a:lnTo>
                <a:close/>
              </a:path>
            </a:pathLst>
          </a:custGeom>
          <a:solidFill>
            <a:srgbClr val="000000"/>
          </a:solidFill>
        </p:spPr>
        <p:txBody>
          <a:bodyPr wrap="square" lIns="0" tIns="0" rIns="0" bIns="0" rtlCol="0"/>
          <a:lstStyle/>
          <a:p/>
        </p:txBody>
      </p:sp>
      <p:sp>
        <p:nvSpPr>
          <p:cNvPr id="48" name="object 48"/>
          <p:cNvSpPr/>
          <p:nvPr/>
        </p:nvSpPr>
        <p:spPr>
          <a:xfrm>
            <a:off x="4800600" y="4905755"/>
            <a:ext cx="160020" cy="515620"/>
          </a:xfrm>
          <a:custGeom>
            <a:avLst/>
            <a:gdLst/>
            <a:ahLst/>
            <a:cxnLst/>
            <a:rect l="l" t="t" r="r" b="b"/>
            <a:pathLst>
              <a:path w="160020" h="515620">
                <a:moveTo>
                  <a:pt x="0" y="515112"/>
                </a:moveTo>
                <a:lnTo>
                  <a:pt x="77724" y="0"/>
                </a:lnTo>
                <a:lnTo>
                  <a:pt x="160020" y="0"/>
                </a:lnTo>
              </a:path>
            </a:pathLst>
          </a:custGeom>
          <a:ln w="3175">
            <a:solidFill>
              <a:srgbClr val="000000"/>
            </a:solidFill>
          </a:ln>
        </p:spPr>
        <p:txBody>
          <a:bodyPr wrap="square" lIns="0" tIns="0" rIns="0" bIns="0" rtlCol="0"/>
          <a:lstStyle/>
          <a:p/>
        </p:txBody>
      </p:sp>
      <p:sp>
        <p:nvSpPr>
          <p:cNvPr id="49" name="object 49"/>
          <p:cNvSpPr/>
          <p:nvPr/>
        </p:nvSpPr>
        <p:spPr>
          <a:xfrm>
            <a:off x="4590288" y="4014215"/>
            <a:ext cx="451103" cy="60960"/>
          </a:xfrm>
          <a:prstGeom prst="rect">
            <a:avLst/>
          </a:prstGeom>
          <a:blipFill>
            <a:blip r:embed="rId21" cstate="print"/>
            <a:stretch>
              <a:fillRect/>
            </a:stretch>
          </a:blipFill>
        </p:spPr>
        <p:txBody>
          <a:bodyPr wrap="square" lIns="0" tIns="0" rIns="0" bIns="0" rtlCol="0"/>
          <a:lstStyle/>
          <a:p/>
        </p:txBody>
      </p:sp>
      <p:sp>
        <p:nvSpPr>
          <p:cNvPr id="50" name="object 50"/>
          <p:cNvSpPr/>
          <p:nvPr/>
        </p:nvSpPr>
        <p:spPr>
          <a:xfrm>
            <a:off x="4783835" y="5414771"/>
            <a:ext cx="36830" cy="36830"/>
          </a:xfrm>
          <a:custGeom>
            <a:avLst/>
            <a:gdLst/>
            <a:ahLst/>
            <a:cxnLst/>
            <a:rect l="l" t="t" r="r" b="b"/>
            <a:pathLst>
              <a:path w="36829" h="36829">
                <a:moveTo>
                  <a:pt x="0" y="0"/>
                </a:moveTo>
                <a:lnTo>
                  <a:pt x="12191" y="36576"/>
                </a:lnTo>
                <a:lnTo>
                  <a:pt x="36575" y="4572"/>
                </a:lnTo>
                <a:lnTo>
                  <a:pt x="0" y="0"/>
                </a:lnTo>
                <a:close/>
              </a:path>
            </a:pathLst>
          </a:custGeom>
          <a:solidFill>
            <a:srgbClr val="000000"/>
          </a:solidFill>
        </p:spPr>
        <p:txBody>
          <a:bodyPr wrap="square" lIns="0" tIns="0" rIns="0" bIns="0" rtlCol="0"/>
          <a:lstStyle/>
          <a:p/>
        </p:txBody>
      </p:sp>
      <p:sp>
        <p:nvSpPr>
          <p:cNvPr id="51" name="object 51"/>
          <p:cNvSpPr/>
          <p:nvPr/>
        </p:nvSpPr>
        <p:spPr>
          <a:xfrm>
            <a:off x="4998720" y="4820411"/>
            <a:ext cx="347472" cy="60960"/>
          </a:xfrm>
          <a:prstGeom prst="rect">
            <a:avLst/>
          </a:prstGeom>
          <a:blipFill>
            <a:blip r:embed="rId22" cstate="print"/>
            <a:stretch>
              <a:fillRect/>
            </a:stretch>
          </a:blipFill>
        </p:spPr>
        <p:txBody>
          <a:bodyPr wrap="square" lIns="0" tIns="0" rIns="0" bIns="0" rtlCol="0"/>
          <a:lstStyle/>
          <a:p/>
        </p:txBody>
      </p:sp>
      <p:sp>
        <p:nvSpPr>
          <p:cNvPr id="52" name="object 52"/>
          <p:cNvSpPr/>
          <p:nvPr/>
        </p:nvSpPr>
        <p:spPr>
          <a:xfrm>
            <a:off x="5050535" y="5794247"/>
            <a:ext cx="155575" cy="593090"/>
          </a:xfrm>
          <a:custGeom>
            <a:avLst/>
            <a:gdLst/>
            <a:ahLst/>
            <a:cxnLst/>
            <a:rect l="l" t="t" r="r" b="b"/>
            <a:pathLst>
              <a:path w="155575" h="593089">
                <a:moveTo>
                  <a:pt x="0" y="0"/>
                </a:moveTo>
                <a:lnTo>
                  <a:pt x="155448" y="592836"/>
                </a:lnTo>
              </a:path>
            </a:pathLst>
          </a:custGeom>
          <a:ln w="3175">
            <a:solidFill>
              <a:srgbClr val="000000"/>
            </a:solidFill>
          </a:ln>
        </p:spPr>
        <p:txBody>
          <a:bodyPr wrap="square" lIns="0" tIns="0" rIns="0" bIns="0" rtlCol="0"/>
          <a:lstStyle/>
          <a:p/>
        </p:txBody>
      </p:sp>
      <p:sp>
        <p:nvSpPr>
          <p:cNvPr id="53" name="object 53"/>
          <p:cNvSpPr/>
          <p:nvPr/>
        </p:nvSpPr>
        <p:spPr>
          <a:xfrm>
            <a:off x="5001767" y="4937759"/>
            <a:ext cx="219456" cy="48767"/>
          </a:xfrm>
          <a:prstGeom prst="rect">
            <a:avLst/>
          </a:prstGeom>
          <a:blipFill>
            <a:blip r:embed="rId23" cstate="print"/>
            <a:stretch>
              <a:fillRect/>
            </a:stretch>
          </a:blipFill>
        </p:spPr>
        <p:txBody>
          <a:bodyPr wrap="square" lIns="0" tIns="0" rIns="0" bIns="0" rtlCol="0"/>
          <a:lstStyle/>
          <a:p/>
        </p:txBody>
      </p:sp>
      <p:sp>
        <p:nvSpPr>
          <p:cNvPr id="54" name="object 54"/>
          <p:cNvSpPr/>
          <p:nvPr/>
        </p:nvSpPr>
        <p:spPr>
          <a:xfrm>
            <a:off x="5033771" y="5763767"/>
            <a:ext cx="35560" cy="38100"/>
          </a:xfrm>
          <a:custGeom>
            <a:avLst/>
            <a:gdLst/>
            <a:ahLst/>
            <a:cxnLst/>
            <a:rect l="l" t="t" r="r" b="b"/>
            <a:pathLst>
              <a:path w="35560" h="38100">
                <a:moveTo>
                  <a:pt x="9144" y="0"/>
                </a:moveTo>
                <a:lnTo>
                  <a:pt x="0" y="38100"/>
                </a:lnTo>
                <a:lnTo>
                  <a:pt x="35052" y="30480"/>
                </a:lnTo>
                <a:lnTo>
                  <a:pt x="9144" y="0"/>
                </a:lnTo>
                <a:close/>
              </a:path>
            </a:pathLst>
          </a:custGeom>
          <a:solidFill>
            <a:srgbClr val="000000"/>
          </a:solidFill>
        </p:spPr>
        <p:txBody>
          <a:bodyPr wrap="square" lIns="0" tIns="0" rIns="0" bIns="0" rtlCol="0"/>
          <a:lstStyle/>
          <a:p/>
        </p:txBody>
      </p:sp>
      <p:sp>
        <p:nvSpPr>
          <p:cNvPr id="55" name="object 55"/>
          <p:cNvSpPr/>
          <p:nvPr/>
        </p:nvSpPr>
        <p:spPr>
          <a:xfrm>
            <a:off x="3567684" y="5172455"/>
            <a:ext cx="399415" cy="1214755"/>
          </a:xfrm>
          <a:custGeom>
            <a:avLst/>
            <a:gdLst/>
            <a:ahLst/>
            <a:cxnLst/>
            <a:rect l="l" t="t" r="r" b="b"/>
            <a:pathLst>
              <a:path w="399414" h="1214754">
                <a:moveTo>
                  <a:pt x="399288" y="0"/>
                </a:moveTo>
                <a:lnTo>
                  <a:pt x="163067" y="1214628"/>
                </a:lnTo>
                <a:lnTo>
                  <a:pt x="0" y="1214628"/>
                </a:lnTo>
              </a:path>
            </a:pathLst>
          </a:custGeom>
          <a:ln w="3175">
            <a:solidFill>
              <a:srgbClr val="000000"/>
            </a:solidFill>
          </a:ln>
        </p:spPr>
        <p:txBody>
          <a:bodyPr wrap="square" lIns="0" tIns="0" rIns="0" bIns="0" rtlCol="0"/>
          <a:lstStyle/>
          <a:p/>
        </p:txBody>
      </p:sp>
      <p:sp>
        <p:nvSpPr>
          <p:cNvPr id="56" name="object 56"/>
          <p:cNvSpPr/>
          <p:nvPr/>
        </p:nvSpPr>
        <p:spPr>
          <a:xfrm>
            <a:off x="5241035" y="6353555"/>
            <a:ext cx="487679" cy="79248"/>
          </a:xfrm>
          <a:prstGeom prst="rect">
            <a:avLst/>
          </a:prstGeom>
          <a:blipFill>
            <a:blip r:embed="rId24" cstate="print"/>
            <a:stretch>
              <a:fillRect/>
            </a:stretch>
          </a:blipFill>
        </p:spPr>
        <p:txBody>
          <a:bodyPr wrap="square" lIns="0" tIns="0" rIns="0" bIns="0" rtlCol="0"/>
          <a:lstStyle/>
          <a:p/>
        </p:txBody>
      </p:sp>
      <p:sp>
        <p:nvSpPr>
          <p:cNvPr id="57" name="object 57"/>
          <p:cNvSpPr/>
          <p:nvPr/>
        </p:nvSpPr>
        <p:spPr>
          <a:xfrm>
            <a:off x="3947159" y="5141976"/>
            <a:ext cx="36830" cy="38100"/>
          </a:xfrm>
          <a:custGeom>
            <a:avLst/>
            <a:gdLst/>
            <a:ahLst/>
            <a:cxnLst/>
            <a:rect l="l" t="t" r="r" b="b"/>
            <a:pathLst>
              <a:path w="36829" h="38100">
                <a:moveTo>
                  <a:pt x="25907" y="0"/>
                </a:moveTo>
                <a:lnTo>
                  <a:pt x="0" y="32004"/>
                </a:lnTo>
                <a:lnTo>
                  <a:pt x="36575" y="38100"/>
                </a:lnTo>
                <a:lnTo>
                  <a:pt x="25907" y="0"/>
                </a:lnTo>
                <a:close/>
              </a:path>
            </a:pathLst>
          </a:custGeom>
          <a:solidFill>
            <a:srgbClr val="000000"/>
          </a:solidFill>
        </p:spPr>
        <p:txBody>
          <a:bodyPr wrap="square" lIns="0" tIns="0" rIns="0" bIns="0" rtlCol="0"/>
          <a:lstStyle/>
          <a:p/>
        </p:txBody>
      </p:sp>
      <p:sp>
        <p:nvSpPr>
          <p:cNvPr id="58" name="object 58"/>
          <p:cNvSpPr/>
          <p:nvPr/>
        </p:nvSpPr>
        <p:spPr>
          <a:xfrm>
            <a:off x="2747772" y="3892296"/>
            <a:ext cx="281940" cy="749935"/>
          </a:xfrm>
          <a:custGeom>
            <a:avLst/>
            <a:gdLst/>
            <a:ahLst/>
            <a:cxnLst/>
            <a:rect l="l" t="t" r="r" b="b"/>
            <a:pathLst>
              <a:path w="281939" h="749935">
                <a:moveTo>
                  <a:pt x="281939" y="749808"/>
                </a:moveTo>
                <a:lnTo>
                  <a:pt x="164591" y="0"/>
                </a:lnTo>
                <a:lnTo>
                  <a:pt x="0" y="0"/>
                </a:lnTo>
              </a:path>
            </a:pathLst>
          </a:custGeom>
          <a:ln w="3175">
            <a:solidFill>
              <a:srgbClr val="000000"/>
            </a:solidFill>
          </a:ln>
        </p:spPr>
        <p:txBody>
          <a:bodyPr wrap="square" lIns="0" tIns="0" rIns="0" bIns="0" rtlCol="0"/>
          <a:lstStyle/>
          <a:p/>
        </p:txBody>
      </p:sp>
      <p:sp>
        <p:nvSpPr>
          <p:cNvPr id="59" name="object 59"/>
          <p:cNvSpPr/>
          <p:nvPr/>
        </p:nvSpPr>
        <p:spPr>
          <a:xfrm>
            <a:off x="3087623" y="6353555"/>
            <a:ext cx="438912" cy="60960"/>
          </a:xfrm>
          <a:prstGeom prst="rect">
            <a:avLst/>
          </a:prstGeom>
          <a:blipFill>
            <a:blip r:embed="rId25" cstate="print"/>
            <a:stretch>
              <a:fillRect/>
            </a:stretch>
          </a:blipFill>
        </p:spPr>
        <p:txBody>
          <a:bodyPr wrap="square" lIns="0" tIns="0" rIns="0" bIns="0" rtlCol="0"/>
          <a:lstStyle/>
          <a:p/>
        </p:txBody>
      </p:sp>
      <p:sp>
        <p:nvSpPr>
          <p:cNvPr id="60" name="object 60"/>
          <p:cNvSpPr/>
          <p:nvPr/>
        </p:nvSpPr>
        <p:spPr>
          <a:xfrm>
            <a:off x="3011423" y="4634484"/>
            <a:ext cx="36830" cy="38100"/>
          </a:xfrm>
          <a:custGeom>
            <a:avLst/>
            <a:gdLst/>
            <a:ahLst/>
            <a:cxnLst/>
            <a:rect l="l" t="t" r="r" b="b"/>
            <a:pathLst>
              <a:path w="36830" h="38100">
                <a:moveTo>
                  <a:pt x="36576" y="0"/>
                </a:moveTo>
                <a:lnTo>
                  <a:pt x="0" y="6096"/>
                </a:lnTo>
                <a:lnTo>
                  <a:pt x="22860" y="38100"/>
                </a:lnTo>
                <a:lnTo>
                  <a:pt x="36576" y="0"/>
                </a:lnTo>
                <a:close/>
              </a:path>
            </a:pathLst>
          </a:custGeom>
          <a:solidFill>
            <a:srgbClr val="000000"/>
          </a:solidFill>
        </p:spPr>
        <p:txBody>
          <a:bodyPr wrap="square" lIns="0" tIns="0" rIns="0" bIns="0" rtlCol="0"/>
          <a:lstStyle/>
          <a:p/>
        </p:txBody>
      </p:sp>
      <p:sp>
        <p:nvSpPr>
          <p:cNvPr id="61" name="object 61"/>
          <p:cNvSpPr/>
          <p:nvPr/>
        </p:nvSpPr>
        <p:spPr>
          <a:xfrm>
            <a:off x="2584704" y="4722876"/>
            <a:ext cx="927100" cy="573405"/>
          </a:xfrm>
          <a:custGeom>
            <a:avLst/>
            <a:gdLst/>
            <a:ahLst/>
            <a:cxnLst/>
            <a:rect l="l" t="t" r="r" b="b"/>
            <a:pathLst>
              <a:path w="927100" h="573404">
                <a:moveTo>
                  <a:pt x="926591" y="0"/>
                </a:moveTo>
                <a:lnTo>
                  <a:pt x="163067" y="573024"/>
                </a:lnTo>
                <a:lnTo>
                  <a:pt x="0" y="573024"/>
                </a:lnTo>
              </a:path>
            </a:pathLst>
          </a:custGeom>
          <a:ln w="3175">
            <a:solidFill>
              <a:srgbClr val="000000"/>
            </a:solidFill>
          </a:ln>
        </p:spPr>
        <p:txBody>
          <a:bodyPr wrap="square" lIns="0" tIns="0" rIns="0" bIns="0" rtlCol="0"/>
          <a:lstStyle/>
          <a:p/>
        </p:txBody>
      </p:sp>
      <p:sp>
        <p:nvSpPr>
          <p:cNvPr id="62" name="object 62"/>
          <p:cNvSpPr/>
          <p:nvPr/>
        </p:nvSpPr>
        <p:spPr>
          <a:xfrm>
            <a:off x="2243327" y="3858767"/>
            <a:ext cx="457200" cy="60960"/>
          </a:xfrm>
          <a:prstGeom prst="rect">
            <a:avLst/>
          </a:prstGeom>
          <a:blipFill>
            <a:blip r:embed="rId26" cstate="print"/>
            <a:stretch>
              <a:fillRect/>
            </a:stretch>
          </a:blipFill>
        </p:spPr>
        <p:txBody>
          <a:bodyPr wrap="square" lIns="0" tIns="0" rIns="0" bIns="0" rtlCol="0"/>
          <a:lstStyle/>
          <a:p/>
        </p:txBody>
      </p:sp>
      <p:sp>
        <p:nvSpPr>
          <p:cNvPr id="63" name="object 63"/>
          <p:cNvSpPr/>
          <p:nvPr/>
        </p:nvSpPr>
        <p:spPr>
          <a:xfrm>
            <a:off x="3496055" y="4704588"/>
            <a:ext cx="41275" cy="35560"/>
          </a:xfrm>
          <a:custGeom>
            <a:avLst/>
            <a:gdLst/>
            <a:ahLst/>
            <a:cxnLst/>
            <a:rect l="l" t="t" r="r" b="b"/>
            <a:pathLst>
              <a:path w="41275" h="35560">
                <a:moveTo>
                  <a:pt x="41148" y="0"/>
                </a:moveTo>
                <a:lnTo>
                  <a:pt x="0" y="7619"/>
                </a:lnTo>
                <a:lnTo>
                  <a:pt x="24384" y="35051"/>
                </a:lnTo>
                <a:lnTo>
                  <a:pt x="41148" y="0"/>
                </a:lnTo>
                <a:close/>
              </a:path>
            </a:pathLst>
          </a:custGeom>
          <a:solidFill>
            <a:srgbClr val="000000"/>
          </a:solidFill>
        </p:spPr>
        <p:txBody>
          <a:bodyPr wrap="square" lIns="0" tIns="0" rIns="0" bIns="0" rtlCol="0"/>
          <a:lstStyle/>
          <a:p/>
        </p:txBody>
      </p:sp>
      <p:sp>
        <p:nvSpPr>
          <p:cNvPr id="64" name="object 64"/>
          <p:cNvSpPr/>
          <p:nvPr/>
        </p:nvSpPr>
        <p:spPr>
          <a:xfrm>
            <a:off x="2052827" y="5210555"/>
            <a:ext cx="493775" cy="164592"/>
          </a:xfrm>
          <a:prstGeom prst="rect">
            <a:avLst/>
          </a:prstGeom>
          <a:blipFill>
            <a:blip r:embed="rId27" cstate="print"/>
            <a:stretch>
              <a:fillRect/>
            </a:stretch>
          </a:blipFill>
        </p:spPr>
        <p:txBody>
          <a:bodyPr wrap="square" lIns="0" tIns="0" rIns="0" bIns="0" rtlCol="0"/>
          <a:lstStyle/>
          <a:p/>
        </p:txBody>
      </p:sp>
      <p:sp>
        <p:nvSpPr>
          <p:cNvPr id="65" name="object 65"/>
          <p:cNvSpPr/>
          <p:nvPr/>
        </p:nvSpPr>
        <p:spPr>
          <a:xfrm>
            <a:off x="5401055" y="5646420"/>
            <a:ext cx="103632" cy="73151"/>
          </a:xfrm>
          <a:prstGeom prst="rect">
            <a:avLst/>
          </a:prstGeom>
          <a:blipFill>
            <a:blip r:embed="rId28" cstate="print"/>
            <a:stretch>
              <a:fillRect/>
            </a:stretch>
          </a:blipFill>
        </p:spPr>
        <p:txBody>
          <a:bodyPr wrap="square" lIns="0" tIns="0" rIns="0" bIns="0" rtlCol="0"/>
          <a:lstStyle/>
          <a:p/>
        </p:txBody>
      </p:sp>
      <p:sp>
        <p:nvSpPr>
          <p:cNvPr id="66" name="object 66"/>
          <p:cNvSpPr/>
          <p:nvPr/>
        </p:nvSpPr>
        <p:spPr>
          <a:xfrm>
            <a:off x="2688335" y="3073907"/>
            <a:ext cx="2874645" cy="169545"/>
          </a:xfrm>
          <a:custGeom>
            <a:avLst/>
            <a:gdLst/>
            <a:ahLst/>
            <a:cxnLst/>
            <a:rect l="l" t="t" r="r" b="b"/>
            <a:pathLst>
              <a:path w="2874645" h="169544">
                <a:moveTo>
                  <a:pt x="0" y="0"/>
                </a:moveTo>
                <a:lnTo>
                  <a:pt x="2874264" y="0"/>
                </a:lnTo>
                <a:lnTo>
                  <a:pt x="2874264" y="169164"/>
                </a:lnTo>
                <a:lnTo>
                  <a:pt x="0" y="169164"/>
                </a:lnTo>
                <a:lnTo>
                  <a:pt x="0" y="0"/>
                </a:lnTo>
                <a:close/>
              </a:path>
            </a:pathLst>
          </a:custGeom>
          <a:solidFill>
            <a:srgbClr val="E6E6E6"/>
          </a:solidFill>
        </p:spPr>
        <p:txBody>
          <a:bodyPr wrap="square" lIns="0" tIns="0" rIns="0" bIns="0" rtlCol="0"/>
          <a:lstStyle/>
          <a:p/>
        </p:txBody>
      </p:sp>
      <p:sp>
        <p:nvSpPr>
          <p:cNvPr id="67" name="object 67"/>
          <p:cNvSpPr/>
          <p:nvPr/>
        </p:nvSpPr>
        <p:spPr>
          <a:xfrm>
            <a:off x="3131820" y="3092195"/>
            <a:ext cx="1987295" cy="146303"/>
          </a:xfrm>
          <a:prstGeom prst="rect">
            <a:avLst/>
          </a:prstGeom>
          <a:blipFill>
            <a:blip r:embed="rId29" cstate="print"/>
            <a:stretch>
              <a:fillRect/>
            </a:stretch>
          </a:blipFill>
        </p:spPr>
        <p:txBody>
          <a:bodyPr wrap="square" lIns="0" tIns="0" rIns="0" bIns="0" rtlCol="0"/>
          <a:lstStyle/>
          <a:p/>
        </p:txBody>
      </p:sp>
      <p:sp>
        <p:nvSpPr>
          <p:cNvPr id="68" name="object 68"/>
          <p:cNvSpPr/>
          <p:nvPr/>
        </p:nvSpPr>
        <p:spPr>
          <a:xfrm>
            <a:off x="3236976" y="5032247"/>
            <a:ext cx="588645" cy="421005"/>
          </a:xfrm>
          <a:custGeom>
            <a:avLst/>
            <a:gdLst/>
            <a:ahLst/>
            <a:cxnLst/>
            <a:rect l="l" t="t" r="r" b="b"/>
            <a:pathLst>
              <a:path w="588645" h="421004">
                <a:moveTo>
                  <a:pt x="588264" y="0"/>
                </a:moveTo>
                <a:lnTo>
                  <a:pt x="583692" y="0"/>
                </a:lnTo>
                <a:lnTo>
                  <a:pt x="0" y="416051"/>
                </a:lnTo>
                <a:lnTo>
                  <a:pt x="0" y="420623"/>
                </a:lnTo>
                <a:lnTo>
                  <a:pt x="4572" y="420623"/>
                </a:lnTo>
                <a:lnTo>
                  <a:pt x="588264" y="4571"/>
                </a:lnTo>
                <a:lnTo>
                  <a:pt x="588264" y="0"/>
                </a:lnTo>
                <a:close/>
              </a:path>
            </a:pathLst>
          </a:custGeom>
          <a:solidFill>
            <a:srgbClr val="000000"/>
          </a:solidFill>
        </p:spPr>
        <p:txBody>
          <a:bodyPr wrap="square" lIns="0" tIns="0" rIns="0" bIns="0" rtlCol="0"/>
          <a:lstStyle/>
          <a:p/>
        </p:txBody>
      </p:sp>
      <p:sp>
        <p:nvSpPr>
          <p:cNvPr id="69" name="object 69"/>
          <p:cNvSpPr/>
          <p:nvPr/>
        </p:nvSpPr>
        <p:spPr>
          <a:xfrm>
            <a:off x="3803903" y="4981955"/>
            <a:ext cx="93345" cy="76200"/>
          </a:xfrm>
          <a:custGeom>
            <a:avLst/>
            <a:gdLst/>
            <a:ahLst/>
            <a:cxnLst/>
            <a:rect l="l" t="t" r="r" b="b"/>
            <a:pathLst>
              <a:path w="93345" h="76200">
                <a:moveTo>
                  <a:pt x="4571" y="27431"/>
                </a:moveTo>
                <a:lnTo>
                  <a:pt x="0" y="27431"/>
                </a:lnTo>
                <a:lnTo>
                  <a:pt x="0" y="32003"/>
                </a:lnTo>
                <a:lnTo>
                  <a:pt x="35051" y="76199"/>
                </a:lnTo>
                <a:lnTo>
                  <a:pt x="35051" y="71627"/>
                </a:lnTo>
                <a:lnTo>
                  <a:pt x="37266" y="68654"/>
                </a:lnTo>
                <a:lnTo>
                  <a:pt x="9406" y="33527"/>
                </a:lnTo>
                <a:lnTo>
                  <a:pt x="3047" y="33527"/>
                </a:lnTo>
                <a:lnTo>
                  <a:pt x="3047" y="30479"/>
                </a:lnTo>
                <a:lnTo>
                  <a:pt x="4571" y="27431"/>
                </a:lnTo>
                <a:close/>
              </a:path>
              <a:path w="93345" h="76200">
                <a:moveTo>
                  <a:pt x="37266" y="68654"/>
                </a:moveTo>
                <a:lnTo>
                  <a:pt x="35051" y="71627"/>
                </a:lnTo>
                <a:lnTo>
                  <a:pt x="35051" y="76199"/>
                </a:lnTo>
                <a:lnTo>
                  <a:pt x="39623" y="76199"/>
                </a:lnTo>
                <a:lnTo>
                  <a:pt x="39623" y="71627"/>
                </a:lnTo>
                <a:lnTo>
                  <a:pt x="37266" y="68654"/>
                </a:lnTo>
                <a:close/>
              </a:path>
              <a:path w="93345" h="76200">
                <a:moveTo>
                  <a:pt x="92963" y="0"/>
                </a:moveTo>
                <a:lnTo>
                  <a:pt x="89915" y="0"/>
                </a:lnTo>
                <a:lnTo>
                  <a:pt x="88752" y="360"/>
                </a:lnTo>
                <a:lnTo>
                  <a:pt x="91439" y="3047"/>
                </a:lnTo>
                <a:lnTo>
                  <a:pt x="91439" y="6095"/>
                </a:lnTo>
                <a:lnTo>
                  <a:pt x="81571" y="9158"/>
                </a:lnTo>
                <a:lnTo>
                  <a:pt x="37266" y="68654"/>
                </a:lnTo>
                <a:lnTo>
                  <a:pt x="39623" y="71627"/>
                </a:lnTo>
                <a:lnTo>
                  <a:pt x="39623" y="76199"/>
                </a:lnTo>
                <a:lnTo>
                  <a:pt x="92963" y="4571"/>
                </a:lnTo>
                <a:lnTo>
                  <a:pt x="92963" y="0"/>
                </a:lnTo>
                <a:close/>
              </a:path>
              <a:path w="93345" h="76200">
                <a:moveTo>
                  <a:pt x="4571" y="27431"/>
                </a:moveTo>
                <a:lnTo>
                  <a:pt x="3047" y="30479"/>
                </a:lnTo>
                <a:lnTo>
                  <a:pt x="3047" y="33527"/>
                </a:lnTo>
                <a:lnTo>
                  <a:pt x="8150" y="31944"/>
                </a:lnTo>
                <a:lnTo>
                  <a:pt x="4571" y="27431"/>
                </a:lnTo>
                <a:close/>
              </a:path>
              <a:path w="93345" h="76200">
                <a:moveTo>
                  <a:pt x="8150" y="31944"/>
                </a:moveTo>
                <a:lnTo>
                  <a:pt x="3047" y="33527"/>
                </a:lnTo>
                <a:lnTo>
                  <a:pt x="9406" y="33527"/>
                </a:lnTo>
                <a:lnTo>
                  <a:pt x="8150" y="31944"/>
                </a:lnTo>
                <a:close/>
              </a:path>
              <a:path w="93345" h="76200">
                <a:moveTo>
                  <a:pt x="87933" y="615"/>
                </a:moveTo>
                <a:lnTo>
                  <a:pt x="1523" y="27431"/>
                </a:lnTo>
                <a:lnTo>
                  <a:pt x="4571" y="27431"/>
                </a:lnTo>
                <a:lnTo>
                  <a:pt x="8150" y="31944"/>
                </a:lnTo>
                <a:lnTo>
                  <a:pt x="81571" y="9158"/>
                </a:lnTo>
                <a:lnTo>
                  <a:pt x="87933" y="615"/>
                </a:lnTo>
                <a:close/>
              </a:path>
              <a:path w="93345" h="76200">
                <a:moveTo>
                  <a:pt x="88752" y="360"/>
                </a:moveTo>
                <a:lnTo>
                  <a:pt x="87933" y="615"/>
                </a:lnTo>
                <a:lnTo>
                  <a:pt x="81571" y="9158"/>
                </a:lnTo>
                <a:lnTo>
                  <a:pt x="91439" y="6095"/>
                </a:lnTo>
                <a:lnTo>
                  <a:pt x="91439" y="3047"/>
                </a:lnTo>
                <a:lnTo>
                  <a:pt x="88752" y="360"/>
                </a:lnTo>
                <a:close/>
              </a:path>
              <a:path w="93345" h="76200">
                <a:moveTo>
                  <a:pt x="88391" y="0"/>
                </a:moveTo>
                <a:lnTo>
                  <a:pt x="87933" y="615"/>
                </a:lnTo>
                <a:lnTo>
                  <a:pt x="88752" y="360"/>
                </a:lnTo>
                <a:lnTo>
                  <a:pt x="88391" y="0"/>
                </a:lnTo>
                <a:close/>
              </a:path>
            </a:pathLst>
          </a:custGeom>
          <a:solidFill>
            <a:srgbClr val="000000"/>
          </a:solidFill>
        </p:spPr>
        <p:txBody>
          <a:bodyPr wrap="square" lIns="0" tIns="0" rIns="0" bIns="0" rtlCol="0"/>
          <a:lstStyle/>
          <a:p/>
        </p:txBody>
      </p:sp>
      <p:sp>
        <p:nvSpPr>
          <p:cNvPr id="70" name="object 70"/>
          <p:cNvSpPr/>
          <p:nvPr/>
        </p:nvSpPr>
        <p:spPr>
          <a:xfrm>
            <a:off x="3962400" y="5032247"/>
            <a:ext cx="589915" cy="421005"/>
          </a:xfrm>
          <a:custGeom>
            <a:avLst/>
            <a:gdLst/>
            <a:ahLst/>
            <a:cxnLst/>
            <a:rect l="l" t="t" r="r" b="b"/>
            <a:pathLst>
              <a:path w="589914" h="421004">
                <a:moveTo>
                  <a:pt x="4571" y="0"/>
                </a:moveTo>
                <a:lnTo>
                  <a:pt x="0" y="0"/>
                </a:lnTo>
                <a:lnTo>
                  <a:pt x="0" y="4572"/>
                </a:lnTo>
                <a:lnTo>
                  <a:pt x="585215" y="420624"/>
                </a:lnTo>
                <a:lnTo>
                  <a:pt x="589787" y="420624"/>
                </a:lnTo>
                <a:lnTo>
                  <a:pt x="589787" y="416052"/>
                </a:lnTo>
                <a:lnTo>
                  <a:pt x="4571" y="0"/>
                </a:lnTo>
                <a:close/>
              </a:path>
            </a:pathLst>
          </a:custGeom>
          <a:solidFill>
            <a:srgbClr val="000000"/>
          </a:solidFill>
        </p:spPr>
        <p:txBody>
          <a:bodyPr wrap="square" lIns="0" tIns="0" rIns="0" bIns="0" rtlCol="0"/>
          <a:lstStyle/>
          <a:p/>
        </p:txBody>
      </p:sp>
      <p:sp>
        <p:nvSpPr>
          <p:cNvPr id="71" name="object 71"/>
          <p:cNvSpPr/>
          <p:nvPr/>
        </p:nvSpPr>
        <p:spPr>
          <a:xfrm>
            <a:off x="3892296" y="4981955"/>
            <a:ext cx="93345" cy="76200"/>
          </a:xfrm>
          <a:custGeom>
            <a:avLst/>
            <a:gdLst/>
            <a:ahLst/>
            <a:cxnLst/>
            <a:rect l="l" t="t" r="r" b="b"/>
            <a:pathLst>
              <a:path w="93345" h="76200">
                <a:moveTo>
                  <a:pt x="3047" y="0"/>
                </a:moveTo>
                <a:lnTo>
                  <a:pt x="0" y="0"/>
                </a:lnTo>
                <a:lnTo>
                  <a:pt x="0" y="4571"/>
                </a:lnTo>
                <a:lnTo>
                  <a:pt x="53339" y="76199"/>
                </a:lnTo>
                <a:lnTo>
                  <a:pt x="57911" y="76199"/>
                </a:lnTo>
                <a:lnTo>
                  <a:pt x="59120" y="74675"/>
                </a:lnTo>
                <a:lnTo>
                  <a:pt x="56387" y="74675"/>
                </a:lnTo>
                <a:lnTo>
                  <a:pt x="53339" y="71627"/>
                </a:lnTo>
                <a:lnTo>
                  <a:pt x="55697" y="68654"/>
                </a:lnTo>
                <a:lnTo>
                  <a:pt x="11392" y="9158"/>
                </a:lnTo>
                <a:lnTo>
                  <a:pt x="1523" y="6095"/>
                </a:lnTo>
                <a:lnTo>
                  <a:pt x="4367" y="409"/>
                </a:lnTo>
                <a:lnTo>
                  <a:pt x="3047" y="0"/>
                </a:lnTo>
                <a:close/>
              </a:path>
              <a:path w="93345" h="76200">
                <a:moveTo>
                  <a:pt x="55697" y="68654"/>
                </a:moveTo>
                <a:lnTo>
                  <a:pt x="53339" y="71627"/>
                </a:lnTo>
                <a:lnTo>
                  <a:pt x="56387" y="74675"/>
                </a:lnTo>
                <a:lnTo>
                  <a:pt x="57911" y="71627"/>
                </a:lnTo>
                <a:lnTo>
                  <a:pt x="55697" y="68654"/>
                </a:lnTo>
                <a:close/>
              </a:path>
              <a:path w="93345" h="76200">
                <a:moveTo>
                  <a:pt x="84813" y="31944"/>
                </a:moveTo>
                <a:lnTo>
                  <a:pt x="55697" y="68654"/>
                </a:lnTo>
                <a:lnTo>
                  <a:pt x="57911" y="71627"/>
                </a:lnTo>
                <a:lnTo>
                  <a:pt x="56387" y="74675"/>
                </a:lnTo>
                <a:lnTo>
                  <a:pt x="59120" y="74675"/>
                </a:lnTo>
                <a:lnTo>
                  <a:pt x="91755" y="33527"/>
                </a:lnTo>
                <a:lnTo>
                  <a:pt x="89915" y="33527"/>
                </a:lnTo>
                <a:lnTo>
                  <a:pt x="84813" y="31944"/>
                </a:lnTo>
                <a:close/>
              </a:path>
              <a:path w="93345" h="76200">
                <a:moveTo>
                  <a:pt x="92963" y="27431"/>
                </a:moveTo>
                <a:lnTo>
                  <a:pt x="88391" y="27431"/>
                </a:lnTo>
                <a:lnTo>
                  <a:pt x="84813" y="31944"/>
                </a:lnTo>
                <a:lnTo>
                  <a:pt x="89915" y="33527"/>
                </a:lnTo>
                <a:lnTo>
                  <a:pt x="91439" y="32003"/>
                </a:lnTo>
                <a:lnTo>
                  <a:pt x="92963" y="32003"/>
                </a:lnTo>
                <a:lnTo>
                  <a:pt x="92963" y="27431"/>
                </a:lnTo>
                <a:close/>
              </a:path>
              <a:path w="93345" h="76200">
                <a:moveTo>
                  <a:pt x="92963" y="32003"/>
                </a:moveTo>
                <a:lnTo>
                  <a:pt x="91439" y="32003"/>
                </a:lnTo>
                <a:lnTo>
                  <a:pt x="89915" y="33527"/>
                </a:lnTo>
                <a:lnTo>
                  <a:pt x="91755" y="33527"/>
                </a:lnTo>
                <a:lnTo>
                  <a:pt x="92963" y="32003"/>
                </a:lnTo>
                <a:close/>
              </a:path>
              <a:path w="93345" h="76200">
                <a:moveTo>
                  <a:pt x="5030" y="615"/>
                </a:moveTo>
                <a:lnTo>
                  <a:pt x="11392" y="9158"/>
                </a:lnTo>
                <a:lnTo>
                  <a:pt x="84813" y="31944"/>
                </a:lnTo>
                <a:lnTo>
                  <a:pt x="88391" y="27431"/>
                </a:lnTo>
                <a:lnTo>
                  <a:pt x="91439" y="27431"/>
                </a:lnTo>
                <a:lnTo>
                  <a:pt x="5030" y="615"/>
                </a:lnTo>
                <a:close/>
              </a:path>
              <a:path w="93345" h="76200">
                <a:moveTo>
                  <a:pt x="4367" y="409"/>
                </a:moveTo>
                <a:lnTo>
                  <a:pt x="1523" y="6095"/>
                </a:lnTo>
                <a:lnTo>
                  <a:pt x="11392" y="9158"/>
                </a:lnTo>
                <a:lnTo>
                  <a:pt x="5030" y="615"/>
                </a:lnTo>
                <a:lnTo>
                  <a:pt x="4367" y="409"/>
                </a:lnTo>
                <a:close/>
              </a:path>
              <a:path w="93345" h="76200">
                <a:moveTo>
                  <a:pt x="4571" y="0"/>
                </a:moveTo>
                <a:lnTo>
                  <a:pt x="4367" y="409"/>
                </a:lnTo>
                <a:lnTo>
                  <a:pt x="5030" y="615"/>
                </a:lnTo>
                <a:lnTo>
                  <a:pt x="4571" y="0"/>
                </a:lnTo>
                <a:close/>
              </a:path>
            </a:pathLst>
          </a:custGeom>
          <a:solidFill>
            <a:srgbClr val="000000"/>
          </a:solidFill>
        </p:spPr>
        <p:txBody>
          <a:bodyPr wrap="square" lIns="0" tIns="0" rIns="0" bIns="0" rtlCol="0"/>
          <a:lstStyle/>
          <a:p/>
        </p:txBody>
      </p:sp>
      <p:sp>
        <p:nvSpPr>
          <p:cNvPr id="72" name="object 72"/>
          <p:cNvSpPr/>
          <p:nvPr/>
        </p:nvSpPr>
        <p:spPr>
          <a:xfrm>
            <a:off x="3378708" y="4582667"/>
            <a:ext cx="152400" cy="73151"/>
          </a:xfrm>
          <a:prstGeom prst="rect">
            <a:avLst/>
          </a:prstGeom>
          <a:blipFill>
            <a:blip r:embed="rId30" cstate="print"/>
            <a:stretch>
              <a:fillRect/>
            </a:stretch>
          </a:blipFill>
        </p:spPr>
        <p:txBody>
          <a:bodyPr wrap="square" lIns="0" tIns="0" rIns="0" bIns="0" rtlCol="0"/>
          <a:lstStyle/>
          <a:p/>
        </p:txBody>
      </p:sp>
      <p:sp>
        <p:nvSpPr>
          <p:cNvPr id="73" name="object 73"/>
          <p:cNvSpPr/>
          <p:nvPr/>
        </p:nvSpPr>
        <p:spPr>
          <a:xfrm>
            <a:off x="1569719" y="5841491"/>
            <a:ext cx="655320" cy="234950"/>
          </a:xfrm>
          <a:custGeom>
            <a:avLst/>
            <a:gdLst/>
            <a:ahLst/>
            <a:cxnLst/>
            <a:rect l="l" t="t" r="r" b="b"/>
            <a:pathLst>
              <a:path w="655319" h="234950">
                <a:moveTo>
                  <a:pt x="655319" y="0"/>
                </a:moveTo>
                <a:lnTo>
                  <a:pt x="0" y="0"/>
                </a:lnTo>
                <a:lnTo>
                  <a:pt x="0" y="234696"/>
                </a:lnTo>
                <a:lnTo>
                  <a:pt x="655319" y="234696"/>
                </a:lnTo>
                <a:lnTo>
                  <a:pt x="655319" y="0"/>
                </a:lnTo>
                <a:close/>
              </a:path>
            </a:pathLst>
          </a:custGeom>
          <a:ln w="3175">
            <a:solidFill>
              <a:srgbClr val="000000"/>
            </a:solidFill>
          </a:ln>
        </p:spPr>
        <p:txBody>
          <a:bodyPr wrap="square" lIns="0" tIns="0" rIns="0" bIns="0" rtlCol="0"/>
          <a:lstStyle/>
          <a:p/>
        </p:txBody>
      </p:sp>
      <p:sp>
        <p:nvSpPr>
          <p:cNvPr id="74" name="object 74"/>
          <p:cNvSpPr/>
          <p:nvPr/>
        </p:nvSpPr>
        <p:spPr>
          <a:xfrm>
            <a:off x="1598675" y="5884164"/>
            <a:ext cx="390144" cy="143256"/>
          </a:xfrm>
          <a:prstGeom prst="rect">
            <a:avLst/>
          </a:prstGeom>
          <a:blipFill>
            <a:blip r:embed="rId31" cstate="print"/>
            <a:stretch>
              <a:fillRect/>
            </a:stretch>
          </a:blipFill>
        </p:spPr>
        <p:txBody>
          <a:bodyPr wrap="square" lIns="0" tIns="0" rIns="0" bIns="0" rtlCol="0"/>
          <a:lstStyle/>
          <a:p/>
        </p:txBody>
      </p:sp>
      <p:sp>
        <p:nvSpPr>
          <p:cNvPr id="75" name="object 75"/>
          <p:cNvSpPr/>
          <p:nvPr/>
        </p:nvSpPr>
        <p:spPr>
          <a:xfrm>
            <a:off x="1569719" y="5608320"/>
            <a:ext cx="655320" cy="233679"/>
          </a:xfrm>
          <a:custGeom>
            <a:avLst/>
            <a:gdLst/>
            <a:ahLst/>
            <a:cxnLst/>
            <a:rect l="l" t="t" r="r" b="b"/>
            <a:pathLst>
              <a:path w="655319" h="233679">
                <a:moveTo>
                  <a:pt x="0" y="233172"/>
                </a:moveTo>
                <a:lnTo>
                  <a:pt x="655319" y="233172"/>
                </a:lnTo>
                <a:lnTo>
                  <a:pt x="655319" y="0"/>
                </a:lnTo>
                <a:lnTo>
                  <a:pt x="0" y="0"/>
                </a:lnTo>
                <a:lnTo>
                  <a:pt x="0" y="233172"/>
                </a:lnTo>
                <a:close/>
              </a:path>
            </a:pathLst>
          </a:custGeom>
          <a:ln w="3175">
            <a:solidFill>
              <a:srgbClr val="000000"/>
            </a:solidFill>
          </a:ln>
        </p:spPr>
        <p:txBody>
          <a:bodyPr wrap="square" lIns="0" tIns="0" rIns="0" bIns="0" rtlCol="0"/>
          <a:lstStyle/>
          <a:p/>
        </p:txBody>
      </p:sp>
      <p:sp>
        <p:nvSpPr>
          <p:cNvPr id="76" name="object 76"/>
          <p:cNvSpPr/>
          <p:nvPr/>
        </p:nvSpPr>
        <p:spPr>
          <a:xfrm>
            <a:off x="1595627" y="5647944"/>
            <a:ext cx="347472" cy="48767"/>
          </a:xfrm>
          <a:prstGeom prst="rect">
            <a:avLst/>
          </a:prstGeom>
          <a:blipFill>
            <a:blip r:embed="rId32" cstate="print"/>
            <a:stretch>
              <a:fillRect/>
            </a:stretch>
          </a:blipFill>
        </p:spPr>
        <p:txBody>
          <a:bodyPr wrap="square" lIns="0" tIns="0" rIns="0" bIns="0" rtlCol="0"/>
          <a:lstStyle/>
          <a:p/>
        </p:txBody>
      </p:sp>
      <p:sp>
        <p:nvSpPr>
          <p:cNvPr id="77" name="object 77"/>
          <p:cNvSpPr/>
          <p:nvPr/>
        </p:nvSpPr>
        <p:spPr>
          <a:xfrm>
            <a:off x="1569719" y="5451347"/>
            <a:ext cx="655320" cy="157480"/>
          </a:xfrm>
          <a:custGeom>
            <a:avLst/>
            <a:gdLst/>
            <a:ahLst/>
            <a:cxnLst/>
            <a:rect l="l" t="t" r="r" b="b"/>
            <a:pathLst>
              <a:path w="655319" h="157479">
                <a:moveTo>
                  <a:pt x="0" y="156972"/>
                </a:moveTo>
                <a:lnTo>
                  <a:pt x="655319" y="156972"/>
                </a:lnTo>
                <a:lnTo>
                  <a:pt x="655319" y="0"/>
                </a:lnTo>
                <a:lnTo>
                  <a:pt x="0" y="0"/>
                </a:lnTo>
                <a:lnTo>
                  <a:pt x="0" y="156972"/>
                </a:lnTo>
                <a:close/>
              </a:path>
            </a:pathLst>
          </a:custGeom>
          <a:ln w="3175">
            <a:solidFill>
              <a:srgbClr val="000000"/>
            </a:solidFill>
          </a:ln>
        </p:spPr>
        <p:txBody>
          <a:bodyPr wrap="square" lIns="0" tIns="0" rIns="0" bIns="0" rtlCol="0"/>
          <a:lstStyle/>
          <a:p/>
        </p:txBody>
      </p:sp>
      <p:sp>
        <p:nvSpPr>
          <p:cNvPr id="78" name="object 78"/>
          <p:cNvSpPr/>
          <p:nvPr/>
        </p:nvSpPr>
        <p:spPr>
          <a:xfrm>
            <a:off x="1787651" y="5492496"/>
            <a:ext cx="213360" cy="48767"/>
          </a:xfrm>
          <a:prstGeom prst="rect">
            <a:avLst/>
          </a:prstGeom>
          <a:blipFill>
            <a:blip r:embed="rId33" cstate="print"/>
            <a:stretch>
              <a:fillRect/>
            </a:stretch>
          </a:blipFill>
        </p:spPr>
        <p:txBody>
          <a:bodyPr wrap="square" lIns="0" tIns="0" rIns="0" bIns="0" rtlCol="0"/>
          <a:lstStyle/>
          <a:p/>
        </p:txBody>
      </p:sp>
      <p:sp>
        <p:nvSpPr>
          <p:cNvPr id="79" name="object 79"/>
          <p:cNvSpPr/>
          <p:nvPr/>
        </p:nvSpPr>
        <p:spPr>
          <a:xfrm>
            <a:off x="2775204" y="5615940"/>
            <a:ext cx="18287" cy="48767"/>
          </a:xfrm>
          <a:prstGeom prst="rect">
            <a:avLst/>
          </a:prstGeom>
          <a:blipFill>
            <a:blip r:embed="rId34" cstate="print"/>
            <a:stretch>
              <a:fillRect/>
            </a:stretch>
          </a:blipFill>
        </p:spPr>
        <p:txBody>
          <a:bodyPr wrap="square" lIns="0" tIns="0" rIns="0" bIns="0" rtlCol="0"/>
          <a:lstStyle/>
          <a:p/>
        </p:txBody>
      </p:sp>
      <p:sp>
        <p:nvSpPr>
          <p:cNvPr id="80" name="object 80"/>
          <p:cNvSpPr/>
          <p:nvPr/>
        </p:nvSpPr>
        <p:spPr>
          <a:xfrm>
            <a:off x="2221992" y="5763005"/>
            <a:ext cx="588645" cy="0"/>
          </a:xfrm>
          <a:custGeom>
            <a:avLst/>
            <a:gdLst/>
            <a:ahLst/>
            <a:cxnLst/>
            <a:rect l="l" t="t" r="r" b="b"/>
            <a:pathLst>
              <a:path w="588644" h="0">
                <a:moveTo>
                  <a:pt x="0" y="0"/>
                </a:moveTo>
                <a:lnTo>
                  <a:pt x="588264" y="0"/>
                </a:lnTo>
              </a:path>
            </a:pathLst>
          </a:custGeom>
          <a:ln w="4572">
            <a:solidFill>
              <a:srgbClr val="000000"/>
            </a:solidFill>
          </a:ln>
        </p:spPr>
        <p:txBody>
          <a:bodyPr wrap="square" lIns="0" tIns="0" rIns="0" bIns="0" rtlCol="0"/>
          <a:lstStyle/>
          <a:p/>
        </p:txBody>
      </p:sp>
      <p:sp>
        <p:nvSpPr>
          <p:cNvPr id="81" name="object 81"/>
          <p:cNvSpPr/>
          <p:nvPr/>
        </p:nvSpPr>
        <p:spPr>
          <a:xfrm>
            <a:off x="2808732" y="5733288"/>
            <a:ext cx="104139" cy="62865"/>
          </a:xfrm>
          <a:custGeom>
            <a:avLst/>
            <a:gdLst/>
            <a:ahLst/>
            <a:cxnLst/>
            <a:rect l="l" t="t" r="r" b="b"/>
            <a:pathLst>
              <a:path w="104139" h="62864">
                <a:moveTo>
                  <a:pt x="51816" y="0"/>
                </a:moveTo>
                <a:lnTo>
                  <a:pt x="0" y="30480"/>
                </a:lnTo>
                <a:lnTo>
                  <a:pt x="51816" y="62484"/>
                </a:lnTo>
                <a:lnTo>
                  <a:pt x="103632" y="30480"/>
                </a:lnTo>
                <a:lnTo>
                  <a:pt x="51816" y="0"/>
                </a:lnTo>
                <a:close/>
              </a:path>
            </a:pathLst>
          </a:custGeom>
          <a:solidFill>
            <a:srgbClr val="000000"/>
          </a:solidFill>
        </p:spPr>
        <p:txBody>
          <a:bodyPr wrap="square" lIns="0" tIns="0" rIns="0" bIns="0" rtlCol="0"/>
          <a:lstStyle/>
          <a:p/>
        </p:txBody>
      </p:sp>
      <p:sp>
        <p:nvSpPr>
          <p:cNvPr id="82" name="object 82"/>
          <p:cNvSpPr/>
          <p:nvPr/>
        </p:nvSpPr>
        <p:spPr>
          <a:xfrm>
            <a:off x="2805683" y="5730240"/>
            <a:ext cx="108585" cy="67310"/>
          </a:xfrm>
          <a:custGeom>
            <a:avLst/>
            <a:gdLst/>
            <a:ahLst/>
            <a:cxnLst/>
            <a:rect l="l" t="t" r="r" b="b"/>
            <a:pathLst>
              <a:path w="108585" h="67310">
                <a:moveTo>
                  <a:pt x="56387" y="0"/>
                </a:moveTo>
                <a:lnTo>
                  <a:pt x="51815" y="0"/>
                </a:lnTo>
                <a:lnTo>
                  <a:pt x="0" y="30479"/>
                </a:lnTo>
                <a:lnTo>
                  <a:pt x="0" y="35051"/>
                </a:lnTo>
                <a:lnTo>
                  <a:pt x="51815" y="67055"/>
                </a:lnTo>
                <a:lnTo>
                  <a:pt x="56387" y="67055"/>
                </a:lnTo>
                <a:lnTo>
                  <a:pt x="58855" y="65531"/>
                </a:lnTo>
                <a:lnTo>
                  <a:pt x="54863" y="65531"/>
                </a:lnTo>
                <a:lnTo>
                  <a:pt x="51815" y="62483"/>
                </a:lnTo>
                <a:lnTo>
                  <a:pt x="54101" y="61072"/>
                </a:lnTo>
                <a:lnTo>
                  <a:pt x="11974" y="35051"/>
                </a:lnTo>
                <a:lnTo>
                  <a:pt x="4571" y="35051"/>
                </a:lnTo>
                <a:lnTo>
                  <a:pt x="3047" y="33527"/>
                </a:lnTo>
                <a:lnTo>
                  <a:pt x="4571" y="30479"/>
                </a:lnTo>
                <a:lnTo>
                  <a:pt x="12344" y="30479"/>
                </a:lnTo>
                <a:lnTo>
                  <a:pt x="54101" y="5916"/>
                </a:lnTo>
                <a:lnTo>
                  <a:pt x="51815" y="4571"/>
                </a:lnTo>
                <a:lnTo>
                  <a:pt x="54863" y="3047"/>
                </a:lnTo>
                <a:lnTo>
                  <a:pt x="61569" y="3047"/>
                </a:lnTo>
                <a:lnTo>
                  <a:pt x="56387" y="0"/>
                </a:lnTo>
                <a:close/>
              </a:path>
              <a:path w="108585" h="67310">
                <a:moveTo>
                  <a:pt x="54101" y="61072"/>
                </a:moveTo>
                <a:lnTo>
                  <a:pt x="51815" y="62483"/>
                </a:lnTo>
                <a:lnTo>
                  <a:pt x="54863" y="65531"/>
                </a:lnTo>
                <a:lnTo>
                  <a:pt x="56387" y="62483"/>
                </a:lnTo>
                <a:lnTo>
                  <a:pt x="54101" y="61072"/>
                </a:lnTo>
                <a:close/>
              </a:path>
              <a:path w="108585" h="67310">
                <a:moveTo>
                  <a:pt x="99840" y="32821"/>
                </a:moveTo>
                <a:lnTo>
                  <a:pt x="54101" y="61072"/>
                </a:lnTo>
                <a:lnTo>
                  <a:pt x="56387" y="62483"/>
                </a:lnTo>
                <a:lnTo>
                  <a:pt x="54863" y="65531"/>
                </a:lnTo>
                <a:lnTo>
                  <a:pt x="58855" y="65531"/>
                </a:lnTo>
                <a:lnTo>
                  <a:pt x="108203" y="35051"/>
                </a:lnTo>
                <a:lnTo>
                  <a:pt x="103631" y="35051"/>
                </a:lnTo>
                <a:lnTo>
                  <a:pt x="99840" y="32821"/>
                </a:lnTo>
                <a:close/>
              </a:path>
              <a:path w="108585" h="67310">
                <a:moveTo>
                  <a:pt x="4571" y="30479"/>
                </a:moveTo>
                <a:lnTo>
                  <a:pt x="3047" y="33527"/>
                </a:lnTo>
                <a:lnTo>
                  <a:pt x="4571" y="35051"/>
                </a:lnTo>
                <a:lnTo>
                  <a:pt x="8363" y="32821"/>
                </a:lnTo>
                <a:lnTo>
                  <a:pt x="4571" y="30479"/>
                </a:lnTo>
                <a:close/>
              </a:path>
              <a:path w="108585" h="67310">
                <a:moveTo>
                  <a:pt x="8363" y="32821"/>
                </a:moveTo>
                <a:lnTo>
                  <a:pt x="4571" y="35051"/>
                </a:lnTo>
                <a:lnTo>
                  <a:pt x="11974" y="35051"/>
                </a:lnTo>
                <a:lnTo>
                  <a:pt x="8363" y="32821"/>
                </a:lnTo>
                <a:close/>
              </a:path>
              <a:path w="108585" h="67310">
                <a:moveTo>
                  <a:pt x="103631" y="30479"/>
                </a:moveTo>
                <a:lnTo>
                  <a:pt x="99840" y="32821"/>
                </a:lnTo>
                <a:lnTo>
                  <a:pt x="103631" y="35051"/>
                </a:lnTo>
                <a:lnTo>
                  <a:pt x="106679" y="33527"/>
                </a:lnTo>
                <a:lnTo>
                  <a:pt x="103631" y="30479"/>
                </a:lnTo>
                <a:close/>
              </a:path>
              <a:path w="108585" h="67310">
                <a:moveTo>
                  <a:pt x="108203" y="30479"/>
                </a:moveTo>
                <a:lnTo>
                  <a:pt x="103631" y="30479"/>
                </a:lnTo>
                <a:lnTo>
                  <a:pt x="106679" y="33527"/>
                </a:lnTo>
                <a:lnTo>
                  <a:pt x="103631" y="35051"/>
                </a:lnTo>
                <a:lnTo>
                  <a:pt x="108203" y="35051"/>
                </a:lnTo>
                <a:lnTo>
                  <a:pt x="108203" y="30479"/>
                </a:lnTo>
                <a:close/>
              </a:path>
              <a:path w="108585" h="67310">
                <a:moveTo>
                  <a:pt x="12344" y="30479"/>
                </a:moveTo>
                <a:lnTo>
                  <a:pt x="4571" y="30479"/>
                </a:lnTo>
                <a:lnTo>
                  <a:pt x="8363" y="32821"/>
                </a:lnTo>
                <a:lnTo>
                  <a:pt x="12344" y="30479"/>
                </a:lnTo>
                <a:close/>
              </a:path>
              <a:path w="108585" h="67310">
                <a:moveTo>
                  <a:pt x="61569" y="3047"/>
                </a:moveTo>
                <a:lnTo>
                  <a:pt x="54863" y="3047"/>
                </a:lnTo>
                <a:lnTo>
                  <a:pt x="56387" y="4571"/>
                </a:lnTo>
                <a:lnTo>
                  <a:pt x="54101" y="5916"/>
                </a:lnTo>
                <a:lnTo>
                  <a:pt x="99840" y="32821"/>
                </a:lnTo>
                <a:lnTo>
                  <a:pt x="103631" y="30479"/>
                </a:lnTo>
                <a:lnTo>
                  <a:pt x="108203" y="30479"/>
                </a:lnTo>
                <a:lnTo>
                  <a:pt x="61569" y="3047"/>
                </a:lnTo>
                <a:close/>
              </a:path>
              <a:path w="108585" h="67310">
                <a:moveTo>
                  <a:pt x="54863" y="3047"/>
                </a:moveTo>
                <a:lnTo>
                  <a:pt x="51815" y="4571"/>
                </a:lnTo>
                <a:lnTo>
                  <a:pt x="54101" y="5916"/>
                </a:lnTo>
                <a:lnTo>
                  <a:pt x="56387" y="4571"/>
                </a:lnTo>
                <a:lnTo>
                  <a:pt x="54863" y="3047"/>
                </a:lnTo>
                <a:close/>
              </a:path>
            </a:pathLst>
          </a:custGeom>
          <a:solidFill>
            <a:srgbClr val="000000"/>
          </a:solidFill>
        </p:spPr>
        <p:txBody>
          <a:bodyPr wrap="square" lIns="0" tIns="0" rIns="0" bIns="0" rtlCol="0"/>
          <a:lstStyle/>
          <a:p/>
        </p:txBody>
      </p:sp>
      <p:sp>
        <p:nvSpPr>
          <p:cNvPr id="83" name="object 83"/>
          <p:cNvSpPr/>
          <p:nvPr/>
        </p:nvSpPr>
        <p:spPr>
          <a:xfrm>
            <a:off x="2552700" y="5818632"/>
            <a:ext cx="155575" cy="594360"/>
          </a:xfrm>
          <a:custGeom>
            <a:avLst/>
            <a:gdLst/>
            <a:ahLst/>
            <a:cxnLst/>
            <a:rect l="l" t="t" r="r" b="b"/>
            <a:pathLst>
              <a:path w="155575" h="594360">
                <a:moveTo>
                  <a:pt x="155448" y="0"/>
                </a:moveTo>
                <a:lnTo>
                  <a:pt x="0" y="594360"/>
                </a:lnTo>
              </a:path>
            </a:pathLst>
          </a:custGeom>
          <a:ln w="3175">
            <a:solidFill>
              <a:srgbClr val="000000"/>
            </a:solidFill>
          </a:ln>
        </p:spPr>
        <p:txBody>
          <a:bodyPr wrap="square" lIns="0" tIns="0" rIns="0" bIns="0" rtlCol="0"/>
          <a:lstStyle/>
          <a:p/>
        </p:txBody>
      </p:sp>
      <p:sp>
        <p:nvSpPr>
          <p:cNvPr id="84" name="object 84"/>
          <p:cNvSpPr/>
          <p:nvPr/>
        </p:nvSpPr>
        <p:spPr>
          <a:xfrm>
            <a:off x="2689860" y="5788152"/>
            <a:ext cx="35560" cy="40005"/>
          </a:xfrm>
          <a:custGeom>
            <a:avLst/>
            <a:gdLst/>
            <a:ahLst/>
            <a:cxnLst/>
            <a:rect l="l" t="t" r="r" b="b"/>
            <a:pathLst>
              <a:path w="35560" h="40004">
                <a:moveTo>
                  <a:pt x="25907" y="0"/>
                </a:moveTo>
                <a:lnTo>
                  <a:pt x="0" y="30480"/>
                </a:lnTo>
                <a:lnTo>
                  <a:pt x="35051" y="39624"/>
                </a:lnTo>
                <a:lnTo>
                  <a:pt x="25907" y="0"/>
                </a:lnTo>
                <a:close/>
              </a:path>
            </a:pathLst>
          </a:custGeom>
          <a:solidFill>
            <a:srgbClr val="000000"/>
          </a:solidFill>
        </p:spPr>
        <p:txBody>
          <a:bodyPr wrap="square" lIns="0" tIns="0" rIns="0" bIns="0" rtlCol="0"/>
          <a:lstStyle/>
          <a:p/>
        </p:txBody>
      </p:sp>
      <p:sp>
        <p:nvSpPr>
          <p:cNvPr id="85" name="object 85"/>
          <p:cNvSpPr/>
          <p:nvPr/>
        </p:nvSpPr>
        <p:spPr>
          <a:xfrm>
            <a:off x="2013204" y="6376415"/>
            <a:ext cx="493775" cy="79248"/>
          </a:xfrm>
          <a:prstGeom prst="rect">
            <a:avLst/>
          </a:prstGeom>
          <a:blipFill>
            <a:blip r:embed="rId35" cstate="print"/>
            <a:stretch>
              <a:fillRect/>
            </a:stretch>
          </a:blipFill>
        </p:spPr>
        <p:txBody>
          <a:bodyPr wrap="square" lIns="0" tIns="0" rIns="0" bIns="0" rtlCol="0"/>
          <a:lstStyle/>
          <a:p/>
        </p:txBody>
      </p:sp>
      <p:sp>
        <p:nvSpPr>
          <p:cNvPr id="86" name="object 86"/>
          <p:cNvSpPr/>
          <p:nvPr/>
        </p:nvSpPr>
        <p:spPr>
          <a:xfrm>
            <a:off x="2830067" y="4672584"/>
            <a:ext cx="737870" cy="0"/>
          </a:xfrm>
          <a:custGeom>
            <a:avLst/>
            <a:gdLst/>
            <a:ahLst/>
            <a:cxnLst/>
            <a:rect l="l" t="t" r="r" b="b"/>
            <a:pathLst>
              <a:path w="737870" h="0">
                <a:moveTo>
                  <a:pt x="737615" y="0"/>
                </a:moveTo>
                <a:lnTo>
                  <a:pt x="0" y="0"/>
                </a:lnTo>
              </a:path>
            </a:pathLst>
          </a:custGeom>
          <a:ln w="3175">
            <a:solidFill>
              <a:srgbClr val="000000"/>
            </a:solidFill>
          </a:ln>
        </p:spPr>
        <p:txBody>
          <a:bodyPr wrap="square" lIns="0" tIns="0" rIns="0" bIns="0" rtlCol="0"/>
          <a:lstStyle/>
          <a:p/>
        </p:txBody>
      </p:sp>
      <p:sp>
        <p:nvSpPr>
          <p:cNvPr id="87" name="object 87"/>
          <p:cNvSpPr/>
          <p:nvPr/>
        </p:nvSpPr>
        <p:spPr>
          <a:xfrm>
            <a:off x="4964215" y="5766904"/>
            <a:ext cx="544830" cy="0"/>
          </a:xfrm>
          <a:custGeom>
            <a:avLst/>
            <a:gdLst/>
            <a:ahLst/>
            <a:cxnLst/>
            <a:rect l="l" t="t" r="r" b="b"/>
            <a:pathLst>
              <a:path w="544829" h="0">
                <a:moveTo>
                  <a:pt x="544218" y="0"/>
                </a:moveTo>
                <a:lnTo>
                  <a:pt x="0" y="0"/>
                </a:lnTo>
              </a:path>
            </a:pathLst>
          </a:custGeom>
          <a:ln w="3175">
            <a:solidFill>
              <a:srgbClr val="000000"/>
            </a:solidFill>
          </a:ln>
        </p:spPr>
        <p:txBody>
          <a:bodyPr wrap="square" lIns="0" tIns="0" rIns="0" bIns="0" rtlCol="0"/>
          <a:lstStyle/>
          <a:p/>
        </p:txBody>
      </p:sp>
      <p:sp>
        <p:nvSpPr>
          <p:cNvPr id="88" name="object 88"/>
          <p:cNvSpPr/>
          <p:nvPr/>
        </p:nvSpPr>
        <p:spPr>
          <a:xfrm>
            <a:off x="4964215" y="5766904"/>
            <a:ext cx="544830" cy="0"/>
          </a:xfrm>
          <a:custGeom>
            <a:avLst/>
            <a:gdLst/>
            <a:ahLst/>
            <a:cxnLst/>
            <a:rect l="l" t="t" r="r" b="b"/>
            <a:pathLst>
              <a:path w="544829" h="0">
                <a:moveTo>
                  <a:pt x="544218" y="0"/>
                </a:moveTo>
                <a:lnTo>
                  <a:pt x="0" y="0"/>
                </a:lnTo>
              </a:path>
            </a:pathLst>
          </a:custGeom>
          <a:ln w="3175">
            <a:solidFill>
              <a:srgbClr val="000000"/>
            </a:solidFill>
          </a:ln>
        </p:spPr>
        <p:txBody>
          <a:bodyPr wrap="square" lIns="0" tIns="0" rIns="0" bIns="0" rtlCol="0"/>
          <a:lstStyle/>
          <a:p/>
        </p:txBody>
      </p:sp>
      <p:sp>
        <p:nvSpPr>
          <p:cNvPr id="89" name="object 8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92</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1176019"/>
            <a:ext cx="5514340" cy="7837170"/>
          </a:xfrm>
          <a:prstGeom prst="rect">
            <a:avLst/>
          </a:prstGeom>
        </p:spPr>
        <p:txBody>
          <a:bodyPr wrap="square" lIns="0" tIns="0" rIns="0" bIns="0" rtlCol="0" vert="horz">
            <a:spAutoFit/>
          </a:bodyPr>
          <a:lstStyle/>
          <a:p>
            <a:pPr marL="889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16</a:t>
            </a:r>
            <a:endParaRPr sz="1900">
              <a:latin typeface="Times New Roman"/>
              <a:cs typeface="Times New Roman"/>
            </a:endParaRPr>
          </a:p>
          <a:p>
            <a:pPr algn="just" marL="12700">
              <a:lnSpc>
                <a:spcPct val="100000"/>
              </a:lnSpc>
              <a:spcBef>
                <a:spcPts val="1060"/>
              </a:spcBef>
            </a:pPr>
            <a:r>
              <a:rPr dirty="0" sz="1800" spc="-5" i="1">
                <a:latin typeface="Times New Roman"/>
                <a:cs typeface="Times New Roman"/>
              </a:rPr>
              <a:t>Derivation </a:t>
            </a:r>
            <a:r>
              <a:rPr dirty="0" sz="1800" i="1">
                <a:latin typeface="Times New Roman"/>
                <a:cs typeface="Times New Roman"/>
              </a:rPr>
              <a:t>of the </a:t>
            </a:r>
            <a:r>
              <a:rPr dirty="0" sz="1800" spc="-5" i="1">
                <a:latin typeface="Times New Roman"/>
                <a:cs typeface="Times New Roman"/>
              </a:rPr>
              <a:t>Object </a:t>
            </a:r>
            <a:r>
              <a:rPr dirty="0" sz="1800" i="1">
                <a:latin typeface="Times New Roman"/>
                <a:cs typeface="Times New Roman"/>
              </a:rPr>
              <a:t>Model – </a:t>
            </a:r>
            <a:r>
              <a:rPr dirty="0" sz="1800" spc="-5" i="1">
                <a:latin typeface="Times New Roman"/>
                <a:cs typeface="Times New Roman"/>
              </a:rPr>
              <a:t>The </a:t>
            </a:r>
            <a:r>
              <a:rPr dirty="0" sz="1800" i="1">
                <a:latin typeface="Times New Roman"/>
                <a:cs typeface="Times New Roman"/>
              </a:rPr>
              <a:t>Coad</a:t>
            </a:r>
            <a:r>
              <a:rPr dirty="0" sz="1800" spc="-70" i="1">
                <a:latin typeface="Times New Roman"/>
                <a:cs typeface="Times New Roman"/>
              </a:rPr>
              <a:t> </a:t>
            </a:r>
            <a:r>
              <a:rPr dirty="0" sz="1800" i="1">
                <a:latin typeface="Times New Roman"/>
                <a:cs typeface="Times New Roman"/>
              </a:rPr>
              <a:t>Methodology</a:t>
            </a:r>
            <a:endParaRPr sz="1800">
              <a:latin typeface="Times New Roman"/>
              <a:cs typeface="Times New Roman"/>
            </a:endParaRPr>
          </a:p>
          <a:p>
            <a:pPr algn="just" marL="12700" marR="7620">
              <a:lnSpc>
                <a:spcPts val="1380"/>
              </a:lnSpc>
              <a:spcBef>
                <a:spcPts val="359"/>
              </a:spcBef>
            </a:pPr>
            <a:r>
              <a:rPr dirty="0" sz="1200" spc="-5">
                <a:latin typeface="Times New Roman"/>
                <a:cs typeface="Times New Roman"/>
              </a:rPr>
              <a:t>An </a:t>
            </a:r>
            <a:r>
              <a:rPr dirty="0" sz="1200">
                <a:latin typeface="Times New Roman"/>
                <a:cs typeface="Times New Roman"/>
              </a:rPr>
              <a:t>object model of a </a:t>
            </a:r>
            <a:r>
              <a:rPr dirty="0" sz="1200" spc="-5">
                <a:latin typeface="Times New Roman"/>
                <a:cs typeface="Times New Roman"/>
              </a:rPr>
              <a:t>system </a:t>
            </a:r>
            <a:r>
              <a:rPr dirty="0" sz="1200">
                <a:latin typeface="Times New Roman"/>
                <a:cs typeface="Times New Roman"/>
              </a:rPr>
              <a:t>captures the </a:t>
            </a:r>
            <a:r>
              <a:rPr dirty="0" sz="1200" spc="-5">
                <a:latin typeface="Times New Roman"/>
                <a:cs typeface="Times New Roman"/>
              </a:rPr>
              <a:t>static structure </a:t>
            </a:r>
            <a:r>
              <a:rPr dirty="0" sz="1200">
                <a:latin typeface="Times New Roman"/>
                <a:cs typeface="Times New Roman"/>
              </a:rPr>
              <a:t>of a </a:t>
            </a:r>
            <a:r>
              <a:rPr dirty="0" sz="1200" spc="-5">
                <a:latin typeface="Times New Roman"/>
                <a:cs typeface="Times New Roman"/>
              </a:rPr>
              <a:t>system </a:t>
            </a:r>
            <a:r>
              <a:rPr dirty="0" sz="1200">
                <a:latin typeface="Times New Roman"/>
                <a:cs typeface="Times New Roman"/>
              </a:rPr>
              <a:t>by </a:t>
            </a:r>
            <a:r>
              <a:rPr dirty="0" sz="1200" spc="-5">
                <a:latin typeface="Times New Roman"/>
                <a:cs typeface="Times New Roman"/>
              </a:rPr>
              <a:t>showing </a:t>
            </a:r>
            <a:r>
              <a:rPr dirty="0" sz="1200">
                <a:latin typeface="Times New Roman"/>
                <a:cs typeface="Times New Roman"/>
              </a:rPr>
              <a:t>the  objects in the </a:t>
            </a:r>
            <a:r>
              <a:rPr dirty="0" sz="1200" spc="-5">
                <a:latin typeface="Times New Roman"/>
                <a:cs typeface="Times New Roman"/>
              </a:rPr>
              <a:t>systems, </a:t>
            </a:r>
            <a:r>
              <a:rPr dirty="0" sz="1200">
                <a:latin typeface="Times New Roman"/>
                <a:cs typeface="Times New Roman"/>
              </a:rPr>
              <a:t>their relationships, their attributes, and their </a:t>
            </a:r>
            <a:r>
              <a:rPr dirty="0" sz="1200" spc="-5">
                <a:latin typeface="Times New Roman"/>
                <a:cs typeface="Times New Roman"/>
              </a:rPr>
              <a:t>services. </a:t>
            </a:r>
            <a:r>
              <a:rPr dirty="0" sz="1200">
                <a:latin typeface="Times New Roman"/>
                <a:cs typeface="Times New Roman"/>
              </a:rPr>
              <a:t>To </a:t>
            </a:r>
            <a:r>
              <a:rPr dirty="0" sz="1200" spc="-5">
                <a:latin typeface="Times New Roman"/>
                <a:cs typeface="Times New Roman"/>
              </a:rPr>
              <a:t>stream  </a:t>
            </a:r>
            <a:r>
              <a:rPr dirty="0" sz="1200">
                <a:latin typeface="Times New Roman"/>
                <a:cs typeface="Times New Roman"/>
              </a:rPr>
              <a:t>line the derivation of the object model, </a:t>
            </a:r>
            <a:r>
              <a:rPr dirty="0" sz="1200" spc="-5">
                <a:latin typeface="Times New Roman"/>
                <a:cs typeface="Times New Roman"/>
              </a:rPr>
              <a:t>Peter </a:t>
            </a:r>
            <a:r>
              <a:rPr dirty="0" sz="1200">
                <a:latin typeface="Times New Roman"/>
                <a:cs typeface="Times New Roman"/>
              </a:rPr>
              <a:t>Coad has divided the process into 5  activities, each being further </a:t>
            </a:r>
            <a:r>
              <a:rPr dirty="0" sz="1200" spc="-5">
                <a:latin typeface="Times New Roman"/>
                <a:cs typeface="Times New Roman"/>
              </a:rPr>
              <a:t>subdivided </a:t>
            </a:r>
            <a:r>
              <a:rPr dirty="0" sz="1200">
                <a:latin typeface="Times New Roman"/>
                <a:cs typeface="Times New Roman"/>
              </a:rPr>
              <a:t>into a number of </a:t>
            </a:r>
            <a:r>
              <a:rPr dirty="0" sz="1200" spc="-5">
                <a:latin typeface="Times New Roman"/>
                <a:cs typeface="Times New Roman"/>
              </a:rPr>
              <a:t>steps. Following </a:t>
            </a:r>
            <a:r>
              <a:rPr dirty="0" sz="1200">
                <a:latin typeface="Times New Roman"/>
                <a:cs typeface="Times New Roman"/>
              </a:rPr>
              <a:t>is the  description of these</a:t>
            </a:r>
            <a:r>
              <a:rPr dirty="0" sz="1200" spc="-105">
                <a:latin typeface="Times New Roman"/>
                <a:cs typeface="Times New Roman"/>
              </a:rPr>
              <a:t> </a:t>
            </a:r>
            <a:r>
              <a:rPr dirty="0" sz="1200">
                <a:latin typeface="Times New Roman"/>
                <a:cs typeface="Times New Roman"/>
              </a:rPr>
              <a:t>activities.</a:t>
            </a:r>
            <a:endParaRPr sz="1200">
              <a:latin typeface="Times New Roman"/>
              <a:cs typeface="Times New Roman"/>
            </a:endParaRPr>
          </a:p>
          <a:p>
            <a:pPr algn="just" marL="12700">
              <a:lnSpc>
                <a:spcPct val="100000"/>
              </a:lnSpc>
              <a:spcBef>
                <a:spcPts val="1075"/>
              </a:spcBef>
            </a:pPr>
            <a:r>
              <a:rPr dirty="0" sz="1600" spc="-10">
                <a:latin typeface="Times New Roman"/>
                <a:cs typeface="Times New Roman"/>
              </a:rPr>
              <a:t>Select Objects </a:t>
            </a:r>
            <a:r>
              <a:rPr dirty="0" sz="1600" spc="-5">
                <a:latin typeface="Times New Roman"/>
                <a:cs typeface="Times New Roman"/>
              </a:rPr>
              <a:t>– </a:t>
            </a:r>
            <a:r>
              <a:rPr dirty="0" sz="1600" spc="5">
                <a:latin typeface="Times New Roman"/>
                <a:cs typeface="Times New Roman"/>
              </a:rPr>
              <a:t>who </a:t>
            </a:r>
            <a:r>
              <a:rPr dirty="0" sz="1600" spc="-5">
                <a:latin typeface="Times New Roman"/>
                <a:cs typeface="Times New Roman"/>
              </a:rPr>
              <a:t>am</a:t>
            </a:r>
            <a:r>
              <a:rPr dirty="0" sz="1600" spc="-25">
                <a:latin typeface="Times New Roman"/>
                <a:cs typeface="Times New Roman"/>
              </a:rPr>
              <a:t> </a:t>
            </a:r>
            <a:r>
              <a:rPr dirty="0" sz="1600" spc="-5">
                <a:latin typeface="Times New Roman"/>
                <a:cs typeface="Times New Roman"/>
              </a:rPr>
              <a:t>I?</a:t>
            </a:r>
            <a:endParaRPr sz="1600">
              <a:latin typeface="Times New Roman"/>
              <a:cs typeface="Times New Roman"/>
            </a:endParaRPr>
          </a:p>
          <a:p>
            <a:pPr algn="just" marL="12700" marR="6350">
              <a:lnSpc>
                <a:spcPts val="1380"/>
              </a:lnSpc>
              <a:spcBef>
                <a:spcPts val="340"/>
              </a:spcBef>
            </a:pPr>
            <a:r>
              <a:rPr dirty="0" sz="1200">
                <a:latin typeface="Times New Roman"/>
                <a:cs typeface="Times New Roman"/>
              </a:rPr>
              <a:t>We have used an approach that divides the objects into different categories to make it  easier to find them and establish their attributes, </a:t>
            </a:r>
            <a:r>
              <a:rPr dirty="0" sz="1200" spc="-5">
                <a:latin typeface="Times New Roman"/>
                <a:cs typeface="Times New Roman"/>
              </a:rPr>
              <a:t>services, </a:t>
            </a:r>
            <a:r>
              <a:rPr dirty="0" sz="1200">
                <a:latin typeface="Times New Roman"/>
                <a:cs typeface="Times New Roman"/>
              </a:rPr>
              <a:t>and collaborations. This  activity, consisting of 6 </a:t>
            </a:r>
            <a:r>
              <a:rPr dirty="0" sz="1200" spc="-5">
                <a:latin typeface="Times New Roman"/>
                <a:cs typeface="Times New Roman"/>
              </a:rPr>
              <a:t>steps, </a:t>
            </a:r>
            <a:r>
              <a:rPr dirty="0" sz="1200">
                <a:latin typeface="Times New Roman"/>
                <a:cs typeface="Times New Roman"/>
              </a:rPr>
              <a:t>can help you find objects and categorize </a:t>
            </a:r>
            <a:r>
              <a:rPr dirty="0" sz="1200" spc="5">
                <a:latin typeface="Times New Roman"/>
                <a:cs typeface="Times New Roman"/>
              </a:rPr>
              <a:t>them. </a:t>
            </a:r>
            <a:r>
              <a:rPr dirty="0" sz="1200">
                <a:latin typeface="Times New Roman"/>
                <a:cs typeface="Times New Roman"/>
              </a:rPr>
              <a:t>These </a:t>
            </a:r>
            <a:r>
              <a:rPr dirty="0" sz="1200" spc="-5">
                <a:latin typeface="Times New Roman"/>
                <a:cs typeface="Times New Roman"/>
              </a:rPr>
              <a:t>steps  </a:t>
            </a:r>
            <a:r>
              <a:rPr dirty="0" sz="1200">
                <a:latin typeface="Times New Roman"/>
                <a:cs typeface="Times New Roman"/>
              </a:rPr>
              <a:t>are:</a:t>
            </a:r>
            <a:endParaRPr sz="1200">
              <a:latin typeface="Times New Roman"/>
              <a:cs typeface="Times New Roman"/>
            </a:endParaRPr>
          </a:p>
          <a:p>
            <a:pPr>
              <a:lnSpc>
                <a:spcPct val="100000"/>
              </a:lnSpc>
            </a:pPr>
            <a:endParaRPr sz="950">
              <a:latin typeface="Times New Roman"/>
              <a:cs typeface="Times New Roman"/>
            </a:endParaRPr>
          </a:p>
          <a:p>
            <a:pPr algn="just" marL="12700">
              <a:lnSpc>
                <a:spcPct val="100000"/>
              </a:lnSpc>
            </a:pPr>
            <a:r>
              <a:rPr dirty="0" sz="1400" spc="-5">
                <a:latin typeface="Times New Roman"/>
                <a:cs typeface="Times New Roman"/>
              </a:rPr>
              <a:t>Select</a:t>
            </a:r>
            <a:r>
              <a:rPr dirty="0" sz="1400" spc="-80">
                <a:latin typeface="Times New Roman"/>
                <a:cs typeface="Times New Roman"/>
              </a:rPr>
              <a:t> </a:t>
            </a:r>
            <a:r>
              <a:rPr dirty="0" sz="1400">
                <a:latin typeface="Times New Roman"/>
                <a:cs typeface="Times New Roman"/>
              </a:rPr>
              <a:t>actors</a:t>
            </a:r>
            <a:endParaRPr sz="1400">
              <a:latin typeface="Times New Roman"/>
              <a:cs typeface="Times New Roman"/>
            </a:endParaRPr>
          </a:p>
          <a:p>
            <a:pPr algn="just" marL="12700" marR="6350">
              <a:lnSpc>
                <a:spcPts val="1380"/>
              </a:lnSpc>
              <a:spcBef>
                <a:spcPts val="330"/>
              </a:spcBef>
            </a:pPr>
            <a:r>
              <a:rPr dirty="0" sz="1200" spc="-5">
                <a:latin typeface="Times New Roman"/>
                <a:cs typeface="Times New Roman"/>
              </a:rPr>
              <a:t>Actors </a:t>
            </a:r>
            <a:r>
              <a:rPr dirty="0" sz="1200">
                <a:latin typeface="Times New Roman"/>
                <a:cs typeface="Times New Roman"/>
              </a:rPr>
              <a:t>are people and organizations that take part in the </a:t>
            </a:r>
            <a:r>
              <a:rPr dirty="0" sz="1200" spc="-5">
                <a:latin typeface="Times New Roman"/>
                <a:cs typeface="Times New Roman"/>
              </a:rPr>
              <a:t>system </a:t>
            </a:r>
            <a:r>
              <a:rPr dirty="0" sz="1200">
                <a:latin typeface="Times New Roman"/>
                <a:cs typeface="Times New Roman"/>
              </a:rPr>
              <a:t>under consideration.  Examples of actors are: person, organization (agency, company, corporation,</a:t>
            </a:r>
            <a:r>
              <a:rPr dirty="0" sz="1200" spc="-75">
                <a:latin typeface="Times New Roman"/>
                <a:cs typeface="Times New Roman"/>
              </a:rPr>
              <a:t> </a:t>
            </a:r>
            <a:r>
              <a:rPr dirty="0" sz="1200">
                <a:latin typeface="Times New Roman"/>
                <a:cs typeface="Times New Roman"/>
              </a:rPr>
              <a:t>foundation).  </a:t>
            </a:r>
            <a:r>
              <a:rPr dirty="0" sz="1200" spc="-5">
                <a:latin typeface="Times New Roman"/>
                <a:cs typeface="Times New Roman"/>
              </a:rPr>
              <a:t>Note </a:t>
            </a:r>
            <a:r>
              <a:rPr dirty="0" sz="1200">
                <a:latin typeface="Times New Roman"/>
                <a:cs typeface="Times New Roman"/>
              </a:rPr>
              <a:t>that </a:t>
            </a:r>
            <a:r>
              <a:rPr dirty="0" sz="1200" spc="-5">
                <a:latin typeface="Times New Roman"/>
                <a:cs typeface="Times New Roman"/>
              </a:rPr>
              <a:t>we </a:t>
            </a:r>
            <a:r>
              <a:rPr dirty="0" sz="1200">
                <a:latin typeface="Times New Roman"/>
                <a:cs typeface="Times New Roman"/>
              </a:rPr>
              <a:t>are talking about actors and not their “roles”. </a:t>
            </a:r>
            <a:r>
              <a:rPr dirty="0" sz="1200" spc="5">
                <a:latin typeface="Times New Roman"/>
                <a:cs typeface="Times New Roman"/>
              </a:rPr>
              <a:t>e.g. </a:t>
            </a:r>
            <a:r>
              <a:rPr dirty="0" sz="1200">
                <a:latin typeface="Times New Roman"/>
                <a:cs typeface="Times New Roman"/>
              </a:rPr>
              <a:t>a customer is a role that a  person plays, </a:t>
            </a:r>
            <a:r>
              <a:rPr dirty="0" sz="1200" spc="-5">
                <a:latin typeface="Times New Roman"/>
                <a:cs typeface="Times New Roman"/>
              </a:rPr>
              <a:t>so </a:t>
            </a:r>
            <a:r>
              <a:rPr dirty="0" sz="1200">
                <a:latin typeface="Times New Roman"/>
                <a:cs typeface="Times New Roman"/>
              </a:rPr>
              <a:t>if </a:t>
            </a:r>
            <a:r>
              <a:rPr dirty="0" sz="1200" spc="-5">
                <a:latin typeface="Times New Roman"/>
                <a:cs typeface="Times New Roman"/>
              </a:rPr>
              <a:t>we </a:t>
            </a:r>
            <a:r>
              <a:rPr dirty="0" sz="1200">
                <a:latin typeface="Times New Roman"/>
                <a:cs typeface="Times New Roman"/>
              </a:rPr>
              <a:t>have a customer in our problem domain, </a:t>
            </a:r>
            <a:r>
              <a:rPr dirty="0" sz="1200" spc="-5">
                <a:latin typeface="Times New Roman"/>
                <a:cs typeface="Times New Roman"/>
              </a:rPr>
              <a:t>we will </a:t>
            </a:r>
            <a:r>
              <a:rPr dirty="0" sz="1200">
                <a:latin typeface="Times New Roman"/>
                <a:cs typeface="Times New Roman"/>
              </a:rPr>
              <a:t>also add a person  as actor in the</a:t>
            </a:r>
            <a:r>
              <a:rPr dirty="0" sz="1200" spc="-120">
                <a:latin typeface="Times New Roman"/>
                <a:cs typeface="Times New Roman"/>
              </a:rPr>
              <a:t> </a:t>
            </a:r>
            <a:r>
              <a:rPr dirty="0" sz="1200">
                <a:latin typeface="Times New Roman"/>
                <a:cs typeface="Times New Roman"/>
              </a:rPr>
              <a:t>model.</a:t>
            </a:r>
            <a:endParaRPr sz="1200">
              <a:latin typeface="Times New Roman"/>
              <a:cs typeface="Times New Roman"/>
            </a:endParaRPr>
          </a:p>
          <a:p>
            <a:pPr>
              <a:lnSpc>
                <a:spcPct val="100000"/>
              </a:lnSpc>
            </a:pPr>
            <a:endParaRPr sz="950">
              <a:latin typeface="Times New Roman"/>
              <a:cs typeface="Times New Roman"/>
            </a:endParaRPr>
          </a:p>
          <a:p>
            <a:pPr algn="just" marL="12700">
              <a:lnSpc>
                <a:spcPct val="100000"/>
              </a:lnSpc>
            </a:pPr>
            <a:r>
              <a:rPr dirty="0" sz="1400" spc="-5">
                <a:latin typeface="Times New Roman"/>
                <a:cs typeface="Times New Roman"/>
              </a:rPr>
              <a:t>Select</a:t>
            </a:r>
            <a:r>
              <a:rPr dirty="0" sz="1400" spc="-70">
                <a:latin typeface="Times New Roman"/>
                <a:cs typeface="Times New Roman"/>
              </a:rPr>
              <a:t> </a:t>
            </a:r>
            <a:r>
              <a:rPr dirty="0" sz="1400" spc="-5">
                <a:latin typeface="Times New Roman"/>
                <a:cs typeface="Times New Roman"/>
              </a:rPr>
              <a:t>Participants</a:t>
            </a:r>
            <a:endParaRPr sz="1400">
              <a:latin typeface="Times New Roman"/>
              <a:cs typeface="Times New Roman"/>
            </a:endParaRPr>
          </a:p>
          <a:p>
            <a:pPr algn="just" marL="12700" marR="5715">
              <a:lnSpc>
                <a:spcPts val="1380"/>
              </a:lnSpc>
              <a:spcBef>
                <a:spcPts val="330"/>
              </a:spcBef>
            </a:pPr>
            <a:r>
              <a:rPr dirty="0" sz="1200">
                <a:latin typeface="Times New Roman"/>
                <a:cs typeface="Times New Roman"/>
              </a:rPr>
              <a:t>A participant is a role that each actor plays in the </a:t>
            </a:r>
            <a:r>
              <a:rPr dirty="0" sz="1200" spc="-5">
                <a:latin typeface="Times New Roman"/>
                <a:cs typeface="Times New Roman"/>
              </a:rPr>
              <a:t>system </a:t>
            </a:r>
            <a:r>
              <a:rPr dirty="0" sz="1200">
                <a:latin typeface="Times New Roman"/>
                <a:cs typeface="Times New Roman"/>
              </a:rPr>
              <a:t>under consideration. Examples  of participants are: agent, applicant, buyer, cashier, clerk, customer, dealer, distributor,  donor, employee, investor, member, officer, owner, policy holder, recipient, </a:t>
            </a:r>
            <a:r>
              <a:rPr dirty="0" sz="1200" spc="-5">
                <a:latin typeface="Times New Roman"/>
                <a:cs typeface="Times New Roman"/>
              </a:rPr>
              <a:t>student,  supervisor, supplier, </a:t>
            </a:r>
            <a:r>
              <a:rPr dirty="0" sz="1200">
                <a:latin typeface="Times New Roman"/>
                <a:cs typeface="Times New Roman"/>
              </a:rPr>
              <a:t>teacher, </a:t>
            </a:r>
            <a:r>
              <a:rPr dirty="0" sz="1200" spc="-5">
                <a:latin typeface="Times New Roman"/>
                <a:cs typeface="Times New Roman"/>
              </a:rPr>
              <a:t>worker. </a:t>
            </a:r>
            <a:r>
              <a:rPr dirty="0" sz="1200">
                <a:latin typeface="Times New Roman"/>
                <a:cs typeface="Times New Roman"/>
              </a:rPr>
              <a:t>It may be noted that the </a:t>
            </a:r>
            <a:r>
              <a:rPr dirty="0" sz="1200" spc="-5">
                <a:latin typeface="Times New Roman"/>
                <a:cs typeface="Times New Roman"/>
              </a:rPr>
              <a:t>same </a:t>
            </a:r>
            <a:r>
              <a:rPr dirty="0" sz="1200">
                <a:latin typeface="Times New Roman"/>
                <a:cs typeface="Times New Roman"/>
              </a:rPr>
              <a:t>person may play  different roles at different times in the </a:t>
            </a:r>
            <a:r>
              <a:rPr dirty="0" sz="1200" spc="-5">
                <a:latin typeface="Times New Roman"/>
                <a:cs typeface="Times New Roman"/>
              </a:rPr>
              <a:t>system. </a:t>
            </a:r>
            <a:r>
              <a:rPr dirty="0" sz="1200">
                <a:latin typeface="Times New Roman"/>
                <a:cs typeface="Times New Roman"/>
              </a:rPr>
              <a:t>That means that if </a:t>
            </a:r>
            <a:r>
              <a:rPr dirty="0" sz="1200" spc="-5">
                <a:latin typeface="Times New Roman"/>
                <a:cs typeface="Times New Roman"/>
              </a:rPr>
              <a:t>we </a:t>
            </a:r>
            <a:r>
              <a:rPr dirty="0" sz="1200">
                <a:latin typeface="Times New Roman"/>
                <a:cs typeface="Times New Roman"/>
              </a:rPr>
              <a:t>model this behavior  using </a:t>
            </a:r>
            <a:r>
              <a:rPr dirty="0" sz="1200" spc="-5">
                <a:latin typeface="Times New Roman"/>
                <a:cs typeface="Times New Roman"/>
              </a:rPr>
              <a:t>Generalization-Specialization </a:t>
            </a:r>
            <a:r>
              <a:rPr dirty="0" sz="1200">
                <a:latin typeface="Times New Roman"/>
                <a:cs typeface="Times New Roman"/>
              </a:rPr>
              <a:t>instead of </a:t>
            </a:r>
            <a:r>
              <a:rPr dirty="0" sz="1200" spc="-5">
                <a:latin typeface="Times New Roman"/>
                <a:cs typeface="Times New Roman"/>
              </a:rPr>
              <a:t>Actor-Participant, we </a:t>
            </a:r>
            <a:r>
              <a:rPr dirty="0" sz="1200">
                <a:latin typeface="Times New Roman"/>
                <a:cs typeface="Times New Roman"/>
              </a:rPr>
              <a:t>may end up </a:t>
            </a:r>
            <a:r>
              <a:rPr dirty="0" sz="1200" spc="-5">
                <a:latin typeface="Times New Roman"/>
                <a:cs typeface="Times New Roman"/>
              </a:rPr>
              <a:t>with  </a:t>
            </a:r>
            <a:r>
              <a:rPr dirty="0" sz="1200">
                <a:latin typeface="Times New Roman"/>
                <a:cs typeface="Times New Roman"/>
              </a:rPr>
              <a:t>multiple</a:t>
            </a:r>
            <a:r>
              <a:rPr dirty="0" sz="1200" spc="-105">
                <a:latin typeface="Times New Roman"/>
                <a:cs typeface="Times New Roman"/>
              </a:rPr>
              <a:t> </a:t>
            </a:r>
            <a:r>
              <a:rPr dirty="0" sz="1200">
                <a:latin typeface="Times New Roman"/>
                <a:cs typeface="Times New Roman"/>
              </a:rPr>
              <a:t>inheritance.</a:t>
            </a:r>
            <a:endParaRPr sz="1200">
              <a:latin typeface="Times New Roman"/>
              <a:cs typeface="Times New Roman"/>
            </a:endParaRPr>
          </a:p>
          <a:p>
            <a:pPr>
              <a:lnSpc>
                <a:spcPct val="100000"/>
              </a:lnSpc>
            </a:pPr>
            <a:endParaRPr sz="950">
              <a:latin typeface="Times New Roman"/>
              <a:cs typeface="Times New Roman"/>
            </a:endParaRPr>
          </a:p>
          <a:p>
            <a:pPr algn="just" marL="12700">
              <a:lnSpc>
                <a:spcPct val="100000"/>
              </a:lnSpc>
            </a:pPr>
            <a:r>
              <a:rPr dirty="0" sz="1400" spc="-5">
                <a:latin typeface="Times New Roman"/>
                <a:cs typeface="Times New Roman"/>
              </a:rPr>
              <a:t>Select</a:t>
            </a:r>
            <a:r>
              <a:rPr dirty="0" sz="1400" spc="-80">
                <a:latin typeface="Times New Roman"/>
                <a:cs typeface="Times New Roman"/>
              </a:rPr>
              <a:t> </a:t>
            </a:r>
            <a:r>
              <a:rPr dirty="0" sz="1400" spc="-5">
                <a:latin typeface="Times New Roman"/>
                <a:cs typeface="Times New Roman"/>
              </a:rPr>
              <a:t>Places</a:t>
            </a:r>
            <a:endParaRPr sz="1400">
              <a:latin typeface="Times New Roman"/>
              <a:cs typeface="Times New Roman"/>
            </a:endParaRPr>
          </a:p>
          <a:p>
            <a:pPr algn="just" marL="12700" marR="5080">
              <a:lnSpc>
                <a:spcPts val="1380"/>
              </a:lnSpc>
              <a:spcBef>
                <a:spcPts val="330"/>
              </a:spcBef>
            </a:pPr>
            <a:r>
              <a:rPr dirty="0" sz="1200" spc="-5">
                <a:latin typeface="Times New Roman"/>
                <a:cs typeface="Times New Roman"/>
              </a:rPr>
              <a:t>Places </a:t>
            </a:r>
            <a:r>
              <a:rPr dirty="0" sz="1200">
                <a:latin typeface="Times New Roman"/>
                <a:cs typeface="Times New Roman"/>
              </a:rPr>
              <a:t>are </a:t>
            </a:r>
            <a:r>
              <a:rPr dirty="0" sz="1200" spc="-5">
                <a:latin typeface="Times New Roman"/>
                <a:cs typeface="Times New Roman"/>
              </a:rPr>
              <a:t>where </a:t>
            </a:r>
            <a:r>
              <a:rPr dirty="0" sz="1200">
                <a:latin typeface="Times New Roman"/>
                <a:cs typeface="Times New Roman"/>
              </a:rPr>
              <a:t>things come to rest or places that contain other objects. Examples of  places are: airport, assembly-line, bank, city, clinic, country, depot, garage, hanger,  hospital, plant, region, </a:t>
            </a:r>
            <a:r>
              <a:rPr dirty="0" sz="1200" spc="-5">
                <a:latin typeface="Times New Roman"/>
                <a:cs typeface="Times New Roman"/>
              </a:rPr>
              <a:t>sales </a:t>
            </a:r>
            <a:r>
              <a:rPr dirty="0" sz="1200">
                <a:latin typeface="Times New Roman"/>
                <a:cs typeface="Times New Roman"/>
              </a:rPr>
              <a:t>outlet, </a:t>
            </a:r>
            <a:r>
              <a:rPr dirty="0" sz="1200" spc="-5">
                <a:latin typeface="Times New Roman"/>
                <a:cs typeface="Times New Roman"/>
              </a:rPr>
              <a:t>service </a:t>
            </a:r>
            <a:r>
              <a:rPr dirty="0" sz="1200">
                <a:latin typeface="Times New Roman"/>
                <a:cs typeface="Times New Roman"/>
              </a:rPr>
              <a:t>center, </a:t>
            </a:r>
            <a:r>
              <a:rPr dirty="0" sz="1200" spc="-5">
                <a:latin typeface="Times New Roman"/>
                <a:cs typeface="Times New Roman"/>
              </a:rPr>
              <a:t>shelf, station, store, warehouse,</a:t>
            </a:r>
            <a:r>
              <a:rPr dirty="0" sz="1200" spc="-50">
                <a:latin typeface="Times New Roman"/>
                <a:cs typeface="Times New Roman"/>
              </a:rPr>
              <a:t> </a:t>
            </a:r>
            <a:r>
              <a:rPr dirty="0" sz="1200">
                <a:latin typeface="Times New Roman"/>
                <a:cs typeface="Times New Roman"/>
              </a:rPr>
              <a:t>zone.</a:t>
            </a:r>
            <a:endParaRPr sz="1200">
              <a:latin typeface="Times New Roman"/>
              <a:cs typeface="Times New Roman"/>
            </a:endParaRPr>
          </a:p>
          <a:p>
            <a:pPr>
              <a:lnSpc>
                <a:spcPct val="100000"/>
              </a:lnSpc>
            </a:pPr>
            <a:endParaRPr sz="950">
              <a:latin typeface="Times New Roman"/>
              <a:cs typeface="Times New Roman"/>
            </a:endParaRPr>
          </a:p>
          <a:p>
            <a:pPr algn="just" marL="12700">
              <a:lnSpc>
                <a:spcPct val="100000"/>
              </a:lnSpc>
            </a:pPr>
            <a:r>
              <a:rPr dirty="0" sz="1400" spc="-5">
                <a:latin typeface="Times New Roman"/>
                <a:cs typeface="Times New Roman"/>
              </a:rPr>
              <a:t>Select</a:t>
            </a:r>
            <a:r>
              <a:rPr dirty="0" sz="1400" spc="-45">
                <a:latin typeface="Times New Roman"/>
                <a:cs typeface="Times New Roman"/>
              </a:rPr>
              <a:t> </a:t>
            </a:r>
            <a:r>
              <a:rPr dirty="0" sz="1400" spc="-5">
                <a:latin typeface="Times New Roman"/>
                <a:cs typeface="Times New Roman"/>
              </a:rPr>
              <a:t>Transactions</a:t>
            </a:r>
            <a:endParaRPr sz="1400">
              <a:latin typeface="Times New Roman"/>
              <a:cs typeface="Times New Roman"/>
            </a:endParaRPr>
          </a:p>
          <a:p>
            <a:pPr algn="just" marL="12700" marR="7620">
              <a:lnSpc>
                <a:spcPts val="1380"/>
              </a:lnSpc>
              <a:spcBef>
                <a:spcPts val="330"/>
              </a:spcBef>
            </a:pPr>
            <a:r>
              <a:rPr dirty="0" sz="1200">
                <a:latin typeface="Times New Roman"/>
                <a:cs typeface="Times New Roman"/>
              </a:rPr>
              <a:t>Transactions are the “events” that must be remembered through time. These are entries  that must be maintained in a historical record or log </a:t>
            </a:r>
            <a:r>
              <a:rPr dirty="0" sz="1200" spc="-5">
                <a:latin typeface="Times New Roman"/>
                <a:cs typeface="Times New Roman"/>
              </a:rPr>
              <a:t>which </a:t>
            </a:r>
            <a:r>
              <a:rPr dirty="0" sz="1200">
                <a:latin typeface="Times New Roman"/>
                <a:cs typeface="Times New Roman"/>
              </a:rPr>
              <a:t>may be used to answer  questions or perform assessments. These transactions usually come from a </a:t>
            </a:r>
            <a:r>
              <a:rPr dirty="0" sz="1200" spc="-5">
                <a:latin typeface="Times New Roman"/>
                <a:cs typeface="Times New Roman"/>
              </a:rPr>
              <a:t>window  </a:t>
            </a:r>
            <a:r>
              <a:rPr dirty="0" sz="1200">
                <a:latin typeface="Times New Roman"/>
                <a:cs typeface="Times New Roman"/>
              </a:rPr>
              <a:t>(GUI), </a:t>
            </a:r>
            <a:r>
              <a:rPr dirty="0" sz="1200" spc="-5">
                <a:latin typeface="Times New Roman"/>
                <a:cs typeface="Times New Roman"/>
              </a:rPr>
              <a:t>some </a:t>
            </a:r>
            <a:r>
              <a:rPr dirty="0" sz="1200">
                <a:latin typeface="Times New Roman"/>
                <a:cs typeface="Times New Roman"/>
              </a:rPr>
              <a:t>object </a:t>
            </a:r>
            <a:r>
              <a:rPr dirty="0" sz="1200" spc="-5">
                <a:latin typeface="Times New Roman"/>
                <a:cs typeface="Times New Roman"/>
              </a:rPr>
              <a:t>which </a:t>
            </a:r>
            <a:r>
              <a:rPr dirty="0" sz="1200">
                <a:latin typeface="Times New Roman"/>
                <a:cs typeface="Times New Roman"/>
              </a:rPr>
              <a:t>monitors for </a:t>
            </a:r>
            <a:r>
              <a:rPr dirty="0" sz="1200" spc="-5">
                <a:latin typeface="Times New Roman"/>
                <a:cs typeface="Times New Roman"/>
              </a:rPr>
              <a:t>significant </a:t>
            </a:r>
            <a:r>
              <a:rPr dirty="0" sz="1200">
                <a:latin typeface="Times New Roman"/>
                <a:cs typeface="Times New Roman"/>
              </a:rPr>
              <a:t>event and logs that information, or a  another  </a:t>
            </a:r>
            <a:r>
              <a:rPr dirty="0" sz="1200" spc="-5">
                <a:latin typeface="Times New Roman"/>
                <a:cs typeface="Times New Roman"/>
              </a:rPr>
              <a:t>system  </a:t>
            </a:r>
            <a:r>
              <a:rPr dirty="0" sz="1200">
                <a:latin typeface="Times New Roman"/>
                <a:cs typeface="Times New Roman"/>
              </a:rPr>
              <a:t>that  interacts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system  </a:t>
            </a:r>
            <a:r>
              <a:rPr dirty="0" sz="1200">
                <a:latin typeface="Times New Roman"/>
                <a:cs typeface="Times New Roman"/>
              </a:rPr>
              <a:t>under  consideration  and  logs     </a:t>
            </a:r>
            <a:r>
              <a:rPr dirty="0" sz="1200" spc="110">
                <a:latin typeface="Times New Roman"/>
                <a:cs typeface="Times New Roman"/>
              </a:rPr>
              <a:t> </a:t>
            </a:r>
            <a:r>
              <a:rPr dirty="0" sz="1200" spc="-5">
                <a:latin typeface="Times New Roman"/>
                <a:cs typeface="Times New Roman"/>
              </a:rPr>
              <a:t>some</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93</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3" name="object 3"/>
          <p:cNvSpPr txBox="1"/>
          <p:nvPr/>
        </p:nvSpPr>
        <p:spPr>
          <a:xfrm>
            <a:off x="1130300" y="441959"/>
            <a:ext cx="5513070" cy="7400925"/>
          </a:xfrm>
          <a:prstGeom prst="rect">
            <a:avLst/>
          </a:prstGeom>
        </p:spPr>
        <p:txBody>
          <a:bodyPr wrap="square" lIns="0" tIns="0" rIns="0" bIns="0" rtlCol="0" vert="horz">
            <a:spAutoFit/>
          </a:bodyPr>
          <a:lstStyle/>
          <a:p>
            <a:pPr algn="just" marL="12700">
              <a:lnSpc>
                <a:spcPct val="100000"/>
              </a:lnSpc>
              <a:tabLst>
                <a:tab pos="5214620" algn="l"/>
              </a:tabLst>
            </a:pPr>
            <a:r>
              <a:rPr dirty="0" sz="1200">
                <a:latin typeface="Times New Roman"/>
                <a:cs typeface="Times New Roman"/>
              </a:rPr>
              <a:t>CS504-Software Engineering</a:t>
            </a:r>
            <a:r>
              <a:rPr dirty="0" sz="1200" spc="-10">
                <a:latin typeface="Times New Roman"/>
                <a:cs typeface="Times New Roman"/>
              </a:rPr>
              <a:t> </a:t>
            </a:r>
            <a:r>
              <a:rPr dirty="0" sz="1200">
                <a:latin typeface="Times New Roman"/>
                <a:cs typeface="Times New Roman"/>
              </a:rPr>
              <a:t>– I	</a:t>
            </a:r>
            <a:r>
              <a:rPr dirty="0" sz="1200" spc="-5">
                <a:latin typeface="Times New Roman"/>
                <a:cs typeface="Times New Roman"/>
              </a:rPr>
              <a:t>VU</a:t>
            </a:r>
            <a:endParaRPr sz="1200">
              <a:latin typeface="Times New Roman"/>
              <a:cs typeface="Times New Roman"/>
            </a:endParaRPr>
          </a:p>
          <a:p>
            <a:pPr>
              <a:lnSpc>
                <a:spcPct val="100000"/>
              </a:lnSpc>
            </a:pPr>
            <a:endParaRPr sz="1200">
              <a:latin typeface="Times New Roman"/>
              <a:cs typeface="Times New Roman"/>
            </a:endParaRPr>
          </a:p>
          <a:p>
            <a:pPr algn="just" marL="12700" marR="5080">
              <a:lnSpc>
                <a:spcPts val="1380"/>
              </a:lnSpc>
              <a:spcBef>
                <a:spcPts val="875"/>
              </a:spcBef>
            </a:pPr>
            <a:r>
              <a:rPr dirty="0" sz="1200">
                <a:latin typeface="Times New Roman"/>
                <a:cs typeface="Times New Roman"/>
              </a:rPr>
              <a:t>information. Examples of transactions are: agreement, assignment, authorization,  contract, delivery, deposit, incident, inquiry, order, payment, problem report, purchase,  refund, registration, rental, reservation, </a:t>
            </a:r>
            <a:r>
              <a:rPr dirty="0" sz="1200" spc="-5">
                <a:latin typeface="Times New Roman"/>
                <a:cs typeface="Times New Roman"/>
              </a:rPr>
              <a:t>sale, shift, shipment, subscription, withdrawal.  Note </a:t>
            </a:r>
            <a:r>
              <a:rPr dirty="0" sz="1200">
                <a:latin typeface="Times New Roman"/>
                <a:cs typeface="Times New Roman"/>
              </a:rPr>
              <a:t>that nearly all transactions consist of a number of transaction line</a:t>
            </a:r>
            <a:r>
              <a:rPr dirty="0" sz="1200" spc="-120">
                <a:latin typeface="Times New Roman"/>
                <a:cs typeface="Times New Roman"/>
              </a:rPr>
              <a:t> </a:t>
            </a:r>
            <a:r>
              <a:rPr dirty="0" sz="1200">
                <a:latin typeface="Times New Roman"/>
                <a:cs typeface="Times New Roman"/>
              </a:rPr>
              <a:t>items.</a:t>
            </a:r>
            <a:endParaRPr sz="1200">
              <a:latin typeface="Times New Roman"/>
              <a:cs typeface="Times New Roman"/>
            </a:endParaRPr>
          </a:p>
          <a:p>
            <a:pPr>
              <a:lnSpc>
                <a:spcPct val="100000"/>
              </a:lnSpc>
            </a:pPr>
            <a:endParaRPr sz="950">
              <a:latin typeface="Times New Roman"/>
              <a:cs typeface="Times New Roman"/>
            </a:endParaRPr>
          </a:p>
          <a:p>
            <a:pPr algn="just" marL="12700">
              <a:lnSpc>
                <a:spcPct val="100000"/>
              </a:lnSpc>
            </a:pPr>
            <a:r>
              <a:rPr dirty="0" sz="1400" spc="-5">
                <a:latin typeface="Times New Roman"/>
                <a:cs typeface="Times New Roman"/>
              </a:rPr>
              <a:t>Select </a:t>
            </a:r>
            <a:r>
              <a:rPr dirty="0" sz="1400">
                <a:latin typeface="Times New Roman"/>
                <a:cs typeface="Times New Roman"/>
              </a:rPr>
              <a:t>Container</a:t>
            </a:r>
            <a:r>
              <a:rPr dirty="0" sz="1400" spc="-45">
                <a:latin typeface="Times New Roman"/>
                <a:cs typeface="Times New Roman"/>
              </a:rPr>
              <a:t> </a:t>
            </a:r>
            <a:r>
              <a:rPr dirty="0" sz="1400" spc="-10">
                <a:latin typeface="Times New Roman"/>
                <a:cs typeface="Times New Roman"/>
              </a:rPr>
              <a:t>Objects</a:t>
            </a:r>
            <a:endParaRPr sz="1400">
              <a:latin typeface="Times New Roman"/>
              <a:cs typeface="Times New Roman"/>
            </a:endParaRPr>
          </a:p>
          <a:p>
            <a:pPr algn="just" marL="12700" marR="5080">
              <a:lnSpc>
                <a:spcPts val="1380"/>
              </a:lnSpc>
              <a:spcBef>
                <a:spcPts val="330"/>
              </a:spcBef>
            </a:pPr>
            <a:r>
              <a:rPr dirty="0" sz="1200">
                <a:latin typeface="Times New Roman"/>
                <a:cs typeface="Times New Roman"/>
              </a:rPr>
              <a:t>Containers are objects that hold other objects. </a:t>
            </a:r>
            <a:r>
              <a:rPr dirty="0" sz="1200" spc="-5">
                <a:latin typeface="Times New Roman"/>
                <a:cs typeface="Times New Roman"/>
              </a:rPr>
              <a:t>Note </a:t>
            </a:r>
            <a:r>
              <a:rPr dirty="0" sz="1200">
                <a:latin typeface="Times New Roman"/>
                <a:cs typeface="Times New Roman"/>
              </a:rPr>
              <a:t>the </a:t>
            </a:r>
            <a:r>
              <a:rPr dirty="0" sz="1200" spc="-5">
                <a:latin typeface="Times New Roman"/>
                <a:cs typeface="Times New Roman"/>
              </a:rPr>
              <a:t>similarity </a:t>
            </a:r>
            <a:r>
              <a:rPr dirty="0" sz="1200">
                <a:latin typeface="Times New Roman"/>
                <a:cs typeface="Times New Roman"/>
              </a:rPr>
              <a:t>of definition between  container and places. The difference is that a place is a place in the literal </a:t>
            </a:r>
            <a:r>
              <a:rPr dirty="0" sz="1200" spc="-5">
                <a:latin typeface="Times New Roman"/>
                <a:cs typeface="Times New Roman"/>
              </a:rPr>
              <a:t>sense while </a:t>
            </a:r>
            <a:r>
              <a:rPr dirty="0" sz="1200">
                <a:latin typeface="Times New Roman"/>
                <a:cs typeface="Times New Roman"/>
              </a:rPr>
              <a:t>a  container </a:t>
            </a:r>
            <a:r>
              <a:rPr dirty="0" sz="1200" spc="10">
                <a:latin typeface="Times New Roman"/>
                <a:cs typeface="Times New Roman"/>
              </a:rPr>
              <a:t>is </a:t>
            </a:r>
            <a:r>
              <a:rPr dirty="0" sz="1200">
                <a:latin typeface="Times New Roman"/>
                <a:cs typeface="Times New Roman"/>
              </a:rPr>
              <a:t>a any object that can hold other objects, e.g. bin, box, cabinet, folder, locker,  </a:t>
            </a:r>
            <a:r>
              <a:rPr dirty="0" sz="1200" spc="-5">
                <a:latin typeface="Times New Roman"/>
                <a:cs typeface="Times New Roman"/>
              </a:rPr>
              <a:t>safe, shelf, </a:t>
            </a:r>
            <a:r>
              <a:rPr dirty="0" sz="1200">
                <a:latin typeface="Times New Roman"/>
                <a:cs typeface="Times New Roman"/>
              </a:rPr>
              <a:t>etc. Therefore a place is also a container but every container need not be a  place.</a:t>
            </a:r>
            <a:endParaRPr sz="1200">
              <a:latin typeface="Times New Roman"/>
              <a:cs typeface="Times New Roman"/>
            </a:endParaRPr>
          </a:p>
          <a:p>
            <a:pPr>
              <a:lnSpc>
                <a:spcPct val="100000"/>
              </a:lnSpc>
            </a:pPr>
            <a:endParaRPr sz="950">
              <a:latin typeface="Times New Roman"/>
              <a:cs typeface="Times New Roman"/>
            </a:endParaRPr>
          </a:p>
          <a:p>
            <a:pPr algn="just" marL="12700">
              <a:lnSpc>
                <a:spcPct val="100000"/>
              </a:lnSpc>
            </a:pPr>
            <a:r>
              <a:rPr dirty="0" sz="1400" spc="-5">
                <a:latin typeface="Times New Roman"/>
                <a:cs typeface="Times New Roman"/>
              </a:rPr>
              <a:t>Select </a:t>
            </a:r>
            <a:r>
              <a:rPr dirty="0" sz="1400">
                <a:latin typeface="Times New Roman"/>
                <a:cs typeface="Times New Roman"/>
              </a:rPr>
              <a:t>Tangible</a:t>
            </a:r>
            <a:r>
              <a:rPr dirty="0" sz="1400" spc="-70">
                <a:latin typeface="Times New Roman"/>
                <a:cs typeface="Times New Roman"/>
              </a:rPr>
              <a:t> </a:t>
            </a:r>
            <a:r>
              <a:rPr dirty="0" sz="1400" spc="-5">
                <a:latin typeface="Times New Roman"/>
                <a:cs typeface="Times New Roman"/>
              </a:rPr>
              <a:t>things</a:t>
            </a:r>
            <a:endParaRPr sz="1400">
              <a:latin typeface="Times New Roman"/>
              <a:cs typeface="Times New Roman"/>
            </a:endParaRPr>
          </a:p>
          <a:p>
            <a:pPr algn="just" marL="12700" marR="8255">
              <a:lnSpc>
                <a:spcPts val="1380"/>
              </a:lnSpc>
              <a:spcBef>
                <a:spcPts val="330"/>
              </a:spcBef>
            </a:pPr>
            <a:r>
              <a:rPr dirty="0" sz="1200">
                <a:latin typeface="Times New Roman"/>
                <a:cs typeface="Times New Roman"/>
              </a:rPr>
              <a:t>Take a “walk” through the </a:t>
            </a:r>
            <a:r>
              <a:rPr dirty="0" sz="1200" spc="-5">
                <a:latin typeface="Times New Roman"/>
                <a:cs typeface="Times New Roman"/>
              </a:rPr>
              <a:t>system </a:t>
            </a:r>
            <a:r>
              <a:rPr dirty="0" sz="1200">
                <a:latin typeface="Times New Roman"/>
                <a:cs typeface="Times New Roman"/>
              </a:rPr>
              <a:t>and </a:t>
            </a:r>
            <a:r>
              <a:rPr dirty="0" sz="1200" spc="-5">
                <a:latin typeface="Times New Roman"/>
                <a:cs typeface="Times New Roman"/>
              </a:rPr>
              <a:t>select </a:t>
            </a:r>
            <a:r>
              <a:rPr dirty="0" sz="1200">
                <a:latin typeface="Times New Roman"/>
                <a:cs typeface="Times New Roman"/>
              </a:rPr>
              <a:t>“tangible” things around you used in the  problem domain. These may be characterized as all the remaining (not </a:t>
            </a:r>
            <a:r>
              <a:rPr dirty="0" sz="1200" spc="-10">
                <a:latin typeface="Times New Roman"/>
                <a:cs typeface="Times New Roman"/>
              </a:rPr>
              <a:t>yet </a:t>
            </a:r>
            <a:r>
              <a:rPr dirty="0" sz="1200" spc="-5">
                <a:latin typeface="Times New Roman"/>
                <a:cs typeface="Times New Roman"/>
              </a:rPr>
              <a:t>selected)  </a:t>
            </a:r>
            <a:r>
              <a:rPr dirty="0" sz="1200">
                <a:latin typeface="Times New Roman"/>
                <a:cs typeface="Times New Roman"/>
              </a:rPr>
              <a:t>“nouns” that make up the problem domain. Examples are: account, book, calendar, cash  box, cash drawer, item, plan, procedure, product, </a:t>
            </a:r>
            <a:r>
              <a:rPr dirty="0" sz="1200" spc="-5">
                <a:latin typeface="Times New Roman"/>
                <a:cs typeface="Times New Roman"/>
              </a:rPr>
              <a:t>schedule, skill, </a:t>
            </a:r>
            <a:r>
              <a:rPr dirty="0" sz="1200">
                <a:latin typeface="Times New Roman"/>
                <a:cs typeface="Times New Roman"/>
              </a:rPr>
              <a:t>tool,</a:t>
            </a:r>
            <a:r>
              <a:rPr dirty="0" sz="1200" spc="-95">
                <a:latin typeface="Times New Roman"/>
                <a:cs typeface="Times New Roman"/>
              </a:rPr>
              <a:t> </a:t>
            </a:r>
            <a:r>
              <a:rPr dirty="0" sz="1200">
                <a:latin typeface="Times New Roman"/>
                <a:cs typeface="Times New Roman"/>
              </a:rPr>
              <a:t>etc.</a:t>
            </a:r>
            <a:endParaRPr sz="1200">
              <a:latin typeface="Times New Roman"/>
              <a:cs typeface="Times New Roman"/>
            </a:endParaRPr>
          </a:p>
          <a:p>
            <a:pPr>
              <a:lnSpc>
                <a:spcPct val="100000"/>
              </a:lnSpc>
            </a:pPr>
            <a:endParaRPr sz="1200">
              <a:latin typeface="Times New Roman"/>
              <a:cs typeface="Times New Roman"/>
            </a:endParaRPr>
          </a:p>
          <a:p>
            <a:pPr algn="just" marL="12700" marR="6985">
              <a:lnSpc>
                <a:spcPts val="1380"/>
              </a:lnSpc>
            </a:pPr>
            <a:r>
              <a:rPr dirty="0" sz="1200">
                <a:latin typeface="Times New Roman"/>
                <a:cs typeface="Times New Roman"/>
              </a:rPr>
              <a:t>While </a:t>
            </a:r>
            <a:r>
              <a:rPr dirty="0" sz="1200" spc="-5">
                <a:latin typeface="Times New Roman"/>
                <a:cs typeface="Times New Roman"/>
              </a:rPr>
              <a:t>selecting </a:t>
            </a:r>
            <a:r>
              <a:rPr dirty="0" sz="1200">
                <a:latin typeface="Times New Roman"/>
                <a:cs typeface="Times New Roman"/>
              </a:rPr>
              <a:t>objects, the following considerations </a:t>
            </a:r>
            <a:r>
              <a:rPr dirty="0" sz="1200" spc="-5">
                <a:latin typeface="Times New Roman"/>
                <a:cs typeface="Times New Roman"/>
              </a:rPr>
              <a:t>should </a:t>
            </a:r>
            <a:r>
              <a:rPr dirty="0" sz="1200">
                <a:latin typeface="Times New Roman"/>
                <a:cs typeface="Times New Roman"/>
              </a:rPr>
              <a:t>be kept in mind for a </a:t>
            </a:r>
            <a:r>
              <a:rPr dirty="0" sz="1200" spc="-5">
                <a:latin typeface="Times New Roman"/>
                <a:cs typeface="Times New Roman"/>
              </a:rPr>
              <a:t>simpler  </a:t>
            </a:r>
            <a:r>
              <a:rPr dirty="0" sz="1200">
                <a:latin typeface="Times New Roman"/>
                <a:cs typeface="Times New Roman"/>
              </a:rPr>
              <a:t>(and better) object</a:t>
            </a:r>
            <a:r>
              <a:rPr dirty="0" sz="1200" spc="-100">
                <a:latin typeface="Times New Roman"/>
                <a:cs typeface="Times New Roman"/>
              </a:rPr>
              <a:t> </a:t>
            </a:r>
            <a:r>
              <a:rPr dirty="0" sz="1200">
                <a:latin typeface="Times New Roman"/>
                <a:cs typeface="Times New Roman"/>
              </a:rPr>
              <a:t>model.</a:t>
            </a:r>
            <a:endParaRPr sz="1200">
              <a:latin typeface="Times New Roman"/>
              <a:cs typeface="Times New Roman"/>
            </a:endParaRPr>
          </a:p>
          <a:p>
            <a:pPr>
              <a:lnSpc>
                <a:spcPct val="100000"/>
              </a:lnSpc>
            </a:pPr>
            <a:endParaRPr sz="1200">
              <a:latin typeface="Times New Roman"/>
              <a:cs typeface="Times New Roman"/>
            </a:endParaRPr>
          </a:p>
          <a:p>
            <a:pPr algn="just" marL="241300" marR="5080" indent="-228600">
              <a:lnSpc>
                <a:spcPts val="1380"/>
              </a:lnSpc>
              <a:buAutoNum type="arabicPeriod"/>
              <a:tabLst>
                <a:tab pos="241300" algn="l"/>
              </a:tabLst>
            </a:pPr>
            <a:r>
              <a:rPr dirty="0" sz="1200">
                <a:latin typeface="Times New Roman"/>
                <a:cs typeface="Times New Roman"/>
              </a:rPr>
              <a:t>Every object that you put in </a:t>
            </a:r>
            <a:r>
              <a:rPr dirty="0" sz="1200" spc="-10">
                <a:latin typeface="Times New Roman"/>
                <a:cs typeface="Times New Roman"/>
              </a:rPr>
              <a:t>your </a:t>
            </a:r>
            <a:r>
              <a:rPr dirty="0" sz="1200">
                <a:latin typeface="Times New Roman"/>
                <a:cs typeface="Times New Roman"/>
              </a:rPr>
              <a:t>object model </a:t>
            </a:r>
            <a:r>
              <a:rPr dirty="0" sz="1200" spc="-5">
                <a:latin typeface="Times New Roman"/>
                <a:cs typeface="Times New Roman"/>
              </a:rPr>
              <a:t>should </a:t>
            </a:r>
            <a:r>
              <a:rPr dirty="0" sz="1200">
                <a:latin typeface="Times New Roman"/>
                <a:cs typeface="Times New Roman"/>
              </a:rPr>
              <a:t>have </a:t>
            </a:r>
            <a:r>
              <a:rPr dirty="0" sz="1200" spc="-5">
                <a:latin typeface="Times New Roman"/>
                <a:cs typeface="Times New Roman"/>
              </a:rPr>
              <a:t>some </a:t>
            </a:r>
            <a:r>
              <a:rPr dirty="0" sz="1200">
                <a:latin typeface="Times New Roman"/>
                <a:cs typeface="Times New Roman"/>
              </a:rPr>
              <a:t>responsibility or  role to play in the problem domain. </a:t>
            </a:r>
            <a:r>
              <a:rPr dirty="0" sz="1200" spc="-5">
                <a:latin typeface="Times New Roman"/>
                <a:cs typeface="Times New Roman"/>
              </a:rPr>
              <a:t>You </a:t>
            </a:r>
            <a:r>
              <a:rPr dirty="0" sz="1200">
                <a:latin typeface="Times New Roman"/>
                <a:cs typeface="Times New Roman"/>
              </a:rPr>
              <a:t>need to know each object, its attributes, and  </a:t>
            </a:r>
            <a:r>
              <a:rPr dirty="0" sz="1200" spc="-5">
                <a:latin typeface="Times New Roman"/>
                <a:cs typeface="Times New Roman"/>
              </a:rPr>
              <a:t>services. </a:t>
            </a:r>
            <a:r>
              <a:rPr dirty="0" sz="1200">
                <a:latin typeface="Times New Roman"/>
                <a:cs typeface="Times New Roman"/>
              </a:rPr>
              <a:t>If there is no </a:t>
            </a:r>
            <a:r>
              <a:rPr dirty="0" sz="1200" spc="-5">
                <a:latin typeface="Times New Roman"/>
                <a:cs typeface="Times New Roman"/>
              </a:rPr>
              <a:t>way </a:t>
            </a:r>
            <a:r>
              <a:rPr dirty="0" sz="1200">
                <a:latin typeface="Times New Roman"/>
                <a:cs typeface="Times New Roman"/>
              </a:rPr>
              <a:t>to know about the object, remove it from the object  model.</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algn="just" marL="241300" marR="5080" indent="-228600">
              <a:lnSpc>
                <a:spcPts val="1380"/>
              </a:lnSpc>
              <a:buAutoNum type="arabicPeriod"/>
              <a:tabLst>
                <a:tab pos="241300" algn="l"/>
                <a:tab pos="5062855" algn="l"/>
              </a:tabLst>
            </a:pPr>
            <a:r>
              <a:rPr dirty="0" sz="1200" spc="-5">
                <a:latin typeface="Times New Roman"/>
                <a:cs typeface="Times New Roman"/>
              </a:rPr>
              <a:t>Avoid </a:t>
            </a:r>
            <a:r>
              <a:rPr dirty="0" sz="1200">
                <a:latin typeface="Times New Roman"/>
                <a:cs typeface="Times New Roman"/>
              </a:rPr>
              <a:t>having controller objects because controllers usually end up </a:t>
            </a:r>
            <a:r>
              <a:rPr dirty="0" sz="1200" spc="-5">
                <a:latin typeface="Times New Roman"/>
                <a:cs typeface="Times New Roman"/>
              </a:rPr>
              <a:t>with </a:t>
            </a:r>
            <a:r>
              <a:rPr dirty="0" sz="1200">
                <a:latin typeface="Times New Roman"/>
                <a:cs typeface="Times New Roman"/>
              </a:rPr>
              <a:t>functionality  that’s better done by other objects themselves, making the message passing more  complicated, and resulting in higher coupling. </a:t>
            </a:r>
            <a:r>
              <a:rPr dirty="0" sz="1200" spc="-5">
                <a:latin typeface="Times New Roman"/>
                <a:cs typeface="Times New Roman"/>
              </a:rPr>
              <a:t>Use </a:t>
            </a:r>
            <a:r>
              <a:rPr dirty="0" sz="1200">
                <a:latin typeface="Times New Roman"/>
                <a:cs typeface="Times New Roman"/>
              </a:rPr>
              <a:t>delegation instead. </a:t>
            </a:r>
            <a:r>
              <a:rPr dirty="0" sz="1200" spc="-5">
                <a:latin typeface="Times New Roman"/>
                <a:cs typeface="Times New Roman"/>
              </a:rPr>
              <a:t>Note </a:t>
            </a:r>
            <a:r>
              <a:rPr dirty="0" sz="1200">
                <a:latin typeface="Times New Roman"/>
                <a:cs typeface="Times New Roman"/>
              </a:rPr>
              <a:t>the  difference between controlling and delegation; a controller </a:t>
            </a:r>
            <a:r>
              <a:rPr dirty="0" sz="1200" spc="-5">
                <a:latin typeface="Times New Roman"/>
                <a:cs typeface="Times New Roman"/>
              </a:rPr>
              <a:t>wants </a:t>
            </a:r>
            <a:r>
              <a:rPr dirty="0" sz="1200">
                <a:latin typeface="Times New Roman"/>
                <a:cs typeface="Times New Roman"/>
              </a:rPr>
              <a:t>to do every thing </a:t>
            </a:r>
            <a:r>
              <a:rPr dirty="0" sz="1200" spc="15">
                <a:latin typeface="Times New Roman"/>
                <a:cs typeface="Times New Roman"/>
              </a:rPr>
              <a:t>by  </a:t>
            </a:r>
            <a:r>
              <a:rPr dirty="0" sz="1200">
                <a:latin typeface="Times New Roman"/>
                <a:cs typeface="Times New Roman"/>
              </a:rPr>
              <a:t>himself (doesn’t trust anyone), </a:t>
            </a:r>
            <a:r>
              <a:rPr dirty="0" sz="1200" spc="-5">
                <a:latin typeface="Times New Roman"/>
                <a:cs typeface="Times New Roman"/>
              </a:rPr>
              <a:t>while </a:t>
            </a:r>
            <a:r>
              <a:rPr dirty="0" sz="1200">
                <a:latin typeface="Times New Roman"/>
                <a:cs typeface="Times New Roman"/>
              </a:rPr>
              <a:t>a good manager delegates responsibility (and  takes	credit).</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algn="just" marL="241300" marR="5715" indent="-228600">
              <a:lnSpc>
                <a:spcPts val="1380"/>
              </a:lnSpc>
              <a:buAutoNum type="arabicPeriod"/>
              <a:tabLst>
                <a:tab pos="241300" algn="l"/>
                <a:tab pos="5079365" algn="l"/>
              </a:tabLst>
            </a:pPr>
            <a:r>
              <a:rPr dirty="0" sz="1200">
                <a:latin typeface="Times New Roman"/>
                <a:cs typeface="Times New Roman"/>
              </a:rPr>
              <a:t>In large </a:t>
            </a:r>
            <a:r>
              <a:rPr dirty="0" sz="1200" spc="-5">
                <a:latin typeface="Times New Roman"/>
                <a:cs typeface="Times New Roman"/>
              </a:rPr>
              <a:t>systems several </a:t>
            </a:r>
            <a:r>
              <a:rPr dirty="0" sz="1200">
                <a:latin typeface="Times New Roman"/>
                <a:cs typeface="Times New Roman"/>
              </a:rPr>
              <a:t>objects are likely to have </a:t>
            </a:r>
            <a:r>
              <a:rPr dirty="0" sz="1200" spc="-5">
                <a:latin typeface="Times New Roman"/>
                <a:cs typeface="Times New Roman"/>
              </a:rPr>
              <a:t>similar </a:t>
            </a:r>
            <a:r>
              <a:rPr dirty="0" sz="1200">
                <a:latin typeface="Times New Roman"/>
                <a:cs typeface="Times New Roman"/>
              </a:rPr>
              <a:t>or even identical  responsibilities. Look for </a:t>
            </a:r>
            <a:r>
              <a:rPr dirty="0" sz="1200" spc="-5">
                <a:latin typeface="Times New Roman"/>
                <a:cs typeface="Times New Roman"/>
              </a:rPr>
              <a:t>such </a:t>
            </a:r>
            <a:r>
              <a:rPr dirty="0" sz="1200">
                <a:latin typeface="Times New Roman"/>
                <a:cs typeface="Times New Roman"/>
              </a:rPr>
              <a:t>objects and </a:t>
            </a:r>
            <a:r>
              <a:rPr dirty="0" sz="1200" spc="-5">
                <a:latin typeface="Times New Roman"/>
                <a:cs typeface="Times New Roman"/>
              </a:rPr>
              <a:t>seek </a:t>
            </a:r>
            <a:r>
              <a:rPr dirty="0" sz="1200">
                <a:latin typeface="Times New Roman"/>
                <a:cs typeface="Times New Roman"/>
              </a:rPr>
              <a:t>a common name to </a:t>
            </a:r>
            <a:r>
              <a:rPr dirty="0" sz="1200" spc="-5">
                <a:latin typeface="Times New Roman"/>
                <a:cs typeface="Times New Roman"/>
              </a:rPr>
              <a:t>simplify </a:t>
            </a:r>
            <a:r>
              <a:rPr dirty="0" sz="1200">
                <a:latin typeface="Times New Roman"/>
                <a:cs typeface="Times New Roman"/>
              </a:rPr>
              <a:t>the  object	model.</a:t>
            </a:r>
            <a:endParaRPr sz="1200">
              <a:latin typeface="Times New Roman"/>
              <a:cs typeface="Times New Roman"/>
            </a:endParaRPr>
          </a:p>
          <a:p>
            <a:pPr>
              <a:lnSpc>
                <a:spcPct val="100000"/>
              </a:lnSpc>
              <a:buFont typeface="Times New Roman"/>
              <a:buAutoNum type="arabicPeriod"/>
            </a:pPr>
            <a:endParaRPr sz="1200">
              <a:latin typeface="Times New Roman"/>
              <a:cs typeface="Times New Roman"/>
            </a:endParaRPr>
          </a:p>
          <a:p>
            <a:pPr algn="just" marL="241300" marR="7620" indent="-228600">
              <a:lnSpc>
                <a:spcPts val="1380"/>
              </a:lnSpc>
              <a:buAutoNum type="arabicPeriod"/>
              <a:tabLst>
                <a:tab pos="241300" algn="l"/>
              </a:tabLst>
            </a:pPr>
            <a:r>
              <a:rPr dirty="0" sz="1200" spc="-5">
                <a:latin typeface="Times New Roman"/>
                <a:cs typeface="Times New Roman"/>
              </a:rPr>
              <a:t>Use </a:t>
            </a:r>
            <a:r>
              <a:rPr dirty="0" sz="1200">
                <a:latin typeface="Times New Roman"/>
                <a:cs typeface="Times New Roman"/>
              </a:rPr>
              <a:t>meaningful class names, names that describe objects in that class. Try to use  names from the domain vocabulary to avoid</a:t>
            </a:r>
            <a:r>
              <a:rPr dirty="0" sz="1200" spc="-114">
                <a:latin typeface="Times New Roman"/>
                <a:cs typeface="Times New Roman"/>
              </a:rPr>
              <a:t> </a:t>
            </a:r>
            <a:r>
              <a:rPr dirty="0" sz="1200">
                <a:latin typeface="Times New Roman"/>
                <a:cs typeface="Times New Roman"/>
              </a:rPr>
              <a:t>confusion.</a:t>
            </a:r>
            <a:endParaRPr sz="1200">
              <a:latin typeface="Times New Roman"/>
              <a:cs typeface="Times New Roman"/>
            </a:endParaRPr>
          </a:p>
        </p:txBody>
      </p:sp>
      <p:sp>
        <p:nvSpPr>
          <p:cNvPr id="4" name="object 4"/>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94</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2188450"/>
            <a:ext cx="5545455" cy="7069455"/>
          </a:xfrm>
          <a:prstGeom prst="rect">
            <a:avLst/>
          </a:prstGeom>
        </p:spPr>
        <p:txBody>
          <a:bodyPr wrap="square" lIns="0" tIns="0" rIns="0" bIns="0" rtlCol="0" vert="horz">
            <a:spAutoFit/>
          </a:bodyPr>
          <a:lstStyle/>
          <a:p>
            <a:pPr algn="just" marL="12700">
              <a:lnSpc>
                <a:spcPct val="100000"/>
              </a:lnSpc>
            </a:pPr>
            <a:r>
              <a:rPr dirty="0" sz="1400">
                <a:latin typeface="Times New Roman"/>
                <a:cs typeface="Times New Roman"/>
              </a:rPr>
              <a:t>Identify </a:t>
            </a:r>
            <a:r>
              <a:rPr dirty="0" sz="1400" spc="-5">
                <a:latin typeface="Times New Roman"/>
                <a:cs typeface="Times New Roman"/>
              </a:rPr>
              <a:t>Gen-Spec Structures</a:t>
            </a:r>
            <a:r>
              <a:rPr dirty="0" sz="1400">
                <a:latin typeface="Times New Roman"/>
                <a:cs typeface="Times New Roman"/>
              </a:rPr>
              <a:t> </a:t>
            </a:r>
            <a:r>
              <a:rPr dirty="0" sz="1400" spc="-5">
                <a:latin typeface="Times New Roman"/>
                <a:cs typeface="Times New Roman"/>
              </a:rPr>
              <a:t>(Hierarchy)</a:t>
            </a:r>
            <a:endParaRPr sz="1400">
              <a:latin typeface="Times New Roman"/>
              <a:cs typeface="Times New Roman"/>
            </a:endParaRPr>
          </a:p>
          <a:p>
            <a:pPr marL="12700" marR="40005">
              <a:lnSpc>
                <a:spcPts val="1380"/>
              </a:lnSpc>
              <a:spcBef>
                <a:spcPts val="330"/>
              </a:spcBef>
            </a:pPr>
            <a:r>
              <a:rPr dirty="0" sz="1200">
                <a:latin typeface="Times New Roman"/>
                <a:cs typeface="Times New Roman"/>
              </a:rPr>
              <a:t>Consider each class that you have identified as a </a:t>
            </a:r>
            <a:r>
              <a:rPr dirty="0" sz="1200" spc="-5">
                <a:latin typeface="Times New Roman"/>
                <a:cs typeface="Times New Roman"/>
              </a:rPr>
              <a:t>specialization </a:t>
            </a:r>
            <a:r>
              <a:rPr dirty="0" sz="1200">
                <a:latin typeface="Times New Roman"/>
                <a:cs typeface="Times New Roman"/>
              </a:rPr>
              <a:t>and then look for its  generalization and vice</a:t>
            </a:r>
            <a:r>
              <a:rPr dirty="0" sz="1200" spc="-105">
                <a:latin typeface="Times New Roman"/>
                <a:cs typeface="Times New Roman"/>
              </a:rPr>
              <a:t> </a:t>
            </a:r>
            <a:r>
              <a:rPr dirty="0" sz="1200">
                <a:latin typeface="Times New Roman"/>
                <a:cs typeface="Times New Roman"/>
              </a:rPr>
              <a:t>versa.</a:t>
            </a:r>
            <a:endParaRPr sz="1200">
              <a:latin typeface="Times New Roman"/>
              <a:cs typeface="Times New Roman"/>
            </a:endParaRPr>
          </a:p>
          <a:p>
            <a:pPr>
              <a:lnSpc>
                <a:spcPct val="100000"/>
              </a:lnSpc>
              <a:spcBef>
                <a:spcPts val="20"/>
              </a:spcBef>
            </a:pPr>
            <a:endParaRPr sz="1050">
              <a:latin typeface="Times New Roman"/>
              <a:cs typeface="Times New Roman"/>
            </a:endParaRPr>
          </a:p>
          <a:p>
            <a:pPr marL="12700" marR="36195">
              <a:lnSpc>
                <a:spcPts val="1610"/>
              </a:lnSpc>
              <a:spcBef>
                <a:spcPts val="5"/>
              </a:spcBef>
              <a:tabLst>
                <a:tab pos="777240" algn="l"/>
                <a:tab pos="1827530" algn="l"/>
                <a:tab pos="2759710" algn="l"/>
                <a:tab pos="4047490" algn="l"/>
                <a:tab pos="4268470" algn="l"/>
                <a:tab pos="4855210" algn="l"/>
                <a:tab pos="5263515" algn="l"/>
              </a:tabLst>
            </a:pPr>
            <a:r>
              <a:rPr dirty="0" sz="1400" spc="-5" b="1">
                <a:latin typeface="Times New Roman"/>
                <a:cs typeface="Times New Roman"/>
              </a:rPr>
              <a:t>Identif</a:t>
            </a:r>
            <a:r>
              <a:rPr dirty="0" sz="1400" b="1">
                <a:latin typeface="Times New Roman"/>
                <a:cs typeface="Times New Roman"/>
              </a:rPr>
              <a:t>y</a:t>
            </a:r>
            <a:r>
              <a:rPr dirty="0" sz="1400" b="1">
                <a:latin typeface="Times New Roman"/>
                <a:cs typeface="Times New Roman"/>
              </a:rPr>
              <a:t>	</a:t>
            </a:r>
            <a:r>
              <a:rPr dirty="0" sz="1400" b="1">
                <a:latin typeface="Times New Roman"/>
                <a:cs typeface="Times New Roman"/>
              </a:rPr>
              <a:t>Whole-Part</a:t>
            </a:r>
            <a:r>
              <a:rPr dirty="0" sz="1400" b="1">
                <a:latin typeface="Times New Roman"/>
                <a:cs typeface="Times New Roman"/>
              </a:rPr>
              <a:t>	</a:t>
            </a:r>
            <a:r>
              <a:rPr dirty="0" sz="1400" spc="-5" b="1">
                <a:latin typeface="Times New Roman"/>
                <a:cs typeface="Times New Roman"/>
              </a:rPr>
              <a:t>structure</a:t>
            </a:r>
            <a:r>
              <a:rPr dirty="0" sz="1400" b="1">
                <a:latin typeface="Times New Roman"/>
                <a:cs typeface="Times New Roman"/>
              </a:rPr>
              <a:t>s</a:t>
            </a:r>
            <a:r>
              <a:rPr dirty="0" sz="1400" b="1">
                <a:latin typeface="Times New Roman"/>
                <a:cs typeface="Times New Roman"/>
              </a:rPr>
              <a:t>	</a:t>
            </a:r>
            <a:r>
              <a:rPr dirty="0" sz="1400" b="1">
                <a:latin typeface="Times New Roman"/>
                <a:cs typeface="Times New Roman"/>
              </a:rPr>
              <a:t>(Aggregations)</a:t>
            </a:r>
            <a:r>
              <a:rPr dirty="0" sz="1400" b="1">
                <a:latin typeface="Times New Roman"/>
                <a:cs typeface="Times New Roman"/>
              </a:rPr>
              <a:t>	</a:t>
            </a:r>
            <a:r>
              <a:rPr dirty="0" sz="1400" b="1">
                <a:latin typeface="Times New Roman"/>
                <a:cs typeface="Times New Roman"/>
              </a:rPr>
              <a:t>-</a:t>
            </a:r>
            <a:r>
              <a:rPr dirty="0" sz="1400" b="1">
                <a:latin typeface="Times New Roman"/>
                <a:cs typeface="Times New Roman"/>
              </a:rPr>
              <a:t>	</a:t>
            </a:r>
            <a:r>
              <a:rPr dirty="0" sz="1400" b="1">
                <a:latin typeface="Times New Roman"/>
                <a:cs typeface="Times New Roman"/>
              </a:rPr>
              <a:t>What</a:t>
            </a:r>
            <a:r>
              <a:rPr dirty="0" sz="1400" b="1">
                <a:latin typeface="Times New Roman"/>
                <a:cs typeface="Times New Roman"/>
              </a:rPr>
              <a:t>	</a:t>
            </a:r>
            <a:r>
              <a:rPr dirty="0" sz="1400" b="1">
                <a:latin typeface="Times New Roman"/>
                <a:cs typeface="Times New Roman"/>
              </a:rPr>
              <a:t>are</a:t>
            </a:r>
            <a:r>
              <a:rPr dirty="0" sz="1400" b="1">
                <a:latin typeface="Times New Roman"/>
                <a:cs typeface="Times New Roman"/>
              </a:rPr>
              <a:t>	</a:t>
            </a:r>
            <a:r>
              <a:rPr dirty="0" sz="1400" b="1">
                <a:latin typeface="Times New Roman"/>
                <a:cs typeface="Times New Roman"/>
              </a:rPr>
              <a:t>my  </a:t>
            </a:r>
            <a:r>
              <a:rPr dirty="0" sz="1400" b="1">
                <a:latin typeface="Times New Roman"/>
                <a:cs typeface="Times New Roman"/>
              </a:rPr>
              <a:t>components?</a:t>
            </a:r>
            <a:endParaRPr sz="1400">
              <a:latin typeface="Times New Roman"/>
              <a:cs typeface="Times New Roman"/>
            </a:endParaRPr>
          </a:p>
          <a:p>
            <a:pPr marL="12700" marR="39370">
              <a:lnSpc>
                <a:spcPts val="1380"/>
              </a:lnSpc>
              <a:spcBef>
                <a:spcPts val="265"/>
              </a:spcBef>
            </a:pPr>
            <a:r>
              <a:rPr dirty="0" sz="1200" spc="-5">
                <a:latin typeface="Times New Roman"/>
                <a:cs typeface="Times New Roman"/>
              </a:rPr>
              <a:t>For </a:t>
            </a:r>
            <a:r>
              <a:rPr dirty="0" sz="1200">
                <a:latin typeface="Times New Roman"/>
                <a:cs typeface="Times New Roman"/>
              </a:rPr>
              <a:t>each object that you have identified, consider it as a </a:t>
            </a:r>
            <a:r>
              <a:rPr dirty="0" sz="1200" spc="-5">
                <a:latin typeface="Times New Roman"/>
                <a:cs typeface="Times New Roman"/>
              </a:rPr>
              <a:t>whole </a:t>
            </a:r>
            <a:r>
              <a:rPr dirty="0" sz="1200">
                <a:latin typeface="Times New Roman"/>
                <a:cs typeface="Times New Roman"/>
              </a:rPr>
              <a:t>and then </a:t>
            </a:r>
            <a:r>
              <a:rPr dirty="0" sz="1200" spc="10">
                <a:latin typeface="Times New Roman"/>
                <a:cs typeface="Times New Roman"/>
              </a:rPr>
              <a:t>try </a:t>
            </a:r>
            <a:r>
              <a:rPr dirty="0" sz="1200">
                <a:latin typeface="Times New Roman"/>
                <a:cs typeface="Times New Roman"/>
              </a:rPr>
              <a:t>to find out its  parts - objects that make up this</a:t>
            </a:r>
            <a:r>
              <a:rPr dirty="0" sz="1200" spc="-114">
                <a:latin typeface="Times New Roman"/>
                <a:cs typeface="Times New Roman"/>
              </a:rPr>
              <a:t> </a:t>
            </a:r>
            <a:r>
              <a:rPr dirty="0" sz="1200">
                <a:latin typeface="Times New Roman"/>
                <a:cs typeface="Times New Roman"/>
              </a:rPr>
              <a:t>object.</a:t>
            </a:r>
            <a:endParaRPr sz="1200">
              <a:latin typeface="Times New Roman"/>
              <a:cs typeface="Times New Roman"/>
            </a:endParaRPr>
          </a:p>
          <a:p>
            <a:pPr algn="just" marL="12700">
              <a:lnSpc>
                <a:spcPct val="100000"/>
              </a:lnSpc>
              <a:spcBef>
                <a:spcPts val="1075"/>
              </a:spcBef>
            </a:pPr>
            <a:r>
              <a:rPr dirty="0" sz="1600" spc="-10">
                <a:latin typeface="Times New Roman"/>
                <a:cs typeface="Times New Roman"/>
              </a:rPr>
              <a:t>Define Attributes </a:t>
            </a:r>
            <a:r>
              <a:rPr dirty="0" sz="1600" spc="-5">
                <a:latin typeface="Times New Roman"/>
                <a:cs typeface="Times New Roman"/>
              </a:rPr>
              <a:t>- What I</a:t>
            </a:r>
            <a:r>
              <a:rPr dirty="0" sz="1600">
                <a:latin typeface="Times New Roman"/>
                <a:cs typeface="Times New Roman"/>
              </a:rPr>
              <a:t> Know?</a:t>
            </a:r>
            <a:endParaRPr sz="1600">
              <a:latin typeface="Times New Roman"/>
              <a:cs typeface="Times New Roman"/>
            </a:endParaRPr>
          </a:p>
          <a:p>
            <a:pPr algn="just" marL="12700" marR="38735">
              <a:lnSpc>
                <a:spcPts val="1380"/>
              </a:lnSpc>
              <a:spcBef>
                <a:spcPts val="350"/>
              </a:spcBef>
            </a:pPr>
            <a:r>
              <a:rPr dirty="0" sz="1200">
                <a:latin typeface="Times New Roman"/>
                <a:cs typeface="Times New Roman"/>
              </a:rPr>
              <a:t>The first two activities </a:t>
            </a:r>
            <a:r>
              <a:rPr dirty="0" sz="1200" spc="-5">
                <a:latin typeface="Times New Roman"/>
                <a:cs typeface="Times New Roman"/>
              </a:rPr>
              <a:t>would </a:t>
            </a:r>
            <a:r>
              <a:rPr dirty="0" sz="1200">
                <a:latin typeface="Times New Roman"/>
                <a:cs typeface="Times New Roman"/>
              </a:rPr>
              <a:t>identify most of the objects (classes) in the problem  domain. </a:t>
            </a:r>
            <a:r>
              <a:rPr dirty="0" sz="1200" spc="-5">
                <a:latin typeface="Times New Roman"/>
                <a:cs typeface="Times New Roman"/>
              </a:rPr>
              <a:t>Now </a:t>
            </a:r>
            <a:r>
              <a:rPr dirty="0" sz="1200">
                <a:latin typeface="Times New Roman"/>
                <a:cs typeface="Times New Roman"/>
              </a:rPr>
              <a:t>is the time to think about the role and responsibilities of these objects. The  first thing to consider is their attributes, i.e., </a:t>
            </a:r>
            <a:r>
              <a:rPr dirty="0" sz="1200" spc="-5">
                <a:latin typeface="Times New Roman"/>
                <a:cs typeface="Times New Roman"/>
              </a:rPr>
              <a:t>what </a:t>
            </a:r>
            <a:r>
              <a:rPr dirty="0" sz="1200">
                <a:latin typeface="Times New Roman"/>
                <a:cs typeface="Times New Roman"/>
              </a:rPr>
              <a:t>it</a:t>
            </a:r>
            <a:r>
              <a:rPr dirty="0" sz="1200" spc="-125">
                <a:latin typeface="Times New Roman"/>
                <a:cs typeface="Times New Roman"/>
              </a:rPr>
              <a:t> </a:t>
            </a:r>
            <a:r>
              <a:rPr dirty="0" sz="1200">
                <a:latin typeface="Times New Roman"/>
                <a:cs typeface="Times New Roman"/>
              </a:rPr>
              <a:t>knows.</a:t>
            </a:r>
            <a:endParaRPr sz="1200">
              <a:latin typeface="Times New Roman"/>
              <a:cs typeface="Times New Roman"/>
            </a:endParaRPr>
          </a:p>
          <a:p>
            <a:pPr>
              <a:lnSpc>
                <a:spcPct val="100000"/>
              </a:lnSpc>
            </a:pPr>
            <a:endParaRPr sz="1200">
              <a:latin typeface="Times New Roman"/>
              <a:cs typeface="Times New Roman"/>
            </a:endParaRPr>
          </a:p>
          <a:p>
            <a:pPr algn="just" marL="12700" marR="37465">
              <a:lnSpc>
                <a:spcPts val="1380"/>
              </a:lnSpc>
            </a:pPr>
            <a:r>
              <a:rPr dirty="0" sz="1200" spc="-5">
                <a:latin typeface="Times New Roman"/>
                <a:cs typeface="Times New Roman"/>
              </a:rPr>
              <a:t>For </a:t>
            </a:r>
            <a:r>
              <a:rPr dirty="0" sz="1200">
                <a:latin typeface="Times New Roman"/>
                <a:cs typeface="Times New Roman"/>
              </a:rPr>
              <a:t>each object include the attributes that come to mind </a:t>
            </a:r>
            <a:r>
              <a:rPr dirty="0" sz="1200" spc="-5">
                <a:latin typeface="Times New Roman"/>
                <a:cs typeface="Times New Roman"/>
              </a:rPr>
              <a:t>when </a:t>
            </a:r>
            <a:r>
              <a:rPr dirty="0" sz="1200">
                <a:latin typeface="Times New Roman"/>
                <a:cs typeface="Times New Roman"/>
              </a:rPr>
              <a:t>you first think about the  object. The criteria for the inclusion of an attribute is that it </a:t>
            </a:r>
            <a:r>
              <a:rPr dirty="0" sz="1200" spc="-5">
                <a:latin typeface="Times New Roman"/>
                <a:cs typeface="Times New Roman"/>
              </a:rPr>
              <a:t>should </a:t>
            </a:r>
            <a:r>
              <a:rPr dirty="0" sz="1200">
                <a:latin typeface="Times New Roman"/>
                <a:cs typeface="Times New Roman"/>
              </a:rPr>
              <a:t>be included if the  </a:t>
            </a:r>
            <a:r>
              <a:rPr dirty="0" sz="1200" spc="-5">
                <a:latin typeface="Times New Roman"/>
                <a:cs typeface="Times New Roman"/>
              </a:rPr>
              <a:t>system </a:t>
            </a:r>
            <a:r>
              <a:rPr dirty="0" sz="1200">
                <a:latin typeface="Times New Roman"/>
                <a:cs typeface="Times New Roman"/>
              </a:rPr>
              <a:t>needs to know its value and it cannot get it any other </a:t>
            </a:r>
            <a:r>
              <a:rPr dirty="0" sz="1200" spc="-5">
                <a:latin typeface="Times New Roman"/>
                <a:cs typeface="Times New Roman"/>
              </a:rPr>
              <a:t>way. Don </a:t>
            </a:r>
            <a:r>
              <a:rPr dirty="0" sz="1200">
                <a:latin typeface="Times New Roman"/>
                <a:cs typeface="Times New Roman"/>
              </a:rPr>
              <a:t>not add an  attribute for an association or aggregation. Examples of attributes are: number, name,  address, date, time, operational </a:t>
            </a:r>
            <a:r>
              <a:rPr dirty="0" sz="1200" spc="-5">
                <a:latin typeface="Times New Roman"/>
                <a:cs typeface="Times New Roman"/>
              </a:rPr>
              <a:t>state, </a:t>
            </a:r>
            <a:r>
              <a:rPr dirty="0" sz="1200">
                <a:latin typeface="Times New Roman"/>
                <a:cs typeface="Times New Roman"/>
              </a:rPr>
              <a:t>phone, </a:t>
            </a:r>
            <a:r>
              <a:rPr dirty="0" sz="1200" spc="-5">
                <a:latin typeface="Times New Roman"/>
                <a:cs typeface="Times New Roman"/>
              </a:rPr>
              <a:t>status, </a:t>
            </a:r>
            <a:r>
              <a:rPr dirty="0" sz="1200">
                <a:latin typeface="Times New Roman"/>
                <a:cs typeface="Times New Roman"/>
              </a:rPr>
              <a:t>threshold, type, etc. </a:t>
            </a:r>
            <a:r>
              <a:rPr dirty="0" sz="1200" spc="-15">
                <a:latin typeface="Times New Roman"/>
                <a:cs typeface="Times New Roman"/>
              </a:rPr>
              <a:t>In </a:t>
            </a:r>
            <a:r>
              <a:rPr dirty="0" sz="1200">
                <a:latin typeface="Times New Roman"/>
                <a:cs typeface="Times New Roman"/>
              </a:rPr>
              <a:t>particular,  consider the following attributes for different types of</a:t>
            </a:r>
            <a:r>
              <a:rPr dirty="0" sz="1200" spc="-120">
                <a:latin typeface="Times New Roman"/>
                <a:cs typeface="Times New Roman"/>
              </a:rPr>
              <a:t> </a:t>
            </a:r>
            <a:r>
              <a:rPr dirty="0" sz="1200">
                <a:latin typeface="Times New Roman"/>
                <a:cs typeface="Times New Roman"/>
              </a:rPr>
              <a:t>objects.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ts val="1410"/>
              </a:lnSpc>
              <a:spcBef>
                <a:spcPts val="5"/>
              </a:spcBef>
              <a:buAutoNum type="arabicPeriod"/>
              <a:tabLst>
                <a:tab pos="241300" algn="l"/>
              </a:tabLst>
            </a:pPr>
            <a:r>
              <a:rPr dirty="0" sz="1200" spc="-5">
                <a:latin typeface="Times New Roman"/>
                <a:cs typeface="Times New Roman"/>
              </a:rPr>
              <a:t>For </a:t>
            </a:r>
            <a:r>
              <a:rPr dirty="0" sz="1200">
                <a:latin typeface="Times New Roman"/>
                <a:cs typeface="Times New Roman"/>
              </a:rPr>
              <a:t>actors consider name, address,</a:t>
            </a:r>
            <a:r>
              <a:rPr dirty="0" sz="1200" spc="-105">
                <a:latin typeface="Times New Roman"/>
                <a:cs typeface="Times New Roman"/>
              </a:rPr>
              <a:t> </a:t>
            </a:r>
            <a:r>
              <a:rPr dirty="0" sz="1200">
                <a:latin typeface="Times New Roman"/>
                <a:cs typeface="Times New Roman"/>
              </a:rPr>
              <a:t>phone.</a:t>
            </a:r>
            <a:endParaRPr sz="1200">
              <a:latin typeface="Times New Roman"/>
              <a:cs typeface="Times New Roman"/>
            </a:endParaRPr>
          </a:p>
          <a:p>
            <a:pPr algn="just" marL="241300" indent="-228600">
              <a:lnSpc>
                <a:spcPts val="1380"/>
              </a:lnSpc>
              <a:buAutoNum type="arabicPeriod"/>
              <a:tabLst>
                <a:tab pos="241300" algn="l"/>
              </a:tabLst>
            </a:pPr>
            <a:r>
              <a:rPr dirty="0" sz="1200">
                <a:latin typeface="Times New Roman"/>
                <a:cs typeface="Times New Roman"/>
              </a:rPr>
              <a:t>For participants consider number, date and time, password, authorization</a:t>
            </a:r>
            <a:r>
              <a:rPr dirty="0" sz="1200" spc="-125">
                <a:latin typeface="Times New Roman"/>
                <a:cs typeface="Times New Roman"/>
              </a:rPr>
              <a:t> </a:t>
            </a:r>
            <a:r>
              <a:rPr dirty="0" sz="1200">
                <a:latin typeface="Times New Roman"/>
                <a:cs typeface="Times New Roman"/>
              </a:rPr>
              <a:t>level.</a:t>
            </a:r>
            <a:endParaRPr sz="1200">
              <a:latin typeface="Times New Roman"/>
              <a:cs typeface="Times New Roman"/>
            </a:endParaRPr>
          </a:p>
          <a:p>
            <a:pPr marL="241300" marR="5080" indent="-228600">
              <a:lnSpc>
                <a:spcPts val="1380"/>
              </a:lnSpc>
              <a:spcBef>
                <a:spcPts val="65"/>
              </a:spcBef>
              <a:buAutoNum type="arabicPeriod"/>
              <a:tabLst>
                <a:tab pos="241300" algn="l"/>
              </a:tabLst>
            </a:pPr>
            <a:r>
              <a:rPr dirty="0" sz="1200">
                <a:latin typeface="Times New Roman"/>
                <a:cs typeface="Times New Roman"/>
              </a:rPr>
              <a:t>For place/location consider number, name, address (perhaps latitude, longitude,  altitude).</a:t>
            </a:r>
            <a:endParaRPr sz="1200">
              <a:latin typeface="Times New Roman"/>
              <a:cs typeface="Times New Roman"/>
            </a:endParaRPr>
          </a:p>
          <a:p>
            <a:pPr algn="just" marL="241300" indent="-228600">
              <a:lnSpc>
                <a:spcPts val="1315"/>
              </a:lnSpc>
              <a:buAutoNum type="arabicPeriod"/>
              <a:tabLst>
                <a:tab pos="241300" algn="l"/>
              </a:tabLst>
            </a:pPr>
            <a:r>
              <a:rPr dirty="0" sz="1200">
                <a:latin typeface="Times New Roman"/>
                <a:cs typeface="Times New Roman"/>
              </a:rPr>
              <a:t>For transaction consider number, date, time,</a:t>
            </a:r>
            <a:r>
              <a:rPr dirty="0" sz="1200" spc="-114">
                <a:latin typeface="Times New Roman"/>
                <a:cs typeface="Times New Roman"/>
              </a:rPr>
              <a:t> </a:t>
            </a:r>
            <a:r>
              <a:rPr dirty="0" sz="1200" spc="-5">
                <a:latin typeface="Times New Roman"/>
                <a:cs typeface="Times New Roman"/>
              </a:rPr>
              <a:t>status.</a:t>
            </a:r>
            <a:endParaRPr sz="1200">
              <a:latin typeface="Times New Roman"/>
              <a:cs typeface="Times New Roman"/>
            </a:endParaRPr>
          </a:p>
          <a:p>
            <a:pPr algn="just" marL="241300" indent="-228600">
              <a:lnSpc>
                <a:spcPts val="1380"/>
              </a:lnSpc>
              <a:buAutoNum type="arabicPeriod"/>
              <a:tabLst>
                <a:tab pos="241300" algn="l"/>
              </a:tabLst>
            </a:pPr>
            <a:r>
              <a:rPr dirty="0" sz="1200">
                <a:latin typeface="Times New Roman"/>
                <a:cs typeface="Times New Roman"/>
              </a:rPr>
              <a:t>For line item consider quantity,</a:t>
            </a:r>
            <a:r>
              <a:rPr dirty="0" sz="1200" spc="-114">
                <a:latin typeface="Times New Roman"/>
                <a:cs typeface="Times New Roman"/>
              </a:rPr>
              <a:t> </a:t>
            </a:r>
            <a:r>
              <a:rPr dirty="0" sz="1200" spc="-5">
                <a:latin typeface="Times New Roman"/>
                <a:cs typeface="Times New Roman"/>
              </a:rPr>
              <a:t>status.</a:t>
            </a:r>
            <a:endParaRPr sz="1200">
              <a:latin typeface="Times New Roman"/>
              <a:cs typeface="Times New Roman"/>
            </a:endParaRPr>
          </a:p>
          <a:p>
            <a:pPr algn="just" marL="241300" indent="-228600">
              <a:lnSpc>
                <a:spcPts val="1410"/>
              </a:lnSpc>
              <a:buAutoNum type="arabicPeriod"/>
              <a:tabLst>
                <a:tab pos="241300" algn="l"/>
              </a:tabLst>
            </a:pPr>
            <a:r>
              <a:rPr dirty="0" sz="1200">
                <a:latin typeface="Times New Roman"/>
                <a:cs typeface="Times New Roman"/>
              </a:rPr>
              <a:t>For item consider name, description, dimension, </a:t>
            </a:r>
            <a:r>
              <a:rPr dirty="0" sz="1200" spc="-5">
                <a:latin typeface="Times New Roman"/>
                <a:cs typeface="Times New Roman"/>
              </a:rPr>
              <a:t>size, UPC,</a:t>
            </a:r>
            <a:r>
              <a:rPr dirty="0" sz="1200" spc="-95">
                <a:latin typeface="Times New Roman"/>
                <a:cs typeface="Times New Roman"/>
              </a:rPr>
              <a:t> </a:t>
            </a:r>
            <a:r>
              <a:rPr dirty="0" sz="1200" spc="-5">
                <a:latin typeface="Times New Roman"/>
                <a:cs typeface="Times New Roman"/>
              </a:rPr>
              <a:t>weight.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40640">
              <a:lnSpc>
                <a:spcPts val="1380"/>
              </a:lnSpc>
            </a:pPr>
            <a:r>
              <a:rPr dirty="0" sz="1200">
                <a:latin typeface="Times New Roman"/>
                <a:cs typeface="Times New Roman"/>
              </a:rPr>
              <a:t>Like object </a:t>
            </a:r>
            <a:r>
              <a:rPr dirty="0" sz="1200" spc="-5">
                <a:latin typeface="Times New Roman"/>
                <a:cs typeface="Times New Roman"/>
              </a:rPr>
              <a:t>selection, </a:t>
            </a:r>
            <a:r>
              <a:rPr dirty="0" sz="1200">
                <a:latin typeface="Times New Roman"/>
                <a:cs typeface="Times New Roman"/>
              </a:rPr>
              <a:t>there are a number of issues that every designer must be aware of  </a:t>
            </a:r>
            <a:r>
              <a:rPr dirty="0" sz="1200" spc="-5">
                <a:latin typeface="Times New Roman"/>
                <a:cs typeface="Times New Roman"/>
              </a:rPr>
              <a:t>while </a:t>
            </a:r>
            <a:r>
              <a:rPr dirty="0" sz="1200">
                <a:latin typeface="Times New Roman"/>
                <a:cs typeface="Times New Roman"/>
              </a:rPr>
              <a:t>defining attributes of an object. These</a:t>
            </a:r>
            <a:r>
              <a:rPr dirty="0" sz="1200" spc="-105">
                <a:latin typeface="Times New Roman"/>
                <a:cs typeface="Times New Roman"/>
              </a:rPr>
              <a:t> </a:t>
            </a:r>
            <a:r>
              <a:rPr dirty="0" sz="1200">
                <a:latin typeface="Times New Roman"/>
                <a:cs typeface="Times New Roman"/>
              </a:rPr>
              <a:t>are:</a:t>
            </a:r>
            <a:endParaRPr sz="1200">
              <a:latin typeface="Times New Roman"/>
              <a:cs typeface="Times New Roman"/>
            </a:endParaRPr>
          </a:p>
          <a:p>
            <a:pPr>
              <a:lnSpc>
                <a:spcPct val="100000"/>
              </a:lnSpc>
            </a:pPr>
            <a:endParaRPr sz="1200">
              <a:latin typeface="Times New Roman"/>
              <a:cs typeface="Times New Roman"/>
            </a:endParaRPr>
          </a:p>
          <a:p>
            <a:pPr marL="241300" marR="40640" indent="-228600">
              <a:lnSpc>
                <a:spcPts val="1380"/>
              </a:lnSpc>
              <a:buAutoNum type="arabicPeriod"/>
              <a:tabLst>
                <a:tab pos="241300" algn="l"/>
              </a:tabLst>
            </a:pPr>
            <a:r>
              <a:rPr dirty="0" sz="1200" spc="-5">
                <a:latin typeface="Times New Roman"/>
                <a:cs typeface="Times New Roman"/>
              </a:rPr>
              <a:t>An </a:t>
            </a:r>
            <a:r>
              <a:rPr dirty="0" sz="1200">
                <a:latin typeface="Times New Roman"/>
                <a:cs typeface="Times New Roman"/>
              </a:rPr>
              <a:t>attribute that varies over time, e.g., price of an item, </a:t>
            </a:r>
            <a:r>
              <a:rPr dirty="0" sz="1200" spc="-5">
                <a:latin typeface="Times New Roman"/>
                <a:cs typeface="Times New Roman"/>
              </a:rPr>
              <a:t>should </a:t>
            </a:r>
            <a:r>
              <a:rPr dirty="0" sz="1200">
                <a:latin typeface="Times New Roman"/>
                <a:cs typeface="Times New Roman"/>
              </a:rPr>
              <a:t>be replaced by an  additional class </a:t>
            </a:r>
            <a:r>
              <a:rPr dirty="0" sz="1200" spc="-5">
                <a:latin typeface="Times New Roman"/>
                <a:cs typeface="Times New Roman"/>
              </a:rPr>
              <a:t>with </a:t>
            </a:r>
            <a:r>
              <a:rPr dirty="0" sz="1200">
                <a:latin typeface="Times New Roman"/>
                <a:cs typeface="Times New Roman"/>
              </a:rPr>
              <a:t>an effective date and</a:t>
            </a:r>
            <a:r>
              <a:rPr dirty="0" sz="1200" spc="-114">
                <a:latin typeface="Times New Roman"/>
                <a:cs typeface="Times New Roman"/>
              </a:rPr>
              <a:t> </a:t>
            </a:r>
            <a:r>
              <a:rPr dirty="0" sz="1200">
                <a:latin typeface="Times New Roman"/>
                <a:cs typeface="Times New Roman"/>
              </a:rPr>
              <a:t>value.</a:t>
            </a:r>
            <a:endParaRPr sz="1200">
              <a:latin typeface="Times New Roman"/>
              <a:cs typeface="Times New Roman"/>
            </a:endParaRPr>
          </a:p>
          <a:p>
            <a:pPr algn="just" marL="241300" indent="-228600">
              <a:lnSpc>
                <a:spcPts val="1300"/>
              </a:lnSpc>
              <a:buAutoNum type="arabicPeriod"/>
              <a:tabLst>
                <a:tab pos="241300" algn="l"/>
              </a:tabLst>
            </a:pPr>
            <a:r>
              <a:rPr dirty="0" sz="1200" spc="-5">
                <a:latin typeface="Times New Roman"/>
                <a:cs typeface="Times New Roman"/>
              </a:rPr>
              <a:t>An </a:t>
            </a:r>
            <a:r>
              <a:rPr dirty="0" sz="1200">
                <a:latin typeface="Times New Roman"/>
                <a:cs typeface="Times New Roman"/>
              </a:rPr>
              <a:t>attribute that may </a:t>
            </a:r>
            <a:r>
              <a:rPr dirty="0" sz="1200" spc="5">
                <a:latin typeface="Times New Roman"/>
                <a:cs typeface="Times New Roman"/>
              </a:rPr>
              <a:t>have </a:t>
            </a:r>
            <a:r>
              <a:rPr dirty="0" sz="1200">
                <a:latin typeface="Times New Roman"/>
                <a:cs typeface="Times New Roman"/>
              </a:rPr>
              <a:t>a number of values </a:t>
            </a:r>
            <a:r>
              <a:rPr dirty="0" sz="1200" spc="-5">
                <a:latin typeface="Times New Roman"/>
                <a:cs typeface="Times New Roman"/>
              </a:rPr>
              <a:t>should </a:t>
            </a:r>
            <a:r>
              <a:rPr dirty="0" sz="1200">
                <a:latin typeface="Times New Roman"/>
                <a:cs typeface="Times New Roman"/>
              </a:rPr>
              <a:t>be replaced by a new class </a:t>
            </a:r>
            <a:r>
              <a:rPr dirty="0" sz="1200" spc="85">
                <a:latin typeface="Times New Roman"/>
                <a:cs typeface="Times New Roman"/>
              </a:rPr>
              <a:t> </a:t>
            </a:r>
            <a:r>
              <a:rPr dirty="0" sz="1200">
                <a:latin typeface="Times New Roman"/>
                <a:cs typeface="Times New Roman"/>
              </a:rPr>
              <a:t>and</a:t>
            </a:r>
            <a:endParaRPr sz="1200">
              <a:latin typeface="Times New Roman"/>
              <a:cs typeface="Times New Roman"/>
            </a:endParaRPr>
          </a:p>
          <a:p>
            <a:pPr marL="241300">
              <a:lnSpc>
                <a:spcPts val="1380"/>
              </a:lnSpc>
            </a:pPr>
            <a:r>
              <a:rPr dirty="0" sz="1200">
                <a:latin typeface="Times New Roman"/>
                <a:cs typeface="Times New Roman"/>
              </a:rPr>
              <a:t>an object</a:t>
            </a:r>
            <a:r>
              <a:rPr dirty="0" sz="1200" spc="-105">
                <a:latin typeface="Times New Roman"/>
                <a:cs typeface="Times New Roman"/>
              </a:rPr>
              <a:t> </a:t>
            </a:r>
            <a:r>
              <a:rPr dirty="0" sz="1200">
                <a:latin typeface="Times New Roman"/>
                <a:cs typeface="Times New Roman"/>
              </a:rPr>
              <a:t>connection.</a:t>
            </a:r>
            <a:endParaRPr sz="1200">
              <a:latin typeface="Times New Roman"/>
              <a:cs typeface="Times New Roman"/>
            </a:endParaRPr>
          </a:p>
          <a:p>
            <a:pPr algn="just" marL="241300" indent="-228600">
              <a:lnSpc>
                <a:spcPts val="1380"/>
              </a:lnSpc>
              <a:buAutoNum type="arabicPeriod" startAt="3"/>
              <a:tabLst>
                <a:tab pos="241300" algn="l"/>
              </a:tabLst>
            </a:pPr>
            <a:r>
              <a:rPr dirty="0" sz="1200">
                <a:latin typeface="Times New Roman"/>
                <a:cs typeface="Times New Roman"/>
              </a:rPr>
              <a:t>Replace “yes/no” type attributes </a:t>
            </a:r>
            <a:r>
              <a:rPr dirty="0" sz="1200" spc="-5">
                <a:latin typeface="Times New Roman"/>
                <a:cs typeface="Times New Roman"/>
              </a:rPr>
              <a:t>with </a:t>
            </a:r>
            <a:r>
              <a:rPr dirty="0" sz="1200">
                <a:latin typeface="Times New Roman"/>
                <a:cs typeface="Times New Roman"/>
              </a:rPr>
              <a:t>“status” type attributes for</a:t>
            </a:r>
            <a:r>
              <a:rPr dirty="0" sz="1200" spc="-120">
                <a:latin typeface="Times New Roman"/>
                <a:cs typeface="Times New Roman"/>
              </a:rPr>
              <a:t> </a:t>
            </a:r>
            <a:r>
              <a:rPr dirty="0" sz="1200">
                <a:latin typeface="Times New Roman"/>
                <a:cs typeface="Times New Roman"/>
              </a:rPr>
              <a:t>flexibility.</a:t>
            </a:r>
            <a:endParaRPr sz="1200">
              <a:latin typeface="Times New Roman"/>
              <a:cs typeface="Times New Roman"/>
            </a:endParaRPr>
          </a:p>
          <a:p>
            <a:pPr marL="241300" marR="38100" indent="-228600">
              <a:lnSpc>
                <a:spcPts val="1380"/>
              </a:lnSpc>
              <a:spcBef>
                <a:spcPts val="65"/>
              </a:spcBef>
              <a:buAutoNum type="arabicPeriod" startAt="3"/>
              <a:tabLst>
                <a:tab pos="241300" algn="l"/>
              </a:tabLst>
            </a:pPr>
            <a:r>
              <a:rPr dirty="0" sz="1200">
                <a:latin typeface="Times New Roman"/>
                <a:cs typeface="Times New Roman"/>
              </a:rPr>
              <a:t>If there are classes </a:t>
            </a:r>
            <a:r>
              <a:rPr dirty="0" sz="1200" spc="-5">
                <a:latin typeface="Times New Roman"/>
                <a:cs typeface="Times New Roman"/>
              </a:rPr>
              <a:t>with </a:t>
            </a:r>
            <a:r>
              <a:rPr dirty="0" sz="1200">
                <a:latin typeface="Times New Roman"/>
                <a:cs typeface="Times New Roman"/>
              </a:rPr>
              <a:t>common attributes and generalization-specialization makes  good </a:t>
            </a:r>
            <a:r>
              <a:rPr dirty="0" sz="1200" spc="-5">
                <a:latin typeface="Times New Roman"/>
                <a:cs typeface="Times New Roman"/>
              </a:rPr>
              <a:t>sense, </a:t>
            </a:r>
            <a:r>
              <a:rPr dirty="0" sz="1200">
                <a:latin typeface="Times New Roman"/>
                <a:cs typeface="Times New Roman"/>
              </a:rPr>
              <a:t>then add a generalization class and factor out the</a:t>
            </a:r>
            <a:r>
              <a:rPr dirty="0" sz="1200" spc="-114">
                <a:latin typeface="Times New Roman"/>
                <a:cs typeface="Times New Roman"/>
              </a:rPr>
              <a:t> </a:t>
            </a:r>
            <a:r>
              <a:rPr dirty="0" sz="1200">
                <a:latin typeface="Times New Roman"/>
                <a:cs typeface="Times New Roman"/>
              </a:rPr>
              <a:t>commonality.</a:t>
            </a:r>
            <a:endParaRPr sz="12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95</a:t>
            </a:r>
          </a:p>
          <a:p>
            <a:pPr marL="1498600">
              <a:lnSpc>
                <a:spcPts val="1410"/>
              </a:lnSpc>
            </a:pPr>
            <a:r>
              <a:rPr dirty="0"/>
              <a:t>© Copyright </a:t>
            </a:r>
            <a:r>
              <a:rPr dirty="0" spc="-5"/>
              <a:t>Virtual University </a:t>
            </a:r>
            <a:r>
              <a:rPr dirty="0"/>
              <a:t>of</a:t>
            </a:r>
            <a:r>
              <a:rPr dirty="0" spc="-80"/>
              <a:t> </a:t>
            </a:r>
            <a:r>
              <a:rPr dirty="0" spc="-5"/>
              <a:t>Pakistan</a:t>
            </a:r>
          </a:p>
        </p:txBody>
      </p:sp>
      <p:sp>
        <p:nvSpPr>
          <p:cNvPr id="6" name="object 6"/>
          <p:cNvSpPr txBox="1"/>
          <p:nvPr/>
        </p:nvSpPr>
        <p:spPr>
          <a:xfrm>
            <a:off x="3027172" y="740664"/>
            <a:ext cx="1543685" cy="301625"/>
          </a:xfrm>
          <a:prstGeom prst="rect">
            <a:avLst/>
          </a:prstGeom>
        </p:spPr>
        <p:txBody>
          <a:bodyPr wrap="square" lIns="0" tIns="0" rIns="0" bIns="0" rtlCol="0" vert="horz">
            <a:spAutoFit/>
          </a:bodyPr>
          <a:lstStyle/>
          <a:p>
            <a:pPr marL="12700">
              <a:lnSpc>
                <a:spcPct val="100000"/>
              </a:lnSpc>
            </a:pPr>
            <a:r>
              <a:rPr dirty="0" sz="1900" spc="-5" b="1">
                <a:latin typeface="Times New Roman"/>
                <a:cs typeface="Times New Roman"/>
              </a:rPr>
              <a:t>Lecture </a:t>
            </a:r>
            <a:r>
              <a:rPr dirty="0" sz="1900" spc="-10" b="1">
                <a:latin typeface="Times New Roman"/>
                <a:cs typeface="Times New Roman"/>
              </a:rPr>
              <a:t>No.</a:t>
            </a:r>
            <a:r>
              <a:rPr dirty="0" sz="1900" spc="-60" b="1">
                <a:latin typeface="Times New Roman"/>
                <a:cs typeface="Times New Roman"/>
              </a:rPr>
              <a:t> </a:t>
            </a:r>
            <a:r>
              <a:rPr dirty="0" sz="1900" spc="-5" b="1">
                <a:latin typeface="Times New Roman"/>
                <a:cs typeface="Times New Roman"/>
              </a:rPr>
              <a:t>17</a:t>
            </a:r>
            <a:endParaRPr sz="1900">
              <a:latin typeface="Times New Roman"/>
              <a:cs typeface="Times New Roman"/>
            </a:endParaRPr>
          </a:p>
        </p:txBody>
      </p:sp>
      <p:sp>
        <p:nvSpPr>
          <p:cNvPr id="7" name="object 7"/>
          <p:cNvSpPr txBox="1"/>
          <p:nvPr/>
        </p:nvSpPr>
        <p:spPr>
          <a:xfrm>
            <a:off x="1130300" y="1060704"/>
            <a:ext cx="4150995" cy="996315"/>
          </a:xfrm>
          <a:prstGeom prst="rect">
            <a:avLst/>
          </a:prstGeom>
        </p:spPr>
        <p:txBody>
          <a:bodyPr wrap="square" lIns="0" tIns="0" rIns="0" bIns="0" rtlCol="0" vert="horz">
            <a:spAutoFit/>
          </a:bodyPr>
          <a:lstStyle/>
          <a:p>
            <a:pPr marL="12700">
              <a:lnSpc>
                <a:spcPct val="100000"/>
              </a:lnSpc>
            </a:pPr>
            <a:r>
              <a:rPr dirty="0" sz="1600" spc="-5">
                <a:latin typeface="Times New Roman"/>
                <a:cs typeface="Times New Roman"/>
              </a:rPr>
              <a:t>Identify</a:t>
            </a:r>
            <a:r>
              <a:rPr dirty="0" sz="1600" spc="-40">
                <a:latin typeface="Times New Roman"/>
                <a:cs typeface="Times New Roman"/>
              </a:rPr>
              <a:t> </a:t>
            </a:r>
            <a:r>
              <a:rPr dirty="0" sz="1600" spc="-10">
                <a:latin typeface="Times New Roman"/>
                <a:cs typeface="Times New Roman"/>
              </a:rPr>
              <a:t>Structures</a:t>
            </a:r>
            <a:endParaRPr sz="1600">
              <a:latin typeface="Times New Roman"/>
              <a:cs typeface="Times New Roman"/>
            </a:endParaRPr>
          </a:p>
          <a:p>
            <a:pPr marL="12700" marR="5080">
              <a:lnSpc>
                <a:spcPct val="95900"/>
              </a:lnSpc>
              <a:spcBef>
                <a:spcPts val="300"/>
              </a:spcBef>
              <a:tabLst>
                <a:tab pos="909955" algn="l"/>
                <a:tab pos="1435735" algn="l"/>
                <a:tab pos="1755775" algn="l"/>
                <a:tab pos="2398395" algn="l"/>
                <a:tab pos="3029585" algn="l"/>
                <a:tab pos="3518535" algn="l"/>
                <a:tab pos="3839845" algn="l"/>
              </a:tabLst>
            </a:pPr>
            <a:r>
              <a:rPr dirty="0" sz="1200">
                <a:latin typeface="Times New Roman"/>
                <a:cs typeface="Times New Roman"/>
              </a:rPr>
              <a:t>A </a:t>
            </a:r>
            <a:r>
              <a:rPr dirty="0" sz="1200" spc="-5">
                <a:latin typeface="Times New Roman"/>
                <a:cs typeface="Times New Roman"/>
              </a:rPr>
              <a:t>structure </a:t>
            </a:r>
            <a:r>
              <a:rPr dirty="0" sz="1200">
                <a:latin typeface="Times New Roman"/>
                <a:cs typeface="Times New Roman"/>
              </a:rPr>
              <a:t>is a manner of organization </a:t>
            </a:r>
            <a:r>
              <a:rPr dirty="0" sz="1200" spc="-5">
                <a:latin typeface="Times New Roman"/>
                <a:cs typeface="Times New Roman"/>
              </a:rPr>
              <a:t>which </a:t>
            </a:r>
            <a:r>
              <a:rPr dirty="0" sz="1200">
                <a:latin typeface="Times New Roman"/>
                <a:cs typeface="Times New Roman"/>
              </a:rPr>
              <a:t>expresses a  organization	</a:t>
            </a:r>
            <a:r>
              <a:rPr dirty="0" sz="1200" spc="-5">
                <a:latin typeface="Times New Roman"/>
                <a:cs typeface="Times New Roman"/>
              </a:rPr>
              <a:t>within	</a:t>
            </a:r>
            <a:r>
              <a:rPr dirty="0" sz="1200">
                <a:latin typeface="Times New Roman"/>
                <a:cs typeface="Times New Roman"/>
              </a:rPr>
              <a:t>the	problem	domain.	There	are	two  </a:t>
            </a:r>
            <a:r>
              <a:rPr dirty="0" sz="1200" spc="-5">
                <a:latin typeface="Times New Roman"/>
                <a:cs typeface="Times New Roman"/>
              </a:rPr>
              <a:t>Generalization-Specialization </a:t>
            </a:r>
            <a:r>
              <a:rPr dirty="0" sz="1200">
                <a:latin typeface="Times New Roman"/>
                <a:cs typeface="Times New Roman"/>
              </a:rPr>
              <a:t>(Gen-Spec) and </a:t>
            </a:r>
            <a:r>
              <a:rPr dirty="0" sz="1200" spc="-5">
                <a:latin typeface="Times New Roman"/>
                <a:cs typeface="Times New Roman"/>
              </a:rPr>
              <a:t>whole-part. </a:t>
            </a:r>
            <a:r>
              <a:rPr dirty="0" sz="1200">
                <a:latin typeface="Times New Roman"/>
                <a:cs typeface="Times New Roman"/>
              </a:rPr>
              <a:t>This  identification of these </a:t>
            </a:r>
            <a:r>
              <a:rPr dirty="0" sz="1200" spc="-5">
                <a:latin typeface="Times New Roman"/>
                <a:cs typeface="Times New Roman"/>
              </a:rPr>
              <a:t>structures </a:t>
            </a:r>
            <a:r>
              <a:rPr dirty="0" sz="1200">
                <a:latin typeface="Times New Roman"/>
                <a:cs typeface="Times New Roman"/>
              </a:rPr>
              <a:t>in the following 2</a:t>
            </a:r>
            <a:r>
              <a:rPr dirty="0" sz="1200" spc="-110">
                <a:latin typeface="Times New Roman"/>
                <a:cs typeface="Times New Roman"/>
              </a:rPr>
              <a:t> </a:t>
            </a:r>
            <a:r>
              <a:rPr dirty="0" sz="1200" spc="-5">
                <a:latin typeface="Times New Roman"/>
                <a:cs typeface="Times New Roman"/>
              </a:rPr>
              <a:t>steps:</a:t>
            </a:r>
            <a:endParaRPr sz="1200">
              <a:latin typeface="Times New Roman"/>
              <a:cs typeface="Times New Roman"/>
            </a:endParaRPr>
          </a:p>
        </p:txBody>
      </p:sp>
      <p:sp>
        <p:nvSpPr>
          <p:cNvPr id="8" name="object 8"/>
          <p:cNvSpPr txBox="1"/>
          <p:nvPr/>
        </p:nvSpPr>
        <p:spPr>
          <a:xfrm>
            <a:off x="5322061" y="1342846"/>
            <a:ext cx="1321435" cy="539115"/>
          </a:xfrm>
          <a:prstGeom prst="rect">
            <a:avLst/>
          </a:prstGeom>
        </p:spPr>
        <p:txBody>
          <a:bodyPr wrap="square" lIns="0" tIns="0" rIns="0" bIns="0" rtlCol="0" vert="horz">
            <a:spAutoFit/>
          </a:bodyPr>
          <a:lstStyle/>
          <a:p>
            <a:pPr algn="just" marL="12700" marR="5080" indent="37465">
              <a:lnSpc>
                <a:spcPct val="96000"/>
              </a:lnSpc>
            </a:pPr>
            <a:r>
              <a:rPr dirty="0" sz="1200" spc="-5">
                <a:latin typeface="Times New Roman"/>
                <a:cs typeface="Times New Roman"/>
              </a:rPr>
              <a:t>semantically strong  </a:t>
            </a:r>
            <a:r>
              <a:rPr dirty="0" sz="1200">
                <a:latin typeface="Times New Roman"/>
                <a:cs typeface="Times New Roman"/>
              </a:rPr>
              <a:t>type of </a:t>
            </a:r>
            <a:r>
              <a:rPr dirty="0" sz="1200" spc="-5">
                <a:latin typeface="Times New Roman"/>
                <a:cs typeface="Times New Roman"/>
              </a:rPr>
              <a:t>structures:  </a:t>
            </a:r>
            <a:r>
              <a:rPr dirty="0" sz="1200">
                <a:latin typeface="Times New Roman"/>
                <a:cs typeface="Times New Roman"/>
              </a:rPr>
              <a:t>activity   covers </a:t>
            </a:r>
            <a:r>
              <a:rPr dirty="0" sz="1200" spc="60">
                <a:latin typeface="Times New Roman"/>
                <a:cs typeface="Times New Roman"/>
              </a:rPr>
              <a:t> </a:t>
            </a:r>
            <a:r>
              <a:rPr dirty="0" sz="1200">
                <a:latin typeface="Times New Roman"/>
                <a:cs typeface="Times New Roman"/>
              </a:rPr>
              <a:t>the</a:t>
            </a:r>
            <a:endParaRPr sz="120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441959"/>
            <a:ext cx="2027555" cy="194945"/>
          </a:xfrm>
          <a:prstGeom prst="rect">
            <a:avLst/>
          </a:prstGeom>
        </p:spPr>
        <p:txBody>
          <a:bodyPr wrap="square" lIns="0" tIns="0" rIns="0" bIns="0" rtlCol="0" vert="horz">
            <a:spAutoFit/>
          </a:bodyPr>
          <a:lstStyle/>
          <a:p>
            <a:pPr marL="12700">
              <a:lnSpc>
                <a:spcPct val="100000"/>
              </a:lnSpc>
            </a:pPr>
            <a:r>
              <a:rPr dirty="0" sz="1200">
                <a:latin typeface="Times New Roman"/>
                <a:cs typeface="Times New Roman"/>
              </a:rPr>
              <a:t>CS504-Software Engineering –</a:t>
            </a:r>
            <a:r>
              <a:rPr dirty="0" sz="1200" spc="-110">
                <a:latin typeface="Times New Roman"/>
                <a:cs typeface="Times New Roman"/>
              </a:rPr>
              <a:t> </a:t>
            </a:r>
            <a:r>
              <a:rPr dirty="0" sz="1200">
                <a:latin typeface="Times New Roman"/>
                <a:cs typeface="Times New Roman"/>
              </a:rPr>
              <a:t>I</a:t>
            </a:r>
            <a:endParaRPr sz="1200">
              <a:latin typeface="Times New Roman"/>
              <a:cs typeface="Times New Roman"/>
            </a:endParaRPr>
          </a:p>
        </p:txBody>
      </p:sp>
      <p:sp>
        <p:nvSpPr>
          <p:cNvPr id="3" name="object 3"/>
          <p:cNvSpPr txBox="1"/>
          <p:nvPr/>
        </p:nvSpPr>
        <p:spPr>
          <a:xfrm>
            <a:off x="6332778" y="441959"/>
            <a:ext cx="245745" cy="19494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VU</a:t>
            </a:r>
            <a:endParaRPr sz="1200">
              <a:latin typeface="Times New Roman"/>
              <a:cs typeface="Times New Roman"/>
            </a:endParaRPr>
          </a:p>
        </p:txBody>
      </p:sp>
      <p:sp>
        <p:nvSpPr>
          <p:cNvPr id="4" name="object 4"/>
          <p:cNvSpPr/>
          <p:nvPr/>
        </p:nvSpPr>
        <p:spPr>
          <a:xfrm>
            <a:off x="1143000" y="614933"/>
            <a:ext cx="5420995" cy="0"/>
          </a:xfrm>
          <a:custGeom>
            <a:avLst/>
            <a:gdLst/>
            <a:ahLst/>
            <a:cxnLst/>
            <a:rect l="l" t="t" r="r" b="b"/>
            <a:pathLst>
              <a:path w="5420995" h="0">
                <a:moveTo>
                  <a:pt x="0" y="0"/>
                </a:moveTo>
                <a:lnTo>
                  <a:pt x="5420867" y="0"/>
                </a:lnTo>
              </a:path>
            </a:pathLst>
          </a:custGeom>
          <a:ln w="7620">
            <a:solidFill>
              <a:srgbClr val="000000"/>
            </a:solidFill>
          </a:ln>
        </p:spPr>
        <p:txBody>
          <a:bodyPr wrap="square" lIns="0" tIns="0" rIns="0" bIns="0" rtlCol="0"/>
          <a:lstStyle/>
          <a:p/>
        </p:txBody>
      </p:sp>
      <p:sp>
        <p:nvSpPr>
          <p:cNvPr id="5" name="object 5"/>
          <p:cNvSpPr txBox="1"/>
          <p:nvPr/>
        </p:nvSpPr>
        <p:spPr>
          <a:xfrm>
            <a:off x="1130300" y="912876"/>
            <a:ext cx="5513705" cy="8121650"/>
          </a:xfrm>
          <a:prstGeom prst="rect">
            <a:avLst/>
          </a:prstGeom>
        </p:spPr>
        <p:txBody>
          <a:bodyPr wrap="square" lIns="0" tIns="0" rIns="0" bIns="0" rtlCol="0" vert="horz">
            <a:spAutoFit/>
          </a:bodyPr>
          <a:lstStyle/>
          <a:p>
            <a:pPr algn="just" marL="12700" marR="8255">
              <a:lnSpc>
                <a:spcPts val="1830"/>
              </a:lnSpc>
            </a:pPr>
            <a:r>
              <a:rPr dirty="0" sz="1600" spc="-10">
                <a:latin typeface="Times New Roman"/>
                <a:cs typeface="Times New Roman"/>
              </a:rPr>
              <a:t>Show </a:t>
            </a:r>
            <a:r>
              <a:rPr dirty="0" sz="1600" spc="-5">
                <a:latin typeface="Times New Roman"/>
                <a:cs typeface="Times New Roman"/>
              </a:rPr>
              <a:t>Collaborations (associations and aggregations) - Who I  know?</a:t>
            </a:r>
            <a:endParaRPr sz="1600">
              <a:latin typeface="Times New Roman"/>
              <a:cs typeface="Times New Roman"/>
            </a:endParaRPr>
          </a:p>
          <a:p>
            <a:pPr algn="just" marL="12700" marR="5715">
              <a:lnSpc>
                <a:spcPts val="1380"/>
              </a:lnSpc>
              <a:spcBef>
                <a:spcPts val="305"/>
              </a:spcBef>
            </a:pPr>
            <a:r>
              <a:rPr dirty="0" sz="1200">
                <a:latin typeface="Times New Roman"/>
                <a:cs typeface="Times New Roman"/>
              </a:rPr>
              <a:t>The </a:t>
            </a:r>
            <a:r>
              <a:rPr dirty="0" sz="1200" spc="-5">
                <a:latin typeface="Times New Roman"/>
                <a:cs typeface="Times New Roman"/>
              </a:rPr>
              <a:t>second step </a:t>
            </a:r>
            <a:r>
              <a:rPr dirty="0" sz="1200">
                <a:latin typeface="Times New Roman"/>
                <a:cs typeface="Times New Roman"/>
              </a:rPr>
              <a:t>in establishing each object’s responsibility is to identify and </a:t>
            </a:r>
            <a:r>
              <a:rPr dirty="0" sz="1200" spc="-5">
                <a:latin typeface="Times New Roman"/>
                <a:cs typeface="Times New Roman"/>
              </a:rPr>
              <a:t>show </a:t>
            </a:r>
            <a:r>
              <a:rPr dirty="0" sz="1200">
                <a:latin typeface="Times New Roman"/>
                <a:cs typeface="Times New Roman"/>
              </a:rPr>
              <a:t>how  this object collaborates </a:t>
            </a:r>
            <a:r>
              <a:rPr dirty="0" sz="1200" spc="5">
                <a:latin typeface="Times New Roman"/>
                <a:cs typeface="Times New Roman"/>
              </a:rPr>
              <a:t>with </a:t>
            </a:r>
            <a:r>
              <a:rPr dirty="0" sz="1200">
                <a:latin typeface="Times New Roman"/>
                <a:cs typeface="Times New Roman"/>
              </a:rPr>
              <a:t>other objects, i.e., </a:t>
            </a:r>
            <a:r>
              <a:rPr dirty="0" sz="1200" spc="-5">
                <a:latin typeface="Times New Roman"/>
                <a:cs typeface="Times New Roman"/>
              </a:rPr>
              <a:t>who </a:t>
            </a:r>
            <a:r>
              <a:rPr dirty="0" sz="1200">
                <a:latin typeface="Times New Roman"/>
                <a:cs typeface="Times New Roman"/>
              </a:rPr>
              <a:t>it knows. These collaborations can be  identified </a:t>
            </a:r>
            <a:r>
              <a:rPr dirty="0" sz="1200" spc="-5">
                <a:latin typeface="Times New Roman"/>
                <a:cs typeface="Times New Roman"/>
              </a:rPr>
              <a:t>with </a:t>
            </a:r>
            <a:r>
              <a:rPr dirty="0" sz="1200">
                <a:latin typeface="Times New Roman"/>
                <a:cs typeface="Times New Roman"/>
              </a:rPr>
              <a:t>the help of the following 8</a:t>
            </a:r>
            <a:r>
              <a:rPr dirty="0" sz="1200" spc="-105">
                <a:latin typeface="Times New Roman"/>
                <a:cs typeface="Times New Roman"/>
              </a:rPr>
              <a:t> </a:t>
            </a:r>
            <a:r>
              <a:rPr dirty="0" sz="1200" spc="-5">
                <a:latin typeface="Times New Roman"/>
                <a:cs typeface="Times New Roman"/>
              </a:rPr>
              <a:t>steps:</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ts val="1410"/>
              </a:lnSpc>
              <a:spcBef>
                <a:spcPts val="5"/>
              </a:spcBef>
              <a:buAutoNum type="arabicPeriod"/>
              <a:tabLst>
                <a:tab pos="241300" algn="l"/>
              </a:tabLst>
            </a:pPr>
            <a:r>
              <a:rPr dirty="0" sz="1200" spc="-5">
                <a:latin typeface="Times New Roman"/>
                <a:cs typeface="Times New Roman"/>
              </a:rPr>
              <a:t>For </a:t>
            </a:r>
            <a:r>
              <a:rPr dirty="0" sz="1200">
                <a:latin typeface="Times New Roman"/>
                <a:cs typeface="Times New Roman"/>
              </a:rPr>
              <a:t>an actor, include an object connect to its participants</a:t>
            </a:r>
            <a:r>
              <a:rPr dirty="0" sz="1200" spc="-125">
                <a:latin typeface="Times New Roman"/>
                <a:cs typeface="Times New Roman"/>
              </a:rPr>
              <a:t> </a:t>
            </a:r>
            <a:r>
              <a:rPr dirty="0" sz="1200">
                <a:latin typeface="Times New Roman"/>
                <a:cs typeface="Times New Roman"/>
              </a:rPr>
              <a:t>(association).</a:t>
            </a:r>
            <a:endParaRPr sz="1200">
              <a:latin typeface="Times New Roman"/>
              <a:cs typeface="Times New Roman"/>
            </a:endParaRPr>
          </a:p>
          <a:p>
            <a:pPr marL="241300" marR="6985" indent="-228600">
              <a:lnSpc>
                <a:spcPts val="1380"/>
              </a:lnSpc>
              <a:spcBef>
                <a:spcPts val="65"/>
              </a:spcBef>
              <a:buAutoNum type="arabicPeriod"/>
              <a:tabLst>
                <a:tab pos="241300" algn="l"/>
              </a:tabLst>
            </a:pPr>
            <a:r>
              <a:rPr dirty="0" sz="1200" spc="-5">
                <a:latin typeface="Times New Roman"/>
                <a:cs typeface="Times New Roman"/>
              </a:rPr>
              <a:t>For </a:t>
            </a:r>
            <a:r>
              <a:rPr dirty="0" sz="1200">
                <a:latin typeface="Times New Roman"/>
                <a:cs typeface="Times New Roman"/>
              </a:rPr>
              <a:t>a participant, include an object connection to its actor (already established) </a:t>
            </a:r>
            <a:r>
              <a:rPr dirty="0" sz="1200" spc="-10">
                <a:latin typeface="Times New Roman"/>
                <a:cs typeface="Times New Roman"/>
              </a:rPr>
              <a:t>and</a:t>
            </a:r>
            <a:r>
              <a:rPr dirty="0" sz="1200" spc="-95">
                <a:latin typeface="Times New Roman"/>
                <a:cs typeface="Times New Roman"/>
              </a:rPr>
              <a:t> </a:t>
            </a:r>
            <a:r>
              <a:rPr dirty="0" sz="1200">
                <a:latin typeface="Times New Roman"/>
                <a:cs typeface="Times New Roman"/>
              </a:rPr>
              <a:t>its  transactions</a:t>
            </a:r>
            <a:r>
              <a:rPr dirty="0" sz="1200" spc="-105">
                <a:latin typeface="Times New Roman"/>
                <a:cs typeface="Times New Roman"/>
              </a:rPr>
              <a:t> </a:t>
            </a:r>
            <a:r>
              <a:rPr dirty="0" sz="1200">
                <a:latin typeface="Times New Roman"/>
                <a:cs typeface="Times New Roman"/>
              </a:rPr>
              <a:t>(association).</a:t>
            </a:r>
            <a:endParaRPr sz="1200">
              <a:latin typeface="Times New Roman"/>
              <a:cs typeface="Times New Roman"/>
            </a:endParaRPr>
          </a:p>
          <a:p>
            <a:pPr algn="just" marL="241300" marR="7620" indent="-228600">
              <a:lnSpc>
                <a:spcPts val="1380"/>
              </a:lnSpc>
              <a:buAutoNum type="arabicPeriod"/>
              <a:tabLst>
                <a:tab pos="241300" algn="l"/>
              </a:tabLst>
            </a:pPr>
            <a:r>
              <a:rPr dirty="0" sz="1200" spc="-5">
                <a:latin typeface="Times New Roman"/>
                <a:cs typeface="Times New Roman"/>
              </a:rPr>
              <a:t>For </a:t>
            </a:r>
            <a:r>
              <a:rPr dirty="0" sz="1200">
                <a:latin typeface="Times New Roman"/>
                <a:cs typeface="Times New Roman"/>
              </a:rPr>
              <a:t>a location, include object connections to objects that it can hold (association), to  its part objects (aggregation), and to the transactions that are taking place at that  location</a:t>
            </a:r>
            <a:r>
              <a:rPr dirty="0" sz="1200" spc="-105">
                <a:latin typeface="Times New Roman"/>
                <a:cs typeface="Times New Roman"/>
              </a:rPr>
              <a:t> </a:t>
            </a:r>
            <a:r>
              <a:rPr dirty="0" sz="1200">
                <a:latin typeface="Times New Roman"/>
                <a:cs typeface="Times New Roman"/>
              </a:rPr>
              <a:t>(association).</a:t>
            </a:r>
            <a:endParaRPr sz="1200">
              <a:latin typeface="Times New Roman"/>
              <a:cs typeface="Times New Roman"/>
            </a:endParaRPr>
          </a:p>
          <a:p>
            <a:pPr marL="241300" marR="6985" indent="-228600">
              <a:lnSpc>
                <a:spcPts val="1380"/>
              </a:lnSpc>
              <a:buAutoNum type="arabicPeriod"/>
              <a:tabLst>
                <a:tab pos="241300" algn="l"/>
              </a:tabLst>
            </a:pPr>
            <a:r>
              <a:rPr dirty="0" sz="1200" spc="-5">
                <a:latin typeface="Times New Roman"/>
                <a:cs typeface="Times New Roman"/>
              </a:rPr>
              <a:t>For </a:t>
            </a:r>
            <a:r>
              <a:rPr dirty="0" sz="1200">
                <a:latin typeface="Times New Roman"/>
                <a:cs typeface="Times New Roman"/>
              </a:rPr>
              <a:t>transactions, include object connections to its participants (already established),  its line items (aggregation),  and its immediate </a:t>
            </a:r>
            <a:r>
              <a:rPr dirty="0" sz="1200" spc="-5">
                <a:latin typeface="Times New Roman"/>
                <a:cs typeface="Times New Roman"/>
              </a:rPr>
              <a:t>subsequent </a:t>
            </a:r>
            <a:r>
              <a:rPr dirty="0" sz="1200">
                <a:latin typeface="Times New Roman"/>
                <a:cs typeface="Times New Roman"/>
              </a:rPr>
              <a:t>transaction</a:t>
            </a:r>
            <a:r>
              <a:rPr dirty="0" sz="1200" spc="-125">
                <a:latin typeface="Times New Roman"/>
                <a:cs typeface="Times New Roman"/>
              </a:rPr>
              <a:t> </a:t>
            </a:r>
            <a:r>
              <a:rPr dirty="0" sz="1200">
                <a:latin typeface="Times New Roman"/>
                <a:cs typeface="Times New Roman"/>
              </a:rPr>
              <a:t>(aggregation).</a:t>
            </a:r>
            <a:endParaRPr sz="1200">
              <a:latin typeface="Times New Roman"/>
              <a:cs typeface="Times New Roman"/>
            </a:endParaRPr>
          </a:p>
          <a:p>
            <a:pPr algn="just" marL="241300" marR="6985" indent="-228600">
              <a:lnSpc>
                <a:spcPts val="1380"/>
              </a:lnSpc>
              <a:buAutoNum type="arabicPeriod"/>
              <a:tabLst>
                <a:tab pos="241300" algn="l"/>
              </a:tabLst>
            </a:pPr>
            <a:r>
              <a:rPr dirty="0" sz="1200" spc="-5">
                <a:latin typeface="Times New Roman"/>
                <a:cs typeface="Times New Roman"/>
              </a:rPr>
              <a:t>For </a:t>
            </a:r>
            <a:r>
              <a:rPr dirty="0" sz="1200">
                <a:latin typeface="Times New Roman"/>
                <a:cs typeface="Times New Roman"/>
              </a:rPr>
              <a:t>a transaction line item, include object connections to its transaction (already  established), its item (association), a companion “item description” object  (association), and a </a:t>
            </a:r>
            <a:r>
              <a:rPr dirty="0" sz="1200" spc="-5">
                <a:latin typeface="Times New Roman"/>
                <a:cs typeface="Times New Roman"/>
              </a:rPr>
              <a:t>subsequent </a:t>
            </a:r>
            <a:r>
              <a:rPr dirty="0" sz="1200">
                <a:latin typeface="Times New Roman"/>
                <a:cs typeface="Times New Roman"/>
              </a:rPr>
              <a:t>line item</a:t>
            </a:r>
            <a:r>
              <a:rPr dirty="0" sz="1200" spc="-105">
                <a:latin typeface="Times New Roman"/>
                <a:cs typeface="Times New Roman"/>
              </a:rPr>
              <a:t> </a:t>
            </a:r>
            <a:r>
              <a:rPr dirty="0" sz="1200">
                <a:latin typeface="Times New Roman"/>
                <a:cs typeface="Times New Roman"/>
              </a:rPr>
              <a:t>(association).</a:t>
            </a:r>
            <a:endParaRPr sz="1200">
              <a:latin typeface="Times New Roman"/>
              <a:cs typeface="Times New Roman"/>
            </a:endParaRPr>
          </a:p>
          <a:p>
            <a:pPr algn="just" marL="241300" indent="-228600">
              <a:lnSpc>
                <a:spcPts val="1300"/>
              </a:lnSpc>
              <a:buAutoNum type="arabicPeriod"/>
              <a:tabLst>
                <a:tab pos="241300" algn="l"/>
              </a:tabLst>
            </a:pPr>
            <a:r>
              <a:rPr dirty="0" sz="1200" spc="-5">
                <a:latin typeface="Times New Roman"/>
                <a:cs typeface="Times New Roman"/>
              </a:rPr>
              <a:t>For </a:t>
            </a:r>
            <a:r>
              <a:rPr dirty="0" sz="1200">
                <a:latin typeface="Times New Roman"/>
                <a:cs typeface="Times New Roman"/>
              </a:rPr>
              <a:t>an item, include object connections to transaction line item (already </a:t>
            </a:r>
            <a:r>
              <a:rPr dirty="0" sz="1200" spc="130">
                <a:latin typeface="Times New Roman"/>
                <a:cs typeface="Times New Roman"/>
              </a:rPr>
              <a:t> </a:t>
            </a:r>
            <a:r>
              <a:rPr dirty="0" sz="1200">
                <a:latin typeface="Times New Roman"/>
                <a:cs typeface="Times New Roman"/>
              </a:rPr>
              <a:t>established),</a:t>
            </a:r>
            <a:endParaRPr sz="1200">
              <a:latin typeface="Times New Roman"/>
              <a:cs typeface="Times New Roman"/>
            </a:endParaRPr>
          </a:p>
          <a:p>
            <a:pPr marL="241300">
              <a:lnSpc>
                <a:spcPts val="1380"/>
              </a:lnSpc>
            </a:pPr>
            <a:r>
              <a:rPr dirty="0" sz="1200">
                <a:latin typeface="Times New Roman"/>
                <a:cs typeface="Times New Roman"/>
              </a:rPr>
              <a:t>a companion “item description” object</a:t>
            </a:r>
            <a:r>
              <a:rPr dirty="0" sz="1200" spc="-110">
                <a:latin typeface="Times New Roman"/>
                <a:cs typeface="Times New Roman"/>
              </a:rPr>
              <a:t> </a:t>
            </a:r>
            <a:r>
              <a:rPr dirty="0" sz="1200">
                <a:latin typeface="Times New Roman"/>
                <a:cs typeface="Times New Roman"/>
              </a:rPr>
              <a:t>(association).</a:t>
            </a:r>
            <a:endParaRPr sz="1200">
              <a:latin typeface="Times New Roman"/>
              <a:cs typeface="Times New Roman"/>
            </a:endParaRPr>
          </a:p>
          <a:p>
            <a:pPr algn="just" marL="241300" indent="-228600">
              <a:lnSpc>
                <a:spcPts val="1380"/>
              </a:lnSpc>
              <a:buAutoNum type="arabicPeriod" startAt="7"/>
              <a:tabLst>
                <a:tab pos="241300" algn="l"/>
              </a:tabLst>
            </a:pPr>
            <a:r>
              <a:rPr dirty="0" sz="1200" spc="-5">
                <a:latin typeface="Times New Roman"/>
                <a:cs typeface="Times New Roman"/>
              </a:rPr>
              <a:t>For </a:t>
            </a:r>
            <a:r>
              <a:rPr dirty="0" sz="1200">
                <a:latin typeface="Times New Roman"/>
                <a:cs typeface="Times New Roman"/>
              </a:rPr>
              <a:t>a composite object, include object connections to its “part” object</a:t>
            </a:r>
            <a:r>
              <a:rPr dirty="0" sz="1200" spc="-120">
                <a:latin typeface="Times New Roman"/>
                <a:cs typeface="Times New Roman"/>
              </a:rPr>
              <a:t> </a:t>
            </a:r>
            <a:r>
              <a:rPr dirty="0" sz="1200">
                <a:latin typeface="Times New Roman"/>
                <a:cs typeface="Times New Roman"/>
              </a:rPr>
              <a:t>(aggregation).</a:t>
            </a:r>
            <a:endParaRPr sz="1200">
              <a:latin typeface="Times New Roman"/>
              <a:cs typeface="Times New Roman"/>
            </a:endParaRPr>
          </a:p>
          <a:p>
            <a:pPr algn="just" marL="241300" marR="5080" indent="-228600">
              <a:lnSpc>
                <a:spcPts val="1380"/>
              </a:lnSpc>
              <a:spcBef>
                <a:spcPts val="65"/>
              </a:spcBef>
              <a:buAutoNum type="arabicPeriod" startAt="7"/>
              <a:tabLst>
                <a:tab pos="241300" algn="l"/>
              </a:tabLst>
            </a:pPr>
            <a:r>
              <a:rPr dirty="0" sz="1200" spc="-5">
                <a:latin typeface="Times New Roman"/>
                <a:cs typeface="Times New Roman"/>
              </a:rPr>
              <a:t>For </a:t>
            </a:r>
            <a:r>
              <a:rPr dirty="0" sz="1200">
                <a:latin typeface="Times New Roman"/>
                <a:cs typeface="Times New Roman"/>
              </a:rPr>
              <a:t>all objects (including all of the above) </a:t>
            </a:r>
            <a:r>
              <a:rPr dirty="0" sz="1200" spc="-5">
                <a:latin typeface="Times New Roman"/>
                <a:cs typeface="Times New Roman"/>
              </a:rPr>
              <a:t>select </a:t>
            </a:r>
            <a:r>
              <a:rPr dirty="0" sz="1200">
                <a:latin typeface="Times New Roman"/>
                <a:cs typeface="Times New Roman"/>
              </a:rPr>
              <a:t>connecting objects to </a:t>
            </a:r>
            <a:r>
              <a:rPr dirty="0" sz="1200" spc="-5">
                <a:latin typeface="Times New Roman"/>
                <a:cs typeface="Times New Roman"/>
              </a:rPr>
              <a:t>which </a:t>
            </a:r>
            <a:r>
              <a:rPr dirty="0" sz="1200">
                <a:latin typeface="Times New Roman"/>
                <a:cs typeface="Times New Roman"/>
              </a:rPr>
              <a:t>the  object under consideration </a:t>
            </a:r>
            <a:r>
              <a:rPr dirty="0" sz="1200" spc="-5">
                <a:latin typeface="Times New Roman"/>
                <a:cs typeface="Times New Roman"/>
              </a:rPr>
              <a:t>sends </a:t>
            </a:r>
            <a:r>
              <a:rPr dirty="0" sz="1200">
                <a:latin typeface="Times New Roman"/>
                <a:cs typeface="Times New Roman"/>
              </a:rPr>
              <a:t>a message (within one or more </a:t>
            </a:r>
            <a:r>
              <a:rPr dirty="0" sz="1200" spc="-5">
                <a:latin typeface="Times New Roman"/>
                <a:cs typeface="Times New Roman"/>
              </a:rPr>
              <a:t>scenarios) </a:t>
            </a:r>
            <a:r>
              <a:rPr dirty="0" sz="1200">
                <a:latin typeface="Times New Roman"/>
                <a:cs typeface="Times New Roman"/>
              </a:rPr>
              <a:t>to get  </a:t>
            </a:r>
            <a:r>
              <a:rPr dirty="0" sz="1200" spc="-5">
                <a:latin typeface="Times New Roman"/>
                <a:cs typeface="Times New Roman"/>
              </a:rPr>
              <a:t>some </a:t>
            </a:r>
            <a:r>
              <a:rPr dirty="0" sz="1200">
                <a:latin typeface="Times New Roman"/>
                <a:cs typeface="Times New Roman"/>
              </a:rPr>
              <a:t>information or to answer a query about objects directly related to it  (association).</a:t>
            </a:r>
            <a:endParaRPr sz="1200">
              <a:latin typeface="Times New Roman"/>
              <a:cs typeface="Times New Roman"/>
            </a:endParaRPr>
          </a:p>
          <a:p>
            <a:pPr algn="just" marL="12700">
              <a:lnSpc>
                <a:spcPct val="100000"/>
              </a:lnSpc>
              <a:spcBef>
                <a:spcPts val="1075"/>
              </a:spcBef>
            </a:pPr>
            <a:r>
              <a:rPr dirty="0" sz="1600" spc="-10">
                <a:latin typeface="Times New Roman"/>
                <a:cs typeface="Times New Roman"/>
              </a:rPr>
              <a:t>Define Services </a:t>
            </a:r>
            <a:r>
              <a:rPr dirty="0" sz="1600" spc="-5">
                <a:latin typeface="Times New Roman"/>
                <a:cs typeface="Times New Roman"/>
              </a:rPr>
              <a:t>- What I</a:t>
            </a:r>
            <a:r>
              <a:rPr dirty="0" sz="1600">
                <a:latin typeface="Times New Roman"/>
                <a:cs typeface="Times New Roman"/>
              </a:rPr>
              <a:t> </a:t>
            </a:r>
            <a:r>
              <a:rPr dirty="0" sz="1600" spc="5">
                <a:latin typeface="Times New Roman"/>
                <a:cs typeface="Times New Roman"/>
              </a:rPr>
              <a:t>do?</a:t>
            </a:r>
            <a:endParaRPr sz="1600">
              <a:latin typeface="Times New Roman"/>
              <a:cs typeface="Times New Roman"/>
            </a:endParaRPr>
          </a:p>
          <a:p>
            <a:pPr algn="just" marL="12700" marR="6350">
              <a:lnSpc>
                <a:spcPts val="1380"/>
              </a:lnSpc>
              <a:spcBef>
                <a:spcPts val="350"/>
              </a:spcBef>
            </a:pPr>
            <a:r>
              <a:rPr dirty="0" sz="1200">
                <a:latin typeface="Times New Roman"/>
                <a:cs typeface="Times New Roman"/>
              </a:rPr>
              <a:t>The third and last </a:t>
            </a:r>
            <a:r>
              <a:rPr dirty="0" sz="1200" spc="-5">
                <a:latin typeface="Times New Roman"/>
                <a:cs typeface="Times New Roman"/>
              </a:rPr>
              <a:t>step </a:t>
            </a:r>
            <a:r>
              <a:rPr dirty="0" sz="1200">
                <a:latin typeface="Times New Roman"/>
                <a:cs typeface="Times New Roman"/>
              </a:rPr>
              <a:t>in establishing each object’s responsibility is to define </a:t>
            </a:r>
            <a:r>
              <a:rPr dirty="0" sz="1200" spc="-5">
                <a:latin typeface="Times New Roman"/>
                <a:cs typeface="Times New Roman"/>
              </a:rPr>
              <a:t>what  services </a:t>
            </a:r>
            <a:r>
              <a:rPr dirty="0" sz="1200">
                <a:latin typeface="Times New Roman"/>
                <a:cs typeface="Times New Roman"/>
              </a:rPr>
              <a:t>does each object in the problem domain provide, i.e., </a:t>
            </a:r>
            <a:r>
              <a:rPr dirty="0" sz="1200" spc="-5">
                <a:latin typeface="Times New Roman"/>
                <a:cs typeface="Times New Roman"/>
              </a:rPr>
              <a:t>what </a:t>
            </a:r>
            <a:r>
              <a:rPr dirty="0" sz="1200">
                <a:latin typeface="Times New Roman"/>
                <a:cs typeface="Times New Roman"/>
              </a:rPr>
              <a:t>it does. </a:t>
            </a:r>
            <a:r>
              <a:rPr dirty="0" sz="1200" spc="-5">
                <a:latin typeface="Times New Roman"/>
                <a:cs typeface="Times New Roman"/>
              </a:rPr>
              <a:t>Putting </a:t>
            </a:r>
            <a:r>
              <a:rPr dirty="0" sz="1200">
                <a:latin typeface="Times New Roman"/>
                <a:cs typeface="Times New Roman"/>
              </a:rPr>
              <a:t>the  right </a:t>
            </a:r>
            <a:r>
              <a:rPr dirty="0" sz="1200" spc="-5">
                <a:latin typeface="Times New Roman"/>
                <a:cs typeface="Times New Roman"/>
              </a:rPr>
              <a:t>service with </a:t>
            </a:r>
            <a:r>
              <a:rPr dirty="0" sz="1200">
                <a:latin typeface="Times New Roman"/>
                <a:cs typeface="Times New Roman"/>
              </a:rPr>
              <a:t>the right object is also very important </a:t>
            </a:r>
            <a:r>
              <a:rPr dirty="0" sz="1200" spc="-5">
                <a:latin typeface="Times New Roman"/>
                <a:cs typeface="Times New Roman"/>
              </a:rPr>
              <a:t>since </a:t>
            </a:r>
            <a:r>
              <a:rPr dirty="0" sz="1200">
                <a:latin typeface="Times New Roman"/>
                <a:cs typeface="Times New Roman"/>
              </a:rPr>
              <a:t>any mistake in judgment  </a:t>
            </a:r>
            <a:r>
              <a:rPr dirty="0" sz="1200" spc="-5">
                <a:latin typeface="Times New Roman"/>
                <a:cs typeface="Times New Roman"/>
              </a:rPr>
              <a:t>will </a:t>
            </a:r>
            <a:r>
              <a:rPr dirty="0" sz="1200">
                <a:latin typeface="Times New Roman"/>
                <a:cs typeface="Times New Roman"/>
              </a:rPr>
              <a:t>increase coupling and reduce cohesion. The verbs in your problem domain usually  indicate </a:t>
            </a:r>
            <a:r>
              <a:rPr dirty="0" sz="1200" spc="-5">
                <a:latin typeface="Times New Roman"/>
                <a:cs typeface="Times New Roman"/>
              </a:rPr>
              <a:t>some </a:t>
            </a:r>
            <a:r>
              <a:rPr dirty="0" sz="1200">
                <a:latin typeface="Times New Roman"/>
                <a:cs typeface="Times New Roman"/>
              </a:rPr>
              <a:t>of the </a:t>
            </a:r>
            <a:r>
              <a:rPr dirty="0" sz="1200" spc="-5">
                <a:latin typeface="Times New Roman"/>
                <a:cs typeface="Times New Roman"/>
              </a:rPr>
              <a:t>services </a:t>
            </a:r>
            <a:r>
              <a:rPr dirty="0" sz="1200">
                <a:latin typeface="Times New Roman"/>
                <a:cs typeface="Times New Roman"/>
              </a:rPr>
              <a:t>required of the associated</a:t>
            </a:r>
            <a:r>
              <a:rPr dirty="0" sz="1200" spc="-100">
                <a:latin typeface="Times New Roman"/>
                <a:cs typeface="Times New Roman"/>
              </a:rPr>
              <a:t> </a:t>
            </a:r>
            <a:r>
              <a:rPr dirty="0" sz="1200">
                <a:latin typeface="Times New Roman"/>
                <a:cs typeface="Times New Roman"/>
              </a:rPr>
              <a:t>object.</a:t>
            </a:r>
            <a:endParaRPr sz="1200">
              <a:latin typeface="Times New Roman"/>
              <a:cs typeface="Times New Roman"/>
            </a:endParaRPr>
          </a:p>
          <a:p>
            <a:pPr>
              <a:lnSpc>
                <a:spcPct val="100000"/>
              </a:lnSpc>
            </a:pPr>
            <a:endParaRPr sz="1200">
              <a:latin typeface="Times New Roman"/>
              <a:cs typeface="Times New Roman"/>
            </a:endParaRPr>
          </a:p>
          <a:p>
            <a:pPr algn="just" marL="12700" marR="5715">
              <a:lnSpc>
                <a:spcPts val="1380"/>
              </a:lnSpc>
            </a:pPr>
            <a:r>
              <a:rPr dirty="0" sz="1200" spc="-5">
                <a:latin typeface="Times New Roman"/>
                <a:cs typeface="Times New Roman"/>
              </a:rPr>
              <a:t>Software </a:t>
            </a:r>
            <a:r>
              <a:rPr dirty="0" sz="1200">
                <a:latin typeface="Times New Roman"/>
                <a:cs typeface="Times New Roman"/>
              </a:rPr>
              <a:t>objects do things that the </a:t>
            </a:r>
            <a:r>
              <a:rPr dirty="0" sz="1200" spc="-5">
                <a:latin typeface="Times New Roman"/>
                <a:cs typeface="Times New Roman"/>
              </a:rPr>
              <a:t>system </a:t>
            </a:r>
            <a:r>
              <a:rPr dirty="0" sz="1200">
                <a:latin typeface="Times New Roman"/>
                <a:cs typeface="Times New Roman"/>
              </a:rPr>
              <a:t>is responsible to do </a:t>
            </a:r>
            <a:r>
              <a:rPr dirty="0" sz="1200" spc="-5">
                <a:latin typeface="Times New Roman"/>
                <a:cs typeface="Times New Roman"/>
              </a:rPr>
              <a:t>with </a:t>
            </a:r>
            <a:r>
              <a:rPr dirty="0" sz="1200">
                <a:latin typeface="Times New Roman"/>
                <a:cs typeface="Times New Roman"/>
              </a:rPr>
              <a:t>regard to that object.  By putting the </a:t>
            </a:r>
            <a:r>
              <a:rPr dirty="0" sz="1200" spc="-5">
                <a:latin typeface="Times New Roman"/>
                <a:cs typeface="Times New Roman"/>
              </a:rPr>
              <a:t>services with </a:t>
            </a:r>
            <a:r>
              <a:rPr dirty="0" sz="1200">
                <a:latin typeface="Times New Roman"/>
                <a:cs typeface="Times New Roman"/>
              </a:rPr>
              <a:t>the attributes they </a:t>
            </a:r>
            <a:r>
              <a:rPr dirty="0" sz="1200" spc="-5">
                <a:latin typeface="Times New Roman"/>
                <a:cs typeface="Times New Roman"/>
              </a:rPr>
              <a:t>work </a:t>
            </a:r>
            <a:r>
              <a:rPr dirty="0" sz="1200">
                <a:latin typeface="Times New Roman"/>
                <a:cs typeface="Times New Roman"/>
              </a:rPr>
              <a:t>on results in lower coupling and  </a:t>
            </a:r>
            <a:r>
              <a:rPr dirty="0" sz="1200" spc="-5">
                <a:latin typeface="Times New Roman"/>
                <a:cs typeface="Times New Roman"/>
              </a:rPr>
              <a:t>stronger </a:t>
            </a:r>
            <a:r>
              <a:rPr dirty="0" sz="1200">
                <a:latin typeface="Times New Roman"/>
                <a:cs typeface="Times New Roman"/>
              </a:rPr>
              <a:t>cohesion, and increased likelihood of reuse. The basic principle is to keep data  and action together for lower coupling and better cohesion. The basic </a:t>
            </a:r>
            <a:r>
              <a:rPr dirty="0" sz="1200" spc="-5">
                <a:latin typeface="Times New Roman"/>
                <a:cs typeface="Times New Roman"/>
              </a:rPr>
              <a:t>services, </a:t>
            </a:r>
            <a:r>
              <a:rPr dirty="0" sz="1200">
                <a:latin typeface="Times New Roman"/>
                <a:cs typeface="Times New Roman"/>
              </a:rPr>
              <a:t>done by  all (such as get, </a:t>
            </a:r>
            <a:r>
              <a:rPr dirty="0" sz="1200" spc="-5">
                <a:latin typeface="Times New Roman"/>
                <a:cs typeface="Times New Roman"/>
              </a:rPr>
              <a:t>set, </a:t>
            </a:r>
            <a:r>
              <a:rPr dirty="0" sz="1200">
                <a:latin typeface="Times New Roman"/>
                <a:cs typeface="Times New Roman"/>
              </a:rPr>
              <a:t>create, initialize), are not </a:t>
            </a:r>
            <a:r>
              <a:rPr dirty="0" sz="1200" spc="-5">
                <a:latin typeface="Times New Roman"/>
                <a:cs typeface="Times New Roman"/>
              </a:rPr>
              <a:t>shown </a:t>
            </a:r>
            <a:r>
              <a:rPr dirty="0" sz="1200">
                <a:latin typeface="Times New Roman"/>
                <a:cs typeface="Times New Roman"/>
              </a:rPr>
              <a:t>in the object model. While  establishing the </a:t>
            </a:r>
            <a:r>
              <a:rPr dirty="0" sz="1200" spc="-5">
                <a:latin typeface="Times New Roman"/>
                <a:cs typeface="Times New Roman"/>
              </a:rPr>
              <a:t>services </a:t>
            </a:r>
            <a:r>
              <a:rPr dirty="0" sz="1200">
                <a:latin typeface="Times New Roman"/>
                <a:cs typeface="Times New Roman"/>
              </a:rPr>
              <a:t>for an object, the following fundamental questions </a:t>
            </a:r>
            <a:r>
              <a:rPr dirty="0" sz="1200" spc="-5">
                <a:latin typeface="Times New Roman"/>
                <a:cs typeface="Times New Roman"/>
              </a:rPr>
              <a:t>should </a:t>
            </a:r>
            <a:r>
              <a:rPr dirty="0" sz="1200">
                <a:latin typeface="Times New Roman"/>
                <a:cs typeface="Times New Roman"/>
              </a:rPr>
              <a:t>be  asked:</a:t>
            </a:r>
            <a:endParaRPr sz="1200">
              <a:latin typeface="Times New Roman"/>
              <a:cs typeface="Times New Roman"/>
            </a:endParaRPr>
          </a:p>
          <a:p>
            <a:pPr>
              <a:lnSpc>
                <a:spcPct val="100000"/>
              </a:lnSpc>
              <a:spcBef>
                <a:spcPts val="15"/>
              </a:spcBef>
            </a:pPr>
            <a:endParaRPr sz="1100">
              <a:latin typeface="Times New Roman"/>
              <a:cs typeface="Times New Roman"/>
            </a:endParaRPr>
          </a:p>
          <a:p>
            <a:pPr algn="just" marL="241300" indent="-228600">
              <a:lnSpc>
                <a:spcPts val="1410"/>
              </a:lnSpc>
              <a:spcBef>
                <a:spcPts val="5"/>
              </a:spcBef>
              <a:buAutoNum type="arabicPeriod"/>
              <a:tabLst>
                <a:tab pos="241300" algn="l"/>
              </a:tabLst>
            </a:pPr>
            <a:r>
              <a:rPr dirty="0" sz="1200">
                <a:latin typeface="Times New Roman"/>
                <a:cs typeface="Times New Roman"/>
              </a:rPr>
              <a:t>Why does the </a:t>
            </a:r>
            <a:r>
              <a:rPr dirty="0" sz="1200" spc="-5">
                <a:latin typeface="Times New Roman"/>
                <a:cs typeface="Times New Roman"/>
              </a:rPr>
              <a:t>system </a:t>
            </a:r>
            <a:r>
              <a:rPr dirty="0" sz="1200">
                <a:latin typeface="Times New Roman"/>
                <a:cs typeface="Times New Roman"/>
              </a:rPr>
              <a:t>need this object any</a:t>
            </a:r>
            <a:r>
              <a:rPr dirty="0" sz="1200" spc="-110">
                <a:latin typeface="Times New Roman"/>
                <a:cs typeface="Times New Roman"/>
              </a:rPr>
              <a:t> </a:t>
            </a:r>
            <a:r>
              <a:rPr dirty="0" sz="1200" spc="-10">
                <a:latin typeface="Times New Roman"/>
                <a:cs typeface="Times New Roman"/>
              </a:rPr>
              <a:t>way?</a:t>
            </a:r>
            <a:endParaRPr sz="1200">
              <a:latin typeface="Times New Roman"/>
              <a:cs typeface="Times New Roman"/>
            </a:endParaRPr>
          </a:p>
          <a:p>
            <a:pPr algn="just" marL="241300" indent="-228600">
              <a:lnSpc>
                <a:spcPts val="1380"/>
              </a:lnSpc>
              <a:buAutoNum type="arabicPeriod"/>
              <a:tabLst>
                <a:tab pos="241300" algn="l"/>
              </a:tabLst>
            </a:pPr>
            <a:r>
              <a:rPr dirty="0" sz="1200">
                <a:latin typeface="Times New Roman"/>
                <a:cs typeface="Times New Roman"/>
              </a:rPr>
              <a:t>What useful questions can it</a:t>
            </a:r>
            <a:r>
              <a:rPr dirty="0" sz="1200" spc="-110">
                <a:latin typeface="Times New Roman"/>
                <a:cs typeface="Times New Roman"/>
              </a:rPr>
              <a:t> </a:t>
            </a:r>
            <a:r>
              <a:rPr dirty="0" sz="1200">
                <a:latin typeface="Times New Roman"/>
                <a:cs typeface="Times New Roman"/>
              </a:rPr>
              <a:t>answer?</a:t>
            </a:r>
            <a:endParaRPr sz="1200">
              <a:latin typeface="Times New Roman"/>
              <a:cs typeface="Times New Roman"/>
            </a:endParaRPr>
          </a:p>
          <a:p>
            <a:pPr algn="just" marL="241300" indent="-228600">
              <a:lnSpc>
                <a:spcPts val="1380"/>
              </a:lnSpc>
              <a:buAutoNum type="arabicPeriod"/>
              <a:tabLst>
                <a:tab pos="241300" algn="l"/>
              </a:tabLst>
            </a:pPr>
            <a:r>
              <a:rPr dirty="0" sz="1200">
                <a:latin typeface="Times New Roman"/>
                <a:cs typeface="Times New Roman"/>
              </a:rPr>
              <a:t>What useful action can it</a:t>
            </a:r>
            <a:r>
              <a:rPr dirty="0" sz="1200" spc="-114">
                <a:latin typeface="Times New Roman"/>
                <a:cs typeface="Times New Roman"/>
              </a:rPr>
              <a:t> </a:t>
            </a:r>
            <a:r>
              <a:rPr dirty="0" sz="1200">
                <a:latin typeface="Times New Roman"/>
                <a:cs typeface="Times New Roman"/>
              </a:rPr>
              <a:t>perform?</a:t>
            </a:r>
            <a:endParaRPr sz="1200">
              <a:latin typeface="Times New Roman"/>
              <a:cs typeface="Times New Roman"/>
            </a:endParaRPr>
          </a:p>
          <a:p>
            <a:pPr algn="just" marL="241300" indent="-228600">
              <a:lnSpc>
                <a:spcPts val="1380"/>
              </a:lnSpc>
              <a:buAutoNum type="arabicPeriod"/>
              <a:tabLst>
                <a:tab pos="241300" algn="l"/>
              </a:tabLst>
            </a:pPr>
            <a:r>
              <a:rPr dirty="0" sz="1200">
                <a:latin typeface="Times New Roman"/>
                <a:cs typeface="Times New Roman"/>
              </a:rPr>
              <a:t>What this object can do, based upon </a:t>
            </a:r>
            <a:r>
              <a:rPr dirty="0" sz="1200" spc="-5">
                <a:latin typeface="Times New Roman"/>
                <a:cs typeface="Times New Roman"/>
              </a:rPr>
              <a:t>what </a:t>
            </a:r>
            <a:r>
              <a:rPr dirty="0" sz="1200">
                <a:latin typeface="Times New Roman"/>
                <a:cs typeface="Times New Roman"/>
              </a:rPr>
              <a:t>it</a:t>
            </a:r>
            <a:r>
              <a:rPr dirty="0" sz="1200" spc="-105">
                <a:latin typeface="Times New Roman"/>
                <a:cs typeface="Times New Roman"/>
              </a:rPr>
              <a:t> </a:t>
            </a:r>
            <a:r>
              <a:rPr dirty="0" sz="1200">
                <a:latin typeface="Times New Roman"/>
                <a:cs typeface="Times New Roman"/>
              </a:rPr>
              <a:t>knows?</a:t>
            </a:r>
            <a:endParaRPr sz="1200">
              <a:latin typeface="Times New Roman"/>
              <a:cs typeface="Times New Roman"/>
            </a:endParaRPr>
          </a:p>
          <a:p>
            <a:pPr algn="just" marL="241300" indent="-228600">
              <a:lnSpc>
                <a:spcPts val="1410"/>
              </a:lnSpc>
              <a:buAutoNum type="arabicPeriod"/>
              <a:tabLst>
                <a:tab pos="241300" algn="l"/>
              </a:tabLst>
            </a:pPr>
            <a:r>
              <a:rPr dirty="0" sz="1200">
                <a:latin typeface="Times New Roman"/>
                <a:cs typeface="Times New Roman"/>
              </a:rPr>
              <a:t>What this object can do, based upon </a:t>
            </a:r>
            <a:r>
              <a:rPr dirty="0" sz="1200" spc="-5">
                <a:latin typeface="Times New Roman"/>
                <a:cs typeface="Times New Roman"/>
              </a:rPr>
              <a:t>whom </a:t>
            </a:r>
            <a:r>
              <a:rPr dirty="0" sz="1200">
                <a:latin typeface="Times New Roman"/>
                <a:cs typeface="Times New Roman"/>
              </a:rPr>
              <a:t>it</a:t>
            </a:r>
            <a:r>
              <a:rPr dirty="0" sz="1200" spc="-105">
                <a:latin typeface="Times New Roman"/>
                <a:cs typeface="Times New Roman"/>
              </a:rPr>
              <a:t> </a:t>
            </a:r>
            <a:r>
              <a:rPr dirty="0" sz="1200">
                <a:latin typeface="Times New Roman"/>
                <a:cs typeface="Times New Roman"/>
              </a:rPr>
              <a:t>knows?</a:t>
            </a:r>
            <a:endParaRPr sz="1200">
              <a:latin typeface="Times New Roman"/>
              <a:cs typeface="Times New Roman"/>
            </a:endParaRPr>
          </a:p>
        </p:txBody>
      </p:sp>
      <p:sp>
        <p:nvSpPr>
          <p:cNvPr id="6" name="object 6"/>
          <p:cNvSpPr txBox="1">
            <a:spLocks noGrp="1"/>
          </p:cNvSpPr>
          <p:nvPr>
            <p:ph type="sldNum" idx="7" sz="quarter"/>
          </p:nvPr>
        </p:nvSpPr>
        <p:spPr>
          <a:prstGeom prst="rect"/>
        </p:spPr>
        <p:txBody>
          <a:bodyPr wrap="square" lIns="0" tIns="50800" rIns="0" bIns="0" rtlCol="0" vert="horz">
            <a:spAutoFit/>
          </a:bodyPr>
          <a:lstStyle/>
          <a:p>
            <a:pPr marL="12700">
              <a:lnSpc>
                <a:spcPts val="1275"/>
              </a:lnSpc>
              <a:tabLst>
                <a:tab pos="5269865" algn="l"/>
              </a:tabLst>
            </a:pPr>
            <a:r>
              <a:rPr dirty="0" u="heavy"/>
              <a:t> 	</a:t>
            </a:r>
            <a:r>
              <a:rPr dirty="0"/>
              <a:t>  </a:t>
            </a:r>
            <a:r>
              <a:rPr dirty="0"/>
              <a:t>96</a:t>
            </a:r>
          </a:p>
          <a:p>
            <a:pPr marL="1498600">
              <a:lnSpc>
                <a:spcPts val="1410"/>
              </a:lnSpc>
            </a:pPr>
            <a:r>
              <a:rPr dirty="0"/>
              <a:t>© Copyright </a:t>
            </a:r>
            <a:r>
              <a:rPr dirty="0" spc="-5"/>
              <a:t>Virtual University </a:t>
            </a:r>
            <a:r>
              <a:rPr dirty="0"/>
              <a:t>of</a:t>
            </a:r>
            <a:r>
              <a:rPr dirty="0" spc="-80"/>
              <a:t> </a:t>
            </a:r>
            <a:r>
              <a:rPr dirty="0" spc="-5"/>
              <a:t>Pakistan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2016-11-21T03:29:35Z</dcterms:created>
  <dcterms:modified xsi:type="dcterms:W3CDTF">2016-11-21T03:29:35Z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2008-10-16T00:00:00Z</vt:filetime>
  </property>
  <property fmtid="{D5CDD505-2E9C-101B-9397-08002B2CF9AE}" pid="3" name="Creator">
    <vt:lpwstr>Nitro PDF 5.1</vt:lpwstr>
  </property>
  <property fmtid="{D5CDD505-2E9C-101B-9397-08002B2CF9AE}" pid="4" name="LastSaved">
    <vt:filetime>2016-11-21T00:00:00Z</vt:filetime>
  </property>
</Properties>
</file>